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9601200" cy="12801600" type="A3"/>
  <p:notesSz cx="6802438" cy="9934575"/>
  <p:defaultTextStyle>
    <a:defPPr>
      <a:defRPr lang="ja-JP"/>
    </a:defPPr>
    <a:lvl1pPr marL="0" algn="l" defTabSz="91423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16" algn="l" defTabSz="91423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230" algn="l" defTabSz="91423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346" algn="l" defTabSz="91423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462" algn="l" defTabSz="91423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578" algn="l" defTabSz="91423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693" algn="l" defTabSz="91423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808" algn="l" defTabSz="91423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6924" algn="l" defTabSz="91423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hio Takashi" initials="IT" lastIdx="10" clrIdx="0">
    <p:extLst>
      <p:ext uri="{19B8F6BF-5375-455C-9EA6-DF929625EA0E}">
        <p15:presenceInfo xmlns:p15="http://schemas.microsoft.com/office/powerpoint/2012/main" userId="b4b1e7b0026754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CCECFF"/>
    <a:srgbClr val="FFFF99"/>
    <a:srgbClr val="66CCFF"/>
    <a:srgbClr val="6699FF"/>
    <a:srgbClr val="2D2D2D"/>
    <a:srgbClr val="0000FF"/>
    <a:srgbClr val="FF5722"/>
    <a:srgbClr val="FF9800"/>
    <a:srgbClr val="3F5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50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10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8040" cy="498020"/>
          </a:xfrm>
          <a:prstGeom prst="rect">
            <a:avLst/>
          </a:prstGeom>
        </p:spPr>
        <p:txBody>
          <a:bodyPr vert="horz" lIns="61448" tIns="30724" rIns="61448" bIns="30724" rtlCol="0"/>
          <a:lstStyle>
            <a:lvl1pPr algn="l">
              <a:defRPr sz="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3343" y="1"/>
            <a:ext cx="2948040" cy="498020"/>
          </a:xfrm>
          <a:prstGeom prst="rect">
            <a:avLst/>
          </a:prstGeom>
        </p:spPr>
        <p:txBody>
          <a:bodyPr vert="horz" lIns="61448" tIns="30724" rIns="61448" bIns="30724" rtlCol="0"/>
          <a:lstStyle>
            <a:lvl1pPr algn="r">
              <a:defRPr sz="700"/>
            </a:lvl1pPr>
          </a:lstStyle>
          <a:p>
            <a:fld id="{C084B7E0-6AE9-442D-8974-8C063C2FE887}" type="datetimeFigureOut">
              <a:rPr kumimoji="1" lang="ja-JP" altLang="en-US" smtClean="0"/>
              <a:t>2019/7/2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36556"/>
            <a:ext cx="2948040" cy="498019"/>
          </a:xfrm>
          <a:prstGeom prst="rect">
            <a:avLst/>
          </a:prstGeom>
        </p:spPr>
        <p:txBody>
          <a:bodyPr vert="horz" lIns="61448" tIns="30724" rIns="61448" bIns="30724" rtlCol="0" anchor="b"/>
          <a:lstStyle>
            <a:lvl1pPr algn="l">
              <a:defRPr sz="7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3343" y="9436556"/>
            <a:ext cx="2948040" cy="498019"/>
          </a:xfrm>
          <a:prstGeom prst="rect">
            <a:avLst/>
          </a:prstGeom>
        </p:spPr>
        <p:txBody>
          <a:bodyPr vert="horz" lIns="61448" tIns="30724" rIns="61448" bIns="30724" rtlCol="0" anchor="b"/>
          <a:lstStyle>
            <a:lvl1pPr algn="r">
              <a:defRPr sz="700"/>
            </a:lvl1pPr>
          </a:lstStyle>
          <a:p>
            <a:fld id="{2D3201B4-642F-4A7E-9407-2DD12CACBF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867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 イメージ プレースホルダー 7"/>
          <p:cNvSpPr>
            <a:spLocks noGrp="1" noRot="1" noChangeAspect="1"/>
          </p:cNvSpPr>
          <p:nvPr>
            <p:ph type="sldImg" idx="2"/>
          </p:nvPr>
        </p:nvSpPr>
        <p:spPr>
          <a:xfrm>
            <a:off x="-323850" y="0"/>
            <a:ext cx="7450138" cy="993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94" tIns="47797" rIns="95594" bIns="47797" rtlCol="0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230093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16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30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346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462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578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693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808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924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BFA4-B9B1-40D7-8456-1733F7F5B471}" type="datetime1">
              <a:rPr kumimoji="1" lang="ja-JP" altLang="en-US" smtClean="0"/>
              <a:t>2019/7/2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72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4EC9-0002-41BB-9D5B-D4CA32ADB8C0}" type="datetime1">
              <a:rPr kumimoji="1" lang="ja-JP" altLang="en-US" smtClean="0"/>
              <a:t>2019/7/2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620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4B21-9DCB-4317-9CEC-E245E0FB0012}" type="datetime1">
              <a:rPr kumimoji="1" lang="ja-JP" altLang="en-US" smtClean="0"/>
              <a:t>2019/7/2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5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DB8E-44E8-4416-B7C1-EAFA2D4C3073}" type="datetime1">
              <a:rPr kumimoji="1" lang="ja-JP" altLang="en-US" smtClean="0"/>
              <a:t>2019/7/2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3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D000-9E62-4128-9930-C06539D4F6DF}" type="datetime1">
              <a:rPr kumimoji="1" lang="ja-JP" altLang="en-US" smtClean="0"/>
              <a:t>2019/7/2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9B1D-7930-4B59-87F8-4318D674F736}" type="datetime1">
              <a:rPr kumimoji="1" lang="ja-JP" altLang="en-US" smtClean="0"/>
              <a:t>2019/7/2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74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B110-380E-4BEB-840E-EBCA126778F5}" type="datetime1">
              <a:rPr kumimoji="1" lang="ja-JP" altLang="en-US" smtClean="0"/>
              <a:t>2019/7/2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84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6C029-9125-40D7-979C-48D738BD3BC5}" type="datetime1">
              <a:rPr kumimoji="1" lang="ja-JP" altLang="en-US" smtClean="0"/>
              <a:t>2019/7/2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18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E22E-D0EA-4DD4-ACB3-443864C381EC}" type="datetime1">
              <a:rPr kumimoji="1" lang="ja-JP" altLang="en-US" smtClean="0"/>
              <a:t>2019/7/2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86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1282-9D1C-4849-A5AF-6C83C8B3A0C1}" type="datetime1">
              <a:rPr kumimoji="1" lang="ja-JP" altLang="en-US" smtClean="0"/>
              <a:t>2019/7/2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30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5928A-731D-40E7-A3F8-666DE1B1BC5B}" type="datetime1">
              <a:rPr kumimoji="1" lang="ja-JP" altLang="en-US" smtClean="0"/>
              <a:t>2019/7/2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24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C106F-5B51-4E52-B2CA-A587B6508F73}" type="datetime1">
              <a:rPr kumimoji="1" lang="ja-JP" altLang="en-US" smtClean="0"/>
              <a:t>2019/7/2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46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hyperlink" Target="https://github.com/hirotaka0616/CCEvovis" TargetMode="External"/><Relationship Id="rId2" Type="http://schemas.openxmlformats.org/officeDocument/2006/relationships/image" Target="../media/image1.wmf"/><Relationship Id="rId16" Type="http://schemas.openxmlformats.org/officeDocument/2006/relationships/hyperlink" Target="https://ja.osdn.net/projects/clonenotifier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emf"/><Relationship Id="rId15" Type="http://schemas.openxmlformats.org/officeDocument/2006/relationships/hyperlink" Target="https://github.com/YuichiSemura/CCFinderSW" TargetMode="External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2914" y="0"/>
            <a:ext cx="9604113" cy="12801600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6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588" y="156071"/>
            <a:ext cx="1079428" cy="370853"/>
          </a:xfrm>
          <a:prstGeom prst="rect">
            <a:avLst/>
          </a:prstGeom>
        </p:spPr>
      </p:pic>
      <p:sp>
        <p:nvSpPr>
          <p:cNvPr id="172" name="テキスト ボックス 171"/>
          <p:cNvSpPr txBox="1"/>
          <p:nvPr/>
        </p:nvSpPr>
        <p:spPr>
          <a:xfrm>
            <a:off x="5154143" y="532977"/>
            <a:ext cx="4465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b="1" dirty="0" smtClean="0">
                <a:solidFill>
                  <a:schemeClr val="bg1"/>
                </a:solidFill>
                <a:latin typeface="+mj-lt"/>
                <a:ea typeface="Noto Sans CJK JP Regular" panose="020B0500000000000000" pitchFamily="34" charset="-128"/>
              </a:rPr>
              <a:t>本田 紘貴</a:t>
            </a:r>
            <a:r>
              <a:rPr lang="en-US" altLang="ja-JP" sz="1200" b="1" baseline="30000" dirty="0" smtClean="0">
                <a:solidFill>
                  <a:schemeClr val="bg1"/>
                </a:solidFill>
                <a:latin typeface="+mj-lt"/>
                <a:ea typeface="Noto Sans CJK JP Regular" panose="020B0500000000000000" pitchFamily="34" charset="-128"/>
              </a:rPr>
              <a:t>1</a:t>
            </a:r>
            <a:r>
              <a:rPr lang="ja-JP" altLang="en-US" sz="1200" b="1" baseline="30000" dirty="0" smtClean="0">
                <a:solidFill>
                  <a:schemeClr val="bg1"/>
                </a:solidFill>
                <a:latin typeface="+mj-lt"/>
                <a:ea typeface="Noto Sans CJK JP Regular" panose="020B0500000000000000" pitchFamily="34" charset="-128"/>
              </a:rPr>
              <a:t> </a:t>
            </a:r>
            <a:r>
              <a:rPr lang="ja-JP" altLang="en-US" sz="1200" b="1" dirty="0" smtClean="0">
                <a:solidFill>
                  <a:schemeClr val="bg1"/>
                </a:solidFill>
                <a:latin typeface="+mj-lt"/>
                <a:ea typeface="Noto Sans CJK JP Regular" panose="020B0500000000000000" pitchFamily="34" charset="-128"/>
              </a:rPr>
              <a:t> 吉田 則裕</a:t>
            </a:r>
            <a:r>
              <a:rPr lang="en-US" altLang="ja-JP" sz="1200" b="1" baseline="30000" dirty="0">
                <a:solidFill>
                  <a:schemeClr val="bg1"/>
                </a:solidFill>
                <a:latin typeface="+mj-lt"/>
                <a:ea typeface="Noto Sans CJK JP Regular" panose="020B0500000000000000" pitchFamily="34" charset="-128"/>
              </a:rPr>
              <a:t>2</a:t>
            </a:r>
            <a:r>
              <a:rPr lang="en-US" altLang="ja-JP" sz="1200" b="1" baseline="30000" dirty="0" smtClean="0">
                <a:solidFill>
                  <a:schemeClr val="bg1"/>
                </a:solidFill>
                <a:latin typeface="+mj-lt"/>
                <a:ea typeface="Noto Sans CJK JP Regular" panose="020B0500000000000000" pitchFamily="34" charset="-128"/>
              </a:rPr>
              <a:t> </a:t>
            </a:r>
            <a:r>
              <a:rPr lang="en-US" altLang="ja-JP" sz="1200" b="1" dirty="0" smtClean="0">
                <a:solidFill>
                  <a:schemeClr val="bg1"/>
                </a:solidFill>
                <a:latin typeface="+mj-lt"/>
                <a:ea typeface="Noto Sans CJK JP Regular" panose="020B0500000000000000" pitchFamily="34" charset="-128"/>
              </a:rPr>
              <a:t> </a:t>
            </a:r>
            <a:r>
              <a:rPr lang="ja-JP" altLang="en-US" sz="1200" b="1" dirty="0" smtClean="0">
                <a:solidFill>
                  <a:schemeClr val="bg1"/>
                </a:solidFill>
                <a:latin typeface="+mj-lt"/>
                <a:ea typeface="Noto Sans CJK JP Regular" panose="020B0500000000000000" pitchFamily="34" charset="-128"/>
              </a:rPr>
              <a:t>井上 克郎</a:t>
            </a:r>
            <a:r>
              <a:rPr lang="en-US" altLang="ja-JP" sz="1200" b="1" baseline="30000" dirty="0" smtClean="0">
                <a:solidFill>
                  <a:schemeClr val="bg1"/>
                </a:solidFill>
                <a:latin typeface="+mj-lt"/>
                <a:ea typeface="Noto Sans CJK JP Regular" panose="020B0500000000000000" pitchFamily="34" charset="-128"/>
              </a:rPr>
              <a:t>1</a:t>
            </a:r>
            <a:r>
              <a:rPr lang="ja-JP" altLang="en-US" sz="1200" b="1" dirty="0">
                <a:solidFill>
                  <a:schemeClr val="bg1"/>
                </a:solidFill>
                <a:latin typeface="+mj-lt"/>
                <a:ea typeface="Noto Sans CJK JP Regular" panose="020B0500000000000000" pitchFamily="34" charset="-128"/>
              </a:rPr>
              <a:t>　</a:t>
            </a:r>
            <a:r>
              <a:rPr lang="ja-JP" altLang="en-US" sz="1200" b="1" dirty="0" smtClean="0">
                <a:solidFill>
                  <a:schemeClr val="bg1"/>
                </a:solidFill>
                <a:latin typeface="+mj-lt"/>
                <a:ea typeface="Noto Sans CJK JP Regular" panose="020B0500000000000000" pitchFamily="34" charset="-128"/>
              </a:rPr>
              <a:t>　</a:t>
            </a:r>
            <a:r>
              <a:rPr lang="en-US" altLang="ja-JP" sz="1000" b="1" dirty="0" smtClean="0">
                <a:solidFill>
                  <a:schemeClr val="bg1"/>
                </a:solidFill>
                <a:latin typeface="+mj-lt"/>
                <a:ea typeface="Noto Sans CJK JP Regular" panose="020B0500000000000000" pitchFamily="34" charset="-128"/>
              </a:rPr>
              <a:t>1 </a:t>
            </a:r>
            <a:r>
              <a:rPr lang="ja-JP" altLang="en-US" sz="1000" b="1" dirty="0" smtClean="0">
                <a:solidFill>
                  <a:schemeClr val="bg1"/>
                </a:solidFill>
                <a:latin typeface="+mj-lt"/>
                <a:ea typeface="Noto Sans CJK JP Regular" panose="020B0500000000000000" pitchFamily="34" charset="-128"/>
              </a:rPr>
              <a:t>大阪大学</a:t>
            </a:r>
            <a:r>
              <a:rPr lang="ja-JP" altLang="en-US" sz="1000" b="1" dirty="0">
                <a:solidFill>
                  <a:schemeClr val="bg1"/>
                </a:solidFill>
                <a:latin typeface="+mj-lt"/>
                <a:ea typeface="Noto Sans CJK JP Regular" panose="020B0500000000000000" pitchFamily="34" charset="-128"/>
              </a:rPr>
              <a:t>　</a:t>
            </a:r>
            <a:r>
              <a:rPr lang="en-US" altLang="ja-JP" sz="1000" b="1" dirty="0">
                <a:solidFill>
                  <a:schemeClr val="bg1"/>
                </a:solidFill>
                <a:latin typeface="+mj-lt"/>
                <a:ea typeface="Noto Sans CJK JP Regular" panose="020B0500000000000000" pitchFamily="34" charset="-128"/>
              </a:rPr>
              <a:t>2 </a:t>
            </a:r>
            <a:r>
              <a:rPr lang="ja-JP" altLang="en-US" sz="1000" b="1" dirty="0" smtClean="0">
                <a:solidFill>
                  <a:schemeClr val="bg1"/>
                </a:solidFill>
                <a:latin typeface="+mj-lt"/>
                <a:ea typeface="Noto Sans CJK JP Regular" panose="020B0500000000000000" pitchFamily="34" charset="-128"/>
              </a:rPr>
              <a:t>名古屋大学</a:t>
            </a:r>
            <a:r>
              <a:rPr lang="en-US" altLang="ja-JP" sz="1000" b="1" dirty="0" smtClean="0">
                <a:solidFill>
                  <a:schemeClr val="bg1"/>
                </a:solidFill>
                <a:latin typeface="+mj-lt"/>
                <a:ea typeface="Noto Sans CJK JP Regular" panose="020B0500000000000000" pitchFamily="34" charset="-128"/>
              </a:rPr>
              <a:t> </a:t>
            </a:r>
            <a:endParaRPr lang="ja-JP" altLang="en-US" sz="1000" b="1" dirty="0">
              <a:solidFill>
                <a:schemeClr val="bg1"/>
              </a:solidFill>
              <a:latin typeface="+mj-lt"/>
              <a:ea typeface="Noto Sans CJK JP Regular" panose="020B0500000000000000" pitchFamily="34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282" y="128447"/>
            <a:ext cx="89860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sz="2800" b="1" spc="-47" dirty="0" smtClean="0">
                <a:solidFill>
                  <a:schemeClr val="bg1"/>
                </a:solidFill>
                <a:latin typeface="+mj-lt"/>
                <a:ea typeface="Noto Sans CJK JP Regular" panose="020B0500000000000000" pitchFamily="34" charset="-128"/>
              </a:rPr>
              <a:t>コードクローン</a:t>
            </a:r>
            <a:r>
              <a:rPr lang="ja-JP" altLang="en-US" sz="2800" b="1" spc="-47" dirty="0">
                <a:solidFill>
                  <a:schemeClr val="bg1"/>
                </a:solidFill>
                <a:latin typeface="+mj-lt"/>
                <a:ea typeface="Noto Sans CJK JP Regular" panose="020B0500000000000000" pitchFamily="34" charset="-128"/>
              </a:rPr>
              <a:t>検出・変更管理ツール群の開発</a:t>
            </a:r>
            <a:endParaRPr lang="en-US" altLang="ja-JP" sz="2800" b="1" spc="-47" dirty="0">
              <a:solidFill>
                <a:schemeClr val="bg1"/>
              </a:solidFill>
              <a:latin typeface="+mj-lt"/>
              <a:ea typeface="Noto Sans CJK JP Regular" panose="020B0500000000000000" pitchFamily="34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05639" y="8034370"/>
            <a:ext cx="9384249" cy="4078039"/>
            <a:chOff x="117285" y="8437459"/>
            <a:chExt cx="9384249" cy="4078039"/>
          </a:xfrm>
        </p:grpSpPr>
        <p:sp>
          <p:nvSpPr>
            <p:cNvPr id="265" name="テキスト ボックス 264"/>
            <p:cNvSpPr txBox="1"/>
            <p:nvPr/>
          </p:nvSpPr>
          <p:spPr>
            <a:xfrm>
              <a:off x="117285" y="8437459"/>
              <a:ext cx="9384249" cy="4016484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ja-JP" altLang="en-US" sz="1400" b="1" dirty="0" smtClean="0">
                  <a:solidFill>
                    <a:schemeClr val="accent1"/>
                  </a:solidFill>
                </a:rPr>
                <a:t>コードクローン変更履歴可視化システム</a:t>
              </a:r>
              <a:r>
                <a:rPr lang="en-US" altLang="ja-JP" sz="1400" b="1" dirty="0" err="1" smtClean="0">
                  <a:solidFill>
                    <a:schemeClr val="accent1"/>
                  </a:solidFill>
                </a:rPr>
                <a:t>CCEvovis</a:t>
              </a:r>
              <a:r>
                <a:rPr lang="en-US" altLang="ja-JP" sz="1400" b="1" dirty="0" smtClean="0">
                  <a:solidFill>
                    <a:schemeClr val="accent1"/>
                  </a:solidFill>
                </a:rPr>
                <a:t> [3]</a:t>
              </a:r>
            </a:p>
            <a:p>
              <a:endParaRPr lang="en-US" altLang="ja-JP" sz="500" b="1" dirty="0" smtClean="0">
                <a:solidFill>
                  <a:schemeClr val="accent1"/>
                </a:solidFill>
              </a:endParaRPr>
            </a:p>
            <a:p>
              <a:endParaRPr lang="en-US" altLang="ja-JP" sz="500" b="1" dirty="0">
                <a:solidFill>
                  <a:schemeClr val="accent1"/>
                </a:solidFill>
              </a:endParaRPr>
            </a:p>
            <a:p>
              <a:endParaRPr lang="en-US" altLang="ja-JP" sz="500" b="1" dirty="0" smtClean="0">
                <a:solidFill>
                  <a:schemeClr val="accent1"/>
                </a:solidFill>
              </a:endParaRPr>
            </a:p>
            <a:p>
              <a:endParaRPr lang="en-US" altLang="ja-JP" sz="500" b="1" dirty="0">
                <a:solidFill>
                  <a:schemeClr val="accent1"/>
                </a:solidFill>
              </a:endParaRPr>
            </a:p>
            <a:p>
              <a:endParaRPr lang="en-US" altLang="ja-JP" sz="500" b="1" dirty="0" smtClean="0">
                <a:solidFill>
                  <a:schemeClr val="accent1"/>
                </a:solidFill>
              </a:endParaRPr>
            </a:p>
            <a:p>
              <a:endParaRPr lang="en-US" altLang="ja-JP" sz="500" b="1" dirty="0">
                <a:solidFill>
                  <a:schemeClr val="accent1"/>
                </a:solidFill>
              </a:endParaRPr>
            </a:p>
            <a:p>
              <a:endParaRPr lang="en-US" altLang="ja-JP" sz="500" b="1" dirty="0" smtClean="0">
                <a:solidFill>
                  <a:schemeClr val="accent1"/>
                </a:solidFill>
              </a:endParaRPr>
            </a:p>
            <a:p>
              <a:endParaRPr lang="en-US" altLang="ja-JP" sz="500" b="1" dirty="0">
                <a:solidFill>
                  <a:schemeClr val="accent1"/>
                </a:solidFill>
              </a:endParaRPr>
            </a:p>
            <a:p>
              <a:endParaRPr lang="en-US" altLang="ja-JP" sz="500" b="1" dirty="0" smtClean="0">
                <a:solidFill>
                  <a:schemeClr val="accent1"/>
                </a:solidFill>
              </a:endParaRPr>
            </a:p>
            <a:p>
              <a:endParaRPr lang="en-US" altLang="ja-JP" sz="500" b="1" dirty="0">
                <a:solidFill>
                  <a:schemeClr val="accent1"/>
                </a:solidFill>
              </a:endParaRPr>
            </a:p>
            <a:p>
              <a:endParaRPr lang="en-US" altLang="ja-JP" sz="500" b="1" dirty="0" smtClean="0">
                <a:solidFill>
                  <a:schemeClr val="accent1"/>
                </a:solidFill>
              </a:endParaRPr>
            </a:p>
            <a:p>
              <a:endParaRPr lang="en-US" altLang="ja-JP" sz="500" b="1" dirty="0">
                <a:solidFill>
                  <a:schemeClr val="accent1"/>
                </a:solidFill>
              </a:endParaRPr>
            </a:p>
            <a:p>
              <a:endParaRPr lang="en-US" altLang="ja-JP" sz="500" b="1" dirty="0" smtClean="0">
                <a:solidFill>
                  <a:schemeClr val="accent1"/>
                </a:solidFill>
              </a:endParaRPr>
            </a:p>
            <a:p>
              <a:endParaRPr lang="en-US" altLang="ja-JP" sz="1200" b="1" dirty="0" smtClean="0">
                <a:solidFill>
                  <a:schemeClr val="tx1"/>
                </a:solidFill>
              </a:endParaRPr>
            </a:p>
            <a:p>
              <a:endParaRPr lang="en-US" altLang="ja-JP" sz="1200" b="1" dirty="0">
                <a:solidFill>
                  <a:schemeClr val="tx1"/>
                </a:solidFill>
              </a:endParaRPr>
            </a:p>
            <a:p>
              <a:endParaRPr lang="en-US" altLang="ja-JP" sz="1200" b="1" dirty="0" smtClean="0">
                <a:solidFill>
                  <a:schemeClr val="tx1"/>
                </a:solidFill>
              </a:endParaRPr>
            </a:p>
            <a:p>
              <a:endParaRPr lang="en-US" altLang="ja-JP" sz="1200" b="1" dirty="0">
                <a:solidFill>
                  <a:schemeClr val="tx1"/>
                </a:solidFill>
              </a:endParaRPr>
            </a:p>
            <a:p>
              <a:endParaRPr lang="en-US" altLang="ja-JP" sz="1200" b="1" dirty="0" smtClean="0">
                <a:solidFill>
                  <a:schemeClr val="tx1"/>
                </a:solidFill>
              </a:endParaRPr>
            </a:p>
            <a:p>
              <a:endParaRPr lang="en-US" altLang="ja-JP" sz="1200" b="1" dirty="0" smtClean="0">
                <a:solidFill>
                  <a:schemeClr val="tx1"/>
                </a:solidFill>
              </a:endParaRPr>
            </a:p>
            <a:p>
              <a:endParaRPr lang="en-US" altLang="ja-JP" sz="1200" b="1" dirty="0" smtClean="0">
                <a:solidFill>
                  <a:schemeClr val="tx1"/>
                </a:solidFill>
              </a:endParaRPr>
            </a:p>
            <a:p>
              <a:endParaRPr lang="en-US" altLang="ja-JP" sz="1200" b="1" dirty="0">
                <a:solidFill>
                  <a:schemeClr val="tx1"/>
                </a:solidFill>
              </a:endParaRPr>
            </a:p>
            <a:p>
              <a:endParaRPr lang="en-US" altLang="ja-JP" sz="1200" b="1" dirty="0">
                <a:solidFill>
                  <a:schemeClr val="tx1"/>
                </a:solidFill>
              </a:endParaRPr>
            </a:p>
            <a:p>
              <a:endParaRPr lang="en-US" altLang="ja-JP" sz="1200" b="1" dirty="0" smtClean="0">
                <a:solidFill>
                  <a:schemeClr val="tx1"/>
                </a:solidFill>
              </a:endParaRPr>
            </a:p>
            <a:p>
              <a:endParaRPr lang="en-US" altLang="ja-JP" sz="1200" b="1" dirty="0">
                <a:solidFill>
                  <a:schemeClr val="tx1"/>
                </a:solidFill>
              </a:endParaRPr>
            </a:p>
            <a:p>
              <a:endParaRPr lang="en-US" altLang="ja-JP" sz="1200" b="1" dirty="0" smtClean="0">
                <a:solidFill>
                  <a:schemeClr val="tx1"/>
                </a:solidFill>
              </a:endParaRPr>
            </a:p>
            <a:p>
              <a:endParaRPr lang="en-US" altLang="ja-JP" sz="1200" b="1" dirty="0">
                <a:solidFill>
                  <a:schemeClr val="tx1"/>
                </a:solidFill>
              </a:endParaRPr>
            </a:p>
            <a:p>
              <a:endParaRPr lang="en-US" altLang="ja-JP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97" name="テキスト ボックス 596"/>
            <p:cNvSpPr txBox="1"/>
            <p:nvPr/>
          </p:nvSpPr>
          <p:spPr>
            <a:xfrm>
              <a:off x="196473" y="8781868"/>
              <a:ext cx="492443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ja-JP" altLang="en-US" sz="1200" b="1" dirty="0"/>
                <a:t>概要</a:t>
              </a:r>
            </a:p>
          </p:txBody>
        </p:sp>
        <p:sp>
          <p:nvSpPr>
            <p:cNvPr id="598" name="テキスト ボックス 597"/>
            <p:cNvSpPr txBox="1"/>
            <p:nvPr/>
          </p:nvSpPr>
          <p:spPr>
            <a:xfrm>
              <a:off x="143859" y="9040265"/>
              <a:ext cx="4515463" cy="122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50"/>
                </a:spcBef>
                <a:spcAft>
                  <a:spcPts val="150"/>
                </a:spcAft>
              </a:pPr>
              <a:r>
                <a:rPr lang="en-US" altLang="ja-JP" sz="1200" dirty="0" smtClean="0"/>
                <a:t>Clone </a:t>
              </a:r>
              <a:r>
                <a:rPr lang="en-US" altLang="ja-JP" sz="1200" dirty="0" err="1" smtClean="0"/>
                <a:t>Notifier</a:t>
              </a:r>
              <a:r>
                <a:rPr lang="ja-JP" altLang="en-US" sz="1200" dirty="0" smtClean="0"/>
                <a:t>は，</a:t>
              </a:r>
              <a:r>
                <a:rPr lang="en-US" altLang="ja-JP" sz="1200" dirty="0" smtClean="0"/>
                <a:t>2</a:t>
              </a:r>
              <a:r>
                <a:rPr lang="ja-JP" altLang="en-US" sz="1200" dirty="0" smtClean="0"/>
                <a:t>バージョン間の変更履歴情報のみを提供</a:t>
              </a:r>
              <a:endParaRPr lang="en-US" altLang="ja-JP" sz="1200" dirty="0"/>
            </a:p>
            <a:p>
              <a:pPr>
                <a:spcBef>
                  <a:spcPts val="150"/>
                </a:spcBef>
                <a:spcAft>
                  <a:spcPts val="150"/>
                </a:spcAft>
              </a:pPr>
              <a:r>
                <a:rPr lang="ja-JP" altLang="en-US" sz="1200" dirty="0" smtClean="0"/>
                <a:t>　問題：初心者の開発者にとっては使いにくい</a:t>
              </a:r>
              <a:endParaRPr lang="en-US" altLang="ja-JP" sz="1200" dirty="0" smtClean="0"/>
            </a:p>
            <a:p>
              <a:pPr marL="534988" indent="-177800">
                <a:spcBef>
                  <a:spcPts val="150"/>
                </a:spcBef>
                <a:spcAft>
                  <a:spcPts val="150"/>
                </a:spcAft>
                <a:buFontTx/>
                <a:buChar char="-"/>
              </a:pPr>
              <a:r>
                <a:rPr lang="ja-JP" altLang="en-US" sz="1200" dirty="0" smtClean="0"/>
                <a:t>どの</a:t>
              </a:r>
              <a:r>
                <a:rPr lang="en-US" altLang="ja-JP" sz="1200" dirty="0" smtClean="0"/>
                <a:t>2</a:t>
              </a:r>
              <a:r>
                <a:rPr lang="ja-JP" altLang="en-US" sz="1200" dirty="0" smtClean="0"/>
                <a:t>バージョンを入力すればよいかわからない</a:t>
              </a:r>
              <a:endParaRPr lang="en-US" altLang="ja-JP" sz="1200" dirty="0"/>
            </a:p>
            <a:p>
              <a:pPr marL="534988" indent="-177800">
                <a:spcBef>
                  <a:spcPts val="150"/>
                </a:spcBef>
                <a:spcAft>
                  <a:spcPts val="150"/>
                </a:spcAft>
                <a:buFontTx/>
                <a:buChar char="-"/>
              </a:pPr>
              <a:r>
                <a:rPr lang="ja-JP" altLang="en-US" sz="1200" dirty="0" smtClean="0"/>
                <a:t>重要な変更履歴を見落とす可能性がある</a:t>
              </a:r>
              <a:endParaRPr lang="en-US" altLang="ja-JP" sz="1200" dirty="0" smtClean="0"/>
            </a:p>
            <a:p>
              <a:pPr marL="266700" indent="-266700">
                <a:spcBef>
                  <a:spcPts val="150"/>
                </a:spcBef>
                <a:spcAft>
                  <a:spcPts val="150"/>
                </a:spcAft>
              </a:pPr>
              <a:r>
                <a:rPr lang="ja-JP" altLang="en-US" sz="1200" dirty="0"/>
                <a:t>　 </a:t>
              </a:r>
              <a:r>
                <a:rPr lang="ja-JP" altLang="en-US" sz="1200" dirty="0" smtClean="0"/>
                <a:t>  </a:t>
              </a:r>
              <a:r>
                <a:rPr lang="ja-JP" altLang="en-US" sz="1200" dirty="0"/>
                <a:t> </a:t>
              </a:r>
              <a:r>
                <a:rPr lang="ja-JP" altLang="en-US" sz="1200" dirty="0" smtClean="0"/>
                <a:t>複数バージョン間の変更履歴全体を分析し可視化</a:t>
              </a:r>
              <a:endParaRPr lang="en-US" altLang="ja-JP" sz="1200" dirty="0"/>
            </a:p>
          </p:txBody>
        </p:sp>
        <p:sp>
          <p:nvSpPr>
            <p:cNvPr id="602" name="テキスト ボックス 601"/>
            <p:cNvSpPr txBox="1"/>
            <p:nvPr/>
          </p:nvSpPr>
          <p:spPr>
            <a:xfrm>
              <a:off x="202012" y="10291944"/>
              <a:ext cx="656846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sz="1200" b="1" dirty="0" smtClean="0"/>
                <a:t>Web UI</a:t>
              </a:r>
              <a:endParaRPr lang="ja-JP" altLang="en-US" sz="1200" b="1" dirty="0"/>
            </a:p>
          </p:txBody>
        </p:sp>
        <p:pic>
          <p:nvPicPr>
            <p:cNvPr id="603" name="図 60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80323" y="10504334"/>
              <a:ext cx="3231348" cy="1909918"/>
            </a:xfrm>
            <a:prstGeom prst="rect">
              <a:avLst/>
            </a:prstGeom>
          </p:spPr>
        </p:pic>
        <p:grpSp>
          <p:nvGrpSpPr>
            <p:cNvPr id="1068" name="グループ化 1067"/>
            <p:cNvGrpSpPr/>
            <p:nvPr/>
          </p:nvGrpSpPr>
          <p:grpSpPr>
            <a:xfrm>
              <a:off x="412304" y="11625275"/>
              <a:ext cx="856236" cy="697627"/>
              <a:chOff x="-1968878" y="11777904"/>
              <a:chExt cx="856236" cy="697627"/>
            </a:xfrm>
          </p:grpSpPr>
          <p:grpSp>
            <p:nvGrpSpPr>
              <p:cNvPr id="608" name="グループ化 607"/>
              <p:cNvGrpSpPr/>
              <p:nvPr/>
            </p:nvGrpSpPr>
            <p:grpSpPr>
              <a:xfrm>
                <a:off x="-1968878" y="11863816"/>
                <a:ext cx="151275" cy="541291"/>
                <a:chOff x="-1967937" y="12080846"/>
                <a:chExt cx="151275" cy="541291"/>
              </a:xfrm>
            </p:grpSpPr>
            <p:pic>
              <p:nvPicPr>
                <p:cNvPr id="609" name="図 608"/>
                <p:cNvPicPr>
                  <a:picLocks noChangeAspect="1"/>
                </p:cNvPicPr>
                <p:nvPr/>
              </p:nvPicPr>
              <p:blipFill>
                <a:blip r:embed="rId5">
                  <a:lum contrast="20000"/>
                </a:blip>
                <a:stretch>
                  <a:fillRect/>
                </a:stretch>
              </p:blipFill>
              <p:spPr>
                <a:xfrm>
                  <a:off x="-1967937" y="12080846"/>
                  <a:ext cx="150536" cy="151425"/>
                </a:xfrm>
                <a:prstGeom prst="rect">
                  <a:avLst/>
                </a:prstGeom>
              </p:spPr>
            </p:pic>
            <p:pic>
              <p:nvPicPr>
                <p:cNvPr id="610" name="図 609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contrast="20000"/>
                          </a14:imgEffect>
                        </a14:imgLayer>
                      </a14:imgProps>
                    </a:ext>
                  </a:extLst>
                </a:blip>
                <a:srcRect l="51915" t="69420" r="46911" b="28670"/>
                <a:stretch/>
              </p:blipFill>
              <p:spPr>
                <a:xfrm>
                  <a:off x="-1966744" y="12278353"/>
                  <a:ext cx="148150" cy="150795"/>
                </a:xfrm>
                <a:prstGeom prst="rect">
                  <a:avLst/>
                </a:prstGeom>
              </p:spPr>
            </p:pic>
            <p:pic>
              <p:nvPicPr>
                <p:cNvPr id="611" name="図 610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contrast="20000"/>
                          </a14:imgEffect>
                        </a14:imgLayer>
                      </a14:imgProps>
                    </a:ext>
                  </a:extLst>
                </a:blip>
                <a:srcRect l="34872" t="55051" r="63872" b="42913"/>
                <a:stretch/>
              </p:blipFill>
              <p:spPr>
                <a:xfrm>
                  <a:off x="-1967174" y="12469608"/>
                  <a:ext cx="150512" cy="152529"/>
                </a:xfrm>
                <a:prstGeom prst="rect">
                  <a:avLst/>
                </a:prstGeom>
              </p:spPr>
            </p:pic>
          </p:grpSp>
          <p:sp>
            <p:nvSpPr>
              <p:cNvPr id="1067" name="テキスト ボックス 1066"/>
              <p:cNvSpPr txBox="1"/>
              <p:nvPr/>
            </p:nvSpPr>
            <p:spPr>
              <a:xfrm>
                <a:off x="-1841047" y="11777904"/>
                <a:ext cx="728405" cy="697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altLang="ja-JP" sz="1200" dirty="0" smtClean="0"/>
                  <a:t>New</a:t>
                </a:r>
              </a:p>
              <a:p>
                <a:pPr>
                  <a:spcBef>
                    <a:spcPts val="100"/>
                  </a:spcBef>
                  <a:spcAft>
                    <a:spcPts val="100"/>
                  </a:spcAft>
                </a:pPr>
                <a:r>
                  <a:rPr kumimoji="1" lang="en-US" altLang="ja-JP" sz="1200" dirty="0" smtClean="0"/>
                  <a:t>Changed</a:t>
                </a:r>
              </a:p>
              <a:p>
                <a:pPr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altLang="ja-JP" sz="1200" dirty="0" smtClean="0"/>
                  <a:t>Deleted</a:t>
                </a:r>
                <a:endParaRPr kumimoji="1" lang="ja-JP" altLang="en-US" sz="1200" dirty="0"/>
              </a:p>
            </p:txBody>
          </p:sp>
        </p:grpSp>
        <p:pic>
          <p:nvPicPr>
            <p:cNvPr id="612" name="図 611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9325" y="8701599"/>
              <a:ext cx="3286524" cy="1151248"/>
            </a:xfrm>
            <a:prstGeom prst="rect">
              <a:avLst/>
            </a:prstGeom>
          </p:spPr>
        </p:pic>
        <p:pic>
          <p:nvPicPr>
            <p:cNvPr id="613" name="図 612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16"/>
            <a:stretch/>
          </p:blipFill>
          <p:spPr>
            <a:xfrm>
              <a:off x="8295849" y="8701599"/>
              <a:ext cx="756530" cy="1150469"/>
            </a:xfrm>
            <a:prstGeom prst="rect">
              <a:avLst/>
            </a:prstGeom>
          </p:spPr>
        </p:pic>
        <p:pic>
          <p:nvPicPr>
            <p:cNvPr id="616" name="図 615"/>
            <p:cNvPicPr>
              <a:picLocks noChangeAspect="1"/>
            </p:cNvPicPr>
            <p:nvPr/>
          </p:nvPicPr>
          <p:blipFill rotWithShape="1">
            <a:blip r:embed="rId12"/>
            <a:srcRect t="1739" r="35513" b="-1"/>
            <a:stretch/>
          </p:blipFill>
          <p:spPr>
            <a:xfrm>
              <a:off x="4936722" y="10542310"/>
              <a:ext cx="2142070" cy="182076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17" name="図 616"/>
            <p:cNvPicPr>
              <a:picLocks noChangeAspect="1"/>
            </p:cNvPicPr>
            <p:nvPr/>
          </p:nvPicPr>
          <p:blipFill rotWithShape="1">
            <a:blip r:embed="rId13"/>
            <a:srcRect t="1491" r="35472"/>
            <a:stretch/>
          </p:blipFill>
          <p:spPr>
            <a:xfrm>
              <a:off x="7267731" y="10558095"/>
              <a:ext cx="2129364" cy="15820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618" name="直線矢印コネクタ 617"/>
            <p:cNvCxnSpPr/>
            <p:nvPr/>
          </p:nvCxnSpPr>
          <p:spPr>
            <a:xfrm>
              <a:off x="5618053" y="9494051"/>
              <a:ext cx="713826" cy="1033366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3" name="テキスト ボックス 1072"/>
            <p:cNvSpPr txBox="1"/>
            <p:nvPr/>
          </p:nvSpPr>
          <p:spPr>
            <a:xfrm>
              <a:off x="853058" y="10285683"/>
              <a:ext cx="159530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dirty="0" smtClean="0"/>
                <a:t>変更履歴可視化ページ</a:t>
              </a:r>
              <a:endParaRPr kumimoji="1" lang="ja-JP" altLang="en-US" sz="1100" dirty="0"/>
            </a:p>
          </p:txBody>
        </p:sp>
        <p:sp>
          <p:nvSpPr>
            <p:cNvPr id="619" name="テキスト ボックス 618"/>
            <p:cNvSpPr txBox="1"/>
            <p:nvPr/>
          </p:nvSpPr>
          <p:spPr>
            <a:xfrm>
              <a:off x="4778450" y="8460629"/>
              <a:ext cx="18774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100" dirty="0" smtClean="0"/>
                <a:t>クローンセット一覧ページ</a:t>
              </a:r>
              <a:endParaRPr kumimoji="1" lang="ja-JP" altLang="en-US" sz="1100" dirty="0"/>
            </a:p>
          </p:txBody>
        </p:sp>
        <p:sp>
          <p:nvSpPr>
            <p:cNvPr id="620" name="テキスト ボックス 619"/>
            <p:cNvSpPr txBox="1"/>
            <p:nvPr/>
          </p:nvSpPr>
          <p:spPr>
            <a:xfrm>
              <a:off x="4820916" y="10323333"/>
              <a:ext cx="1454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100" dirty="0" smtClean="0"/>
                <a:t>ソースコードページ</a:t>
              </a:r>
              <a:endParaRPr kumimoji="1" lang="ja-JP" altLang="en-US" sz="1100" dirty="0"/>
            </a:p>
          </p:txBody>
        </p:sp>
        <p:cxnSp>
          <p:nvCxnSpPr>
            <p:cNvPr id="621" name="直線矢印コネクタ 620"/>
            <p:cNvCxnSpPr>
              <a:endCxn id="612" idx="1"/>
            </p:cNvCxnSpPr>
            <p:nvPr/>
          </p:nvCxnSpPr>
          <p:spPr>
            <a:xfrm flipV="1">
              <a:off x="4654002" y="9277223"/>
              <a:ext cx="355323" cy="2500388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直線矢印コネクタ 621"/>
            <p:cNvCxnSpPr/>
            <p:nvPr/>
          </p:nvCxnSpPr>
          <p:spPr>
            <a:xfrm>
              <a:off x="5618053" y="9749107"/>
              <a:ext cx="1630992" cy="808988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3" name="テキスト ボックス 622"/>
            <p:cNvSpPr txBox="1"/>
            <p:nvPr/>
          </p:nvSpPr>
          <p:spPr>
            <a:xfrm>
              <a:off x="6804283" y="9874186"/>
              <a:ext cx="2640145" cy="4267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50" dirty="0" smtClean="0"/>
                <a:t>クローンセット内に修正されたクローンと修正されていないクローンが存在</a:t>
              </a:r>
              <a:endParaRPr kumimoji="1" lang="ja-JP" altLang="en-US" sz="1050" dirty="0"/>
            </a:p>
          </p:txBody>
        </p:sp>
        <p:cxnSp>
          <p:nvCxnSpPr>
            <p:cNvPr id="1081" name="直線コネクタ 1080"/>
            <p:cNvCxnSpPr>
              <a:stCxn id="265" idx="0"/>
              <a:endCxn id="265" idx="2"/>
            </p:cNvCxnSpPr>
            <p:nvPr/>
          </p:nvCxnSpPr>
          <p:spPr>
            <a:xfrm>
              <a:off x="4809410" y="8437459"/>
              <a:ext cx="0" cy="40780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5" name="テキスト ボックス 624"/>
            <p:cNvSpPr txBox="1"/>
            <p:nvPr/>
          </p:nvSpPr>
          <p:spPr>
            <a:xfrm>
              <a:off x="7142458" y="12173978"/>
              <a:ext cx="2343451" cy="2539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solidFill>
                    <a:srgbClr val="FF0000"/>
                  </a:solidFill>
                </a:rPr>
                <a:t>同時修正されていないコード片発見</a:t>
              </a:r>
              <a:endParaRPr kumimoji="1" lang="ja-JP" altLang="en-US" sz="1050" dirty="0">
                <a:solidFill>
                  <a:srgbClr val="FF0000"/>
                </a:solidFill>
              </a:endParaRPr>
            </a:p>
          </p:txBody>
        </p:sp>
        <p:sp>
          <p:nvSpPr>
            <p:cNvPr id="627" name="テキスト ボックス 626"/>
            <p:cNvSpPr txBox="1"/>
            <p:nvPr/>
          </p:nvSpPr>
          <p:spPr>
            <a:xfrm>
              <a:off x="4375947" y="10602308"/>
              <a:ext cx="4475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dirty="0" smtClean="0"/>
                <a:t>Click</a:t>
              </a:r>
              <a:endParaRPr kumimoji="1" lang="ja-JP" altLang="en-US" sz="1100" dirty="0"/>
            </a:p>
          </p:txBody>
        </p:sp>
        <p:sp>
          <p:nvSpPr>
            <p:cNvPr id="628" name="テキスト ボックス 627"/>
            <p:cNvSpPr txBox="1"/>
            <p:nvPr/>
          </p:nvSpPr>
          <p:spPr>
            <a:xfrm>
              <a:off x="6110121" y="10144878"/>
              <a:ext cx="5424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dirty="0" smtClean="0"/>
                <a:t>Click</a:t>
              </a:r>
              <a:endParaRPr kumimoji="1" lang="ja-JP" altLang="en-US" sz="1100" dirty="0"/>
            </a:p>
          </p:txBody>
        </p:sp>
        <p:sp>
          <p:nvSpPr>
            <p:cNvPr id="630" name="下矢印 629"/>
            <p:cNvSpPr/>
            <p:nvPr/>
          </p:nvSpPr>
          <p:spPr>
            <a:xfrm rot="16200000">
              <a:off x="293486" y="9991684"/>
              <a:ext cx="172411" cy="214924"/>
            </a:xfrm>
            <a:prstGeom prst="downArrow">
              <a:avLst>
                <a:gd name="adj1" fmla="val 50000"/>
                <a:gd name="adj2" fmla="val 58013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テキスト ボックス 276"/>
            <p:cNvSpPr txBox="1"/>
            <p:nvPr/>
          </p:nvSpPr>
          <p:spPr>
            <a:xfrm>
              <a:off x="169192" y="10698327"/>
              <a:ext cx="1295200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/>
                <a:t>プロジェクト中のクローンセットにどのような変更がされたか把握可能</a:t>
              </a:r>
              <a:endParaRPr kumimoji="1" lang="ja-JP" altLang="en-US" sz="1050" dirty="0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05719" y="4332347"/>
            <a:ext cx="9672716" cy="3693782"/>
            <a:chOff x="117285" y="4636528"/>
            <a:chExt cx="9672716" cy="3693782"/>
          </a:xfrm>
        </p:grpSpPr>
        <p:cxnSp>
          <p:nvCxnSpPr>
            <p:cNvPr id="633" name="直線コネクタ 632"/>
            <p:cNvCxnSpPr>
              <a:stCxn id="201" idx="0"/>
              <a:endCxn id="201" idx="2"/>
            </p:cNvCxnSpPr>
            <p:nvPr/>
          </p:nvCxnSpPr>
          <p:spPr>
            <a:xfrm>
              <a:off x="4805873" y="4636528"/>
              <a:ext cx="0" cy="35548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テキスト ボックス 200"/>
            <p:cNvSpPr txBox="1"/>
            <p:nvPr/>
          </p:nvSpPr>
          <p:spPr>
            <a:xfrm>
              <a:off x="117285" y="4636528"/>
              <a:ext cx="9377175" cy="3647152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ja-JP" altLang="en-US" sz="1400" b="1" dirty="0" smtClean="0">
                  <a:solidFill>
                    <a:schemeClr val="accent1"/>
                  </a:solidFill>
                </a:rPr>
                <a:t>コードクローン変更管理システム</a:t>
              </a:r>
              <a:r>
                <a:rPr lang="en-US" altLang="ja-JP" sz="1400" b="1" dirty="0" smtClean="0">
                  <a:solidFill>
                    <a:schemeClr val="accent1"/>
                  </a:solidFill>
                </a:rPr>
                <a:t>Clone </a:t>
              </a:r>
              <a:r>
                <a:rPr lang="en-US" altLang="ja-JP" sz="1400" b="1" dirty="0" err="1" smtClean="0">
                  <a:solidFill>
                    <a:schemeClr val="accent1"/>
                  </a:solidFill>
                </a:rPr>
                <a:t>Notifier</a:t>
              </a:r>
              <a:r>
                <a:rPr lang="en-US" altLang="ja-JP" sz="1400" b="1" dirty="0" smtClean="0">
                  <a:solidFill>
                    <a:schemeClr val="accent1"/>
                  </a:solidFill>
                </a:rPr>
                <a:t> [2]</a:t>
              </a:r>
              <a:endParaRPr lang="en-US" altLang="ja-JP" sz="1400" b="1" dirty="0">
                <a:solidFill>
                  <a:schemeClr val="accent1"/>
                </a:solidFill>
              </a:endParaRPr>
            </a:p>
            <a:p>
              <a:endParaRPr lang="en-US" altLang="ja-JP" sz="1200" b="1" dirty="0" smtClean="0">
                <a:solidFill>
                  <a:schemeClr val="tx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ja-JP" sz="1200" b="1" dirty="0" smtClean="0">
                <a:solidFill>
                  <a:schemeClr val="tx1"/>
                </a:solidFill>
              </a:endParaRPr>
            </a:p>
            <a:p>
              <a:endParaRPr lang="en-US" altLang="ja-JP" sz="1200" b="1" dirty="0" smtClean="0">
                <a:solidFill>
                  <a:schemeClr val="tx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ja-JP" sz="1200" b="1" dirty="0">
                <a:solidFill>
                  <a:schemeClr val="tx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ja-JP" sz="1200" b="1" dirty="0" smtClean="0">
                <a:solidFill>
                  <a:schemeClr val="tx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ja-JP" sz="1200" b="1" dirty="0">
                <a:solidFill>
                  <a:schemeClr val="tx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ja-JP" sz="1200" b="1" dirty="0">
                <a:solidFill>
                  <a:schemeClr val="tx1"/>
                </a:solidFill>
              </a:endParaRPr>
            </a:p>
            <a:p>
              <a:endParaRPr lang="en-US" altLang="ja-JP" sz="1200" b="1" dirty="0" smtClean="0"/>
            </a:p>
            <a:p>
              <a:endParaRPr lang="en-US" altLang="ja-JP" sz="1200" b="1" dirty="0"/>
            </a:p>
            <a:p>
              <a:endParaRPr lang="en-US" altLang="ja-JP" sz="1400" b="1" dirty="0" smtClean="0"/>
            </a:p>
            <a:p>
              <a:endParaRPr lang="en-US" altLang="ja-JP" sz="1200" b="1" dirty="0" smtClean="0"/>
            </a:p>
            <a:p>
              <a:endParaRPr lang="en-US" altLang="ja-JP" sz="1200" b="1" dirty="0" smtClean="0"/>
            </a:p>
            <a:p>
              <a:endParaRPr lang="en-US" altLang="ja-JP" sz="1200" b="1" dirty="0" smtClean="0"/>
            </a:p>
            <a:p>
              <a:endParaRPr lang="en-US" altLang="ja-JP" sz="500" b="1" dirty="0" smtClean="0"/>
            </a:p>
            <a:p>
              <a:endParaRPr lang="en-US" altLang="ja-JP" sz="1200" b="1" dirty="0"/>
            </a:p>
            <a:p>
              <a:endParaRPr lang="en-US" altLang="ja-JP" sz="1200" b="1" dirty="0"/>
            </a:p>
            <a:p>
              <a:endParaRPr lang="en-US" altLang="ja-JP" sz="1200" b="1" dirty="0" smtClean="0"/>
            </a:p>
            <a:p>
              <a:endParaRPr lang="en-US" altLang="ja-JP" sz="600" b="1" dirty="0" smtClean="0"/>
            </a:p>
            <a:p>
              <a:endParaRPr lang="en-US" altLang="ja-JP" sz="600" b="1" dirty="0"/>
            </a:p>
            <a:p>
              <a:endParaRPr lang="en-US" altLang="ja-JP" sz="600" b="1" dirty="0" smtClean="0"/>
            </a:p>
          </p:txBody>
        </p:sp>
        <p:sp>
          <p:nvSpPr>
            <p:cNvPr id="424" name="テキスト ボックス 423"/>
            <p:cNvSpPr txBox="1"/>
            <p:nvPr/>
          </p:nvSpPr>
          <p:spPr>
            <a:xfrm>
              <a:off x="210593" y="4927591"/>
              <a:ext cx="492443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ja-JP" altLang="en-US" sz="1200" b="1" dirty="0" smtClean="0"/>
                <a:t>背景</a:t>
              </a:r>
              <a:endParaRPr lang="ja-JP" altLang="en-US" sz="1200" b="1" dirty="0"/>
            </a:p>
          </p:txBody>
        </p:sp>
        <p:sp>
          <p:nvSpPr>
            <p:cNvPr id="425" name="テキスト ボックス 424"/>
            <p:cNvSpPr txBox="1"/>
            <p:nvPr/>
          </p:nvSpPr>
          <p:spPr>
            <a:xfrm>
              <a:off x="151449" y="5234705"/>
              <a:ext cx="4739841" cy="1328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"/>
                </a:spcBef>
                <a:spcAft>
                  <a:spcPts val="100"/>
                </a:spcAft>
              </a:pPr>
              <a:r>
                <a:rPr lang="ja-JP" altLang="en-US" sz="1200" dirty="0" smtClean="0"/>
                <a:t>クローンセット：互いにクローンとなっているコード片の集合</a:t>
              </a:r>
              <a:endParaRPr lang="en-US" altLang="ja-JP" sz="1200" dirty="0" smtClean="0"/>
            </a:p>
            <a:p>
              <a:pPr>
                <a:spcBef>
                  <a:spcPts val="100"/>
                </a:spcBef>
                <a:spcAft>
                  <a:spcPts val="100"/>
                </a:spcAft>
              </a:pPr>
              <a:r>
                <a:rPr lang="ja-JP" altLang="en-US" sz="1200" dirty="0" smtClean="0"/>
                <a:t>クローンセットに対する保守作業</a:t>
              </a:r>
              <a:endParaRPr lang="en-US" altLang="ja-JP" sz="1200" dirty="0" smtClean="0"/>
            </a:p>
            <a:p>
              <a:pPr marL="85725" indent="-85725">
                <a:spcBef>
                  <a:spcPts val="100"/>
                </a:spcBef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ja-JP" altLang="en-US" sz="1200" dirty="0" smtClean="0"/>
                <a:t>同時修正</a:t>
              </a:r>
              <a:endParaRPr lang="en-US" altLang="ja-JP" sz="1200" dirty="0" smtClean="0"/>
            </a:p>
            <a:p>
              <a:pPr marL="92075" indent="-92075">
                <a:spcBef>
                  <a:spcPts val="100"/>
                </a:spcBef>
                <a:spcAft>
                  <a:spcPts val="100"/>
                </a:spcAft>
                <a:buFont typeface="Arial" panose="020B0604020202020204" pitchFamily="34" charset="0"/>
                <a:buChar char="•"/>
                <a:tabLst>
                  <a:tab pos="717550" algn="l"/>
                </a:tabLst>
              </a:pPr>
              <a:r>
                <a:rPr lang="ja-JP" altLang="en-US" sz="1200" dirty="0" smtClean="0"/>
                <a:t>集約　　</a:t>
              </a:r>
              <a:endParaRPr lang="en-US" altLang="ja-JP" sz="1200" dirty="0" smtClean="0"/>
            </a:p>
            <a:p>
              <a:pPr>
                <a:spcBef>
                  <a:spcPts val="100"/>
                </a:spcBef>
                <a:spcAft>
                  <a:spcPts val="100"/>
                </a:spcAft>
                <a:tabLst>
                  <a:tab pos="717550" algn="l"/>
                </a:tabLst>
              </a:pPr>
              <a:r>
                <a:rPr lang="ja-JP" altLang="en-US" sz="1200" dirty="0" smtClean="0"/>
                <a:t>　 </a:t>
              </a:r>
              <a:endParaRPr lang="en-US" altLang="ja-JP" sz="1200" dirty="0" smtClean="0"/>
            </a:p>
            <a:p>
              <a:pPr>
                <a:spcBef>
                  <a:spcPts val="100"/>
                </a:spcBef>
                <a:spcAft>
                  <a:spcPts val="100"/>
                </a:spcAft>
                <a:tabLst>
                  <a:tab pos="717550" algn="l"/>
                </a:tabLst>
              </a:pPr>
              <a:r>
                <a:rPr lang="ja-JP" altLang="en-US" sz="1200" dirty="0" smtClean="0"/>
                <a:t>  　　保守作業</a:t>
              </a:r>
              <a:r>
                <a:rPr lang="ja-JP" altLang="en-US" sz="1200" dirty="0"/>
                <a:t>の</a:t>
              </a:r>
              <a:r>
                <a:rPr lang="ja-JP" altLang="en-US" sz="1200" dirty="0" smtClean="0"/>
                <a:t>効率化のためにコードクローンの変更管理が必要</a:t>
              </a:r>
              <a:endParaRPr lang="en-US" altLang="ja-JP" sz="1200" dirty="0" smtClean="0"/>
            </a:p>
          </p:txBody>
        </p:sp>
        <p:sp>
          <p:nvSpPr>
            <p:cNvPr id="426" name="テキスト ボックス 425"/>
            <p:cNvSpPr txBox="1"/>
            <p:nvPr/>
          </p:nvSpPr>
          <p:spPr>
            <a:xfrm>
              <a:off x="209286" y="6601256"/>
              <a:ext cx="800219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ja-JP" altLang="en-US" sz="1200" b="1" dirty="0" smtClean="0"/>
                <a:t>処理概要</a:t>
              </a:r>
              <a:endParaRPr lang="ja-JP" altLang="en-US" sz="1200" b="1" dirty="0"/>
            </a:p>
          </p:txBody>
        </p:sp>
        <p:grpSp>
          <p:nvGrpSpPr>
            <p:cNvPr id="543" name="グループ化 542"/>
            <p:cNvGrpSpPr/>
            <p:nvPr/>
          </p:nvGrpSpPr>
          <p:grpSpPr>
            <a:xfrm>
              <a:off x="132093" y="6935053"/>
              <a:ext cx="4608560" cy="1395257"/>
              <a:chOff x="247750" y="6041887"/>
              <a:chExt cx="4608560" cy="1395257"/>
            </a:xfrm>
          </p:grpSpPr>
          <p:cxnSp>
            <p:nvCxnSpPr>
              <p:cNvPr id="544" name="直線矢印コネクタ 543"/>
              <p:cNvCxnSpPr>
                <a:endCxn id="545" idx="1"/>
              </p:cNvCxnSpPr>
              <p:nvPr/>
            </p:nvCxnSpPr>
            <p:spPr>
              <a:xfrm>
                <a:off x="519479" y="6260358"/>
                <a:ext cx="223915" cy="408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5" name="角丸四角形 544"/>
              <p:cNvSpPr/>
              <p:nvPr/>
            </p:nvSpPr>
            <p:spPr>
              <a:xfrm>
                <a:off x="743394" y="6085671"/>
                <a:ext cx="576012" cy="35754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ja-JP" altLang="en-US" sz="105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クローン</a:t>
                </a:r>
                <a:r>
                  <a:rPr lang="en-US" altLang="ja-JP" sz="105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altLang="ja-JP" sz="105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ja-JP" altLang="en-US" sz="105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検出</a:t>
                </a:r>
                <a:endParaRPr kumimoji="1" lang="ja-JP" altLang="en-US" sz="10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46" name="直線矢印コネクタ 545"/>
              <p:cNvCxnSpPr>
                <a:stCxn id="545" idx="3"/>
                <a:endCxn id="582" idx="1"/>
              </p:cNvCxnSpPr>
              <p:nvPr/>
            </p:nvCxnSpPr>
            <p:spPr>
              <a:xfrm flipV="1">
                <a:off x="1319406" y="6263450"/>
                <a:ext cx="118634" cy="994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直線矢印コネクタ 546"/>
              <p:cNvCxnSpPr>
                <a:stCxn id="552" idx="3"/>
                <a:endCxn id="586" idx="1"/>
              </p:cNvCxnSpPr>
              <p:nvPr/>
            </p:nvCxnSpPr>
            <p:spPr>
              <a:xfrm>
                <a:off x="1334505" y="6992047"/>
                <a:ext cx="109993" cy="1435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8" name="角丸四角形 547"/>
              <p:cNvSpPr/>
              <p:nvPr/>
            </p:nvSpPr>
            <p:spPr>
              <a:xfrm>
                <a:off x="1889130" y="6438273"/>
                <a:ext cx="736326" cy="35754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ja-JP" altLang="en-US" sz="105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クローンの対応付け</a:t>
                </a:r>
                <a:endParaRPr kumimoji="1" lang="ja-JP" altLang="en-US" sz="10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49" name="直線矢印コネクタ 548"/>
              <p:cNvCxnSpPr>
                <a:stCxn id="582" idx="3"/>
                <a:endCxn id="548" idx="1"/>
              </p:cNvCxnSpPr>
              <p:nvPr/>
            </p:nvCxnSpPr>
            <p:spPr>
              <a:xfrm>
                <a:off x="1728169" y="6263450"/>
                <a:ext cx="160961" cy="35359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直線矢印コネクタ 549"/>
              <p:cNvCxnSpPr>
                <a:stCxn id="585" idx="3"/>
                <a:endCxn id="548" idx="1"/>
              </p:cNvCxnSpPr>
              <p:nvPr/>
            </p:nvCxnSpPr>
            <p:spPr>
              <a:xfrm flipV="1">
                <a:off x="1759769" y="6617046"/>
                <a:ext cx="129361" cy="34422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直線矢印コネクタ 550"/>
              <p:cNvCxnSpPr>
                <a:stCxn id="594" idx="3"/>
                <a:endCxn id="552" idx="1"/>
              </p:cNvCxnSpPr>
              <p:nvPr/>
            </p:nvCxnSpPr>
            <p:spPr>
              <a:xfrm>
                <a:off x="594684" y="6989756"/>
                <a:ext cx="148912" cy="229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2" name="角丸四角形 551"/>
              <p:cNvSpPr/>
              <p:nvPr/>
            </p:nvSpPr>
            <p:spPr>
              <a:xfrm>
                <a:off x="743596" y="6813274"/>
                <a:ext cx="590909" cy="35754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ja-JP" altLang="en-US" sz="105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クローン</a:t>
                </a:r>
                <a:r>
                  <a:rPr lang="en-US" altLang="ja-JP" sz="105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altLang="ja-JP" sz="105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ja-JP" altLang="en-US" sz="105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検出</a:t>
                </a:r>
                <a:endParaRPr lang="ja-JP" altLang="en-US" sz="10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53" name="グループ化 552"/>
              <p:cNvGrpSpPr/>
              <p:nvPr/>
            </p:nvGrpSpPr>
            <p:grpSpPr>
              <a:xfrm>
                <a:off x="247750" y="6768193"/>
                <a:ext cx="409086" cy="640602"/>
                <a:chOff x="222350" y="6780893"/>
                <a:chExt cx="409086" cy="640602"/>
              </a:xfrm>
            </p:grpSpPr>
            <p:grpSp>
              <p:nvGrpSpPr>
                <p:cNvPr id="591" name="グループ化 590"/>
                <p:cNvGrpSpPr/>
                <p:nvPr/>
              </p:nvGrpSpPr>
              <p:grpSpPr>
                <a:xfrm>
                  <a:off x="279155" y="6780893"/>
                  <a:ext cx="315271" cy="410910"/>
                  <a:chOff x="-1303826" y="2671011"/>
                  <a:chExt cx="603478" cy="716036"/>
                </a:xfrm>
              </p:grpSpPr>
              <p:sp>
                <p:nvSpPr>
                  <p:cNvPr id="593" name="メモ 592"/>
                  <p:cNvSpPr/>
                  <p:nvPr/>
                </p:nvSpPr>
                <p:spPr bwMode="auto">
                  <a:xfrm rot="10800000" flipH="1">
                    <a:off x="-1255700" y="2671011"/>
                    <a:ext cx="555352" cy="659897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ja-JP" alt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94" name="メモ 593"/>
                  <p:cNvSpPr/>
                  <p:nvPr/>
                </p:nvSpPr>
                <p:spPr bwMode="auto">
                  <a:xfrm rot="10800000" flipH="1">
                    <a:off x="-1303826" y="2727151"/>
                    <a:ext cx="555352" cy="659896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ja-JP" alt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92" name="テキスト ボックス 591"/>
                <p:cNvSpPr txBox="1"/>
                <p:nvPr/>
              </p:nvSpPr>
              <p:spPr>
                <a:xfrm>
                  <a:off x="222350" y="7167579"/>
                  <a:ext cx="40908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105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V</a:t>
                  </a:r>
                  <a:r>
                    <a:rPr lang="en-US" altLang="ja-JP" sz="1400" baseline="-160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i+1</a:t>
                  </a:r>
                </a:p>
              </p:txBody>
            </p:sp>
          </p:grpSp>
          <p:sp>
            <p:nvSpPr>
              <p:cNvPr id="554" name="角丸四角形 553"/>
              <p:cNvSpPr/>
              <p:nvPr/>
            </p:nvSpPr>
            <p:spPr>
              <a:xfrm>
                <a:off x="3845849" y="6444682"/>
                <a:ext cx="1010461" cy="35754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ja-JP" altLang="en-US" sz="105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クローンセットの分類</a:t>
                </a:r>
                <a:endParaRPr kumimoji="1" lang="ja-JP" altLang="en-US" sz="10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55" name="直線矢印コネクタ 554"/>
              <p:cNvCxnSpPr>
                <a:stCxn id="548" idx="3"/>
                <a:endCxn id="557" idx="1"/>
              </p:cNvCxnSpPr>
              <p:nvPr/>
            </p:nvCxnSpPr>
            <p:spPr>
              <a:xfrm>
                <a:off x="2625456" y="6617046"/>
                <a:ext cx="129149" cy="641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直線矢印コネクタ 555"/>
              <p:cNvCxnSpPr>
                <a:stCxn id="557" idx="3"/>
                <a:endCxn id="554" idx="1"/>
              </p:cNvCxnSpPr>
              <p:nvPr/>
            </p:nvCxnSpPr>
            <p:spPr>
              <a:xfrm flipV="1">
                <a:off x="3697111" y="6623455"/>
                <a:ext cx="148738" cy="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7" name="正方形/長方形 556"/>
              <p:cNvSpPr/>
              <p:nvPr/>
            </p:nvSpPr>
            <p:spPr>
              <a:xfrm>
                <a:off x="2754605" y="6245257"/>
                <a:ext cx="942506" cy="7563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8" name="正方形/長方形 557"/>
              <p:cNvSpPr/>
              <p:nvPr/>
            </p:nvSpPr>
            <p:spPr>
              <a:xfrm>
                <a:off x="2663226" y="7021646"/>
                <a:ext cx="1125264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105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対応付けされた</a:t>
                </a:r>
                <a:r>
                  <a:rPr lang="en-US" altLang="ja-JP" sz="105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altLang="ja-JP" sz="105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ja-JP" altLang="en-US" sz="105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コードクローン</a:t>
                </a:r>
              </a:p>
            </p:txBody>
          </p:sp>
          <p:sp>
            <p:nvSpPr>
              <p:cNvPr id="559" name="テキスト ボックス 558"/>
              <p:cNvSpPr txBox="1"/>
              <p:nvPr/>
            </p:nvSpPr>
            <p:spPr>
              <a:xfrm>
                <a:off x="2824131" y="6757564"/>
                <a:ext cx="28405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05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altLang="ja-JP" sz="1400" baseline="-16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</a:p>
            </p:txBody>
          </p:sp>
          <p:sp>
            <p:nvSpPr>
              <p:cNvPr id="560" name="テキスト ボックス 559"/>
              <p:cNvSpPr txBox="1"/>
              <p:nvPr/>
            </p:nvSpPr>
            <p:spPr>
              <a:xfrm>
                <a:off x="3263516" y="6752249"/>
                <a:ext cx="40427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05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altLang="ja-JP" sz="1400" baseline="-16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i+1</a:t>
                </a:r>
              </a:p>
            </p:txBody>
          </p:sp>
          <p:grpSp>
            <p:nvGrpSpPr>
              <p:cNvPr id="561" name="グループ化 560"/>
              <p:cNvGrpSpPr/>
              <p:nvPr/>
            </p:nvGrpSpPr>
            <p:grpSpPr>
              <a:xfrm>
                <a:off x="312425" y="6066931"/>
                <a:ext cx="315271" cy="640602"/>
                <a:chOff x="279155" y="6780893"/>
                <a:chExt cx="315271" cy="640602"/>
              </a:xfrm>
            </p:grpSpPr>
            <p:grpSp>
              <p:nvGrpSpPr>
                <p:cNvPr id="587" name="グループ化 586"/>
                <p:cNvGrpSpPr/>
                <p:nvPr/>
              </p:nvGrpSpPr>
              <p:grpSpPr>
                <a:xfrm>
                  <a:off x="279155" y="6780893"/>
                  <a:ext cx="315271" cy="410910"/>
                  <a:chOff x="-1303826" y="2671011"/>
                  <a:chExt cx="603478" cy="716036"/>
                </a:xfrm>
              </p:grpSpPr>
              <p:sp>
                <p:nvSpPr>
                  <p:cNvPr id="589" name="メモ 588"/>
                  <p:cNvSpPr/>
                  <p:nvPr/>
                </p:nvSpPr>
                <p:spPr bwMode="auto">
                  <a:xfrm rot="10800000" flipH="1">
                    <a:off x="-1255700" y="2671011"/>
                    <a:ext cx="555352" cy="659897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ja-JP" alt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90" name="メモ 589"/>
                  <p:cNvSpPr/>
                  <p:nvPr/>
                </p:nvSpPr>
                <p:spPr bwMode="auto">
                  <a:xfrm rot="10800000" flipH="1">
                    <a:off x="-1303826" y="2727151"/>
                    <a:ext cx="555352" cy="659896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ja-JP" alt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88" name="テキスト ボックス 587"/>
                <p:cNvSpPr txBox="1"/>
                <p:nvPr/>
              </p:nvSpPr>
              <p:spPr>
                <a:xfrm>
                  <a:off x="282462" y="7167579"/>
                  <a:ext cx="288861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105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V</a:t>
                  </a:r>
                  <a:r>
                    <a:rPr lang="en-US" altLang="ja-JP" sz="1400" baseline="-160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i</a:t>
                  </a:r>
                </a:p>
              </p:txBody>
            </p:sp>
          </p:grpSp>
          <p:sp>
            <p:nvSpPr>
              <p:cNvPr id="562" name="テキスト ボックス 561"/>
              <p:cNvSpPr txBox="1"/>
              <p:nvPr/>
            </p:nvSpPr>
            <p:spPr>
              <a:xfrm>
                <a:off x="1443751" y="6428573"/>
                <a:ext cx="28405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05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altLang="ja-JP" sz="1400" baseline="-16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endParaRPr lang="en-US" altLang="ja-JP" sz="1400" baseline="-16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3" name="テキスト ボックス 562"/>
              <p:cNvSpPr txBox="1"/>
              <p:nvPr/>
            </p:nvSpPr>
            <p:spPr>
              <a:xfrm>
                <a:off x="1390096" y="7158605"/>
                <a:ext cx="40427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05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altLang="ja-JP" sz="1400" baseline="-16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i+1</a:t>
                </a:r>
                <a:endParaRPr lang="en-US" altLang="ja-JP" sz="1400" baseline="-16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64" name="グループ化 563"/>
              <p:cNvGrpSpPr/>
              <p:nvPr/>
            </p:nvGrpSpPr>
            <p:grpSpPr>
              <a:xfrm>
                <a:off x="1444498" y="6771919"/>
                <a:ext cx="315271" cy="410910"/>
                <a:chOff x="1444498" y="6771919"/>
                <a:chExt cx="315271" cy="410910"/>
              </a:xfrm>
            </p:grpSpPr>
            <p:grpSp>
              <p:nvGrpSpPr>
                <p:cNvPr id="583" name="グループ化 582"/>
                <p:cNvGrpSpPr/>
                <p:nvPr/>
              </p:nvGrpSpPr>
              <p:grpSpPr>
                <a:xfrm>
                  <a:off x="1444498" y="6771919"/>
                  <a:ext cx="315271" cy="410910"/>
                  <a:chOff x="-1303826" y="2671011"/>
                  <a:chExt cx="603478" cy="716036"/>
                </a:xfrm>
              </p:grpSpPr>
              <p:sp>
                <p:nvSpPr>
                  <p:cNvPr id="585" name="メモ 584"/>
                  <p:cNvSpPr/>
                  <p:nvPr/>
                </p:nvSpPr>
                <p:spPr bwMode="auto">
                  <a:xfrm rot="10800000" flipH="1">
                    <a:off x="-1255700" y="2671011"/>
                    <a:ext cx="555352" cy="659897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ja-JP" alt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86" name="メモ 585"/>
                  <p:cNvSpPr/>
                  <p:nvPr/>
                </p:nvSpPr>
                <p:spPr bwMode="auto">
                  <a:xfrm rot="10800000" flipH="1">
                    <a:off x="-1303826" y="2727151"/>
                    <a:ext cx="555352" cy="659896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ja-JP" alt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84" name="Freeform 13"/>
                <p:cNvSpPr>
                  <a:spLocks/>
                </p:cNvSpPr>
                <p:nvPr/>
              </p:nvSpPr>
              <p:spPr bwMode="auto">
                <a:xfrm>
                  <a:off x="1465106" y="6872014"/>
                  <a:ext cx="219346" cy="134151"/>
                </a:xfrm>
                <a:custGeom>
                  <a:avLst/>
                  <a:gdLst>
                    <a:gd name="T0" fmla="*/ 0 w 732"/>
                    <a:gd name="T1" fmla="*/ 0 h 149"/>
                    <a:gd name="T2" fmla="*/ 6125 w 732"/>
                    <a:gd name="T3" fmla="*/ 0 h 149"/>
                    <a:gd name="T4" fmla="*/ 6125 w 732"/>
                    <a:gd name="T5" fmla="*/ 3282 h 149"/>
                    <a:gd name="T6" fmla="*/ 3930 w 732"/>
                    <a:gd name="T7" fmla="*/ 3282 h 149"/>
                    <a:gd name="T8" fmla="*/ 3930 w 732"/>
                    <a:gd name="T9" fmla="*/ 4925 h 149"/>
                    <a:gd name="T10" fmla="*/ 0 w 732"/>
                    <a:gd name="T11" fmla="*/ 4925 h 149"/>
                    <a:gd name="T12" fmla="*/ 0 w 732"/>
                    <a:gd name="T13" fmla="*/ 0 h 14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32"/>
                    <a:gd name="T22" fmla="*/ 0 h 149"/>
                    <a:gd name="T23" fmla="*/ 732 w 732"/>
                    <a:gd name="T24" fmla="*/ 149 h 14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32" h="149">
                      <a:moveTo>
                        <a:pt x="0" y="0"/>
                      </a:moveTo>
                      <a:lnTo>
                        <a:pt x="732" y="0"/>
                      </a:lnTo>
                      <a:lnTo>
                        <a:pt x="732" y="99"/>
                      </a:lnTo>
                      <a:lnTo>
                        <a:pt x="470" y="99"/>
                      </a:lnTo>
                      <a:lnTo>
                        <a:pt x="470" y="149"/>
                      </a:lnTo>
                      <a:lnTo>
                        <a:pt x="0" y="1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 cap="rnd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1050" b="1" u="sng">
                    <a:latin typeface="Calibri" panose="020F0502020204030204" pitchFamily="34" charset="0"/>
                    <a:ea typeface="MS UI Gothic" pitchFamily="50" charset="-128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65" name="グループ化 564"/>
              <p:cNvGrpSpPr/>
              <p:nvPr/>
            </p:nvGrpSpPr>
            <p:grpSpPr>
              <a:xfrm>
                <a:off x="1438040" y="6041887"/>
                <a:ext cx="315271" cy="410910"/>
                <a:chOff x="1438040" y="6041887"/>
                <a:chExt cx="315271" cy="410910"/>
              </a:xfrm>
            </p:grpSpPr>
            <p:grpSp>
              <p:nvGrpSpPr>
                <p:cNvPr id="578" name="グループ化 577"/>
                <p:cNvGrpSpPr/>
                <p:nvPr/>
              </p:nvGrpSpPr>
              <p:grpSpPr>
                <a:xfrm>
                  <a:off x="1438040" y="6041887"/>
                  <a:ext cx="315271" cy="410910"/>
                  <a:chOff x="-1303826" y="2671011"/>
                  <a:chExt cx="603478" cy="716036"/>
                </a:xfrm>
              </p:grpSpPr>
              <p:sp>
                <p:nvSpPr>
                  <p:cNvPr id="581" name="メモ 580"/>
                  <p:cNvSpPr/>
                  <p:nvPr/>
                </p:nvSpPr>
                <p:spPr bwMode="auto">
                  <a:xfrm rot="10800000" flipH="1">
                    <a:off x="-1255700" y="2671011"/>
                    <a:ext cx="555352" cy="659897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ja-JP" alt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82" name="メモ 581"/>
                  <p:cNvSpPr/>
                  <p:nvPr/>
                </p:nvSpPr>
                <p:spPr bwMode="auto">
                  <a:xfrm rot="10800000" flipH="1">
                    <a:off x="-1303826" y="2727151"/>
                    <a:ext cx="555352" cy="659896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ja-JP" alt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79" name="Freeform 13"/>
                <p:cNvSpPr>
                  <a:spLocks/>
                </p:cNvSpPr>
                <p:nvPr/>
              </p:nvSpPr>
              <p:spPr bwMode="auto">
                <a:xfrm>
                  <a:off x="1465106" y="6142772"/>
                  <a:ext cx="219346" cy="134151"/>
                </a:xfrm>
                <a:custGeom>
                  <a:avLst/>
                  <a:gdLst>
                    <a:gd name="T0" fmla="*/ 0 w 732"/>
                    <a:gd name="T1" fmla="*/ 0 h 149"/>
                    <a:gd name="T2" fmla="*/ 6125 w 732"/>
                    <a:gd name="T3" fmla="*/ 0 h 149"/>
                    <a:gd name="T4" fmla="*/ 6125 w 732"/>
                    <a:gd name="T5" fmla="*/ 3282 h 149"/>
                    <a:gd name="T6" fmla="*/ 3930 w 732"/>
                    <a:gd name="T7" fmla="*/ 3282 h 149"/>
                    <a:gd name="T8" fmla="*/ 3930 w 732"/>
                    <a:gd name="T9" fmla="*/ 4925 h 149"/>
                    <a:gd name="T10" fmla="*/ 0 w 732"/>
                    <a:gd name="T11" fmla="*/ 4925 h 149"/>
                    <a:gd name="T12" fmla="*/ 0 w 732"/>
                    <a:gd name="T13" fmla="*/ 0 h 14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32"/>
                    <a:gd name="T22" fmla="*/ 0 h 149"/>
                    <a:gd name="T23" fmla="*/ 732 w 732"/>
                    <a:gd name="T24" fmla="*/ 149 h 14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32" h="149">
                      <a:moveTo>
                        <a:pt x="0" y="0"/>
                      </a:moveTo>
                      <a:lnTo>
                        <a:pt x="732" y="0"/>
                      </a:lnTo>
                      <a:lnTo>
                        <a:pt x="732" y="99"/>
                      </a:lnTo>
                      <a:lnTo>
                        <a:pt x="470" y="99"/>
                      </a:lnTo>
                      <a:lnTo>
                        <a:pt x="470" y="149"/>
                      </a:lnTo>
                      <a:lnTo>
                        <a:pt x="0" y="1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 cap="rnd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1050" b="1" u="sng">
                    <a:latin typeface="Calibri" panose="020F0502020204030204" pitchFamily="34" charset="0"/>
                    <a:ea typeface="MS UI Gothic" pitchFamily="50" charset="-128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0" name="Freeform 13"/>
                <p:cNvSpPr>
                  <a:spLocks/>
                </p:cNvSpPr>
                <p:nvPr/>
              </p:nvSpPr>
              <p:spPr bwMode="auto">
                <a:xfrm>
                  <a:off x="1465106" y="6332664"/>
                  <a:ext cx="219346" cy="84307"/>
                </a:xfrm>
                <a:custGeom>
                  <a:avLst/>
                  <a:gdLst>
                    <a:gd name="T0" fmla="*/ 0 w 732"/>
                    <a:gd name="T1" fmla="*/ 0 h 149"/>
                    <a:gd name="T2" fmla="*/ 6125 w 732"/>
                    <a:gd name="T3" fmla="*/ 0 h 149"/>
                    <a:gd name="T4" fmla="*/ 6125 w 732"/>
                    <a:gd name="T5" fmla="*/ 3282 h 149"/>
                    <a:gd name="T6" fmla="*/ 3930 w 732"/>
                    <a:gd name="T7" fmla="*/ 3282 h 149"/>
                    <a:gd name="T8" fmla="*/ 3930 w 732"/>
                    <a:gd name="T9" fmla="*/ 4925 h 149"/>
                    <a:gd name="T10" fmla="*/ 0 w 732"/>
                    <a:gd name="T11" fmla="*/ 4925 h 149"/>
                    <a:gd name="T12" fmla="*/ 0 w 732"/>
                    <a:gd name="T13" fmla="*/ 0 h 14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32"/>
                    <a:gd name="T22" fmla="*/ 0 h 149"/>
                    <a:gd name="T23" fmla="*/ 732 w 732"/>
                    <a:gd name="T24" fmla="*/ 149 h 14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32" h="149">
                      <a:moveTo>
                        <a:pt x="0" y="0"/>
                      </a:moveTo>
                      <a:lnTo>
                        <a:pt x="732" y="0"/>
                      </a:lnTo>
                      <a:lnTo>
                        <a:pt x="732" y="99"/>
                      </a:lnTo>
                      <a:lnTo>
                        <a:pt x="470" y="99"/>
                      </a:lnTo>
                      <a:lnTo>
                        <a:pt x="470" y="149"/>
                      </a:lnTo>
                      <a:lnTo>
                        <a:pt x="0" y="1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 cap="rnd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1050" b="1" u="sng">
                    <a:latin typeface="Calibri" panose="020F0502020204030204" pitchFamily="34" charset="0"/>
                    <a:ea typeface="MS UI Gothic" pitchFamily="50" charset="-128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66" name="グループ化 565"/>
              <p:cNvGrpSpPr/>
              <p:nvPr/>
            </p:nvGrpSpPr>
            <p:grpSpPr>
              <a:xfrm>
                <a:off x="2805004" y="6356041"/>
                <a:ext cx="315271" cy="410910"/>
                <a:chOff x="1438040" y="6041887"/>
                <a:chExt cx="315271" cy="410910"/>
              </a:xfrm>
            </p:grpSpPr>
            <p:grpSp>
              <p:nvGrpSpPr>
                <p:cNvPr id="573" name="グループ化 572"/>
                <p:cNvGrpSpPr/>
                <p:nvPr/>
              </p:nvGrpSpPr>
              <p:grpSpPr>
                <a:xfrm>
                  <a:off x="1438040" y="6041887"/>
                  <a:ext cx="315271" cy="410910"/>
                  <a:chOff x="-1303826" y="2671011"/>
                  <a:chExt cx="603478" cy="716036"/>
                </a:xfrm>
              </p:grpSpPr>
              <p:sp>
                <p:nvSpPr>
                  <p:cNvPr id="576" name="メモ 575"/>
                  <p:cNvSpPr/>
                  <p:nvPr/>
                </p:nvSpPr>
                <p:spPr bwMode="auto">
                  <a:xfrm rot="10800000" flipH="1">
                    <a:off x="-1255700" y="2671011"/>
                    <a:ext cx="555352" cy="659897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ja-JP" alt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77" name="メモ 576"/>
                  <p:cNvSpPr/>
                  <p:nvPr/>
                </p:nvSpPr>
                <p:spPr bwMode="auto">
                  <a:xfrm rot="10800000" flipH="1">
                    <a:off x="-1303826" y="2727151"/>
                    <a:ext cx="555352" cy="659896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ja-JP" alt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74" name="Freeform 13"/>
                <p:cNvSpPr>
                  <a:spLocks/>
                </p:cNvSpPr>
                <p:nvPr/>
              </p:nvSpPr>
              <p:spPr bwMode="auto">
                <a:xfrm>
                  <a:off x="1465106" y="6142772"/>
                  <a:ext cx="219346" cy="134151"/>
                </a:xfrm>
                <a:custGeom>
                  <a:avLst/>
                  <a:gdLst>
                    <a:gd name="T0" fmla="*/ 0 w 732"/>
                    <a:gd name="T1" fmla="*/ 0 h 149"/>
                    <a:gd name="T2" fmla="*/ 6125 w 732"/>
                    <a:gd name="T3" fmla="*/ 0 h 149"/>
                    <a:gd name="T4" fmla="*/ 6125 w 732"/>
                    <a:gd name="T5" fmla="*/ 3282 h 149"/>
                    <a:gd name="T6" fmla="*/ 3930 w 732"/>
                    <a:gd name="T7" fmla="*/ 3282 h 149"/>
                    <a:gd name="T8" fmla="*/ 3930 w 732"/>
                    <a:gd name="T9" fmla="*/ 4925 h 149"/>
                    <a:gd name="T10" fmla="*/ 0 w 732"/>
                    <a:gd name="T11" fmla="*/ 4925 h 149"/>
                    <a:gd name="T12" fmla="*/ 0 w 732"/>
                    <a:gd name="T13" fmla="*/ 0 h 14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32"/>
                    <a:gd name="T22" fmla="*/ 0 h 149"/>
                    <a:gd name="T23" fmla="*/ 732 w 732"/>
                    <a:gd name="T24" fmla="*/ 149 h 14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32" h="149">
                      <a:moveTo>
                        <a:pt x="0" y="0"/>
                      </a:moveTo>
                      <a:lnTo>
                        <a:pt x="732" y="0"/>
                      </a:lnTo>
                      <a:lnTo>
                        <a:pt x="732" y="99"/>
                      </a:lnTo>
                      <a:lnTo>
                        <a:pt x="470" y="99"/>
                      </a:lnTo>
                      <a:lnTo>
                        <a:pt x="470" y="149"/>
                      </a:lnTo>
                      <a:lnTo>
                        <a:pt x="0" y="1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 cap="rnd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1050" b="1" u="sng">
                    <a:latin typeface="Calibri" panose="020F0502020204030204" pitchFamily="34" charset="0"/>
                    <a:ea typeface="MS UI Gothic" pitchFamily="50" charset="-128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5" name="Freeform 13"/>
                <p:cNvSpPr>
                  <a:spLocks/>
                </p:cNvSpPr>
                <p:nvPr/>
              </p:nvSpPr>
              <p:spPr bwMode="auto">
                <a:xfrm>
                  <a:off x="1465106" y="6332664"/>
                  <a:ext cx="219346" cy="84307"/>
                </a:xfrm>
                <a:custGeom>
                  <a:avLst/>
                  <a:gdLst>
                    <a:gd name="T0" fmla="*/ 0 w 732"/>
                    <a:gd name="T1" fmla="*/ 0 h 149"/>
                    <a:gd name="T2" fmla="*/ 6125 w 732"/>
                    <a:gd name="T3" fmla="*/ 0 h 149"/>
                    <a:gd name="T4" fmla="*/ 6125 w 732"/>
                    <a:gd name="T5" fmla="*/ 3282 h 149"/>
                    <a:gd name="T6" fmla="*/ 3930 w 732"/>
                    <a:gd name="T7" fmla="*/ 3282 h 149"/>
                    <a:gd name="T8" fmla="*/ 3930 w 732"/>
                    <a:gd name="T9" fmla="*/ 4925 h 149"/>
                    <a:gd name="T10" fmla="*/ 0 w 732"/>
                    <a:gd name="T11" fmla="*/ 4925 h 149"/>
                    <a:gd name="T12" fmla="*/ 0 w 732"/>
                    <a:gd name="T13" fmla="*/ 0 h 14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32"/>
                    <a:gd name="T22" fmla="*/ 0 h 149"/>
                    <a:gd name="T23" fmla="*/ 732 w 732"/>
                    <a:gd name="T24" fmla="*/ 149 h 14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32" h="149">
                      <a:moveTo>
                        <a:pt x="0" y="0"/>
                      </a:moveTo>
                      <a:lnTo>
                        <a:pt x="732" y="0"/>
                      </a:lnTo>
                      <a:lnTo>
                        <a:pt x="732" y="99"/>
                      </a:lnTo>
                      <a:lnTo>
                        <a:pt x="470" y="99"/>
                      </a:lnTo>
                      <a:lnTo>
                        <a:pt x="470" y="149"/>
                      </a:lnTo>
                      <a:lnTo>
                        <a:pt x="0" y="1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 cap="rnd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1050" b="1" u="sng">
                    <a:latin typeface="Calibri" panose="020F0502020204030204" pitchFamily="34" charset="0"/>
                    <a:ea typeface="MS UI Gothic" pitchFamily="50" charset="-128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67" name="グループ化 566"/>
              <p:cNvGrpSpPr/>
              <p:nvPr/>
            </p:nvGrpSpPr>
            <p:grpSpPr>
              <a:xfrm>
                <a:off x="3295021" y="6358074"/>
                <a:ext cx="315271" cy="410910"/>
                <a:chOff x="1444498" y="6771919"/>
                <a:chExt cx="315271" cy="410910"/>
              </a:xfrm>
            </p:grpSpPr>
            <p:grpSp>
              <p:nvGrpSpPr>
                <p:cNvPr id="569" name="グループ化 568"/>
                <p:cNvGrpSpPr/>
                <p:nvPr/>
              </p:nvGrpSpPr>
              <p:grpSpPr>
                <a:xfrm>
                  <a:off x="1444498" y="6771919"/>
                  <a:ext cx="315271" cy="410910"/>
                  <a:chOff x="-1303826" y="2671011"/>
                  <a:chExt cx="603478" cy="716036"/>
                </a:xfrm>
              </p:grpSpPr>
              <p:sp>
                <p:nvSpPr>
                  <p:cNvPr id="571" name="メモ 570"/>
                  <p:cNvSpPr/>
                  <p:nvPr/>
                </p:nvSpPr>
                <p:spPr bwMode="auto">
                  <a:xfrm rot="10800000" flipH="1">
                    <a:off x="-1255700" y="2671011"/>
                    <a:ext cx="555352" cy="659897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ja-JP" alt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72" name="メモ 571"/>
                  <p:cNvSpPr/>
                  <p:nvPr/>
                </p:nvSpPr>
                <p:spPr bwMode="auto">
                  <a:xfrm rot="10800000" flipH="1">
                    <a:off x="-1303826" y="2727151"/>
                    <a:ext cx="555352" cy="659896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ja-JP" alt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70" name="Freeform 13"/>
                <p:cNvSpPr>
                  <a:spLocks/>
                </p:cNvSpPr>
                <p:nvPr/>
              </p:nvSpPr>
              <p:spPr bwMode="auto">
                <a:xfrm>
                  <a:off x="1465106" y="6872014"/>
                  <a:ext cx="219346" cy="134151"/>
                </a:xfrm>
                <a:custGeom>
                  <a:avLst/>
                  <a:gdLst>
                    <a:gd name="T0" fmla="*/ 0 w 732"/>
                    <a:gd name="T1" fmla="*/ 0 h 149"/>
                    <a:gd name="T2" fmla="*/ 6125 w 732"/>
                    <a:gd name="T3" fmla="*/ 0 h 149"/>
                    <a:gd name="T4" fmla="*/ 6125 w 732"/>
                    <a:gd name="T5" fmla="*/ 3282 h 149"/>
                    <a:gd name="T6" fmla="*/ 3930 w 732"/>
                    <a:gd name="T7" fmla="*/ 3282 h 149"/>
                    <a:gd name="T8" fmla="*/ 3930 w 732"/>
                    <a:gd name="T9" fmla="*/ 4925 h 149"/>
                    <a:gd name="T10" fmla="*/ 0 w 732"/>
                    <a:gd name="T11" fmla="*/ 4925 h 149"/>
                    <a:gd name="T12" fmla="*/ 0 w 732"/>
                    <a:gd name="T13" fmla="*/ 0 h 14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32"/>
                    <a:gd name="T22" fmla="*/ 0 h 149"/>
                    <a:gd name="T23" fmla="*/ 732 w 732"/>
                    <a:gd name="T24" fmla="*/ 149 h 14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32" h="149">
                      <a:moveTo>
                        <a:pt x="0" y="0"/>
                      </a:moveTo>
                      <a:lnTo>
                        <a:pt x="732" y="0"/>
                      </a:lnTo>
                      <a:lnTo>
                        <a:pt x="732" y="99"/>
                      </a:lnTo>
                      <a:lnTo>
                        <a:pt x="470" y="99"/>
                      </a:lnTo>
                      <a:lnTo>
                        <a:pt x="470" y="149"/>
                      </a:lnTo>
                      <a:lnTo>
                        <a:pt x="0" y="1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 cap="rnd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1050" b="1" u="sng">
                    <a:latin typeface="Calibri" panose="020F0502020204030204" pitchFamily="34" charset="0"/>
                    <a:ea typeface="MS UI Gothic" pitchFamily="50" charset="-128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568" name="直線矢印コネクタ 567"/>
              <p:cNvCxnSpPr/>
              <p:nvPr/>
            </p:nvCxnSpPr>
            <p:spPr>
              <a:xfrm flipV="1">
                <a:off x="3051416" y="6524003"/>
                <a:ext cx="237529" cy="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diamond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5" name="テキスト ボックス 594"/>
            <p:cNvSpPr txBox="1"/>
            <p:nvPr/>
          </p:nvSpPr>
          <p:spPr>
            <a:xfrm>
              <a:off x="4902450" y="4739524"/>
              <a:ext cx="1723549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ja-JP" altLang="en-US" sz="1200" b="1" dirty="0" smtClean="0"/>
                <a:t>クローンセットの分類</a:t>
              </a:r>
              <a:endParaRPr lang="ja-JP" altLang="en-US" sz="1200" b="1" dirty="0"/>
            </a:p>
          </p:txBody>
        </p:sp>
        <p:sp>
          <p:nvSpPr>
            <p:cNvPr id="596" name="テキスト ボックス 595"/>
            <p:cNvSpPr txBox="1"/>
            <p:nvPr/>
          </p:nvSpPr>
          <p:spPr>
            <a:xfrm>
              <a:off x="5491362" y="5106475"/>
              <a:ext cx="405185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spcBef>
                  <a:spcPts val="300"/>
                </a:spcBef>
                <a:spcAft>
                  <a:spcPts val="300"/>
                </a:spcAft>
                <a:tabLst>
                  <a:tab pos="88900" algn="l"/>
                </a:tabLst>
              </a:pPr>
              <a:r>
                <a:rPr lang="ja-JP" altLang="en-US" sz="1200" dirty="0" smtClean="0"/>
                <a:t>： </a:t>
              </a:r>
              <a:r>
                <a:rPr lang="en-US" altLang="ja-JP" sz="1200" dirty="0" smtClean="0"/>
                <a:t>2</a:t>
              </a:r>
              <a:r>
                <a:rPr lang="ja-JP" altLang="en-US" sz="1200" dirty="0" smtClean="0"/>
                <a:t>バージョン間</a:t>
              </a:r>
              <a:r>
                <a:rPr lang="ja-JP" altLang="en-US" sz="1200" dirty="0"/>
                <a:t>に</a:t>
              </a:r>
              <a:r>
                <a:rPr lang="ja-JP" altLang="en-US" sz="1200" dirty="0" smtClean="0"/>
                <a:t>存在し，変更されなかったもの．</a:t>
              </a:r>
              <a:endParaRPr lang="en-US" altLang="ja-JP" sz="1200" dirty="0"/>
            </a:p>
            <a:p>
              <a:pPr marL="177800" indent="-177800">
                <a:spcBef>
                  <a:spcPts val="300"/>
                </a:spcBef>
                <a:spcAft>
                  <a:spcPts val="300"/>
                </a:spcAft>
                <a:tabLst>
                  <a:tab pos="88900" algn="l"/>
                </a:tabLst>
              </a:pPr>
              <a:r>
                <a:rPr lang="ja-JP" altLang="en-US" sz="1200" dirty="0" smtClean="0"/>
                <a:t>： 新バージョンのみに存在するも</a:t>
              </a:r>
              <a:r>
                <a:rPr lang="ja-JP" altLang="en-US" sz="1200" dirty="0"/>
                <a:t>の</a:t>
              </a:r>
              <a:r>
                <a:rPr lang="ja-JP" altLang="en-US" sz="1200" dirty="0" smtClean="0"/>
                <a:t>．集約対象の候補．</a:t>
              </a:r>
              <a:endParaRPr lang="en-US" altLang="ja-JP" sz="1200" dirty="0"/>
            </a:p>
            <a:p>
              <a:pPr marL="177800" indent="-177800">
                <a:spcBef>
                  <a:spcPts val="300"/>
                </a:spcBef>
                <a:spcAft>
                  <a:spcPts val="300"/>
                </a:spcAft>
                <a:tabLst>
                  <a:tab pos="88900" algn="l"/>
                </a:tabLst>
              </a:pPr>
              <a:r>
                <a:rPr lang="ja-JP" altLang="en-US" sz="1200" dirty="0" smtClean="0"/>
                <a:t>： 旧バージョンのみに存在するも</a:t>
              </a:r>
              <a:r>
                <a:rPr lang="ja-JP" altLang="en-US" sz="1200" dirty="0"/>
                <a:t>の</a:t>
              </a:r>
              <a:r>
                <a:rPr lang="ja-JP" altLang="en-US" sz="1200" dirty="0" smtClean="0"/>
                <a:t>．集約完了を確認可．</a:t>
              </a:r>
              <a:endParaRPr lang="en-US" altLang="ja-JP" sz="1200" dirty="0"/>
            </a:p>
            <a:p>
              <a:pPr marL="177800" indent="-177800">
                <a:spcBef>
                  <a:spcPts val="300"/>
                </a:spcBef>
                <a:spcAft>
                  <a:spcPts val="300"/>
                </a:spcAft>
                <a:tabLst>
                  <a:tab pos="88900" algn="l"/>
                </a:tabLst>
              </a:pPr>
              <a:r>
                <a:rPr lang="ja-JP" altLang="en-US" sz="1200" dirty="0" smtClean="0"/>
                <a:t>： </a:t>
              </a:r>
              <a:r>
                <a:rPr lang="en-US" altLang="ja-JP" sz="1200" dirty="0" smtClean="0"/>
                <a:t>2</a:t>
              </a:r>
              <a:r>
                <a:rPr lang="ja-JP" altLang="en-US" sz="1200" dirty="0" smtClean="0"/>
                <a:t>バージョン</a:t>
              </a:r>
              <a:r>
                <a:rPr lang="ja-JP" altLang="en-US" sz="1200" dirty="0"/>
                <a:t>間</a:t>
              </a:r>
              <a:r>
                <a:rPr lang="ja-JP" altLang="en-US" sz="1200" dirty="0" smtClean="0"/>
                <a:t>に存在</a:t>
              </a:r>
              <a:r>
                <a:rPr lang="ja-JP" altLang="en-US" sz="1200" dirty="0"/>
                <a:t>し，変更</a:t>
              </a:r>
              <a:r>
                <a:rPr lang="ja-JP" altLang="en-US" sz="1200" dirty="0" smtClean="0"/>
                <a:t>されたも</a:t>
              </a:r>
              <a:r>
                <a:rPr lang="ja-JP" altLang="en-US" sz="1200" dirty="0"/>
                <a:t>の</a:t>
              </a:r>
              <a:r>
                <a:rPr lang="ja-JP" altLang="en-US" sz="1200" dirty="0" smtClean="0"/>
                <a:t>．</a:t>
              </a:r>
              <a:r>
                <a:rPr lang="ja-JP" altLang="en-US" sz="1200" dirty="0"/>
                <a:t>同時</a:t>
              </a:r>
              <a:r>
                <a:rPr lang="ja-JP" altLang="en-US" sz="1200" dirty="0" smtClean="0"/>
                <a:t>修正されて</a:t>
              </a:r>
              <a:r>
                <a:rPr lang="ja-JP" altLang="en-US" sz="1200" dirty="0"/>
                <a:t>いるか</a:t>
              </a:r>
              <a:r>
                <a:rPr lang="ja-JP" altLang="en-US" sz="1200" dirty="0" smtClean="0"/>
                <a:t>確認可．</a:t>
              </a:r>
              <a:endParaRPr lang="en-US" altLang="ja-JP" sz="1200" dirty="0" smtClean="0"/>
            </a:p>
            <a:p>
              <a:pPr marL="177800" indent="-177800">
                <a:spcBef>
                  <a:spcPts val="300"/>
                </a:spcBef>
                <a:spcAft>
                  <a:spcPts val="300"/>
                </a:spcAft>
                <a:tabLst>
                  <a:tab pos="88900" algn="l"/>
                </a:tabLst>
              </a:pPr>
              <a:endParaRPr lang="en-US" altLang="ja-JP" sz="1200" dirty="0" smtClean="0"/>
            </a:p>
          </p:txBody>
        </p:sp>
        <p:sp>
          <p:nvSpPr>
            <p:cNvPr id="599" name="テキスト ボックス 598"/>
            <p:cNvSpPr txBox="1"/>
            <p:nvPr/>
          </p:nvSpPr>
          <p:spPr>
            <a:xfrm>
              <a:off x="4910916" y="6639106"/>
              <a:ext cx="492443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ja-JP" altLang="en-US" sz="1200" b="1" dirty="0" smtClean="0"/>
                <a:t>評価</a:t>
              </a:r>
              <a:endParaRPr lang="ja-JP" altLang="en-US" sz="1200" b="1" dirty="0"/>
            </a:p>
          </p:txBody>
        </p:sp>
        <p:sp>
          <p:nvSpPr>
            <p:cNvPr id="600" name="テキスト ボックス 599"/>
            <p:cNvSpPr txBox="1"/>
            <p:nvPr/>
          </p:nvSpPr>
          <p:spPr>
            <a:xfrm>
              <a:off x="4869479" y="6958551"/>
              <a:ext cx="46147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ja-JP" altLang="en-US" sz="1200" dirty="0" smtClean="0"/>
                <a:t>企業のソフトウェア開発（保守段階）に約</a:t>
              </a:r>
              <a:r>
                <a:rPr lang="en-US" altLang="ja-JP" sz="1200" dirty="0" smtClean="0"/>
                <a:t>40</a:t>
              </a:r>
              <a:r>
                <a:rPr lang="ja-JP" altLang="en-US" sz="1200" dirty="0" smtClean="0"/>
                <a:t>日間適用</a:t>
              </a:r>
              <a:endParaRPr lang="en-US" altLang="ja-JP" sz="1200" dirty="0" smtClean="0"/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ja-JP" altLang="en-US" sz="1200" dirty="0" smtClean="0"/>
                <a:t>対象プロジェクト</a:t>
              </a:r>
              <a:endParaRPr lang="en-US" altLang="ja-JP" sz="1200" dirty="0" smtClean="0"/>
            </a:p>
            <a:p>
              <a:pPr marL="88900" indent="-889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ja-JP" altLang="en-US" sz="1200" dirty="0" smtClean="0"/>
                <a:t>開発言語：</a:t>
              </a:r>
              <a:r>
                <a:rPr lang="en-US" altLang="ja-JP" sz="1200" dirty="0" smtClean="0"/>
                <a:t>Java</a:t>
              </a:r>
            </a:p>
            <a:p>
              <a:pPr marL="88900" indent="-889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ja-JP" altLang="en-US" sz="1200" dirty="0" smtClean="0"/>
                <a:t>開発人数：</a:t>
              </a:r>
              <a:r>
                <a:rPr lang="en-US" altLang="ja-JP" sz="1200" dirty="0" smtClean="0"/>
                <a:t>6</a:t>
              </a:r>
              <a:r>
                <a:rPr lang="ja-JP" altLang="en-US" sz="1200" dirty="0" smtClean="0"/>
                <a:t>人</a:t>
              </a:r>
              <a:endParaRPr lang="en-US" altLang="ja-JP" sz="1200" dirty="0" smtClean="0"/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ja-JP" altLang="en-US" sz="1200" dirty="0" smtClean="0"/>
                <a:t>　　</a:t>
              </a:r>
              <a:r>
                <a:rPr lang="ja-JP" altLang="en-US" sz="1200" dirty="0"/>
                <a:t> </a:t>
              </a:r>
              <a:r>
                <a:rPr lang="ja-JP" altLang="en-US" sz="1200" dirty="0" smtClean="0"/>
                <a:t> </a:t>
              </a:r>
              <a:r>
                <a:rPr lang="ja-JP" altLang="en-US" sz="1200" dirty="0" smtClean="0">
                  <a:solidFill>
                    <a:srgbClr val="FF0000"/>
                  </a:solidFill>
                </a:rPr>
                <a:t>開発者は，保守対象クローンセット</a:t>
              </a:r>
              <a:r>
                <a:rPr lang="en-US" altLang="ja-JP" sz="1200" dirty="0" smtClean="0">
                  <a:solidFill>
                    <a:srgbClr val="FF0000"/>
                  </a:solidFill>
                </a:rPr>
                <a:t>11</a:t>
              </a:r>
              <a:r>
                <a:rPr lang="ja-JP" altLang="en-US" sz="1200" dirty="0" smtClean="0">
                  <a:solidFill>
                    <a:srgbClr val="FF0000"/>
                  </a:solidFill>
                </a:rPr>
                <a:t>個を発見できた</a:t>
              </a:r>
              <a:endParaRPr lang="en-US" altLang="ja-JP" sz="1200" dirty="0">
                <a:solidFill>
                  <a:srgbClr val="FF0000"/>
                </a:solidFill>
              </a:endParaRPr>
            </a:p>
          </p:txBody>
        </p:sp>
        <p:sp>
          <p:nvSpPr>
            <p:cNvPr id="601" name="テキスト ボックス 600"/>
            <p:cNvSpPr txBox="1"/>
            <p:nvPr/>
          </p:nvSpPr>
          <p:spPr>
            <a:xfrm>
              <a:off x="7151437" y="7484386"/>
              <a:ext cx="2242565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8900" indent="-889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ja-JP" altLang="en-US" sz="1200" dirty="0" smtClean="0"/>
                <a:t>開発規模：約</a:t>
              </a:r>
              <a:r>
                <a:rPr lang="en-US" altLang="ja-JP" sz="1200" dirty="0" smtClean="0"/>
                <a:t>120</a:t>
              </a:r>
              <a:r>
                <a:rPr lang="ja-JP" altLang="en-US" sz="1200" dirty="0" smtClean="0"/>
                <a:t>万行</a:t>
              </a:r>
              <a:endParaRPr lang="en-US" altLang="ja-JP" sz="1200" dirty="0" smtClean="0"/>
            </a:p>
            <a:p>
              <a:pPr marL="88900" indent="-889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ja-JP" altLang="en-US" sz="1200" dirty="0" smtClean="0"/>
                <a:t>クローンセット数：約</a:t>
              </a:r>
              <a:r>
                <a:rPr lang="en-US" altLang="ja-JP" sz="1200" dirty="0" smtClean="0"/>
                <a:t>850</a:t>
              </a:r>
            </a:p>
          </p:txBody>
        </p:sp>
        <p:sp>
          <p:nvSpPr>
            <p:cNvPr id="631" name="下矢印 630"/>
            <p:cNvSpPr/>
            <p:nvPr/>
          </p:nvSpPr>
          <p:spPr>
            <a:xfrm rot="16200000">
              <a:off x="301312" y="6288584"/>
              <a:ext cx="172411" cy="214924"/>
            </a:xfrm>
            <a:prstGeom prst="downArrow">
              <a:avLst>
                <a:gd name="adj1" fmla="val 50000"/>
                <a:gd name="adj2" fmla="val 58013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下矢印 162"/>
            <p:cNvSpPr/>
            <p:nvPr/>
          </p:nvSpPr>
          <p:spPr>
            <a:xfrm rot="16200000">
              <a:off x="4998749" y="6322094"/>
              <a:ext cx="172411" cy="214924"/>
            </a:xfrm>
            <a:prstGeom prst="downArrow">
              <a:avLst>
                <a:gd name="adj1" fmla="val 50000"/>
                <a:gd name="adj2" fmla="val 58013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テキスト ボックス 163"/>
            <p:cNvSpPr txBox="1"/>
            <p:nvPr/>
          </p:nvSpPr>
          <p:spPr>
            <a:xfrm>
              <a:off x="4860649" y="5101210"/>
              <a:ext cx="1201392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8900" indent="-889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tabLst>
                  <a:tab pos="88900" algn="l"/>
                  <a:tab pos="268288" algn="l"/>
                  <a:tab pos="358775" algn="l"/>
                  <a:tab pos="538163" algn="l"/>
                  <a:tab pos="719138" algn="l"/>
                  <a:tab pos="985838" algn="l"/>
                </a:tabLst>
              </a:pPr>
              <a:r>
                <a:rPr lang="en-US" altLang="ja-JP" sz="1200" dirty="0" smtClean="0"/>
                <a:t>Stable</a:t>
              </a:r>
            </a:p>
            <a:p>
              <a:pPr marL="88900" indent="-889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tabLst>
                  <a:tab pos="88900" algn="l"/>
                  <a:tab pos="268288" algn="l"/>
                  <a:tab pos="358775" algn="l"/>
                  <a:tab pos="538163" algn="l"/>
                  <a:tab pos="719138" algn="l"/>
                  <a:tab pos="985838" algn="l"/>
                </a:tabLst>
              </a:pPr>
              <a:r>
                <a:rPr lang="en-US" altLang="ja-JP" sz="1200" dirty="0" smtClean="0"/>
                <a:t>New</a:t>
              </a:r>
              <a:endParaRPr lang="en-US" altLang="ja-JP" sz="1200" dirty="0"/>
            </a:p>
            <a:p>
              <a:pPr marL="88900" indent="-889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tabLst>
                  <a:tab pos="88900" algn="l"/>
                  <a:tab pos="268288" algn="l"/>
                  <a:tab pos="358775" algn="l"/>
                  <a:tab pos="538163" algn="l"/>
                  <a:tab pos="719138" algn="l"/>
                  <a:tab pos="985838" algn="l"/>
                </a:tabLst>
              </a:pPr>
              <a:r>
                <a:rPr lang="en-US" altLang="ja-JP" sz="1200" dirty="0" smtClean="0"/>
                <a:t>Deleted</a:t>
              </a:r>
              <a:endParaRPr lang="en-US" altLang="ja-JP" sz="900" dirty="0"/>
            </a:p>
            <a:p>
              <a:pPr marL="88900" indent="-889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tabLst>
                  <a:tab pos="88900" algn="l"/>
                  <a:tab pos="268288" algn="l"/>
                  <a:tab pos="358775" algn="l"/>
                  <a:tab pos="538163" algn="l"/>
                  <a:tab pos="719138" algn="l"/>
                  <a:tab pos="985838" algn="l"/>
                </a:tabLst>
              </a:pPr>
              <a:r>
                <a:rPr lang="en-US" altLang="ja-JP" sz="1200" dirty="0" smtClean="0"/>
                <a:t>Changed</a:t>
              </a:r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5169941" y="6304952"/>
              <a:ext cx="46200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 smtClean="0"/>
                <a:t>保守対象となる可能性の高いクローンセット情報を提供</a:t>
              </a:r>
              <a:endParaRPr lang="en-US" altLang="ja-JP" sz="1200" dirty="0" smtClean="0"/>
            </a:p>
          </p:txBody>
        </p:sp>
        <p:sp>
          <p:nvSpPr>
            <p:cNvPr id="168" name="テキスト ボックス 167"/>
            <p:cNvSpPr txBox="1"/>
            <p:nvPr/>
          </p:nvSpPr>
          <p:spPr>
            <a:xfrm>
              <a:off x="817758" y="5676890"/>
              <a:ext cx="4000378" cy="67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"/>
                </a:spcBef>
                <a:spcAft>
                  <a:spcPts val="100"/>
                </a:spcAft>
              </a:pPr>
              <a:r>
                <a:rPr lang="ja-JP" altLang="en-US" sz="1200" dirty="0" smtClean="0"/>
                <a:t>：クローンセット中のコード片を一貫して修正すること</a:t>
              </a:r>
              <a:endParaRPr lang="en-US" altLang="ja-JP" sz="1200" dirty="0" smtClean="0"/>
            </a:p>
            <a:p>
              <a:pPr marL="177800" indent="-177800">
                <a:spcBef>
                  <a:spcPts val="100"/>
                </a:spcBef>
                <a:spcAft>
                  <a:spcPts val="100"/>
                </a:spcAft>
                <a:tabLst>
                  <a:tab pos="717550" algn="l"/>
                </a:tabLst>
              </a:pPr>
              <a:r>
                <a:rPr lang="ja-JP" altLang="en-US" sz="1200" dirty="0" smtClean="0"/>
                <a:t>：クローンセット中のコード片を</a:t>
              </a:r>
              <a:r>
                <a:rPr lang="en-US" altLang="ja-JP" sz="1200" dirty="0" smtClean="0"/>
                <a:t>1</a:t>
              </a:r>
              <a:r>
                <a:rPr lang="ja-JP" altLang="en-US" sz="1200" dirty="0" err="1" smtClean="0"/>
                <a:t>つに</a:t>
              </a:r>
              <a:r>
                <a:rPr lang="ja-JP" altLang="en-US" sz="1200" dirty="0" smtClean="0"/>
                <a:t>まとめ，サブルーチンで呼び出すこと</a:t>
              </a:r>
              <a:endParaRPr lang="en-US" altLang="ja-JP" sz="1200" dirty="0" smtClean="0"/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-52363" y="807512"/>
            <a:ext cx="9671569" cy="7171987"/>
            <a:chOff x="-44254" y="912872"/>
            <a:chExt cx="9671569" cy="7171987"/>
          </a:xfrm>
        </p:grpSpPr>
        <p:sp>
          <p:nvSpPr>
            <p:cNvPr id="90" name="テキスト ボックス 89"/>
            <p:cNvSpPr txBox="1"/>
            <p:nvPr/>
          </p:nvSpPr>
          <p:spPr>
            <a:xfrm>
              <a:off x="110817" y="912872"/>
              <a:ext cx="9377175" cy="3464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ja-JP" altLang="en-US" sz="1400" b="1" dirty="0" smtClean="0">
                  <a:solidFill>
                    <a:schemeClr val="accent1"/>
                  </a:solidFill>
                </a:rPr>
                <a:t>多言語に対応可能なクローン検出ツール</a:t>
              </a:r>
              <a:r>
                <a:rPr lang="en-US" altLang="ja-JP" sz="1400" b="1" dirty="0" err="1" smtClean="0">
                  <a:solidFill>
                    <a:schemeClr val="accent1"/>
                  </a:solidFill>
                </a:rPr>
                <a:t>CCFinderSW</a:t>
              </a:r>
              <a:r>
                <a:rPr lang="ja-JP" altLang="en-US" sz="1400" b="1" dirty="0">
                  <a:solidFill>
                    <a:schemeClr val="accent1"/>
                  </a:solidFill>
                </a:rPr>
                <a:t> </a:t>
              </a:r>
              <a:r>
                <a:rPr lang="en-US" altLang="ja-JP" sz="1400" b="1" dirty="0" smtClean="0">
                  <a:solidFill>
                    <a:schemeClr val="accent1"/>
                  </a:solidFill>
                </a:rPr>
                <a:t>[1] </a:t>
              </a:r>
            </a:p>
            <a:p>
              <a:endParaRPr lang="en-US" altLang="ja-JP" sz="500" b="1" dirty="0" smtClean="0">
                <a:solidFill>
                  <a:schemeClr val="accent1"/>
                </a:solidFill>
              </a:endParaRPr>
            </a:p>
            <a:p>
              <a:endParaRPr lang="en-US" altLang="ja-JP" sz="500" b="1" dirty="0" smtClean="0">
                <a:solidFill>
                  <a:schemeClr val="accent1"/>
                </a:solidFill>
              </a:endParaRPr>
            </a:p>
            <a:p>
              <a:endParaRPr lang="en-US" altLang="ja-JP" sz="1400" b="1" dirty="0" smtClean="0"/>
            </a:p>
            <a:p>
              <a:endParaRPr lang="en-US" altLang="ja-JP" sz="1400" b="1" dirty="0" smtClean="0"/>
            </a:p>
            <a:p>
              <a:endParaRPr lang="en-US" altLang="ja-JP" sz="1200" b="1" dirty="0" smtClean="0"/>
            </a:p>
            <a:p>
              <a:endParaRPr lang="en-US" altLang="ja-JP" sz="1200" b="1" dirty="0" smtClean="0"/>
            </a:p>
            <a:p>
              <a:endParaRPr lang="en-US" altLang="ja-JP" sz="1400" b="1" dirty="0" smtClean="0"/>
            </a:p>
            <a:p>
              <a:endParaRPr lang="en-US" altLang="ja-JP" sz="1400" b="1" dirty="0" smtClean="0"/>
            </a:p>
            <a:p>
              <a:endParaRPr lang="en-US" altLang="ja-JP" sz="1400" b="1" dirty="0" smtClean="0"/>
            </a:p>
            <a:p>
              <a:endParaRPr lang="en-US" altLang="ja-JP" sz="1400" b="1" dirty="0" smtClean="0"/>
            </a:p>
            <a:p>
              <a:endParaRPr lang="en-US" altLang="ja-JP" sz="1400" b="1" dirty="0" smtClean="0"/>
            </a:p>
            <a:p>
              <a:endParaRPr lang="en-US" altLang="ja-JP" sz="1400" b="1" dirty="0" smtClean="0"/>
            </a:p>
            <a:p>
              <a:endParaRPr lang="en-US" altLang="ja-JP" sz="1400" b="1" dirty="0" smtClean="0"/>
            </a:p>
            <a:p>
              <a:endParaRPr lang="en-US" altLang="ja-JP" b="1" dirty="0" smtClean="0"/>
            </a:p>
            <a:p>
              <a:endParaRPr lang="en-US" altLang="ja-JP" sz="1355" b="1" dirty="0" smtClean="0"/>
            </a:p>
            <a:p>
              <a:endParaRPr lang="en-US" altLang="ja-JP" sz="1355" b="1" dirty="0"/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196473" y="1240374"/>
              <a:ext cx="492443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ja-JP" altLang="en-US" sz="1200" b="1" dirty="0"/>
                <a:t>概要</a:t>
              </a: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139723" y="1560892"/>
              <a:ext cx="4552142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" indent="-85725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kumimoji="1" lang="ja-JP" altLang="en-US" sz="1200" dirty="0" smtClean="0"/>
                <a:t>字句解析ベースのクローン検出器</a:t>
              </a:r>
              <a:r>
                <a:rPr kumimoji="1" lang="en-US" altLang="ja-JP" sz="1200" dirty="0" err="1" smtClean="0"/>
                <a:t>CCFinder</a:t>
              </a:r>
              <a:r>
                <a:rPr lang="en-US" altLang="ja-JP" sz="1200" dirty="0" err="1" smtClean="0"/>
                <a:t>X</a:t>
              </a:r>
              <a:r>
                <a:rPr lang="ja-JP" altLang="en-US" sz="1200" dirty="0" smtClean="0"/>
                <a:t>は</a:t>
              </a:r>
              <a:r>
                <a:rPr lang="en-US" altLang="ja-JP" sz="1200" dirty="0" smtClean="0"/>
                <a:t>5</a:t>
              </a:r>
              <a:r>
                <a:rPr lang="ja-JP" altLang="en-US" sz="1200" dirty="0" err="1" smtClean="0"/>
                <a:t>つの</a:t>
              </a:r>
              <a:r>
                <a:rPr lang="ja-JP" altLang="en-US" sz="1200" dirty="0" smtClean="0"/>
                <a:t>言語に対応</a:t>
              </a:r>
              <a:endParaRPr lang="en-US" altLang="ja-JP" sz="1200" dirty="0"/>
            </a:p>
            <a:p>
              <a:pPr marL="85725" indent="-85725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ja-JP" altLang="en-US" sz="1200" dirty="0" smtClean="0"/>
                <a:t>対応言語を増やすためには個別に字句解析の実装が必要</a:t>
              </a:r>
              <a:endParaRPr lang="en-US" altLang="ja-JP" sz="1200" dirty="0" smtClean="0"/>
            </a:p>
            <a:p>
              <a:pPr marL="266700" lvl="1">
                <a:spcBef>
                  <a:spcPts val="300"/>
                </a:spcBef>
                <a:spcAft>
                  <a:spcPts val="300"/>
                </a:spcAft>
              </a:pPr>
              <a:r>
                <a:rPr lang="ja-JP" altLang="en-US" sz="1200" dirty="0" smtClean="0"/>
                <a:t>問題：それぞれの字句解析の実装には手間がかかる</a:t>
              </a:r>
              <a:endParaRPr lang="en-US" altLang="ja-JP" sz="1200" dirty="0" smtClean="0"/>
            </a:p>
            <a:p>
              <a:pPr marL="266700" lvl="1">
                <a:spcBef>
                  <a:spcPts val="300"/>
                </a:spcBef>
                <a:spcAft>
                  <a:spcPts val="300"/>
                </a:spcAft>
              </a:pPr>
              <a:r>
                <a:rPr lang="ja-JP" altLang="en-US" sz="1200" dirty="0" smtClean="0"/>
                <a:t>対応</a:t>
              </a:r>
              <a:r>
                <a:rPr lang="ja-JP" altLang="en-US" sz="1200" dirty="0"/>
                <a:t>したい言語の文法を容易に入力できる</a:t>
              </a:r>
              <a:r>
                <a:rPr lang="ja-JP" altLang="en-US" sz="1200" dirty="0" smtClean="0"/>
                <a:t>仕組みを作成</a:t>
              </a:r>
              <a:endParaRPr lang="ja-JP" altLang="en-US" sz="1200" dirty="0"/>
            </a:p>
          </p:txBody>
        </p:sp>
        <p:cxnSp>
          <p:nvCxnSpPr>
            <p:cNvPr id="636" name="直線コネクタ 635"/>
            <p:cNvCxnSpPr>
              <a:stCxn id="90" idx="0"/>
              <a:endCxn id="90" idx="2"/>
            </p:cNvCxnSpPr>
            <p:nvPr/>
          </p:nvCxnSpPr>
          <p:spPr>
            <a:xfrm>
              <a:off x="4799405" y="912872"/>
              <a:ext cx="0" cy="346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0" name="下矢印 639"/>
            <p:cNvSpPr/>
            <p:nvPr/>
          </p:nvSpPr>
          <p:spPr>
            <a:xfrm rot="16200000">
              <a:off x="268839" y="2370559"/>
              <a:ext cx="172411" cy="214924"/>
            </a:xfrm>
            <a:prstGeom prst="downArrow">
              <a:avLst>
                <a:gd name="adj1" fmla="val 50000"/>
                <a:gd name="adj2" fmla="val 58013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1" name="テキスト ボックス 640"/>
            <p:cNvSpPr txBox="1"/>
            <p:nvPr/>
          </p:nvSpPr>
          <p:spPr>
            <a:xfrm>
              <a:off x="194300" y="2769421"/>
              <a:ext cx="1569660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ja-JP" altLang="en-US" sz="1200" b="1" dirty="0" smtClean="0"/>
                <a:t>構文定義記述の利用</a:t>
              </a:r>
              <a:endParaRPr lang="ja-JP" altLang="en-US" sz="1200" b="1" dirty="0"/>
            </a:p>
          </p:txBody>
        </p:sp>
        <p:sp>
          <p:nvSpPr>
            <p:cNvPr id="642" name="テキスト ボックス 641"/>
            <p:cNvSpPr txBox="1"/>
            <p:nvPr/>
          </p:nvSpPr>
          <p:spPr>
            <a:xfrm>
              <a:off x="-44254" y="3145634"/>
              <a:ext cx="490515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63" indent="-93663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altLang="ja-JP" sz="1200" dirty="0" smtClean="0"/>
                <a:t>ANTLR</a:t>
              </a:r>
              <a:r>
                <a:rPr lang="en-US" altLang="ja-JP" sz="1200" baseline="30000" dirty="0" smtClean="0"/>
                <a:t>1</a:t>
              </a:r>
              <a:r>
                <a:rPr lang="ja-JP" altLang="en-US" sz="1200" dirty="0" smtClean="0"/>
                <a:t>は構文定義記述から字句解析器や構文解析器を生成</a:t>
              </a:r>
              <a:endParaRPr lang="en-US" altLang="ja-JP" sz="1200" dirty="0" smtClean="0"/>
            </a:p>
            <a:p>
              <a:pPr marL="271463" indent="-93663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altLang="ja-JP" sz="1200" dirty="0" smtClean="0"/>
                <a:t>Grammars-v4</a:t>
              </a:r>
              <a:r>
                <a:rPr lang="en-US" altLang="ja-JP" sz="1200" baseline="30000" dirty="0" smtClean="0"/>
                <a:t>2</a:t>
              </a:r>
              <a:r>
                <a:rPr lang="ja-JP" altLang="en-US" sz="1200" dirty="0" smtClean="0"/>
                <a:t>は</a:t>
              </a:r>
              <a:r>
                <a:rPr lang="en-US" altLang="ja-JP" sz="1200" dirty="0" smtClean="0"/>
                <a:t>ANTLR</a:t>
              </a:r>
              <a:r>
                <a:rPr lang="ja-JP" altLang="en-US" sz="1200" dirty="0" smtClean="0"/>
                <a:t>で利用可能な</a:t>
              </a:r>
              <a:r>
                <a:rPr lang="en-US" altLang="ja-JP" sz="1200" dirty="0" smtClean="0"/>
                <a:t>150</a:t>
              </a:r>
              <a:r>
                <a:rPr lang="ja-JP" altLang="en-US" sz="1200" dirty="0" smtClean="0"/>
                <a:t>以上の構文定義記述を所有</a:t>
              </a:r>
              <a:endParaRPr lang="en-US" altLang="ja-JP" sz="1200" dirty="0" smtClean="0"/>
            </a:p>
            <a:p>
              <a:pPr marL="449263" indent="-355600">
                <a:spcBef>
                  <a:spcPts val="300"/>
                </a:spcBef>
                <a:spcAft>
                  <a:spcPts val="300"/>
                </a:spcAft>
              </a:pPr>
              <a:r>
                <a:rPr lang="ja-JP" altLang="en-US" sz="1200" dirty="0" smtClean="0"/>
                <a:t>　      構文定義記述から字句解析に必要な情報</a:t>
              </a:r>
              <a:r>
                <a:rPr lang="ja-JP" altLang="en-US" sz="1200" dirty="0"/>
                <a:t>（</a:t>
              </a:r>
              <a:r>
                <a:rPr lang="ja-JP" altLang="en-US" sz="1200" dirty="0" smtClean="0"/>
                <a:t>コメント文法，予約語，文字列リテラル）を自動抽出するモジュールの開発</a:t>
              </a:r>
              <a:endParaRPr lang="en-US" altLang="ja-JP" sz="1200" dirty="0" smtClean="0"/>
            </a:p>
          </p:txBody>
        </p:sp>
        <p:sp>
          <p:nvSpPr>
            <p:cNvPr id="154" name="テキスト ボックス 153"/>
            <p:cNvSpPr txBox="1"/>
            <p:nvPr/>
          </p:nvSpPr>
          <p:spPr>
            <a:xfrm>
              <a:off x="1100221" y="4123820"/>
              <a:ext cx="455214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50" baseline="30000" dirty="0" smtClean="0"/>
                <a:t>1</a:t>
              </a:r>
              <a:r>
                <a:rPr lang="en-US" altLang="ja-JP" sz="1050" dirty="0" smtClean="0"/>
                <a:t>http</a:t>
              </a:r>
              <a:r>
                <a:rPr lang="en-US" altLang="ja-JP" sz="1050" dirty="0"/>
                <a:t>://www.antlr.org</a:t>
              </a:r>
              <a:r>
                <a:rPr lang="en-US" altLang="ja-JP" sz="1050" dirty="0" smtClean="0"/>
                <a:t>/     </a:t>
              </a:r>
              <a:r>
                <a:rPr lang="en-US" altLang="ja-JP" sz="1050" baseline="30000" dirty="0" smtClean="0"/>
                <a:t>2</a:t>
              </a:r>
              <a:r>
                <a:rPr lang="en-US" altLang="ja-JP" sz="1050" dirty="0" smtClean="0"/>
                <a:t>https</a:t>
              </a:r>
              <a:r>
                <a:rPr lang="en-US" altLang="ja-JP" sz="1050" dirty="0"/>
                <a:t>://</a:t>
              </a:r>
              <a:r>
                <a:rPr lang="en-US" altLang="ja-JP" sz="1050" dirty="0" smtClean="0"/>
                <a:t>github.com/</a:t>
              </a:r>
              <a:r>
                <a:rPr lang="en-US" altLang="ja-JP" sz="1050" dirty="0" err="1" smtClean="0"/>
                <a:t>antlr</a:t>
              </a:r>
              <a:r>
                <a:rPr lang="en-US" altLang="ja-JP" sz="1050" dirty="0" smtClean="0"/>
                <a:t>/grammars-v4</a:t>
              </a:r>
              <a:endParaRPr lang="en-US" altLang="ja-JP" sz="1050" dirty="0"/>
            </a:p>
          </p:txBody>
        </p:sp>
        <p:sp>
          <p:nvSpPr>
            <p:cNvPr id="155" name="下矢印 154"/>
            <p:cNvSpPr/>
            <p:nvPr/>
          </p:nvSpPr>
          <p:spPr>
            <a:xfrm rot="16200000">
              <a:off x="250548" y="3730002"/>
              <a:ext cx="172411" cy="214924"/>
            </a:xfrm>
            <a:prstGeom prst="downArrow">
              <a:avLst>
                <a:gd name="adj1" fmla="val 50000"/>
                <a:gd name="adj2" fmla="val 58013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テキスト ボックス 159"/>
            <p:cNvSpPr txBox="1"/>
            <p:nvPr/>
          </p:nvSpPr>
          <p:spPr>
            <a:xfrm>
              <a:off x="4893035" y="3568100"/>
              <a:ext cx="492443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ja-JP" altLang="en-US" sz="1200" b="1" dirty="0" smtClean="0"/>
                <a:t>評価</a:t>
              </a:r>
              <a:endParaRPr lang="ja-JP" altLang="en-US" sz="1200" b="1" dirty="0"/>
            </a:p>
          </p:txBody>
        </p:sp>
        <p:sp>
          <p:nvSpPr>
            <p:cNvPr id="161" name="テキスト ボックス 160"/>
            <p:cNvSpPr txBox="1"/>
            <p:nvPr/>
          </p:nvSpPr>
          <p:spPr>
            <a:xfrm>
              <a:off x="4847484" y="3850483"/>
              <a:ext cx="4779831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8900" indent="-889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altLang="ja-JP" sz="1200" dirty="0" smtClean="0"/>
                <a:t>42</a:t>
              </a:r>
              <a:r>
                <a:rPr lang="ja-JP" altLang="en-US" sz="1200" dirty="0" smtClean="0"/>
                <a:t>言語のうち</a:t>
              </a:r>
              <a:r>
                <a:rPr lang="en-US" altLang="ja-JP" sz="1200" dirty="0" smtClean="0"/>
                <a:t>83</a:t>
              </a:r>
              <a:r>
                <a:rPr lang="ja-JP" altLang="en-US" sz="1200" dirty="0" smtClean="0"/>
                <a:t>％の言語ですべての必要な情報を抽出できた</a:t>
              </a:r>
              <a:endParaRPr lang="en-US" altLang="ja-JP" sz="1200" dirty="0" smtClean="0"/>
            </a:p>
            <a:p>
              <a:pPr marL="88900" indent="-889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altLang="ja-JP" sz="1200" dirty="0" smtClean="0"/>
                <a:t>C++</a:t>
              </a:r>
              <a:r>
                <a:rPr lang="ja-JP" altLang="en-US" sz="1200" dirty="0" smtClean="0"/>
                <a:t>に対する検出において，</a:t>
              </a:r>
              <a:r>
                <a:rPr lang="en-US" altLang="ja-JP" sz="1200" dirty="0" err="1" smtClean="0"/>
                <a:t>CCFinderX</a:t>
              </a:r>
              <a:r>
                <a:rPr lang="ja-JP" altLang="en-US" sz="1200" dirty="0" smtClean="0"/>
                <a:t>と同等の検出能力を確認</a:t>
              </a:r>
              <a:endParaRPr lang="en-US" altLang="ja-JP" sz="1200" dirty="0" smtClean="0"/>
            </a:p>
          </p:txBody>
        </p:sp>
        <p:grpSp>
          <p:nvGrpSpPr>
            <p:cNvPr id="45" name="グループ化 44"/>
            <p:cNvGrpSpPr/>
            <p:nvPr/>
          </p:nvGrpSpPr>
          <p:grpSpPr>
            <a:xfrm>
              <a:off x="4736511" y="944985"/>
              <a:ext cx="4662743" cy="2607514"/>
              <a:chOff x="4736511" y="944985"/>
              <a:chExt cx="4662743" cy="2607514"/>
            </a:xfrm>
          </p:grpSpPr>
          <p:sp>
            <p:nvSpPr>
              <p:cNvPr id="1032" name="角丸四角形 1031"/>
              <p:cNvSpPr/>
              <p:nvPr/>
            </p:nvSpPr>
            <p:spPr>
              <a:xfrm>
                <a:off x="4898530" y="1369184"/>
                <a:ext cx="4463187" cy="1894534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6" name="テキスト ボックス 95"/>
              <p:cNvSpPr txBox="1"/>
              <p:nvPr/>
            </p:nvSpPr>
            <p:spPr>
              <a:xfrm>
                <a:off x="4887308" y="1002443"/>
                <a:ext cx="800219" cy="2769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ja-JP" altLang="en-US" sz="1200" b="1" dirty="0" smtClean="0"/>
                  <a:t>処理</a:t>
                </a:r>
                <a:r>
                  <a:rPr lang="ja-JP" altLang="en-US" sz="1200" b="1" dirty="0"/>
                  <a:t>概要</a:t>
                </a:r>
              </a:p>
            </p:txBody>
          </p:sp>
          <p:sp>
            <p:nvSpPr>
              <p:cNvPr id="101" name="メモ 100"/>
              <p:cNvSpPr/>
              <p:nvPr/>
            </p:nvSpPr>
            <p:spPr bwMode="auto">
              <a:xfrm rot="10800000" flipH="1">
                <a:off x="6210872" y="944985"/>
                <a:ext cx="1110266" cy="294848"/>
              </a:xfrm>
              <a:prstGeom prst="foldedCorne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メモ 101"/>
              <p:cNvSpPr/>
              <p:nvPr/>
            </p:nvSpPr>
            <p:spPr bwMode="auto">
              <a:xfrm rot="10800000" flipH="1">
                <a:off x="6082589" y="966489"/>
                <a:ext cx="1110266" cy="294848"/>
              </a:xfrm>
              <a:prstGeom prst="foldedCorne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" name="メモ 102"/>
              <p:cNvSpPr/>
              <p:nvPr/>
            </p:nvSpPr>
            <p:spPr bwMode="auto">
              <a:xfrm rot="10800000" flipH="1">
                <a:off x="5986376" y="991576"/>
                <a:ext cx="1110266" cy="294848"/>
              </a:xfrm>
              <a:prstGeom prst="foldedCorne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正方形/長方形 17"/>
              <p:cNvSpPr/>
              <p:nvPr/>
            </p:nvSpPr>
            <p:spPr>
              <a:xfrm>
                <a:off x="6043784" y="1009425"/>
                <a:ext cx="103105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algn="ctr"/>
                <a:r>
                  <a:rPr lang="ja-JP" altLang="en-US" sz="1050" dirty="0" smtClean="0"/>
                  <a:t>ソース</a:t>
                </a:r>
                <a:r>
                  <a:rPr lang="ja-JP" altLang="en-US" sz="1050" dirty="0"/>
                  <a:t>コード</a:t>
                </a:r>
                <a:endParaRPr lang="en-US" altLang="ja-JP" sz="1050" dirty="0"/>
              </a:p>
            </p:txBody>
          </p:sp>
          <p:sp>
            <p:nvSpPr>
              <p:cNvPr id="377" name="Text Box 22"/>
              <p:cNvSpPr txBox="1">
                <a:spLocks noChangeArrowheads="1"/>
              </p:cNvSpPr>
              <p:nvPr/>
            </p:nvSpPr>
            <p:spPr bwMode="auto">
              <a:xfrm>
                <a:off x="5158748" y="2538370"/>
                <a:ext cx="1475189" cy="1615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txBody>
              <a:bodyPr wrap="square" lIns="0" tIns="0" rIns="0" bIns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algn="ctr"/>
                <a:r>
                  <a:rPr lang="ja-JP" altLang="en-US" sz="1050" dirty="0" smtClean="0"/>
                  <a:t>変換</a:t>
                </a:r>
                <a:r>
                  <a:rPr lang="ja-JP" altLang="en-US" sz="1050" dirty="0"/>
                  <a:t>処理</a:t>
                </a:r>
                <a:endParaRPr lang="en-US" altLang="ja-JP" sz="1050" dirty="0" smtClean="0"/>
              </a:p>
            </p:txBody>
          </p:sp>
          <p:sp>
            <p:nvSpPr>
              <p:cNvPr id="378" name="Text Box 22"/>
              <p:cNvSpPr txBox="1">
                <a:spLocks noChangeArrowheads="1"/>
              </p:cNvSpPr>
              <p:nvPr/>
            </p:nvSpPr>
            <p:spPr bwMode="auto">
              <a:xfrm>
                <a:off x="5162470" y="3033841"/>
                <a:ext cx="1475188" cy="1615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txBody>
              <a:bodyPr wrap="square" lIns="0" tIns="0" rIns="0" bIns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algn="ctr"/>
                <a:r>
                  <a:rPr lang="ja-JP" altLang="en-US" sz="1050" dirty="0" smtClean="0"/>
                  <a:t>クローン検出・出力整形</a:t>
                </a:r>
                <a:endParaRPr lang="en-US" altLang="ja-JP" sz="1050" dirty="0" smtClean="0"/>
              </a:p>
            </p:txBody>
          </p:sp>
          <p:sp>
            <p:nvSpPr>
              <p:cNvPr id="167" name="Text Box 22"/>
              <p:cNvSpPr txBox="1">
                <a:spLocks noChangeArrowheads="1"/>
              </p:cNvSpPr>
              <p:nvPr/>
            </p:nvSpPr>
            <p:spPr bwMode="auto">
              <a:xfrm>
                <a:off x="5215590" y="3390916"/>
                <a:ext cx="1378436" cy="1615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algn="ctr"/>
                <a:r>
                  <a:rPr lang="ja-JP" altLang="en-US" sz="1050" dirty="0" smtClean="0"/>
                  <a:t>クローン</a:t>
                </a:r>
                <a:r>
                  <a:rPr lang="ja-JP" altLang="en-US" sz="1050" dirty="0"/>
                  <a:t>情報</a:t>
                </a:r>
                <a:endParaRPr lang="en-US" altLang="ja-JP" sz="1050" dirty="0" smtClean="0"/>
              </a:p>
            </p:txBody>
          </p:sp>
          <p:sp>
            <p:nvSpPr>
              <p:cNvPr id="217" name="正方形/長方形 216"/>
              <p:cNvSpPr/>
              <p:nvPr/>
            </p:nvSpPr>
            <p:spPr>
              <a:xfrm>
                <a:off x="5004835" y="1600335"/>
                <a:ext cx="615194" cy="59777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219" name="正方形/長方形 218"/>
              <p:cNvSpPr/>
              <p:nvPr/>
            </p:nvSpPr>
            <p:spPr>
              <a:xfrm>
                <a:off x="5618054" y="1801260"/>
                <a:ext cx="1130141" cy="19845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220" name="正方形/長方形 219"/>
              <p:cNvSpPr/>
              <p:nvPr/>
            </p:nvSpPr>
            <p:spPr>
              <a:xfrm>
                <a:off x="5618102" y="1999653"/>
                <a:ext cx="1130141" cy="19845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218" name="正方形/長方形 217"/>
              <p:cNvSpPr/>
              <p:nvPr/>
            </p:nvSpPr>
            <p:spPr>
              <a:xfrm>
                <a:off x="5618053" y="1601164"/>
                <a:ext cx="1130141" cy="19845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216" name="Text Box 22"/>
              <p:cNvSpPr txBox="1">
                <a:spLocks noChangeArrowheads="1"/>
              </p:cNvSpPr>
              <p:nvPr/>
            </p:nvSpPr>
            <p:spPr bwMode="auto">
              <a:xfrm>
                <a:off x="5808280" y="1780483"/>
                <a:ext cx="755037" cy="2620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algn="ctr"/>
                <a:r>
                  <a:rPr lang="ja-JP" altLang="en-US" sz="1050" dirty="0"/>
                  <a:t>字句分割</a:t>
                </a:r>
              </a:p>
            </p:txBody>
          </p:sp>
          <p:sp>
            <p:nvSpPr>
              <p:cNvPr id="214" name="Text Box 22"/>
              <p:cNvSpPr txBox="1">
                <a:spLocks noChangeArrowheads="1"/>
              </p:cNvSpPr>
              <p:nvPr/>
            </p:nvSpPr>
            <p:spPr bwMode="auto">
              <a:xfrm>
                <a:off x="5759803" y="1973913"/>
                <a:ext cx="858699" cy="2620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algn="ctr"/>
                <a:r>
                  <a:rPr lang="ja-JP" altLang="en-US" sz="1050" dirty="0"/>
                  <a:t>識別子判別</a:t>
                </a:r>
              </a:p>
            </p:txBody>
          </p:sp>
          <p:cxnSp>
            <p:nvCxnSpPr>
              <p:cNvPr id="207" name="直線矢印コネクタ 206"/>
              <p:cNvCxnSpPr>
                <a:stCxn id="211" idx="3"/>
                <a:endCxn id="218" idx="3"/>
              </p:cNvCxnSpPr>
              <p:nvPr/>
            </p:nvCxnSpPr>
            <p:spPr>
              <a:xfrm flipH="1" flipV="1">
                <a:off x="6748194" y="1700392"/>
                <a:ext cx="1287042" cy="323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8" name="グループ化 207"/>
              <p:cNvGrpSpPr/>
              <p:nvPr/>
            </p:nvGrpSpPr>
            <p:grpSpPr>
              <a:xfrm>
                <a:off x="6832618" y="1548828"/>
                <a:ext cx="1275514" cy="309590"/>
                <a:chOff x="6203681" y="1906124"/>
                <a:chExt cx="1201251" cy="294848"/>
              </a:xfrm>
            </p:grpSpPr>
            <p:sp>
              <p:nvSpPr>
                <p:cNvPr id="211" name="メモ 210"/>
                <p:cNvSpPr/>
                <p:nvPr/>
              </p:nvSpPr>
              <p:spPr bwMode="auto">
                <a:xfrm rot="10800000" flipH="1">
                  <a:off x="6293835" y="1906124"/>
                  <a:ext cx="1042446" cy="294848"/>
                </a:xfrm>
                <a:prstGeom prst="foldedCorner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6012" tIns="48006" rIns="96012" bIns="48006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6012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z="12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6203681" y="1942713"/>
                  <a:ext cx="1201251" cy="24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>
                  <a:spAutoFit/>
                </a:bodyPr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1" algn="ctr"/>
                  <a:r>
                    <a:rPr lang="ja-JP" altLang="en-US" sz="1050" dirty="0"/>
                    <a:t>コメント文法情報</a:t>
                  </a:r>
                  <a:endParaRPr lang="en-US" altLang="ja-JP" sz="1050" dirty="0"/>
                </a:p>
              </p:txBody>
            </p:sp>
          </p:grpSp>
          <p:cxnSp>
            <p:nvCxnSpPr>
              <p:cNvPr id="209" name="直線矢印コネクタ 208"/>
              <p:cNvCxnSpPr>
                <a:stCxn id="194" idx="1"/>
                <a:endCxn id="211" idx="3"/>
              </p:cNvCxnSpPr>
              <p:nvPr/>
            </p:nvCxnSpPr>
            <p:spPr>
              <a:xfrm flipH="1" flipV="1">
                <a:off x="8035236" y="1703623"/>
                <a:ext cx="168622" cy="19769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直線矢印コネクタ 209"/>
              <p:cNvCxnSpPr>
                <a:stCxn id="194" idx="1"/>
                <a:endCxn id="205" idx="3"/>
              </p:cNvCxnSpPr>
              <p:nvPr/>
            </p:nvCxnSpPr>
            <p:spPr>
              <a:xfrm flipH="1">
                <a:off x="8035236" y="1901320"/>
                <a:ext cx="168622" cy="20012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直線矢印コネクタ 220"/>
              <p:cNvCxnSpPr>
                <a:endCxn id="377" idx="0"/>
              </p:cNvCxnSpPr>
              <p:nvPr/>
            </p:nvCxnSpPr>
            <p:spPr>
              <a:xfrm>
                <a:off x="5896342" y="2198106"/>
                <a:ext cx="1" cy="34026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線矢印コネクタ 201"/>
              <p:cNvCxnSpPr>
                <a:stCxn id="205" idx="3"/>
                <a:endCxn id="220" idx="3"/>
              </p:cNvCxnSpPr>
              <p:nvPr/>
            </p:nvCxnSpPr>
            <p:spPr>
              <a:xfrm flipH="1" flipV="1">
                <a:off x="6748243" y="2098881"/>
                <a:ext cx="1286994" cy="256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3" name="グループ化 202"/>
              <p:cNvGrpSpPr/>
              <p:nvPr/>
            </p:nvGrpSpPr>
            <p:grpSpPr>
              <a:xfrm>
                <a:off x="6928345" y="1946651"/>
                <a:ext cx="1120209" cy="313535"/>
                <a:chOff x="6293835" y="1906124"/>
                <a:chExt cx="1054988" cy="298605"/>
              </a:xfrm>
            </p:grpSpPr>
            <p:sp>
              <p:nvSpPr>
                <p:cNvPr id="205" name="メモ 204"/>
                <p:cNvSpPr/>
                <p:nvPr/>
              </p:nvSpPr>
              <p:spPr bwMode="auto">
                <a:xfrm rot="10800000" flipH="1">
                  <a:off x="6293835" y="1906124"/>
                  <a:ext cx="1042446" cy="294848"/>
                </a:xfrm>
                <a:prstGeom prst="foldedCorner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6012" tIns="48006" rIns="96012" bIns="48006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6012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z="12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6346077" y="1955149"/>
                  <a:ext cx="1002746" cy="2495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>
                  <a:spAutoFit/>
                </a:bodyPr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1" algn="ctr"/>
                  <a:r>
                    <a:rPr lang="ja-JP" altLang="en-US" sz="1050" dirty="0"/>
                    <a:t>予約語情報</a:t>
                  </a:r>
                  <a:endParaRPr lang="en-US" altLang="ja-JP" sz="1050" dirty="0"/>
                </a:p>
              </p:txBody>
            </p:sp>
          </p:grpSp>
          <p:cxnSp>
            <p:nvCxnSpPr>
              <p:cNvPr id="204" name="直線矢印コネクタ 203"/>
              <p:cNvCxnSpPr>
                <a:stCxn id="196" idx="0"/>
                <a:endCxn id="194" idx="0"/>
              </p:cNvCxnSpPr>
              <p:nvPr/>
            </p:nvCxnSpPr>
            <p:spPr>
              <a:xfrm>
                <a:off x="8760003" y="1284043"/>
                <a:ext cx="8492" cy="39774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直線矢印コネクタ 400"/>
              <p:cNvCxnSpPr/>
              <p:nvPr/>
            </p:nvCxnSpPr>
            <p:spPr>
              <a:xfrm flipH="1">
                <a:off x="5836555" y="1292051"/>
                <a:ext cx="694759" cy="29354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メモ 195"/>
              <p:cNvSpPr/>
              <p:nvPr/>
            </p:nvSpPr>
            <p:spPr bwMode="auto">
              <a:xfrm rot="10800000" flipH="1">
                <a:off x="8303377" y="974453"/>
                <a:ext cx="913251" cy="309590"/>
              </a:xfrm>
              <a:prstGeom prst="foldedCorne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6012" tIns="48006" rIns="96012" bIns="48006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6012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7" name="Text Box 22"/>
              <p:cNvSpPr txBox="1">
                <a:spLocks noChangeArrowheads="1"/>
              </p:cNvSpPr>
              <p:nvPr/>
            </p:nvSpPr>
            <p:spPr bwMode="auto">
              <a:xfrm>
                <a:off x="8250329" y="1012339"/>
                <a:ext cx="1033693" cy="2620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algn="ctr"/>
                <a:r>
                  <a:rPr lang="ja-JP" altLang="en-US" sz="1050" dirty="0" smtClean="0"/>
                  <a:t>構文定義記述</a:t>
                </a:r>
                <a:endParaRPr lang="en-US" altLang="ja-JP" sz="1050" dirty="0"/>
              </a:p>
            </p:txBody>
          </p:sp>
          <p:sp>
            <p:nvSpPr>
              <p:cNvPr id="194" name="正方形/長方形 193"/>
              <p:cNvSpPr/>
              <p:nvPr/>
            </p:nvSpPr>
            <p:spPr>
              <a:xfrm>
                <a:off x="8214054" y="1681789"/>
                <a:ext cx="1108881" cy="4406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195" name="Text Box 22"/>
              <p:cNvSpPr txBox="1">
                <a:spLocks noChangeArrowheads="1"/>
              </p:cNvSpPr>
              <p:nvPr/>
            </p:nvSpPr>
            <p:spPr bwMode="auto">
              <a:xfrm>
                <a:off x="8142776" y="1701408"/>
                <a:ext cx="1256478" cy="4308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algn="ctr"/>
                <a:r>
                  <a:rPr lang="ja-JP" altLang="en-US" sz="1050" dirty="0" smtClean="0"/>
                  <a:t>構文定義記述解析</a:t>
                </a:r>
                <a:r>
                  <a:rPr lang="en-US" altLang="ja-JP" sz="1050" dirty="0" smtClean="0"/>
                  <a:t/>
                </a:r>
                <a:br>
                  <a:rPr lang="en-US" altLang="ja-JP" sz="1050" dirty="0" smtClean="0"/>
                </a:br>
                <a:r>
                  <a:rPr lang="ja-JP" altLang="en-US" sz="1050" dirty="0" smtClean="0"/>
                  <a:t>モジュール</a:t>
                </a:r>
                <a:endParaRPr lang="en-US" altLang="ja-JP" sz="1050" dirty="0"/>
              </a:p>
            </p:txBody>
          </p:sp>
          <p:sp useBgFill="1">
            <p:nvSpPr>
              <p:cNvPr id="159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5464342" y="2252912"/>
                <a:ext cx="864000" cy="161583"/>
              </a:xfrm>
              <a:prstGeom prst="rect">
                <a:avLst/>
              </a:prstGeom>
              <a:ln>
                <a:noFill/>
              </a:ln>
              <a:effectLst/>
            </p:spPr>
            <p:txBody>
              <a:bodyPr wrap="square" lIns="0" tIns="0" rIns="0" bIns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algn="ctr"/>
                <a:r>
                  <a:rPr lang="ja-JP" altLang="en-US" sz="1050" dirty="0" smtClean="0"/>
                  <a:t>字句</a:t>
                </a:r>
                <a:r>
                  <a:rPr lang="ja-JP" altLang="en-US" sz="1050" dirty="0"/>
                  <a:t>列</a:t>
                </a:r>
                <a:endParaRPr lang="en-US" altLang="ja-JP" sz="1050" dirty="0" smtClean="0"/>
              </a:p>
            </p:txBody>
          </p:sp>
          <p:cxnSp>
            <p:nvCxnSpPr>
              <p:cNvPr id="320" name="直線矢印コネクタ 319"/>
              <p:cNvCxnSpPr>
                <a:stCxn id="377" idx="2"/>
                <a:endCxn id="378" idx="0"/>
              </p:cNvCxnSpPr>
              <p:nvPr/>
            </p:nvCxnSpPr>
            <p:spPr>
              <a:xfrm>
                <a:off x="5896343" y="2699953"/>
                <a:ext cx="3721" cy="3338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直線矢印コネクタ 381"/>
              <p:cNvCxnSpPr>
                <a:stCxn id="378" idx="2"/>
                <a:endCxn id="167" idx="0"/>
              </p:cNvCxnSpPr>
              <p:nvPr/>
            </p:nvCxnSpPr>
            <p:spPr>
              <a:xfrm>
                <a:off x="5900064" y="3195424"/>
                <a:ext cx="4744" cy="19549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 useBgFill="1">
            <p:nvSpPr>
              <p:cNvPr id="162" name="Text Box 22"/>
              <p:cNvSpPr txBox="1">
                <a:spLocks noChangeArrowheads="1"/>
              </p:cNvSpPr>
              <p:nvPr/>
            </p:nvSpPr>
            <p:spPr bwMode="auto">
              <a:xfrm>
                <a:off x="5159020" y="2750041"/>
                <a:ext cx="1474646" cy="161583"/>
              </a:xfrm>
              <a:prstGeom prst="rect">
                <a:avLst/>
              </a:prstGeom>
              <a:ln>
                <a:noFill/>
              </a:ln>
              <a:effectLst/>
            </p:spPr>
            <p:txBody>
              <a:bodyPr wrap="square" lIns="0" tIns="0" rIns="0" bIns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algn="ctr"/>
                <a:r>
                  <a:rPr lang="ja-JP" altLang="en-US" sz="1050" dirty="0" smtClean="0"/>
                  <a:t>変換済みの字句列</a:t>
                </a:r>
                <a:endParaRPr lang="en-US" altLang="ja-JP" sz="1050" dirty="0" smtClean="0"/>
              </a:p>
            </p:txBody>
          </p:sp>
          <p:sp>
            <p:nvSpPr>
              <p:cNvPr id="1031" name="角丸四角形吹き出し 1030"/>
              <p:cNvSpPr/>
              <p:nvPr/>
            </p:nvSpPr>
            <p:spPr>
              <a:xfrm>
                <a:off x="7471414" y="2511691"/>
                <a:ext cx="1644675" cy="579145"/>
              </a:xfrm>
              <a:prstGeom prst="wedgeRoundRectCallout">
                <a:avLst>
                  <a:gd name="adj1" fmla="val -7383"/>
                  <a:gd name="adj2" fmla="val -113577"/>
                  <a:gd name="adj3" fmla="val 16667"/>
                </a:avLst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050" dirty="0" smtClean="0">
                    <a:solidFill>
                      <a:schemeClr val="tx1"/>
                    </a:solidFill>
                  </a:rPr>
                  <a:t>構文定義記述を与えるだけで</a:t>
                </a:r>
                <a:r>
                  <a:rPr kumimoji="1" lang="ja-JP" altLang="en-US" sz="1050" dirty="0" smtClean="0">
                    <a:solidFill>
                      <a:schemeClr val="tx1"/>
                    </a:solidFill>
                  </a:rPr>
                  <a:t>字句解析に必要な情報を自動的に抽出</a:t>
                </a:r>
                <a:endParaRPr kumimoji="1" lang="ja-JP" alt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0" name="Text Box 22"/>
              <p:cNvSpPr txBox="1">
                <a:spLocks noChangeArrowheads="1"/>
              </p:cNvSpPr>
              <p:nvPr/>
            </p:nvSpPr>
            <p:spPr bwMode="auto">
              <a:xfrm>
                <a:off x="4736511" y="1384609"/>
                <a:ext cx="1378436" cy="18466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algn="ctr"/>
                <a:r>
                  <a:rPr lang="en-US" altLang="ja-JP" sz="1200" dirty="0" err="1" smtClean="0"/>
                  <a:t>CCFinderSW</a:t>
                </a:r>
                <a:endParaRPr lang="en-US" altLang="ja-JP" sz="1200" dirty="0" smtClean="0"/>
              </a:p>
            </p:txBody>
          </p:sp>
          <p:sp>
            <p:nvSpPr>
              <p:cNvPr id="213" name="Text Box 22"/>
              <p:cNvSpPr txBox="1">
                <a:spLocks noChangeArrowheads="1"/>
              </p:cNvSpPr>
              <p:nvPr/>
            </p:nvSpPr>
            <p:spPr bwMode="auto">
              <a:xfrm>
                <a:off x="5677266" y="1592434"/>
                <a:ext cx="1009237" cy="2620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algn="ctr"/>
                <a:r>
                  <a:rPr lang="ja-JP" altLang="en-US" sz="1050" dirty="0"/>
                  <a:t>コメント除去</a:t>
                </a:r>
              </a:p>
            </p:txBody>
          </p:sp>
          <p:sp>
            <p:nvSpPr>
              <p:cNvPr id="215" name="Text Box 22"/>
              <p:cNvSpPr txBox="1">
                <a:spLocks noChangeArrowheads="1"/>
              </p:cNvSpPr>
              <p:nvPr/>
            </p:nvSpPr>
            <p:spPr bwMode="auto">
              <a:xfrm>
                <a:off x="4931132" y="1785753"/>
                <a:ext cx="759430" cy="2620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algn="ctr"/>
                <a:r>
                  <a:rPr lang="ja-JP" altLang="en-US" sz="1050" dirty="0"/>
                  <a:t>字句解析</a:t>
                </a:r>
                <a:endParaRPr lang="en-US" altLang="ja-JP" sz="1050" dirty="0"/>
              </a:p>
            </p:txBody>
          </p:sp>
        </p:grpSp>
        <p:cxnSp>
          <p:nvCxnSpPr>
            <p:cNvPr id="276" name="直線コネクタ 275"/>
            <p:cNvCxnSpPr>
              <a:stCxn id="201" idx="0"/>
              <a:endCxn id="201" idx="2"/>
            </p:cNvCxnSpPr>
            <p:nvPr/>
          </p:nvCxnSpPr>
          <p:spPr>
            <a:xfrm>
              <a:off x="4802416" y="4437707"/>
              <a:ext cx="0" cy="3647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テキスト ボックス 173"/>
          <p:cNvSpPr txBox="1"/>
          <p:nvPr/>
        </p:nvSpPr>
        <p:spPr>
          <a:xfrm>
            <a:off x="5720143" y="12073545"/>
            <a:ext cx="3841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9875" algn="l"/>
              </a:tabLst>
            </a:pPr>
            <a:r>
              <a:rPr lang="en-US" altLang="ja-JP" sz="700" dirty="0" smtClean="0">
                <a:solidFill>
                  <a:schemeClr val="bg1"/>
                </a:solidFill>
                <a:ea typeface="Noto Sans CJK JP Regular" panose="020B0500000000000000" pitchFamily="34" charset="-128"/>
              </a:rPr>
              <a:t>[1]</a:t>
            </a:r>
            <a:r>
              <a:rPr lang="en-US" altLang="ja-JP" sz="700" dirty="0" smtClean="0">
                <a:solidFill>
                  <a:schemeClr val="bg1"/>
                </a:solidFill>
              </a:rPr>
              <a:t> Y. </a:t>
            </a:r>
            <a:r>
              <a:rPr lang="en-US" altLang="ja-JP" sz="700" dirty="0" err="1" smtClean="0">
                <a:solidFill>
                  <a:schemeClr val="bg1"/>
                </a:solidFill>
              </a:rPr>
              <a:t>Semura</a:t>
            </a:r>
            <a:r>
              <a:rPr lang="en-US" altLang="ja-JP" sz="700" dirty="0" smtClean="0">
                <a:solidFill>
                  <a:schemeClr val="bg1"/>
                </a:solidFill>
              </a:rPr>
              <a:t>, N. Yoshida, E. Choi,  </a:t>
            </a:r>
            <a:r>
              <a:rPr lang="en-US" altLang="ja-JP" sz="700" dirty="0">
                <a:solidFill>
                  <a:schemeClr val="bg1"/>
                </a:solidFill>
              </a:rPr>
              <a:t>and K. Inoue, </a:t>
            </a:r>
            <a:r>
              <a:rPr lang="en-US" altLang="ja-JP" sz="700" dirty="0" smtClean="0">
                <a:solidFill>
                  <a:schemeClr val="bg1"/>
                </a:solidFill>
              </a:rPr>
              <a:t>“Multilingual </a:t>
            </a:r>
            <a:r>
              <a:rPr lang="en-US" altLang="ja-JP" sz="700" dirty="0">
                <a:solidFill>
                  <a:schemeClr val="bg1"/>
                </a:solidFill>
              </a:rPr>
              <a:t>Detection of Code Clones Using ANTLR Grammar Definitions,” in Proc. </a:t>
            </a:r>
            <a:r>
              <a:rPr lang="en-US" altLang="ja-JP" sz="700" dirty="0" smtClean="0">
                <a:solidFill>
                  <a:schemeClr val="bg1"/>
                </a:solidFill>
              </a:rPr>
              <a:t>APSEC, December 2018, </a:t>
            </a:r>
            <a:r>
              <a:rPr lang="en-US" altLang="ja-JP" sz="700" dirty="0">
                <a:solidFill>
                  <a:schemeClr val="bg1"/>
                </a:solidFill>
              </a:rPr>
              <a:t>pp. </a:t>
            </a:r>
            <a:r>
              <a:rPr lang="en-US" altLang="ja-JP" sz="700" dirty="0" smtClean="0">
                <a:solidFill>
                  <a:schemeClr val="bg1"/>
                </a:solidFill>
              </a:rPr>
              <a:t>673-677</a:t>
            </a:r>
          </a:p>
          <a:p>
            <a:pPr>
              <a:tabLst>
                <a:tab pos="269875" algn="l"/>
              </a:tabLst>
            </a:pPr>
            <a:r>
              <a:rPr lang="en-US" altLang="ja-JP" sz="700" dirty="0">
                <a:solidFill>
                  <a:schemeClr val="bg1"/>
                </a:solidFill>
                <a:ea typeface="Noto Sans CJK JP Regular" panose="020B0500000000000000" pitchFamily="34" charset="-128"/>
              </a:rPr>
              <a:t>[2]</a:t>
            </a:r>
            <a:r>
              <a:rPr lang="en-US" altLang="ja-JP" sz="700" dirty="0">
                <a:solidFill>
                  <a:schemeClr val="bg1"/>
                </a:solidFill>
              </a:rPr>
              <a:t> </a:t>
            </a:r>
            <a:r>
              <a:rPr lang="ja-JP" altLang="en-US" sz="700" dirty="0">
                <a:solidFill>
                  <a:schemeClr val="bg1"/>
                </a:solidFill>
              </a:rPr>
              <a:t>山中裕樹，崔恩瀞，吉田則裕，井上克郎，佐野建樹，“コードクローン変更管理システムの開発と実プロジェクトへの適用，”情報処理学会論文誌，</a:t>
            </a:r>
            <a:r>
              <a:rPr lang="en-US" altLang="ja-JP" sz="700" dirty="0">
                <a:solidFill>
                  <a:schemeClr val="bg1"/>
                </a:solidFill>
              </a:rPr>
              <a:t>vol.54, no.2, pp.883–893, 2013, 6</a:t>
            </a:r>
            <a:r>
              <a:rPr lang="en-US" altLang="ja-JP" sz="700" dirty="0" smtClean="0">
                <a:solidFill>
                  <a:schemeClr val="bg1"/>
                </a:solidFill>
              </a:rPr>
              <a:t>.</a:t>
            </a:r>
          </a:p>
          <a:p>
            <a:pPr>
              <a:tabLst>
                <a:tab pos="269875" algn="l"/>
              </a:tabLst>
            </a:pPr>
            <a:r>
              <a:rPr lang="en-US" altLang="ja-JP" sz="700" dirty="0">
                <a:solidFill>
                  <a:schemeClr val="bg1"/>
                </a:solidFill>
                <a:ea typeface="Noto Sans CJK JP Regular" panose="020B0500000000000000" pitchFamily="34" charset="-128"/>
              </a:rPr>
              <a:t>[3]</a:t>
            </a:r>
            <a:r>
              <a:rPr lang="en-US" altLang="ja-JP" sz="700" dirty="0">
                <a:solidFill>
                  <a:schemeClr val="bg1"/>
                </a:solidFill>
              </a:rPr>
              <a:t> H. Honda, S. </a:t>
            </a:r>
            <a:r>
              <a:rPr lang="en-US" altLang="ja-JP" sz="700" dirty="0" err="1">
                <a:solidFill>
                  <a:schemeClr val="bg1"/>
                </a:solidFill>
              </a:rPr>
              <a:t>Tokui</a:t>
            </a:r>
            <a:r>
              <a:rPr lang="en-US" altLang="ja-JP" sz="700" dirty="0">
                <a:solidFill>
                  <a:schemeClr val="bg1"/>
                </a:solidFill>
              </a:rPr>
              <a:t>, K. Yokoi, E. Choi, N. Yoshida, and K. Inoue, “</a:t>
            </a:r>
            <a:r>
              <a:rPr lang="en-US" altLang="ja-JP" sz="700" dirty="0" err="1">
                <a:solidFill>
                  <a:schemeClr val="bg1"/>
                </a:solidFill>
              </a:rPr>
              <a:t>CCEvovis</a:t>
            </a:r>
            <a:r>
              <a:rPr lang="en-US" altLang="ja-JP" sz="700" dirty="0">
                <a:solidFill>
                  <a:schemeClr val="bg1"/>
                </a:solidFill>
              </a:rPr>
              <a:t>: A Clone Evolution Visualization System for Software Maintenance,” in Proc. ICPC, May 2019, pp. </a:t>
            </a:r>
            <a:r>
              <a:rPr lang="en-US" altLang="ja-JP" sz="700" dirty="0" smtClean="0">
                <a:solidFill>
                  <a:schemeClr val="bg1"/>
                </a:solidFill>
              </a:rPr>
              <a:t>122-125</a:t>
            </a:r>
            <a:endParaRPr lang="en-US" altLang="ja-JP" sz="700" dirty="0">
              <a:solidFill>
                <a:schemeClr val="bg1"/>
              </a:solidFill>
            </a:endParaRPr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102032" y="12121174"/>
            <a:ext cx="5561971" cy="615553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chemeClr val="accent1"/>
                </a:solidFill>
              </a:rPr>
              <a:t>URL</a:t>
            </a:r>
          </a:p>
          <a:p>
            <a:endParaRPr lang="en-US" altLang="ja-JP" sz="500" b="1" dirty="0" smtClean="0">
              <a:solidFill>
                <a:schemeClr val="accent1"/>
              </a:solidFill>
            </a:endParaRPr>
          </a:p>
          <a:p>
            <a:endParaRPr lang="en-US" altLang="ja-JP" sz="500" b="1" dirty="0" smtClean="0">
              <a:solidFill>
                <a:schemeClr val="accent1"/>
              </a:solidFill>
            </a:endParaRPr>
          </a:p>
          <a:p>
            <a:endParaRPr lang="en-US" altLang="ja-JP" sz="1200" b="1" dirty="0" smtClean="0">
              <a:solidFill>
                <a:schemeClr val="tx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697" y="12146844"/>
            <a:ext cx="561637" cy="561637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170" name="テキスト ボックス 169"/>
          <p:cNvSpPr txBox="1"/>
          <p:nvPr/>
        </p:nvSpPr>
        <p:spPr>
          <a:xfrm>
            <a:off x="424554" y="12104686"/>
            <a:ext cx="10418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8163" algn="l"/>
                <a:tab pos="717550" algn="l"/>
              </a:tabLst>
            </a:pPr>
            <a:r>
              <a:rPr lang="en-US" altLang="ja-JP" sz="1000" dirty="0" err="1" smtClean="0">
                <a:solidFill>
                  <a:srgbClr val="FF0000"/>
                </a:solidFill>
              </a:rPr>
              <a:t>CCFinderSW</a:t>
            </a:r>
            <a:r>
              <a:rPr lang="en-US" altLang="ja-JP" sz="1000" dirty="0" smtClean="0"/>
              <a:t>:</a:t>
            </a:r>
            <a:r>
              <a:rPr lang="ja-JP" altLang="en-US" sz="1000" dirty="0" smtClean="0"/>
              <a:t>　</a:t>
            </a:r>
            <a:r>
              <a:rPr lang="en-US" altLang="ja-JP" sz="900" dirty="0" smtClean="0">
                <a:hlinkClick r:id="rId15"/>
              </a:rPr>
              <a:t>https</a:t>
            </a:r>
            <a:r>
              <a:rPr lang="en-US" altLang="ja-JP" sz="900" dirty="0">
                <a:hlinkClick r:id="rId15"/>
              </a:rPr>
              <a:t>://</a:t>
            </a:r>
            <a:r>
              <a:rPr lang="en-US" altLang="ja-JP" sz="900" dirty="0" smtClean="0">
                <a:hlinkClick r:id="rId15"/>
              </a:rPr>
              <a:t>github.com/YuichiSemura/CCFinderSW</a:t>
            </a:r>
            <a:endParaRPr lang="en-US" altLang="ja-JP" sz="900" dirty="0" smtClean="0"/>
          </a:p>
          <a:p>
            <a:pPr>
              <a:tabLst>
                <a:tab pos="538163" algn="l"/>
                <a:tab pos="717550" algn="l"/>
              </a:tabLst>
            </a:pPr>
            <a:endParaRPr lang="en-US" altLang="ja-JP" sz="900" dirty="0" smtClean="0"/>
          </a:p>
        </p:txBody>
      </p:sp>
      <p:sp>
        <p:nvSpPr>
          <p:cNvPr id="175" name="テキスト ボックス 174"/>
          <p:cNvSpPr txBox="1"/>
          <p:nvPr/>
        </p:nvSpPr>
        <p:spPr>
          <a:xfrm>
            <a:off x="2143232" y="12104686"/>
            <a:ext cx="11109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8163" algn="l"/>
                <a:tab pos="717550" algn="l"/>
              </a:tabLst>
            </a:pPr>
            <a:r>
              <a:rPr lang="en-US" altLang="ja-JP" sz="1000" dirty="0" smtClean="0">
                <a:solidFill>
                  <a:srgbClr val="FF0000"/>
                </a:solidFill>
              </a:rPr>
              <a:t>Clone </a:t>
            </a:r>
            <a:r>
              <a:rPr lang="en-US" altLang="ja-JP" sz="1000" dirty="0" err="1" smtClean="0">
                <a:solidFill>
                  <a:srgbClr val="FF0000"/>
                </a:solidFill>
              </a:rPr>
              <a:t>Notifier</a:t>
            </a:r>
            <a:r>
              <a:rPr lang="en-US" altLang="ja-JP" sz="1000" dirty="0" smtClean="0"/>
              <a:t>:</a:t>
            </a:r>
            <a:r>
              <a:rPr lang="ja-JP" altLang="en-US" sz="1000" dirty="0" smtClean="0"/>
              <a:t>　</a:t>
            </a:r>
            <a:r>
              <a:rPr lang="en-US" altLang="ja-JP" sz="900" dirty="0">
                <a:hlinkClick r:id="rId16"/>
              </a:rPr>
              <a:t>https://ja.osdn.net/projects/clonenotifier</a:t>
            </a:r>
            <a:r>
              <a:rPr lang="en-US" altLang="ja-JP" sz="900" dirty="0" smtClean="0">
                <a:hlinkClick r:id="rId16"/>
              </a:rPr>
              <a:t>/</a:t>
            </a:r>
            <a:endParaRPr lang="en-US" altLang="ja-JP" sz="900" dirty="0" smtClean="0"/>
          </a:p>
          <a:p>
            <a:pPr>
              <a:tabLst>
                <a:tab pos="538163" algn="l"/>
                <a:tab pos="717550" algn="l"/>
              </a:tabLst>
            </a:pPr>
            <a:endParaRPr lang="en-US" altLang="ja-JP" sz="900" dirty="0"/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4120902" y="12096595"/>
            <a:ext cx="101969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8163" algn="l"/>
                <a:tab pos="717550" algn="l"/>
              </a:tabLst>
            </a:pPr>
            <a:r>
              <a:rPr lang="en-US" altLang="ja-JP" sz="1000" dirty="0" err="1" smtClean="0">
                <a:solidFill>
                  <a:srgbClr val="FF0000"/>
                </a:solidFill>
              </a:rPr>
              <a:t>CCEvovis</a:t>
            </a:r>
            <a:r>
              <a:rPr lang="en-US" altLang="ja-JP" sz="1000" dirty="0" smtClean="0"/>
              <a:t>:</a:t>
            </a:r>
            <a:r>
              <a:rPr lang="ja-JP" altLang="en-US" sz="1000" dirty="0" smtClean="0"/>
              <a:t>　</a:t>
            </a:r>
            <a:r>
              <a:rPr lang="en-US" altLang="ja-JP" sz="900" dirty="0" smtClean="0">
                <a:hlinkClick r:id="rId17"/>
              </a:rPr>
              <a:t>https</a:t>
            </a:r>
            <a:r>
              <a:rPr lang="en-US" altLang="ja-JP" sz="900" dirty="0">
                <a:hlinkClick r:id="rId17"/>
              </a:rPr>
              <a:t>://</a:t>
            </a:r>
            <a:r>
              <a:rPr lang="en-US" altLang="ja-JP" sz="900" dirty="0" smtClean="0">
                <a:hlinkClick r:id="rId17"/>
              </a:rPr>
              <a:t>github.com/hirotaka0616/CCEvovis</a:t>
            </a:r>
            <a:endParaRPr lang="en-US" altLang="ja-JP" sz="900" dirty="0"/>
          </a:p>
          <a:p>
            <a:pPr>
              <a:tabLst>
                <a:tab pos="538163" algn="l"/>
                <a:tab pos="717550" algn="l"/>
              </a:tabLst>
            </a:pPr>
            <a:endParaRPr lang="en-US" altLang="ja-JP" sz="900" dirty="0" smtClean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729" y="12153038"/>
            <a:ext cx="560734" cy="560734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93" y="12154200"/>
            <a:ext cx="562691" cy="562691"/>
          </a:xfrm>
          <a:prstGeom prst="rect">
            <a:avLst/>
          </a:prstGeom>
          <a:ln>
            <a:solidFill>
              <a:schemeClr val="dk1"/>
            </a:solidFill>
          </a:ln>
        </p:spPr>
      </p:pic>
    </p:spTree>
    <p:extLst>
      <p:ext uri="{BB962C8B-B14F-4D97-AF65-F5344CB8AC3E}">
        <p14:creationId xmlns:p14="http://schemas.microsoft.com/office/powerpoint/2010/main" val="15425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42218</TotalTime>
  <Words>610</Words>
  <Application>Microsoft Office PowerPoint</Application>
  <PresentationFormat>A3 297x420 mm</PresentationFormat>
  <Paragraphs>157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MS UI Gothic</vt:lpstr>
      <vt:lpstr>Noto Sans CJK JP Regular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>Osaka Univ.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KANDA Tetsuya</dc:creator>
  <cp:lastModifiedBy>Honda Hirotaka</cp:lastModifiedBy>
  <cp:revision>649</cp:revision>
  <cp:lastPrinted>2019-05-21T08:37:43Z</cp:lastPrinted>
  <dcterms:created xsi:type="dcterms:W3CDTF">2014-11-28T05:26:57Z</dcterms:created>
  <dcterms:modified xsi:type="dcterms:W3CDTF">2019-07-02T04:44:04Z</dcterms:modified>
</cp:coreProperties>
</file>