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>
                <a:solidFill>
                  <a:schemeClr val="accent1"/>
                </a:solidFill>
              </a:defRPr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>
                <a:solidFill>
                  <a:schemeClr val="accent1"/>
                </a:solidFill>
              </a:defRPr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>
                <a:solidFill>
                  <a:schemeClr val="accent1"/>
                </a:solidFill>
              </a:defRPr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>
                <a:solidFill>
                  <a:schemeClr val="accent1"/>
                </a:solidFill>
              </a:defRPr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96267730_2880x1920.jpg"/>
          <p:cNvSpPr/>
          <p:nvPr>
            <p:ph type="pic" idx="21"/>
          </p:nvPr>
        </p:nvSpPr>
        <p:spPr>
          <a:xfrm>
            <a:off x="-3860800" y="701538"/>
            <a:ext cx="12539868" cy="83599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617931575_1991x1322.jpg"/>
          <p:cNvSpPr/>
          <p:nvPr>
            <p:ph type="pic" sz="quarter" idx="22"/>
          </p:nvPr>
        </p:nvSpPr>
        <p:spPr>
          <a:xfrm>
            <a:off x="6534860" y="698500"/>
            <a:ext cx="5967580" cy="3962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627569_2880x1920.jpg"/>
          <p:cNvSpPr/>
          <p:nvPr>
            <p:ph type="pic" sz="quarter" idx="23"/>
          </p:nvPr>
        </p:nvSpPr>
        <p:spPr>
          <a:xfrm>
            <a:off x="6546850" y="5099050"/>
            <a:ext cx="5943600" cy="3962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/>
          <p:nvPr>
            <p:ph type="pic" idx="21"/>
          </p:nvPr>
        </p:nvSpPr>
        <p:spPr>
          <a:xfrm>
            <a:off x="-812800" y="0"/>
            <a:ext cx="14630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/>
          <p:nvPr>
            <p:ph type="pic" idx="21"/>
          </p:nvPr>
        </p:nvSpPr>
        <p:spPr>
          <a:xfrm>
            <a:off x="-812800" y="0"/>
            <a:ext cx="14630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>
                <a:solidFill>
                  <a:srgbClr val="FFFFFF"/>
                </a:solidFill>
              </a:defRPr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>
                <a:solidFill>
                  <a:srgbClr val="FFFFFF"/>
                </a:solidFill>
              </a:defRPr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>
                <a:solidFill>
                  <a:srgbClr val="FFFFFF"/>
                </a:solidFill>
              </a:defRPr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>
                <a:solidFill>
                  <a:srgbClr val="FFFFFF"/>
                </a:solidFill>
              </a:defRPr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/>
          <p:nvPr>
            <p:ph type="pic" idx="21"/>
          </p:nvPr>
        </p:nvSpPr>
        <p:spPr>
          <a:xfrm>
            <a:off x="4546600" y="692534"/>
            <a:ext cx="12591254" cy="836251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17931575_1991x1322.jpg"/>
          <p:cNvSpPr/>
          <p:nvPr>
            <p:ph type="pic" idx="21"/>
          </p:nvPr>
        </p:nvSpPr>
        <p:spPr>
          <a:xfrm>
            <a:off x="3797300" y="698500"/>
            <a:ext cx="12585470" cy="8356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ode Clone Detection in Rust Intermediate Representat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1404483">
              <a:defRPr spc="-132" sz="6642"/>
            </a:pPr>
            <a:r>
              <a:t>Code Clone Detection in Rust Intermediate Representation </a:t>
            </a:r>
          </a:p>
          <a:p>
            <a:pPr defTabSz="1404483">
              <a:defRPr spc="-132" sz="6642"/>
            </a:pPr>
            <a:r>
              <a:t> </a:t>
            </a:r>
            <a:endParaRPr b="0" spc="-19" sz="972"/>
          </a:p>
        </p:txBody>
      </p:sp>
      <p:sp>
        <p:nvSpPr>
          <p:cNvPr id="152" name="Pizzolotto, D."/>
          <p:cNvSpPr txBox="1"/>
          <p:nvPr>
            <p:ph type="subTitle" sz="quarter" idx="1"/>
          </p:nvPr>
        </p:nvSpPr>
        <p:spPr>
          <a:xfrm>
            <a:off x="698500" y="5105400"/>
            <a:ext cx="3213152" cy="1208749"/>
          </a:xfrm>
          <a:prstGeom prst="rect">
            <a:avLst/>
          </a:prstGeom>
        </p:spPr>
        <p:txBody>
          <a:bodyPr/>
          <a:lstStyle>
            <a:lvl1pPr algn="ctr">
              <a:defRPr u="sng"/>
            </a:lvl1pPr>
          </a:lstStyle>
          <a:p>
            <a:pPr>
              <a:defRPr u="none"/>
            </a:pPr>
            <a:r>
              <a:rPr u="sng"/>
              <a:t>Pizzolotto, D.</a:t>
            </a:r>
            <a:endParaRPr b="0" sz="1200"/>
          </a:p>
        </p:txBody>
      </p:sp>
      <p:sp>
        <p:nvSpPr>
          <p:cNvPr id="153" name="Slide Number"/>
          <p:cNvSpPr txBox="1"/>
          <p:nvPr>
            <p:ph type="sldNum" sz="quarter" idx="4294967295"/>
          </p:nvPr>
        </p:nvSpPr>
        <p:spPr>
          <a:xfrm>
            <a:off x="6399352" y="9220199"/>
            <a:ext cx="206096" cy="2874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54" name="Matsushita, M."/>
          <p:cNvSpPr txBox="1"/>
          <p:nvPr/>
        </p:nvSpPr>
        <p:spPr>
          <a:xfrm>
            <a:off x="5089979" y="5105400"/>
            <a:ext cx="3458686" cy="1208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defTabSz="581151">
              <a:defRPr b="1" sz="3762">
                <a:solidFill>
                  <a:schemeClr val="accent1"/>
                </a:solidFill>
              </a:defRPr>
            </a:lvl1pPr>
          </a:lstStyle>
          <a:p>
            <a:pPr/>
            <a:r>
              <a:t>Matsushita, M.</a:t>
            </a:r>
            <a:endParaRPr b="0" sz="1188"/>
          </a:p>
        </p:txBody>
      </p:sp>
      <p:sp>
        <p:nvSpPr>
          <p:cNvPr id="155" name="Inoue, K."/>
          <p:cNvSpPr txBox="1"/>
          <p:nvPr/>
        </p:nvSpPr>
        <p:spPr>
          <a:xfrm>
            <a:off x="9726992" y="5105400"/>
            <a:ext cx="2268061" cy="1208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defTabSz="587022">
              <a:defRPr b="1" sz="3800">
                <a:solidFill>
                  <a:schemeClr val="accent1"/>
                </a:solidFill>
              </a:defRPr>
            </a:pPr>
            <a:r>
              <a:t>Inoue, K.</a:t>
            </a:r>
          </a:p>
          <a:p>
            <a:pPr defTabSz="587022">
              <a:defRPr b="1" sz="3800">
                <a:solidFill>
                  <a:schemeClr val="accent1"/>
                </a:solidFill>
              </a:defRPr>
            </a:pPr>
            <a:endParaRPr b="0" sz="1200"/>
          </a:p>
        </p:txBody>
      </p:sp>
      <p:sp>
        <p:nvSpPr>
          <p:cNvPr id="156" name="井上克郎"/>
          <p:cNvSpPr txBox="1"/>
          <p:nvPr/>
        </p:nvSpPr>
        <p:spPr>
          <a:xfrm>
            <a:off x="9726992" y="5986028"/>
            <a:ext cx="2268061" cy="859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defTabSz="416785">
              <a:defRPr b="1" sz="2698">
                <a:solidFill>
                  <a:schemeClr val="accent1"/>
                </a:solidFill>
              </a:defRPr>
            </a:pPr>
            <a:r>
              <a:t>井上克郎</a:t>
            </a:r>
          </a:p>
          <a:p>
            <a:pPr defTabSz="416785">
              <a:defRPr b="1" sz="2698">
                <a:solidFill>
                  <a:schemeClr val="accent1"/>
                </a:solidFill>
              </a:defRPr>
            </a:pPr>
            <a:endParaRPr b="0" sz="851"/>
          </a:p>
        </p:txBody>
      </p:sp>
      <p:sp>
        <p:nvSpPr>
          <p:cNvPr id="157" name="松下誠"/>
          <p:cNvSpPr txBox="1"/>
          <p:nvPr/>
        </p:nvSpPr>
        <p:spPr>
          <a:xfrm>
            <a:off x="5685292" y="5986028"/>
            <a:ext cx="2268061" cy="859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defTabSz="416785">
              <a:defRPr b="1" sz="2698">
                <a:solidFill>
                  <a:schemeClr val="accent1"/>
                </a:solidFill>
              </a:defRPr>
            </a:pPr>
            <a:r>
              <a:t>松下誠</a:t>
            </a:r>
          </a:p>
          <a:p>
            <a:pPr defTabSz="416785">
              <a:defRPr b="1" sz="2698">
                <a:solidFill>
                  <a:schemeClr val="accent1"/>
                </a:solidFill>
              </a:defRPr>
            </a:pPr>
            <a:endParaRPr b="0" sz="851"/>
          </a:p>
        </p:txBody>
      </p:sp>
      <p:sp>
        <p:nvSpPr>
          <p:cNvPr id="158" name="大阪大学"/>
          <p:cNvSpPr txBox="1"/>
          <p:nvPr/>
        </p:nvSpPr>
        <p:spPr>
          <a:xfrm>
            <a:off x="5685292" y="6758450"/>
            <a:ext cx="2268061" cy="859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defTabSz="416785">
              <a:defRPr b="1" sz="2698">
                <a:solidFill>
                  <a:srgbClr val="FFFFFF"/>
                </a:solidFill>
              </a:defRPr>
            </a:pPr>
            <a:r>
              <a:t>大阪大学</a:t>
            </a:r>
          </a:p>
          <a:p>
            <a:pPr defTabSz="416785">
              <a:defRPr b="1" sz="2698">
                <a:solidFill>
                  <a:schemeClr val="accent1"/>
                </a:solidFill>
              </a:defRPr>
            </a:pPr>
            <a:endParaRPr b="0" sz="851"/>
          </a:p>
        </p:txBody>
      </p:sp>
      <p:sp>
        <p:nvSpPr>
          <p:cNvPr id="159" name="大阪大学"/>
          <p:cNvSpPr txBox="1"/>
          <p:nvPr/>
        </p:nvSpPr>
        <p:spPr>
          <a:xfrm>
            <a:off x="1171045" y="6758450"/>
            <a:ext cx="2268062" cy="859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defTabSz="416785">
              <a:defRPr b="1" sz="2698">
                <a:solidFill>
                  <a:srgbClr val="FFFFFF"/>
                </a:solidFill>
              </a:defRPr>
            </a:pPr>
            <a:r>
              <a:t>大阪大学</a:t>
            </a:r>
          </a:p>
          <a:p>
            <a:pPr defTabSz="416785">
              <a:defRPr b="1" sz="2698">
                <a:solidFill>
                  <a:schemeClr val="accent1"/>
                </a:solidFill>
              </a:defRPr>
            </a:pPr>
            <a:endParaRPr b="0" sz="851"/>
          </a:p>
        </p:txBody>
      </p:sp>
      <p:sp>
        <p:nvSpPr>
          <p:cNvPr id="160" name="南山大学"/>
          <p:cNvSpPr txBox="1"/>
          <p:nvPr/>
        </p:nvSpPr>
        <p:spPr>
          <a:xfrm>
            <a:off x="9726992" y="6758450"/>
            <a:ext cx="2268061" cy="859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defTabSz="416785">
              <a:defRPr b="1" sz="2698">
                <a:solidFill>
                  <a:srgbClr val="FFFFFF"/>
                </a:solidFill>
              </a:defRPr>
            </a:pPr>
            <a:r>
              <a:t>南山大学</a:t>
            </a:r>
          </a:p>
          <a:p>
            <a:pPr defTabSz="416785">
              <a:defRPr b="1" sz="2698">
                <a:solidFill>
                  <a:schemeClr val="accent1"/>
                </a:solidFill>
              </a:defRPr>
            </a:pPr>
            <a:endParaRPr b="0" sz="851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Overview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Overview</a:t>
            </a:r>
          </a:p>
        </p:txBody>
      </p:sp>
      <p:sp>
        <p:nvSpPr>
          <p:cNvPr id="213" name="Approa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Approach</a:t>
            </a:r>
          </a:p>
        </p:txBody>
      </p:sp>
      <p:sp>
        <p:nvSpPr>
          <p:cNvPr id="214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15" name="overview.pdf" descr="overview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0371" y="2799844"/>
            <a:ext cx="10404058" cy="50767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Macro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Macros</a:t>
            </a:r>
          </a:p>
        </p:txBody>
      </p:sp>
      <p:sp>
        <p:nvSpPr>
          <p:cNvPr id="218" name="Approa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Approach</a:t>
            </a:r>
          </a:p>
        </p:txBody>
      </p:sp>
      <p:sp>
        <p:nvSpPr>
          <p:cNvPr id="219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20" name="Screenshot 2022-07-29 at 15.54.17.png" descr="Screenshot 2022-07-29 at 15.54.1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63644" y="2810811"/>
            <a:ext cx="4256731" cy="155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Screenshot 2022-07-29 at 15.54.12.png" descr="Screenshot 2022-07-29 at 15.54.1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8680" y="2707604"/>
            <a:ext cx="4470957" cy="16362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Macro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Macros</a:t>
            </a:r>
          </a:p>
        </p:txBody>
      </p:sp>
      <p:sp>
        <p:nvSpPr>
          <p:cNvPr id="224" name="Approa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Approach</a:t>
            </a:r>
          </a:p>
        </p:txBody>
      </p:sp>
      <p:sp>
        <p:nvSpPr>
          <p:cNvPr id="225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26" name="Screenshot 2022-07-29 at 15.54.17.png" descr="Screenshot 2022-07-29 at 15.54.1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63644" y="2810811"/>
            <a:ext cx="4256731" cy="155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Screenshot 2022-07-29 at 15.54.12.png" descr="Screenshot 2022-07-29 at 15.54.1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8680" y="2707604"/>
            <a:ext cx="4470957" cy="1636279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Invoke macro…"/>
          <p:cNvSpPr txBox="1"/>
          <p:nvPr/>
        </p:nvSpPr>
        <p:spPr>
          <a:xfrm>
            <a:off x="4820337" y="2582213"/>
            <a:ext cx="2034617" cy="779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Invoke macro</a:t>
            </a:r>
          </a:p>
          <a:p>
            <a:pPr>
              <a:defRPr sz="22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at compile time</a:t>
            </a:r>
          </a:p>
        </p:txBody>
      </p:sp>
      <p:sp>
        <p:nvSpPr>
          <p:cNvPr id="229" name="Rectangle"/>
          <p:cNvSpPr/>
          <p:nvPr/>
        </p:nvSpPr>
        <p:spPr>
          <a:xfrm>
            <a:off x="905555" y="2733586"/>
            <a:ext cx="2993393" cy="476832"/>
          </a:xfrm>
          <a:prstGeom prst="rect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30" name="Rectangle"/>
          <p:cNvSpPr/>
          <p:nvPr/>
        </p:nvSpPr>
        <p:spPr>
          <a:xfrm>
            <a:off x="7682373" y="2733586"/>
            <a:ext cx="2993393" cy="476832"/>
          </a:xfrm>
          <a:prstGeom prst="rect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31" name="Line"/>
          <p:cNvSpPr/>
          <p:nvPr/>
        </p:nvSpPr>
        <p:spPr>
          <a:xfrm flipH="1">
            <a:off x="4141828" y="2972001"/>
            <a:ext cx="40134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2" name="Line"/>
          <p:cNvSpPr/>
          <p:nvPr/>
        </p:nvSpPr>
        <p:spPr>
          <a:xfrm flipV="1">
            <a:off x="7038149" y="2972001"/>
            <a:ext cx="40134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Macro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Macros</a:t>
            </a:r>
          </a:p>
        </p:txBody>
      </p:sp>
      <p:sp>
        <p:nvSpPr>
          <p:cNvPr id="235" name="Approa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Approach</a:t>
            </a:r>
          </a:p>
        </p:txBody>
      </p:sp>
      <p:sp>
        <p:nvSpPr>
          <p:cNvPr id="236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37" name="Screenshot 2022-07-29 at 15.54.26.png" descr="Screenshot 2022-07-29 at 15.54.2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954" y="2991124"/>
            <a:ext cx="6934442" cy="53038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Screenshot 2022-07-29 at 15.54.32.png" descr="Screenshot 2022-07-29 at 15.54.3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63406" y="3098064"/>
            <a:ext cx="6359248" cy="48732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Macro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Macros</a:t>
            </a:r>
          </a:p>
        </p:txBody>
      </p:sp>
      <p:sp>
        <p:nvSpPr>
          <p:cNvPr id="241" name="Approa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Approach</a:t>
            </a:r>
          </a:p>
        </p:txBody>
      </p:sp>
      <p:sp>
        <p:nvSpPr>
          <p:cNvPr id="242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43" name="Screenshot 2022-07-29 at 15.54.26.png" descr="Screenshot 2022-07-29 at 15.54.2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954" y="2991124"/>
            <a:ext cx="6934442" cy="53038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Screenshot 2022-07-29 at 15.54.32.png" descr="Screenshot 2022-07-29 at 15.54.3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63406" y="3098064"/>
            <a:ext cx="6359248" cy="4873294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Generated by macros, we need to filter these methods before…"/>
          <p:cNvSpPr txBox="1"/>
          <p:nvPr/>
        </p:nvSpPr>
        <p:spPr>
          <a:xfrm>
            <a:off x="3217895" y="8104970"/>
            <a:ext cx="7152733" cy="704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Generated by macros, we need to filter these methods before</a:t>
            </a:r>
          </a:p>
          <a:p>
            <a:pPr>
              <a:defRPr sz="2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running the clone detector</a:t>
            </a:r>
          </a:p>
        </p:txBody>
      </p:sp>
      <p:sp>
        <p:nvSpPr>
          <p:cNvPr id="246" name="Rectangle"/>
          <p:cNvSpPr/>
          <p:nvPr/>
        </p:nvSpPr>
        <p:spPr>
          <a:xfrm>
            <a:off x="138020" y="4241800"/>
            <a:ext cx="12728760" cy="4847893"/>
          </a:xfrm>
          <a:prstGeom prst="rect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Research Question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Research Questions</a:t>
            </a:r>
          </a:p>
        </p:txBody>
      </p:sp>
      <p:sp>
        <p:nvSpPr>
          <p:cNvPr id="249" name="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Evaluation</a:t>
            </a:r>
          </a:p>
        </p:txBody>
      </p:sp>
      <p:sp>
        <p:nvSpPr>
          <p:cNvPr id="250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1" name="RQ1, type: What type of clones can be usually found in a Rust project? Can the clones be easily refactored?…"/>
          <p:cNvSpPr txBox="1"/>
          <p:nvPr>
            <p:ph type="body" sz="half" idx="1"/>
          </p:nvPr>
        </p:nvSpPr>
        <p:spPr>
          <a:xfrm>
            <a:off x="941585" y="3212750"/>
            <a:ext cx="11121630" cy="4250967"/>
          </a:xfrm>
          <a:prstGeom prst="rect">
            <a:avLst/>
          </a:prstGeom>
        </p:spPr>
        <p:txBody>
          <a:bodyPr/>
          <a:lstStyle/>
          <a:p>
            <a:pPr marL="369570" indent="-369570" defTabSz="1681912">
              <a:spcBef>
                <a:spcPts val="3100"/>
              </a:spcBef>
              <a:defRPr sz="2716"/>
            </a:pPr>
            <a:r>
              <a:rPr b="1"/>
              <a:t>RQ1</a:t>
            </a:r>
            <a:r>
              <a:t>, </a:t>
            </a:r>
            <a:r>
              <a:rPr i="1"/>
              <a:t>type</a:t>
            </a:r>
            <a:r>
              <a:t>: What type of clones can be usually found in a Rust project? Can the clones be easily refactored? </a:t>
            </a:r>
          </a:p>
          <a:p>
            <a:pPr marL="369570" indent="-369570" defTabSz="1681912">
              <a:spcBef>
                <a:spcPts val="3100"/>
              </a:spcBef>
              <a:defRPr sz="2716"/>
            </a:pPr>
            <a:r>
              <a:rPr b="1"/>
              <a:t>RQ2</a:t>
            </a:r>
            <a:r>
              <a:t>, </a:t>
            </a:r>
            <a:r>
              <a:rPr i="1"/>
              <a:t>agreement</a:t>
            </a:r>
            <a:r>
              <a:t>: How different are the clones between original code and HIR? What type of clones are detected only by one method?</a:t>
            </a:r>
            <a:br/>
          </a:p>
          <a:p>
            <a:pPr marL="369570" indent="-369570" defTabSz="1681912">
              <a:spcBef>
                <a:spcPts val="3100"/>
              </a:spcBef>
              <a:defRPr sz="2716"/>
            </a:pPr>
            <a:r>
              <a:rPr b="1"/>
              <a:t>RQ3</a:t>
            </a:r>
            <a:r>
              <a:t>, </a:t>
            </a:r>
            <a:r>
              <a:rPr i="1"/>
              <a:t>accuracy</a:t>
            </a:r>
            <a:r>
              <a:t>: How accurate is the clones detection in both original code and HIR? How many false posi- tives are generated by the code?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ase Studie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Case Studies</a:t>
            </a:r>
          </a:p>
        </p:txBody>
      </p:sp>
      <p:sp>
        <p:nvSpPr>
          <p:cNvPr id="254" name="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Evaluation</a:t>
            </a:r>
          </a:p>
        </p:txBody>
      </p:sp>
      <p:sp>
        <p:nvSpPr>
          <p:cNvPr id="255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56" name="Screenshot 2022-07-29 at 16.09.29.png" descr="Screenshot 2022-07-29 at 16.09.2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4421" y="2318340"/>
            <a:ext cx="9895958" cy="60397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RQ1: Typ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RQ1: Type</a:t>
            </a:r>
          </a:p>
        </p:txBody>
      </p:sp>
      <p:sp>
        <p:nvSpPr>
          <p:cNvPr id="259" name="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Evaluation</a:t>
            </a:r>
          </a:p>
        </p:txBody>
      </p:sp>
      <p:sp>
        <p:nvSpPr>
          <p:cNvPr id="260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61" name="Screenshot 2022-07-29 at 16.23.29.png" descr="Screenshot 2022-07-29 at 16.23.2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5196" y="2705063"/>
            <a:ext cx="4969736" cy="5626529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3033 clones in 15 rust projects:…"/>
          <p:cNvSpPr txBox="1"/>
          <p:nvPr/>
        </p:nvSpPr>
        <p:spPr>
          <a:xfrm>
            <a:off x="5825992" y="2701066"/>
            <a:ext cx="7074695" cy="5634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3200"/>
              </a:spcBef>
              <a:defRPr sz="2700">
                <a:solidFill>
                  <a:srgbClr val="000000"/>
                </a:solidFill>
              </a:defRPr>
            </a:pPr>
            <a:r>
              <a:t>3033 clones in 15 rust projects:</a:t>
            </a:r>
          </a:p>
          <a:p>
            <a:pPr marL="380999" indent="-380999" algn="l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sz="2700">
                <a:solidFill>
                  <a:srgbClr val="000000"/>
                </a:solidFill>
              </a:defRPr>
            </a:pPr>
            <a:r>
              <a:t>manual implementation of the method </a:t>
            </a:r>
            <a:r>
              <a:rPr>
                <a:solidFill>
                  <a:schemeClr val="accent1">
                    <a:lumOff val="-13575"/>
                  </a:schemeClr>
                </a:solidFill>
              </a:rPr>
              <a:t>len </a:t>
            </a:r>
            <a:r>
              <a:t>or </a:t>
            </a:r>
            <a:r>
              <a:rPr>
                <a:solidFill>
                  <a:schemeClr val="accent1">
                    <a:lumOff val="-13575"/>
                  </a:schemeClr>
                </a:solidFill>
              </a:rPr>
              <a:t>print </a:t>
            </a:r>
            <a:r>
              <a:t>for a specific class, copy pasted everywhere.</a:t>
            </a:r>
          </a:p>
          <a:p>
            <a:pPr marL="380999" indent="-380999" algn="l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sz="2700">
                <a:solidFill>
                  <a:srgbClr val="000000"/>
                </a:solidFill>
              </a:defRPr>
            </a:pPr>
            <a:r>
              <a:t>different number of parameters for the same function. Instead of calling a more generic function, the body is copy pasted.</a:t>
            </a:r>
          </a:p>
          <a:p>
            <a:pPr marL="380999" indent="-380999" algn="l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sz="2700">
                <a:solidFill>
                  <a:srgbClr val="000000"/>
                </a:solidFill>
              </a:defRPr>
            </a:pPr>
            <a:r>
              <a:t>A lof of functions marked as #[test] and #[bench]. Rust allows mixing test and benchmark code.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RQ2: Agreement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RQ2: Agreement</a:t>
            </a:r>
          </a:p>
        </p:txBody>
      </p:sp>
      <p:sp>
        <p:nvSpPr>
          <p:cNvPr id="265" name="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Evaluation</a:t>
            </a:r>
          </a:p>
        </p:txBody>
      </p:sp>
      <p:sp>
        <p:nvSpPr>
          <p:cNvPr id="266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67" name="Screenshot 2022-07-29 at 16.39.35.png" descr="Screenshot 2022-07-29 at 16.39.3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00965" y="2170571"/>
            <a:ext cx="8822130" cy="5559445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Number of clones is essentially increased sometimes by a factor of 1000.…"/>
          <p:cNvSpPr txBox="1"/>
          <p:nvPr/>
        </p:nvSpPr>
        <p:spPr>
          <a:xfrm>
            <a:off x="868044" y="8123063"/>
            <a:ext cx="11268711" cy="704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>
                <a:solidFill>
                  <a:srgbClr val="000000"/>
                </a:solidFill>
              </a:defRPr>
            </a:pPr>
            <a:r>
              <a:t>Number of clones is essentially increased sometimes by a factor of 1000.</a:t>
            </a:r>
          </a:p>
          <a:p>
            <a:pPr>
              <a:defRPr sz="2000">
                <a:solidFill>
                  <a:srgbClr val="000000"/>
                </a:solidFill>
              </a:defRPr>
            </a:pPr>
            <a:r>
              <a:t>Most of these clones were due to custom build scripts or procedural macros that we failed to filter.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RQ2: cgmath and ndarray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RQ2: cgmath and ndarray</a:t>
            </a:r>
          </a:p>
        </p:txBody>
      </p:sp>
      <p:sp>
        <p:nvSpPr>
          <p:cNvPr id="271" name="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Evaluation</a:t>
            </a:r>
          </a:p>
        </p:txBody>
      </p:sp>
      <p:sp>
        <p:nvSpPr>
          <p:cNvPr id="272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3" name="Clone map shows clustered clones for both cgmath and ndarray.…"/>
          <p:cNvSpPr txBox="1"/>
          <p:nvPr/>
        </p:nvSpPr>
        <p:spPr>
          <a:xfrm>
            <a:off x="232536" y="7970663"/>
            <a:ext cx="12539727" cy="1008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>
                <a:solidFill>
                  <a:srgbClr val="000000"/>
                </a:solidFill>
              </a:defRPr>
            </a:pPr>
            <a:r>
              <a:t>Clone map shows clustered clones for both cgmath and ndarray.</a:t>
            </a:r>
          </a:p>
          <a:p>
            <a:pPr>
              <a:defRPr sz="2000">
                <a:solidFill>
                  <a:srgbClr val="000000"/>
                </a:solidFill>
              </a:defRPr>
            </a:pPr>
            <a:r>
              <a:t>These are mainly due to procedural macros that we did not filter.</a:t>
            </a:r>
          </a:p>
          <a:p>
            <a:pPr>
              <a:defRPr sz="2000">
                <a:solidFill>
                  <a:srgbClr val="000000"/>
                </a:solidFill>
              </a:defRPr>
            </a:pPr>
            <a:r>
              <a:t>In particular, in cgmath they represent the matematical operations for each class (Vector2, Vector3, Vector4…)</a:t>
            </a:r>
          </a:p>
        </p:txBody>
      </p:sp>
      <p:pic>
        <p:nvPicPr>
          <p:cNvPr id="274" name="cgmath_hir.png" descr="cgmath_hi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0444" y="2403131"/>
            <a:ext cx="4947339" cy="49473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ndarray_hir.png" descr="ndarray_hi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90357" y="2403131"/>
            <a:ext cx="4947339" cy="49473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However, almost every tool focus on Java language, or C language.…"/>
          <p:cNvSpPr txBox="1"/>
          <p:nvPr>
            <p:ph type="body" sz="half" idx="1"/>
          </p:nvPr>
        </p:nvSpPr>
        <p:spPr>
          <a:xfrm>
            <a:off x="698500" y="4764360"/>
            <a:ext cx="11607800" cy="3687634"/>
          </a:xfrm>
          <a:prstGeom prst="rect">
            <a:avLst/>
          </a:prstGeom>
        </p:spPr>
        <p:txBody>
          <a:bodyPr/>
          <a:lstStyle/>
          <a:p>
            <a:pPr/>
            <a:r>
              <a:t>However, almost every tool focus on Java language, or C language.</a:t>
            </a:r>
          </a:p>
          <a:p>
            <a:pPr/>
            <a:r>
              <a:t>Lower-than-source level has been tried in a limited way only for Java code and LLVM IR, and most efforts are shifted in detecting type 4 clones rather than improving existing detectors.</a:t>
            </a:r>
          </a:p>
        </p:txBody>
      </p:sp>
      <p:sp>
        <p:nvSpPr>
          <p:cNvPr id="163" name="State of the art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State of the art</a:t>
            </a:r>
          </a:p>
        </p:txBody>
      </p:sp>
      <p:sp>
        <p:nvSpPr>
          <p:cNvPr id="164" name="Code clones dete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Code clones detection</a:t>
            </a:r>
          </a:p>
        </p:txBody>
      </p:sp>
      <p:sp>
        <p:nvSpPr>
          <p:cNvPr id="165" name="Slide Number"/>
          <p:cNvSpPr txBox="1"/>
          <p:nvPr>
            <p:ph type="sldNum" sz="quarter" idx="4294967295"/>
          </p:nvPr>
        </p:nvSpPr>
        <p:spPr>
          <a:xfrm>
            <a:off x="6395965" y="9220199"/>
            <a:ext cx="206097" cy="2874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6" name="Code clone detection has been an actively researched topic and a large number of tools have been developed"/>
          <p:cNvSpPr txBox="1"/>
          <p:nvPr/>
        </p:nvSpPr>
        <p:spPr>
          <a:xfrm>
            <a:off x="2583400" y="3009736"/>
            <a:ext cx="7838000" cy="829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spcBef>
                <a:spcPts val="1200"/>
              </a:spcBef>
              <a:defRPr sz="2400">
                <a:solidFill>
                  <a:srgbClr val="000000"/>
                </a:solidFill>
              </a:defRPr>
            </a:pPr>
            <a:r>
              <a:rPr i="1"/>
              <a:t>Code clone detection </a:t>
            </a:r>
            <a:r>
              <a:t>has been an actively researched topic and a large number of tools have been developed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RQ2: agreement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RQ2: agreement</a:t>
            </a:r>
          </a:p>
        </p:txBody>
      </p:sp>
      <p:sp>
        <p:nvSpPr>
          <p:cNvPr id="278" name="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Evaluation</a:t>
            </a:r>
          </a:p>
        </p:txBody>
      </p:sp>
      <p:sp>
        <p:nvSpPr>
          <p:cNvPr id="279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80" name="Screenshot 2022-07-29 at 16.38.49.png" descr="Screenshot 2022-07-29 at 16.38.4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57212" y="2513546"/>
            <a:ext cx="7105565" cy="4464408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In all instances, the amount of line of codes in the HIR version is lower than the original.…"/>
          <p:cNvSpPr txBox="1"/>
          <p:nvPr/>
        </p:nvSpPr>
        <p:spPr>
          <a:xfrm>
            <a:off x="952245" y="7406721"/>
            <a:ext cx="11100309" cy="1008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>
                <a:solidFill>
                  <a:srgbClr val="000000"/>
                </a:solidFill>
              </a:defRPr>
            </a:pPr>
            <a:r>
              <a:t>In all instances, the amount of line of codes in the HIR version is lower than the original.</a:t>
            </a:r>
          </a:p>
          <a:p>
            <a:pPr>
              <a:defRPr sz="2000">
                <a:solidFill>
                  <a:srgbClr val="000000"/>
                </a:solidFill>
              </a:defRPr>
            </a:pPr>
            <a:r>
              <a:t>Compiler removes useless methods and boilerplate code including #[test] and #[bench] functions</a:t>
            </a:r>
          </a:p>
          <a:p>
            <a:pPr>
              <a:defRPr sz="2000">
                <a:solidFill>
                  <a:srgbClr val="000000"/>
                </a:solidFill>
              </a:defRPr>
            </a:pPr>
            <a:r>
              <a:t>These clones, reported in the original code are thus not found in the HIR clones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RQ3: accuracy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RQ3: accuracy</a:t>
            </a:r>
          </a:p>
        </p:txBody>
      </p:sp>
      <p:sp>
        <p:nvSpPr>
          <p:cNvPr id="284" name="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Evaluation</a:t>
            </a:r>
          </a:p>
        </p:txBody>
      </p:sp>
      <p:sp>
        <p:nvSpPr>
          <p:cNvPr id="285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86" name="We analyzed all clones in original source code and some randomly selected HIR code and could not determine any false positives…"/>
          <p:cNvSpPr txBox="1"/>
          <p:nvPr>
            <p:ph type="body" sz="half" idx="1"/>
          </p:nvPr>
        </p:nvSpPr>
        <p:spPr>
          <a:xfrm>
            <a:off x="698500" y="3494416"/>
            <a:ext cx="11607800" cy="3687634"/>
          </a:xfrm>
          <a:prstGeom prst="rect">
            <a:avLst/>
          </a:prstGeom>
        </p:spPr>
        <p:txBody>
          <a:bodyPr/>
          <a:lstStyle/>
          <a:p>
            <a:pPr/>
            <a:r>
              <a:t>We analyzed all clones in original source code and some randomly selected HIR code and could not determine any false positives</a:t>
            </a:r>
          </a:p>
          <a:p>
            <a:pPr/>
            <a:r>
              <a:t>However, most of the clones detected are not refactorable.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RQ3: accuracy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RQ3: accuracy</a:t>
            </a:r>
          </a:p>
        </p:txBody>
      </p:sp>
      <p:sp>
        <p:nvSpPr>
          <p:cNvPr id="289" name="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Evaluation</a:t>
            </a:r>
          </a:p>
        </p:txBody>
      </p:sp>
      <p:sp>
        <p:nvSpPr>
          <p:cNvPr id="290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91" name="Screenshot 2022-07-29 at 17.03.54.png" descr="Screenshot 2022-07-29 at 17.03.5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142" y="2581799"/>
            <a:ext cx="8442798" cy="832715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Screenshot 2022-07-29 at 17.03.59.png" descr="Screenshot 2022-07-29 at 17.03.5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2988" y="4182276"/>
            <a:ext cx="9286179" cy="3645233"/>
          </a:xfrm>
          <a:prstGeom prst="rect">
            <a:avLst/>
          </a:prstGeom>
          <a:ln w="12700">
            <a:miter lim="400000"/>
          </a:ln>
        </p:spPr>
      </p:pic>
      <p:sp>
        <p:nvSpPr>
          <p:cNvPr id="293" name="Reported as clone in the HIR, due to the increased number of tokens"/>
          <p:cNvSpPr txBox="1"/>
          <p:nvPr/>
        </p:nvSpPr>
        <p:spPr>
          <a:xfrm>
            <a:off x="2544826" y="8275463"/>
            <a:ext cx="7915149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/>
            <a:r>
              <a:t>Reported as clone in the HIR, due to the increased number of tokens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We analyzed the clones of 15 different Rust projects both in source code and High-level Intermediate Representation…"/>
          <p:cNvSpPr txBox="1"/>
          <p:nvPr>
            <p:ph type="body" idx="1"/>
          </p:nvPr>
        </p:nvSpPr>
        <p:spPr>
          <a:xfrm>
            <a:off x="698500" y="3028750"/>
            <a:ext cx="11607800" cy="5952285"/>
          </a:xfrm>
          <a:prstGeom prst="rect">
            <a:avLst/>
          </a:prstGeom>
        </p:spPr>
        <p:txBody>
          <a:bodyPr/>
          <a:lstStyle/>
          <a:p>
            <a:pPr/>
            <a:r>
              <a:t>We analyzed the clones of 15 different Rust projects both in source code and High-level Intermediate Representation</a:t>
            </a:r>
          </a:p>
          <a:p>
            <a:pPr/>
            <a:r>
              <a:t>Most clones at source level are due to implementation of common methods such as “len” for multiple classes.</a:t>
            </a:r>
          </a:p>
          <a:p>
            <a:pPr/>
            <a:r>
              <a:t>In HIR code, most useless clones such as tests or benchmarks are removed, but a lot of clones may be added due to procedural macros.</a:t>
            </a:r>
          </a:p>
          <a:p>
            <a:pPr/>
            <a:r>
              <a:t>Although some new clones can be found, correctly filtering the macros requires high effort</a:t>
            </a:r>
          </a:p>
        </p:txBody>
      </p:sp>
      <p:sp>
        <p:nvSpPr>
          <p:cNvPr id="296" name="Conclu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Conclusion</a:t>
            </a:r>
          </a:p>
        </p:txBody>
      </p:sp>
      <p:sp>
        <p:nvSpPr>
          <p:cNvPr id="297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roblem defin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Problem definition</a:t>
            </a:r>
          </a:p>
        </p:txBody>
      </p:sp>
      <p:sp>
        <p:nvSpPr>
          <p:cNvPr id="169" name="Slide Number"/>
          <p:cNvSpPr txBox="1"/>
          <p:nvPr>
            <p:ph type="sldNum" sz="quarter" idx="4294967295"/>
          </p:nvPr>
        </p:nvSpPr>
        <p:spPr>
          <a:xfrm>
            <a:off x="6395965" y="9220199"/>
            <a:ext cx="206097" cy="2874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0" name="Is it possible to detect additional clones due to normalization, by checking lower stages of the compilation pipeline?"/>
          <p:cNvSpPr txBox="1"/>
          <p:nvPr/>
        </p:nvSpPr>
        <p:spPr>
          <a:xfrm>
            <a:off x="3114907" y="1722825"/>
            <a:ext cx="6288814" cy="1223367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457200">
              <a:spcBef>
                <a:spcPts val="1200"/>
              </a:spcBef>
              <a:defRPr sz="2400">
                <a:solidFill>
                  <a:srgbClr val="000000"/>
                </a:solidFill>
              </a:defRPr>
            </a:lvl1pPr>
          </a:lstStyle>
          <a:p>
            <a:pPr/>
            <a:r>
              <a:t>Is it possible to detect additional clones due to normalization, by checking lower stages of the compilation pipeline?</a:t>
            </a:r>
          </a:p>
        </p:txBody>
      </p:sp>
      <p:sp>
        <p:nvSpPr>
          <p:cNvPr id="171" name="Instead of targeting Java or C we try a modern language with an higher number of compiler restrictions…"/>
          <p:cNvSpPr txBox="1"/>
          <p:nvPr>
            <p:ph type="body" sz="half" idx="1"/>
          </p:nvPr>
        </p:nvSpPr>
        <p:spPr>
          <a:xfrm>
            <a:off x="698500" y="3212750"/>
            <a:ext cx="11121629" cy="425096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Instead of targeting Java or C we try a modern language with an higher number of compiler restrictions</a:t>
            </a:r>
          </a:p>
          <a:p>
            <a:pPr>
              <a:defRPr sz="2800"/>
            </a:pPr>
            <a:r>
              <a:t>Instead of analyzing clones at source level, we try analyzing at Intermediate Representation, in particular after desugaring and normalization</a:t>
            </a:r>
          </a:p>
          <a:p>
            <a:pPr>
              <a:defRPr sz="2800"/>
            </a:pPr>
            <a:r>
              <a:t>We then compare differences between the original source code clones and the Intermediate Representation clones.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Language developed by the Mozilla Foundation…"/>
          <p:cNvSpPr txBox="1"/>
          <p:nvPr>
            <p:ph type="body" sz="half" idx="1"/>
          </p:nvPr>
        </p:nvSpPr>
        <p:spPr>
          <a:xfrm>
            <a:off x="698500" y="3494416"/>
            <a:ext cx="11607800" cy="3687634"/>
          </a:xfrm>
          <a:prstGeom prst="rect">
            <a:avLst/>
          </a:prstGeom>
        </p:spPr>
        <p:txBody>
          <a:bodyPr/>
          <a:lstStyle/>
          <a:p>
            <a:pPr/>
            <a:r>
              <a:t>Language developed by the Mozilla Foundation</a:t>
            </a:r>
          </a:p>
          <a:p>
            <a:pPr/>
            <a:r>
              <a:t>Designed around safety</a:t>
            </a:r>
          </a:p>
          <a:p>
            <a:pPr/>
            <a:r>
              <a:t>Compiler guarantees the absence of data races, guarantees type safety and guarantees the absence of invalid references</a:t>
            </a:r>
          </a:p>
        </p:txBody>
      </p:sp>
      <p:sp>
        <p:nvSpPr>
          <p:cNvPr id="174" name="rust-la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rust-lang</a:t>
            </a:r>
          </a:p>
        </p:txBody>
      </p:sp>
      <p:sp>
        <p:nvSpPr>
          <p:cNvPr id="175" name="Backgrou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Background</a:t>
            </a:r>
          </a:p>
        </p:txBody>
      </p:sp>
      <p:sp>
        <p:nvSpPr>
          <p:cNvPr id="176" name="Slide Number"/>
          <p:cNvSpPr txBox="1"/>
          <p:nvPr>
            <p:ph type="sldNum" sz="quarter" idx="4294967295"/>
          </p:nvPr>
        </p:nvSpPr>
        <p:spPr>
          <a:xfrm>
            <a:off x="6395965" y="9220199"/>
            <a:ext cx="206097" cy="2874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77" name="Rust_programming_language_black_logo.svg.png" descr="Rust_programming_language_black_logo.sv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54828" y="698715"/>
            <a:ext cx="2074731" cy="2074731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Requires additional syntax from the programmer,…"/>
          <p:cNvSpPr txBox="1"/>
          <p:nvPr/>
        </p:nvSpPr>
        <p:spPr>
          <a:xfrm>
            <a:off x="2032993" y="7198642"/>
            <a:ext cx="8938814" cy="1007466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spcBef>
                <a:spcPts val="1200"/>
              </a:spcBef>
              <a:defRPr sz="2400">
                <a:solidFill>
                  <a:srgbClr val="000000"/>
                </a:solidFill>
              </a:defRPr>
            </a:pPr>
            <a:r>
              <a:t>Requires additional syntax from the programmer, </a:t>
            </a:r>
          </a:p>
          <a:p>
            <a:pPr defTabSz="457200">
              <a:spcBef>
                <a:spcPts val="1200"/>
              </a:spcBef>
              <a:defRPr sz="2400">
                <a:solidFill>
                  <a:srgbClr val="000000"/>
                </a:solidFill>
              </a:defRPr>
            </a:pPr>
            <a:r>
              <a:t>that may introduce additional clones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Lifetime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Lifetimes</a:t>
            </a:r>
          </a:p>
        </p:txBody>
      </p:sp>
      <p:sp>
        <p:nvSpPr>
          <p:cNvPr id="181" name="Backgrou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Background</a:t>
            </a:r>
          </a:p>
        </p:txBody>
      </p:sp>
      <p:sp>
        <p:nvSpPr>
          <p:cNvPr id="182" name="Slide Number"/>
          <p:cNvSpPr txBox="1"/>
          <p:nvPr>
            <p:ph type="sldNum" sz="quarter" idx="4294967295"/>
          </p:nvPr>
        </p:nvSpPr>
        <p:spPr>
          <a:xfrm>
            <a:off x="6395965" y="9220199"/>
            <a:ext cx="206097" cy="2874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3" name="// This struct has one lifetime…"/>
          <p:cNvSpPr txBox="1"/>
          <p:nvPr/>
        </p:nvSpPr>
        <p:spPr>
          <a:xfrm>
            <a:off x="999066" y="2435033"/>
            <a:ext cx="6529570" cy="26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2400">
                <a:solidFill>
                  <a:schemeClr val="accent2">
                    <a:hueOff val="192982"/>
                    <a:satOff val="17755"/>
                    <a:lumOff val="-28483"/>
                  </a:schemeClr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// This struct has one lifetime </a:t>
            </a:r>
          </a:p>
          <a:p>
            <a:pPr algn="l" defTabSz="457200">
              <a:defRPr sz="2400">
                <a:solidFill>
                  <a:schemeClr val="accent2">
                    <a:hueOff val="192982"/>
                    <a:satOff val="17755"/>
                    <a:lumOff val="-28483"/>
                  </a:schemeClr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// parameter, 'src</a:t>
            </a:r>
          </a:p>
          <a:p>
            <a:pPr algn="l" defTabSz="457200">
              <a:defRPr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struct</a:t>
            </a:r>
            <a:r>
              <a:t> </a:t>
            </a:r>
            <a:r>
              <a:rPr>
                <a:solidFill>
                  <a:schemeClr val="accent1">
                    <a:lumOff val="-13575"/>
                  </a:schemeClr>
                </a:solidFill>
              </a:rPr>
              <a:t>Config</a:t>
            </a:r>
            <a:r>
              <a:t>&lt;</a:t>
            </a:r>
            <a:r>
              <a:rPr>
                <a:solidFill>
                  <a:schemeClr val="accent4">
                    <a:hueOff val="-1247790"/>
                    <a:lumOff val="-12326"/>
                  </a:schemeClr>
                </a:solidFill>
              </a:rPr>
              <a:t>'src</a:t>
            </a:r>
            <a:r>
              <a:t>&gt; {</a:t>
            </a:r>
          </a:p>
          <a:p>
            <a:pPr algn="l" defTabSz="457200">
              <a:defRPr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hostname: </a:t>
            </a: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&amp;</a:t>
            </a:r>
            <a:r>
              <a:rPr>
                <a:solidFill>
                  <a:schemeClr val="accent4">
                    <a:hueOff val="-1247790"/>
                    <a:lumOff val="-12326"/>
                  </a:schemeClr>
                </a:solidFill>
              </a:rPr>
              <a:t>'src</a:t>
            </a:r>
            <a:r>
              <a:t> </a:t>
            </a:r>
            <a:r>
              <a:rPr>
                <a:solidFill>
                  <a:schemeClr val="accent1">
                    <a:lumOff val="-13575"/>
                  </a:schemeClr>
                </a:solidFill>
              </a:rPr>
              <a:t>str</a:t>
            </a:r>
            <a:r>
              <a:t>,</a:t>
            </a:r>
          </a:p>
          <a:p>
            <a:pPr algn="l" defTabSz="457200">
              <a:defRPr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username: </a:t>
            </a: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&amp;</a:t>
            </a:r>
            <a:r>
              <a:rPr>
                <a:solidFill>
                  <a:schemeClr val="accent4">
                    <a:hueOff val="-1247790"/>
                    <a:lumOff val="-12326"/>
                  </a:schemeClr>
                </a:solidFill>
              </a:rPr>
              <a:t>'src</a:t>
            </a:r>
            <a:r>
              <a:t> </a:t>
            </a:r>
            <a:r>
              <a:rPr>
                <a:solidFill>
                  <a:schemeClr val="accent1">
                    <a:lumOff val="-13575"/>
                  </a:schemeClr>
                </a:solidFill>
              </a:rPr>
              <a:t>str</a:t>
            </a:r>
            <a:r>
              <a:t>,</a:t>
            </a:r>
          </a:p>
          <a:p>
            <a:pPr algn="l" defTabSz="457200">
              <a:defRPr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}</a:t>
            </a:r>
          </a:p>
        </p:txBody>
      </p:sp>
      <p:sp>
        <p:nvSpPr>
          <p:cNvPr id="184" name="The compiler needs to know when it is safe to drop a reference to memory…"/>
          <p:cNvSpPr txBox="1"/>
          <p:nvPr>
            <p:ph type="body" sz="half" idx="1"/>
          </p:nvPr>
        </p:nvSpPr>
        <p:spPr>
          <a:xfrm>
            <a:off x="698500" y="5464987"/>
            <a:ext cx="11607800" cy="3687635"/>
          </a:xfrm>
          <a:prstGeom prst="rect">
            <a:avLst/>
          </a:prstGeom>
        </p:spPr>
        <p:txBody>
          <a:bodyPr/>
          <a:lstStyle/>
          <a:p>
            <a:pPr/>
            <a:r>
              <a:t>The compiler needs to know when it is safe to drop a reference to memory</a:t>
            </a:r>
          </a:p>
          <a:p>
            <a:pPr/>
            <a:r>
              <a:t>In this case the lifetime </a:t>
            </a:r>
            <a:r>
              <a:rPr>
                <a:solidFill>
                  <a:schemeClr val="accent4">
                    <a:hueOff val="-1247790"/>
                    <a:lumOff val="-12326"/>
                  </a:schemeClr>
                </a:solidFill>
              </a:rPr>
              <a:t>‘src </a:t>
            </a:r>
            <a:r>
              <a:t>is used by the programmer to tell the compiler that the struct </a:t>
            </a:r>
            <a:r>
              <a:rPr>
                <a:solidFill>
                  <a:schemeClr val="accent1"/>
                </a:solidFill>
              </a:rPr>
              <a:t>Config </a:t>
            </a:r>
            <a:r>
              <a:t>can not live longer than hostname and username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Mutability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Mutability</a:t>
            </a:r>
          </a:p>
        </p:txBody>
      </p:sp>
      <p:sp>
        <p:nvSpPr>
          <p:cNvPr id="187" name="Backgrou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Background</a:t>
            </a:r>
          </a:p>
        </p:txBody>
      </p:sp>
      <p:sp>
        <p:nvSpPr>
          <p:cNvPr id="188" name="Slide Number"/>
          <p:cNvSpPr txBox="1"/>
          <p:nvPr>
            <p:ph type="sldNum" sz="quarter" idx="4294967295"/>
          </p:nvPr>
        </p:nvSpPr>
        <p:spPr>
          <a:xfrm>
            <a:off x="6395965" y="9220199"/>
            <a:ext cx="206097" cy="2874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9" name="let mut a = Point { x: 5, y: 6 };…"/>
          <p:cNvSpPr txBox="1"/>
          <p:nvPr/>
        </p:nvSpPr>
        <p:spPr>
          <a:xfrm>
            <a:off x="745066" y="2803333"/>
            <a:ext cx="11514668" cy="194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let mut</a:t>
            </a:r>
            <a:r>
              <a:t> a =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Point</a:t>
            </a:r>
            <a:r>
              <a:t> { x: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5</a:t>
            </a:r>
            <a:r>
              <a:t>, y: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6</a:t>
            </a:r>
            <a:r>
              <a:t> };</a:t>
            </a:r>
          </a:p>
          <a:p>
            <a:pPr algn="l" defTabSz="457200">
              <a:defRPr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a.x =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10</a:t>
            </a:r>
            <a:r>
              <a:t>;</a:t>
            </a:r>
          </a:p>
          <a:p>
            <a:pPr algn="l" defTabSz="457200">
              <a:defRPr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let</a:t>
            </a:r>
            <a:r>
              <a:t> b = </a:t>
            </a:r>
            <a:r>
              <a:rPr>
                <a:solidFill>
                  <a:schemeClr val="accent1">
                    <a:lumOff val="-13575"/>
                  </a:schemeClr>
                </a:solidFill>
              </a:rPr>
              <a:t>Point</a:t>
            </a:r>
            <a:r>
              <a:t> { x: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5</a:t>
            </a:r>
            <a:r>
              <a:t>, y: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6</a:t>
            </a:r>
            <a:r>
              <a:t> };</a:t>
            </a:r>
          </a:p>
          <a:p>
            <a:pPr algn="l" defTabSz="457200">
              <a:defRPr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b.x =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10</a:t>
            </a:r>
            <a:r>
              <a:t>; </a:t>
            </a:r>
            <a:r>
              <a:rPr>
                <a:solidFill>
                  <a:schemeClr val="accent2">
                    <a:hueOff val="192982"/>
                    <a:satOff val="17755"/>
                    <a:lumOff val="-28483"/>
                  </a:schemeClr>
                </a:solidFill>
              </a:rPr>
              <a:t>// Error: cannot assign to immutable field `b.x`.</a:t>
            </a:r>
            <a:endParaRPr>
              <a:solidFill>
                <a:schemeClr val="accent2">
                  <a:hueOff val="192982"/>
                  <a:satOff val="17755"/>
                  <a:lumOff val="-28483"/>
                </a:schemeClr>
              </a:solidFill>
            </a:endParaRPr>
          </a:p>
        </p:txBody>
      </p:sp>
      <p:sp>
        <p:nvSpPr>
          <p:cNvPr id="190" name="To avoid data races, Rust allows a single mutable reference or multiple immutable references to the same variable…"/>
          <p:cNvSpPr txBox="1"/>
          <p:nvPr>
            <p:ph type="body" sz="half" idx="1"/>
          </p:nvPr>
        </p:nvSpPr>
        <p:spPr>
          <a:xfrm>
            <a:off x="698500" y="5464987"/>
            <a:ext cx="11607800" cy="3687635"/>
          </a:xfrm>
          <a:prstGeom prst="rect">
            <a:avLst/>
          </a:prstGeom>
        </p:spPr>
        <p:txBody>
          <a:bodyPr/>
          <a:lstStyle/>
          <a:p>
            <a:pPr/>
            <a:r>
              <a:t>To avoid data races, Rust allows a single mutable reference or multiple immutable references to the same variable</a:t>
            </a:r>
          </a:p>
          <a:p>
            <a:pPr/>
            <a:r>
              <a:t>The compiler is highly conservative and may force the programmer to use mutexes or runtime checks.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ompilation structur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Compilation structure</a:t>
            </a:r>
          </a:p>
        </p:txBody>
      </p:sp>
      <p:sp>
        <p:nvSpPr>
          <p:cNvPr id="193" name="Backgrou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Background</a:t>
            </a:r>
          </a:p>
        </p:txBody>
      </p:sp>
      <p:sp>
        <p:nvSpPr>
          <p:cNvPr id="194" name="Slide Number"/>
          <p:cNvSpPr txBox="1"/>
          <p:nvPr>
            <p:ph type="sldNum" sz="quarter" idx="4294967295"/>
          </p:nvPr>
        </p:nvSpPr>
        <p:spPr>
          <a:xfrm>
            <a:off x="6395965" y="9220199"/>
            <a:ext cx="206097" cy="2874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5" name="In order to enforce the compiler constraints, several transformations are done to Rust source code during compilation…"/>
          <p:cNvSpPr txBox="1"/>
          <p:nvPr>
            <p:ph type="body" sz="half" idx="1"/>
          </p:nvPr>
        </p:nvSpPr>
        <p:spPr>
          <a:xfrm>
            <a:off x="698500" y="3494416"/>
            <a:ext cx="11607800" cy="3687634"/>
          </a:xfrm>
          <a:prstGeom prst="rect">
            <a:avLst/>
          </a:prstGeom>
        </p:spPr>
        <p:txBody>
          <a:bodyPr/>
          <a:lstStyle/>
          <a:p>
            <a:pPr/>
            <a:r>
              <a:t>In order to enforce the compiler constraints, several transformations are done to Rust source code during compilation</a:t>
            </a:r>
          </a:p>
          <a:p>
            <a:pPr/>
            <a:r>
              <a:t>These transformations relax some constraints and may reveal additional code clones that were missed at source level due to strict compiler rules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ompilation structur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Compilation structure</a:t>
            </a:r>
          </a:p>
        </p:txBody>
      </p:sp>
      <p:sp>
        <p:nvSpPr>
          <p:cNvPr id="198" name="Backgrou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Background</a:t>
            </a:r>
          </a:p>
        </p:txBody>
      </p:sp>
      <p:sp>
        <p:nvSpPr>
          <p:cNvPr id="199" name="Slide Number"/>
          <p:cNvSpPr txBox="1"/>
          <p:nvPr>
            <p:ph type="sldNum" sz="quarter" idx="4294967295"/>
          </p:nvPr>
        </p:nvSpPr>
        <p:spPr>
          <a:xfrm>
            <a:off x="6395965" y="9220199"/>
            <a:ext cx="206097" cy="2874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00" name="Screenshot 2022-07-29 at 15.38.05.png" descr="Screenshot 2022-07-29 at 15.38.0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0743" y="2311400"/>
            <a:ext cx="5109068" cy="6903222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In our work we focus mainly on HIR"/>
          <p:cNvSpPr txBox="1"/>
          <p:nvPr>
            <p:ph type="body" sz="quarter" idx="1"/>
          </p:nvPr>
        </p:nvSpPr>
        <p:spPr>
          <a:xfrm>
            <a:off x="5473700" y="3957294"/>
            <a:ext cx="6297613" cy="671802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700"/>
            </a:lvl1pPr>
          </a:lstStyle>
          <a:p>
            <a:pPr/>
            <a:r>
              <a:t>In our work we focus mainly on HIR</a:t>
            </a:r>
          </a:p>
        </p:txBody>
      </p:sp>
      <p:sp>
        <p:nvSpPr>
          <p:cNvPr id="202" name="Line"/>
          <p:cNvSpPr/>
          <p:nvPr/>
        </p:nvSpPr>
        <p:spPr>
          <a:xfrm flipH="1">
            <a:off x="4333585" y="4255094"/>
            <a:ext cx="93172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ompilation structur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Compilation structure</a:t>
            </a:r>
          </a:p>
        </p:txBody>
      </p:sp>
      <p:sp>
        <p:nvSpPr>
          <p:cNvPr id="205" name="Backgrou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Background</a:t>
            </a:r>
          </a:p>
        </p:txBody>
      </p:sp>
      <p:sp>
        <p:nvSpPr>
          <p:cNvPr id="206" name="Slide Number"/>
          <p:cNvSpPr txBox="1"/>
          <p:nvPr>
            <p:ph type="sldNum" sz="quarter" idx="4294967295"/>
          </p:nvPr>
        </p:nvSpPr>
        <p:spPr>
          <a:xfrm>
            <a:off x="6395965" y="9220199"/>
            <a:ext cx="206097" cy="2874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07" name="Screenshot 2022-07-29 at 15.38.05.png" descr="Screenshot 2022-07-29 at 15.38.0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0743" y="2311400"/>
            <a:ext cx="5109068" cy="6903222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Line"/>
          <p:cNvSpPr/>
          <p:nvPr/>
        </p:nvSpPr>
        <p:spPr>
          <a:xfrm flipH="1">
            <a:off x="4333585" y="4255094"/>
            <a:ext cx="93172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9" name="HIR involves the following normalizations:…"/>
          <p:cNvSpPr txBox="1"/>
          <p:nvPr/>
        </p:nvSpPr>
        <p:spPr>
          <a:xfrm>
            <a:off x="5825992" y="4647954"/>
            <a:ext cx="7074695" cy="3687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1699251">
              <a:lnSpc>
                <a:spcPct val="90000"/>
              </a:lnSpc>
              <a:spcBef>
                <a:spcPts val="3100"/>
              </a:spcBef>
              <a:defRPr sz="2646">
                <a:solidFill>
                  <a:srgbClr val="000000"/>
                </a:solidFill>
              </a:defRPr>
            </a:pPr>
            <a:r>
              <a:t>HIR involves the following normalizations:</a:t>
            </a:r>
          </a:p>
          <a:p>
            <a:pPr marL="373379" indent="-373379" algn="l" defTabSz="1699251">
              <a:lnSpc>
                <a:spcPct val="90000"/>
              </a:lnSpc>
              <a:spcBef>
                <a:spcPts val="3100"/>
              </a:spcBef>
              <a:buSzPct val="123000"/>
              <a:buChar char="•"/>
              <a:defRPr sz="2646">
                <a:solidFill>
                  <a:srgbClr val="000000"/>
                </a:solidFill>
              </a:defRPr>
            </a:pPr>
            <a:r>
              <a:t>parenthesis are removed</a:t>
            </a:r>
          </a:p>
          <a:p>
            <a:pPr marL="373379" indent="-373379" algn="l" defTabSz="1699251">
              <a:lnSpc>
                <a:spcPct val="90000"/>
              </a:lnSpc>
              <a:spcBef>
                <a:spcPts val="3100"/>
              </a:spcBef>
              <a:buSzPct val="123000"/>
              <a:buChar char="•"/>
              <a:defRPr sz="2646">
                <a:solidFill>
                  <a:srgbClr val="000000"/>
                </a:solidFill>
              </a:defRPr>
            </a:pP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if let</a:t>
            </a:r>
            <a:r>
              <a:t> syntax is normalized into </a:t>
            </a: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match </a:t>
            </a:r>
            <a:r>
              <a:t>syntax</a:t>
            </a:r>
          </a:p>
          <a:p>
            <a:pPr marL="373379" indent="-373379" algn="l" defTabSz="1699251">
              <a:lnSpc>
                <a:spcPct val="90000"/>
              </a:lnSpc>
              <a:spcBef>
                <a:spcPts val="3100"/>
              </a:spcBef>
              <a:buSzPct val="123000"/>
              <a:buChar char="•"/>
              <a:defRPr sz="2646">
                <a:solidFill>
                  <a:srgbClr val="000000"/>
                </a:solidFill>
              </a:defRPr>
            </a:pP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for </a:t>
            </a:r>
            <a:r>
              <a:t>and </a:t>
            </a: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while</a:t>
            </a:r>
            <a:r>
              <a:t> normalized into </a:t>
            </a: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loop</a:t>
            </a:r>
            <a:r>
              <a:t> syntax</a:t>
            </a:r>
          </a:p>
          <a:p>
            <a:pPr marL="373379" indent="-373379" algn="l" defTabSz="1699251">
              <a:lnSpc>
                <a:spcPct val="90000"/>
              </a:lnSpc>
              <a:spcBef>
                <a:spcPts val="3100"/>
              </a:spcBef>
              <a:buSzPct val="123000"/>
              <a:buChar char="•"/>
              <a:defRPr sz="2646">
                <a:solidFill>
                  <a:srgbClr val="000000"/>
                </a:solidFill>
              </a:defRPr>
            </a:pPr>
            <a:r>
              <a:t>additional contraints are relaxed</a:t>
            </a:r>
          </a:p>
        </p:txBody>
      </p:sp>
      <p:sp>
        <p:nvSpPr>
          <p:cNvPr id="210" name="In our work we focus mainly on HIR"/>
          <p:cNvSpPr txBox="1"/>
          <p:nvPr>
            <p:ph type="body" sz="quarter" idx="1"/>
          </p:nvPr>
        </p:nvSpPr>
        <p:spPr>
          <a:xfrm>
            <a:off x="5473700" y="3957294"/>
            <a:ext cx="6297613" cy="671802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700"/>
            </a:lvl1pPr>
          </a:lstStyle>
          <a:p>
            <a:pPr/>
            <a:r>
              <a:t>In our work we focus mainly on HIR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