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8.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9.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71" r:id="rId3"/>
    <p:sldId id="372" r:id="rId4"/>
    <p:sldId id="373" r:id="rId5"/>
    <p:sldId id="368" r:id="rId6"/>
    <p:sldId id="312" r:id="rId7"/>
    <p:sldId id="363" r:id="rId8"/>
    <p:sldId id="284" r:id="rId9"/>
    <p:sldId id="364" r:id="rId10"/>
    <p:sldId id="365" r:id="rId11"/>
    <p:sldId id="366" r:id="rId12"/>
    <p:sldId id="259" r:id="rId13"/>
    <p:sldId id="320" r:id="rId14"/>
    <p:sldId id="321" r:id="rId15"/>
    <p:sldId id="323" r:id="rId16"/>
    <p:sldId id="324" r:id="rId17"/>
    <p:sldId id="325" r:id="rId18"/>
    <p:sldId id="367" r:id="rId19"/>
    <p:sldId id="360" r:id="rId20"/>
    <p:sldId id="319" r:id="rId21"/>
    <p:sldId id="278" r:id="rId22"/>
    <p:sldId id="346" r:id="rId23"/>
    <p:sldId id="348" r:id="rId24"/>
    <p:sldId id="345" r:id="rId25"/>
    <p:sldId id="343" r:id="rId26"/>
    <p:sldId id="356" r:id="rId27"/>
    <p:sldId id="357" r:id="rId28"/>
    <p:sldId id="358" r:id="rId29"/>
    <p:sldId id="359" r:id="rId30"/>
    <p:sldId id="342" r:id="rId31"/>
    <p:sldId id="317" r:id="rId32"/>
    <p:sldId id="288" r:id="rId33"/>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C1AF"/>
    <a:srgbClr val="BCC9DA"/>
    <a:srgbClr val="9EB3CE"/>
    <a:srgbClr val="C3D0B8"/>
    <a:srgbClr val="CED9C5"/>
    <a:srgbClr val="AEC59B"/>
    <a:srgbClr val="ED7D31"/>
    <a:srgbClr val="FFFFFF"/>
    <a:srgbClr val="31404D"/>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79197" autoAdjust="0"/>
  </p:normalViewPr>
  <p:slideViewPr>
    <p:cSldViewPr snapToGrid="0">
      <p:cViewPr varScale="1">
        <p:scale>
          <a:sx n="84" d="100"/>
          <a:sy n="84" d="100"/>
        </p:scale>
        <p:origin x="1602" y="78"/>
      </p:cViewPr>
      <p:guideLst/>
    </p:cSldViewPr>
  </p:slideViewPr>
  <p:outlineViewPr>
    <p:cViewPr>
      <p:scale>
        <a:sx n="33" d="100"/>
        <a:sy n="33" d="100"/>
      </p:scale>
      <p:origin x="0" y="-4626"/>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07565100290222"/>
          <c:y val="1.0311703690708536E-2"/>
          <c:w val="0.4782807985457746"/>
          <c:h val="0.58216442621872322"/>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Sheet1!$A$2:$A$7</c:f>
              <c:strCache>
                <c:ptCount val="4"/>
                <c:pt idx="0">
                  <c:v>T4</c:v>
                </c:pt>
                <c:pt idx="1">
                  <c:v>T3</c:v>
                </c:pt>
                <c:pt idx="2">
                  <c:v>T2</c:v>
                </c:pt>
                <c:pt idx="3">
                  <c:v>T1</c:v>
                </c:pt>
              </c:strCache>
            </c:strRef>
          </c:cat>
          <c:val>
            <c:numRef>
              <c:f>Sheet1!$G$2:$G$6</c:f>
              <c:numCache>
                <c:formatCode>General</c:formatCode>
                <c:ptCount val="4"/>
                <c:pt idx="0">
                  <c:v>0.15</c:v>
                </c:pt>
                <c:pt idx="1">
                  <c:v>0.80500000000000005</c:v>
                </c:pt>
                <c:pt idx="2">
                  <c:v>0.98</c:v>
                </c:pt>
                <c:pt idx="3">
                  <c:v>1</c:v>
                </c:pt>
              </c:numCache>
              <c:extLst/>
            </c:numRef>
          </c:val>
          <c:extLst>
            <c:ext xmlns:c16="http://schemas.microsoft.com/office/drawing/2014/chart" uri="{C3380CC4-5D6E-409C-BE32-E72D297353CC}">
              <c16:uniqueId val="{00000000-BD97-4A12-BF9D-591145692C85}"/>
            </c:ext>
          </c:extLst>
        </c:ser>
        <c:ser>
          <c:idx val="4"/>
          <c:order val="1"/>
          <c:tx>
            <c:strRef>
              <c:f>Sheet1!$F$1</c:f>
              <c:strCache>
                <c:ptCount val="1"/>
                <c:pt idx="0">
                  <c:v>GPT-3.5-Turbo</c:v>
                </c:pt>
              </c:strCache>
            </c:strRef>
          </c:tx>
          <c:spPr>
            <a:solidFill>
              <a:schemeClr val="accent2"/>
            </a:solidFill>
            <a:ln>
              <a:noFill/>
            </a:ln>
            <a:effectLst/>
          </c:spPr>
          <c:invertIfNegative val="0"/>
          <c:cat>
            <c:strRef>
              <c:f>Sheet1!$A$2:$A$7</c:f>
              <c:strCache>
                <c:ptCount val="4"/>
                <c:pt idx="0">
                  <c:v>T4</c:v>
                </c:pt>
                <c:pt idx="1">
                  <c:v>T3</c:v>
                </c:pt>
                <c:pt idx="2">
                  <c:v>T2</c:v>
                </c:pt>
                <c:pt idx="3">
                  <c:v>T1</c:v>
                </c:pt>
              </c:strCache>
            </c:strRef>
          </c:cat>
          <c:val>
            <c:numRef>
              <c:f>Sheet1!$F$2:$F$6</c:f>
              <c:numCache>
                <c:formatCode>General</c:formatCode>
                <c:ptCount val="4"/>
                <c:pt idx="0">
                  <c:v>0.09</c:v>
                </c:pt>
                <c:pt idx="1">
                  <c:v>0.629</c:v>
                </c:pt>
                <c:pt idx="2">
                  <c:v>0.56999999999999995</c:v>
                </c:pt>
                <c:pt idx="3">
                  <c:v>1</c:v>
                </c:pt>
              </c:numCache>
              <c:extLst/>
            </c:numRef>
          </c:val>
          <c:extLst>
            <c:ext xmlns:c16="http://schemas.microsoft.com/office/drawing/2014/chart" uri="{C3380CC4-5D6E-409C-BE32-E72D297353CC}">
              <c16:uniqueId val="{00000001-BD97-4A12-BF9D-591145692C85}"/>
            </c:ext>
          </c:extLst>
        </c:ser>
        <c:ser>
          <c:idx val="3"/>
          <c:order val="2"/>
          <c:tx>
            <c:strRef>
              <c:f>Sheet1!$E$1</c:f>
              <c:strCache>
                <c:ptCount val="1"/>
                <c:pt idx="0">
                  <c:v>Llama2-Chat-7B</c:v>
                </c:pt>
              </c:strCache>
            </c:strRef>
          </c:tx>
          <c:spPr>
            <a:solidFill>
              <a:schemeClr val="accent4"/>
            </a:solidFill>
            <a:ln>
              <a:noFill/>
            </a:ln>
            <a:effectLst/>
          </c:spPr>
          <c:invertIfNegative val="0"/>
          <c:cat>
            <c:strRef>
              <c:f>Sheet1!$A$2:$A$7</c:f>
              <c:strCache>
                <c:ptCount val="4"/>
                <c:pt idx="0">
                  <c:v>T4</c:v>
                </c:pt>
                <c:pt idx="1">
                  <c:v>T3</c:v>
                </c:pt>
                <c:pt idx="2">
                  <c:v>T2</c:v>
                </c:pt>
                <c:pt idx="3">
                  <c:v>T1</c:v>
                </c:pt>
              </c:strCache>
            </c:strRef>
          </c:cat>
          <c:val>
            <c:numRef>
              <c:f>Sheet1!$E$2:$E$6</c:f>
              <c:numCache>
                <c:formatCode>General</c:formatCode>
                <c:ptCount val="4"/>
                <c:pt idx="0">
                  <c:v>0.99</c:v>
                </c:pt>
                <c:pt idx="1">
                  <c:v>0.99</c:v>
                </c:pt>
                <c:pt idx="2">
                  <c:v>1</c:v>
                </c:pt>
                <c:pt idx="3">
                  <c:v>1</c:v>
                </c:pt>
              </c:numCache>
              <c:extLst/>
            </c:numRef>
          </c:val>
          <c:extLst>
            <c:ext xmlns:c16="http://schemas.microsoft.com/office/drawing/2014/chart" uri="{C3380CC4-5D6E-409C-BE32-E72D297353CC}">
              <c16:uniqueId val="{00000002-BD97-4A12-BF9D-591145692C85}"/>
            </c:ext>
          </c:extLst>
        </c:ser>
        <c:ser>
          <c:idx val="2"/>
          <c:order val="3"/>
          <c:tx>
            <c:strRef>
              <c:f>Sheet1!$D$1</c:f>
              <c:strCache>
                <c:ptCount val="1"/>
                <c:pt idx="0">
                  <c:v>  </c:v>
                </c:pt>
              </c:strCache>
            </c:strRef>
          </c:tx>
          <c:spPr>
            <a:solidFill>
              <a:schemeClr val="accent3"/>
            </a:solidFill>
            <a:ln>
              <a:noFill/>
            </a:ln>
            <a:effectLst/>
          </c:spPr>
          <c:invertIfNegative val="0"/>
          <c:cat>
            <c:strRef>
              <c:f>Sheet1!$A$2:$A$7</c:f>
              <c:strCache>
                <c:ptCount val="4"/>
                <c:pt idx="0">
                  <c:v>T4</c:v>
                </c:pt>
                <c:pt idx="1">
                  <c:v>T3</c:v>
                </c:pt>
                <c:pt idx="2">
                  <c:v>T2</c:v>
                </c:pt>
                <c:pt idx="3">
                  <c:v>T1</c:v>
                </c:pt>
              </c:strCache>
            </c:strRef>
          </c:cat>
          <c:val>
            <c:numRef>
              <c:f>Sheet1!$D$2:$D$6</c:f>
              <c:numCache>
                <c:formatCode>General</c:formatCode>
                <c:ptCount val="4"/>
              </c:numCache>
              <c:extLst/>
            </c:numRef>
          </c:val>
          <c:extLst>
            <c:ext xmlns:c16="http://schemas.microsoft.com/office/drawing/2014/chart" uri="{C3380CC4-5D6E-409C-BE32-E72D297353CC}">
              <c16:uniqueId val="{00000003-BD97-4A12-BF9D-591145692C85}"/>
            </c:ext>
          </c:extLst>
        </c:ser>
        <c:ser>
          <c:idx val="1"/>
          <c:order val="4"/>
          <c:tx>
            <c:strRef>
              <c:f>Sheet1!$C$1</c:f>
              <c:strCache>
                <c:ptCount val="1"/>
                <c:pt idx="0">
                  <c:v>Oreo</c:v>
                </c:pt>
              </c:strCache>
            </c:strRef>
          </c:tx>
          <c:spPr>
            <a:solidFill>
              <a:schemeClr val="accent5"/>
            </a:solidFill>
            <a:ln>
              <a:noFill/>
            </a:ln>
            <a:effectLst/>
          </c:spPr>
          <c:invertIfNegative val="0"/>
          <c:cat>
            <c:strRef>
              <c:f>Sheet1!$A$2:$A$7</c:f>
              <c:strCache>
                <c:ptCount val="4"/>
                <c:pt idx="0">
                  <c:v>T4</c:v>
                </c:pt>
                <c:pt idx="1">
                  <c:v>T3</c:v>
                </c:pt>
                <c:pt idx="2">
                  <c:v>T2</c:v>
                </c:pt>
                <c:pt idx="3">
                  <c:v>T1</c:v>
                </c:pt>
              </c:strCache>
            </c:strRef>
          </c:cat>
          <c:val>
            <c:numRef>
              <c:f>Sheet1!$C$2:$C$6</c:f>
              <c:numCache>
                <c:formatCode>General</c:formatCode>
                <c:ptCount val="4"/>
                <c:pt idx="0">
                  <c:v>7.0000000000000001E-3</c:v>
                </c:pt>
                <c:pt idx="1">
                  <c:v>0.41880000000000001</c:v>
                </c:pt>
                <c:pt idx="2">
                  <c:v>0.99</c:v>
                </c:pt>
                <c:pt idx="3">
                  <c:v>1</c:v>
                </c:pt>
              </c:numCache>
              <c:extLst/>
            </c:numRef>
          </c:val>
          <c:extLst>
            <c:ext xmlns:c16="http://schemas.microsoft.com/office/drawing/2014/chart" uri="{C3380CC4-5D6E-409C-BE32-E72D297353CC}">
              <c16:uniqueId val="{00000004-BD97-4A12-BF9D-591145692C85}"/>
            </c:ext>
          </c:extLst>
        </c:ser>
        <c:ser>
          <c:idx val="0"/>
          <c:order val="5"/>
          <c:tx>
            <c:strRef>
              <c:f>Sheet1!$B$1</c:f>
              <c:strCache>
                <c:ptCount val="1"/>
                <c:pt idx="0">
                  <c:v>NiCad</c:v>
                </c:pt>
              </c:strCache>
            </c:strRef>
          </c:tx>
          <c:spPr>
            <a:solidFill>
              <a:schemeClr val="accent1"/>
            </a:solidFill>
            <a:ln>
              <a:noFill/>
            </a:ln>
            <a:effectLst/>
          </c:spPr>
          <c:invertIfNegative val="0"/>
          <c:cat>
            <c:strRef>
              <c:f>Sheet1!$A$2:$A$7</c:f>
              <c:strCache>
                <c:ptCount val="4"/>
                <c:pt idx="0">
                  <c:v>T4</c:v>
                </c:pt>
                <c:pt idx="1">
                  <c:v>T3</c:v>
                </c:pt>
                <c:pt idx="2">
                  <c:v>T2</c:v>
                </c:pt>
                <c:pt idx="3">
                  <c:v>T1</c:v>
                </c:pt>
              </c:strCache>
            </c:strRef>
          </c:cat>
          <c:val>
            <c:numRef>
              <c:f>Sheet1!$B$2:$B$6</c:f>
              <c:numCache>
                <c:formatCode>General</c:formatCode>
                <c:ptCount val="4"/>
                <c:pt idx="0">
                  <c:v>0</c:v>
                </c:pt>
                <c:pt idx="1">
                  <c:v>0.188</c:v>
                </c:pt>
                <c:pt idx="2">
                  <c:v>0.99</c:v>
                </c:pt>
                <c:pt idx="3">
                  <c:v>1</c:v>
                </c:pt>
              </c:numCache>
              <c:extLst/>
            </c:numRef>
          </c:val>
          <c:extLst>
            <c:ext xmlns:c16="http://schemas.microsoft.com/office/drawing/2014/chart" uri="{C3380CC4-5D6E-409C-BE32-E72D297353CC}">
              <c16:uniqueId val="{00000005-BD97-4A12-BF9D-591145692C85}"/>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6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egendEntry>
        <c:idx val="2"/>
        <c:delete val="1"/>
      </c:legendEntry>
      <c:layout>
        <c:manualLayout>
          <c:xMode val="edge"/>
          <c:yMode val="edge"/>
          <c:x val="0.64281181715000368"/>
          <c:y val="2.973741803907809E-2"/>
          <c:w val="0.33838860481842353"/>
          <c:h val="0.35842529769084008"/>
        </c:manualLayout>
      </c:layout>
      <c:overlay val="0"/>
      <c:spPr>
        <a:noFill/>
        <a:ln w="19050">
          <a:solidFill>
            <a:schemeClr val="tx2">
              <a:lumMod val="60000"/>
              <a:lumOff val="40000"/>
            </a:schemeClr>
          </a:solid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b="1" baseline="0" dirty="0">
                <a:solidFill>
                  <a:schemeClr val="tx1"/>
                </a:solidFill>
              </a:rPr>
              <a:t>GPT</a:t>
            </a:r>
            <a:endParaRPr lang="ja-JP" altLang="en-US" sz="2400" b="1" baseline="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989979093129196"/>
          <c:y val="0.15773275118873847"/>
          <c:w val="0.68200224076155291"/>
          <c:h val="0.51681340992001179"/>
        </c:manualLayout>
      </c:layout>
      <c:barChart>
        <c:barDir val="bar"/>
        <c:grouping val="clustered"/>
        <c:varyColors val="0"/>
        <c:ser>
          <c:idx val="2"/>
          <c:order val="2"/>
          <c:tx>
            <c:strRef>
              <c:f>Sheet1!$D$1</c:f>
              <c:strCache>
                <c:ptCount val="1"/>
                <c:pt idx="0">
                  <c:v>GPT-4-turbo</c:v>
                </c:pt>
              </c:strCache>
              <c:extLst xmlns:c15="http://schemas.microsoft.com/office/drawing/2012/chart"/>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Accuracy</c:v>
                </c:pt>
                <c:pt idx="1">
                  <c:v>Precision</c:v>
                </c:pt>
                <c:pt idx="2">
                  <c:v>Recall</c:v>
                </c:pt>
              </c:strCache>
              <c:extLst xmlns:c15="http://schemas.microsoft.com/office/drawing/2012/chart"/>
            </c:strRef>
          </c:cat>
          <c:val>
            <c:numRef>
              <c:f>Sheet1!$D$3:$D$5</c:f>
              <c:numCache>
                <c:formatCode>0.00_ </c:formatCode>
                <c:ptCount val="3"/>
                <c:pt idx="0">
                  <c:v>0.76</c:v>
                </c:pt>
                <c:pt idx="1">
                  <c:v>0.69</c:v>
                </c:pt>
                <c:pt idx="2">
                  <c:v>0.92</c:v>
                </c:pt>
              </c:numCache>
              <c:extLst xmlns:c15="http://schemas.microsoft.com/office/drawing/2012/chart"/>
            </c:numRef>
          </c:val>
          <c:extLst xmlns:c15="http://schemas.microsoft.com/office/drawing/2012/chart">
            <c:ext xmlns:c16="http://schemas.microsoft.com/office/drawing/2014/chart" uri="{C3380CC4-5D6E-409C-BE32-E72D297353CC}">
              <c16:uniqueId val="{00000004-621A-4B38-814B-E3FED1FF49C5}"/>
            </c:ext>
          </c:extLst>
        </c:ser>
        <c:ser>
          <c:idx val="3"/>
          <c:order val="3"/>
          <c:tx>
            <c:strRef>
              <c:f>Sheet1!$E$1</c:f>
              <c:strCache>
                <c:ptCount val="1"/>
                <c:pt idx="0">
                  <c:v>ファインチューニング後のGPT-3.5-Turbo</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Accuracy</c:v>
                </c:pt>
                <c:pt idx="1">
                  <c:v>Precision</c:v>
                </c:pt>
                <c:pt idx="2">
                  <c:v>Recall</c:v>
                </c:pt>
              </c:strCache>
            </c:strRef>
          </c:cat>
          <c:val>
            <c:numRef>
              <c:f>Sheet1!$E$3:$E$5</c:f>
              <c:numCache>
                <c:formatCode>0.00_ </c:formatCode>
                <c:ptCount val="3"/>
                <c:pt idx="0">
                  <c:v>0.81</c:v>
                </c:pt>
                <c:pt idx="1">
                  <c:v>0.84</c:v>
                </c:pt>
                <c:pt idx="2">
                  <c:v>0.83</c:v>
                </c:pt>
              </c:numCache>
            </c:numRef>
          </c:val>
          <c:extLst>
            <c:ext xmlns:c16="http://schemas.microsoft.com/office/drawing/2014/chart" uri="{C3380CC4-5D6E-409C-BE32-E72D297353CC}">
              <c16:uniqueId val="{00000000-621A-4B38-814B-E3FED1FF49C5}"/>
            </c:ext>
          </c:extLst>
        </c:ser>
        <c:ser>
          <c:idx val="4"/>
          <c:order val="4"/>
          <c:tx>
            <c:strRef>
              <c:f>Sheet1!$F$1</c:f>
              <c:strCache>
                <c:ptCount val="1"/>
                <c:pt idx="0">
                  <c:v>GPT-3.5-Turbo</c:v>
                </c:pt>
              </c:strCache>
            </c:strRef>
          </c:tx>
          <c:spPr>
            <a:solidFill>
              <a:srgbClr val="C3D0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Accuracy</c:v>
                </c:pt>
                <c:pt idx="1">
                  <c:v>Precision</c:v>
                </c:pt>
                <c:pt idx="2">
                  <c:v>Recall</c:v>
                </c:pt>
              </c:strCache>
            </c:strRef>
          </c:cat>
          <c:val>
            <c:numRef>
              <c:f>Sheet1!$F$3:$F$5</c:f>
              <c:numCache>
                <c:formatCode>0.00_ </c:formatCode>
                <c:ptCount val="3"/>
                <c:pt idx="0">
                  <c:v>0.69</c:v>
                </c:pt>
                <c:pt idx="1">
                  <c:v>0.69</c:v>
                </c:pt>
                <c:pt idx="2">
                  <c:v>0.84</c:v>
                </c:pt>
              </c:numCache>
            </c:numRef>
          </c:val>
          <c:extLst>
            <c:ext xmlns:c16="http://schemas.microsoft.com/office/drawing/2014/chart" uri="{C3380CC4-5D6E-409C-BE32-E72D297353CC}">
              <c16:uniqueId val="{00000001-621A-4B38-814B-E3FED1FF49C5}"/>
            </c:ext>
          </c:extLst>
        </c:ser>
        <c:dLbls>
          <c:dLblPos val="outEnd"/>
          <c:showLegendKey val="0"/>
          <c:showVal val="1"/>
          <c:showCatName val="0"/>
          <c:showSerName val="0"/>
          <c:showPercent val="0"/>
          <c:showBubbleSize val="0"/>
        </c:dLbls>
        <c:gapWidth val="150"/>
        <c:axId val="1691175792"/>
        <c:axId val="1777028656"/>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LLaMA2-Chat-7B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Sheet1!$A$3:$A$5</c15:sqref>
                        </c15:formulaRef>
                      </c:ext>
                    </c:extLst>
                    <c:strCache>
                      <c:ptCount val="3"/>
                      <c:pt idx="0">
                        <c:v>Accuracy</c:v>
                      </c:pt>
                      <c:pt idx="1">
                        <c:v>Precision</c:v>
                      </c:pt>
                      <c:pt idx="2">
                        <c:v>Recall</c:v>
                      </c:pt>
                    </c:strCache>
                  </c:strRef>
                </c:cat>
                <c:val>
                  <c:numRef>
                    <c:extLst>
                      <c:ext uri="{02D57815-91ED-43cb-92C2-25804820EDAC}">
                        <c15:formulaRef>
                          <c15:sqref>Sheet1!$B$3:$B$5</c15:sqref>
                        </c15:formulaRef>
                      </c:ext>
                    </c:extLst>
                    <c:numCache>
                      <c:formatCode>0.00_ </c:formatCode>
                      <c:ptCount val="3"/>
                      <c:pt idx="0">
                        <c:v>0</c:v>
                      </c:pt>
                      <c:pt idx="1">
                        <c:v>0</c:v>
                      </c:pt>
                      <c:pt idx="2">
                        <c:v>1</c:v>
                      </c:pt>
                    </c:numCache>
                  </c:numRef>
                </c:val>
                <c:extLst>
                  <c:ext xmlns:c16="http://schemas.microsoft.com/office/drawing/2014/chart" uri="{C3380CC4-5D6E-409C-BE32-E72D297353CC}">
                    <c16:uniqueId val="{00000002-621A-4B38-814B-E3FED1FF49C5}"/>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code-llama-instruct-7B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Accuracy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Sheet1!$C$3:$C$5</c15:sqref>
                        </c15:formulaRef>
                      </c:ext>
                    </c:extLst>
                    <c:numCache>
                      <c:formatCode>0.00_ </c:formatCode>
                      <c:ptCount val="3"/>
                      <c:pt idx="0">
                        <c:v>0</c:v>
                      </c:pt>
                      <c:pt idx="1">
                        <c:v>0.92</c:v>
                      </c:pt>
                      <c:pt idx="2">
                        <c:v>0.13600000000000001</c:v>
                      </c:pt>
                    </c:numCache>
                  </c:numRef>
                </c:val>
                <c:extLst xmlns:c15="http://schemas.microsoft.com/office/drawing/2012/chart">
                  <c:ext xmlns:c16="http://schemas.microsoft.com/office/drawing/2014/chart" uri="{C3380CC4-5D6E-409C-BE32-E72D297353CC}">
                    <c16:uniqueId val="{00000003-621A-4B38-814B-E3FED1FF49C5}"/>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_ " sourceLinked="0"/>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ayout>
        <c:manualLayout>
          <c:xMode val="edge"/>
          <c:yMode val="edge"/>
          <c:x val="0"/>
          <c:y val="0.78421346122107205"/>
          <c:w val="0.99792720242693034"/>
          <c:h val="0.20950897320046011"/>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b="1" baseline="0" dirty="0">
                <a:solidFill>
                  <a:schemeClr val="tx1"/>
                </a:solidFill>
              </a:rPr>
              <a:t>Llama2-Chat-7B</a:t>
            </a:r>
            <a:endParaRPr lang="ja-JP" altLang="en-US" sz="2400" b="1" baseline="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989979093129196"/>
          <c:y val="0.15783283428781844"/>
          <c:w val="0.65392978251677447"/>
          <c:h val="0.51037651288312647"/>
        </c:manualLayout>
      </c:layout>
      <c:barChart>
        <c:barDir val="bar"/>
        <c:grouping val="clustered"/>
        <c:varyColors val="0"/>
        <c:ser>
          <c:idx val="0"/>
          <c:order val="0"/>
          <c:tx>
            <c:strRef>
              <c:f>Sheet1!$B$1</c:f>
              <c:strCache>
                <c:ptCount val="1"/>
                <c:pt idx="0">
                  <c:v>ファインチューニング後のLlama2-Chat-7B</c:v>
                </c:pt>
              </c:strCache>
              <c:extLst xmlns:c15="http://schemas.microsoft.com/office/drawing/2012/chart"/>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extLst xmlns:c15="http://schemas.microsoft.com/office/drawing/2012/chart"/>
            </c:strRef>
          </c:cat>
          <c:val>
            <c:numRef>
              <c:f>Sheet1!$B$3:$B$5</c:f>
              <c:numCache>
                <c:formatCode>0.00_ </c:formatCode>
                <c:ptCount val="3"/>
                <c:pt idx="0">
                  <c:v>0.63</c:v>
                </c:pt>
                <c:pt idx="1">
                  <c:v>0.66</c:v>
                </c:pt>
                <c:pt idx="2">
                  <c:v>0.78</c:v>
                </c:pt>
              </c:numCache>
              <c:extLst xmlns:c15="http://schemas.microsoft.com/office/drawing/2012/chart"/>
            </c:numRef>
          </c:val>
          <c:extLst xmlns:c15="http://schemas.microsoft.com/office/drawing/2012/chart">
            <c:ext xmlns:c16="http://schemas.microsoft.com/office/drawing/2014/chart" uri="{C3380CC4-5D6E-409C-BE32-E72D297353CC}">
              <c16:uniqueId val="{00000000-1695-4D08-A883-171E40A59BA9}"/>
            </c:ext>
          </c:extLst>
        </c:ser>
        <c:ser>
          <c:idx val="1"/>
          <c:order val="1"/>
          <c:tx>
            <c:strRef>
              <c:f>Sheet1!$C$1</c:f>
              <c:strCache>
                <c:ptCount val="1"/>
                <c:pt idx="0">
                  <c:v>Llama2-Chat-7B2</c:v>
                </c:pt>
              </c:strCache>
              <c:extLst xmlns:c15="http://schemas.microsoft.com/office/drawing/2012/chart"/>
            </c:strRef>
          </c:tx>
          <c:spPr>
            <a:solidFill>
              <a:srgbClr val="BCC9D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extLst xmlns:c15="http://schemas.microsoft.com/office/drawing/2012/chart"/>
            </c:strRef>
          </c:cat>
          <c:val>
            <c:numRef>
              <c:f>Sheet1!$C$3:$C$5</c:f>
              <c:numCache>
                <c:formatCode>0.00_ </c:formatCode>
                <c:ptCount val="3"/>
                <c:pt idx="0">
                  <c:v>0.57999999999999996</c:v>
                </c:pt>
                <c:pt idx="1">
                  <c:v>0.57999999999999996</c:v>
                </c:pt>
                <c:pt idx="2">
                  <c:v>1</c:v>
                </c:pt>
              </c:numCache>
              <c:extLst xmlns:c15="http://schemas.microsoft.com/office/drawing/2012/chart"/>
            </c:numRef>
          </c:val>
          <c:extLst xmlns:c15="http://schemas.microsoft.com/office/drawing/2012/chart">
            <c:ext xmlns:c16="http://schemas.microsoft.com/office/drawing/2014/chart" uri="{C3380CC4-5D6E-409C-BE32-E72D297353CC}">
              <c16:uniqueId val="{00000001-1695-4D08-A883-171E40A59BA9}"/>
            </c:ext>
          </c:extLst>
        </c:ser>
        <c:dLbls>
          <c:showLegendKey val="0"/>
          <c:showVal val="0"/>
          <c:showCatName val="0"/>
          <c:showSerName val="0"/>
          <c:showPercent val="0"/>
          <c:showBubbleSize val="0"/>
        </c:dLbls>
        <c:gapWidth val="150"/>
        <c:axId val="1691175792"/>
        <c:axId val="1777028656"/>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GPT-4-turbo</c:v>
                      </c:pt>
                    </c:strCache>
                  </c:strRef>
                </c:tx>
                <c:spPr>
                  <a:solidFill>
                    <a:schemeClr val="accent3"/>
                  </a:solidFill>
                  <a:ln>
                    <a:noFill/>
                  </a:ln>
                  <a:effectLst/>
                </c:spPr>
                <c:invertIfNegative val="0"/>
                <c:cat>
                  <c:strRef>
                    <c:extLst>
                      <c:ext uri="{02D57815-91ED-43cb-92C2-25804820EDAC}">
                        <c15:formulaRef>
                          <c15:sqref>Sheet1!$A$3:$A$5</c15:sqref>
                        </c15:formulaRef>
                      </c:ext>
                    </c:extLst>
                    <c:strCache>
                      <c:ptCount val="3"/>
                      <c:pt idx="0">
                        <c:v>Acurracy</c:v>
                      </c:pt>
                      <c:pt idx="1">
                        <c:v>Precision</c:v>
                      </c:pt>
                      <c:pt idx="2">
                        <c:v>Recall</c:v>
                      </c:pt>
                    </c:strCache>
                  </c:strRef>
                </c:cat>
                <c:val>
                  <c:numRef>
                    <c:extLst>
                      <c:ext uri="{02D57815-91ED-43cb-92C2-25804820EDAC}">
                        <c15:formulaRef>
                          <c15:sqref>Sheet1!$D$3:$D$5</c15:sqref>
                        </c15:formulaRef>
                      </c:ext>
                    </c:extLst>
                    <c:numCache>
                      <c:formatCode>0.00_ </c:formatCode>
                      <c:ptCount val="3"/>
                      <c:pt idx="0">
                        <c:v>0.53</c:v>
                      </c:pt>
                      <c:pt idx="1">
                        <c:v>0.82</c:v>
                      </c:pt>
                      <c:pt idx="2">
                        <c:v>0.08</c:v>
                      </c:pt>
                    </c:numCache>
                  </c:numRef>
                </c:val>
                <c:extLst>
                  <c:ext xmlns:c16="http://schemas.microsoft.com/office/drawing/2014/chart" uri="{C3380CC4-5D6E-409C-BE32-E72D297353CC}">
                    <c16:uniqueId val="{00000002-1695-4D08-A883-171E40A59BA9}"/>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ファインチューニング後のGPT-3.5-Turbo</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Sheet1!$E$3:$E$5</c15:sqref>
                        </c15:formulaRef>
                      </c:ext>
                    </c:extLst>
                    <c:numCache>
                      <c:formatCode>0.00_ </c:formatCode>
                      <c:ptCount val="3"/>
                      <c:pt idx="0">
                        <c:v>0.51</c:v>
                      </c:pt>
                      <c:pt idx="1">
                        <c:v>0.8</c:v>
                      </c:pt>
                      <c:pt idx="2">
                        <c:v>0.03</c:v>
                      </c:pt>
                    </c:numCache>
                  </c:numRef>
                </c:val>
                <c:extLst xmlns:c15="http://schemas.microsoft.com/office/drawing/2012/chart">
                  <c:ext xmlns:c16="http://schemas.microsoft.com/office/drawing/2014/chart" uri="{C3380CC4-5D6E-409C-BE32-E72D297353CC}">
                    <c16:uniqueId val="{00000003-1695-4D08-A883-171E40A59BA9}"/>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GPT-3.5-Turbo</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Sheet1!$F$3:$F$5</c15:sqref>
                        </c15:formulaRef>
                      </c:ext>
                    </c:extLst>
                    <c:numCache>
                      <c:formatCode>0.00_ </c:formatCode>
                      <c:ptCount val="3"/>
                      <c:pt idx="0">
                        <c:v>0.52</c:v>
                      </c:pt>
                      <c:pt idx="1">
                        <c:v>0.74</c:v>
                      </c:pt>
                      <c:pt idx="2">
                        <c:v>7.0000000000000007E-2</c:v>
                      </c:pt>
                    </c:numCache>
                  </c:numRef>
                </c:val>
                <c:extLst xmlns:c15="http://schemas.microsoft.com/office/drawing/2012/chart">
                  <c:ext xmlns:c16="http://schemas.microsoft.com/office/drawing/2014/chart" uri="{C3380CC4-5D6E-409C-BE32-E72D297353CC}">
                    <c16:uniqueId val="{00000004-1695-4D08-A883-171E40A59BA9}"/>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0_ "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ayout>
        <c:manualLayout>
          <c:xMode val="edge"/>
          <c:yMode val="edge"/>
          <c:x val="0"/>
          <c:y val="0.78553518997645277"/>
          <c:w val="0.95551248219331641"/>
          <c:h val="0.1499508359185263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ltLang="ja-JP" sz="2400" b="1" dirty="0">
                <a:solidFill>
                  <a:schemeClr val="tx1"/>
                </a:solidFill>
              </a:rPr>
              <a:t>CodeLlama-7B-Instruct</a:t>
            </a:r>
            <a:endParaRPr lang="ja-JP" altLang="en-US" sz="24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6594980132484047"/>
          <c:y val="0.16096676731277804"/>
          <c:w val="0.6732391289662738"/>
          <c:h val="0.50676477188152402"/>
        </c:manualLayout>
      </c:layout>
      <c:barChart>
        <c:barDir val="bar"/>
        <c:grouping val="clustered"/>
        <c:varyColors val="0"/>
        <c:ser>
          <c:idx val="5"/>
          <c:order val="5"/>
          <c:tx>
            <c:strRef>
              <c:f>Sheet1!$G$1</c:f>
              <c:strCache>
                <c:ptCount val="1"/>
                <c:pt idx="0">
                  <c:v>ファインチューニング後のCodeLlama-7b-Instruct</c:v>
                </c:pt>
              </c:strCache>
            </c:strRef>
          </c:tx>
          <c:spPr>
            <a:solidFill>
              <a:schemeClr val="accent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Sheet1!$G$3:$G$5</c:f>
              <c:numCache>
                <c:formatCode>0.00_ </c:formatCode>
                <c:ptCount val="3"/>
                <c:pt idx="0">
                  <c:v>0.76</c:v>
                </c:pt>
                <c:pt idx="1">
                  <c:v>0.85</c:v>
                </c:pt>
                <c:pt idx="2">
                  <c:v>0.73</c:v>
                </c:pt>
              </c:numCache>
            </c:numRef>
          </c:val>
          <c:extLst>
            <c:ext xmlns:c16="http://schemas.microsoft.com/office/drawing/2014/chart" uri="{C3380CC4-5D6E-409C-BE32-E72D297353CC}">
              <c16:uniqueId val="{00000000-4BE6-46BC-9673-F0034969E853}"/>
            </c:ext>
          </c:extLst>
        </c:ser>
        <c:ser>
          <c:idx val="6"/>
          <c:order val="6"/>
          <c:tx>
            <c:strRef>
              <c:f>Sheet1!$H$1</c:f>
              <c:strCache>
                <c:ptCount val="1"/>
                <c:pt idx="0">
                  <c:v>CodeLlama-7b-Instruct</c:v>
                </c:pt>
              </c:strCache>
            </c:strRef>
          </c:tx>
          <c:spPr>
            <a:solidFill>
              <a:srgbClr val="DFC1A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Sheet1!$H$3:$H$5</c:f>
              <c:numCache>
                <c:formatCode>0.00_ </c:formatCode>
                <c:ptCount val="3"/>
                <c:pt idx="0">
                  <c:v>0.57999999999999996</c:v>
                </c:pt>
                <c:pt idx="1">
                  <c:v>0.71</c:v>
                </c:pt>
                <c:pt idx="2">
                  <c:v>0.51</c:v>
                </c:pt>
              </c:numCache>
            </c:numRef>
          </c:val>
          <c:extLst>
            <c:ext xmlns:c16="http://schemas.microsoft.com/office/drawing/2014/chart" uri="{C3380CC4-5D6E-409C-BE32-E72D297353CC}">
              <c16:uniqueId val="{00000001-4BE6-46BC-9673-F0034969E853}"/>
            </c:ext>
          </c:extLst>
        </c:ser>
        <c:dLbls>
          <c:dLblPos val="outEnd"/>
          <c:showLegendKey val="0"/>
          <c:showVal val="1"/>
          <c:showCatName val="0"/>
          <c:showSerName val="0"/>
          <c:showPercent val="0"/>
          <c:showBubbleSize val="0"/>
        </c:dLbls>
        <c:gapWidth val="150"/>
        <c:axId val="1691175792"/>
        <c:axId val="1777028656"/>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ファインチューニング後のLlama2-Chat-7B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Sheet1!$A$3:$A$5</c15:sqref>
                        </c15:formulaRef>
                      </c:ext>
                    </c:extLst>
                    <c:strCache>
                      <c:ptCount val="3"/>
                      <c:pt idx="0">
                        <c:v>Acurracy</c:v>
                      </c:pt>
                      <c:pt idx="1">
                        <c:v>Precision</c:v>
                      </c:pt>
                      <c:pt idx="2">
                        <c:v>Recall</c:v>
                      </c:pt>
                    </c:strCache>
                  </c:strRef>
                </c:cat>
                <c:val>
                  <c:numRef>
                    <c:extLst>
                      <c:ext uri="{02D57815-91ED-43cb-92C2-25804820EDAC}">
                        <c15:formulaRef>
                          <c15:sqref>Sheet1!$B$3:$B$5</c15:sqref>
                        </c15:formulaRef>
                      </c:ext>
                    </c:extLst>
                    <c:numCache>
                      <c:formatCode>0.00_ </c:formatCode>
                      <c:ptCount val="3"/>
                      <c:pt idx="0">
                        <c:v>0.63</c:v>
                      </c:pt>
                      <c:pt idx="1">
                        <c:v>0.66</c:v>
                      </c:pt>
                      <c:pt idx="2">
                        <c:v>0.78</c:v>
                      </c:pt>
                    </c:numCache>
                  </c:numRef>
                </c:val>
                <c:extLst>
                  <c:ext xmlns:c16="http://schemas.microsoft.com/office/drawing/2014/chart" uri="{C3380CC4-5D6E-409C-BE32-E72D297353CC}">
                    <c16:uniqueId val="{00000002-4BE6-46BC-9673-F0034969E853}"/>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Llama2-Chat-7B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Sheet1!$C$3:$C$5</c15:sqref>
                        </c15:formulaRef>
                      </c:ext>
                    </c:extLst>
                    <c:numCache>
                      <c:formatCode>0.00_ </c:formatCode>
                      <c:ptCount val="3"/>
                      <c:pt idx="0">
                        <c:v>0.57999999999999996</c:v>
                      </c:pt>
                      <c:pt idx="1">
                        <c:v>0.57999999999999996</c:v>
                      </c:pt>
                      <c:pt idx="2">
                        <c:v>1</c:v>
                      </c:pt>
                    </c:numCache>
                  </c:numRef>
                </c:val>
                <c:extLst xmlns:c15="http://schemas.microsoft.com/office/drawing/2012/chart">
                  <c:ext xmlns:c16="http://schemas.microsoft.com/office/drawing/2014/chart" uri="{C3380CC4-5D6E-409C-BE32-E72D297353CC}">
                    <c16:uniqueId val="{00000003-4BE6-46BC-9673-F0034969E85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GPT-4-turbo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Sheet1!$D$3:$D$5</c15:sqref>
                        </c15:formulaRef>
                      </c:ext>
                    </c:extLst>
                    <c:numCache>
                      <c:formatCode>0.00_ </c:formatCode>
                      <c:ptCount val="3"/>
                      <c:pt idx="0">
                        <c:v>0.53</c:v>
                      </c:pt>
                      <c:pt idx="1">
                        <c:v>0.82</c:v>
                      </c:pt>
                      <c:pt idx="2">
                        <c:v>0.08</c:v>
                      </c:pt>
                    </c:numCache>
                  </c:numRef>
                </c:val>
                <c:extLst xmlns:c15="http://schemas.microsoft.com/office/drawing/2012/chart">
                  <c:ext xmlns:c16="http://schemas.microsoft.com/office/drawing/2014/chart" uri="{C3380CC4-5D6E-409C-BE32-E72D297353CC}">
                    <c16:uniqueId val="{00000004-4BE6-46BC-9673-F0034969E853}"/>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ファインチューニング後のGPT-3.5-Turbo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Sheet1!$E$3:$E$5</c15:sqref>
                        </c15:formulaRef>
                      </c:ext>
                    </c:extLst>
                    <c:numCache>
                      <c:formatCode>0.00_ </c:formatCode>
                      <c:ptCount val="3"/>
                      <c:pt idx="0">
                        <c:v>0.51</c:v>
                      </c:pt>
                      <c:pt idx="1">
                        <c:v>0.8</c:v>
                      </c:pt>
                      <c:pt idx="2">
                        <c:v>0.03</c:v>
                      </c:pt>
                    </c:numCache>
                  </c:numRef>
                </c:val>
                <c:extLst xmlns:c15="http://schemas.microsoft.com/office/drawing/2012/chart">
                  <c:ext xmlns:c16="http://schemas.microsoft.com/office/drawing/2014/chart" uri="{C3380CC4-5D6E-409C-BE32-E72D297353CC}">
                    <c16:uniqueId val="{00000005-4BE6-46BC-9673-F0034969E85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GPT-3.5-Turbo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Sheet1!$F$3:$F$5</c15:sqref>
                        </c15:formulaRef>
                      </c:ext>
                    </c:extLst>
                    <c:numCache>
                      <c:formatCode>0.00_ </c:formatCode>
                      <c:ptCount val="3"/>
                      <c:pt idx="0">
                        <c:v>0.52</c:v>
                      </c:pt>
                      <c:pt idx="1">
                        <c:v>0.74</c:v>
                      </c:pt>
                      <c:pt idx="2">
                        <c:v>7.0000000000000007E-2</c:v>
                      </c:pt>
                    </c:numCache>
                  </c:numRef>
                </c:val>
                <c:extLst xmlns:c15="http://schemas.microsoft.com/office/drawing/2012/chart">
                  <c:ext xmlns:c16="http://schemas.microsoft.com/office/drawing/2014/chart" uri="{C3380CC4-5D6E-409C-BE32-E72D297353CC}">
                    <c16:uniqueId val="{00000006-4BE6-46BC-9673-F0034969E853}"/>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_ " sourceLinked="0"/>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ayout>
        <c:manualLayout>
          <c:xMode val="edge"/>
          <c:yMode val="edge"/>
          <c:x val="0"/>
          <c:y val="0.78553523839077111"/>
          <c:w val="0.99877166365640335"/>
          <c:h val="0.15147754401199051"/>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b="1" baseline="0" dirty="0">
                <a:solidFill>
                  <a:schemeClr val="tx1"/>
                </a:solidFill>
              </a:rPr>
              <a:t>GPT</a:t>
            </a:r>
            <a:endParaRPr lang="ja-JP" altLang="en-US" sz="2400" b="1" baseline="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989979093129196"/>
          <c:y val="0.14860290091827591"/>
          <c:w val="0.67477316589113145"/>
          <c:h val="0.5161881221010145"/>
        </c:manualLayout>
      </c:layout>
      <c:barChart>
        <c:barDir val="bar"/>
        <c:grouping val="clustered"/>
        <c:varyColors val="0"/>
        <c:ser>
          <c:idx val="3"/>
          <c:order val="1"/>
          <c:tx>
            <c:strRef>
              <c:f>Sheet1!$C$1</c:f>
              <c:strCache>
                <c:ptCount val="1"/>
                <c:pt idx="0">
                  <c:v>ファインチューニング後のGPT-3.5-Turbo</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Sheet1!$C$3:$C$5</c:f>
              <c:numCache>
                <c:formatCode>0.00_ </c:formatCode>
                <c:ptCount val="3"/>
                <c:pt idx="0">
                  <c:v>0.51</c:v>
                </c:pt>
                <c:pt idx="1">
                  <c:v>0.8</c:v>
                </c:pt>
                <c:pt idx="2">
                  <c:v>0.03</c:v>
                </c:pt>
              </c:numCache>
            </c:numRef>
          </c:val>
          <c:extLst>
            <c:ext xmlns:c16="http://schemas.microsoft.com/office/drawing/2014/chart" uri="{C3380CC4-5D6E-409C-BE32-E72D297353CC}">
              <c16:uniqueId val="{00000001-A2F7-4224-8630-AD6919D029FD}"/>
            </c:ext>
          </c:extLst>
        </c:ser>
        <c:ser>
          <c:idx val="4"/>
          <c:order val="2"/>
          <c:tx>
            <c:strRef>
              <c:f>Sheet1!$D$1</c:f>
              <c:strCache>
                <c:ptCount val="1"/>
                <c:pt idx="0">
                  <c:v>GPT-3.5-Turbo</c:v>
                </c:pt>
              </c:strCache>
            </c:strRef>
          </c:tx>
          <c:spPr>
            <a:solidFill>
              <a:srgbClr val="C3D0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Sheet1!$D$3:$D$5</c:f>
              <c:numCache>
                <c:formatCode>0.00_ </c:formatCode>
                <c:ptCount val="3"/>
                <c:pt idx="0">
                  <c:v>0.52</c:v>
                </c:pt>
                <c:pt idx="1">
                  <c:v>0.74</c:v>
                </c:pt>
                <c:pt idx="2">
                  <c:v>7.0000000000000007E-2</c:v>
                </c:pt>
              </c:numCache>
            </c:numRef>
          </c:val>
          <c:extLst>
            <c:ext xmlns:c16="http://schemas.microsoft.com/office/drawing/2014/chart" uri="{C3380CC4-5D6E-409C-BE32-E72D297353CC}">
              <c16:uniqueId val="{00000002-A2F7-4224-8630-AD6919D029FD}"/>
            </c:ext>
          </c:extLst>
        </c:ser>
        <c:dLbls>
          <c:dLblPos val="outEnd"/>
          <c:showLegendKey val="0"/>
          <c:showVal val="1"/>
          <c:showCatName val="0"/>
          <c:showSerName val="0"/>
          <c:showPercent val="0"/>
          <c:showBubbleSize val="0"/>
        </c:dLbls>
        <c:gapWidth val="150"/>
        <c:axId val="1691175792"/>
        <c:axId val="1777028656"/>
        <c:extLst>
          <c:ext xmlns:c15="http://schemas.microsoft.com/office/drawing/2012/chart" uri="{02D57815-91ED-43cb-92C2-25804820EDAC}">
            <c15:filteredBarSeries>
              <c15:ser>
                <c:idx val="2"/>
                <c:order val="0"/>
                <c:tx>
                  <c:strRef>
                    <c:extLst>
                      <c:ext uri="{02D57815-91ED-43cb-92C2-25804820EDAC}">
                        <c15:formulaRef>
                          <c15:sqref>Sheet1!$B$1</c15:sqref>
                        </c15:formulaRef>
                      </c:ext>
                    </c:extLst>
                    <c:strCache>
                      <c:ptCount val="1"/>
                      <c:pt idx="0">
                        <c:v>GPT-4-turbo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Sheet1!$A$3:$A$5</c15:sqref>
                        </c15:formulaRef>
                      </c:ext>
                    </c:extLst>
                    <c:strCache>
                      <c:ptCount val="3"/>
                      <c:pt idx="0">
                        <c:v>Acurracy</c:v>
                      </c:pt>
                      <c:pt idx="1">
                        <c:v>Precision</c:v>
                      </c:pt>
                      <c:pt idx="2">
                        <c:v>Recall</c:v>
                      </c:pt>
                    </c:strCache>
                  </c:strRef>
                </c:cat>
                <c:val>
                  <c:numRef>
                    <c:extLst>
                      <c:ext uri="{02D57815-91ED-43cb-92C2-25804820EDAC}">
                        <c15:formulaRef>
                          <c15:sqref>Sheet1!$B$3:$B$5</c15:sqref>
                        </c15:formulaRef>
                      </c:ext>
                    </c:extLst>
                    <c:numCache>
                      <c:formatCode>0.00_ </c:formatCode>
                      <c:ptCount val="3"/>
                      <c:pt idx="0">
                        <c:v>0.53</c:v>
                      </c:pt>
                      <c:pt idx="1">
                        <c:v>0.82</c:v>
                      </c:pt>
                      <c:pt idx="2">
                        <c:v>0.08</c:v>
                      </c:pt>
                    </c:numCache>
                  </c:numRef>
                </c:val>
                <c:extLst>
                  <c:ext xmlns:c16="http://schemas.microsoft.com/office/drawing/2014/chart" uri="{C3380CC4-5D6E-409C-BE32-E72D297353CC}">
                    <c16:uniqueId val="{00000000-A2F7-4224-8630-AD6919D029FD}"/>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_ " sourceLinked="0"/>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ayout>
        <c:manualLayout>
          <c:xMode val="edge"/>
          <c:yMode val="edge"/>
          <c:x val="2.2163097542216177E-5"/>
          <c:y val="0.78907852137900503"/>
          <c:w val="0.9889828627311239"/>
          <c:h val="0.2097065120364192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b="1" baseline="0" dirty="0">
                <a:solidFill>
                  <a:schemeClr val="tx1"/>
                </a:solidFill>
              </a:rPr>
              <a:t>GPT</a:t>
            </a:r>
            <a:endParaRPr lang="ja-JP" altLang="en-US" sz="2400" b="1" baseline="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989979093129196"/>
          <c:y val="0.14860290091827591"/>
          <c:w val="0.67477316589113145"/>
          <c:h val="0.5161881221010145"/>
        </c:manualLayout>
      </c:layout>
      <c:barChart>
        <c:barDir val="bar"/>
        <c:grouping val="clustered"/>
        <c:varyColors val="0"/>
        <c:ser>
          <c:idx val="2"/>
          <c:order val="0"/>
          <c:tx>
            <c:strRef>
              <c:f>Sheet1!$B$1</c:f>
              <c:strCache>
                <c:ptCount val="1"/>
                <c:pt idx="0">
                  <c:v>GPT-4-turbo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Sheet1!$B$3:$B$5</c:f>
              <c:numCache>
                <c:formatCode>0.00_ </c:formatCode>
                <c:ptCount val="3"/>
                <c:pt idx="0">
                  <c:v>0.53</c:v>
                </c:pt>
                <c:pt idx="1">
                  <c:v>0.82</c:v>
                </c:pt>
                <c:pt idx="2">
                  <c:v>0.08</c:v>
                </c:pt>
              </c:numCache>
            </c:numRef>
          </c:val>
          <c:extLst>
            <c:ext xmlns:c16="http://schemas.microsoft.com/office/drawing/2014/chart" uri="{C3380CC4-5D6E-409C-BE32-E72D297353CC}">
              <c16:uniqueId val="{00000000-54E3-494A-BFCC-D785CAB0CB1F}"/>
            </c:ext>
          </c:extLst>
        </c:ser>
        <c:ser>
          <c:idx val="3"/>
          <c:order val="1"/>
          <c:tx>
            <c:strRef>
              <c:f>Sheet1!$C$1</c:f>
              <c:strCache>
                <c:ptCount val="1"/>
                <c:pt idx="0">
                  <c:v>ファインチューニング後のGPT-3.5-Turbo</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Sheet1!$C$3:$C$5</c:f>
              <c:numCache>
                <c:formatCode>0.00_ </c:formatCode>
                <c:ptCount val="3"/>
                <c:pt idx="0">
                  <c:v>0.51</c:v>
                </c:pt>
                <c:pt idx="1">
                  <c:v>0.8</c:v>
                </c:pt>
                <c:pt idx="2">
                  <c:v>0.03</c:v>
                </c:pt>
              </c:numCache>
            </c:numRef>
          </c:val>
          <c:extLst>
            <c:ext xmlns:c16="http://schemas.microsoft.com/office/drawing/2014/chart" uri="{C3380CC4-5D6E-409C-BE32-E72D297353CC}">
              <c16:uniqueId val="{00000001-54E3-494A-BFCC-D785CAB0CB1F}"/>
            </c:ext>
          </c:extLst>
        </c:ser>
        <c:ser>
          <c:idx val="4"/>
          <c:order val="2"/>
          <c:tx>
            <c:strRef>
              <c:f>Sheet1!$D$1</c:f>
              <c:strCache>
                <c:ptCount val="1"/>
                <c:pt idx="0">
                  <c:v>GPT-3.5-Turbo</c:v>
                </c:pt>
              </c:strCache>
            </c:strRef>
          </c:tx>
          <c:spPr>
            <a:solidFill>
              <a:srgbClr val="C3D0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Sheet1!$D$3:$D$5</c:f>
              <c:numCache>
                <c:formatCode>0.00_ </c:formatCode>
                <c:ptCount val="3"/>
                <c:pt idx="0">
                  <c:v>0.52</c:v>
                </c:pt>
                <c:pt idx="1">
                  <c:v>0.74</c:v>
                </c:pt>
                <c:pt idx="2">
                  <c:v>7.0000000000000007E-2</c:v>
                </c:pt>
              </c:numCache>
            </c:numRef>
          </c:val>
          <c:extLst>
            <c:ext xmlns:c16="http://schemas.microsoft.com/office/drawing/2014/chart" uri="{C3380CC4-5D6E-409C-BE32-E72D297353CC}">
              <c16:uniqueId val="{00000002-54E3-494A-BFCC-D785CAB0CB1F}"/>
            </c:ext>
          </c:extLst>
        </c:ser>
        <c:dLbls>
          <c:dLblPos val="outEnd"/>
          <c:showLegendKey val="0"/>
          <c:showVal val="1"/>
          <c:showCatName val="0"/>
          <c:showSerName val="0"/>
          <c:showPercent val="0"/>
          <c:showBubbleSize val="0"/>
        </c:dLbls>
        <c:gapWidth val="150"/>
        <c:axId val="1691175792"/>
        <c:axId val="1777028656"/>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_ "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valAx>
      <c:spPr>
        <a:noFill/>
        <a:ln>
          <a:noFill/>
        </a:ln>
        <a:effectLst/>
      </c:spPr>
    </c:plotArea>
    <c:legend>
      <c:legendPos val="b"/>
      <c:layout>
        <c:manualLayout>
          <c:xMode val="edge"/>
          <c:yMode val="edge"/>
          <c:x val="2.2163097542216177E-5"/>
          <c:y val="0.78907852137900503"/>
          <c:w val="0.9889828627311239"/>
          <c:h val="0.2097065120364192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b="1" i="0" u="none" strike="noStrike" kern="1200" spc="0" baseline="0" dirty="0">
                <a:solidFill>
                  <a:schemeClr val="tx1"/>
                </a:solidFill>
              </a:rPr>
              <a:t>Llama2-Chat-7B</a:t>
            </a:r>
            <a:endParaRPr lang="ja-JP" altLang="en-US" sz="2400" b="1" i="0" u="none" strike="noStrike" kern="1200" spc="0" baseline="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989979093129196"/>
          <c:y val="0.14860290091827591"/>
          <c:w val="0.659307516236744"/>
          <c:h val="0.55401205867888814"/>
        </c:manualLayout>
      </c:layout>
      <c:barChart>
        <c:barDir val="bar"/>
        <c:grouping val="clustered"/>
        <c:varyColors val="0"/>
        <c:ser>
          <c:idx val="0"/>
          <c:order val="0"/>
          <c:tx>
            <c:strRef>
              <c:f>Sheet1!$B$1</c:f>
              <c:strCache>
                <c:ptCount val="1"/>
                <c:pt idx="0">
                  <c:v>ファインチューニング後のLlama2-Chat-7B</c:v>
                </c:pt>
              </c:strCache>
              <c:extLst xmlns:c15="http://schemas.microsoft.com/office/drawing/2012/chart"/>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extLst xmlns:c15="http://schemas.microsoft.com/office/drawing/2012/chart"/>
            </c:strRef>
          </c:cat>
          <c:val>
            <c:numRef>
              <c:f>Sheet1!$B$3:$B$5</c:f>
              <c:numCache>
                <c:formatCode>0.00_ </c:formatCode>
                <c:ptCount val="3"/>
                <c:pt idx="0">
                  <c:v>0.59</c:v>
                </c:pt>
                <c:pt idx="1">
                  <c:v>0.61</c:v>
                </c:pt>
                <c:pt idx="2">
                  <c:v>0.52</c:v>
                </c:pt>
              </c:numCache>
              <c:extLst xmlns:c15="http://schemas.microsoft.com/office/drawing/2012/chart"/>
            </c:numRef>
          </c:val>
          <c:extLst xmlns:c15="http://schemas.microsoft.com/office/drawing/2012/chart">
            <c:ext xmlns:c16="http://schemas.microsoft.com/office/drawing/2014/chart" uri="{C3380CC4-5D6E-409C-BE32-E72D297353CC}">
              <c16:uniqueId val="{00000000-6F85-4010-8035-C68A113C5468}"/>
            </c:ext>
          </c:extLst>
        </c:ser>
        <c:ser>
          <c:idx val="1"/>
          <c:order val="1"/>
          <c:tx>
            <c:strRef>
              <c:f>Sheet1!$C$1</c:f>
              <c:strCache>
                <c:ptCount val="1"/>
                <c:pt idx="0">
                  <c:v>Llama2-Chat-7B</c:v>
                </c:pt>
              </c:strCache>
              <c:extLst xmlns:c15="http://schemas.microsoft.com/office/drawing/2012/chart"/>
            </c:strRef>
          </c:tx>
          <c:spPr>
            <a:solidFill>
              <a:srgbClr val="BCC9D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extLst xmlns:c15="http://schemas.microsoft.com/office/drawing/2012/chart"/>
            </c:strRef>
          </c:cat>
          <c:val>
            <c:numRef>
              <c:f>Sheet1!$C$3:$C$5</c:f>
              <c:numCache>
                <c:formatCode>0.00_ </c:formatCode>
                <c:ptCount val="3"/>
                <c:pt idx="0">
                  <c:v>0.5</c:v>
                </c:pt>
                <c:pt idx="1">
                  <c:v>0.5</c:v>
                </c:pt>
                <c:pt idx="2">
                  <c:v>1</c:v>
                </c:pt>
              </c:numCache>
              <c:extLst xmlns:c15="http://schemas.microsoft.com/office/drawing/2012/chart"/>
            </c:numRef>
          </c:val>
          <c:extLst xmlns:c15="http://schemas.microsoft.com/office/drawing/2012/chart">
            <c:ext xmlns:c16="http://schemas.microsoft.com/office/drawing/2014/chart" uri="{C3380CC4-5D6E-409C-BE32-E72D297353CC}">
              <c16:uniqueId val="{00000001-6F85-4010-8035-C68A113C5468}"/>
            </c:ext>
          </c:extLst>
        </c:ser>
        <c:dLbls>
          <c:dLblPos val="outEnd"/>
          <c:showLegendKey val="0"/>
          <c:showVal val="1"/>
          <c:showCatName val="0"/>
          <c:showSerName val="0"/>
          <c:showPercent val="0"/>
          <c:showBubbleSize val="0"/>
        </c:dLbls>
        <c:gapWidth val="150"/>
        <c:axId val="1691175792"/>
        <c:axId val="1777028656"/>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GPT-4-turbo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Sheet1!$A$3:$A$5</c15:sqref>
                        </c15:formulaRef>
                      </c:ext>
                    </c:extLst>
                    <c:strCache>
                      <c:ptCount val="3"/>
                      <c:pt idx="0">
                        <c:v>Acurracy</c:v>
                      </c:pt>
                      <c:pt idx="1">
                        <c:v>Precision</c:v>
                      </c:pt>
                      <c:pt idx="2">
                        <c:v>Recall</c:v>
                      </c:pt>
                    </c:strCache>
                  </c:strRef>
                </c:cat>
                <c:val>
                  <c:numRef>
                    <c:extLst>
                      <c:ext uri="{02D57815-91ED-43cb-92C2-25804820EDAC}">
                        <c15:formulaRef>
                          <c15:sqref>Sheet1!$D$3:$D$5</c15:sqref>
                        </c15:formulaRef>
                      </c:ext>
                    </c:extLst>
                    <c:numCache>
                      <c:formatCode>0.00_ </c:formatCode>
                      <c:ptCount val="3"/>
                      <c:pt idx="0">
                        <c:v>0.53</c:v>
                      </c:pt>
                      <c:pt idx="1">
                        <c:v>0.82</c:v>
                      </c:pt>
                      <c:pt idx="2">
                        <c:v>0.08</c:v>
                      </c:pt>
                    </c:numCache>
                  </c:numRef>
                </c:val>
                <c:extLst>
                  <c:ext xmlns:c16="http://schemas.microsoft.com/office/drawing/2014/chart" uri="{C3380CC4-5D6E-409C-BE32-E72D297353CC}">
                    <c16:uniqueId val="{00000002-6F85-4010-8035-C68A113C5468}"/>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ファインチューニング後のGPT-3.5-Turbo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Sheet1!$E$3:$E$5</c15:sqref>
                        </c15:formulaRef>
                      </c:ext>
                    </c:extLst>
                    <c:numCache>
                      <c:formatCode>0.00_ </c:formatCode>
                      <c:ptCount val="3"/>
                      <c:pt idx="0">
                        <c:v>0.51</c:v>
                      </c:pt>
                      <c:pt idx="1">
                        <c:v>0.8</c:v>
                      </c:pt>
                      <c:pt idx="2">
                        <c:v>0.03</c:v>
                      </c:pt>
                    </c:numCache>
                  </c:numRef>
                </c:val>
                <c:extLst xmlns:c15="http://schemas.microsoft.com/office/drawing/2012/chart">
                  <c:ext xmlns:c16="http://schemas.microsoft.com/office/drawing/2014/chart" uri="{C3380CC4-5D6E-409C-BE32-E72D297353CC}">
                    <c16:uniqueId val="{00000003-6F85-4010-8035-C68A113C5468}"/>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GPT-3.5-Turbo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Sheet1!$F$3:$F$5</c15:sqref>
                        </c15:formulaRef>
                      </c:ext>
                    </c:extLst>
                    <c:numCache>
                      <c:formatCode>0.00_ </c:formatCode>
                      <c:ptCount val="3"/>
                      <c:pt idx="0">
                        <c:v>0.52</c:v>
                      </c:pt>
                      <c:pt idx="1">
                        <c:v>0.74</c:v>
                      </c:pt>
                      <c:pt idx="2">
                        <c:v>7.0000000000000007E-2</c:v>
                      </c:pt>
                    </c:numCache>
                  </c:numRef>
                </c:val>
                <c:extLst xmlns:c15="http://schemas.microsoft.com/office/drawing/2012/chart">
                  <c:ext xmlns:c16="http://schemas.microsoft.com/office/drawing/2014/chart" uri="{C3380CC4-5D6E-409C-BE32-E72D297353CC}">
                    <c16:uniqueId val="{00000004-6F85-4010-8035-C68A113C5468}"/>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_ "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valAx>
      <c:spPr>
        <a:noFill/>
        <a:ln>
          <a:noFill/>
        </a:ln>
        <a:effectLst/>
      </c:spPr>
    </c:plotArea>
    <c:legend>
      <c:legendPos val="b"/>
      <c:layout>
        <c:manualLayout>
          <c:xMode val="edge"/>
          <c:yMode val="edge"/>
          <c:x val="1.3299916632111157E-2"/>
          <c:y val="0.83736989624773539"/>
          <c:w val="0.96161555866273185"/>
          <c:h val="0.1438704530773903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ltLang="ja-JP" sz="2400" b="1" dirty="0">
                <a:solidFill>
                  <a:schemeClr val="tx1"/>
                </a:solidFill>
              </a:rPr>
              <a:t>CodeLlama-7B-Instruct</a:t>
            </a:r>
            <a:endParaRPr lang="ja-JP" altLang="en-US" sz="24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26594980132484047"/>
          <c:y val="0.14860290091827591"/>
          <c:w val="0.67468714035746224"/>
          <c:h val="0.56039739828022794"/>
        </c:manualLayout>
      </c:layout>
      <c:barChart>
        <c:barDir val="bar"/>
        <c:grouping val="clustered"/>
        <c:varyColors val="0"/>
        <c:ser>
          <c:idx val="5"/>
          <c:order val="5"/>
          <c:tx>
            <c:strRef>
              <c:f>Sheet1!$G$1</c:f>
              <c:strCache>
                <c:ptCount val="1"/>
                <c:pt idx="0">
                  <c:v>ファインチューニング後のCodeLlama-7b-Instruct</c:v>
                </c:pt>
              </c:strCache>
            </c:strRef>
          </c:tx>
          <c:spPr>
            <a:solidFill>
              <a:schemeClr val="accent2">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Sheet1!$G$3:$G$5</c:f>
              <c:numCache>
                <c:formatCode>0.00_ </c:formatCode>
                <c:ptCount val="3"/>
                <c:pt idx="0">
                  <c:v>0.5</c:v>
                </c:pt>
                <c:pt idx="1">
                  <c:v>0.81</c:v>
                </c:pt>
                <c:pt idx="2">
                  <c:v>0.01</c:v>
                </c:pt>
              </c:numCache>
            </c:numRef>
          </c:val>
          <c:extLst>
            <c:ext xmlns:c16="http://schemas.microsoft.com/office/drawing/2014/chart" uri="{C3380CC4-5D6E-409C-BE32-E72D297353CC}">
              <c16:uniqueId val="{00000000-4BE6-46BC-9673-F0034969E853}"/>
            </c:ext>
          </c:extLst>
        </c:ser>
        <c:ser>
          <c:idx val="6"/>
          <c:order val="6"/>
          <c:tx>
            <c:strRef>
              <c:f>Sheet1!$H$1</c:f>
              <c:strCache>
                <c:ptCount val="1"/>
                <c:pt idx="0">
                  <c:v>CodeLlama-7b-Instruct</c:v>
                </c:pt>
              </c:strCache>
            </c:strRef>
          </c:tx>
          <c:spPr>
            <a:solidFill>
              <a:srgbClr val="DFC1A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Acurracy</c:v>
                </c:pt>
                <c:pt idx="1">
                  <c:v>Precision</c:v>
                </c:pt>
                <c:pt idx="2">
                  <c:v>Recall</c:v>
                </c:pt>
              </c:strCache>
            </c:strRef>
          </c:cat>
          <c:val>
            <c:numRef>
              <c:f>Sheet1!$H$3:$H$5</c:f>
              <c:numCache>
                <c:formatCode>0.00_ </c:formatCode>
                <c:ptCount val="3"/>
                <c:pt idx="0">
                  <c:v>0.52</c:v>
                </c:pt>
                <c:pt idx="1">
                  <c:v>0.89</c:v>
                </c:pt>
                <c:pt idx="2">
                  <c:v>0.04</c:v>
                </c:pt>
              </c:numCache>
            </c:numRef>
          </c:val>
          <c:extLst>
            <c:ext xmlns:c16="http://schemas.microsoft.com/office/drawing/2014/chart" uri="{C3380CC4-5D6E-409C-BE32-E72D297353CC}">
              <c16:uniqueId val="{00000001-4BE6-46BC-9673-F0034969E853}"/>
            </c:ext>
          </c:extLst>
        </c:ser>
        <c:dLbls>
          <c:dLblPos val="outEnd"/>
          <c:showLegendKey val="0"/>
          <c:showVal val="1"/>
          <c:showCatName val="0"/>
          <c:showSerName val="0"/>
          <c:showPercent val="0"/>
          <c:showBubbleSize val="0"/>
        </c:dLbls>
        <c:gapWidth val="150"/>
        <c:axId val="1691175792"/>
        <c:axId val="1777028656"/>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ファインチューニング後のLlama2-Chat-7B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Sheet1!$A$3:$A$5</c15:sqref>
                        </c15:formulaRef>
                      </c:ext>
                    </c:extLst>
                    <c:strCache>
                      <c:ptCount val="3"/>
                      <c:pt idx="0">
                        <c:v>Acurracy</c:v>
                      </c:pt>
                      <c:pt idx="1">
                        <c:v>Precision</c:v>
                      </c:pt>
                      <c:pt idx="2">
                        <c:v>Recall</c:v>
                      </c:pt>
                    </c:strCache>
                  </c:strRef>
                </c:cat>
                <c:val>
                  <c:numRef>
                    <c:extLst>
                      <c:ext uri="{02D57815-91ED-43cb-92C2-25804820EDAC}">
                        <c15:formulaRef>
                          <c15:sqref>Sheet1!$B$3:$B$5</c15:sqref>
                        </c15:formulaRef>
                      </c:ext>
                    </c:extLst>
                    <c:numCache>
                      <c:formatCode>0.00_ </c:formatCode>
                      <c:ptCount val="3"/>
                      <c:pt idx="0">
                        <c:v>0.63</c:v>
                      </c:pt>
                      <c:pt idx="1">
                        <c:v>0.66</c:v>
                      </c:pt>
                      <c:pt idx="2">
                        <c:v>0.78</c:v>
                      </c:pt>
                    </c:numCache>
                  </c:numRef>
                </c:val>
                <c:extLst>
                  <c:ext xmlns:c16="http://schemas.microsoft.com/office/drawing/2014/chart" uri="{C3380CC4-5D6E-409C-BE32-E72D297353CC}">
                    <c16:uniqueId val="{00000002-4BE6-46BC-9673-F0034969E853}"/>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Llama2-Chat-7B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Sheet1!$C$3:$C$5</c15:sqref>
                        </c15:formulaRef>
                      </c:ext>
                    </c:extLst>
                    <c:numCache>
                      <c:formatCode>0.00_ </c:formatCode>
                      <c:ptCount val="3"/>
                      <c:pt idx="0">
                        <c:v>0.57999999999999996</c:v>
                      </c:pt>
                      <c:pt idx="1">
                        <c:v>0.57999999999999996</c:v>
                      </c:pt>
                      <c:pt idx="2">
                        <c:v>1</c:v>
                      </c:pt>
                    </c:numCache>
                  </c:numRef>
                </c:val>
                <c:extLst xmlns:c15="http://schemas.microsoft.com/office/drawing/2012/chart">
                  <c:ext xmlns:c16="http://schemas.microsoft.com/office/drawing/2014/chart" uri="{C3380CC4-5D6E-409C-BE32-E72D297353CC}">
                    <c16:uniqueId val="{00000003-4BE6-46BC-9673-F0034969E85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GPT-4-turbo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Sheet1!$D$3:$D$5</c15:sqref>
                        </c15:formulaRef>
                      </c:ext>
                    </c:extLst>
                    <c:numCache>
                      <c:formatCode>0.00_ </c:formatCode>
                      <c:ptCount val="3"/>
                      <c:pt idx="0">
                        <c:v>0.53</c:v>
                      </c:pt>
                      <c:pt idx="1">
                        <c:v>0.82</c:v>
                      </c:pt>
                      <c:pt idx="2">
                        <c:v>0.08</c:v>
                      </c:pt>
                    </c:numCache>
                  </c:numRef>
                </c:val>
                <c:extLst xmlns:c15="http://schemas.microsoft.com/office/drawing/2012/chart">
                  <c:ext xmlns:c16="http://schemas.microsoft.com/office/drawing/2014/chart" uri="{C3380CC4-5D6E-409C-BE32-E72D297353CC}">
                    <c16:uniqueId val="{00000004-4BE6-46BC-9673-F0034969E853}"/>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ファインチューニング後のGPT-3.5-Turbo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Sheet1!$E$3:$E$5</c15:sqref>
                        </c15:formulaRef>
                      </c:ext>
                    </c:extLst>
                    <c:numCache>
                      <c:formatCode>0.00_ </c:formatCode>
                      <c:ptCount val="3"/>
                      <c:pt idx="0">
                        <c:v>0.51</c:v>
                      </c:pt>
                      <c:pt idx="1">
                        <c:v>0.8</c:v>
                      </c:pt>
                      <c:pt idx="2">
                        <c:v>0.03</c:v>
                      </c:pt>
                    </c:numCache>
                  </c:numRef>
                </c:val>
                <c:extLst xmlns:c15="http://schemas.microsoft.com/office/drawing/2012/chart">
                  <c:ext xmlns:c16="http://schemas.microsoft.com/office/drawing/2014/chart" uri="{C3380CC4-5D6E-409C-BE32-E72D297353CC}">
                    <c16:uniqueId val="{00000005-4BE6-46BC-9673-F0034969E85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GPT-3.5-Turbo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Acurracy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Sheet1!$F$3:$F$5</c15:sqref>
                        </c15:formulaRef>
                      </c:ext>
                    </c:extLst>
                    <c:numCache>
                      <c:formatCode>0.00_ </c:formatCode>
                      <c:ptCount val="3"/>
                      <c:pt idx="0">
                        <c:v>0.52</c:v>
                      </c:pt>
                      <c:pt idx="1">
                        <c:v>0.74</c:v>
                      </c:pt>
                      <c:pt idx="2">
                        <c:v>7.0000000000000007E-2</c:v>
                      </c:pt>
                    </c:numCache>
                  </c:numRef>
                </c:val>
                <c:extLst xmlns:c15="http://schemas.microsoft.com/office/drawing/2012/chart">
                  <c:ext xmlns:c16="http://schemas.microsoft.com/office/drawing/2014/chart" uri="{C3380CC4-5D6E-409C-BE32-E72D297353CC}">
                    <c16:uniqueId val="{00000006-4BE6-46BC-9673-F0034969E853}"/>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_ "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valAx>
      <c:spPr>
        <a:noFill/>
        <a:ln>
          <a:noFill/>
        </a:ln>
        <a:effectLst/>
      </c:spPr>
    </c:plotArea>
    <c:legend>
      <c:legendPos val="b"/>
      <c:layout>
        <c:manualLayout>
          <c:xMode val="edge"/>
          <c:yMode val="edge"/>
          <c:x val="0"/>
          <c:y val="0.84787100314184172"/>
          <c:w val="0.99877166365640335"/>
          <c:h val="0.15147754401199051"/>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42401157605362"/>
          <c:y val="4.5960061776466492E-2"/>
          <c:w val="0.53310411811722014"/>
          <c:h val="0.49282084211273558"/>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Sheet1!$A$2:$A$8</c:f>
              <c:strCache>
                <c:ptCount val="1"/>
                <c:pt idx="0">
                  <c:v>Precision</c:v>
                </c:pt>
              </c:strCache>
              <c:extLst/>
            </c:strRef>
          </c:cat>
          <c:val>
            <c:numRef>
              <c:f>Sheet1!$G$2:$G$8</c:f>
              <c:numCache>
                <c:formatCode>General</c:formatCode>
                <c:ptCount val="1"/>
                <c:pt idx="0">
                  <c:v>0.96</c:v>
                </c:pt>
              </c:numCache>
              <c:extLst/>
            </c:numRef>
          </c:val>
          <c:extLst>
            <c:ext xmlns:c16="http://schemas.microsoft.com/office/drawing/2014/chart" uri="{C3380CC4-5D6E-409C-BE32-E72D297353CC}">
              <c16:uniqueId val="{00000000-1623-46EC-9C41-81735BB9B487}"/>
            </c:ext>
          </c:extLst>
        </c:ser>
        <c:ser>
          <c:idx val="4"/>
          <c:order val="1"/>
          <c:tx>
            <c:strRef>
              <c:f>Sheet1!$F$1</c:f>
              <c:strCache>
                <c:ptCount val="1"/>
                <c:pt idx="0">
                  <c:v>GPT-3.5-Turbo</c:v>
                </c:pt>
              </c:strCache>
            </c:strRef>
          </c:tx>
          <c:spPr>
            <a:solidFill>
              <a:schemeClr val="accent2"/>
            </a:solidFill>
            <a:ln>
              <a:noFill/>
            </a:ln>
            <a:effectLst/>
          </c:spPr>
          <c:invertIfNegative val="0"/>
          <c:cat>
            <c:strRef>
              <c:f>Sheet1!$A$2:$A$8</c:f>
              <c:strCache>
                <c:ptCount val="1"/>
                <c:pt idx="0">
                  <c:v>Precision</c:v>
                </c:pt>
              </c:strCache>
              <c:extLst/>
            </c:strRef>
          </c:cat>
          <c:val>
            <c:numRef>
              <c:f>Sheet1!$F$2:$F$8</c:f>
              <c:numCache>
                <c:formatCode>General</c:formatCode>
                <c:ptCount val="1"/>
                <c:pt idx="0">
                  <c:v>0.95</c:v>
                </c:pt>
              </c:numCache>
              <c:extLst/>
            </c:numRef>
          </c:val>
          <c:extLst>
            <c:ext xmlns:c16="http://schemas.microsoft.com/office/drawing/2014/chart" uri="{C3380CC4-5D6E-409C-BE32-E72D297353CC}">
              <c16:uniqueId val="{00000001-1623-46EC-9C41-81735BB9B487}"/>
            </c:ext>
          </c:extLst>
        </c:ser>
        <c:ser>
          <c:idx val="3"/>
          <c:order val="2"/>
          <c:tx>
            <c:strRef>
              <c:f>Sheet1!$E$1</c:f>
              <c:strCache>
                <c:ptCount val="1"/>
                <c:pt idx="0">
                  <c:v>LLaMA2-Chat-7B</c:v>
                </c:pt>
              </c:strCache>
            </c:strRef>
          </c:tx>
          <c:spPr>
            <a:solidFill>
              <a:schemeClr val="accent4"/>
            </a:solidFill>
            <a:ln>
              <a:noFill/>
            </a:ln>
            <a:effectLst/>
          </c:spPr>
          <c:invertIfNegative val="0"/>
          <c:cat>
            <c:strRef>
              <c:f>Sheet1!$A$2:$A$8</c:f>
              <c:strCache>
                <c:ptCount val="1"/>
                <c:pt idx="0">
                  <c:v>Precision</c:v>
                </c:pt>
              </c:strCache>
              <c:extLst/>
            </c:strRef>
          </c:cat>
          <c:val>
            <c:numRef>
              <c:f>Sheet1!$E$2:$E$8</c:f>
              <c:numCache>
                <c:formatCode>General</c:formatCode>
                <c:ptCount val="1"/>
                <c:pt idx="0">
                  <c:v>0.51</c:v>
                </c:pt>
              </c:numCache>
              <c:extLst/>
            </c:numRef>
          </c:val>
          <c:extLst>
            <c:ext xmlns:c16="http://schemas.microsoft.com/office/drawing/2014/chart" uri="{C3380CC4-5D6E-409C-BE32-E72D297353CC}">
              <c16:uniqueId val="{00000002-1623-46EC-9C41-81735BB9B487}"/>
            </c:ext>
          </c:extLst>
        </c:ser>
        <c:ser>
          <c:idx val="2"/>
          <c:order val="3"/>
          <c:tx>
            <c:strRef>
              <c:f>Sheet1!$D$1</c:f>
              <c:strCache>
                <c:ptCount val="1"/>
                <c:pt idx="0">
                  <c:v>  </c:v>
                </c:pt>
              </c:strCache>
            </c:strRef>
          </c:tx>
          <c:spPr>
            <a:solidFill>
              <a:schemeClr val="bg1"/>
            </a:solidFill>
            <a:ln>
              <a:noFill/>
            </a:ln>
            <a:effectLst/>
          </c:spPr>
          <c:invertIfNegative val="0"/>
          <c:cat>
            <c:strRef>
              <c:f>Sheet1!$A$2:$A$8</c:f>
              <c:strCache>
                <c:ptCount val="1"/>
                <c:pt idx="0">
                  <c:v>Precision</c:v>
                </c:pt>
              </c:strCache>
              <c:extLst/>
            </c:strRef>
          </c:cat>
          <c:val>
            <c:numRef>
              <c:f>Sheet1!$D$2:$D$8</c:f>
              <c:numCache>
                <c:formatCode>General</c:formatCode>
                <c:ptCount val="1"/>
              </c:numCache>
              <c:extLst/>
            </c:numRef>
          </c:val>
          <c:extLst xmlns:c15="http://schemas.microsoft.com/office/drawing/2012/chart">
            <c:ext xmlns:c16="http://schemas.microsoft.com/office/drawing/2014/chart" uri="{C3380CC4-5D6E-409C-BE32-E72D297353CC}">
              <c16:uniqueId val="{00000003-1623-46EC-9C41-81735BB9B487}"/>
            </c:ext>
          </c:extLst>
        </c:ser>
        <c:ser>
          <c:idx val="1"/>
          <c:order val="4"/>
          <c:tx>
            <c:strRef>
              <c:f>Sheet1!$C$1</c:f>
              <c:strCache>
                <c:ptCount val="1"/>
                <c:pt idx="0">
                  <c:v>Oreo</c:v>
                </c:pt>
              </c:strCache>
            </c:strRef>
          </c:tx>
          <c:spPr>
            <a:solidFill>
              <a:schemeClr val="accent5"/>
            </a:solidFill>
            <a:ln>
              <a:noFill/>
            </a:ln>
            <a:effectLst/>
          </c:spPr>
          <c:invertIfNegative val="0"/>
          <c:cat>
            <c:strRef>
              <c:f>Sheet1!$A$2:$A$8</c:f>
              <c:strCache>
                <c:ptCount val="1"/>
                <c:pt idx="0">
                  <c:v>Precision</c:v>
                </c:pt>
              </c:strCache>
              <c:extLst/>
            </c:strRef>
          </c:cat>
          <c:val>
            <c:numRef>
              <c:f>Sheet1!$C$2:$C$8</c:f>
              <c:numCache>
                <c:formatCode>General</c:formatCode>
                <c:ptCount val="1"/>
                <c:pt idx="0">
                  <c:v>0.9</c:v>
                </c:pt>
              </c:numCache>
              <c:extLst/>
            </c:numRef>
          </c:val>
          <c:extLst>
            <c:ext xmlns:c16="http://schemas.microsoft.com/office/drawing/2014/chart" uri="{C3380CC4-5D6E-409C-BE32-E72D297353CC}">
              <c16:uniqueId val="{00000004-1623-46EC-9C41-81735BB9B487}"/>
            </c:ext>
          </c:extLst>
        </c:ser>
        <c:ser>
          <c:idx val="0"/>
          <c:order val="5"/>
          <c:tx>
            <c:strRef>
              <c:f>Sheet1!$B$1</c:f>
              <c:strCache>
                <c:ptCount val="1"/>
                <c:pt idx="0">
                  <c:v>NiCad</c:v>
                </c:pt>
              </c:strCache>
            </c:strRef>
          </c:tx>
          <c:spPr>
            <a:solidFill>
              <a:schemeClr val="accent1"/>
            </a:solidFill>
            <a:ln>
              <a:noFill/>
            </a:ln>
            <a:effectLst/>
          </c:spPr>
          <c:invertIfNegative val="0"/>
          <c:cat>
            <c:strRef>
              <c:f>Sheet1!$A$2:$A$8</c:f>
              <c:strCache>
                <c:ptCount val="1"/>
                <c:pt idx="0">
                  <c:v>Precision</c:v>
                </c:pt>
              </c:strCache>
              <c:extLst/>
            </c:strRef>
          </c:cat>
          <c:val>
            <c:numRef>
              <c:f>Sheet1!$B$2:$B$8</c:f>
              <c:numCache>
                <c:formatCode>General</c:formatCode>
                <c:ptCount val="1"/>
                <c:pt idx="0">
                  <c:v>0.99</c:v>
                </c:pt>
              </c:numCache>
              <c:extLst/>
            </c:numRef>
          </c:val>
          <c:extLst>
            <c:ext xmlns:c16="http://schemas.microsoft.com/office/drawing/2014/chart" uri="{C3380CC4-5D6E-409C-BE32-E72D297353CC}">
              <c16:uniqueId val="{00000005-1623-46EC-9C41-81735BB9B487}"/>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1"/>
        <c:axPos val="l"/>
        <c:numFmt formatCode="General" sourceLinked="1"/>
        <c:majorTickMark val="none"/>
        <c:minorTickMark val="none"/>
        <c:tickLblPos val="nextTo"/>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07565100290222"/>
          <c:y val="1.0311703690708536E-2"/>
          <c:w val="0.4782807985457746"/>
          <c:h val="0.58216442621872322"/>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Sheet1!$A$2:$A$7</c:f>
              <c:strCache>
                <c:ptCount val="4"/>
                <c:pt idx="0">
                  <c:v>T4</c:v>
                </c:pt>
                <c:pt idx="1">
                  <c:v>T3</c:v>
                </c:pt>
                <c:pt idx="2">
                  <c:v>T2</c:v>
                </c:pt>
                <c:pt idx="3">
                  <c:v>T1</c:v>
                </c:pt>
              </c:strCache>
            </c:strRef>
          </c:cat>
          <c:val>
            <c:numRef>
              <c:f>Sheet1!$G$2:$G$6</c:f>
              <c:numCache>
                <c:formatCode>General</c:formatCode>
                <c:ptCount val="4"/>
                <c:pt idx="0">
                  <c:v>0.15</c:v>
                </c:pt>
                <c:pt idx="1">
                  <c:v>0.80500000000000005</c:v>
                </c:pt>
                <c:pt idx="2">
                  <c:v>0.98</c:v>
                </c:pt>
                <c:pt idx="3">
                  <c:v>1</c:v>
                </c:pt>
              </c:numCache>
              <c:extLst/>
            </c:numRef>
          </c:val>
          <c:extLst>
            <c:ext xmlns:c16="http://schemas.microsoft.com/office/drawing/2014/chart" uri="{C3380CC4-5D6E-409C-BE32-E72D297353CC}">
              <c16:uniqueId val="{00000000-1235-4B6F-BFB2-0C689C6ED084}"/>
            </c:ext>
          </c:extLst>
        </c:ser>
        <c:ser>
          <c:idx val="4"/>
          <c:order val="1"/>
          <c:tx>
            <c:strRef>
              <c:f>Sheet1!$F$1</c:f>
              <c:strCache>
                <c:ptCount val="1"/>
                <c:pt idx="0">
                  <c:v>GPT-3.5-Turbo</c:v>
                </c:pt>
              </c:strCache>
            </c:strRef>
          </c:tx>
          <c:spPr>
            <a:solidFill>
              <a:schemeClr val="accent2"/>
            </a:solidFill>
            <a:ln>
              <a:noFill/>
            </a:ln>
            <a:effectLst/>
          </c:spPr>
          <c:invertIfNegative val="0"/>
          <c:cat>
            <c:strRef>
              <c:f>Sheet1!$A$2:$A$7</c:f>
              <c:strCache>
                <c:ptCount val="4"/>
                <c:pt idx="0">
                  <c:v>T4</c:v>
                </c:pt>
                <c:pt idx="1">
                  <c:v>T3</c:v>
                </c:pt>
                <c:pt idx="2">
                  <c:v>T2</c:v>
                </c:pt>
                <c:pt idx="3">
                  <c:v>T1</c:v>
                </c:pt>
              </c:strCache>
            </c:strRef>
          </c:cat>
          <c:val>
            <c:numRef>
              <c:f>Sheet1!$F$2:$F$6</c:f>
              <c:numCache>
                <c:formatCode>General</c:formatCode>
                <c:ptCount val="4"/>
                <c:pt idx="0">
                  <c:v>0.09</c:v>
                </c:pt>
                <c:pt idx="1">
                  <c:v>0.629</c:v>
                </c:pt>
                <c:pt idx="2">
                  <c:v>0.56999999999999995</c:v>
                </c:pt>
                <c:pt idx="3">
                  <c:v>1</c:v>
                </c:pt>
              </c:numCache>
              <c:extLst/>
            </c:numRef>
          </c:val>
          <c:extLst>
            <c:ext xmlns:c16="http://schemas.microsoft.com/office/drawing/2014/chart" uri="{C3380CC4-5D6E-409C-BE32-E72D297353CC}">
              <c16:uniqueId val="{00000001-1235-4B6F-BFB2-0C689C6ED084}"/>
            </c:ext>
          </c:extLst>
        </c:ser>
        <c:ser>
          <c:idx val="3"/>
          <c:order val="2"/>
          <c:tx>
            <c:strRef>
              <c:f>Sheet1!$E$1</c:f>
              <c:strCache>
                <c:ptCount val="1"/>
                <c:pt idx="0">
                  <c:v>Llama2-Chat-7B</c:v>
                </c:pt>
              </c:strCache>
            </c:strRef>
          </c:tx>
          <c:spPr>
            <a:solidFill>
              <a:schemeClr val="accent4"/>
            </a:solidFill>
            <a:ln>
              <a:noFill/>
            </a:ln>
            <a:effectLst/>
          </c:spPr>
          <c:invertIfNegative val="0"/>
          <c:cat>
            <c:strRef>
              <c:f>Sheet1!$A$2:$A$7</c:f>
              <c:strCache>
                <c:ptCount val="4"/>
                <c:pt idx="0">
                  <c:v>T4</c:v>
                </c:pt>
                <c:pt idx="1">
                  <c:v>T3</c:v>
                </c:pt>
                <c:pt idx="2">
                  <c:v>T2</c:v>
                </c:pt>
                <c:pt idx="3">
                  <c:v>T1</c:v>
                </c:pt>
              </c:strCache>
            </c:strRef>
          </c:cat>
          <c:val>
            <c:numRef>
              <c:f>Sheet1!$E$2:$E$6</c:f>
              <c:numCache>
                <c:formatCode>General</c:formatCode>
                <c:ptCount val="4"/>
                <c:pt idx="0">
                  <c:v>0.99</c:v>
                </c:pt>
                <c:pt idx="1">
                  <c:v>0.99</c:v>
                </c:pt>
                <c:pt idx="2">
                  <c:v>1</c:v>
                </c:pt>
                <c:pt idx="3">
                  <c:v>1</c:v>
                </c:pt>
              </c:numCache>
              <c:extLst/>
            </c:numRef>
          </c:val>
          <c:extLst>
            <c:ext xmlns:c16="http://schemas.microsoft.com/office/drawing/2014/chart" uri="{C3380CC4-5D6E-409C-BE32-E72D297353CC}">
              <c16:uniqueId val="{00000002-1235-4B6F-BFB2-0C689C6ED084}"/>
            </c:ext>
          </c:extLst>
        </c:ser>
        <c:ser>
          <c:idx val="2"/>
          <c:order val="3"/>
          <c:tx>
            <c:strRef>
              <c:f>Sheet1!$D$1</c:f>
              <c:strCache>
                <c:ptCount val="1"/>
                <c:pt idx="0">
                  <c:v>  </c:v>
                </c:pt>
              </c:strCache>
            </c:strRef>
          </c:tx>
          <c:spPr>
            <a:solidFill>
              <a:schemeClr val="accent3"/>
            </a:solidFill>
            <a:ln>
              <a:noFill/>
            </a:ln>
            <a:effectLst/>
          </c:spPr>
          <c:invertIfNegative val="0"/>
          <c:cat>
            <c:strRef>
              <c:f>Sheet1!$A$2:$A$7</c:f>
              <c:strCache>
                <c:ptCount val="4"/>
                <c:pt idx="0">
                  <c:v>T4</c:v>
                </c:pt>
                <c:pt idx="1">
                  <c:v>T3</c:v>
                </c:pt>
                <c:pt idx="2">
                  <c:v>T2</c:v>
                </c:pt>
                <c:pt idx="3">
                  <c:v>T1</c:v>
                </c:pt>
              </c:strCache>
            </c:strRef>
          </c:cat>
          <c:val>
            <c:numRef>
              <c:f>Sheet1!$D$2:$D$6</c:f>
              <c:numCache>
                <c:formatCode>General</c:formatCode>
                <c:ptCount val="4"/>
              </c:numCache>
              <c:extLst/>
            </c:numRef>
          </c:val>
          <c:extLst>
            <c:ext xmlns:c16="http://schemas.microsoft.com/office/drawing/2014/chart" uri="{C3380CC4-5D6E-409C-BE32-E72D297353CC}">
              <c16:uniqueId val="{00000003-1235-4B6F-BFB2-0C689C6ED084}"/>
            </c:ext>
          </c:extLst>
        </c:ser>
        <c:ser>
          <c:idx val="1"/>
          <c:order val="4"/>
          <c:tx>
            <c:strRef>
              <c:f>Sheet1!$C$1</c:f>
              <c:strCache>
                <c:ptCount val="1"/>
                <c:pt idx="0">
                  <c:v>Oreo</c:v>
                </c:pt>
              </c:strCache>
            </c:strRef>
          </c:tx>
          <c:spPr>
            <a:solidFill>
              <a:schemeClr val="accent5"/>
            </a:solidFill>
            <a:ln>
              <a:noFill/>
            </a:ln>
            <a:effectLst/>
          </c:spPr>
          <c:invertIfNegative val="0"/>
          <c:cat>
            <c:strRef>
              <c:f>Sheet1!$A$2:$A$7</c:f>
              <c:strCache>
                <c:ptCount val="4"/>
                <c:pt idx="0">
                  <c:v>T4</c:v>
                </c:pt>
                <c:pt idx="1">
                  <c:v>T3</c:v>
                </c:pt>
                <c:pt idx="2">
                  <c:v>T2</c:v>
                </c:pt>
                <c:pt idx="3">
                  <c:v>T1</c:v>
                </c:pt>
              </c:strCache>
            </c:strRef>
          </c:cat>
          <c:val>
            <c:numRef>
              <c:f>Sheet1!$C$2:$C$6</c:f>
              <c:numCache>
                <c:formatCode>General</c:formatCode>
                <c:ptCount val="4"/>
                <c:pt idx="0">
                  <c:v>7.0000000000000001E-3</c:v>
                </c:pt>
                <c:pt idx="1">
                  <c:v>0.41880000000000001</c:v>
                </c:pt>
                <c:pt idx="2">
                  <c:v>0.99</c:v>
                </c:pt>
                <c:pt idx="3">
                  <c:v>1</c:v>
                </c:pt>
              </c:numCache>
              <c:extLst/>
            </c:numRef>
          </c:val>
          <c:extLst>
            <c:ext xmlns:c16="http://schemas.microsoft.com/office/drawing/2014/chart" uri="{C3380CC4-5D6E-409C-BE32-E72D297353CC}">
              <c16:uniqueId val="{00000004-1235-4B6F-BFB2-0C689C6ED084}"/>
            </c:ext>
          </c:extLst>
        </c:ser>
        <c:ser>
          <c:idx val="0"/>
          <c:order val="5"/>
          <c:tx>
            <c:strRef>
              <c:f>Sheet1!$B$1</c:f>
              <c:strCache>
                <c:ptCount val="1"/>
                <c:pt idx="0">
                  <c:v>NiCad</c:v>
                </c:pt>
              </c:strCache>
            </c:strRef>
          </c:tx>
          <c:spPr>
            <a:solidFill>
              <a:schemeClr val="accent1"/>
            </a:solidFill>
            <a:ln>
              <a:noFill/>
            </a:ln>
            <a:effectLst/>
          </c:spPr>
          <c:invertIfNegative val="0"/>
          <c:cat>
            <c:strRef>
              <c:f>Sheet1!$A$2:$A$7</c:f>
              <c:strCache>
                <c:ptCount val="4"/>
                <c:pt idx="0">
                  <c:v>T4</c:v>
                </c:pt>
                <c:pt idx="1">
                  <c:v>T3</c:v>
                </c:pt>
                <c:pt idx="2">
                  <c:v>T2</c:v>
                </c:pt>
                <c:pt idx="3">
                  <c:v>T1</c:v>
                </c:pt>
              </c:strCache>
            </c:strRef>
          </c:cat>
          <c:val>
            <c:numRef>
              <c:f>Sheet1!$B$2:$B$6</c:f>
              <c:numCache>
                <c:formatCode>General</c:formatCode>
                <c:ptCount val="4"/>
                <c:pt idx="0">
                  <c:v>0</c:v>
                </c:pt>
                <c:pt idx="1">
                  <c:v>0.188</c:v>
                </c:pt>
                <c:pt idx="2">
                  <c:v>0.99</c:v>
                </c:pt>
                <c:pt idx="3">
                  <c:v>1</c:v>
                </c:pt>
              </c:numCache>
              <c:extLst/>
            </c:numRef>
          </c:val>
          <c:extLst>
            <c:ext xmlns:c16="http://schemas.microsoft.com/office/drawing/2014/chart" uri="{C3380CC4-5D6E-409C-BE32-E72D297353CC}">
              <c16:uniqueId val="{00000005-1235-4B6F-BFB2-0C689C6ED084}"/>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6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egendEntry>
        <c:idx val="2"/>
        <c:delete val="1"/>
      </c:legendEntry>
      <c:layout>
        <c:manualLayout>
          <c:xMode val="edge"/>
          <c:yMode val="edge"/>
          <c:x val="0.64281181715000368"/>
          <c:y val="2.973741803907809E-2"/>
          <c:w val="0.33838860481842353"/>
          <c:h val="0.35842529769084008"/>
        </c:manualLayout>
      </c:layout>
      <c:overlay val="0"/>
      <c:spPr>
        <a:noFill/>
        <a:ln w="19050">
          <a:solidFill>
            <a:schemeClr val="tx2">
              <a:lumMod val="60000"/>
              <a:lumOff val="40000"/>
            </a:schemeClr>
          </a:solid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42401157605362"/>
          <c:y val="4.5960061776466492E-2"/>
          <c:w val="0.53310411811722014"/>
          <c:h val="0.49282084211273558"/>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Sheet1!$A$2:$A$8</c:f>
              <c:strCache>
                <c:ptCount val="1"/>
                <c:pt idx="0">
                  <c:v>Precision</c:v>
                </c:pt>
              </c:strCache>
              <c:extLst/>
            </c:strRef>
          </c:cat>
          <c:val>
            <c:numRef>
              <c:f>Sheet1!$G$2:$G$8</c:f>
              <c:numCache>
                <c:formatCode>General</c:formatCode>
                <c:ptCount val="1"/>
                <c:pt idx="0">
                  <c:v>0.96</c:v>
                </c:pt>
              </c:numCache>
              <c:extLst/>
            </c:numRef>
          </c:val>
          <c:extLst>
            <c:ext xmlns:c16="http://schemas.microsoft.com/office/drawing/2014/chart" uri="{C3380CC4-5D6E-409C-BE32-E72D297353CC}">
              <c16:uniqueId val="{00000000-5C6E-4C77-9C9B-954C7F69C1AC}"/>
            </c:ext>
          </c:extLst>
        </c:ser>
        <c:ser>
          <c:idx val="4"/>
          <c:order val="1"/>
          <c:tx>
            <c:strRef>
              <c:f>Sheet1!$F$1</c:f>
              <c:strCache>
                <c:ptCount val="1"/>
                <c:pt idx="0">
                  <c:v>GPT-3.5-Turbo</c:v>
                </c:pt>
              </c:strCache>
            </c:strRef>
          </c:tx>
          <c:spPr>
            <a:solidFill>
              <a:schemeClr val="accent2"/>
            </a:solidFill>
            <a:ln>
              <a:noFill/>
            </a:ln>
            <a:effectLst/>
          </c:spPr>
          <c:invertIfNegative val="0"/>
          <c:cat>
            <c:strRef>
              <c:f>Sheet1!$A$2:$A$8</c:f>
              <c:strCache>
                <c:ptCount val="1"/>
                <c:pt idx="0">
                  <c:v>Precision</c:v>
                </c:pt>
              </c:strCache>
              <c:extLst/>
            </c:strRef>
          </c:cat>
          <c:val>
            <c:numRef>
              <c:f>Sheet1!$F$2:$F$8</c:f>
              <c:numCache>
                <c:formatCode>General</c:formatCode>
                <c:ptCount val="1"/>
                <c:pt idx="0">
                  <c:v>0.95</c:v>
                </c:pt>
              </c:numCache>
              <c:extLst/>
            </c:numRef>
          </c:val>
          <c:extLst>
            <c:ext xmlns:c16="http://schemas.microsoft.com/office/drawing/2014/chart" uri="{C3380CC4-5D6E-409C-BE32-E72D297353CC}">
              <c16:uniqueId val="{00000001-5C6E-4C77-9C9B-954C7F69C1AC}"/>
            </c:ext>
          </c:extLst>
        </c:ser>
        <c:ser>
          <c:idx val="3"/>
          <c:order val="2"/>
          <c:tx>
            <c:strRef>
              <c:f>Sheet1!$E$1</c:f>
              <c:strCache>
                <c:ptCount val="1"/>
                <c:pt idx="0">
                  <c:v>LLaMA2-Chat-7B</c:v>
                </c:pt>
              </c:strCache>
            </c:strRef>
          </c:tx>
          <c:spPr>
            <a:solidFill>
              <a:schemeClr val="accent4"/>
            </a:solidFill>
            <a:ln>
              <a:noFill/>
            </a:ln>
            <a:effectLst/>
          </c:spPr>
          <c:invertIfNegative val="0"/>
          <c:cat>
            <c:strRef>
              <c:f>Sheet1!$A$2:$A$8</c:f>
              <c:strCache>
                <c:ptCount val="1"/>
                <c:pt idx="0">
                  <c:v>Precision</c:v>
                </c:pt>
              </c:strCache>
              <c:extLst/>
            </c:strRef>
          </c:cat>
          <c:val>
            <c:numRef>
              <c:f>Sheet1!$E$2:$E$8</c:f>
              <c:numCache>
                <c:formatCode>General</c:formatCode>
                <c:ptCount val="1"/>
                <c:pt idx="0">
                  <c:v>0.51</c:v>
                </c:pt>
              </c:numCache>
              <c:extLst/>
            </c:numRef>
          </c:val>
          <c:extLst>
            <c:ext xmlns:c16="http://schemas.microsoft.com/office/drawing/2014/chart" uri="{C3380CC4-5D6E-409C-BE32-E72D297353CC}">
              <c16:uniqueId val="{00000002-5C6E-4C77-9C9B-954C7F69C1AC}"/>
            </c:ext>
          </c:extLst>
        </c:ser>
        <c:ser>
          <c:idx val="2"/>
          <c:order val="3"/>
          <c:tx>
            <c:strRef>
              <c:f>Sheet1!$D$1</c:f>
              <c:strCache>
                <c:ptCount val="1"/>
                <c:pt idx="0">
                  <c:v>  </c:v>
                </c:pt>
              </c:strCache>
            </c:strRef>
          </c:tx>
          <c:spPr>
            <a:solidFill>
              <a:schemeClr val="bg1"/>
            </a:solidFill>
            <a:ln>
              <a:noFill/>
            </a:ln>
            <a:effectLst/>
          </c:spPr>
          <c:invertIfNegative val="0"/>
          <c:cat>
            <c:strRef>
              <c:f>Sheet1!$A$2:$A$8</c:f>
              <c:strCache>
                <c:ptCount val="1"/>
                <c:pt idx="0">
                  <c:v>Precision</c:v>
                </c:pt>
              </c:strCache>
              <c:extLst/>
            </c:strRef>
          </c:cat>
          <c:val>
            <c:numRef>
              <c:f>Sheet1!$D$2:$D$8</c:f>
              <c:numCache>
                <c:formatCode>General</c:formatCode>
                <c:ptCount val="1"/>
              </c:numCache>
              <c:extLst/>
            </c:numRef>
          </c:val>
          <c:extLst xmlns:c15="http://schemas.microsoft.com/office/drawing/2012/chart">
            <c:ext xmlns:c16="http://schemas.microsoft.com/office/drawing/2014/chart" uri="{C3380CC4-5D6E-409C-BE32-E72D297353CC}">
              <c16:uniqueId val="{00000003-5C6E-4C77-9C9B-954C7F69C1AC}"/>
            </c:ext>
          </c:extLst>
        </c:ser>
        <c:ser>
          <c:idx val="1"/>
          <c:order val="4"/>
          <c:tx>
            <c:strRef>
              <c:f>Sheet1!$C$1</c:f>
              <c:strCache>
                <c:ptCount val="1"/>
                <c:pt idx="0">
                  <c:v>Oreo</c:v>
                </c:pt>
              </c:strCache>
            </c:strRef>
          </c:tx>
          <c:spPr>
            <a:solidFill>
              <a:schemeClr val="accent5"/>
            </a:solidFill>
            <a:ln>
              <a:noFill/>
            </a:ln>
            <a:effectLst/>
          </c:spPr>
          <c:invertIfNegative val="0"/>
          <c:cat>
            <c:strRef>
              <c:f>Sheet1!$A$2:$A$8</c:f>
              <c:strCache>
                <c:ptCount val="1"/>
                <c:pt idx="0">
                  <c:v>Precision</c:v>
                </c:pt>
              </c:strCache>
              <c:extLst/>
            </c:strRef>
          </c:cat>
          <c:val>
            <c:numRef>
              <c:f>Sheet1!$C$2:$C$8</c:f>
              <c:numCache>
                <c:formatCode>General</c:formatCode>
                <c:ptCount val="1"/>
                <c:pt idx="0">
                  <c:v>0.9</c:v>
                </c:pt>
              </c:numCache>
              <c:extLst/>
            </c:numRef>
          </c:val>
          <c:extLst>
            <c:ext xmlns:c16="http://schemas.microsoft.com/office/drawing/2014/chart" uri="{C3380CC4-5D6E-409C-BE32-E72D297353CC}">
              <c16:uniqueId val="{00000004-5C6E-4C77-9C9B-954C7F69C1AC}"/>
            </c:ext>
          </c:extLst>
        </c:ser>
        <c:ser>
          <c:idx val="0"/>
          <c:order val="5"/>
          <c:tx>
            <c:strRef>
              <c:f>Sheet1!$B$1</c:f>
              <c:strCache>
                <c:ptCount val="1"/>
                <c:pt idx="0">
                  <c:v>NiCad</c:v>
                </c:pt>
              </c:strCache>
            </c:strRef>
          </c:tx>
          <c:spPr>
            <a:solidFill>
              <a:schemeClr val="accent1"/>
            </a:solidFill>
            <a:ln>
              <a:noFill/>
            </a:ln>
            <a:effectLst/>
          </c:spPr>
          <c:invertIfNegative val="0"/>
          <c:cat>
            <c:strRef>
              <c:f>Sheet1!$A$2:$A$8</c:f>
              <c:strCache>
                <c:ptCount val="1"/>
                <c:pt idx="0">
                  <c:v>Precision</c:v>
                </c:pt>
              </c:strCache>
              <c:extLst/>
            </c:strRef>
          </c:cat>
          <c:val>
            <c:numRef>
              <c:f>Sheet1!$B$2:$B$8</c:f>
              <c:numCache>
                <c:formatCode>General</c:formatCode>
                <c:ptCount val="1"/>
                <c:pt idx="0">
                  <c:v>0.99</c:v>
                </c:pt>
              </c:numCache>
              <c:extLst/>
            </c:numRef>
          </c:val>
          <c:extLst>
            <c:ext xmlns:c16="http://schemas.microsoft.com/office/drawing/2014/chart" uri="{C3380CC4-5D6E-409C-BE32-E72D297353CC}">
              <c16:uniqueId val="{00000005-5C6E-4C77-9C9B-954C7F69C1AC}"/>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1"/>
        <c:axPos val="l"/>
        <c:numFmt formatCode="General" sourceLinked="1"/>
        <c:majorTickMark val="none"/>
        <c:minorTickMark val="none"/>
        <c:tickLblPos val="nextTo"/>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07565100290222"/>
          <c:y val="1.0311703690708536E-2"/>
          <c:w val="0.4782807985457746"/>
          <c:h val="0.58216442621872322"/>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Sheet1!$A$2:$A$7</c:f>
              <c:strCache>
                <c:ptCount val="4"/>
                <c:pt idx="0">
                  <c:v>T4</c:v>
                </c:pt>
                <c:pt idx="1">
                  <c:v>T3</c:v>
                </c:pt>
                <c:pt idx="2">
                  <c:v>T2</c:v>
                </c:pt>
                <c:pt idx="3">
                  <c:v>T1</c:v>
                </c:pt>
              </c:strCache>
            </c:strRef>
          </c:cat>
          <c:val>
            <c:numRef>
              <c:f>Sheet1!$G$2:$G$6</c:f>
              <c:numCache>
                <c:formatCode>General</c:formatCode>
                <c:ptCount val="4"/>
                <c:pt idx="0">
                  <c:v>0.15</c:v>
                </c:pt>
                <c:pt idx="1">
                  <c:v>0.80500000000000005</c:v>
                </c:pt>
                <c:pt idx="2">
                  <c:v>0.98</c:v>
                </c:pt>
                <c:pt idx="3">
                  <c:v>1</c:v>
                </c:pt>
              </c:numCache>
              <c:extLst/>
            </c:numRef>
          </c:val>
          <c:extLst>
            <c:ext xmlns:c16="http://schemas.microsoft.com/office/drawing/2014/chart" uri="{C3380CC4-5D6E-409C-BE32-E72D297353CC}">
              <c16:uniqueId val="{00000000-D1E9-458C-ADDF-214FE3D1FBD0}"/>
            </c:ext>
          </c:extLst>
        </c:ser>
        <c:ser>
          <c:idx val="4"/>
          <c:order val="1"/>
          <c:tx>
            <c:strRef>
              <c:f>Sheet1!$F$1</c:f>
              <c:strCache>
                <c:ptCount val="1"/>
                <c:pt idx="0">
                  <c:v>GPT-3.5-Turbo</c:v>
                </c:pt>
              </c:strCache>
            </c:strRef>
          </c:tx>
          <c:spPr>
            <a:solidFill>
              <a:schemeClr val="accent2"/>
            </a:solidFill>
            <a:ln>
              <a:noFill/>
            </a:ln>
            <a:effectLst/>
          </c:spPr>
          <c:invertIfNegative val="0"/>
          <c:cat>
            <c:strRef>
              <c:f>Sheet1!$A$2:$A$7</c:f>
              <c:strCache>
                <c:ptCount val="4"/>
                <c:pt idx="0">
                  <c:v>T4</c:v>
                </c:pt>
                <c:pt idx="1">
                  <c:v>T3</c:v>
                </c:pt>
                <c:pt idx="2">
                  <c:v>T2</c:v>
                </c:pt>
                <c:pt idx="3">
                  <c:v>T1</c:v>
                </c:pt>
              </c:strCache>
            </c:strRef>
          </c:cat>
          <c:val>
            <c:numRef>
              <c:f>Sheet1!$F$2:$F$6</c:f>
              <c:numCache>
                <c:formatCode>General</c:formatCode>
                <c:ptCount val="4"/>
                <c:pt idx="0">
                  <c:v>0.09</c:v>
                </c:pt>
                <c:pt idx="1">
                  <c:v>0.629</c:v>
                </c:pt>
                <c:pt idx="2">
                  <c:v>0.56999999999999995</c:v>
                </c:pt>
                <c:pt idx="3">
                  <c:v>1</c:v>
                </c:pt>
              </c:numCache>
              <c:extLst/>
            </c:numRef>
          </c:val>
          <c:extLst>
            <c:ext xmlns:c16="http://schemas.microsoft.com/office/drawing/2014/chart" uri="{C3380CC4-5D6E-409C-BE32-E72D297353CC}">
              <c16:uniqueId val="{00000001-D1E9-458C-ADDF-214FE3D1FBD0}"/>
            </c:ext>
          </c:extLst>
        </c:ser>
        <c:ser>
          <c:idx val="3"/>
          <c:order val="2"/>
          <c:tx>
            <c:strRef>
              <c:f>Sheet1!$E$1</c:f>
              <c:strCache>
                <c:ptCount val="1"/>
                <c:pt idx="0">
                  <c:v>Llama2-Chat-7B</c:v>
                </c:pt>
              </c:strCache>
            </c:strRef>
          </c:tx>
          <c:spPr>
            <a:solidFill>
              <a:schemeClr val="accent4"/>
            </a:solidFill>
            <a:ln>
              <a:noFill/>
            </a:ln>
            <a:effectLst/>
          </c:spPr>
          <c:invertIfNegative val="0"/>
          <c:cat>
            <c:strRef>
              <c:f>Sheet1!$A$2:$A$7</c:f>
              <c:strCache>
                <c:ptCount val="4"/>
                <c:pt idx="0">
                  <c:v>T4</c:v>
                </c:pt>
                <c:pt idx="1">
                  <c:v>T3</c:v>
                </c:pt>
                <c:pt idx="2">
                  <c:v>T2</c:v>
                </c:pt>
                <c:pt idx="3">
                  <c:v>T1</c:v>
                </c:pt>
              </c:strCache>
            </c:strRef>
          </c:cat>
          <c:val>
            <c:numRef>
              <c:f>Sheet1!$E$2:$E$6</c:f>
              <c:numCache>
                <c:formatCode>General</c:formatCode>
                <c:ptCount val="4"/>
                <c:pt idx="0">
                  <c:v>0.99</c:v>
                </c:pt>
                <c:pt idx="1">
                  <c:v>0.99</c:v>
                </c:pt>
                <c:pt idx="2">
                  <c:v>1</c:v>
                </c:pt>
                <c:pt idx="3">
                  <c:v>1</c:v>
                </c:pt>
              </c:numCache>
              <c:extLst/>
            </c:numRef>
          </c:val>
          <c:extLst>
            <c:ext xmlns:c16="http://schemas.microsoft.com/office/drawing/2014/chart" uri="{C3380CC4-5D6E-409C-BE32-E72D297353CC}">
              <c16:uniqueId val="{00000002-D1E9-458C-ADDF-214FE3D1FBD0}"/>
            </c:ext>
          </c:extLst>
        </c:ser>
        <c:ser>
          <c:idx val="2"/>
          <c:order val="3"/>
          <c:tx>
            <c:strRef>
              <c:f>Sheet1!$D$1</c:f>
              <c:strCache>
                <c:ptCount val="1"/>
                <c:pt idx="0">
                  <c:v>  </c:v>
                </c:pt>
              </c:strCache>
            </c:strRef>
          </c:tx>
          <c:spPr>
            <a:solidFill>
              <a:schemeClr val="accent3"/>
            </a:solidFill>
            <a:ln>
              <a:noFill/>
            </a:ln>
            <a:effectLst/>
          </c:spPr>
          <c:invertIfNegative val="0"/>
          <c:cat>
            <c:strRef>
              <c:f>Sheet1!$A$2:$A$7</c:f>
              <c:strCache>
                <c:ptCount val="4"/>
                <c:pt idx="0">
                  <c:v>T4</c:v>
                </c:pt>
                <c:pt idx="1">
                  <c:v>T3</c:v>
                </c:pt>
                <c:pt idx="2">
                  <c:v>T2</c:v>
                </c:pt>
                <c:pt idx="3">
                  <c:v>T1</c:v>
                </c:pt>
              </c:strCache>
            </c:strRef>
          </c:cat>
          <c:val>
            <c:numRef>
              <c:f>Sheet1!$D$2:$D$6</c:f>
              <c:numCache>
                <c:formatCode>General</c:formatCode>
                <c:ptCount val="4"/>
              </c:numCache>
              <c:extLst/>
            </c:numRef>
          </c:val>
          <c:extLst>
            <c:ext xmlns:c16="http://schemas.microsoft.com/office/drawing/2014/chart" uri="{C3380CC4-5D6E-409C-BE32-E72D297353CC}">
              <c16:uniqueId val="{00000003-D1E9-458C-ADDF-214FE3D1FBD0}"/>
            </c:ext>
          </c:extLst>
        </c:ser>
        <c:ser>
          <c:idx val="1"/>
          <c:order val="4"/>
          <c:tx>
            <c:strRef>
              <c:f>Sheet1!$C$1</c:f>
              <c:strCache>
                <c:ptCount val="1"/>
                <c:pt idx="0">
                  <c:v>Oreo</c:v>
                </c:pt>
              </c:strCache>
            </c:strRef>
          </c:tx>
          <c:spPr>
            <a:solidFill>
              <a:schemeClr val="accent5"/>
            </a:solidFill>
            <a:ln>
              <a:noFill/>
            </a:ln>
            <a:effectLst/>
          </c:spPr>
          <c:invertIfNegative val="0"/>
          <c:cat>
            <c:strRef>
              <c:f>Sheet1!$A$2:$A$7</c:f>
              <c:strCache>
                <c:ptCount val="4"/>
                <c:pt idx="0">
                  <c:v>T4</c:v>
                </c:pt>
                <c:pt idx="1">
                  <c:v>T3</c:v>
                </c:pt>
                <c:pt idx="2">
                  <c:v>T2</c:v>
                </c:pt>
                <c:pt idx="3">
                  <c:v>T1</c:v>
                </c:pt>
              </c:strCache>
            </c:strRef>
          </c:cat>
          <c:val>
            <c:numRef>
              <c:f>Sheet1!$C$2:$C$6</c:f>
              <c:numCache>
                <c:formatCode>General</c:formatCode>
                <c:ptCount val="4"/>
                <c:pt idx="0">
                  <c:v>7.0000000000000001E-3</c:v>
                </c:pt>
                <c:pt idx="1">
                  <c:v>0.41880000000000001</c:v>
                </c:pt>
                <c:pt idx="2">
                  <c:v>0.99</c:v>
                </c:pt>
                <c:pt idx="3">
                  <c:v>1</c:v>
                </c:pt>
              </c:numCache>
              <c:extLst/>
            </c:numRef>
          </c:val>
          <c:extLst>
            <c:ext xmlns:c16="http://schemas.microsoft.com/office/drawing/2014/chart" uri="{C3380CC4-5D6E-409C-BE32-E72D297353CC}">
              <c16:uniqueId val="{00000004-D1E9-458C-ADDF-214FE3D1FBD0}"/>
            </c:ext>
          </c:extLst>
        </c:ser>
        <c:ser>
          <c:idx val="0"/>
          <c:order val="5"/>
          <c:tx>
            <c:strRef>
              <c:f>Sheet1!$B$1</c:f>
              <c:strCache>
                <c:ptCount val="1"/>
                <c:pt idx="0">
                  <c:v>NiCad</c:v>
                </c:pt>
              </c:strCache>
            </c:strRef>
          </c:tx>
          <c:spPr>
            <a:solidFill>
              <a:schemeClr val="accent1"/>
            </a:solidFill>
            <a:ln>
              <a:noFill/>
            </a:ln>
            <a:effectLst/>
          </c:spPr>
          <c:invertIfNegative val="0"/>
          <c:cat>
            <c:strRef>
              <c:f>Sheet1!$A$2:$A$7</c:f>
              <c:strCache>
                <c:ptCount val="4"/>
                <c:pt idx="0">
                  <c:v>T4</c:v>
                </c:pt>
                <c:pt idx="1">
                  <c:v>T3</c:v>
                </c:pt>
                <c:pt idx="2">
                  <c:v>T2</c:v>
                </c:pt>
                <c:pt idx="3">
                  <c:v>T1</c:v>
                </c:pt>
              </c:strCache>
            </c:strRef>
          </c:cat>
          <c:val>
            <c:numRef>
              <c:f>Sheet1!$B$2:$B$6</c:f>
              <c:numCache>
                <c:formatCode>General</c:formatCode>
                <c:ptCount val="4"/>
                <c:pt idx="0">
                  <c:v>0</c:v>
                </c:pt>
                <c:pt idx="1">
                  <c:v>0.188</c:v>
                </c:pt>
                <c:pt idx="2">
                  <c:v>0.99</c:v>
                </c:pt>
                <c:pt idx="3">
                  <c:v>1</c:v>
                </c:pt>
              </c:numCache>
              <c:extLst/>
            </c:numRef>
          </c:val>
          <c:extLst>
            <c:ext xmlns:c16="http://schemas.microsoft.com/office/drawing/2014/chart" uri="{C3380CC4-5D6E-409C-BE32-E72D297353CC}">
              <c16:uniqueId val="{00000005-D1E9-458C-ADDF-214FE3D1FBD0}"/>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6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egendEntry>
        <c:idx val="2"/>
        <c:delete val="1"/>
      </c:legendEntry>
      <c:layout>
        <c:manualLayout>
          <c:xMode val="edge"/>
          <c:yMode val="edge"/>
          <c:x val="0.64281181715000368"/>
          <c:y val="2.973741803907809E-2"/>
          <c:w val="0.33838860481842353"/>
          <c:h val="0.35842529769084008"/>
        </c:manualLayout>
      </c:layout>
      <c:overlay val="0"/>
      <c:spPr>
        <a:noFill/>
        <a:ln w="19050">
          <a:solidFill>
            <a:schemeClr val="tx2">
              <a:lumMod val="60000"/>
              <a:lumOff val="40000"/>
            </a:schemeClr>
          </a:solid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42401157605362"/>
          <c:y val="4.5960061776466492E-2"/>
          <c:w val="0.53310411811722014"/>
          <c:h val="0.49282084211273558"/>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Sheet1!$A$2:$A$8</c:f>
              <c:strCache>
                <c:ptCount val="1"/>
                <c:pt idx="0">
                  <c:v>Precision</c:v>
                </c:pt>
              </c:strCache>
              <c:extLst/>
            </c:strRef>
          </c:cat>
          <c:val>
            <c:numRef>
              <c:f>Sheet1!$G$2:$G$8</c:f>
              <c:numCache>
                <c:formatCode>General</c:formatCode>
                <c:ptCount val="1"/>
                <c:pt idx="0">
                  <c:v>0.96</c:v>
                </c:pt>
              </c:numCache>
              <c:extLst/>
            </c:numRef>
          </c:val>
          <c:extLst>
            <c:ext xmlns:c16="http://schemas.microsoft.com/office/drawing/2014/chart" uri="{C3380CC4-5D6E-409C-BE32-E72D297353CC}">
              <c16:uniqueId val="{00000000-D150-4092-B111-4C13CDCFB586}"/>
            </c:ext>
          </c:extLst>
        </c:ser>
        <c:ser>
          <c:idx val="4"/>
          <c:order val="1"/>
          <c:tx>
            <c:strRef>
              <c:f>Sheet1!$F$1</c:f>
              <c:strCache>
                <c:ptCount val="1"/>
                <c:pt idx="0">
                  <c:v>GPT-3.5-Turbo</c:v>
                </c:pt>
              </c:strCache>
            </c:strRef>
          </c:tx>
          <c:spPr>
            <a:solidFill>
              <a:schemeClr val="accent2"/>
            </a:solidFill>
            <a:ln>
              <a:noFill/>
            </a:ln>
            <a:effectLst/>
          </c:spPr>
          <c:invertIfNegative val="0"/>
          <c:cat>
            <c:strRef>
              <c:f>Sheet1!$A$2:$A$8</c:f>
              <c:strCache>
                <c:ptCount val="1"/>
                <c:pt idx="0">
                  <c:v>Precision</c:v>
                </c:pt>
              </c:strCache>
              <c:extLst/>
            </c:strRef>
          </c:cat>
          <c:val>
            <c:numRef>
              <c:f>Sheet1!$F$2:$F$8</c:f>
              <c:numCache>
                <c:formatCode>General</c:formatCode>
                <c:ptCount val="1"/>
                <c:pt idx="0">
                  <c:v>0.95</c:v>
                </c:pt>
              </c:numCache>
              <c:extLst/>
            </c:numRef>
          </c:val>
          <c:extLst>
            <c:ext xmlns:c16="http://schemas.microsoft.com/office/drawing/2014/chart" uri="{C3380CC4-5D6E-409C-BE32-E72D297353CC}">
              <c16:uniqueId val="{00000001-D150-4092-B111-4C13CDCFB586}"/>
            </c:ext>
          </c:extLst>
        </c:ser>
        <c:ser>
          <c:idx val="3"/>
          <c:order val="2"/>
          <c:tx>
            <c:strRef>
              <c:f>Sheet1!$E$1</c:f>
              <c:strCache>
                <c:ptCount val="1"/>
                <c:pt idx="0">
                  <c:v>LLaMA2-Chat-7B</c:v>
                </c:pt>
              </c:strCache>
            </c:strRef>
          </c:tx>
          <c:spPr>
            <a:solidFill>
              <a:schemeClr val="accent4"/>
            </a:solidFill>
            <a:ln>
              <a:noFill/>
            </a:ln>
            <a:effectLst/>
          </c:spPr>
          <c:invertIfNegative val="0"/>
          <c:cat>
            <c:strRef>
              <c:f>Sheet1!$A$2:$A$8</c:f>
              <c:strCache>
                <c:ptCount val="1"/>
                <c:pt idx="0">
                  <c:v>Precision</c:v>
                </c:pt>
              </c:strCache>
              <c:extLst/>
            </c:strRef>
          </c:cat>
          <c:val>
            <c:numRef>
              <c:f>Sheet1!$E$2:$E$8</c:f>
              <c:numCache>
                <c:formatCode>General</c:formatCode>
                <c:ptCount val="1"/>
                <c:pt idx="0">
                  <c:v>0.51</c:v>
                </c:pt>
              </c:numCache>
              <c:extLst/>
            </c:numRef>
          </c:val>
          <c:extLst>
            <c:ext xmlns:c16="http://schemas.microsoft.com/office/drawing/2014/chart" uri="{C3380CC4-5D6E-409C-BE32-E72D297353CC}">
              <c16:uniqueId val="{00000002-D150-4092-B111-4C13CDCFB586}"/>
            </c:ext>
          </c:extLst>
        </c:ser>
        <c:ser>
          <c:idx val="2"/>
          <c:order val="3"/>
          <c:tx>
            <c:strRef>
              <c:f>Sheet1!$D$1</c:f>
              <c:strCache>
                <c:ptCount val="1"/>
                <c:pt idx="0">
                  <c:v>  </c:v>
                </c:pt>
              </c:strCache>
            </c:strRef>
          </c:tx>
          <c:spPr>
            <a:solidFill>
              <a:schemeClr val="bg1"/>
            </a:solidFill>
            <a:ln>
              <a:noFill/>
            </a:ln>
            <a:effectLst/>
          </c:spPr>
          <c:invertIfNegative val="0"/>
          <c:cat>
            <c:strRef>
              <c:f>Sheet1!$A$2:$A$8</c:f>
              <c:strCache>
                <c:ptCount val="1"/>
                <c:pt idx="0">
                  <c:v>Precision</c:v>
                </c:pt>
              </c:strCache>
              <c:extLst/>
            </c:strRef>
          </c:cat>
          <c:val>
            <c:numRef>
              <c:f>Sheet1!$D$2:$D$8</c:f>
              <c:numCache>
                <c:formatCode>General</c:formatCode>
                <c:ptCount val="1"/>
              </c:numCache>
              <c:extLst/>
            </c:numRef>
          </c:val>
          <c:extLst xmlns:c15="http://schemas.microsoft.com/office/drawing/2012/chart">
            <c:ext xmlns:c16="http://schemas.microsoft.com/office/drawing/2014/chart" uri="{C3380CC4-5D6E-409C-BE32-E72D297353CC}">
              <c16:uniqueId val="{00000003-D150-4092-B111-4C13CDCFB586}"/>
            </c:ext>
          </c:extLst>
        </c:ser>
        <c:ser>
          <c:idx val="1"/>
          <c:order val="4"/>
          <c:tx>
            <c:strRef>
              <c:f>Sheet1!$C$1</c:f>
              <c:strCache>
                <c:ptCount val="1"/>
                <c:pt idx="0">
                  <c:v>Oreo</c:v>
                </c:pt>
              </c:strCache>
            </c:strRef>
          </c:tx>
          <c:spPr>
            <a:solidFill>
              <a:schemeClr val="accent5"/>
            </a:solidFill>
            <a:ln>
              <a:noFill/>
            </a:ln>
            <a:effectLst/>
          </c:spPr>
          <c:invertIfNegative val="0"/>
          <c:cat>
            <c:strRef>
              <c:f>Sheet1!$A$2:$A$8</c:f>
              <c:strCache>
                <c:ptCount val="1"/>
                <c:pt idx="0">
                  <c:v>Precision</c:v>
                </c:pt>
              </c:strCache>
              <c:extLst/>
            </c:strRef>
          </c:cat>
          <c:val>
            <c:numRef>
              <c:f>Sheet1!$C$2:$C$8</c:f>
              <c:numCache>
                <c:formatCode>General</c:formatCode>
                <c:ptCount val="1"/>
                <c:pt idx="0">
                  <c:v>0.9</c:v>
                </c:pt>
              </c:numCache>
              <c:extLst/>
            </c:numRef>
          </c:val>
          <c:extLst>
            <c:ext xmlns:c16="http://schemas.microsoft.com/office/drawing/2014/chart" uri="{C3380CC4-5D6E-409C-BE32-E72D297353CC}">
              <c16:uniqueId val="{00000004-D150-4092-B111-4C13CDCFB586}"/>
            </c:ext>
          </c:extLst>
        </c:ser>
        <c:ser>
          <c:idx val="0"/>
          <c:order val="5"/>
          <c:tx>
            <c:strRef>
              <c:f>Sheet1!$B$1</c:f>
              <c:strCache>
                <c:ptCount val="1"/>
                <c:pt idx="0">
                  <c:v>NiCad</c:v>
                </c:pt>
              </c:strCache>
            </c:strRef>
          </c:tx>
          <c:spPr>
            <a:solidFill>
              <a:schemeClr val="accent1"/>
            </a:solidFill>
            <a:ln>
              <a:noFill/>
            </a:ln>
            <a:effectLst/>
          </c:spPr>
          <c:invertIfNegative val="0"/>
          <c:cat>
            <c:strRef>
              <c:f>Sheet1!$A$2:$A$8</c:f>
              <c:strCache>
                <c:ptCount val="1"/>
                <c:pt idx="0">
                  <c:v>Precision</c:v>
                </c:pt>
              </c:strCache>
              <c:extLst/>
            </c:strRef>
          </c:cat>
          <c:val>
            <c:numRef>
              <c:f>Sheet1!$B$2:$B$8</c:f>
              <c:numCache>
                <c:formatCode>General</c:formatCode>
                <c:ptCount val="1"/>
                <c:pt idx="0">
                  <c:v>0.99</c:v>
                </c:pt>
              </c:numCache>
              <c:extLst/>
            </c:numRef>
          </c:val>
          <c:extLst>
            <c:ext xmlns:c16="http://schemas.microsoft.com/office/drawing/2014/chart" uri="{C3380CC4-5D6E-409C-BE32-E72D297353CC}">
              <c16:uniqueId val="{00000005-D150-4092-B111-4C13CDCFB586}"/>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1"/>
        <c:axPos val="l"/>
        <c:numFmt formatCode="General" sourceLinked="1"/>
        <c:majorTickMark val="none"/>
        <c:minorTickMark val="none"/>
        <c:tickLblPos val="nextTo"/>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07565100290222"/>
          <c:y val="1.0311703690708536E-2"/>
          <c:w val="0.4782807985457746"/>
          <c:h val="0.58216442621872322"/>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Sheet1!$A$2:$A$7</c:f>
              <c:strCache>
                <c:ptCount val="4"/>
                <c:pt idx="0">
                  <c:v>T4</c:v>
                </c:pt>
                <c:pt idx="1">
                  <c:v>T3</c:v>
                </c:pt>
                <c:pt idx="2">
                  <c:v>T2</c:v>
                </c:pt>
                <c:pt idx="3">
                  <c:v>T1</c:v>
                </c:pt>
              </c:strCache>
            </c:strRef>
          </c:cat>
          <c:val>
            <c:numRef>
              <c:f>Sheet1!$G$2:$G$6</c:f>
              <c:numCache>
                <c:formatCode>General</c:formatCode>
                <c:ptCount val="4"/>
                <c:pt idx="0">
                  <c:v>0.15</c:v>
                </c:pt>
                <c:pt idx="1">
                  <c:v>0.80500000000000005</c:v>
                </c:pt>
                <c:pt idx="2">
                  <c:v>0.98</c:v>
                </c:pt>
                <c:pt idx="3">
                  <c:v>1</c:v>
                </c:pt>
              </c:numCache>
              <c:extLst/>
            </c:numRef>
          </c:val>
          <c:extLst>
            <c:ext xmlns:c16="http://schemas.microsoft.com/office/drawing/2014/chart" uri="{C3380CC4-5D6E-409C-BE32-E72D297353CC}">
              <c16:uniqueId val="{00000000-1BB5-4E6B-91AF-905124CF38BD}"/>
            </c:ext>
          </c:extLst>
        </c:ser>
        <c:ser>
          <c:idx val="4"/>
          <c:order val="1"/>
          <c:tx>
            <c:strRef>
              <c:f>Sheet1!$F$1</c:f>
              <c:strCache>
                <c:ptCount val="1"/>
                <c:pt idx="0">
                  <c:v>GPT-3.5-Turbo</c:v>
                </c:pt>
              </c:strCache>
            </c:strRef>
          </c:tx>
          <c:spPr>
            <a:solidFill>
              <a:schemeClr val="accent2"/>
            </a:solidFill>
            <a:ln>
              <a:noFill/>
            </a:ln>
            <a:effectLst/>
          </c:spPr>
          <c:invertIfNegative val="0"/>
          <c:cat>
            <c:strRef>
              <c:f>Sheet1!$A$2:$A$7</c:f>
              <c:strCache>
                <c:ptCount val="4"/>
                <c:pt idx="0">
                  <c:v>T4</c:v>
                </c:pt>
                <c:pt idx="1">
                  <c:v>T3</c:v>
                </c:pt>
                <c:pt idx="2">
                  <c:v>T2</c:v>
                </c:pt>
                <c:pt idx="3">
                  <c:v>T1</c:v>
                </c:pt>
              </c:strCache>
            </c:strRef>
          </c:cat>
          <c:val>
            <c:numRef>
              <c:f>Sheet1!$F$2:$F$6</c:f>
              <c:numCache>
                <c:formatCode>General</c:formatCode>
                <c:ptCount val="4"/>
                <c:pt idx="0">
                  <c:v>0.09</c:v>
                </c:pt>
                <c:pt idx="1">
                  <c:v>0.629</c:v>
                </c:pt>
                <c:pt idx="2">
                  <c:v>0.56999999999999995</c:v>
                </c:pt>
                <c:pt idx="3">
                  <c:v>1</c:v>
                </c:pt>
              </c:numCache>
              <c:extLst/>
            </c:numRef>
          </c:val>
          <c:extLst>
            <c:ext xmlns:c16="http://schemas.microsoft.com/office/drawing/2014/chart" uri="{C3380CC4-5D6E-409C-BE32-E72D297353CC}">
              <c16:uniqueId val="{00000001-1BB5-4E6B-91AF-905124CF38BD}"/>
            </c:ext>
          </c:extLst>
        </c:ser>
        <c:ser>
          <c:idx val="3"/>
          <c:order val="2"/>
          <c:tx>
            <c:strRef>
              <c:f>Sheet1!$E$1</c:f>
              <c:strCache>
                <c:ptCount val="1"/>
                <c:pt idx="0">
                  <c:v>Llama2-Chat-7B</c:v>
                </c:pt>
              </c:strCache>
            </c:strRef>
          </c:tx>
          <c:spPr>
            <a:solidFill>
              <a:schemeClr val="accent4"/>
            </a:solidFill>
            <a:ln>
              <a:noFill/>
            </a:ln>
            <a:effectLst/>
          </c:spPr>
          <c:invertIfNegative val="0"/>
          <c:cat>
            <c:strRef>
              <c:f>Sheet1!$A$2:$A$7</c:f>
              <c:strCache>
                <c:ptCount val="4"/>
                <c:pt idx="0">
                  <c:v>T4</c:v>
                </c:pt>
                <c:pt idx="1">
                  <c:v>T3</c:v>
                </c:pt>
                <c:pt idx="2">
                  <c:v>T2</c:v>
                </c:pt>
                <c:pt idx="3">
                  <c:v>T1</c:v>
                </c:pt>
              </c:strCache>
            </c:strRef>
          </c:cat>
          <c:val>
            <c:numRef>
              <c:f>Sheet1!$E$2:$E$6</c:f>
              <c:numCache>
                <c:formatCode>General</c:formatCode>
                <c:ptCount val="4"/>
                <c:pt idx="0">
                  <c:v>0.99</c:v>
                </c:pt>
                <c:pt idx="1">
                  <c:v>0.99</c:v>
                </c:pt>
                <c:pt idx="2">
                  <c:v>1</c:v>
                </c:pt>
                <c:pt idx="3">
                  <c:v>1</c:v>
                </c:pt>
              </c:numCache>
              <c:extLst/>
            </c:numRef>
          </c:val>
          <c:extLst>
            <c:ext xmlns:c16="http://schemas.microsoft.com/office/drawing/2014/chart" uri="{C3380CC4-5D6E-409C-BE32-E72D297353CC}">
              <c16:uniqueId val="{00000002-1BB5-4E6B-91AF-905124CF38BD}"/>
            </c:ext>
          </c:extLst>
        </c:ser>
        <c:ser>
          <c:idx val="2"/>
          <c:order val="3"/>
          <c:tx>
            <c:strRef>
              <c:f>Sheet1!$D$1</c:f>
              <c:strCache>
                <c:ptCount val="1"/>
                <c:pt idx="0">
                  <c:v>  </c:v>
                </c:pt>
              </c:strCache>
            </c:strRef>
          </c:tx>
          <c:spPr>
            <a:solidFill>
              <a:schemeClr val="accent3"/>
            </a:solidFill>
            <a:ln>
              <a:noFill/>
            </a:ln>
            <a:effectLst/>
          </c:spPr>
          <c:invertIfNegative val="0"/>
          <c:cat>
            <c:strRef>
              <c:f>Sheet1!$A$2:$A$7</c:f>
              <c:strCache>
                <c:ptCount val="4"/>
                <c:pt idx="0">
                  <c:v>T4</c:v>
                </c:pt>
                <c:pt idx="1">
                  <c:v>T3</c:v>
                </c:pt>
                <c:pt idx="2">
                  <c:v>T2</c:v>
                </c:pt>
                <c:pt idx="3">
                  <c:v>T1</c:v>
                </c:pt>
              </c:strCache>
            </c:strRef>
          </c:cat>
          <c:val>
            <c:numRef>
              <c:f>Sheet1!$D$2:$D$6</c:f>
              <c:numCache>
                <c:formatCode>General</c:formatCode>
                <c:ptCount val="4"/>
              </c:numCache>
              <c:extLst/>
            </c:numRef>
          </c:val>
          <c:extLst>
            <c:ext xmlns:c16="http://schemas.microsoft.com/office/drawing/2014/chart" uri="{C3380CC4-5D6E-409C-BE32-E72D297353CC}">
              <c16:uniqueId val="{00000003-1BB5-4E6B-91AF-905124CF38BD}"/>
            </c:ext>
          </c:extLst>
        </c:ser>
        <c:ser>
          <c:idx val="1"/>
          <c:order val="4"/>
          <c:tx>
            <c:strRef>
              <c:f>Sheet1!$C$1</c:f>
              <c:strCache>
                <c:ptCount val="1"/>
                <c:pt idx="0">
                  <c:v>Oreo</c:v>
                </c:pt>
              </c:strCache>
            </c:strRef>
          </c:tx>
          <c:spPr>
            <a:solidFill>
              <a:schemeClr val="accent5"/>
            </a:solidFill>
            <a:ln>
              <a:noFill/>
            </a:ln>
            <a:effectLst/>
          </c:spPr>
          <c:invertIfNegative val="0"/>
          <c:cat>
            <c:strRef>
              <c:f>Sheet1!$A$2:$A$7</c:f>
              <c:strCache>
                <c:ptCount val="4"/>
                <c:pt idx="0">
                  <c:v>T4</c:v>
                </c:pt>
                <c:pt idx="1">
                  <c:v>T3</c:v>
                </c:pt>
                <c:pt idx="2">
                  <c:v>T2</c:v>
                </c:pt>
                <c:pt idx="3">
                  <c:v>T1</c:v>
                </c:pt>
              </c:strCache>
            </c:strRef>
          </c:cat>
          <c:val>
            <c:numRef>
              <c:f>Sheet1!$C$2:$C$6</c:f>
              <c:numCache>
                <c:formatCode>General</c:formatCode>
                <c:ptCount val="4"/>
                <c:pt idx="0">
                  <c:v>7.0000000000000001E-3</c:v>
                </c:pt>
                <c:pt idx="1">
                  <c:v>0.41880000000000001</c:v>
                </c:pt>
                <c:pt idx="2">
                  <c:v>0.99</c:v>
                </c:pt>
                <c:pt idx="3">
                  <c:v>1</c:v>
                </c:pt>
              </c:numCache>
              <c:extLst/>
            </c:numRef>
          </c:val>
          <c:extLst>
            <c:ext xmlns:c16="http://schemas.microsoft.com/office/drawing/2014/chart" uri="{C3380CC4-5D6E-409C-BE32-E72D297353CC}">
              <c16:uniqueId val="{00000004-1BB5-4E6B-91AF-905124CF38BD}"/>
            </c:ext>
          </c:extLst>
        </c:ser>
        <c:ser>
          <c:idx val="0"/>
          <c:order val="5"/>
          <c:tx>
            <c:strRef>
              <c:f>Sheet1!$B$1</c:f>
              <c:strCache>
                <c:ptCount val="1"/>
                <c:pt idx="0">
                  <c:v>NiCad</c:v>
                </c:pt>
              </c:strCache>
            </c:strRef>
          </c:tx>
          <c:spPr>
            <a:solidFill>
              <a:schemeClr val="accent1"/>
            </a:solidFill>
            <a:ln>
              <a:noFill/>
            </a:ln>
            <a:effectLst/>
          </c:spPr>
          <c:invertIfNegative val="0"/>
          <c:cat>
            <c:strRef>
              <c:f>Sheet1!$A$2:$A$7</c:f>
              <c:strCache>
                <c:ptCount val="4"/>
                <c:pt idx="0">
                  <c:v>T4</c:v>
                </c:pt>
                <c:pt idx="1">
                  <c:v>T3</c:v>
                </c:pt>
                <c:pt idx="2">
                  <c:v>T2</c:v>
                </c:pt>
                <c:pt idx="3">
                  <c:v>T1</c:v>
                </c:pt>
              </c:strCache>
            </c:strRef>
          </c:cat>
          <c:val>
            <c:numRef>
              <c:f>Sheet1!$B$2:$B$6</c:f>
              <c:numCache>
                <c:formatCode>General</c:formatCode>
                <c:ptCount val="4"/>
                <c:pt idx="0">
                  <c:v>0</c:v>
                </c:pt>
                <c:pt idx="1">
                  <c:v>0.188</c:v>
                </c:pt>
                <c:pt idx="2">
                  <c:v>0.99</c:v>
                </c:pt>
                <c:pt idx="3">
                  <c:v>1</c:v>
                </c:pt>
              </c:numCache>
              <c:extLst/>
            </c:numRef>
          </c:val>
          <c:extLst>
            <c:ext xmlns:c16="http://schemas.microsoft.com/office/drawing/2014/chart" uri="{C3380CC4-5D6E-409C-BE32-E72D297353CC}">
              <c16:uniqueId val="{00000005-1BB5-4E6B-91AF-905124CF38BD}"/>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6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egendEntry>
        <c:idx val="2"/>
        <c:delete val="1"/>
      </c:legendEntry>
      <c:layout>
        <c:manualLayout>
          <c:xMode val="edge"/>
          <c:yMode val="edge"/>
          <c:x val="0.64281181715000368"/>
          <c:y val="2.973741803907809E-2"/>
          <c:w val="0.33838860481842353"/>
          <c:h val="0.35842529769084008"/>
        </c:manualLayout>
      </c:layout>
      <c:overlay val="0"/>
      <c:spPr>
        <a:noFill/>
        <a:ln w="19050">
          <a:solidFill>
            <a:schemeClr val="tx2">
              <a:lumMod val="60000"/>
              <a:lumOff val="40000"/>
            </a:schemeClr>
          </a:solid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42401157605362"/>
          <c:y val="4.5960061776466492E-2"/>
          <c:w val="0.53310411811722014"/>
          <c:h val="0.49282084211273558"/>
        </c:manualLayout>
      </c:layout>
      <c:barChart>
        <c:barDir val="bar"/>
        <c:grouping val="clustered"/>
        <c:varyColors val="0"/>
        <c:ser>
          <c:idx val="5"/>
          <c:order val="0"/>
          <c:tx>
            <c:strRef>
              <c:f>Sheet1!$G$1</c:f>
              <c:strCache>
                <c:ptCount val="1"/>
                <c:pt idx="0">
                  <c:v>GPT-4</c:v>
                </c:pt>
              </c:strCache>
            </c:strRef>
          </c:tx>
          <c:spPr>
            <a:solidFill>
              <a:schemeClr val="accent2">
                <a:lumMod val="75000"/>
              </a:schemeClr>
            </a:solidFill>
            <a:ln w="19050">
              <a:noFill/>
            </a:ln>
            <a:effectLst/>
          </c:spPr>
          <c:invertIfNegative val="0"/>
          <c:cat>
            <c:strRef>
              <c:f>Sheet1!$A$2:$A$8</c:f>
              <c:strCache>
                <c:ptCount val="1"/>
                <c:pt idx="0">
                  <c:v>Precision</c:v>
                </c:pt>
              </c:strCache>
              <c:extLst/>
            </c:strRef>
          </c:cat>
          <c:val>
            <c:numRef>
              <c:f>Sheet1!$G$2:$G$8</c:f>
              <c:numCache>
                <c:formatCode>General</c:formatCode>
                <c:ptCount val="1"/>
                <c:pt idx="0">
                  <c:v>0.96</c:v>
                </c:pt>
              </c:numCache>
              <c:extLst/>
            </c:numRef>
          </c:val>
          <c:extLst>
            <c:ext xmlns:c16="http://schemas.microsoft.com/office/drawing/2014/chart" uri="{C3380CC4-5D6E-409C-BE32-E72D297353CC}">
              <c16:uniqueId val="{00000000-43A8-4340-B4B1-4099AF4AE129}"/>
            </c:ext>
          </c:extLst>
        </c:ser>
        <c:ser>
          <c:idx val="4"/>
          <c:order val="1"/>
          <c:tx>
            <c:strRef>
              <c:f>Sheet1!$F$1</c:f>
              <c:strCache>
                <c:ptCount val="1"/>
                <c:pt idx="0">
                  <c:v>GPT-3.5-Turbo</c:v>
                </c:pt>
              </c:strCache>
            </c:strRef>
          </c:tx>
          <c:spPr>
            <a:solidFill>
              <a:schemeClr val="accent2"/>
            </a:solidFill>
            <a:ln>
              <a:noFill/>
            </a:ln>
            <a:effectLst/>
          </c:spPr>
          <c:invertIfNegative val="0"/>
          <c:cat>
            <c:strRef>
              <c:f>Sheet1!$A$2:$A$8</c:f>
              <c:strCache>
                <c:ptCount val="1"/>
                <c:pt idx="0">
                  <c:v>Precision</c:v>
                </c:pt>
              </c:strCache>
              <c:extLst/>
            </c:strRef>
          </c:cat>
          <c:val>
            <c:numRef>
              <c:f>Sheet1!$F$2:$F$8</c:f>
              <c:numCache>
                <c:formatCode>General</c:formatCode>
                <c:ptCount val="1"/>
                <c:pt idx="0">
                  <c:v>0.95</c:v>
                </c:pt>
              </c:numCache>
              <c:extLst/>
            </c:numRef>
          </c:val>
          <c:extLst>
            <c:ext xmlns:c16="http://schemas.microsoft.com/office/drawing/2014/chart" uri="{C3380CC4-5D6E-409C-BE32-E72D297353CC}">
              <c16:uniqueId val="{00000001-43A8-4340-B4B1-4099AF4AE129}"/>
            </c:ext>
          </c:extLst>
        </c:ser>
        <c:ser>
          <c:idx val="3"/>
          <c:order val="2"/>
          <c:tx>
            <c:strRef>
              <c:f>Sheet1!$E$1</c:f>
              <c:strCache>
                <c:ptCount val="1"/>
                <c:pt idx="0">
                  <c:v>LLaMA2-Chat-7B</c:v>
                </c:pt>
              </c:strCache>
            </c:strRef>
          </c:tx>
          <c:spPr>
            <a:solidFill>
              <a:schemeClr val="accent4"/>
            </a:solidFill>
            <a:ln>
              <a:noFill/>
            </a:ln>
            <a:effectLst/>
          </c:spPr>
          <c:invertIfNegative val="0"/>
          <c:cat>
            <c:strRef>
              <c:f>Sheet1!$A$2:$A$8</c:f>
              <c:strCache>
                <c:ptCount val="1"/>
                <c:pt idx="0">
                  <c:v>Precision</c:v>
                </c:pt>
              </c:strCache>
              <c:extLst/>
            </c:strRef>
          </c:cat>
          <c:val>
            <c:numRef>
              <c:f>Sheet1!$E$2:$E$8</c:f>
              <c:numCache>
                <c:formatCode>General</c:formatCode>
                <c:ptCount val="1"/>
                <c:pt idx="0">
                  <c:v>0.51</c:v>
                </c:pt>
              </c:numCache>
              <c:extLst/>
            </c:numRef>
          </c:val>
          <c:extLst>
            <c:ext xmlns:c16="http://schemas.microsoft.com/office/drawing/2014/chart" uri="{C3380CC4-5D6E-409C-BE32-E72D297353CC}">
              <c16:uniqueId val="{00000002-43A8-4340-B4B1-4099AF4AE129}"/>
            </c:ext>
          </c:extLst>
        </c:ser>
        <c:ser>
          <c:idx val="2"/>
          <c:order val="3"/>
          <c:tx>
            <c:strRef>
              <c:f>Sheet1!$D$1</c:f>
              <c:strCache>
                <c:ptCount val="1"/>
                <c:pt idx="0">
                  <c:v>  </c:v>
                </c:pt>
              </c:strCache>
            </c:strRef>
          </c:tx>
          <c:spPr>
            <a:solidFill>
              <a:schemeClr val="bg1"/>
            </a:solidFill>
            <a:ln>
              <a:noFill/>
            </a:ln>
            <a:effectLst/>
          </c:spPr>
          <c:invertIfNegative val="0"/>
          <c:cat>
            <c:strRef>
              <c:f>Sheet1!$A$2:$A$8</c:f>
              <c:strCache>
                <c:ptCount val="1"/>
                <c:pt idx="0">
                  <c:v>Precision</c:v>
                </c:pt>
              </c:strCache>
              <c:extLst/>
            </c:strRef>
          </c:cat>
          <c:val>
            <c:numRef>
              <c:f>Sheet1!$D$2:$D$8</c:f>
              <c:numCache>
                <c:formatCode>General</c:formatCode>
                <c:ptCount val="1"/>
              </c:numCache>
              <c:extLst/>
            </c:numRef>
          </c:val>
          <c:extLst xmlns:c15="http://schemas.microsoft.com/office/drawing/2012/chart">
            <c:ext xmlns:c16="http://schemas.microsoft.com/office/drawing/2014/chart" uri="{C3380CC4-5D6E-409C-BE32-E72D297353CC}">
              <c16:uniqueId val="{00000003-43A8-4340-B4B1-4099AF4AE129}"/>
            </c:ext>
          </c:extLst>
        </c:ser>
        <c:ser>
          <c:idx val="1"/>
          <c:order val="4"/>
          <c:tx>
            <c:strRef>
              <c:f>Sheet1!$C$1</c:f>
              <c:strCache>
                <c:ptCount val="1"/>
                <c:pt idx="0">
                  <c:v>Oreo</c:v>
                </c:pt>
              </c:strCache>
            </c:strRef>
          </c:tx>
          <c:spPr>
            <a:solidFill>
              <a:schemeClr val="accent5"/>
            </a:solidFill>
            <a:ln>
              <a:noFill/>
            </a:ln>
            <a:effectLst/>
          </c:spPr>
          <c:invertIfNegative val="0"/>
          <c:cat>
            <c:strRef>
              <c:f>Sheet1!$A$2:$A$8</c:f>
              <c:strCache>
                <c:ptCount val="1"/>
                <c:pt idx="0">
                  <c:v>Precision</c:v>
                </c:pt>
              </c:strCache>
              <c:extLst/>
            </c:strRef>
          </c:cat>
          <c:val>
            <c:numRef>
              <c:f>Sheet1!$C$2:$C$8</c:f>
              <c:numCache>
                <c:formatCode>General</c:formatCode>
                <c:ptCount val="1"/>
                <c:pt idx="0">
                  <c:v>0.9</c:v>
                </c:pt>
              </c:numCache>
              <c:extLst/>
            </c:numRef>
          </c:val>
          <c:extLst>
            <c:ext xmlns:c16="http://schemas.microsoft.com/office/drawing/2014/chart" uri="{C3380CC4-5D6E-409C-BE32-E72D297353CC}">
              <c16:uniqueId val="{00000004-43A8-4340-B4B1-4099AF4AE129}"/>
            </c:ext>
          </c:extLst>
        </c:ser>
        <c:ser>
          <c:idx val="0"/>
          <c:order val="5"/>
          <c:tx>
            <c:strRef>
              <c:f>Sheet1!$B$1</c:f>
              <c:strCache>
                <c:ptCount val="1"/>
                <c:pt idx="0">
                  <c:v>NiCad</c:v>
                </c:pt>
              </c:strCache>
            </c:strRef>
          </c:tx>
          <c:spPr>
            <a:solidFill>
              <a:schemeClr val="accent1"/>
            </a:solidFill>
            <a:ln>
              <a:noFill/>
            </a:ln>
            <a:effectLst/>
          </c:spPr>
          <c:invertIfNegative val="0"/>
          <c:cat>
            <c:strRef>
              <c:f>Sheet1!$A$2:$A$8</c:f>
              <c:strCache>
                <c:ptCount val="1"/>
                <c:pt idx="0">
                  <c:v>Precision</c:v>
                </c:pt>
              </c:strCache>
              <c:extLst/>
            </c:strRef>
          </c:cat>
          <c:val>
            <c:numRef>
              <c:f>Sheet1!$B$2:$B$8</c:f>
              <c:numCache>
                <c:formatCode>General</c:formatCode>
                <c:ptCount val="1"/>
                <c:pt idx="0">
                  <c:v>0.99</c:v>
                </c:pt>
              </c:numCache>
              <c:extLst/>
            </c:numRef>
          </c:val>
          <c:extLst>
            <c:ext xmlns:c16="http://schemas.microsoft.com/office/drawing/2014/chart" uri="{C3380CC4-5D6E-409C-BE32-E72D297353CC}">
              <c16:uniqueId val="{00000005-43A8-4340-B4B1-4099AF4AE129}"/>
            </c:ext>
          </c:extLst>
        </c:ser>
        <c:dLbls>
          <c:showLegendKey val="0"/>
          <c:showVal val="0"/>
          <c:showCatName val="0"/>
          <c:showSerName val="0"/>
          <c:showPercent val="0"/>
          <c:showBubbleSize val="0"/>
        </c:dLbls>
        <c:gapWidth val="321"/>
        <c:axId val="1691175792"/>
        <c:axId val="1777028656"/>
        <c:extLst/>
      </c:barChart>
      <c:catAx>
        <c:axId val="1691175792"/>
        <c:scaling>
          <c:orientation val="minMax"/>
        </c:scaling>
        <c:delete val="1"/>
        <c:axPos val="l"/>
        <c:numFmt formatCode="General" sourceLinked="1"/>
        <c:majorTickMark val="none"/>
        <c:minorTickMark val="none"/>
        <c:tickLblPos val="nextTo"/>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b="1" baseline="0" dirty="0">
                <a:solidFill>
                  <a:schemeClr val="tx1"/>
                </a:solidFill>
              </a:rPr>
              <a:t>GPT</a:t>
            </a:r>
            <a:endParaRPr lang="ja-JP" altLang="en-US" sz="2400" b="1" baseline="0" dirty="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6989979093129196"/>
          <c:y val="0.15773275118873847"/>
          <c:w val="0.68200224076155291"/>
          <c:h val="0.51681340992001179"/>
        </c:manualLayout>
      </c:layout>
      <c:barChart>
        <c:barDir val="bar"/>
        <c:grouping val="clustered"/>
        <c:varyColors val="0"/>
        <c:ser>
          <c:idx val="3"/>
          <c:order val="3"/>
          <c:tx>
            <c:strRef>
              <c:f>Sheet1!$E$1</c:f>
              <c:strCache>
                <c:ptCount val="1"/>
                <c:pt idx="0">
                  <c:v>ファインチューニング後のGPT-3.5-Turbo</c:v>
                </c:pt>
              </c:strCache>
            </c:strRef>
          </c:tx>
          <c:spPr>
            <a:solidFill>
              <a:schemeClr val="accent6">
                <a:lumMod val="50000"/>
              </a:schemeClr>
            </a:solidFill>
            <a:ln w="1905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Accuracy</c:v>
                </c:pt>
                <c:pt idx="1">
                  <c:v>Precision</c:v>
                </c:pt>
                <c:pt idx="2">
                  <c:v>Recall</c:v>
                </c:pt>
              </c:strCache>
            </c:strRef>
          </c:cat>
          <c:val>
            <c:numRef>
              <c:f>Sheet1!$E$3:$E$5</c:f>
              <c:numCache>
                <c:formatCode>0.00_ </c:formatCode>
                <c:ptCount val="3"/>
                <c:pt idx="0">
                  <c:v>0.81</c:v>
                </c:pt>
                <c:pt idx="1">
                  <c:v>0.84</c:v>
                </c:pt>
                <c:pt idx="2">
                  <c:v>0.83</c:v>
                </c:pt>
              </c:numCache>
            </c:numRef>
          </c:val>
          <c:extLst>
            <c:ext xmlns:c16="http://schemas.microsoft.com/office/drawing/2014/chart" uri="{C3380CC4-5D6E-409C-BE32-E72D297353CC}">
              <c16:uniqueId val="{00000001-AA3F-423E-8009-B1F6800291F0}"/>
            </c:ext>
          </c:extLst>
        </c:ser>
        <c:ser>
          <c:idx val="4"/>
          <c:order val="4"/>
          <c:tx>
            <c:strRef>
              <c:f>Sheet1!$F$1</c:f>
              <c:strCache>
                <c:ptCount val="1"/>
                <c:pt idx="0">
                  <c:v>GPT-3.5-Turbo</c:v>
                </c:pt>
              </c:strCache>
            </c:strRef>
          </c:tx>
          <c:spPr>
            <a:solidFill>
              <a:srgbClr val="C3D0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Sheet1!$A$3:$A$5</c:f>
              <c:strCache>
                <c:ptCount val="3"/>
                <c:pt idx="0">
                  <c:v>Accuracy</c:v>
                </c:pt>
                <c:pt idx="1">
                  <c:v>Precision</c:v>
                </c:pt>
                <c:pt idx="2">
                  <c:v>Recall</c:v>
                </c:pt>
              </c:strCache>
            </c:strRef>
          </c:cat>
          <c:val>
            <c:numRef>
              <c:f>Sheet1!$F$3:$F$5</c:f>
              <c:numCache>
                <c:formatCode>0.00_ </c:formatCode>
                <c:ptCount val="3"/>
                <c:pt idx="0">
                  <c:v>0.69</c:v>
                </c:pt>
                <c:pt idx="1">
                  <c:v>0.69</c:v>
                </c:pt>
                <c:pt idx="2">
                  <c:v>0.84</c:v>
                </c:pt>
              </c:numCache>
            </c:numRef>
          </c:val>
          <c:extLst>
            <c:ext xmlns:c16="http://schemas.microsoft.com/office/drawing/2014/chart" uri="{C3380CC4-5D6E-409C-BE32-E72D297353CC}">
              <c16:uniqueId val="{00000002-AA3F-423E-8009-B1F6800291F0}"/>
            </c:ext>
          </c:extLst>
        </c:ser>
        <c:dLbls>
          <c:dLblPos val="outEnd"/>
          <c:showLegendKey val="0"/>
          <c:showVal val="1"/>
          <c:showCatName val="0"/>
          <c:showSerName val="0"/>
          <c:showPercent val="0"/>
          <c:showBubbleSize val="0"/>
        </c:dLbls>
        <c:gapWidth val="150"/>
        <c:axId val="1691175792"/>
        <c:axId val="1777028656"/>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LLaMA2-Chat-7B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Sheet1!$A$3:$A$5</c15:sqref>
                        </c15:formulaRef>
                      </c:ext>
                    </c:extLst>
                    <c:strCache>
                      <c:ptCount val="3"/>
                      <c:pt idx="0">
                        <c:v>Accuracy</c:v>
                      </c:pt>
                      <c:pt idx="1">
                        <c:v>Precision</c:v>
                      </c:pt>
                      <c:pt idx="2">
                        <c:v>Recall</c:v>
                      </c:pt>
                    </c:strCache>
                  </c:strRef>
                </c:cat>
                <c:val>
                  <c:numRef>
                    <c:extLst>
                      <c:ext uri="{02D57815-91ED-43cb-92C2-25804820EDAC}">
                        <c15:formulaRef>
                          <c15:sqref>Sheet1!$B$3:$B$5</c15:sqref>
                        </c15:formulaRef>
                      </c:ext>
                    </c:extLst>
                    <c:numCache>
                      <c:formatCode>0.00_ </c:formatCode>
                      <c:ptCount val="3"/>
                      <c:pt idx="0">
                        <c:v>0</c:v>
                      </c:pt>
                      <c:pt idx="1">
                        <c:v>0</c:v>
                      </c:pt>
                      <c:pt idx="2">
                        <c:v>1</c:v>
                      </c:pt>
                    </c:numCache>
                  </c:numRef>
                </c:val>
                <c:extLst>
                  <c:ext xmlns:c16="http://schemas.microsoft.com/office/drawing/2014/chart" uri="{C3380CC4-5D6E-409C-BE32-E72D297353CC}">
                    <c16:uniqueId val="{00000003-AA3F-423E-8009-B1F6800291F0}"/>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Sheet1!$C$1</c15:sqref>
                        </c15:formulaRef>
                      </c:ext>
                    </c:extLst>
                    <c:strCache>
                      <c:ptCount val="1"/>
                      <c:pt idx="0">
                        <c:v>code-llama-instruct-7B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Accuracy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Sheet1!$C$3:$C$5</c15:sqref>
                        </c15:formulaRef>
                      </c:ext>
                    </c:extLst>
                    <c:numCache>
                      <c:formatCode>0.00_ </c:formatCode>
                      <c:ptCount val="3"/>
                      <c:pt idx="0">
                        <c:v>0</c:v>
                      </c:pt>
                      <c:pt idx="1">
                        <c:v>0.92</c:v>
                      </c:pt>
                      <c:pt idx="2">
                        <c:v>0.13600000000000001</c:v>
                      </c:pt>
                    </c:numCache>
                  </c:numRef>
                </c:val>
                <c:extLst xmlns:c15="http://schemas.microsoft.com/office/drawing/2012/chart">
                  <c:ext xmlns:c16="http://schemas.microsoft.com/office/drawing/2014/chart" uri="{C3380CC4-5D6E-409C-BE32-E72D297353CC}">
                    <c16:uniqueId val="{00000004-AA3F-423E-8009-B1F6800291F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GPT-4-turbo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Sheet1!$A$3:$A$5</c15:sqref>
                        </c15:formulaRef>
                      </c:ext>
                    </c:extLst>
                    <c:strCache>
                      <c:ptCount val="3"/>
                      <c:pt idx="0">
                        <c:v>Accuracy</c:v>
                      </c:pt>
                      <c:pt idx="1">
                        <c:v>Precision</c:v>
                      </c:pt>
                      <c:pt idx="2">
                        <c:v>Recall</c:v>
                      </c:pt>
                    </c:strCache>
                  </c:strRef>
                </c:cat>
                <c:val>
                  <c:numRef>
                    <c:extLst xmlns:c15="http://schemas.microsoft.com/office/drawing/2012/chart">
                      <c:ext xmlns:c15="http://schemas.microsoft.com/office/drawing/2012/chart" uri="{02D57815-91ED-43cb-92C2-25804820EDAC}">
                        <c15:formulaRef>
                          <c15:sqref>Sheet1!$D$3:$D$5</c15:sqref>
                        </c15:formulaRef>
                      </c:ext>
                    </c:extLst>
                    <c:numCache>
                      <c:formatCode>0.00_ </c:formatCode>
                      <c:ptCount val="3"/>
                      <c:pt idx="0">
                        <c:v>0.76</c:v>
                      </c:pt>
                      <c:pt idx="1">
                        <c:v>0.69</c:v>
                      </c:pt>
                      <c:pt idx="2">
                        <c:v>0.92</c:v>
                      </c:pt>
                    </c:numCache>
                  </c:numRef>
                </c:val>
                <c:extLst xmlns:c15="http://schemas.microsoft.com/office/drawing/2012/chart">
                  <c:ext xmlns:c16="http://schemas.microsoft.com/office/drawing/2014/chart" uri="{C3380CC4-5D6E-409C-BE32-E72D297353CC}">
                    <c16:uniqueId val="{00000000-AA3F-423E-8009-B1F6800291F0}"/>
                  </c:ext>
                </c:extLst>
              </c15:ser>
            </c15:filteredBarSeries>
          </c:ext>
        </c:extLst>
      </c:barChart>
      <c:catAx>
        <c:axId val="1691175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2000" b="1" i="0" u="none" strike="noStrike" kern="1200" baseline="0">
                <a:solidFill>
                  <a:schemeClr val="tx1"/>
                </a:solidFill>
                <a:latin typeface="+mn-lt"/>
                <a:ea typeface="+mn-ea"/>
                <a:cs typeface="+mn-cs"/>
              </a:defRPr>
            </a:pPr>
            <a:endParaRPr lang="ja-JP"/>
          </a:p>
        </c:txPr>
        <c:crossAx val="1777028656"/>
        <c:crosses val="autoZero"/>
        <c:auto val="1"/>
        <c:lblAlgn val="ctr"/>
        <c:lblOffset val="100"/>
        <c:noMultiLvlLbl val="0"/>
      </c:catAx>
      <c:valAx>
        <c:axId val="17770286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_ " sourceLinked="0"/>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ja-JP"/>
          </a:p>
        </c:txPr>
        <c:crossAx val="1691175792"/>
        <c:crosses val="autoZero"/>
        <c:crossBetween val="between"/>
        <c:majorUnit val="0.2"/>
      </c:valAx>
      <c:spPr>
        <a:noFill/>
        <a:ln>
          <a:noFill/>
        </a:ln>
        <a:effectLst/>
      </c:spPr>
    </c:plotArea>
    <c:legend>
      <c:legendPos val="b"/>
      <c:layout>
        <c:manualLayout>
          <c:xMode val="edge"/>
          <c:yMode val="edge"/>
          <c:x val="0"/>
          <c:y val="0.78421346122107205"/>
          <c:w val="0.99792720242693034"/>
          <c:h val="0.153462961896351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6" cy="341543"/>
          </a:xfrm>
          <a:prstGeom prst="rect">
            <a:avLst/>
          </a:prstGeom>
        </p:spPr>
        <p:txBody>
          <a:bodyPr vert="horz" lIns="95670" tIns="47836" rIns="95670" bIns="47836"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2" y="0"/>
            <a:ext cx="4307046" cy="341543"/>
          </a:xfrm>
          <a:prstGeom prst="rect">
            <a:avLst/>
          </a:prstGeom>
        </p:spPr>
        <p:txBody>
          <a:bodyPr vert="horz" lIns="95670" tIns="47836" rIns="95670" bIns="47836" rtlCol="0"/>
          <a:lstStyle>
            <a:lvl1pPr algn="r">
              <a:defRPr sz="1300"/>
            </a:lvl1pPr>
          </a:lstStyle>
          <a:p>
            <a:fld id="{071845CF-37E0-4D9E-9A2A-192374F5BD90}"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2928938" y="850900"/>
            <a:ext cx="4083050" cy="2297113"/>
          </a:xfrm>
          <a:prstGeom prst="rect">
            <a:avLst/>
          </a:prstGeom>
          <a:noFill/>
          <a:ln w="12700">
            <a:solidFill>
              <a:prstClr val="black"/>
            </a:solidFill>
          </a:ln>
        </p:spPr>
        <p:txBody>
          <a:bodyPr vert="horz" lIns="95670" tIns="47836" rIns="95670" bIns="47836" rtlCol="0" anchor="ctr"/>
          <a:lstStyle/>
          <a:p>
            <a:endParaRPr lang="ja-JP" altLang="en-US"/>
          </a:p>
        </p:txBody>
      </p:sp>
      <p:sp>
        <p:nvSpPr>
          <p:cNvPr id="5" name="ノート プレースホルダー 4"/>
          <p:cNvSpPr>
            <a:spLocks noGrp="1"/>
          </p:cNvSpPr>
          <p:nvPr>
            <p:ph type="body" sz="quarter" idx="3"/>
          </p:nvPr>
        </p:nvSpPr>
        <p:spPr>
          <a:xfrm>
            <a:off x="993934" y="3275966"/>
            <a:ext cx="7951470" cy="2680335"/>
          </a:xfrm>
          <a:prstGeom prst="rect">
            <a:avLst/>
          </a:prstGeom>
        </p:spPr>
        <p:txBody>
          <a:bodyPr vert="horz" lIns="95670" tIns="47836" rIns="95670" bIns="478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59"/>
            <a:ext cx="4307046" cy="341542"/>
          </a:xfrm>
          <a:prstGeom prst="rect">
            <a:avLst/>
          </a:prstGeom>
        </p:spPr>
        <p:txBody>
          <a:bodyPr vert="horz" lIns="95670" tIns="47836" rIns="95670" bIns="4783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2"/>
          </a:xfrm>
          <a:prstGeom prst="rect">
            <a:avLst/>
          </a:prstGeom>
        </p:spPr>
        <p:txBody>
          <a:bodyPr vert="horz" lIns="95670" tIns="47836" rIns="95670" bIns="47836" rtlCol="0" anchor="b"/>
          <a:lstStyle>
            <a:lvl1pPr algn="r">
              <a:defRPr sz="1300"/>
            </a:lvl1pPr>
          </a:lstStyle>
          <a:p>
            <a:fld id="{0368D79C-707C-4E41-9C9F-D53E23B4DB0C}" type="slidenum">
              <a:rPr kumimoji="1" lang="ja-JP" altLang="en-US" smtClean="0"/>
              <a:t>‹#›</a:t>
            </a:fld>
            <a:endParaRPr kumimoji="1" lang="ja-JP" altLang="en-US"/>
          </a:p>
        </p:txBody>
      </p:sp>
    </p:spTree>
    <p:extLst>
      <p:ext uri="{BB962C8B-B14F-4D97-AF65-F5344CB8AC3E}">
        <p14:creationId xmlns:p14="http://schemas.microsoft.com/office/powerpoint/2010/main" val="9652823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という題で大阪大学～井上～から発表させていただきます</a:t>
            </a:r>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1</a:t>
            </a:fld>
            <a:endParaRPr kumimoji="1" lang="ja-JP" altLang="en-US"/>
          </a:p>
        </p:txBody>
      </p:sp>
    </p:spTree>
    <p:extLst>
      <p:ext uri="{BB962C8B-B14F-4D97-AF65-F5344CB8AC3E}">
        <p14:creationId xmlns:p14="http://schemas.microsoft.com/office/powerpoint/2010/main" val="17219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C4328-8E9D-1E21-7B09-59730ABB52E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49F911B-0886-4A86-E517-2B9ECA81796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9A68B92-668B-E77A-CA87-C7EAD42E1A81}"/>
              </a:ext>
            </a:extLst>
          </p:cNvPr>
          <p:cNvSpPr>
            <a:spLocks noGrp="1"/>
          </p:cNvSpPr>
          <p:nvPr>
            <p:ph type="body" idx="1"/>
          </p:nvPr>
        </p:nvSpPr>
        <p:spPr/>
        <p:txBody>
          <a:bodyPr/>
          <a:lstStyle/>
          <a:p>
            <a:pPr defTabSz="956703">
              <a:defRPr/>
            </a:pPr>
            <a:r>
              <a:rPr kumimoji="1" lang="en-US" altLang="ja-JP" dirty="0"/>
              <a:t>LLM</a:t>
            </a:r>
            <a:r>
              <a:rPr kumimoji="1" lang="ja-JP" altLang="en-US" dirty="0"/>
              <a:t>の例として、</a:t>
            </a:r>
            <a:r>
              <a:rPr kumimoji="1" lang="en-US" altLang="ja-JP" dirty="0"/>
              <a:t>GPT-3.5-turbo</a:t>
            </a:r>
            <a:r>
              <a:rPr kumimoji="1" lang="ja-JP" altLang="en-US" dirty="0"/>
              <a:t>や</a:t>
            </a:r>
            <a:r>
              <a:rPr kumimoji="1" lang="en-US" altLang="ja-JP" dirty="0"/>
              <a:t>GPT-4</a:t>
            </a:r>
            <a:r>
              <a:rPr kumimoji="1" lang="ja-JP" altLang="en-US" dirty="0"/>
              <a:t>や</a:t>
            </a:r>
            <a:r>
              <a:rPr kumimoji="1" lang="en-US" altLang="ja-JP" dirty="0"/>
              <a:t>Llama2-Chat-7B</a:t>
            </a:r>
            <a:r>
              <a:rPr kumimoji="1" lang="ja-JP" altLang="en-US" dirty="0"/>
              <a:t>が挙げられます。</a:t>
            </a:r>
            <a:endParaRPr kumimoji="1" lang="en-US" altLang="ja-JP" dirty="0"/>
          </a:p>
          <a:p>
            <a:pPr defTabSz="956703">
              <a:defRPr/>
            </a:pPr>
            <a:r>
              <a:rPr kumimoji="1" lang="ja-JP" altLang="en-US" dirty="0"/>
              <a:t>まず、</a:t>
            </a:r>
            <a:r>
              <a:rPr kumimoji="1" lang="en-US" altLang="ja-JP" dirty="0"/>
              <a:t>GPT-3.5-turob</a:t>
            </a:r>
            <a:r>
              <a:rPr kumimoji="1" lang="ja-JP" altLang="en-US" dirty="0"/>
              <a:t>や</a:t>
            </a:r>
            <a:r>
              <a:rPr kumimoji="1" lang="en-US" altLang="ja-JP" dirty="0"/>
              <a:t>GPT-4</a:t>
            </a:r>
            <a:r>
              <a:rPr kumimoji="1" lang="ja-JP" altLang="en-US" dirty="0"/>
              <a:t>は、</a:t>
            </a:r>
            <a:endParaRPr kumimoji="1" lang="en-US" altLang="ja-JP" dirty="0"/>
          </a:p>
          <a:p>
            <a:pPr defTabSz="956703">
              <a:defRPr/>
            </a:pPr>
            <a:r>
              <a:rPr kumimoji="1" lang="en-US" altLang="ja-JP" dirty="0"/>
              <a:t>LLM</a:t>
            </a:r>
            <a:r>
              <a:rPr kumimoji="1" lang="ja-JP" altLang="en-US" dirty="0"/>
              <a:t>を用いない既存検出ツールよりも、</a:t>
            </a:r>
            <a:r>
              <a:rPr kumimoji="1" lang="en-US" altLang="ja-JP" dirty="0"/>
              <a:t>T3</a:t>
            </a:r>
            <a:r>
              <a:rPr kumimoji="1" lang="ja-JP" altLang="en-US" dirty="0"/>
              <a:t>や</a:t>
            </a:r>
            <a:r>
              <a:rPr kumimoji="1" lang="en-US" altLang="ja-JP" dirty="0"/>
              <a:t>T4</a:t>
            </a:r>
            <a:r>
              <a:rPr kumimoji="1" lang="ja-JP" altLang="en-US" dirty="0"/>
              <a:t>のクローンに対する検出漏れが少なくなっています。</a:t>
            </a:r>
            <a:endParaRPr kumimoji="1" lang="en-US" altLang="ja-JP" dirty="0"/>
          </a:p>
          <a:p>
            <a:pPr defTabSz="956703">
              <a:defRPr/>
            </a:pPr>
            <a:r>
              <a:rPr kumimoji="1" lang="ja-JP" altLang="en-US" dirty="0"/>
              <a:t>しかしながら、</a:t>
            </a:r>
            <a:r>
              <a:rPr kumimoji="1" lang="en-US" altLang="ja-JP" dirty="0"/>
              <a:t>T4</a:t>
            </a:r>
            <a:r>
              <a:rPr kumimoji="1" lang="ja-JP" altLang="en-US" dirty="0"/>
              <a:t>に対する検出漏れは依然多いいままとなっています。</a:t>
            </a:r>
            <a:endParaRPr kumimoji="1" lang="en-US" altLang="ja-JP" dirty="0"/>
          </a:p>
          <a:p>
            <a:pPr defTabSz="956703">
              <a:defRPr/>
            </a:pPr>
            <a:endParaRPr kumimoji="1" lang="en-US" altLang="ja-JP" dirty="0"/>
          </a:p>
          <a:p>
            <a:pPr defTabSz="956703">
              <a:defRPr/>
            </a:pPr>
            <a:endParaRPr kumimoji="1" lang="en-US" altLang="ja-JP" dirty="0"/>
          </a:p>
        </p:txBody>
      </p:sp>
      <p:sp>
        <p:nvSpPr>
          <p:cNvPr id="4" name="スライド番号プレースホルダー 3">
            <a:extLst>
              <a:ext uri="{FF2B5EF4-FFF2-40B4-BE49-F238E27FC236}">
                <a16:creationId xmlns:a16="http://schemas.microsoft.com/office/drawing/2014/main" id="{09E4575F-8A6B-6297-F93B-1BB77AB12DCB}"/>
              </a:ext>
            </a:extLst>
          </p:cNvPr>
          <p:cNvSpPr>
            <a:spLocks noGrp="1"/>
          </p:cNvSpPr>
          <p:nvPr>
            <p:ph type="sldNum" sz="quarter" idx="5"/>
          </p:nvPr>
        </p:nvSpPr>
        <p:spPr/>
        <p:txBody>
          <a:bodyPr/>
          <a:lstStyle/>
          <a:p>
            <a:fld id="{0368D79C-707C-4E41-9C9F-D53E23B4DB0C}" type="slidenum">
              <a:rPr kumimoji="1" lang="ja-JP" altLang="en-US" smtClean="0"/>
              <a:t>10</a:t>
            </a:fld>
            <a:endParaRPr kumimoji="1" lang="ja-JP" altLang="en-US"/>
          </a:p>
        </p:txBody>
      </p:sp>
    </p:spTree>
    <p:extLst>
      <p:ext uri="{BB962C8B-B14F-4D97-AF65-F5344CB8AC3E}">
        <p14:creationId xmlns:p14="http://schemas.microsoft.com/office/powerpoint/2010/main" val="998054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028C3-3DD9-FB19-2A5E-3419F6F3F90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79C8046-05AF-65DD-807D-024DE842299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675D8DD-57EE-0BC1-901F-BC3512E4D25B}"/>
              </a:ext>
            </a:extLst>
          </p:cNvPr>
          <p:cNvSpPr>
            <a:spLocks noGrp="1"/>
          </p:cNvSpPr>
          <p:nvPr>
            <p:ph type="body" idx="1"/>
          </p:nvPr>
        </p:nvSpPr>
        <p:spPr/>
        <p:txBody>
          <a:bodyPr/>
          <a:lstStyle/>
          <a:p>
            <a:pPr defTabSz="956703">
              <a:defRPr/>
            </a:pPr>
            <a:r>
              <a:rPr kumimoji="1" lang="ja-JP" altLang="en-US" dirty="0"/>
              <a:t>一方で</a:t>
            </a:r>
            <a:r>
              <a:rPr kumimoji="1" lang="en-US" altLang="ja-JP" dirty="0"/>
              <a:t>Llama2-Chat-7B</a:t>
            </a:r>
            <a:r>
              <a:rPr kumimoji="1" lang="ja-JP" altLang="en-US" dirty="0"/>
              <a:t>は検出漏れこそありませんが、誤検出が多くなっており、</a:t>
            </a:r>
            <a:endParaRPr kumimoji="1" lang="en-US" altLang="ja-JP" dirty="0"/>
          </a:p>
          <a:p>
            <a:pPr defTabSz="956703">
              <a:defRPr/>
            </a:pPr>
            <a:r>
              <a:rPr kumimoji="1" lang="ja-JP" altLang="en-US" dirty="0"/>
              <a:t>ほぼすべてのメソッドペアをクローンペアと認識してしまっています。</a:t>
            </a:r>
          </a:p>
        </p:txBody>
      </p:sp>
      <p:sp>
        <p:nvSpPr>
          <p:cNvPr id="4" name="スライド番号プレースホルダー 3">
            <a:extLst>
              <a:ext uri="{FF2B5EF4-FFF2-40B4-BE49-F238E27FC236}">
                <a16:creationId xmlns:a16="http://schemas.microsoft.com/office/drawing/2014/main" id="{A8347F4F-A0E7-D1A4-57A3-5A43E2095C53}"/>
              </a:ext>
            </a:extLst>
          </p:cNvPr>
          <p:cNvSpPr>
            <a:spLocks noGrp="1"/>
          </p:cNvSpPr>
          <p:nvPr>
            <p:ph type="sldNum" sz="quarter" idx="5"/>
          </p:nvPr>
        </p:nvSpPr>
        <p:spPr/>
        <p:txBody>
          <a:bodyPr/>
          <a:lstStyle/>
          <a:p>
            <a:fld id="{0368D79C-707C-4E41-9C9F-D53E23B4DB0C}" type="slidenum">
              <a:rPr kumimoji="1" lang="ja-JP" altLang="en-US" smtClean="0"/>
              <a:t>11</a:t>
            </a:fld>
            <a:endParaRPr kumimoji="1" lang="ja-JP" altLang="en-US"/>
          </a:p>
        </p:txBody>
      </p:sp>
    </p:spTree>
    <p:extLst>
      <p:ext uri="{BB962C8B-B14F-4D97-AF65-F5344CB8AC3E}">
        <p14:creationId xmlns:p14="http://schemas.microsoft.com/office/powerpoint/2010/main" val="2290559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既存の研究を踏まえた、研究課題と本研究の研究目的・手段です。</a:t>
            </a:r>
            <a:endParaRPr kumimoji="1" lang="en-US" altLang="ja-JP" dirty="0"/>
          </a:p>
          <a:p>
            <a:endParaRPr kumimoji="1" lang="en-US" altLang="ja-JP" dirty="0"/>
          </a:p>
          <a:p>
            <a:r>
              <a:rPr kumimoji="1" lang="ja-JP" altLang="en-US" dirty="0"/>
              <a:t>研究課題は、～こと。また、～～ことです。</a:t>
            </a:r>
            <a:endParaRPr kumimoji="1" lang="en-US" altLang="ja-JP" dirty="0"/>
          </a:p>
          <a:p>
            <a:endParaRPr kumimoji="1" lang="en-US" altLang="ja-JP" dirty="0"/>
          </a:p>
          <a:p>
            <a:r>
              <a:rPr kumimoji="1" lang="ja-JP" altLang="en-US" dirty="0"/>
              <a:t>そこで本研究では、</a:t>
            </a:r>
            <a:endParaRPr kumimoji="1" lang="en-US" altLang="ja-JP" dirty="0"/>
          </a:p>
          <a:p>
            <a:endParaRPr kumimoji="1" lang="en-US" altLang="ja-JP" dirty="0"/>
          </a:p>
          <a:p>
            <a:r>
              <a:rPr kumimoji="1" lang="ja-JP" altLang="en-US" dirty="0"/>
              <a:t>具体的には</a:t>
            </a:r>
            <a:endParaRPr kumimoji="1" lang="en-US" altLang="ja-JP" dirty="0"/>
          </a:p>
          <a:p>
            <a:r>
              <a:rPr kumimoji="1" lang="en-US" altLang="ja-JP" dirty="0"/>
              <a:t>Type-4</a:t>
            </a:r>
            <a:r>
              <a:rPr kumimoji="1" lang="ja-JP" altLang="en-US" dirty="0"/>
              <a:t>のクローンである～～を行います。</a:t>
            </a:r>
            <a:endParaRPr kumimoji="1" lang="en-US" altLang="ja-JP" dirty="0"/>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12</a:t>
            </a:fld>
            <a:endParaRPr kumimoji="1" lang="ja-JP" altLang="en-US"/>
          </a:p>
        </p:txBody>
      </p:sp>
    </p:spTree>
    <p:extLst>
      <p:ext uri="{BB962C8B-B14F-4D97-AF65-F5344CB8AC3E}">
        <p14:creationId xmlns:p14="http://schemas.microsoft.com/office/powerpoint/2010/main" val="582657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実験１での目的は、、、</a:t>
            </a:r>
            <a:endParaRPr kumimoji="1" lang="en-US" altLang="ja-JP" dirty="0"/>
          </a:p>
          <a:p>
            <a:endParaRPr kumimoji="1" lang="en-US" altLang="ja-JP" dirty="0"/>
          </a:p>
          <a:p>
            <a:r>
              <a:rPr kumimoji="1" lang="ja-JP" altLang="en-US" dirty="0"/>
              <a:t>実験</a:t>
            </a:r>
            <a:r>
              <a:rPr kumimoji="1" lang="en-US" altLang="ja-JP" dirty="0"/>
              <a:t>2</a:t>
            </a:r>
            <a:r>
              <a:rPr kumimoji="1" lang="ja-JP" altLang="en-US" dirty="0"/>
              <a:t>では</a:t>
            </a:r>
            <a:r>
              <a:rPr kumimoji="1" lang="en-US" altLang="ja-JP" dirty="0"/>
              <a:t>BigCloneBench</a:t>
            </a:r>
            <a:r>
              <a:rPr kumimoji="1" lang="ja-JP" altLang="en-US" dirty="0"/>
              <a:t>から抽出した</a:t>
            </a:r>
            <a:r>
              <a:rPr kumimoji="1" lang="en-US" altLang="ja-JP" dirty="0"/>
              <a:t>T4</a:t>
            </a:r>
            <a:r>
              <a:rPr kumimoji="1" lang="ja-JP" altLang="en-US" dirty="0"/>
              <a:t>にあたるクローン</a:t>
            </a:r>
            <a:r>
              <a:rPr kumimoji="1" lang="en-US" altLang="ja-JP" dirty="0"/>
              <a:t>2000</a:t>
            </a:r>
            <a:r>
              <a:rPr kumimoji="1" lang="ja-JP" altLang="en-US" dirty="0"/>
              <a:t>ペアとクローンでない</a:t>
            </a:r>
            <a:r>
              <a:rPr kumimoji="1" lang="en-US" altLang="ja-JP" dirty="0"/>
              <a:t>2000</a:t>
            </a:r>
            <a:r>
              <a:rPr kumimoji="1" lang="ja-JP" altLang="en-US" dirty="0"/>
              <a:t>ペアに対して性能評価を行います</a:t>
            </a:r>
            <a:endParaRPr kumimoji="1" lang="en-US" altLang="ja-JP" dirty="0"/>
          </a:p>
          <a:p>
            <a:r>
              <a:rPr kumimoji="1" lang="ja-JP" altLang="en-US" dirty="0"/>
              <a:t>実験２での目的は、、、</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13</a:t>
            </a:fld>
            <a:endParaRPr kumimoji="1" lang="ja-JP" altLang="en-US"/>
          </a:p>
        </p:txBody>
      </p:sp>
    </p:spTree>
    <p:extLst>
      <p:ext uri="{BB962C8B-B14F-4D97-AF65-F5344CB8AC3E}">
        <p14:creationId xmlns:p14="http://schemas.microsoft.com/office/powerpoint/2010/main" val="2449709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F0C15-9359-E6EF-CEF7-A72C346F144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13E4C0F-B31B-9579-726F-13C46138FA2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3203CA7-56B5-2F4B-9708-0E396443CB33}"/>
              </a:ext>
            </a:extLst>
          </p:cNvPr>
          <p:cNvSpPr>
            <a:spLocks noGrp="1"/>
          </p:cNvSpPr>
          <p:nvPr>
            <p:ph type="body" idx="1"/>
          </p:nvPr>
        </p:nvSpPr>
        <p:spPr/>
        <p:txBody>
          <a:bodyPr/>
          <a:lstStyle/>
          <a:p>
            <a:r>
              <a:rPr lang="en-US" altLang="ja-JP" sz="2300" b="1" dirty="0"/>
              <a:t>STEP1</a:t>
            </a:r>
            <a:r>
              <a:rPr lang="ja-JP" altLang="en-US" sz="2300" b="1" dirty="0"/>
              <a:t>：</a:t>
            </a:r>
            <a:r>
              <a:rPr lang="en-US" altLang="ja-JP" sz="2300" b="1" dirty="0"/>
              <a:t>LLM</a:t>
            </a:r>
            <a:r>
              <a:rPr lang="ja-JP" altLang="en-US" sz="2300" b="1" dirty="0"/>
              <a:t>のファインチューニング</a:t>
            </a:r>
            <a:endParaRPr lang="en-US" altLang="ja-JP" sz="2300" b="1" dirty="0"/>
          </a:p>
          <a:p>
            <a:pPr marL="441487" lvl="1"/>
            <a:r>
              <a:rPr lang="ja-JP" altLang="en-US" sz="2000" dirty="0"/>
              <a:t>学習データ：</a:t>
            </a:r>
            <a:r>
              <a:rPr lang="en-US" altLang="ja-JP" sz="2000" dirty="0"/>
              <a:t>FEMPDataset</a:t>
            </a:r>
          </a:p>
          <a:p>
            <a:r>
              <a:rPr lang="en-US" altLang="ja-JP" sz="2300" b="1" dirty="0"/>
              <a:t>STEP2</a:t>
            </a:r>
            <a:r>
              <a:rPr lang="ja-JP" altLang="en-US" sz="2300" b="1" dirty="0"/>
              <a:t>：ファインチューニング前とファインチューニング後の</a:t>
            </a:r>
            <a:r>
              <a:rPr lang="en-US" altLang="ja-JP" sz="2300" b="1" dirty="0"/>
              <a:t>LLM</a:t>
            </a:r>
            <a:r>
              <a:rPr lang="ja-JP" altLang="en-US" sz="2300" b="1" dirty="0"/>
              <a:t>の実行</a:t>
            </a:r>
            <a:endParaRPr lang="en-US" altLang="ja-JP" sz="2300" b="1" dirty="0"/>
          </a:p>
          <a:p>
            <a:pPr marL="441487" lvl="1"/>
            <a:r>
              <a:rPr lang="ja-JP" altLang="en-US" sz="2000" dirty="0"/>
              <a:t>評価データ：</a:t>
            </a:r>
            <a:r>
              <a:rPr lang="en-US" altLang="ja-JP" sz="2000" dirty="0"/>
              <a:t>FEMPDataset</a:t>
            </a:r>
            <a:r>
              <a:rPr lang="ja-JP" altLang="en-US" sz="2000" dirty="0"/>
              <a:t>，</a:t>
            </a:r>
            <a:r>
              <a:rPr lang="en-US" altLang="ja-JP" sz="2000" dirty="0"/>
              <a:t>BigCloneBench</a:t>
            </a:r>
          </a:p>
          <a:p>
            <a:r>
              <a:rPr lang="en-US" altLang="ja-JP" sz="2300" b="1" dirty="0"/>
              <a:t>STEP3</a:t>
            </a:r>
            <a:r>
              <a:rPr lang="ja-JP" altLang="en-US" sz="2300" b="1" dirty="0"/>
              <a:t>：性能評価</a:t>
            </a:r>
            <a:endParaRPr lang="en-US" altLang="ja-JP" sz="2300" b="1" dirty="0"/>
          </a:p>
        </p:txBody>
      </p:sp>
      <p:sp>
        <p:nvSpPr>
          <p:cNvPr id="4" name="スライド番号プレースホルダー 3">
            <a:extLst>
              <a:ext uri="{FF2B5EF4-FFF2-40B4-BE49-F238E27FC236}">
                <a16:creationId xmlns:a16="http://schemas.microsoft.com/office/drawing/2014/main" id="{A12D6066-07CE-EBAD-0915-DB21A9C4A614}"/>
              </a:ext>
            </a:extLst>
          </p:cNvPr>
          <p:cNvSpPr>
            <a:spLocks noGrp="1"/>
          </p:cNvSpPr>
          <p:nvPr>
            <p:ph type="sldNum" sz="quarter" idx="5"/>
          </p:nvPr>
        </p:nvSpPr>
        <p:spPr/>
        <p:txBody>
          <a:bodyPr/>
          <a:lstStyle/>
          <a:p>
            <a:fld id="{0368D79C-707C-4E41-9C9F-D53E23B4DB0C}" type="slidenum">
              <a:rPr kumimoji="1" lang="ja-JP" altLang="en-US" smtClean="0"/>
              <a:t>14</a:t>
            </a:fld>
            <a:endParaRPr kumimoji="1" lang="ja-JP" altLang="en-US"/>
          </a:p>
        </p:txBody>
      </p:sp>
    </p:spTree>
    <p:extLst>
      <p:ext uri="{BB962C8B-B14F-4D97-AF65-F5344CB8AC3E}">
        <p14:creationId xmlns:p14="http://schemas.microsoft.com/office/powerpoint/2010/main" val="3289308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ADA039-795A-983B-7B4C-695217EC273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0D6881C-92CF-1BB3-858B-96CB1F37B95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569C05F-1F6F-BC67-1D1C-DE756D5E6F2E}"/>
              </a:ext>
            </a:extLst>
          </p:cNvPr>
          <p:cNvSpPr>
            <a:spLocks noGrp="1"/>
          </p:cNvSpPr>
          <p:nvPr>
            <p:ph type="body" idx="1"/>
          </p:nvPr>
        </p:nvSpPr>
        <p:spPr/>
        <p:txBody>
          <a:bodyPr/>
          <a:lstStyle/>
          <a:p>
            <a:r>
              <a:rPr lang="en-US" altLang="ja-JP" sz="2300" b="1" dirty="0"/>
              <a:t>STEP1</a:t>
            </a:r>
            <a:r>
              <a:rPr lang="ja-JP" altLang="en-US" sz="2300" b="1" dirty="0"/>
              <a:t>：</a:t>
            </a:r>
            <a:r>
              <a:rPr lang="en-US" altLang="ja-JP" sz="2300" b="1" dirty="0"/>
              <a:t>LLM</a:t>
            </a:r>
            <a:r>
              <a:rPr lang="ja-JP" altLang="en-US" sz="2300" b="1" dirty="0"/>
              <a:t>のファインチューニング</a:t>
            </a:r>
            <a:endParaRPr lang="en-US" altLang="ja-JP" sz="2300" b="1" dirty="0"/>
          </a:p>
          <a:p>
            <a:endParaRPr lang="en-US" altLang="ja-JP" sz="2300" b="1" dirty="0"/>
          </a:p>
          <a:p>
            <a:pPr marL="441487" lvl="1"/>
            <a:r>
              <a:rPr lang="ja-JP" altLang="en-US" sz="2000" dirty="0"/>
              <a:t>対象のモデルは先ほど紹介した、</a:t>
            </a:r>
            <a:r>
              <a:rPr lang="en-US" altLang="ja-JP" sz="2000" dirty="0"/>
              <a:t>GPT-3.5-turbo, Llama2-Chat-7B, CodeLlama-7B-Instruct</a:t>
            </a:r>
            <a:r>
              <a:rPr lang="ja-JP" altLang="en-US" sz="2000" dirty="0"/>
              <a:t>の三つです。</a:t>
            </a:r>
            <a:endParaRPr lang="en-US" altLang="ja-JP" sz="2000" dirty="0"/>
          </a:p>
          <a:p>
            <a:pPr marL="441487" lvl="1"/>
            <a:r>
              <a:rPr lang="en-US" altLang="ja-JP" sz="2000" dirty="0"/>
              <a:t>FEMPDataset</a:t>
            </a:r>
            <a:r>
              <a:rPr lang="ja-JP" altLang="en-US" sz="2000" dirty="0"/>
              <a:t>は、訓練、検証、テストの三つに分割し、そのうち訓練・検証データをファインチューニング時に使用します。</a:t>
            </a:r>
            <a:endParaRPr lang="en-US" altLang="ja-JP" sz="2000" dirty="0"/>
          </a:p>
        </p:txBody>
      </p:sp>
      <p:sp>
        <p:nvSpPr>
          <p:cNvPr id="4" name="スライド番号プレースホルダー 3">
            <a:extLst>
              <a:ext uri="{FF2B5EF4-FFF2-40B4-BE49-F238E27FC236}">
                <a16:creationId xmlns:a16="http://schemas.microsoft.com/office/drawing/2014/main" id="{E5527E2A-7478-A45D-C356-7822BB4E2864}"/>
              </a:ext>
            </a:extLst>
          </p:cNvPr>
          <p:cNvSpPr>
            <a:spLocks noGrp="1"/>
          </p:cNvSpPr>
          <p:nvPr>
            <p:ph type="sldNum" sz="quarter" idx="5"/>
          </p:nvPr>
        </p:nvSpPr>
        <p:spPr/>
        <p:txBody>
          <a:bodyPr/>
          <a:lstStyle/>
          <a:p>
            <a:fld id="{0368D79C-707C-4E41-9C9F-D53E23B4DB0C}" type="slidenum">
              <a:rPr kumimoji="1" lang="ja-JP" altLang="en-US" smtClean="0"/>
              <a:t>15</a:t>
            </a:fld>
            <a:endParaRPr kumimoji="1" lang="ja-JP" altLang="en-US"/>
          </a:p>
        </p:txBody>
      </p:sp>
    </p:spTree>
    <p:extLst>
      <p:ext uri="{BB962C8B-B14F-4D97-AF65-F5344CB8AC3E}">
        <p14:creationId xmlns:p14="http://schemas.microsoft.com/office/powerpoint/2010/main" val="1875314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6FCE49-AA81-A89A-4F62-4780EF8D501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B278270-204C-61EA-C6D2-9DA72BA1439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C281C0A-6AD3-14D1-FD48-773270F374AA}"/>
              </a:ext>
            </a:extLst>
          </p:cNvPr>
          <p:cNvSpPr>
            <a:spLocks noGrp="1"/>
          </p:cNvSpPr>
          <p:nvPr>
            <p:ph type="body" idx="1"/>
          </p:nvPr>
        </p:nvSpPr>
        <p:spPr/>
        <p:txBody>
          <a:bodyPr/>
          <a:lstStyle/>
          <a:p>
            <a:r>
              <a:rPr lang="en-US" altLang="ja-JP" sz="2300" b="1" dirty="0"/>
              <a:t>STEP2</a:t>
            </a:r>
            <a:r>
              <a:rPr lang="ja-JP" altLang="en-US" sz="2300" b="1" dirty="0"/>
              <a:t>：ファインチューニング前とファインチューニング後の</a:t>
            </a:r>
            <a:r>
              <a:rPr lang="en-US" altLang="ja-JP" sz="2300" b="1" dirty="0"/>
              <a:t>LLM</a:t>
            </a:r>
            <a:r>
              <a:rPr lang="ja-JP" altLang="en-US" sz="2300" b="1" dirty="0"/>
              <a:t>の実行</a:t>
            </a:r>
            <a:endParaRPr lang="en-US" altLang="ja-JP" sz="2300" b="1" dirty="0"/>
          </a:p>
          <a:p>
            <a:pPr marL="441487" lvl="1"/>
            <a:r>
              <a:rPr lang="ja-JP" altLang="en-US" sz="2000" dirty="0"/>
              <a:t>評価データ：分割した</a:t>
            </a:r>
            <a:r>
              <a:rPr lang="en-US" altLang="ja-JP" sz="2000" dirty="0"/>
              <a:t>FEMPDataset</a:t>
            </a:r>
            <a:r>
              <a:rPr lang="ja-JP" altLang="en-US" sz="2000" dirty="0"/>
              <a:t>のテストデータ，</a:t>
            </a:r>
            <a:r>
              <a:rPr lang="en-US" altLang="ja-JP" sz="2000" dirty="0"/>
              <a:t>BigCloneBench</a:t>
            </a:r>
            <a:endParaRPr lang="en-US" altLang="ja-JP" sz="2300" b="1" dirty="0"/>
          </a:p>
        </p:txBody>
      </p:sp>
      <p:sp>
        <p:nvSpPr>
          <p:cNvPr id="4" name="スライド番号プレースホルダー 3">
            <a:extLst>
              <a:ext uri="{FF2B5EF4-FFF2-40B4-BE49-F238E27FC236}">
                <a16:creationId xmlns:a16="http://schemas.microsoft.com/office/drawing/2014/main" id="{6E4A4DE5-366A-65E4-7109-F866039B00EC}"/>
              </a:ext>
            </a:extLst>
          </p:cNvPr>
          <p:cNvSpPr>
            <a:spLocks noGrp="1"/>
          </p:cNvSpPr>
          <p:nvPr>
            <p:ph type="sldNum" sz="quarter" idx="5"/>
          </p:nvPr>
        </p:nvSpPr>
        <p:spPr/>
        <p:txBody>
          <a:bodyPr/>
          <a:lstStyle/>
          <a:p>
            <a:fld id="{0368D79C-707C-4E41-9C9F-D53E23B4DB0C}" type="slidenum">
              <a:rPr kumimoji="1" lang="ja-JP" altLang="en-US" smtClean="0"/>
              <a:t>16</a:t>
            </a:fld>
            <a:endParaRPr kumimoji="1" lang="ja-JP" altLang="en-US"/>
          </a:p>
        </p:txBody>
      </p:sp>
    </p:spTree>
    <p:extLst>
      <p:ext uri="{BB962C8B-B14F-4D97-AF65-F5344CB8AC3E}">
        <p14:creationId xmlns:p14="http://schemas.microsoft.com/office/powerpoint/2010/main" val="2796530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A5149-4D54-DDE4-0E12-1D55CEEF85D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4603E97-9858-AC98-382F-422373B97C2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80E4CE4-4735-AA10-08B9-61478600DE03}"/>
              </a:ext>
            </a:extLst>
          </p:cNvPr>
          <p:cNvSpPr>
            <a:spLocks noGrp="1"/>
          </p:cNvSpPr>
          <p:nvPr>
            <p:ph type="body" idx="1"/>
          </p:nvPr>
        </p:nvSpPr>
        <p:spPr/>
        <p:txBody>
          <a:bodyPr/>
          <a:lstStyle/>
          <a:p>
            <a:r>
              <a:rPr lang="en-US" altLang="ja-JP" sz="2300" b="1" dirty="0"/>
              <a:t>STEP3</a:t>
            </a:r>
            <a:r>
              <a:rPr lang="ja-JP" altLang="en-US" sz="2300" b="1" dirty="0"/>
              <a:t>：性能評価</a:t>
            </a:r>
            <a:endParaRPr lang="en-US" altLang="ja-JP" sz="2300" b="1" dirty="0"/>
          </a:p>
        </p:txBody>
      </p:sp>
      <p:sp>
        <p:nvSpPr>
          <p:cNvPr id="4" name="スライド番号プレースホルダー 3">
            <a:extLst>
              <a:ext uri="{FF2B5EF4-FFF2-40B4-BE49-F238E27FC236}">
                <a16:creationId xmlns:a16="http://schemas.microsoft.com/office/drawing/2014/main" id="{A00ABE04-085D-800F-A9A2-11403D7ABE69}"/>
              </a:ext>
            </a:extLst>
          </p:cNvPr>
          <p:cNvSpPr>
            <a:spLocks noGrp="1"/>
          </p:cNvSpPr>
          <p:nvPr>
            <p:ph type="sldNum" sz="quarter" idx="5"/>
          </p:nvPr>
        </p:nvSpPr>
        <p:spPr/>
        <p:txBody>
          <a:bodyPr/>
          <a:lstStyle/>
          <a:p>
            <a:fld id="{0368D79C-707C-4E41-9C9F-D53E23B4DB0C}" type="slidenum">
              <a:rPr kumimoji="1" lang="ja-JP" altLang="en-US" smtClean="0"/>
              <a:t>17</a:t>
            </a:fld>
            <a:endParaRPr kumimoji="1" lang="ja-JP" altLang="en-US"/>
          </a:p>
        </p:txBody>
      </p:sp>
    </p:spTree>
    <p:extLst>
      <p:ext uri="{BB962C8B-B14F-4D97-AF65-F5344CB8AC3E}">
        <p14:creationId xmlns:p14="http://schemas.microsoft.com/office/powerpoint/2010/main" val="3198141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153EF-DAC1-5BD5-4899-2F37673B81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B333787-13FA-EA1E-1194-549040ACAB7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397A3F4-87B4-E9DE-AA70-F959FDEC8D03}"/>
              </a:ext>
            </a:extLst>
          </p:cNvPr>
          <p:cNvSpPr>
            <a:spLocks noGrp="1"/>
          </p:cNvSpPr>
          <p:nvPr>
            <p:ph type="body" idx="1"/>
          </p:nvPr>
        </p:nvSpPr>
        <p:spPr/>
        <p:txBody>
          <a:bodyPr/>
          <a:lstStyle/>
          <a:p>
            <a:r>
              <a:rPr kumimoji="1" lang="ja-JP" altLang="en-US" dirty="0"/>
              <a:t>ファインチューニングの手法について詳しく説明します。</a:t>
            </a:r>
            <a:endParaRPr kumimoji="1" lang="en-US" altLang="ja-JP" dirty="0"/>
          </a:p>
          <a:p>
            <a:endParaRPr kumimoji="1" lang="en-US" altLang="ja-JP" dirty="0"/>
          </a:p>
          <a:p>
            <a:r>
              <a:rPr kumimoji="1" lang="en-US" altLang="ja-JP" dirty="0"/>
              <a:t>GPT-3.5</a:t>
            </a:r>
            <a:r>
              <a:rPr kumimoji="1" lang="ja-JP" altLang="en-US" dirty="0"/>
              <a:t>のファインチューニングでは</a:t>
            </a:r>
            <a:endParaRPr kumimoji="1" lang="en-US" altLang="ja-JP" dirty="0"/>
          </a:p>
          <a:p>
            <a:endParaRPr kumimoji="1" lang="en-US" altLang="ja-JP" dirty="0"/>
          </a:p>
          <a:p>
            <a:r>
              <a:rPr kumimoji="1" lang="en-US" altLang="ja-JP" dirty="0"/>
              <a:t>Llama2</a:t>
            </a:r>
            <a:r>
              <a:rPr kumimoji="1" lang="ja-JP" altLang="en-US" dirty="0"/>
              <a:t>・</a:t>
            </a:r>
            <a:r>
              <a:rPr kumimoji="1" lang="en-US" altLang="ja-JP" dirty="0" err="1"/>
              <a:t>CodeLlama</a:t>
            </a:r>
            <a:r>
              <a:rPr kumimoji="1" lang="ja-JP" altLang="en-US" dirty="0"/>
              <a:t>のファインチューニングは実機を用いて行いました。</a:t>
            </a:r>
            <a:endParaRPr kumimoji="1" lang="en-US" altLang="ja-JP" dirty="0"/>
          </a:p>
          <a:p>
            <a:r>
              <a:rPr kumimoji="1" lang="ja-JP" altLang="en-US" dirty="0"/>
              <a:t>必要な</a:t>
            </a:r>
            <a:r>
              <a:rPr kumimoji="1" lang="en-US" altLang="ja-JP" dirty="0"/>
              <a:t>GPU</a:t>
            </a:r>
            <a:r>
              <a:rPr kumimoji="1" lang="ja-JP" altLang="en-US" dirty="0"/>
              <a:t>のリソースを削減するため以下の二つの技術を使用しています。</a:t>
            </a:r>
            <a:endParaRPr kumimoji="1" lang="en-US" altLang="ja-JP" dirty="0"/>
          </a:p>
          <a:p>
            <a:endParaRPr kumimoji="1" lang="en-US" altLang="ja-JP" dirty="0"/>
          </a:p>
          <a:p>
            <a:endParaRPr kumimoji="1" lang="en-US" altLang="ja-JP" dirty="0"/>
          </a:p>
          <a:p>
            <a:r>
              <a:rPr kumimoji="1" lang="ja-JP" altLang="en-US" dirty="0"/>
              <a:t>各</a:t>
            </a:r>
            <a:r>
              <a:rPr kumimoji="1" lang="en-US" altLang="ja-JP" dirty="0"/>
              <a:t>GPU</a:t>
            </a:r>
            <a:r>
              <a:rPr kumimoji="1" lang="ja-JP" altLang="en-US" dirty="0"/>
              <a:t>が特定の層のパラメータの変更を担当します。</a:t>
            </a:r>
            <a:endParaRPr kumimoji="1" lang="en-US" altLang="ja-JP" dirty="0"/>
          </a:p>
        </p:txBody>
      </p:sp>
      <p:sp>
        <p:nvSpPr>
          <p:cNvPr id="4" name="スライド番号プレースホルダー 3">
            <a:extLst>
              <a:ext uri="{FF2B5EF4-FFF2-40B4-BE49-F238E27FC236}">
                <a16:creationId xmlns:a16="http://schemas.microsoft.com/office/drawing/2014/main" id="{66258100-7EEE-D034-B68E-D24512F14449}"/>
              </a:ext>
            </a:extLst>
          </p:cNvPr>
          <p:cNvSpPr>
            <a:spLocks noGrp="1"/>
          </p:cNvSpPr>
          <p:nvPr>
            <p:ph type="sldNum" sz="quarter" idx="5"/>
          </p:nvPr>
        </p:nvSpPr>
        <p:spPr/>
        <p:txBody>
          <a:bodyPr/>
          <a:lstStyle/>
          <a:p>
            <a:fld id="{0368D79C-707C-4E41-9C9F-D53E23B4DB0C}" type="slidenum">
              <a:rPr kumimoji="1" lang="ja-JP" altLang="en-US" smtClean="0"/>
              <a:t>18</a:t>
            </a:fld>
            <a:endParaRPr kumimoji="1" lang="ja-JP" altLang="en-US"/>
          </a:p>
        </p:txBody>
      </p:sp>
    </p:spTree>
    <p:extLst>
      <p:ext uri="{BB962C8B-B14F-4D97-AF65-F5344CB8AC3E}">
        <p14:creationId xmlns:p14="http://schemas.microsoft.com/office/powerpoint/2010/main" val="2082081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E22D1-EDF6-D4C9-91B6-EBA1CDCC4C2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C8FB3C9-13C5-1594-11F7-6A2835E21D6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0005AE1-8706-8204-B78B-D28EA08C3A3C}"/>
              </a:ext>
            </a:extLst>
          </p:cNvPr>
          <p:cNvSpPr>
            <a:spLocks noGrp="1"/>
          </p:cNvSpPr>
          <p:nvPr>
            <p:ph type="body" idx="1"/>
          </p:nvPr>
        </p:nvSpPr>
        <p:spPr/>
        <p:txBody>
          <a:bodyPr/>
          <a:lstStyle/>
          <a:p>
            <a:r>
              <a:rPr kumimoji="1" lang="ja-JP" altLang="en-US" dirty="0"/>
              <a:t>プロンプトの具体例です。</a:t>
            </a:r>
            <a:endParaRPr kumimoji="1" lang="en-US" altLang="ja-JP" dirty="0"/>
          </a:p>
          <a:p>
            <a:r>
              <a:rPr kumimoji="1" lang="ja-JP" altLang="en-US" dirty="0"/>
              <a:t>プロンプトは</a:t>
            </a:r>
            <a:r>
              <a:rPr kumimoji="1" lang="en-US" altLang="ja-JP" dirty="0"/>
              <a:t>2</a:t>
            </a:r>
            <a:r>
              <a:rPr kumimoji="1" lang="ja-JP" altLang="en-US" dirty="0"/>
              <a:t>つの指示で構成されています。</a:t>
            </a:r>
            <a:endParaRPr kumimoji="1" lang="en-US" altLang="ja-JP" dirty="0"/>
          </a:p>
          <a:p>
            <a:r>
              <a:rPr kumimoji="1" lang="en-US" altLang="ja-JP" dirty="0"/>
              <a:t>System</a:t>
            </a:r>
            <a:r>
              <a:rPr kumimoji="1" lang="ja-JP" altLang="en-US" dirty="0"/>
              <a:t>では</a:t>
            </a:r>
            <a:endParaRPr kumimoji="1" lang="en-US" altLang="ja-JP" dirty="0"/>
          </a:p>
          <a:p>
            <a:r>
              <a:rPr kumimoji="1" lang="ja-JP" altLang="en-US" dirty="0"/>
              <a:t>回答方法を</a:t>
            </a:r>
            <a:r>
              <a:rPr kumimoji="1" lang="en-US" altLang="ja-JP" dirty="0"/>
              <a:t>Yes</a:t>
            </a:r>
            <a:r>
              <a:rPr kumimoji="1" lang="ja-JP" altLang="en-US" dirty="0"/>
              <a:t> </a:t>
            </a:r>
            <a:r>
              <a:rPr kumimoji="1" lang="en-US" altLang="ja-JP" dirty="0"/>
              <a:t>No</a:t>
            </a:r>
            <a:r>
              <a:rPr kumimoji="1" lang="ja-JP" altLang="en-US" dirty="0"/>
              <a:t>で指定します。</a:t>
            </a:r>
            <a:endParaRPr kumimoji="1" lang="en-US" altLang="ja-JP" dirty="0"/>
          </a:p>
          <a:p>
            <a:r>
              <a:rPr kumimoji="1" lang="en-US" altLang="ja-JP" dirty="0"/>
              <a:t>User</a:t>
            </a:r>
            <a:r>
              <a:rPr kumimoji="1" lang="ja-JP" altLang="en-US" dirty="0"/>
              <a:t>では</a:t>
            </a:r>
            <a:endParaRPr kumimoji="1" lang="en-US" altLang="ja-JP" dirty="0"/>
          </a:p>
          <a:p>
            <a:r>
              <a:rPr kumimoji="1" lang="ja-JP" altLang="en-US" dirty="0"/>
              <a:t>実コードを入力し、クローンであるかを聞きます</a:t>
            </a:r>
            <a:endParaRPr kumimoji="1" lang="en-US" altLang="ja-JP" dirty="0"/>
          </a:p>
        </p:txBody>
      </p:sp>
      <p:sp>
        <p:nvSpPr>
          <p:cNvPr id="4" name="スライド番号プレースホルダー 3">
            <a:extLst>
              <a:ext uri="{FF2B5EF4-FFF2-40B4-BE49-F238E27FC236}">
                <a16:creationId xmlns:a16="http://schemas.microsoft.com/office/drawing/2014/main" id="{6EA036BE-936E-B29E-D866-BC6BCF006B6B}"/>
              </a:ext>
            </a:extLst>
          </p:cNvPr>
          <p:cNvSpPr>
            <a:spLocks noGrp="1"/>
          </p:cNvSpPr>
          <p:nvPr>
            <p:ph type="sldNum" sz="quarter" idx="5"/>
          </p:nvPr>
        </p:nvSpPr>
        <p:spPr/>
        <p:txBody>
          <a:bodyPr/>
          <a:lstStyle/>
          <a:p>
            <a:fld id="{0368D79C-707C-4E41-9C9F-D53E23B4DB0C}" type="slidenum">
              <a:rPr kumimoji="1" lang="ja-JP" altLang="en-US" smtClean="0"/>
              <a:t>19</a:t>
            </a:fld>
            <a:endParaRPr kumimoji="1" lang="ja-JP" altLang="en-US"/>
          </a:p>
        </p:txBody>
      </p:sp>
    </p:spTree>
    <p:extLst>
      <p:ext uri="{BB962C8B-B14F-4D97-AF65-F5344CB8AC3E}">
        <p14:creationId xmlns:p14="http://schemas.microsoft.com/office/powerpoint/2010/main" val="108393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EA48A-B848-D440-C9CA-2109BE0F3EA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FF549E0-F702-53BB-2BF9-98A11F3D6E3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AC963FC-00DD-829B-5D99-4FB4594A7921}"/>
              </a:ext>
            </a:extLst>
          </p:cNvPr>
          <p:cNvSpPr>
            <a:spLocks noGrp="1"/>
          </p:cNvSpPr>
          <p:nvPr>
            <p:ph type="body" idx="1"/>
          </p:nvPr>
        </p:nvSpPr>
        <p:spPr/>
        <p:txBody>
          <a:bodyPr/>
          <a:lstStyle/>
          <a:p>
            <a:r>
              <a:rPr kumimoji="1" lang="ja-JP" altLang="en-US" dirty="0"/>
              <a:t>を、コードクローンといいます。以後クローンと短縮します。</a:t>
            </a:r>
            <a:endParaRPr kumimoji="1" lang="en-US" altLang="ja-JP" dirty="0"/>
          </a:p>
          <a:p>
            <a:endParaRPr kumimoji="1" lang="en-US" altLang="ja-JP" dirty="0"/>
          </a:p>
          <a:p>
            <a:r>
              <a:rPr kumimoji="1" lang="ja-JP" altLang="en-US" dirty="0"/>
              <a:t>クローンはコピーアンドペーストや再実装などを通して、作成され、バグもコピーされます。バグやコードの変更を両方に適用しないと、</a:t>
            </a:r>
            <a:br>
              <a:rPr kumimoji="1" lang="en-US" altLang="ja-JP" dirty="0"/>
            </a:br>
            <a:r>
              <a:rPr kumimoji="1" lang="ja-JP" altLang="en-US" dirty="0"/>
              <a:t>プログラム内にバグを残してしまう。</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クローンに対するコーディングは一貫した変更が必要になることがあり、過剰なクローンはシステムの保守性を損ねてしまいます。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この問題に対処するため、クローンの検出ツールが多く提案されています。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a:extLst>
              <a:ext uri="{FF2B5EF4-FFF2-40B4-BE49-F238E27FC236}">
                <a16:creationId xmlns:a16="http://schemas.microsoft.com/office/drawing/2014/main" id="{6671B0E1-810C-4014-7F70-EA86A29CBF8E}"/>
              </a:ext>
            </a:extLst>
          </p:cNvPr>
          <p:cNvSpPr>
            <a:spLocks noGrp="1"/>
          </p:cNvSpPr>
          <p:nvPr>
            <p:ph type="sldNum" sz="quarter" idx="5"/>
          </p:nvPr>
        </p:nvSpPr>
        <p:spPr/>
        <p:txBody>
          <a:bodyPr/>
          <a:lstStyle/>
          <a:p>
            <a:fld id="{0368D79C-707C-4E41-9C9F-D53E23B4DB0C}" type="slidenum">
              <a:rPr kumimoji="1" lang="ja-JP" altLang="en-US" smtClean="0"/>
              <a:t>2</a:t>
            </a:fld>
            <a:endParaRPr kumimoji="1" lang="ja-JP" altLang="en-US"/>
          </a:p>
        </p:txBody>
      </p:sp>
    </p:spTree>
    <p:extLst>
      <p:ext uri="{BB962C8B-B14F-4D97-AF65-F5344CB8AC3E}">
        <p14:creationId xmlns:p14="http://schemas.microsoft.com/office/powerpoint/2010/main" val="2951016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クローン検出の評価指標は、以下の三つを使用します</a:t>
            </a:r>
            <a:endParaRPr kumimoji="1" lang="en-US" altLang="ja-JP" dirty="0"/>
          </a:p>
          <a:p>
            <a:endParaRPr kumimoji="1" lang="en-US" altLang="ja-JP" dirty="0"/>
          </a:p>
          <a:p>
            <a:r>
              <a:rPr kumimoji="1" lang="en-US" altLang="ja-JP" dirty="0"/>
              <a:t>Recall Precision</a:t>
            </a:r>
            <a:r>
              <a:rPr kumimoji="1" lang="ja-JP" altLang="en-US" dirty="0"/>
              <a:t>にはトレードオフの関係がある</a:t>
            </a:r>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20</a:t>
            </a:fld>
            <a:endParaRPr kumimoji="1" lang="ja-JP" altLang="en-US"/>
          </a:p>
        </p:txBody>
      </p:sp>
    </p:spTree>
    <p:extLst>
      <p:ext uri="{BB962C8B-B14F-4D97-AF65-F5344CB8AC3E}">
        <p14:creationId xmlns:p14="http://schemas.microsoft.com/office/powerpoint/2010/main" val="3624736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実験</a:t>
            </a:r>
            <a:r>
              <a:rPr kumimoji="1" lang="en-US" altLang="ja-JP" dirty="0"/>
              <a:t>1</a:t>
            </a:r>
            <a:r>
              <a:rPr kumimoji="1" lang="ja-JP" altLang="en-US" dirty="0"/>
              <a:t>の結果を示します。</a:t>
            </a:r>
            <a:endParaRPr kumimoji="1" lang="en-US" altLang="ja-JP" dirty="0"/>
          </a:p>
          <a:p>
            <a:endParaRPr kumimoji="1" lang="en-US" altLang="ja-JP" dirty="0"/>
          </a:p>
          <a:p>
            <a:r>
              <a:rPr kumimoji="1" lang="ja-JP" altLang="en-US" dirty="0"/>
              <a:t>左側のグラフでは先ほどの三つの評価指標の結果を示しています。</a:t>
            </a:r>
            <a:endParaRPr kumimoji="1" lang="en-US" altLang="ja-JP" dirty="0"/>
          </a:p>
          <a:p>
            <a:endParaRPr kumimoji="1" lang="en-US" altLang="ja-JP" dirty="0"/>
          </a:p>
          <a:p>
            <a:r>
              <a:rPr kumimoji="1" lang="ja-JP" altLang="en-US" dirty="0"/>
              <a:t>右側のベン図は正しく検出できたメソッドペア数の変化を表している。</a:t>
            </a:r>
            <a:endParaRPr kumimoji="1" lang="en-US" altLang="ja-JP" dirty="0"/>
          </a:p>
          <a:p>
            <a:endParaRPr kumimoji="1" lang="en-US" altLang="ja-JP" dirty="0"/>
          </a:p>
          <a:p>
            <a:r>
              <a:rPr kumimoji="1" lang="ja-JP" altLang="en-US" dirty="0"/>
              <a:t>右側のベン図を見ると、</a:t>
            </a:r>
            <a:endParaRPr kumimoji="1" lang="en-US" altLang="ja-JP" dirty="0"/>
          </a:p>
          <a:p>
            <a:r>
              <a:rPr kumimoji="1" lang="ja-JP" altLang="en-US" dirty="0"/>
              <a:t>クローンでないものをクローンでないと判定することができたメソッドペアの数が増えています。</a:t>
            </a:r>
            <a:endParaRPr kumimoji="1" lang="en-US" altLang="ja-JP" dirty="0"/>
          </a:p>
          <a:p>
            <a:endParaRPr kumimoji="1" lang="en-US" altLang="ja-JP" dirty="0"/>
          </a:p>
          <a:p>
            <a:r>
              <a:rPr kumimoji="1" lang="ja-JP" altLang="en-US" dirty="0"/>
              <a:t>このことから結果として、</a:t>
            </a:r>
            <a:endParaRPr kumimoji="1" lang="en-US" altLang="ja-JP" dirty="0"/>
          </a:p>
          <a:p>
            <a:r>
              <a:rPr kumimoji="1" lang="en-US" altLang="ja-JP" dirty="0"/>
              <a:t>Precision</a:t>
            </a:r>
            <a:r>
              <a:rPr kumimoji="1" lang="ja-JP" altLang="en-US" dirty="0"/>
              <a:t>が大きく上昇、誤検出が減っていることがわかります。</a:t>
            </a:r>
            <a:endParaRPr kumimoji="1" lang="en-US" altLang="ja-JP" dirty="0"/>
          </a:p>
          <a:p>
            <a:r>
              <a:rPr kumimoji="1" lang="ja-JP" altLang="en-US" dirty="0"/>
              <a:t>また、全体の</a:t>
            </a:r>
            <a:r>
              <a:rPr kumimoji="1" lang="en-US" altLang="ja-JP" dirty="0"/>
              <a:t>Accuracy</a:t>
            </a:r>
            <a:r>
              <a:rPr kumimoji="1" lang="ja-JP" altLang="en-US" dirty="0"/>
              <a:t>が増えており、全体の検出精度が上昇したと言えます。</a:t>
            </a:r>
            <a:endParaRPr kumimoji="1" lang="en-US" altLang="ja-JP" dirty="0"/>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21</a:t>
            </a:fld>
            <a:endParaRPr kumimoji="1" lang="ja-JP" altLang="en-US"/>
          </a:p>
        </p:txBody>
      </p:sp>
    </p:spTree>
    <p:extLst>
      <p:ext uri="{BB962C8B-B14F-4D97-AF65-F5344CB8AC3E}">
        <p14:creationId xmlns:p14="http://schemas.microsoft.com/office/powerpoint/2010/main" val="256014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28747-593A-0AEC-B6D0-AAC510B17DB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4B023BF-9BEF-3A26-0479-A0A83315023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0CBE50C-A110-3119-982C-1D915FFDBBFF}"/>
              </a:ext>
            </a:extLst>
          </p:cNvPr>
          <p:cNvSpPr>
            <a:spLocks noGrp="1"/>
          </p:cNvSpPr>
          <p:nvPr>
            <p:ph type="body" idx="1"/>
          </p:nvPr>
        </p:nvSpPr>
        <p:spPr/>
        <p:txBody>
          <a:bodyPr/>
          <a:lstStyle/>
          <a:p>
            <a:r>
              <a:rPr kumimoji="1" lang="en-US" altLang="ja-JP" dirty="0"/>
              <a:t>GPT4</a:t>
            </a:r>
            <a:r>
              <a:rPr kumimoji="1" lang="ja-JP" altLang="en-US" dirty="0"/>
              <a:t>との比較も行いました。</a:t>
            </a:r>
            <a:endParaRPr kumimoji="1" lang="en-US" altLang="ja-JP" dirty="0"/>
          </a:p>
          <a:p>
            <a:r>
              <a:rPr kumimoji="1" lang="ja-JP" altLang="en-US" dirty="0"/>
              <a:t>その結果 </a:t>
            </a:r>
            <a:r>
              <a:rPr kumimoji="1" lang="en-US" altLang="ja-JP" dirty="0"/>
              <a:t>GPT-3.5-turbo</a:t>
            </a:r>
            <a:r>
              <a:rPr kumimoji="1" lang="ja-JP" altLang="en-US" dirty="0"/>
              <a:t>をファインチューニングしたモデルは</a:t>
            </a:r>
            <a:r>
              <a:rPr kumimoji="1" lang="en-US" altLang="ja-JP" dirty="0"/>
              <a:t>GPT-4-turbo</a:t>
            </a:r>
            <a:r>
              <a:rPr kumimoji="1" lang="ja-JP" altLang="en-US" dirty="0"/>
              <a:t>よりも</a:t>
            </a:r>
            <a:r>
              <a:rPr kumimoji="1" lang="en-US" altLang="ja-JP" dirty="0"/>
              <a:t>Accuracy</a:t>
            </a:r>
            <a:r>
              <a:rPr kumimoji="1" lang="ja-JP" altLang="en-US" dirty="0"/>
              <a:t>が高いことが確認できました。</a:t>
            </a:r>
            <a:endParaRPr kumimoji="1" lang="en-US" altLang="ja-JP" dirty="0"/>
          </a:p>
        </p:txBody>
      </p:sp>
      <p:sp>
        <p:nvSpPr>
          <p:cNvPr id="4" name="スライド番号プレースホルダー 3">
            <a:extLst>
              <a:ext uri="{FF2B5EF4-FFF2-40B4-BE49-F238E27FC236}">
                <a16:creationId xmlns:a16="http://schemas.microsoft.com/office/drawing/2014/main" id="{42522CA9-4078-C70C-32DF-9B493342D92F}"/>
              </a:ext>
            </a:extLst>
          </p:cNvPr>
          <p:cNvSpPr>
            <a:spLocks noGrp="1"/>
          </p:cNvSpPr>
          <p:nvPr>
            <p:ph type="sldNum" sz="quarter" idx="5"/>
          </p:nvPr>
        </p:nvSpPr>
        <p:spPr/>
        <p:txBody>
          <a:bodyPr/>
          <a:lstStyle/>
          <a:p>
            <a:fld id="{0368D79C-707C-4E41-9C9F-D53E23B4DB0C}" type="slidenum">
              <a:rPr kumimoji="1" lang="ja-JP" altLang="en-US" smtClean="0"/>
              <a:t>22</a:t>
            </a:fld>
            <a:endParaRPr kumimoji="1" lang="ja-JP" altLang="en-US"/>
          </a:p>
        </p:txBody>
      </p:sp>
    </p:spTree>
    <p:extLst>
      <p:ext uri="{BB962C8B-B14F-4D97-AF65-F5344CB8AC3E}">
        <p14:creationId xmlns:p14="http://schemas.microsoft.com/office/powerpoint/2010/main" val="421508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82457E-A2B4-5F09-0B44-7F5C45F664D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EEE7555-C844-FAA1-4902-A9AEC76BA97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94C60A4-B602-B586-AE65-BD1D1812C212}"/>
              </a:ext>
            </a:extLst>
          </p:cNvPr>
          <p:cNvSpPr>
            <a:spLocks noGrp="1"/>
          </p:cNvSpPr>
          <p:nvPr>
            <p:ph type="body" idx="1"/>
          </p:nvPr>
        </p:nvSpPr>
        <p:spPr/>
        <p:txBody>
          <a:bodyPr/>
          <a:lstStyle/>
          <a:p>
            <a:r>
              <a:rPr kumimoji="1" lang="en-US" altLang="ja-JP" dirty="0"/>
              <a:t>Llama2</a:t>
            </a:r>
            <a:r>
              <a:rPr kumimoji="1" lang="ja-JP" altLang="en-US" dirty="0"/>
              <a:t>に対する結果です</a:t>
            </a:r>
            <a:endParaRPr kumimoji="1" lang="en-US" altLang="ja-JP" dirty="0"/>
          </a:p>
          <a:p>
            <a:r>
              <a:rPr kumimoji="1" lang="ja-JP" altLang="en-US" dirty="0"/>
              <a:t>クローンをクローンと正しく判定できたメソッドペアは減りましたが、</a:t>
            </a:r>
            <a:endParaRPr kumimoji="1" lang="en-US" altLang="ja-JP" dirty="0"/>
          </a:p>
          <a:p>
            <a:r>
              <a:rPr kumimoji="1" lang="ja-JP" altLang="en-US" dirty="0"/>
              <a:t>クローンでないものをクローンでないと正しく判定できたメソッドペアが増えた</a:t>
            </a:r>
            <a:endParaRPr kumimoji="1" lang="en-US" altLang="ja-JP" dirty="0"/>
          </a:p>
          <a:p>
            <a:endParaRPr kumimoji="1" lang="en-US" altLang="ja-JP" dirty="0"/>
          </a:p>
          <a:p>
            <a:r>
              <a:rPr kumimoji="1" lang="ja-JP" altLang="en-US" dirty="0"/>
              <a:t>結果、</a:t>
            </a:r>
            <a:r>
              <a:rPr kumimoji="1" lang="en-US" altLang="ja-JP" dirty="0"/>
              <a:t>Accuracy</a:t>
            </a:r>
            <a:r>
              <a:rPr kumimoji="1" lang="ja-JP" altLang="en-US" dirty="0"/>
              <a:t>は若干増加し、全体の検出精度は上昇した。</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a:extLst>
              <a:ext uri="{FF2B5EF4-FFF2-40B4-BE49-F238E27FC236}">
                <a16:creationId xmlns:a16="http://schemas.microsoft.com/office/drawing/2014/main" id="{0A462A85-77D6-C43A-20AF-C68E2E7DBBDC}"/>
              </a:ext>
            </a:extLst>
          </p:cNvPr>
          <p:cNvSpPr>
            <a:spLocks noGrp="1"/>
          </p:cNvSpPr>
          <p:nvPr>
            <p:ph type="sldNum" sz="quarter" idx="5"/>
          </p:nvPr>
        </p:nvSpPr>
        <p:spPr/>
        <p:txBody>
          <a:bodyPr/>
          <a:lstStyle/>
          <a:p>
            <a:fld id="{0368D79C-707C-4E41-9C9F-D53E23B4DB0C}" type="slidenum">
              <a:rPr kumimoji="1" lang="ja-JP" altLang="en-US" smtClean="0"/>
              <a:t>23</a:t>
            </a:fld>
            <a:endParaRPr kumimoji="1" lang="ja-JP" altLang="en-US"/>
          </a:p>
        </p:txBody>
      </p:sp>
    </p:spTree>
    <p:extLst>
      <p:ext uri="{BB962C8B-B14F-4D97-AF65-F5344CB8AC3E}">
        <p14:creationId xmlns:p14="http://schemas.microsoft.com/office/powerpoint/2010/main" val="2649545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F81A7-2147-496C-8B34-8122D69D368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2BDD2B2-3C27-BF1F-C961-90450A4C336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6F64FC0-0FBA-C6D3-2AE2-87E5301CD6E5}"/>
              </a:ext>
            </a:extLst>
          </p:cNvPr>
          <p:cNvSpPr>
            <a:spLocks noGrp="1"/>
          </p:cNvSpPr>
          <p:nvPr>
            <p:ph type="body" idx="1"/>
          </p:nvPr>
        </p:nvSpPr>
        <p:spPr/>
        <p:txBody>
          <a:bodyPr/>
          <a:lstStyle/>
          <a:p>
            <a:r>
              <a:rPr kumimoji="1" lang="en-US" altLang="ja-JP" dirty="0" err="1"/>
              <a:t>CodeLlama</a:t>
            </a:r>
            <a:r>
              <a:rPr kumimoji="1" lang="ja-JP" altLang="en-US" dirty="0"/>
              <a:t>に対する結果です</a:t>
            </a:r>
            <a:endParaRPr kumimoji="1" lang="en-US" altLang="ja-JP" dirty="0"/>
          </a:p>
          <a:p>
            <a:r>
              <a:rPr kumimoji="1" lang="en-US" altLang="ja-JP" dirty="0" err="1"/>
              <a:t>CodeLlama</a:t>
            </a:r>
            <a:r>
              <a:rPr kumimoji="1" lang="ja-JP" altLang="en-US" dirty="0"/>
              <a:t>ではクローン、クローンでないもののどちらの場合も正しく判別することができるようになったことがわかります。</a:t>
            </a:r>
            <a:endParaRPr kumimoji="1" lang="en-US" altLang="ja-JP" dirty="0"/>
          </a:p>
          <a:p>
            <a:endParaRPr kumimoji="1" lang="en-US" altLang="ja-JP" dirty="0"/>
          </a:p>
          <a:p>
            <a:r>
              <a:rPr kumimoji="1" lang="ja-JP" altLang="en-US" dirty="0"/>
              <a:t>結果、すべての評価指標が大きく上がりました。</a:t>
            </a:r>
            <a:endParaRPr kumimoji="1" lang="en-US" altLang="ja-JP" dirty="0"/>
          </a:p>
        </p:txBody>
      </p:sp>
      <p:sp>
        <p:nvSpPr>
          <p:cNvPr id="4" name="スライド番号プレースホルダー 3">
            <a:extLst>
              <a:ext uri="{FF2B5EF4-FFF2-40B4-BE49-F238E27FC236}">
                <a16:creationId xmlns:a16="http://schemas.microsoft.com/office/drawing/2014/main" id="{B7C23E4C-633C-B986-4F2F-2F1656E903F7}"/>
              </a:ext>
            </a:extLst>
          </p:cNvPr>
          <p:cNvSpPr>
            <a:spLocks noGrp="1"/>
          </p:cNvSpPr>
          <p:nvPr>
            <p:ph type="sldNum" sz="quarter" idx="5"/>
          </p:nvPr>
        </p:nvSpPr>
        <p:spPr/>
        <p:txBody>
          <a:bodyPr/>
          <a:lstStyle/>
          <a:p>
            <a:fld id="{0368D79C-707C-4E41-9C9F-D53E23B4DB0C}" type="slidenum">
              <a:rPr kumimoji="1" lang="ja-JP" altLang="en-US" smtClean="0"/>
              <a:t>24</a:t>
            </a:fld>
            <a:endParaRPr kumimoji="1" lang="ja-JP" altLang="en-US"/>
          </a:p>
        </p:txBody>
      </p:sp>
    </p:spTree>
    <p:extLst>
      <p:ext uri="{BB962C8B-B14F-4D97-AF65-F5344CB8AC3E}">
        <p14:creationId xmlns:p14="http://schemas.microsoft.com/office/powerpoint/2010/main" val="7681175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C62D2-C0EA-29F0-7126-11460ECB726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95F1226-2082-B428-9FEF-8DEC8318E44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9170441-6D04-6094-6606-FF7F07F94333}"/>
              </a:ext>
            </a:extLst>
          </p:cNvPr>
          <p:cNvSpPr>
            <a:spLocks noGrp="1"/>
          </p:cNvSpPr>
          <p:nvPr>
            <p:ph type="body" idx="1"/>
          </p:nvPr>
        </p:nvSpPr>
        <p:spPr/>
        <p:txBody>
          <a:bodyPr/>
          <a:lstStyle/>
          <a:p>
            <a:pPr lvl="1"/>
            <a:r>
              <a:rPr lang="ja-JP" altLang="en-US" dirty="0"/>
              <a:t>実験</a:t>
            </a:r>
            <a:r>
              <a:rPr lang="en-US" altLang="ja-JP" dirty="0"/>
              <a:t>1</a:t>
            </a:r>
            <a:r>
              <a:rPr lang="ja-JP" altLang="en-US" dirty="0"/>
              <a:t>ではすべてのモデルで精度の向上が見られました。</a:t>
            </a:r>
            <a:endParaRPr lang="en-US" altLang="ja-JP" dirty="0"/>
          </a:p>
          <a:p>
            <a:pPr lvl="1"/>
            <a:r>
              <a:rPr lang="ja-JP" altLang="en-US" dirty="0"/>
              <a:t>このことから、、、</a:t>
            </a:r>
            <a:endParaRPr lang="en-US" altLang="ja-JP" dirty="0"/>
          </a:p>
          <a:p>
            <a:pPr lvl="1"/>
            <a:endParaRPr lang="en-US" altLang="ja-JP" dirty="0"/>
          </a:p>
          <a:p>
            <a:pPr lvl="1"/>
            <a:r>
              <a:rPr lang="ja-JP" altLang="en-US" dirty="0"/>
              <a:t>また、</a:t>
            </a:r>
            <a:r>
              <a:rPr lang="en-US" altLang="ja-JP" dirty="0"/>
              <a:t>Llama2</a:t>
            </a:r>
            <a:r>
              <a:rPr lang="ja-JP" altLang="en-US" dirty="0"/>
              <a:t>をベースにプログラムコードに関するデータで学習を行った</a:t>
            </a:r>
            <a:r>
              <a:rPr lang="en-US" altLang="ja-JP" dirty="0" err="1"/>
              <a:t>CodeLlama</a:t>
            </a:r>
            <a:r>
              <a:rPr lang="ja-JP" altLang="en-US" dirty="0"/>
              <a:t>は、</a:t>
            </a:r>
            <a:r>
              <a:rPr lang="en-US" altLang="ja-JP" dirty="0"/>
              <a:t>Llama2</a:t>
            </a:r>
            <a:r>
              <a:rPr lang="ja-JP" altLang="en-US" dirty="0"/>
              <a:t>よりも</a:t>
            </a:r>
            <a:endParaRPr lang="en-US" altLang="ja-JP" dirty="0"/>
          </a:p>
        </p:txBody>
      </p:sp>
      <p:sp>
        <p:nvSpPr>
          <p:cNvPr id="4" name="スライド番号プレースホルダー 3">
            <a:extLst>
              <a:ext uri="{FF2B5EF4-FFF2-40B4-BE49-F238E27FC236}">
                <a16:creationId xmlns:a16="http://schemas.microsoft.com/office/drawing/2014/main" id="{45C84190-BDCF-E2CD-925D-C2AA56F3CB0A}"/>
              </a:ext>
            </a:extLst>
          </p:cNvPr>
          <p:cNvSpPr>
            <a:spLocks noGrp="1"/>
          </p:cNvSpPr>
          <p:nvPr>
            <p:ph type="sldNum" sz="quarter" idx="5"/>
          </p:nvPr>
        </p:nvSpPr>
        <p:spPr/>
        <p:txBody>
          <a:bodyPr/>
          <a:lstStyle/>
          <a:p>
            <a:fld id="{0368D79C-707C-4E41-9C9F-D53E23B4DB0C}" type="slidenum">
              <a:rPr kumimoji="1" lang="ja-JP" altLang="en-US" smtClean="0"/>
              <a:t>25</a:t>
            </a:fld>
            <a:endParaRPr kumimoji="1" lang="ja-JP" altLang="en-US"/>
          </a:p>
        </p:txBody>
      </p:sp>
    </p:spTree>
    <p:extLst>
      <p:ext uri="{BB962C8B-B14F-4D97-AF65-F5344CB8AC3E}">
        <p14:creationId xmlns:p14="http://schemas.microsoft.com/office/powerpoint/2010/main" val="1334619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3AF32-B790-D561-E628-9B398FB5191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E0643DF-8C52-5302-E5AA-5075ADF8117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9630147-6ACD-CD6F-AE96-00926B8005C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次に実験</a:t>
            </a:r>
            <a:r>
              <a:rPr kumimoji="1" lang="en-US" altLang="ja-JP" dirty="0"/>
              <a:t>2</a:t>
            </a:r>
            <a:r>
              <a:rPr kumimoji="1" lang="ja-JP" altLang="en-US" dirty="0"/>
              <a:t>の結果です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実験</a:t>
            </a:r>
            <a:r>
              <a:rPr kumimoji="1" lang="en-US" altLang="ja-JP" dirty="0"/>
              <a:t>2</a:t>
            </a:r>
            <a:r>
              <a:rPr kumimoji="1" lang="ja-JP" altLang="en-US" dirty="0"/>
              <a:t>では</a:t>
            </a:r>
            <a:r>
              <a:rPr kumimoji="1" lang="en-US" altLang="ja-JP" dirty="0"/>
              <a:t>FEMPDataset</a:t>
            </a:r>
            <a:r>
              <a:rPr kumimoji="1" lang="ja-JP" altLang="en-US" dirty="0"/>
              <a:t>を用いてファインチューニングしたモデルに対して</a:t>
            </a:r>
            <a:r>
              <a:rPr kumimoji="1" lang="en-US" altLang="ja-JP" dirty="0"/>
              <a:t>BigCloneBench</a:t>
            </a:r>
            <a:r>
              <a:rPr kumimoji="1" lang="ja-JP" altLang="en-US" dirty="0"/>
              <a:t>を用いて性能評価を行いました。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クローンであるものをクローンと正しく判定したメソッドペアの数は減少しました。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また、クローンでないものをクローンと正しく判定したメソッドペアの数が増加しました。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このことから全体的にクローンでないと答えるようになったことがわかります。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結果、検出漏れが増えて、誤検出が減り、全体の検出精度の上昇は見られませんでした。</a:t>
            </a:r>
            <a:endParaRPr kumimoji="1" lang="en-US" altLang="ja-JP" dirty="0"/>
          </a:p>
          <a:p>
            <a:endParaRPr kumimoji="1" lang="en-US" altLang="ja-JP" dirty="0"/>
          </a:p>
        </p:txBody>
      </p:sp>
      <p:sp>
        <p:nvSpPr>
          <p:cNvPr id="4" name="スライド番号プレースホルダー 3">
            <a:extLst>
              <a:ext uri="{FF2B5EF4-FFF2-40B4-BE49-F238E27FC236}">
                <a16:creationId xmlns:a16="http://schemas.microsoft.com/office/drawing/2014/main" id="{91BF62D4-5C09-2F42-0085-9E52777BFF98}"/>
              </a:ext>
            </a:extLst>
          </p:cNvPr>
          <p:cNvSpPr>
            <a:spLocks noGrp="1"/>
          </p:cNvSpPr>
          <p:nvPr>
            <p:ph type="sldNum" sz="quarter" idx="5"/>
          </p:nvPr>
        </p:nvSpPr>
        <p:spPr/>
        <p:txBody>
          <a:bodyPr/>
          <a:lstStyle/>
          <a:p>
            <a:fld id="{0368D79C-707C-4E41-9C9F-D53E23B4DB0C}" type="slidenum">
              <a:rPr kumimoji="1" lang="ja-JP" altLang="en-US" smtClean="0"/>
              <a:t>26</a:t>
            </a:fld>
            <a:endParaRPr kumimoji="1" lang="ja-JP" altLang="en-US"/>
          </a:p>
        </p:txBody>
      </p:sp>
    </p:spTree>
    <p:extLst>
      <p:ext uri="{BB962C8B-B14F-4D97-AF65-F5344CB8AC3E}">
        <p14:creationId xmlns:p14="http://schemas.microsoft.com/office/powerpoint/2010/main" val="4903289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403AB-540B-9C02-1B24-8890351A607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8388826-89AD-0B33-21BE-066255828AF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93141A2-8038-1DBD-6EFA-7BC6D663FF34}"/>
              </a:ext>
            </a:extLst>
          </p:cNvPr>
          <p:cNvSpPr>
            <a:spLocks noGrp="1"/>
          </p:cNvSpPr>
          <p:nvPr>
            <p:ph type="body" idx="1"/>
          </p:nvPr>
        </p:nvSpPr>
        <p:spPr/>
        <p:txBody>
          <a:bodyPr/>
          <a:lstStyle/>
          <a:p>
            <a:r>
              <a:rPr kumimoji="1" lang="en-US" altLang="ja-JP" dirty="0"/>
              <a:t>GPT-4-turbo</a:t>
            </a:r>
            <a:r>
              <a:rPr kumimoji="1" lang="ja-JP" altLang="en-US" dirty="0"/>
              <a:t>と比較した結果です。</a:t>
            </a:r>
            <a:r>
              <a:rPr kumimoji="1" lang="en-US" altLang="ja-JP" dirty="0"/>
              <a:t>GPT-4-turbo</a:t>
            </a:r>
            <a:r>
              <a:rPr kumimoji="1" lang="ja-JP" altLang="en-US" dirty="0"/>
              <a:t>と比べても、精度は低いものになりました。</a:t>
            </a:r>
          </a:p>
        </p:txBody>
      </p:sp>
      <p:sp>
        <p:nvSpPr>
          <p:cNvPr id="4" name="スライド番号プレースホルダー 3">
            <a:extLst>
              <a:ext uri="{FF2B5EF4-FFF2-40B4-BE49-F238E27FC236}">
                <a16:creationId xmlns:a16="http://schemas.microsoft.com/office/drawing/2014/main" id="{D4E709B8-BDAE-A6BF-1F30-747C7C228D8A}"/>
              </a:ext>
            </a:extLst>
          </p:cNvPr>
          <p:cNvSpPr>
            <a:spLocks noGrp="1"/>
          </p:cNvSpPr>
          <p:nvPr>
            <p:ph type="sldNum" sz="quarter" idx="5"/>
          </p:nvPr>
        </p:nvSpPr>
        <p:spPr/>
        <p:txBody>
          <a:bodyPr/>
          <a:lstStyle/>
          <a:p>
            <a:fld id="{0368D79C-707C-4E41-9C9F-D53E23B4DB0C}" type="slidenum">
              <a:rPr kumimoji="1" lang="ja-JP" altLang="en-US" smtClean="0"/>
              <a:t>27</a:t>
            </a:fld>
            <a:endParaRPr kumimoji="1" lang="ja-JP" altLang="en-US"/>
          </a:p>
        </p:txBody>
      </p:sp>
    </p:spTree>
    <p:extLst>
      <p:ext uri="{BB962C8B-B14F-4D97-AF65-F5344CB8AC3E}">
        <p14:creationId xmlns:p14="http://schemas.microsoft.com/office/powerpoint/2010/main" val="401005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6F05DE-23FF-2177-A35D-823BD0B0D33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6FE8670-CF90-CE96-3129-0FE161464EB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4E05225-C2F6-72B1-1F0C-D1F4556C9C67}"/>
              </a:ext>
            </a:extLst>
          </p:cNvPr>
          <p:cNvSpPr>
            <a:spLocks noGrp="1"/>
          </p:cNvSpPr>
          <p:nvPr>
            <p:ph type="body" idx="1"/>
          </p:nvPr>
        </p:nvSpPr>
        <p:spPr/>
        <p:txBody>
          <a:bodyPr/>
          <a:lstStyle/>
          <a:p>
            <a:r>
              <a:rPr kumimoji="1" lang="en-US" altLang="ja-JP" dirty="0"/>
              <a:t>Llama2</a:t>
            </a:r>
            <a:r>
              <a:rPr kumimoji="1" lang="ja-JP" altLang="en-US" dirty="0"/>
              <a:t>の評価です。</a:t>
            </a:r>
            <a:endParaRPr kumimoji="1" lang="en-US" altLang="ja-JP" dirty="0"/>
          </a:p>
          <a:p>
            <a:r>
              <a:rPr kumimoji="1" lang="ja-JP" altLang="en-US" dirty="0"/>
              <a:t>クローンをクローンと正しく判定できたメソッドペア数は減りましたが、</a:t>
            </a:r>
            <a:endParaRPr kumimoji="1" lang="en-US" altLang="ja-JP" dirty="0"/>
          </a:p>
          <a:p>
            <a:r>
              <a:rPr kumimoji="1" lang="ja-JP" altLang="en-US" dirty="0"/>
              <a:t>クローンでないものをクローンでないと正しく判定できたメソッドペアが増えた</a:t>
            </a:r>
            <a:endParaRPr kumimoji="1" lang="en-US" altLang="ja-JP" dirty="0"/>
          </a:p>
          <a:p>
            <a:endParaRPr kumimoji="1" lang="en-US" altLang="ja-JP" dirty="0"/>
          </a:p>
          <a:p>
            <a:r>
              <a:rPr kumimoji="1" lang="ja-JP" altLang="en-US" dirty="0"/>
              <a:t>結果、</a:t>
            </a:r>
            <a:r>
              <a:rPr kumimoji="1" lang="en-US" altLang="ja-JP" dirty="0"/>
              <a:t>Accuracy</a:t>
            </a:r>
            <a:r>
              <a:rPr kumimoji="1" lang="ja-JP" altLang="en-US" dirty="0"/>
              <a:t>は若干増加し、全体の検出精度は上昇した。</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9803B5A6-CF39-D527-3011-9DE90FB16C51}"/>
              </a:ext>
            </a:extLst>
          </p:cNvPr>
          <p:cNvSpPr>
            <a:spLocks noGrp="1"/>
          </p:cNvSpPr>
          <p:nvPr>
            <p:ph type="sldNum" sz="quarter" idx="5"/>
          </p:nvPr>
        </p:nvSpPr>
        <p:spPr/>
        <p:txBody>
          <a:bodyPr/>
          <a:lstStyle/>
          <a:p>
            <a:fld id="{0368D79C-707C-4E41-9C9F-D53E23B4DB0C}" type="slidenum">
              <a:rPr kumimoji="1" lang="ja-JP" altLang="en-US" smtClean="0"/>
              <a:t>28</a:t>
            </a:fld>
            <a:endParaRPr kumimoji="1" lang="ja-JP" altLang="en-US"/>
          </a:p>
        </p:txBody>
      </p:sp>
    </p:spTree>
    <p:extLst>
      <p:ext uri="{BB962C8B-B14F-4D97-AF65-F5344CB8AC3E}">
        <p14:creationId xmlns:p14="http://schemas.microsoft.com/office/powerpoint/2010/main" val="2188362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E620D-5930-87C1-345D-025975C96CA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9266CAE-CDF2-C7B9-5F47-5DF49D395DE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811E95A-1FC6-35F7-C5C8-5FBC992CB1C6}"/>
              </a:ext>
            </a:extLst>
          </p:cNvPr>
          <p:cNvSpPr>
            <a:spLocks noGrp="1"/>
          </p:cNvSpPr>
          <p:nvPr>
            <p:ph type="body" idx="1"/>
          </p:nvPr>
        </p:nvSpPr>
        <p:spPr/>
        <p:txBody>
          <a:bodyPr/>
          <a:lstStyle/>
          <a:p>
            <a:r>
              <a:rPr kumimoji="1" lang="ja-JP" altLang="en-US" dirty="0"/>
              <a:t>クローンであると答えていたものの多くをクローンでないと答えるようになりました。</a:t>
            </a:r>
            <a:endParaRPr kumimoji="1" lang="en-US" altLang="ja-JP" dirty="0"/>
          </a:p>
          <a:p>
            <a:r>
              <a:rPr kumimoji="1" lang="ja-JP" altLang="en-US" dirty="0"/>
              <a:t>結果、クローンでないものどちらも、クローンでないと答えるようになりました。</a:t>
            </a:r>
            <a:endParaRPr kumimoji="1" lang="en-US" altLang="ja-JP" dirty="0"/>
          </a:p>
          <a:p>
            <a:endParaRPr kumimoji="1" lang="en-US" altLang="ja-JP" dirty="0"/>
          </a:p>
          <a:p>
            <a:r>
              <a:rPr kumimoji="1" lang="ja-JP" altLang="en-US" dirty="0"/>
              <a:t>結果、どの評価指標も悪くなりました。</a:t>
            </a:r>
            <a:endParaRPr kumimoji="1" lang="en-US" altLang="ja-JP" dirty="0"/>
          </a:p>
        </p:txBody>
      </p:sp>
      <p:sp>
        <p:nvSpPr>
          <p:cNvPr id="4" name="スライド番号プレースホルダー 3">
            <a:extLst>
              <a:ext uri="{FF2B5EF4-FFF2-40B4-BE49-F238E27FC236}">
                <a16:creationId xmlns:a16="http://schemas.microsoft.com/office/drawing/2014/main" id="{2D560940-90F6-F67A-85EF-600C7BD33A93}"/>
              </a:ext>
            </a:extLst>
          </p:cNvPr>
          <p:cNvSpPr>
            <a:spLocks noGrp="1"/>
          </p:cNvSpPr>
          <p:nvPr>
            <p:ph type="sldNum" sz="quarter" idx="5"/>
          </p:nvPr>
        </p:nvSpPr>
        <p:spPr/>
        <p:txBody>
          <a:bodyPr/>
          <a:lstStyle/>
          <a:p>
            <a:fld id="{0368D79C-707C-4E41-9C9F-D53E23B4DB0C}" type="slidenum">
              <a:rPr kumimoji="1" lang="ja-JP" altLang="en-US" smtClean="0"/>
              <a:t>29</a:t>
            </a:fld>
            <a:endParaRPr kumimoji="1" lang="ja-JP" altLang="en-US"/>
          </a:p>
        </p:txBody>
      </p:sp>
    </p:spTree>
    <p:extLst>
      <p:ext uri="{BB962C8B-B14F-4D97-AF65-F5344CB8AC3E}">
        <p14:creationId xmlns:p14="http://schemas.microsoft.com/office/powerpoint/2010/main" val="269002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5C532-85EA-1DFC-0723-2AC24257DD0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9BDF713-6E34-F7E7-AAD1-98ABB931B39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DBEC613-E8E6-2E44-9907-4C6F1D4082FD}"/>
              </a:ext>
            </a:extLst>
          </p:cNvPr>
          <p:cNvSpPr>
            <a:spLocks noGrp="1"/>
          </p:cNvSpPr>
          <p:nvPr>
            <p:ph type="body" idx="1"/>
          </p:nvPr>
        </p:nvSpPr>
        <p:spPr/>
        <p:txBody>
          <a:bodyPr/>
          <a:lstStyle/>
          <a:p>
            <a:r>
              <a:rPr kumimoji="1" lang="ja-JP" altLang="en-US" dirty="0"/>
              <a:t>を、コードクローンといいます。以後クローンと短縮します。</a:t>
            </a:r>
            <a:endParaRPr kumimoji="1" lang="en-US" altLang="ja-JP" dirty="0"/>
          </a:p>
          <a:p>
            <a:endParaRPr kumimoji="1" lang="en-US" altLang="ja-JP" dirty="0"/>
          </a:p>
          <a:p>
            <a:r>
              <a:rPr kumimoji="1" lang="ja-JP" altLang="en-US" dirty="0"/>
              <a:t>クローンはコピーアンドペーストや再実装などを通して、作成され、バグもコピーされます。バグやコードの変更を両方に適用しないと、</a:t>
            </a:r>
            <a:br>
              <a:rPr kumimoji="1" lang="en-US" altLang="ja-JP" dirty="0"/>
            </a:br>
            <a:r>
              <a:rPr kumimoji="1" lang="ja-JP" altLang="en-US" dirty="0"/>
              <a:t>プログラム内にバグを残してしまう。</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クローンに対するコーディングは一貫した変更が必要になることがあり、過剰なクローンはシステムの保守性を損ねてしまいます。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この問題に対処するため、クローンの検出ツールが多く提案されています。</a:t>
            </a:r>
            <a:endParaRPr kumimoji="1" lang="en-US" altLang="ja-JP" dirty="0"/>
          </a:p>
        </p:txBody>
      </p:sp>
      <p:sp>
        <p:nvSpPr>
          <p:cNvPr id="4" name="スライド番号プレースホルダー 3">
            <a:extLst>
              <a:ext uri="{FF2B5EF4-FFF2-40B4-BE49-F238E27FC236}">
                <a16:creationId xmlns:a16="http://schemas.microsoft.com/office/drawing/2014/main" id="{B56469D6-5F8F-48C3-1532-BDD049C4BC6C}"/>
              </a:ext>
            </a:extLst>
          </p:cNvPr>
          <p:cNvSpPr>
            <a:spLocks noGrp="1"/>
          </p:cNvSpPr>
          <p:nvPr>
            <p:ph type="sldNum" sz="quarter" idx="5"/>
          </p:nvPr>
        </p:nvSpPr>
        <p:spPr/>
        <p:txBody>
          <a:bodyPr/>
          <a:lstStyle/>
          <a:p>
            <a:fld id="{0368D79C-707C-4E41-9C9F-D53E23B4DB0C}" type="slidenum">
              <a:rPr kumimoji="1" lang="ja-JP" altLang="en-US" smtClean="0"/>
              <a:t>3</a:t>
            </a:fld>
            <a:endParaRPr kumimoji="1" lang="ja-JP" altLang="en-US"/>
          </a:p>
        </p:txBody>
      </p:sp>
    </p:spTree>
    <p:extLst>
      <p:ext uri="{BB962C8B-B14F-4D97-AF65-F5344CB8AC3E}">
        <p14:creationId xmlns:p14="http://schemas.microsoft.com/office/powerpoint/2010/main" val="18805147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9D35FC-2740-E9DD-58D2-619A502055B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ABA33C5-367E-27A7-E9A3-237824B50E5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2CFA648-0389-CB9B-0E40-100CDFED5B80}"/>
              </a:ext>
            </a:extLst>
          </p:cNvPr>
          <p:cNvSpPr>
            <a:spLocks noGrp="1"/>
          </p:cNvSpPr>
          <p:nvPr>
            <p:ph type="body" idx="1"/>
          </p:nvPr>
        </p:nvSpPr>
        <p:spPr/>
        <p:txBody>
          <a:bodyPr/>
          <a:lstStyle/>
          <a:p>
            <a:r>
              <a:rPr kumimoji="1" lang="ja-JP" altLang="en-US" dirty="0"/>
              <a:t>データセットの性質が異なる</a:t>
            </a:r>
            <a:endParaRPr kumimoji="1" lang="en-US" altLang="ja-JP" dirty="0"/>
          </a:p>
        </p:txBody>
      </p:sp>
      <p:sp>
        <p:nvSpPr>
          <p:cNvPr id="4" name="スライド番号プレースホルダー 3">
            <a:extLst>
              <a:ext uri="{FF2B5EF4-FFF2-40B4-BE49-F238E27FC236}">
                <a16:creationId xmlns:a16="http://schemas.microsoft.com/office/drawing/2014/main" id="{615C49C1-333E-FAA1-61A2-B276F21E9BC1}"/>
              </a:ext>
            </a:extLst>
          </p:cNvPr>
          <p:cNvSpPr>
            <a:spLocks noGrp="1"/>
          </p:cNvSpPr>
          <p:nvPr>
            <p:ph type="sldNum" sz="quarter" idx="5"/>
          </p:nvPr>
        </p:nvSpPr>
        <p:spPr/>
        <p:txBody>
          <a:bodyPr/>
          <a:lstStyle/>
          <a:p>
            <a:fld id="{0368D79C-707C-4E41-9C9F-D53E23B4DB0C}" type="slidenum">
              <a:rPr kumimoji="1" lang="ja-JP" altLang="en-US" smtClean="0"/>
              <a:t>30</a:t>
            </a:fld>
            <a:endParaRPr kumimoji="1" lang="ja-JP" altLang="en-US"/>
          </a:p>
        </p:txBody>
      </p:sp>
    </p:spTree>
    <p:extLst>
      <p:ext uri="{BB962C8B-B14F-4D97-AF65-F5344CB8AC3E}">
        <p14:creationId xmlns:p14="http://schemas.microsoft.com/office/powerpoint/2010/main" val="3717084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3802F-C44E-6AFE-3362-83917D58299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80AF570-8D97-74C1-070F-A7704DF3180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B2B5826-3EAD-02BB-25EA-CA35C0ACEF39}"/>
              </a:ext>
            </a:extLst>
          </p:cNvPr>
          <p:cNvSpPr>
            <a:spLocks noGrp="1"/>
          </p:cNvSpPr>
          <p:nvPr>
            <p:ph type="body" idx="1"/>
          </p:nvPr>
        </p:nvSpPr>
        <p:spPr/>
        <p:txBody>
          <a:bodyPr/>
          <a:lstStyle/>
          <a:p>
            <a:pPr marL="883128" lvl="2"/>
            <a:endParaRPr lang="en-US" altLang="ja-JP" dirty="0"/>
          </a:p>
          <a:p>
            <a:pPr marL="883128" lvl="2"/>
            <a:r>
              <a:rPr lang="en-US" altLang="ja-JP" dirty="0"/>
              <a:t>- </a:t>
            </a:r>
            <a:r>
              <a:rPr lang="ja-JP" altLang="en-US" dirty="0"/>
              <a:t>他の</a:t>
            </a:r>
            <a:r>
              <a:rPr lang="en-US" altLang="ja-JP" dirty="0"/>
              <a:t>LLM</a:t>
            </a:r>
            <a:r>
              <a:rPr lang="ja-JP" altLang="en-US" dirty="0"/>
              <a:t>に対して同様の実験を行う</a:t>
            </a:r>
            <a:endParaRPr lang="en-US" altLang="ja-JP" dirty="0"/>
          </a:p>
          <a:p>
            <a:pPr marL="883128" lvl="2"/>
            <a:endParaRPr lang="en-US" altLang="ja-JP" dirty="0"/>
          </a:p>
          <a:p>
            <a:pPr marL="883128" marR="0" lvl="2" indent="0" algn="l" defTabSz="914400" rtl="0" eaLnBrk="1" fontAlgn="auto" latinLnBrk="0" hangingPunct="1">
              <a:lnSpc>
                <a:spcPct val="100000"/>
              </a:lnSpc>
              <a:spcBef>
                <a:spcPts val="0"/>
              </a:spcBef>
              <a:spcAft>
                <a:spcPts val="0"/>
              </a:spcAft>
              <a:buClrTx/>
              <a:buSzTx/>
              <a:buFontTx/>
              <a:buNone/>
              <a:tabLst/>
              <a:defRPr/>
            </a:pPr>
            <a:r>
              <a:rPr lang="en-US" altLang="ja-JP" dirty="0"/>
              <a:t>- </a:t>
            </a:r>
            <a:r>
              <a:rPr lang="ja-JP" altLang="en-US" dirty="0"/>
              <a:t>実験</a:t>
            </a:r>
            <a:r>
              <a:rPr lang="en-US" altLang="ja-JP" dirty="0"/>
              <a:t>2</a:t>
            </a:r>
            <a:r>
              <a:rPr lang="ja-JP" altLang="en-US" dirty="0"/>
              <a:t>の</a:t>
            </a:r>
            <a:r>
              <a:rPr lang="en-US" altLang="ja-JP" dirty="0"/>
              <a:t>BigCloneBench</a:t>
            </a:r>
          </a:p>
          <a:p>
            <a:pPr marL="883128" marR="0" lvl="2" indent="0" algn="l" defTabSz="914400" rtl="0" eaLnBrk="1" fontAlgn="auto" latinLnBrk="0" hangingPunct="1">
              <a:lnSpc>
                <a:spcPct val="100000"/>
              </a:lnSpc>
              <a:spcBef>
                <a:spcPts val="0"/>
              </a:spcBef>
              <a:spcAft>
                <a:spcPts val="0"/>
              </a:spcAft>
              <a:buClrTx/>
              <a:buSzTx/>
              <a:buFontTx/>
              <a:buNone/>
              <a:tabLst/>
              <a:defRPr/>
            </a:pPr>
            <a:r>
              <a:rPr lang="en-US" altLang="ja-JP" dirty="0"/>
              <a:t>FEMPDataset</a:t>
            </a:r>
            <a:r>
              <a:rPr lang="ja-JP" altLang="en-US" dirty="0"/>
              <a:t>はオープンソースソフトウェアに含まれるようなデータ</a:t>
            </a:r>
            <a:endParaRPr lang="en-US" altLang="ja-JP" dirty="0"/>
          </a:p>
          <a:p>
            <a:pPr marL="883128" lvl="2"/>
            <a:endParaRPr lang="en-US" altLang="ja-JP" dirty="0"/>
          </a:p>
          <a:p>
            <a:pPr marL="883128" lvl="2"/>
            <a:r>
              <a:rPr lang="en-US" altLang="ja-JP" dirty="0"/>
              <a:t>- </a:t>
            </a:r>
            <a:r>
              <a:rPr lang="ja-JP" altLang="en-US" dirty="0"/>
              <a:t>複数のベンチマークに対し実験を行い，ファインチューニングの性能評価をより詳細に行う</a:t>
            </a:r>
            <a:endParaRPr lang="en-US" altLang="ja-JP" dirty="0"/>
          </a:p>
        </p:txBody>
      </p:sp>
      <p:sp>
        <p:nvSpPr>
          <p:cNvPr id="4" name="スライド番号プレースホルダー 3">
            <a:extLst>
              <a:ext uri="{FF2B5EF4-FFF2-40B4-BE49-F238E27FC236}">
                <a16:creationId xmlns:a16="http://schemas.microsoft.com/office/drawing/2014/main" id="{5BB6E0CE-7E9A-F4B3-8DEA-508DC09F6D28}"/>
              </a:ext>
            </a:extLst>
          </p:cNvPr>
          <p:cNvSpPr>
            <a:spLocks noGrp="1"/>
          </p:cNvSpPr>
          <p:nvPr>
            <p:ph type="sldNum" sz="quarter" idx="5"/>
          </p:nvPr>
        </p:nvSpPr>
        <p:spPr/>
        <p:txBody>
          <a:bodyPr/>
          <a:lstStyle/>
          <a:p>
            <a:fld id="{0368D79C-707C-4E41-9C9F-D53E23B4DB0C}" type="slidenum">
              <a:rPr kumimoji="1" lang="ja-JP" altLang="en-US" smtClean="0"/>
              <a:t>31</a:t>
            </a:fld>
            <a:endParaRPr kumimoji="1" lang="ja-JP" altLang="en-US"/>
          </a:p>
        </p:txBody>
      </p:sp>
    </p:spTree>
    <p:extLst>
      <p:ext uri="{BB962C8B-B14F-4D97-AF65-F5344CB8AC3E}">
        <p14:creationId xmlns:p14="http://schemas.microsoft.com/office/powerpoint/2010/main" val="3545144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32</a:t>
            </a:fld>
            <a:endParaRPr kumimoji="1" lang="ja-JP" altLang="en-US"/>
          </a:p>
        </p:txBody>
      </p:sp>
    </p:spTree>
    <p:extLst>
      <p:ext uri="{BB962C8B-B14F-4D97-AF65-F5344CB8AC3E}">
        <p14:creationId xmlns:p14="http://schemas.microsoft.com/office/powerpoint/2010/main" val="1762159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7A6FA5-255B-F142-C113-8D566299274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45C7D9E-0B0A-21B1-342F-2CA2C726597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47C3D95-1369-4A97-3B3A-D3056CFEDB7A}"/>
              </a:ext>
            </a:extLst>
          </p:cNvPr>
          <p:cNvSpPr>
            <a:spLocks noGrp="1"/>
          </p:cNvSpPr>
          <p:nvPr>
            <p:ph type="body" idx="1"/>
          </p:nvPr>
        </p:nvSpPr>
        <p:spPr/>
        <p:txBody>
          <a:bodyPr/>
          <a:lstStyle/>
          <a:p>
            <a:r>
              <a:rPr kumimoji="1" lang="ja-JP" altLang="en-US" dirty="0"/>
              <a:t>を、コードクローンといいます。以後クローンと短縮します。</a:t>
            </a:r>
            <a:endParaRPr kumimoji="1" lang="en-US" altLang="ja-JP" dirty="0"/>
          </a:p>
          <a:p>
            <a:endParaRPr kumimoji="1" lang="en-US" altLang="ja-JP" dirty="0"/>
          </a:p>
          <a:p>
            <a:r>
              <a:rPr kumimoji="1" lang="ja-JP" altLang="en-US" dirty="0"/>
              <a:t>クローンはコピーアンドペーストや再実装などを通して、作成され、バグもコピーされます。バグやコードの変更を両方に適用しないと、</a:t>
            </a:r>
            <a:br>
              <a:rPr kumimoji="1" lang="en-US" altLang="ja-JP" dirty="0"/>
            </a:br>
            <a:r>
              <a:rPr kumimoji="1" lang="ja-JP" altLang="en-US" dirty="0"/>
              <a:t>プログラム内にバグを残してしまう。</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クローンに対するコーディングは一貫した変更が必要になることがあり、過剰なクローンはシステムの保守性を損ねてしまいます。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この問題に対処するため、クローンの検出ツールが多く提案されています。</a:t>
            </a:r>
            <a:endParaRPr kumimoji="1" lang="en-US" altLang="ja-JP" dirty="0"/>
          </a:p>
        </p:txBody>
      </p:sp>
      <p:sp>
        <p:nvSpPr>
          <p:cNvPr id="4" name="スライド番号プレースホルダー 3">
            <a:extLst>
              <a:ext uri="{FF2B5EF4-FFF2-40B4-BE49-F238E27FC236}">
                <a16:creationId xmlns:a16="http://schemas.microsoft.com/office/drawing/2014/main" id="{78F8FE29-CAAE-5537-E6D6-A69005EE0E4F}"/>
              </a:ext>
            </a:extLst>
          </p:cNvPr>
          <p:cNvSpPr>
            <a:spLocks noGrp="1"/>
          </p:cNvSpPr>
          <p:nvPr>
            <p:ph type="sldNum" sz="quarter" idx="5"/>
          </p:nvPr>
        </p:nvSpPr>
        <p:spPr/>
        <p:txBody>
          <a:bodyPr/>
          <a:lstStyle/>
          <a:p>
            <a:fld id="{0368D79C-707C-4E41-9C9F-D53E23B4DB0C}" type="slidenum">
              <a:rPr kumimoji="1" lang="ja-JP" altLang="en-US" smtClean="0"/>
              <a:t>4</a:t>
            </a:fld>
            <a:endParaRPr kumimoji="1" lang="ja-JP" altLang="en-US"/>
          </a:p>
        </p:txBody>
      </p:sp>
    </p:spTree>
    <p:extLst>
      <p:ext uri="{BB962C8B-B14F-4D97-AF65-F5344CB8AC3E}">
        <p14:creationId xmlns:p14="http://schemas.microsoft.com/office/powerpoint/2010/main" val="4168043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A2A636-6D11-F841-5F40-2D0204E5FAA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287C60C-9E92-1CCE-A942-36742750AE2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9156721-FA46-371C-F72A-C473249D4551}"/>
              </a:ext>
            </a:extLst>
          </p:cNvPr>
          <p:cNvSpPr>
            <a:spLocks noGrp="1"/>
          </p:cNvSpPr>
          <p:nvPr>
            <p:ph type="body" idx="1"/>
          </p:nvPr>
        </p:nvSpPr>
        <p:spPr/>
        <p:txBody>
          <a:bodyPr/>
          <a:lstStyle/>
          <a:p>
            <a:r>
              <a:rPr kumimoji="1" lang="ja-JP" altLang="en-US" dirty="0"/>
              <a:t>また、クローンは構文的な類似度を用いて</a:t>
            </a:r>
            <a:r>
              <a:rPr kumimoji="1" lang="en-US" altLang="ja-JP" dirty="0"/>
              <a:t>Type-1</a:t>
            </a:r>
            <a:r>
              <a:rPr kumimoji="1" lang="ja-JP" altLang="en-US" dirty="0"/>
              <a:t>～</a:t>
            </a:r>
            <a:r>
              <a:rPr kumimoji="1" lang="en-US" altLang="ja-JP" dirty="0"/>
              <a:t>Type-4</a:t>
            </a:r>
            <a:r>
              <a:rPr kumimoji="1" lang="ja-JP" altLang="en-US" dirty="0"/>
              <a:t>に分類されています。</a:t>
            </a:r>
            <a:endParaRPr kumimoji="1" lang="en-US" altLang="ja-JP" dirty="0"/>
          </a:p>
          <a:p>
            <a:endParaRPr kumimoji="1" lang="en-US" altLang="ja-JP" dirty="0"/>
          </a:p>
          <a:p>
            <a:r>
              <a:rPr kumimoji="1" lang="en-US" altLang="ja-JP" dirty="0"/>
              <a:t>Type-1</a:t>
            </a:r>
            <a:r>
              <a:rPr kumimoji="1" lang="ja-JP" altLang="en-US" dirty="0"/>
              <a:t>は～～～するクローン</a:t>
            </a:r>
            <a:endParaRPr kumimoji="1" lang="en-US" altLang="ja-JP" dirty="0"/>
          </a:p>
          <a:p>
            <a:r>
              <a:rPr kumimoji="1" lang="en-US" altLang="ja-JP" dirty="0"/>
              <a:t>Type-2</a:t>
            </a:r>
            <a:r>
              <a:rPr kumimoji="1" lang="ja-JP" altLang="en-US" dirty="0"/>
              <a:t>は</a:t>
            </a:r>
            <a:endParaRPr kumimoji="1" lang="en-US" altLang="ja-JP" dirty="0"/>
          </a:p>
          <a:p>
            <a:r>
              <a:rPr kumimoji="1" lang="en-US" altLang="ja-JP" dirty="0"/>
              <a:t>Type-3</a:t>
            </a:r>
            <a:r>
              <a:rPr kumimoji="1" lang="ja-JP" altLang="en-US" dirty="0"/>
              <a:t>は</a:t>
            </a:r>
            <a:endParaRPr kumimoji="1" lang="en-US" altLang="ja-JP" dirty="0"/>
          </a:p>
          <a:p>
            <a:r>
              <a:rPr kumimoji="1" lang="en-US" altLang="ja-JP" dirty="0"/>
              <a:t>Type-4</a:t>
            </a:r>
            <a:r>
              <a:rPr kumimoji="1" lang="ja-JP" altLang="en-US" dirty="0"/>
              <a:t>は</a:t>
            </a:r>
            <a:endParaRPr kumimoji="1" lang="en-US" altLang="ja-JP" dirty="0"/>
          </a:p>
          <a:p>
            <a:endParaRPr kumimoji="1" lang="en-US" altLang="ja-JP" dirty="0"/>
          </a:p>
          <a:p>
            <a:r>
              <a:rPr kumimoji="1" lang="ja-JP" altLang="en-US" dirty="0"/>
              <a:t>分類が右に行くほど検出は難しく、</a:t>
            </a:r>
            <a:r>
              <a:rPr kumimoji="1" lang="en-US" altLang="ja-JP" dirty="0"/>
              <a:t>Type-4</a:t>
            </a:r>
            <a:r>
              <a:rPr kumimoji="1" lang="ja-JP" altLang="en-US" dirty="0"/>
              <a:t>は記述が異なるため検出が特に難しいとされています。</a:t>
            </a:r>
          </a:p>
        </p:txBody>
      </p:sp>
      <p:sp>
        <p:nvSpPr>
          <p:cNvPr id="4" name="スライド番号プレースホルダー 3">
            <a:extLst>
              <a:ext uri="{FF2B5EF4-FFF2-40B4-BE49-F238E27FC236}">
                <a16:creationId xmlns:a16="http://schemas.microsoft.com/office/drawing/2014/main" id="{125D935B-7BA5-3AD9-E3E7-11AE7B78C0EC}"/>
              </a:ext>
            </a:extLst>
          </p:cNvPr>
          <p:cNvSpPr>
            <a:spLocks noGrp="1"/>
          </p:cNvSpPr>
          <p:nvPr>
            <p:ph type="sldNum" sz="quarter" idx="5"/>
          </p:nvPr>
        </p:nvSpPr>
        <p:spPr/>
        <p:txBody>
          <a:bodyPr/>
          <a:lstStyle/>
          <a:p>
            <a:fld id="{0368D79C-707C-4E41-9C9F-D53E23B4DB0C}" type="slidenum">
              <a:rPr kumimoji="1" lang="ja-JP" altLang="en-US" smtClean="0"/>
              <a:t>5</a:t>
            </a:fld>
            <a:endParaRPr kumimoji="1" lang="ja-JP" altLang="en-US"/>
          </a:p>
        </p:txBody>
      </p:sp>
    </p:spTree>
    <p:extLst>
      <p:ext uri="{BB962C8B-B14F-4D97-AF65-F5344CB8AC3E}">
        <p14:creationId xmlns:p14="http://schemas.microsoft.com/office/powerpoint/2010/main" val="1058730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314627-D07D-6AFB-0D65-BB3C8B2D511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9122A4B-8434-00C2-6732-293D5CA7489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D4CBB6A-A7C0-8949-FDB3-7FA2959A5916}"/>
              </a:ext>
            </a:extLst>
          </p:cNvPr>
          <p:cNvSpPr>
            <a:spLocks noGrp="1"/>
          </p:cNvSpPr>
          <p:nvPr>
            <p:ph type="body" idx="1"/>
          </p:nvPr>
        </p:nvSpPr>
        <p:spPr/>
        <p:txBody>
          <a:bodyPr/>
          <a:lstStyle/>
          <a:p>
            <a:r>
              <a:rPr kumimoji="1" lang="ja-JP" altLang="en-US" dirty="0"/>
              <a:t>コードクローンの検出精度を測定するためには、データセットが必要になります</a:t>
            </a:r>
            <a:endParaRPr kumimoji="1" lang="en-US" altLang="ja-JP" dirty="0"/>
          </a:p>
          <a:p>
            <a:r>
              <a:rPr kumimoji="1" lang="ja-JP" altLang="en-US" dirty="0"/>
              <a:t>本研究で使用するデータセットを</a:t>
            </a:r>
            <a:r>
              <a:rPr kumimoji="1" lang="en-US" altLang="ja-JP" dirty="0"/>
              <a:t>2</a:t>
            </a:r>
            <a:r>
              <a:rPr kumimoji="1" lang="ja-JP" altLang="en-US" dirty="0"/>
              <a:t>つ紹介します</a:t>
            </a:r>
            <a:endParaRPr kumimoji="1" lang="en-US" altLang="ja-JP" dirty="0"/>
          </a:p>
          <a:p>
            <a:endParaRPr kumimoji="1" lang="en-US" altLang="ja-JP" dirty="0"/>
          </a:p>
          <a:p>
            <a:r>
              <a:rPr kumimoji="1" lang="en-US" altLang="ja-JP" dirty="0"/>
              <a:t>1</a:t>
            </a:r>
            <a:r>
              <a:rPr kumimoji="1" lang="ja-JP" altLang="en-US" dirty="0"/>
              <a:t>つ目は</a:t>
            </a:r>
            <a:r>
              <a:rPr kumimoji="1" lang="en-US" altLang="ja-JP" dirty="0"/>
              <a:t>BigCloneBench</a:t>
            </a:r>
            <a:r>
              <a:rPr kumimoji="1" lang="ja-JP" altLang="en-US" dirty="0"/>
              <a:t>です</a:t>
            </a:r>
            <a:endParaRPr kumimoji="1" lang="en-US" altLang="ja-JP" dirty="0"/>
          </a:p>
          <a:p>
            <a:endParaRPr kumimoji="1" lang="en-US" altLang="ja-JP" dirty="0"/>
          </a:p>
          <a:p>
            <a:r>
              <a:rPr kumimoji="1" lang="ja-JP" altLang="en-US" dirty="0"/>
              <a:t>で</a:t>
            </a:r>
            <a:r>
              <a:rPr kumimoji="1" lang="en-US" altLang="ja-JP" dirty="0"/>
              <a:t>Java</a:t>
            </a:r>
            <a:r>
              <a:rPr kumimoji="1" lang="ja-JP" altLang="en-US" dirty="0"/>
              <a:t>のメソッド約</a:t>
            </a:r>
            <a:r>
              <a:rPr kumimoji="1" lang="en-US" altLang="ja-JP" dirty="0"/>
              <a:t>800</a:t>
            </a:r>
            <a:r>
              <a:rPr kumimoji="1" lang="ja-JP" altLang="en-US" dirty="0"/>
              <a:t>万個からなります。</a:t>
            </a:r>
            <a:endParaRPr kumimoji="1" lang="en-US" altLang="ja-JP" dirty="0"/>
          </a:p>
          <a:p>
            <a:r>
              <a:rPr kumimoji="1" lang="en-US" altLang="ja-JP" dirty="0"/>
              <a:t>BigCloneBench</a:t>
            </a:r>
            <a:r>
              <a:rPr kumimoji="1" lang="ja-JP" altLang="en-US" dirty="0"/>
              <a:t>で集められたクローンのタイプは</a:t>
            </a:r>
            <a:r>
              <a:rPr kumimoji="1" lang="en-US" altLang="ja-JP" dirty="0"/>
              <a:t>T1</a:t>
            </a:r>
            <a:r>
              <a:rPr kumimoji="1" lang="ja-JP" altLang="en-US" dirty="0"/>
              <a:t>～</a:t>
            </a:r>
            <a:r>
              <a:rPr kumimoji="1" lang="en-US" altLang="ja-JP" dirty="0"/>
              <a:t>T4</a:t>
            </a:r>
            <a:r>
              <a:rPr kumimoji="1" lang="ja-JP" altLang="en-US" dirty="0"/>
              <a:t>になります。</a:t>
            </a:r>
            <a:endParaRPr kumimoji="1" lang="en-US" altLang="ja-JP" dirty="0"/>
          </a:p>
          <a:p>
            <a:r>
              <a:rPr kumimoji="1" lang="ja-JP" altLang="en-US" dirty="0"/>
              <a:t>また、</a:t>
            </a:r>
            <a:r>
              <a:rPr kumimoji="1" lang="en-US" altLang="ja-JP" dirty="0"/>
              <a:t>BigCloneBench</a:t>
            </a:r>
            <a:r>
              <a:rPr kumimoji="1" lang="ja-JP" altLang="en-US" dirty="0"/>
              <a:t>ではメソッドを実行し動作を確認する作業が行われていません</a:t>
            </a:r>
            <a:endParaRPr kumimoji="1" lang="en-US" altLang="ja-JP" dirty="0"/>
          </a:p>
          <a:p>
            <a:endParaRPr kumimoji="1" lang="en-US" altLang="ja-JP" dirty="0"/>
          </a:p>
          <a:p>
            <a:r>
              <a:rPr kumimoji="1" lang="en-US" altLang="ja-JP" dirty="0"/>
              <a:t>2</a:t>
            </a:r>
            <a:r>
              <a:rPr kumimoji="1" lang="ja-JP" altLang="en-US" dirty="0"/>
              <a:t>つ目は</a:t>
            </a:r>
            <a:r>
              <a:rPr kumimoji="1" lang="en-US" altLang="ja-JP" dirty="0"/>
              <a:t>FEMPDataset</a:t>
            </a:r>
            <a:r>
              <a:rPr kumimoji="1" lang="ja-JP" altLang="en-US" dirty="0"/>
              <a:t>です</a:t>
            </a:r>
            <a:endParaRPr kumimoji="1" lang="en-US" altLang="ja-JP" dirty="0"/>
          </a:p>
          <a:p>
            <a:endParaRPr kumimoji="1" lang="en-US" altLang="ja-JP" dirty="0"/>
          </a:p>
          <a:p>
            <a:r>
              <a:rPr kumimoji="1" lang="ja-JP" altLang="en-US" dirty="0"/>
              <a:t>でこちらも</a:t>
            </a:r>
            <a:r>
              <a:rPr kumimoji="1" lang="en-US" altLang="ja-JP" dirty="0"/>
              <a:t>Java</a:t>
            </a:r>
            <a:r>
              <a:rPr kumimoji="1" lang="ja-JP" altLang="en-US" dirty="0"/>
              <a:t>のメソッド</a:t>
            </a:r>
            <a:r>
              <a:rPr kumimoji="1" lang="en-US" altLang="ja-JP" dirty="0"/>
              <a:t>2194</a:t>
            </a:r>
            <a:r>
              <a:rPr kumimoji="1" lang="ja-JP" altLang="en-US" dirty="0"/>
              <a:t>個からなります。</a:t>
            </a:r>
            <a:endParaRPr kumimoji="1" lang="en-US" altLang="ja-JP" dirty="0"/>
          </a:p>
          <a:p>
            <a:r>
              <a:rPr kumimoji="1" lang="en-US" altLang="ja-JP" dirty="0"/>
              <a:t>FEMPDataset</a:t>
            </a:r>
            <a:r>
              <a:rPr kumimoji="1" lang="ja-JP" altLang="en-US" dirty="0"/>
              <a:t>で集められているクローンのタイプは</a:t>
            </a:r>
            <a:r>
              <a:rPr kumimoji="1" lang="en-US" altLang="ja-JP" dirty="0"/>
              <a:t>Type-4</a:t>
            </a:r>
            <a:r>
              <a:rPr kumimoji="1" lang="ja-JP" altLang="en-US" dirty="0"/>
              <a:t>になります</a:t>
            </a:r>
            <a:endParaRPr kumimoji="1" lang="en-US" altLang="ja-JP" dirty="0"/>
          </a:p>
          <a:p>
            <a:r>
              <a:rPr kumimoji="1" lang="en-US" altLang="ja-JP" dirty="0"/>
              <a:t>FEMPDataset</a:t>
            </a:r>
            <a:r>
              <a:rPr kumimoji="1" lang="ja-JP" altLang="en-US" dirty="0"/>
              <a:t>は</a:t>
            </a:r>
            <a:r>
              <a:rPr kumimoji="1" lang="en-US" altLang="ja-JP" dirty="0"/>
              <a:t>BigCloneBench</a:t>
            </a:r>
            <a:r>
              <a:rPr kumimoji="1" lang="ja-JP" altLang="en-US" dirty="0"/>
              <a:t>と異なり、テストケースの実行を通してメソッドが機能等価であることを確認しています。</a:t>
            </a:r>
            <a:endParaRPr kumimoji="1" lang="en-US" altLang="ja-JP" dirty="0"/>
          </a:p>
          <a:p>
            <a:endParaRPr kumimoji="1" lang="en-US" altLang="ja-JP" dirty="0"/>
          </a:p>
        </p:txBody>
      </p:sp>
      <p:sp>
        <p:nvSpPr>
          <p:cNvPr id="4" name="スライド番号プレースホルダー 3">
            <a:extLst>
              <a:ext uri="{FF2B5EF4-FFF2-40B4-BE49-F238E27FC236}">
                <a16:creationId xmlns:a16="http://schemas.microsoft.com/office/drawing/2014/main" id="{434968EB-AC99-8E5D-6CF1-C3C89B41BC70}"/>
              </a:ext>
            </a:extLst>
          </p:cNvPr>
          <p:cNvSpPr>
            <a:spLocks noGrp="1"/>
          </p:cNvSpPr>
          <p:nvPr>
            <p:ph type="sldNum" sz="quarter" idx="5"/>
          </p:nvPr>
        </p:nvSpPr>
        <p:spPr/>
        <p:txBody>
          <a:bodyPr/>
          <a:lstStyle/>
          <a:p>
            <a:fld id="{0368D79C-707C-4E41-9C9F-D53E23B4DB0C}" type="slidenum">
              <a:rPr kumimoji="1" lang="ja-JP" altLang="en-US" smtClean="0"/>
              <a:t>6</a:t>
            </a:fld>
            <a:endParaRPr kumimoji="1" lang="ja-JP" altLang="en-US"/>
          </a:p>
        </p:txBody>
      </p:sp>
    </p:spTree>
    <p:extLst>
      <p:ext uri="{BB962C8B-B14F-4D97-AF65-F5344CB8AC3E}">
        <p14:creationId xmlns:p14="http://schemas.microsoft.com/office/powerpoint/2010/main" val="711240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7739F1-0454-27AD-95D2-D1B25E08786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C6EF6E0-BC0B-4BC0-B69C-B3086C5B661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242644D-2542-D8F9-7466-84CB947A6640}"/>
              </a:ext>
            </a:extLst>
          </p:cNvPr>
          <p:cNvSpPr>
            <a:spLocks noGrp="1"/>
          </p:cNvSpPr>
          <p:nvPr>
            <p:ph type="body" idx="1"/>
          </p:nvPr>
        </p:nvSpPr>
        <p:spPr/>
        <p:txBody>
          <a:bodyPr/>
          <a:lstStyle/>
          <a:p>
            <a:r>
              <a:rPr kumimoji="1" lang="ja-JP" altLang="en-US" dirty="0"/>
              <a:t>また、</a:t>
            </a:r>
            <a:r>
              <a:rPr kumimoji="1" lang="en-US" altLang="ja-JP" dirty="0"/>
              <a:t>LLM</a:t>
            </a:r>
            <a:r>
              <a:rPr kumimoji="1" lang="ja-JP" altLang="en-US" dirty="0"/>
              <a:t>によるコードクローンの検出も研究されています。</a:t>
            </a:r>
            <a:endParaRPr kumimoji="1" lang="en-US" altLang="ja-JP" dirty="0"/>
          </a:p>
          <a:p>
            <a:endParaRPr kumimoji="1" lang="en-US" altLang="ja-JP" dirty="0"/>
          </a:p>
          <a:p>
            <a:r>
              <a:rPr kumimoji="1" lang="en-US" altLang="ja-JP" dirty="0"/>
              <a:t>LLM</a:t>
            </a:r>
            <a:r>
              <a:rPr kumimoji="1" lang="ja-JP" altLang="en-US" dirty="0"/>
              <a:t>は、</a:t>
            </a:r>
            <a:r>
              <a:rPr kumimoji="1" lang="en-US" altLang="ja-JP" dirty="0"/>
              <a:t>…</a:t>
            </a:r>
            <a:r>
              <a:rPr kumimoji="1" lang="ja-JP" altLang="en-US" dirty="0"/>
              <a:t>です</a:t>
            </a:r>
            <a:r>
              <a:rPr kumimoji="1" lang="en-US" altLang="ja-JP" dirty="0"/>
              <a:t>						</a:t>
            </a:r>
          </a:p>
          <a:p>
            <a:r>
              <a:rPr kumimoji="1" lang="en-US" altLang="ja-JP" dirty="0"/>
              <a:t>LLM</a:t>
            </a:r>
            <a:r>
              <a:rPr kumimoji="1" lang="ja-JP" altLang="en-US" dirty="0"/>
              <a:t>は</a:t>
            </a:r>
            <a:endParaRPr kumimoji="1" lang="en-US" altLang="ja-JP" dirty="0"/>
          </a:p>
          <a:p>
            <a:r>
              <a:rPr lang="ja-JP" altLang="en-US" dirty="0"/>
              <a:t>自然言語処理の分野で高い成果を上げている</a:t>
            </a:r>
            <a:endParaRPr lang="en-US" altLang="ja-JP" dirty="0"/>
          </a:p>
          <a:p>
            <a:r>
              <a:rPr lang="ja-JP" altLang="en-US" dirty="0"/>
              <a:t>ここ数年間で，企業や研究機関によって、多くの</a:t>
            </a:r>
            <a:r>
              <a:rPr lang="en-US" altLang="ja-JP" dirty="0"/>
              <a:t>LLM</a:t>
            </a:r>
            <a:r>
              <a:rPr lang="ja-JP" altLang="en-US" dirty="0"/>
              <a:t>が作られており，</a:t>
            </a:r>
            <a:br>
              <a:rPr lang="en-US" altLang="ja-JP" dirty="0"/>
            </a:br>
            <a:r>
              <a:rPr lang="en-US" altLang="ja-JP" dirty="0"/>
              <a:t>ChatGPT</a:t>
            </a:r>
            <a:r>
              <a:rPr lang="ja-JP" altLang="en-US" dirty="0"/>
              <a:t>，</a:t>
            </a:r>
            <a:r>
              <a:rPr lang="en-US" altLang="ja-JP" dirty="0"/>
              <a:t>Bing</a:t>
            </a:r>
            <a:r>
              <a:rPr lang="ja-JP" altLang="en-US" dirty="0"/>
              <a:t>，</a:t>
            </a:r>
            <a:r>
              <a:rPr lang="en-US" altLang="ja-JP" dirty="0"/>
              <a:t>Bard</a:t>
            </a:r>
            <a:r>
              <a:rPr lang="ja-JP" altLang="en-US" dirty="0"/>
              <a:t>などで使用されている</a:t>
            </a:r>
            <a:endParaRPr lang="en-US" altLang="ja-JP" dirty="0"/>
          </a:p>
          <a:p>
            <a:endParaRPr lang="en-US" altLang="ja-JP" dirty="0"/>
          </a:p>
          <a:p>
            <a:r>
              <a:rPr lang="ja-JP" altLang="en-US" dirty="0"/>
              <a:t>具体的な</a:t>
            </a:r>
            <a:r>
              <a:rPr lang="en-US" altLang="ja-JP" dirty="0"/>
              <a:t>LLM</a:t>
            </a:r>
            <a:r>
              <a:rPr lang="ja-JP" altLang="en-US" dirty="0"/>
              <a:t>のモデルとしては</a:t>
            </a:r>
            <a:endParaRPr lang="en-US" altLang="ja-JP" dirty="0"/>
          </a:p>
          <a:p>
            <a:pPr lvl="1"/>
            <a:r>
              <a:rPr lang="en-US" altLang="ja-JP" dirty="0"/>
              <a:t>GPT-3.5/GPT-4 (OpenAI)</a:t>
            </a:r>
          </a:p>
          <a:p>
            <a:pPr lvl="1"/>
            <a:r>
              <a:rPr lang="ja-JP" altLang="en-US" dirty="0"/>
              <a:t>商用利用が可能な</a:t>
            </a:r>
            <a:endParaRPr lang="en-US" altLang="ja-JP" dirty="0"/>
          </a:p>
          <a:p>
            <a:pPr lvl="1"/>
            <a:r>
              <a:rPr lang="en-US" altLang="ja-JP" dirty="0"/>
              <a:t>Llama2 (Meta)</a:t>
            </a:r>
          </a:p>
          <a:p>
            <a:pPr lvl="1"/>
            <a:r>
              <a:rPr lang="en-US" altLang="ja-JP" dirty="0"/>
              <a:t>Llama2</a:t>
            </a:r>
            <a:r>
              <a:rPr lang="ja-JP" altLang="en-US" dirty="0"/>
              <a:t>をプログラムコードを用いてさらにファインチューニングした</a:t>
            </a:r>
            <a:endParaRPr lang="en-US" altLang="ja-JP" dirty="0"/>
          </a:p>
          <a:p>
            <a:pPr lvl="1"/>
            <a:r>
              <a:rPr lang="en-US" altLang="ja-JP" dirty="0"/>
              <a:t>CodeLlama(Meta)</a:t>
            </a:r>
          </a:p>
          <a:p>
            <a:r>
              <a:rPr kumimoji="1" lang="en-US" altLang="ja-JP" dirty="0"/>
              <a:t>						</a:t>
            </a:r>
          </a:p>
        </p:txBody>
      </p:sp>
      <p:sp>
        <p:nvSpPr>
          <p:cNvPr id="4" name="スライド番号プレースホルダー 3">
            <a:extLst>
              <a:ext uri="{FF2B5EF4-FFF2-40B4-BE49-F238E27FC236}">
                <a16:creationId xmlns:a16="http://schemas.microsoft.com/office/drawing/2014/main" id="{A4BCAEDB-5099-D569-DE2D-D3C8CD62C1D8}"/>
              </a:ext>
            </a:extLst>
          </p:cNvPr>
          <p:cNvSpPr>
            <a:spLocks noGrp="1"/>
          </p:cNvSpPr>
          <p:nvPr>
            <p:ph type="sldNum" sz="quarter" idx="5"/>
          </p:nvPr>
        </p:nvSpPr>
        <p:spPr/>
        <p:txBody>
          <a:bodyPr/>
          <a:lstStyle/>
          <a:p>
            <a:fld id="{0368D79C-707C-4E41-9C9F-D53E23B4DB0C}" type="slidenum">
              <a:rPr kumimoji="1" lang="ja-JP" altLang="en-US" smtClean="0"/>
              <a:t>7</a:t>
            </a:fld>
            <a:endParaRPr kumimoji="1" lang="ja-JP" altLang="en-US"/>
          </a:p>
        </p:txBody>
      </p:sp>
    </p:spTree>
    <p:extLst>
      <p:ext uri="{BB962C8B-B14F-4D97-AF65-F5344CB8AC3E}">
        <p14:creationId xmlns:p14="http://schemas.microsoft.com/office/powerpoint/2010/main" val="2358036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56703">
              <a:defRPr/>
            </a:pPr>
            <a:r>
              <a:rPr kumimoji="1" lang="ja-JP" altLang="en-US" dirty="0"/>
              <a:t>実際に、～～を比較している、既存研究を紹介します。</a:t>
            </a:r>
            <a:endParaRPr kumimoji="1" lang="en-US" altLang="ja-JP" dirty="0"/>
          </a:p>
          <a:p>
            <a:pPr defTabSz="956703">
              <a:defRPr/>
            </a:pPr>
            <a:endParaRPr kumimoji="1" lang="en-US" altLang="ja-JP" dirty="0"/>
          </a:p>
          <a:p>
            <a:pPr defTabSz="956703">
              <a:defRPr/>
            </a:pPr>
            <a:r>
              <a:rPr kumimoji="1" lang="ja-JP" altLang="en-US" dirty="0"/>
              <a:t>既存研究では、既存の検出ツールと</a:t>
            </a:r>
            <a:r>
              <a:rPr kumimoji="1" lang="en-US" altLang="ja-JP" dirty="0"/>
              <a:t>LLM</a:t>
            </a:r>
            <a:r>
              <a:rPr kumimoji="1" lang="ja-JP" altLang="en-US" dirty="0"/>
              <a:t>のクローン検出の精度を比較しています。</a:t>
            </a:r>
            <a:endParaRPr kumimoji="1" lang="en-US" altLang="ja-JP" dirty="0"/>
          </a:p>
          <a:p>
            <a:pPr defTabSz="956703">
              <a:defRPr/>
            </a:pPr>
            <a:r>
              <a:rPr kumimoji="1" lang="ja-JP" altLang="en-US" dirty="0"/>
              <a:t>検出漏れの度合いを表す</a:t>
            </a:r>
            <a:r>
              <a:rPr kumimoji="1" lang="en-US" altLang="ja-JP" dirty="0"/>
              <a:t>Recall</a:t>
            </a:r>
            <a:r>
              <a:rPr kumimoji="1" lang="ja-JP" altLang="en-US" dirty="0"/>
              <a:t>は先ほど紹介したクローンのタイプ別に評価しています</a:t>
            </a:r>
            <a:endParaRPr kumimoji="1" lang="en-US" altLang="ja-JP" dirty="0"/>
          </a:p>
          <a:p>
            <a:pPr defTabSz="956703">
              <a:defRPr/>
            </a:pPr>
            <a:endParaRPr kumimoji="1" lang="en-US" altLang="ja-JP" dirty="0"/>
          </a:p>
        </p:txBody>
      </p:sp>
      <p:sp>
        <p:nvSpPr>
          <p:cNvPr id="4" name="スライド番号プレースホルダー 3"/>
          <p:cNvSpPr>
            <a:spLocks noGrp="1"/>
          </p:cNvSpPr>
          <p:nvPr>
            <p:ph type="sldNum" sz="quarter" idx="5"/>
          </p:nvPr>
        </p:nvSpPr>
        <p:spPr/>
        <p:txBody>
          <a:bodyPr/>
          <a:lstStyle/>
          <a:p>
            <a:fld id="{0368D79C-707C-4E41-9C9F-D53E23B4DB0C}" type="slidenum">
              <a:rPr kumimoji="1" lang="ja-JP" altLang="en-US" smtClean="0"/>
              <a:t>8</a:t>
            </a:fld>
            <a:endParaRPr kumimoji="1" lang="ja-JP" altLang="en-US"/>
          </a:p>
        </p:txBody>
      </p:sp>
    </p:spTree>
    <p:extLst>
      <p:ext uri="{BB962C8B-B14F-4D97-AF65-F5344CB8AC3E}">
        <p14:creationId xmlns:p14="http://schemas.microsoft.com/office/powerpoint/2010/main" val="3841797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D57CF-3F01-9438-380C-C6AF14BC940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245912D-D122-D405-E2A2-F1F879BD957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8CD3859-286F-592C-28D9-053F2901D770}"/>
              </a:ext>
            </a:extLst>
          </p:cNvPr>
          <p:cNvSpPr>
            <a:spLocks noGrp="1"/>
          </p:cNvSpPr>
          <p:nvPr>
            <p:ph type="body" idx="1"/>
          </p:nvPr>
        </p:nvSpPr>
        <p:spPr/>
        <p:txBody>
          <a:bodyPr/>
          <a:lstStyle/>
          <a:p>
            <a:pPr defTabSz="956703">
              <a:defRPr/>
            </a:pPr>
            <a:r>
              <a:rPr kumimoji="1" lang="en-US" altLang="ja-JP" dirty="0"/>
              <a:t>LLM</a:t>
            </a:r>
            <a:r>
              <a:rPr kumimoji="1" lang="ja-JP" altLang="en-US" dirty="0"/>
              <a:t>を用いない既存の検出ツールの例として、</a:t>
            </a:r>
            <a:r>
              <a:rPr kumimoji="1" lang="en-US" altLang="ja-JP" dirty="0"/>
              <a:t>NiCad</a:t>
            </a:r>
            <a:r>
              <a:rPr kumimoji="1" lang="ja-JP" altLang="en-US" dirty="0"/>
              <a:t>や</a:t>
            </a:r>
            <a:r>
              <a:rPr kumimoji="1" lang="en-US" altLang="ja-JP" dirty="0"/>
              <a:t>Oreo</a:t>
            </a:r>
            <a:r>
              <a:rPr kumimoji="1" lang="ja-JP" altLang="en-US" dirty="0"/>
              <a:t>が挙げられます。</a:t>
            </a:r>
            <a:endParaRPr kumimoji="1" lang="en-US" altLang="ja-JP" dirty="0"/>
          </a:p>
          <a:p>
            <a:pPr defTabSz="956703">
              <a:defRPr/>
            </a:pPr>
            <a:r>
              <a:rPr kumimoji="1" lang="ja-JP" altLang="en-US" dirty="0"/>
              <a:t>これらの既存の検出ツールは</a:t>
            </a:r>
            <a:r>
              <a:rPr kumimoji="1" lang="en-US" altLang="ja-JP" dirty="0"/>
              <a:t>T3</a:t>
            </a:r>
            <a:r>
              <a:rPr kumimoji="1" lang="ja-JP" altLang="en-US" dirty="0"/>
              <a:t>や</a:t>
            </a:r>
            <a:r>
              <a:rPr kumimoji="1" lang="en-US" altLang="ja-JP" dirty="0"/>
              <a:t>T4</a:t>
            </a:r>
            <a:r>
              <a:rPr kumimoji="1" lang="ja-JP" altLang="en-US" dirty="0"/>
              <a:t>などの構文的な類似度の低いクローンに対する検出漏れが多くなっています。</a:t>
            </a:r>
            <a:endParaRPr kumimoji="1" lang="en-US" altLang="ja-JP" dirty="0"/>
          </a:p>
          <a:p>
            <a:pPr defTabSz="956703">
              <a:defRPr/>
            </a:pPr>
            <a:endParaRPr kumimoji="1" lang="ja-JP" altLang="en-US" dirty="0"/>
          </a:p>
        </p:txBody>
      </p:sp>
      <p:sp>
        <p:nvSpPr>
          <p:cNvPr id="4" name="スライド番号プレースホルダー 3">
            <a:extLst>
              <a:ext uri="{FF2B5EF4-FFF2-40B4-BE49-F238E27FC236}">
                <a16:creationId xmlns:a16="http://schemas.microsoft.com/office/drawing/2014/main" id="{ECFD29FD-0164-D9D6-6181-D5B7E8342246}"/>
              </a:ext>
            </a:extLst>
          </p:cNvPr>
          <p:cNvSpPr>
            <a:spLocks noGrp="1"/>
          </p:cNvSpPr>
          <p:nvPr>
            <p:ph type="sldNum" sz="quarter" idx="5"/>
          </p:nvPr>
        </p:nvSpPr>
        <p:spPr/>
        <p:txBody>
          <a:bodyPr/>
          <a:lstStyle/>
          <a:p>
            <a:fld id="{0368D79C-707C-4E41-9C9F-D53E23B4DB0C}" type="slidenum">
              <a:rPr kumimoji="1" lang="ja-JP" altLang="en-US" smtClean="0"/>
              <a:t>9</a:t>
            </a:fld>
            <a:endParaRPr kumimoji="1" lang="ja-JP" altLang="en-US"/>
          </a:p>
        </p:txBody>
      </p:sp>
    </p:spTree>
    <p:extLst>
      <p:ext uri="{BB962C8B-B14F-4D97-AF65-F5344CB8AC3E}">
        <p14:creationId xmlns:p14="http://schemas.microsoft.com/office/powerpoint/2010/main" val="64903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B8C86B-21D9-8E98-DF81-171AA6E6CDF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522120A-91C3-2BC6-1D1D-CCA4E608B1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51A5E4E-56A0-3544-F3AB-5F38F3B80FA6}"/>
              </a:ext>
            </a:extLst>
          </p:cNvPr>
          <p:cNvSpPr>
            <a:spLocks noGrp="1"/>
          </p:cNvSpPr>
          <p:nvPr>
            <p:ph type="dt" sz="half" idx="10"/>
          </p:nvPr>
        </p:nvSpPr>
        <p:spPr/>
        <p:txBody>
          <a:bodyPr/>
          <a:lstStyle/>
          <a:p>
            <a:fld id="{EBE1F3C1-6E6D-4ACC-AD5A-A3195DE6C6F9}" type="datetime1">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8513045C-A2EC-9750-D1F9-1C2D1D6248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A829FE-6E78-0A93-0F55-772BF5905832}"/>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24721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628C4-3AE3-B7EC-B843-F7ABB22D68F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DCD00C8-6FA9-7721-06EE-4BC8DCC5095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163CB1-D7D4-1B39-0824-A40E462573AD}"/>
              </a:ext>
            </a:extLst>
          </p:cNvPr>
          <p:cNvSpPr>
            <a:spLocks noGrp="1"/>
          </p:cNvSpPr>
          <p:nvPr>
            <p:ph type="dt" sz="half" idx="10"/>
          </p:nvPr>
        </p:nvSpPr>
        <p:spPr/>
        <p:txBody>
          <a:bodyPr/>
          <a:lstStyle/>
          <a:p>
            <a:fld id="{4253A323-8EAB-4C6C-8B91-68EB7487FC25}" type="datetime1">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1D638274-7376-AA3E-C7E3-7AD37FE881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3EE27E-0DB3-61B8-FAEF-7C1040AEED03}"/>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311158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AB479B-9BB3-1712-492A-A3FEA3F2665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40C7D18-1296-5126-5C53-0F2127AE5C7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6FAD533-2D50-7F3E-652B-00D8157E617D}"/>
              </a:ext>
            </a:extLst>
          </p:cNvPr>
          <p:cNvSpPr>
            <a:spLocks noGrp="1"/>
          </p:cNvSpPr>
          <p:nvPr>
            <p:ph type="dt" sz="half" idx="10"/>
          </p:nvPr>
        </p:nvSpPr>
        <p:spPr/>
        <p:txBody>
          <a:bodyPr/>
          <a:lstStyle/>
          <a:p>
            <a:fld id="{410825B1-A14E-4DD0-883A-9DD50C1C3587}" type="datetime1">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6E7669C2-70F6-9430-BC88-7B1A5D2ADF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8E6E2A-CD1B-9782-69AB-349919D54EC5}"/>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30248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8FE457-BB3A-3F1E-356C-FA8B735AC42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1556BB-B4D9-BE82-9989-1F120D0F939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71250D-5199-55C7-109D-05451BF588C7}"/>
              </a:ext>
            </a:extLst>
          </p:cNvPr>
          <p:cNvSpPr>
            <a:spLocks noGrp="1"/>
          </p:cNvSpPr>
          <p:nvPr>
            <p:ph type="dt" sz="half" idx="10"/>
          </p:nvPr>
        </p:nvSpPr>
        <p:spPr/>
        <p:txBody>
          <a:bodyPr/>
          <a:lstStyle/>
          <a:p>
            <a:fld id="{384C71B4-CE39-46A3-B1D7-DB517F21DB18}" type="datetime1">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1229D784-29B1-670A-AD7C-4A5370FF4E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1AD17B-916E-205F-3279-4E670AD1ED73}"/>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63005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FEB106-E232-1AFE-849D-C699FE597A6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79DA6B-4284-4C68-F877-24572A9E2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9C2FD4-E6AC-60EE-554B-FB669DFCE5C3}"/>
              </a:ext>
            </a:extLst>
          </p:cNvPr>
          <p:cNvSpPr>
            <a:spLocks noGrp="1"/>
          </p:cNvSpPr>
          <p:nvPr>
            <p:ph type="dt" sz="half" idx="10"/>
          </p:nvPr>
        </p:nvSpPr>
        <p:spPr/>
        <p:txBody>
          <a:bodyPr/>
          <a:lstStyle/>
          <a:p>
            <a:fld id="{109040CD-D41F-4CB2-A0C6-AA55653BD376}" type="datetime1">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E02A4C99-F9C9-A1EC-EFF9-BA1DBFA245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B40990-96DB-401D-9B01-562CBE7E3F03}"/>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409967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3F24F6-E406-F604-5FEE-78E4D0ED9D2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7C87A5-9846-2259-AAD0-6B9AEE0076B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5DBBDEB-A00B-750B-168C-8A082761EBF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964176E-0E8D-1668-1666-B88ED8283113}"/>
              </a:ext>
            </a:extLst>
          </p:cNvPr>
          <p:cNvSpPr>
            <a:spLocks noGrp="1"/>
          </p:cNvSpPr>
          <p:nvPr>
            <p:ph type="dt" sz="half" idx="10"/>
          </p:nvPr>
        </p:nvSpPr>
        <p:spPr/>
        <p:txBody>
          <a:bodyPr/>
          <a:lstStyle/>
          <a:p>
            <a:fld id="{1FA84682-3B6F-4017-A581-0A68CC565599}" type="datetime1">
              <a:rPr kumimoji="1" lang="ja-JP" altLang="en-US" smtClean="0"/>
              <a:t>2024/3/26</a:t>
            </a:fld>
            <a:endParaRPr kumimoji="1" lang="ja-JP" altLang="en-US"/>
          </a:p>
        </p:txBody>
      </p:sp>
      <p:sp>
        <p:nvSpPr>
          <p:cNvPr id="6" name="フッター プレースホルダー 5">
            <a:extLst>
              <a:ext uri="{FF2B5EF4-FFF2-40B4-BE49-F238E27FC236}">
                <a16:creationId xmlns:a16="http://schemas.microsoft.com/office/drawing/2014/main" id="{FAA6CCF4-BAB5-CCF8-D46F-8FE38486AF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BE4452-4915-38A6-B343-5A28F471634C}"/>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2145274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125298-F569-022C-247A-D64730F1557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C3EF2F-ED11-D64F-629B-8B3AA1ED0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7B122B2-75AA-657B-6A81-41A440BAAD4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DB8B099-71A0-5908-031C-84E30E853E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4B8455D-5D1C-F302-7D82-88FA46C1685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56E7428-AAC7-CD25-B83D-D027B3BCA23E}"/>
              </a:ext>
            </a:extLst>
          </p:cNvPr>
          <p:cNvSpPr>
            <a:spLocks noGrp="1"/>
          </p:cNvSpPr>
          <p:nvPr>
            <p:ph type="dt" sz="half" idx="10"/>
          </p:nvPr>
        </p:nvSpPr>
        <p:spPr/>
        <p:txBody>
          <a:bodyPr/>
          <a:lstStyle/>
          <a:p>
            <a:fld id="{26AA2AC9-8EFA-4219-8163-C252F6455B0A}" type="datetime1">
              <a:rPr kumimoji="1" lang="ja-JP" altLang="en-US" smtClean="0"/>
              <a:t>2024/3/26</a:t>
            </a:fld>
            <a:endParaRPr kumimoji="1" lang="ja-JP" altLang="en-US"/>
          </a:p>
        </p:txBody>
      </p:sp>
      <p:sp>
        <p:nvSpPr>
          <p:cNvPr id="8" name="フッター プレースホルダー 7">
            <a:extLst>
              <a:ext uri="{FF2B5EF4-FFF2-40B4-BE49-F238E27FC236}">
                <a16:creationId xmlns:a16="http://schemas.microsoft.com/office/drawing/2014/main" id="{92020EA4-6AD7-9AB2-F1B4-A0A1265A293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788D529-D13E-3169-C19E-F042118EA153}"/>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345444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29C1ED-97A3-B71D-35C5-0A70E161C2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680D31-6BDD-4A95-1538-6840A4594453}"/>
              </a:ext>
            </a:extLst>
          </p:cNvPr>
          <p:cNvSpPr>
            <a:spLocks noGrp="1"/>
          </p:cNvSpPr>
          <p:nvPr>
            <p:ph type="dt" sz="half" idx="10"/>
          </p:nvPr>
        </p:nvSpPr>
        <p:spPr/>
        <p:txBody>
          <a:bodyPr/>
          <a:lstStyle/>
          <a:p>
            <a:fld id="{D2247408-A1A1-48C2-8725-B88B36D0FAA6}" type="datetime1">
              <a:rPr kumimoji="1" lang="ja-JP" altLang="en-US" smtClean="0"/>
              <a:t>2024/3/26</a:t>
            </a:fld>
            <a:endParaRPr kumimoji="1" lang="ja-JP" altLang="en-US"/>
          </a:p>
        </p:txBody>
      </p:sp>
      <p:sp>
        <p:nvSpPr>
          <p:cNvPr id="4" name="フッター プレースホルダー 3">
            <a:extLst>
              <a:ext uri="{FF2B5EF4-FFF2-40B4-BE49-F238E27FC236}">
                <a16:creationId xmlns:a16="http://schemas.microsoft.com/office/drawing/2014/main" id="{AC081DE2-518F-8755-56D6-3E98327C4FC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E508FC9-299A-E5A3-CDAA-2C532EDE4093}"/>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330639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EF98D4B-EDC8-BE30-8C65-AF1ACD9C6865}"/>
              </a:ext>
            </a:extLst>
          </p:cNvPr>
          <p:cNvSpPr>
            <a:spLocks noGrp="1"/>
          </p:cNvSpPr>
          <p:nvPr>
            <p:ph type="dt" sz="half" idx="10"/>
          </p:nvPr>
        </p:nvSpPr>
        <p:spPr/>
        <p:txBody>
          <a:bodyPr/>
          <a:lstStyle/>
          <a:p>
            <a:fld id="{D5721081-AB7A-4914-9733-D2CBFDA7B921}" type="datetime1">
              <a:rPr kumimoji="1" lang="ja-JP" altLang="en-US" smtClean="0"/>
              <a:t>2024/3/26</a:t>
            </a:fld>
            <a:endParaRPr kumimoji="1" lang="ja-JP" altLang="en-US"/>
          </a:p>
        </p:txBody>
      </p:sp>
      <p:sp>
        <p:nvSpPr>
          <p:cNvPr id="3" name="フッター プレースホルダー 2">
            <a:extLst>
              <a:ext uri="{FF2B5EF4-FFF2-40B4-BE49-F238E27FC236}">
                <a16:creationId xmlns:a16="http://schemas.microsoft.com/office/drawing/2014/main" id="{6AD1E57C-ACDF-5A30-91A3-F406D5B3070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19922E8-16C8-B480-87A8-85C2BB144EB9}"/>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244123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A3F6F7-9DB5-ACF4-5EDE-8478681BF7A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098FFE1-1BB8-0111-A3BF-3CE3EDA208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B587F18-5AFA-D509-B072-AF253DA96C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2D2B6F-305F-31DD-BC38-FA55DFDBADFA}"/>
              </a:ext>
            </a:extLst>
          </p:cNvPr>
          <p:cNvSpPr>
            <a:spLocks noGrp="1"/>
          </p:cNvSpPr>
          <p:nvPr>
            <p:ph type="dt" sz="half" idx="10"/>
          </p:nvPr>
        </p:nvSpPr>
        <p:spPr/>
        <p:txBody>
          <a:bodyPr/>
          <a:lstStyle/>
          <a:p>
            <a:fld id="{997EFD1D-F7C6-4298-AD41-7CA6E47B65A5}" type="datetime1">
              <a:rPr kumimoji="1" lang="ja-JP" altLang="en-US" smtClean="0"/>
              <a:t>2024/3/26</a:t>
            </a:fld>
            <a:endParaRPr kumimoji="1" lang="ja-JP" altLang="en-US"/>
          </a:p>
        </p:txBody>
      </p:sp>
      <p:sp>
        <p:nvSpPr>
          <p:cNvPr id="6" name="フッター プレースホルダー 5">
            <a:extLst>
              <a:ext uri="{FF2B5EF4-FFF2-40B4-BE49-F238E27FC236}">
                <a16:creationId xmlns:a16="http://schemas.microsoft.com/office/drawing/2014/main" id="{9B8CF397-4978-D7EA-4327-D45BF45B968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620493-73EE-26A6-7322-1166E9DF1BE3}"/>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200100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E2ED1B-1451-8ECA-D394-D6F6ED35F05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489CD64-21DD-8758-D7B9-6B0FBBE254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A67226A-35E8-5748-59E1-56C09040D9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B8C739-D170-FDA5-A6DE-35A515B7780F}"/>
              </a:ext>
            </a:extLst>
          </p:cNvPr>
          <p:cNvSpPr>
            <a:spLocks noGrp="1"/>
          </p:cNvSpPr>
          <p:nvPr>
            <p:ph type="dt" sz="half" idx="10"/>
          </p:nvPr>
        </p:nvSpPr>
        <p:spPr/>
        <p:txBody>
          <a:bodyPr/>
          <a:lstStyle/>
          <a:p>
            <a:fld id="{6EC4A81B-8215-44FC-ADD7-DB22741611D2}" type="datetime1">
              <a:rPr kumimoji="1" lang="ja-JP" altLang="en-US" smtClean="0"/>
              <a:t>2024/3/26</a:t>
            </a:fld>
            <a:endParaRPr kumimoji="1" lang="ja-JP" altLang="en-US"/>
          </a:p>
        </p:txBody>
      </p:sp>
      <p:sp>
        <p:nvSpPr>
          <p:cNvPr id="6" name="フッター プレースホルダー 5">
            <a:extLst>
              <a:ext uri="{FF2B5EF4-FFF2-40B4-BE49-F238E27FC236}">
                <a16:creationId xmlns:a16="http://schemas.microsoft.com/office/drawing/2014/main" id="{47A1EAAA-66ED-7D50-14F6-D35A9F7075E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BCE351-BE8B-9D33-E299-823D871DEA6B}"/>
              </a:ext>
            </a:extLst>
          </p:cNvPr>
          <p:cNvSpPr>
            <a:spLocks noGrp="1"/>
          </p:cNvSpPr>
          <p:nvPr>
            <p:ph type="sldNum" sz="quarter" idx="12"/>
          </p:nvPr>
        </p:nvSpPr>
        <p:spPr/>
        <p:txBody>
          <a:body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311860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1E23B1F-1B17-E54B-C692-3025D0998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0BF7CC-0AFD-7FCF-EC21-FFDE53A34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60ED92-3950-4726-0C44-C23671EBBD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A9CC-3EEA-4E06-8623-6703C9DF888D}" type="datetime1">
              <a:rPr kumimoji="1" lang="ja-JP" altLang="en-US" smtClean="0"/>
              <a:t>2024/3/26</a:t>
            </a:fld>
            <a:endParaRPr kumimoji="1" lang="ja-JP" altLang="en-US"/>
          </a:p>
        </p:txBody>
      </p:sp>
      <p:sp>
        <p:nvSpPr>
          <p:cNvPr id="5" name="フッター プレースホルダー 4">
            <a:extLst>
              <a:ext uri="{FF2B5EF4-FFF2-40B4-BE49-F238E27FC236}">
                <a16:creationId xmlns:a16="http://schemas.microsoft.com/office/drawing/2014/main" id="{C79F5A4C-D648-0514-19E0-897F270511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836B667-E7BA-00B5-C3EB-59BACF5C1E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4D49B-7C54-4167-A8CB-7C9DF7FFC802}" type="slidenum">
              <a:rPr kumimoji="1" lang="ja-JP" altLang="en-US" smtClean="0"/>
              <a:t>‹#›</a:t>
            </a:fld>
            <a:endParaRPr kumimoji="1" lang="ja-JP" altLang="en-US"/>
          </a:p>
        </p:txBody>
      </p:sp>
    </p:spTree>
    <p:extLst>
      <p:ext uri="{BB962C8B-B14F-4D97-AF65-F5344CB8AC3E}">
        <p14:creationId xmlns:p14="http://schemas.microsoft.com/office/powerpoint/2010/main" val="2155093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9FC98B0-5D31-0706-DE14-2AA3CE8B99FD}"/>
              </a:ext>
            </a:extLst>
          </p:cNvPr>
          <p:cNvSpPr/>
          <p:nvPr/>
        </p:nvSpPr>
        <p:spPr>
          <a:xfrm>
            <a:off x="0" y="0"/>
            <a:ext cx="12192000" cy="470486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7806E9A5-4F0A-D9BC-E1CA-48543A4B1D34}"/>
              </a:ext>
            </a:extLst>
          </p:cNvPr>
          <p:cNvSpPr>
            <a:spLocks noGrp="1"/>
          </p:cNvSpPr>
          <p:nvPr>
            <p:ph type="ctrTitle"/>
          </p:nvPr>
        </p:nvSpPr>
        <p:spPr>
          <a:xfrm>
            <a:off x="416810" y="1087825"/>
            <a:ext cx="11346873" cy="2562146"/>
          </a:xfrm>
        </p:spPr>
        <p:txBody>
          <a:bodyPr>
            <a:noAutofit/>
          </a:bodyPr>
          <a:lstStyle/>
          <a:p>
            <a:r>
              <a:rPr kumimoji="1" lang="ja-JP" altLang="en-US" sz="4400" b="1" dirty="0">
                <a:solidFill>
                  <a:srgbClr val="D1D2D3"/>
                </a:solidFill>
                <a:latin typeface="+mn-ea"/>
                <a:ea typeface="+mn-ea"/>
              </a:rPr>
              <a:t>機能等価メソッドデータセットを利用した</a:t>
            </a:r>
            <a:br>
              <a:rPr kumimoji="1" lang="en-US" altLang="ja-JP" sz="4400" b="1" dirty="0">
                <a:solidFill>
                  <a:srgbClr val="D1D2D3"/>
                </a:solidFill>
                <a:latin typeface="+mn-ea"/>
                <a:ea typeface="+mn-ea"/>
              </a:rPr>
            </a:br>
            <a:r>
              <a:rPr kumimoji="1" lang="en-US" altLang="ja-JP" sz="4400" b="1" dirty="0">
                <a:solidFill>
                  <a:srgbClr val="D1D2D3"/>
                </a:solidFill>
                <a:latin typeface="+mn-ea"/>
                <a:ea typeface="+mn-ea"/>
              </a:rPr>
              <a:t>LLM</a:t>
            </a:r>
            <a:r>
              <a:rPr kumimoji="1" lang="ja-JP" altLang="en-US" sz="4400" b="1" dirty="0">
                <a:solidFill>
                  <a:srgbClr val="D1D2D3"/>
                </a:solidFill>
                <a:latin typeface="+mn-ea"/>
                <a:ea typeface="+mn-ea"/>
              </a:rPr>
              <a:t>によるコードクローン検出の精度向上</a:t>
            </a:r>
            <a:endParaRPr kumimoji="1" lang="ja-JP" altLang="en-US" sz="4400" b="1" dirty="0">
              <a:solidFill>
                <a:schemeClr val="bg1"/>
              </a:solidFill>
              <a:latin typeface="+mn-ea"/>
              <a:ea typeface="+mn-ea"/>
            </a:endParaRPr>
          </a:p>
        </p:txBody>
      </p:sp>
      <p:sp>
        <p:nvSpPr>
          <p:cNvPr id="3" name="字幕 2">
            <a:extLst>
              <a:ext uri="{FF2B5EF4-FFF2-40B4-BE49-F238E27FC236}">
                <a16:creationId xmlns:a16="http://schemas.microsoft.com/office/drawing/2014/main" id="{C5FA2460-50E0-631F-63A5-D45BB88E8D2A}"/>
              </a:ext>
            </a:extLst>
          </p:cNvPr>
          <p:cNvSpPr>
            <a:spLocks noGrp="1"/>
          </p:cNvSpPr>
          <p:nvPr>
            <p:ph type="subTitle" idx="1"/>
          </p:nvPr>
        </p:nvSpPr>
        <p:spPr>
          <a:xfrm>
            <a:off x="1000996" y="4906176"/>
            <a:ext cx="10178499" cy="1727997"/>
          </a:xfrm>
        </p:spPr>
        <p:txBody>
          <a:bodyPr>
            <a:normAutofit fontScale="85000" lnSpcReduction="10000"/>
          </a:bodyPr>
          <a:lstStyle/>
          <a:p>
            <a:pPr algn="r">
              <a:lnSpc>
                <a:spcPct val="150000"/>
              </a:lnSpc>
            </a:pPr>
            <a:r>
              <a:rPr kumimoji="1" lang="ja-JP" altLang="en-US" sz="3600" b="1" u="sng" dirty="0"/>
              <a:t>井上 龍太郎</a:t>
            </a:r>
            <a:r>
              <a:rPr kumimoji="1" lang="en-US" altLang="ja-JP" sz="3600" b="1" baseline="30000" dirty="0"/>
              <a:t>†</a:t>
            </a:r>
            <a:r>
              <a:rPr kumimoji="1" lang="ja-JP" altLang="en-US" sz="3600" b="1" dirty="0"/>
              <a:t>  肥後 芳樹</a:t>
            </a:r>
            <a:r>
              <a:rPr kumimoji="1" lang="en-US" altLang="ja-JP" sz="3600" b="1" baseline="30000" dirty="0"/>
              <a:t>††</a:t>
            </a:r>
            <a:endParaRPr kumimoji="1" lang="en-US" altLang="ja-JP" sz="2000" b="1" baseline="30000" dirty="0"/>
          </a:p>
          <a:p>
            <a:pPr algn="r">
              <a:lnSpc>
                <a:spcPct val="150000"/>
              </a:lnSpc>
            </a:pPr>
            <a:r>
              <a:rPr kumimoji="1" lang="en-US" altLang="ja-JP" sz="2800" b="1" baseline="30000" dirty="0"/>
              <a:t>†</a:t>
            </a:r>
            <a:r>
              <a:rPr lang="ja-JP" altLang="en-US" sz="2800" b="1" dirty="0"/>
              <a:t>大阪大学 基礎工学部情報科学科   </a:t>
            </a:r>
            <a:r>
              <a:rPr kumimoji="1" lang="en-US" altLang="ja-JP" sz="2800" b="1" baseline="30000" dirty="0"/>
              <a:t>††</a:t>
            </a:r>
            <a:r>
              <a:rPr kumimoji="1" lang="ja-JP" altLang="en-US" sz="2800" b="1" dirty="0"/>
              <a:t>大阪大学 </a:t>
            </a:r>
            <a:r>
              <a:rPr lang="ja-JP" altLang="en-US" sz="2800" b="1" dirty="0"/>
              <a:t>大学院情報科学研究科</a:t>
            </a:r>
            <a:endParaRPr kumimoji="1" lang="ja-JP" altLang="en-US" sz="2800" b="1" dirty="0"/>
          </a:p>
        </p:txBody>
      </p:sp>
      <p:sp>
        <p:nvSpPr>
          <p:cNvPr id="5" name="スライド番号プレースホルダー 4">
            <a:extLst>
              <a:ext uri="{FF2B5EF4-FFF2-40B4-BE49-F238E27FC236}">
                <a16:creationId xmlns:a16="http://schemas.microsoft.com/office/drawing/2014/main" id="{E1B30E65-D2F5-2572-44E0-A0C3C02226EC}"/>
              </a:ext>
            </a:extLst>
          </p:cNvPr>
          <p:cNvSpPr>
            <a:spLocks noGrp="1"/>
          </p:cNvSpPr>
          <p:nvPr>
            <p:ph type="sldNum" sz="quarter" idx="12"/>
          </p:nvPr>
        </p:nvSpPr>
        <p:spPr/>
        <p:txBody>
          <a:bodyPr/>
          <a:lstStyle/>
          <a:p>
            <a:fld id="{56AA7780-ED52-45C5-BC0D-9BABDD58309C}" type="slidenum">
              <a:rPr kumimoji="1" lang="ja-JP" altLang="en-US" smtClean="0"/>
              <a:t>1</a:t>
            </a:fld>
            <a:endParaRPr kumimoji="1" lang="ja-JP" altLang="en-US"/>
          </a:p>
        </p:txBody>
      </p:sp>
    </p:spTree>
    <p:extLst>
      <p:ext uri="{BB962C8B-B14F-4D97-AF65-F5344CB8AC3E}">
        <p14:creationId xmlns:p14="http://schemas.microsoft.com/office/powerpoint/2010/main" val="3467058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8A109-5818-A1D4-BBEB-EF29B9AE92E6}"/>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09C41FD7-F5C2-37CF-47D0-2D2CB2F36BF5}"/>
              </a:ext>
            </a:extLst>
          </p:cNvPr>
          <p:cNvGraphicFramePr/>
          <p:nvPr>
            <p:extLst>
              <p:ext uri="{D42A27DB-BD31-4B8C-83A1-F6EECF244321}">
                <p14:modId xmlns:p14="http://schemas.microsoft.com/office/powerpoint/2010/main" val="2091416219"/>
              </p:ext>
            </p:extLst>
          </p:nvPr>
        </p:nvGraphicFramePr>
        <p:xfrm>
          <a:off x="-267336" y="1157875"/>
          <a:ext cx="6601690" cy="5700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8E680597-74E7-116C-AE96-A36242CCAD4F}"/>
              </a:ext>
            </a:extLst>
          </p:cNvPr>
          <p:cNvGraphicFramePr/>
          <p:nvPr>
            <p:extLst>
              <p:ext uri="{D42A27DB-BD31-4B8C-83A1-F6EECF244321}">
                <p14:modId xmlns:p14="http://schemas.microsoft.com/office/powerpoint/2010/main" val="227265191"/>
              </p:ext>
            </p:extLst>
          </p:nvPr>
        </p:nvGraphicFramePr>
        <p:xfrm>
          <a:off x="-184208" y="5263058"/>
          <a:ext cx="5930380" cy="1549555"/>
        </p:xfrm>
        <a:graphic>
          <a:graphicData uri="http://schemas.openxmlformats.org/drawingml/2006/chart">
            <c:chart xmlns:c="http://schemas.openxmlformats.org/drawingml/2006/chart" xmlns:r="http://schemas.openxmlformats.org/officeDocument/2006/relationships" r:id="rId4"/>
          </a:graphicData>
        </a:graphic>
      </p:graphicFrame>
      <p:sp>
        <p:nvSpPr>
          <p:cNvPr id="28" name="テキスト ボックス 27">
            <a:extLst>
              <a:ext uri="{FF2B5EF4-FFF2-40B4-BE49-F238E27FC236}">
                <a16:creationId xmlns:a16="http://schemas.microsoft.com/office/drawing/2014/main" id="{DD1A275C-4E28-424D-43DC-1A46025D5042}"/>
              </a:ext>
            </a:extLst>
          </p:cNvPr>
          <p:cNvSpPr txBox="1"/>
          <p:nvPr/>
        </p:nvSpPr>
        <p:spPr>
          <a:xfrm>
            <a:off x="6625371" y="6143994"/>
            <a:ext cx="4951829" cy="523220"/>
          </a:xfrm>
          <a:prstGeom prst="rect">
            <a:avLst/>
          </a:prstGeom>
          <a:noFill/>
        </p:spPr>
        <p:txBody>
          <a:bodyPr wrap="square" rtlCol="0">
            <a:spAutoFit/>
          </a:bodyPr>
          <a:lstStyle/>
          <a:p>
            <a:r>
              <a:rPr lang="en-US" altLang="ja-JP" sz="1400" b="0" i="0" dirty="0">
                <a:solidFill>
                  <a:schemeClr val="bg2">
                    <a:lumMod val="25000"/>
                  </a:schemeClr>
                </a:solidFill>
                <a:effectLst/>
                <a:latin typeface="Times New Roman" panose="02020603050405020304" pitchFamily="18" charset="0"/>
              </a:rPr>
              <a:t>[12] S. Dou</a:t>
            </a:r>
            <a:r>
              <a:rPr lang="ja-JP" altLang="en-US" sz="1400" b="0" i="0" dirty="0">
                <a:solidFill>
                  <a:schemeClr val="bg2">
                    <a:lumMod val="25000"/>
                  </a:schemeClr>
                </a:solidFill>
                <a:effectLst/>
                <a:latin typeface="Times New Roman" panose="02020603050405020304" pitchFamily="18" charset="0"/>
              </a:rPr>
              <a:t> </a:t>
            </a:r>
            <a:r>
              <a:rPr lang="en-US" altLang="ja-JP" sz="1400" b="0" i="0" dirty="0">
                <a:solidFill>
                  <a:schemeClr val="bg2">
                    <a:lumMod val="25000"/>
                  </a:schemeClr>
                </a:solidFill>
                <a:effectLst/>
                <a:latin typeface="Times New Roman" panose="02020603050405020304" pitchFamily="18" charset="0"/>
              </a:rPr>
              <a:t>et al. Towards Understanding the Capability of Large Language Models on Code Clone Detection: A Survey. 2023</a:t>
            </a:r>
            <a:endParaRPr kumimoji="1" lang="ja-JP" altLang="en-US" sz="1400" dirty="0">
              <a:solidFill>
                <a:schemeClr val="bg2">
                  <a:lumMod val="25000"/>
                </a:schemeClr>
              </a:solidFill>
            </a:endParaRPr>
          </a:p>
        </p:txBody>
      </p:sp>
      <p:sp>
        <p:nvSpPr>
          <p:cNvPr id="31" name="テキスト ボックス 30">
            <a:extLst>
              <a:ext uri="{FF2B5EF4-FFF2-40B4-BE49-F238E27FC236}">
                <a16:creationId xmlns:a16="http://schemas.microsoft.com/office/drawing/2014/main" id="{87EB8879-C838-1EA3-51D6-3CA550F03284}"/>
              </a:ext>
            </a:extLst>
          </p:cNvPr>
          <p:cNvSpPr txBox="1"/>
          <p:nvPr/>
        </p:nvSpPr>
        <p:spPr>
          <a:xfrm>
            <a:off x="649456" y="4927465"/>
            <a:ext cx="3139001" cy="369332"/>
          </a:xfrm>
          <a:prstGeom prst="rect">
            <a:avLst/>
          </a:prstGeom>
          <a:noFill/>
        </p:spPr>
        <p:txBody>
          <a:bodyPr wrap="none" rtlCol="0">
            <a:spAutoFit/>
          </a:bodyPr>
          <a:lstStyle/>
          <a:p>
            <a:r>
              <a:rPr kumimoji="1" lang="en-US" altLang="ja-JP" b="1" dirty="0"/>
              <a:t>Recall(</a:t>
            </a:r>
            <a:r>
              <a:rPr kumimoji="1" lang="ja-JP" altLang="en-US" b="1" dirty="0"/>
              <a:t>検出漏れをしないか</a:t>
            </a:r>
            <a:r>
              <a:rPr kumimoji="1" lang="en-US" altLang="ja-JP" b="1" dirty="0"/>
              <a:t>)</a:t>
            </a:r>
            <a:endParaRPr kumimoji="1" lang="ja-JP" altLang="en-US" b="1" dirty="0"/>
          </a:p>
        </p:txBody>
      </p:sp>
      <p:sp>
        <p:nvSpPr>
          <p:cNvPr id="32" name="テキスト ボックス 31">
            <a:extLst>
              <a:ext uri="{FF2B5EF4-FFF2-40B4-BE49-F238E27FC236}">
                <a16:creationId xmlns:a16="http://schemas.microsoft.com/office/drawing/2014/main" id="{30F9DF27-40CA-F099-E33D-041E967C1EC7}"/>
              </a:ext>
            </a:extLst>
          </p:cNvPr>
          <p:cNvSpPr txBox="1"/>
          <p:nvPr/>
        </p:nvSpPr>
        <p:spPr>
          <a:xfrm>
            <a:off x="649456" y="6488668"/>
            <a:ext cx="3264035" cy="369332"/>
          </a:xfrm>
          <a:prstGeom prst="rect">
            <a:avLst/>
          </a:prstGeom>
          <a:noFill/>
        </p:spPr>
        <p:txBody>
          <a:bodyPr wrap="none" rtlCol="0">
            <a:spAutoFit/>
          </a:bodyPr>
          <a:lstStyle/>
          <a:p>
            <a:r>
              <a:rPr kumimoji="1" lang="en-US" altLang="ja-JP" b="1" dirty="0"/>
              <a:t>Precision(</a:t>
            </a:r>
            <a:r>
              <a:rPr kumimoji="1" lang="ja-JP" altLang="en-US" b="1" dirty="0"/>
              <a:t>誤検出をしないか</a:t>
            </a:r>
            <a:r>
              <a:rPr kumimoji="1" lang="en-US" altLang="ja-JP" b="1" dirty="0"/>
              <a:t>)</a:t>
            </a:r>
            <a:endParaRPr kumimoji="1" lang="ja-JP" altLang="en-US" b="1" dirty="0"/>
          </a:p>
        </p:txBody>
      </p:sp>
      <p:sp>
        <p:nvSpPr>
          <p:cNvPr id="4" name="正方形/長方形 3">
            <a:extLst>
              <a:ext uri="{FF2B5EF4-FFF2-40B4-BE49-F238E27FC236}">
                <a16:creationId xmlns:a16="http://schemas.microsoft.com/office/drawing/2014/main" id="{BCEC0804-DB54-71AF-6BDF-AD3561C9E64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371948AB-C11D-C438-30CF-4630AB46026C}"/>
              </a:ext>
            </a:extLst>
          </p:cNvPr>
          <p:cNvSpPr>
            <a:spLocks noGrp="1"/>
          </p:cNvSpPr>
          <p:nvPr>
            <p:ph type="title"/>
          </p:nvPr>
        </p:nvSpPr>
        <p:spPr>
          <a:xfrm>
            <a:off x="838200" y="160326"/>
            <a:ext cx="10515600" cy="807862"/>
          </a:xfrm>
        </p:spPr>
        <p:txBody>
          <a:bodyPr anchor="b">
            <a:normAutofit fontScale="90000"/>
          </a:bodyPr>
          <a:lstStyle/>
          <a:p>
            <a:r>
              <a:rPr lang="ja-JP" altLang="en-US" b="1" dirty="0">
                <a:solidFill>
                  <a:schemeClr val="bg1"/>
                </a:solidFill>
                <a:latin typeface="+mn-ea"/>
                <a:ea typeface="+mn-ea"/>
              </a:rPr>
              <a:t>既存検出ツールと</a:t>
            </a:r>
            <a:r>
              <a:rPr kumimoji="1" lang="en-US" altLang="ja-JP" b="1" dirty="0">
                <a:solidFill>
                  <a:schemeClr val="bg1"/>
                </a:solidFill>
                <a:latin typeface="+mn-ea"/>
                <a:ea typeface="+mn-ea"/>
              </a:rPr>
              <a:t>LLM</a:t>
            </a:r>
            <a:r>
              <a:rPr lang="ja-JP" altLang="en-US" b="1" dirty="0">
                <a:solidFill>
                  <a:schemeClr val="bg1"/>
                </a:solidFill>
                <a:latin typeface="+mn-ea"/>
                <a:ea typeface="+mn-ea"/>
              </a:rPr>
              <a:t>の</a:t>
            </a:r>
            <a:r>
              <a:rPr kumimoji="1" lang="ja-JP" altLang="en-US" b="1" dirty="0">
                <a:solidFill>
                  <a:schemeClr val="bg1"/>
                </a:solidFill>
                <a:latin typeface="+mn-ea"/>
                <a:ea typeface="+mn-ea"/>
              </a:rPr>
              <a:t>クローン検出精度</a:t>
            </a:r>
          </a:p>
        </p:txBody>
      </p:sp>
      <p:sp>
        <p:nvSpPr>
          <p:cNvPr id="7" name="スライド番号プレースホルダー 6">
            <a:extLst>
              <a:ext uri="{FF2B5EF4-FFF2-40B4-BE49-F238E27FC236}">
                <a16:creationId xmlns:a16="http://schemas.microsoft.com/office/drawing/2014/main" id="{AEE3C7DC-5C5F-6C68-2CD1-26E1E1217344}"/>
              </a:ext>
            </a:extLst>
          </p:cNvPr>
          <p:cNvSpPr>
            <a:spLocks noGrp="1"/>
          </p:cNvSpPr>
          <p:nvPr>
            <p:ph type="sldNum" sz="quarter" idx="12"/>
          </p:nvPr>
        </p:nvSpPr>
        <p:spPr/>
        <p:txBody>
          <a:bodyPr/>
          <a:lstStyle/>
          <a:p>
            <a:fld id="{98E4D49B-7C54-4167-A8CB-7C9DF7FFC802}" type="slidenum">
              <a:rPr kumimoji="1" lang="ja-JP" altLang="en-US" smtClean="0"/>
              <a:t>10</a:t>
            </a:fld>
            <a:endParaRPr kumimoji="1" lang="ja-JP" altLang="en-US"/>
          </a:p>
        </p:txBody>
      </p:sp>
      <p:sp>
        <p:nvSpPr>
          <p:cNvPr id="17" name="四角形: 角を丸くする 16">
            <a:extLst>
              <a:ext uri="{FF2B5EF4-FFF2-40B4-BE49-F238E27FC236}">
                <a16:creationId xmlns:a16="http://schemas.microsoft.com/office/drawing/2014/main" id="{C273A853-1A87-32E6-67EE-9CCDC5859F1E}"/>
              </a:ext>
            </a:extLst>
          </p:cNvPr>
          <p:cNvSpPr/>
          <p:nvPr/>
        </p:nvSpPr>
        <p:spPr>
          <a:xfrm>
            <a:off x="4086456" y="1379981"/>
            <a:ext cx="2087368" cy="800900"/>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5352597C-C392-DD01-3412-D21A1B1402FD}"/>
              </a:ext>
            </a:extLst>
          </p:cNvPr>
          <p:cNvSpPr/>
          <p:nvPr/>
        </p:nvSpPr>
        <p:spPr>
          <a:xfrm>
            <a:off x="758313" y="1225068"/>
            <a:ext cx="3155178"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288B62F7-375C-DCC0-B676-0B3DA25126C8}"/>
              </a:ext>
            </a:extLst>
          </p:cNvPr>
          <p:cNvSpPr/>
          <p:nvPr/>
        </p:nvSpPr>
        <p:spPr>
          <a:xfrm>
            <a:off x="758312" y="2104681"/>
            <a:ext cx="3155178"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9AEB3380-AFE1-E6AA-E4D3-6EB542ECE489}"/>
              </a:ext>
            </a:extLst>
          </p:cNvPr>
          <p:cNvSpPr/>
          <p:nvPr/>
        </p:nvSpPr>
        <p:spPr>
          <a:xfrm>
            <a:off x="760358" y="2914257"/>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817A0096-1695-11EF-F208-A54A5E5FB65D}"/>
              </a:ext>
            </a:extLst>
          </p:cNvPr>
          <p:cNvSpPr/>
          <p:nvPr/>
        </p:nvSpPr>
        <p:spPr>
          <a:xfrm>
            <a:off x="2555851" y="3272470"/>
            <a:ext cx="860450"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41FF5A17-EE99-F969-DD51-5E5AC30615CD}"/>
              </a:ext>
            </a:extLst>
          </p:cNvPr>
          <p:cNvSpPr/>
          <p:nvPr/>
        </p:nvSpPr>
        <p:spPr>
          <a:xfrm>
            <a:off x="758613" y="3754777"/>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00B88B2D-C04D-44B3-19FF-A85072FC9B4B}"/>
              </a:ext>
            </a:extLst>
          </p:cNvPr>
          <p:cNvSpPr/>
          <p:nvPr/>
        </p:nvSpPr>
        <p:spPr>
          <a:xfrm>
            <a:off x="861355" y="4125205"/>
            <a:ext cx="433463"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94970E06-D483-40D4-17F9-CD9060C8CDE8}"/>
              </a:ext>
            </a:extLst>
          </p:cNvPr>
          <p:cNvSpPr/>
          <p:nvPr/>
        </p:nvSpPr>
        <p:spPr>
          <a:xfrm>
            <a:off x="747919" y="5411274"/>
            <a:ext cx="3139001" cy="286483"/>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78CEFAF4-17F8-B08E-0BE5-99A337A97304}"/>
              </a:ext>
            </a:extLst>
          </p:cNvPr>
          <p:cNvSpPr/>
          <p:nvPr/>
        </p:nvSpPr>
        <p:spPr>
          <a:xfrm>
            <a:off x="3571725" y="5697757"/>
            <a:ext cx="433463"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452452C8-477B-081A-40DC-FB0A282B43C8}"/>
              </a:ext>
            </a:extLst>
          </p:cNvPr>
          <p:cNvSpPr/>
          <p:nvPr/>
        </p:nvSpPr>
        <p:spPr>
          <a:xfrm>
            <a:off x="6625371" y="2168044"/>
            <a:ext cx="5094189" cy="1158690"/>
          </a:xfrm>
          <a:prstGeom prst="roundRect">
            <a:avLst>
              <a:gd name="adj" fmla="val 19820"/>
            </a:avLst>
          </a:prstGeom>
          <a:solidFill>
            <a:schemeClr val="accent1">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2C4F2FBD-2B0B-9432-E983-4E2D7B1667BA}"/>
              </a:ext>
            </a:extLst>
          </p:cNvPr>
          <p:cNvSpPr/>
          <p:nvPr/>
        </p:nvSpPr>
        <p:spPr>
          <a:xfrm>
            <a:off x="6625371" y="3414953"/>
            <a:ext cx="5094189" cy="2682822"/>
          </a:xfrm>
          <a:prstGeom prst="roundRect">
            <a:avLst>
              <a:gd name="adj" fmla="val 7733"/>
            </a:avLst>
          </a:prstGeom>
          <a:solidFill>
            <a:schemeClr val="accent2">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a:extLst>
              <a:ext uri="{FF2B5EF4-FFF2-40B4-BE49-F238E27FC236}">
                <a16:creationId xmlns:a16="http://schemas.microsoft.com/office/drawing/2014/main" id="{B9FD8A65-6E68-F01C-7F96-8C539B692D48}"/>
              </a:ext>
            </a:extLst>
          </p:cNvPr>
          <p:cNvSpPr>
            <a:spLocks noGrp="1"/>
          </p:cNvSpPr>
          <p:nvPr>
            <p:ph idx="1"/>
          </p:nvPr>
        </p:nvSpPr>
        <p:spPr>
          <a:xfrm>
            <a:off x="6378814" y="1297148"/>
            <a:ext cx="5340745" cy="4800627"/>
          </a:xfrm>
        </p:spPr>
        <p:txBody>
          <a:bodyPr>
            <a:noAutofit/>
          </a:bodyPr>
          <a:lstStyle/>
          <a:p>
            <a:pPr marL="0" indent="0">
              <a:buNone/>
            </a:pPr>
            <a:r>
              <a:rPr lang="ja-JP" altLang="en-US" b="1" dirty="0"/>
              <a:t>既存検出ツールと</a:t>
            </a:r>
            <a:r>
              <a:rPr lang="en-US" altLang="ja-JP" b="1" dirty="0"/>
              <a:t>LLM</a:t>
            </a:r>
            <a:r>
              <a:rPr lang="ja-JP" altLang="en-US" b="1" dirty="0"/>
              <a:t>の比較</a:t>
            </a:r>
            <a:r>
              <a:rPr lang="en-US" altLang="ja-JP" b="1" baseline="-25000" dirty="0">
                <a:solidFill>
                  <a:schemeClr val="bg2">
                    <a:lumMod val="25000"/>
                  </a:schemeClr>
                </a:solidFill>
              </a:rPr>
              <a:t>[12]</a:t>
            </a:r>
            <a:br>
              <a:rPr lang="en-US" altLang="ja-JP" b="1" dirty="0"/>
            </a:br>
            <a:r>
              <a:rPr lang="en-US" altLang="ja-JP" sz="2000" dirty="0"/>
              <a:t>(BigCloneBench</a:t>
            </a:r>
            <a:r>
              <a:rPr lang="ja-JP" altLang="en-US" sz="2000" dirty="0"/>
              <a:t>を用いた性能評価</a:t>
            </a:r>
            <a:r>
              <a:rPr lang="en-US" altLang="ja-JP" sz="2000" dirty="0"/>
              <a:t>)</a:t>
            </a:r>
          </a:p>
          <a:p>
            <a:pPr marL="457200" lvl="1" indent="0">
              <a:buNone/>
            </a:pPr>
            <a:endParaRPr lang="en-US" altLang="ja-JP" sz="1000" b="1" dirty="0"/>
          </a:p>
          <a:p>
            <a:pPr marL="457200" lvl="1" indent="0">
              <a:buNone/>
            </a:pPr>
            <a:r>
              <a:rPr lang="en-US" altLang="ja-JP" b="1" dirty="0">
                <a:solidFill>
                  <a:schemeClr val="accent5">
                    <a:lumMod val="50000"/>
                  </a:schemeClr>
                </a:solidFill>
              </a:rPr>
              <a:t>LLM</a:t>
            </a:r>
            <a:r>
              <a:rPr lang="ja-JP" altLang="en-US" b="1" dirty="0">
                <a:solidFill>
                  <a:schemeClr val="accent5">
                    <a:lumMod val="50000"/>
                  </a:schemeClr>
                </a:solidFill>
              </a:rPr>
              <a:t>を用いない既存検出ツール</a:t>
            </a:r>
            <a:endParaRPr lang="en-US" altLang="ja-JP" b="1" dirty="0">
              <a:solidFill>
                <a:schemeClr val="accent5">
                  <a:lumMod val="50000"/>
                </a:schemeClr>
              </a:solidFill>
            </a:endParaRPr>
          </a:p>
          <a:p>
            <a:pPr marL="914400" lvl="2" indent="0">
              <a:buNone/>
            </a:pPr>
            <a:r>
              <a:rPr lang="en-US" altLang="ja-JP" b="1" u="sng" dirty="0"/>
              <a:t>NiCad</a:t>
            </a:r>
            <a:r>
              <a:rPr lang="ja-JP" altLang="en-US" b="1" u="sng" dirty="0"/>
              <a:t>・</a:t>
            </a:r>
            <a:r>
              <a:rPr lang="en-US" altLang="ja-JP" b="1" u="sng" dirty="0"/>
              <a:t>Oreo</a:t>
            </a:r>
          </a:p>
          <a:p>
            <a:pPr lvl="2"/>
            <a:r>
              <a:rPr lang="en-US" altLang="ja-JP" dirty="0"/>
              <a:t>T3</a:t>
            </a:r>
            <a:r>
              <a:rPr lang="ja-JP" altLang="en-US" dirty="0"/>
              <a:t>・</a:t>
            </a:r>
            <a:r>
              <a:rPr lang="en-US" altLang="ja-JP" dirty="0"/>
              <a:t>T4</a:t>
            </a:r>
            <a:r>
              <a:rPr lang="ja-JP" altLang="en-US" dirty="0"/>
              <a:t>の検出漏れが多い</a:t>
            </a:r>
            <a:endParaRPr lang="en-US" altLang="ja-JP" dirty="0"/>
          </a:p>
          <a:p>
            <a:pPr marL="457200" lvl="1" indent="0">
              <a:buNone/>
            </a:pPr>
            <a:endParaRPr lang="en-US" altLang="ja-JP" sz="1000" b="1" dirty="0">
              <a:solidFill>
                <a:schemeClr val="accent5">
                  <a:lumMod val="50000"/>
                </a:schemeClr>
              </a:solidFill>
            </a:endParaRPr>
          </a:p>
          <a:p>
            <a:pPr marL="457200" lvl="1" indent="0">
              <a:buNone/>
            </a:pPr>
            <a:r>
              <a:rPr lang="en-US" altLang="ja-JP" b="1" dirty="0">
                <a:solidFill>
                  <a:schemeClr val="accent2">
                    <a:lumMod val="75000"/>
                  </a:schemeClr>
                </a:solidFill>
              </a:rPr>
              <a:t>LLM</a:t>
            </a:r>
          </a:p>
          <a:p>
            <a:pPr marL="914400" lvl="2" indent="0">
              <a:buNone/>
            </a:pPr>
            <a:r>
              <a:rPr lang="en-US" altLang="ja-JP" b="1" u="sng" dirty="0"/>
              <a:t>GPT-3.5-turbo</a:t>
            </a:r>
            <a:r>
              <a:rPr lang="ja-JP" altLang="en-US" b="1" u="sng" dirty="0"/>
              <a:t>・</a:t>
            </a:r>
            <a:r>
              <a:rPr lang="en-US" altLang="ja-JP" b="1" u="sng" dirty="0"/>
              <a:t>GPT-4</a:t>
            </a:r>
          </a:p>
          <a:p>
            <a:pPr lvl="2"/>
            <a:r>
              <a:rPr lang="en-US" altLang="ja-JP" dirty="0"/>
              <a:t>T3</a:t>
            </a:r>
            <a:r>
              <a:rPr lang="ja-JP" altLang="en-US" dirty="0"/>
              <a:t>・</a:t>
            </a:r>
            <a:r>
              <a:rPr lang="en-US" altLang="ja-JP" dirty="0"/>
              <a:t>T4</a:t>
            </a:r>
            <a:r>
              <a:rPr lang="ja-JP" altLang="en-US" dirty="0"/>
              <a:t>の検出漏れが比較的少なく</a:t>
            </a:r>
            <a:br>
              <a:rPr lang="en-US" altLang="ja-JP" dirty="0"/>
            </a:br>
            <a:r>
              <a:rPr lang="ja-JP" altLang="en-US" dirty="0"/>
              <a:t>全体の性能もよいといえる</a:t>
            </a:r>
            <a:endParaRPr lang="en-US" altLang="ja-JP" dirty="0"/>
          </a:p>
          <a:p>
            <a:pPr lvl="2"/>
            <a:r>
              <a:rPr lang="en-US" altLang="ja-JP" dirty="0"/>
              <a:t>T4</a:t>
            </a:r>
            <a:r>
              <a:rPr lang="ja-JP" altLang="en-US" dirty="0"/>
              <a:t>の検出漏れはまだ多い</a:t>
            </a:r>
            <a:endParaRPr lang="en-US" altLang="ja-JP" dirty="0"/>
          </a:p>
          <a:p>
            <a:pPr marL="914400" lvl="2" indent="0">
              <a:buNone/>
            </a:pPr>
            <a:r>
              <a:rPr lang="en-US" altLang="ja-JP" b="1" u="sng" dirty="0">
                <a:solidFill>
                  <a:schemeClr val="bg2">
                    <a:lumMod val="75000"/>
                  </a:schemeClr>
                </a:solidFill>
              </a:rPr>
              <a:t>Llama2-Chat-7B</a:t>
            </a:r>
          </a:p>
          <a:p>
            <a:pPr lvl="2"/>
            <a:r>
              <a:rPr lang="ja-JP" altLang="en-US" dirty="0">
                <a:solidFill>
                  <a:schemeClr val="bg2">
                    <a:lumMod val="75000"/>
                  </a:schemeClr>
                </a:solidFill>
              </a:rPr>
              <a:t>ほぼ全てのメソッドペアを</a:t>
            </a:r>
            <a:br>
              <a:rPr lang="en-US" altLang="ja-JP" dirty="0">
                <a:solidFill>
                  <a:schemeClr val="bg2">
                    <a:lumMod val="75000"/>
                  </a:schemeClr>
                </a:solidFill>
              </a:rPr>
            </a:br>
            <a:r>
              <a:rPr lang="ja-JP" altLang="en-US" dirty="0">
                <a:solidFill>
                  <a:schemeClr val="bg2">
                    <a:lumMod val="75000"/>
                  </a:schemeClr>
                </a:solidFill>
              </a:rPr>
              <a:t>クローンペアと認識</a:t>
            </a:r>
            <a:endParaRPr lang="en-US" altLang="ja-JP" dirty="0">
              <a:solidFill>
                <a:schemeClr val="bg2">
                  <a:lumMod val="75000"/>
                </a:schemeClr>
              </a:solidFill>
            </a:endParaRPr>
          </a:p>
        </p:txBody>
      </p:sp>
      <p:sp>
        <p:nvSpPr>
          <p:cNvPr id="13" name="四角形: 角を丸くする 12">
            <a:extLst>
              <a:ext uri="{FF2B5EF4-FFF2-40B4-BE49-F238E27FC236}">
                <a16:creationId xmlns:a16="http://schemas.microsoft.com/office/drawing/2014/main" id="{C9F6FF18-B1AF-476D-F4E0-967B7444E854}"/>
              </a:ext>
            </a:extLst>
          </p:cNvPr>
          <p:cNvSpPr/>
          <p:nvPr/>
        </p:nvSpPr>
        <p:spPr>
          <a:xfrm>
            <a:off x="6558671" y="2104681"/>
            <a:ext cx="5345027" cy="1251384"/>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78337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6935B-5F71-DBFE-BBE9-730AD954EACF}"/>
            </a:ext>
          </a:extLst>
        </p:cNvPr>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8964C96D-D6EB-E45A-3064-3AE372447527}"/>
              </a:ext>
            </a:extLst>
          </p:cNvPr>
          <p:cNvSpPr txBox="1"/>
          <p:nvPr/>
        </p:nvSpPr>
        <p:spPr>
          <a:xfrm>
            <a:off x="6625371" y="6143994"/>
            <a:ext cx="4951829" cy="523220"/>
          </a:xfrm>
          <a:prstGeom prst="rect">
            <a:avLst/>
          </a:prstGeom>
          <a:noFill/>
        </p:spPr>
        <p:txBody>
          <a:bodyPr wrap="square" rtlCol="0">
            <a:spAutoFit/>
          </a:bodyPr>
          <a:lstStyle/>
          <a:p>
            <a:r>
              <a:rPr lang="en-US" altLang="ja-JP" sz="1400" b="0" i="0" dirty="0">
                <a:solidFill>
                  <a:schemeClr val="bg2">
                    <a:lumMod val="25000"/>
                  </a:schemeClr>
                </a:solidFill>
                <a:effectLst/>
                <a:latin typeface="Times New Roman" panose="02020603050405020304" pitchFamily="18" charset="0"/>
              </a:rPr>
              <a:t>[12] S. Dou</a:t>
            </a:r>
            <a:r>
              <a:rPr lang="ja-JP" altLang="en-US" sz="1400" b="0" i="0" dirty="0">
                <a:solidFill>
                  <a:schemeClr val="bg2">
                    <a:lumMod val="25000"/>
                  </a:schemeClr>
                </a:solidFill>
                <a:effectLst/>
                <a:latin typeface="Times New Roman" panose="02020603050405020304" pitchFamily="18" charset="0"/>
              </a:rPr>
              <a:t> </a:t>
            </a:r>
            <a:r>
              <a:rPr lang="en-US" altLang="ja-JP" sz="1400" b="0" i="0" dirty="0">
                <a:solidFill>
                  <a:schemeClr val="bg2">
                    <a:lumMod val="25000"/>
                  </a:schemeClr>
                </a:solidFill>
                <a:effectLst/>
                <a:latin typeface="Times New Roman" panose="02020603050405020304" pitchFamily="18" charset="0"/>
              </a:rPr>
              <a:t>et al. Towards Understanding the Capability of Large Language Models on Code Clone Detection: A Survey. 2023</a:t>
            </a:r>
            <a:endParaRPr kumimoji="1" lang="ja-JP" altLang="en-US" sz="1400" dirty="0">
              <a:solidFill>
                <a:schemeClr val="bg2">
                  <a:lumMod val="25000"/>
                </a:schemeClr>
              </a:solidFill>
            </a:endParaRPr>
          </a:p>
        </p:txBody>
      </p:sp>
      <p:sp>
        <p:nvSpPr>
          <p:cNvPr id="31" name="テキスト ボックス 30">
            <a:extLst>
              <a:ext uri="{FF2B5EF4-FFF2-40B4-BE49-F238E27FC236}">
                <a16:creationId xmlns:a16="http://schemas.microsoft.com/office/drawing/2014/main" id="{F84AC636-68E1-5443-7EAF-40ABD626FAED}"/>
              </a:ext>
            </a:extLst>
          </p:cNvPr>
          <p:cNvSpPr txBox="1"/>
          <p:nvPr/>
        </p:nvSpPr>
        <p:spPr>
          <a:xfrm>
            <a:off x="649456" y="4927465"/>
            <a:ext cx="3139001" cy="369332"/>
          </a:xfrm>
          <a:prstGeom prst="rect">
            <a:avLst/>
          </a:prstGeom>
          <a:noFill/>
        </p:spPr>
        <p:txBody>
          <a:bodyPr wrap="none" rtlCol="0">
            <a:spAutoFit/>
          </a:bodyPr>
          <a:lstStyle/>
          <a:p>
            <a:r>
              <a:rPr kumimoji="1" lang="en-US" altLang="ja-JP" b="1" dirty="0"/>
              <a:t>Recall(</a:t>
            </a:r>
            <a:r>
              <a:rPr kumimoji="1" lang="ja-JP" altLang="en-US" b="1" dirty="0"/>
              <a:t>検出漏れをしないか</a:t>
            </a:r>
            <a:r>
              <a:rPr kumimoji="1" lang="en-US" altLang="ja-JP" b="1" dirty="0"/>
              <a:t>)</a:t>
            </a:r>
            <a:endParaRPr kumimoji="1" lang="ja-JP" altLang="en-US" b="1" dirty="0"/>
          </a:p>
        </p:txBody>
      </p:sp>
      <p:sp>
        <p:nvSpPr>
          <p:cNvPr id="32" name="テキスト ボックス 31">
            <a:extLst>
              <a:ext uri="{FF2B5EF4-FFF2-40B4-BE49-F238E27FC236}">
                <a16:creationId xmlns:a16="http://schemas.microsoft.com/office/drawing/2014/main" id="{B1E29722-9E26-5A5D-D66E-689DAD6616FD}"/>
              </a:ext>
            </a:extLst>
          </p:cNvPr>
          <p:cNvSpPr txBox="1"/>
          <p:nvPr/>
        </p:nvSpPr>
        <p:spPr>
          <a:xfrm>
            <a:off x="649456" y="6488668"/>
            <a:ext cx="3264035" cy="369332"/>
          </a:xfrm>
          <a:prstGeom prst="rect">
            <a:avLst/>
          </a:prstGeom>
          <a:noFill/>
        </p:spPr>
        <p:txBody>
          <a:bodyPr wrap="none" rtlCol="0">
            <a:spAutoFit/>
          </a:bodyPr>
          <a:lstStyle/>
          <a:p>
            <a:r>
              <a:rPr kumimoji="1" lang="en-US" altLang="ja-JP" b="1" dirty="0"/>
              <a:t>Precision(</a:t>
            </a:r>
            <a:r>
              <a:rPr kumimoji="1" lang="ja-JP" altLang="en-US" b="1" dirty="0"/>
              <a:t>誤検出をしないか</a:t>
            </a:r>
            <a:r>
              <a:rPr kumimoji="1" lang="en-US" altLang="ja-JP" b="1" dirty="0"/>
              <a:t>)</a:t>
            </a:r>
            <a:endParaRPr kumimoji="1" lang="ja-JP" altLang="en-US" b="1" dirty="0"/>
          </a:p>
        </p:txBody>
      </p:sp>
      <p:sp>
        <p:nvSpPr>
          <p:cNvPr id="4" name="正方形/長方形 3">
            <a:extLst>
              <a:ext uri="{FF2B5EF4-FFF2-40B4-BE49-F238E27FC236}">
                <a16:creationId xmlns:a16="http://schemas.microsoft.com/office/drawing/2014/main" id="{7511BCED-5337-B96A-BACC-FCC03D6FFCA6}"/>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931F8002-4059-FCDD-F4E5-CB11866A7F2D}"/>
              </a:ext>
            </a:extLst>
          </p:cNvPr>
          <p:cNvSpPr>
            <a:spLocks noGrp="1"/>
          </p:cNvSpPr>
          <p:nvPr>
            <p:ph type="title"/>
          </p:nvPr>
        </p:nvSpPr>
        <p:spPr>
          <a:xfrm>
            <a:off x="838200" y="160326"/>
            <a:ext cx="10515600" cy="807862"/>
          </a:xfrm>
        </p:spPr>
        <p:txBody>
          <a:bodyPr anchor="b">
            <a:normAutofit fontScale="90000"/>
          </a:bodyPr>
          <a:lstStyle/>
          <a:p>
            <a:r>
              <a:rPr lang="ja-JP" altLang="en-US" b="1" dirty="0">
                <a:solidFill>
                  <a:schemeClr val="bg1"/>
                </a:solidFill>
                <a:latin typeface="+mn-ea"/>
                <a:ea typeface="+mn-ea"/>
              </a:rPr>
              <a:t>既存検出ツールと</a:t>
            </a:r>
            <a:r>
              <a:rPr kumimoji="1" lang="en-US" altLang="ja-JP" b="1" dirty="0">
                <a:solidFill>
                  <a:schemeClr val="bg1"/>
                </a:solidFill>
                <a:latin typeface="+mn-ea"/>
                <a:ea typeface="+mn-ea"/>
              </a:rPr>
              <a:t>LLM</a:t>
            </a:r>
            <a:r>
              <a:rPr lang="ja-JP" altLang="en-US" b="1" dirty="0">
                <a:solidFill>
                  <a:schemeClr val="bg1"/>
                </a:solidFill>
                <a:latin typeface="+mn-ea"/>
                <a:ea typeface="+mn-ea"/>
              </a:rPr>
              <a:t>の</a:t>
            </a:r>
            <a:r>
              <a:rPr kumimoji="1" lang="ja-JP" altLang="en-US" b="1" dirty="0">
                <a:solidFill>
                  <a:schemeClr val="bg1"/>
                </a:solidFill>
                <a:latin typeface="+mn-ea"/>
                <a:ea typeface="+mn-ea"/>
              </a:rPr>
              <a:t>クローン検出精度</a:t>
            </a:r>
          </a:p>
        </p:txBody>
      </p:sp>
      <p:sp>
        <p:nvSpPr>
          <p:cNvPr id="7" name="スライド番号プレースホルダー 6">
            <a:extLst>
              <a:ext uri="{FF2B5EF4-FFF2-40B4-BE49-F238E27FC236}">
                <a16:creationId xmlns:a16="http://schemas.microsoft.com/office/drawing/2014/main" id="{3E1D6E23-EAE9-FE68-80A6-AE3FF9224C5B}"/>
              </a:ext>
            </a:extLst>
          </p:cNvPr>
          <p:cNvSpPr>
            <a:spLocks noGrp="1"/>
          </p:cNvSpPr>
          <p:nvPr>
            <p:ph type="sldNum" sz="quarter" idx="12"/>
          </p:nvPr>
        </p:nvSpPr>
        <p:spPr/>
        <p:txBody>
          <a:bodyPr/>
          <a:lstStyle/>
          <a:p>
            <a:fld id="{98E4D49B-7C54-4167-A8CB-7C9DF7FFC802}" type="slidenum">
              <a:rPr kumimoji="1" lang="ja-JP" altLang="en-US" smtClean="0"/>
              <a:t>11</a:t>
            </a:fld>
            <a:endParaRPr kumimoji="1" lang="ja-JP" altLang="en-US"/>
          </a:p>
        </p:txBody>
      </p:sp>
      <p:graphicFrame>
        <p:nvGraphicFramePr>
          <p:cNvPr id="3" name="グラフ 2">
            <a:extLst>
              <a:ext uri="{FF2B5EF4-FFF2-40B4-BE49-F238E27FC236}">
                <a16:creationId xmlns:a16="http://schemas.microsoft.com/office/drawing/2014/main" id="{88869167-50EC-A812-D6DF-3035891DC6C0}"/>
              </a:ext>
            </a:extLst>
          </p:cNvPr>
          <p:cNvGraphicFramePr/>
          <p:nvPr>
            <p:extLst>
              <p:ext uri="{D42A27DB-BD31-4B8C-83A1-F6EECF244321}">
                <p14:modId xmlns:p14="http://schemas.microsoft.com/office/powerpoint/2010/main" val="2091416219"/>
              </p:ext>
            </p:extLst>
          </p:nvPr>
        </p:nvGraphicFramePr>
        <p:xfrm>
          <a:off x="-267336" y="1157875"/>
          <a:ext cx="6601690" cy="5700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A410B6E6-4DD7-8DB7-5420-CEBB8A04A7A6}"/>
              </a:ext>
            </a:extLst>
          </p:cNvPr>
          <p:cNvGraphicFramePr/>
          <p:nvPr>
            <p:extLst>
              <p:ext uri="{D42A27DB-BD31-4B8C-83A1-F6EECF244321}">
                <p14:modId xmlns:p14="http://schemas.microsoft.com/office/powerpoint/2010/main" val="227265191"/>
              </p:ext>
            </p:extLst>
          </p:nvPr>
        </p:nvGraphicFramePr>
        <p:xfrm>
          <a:off x="-184208" y="5263058"/>
          <a:ext cx="5930380" cy="1549555"/>
        </p:xfrm>
        <a:graphic>
          <a:graphicData uri="http://schemas.openxmlformats.org/drawingml/2006/chart">
            <c:chart xmlns:c="http://schemas.openxmlformats.org/drawingml/2006/chart" xmlns:r="http://schemas.openxmlformats.org/officeDocument/2006/relationships" r:id="rId4"/>
          </a:graphicData>
        </a:graphic>
      </p:graphicFrame>
      <p:sp>
        <p:nvSpPr>
          <p:cNvPr id="17" name="四角形: 角を丸くする 16">
            <a:extLst>
              <a:ext uri="{FF2B5EF4-FFF2-40B4-BE49-F238E27FC236}">
                <a16:creationId xmlns:a16="http://schemas.microsoft.com/office/drawing/2014/main" id="{52DE8B1A-4DC3-2DB4-2308-7EA49154C70E}"/>
              </a:ext>
            </a:extLst>
          </p:cNvPr>
          <p:cNvSpPr/>
          <p:nvPr/>
        </p:nvSpPr>
        <p:spPr>
          <a:xfrm>
            <a:off x="4086456" y="1379981"/>
            <a:ext cx="2087368" cy="800900"/>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74FB8D66-A257-4A89-78C6-7E9B6AC23C3F}"/>
              </a:ext>
            </a:extLst>
          </p:cNvPr>
          <p:cNvSpPr/>
          <p:nvPr/>
        </p:nvSpPr>
        <p:spPr>
          <a:xfrm>
            <a:off x="758313" y="1225068"/>
            <a:ext cx="3155178"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0E379E89-4920-627A-51BE-73A3AE20AB45}"/>
              </a:ext>
            </a:extLst>
          </p:cNvPr>
          <p:cNvSpPr/>
          <p:nvPr/>
        </p:nvSpPr>
        <p:spPr>
          <a:xfrm>
            <a:off x="758312" y="2104681"/>
            <a:ext cx="3155178"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170A791E-4AA4-46BE-6EAD-299E0FE1DB11}"/>
              </a:ext>
            </a:extLst>
          </p:cNvPr>
          <p:cNvSpPr/>
          <p:nvPr/>
        </p:nvSpPr>
        <p:spPr>
          <a:xfrm>
            <a:off x="760358" y="2914257"/>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E2081C65-C315-A5B2-ACBE-F01B353D3465}"/>
              </a:ext>
            </a:extLst>
          </p:cNvPr>
          <p:cNvSpPr/>
          <p:nvPr/>
        </p:nvSpPr>
        <p:spPr>
          <a:xfrm>
            <a:off x="3623712" y="3145542"/>
            <a:ext cx="368301"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48E0017E-1C57-CECD-8481-558B885EBA19}"/>
              </a:ext>
            </a:extLst>
          </p:cNvPr>
          <p:cNvSpPr/>
          <p:nvPr/>
        </p:nvSpPr>
        <p:spPr>
          <a:xfrm>
            <a:off x="758311" y="3740396"/>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053558FC-D065-7D74-BE74-47B5A6C1EE14}"/>
              </a:ext>
            </a:extLst>
          </p:cNvPr>
          <p:cNvSpPr/>
          <p:nvPr/>
        </p:nvSpPr>
        <p:spPr>
          <a:xfrm>
            <a:off x="3623712" y="3981468"/>
            <a:ext cx="368302"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EE4F9B2A-7648-3581-98C9-59F1DF320660}"/>
              </a:ext>
            </a:extLst>
          </p:cNvPr>
          <p:cNvSpPr/>
          <p:nvPr/>
        </p:nvSpPr>
        <p:spPr>
          <a:xfrm>
            <a:off x="747919" y="5309677"/>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3BBEAA8D-EEDA-7AEB-6497-08962AACFF93}"/>
              </a:ext>
            </a:extLst>
          </p:cNvPr>
          <p:cNvSpPr/>
          <p:nvPr/>
        </p:nvSpPr>
        <p:spPr>
          <a:xfrm>
            <a:off x="2126053" y="5556190"/>
            <a:ext cx="382731"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B05372A0-B1D8-A019-E150-4BA43A90095E}"/>
              </a:ext>
            </a:extLst>
          </p:cNvPr>
          <p:cNvSpPr/>
          <p:nvPr/>
        </p:nvSpPr>
        <p:spPr>
          <a:xfrm>
            <a:off x="6625371" y="2168044"/>
            <a:ext cx="5094189" cy="1158690"/>
          </a:xfrm>
          <a:prstGeom prst="roundRect">
            <a:avLst>
              <a:gd name="adj" fmla="val 19820"/>
            </a:avLst>
          </a:prstGeom>
          <a:solidFill>
            <a:schemeClr val="accent1">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B85C7DD8-18EB-FEE8-A5F0-4D750241A8F4}"/>
              </a:ext>
            </a:extLst>
          </p:cNvPr>
          <p:cNvSpPr/>
          <p:nvPr/>
        </p:nvSpPr>
        <p:spPr>
          <a:xfrm>
            <a:off x="6625371" y="3414953"/>
            <a:ext cx="5094189" cy="2682822"/>
          </a:xfrm>
          <a:prstGeom prst="roundRect">
            <a:avLst>
              <a:gd name="adj" fmla="val 7733"/>
            </a:avLst>
          </a:prstGeom>
          <a:solidFill>
            <a:schemeClr val="accent2">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a:extLst>
              <a:ext uri="{FF2B5EF4-FFF2-40B4-BE49-F238E27FC236}">
                <a16:creationId xmlns:a16="http://schemas.microsoft.com/office/drawing/2014/main" id="{867F4300-D19E-D97A-A5E0-9549890C31ED}"/>
              </a:ext>
            </a:extLst>
          </p:cNvPr>
          <p:cNvSpPr>
            <a:spLocks noGrp="1"/>
          </p:cNvSpPr>
          <p:nvPr>
            <p:ph idx="1"/>
          </p:nvPr>
        </p:nvSpPr>
        <p:spPr>
          <a:xfrm>
            <a:off x="6378814" y="1297148"/>
            <a:ext cx="5340745" cy="4800627"/>
          </a:xfrm>
        </p:spPr>
        <p:txBody>
          <a:bodyPr>
            <a:noAutofit/>
          </a:bodyPr>
          <a:lstStyle/>
          <a:p>
            <a:pPr marL="0" indent="0">
              <a:buNone/>
            </a:pPr>
            <a:r>
              <a:rPr lang="ja-JP" altLang="en-US" b="1" dirty="0"/>
              <a:t>既存検出ツールと</a:t>
            </a:r>
            <a:r>
              <a:rPr lang="en-US" altLang="ja-JP" b="1" dirty="0"/>
              <a:t>LLM</a:t>
            </a:r>
            <a:r>
              <a:rPr lang="ja-JP" altLang="en-US" b="1" dirty="0"/>
              <a:t>の比較</a:t>
            </a:r>
            <a:r>
              <a:rPr lang="en-US" altLang="ja-JP" b="1" baseline="-25000" dirty="0">
                <a:solidFill>
                  <a:schemeClr val="bg2">
                    <a:lumMod val="25000"/>
                  </a:schemeClr>
                </a:solidFill>
              </a:rPr>
              <a:t>[12]</a:t>
            </a:r>
            <a:br>
              <a:rPr lang="en-US" altLang="ja-JP" b="1" dirty="0"/>
            </a:br>
            <a:r>
              <a:rPr lang="en-US" altLang="ja-JP" sz="2000" dirty="0"/>
              <a:t>(BigCloneBench</a:t>
            </a:r>
            <a:r>
              <a:rPr lang="ja-JP" altLang="en-US" sz="2000" dirty="0"/>
              <a:t>を用いた性能評価</a:t>
            </a:r>
            <a:r>
              <a:rPr lang="en-US" altLang="ja-JP" sz="2000" dirty="0"/>
              <a:t>)</a:t>
            </a:r>
          </a:p>
          <a:p>
            <a:pPr marL="457200" lvl="1" indent="0">
              <a:buNone/>
            </a:pPr>
            <a:endParaRPr lang="en-US" altLang="ja-JP" sz="1000" b="1" dirty="0"/>
          </a:p>
          <a:p>
            <a:pPr marL="457200" lvl="1" indent="0">
              <a:buNone/>
            </a:pPr>
            <a:r>
              <a:rPr lang="en-US" altLang="ja-JP" b="1" dirty="0">
                <a:solidFill>
                  <a:schemeClr val="accent5">
                    <a:lumMod val="50000"/>
                  </a:schemeClr>
                </a:solidFill>
              </a:rPr>
              <a:t>LLM</a:t>
            </a:r>
            <a:r>
              <a:rPr lang="ja-JP" altLang="en-US" b="1" dirty="0">
                <a:solidFill>
                  <a:schemeClr val="accent5">
                    <a:lumMod val="50000"/>
                  </a:schemeClr>
                </a:solidFill>
              </a:rPr>
              <a:t>を用いない既存検出ツール</a:t>
            </a:r>
            <a:endParaRPr lang="en-US" altLang="ja-JP" b="1" dirty="0">
              <a:solidFill>
                <a:schemeClr val="accent5">
                  <a:lumMod val="50000"/>
                </a:schemeClr>
              </a:solidFill>
            </a:endParaRPr>
          </a:p>
          <a:p>
            <a:pPr marL="914400" lvl="2" indent="0">
              <a:buNone/>
            </a:pPr>
            <a:r>
              <a:rPr lang="en-US" altLang="ja-JP" b="1" u="sng" dirty="0"/>
              <a:t>NiCad</a:t>
            </a:r>
            <a:r>
              <a:rPr lang="ja-JP" altLang="en-US" b="1" u="sng" dirty="0"/>
              <a:t>・</a:t>
            </a:r>
            <a:r>
              <a:rPr lang="en-US" altLang="ja-JP" b="1" u="sng" dirty="0"/>
              <a:t>Oreo</a:t>
            </a:r>
          </a:p>
          <a:p>
            <a:pPr lvl="2"/>
            <a:r>
              <a:rPr lang="en-US" altLang="ja-JP" dirty="0"/>
              <a:t>T3</a:t>
            </a:r>
            <a:r>
              <a:rPr lang="ja-JP" altLang="en-US" dirty="0"/>
              <a:t>・</a:t>
            </a:r>
            <a:r>
              <a:rPr lang="en-US" altLang="ja-JP" dirty="0"/>
              <a:t>T4</a:t>
            </a:r>
            <a:r>
              <a:rPr lang="ja-JP" altLang="en-US" dirty="0"/>
              <a:t>の検出漏れが多い</a:t>
            </a:r>
            <a:endParaRPr lang="en-US" altLang="ja-JP" dirty="0"/>
          </a:p>
          <a:p>
            <a:pPr marL="457200" lvl="1" indent="0">
              <a:buNone/>
            </a:pPr>
            <a:endParaRPr lang="en-US" altLang="ja-JP" sz="1000" b="1" dirty="0">
              <a:solidFill>
                <a:schemeClr val="accent5">
                  <a:lumMod val="50000"/>
                </a:schemeClr>
              </a:solidFill>
            </a:endParaRPr>
          </a:p>
          <a:p>
            <a:pPr marL="457200" lvl="1" indent="0">
              <a:buNone/>
            </a:pPr>
            <a:r>
              <a:rPr lang="en-US" altLang="ja-JP" b="1" dirty="0">
                <a:solidFill>
                  <a:schemeClr val="accent2">
                    <a:lumMod val="75000"/>
                  </a:schemeClr>
                </a:solidFill>
              </a:rPr>
              <a:t>LLM</a:t>
            </a:r>
          </a:p>
          <a:p>
            <a:pPr marL="914400" lvl="2" indent="0">
              <a:buNone/>
            </a:pPr>
            <a:r>
              <a:rPr lang="en-US" altLang="ja-JP" b="1" u="sng" dirty="0">
                <a:solidFill>
                  <a:schemeClr val="bg2">
                    <a:lumMod val="75000"/>
                  </a:schemeClr>
                </a:solidFill>
              </a:rPr>
              <a:t>GPT-3.5-turbo</a:t>
            </a:r>
            <a:r>
              <a:rPr lang="ja-JP" altLang="en-US" b="1" u="sng" dirty="0">
                <a:solidFill>
                  <a:schemeClr val="bg2">
                    <a:lumMod val="75000"/>
                  </a:schemeClr>
                </a:solidFill>
              </a:rPr>
              <a:t>・</a:t>
            </a:r>
            <a:r>
              <a:rPr lang="en-US" altLang="ja-JP" b="1" u="sng" dirty="0">
                <a:solidFill>
                  <a:schemeClr val="bg2">
                    <a:lumMod val="75000"/>
                  </a:schemeClr>
                </a:solidFill>
              </a:rPr>
              <a:t>GPT-4</a:t>
            </a:r>
          </a:p>
          <a:p>
            <a:pPr lvl="2"/>
            <a:r>
              <a:rPr lang="en-US" altLang="ja-JP" dirty="0">
                <a:solidFill>
                  <a:schemeClr val="bg2">
                    <a:lumMod val="75000"/>
                  </a:schemeClr>
                </a:solidFill>
              </a:rPr>
              <a:t>T3</a:t>
            </a:r>
            <a:r>
              <a:rPr lang="ja-JP" altLang="en-US" dirty="0">
                <a:solidFill>
                  <a:schemeClr val="bg2">
                    <a:lumMod val="75000"/>
                  </a:schemeClr>
                </a:solidFill>
              </a:rPr>
              <a:t>・</a:t>
            </a:r>
            <a:r>
              <a:rPr lang="en-US" altLang="ja-JP" dirty="0">
                <a:solidFill>
                  <a:schemeClr val="bg2">
                    <a:lumMod val="75000"/>
                  </a:schemeClr>
                </a:solidFill>
              </a:rPr>
              <a:t>T4</a:t>
            </a:r>
            <a:r>
              <a:rPr lang="ja-JP" altLang="en-US" dirty="0">
                <a:solidFill>
                  <a:schemeClr val="bg2">
                    <a:lumMod val="75000"/>
                  </a:schemeClr>
                </a:solidFill>
              </a:rPr>
              <a:t>の検出漏れが比較的少なく</a:t>
            </a:r>
            <a:br>
              <a:rPr lang="en-US" altLang="ja-JP" dirty="0">
                <a:solidFill>
                  <a:schemeClr val="bg2">
                    <a:lumMod val="75000"/>
                  </a:schemeClr>
                </a:solidFill>
              </a:rPr>
            </a:br>
            <a:r>
              <a:rPr lang="ja-JP" altLang="en-US" dirty="0">
                <a:solidFill>
                  <a:schemeClr val="bg2">
                    <a:lumMod val="75000"/>
                  </a:schemeClr>
                </a:solidFill>
              </a:rPr>
              <a:t>全体の性能もよいといえる</a:t>
            </a:r>
            <a:endParaRPr lang="en-US" altLang="ja-JP" dirty="0">
              <a:solidFill>
                <a:schemeClr val="bg2">
                  <a:lumMod val="75000"/>
                </a:schemeClr>
              </a:solidFill>
            </a:endParaRPr>
          </a:p>
          <a:p>
            <a:pPr lvl="2"/>
            <a:r>
              <a:rPr lang="en-US" altLang="ja-JP" dirty="0">
                <a:solidFill>
                  <a:schemeClr val="bg2">
                    <a:lumMod val="75000"/>
                  </a:schemeClr>
                </a:solidFill>
              </a:rPr>
              <a:t>T4</a:t>
            </a:r>
            <a:r>
              <a:rPr lang="ja-JP" altLang="en-US" dirty="0">
                <a:solidFill>
                  <a:schemeClr val="bg2">
                    <a:lumMod val="75000"/>
                  </a:schemeClr>
                </a:solidFill>
              </a:rPr>
              <a:t>の検出漏れはまだ多い</a:t>
            </a:r>
            <a:endParaRPr lang="en-US" altLang="ja-JP" dirty="0">
              <a:solidFill>
                <a:schemeClr val="bg2">
                  <a:lumMod val="75000"/>
                </a:schemeClr>
              </a:solidFill>
            </a:endParaRPr>
          </a:p>
          <a:p>
            <a:pPr marL="914400" lvl="2" indent="0">
              <a:buNone/>
            </a:pPr>
            <a:r>
              <a:rPr lang="en-US" altLang="ja-JP" b="1" u="sng" dirty="0"/>
              <a:t>Llama2-Chat-7B</a:t>
            </a:r>
          </a:p>
          <a:p>
            <a:pPr lvl="2"/>
            <a:r>
              <a:rPr lang="ja-JP" altLang="en-US" dirty="0"/>
              <a:t>ほぼ全てのメソッドペアを</a:t>
            </a:r>
            <a:br>
              <a:rPr lang="en-US" altLang="ja-JP" dirty="0"/>
            </a:br>
            <a:r>
              <a:rPr lang="ja-JP" altLang="en-US" dirty="0"/>
              <a:t>クローンペアと認識</a:t>
            </a:r>
            <a:endParaRPr lang="en-US" altLang="ja-JP" dirty="0"/>
          </a:p>
        </p:txBody>
      </p:sp>
      <p:sp>
        <p:nvSpPr>
          <p:cNvPr id="14" name="四角形: 角を丸くする 13">
            <a:extLst>
              <a:ext uri="{FF2B5EF4-FFF2-40B4-BE49-F238E27FC236}">
                <a16:creationId xmlns:a16="http://schemas.microsoft.com/office/drawing/2014/main" id="{64B0F07E-1909-C1B0-B2B5-6D4833E34854}"/>
              </a:ext>
            </a:extLst>
          </p:cNvPr>
          <p:cNvSpPr/>
          <p:nvPr/>
        </p:nvSpPr>
        <p:spPr>
          <a:xfrm>
            <a:off x="6558671" y="2104681"/>
            <a:ext cx="5345027" cy="1251384"/>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64752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072E9-266D-EB8A-5D6D-DBB755600EB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1533FB42-BEBB-6D83-D5DA-ECECFE21FD7B}"/>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研究課題・目的</a:t>
            </a:r>
            <a:r>
              <a:rPr lang="ja-JP" altLang="en-US" b="1" dirty="0">
                <a:solidFill>
                  <a:schemeClr val="bg1"/>
                </a:solidFill>
                <a:latin typeface="+mn-ea"/>
                <a:ea typeface="+mn-ea"/>
              </a:rPr>
              <a:t>・手段</a:t>
            </a:r>
            <a:endParaRPr kumimoji="1" lang="ja-JP" altLang="en-US" b="1" dirty="0">
              <a:solidFill>
                <a:schemeClr val="bg1"/>
              </a:solidFill>
              <a:latin typeface="+mn-ea"/>
              <a:ea typeface="+mn-ea"/>
            </a:endParaRPr>
          </a:p>
        </p:txBody>
      </p:sp>
      <p:sp>
        <p:nvSpPr>
          <p:cNvPr id="5" name="コンテンツ プレースホルダー 2">
            <a:extLst>
              <a:ext uri="{FF2B5EF4-FFF2-40B4-BE49-F238E27FC236}">
                <a16:creationId xmlns:a16="http://schemas.microsoft.com/office/drawing/2014/main" id="{E28F5377-CFD4-4A49-CC2E-14EB89A564E9}"/>
              </a:ext>
            </a:extLst>
          </p:cNvPr>
          <p:cNvSpPr>
            <a:spLocks noGrp="1"/>
          </p:cNvSpPr>
          <p:nvPr>
            <p:ph idx="1"/>
          </p:nvPr>
        </p:nvSpPr>
        <p:spPr>
          <a:xfrm>
            <a:off x="838200" y="1483111"/>
            <a:ext cx="10814824" cy="5664449"/>
          </a:xfrm>
        </p:spPr>
        <p:txBody>
          <a:bodyPr>
            <a:normAutofit/>
          </a:bodyPr>
          <a:lstStyle/>
          <a:p>
            <a:pPr marL="0" indent="0">
              <a:buNone/>
            </a:pPr>
            <a:r>
              <a:rPr kumimoji="1" lang="ja-JP" altLang="en-US" b="1" dirty="0"/>
              <a:t>課題</a:t>
            </a:r>
            <a:endParaRPr kumimoji="1" lang="en-US" altLang="ja-JP" b="1" dirty="0"/>
          </a:p>
          <a:p>
            <a:pPr lvl="1">
              <a:lnSpc>
                <a:spcPct val="120000"/>
              </a:lnSpc>
            </a:pPr>
            <a:r>
              <a:rPr kumimoji="1" lang="en-US" altLang="ja-JP" dirty="0"/>
              <a:t>LLM</a:t>
            </a:r>
            <a:r>
              <a:rPr lang="ja-JP" altLang="en-US" dirty="0"/>
              <a:t>は既存検出ツールよりも</a:t>
            </a:r>
            <a:r>
              <a:rPr lang="en-US" altLang="ja-JP" dirty="0"/>
              <a:t>T4</a:t>
            </a:r>
            <a:r>
              <a:rPr lang="ja-JP" altLang="en-US" dirty="0"/>
              <a:t>のクローンの検出漏れが少ないが，</a:t>
            </a:r>
            <a:br>
              <a:rPr lang="en-US" altLang="ja-JP" dirty="0"/>
            </a:br>
            <a:r>
              <a:rPr lang="ja-JP" altLang="en-US" dirty="0"/>
              <a:t>十分に検出漏れが少ないとは言えず改善の余地がある</a:t>
            </a:r>
            <a:endParaRPr lang="en-US" altLang="ja-JP" dirty="0"/>
          </a:p>
          <a:p>
            <a:pPr lvl="1">
              <a:lnSpc>
                <a:spcPct val="120000"/>
              </a:lnSpc>
            </a:pPr>
            <a:r>
              <a:rPr lang="ja-JP" altLang="en-US" dirty="0"/>
              <a:t>一部の</a:t>
            </a:r>
            <a:r>
              <a:rPr lang="en-US" altLang="ja-JP" dirty="0"/>
              <a:t>LLM</a:t>
            </a:r>
            <a:r>
              <a:rPr lang="ja-JP" altLang="en-US" dirty="0"/>
              <a:t>はクローンでないものの多くをクローンと誤認識している</a:t>
            </a:r>
            <a:endParaRPr lang="en-US" altLang="ja-JP" dirty="0"/>
          </a:p>
          <a:p>
            <a:pPr marL="457200" lvl="1" indent="0">
              <a:lnSpc>
                <a:spcPct val="120000"/>
              </a:lnSpc>
              <a:buNone/>
            </a:pPr>
            <a:endParaRPr lang="en-US" altLang="ja-JP" sz="1000" dirty="0"/>
          </a:p>
          <a:p>
            <a:pPr marL="0" indent="0">
              <a:buNone/>
            </a:pPr>
            <a:r>
              <a:rPr kumimoji="1" lang="ja-JP" altLang="en-US" b="1" dirty="0"/>
              <a:t>目的</a:t>
            </a:r>
            <a:endParaRPr kumimoji="1" lang="en-US" altLang="ja-JP" b="1" dirty="0"/>
          </a:p>
          <a:p>
            <a:pPr lvl="1">
              <a:lnSpc>
                <a:spcPct val="120000"/>
              </a:lnSpc>
            </a:pPr>
            <a:r>
              <a:rPr kumimoji="1" lang="en-US" altLang="ja-JP" dirty="0"/>
              <a:t>T4</a:t>
            </a:r>
            <a:r>
              <a:rPr lang="ja-JP" altLang="en-US" dirty="0"/>
              <a:t>のクローン</a:t>
            </a:r>
            <a:r>
              <a:rPr kumimoji="1" lang="ja-JP" altLang="en-US" dirty="0"/>
              <a:t>対する</a:t>
            </a:r>
            <a:r>
              <a:rPr kumimoji="1" lang="en-US" altLang="ja-JP" dirty="0"/>
              <a:t>LLM</a:t>
            </a:r>
            <a:r>
              <a:rPr kumimoji="1" lang="ja-JP" altLang="en-US" dirty="0"/>
              <a:t>の検出精度の向上を目指す</a:t>
            </a:r>
            <a:endParaRPr kumimoji="1" lang="en-US" altLang="ja-JP" dirty="0"/>
          </a:p>
          <a:p>
            <a:pPr marL="457200" lvl="1" indent="0">
              <a:lnSpc>
                <a:spcPct val="120000"/>
              </a:lnSpc>
              <a:buNone/>
            </a:pPr>
            <a:endParaRPr kumimoji="1" lang="en-US" altLang="ja-JP" sz="1000" dirty="0"/>
          </a:p>
          <a:p>
            <a:pPr marL="0" indent="0">
              <a:lnSpc>
                <a:spcPct val="120000"/>
              </a:lnSpc>
              <a:buNone/>
            </a:pPr>
            <a:r>
              <a:rPr lang="ja-JP" altLang="en-US" b="1" dirty="0"/>
              <a:t>手段</a:t>
            </a:r>
            <a:endParaRPr lang="en-US" altLang="ja-JP" b="1" dirty="0"/>
          </a:p>
          <a:p>
            <a:pPr lvl="1">
              <a:lnSpc>
                <a:spcPct val="120000"/>
              </a:lnSpc>
            </a:pPr>
            <a:r>
              <a:rPr lang="ja-JP" altLang="en-US" dirty="0"/>
              <a:t>異構造で機能等価なメソッドを用いて</a:t>
            </a:r>
            <a:r>
              <a:rPr lang="en-US" altLang="ja-JP" dirty="0"/>
              <a:t>LLM</a:t>
            </a:r>
            <a:r>
              <a:rPr lang="ja-JP" altLang="en-US" dirty="0"/>
              <a:t>をファインチューニングする</a:t>
            </a:r>
            <a:endParaRPr lang="en-US" altLang="ja-JP" dirty="0"/>
          </a:p>
        </p:txBody>
      </p:sp>
      <p:sp>
        <p:nvSpPr>
          <p:cNvPr id="34" name="スライド番号プレースホルダー 33">
            <a:extLst>
              <a:ext uri="{FF2B5EF4-FFF2-40B4-BE49-F238E27FC236}">
                <a16:creationId xmlns:a16="http://schemas.microsoft.com/office/drawing/2014/main" id="{D1607CE8-0287-0BA5-737B-14D0A8D748AA}"/>
              </a:ext>
            </a:extLst>
          </p:cNvPr>
          <p:cNvSpPr>
            <a:spLocks noGrp="1"/>
          </p:cNvSpPr>
          <p:nvPr>
            <p:ph type="sldNum" sz="quarter" idx="12"/>
          </p:nvPr>
        </p:nvSpPr>
        <p:spPr>
          <a:xfrm>
            <a:off x="9235440" y="6332549"/>
            <a:ext cx="2743200" cy="365125"/>
          </a:xfrm>
        </p:spPr>
        <p:txBody>
          <a:bodyPr/>
          <a:lstStyle/>
          <a:p>
            <a:fld id="{98E4D49B-7C54-4167-A8CB-7C9DF7FFC802}" type="slidenum">
              <a:rPr kumimoji="1" lang="ja-JP" altLang="en-US" smtClean="0"/>
              <a:t>12</a:t>
            </a:fld>
            <a:endParaRPr kumimoji="1" lang="ja-JP" altLang="en-US" dirty="0"/>
          </a:p>
        </p:txBody>
      </p:sp>
      <p:sp>
        <p:nvSpPr>
          <p:cNvPr id="3" name="正方形/長方形 2">
            <a:extLst>
              <a:ext uri="{FF2B5EF4-FFF2-40B4-BE49-F238E27FC236}">
                <a16:creationId xmlns:a16="http://schemas.microsoft.com/office/drawing/2014/main" id="{DEE6A37C-ED3A-5C66-8C5A-93D27205BBA0}"/>
              </a:ext>
            </a:extLst>
          </p:cNvPr>
          <p:cNvSpPr/>
          <p:nvPr/>
        </p:nvSpPr>
        <p:spPr>
          <a:xfrm>
            <a:off x="723900" y="1491343"/>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2F3CD9F1-6A5D-5400-F274-B715CFF2B25B}"/>
              </a:ext>
            </a:extLst>
          </p:cNvPr>
          <p:cNvSpPr/>
          <p:nvPr/>
        </p:nvSpPr>
        <p:spPr>
          <a:xfrm>
            <a:off x="725301" y="3694471"/>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0BD1D220-D5F1-60E8-6E92-786DEE4AE214}"/>
              </a:ext>
            </a:extLst>
          </p:cNvPr>
          <p:cNvSpPr/>
          <p:nvPr/>
        </p:nvSpPr>
        <p:spPr>
          <a:xfrm>
            <a:off x="723899" y="5051890"/>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3486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F2CC8-6235-AFD2-0714-43925F67BA84}"/>
            </a:ext>
          </a:extLst>
        </p:cNvPr>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F3CD48B7-886D-1316-DC62-356FCAA4BBAC}"/>
              </a:ext>
            </a:extLst>
          </p:cNvPr>
          <p:cNvSpPr/>
          <p:nvPr/>
        </p:nvSpPr>
        <p:spPr>
          <a:xfrm>
            <a:off x="681209" y="5185064"/>
            <a:ext cx="10744200" cy="1046501"/>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493FA70E-283C-E2F0-BEB7-9E6EB6F2C8FA}"/>
              </a:ext>
            </a:extLst>
          </p:cNvPr>
          <p:cNvSpPr/>
          <p:nvPr/>
        </p:nvSpPr>
        <p:spPr>
          <a:xfrm>
            <a:off x="681209" y="3553691"/>
            <a:ext cx="10744200" cy="1420758"/>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0EDC63FF-E035-D4DB-5AE7-22292FFF1839}"/>
              </a:ext>
            </a:extLst>
          </p:cNvPr>
          <p:cNvSpPr>
            <a:spLocks noGrp="1"/>
          </p:cNvSpPr>
          <p:nvPr>
            <p:ph type="sldNum" sz="quarter" idx="12"/>
          </p:nvPr>
        </p:nvSpPr>
        <p:spPr>
          <a:xfrm>
            <a:off x="9272651" y="6370608"/>
            <a:ext cx="2743200" cy="365125"/>
          </a:xfrm>
        </p:spPr>
        <p:txBody>
          <a:bodyPr/>
          <a:lstStyle/>
          <a:p>
            <a:fld id="{98E4D49B-7C54-4167-A8CB-7C9DF7FFC802}" type="slidenum">
              <a:rPr kumimoji="1" lang="ja-JP" altLang="en-US" smtClean="0"/>
              <a:t>13</a:t>
            </a:fld>
            <a:endParaRPr kumimoji="1" lang="ja-JP" altLang="en-US" dirty="0"/>
          </a:p>
        </p:txBody>
      </p:sp>
      <p:sp>
        <p:nvSpPr>
          <p:cNvPr id="5" name="正方形/長方形 4">
            <a:extLst>
              <a:ext uri="{FF2B5EF4-FFF2-40B4-BE49-F238E27FC236}">
                <a16:creationId xmlns:a16="http://schemas.microsoft.com/office/drawing/2014/main" id="{E024A54B-85D0-CAD1-F21A-B5A0317C385A}"/>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4527280C-C083-6419-7232-F33593805399}"/>
              </a:ext>
            </a:extLst>
          </p:cNvPr>
          <p:cNvSpPr txBox="1">
            <a:spLocks/>
          </p:cNvSpPr>
          <p:nvPr/>
        </p:nvSpPr>
        <p:spPr>
          <a:xfrm>
            <a:off x="838200" y="160326"/>
            <a:ext cx="10515600" cy="8078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b="1" dirty="0">
                <a:solidFill>
                  <a:schemeClr val="bg1"/>
                </a:solidFill>
                <a:latin typeface="+mn-ea"/>
                <a:ea typeface="+mn-ea"/>
              </a:rPr>
              <a:t>実験設計</a:t>
            </a:r>
          </a:p>
        </p:txBody>
      </p:sp>
      <p:sp>
        <p:nvSpPr>
          <p:cNvPr id="7" name="コンテンツ プレースホルダー 2">
            <a:extLst>
              <a:ext uri="{FF2B5EF4-FFF2-40B4-BE49-F238E27FC236}">
                <a16:creationId xmlns:a16="http://schemas.microsoft.com/office/drawing/2014/main" id="{D7380B93-95E6-45DC-79ED-6B387482F34F}"/>
              </a:ext>
            </a:extLst>
          </p:cNvPr>
          <p:cNvSpPr>
            <a:spLocks noGrp="1"/>
          </p:cNvSpPr>
          <p:nvPr>
            <p:ph idx="1"/>
          </p:nvPr>
        </p:nvSpPr>
        <p:spPr>
          <a:xfrm>
            <a:off x="830174" y="1483112"/>
            <a:ext cx="10446271" cy="4917504"/>
          </a:xfrm>
        </p:spPr>
        <p:txBody>
          <a:bodyPr>
            <a:normAutofit/>
          </a:bodyPr>
          <a:lstStyle/>
          <a:p>
            <a:pPr marL="0" indent="0">
              <a:buNone/>
            </a:pPr>
            <a:r>
              <a:rPr lang="ja-JP" altLang="en-US" b="1" dirty="0"/>
              <a:t>対象とする</a:t>
            </a:r>
            <a:r>
              <a:rPr lang="en-US" altLang="ja-JP" b="1" dirty="0"/>
              <a:t>LLM</a:t>
            </a:r>
          </a:p>
          <a:p>
            <a:pPr lvl="1"/>
            <a:r>
              <a:rPr lang="en-US" altLang="ja-JP" dirty="0"/>
              <a:t>GPT-3.5-turbo</a:t>
            </a:r>
          </a:p>
          <a:p>
            <a:pPr lvl="1"/>
            <a:r>
              <a:rPr lang="en-US" altLang="ja-JP" dirty="0"/>
              <a:t>Llama2-Chat-7B</a:t>
            </a:r>
          </a:p>
          <a:p>
            <a:pPr lvl="1"/>
            <a:r>
              <a:rPr lang="en-US" altLang="ja-JP" dirty="0"/>
              <a:t>CodeLlama-7B-Instruct</a:t>
            </a:r>
          </a:p>
          <a:p>
            <a:pPr marL="0" indent="0">
              <a:buNone/>
            </a:pPr>
            <a:endParaRPr lang="en-US" altLang="ja-JP" b="1" dirty="0"/>
          </a:p>
          <a:p>
            <a:pPr marL="0" indent="0">
              <a:buNone/>
            </a:pPr>
            <a:r>
              <a:rPr lang="ja-JP" altLang="en-US" b="1" dirty="0"/>
              <a:t>実験</a:t>
            </a:r>
            <a:r>
              <a:rPr lang="en-US" altLang="ja-JP" b="1" dirty="0"/>
              <a:t>1</a:t>
            </a:r>
            <a:r>
              <a:rPr lang="ja-JP" altLang="en-US" b="1" dirty="0"/>
              <a:t>：</a:t>
            </a:r>
            <a:r>
              <a:rPr lang="en-US" altLang="ja-JP" b="1" dirty="0"/>
              <a:t>FEMPDataset</a:t>
            </a:r>
            <a:r>
              <a:rPr lang="ja-JP" altLang="en-US" b="1" dirty="0"/>
              <a:t>によるファインチューニングと性能評価</a:t>
            </a:r>
            <a:endParaRPr lang="en-US" altLang="ja-JP" b="1" dirty="0"/>
          </a:p>
          <a:p>
            <a:pPr marL="457200" lvl="1" indent="0">
              <a:buNone/>
            </a:pPr>
            <a:r>
              <a:rPr lang="en-US" altLang="ja-JP" dirty="0"/>
              <a:t>FEMPDataset</a:t>
            </a:r>
            <a:r>
              <a:rPr lang="ja-JP" altLang="en-US" dirty="0"/>
              <a:t>を用いてファインチューニングを行い</a:t>
            </a:r>
            <a:br>
              <a:rPr lang="en-US" altLang="ja-JP" dirty="0"/>
            </a:br>
            <a:r>
              <a:rPr lang="ja-JP" altLang="en-US" dirty="0"/>
              <a:t>モデルの検出能力を向上させる</a:t>
            </a:r>
            <a:endParaRPr lang="en-US" altLang="ja-JP" dirty="0"/>
          </a:p>
          <a:p>
            <a:pPr marL="457200" lvl="1" indent="0">
              <a:buNone/>
            </a:pPr>
            <a:endParaRPr lang="en-US" altLang="ja-JP" dirty="0"/>
          </a:p>
          <a:p>
            <a:pPr marL="0" indent="0">
              <a:buNone/>
            </a:pPr>
            <a:r>
              <a:rPr lang="ja-JP" altLang="en-US" b="1" dirty="0"/>
              <a:t>実験</a:t>
            </a:r>
            <a:r>
              <a:rPr lang="en-US" altLang="ja-JP" b="1" dirty="0"/>
              <a:t>2</a:t>
            </a:r>
            <a:r>
              <a:rPr lang="ja-JP" altLang="en-US" b="1" dirty="0"/>
              <a:t>：</a:t>
            </a:r>
            <a:r>
              <a:rPr lang="en-US" altLang="ja-JP" b="1" dirty="0"/>
              <a:t>BigCloneBench</a:t>
            </a:r>
            <a:r>
              <a:rPr lang="ja-JP" altLang="en-US" b="1" dirty="0"/>
              <a:t>による性能評価</a:t>
            </a:r>
          </a:p>
          <a:p>
            <a:pPr marL="457200" lvl="1" indent="0">
              <a:buNone/>
            </a:pPr>
            <a:r>
              <a:rPr lang="ja-JP" altLang="en-US" dirty="0"/>
              <a:t>訓練データと異なるデータセットに対しての検出能力を評価する</a:t>
            </a:r>
            <a:endParaRPr lang="en-US" altLang="ja-JP" dirty="0"/>
          </a:p>
        </p:txBody>
      </p:sp>
      <p:sp>
        <p:nvSpPr>
          <p:cNvPr id="8" name="正方形/長方形 7">
            <a:extLst>
              <a:ext uri="{FF2B5EF4-FFF2-40B4-BE49-F238E27FC236}">
                <a16:creationId xmlns:a16="http://schemas.microsoft.com/office/drawing/2014/main" id="{6ED468A1-4170-D04F-6A03-28C545D8723B}"/>
              </a:ext>
            </a:extLst>
          </p:cNvPr>
          <p:cNvSpPr/>
          <p:nvPr/>
        </p:nvSpPr>
        <p:spPr>
          <a:xfrm>
            <a:off x="723900" y="1491343"/>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866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71FC3-6231-E9DB-0E08-3D100E7DF7D7}"/>
            </a:ext>
          </a:extLst>
        </p:cNvPr>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776B13C-4745-7596-4A53-3BE4A28F0B3B}"/>
              </a:ext>
            </a:extLst>
          </p:cNvPr>
          <p:cNvSpPr>
            <a:spLocks noGrp="1"/>
          </p:cNvSpPr>
          <p:nvPr>
            <p:ph type="sldNum" sz="quarter" idx="12"/>
          </p:nvPr>
        </p:nvSpPr>
        <p:spPr>
          <a:xfrm>
            <a:off x="8651461" y="6130510"/>
            <a:ext cx="2743200" cy="365125"/>
          </a:xfrm>
        </p:spPr>
        <p:txBody>
          <a:bodyPr/>
          <a:lstStyle/>
          <a:p>
            <a:fld id="{98E4D49B-7C54-4167-A8CB-7C9DF7FFC802}" type="slidenum">
              <a:rPr kumimoji="1" lang="ja-JP" altLang="en-US" smtClean="0"/>
              <a:t>14</a:t>
            </a:fld>
            <a:endParaRPr kumimoji="1" lang="ja-JP" altLang="en-US" dirty="0"/>
          </a:p>
        </p:txBody>
      </p:sp>
      <p:sp>
        <p:nvSpPr>
          <p:cNvPr id="5" name="正方形/長方形 4">
            <a:extLst>
              <a:ext uri="{FF2B5EF4-FFF2-40B4-BE49-F238E27FC236}">
                <a16:creationId xmlns:a16="http://schemas.microsoft.com/office/drawing/2014/main" id="{3BD48589-838B-251A-A595-FBE69625BE82}"/>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583D584A-6103-3F14-992F-802E7768CC6A}"/>
              </a:ext>
            </a:extLst>
          </p:cNvPr>
          <p:cNvSpPr txBox="1">
            <a:spLocks/>
          </p:cNvSpPr>
          <p:nvPr/>
        </p:nvSpPr>
        <p:spPr>
          <a:xfrm>
            <a:off x="838200" y="160326"/>
            <a:ext cx="10515600" cy="8078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b="1" dirty="0">
                <a:solidFill>
                  <a:schemeClr val="bg1"/>
                </a:solidFill>
                <a:latin typeface="+mn-ea"/>
                <a:ea typeface="+mn-ea"/>
              </a:rPr>
              <a:t>実験手順</a:t>
            </a:r>
          </a:p>
        </p:txBody>
      </p:sp>
      <p:sp>
        <p:nvSpPr>
          <p:cNvPr id="1051" name="矢印: 右 1050">
            <a:extLst>
              <a:ext uri="{FF2B5EF4-FFF2-40B4-BE49-F238E27FC236}">
                <a16:creationId xmlns:a16="http://schemas.microsoft.com/office/drawing/2014/main" id="{4DA00656-0ECC-0BFE-8A94-114453ACACC1}"/>
              </a:ext>
            </a:extLst>
          </p:cNvPr>
          <p:cNvSpPr/>
          <p:nvPr/>
        </p:nvSpPr>
        <p:spPr>
          <a:xfrm rot="1192097">
            <a:off x="6756469" y="3736497"/>
            <a:ext cx="48114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2" name="四角形: 角を丸くする 1051">
            <a:extLst>
              <a:ext uri="{FF2B5EF4-FFF2-40B4-BE49-F238E27FC236}">
                <a16:creationId xmlns:a16="http://schemas.microsoft.com/office/drawing/2014/main" id="{485F5CAD-3D18-AA53-68F8-D5090ECEE842}"/>
              </a:ext>
            </a:extLst>
          </p:cNvPr>
          <p:cNvSpPr/>
          <p:nvPr/>
        </p:nvSpPr>
        <p:spPr>
          <a:xfrm>
            <a:off x="4554805" y="2266765"/>
            <a:ext cx="2113621" cy="2808000"/>
          </a:xfrm>
          <a:prstGeom prst="roundRect">
            <a:avLst>
              <a:gd name="adj" fmla="val 7398"/>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4" name="テキスト ボックス 1053">
            <a:extLst>
              <a:ext uri="{FF2B5EF4-FFF2-40B4-BE49-F238E27FC236}">
                <a16:creationId xmlns:a16="http://schemas.microsoft.com/office/drawing/2014/main" id="{0A176EBA-1567-E012-3173-78DCA15AA8D2}"/>
              </a:ext>
            </a:extLst>
          </p:cNvPr>
          <p:cNvSpPr txBox="1"/>
          <p:nvPr/>
        </p:nvSpPr>
        <p:spPr>
          <a:xfrm>
            <a:off x="7186419" y="4409442"/>
            <a:ext cx="1154353"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061" name="楕円 1060">
            <a:extLst>
              <a:ext uri="{FF2B5EF4-FFF2-40B4-BE49-F238E27FC236}">
                <a16:creationId xmlns:a16="http://schemas.microsoft.com/office/drawing/2014/main" id="{9B024DC6-4C2B-37FD-1C5E-29B4AC1CEA7C}"/>
              </a:ext>
            </a:extLst>
          </p:cNvPr>
          <p:cNvSpPr/>
          <p:nvPr/>
        </p:nvSpPr>
        <p:spPr>
          <a:xfrm>
            <a:off x="7475481" y="2389772"/>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2" name="テキスト ボックス 1061">
            <a:extLst>
              <a:ext uri="{FF2B5EF4-FFF2-40B4-BE49-F238E27FC236}">
                <a16:creationId xmlns:a16="http://schemas.microsoft.com/office/drawing/2014/main" id="{ECA22CF1-821D-98EE-CFCC-44140D81BBF2}"/>
              </a:ext>
            </a:extLst>
          </p:cNvPr>
          <p:cNvSpPr txBox="1"/>
          <p:nvPr/>
        </p:nvSpPr>
        <p:spPr>
          <a:xfrm>
            <a:off x="7272265" y="3131620"/>
            <a:ext cx="91032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063" name="グラフィックス 1062" descr="人工知能 枠線">
            <a:extLst>
              <a:ext uri="{FF2B5EF4-FFF2-40B4-BE49-F238E27FC236}">
                <a16:creationId xmlns:a16="http://schemas.microsoft.com/office/drawing/2014/main" id="{918A86E2-507A-7EDC-EC96-EBDEF00A7D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48329" y="2271162"/>
            <a:ext cx="1051892" cy="979371"/>
          </a:xfrm>
          <a:prstGeom prst="rect">
            <a:avLst/>
          </a:prstGeom>
        </p:spPr>
      </p:pic>
      <p:sp>
        <p:nvSpPr>
          <p:cNvPr id="1066" name="矢印: 右 1065">
            <a:extLst>
              <a:ext uri="{FF2B5EF4-FFF2-40B4-BE49-F238E27FC236}">
                <a16:creationId xmlns:a16="http://schemas.microsoft.com/office/drawing/2014/main" id="{44AA8D2B-8B03-DCD1-7F61-0517CA960F70}"/>
              </a:ext>
            </a:extLst>
          </p:cNvPr>
          <p:cNvSpPr/>
          <p:nvPr/>
        </p:nvSpPr>
        <p:spPr>
          <a:xfrm>
            <a:off x="8289323" y="3894323"/>
            <a:ext cx="404575"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7" name="テキスト ボックス 1066">
            <a:extLst>
              <a:ext uri="{FF2B5EF4-FFF2-40B4-BE49-F238E27FC236}">
                <a16:creationId xmlns:a16="http://schemas.microsoft.com/office/drawing/2014/main" id="{D5F62A68-6E16-93B1-E3E4-9ADAEEC6581B}"/>
              </a:ext>
            </a:extLst>
          </p:cNvPr>
          <p:cNvSpPr txBox="1"/>
          <p:nvPr/>
        </p:nvSpPr>
        <p:spPr>
          <a:xfrm>
            <a:off x="6778502" y="3098707"/>
            <a:ext cx="285890" cy="707886"/>
          </a:xfrm>
          <a:prstGeom prst="rect">
            <a:avLst/>
          </a:prstGeom>
          <a:noFill/>
        </p:spPr>
        <p:txBody>
          <a:bodyPr wrap="square" rtlCol="0">
            <a:spAutoFit/>
          </a:bodyPr>
          <a:lstStyle/>
          <a:p>
            <a:r>
              <a:rPr kumimoji="1" lang="ja-JP" altLang="en-US" sz="2000" b="1" dirty="0"/>
              <a:t>入力</a:t>
            </a:r>
          </a:p>
        </p:txBody>
      </p:sp>
      <p:sp>
        <p:nvSpPr>
          <p:cNvPr id="1068" name="矢印: 右 1067">
            <a:extLst>
              <a:ext uri="{FF2B5EF4-FFF2-40B4-BE49-F238E27FC236}">
                <a16:creationId xmlns:a16="http://schemas.microsoft.com/office/drawing/2014/main" id="{E32F80AF-6BB4-442E-A2EB-B7EBD73D2C0D}"/>
              </a:ext>
            </a:extLst>
          </p:cNvPr>
          <p:cNvSpPr/>
          <p:nvPr/>
        </p:nvSpPr>
        <p:spPr>
          <a:xfrm rot="20103968">
            <a:off x="6767551" y="2813334"/>
            <a:ext cx="47035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1" name="矢印: 右 1070">
            <a:extLst>
              <a:ext uri="{FF2B5EF4-FFF2-40B4-BE49-F238E27FC236}">
                <a16:creationId xmlns:a16="http://schemas.microsoft.com/office/drawing/2014/main" id="{C1EF1E2D-FFE9-A0F2-3671-8BACEF16A15B}"/>
              </a:ext>
            </a:extLst>
          </p:cNvPr>
          <p:cNvSpPr/>
          <p:nvPr/>
        </p:nvSpPr>
        <p:spPr>
          <a:xfrm>
            <a:off x="8264720" y="2651785"/>
            <a:ext cx="41864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2" name="テキスト ボックス 1071">
            <a:extLst>
              <a:ext uri="{FF2B5EF4-FFF2-40B4-BE49-F238E27FC236}">
                <a16:creationId xmlns:a16="http://schemas.microsoft.com/office/drawing/2014/main" id="{8A8335CC-85D0-AD77-775A-DC6F0D4C00FA}"/>
              </a:ext>
            </a:extLst>
          </p:cNvPr>
          <p:cNvSpPr txBox="1"/>
          <p:nvPr/>
        </p:nvSpPr>
        <p:spPr>
          <a:xfrm>
            <a:off x="8219551" y="3090648"/>
            <a:ext cx="404575" cy="707886"/>
          </a:xfrm>
          <a:prstGeom prst="rect">
            <a:avLst/>
          </a:prstGeom>
          <a:noFill/>
        </p:spPr>
        <p:txBody>
          <a:bodyPr wrap="square" rtlCol="0">
            <a:spAutoFit/>
          </a:bodyPr>
          <a:lstStyle/>
          <a:p>
            <a:r>
              <a:rPr lang="ja-JP" altLang="en-US" sz="2000" b="1" dirty="0"/>
              <a:t>出</a:t>
            </a:r>
            <a:r>
              <a:rPr kumimoji="1" lang="ja-JP" altLang="en-US" sz="2000" b="1" dirty="0"/>
              <a:t>力</a:t>
            </a:r>
            <a:endParaRPr kumimoji="1" lang="ja-JP" altLang="en-US" b="1" dirty="0"/>
          </a:p>
        </p:txBody>
      </p:sp>
      <p:sp>
        <p:nvSpPr>
          <p:cNvPr id="1077" name="テキスト ボックス 1076">
            <a:extLst>
              <a:ext uri="{FF2B5EF4-FFF2-40B4-BE49-F238E27FC236}">
                <a16:creationId xmlns:a16="http://schemas.microsoft.com/office/drawing/2014/main" id="{F4BECF68-A70E-FB84-527E-D5909C0AA60A}"/>
              </a:ext>
            </a:extLst>
          </p:cNvPr>
          <p:cNvSpPr txBox="1"/>
          <p:nvPr/>
        </p:nvSpPr>
        <p:spPr>
          <a:xfrm>
            <a:off x="8800210" y="3165865"/>
            <a:ext cx="826865" cy="400110"/>
          </a:xfrm>
          <a:prstGeom prst="rect">
            <a:avLst/>
          </a:prstGeom>
          <a:noFill/>
        </p:spPr>
        <p:txBody>
          <a:bodyPr wrap="square" rtlCol="0">
            <a:spAutoFit/>
          </a:bodyPr>
          <a:lstStyle/>
          <a:p>
            <a:pPr algn="ctr"/>
            <a:r>
              <a:rPr kumimoji="1" lang="ja-JP" altLang="en-US" sz="2000" b="1" dirty="0"/>
              <a:t>回答</a:t>
            </a:r>
          </a:p>
        </p:txBody>
      </p:sp>
      <p:sp>
        <p:nvSpPr>
          <p:cNvPr id="1078" name="テキスト ボックス 1077">
            <a:extLst>
              <a:ext uri="{FF2B5EF4-FFF2-40B4-BE49-F238E27FC236}">
                <a16:creationId xmlns:a16="http://schemas.microsoft.com/office/drawing/2014/main" id="{6A8FCC25-E326-20FA-2D87-A19A3D07CDA0}"/>
              </a:ext>
            </a:extLst>
          </p:cNvPr>
          <p:cNvSpPr txBox="1"/>
          <p:nvPr/>
        </p:nvSpPr>
        <p:spPr>
          <a:xfrm>
            <a:off x="8620006" y="4426251"/>
            <a:ext cx="1118792" cy="707886"/>
          </a:xfrm>
          <a:prstGeom prst="rect">
            <a:avLst/>
          </a:prstGeom>
          <a:noFill/>
        </p:spPr>
        <p:txBody>
          <a:bodyPr wrap="square" rtlCol="0">
            <a:spAutoFit/>
          </a:bodyPr>
          <a:lstStyle/>
          <a:p>
            <a:pPr algn="ctr"/>
            <a:r>
              <a:rPr kumimoji="1" lang="en-US" altLang="ja-JP" sz="2000" b="1" dirty="0"/>
              <a:t>FT</a:t>
            </a:r>
            <a:r>
              <a:rPr kumimoji="1" lang="ja-JP" altLang="en-US" sz="2000" b="1" dirty="0"/>
              <a:t>後の回答</a:t>
            </a:r>
          </a:p>
        </p:txBody>
      </p:sp>
      <p:sp>
        <p:nvSpPr>
          <p:cNvPr id="1084" name="四角形: 角を丸くする 1083">
            <a:extLst>
              <a:ext uri="{FF2B5EF4-FFF2-40B4-BE49-F238E27FC236}">
                <a16:creationId xmlns:a16="http://schemas.microsoft.com/office/drawing/2014/main" id="{339C9CD1-E922-1E37-0C31-5F3ECA434560}"/>
              </a:ext>
            </a:extLst>
          </p:cNvPr>
          <p:cNvSpPr/>
          <p:nvPr/>
        </p:nvSpPr>
        <p:spPr>
          <a:xfrm>
            <a:off x="10317555" y="2469137"/>
            <a:ext cx="456103" cy="570408"/>
          </a:xfrm>
          <a:prstGeom prst="roundRect">
            <a:avLst>
              <a:gd name="adj" fmla="val 5383"/>
            </a:avLst>
          </a:prstGeom>
          <a:solidFill>
            <a:schemeClr val="accent3">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6" name="右中かっこ 1085">
            <a:extLst>
              <a:ext uri="{FF2B5EF4-FFF2-40B4-BE49-F238E27FC236}">
                <a16:creationId xmlns:a16="http://schemas.microsoft.com/office/drawing/2014/main" id="{557B3AFF-A989-7B43-9EAD-AE66CE55BB91}"/>
              </a:ext>
            </a:extLst>
          </p:cNvPr>
          <p:cNvSpPr/>
          <p:nvPr/>
        </p:nvSpPr>
        <p:spPr>
          <a:xfrm>
            <a:off x="10948810" y="2473866"/>
            <a:ext cx="222409" cy="188293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87" name="テキスト ボックス 1086">
            <a:extLst>
              <a:ext uri="{FF2B5EF4-FFF2-40B4-BE49-F238E27FC236}">
                <a16:creationId xmlns:a16="http://schemas.microsoft.com/office/drawing/2014/main" id="{000D16BF-A0B2-BA26-A098-310377AC1074}"/>
              </a:ext>
            </a:extLst>
          </p:cNvPr>
          <p:cNvSpPr txBox="1"/>
          <p:nvPr/>
        </p:nvSpPr>
        <p:spPr>
          <a:xfrm>
            <a:off x="11171219" y="3136034"/>
            <a:ext cx="368572" cy="646331"/>
          </a:xfrm>
          <a:prstGeom prst="rect">
            <a:avLst/>
          </a:prstGeom>
          <a:solidFill>
            <a:schemeClr val="accent2">
              <a:lumMod val="60000"/>
              <a:lumOff val="40000"/>
            </a:schemeClr>
          </a:solidFill>
        </p:spPr>
        <p:txBody>
          <a:bodyPr wrap="square" rtlCol="0">
            <a:spAutoFit/>
          </a:bodyPr>
          <a:lstStyle/>
          <a:p>
            <a:r>
              <a:rPr kumimoji="1" lang="ja-JP" altLang="en-US" b="1" dirty="0"/>
              <a:t>比較</a:t>
            </a:r>
          </a:p>
        </p:txBody>
      </p:sp>
      <p:pic>
        <p:nvPicPr>
          <p:cNvPr id="1089" name="グラフィックス 1088" descr="クリップボード 枠線">
            <a:extLst>
              <a:ext uri="{FF2B5EF4-FFF2-40B4-BE49-F238E27FC236}">
                <a16:creationId xmlns:a16="http://schemas.microsoft.com/office/drawing/2014/main" id="{C57EB554-D104-6D72-C0AA-A75ADE34C9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82677" y="2352596"/>
            <a:ext cx="765132" cy="765132"/>
          </a:xfrm>
          <a:prstGeom prst="rect">
            <a:avLst/>
          </a:prstGeom>
        </p:spPr>
      </p:pic>
      <p:sp>
        <p:nvSpPr>
          <p:cNvPr id="42" name="四角形: 角を丸くする 41">
            <a:extLst>
              <a:ext uri="{FF2B5EF4-FFF2-40B4-BE49-F238E27FC236}">
                <a16:creationId xmlns:a16="http://schemas.microsoft.com/office/drawing/2014/main" id="{A35A2282-0ACC-1124-7DF5-16A6791A1054}"/>
              </a:ext>
            </a:extLst>
          </p:cNvPr>
          <p:cNvSpPr/>
          <p:nvPr/>
        </p:nvSpPr>
        <p:spPr>
          <a:xfrm>
            <a:off x="8825950" y="3656727"/>
            <a:ext cx="765132" cy="760453"/>
          </a:xfrm>
          <a:prstGeom prst="roundRect">
            <a:avLst/>
          </a:prstGeom>
          <a:solidFill>
            <a:schemeClr val="accent1">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 塗りつぶしなし 42">
            <a:extLst>
              <a:ext uri="{FF2B5EF4-FFF2-40B4-BE49-F238E27FC236}">
                <a16:creationId xmlns:a16="http://schemas.microsoft.com/office/drawing/2014/main" id="{EB341CDA-0918-49AB-FAEF-7863E98F5426}"/>
              </a:ext>
            </a:extLst>
          </p:cNvPr>
          <p:cNvSpPr/>
          <p:nvPr/>
        </p:nvSpPr>
        <p:spPr>
          <a:xfrm>
            <a:off x="8901308" y="3777802"/>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乗算記号 43">
            <a:extLst>
              <a:ext uri="{FF2B5EF4-FFF2-40B4-BE49-F238E27FC236}">
                <a16:creationId xmlns:a16="http://schemas.microsoft.com/office/drawing/2014/main" id="{728FCC49-ED63-68CD-DE2F-297341FB2765}"/>
              </a:ext>
            </a:extLst>
          </p:cNvPr>
          <p:cNvSpPr/>
          <p:nvPr/>
        </p:nvSpPr>
        <p:spPr>
          <a:xfrm>
            <a:off x="9209795" y="3921356"/>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FED49FFB-278E-641D-6F68-CF0A96FCF94C}"/>
              </a:ext>
            </a:extLst>
          </p:cNvPr>
          <p:cNvSpPr txBox="1"/>
          <p:nvPr/>
        </p:nvSpPr>
        <p:spPr>
          <a:xfrm>
            <a:off x="8795557" y="4033795"/>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46" name="テキスト ボックス 45">
            <a:extLst>
              <a:ext uri="{FF2B5EF4-FFF2-40B4-BE49-F238E27FC236}">
                <a16:creationId xmlns:a16="http://schemas.microsoft.com/office/drawing/2014/main" id="{0A1121FB-A2C3-15F4-FC62-D3972EEEBE3B}"/>
              </a:ext>
            </a:extLst>
          </p:cNvPr>
          <p:cNvSpPr txBox="1"/>
          <p:nvPr/>
        </p:nvSpPr>
        <p:spPr>
          <a:xfrm>
            <a:off x="9144352" y="3717050"/>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47" name="楕円 46">
            <a:extLst>
              <a:ext uri="{FF2B5EF4-FFF2-40B4-BE49-F238E27FC236}">
                <a16:creationId xmlns:a16="http://schemas.microsoft.com/office/drawing/2014/main" id="{E7CE6ADB-E2E5-3D73-6996-26AE0BB8D50B}"/>
              </a:ext>
            </a:extLst>
          </p:cNvPr>
          <p:cNvSpPr/>
          <p:nvPr/>
        </p:nvSpPr>
        <p:spPr>
          <a:xfrm>
            <a:off x="7505956" y="3648050"/>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8" name="グラフィックス 47" descr="人工知能 枠線">
            <a:extLst>
              <a:ext uri="{FF2B5EF4-FFF2-40B4-BE49-F238E27FC236}">
                <a16:creationId xmlns:a16="http://schemas.microsoft.com/office/drawing/2014/main" id="{8B55B593-3C80-0825-16E6-6ECA58AA75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78804" y="3529440"/>
            <a:ext cx="1051892" cy="979371"/>
          </a:xfrm>
          <a:prstGeom prst="rect">
            <a:avLst/>
          </a:prstGeom>
        </p:spPr>
      </p:pic>
      <p:sp>
        <p:nvSpPr>
          <p:cNvPr id="51" name="四角形: 角を丸くする 50">
            <a:extLst>
              <a:ext uri="{FF2B5EF4-FFF2-40B4-BE49-F238E27FC236}">
                <a16:creationId xmlns:a16="http://schemas.microsoft.com/office/drawing/2014/main" id="{9346243E-6A43-4C0A-BACC-98E897FA3AB1}"/>
              </a:ext>
            </a:extLst>
          </p:cNvPr>
          <p:cNvSpPr/>
          <p:nvPr/>
        </p:nvSpPr>
        <p:spPr>
          <a:xfrm>
            <a:off x="10344383" y="3756420"/>
            <a:ext cx="456103" cy="570408"/>
          </a:xfrm>
          <a:prstGeom prst="roundRect">
            <a:avLst>
              <a:gd name="adj" fmla="val 5383"/>
            </a:avLst>
          </a:prstGeom>
          <a:solidFill>
            <a:schemeClr val="accent1">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2" name="グラフィックス 51" descr="クリップボード 枠線">
            <a:extLst>
              <a:ext uri="{FF2B5EF4-FFF2-40B4-BE49-F238E27FC236}">
                <a16:creationId xmlns:a16="http://schemas.microsoft.com/office/drawing/2014/main" id="{279413EC-3D37-986A-D1EF-C3AB20787D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09505" y="3639879"/>
            <a:ext cx="765132" cy="765132"/>
          </a:xfrm>
          <a:prstGeom prst="rect">
            <a:avLst/>
          </a:prstGeom>
        </p:spPr>
      </p:pic>
      <p:sp>
        <p:nvSpPr>
          <p:cNvPr id="53" name="テキスト ボックス 52">
            <a:extLst>
              <a:ext uri="{FF2B5EF4-FFF2-40B4-BE49-F238E27FC236}">
                <a16:creationId xmlns:a16="http://schemas.microsoft.com/office/drawing/2014/main" id="{0075EDC2-1134-46A4-8162-3B6E5CB593B4}"/>
              </a:ext>
            </a:extLst>
          </p:cNvPr>
          <p:cNvSpPr txBox="1"/>
          <p:nvPr/>
        </p:nvSpPr>
        <p:spPr>
          <a:xfrm>
            <a:off x="3111989" y="3178333"/>
            <a:ext cx="1186644"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54" name="楕円 53">
            <a:extLst>
              <a:ext uri="{FF2B5EF4-FFF2-40B4-BE49-F238E27FC236}">
                <a16:creationId xmlns:a16="http://schemas.microsoft.com/office/drawing/2014/main" id="{5A822517-5D70-1826-52B5-EF4276DB8DB4}"/>
              </a:ext>
            </a:extLst>
          </p:cNvPr>
          <p:cNvSpPr/>
          <p:nvPr/>
        </p:nvSpPr>
        <p:spPr>
          <a:xfrm>
            <a:off x="1165352" y="2441351"/>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a:extLst>
              <a:ext uri="{FF2B5EF4-FFF2-40B4-BE49-F238E27FC236}">
                <a16:creationId xmlns:a16="http://schemas.microsoft.com/office/drawing/2014/main" id="{5425F861-6FC2-DE73-FE63-0A0189EDDF10}"/>
              </a:ext>
            </a:extLst>
          </p:cNvPr>
          <p:cNvSpPr txBox="1"/>
          <p:nvPr/>
        </p:nvSpPr>
        <p:spPr>
          <a:xfrm>
            <a:off x="1002675" y="3198365"/>
            <a:ext cx="82826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56" name="グラフィックス 55" descr="人工知能 枠線">
            <a:extLst>
              <a:ext uri="{FF2B5EF4-FFF2-40B4-BE49-F238E27FC236}">
                <a16:creationId xmlns:a16="http://schemas.microsoft.com/office/drawing/2014/main" id="{AF845E31-D031-26F5-023D-C97C66B31F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38200" y="2322741"/>
            <a:ext cx="1051892" cy="979371"/>
          </a:xfrm>
          <a:prstGeom prst="rect">
            <a:avLst/>
          </a:prstGeom>
        </p:spPr>
      </p:pic>
      <p:sp>
        <p:nvSpPr>
          <p:cNvPr id="57" name="楕円 56">
            <a:extLst>
              <a:ext uri="{FF2B5EF4-FFF2-40B4-BE49-F238E27FC236}">
                <a16:creationId xmlns:a16="http://schemas.microsoft.com/office/drawing/2014/main" id="{F0B61C97-F2AD-85CF-B0E1-DEC4D48F21CB}"/>
              </a:ext>
            </a:extLst>
          </p:cNvPr>
          <p:cNvSpPr/>
          <p:nvPr/>
        </p:nvSpPr>
        <p:spPr>
          <a:xfrm>
            <a:off x="3421102" y="2417705"/>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8" name="グラフィックス 57" descr="人工知能 枠線">
            <a:extLst>
              <a:ext uri="{FF2B5EF4-FFF2-40B4-BE49-F238E27FC236}">
                <a16:creationId xmlns:a16="http://schemas.microsoft.com/office/drawing/2014/main" id="{D38DBEED-4C3F-5BE6-AE1A-D290F3EDB0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093950" y="2299095"/>
            <a:ext cx="1051892" cy="979371"/>
          </a:xfrm>
          <a:prstGeom prst="rect">
            <a:avLst/>
          </a:prstGeom>
        </p:spPr>
      </p:pic>
      <p:sp>
        <p:nvSpPr>
          <p:cNvPr id="59" name="矢印: 右 58">
            <a:extLst>
              <a:ext uri="{FF2B5EF4-FFF2-40B4-BE49-F238E27FC236}">
                <a16:creationId xmlns:a16="http://schemas.microsoft.com/office/drawing/2014/main" id="{1BF64704-F0F7-BEB2-7839-9353DF9CAF4F}"/>
              </a:ext>
            </a:extLst>
          </p:cNvPr>
          <p:cNvSpPr/>
          <p:nvPr/>
        </p:nvSpPr>
        <p:spPr>
          <a:xfrm>
            <a:off x="1876508" y="2683056"/>
            <a:ext cx="1266694" cy="309886"/>
          </a:xfrm>
          <a:prstGeom prst="rightArrow">
            <a:avLst>
              <a:gd name="adj1" fmla="val 37923"/>
              <a:gd name="adj2" fmla="val 5000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4ED5739C-68E3-F6DB-2198-C68DDBEED510}"/>
              </a:ext>
            </a:extLst>
          </p:cNvPr>
          <p:cNvSpPr txBox="1"/>
          <p:nvPr/>
        </p:nvSpPr>
        <p:spPr>
          <a:xfrm>
            <a:off x="1852699" y="2413002"/>
            <a:ext cx="1187936" cy="400110"/>
          </a:xfrm>
          <a:prstGeom prst="rect">
            <a:avLst/>
          </a:prstGeom>
          <a:noFill/>
        </p:spPr>
        <p:txBody>
          <a:bodyPr wrap="square" rtlCol="0">
            <a:spAutoFit/>
          </a:bodyPr>
          <a:lstStyle/>
          <a:p>
            <a:pPr algn="ctr"/>
            <a:r>
              <a:rPr lang="en-US" altLang="ja-JP" sz="2000" b="1" dirty="0"/>
              <a:t>FT</a:t>
            </a:r>
            <a:endParaRPr kumimoji="1" lang="ja-JP" altLang="en-US" sz="2000" b="1" dirty="0"/>
          </a:p>
        </p:txBody>
      </p:sp>
      <p:sp>
        <p:nvSpPr>
          <p:cNvPr id="61" name="矢印: 右 60">
            <a:extLst>
              <a:ext uri="{FF2B5EF4-FFF2-40B4-BE49-F238E27FC236}">
                <a16:creationId xmlns:a16="http://schemas.microsoft.com/office/drawing/2014/main" id="{43C88DE0-FA25-ABF3-D95E-CE2E5B9AEE85}"/>
              </a:ext>
            </a:extLst>
          </p:cNvPr>
          <p:cNvSpPr/>
          <p:nvPr/>
        </p:nvSpPr>
        <p:spPr>
          <a:xfrm rot="16200000">
            <a:off x="2205528" y="3071566"/>
            <a:ext cx="523828"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B592D336-882D-7C3B-C161-3E454465D6A2}"/>
              </a:ext>
            </a:extLst>
          </p:cNvPr>
          <p:cNvSpPr txBox="1"/>
          <p:nvPr/>
        </p:nvSpPr>
        <p:spPr>
          <a:xfrm>
            <a:off x="1329272" y="3938196"/>
            <a:ext cx="2344417"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lang="ja-JP" altLang="en-US" sz="2000" b="1" dirty="0"/>
              <a:t>訓練</a:t>
            </a:r>
            <a:r>
              <a:rPr lang="en-US" altLang="ja-JP" sz="2000" b="1" dirty="0"/>
              <a:t>/</a:t>
            </a:r>
            <a:r>
              <a:rPr lang="ja-JP" altLang="en-US" sz="2000" b="1" dirty="0"/>
              <a:t>検証</a:t>
            </a:r>
            <a:r>
              <a:rPr kumimoji="1" lang="ja-JP" altLang="en-US" sz="2000" b="1" dirty="0"/>
              <a:t>データ</a:t>
            </a:r>
            <a:r>
              <a:rPr kumimoji="1" lang="en-US" altLang="ja-JP" sz="2000" b="1" dirty="0"/>
              <a:t>)</a:t>
            </a:r>
            <a:endParaRPr kumimoji="1" lang="ja-JP" altLang="en-US" sz="2000" b="1" dirty="0"/>
          </a:p>
        </p:txBody>
      </p:sp>
      <p:sp>
        <p:nvSpPr>
          <p:cNvPr id="63" name="円柱 62">
            <a:extLst>
              <a:ext uri="{FF2B5EF4-FFF2-40B4-BE49-F238E27FC236}">
                <a16:creationId xmlns:a16="http://schemas.microsoft.com/office/drawing/2014/main" id="{1CF491EE-5DF5-E922-E9D4-6AF01F4E9B9B}"/>
              </a:ext>
            </a:extLst>
          </p:cNvPr>
          <p:cNvSpPr/>
          <p:nvPr/>
        </p:nvSpPr>
        <p:spPr>
          <a:xfrm>
            <a:off x="2171488" y="3649174"/>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円柱 1023">
            <a:extLst>
              <a:ext uri="{FF2B5EF4-FFF2-40B4-BE49-F238E27FC236}">
                <a16:creationId xmlns:a16="http://schemas.microsoft.com/office/drawing/2014/main" id="{6B18CD09-3EA3-7673-AE7E-F77EDFA239B1}"/>
              </a:ext>
            </a:extLst>
          </p:cNvPr>
          <p:cNvSpPr/>
          <p:nvPr/>
        </p:nvSpPr>
        <p:spPr>
          <a:xfrm>
            <a:off x="2171487" y="3573944"/>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四角形: 角を丸くする 1024">
            <a:extLst>
              <a:ext uri="{FF2B5EF4-FFF2-40B4-BE49-F238E27FC236}">
                <a16:creationId xmlns:a16="http://schemas.microsoft.com/office/drawing/2014/main" id="{659C316F-CE62-1A0A-97D6-D663CF559B29}"/>
              </a:ext>
            </a:extLst>
          </p:cNvPr>
          <p:cNvSpPr/>
          <p:nvPr/>
        </p:nvSpPr>
        <p:spPr>
          <a:xfrm>
            <a:off x="8806929" y="2399101"/>
            <a:ext cx="765132" cy="760453"/>
          </a:xfrm>
          <a:prstGeom prst="roundRect">
            <a:avLst/>
          </a:prstGeom>
          <a:solidFill>
            <a:schemeClr val="bg2">
              <a:lumMod val="9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6" name="円: 塗りつぶしなし 1025">
            <a:extLst>
              <a:ext uri="{FF2B5EF4-FFF2-40B4-BE49-F238E27FC236}">
                <a16:creationId xmlns:a16="http://schemas.microsoft.com/office/drawing/2014/main" id="{B498DD91-223F-A74B-328F-9A27399F4E2C}"/>
              </a:ext>
            </a:extLst>
          </p:cNvPr>
          <p:cNvSpPr/>
          <p:nvPr/>
        </p:nvSpPr>
        <p:spPr>
          <a:xfrm>
            <a:off x="8882287" y="2520176"/>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27" name="乗算記号 1026">
            <a:extLst>
              <a:ext uri="{FF2B5EF4-FFF2-40B4-BE49-F238E27FC236}">
                <a16:creationId xmlns:a16="http://schemas.microsoft.com/office/drawing/2014/main" id="{7F326B0C-668F-1D2B-8593-B3C12ED65F22}"/>
              </a:ext>
            </a:extLst>
          </p:cNvPr>
          <p:cNvSpPr/>
          <p:nvPr/>
        </p:nvSpPr>
        <p:spPr>
          <a:xfrm>
            <a:off x="9190774" y="2663730"/>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テキスト ボックス 1027">
            <a:extLst>
              <a:ext uri="{FF2B5EF4-FFF2-40B4-BE49-F238E27FC236}">
                <a16:creationId xmlns:a16="http://schemas.microsoft.com/office/drawing/2014/main" id="{33629A78-4C83-5E0D-6783-B50827DDDF66}"/>
              </a:ext>
            </a:extLst>
          </p:cNvPr>
          <p:cNvSpPr txBox="1"/>
          <p:nvPr/>
        </p:nvSpPr>
        <p:spPr>
          <a:xfrm>
            <a:off x="8776536" y="2776169"/>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029" name="テキスト ボックス 1028">
            <a:extLst>
              <a:ext uri="{FF2B5EF4-FFF2-40B4-BE49-F238E27FC236}">
                <a16:creationId xmlns:a16="http://schemas.microsoft.com/office/drawing/2014/main" id="{A787544E-1627-649F-510C-41116BD1E013}"/>
              </a:ext>
            </a:extLst>
          </p:cNvPr>
          <p:cNvSpPr txBox="1"/>
          <p:nvPr/>
        </p:nvSpPr>
        <p:spPr>
          <a:xfrm>
            <a:off x="9125331" y="2459424"/>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031" name="テキスト ボックス 1030">
            <a:extLst>
              <a:ext uri="{FF2B5EF4-FFF2-40B4-BE49-F238E27FC236}">
                <a16:creationId xmlns:a16="http://schemas.microsoft.com/office/drawing/2014/main" id="{20367945-CA5E-D02B-D84B-6DC6A295FDC2}"/>
              </a:ext>
            </a:extLst>
          </p:cNvPr>
          <p:cNvSpPr txBox="1"/>
          <p:nvPr/>
        </p:nvSpPr>
        <p:spPr>
          <a:xfrm>
            <a:off x="1002675" y="1744492"/>
            <a:ext cx="2459839" cy="400110"/>
          </a:xfrm>
          <a:prstGeom prst="rect">
            <a:avLst/>
          </a:prstGeom>
          <a:solidFill>
            <a:schemeClr val="accent6">
              <a:lumMod val="40000"/>
              <a:lumOff val="60000"/>
            </a:schemeClr>
          </a:solidFill>
        </p:spPr>
        <p:txBody>
          <a:bodyPr wrap="square" rtlCol="0">
            <a:spAutoFit/>
          </a:bodyPr>
          <a:lstStyle/>
          <a:p>
            <a:r>
              <a:rPr kumimoji="1" lang="en-US" altLang="ja-JP" sz="2000" b="1" dirty="0"/>
              <a:t>STEP1</a:t>
            </a:r>
            <a:r>
              <a:rPr kumimoji="1" lang="ja-JP" altLang="en-US" sz="2000" b="1" dirty="0"/>
              <a:t>：</a:t>
            </a:r>
            <a:r>
              <a:rPr kumimoji="1" lang="en-US" altLang="ja-JP" sz="2000" b="1" dirty="0"/>
              <a:t>LLM</a:t>
            </a:r>
            <a:r>
              <a:rPr kumimoji="1" lang="ja-JP" altLang="en-US" sz="2000" b="1" dirty="0"/>
              <a:t>の</a:t>
            </a:r>
            <a:r>
              <a:rPr kumimoji="1" lang="en-US" altLang="ja-JP" sz="2000" b="1" dirty="0"/>
              <a:t>FT</a:t>
            </a:r>
            <a:endParaRPr kumimoji="1" lang="ja-JP" altLang="en-US" sz="2000" b="1" dirty="0"/>
          </a:p>
        </p:txBody>
      </p:sp>
      <p:sp>
        <p:nvSpPr>
          <p:cNvPr id="1032" name="テキスト ボックス 1031">
            <a:extLst>
              <a:ext uri="{FF2B5EF4-FFF2-40B4-BE49-F238E27FC236}">
                <a16:creationId xmlns:a16="http://schemas.microsoft.com/office/drawing/2014/main" id="{79C91FB8-41D5-31EC-FEDB-894CC2865579}"/>
              </a:ext>
            </a:extLst>
          </p:cNvPr>
          <p:cNvSpPr txBox="1"/>
          <p:nvPr/>
        </p:nvSpPr>
        <p:spPr>
          <a:xfrm>
            <a:off x="4595138" y="1748093"/>
            <a:ext cx="2604875" cy="400110"/>
          </a:xfrm>
          <a:prstGeom prst="rect">
            <a:avLst/>
          </a:prstGeom>
          <a:solidFill>
            <a:schemeClr val="accent1">
              <a:lumMod val="40000"/>
              <a:lumOff val="60000"/>
            </a:schemeClr>
          </a:solidFill>
        </p:spPr>
        <p:txBody>
          <a:bodyPr wrap="square" rtlCol="0">
            <a:spAutoFit/>
          </a:bodyPr>
          <a:lstStyle/>
          <a:p>
            <a:r>
              <a:rPr kumimoji="1" lang="en-US" altLang="ja-JP" sz="2000" b="1" dirty="0"/>
              <a:t>STEP2</a:t>
            </a:r>
            <a:r>
              <a:rPr kumimoji="1" lang="ja-JP" altLang="en-US" sz="2000" b="1" dirty="0"/>
              <a:t>：</a:t>
            </a:r>
            <a:r>
              <a:rPr kumimoji="1" lang="en-US" altLang="ja-JP" sz="2000" b="1" dirty="0"/>
              <a:t>LLM</a:t>
            </a:r>
            <a:r>
              <a:rPr kumimoji="1" lang="ja-JP" altLang="en-US" sz="2000" b="1" dirty="0"/>
              <a:t>の実行</a:t>
            </a:r>
          </a:p>
        </p:txBody>
      </p:sp>
      <p:sp>
        <p:nvSpPr>
          <p:cNvPr id="1036" name="テキスト ボックス 1035">
            <a:extLst>
              <a:ext uri="{FF2B5EF4-FFF2-40B4-BE49-F238E27FC236}">
                <a16:creationId xmlns:a16="http://schemas.microsoft.com/office/drawing/2014/main" id="{00896D34-235F-5073-8C2D-8D7AAAC7CA95}"/>
              </a:ext>
            </a:extLst>
          </p:cNvPr>
          <p:cNvSpPr txBox="1"/>
          <p:nvPr/>
        </p:nvSpPr>
        <p:spPr>
          <a:xfrm>
            <a:off x="8799615" y="1742981"/>
            <a:ext cx="2295821" cy="400110"/>
          </a:xfrm>
          <a:prstGeom prst="rect">
            <a:avLst/>
          </a:prstGeom>
          <a:solidFill>
            <a:schemeClr val="accent2">
              <a:lumMod val="40000"/>
              <a:lumOff val="60000"/>
            </a:schemeClr>
          </a:solidFill>
        </p:spPr>
        <p:txBody>
          <a:bodyPr wrap="none" rtlCol="0">
            <a:spAutoFit/>
          </a:bodyPr>
          <a:lstStyle/>
          <a:p>
            <a:r>
              <a:rPr kumimoji="1" lang="en-US" altLang="ja-JP" sz="2000" b="1" dirty="0"/>
              <a:t>STEP3</a:t>
            </a:r>
            <a:r>
              <a:rPr kumimoji="1" lang="ja-JP" altLang="en-US" sz="2000" b="1" dirty="0"/>
              <a:t>：性能評価</a:t>
            </a:r>
          </a:p>
        </p:txBody>
      </p:sp>
      <p:sp>
        <p:nvSpPr>
          <p:cNvPr id="1039" name="テキスト ボックス 1038">
            <a:extLst>
              <a:ext uri="{FF2B5EF4-FFF2-40B4-BE49-F238E27FC236}">
                <a16:creationId xmlns:a16="http://schemas.microsoft.com/office/drawing/2014/main" id="{E1FF8003-3FF2-B01D-8538-4C22D81BB2BA}"/>
              </a:ext>
            </a:extLst>
          </p:cNvPr>
          <p:cNvSpPr txBox="1"/>
          <p:nvPr/>
        </p:nvSpPr>
        <p:spPr>
          <a:xfrm>
            <a:off x="9744659" y="3090647"/>
            <a:ext cx="492009" cy="707886"/>
          </a:xfrm>
          <a:prstGeom prst="rect">
            <a:avLst/>
          </a:prstGeom>
          <a:noFill/>
        </p:spPr>
        <p:txBody>
          <a:bodyPr wrap="square" rtlCol="0">
            <a:spAutoFit/>
          </a:bodyPr>
          <a:lstStyle/>
          <a:p>
            <a:r>
              <a:rPr kumimoji="1" lang="ja-JP" altLang="en-US" sz="2000" b="1" dirty="0"/>
              <a:t>集計</a:t>
            </a:r>
          </a:p>
        </p:txBody>
      </p:sp>
      <p:sp>
        <p:nvSpPr>
          <p:cNvPr id="1045" name="矢印: 右 1044">
            <a:extLst>
              <a:ext uri="{FF2B5EF4-FFF2-40B4-BE49-F238E27FC236}">
                <a16:creationId xmlns:a16="http://schemas.microsoft.com/office/drawing/2014/main" id="{C2EB63AF-86E5-636D-2146-510D0681C957}"/>
              </a:ext>
            </a:extLst>
          </p:cNvPr>
          <p:cNvSpPr/>
          <p:nvPr/>
        </p:nvSpPr>
        <p:spPr>
          <a:xfrm>
            <a:off x="9767789" y="3885243"/>
            <a:ext cx="40228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矢印: 右 1045">
            <a:extLst>
              <a:ext uri="{FF2B5EF4-FFF2-40B4-BE49-F238E27FC236}">
                <a16:creationId xmlns:a16="http://schemas.microsoft.com/office/drawing/2014/main" id="{C4581665-07BB-1ED2-6163-ACE06B2CF973}"/>
              </a:ext>
            </a:extLst>
          </p:cNvPr>
          <p:cNvSpPr/>
          <p:nvPr/>
        </p:nvSpPr>
        <p:spPr>
          <a:xfrm>
            <a:off x="9767788" y="2642705"/>
            <a:ext cx="390117"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E6A92CA-23B9-80CE-1287-5571BD1CA969}"/>
              </a:ext>
            </a:extLst>
          </p:cNvPr>
          <p:cNvSpPr txBox="1"/>
          <p:nvPr/>
        </p:nvSpPr>
        <p:spPr>
          <a:xfrm>
            <a:off x="7178804" y="5581048"/>
            <a:ext cx="4107215" cy="400110"/>
          </a:xfrm>
          <a:prstGeom prst="rect">
            <a:avLst/>
          </a:prstGeom>
          <a:noFill/>
          <a:ln w="3175">
            <a:solidFill>
              <a:schemeClr val="tx1"/>
            </a:solidFill>
          </a:ln>
        </p:spPr>
        <p:txBody>
          <a:bodyPr wrap="none" rtlCol="0">
            <a:spAutoFit/>
          </a:bodyPr>
          <a:lstStyle/>
          <a:p>
            <a:r>
              <a:rPr kumimoji="1" lang="en-US" altLang="ja-JP" sz="2000" b="1" dirty="0"/>
              <a:t>※FT</a:t>
            </a:r>
            <a:r>
              <a:rPr kumimoji="1" lang="ja-JP" altLang="en-US" sz="2000" b="1" dirty="0"/>
              <a:t>は</a:t>
            </a:r>
            <a:r>
              <a:rPr lang="ja-JP" altLang="en-US" sz="2000" b="1" dirty="0"/>
              <a:t>ファインチューニングの略</a:t>
            </a:r>
            <a:endParaRPr lang="en-US" altLang="ja-JP" sz="2000" b="1" dirty="0"/>
          </a:p>
        </p:txBody>
      </p:sp>
      <p:sp>
        <p:nvSpPr>
          <p:cNvPr id="27" name="テキスト ボックス 26">
            <a:extLst>
              <a:ext uri="{FF2B5EF4-FFF2-40B4-BE49-F238E27FC236}">
                <a16:creationId xmlns:a16="http://schemas.microsoft.com/office/drawing/2014/main" id="{068FD9A8-D1DF-7716-DDA9-568C0C14289E}"/>
              </a:ext>
            </a:extLst>
          </p:cNvPr>
          <p:cNvSpPr txBox="1"/>
          <p:nvPr/>
        </p:nvSpPr>
        <p:spPr>
          <a:xfrm>
            <a:off x="4882199" y="5098962"/>
            <a:ext cx="1617508" cy="400110"/>
          </a:xfrm>
          <a:prstGeom prst="rect">
            <a:avLst/>
          </a:prstGeom>
          <a:noFill/>
        </p:spPr>
        <p:txBody>
          <a:bodyPr wrap="square" rtlCol="0">
            <a:spAutoFit/>
          </a:bodyPr>
          <a:lstStyle/>
          <a:p>
            <a:pPr algn="ctr"/>
            <a:r>
              <a:rPr kumimoji="1" lang="ja-JP" altLang="en-US" sz="2000" b="1" dirty="0"/>
              <a:t>評価データ</a:t>
            </a:r>
          </a:p>
        </p:txBody>
      </p:sp>
      <p:sp>
        <p:nvSpPr>
          <p:cNvPr id="3" name="四角形: 角を丸くする 2">
            <a:extLst>
              <a:ext uri="{FF2B5EF4-FFF2-40B4-BE49-F238E27FC236}">
                <a16:creationId xmlns:a16="http://schemas.microsoft.com/office/drawing/2014/main" id="{CD31A68B-A398-890D-4510-D4F9666277FF}"/>
              </a:ext>
            </a:extLst>
          </p:cNvPr>
          <p:cNvSpPr/>
          <p:nvPr/>
        </p:nvSpPr>
        <p:spPr>
          <a:xfrm>
            <a:off x="4649265" y="2335568"/>
            <a:ext cx="1943662" cy="1341045"/>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テキスト ボックス 1052">
            <a:extLst>
              <a:ext uri="{FF2B5EF4-FFF2-40B4-BE49-F238E27FC236}">
                <a16:creationId xmlns:a16="http://schemas.microsoft.com/office/drawing/2014/main" id="{D4D365BA-CAE1-7B15-DE83-F1F0F3785CA4}"/>
              </a:ext>
            </a:extLst>
          </p:cNvPr>
          <p:cNvSpPr txBox="1"/>
          <p:nvPr/>
        </p:nvSpPr>
        <p:spPr>
          <a:xfrm>
            <a:off x="4633937" y="3043945"/>
            <a:ext cx="1978464"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kumimoji="1" lang="ja-JP" altLang="en-US" sz="2000" b="1" dirty="0"/>
              <a:t>テストデータ</a:t>
            </a:r>
            <a:r>
              <a:rPr kumimoji="1" lang="en-US" altLang="ja-JP" sz="2000" b="1" dirty="0"/>
              <a:t>)</a:t>
            </a:r>
            <a:endParaRPr kumimoji="1" lang="ja-JP" altLang="en-US" sz="2000" b="1" dirty="0"/>
          </a:p>
        </p:txBody>
      </p:sp>
      <p:sp>
        <p:nvSpPr>
          <p:cNvPr id="1064" name="円柱 1063">
            <a:extLst>
              <a:ext uri="{FF2B5EF4-FFF2-40B4-BE49-F238E27FC236}">
                <a16:creationId xmlns:a16="http://schemas.microsoft.com/office/drawing/2014/main" id="{4312620F-4C50-AD6D-56AF-2E5FA1D870A4}"/>
              </a:ext>
            </a:extLst>
          </p:cNvPr>
          <p:cNvSpPr/>
          <p:nvPr/>
        </p:nvSpPr>
        <p:spPr>
          <a:xfrm>
            <a:off x="5371311" y="2761750"/>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5" name="円柱 1064">
            <a:extLst>
              <a:ext uri="{FF2B5EF4-FFF2-40B4-BE49-F238E27FC236}">
                <a16:creationId xmlns:a16="http://schemas.microsoft.com/office/drawing/2014/main" id="{4A205F91-1895-D1B3-6232-43A6C94CFCD2}"/>
              </a:ext>
            </a:extLst>
          </p:cNvPr>
          <p:cNvSpPr/>
          <p:nvPr/>
        </p:nvSpPr>
        <p:spPr>
          <a:xfrm>
            <a:off x="5371310" y="2686520"/>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D1B564E4-D656-1374-5035-7D8F15352D61}"/>
              </a:ext>
            </a:extLst>
          </p:cNvPr>
          <p:cNvSpPr txBox="1"/>
          <p:nvPr/>
        </p:nvSpPr>
        <p:spPr>
          <a:xfrm>
            <a:off x="4633937" y="2359073"/>
            <a:ext cx="1171299" cy="400110"/>
          </a:xfrm>
          <a:prstGeom prst="rect">
            <a:avLst/>
          </a:prstGeom>
          <a:noFill/>
        </p:spPr>
        <p:txBody>
          <a:bodyPr wrap="square" rtlCol="0">
            <a:spAutoFit/>
          </a:bodyPr>
          <a:lstStyle/>
          <a:p>
            <a:r>
              <a:rPr kumimoji="1" lang="ja-JP" altLang="en-US" sz="2000" b="1" dirty="0"/>
              <a:t>実験</a:t>
            </a:r>
            <a:r>
              <a:rPr kumimoji="1" lang="en-US" altLang="ja-JP" sz="2000" b="1" dirty="0"/>
              <a:t>1</a:t>
            </a:r>
          </a:p>
        </p:txBody>
      </p:sp>
      <p:sp>
        <p:nvSpPr>
          <p:cNvPr id="7" name="四角形: 角を丸くする 6">
            <a:extLst>
              <a:ext uri="{FF2B5EF4-FFF2-40B4-BE49-F238E27FC236}">
                <a16:creationId xmlns:a16="http://schemas.microsoft.com/office/drawing/2014/main" id="{8E6038DD-3B35-D5CF-7BD4-94E5D0BDE2C4}"/>
              </a:ext>
            </a:extLst>
          </p:cNvPr>
          <p:cNvSpPr/>
          <p:nvPr/>
        </p:nvSpPr>
        <p:spPr>
          <a:xfrm>
            <a:off x="4644650" y="3758599"/>
            <a:ext cx="1931620" cy="1241876"/>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5" name="テキスト ボックス 1054">
            <a:extLst>
              <a:ext uri="{FF2B5EF4-FFF2-40B4-BE49-F238E27FC236}">
                <a16:creationId xmlns:a16="http://schemas.microsoft.com/office/drawing/2014/main" id="{DF40D3E8-4925-2164-9FCA-467100BE6C84}"/>
              </a:ext>
            </a:extLst>
          </p:cNvPr>
          <p:cNvSpPr txBox="1"/>
          <p:nvPr/>
        </p:nvSpPr>
        <p:spPr>
          <a:xfrm>
            <a:off x="4564658" y="4624454"/>
            <a:ext cx="2107164" cy="400110"/>
          </a:xfrm>
          <a:prstGeom prst="rect">
            <a:avLst/>
          </a:prstGeom>
          <a:noFill/>
        </p:spPr>
        <p:txBody>
          <a:bodyPr wrap="square" rtlCol="0">
            <a:spAutoFit/>
          </a:bodyPr>
          <a:lstStyle/>
          <a:p>
            <a:pPr algn="ctr"/>
            <a:r>
              <a:rPr kumimoji="1" lang="en-US" altLang="ja-JP" sz="2000" b="1" dirty="0"/>
              <a:t>BigCloneBench</a:t>
            </a:r>
          </a:p>
        </p:txBody>
      </p:sp>
      <p:sp>
        <p:nvSpPr>
          <p:cNvPr id="1056" name="円柱 1055">
            <a:extLst>
              <a:ext uri="{FF2B5EF4-FFF2-40B4-BE49-F238E27FC236}">
                <a16:creationId xmlns:a16="http://schemas.microsoft.com/office/drawing/2014/main" id="{7EF319AE-913B-7ADD-3D9C-F5AF1643510D}"/>
              </a:ext>
            </a:extLst>
          </p:cNvPr>
          <p:cNvSpPr/>
          <p:nvPr/>
        </p:nvSpPr>
        <p:spPr>
          <a:xfrm>
            <a:off x="5360959" y="4392967"/>
            <a:ext cx="582520" cy="233100"/>
          </a:xfrm>
          <a:prstGeom prst="can">
            <a:avLst>
              <a:gd name="adj" fmla="val 46624"/>
            </a:avLst>
          </a:prstGeom>
          <a:solidFill>
            <a:schemeClr val="accent2">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7" name="円柱 1056">
            <a:extLst>
              <a:ext uri="{FF2B5EF4-FFF2-40B4-BE49-F238E27FC236}">
                <a16:creationId xmlns:a16="http://schemas.microsoft.com/office/drawing/2014/main" id="{687AC5AC-13CD-1DC0-C05A-2E42953531FF}"/>
              </a:ext>
            </a:extLst>
          </p:cNvPr>
          <p:cNvSpPr/>
          <p:nvPr/>
        </p:nvSpPr>
        <p:spPr>
          <a:xfrm>
            <a:off x="5360957" y="4274535"/>
            <a:ext cx="582520" cy="233100"/>
          </a:xfrm>
          <a:prstGeom prst="can">
            <a:avLst>
              <a:gd name="adj" fmla="val 46624"/>
            </a:avLst>
          </a:prstGeom>
          <a:solidFill>
            <a:schemeClr val="accent2">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円柱 1057">
            <a:extLst>
              <a:ext uri="{FF2B5EF4-FFF2-40B4-BE49-F238E27FC236}">
                <a16:creationId xmlns:a16="http://schemas.microsoft.com/office/drawing/2014/main" id="{A5351E78-8E5F-E5F9-EFF0-AEBD54FC0F0D}"/>
              </a:ext>
            </a:extLst>
          </p:cNvPr>
          <p:cNvSpPr/>
          <p:nvPr/>
        </p:nvSpPr>
        <p:spPr>
          <a:xfrm>
            <a:off x="5360957" y="4155690"/>
            <a:ext cx="582520" cy="233100"/>
          </a:xfrm>
          <a:prstGeom prst="can">
            <a:avLst>
              <a:gd name="adj" fmla="val 46624"/>
            </a:avLst>
          </a:prstGeom>
          <a:solidFill>
            <a:schemeClr val="accent2">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98805E3-BFE5-0672-F726-84CB0A9F4D68}"/>
              </a:ext>
            </a:extLst>
          </p:cNvPr>
          <p:cNvSpPr txBox="1"/>
          <p:nvPr/>
        </p:nvSpPr>
        <p:spPr>
          <a:xfrm>
            <a:off x="4648815" y="3762474"/>
            <a:ext cx="1145173" cy="400109"/>
          </a:xfrm>
          <a:prstGeom prst="rect">
            <a:avLst/>
          </a:prstGeom>
          <a:noFill/>
        </p:spPr>
        <p:txBody>
          <a:bodyPr wrap="square" rtlCol="0">
            <a:spAutoFit/>
          </a:bodyPr>
          <a:lstStyle/>
          <a:p>
            <a:r>
              <a:rPr kumimoji="1" lang="ja-JP" altLang="en-US" sz="2000" b="1" dirty="0"/>
              <a:t>実験</a:t>
            </a:r>
            <a:r>
              <a:rPr lang="en-US" altLang="ja-JP" sz="2000" b="1" dirty="0"/>
              <a:t>2</a:t>
            </a:r>
            <a:endParaRPr kumimoji="1" lang="en-US" altLang="ja-JP" sz="2000" b="1" dirty="0"/>
          </a:p>
        </p:txBody>
      </p:sp>
    </p:spTree>
    <p:extLst>
      <p:ext uri="{BB962C8B-B14F-4D97-AF65-F5344CB8AC3E}">
        <p14:creationId xmlns:p14="http://schemas.microsoft.com/office/powerpoint/2010/main" val="331503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2EDB5-049A-5CA0-BC62-4F0AC6083D12}"/>
            </a:ext>
          </a:extLst>
        </p:cNvPr>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C3E5FE4-749C-6325-C013-DBDC2DCF61C0}"/>
              </a:ext>
            </a:extLst>
          </p:cNvPr>
          <p:cNvSpPr>
            <a:spLocks noGrp="1"/>
          </p:cNvSpPr>
          <p:nvPr>
            <p:ph type="sldNum" sz="quarter" idx="12"/>
          </p:nvPr>
        </p:nvSpPr>
        <p:spPr>
          <a:xfrm>
            <a:off x="8651461" y="6130510"/>
            <a:ext cx="2743200" cy="365125"/>
          </a:xfrm>
        </p:spPr>
        <p:txBody>
          <a:bodyPr/>
          <a:lstStyle/>
          <a:p>
            <a:fld id="{98E4D49B-7C54-4167-A8CB-7C9DF7FFC802}" type="slidenum">
              <a:rPr kumimoji="1" lang="ja-JP" altLang="en-US" smtClean="0"/>
              <a:t>15</a:t>
            </a:fld>
            <a:endParaRPr kumimoji="1" lang="ja-JP" altLang="en-US" dirty="0"/>
          </a:p>
        </p:txBody>
      </p:sp>
      <p:sp>
        <p:nvSpPr>
          <p:cNvPr id="5" name="正方形/長方形 4">
            <a:extLst>
              <a:ext uri="{FF2B5EF4-FFF2-40B4-BE49-F238E27FC236}">
                <a16:creationId xmlns:a16="http://schemas.microsoft.com/office/drawing/2014/main" id="{66100114-0182-6C35-1A8A-F9CED28C39BE}"/>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B9290FF3-AC3E-B71B-9DD4-6038551762B0}"/>
              </a:ext>
            </a:extLst>
          </p:cNvPr>
          <p:cNvSpPr txBox="1">
            <a:spLocks/>
          </p:cNvSpPr>
          <p:nvPr/>
        </p:nvSpPr>
        <p:spPr>
          <a:xfrm>
            <a:off x="838200" y="160326"/>
            <a:ext cx="10515600" cy="8078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b="1" dirty="0">
                <a:solidFill>
                  <a:schemeClr val="bg1"/>
                </a:solidFill>
                <a:latin typeface="+mn-ea"/>
                <a:ea typeface="+mn-ea"/>
              </a:rPr>
              <a:t>STEP1</a:t>
            </a:r>
            <a:r>
              <a:rPr lang="ja-JP" altLang="en-US" b="1" dirty="0">
                <a:solidFill>
                  <a:schemeClr val="bg1"/>
                </a:solidFill>
                <a:latin typeface="+mn-ea"/>
                <a:ea typeface="+mn-ea"/>
              </a:rPr>
              <a:t>：</a:t>
            </a:r>
            <a:r>
              <a:rPr lang="en-US" altLang="ja-JP" b="1" dirty="0">
                <a:solidFill>
                  <a:schemeClr val="bg1"/>
                </a:solidFill>
                <a:latin typeface="+mn-ea"/>
                <a:ea typeface="+mn-ea"/>
              </a:rPr>
              <a:t>LLM</a:t>
            </a:r>
            <a:r>
              <a:rPr lang="ja-JP" altLang="en-US" b="1" dirty="0">
                <a:solidFill>
                  <a:schemeClr val="bg1"/>
                </a:solidFill>
                <a:latin typeface="+mn-ea"/>
                <a:ea typeface="+mn-ea"/>
              </a:rPr>
              <a:t>のファインチューニング</a:t>
            </a:r>
          </a:p>
        </p:txBody>
      </p:sp>
      <p:sp>
        <p:nvSpPr>
          <p:cNvPr id="1044" name="矢印: 右 1043">
            <a:extLst>
              <a:ext uri="{FF2B5EF4-FFF2-40B4-BE49-F238E27FC236}">
                <a16:creationId xmlns:a16="http://schemas.microsoft.com/office/drawing/2014/main" id="{0D2939AC-2BDD-E23D-2C4E-17E729C66F1B}"/>
              </a:ext>
            </a:extLst>
          </p:cNvPr>
          <p:cNvSpPr/>
          <p:nvPr/>
        </p:nvSpPr>
        <p:spPr>
          <a:xfrm rot="1192097">
            <a:off x="6756469" y="3736497"/>
            <a:ext cx="48114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5" name="四角形: 角を丸くする 1044">
            <a:extLst>
              <a:ext uri="{FF2B5EF4-FFF2-40B4-BE49-F238E27FC236}">
                <a16:creationId xmlns:a16="http://schemas.microsoft.com/office/drawing/2014/main" id="{7074666B-DA6A-169A-E693-27A8FCADEA1C}"/>
              </a:ext>
            </a:extLst>
          </p:cNvPr>
          <p:cNvSpPr/>
          <p:nvPr/>
        </p:nvSpPr>
        <p:spPr>
          <a:xfrm>
            <a:off x="4554805" y="2266765"/>
            <a:ext cx="2113621" cy="2808000"/>
          </a:xfrm>
          <a:prstGeom prst="roundRect">
            <a:avLst>
              <a:gd name="adj" fmla="val 7398"/>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テキスト ボックス 1045">
            <a:extLst>
              <a:ext uri="{FF2B5EF4-FFF2-40B4-BE49-F238E27FC236}">
                <a16:creationId xmlns:a16="http://schemas.microsoft.com/office/drawing/2014/main" id="{51CC933C-FCA3-1E45-6966-30E4F05B4E11}"/>
              </a:ext>
            </a:extLst>
          </p:cNvPr>
          <p:cNvSpPr txBox="1"/>
          <p:nvPr/>
        </p:nvSpPr>
        <p:spPr>
          <a:xfrm>
            <a:off x="7186419" y="4409442"/>
            <a:ext cx="1154353"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047" name="楕円 1046">
            <a:extLst>
              <a:ext uri="{FF2B5EF4-FFF2-40B4-BE49-F238E27FC236}">
                <a16:creationId xmlns:a16="http://schemas.microsoft.com/office/drawing/2014/main" id="{5CE2FAE8-8878-BA4D-4DD4-5A36EF29011D}"/>
              </a:ext>
            </a:extLst>
          </p:cNvPr>
          <p:cNvSpPr/>
          <p:nvPr/>
        </p:nvSpPr>
        <p:spPr>
          <a:xfrm>
            <a:off x="7475481" y="2389772"/>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8" name="テキスト ボックス 1047">
            <a:extLst>
              <a:ext uri="{FF2B5EF4-FFF2-40B4-BE49-F238E27FC236}">
                <a16:creationId xmlns:a16="http://schemas.microsoft.com/office/drawing/2014/main" id="{86C8BCD0-BD96-74EC-2FB3-1586A3C5BBCD}"/>
              </a:ext>
            </a:extLst>
          </p:cNvPr>
          <p:cNvSpPr txBox="1"/>
          <p:nvPr/>
        </p:nvSpPr>
        <p:spPr>
          <a:xfrm>
            <a:off x="7272265" y="3131620"/>
            <a:ext cx="91032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049" name="グラフィックス 1048" descr="人工知能 枠線">
            <a:extLst>
              <a:ext uri="{FF2B5EF4-FFF2-40B4-BE49-F238E27FC236}">
                <a16:creationId xmlns:a16="http://schemas.microsoft.com/office/drawing/2014/main" id="{D27F6BAD-700E-EC0A-0734-E008824452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48329" y="2271162"/>
            <a:ext cx="1051892" cy="979371"/>
          </a:xfrm>
          <a:prstGeom prst="rect">
            <a:avLst/>
          </a:prstGeom>
        </p:spPr>
      </p:pic>
      <p:sp>
        <p:nvSpPr>
          <p:cNvPr id="1050" name="矢印: 右 1049">
            <a:extLst>
              <a:ext uri="{FF2B5EF4-FFF2-40B4-BE49-F238E27FC236}">
                <a16:creationId xmlns:a16="http://schemas.microsoft.com/office/drawing/2014/main" id="{476E4AED-8D4F-B4BC-47BA-77CE1E891C00}"/>
              </a:ext>
            </a:extLst>
          </p:cNvPr>
          <p:cNvSpPr/>
          <p:nvPr/>
        </p:nvSpPr>
        <p:spPr>
          <a:xfrm>
            <a:off x="8289323" y="3894323"/>
            <a:ext cx="404575"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1" name="テキスト ボックス 1050">
            <a:extLst>
              <a:ext uri="{FF2B5EF4-FFF2-40B4-BE49-F238E27FC236}">
                <a16:creationId xmlns:a16="http://schemas.microsoft.com/office/drawing/2014/main" id="{5EA5EC2B-4787-31E6-2319-CF8B8B1862D2}"/>
              </a:ext>
            </a:extLst>
          </p:cNvPr>
          <p:cNvSpPr txBox="1"/>
          <p:nvPr/>
        </p:nvSpPr>
        <p:spPr>
          <a:xfrm>
            <a:off x="6778502" y="3098707"/>
            <a:ext cx="285890" cy="707886"/>
          </a:xfrm>
          <a:prstGeom prst="rect">
            <a:avLst/>
          </a:prstGeom>
          <a:noFill/>
        </p:spPr>
        <p:txBody>
          <a:bodyPr wrap="square" rtlCol="0">
            <a:spAutoFit/>
          </a:bodyPr>
          <a:lstStyle/>
          <a:p>
            <a:r>
              <a:rPr kumimoji="1" lang="ja-JP" altLang="en-US" sz="2000" b="1" dirty="0"/>
              <a:t>入力</a:t>
            </a:r>
          </a:p>
        </p:txBody>
      </p:sp>
      <p:sp>
        <p:nvSpPr>
          <p:cNvPr id="1052" name="矢印: 右 1051">
            <a:extLst>
              <a:ext uri="{FF2B5EF4-FFF2-40B4-BE49-F238E27FC236}">
                <a16:creationId xmlns:a16="http://schemas.microsoft.com/office/drawing/2014/main" id="{5E5C121E-9FF0-17A4-19CC-08D89BBD1E7D}"/>
              </a:ext>
            </a:extLst>
          </p:cNvPr>
          <p:cNvSpPr/>
          <p:nvPr/>
        </p:nvSpPr>
        <p:spPr>
          <a:xfrm rot="20103968">
            <a:off x="6767551" y="2813334"/>
            <a:ext cx="47035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矢印: 右 1052">
            <a:extLst>
              <a:ext uri="{FF2B5EF4-FFF2-40B4-BE49-F238E27FC236}">
                <a16:creationId xmlns:a16="http://schemas.microsoft.com/office/drawing/2014/main" id="{2D468EF2-3326-2BE0-B658-262CD80EDE34}"/>
              </a:ext>
            </a:extLst>
          </p:cNvPr>
          <p:cNvSpPr/>
          <p:nvPr/>
        </p:nvSpPr>
        <p:spPr>
          <a:xfrm>
            <a:off x="8264720" y="2651785"/>
            <a:ext cx="41864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4" name="テキスト ボックス 1053">
            <a:extLst>
              <a:ext uri="{FF2B5EF4-FFF2-40B4-BE49-F238E27FC236}">
                <a16:creationId xmlns:a16="http://schemas.microsoft.com/office/drawing/2014/main" id="{2DBE85E3-5090-AF1A-EBAB-D5CEC900B693}"/>
              </a:ext>
            </a:extLst>
          </p:cNvPr>
          <p:cNvSpPr txBox="1"/>
          <p:nvPr/>
        </p:nvSpPr>
        <p:spPr>
          <a:xfrm>
            <a:off x="8219551" y="3090648"/>
            <a:ext cx="404575" cy="707886"/>
          </a:xfrm>
          <a:prstGeom prst="rect">
            <a:avLst/>
          </a:prstGeom>
          <a:noFill/>
        </p:spPr>
        <p:txBody>
          <a:bodyPr wrap="square" rtlCol="0">
            <a:spAutoFit/>
          </a:bodyPr>
          <a:lstStyle/>
          <a:p>
            <a:r>
              <a:rPr lang="ja-JP" altLang="en-US" sz="2000" b="1" dirty="0"/>
              <a:t>出</a:t>
            </a:r>
            <a:r>
              <a:rPr kumimoji="1" lang="ja-JP" altLang="en-US" sz="2000" b="1" dirty="0"/>
              <a:t>力</a:t>
            </a:r>
            <a:endParaRPr kumimoji="1" lang="ja-JP" altLang="en-US" b="1" dirty="0"/>
          </a:p>
        </p:txBody>
      </p:sp>
      <p:sp>
        <p:nvSpPr>
          <p:cNvPr id="1055" name="テキスト ボックス 1054">
            <a:extLst>
              <a:ext uri="{FF2B5EF4-FFF2-40B4-BE49-F238E27FC236}">
                <a16:creationId xmlns:a16="http://schemas.microsoft.com/office/drawing/2014/main" id="{9D9280F0-3C99-8349-A0B8-D4C8F50259DA}"/>
              </a:ext>
            </a:extLst>
          </p:cNvPr>
          <p:cNvSpPr txBox="1"/>
          <p:nvPr/>
        </p:nvSpPr>
        <p:spPr>
          <a:xfrm>
            <a:off x="8800210" y="3165865"/>
            <a:ext cx="826865" cy="400110"/>
          </a:xfrm>
          <a:prstGeom prst="rect">
            <a:avLst/>
          </a:prstGeom>
          <a:noFill/>
        </p:spPr>
        <p:txBody>
          <a:bodyPr wrap="square" rtlCol="0">
            <a:spAutoFit/>
          </a:bodyPr>
          <a:lstStyle/>
          <a:p>
            <a:pPr algn="ctr"/>
            <a:r>
              <a:rPr kumimoji="1" lang="ja-JP" altLang="en-US" sz="2000" b="1" dirty="0"/>
              <a:t>回答</a:t>
            </a:r>
          </a:p>
        </p:txBody>
      </p:sp>
      <p:sp>
        <p:nvSpPr>
          <p:cNvPr id="1056" name="テキスト ボックス 1055">
            <a:extLst>
              <a:ext uri="{FF2B5EF4-FFF2-40B4-BE49-F238E27FC236}">
                <a16:creationId xmlns:a16="http://schemas.microsoft.com/office/drawing/2014/main" id="{034BD3E4-0AD6-D5F0-71A5-1F701FF3D782}"/>
              </a:ext>
            </a:extLst>
          </p:cNvPr>
          <p:cNvSpPr txBox="1"/>
          <p:nvPr/>
        </p:nvSpPr>
        <p:spPr>
          <a:xfrm>
            <a:off x="8620006" y="4426251"/>
            <a:ext cx="1118792" cy="707886"/>
          </a:xfrm>
          <a:prstGeom prst="rect">
            <a:avLst/>
          </a:prstGeom>
          <a:noFill/>
        </p:spPr>
        <p:txBody>
          <a:bodyPr wrap="square" rtlCol="0">
            <a:spAutoFit/>
          </a:bodyPr>
          <a:lstStyle/>
          <a:p>
            <a:pPr algn="ctr"/>
            <a:r>
              <a:rPr kumimoji="1" lang="en-US" altLang="ja-JP" sz="2000" b="1" dirty="0"/>
              <a:t>FT</a:t>
            </a:r>
            <a:r>
              <a:rPr kumimoji="1" lang="ja-JP" altLang="en-US" sz="2000" b="1" dirty="0"/>
              <a:t>後の回答</a:t>
            </a:r>
          </a:p>
        </p:txBody>
      </p:sp>
      <p:sp>
        <p:nvSpPr>
          <p:cNvPr id="1057" name="四角形: 角を丸くする 1056">
            <a:extLst>
              <a:ext uri="{FF2B5EF4-FFF2-40B4-BE49-F238E27FC236}">
                <a16:creationId xmlns:a16="http://schemas.microsoft.com/office/drawing/2014/main" id="{52D88C10-31B6-7757-71AA-B1B9AE79C465}"/>
              </a:ext>
            </a:extLst>
          </p:cNvPr>
          <p:cNvSpPr/>
          <p:nvPr/>
        </p:nvSpPr>
        <p:spPr>
          <a:xfrm>
            <a:off x="10317555" y="2469137"/>
            <a:ext cx="456103" cy="570408"/>
          </a:xfrm>
          <a:prstGeom prst="roundRect">
            <a:avLst>
              <a:gd name="adj" fmla="val 5383"/>
            </a:avLst>
          </a:prstGeom>
          <a:solidFill>
            <a:schemeClr val="accent3">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8" name="右中かっこ 1057">
            <a:extLst>
              <a:ext uri="{FF2B5EF4-FFF2-40B4-BE49-F238E27FC236}">
                <a16:creationId xmlns:a16="http://schemas.microsoft.com/office/drawing/2014/main" id="{7689C97F-0358-0875-43F9-D41926979605}"/>
              </a:ext>
            </a:extLst>
          </p:cNvPr>
          <p:cNvSpPr/>
          <p:nvPr/>
        </p:nvSpPr>
        <p:spPr>
          <a:xfrm>
            <a:off x="10948810" y="2473866"/>
            <a:ext cx="222409" cy="188293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9" name="テキスト ボックス 1058">
            <a:extLst>
              <a:ext uri="{FF2B5EF4-FFF2-40B4-BE49-F238E27FC236}">
                <a16:creationId xmlns:a16="http://schemas.microsoft.com/office/drawing/2014/main" id="{08E466B8-31AA-C92B-FA3C-4028776A3A7A}"/>
              </a:ext>
            </a:extLst>
          </p:cNvPr>
          <p:cNvSpPr txBox="1"/>
          <p:nvPr/>
        </p:nvSpPr>
        <p:spPr>
          <a:xfrm>
            <a:off x="11171219" y="3136034"/>
            <a:ext cx="368572" cy="646331"/>
          </a:xfrm>
          <a:prstGeom prst="rect">
            <a:avLst/>
          </a:prstGeom>
          <a:solidFill>
            <a:schemeClr val="accent2">
              <a:lumMod val="60000"/>
              <a:lumOff val="40000"/>
            </a:schemeClr>
          </a:solidFill>
        </p:spPr>
        <p:txBody>
          <a:bodyPr wrap="square" rtlCol="0">
            <a:spAutoFit/>
          </a:bodyPr>
          <a:lstStyle/>
          <a:p>
            <a:r>
              <a:rPr kumimoji="1" lang="ja-JP" altLang="en-US" b="1" dirty="0"/>
              <a:t>比較</a:t>
            </a:r>
          </a:p>
        </p:txBody>
      </p:sp>
      <p:pic>
        <p:nvPicPr>
          <p:cNvPr id="1060" name="グラフィックス 1059" descr="クリップボード 枠線">
            <a:extLst>
              <a:ext uri="{FF2B5EF4-FFF2-40B4-BE49-F238E27FC236}">
                <a16:creationId xmlns:a16="http://schemas.microsoft.com/office/drawing/2014/main" id="{8AB2A441-6B65-458E-8337-4ED343DD98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82677" y="2352596"/>
            <a:ext cx="765132" cy="765132"/>
          </a:xfrm>
          <a:prstGeom prst="rect">
            <a:avLst/>
          </a:prstGeom>
        </p:spPr>
      </p:pic>
      <p:sp>
        <p:nvSpPr>
          <p:cNvPr id="1061" name="四角形: 角を丸くする 1060">
            <a:extLst>
              <a:ext uri="{FF2B5EF4-FFF2-40B4-BE49-F238E27FC236}">
                <a16:creationId xmlns:a16="http://schemas.microsoft.com/office/drawing/2014/main" id="{A42E9D9F-1139-259F-B716-870438F06F24}"/>
              </a:ext>
            </a:extLst>
          </p:cNvPr>
          <p:cNvSpPr/>
          <p:nvPr/>
        </p:nvSpPr>
        <p:spPr>
          <a:xfrm>
            <a:off x="8825950" y="3656727"/>
            <a:ext cx="765132" cy="760453"/>
          </a:xfrm>
          <a:prstGeom prst="roundRect">
            <a:avLst/>
          </a:prstGeom>
          <a:solidFill>
            <a:schemeClr val="accent1">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2" name="円: 塗りつぶしなし 1061">
            <a:extLst>
              <a:ext uri="{FF2B5EF4-FFF2-40B4-BE49-F238E27FC236}">
                <a16:creationId xmlns:a16="http://schemas.microsoft.com/office/drawing/2014/main" id="{E70DA910-DFC0-91DE-D11E-A1827BC7DC1D}"/>
              </a:ext>
            </a:extLst>
          </p:cNvPr>
          <p:cNvSpPr/>
          <p:nvPr/>
        </p:nvSpPr>
        <p:spPr>
          <a:xfrm>
            <a:off x="8901308" y="3777802"/>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63" name="乗算記号 1062">
            <a:extLst>
              <a:ext uri="{FF2B5EF4-FFF2-40B4-BE49-F238E27FC236}">
                <a16:creationId xmlns:a16="http://schemas.microsoft.com/office/drawing/2014/main" id="{0C5C3ECB-B8C7-31DF-F07A-486A55577A25}"/>
              </a:ext>
            </a:extLst>
          </p:cNvPr>
          <p:cNvSpPr/>
          <p:nvPr/>
        </p:nvSpPr>
        <p:spPr>
          <a:xfrm>
            <a:off x="9209795" y="3921356"/>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4" name="テキスト ボックス 1063">
            <a:extLst>
              <a:ext uri="{FF2B5EF4-FFF2-40B4-BE49-F238E27FC236}">
                <a16:creationId xmlns:a16="http://schemas.microsoft.com/office/drawing/2014/main" id="{DAFB2795-F97A-FA45-DB44-83FE1ACE899F}"/>
              </a:ext>
            </a:extLst>
          </p:cNvPr>
          <p:cNvSpPr txBox="1"/>
          <p:nvPr/>
        </p:nvSpPr>
        <p:spPr>
          <a:xfrm>
            <a:off x="8795557" y="4033795"/>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065" name="テキスト ボックス 1064">
            <a:extLst>
              <a:ext uri="{FF2B5EF4-FFF2-40B4-BE49-F238E27FC236}">
                <a16:creationId xmlns:a16="http://schemas.microsoft.com/office/drawing/2014/main" id="{7D2FE7E1-F3A0-86DF-46B4-3362298EB16B}"/>
              </a:ext>
            </a:extLst>
          </p:cNvPr>
          <p:cNvSpPr txBox="1"/>
          <p:nvPr/>
        </p:nvSpPr>
        <p:spPr>
          <a:xfrm>
            <a:off x="9144352" y="3717050"/>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066" name="楕円 1065">
            <a:extLst>
              <a:ext uri="{FF2B5EF4-FFF2-40B4-BE49-F238E27FC236}">
                <a16:creationId xmlns:a16="http://schemas.microsoft.com/office/drawing/2014/main" id="{80BC0879-8771-95E2-8418-3081FCC6773A}"/>
              </a:ext>
            </a:extLst>
          </p:cNvPr>
          <p:cNvSpPr/>
          <p:nvPr/>
        </p:nvSpPr>
        <p:spPr>
          <a:xfrm>
            <a:off x="7505956" y="3648050"/>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67" name="グラフィックス 1066" descr="人工知能 枠線">
            <a:extLst>
              <a:ext uri="{FF2B5EF4-FFF2-40B4-BE49-F238E27FC236}">
                <a16:creationId xmlns:a16="http://schemas.microsoft.com/office/drawing/2014/main" id="{863D9B8F-2190-3C1C-1A7C-09216AA124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78804" y="3529440"/>
            <a:ext cx="1051892" cy="979371"/>
          </a:xfrm>
          <a:prstGeom prst="rect">
            <a:avLst/>
          </a:prstGeom>
        </p:spPr>
      </p:pic>
      <p:sp>
        <p:nvSpPr>
          <p:cNvPr id="1068" name="四角形: 角を丸くする 1067">
            <a:extLst>
              <a:ext uri="{FF2B5EF4-FFF2-40B4-BE49-F238E27FC236}">
                <a16:creationId xmlns:a16="http://schemas.microsoft.com/office/drawing/2014/main" id="{147FC7C7-B43F-556E-A3B6-A918E644F49A}"/>
              </a:ext>
            </a:extLst>
          </p:cNvPr>
          <p:cNvSpPr/>
          <p:nvPr/>
        </p:nvSpPr>
        <p:spPr>
          <a:xfrm>
            <a:off x="10344383" y="3756420"/>
            <a:ext cx="456103" cy="570408"/>
          </a:xfrm>
          <a:prstGeom prst="roundRect">
            <a:avLst>
              <a:gd name="adj" fmla="val 5383"/>
            </a:avLst>
          </a:prstGeom>
          <a:solidFill>
            <a:schemeClr val="accent1">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69" name="グラフィックス 1068" descr="クリップボード 枠線">
            <a:extLst>
              <a:ext uri="{FF2B5EF4-FFF2-40B4-BE49-F238E27FC236}">
                <a16:creationId xmlns:a16="http://schemas.microsoft.com/office/drawing/2014/main" id="{07B48026-72E4-1EF6-6043-C034209BC2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09505" y="3639879"/>
            <a:ext cx="765132" cy="765132"/>
          </a:xfrm>
          <a:prstGeom prst="rect">
            <a:avLst/>
          </a:prstGeom>
        </p:spPr>
      </p:pic>
      <p:sp>
        <p:nvSpPr>
          <p:cNvPr id="1070" name="テキスト ボックス 1069">
            <a:extLst>
              <a:ext uri="{FF2B5EF4-FFF2-40B4-BE49-F238E27FC236}">
                <a16:creationId xmlns:a16="http://schemas.microsoft.com/office/drawing/2014/main" id="{3273FA1D-3031-721D-9D1C-BD8A7FA9F273}"/>
              </a:ext>
            </a:extLst>
          </p:cNvPr>
          <p:cNvSpPr txBox="1"/>
          <p:nvPr/>
        </p:nvSpPr>
        <p:spPr>
          <a:xfrm>
            <a:off x="3111989" y="3178333"/>
            <a:ext cx="1186644"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071" name="楕円 1070">
            <a:extLst>
              <a:ext uri="{FF2B5EF4-FFF2-40B4-BE49-F238E27FC236}">
                <a16:creationId xmlns:a16="http://schemas.microsoft.com/office/drawing/2014/main" id="{EFC43817-830D-B129-C126-93D57D6A08B8}"/>
              </a:ext>
            </a:extLst>
          </p:cNvPr>
          <p:cNvSpPr/>
          <p:nvPr/>
        </p:nvSpPr>
        <p:spPr>
          <a:xfrm>
            <a:off x="1165352" y="2441351"/>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72" name="テキスト ボックス 1071">
            <a:extLst>
              <a:ext uri="{FF2B5EF4-FFF2-40B4-BE49-F238E27FC236}">
                <a16:creationId xmlns:a16="http://schemas.microsoft.com/office/drawing/2014/main" id="{0D2A0FE4-2646-3786-206C-7FE7B27C3296}"/>
              </a:ext>
            </a:extLst>
          </p:cNvPr>
          <p:cNvSpPr txBox="1"/>
          <p:nvPr/>
        </p:nvSpPr>
        <p:spPr>
          <a:xfrm>
            <a:off x="1002675" y="3198365"/>
            <a:ext cx="82826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073" name="グラフィックス 1072" descr="人工知能 枠線">
            <a:extLst>
              <a:ext uri="{FF2B5EF4-FFF2-40B4-BE49-F238E27FC236}">
                <a16:creationId xmlns:a16="http://schemas.microsoft.com/office/drawing/2014/main" id="{82CB9591-12D9-E70D-D369-05C7E24AC1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38200" y="2322741"/>
            <a:ext cx="1051892" cy="979371"/>
          </a:xfrm>
          <a:prstGeom prst="rect">
            <a:avLst/>
          </a:prstGeom>
        </p:spPr>
      </p:pic>
      <p:sp>
        <p:nvSpPr>
          <p:cNvPr id="1074" name="楕円 1073">
            <a:extLst>
              <a:ext uri="{FF2B5EF4-FFF2-40B4-BE49-F238E27FC236}">
                <a16:creationId xmlns:a16="http://schemas.microsoft.com/office/drawing/2014/main" id="{EEDEE90C-2C97-8AF0-9486-BCF8CE2763FE}"/>
              </a:ext>
            </a:extLst>
          </p:cNvPr>
          <p:cNvSpPr/>
          <p:nvPr/>
        </p:nvSpPr>
        <p:spPr>
          <a:xfrm>
            <a:off x="3421102" y="2417705"/>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75" name="グラフィックス 1074" descr="人工知能 枠線">
            <a:extLst>
              <a:ext uri="{FF2B5EF4-FFF2-40B4-BE49-F238E27FC236}">
                <a16:creationId xmlns:a16="http://schemas.microsoft.com/office/drawing/2014/main" id="{B6DCE741-D71E-0B8B-F750-436FE79A51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093950" y="2299095"/>
            <a:ext cx="1051892" cy="979371"/>
          </a:xfrm>
          <a:prstGeom prst="rect">
            <a:avLst/>
          </a:prstGeom>
        </p:spPr>
      </p:pic>
      <p:sp>
        <p:nvSpPr>
          <p:cNvPr id="1076" name="矢印: 右 1075">
            <a:extLst>
              <a:ext uri="{FF2B5EF4-FFF2-40B4-BE49-F238E27FC236}">
                <a16:creationId xmlns:a16="http://schemas.microsoft.com/office/drawing/2014/main" id="{75984DB4-FFAE-B98D-3280-67C88F609916}"/>
              </a:ext>
            </a:extLst>
          </p:cNvPr>
          <p:cNvSpPr/>
          <p:nvPr/>
        </p:nvSpPr>
        <p:spPr>
          <a:xfrm>
            <a:off x="1876508" y="2683056"/>
            <a:ext cx="1266694" cy="309886"/>
          </a:xfrm>
          <a:prstGeom prst="rightArrow">
            <a:avLst>
              <a:gd name="adj1" fmla="val 37923"/>
              <a:gd name="adj2" fmla="val 5000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7" name="テキスト ボックス 1076">
            <a:extLst>
              <a:ext uri="{FF2B5EF4-FFF2-40B4-BE49-F238E27FC236}">
                <a16:creationId xmlns:a16="http://schemas.microsoft.com/office/drawing/2014/main" id="{6DDDF594-2100-88E4-1997-64D9D6AED9C1}"/>
              </a:ext>
            </a:extLst>
          </p:cNvPr>
          <p:cNvSpPr txBox="1"/>
          <p:nvPr/>
        </p:nvSpPr>
        <p:spPr>
          <a:xfrm>
            <a:off x="1852699" y="2413002"/>
            <a:ext cx="1187936" cy="400110"/>
          </a:xfrm>
          <a:prstGeom prst="rect">
            <a:avLst/>
          </a:prstGeom>
          <a:noFill/>
        </p:spPr>
        <p:txBody>
          <a:bodyPr wrap="square" rtlCol="0">
            <a:spAutoFit/>
          </a:bodyPr>
          <a:lstStyle/>
          <a:p>
            <a:pPr algn="ctr"/>
            <a:r>
              <a:rPr lang="en-US" altLang="ja-JP" sz="2000" b="1" dirty="0"/>
              <a:t>FT</a:t>
            </a:r>
            <a:endParaRPr kumimoji="1" lang="ja-JP" altLang="en-US" sz="2000" b="1" dirty="0"/>
          </a:p>
        </p:txBody>
      </p:sp>
      <p:sp>
        <p:nvSpPr>
          <p:cNvPr id="1078" name="矢印: 右 1077">
            <a:extLst>
              <a:ext uri="{FF2B5EF4-FFF2-40B4-BE49-F238E27FC236}">
                <a16:creationId xmlns:a16="http://schemas.microsoft.com/office/drawing/2014/main" id="{9D16430B-029F-07EB-798B-DCAA0951B79A}"/>
              </a:ext>
            </a:extLst>
          </p:cNvPr>
          <p:cNvSpPr/>
          <p:nvPr/>
        </p:nvSpPr>
        <p:spPr>
          <a:xfrm rot="16200000">
            <a:off x="2205528" y="3071566"/>
            <a:ext cx="523828"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9" name="テキスト ボックス 1078">
            <a:extLst>
              <a:ext uri="{FF2B5EF4-FFF2-40B4-BE49-F238E27FC236}">
                <a16:creationId xmlns:a16="http://schemas.microsoft.com/office/drawing/2014/main" id="{0435FF6C-03A7-332C-0831-1CE2DDEACE0C}"/>
              </a:ext>
            </a:extLst>
          </p:cNvPr>
          <p:cNvSpPr txBox="1"/>
          <p:nvPr/>
        </p:nvSpPr>
        <p:spPr>
          <a:xfrm>
            <a:off x="1329272" y="3938196"/>
            <a:ext cx="2344417"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lang="ja-JP" altLang="en-US" sz="2000" b="1" dirty="0"/>
              <a:t>訓練</a:t>
            </a:r>
            <a:r>
              <a:rPr lang="en-US" altLang="ja-JP" sz="2000" b="1" dirty="0"/>
              <a:t>/</a:t>
            </a:r>
            <a:r>
              <a:rPr lang="ja-JP" altLang="en-US" sz="2000" b="1" dirty="0"/>
              <a:t>検証</a:t>
            </a:r>
            <a:r>
              <a:rPr kumimoji="1" lang="ja-JP" altLang="en-US" sz="2000" b="1" dirty="0"/>
              <a:t>データ</a:t>
            </a:r>
            <a:r>
              <a:rPr kumimoji="1" lang="en-US" altLang="ja-JP" sz="2000" b="1" dirty="0"/>
              <a:t>)</a:t>
            </a:r>
            <a:endParaRPr kumimoji="1" lang="ja-JP" altLang="en-US" sz="2000" b="1" dirty="0"/>
          </a:p>
        </p:txBody>
      </p:sp>
      <p:sp>
        <p:nvSpPr>
          <p:cNvPr id="1080" name="円柱 1079">
            <a:extLst>
              <a:ext uri="{FF2B5EF4-FFF2-40B4-BE49-F238E27FC236}">
                <a16:creationId xmlns:a16="http://schemas.microsoft.com/office/drawing/2014/main" id="{CC0ABBD9-8925-E567-C81D-C321AD6A61B0}"/>
              </a:ext>
            </a:extLst>
          </p:cNvPr>
          <p:cNvSpPr/>
          <p:nvPr/>
        </p:nvSpPr>
        <p:spPr>
          <a:xfrm>
            <a:off x="2171488" y="3649174"/>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1" name="円柱 1080">
            <a:extLst>
              <a:ext uri="{FF2B5EF4-FFF2-40B4-BE49-F238E27FC236}">
                <a16:creationId xmlns:a16="http://schemas.microsoft.com/office/drawing/2014/main" id="{8722CAFA-23D8-1EED-DBCD-D68AB200DC9C}"/>
              </a:ext>
            </a:extLst>
          </p:cNvPr>
          <p:cNvSpPr/>
          <p:nvPr/>
        </p:nvSpPr>
        <p:spPr>
          <a:xfrm>
            <a:off x="2171487" y="3573944"/>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2" name="四角形: 角を丸くする 1081">
            <a:extLst>
              <a:ext uri="{FF2B5EF4-FFF2-40B4-BE49-F238E27FC236}">
                <a16:creationId xmlns:a16="http://schemas.microsoft.com/office/drawing/2014/main" id="{761548FF-22BA-30D2-6914-BABA47001124}"/>
              </a:ext>
            </a:extLst>
          </p:cNvPr>
          <p:cNvSpPr/>
          <p:nvPr/>
        </p:nvSpPr>
        <p:spPr>
          <a:xfrm>
            <a:off x="8806929" y="2399101"/>
            <a:ext cx="765132" cy="760453"/>
          </a:xfrm>
          <a:prstGeom prst="roundRect">
            <a:avLst/>
          </a:prstGeom>
          <a:solidFill>
            <a:schemeClr val="bg2">
              <a:lumMod val="9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3" name="円: 塗りつぶしなし 1082">
            <a:extLst>
              <a:ext uri="{FF2B5EF4-FFF2-40B4-BE49-F238E27FC236}">
                <a16:creationId xmlns:a16="http://schemas.microsoft.com/office/drawing/2014/main" id="{97125CBE-2A24-610E-061C-81D94663D659}"/>
              </a:ext>
            </a:extLst>
          </p:cNvPr>
          <p:cNvSpPr/>
          <p:nvPr/>
        </p:nvSpPr>
        <p:spPr>
          <a:xfrm>
            <a:off x="8882287" y="2520176"/>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84" name="乗算記号 1083">
            <a:extLst>
              <a:ext uri="{FF2B5EF4-FFF2-40B4-BE49-F238E27FC236}">
                <a16:creationId xmlns:a16="http://schemas.microsoft.com/office/drawing/2014/main" id="{5D7AB800-C0D8-77F4-2BA9-2F4292B568FC}"/>
              </a:ext>
            </a:extLst>
          </p:cNvPr>
          <p:cNvSpPr/>
          <p:nvPr/>
        </p:nvSpPr>
        <p:spPr>
          <a:xfrm>
            <a:off x="9190774" y="2663730"/>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5" name="テキスト ボックス 1084">
            <a:extLst>
              <a:ext uri="{FF2B5EF4-FFF2-40B4-BE49-F238E27FC236}">
                <a16:creationId xmlns:a16="http://schemas.microsoft.com/office/drawing/2014/main" id="{1326464B-4C33-CC05-7D0C-6D0673036C7F}"/>
              </a:ext>
            </a:extLst>
          </p:cNvPr>
          <p:cNvSpPr txBox="1"/>
          <p:nvPr/>
        </p:nvSpPr>
        <p:spPr>
          <a:xfrm>
            <a:off x="8776536" y="2776169"/>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086" name="テキスト ボックス 1085">
            <a:extLst>
              <a:ext uri="{FF2B5EF4-FFF2-40B4-BE49-F238E27FC236}">
                <a16:creationId xmlns:a16="http://schemas.microsoft.com/office/drawing/2014/main" id="{36B08D4D-6CB1-229C-E5B7-F8F857989A7F}"/>
              </a:ext>
            </a:extLst>
          </p:cNvPr>
          <p:cNvSpPr txBox="1"/>
          <p:nvPr/>
        </p:nvSpPr>
        <p:spPr>
          <a:xfrm>
            <a:off x="9125331" y="2459424"/>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087" name="テキスト ボックス 1086">
            <a:extLst>
              <a:ext uri="{FF2B5EF4-FFF2-40B4-BE49-F238E27FC236}">
                <a16:creationId xmlns:a16="http://schemas.microsoft.com/office/drawing/2014/main" id="{78558C8B-CA39-6F25-ABBB-8346E52C722C}"/>
              </a:ext>
            </a:extLst>
          </p:cNvPr>
          <p:cNvSpPr txBox="1"/>
          <p:nvPr/>
        </p:nvSpPr>
        <p:spPr>
          <a:xfrm>
            <a:off x="1002675" y="1744492"/>
            <a:ext cx="2459839" cy="400110"/>
          </a:xfrm>
          <a:prstGeom prst="rect">
            <a:avLst/>
          </a:prstGeom>
          <a:solidFill>
            <a:schemeClr val="accent6">
              <a:lumMod val="40000"/>
              <a:lumOff val="60000"/>
            </a:schemeClr>
          </a:solidFill>
        </p:spPr>
        <p:txBody>
          <a:bodyPr wrap="square" rtlCol="0">
            <a:spAutoFit/>
          </a:bodyPr>
          <a:lstStyle/>
          <a:p>
            <a:r>
              <a:rPr kumimoji="1" lang="en-US" altLang="ja-JP" sz="2000" b="1" dirty="0"/>
              <a:t>STEP1</a:t>
            </a:r>
            <a:r>
              <a:rPr kumimoji="1" lang="ja-JP" altLang="en-US" sz="2000" b="1" dirty="0"/>
              <a:t>：</a:t>
            </a:r>
            <a:r>
              <a:rPr kumimoji="1" lang="en-US" altLang="ja-JP" sz="2000" b="1" dirty="0"/>
              <a:t>LLM</a:t>
            </a:r>
            <a:r>
              <a:rPr kumimoji="1" lang="ja-JP" altLang="en-US" sz="2000" b="1" dirty="0"/>
              <a:t>の</a:t>
            </a:r>
            <a:r>
              <a:rPr kumimoji="1" lang="en-US" altLang="ja-JP" sz="2000" b="1" dirty="0"/>
              <a:t>FT</a:t>
            </a:r>
            <a:endParaRPr kumimoji="1" lang="ja-JP" altLang="en-US" sz="2000" b="1" dirty="0"/>
          </a:p>
        </p:txBody>
      </p:sp>
      <p:sp>
        <p:nvSpPr>
          <p:cNvPr id="1088" name="テキスト ボックス 1087">
            <a:extLst>
              <a:ext uri="{FF2B5EF4-FFF2-40B4-BE49-F238E27FC236}">
                <a16:creationId xmlns:a16="http://schemas.microsoft.com/office/drawing/2014/main" id="{7DAA9BA5-7494-0138-6BFE-18C107F9C941}"/>
              </a:ext>
            </a:extLst>
          </p:cNvPr>
          <p:cNvSpPr txBox="1"/>
          <p:nvPr/>
        </p:nvSpPr>
        <p:spPr>
          <a:xfrm>
            <a:off x="4595138" y="1748093"/>
            <a:ext cx="2604875" cy="400110"/>
          </a:xfrm>
          <a:prstGeom prst="rect">
            <a:avLst/>
          </a:prstGeom>
          <a:solidFill>
            <a:schemeClr val="accent1">
              <a:lumMod val="40000"/>
              <a:lumOff val="60000"/>
            </a:schemeClr>
          </a:solidFill>
        </p:spPr>
        <p:txBody>
          <a:bodyPr wrap="square" rtlCol="0">
            <a:spAutoFit/>
          </a:bodyPr>
          <a:lstStyle/>
          <a:p>
            <a:r>
              <a:rPr kumimoji="1" lang="en-US" altLang="ja-JP" sz="2000" b="1" dirty="0"/>
              <a:t>STEP2</a:t>
            </a:r>
            <a:r>
              <a:rPr kumimoji="1" lang="ja-JP" altLang="en-US" sz="2000" b="1" dirty="0"/>
              <a:t>：</a:t>
            </a:r>
            <a:r>
              <a:rPr kumimoji="1" lang="en-US" altLang="ja-JP" sz="2000" b="1" dirty="0"/>
              <a:t>LLM</a:t>
            </a:r>
            <a:r>
              <a:rPr kumimoji="1" lang="ja-JP" altLang="en-US" sz="2000" b="1" dirty="0"/>
              <a:t>の実行</a:t>
            </a:r>
          </a:p>
        </p:txBody>
      </p:sp>
      <p:sp>
        <p:nvSpPr>
          <p:cNvPr id="1089" name="テキスト ボックス 1088">
            <a:extLst>
              <a:ext uri="{FF2B5EF4-FFF2-40B4-BE49-F238E27FC236}">
                <a16:creationId xmlns:a16="http://schemas.microsoft.com/office/drawing/2014/main" id="{879582D5-8ECE-C06D-A1B4-7DDCA6824F1E}"/>
              </a:ext>
            </a:extLst>
          </p:cNvPr>
          <p:cNvSpPr txBox="1"/>
          <p:nvPr/>
        </p:nvSpPr>
        <p:spPr>
          <a:xfrm>
            <a:off x="8799615" y="1742981"/>
            <a:ext cx="2295821" cy="400110"/>
          </a:xfrm>
          <a:prstGeom prst="rect">
            <a:avLst/>
          </a:prstGeom>
          <a:solidFill>
            <a:schemeClr val="accent2">
              <a:lumMod val="40000"/>
              <a:lumOff val="60000"/>
            </a:schemeClr>
          </a:solidFill>
        </p:spPr>
        <p:txBody>
          <a:bodyPr wrap="none" rtlCol="0">
            <a:spAutoFit/>
          </a:bodyPr>
          <a:lstStyle/>
          <a:p>
            <a:r>
              <a:rPr kumimoji="1" lang="en-US" altLang="ja-JP" sz="2000" b="1" dirty="0"/>
              <a:t>STEP3</a:t>
            </a:r>
            <a:r>
              <a:rPr kumimoji="1" lang="ja-JP" altLang="en-US" sz="2000" b="1" dirty="0"/>
              <a:t>：性能評価</a:t>
            </a:r>
          </a:p>
        </p:txBody>
      </p:sp>
      <p:sp>
        <p:nvSpPr>
          <p:cNvPr id="1090" name="テキスト ボックス 1089">
            <a:extLst>
              <a:ext uri="{FF2B5EF4-FFF2-40B4-BE49-F238E27FC236}">
                <a16:creationId xmlns:a16="http://schemas.microsoft.com/office/drawing/2014/main" id="{ACD83856-6B95-EA80-F495-E0090B98601E}"/>
              </a:ext>
            </a:extLst>
          </p:cNvPr>
          <p:cNvSpPr txBox="1"/>
          <p:nvPr/>
        </p:nvSpPr>
        <p:spPr>
          <a:xfrm>
            <a:off x="9744659" y="3090647"/>
            <a:ext cx="492009" cy="707886"/>
          </a:xfrm>
          <a:prstGeom prst="rect">
            <a:avLst/>
          </a:prstGeom>
          <a:noFill/>
        </p:spPr>
        <p:txBody>
          <a:bodyPr wrap="square" rtlCol="0">
            <a:spAutoFit/>
          </a:bodyPr>
          <a:lstStyle/>
          <a:p>
            <a:r>
              <a:rPr kumimoji="1" lang="ja-JP" altLang="en-US" sz="2000" b="1" dirty="0"/>
              <a:t>集計</a:t>
            </a:r>
          </a:p>
        </p:txBody>
      </p:sp>
      <p:sp>
        <p:nvSpPr>
          <p:cNvPr id="1091" name="矢印: 右 1090">
            <a:extLst>
              <a:ext uri="{FF2B5EF4-FFF2-40B4-BE49-F238E27FC236}">
                <a16:creationId xmlns:a16="http://schemas.microsoft.com/office/drawing/2014/main" id="{4DA834B0-D8B8-730B-89EE-8826F5598C16}"/>
              </a:ext>
            </a:extLst>
          </p:cNvPr>
          <p:cNvSpPr/>
          <p:nvPr/>
        </p:nvSpPr>
        <p:spPr>
          <a:xfrm>
            <a:off x="9767789" y="3885243"/>
            <a:ext cx="40228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矢印: 右 1091">
            <a:extLst>
              <a:ext uri="{FF2B5EF4-FFF2-40B4-BE49-F238E27FC236}">
                <a16:creationId xmlns:a16="http://schemas.microsoft.com/office/drawing/2014/main" id="{1831C089-C808-7362-6C37-E7AF5BAEA699}"/>
              </a:ext>
            </a:extLst>
          </p:cNvPr>
          <p:cNvSpPr/>
          <p:nvPr/>
        </p:nvSpPr>
        <p:spPr>
          <a:xfrm>
            <a:off x="9767788" y="2642705"/>
            <a:ext cx="390117"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3" name="テキスト ボックス 1092">
            <a:extLst>
              <a:ext uri="{FF2B5EF4-FFF2-40B4-BE49-F238E27FC236}">
                <a16:creationId xmlns:a16="http://schemas.microsoft.com/office/drawing/2014/main" id="{68C300A8-2122-AB76-198B-2FC58B8C8A54}"/>
              </a:ext>
            </a:extLst>
          </p:cNvPr>
          <p:cNvSpPr txBox="1"/>
          <p:nvPr/>
        </p:nvSpPr>
        <p:spPr>
          <a:xfrm>
            <a:off x="7178804" y="5581048"/>
            <a:ext cx="4107215" cy="400110"/>
          </a:xfrm>
          <a:prstGeom prst="rect">
            <a:avLst/>
          </a:prstGeom>
          <a:noFill/>
          <a:ln w="3175">
            <a:solidFill>
              <a:schemeClr val="tx1"/>
            </a:solidFill>
          </a:ln>
        </p:spPr>
        <p:txBody>
          <a:bodyPr wrap="none" rtlCol="0">
            <a:spAutoFit/>
          </a:bodyPr>
          <a:lstStyle/>
          <a:p>
            <a:r>
              <a:rPr kumimoji="1" lang="en-US" altLang="ja-JP" sz="2000" b="1" dirty="0"/>
              <a:t>※FT</a:t>
            </a:r>
            <a:r>
              <a:rPr kumimoji="1" lang="ja-JP" altLang="en-US" sz="2000" b="1" dirty="0"/>
              <a:t>は</a:t>
            </a:r>
            <a:r>
              <a:rPr lang="ja-JP" altLang="en-US" sz="2000" b="1" dirty="0"/>
              <a:t>ファインチューニングの略</a:t>
            </a:r>
            <a:endParaRPr lang="en-US" altLang="ja-JP" sz="2000" b="1" dirty="0"/>
          </a:p>
        </p:txBody>
      </p:sp>
      <p:sp>
        <p:nvSpPr>
          <p:cNvPr id="1094" name="テキスト ボックス 1093">
            <a:extLst>
              <a:ext uri="{FF2B5EF4-FFF2-40B4-BE49-F238E27FC236}">
                <a16:creationId xmlns:a16="http://schemas.microsoft.com/office/drawing/2014/main" id="{3E46C4A7-C52E-596D-628D-A0F5547BA774}"/>
              </a:ext>
            </a:extLst>
          </p:cNvPr>
          <p:cNvSpPr txBox="1"/>
          <p:nvPr/>
        </p:nvSpPr>
        <p:spPr>
          <a:xfrm>
            <a:off x="4882199" y="5098962"/>
            <a:ext cx="1617508" cy="400110"/>
          </a:xfrm>
          <a:prstGeom prst="rect">
            <a:avLst/>
          </a:prstGeom>
          <a:noFill/>
        </p:spPr>
        <p:txBody>
          <a:bodyPr wrap="square" rtlCol="0">
            <a:spAutoFit/>
          </a:bodyPr>
          <a:lstStyle/>
          <a:p>
            <a:pPr algn="ctr"/>
            <a:r>
              <a:rPr kumimoji="1" lang="ja-JP" altLang="en-US" sz="2000" b="1" dirty="0"/>
              <a:t>評価データ</a:t>
            </a:r>
          </a:p>
        </p:txBody>
      </p:sp>
      <p:sp>
        <p:nvSpPr>
          <p:cNvPr id="1095" name="四角形: 角を丸くする 1094">
            <a:extLst>
              <a:ext uri="{FF2B5EF4-FFF2-40B4-BE49-F238E27FC236}">
                <a16:creationId xmlns:a16="http://schemas.microsoft.com/office/drawing/2014/main" id="{1BFE4989-3BAA-9664-39B5-182BAA37363D}"/>
              </a:ext>
            </a:extLst>
          </p:cNvPr>
          <p:cNvSpPr/>
          <p:nvPr/>
        </p:nvSpPr>
        <p:spPr>
          <a:xfrm>
            <a:off x="4649265" y="2335568"/>
            <a:ext cx="1943662" cy="1341045"/>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6" name="テキスト ボックス 1095">
            <a:extLst>
              <a:ext uri="{FF2B5EF4-FFF2-40B4-BE49-F238E27FC236}">
                <a16:creationId xmlns:a16="http://schemas.microsoft.com/office/drawing/2014/main" id="{30CAEFEA-771F-861B-F36E-836D9F42B458}"/>
              </a:ext>
            </a:extLst>
          </p:cNvPr>
          <p:cNvSpPr txBox="1"/>
          <p:nvPr/>
        </p:nvSpPr>
        <p:spPr>
          <a:xfrm>
            <a:off x="4633937" y="3043945"/>
            <a:ext cx="1978464"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kumimoji="1" lang="ja-JP" altLang="en-US" sz="2000" b="1" dirty="0"/>
              <a:t>テストデータ</a:t>
            </a:r>
            <a:r>
              <a:rPr kumimoji="1" lang="en-US" altLang="ja-JP" sz="2000" b="1" dirty="0"/>
              <a:t>)</a:t>
            </a:r>
            <a:endParaRPr kumimoji="1" lang="ja-JP" altLang="en-US" sz="2000" b="1" dirty="0"/>
          </a:p>
        </p:txBody>
      </p:sp>
      <p:sp>
        <p:nvSpPr>
          <p:cNvPr id="1097" name="円柱 1096">
            <a:extLst>
              <a:ext uri="{FF2B5EF4-FFF2-40B4-BE49-F238E27FC236}">
                <a16:creationId xmlns:a16="http://schemas.microsoft.com/office/drawing/2014/main" id="{8E6A5874-B94D-766E-9441-4D3BDB1228C1}"/>
              </a:ext>
            </a:extLst>
          </p:cNvPr>
          <p:cNvSpPr/>
          <p:nvPr/>
        </p:nvSpPr>
        <p:spPr>
          <a:xfrm>
            <a:off x="5371311" y="2761750"/>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8" name="円柱 1097">
            <a:extLst>
              <a:ext uri="{FF2B5EF4-FFF2-40B4-BE49-F238E27FC236}">
                <a16:creationId xmlns:a16="http://schemas.microsoft.com/office/drawing/2014/main" id="{4B949D3E-9CD7-287F-515F-6FFBEC299DC4}"/>
              </a:ext>
            </a:extLst>
          </p:cNvPr>
          <p:cNvSpPr/>
          <p:nvPr/>
        </p:nvSpPr>
        <p:spPr>
          <a:xfrm>
            <a:off x="5371310" y="2686520"/>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9" name="テキスト ボックス 1098">
            <a:extLst>
              <a:ext uri="{FF2B5EF4-FFF2-40B4-BE49-F238E27FC236}">
                <a16:creationId xmlns:a16="http://schemas.microsoft.com/office/drawing/2014/main" id="{65E85509-D73C-9BF6-4D0A-C8D1B795C557}"/>
              </a:ext>
            </a:extLst>
          </p:cNvPr>
          <p:cNvSpPr txBox="1"/>
          <p:nvPr/>
        </p:nvSpPr>
        <p:spPr>
          <a:xfrm>
            <a:off x="4633937" y="2359073"/>
            <a:ext cx="1171299" cy="400110"/>
          </a:xfrm>
          <a:prstGeom prst="rect">
            <a:avLst/>
          </a:prstGeom>
          <a:noFill/>
        </p:spPr>
        <p:txBody>
          <a:bodyPr wrap="square" rtlCol="0">
            <a:spAutoFit/>
          </a:bodyPr>
          <a:lstStyle/>
          <a:p>
            <a:r>
              <a:rPr kumimoji="1" lang="ja-JP" altLang="en-US" sz="2000" b="1" dirty="0"/>
              <a:t>実験</a:t>
            </a:r>
            <a:r>
              <a:rPr kumimoji="1" lang="en-US" altLang="ja-JP" sz="2000" b="1" dirty="0"/>
              <a:t>1</a:t>
            </a:r>
          </a:p>
        </p:txBody>
      </p:sp>
      <p:sp>
        <p:nvSpPr>
          <p:cNvPr id="1100" name="四角形: 角を丸くする 1099">
            <a:extLst>
              <a:ext uri="{FF2B5EF4-FFF2-40B4-BE49-F238E27FC236}">
                <a16:creationId xmlns:a16="http://schemas.microsoft.com/office/drawing/2014/main" id="{8EC9D39E-45FC-DC9D-B358-4200EE758147}"/>
              </a:ext>
            </a:extLst>
          </p:cNvPr>
          <p:cNvSpPr/>
          <p:nvPr/>
        </p:nvSpPr>
        <p:spPr>
          <a:xfrm>
            <a:off x="4644650" y="3758599"/>
            <a:ext cx="1931620" cy="1241876"/>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1" name="テキスト ボックス 1100">
            <a:extLst>
              <a:ext uri="{FF2B5EF4-FFF2-40B4-BE49-F238E27FC236}">
                <a16:creationId xmlns:a16="http://schemas.microsoft.com/office/drawing/2014/main" id="{4DF053A5-C6D0-FB54-98D5-B575A05686F7}"/>
              </a:ext>
            </a:extLst>
          </p:cNvPr>
          <p:cNvSpPr txBox="1"/>
          <p:nvPr/>
        </p:nvSpPr>
        <p:spPr>
          <a:xfrm>
            <a:off x="4564658" y="4624454"/>
            <a:ext cx="2107164" cy="400110"/>
          </a:xfrm>
          <a:prstGeom prst="rect">
            <a:avLst/>
          </a:prstGeom>
          <a:noFill/>
        </p:spPr>
        <p:txBody>
          <a:bodyPr wrap="square" rtlCol="0">
            <a:spAutoFit/>
          </a:bodyPr>
          <a:lstStyle/>
          <a:p>
            <a:pPr algn="ctr"/>
            <a:r>
              <a:rPr kumimoji="1" lang="en-US" altLang="ja-JP" sz="2000" b="1" dirty="0"/>
              <a:t>BigCloneBench</a:t>
            </a:r>
          </a:p>
        </p:txBody>
      </p:sp>
      <p:sp>
        <p:nvSpPr>
          <p:cNvPr id="1102" name="円柱 1101">
            <a:extLst>
              <a:ext uri="{FF2B5EF4-FFF2-40B4-BE49-F238E27FC236}">
                <a16:creationId xmlns:a16="http://schemas.microsoft.com/office/drawing/2014/main" id="{AB3F5025-BA38-E076-D49F-AED5C8FD22CB}"/>
              </a:ext>
            </a:extLst>
          </p:cNvPr>
          <p:cNvSpPr/>
          <p:nvPr/>
        </p:nvSpPr>
        <p:spPr>
          <a:xfrm>
            <a:off x="5360959" y="4392967"/>
            <a:ext cx="582520" cy="233100"/>
          </a:xfrm>
          <a:prstGeom prst="can">
            <a:avLst>
              <a:gd name="adj" fmla="val 46624"/>
            </a:avLst>
          </a:prstGeom>
          <a:solidFill>
            <a:schemeClr val="accent2">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円柱 1102">
            <a:extLst>
              <a:ext uri="{FF2B5EF4-FFF2-40B4-BE49-F238E27FC236}">
                <a16:creationId xmlns:a16="http://schemas.microsoft.com/office/drawing/2014/main" id="{CB33C982-61DD-58B7-03A0-B1A053417AEB}"/>
              </a:ext>
            </a:extLst>
          </p:cNvPr>
          <p:cNvSpPr/>
          <p:nvPr/>
        </p:nvSpPr>
        <p:spPr>
          <a:xfrm>
            <a:off x="5360957" y="4274535"/>
            <a:ext cx="582520" cy="233100"/>
          </a:xfrm>
          <a:prstGeom prst="can">
            <a:avLst>
              <a:gd name="adj" fmla="val 46624"/>
            </a:avLst>
          </a:prstGeom>
          <a:solidFill>
            <a:schemeClr val="accent2">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円柱 1103">
            <a:extLst>
              <a:ext uri="{FF2B5EF4-FFF2-40B4-BE49-F238E27FC236}">
                <a16:creationId xmlns:a16="http://schemas.microsoft.com/office/drawing/2014/main" id="{E0C33938-AFCD-45AF-DAEE-D32D2AEA2D0C}"/>
              </a:ext>
            </a:extLst>
          </p:cNvPr>
          <p:cNvSpPr/>
          <p:nvPr/>
        </p:nvSpPr>
        <p:spPr>
          <a:xfrm>
            <a:off x="5360957" y="4155690"/>
            <a:ext cx="582520" cy="233100"/>
          </a:xfrm>
          <a:prstGeom prst="can">
            <a:avLst>
              <a:gd name="adj" fmla="val 46624"/>
            </a:avLst>
          </a:prstGeom>
          <a:solidFill>
            <a:schemeClr val="accent2">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5" name="テキスト ボックス 1104">
            <a:extLst>
              <a:ext uri="{FF2B5EF4-FFF2-40B4-BE49-F238E27FC236}">
                <a16:creationId xmlns:a16="http://schemas.microsoft.com/office/drawing/2014/main" id="{DBDF745C-8209-C2F0-4E25-FE59318E9190}"/>
              </a:ext>
            </a:extLst>
          </p:cNvPr>
          <p:cNvSpPr txBox="1"/>
          <p:nvPr/>
        </p:nvSpPr>
        <p:spPr>
          <a:xfrm>
            <a:off x="4648815" y="3762474"/>
            <a:ext cx="1145173" cy="400109"/>
          </a:xfrm>
          <a:prstGeom prst="rect">
            <a:avLst/>
          </a:prstGeom>
          <a:noFill/>
        </p:spPr>
        <p:txBody>
          <a:bodyPr wrap="square" rtlCol="0">
            <a:spAutoFit/>
          </a:bodyPr>
          <a:lstStyle/>
          <a:p>
            <a:r>
              <a:rPr kumimoji="1" lang="ja-JP" altLang="en-US" sz="2000" b="1" dirty="0"/>
              <a:t>実験</a:t>
            </a:r>
            <a:r>
              <a:rPr lang="en-US" altLang="ja-JP" sz="2000" b="1" dirty="0"/>
              <a:t>2</a:t>
            </a:r>
            <a:endParaRPr kumimoji="1" lang="en-US" altLang="ja-JP" sz="2000" b="1" dirty="0"/>
          </a:p>
        </p:txBody>
      </p:sp>
      <p:sp>
        <p:nvSpPr>
          <p:cNvPr id="1043" name="四角形: 角を丸くする 1042">
            <a:extLst>
              <a:ext uri="{FF2B5EF4-FFF2-40B4-BE49-F238E27FC236}">
                <a16:creationId xmlns:a16="http://schemas.microsoft.com/office/drawing/2014/main" id="{FEE89987-A924-FC9E-8FD5-C258D3A28ED7}"/>
              </a:ext>
            </a:extLst>
          </p:cNvPr>
          <p:cNvSpPr/>
          <p:nvPr/>
        </p:nvSpPr>
        <p:spPr>
          <a:xfrm>
            <a:off x="4513905" y="1536193"/>
            <a:ext cx="7434255" cy="4044856"/>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22742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AC1677-3069-7F4A-97D1-271D4FB4B6D1}"/>
            </a:ext>
          </a:extLst>
        </p:cNvPr>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7C373CC-7B15-5F11-B616-451ADD301BF0}"/>
              </a:ext>
            </a:extLst>
          </p:cNvPr>
          <p:cNvSpPr>
            <a:spLocks noGrp="1"/>
          </p:cNvSpPr>
          <p:nvPr>
            <p:ph type="sldNum" sz="quarter" idx="12"/>
          </p:nvPr>
        </p:nvSpPr>
        <p:spPr>
          <a:xfrm>
            <a:off x="8651461" y="6130510"/>
            <a:ext cx="2743200" cy="365125"/>
          </a:xfrm>
        </p:spPr>
        <p:txBody>
          <a:bodyPr/>
          <a:lstStyle/>
          <a:p>
            <a:fld id="{98E4D49B-7C54-4167-A8CB-7C9DF7FFC802}" type="slidenum">
              <a:rPr kumimoji="1" lang="ja-JP" altLang="en-US" smtClean="0"/>
              <a:t>16</a:t>
            </a:fld>
            <a:endParaRPr kumimoji="1" lang="ja-JP" altLang="en-US" dirty="0"/>
          </a:p>
        </p:txBody>
      </p:sp>
      <p:sp>
        <p:nvSpPr>
          <p:cNvPr id="5" name="正方形/長方形 4">
            <a:extLst>
              <a:ext uri="{FF2B5EF4-FFF2-40B4-BE49-F238E27FC236}">
                <a16:creationId xmlns:a16="http://schemas.microsoft.com/office/drawing/2014/main" id="{561A3B78-547C-613E-64FA-7F6AA5CBAF45}"/>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EEB20C74-600F-29C4-F77C-467F1E1D54C1}"/>
              </a:ext>
            </a:extLst>
          </p:cNvPr>
          <p:cNvSpPr txBox="1">
            <a:spLocks/>
          </p:cNvSpPr>
          <p:nvPr/>
        </p:nvSpPr>
        <p:spPr>
          <a:xfrm>
            <a:off x="838200" y="160326"/>
            <a:ext cx="10515600" cy="8078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b="1" dirty="0">
                <a:solidFill>
                  <a:schemeClr val="bg1"/>
                </a:solidFill>
                <a:latin typeface="+mn-ea"/>
                <a:ea typeface="+mn-ea"/>
              </a:rPr>
              <a:t>STEP2</a:t>
            </a:r>
            <a:r>
              <a:rPr lang="ja-JP" altLang="en-US" b="1" dirty="0">
                <a:solidFill>
                  <a:schemeClr val="bg1"/>
                </a:solidFill>
                <a:latin typeface="+mn-ea"/>
                <a:ea typeface="+mn-ea"/>
              </a:rPr>
              <a:t>：</a:t>
            </a:r>
            <a:r>
              <a:rPr lang="en-US" altLang="ja-JP" b="1" dirty="0">
                <a:solidFill>
                  <a:schemeClr val="bg1"/>
                </a:solidFill>
                <a:latin typeface="+mn-ea"/>
                <a:ea typeface="+mn-ea"/>
              </a:rPr>
              <a:t>LLM</a:t>
            </a:r>
            <a:r>
              <a:rPr lang="ja-JP" altLang="en-US" b="1" dirty="0">
                <a:solidFill>
                  <a:schemeClr val="bg1"/>
                </a:solidFill>
                <a:latin typeface="+mn-ea"/>
                <a:ea typeface="+mn-ea"/>
              </a:rPr>
              <a:t>の実行</a:t>
            </a:r>
          </a:p>
        </p:txBody>
      </p:sp>
      <p:sp>
        <p:nvSpPr>
          <p:cNvPr id="1090" name="矢印: 右 1089">
            <a:extLst>
              <a:ext uri="{FF2B5EF4-FFF2-40B4-BE49-F238E27FC236}">
                <a16:creationId xmlns:a16="http://schemas.microsoft.com/office/drawing/2014/main" id="{C5C1FC8B-5942-F421-1C45-396FAEC2F2FB}"/>
              </a:ext>
            </a:extLst>
          </p:cNvPr>
          <p:cNvSpPr/>
          <p:nvPr/>
        </p:nvSpPr>
        <p:spPr>
          <a:xfrm rot="1192097">
            <a:off x="6756469" y="3736497"/>
            <a:ext cx="48114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1" name="四角形: 角を丸くする 1090">
            <a:extLst>
              <a:ext uri="{FF2B5EF4-FFF2-40B4-BE49-F238E27FC236}">
                <a16:creationId xmlns:a16="http://schemas.microsoft.com/office/drawing/2014/main" id="{13EB6A8A-F5ED-4F8B-F0C5-C2C6FC305376}"/>
              </a:ext>
            </a:extLst>
          </p:cNvPr>
          <p:cNvSpPr/>
          <p:nvPr/>
        </p:nvSpPr>
        <p:spPr>
          <a:xfrm>
            <a:off x="4554805" y="2266765"/>
            <a:ext cx="2113621" cy="2808000"/>
          </a:xfrm>
          <a:prstGeom prst="roundRect">
            <a:avLst>
              <a:gd name="adj" fmla="val 7398"/>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テキスト ボックス 1091">
            <a:extLst>
              <a:ext uri="{FF2B5EF4-FFF2-40B4-BE49-F238E27FC236}">
                <a16:creationId xmlns:a16="http://schemas.microsoft.com/office/drawing/2014/main" id="{1D176732-144A-8911-820E-A3C30BF84EF6}"/>
              </a:ext>
            </a:extLst>
          </p:cNvPr>
          <p:cNvSpPr txBox="1"/>
          <p:nvPr/>
        </p:nvSpPr>
        <p:spPr>
          <a:xfrm>
            <a:off x="7186419" y="4409442"/>
            <a:ext cx="1154353"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093" name="楕円 1092">
            <a:extLst>
              <a:ext uri="{FF2B5EF4-FFF2-40B4-BE49-F238E27FC236}">
                <a16:creationId xmlns:a16="http://schemas.microsoft.com/office/drawing/2014/main" id="{CC0B24A1-AF1A-2E65-575B-E50E7AF76A7F}"/>
              </a:ext>
            </a:extLst>
          </p:cNvPr>
          <p:cNvSpPr/>
          <p:nvPr/>
        </p:nvSpPr>
        <p:spPr>
          <a:xfrm>
            <a:off x="7475481" y="2389772"/>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94" name="テキスト ボックス 1093">
            <a:extLst>
              <a:ext uri="{FF2B5EF4-FFF2-40B4-BE49-F238E27FC236}">
                <a16:creationId xmlns:a16="http://schemas.microsoft.com/office/drawing/2014/main" id="{0BFF4ACF-7136-12FC-DCA4-B59E038B38F0}"/>
              </a:ext>
            </a:extLst>
          </p:cNvPr>
          <p:cNvSpPr txBox="1"/>
          <p:nvPr/>
        </p:nvSpPr>
        <p:spPr>
          <a:xfrm>
            <a:off x="7272265" y="3131620"/>
            <a:ext cx="91032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095" name="グラフィックス 1094" descr="人工知能 枠線">
            <a:extLst>
              <a:ext uri="{FF2B5EF4-FFF2-40B4-BE49-F238E27FC236}">
                <a16:creationId xmlns:a16="http://schemas.microsoft.com/office/drawing/2014/main" id="{DDAFA1EC-E2CA-BAC6-8AAD-771A4F5D9B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48329" y="2271162"/>
            <a:ext cx="1051892" cy="979371"/>
          </a:xfrm>
          <a:prstGeom prst="rect">
            <a:avLst/>
          </a:prstGeom>
        </p:spPr>
      </p:pic>
      <p:sp>
        <p:nvSpPr>
          <p:cNvPr id="1096" name="矢印: 右 1095">
            <a:extLst>
              <a:ext uri="{FF2B5EF4-FFF2-40B4-BE49-F238E27FC236}">
                <a16:creationId xmlns:a16="http://schemas.microsoft.com/office/drawing/2014/main" id="{1A091447-8A67-2596-A019-A90F1B20BABB}"/>
              </a:ext>
            </a:extLst>
          </p:cNvPr>
          <p:cNvSpPr/>
          <p:nvPr/>
        </p:nvSpPr>
        <p:spPr>
          <a:xfrm>
            <a:off x="8289323" y="3894323"/>
            <a:ext cx="404575"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テキスト ボックス 1096">
            <a:extLst>
              <a:ext uri="{FF2B5EF4-FFF2-40B4-BE49-F238E27FC236}">
                <a16:creationId xmlns:a16="http://schemas.microsoft.com/office/drawing/2014/main" id="{A874EE56-5A1C-7305-DDD0-98086340F9C7}"/>
              </a:ext>
            </a:extLst>
          </p:cNvPr>
          <p:cNvSpPr txBox="1"/>
          <p:nvPr/>
        </p:nvSpPr>
        <p:spPr>
          <a:xfrm>
            <a:off x="6778502" y="3098707"/>
            <a:ext cx="285890" cy="707886"/>
          </a:xfrm>
          <a:prstGeom prst="rect">
            <a:avLst/>
          </a:prstGeom>
          <a:noFill/>
        </p:spPr>
        <p:txBody>
          <a:bodyPr wrap="square" rtlCol="0">
            <a:spAutoFit/>
          </a:bodyPr>
          <a:lstStyle/>
          <a:p>
            <a:r>
              <a:rPr kumimoji="1" lang="ja-JP" altLang="en-US" sz="2000" b="1" dirty="0"/>
              <a:t>入力</a:t>
            </a:r>
          </a:p>
        </p:txBody>
      </p:sp>
      <p:sp>
        <p:nvSpPr>
          <p:cNvPr id="1098" name="矢印: 右 1097">
            <a:extLst>
              <a:ext uri="{FF2B5EF4-FFF2-40B4-BE49-F238E27FC236}">
                <a16:creationId xmlns:a16="http://schemas.microsoft.com/office/drawing/2014/main" id="{0B21D3B4-75D3-5DBF-E0C8-5179FE5C0FDB}"/>
              </a:ext>
            </a:extLst>
          </p:cNvPr>
          <p:cNvSpPr/>
          <p:nvPr/>
        </p:nvSpPr>
        <p:spPr>
          <a:xfrm rot="20103968">
            <a:off x="6767551" y="2813334"/>
            <a:ext cx="47035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9" name="矢印: 右 1098">
            <a:extLst>
              <a:ext uri="{FF2B5EF4-FFF2-40B4-BE49-F238E27FC236}">
                <a16:creationId xmlns:a16="http://schemas.microsoft.com/office/drawing/2014/main" id="{23789F8D-DD21-ADC1-4890-40EA5FB98E99}"/>
              </a:ext>
            </a:extLst>
          </p:cNvPr>
          <p:cNvSpPr/>
          <p:nvPr/>
        </p:nvSpPr>
        <p:spPr>
          <a:xfrm>
            <a:off x="8264720" y="2651785"/>
            <a:ext cx="41864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0" name="テキスト ボックス 1099">
            <a:extLst>
              <a:ext uri="{FF2B5EF4-FFF2-40B4-BE49-F238E27FC236}">
                <a16:creationId xmlns:a16="http://schemas.microsoft.com/office/drawing/2014/main" id="{D11DB345-9CAA-6BA3-7830-CF63240206A6}"/>
              </a:ext>
            </a:extLst>
          </p:cNvPr>
          <p:cNvSpPr txBox="1"/>
          <p:nvPr/>
        </p:nvSpPr>
        <p:spPr>
          <a:xfrm>
            <a:off x="8219551" y="3090648"/>
            <a:ext cx="404575" cy="707886"/>
          </a:xfrm>
          <a:prstGeom prst="rect">
            <a:avLst/>
          </a:prstGeom>
          <a:noFill/>
        </p:spPr>
        <p:txBody>
          <a:bodyPr wrap="square" rtlCol="0">
            <a:spAutoFit/>
          </a:bodyPr>
          <a:lstStyle/>
          <a:p>
            <a:r>
              <a:rPr lang="ja-JP" altLang="en-US" sz="2000" b="1" dirty="0"/>
              <a:t>出</a:t>
            </a:r>
            <a:r>
              <a:rPr kumimoji="1" lang="ja-JP" altLang="en-US" sz="2000" b="1" dirty="0"/>
              <a:t>力</a:t>
            </a:r>
            <a:endParaRPr kumimoji="1" lang="ja-JP" altLang="en-US" b="1" dirty="0"/>
          </a:p>
        </p:txBody>
      </p:sp>
      <p:sp>
        <p:nvSpPr>
          <p:cNvPr id="1101" name="テキスト ボックス 1100">
            <a:extLst>
              <a:ext uri="{FF2B5EF4-FFF2-40B4-BE49-F238E27FC236}">
                <a16:creationId xmlns:a16="http://schemas.microsoft.com/office/drawing/2014/main" id="{F771CD45-6A96-5C56-8C6A-69EBDD09BB61}"/>
              </a:ext>
            </a:extLst>
          </p:cNvPr>
          <p:cNvSpPr txBox="1"/>
          <p:nvPr/>
        </p:nvSpPr>
        <p:spPr>
          <a:xfrm>
            <a:off x="8800210" y="3165865"/>
            <a:ext cx="826865" cy="400110"/>
          </a:xfrm>
          <a:prstGeom prst="rect">
            <a:avLst/>
          </a:prstGeom>
          <a:noFill/>
        </p:spPr>
        <p:txBody>
          <a:bodyPr wrap="square" rtlCol="0">
            <a:spAutoFit/>
          </a:bodyPr>
          <a:lstStyle/>
          <a:p>
            <a:pPr algn="ctr"/>
            <a:r>
              <a:rPr kumimoji="1" lang="ja-JP" altLang="en-US" sz="2000" b="1" dirty="0"/>
              <a:t>回答</a:t>
            </a:r>
          </a:p>
        </p:txBody>
      </p:sp>
      <p:sp>
        <p:nvSpPr>
          <p:cNvPr id="1102" name="テキスト ボックス 1101">
            <a:extLst>
              <a:ext uri="{FF2B5EF4-FFF2-40B4-BE49-F238E27FC236}">
                <a16:creationId xmlns:a16="http://schemas.microsoft.com/office/drawing/2014/main" id="{28A0E12A-95DD-7D39-6D2A-0C052503F02A}"/>
              </a:ext>
            </a:extLst>
          </p:cNvPr>
          <p:cNvSpPr txBox="1"/>
          <p:nvPr/>
        </p:nvSpPr>
        <p:spPr>
          <a:xfrm>
            <a:off x="8620006" y="4426251"/>
            <a:ext cx="1118792" cy="707886"/>
          </a:xfrm>
          <a:prstGeom prst="rect">
            <a:avLst/>
          </a:prstGeom>
          <a:noFill/>
        </p:spPr>
        <p:txBody>
          <a:bodyPr wrap="square" rtlCol="0">
            <a:spAutoFit/>
          </a:bodyPr>
          <a:lstStyle/>
          <a:p>
            <a:pPr algn="ctr"/>
            <a:r>
              <a:rPr kumimoji="1" lang="en-US" altLang="ja-JP" sz="2000" b="1" dirty="0"/>
              <a:t>FT</a:t>
            </a:r>
            <a:r>
              <a:rPr kumimoji="1" lang="ja-JP" altLang="en-US" sz="2000" b="1" dirty="0"/>
              <a:t>後の回答</a:t>
            </a:r>
          </a:p>
        </p:txBody>
      </p:sp>
      <p:sp>
        <p:nvSpPr>
          <p:cNvPr id="1103" name="四角形: 角を丸くする 1102">
            <a:extLst>
              <a:ext uri="{FF2B5EF4-FFF2-40B4-BE49-F238E27FC236}">
                <a16:creationId xmlns:a16="http://schemas.microsoft.com/office/drawing/2014/main" id="{F92935A2-6009-8BCC-0257-85AE9E9F83B6}"/>
              </a:ext>
            </a:extLst>
          </p:cNvPr>
          <p:cNvSpPr/>
          <p:nvPr/>
        </p:nvSpPr>
        <p:spPr>
          <a:xfrm>
            <a:off x="10317555" y="2469137"/>
            <a:ext cx="456103" cy="570408"/>
          </a:xfrm>
          <a:prstGeom prst="roundRect">
            <a:avLst>
              <a:gd name="adj" fmla="val 5383"/>
            </a:avLst>
          </a:prstGeom>
          <a:solidFill>
            <a:schemeClr val="accent3">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右中かっこ 1103">
            <a:extLst>
              <a:ext uri="{FF2B5EF4-FFF2-40B4-BE49-F238E27FC236}">
                <a16:creationId xmlns:a16="http://schemas.microsoft.com/office/drawing/2014/main" id="{1B59A73D-366A-BBC5-D99E-C2E6332B4D30}"/>
              </a:ext>
            </a:extLst>
          </p:cNvPr>
          <p:cNvSpPr/>
          <p:nvPr/>
        </p:nvSpPr>
        <p:spPr>
          <a:xfrm>
            <a:off x="10948810" y="2473866"/>
            <a:ext cx="222409" cy="188293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5" name="テキスト ボックス 1104">
            <a:extLst>
              <a:ext uri="{FF2B5EF4-FFF2-40B4-BE49-F238E27FC236}">
                <a16:creationId xmlns:a16="http://schemas.microsoft.com/office/drawing/2014/main" id="{69EED948-6809-96C4-52CA-2D7C37870067}"/>
              </a:ext>
            </a:extLst>
          </p:cNvPr>
          <p:cNvSpPr txBox="1"/>
          <p:nvPr/>
        </p:nvSpPr>
        <p:spPr>
          <a:xfrm>
            <a:off x="11171219" y="3136034"/>
            <a:ext cx="368572" cy="646331"/>
          </a:xfrm>
          <a:prstGeom prst="rect">
            <a:avLst/>
          </a:prstGeom>
          <a:solidFill>
            <a:schemeClr val="accent2">
              <a:lumMod val="60000"/>
              <a:lumOff val="40000"/>
            </a:schemeClr>
          </a:solidFill>
        </p:spPr>
        <p:txBody>
          <a:bodyPr wrap="square" rtlCol="0">
            <a:spAutoFit/>
          </a:bodyPr>
          <a:lstStyle/>
          <a:p>
            <a:r>
              <a:rPr kumimoji="1" lang="ja-JP" altLang="en-US" b="1" dirty="0"/>
              <a:t>比較</a:t>
            </a:r>
          </a:p>
        </p:txBody>
      </p:sp>
      <p:pic>
        <p:nvPicPr>
          <p:cNvPr id="1106" name="グラフィックス 1105" descr="クリップボード 枠線">
            <a:extLst>
              <a:ext uri="{FF2B5EF4-FFF2-40B4-BE49-F238E27FC236}">
                <a16:creationId xmlns:a16="http://schemas.microsoft.com/office/drawing/2014/main" id="{7A76D033-D964-34C1-5C23-700B8E3A5CE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82677" y="2352596"/>
            <a:ext cx="765132" cy="765132"/>
          </a:xfrm>
          <a:prstGeom prst="rect">
            <a:avLst/>
          </a:prstGeom>
        </p:spPr>
      </p:pic>
      <p:sp>
        <p:nvSpPr>
          <p:cNvPr id="1107" name="四角形: 角を丸くする 1106">
            <a:extLst>
              <a:ext uri="{FF2B5EF4-FFF2-40B4-BE49-F238E27FC236}">
                <a16:creationId xmlns:a16="http://schemas.microsoft.com/office/drawing/2014/main" id="{73FEEB28-88B2-E52B-F581-BC90821A98E2}"/>
              </a:ext>
            </a:extLst>
          </p:cNvPr>
          <p:cNvSpPr/>
          <p:nvPr/>
        </p:nvSpPr>
        <p:spPr>
          <a:xfrm>
            <a:off x="8825950" y="3656727"/>
            <a:ext cx="765132" cy="760453"/>
          </a:xfrm>
          <a:prstGeom prst="roundRect">
            <a:avLst/>
          </a:prstGeom>
          <a:solidFill>
            <a:schemeClr val="accent1">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円: 塗りつぶしなし 1107">
            <a:extLst>
              <a:ext uri="{FF2B5EF4-FFF2-40B4-BE49-F238E27FC236}">
                <a16:creationId xmlns:a16="http://schemas.microsoft.com/office/drawing/2014/main" id="{6BCAD113-19EB-62F5-9654-DF431A6EF118}"/>
              </a:ext>
            </a:extLst>
          </p:cNvPr>
          <p:cNvSpPr/>
          <p:nvPr/>
        </p:nvSpPr>
        <p:spPr>
          <a:xfrm>
            <a:off x="8901308" y="3777802"/>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09" name="乗算記号 1108">
            <a:extLst>
              <a:ext uri="{FF2B5EF4-FFF2-40B4-BE49-F238E27FC236}">
                <a16:creationId xmlns:a16="http://schemas.microsoft.com/office/drawing/2014/main" id="{2FD926DA-5D52-8407-D70E-8EDBE07FD697}"/>
              </a:ext>
            </a:extLst>
          </p:cNvPr>
          <p:cNvSpPr/>
          <p:nvPr/>
        </p:nvSpPr>
        <p:spPr>
          <a:xfrm>
            <a:off x="9209795" y="3921356"/>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テキスト ボックス 1109">
            <a:extLst>
              <a:ext uri="{FF2B5EF4-FFF2-40B4-BE49-F238E27FC236}">
                <a16:creationId xmlns:a16="http://schemas.microsoft.com/office/drawing/2014/main" id="{43EFAC6B-3A08-C074-0871-7C74E03194B8}"/>
              </a:ext>
            </a:extLst>
          </p:cNvPr>
          <p:cNvSpPr txBox="1"/>
          <p:nvPr/>
        </p:nvSpPr>
        <p:spPr>
          <a:xfrm>
            <a:off x="8795557" y="4033795"/>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111" name="テキスト ボックス 1110">
            <a:extLst>
              <a:ext uri="{FF2B5EF4-FFF2-40B4-BE49-F238E27FC236}">
                <a16:creationId xmlns:a16="http://schemas.microsoft.com/office/drawing/2014/main" id="{87BE4A93-525A-EA54-C9E4-1237E2D6E222}"/>
              </a:ext>
            </a:extLst>
          </p:cNvPr>
          <p:cNvSpPr txBox="1"/>
          <p:nvPr/>
        </p:nvSpPr>
        <p:spPr>
          <a:xfrm>
            <a:off x="9144352" y="3717050"/>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112" name="楕円 1111">
            <a:extLst>
              <a:ext uri="{FF2B5EF4-FFF2-40B4-BE49-F238E27FC236}">
                <a16:creationId xmlns:a16="http://schemas.microsoft.com/office/drawing/2014/main" id="{C6A433CD-64A3-04B3-96F2-61398D1DC161}"/>
              </a:ext>
            </a:extLst>
          </p:cNvPr>
          <p:cNvSpPr/>
          <p:nvPr/>
        </p:nvSpPr>
        <p:spPr>
          <a:xfrm>
            <a:off x="7505956" y="3648050"/>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13" name="グラフィックス 1112" descr="人工知能 枠線">
            <a:extLst>
              <a:ext uri="{FF2B5EF4-FFF2-40B4-BE49-F238E27FC236}">
                <a16:creationId xmlns:a16="http://schemas.microsoft.com/office/drawing/2014/main" id="{5E450ADB-F57C-B239-FE00-EE16BD1026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78804" y="3529440"/>
            <a:ext cx="1051892" cy="979371"/>
          </a:xfrm>
          <a:prstGeom prst="rect">
            <a:avLst/>
          </a:prstGeom>
        </p:spPr>
      </p:pic>
      <p:sp>
        <p:nvSpPr>
          <p:cNvPr id="1114" name="四角形: 角を丸くする 1113">
            <a:extLst>
              <a:ext uri="{FF2B5EF4-FFF2-40B4-BE49-F238E27FC236}">
                <a16:creationId xmlns:a16="http://schemas.microsoft.com/office/drawing/2014/main" id="{FA9DB56E-F3DF-FB8D-A98C-24D4687452CF}"/>
              </a:ext>
            </a:extLst>
          </p:cNvPr>
          <p:cNvSpPr/>
          <p:nvPr/>
        </p:nvSpPr>
        <p:spPr>
          <a:xfrm>
            <a:off x="10344383" y="3756420"/>
            <a:ext cx="456103" cy="570408"/>
          </a:xfrm>
          <a:prstGeom prst="roundRect">
            <a:avLst>
              <a:gd name="adj" fmla="val 5383"/>
            </a:avLst>
          </a:prstGeom>
          <a:solidFill>
            <a:schemeClr val="accent1">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15" name="グラフィックス 1114" descr="クリップボード 枠線">
            <a:extLst>
              <a:ext uri="{FF2B5EF4-FFF2-40B4-BE49-F238E27FC236}">
                <a16:creationId xmlns:a16="http://schemas.microsoft.com/office/drawing/2014/main" id="{1D08FD16-85D3-727A-E426-2D46592EF6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09505" y="3639879"/>
            <a:ext cx="765132" cy="765132"/>
          </a:xfrm>
          <a:prstGeom prst="rect">
            <a:avLst/>
          </a:prstGeom>
        </p:spPr>
      </p:pic>
      <p:sp>
        <p:nvSpPr>
          <p:cNvPr id="1116" name="テキスト ボックス 1115">
            <a:extLst>
              <a:ext uri="{FF2B5EF4-FFF2-40B4-BE49-F238E27FC236}">
                <a16:creationId xmlns:a16="http://schemas.microsoft.com/office/drawing/2014/main" id="{8CED068B-13E8-CC52-E1EE-C3CC0663149E}"/>
              </a:ext>
            </a:extLst>
          </p:cNvPr>
          <p:cNvSpPr txBox="1"/>
          <p:nvPr/>
        </p:nvSpPr>
        <p:spPr>
          <a:xfrm>
            <a:off x="3111989" y="3178333"/>
            <a:ext cx="1186644"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117" name="楕円 1116">
            <a:extLst>
              <a:ext uri="{FF2B5EF4-FFF2-40B4-BE49-F238E27FC236}">
                <a16:creationId xmlns:a16="http://schemas.microsoft.com/office/drawing/2014/main" id="{9FBF47C2-B801-0A7B-FF4F-0307D945C51A}"/>
              </a:ext>
            </a:extLst>
          </p:cNvPr>
          <p:cNvSpPr/>
          <p:nvPr/>
        </p:nvSpPr>
        <p:spPr>
          <a:xfrm>
            <a:off x="1165352" y="2441351"/>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18" name="テキスト ボックス 1117">
            <a:extLst>
              <a:ext uri="{FF2B5EF4-FFF2-40B4-BE49-F238E27FC236}">
                <a16:creationId xmlns:a16="http://schemas.microsoft.com/office/drawing/2014/main" id="{C7774BBD-EC51-18E2-B8E8-0482DAE88476}"/>
              </a:ext>
            </a:extLst>
          </p:cNvPr>
          <p:cNvSpPr txBox="1"/>
          <p:nvPr/>
        </p:nvSpPr>
        <p:spPr>
          <a:xfrm>
            <a:off x="1002675" y="3198365"/>
            <a:ext cx="82826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119" name="グラフィックス 1118" descr="人工知能 枠線">
            <a:extLst>
              <a:ext uri="{FF2B5EF4-FFF2-40B4-BE49-F238E27FC236}">
                <a16:creationId xmlns:a16="http://schemas.microsoft.com/office/drawing/2014/main" id="{DDC7E74D-28B7-0FFD-A50E-EB6194C2B4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38200" y="2322741"/>
            <a:ext cx="1051892" cy="979371"/>
          </a:xfrm>
          <a:prstGeom prst="rect">
            <a:avLst/>
          </a:prstGeom>
        </p:spPr>
      </p:pic>
      <p:sp>
        <p:nvSpPr>
          <p:cNvPr id="1120" name="楕円 1119">
            <a:extLst>
              <a:ext uri="{FF2B5EF4-FFF2-40B4-BE49-F238E27FC236}">
                <a16:creationId xmlns:a16="http://schemas.microsoft.com/office/drawing/2014/main" id="{DD88B924-4C0A-F74F-FC12-DFB61A85D1BF}"/>
              </a:ext>
            </a:extLst>
          </p:cNvPr>
          <p:cNvSpPr/>
          <p:nvPr/>
        </p:nvSpPr>
        <p:spPr>
          <a:xfrm>
            <a:off x="3421102" y="2417705"/>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21" name="グラフィックス 1120" descr="人工知能 枠線">
            <a:extLst>
              <a:ext uri="{FF2B5EF4-FFF2-40B4-BE49-F238E27FC236}">
                <a16:creationId xmlns:a16="http://schemas.microsoft.com/office/drawing/2014/main" id="{8BAE29E6-BE82-0BC7-74E1-77F7207EE9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093950" y="2299095"/>
            <a:ext cx="1051892" cy="979371"/>
          </a:xfrm>
          <a:prstGeom prst="rect">
            <a:avLst/>
          </a:prstGeom>
        </p:spPr>
      </p:pic>
      <p:sp>
        <p:nvSpPr>
          <p:cNvPr id="1122" name="矢印: 右 1121">
            <a:extLst>
              <a:ext uri="{FF2B5EF4-FFF2-40B4-BE49-F238E27FC236}">
                <a16:creationId xmlns:a16="http://schemas.microsoft.com/office/drawing/2014/main" id="{A6B0219E-3FB2-2032-2359-950E68BA3590}"/>
              </a:ext>
            </a:extLst>
          </p:cNvPr>
          <p:cNvSpPr/>
          <p:nvPr/>
        </p:nvSpPr>
        <p:spPr>
          <a:xfrm>
            <a:off x="1876508" y="2683056"/>
            <a:ext cx="1266694" cy="309886"/>
          </a:xfrm>
          <a:prstGeom prst="rightArrow">
            <a:avLst>
              <a:gd name="adj1" fmla="val 37923"/>
              <a:gd name="adj2" fmla="val 5000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テキスト ボックス 1122">
            <a:extLst>
              <a:ext uri="{FF2B5EF4-FFF2-40B4-BE49-F238E27FC236}">
                <a16:creationId xmlns:a16="http://schemas.microsoft.com/office/drawing/2014/main" id="{A402B251-03B1-C098-63D4-3829A58C1D4A}"/>
              </a:ext>
            </a:extLst>
          </p:cNvPr>
          <p:cNvSpPr txBox="1"/>
          <p:nvPr/>
        </p:nvSpPr>
        <p:spPr>
          <a:xfrm>
            <a:off x="1852699" y="2413002"/>
            <a:ext cx="1187936" cy="400110"/>
          </a:xfrm>
          <a:prstGeom prst="rect">
            <a:avLst/>
          </a:prstGeom>
          <a:noFill/>
        </p:spPr>
        <p:txBody>
          <a:bodyPr wrap="square" rtlCol="0">
            <a:spAutoFit/>
          </a:bodyPr>
          <a:lstStyle/>
          <a:p>
            <a:pPr algn="ctr"/>
            <a:r>
              <a:rPr lang="en-US" altLang="ja-JP" sz="2000" b="1" dirty="0"/>
              <a:t>FT</a:t>
            </a:r>
            <a:endParaRPr kumimoji="1" lang="ja-JP" altLang="en-US" sz="2000" b="1" dirty="0"/>
          </a:p>
        </p:txBody>
      </p:sp>
      <p:sp>
        <p:nvSpPr>
          <p:cNvPr id="1124" name="矢印: 右 1123">
            <a:extLst>
              <a:ext uri="{FF2B5EF4-FFF2-40B4-BE49-F238E27FC236}">
                <a16:creationId xmlns:a16="http://schemas.microsoft.com/office/drawing/2014/main" id="{0B71C3AA-FBEF-EBAA-BFF7-B16839235202}"/>
              </a:ext>
            </a:extLst>
          </p:cNvPr>
          <p:cNvSpPr/>
          <p:nvPr/>
        </p:nvSpPr>
        <p:spPr>
          <a:xfrm rot="16200000">
            <a:off x="2205528" y="3071566"/>
            <a:ext cx="523828"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5" name="テキスト ボックス 1124">
            <a:extLst>
              <a:ext uri="{FF2B5EF4-FFF2-40B4-BE49-F238E27FC236}">
                <a16:creationId xmlns:a16="http://schemas.microsoft.com/office/drawing/2014/main" id="{ED8A3AA1-11ED-3938-C9FE-FC13DD7F6182}"/>
              </a:ext>
            </a:extLst>
          </p:cNvPr>
          <p:cNvSpPr txBox="1"/>
          <p:nvPr/>
        </p:nvSpPr>
        <p:spPr>
          <a:xfrm>
            <a:off x="1329272" y="3938196"/>
            <a:ext cx="2344417"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lang="ja-JP" altLang="en-US" sz="2000" b="1" dirty="0"/>
              <a:t>訓練</a:t>
            </a:r>
            <a:r>
              <a:rPr lang="en-US" altLang="ja-JP" sz="2000" b="1" dirty="0"/>
              <a:t>/</a:t>
            </a:r>
            <a:r>
              <a:rPr lang="ja-JP" altLang="en-US" sz="2000" b="1" dirty="0"/>
              <a:t>検証</a:t>
            </a:r>
            <a:r>
              <a:rPr kumimoji="1" lang="ja-JP" altLang="en-US" sz="2000" b="1" dirty="0"/>
              <a:t>データ</a:t>
            </a:r>
            <a:r>
              <a:rPr kumimoji="1" lang="en-US" altLang="ja-JP" sz="2000" b="1" dirty="0"/>
              <a:t>)</a:t>
            </a:r>
            <a:endParaRPr kumimoji="1" lang="ja-JP" altLang="en-US" sz="2000" b="1" dirty="0"/>
          </a:p>
        </p:txBody>
      </p:sp>
      <p:sp>
        <p:nvSpPr>
          <p:cNvPr id="1126" name="円柱 1125">
            <a:extLst>
              <a:ext uri="{FF2B5EF4-FFF2-40B4-BE49-F238E27FC236}">
                <a16:creationId xmlns:a16="http://schemas.microsoft.com/office/drawing/2014/main" id="{7789C3B1-2605-2B16-17D6-036AA66904B9}"/>
              </a:ext>
            </a:extLst>
          </p:cNvPr>
          <p:cNvSpPr/>
          <p:nvPr/>
        </p:nvSpPr>
        <p:spPr>
          <a:xfrm>
            <a:off x="2171488" y="3649174"/>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円柱 1126">
            <a:extLst>
              <a:ext uri="{FF2B5EF4-FFF2-40B4-BE49-F238E27FC236}">
                <a16:creationId xmlns:a16="http://schemas.microsoft.com/office/drawing/2014/main" id="{1F7B4552-5C29-FDC1-C75E-D149A4138C0D}"/>
              </a:ext>
            </a:extLst>
          </p:cNvPr>
          <p:cNvSpPr/>
          <p:nvPr/>
        </p:nvSpPr>
        <p:spPr>
          <a:xfrm>
            <a:off x="2171487" y="3573944"/>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四角形: 角を丸くする 1127">
            <a:extLst>
              <a:ext uri="{FF2B5EF4-FFF2-40B4-BE49-F238E27FC236}">
                <a16:creationId xmlns:a16="http://schemas.microsoft.com/office/drawing/2014/main" id="{44FABEC3-3C1F-A575-DEAD-E0382A69A465}"/>
              </a:ext>
            </a:extLst>
          </p:cNvPr>
          <p:cNvSpPr/>
          <p:nvPr/>
        </p:nvSpPr>
        <p:spPr>
          <a:xfrm>
            <a:off x="8806929" y="2399101"/>
            <a:ext cx="765132" cy="760453"/>
          </a:xfrm>
          <a:prstGeom prst="roundRect">
            <a:avLst/>
          </a:prstGeom>
          <a:solidFill>
            <a:schemeClr val="bg2">
              <a:lumMod val="9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円: 塗りつぶしなし 1128">
            <a:extLst>
              <a:ext uri="{FF2B5EF4-FFF2-40B4-BE49-F238E27FC236}">
                <a16:creationId xmlns:a16="http://schemas.microsoft.com/office/drawing/2014/main" id="{D253BB74-9D6B-8976-BE74-3673D1DE2093}"/>
              </a:ext>
            </a:extLst>
          </p:cNvPr>
          <p:cNvSpPr/>
          <p:nvPr/>
        </p:nvSpPr>
        <p:spPr>
          <a:xfrm>
            <a:off x="8882287" y="2520176"/>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30" name="乗算記号 1129">
            <a:extLst>
              <a:ext uri="{FF2B5EF4-FFF2-40B4-BE49-F238E27FC236}">
                <a16:creationId xmlns:a16="http://schemas.microsoft.com/office/drawing/2014/main" id="{7EAF6BA5-F5AE-0433-0CE1-6D92995AD7A0}"/>
              </a:ext>
            </a:extLst>
          </p:cNvPr>
          <p:cNvSpPr/>
          <p:nvPr/>
        </p:nvSpPr>
        <p:spPr>
          <a:xfrm>
            <a:off x="9190774" y="2663730"/>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テキスト ボックス 1130">
            <a:extLst>
              <a:ext uri="{FF2B5EF4-FFF2-40B4-BE49-F238E27FC236}">
                <a16:creationId xmlns:a16="http://schemas.microsoft.com/office/drawing/2014/main" id="{6700A45A-C1F9-AD79-068D-FB8A7886E721}"/>
              </a:ext>
            </a:extLst>
          </p:cNvPr>
          <p:cNvSpPr txBox="1"/>
          <p:nvPr/>
        </p:nvSpPr>
        <p:spPr>
          <a:xfrm>
            <a:off x="8776536" y="2776169"/>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132" name="テキスト ボックス 1131">
            <a:extLst>
              <a:ext uri="{FF2B5EF4-FFF2-40B4-BE49-F238E27FC236}">
                <a16:creationId xmlns:a16="http://schemas.microsoft.com/office/drawing/2014/main" id="{B7A7BD3F-89F1-27A7-74F9-7A40C98D5AF1}"/>
              </a:ext>
            </a:extLst>
          </p:cNvPr>
          <p:cNvSpPr txBox="1"/>
          <p:nvPr/>
        </p:nvSpPr>
        <p:spPr>
          <a:xfrm>
            <a:off x="9125331" y="2459424"/>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133" name="テキスト ボックス 1132">
            <a:extLst>
              <a:ext uri="{FF2B5EF4-FFF2-40B4-BE49-F238E27FC236}">
                <a16:creationId xmlns:a16="http://schemas.microsoft.com/office/drawing/2014/main" id="{FDBFF053-2896-0B33-34E7-8966E70B8251}"/>
              </a:ext>
            </a:extLst>
          </p:cNvPr>
          <p:cNvSpPr txBox="1"/>
          <p:nvPr/>
        </p:nvSpPr>
        <p:spPr>
          <a:xfrm>
            <a:off x="1002675" y="1744492"/>
            <a:ext cx="2459839" cy="400110"/>
          </a:xfrm>
          <a:prstGeom prst="rect">
            <a:avLst/>
          </a:prstGeom>
          <a:solidFill>
            <a:schemeClr val="accent6">
              <a:lumMod val="40000"/>
              <a:lumOff val="60000"/>
            </a:schemeClr>
          </a:solidFill>
        </p:spPr>
        <p:txBody>
          <a:bodyPr wrap="square" rtlCol="0">
            <a:spAutoFit/>
          </a:bodyPr>
          <a:lstStyle/>
          <a:p>
            <a:r>
              <a:rPr kumimoji="1" lang="en-US" altLang="ja-JP" sz="2000" b="1" dirty="0"/>
              <a:t>STEP1</a:t>
            </a:r>
            <a:r>
              <a:rPr kumimoji="1" lang="ja-JP" altLang="en-US" sz="2000" b="1" dirty="0"/>
              <a:t>：</a:t>
            </a:r>
            <a:r>
              <a:rPr kumimoji="1" lang="en-US" altLang="ja-JP" sz="2000" b="1" dirty="0"/>
              <a:t>LLM</a:t>
            </a:r>
            <a:r>
              <a:rPr kumimoji="1" lang="ja-JP" altLang="en-US" sz="2000" b="1" dirty="0"/>
              <a:t>の</a:t>
            </a:r>
            <a:r>
              <a:rPr kumimoji="1" lang="en-US" altLang="ja-JP" sz="2000" b="1" dirty="0"/>
              <a:t>FT</a:t>
            </a:r>
            <a:endParaRPr kumimoji="1" lang="ja-JP" altLang="en-US" sz="2000" b="1" dirty="0"/>
          </a:p>
        </p:txBody>
      </p:sp>
      <p:sp>
        <p:nvSpPr>
          <p:cNvPr id="1134" name="テキスト ボックス 1133">
            <a:extLst>
              <a:ext uri="{FF2B5EF4-FFF2-40B4-BE49-F238E27FC236}">
                <a16:creationId xmlns:a16="http://schemas.microsoft.com/office/drawing/2014/main" id="{5F960807-99FC-A398-C7E2-03E4CE10398F}"/>
              </a:ext>
            </a:extLst>
          </p:cNvPr>
          <p:cNvSpPr txBox="1"/>
          <p:nvPr/>
        </p:nvSpPr>
        <p:spPr>
          <a:xfrm>
            <a:off x="4595138" y="1748093"/>
            <a:ext cx="2604875" cy="400110"/>
          </a:xfrm>
          <a:prstGeom prst="rect">
            <a:avLst/>
          </a:prstGeom>
          <a:solidFill>
            <a:schemeClr val="accent1">
              <a:lumMod val="40000"/>
              <a:lumOff val="60000"/>
            </a:schemeClr>
          </a:solidFill>
        </p:spPr>
        <p:txBody>
          <a:bodyPr wrap="square" rtlCol="0">
            <a:spAutoFit/>
          </a:bodyPr>
          <a:lstStyle/>
          <a:p>
            <a:r>
              <a:rPr kumimoji="1" lang="en-US" altLang="ja-JP" sz="2000" b="1" dirty="0"/>
              <a:t>STEP2</a:t>
            </a:r>
            <a:r>
              <a:rPr kumimoji="1" lang="ja-JP" altLang="en-US" sz="2000" b="1" dirty="0"/>
              <a:t>：</a:t>
            </a:r>
            <a:r>
              <a:rPr kumimoji="1" lang="en-US" altLang="ja-JP" sz="2000" b="1" dirty="0"/>
              <a:t>LLM</a:t>
            </a:r>
            <a:r>
              <a:rPr kumimoji="1" lang="ja-JP" altLang="en-US" sz="2000" b="1" dirty="0"/>
              <a:t>の実行</a:t>
            </a:r>
          </a:p>
        </p:txBody>
      </p:sp>
      <p:sp>
        <p:nvSpPr>
          <p:cNvPr id="1135" name="テキスト ボックス 1134">
            <a:extLst>
              <a:ext uri="{FF2B5EF4-FFF2-40B4-BE49-F238E27FC236}">
                <a16:creationId xmlns:a16="http://schemas.microsoft.com/office/drawing/2014/main" id="{B8E64B54-7356-8AFA-EF4F-59BB262D77E1}"/>
              </a:ext>
            </a:extLst>
          </p:cNvPr>
          <p:cNvSpPr txBox="1"/>
          <p:nvPr/>
        </p:nvSpPr>
        <p:spPr>
          <a:xfrm>
            <a:off x="8799615" y="1742981"/>
            <a:ext cx="2295821" cy="400110"/>
          </a:xfrm>
          <a:prstGeom prst="rect">
            <a:avLst/>
          </a:prstGeom>
          <a:solidFill>
            <a:schemeClr val="accent2">
              <a:lumMod val="40000"/>
              <a:lumOff val="60000"/>
            </a:schemeClr>
          </a:solidFill>
        </p:spPr>
        <p:txBody>
          <a:bodyPr wrap="none" rtlCol="0">
            <a:spAutoFit/>
          </a:bodyPr>
          <a:lstStyle/>
          <a:p>
            <a:r>
              <a:rPr kumimoji="1" lang="en-US" altLang="ja-JP" sz="2000" b="1" dirty="0"/>
              <a:t>STEP3</a:t>
            </a:r>
            <a:r>
              <a:rPr kumimoji="1" lang="ja-JP" altLang="en-US" sz="2000" b="1" dirty="0"/>
              <a:t>：性能評価</a:t>
            </a:r>
          </a:p>
        </p:txBody>
      </p:sp>
      <p:sp>
        <p:nvSpPr>
          <p:cNvPr id="1136" name="テキスト ボックス 1135">
            <a:extLst>
              <a:ext uri="{FF2B5EF4-FFF2-40B4-BE49-F238E27FC236}">
                <a16:creationId xmlns:a16="http://schemas.microsoft.com/office/drawing/2014/main" id="{488A891C-6388-E043-9096-0BD22191FB27}"/>
              </a:ext>
            </a:extLst>
          </p:cNvPr>
          <p:cNvSpPr txBox="1"/>
          <p:nvPr/>
        </p:nvSpPr>
        <p:spPr>
          <a:xfrm>
            <a:off x="9744659" y="3090647"/>
            <a:ext cx="492009" cy="707886"/>
          </a:xfrm>
          <a:prstGeom prst="rect">
            <a:avLst/>
          </a:prstGeom>
          <a:noFill/>
        </p:spPr>
        <p:txBody>
          <a:bodyPr wrap="square" rtlCol="0">
            <a:spAutoFit/>
          </a:bodyPr>
          <a:lstStyle/>
          <a:p>
            <a:r>
              <a:rPr kumimoji="1" lang="ja-JP" altLang="en-US" sz="2000" b="1" dirty="0"/>
              <a:t>集計</a:t>
            </a:r>
          </a:p>
        </p:txBody>
      </p:sp>
      <p:sp>
        <p:nvSpPr>
          <p:cNvPr id="1137" name="矢印: 右 1136">
            <a:extLst>
              <a:ext uri="{FF2B5EF4-FFF2-40B4-BE49-F238E27FC236}">
                <a16:creationId xmlns:a16="http://schemas.microsoft.com/office/drawing/2014/main" id="{16E2B36A-3416-1ECD-3090-29310390649B}"/>
              </a:ext>
            </a:extLst>
          </p:cNvPr>
          <p:cNvSpPr/>
          <p:nvPr/>
        </p:nvSpPr>
        <p:spPr>
          <a:xfrm>
            <a:off x="9767789" y="3885243"/>
            <a:ext cx="40228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8" name="矢印: 右 1137">
            <a:extLst>
              <a:ext uri="{FF2B5EF4-FFF2-40B4-BE49-F238E27FC236}">
                <a16:creationId xmlns:a16="http://schemas.microsoft.com/office/drawing/2014/main" id="{AD23F4B6-15B1-AD1D-3E3D-98D0043E0E1C}"/>
              </a:ext>
            </a:extLst>
          </p:cNvPr>
          <p:cNvSpPr/>
          <p:nvPr/>
        </p:nvSpPr>
        <p:spPr>
          <a:xfrm>
            <a:off x="9767788" y="2642705"/>
            <a:ext cx="390117"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9" name="テキスト ボックス 1138">
            <a:extLst>
              <a:ext uri="{FF2B5EF4-FFF2-40B4-BE49-F238E27FC236}">
                <a16:creationId xmlns:a16="http://schemas.microsoft.com/office/drawing/2014/main" id="{4EE6AA00-DE6D-1627-85EF-50037DA28BB1}"/>
              </a:ext>
            </a:extLst>
          </p:cNvPr>
          <p:cNvSpPr txBox="1"/>
          <p:nvPr/>
        </p:nvSpPr>
        <p:spPr>
          <a:xfrm>
            <a:off x="7178804" y="5581048"/>
            <a:ext cx="4107215" cy="400110"/>
          </a:xfrm>
          <a:prstGeom prst="rect">
            <a:avLst/>
          </a:prstGeom>
          <a:noFill/>
          <a:ln w="3175">
            <a:solidFill>
              <a:schemeClr val="tx1"/>
            </a:solidFill>
          </a:ln>
        </p:spPr>
        <p:txBody>
          <a:bodyPr wrap="none" rtlCol="0">
            <a:spAutoFit/>
          </a:bodyPr>
          <a:lstStyle/>
          <a:p>
            <a:r>
              <a:rPr kumimoji="1" lang="en-US" altLang="ja-JP" sz="2000" b="1" dirty="0"/>
              <a:t>※FT</a:t>
            </a:r>
            <a:r>
              <a:rPr kumimoji="1" lang="ja-JP" altLang="en-US" sz="2000" b="1" dirty="0"/>
              <a:t>は</a:t>
            </a:r>
            <a:r>
              <a:rPr lang="ja-JP" altLang="en-US" sz="2000" b="1" dirty="0"/>
              <a:t>ファインチューニングの略</a:t>
            </a:r>
            <a:endParaRPr lang="en-US" altLang="ja-JP" sz="2000" b="1" dirty="0"/>
          </a:p>
        </p:txBody>
      </p:sp>
      <p:sp>
        <p:nvSpPr>
          <p:cNvPr id="1140" name="テキスト ボックス 1139">
            <a:extLst>
              <a:ext uri="{FF2B5EF4-FFF2-40B4-BE49-F238E27FC236}">
                <a16:creationId xmlns:a16="http://schemas.microsoft.com/office/drawing/2014/main" id="{5FA1D94C-929D-7626-CBD4-094CA14028B0}"/>
              </a:ext>
            </a:extLst>
          </p:cNvPr>
          <p:cNvSpPr txBox="1"/>
          <p:nvPr/>
        </p:nvSpPr>
        <p:spPr>
          <a:xfrm>
            <a:off x="4882199" y="5098962"/>
            <a:ext cx="1617508" cy="400110"/>
          </a:xfrm>
          <a:prstGeom prst="rect">
            <a:avLst/>
          </a:prstGeom>
          <a:noFill/>
        </p:spPr>
        <p:txBody>
          <a:bodyPr wrap="square" rtlCol="0">
            <a:spAutoFit/>
          </a:bodyPr>
          <a:lstStyle/>
          <a:p>
            <a:pPr algn="ctr"/>
            <a:r>
              <a:rPr kumimoji="1" lang="ja-JP" altLang="en-US" sz="2000" b="1" dirty="0"/>
              <a:t>評価データ</a:t>
            </a:r>
          </a:p>
        </p:txBody>
      </p:sp>
      <p:sp>
        <p:nvSpPr>
          <p:cNvPr id="1141" name="四角形: 角を丸くする 1140">
            <a:extLst>
              <a:ext uri="{FF2B5EF4-FFF2-40B4-BE49-F238E27FC236}">
                <a16:creationId xmlns:a16="http://schemas.microsoft.com/office/drawing/2014/main" id="{B075A502-9806-BC01-9143-10FA079B0593}"/>
              </a:ext>
            </a:extLst>
          </p:cNvPr>
          <p:cNvSpPr/>
          <p:nvPr/>
        </p:nvSpPr>
        <p:spPr>
          <a:xfrm>
            <a:off x="4649265" y="2335568"/>
            <a:ext cx="1943662" cy="1341045"/>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テキスト ボックス 1141">
            <a:extLst>
              <a:ext uri="{FF2B5EF4-FFF2-40B4-BE49-F238E27FC236}">
                <a16:creationId xmlns:a16="http://schemas.microsoft.com/office/drawing/2014/main" id="{0D10D5AA-48F1-78E7-5144-D383F0288C48}"/>
              </a:ext>
            </a:extLst>
          </p:cNvPr>
          <p:cNvSpPr txBox="1"/>
          <p:nvPr/>
        </p:nvSpPr>
        <p:spPr>
          <a:xfrm>
            <a:off x="4633937" y="3043945"/>
            <a:ext cx="1978464"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kumimoji="1" lang="ja-JP" altLang="en-US" sz="2000" b="1" dirty="0"/>
              <a:t>テストデータ</a:t>
            </a:r>
            <a:r>
              <a:rPr kumimoji="1" lang="en-US" altLang="ja-JP" sz="2000" b="1" dirty="0"/>
              <a:t>)</a:t>
            </a:r>
            <a:endParaRPr kumimoji="1" lang="ja-JP" altLang="en-US" sz="2000" b="1" dirty="0"/>
          </a:p>
        </p:txBody>
      </p:sp>
      <p:sp>
        <p:nvSpPr>
          <p:cNvPr id="1143" name="円柱 1142">
            <a:extLst>
              <a:ext uri="{FF2B5EF4-FFF2-40B4-BE49-F238E27FC236}">
                <a16:creationId xmlns:a16="http://schemas.microsoft.com/office/drawing/2014/main" id="{9E5386AF-B98B-732C-78CD-1A8A63C62A83}"/>
              </a:ext>
            </a:extLst>
          </p:cNvPr>
          <p:cNvSpPr/>
          <p:nvPr/>
        </p:nvSpPr>
        <p:spPr>
          <a:xfrm>
            <a:off x="5371311" y="2761750"/>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4" name="円柱 1143">
            <a:extLst>
              <a:ext uri="{FF2B5EF4-FFF2-40B4-BE49-F238E27FC236}">
                <a16:creationId xmlns:a16="http://schemas.microsoft.com/office/drawing/2014/main" id="{DBC39D16-9F7B-6C60-700D-84D4C91474D9}"/>
              </a:ext>
            </a:extLst>
          </p:cNvPr>
          <p:cNvSpPr/>
          <p:nvPr/>
        </p:nvSpPr>
        <p:spPr>
          <a:xfrm>
            <a:off x="5371310" y="2686520"/>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5" name="テキスト ボックス 1144">
            <a:extLst>
              <a:ext uri="{FF2B5EF4-FFF2-40B4-BE49-F238E27FC236}">
                <a16:creationId xmlns:a16="http://schemas.microsoft.com/office/drawing/2014/main" id="{ED803C02-1C65-4FE7-D1A9-F7A7E70B9808}"/>
              </a:ext>
            </a:extLst>
          </p:cNvPr>
          <p:cNvSpPr txBox="1"/>
          <p:nvPr/>
        </p:nvSpPr>
        <p:spPr>
          <a:xfrm>
            <a:off x="4633937" y="2359073"/>
            <a:ext cx="1171299" cy="400110"/>
          </a:xfrm>
          <a:prstGeom prst="rect">
            <a:avLst/>
          </a:prstGeom>
          <a:noFill/>
        </p:spPr>
        <p:txBody>
          <a:bodyPr wrap="square" rtlCol="0">
            <a:spAutoFit/>
          </a:bodyPr>
          <a:lstStyle/>
          <a:p>
            <a:r>
              <a:rPr kumimoji="1" lang="ja-JP" altLang="en-US" sz="2000" b="1" dirty="0"/>
              <a:t>実験</a:t>
            </a:r>
            <a:r>
              <a:rPr kumimoji="1" lang="en-US" altLang="ja-JP" sz="2000" b="1" dirty="0"/>
              <a:t>1</a:t>
            </a:r>
          </a:p>
        </p:txBody>
      </p:sp>
      <p:sp>
        <p:nvSpPr>
          <p:cNvPr id="1146" name="四角形: 角を丸くする 1145">
            <a:extLst>
              <a:ext uri="{FF2B5EF4-FFF2-40B4-BE49-F238E27FC236}">
                <a16:creationId xmlns:a16="http://schemas.microsoft.com/office/drawing/2014/main" id="{E1ED426F-03BA-905B-C5B2-F7DD7E8C1207}"/>
              </a:ext>
            </a:extLst>
          </p:cNvPr>
          <p:cNvSpPr/>
          <p:nvPr/>
        </p:nvSpPr>
        <p:spPr>
          <a:xfrm>
            <a:off x="4644650" y="3758599"/>
            <a:ext cx="1931620" cy="1241876"/>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7" name="テキスト ボックス 1146">
            <a:extLst>
              <a:ext uri="{FF2B5EF4-FFF2-40B4-BE49-F238E27FC236}">
                <a16:creationId xmlns:a16="http://schemas.microsoft.com/office/drawing/2014/main" id="{7A6494B1-BF23-F947-8E2E-69863D0BE7E5}"/>
              </a:ext>
            </a:extLst>
          </p:cNvPr>
          <p:cNvSpPr txBox="1"/>
          <p:nvPr/>
        </p:nvSpPr>
        <p:spPr>
          <a:xfrm>
            <a:off x="4564658" y="4624454"/>
            <a:ext cx="2107164" cy="400110"/>
          </a:xfrm>
          <a:prstGeom prst="rect">
            <a:avLst/>
          </a:prstGeom>
          <a:noFill/>
        </p:spPr>
        <p:txBody>
          <a:bodyPr wrap="square" rtlCol="0">
            <a:spAutoFit/>
          </a:bodyPr>
          <a:lstStyle/>
          <a:p>
            <a:pPr algn="ctr"/>
            <a:r>
              <a:rPr kumimoji="1" lang="en-US" altLang="ja-JP" sz="2000" b="1" dirty="0"/>
              <a:t>BigCloneBench</a:t>
            </a:r>
          </a:p>
        </p:txBody>
      </p:sp>
      <p:sp>
        <p:nvSpPr>
          <p:cNvPr id="1148" name="円柱 1147">
            <a:extLst>
              <a:ext uri="{FF2B5EF4-FFF2-40B4-BE49-F238E27FC236}">
                <a16:creationId xmlns:a16="http://schemas.microsoft.com/office/drawing/2014/main" id="{9F3C8746-0EA7-38BE-E609-9A67C5F67A05}"/>
              </a:ext>
            </a:extLst>
          </p:cNvPr>
          <p:cNvSpPr/>
          <p:nvPr/>
        </p:nvSpPr>
        <p:spPr>
          <a:xfrm>
            <a:off x="5360959" y="4392967"/>
            <a:ext cx="582520" cy="233100"/>
          </a:xfrm>
          <a:prstGeom prst="can">
            <a:avLst>
              <a:gd name="adj" fmla="val 46624"/>
            </a:avLst>
          </a:prstGeom>
          <a:solidFill>
            <a:schemeClr val="accent2">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円柱 1148">
            <a:extLst>
              <a:ext uri="{FF2B5EF4-FFF2-40B4-BE49-F238E27FC236}">
                <a16:creationId xmlns:a16="http://schemas.microsoft.com/office/drawing/2014/main" id="{16EC59CB-2B2C-90FE-DA2C-7628917360CD}"/>
              </a:ext>
            </a:extLst>
          </p:cNvPr>
          <p:cNvSpPr/>
          <p:nvPr/>
        </p:nvSpPr>
        <p:spPr>
          <a:xfrm>
            <a:off x="5360957" y="4274535"/>
            <a:ext cx="582520" cy="233100"/>
          </a:xfrm>
          <a:prstGeom prst="can">
            <a:avLst>
              <a:gd name="adj" fmla="val 46624"/>
            </a:avLst>
          </a:prstGeom>
          <a:solidFill>
            <a:schemeClr val="accent2">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円柱 1149">
            <a:extLst>
              <a:ext uri="{FF2B5EF4-FFF2-40B4-BE49-F238E27FC236}">
                <a16:creationId xmlns:a16="http://schemas.microsoft.com/office/drawing/2014/main" id="{21760AE4-0F3D-AA5C-5D02-DEE5380B19C1}"/>
              </a:ext>
            </a:extLst>
          </p:cNvPr>
          <p:cNvSpPr/>
          <p:nvPr/>
        </p:nvSpPr>
        <p:spPr>
          <a:xfrm>
            <a:off x="5360957" y="4155690"/>
            <a:ext cx="582520" cy="233100"/>
          </a:xfrm>
          <a:prstGeom prst="can">
            <a:avLst>
              <a:gd name="adj" fmla="val 46624"/>
            </a:avLst>
          </a:prstGeom>
          <a:solidFill>
            <a:schemeClr val="accent2">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1" name="テキスト ボックス 1150">
            <a:extLst>
              <a:ext uri="{FF2B5EF4-FFF2-40B4-BE49-F238E27FC236}">
                <a16:creationId xmlns:a16="http://schemas.microsoft.com/office/drawing/2014/main" id="{517C954F-A3A9-C1FA-F52F-E2971B72F9BD}"/>
              </a:ext>
            </a:extLst>
          </p:cNvPr>
          <p:cNvSpPr txBox="1"/>
          <p:nvPr/>
        </p:nvSpPr>
        <p:spPr>
          <a:xfrm>
            <a:off x="4648815" y="3762474"/>
            <a:ext cx="1145173" cy="400109"/>
          </a:xfrm>
          <a:prstGeom prst="rect">
            <a:avLst/>
          </a:prstGeom>
          <a:noFill/>
        </p:spPr>
        <p:txBody>
          <a:bodyPr wrap="square" rtlCol="0">
            <a:spAutoFit/>
          </a:bodyPr>
          <a:lstStyle/>
          <a:p>
            <a:r>
              <a:rPr kumimoji="1" lang="ja-JP" altLang="en-US" sz="2000" b="1" dirty="0"/>
              <a:t>実験</a:t>
            </a:r>
            <a:r>
              <a:rPr lang="en-US" altLang="ja-JP" sz="2000" b="1" dirty="0"/>
              <a:t>2</a:t>
            </a:r>
            <a:endParaRPr kumimoji="1" lang="en-US" altLang="ja-JP" sz="2000" b="1" dirty="0"/>
          </a:p>
        </p:txBody>
      </p:sp>
      <p:sp>
        <p:nvSpPr>
          <p:cNvPr id="1087" name="四角形: 角を丸くする 1086">
            <a:extLst>
              <a:ext uri="{FF2B5EF4-FFF2-40B4-BE49-F238E27FC236}">
                <a16:creationId xmlns:a16="http://schemas.microsoft.com/office/drawing/2014/main" id="{44F289C5-6674-A3D9-17A2-75211794A5D1}"/>
              </a:ext>
            </a:extLst>
          </p:cNvPr>
          <p:cNvSpPr/>
          <p:nvPr/>
        </p:nvSpPr>
        <p:spPr>
          <a:xfrm>
            <a:off x="512064" y="1536193"/>
            <a:ext cx="3817725" cy="4044856"/>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2" name="四角形: 角を丸くする 1151">
            <a:extLst>
              <a:ext uri="{FF2B5EF4-FFF2-40B4-BE49-F238E27FC236}">
                <a16:creationId xmlns:a16="http://schemas.microsoft.com/office/drawing/2014/main" id="{9EC446BD-0AF8-E8FA-CF38-F1C4DB4889CA}"/>
              </a:ext>
            </a:extLst>
          </p:cNvPr>
          <p:cNvSpPr/>
          <p:nvPr/>
        </p:nvSpPr>
        <p:spPr>
          <a:xfrm>
            <a:off x="9691713" y="2367775"/>
            <a:ext cx="1982257" cy="3089213"/>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3" name="四角形: 角を丸くする 1152">
            <a:extLst>
              <a:ext uri="{FF2B5EF4-FFF2-40B4-BE49-F238E27FC236}">
                <a16:creationId xmlns:a16="http://schemas.microsoft.com/office/drawing/2014/main" id="{07FE9260-654B-1EF1-344D-88518F9AD302}"/>
              </a:ext>
            </a:extLst>
          </p:cNvPr>
          <p:cNvSpPr/>
          <p:nvPr/>
        </p:nvSpPr>
        <p:spPr>
          <a:xfrm flipV="1">
            <a:off x="8527374" y="1611754"/>
            <a:ext cx="3012418" cy="611865"/>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90775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CCEEA7-BEFA-56F4-5742-8E14E16192AC}"/>
            </a:ext>
          </a:extLst>
        </p:cNvPr>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400BAE1-20B6-DC05-AC7C-4D1C2014F51E}"/>
              </a:ext>
            </a:extLst>
          </p:cNvPr>
          <p:cNvSpPr>
            <a:spLocks noGrp="1"/>
          </p:cNvSpPr>
          <p:nvPr>
            <p:ph type="sldNum" sz="quarter" idx="12"/>
          </p:nvPr>
        </p:nvSpPr>
        <p:spPr>
          <a:xfrm>
            <a:off x="8651461" y="6130510"/>
            <a:ext cx="2743200" cy="365125"/>
          </a:xfrm>
        </p:spPr>
        <p:txBody>
          <a:bodyPr/>
          <a:lstStyle/>
          <a:p>
            <a:fld id="{98E4D49B-7C54-4167-A8CB-7C9DF7FFC802}" type="slidenum">
              <a:rPr kumimoji="1" lang="ja-JP" altLang="en-US" smtClean="0"/>
              <a:t>17</a:t>
            </a:fld>
            <a:endParaRPr kumimoji="1" lang="ja-JP" altLang="en-US" dirty="0"/>
          </a:p>
        </p:txBody>
      </p:sp>
      <p:sp>
        <p:nvSpPr>
          <p:cNvPr id="5" name="正方形/長方形 4">
            <a:extLst>
              <a:ext uri="{FF2B5EF4-FFF2-40B4-BE49-F238E27FC236}">
                <a16:creationId xmlns:a16="http://schemas.microsoft.com/office/drawing/2014/main" id="{30E1CA83-DA9D-4A73-4A6C-698026425FE0}"/>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3BD9D77B-D0B7-B16A-CB67-730F83D92F5F}"/>
              </a:ext>
            </a:extLst>
          </p:cNvPr>
          <p:cNvSpPr txBox="1">
            <a:spLocks/>
          </p:cNvSpPr>
          <p:nvPr/>
        </p:nvSpPr>
        <p:spPr>
          <a:xfrm>
            <a:off x="838200" y="160326"/>
            <a:ext cx="10515600" cy="8078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b="1" dirty="0">
                <a:solidFill>
                  <a:schemeClr val="bg1"/>
                </a:solidFill>
                <a:latin typeface="+mn-ea"/>
                <a:ea typeface="+mn-ea"/>
              </a:rPr>
              <a:t>STEP3</a:t>
            </a:r>
            <a:r>
              <a:rPr lang="ja-JP" altLang="en-US" b="1" dirty="0">
                <a:solidFill>
                  <a:schemeClr val="bg1"/>
                </a:solidFill>
                <a:latin typeface="+mn-ea"/>
                <a:ea typeface="+mn-ea"/>
              </a:rPr>
              <a:t>：性能評価</a:t>
            </a:r>
          </a:p>
        </p:txBody>
      </p:sp>
      <p:sp>
        <p:nvSpPr>
          <p:cNvPr id="1090" name="矢印: 右 1089">
            <a:extLst>
              <a:ext uri="{FF2B5EF4-FFF2-40B4-BE49-F238E27FC236}">
                <a16:creationId xmlns:a16="http://schemas.microsoft.com/office/drawing/2014/main" id="{8561769E-BA2E-3D56-E523-5B4CAB93C0F4}"/>
              </a:ext>
            </a:extLst>
          </p:cNvPr>
          <p:cNvSpPr/>
          <p:nvPr/>
        </p:nvSpPr>
        <p:spPr>
          <a:xfrm rot="1192097">
            <a:off x="6756469" y="3736497"/>
            <a:ext cx="48114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1" name="四角形: 角を丸くする 1090">
            <a:extLst>
              <a:ext uri="{FF2B5EF4-FFF2-40B4-BE49-F238E27FC236}">
                <a16:creationId xmlns:a16="http://schemas.microsoft.com/office/drawing/2014/main" id="{9B760108-8320-2551-F7D8-1847EE29CC65}"/>
              </a:ext>
            </a:extLst>
          </p:cNvPr>
          <p:cNvSpPr/>
          <p:nvPr/>
        </p:nvSpPr>
        <p:spPr>
          <a:xfrm>
            <a:off x="4554805" y="2266765"/>
            <a:ext cx="2113621" cy="2808000"/>
          </a:xfrm>
          <a:prstGeom prst="roundRect">
            <a:avLst>
              <a:gd name="adj" fmla="val 7398"/>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2" name="テキスト ボックス 1091">
            <a:extLst>
              <a:ext uri="{FF2B5EF4-FFF2-40B4-BE49-F238E27FC236}">
                <a16:creationId xmlns:a16="http://schemas.microsoft.com/office/drawing/2014/main" id="{AA130F75-F28F-7F8A-644E-370B8320898D}"/>
              </a:ext>
            </a:extLst>
          </p:cNvPr>
          <p:cNvSpPr txBox="1"/>
          <p:nvPr/>
        </p:nvSpPr>
        <p:spPr>
          <a:xfrm>
            <a:off x="7186419" y="4409442"/>
            <a:ext cx="1154353"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093" name="楕円 1092">
            <a:extLst>
              <a:ext uri="{FF2B5EF4-FFF2-40B4-BE49-F238E27FC236}">
                <a16:creationId xmlns:a16="http://schemas.microsoft.com/office/drawing/2014/main" id="{8BC56A5A-2C1C-23F6-32FC-62CF347FBC77}"/>
              </a:ext>
            </a:extLst>
          </p:cNvPr>
          <p:cNvSpPr/>
          <p:nvPr/>
        </p:nvSpPr>
        <p:spPr>
          <a:xfrm>
            <a:off x="7475481" y="2389772"/>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94" name="テキスト ボックス 1093">
            <a:extLst>
              <a:ext uri="{FF2B5EF4-FFF2-40B4-BE49-F238E27FC236}">
                <a16:creationId xmlns:a16="http://schemas.microsoft.com/office/drawing/2014/main" id="{9251C7DA-3C08-8C0D-92CF-7914FC37E69A}"/>
              </a:ext>
            </a:extLst>
          </p:cNvPr>
          <p:cNvSpPr txBox="1"/>
          <p:nvPr/>
        </p:nvSpPr>
        <p:spPr>
          <a:xfrm>
            <a:off x="7272265" y="3131620"/>
            <a:ext cx="91032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095" name="グラフィックス 1094" descr="人工知能 枠線">
            <a:extLst>
              <a:ext uri="{FF2B5EF4-FFF2-40B4-BE49-F238E27FC236}">
                <a16:creationId xmlns:a16="http://schemas.microsoft.com/office/drawing/2014/main" id="{2634B5A1-AF94-9173-51F9-93C8202D65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48329" y="2271162"/>
            <a:ext cx="1051892" cy="979371"/>
          </a:xfrm>
          <a:prstGeom prst="rect">
            <a:avLst/>
          </a:prstGeom>
        </p:spPr>
      </p:pic>
      <p:sp>
        <p:nvSpPr>
          <p:cNvPr id="1096" name="矢印: 右 1095">
            <a:extLst>
              <a:ext uri="{FF2B5EF4-FFF2-40B4-BE49-F238E27FC236}">
                <a16:creationId xmlns:a16="http://schemas.microsoft.com/office/drawing/2014/main" id="{09F5CEFA-7150-8DA2-C593-5FE60CFC52A8}"/>
              </a:ext>
            </a:extLst>
          </p:cNvPr>
          <p:cNvSpPr/>
          <p:nvPr/>
        </p:nvSpPr>
        <p:spPr>
          <a:xfrm>
            <a:off x="8289323" y="3894323"/>
            <a:ext cx="404575"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テキスト ボックス 1096">
            <a:extLst>
              <a:ext uri="{FF2B5EF4-FFF2-40B4-BE49-F238E27FC236}">
                <a16:creationId xmlns:a16="http://schemas.microsoft.com/office/drawing/2014/main" id="{F5F35313-EA88-51D4-1D5E-7562BBC0E6C8}"/>
              </a:ext>
            </a:extLst>
          </p:cNvPr>
          <p:cNvSpPr txBox="1"/>
          <p:nvPr/>
        </p:nvSpPr>
        <p:spPr>
          <a:xfrm>
            <a:off x="6778502" y="3098707"/>
            <a:ext cx="285890" cy="707886"/>
          </a:xfrm>
          <a:prstGeom prst="rect">
            <a:avLst/>
          </a:prstGeom>
          <a:noFill/>
        </p:spPr>
        <p:txBody>
          <a:bodyPr wrap="square" rtlCol="0">
            <a:spAutoFit/>
          </a:bodyPr>
          <a:lstStyle/>
          <a:p>
            <a:r>
              <a:rPr kumimoji="1" lang="ja-JP" altLang="en-US" sz="2000" b="1" dirty="0"/>
              <a:t>入力</a:t>
            </a:r>
          </a:p>
        </p:txBody>
      </p:sp>
      <p:sp>
        <p:nvSpPr>
          <p:cNvPr id="1098" name="矢印: 右 1097">
            <a:extLst>
              <a:ext uri="{FF2B5EF4-FFF2-40B4-BE49-F238E27FC236}">
                <a16:creationId xmlns:a16="http://schemas.microsoft.com/office/drawing/2014/main" id="{A453EA25-E424-1FD7-DB15-7FBC5B1FE785}"/>
              </a:ext>
            </a:extLst>
          </p:cNvPr>
          <p:cNvSpPr/>
          <p:nvPr/>
        </p:nvSpPr>
        <p:spPr>
          <a:xfrm rot="20103968">
            <a:off x="6767551" y="2813334"/>
            <a:ext cx="470355" cy="291878"/>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9" name="矢印: 右 1098">
            <a:extLst>
              <a:ext uri="{FF2B5EF4-FFF2-40B4-BE49-F238E27FC236}">
                <a16:creationId xmlns:a16="http://schemas.microsoft.com/office/drawing/2014/main" id="{F5B3258C-984C-BFDF-D7BC-A87B1DFD98DC}"/>
              </a:ext>
            </a:extLst>
          </p:cNvPr>
          <p:cNvSpPr/>
          <p:nvPr/>
        </p:nvSpPr>
        <p:spPr>
          <a:xfrm>
            <a:off x="8264720" y="2651785"/>
            <a:ext cx="41864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0" name="テキスト ボックス 1099">
            <a:extLst>
              <a:ext uri="{FF2B5EF4-FFF2-40B4-BE49-F238E27FC236}">
                <a16:creationId xmlns:a16="http://schemas.microsoft.com/office/drawing/2014/main" id="{9EF7429E-099B-E42E-F682-1DC150F6FAAF}"/>
              </a:ext>
            </a:extLst>
          </p:cNvPr>
          <p:cNvSpPr txBox="1"/>
          <p:nvPr/>
        </p:nvSpPr>
        <p:spPr>
          <a:xfrm>
            <a:off x="8219551" y="3090648"/>
            <a:ext cx="404575" cy="707886"/>
          </a:xfrm>
          <a:prstGeom prst="rect">
            <a:avLst/>
          </a:prstGeom>
          <a:noFill/>
        </p:spPr>
        <p:txBody>
          <a:bodyPr wrap="square" rtlCol="0">
            <a:spAutoFit/>
          </a:bodyPr>
          <a:lstStyle/>
          <a:p>
            <a:r>
              <a:rPr lang="ja-JP" altLang="en-US" sz="2000" b="1" dirty="0"/>
              <a:t>出</a:t>
            </a:r>
            <a:r>
              <a:rPr kumimoji="1" lang="ja-JP" altLang="en-US" sz="2000" b="1" dirty="0"/>
              <a:t>力</a:t>
            </a:r>
            <a:endParaRPr kumimoji="1" lang="ja-JP" altLang="en-US" b="1" dirty="0"/>
          </a:p>
        </p:txBody>
      </p:sp>
      <p:sp>
        <p:nvSpPr>
          <p:cNvPr id="1101" name="テキスト ボックス 1100">
            <a:extLst>
              <a:ext uri="{FF2B5EF4-FFF2-40B4-BE49-F238E27FC236}">
                <a16:creationId xmlns:a16="http://schemas.microsoft.com/office/drawing/2014/main" id="{CE51A24F-30AF-799E-441C-1D2099C1E6CB}"/>
              </a:ext>
            </a:extLst>
          </p:cNvPr>
          <p:cNvSpPr txBox="1"/>
          <p:nvPr/>
        </p:nvSpPr>
        <p:spPr>
          <a:xfrm>
            <a:off x="8800210" y="3165865"/>
            <a:ext cx="826865" cy="400110"/>
          </a:xfrm>
          <a:prstGeom prst="rect">
            <a:avLst/>
          </a:prstGeom>
          <a:noFill/>
        </p:spPr>
        <p:txBody>
          <a:bodyPr wrap="square" rtlCol="0">
            <a:spAutoFit/>
          </a:bodyPr>
          <a:lstStyle/>
          <a:p>
            <a:pPr algn="ctr"/>
            <a:r>
              <a:rPr kumimoji="1" lang="ja-JP" altLang="en-US" sz="2000" b="1" dirty="0"/>
              <a:t>回答</a:t>
            </a:r>
          </a:p>
        </p:txBody>
      </p:sp>
      <p:sp>
        <p:nvSpPr>
          <p:cNvPr id="1102" name="テキスト ボックス 1101">
            <a:extLst>
              <a:ext uri="{FF2B5EF4-FFF2-40B4-BE49-F238E27FC236}">
                <a16:creationId xmlns:a16="http://schemas.microsoft.com/office/drawing/2014/main" id="{36C8B8A9-DF15-4FCC-F790-01B0F88C7EAD}"/>
              </a:ext>
            </a:extLst>
          </p:cNvPr>
          <p:cNvSpPr txBox="1"/>
          <p:nvPr/>
        </p:nvSpPr>
        <p:spPr>
          <a:xfrm>
            <a:off x="8620006" y="4426251"/>
            <a:ext cx="1118792" cy="707886"/>
          </a:xfrm>
          <a:prstGeom prst="rect">
            <a:avLst/>
          </a:prstGeom>
          <a:noFill/>
        </p:spPr>
        <p:txBody>
          <a:bodyPr wrap="square" rtlCol="0">
            <a:spAutoFit/>
          </a:bodyPr>
          <a:lstStyle/>
          <a:p>
            <a:pPr algn="ctr"/>
            <a:r>
              <a:rPr kumimoji="1" lang="en-US" altLang="ja-JP" sz="2000" b="1" dirty="0"/>
              <a:t>FT</a:t>
            </a:r>
            <a:r>
              <a:rPr kumimoji="1" lang="ja-JP" altLang="en-US" sz="2000" b="1" dirty="0"/>
              <a:t>後の回答</a:t>
            </a:r>
          </a:p>
        </p:txBody>
      </p:sp>
      <p:sp>
        <p:nvSpPr>
          <p:cNvPr id="1103" name="四角形: 角を丸くする 1102">
            <a:extLst>
              <a:ext uri="{FF2B5EF4-FFF2-40B4-BE49-F238E27FC236}">
                <a16:creationId xmlns:a16="http://schemas.microsoft.com/office/drawing/2014/main" id="{99901D63-3DE1-8E21-D78E-34B147856ED7}"/>
              </a:ext>
            </a:extLst>
          </p:cNvPr>
          <p:cNvSpPr/>
          <p:nvPr/>
        </p:nvSpPr>
        <p:spPr>
          <a:xfrm>
            <a:off x="10317555" y="2469137"/>
            <a:ext cx="456103" cy="570408"/>
          </a:xfrm>
          <a:prstGeom prst="roundRect">
            <a:avLst>
              <a:gd name="adj" fmla="val 5383"/>
            </a:avLst>
          </a:prstGeom>
          <a:solidFill>
            <a:schemeClr val="accent3">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4" name="右中かっこ 1103">
            <a:extLst>
              <a:ext uri="{FF2B5EF4-FFF2-40B4-BE49-F238E27FC236}">
                <a16:creationId xmlns:a16="http://schemas.microsoft.com/office/drawing/2014/main" id="{9DCBAE60-7AE5-DBFE-41AB-4200596A8B7E}"/>
              </a:ext>
            </a:extLst>
          </p:cNvPr>
          <p:cNvSpPr/>
          <p:nvPr/>
        </p:nvSpPr>
        <p:spPr>
          <a:xfrm>
            <a:off x="10948810" y="2473866"/>
            <a:ext cx="222409" cy="188293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5" name="テキスト ボックス 1104">
            <a:extLst>
              <a:ext uri="{FF2B5EF4-FFF2-40B4-BE49-F238E27FC236}">
                <a16:creationId xmlns:a16="http://schemas.microsoft.com/office/drawing/2014/main" id="{10E3BA3F-E7B4-201B-F30C-968A3F61D8A2}"/>
              </a:ext>
            </a:extLst>
          </p:cNvPr>
          <p:cNvSpPr txBox="1"/>
          <p:nvPr/>
        </p:nvSpPr>
        <p:spPr>
          <a:xfrm>
            <a:off x="11171219" y="3136034"/>
            <a:ext cx="368572" cy="646331"/>
          </a:xfrm>
          <a:prstGeom prst="rect">
            <a:avLst/>
          </a:prstGeom>
          <a:solidFill>
            <a:schemeClr val="accent2">
              <a:lumMod val="60000"/>
              <a:lumOff val="40000"/>
            </a:schemeClr>
          </a:solidFill>
        </p:spPr>
        <p:txBody>
          <a:bodyPr wrap="square" rtlCol="0">
            <a:spAutoFit/>
          </a:bodyPr>
          <a:lstStyle/>
          <a:p>
            <a:r>
              <a:rPr kumimoji="1" lang="ja-JP" altLang="en-US" b="1" dirty="0"/>
              <a:t>比較</a:t>
            </a:r>
          </a:p>
        </p:txBody>
      </p:sp>
      <p:pic>
        <p:nvPicPr>
          <p:cNvPr id="1106" name="グラフィックス 1105" descr="クリップボード 枠線">
            <a:extLst>
              <a:ext uri="{FF2B5EF4-FFF2-40B4-BE49-F238E27FC236}">
                <a16:creationId xmlns:a16="http://schemas.microsoft.com/office/drawing/2014/main" id="{69CCF5E9-2655-5BB7-4F23-AC27F88A53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82677" y="2352596"/>
            <a:ext cx="765132" cy="765132"/>
          </a:xfrm>
          <a:prstGeom prst="rect">
            <a:avLst/>
          </a:prstGeom>
        </p:spPr>
      </p:pic>
      <p:sp>
        <p:nvSpPr>
          <p:cNvPr id="1107" name="四角形: 角を丸くする 1106">
            <a:extLst>
              <a:ext uri="{FF2B5EF4-FFF2-40B4-BE49-F238E27FC236}">
                <a16:creationId xmlns:a16="http://schemas.microsoft.com/office/drawing/2014/main" id="{247CEE88-04A0-D7B4-B835-E0837D2925B0}"/>
              </a:ext>
            </a:extLst>
          </p:cNvPr>
          <p:cNvSpPr/>
          <p:nvPr/>
        </p:nvSpPr>
        <p:spPr>
          <a:xfrm>
            <a:off x="8825950" y="3656727"/>
            <a:ext cx="765132" cy="760453"/>
          </a:xfrm>
          <a:prstGeom prst="roundRect">
            <a:avLst/>
          </a:prstGeom>
          <a:solidFill>
            <a:schemeClr val="accent1">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円: 塗りつぶしなし 1107">
            <a:extLst>
              <a:ext uri="{FF2B5EF4-FFF2-40B4-BE49-F238E27FC236}">
                <a16:creationId xmlns:a16="http://schemas.microsoft.com/office/drawing/2014/main" id="{2D37F76F-8A07-8DFE-E7C1-E236ED1C685D}"/>
              </a:ext>
            </a:extLst>
          </p:cNvPr>
          <p:cNvSpPr/>
          <p:nvPr/>
        </p:nvSpPr>
        <p:spPr>
          <a:xfrm>
            <a:off x="8901308" y="3777802"/>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09" name="乗算記号 1108">
            <a:extLst>
              <a:ext uri="{FF2B5EF4-FFF2-40B4-BE49-F238E27FC236}">
                <a16:creationId xmlns:a16="http://schemas.microsoft.com/office/drawing/2014/main" id="{E59300D1-4FBE-2CF1-F803-0B79C3FDC5C6}"/>
              </a:ext>
            </a:extLst>
          </p:cNvPr>
          <p:cNvSpPr/>
          <p:nvPr/>
        </p:nvSpPr>
        <p:spPr>
          <a:xfrm>
            <a:off x="9209795" y="3921356"/>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テキスト ボックス 1109">
            <a:extLst>
              <a:ext uri="{FF2B5EF4-FFF2-40B4-BE49-F238E27FC236}">
                <a16:creationId xmlns:a16="http://schemas.microsoft.com/office/drawing/2014/main" id="{FE5303C3-1356-B4A9-2EE1-11389651CFD7}"/>
              </a:ext>
            </a:extLst>
          </p:cNvPr>
          <p:cNvSpPr txBox="1"/>
          <p:nvPr/>
        </p:nvSpPr>
        <p:spPr>
          <a:xfrm>
            <a:off x="8795557" y="4033795"/>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111" name="テキスト ボックス 1110">
            <a:extLst>
              <a:ext uri="{FF2B5EF4-FFF2-40B4-BE49-F238E27FC236}">
                <a16:creationId xmlns:a16="http://schemas.microsoft.com/office/drawing/2014/main" id="{98AF31A0-B1E1-3F83-09B4-669273BDA453}"/>
              </a:ext>
            </a:extLst>
          </p:cNvPr>
          <p:cNvSpPr txBox="1"/>
          <p:nvPr/>
        </p:nvSpPr>
        <p:spPr>
          <a:xfrm>
            <a:off x="9144352" y="3717050"/>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112" name="楕円 1111">
            <a:extLst>
              <a:ext uri="{FF2B5EF4-FFF2-40B4-BE49-F238E27FC236}">
                <a16:creationId xmlns:a16="http://schemas.microsoft.com/office/drawing/2014/main" id="{0D19590A-07D0-31BA-3D39-736BD1A6EE4C}"/>
              </a:ext>
            </a:extLst>
          </p:cNvPr>
          <p:cNvSpPr/>
          <p:nvPr/>
        </p:nvSpPr>
        <p:spPr>
          <a:xfrm>
            <a:off x="7505956" y="3648050"/>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13" name="グラフィックス 1112" descr="人工知能 枠線">
            <a:extLst>
              <a:ext uri="{FF2B5EF4-FFF2-40B4-BE49-F238E27FC236}">
                <a16:creationId xmlns:a16="http://schemas.microsoft.com/office/drawing/2014/main" id="{45C0B335-225B-2A2F-ADBE-13BB124A36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178804" y="3529440"/>
            <a:ext cx="1051892" cy="979371"/>
          </a:xfrm>
          <a:prstGeom prst="rect">
            <a:avLst/>
          </a:prstGeom>
        </p:spPr>
      </p:pic>
      <p:sp>
        <p:nvSpPr>
          <p:cNvPr id="1114" name="四角形: 角を丸くする 1113">
            <a:extLst>
              <a:ext uri="{FF2B5EF4-FFF2-40B4-BE49-F238E27FC236}">
                <a16:creationId xmlns:a16="http://schemas.microsoft.com/office/drawing/2014/main" id="{61167715-2478-2C80-B71A-35BF4A8F70CA}"/>
              </a:ext>
            </a:extLst>
          </p:cNvPr>
          <p:cNvSpPr/>
          <p:nvPr/>
        </p:nvSpPr>
        <p:spPr>
          <a:xfrm>
            <a:off x="10344383" y="3756420"/>
            <a:ext cx="456103" cy="570408"/>
          </a:xfrm>
          <a:prstGeom prst="roundRect">
            <a:avLst>
              <a:gd name="adj" fmla="val 5383"/>
            </a:avLst>
          </a:prstGeom>
          <a:solidFill>
            <a:schemeClr val="accent1">
              <a:lumMod val="40000"/>
              <a:lumOff val="60000"/>
            </a:schemeClr>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15" name="グラフィックス 1114" descr="クリップボード 枠線">
            <a:extLst>
              <a:ext uri="{FF2B5EF4-FFF2-40B4-BE49-F238E27FC236}">
                <a16:creationId xmlns:a16="http://schemas.microsoft.com/office/drawing/2014/main" id="{31A16CE3-E4C9-CF0B-D9FC-1A5D82AB142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09505" y="3639879"/>
            <a:ext cx="765132" cy="765132"/>
          </a:xfrm>
          <a:prstGeom prst="rect">
            <a:avLst/>
          </a:prstGeom>
        </p:spPr>
      </p:pic>
      <p:sp>
        <p:nvSpPr>
          <p:cNvPr id="1116" name="テキスト ボックス 1115">
            <a:extLst>
              <a:ext uri="{FF2B5EF4-FFF2-40B4-BE49-F238E27FC236}">
                <a16:creationId xmlns:a16="http://schemas.microsoft.com/office/drawing/2014/main" id="{4093F0CF-1A1D-DA9E-3A07-2F492820F644}"/>
              </a:ext>
            </a:extLst>
          </p:cNvPr>
          <p:cNvSpPr txBox="1"/>
          <p:nvPr/>
        </p:nvSpPr>
        <p:spPr>
          <a:xfrm>
            <a:off x="3111989" y="3178333"/>
            <a:ext cx="1186644" cy="707886"/>
          </a:xfrm>
          <a:prstGeom prst="rect">
            <a:avLst/>
          </a:prstGeom>
          <a:noFill/>
        </p:spPr>
        <p:txBody>
          <a:bodyPr wrap="square" rtlCol="0">
            <a:spAutoFit/>
          </a:bodyPr>
          <a:lstStyle/>
          <a:p>
            <a:pPr algn="ctr"/>
            <a:r>
              <a:rPr lang="en-US" altLang="ja-JP" sz="2000" b="1" dirty="0"/>
              <a:t>FT</a:t>
            </a:r>
            <a:r>
              <a:rPr lang="ja-JP" altLang="en-US" sz="2000" b="1" dirty="0"/>
              <a:t>後の</a:t>
            </a:r>
            <a:r>
              <a:rPr kumimoji="1" lang="en-US" altLang="ja-JP" sz="2000" b="1" dirty="0"/>
              <a:t>LLM</a:t>
            </a:r>
            <a:endParaRPr kumimoji="1" lang="ja-JP" altLang="en-US" sz="2000" b="1" dirty="0"/>
          </a:p>
        </p:txBody>
      </p:sp>
      <p:sp>
        <p:nvSpPr>
          <p:cNvPr id="1117" name="楕円 1116">
            <a:extLst>
              <a:ext uri="{FF2B5EF4-FFF2-40B4-BE49-F238E27FC236}">
                <a16:creationId xmlns:a16="http://schemas.microsoft.com/office/drawing/2014/main" id="{AD3C3C22-A6FF-4974-6FFF-C593E1B8DD74}"/>
              </a:ext>
            </a:extLst>
          </p:cNvPr>
          <p:cNvSpPr/>
          <p:nvPr/>
        </p:nvSpPr>
        <p:spPr>
          <a:xfrm>
            <a:off x="1165352" y="2441351"/>
            <a:ext cx="515280" cy="513382"/>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18" name="テキスト ボックス 1117">
            <a:extLst>
              <a:ext uri="{FF2B5EF4-FFF2-40B4-BE49-F238E27FC236}">
                <a16:creationId xmlns:a16="http://schemas.microsoft.com/office/drawing/2014/main" id="{9E371538-7264-5412-EE3C-565CA62267CA}"/>
              </a:ext>
            </a:extLst>
          </p:cNvPr>
          <p:cNvSpPr txBox="1"/>
          <p:nvPr/>
        </p:nvSpPr>
        <p:spPr>
          <a:xfrm>
            <a:off x="1002675" y="3198365"/>
            <a:ext cx="828269" cy="400110"/>
          </a:xfrm>
          <a:prstGeom prst="rect">
            <a:avLst/>
          </a:prstGeom>
          <a:noFill/>
        </p:spPr>
        <p:txBody>
          <a:bodyPr wrap="square" rtlCol="0">
            <a:spAutoFit/>
          </a:bodyPr>
          <a:lstStyle/>
          <a:p>
            <a:pPr algn="ctr"/>
            <a:r>
              <a:rPr kumimoji="1" lang="en-US" altLang="ja-JP" sz="2000" b="1" dirty="0"/>
              <a:t>LLM</a:t>
            </a:r>
            <a:endParaRPr kumimoji="1" lang="ja-JP" altLang="en-US" sz="2000" b="1" dirty="0"/>
          </a:p>
        </p:txBody>
      </p:sp>
      <p:pic>
        <p:nvPicPr>
          <p:cNvPr id="1119" name="グラフィックス 1118" descr="人工知能 枠線">
            <a:extLst>
              <a:ext uri="{FF2B5EF4-FFF2-40B4-BE49-F238E27FC236}">
                <a16:creationId xmlns:a16="http://schemas.microsoft.com/office/drawing/2014/main" id="{8130FC14-5296-CDA9-19D3-D7E8B44C0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838200" y="2322741"/>
            <a:ext cx="1051892" cy="979371"/>
          </a:xfrm>
          <a:prstGeom prst="rect">
            <a:avLst/>
          </a:prstGeom>
        </p:spPr>
      </p:pic>
      <p:sp>
        <p:nvSpPr>
          <p:cNvPr id="1120" name="楕円 1119">
            <a:extLst>
              <a:ext uri="{FF2B5EF4-FFF2-40B4-BE49-F238E27FC236}">
                <a16:creationId xmlns:a16="http://schemas.microsoft.com/office/drawing/2014/main" id="{3A35B717-7249-9897-4192-98F92E3193CF}"/>
              </a:ext>
            </a:extLst>
          </p:cNvPr>
          <p:cNvSpPr/>
          <p:nvPr/>
        </p:nvSpPr>
        <p:spPr>
          <a:xfrm>
            <a:off x="3421102" y="2417705"/>
            <a:ext cx="515280" cy="513382"/>
          </a:xfrm>
          <a:prstGeom prst="ellipse">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121" name="グラフィックス 1120" descr="人工知能 枠線">
            <a:extLst>
              <a:ext uri="{FF2B5EF4-FFF2-40B4-BE49-F238E27FC236}">
                <a16:creationId xmlns:a16="http://schemas.microsoft.com/office/drawing/2014/main" id="{C28B07E0-1EC8-75AE-F2BC-F39DB25FE1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093950" y="2299095"/>
            <a:ext cx="1051892" cy="979371"/>
          </a:xfrm>
          <a:prstGeom prst="rect">
            <a:avLst/>
          </a:prstGeom>
        </p:spPr>
      </p:pic>
      <p:sp>
        <p:nvSpPr>
          <p:cNvPr id="1122" name="矢印: 右 1121">
            <a:extLst>
              <a:ext uri="{FF2B5EF4-FFF2-40B4-BE49-F238E27FC236}">
                <a16:creationId xmlns:a16="http://schemas.microsoft.com/office/drawing/2014/main" id="{4A30A05E-E4FB-9665-7CB8-7704BDA3FFD7}"/>
              </a:ext>
            </a:extLst>
          </p:cNvPr>
          <p:cNvSpPr/>
          <p:nvPr/>
        </p:nvSpPr>
        <p:spPr>
          <a:xfrm>
            <a:off x="1876508" y="2683056"/>
            <a:ext cx="1266694" cy="309886"/>
          </a:xfrm>
          <a:prstGeom prst="rightArrow">
            <a:avLst>
              <a:gd name="adj1" fmla="val 37923"/>
              <a:gd name="adj2" fmla="val 5000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3" name="テキスト ボックス 1122">
            <a:extLst>
              <a:ext uri="{FF2B5EF4-FFF2-40B4-BE49-F238E27FC236}">
                <a16:creationId xmlns:a16="http://schemas.microsoft.com/office/drawing/2014/main" id="{79A14763-3CAF-95CA-24CB-8CC7126688CC}"/>
              </a:ext>
            </a:extLst>
          </p:cNvPr>
          <p:cNvSpPr txBox="1"/>
          <p:nvPr/>
        </p:nvSpPr>
        <p:spPr>
          <a:xfrm>
            <a:off x="1852699" y="2413002"/>
            <a:ext cx="1187936" cy="400110"/>
          </a:xfrm>
          <a:prstGeom prst="rect">
            <a:avLst/>
          </a:prstGeom>
          <a:noFill/>
        </p:spPr>
        <p:txBody>
          <a:bodyPr wrap="square" rtlCol="0">
            <a:spAutoFit/>
          </a:bodyPr>
          <a:lstStyle/>
          <a:p>
            <a:pPr algn="ctr"/>
            <a:r>
              <a:rPr lang="en-US" altLang="ja-JP" sz="2000" b="1" dirty="0"/>
              <a:t>FT</a:t>
            </a:r>
            <a:endParaRPr kumimoji="1" lang="ja-JP" altLang="en-US" sz="2000" b="1" dirty="0"/>
          </a:p>
        </p:txBody>
      </p:sp>
      <p:sp>
        <p:nvSpPr>
          <p:cNvPr id="1124" name="矢印: 右 1123">
            <a:extLst>
              <a:ext uri="{FF2B5EF4-FFF2-40B4-BE49-F238E27FC236}">
                <a16:creationId xmlns:a16="http://schemas.microsoft.com/office/drawing/2014/main" id="{C2756D4F-0A08-20BB-8B36-99FCA0F0775E}"/>
              </a:ext>
            </a:extLst>
          </p:cNvPr>
          <p:cNvSpPr/>
          <p:nvPr/>
        </p:nvSpPr>
        <p:spPr>
          <a:xfrm rot="16200000">
            <a:off x="2205528" y="3071566"/>
            <a:ext cx="523828"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5" name="テキスト ボックス 1124">
            <a:extLst>
              <a:ext uri="{FF2B5EF4-FFF2-40B4-BE49-F238E27FC236}">
                <a16:creationId xmlns:a16="http://schemas.microsoft.com/office/drawing/2014/main" id="{D5634603-58FC-D48A-7A1B-E120E597C723}"/>
              </a:ext>
            </a:extLst>
          </p:cNvPr>
          <p:cNvSpPr txBox="1"/>
          <p:nvPr/>
        </p:nvSpPr>
        <p:spPr>
          <a:xfrm>
            <a:off x="1329272" y="3938196"/>
            <a:ext cx="2344417"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lang="ja-JP" altLang="en-US" sz="2000" b="1" dirty="0"/>
              <a:t>訓練</a:t>
            </a:r>
            <a:r>
              <a:rPr lang="en-US" altLang="ja-JP" sz="2000" b="1" dirty="0"/>
              <a:t>/</a:t>
            </a:r>
            <a:r>
              <a:rPr lang="ja-JP" altLang="en-US" sz="2000" b="1" dirty="0"/>
              <a:t>検証</a:t>
            </a:r>
            <a:r>
              <a:rPr kumimoji="1" lang="ja-JP" altLang="en-US" sz="2000" b="1" dirty="0"/>
              <a:t>データ</a:t>
            </a:r>
            <a:r>
              <a:rPr kumimoji="1" lang="en-US" altLang="ja-JP" sz="2000" b="1" dirty="0"/>
              <a:t>)</a:t>
            </a:r>
            <a:endParaRPr kumimoji="1" lang="ja-JP" altLang="en-US" sz="2000" b="1" dirty="0"/>
          </a:p>
        </p:txBody>
      </p:sp>
      <p:sp>
        <p:nvSpPr>
          <p:cNvPr id="1126" name="円柱 1125">
            <a:extLst>
              <a:ext uri="{FF2B5EF4-FFF2-40B4-BE49-F238E27FC236}">
                <a16:creationId xmlns:a16="http://schemas.microsoft.com/office/drawing/2014/main" id="{18D0A956-1251-8554-8D74-CA1159E75F28}"/>
              </a:ext>
            </a:extLst>
          </p:cNvPr>
          <p:cNvSpPr/>
          <p:nvPr/>
        </p:nvSpPr>
        <p:spPr>
          <a:xfrm>
            <a:off x="2171488" y="3649174"/>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円柱 1126">
            <a:extLst>
              <a:ext uri="{FF2B5EF4-FFF2-40B4-BE49-F238E27FC236}">
                <a16:creationId xmlns:a16="http://schemas.microsoft.com/office/drawing/2014/main" id="{849868EE-1D40-5EC0-E8AF-4D113ED30C49}"/>
              </a:ext>
            </a:extLst>
          </p:cNvPr>
          <p:cNvSpPr/>
          <p:nvPr/>
        </p:nvSpPr>
        <p:spPr>
          <a:xfrm>
            <a:off x="2171487" y="3573944"/>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8" name="四角形: 角を丸くする 1127">
            <a:extLst>
              <a:ext uri="{FF2B5EF4-FFF2-40B4-BE49-F238E27FC236}">
                <a16:creationId xmlns:a16="http://schemas.microsoft.com/office/drawing/2014/main" id="{247A1303-7A60-2B04-11B9-A4FBEA9BF37A}"/>
              </a:ext>
            </a:extLst>
          </p:cNvPr>
          <p:cNvSpPr/>
          <p:nvPr/>
        </p:nvSpPr>
        <p:spPr>
          <a:xfrm>
            <a:off x="8806929" y="2399101"/>
            <a:ext cx="765132" cy="760453"/>
          </a:xfrm>
          <a:prstGeom prst="roundRect">
            <a:avLst/>
          </a:prstGeom>
          <a:solidFill>
            <a:schemeClr val="bg2">
              <a:lumMod val="9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9" name="円: 塗りつぶしなし 1128">
            <a:extLst>
              <a:ext uri="{FF2B5EF4-FFF2-40B4-BE49-F238E27FC236}">
                <a16:creationId xmlns:a16="http://schemas.microsoft.com/office/drawing/2014/main" id="{903A069D-608F-2991-65B1-03F937B3E4C2}"/>
              </a:ext>
            </a:extLst>
          </p:cNvPr>
          <p:cNvSpPr/>
          <p:nvPr/>
        </p:nvSpPr>
        <p:spPr>
          <a:xfrm>
            <a:off x="8882287" y="2520176"/>
            <a:ext cx="278094" cy="278094"/>
          </a:xfrm>
          <a:prstGeom prst="donut">
            <a:avLst>
              <a:gd name="adj" fmla="val 20604"/>
            </a:avLst>
          </a:prstGeom>
          <a:solidFill>
            <a:srgbClr val="C0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30" name="乗算記号 1129">
            <a:extLst>
              <a:ext uri="{FF2B5EF4-FFF2-40B4-BE49-F238E27FC236}">
                <a16:creationId xmlns:a16="http://schemas.microsoft.com/office/drawing/2014/main" id="{BAF087CC-BEBF-0C4B-B54F-FB670CAFBECB}"/>
              </a:ext>
            </a:extLst>
          </p:cNvPr>
          <p:cNvSpPr/>
          <p:nvPr/>
        </p:nvSpPr>
        <p:spPr>
          <a:xfrm>
            <a:off x="9190774" y="2663730"/>
            <a:ext cx="390117" cy="400408"/>
          </a:xfrm>
          <a:prstGeom prst="mathMultiply">
            <a:avLst>
              <a:gd name="adj1" fmla="val 151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 name="テキスト ボックス 1130">
            <a:extLst>
              <a:ext uri="{FF2B5EF4-FFF2-40B4-BE49-F238E27FC236}">
                <a16:creationId xmlns:a16="http://schemas.microsoft.com/office/drawing/2014/main" id="{5DB23196-187A-FDDE-9F20-446C05D594B6}"/>
              </a:ext>
            </a:extLst>
          </p:cNvPr>
          <p:cNvSpPr txBox="1"/>
          <p:nvPr/>
        </p:nvSpPr>
        <p:spPr>
          <a:xfrm>
            <a:off x="8776536" y="2776169"/>
            <a:ext cx="683592" cy="338554"/>
          </a:xfrm>
          <a:prstGeom prst="rect">
            <a:avLst/>
          </a:prstGeom>
          <a:noFill/>
        </p:spPr>
        <p:txBody>
          <a:bodyPr wrap="square" rtlCol="0">
            <a:spAutoFit/>
          </a:bodyPr>
          <a:lstStyle/>
          <a:p>
            <a:r>
              <a:rPr kumimoji="1" lang="en-US" altLang="ja-JP" sz="1600" b="1" dirty="0"/>
              <a:t>Yes</a:t>
            </a:r>
            <a:endParaRPr kumimoji="1" lang="ja-JP" altLang="en-US" sz="1600" b="1" dirty="0"/>
          </a:p>
        </p:txBody>
      </p:sp>
      <p:sp>
        <p:nvSpPr>
          <p:cNvPr id="1132" name="テキスト ボックス 1131">
            <a:extLst>
              <a:ext uri="{FF2B5EF4-FFF2-40B4-BE49-F238E27FC236}">
                <a16:creationId xmlns:a16="http://schemas.microsoft.com/office/drawing/2014/main" id="{774EA7BF-1C56-E430-A1C1-13092C2163DF}"/>
              </a:ext>
            </a:extLst>
          </p:cNvPr>
          <p:cNvSpPr txBox="1"/>
          <p:nvPr/>
        </p:nvSpPr>
        <p:spPr>
          <a:xfrm>
            <a:off x="9125331" y="2459424"/>
            <a:ext cx="512744" cy="338554"/>
          </a:xfrm>
          <a:prstGeom prst="rect">
            <a:avLst/>
          </a:prstGeom>
          <a:noFill/>
        </p:spPr>
        <p:txBody>
          <a:bodyPr wrap="square" rtlCol="0">
            <a:spAutoFit/>
          </a:bodyPr>
          <a:lstStyle/>
          <a:p>
            <a:r>
              <a:rPr kumimoji="1" lang="en-US" altLang="ja-JP" sz="1600" b="1" dirty="0"/>
              <a:t>No</a:t>
            </a:r>
            <a:endParaRPr kumimoji="1" lang="ja-JP" altLang="en-US" sz="1600" b="1" dirty="0"/>
          </a:p>
        </p:txBody>
      </p:sp>
      <p:sp>
        <p:nvSpPr>
          <p:cNvPr id="1133" name="テキスト ボックス 1132">
            <a:extLst>
              <a:ext uri="{FF2B5EF4-FFF2-40B4-BE49-F238E27FC236}">
                <a16:creationId xmlns:a16="http://schemas.microsoft.com/office/drawing/2014/main" id="{C5A592E5-62AF-4924-DA98-DD36A77D12E8}"/>
              </a:ext>
            </a:extLst>
          </p:cNvPr>
          <p:cNvSpPr txBox="1"/>
          <p:nvPr/>
        </p:nvSpPr>
        <p:spPr>
          <a:xfrm>
            <a:off x="1002675" y="1744492"/>
            <a:ext cx="2459839" cy="400110"/>
          </a:xfrm>
          <a:prstGeom prst="rect">
            <a:avLst/>
          </a:prstGeom>
          <a:solidFill>
            <a:schemeClr val="accent6">
              <a:lumMod val="40000"/>
              <a:lumOff val="60000"/>
            </a:schemeClr>
          </a:solidFill>
        </p:spPr>
        <p:txBody>
          <a:bodyPr wrap="square" rtlCol="0">
            <a:spAutoFit/>
          </a:bodyPr>
          <a:lstStyle/>
          <a:p>
            <a:r>
              <a:rPr kumimoji="1" lang="en-US" altLang="ja-JP" sz="2000" b="1" dirty="0"/>
              <a:t>STEP1</a:t>
            </a:r>
            <a:r>
              <a:rPr kumimoji="1" lang="ja-JP" altLang="en-US" sz="2000" b="1" dirty="0"/>
              <a:t>：</a:t>
            </a:r>
            <a:r>
              <a:rPr kumimoji="1" lang="en-US" altLang="ja-JP" sz="2000" b="1" dirty="0"/>
              <a:t>LLM</a:t>
            </a:r>
            <a:r>
              <a:rPr kumimoji="1" lang="ja-JP" altLang="en-US" sz="2000" b="1" dirty="0"/>
              <a:t>の</a:t>
            </a:r>
            <a:r>
              <a:rPr kumimoji="1" lang="en-US" altLang="ja-JP" sz="2000" b="1" dirty="0"/>
              <a:t>FT</a:t>
            </a:r>
            <a:endParaRPr kumimoji="1" lang="ja-JP" altLang="en-US" sz="2000" b="1" dirty="0"/>
          </a:p>
        </p:txBody>
      </p:sp>
      <p:sp>
        <p:nvSpPr>
          <p:cNvPr id="1134" name="テキスト ボックス 1133">
            <a:extLst>
              <a:ext uri="{FF2B5EF4-FFF2-40B4-BE49-F238E27FC236}">
                <a16:creationId xmlns:a16="http://schemas.microsoft.com/office/drawing/2014/main" id="{0F35090A-A920-68FE-9096-A8395C2DB65A}"/>
              </a:ext>
            </a:extLst>
          </p:cNvPr>
          <p:cNvSpPr txBox="1"/>
          <p:nvPr/>
        </p:nvSpPr>
        <p:spPr>
          <a:xfrm>
            <a:off x="4595138" y="1748093"/>
            <a:ext cx="2604875" cy="400110"/>
          </a:xfrm>
          <a:prstGeom prst="rect">
            <a:avLst/>
          </a:prstGeom>
          <a:solidFill>
            <a:schemeClr val="accent1">
              <a:lumMod val="40000"/>
              <a:lumOff val="60000"/>
            </a:schemeClr>
          </a:solidFill>
        </p:spPr>
        <p:txBody>
          <a:bodyPr wrap="square" rtlCol="0">
            <a:spAutoFit/>
          </a:bodyPr>
          <a:lstStyle/>
          <a:p>
            <a:r>
              <a:rPr kumimoji="1" lang="en-US" altLang="ja-JP" sz="2000" b="1" dirty="0"/>
              <a:t>STEP2</a:t>
            </a:r>
            <a:r>
              <a:rPr kumimoji="1" lang="ja-JP" altLang="en-US" sz="2000" b="1" dirty="0"/>
              <a:t>：</a:t>
            </a:r>
            <a:r>
              <a:rPr kumimoji="1" lang="en-US" altLang="ja-JP" sz="2000" b="1" dirty="0"/>
              <a:t>LLM</a:t>
            </a:r>
            <a:r>
              <a:rPr kumimoji="1" lang="ja-JP" altLang="en-US" sz="2000" b="1" dirty="0"/>
              <a:t>の実行</a:t>
            </a:r>
          </a:p>
        </p:txBody>
      </p:sp>
      <p:sp>
        <p:nvSpPr>
          <p:cNvPr id="1135" name="テキスト ボックス 1134">
            <a:extLst>
              <a:ext uri="{FF2B5EF4-FFF2-40B4-BE49-F238E27FC236}">
                <a16:creationId xmlns:a16="http://schemas.microsoft.com/office/drawing/2014/main" id="{BCEC3CBA-3F97-EB34-08B8-4C3D56BF6FA0}"/>
              </a:ext>
            </a:extLst>
          </p:cNvPr>
          <p:cNvSpPr txBox="1"/>
          <p:nvPr/>
        </p:nvSpPr>
        <p:spPr>
          <a:xfrm>
            <a:off x="8799615" y="1742981"/>
            <a:ext cx="2295821" cy="400110"/>
          </a:xfrm>
          <a:prstGeom prst="rect">
            <a:avLst/>
          </a:prstGeom>
          <a:solidFill>
            <a:schemeClr val="accent2">
              <a:lumMod val="40000"/>
              <a:lumOff val="60000"/>
            </a:schemeClr>
          </a:solidFill>
        </p:spPr>
        <p:txBody>
          <a:bodyPr wrap="none" rtlCol="0">
            <a:spAutoFit/>
          </a:bodyPr>
          <a:lstStyle/>
          <a:p>
            <a:r>
              <a:rPr kumimoji="1" lang="en-US" altLang="ja-JP" sz="2000" b="1" dirty="0"/>
              <a:t>STEP3</a:t>
            </a:r>
            <a:r>
              <a:rPr kumimoji="1" lang="ja-JP" altLang="en-US" sz="2000" b="1" dirty="0"/>
              <a:t>：性能評価</a:t>
            </a:r>
          </a:p>
        </p:txBody>
      </p:sp>
      <p:sp>
        <p:nvSpPr>
          <p:cNvPr id="1136" name="テキスト ボックス 1135">
            <a:extLst>
              <a:ext uri="{FF2B5EF4-FFF2-40B4-BE49-F238E27FC236}">
                <a16:creationId xmlns:a16="http://schemas.microsoft.com/office/drawing/2014/main" id="{35802923-0EDC-7211-8AB9-0BADF9F1FB5C}"/>
              </a:ext>
            </a:extLst>
          </p:cNvPr>
          <p:cNvSpPr txBox="1"/>
          <p:nvPr/>
        </p:nvSpPr>
        <p:spPr>
          <a:xfrm>
            <a:off x="9744659" y="3090647"/>
            <a:ext cx="492009" cy="707886"/>
          </a:xfrm>
          <a:prstGeom prst="rect">
            <a:avLst/>
          </a:prstGeom>
          <a:noFill/>
        </p:spPr>
        <p:txBody>
          <a:bodyPr wrap="square" rtlCol="0">
            <a:spAutoFit/>
          </a:bodyPr>
          <a:lstStyle/>
          <a:p>
            <a:r>
              <a:rPr kumimoji="1" lang="ja-JP" altLang="en-US" sz="2000" b="1" dirty="0"/>
              <a:t>集計</a:t>
            </a:r>
          </a:p>
        </p:txBody>
      </p:sp>
      <p:sp>
        <p:nvSpPr>
          <p:cNvPr id="1137" name="矢印: 右 1136">
            <a:extLst>
              <a:ext uri="{FF2B5EF4-FFF2-40B4-BE49-F238E27FC236}">
                <a16:creationId xmlns:a16="http://schemas.microsoft.com/office/drawing/2014/main" id="{C57876D7-81A1-D2B0-28FA-4DB089200A04}"/>
              </a:ext>
            </a:extLst>
          </p:cNvPr>
          <p:cNvSpPr/>
          <p:nvPr/>
        </p:nvSpPr>
        <p:spPr>
          <a:xfrm>
            <a:off x="9767789" y="3885243"/>
            <a:ext cx="402280"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8" name="矢印: 右 1137">
            <a:extLst>
              <a:ext uri="{FF2B5EF4-FFF2-40B4-BE49-F238E27FC236}">
                <a16:creationId xmlns:a16="http://schemas.microsoft.com/office/drawing/2014/main" id="{FC576F17-23BF-B244-E95C-6A7D00A96319}"/>
              </a:ext>
            </a:extLst>
          </p:cNvPr>
          <p:cNvSpPr/>
          <p:nvPr/>
        </p:nvSpPr>
        <p:spPr>
          <a:xfrm>
            <a:off x="9767788" y="2642705"/>
            <a:ext cx="390117" cy="309886"/>
          </a:xfrm>
          <a:prstGeom prst="rightArrow">
            <a:avLst>
              <a:gd name="adj1" fmla="val 37923"/>
              <a:gd name="adj2" fmla="val 50000"/>
            </a:avLst>
          </a:prstGeom>
          <a:solidFill>
            <a:schemeClr val="accent1">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9" name="テキスト ボックス 1138">
            <a:extLst>
              <a:ext uri="{FF2B5EF4-FFF2-40B4-BE49-F238E27FC236}">
                <a16:creationId xmlns:a16="http://schemas.microsoft.com/office/drawing/2014/main" id="{42F4129D-AF9B-F847-1EED-2480E84A7C89}"/>
              </a:ext>
            </a:extLst>
          </p:cNvPr>
          <p:cNvSpPr txBox="1"/>
          <p:nvPr/>
        </p:nvSpPr>
        <p:spPr>
          <a:xfrm>
            <a:off x="7178804" y="5581048"/>
            <a:ext cx="4107215" cy="400110"/>
          </a:xfrm>
          <a:prstGeom prst="rect">
            <a:avLst/>
          </a:prstGeom>
          <a:noFill/>
          <a:ln w="3175">
            <a:solidFill>
              <a:schemeClr val="tx1"/>
            </a:solidFill>
          </a:ln>
        </p:spPr>
        <p:txBody>
          <a:bodyPr wrap="none" rtlCol="0">
            <a:spAutoFit/>
          </a:bodyPr>
          <a:lstStyle/>
          <a:p>
            <a:r>
              <a:rPr kumimoji="1" lang="en-US" altLang="ja-JP" sz="2000" b="1" dirty="0"/>
              <a:t>※FT</a:t>
            </a:r>
            <a:r>
              <a:rPr kumimoji="1" lang="ja-JP" altLang="en-US" sz="2000" b="1" dirty="0"/>
              <a:t>は</a:t>
            </a:r>
            <a:r>
              <a:rPr lang="ja-JP" altLang="en-US" sz="2000" b="1" dirty="0"/>
              <a:t>ファインチューニングの略</a:t>
            </a:r>
            <a:endParaRPr lang="en-US" altLang="ja-JP" sz="2000" b="1" dirty="0"/>
          </a:p>
        </p:txBody>
      </p:sp>
      <p:sp>
        <p:nvSpPr>
          <p:cNvPr id="1140" name="テキスト ボックス 1139">
            <a:extLst>
              <a:ext uri="{FF2B5EF4-FFF2-40B4-BE49-F238E27FC236}">
                <a16:creationId xmlns:a16="http://schemas.microsoft.com/office/drawing/2014/main" id="{70103BB0-7212-571A-321C-C55862FFC9FD}"/>
              </a:ext>
            </a:extLst>
          </p:cNvPr>
          <p:cNvSpPr txBox="1"/>
          <p:nvPr/>
        </p:nvSpPr>
        <p:spPr>
          <a:xfrm>
            <a:off x="4882199" y="5098962"/>
            <a:ext cx="1617508" cy="400110"/>
          </a:xfrm>
          <a:prstGeom prst="rect">
            <a:avLst/>
          </a:prstGeom>
          <a:noFill/>
        </p:spPr>
        <p:txBody>
          <a:bodyPr wrap="square" rtlCol="0">
            <a:spAutoFit/>
          </a:bodyPr>
          <a:lstStyle/>
          <a:p>
            <a:pPr algn="ctr"/>
            <a:r>
              <a:rPr kumimoji="1" lang="ja-JP" altLang="en-US" sz="2000" b="1" dirty="0"/>
              <a:t>評価データ</a:t>
            </a:r>
          </a:p>
        </p:txBody>
      </p:sp>
      <p:sp>
        <p:nvSpPr>
          <p:cNvPr id="1141" name="四角形: 角を丸くする 1140">
            <a:extLst>
              <a:ext uri="{FF2B5EF4-FFF2-40B4-BE49-F238E27FC236}">
                <a16:creationId xmlns:a16="http://schemas.microsoft.com/office/drawing/2014/main" id="{723EDF1D-E2B2-F30B-556B-21C88EB326CC}"/>
              </a:ext>
            </a:extLst>
          </p:cNvPr>
          <p:cNvSpPr/>
          <p:nvPr/>
        </p:nvSpPr>
        <p:spPr>
          <a:xfrm>
            <a:off x="4649265" y="2335568"/>
            <a:ext cx="1943662" cy="1341045"/>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2" name="テキスト ボックス 1141">
            <a:extLst>
              <a:ext uri="{FF2B5EF4-FFF2-40B4-BE49-F238E27FC236}">
                <a16:creationId xmlns:a16="http://schemas.microsoft.com/office/drawing/2014/main" id="{1DF216C0-8C05-06D9-2F46-5BA57BC74C5F}"/>
              </a:ext>
            </a:extLst>
          </p:cNvPr>
          <p:cNvSpPr txBox="1"/>
          <p:nvPr/>
        </p:nvSpPr>
        <p:spPr>
          <a:xfrm>
            <a:off x="4633937" y="3043945"/>
            <a:ext cx="1978464" cy="707886"/>
          </a:xfrm>
          <a:prstGeom prst="rect">
            <a:avLst/>
          </a:prstGeom>
          <a:noFill/>
        </p:spPr>
        <p:txBody>
          <a:bodyPr wrap="square" rtlCol="0">
            <a:spAutoFit/>
          </a:bodyPr>
          <a:lstStyle/>
          <a:p>
            <a:pPr algn="ctr"/>
            <a:r>
              <a:rPr kumimoji="1" lang="en-US" altLang="ja-JP" sz="2000" b="1" dirty="0"/>
              <a:t>FEMPDataset</a:t>
            </a:r>
            <a:br>
              <a:rPr kumimoji="1" lang="en-US" altLang="ja-JP" sz="2000" b="1" dirty="0"/>
            </a:br>
            <a:r>
              <a:rPr kumimoji="1" lang="en-US" altLang="ja-JP" sz="2000" b="1" dirty="0"/>
              <a:t>(</a:t>
            </a:r>
            <a:r>
              <a:rPr kumimoji="1" lang="ja-JP" altLang="en-US" sz="2000" b="1" dirty="0"/>
              <a:t>テストデータ</a:t>
            </a:r>
            <a:r>
              <a:rPr kumimoji="1" lang="en-US" altLang="ja-JP" sz="2000" b="1" dirty="0"/>
              <a:t>)</a:t>
            </a:r>
            <a:endParaRPr kumimoji="1" lang="ja-JP" altLang="en-US" sz="2000" b="1" dirty="0"/>
          </a:p>
        </p:txBody>
      </p:sp>
      <p:sp>
        <p:nvSpPr>
          <p:cNvPr id="1143" name="円柱 1142">
            <a:extLst>
              <a:ext uri="{FF2B5EF4-FFF2-40B4-BE49-F238E27FC236}">
                <a16:creationId xmlns:a16="http://schemas.microsoft.com/office/drawing/2014/main" id="{B9C5DFE8-CB5D-30FF-4A64-BB2A73BBE9FA}"/>
              </a:ext>
            </a:extLst>
          </p:cNvPr>
          <p:cNvSpPr/>
          <p:nvPr/>
        </p:nvSpPr>
        <p:spPr>
          <a:xfrm>
            <a:off x="5371311" y="2761750"/>
            <a:ext cx="582520" cy="286269"/>
          </a:xfrm>
          <a:prstGeom prst="can">
            <a:avLst>
              <a:gd name="adj" fmla="val 27860"/>
            </a:avLst>
          </a:prstGeom>
          <a:solidFill>
            <a:schemeClr val="accent6">
              <a:lumMod val="75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4" name="円柱 1143">
            <a:extLst>
              <a:ext uri="{FF2B5EF4-FFF2-40B4-BE49-F238E27FC236}">
                <a16:creationId xmlns:a16="http://schemas.microsoft.com/office/drawing/2014/main" id="{C6774749-24B7-6458-886F-B1D2A5F0FB21}"/>
              </a:ext>
            </a:extLst>
          </p:cNvPr>
          <p:cNvSpPr/>
          <p:nvPr/>
        </p:nvSpPr>
        <p:spPr>
          <a:xfrm>
            <a:off x="5371310" y="2686520"/>
            <a:ext cx="582519" cy="234506"/>
          </a:xfrm>
          <a:prstGeom prst="can">
            <a:avLst>
              <a:gd name="adj" fmla="val 32190"/>
            </a:avLst>
          </a:prstGeom>
          <a:solidFill>
            <a:schemeClr val="accent6">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5" name="テキスト ボックス 1144">
            <a:extLst>
              <a:ext uri="{FF2B5EF4-FFF2-40B4-BE49-F238E27FC236}">
                <a16:creationId xmlns:a16="http://schemas.microsoft.com/office/drawing/2014/main" id="{DA6B1502-5053-6A1C-0D0A-2A6DA8298492}"/>
              </a:ext>
            </a:extLst>
          </p:cNvPr>
          <p:cNvSpPr txBox="1"/>
          <p:nvPr/>
        </p:nvSpPr>
        <p:spPr>
          <a:xfrm>
            <a:off x="4633937" y="2359073"/>
            <a:ext cx="1171299" cy="400110"/>
          </a:xfrm>
          <a:prstGeom prst="rect">
            <a:avLst/>
          </a:prstGeom>
          <a:noFill/>
        </p:spPr>
        <p:txBody>
          <a:bodyPr wrap="square" rtlCol="0">
            <a:spAutoFit/>
          </a:bodyPr>
          <a:lstStyle/>
          <a:p>
            <a:r>
              <a:rPr kumimoji="1" lang="ja-JP" altLang="en-US" sz="2000" b="1" dirty="0"/>
              <a:t>実験</a:t>
            </a:r>
            <a:r>
              <a:rPr kumimoji="1" lang="en-US" altLang="ja-JP" sz="2000" b="1" dirty="0"/>
              <a:t>1</a:t>
            </a:r>
          </a:p>
        </p:txBody>
      </p:sp>
      <p:sp>
        <p:nvSpPr>
          <p:cNvPr id="1146" name="四角形: 角を丸くする 1145">
            <a:extLst>
              <a:ext uri="{FF2B5EF4-FFF2-40B4-BE49-F238E27FC236}">
                <a16:creationId xmlns:a16="http://schemas.microsoft.com/office/drawing/2014/main" id="{FEE434FD-FC58-3303-62FD-003121D8898A}"/>
              </a:ext>
            </a:extLst>
          </p:cNvPr>
          <p:cNvSpPr/>
          <p:nvPr/>
        </p:nvSpPr>
        <p:spPr>
          <a:xfrm>
            <a:off x="4644650" y="3758599"/>
            <a:ext cx="1931620" cy="1241876"/>
          </a:xfrm>
          <a:prstGeom prst="roundRect">
            <a:avLst>
              <a:gd name="adj" fmla="val 12381"/>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7" name="テキスト ボックス 1146">
            <a:extLst>
              <a:ext uri="{FF2B5EF4-FFF2-40B4-BE49-F238E27FC236}">
                <a16:creationId xmlns:a16="http://schemas.microsoft.com/office/drawing/2014/main" id="{08F2DD21-8E74-3B11-07CF-665F3737C1E6}"/>
              </a:ext>
            </a:extLst>
          </p:cNvPr>
          <p:cNvSpPr txBox="1"/>
          <p:nvPr/>
        </p:nvSpPr>
        <p:spPr>
          <a:xfrm>
            <a:off x="4564658" y="4624454"/>
            <a:ext cx="2107164" cy="400110"/>
          </a:xfrm>
          <a:prstGeom prst="rect">
            <a:avLst/>
          </a:prstGeom>
          <a:noFill/>
        </p:spPr>
        <p:txBody>
          <a:bodyPr wrap="square" rtlCol="0">
            <a:spAutoFit/>
          </a:bodyPr>
          <a:lstStyle/>
          <a:p>
            <a:pPr algn="ctr"/>
            <a:r>
              <a:rPr kumimoji="1" lang="en-US" altLang="ja-JP" sz="2000" b="1" dirty="0"/>
              <a:t>BigCloneBench</a:t>
            </a:r>
          </a:p>
        </p:txBody>
      </p:sp>
      <p:sp>
        <p:nvSpPr>
          <p:cNvPr id="1148" name="円柱 1147">
            <a:extLst>
              <a:ext uri="{FF2B5EF4-FFF2-40B4-BE49-F238E27FC236}">
                <a16:creationId xmlns:a16="http://schemas.microsoft.com/office/drawing/2014/main" id="{3C52B2A7-A0D4-12B5-6C63-539D2FDCA715}"/>
              </a:ext>
            </a:extLst>
          </p:cNvPr>
          <p:cNvSpPr/>
          <p:nvPr/>
        </p:nvSpPr>
        <p:spPr>
          <a:xfrm>
            <a:off x="5360959" y="4392967"/>
            <a:ext cx="582520" cy="233100"/>
          </a:xfrm>
          <a:prstGeom prst="can">
            <a:avLst>
              <a:gd name="adj" fmla="val 46624"/>
            </a:avLst>
          </a:prstGeom>
          <a:solidFill>
            <a:schemeClr val="accent2">
              <a:lumMod val="20000"/>
              <a:lumOff val="8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円柱 1148">
            <a:extLst>
              <a:ext uri="{FF2B5EF4-FFF2-40B4-BE49-F238E27FC236}">
                <a16:creationId xmlns:a16="http://schemas.microsoft.com/office/drawing/2014/main" id="{0BE8C1CD-E267-621F-C34A-5F79E7758A85}"/>
              </a:ext>
            </a:extLst>
          </p:cNvPr>
          <p:cNvSpPr/>
          <p:nvPr/>
        </p:nvSpPr>
        <p:spPr>
          <a:xfrm>
            <a:off x="5360957" y="4274535"/>
            <a:ext cx="582520" cy="233100"/>
          </a:xfrm>
          <a:prstGeom prst="can">
            <a:avLst>
              <a:gd name="adj" fmla="val 46624"/>
            </a:avLst>
          </a:prstGeom>
          <a:solidFill>
            <a:schemeClr val="accent2">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円柱 1149">
            <a:extLst>
              <a:ext uri="{FF2B5EF4-FFF2-40B4-BE49-F238E27FC236}">
                <a16:creationId xmlns:a16="http://schemas.microsoft.com/office/drawing/2014/main" id="{03805E6A-6C0C-5209-332A-05DAD1C0E970}"/>
              </a:ext>
            </a:extLst>
          </p:cNvPr>
          <p:cNvSpPr/>
          <p:nvPr/>
        </p:nvSpPr>
        <p:spPr>
          <a:xfrm>
            <a:off x="5360957" y="4155690"/>
            <a:ext cx="582520" cy="233100"/>
          </a:xfrm>
          <a:prstGeom prst="can">
            <a:avLst>
              <a:gd name="adj" fmla="val 46624"/>
            </a:avLst>
          </a:prstGeom>
          <a:solidFill>
            <a:schemeClr val="accent2">
              <a:lumMod val="40000"/>
              <a:lumOff val="6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1" name="テキスト ボックス 1150">
            <a:extLst>
              <a:ext uri="{FF2B5EF4-FFF2-40B4-BE49-F238E27FC236}">
                <a16:creationId xmlns:a16="http://schemas.microsoft.com/office/drawing/2014/main" id="{6F28A677-F176-7E9A-C090-70A5477D23E8}"/>
              </a:ext>
            </a:extLst>
          </p:cNvPr>
          <p:cNvSpPr txBox="1"/>
          <p:nvPr/>
        </p:nvSpPr>
        <p:spPr>
          <a:xfrm>
            <a:off x="4648815" y="3762474"/>
            <a:ext cx="1145173" cy="400109"/>
          </a:xfrm>
          <a:prstGeom prst="rect">
            <a:avLst/>
          </a:prstGeom>
          <a:noFill/>
        </p:spPr>
        <p:txBody>
          <a:bodyPr wrap="square" rtlCol="0">
            <a:spAutoFit/>
          </a:bodyPr>
          <a:lstStyle/>
          <a:p>
            <a:r>
              <a:rPr kumimoji="1" lang="ja-JP" altLang="en-US" sz="2000" b="1" dirty="0"/>
              <a:t>実験</a:t>
            </a:r>
            <a:r>
              <a:rPr lang="en-US" altLang="ja-JP" sz="2000" b="1" dirty="0"/>
              <a:t>2</a:t>
            </a:r>
            <a:endParaRPr kumimoji="1" lang="en-US" altLang="ja-JP" sz="2000" b="1" dirty="0"/>
          </a:p>
        </p:txBody>
      </p:sp>
      <p:sp>
        <p:nvSpPr>
          <p:cNvPr id="1087" name="四角形: 角を丸くする 1086">
            <a:extLst>
              <a:ext uri="{FF2B5EF4-FFF2-40B4-BE49-F238E27FC236}">
                <a16:creationId xmlns:a16="http://schemas.microsoft.com/office/drawing/2014/main" id="{44BB826C-4A19-E4EF-E052-B7BFF9CEE697}"/>
              </a:ext>
            </a:extLst>
          </p:cNvPr>
          <p:cNvSpPr/>
          <p:nvPr/>
        </p:nvSpPr>
        <p:spPr>
          <a:xfrm>
            <a:off x="652209" y="2242018"/>
            <a:ext cx="8044027" cy="3224999"/>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8" name="四角形: 角を丸くする 1087">
            <a:extLst>
              <a:ext uri="{FF2B5EF4-FFF2-40B4-BE49-F238E27FC236}">
                <a16:creationId xmlns:a16="http://schemas.microsoft.com/office/drawing/2014/main" id="{11A2A562-04D0-EE24-D5E9-81F7A2CCF513}"/>
              </a:ext>
            </a:extLst>
          </p:cNvPr>
          <p:cNvSpPr/>
          <p:nvPr/>
        </p:nvSpPr>
        <p:spPr>
          <a:xfrm>
            <a:off x="804610" y="1415100"/>
            <a:ext cx="7348928" cy="754249"/>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1557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07649-3B9D-F878-93AA-EA6EE47B9DCE}"/>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787B75-2905-192D-EBDE-0C3C071E469C}"/>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0334A15B-2047-E3F7-BF5F-40DA7CF761A7}"/>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ファインチューニング手法</a:t>
            </a:r>
            <a:endParaRPr kumimoji="1" lang="ja-JP" altLang="en-US" b="1" dirty="0">
              <a:solidFill>
                <a:schemeClr val="bg1"/>
              </a:solidFill>
              <a:latin typeface="+mn-ea"/>
              <a:ea typeface="+mn-ea"/>
            </a:endParaRPr>
          </a:p>
        </p:txBody>
      </p:sp>
      <p:sp>
        <p:nvSpPr>
          <p:cNvPr id="5" name="コンテンツ プレースホルダー 2">
            <a:extLst>
              <a:ext uri="{FF2B5EF4-FFF2-40B4-BE49-F238E27FC236}">
                <a16:creationId xmlns:a16="http://schemas.microsoft.com/office/drawing/2014/main" id="{CA8FEDBC-FD21-BB9F-8CD1-1B3008B3449B}"/>
              </a:ext>
            </a:extLst>
          </p:cNvPr>
          <p:cNvSpPr>
            <a:spLocks noGrp="1"/>
          </p:cNvSpPr>
          <p:nvPr>
            <p:ph idx="1"/>
          </p:nvPr>
        </p:nvSpPr>
        <p:spPr>
          <a:xfrm>
            <a:off x="838200" y="1483111"/>
            <a:ext cx="10814824" cy="5519855"/>
          </a:xfrm>
        </p:spPr>
        <p:txBody>
          <a:bodyPr>
            <a:normAutofit/>
          </a:bodyPr>
          <a:lstStyle/>
          <a:p>
            <a:pPr marL="0" indent="0">
              <a:buNone/>
            </a:pPr>
            <a:r>
              <a:rPr lang="en-US" altLang="ja-JP" b="1" dirty="0"/>
              <a:t>GPT-3.5</a:t>
            </a:r>
            <a:endParaRPr kumimoji="1" lang="en-US" altLang="ja-JP" b="1" dirty="0"/>
          </a:p>
          <a:p>
            <a:pPr lvl="1"/>
            <a:r>
              <a:rPr lang="en-US" altLang="ja-JP" dirty="0"/>
              <a:t>OpenAI</a:t>
            </a:r>
            <a:r>
              <a:rPr lang="ja-JP" altLang="en-US" dirty="0"/>
              <a:t>の</a:t>
            </a:r>
            <a:r>
              <a:rPr lang="en-US" altLang="ja-JP" dirty="0"/>
              <a:t>API</a:t>
            </a:r>
            <a:r>
              <a:rPr lang="ja-JP" altLang="en-US" dirty="0"/>
              <a:t>を使用</a:t>
            </a:r>
            <a:endParaRPr lang="en-US" altLang="ja-JP" dirty="0"/>
          </a:p>
          <a:p>
            <a:pPr marL="457200" lvl="1" indent="0">
              <a:buNone/>
            </a:pPr>
            <a:endParaRPr lang="en-US" altLang="ja-JP" sz="2000" dirty="0"/>
          </a:p>
          <a:p>
            <a:pPr marL="0" indent="0">
              <a:buNone/>
            </a:pPr>
            <a:r>
              <a:rPr lang="en-US" altLang="ja-JP" b="1" dirty="0"/>
              <a:t>Llama2</a:t>
            </a:r>
            <a:r>
              <a:rPr lang="ja-JP" altLang="en-US" b="1" dirty="0"/>
              <a:t>・</a:t>
            </a:r>
            <a:r>
              <a:rPr lang="en-US" altLang="ja-JP" b="1" dirty="0"/>
              <a:t>CodeLlama</a:t>
            </a:r>
            <a:endParaRPr lang="en-US" altLang="ja-JP" dirty="0"/>
          </a:p>
          <a:p>
            <a:pPr marL="457200" lvl="1" indent="0">
              <a:buNone/>
            </a:pPr>
            <a:r>
              <a:rPr lang="ja-JP" altLang="en-US" dirty="0"/>
              <a:t>以下の二つの技術を使用</a:t>
            </a:r>
            <a:endParaRPr kumimoji="1" lang="en-US" altLang="ja-JP" dirty="0"/>
          </a:p>
          <a:p>
            <a:pPr lvl="1"/>
            <a:r>
              <a:rPr lang="en-US" altLang="ja-JP" dirty="0"/>
              <a:t>Lora(Low Rank Adapter)</a:t>
            </a:r>
          </a:p>
          <a:p>
            <a:pPr marL="914400" lvl="2" indent="0">
              <a:buNone/>
            </a:pPr>
            <a:r>
              <a:rPr lang="ja-JP" altLang="en-US" dirty="0"/>
              <a:t>ファインチューニングするパラメータを低ランクの行列を用いて近似</a:t>
            </a:r>
            <a:endParaRPr lang="en-US" altLang="ja-JP" sz="900" dirty="0"/>
          </a:p>
          <a:p>
            <a:pPr marL="914400" lvl="2" indent="0">
              <a:buNone/>
            </a:pPr>
            <a:r>
              <a:rPr lang="ja-JP" altLang="en-US" dirty="0"/>
              <a:t>利点：ファインチューニングするパラメータを減らし</a:t>
            </a:r>
            <a:r>
              <a:rPr lang="en-US" altLang="ja-JP" dirty="0"/>
              <a:t>VRAM</a:t>
            </a:r>
            <a:r>
              <a:rPr lang="ja-JP" altLang="en-US" dirty="0"/>
              <a:t>の使用を抑える</a:t>
            </a:r>
            <a:endParaRPr lang="en-US" altLang="ja-JP" dirty="0"/>
          </a:p>
          <a:p>
            <a:pPr marL="914400" lvl="2" indent="0">
              <a:buNone/>
            </a:pPr>
            <a:endParaRPr lang="en-US" altLang="ja-JP" dirty="0"/>
          </a:p>
          <a:p>
            <a:pPr lvl="1"/>
            <a:r>
              <a:rPr kumimoji="1" lang="en-US" altLang="ja-JP" dirty="0" err="1"/>
              <a:t>ZeRO</a:t>
            </a:r>
            <a:r>
              <a:rPr kumimoji="1" lang="en-US" altLang="ja-JP" dirty="0"/>
              <a:t>-Offload</a:t>
            </a:r>
            <a:r>
              <a:rPr lang="en-US" altLang="ja-JP" dirty="0"/>
              <a:t>(Zero Redundancy Optimizer-Offload)</a:t>
            </a:r>
          </a:p>
          <a:p>
            <a:pPr marL="914400" lvl="2" indent="0">
              <a:buNone/>
            </a:pPr>
            <a:r>
              <a:rPr kumimoji="1" lang="ja-JP" altLang="en-US" dirty="0"/>
              <a:t>複数の</a:t>
            </a:r>
            <a:r>
              <a:rPr kumimoji="1" lang="en-US" altLang="ja-JP" dirty="0"/>
              <a:t>GPU</a:t>
            </a:r>
            <a:r>
              <a:rPr kumimoji="1" lang="ja-JP" altLang="en-US" dirty="0"/>
              <a:t>を用いて</a:t>
            </a:r>
            <a:r>
              <a:rPr lang="ja-JP" altLang="en-US" dirty="0"/>
              <a:t>高速な</a:t>
            </a:r>
            <a:r>
              <a:rPr kumimoji="1" lang="ja-JP" altLang="en-US" dirty="0"/>
              <a:t>ファインチューニングを</a:t>
            </a:r>
            <a:r>
              <a:rPr lang="ja-JP" altLang="en-US" dirty="0"/>
              <a:t>実行</a:t>
            </a:r>
            <a:endParaRPr kumimoji="1" lang="en-US" altLang="ja-JP" dirty="0"/>
          </a:p>
          <a:p>
            <a:pPr marL="914400" lvl="2" indent="0">
              <a:buNone/>
            </a:pPr>
            <a:r>
              <a:rPr lang="ja-JP" altLang="en-US" dirty="0"/>
              <a:t>ファインチューニング時に</a:t>
            </a:r>
            <a:r>
              <a:rPr lang="en-US" altLang="ja-JP" dirty="0"/>
              <a:t>RAM</a:t>
            </a:r>
            <a:r>
              <a:rPr lang="ja-JP" altLang="en-US" dirty="0"/>
              <a:t>を利用</a:t>
            </a:r>
            <a:endParaRPr kumimoji="1" lang="en-US" altLang="ja-JP" sz="1000" dirty="0"/>
          </a:p>
          <a:p>
            <a:pPr marL="914400" lvl="2" indent="0">
              <a:buNone/>
            </a:pPr>
            <a:r>
              <a:rPr lang="ja-JP" altLang="en-US" dirty="0"/>
              <a:t>利点：各</a:t>
            </a:r>
            <a:r>
              <a:rPr lang="en-US" altLang="ja-JP" dirty="0"/>
              <a:t>GPU</a:t>
            </a:r>
            <a:r>
              <a:rPr lang="ja-JP" altLang="en-US" dirty="0"/>
              <a:t>ごとの</a:t>
            </a:r>
            <a:r>
              <a:rPr lang="en-US" altLang="ja-JP" dirty="0"/>
              <a:t>VRAM</a:t>
            </a:r>
            <a:r>
              <a:rPr lang="ja-JP" altLang="en-US" dirty="0"/>
              <a:t>の使用を抑える</a:t>
            </a:r>
            <a:endParaRPr kumimoji="1" lang="en-US" altLang="ja-JP" dirty="0"/>
          </a:p>
        </p:txBody>
      </p:sp>
      <p:sp>
        <p:nvSpPr>
          <p:cNvPr id="34" name="スライド番号プレースホルダー 33">
            <a:extLst>
              <a:ext uri="{FF2B5EF4-FFF2-40B4-BE49-F238E27FC236}">
                <a16:creationId xmlns:a16="http://schemas.microsoft.com/office/drawing/2014/main" id="{BA9C151B-AD5B-2BB7-994E-A359D2C07A8A}"/>
              </a:ext>
            </a:extLst>
          </p:cNvPr>
          <p:cNvSpPr>
            <a:spLocks noGrp="1"/>
          </p:cNvSpPr>
          <p:nvPr>
            <p:ph type="sldNum" sz="quarter" idx="12"/>
          </p:nvPr>
        </p:nvSpPr>
        <p:spPr>
          <a:xfrm>
            <a:off x="9244445" y="6445407"/>
            <a:ext cx="2743200" cy="365125"/>
          </a:xfrm>
        </p:spPr>
        <p:txBody>
          <a:bodyPr/>
          <a:lstStyle/>
          <a:p>
            <a:fld id="{98E4D49B-7C54-4167-A8CB-7C9DF7FFC802}" type="slidenum">
              <a:rPr kumimoji="1" lang="ja-JP" altLang="en-US" smtClean="0"/>
              <a:t>18</a:t>
            </a:fld>
            <a:endParaRPr kumimoji="1" lang="ja-JP" altLang="en-US" dirty="0"/>
          </a:p>
        </p:txBody>
      </p:sp>
      <p:sp>
        <p:nvSpPr>
          <p:cNvPr id="3" name="正方形/長方形 2">
            <a:extLst>
              <a:ext uri="{FF2B5EF4-FFF2-40B4-BE49-F238E27FC236}">
                <a16:creationId xmlns:a16="http://schemas.microsoft.com/office/drawing/2014/main" id="{6E22E7AB-A493-90F1-C99A-B08DBCF10BBD}"/>
              </a:ext>
            </a:extLst>
          </p:cNvPr>
          <p:cNvSpPr/>
          <p:nvPr/>
        </p:nvSpPr>
        <p:spPr>
          <a:xfrm>
            <a:off x="723900" y="1491343"/>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FD8DF69-3E46-95B8-5A29-1A64411A1060}"/>
              </a:ext>
            </a:extLst>
          </p:cNvPr>
          <p:cNvSpPr/>
          <p:nvPr/>
        </p:nvSpPr>
        <p:spPr>
          <a:xfrm>
            <a:off x="723900" y="2703286"/>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6083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2D6D2-477E-5A73-4436-9867FD11AFC8}"/>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3E02CA22-DBA3-3519-8EF2-6F478B079A28}"/>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51C08C81-236C-A21D-6BE1-5DB7E0BA2905}"/>
              </a:ext>
            </a:extLst>
          </p:cNvPr>
          <p:cNvSpPr>
            <a:spLocks noGrp="1"/>
          </p:cNvSpPr>
          <p:nvPr>
            <p:ph type="title"/>
          </p:nvPr>
        </p:nvSpPr>
        <p:spPr>
          <a:xfrm>
            <a:off x="838200" y="160326"/>
            <a:ext cx="11154878" cy="807862"/>
          </a:xfrm>
        </p:spPr>
        <p:txBody>
          <a:bodyPr anchor="b">
            <a:noAutofit/>
          </a:bodyPr>
          <a:lstStyle/>
          <a:p>
            <a:pPr marL="0" indent="0">
              <a:buNone/>
            </a:pPr>
            <a:r>
              <a:rPr lang="ja-JP" altLang="en-US" b="1" dirty="0">
                <a:solidFill>
                  <a:schemeClr val="bg1"/>
                </a:solidFill>
                <a:latin typeface="+mn-ea"/>
                <a:ea typeface="+mn-ea"/>
              </a:rPr>
              <a:t>プロンプト</a:t>
            </a:r>
            <a:endParaRPr lang="en-US" altLang="ja-JP" b="1" dirty="0">
              <a:solidFill>
                <a:schemeClr val="bg1"/>
              </a:solidFill>
              <a:latin typeface="+mn-ea"/>
              <a:ea typeface="+mn-ea"/>
            </a:endParaRPr>
          </a:p>
        </p:txBody>
      </p:sp>
      <p:sp>
        <p:nvSpPr>
          <p:cNvPr id="6" name="スライド番号プレースホルダー 5">
            <a:extLst>
              <a:ext uri="{FF2B5EF4-FFF2-40B4-BE49-F238E27FC236}">
                <a16:creationId xmlns:a16="http://schemas.microsoft.com/office/drawing/2014/main" id="{55067580-F302-DBCB-A095-61D85AB7B958}"/>
              </a:ext>
            </a:extLst>
          </p:cNvPr>
          <p:cNvSpPr>
            <a:spLocks noGrp="1"/>
          </p:cNvSpPr>
          <p:nvPr>
            <p:ph type="sldNum" sz="quarter" idx="12"/>
          </p:nvPr>
        </p:nvSpPr>
        <p:spPr/>
        <p:txBody>
          <a:bodyPr/>
          <a:lstStyle/>
          <a:p>
            <a:fld id="{98E4D49B-7C54-4167-A8CB-7C9DF7FFC802}" type="slidenum">
              <a:rPr kumimoji="1" lang="ja-JP" altLang="en-US" smtClean="0"/>
              <a:t>19</a:t>
            </a:fld>
            <a:endParaRPr kumimoji="1" lang="ja-JP" altLang="en-US"/>
          </a:p>
        </p:txBody>
      </p:sp>
      <p:pic>
        <p:nvPicPr>
          <p:cNvPr id="13" name="図 12">
            <a:extLst>
              <a:ext uri="{FF2B5EF4-FFF2-40B4-BE49-F238E27FC236}">
                <a16:creationId xmlns:a16="http://schemas.microsoft.com/office/drawing/2014/main" id="{1C545672-BDF9-A8D7-78CB-63132596D0F9}"/>
              </a:ext>
            </a:extLst>
          </p:cNvPr>
          <p:cNvPicPr>
            <a:picLocks noChangeAspect="1"/>
          </p:cNvPicPr>
          <p:nvPr/>
        </p:nvPicPr>
        <p:blipFill>
          <a:blip r:embed="rId3"/>
          <a:stretch>
            <a:fillRect/>
          </a:stretch>
        </p:blipFill>
        <p:spPr>
          <a:xfrm>
            <a:off x="218195" y="1242029"/>
            <a:ext cx="7813285" cy="5523901"/>
          </a:xfrm>
          <a:prstGeom prst="rect">
            <a:avLst/>
          </a:prstGeom>
        </p:spPr>
      </p:pic>
      <p:sp>
        <p:nvSpPr>
          <p:cNvPr id="14" name="吹き出し: 角を丸めた四角形 13">
            <a:extLst>
              <a:ext uri="{FF2B5EF4-FFF2-40B4-BE49-F238E27FC236}">
                <a16:creationId xmlns:a16="http://schemas.microsoft.com/office/drawing/2014/main" id="{8569478C-B384-1F86-88D2-6749C678BFA7}"/>
              </a:ext>
            </a:extLst>
          </p:cNvPr>
          <p:cNvSpPr/>
          <p:nvPr/>
        </p:nvSpPr>
        <p:spPr>
          <a:xfrm>
            <a:off x="8138161" y="1277948"/>
            <a:ext cx="3947160" cy="1465252"/>
          </a:xfrm>
          <a:prstGeom prst="wedgeRoundRectCallout">
            <a:avLst>
              <a:gd name="adj1" fmla="val -61563"/>
              <a:gd name="adj2" fmla="val -32357"/>
              <a:gd name="adj3" fmla="val 16667"/>
            </a:avLst>
          </a:prstGeom>
          <a:solidFill>
            <a:schemeClr val="accent2">
              <a:lumMod val="40000"/>
              <a:lumOff val="60000"/>
            </a:schemeClr>
          </a:solidFill>
          <a:ln w="38100">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kumimoji="1" lang="en-US" altLang="ja-JP" sz="2800" b="1" dirty="0">
                <a:solidFill>
                  <a:schemeClr val="tx1"/>
                </a:solidFill>
              </a:rPr>
              <a:t>System</a:t>
            </a:r>
            <a:endParaRPr lang="en-US" altLang="ja-JP" sz="2800" b="1" dirty="0">
              <a:solidFill>
                <a:schemeClr val="tx1"/>
              </a:solidFill>
            </a:endParaRPr>
          </a:p>
          <a:p>
            <a:pPr marL="457200" lvl="1" indent="0">
              <a:buNone/>
            </a:pPr>
            <a:r>
              <a:rPr lang="ja-JP" altLang="en-US" sz="2400" dirty="0">
                <a:solidFill>
                  <a:schemeClr val="tx1"/>
                </a:solidFill>
              </a:rPr>
              <a:t>回答方法を</a:t>
            </a:r>
            <a:r>
              <a:rPr lang="en-US" altLang="ja-JP" sz="2400" dirty="0">
                <a:solidFill>
                  <a:schemeClr val="tx1"/>
                </a:solidFill>
              </a:rPr>
              <a:t>Yes/No</a:t>
            </a:r>
            <a:r>
              <a:rPr lang="ja-JP" altLang="en-US" sz="2400" dirty="0">
                <a:solidFill>
                  <a:schemeClr val="tx1"/>
                </a:solidFill>
              </a:rPr>
              <a:t>で</a:t>
            </a:r>
            <a:br>
              <a:rPr lang="en-US" altLang="ja-JP" sz="2400" dirty="0">
                <a:solidFill>
                  <a:schemeClr val="tx1"/>
                </a:solidFill>
              </a:rPr>
            </a:br>
            <a:r>
              <a:rPr lang="ja-JP" altLang="en-US" sz="2400" dirty="0">
                <a:solidFill>
                  <a:schemeClr val="tx1"/>
                </a:solidFill>
              </a:rPr>
              <a:t>指定する</a:t>
            </a:r>
            <a:endParaRPr lang="en-US" altLang="ja-JP" sz="2400" dirty="0">
              <a:solidFill>
                <a:schemeClr val="tx1"/>
              </a:solidFill>
            </a:endParaRPr>
          </a:p>
        </p:txBody>
      </p:sp>
      <p:sp>
        <p:nvSpPr>
          <p:cNvPr id="15" name="吹き出し: 角を丸めた四角形 14">
            <a:extLst>
              <a:ext uri="{FF2B5EF4-FFF2-40B4-BE49-F238E27FC236}">
                <a16:creationId xmlns:a16="http://schemas.microsoft.com/office/drawing/2014/main" id="{738006A2-EB36-3959-A025-D67681AD459B}"/>
              </a:ext>
            </a:extLst>
          </p:cNvPr>
          <p:cNvSpPr/>
          <p:nvPr/>
        </p:nvSpPr>
        <p:spPr>
          <a:xfrm>
            <a:off x="8138160" y="3068370"/>
            <a:ext cx="3947159" cy="1854149"/>
          </a:xfrm>
          <a:prstGeom prst="wedgeRoundRectCallout">
            <a:avLst>
              <a:gd name="adj1" fmla="val -61924"/>
              <a:gd name="adj2" fmla="val 30049"/>
              <a:gd name="adj3" fmla="val 16667"/>
            </a:avLst>
          </a:prstGeom>
          <a:solidFill>
            <a:schemeClr val="accent1">
              <a:lumMod val="40000"/>
              <a:lumOff val="60000"/>
            </a:schemeClr>
          </a:solidFill>
          <a:ln w="38100">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altLang="ja-JP" sz="2800" b="1" dirty="0">
                <a:solidFill>
                  <a:schemeClr val="tx1"/>
                </a:solidFill>
              </a:rPr>
              <a:t>User</a:t>
            </a:r>
            <a:endParaRPr lang="en-US" altLang="ja-JP" sz="2400" b="1" dirty="0">
              <a:solidFill>
                <a:schemeClr val="tx1"/>
              </a:solidFill>
            </a:endParaRPr>
          </a:p>
          <a:p>
            <a:pPr lvl="1"/>
            <a:r>
              <a:rPr lang="ja-JP" altLang="en-US" sz="2400" dirty="0">
                <a:solidFill>
                  <a:schemeClr val="tx1"/>
                </a:solidFill>
              </a:rPr>
              <a:t>二つのメソッドを入力</a:t>
            </a:r>
            <a:endParaRPr lang="en-US" altLang="ja-JP" sz="2400" dirty="0">
              <a:solidFill>
                <a:schemeClr val="tx1"/>
              </a:solidFill>
            </a:endParaRPr>
          </a:p>
          <a:p>
            <a:pPr lvl="1"/>
            <a:r>
              <a:rPr lang="ja-JP" altLang="en-US" sz="2400" dirty="0">
                <a:solidFill>
                  <a:schemeClr val="tx1"/>
                </a:solidFill>
              </a:rPr>
              <a:t>クローンであるかを聞く</a:t>
            </a:r>
            <a:endParaRPr lang="en-US" altLang="ja-JP" sz="2400" dirty="0">
              <a:solidFill>
                <a:schemeClr val="tx1"/>
              </a:solidFill>
            </a:endParaRPr>
          </a:p>
        </p:txBody>
      </p:sp>
    </p:spTree>
    <p:extLst>
      <p:ext uri="{BB962C8B-B14F-4D97-AF65-F5344CB8AC3E}">
        <p14:creationId xmlns:p14="http://schemas.microsoft.com/office/powerpoint/2010/main" val="71607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D67E0-FCE3-44C3-2180-BB2DC2FC7FA2}"/>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1B38A586-E8F6-EC96-D3E5-503BCF3E8D16}"/>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41831447-9D61-9D70-AE4B-89558B27B402}"/>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コードクローン</a:t>
            </a:r>
            <a:r>
              <a:rPr kumimoji="1" lang="en-US" altLang="ja-JP" b="1" dirty="0">
                <a:solidFill>
                  <a:schemeClr val="bg1"/>
                </a:solidFill>
                <a:latin typeface="+mn-ea"/>
                <a:ea typeface="+mn-ea"/>
              </a:rPr>
              <a:t>(</a:t>
            </a:r>
            <a:r>
              <a:rPr kumimoji="1" lang="ja-JP" altLang="en-US" b="1" dirty="0">
                <a:solidFill>
                  <a:schemeClr val="bg1"/>
                </a:solidFill>
                <a:latin typeface="+mn-ea"/>
                <a:ea typeface="+mn-ea"/>
              </a:rPr>
              <a:t>クローン</a:t>
            </a:r>
            <a:r>
              <a:rPr kumimoji="1" lang="en-US" altLang="ja-JP" b="1" dirty="0">
                <a:solidFill>
                  <a:schemeClr val="bg1"/>
                </a:solidFill>
                <a:latin typeface="+mn-ea"/>
                <a:ea typeface="+mn-ea"/>
              </a:rPr>
              <a:t>)</a:t>
            </a:r>
            <a:endParaRPr kumimoji="1" lang="ja-JP" altLang="en-US" b="1" dirty="0">
              <a:solidFill>
                <a:schemeClr val="bg1"/>
              </a:solidFill>
              <a:latin typeface="+mn-ea"/>
              <a:ea typeface="+mn-ea"/>
            </a:endParaRPr>
          </a:p>
        </p:txBody>
      </p:sp>
      <p:sp>
        <p:nvSpPr>
          <p:cNvPr id="5" name="コンテンツ プレースホルダー 2">
            <a:extLst>
              <a:ext uri="{FF2B5EF4-FFF2-40B4-BE49-F238E27FC236}">
                <a16:creationId xmlns:a16="http://schemas.microsoft.com/office/drawing/2014/main" id="{7336DA73-306C-F3B6-B929-5A2D6C32C9C8}"/>
              </a:ext>
            </a:extLst>
          </p:cNvPr>
          <p:cNvSpPr>
            <a:spLocks noGrp="1"/>
          </p:cNvSpPr>
          <p:nvPr>
            <p:ph idx="1"/>
          </p:nvPr>
        </p:nvSpPr>
        <p:spPr>
          <a:xfrm>
            <a:off x="487033" y="1567543"/>
            <a:ext cx="10485768" cy="5290456"/>
          </a:xfrm>
        </p:spPr>
        <p:txBody>
          <a:bodyPr>
            <a:normAutofit/>
          </a:bodyPr>
          <a:lstStyle/>
          <a:p>
            <a:pPr marL="0" indent="0">
              <a:buNone/>
            </a:pPr>
            <a:r>
              <a:rPr lang="ja-JP" altLang="en-US" u="sng" dirty="0"/>
              <a:t>互いに一致・類似した部分を持つソースコード片</a:t>
            </a:r>
            <a:r>
              <a:rPr lang="en-US" altLang="ja-JP" baseline="-25000" dirty="0"/>
              <a:t>[1]</a:t>
            </a:r>
          </a:p>
          <a:p>
            <a:pPr marL="0" indent="0">
              <a:buNone/>
            </a:pPr>
            <a:endParaRPr lang="en-US" altLang="ja-JP" sz="1400" dirty="0">
              <a:latin typeface="arial" panose="020B0604020202020204" pitchFamily="34" charset="0"/>
            </a:endParaRPr>
          </a:p>
          <a:p>
            <a:pPr marL="0" indent="0">
              <a:lnSpc>
                <a:spcPct val="120000"/>
              </a:lnSpc>
              <a:buNone/>
            </a:pPr>
            <a:r>
              <a:rPr lang="ja-JP" altLang="en-US" b="1" dirty="0"/>
              <a:t>問題点</a:t>
            </a:r>
            <a:endParaRPr lang="en-US" altLang="ja-JP" b="1" dirty="0"/>
          </a:p>
          <a:p>
            <a:pPr marL="457200" lvl="1" indent="0">
              <a:lnSpc>
                <a:spcPct val="120000"/>
              </a:lnSpc>
              <a:buNone/>
            </a:pPr>
            <a:r>
              <a:rPr lang="ja-JP" altLang="en-US" dirty="0"/>
              <a:t>クローンはシステムの保守性を損ない，</a:t>
            </a:r>
            <a:br>
              <a:rPr lang="en-US" altLang="ja-JP" dirty="0"/>
            </a:br>
            <a:r>
              <a:rPr lang="ja-JP" altLang="en-US" dirty="0"/>
              <a:t>バグを伝搬させる</a:t>
            </a:r>
            <a:r>
              <a:rPr lang="en-US" altLang="ja-JP" baseline="-25000" dirty="0"/>
              <a:t>[2]</a:t>
            </a:r>
            <a:endParaRPr lang="en-US" altLang="ja-JP" dirty="0"/>
          </a:p>
          <a:p>
            <a:pPr marL="457200" lvl="1" indent="0">
              <a:lnSpc>
                <a:spcPct val="120000"/>
              </a:lnSpc>
              <a:buNone/>
            </a:pPr>
            <a:endParaRPr lang="en-US" altLang="ja-JP" sz="1400" dirty="0"/>
          </a:p>
          <a:p>
            <a:pPr marL="457200" lvl="1" indent="0">
              <a:lnSpc>
                <a:spcPct val="120000"/>
              </a:lnSpc>
              <a:buNone/>
            </a:pPr>
            <a:r>
              <a:rPr lang="ja-JP" altLang="en-US" dirty="0"/>
              <a:t>検出・必要に応じて修正する必要がある</a:t>
            </a:r>
            <a:endParaRPr lang="en-US" altLang="ja-JP" dirty="0"/>
          </a:p>
          <a:p>
            <a:pPr marL="457200" lvl="1" indent="0">
              <a:lnSpc>
                <a:spcPct val="120000"/>
              </a:lnSpc>
              <a:buNone/>
            </a:pPr>
            <a:endParaRPr lang="en-US" altLang="ja-JP" dirty="0"/>
          </a:p>
          <a:p>
            <a:pPr marL="0" indent="0">
              <a:lnSpc>
                <a:spcPct val="120000"/>
              </a:lnSpc>
              <a:buNone/>
            </a:pPr>
            <a:r>
              <a:rPr lang="ja-JP" altLang="en-US" dirty="0"/>
              <a:t>これまでにクローンの</a:t>
            </a:r>
            <a:r>
              <a:rPr lang="ja-JP" altLang="en-US" u="sng" dirty="0"/>
              <a:t>検出ツール</a:t>
            </a:r>
            <a:r>
              <a:rPr lang="ja-JP" altLang="en-US" dirty="0"/>
              <a:t>が多く提案されている</a:t>
            </a:r>
            <a:endParaRPr lang="en-US" altLang="ja-JP" dirty="0"/>
          </a:p>
          <a:p>
            <a:pPr marL="457200" lvl="1" indent="0">
              <a:lnSpc>
                <a:spcPct val="120000"/>
              </a:lnSpc>
              <a:buNone/>
            </a:pPr>
            <a:endParaRPr lang="en-US" altLang="ja-JP" dirty="0"/>
          </a:p>
        </p:txBody>
      </p:sp>
      <p:sp>
        <p:nvSpPr>
          <p:cNvPr id="7" name="スライド番号プレースホルダー 6">
            <a:extLst>
              <a:ext uri="{FF2B5EF4-FFF2-40B4-BE49-F238E27FC236}">
                <a16:creationId xmlns:a16="http://schemas.microsoft.com/office/drawing/2014/main" id="{BB02BAFF-0C53-F3EA-3889-7A9DF87AE11E}"/>
              </a:ext>
            </a:extLst>
          </p:cNvPr>
          <p:cNvSpPr>
            <a:spLocks noGrp="1"/>
          </p:cNvSpPr>
          <p:nvPr>
            <p:ph type="sldNum" sz="quarter" idx="12"/>
          </p:nvPr>
        </p:nvSpPr>
        <p:spPr>
          <a:xfrm>
            <a:off x="9110627" y="6426067"/>
            <a:ext cx="2743200" cy="365125"/>
          </a:xfrm>
        </p:spPr>
        <p:txBody>
          <a:bodyPr/>
          <a:lstStyle/>
          <a:p>
            <a:fld id="{98E4D49B-7C54-4167-A8CB-7C9DF7FFC802}" type="slidenum">
              <a:rPr kumimoji="1" lang="ja-JP" altLang="en-US" smtClean="0"/>
              <a:t>2</a:t>
            </a:fld>
            <a:endParaRPr kumimoji="1" lang="ja-JP" altLang="en-US" dirty="0"/>
          </a:p>
        </p:txBody>
      </p:sp>
      <p:sp>
        <p:nvSpPr>
          <p:cNvPr id="18" name="矢印: 右 17">
            <a:extLst>
              <a:ext uri="{FF2B5EF4-FFF2-40B4-BE49-F238E27FC236}">
                <a16:creationId xmlns:a16="http://schemas.microsoft.com/office/drawing/2014/main" id="{005201ED-48D0-39C9-7C56-A3CCAF1509C7}"/>
              </a:ext>
            </a:extLst>
          </p:cNvPr>
          <p:cNvSpPr/>
          <p:nvPr/>
        </p:nvSpPr>
        <p:spPr>
          <a:xfrm rot="5400000">
            <a:off x="3426440" y="3928069"/>
            <a:ext cx="256634" cy="286309"/>
          </a:xfrm>
          <a:prstGeom prst="rightArrow">
            <a:avLst>
              <a:gd name="adj1" fmla="val 37923"/>
              <a:gd name="adj2" fmla="val 50000"/>
            </a:avLst>
          </a:prstGeom>
          <a:solidFill>
            <a:srgbClr val="31404D"/>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メモ 7">
            <a:extLst>
              <a:ext uri="{FF2B5EF4-FFF2-40B4-BE49-F238E27FC236}">
                <a16:creationId xmlns:a16="http://schemas.microsoft.com/office/drawing/2014/main" id="{24A87F6E-A284-868C-83C4-A4F96071EDB6}"/>
              </a:ext>
            </a:extLst>
          </p:cNvPr>
          <p:cNvSpPr/>
          <p:nvPr/>
        </p:nvSpPr>
        <p:spPr>
          <a:xfrm>
            <a:off x="7195099" y="2881704"/>
            <a:ext cx="1915528" cy="1677845"/>
          </a:xfrm>
          <a:prstGeom prst="foldedCorner">
            <a:avLst>
              <a:gd name="adj" fmla="val 19682"/>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四角形: メモ 8">
            <a:extLst>
              <a:ext uri="{FF2B5EF4-FFF2-40B4-BE49-F238E27FC236}">
                <a16:creationId xmlns:a16="http://schemas.microsoft.com/office/drawing/2014/main" id="{56FF203E-D21F-F75B-4E6F-64C1826A04FE}"/>
              </a:ext>
            </a:extLst>
          </p:cNvPr>
          <p:cNvSpPr/>
          <p:nvPr/>
        </p:nvSpPr>
        <p:spPr>
          <a:xfrm>
            <a:off x="9789439" y="2881705"/>
            <a:ext cx="1915528" cy="1302812"/>
          </a:xfrm>
          <a:prstGeom prst="foldedCorner">
            <a:avLst>
              <a:gd name="adj" fmla="val 19682"/>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L 字 9">
            <a:extLst>
              <a:ext uri="{FF2B5EF4-FFF2-40B4-BE49-F238E27FC236}">
                <a16:creationId xmlns:a16="http://schemas.microsoft.com/office/drawing/2014/main" id="{A5A77E28-844B-682E-FCDC-B8984F6A788F}"/>
              </a:ext>
            </a:extLst>
          </p:cNvPr>
          <p:cNvSpPr/>
          <p:nvPr/>
        </p:nvSpPr>
        <p:spPr>
          <a:xfrm rot="10800000" flipH="1">
            <a:off x="7415991" y="3283185"/>
            <a:ext cx="1506432" cy="653320"/>
          </a:xfrm>
          <a:prstGeom prst="corner">
            <a:avLst>
              <a:gd name="adj1" fmla="val 69770"/>
              <a:gd name="adj2" fmla="val 155821"/>
            </a:avLst>
          </a:prstGeom>
          <a:solidFill>
            <a:schemeClr val="accent5">
              <a:lumMod val="20000"/>
              <a:lumOff val="80000"/>
            </a:schemeClr>
          </a:solidFill>
          <a:ln w="19050">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6F1AEFD8-48BE-1394-E5A2-80A8FE82A19C}"/>
              </a:ext>
            </a:extLst>
          </p:cNvPr>
          <p:cNvSpPr/>
          <p:nvPr/>
        </p:nvSpPr>
        <p:spPr>
          <a:xfrm>
            <a:off x="7499899" y="3429000"/>
            <a:ext cx="636568" cy="2163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F4B7B6CC-D59D-C731-BB69-25ED9C2EC539}"/>
              </a:ext>
            </a:extLst>
          </p:cNvPr>
          <p:cNvGrpSpPr/>
          <p:nvPr/>
        </p:nvGrpSpPr>
        <p:grpSpPr>
          <a:xfrm>
            <a:off x="7280981" y="3742374"/>
            <a:ext cx="397176" cy="426813"/>
            <a:chOff x="8374978" y="5550366"/>
            <a:chExt cx="397176" cy="426813"/>
          </a:xfrm>
        </p:grpSpPr>
        <p:sp>
          <p:nvSpPr>
            <p:cNvPr id="43" name="楕円 42">
              <a:extLst>
                <a:ext uri="{FF2B5EF4-FFF2-40B4-BE49-F238E27FC236}">
                  <a16:creationId xmlns:a16="http://schemas.microsoft.com/office/drawing/2014/main" id="{811E0512-9CB1-C09A-F34A-C29FD8523314}"/>
                </a:ext>
              </a:extLst>
            </p:cNvPr>
            <p:cNvSpPr/>
            <p:nvPr/>
          </p:nvSpPr>
          <p:spPr>
            <a:xfrm>
              <a:off x="8374978" y="5550366"/>
              <a:ext cx="397176" cy="426813"/>
            </a:xfrm>
            <a:prstGeom prst="ellipse">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グラフィックス 2" descr="虫 単色塗りつぶし">
              <a:extLst>
                <a:ext uri="{FF2B5EF4-FFF2-40B4-BE49-F238E27FC236}">
                  <a16:creationId xmlns:a16="http://schemas.microsoft.com/office/drawing/2014/main" id="{E0DC2151-5AD1-A7CA-86E6-CC91F6FEA2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4471" y="5581805"/>
              <a:ext cx="338189" cy="338189"/>
            </a:xfrm>
            <a:prstGeom prst="rect">
              <a:avLst/>
            </a:prstGeom>
          </p:spPr>
        </p:pic>
      </p:grpSp>
      <p:sp>
        <p:nvSpPr>
          <p:cNvPr id="14" name="テキスト ボックス 13">
            <a:extLst>
              <a:ext uri="{FF2B5EF4-FFF2-40B4-BE49-F238E27FC236}">
                <a16:creationId xmlns:a16="http://schemas.microsoft.com/office/drawing/2014/main" id="{304B12F5-40C0-1A06-FF7B-6C84D977412E}"/>
              </a:ext>
            </a:extLst>
          </p:cNvPr>
          <p:cNvSpPr txBox="1"/>
          <p:nvPr/>
        </p:nvSpPr>
        <p:spPr>
          <a:xfrm>
            <a:off x="838201" y="5959010"/>
            <a:ext cx="10515599" cy="738664"/>
          </a:xfrm>
          <a:prstGeom prst="rect">
            <a:avLst/>
          </a:prstGeom>
          <a:noFill/>
        </p:spPr>
        <p:txBody>
          <a:bodyPr wrap="square" rtlCol="0">
            <a:spAutoFit/>
          </a:bodyPr>
          <a:lstStyle/>
          <a:p>
            <a:r>
              <a:rPr kumimoji="1" lang="en-US" altLang="ja-JP" sz="1400" dirty="0">
                <a:solidFill>
                  <a:schemeClr val="bg2">
                    <a:lumMod val="25000"/>
                  </a:schemeClr>
                </a:solidFill>
              </a:rPr>
              <a:t>[1] </a:t>
            </a:r>
            <a:r>
              <a:rPr kumimoji="1" lang="ja-JP" altLang="en-US" sz="1400" dirty="0">
                <a:solidFill>
                  <a:schemeClr val="bg2">
                    <a:lumMod val="25000"/>
                  </a:schemeClr>
                </a:solidFill>
              </a:rPr>
              <a:t>井上克郎</a:t>
            </a:r>
            <a:r>
              <a:rPr kumimoji="1" lang="en-US" altLang="ja-JP" sz="1400" dirty="0">
                <a:solidFill>
                  <a:schemeClr val="bg2">
                    <a:lumMod val="25000"/>
                  </a:schemeClr>
                </a:solidFill>
              </a:rPr>
              <a:t>, </a:t>
            </a:r>
            <a:r>
              <a:rPr kumimoji="1" lang="ja-JP" altLang="en-US" sz="1400" dirty="0">
                <a:solidFill>
                  <a:schemeClr val="bg2">
                    <a:lumMod val="25000"/>
                  </a:schemeClr>
                </a:solidFill>
              </a:rPr>
              <a:t>神谷年洋</a:t>
            </a:r>
            <a:r>
              <a:rPr kumimoji="1" lang="en-US" altLang="ja-JP" sz="1400" dirty="0">
                <a:solidFill>
                  <a:schemeClr val="bg2">
                    <a:lumMod val="25000"/>
                  </a:schemeClr>
                </a:solidFill>
              </a:rPr>
              <a:t>, </a:t>
            </a:r>
            <a:r>
              <a:rPr kumimoji="1" lang="ja-JP" altLang="en-US" sz="1400" dirty="0">
                <a:solidFill>
                  <a:schemeClr val="bg2">
                    <a:lumMod val="25000"/>
                  </a:schemeClr>
                </a:solidFill>
              </a:rPr>
              <a:t>楠本真二</a:t>
            </a:r>
            <a:r>
              <a:rPr kumimoji="1" lang="en-US" altLang="ja-JP" sz="1400" dirty="0">
                <a:solidFill>
                  <a:schemeClr val="bg2">
                    <a:lumMod val="25000"/>
                  </a:schemeClr>
                </a:solidFill>
              </a:rPr>
              <a:t>. </a:t>
            </a:r>
            <a:r>
              <a:rPr kumimoji="1" lang="ja-JP" altLang="en-US" sz="1400" dirty="0">
                <a:solidFill>
                  <a:schemeClr val="bg2">
                    <a:lumMod val="25000"/>
                  </a:schemeClr>
                </a:solidFill>
              </a:rPr>
              <a:t>コードクローン検出法</a:t>
            </a:r>
            <a:r>
              <a:rPr kumimoji="1" lang="en-US" altLang="ja-JP" sz="1400" dirty="0">
                <a:solidFill>
                  <a:schemeClr val="bg2">
                    <a:lumMod val="25000"/>
                  </a:schemeClr>
                </a:solidFill>
              </a:rPr>
              <a:t>. </a:t>
            </a:r>
            <a:r>
              <a:rPr kumimoji="1" lang="ja-JP" altLang="en-US" sz="1400" dirty="0">
                <a:solidFill>
                  <a:schemeClr val="bg2">
                    <a:lumMod val="25000"/>
                  </a:schemeClr>
                </a:solidFill>
              </a:rPr>
              <a:t>コンピュータソフトウェア</a:t>
            </a:r>
            <a:r>
              <a:rPr kumimoji="1" lang="en-US" altLang="ja-JP" sz="1400" dirty="0">
                <a:solidFill>
                  <a:schemeClr val="bg2">
                    <a:lumMod val="25000"/>
                  </a:schemeClr>
                </a:solidFill>
              </a:rPr>
              <a:t>, Vol. 18, No. 5, pp. 529–536, 2001.</a:t>
            </a:r>
            <a:br>
              <a:rPr kumimoji="1" lang="en-US" altLang="ja-JP" sz="1400" dirty="0">
                <a:solidFill>
                  <a:schemeClr val="bg2">
                    <a:lumMod val="25000"/>
                  </a:schemeClr>
                </a:solidFill>
              </a:rPr>
            </a:br>
            <a:r>
              <a:rPr kumimoji="1" lang="en-US" altLang="ja-JP" sz="1400" dirty="0">
                <a:solidFill>
                  <a:schemeClr val="bg2">
                    <a:lumMod val="25000"/>
                  </a:schemeClr>
                </a:solidFill>
              </a:rPr>
              <a:t>[2] M. Mondal, C. Roy, and K. Schneider. A Fine-Grained Analysis </a:t>
            </a:r>
            <a:r>
              <a:rPr kumimoji="1" lang="en-US" altLang="ja-JP" sz="1400" dirty="0" err="1">
                <a:solidFill>
                  <a:schemeClr val="bg2">
                    <a:lumMod val="25000"/>
                  </a:schemeClr>
                </a:solidFill>
              </a:rPr>
              <a:t>onthe</a:t>
            </a:r>
            <a:r>
              <a:rPr kumimoji="1" lang="en-US" altLang="ja-JP" sz="1400" dirty="0">
                <a:solidFill>
                  <a:schemeClr val="bg2">
                    <a:lumMod val="25000"/>
                  </a:schemeClr>
                </a:solidFill>
              </a:rPr>
              <a:t> Inconsistent Changes in Code Clones. In 2020 IEEE ICSME, pp.220–231, 2020</a:t>
            </a:r>
            <a:endParaRPr kumimoji="1" lang="ja-JP" altLang="en-US" sz="1400" dirty="0">
              <a:solidFill>
                <a:schemeClr val="bg2">
                  <a:lumMod val="25000"/>
                </a:schemeClr>
              </a:solidFill>
            </a:endParaRPr>
          </a:p>
        </p:txBody>
      </p:sp>
    </p:spTree>
    <p:extLst>
      <p:ext uri="{BB962C8B-B14F-4D97-AF65-F5344CB8AC3E}">
        <p14:creationId xmlns:p14="http://schemas.microsoft.com/office/powerpoint/2010/main" val="3210551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9C9DC-50C8-FEE6-D6C6-A15F97EF7CEF}"/>
            </a:ext>
          </a:extLst>
        </p:cNvPr>
        <p:cNvGrpSpPr/>
        <p:nvPr/>
      </p:nvGrpSpPr>
      <p:grpSpPr>
        <a:xfrm>
          <a:off x="0" y="0"/>
          <a:ext cx="0" cy="0"/>
          <a:chOff x="0" y="0"/>
          <a:chExt cx="0" cy="0"/>
        </a:xfrm>
      </p:grpSpPr>
      <p:sp>
        <p:nvSpPr>
          <p:cNvPr id="20" name="四角形: 角を丸くする 19">
            <a:extLst>
              <a:ext uri="{FF2B5EF4-FFF2-40B4-BE49-F238E27FC236}">
                <a16:creationId xmlns:a16="http://schemas.microsoft.com/office/drawing/2014/main" id="{03CC1655-19B4-95B4-DFF0-0386E2D090C2}"/>
              </a:ext>
            </a:extLst>
          </p:cNvPr>
          <p:cNvSpPr/>
          <p:nvPr/>
        </p:nvSpPr>
        <p:spPr>
          <a:xfrm>
            <a:off x="274905" y="4655144"/>
            <a:ext cx="9000196" cy="1439488"/>
          </a:xfrm>
          <a:prstGeom prst="roundRect">
            <a:avLst>
              <a:gd name="adj" fmla="val 7198"/>
            </a:avLst>
          </a:prstGeom>
          <a:solidFill>
            <a:srgbClr val="E7E6E6"/>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3D8BA076-DA78-4D2D-25B7-9F49958810C4}"/>
              </a:ext>
            </a:extLst>
          </p:cNvPr>
          <p:cNvSpPr/>
          <p:nvPr/>
        </p:nvSpPr>
        <p:spPr>
          <a:xfrm>
            <a:off x="274906" y="3017412"/>
            <a:ext cx="9000196" cy="1439488"/>
          </a:xfrm>
          <a:prstGeom prst="roundRect">
            <a:avLst>
              <a:gd name="adj" fmla="val 7198"/>
            </a:avLst>
          </a:prstGeom>
          <a:solidFill>
            <a:srgbClr val="E7E6E6"/>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505C23FE-3B94-6F71-90B0-12CFC0BD9470}"/>
              </a:ext>
            </a:extLst>
          </p:cNvPr>
          <p:cNvSpPr/>
          <p:nvPr/>
        </p:nvSpPr>
        <p:spPr>
          <a:xfrm>
            <a:off x="274907" y="1358222"/>
            <a:ext cx="9000196" cy="1439488"/>
          </a:xfrm>
          <a:prstGeom prst="roundRect">
            <a:avLst>
              <a:gd name="adj" fmla="val 7198"/>
            </a:avLst>
          </a:prstGeom>
          <a:solidFill>
            <a:srgbClr val="E7E6E6"/>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624139A8-7FD4-3FB5-77DB-CAC8AAE3F7F7}"/>
              </a:ext>
            </a:extLst>
          </p:cNvPr>
          <p:cNvSpPr>
            <a:spLocks noGrp="1"/>
          </p:cNvSpPr>
          <p:nvPr>
            <p:ph type="sldNum" sz="quarter" idx="12"/>
          </p:nvPr>
        </p:nvSpPr>
        <p:spPr>
          <a:xfrm>
            <a:off x="9419572" y="6460711"/>
            <a:ext cx="2743200" cy="365125"/>
          </a:xfrm>
        </p:spPr>
        <p:txBody>
          <a:bodyPr/>
          <a:lstStyle/>
          <a:p>
            <a:fld id="{98E4D49B-7C54-4167-A8CB-7C9DF7FFC802}" type="slidenum">
              <a:rPr kumimoji="1" lang="ja-JP" altLang="en-US" smtClean="0"/>
              <a:t>20</a:t>
            </a:fld>
            <a:endParaRPr kumimoji="1" lang="ja-JP" altLang="en-US" dirty="0"/>
          </a:p>
        </p:txBody>
      </p:sp>
      <p:sp>
        <p:nvSpPr>
          <p:cNvPr id="5" name="正方形/長方形 4">
            <a:extLst>
              <a:ext uri="{FF2B5EF4-FFF2-40B4-BE49-F238E27FC236}">
                <a16:creationId xmlns:a16="http://schemas.microsoft.com/office/drawing/2014/main" id="{2D27AD06-2456-C82A-6E1C-DF338ED2326B}"/>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A47EB008-2314-5F0D-2B3A-BDD3C90AD9FC}"/>
              </a:ext>
            </a:extLst>
          </p:cNvPr>
          <p:cNvSpPr txBox="1">
            <a:spLocks/>
          </p:cNvSpPr>
          <p:nvPr/>
        </p:nvSpPr>
        <p:spPr>
          <a:xfrm>
            <a:off x="838200" y="160326"/>
            <a:ext cx="10515600" cy="8078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b="1" dirty="0">
                <a:solidFill>
                  <a:schemeClr val="bg1"/>
                </a:solidFill>
                <a:latin typeface="+mn-ea"/>
                <a:ea typeface="+mn-ea"/>
              </a:rPr>
              <a:t>評価指標</a:t>
            </a:r>
          </a:p>
        </p:txBody>
      </p:sp>
      <p:sp>
        <p:nvSpPr>
          <p:cNvPr id="7" name="コンテンツ プレースホルダー 2">
            <a:extLst>
              <a:ext uri="{FF2B5EF4-FFF2-40B4-BE49-F238E27FC236}">
                <a16:creationId xmlns:a16="http://schemas.microsoft.com/office/drawing/2014/main" id="{AA1539BE-A5D0-E07E-5DE1-BC871473740C}"/>
              </a:ext>
            </a:extLst>
          </p:cNvPr>
          <p:cNvSpPr>
            <a:spLocks noGrp="1"/>
          </p:cNvSpPr>
          <p:nvPr>
            <p:ph idx="1"/>
          </p:nvPr>
        </p:nvSpPr>
        <p:spPr>
          <a:xfrm>
            <a:off x="341875" y="1483112"/>
            <a:ext cx="9737497" cy="5116096"/>
          </a:xfrm>
        </p:spPr>
        <p:txBody>
          <a:bodyPr>
            <a:normAutofit/>
          </a:bodyPr>
          <a:lstStyle/>
          <a:p>
            <a:pPr marL="0" indent="0">
              <a:buNone/>
            </a:pPr>
            <a:r>
              <a:rPr lang="en-US" altLang="ja-JP" b="1" dirty="0"/>
              <a:t>Recall</a:t>
            </a:r>
          </a:p>
          <a:p>
            <a:pPr marL="457200" lvl="1" indent="0">
              <a:buNone/>
            </a:pPr>
            <a:r>
              <a:rPr lang="ja-JP" altLang="en-US" dirty="0"/>
              <a:t>真にクローンであるものを</a:t>
            </a:r>
            <a:br>
              <a:rPr lang="en-US" altLang="ja-JP" dirty="0"/>
            </a:br>
            <a:r>
              <a:rPr lang="ja-JP" altLang="en-US" dirty="0"/>
              <a:t>取りこぼしなく予測できたか</a:t>
            </a:r>
            <a:endParaRPr lang="en-US" altLang="ja-JP" dirty="0"/>
          </a:p>
          <a:p>
            <a:pPr marL="457200" lvl="1" indent="0">
              <a:buNone/>
            </a:pPr>
            <a:endParaRPr lang="en-US" altLang="ja-JP" b="1" dirty="0"/>
          </a:p>
          <a:p>
            <a:pPr marL="0" indent="0">
              <a:buNone/>
            </a:pPr>
            <a:r>
              <a:rPr lang="en-US" altLang="ja-JP" b="1" dirty="0"/>
              <a:t>Precision</a:t>
            </a:r>
          </a:p>
          <a:p>
            <a:pPr marL="457200" lvl="1" indent="0">
              <a:buNone/>
            </a:pPr>
            <a:r>
              <a:rPr lang="ja-JP" altLang="en-US" dirty="0"/>
              <a:t>クローンであると予測したものが</a:t>
            </a:r>
            <a:br>
              <a:rPr lang="en-US" altLang="ja-JP" dirty="0"/>
            </a:br>
            <a:r>
              <a:rPr lang="ja-JP" altLang="en-US" dirty="0"/>
              <a:t>どれだけ正しかったか</a:t>
            </a:r>
            <a:endParaRPr lang="en-US" altLang="ja-JP" dirty="0"/>
          </a:p>
          <a:p>
            <a:pPr marL="457200" lvl="1" indent="0">
              <a:buNone/>
            </a:pPr>
            <a:endParaRPr lang="en-US" altLang="ja-JP" dirty="0"/>
          </a:p>
          <a:p>
            <a:pPr marL="0" indent="0">
              <a:buNone/>
            </a:pPr>
            <a:r>
              <a:rPr lang="en-US" altLang="ja-JP" b="1" dirty="0"/>
              <a:t>Accuracy</a:t>
            </a:r>
          </a:p>
          <a:p>
            <a:pPr marL="457200" lvl="1" indent="0">
              <a:buNone/>
            </a:pPr>
            <a:r>
              <a:rPr lang="ja-JP" altLang="en-US" dirty="0"/>
              <a:t>どれだけ正確に予測できたか</a:t>
            </a:r>
            <a:endParaRPr lang="en-US" altLang="ja-JP" dirty="0"/>
          </a:p>
          <a:p>
            <a:pPr marL="0" indent="0">
              <a:buNone/>
            </a:pPr>
            <a:endParaRPr lang="en-US" altLang="ja-JP" dirty="0"/>
          </a:p>
        </p:txBody>
      </p:sp>
      <p:sp>
        <p:nvSpPr>
          <p:cNvPr id="2" name="四角形: 角を丸くする 1">
            <a:extLst>
              <a:ext uri="{FF2B5EF4-FFF2-40B4-BE49-F238E27FC236}">
                <a16:creationId xmlns:a16="http://schemas.microsoft.com/office/drawing/2014/main" id="{879A34EC-7B16-E854-989A-5FBBEABFC397}"/>
              </a:ext>
            </a:extLst>
          </p:cNvPr>
          <p:cNvSpPr/>
          <p:nvPr/>
        </p:nvSpPr>
        <p:spPr>
          <a:xfrm>
            <a:off x="9534144" y="2286000"/>
            <a:ext cx="2431651" cy="2968752"/>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E0D5D69A-2C0F-4B10-0724-743E971556EC}"/>
              </a:ext>
            </a:extLst>
          </p:cNvPr>
          <p:cNvSpPr/>
          <p:nvPr/>
        </p:nvSpPr>
        <p:spPr>
          <a:xfrm>
            <a:off x="10079373" y="3286521"/>
            <a:ext cx="1572788" cy="1588029"/>
          </a:xfrm>
          <a:prstGeom prst="ellipse">
            <a:avLst/>
          </a:prstGeom>
          <a:noFill/>
          <a:ln w="571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0065456F-BB48-C5D2-0F9A-58988604E9E7}"/>
              </a:ext>
            </a:extLst>
          </p:cNvPr>
          <p:cNvSpPr/>
          <p:nvPr/>
        </p:nvSpPr>
        <p:spPr>
          <a:xfrm>
            <a:off x="9795052" y="2835656"/>
            <a:ext cx="1572788" cy="1549628"/>
          </a:xfrm>
          <a:prstGeom prst="ellipse">
            <a:avLst/>
          </a:prstGeom>
          <a:noFill/>
          <a:ln w="571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70C57CF7-9D2D-C7A7-A5EC-7292B99DB66E}"/>
              </a:ext>
            </a:extLst>
          </p:cNvPr>
          <p:cNvSpPr txBox="1"/>
          <p:nvPr/>
        </p:nvSpPr>
        <p:spPr>
          <a:xfrm>
            <a:off x="11111351" y="4403454"/>
            <a:ext cx="697627" cy="707886"/>
          </a:xfrm>
          <a:prstGeom prst="rect">
            <a:avLst/>
          </a:prstGeom>
          <a:solidFill>
            <a:schemeClr val="accent1"/>
          </a:solidFill>
        </p:spPr>
        <p:txBody>
          <a:bodyPr wrap="none" rtlCol="0">
            <a:spAutoFit/>
          </a:bodyPr>
          <a:lstStyle/>
          <a:p>
            <a:pPr algn="ctr"/>
            <a:r>
              <a:rPr lang="en-US" altLang="ja-JP" sz="2000" b="1" dirty="0"/>
              <a:t>T</a:t>
            </a:r>
          </a:p>
          <a:p>
            <a:pPr algn="ctr"/>
            <a:r>
              <a:rPr kumimoji="1" lang="ja-JP" altLang="en-US" sz="2000" b="1" dirty="0"/>
              <a:t>正解</a:t>
            </a:r>
          </a:p>
        </p:txBody>
      </p:sp>
      <p:sp>
        <p:nvSpPr>
          <p:cNvPr id="13" name="テキスト ボックス 12">
            <a:extLst>
              <a:ext uri="{FF2B5EF4-FFF2-40B4-BE49-F238E27FC236}">
                <a16:creationId xmlns:a16="http://schemas.microsoft.com/office/drawing/2014/main" id="{2E8BA04D-CCE1-E4A8-1E07-6BD6EB095658}"/>
              </a:ext>
            </a:extLst>
          </p:cNvPr>
          <p:cNvSpPr txBox="1"/>
          <p:nvPr/>
        </p:nvSpPr>
        <p:spPr>
          <a:xfrm>
            <a:off x="9769247" y="2676877"/>
            <a:ext cx="697627" cy="707886"/>
          </a:xfrm>
          <a:prstGeom prst="rect">
            <a:avLst/>
          </a:prstGeom>
          <a:solidFill>
            <a:schemeClr val="accent6">
              <a:lumMod val="40000"/>
              <a:lumOff val="60000"/>
            </a:schemeClr>
          </a:solidFill>
        </p:spPr>
        <p:txBody>
          <a:bodyPr wrap="none" rtlCol="0">
            <a:spAutoFit/>
          </a:bodyPr>
          <a:lstStyle/>
          <a:p>
            <a:pPr algn="ctr"/>
            <a:r>
              <a:rPr lang="en-US" altLang="ja-JP" sz="2000" b="1" dirty="0"/>
              <a:t>P</a:t>
            </a:r>
            <a:endParaRPr kumimoji="1" lang="en-US" altLang="ja-JP" sz="2000" b="1" dirty="0"/>
          </a:p>
          <a:p>
            <a:pPr algn="ctr"/>
            <a:r>
              <a:rPr lang="ja-JP" altLang="en-US" sz="2000" b="1" dirty="0"/>
              <a:t>予測</a:t>
            </a:r>
            <a:endParaRPr kumimoji="1" lang="ja-JP" altLang="en-US" sz="2000" b="1" dirty="0"/>
          </a:p>
        </p:txBody>
      </p:sp>
      <p:sp>
        <p:nvSpPr>
          <p:cNvPr id="14" name="テキスト ボックス 13">
            <a:extLst>
              <a:ext uri="{FF2B5EF4-FFF2-40B4-BE49-F238E27FC236}">
                <a16:creationId xmlns:a16="http://schemas.microsoft.com/office/drawing/2014/main" id="{D9F13235-90FF-3E18-DDCB-39BF2DD1732F}"/>
              </a:ext>
            </a:extLst>
          </p:cNvPr>
          <p:cNvSpPr txBox="1"/>
          <p:nvPr/>
        </p:nvSpPr>
        <p:spPr>
          <a:xfrm>
            <a:off x="10411565" y="1895967"/>
            <a:ext cx="646331" cy="646331"/>
          </a:xfrm>
          <a:prstGeom prst="rect">
            <a:avLst/>
          </a:prstGeom>
          <a:solidFill>
            <a:schemeClr val="bg2"/>
          </a:solidFill>
        </p:spPr>
        <p:txBody>
          <a:bodyPr wrap="none" rtlCol="0">
            <a:spAutoFit/>
          </a:bodyPr>
          <a:lstStyle/>
          <a:p>
            <a:pPr algn="ctr"/>
            <a:r>
              <a:rPr kumimoji="1" lang="en-US" altLang="ja-JP" b="1" dirty="0"/>
              <a:t>U</a:t>
            </a:r>
          </a:p>
          <a:p>
            <a:pPr algn="ctr"/>
            <a:r>
              <a:rPr lang="ja-JP" altLang="en-US" b="1" dirty="0"/>
              <a:t>全体</a:t>
            </a:r>
            <a:endParaRPr kumimoji="1" lang="ja-JP" altLang="en-US" b="1" dirty="0"/>
          </a:p>
        </p:txBody>
      </p:sp>
      <mc:AlternateContent xmlns:mc="http://schemas.openxmlformats.org/markup-compatibility/2006" xmlns:a14="http://schemas.microsoft.com/office/drawing/2010/main">
        <mc:Choice Requires="a14">
          <p:sp>
            <p:nvSpPr>
              <p:cNvPr id="16" name="テキスト ボックス 15">
                <a:extLst>
                  <a:ext uri="{FF2B5EF4-FFF2-40B4-BE49-F238E27FC236}">
                    <a16:creationId xmlns:a16="http://schemas.microsoft.com/office/drawing/2014/main" id="{4BC684A7-55D2-ACAE-D5C0-FF25B13C6069}"/>
                  </a:ext>
                </a:extLst>
              </p:cNvPr>
              <p:cNvSpPr txBox="1"/>
              <p:nvPr/>
            </p:nvSpPr>
            <p:spPr>
              <a:xfrm>
                <a:off x="6253682" y="1788126"/>
                <a:ext cx="2358274" cy="7813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𝑟𝑒𝑐𝑎𝑙𝑙</m:t>
                      </m:r>
                      <m:r>
                        <a:rPr lang="en-US" altLang="ja-JP" sz="2400" b="0" i="1" smtClean="0">
                          <a:latin typeface="Cambria Math" panose="02040503050406030204" pitchFamily="18" charset="0"/>
                        </a:rPr>
                        <m:t>=</m:t>
                      </m:r>
                      <m:f>
                        <m:fPr>
                          <m:ctrlPr>
                            <a:rPr lang="en-US" altLang="ja-JP" sz="2400" b="0" i="1" smtClean="0">
                              <a:latin typeface="Cambria Math" panose="02040503050406030204" pitchFamily="18" charset="0"/>
                              <a:ea typeface="Cambria Math" panose="02040503050406030204" pitchFamily="18" charset="0"/>
                            </a:rPr>
                          </m:ctrlPr>
                        </m:fPr>
                        <m:num>
                          <m:r>
                            <a:rPr lang="en-US" altLang="ja-JP" sz="2400" i="1">
                              <a:latin typeface="Cambria Math" panose="02040503050406030204" pitchFamily="18" charset="0"/>
                            </a:rPr>
                            <m:t>𝑇</m:t>
                          </m:r>
                          <m:r>
                            <a:rPr lang="en-US" altLang="ja-JP" sz="2400" i="1">
                              <a:latin typeface="Cambria Math" panose="02040503050406030204" pitchFamily="18" charset="0"/>
                            </a:rPr>
                            <m:t> ∩ </m:t>
                          </m:r>
                          <m:r>
                            <a:rPr lang="en-US" altLang="ja-JP" sz="2400" i="1">
                              <a:latin typeface="Cambria Math" panose="02040503050406030204" pitchFamily="18" charset="0"/>
                              <a:ea typeface="Cambria Math" panose="02040503050406030204" pitchFamily="18" charset="0"/>
                            </a:rPr>
                            <m:t>𝑃</m:t>
                          </m:r>
                        </m:num>
                        <m:den>
                          <m:r>
                            <a:rPr lang="en-US" altLang="ja-JP" sz="2400" b="0" i="1" smtClean="0">
                              <a:latin typeface="Cambria Math" panose="02040503050406030204" pitchFamily="18" charset="0"/>
                              <a:ea typeface="Cambria Math" panose="02040503050406030204" pitchFamily="18" charset="0"/>
                            </a:rPr>
                            <m:t>𝑇</m:t>
                          </m:r>
                        </m:den>
                      </m:f>
                    </m:oMath>
                  </m:oMathPara>
                </a14:m>
                <a:endParaRPr kumimoji="1" lang="ja-JP" altLang="en-US" sz="2400" dirty="0"/>
              </a:p>
            </p:txBody>
          </p:sp>
        </mc:Choice>
        <mc:Fallback xmlns="">
          <p:sp>
            <p:nvSpPr>
              <p:cNvPr id="16" name="テキスト ボックス 15">
                <a:extLst>
                  <a:ext uri="{FF2B5EF4-FFF2-40B4-BE49-F238E27FC236}">
                    <a16:creationId xmlns:a16="http://schemas.microsoft.com/office/drawing/2014/main" id="{4BC684A7-55D2-ACAE-D5C0-FF25B13C6069}"/>
                  </a:ext>
                </a:extLst>
              </p:cNvPr>
              <p:cNvSpPr txBox="1">
                <a:spLocks noRot="1" noChangeAspect="1" noMove="1" noResize="1" noEditPoints="1" noAdjustHandles="1" noChangeArrowheads="1" noChangeShapeType="1" noTextEdit="1"/>
              </p:cNvSpPr>
              <p:nvPr/>
            </p:nvSpPr>
            <p:spPr>
              <a:xfrm>
                <a:off x="6253682" y="1788126"/>
                <a:ext cx="2358274" cy="78136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960CA72D-0EEC-DDBE-06C0-609EAD5E364E}"/>
                  </a:ext>
                </a:extLst>
              </p:cNvPr>
              <p:cNvSpPr txBox="1"/>
              <p:nvPr/>
            </p:nvSpPr>
            <p:spPr>
              <a:xfrm>
                <a:off x="5784222" y="3343016"/>
                <a:ext cx="2903615" cy="7813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panose="02040503050406030204" pitchFamily="18" charset="0"/>
                        </a:rPr>
                        <m:t>𝑝𝑟𝑒𝑐𝑖𝑠𝑖𝑜𝑛</m:t>
                      </m:r>
                      <m:r>
                        <a:rPr lang="en-US" altLang="ja-JP" sz="2400" i="1">
                          <a:latin typeface="Cambria Math" panose="02040503050406030204" pitchFamily="18" charset="0"/>
                        </a:rPr>
                        <m:t>= </m:t>
                      </m:r>
                      <m:f>
                        <m:fPr>
                          <m:ctrlPr>
                            <a:rPr lang="en-US" altLang="ja-JP" sz="2400" i="1">
                              <a:latin typeface="Cambria Math" panose="02040503050406030204" pitchFamily="18" charset="0"/>
                            </a:rPr>
                          </m:ctrlPr>
                        </m:fPr>
                        <m:num>
                          <m:r>
                            <a:rPr lang="en-US" altLang="ja-JP" sz="2400" i="1">
                              <a:latin typeface="Cambria Math" panose="02040503050406030204" pitchFamily="18" charset="0"/>
                            </a:rPr>
                            <m:t>𝑇</m:t>
                          </m:r>
                          <m:r>
                            <a:rPr lang="en-US" altLang="ja-JP" sz="2400" i="1">
                              <a:latin typeface="Cambria Math" panose="02040503050406030204" pitchFamily="18" charset="0"/>
                            </a:rPr>
                            <m:t> ∩ </m:t>
                          </m:r>
                          <m:r>
                            <a:rPr lang="en-US" altLang="ja-JP" sz="2400" i="1">
                              <a:latin typeface="Cambria Math" panose="02040503050406030204" pitchFamily="18" charset="0"/>
                            </a:rPr>
                            <m:t>𝑃</m:t>
                          </m:r>
                        </m:num>
                        <m:den>
                          <m:r>
                            <a:rPr lang="en-US" altLang="ja-JP" sz="2400" i="1">
                              <a:latin typeface="Cambria Math" panose="02040503050406030204" pitchFamily="18" charset="0"/>
                            </a:rPr>
                            <m:t>𝑃</m:t>
                          </m:r>
                        </m:den>
                      </m:f>
                    </m:oMath>
                  </m:oMathPara>
                </a14:m>
                <a:endParaRPr kumimoji="1" lang="ja-JP" altLang="en-US" sz="2400" dirty="0"/>
              </a:p>
            </p:txBody>
          </p:sp>
        </mc:Choice>
        <mc:Fallback xmlns="">
          <p:sp>
            <p:nvSpPr>
              <p:cNvPr id="17" name="テキスト ボックス 16">
                <a:extLst>
                  <a:ext uri="{FF2B5EF4-FFF2-40B4-BE49-F238E27FC236}">
                    <a16:creationId xmlns:a16="http://schemas.microsoft.com/office/drawing/2014/main" id="{960CA72D-0EEC-DDBE-06C0-609EAD5E364E}"/>
                  </a:ext>
                </a:extLst>
              </p:cNvPr>
              <p:cNvSpPr txBox="1">
                <a:spLocks noRot="1" noChangeAspect="1" noMove="1" noResize="1" noEditPoints="1" noAdjustHandles="1" noChangeArrowheads="1" noChangeShapeType="1" noTextEdit="1"/>
              </p:cNvSpPr>
              <p:nvPr/>
            </p:nvSpPr>
            <p:spPr>
              <a:xfrm>
                <a:off x="5784222" y="3343016"/>
                <a:ext cx="2903615" cy="781368"/>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9845962F-E6FE-0D97-BD47-3CEA98E81253}"/>
                  </a:ext>
                </a:extLst>
              </p:cNvPr>
              <p:cNvSpPr txBox="1"/>
              <p:nvPr/>
            </p:nvSpPr>
            <p:spPr>
              <a:xfrm>
                <a:off x="5035296" y="5002206"/>
                <a:ext cx="4239806" cy="8451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𝑎𝑐𝑐𝑢𝑟𝑎𝑐𝑦</m:t>
                      </m:r>
                      <m:r>
                        <a:rPr lang="en-US" altLang="ja-JP" sz="2400" b="0" i="1" smtClean="0">
                          <a:latin typeface="Cambria Math" panose="02040503050406030204" pitchFamily="18" charset="0"/>
                        </a:rPr>
                        <m:t>= </m:t>
                      </m:r>
                      <m:f>
                        <m:fPr>
                          <m:ctrlPr>
                            <a:rPr lang="en-US" altLang="ja-JP" sz="2400" b="0" i="1" smtClean="0">
                              <a:latin typeface="Cambria Math" panose="02040503050406030204" pitchFamily="18" charset="0"/>
                            </a:rPr>
                          </m:ctrlPr>
                        </m:fPr>
                        <m:num>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𝑇</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𝑃</m:t>
                              </m:r>
                            </m:e>
                          </m:d>
                          <m:r>
                            <a:rPr lang="en-US" altLang="ja-JP" sz="2400" i="1">
                              <a:latin typeface="Cambria Math" panose="02040503050406030204" pitchFamily="18" charset="0"/>
                              <a:ea typeface="Cambria Math" panose="02040503050406030204" pitchFamily="18" charset="0"/>
                            </a:rPr>
                            <m:t>∪</m:t>
                          </m:r>
                          <m:acc>
                            <m:accPr>
                              <m:chr m:val="̅"/>
                              <m:ctrlPr>
                                <a:rPr lang="en-US" altLang="ja-JP" sz="2400" b="0" i="1" smtClean="0">
                                  <a:latin typeface="Cambria Math" panose="02040503050406030204" pitchFamily="18" charset="0"/>
                                  <a:ea typeface="Cambria Math" panose="02040503050406030204" pitchFamily="18" charset="0"/>
                                </a:rPr>
                              </m:ctrlPr>
                            </m:accPr>
                            <m:e>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𝑇</m:t>
                              </m:r>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𝑃</m:t>
                              </m:r>
                              <m:r>
                                <a:rPr lang="en-US" altLang="ja-JP" sz="2400" i="1">
                                  <a:latin typeface="Cambria Math" panose="02040503050406030204" pitchFamily="18" charset="0"/>
                                  <a:ea typeface="Cambria Math" panose="02040503050406030204" pitchFamily="18" charset="0"/>
                                </a:rPr>
                                <m:t>)</m:t>
                              </m:r>
                            </m:e>
                          </m:acc>
                        </m:num>
                        <m:den>
                          <m:r>
                            <a:rPr lang="en-US" altLang="ja-JP" sz="2400" b="0" i="1" smtClean="0">
                              <a:latin typeface="Cambria Math" panose="02040503050406030204" pitchFamily="18" charset="0"/>
                            </a:rPr>
                            <m:t>𝑈</m:t>
                          </m:r>
                        </m:den>
                      </m:f>
                    </m:oMath>
                  </m:oMathPara>
                </a14:m>
                <a:endParaRPr kumimoji="1" lang="ja-JP" altLang="en-US" sz="2400" dirty="0"/>
              </a:p>
            </p:txBody>
          </p:sp>
        </mc:Choice>
        <mc:Fallback xmlns="">
          <p:sp>
            <p:nvSpPr>
              <p:cNvPr id="18" name="テキスト ボックス 17">
                <a:extLst>
                  <a:ext uri="{FF2B5EF4-FFF2-40B4-BE49-F238E27FC236}">
                    <a16:creationId xmlns:a16="http://schemas.microsoft.com/office/drawing/2014/main" id="{9845962F-E6FE-0D97-BD47-3CEA98E81253}"/>
                  </a:ext>
                </a:extLst>
              </p:cNvPr>
              <p:cNvSpPr txBox="1">
                <a:spLocks noRot="1" noChangeAspect="1" noMove="1" noResize="1" noEditPoints="1" noAdjustHandles="1" noChangeArrowheads="1" noChangeShapeType="1" noTextEdit="1"/>
              </p:cNvSpPr>
              <p:nvPr/>
            </p:nvSpPr>
            <p:spPr>
              <a:xfrm>
                <a:off x="5035296" y="5002206"/>
                <a:ext cx="4239806" cy="845103"/>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75710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四角形: 角を丸くする 52">
            <a:extLst>
              <a:ext uri="{FF2B5EF4-FFF2-40B4-BE49-F238E27FC236}">
                <a16:creationId xmlns:a16="http://schemas.microsoft.com/office/drawing/2014/main" id="{205C9D3C-6EE4-1093-3A56-941E0567F21D}"/>
              </a:ext>
            </a:extLst>
          </p:cNvPr>
          <p:cNvSpPr/>
          <p:nvPr/>
        </p:nvSpPr>
        <p:spPr>
          <a:xfrm>
            <a:off x="344384" y="5270929"/>
            <a:ext cx="5751616" cy="1450546"/>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1E072E9-266D-EB8A-5D6D-DBB755600EB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1533FB42-BEBB-6D83-D5DA-ECECFE21FD7B}"/>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1</a:t>
            </a:r>
            <a:r>
              <a:rPr lang="ja-JP" altLang="en-US" b="1" dirty="0">
                <a:solidFill>
                  <a:schemeClr val="bg1"/>
                </a:solidFill>
                <a:latin typeface="+mn-ea"/>
                <a:ea typeface="+mn-ea"/>
              </a:rPr>
              <a:t>：</a:t>
            </a:r>
            <a:r>
              <a:rPr lang="en-US" altLang="ja-JP" b="1" dirty="0">
                <a:solidFill>
                  <a:schemeClr val="bg1"/>
                </a:solidFill>
                <a:latin typeface="+mn-ea"/>
                <a:ea typeface="+mn-ea"/>
              </a:rPr>
              <a:t>GPT</a:t>
            </a:r>
            <a:r>
              <a:rPr lang="ja-JP" altLang="en-US" b="1" dirty="0">
                <a:solidFill>
                  <a:schemeClr val="bg1"/>
                </a:solidFill>
                <a:latin typeface="+mn-ea"/>
                <a:ea typeface="+mn-ea"/>
              </a:rPr>
              <a:t>の評価</a:t>
            </a:r>
            <a:endParaRPr kumimoji="1" lang="ja-JP" altLang="en-US" b="1" dirty="0">
              <a:solidFill>
                <a:schemeClr val="bg1"/>
              </a:solidFill>
              <a:latin typeface="+mn-ea"/>
              <a:ea typeface="+mn-ea"/>
            </a:endParaRPr>
          </a:p>
        </p:txBody>
      </p:sp>
      <p:sp>
        <p:nvSpPr>
          <p:cNvPr id="6" name="スライド番号プレースホルダー 5">
            <a:extLst>
              <a:ext uri="{FF2B5EF4-FFF2-40B4-BE49-F238E27FC236}">
                <a16:creationId xmlns:a16="http://schemas.microsoft.com/office/drawing/2014/main" id="{87085788-BB92-4EF3-A19A-D2C009654BCC}"/>
              </a:ext>
            </a:extLst>
          </p:cNvPr>
          <p:cNvSpPr>
            <a:spLocks noGrp="1"/>
          </p:cNvSpPr>
          <p:nvPr>
            <p:ph type="sldNum" sz="quarter" idx="12"/>
          </p:nvPr>
        </p:nvSpPr>
        <p:spPr/>
        <p:txBody>
          <a:bodyPr/>
          <a:lstStyle/>
          <a:p>
            <a:fld id="{98E4D49B-7C54-4167-A8CB-7C9DF7FFC802}" type="slidenum">
              <a:rPr kumimoji="1" lang="ja-JP" altLang="en-US" smtClean="0"/>
              <a:t>21</a:t>
            </a:fld>
            <a:endParaRPr kumimoji="1" lang="ja-JP" altLang="en-US"/>
          </a:p>
        </p:txBody>
      </p:sp>
      <p:graphicFrame>
        <p:nvGraphicFramePr>
          <p:cNvPr id="3" name="グラフ 2">
            <a:extLst>
              <a:ext uri="{FF2B5EF4-FFF2-40B4-BE49-F238E27FC236}">
                <a16:creationId xmlns:a16="http://schemas.microsoft.com/office/drawing/2014/main" id="{14E0E863-8295-025F-3741-C2F16B8890A0}"/>
              </a:ext>
            </a:extLst>
          </p:cNvPr>
          <p:cNvGraphicFramePr/>
          <p:nvPr>
            <p:extLst>
              <p:ext uri="{D42A27DB-BD31-4B8C-83A1-F6EECF244321}">
                <p14:modId xmlns:p14="http://schemas.microsoft.com/office/powerpoint/2010/main" val="3915360779"/>
              </p:ext>
            </p:extLst>
          </p:nvPr>
        </p:nvGraphicFramePr>
        <p:xfrm>
          <a:off x="344384" y="1277947"/>
          <a:ext cx="5751616" cy="3852193"/>
        </p:xfrm>
        <a:graphic>
          <a:graphicData uri="http://schemas.openxmlformats.org/drawingml/2006/chart">
            <c:chart xmlns:c="http://schemas.openxmlformats.org/drawingml/2006/chart" xmlns:r="http://schemas.openxmlformats.org/officeDocument/2006/relationships" r:id="rId3"/>
          </a:graphicData>
        </a:graphic>
      </p:graphicFrame>
      <p:sp>
        <p:nvSpPr>
          <p:cNvPr id="19" name="コンテンツ プレースホルダー 2">
            <a:extLst>
              <a:ext uri="{FF2B5EF4-FFF2-40B4-BE49-F238E27FC236}">
                <a16:creationId xmlns:a16="http://schemas.microsoft.com/office/drawing/2014/main" id="{96FBD0AB-AFEF-9A82-4EC8-C0ED0F838750}"/>
              </a:ext>
            </a:extLst>
          </p:cNvPr>
          <p:cNvSpPr txBox="1">
            <a:spLocks/>
          </p:cNvSpPr>
          <p:nvPr/>
        </p:nvSpPr>
        <p:spPr>
          <a:xfrm>
            <a:off x="344384" y="5270929"/>
            <a:ext cx="5751616" cy="145054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b="1" dirty="0"/>
              <a:t>クローンでないものを正しく判定するようになった</a:t>
            </a:r>
            <a:endParaRPr lang="en-US" altLang="ja-JP" sz="2000" b="1" dirty="0"/>
          </a:p>
          <a:p>
            <a:pPr>
              <a:lnSpc>
                <a:spcPct val="110000"/>
              </a:lnSpc>
            </a:pPr>
            <a:r>
              <a:rPr lang="ja-JP" altLang="en-US" sz="2000" b="1" dirty="0"/>
              <a:t>全体の検出精度は上昇した</a:t>
            </a:r>
            <a:endParaRPr lang="en-US" altLang="ja-JP" sz="2000" b="1" dirty="0"/>
          </a:p>
        </p:txBody>
      </p:sp>
      <p:sp>
        <p:nvSpPr>
          <p:cNvPr id="31" name="四角形: 角を丸くする 30">
            <a:extLst>
              <a:ext uri="{FF2B5EF4-FFF2-40B4-BE49-F238E27FC236}">
                <a16:creationId xmlns:a16="http://schemas.microsoft.com/office/drawing/2014/main" id="{024A0C97-76EB-F665-9FC7-1F556BE1CAD6}"/>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F62A9137-A92B-367C-9FBF-E1ED04E8439C}"/>
              </a:ext>
            </a:extLst>
          </p:cNvPr>
          <p:cNvSpPr/>
          <p:nvPr/>
        </p:nvSpPr>
        <p:spPr>
          <a:xfrm>
            <a:off x="8087033" y="1390703"/>
            <a:ext cx="1554660" cy="1555663"/>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9C862754-938D-45AB-84A5-51779665C0AA}"/>
              </a:ext>
            </a:extLst>
          </p:cNvPr>
          <p:cNvSpPr/>
          <p:nvPr/>
        </p:nvSpPr>
        <p:spPr>
          <a:xfrm>
            <a:off x="8670238" y="1400092"/>
            <a:ext cx="1483471" cy="1544988"/>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0F0AA5A0-E1F5-645A-ECA7-BC7E4E63AB35}"/>
              </a:ext>
            </a:extLst>
          </p:cNvPr>
          <p:cNvSpPr txBox="1"/>
          <p:nvPr/>
        </p:nvSpPr>
        <p:spPr>
          <a:xfrm>
            <a:off x="9926624" y="2543423"/>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35" name="テキスト ボックス 34">
            <a:extLst>
              <a:ext uri="{FF2B5EF4-FFF2-40B4-BE49-F238E27FC236}">
                <a16:creationId xmlns:a16="http://schemas.microsoft.com/office/drawing/2014/main" id="{DF0C0211-CDA3-C1EC-765D-F776B51BE051}"/>
              </a:ext>
            </a:extLst>
          </p:cNvPr>
          <p:cNvSpPr txBox="1"/>
          <p:nvPr/>
        </p:nvSpPr>
        <p:spPr>
          <a:xfrm>
            <a:off x="7440012" y="142978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36" name="テキスト ボックス 35">
            <a:extLst>
              <a:ext uri="{FF2B5EF4-FFF2-40B4-BE49-F238E27FC236}">
                <a16:creationId xmlns:a16="http://schemas.microsoft.com/office/drawing/2014/main" id="{8B645C2B-90DF-C43F-4F16-A3F89277DCA1}"/>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37" name="テキスト ボックス 36">
            <a:extLst>
              <a:ext uri="{FF2B5EF4-FFF2-40B4-BE49-F238E27FC236}">
                <a16:creationId xmlns:a16="http://schemas.microsoft.com/office/drawing/2014/main" id="{791AE570-2A49-C2A5-28A6-9FE47AA24D88}"/>
              </a:ext>
            </a:extLst>
          </p:cNvPr>
          <p:cNvSpPr txBox="1"/>
          <p:nvPr/>
        </p:nvSpPr>
        <p:spPr>
          <a:xfrm>
            <a:off x="8873963" y="1997719"/>
            <a:ext cx="704296" cy="461665"/>
          </a:xfrm>
          <a:prstGeom prst="rect">
            <a:avLst/>
          </a:prstGeom>
          <a:noFill/>
        </p:spPr>
        <p:txBody>
          <a:bodyPr wrap="square" rtlCol="0">
            <a:spAutoFit/>
          </a:bodyPr>
          <a:lstStyle/>
          <a:p>
            <a:r>
              <a:rPr kumimoji="1" lang="en-US" altLang="ja-JP" sz="2400" b="1" dirty="0"/>
              <a:t>96</a:t>
            </a:r>
            <a:endParaRPr kumimoji="1" lang="ja-JP" altLang="en-US" sz="2400" b="1" dirty="0"/>
          </a:p>
        </p:txBody>
      </p:sp>
      <p:sp>
        <p:nvSpPr>
          <p:cNvPr id="38" name="テキスト ボックス 37">
            <a:extLst>
              <a:ext uri="{FF2B5EF4-FFF2-40B4-BE49-F238E27FC236}">
                <a16:creationId xmlns:a16="http://schemas.microsoft.com/office/drawing/2014/main" id="{B637ED37-2B23-6BDC-1C36-FF0CF086002E}"/>
              </a:ext>
            </a:extLst>
          </p:cNvPr>
          <p:cNvSpPr txBox="1"/>
          <p:nvPr/>
        </p:nvSpPr>
        <p:spPr>
          <a:xfrm>
            <a:off x="9651708" y="1959654"/>
            <a:ext cx="533255" cy="461665"/>
          </a:xfrm>
          <a:prstGeom prst="rect">
            <a:avLst/>
          </a:prstGeom>
          <a:noFill/>
        </p:spPr>
        <p:txBody>
          <a:bodyPr wrap="square" rtlCol="0">
            <a:spAutoFit/>
          </a:bodyPr>
          <a:lstStyle/>
          <a:p>
            <a:r>
              <a:rPr lang="en-US" altLang="ja-JP" sz="2400" b="1" dirty="0"/>
              <a:t>11</a:t>
            </a:r>
            <a:endParaRPr kumimoji="1" lang="ja-JP" altLang="en-US" sz="2400" b="1" dirty="0"/>
          </a:p>
        </p:txBody>
      </p:sp>
      <p:sp>
        <p:nvSpPr>
          <p:cNvPr id="39" name="テキスト ボックス 38">
            <a:extLst>
              <a:ext uri="{FF2B5EF4-FFF2-40B4-BE49-F238E27FC236}">
                <a16:creationId xmlns:a16="http://schemas.microsoft.com/office/drawing/2014/main" id="{1CFFA314-B237-4F31-A1AA-E59FFDFCFE5F}"/>
              </a:ext>
            </a:extLst>
          </p:cNvPr>
          <p:cNvSpPr txBox="1"/>
          <p:nvPr/>
        </p:nvSpPr>
        <p:spPr>
          <a:xfrm>
            <a:off x="8087033" y="1999887"/>
            <a:ext cx="704296" cy="461665"/>
          </a:xfrm>
          <a:prstGeom prst="rect">
            <a:avLst/>
          </a:prstGeom>
          <a:noFill/>
        </p:spPr>
        <p:txBody>
          <a:bodyPr wrap="square" rtlCol="0">
            <a:spAutoFit/>
          </a:bodyPr>
          <a:lstStyle/>
          <a:p>
            <a:r>
              <a:rPr lang="en-US" altLang="ja-JP" sz="2400" b="1" dirty="0"/>
              <a:t>12</a:t>
            </a:r>
            <a:endParaRPr kumimoji="1" lang="ja-JP" altLang="en-US" sz="2400" b="1" dirty="0"/>
          </a:p>
        </p:txBody>
      </p:sp>
      <p:sp>
        <p:nvSpPr>
          <p:cNvPr id="40" name="テキスト ボックス 39">
            <a:extLst>
              <a:ext uri="{FF2B5EF4-FFF2-40B4-BE49-F238E27FC236}">
                <a16:creationId xmlns:a16="http://schemas.microsoft.com/office/drawing/2014/main" id="{71E12E2A-FEC4-3583-F353-8FDC2FD8408E}"/>
              </a:ext>
            </a:extLst>
          </p:cNvPr>
          <p:cNvSpPr txBox="1"/>
          <p:nvPr/>
        </p:nvSpPr>
        <p:spPr>
          <a:xfrm>
            <a:off x="7575016" y="2549034"/>
            <a:ext cx="704296" cy="461665"/>
          </a:xfrm>
          <a:prstGeom prst="rect">
            <a:avLst/>
          </a:prstGeom>
          <a:noFill/>
        </p:spPr>
        <p:txBody>
          <a:bodyPr wrap="square" rtlCol="0">
            <a:spAutoFit/>
          </a:bodyPr>
          <a:lstStyle/>
          <a:p>
            <a:r>
              <a:rPr lang="en-US" altLang="ja-JP" sz="2400" b="1" dirty="0"/>
              <a:t>10</a:t>
            </a:r>
            <a:endParaRPr kumimoji="1" lang="ja-JP" altLang="en-US" sz="2400" b="1" dirty="0"/>
          </a:p>
        </p:txBody>
      </p:sp>
      <p:sp>
        <p:nvSpPr>
          <p:cNvPr id="41" name="四角形: 角を丸くする 40">
            <a:extLst>
              <a:ext uri="{FF2B5EF4-FFF2-40B4-BE49-F238E27FC236}">
                <a16:creationId xmlns:a16="http://schemas.microsoft.com/office/drawing/2014/main" id="{C6801F38-AB24-6BD9-A177-E628B5FFB46A}"/>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id="{608BFD97-B731-B233-AE72-5FBDDA1050E6}"/>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47" name="テキスト ボックス 46">
            <a:extLst>
              <a:ext uri="{FF2B5EF4-FFF2-40B4-BE49-F238E27FC236}">
                <a16:creationId xmlns:a16="http://schemas.microsoft.com/office/drawing/2014/main" id="{BF6B1FD6-CC35-9097-0570-62216B364F6E}"/>
              </a:ext>
            </a:extLst>
          </p:cNvPr>
          <p:cNvSpPr txBox="1"/>
          <p:nvPr/>
        </p:nvSpPr>
        <p:spPr>
          <a:xfrm>
            <a:off x="8852570" y="4461861"/>
            <a:ext cx="704296" cy="461665"/>
          </a:xfrm>
          <a:prstGeom prst="rect">
            <a:avLst/>
          </a:prstGeom>
          <a:noFill/>
        </p:spPr>
        <p:txBody>
          <a:bodyPr wrap="square" rtlCol="0">
            <a:spAutoFit/>
          </a:bodyPr>
          <a:lstStyle/>
          <a:p>
            <a:r>
              <a:rPr lang="en-US" altLang="ja-JP" sz="2400" b="1" dirty="0"/>
              <a:t>37</a:t>
            </a:r>
            <a:endParaRPr kumimoji="1" lang="ja-JP" altLang="en-US" sz="2400" b="1" dirty="0"/>
          </a:p>
        </p:txBody>
      </p:sp>
      <p:sp>
        <p:nvSpPr>
          <p:cNvPr id="48" name="テキスト ボックス 47">
            <a:extLst>
              <a:ext uri="{FF2B5EF4-FFF2-40B4-BE49-F238E27FC236}">
                <a16:creationId xmlns:a16="http://schemas.microsoft.com/office/drawing/2014/main" id="{802B8328-8B6F-2BE3-936D-84F5B022F44F}"/>
              </a:ext>
            </a:extLst>
          </p:cNvPr>
          <p:cNvSpPr txBox="1"/>
          <p:nvPr/>
        </p:nvSpPr>
        <p:spPr>
          <a:xfrm>
            <a:off x="8292055" y="4516223"/>
            <a:ext cx="306465" cy="461665"/>
          </a:xfrm>
          <a:prstGeom prst="rect">
            <a:avLst/>
          </a:prstGeom>
          <a:noFill/>
        </p:spPr>
        <p:txBody>
          <a:bodyPr wrap="square" rtlCol="0">
            <a:spAutoFit/>
          </a:bodyPr>
          <a:lstStyle/>
          <a:p>
            <a:r>
              <a:rPr kumimoji="1" lang="en-US" altLang="ja-JP" sz="2400" b="1" dirty="0"/>
              <a:t>5</a:t>
            </a:r>
            <a:endParaRPr kumimoji="1" lang="ja-JP" altLang="en-US" sz="2400" b="1" dirty="0"/>
          </a:p>
        </p:txBody>
      </p:sp>
      <p:sp>
        <p:nvSpPr>
          <p:cNvPr id="49" name="テキスト ボックス 48">
            <a:extLst>
              <a:ext uri="{FF2B5EF4-FFF2-40B4-BE49-F238E27FC236}">
                <a16:creationId xmlns:a16="http://schemas.microsoft.com/office/drawing/2014/main" id="{7F279AE9-C644-ED15-22A3-7C05C4A0F955}"/>
              </a:ext>
            </a:extLst>
          </p:cNvPr>
          <p:cNvSpPr txBox="1"/>
          <p:nvPr/>
        </p:nvSpPr>
        <p:spPr>
          <a:xfrm>
            <a:off x="9641694" y="4518328"/>
            <a:ext cx="704296" cy="461665"/>
          </a:xfrm>
          <a:prstGeom prst="rect">
            <a:avLst/>
          </a:prstGeom>
          <a:noFill/>
        </p:spPr>
        <p:txBody>
          <a:bodyPr wrap="square" rtlCol="0">
            <a:spAutoFit/>
          </a:bodyPr>
          <a:lstStyle/>
          <a:p>
            <a:r>
              <a:rPr lang="en-US" altLang="ja-JP" sz="2400" b="1" dirty="0"/>
              <a:t>31</a:t>
            </a:r>
            <a:endParaRPr kumimoji="1" lang="ja-JP" altLang="en-US" sz="2400" b="1" dirty="0"/>
          </a:p>
        </p:txBody>
      </p:sp>
      <p:sp>
        <p:nvSpPr>
          <p:cNvPr id="50" name="テキスト ボックス 49">
            <a:extLst>
              <a:ext uri="{FF2B5EF4-FFF2-40B4-BE49-F238E27FC236}">
                <a16:creationId xmlns:a16="http://schemas.microsoft.com/office/drawing/2014/main" id="{051DC977-CEFE-EF75-7FF0-67DFF99D50D4}"/>
              </a:ext>
            </a:extLst>
          </p:cNvPr>
          <p:cNvSpPr txBox="1"/>
          <p:nvPr/>
        </p:nvSpPr>
        <p:spPr>
          <a:xfrm>
            <a:off x="7771457" y="5139972"/>
            <a:ext cx="704296" cy="461665"/>
          </a:xfrm>
          <a:prstGeom prst="rect">
            <a:avLst/>
          </a:prstGeom>
          <a:noFill/>
        </p:spPr>
        <p:txBody>
          <a:bodyPr wrap="square" rtlCol="0">
            <a:spAutoFit/>
          </a:bodyPr>
          <a:lstStyle/>
          <a:p>
            <a:r>
              <a:rPr kumimoji="1" lang="en-US" altLang="ja-JP" sz="2400" b="1" dirty="0"/>
              <a:t>17</a:t>
            </a:r>
            <a:endParaRPr kumimoji="1" lang="ja-JP" altLang="en-US" sz="2400" b="1" dirty="0"/>
          </a:p>
        </p:txBody>
      </p:sp>
      <p:sp>
        <p:nvSpPr>
          <p:cNvPr id="51" name="楕円 50">
            <a:extLst>
              <a:ext uri="{FF2B5EF4-FFF2-40B4-BE49-F238E27FC236}">
                <a16:creationId xmlns:a16="http://schemas.microsoft.com/office/drawing/2014/main" id="{94769D8D-E922-39E1-5228-4637DC87B545}"/>
              </a:ext>
            </a:extLst>
          </p:cNvPr>
          <p:cNvSpPr/>
          <p:nvPr/>
        </p:nvSpPr>
        <p:spPr>
          <a:xfrm>
            <a:off x="8292055" y="3968205"/>
            <a:ext cx="1339405" cy="1340269"/>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楕円 51">
            <a:extLst>
              <a:ext uri="{FF2B5EF4-FFF2-40B4-BE49-F238E27FC236}">
                <a16:creationId xmlns:a16="http://schemas.microsoft.com/office/drawing/2014/main" id="{9657F3BD-92EC-5ADF-1450-056AC78C6DE4}"/>
              </a:ext>
            </a:extLst>
          </p:cNvPr>
          <p:cNvSpPr/>
          <p:nvPr/>
        </p:nvSpPr>
        <p:spPr>
          <a:xfrm>
            <a:off x="8626753" y="3952779"/>
            <a:ext cx="1525305" cy="158855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テキスト ボックス 44">
            <a:extLst>
              <a:ext uri="{FF2B5EF4-FFF2-40B4-BE49-F238E27FC236}">
                <a16:creationId xmlns:a16="http://schemas.microsoft.com/office/drawing/2014/main" id="{D00436E6-81FD-E6CD-CEC6-A29A3B4B7DE7}"/>
              </a:ext>
            </a:extLst>
          </p:cNvPr>
          <p:cNvSpPr txBox="1"/>
          <p:nvPr/>
        </p:nvSpPr>
        <p:spPr>
          <a:xfrm>
            <a:off x="7543605" y="3998142"/>
            <a:ext cx="88660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44" name="テキスト ボックス 43">
            <a:extLst>
              <a:ext uri="{FF2B5EF4-FFF2-40B4-BE49-F238E27FC236}">
                <a16:creationId xmlns:a16="http://schemas.microsoft.com/office/drawing/2014/main" id="{EA3D6638-3364-4F3D-E399-15B21C277986}"/>
              </a:ext>
            </a:extLst>
          </p:cNvPr>
          <p:cNvSpPr txBox="1"/>
          <p:nvPr/>
        </p:nvSpPr>
        <p:spPr>
          <a:xfrm>
            <a:off x="9926624" y="5104214"/>
            <a:ext cx="952090"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Tree>
    <p:extLst>
      <p:ext uri="{BB962C8B-B14F-4D97-AF65-F5344CB8AC3E}">
        <p14:creationId xmlns:p14="http://schemas.microsoft.com/office/powerpoint/2010/main" val="683458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B38C2E-803B-9B87-7F51-6A69D3C46AE0}"/>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014EBC01-CF6C-BD12-698B-A90F0C60769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1453FEA-EA60-196F-6FBC-D9257A501056}"/>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1</a:t>
            </a:r>
            <a:r>
              <a:rPr lang="ja-JP" altLang="en-US" b="1" dirty="0">
                <a:solidFill>
                  <a:schemeClr val="bg1"/>
                </a:solidFill>
                <a:latin typeface="+mn-ea"/>
                <a:ea typeface="+mn-ea"/>
              </a:rPr>
              <a:t>：</a:t>
            </a:r>
            <a:r>
              <a:rPr lang="en-US" altLang="ja-JP" b="1" dirty="0">
                <a:solidFill>
                  <a:schemeClr val="bg1"/>
                </a:solidFill>
                <a:latin typeface="+mn-ea"/>
                <a:ea typeface="+mn-ea"/>
              </a:rPr>
              <a:t>GPT</a:t>
            </a:r>
            <a:r>
              <a:rPr lang="ja-JP" altLang="en-US" b="1" dirty="0">
                <a:solidFill>
                  <a:schemeClr val="bg1"/>
                </a:solidFill>
                <a:latin typeface="+mn-ea"/>
                <a:ea typeface="+mn-ea"/>
              </a:rPr>
              <a:t>の評価</a:t>
            </a:r>
            <a:endParaRPr kumimoji="1" lang="ja-JP" altLang="en-US" b="1" dirty="0">
              <a:solidFill>
                <a:schemeClr val="bg1"/>
              </a:solidFill>
              <a:latin typeface="+mn-ea"/>
              <a:ea typeface="+mn-ea"/>
            </a:endParaRPr>
          </a:p>
        </p:txBody>
      </p:sp>
      <p:sp>
        <p:nvSpPr>
          <p:cNvPr id="7" name="スライド番号プレースホルダー 5">
            <a:extLst>
              <a:ext uri="{FF2B5EF4-FFF2-40B4-BE49-F238E27FC236}">
                <a16:creationId xmlns:a16="http://schemas.microsoft.com/office/drawing/2014/main" id="{2118D9A5-EB6F-4DB9-AD2D-A492514C0231}"/>
              </a:ext>
            </a:extLst>
          </p:cNvPr>
          <p:cNvSpPr>
            <a:spLocks noGrp="1"/>
          </p:cNvSpPr>
          <p:nvPr>
            <p:ph type="sldNum" sz="quarter" idx="12"/>
          </p:nvPr>
        </p:nvSpPr>
        <p:spPr>
          <a:xfrm>
            <a:off x="8610600" y="6356350"/>
            <a:ext cx="2743200" cy="365125"/>
          </a:xfrm>
        </p:spPr>
        <p:txBody>
          <a:bodyPr/>
          <a:lstStyle/>
          <a:p>
            <a:fld id="{98E4D49B-7C54-4167-A8CB-7C9DF7FFC802}" type="slidenum">
              <a:rPr kumimoji="1" lang="ja-JP" altLang="en-US" smtClean="0"/>
              <a:t>22</a:t>
            </a:fld>
            <a:endParaRPr kumimoji="1" lang="ja-JP" altLang="en-US"/>
          </a:p>
        </p:txBody>
      </p:sp>
      <p:sp>
        <p:nvSpPr>
          <p:cNvPr id="29" name="四角形: 角を丸くする 28">
            <a:extLst>
              <a:ext uri="{FF2B5EF4-FFF2-40B4-BE49-F238E27FC236}">
                <a16:creationId xmlns:a16="http://schemas.microsoft.com/office/drawing/2014/main" id="{1521FEB7-7CF5-F3A7-B868-6B967585A0A1}"/>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96A00266-7704-2FEA-2BF7-752F729CF45A}"/>
              </a:ext>
            </a:extLst>
          </p:cNvPr>
          <p:cNvSpPr/>
          <p:nvPr/>
        </p:nvSpPr>
        <p:spPr>
          <a:xfrm>
            <a:off x="8087033" y="1390703"/>
            <a:ext cx="1554660" cy="1555663"/>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楕円 41">
            <a:extLst>
              <a:ext uri="{FF2B5EF4-FFF2-40B4-BE49-F238E27FC236}">
                <a16:creationId xmlns:a16="http://schemas.microsoft.com/office/drawing/2014/main" id="{525D497E-91CE-F7BC-A01C-40AD85F2ECE6}"/>
              </a:ext>
            </a:extLst>
          </p:cNvPr>
          <p:cNvSpPr/>
          <p:nvPr/>
        </p:nvSpPr>
        <p:spPr>
          <a:xfrm>
            <a:off x="8670238" y="1400092"/>
            <a:ext cx="1483471" cy="1544988"/>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03CF4124-DD53-ACDB-2ADA-769EDA69DE49}"/>
              </a:ext>
            </a:extLst>
          </p:cNvPr>
          <p:cNvSpPr txBox="1"/>
          <p:nvPr/>
        </p:nvSpPr>
        <p:spPr>
          <a:xfrm>
            <a:off x="9926624" y="2543423"/>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54" name="テキスト ボックス 53">
            <a:extLst>
              <a:ext uri="{FF2B5EF4-FFF2-40B4-BE49-F238E27FC236}">
                <a16:creationId xmlns:a16="http://schemas.microsoft.com/office/drawing/2014/main" id="{BBE451CC-4EDC-CE50-DB02-9C7AC330049C}"/>
              </a:ext>
            </a:extLst>
          </p:cNvPr>
          <p:cNvSpPr txBox="1"/>
          <p:nvPr/>
        </p:nvSpPr>
        <p:spPr>
          <a:xfrm>
            <a:off x="7440012" y="142978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55" name="テキスト ボックス 54">
            <a:extLst>
              <a:ext uri="{FF2B5EF4-FFF2-40B4-BE49-F238E27FC236}">
                <a16:creationId xmlns:a16="http://schemas.microsoft.com/office/drawing/2014/main" id="{50CC3CDC-4146-2A5F-B5C1-BE1B61D25B4A}"/>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56" name="テキスト ボックス 55">
            <a:extLst>
              <a:ext uri="{FF2B5EF4-FFF2-40B4-BE49-F238E27FC236}">
                <a16:creationId xmlns:a16="http://schemas.microsoft.com/office/drawing/2014/main" id="{068F372B-36A0-D585-1E9B-1005701788AB}"/>
              </a:ext>
            </a:extLst>
          </p:cNvPr>
          <p:cNvSpPr txBox="1"/>
          <p:nvPr/>
        </p:nvSpPr>
        <p:spPr>
          <a:xfrm>
            <a:off x="8873963" y="1997719"/>
            <a:ext cx="704296" cy="461665"/>
          </a:xfrm>
          <a:prstGeom prst="rect">
            <a:avLst/>
          </a:prstGeom>
          <a:noFill/>
        </p:spPr>
        <p:txBody>
          <a:bodyPr wrap="square" rtlCol="0">
            <a:spAutoFit/>
          </a:bodyPr>
          <a:lstStyle/>
          <a:p>
            <a:r>
              <a:rPr kumimoji="1" lang="en-US" altLang="ja-JP" sz="2400" b="1" dirty="0"/>
              <a:t>96</a:t>
            </a:r>
            <a:endParaRPr kumimoji="1" lang="ja-JP" altLang="en-US" sz="2400" b="1" dirty="0"/>
          </a:p>
        </p:txBody>
      </p:sp>
      <p:sp>
        <p:nvSpPr>
          <p:cNvPr id="57" name="テキスト ボックス 56">
            <a:extLst>
              <a:ext uri="{FF2B5EF4-FFF2-40B4-BE49-F238E27FC236}">
                <a16:creationId xmlns:a16="http://schemas.microsoft.com/office/drawing/2014/main" id="{4C534CFC-2C1B-D202-3550-AA30872114D0}"/>
              </a:ext>
            </a:extLst>
          </p:cNvPr>
          <p:cNvSpPr txBox="1"/>
          <p:nvPr/>
        </p:nvSpPr>
        <p:spPr>
          <a:xfrm>
            <a:off x="9651708" y="1959654"/>
            <a:ext cx="533255" cy="461665"/>
          </a:xfrm>
          <a:prstGeom prst="rect">
            <a:avLst/>
          </a:prstGeom>
          <a:noFill/>
        </p:spPr>
        <p:txBody>
          <a:bodyPr wrap="square" rtlCol="0">
            <a:spAutoFit/>
          </a:bodyPr>
          <a:lstStyle/>
          <a:p>
            <a:r>
              <a:rPr lang="en-US" altLang="ja-JP" sz="2400" b="1" dirty="0"/>
              <a:t>11</a:t>
            </a:r>
            <a:endParaRPr kumimoji="1" lang="ja-JP" altLang="en-US" sz="2400" b="1" dirty="0"/>
          </a:p>
        </p:txBody>
      </p:sp>
      <p:sp>
        <p:nvSpPr>
          <p:cNvPr id="58" name="テキスト ボックス 57">
            <a:extLst>
              <a:ext uri="{FF2B5EF4-FFF2-40B4-BE49-F238E27FC236}">
                <a16:creationId xmlns:a16="http://schemas.microsoft.com/office/drawing/2014/main" id="{27DA15CE-318C-FB1D-41E4-FD14EF004DDB}"/>
              </a:ext>
            </a:extLst>
          </p:cNvPr>
          <p:cNvSpPr txBox="1"/>
          <p:nvPr/>
        </p:nvSpPr>
        <p:spPr>
          <a:xfrm>
            <a:off x="8087033" y="1999887"/>
            <a:ext cx="704296" cy="461665"/>
          </a:xfrm>
          <a:prstGeom prst="rect">
            <a:avLst/>
          </a:prstGeom>
          <a:noFill/>
        </p:spPr>
        <p:txBody>
          <a:bodyPr wrap="square" rtlCol="0">
            <a:spAutoFit/>
          </a:bodyPr>
          <a:lstStyle/>
          <a:p>
            <a:r>
              <a:rPr lang="en-US" altLang="ja-JP" sz="2400" b="1" dirty="0"/>
              <a:t>12</a:t>
            </a:r>
            <a:endParaRPr kumimoji="1" lang="ja-JP" altLang="en-US" sz="2400" b="1" dirty="0"/>
          </a:p>
        </p:txBody>
      </p:sp>
      <p:sp>
        <p:nvSpPr>
          <p:cNvPr id="59" name="テキスト ボックス 58">
            <a:extLst>
              <a:ext uri="{FF2B5EF4-FFF2-40B4-BE49-F238E27FC236}">
                <a16:creationId xmlns:a16="http://schemas.microsoft.com/office/drawing/2014/main" id="{9342124D-CC7C-7072-7E43-21868B3628F0}"/>
              </a:ext>
            </a:extLst>
          </p:cNvPr>
          <p:cNvSpPr txBox="1"/>
          <p:nvPr/>
        </p:nvSpPr>
        <p:spPr>
          <a:xfrm>
            <a:off x="7575016" y="2549034"/>
            <a:ext cx="704296" cy="461665"/>
          </a:xfrm>
          <a:prstGeom prst="rect">
            <a:avLst/>
          </a:prstGeom>
          <a:noFill/>
        </p:spPr>
        <p:txBody>
          <a:bodyPr wrap="square" rtlCol="0">
            <a:spAutoFit/>
          </a:bodyPr>
          <a:lstStyle/>
          <a:p>
            <a:r>
              <a:rPr lang="en-US" altLang="ja-JP" sz="2400" b="1" dirty="0"/>
              <a:t>10</a:t>
            </a:r>
            <a:endParaRPr kumimoji="1" lang="ja-JP" altLang="en-US" sz="2400" b="1" dirty="0"/>
          </a:p>
        </p:txBody>
      </p:sp>
      <p:sp>
        <p:nvSpPr>
          <p:cNvPr id="60" name="四角形: 角を丸くする 59">
            <a:extLst>
              <a:ext uri="{FF2B5EF4-FFF2-40B4-BE49-F238E27FC236}">
                <a16:creationId xmlns:a16="http://schemas.microsoft.com/office/drawing/2014/main" id="{BFFDCC42-5477-EAFB-D0AD-6E20BED44CF0}"/>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テキスト ボックス 60">
            <a:extLst>
              <a:ext uri="{FF2B5EF4-FFF2-40B4-BE49-F238E27FC236}">
                <a16:creationId xmlns:a16="http://schemas.microsoft.com/office/drawing/2014/main" id="{EEC84E25-3347-FF39-10D8-AB4F9BC67458}"/>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62" name="テキスト ボックス 61">
            <a:extLst>
              <a:ext uri="{FF2B5EF4-FFF2-40B4-BE49-F238E27FC236}">
                <a16:creationId xmlns:a16="http://schemas.microsoft.com/office/drawing/2014/main" id="{8A1B733D-791C-84D7-C2BC-586B908486D1}"/>
              </a:ext>
            </a:extLst>
          </p:cNvPr>
          <p:cNvSpPr txBox="1"/>
          <p:nvPr/>
        </p:nvSpPr>
        <p:spPr>
          <a:xfrm>
            <a:off x="8852570" y="4461861"/>
            <a:ext cx="704296" cy="461665"/>
          </a:xfrm>
          <a:prstGeom prst="rect">
            <a:avLst/>
          </a:prstGeom>
          <a:noFill/>
        </p:spPr>
        <p:txBody>
          <a:bodyPr wrap="square" rtlCol="0">
            <a:spAutoFit/>
          </a:bodyPr>
          <a:lstStyle/>
          <a:p>
            <a:r>
              <a:rPr lang="en-US" altLang="ja-JP" sz="2400" b="1" dirty="0"/>
              <a:t>37</a:t>
            </a:r>
            <a:endParaRPr kumimoji="1" lang="ja-JP" altLang="en-US" sz="2400" b="1" dirty="0"/>
          </a:p>
        </p:txBody>
      </p:sp>
      <p:sp>
        <p:nvSpPr>
          <p:cNvPr id="63" name="テキスト ボックス 62">
            <a:extLst>
              <a:ext uri="{FF2B5EF4-FFF2-40B4-BE49-F238E27FC236}">
                <a16:creationId xmlns:a16="http://schemas.microsoft.com/office/drawing/2014/main" id="{303F4A74-1283-0C07-A5CF-723D1993987D}"/>
              </a:ext>
            </a:extLst>
          </p:cNvPr>
          <p:cNvSpPr txBox="1"/>
          <p:nvPr/>
        </p:nvSpPr>
        <p:spPr>
          <a:xfrm>
            <a:off x="8292055" y="4516223"/>
            <a:ext cx="306465" cy="461665"/>
          </a:xfrm>
          <a:prstGeom prst="rect">
            <a:avLst/>
          </a:prstGeom>
          <a:noFill/>
        </p:spPr>
        <p:txBody>
          <a:bodyPr wrap="square" rtlCol="0">
            <a:spAutoFit/>
          </a:bodyPr>
          <a:lstStyle/>
          <a:p>
            <a:r>
              <a:rPr kumimoji="1" lang="en-US" altLang="ja-JP" sz="2400" b="1" dirty="0"/>
              <a:t>5</a:t>
            </a:r>
            <a:endParaRPr kumimoji="1" lang="ja-JP" altLang="en-US" sz="2400" b="1" dirty="0"/>
          </a:p>
        </p:txBody>
      </p:sp>
      <p:sp>
        <p:nvSpPr>
          <p:cNvPr id="64" name="テキスト ボックス 63">
            <a:extLst>
              <a:ext uri="{FF2B5EF4-FFF2-40B4-BE49-F238E27FC236}">
                <a16:creationId xmlns:a16="http://schemas.microsoft.com/office/drawing/2014/main" id="{CEA32211-0270-7A3D-1762-9BDBCA3BEAD7}"/>
              </a:ext>
            </a:extLst>
          </p:cNvPr>
          <p:cNvSpPr txBox="1"/>
          <p:nvPr/>
        </p:nvSpPr>
        <p:spPr>
          <a:xfrm>
            <a:off x="9641694" y="4518328"/>
            <a:ext cx="704296" cy="461665"/>
          </a:xfrm>
          <a:prstGeom prst="rect">
            <a:avLst/>
          </a:prstGeom>
          <a:noFill/>
        </p:spPr>
        <p:txBody>
          <a:bodyPr wrap="square" rtlCol="0">
            <a:spAutoFit/>
          </a:bodyPr>
          <a:lstStyle/>
          <a:p>
            <a:r>
              <a:rPr lang="en-US" altLang="ja-JP" sz="2400" b="1" dirty="0"/>
              <a:t>31</a:t>
            </a:r>
            <a:endParaRPr kumimoji="1" lang="ja-JP" altLang="en-US" sz="2400" b="1" dirty="0"/>
          </a:p>
        </p:txBody>
      </p:sp>
      <p:sp>
        <p:nvSpPr>
          <p:cNvPr id="65" name="テキスト ボックス 64">
            <a:extLst>
              <a:ext uri="{FF2B5EF4-FFF2-40B4-BE49-F238E27FC236}">
                <a16:creationId xmlns:a16="http://schemas.microsoft.com/office/drawing/2014/main" id="{093DD32E-5291-EACF-A53C-9F1EAB3AC409}"/>
              </a:ext>
            </a:extLst>
          </p:cNvPr>
          <p:cNvSpPr txBox="1"/>
          <p:nvPr/>
        </p:nvSpPr>
        <p:spPr>
          <a:xfrm>
            <a:off x="7771457" y="5139972"/>
            <a:ext cx="704296" cy="461665"/>
          </a:xfrm>
          <a:prstGeom prst="rect">
            <a:avLst/>
          </a:prstGeom>
          <a:noFill/>
        </p:spPr>
        <p:txBody>
          <a:bodyPr wrap="square" rtlCol="0">
            <a:spAutoFit/>
          </a:bodyPr>
          <a:lstStyle/>
          <a:p>
            <a:r>
              <a:rPr kumimoji="1" lang="en-US" altLang="ja-JP" sz="2400" b="1" dirty="0"/>
              <a:t>17</a:t>
            </a:r>
            <a:endParaRPr kumimoji="1" lang="ja-JP" altLang="en-US" sz="2400" b="1" dirty="0"/>
          </a:p>
        </p:txBody>
      </p:sp>
      <p:sp>
        <p:nvSpPr>
          <p:cNvPr id="66" name="楕円 65">
            <a:extLst>
              <a:ext uri="{FF2B5EF4-FFF2-40B4-BE49-F238E27FC236}">
                <a16:creationId xmlns:a16="http://schemas.microsoft.com/office/drawing/2014/main" id="{5A3B8012-A745-BC22-E8CB-FC04218E1C11}"/>
              </a:ext>
            </a:extLst>
          </p:cNvPr>
          <p:cNvSpPr/>
          <p:nvPr/>
        </p:nvSpPr>
        <p:spPr>
          <a:xfrm>
            <a:off x="8292055" y="3968205"/>
            <a:ext cx="1339405" cy="1340269"/>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楕円 66">
            <a:extLst>
              <a:ext uri="{FF2B5EF4-FFF2-40B4-BE49-F238E27FC236}">
                <a16:creationId xmlns:a16="http://schemas.microsoft.com/office/drawing/2014/main" id="{AA10D99B-813E-C971-0B3C-BC28678720B0}"/>
              </a:ext>
            </a:extLst>
          </p:cNvPr>
          <p:cNvSpPr/>
          <p:nvPr/>
        </p:nvSpPr>
        <p:spPr>
          <a:xfrm>
            <a:off x="8626753" y="3952779"/>
            <a:ext cx="1525305" cy="158855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テキスト ボックス 67">
            <a:extLst>
              <a:ext uri="{FF2B5EF4-FFF2-40B4-BE49-F238E27FC236}">
                <a16:creationId xmlns:a16="http://schemas.microsoft.com/office/drawing/2014/main" id="{AD3D72A4-A6D1-2B74-5E30-7B7E51C932E7}"/>
              </a:ext>
            </a:extLst>
          </p:cNvPr>
          <p:cNvSpPr txBox="1"/>
          <p:nvPr/>
        </p:nvSpPr>
        <p:spPr>
          <a:xfrm>
            <a:off x="7543605" y="3998142"/>
            <a:ext cx="88660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69" name="テキスト ボックス 68">
            <a:extLst>
              <a:ext uri="{FF2B5EF4-FFF2-40B4-BE49-F238E27FC236}">
                <a16:creationId xmlns:a16="http://schemas.microsoft.com/office/drawing/2014/main" id="{4941DC67-82F2-20E1-3628-15C62EAB3FE1}"/>
              </a:ext>
            </a:extLst>
          </p:cNvPr>
          <p:cNvSpPr txBox="1"/>
          <p:nvPr/>
        </p:nvSpPr>
        <p:spPr>
          <a:xfrm>
            <a:off x="9926624" y="5104214"/>
            <a:ext cx="952090"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5" name="四角形: 角を丸くする 4">
            <a:extLst>
              <a:ext uri="{FF2B5EF4-FFF2-40B4-BE49-F238E27FC236}">
                <a16:creationId xmlns:a16="http://schemas.microsoft.com/office/drawing/2014/main" id="{1C85706A-2D97-0D65-5F4A-ECB80FC43EFC}"/>
              </a:ext>
            </a:extLst>
          </p:cNvPr>
          <p:cNvSpPr/>
          <p:nvPr/>
        </p:nvSpPr>
        <p:spPr>
          <a:xfrm>
            <a:off x="6164647" y="1188291"/>
            <a:ext cx="5751615" cy="5656997"/>
          </a:xfrm>
          <a:prstGeom prst="round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 角を丸くする 69">
            <a:extLst>
              <a:ext uri="{FF2B5EF4-FFF2-40B4-BE49-F238E27FC236}">
                <a16:creationId xmlns:a16="http://schemas.microsoft.com/office/drawing/2014/main" id="{9FFF31C7-B138-CDA6-EB97-F485E1DD084A}"/>
              </a:ext>
            </a:extLst>
          </p:cNvPr>
          <p:cNvSpPr/>
          <p:nvPr/>
        </p:nvSpPr>
        <p:spPr>
          <a:xfrm>
            <a:off x="344384" y="5270929"/>
            <a:ext cx="5751616" cy="1450546"/>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コンテンツ プレースホルダー 2">
            <a:extLst>
              <a:ext uri="{FF2B5EF4-FFF2-40B4-BE49-F238E27FC236}">
                <a16:creationId xmlns:a16="http://schemas.microsoft.com/office/drawing/2014/main" id="{00EEF6F8-0E56-D2B4-B985-43F9CC7A1828}"/>
              </a:ext>
            </a:extLst>
          </p:cNvPr>
          <p:cNvSpPr txBox="1">
            <a:spLocks/>
          </p:cNvSpPr>
          <p:nvPr/>
        </p:nvSpPr>
        <p:spPr>
          <a:xfrm>
            <a:off x="344384" y="5270929"/>
            <a:ext cx="5751616" cy="145054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b="1" dirty="0"/>
              <a:t>クローンでないものを正しく判定するようになった</a:t>
            </a:r>
            <a:endParaRPr lang="en-US" altLang="ja-JP" sz="2000" b="1" dirty="0"/>
          </a:p>
          <a:p>
            <a:pPr>
              <a:lnSpc>
                <a:spcPct val="110000"/>
              </a:lnSpc>
            </a:pPr>
            <a:r>
              <a:rPr lang="ja-JP" altLang="en-US" sz="2000" b="1" dirty="0"/>
              <a:t>全体の検出精度は上昇した</a:t>
            </a:r>
            <a:endParaRPr lang="en-US" altLang="ja-JP" sz="2000" b="1" dirty="0"/>
          </a:p>
        </p:txBody>
      </p:sp>
      <p:graphicFrame>
        <p:nvGraphicFramePr>
          <p:cNvPr id="6" name="グラフ 5">
            <a:extLst>
              <a:ext uri="{FF2B5EF4-FFF2-40B4-BE49-F238E27FC236}">
                <a16:creationId xmlns:a16="http://schemas.microsoft.com/office/drawing/2014/main" id="{E2C5FBF6-3F7B-303E-8562-C090F01F0724}"/>
              </a:ext>
            </a:extLst>
          </p:cNvPr>
          <p:cNvGraphicFramePr/>
          <p:nvPr>
            <p:extLst>
              <p:ext uri="{D42A27DB-BD31-4B8C-83A1-F6EECF244321}">
                <p14:modId xmlns:p14="http://schemas.microsoft.com/office/powerpoint/2010/main" val="2227494037"/>
              </p:ext>
            </p:extLst>
          </p:nvPr>
        </p:nvGraphicFramePr>
        <p:xfrm>
          <a:off x="344384" y="1277947"/>
          <a:ext cx="5751616" cy="38521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6116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97F86F-D401-25E6-7C09-8B4C32DC68F2}"/>
            </a:ext>
          </a:extLst>
        </p:cNvPr>
        <p:cNvGrpSpPr/>
        <p:nvPr/>
      </p:nvGrpSpPr>
      <p:grpSpPr>
        <a:xfrm>
          <a:off x="0" y="0"/>
          <a:ext cx="0" cy="0"/>
          <a:chOff x="0" y="0"/>
          <a:chExt cx="0" cy="0"/>
        </a:xfrm>
      </p:grpSpPr>
      <p:sp>
        <p:nvSpPr>
          <p:cNvPr id="53" name="四角形: 角を丸くする 52">
            <a:extLst>
              <a:ext uri="{FF2B5EF4-FFF2-40B4-BE49-F238E27FC236}">
                <a16:creationId xmlns:a16="http://schemas.microsoft.com/office/drawing/2014/main" id="{02A4027D-000C-B2CC-70A1-DD2F5733FB56}"/>
              </a:ext>
            </a:extLst>
          </p:cNvPr>
          <p:cNvSpPr/>
          <p:nvPr/>
        </p:nvSpPr>
        <p:spPr>
          <a:xfrm>
            <a:off x="344384" y="5345770"/>
            <a:ext cx="5751616" cy="1375705"/>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5D924A4B-FE9F-B1F3-569B-28900365771A}"/>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B75DA801-A5B8-E82C-DB86-324A3F574AFC}"/>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1</a:t>
            </a:r>
            <a:r>
              <a:rPr lang="ja-JP" altLang="en-US" b="1" dirty="0">
                <a:solidFill>
                  <a:schemeClr val="bg1"/>
                </a:solidFill>
                <a:latin typeface="+mn-ea"/>
                <a:ea typeface="+mn-ea"/>
              </a:rPr>
              <a:t>：</a:t>
            </a:r>
            <a:r>
              <a:rPr lang="en-US" altLang="ja-JP" b="1" dirty="0">
                <a:solidFill>
                  <a:schemeClr val="bg1"/>
                </a:solidFill>
                <a:latin typeface="+mn-ea"/>
                <a:ea typeface="+mn-ea"/>
              </a:rPr>
              <a:t>Llama2</a:t>
            </a:r>
            <a:r>
              <a:rPr lang="ja-JP" altLang="en-US" b="1" dirty="0">
                <a:solidFill>
                  <a:schemeClr val="bg1"/>
                </a:solidFill>
                <a:latin typeface="+mn-ea"/>
                <a:ea typeface="+mn-ea"/>
              </a:rPr>
              <a:t>の評価</a:t>
            </a:r>
            <a:endParaRPr kumimoji="1" lang="ja-JP" altLang="en-US" b="1" dirty="0">
              <a:solidFill>
                <a:schemeClr val="bg1"/>
              </a:solidFill>
              <a:latin typeface="+mn-ea"/>
              <a:ea typeface="+mn-ea"/>
            </a:endParaRPr>
          </a:p>
        </p:txBody>
      </p:sp>
      <p:sp>
        <p:nvSpPr>
          <p:cNvPr id="19" name="コンテンツ プレースホルダー 2">
            <a:extLst>
              <a:ext uri="{FF2B5EF4-FFF2-40B4-BE49-F238E27FC236}">
                <a16:creationId xmlns:a16="http://schemas.microsoft.com/office/drawing/2014/main" id="{496498FB-156E-50BB-0E16-421A714BA041}"/>
              </a:ext>
            </a:extLst>
          </p:cNvPr>
          <p:cNvSpPr txBox="1">
            <a:spLocks/>
          </p:cNvSpPr>
          <p:nvPr/>
        </p:nvSpPr>
        <p:spPr>
          <a:xfrm>
            <a:off x="367174" y="5387915"/>
            <a:ext cx="5751616" cy="133356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b="1" dirty="0"/>
              <a:t>クローンでないものを</a:t>
            </a:r>
            <a:br>
              <a:rPr lang="en-US" altLang="ja-JP" sz="2000" b="1" dirty="0"/>
            </a:br>
            <a:r>
              <a:rPr lang="ja-JP" altLang="en-US" sz="2000" b="1" dirty="0"/>
              <a:t>正しく判定するようになった</a:t>
            </a:r>
            <a:endParaRPr lang="en-US" altLang="ja-JP" sz="2000" b="1" dirty="0"/>
          </a:p>
          <a:p>
            <a:pPr>
              <a:lnSpc>
                <a:spcPct val="110000"/>
              </a:lnSpc>
            </a:pPr>
            <a:r>
              <a:rPr lang="ja-JP" altLang="en-US" sz="2000" b="1" dirty="0"/>
              <a:t>全体の検出精度は上昇した</a:t>
            </a:r>
            <a:endParaRPr lang="en-US" altLang="ja-JP" sz="2000" b="1" dirty="0"/>
          </a:p>
        </p:txBody>
      </p:sp>
      <p:sp>
        <p:nvSpPr>
          <p:cNvPr id="7" name="スライド番号プレースホルダー 5">
            <a:extLst>
              <a:ext uri="{FF2B5EF4-FFF2-40B4-BE49-F238E27FC236}">
                <a16:creationId xmlns:a16="http://schemas.microsoft.com/office/drawing/2014/main" id="{9AD1B575-4BC2-B8F5-8EA7-83D9A372E416}"/>
              </a:ext>
            </a:extLst>
          </p:cNvPr>
          <p:cNvSpPr>
            <a:spLocks noGrp="1"/>
          </p:cNvSpPr>
          <p:nvPr>
            <p:ph type="sldNum" sz="quarter" idx="12"/>
          </p:nvPr>
        </p:nvSpPr>
        <p:spPr>
          <a:xfrm>
            <a:off x="8610600" y="6356350"/>
            <a:ext cx="2743200" cy="365125"/>
          </a:xfrm>
        </p:spPr>
        <p:txBody>
          <a:bodyPr/>
          <a:lstStyle/>
          <a:p>
            <a:fld id="{98E4D49B-7C54-4167-A8CB-7C9DF7FFC802}" type="slidenum">
              <a:rPr kumimoji="1" lang="ja-JP" altLang="en-US" smtClean="0"/>
              <a:t>23</a:t>
            </a:fld>
            <a:endParaRPr kumimoji="1" lang="ja-JP" altLang="en-US"/>
          </a:p>
        </p:txBody>
      </p:sp>
      <p:sp>
        <p:nvSpPr>
          <p:cNvPr id="29" name="四角形: 角を丸くする 28">
            <a:extLst>
              <a:ext uri="{FF2B5EF4-FFF2-40B4-BE49-F238E27FC236}">
                <a16:creationId xmlns:a16="http://schemas.microsoft.com/office/drawing/2014/main" id="{F6070859-F279-863D-A765-94740DB98353}"/>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B2C27ED3-6DD6-427E-8AC3-4B1768976823}"/>
              </a:ext>
            </a:extLst>
          </p:cNvPr>
          <p:cNvSpPr/>
          <p:nvPr/>
        </p:nvSpPr>
        <p:spPr>
          <a:xfrm>
            <a:off x="8137099" y="1380678"/>
            <a:ext cx="1641283" cy="1642342"/>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楕円 41">
            <a:extLst>
              <a:ext uri="{FF2B5EF4-FFF2-40B4-BE49-F238E27FC236}">
                <a16:creationId xmlns:a16="http://schemas.microsoft.com/office/drawing/2014/main" id="{36250670-81E6-9363-650E-EA0F8EBEBE60}"/>
              </a:ext>
            </a:extLst>
          </p:cNvPr>
          <p:cNvSpPr/>
          <p:nvPr/>
        </p:nvSpPr>
        <p:spPr>
          <a:xfrm>
            <a:off x="8618100" y="1717000"/>
            <a:ext cx="1097807" cy="1143331"/>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F73A9CBC-385C-80B6-368A-3BB6C1B3DD0C}"/>
              </a:ext>
            </a:extLst>
          </p:cNvPr>
          <p:cNvSpPr txBox="1"/>
          <p:nvPr/>
        </p:nvSpPr>
        <p:spPr>
          <a:xfrm>
            <a:off x="9365103" y="2518028"/>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54" name="テキスト ボックス 53">
            <a:extLst>
              <a:ext uri="{FF2B5EF4-FFF2-40B4-BE49-F238E27FC236}">
                <a16:creationId xmlns:a16="http://schemas.microsoft.com/office/drawing/2014/main" id="{1493DC97-A8DF-3092-B868-C2CBF4E46557}"/>
              </a:ext>
            </a:extLst>
          </p:cNvPr>
          <p:cNvSpPr txBox="1"/>
          <p:nvPr/>
        </p:nvSpPr>
        <p:spPr>
          <a:xfrm>
            <a:off x="7440012" y="142978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55" name="テキスト ボックス 54">
            <a:extLst>
              <a:ext uri="{FF2B5EF4-FFF2-40B4-BE49-F238E27FC236}">
                <a16:creationId xmlns:a16="http://schemas.microsoft.com/office/drawing/2014/main" id="{AA0E86C4-5FC5-35EB-60DF-0B4B4A1BA0CF}"/>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56" name="テキスト ボックス 55">
            <a:extLst>
              <a:ext uri="{FF2B5EF4-FFF2-40B4-BE49-F238E27FC236}">
                <a16:creationId xmlns:a16="http://schemas.microsoft.com/office/drawing/2014/main" id="{56A500C6-B70C-A575-A074-8FA7878CAF9F}"/>
              </a:ext>
            </a:extLst>
          </p:cNvPr>
          <p:cNvSpPr txBox="1"/>
          <p:nvPr/>
        </p:nvSpPr>
        <p:spPr>
          <a:xfrm>
            <a:off x="8873962" y="1997719"/>
            <a:ext cx="777745" cy="461665"/>
          </a:xfrm>
          <a:prstGeom prst="rect">
            <a:avLst/>
          </a:prstGeom>
          <a:noFill/>
        </p:spPr>
        <p:txBody>
          <a:bodyPr wrap="square" rtlCol="0">
            <a:spAutoFit/>
          </a:bodyPr>
          <a:lstStyle/>
          <a:p>
            <a:r>
              <a:rPr kumimoji="1" lang="en-US" altLang="ja-JP" sz="2400" b="1" dirty="0"/>
              <a:t>101</a:t>
            </a:r>
            <a:endParaRPr kumimoji="1" lang="ja-JP" altLang="en-US" sz="2400" b="1" dirty="0"/>
          </a:p>
        </p:txBody>
      </p:sp>
      <p:sp>
        <p:nvSpPr>
          <p:cNvPr id="58" name="テキスト ボックス 57">
            <a:extLst>
              <a:ext uri="{FF2B5EF4-FFF2-40B4-BE49-F238E27FC236}">
                <a16:creationId xmlns:a16="http://schemas.microsoft.com/office/drawing/2014/main" id="{1E0517CB-996E-3D29-30E0-A293D5B79607}"/>
              </a:ext>
            </a:extLst>
          </p:cNvPr>
          <p:cNvSpPr txBox="1"/>
          <p:nvPr/>
        </p:nvSpPr>
        <p:spPr>
          <a:xfrm>
            <a:off x="8087033" y="1999887"/>
            <a:ext cx="704296" cy="461665"/>
          </a:xfrm>
          <a:prstGeom prst="rect">
            <a:avLst/>
          </a:prstGeom>
          <a:noFill/>
        </p:spPr>
        <p:txBody>
          <a:bodyPr wrap="square" rtlCol="0">
            <a:spAutoFit/>
          </a:bodyPr>
          <a:lstStyle/>
          <a:p>
            <a:r>
              <a:rPr lang="en-US" altLang="ja-JP" sz="2400" b="1" dirty="0"/>
              <a:t>28</a:t>
            </a:r>
            <a:endParaRPr kumimoji="1" lang="ja-JP" altLang="en-US" sz="2400" b="1" dirty="0"/>
          </a:p>
        </p:txBody>
      </p:sp>
      <p:sp>
        <p:nvSpPr>
          <p:cNvPr id="59" name="テキスト ボックス 58">
            <a:extLst>
              <a:ext uri="{FF2B5EF4-FFF2-40B4-BE49-F238E27FC236}">
                <a16:creationId xmlns:a16="http://schemas.microsoft.com/office/drawing/2014/main" id="{A0DF952B-D00B-1D29-277C-7323A36DAB96}"/>
              </a:ext>
            </a:extLst>
          </p:cNvPr>
          <p:cNvSpPr txBox="1"/>
          <p:nvPr/>
        </p:nvSpPr>
        <p:spPr>
          <a:xfrm>
            <a:off x="7575016" y="2549034"/>
            <a:ext cx="704296" cy="461665"/>
          </a:xfrm>
          <a:prstGeom prst="rect">
            <a:avLst/>
          </a:prstGeom>
          <a:noFill/>
        </p:spPr>
        <p:txBody>
          <a:bodyPr wrap="square" rtlCol="0">
            <a:spAutoFit/>
          </a:bodyPr>
          <a:lstStyle/>
          <a:p>
            <a:r>
              <a:rPr lang="en-US" altLang="ja-JP" sz="2400" b="1" dirty="0"/>
              <a:t>0</a:t>
            </a:r>
            <a:endParaRPr kumimoji="1" lang="ja-JP" altLang="en-US" sz="2400" b="1" dirty="0"/>
          </a:p>
        </p:txBody>
      </p:sp>
      <p:sp>
        <p:nvSpPr>
          <p:cNvPr id="60" name="四角形: 角を丸くする 59">
            <a:extLst>
              <a:ext uri="{FF2B5EF4-FFF2-40B4-BE49-F238E27FC236}">
                <a16:creationId xmlns:a16="http://schemas.microsoft.com/office/drawing/2014/main" id="{4932EB4A-324E-9594-4CB3-652F68220619}"/>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テキスト ボックス 60">
            <a:extLst>
              <a:ext uri="{FF2B5EF4-FFF2-40B4-BE49-F238E27FC236}">
                <a16:creationId xmlns:a16="http://schemas.microsoft.com/office/drawing/2014/main" id="{63F89ED6-071C-8DB1-E142-43263031589C}"/>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62" name="テキスト ボックス 61">
            <a:extLst>
              <a:ext uri="{FF2B5EF4-FFF2-40B4-BE49-F238E27FC236}">
                <a16:creationId xmlns:a16="http://schemas.microsoft.com/office/drawing/2014/main" id="{E8DE5695-2D27-5285-955A-70A0A16BD2DB}"/>
              </a:ext>
            </a:extLst>
          </p:cNvPr>
          <p:cNvSpPr txBox="1"/>
          <p:nvPr/>
        </p:nvSpPr>
        <p:spPr>
          <a:xfrm>
            <a:off x="9423476" y="4856263"/>
            <a:ext cx="704296" cy="461665"/>
          </a:xfrm>
          <a:prstGeom prst="rect">
            <a:avLst/>
          </a:prstGeom>
          <a:noFill/>
        </p:spPr>
        <p:txBody>
          <a:bodyPr wrap="square" rtlCol="0">
            <a:spAutoFit/>
          </a:bodyPr>
          <a:lstStyle/>
          <a:p>
            <a:r>
              <a:rPr lang="en-US" altLang="ja-JP" sz="2400" b="1" dirty="0"/>
              <a:t>38</a:t>
            </a:r>
            <a:endParaRPr kumimoji="1" lang="ja-JP" altLang="en-US" sz="2400" b="1" dirty="0"/>
          </a:p>
        </p:txBody>
      </p:sp>
      <p:sp>
        <p:nvSpPr>
          <p:cNvPr id="63" name="テキスト ボックス 62">
            <a:extLst>
              <a:ext uri="{FF2B5EF4-FFF2-40B4-BE49-F238E27FC236}">
                <a16:creationId xmlns:a16="http://schemas.microsoft.com/office/drawing/2014/main" id="{8F8E60FF-9BFB-D591-3083-9E5560E4789C}"/>
              </a:ext>
            </a:extLst>
          </p:cNvPr>
          <p:cNvSpPr txBox="1"/>
          <p:nvPr/>
        </p:nvSpPr>
        <p:spPr>
          <a:xfrm>
            <a:off x="8900856" y="4288599"/>
            <a:ext cx="334698" cy="461665"/>
          </a:xfrm>
          <a:prstGeom prst="rect">
            <a:avLst/>
          </a:prstGeom>
          <a:noFill/>
        </p:spPr>
        <p:txBody>
          <a:bodyPr wrap="square" rtlCol="0">
            <a:spAutoFit/>
          </a:bodyPr>
          <a:lstStyle/>
          <a:p>
            <a:r>
              <a:rPr lang="en-US" altLang="ja-JP" sz="2400" b="1" dirty="0"/>
              <a:t>0</a:t>
            </a:r>
            <a:endParaRPr kumimoji="1" lang="ja-JP" altLang="en-US" sz="2400" b="1" dirty="0"/>
          </a:p>
        </p:txBody>
      </p:sp>
      <p:sp>
        <p:nvSpPr>
          <p:cNvPr id="65" name="テキスト ボックス 64">
            <a:extLst>
              <a:ext uri="{FF2B5EF4-FFF2-40B4-BE49-F238E27FC236}">
                <a16:creationId xmlns:a16="http://schemas.microsoft.com/office/drawing/2014/main" id="{47A840DC-0D56-7118-5A71-622A2FE06FCD}"/>
              </a:ext>
            </a:extLst>
          </p:cNvPr>
          <p:cNvSpPr txBox="1"/>
          <p:nvPr/>
        </p:nvSpPr>
        <p:spPr>
          <a:xfrm>
            <a:off x="7771457" y="5139972"/>
            <a:ext cx="704296" cy="461665"/>
          </a:xfrm>
          <a:prstGeom prst="rect">
            <a:avLst/>
          </a:prstGeom>
          <a:noFill/>
        </p:spPr>
        <p:txBody>
          <a:bodyPr wrap="square" rtlCol="0">
            <a:spAutoFit/>
          </a:bodyPr>
          <a:lstStyle/>
          <a:p>
            <a:r>
              <a:rPr lang="en-US" altLang="ja-JP" sz="2400" b="1" dirty="0"/>
              <a:t>52</a:t>
            </a:r>
            <a:endParaRPr kumimoji="1" lang="ja-JP" altLang="en-US" sz="2400" b="1" dirty="0"/>
          </a:p>
        </p:txBody>
      </p:sp>
      <p:sp>
        <p:nvSpPr>
          <p:cNvPr id="66" name="楕円 65">
            <a:extLst>
              <a:ext uri="{FF2B5EF4-FFF2-40B4-BE49-F238E27FC236}">
                <a16:creationId xmlns:a16="http://schemas.microsoft.com/office/drawing/2014/main" id="{5ED01885-A50D-6675-4BC2-6722629D650F}"/>
              </a:ext>
            </a:extLst>
          </p:cNvPr>
          <p:cNvSpPr/>
          <p:nvPr/>
        </p:nvSpPr>
        <p:spPr>
          <a:xfrm>
            <a:off x="8819368" y="4252270"/>
            <a:ext cx="497673" cy="497994"/>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楕円 66">
            <a:extLst>
              <a:ext uri="{FF2B5EF4-FFF2-40B4-BE49-F238E27FC236}">
                <a16:creationId xmlns:a16="http://schemas.microsoft.com/office/drawing/2014/main" id="{F9BFABB9-5973-24A0-5A0A-8E4BBDC1FA86}"/>
              </a:ext>
            </a:extLst>
          </p:cNvPr>
          <p:cNvSpPr/>
          <p:nvPr/>
        </p:nvSpPr>
        <p:spPr>
          <a:xfrm>
            <a:off x="8626753" y="3952779"/>
            <a:ext cx="1525305" cy="158855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テキスト ボックス 67">
            <a:extLst>
              <a:ext uri="{FF2B5EF4-FFF2-40B4-BE49-F238E27FC236}">
                <a16:creationId xmlns:a16="http://schemas.microsoft.com/office/drawing/2014/main" id="{F06EB414-CCB4-9CFD-CAF8-B31EE30489FF}"/>
              </a:ext>
            </a:extLst>
          </p:cNvPr>
          <p:cNvSpPr txBox="1"/>
          <p:nvPr/>
        </p:nvSpPr>
        <p:spPr>
          <a:xfrm>
            <a:off x="8032449" y="3997253"/>
            <a:ext cx="88660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69" name="テキスト ボックス 68">
            <a:extLst>
              <a:ext uri="{FF2B5EF4-FFF2-40B4-BE49-F238E27FC236}">
                <a16:creationId xmlns:a16="http://schemas.microsoft.com/office/drawing/2014/main" id="{262C6C6F-0331-35B8-CD1B-506AD30E7454}"/>
              </a:ext>
            </a:extLst>
          </p:cNvPr>
          <p:cNvSpPr txBox="1"/>
          <p:nvPr/>
        </p:nvSpPr>
        <p:spPr>
          <a:xfrm>
            <a:off x="9926624" y="5104214"/>
            <a:ext cx="952090"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graphicFrame>
        <p:nvGraphicFramePr>
          <p:cNvPr id="6" name="グラフ 5">
            <a:extLst>
              <a:ext uri="{FF2B5EF4-FFF2-40B4-BE49-F238E27FC236}">
                <a16:creationId xmlns:a16="http://schemas.microsoft.com/office/drawing/2014/main" id="{BC1F73EB-22F5-E576-F61E-B89130F2EB02}"/>
              </a:ext>
            </a:extLst>
          </p:cNvPr>
          <p:cNvGraphicFramePr/>
          <p:nvPr>
            <p:extLst>
              <p:ext uri="{D42A27DB-BD31-4B8C-83A1-F6EECF244321}">
                <p14:modId xmlns:p14="http://schemas.microsoft.com/office/powerpoint/2010/main" val="3350198711"/>
              </p:ext>
            </p:extLst>
          </p:nvPr>
        </p:nvGraphicFramePr>
        <p:xfrm>
          <a:off x="367174" y="1236985"/>
          <a:ext cx="5751616" cy="4127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2713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746F22-B208-8A65-59E9-B40A3A09B926}"/>
            </a:ext>
          </a:extLst>
        </p:cNvPr>
        <p:cNvGrpSpPr/>
        <p:nvPr/>
      </p:nvGrpSpPr>
      <p:grpSpPr>
        <a:xfrm>
          <a:off x="0" y="0"/>
          <a:ext cx="0" cy="0"/>
          <a:chOff x="0" y="0"/>
          <a:chExt cx="0" cy="0"/>
        </a:xfrm>
      </p:grpSpPr>
      <p:sp>
        <p:nvSpPr>
          <p:cNvPr id="37" name="四角形: 角を丸くする 36">
            <a:extLst>
              <a:ext uri="{FF2B5EF4-FFF2-40B4-BE49-F238E27FC236}">
                <a16:creationId xmlns:a16="http://schemas.microsoft.com/office/drawing/2014/main" id="{FE14C30D-42D2-0EFE-1342-C70A2828975E}"/>
              </a:ext>
            </a:extLst>
          </p:cNvPr>
          <p:cNvSpPr/>
          <p:nvPr/>
        </p:nvSpPr>
        <p:spPr>
          <a:xfrm>
            <a:off x="344385" y="5345770"/>
            <a:ext cx="5640149" cy="1375705"/>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DA0BDD79-DFB7-A434-6B27-F237A07C0ECA}"/>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C9671630-3EB1-47B2-269D-E0731DE61F8B}"/>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1</a:t>
            </a:r>
            <a:r>
              <a:rPr lang="ja-JP" altLang="en-US" b="1" dirty="0">
                <a:solidFill>
                  <a:schemeClr val="bg1"/>
                </a:solidFill>
                <a:latin typeface="+mn-ea"/>
                <a:ea typeface="+mn-ea"/>
              </a:rPr>
              <a:t>：</a:t>
            </a:r>
            <a:r>
              <a:rPr lang="en-US" altLang="ja-JP" b="1" dirty="0">
                <a:solidFill>
                  <a:schemeClr val="bg1"/>
                </a:solidFill>
                <a:latin typeface="+mn-ea"/>
                <a:ea typeface="+mn-ea"/>
              </a:rPr>
              <a:t>CodeLlama</a:t>
            </a:r>
            <a:r>
              <a:rPr lang="ja-JP" altLang="en-US" b="1" dirty="0">
                <a:solidFill>
                  <a:schemeClr val="bg1"/>
                </a:solidFill>
                <a:latin typeface="+mn-ea"/>
                <a:ea typeface="+mn-ea"/>
              </a:rPr>
              <a:t>に対する評価</a:t>
            </a:r>
            <a:endParaRPr kumimoji="1" lang="ja-JP" altLang="en-US" b="1" dirty="0">
              <a:solidFill>
                <a:schemeClr val="bg1"/>
              </a:solidFill>
              <a:latin typeface="+mn-ea"/>
              <a:ea typeface="+mn-ea"/>
            </a:endParaRPr>
          </a:p>
        </p:txBody>
      </p:sp>
      <p:sp>
        <p:nvSpPr>
          <p:cNvPr id="6" name="スライド番号プレースホルダー 5">
            <a:extLst>
              <a:ext uri="{FF2B5EF4-FFF2-40B4-BE49-F238E27FC236}">
                <a16:creationId xmlns:a16="http://schemas.microsoft.com/office/drawing/2014/main" id="{1AB8A7B0-1296-8851-43BD-A6BB090007C1}"/>
              </a:ext>
            </a:extLst>
          </p:cNvPr>
          <p:cNvSpPr>
            <a:spLocks noGrp="1"/>
          </p:cNvSpPr>
          <p:nvPr>
            <p:ph type="sldNum" sz="quarter" idx="12"/>
          </p:nvPr>
        </p:nvSpPr>
        <p:spPr/>
        <p:txBody>
          <a:bodyPr/>
          <a:lstStyle/>
          <a:p>
            <a:fld id="{98E4D49B-7C54-4167-A8CB-7C9DF7FFC802}" type="slidenum">
              <a:rPr kumimoji="1" lang="ja-JP" altLang="en-US" smtClean="0"/>
              <a:t>24</a:t>
            </a:fld>
            <a:endParaRPr kumimoji="1" lang="ja-JP" altLang="en-US"/>
          </a:p>
        </p:txBody>
      </p:sp>
      <p:sp>
        <p:nvSpPr>
          <p:cNvPr id="20" name="コンテンツ プレースホルダー 2">
            <a:extLst>
              <a:ext uri="{FF2B5EF4-FFF2-40B4-BE49-F238E27FC236}">
                <a16:creationId xmlns:a16="http://schemas.microsoft.com/office/drawing/2014/main" id="{7FB38CF0-ADFA-05E8-D06A-63FBF926135A}"/>
              </a:ext>
            </a:extLst>
          </p:cNvPr>
          <p:cNvSpPr txBox="1">
            <a:spLocks/>
          </p:cNvSpPr>
          <p:nvPr/>
        </p:nvSpPr>
        <p:spPr>
          <a:xfrm>
            <a:off x="344386" y="5387915"/>
            <a:ext cx="5640148" cy="130975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10000"/>
              </a:lnSpc>
            </a:pPr>
            <a:r>
              <a:rPr lang="ja-JP" altLang="en-US" sz="2000" b="1" dirty="0"/>
              <a:t>クローンとクローンでないものを正しく判別</a:t>
            </a:r>
            <a:endParaRPr lang="en-US" altLang="ja-JP" sz="2000" b="1" dirty="0"/>
          </a:p>
          <a:p>
            <a:pPr>
              <a:lnSpc>
                <a:spcPct val="110000"/>
              </a:lnSpc>
            </a:pPr>
            <a:r>
              <a:rPr lang="ja-JP" altLang="en-US" sz="2000" b="1" dirty="0"/>
              <a:t>全ての項目において精度は上昇した</a:t>
            </a:r>
            <a:endParaRPr lang="en-US" altLang="ja-JP" sz="2000" b="1" dirty="0"/>
          </a:p>
        </p:txBody>
      </p:sp>
      <p:graphicFrame>
        <p:nvGraphicFramePr>
          <p:cNvPr id="5" name="グラフ 4">
            <a:extLst>
              <a:ext uri="{FF2B5EF4-FFF2-40B4-BE49-F238E27FC236}">
                <a16:creationId xmlns:a16="http://schemas.microsoft.com/office/drawing/2014/main" id="{5774672C-2CBA-E6CC-397D-6079592DF630}"/>
              </a:ext>
            </a:extLst>
          </p:cNvPr>
          <p:cNvGraphicFramePr/>
          <p:nvPr>
            <p:extLst>
              <p:ext uri="{D42A27DB-BD31-4B8C-83A1-F6EECF244321}">
                <p14:modId xmlns:p14="http://schemas.microsoft.com/office/powerpoint/2010/main" val="2249831251"/>
              </p:ext>
            </p:extLst>
          </p:nvPr>
        </p:nvGraphicFramePr>
        <p:xfrm>
          <a:off x="344385" y="1236985"/>
          <a:ext cx="5640149" cy="4108786"/>
        </p:xfrm>
        <a:graphic>
          <a:graphicData uri="http://schemas.openxmlformats.org/drawingml/2006/chart">
            <c:chart xmlns:c="http://schemas.openxmlformats.org/drawingml/2006/chart" xmlns:r="http://schemas.openxmlformats.org/officeDocument/2006/relationships" r:id="rId3"/>
          </a:graphicData>
        </a:graphic>
      </p:graphicFrame>
      <p:sp>
        <p:nvSpPr>
          <p:cNvPr id="8" name="四角形: 角を丸くする 7">
            <a:extLst>
              <a:ext uri="{FF2B5EF4-FFF2-40B4-BE49-F238E27FC236}">
                <a16:creationId xmlns:a16="http://schemas.microsoft.com/office/drawing/2014/main" id="{252D399A-BFEA-EF73-50B3-73C1017BAD4B}"/>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6E749870-DAEF-F489-9DE8-C07C1AFCD790}"/>
              </a:ext>
            </a:extLst>
          </p:cNvPr>
          <p:cNvSpPr/>
          <p:nvPr/>
        </p:nvSpPr>
        <p:spPr>
          <a:xfrm>
            <a:off x="8332980" y="1553956"/>
            <a:ext cx="1243290" cy="1244092"/>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楕円 9">
            <a:extLst>
              <a:ext uri="{FF2B5EF4-FFF2-40B4-BE49-F238E27FC236}">
                <a16:creationId xmlns:a16="http://schemas.microsoft.com/office/drawing/2014/main" id="{1CC8F669-E0D3-C81F-EA5F-870304076DCD}"/>
              </a:ext>
            </a:extLst>
          </p:cNvPr>
          <p:cNvSpPr/>
          <p:nvPr/>
        </p:nvSpPr>
        <p:spPr>
          <a:xfrm>
            <a:off x="8656891" y="1405152"/>
            <a:ext cx="1449575" cy="1509686"/>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967029D5-E713-702A-F0CA-DFA5FF4EF52F}"/>
              </a:ext>
            </a:extLst>
          </p:cNvPr>
          <p:cNvSpPr txBox="1"/>
          <p:nvPr/>
        </p:nvSpPr>
        <p:spPr>
          <a:xfrm>
            <a:off x="9801024" y="2528698"/>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12" name="テキスト ボックス 11">
            <a:extLst>
              <a:ext uri="{FF2B5EF4-FFF2-40B4-BE49-F238E27FC236}">
                <a16:creationId xmlns:a16="http://schemas.microsoft.com/office/drawing/2014/main" id="{A1B4275A-1E52-E56E-36BE-459940097A08}"/>
              </a:ext>
            </a:extLst>
          </p:cNvPr>
          <p:cNvSpPr txBox="1"/>
          <p:nvPr/>
        </p:nvSpPr>
        <p:spPr>
          <a:xfrm>
            <a:off x="7581646" y="144086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13" name="テキスト ボックス 12">
            <a:extLst>
              <a:ext uri="{FF2B5EF4-FFF2-40B4-BE49-F238E27FC236}">
                <a16:creationId xmlns:a16="http://schemas.microsoft.com/office/drawing/2014/main" id="{6E2EBB63-3982-E532-DA21-7D256BF60C71}"/>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14" name="テキスト ボックス 13">
            <a:extLst>
              <a:ext uri="{FF2B5EF4-FFF2-40B4-BE49-F238E27FC236}">
                <a16:creationId xmlns:a16="http://schemas.microsoft.com/office/drawing/2014/main" id="{543B30CA-17C6-9A68-ACFA-D2D96DF82178}"/>
              </a:ext>
            </a:extLst>
          </p:cNvPr>
          <p:cNvSpPr txBox="1"/>
          <p:nvPr/>
        </p:nvSpPr>
        <p:spPr>
          <a:xfrm>
            <a:off x="8873962" y="1997719"/>
            <a:ext cx="777745" cy="461665"/>
          </a:xfrm>
          <a:prstGeom prst="rect">
            <a:avLst/>
          </a:prstGeom>
          <a:noFill/>
        </p:spPr>
        <p:txBody>
          <a:bodyPr wrap="square" rtlCol="0">
            <a:spAutoFit/>
          </a:bodyPr>
          <a:lstStyle/>
          <a:p>
            <a:r>
              <a:rPr lang="en-US" altLang="ja-JP" sz="2400" b="1" dirty="0"/>
              <a:t>58</a:t>
            </a:r>
            <a:endParaRPr kumimoji="1" lang="ja-JP" altLang="en-US" sz="2400" b="1" dirty="0"/>
          </a:p>
        </p:txBody>
      </p:sp>
      <p:sp>
        <p:nvSpPr>
          <p:cNvPr id="15" name="テキスト ボックス 14">
            <a:extLst>
              <a:ext uri="{FF2B5EF4-FFF2-40B4-BE49-F238E27FC236}">
                <a16:creationId xmlns:a16="http://schemas.microsoft.com/office/drawing/2014/main" id="{21421D00-CA1B-A53C-304A-AEB9BB2D1616}"/>
              </a:ext>
            </a:extLst>
          </p:cNvPr>
          <p:cNvSpPr txBox="1"/>
          <p:nvPr/>
        </p:nvSpPr>
        <p:spPr>
          <a:xfrm>
            <a:off x="8341171" y="1975004"/>
            <a:ext cx="704296" cy="461665"/>
          </a:xfrm>
          <a:prstGeom prst="rect">
            <a:avLst/>
          </a:prstGeom>
          <a:noFill/>
        </p:spPr>
        <p:txBody>
          <a:bodyPr wrap="square" rtlCol="0">
            <a:spAutoFit/>
          </a:bodyPr>
          <a:lstStyle/>
          <a:p>
            <a:r>
              <a:rPr lang="en-US" altLang="ja-JP" sz="2400" b="1" dirty="0"/>
              <a:t>8</a:t>
            </a:r>
            <a:endParaRPr kumimoji="1" lang="ja-JP" altLang="en-US" sz="2400" b="1" dirty="0"/>
          </a:p>
        </p:txBody>
      </p:sp>
      <p:sp>
        <p:nvSpPr>
          <p:cNvPr id="16" name="テキスト ボックス 15">
            <a:extLst>
              <a:ext uri="{FF2B5EF4-FFF2-40B4-BE49-F238E27FC236}">
                <a16:creationId xmlns:a16="http://schemas.microsoft.com/office/drawing/2014/main" id="{812791AE-8718-245E-F4B0-7B7BED5F590A}"/>
              </a:ext>
            </a:extLst>
          </p:cNvPr>
          <p:cNvSpPr txBox="1"/>
          <p:nvPr/>
        </p:nvSpPr>
        <p:spPr>
          <a:xfrm>
            <a:off x="7575016" y="2549034"/>
            <a:ext cx="704296" cy="461665"/>
          </a:xfrm>
          <a:prstGeom prst="rect">
            <a:avLst/>
          </a:prstGeom>
          <a:noFill/>
        </p:spPr>
        <p:txBody>
          <a:bodyPr wrap="square" rtlCol="0">
            <a:spAutoFit/>
          </a:bodyPr>
          <a:lstStyle/>
          <a:p>
            <a:r>
              <a:rPr kumimoji="1" lang="en-US" altLang="ja-JP" sz="2400" b="1" dirty="0"/>
              <a:t>27</a:t>
            </a:r>
            <a:endParaRPr kumimoji="1" lang="ja-JP" altLang="en-US" sz="2400" b="1" dirty="0"/>
          </a:p>
        </p:txBody>
      </p:sp>
      <p:sp>
        <p:nvSpPr>
          <p:cNvPr id="17" name="四角形: 角を丸くする 16">
            <a:extLst>
              <a:ext uri="{FF2B5EF4-FFF2-40B4-BE49-F238E27FC236}">
                <a16:creationId xmlns:a16="http://schemas.microsoft.com/office/drawing/2014/main" id="{F7F7E802-4BC8-F67C-247B-D719BBC70A98}"/>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5CF1C05E-881A-B8EA-90DA-8675471F6779}"/>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28" name="テキスト ボックス 27">
            <a:extLst>
              <a:ext uri="{FF2B5EF4-FFF2-40B4-BE49-F238E27FC236}">
                <a16:creationId xmlns:a16="http://schemas.microsoft.com/office/drawing/2014/main" id="{C4CA8A27-57D8-7E95-4864-CCA0045F1611}"/>
              </a:ext>
            </a:extLst>
          </p:cNvPr>
          <p:cNvSpPr txBox="1"/>
          <p:nvPr/>
        </p:nvSpPr>
        <p:spPr>
          <a:xfrm>
            <a:off x="9569048" y="1992631"/>
            <a:ext cx="704296" cy="461665"/>
          </a:xfrm>
          <a:prstGeom prst="rect">
            <a:avLst/>
          </a:prstGeom>
          <a:noFill/>
        </p:spPr>
        <p:txBody>
          <a:bodyPr wrap="square" rtlCol="0">
            <a:spAutoFit/>
          </a:bodyPr>
          <a:lstStyle/>
          <a:p>
            <a:r>
              <a:rPr lang="en-US" altLang="ja-JP" sz="2400" b="1" dirty="0"/>
              <a:t>36</a:t>
            </a:r>
            <a:endParaRPr kumimoji="1" lang="ja-JP" altLang="en-US" sz="2400" b="1" dirty="0"/>
          </a:p>
        </p:txBody>
      </p:sp>
      <p:sp>
        <p:nvSpPr>
          <p:cNvPr id="29" name="楕円 28">
            <a:extLst>
              <a:ext uri="{FF2B5EF4-FFF2-40B4-BE49-F238E27FC236}">
                <a16:creationId xmlns:a16="http://schemas.microsoft.com/office/drawing/2014/main" id="{CD95A8C4-B095-7350-6B15-5DABACEF54B9}"/>
              </a:ext>
            </a:extLst>
          </p:cNvPr>
          <p:cNvSpPr/>
          <p:nvPr/>
        </p:nvSpPr>
        <p:spPr>
          <a:xfrm>
            <a:off x="8377450" y="4126814"/>
            <a:ext cx="1237702" cy="1238500"/>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446F720F-1560-8EF5-109C-C3781FF28FC0}"/>
              </a:ext>
            </a:extLst>
          </p:cNvPr>
          <p:cNvSpPr/>
          <p:nvPr/>
        </p:nvSpPr>
        <p:spPr>
          <a:xfrm>
            <a:off x="8669943" y="3943241"/>
            <a:ext cx="1449575" cy="1509686"/>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48456ED1-60E6-5BD1-85D5-7B65A97C8890}"/>
              </a:ext>
            </a:extLst>
          </p:cNvPr>
          <p:cNvSpPr txBox="1"/>
          <p:nvPr/>
        </p:nvSpPr>
        <p:spPr>
          <a:xfrm>
            <a:off x="9814076" y="5066787"/>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32" name="テキスト ボックス 31">
            <a:extLst>
              <a:ext uri="{FF2B5EF4-FFF2-40B4-BE49-F238E27FC236}">
                <a16:creationId xmlns:a16="http://schemas.microsoft.com/office/drawing/2014/main" id="{FAC23E75-F92F-1BF2-1140-9CBB049AB1AE}"/>
              </a:ext>
            </a:extLst>
          </p:cNvPr>
          <p:cNvSpPr txBox="1"/>
          <p:nvPr/>
        </p:nvSpPr>
        <p:spPr>
          <a:xfrm>
            <a:off x="7594698" y="3978955"/>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33" name="テキスト ボックス 32">
            <a:extLst>
              <a:ext uri="{FF2B5EF4-FFF2-40B4-BE49-F238E27FC236}">
                <a16:creationId xmlns:a16="http://schemas.microsoft.com/office/drawing/2014/main" id="{136EBCBE-184B-7DE0-C333-EF061832F489}"/>
              </a:ext>
            </a:extLst>
          </p:cNvPr>
          <p:cNvSpPr txBox="1"/>
          <p:nvPr/>
        </p:nvSpPr>
        <p:spPr>
          <a:xfrm>
            <a:off x="8887014" y="4535808"/>
            <a:ext cx="777745" cy="461665"/>
          </a:xfrm>
          <a:prstGeom prst="rect">
            <a:avLst/>
          </a:prstGeom>
          <a:noFill/>
        </p:spPr>
        <p:txBody>
          <a:bodyPr wrap="square" rtlCol="0">
            <a:spAutoFit/>
          </a:bodyPr>
          <a:lstStyle/>
          <a:p>
            <a:r>
              <a:rPr lang="en-US" altLang="ja-JP" sz="2400" b="1" dirty="0"/>
              <a:t>57</a:t>
            </a:r>
            <a:endParaRPr kumimoji="1" lang="ja-JP" altLang="en-US" sz="2400" b="1" dirty="0"/>
          </a:p>
        </p:txBody>
      </p:sp>
      <p:sp>
        <p:nvSpPr>
          <p:cNvPr id="34" name="テキスト ボックス 33">
            <a:extLst>
              <a:ext uri="{FF2B5EF4-FFF2-40B4-BE49-F238E27FC236}">
                <a16:creationId xmlns:a16="http://schemas.microsoft.com/office/drawing/2014/main" id="{10375886-5895-BDA0-E7CB-7AC2F3E0FBE6}"/>
              </a:ext>
            </a:extLst>
          </p:cNvPr>
          <p:cNvSpPr txBox="1"/>
          <p:nvPr/>
        </p:nvSpPr>
        <p:spPr>
          <a:xfrm>
            <a:off x="8354223" y="4513093"/>
            <a:ext cx="704296" cy="461665"/>
          </a:xfrm>
          <a:prstGeom prst="rect">
            <a:avLst/>
          </a:prstGeom>
          <a:noFill/>
        </p:spPr>
        <p:txBody>
          <a:bodyPr wrap="square" rtlCol="0">
            <a:spAutoFit/>
          </a:bodyPr>
          <a:lstStyle/>
          <a:p>
            <a:r>
              <a:rPr kumimoji="1" lang="en-US" altLang="ja-JP" sz="2400" b="1" dirty="0"/>
              <a:t>6</a:t>
            </a:r>
            <a:endParaRPr kumimoji="1" lang="ja-JP" altLang="en-US" sz="2400" b="1" dirty="0"/>
          </a:p>
        </p:txBody>
      </p:sp>
      <p:sp>
        <p:nvSpPr>
          <p:cNvPr id="35" name="テキスト ボックス 34">
            <a:extLst>
              <a:ext uri="{FF2B5EF4-FFF2-40B4-BE49-F238E27FC236}">
                <a16:creationId xmlns:a16="http://schemas.microsoft.com/office/drawing/2014/main" id="{1A48D57E-1E41-EBCB-60AA-C2282C393C51}"/>
              </a:ext>
            </a:extLst>
          </p:cNvPr>
          <p:cNvSpPr txBox="1"/>
          <p:nvPr/>
        </p:nvSpPr>
        <p:spPr>
          <a:xfrm>
            <a:off x="7588068" y="5087123"/>
            <a:ext cx="704296" cy="461665"/>
          </a:xfrm>
          <a:prstGeom prst="rect">
            <a:avLst/>
          </a:prstGeom>
          <a:noFill/>
        </p:spPr>
        <p:txBody>
          <a:bodyPr wrap="square" rtlCol="0">
            <a:spAutoFit/>
          </a:bodyPr>
          <a:lstStyle/>
          <a:p>
            <a:r>
              <a:rPr lang="en-US" altLang="ja-JP" sz="2400" b="1" dirty="0"/>
              <a:t>10</a:t>
            </a:r>
            <a:endParaRPr kumimoji="1" lang="ja-JP" altLang="en-US" sz="2400" b="1" dirty="0"/>
          </a:p>
        </p:txBody>
      </p:sp>
      <p:sp>
        <p:nvSpPr>
          <p:cNvPr id="36" name="テキスト ボックス 35">
            <a:extLst>
              <a:ext uri="{FF2B5EF4-FFF2-40B4-BE49-F238E27FC236}">
                <a16:creationId xmlns:a16="http://schemas.microsoft.com/office/drawing/2014/main" id="{D0EBE3D8-078F-0E92-64E6-D73AA5EB1A47}"/>
              </a:ext>
            </a:extLst>
          </p:cNvPr>
          <p:cNvSpPr txBox="1"/>
          <p:nvPr/>
        </p:nvSpPr>
        <p:spPr>
          <a:xfrm>
            <a:off x="9583065" y="4504986"/>
            <a:ext cx="704296" cy="461665"/>
          </a:xfrm>
          <a:prstGeom prst="rect">
            <a:avLst/>
          </a:prstGeom>
          <a:noFill/>
        </p:spPr>
        <p:txBody>
          <a:bodyPr wrap="square" rtlCol="0">
            <a:spAutoFit/>
          </a:bodyPr>
          <a:lstStyle/>
          <a:p>
            <a:r>
              <a:rPr kumimoji="1" lang="en-US" altLang="ja-JP" sz="2400" b="1" dirty="0"/>
              <a:t>17</a:t>
            </a:r>
            <a:endParaRPr kumimoji="1" lang="ja-JP" altLang="en-US" sz="2400" b="1" dirty="0"/>
          </a:p>
        </p:txBody>
      </p:sp>
    </p:spTree>
    <p:extLst>
      <p:ext uri="{BB962C8B-B14F-4D97-AF65-F5344CB8AC3E}">
        <p14:creationId xmlns:p14="http://schemas.microsoft.com/office/powerpoint/2010/main" val="135441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692641-2C4A-489B-4ACC-122A325AF50B}"/>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60F211-D54B-EFAF-9928-51E0E8EB14AE}"/>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46B1CA43-14E8-2EEE-D2FF-AFAA53960646}"/>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1</a:t>
            </a:r>
            <a:r>
              <a:rPr lang="ja-JP" altLang="en-US" b="1" dirty="0">
                <a:solidFill>
                  <a:schemeClr val="bg1"/>
                </a:solidFill>
                <a:latin typeface="+mn-ea"/>
                <a:ea typeface="+mn-ea"/>
              </a:rPr>
              <a:t>：</a:t>
            </a:r>
            <a:r>
              <a:rPr kumimoji="1" lang="ja-JP" altLang="en-US" b="1" dirty="0">
                <a:solidFill>
                  <a:schemeClr val="bg1"/>
                </a:solidFill>
                <a:latin typeface="+mn-ea"/>
                <a:ea typeface="+mn-ea"/>
              </a:rPr>
              <a:t>考察</a:t>
            </a:r>
          </a:p>
        </p:txBody>
      </p:sp>
      <p:sp>
        <p:nvSpPr>
          <p:cNvPr id="5" name="コンテンツ プレースホルダー 2">
            <a:extLst>
              <a:ext uri="{FF2B5EF4-FFF2-40B4-BE49-F238E27FC236}">
                <a16:creationId xmlns:a16="http://schemas.microsoft.com/office/drawing/2014/main" id="{4857659B-BC82-CCBE-EAA6-2D57D83C75B3}"/>
              </a:ext>
            </a:extLst>
          </p:cNvPr>
          <p:cNvSpPr>
            <a:spLocks noGrp="1"/>
          </p:cNvSpPr>
          <p:nvPr>
            <p:ph idx="1"/>
          </p:nvPr>
        </p:nvSpPr>
        <p:spPr>
          <a:xfrm>
            <a:off x="673100" y="1483111"/>
            <a:ext cx="11016876" cy="5214563"/>
          </a:xfrm>
        </p:spPr>
        <p:txBody>
          <a:bodyPr>
            <a:normAutofit/>
          </a:bodyPr>
          <a:lstStyle/>
          <a:p>
            <a:pPr marL="0" indent="0">
              <a:buNone/>
            </a:pPr>
            <a:r>
              <a:rPr lang="ja-JP" altLang="en-US" b="1" dirty="0"/>
              <a:t>ファインチューニングはクローン検出の精度向上に効果的</a:t>
            </a:r>
            <a:endParaRPr lang="en-US" altLang="ja-JP" b="1" dirty="0"/>
          </a:p>
          <a:p>
            <a:pPr lvl="1"/>
            <a:r>
              <a:rPr lang="ja-JP" altLang="en-US" dirty="0"/>
              <a:t>実験したすべてのモデルで精度の向上が見られた</a:t>
            </a:r>
            <a:endParaRPr lang="en-US" altLang="ja-JP" dirty="0"/>
          </a:p>
          <a:p>
            <a:pPr marL="0" indent="0">
              <a:buNone/>
            </a:pPr>
            <a:endParaRPr lang="en-US" altLang="ja-JP" dirty="0"/>
          </a:p>
          <a:p>
            <a:pPr marL="0" indent="0">
              <a:buNone/>
            </a:pPr>
            <a:r>
              <a:rPr lang="ja-JP" altLang="en-US" b="1" dirty="0"/>
              <a:t>事前学習で使用したデータの種類が検出能力に影響を与える</a:t>
            </a:r>
            <a:endParaRPr lang="en-US" altLang="ja-JP" b="1" dirty="0"/>
          </a:p>
          <a:p>
            <a:pPr lvl="1"/>
            <a:r>
              <a:rPr lang="en-US" altLang="ja-JP" dirty="0"/>
              <a:t>CodeLlama</a:t>
            </a:r>
            <a:r>
              <a:rPr lang="ja-JP" altLang="en-US" dirty="0"/>
              <a:t>は</a:t>
            </a:r>
            <a:r>
              <a:rPr lang="en-US" altLang="ja-JP" dirty="0"/>
              <a:t>Llama2</a:t>
            </a:r>
            <a:r>
              <a:rPr lang="ja-JP" altLang="en-US" dirty="0"/>
              <a:t>よりもファインチューニング前の検出能力が高い</a:t>
            </a:r>
            <a:endParaRPr lang="en-US" altLang="ja-JP" dirty="0"/>
          </a:p>
          <a:p>
            <a:pPr lvl="1"/>
            <a:r>
              <a:rPr lang="ja-JP" altLang="en-US" dirty="0"/>
              <a:t>ファインチューニングによる精度向上の幅も大きい</a:t>
            </a:r>
            <a:endParaRPr lang="en-US" altLang="ja-JP" dirty="0"/>
          </a:p>
        </p:txBody>
      </p:sp>
      <p:sp>
        <p:nvSpPr>
          <p:cNvPr id="6" name="スライド番号プレースホルダー 5">
            <a:extLst>
              <a:ext uri="{FF2B5EF4-FFF2-40B4-BE49-F238E27FC236}">
                <a16:creationId xmlns:a16="http://schemas.microsoft.com/office/drawing/2014/main" id="{793B4E48-9379-DCD3-4FD2-C9C60739A85C}"/>
              </a:ext>
            </a:extLst>
          </p:cNvPr>
          <p:cNvSpPr>
            <a:spLocks noGrp="1"/>
          </p:cNvSpPr>
          <p:nvPr>
            <p:ph type="sldNum" sz="quarter" idx="12"/>
          </p:nvPr>
        </p:nvSpPr>
        <p:spPr/>
        <p:txBody>
          <a:bodyPr/>
          <a:lstStyle/>
          <a:p>
            <a:fld id="{98E4D49B-7C54-4167-A8CB-7C9DF7FFC802}" type="slidenum">
              <a:rPr kumimoji="1" lang="ja-JP" altLang="en-US" smtClean="0"/>
              <a:t>25</a:t>
            </a:fld>
            <a:endParaRPr kumimoji="1" lang="ja-JP" altLang="en-US"/>
          </a:p>
        </p:txBody>
      </p:sp>
    </p:spTree>
    <p:extLst>
      <p:ext uri="{BB962C8B-B14F-4D97-AF65-F5344CB8AC3E}">
        <p14:creationId xmlns:p14="http://schemas.microsoft.com/office/powerpoint/2010/main" val="3810189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84906-1F55-D87E-916C-00A276247167}"/>
            </a:ext>
          </a:extLst>
        </p:cNvPr>
        <p:cNvGrpSpPr/>
        <p:nvPr/>
      </p:nvGrpSpPr>
      <p:grpSpPr>
        <a:xfrm>
          <a:off x="0" y="0"/>
          <a:ext cx="0" cy="0"/>
          <a:chOff x="0" y="0"/>
          <a:chExt cx="0" cy="0"/>
        </a:xfrm>
      </p:grpSpPr>
      <p:sp>
        <p:nvSpPr>
          <p:cNvPr id="53" name="四角形: 角を丸くする 52">
            <a:extLst>
              <a:ext uri="{FF2B5EF4-FFF2-40B4-BE49-F238E27FC236}">
                <a16:creationId xmlns:a16="http://schemas.microsoft.com/office/drawing/2014/main" id="{F3A7F82C-A968-F0EC-EE7C-125ECEA5999E}"/>
              </a:ext>
            </a:extLst>
          </p:cNvPr>
          <p:cNvSpPr/>
          <p:nvPr/>
        </p:nvSpPr>
        <p:spPr>
          <a:xfrm>
            <a:off x="344384" y="5270929"/>
            <a:ext cx="5751616" cy="1450546"/>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8D78486A-AE38-B2AE-785A-FEAB0E17BBAE}"/>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8706A06B-C030-2998-68E2-5ABFBC64A44F}"/>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2</a:t>
            </a:r>
            <a:r>
              <a:rPr lang="ja-JP" altLang="en-US" b="1" dirty="0">
                <a:solidFill>
                  <a:schemeClr val="bg1"/>
                </a:solidFill>
                <a:latin typeface="+mn-ea"/>
                <a:ea typeface="+mn-ea"/>
              </a:rPr>
              <a:t>：</a:t>
            </a:r>
            <a:r>
              <a:rPr lang="en-US" altLang="ja-JP" b="1" dirty="0">
                <a:solidFill>
                  <a:schemeClr val="bg1"/>
                </a:solidFill>
                <a:latin typeface="+mn-ea"/>
                <a:ea typeface="+mn-ea"/>
              </a:rPr>
              <a:t>GPT</a:t>
            </a:r>
            <a:r>
              <a:rPr lang="ja-JP" altLang="en-US" b="1" dirty="0">
                <a:solidFill>
                  <a:schemeClr val="bg1"/>
                </a:solidFill>
                <a:latin typeface="+mn-ea"/>
                <a:ea typeface="+mn-ea"/>
              </a:rPr>
              <a:t>の評価</a:t>
            </a:r>
            <a:endParaRPr kumimoji="1" lang="ja-JP" altLang="en-US" b="1" dirty="0">
              <a:solidFill>
                <a:schemeClr val="bg1"/>
              </a:solidFill>
              <a:latin typeface="+mn-ea"/>
              <a:ea typeface="+mn-ea"/>
            </a:endParaRPr>
          </a:p>
        </p:txBody>
      </p:sp>
      <p:sp>
        <p:nvSpPr>
          <p:cNvPr id="6" name="スライド番号プレースホルダー 5">
            <a:extLst>
              <a:ext uri="{FF2B5EF4-FFF2-40B4-BE49-F238E27FC236}">
                <a16:creationId xmlns:a16="http://schemas.microsoft.com/office/drawing/2014/main" id="{84060304-9C27-B79A-8A16-224DB4B9F15E}"/>
              </a:ext>
            </a:extLst>
          </p:cNvPr>
          <p:cNvSpPr>
            <a:spLocks noGrp="1"/>
          </p:cNvSpPr>
          <p:nvPr>
            <p:ph type="sldNum" sz="quarter" idx="12"/>
          </p:nvPr>
        </p:nvSpPr>
        <p:spPr/>
        <p:txBody>
          <a:bodyPr/>
          <a:lstStyle/>
          <a:p>
            <a:fld id="{98E4D49B-7C54-4167-A8CB-7C9DF7FFC802}" type="slidenum">
              <a:rPr kumimoji="1" lang="ja-JP" altLang="en-US" smtClean="0"/>
              <a:t>26</a:t>
            </a:fld>
            <a:endParaRPr kumimoji="1" lang="ja-JP" altLang="en-US"/>
          </a:p>
        </p:txBody>
      </p:sp>
      <p:sp>
        <p:nvSpPr>
          <p:cNvPr id="19" name="コンテンツ プレースホルダー 2">
            <a:extLst>
              <a:ext uri="{FF2B5EF4-FFF2-40B4-BE49-F238E27FC236}">
                <a16:creationId xmlns:a16="http://schemas.microsoft.com/office/drawing/2014/main" id="{344BB55C-A6BC-2BAB-CE53-932064BE5081}"/>
              </a:ext>
            </a:extLst>
          </p:cNvPr>
          <p:cNvSpPr txBox="1">
            <a:spLocks/>
          </p:cNvSpPr>
          <p:nvPr/>
        </p:nvSpPr>
        <p:spPr>
          <a:xfrm>
            <a:off x="344384" y="5270929"/>
            <a:ext cx="5751616" cy="145054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10000"/>
              </a:lnSpc>
            </a:pPr>
            <a:r>
              <a:rPr lang="ja-JP" altLang="en-US" sz="2000" b="1" dirty="0"/>
              <a:t>検出漏れが増えて、誤検出が減った</a:t>
            </a:r>
            <a:endParaRPr lang="en-US" altLang="ja-JP" sz="2000" b="1" dirty="0"/>
          </a:p>
          <a:p>
            <a:pPr>
              <a:lnSpc>
                <a:spcPct val="110000"/>
              </a:lnSpc>
            </a:pPr>
            <a:r>
              <a:rPr lang="ja-JP" altLang="en-US" sz="2000" b="1" dirty="0"/>
              <a:t>全体的にクローンでないと答えるようになった</a:t>
            </a:r>
            <a:endParaRPr lang="en-US" altLang="ja-JP" sz="2000" b="1" dirty="0"/>
          </a:p>
          <a:p>
            <a:pPr>
              <a:lnSpc>
                <a:spcPct val="110000"/>
              </a:lnSpc>
            </a:pPr>
            <a:r>
              <a:rPr lang="ja-JP" altLang="en-US" sz="2000" b="1" dirty="0"/>
              <a:t>検出精度の上昇は見られなかった</a:t>
            </a:r>
            <a:endParaRPr lang="en-US" altLang="ja-JP" sz="2000" b="1" dirty="0"/>
          </a:p>
        </p:txBody>
      </p:sp>
      <p:sp>
        <p:nvSpPr>
          <p:cNvPr id="31" name="四角形: 角を丸くする 30">
            <a:extLst>
              <a:ext uri="{FF2B5EF4-FFF2-40B4-BE49-F238E27FC236}">
                <a16:creationId xmlns:a16="http://schemas.microsoft.com/office/drawing/2014/main" id="{0183EEE4-B9CE-8AB1-AB5D-E2FEF0449314}"/>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a:extLst>
              <a:ext uri="{FF2B5EF4-FFF2-40B4-BE49-F238E27FC236}">
                <a16:creationId xmlns:a16="http://schemas.microsoft.com/office/drawing/2014/main" id="{FD93F1CA-1982-5733-BC51-9DC5A5732870}"/>
              </a:ext>
            </a:extLst>
          </p:cNvPr>
          <p:cNvSpPr/>
          <p:nvPr/>
        </p:nvSpPr>
        <p:spPr>
          <a:xfrm>
            <a:off x="8087033" y="1390703"/>
            <a:ext cx="1554660" cy="1555663"/>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A9A23A65-3284-68B4-24C9-F7CB3EAC3163}"/>
              </a:ext>
            </a:extLst>
          </p:cNvPr>
          <p:cNvSpPr/>
          <p:nvPr/>
        </p:nvSpPr>
        <p:spPr>
          <a:xfrm>
            <a:off x="9025180" y="1839876"/>
            <a:ext cx="1039601" cy="1082711"/>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D83B4B5E-DD8C-5E56-D2DF-4A4EB46A735B}"/>
              </a:ext>
            </a:extLst>
          </p:cNvPr>
          <p:cNvSpPr txBox="1"/>
          <p:nvPr/>
        </p:nvSpPr>
        <p:spPr>
          <a:xfrm>
            <a:off x="9926624" y="2543423"/>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35" name="テキスト ボックス 34">
            <a:extLst>
              <a:ext uri="{FF2B5EF4-FFF2-40B4-BE49-F238E27FC236}">
                <a16:creationId xmlns:a16="http://schemas.microsoft.com/office/drawing/2014/main" id="{5D2FB8B2-010F-5259-0803-F153724ACF17}"/>
              </a:ext>
            </a:extLst>
          </p:cNvPr>
          <p:cNvSpPr txBox="1"/>
          <p:nvPr/>
        </p:nvSpPr>
        <p:spPr>
          <a:xfrm>
            <a:off x="7440012" y="142978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36" name="テキスト ボックス 35">
            <a:extLst>
              <a:ext uri="{FF2B5EF4-FFF2-40B4-BE49-F238E27FC236}">
                <a16:creationId xmlns:a16="http://schemas.microsoft.com/office/drawing/2014/main" id="{1D0B68CF-5E44-E192-CB2A-5855030D486D}"/>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37" name="テキスト ボックス 36">
            <a:extLst>
              <a:ext uri="{FF2B5EF4-FFF2-40B4-BE49-F238E27FC236}">
                <a16:creationId xmlns:a16="http://schemas.microsoft.com/office/drawing/2014/main" id="{A32DEC77-4A40-8D86-E2CD-0C2774101380}"/>
              </a:ext>
            </a:extLst>
          </p:cNvPr>
          <p:cNvSpPr txBox="1"/>
          <p:nvPr/>
        </p:nvSpPr>
        <p:spPr>
          <a:xfrm>
            <a:off x="9086420" y="2146578"/>
            <a:ext cx="704296" cy="461665"/>
          </a:xfrm>
          <a:prstGeom prst="rect">
            <a:avLst/>
          </a:prstGeom>
          <a:noFill/>
        </p:spPr>
        <p:txBody>
          <a:bodyPr wrap="square" rtlCol="0">
            <a:spAutoFit/>
          </a:bodyPr>
          <a:lstStyle/>
          <a:p>
            <a:r>
              <a:rPr lang="en-US" altLang="ja-JP" sz="2400" b="1" dirty="0"/>
              <a:t>29</a:t>
            </a:r>
            <a:endParaRPr kumimoji="1" lang="ja-JP" altLang="en-US" sz="2400" b="1" dirty="0"/>
          </a:p>
        </p:txBody>
      </p:sp>
      <p:sp>
        <p:nvSpPr>
          <p:cNvPr id="38" name="テキスト ボックス 37">
            <a:extLst>
              <a:ext uri="{FF2B5EF4-FFF2-40B4-BE49-F238E27FC236}">
                <a16:creationId xmlns:a16="http://schemas.microsoft.com/office/drawing/2014/main" id="{4CA349ED-B50F-CBE1-F10F-F8AC55F07B8B}"/>
              </a:ext>
            </a:extLst>
          </p:cNvPr>
          <p:cNvSpPr txBox="1"/>
          <p:nvPr/>
        </p:nvSpPr>
        <p:spPr>
          <a:xfrm>
            <a:off x="9576617" y="2182708"/>
            <a:ext cx="533255" cy="461665"/>
          </a:xfrm>
          <a:prstGeom prst="rect">
            <a:avLst/>
          </a:prstGeom>
          <a:noFill/>
        </p:spPr>
        <p:txBody>
          <a:bodyPr wrap="square" rtlCol="0">
            <a:spAutoFit/>
          </a:bodyPr>
          <a:lstStyle/>
          <a:p>
            <a:r>
              <a:rPr kumimoji="1" lang="en-US" altLang="ja-JP" sz="2400" b="1" dirty="0"/>
              <a:t>26</a:t>
            </a:r>
            <a:endParaRPr kumimoji="1" lang="ja-JP" altLang="en-US" sz="2400" b="1" dirty="0"/>
          </a:p>
        </p:txBody>
      </p:sp>
      <p:sp>
        <p:nvSpPr>
          <p:cNvPr id="39" name="テキスト ボックス 38">
            <a:extLst>
              <a:ext uri="{FF2B5EF4-FFF2-40B4-BE49-F238E27FC236}">
                <a16:creationId xmlns:a16="http://schemas.microsoft.com/office/drawing/2014/main" id="{12117E34-BBD4-D46D-6942-BD1F525C5A76}"/>
              </a:ext>
            </a:extLst>
          </p:cNvPr>
          <p:cNvSpPr txBox="1"/>
          <p:nvPr/>
        </p:nvSpPr>
        <p:spPr>
          <a:xfrm>
            <a:off x="8087032" y="1999887"/>
            <a:ext cx="765537" cy="461665"/>
          </a:xfrm>
          <a:prstGeom prst="rect">
            <a:avLst/>
          </a:prstGeom>
          <a:noFill/>
        </p:spPr>
        <p:txBody>
          <a:bodyPr wrap="square" rtlCol="0">
            <a:spAutoFit/>
          </a:bodyPr>
          <a:lstStyle/>
          <a:p>
            <a:r>
              <a:rPr lang="en-US" altLang="ja-JP" sz="2400" b="1" dirty="0"/>
              <a:t>104</a:t>
            </a:r>
            <a:endParaRPr kumimoji="1" lang="ja-JP" altLang="en-US" sz="2400" b="1" dirty="0"/>
          </a:p>
        </p:txBody>
      </p:sp>
      <p:sp>
        <p:nvSpPr>
          <p:cNvPr id="40" name="テキスト ボックス 39">
            <a:extLst>
              <a:ext uri="{FF2B5EF4-FFF2-40B4-BE49-F238E27FC236}">
                <a16:creationId xmlns:a16="http://schemas.microsoft.com/office/drawing/2014/main" id="{80C19988-BD31-FCB1-DCE5-0A1E91C28F67}"/>
              </a:ext>
            </a:extLst>
          </p:cNvPr>
          <p:cNvSpPr txBox="1"/>
          <p:nvPr/>
        </p:nvSpPr>
        <p:spPr>
          <a:xfrm>
            <a:off x="7314421" y="2589635"/>
            <a:ext cx="975361" cy="461665"/>
          </a:xfrm>
          <a:prstGeom prst="rect">
            <a:avLst/>
          </a:prstGeom>
          <a:noFill/>
        </p:spPr>
        <p:txBody>
          <a:bodyPr wrap="square" rtlCol="0">
            <a:spAutoFit/>
          </a:bodyPr>
          <a:lstStyle/>
          <a:p>
            <a:r>
              <a:rPr kumimoji="1" lang="en-US" altLang="ja-JP" sz="2400" b="1" dirty="0"/>
              <a:t>1841</a:t>
            </a:r>
            <a:endParaRPr kumimoji="1" lang="ja-JP" altLang="en-US" sz="2400" b="1" dirty="0"/>
          </a:p>
        </p:txBody>
      </p:sp>
      <p:sp>
        <p:nvSpPr>
          <p:cNvPr id="41" name="四角形: 角を丸くする 40">
            <a:extLst>
              <a:ext uri="{FF2B5EF4-FFF2-40B4-BE49-F238E27FC236}">
                <a16:creationId xmlns:a16="http://schemas.microsoft.com/office/drawing/2014/main" id="{D0CB712E-E21B-36C4-3AEE-81F9D21A6128}"/>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テキスト ボックス 45">
            <a:extLst>
              <a:ext uri="{FF2B5EF4-FFF2-40B4-BE49-F238E27FC236}">
                <a16:creationId xmlns:a16="http://schemas.microsoft.com/office/drawing/2014/main" id="{708EFDF4-916D-0B77-3F77-AD348F567C1C}"/>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47" name="テキスト ボックス 46">
            <a:extLst>
              <a:ext uri="{FF2B5EF4-FFF2-40B4-BE49-F238E27FC236}">
                <a16:creationId xmlns:a16="http://schemas.microsoft.com/office/drawing/2014/main" id="{7AC8FCBD-C954-39B7-EBDC-0CB9508D9FED}"/>
              </a:ext>
            </a:extLst>
          </p:cNvPr>
          <p:cNvSpPr txBox="1"/>
          <p:nvPr/>
        </p:nvSpPr>
        <p:spPr>
          <a:xfrm>
            <a:off x="8777070" y="4570288"/>
            <a:ext cx="905154" cy="461665"/>
          </a:xfrm>
          <a:prstGeom prst="rect">
            <a:avLst/>
          </a:prstGeom>
          <a:noFill/>
        </p:spPr>
        <p:txBody>
          <a:bodyPr wrap="square" rtlCol="0">
            <a:spAutoFit/>
          </a:bodyPr>
          <a:lstStyle/>
          <a:p>
            <a:r>
              <a:rPr kumimoji="1" lang="en-US" altLang="ja-JP" sz="2400" b="1" dirty="0"/>
              <a:t>1938</a:t>
            </a:r>
            <a:endParaRPr kumimoji="1" lang="ja-JP" altLang="en-US" sz="2400" b="1" dirty="0"/>
          </a:p>
        </p:txBody>
      </p:sp>
      <p:sp>
        <p:nvSpPr>
          <p:cNvPr id="48" name="テキスト ボックス 47">
            <a:extLst>
              <a:ext uri="{FF2B5EF4-FFF2-40B4-BE49-F238E27FC236}">
                <a16:creationId xmlns:a16="http://schemas.microsoft.com/office/drawing/2014/main" id="{238FE006-D428-834D-27D9-8E0485EE4459}"/>
              </a:ext>
            </a:extLst>
          </p:cNvPr>
          <p:cNvSpPr txBox="1"/>
          <p:nvPr/>
        </p:nvSpPr>
        <p:spPr>
          <a:xfrm>
            <a:off x="8334095" y="4516223"/>
            <a:ext cx="306465" cy="461665"/>
          </a:xfrm>
          <a:prstGeom prst="rect">
            <a:avLst/>
          </a:prstGeom>
          <a:noFill/>
        </p:spPr>
        <p:txBody>
          <a:bodyPr wrap="square" rtlCol="0">
            <a:spAutoFit/>
          </a:bodyPr>
          <a:lstStyle/>
          <a:p>
            <a:r>
              <a:rPr lang="en-US" altLang="ja-JP" sz="2400" b="1" dirty="0"/>
              <a:t>8</a:t>
            </a:r>
            <a:endParaRPr kumimoji="1" lang="ja-JP" altLang="en-US" sz="2400" b="1" dirty="0"/>
          </a:p>
        </p:txBody>
      </p:sp>
      <p:sp>
        <p:nvSpPr>
          <p:cNvPr id="50" name="テキスト ボックス 49">
            <a:extLst>
              <a:ext uri="{FF2B5EF4-FFF2-40B4-BE49-F238E27FC236}">
                <a16:creationId xmlns:a16="http://schemas.microsoft.com/office/drawing/2014/main" id="{A9C1C855-0546-EC4C-7467-A573A33F7FB0}"/>
              </a:ext>
            </a:extLst>
          </p:cNvPr>
          <p:cNvSpPr txBox="1"/>
          <p:nvPr/>
        </p:nvSpPr>
        <p:spPr>
          <a:xfrm>
            <a:off x="7771457" y="5139972"/>
            <a:ext cx="704296" cy="461665"/>
          </a:xfrm>
          <a:prstGeom prst="rect">
            <a:avLst/>
          </a:prstGeom>
          <a:noFill/>
        </p:spPr>
        <p:txBody>
          <a:bodyPr wrap="square" rtlCol="0">
            <a:spAutoFit/>
          </a:bodyPr>
          <a:lstStyle/>
          <a:p>
            <a:r>
              <a:rPr lang="en-US" altLang="ja-JP" sz="2400" b="1" dirty="0"/>
              <a:t>6</a:t>
            </a:r>
            <a:endParaRPr kumimoji="1" lang="ja-JP" altLang="en-US" sz="2400" b="1" dirty="0"/>
          </a:p>
        </p:txBody>
      </p:sp>
      <p:sp>
        <p:nvSpPr>
          <p:cNvPr id="51" name="楕円 50">
            <a:extLst>
              <a:ext uri="{FF2B5EF4-FFF2-40B4-BE49-F238E27FC236}">
                <a16:creationId xmlns:a16="http://schemas.microsoft.com/office/drawing/2014/main" id="{85469987-5339-708A-F185-95954444A905}"/>
              </a:ext>
            </a:extLst>
          </p:cNvPr>
          <p:cNvSpPr/>
          <p:nvPr/>
        </p:nvSpPr>
        <p:spPr>
          <a:xfrm>
            <a:off x="8392317" y="4057161"/>
            <a:ext cx="1341607" cy="1410136"/>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楕円 51">
            <a:extLst>
              <a:ext uri="{FF2B5EF4-FFF2-40B4-BE49-F238E27FC236}">
                <a16:creationId xmlns:a16="http://schemas.microsoft.com/office/drawing/2014/main" id="{ADD17747-FF33-BF7E-70B1-1767E41CF615}"/>
              </a:ext>
            </a:extLst>
          </p:cNvPr>
          <p:cNvSpPr/>
          <p:nvPr/>
        </p:nvSpPr>
        <p:spPr>
          <a:xfrm>
            <a:off x="8626753" y="3952779"/>
            <a:ext cx="1525305" cy="158855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テキスト ボックス 44">
            <a:extLst>
              <a:ext uri="{FF2B5EF4-FFF2-40B4-BE49-F238E27FC236}">
                <a16:creationId xmlns:a16="http://schemas.microsoft.com/office/drawing/2014/main" id="{0B1EF92A-EE7F-5152-2A3A-B27888DD1941}"/>
              </a:ext>
            </a:extLst>
          </p:cNvPr>
          <p:cNvSpPr txBox="1"/>
          <p:nvPr/>
        </p:nvSpPr>
        <p:spPr>
          <a:xfrm>
            <a:off x="7543605" y="3998142"/>
            <a:ext cx="88660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44" name="テキスト ボックス 43">
            <a:extLst>
              <a:ext uri="{FF2B5EF4-FFF2-40B4-BE49-F238E27FC236}">
                <a16:creationId xmlns:a16="http://schemas.microsoft.com/office/drawing/2014/main" id="{0F4F2C4D-07A1-C955-8A2F-B369804A5811}"/>
              </a:ext>
            </a:extLst>
          </p:cNvPr>
          <p:cNvSpPr txBox="1"/>
          <p:nvPr/>
        </p:nvSpPr>
        <p:spPr>
          <a:xfrm>
            <a:off x="9926624" y="5104214"/>
            <a:ext cx="952090"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graphicFrame>
        <p:nvGraphicFramePr>
          <p:cNvPr id="5" name="グラフ 4">
            <a:extLst>
              <a:ext uri="{FF2B5EF4-FFF2-40B4-BE49-F238E27FC236}">
                <a16:creationId xmlns:a16="http://schemas.microsoft.com/office/drawing/2014/main" id="{EA22C3CA-F962-F6F2-E652-5F84E439FFA6}"/>
              </a:ext>
            </a:extLst>
          </p:cNvPr>
          <p:cNvGraphicFramePr/>
          <p:nvPr>
            <p:extLst>
              <p:ext uri="{D42A27DB-BD31-4B8C-83A1-F6EECF244321}">
                <p14:modId xmlns:p14="http://schemas.microsoft.com/office/powerpoint/2010/main" val="3133720635"/>
              </p:ext>
            </p:extLst>
          </p:nvPr>
        </p:nvGraphicFramePr>
        <p:xfrm>
          <a:off x="338724" y="1236984"/>
          <a:ext cx="5775366" cy="3902988"/>
        </p:xfrm>
        <a:graphic>
          <a:graphicData uri="http://schemas.openxmlformats.org/drawingml/2006/chart">
            <c:chart xmlns:c="http://schemas.openxmlformats.org/drawingml/2006/chart" xmlns:r="http://schemas.openxmlformats.org/officeDocument/2006/relationships" r:id="rId3"/>
          </a:graphicData>
        </a:graphic>
      </p:graphicFrame>
      <p:sp>
        <p:nvSpPr>
          <p:cNvPr id="49" name="テキスト ボックス 48">
            <a:extLst>
              <a:ext uri="{FF2B5EF4-FFF2-40B4-BE49-F238E27FC236}">
                <a16:creationId xmlns:a16="http://schemas.microsoft.com/office/drawing/2014/main" id="{751517EE-E54D-DC1F-4971-A1EA01829798}"/>
              </a:ext>
            </a:extLst>
          </p:cNvPr>
          <p:cNvSpPr txBox="1"/>
          <p:nvPr/>
        </p:nvSpPr>
        <p:spPr>
          <a:xfrm>
            <a:off x="9663131" y="4570288"/>
            <a:ext cx="704296" cy="461665"/>
          </a:xfrm>
          <a:prstGeom prst="rect">
            <a:avLst/>
          </a:prstGeom>
          <a:noFill/>
        </p:spPr>
        <p:txBody>
          <a:bodyPr wrap="square" rtlCol="0">
            <a:spAutoFit/>
          </a:bodyPr>
          <a:lstStyle/>
          <a:p>
            <a:r>
              <a:rPr kumimoji="1" lang="en-US" altLang="ja-JP" sz="2400" b="1" dirty="0"/>
              <a:t>42</a:t>
            </a:r>
            <a:endParaRPr kumimoji="1" lang="ja-JP" altLang="en-US" sz="2400" b="1" dirty="0"/>
          </a:p>
        </p:txBody>
      </p:sp>
    </p:spTree>
    <p:extLst>
      <p:ext uri="{BB962C8B-B14F-4D97-AF65-F5344CB8AC3E}">
        <p14:creationId xmlns:p14="http://schemas.microsoft.com/office/powerpoint/2010/main" val="656364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AF5C5-9194-FFC5-2543-56A055FA8D66}"/>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35365F6D-C646-C10D-55E8-BE23B3BE8B8B}"/>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48BBFD76-2B47-1F77-F26F-386235563FA1}"/>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2</a:t>
            </a:r>
            <a:r>
              <a:rPr lang="ja-JP" altLang="en-US" b="1" dirty="0">
                <a:solidFill>
                  <a:schemeClr val="bg1"/>
                </a:solidFill>
                <a:latin typeface="+mn-ea"/>
                <a:ea typeface="+mn-ea"/>
              </a:rPr>
              <a:t>：</a:t>
            </a:r>
            <a:r>
              <a:rPr lang="en-US" altLang="ja-JP" b="1" dirty="0">
                <a:solidFill>
                  <a:schemeClr val="bg1"/>
                </a:solidFill>
                <a:latin typeface="+mn-ea"/>
                <a:ea typeface="+mn-ea"/>
              </a:rPr>
              <a:t>GPT</a:t>
            </a:r>
            <a:r>
              <a:rPr lang="ja-JP" altLang="en-US" b="1" dirty="0">
                <a:solidFill>
                  <a:schemeClr val="bg1"/>
                </a:solidFill>
                <a:latin typeface="+mn-ea"/>
                <a:ea typeface="+mn-ea"/>
              </a:rPr>
              <a:t>の評価</a:t>
            </a:r>
            <a:endParaRPr kumimoji="1" lang="ja-JP" altLang="en-US" b="1" dirty="0">
              <a:solidFill>
                <a:schemeClr val="bg1"/>
              </a:solidFill>
              <a:latin typeface="+mn-ea"/>
              <a:ea typeface="+mn-ea"/>
            </a:endParaRPr>
          </a:p>
        </p:txBody>
      </p:sp>
      <p:sp>
        <p:nvSpPr>
          <p:cNvPr id="7" name="スライド番号プレースホルダー 5">
            <a:extLst>
              <a:ext uri="{FF2B5EF4-FFF2-40B4-BE49-F238E27FC236}">
                <a16:creationId xmlns:a16="http://schemas.microsoft.com/office/drawing/2014/main" id="{6D001306-1A8D-BF19-DB8A-93BBBCC0D046}"/>
              </a:ext>
            </a:extLst>
          </p:cNvPr>
          <p:cNvSpPr>
            <a:spLocks noGrp="1"/>
          </p:cNvSpPr>
          <p:nvPr>
            <p:ph type="sldNum" sz="quarter" idx="12"/>
          </p:nvPr>
        </p:nvSpPr>
        <p:spPr>
          <a:xfrm>
            <a:off x="8610600" y="6356350"/>
            <a:ext cx="2743200" cy="365125"/>
          </a:xfrm>
        </p:spPr>
        <p:txBody>
          <a:bodyPr/>
          <a:lstStyle/>
          <a:p>
            <a:fld id="{98E4D49B-7C54-4167-A8CB-7C9DF7FFC802}" type="slidenum">
              <a:rPr kumimoji="1" lang="ja-JP" altLang="en-US" smtClean="0"/>
              <a:t>27</a:t>
            </a:fld>
            <a:endParaRPr kumimoji="1" lang="ja-JP" altLang="en-US"/>
          </a:p>
        </p:txBody>
      </p:sp>
      <p:sp>
        <p:nvSpPr>
          <p:cNvPr id="5" name="四角形: 角を丸くする 4">
            <a:extLst>
              <a:ext uri="{FF2B5EF4-FFF2-40B4-BE49-F238E27FC236}">
                <a16:creationId xmlns:a16="http://schemas.microsoft.com/office/drawing/2014/main" id="{6918F31A-5684-73DD-477D-73B838D53994}"/>
              </a:ext>
            </a:extLst>
          </p:cNvPr>
          <p:cNvSpPr/>
          <p:nvPr/>
        </p:nvSpPr>
        <p:spPr>
          <a:xfrm>
            <a:off x="547065" y="1169643"/>
            <a:ext cx="5751615" cy="5656997"/>
          </a:xfrm>
          <a:prstGeom prst="round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 角を丸くする 69">
            <a:extLst>
              <a:ext uri="{FF2B5EF4-FFF2-40B4-BE49-F238E27FC236}">
                <a16:creationId xmlns:a16="http://schemas.microsoft.com/office/drawing/2014/main" id="{784F7537-7577-E197-E48A-A32BE053C883}"/>
              </a:ext>
            </a:extLst>
          </p:cNvPr>
          <p:cNvSpPr/>
          <p:nvPr/>
        </p:nvSpPr>
        <p:spPr>
          <a:xfrm>
            <a:off x="344384" y="5270929"/>
            <a:ext cx="5751616" cy="1450546"/>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コンテンツ プレースホルダー 2">
            <a:extLst>
              <a:ext uri="{FF2B5EF4-FFF2-40B4-BE49-F238E27FC236}">
                <a16:creationId xmlns:a16="http://schemas.microsoft.com/office/drawing/2014/main" id="{8C6A25EE-9975-845F-A5BC-073103B5C5B6}"/>
              </a:ext>
            </a:extLst>
          </p:cNvPr>
          <p:cNvSpPr txBox="1">
            <a:spLocks/>
          </p:cNvSpPr>
          <p:nvPr/>
        </p:nvSpPr>
        <p:spPr>
          <a:xfrm>
            <a:off x="344384" y="5270929"/>
            <a:ext cx="5751616" cy="145054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10000"/>
              </a:lnSpc>
            </a:pPr>
            <a:r>
              <a:rPr lang="ja-JP" altLang="en-US" sz="2000" b="1" dirty="0"/>
              <a:t>全体的にクローンでないと答えるようになった</a:t>
            </a:r>
            <a:endParaRPr lang="en-US" altLang="ja-JP" sz="2000" b="1" dirty="0"/>
          </a:p>
          <a:p>
            <a:pPr>
              <a:lnSpc>
                <a:spcPct val="110000"/>
              </a:lnSpc>
            </a:pPr>
            <a:r>
              <a:rPr lang="ja-JP" altLang="en-US" sz="2000" b="1" dirty="0"/>
              <a:t>検出漏れが増えて、誤検出が減った</a:t>
            </a:r>
            <a:endParaRPr lang="en-US" altLang="ja-JP" sz="2000" b="1" dirty="0"/>
          </a:p>
          <a:p>
            <a:pPr>
              <a:lnSpc>
                <a:spcPct val="110000"/>
              </a:lnSpc>
            </a:pPr>
            <a:r>
              <a:rPr lang="ja-JP" altLang="en-US" sz="2000" b="1" dirty="0"/>
              <a:t>検出精度の上昇は見られなかった</a:t>
            </a:r>
            <a:endParaRPr lang="en-US" altLang="ja-JP" sz="2000" b="1" dirty="0"/>
          </a:p>
        </p:txBody>
      </p:sp>
      <p:graphicFrame>
        <p:nvGraphicFramePr>
          <p:cNvPr id="6" name="グラフ 5">
            <a:extLst>
              <a:ext uri="{FF2B5EF4-FFF2-40B4-BE49-F238E27FC236}">
                <a16:creationId xmlns:a16="http://schemas.microsoft.com/office/drawing/2014/main" id="{89FA2EB6-B454-F002-3BC3-113679011D2F}"/>
              </a:ext>
            </a:extLst>
          </p:cNvPr>
          <p:cNvGraphicFramePr/>
          <p:nvPr>
            <p:extLst>
              <p:ext uri="{D42A27DB-BD31-4B8C-83A1-F6EECF244321}">
                <p14:modId xmlns:p14="http://schemas.microsoft.com/office/powerpoint/2010/main" val="4269680554"/>
              </p:ext>
            </p:extLst>
          </p:nvPr>
        </p:nvGraphicFramePr>
        <p:xfrm>
          <a:off x="338724" y="1236984"/>
          <a:ext cx="5775366" cy="3902988"/>
        </p:xfrm>
        <a:graphic>
          <a:graphicData uri="http://schemas.openxmlformats.org/drawingml/2006/chart">
            <c:chart xmlns:c="http://schemas.openxmlformats.org/drawingml/2006/chart" xmlns:r="http://schemas.openxmlformats.org/officeDocument/2006/relationships" r:id="rId3"/>
          </a:graphicData>
        </a:graphic>
      </p:graphicFrame>
      <p:sp>
        <p:nvSpPr>
          <p:cNvPr id="8" name="四角形: 角を丸くする 7">
            <a:extLst>
              <a:ext uri="{FF2B5EF4-FFF2-40B4-BE49-F238E27FC236}">
                <a16:creationId xmlns:a16="http://schemas.microsoft.com/office/drawing/2014/main" id="{BA8292D9-4EF5-2F23-63A5-242E45039F58}"/>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45BD81B2-9672-BBB2-ECA1-B2545D9A934A}"/>
              </a:ext>
            </a:extLst>
          </p:cNvPr>
          <p:cNvSpPr/>
          <p:nvPr/>
        </p:nvSpPr>
        <p:spPr>
          <a:xfrm>
            <a:off x="8087033" y="1390703"/>
            <a:ext cx="1554660" cy="1555663"/>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楕円 9">
            <a:extLst>
              <a:ext uri="{FF2B5EF4-FFF2-40B4-BE49-F238E27FC236}">
                <a16:creationId xmlns:a16="http://schemas.microsoft.com/office/drawing/2014/main" id="{DB21D97D-B906-5F51-C4AC-F1D1480EB032}"/>
              </a:ext>
            </a:extLst>
          </p:cNvPr>
          <p:cNvSpPr/>
          <p:nvPr/>
        </p:nvSpPr>
        <p:spPr>
          <a:xfrm>
            <a:off x="9025180" y="1839876"/>
            <a:ext cx="1039601" cy="1082711"/>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0E2359D2-84EF-61AA-56CE-31A1AEF8D44C}"/>
              </a:ext>
            </a:extLst>
          </p:cNvPr>
          <p:cNvSpPr txBox="1"/>
          <p:nvPr/>
        </p:nvSpPr>
        <p:spPr>
          <a:xfrm>
            <a:off x="9926624" y="2543423"/>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12" name="テキスト ボックス 11">
            <a:extLst>
              <a:ext uri="{FF2B5EF4-FFF2-40B4-BE49-F238E27FC236}">
                <a16:creationId xmlns:a16="http://schemas.microsoft.com/office/drawing/2014/main" id="{D59E57D5-8200-B954-7493-FB6348843FF7}"/>
              </a:ext>
            </a:extLst>
          </p:cNvPr>
          <p:cNvSpPr txBox="1"/>
          <p:nvPr/>
        </p:nvSpPr>
        <p:spPr>
          <a:xfrm>
            <a:off x="7440012" y="142978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13" name="テキスト ボックス 12">
            <a:extLst>
              <a:ext uri="{FF2B5EF4-FFF2-40B4-BE49-F238E27FC236}">
                <a16:creationId xmlns:a16="http://schemas.microsoft.com/office/drawing/2014/main" id="{D5BA33F2-7444-25DD-7D35-1EBAE82651FE}"/>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14" name="テキスト ボックス 13">
            <a:extLst>
              <a:ext uri="{FF2B5EF4-FFF2-40B4-BE49-F238E27FC236}">
                <a16:creationId xmlns:a16="http://schemas.microsoft.com/office/drawing/2014/main" id="{7AAD1E04-57CD-045D-B2DF-D0D561856267}"/>
              </a:ext>
            </a:extLst>
          </p:cNvPr>
          <p:cNvSpPr txBox="1"/>
          <p:nvPr/>
        </p:nvSpPr>
        <p:spPr>
          <a:xfrm>
            <a:off x="9086420" y="2146578"/>
            <a:ext cx="704296" cy="461665"/>
          </a:xfrm>
          <a:prstGeom prst="rect">
            <a:avLst/>
          </a:prstGeom>
          <a:noFill/>
        </p:spPr>
        <p:txBody>
          <a:bodyPr wrap="square" rtlCol="0">
            <a:spAutoFit/>
          </a:bodyPr>
          <a:lstStyle/>
          <a:p>
            <a:r>
              <a:rPr lang="en-US" altLang="ja-JP" sz="2400" b="1" dirty="0"/>
              <a:t>29</a:t>
            </a:r>
            <a:endParaRPr kumimoji="1" lang="ja-JP" altLang="en-US" sz="2400" b="1" dirty="0"/>
          </a:p>
        </p:txBody>
      </p:sp>
      <p:sp>
        <p:nvSpPr>
          <p:cNvPr id="15" name="テキスト ボックス 14">
            <a:extLst>
              <a:ext uri="{FF2B5EF4-FFF2-40B4-BE49-F238E27FC236}">
                <a16:creationId xmlns:a16="http://schemas.microsoft.com/office/drawing/2014/main" id="{F4742DEF-95DC-85CC-6300-455BAB2B9280}"/>
              </a:ext>
            </a:extLst>
          </p:cNvPr>
          <p:cNvSpPr txBox="1"/>
          <p:nvPr/>
        </p:nvSpPr>
        <p:spPr>
          <a:xfrm>
            <a:off x="9576617" y="2182708"/>
            <a:ext cx="533255" cy="461665"/>
          </a:xfrm>
          <a:prstGeom prst="rect">
            <a:avLst/>
          </a:prstGeom>
          <a:noFill/>
        </p:spPr>
        <p:txBody>
          <a:bodyPr wrap="square" rtlCol="0">
            <a:spAutoFit/>
          </a:bodyPr>
          <a:lstStyle/>
          <a:p>
            <a:r>
              <a:rPr kumimoji="1" lang="en-US" altLang="ja-JP" sz="2400" b="1" dirty="0"/>
              <a:t>26</a:t>
            </a:r>
            <a:endParaRPr kumimoji="1" lang="ja-JP" altLang="en-US" sz="2400" b="1" dirty="0"/>
          </a:p>
        </p:txBody>
      </p:sp>
      <p:sp>
        <p:nvSpPr>
          <p:cNvPr id="16" name="テキスト ボックス 15">
            <a:extLst>
              <a:ext uri="{FF2B5EF4-FFF2-40B4-BE49-F238E27FC236}">
                <a16:creationId xmlns:a16="http://schemas.microsoft.com/office/drawing/2014/main" id="{4DE878DE-2666-5423-0B85-571E2E20D0D4}"/>
              </a:ext>
            </a:extLst>
          </p:cNvPr>
          <p:cNvSpPr txBox="1"/>
          <p:nvPr/>
        </p:nvSpPr>
        <p:spPr>
          <a:xfrm>
            <a:off x="8087032" y="1999887"/>
            <a:ext cx="765537" cy="461665"/>
          </a:xfrm>
          <a:prstGeom prst="rect">
            <a:avLst/>
          </a:prstGeom>
          <a:noFill/>
        </p:spPr>
        <p:txBody>
          <a:bodyPr wrap="square" rtlCol="0">
            <a:spAutoFit/>
          </a:bodyPr>
          <a:lstStyle/>
          <a:p>
            <a:r>
              <a:rPr lang="en-US" altLang="ja-JP" sz="2400" b="1" dirty="0"/>
              <a:t>104</a:t>
            </a:r>
            <a:endParaRPr kumimoji="1" lang="ja-JP" altLang="en-US" sz="2400" b="1" dirty="0"/>
          </a:p>
        </p:txBody>
      </p:sp>
      <p:sp>
        <p:nvSpPr>
          <p:cNvPr id="17" name="テキスト ボックス 16">
            <a:extLst>
              <a:ext uri="{FF2B5EF4-FFF2-40B4-BE49-F238E27FC236}">
                <a16:creationId xmlns:a16="http://schemas.microsoft.com/office/drawing/2014/main" id="{316E9595-9430-8197-D68E-52E6A84286C2}"/>
              </a:ext>
            </a:extLst>
          </p:cNvPr>
          <p:cNvSpPr txBox="1"/>
          <p:nvPr/>
        </p:nvSpPr>
        <p:spPr>
          <a:xfrm>
            <a:off x="7314421" y="2589635"/>
            <a:ext cx="975361" cy="461665"/>
          </a:xfrm>
          <a:prstGeom prst="rect">
            <a:avLst/>
          </a:prstGeom>
          <a:noFill/>
        </p:spPr>
        <p:txBody>
          <a:bodyPr wrap="square" rtlCol="0">
            <a:spAutoFit/>
          </a:bodyPr>
          <a:lstStyle/>
          <a:p>
            <a:r>
              <a:rPr kumimoji="1" lang="en-US" altLang="ja-JP" sz="2400" b="1" dirty="0"/>
              <a:t>1841</a:t>
            </a:r>
            <a:endParaRPr kumimoji="1" lang="ja-JP" altLang="en-US" sz="2400" b="1" dirty="0"/>
          </a:p>
        </p:txBody>
      </p:sp>
      <p:sp>
        <p:nvSpPr>
          <p:cNvPr id="18" name="四角形: 角を丸くする 17">
            <a:extLst>
              <a:ext uri="{FF2B5EF4-FFF2-40B4-BE49-F238E27FC236}">
                <a16:creationId xmlns:a16="http://schemas.microsoft.com/office/drawing/2014/main" id="{BBAF0A06-7FE9-2109-6C6C-220A3E066862}"/>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E14682F5-C301-6E62-E531-2347B1F5880B}"/>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20" name="テキスト ボックス 19">
            <a:extLst>
              <a:ext uri="{FF2B5EF4-FFF2-40B4-BE49-F238E27FC236}">
                <a16:creationId xmlns:a16="http://schemas.microsoft.com/office/drawing/2014/main" id="{A4749090-F8D7-DB67-35BA-5CC243652B3D}"/>
              </a:ext>
            </a:extLst>
          </p:cNvPr>
          <p:cNvSpPr txBox="1"/>
          <p:nvPr/>
        </p:nvSpPr>
        <p:spPr>
          <a:xfrm>
            <a:off x="8777070" y="4570288"/>
            <a:ext cx="905154" cy="461665"/>
          </a:xfrm>
          <a:prstGeom prst="rect">
            <a:avLst/>
          </a:prstGeom>
          <a:noFill/>
        </p:spPr>
        <p:txBody>
          <a:bodyPr wrap="square" rtlCol="0">
            <a:spAutoFit/>
          </a:bodyPr>
          <a:lstStyle/>
          <a:p>
            <a:r>
              <a:rPr kumimoji="1" lang="en-US" altLang="ja-JP" sz="2400" b="1" dirty="0"/>
              <a:t>1938</a:t>
            </a:r>
            <a:endParaRPr kumimoji="1" lang="ja-JP" altLang="en-US" sz="2400" b="1" dirty="0"/>
          </a:p>
        </p:txBody>
      </p:sp>
      <p:sp>
        <p:nvSpPr>
          <p:cNvPr id="21" name="テキスト ボックス 20">
            <a:extLst>
              <a:ext uri="{FF2B5EF4-FFF2-40B4-BE49-F238E27FC236}">
                <a16:creationId xmlns:a16="http://schemas.microsoft.com/office/drawing/2014/main" id="{3274B9ED-8D4C-BA49-7BB8-0741224A18D0}"/>
              </a:ext>
            </a:extLst>
          </p:cNvPr>
          <p:cNvSpPr txBox="1"/>
          <p:nvPr/>
        </p:nvSpPr>
        <p:spPr>
          <a:xfrm>
            <a:off x="8334095" y="4516223"/>
            <a:ext cx="306465" cy="461665"/>
          </a:xfrm>
          <a:prstGeom prst="rect">
            <a:avLst/>
          </a:prstGeom>
          <a:noFill/>
        </p:spPr>
        <p:txBody>
          <a:bodyPr wrap="square" rtlCol="0">
            <a:spAutoFit/>
          </a:bodyPr>
          <a:lstStyle/>
          <a:p>
            <a:r>
              <a:rPr lang="en-US" altLang="ja-JP" sz="2400" b="1" dirty="0"/>
              <a:t>8</a:t>
            </a:r>
            <a:endParaRPr kumimoji="1" lang="ja-JP" altLang="en-US" sz="2400" b="1" dirty="0"/>
          </a:p>
        </p:txBody>
      </p:sp>
      <p:sp>
        <p:nvSpPr>
          <p:cNvPr id="22" name="テキスト ボックス 21">
            <a:extLst>
              <a:ext uri="{FF2B5EF4-FFF2-40B4-BE49-F238E27FC236}">
                <a16:creationId xmlns:a16="http://schemas.microsoft.com/office/drawing/2014/main" id="{92119B45-7A47-F3A6-D74D-E1D365A43F61}"/>
              </a:ext>
            </a:extLst>
          </p:cNvPr>
          <p:cNvSpPr txBox="1"/>
          <p:nvPr/>
        </p:nvSpPr>
        <p:spPr>
          <a:xfrm>
            <a:off x="7771457" y="5139972"/>
            <a:ext cx="704296" cy="461665"/>
          </a:xfrm>
          <a:prstGeom prst="rect">
            <a:avLst/>
          </a:prstGeom>
          <a:noFill/>
        </p:spPr>
        <p:txBody>
          <a:bodyPr wrap="square" rtlCol="0">
            <a:spAutoFit/>
          </a:bodyPr>
          <a:lstStyle/>
          <a:p>
            <a:r>
              <a:rPr lang="en-US" altLang="ja-JP" sz="2400" b="1" dirty="0"/>
              <a:t>6</a:t>
            </a:r>
            <a:endParaRPr kumimoji="1" lang="ja-JP" altLang="en-US" sz="2400" b="1" dirty="0"/>
          </a:p>
        </p:txBody>
      </p:sp>
      <p:sp>
        <p:nvSpPr>
          <p:cNvPr id="23" name="楕円 22">
            <a:extLst>
              <a:ext uri="{FF2B5EF4-FFF2-40B4-BE49-F238E27FC236}">
                <a16:creationId xmlns:a16="http://schemas.microsoft.com/office/drawing/2014/main" id="{4A734803-32E8-04F2-DCDA-E5BB30EB21FA}"/>
              </a:ext>
            </a:extLst>
          </p:cNvPr>
          <p:cNvSpPr/>
          <p:nvPr/>
        </p:nvSpPr>
        <p:spPr>
          <a:xfrm>
            <a:off x="8392317" y="4057161"/>
            <a:ext cx="1341607" cy="1410136"/>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楕円 23">
            <a:extLst>
              <a:ext uri="{FF2B5EF4-FFF2-40B4-BE49-F238E27FC236}">
                <a16:creationId xmlns:a16="http://schemas.microsoft.com/office/drawing/2014/main" id="{6BCD3359-6FD4-C519-F642-2FBEB5FDEC22}"/>
              </a:ext>
            </a:extLst>
          </p:cNvPr>
          <p:cNvSpPr/>
          <p:nvPr/>
        </p:nvSpPr>
        <p:spPr>
          <a:xfrm>
            <a:off x="8626753" y="3952779"/>
            <a:ext cx="1525305" cy="158855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9081EAD7-ED03-813F-72B9-CF133EA8EFFA}"/>
              </a:ext>
            </a:extLst>
          </p:cNvPr>
          <p:cNvSpPr txBox="1"/>
          <p:nvPr/>
        </p:nvSpPr>
        <p:spPr>
          <a:xfrm>
            <a:off x="7543605" y="3998142"/>
            <a:ext cx="88660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26" name="テキスト ボックス 25">
            <a:extLst>
              <a:ext uri="{FF2B5EF4-FFF2-40B4-BE49-F238E27FC236}">
                <a16:creationId xmlns:a16="http://schemas.microsoft.com/office/drawing/2014/main" id="{53093169-5473-9BE3-A479-93A631D2DBA4}"/>
              </a:ext>
            </a:extLst>
          </p:cNvPr>
          <p:cNvSpPr txBox="1"/>
          <p:nvPr/>
        </p:nvSpPr>
        <p:spPr>
          <a:xfrm>
            <a:off x="9926624" y="5104214"/>
            <a:ext cx="952090"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27" name="テキスト ボックス 26">
            <a:extLst>
              <a:ext uri="{FF2B5EF4-FFF2-40B4-BE49-F238E27FC236}">
                <a16:creationId xmlns:a16="http://schemas.microsoft.com/office/drawing/2014/main" id="{4662160F-E7F4-4FD4-3DAA-0D0E98B41F2C}"/>
              </a:ext>
            </a:extLst>
          </p:cNvPr>
          <p:cNvSpPr txBox="1"/>
          <p:nvPr/>
        </p:nvSpPr>
        <p:spPr>
          <a:xfrm>
            <a:off x="9663131" y="4570288"/>
            <a:ext cx="704296" cy="461665"/>
          </a:xfrm>
          <a:prstGeom prst="rect">
            <a:avLst/>
          </a:prstGeom>
          <a:noFill/>
        </p:spPr>
        <p:txBody>
          <a:bodyPr wrap="square" rtlCol="0">
            <a:spAutoFit/>
          </a:bodyPr>
          <a:lstStyle/>
          <a:p>
            <a:r>
              <a:rPr kumimoji="1" lang="en-US" altLang="ja-JP" sz="2400" b="1" dirty="0"/>
              <a:t>42</a:t>
            </a:r>
            <a:endParaRPr kumimoji="1" lang="ja-JP" altLang="en-US" sz="2400" b="1" dirty="0"/>
          </a:p>
        </p:txBody>
      </p:sp>
      <p:sp>
        <p:nvSpPr>
          <p:cNvPr id="31" name="四角形: 角を丸くする 30">
            <a:extLst>
              <a:ext uri="{FF2B5EF4-FFF2-40B4-BE49-F238E27FC236}">
                <a16:creationId xmlns:a16="http://schemas.microsoft.com/office/drawing/2014/main" id="{F04FC47E-30E4-BE78-F194-A98E7EE7B5CB}"/>
              </a:ext>
            </a:extLst>
          </p:cNvPr>
          <p:cNvSpPr/>
          <p:nvPr/>
        </p:nvSpPr>
        <p:spPr>
          <a:xfrm>
            <a:off x="6164647" y="1188291"/>
            <a:ext cx="5751615" cy="5656997"/>
          </a:xfrm>
          <a:prstGeom prst="round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08548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11EA4-2593-6C37-0F15-A99584D963E8}"/>
            </a:ext>
          </a:extLst>
        </p:cNvPr>
        <p:cNvGrpSpPr/>
        <p:nvPr/>
      </p:nvGrpSpPr>
      <p:grpSpPr>
        <a:xfrm>
          <a:off x="0" y="0"/>
          <a:ext cx="0" cy="0"/>
          <a:chOff x="0" y="0"/>
          <a:chExt cx="0" cy="0"/>
        </a:xfrm>
      </p:grpSpPr>
      <p:sp>
        <p:nvSpPr>
          <p:cNvPr id="53" name="四角形: 角を丸くする 52">
            <a:extLst>
              <a:ext uri="{FF2B5EF4-FFF2-40B4-BE49-F238E27FC236}">
                <a16:creationId xmlns:a16="http://schemas.microsoft.com/office/drawing/2014/main" id="{CBF1EDE3-8B83-47CE-A7C5-E26BF51A1C9C}"/>
              </a:ext>
            </a:extLst>
          </p:cNvPr>
          <p:cNvSpPr/>
          <p:nvPr/>
        </p:nvSpPr>
        <p:spPr>
          <a:xfrm>
            <a:off x="344384" y="5345770"/>
            <a:ext cx="5751616" cy="1375705"/>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9F280BEB-4454-C9DF-2B01-3C45B6DFB067}"/>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65E2A6A2-BC26-24A0-A39B-6C5B6C56D030}"/>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2</a:t>
            </a:r>
            <a:r>
              <a:rPr lang="ja-JP" altLang="en-US" b="1" dirty="0">
                <a:solidFill>
                  <a:schemeClr val="bg1"/>
                </a:solidFill>
                <a:latin typeface="+mn-ea"/>
                <a:ea typeface="+mn-ea"/>
              </a:rPr>
              <a:t>：</a:t>
            </a:r>
            <a:r>
              <a:rPr lang="en-US" altLang="ja-JP" b="1" dirty="0">
                <a:solidFill>
                  <a:schemeClr val="bg1"/>
                </a:solidFill>
                <a:latin typeface="+mn-ea"/>
                <a:ea typeface="+mn-ea"/>
              </a:rPr>
              <a:t>Llama2</a:t>
            </a:r>
            <a:r>
              <a:rPr lang="ja-JP" altLang="en-US" b="1" dirty="0">
                <a:solidFill>
                  <a:schemeClr val="bg1"/>
                </a:solidFill>
                <a:latin typeface="+mn-ea"/>
                <a:ea typeface="+mn-ea"/>
              </a:rPr>
              <a:t>の評価</a:t>
            </a:r>
            <a:endParaRPr kumimoji="1" lang="ja-JP" altLang="en-US" b="1" dirty="0">
              <a:solidFill>
                <a:schemeClr val="bg1"/>
              </a:solidFill>
              <a:latin typeface="+mn-ea"/>
              <a:ea typeface="+mn-ea"/>
            </a:endParaRPr>
          </a:p>
        </p:txBody>
      </p:sp>
      <p:sp>
        <p:nvSpPr>
          <p:cNvPr id="19" name="コンテンツ プレースホルダー 2">
            <a:extLst>
              <a:ext uri="{FF2B5EF4-FFF2-40B4-BE49-F238E27FC236}">
                <a16:creationId xmlns:a16="http://schemas.microsoft.com/office/drawing/2014/main" id="{2AE64AAE-1C98-8472-BC3B-8FD402900F58}"/>
              </a:ext>
            </a:extLst>
          </p:cNvPr>
          <p:cNvSpPr txBox="1">
            <a:spLocks/>
          </p:cNvSpPr>
          <p:nvPr/>
        </p:nvSpPr>
        <p:spPr>
          <a:xfrm>
            <a:off x="367174" y="5387915"/>
            <a:ext cx="5751616" cy="133356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000" b="1" dirty="0"/>
              <a:t>全てのペアをクローンと認識することは</a:t>
            </a:r>
            <a:br>
              <a:rPr lang="en-US" altLang="ja-JP" sz="2000" b="1" dirty="0"/>
            </a:br>
            <a:r>
              <a:rPr lang="ja-JP" altLang="en-US" sz="2000" b="1" dirty="0"/>
              <a:t>なくなった</a:t>
            </a:r>
            <a:endParaRPr lang="en-US" altLang="ja-JP" sz="2000" b="1" dirty="0"/>
          </a:p>
          <a:p>
            <a:pPr>
              <a:lnSpc>
                <a:spcPct val="100000"/>
              </a:lnSpc>
            </a:pPr>
            <a:r>
              <a:rPr lang="ja-JP" altLang="en-US" sz="2000" b="1" dirty="0"/>
              <a:t>クローンでないペアを認識できるようになった</a:t>
            </a:r>
            <a:endParaRPr lang="en-US" altLang="ja-JP" sz="2000" b="1" dirty="0"/>
          </a:p>
        </p:txBody>
      </p:sp>
      <p:sp>
        <p:nvSpPr>
          <p:cNvPr id="7" name="スライド番号プレースホルダー 5">
            <a:extLst>
              <a:ext uri="{FF2B5EF4-FFF2-40B4-BE49-F238E27FC236}">
                <a16:creationId xmlns:a16="http://schemas.microsoft.com/office/drawing/2014/main" id="{AB56025E-18D7-D0BB-4832-A90F95B80F04}"/>
              </a:ext>
            </a:extLst>
          </p:cNvPr>
          <p:cNvSpPr>
            <a:spLocks noGrp="1"/>
          </p:cNvSpPr>
          <p:nvPr>
            <p:ph type="sldNum" sz="quarter" idx="12"/>
          </p:nvPr>
        </p:nvSpPr>
        <p:spPr>
          <a:xfrm>
            <a:off x="8610600" y="6356350"/>
            <a:ext cx="2743200" cy="365125"/>
          </a:xfrm>
        </p:spPr>
        <p:txBody>
          <a:bodyPr/>
          <a:lstStyle/>
          <a:p>
            <a:fld id="{98E4D49B-7C54-4167-A8CB-7C9DF7FFC802}" type="slidenum">
              <a:rPr kumimoji="1" lang="ja-JP" altLang="en-US" smtClean="0"/>
              <a:t>28</a:t>
            </a:fld>
            <a:endParaRPr kumimoji="1" lang="ja-JP" altLang="en-US"/>
          </a:p>
        </p:txBody>
      </p:sp>
      <p:sp>
        <p:nvSpPr>
          <p:cNvPr id="29" name="四角形: 角を丸くする 28">
            <a:extLst>
              <a:ext uri="{FF2B5EF4-FFF2-40B4-BE49-F238E27FC236}">
                <a16:creationId xmlns:a16="http://schemas.microsoft.com/office/drawing/2014/main" id="{940C70D4-956A-B7C9-83B7-6AB501E8199C}"/>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a:extLst>
              <a:ext uri="{FF2B5EF4-FFF2-40B4-BE49-F238E27FC236}">
                <a16:creationId xmlns:a16="http://schemas.microsoft.com/office/drawing/2014/main" id="{AC433A2D-B3B5-BE5E-7F28-C885107C1829}"/>
              </a:ext>
            </a:extLst>
          </p:cNvPr>
          <p:cNvSpPr/>
          <p:nvPr/>
        </p:nvSpPr>
        <p:spPr>
          <a:xfrm>
            <a:off x="8137099" y="1380678"/>
            <a:ext cx="1641283" cy="1642342"/>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楕円 41">
            <a:extLst>
              <a:ext uri="{FF2B5EF4-FFF2-40B4-BE49-F238E27FC236}">
                <a16:creationId xmlns:a16="http://schemas.microsoft.com/office/drawing/2014/main" id="{FDBC04B5-B28F-D146-DC41-1D23056D4E7B}"/>
              </a:ext>
            </a:extLst>
          </p:cNvPr>
          <p:cNvSpPr/>
          <p:nvPr/>
        </p:nvSpPr>
        <p:spPr>
          <a:xfrm>
            <a:off x="8542460" y="1835521"/>
            <a:ext cx="1045668" cy="1089029"/>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9DCB61DA-A8C9-571C-D297-DFD4FE18FBBA}"/>
              </a:ext>
            </a:extLst>
          </p:cNvPr>
          <p:cNvSpPr txBox="1"/>
          <p:nvPr/>
        </p:nvSpPr>
        <p:spPr>
          <a:xfrm>
            <a:off x="9365103" y="2518028"/>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54" name="テキスト ボックス 53">
            <a:extLst>
              <a:ext uri="{FF2B5EF4-FFF2-40B4-BE49-F238E27FC236}">
                <a16:creationId xmlns:a16="http://schemas.microsoft.com/office/drawing/2014/main" id="{DC8FEF0D-9583-15F5-501F-E7FA39743B42}"/>
              </a:ext>
            </a:extLst>
          </p:cNvPr>
          <p:cNvSpPr txBox="1"/>
          <p:nvPr/>
        </p:nvSpPr>
        <p:spPr>
          <a:xfrm>
            <a:off x="7440012" y="142978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55" name="テキスト ボックス 54">
            <a:extLst>
              <a:ext uri="{FF2B5EF4-FFF2-40B4-BE49-F238E27FC236}">
                <a16:creationId xmlns:a16="http://schemas.microsoft.com/office/drawing/2014/main" id="{AB217DE4-9FC7-D157-9342-CDAB7D2DA10F}"/>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56" name="テキスト ボックス 55">
            <a:extLst>
              <a:ext uri="{FF2B5EF4-FFF2-40B4-BE49-F238E27FC236}">
                <a16:creationId xmlns:a16="http://schemas.microsoft.com/office/drawing/2014/main" id="{28D3E098-E752-A9EB-B64B-18D938E73EDD}"/>
              </a:ext>
            </a:extLst>
          </p:cNvPr>
          <p:cNvSpPr txBox="1"/>
          <p:nvPr/>
        </p:nvSpPr>
        <p:spPr>
          <a:xfrm>
            <a:off x="8751848" y="2219156"/>
            <a:ext cx="777745" cy="461665"/>
          </a:xfrm>
          <a:prstGeom prst="rect">
            <a:avLst/>
          </a:prstGeom>
          <a:noFill/>
        </p:spPr>
        <p:txBody>
          <a:bodyPr wrap="square" rtlCol="0">
            <a:spAutoFit/>
          </a:bodyPr>
          <a:lstStyle/>
          <a:p>
            <a:r>
              <a:rPr lang="en-US" altLang="ja-JP" sz="2400" b="1" dirty="0"/>
              <a:t>954</a:t>
            </a:r>
            <a:endParaRPr kumimoji="1" lang="ja-JP" altLang="en-US" sz="2400" b="1" dirty="0"/>
          </a:p>
        </p:txBody>
      </p:sp>
      <p:sp>
        <p:nvSpPr>
          <p:cNvPr id="58" name="テキスト ボックス 57">
            <a:extLst>
              <a:ext uri="{FF2B5EF4-FFF2-40B4-BE49-F238E27FC236}">
                <a16:creationId xmlns:a16="http://schemas.microsoft.com/office/drawing/2014/main" id="{FA17B3F7-B066-A4D8-2CEA-5A4D6AE45E97}"/>
              </a:ext>
            </a:extLst>
          </p:cNvPr>
          <p:cNvSpPr txBox="1"/>
          <p:nvPr/>
        </p:nvSpPr>
        <p:spPr>
          <a:xfrm>
            <a:off x="8451410" y="1462117"/>
            <a:ext cx="887143" cy="461665"/>
          </a:xfrm>
          <a:prstGeom prst="rect">
            <a:avLst/>
          </a:prstGeom>
          <a:noFill/>
        </p:spPr>
        <p:txBody>
          <a:bodyPr wrap="square" rtlCol="0">
            <a:spAutoFit/>
          </a:bodyPr>
          <a:lstStyle/>
          <a:p>
            <a:r>
              <a:rPr kumimoji="1" lang="en-US" altLang="ja-JP" sz="2400" b="1" dirty="0"/>
              <a:t>1064</a:t>
            </a:r>
            <a:endParaRPr kumimoji="1" lang="ja-JP" altLang="en-US" sz="2400" b="1" dirty="0"/>
          </a:p>
        </p:txBody>
      </p:sp>
      <p:sp>
        <p:nvSpPr>
          <p:cNvPr id="59" name="テキスト ボックス 58">
            <a:extLst>
              <a:ext uri="{FF2B5EF4-FFF2-40B4-BE49-F238E27FC236}">
                <a16:creationId xmlns:a16="http://schemas.microsoft.com/office/drawing/2014/main" id="{C4E6B622-129C-1814-5C20-C9BB75924A35}"/>
              </a:ext>
            </a:extLst>
          </p:cNvPr>
          <p:cNvSpPr txBox="1"/>
          <p:nvPr/>
        </p:nvSpPr>
        <p:spPr>
          <a:xfrm>
            <a:off x="7575016" y="2549034"/>
            <a:ext cx="704296" cy="461665"/>
          </a:xfrm>
          <a:prstGeom prst="rect">
            <a:avLst/>
          </a:prstGeom>
          <a:noFill/>
        </p:spPr>
        <p:txBody>
          <a:bodyPr wrap="square" rtlCol="0">
            <a:spAutoFit/>
          </a:bodyPr>
          <a:lstStyle/>
          <a:p>
            <a:r>
              <a:rPr lang="en-US" altLang="ja-JP" sz="2400" b="1" dirty="0"/>
              <a:t>0</a:t>
            </a:r>
            <a:endParaRPr kumimoji="1" lang="ja-JP" altLang="en-US" sz="2400" b="1" dirty="0"/>
          </a:p>
        </p:txBody>
      </p:sp>
      <p:sp>
        <p:nvSpPr>
          <p:cNvPr id="60" name="四角形: 角を丸くする 59">
            <a:extLst>
              <a:ext uri="{FF2B5EF4-FFF2-40B4-BE49-F238E27FC236}">
                <a16:creationId xmlns:a16="http://schemas.microsoft.com/office/drawing/2014/main" id="{25DD14B2-8D0E-EC37-D769-6C56C90FC0EA}"/>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テキスト ボックス 60">
            <a:extLst>
              <a:ext uri="{FF2B5EF4-FFF2-40B4-BE49-F238E27FC236}">
                <a16:creationId xmlns:a16="http://schemas.microsoft.com/office/drawing/2014/main" id="{4E0706E0-3792-67BF-C0AC-F04490ADAF1A}"/>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62" name="テキスト ボックス 61">
            <a:extLst>
              <a:ext uri="{FF2B5EF4-FFF2-40B4-BE49-F238E27FC236}">
                <a16:creationId xmlns:a16="http://schemas.microsoft.com/office/drawing/2014/main" id="{ACF417AB-D780-A819-AA85-A07B306B5545}"/>
              </a:ext>
            </a:extLst>
          </p:cNvPr>
          <p:cNvSpPr txBox="1"/>
          <p:nvPr/>
        </p:nvSpPr>
        <p:spPr>
          <a:xfrm>
            <a:off x="9053548" y="4960412"/>
            <a:ext cx="952090" cy="461665"/>
          </a:xfrm>
          <a:prstGeom prst="rect">
            <a:avLst/>
          </a:prstGeom>
          <a:noFill/>
        </p:spPr>
        <p:txBody>
          <a:bodyPr wrap="square" rtlCol="0">
            <a:spAutoFit/>
          </a:bodyPr>
          <a:lstStyle/>
          <a:p>
            <a:r>
              <a:rPr kumimoji="1" lang="en-US" altLang="ja-JP" sz="2400" b="1" dirty="0"/>
              <a:t>1334</a:t>
            </a:r>
            <a:endParaRPr kumimoji="1" lang="ja-JP" altLang="en-US" sz="2400" b="1" dirty="0"/>
          </a:p>
        </p:txBody>
      </p:sp>
      <p:sp>
        <p:nvSpPr>
          <p:cNvPr id="63" name="テキスト ボックス 62">
            <a:extLst>
              <a:ext uri="{FF2B5EF4-FFF2-40B4-BE49-F238E27FC236}">
                <a16:creationId xmlns:a16="http://schemas.microsoft.com/office/drawing/2014/main" id="{AEF35DAD-17B8-8FD1-9C61-2658EC619C38}"/>
              </a:ext>
            </a:extLst>
          </p:cNvPr>
          <p:cNvSpPr txBox="1"/>
          <p:nvPr/>
        </p:nvSpPr>
        <p:spPr>
          <a:xfrm>
            <a:off x="8900856" y="4288599"/>
            <a:ext cx="334698" cy="461665"/>
          </a:xfrm>
          <a:prstGeom prst="rect">
            <a:avLst/>
          </a:prstGeom>
          <a:noFill/>
        </p:spPr>
        <p:txBody>
          <a:bodyPr wrap="square" rtlCol="0">
            <a:spAutoFit/>
          </a:bodyPr>
          <a:lstStyle/>
          <a:p>
            <a:r>
              <a:rPr lang="en-US" altLang="ja-JP" sz="2400" b="1" dirty="0"/>
              <a:t>0</a:t>
            </a:r>
            <a:endParaRPr kumimoji="1" lang="ja-JP" altLang="en-US" sz="2400" b="1" dirty="0"/>
          </a:p>
        </p:txBody>
      </p:sp>
      <p:sp>
        <p:nvSpPr>
          <p:cNvPr id="65" name="テキスト ボックス 64">
            <a:extLst>
              <a:ext uri="{FF2B5EF4-FFF2-40B4-BE49-F238E27FC236}">
                <a16:creationId xmlns:a16="http://schemas.microsoft.com/office/drawing/2014/main" id="{ACFA92D7-4D80-02BB-3D1D-367093E11039}"/>
              </a:ext>
            </a:extLst>
          </p:cNvPr>
          <p:cNvSpPr txBox="1"/>
          <p:nvPr/>
        </p:nvSpPr>
        <p:spPr>
          <a:xfrm>
            <a:off x="7677873" y="5139972"/>
            <a:ext cx="914299" cy="461665"/>
          </a:xfrm>
          <a:prstGeom prst="rect">
            <a:avLst/>
          </a:prstGeom>
          <a:noFill/>
        </p:spPr>
        <p:txBody>
          <a:bodyPr wrap="square" rtlCol="0">
            <a:spAutoFit/>
          </a:bodyPr>
          <a:lstStyle/>
          <a:p>
            <a:r>
              <a:rPr kumimoji="1" lang="en-US" altLang="ja-JP" sz="2400" b="1" dirty="0"/>
              <a:t>666</a:t>
            </a:r>
            <a:endParaRPr kumimoji="1" lang="ja-JP" altLang="en-US" sz="2400" b="1" dirty="0"/>
          </a:p>
        </p:txBody>
      </p:sp>
      <p:sp>
        <p:nvSpPr>
          <p:cNvPr id="66" name="楕円 65">
            <a:extLst>
              <a:ext uri="{FF2B5EF4-FFF2-40B4-BE49-F238E27FC236}">
                <a16:creationId xmlns:a16="http://schemas.microsoft.com/office/drawing/2014/main" id="{61C5FD2F-DFFF-0AEB-1AA7-FDC5AE17ECB2}"/>
              </a:ext>
            </a:extLst>
          </p:cNvPr>
          <p:cNvSpPr/>
          <p:nvPr/>
        </p:nvSpPr>
        <p:spPr>
          <a:xfrm>
            <a:off x="8819368" y="4252270"/>
            <a:ext cx="497673" cy="497994"/>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楕円 66">
            <a:extLst>
              <a:ext uri="{FF2B5EF4-FFF2-40B4-BE49-F238E27FC236}">
                <a16:creationId xmlns:a16="http://schemas.microsoft.com/office/drawing/2014/main" id="{B138D4BC-F66D-84C5-AFF8-13B1DADB3ED9}"/>
              </a:ext>
            </a:extLst>
          </p:cNvPr>
          <p:cNvSpPr/>
          <p:nvPr/>
        </p:nvSpPr>
        <p:spPr>
          <a:xfrm>
            <a:off x="8626753" y="3952779"/>
            <a:ext cx="1525305" cy="1588555"/>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テキスト ボックス 67">
            <a:extLst>
              <a:ext uri="{FF2B5EF4-FFF2-40B4-BE49-F238E27FC236}">
                <a16:creationId xmlns:a16="http://schemas.microsoft.com/office/drawing/2014/main" id="{9ED64E38-49C6-6471-16E1-FC9F1929D77A}"/>
              </a:ext>
            </a:extLst>
          </p:cNvPr>
          <p:cNvSpPr txBox="1"/>
          <p:nvPr/>
        </p:nvSpPr>
        <p:spPr>
          <a:xfrm>
            <a:off x="8032449" y="3997253"/>
            <a:ext cx="88660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69" name="テキスト ボックス 68">
            <a:extLst>
              <a:ext uri="{FF2B5EF4-FFF2-40B4-BE49-F238E27FC236}">
                <a16:creationId xmlns:a16="http://schemas.microsoft.com/office/drawing/2014/main" id="{216B1F13-022D-79F9-5129-53873D5B1460}"/>
              </a:ext>
            </a:extLst>
          </p:cNvPr>
          <p:cNvSpPr txBox="1"/>
          <p:nvPr/>
        </p:nvSpPr>
        <p:spPr>
          <a:xfrm>
            <a:off x="9926624" y="5104214"/>
            <a:ext cx="952090"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8" name="テキスト ボックス 7">
            <a:extLst>
              <a:ext uri="{FF2B5EF4-FFF2-40B4-BE49-F238E27FC236}">
                <a16:creationId xmlns:a16="http://schemas.microsoft.com/office/drawing/2014/main" id="{85BA6E8A-F550-8DF7-A98F-045C1212A1EA}"/>
              </a:ext>
            </a:extLst>
          </p:cNvPr>
          <p:cNvSpPr txBox="1"/>
          <p:nvPr/>
        </p:nvSpPr>
        <p:spPr>
          <a:xfrm>
            <a:off x="6451600" y="6333405"/>
            <a:ext cx="4031873" cy="400110"/>
          </a:xfrm>
          <a:prstGeom prst="rect">
            <a:avLst/>
          </a:prstGeom>
          <a:noFill/>
          <a:ln w="3175">
            <a:solidFill>
              <a:schemeClr val="tx1"/>
            </a:solidFill>
          </a:ln>
        </p:spPr>
        <p:txBody>
          <a:bodyPr wrap="none" rtlCol="0">
            <a:spAutoFit/>
          </a:bodyPr>
          <a:lstStyle/>
          <a:p>
            <a:r>
              <a:rPr kumimoji="1" lang="en-US" altLang="ja-JP" sz="2000" b="1" dirty="0"/>
              <a:t>※</a:t>
            </a:r>
            <a:r>
              <a:rPr kumimoji="1" lang="ja-JP" altLang="en-US" sz="2000" b="1" dirty="0"/>
              <a:t>クローンはコードクローン</a:t>
            </a:r>
            <a:r>
              <a:rPr lang="ja-JP" altLang="en-US" sz="2000" b="1" dirty="0"/>
              <a:t>の略</a:t>
            </a:r>
            <a:endParaRPr lang="en-US" altLang="ja-JP" sz="2000" b="1" dirty="0"/>
          </a:p>
        </p:txBody>
      </p:sp>
      <p:graphicFrame>
        <p:nvGraphicFramePr>
          <p:cNvPr id="3" name="グラフ 2">
            <a:extLst>
              <a:ext uri="{FF2B5EF4-FFF2-40B4-BE49-F238E27FC236}">
                <a16:creationId xmlns:a16="http://schemas.microsoft.com/office/drawing/2014/main" id="{24033C79-6AA5-E136-1482-65202BC4DF81}"/>
              </a:ext>
            </a:extLst>
          </p:cNvPr>
          <p:cNvGraphicFramePr/>
          <p:nvPr>
            <p:extLst>
              <p:ext uri="{D42A27DB-BD31-4B8C-83A1-F6EECF244321}">
                <p14:modId xmlns:p14="http://schemas.microsoft.com/office/powerpoint/2010/main" val="2764686780"/>
              </p:ext>
            </p:extLst>
          </p:nvPr>
        </p:nvGraphicFramePr>
        <p:xfrm>
          <a:off x="341699" y="1236983"/>
          <a:ext cx="5751615" cy="39306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902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D02F5-981A-513E-213E-613F52CB0302}"/>
            </a:ext>
          </a:extLst>
        </p:cNvPr>
        <p:cNvGrpSpPr/>
        <p:nvPr/>
      </p:nvGrpSpPr>
      <p:grpSpPr>
        <a:xfrm>
          <a:off x="0" y="0"/>
          <a:ext cx="0" cy="0"/>
          <a:chOff x="0" y="0"/>
          <a:chExt cx="0" cy="0"/>
        </a:xfrm>
      </p:grpSpPr>
      <p:sp>
        <p:nvSpPr>
          <p:cNvPr id="37" name="四角形: 角を丸くする 36">
            <a:extLst>
              <a:ext uri="{FF2B5EF4-FFF2-40B4-BE49-F238E27FC236}">
                <a16:creationId xmlns:a16="http://schemas.microsoft.com/office/drawing/2014/main" id="{9BEB9217-4E50-8C62-BEAE-A24604E9E4AC}"/>
              </a:ext>
            </a:extLst>
          </p:cNvPr>
          <p:cNvSpPr/>
          <p:nvPr/>
        </p:nvSpPr>
        <p:spPr>
          <a:xfrm>
            <a:off x="344385" y="5345770"/>
            <a:ext cx="5751615" cy="1375705"/>
          </a:xfrm>
          <a:prstGeom prst="roundRect">
            <a:avLst/>
          </a:prstGeom>
          <a:solidFill>
            <a:schemeClr val="accent4">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F358F383-971F-014D-2DE9-6C8FC8F211A6}"/>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794D9DC5-410A-D380-AC44-98466784E881}"/>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実験</a:t>
            </a:r>
            <a:r>
              <a:rPr lang="en-US" altLang="ja-JP" b="1" dirty="0">
                <a:solidFill>
                  <a:schemeClr val="bg1"/>
                </a:solidFill>
                <a:latin typeface="+mn-ea"/>
                <a:ea typeface="+mn-ea"/>
              </a:rPr>
              <a:t>2</a:t>
            </a:r>
            <a:r>
              <a:rPr lang="ja-JP" altLang="en-US" b="1" dirty="0">
                <a:solidFill>
                  <a:schemeClr val="bg1"/>
                </a:solidFill>
                <a:latin typeface="+mn-ea"/>
                <a:ea typeface="+mn-ea"/>
              </a:rPr>
              <a:t>：</a:t>
            </a:r>
            <a:r>
              <a:rPr lang="en-US" altLang="ja-JP" b="1" dirty="0">
                <a:solidFill>
                  <a:schemeClr val="bg1"/>
                </a:solidFill>
                <a:latin typeface="+mn-ea"/>
                <a:ea typeface="+mn-ea"/>
              </a:rPr>
              <a:t>CodeLlama</a:t>
            </a:r>
            <a:r>
              <a:rPr lang="ja-JP" altLang="en-US" b="1" dirty="0">
                <a:solidFill>
                  <a:schemeClr val="bg1"/>
                </a:solidFill>
                <a:latin typeface="+mn-ea"/>
                <a:ea typeface="+mn-ea"/>
              </a:rPr>
              <a:t>に対する評価</a:t>
            </a:r>
            <a:endParaRPr kumimoji="1" lang="ja-JP" altLang="en-US" b="1" dirty="0">
              <a:solidFill>
                <a:schemeClr val="bg1"/>
              </a:solidFill>
              <a:latin typeface="+mn-ea"/>
              <a:ea typeface="+mn-ea"/>
            </a:endParaRPr>
          </a:p>
        </p:txBody>
      </p:sp>
      <p:sp>
        <p:nvSpPr>
          <p:cNvPr id="6" name="スライド番号プレースホルダー 5">
            <a:extLst>
              <a:ext uri="{FF2B5EF4-FFF2-40B4-BE49-F238E27FC236}">
                <a16:creationId xmlns:a16="http://schemas.microsoft.com/office/drawing/2014/main" id="{0AD43C43-2600-D836-CB9F-016D9373FD61}"/>
              </a:ext>
            </a:extLst>
          </p:cNvPr>
          <p:cNvSpPr>
            <a:spLocks noGrp="1"/>
          </p:cNvSpPr>
          <p:nvPr>
            <p:ph type="sldNum" sz="quarter" idx="12"/>
          </p:nvPr>
        </p:nvSpPr>
        <p:spPr/>
        <p:txBody>
          <a:bodyPr/>
          <a:lstStyle/>
          <a:p>
            <a:fld id="{98E4D49B-7C54-4167-A8CB-7C9DF7FFC802}" type="slidenum">
              <a:rPr kumimoji="1" lang="ja-JP" altLang="en-US" smtClean="0"/>
              <a:t>29</a:t>
            </a:fld>
            <a:endParaRPr kumimoji="1" lang="ja-JP" altLang="en-US"/>
          </a:p>
        </p:txBody>
      </p:sp>
      <p:sp>
        <p:nvSpPr>
          <p:cNvPr id="20" name="コンテンツ プレースホルダー 2">
            <a:extLst>
              <a:ext uri="{FF2B5EF4-FFF2-40B4-BE49-F238E27FC236}">
                <a16:creationId xmlns:a16="http://schemas.microsoft.com/office/drawing/2014/main" id="{DAD0FB82-F4BD-EBD4-029D-5CA9CF80763C}"/>
              </a:ext>
            </a:extLst>
          </p:cNvPr>
          <p:cNvSpPr txBox="1">
            <a:spLocks/>
          </p:cNvSpPr>
          <p:nvPr/>
        </p:nvSpPr>
        <p:spPr>
          <a:xfrm>
            <a:off x="344385" y="5387915"/>
            <a:ext cx="5777445" cy="130975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10000"/>
              </a:lnSpc>
            </a:pPr>
            <a:r>
              <a:rPr lang="ja-JP" altLang="en-US" sz="2000" b="1" dirty="0"/>
              <a:t>全体的にクローンでないと答えるようになった</a:t>
            </a:r>
            <a:endParaRPr lang="en-US" altLang="ja-JP" sz="2000" b="1" dirty="0"/>
          </a:p>
          <a:p>
            <a:pPr>
              <a:lnSpc>
                <a:spcPct val="110000"/>
              </a:lnSpc>
            </a:pPr>
            <a:r>
              <a:rPr lang="ja-JP" altLang="en-US" sz="2000" b="1" dirty="0"/>
              <a:t>全ての項目において精度は悪くなった</a:t>
            </a:r>
            <a:endParaRPr lang="en-US" altLang="ja-JP" sz="2000" b="1" dirty="0"/>
          </a:p>
        </p:txBody>
      </p:sp>
      <p:graphicFrame>
        <p:nvGraphicFramePr>
          <p:cNvPr id="5" name="グラフ 4">
            <a:extLst>
              <a:ext uri="{FF2B5EF4-FFF2-40B4-BE49-F238E27FC236}">
                <a16:creationId xmlns:a16="http://schemas.microsoft.com/office/drawing/2014/main" id="{FACC7277-896B-AB89-E46D-9FD651FED4A4}"/>
              </a:ext>
            </a:extLst>
          </p:cNvPr>
          <p:cNvGraphicFramePr/>
          <p:nvPr>
            <p:extLst>
              <p:ext uri="{D42A27DB-BD31-4B8C-83A1-F6EECF244321}">
                <p14:modId xmlns:p14="http://schemas.microsoft.com/office/powerpoint/2010/main" val="1475073313"/>
              </p:ext>
            </p:extLst>
          </p:nvPr>
        </p:nvGraphicFramePr>
        <p:xfrm>
          <a:off x="344385" y="1236984"/>
          <a:ext cx="5640149" cy="3870978"/>
        </p:xfrm>
        <a:graphic>
          <a:graphicData uri="http://schemas.openxmlformats.org/drawingml/2006/chart">
            <c:chart xmlns:c="http://schemas.openxmlformats.org/drawingml/2006/chart" xmlns:r="http://schemas.openxmlformats.org/officeDocument/2006/relationships" r:id="rId3"/>
          </a:graphicData>
        </a:graphic>
      </p:graphicFrame>
      <p:sp>
        <p:nvSpPr>
          <p:cNvPr id="8" name="四角形: 角を丸くする 7">
            <a:extLst>
              <a:ext uri="{FF2B5EF4-FFF2-40B4-BE49-F238E27FC236}">
                <a16:creationId xmlns:a16="http://schemas.microsoft.com/office/drawing/2014/main" id="{6EA3FE82-393A-4723-D512-F20CF6E0E5E7}"/>
              </a:ext>
            </a:extLst>
          </p:cNvPr>
          <p:cNvSpPr/>
          <p:nvPr/>
        </p:nvSpPr>
        <p:spPr>
          <a:xfrm>
            <a:off x="7184089" y="123698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2FD282D-2CFC-D265-3887-60493A8A77DA}"/>
              </a:ext>
            </a:extLst>
          </p:cNvPr>
          <p:cNvSpPr/>
          <p:nvPr/>
        </p:nvSpPr>
        <p:spPr>
          <a:xfrm>
            <a:off x="8288424" y="1482163"/>
            <a:ext cx="1425678" cy="1426598"/>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楕円 9">
            <a:extLst>
              <a:ext uri="{FF2B5EF4-FFF2-40B4-BE49-F238E27FC236}">
                <a16:creationId xmlns:a16="http://schemas.microsoft.com/office/drawing/2014/main" id="{9A34A391-F7A8-1421-29B0-B3A3112A7B6E}"/>
              </a:ext>
            </a:extLst>
          </p:cNvPr>
          <p:cNvSpPr/>
          <p:nvPr/>
        </p:nvSpPr>
        <p:spPr>
          <a:xfrm>
            <a:off x="9139705" y="2179129"/>
            <a:ext cx="677382" cy="705472"/>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FA83C829-8D7C-505D-E362-D342488F48DE}"/>
              </a:ext>
            </a:extLst>
          </p:cNvPr>
          <p:cNvSpPr txBox="1"/>
          <p:nvPr/>
        </p:nvSpPr>
        <p:spPr>
          <a:xfrm>
            <a:off x="9801024" y="2528698"/>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12" name="テキスト ボックス 11">
            <a:extLst>
              <a:ext uri="{FF2B5EF4-FFF2-40B4-BE49-F238E27FC236}">
                <a16:creationId xmlns:a16="http://schemas.microsoft.com/office/drawing/2014/main" id="{B140A67E-1204-BD71-79C2-AE7CA45A558C}"/>
              </a:ext>
            </a:extLst>
          </p:cNvPr>
          <p:cNvSpPr txBox="1"/>
          <p:nvPr/>
        </p:nvSpPr>
        <p:spPr>
          <a:xfrm>
            <a:off x="7581646" y="1440866"/>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13" name="テキスト ボックス 12">
            <a:extLst>
              <a:ext uri="{FF2B5EF4-FFF2-40B4-BE49-F238E27FC236}">
                <a16:creationId xmlns:a16="http://schemas.microsoft.com/office/drawing/2014/main" id="{18BC48D8-8746-A7A4-9C47-ACACFB4EF4EA}"/>
              </a:ext>
            </a:extLst>
          </p:cNvPr>
          <p:cNvSpPr txBox="1"/>
          <p:nvPr/>
        </p:nvSpPr>
        <p:spPr>
          <a:xfrm>
            <a:off x="7358741" y="3171106"/>
            <a:ext cx="3467745" cy="400110"/>
          </a:xfrm>
          <a:prstGeom prst="rect">
            <a:avLst/>
          </a:prstGeom>
          <a:solidFill>
            <a:schemeClr val="bg2"/>
          </a:solidFill>
        </p:spPr>
        <p:txBody>
          <a:bodyPr wrap="square" rtlCol="0">
            <a:spAutoFit/>
          </a:bodyPr>
          <a:lstStyle/>
          <a:p>
            <a:pPr algn="ctr"/>
            <a:r>
              <a:rPr kumimoji="1" lang="ja-JP" altLang="en-US" sz="2000" b="1" dirty="0"/>
              <a:t>クローンをクローンと判別</a:t>
            </a:r>
            <a:endParaRPr kumimoji="1" lang="en-US" altLang="ja-JP" sz="2000" b="1" dirty="0"/>
          </a:p>
        </p:txBody>
      </p:sp>
      <p:sp>
        <p:nvSpPr>
          <p:cNvPr id="14" name="テキスト ボックス 13">
            <a:extLst>
              <a:ext uri="{FF2B5EF4-FFF2-40B4-BE49-F238E27FC236}">
                <a16:creationId xmlns:a16="http://schemas.microsoft.com/office/drawing/2014/main" id="{D3A9C330-D045-4599-1971-C0583B7CC359}"/>
              </a:ext>
            </a:extLst>
          </p:cNvPr>
          <p:cNvSpPr txBox="1"/>
          <p:nvPr/>
        </p:nvSpPr>
        <p:spPr>
          <a:xfrm>
            <a:off x="9186409" y="2219384"/>
            <a:ext cx="777745" cy="461665"/>
          </a:xfrm>
          <a:prstGeom prst="rect">
            <a:avLst/>
          </a:prstGeom>
          <a:noFill/>
        </p:spPr>
        <p:txBody>
          <a:bodyPr wrap="square" rtlCol="0">
            <a:spAutoFit/>
          </a:bodyPr>
          <a:lstStyle/>
          <a:p>
            <a:r>
              <a:rPr kumimoji="1" lang="en-US" altLang="ja-JP" sz="2400" b="1" dirty="0"/>
              <a:t>9</a:t>
            </a:r>
            <a:endParaRPr kumimoji="1" lang="ja-JP" altLang="en-US" sz="2400" b="1" dirty="0"/>
          </a:p>
        </p:txBody>
      </p:sp>
      <p:sp>
        <p:nvSpPr>
          <p:cNvPr id="15" name="テキスト ボックス 14">
            <a:extLst>
              <a:ext uri="{FF2B5EF4-FFF2-40B4-BE49-F238E27FC236}">
                <a16:creationId xmlns:a16="http://schemas.microsoft.com/office/drawing/2014/main" id="{9A70A6BC-B1C7-79D5-722F-E983BE2CCC3B}"/>
              </a:ext>
            </a:extLst>
          </p:cNvPr>
          <p:cNvSpPr txBox="1"/>
          <p:nvPr/>
        </p:nvSpPr>
        <p:spPr>
          <a:xfrm>
            <a:off x="8480872" y="1974792"/>
            <a:ext cx="704296" cy="461665"/>
          </a:xfrm>
          <a:prstGeom prst="rect">
            <a:avLst/>
          </a:prstGeom>
          <a:noFill/>
        </p:spPr>
        <p:txBody>
          <a:bodyPr wrap="square" rtlCol="0">
            <a:spAutoFit/>
          </a:bodyPr>
          <a:lstStyle/>
          <a:p>
            <a:r>
              <a:rPr kumimoji="1" lang="en-US" altLang="ja-JP" sz="2400" b="1" dirty="0"/>
              <a:t>72</a:t>
            </a:r>
            <a:endParaRPr kumimoji="1" lang="ja-JP" altLang="en-US" sz="2400" b="1" dirty="0"/>
          </a:p>
        </p:txBody>
      </p:sp>
      <p:sp>
        <p:nvSpPr>
          <p:cNvPr id="16" name="テキスト ボックス 15">
            <a:extLst>
              <a:ext uri="{FF2B5EF4-FFF2-40B4-BE49-F238E27FC236}">
                <a16:creationId xmlns:a16="http://schemas.microsoft.com/office/drawing/2014/main" id="{5FD2AF8F-68CA-179D-449D-F87800DEC8C5}"/>
              </a:ext>
            </a:extLst>
          </p:cNvPr>
          <p:cNvSpPr txBox="1"/>
          <p:nvPr/>
        </p:nvSpPr>
        <p:spPr>
          <a:xfrm>
            <a:off x="7400366" y="2495277"/>
            <a:ext cx="975361" cy="461665"/>
          </a:xfrm>
          <a:prstGeom prst="rect">
            <a:avLst/>
          </a:prstGeom>
          <a:noFill/>
        </p:spPr>
        <p:txBody>
          <a:bodyPr wrap="square" rtlCol="0">
            <a:spAutoFit/>
          </a:bodyPr>
          <a:lstStyle/>
          <a:p>
            <a:r>
              <a:rPr lang="en-US" altLang="ja-JP" sz="2400" b="1" dirty="0"/>
              <a:t>1915</a:t>
            </a:r>
            <a:endParaRPr kumimoji="1" lang="ja-JP" altLang="en-US" sz="2400" b="1" dirty="0"/>
          </a:p>
        </p:txBody>
      </p:sp>
      <p:sp>
        <p:nvSpPr>
          <p:cNvPr id="17" name="四角形: 角を丸くする 16">
            <a:extLst>
              <a:ext uri="{FF2B5EF4-FFF2-40B4-BE49-F238E27FC236}">
                <a16:creationId xmlns:a16="http://schemas.microsoft.com/office/drawing/2014/main" id="{FCBD41C1-08CD-59A5-6424-2D817922E0AC}"/>
              </a:ext>
            </a:extLst>
          </p:cNvPr>
          <p:cNvSpPr/>
          <p:nvPr/>
        </p:nvSpPr>
        <p:spPr>
          <a:xfrm>
            <a:off x="7184089" y="3796074"/>
            <a:ext cx="3817051" cy="1878036"/>
          </a:xfrm>
          <a:prstGeom prst="roundRect">
            <a:avLst>
              <a:gd name="adj" fmla="val 9138"/>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A07EF0F8-07F1-C1C2-EC36-8F75AAF9F907}"/>
              </a:ext>
            </a:extLst>
          </p:cNvPr>
          <p:cNvSpPr txBox="1"/>
          <p:nvPr/>
        </p:nvSpPr>
        <p:spPr>
          <a:xfrm>
            <a:off x="6362114" y="5746371"/>
            <a:ext cx="5461000" cy="400110"/>
          </a:xfrm>
          <a:prstGeom prst="rect">
            <a:avLst/>
          </a:prstGeom>
          <a:solidFill>
            <a:schemeClr val="bg2"/>
          </a:solidFill>
        </p:spPr>
        <p:txBody>
          <a:bodyPr wrap="square" rtlCol="0">
            <a:spAutoFit/>
          </a:bodyPr>
          <a:lstStyle/>
          <a:p>
            <a:pPr algn="ctr"/>
            <a:r>
              <a:rPr kumimoji="1" lang="ja-JP" altLang="en-US" sz="2000" b="1" dirty="0"/>
              <a:t>クローンでないものをクローンでないと判別</a:t>
            </a:r>
            <a:endParaRPr kumimoji="1" lang="en-US" altLang="ja-JP" sz="2000" b="1" dirty="0"/>
          </a:p>
        </p:txBody>
      </p:sp>
      <p:sp>
        <p:nvSpPr>
          <p:cNvPr id="28" name="テキスト ボックス 27">
            <a:extLst>
              <a:ext uri="{FF2B5EF4-FFF2-40B4-BE49-F238E27FC236}">
                <a16:creationId xmlns:a16="http://schemas.microsoft.com/office/drawing/2014/main" id="{5A729437-C1B6-8A6B-D108-AA1985F83682}"/>
              </a:ext>
            </a:extLst>
          </p:cNvPr>
          <p:cNvSpPr txBox="1"/>
          <p:nvPr/>
        </p:nvSpPr>
        <p:spPr>
          <a:xfrm>
            <a:off x="9478150" y="2466329"/>
            <a:ext cx="704296" cy="461665"/>
          </a:xfrm>
          <a:prstGeom prst="rect">
            <a:avLst/>
          </a:prstGeom>
          <a:noFill/>
        </p:spPr>
        <p:txBody>
          <a:bodyPr wrap="square" rtlCol="0">
            <a:spAutoFit/>
          </a:bodyPr>
          <a:lstStyle/>
          <a:p>
            <a:r>
              <a:rPr kumimoji="1" lang="en-US" altLang="ja-JP" sz="2400" b="1" dirty="0"/>
              <a:t>4</a:t>
            </a:r>
            <a:endParaRPr kumimoji="1" lang="ja-JP" altLang="en-US" sz="2400" b="1" dirty="0"/>
          </a:p>
        </p:txBody>
      </p:sp>
      <p:sp>
        <p:nvSpPr>
          <p:cNvPr id="29" name="楕円 28">
            <a:extLst>
              <a:ext uri="{FF2B5EF4-FFF2-40B4-BE49-F238E27FC236}">
                <a16:creationId xmlns:a16="http://schemas.microsoft.com/office/drawing/2014/main" id="{901447CC-A94B-76DE-B1E3-AEF497683744}"/>
              </a:ext>
            </a:extLst>
          </p:cNvPr>
          <p:cNvSpPr/>
          <p:nvPr/>
        </p:nvSpPr>
        <p:spPr>
          <a:xfrm>
            <a:off x="8491279" y="4015463"/>
            <a:ext cx="1400768" cy="1401671"/>
          </a:xfrm>
          <a:prstGeom prst="ellipse">
            <a:avLst/>
          </a:prstGeom>
          <a:noFill/>
          <a:ln w="571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F23E6454-827A-61E6-66B5-506B603A62E1}"/>
              </a:ext>
            </a:extLst>
          </p:cNvPr>
          <p:cNvSpPr/>
          <p:nvPr/>
        </p:nvSpPr>
        <p:spPr>
          <a:xfrm>
            <a:off x="8720927" y="3982996"/>
            <a:ext cx="1449575" cy="1509686"/>
          </a:xfrm>
          <a:prstGeom prst="ellipse">
            <a:avLst/>
          </a:pr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テキスト ボックス 30">
            <a:extLst>
              <a:ext uri="{FF2B5EF4-FFF2-40B4-BE49-F238E27FC236}">
                <a16:creationId xmlns:a16="http://schemas.microsoft.com/office/drawing/2014/main" id="{B93FCECD-2498-A1A9-402F-1E06002555CF}"/>
              </a:ext>
            </a:extLst>
          </p:cNvPr>
          <p:cNvSpPr txBox="1"/>
          <p:nvPr/>
        </p:nvSpPr>
        <p:spPr>
          <a:xfrm>
            <a:off x="9814076" y="5066787"/>
            <a:ext cx="975362" cy="461665"/>
          </a:xfrm>
          <a:prstGeom prst="rect">
            <a:avLst/>
          </a:prstGeom>
          <a:solidFill>
            <a:schemeClr val="accent2"/>
          </a:solidFill>
        </p:spPr>
        <p:txBody>
          <a:bodyPr wrap="square" rtlCol="0">
            <a:spAutoFit/>
          </a:bodyPr>
          <a:lstStyle/>
          <a:p>
            <a:pPr algn="ctr"/>
            <a:r>
              <a:rPr lang="en-US" altLang="ja-JP" sz="2400" b="1" dirty="0"/>
              <a:t>FT</a:t>
            </a:r>
            <a:r>
              <a:rPr lang="ja-JP" altLang="en-US" sz="2400" b="1" dirty="0"/>
              <a:t>後</a:t>
            </a:r>
            <a:endParaRPr lang="en-US" altLang="ja-JP" sz="2400" b="1" dirty="0"/>
          </a:p>
        </p:txBody>
      </p:sp>
      <p:sp>
        <p:nvSpPr>
          <p:cNvPr id="32" name="テキスト ボックス 31">
            <a:extLst>
              <a:ext uri="{FF2B5EF4-FFF2-40B4-BE49-F238E27FC236}">
                <a16:creationId xmlns:a16="http://schemas.microsoft.com/office/drawing/2014/main" id="{C9A5BEBE-60F3-2CD8-4B5D-3BB0E77BDDCC}"/>
              </a:ext>
            </a:extLst>
          </p:cNvPr>
          <p:cNvSpPr txBox="1"/>
          <p:nvPr/>
        </p:nvSpPr>
        <p:spPr>
          <a:xfrm>
            <a:off x="7594698" y="3978955"/>
            <a:ext cx="977457" cy="461665"/>
          </a:xfrm>
          <a:prstGeom prst="rect">
            <a:avLst/>
          </a:prstGeom>
          <a:solidFill>
            <a:schemeClr val="accent1">
              <a:lumMod val="40000"/>
              <a:lumOff val="60000"/>
            </a:schemeClr>
          </a:solidFill>
        </p:spPr>
        <p:txBody>
          <a:bodyPr wrap="square" rtlCol="0">
            <a:spAutoFit/>
          </a:bodyPr>
          <a:lstStyle/>
          <a:p>
            <a:pPr algn="ctr"/>
            <a:r>
              <a:rPr lang="en-US" altLang="ja-JP" sz="2400" b="1" dirty="0"/>
              <a:t>FT</a:t>
            </a:r>
            <a:r>
              <a:rPr lang="ja-JP" altLang="en-US" sz="2400" b="1" dirty="0"/>
              <a:t>前</a:t>
            </a:r>
            <a:endParaRPr kumimoji="1" lang="ja-JP" altLang="en-US" sz="2400" b="1" dirty="0"/>
          </a:p>
        </p:txBody>
      </p:sp>
      <p:sp>
        <p:nvSpPr>
          <p:cNvPr id="33" name="テキスト ボックス 32">
            <a:extLst>
              <a:ext uri="{FF2B5EF4-FFF2-40B4-BE49-F238E27FC236}">
                <a16:creationId xmlns:a16="http://schemas.microsoft.com/office/drawing/2014/main" id="{9612DA9C-F6C5-6605-144A-5EE45CD90438}"/>
              </a:ext>
            </a:extLst>
          </p:cNvPr>
          <p:cNvSpPr txBox="1"/>
          <p:nvPr/>
        </p:nvSpPr>
        <p:spPr>
          <a:xfrm>
            <a:off x="8887014" y="4535808"/>
            <a:ext cx="914010" cy="461665"/>
          </a:xfrm>
          <a:prstGeom prst="rect">
            <a:avLst/>
          </a:prstGeom>
          <a:noFill/>
        </p:spPr>
        <p:txBody>
          <a:bodyPr wrap="square" rtlCol="0">
            <a:spAutoFit/>
          </a:bodyPr>
          <a:lstStyle/>
          <a:p>
            <a:r>
              <a:rPr lang="en-US" altLang="ja-JP" sz="2400" b="1" dirty="0"/>
              <a:t>1987</a:t>
            </a:r>
            <a:endParaRPr kumimoji="1" lang="ja-JP" altLang="en-US" sz="2400" b="1" dirty="0"/>
          </a:p>
        </p:txBody>
      </p:sp>
      <p:sp>
        <p:nvSpPr>
          <p:cNvPr id="34" name="テキスト ボックス 33">
            <a:extLst>
              <a:ext uri="{FF2B5EF4-FFF2-40B4-BE49-F238E27FC236}">
                <a16:creationId xmlns:a16="http://schemas.microsoft.com/office/drawing/2014/main" id="{FA33FD4D-19FD-EC24-34A9-E45D7D337E88}"/>
              </a:ext>
            </a:extLst>
          </p:cNvPr>
          <p:cNvSpPr txBox="1"/>
          <p:nvPr/>
        </p:nvSpPr>
        <p:spPr>
          <a:xfrm>
            <a:off x="8435409" y="4460260"/>
            <a:ext cx="704296" cy="461665"/>
          </a:xfrm>
          <a:prstGeom prst="rect">
            <a:avLst/>
          </a:prstGeom>
          <a:noFill/>
        </p:spPr>
        <p:txBody>
          <a:bodyPr wrap="square" rtlCol="0">
            <a:spAutoFit/>
          </a:bodyPr>
          <a:lstStyle/>
          <a:p>
            <a:r>
              <a:rPr kumimoji="1" lang="en-US" altLang="ja-JP" sz="2400" b="1" dirty="0"/>
              <a:t>6</a:t>
            </a:r>
            <a:endParaRPr kumimoji="1" lang="ja-JP" altLang="en-US" sz="2400" b="1" dirty="0"/>
          </a:p>
        </p:txBody>
      </p:sp>
      <p:sp>
        <p:nvSpPr>
          <p:cNvPr id="35" name="テキスト ボックス 34">
            <a:extLst>
              <a:ext uri="{FF2B5EF4-FFF2-40B4-BE49-F238E27FC236}">
                <a16:creationId xmlns:a16="http://schemas.microsoft.com/office/drawing/2014/main" id="{3395F518-47C4-BBC3-F882-5230215836E4}"/>
              </a:ext>
            </a:extLst>
          </p:cNvPr>
          <p:cNvSpPr txBox="1"/>
          <p:nvPr/>
        </p:nvSpPr>
        <p:spPr>
          <a:xfrm>
            <a:off x="7588068" y="5087123"/>
            <a:ext cx="704296" cy="461665"/>
          </a:xfrm>
          <a:prstGeom prst="rect">
            <a:avLst/>
          </a:prstGeom>
          <a:noFill/>
        </p:spPr>
        <p:txBody>
          <a:bodyPr wrap="square" rtlCol="0">
            <a:spAutoFit/>
          </a:bodyPr>
          <a:lstStyle/>
          <a:p>
            <a:r>
              <a:rPr lang="en-US" altLang="ja-JP" sz="2400" b="1" dirty="0"/>
              <a:t>0</a:t>
            </a:r>
            <a:endParaRPr kumimoji="1" lang="ja-JP" altLang="en-US" sz="2400" b="1" dirty="0"/>
          </a:p>
        </p:txBody>
      </p:sp>
      <p:sp>
        <p:nvSpPr>
          <p:cNvPr id="36" name="テキスト ボックス 35">
            <a:extLst>
              <a:ext uri="{FF2B5EF4-FFF2-40B4-BE49-F238E27FC236}">
                <a16:creationId xmlns:a16="http://schemas.microsoft.com/office/drawing/2014/main" id="{D0EECAC3-BB93-E68D-CDC9-AB0919BFE9A2}"/>
              </a:ext>
            </a:extLst>
          </p:cNvPr>
          <p:cNvSpPr txBox="1"/>
          <p:nvPr/>
        </p:nvSpPr>
        <p:spPr>
          <a:xfrm>
            <a:off x="9795976" y="4605122"/>
            <a:ext cx="704296" cy="461665"/>
          </a:xfrm>
          <a:prstGeom prst="rect">
            <a:avLst/>
          </a:prstGeom>
          <a:noFill/>
        </p:spPr>
        <p:txBody>
          <a:bodyPr wrap="square" rtlCol="0">
            <a:spAutoFit/>
          </a:bodyPr>
          <a:lstStyle/>
          <a:p>
            <a:r>
              <a:rPr kumimoji="1" lang="en-US" altLang="ja-JP" sz="2400" b="1" dirty="0"/>
              <a:t>10</a:t>
            </a:r>
            <a:endParaRPr kumimoji="1" lang="ja-JP" altLang="en-US" sz="2400" b="1" dirty="0"/>
          </a:p>
        </p:txBody>
      </p:sp>
    </p:spTree>
    <p:extLst>
      <p:ext uri="{BB962C8B-B14F-4D97-AF65-F5344CB8AC3E}">
        <p14:creationId xmlns:p14="http://schemas.microsoft.com/office/powerpoint/2010/main" val="127688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0BC0FE-9626-1063-1E2F-55D45AFEF9E3}"/>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193D4AB9-A7C5-27A0-6B57-AC15DC771ED3}"/>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6BB375B2-BBF3-6513-BF08-F770DC7B0D65}"/>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コードクローン</a:t>
            </a:r>
            <a:r>
              <a:rPr kumimoji="1" lang="en-US" altLang="ja-JP" b="1" dirty="0">
                <a:solidFill>
                  <a:schemeClr val="bg1"/>
                </a:solidFill>
                <a:latin typeface="+mn-ea"/>
                <a:ea typeface="+mn-ea"/>
              </a:rPr>
              <a:t>(</a:t>
            </a:r>
            <a:r>
              <a:rPr kumimoji="1" lang="ja-JP" altLang="en-US" b="1" dirty="0">
                <a:solidFill>
                  <a:schemeClr val="bg1"/>
                </a:solidFill>
                <a:latin typeface="+mn-ea"/>
                <a:ea typeface="+mn-ea"/>
              </a:rPr>
              <a:t>クローン</a:t>
            </a:r>
            <a:r>
              <a:rPr kumimoji="1" lang="en-US" altLang="ja-JP" b="1" dirty="0">
                <a:solidFill>
                  <a:schemeClr val="bg1"/>
                </a:solidFill>
                <a:latin typeface="+mn-ea"/>
                <a:ea typeface="+mn-ea"/>
              </a:rPr>
              <a:t>)</a:t>
            </a:r>
            <a:endParaRPr kumimoji="1" lang="ja-JP" altLang="en-US" b="1" dirty="0">
              <a:solidFill>
                <a:schemeClr val="bg1"/>
              </a:solidFill>
              <a:latin typeface="+mn-ea"/>
              <a:ea typeface="+mn-ea"/>
            </a:endParaRPr>
          </a:p>
        </p:txBody>
      </p:sp>
      <p:sp>
        <p:nvSpPr>
          <p:cNvPr id="7" name="スライド番号プレースホルダー 6">
            <a:extLst>
              <a:ext uri="{FF2B5EF4-FFF2-40B4-BE49-F238E27FC236}">
                <a16:creationId xmlns:a16="http://schemas.microsoft.com/office/drawing/2014/main" id="{5DCAB897-E468-A9D8-F138-F9160A074D09}"/>
              </a:ext>
            </a:extLst>
          </p:cNvPr>
          <p:cNvSpPr>
            <a:spLocks noGrp="1"/>
          </p:cNvSpPr>
          <p:nvPr>
            <p:ph type="sldNum" sz="quarter" idx="12"/>
          </p:nvPr>
        </p:nvSpPr>
        <p:spPr>
          <a:xfrm>
            <a:off x="9110627" y="6426067"/>
            <a:ext cx="2743200" cy="365125"/>
          </a:xfrm>
        </p:spPr>
        <p:txBody>
          <a:bodyPr/>
          <a:lstStyle/>
          <a:p>
            <a:fld id="{98E4D49B-7C54-4167-A8CB-7C9DF7FFC802}" type="slidenum">
              <a:rPr kumimoji="1" lang="ja-JP" altLang="en-US" smtClean="0"/>
              <a:t>3</a:t>
            </a:fld>
            <a:endParaRPr kumimoji="1" lang="ja-JP" altLang="en-US" dirty="0"/>
          </a:p>
        </p:txBody>
      </p:sp>
      <p:sp>
        <p:nvSpPr>
          <p:cNvPr id="8" name="四角形: メモ 7">
            <a:extLst>
              <a:ext uri="{FF2B5EF4-FFF2-40B4-BE49-F238E27FC236}">
                <a16:creationId xmlns:a16="http://schemas.microsoft.com/office/drawing/2014/main" id="{B2D32DE8-19DD-6276-A4EB-B66AABE46BC5}"/>
              </a:ext>
            </a:extLst>
          </p:cNvPr>
          <p:cNvSpPr/>
          <p:nvPr/>
        </p:nvSpPr>
        <p:spPr>
          <a:xfrm>
            <a:off x="7195099" y="2881704"/>
            <a:ext cx="1915528" cy="1677845"/>
          </a:xfrm>
          <a:prstGeom prst="foldedCorner">
            <a:avLst>
              <a:gd name="adj" fmla="val 19682"/>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四角形: メモ 8">
            <a:extLst>
              <a:ext uri="{FF2B5EF4-FFF2-40B4-BE49-F238E27FC236}">
                <a16:creationId xmlns:a16="http://schemas.microsoft.com/office/drawing/2014/main" id="{F6E71BAE-CFC8-B78E-34F2-78FFB769AF0B}"/>
              </a:ext>
            </a:extLst>
          </p:cNvPr>
          <p:cNvSpPr/>
          <p:nvPr/>
        </p:nvSpPr>
        <p:spPr>
          <a:xfrm>
            <a:off x="9789439" y="2881705"/>
            <a:ext cx="1915528" cy="1302812"/>
          </a:xfrm>
          <a:prstGeom prst="foldedCorner">
            <a:avLst>
              <a:gd name="adj" fmla="val 19682"/>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L 字 9">
            <a:extLst>
              <a:ext uri="{FF2B5EF4-FFF2-40B4-BE49-F238E27FC236}">
                <a16:creationId xmlns:a16="http://schemas.microsoft.com/office/drawing/2014/main" id="{3F102E36-D863-D2CB-CE60-2D33CC637267}"/>
              </a:ext>
            </a:extLst>
          </p:cNvPr>
          <p:cNvSpPr/>
          <p:nvPr/>
        </p:nvSpPr>
        <p:spPr>
          <a:xfrm rot="10800000" flipH="1">
            <a:off x="7415991" y="3283185"/>
            <a:ext cx="1506432" cy="653320"/>
          </a:xfrm>
          <a:prstGeom prst="corner">
            <a:avLst>
              <a:gd name="adj1" fmla="val 69770"/>
              <a:gd name="adj2" fmla="val 155821"/>
            </a:avLst>
          </a:prstGeom>
          <a:solidFill>
            <a:schemeClr val="accent5">
              <a:lumMod val="20000"/>
              <a:lumOff val="80000"/>
            </a:schemeClr>
          </a:solidFill>
          <a:ln w="19050">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19" name="L 字 18">
            <a:extLst>
              <a:ext uri="{FF2B5EF4-FFF2-40B4-BE49-F238E27FC236}">
                <a16:creationId xmlns:a16="http://schemas.microsoft.com/office/drawing/2014/main" id="{62E45F64-6977-C76A-DA32-A7B1EC9819B9}"/>
              </a:ext>
            </a:extLst>
          </p:cNvPr>
          <p:cNvSpPr/>
          <p:nvPr/>
        </p:nvSpPr>
        <p:spPr>
          <a:xfrm rot="10800000" flipH="1">
            <a:off x="9960713" y="3182100"/>
            <a:ext cx="1506432" cy="653320"/>
          </a:xfrm>
          <a:prstGeom prst="corner">
            <a:avLst>
              <a:gd name="adj1" fmla="val 69770"/>
              <a:gd name="adj2" fmla="val 150637"/>
            </a:avLst>
          </a:prstGeom>
          <a:solidFill>
            <a:schemeClr val="accent5">
              <a:lumMod val="20000"/>
              <a:lumOff val="80000"/>
            </a:schemeClr>
          </a:solidFill>
          <a:ln w="19050">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grpSp>
        <p:nvGrpSpPr>
          <p:cNvPr id="15" name="グループ化 14">
            <a:extLst>
              <a:ext uri="{FF2B5EF4-FFF2-40B4-BE49-F238E27FC236}">
                <a16:creationId xmlns:a16="http://schemas.microsoft.com/office/drawing/2014/main" id="{59DCA76B-EA20-E570-E107-7CD2BB2B40AC}"/>
              </a:ext>
            </a:extLst>
          </p:cNvPr>
          <p:cNvGrpSpPr/>
          <p:nvPr/>
        </p:nvGrpSpPr>
        <p:grpSpPr>
          <a:xfrm>
            <a:off x="7924996" y="3835420"/>
            <a:ext cx="3149603" cy="1293913"/>
            <a:chOff x="7924996" y="3835420"/>
            <a:chExt cx="3149603" cy="1293913"/>
          </a:xfrm>
        </p:grpSpPr>
        <p:sp>
          <p:nvSpPr>
            <p:cNvPr id="26" name="正方形/長方形 25">
              <a:extLst>
                <a:ext uri="{FF2B5EF4-FFF2-40B4-BE49-F238E27FC236}">
                  <a16:creationId xmlns:a16="http://schemas.microsoft.com/office/drawing/2014/main" id="{1F5ABF57-849C-9F12-C390-61DED9DC3548}"/>
                </a:ext>
              </a:extLst>
            </p:cNvPr>
            <p:cNvSpPr/>
            <p:nvPr/>
          </p:nvSpPr>
          <p:spPr>
            <a:xfrm>
              <a:off x="9827396" y="4674272"/>
              <a:ext cx="1247203" cy="455061"/>
            </a:xfrm>
            <a:prstGeom prst="rect">
              <a:avLst/>
            </a:prstGeom>
            <a:solidFill>
              <a:schemeClr val="accent5">
                <a:lumMod val="20000"/>
                <a:lumOff val="80000"/>
              </a:schemeClr>
            </a:solidFill>
            <a:ln w="381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クローン</a:t>
              </a:r>
              <a:endParaRPr kumimoji="1" lang="ja-JP" altLang="en-US" sz="2000" b="1" dirty="0">
                <a:solidFill>
                  <a:schemeClr val="tx1"/>
                </a:solidFill>
              </a:endParaRPr>
            </a:p>
          </p:txBody>
        </p:sp>
        <p:cxnSp>
          <p:nvCxnSpPr>
            <p:cNvPr id="27" name="直線矢印コネクタ 26">
              <a:extLst>
                <a:ext uri="{FF2B5EF4-FFF2-40B4-BE49-F238E27FC236}">
                  <a16:creationId xmlns:a16="http://schemas.microsoft.com/office/drawing/2014/main" id="{B166BC56-655C-E0A3-EF40-45CE4BC95B6C}"/>
                </a:ext>
              </a:extLst>
            </p:cNvPr>
            <p:cNvCxnSpPr>
              <a:cxnSpLocks/>
              <a:stCxn id="26" idx="0"/>
              <a:endCxn id="19" idx="3"/>
            </p:cNvCxnSpPr>
            <p:nvPr/>
          </p:nvCxnSpPr>
          <p:spPr>
            <a:xfrm flipV="1">
              <a:off x="10450998" y="3835420"/>
              <a:ext cx="1786" cy="838852"/>
            </a:xfrm>
            <a:prstGeom prst="straightConnector1">
              <a:avLst/>
            </a:prstGeom>
            <a:ln w="381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81A1FCF3-6362-EB42-8B3D-856523BD3F89}"/>
                </a:ext>
              </a:extLst>
            </p:cNvPr>
            <p:cNvCxnSpPr>
              <a:cxnSpLocks/>
              <a:stCxn id="26" idx="0"/>
              <a:endCxn id="10" idx="3"/>
            </p:cNvCxnSpPr>
            <p:nvPr/>
          </p:nvCxnSpPr>
          <p:spPr>
            <a:xfrm flipH="1" flipV="1">
              <a:off x="7924996" y="3936505"/>
              <a:ext cx="2526002" cy="737767"/>
            </a:xfrm>
            <a:prstGeom prst="straightConnector1">
              <a:avLst/>
            </a:prstGeom>
            <a:ln w="381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a:extLst>
              <a:ext uri="{FF2B5EF4-FFF2-40B4-BE49-F238E27FC236}">
                <a16:creationId xmlns:a16="http://schemas.microsoft.com/office/drawing/2014/main" id="{275BDDB5-CBB7-11BF-716B-1886647C3520}"/>
              </a:ext>
            </a:extLst>
          </p:cNvPr>
          <p:cNvCxnSpPr>
            <a:cxnSpLocks/>
            <a:stCxn id="10" idx="0"/>
            <a:endCxn id="19" idx="2"/>
          </p:cNvCxnSpPr>
          <p:nvPr/>
        </p:nvCxnSpPr>
        <p:spPr>
          <a:xfrm flipV="1">
            <a:off x="8922423" y="3508760"/>
            <a:ext cx="1038290" cy="23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55800CFA-D7FA-8D61-6EB4-48D7F6ED5B0E}"/>
              </a:ext>
            </a:extLst>
          </p:cNvPr>
          <p:cNvSpPr/>
          <p:nvPr/>
        </p:nvSpPr>
        <p:spPr>
          <a:xfrm>
            <a:off x="7499899" y="3429000"/>
            <a:ext cx="636568" cy="2163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4FF8F961-BB02-2714-FCDE-A9F87FC34D1E}"/>
              </a:ext>
            </a:extLst>
          </p:cNvPr>
          <p:cNvSpPr/>
          <p:nvPr/>
        </p:nvSpPr>
        <p:spPr>
          <a:xfrm>
            <a:off x="10072718" y="3326368"/>
            <a:ext cx="614964" cy="21001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1999196E-BAF8-D6D0-10DD-8EEF50EF5EBE}"/>
              </a:ext>
            </a:extLst>
          </p:cNvPr>
          <p:cNvSpPr txBox="1"/>
          <p:nvPr/>
        </p:nvSpPr>
        <p:spPr>
          <a:xfrm>
            <a:off x="8772154" y="2862428"/>
            <a:ext cx="1338828" cy="646331"/>
          </a:xfrm>
          <a:prstGeom prst="rect">
            <a:avLst/>
          </a:prstGeom>
          <a:noFill/>
        </p:spPr>
        <p:txBody>
          <a:bodyPr wrap="none" rtlCol="0">
            <a:spAutoFit/>
          </a:bodyPr>
          <a:lstStyle/>
          <a:p>
            <a:pPr algn="ctr"/>
            <a:r>
              <a:rPr lang="ja-JP" altLang="en-US" sz="1800" b="1" dirty="0">
                <a:solidFill>
                  <a:schemeClr val="tx1"/>
                </a:solidFill>
              </a:rPr>
              <a:t>クローンの</a:t>
            </a:r>
            <a:br>
              <a:rPr lang="en-US" altLang="ja-JP" sz="1800" b="1" dirty="0">
                <a:solidFill>
                  <a:schemeClr val="tx1"/>
                </a:solidFill>
              </a:rPr>
            </a:br>
            <a:r>
              <a:rPr lang="ja-JP" altLang="en-US" sz="1800" b="1" dirty="0">
                <a:solidFill>
                  <a:schemeClr val="tx1"/>
                </a:solidFill>
              </a:rPr>
              <a:t>生成</a:t>
            </a:r>
            <a:endParaRPr kumimoji="1" lang="ja-JP" altLang="en-US" sz="1800" b="1" dirty="0">
              <a:solidFill>
                <a:schemeClr val="tx1"/>
              </a:solidFill>
            </a:endParaRPr>
          </a:p>
        </p:txBody>
      </p:sp>
      <p:grpSp>
        <p:nvGrpSpPr>
          <p:cNvPr id="6" name="グループ化 5">
            <a:extLst>
              <a:ext uri="{FF2B5EF4-FFF2-40B4-BE49-F238E27FC236}">
                <a16:creationId xmlns:a16="http://schemas.microsoft.com/office/drawing/2014/main" id="{15502694-2B1E-4AEF-693A-1C9872B08C59}"/>
              </a:ext>
            </a:extLst>
          </p:cNvPr>
          <p:cNvGrpSpPr/>
          <p:nvPr/>
        </p:nvGrpSpPr>
        <p:grpSpPr>
          <a:xfrm>
            <a:off x="7280981" y="3742374"/>
            <a:ext cx="397176" cy="426813"/>
            <a:chOff x="8374978" y="5550366"/>
            <a:chExt cx="397176" cy="426813"/>
          </a:xfrm>
        </p:grpSpPr>
        <p:sp>
          <p:nvSpPr>
            <p:cNvPr id="43" name="楕円 42">
              <a:extLst>
                <a:ext uri="{FF2B5EF4-FFF2-40B4-BE49-F238E27FC236}">
                  <a16:creationId xmlns:a16="http://schemas.microsoft.com/office/drawing/2014/main" id="{A9249078-6B09-7D35-6CB7-6A6A02AA349A}"/>
                </a:ext>
              </a:extLst>
            </p:cNvPr>
            <p:cNvSpPr/>
            <p:nvPr/>
          </p:nvSpPr>
          <p:spPr>
            <a:xfrm>
              <a:off x="8374978" y="5550366"/>
              <a:ext cx="397176" cy="426813"/>
            </a:xfrm>
            <a:prstGeom prst="ellipse">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グラフィックス 2" descr="虫 単色塗りつぶし">
              <a:extLst>
                <a:ext uri="{FF2B5EF4-FFF2-40B4-BE49-F238E27FC236}">
                  <a16:creationId xmlns:a16="http://schemas.microsoft.com/office/drawing/2014/main" id="{3ABBB642-B885-26F2-E228-E9C9B2EAFD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4471" y="5581805"/>
              <a:ext cx="338189" cy="338189"/>
            </a:xfrm>
            <a:prstGeom prst="rect">
              <a:avLst/>
            </a:prstGeom>
          </p:spPr>
        </p:pic>
      </p:grpSp>
      <p:grpSp>
        <p:nvGrpSpPr>
          <p:cNvPr id="11" name="グループ化 10">
            <a:extLst>
              <a:ext uri="{FF2B5EF4-FFF2-40B4-BE49-F238E27FC236}">
                <a16:creationId xmlns:a16="http://schemas.microsoft.com/office/drawing/2014/main" id="{1C4C8873-5799-8175-960F-AF0039B97993}"/>
              </a:ext>
            </a:extLst>
          </p:cNvPr>
          <p:cNvGrpSpPr/>
          <p:nvPr/>
        </p:nvGrpSpPr>
        <p:grpSpPr>
          <a:xfrm>
            <a:off x="9827396" y="3729500"/>
            <a:ext cx="397176" cy="426813"/>
            <a:chOff x="8374978" y="5550366"/>
            <a:chExt cx="397176" cy="426813"/>
          </a:xfrm>
        </p:grpSpPr>
        <p:sp>
          <p:nvSpPr>
            <p:cNvPr id="12" name="楕円 11">
              <a:extLst>
                <a:ext uri="{FF2B5EF4-FFF2-40B4-BE49-F238E27FC236}">
                  <a16:creationId xmlns:a16="http://schemas.microsoft.com/office/drawing/2014/main" id="{8C71E91A-C9B6-D73E-3ADF-FAAE534EAF5D}"/>
                </a:ext>
              </a:extLst>
            </p:cNvPr>
            <p:cNvSpPr/>
            <p:nvPr/>
          </p:nvSpPr>
          <p:spPr>
            <a:xfrm>
              <a:off x="8374978" y="5550366"/>
              <a:ext cx="397176" cy="426813"/>
            </a:xfrm>
            <a:prstGeom prst="ellipse">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3" name="グラフィックス 12" descr="虫 単色塗りつぶし">
              <a:extLst>
                <a:ext uri="{FF2B5EF4-FFF2-40B4-BE49-F238E27FC236}">
                  <a16:creationId xmlns:a16="http://schemas.microsoft.com/office/drawing/2014/main" id="{E4FCE71F-E358-E30A-A491-C6FD8ABB19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4471" y="5581805"/>
              <a:ext cx="338189" cy="338189"/>
            </a:xfrm>
            <a:prstGeom prst="rect">
              <a:avLst/>
            </a:prstGeom>
          </p:spPr>
        </p:pic>
      </p:grpSp>
      <p:sp>
        <p:nvSpPr>
          <p:cNvPr id="14" name="矢印: 右 13">
            <a:extLst>
              <a:ext uri="{FF2B5EF4-FFF2-40B4-BE49-F238E27FC236}">
                <a16:creationId xmlns:a16="http://schemas.microsoft.com/office/drawing/2014/main" id="{2342A8C6-B307-6989-51DB-907545577BDF}"/>
              </a:ext>
            </a:extLst>
          </p:cNvPr>
          <p:cNvSpPr/>
          <p:nvPr/>
        </p:nvSpPr>
        <p:spPr>
          <a:xfrm rot="5400000">
            <a:off x="3426440" y="3928069"/>
            <a:ext cx="256634" cy="286309"/>
          </a:xfrm>
          <a:prstGeom prst="rightArrow">
            <a:avLst>
              <a:gd name="adj1" fmla="val 37923"/>
              <a:gd name="adj2" fmla="val 50000"/>
            </a:avLst>
          </a:prstGeom>
          <a:solidFill>
            <a:srgbClr val="31404D"/>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2">
            <a:extLst>
              <a:ext uri="{FF2B5EF4-FFF2-40B4-BE49-F238E27FC236}">
                <a16:creationId xmlns:a16="http://schemas.microsoft.com/office/drawing/2014/main" id="{840AD513-9463-93B6-F73F-B8FF8074346A}"/>
              </a:ext>
            </a:extLst>
          </p:cNvPr>
          <p:cNvSpPr txBox="1">
            <a:spLocks/>
          </p:cNvSpPr>
          <p:nvPr/>
        </p:nvSpPr>
        <p:spPr>
          <a:xfrm>
            <a:off x="487033" y="1567543"/>
            <a:ext cx="10485768" cy="52904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u="sng" dirty="0"/>
              <a:t>互いに一致・類似した部分を持つソースコード片</a:t>
            </a:r>
            <a:r>
              <a:rPr lang="en-US" altLang="ja-JP" baseline="-25000" dirty="0"/>
              <a:t>[1]</a:t>
            </a:r>
          </a:p>
          <a:p>
            <a:pPr marL="0" indent="0">
              <a:buFont typeface="Arial" panose="020B0604020202020204" pitchFamily="34" charset="0"/>
              <a:buNone/>
            </a:pPr>
            <a:endParaRPr lang="en-US" altLang="ja-JP" sz="1400" dirty="0">
              <a:latin typeface="arial" panose="020B0604020202020204" pitchFamily="34" charset="0"/>
            </a:endParaRPr>
          </a:p>
          <a:p>
            <a:pPr marL="0" indent="0">
              <a:lnSpc>
                <a:spcPct val="120000"/>
              </a:lnSpc>
              <a:buFont typeface="Arial" panose="020B0604020202020204" pitchFamily="34" charset="0"/>
              <a:buNone/>
            </a:pPr>
            <a:r>
              <a:rPr lang="ja-JP" altLang="en-US" b="1" dirty="0"/>
              <a:t>問題点</a:t>
            </a:r>
            <a:endParaRPr lang="en-US" altLang="ja-JP" b="1" dirty="0"/>
          </a:p>
          <a:p>
            <a:pPr marL="457200" lvl="1" indent="0">
              <a:lnSpc>
                <a:spcPct val="120000"/>
              </a:lnSpc>
              <a:buFont typeface="Arial" panose="020B0604020202020204" pitchFamily="34" charset="0"/>
              <a:buNone/>
            </a:pPr>
            <a:r>
              <a:rPr lang="ja-JP" altLang="en-US" dirty="0"/>
              <a:t>クローンはシステムの保守性を損ない，</a:t>
            </a:r>
            <a:br>
              <a:rPr lang="en-US" altLang="ja-JP" dirty="0"/>
            </a:br>
            <a:r>
              <a:rPr lang="ja-JP" altLang="en-US" dirty="0"/>
              <a:t>バグを伝搬させる</a:t>
            </a:r>
            <a:r>
              <a:rPr lang="en-US" altLang="ja-JP" baseline="-25000" dirty="0"/>
              <a:t>[2]</a:t>
            </a:r>
            <a:endParaRPr lang="en-US" altLang="ja-JP" dirty="0"/>
          </a:p>
          <a:p>
            <a:pPr marL="457200" lvl="1" indent="0">
              <a:lnSpc>
                <a:spcPct val="120000"/>
              </a:lnSpc>
              <a:buFont typeface="Arial" panose="020B0604020202020204" pitchFamily="34" charset="0"/>
              <a:buNone/>
            </a:pPr>
            <a:endParaRPr lang="en-US" altLang="ja-JP" sz="1400" dirty="0"/>
          </a:p>
          <a:p>
            <a:pPr marL="457200" lvl="1" indent="0">
              <a:lnSpc>
                <a:spcPct val="120000"/>
              </a:lnSpc>
              <a:buFont typeface="Arial" panose="020B0604020202020204" pitchFamily="34" charset="0"/>
              <a:buNone/>
            </a:pPr>
            <a:r>
              <a:rPr lang="ja-JP" altLang="en-US" dirty="0"/>
              <a:t>検出・必要に応じて修正する必要がある</a:t>
            </a:r>
            <a:endParaRPr lang="en-US" altLang="ja-JP" dirty="0"/>
          </a:p>
          <a:p>
            <a:pPr marL="457200" lvl="1" indent="0">
              <a:lnSpc>
                <a:spcPct val="120000"/>
              </a:lnSpc>
              <a:buFont typeface="Arial" panose="020B0604020202020204" pitchFamily="34" charset="0"/>
              <a:buNone/>
            </a:pPr>
            <a:endParaRPr lang="en-US" altLang="ja-JP" dirty="0"/>
          </a:p>
          <a:p>
            <a:pPr marL="0" indent="0">
              <a:lnSpc>
                <a:spcPct val="120000"/>
              </a:lnSpc>
              <a:buFont typeface="Arial" panose="020B0604020202020204" pitchFamily="34" charset="0"/>
              <a:buNone/>
            </a:pPr>
            <a:r>
              <a:rPr lang="ja-JP" altLang="en-US" dirty="0"/>
              <a:t>これまでにクローンの</a:t>
            </a:r>
            <a:r>
              <a:rPr lang="ja-JP" altLang="en-US" u="sng" dirty="0"/>
              <a:t>検出ツール</a:t>
            </a:r>
            <a:r>
              <a:rPr lang="ja-JP" altLang="en-US" dirty="0"/>
              <a:t>が多く提案されている</a:t>
            </a:r>
            <a:endParaRPr lang="en-US" altLang="ja-JP" dirty="0"/>
          </a:p>
          <a:p>
            <a:pPr marL="457200" lvl="1" indent="0">
              <a:lnSpc>
                <a:spcPct val="120000"/>
              </a:lnSpc>
              <a:buFont typeface="Arial" panose="020B0604020202020204" pitchFamily="34" charset="0"/>
              <a:buNone/>
            </a:pPr>
            <a:endParaRPr lang="en-US" altLang="ja-JP" dirty="0"/>
          </a:p>
        </p:txBody>
      </p:sp>
      <p:sp>
        <p:nvSpPr>
          <p:cNvPr id="21" name="テキスト ボックス 20">
            <a:extLst>
              <a:ext uri="{FF2B5EF4-FFF2-40B4-BE49-F238E27FC236}">
                <a16:creationId xmlns:a16="http://schemas.microsoft.com/office/drawing/2014/main" id="{E31C0CDD-4996-D7C2-743C-9DD4D30DDBCC}"/>
              </a:ext>
            </a:extLst>
          </p:cNvPr>
          <p:cNvSpPr txBox="1"/>
          <p:nvPr/>
        </p:nvSpPr>
        <p:spPr>
          <a:xfrm>
            <a:off x="838201" y="5959010"/>
            <a:ext cx="10515599" cy="738664"/>
          </a:xfrm>
          <a:prstGeom prst="rect">
            <a:avLst/>
          </a:prstGeom>
          <a:noFill/>
        </p:spPr>
        <p:txBody>
          <a:bodyPr wrap="square" rtlCol="0">
            <a:spAutoFit/>
          </a:bodyPr>
          <a:lstStyle/>
          <a:p>
            <a:r>
              <a:rPr kumimoji="1" lang="en-US" altLang="ja-JP" sz="1400" dirty="0">
                <a:solidFill>
                  <a:schemeClr val="bg2">
                    <a:lumMod val="25000"/>
                  </a:schemeClr>
                </a:solidFill>
              </a:rPr>
              <a:t>[1] </a:t>
            </a:r>
            <a:r>
              <a:rPr kumimoji="1" lang="ja-JP" altLang="en-US" sz="1400" dirty="0">
                <a:solidFill>
                  <a:schemeClr val="bg2">
                    <a:lumMod val="25000"/>
                  </a:schemeClr>
                </a:solidFill>
              </a:rPr>
              <a:t>井上克郎</a:t>
            </a:r>
            <a:r>
              <a:rPr kumimoji="1" lang="en-US" altLang="ja-JP" sz="1400" dirty="0">
                <a:solidFill>
                  <a:schemeClr val="bg2">
                    <a:lumMod val="25000"/>
                  </a:schemeClr>
                </a:solidFill>
              </a:rPr>
              <a:t>, </a:t>
            </a:r>
            <a:r>
              <a:rPr kumimoji="1" lang="ja-JP" altLang="en-US" sz="1400" dirty="0">
                <a:solidFill>
                  <a:schemeClr val="bg2">
                    <a:lumMod val="25000"/>
                  </a:schemeClr>
                </a:solidFill>
              </a:rPr>
              <a:t>神谷年洋</a:t>
            </a:r>
            <a:r>
              <a:rPr kumimoji="1" lang="en-US" altLang="ja-JP" sz="1400" dirty="0">
                <a:solidFill>
                  <a:schemeClr val="bg2">
                    <a:lumMod val="25000"/>
                  </a:schemeClr>
                </a:solidFill>
              </a:rPr>
              <a:t>, </a:t>
            </a:r>
            <a:r>
              <a:rPr kumimoji="1" lang="ja-JP" altLang="en-US" sz="1400" dirty="0">
                <a:solidFill>
                  <a:schemeClr val="bg2">
                    <a:lumMod val="25000"/>
                  </a:schemeClr>
                </a:solidFill>
              </a:rPr>
              <a:t>楠本真二</a:t>
            </a:r>
            <a:r>
              <a:rPr kumimoji="1" lang="en-US" altLang="ja-JP" sz="1400" dirty="0">
                <a:solidFill>
                  <a:schemeClr val="bg2">
                    <a:lumMod val="25000"/>
                  </a:schemeClr>
                </a:solidFill>
              </a:rPr>
              <a:t>. </a:t>
            </a:r>
            <a:r>
              <a:rPr kumimoji="1" lang="ja-JP" altLang="en-US" sz="1400" dirty="0">
                <a:solidFill>
                  <a:schemeClr val="bg2">
                    <a:lumMod val="25000"/>
                  </a:schemeClr>
                </a:solidFill>
              </a:rPr>
              <a:t>コードクローン検出法</a:t>
            </a:r>
            <a:r>
              <a:rPr kumimoji="1" lang="en-US" altLang="ja-JP" sz="1400" dirty="0">
                <a:solidFill>
                  <a:schemeClr val="bg2">
                    <a:lumMod val="25000"/>
                  </a:schemeClr>
                </a:solidFill>
              </a:rPr>
              <a:t>. </a:t>
            </a:r>
            <a:r>
              <a:rPr kumimoji="1" lang="ja-JP" altLang="en-US" sz="1400" dirty="0">
                <a:solidFill>
                  <a:schemeClr val="bg2">
                    <a:lumMod val="25000"/>
                  </a:schemeClr>
                </a:solidFill>
              </a:rPr>
              <a:t>コンピュータソフトウェア</a:t>
            </a:r>
            <a:r>
              <a:rPr kumimoji="1" lang="en-US" altLang="ja-JP" sz="1400" dirty="0">
                <a:solidFill>
                  <a:schemeClr val="bg2">
                    <a:lumMod val="25000"/>
                  </a:schemeClr>
                </a:solidFill>
              </a:rPr>
              <a:t>, Vol. 18, No. 5, pp. 529–536, 2001.</a:t>
            </a:r>
            <a:br>
              <a:rPr kumimoji="1" lang="en-US" altLang="ja-JP" sz="1400" dirty="0">
                <a:solidFill>
                  <a:schemeClr val="bg2">
                    <a:lumMod val="25000"/>
                  </a:schemeClr>
                </a:solidFill>
              </a:rPr>
            </a:br>
            <a:r>
              <a:rPr kumimoji="1" lang="en-US" altLang="ja-JP" sz="1400" dirty="0">
                <a:solidFill>
                  <a:schemeClr val="bg2">
                    <a:lumMod val="25000"/>
                  </a:schemeClr>
                </a:solidFill>
              </a:rPr>
              <a:t>[2] M. Mondal, C. Roy, and K. Schneider. A Fine-Grained Analysis </a:t>
            </a:r>
            <a:r>
              <a:rPr kumimoji="1" lang="en-US" altLang="ja-JP" sz="1400" dirty="0" err="1">
                <a:solidFill>
                  <a:schemeClr val="bg2">
                    <a:lumMod val="25000"/>
                  </a:schemeClr>
                </a:solidFill>
              </a:rPr>
              <a:t>onthe</a:t>
            </a:r>
            <a:r>
              <a:rPr kumimoji="1" lang="en-US" altLang="ja-JP" sz="1400" dirty="0">
                <a:solidFill>
                  <a:schemeClr val="bg2">
                    <a:lumMod val="25000"/>
                  </a:schemeClr>
                </a:solidFill>
              </a:rPr>
              <a:t> Inconsistent Changes in Code Clones. In 2020 IEEE ICSME, pp.220–231, 2020</a:t>
            </a:r>
            <a:endParaRPr kumimoji="1" lang="ja-JP" altLang="en-US" sz="1400" dirty="0">
              <a:solidFill>
                <a:schemeClr val="bg2">
                  <a:lumMod val="25000"/>
                </a:schemeClr>
              </a:solidFill>
            </a:endParaRPr>
          </a:p>
        </p:txBody>
      </p:sp>
    </p:spTree>
    <p:extLst>
      <p:ext uri="{BB962C8B-B14F-4D97-AF65-F5344CB8AC3E}">
        <p14:creationId xmlns:p14="http://schemas.microsoft.com/office/powerpoint/2010/main" val="238459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635EC-AD44-7CDF-6464-186C96052A45}"/>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D7871F48-E820-8007-039A-0EDA17CD71F3}"/>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D10F42DE-CC65-9A83-B4BE-3D976D4E8453}"/>
              </a:ext>
            </a:extLst>
          </p:cNvPr>
          <p:cNvSpPr>
            <a:spLocks noGrp="1"/>
          </p:cNvSpPr>
          <p:nvPr>
            <p:ph type="title"/>
          </p:nvPr>
        </p:nvSpPr>
        <p:spPr>
          <a:xfrm>
            <a:off x="838200" y="160326"/>
            <a:ext cx="11154878" cy="807862"/>
          </a:xfrm>
        </p:spPr>
        <p:txBody>
          <a:bodyPr anchor="b">
            <a:noAutofit/>
          </a:bodyPr>
          <a:lstStyle/>
          <a:p>
            <a:pPr marL="0" indent="0">
              <a:buNone/>
            </a:pPr>
            <a:r>
              <a:rPr lang="ja-JP" altLang="en-US" b="1" dirty="0">
                <a:solidFill>
                  <a:schemeClr val="bg1"/>
                </a:solidFill>
                <a:latin typeface="+mn-ea"/>
                <a:ea typeface="+mn-ea"/>
              </a:rPr>
              <a:t>実験</a:t>
            </a:r>
            <a:r>
              <a:rPr lang="en-US" altLang="ja-JP" b="1" dirty="0">
                <a:solidFill>
                  <a:schemeClr val="bg1"/>
                </a:solidFill>
                <a:latin typeface="+mn-ea"/>
                <a:ea typeface="+mn-ea"/>
              </a:rPr>
              <a:t>2</a:t>
            </a:r>
            <a:r>
              <a:rPr lang="ja-JP" altLang="en-US" b="1" dirty="0">
                <a:solidFill>
                  <a:schemeClr val="bg1"/>
                </a:solidFill>
                <a:latin typeface="+mn-ea"/>
                <a:ea typeface="+mn-ea"/>
              </a:rPr>
              <a:t>：考察</a:t>
            </a:r>
            <a:endParaRPr lang="en-US" altLang="ja-JP" b="1" dirty="0">
              <a:solidFill>
                <a:schemeClr val="bg1"/>
              </a:solidFill>
              <a:latin typeface="+mn-ea"/>
              <a:ea typeface="+mn-ea"/>
            </a:endParaRPr>
          </a:p>
        </p:txBody>
      </p:sp>
      <p:sp>
        <p:nvSpPr>
          <p:cNvPr id="5" name="コンテンツ プレースホルダー 2">
            <a:extLst>
              <a:ext uri="{FF2B5EF4-FFF2-40B4-BE49-F238E27FC236}">
                <a16:creationId xmlns:a16="http://schemas.microsoft.com/office/drawing/2014/main" id="{4E070263-3B12-9669-7041-A580613AA2F3}"/>
              </a:ext>
            </a:extLst>
          </p:cNvPr>
          <p:cNvSpPr>
            <a:spLocks noGrp="1"/>
          </p:cNvSpPr>
          <p:nvPr>
            <p:ph idx="1"/>
          </p:nvPr>
        </p:nvSpPr>
        <p:spPr>
          <a:xfrm>
            <a:off x="660400" y="1483111"/>
            <a:ext cx="11531600" cy="5214563"/>
          </a:xfrm>
        </p:spPr>
        <p:txBody>
          <a:bodyPr>
            <a:normAutofit/>
          </a:bodyPr>
          <a:lstStyle/>
          <a:p>
            <a:pPr marL="0" indent="0">
              <a:buNone/>
            </a:pPr>
            <a:r>
              <a:rPr lang="en-US" altLang="ja-JP" b="1" dirty="0">
                <a:latin typeface="+mn-ea"/>
                <a:ea typeface="+mn-ea"/>
              </a:rPr>
              <a:t>BigCloneBench</a:t>
            </a:r>
            <a:r>
              <a:rPr lang="ja-JP" altLang="en-US" b="1" dirty="0">
                <a:latin typeface="+mn-ea"/>
                <a:ea typeface="+mn-ea"/>
              </a:rPr>
              <a:t>に対する性能が向上しなかった理由</a:t>
            </a:r>
            <a:endParaRPr kumimoji="1" lang="en-US" altLang="ja-JP" dirty="0"/>
          </a:p>
          <a:p>
            <a:pPr marL="457200" lvl="1" indent="0">
              <a:buNone/>
            </a:pPr>
            <a:r>
              <a:rPr lang="en-US" altLang="ja-JP" dirty="0"/>
              <a:t>FEMPDataset</a:t>
            </a:r>
            <a:r>
              <a:rPr lang="ja-JP" altLang="en-US" dirty="0"/>
              <a:t>と</a:t>
            </a:r>
            <a:r>
              <a:rPr lang="en-US" altLang="ja-JP" dirty="0"/>
              <a:t>BigCloneBench</a:t>
            </a:r>
            <a:r>
              <a:rPr lang="ja-JP" altLang="en-US" dirty="0"/>
              <a:t>のデータセットの性質が異なるため</a:t>
            </a:r>
            <a:endParaRPr lang="en-US" altLang="ja-JP" dirty="0"/>
          </a:p>
          <a:p>
            <a:pPr marL="0" indent="0">
              <a:buNone/>
            </a:pPr>
            <a:endParaRPr kumimoji="1" lang="en-US" altLang="ja-JP" dirty="0"/>
          </a:p>
          <a:p>
            <a:pPr>
              <a:buFont typeface="Wingdings" panose="05000000000000000000" pitchFamily="2" charset="2"/>
              <a:buChar char="n"/>
              <a:tabLst>
                <a:tab pos="2692400" algn="l"/>
              </a:tabLst>
            </a:pPr>
            <a:r>
              <a:rPr kumimoji="1" lang="ja-JP" altLang="en-US" b="1" dirty="0"/>
              <a:t> </a:t>
            </a:r>
            <a:r>
              <a:rPr kumimoji="1" lang="en-US" altLang="ja-JP" b="1" dirty="0"/>
              <a:t>FEMPDataset</a:t>
            </a:r>
          </a:p>
          <a:p>
            <a:pPr lvl="1">
              <a:tabLst>
                <a:tab pos="2692400" algn="l"/>
              </a:tabLst>
            </a:pPr>
            <a:r>
              <a:rPr lang="ja-JP" altLang="en-US" dirty="0"/>
              <a:t>メソッド全体で同じ結果を出力する，完全に機能等価なメソッドペア</a:t>
            </a:r>
            <a:br>
              <a:rPr lang="en-US" altLang="ja-JP" dirty="0"/>
            </a:br>
            <a:r>
              <a:rPr lang="ja-JP" altLang="en-US" dirty="0"/>
              <a:t>を集めたもの</a:t>
            </a:r>
            <a:endParaRPr lang="en-US" altLang="ja-JP" dirty="0"/>
          </a:p>
          <a:p>
            <a:pPr marL="457200" lvl="1" indent="0">
              <a:buNone/>
              <a:tabLst>
                <a:tab pos="2692400" algn="l"/>
              </a:tabLst>
            </a:pPr>
            <a:endParaRPr kumimoji="1" lang="en-US" altLang="ja-JP" dirty="0"/>
          </a:p>
          <a:p>
            <a:pPr>
              <a:buFont typeface="Wingdings" panose="05000000000000000000" pitchFamily="2" charset="2"/>
              <a:buChar char="n"/>
              <a:tabLst>
                <a:tab pos="2692400" algn="l"/>
              </a:tabLst>
            </a:pPr>
            <a:r>
              <a:rPr lang="ja-JP" altLang="en-US" b="1" dirty="0"/>
              <a:t> </a:t>
            </a:r>
            <a:r>
              <a:rPr lang="en-US" altLang="ja-JP" b="1" dirty="0"/>
              <a:t>BigCloneBench</a:t>
            </a:r>
          </a:p>
          <a:p>
            <a:pPr lvl="1">
              <a:tabLst>
                <a:tab pos="2692400" algn="l"/>
              </a:tabLst>
            </a:pPr>
            <a:r>
              <a:rPr lang="ja-JP" altLang="en-US" dirty="0"/>
              <a:t>類似したメソッドペアを抽出したデータセット</a:t>
            </a:r>
            <a:endParaRPr lang="en-US" altLang="ja-JP" dirty="0"/>
          </a:p>
          <a:p>
            <a:pPr lvl="1">
              <a:tabLst>
                <a:tab pos="2692400" algn="l"/>
              </a:tabLst>
            </a:pPr>
            <a:r>
              <a:rPr lang="ja-JP" altLang="en-US" dirty="0"/>
              <a:t>メソッド全体として完全に機能等価であるとは限らず，</a:t>
            </a:r>
            <a:br>
              <a:rPr lang="en-US" altLang="ja-JP" dirty="0"/>
            </a:br>
            <a:r>
              <a:rPr lang="ja-JP" altLang="en-US" dirty="0"/>
              <a:t>同じ機能が含まれたメソッドペアをコードクローンのペアとしている</a:t>
            </a:r>
            <a:endParaRPr lang="en-US" altLang="ja-JP" dirty="0"/>
          </a:p>
        </p:txBody>
      </p:sp>
      <p:sp>
        <p:nvSpPr>
          <p:cNvPr id="6" name="スライド番号プレースホルダー 5">
            <a:extLst>
              <a:ext uri="{FF2B5EF4-FFF2-40B4-BE49-F238E27FC236}">
                <a16:creationId xmlns:a16="http://schemas.microsoft.com/office/drawing/2014/main" id="{084657F3-A8A3-89D0-E8C3-157598DED0E1}"/>
              </a:ext>
            </a:extLst>
          </p:cNvPr>
          <p:cNvSpPr>
            <a:spLocks noGrp="1"/>
          </p:cNvSpPr>
          <p:nvPr>
            <p:ph type="sldNum" sz="quarter" idx="12"/>
          </p:nvPr>
        </p:nvSpPr>
        <p:spPr/>
        <p:txBody>
          <a:bodyPr/>
          <a:lstStyle/>
          <a:p>
            <a:fld id="{98E4D49B-7C54-4167-A8CB-7C9DF7FFC802}" type="slidenum">
              <a:rPr kumimoji="1" lang="ja-JP" altLang="en-US" smtClean="0"/>
              <a:t>30</a:t>
            </a:fld>
            <a:endParaRPr kumimoji="1" lang="ja-JP" altLang="en-US"/>
          </a:p>
        </p:txBody>
      </p:sp>
    </p:spTree>
    <p:extLst>
      <p:ext uri="{BB962C8B-B14F-4D97-AF65-F5344CB8AC3E}">
        <p14:creationId xmlns:p14="http://schemas.microsoft.com/office/powerpoint/2010/main" val="3524065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9BAD8-529F-19FA-F19D-DF9D8E9DCD1A}"/>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A678953D-C82D-02EF-EBEC-B27B7EBA5F8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CC0050ED-453B-0CE2-357F-EF00A1789232}"/>
              </a:ext>
            </a:extLst>
          </p:cNvPr>
          <p:cNvSpPr>
            <a:spLocks noGrp="1"/>
          </p:cNvSpPr>
          <p:nvPr>
            <p:ph type="title"/>
          </p:nvPr>
        </p:nvSpPr>
        <p:spPr>
          <a:xfrm>
            <a:off x="838200" y="160326"/>
            <a:ext cx="10515600" cy="807862"/>
          </a:xfrm>
        </p:spPr>
        <p:txBody>
          <a:bodyPr anchor="b">
            <a:normAutofit/>
          </a:bodyPr>
          <a:lstStyle/>
          <a:p>
            <a:r>
              <a:rPr lang="ja-JP" altLang="en-US" b="1" dirty="0">
                <a:solidFill>
                  <a:schemeClr val="bg1"/>
                </a:solidFill>
                <a:latin typeface="+mn-ea"/>
                <a:ea typeface="+mn-ea"/>
              </a:rPr>
              <a:t>まとめ・今後の展望</a:t>
            </a:r>
            <a:endParaRPr kumimoji="1" lang="ja-JP" altLang="en-US" b="1" dirty="0">
              <a:solidFill>
                <a:schemeClr val="bg1"/>
              </a:solidFill>
              <a:latin typeface="+mn-ea"/>
              <a:ea typeface="+mn-ea"/>
            </a:endParaRPr>
          </a:p>
        </p:txBody>
      </p:sp>
      <p:sp>
        <p:nvSpPr>
          <p:cNvPr id="5" name="コンテンツ プレースホルダー 2">
            <a:extLst>
              <a:ext uri="{FF2B5EF4-FFF2-40B4-BE49-F238E27FC236}">
                <a16:creationId xmlns:a16="http://schemas.microsoft.com/office/drawing/2014/main" id="{916EF9D1-14FE-9F50-51FB-9CDBF30FAB27}"/>
              </a:ext>
            </a:extLst>
          </p:cNvPr>
          <p:cNvSpPr>
            <a:spLocks noGrp="1"/>
          </p:cNvSpPr>
          <p:nvPr>
            <p:ph idx="1"/>
          </p:nvPr>
        </p:nvSpPr>
        <p:spPr>
          <a:xfrm>
            <a:off x="723899" y="1483111"/>
            <a:ext cx="11607801" cy="5214563"/>
          </a:xfrm>
        </p:spPr>
        <p:txBody>
          <a:bodyPr>
            <a:normAutofit/>
          </a:bodyPr>
          <a:lstStyle/>
          <a:p>
            <a:pPr marL="0" indent="0">
              <a:buNone/>
            </a:pPr>
            <a:r>
              <a:rPr lang="ja-JP" altLang="en-US" b="1" dirty="0"/>
              <a:t>まとめ</a:t>
            </a:r>
            <a:endParaRPr lang="en-US" altLang="ja-JP" b="1" dirty="0"/>
          </a:p>
          <a:p>
            <a:pPr lvl="1"/>
            <a:r>
              <a:rPr lang="en-US" altLang="ja-JP" dirty="0"/>
              <a:t>LLM</a:t>
            </a:r>
            <a:r>
              <a:rPr lang="ja-JP" altLang="en-US" dirty="0"/>
              <a:t>に対してファインチューニングを行うことで</a:t>
            </a:r>
            <a:r>
              <a:rPr lang="en-US" altLang="ja-JP" dirty="0"/>
              <a:t>T4</a:t>
            </a:r>
            <a:r>
              <a:rPr lang="ja-JP" altLang="en-US" dirty="0"/>
              <a:t>のクローン検出の</a:t>
            </a:r>
            <a:br>
              <a:rPr lang="en-US" altLang="ja-JP" dirty="0"/>
            </a:br>
            <a:r>
              <a:rPr lang="ja-JP" altLang="en-US" dirty="0"/>
              <a:t>精度向上を目指した</a:t>
            </a:r>
            <a:endParaRPr lang="en-US" altLang="ja-JP" dirty="0"/>
          </a:p>
          <a:p>
            <a:pPr lvl="1"/>
            <a:r>
              <a:rPr lang="en-US" altLang="ja-JP" dirty="0"/>
              <a:t>FEMPDataset</a:t>
            </a:r>
            <a:r>
              <a:rPr lang="ja-JP" altLang="en-US" dirty="0"/>
              <a:t>に対する性能は向上した</a:t>
            </a:r>
            <a:br>
              <a:rPr lang="en-US" altLang="ja-JP" dirty="0"/>
            </a:br>
            <a:r>
              <a:rPr lang="ja-JP" altLang="en-US" dirty="0"/>
              <a:t>特に，</a:t>
            </a:r>
            <a:r>
              <a:rPr lang="en-US" altLang="ja-JP" dirty="0"/>
              <a:t>CodeLlama-7B-Instruct</a:t>
            </a:r>
            <a:r>
              <a:rPr lang="ja-JP" altLang="en-US" dirty="0"/>
              <a:t>では</a:t>
            </a:r>
            <a:r>
              <a:rPr lang="en-US" altLang="ja-JP" dirty="0"/>
              <a:t>Accuracy</a:t>
            </a:r>
            <a:r>
              <a:rPr lang="ja-JP" altLang="en-US" dirty="0"/>
              <a:t>が</a:t>
            </a:r>
            <a:r>
              <a:rPr lang="en-US" altLang="ja-JP" dirty="0"/>
              <a:t>0.18</a:t>
            </a:r>
            <a:r>
              <a:rPr lang="ja-JP" altLang="en-US" dirty="0"/>
              <a:t>上昇した</a:t>
            </a:r>
            <a:endParaRPr lang="en-US" altLang="ja-JP" dirty="0"/>
          </a:p>
          <a:p>
            <a:pPr lvl="1"/>
            <a:r>
              <a:rPr lang="en-US" altLang="ja-JP" dirty="0"/>
              <a:t>BigCloneBench</a:t>
            </a:r>
            <a:r>
              <a:rPr lang="ja-JP" altLang="en-US" dirty="0"/>
              <a:t>に対する性能は向上したものとしなかったモデルがあった</a:t>
            </a:r>
            <a:endParaRPr lang="en-US" altLang="ja-JP" dirty="0"/>
          </a:p>
          <a:p>
            <a:pPr marL="457200" lvl="1" indent="0">
              <a:buNone/>
            </a:pPr>
            <a:endParaRPr lang="en-US" altLang="ja-JP" b="1" dirty="0"/>
          </a:p>
          <a:p>
            <a:pPr marL="0" indent="0">
              <a:buNone/>
            </a:pPr>
            <a:r>
              <a:rPr lang="ja-JP" altLang="en-US" b="1" dirty="0"/>
              <a:t>今後の展望</a:t>
            </a:r>
            <a:endParaRPr lang="en-US" altLang="ja-JP" b="1" dirty="0"/>
          </a:p>
          <a:p>
            <a:pPr marL="914400" lvl="1" indent="-457200">
              <a:buFont typeface="+mj-lt"/>
              <a:buAutoNum type="arabicPeriod"/>
            </a:pPr>
            <a:r>
              <a:rPr lang="ja-JP" altLang="en-US" dirty="0"/>
              <a:t>調査対象の追加</a:t>
            </a:r>
            <a:endParaRPr lang="en-US" altLang="ja-JP" dirty="0"/>
          </a:p>
          <a:p>
            <a:pPr marL="914400" lvl="1" indent="-457200">
              <a:buFont typeface="+mj-lt"/>
              <a:buAutoNum type="arabicPeriod"/>
            </a:pPr>
            <a:r>
              <a:rPr lang="en-US" altLang="ja-JP" dirty="0"/>
              <a:t>BigCloneBench</a:t>
            </a:r>
            <a:r>
              <a:rPr lang="ja-JP" altLang="en-US" dirty="0"/>
              <a:t>以外のベンチマークに対しての性能評価</a:t>
            </a:r>
            <a:endParaRPr lang="en-US" altLang="ja-JP" dirty="0"/>
          </a:p>
          <a:p>
            <a:pPr marL="914400" lvl="1" indent="-457200">
              <a:buFont typeface="+mj-lt"/>
              <a:buAutoNum type="arabicPeriod"/>
            </a:pPr>
            <a:r>
              <a:rPr lang="ja-JP" altLang="en-US" dirty="0"/>
              <a:t>プロンプトの工夫による性能の向上</a:t>
            </a:r>
            <a:endParaRPr lang="en-US" altLang="ja-JP" dirty="0"/>
          </a:p>
        </p:txBody>
      </p:sp>
      <p:sp>
        <p:nvSpPr>
          <p:cNvPr id="6" name="スライド番号プレースホルダー 5">
            <a:extLst>
              <a:ext uri="{FF2B5EF4-FFF2-40B4-BE49-F238E27FC236}">
                <a16:creationId xmlns:a16="http://schemas.microsoft.com/office/drawing/2014/main" id="{C3542B7A-7BB2-9767-3C26-4ADC7F04015F}"/>
              </a:ext>
            </a:extLst>
          </p:cNvPr>
          <p:cNvSpPr>
            <a:spLocks noGrp="1"/>
          </p:cNvSpPr>
          <p:nvPr>
            <p:ph type="sldNum" sz="quarter" idx="12"/>
          </p:nvPr>
        </p:nvSpPr>
        <p:spPr/>
        <p:txBody>
          <a:bodyPr/>
          <a:lstStyle/>
          <a:p>
            <a:fld id="{98E4D49B-7C54-4167-A8CB-7C9DF7FFC802}" type="slidenum">
              <a:rPr kumimoji="1" lang="ja-JP" altLang="en-US" smtClean="0"/>
              <a:t>31</a:t>
            </a:fld>
            <a:endParaRPr kumimoji="1" lang="ja-JP" altLang="en-US"/>
          </a:p>
        </p:txBody>
      </p:sp>
      <p:sp>
        <p:nvSpPr>
          <p:cNvPr id="3" name="正方形/長方形 2">
            <a:extLst>
              <a:ext uri="{FF2B5EF4-FFF2-40B4-BE49-F238E27FC236}">
                <a16:creationId xmlns:a16="http://schemas.microsoft.com/office/drawing/2014/main" id="{54D7250C-8246-615B-0D02-2E0EECD8AAB5}"/>
              </a:ext>
            </a:extLst>
          </p:cNvPr>
          <p:cNvSpPr/>
          <p:nvPr/>
        </p:nvSpPr>
        <p:spPr>
          <a:xfrm>
            <a:off x="609600" y="1495811"/>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F7C9F4A5-CEB5-1D01-1637-B3794FB2FC17}"/>
              </a:ext>
            </a:extLst>
          </p:cNvPr>
          <p:cNvSpPr/>
          <p:nvPr/>
        </p:nvSpPr>
        <p:spPr>
          <a:xfrm>
            <a:off x="609599" y="4223311"/>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33338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072E9-266D-EB8A-5D6D-DBB755600EB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1533FB42-BEBB-6D83-D5DA-ECECFE21FD7B}"/>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付録</a:t>
            </a:r>
            <a:r>
              <a:rPr lang="ja-JP" altLang="en-US" b="1" dirty="0">
                <a:solidFill>
                  <a:schemeClr val="bg1"/>
                </a:solidFill>
                <a:latin typeface="+mn-ea"/>
                <a:ea typeface="+mn-ea"/>
              </a:rPr>
              <a:t>：</a:t>
            </a:r>
            <a:r>
              <a:rPr kumimoji="1" lang="en-US" altLang="ja-JP" b="1" dirty="0" err="1">
                <a:solidFill>
                  <a:schemeClr val="bg1"/>
                </a:solidFill>
                <a:latin typeface="+mn-ea"/>
                <a:ea typeface="+mn-ea"/>
              </a:rPr>
              <a:t>LoRA</a:t>
            </a:r>
            <a:endParaRPr kumimoji="1" lang="ja-JP" altLang="en-US" b="1" dirty="0">
              <a:solidFill>
                <a:schemeClr val="bg1"/>
              </a:solidFill>
              <a:latin typeface="+mn-ea"/>
              <a:ea typeface="+mn-ea"/>
            </a:endParaRPr>
          </a:p>
        </p:txBody>
      </p:sp>
      <mc:AlternateContent xmlns:mc="http://schemas.openxmlformats.org/markup-compatibility/2006" xmlns:a14="http://schemas.microsoft.com/office/drawing/2010/main">
        <mc:Choice Requires="a14">
          <p:sp>
            <p:nvSpPr>
              <p:cNvPr id="5" name="コンテンツ プレースホルダー 2">
                <a:extLst>
                  <a:ext uri="{FF2B5EF4-FFF2-40B4-BE49-F238E27FC236}">
                    <a16:creationId xmlns:a16="http://schemas.microsoft.com/office/drawing/2014/main" id="{E28F5377-CFD4-4A49-CC2E-14EB89A564E9}"/>
                  </a:ext>
                </a:extLst>
              </p:cNvPr>
              <p:cNvSpPr>
                <a:spLocks noGrp="1"/>
              </p:cNvSpPr>
              <p:nvPr>
                <p:ph idx="1"/>
              </p:nvPr>
            </p:nvSpPr>
            <p:spPr>
              <a:xfrm>
                <a:off x="838200" y="1483111"/>
                <a:ext cx="10515600" cy="5214563"/>
              </a:xfrm>
            </p:spPr>
            <p:txBody>
              <a:bodyPr>
                <a:normAutofit/>
              </a:bodyPr>
              <a:lstStyle/>
              <a:p>
                <a:pPr marL="0" indent="0">
                  <a:buNone/>
                </a:pPr>
                <a:r>
                  <a:rPr lang="en-US" altLang="ja-JP" b="1" dirty="0"/>
                  <a:t>LoRA</a:t>
                </a:r>
                <a:r>
                  <a:rPr lang="ja-JP" altLang="en-US" b="1" dirty="0"/>
                  <a:t>とは？</a:t>
                </a:r>
                <a:endParaRPr lang="en-US" altLang="ja-JP" b="1" dirty="0"/>
              </a:p>
              <a:p>
                <a:pPr lvl="1"/>
                <a:r>
                  <a:rPr lang="en-US" altLang="ja-JP" dirty="0"/>
                  <a:t>LoRA</a:t>
                </a:r>
                <a:r>
                  <a:rPr lang="ja-JP" altLang="en-US" dirty="0"/>
                  <a:t>層が、</a:t>
                </a:r>
                <a:r>
                  <a:rPr lang="en-US" altLang="ja-JP" dirty="0"/>
                  <a:t>LLM</a:t>
                </a:r>
                <a:r>
                  <a:rPr lang="ja-JP" altLang="en-US" dirty="0"/>
                  <a:t>本来のパラメータを調整するために新たに追加される</a:t>
                </a:r>
                <a:endParaRPr lang="en-US" altLang="ja-JP" dirty="0"/>
              </a:p>
              <a:p>
                <a:pPr lvl="1"/>
                <a:r>
                  <a:rPr lang="ja-JP" altLang="en-US" dirty="0"/>
                  <a:t>オレンジの</a:t>
                </a:r>
                <a:r>
                  <a:rPr lang="en-US" altLang="ja-JP" dirty="0"/>
                  <a:t>LoRA</a:t>
                </a:r>
                <a:r>
                  <a:rPr lang="ja-JP" altLang="en-US" dirty="0"/>
                  <a:t>用の層のパラメータをチューニングすることで、</a:t>
                </a:r>
                <a:br>
                  <a:rPr lang="en-US" altLang="ja-JP" dirty="0"/>
                </a:br>
                <a:r>
                  <a:rPr lang="ja-JP" altLang="en-US" dirty="0"/>
                  <a:t>最終的な</a:t>
                </a:r>
                <a:r>
                  <a:rPr lang="en-US" altLang="ja-JP" dirty="0"/>
                  <a:t>LLM</a:t>
                </a:r>
                <a:r>
                  <a:rPr lang="ja-JP" altLang="en-US" dirty="0"/>
                  <a:t>の性能を向上させる。</a:t>
                </a:r>
                <a:endParaRPr lang="en-US" altLang="ja-JP" b="1" dirty="0"/>
              </a:p>
              <a:p>
                <a:pPr marL="457200" lvl="1" indent="0">
                  <a:buNone/>
                </a:pPr>
                <a:endParaRPr lang="en-US" altLang="ja-JP" b="1" i="1" dirty="0">
                  <a:latin typeface="Cambria Math" panose="02040503050406030204" pitchFamily="18" charset="0"/>
                </a:endParaRPr>
              </a:p>
              <a:p>
                <a:pPr marL="457200" lvl="1" indent="0">
                  <a:buNone/>
                </a:pPr>
                <a:r>
                  <a:rPr lang="en-US" altLang="ja-JP" b="1" dirty="0"/>
                  <a:t>		</a:t>
                </a:r>
                <a14:m>
                  <m:oMath xmlns:m="http://schemas.openxmlformats.org/officeDocument/2006/math">
                    <m:r>
                      <a:rPr lang="en-US" altLang="ja-JP" b="1" i="1" smtClean="0">
                        <a:latin typeface="Cambria Math" panose="02040503050406030204" pitchFamily="18" charset="0"/>
                      </a:rPr>
                      <m:t>𝒉</m:t>
                    </m:r>
                    <m:r>
                      <a:rPr lang="en-US" altLang="ja-JP" b="1" i="1" smtClean="0">
                        <a:latin typeface="Cambria Math" panose="02040503050406030204" pitchFamily="18" charset="0"/>
                      </a:rPr>
                      <m:t>=</m:t>
                    </m:r>
                    <m:sSub>
                      <m:sSubPr>
                        <m:ctrlPr>
                          <a:rPr lang="en-US" altLang="ja-JP" b="1" i="1" smtClean="0">
                            <a:latin typeface="Cambria Math" panose="02040503050406030204" pitchFamily="18" charset="0"/>
                          </a:rPr>
                        </m:ctrlPr>
                      </m:sSubPr>
                      <m:e>
                        <m:r>
                          <a:rPr lang="en-US" altLang="ja-JP" b="1" i="1" smtClean="0">
                            <a:latin typeface="Cambria Math" panose="02040503050406030204" pitchFamily="18" charset="0"/>
                          </a:rPr>
                          <m:t>𝑾</m:t>
                        </m:r>
                      </m:e>
                      <m:sub>
                        <m:r>
                          <a:rPr lang="en-US" altLang="ja-JP" b="1" i="1" smtClean="0">
                            <a:latin typeface="Cambria Math" panose="02040503050406030204" pitchFamily="18" charset="0"/>
                          </a:rPr>
                          <m:t>𝟎</m:t>
                        </m:r>
                      </m:sub>
                    </m:sSub>
                    <m:r>
                      <a:rPr lang="en-US" altLang="ja-JP" b="1" i="1" smtClean="0">
                        <a:latin typeface="Cambria Math" panose="02040503050406030204" pitchFamily="18" charset="0"/>
                      </a:rPr>
                      <m:t>𝒙</m:t>
                    </m:r>
                    <m:r>
                      <a:rPr lang="en-US" altLang="ja-JP" b="1" i="1" smtClean="0">
                        <a:latin typeface="Cambria Math" panose="02040503050406030204" pitchFamily="18" charset="0"/>
                      </a:rPr>
                      <m:t>+∆</m:t>
                    </m:r>
                    <m:r>
                      <a:rPr lang="en-US" altLang="ja-JP" b="1" i="1" smtClean="0">
                        <a:latin typeface="Cambria Math" panose="02040503050406030204" pitchFamily="18" charset="0"/>
                      </a:rPr>
                      <m:t>𝑾𝒙</m:t>
                    </m:r>
                    <m:r>
                      <a:rPr lang="en-US" altLang="ja-JP" b="1" i="1" smtClean="0">
                        <a:latin typeface="Cambria Math" panose="02040503050406030204" pitchFamily="18" charset="0"/>
                      </a:rPr>
                      <m:t>=</m:t>
                    </m:r>
                    <m:sSub>
                      <m:sSubPr>
                        <m:ctrlPr>
                          <a:rPr lang="en-US" altLang="ja-JP" b="1" i="1">
                            <a:latin typeface="Cambria Math" panose="02040503050406030204" pitchFamily="18" charset="0"/>
                          </a:rPr>
                        </m:ctrlPr>
                      </m:sSubPr>
                      <m:e>
                        <m:r>
                          <a:rPr lang="en-US" altLang="ja-JP" b="1" i="1">
                            <a:latin typeface="Cambria Math" panose="02040503050406030204" pitchFamily="18" charset="0"/>
                          </a:rPr>
                          <m:t>𝑾</m:t>
                        </m:r>
                      </m:e>
                      <m:sub>
                        <m:r>
                          <a:rPr lang="en-US" altLang="ja-JP" b="1" i="1">
                            <a:latin typeface="Cambria Math" panose="02040503050406030204" pitchFamily="18" charset="0"/>
                          </a:rPr>
                          <m:t>𝟎</m:t>
                        </m:r>
                      </m:sub>
                    </m:sSub>
                    <m:r>
                      <a:rPr lang="en-US" altLang="ja-JP" b="1" i="1" smtClean="0">
                        <a:latin typeface="Cambria Math" panose="02040503050406030204" pitchFamily="18" charset="0"/>
                      </a:rPr>
                      <m:t>𝒙</m:t>
                    </m:r>
                    <m:r>
                      <a:rPr lang="en-US" altLang="ja-JP" b="1" i="1" smtClean="0">
                        <a:latin typeface="Cambria Math" panose="02040503050406030204" pitchFamily="18" charset="0"/>
                      </a:rPr>
                      <m:t>+</m:t>
                    </m:r>
                    <m:r>
                      <a:rPr lang="en-US" altLang="ja-JP" b="1" i="1" smtClean="0">
                        <a:latin typeface="Cambria Math" panose="02040503050406030204" pitchFamily="18" charset="0"/>
                      </a:rPr>
                      <m:t>𝑩𝑨𝒙</m:t>
                    </m:r>
                  </m:oMath>
                </a14:m>
                <a:endParaRPr lang="en-US" altLang="ja-JP" b="1" dirty="0"/>
              </a:p>
              <a:p>
                <a:pPr lvl="1"/>
                <a:endParaRPr lang="en-US" altLang="ja-JP" dirty="0"/>
              </a:p>
              <a:p>
                <a:pPr lvl="1"/>
                <a:r>
                  <a:rPr lang="en-US" altLang="ja-JP" dirty="0"/>
                  <a:t>r</a:t>
                </a:r>
                <a:r>
                  <a:rPr lang="ja-JP" altLang="en-US" dirty="0"/>
                  <a:t>の部分が小さい値でも十分な効果がある</a:t>
                </a:r>
                <a:endParaRPr lang="en-US" altLang="ja-JP" dirty="0"/>
              </a:p>
              <a:p>
                <a:pPr lvl="1"/>
                <a:r>
                  <a:rPr lang="en-US" altLang="ja-JP" dirty="0"/>
                  <a:t>r</a:t>
                </a:r>
                <a:r>
                  <a:rPr lang="ja-JP" altLang="en-US" dirty="0"/>
                  <a:t>が大きければ多いほど性能は上がる</a:t>
                </a:r>
                <a:endParaRPr lang="en-US" altLang="ja-JP" dirty="0"/>
              </a:p>
              <a:p>
                <a:pPr marL="0" indent="0">
                  <a:buNone/>
                </a:pPr>
                <a:r>
                  <a:rPr lang="en-US" altLang="ja-JP" b="1" dirty="0"/>
                  <a:t>LoRA</a:t>
                </a:r>
                <a:r>
                  <a:rPr lang="ja-JP" altLang="en-US" b="1" dirty="0"/>
                  <a:t>の利点</a:t>
                </a:r>
                <a:endParaRPr lang="en-US" altLang="ja-JP" b="1" dirty="0"/>
              </a:p>
              <a:p>
                <a:pPr marL="457200" lvl="1" indent="0">
                  <a:buNone/>
                </a:pPr>
                <a:r>
                  <a:rPr lang="en-US" altLang="ja-JP" dirty="0"/>
                  <a:t>VRAM</a:t>
                </a:r>
                <a:r>
                  <a:rPr lang="ja-JP" altLang="en-US" dirty="0"/>
                  <a:t>の使用量を削減し、速度を向上する</a:t>
                </a:r>
                <a:endParaRPr lang="en-US" altLang="ja-JP" dirty="0"/>
              </a:p>
            </p:txBody>
          </p:sp>
        </mc:Choice>
        <mc:Fallback xmlns="">
          <p:sp>
            <p:nvSpPr>
              <p:cNvPr id="5" name="コンテンツ プレースホルダー 2">
                <a:extLst>
                  <a:ext uri="{FF2B5EF4-FFF2-40B4-BE49-F238E27FC236}">
                    <a16:creationId xmlns:a16="http://schemas.microsoft.com/office/drawing/2014/main" id="{E28F5377-CFD4-4A49-CC2E-14EB89A564E9}"/>
                  </a:ext>
                </a:extLst>
              </p:cNvPr>
              <p:cNvSpPr>
                <a:spLocks noGrp="1" noRot="1" noChangeAspect="1" noMove="1" noResize="1" noEditPoints="1" noAdjustHandles="1" noChangeArrowheads="1" noChangeShapeType="1" noTextEdit="1"/>
              </p:cNvSpPr>
              <p:nvPr>
                <p:ph idx="1"/>
              </p:nvPr>
            </p:nvSpPr>
            <p:spPr>
              <a:xfrm>
                <a:off x="838200" y="1483111"/>
                <a:ext cx="10515600" cy="5214563"/>
              </a:xfrm>
              <a:blipFill>
                <a:blip r:embed="rId3"/>
                <a:stretch>
                  <a:fillRect l="-1217" t="-1986" r="-696"/>
                </a:stretch>
              </a:blipFill>
            </p:spPr>
            <p:txBody>
              <a:bodyPr/>
              <a:lstStyle/>
              <a:p>
                <a:r>
                  <a:rPr lang="ja-JP" altLang="en-US">
                    <a:noFill/>
                  </a:rPr>
                  <a:t> </a:t>
                </a:r>
              </a:p>
            </p:txBody>
          </p:sp>
        </mc:Fallback>
      </mc:AlternateContent>
      <p:sp>
        <p:nvSpPr>
          <p:cNvPr id="6" name="スライド番号プレースホルダー 5">
            <a:extLst>
              <a:ext uri="{FF2B5EF4-FFF2-40B4-BE49-F238E27FC236}">
                <a16:creationId xmlns:a16="http://schemas.microsoft.com/office/drawing/2014/main" id="{3C5A4EB8-8AB8-5EA5-CD00-D67786EADCDB}"/>
              </a:ext>
            </a:extLst>
          </p:cNvPr>
          <p:cNvSpPr>
            <a:spLocks noGrp="1"/>
          </p:cNvSpPr>
          <p:nvPr>
            <p:ph type="sldNum" sz="quarter" idx="12"/>
          </p:nvPr>
        </p:nvSpPr>
        <p:spPr/>
        <p:txBody>
          <a:bodyPr/>
          <a:lstStyle/>
          <a:p>
            <a:fld id="{98E4D49B-7C54-4167-A8CB-7C9DF7FFC802}" type="slidenum">
              <a:rPr kumimoji="1" lang="ja-JP" altLang="en-US" smtClean="0"/>
              <a:t>32</a:t>
            </a:fld>
            <a:endParaRPr kumimoji="1" lang="ja-JP" altLang="en-US"/>
          </a:p>
        </p:txBody>
      </p:sp>
      <p:pic>
        <p:nvPicPr>
          <p:cNvPr id="25" name="図 24">
            <a:extLst>
              <a:ext uri="{FF2B5EF4-FFF2-40B4-BE49-F238E27FC236}">
                <a16:creationId xmlns:a16="http://schemas.microsoft.com/office/drawing/2014/main" id="{5997645F-24E8-85B1-A673-956279BB3374}"/>
              </a:ext>
            </a:extLst>
          </p:cNvPr>
          <p:cNvPicPr>
            <a:picLocks noChangeAspect="1"/>
          </p:cNvPicPr>
          <p:nvPr/>
        </p:nvPicPr>
        <p:blipFill>
          <a:blip r:embed="rId4"/>
          <a:stretch>
            <a:fillRect/>
          </a:stretch>
        </p:blipFill>
        <p:spPr>
          <a:xfrm>
            <a:off x="7420737" y="2875719"/>
            <a:ext cx="4505652" cy="3845756"/>
          </a:xfrm>
          <a:prstGeom prst="rect">
            <a:avLst/>
          </a:prstGeom>
        </p:spPr>
      </p:pic>
    </p:spTree>
    <p:extLst>
      <p:ext uri="{BB962C8B-B14F-4D97-AF65-F5344CB8AC3E}">
        <p14:creationId xmlns:p14="http://schemas.microsoft.com/office/powerpoint/2010/main" val="339418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386C0-1910-3215-77FB-D3315C099D8A}"/>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50432222-1423-E703-0AF7-24748ADD9AC6}"/>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63A845F4-5150-4945-B71F-77596C6CE326}"/>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コードクローン</a:t>
            </a:r>
            <a:r>
              <a:rPr kumimoji="1" lang="en-US" altLang="ja-JP" b="1" dirty="0">
                <a:solidFill>
                  <a:schemeClr val="bg1"/>
                </a:solidFill>
                <a:latin typeface="+mn-ea"/>
                <a:ea typeface="+mn-ea"/>
              </a:rPr>
              <a:t>(</a:t>
            </a:r>
            <a:r>
              <a:rPr kumimoji="1" lang="ja-JP" altLang="en-US" b="1" dirty="0">
                <a:solidFill>
                  <a:schemeClr val="bg1"/>
                </a:solidFill>
                <a:latin typeface="+mn-ea"/>
                <a:ea typeface="+mn-ea"/>
              </a:rPr>
              <a:t>クローン</a:t>
            </a:r>
            <a:r>
              <a:rPr kumimoji="1" lang="en-US" altLang="ja-JP" b="1" dirty="0">
                <a:solidFill>
                  <a:schemeClr val="bg1"/>
                </a:solidFill>
                <a:latin typeface="+mn-ea"/>
                <a:ea typeface="+mn-ea"/>
              </a:rPr>
              <a:t>)</a:t>
            </a:r>
            <a:endParaRPr kumimoji="1" lang="ja-JP" altLang="en-US" b="1" dirty="0">
              <a:solidFill>
                <a:schemeClr val="bg1"/>
              </a:solidFill>
              <a:latin typeface="+mn-ea"/>
              <a:ea typeface="+mn-ea"/>
            </a:endParaRPr>
          </a:p>
        </p:txBody>
      </p:sp>
      <p:sp>
        <p:nvSpPr>
          <p:cNvPr id="7" name="スライド番号プレースホルダー 6">
            <a:extLst>
              <a:ext uri="{FF2B5EF4-FFF2-40B4-BE49-F238E27FC236}">
                <a16:creationId xmlns:a16="http://schemas.microsoft.com/office/drawing/2014/main" id="{5DAEED51-FC0D-3FE3-4605-203BB4A75D20}"/>
              </a:ext>
            </a:extLst>
          </p:cNvPr>
          <p:cNvSpPr>
            <a:spLocks noGrp="1"/>
          </p:cNvSpPr>
          <p:nvPr>
            <p:ph type="sldNum" sz="quarter" idx="12"/>
          </p:nvPr>
        </p:nvSpPr>
        <p:spPr>
          <a:xfrm>
            <a:off x="9110627" y="6426067"/>
            <a:ext cx="2743200" cy="365125"/>
          </a:xfrm>
        </p:spPr>
        <p:txBody>
          <a:bodyPr/>
          <a:lstStyle/>
          <a:p>
            <a:fld id="{98E4D49B-7C54-4167-A8CB-7C9DF7FFC802}" type="slidenum">
              <a:rPr kumimoji="1" lang="ja-JP" altLang="en-US" smtClean="0"/>
              <a:t>4</a:t>
            </a:fld>
            <a:endParaRPr kumimoji="1" lang="ja-JP" altLang="en-US" dirty="0"/>
          </a:p>
        </p:txBody>
      </p:sp>
      <p:sp>
        <p:nvSpPr>
          <p:cNvPr id="8" name="四角形: メモ 7">
            <a:extLst>
              <a:ext uri="{FF2B5EF4-FFF2-40B4-BE49-F238E27FC236}">
                <a16:creationId xmlns:a16="http://schemas.microsoft.com/office/drawing/2014/main" id="{BBFD7DDA-7A8C-DF70-12D7-B28C2846C052}"/>
              </a:ext>
            </a:extLst>
          </p:cNvPr>
          <p:cNvSpPr/>
          <p:nvPr/>
        </p:nvSpPr>
        <p:spPr>
          <a:xfrm>
            <a:off x="7195099" y="2881704"/>
            <a:ext cx="1915528" cy="1677845"/>
          </a:xfrm>
          <a:prstGeom prst="foldedCorner">
            <a:avLst>
              <a:gd name="adj" fmla="val 19682"/>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四角形: メモ 8">
            <a:extLst>
              <a:ext uri="{FF2B5EF4-FFF2-40B4-BE49-F238E27FC236}">
                <a16:creationId xmlns:a16="http://schemas.microsoft.com/office/drawing/2014/main" id="{D612EDB6-1621-4D5E-68CD-CA9634BB5051}"/>
              </a:ext>
            </a:extLst>
          </p:cNvPr>
          <p:cNvSpPr/>
          <p:nvPr/>
        </p:nvSpPr>
        <p:spPr>
          <a:xfrm>
            <a:off x="9789439" y="2881705"/>
            <a:ext cx="1915528" cy="1302812"/>
          </a:xfrm>
          <a:prstGeom prst="foldedCorner">
            <a:avLst>
              <a:gd name="adj" fmla="val 19682"/>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L 字 9">
            <a:extLst>
              <a:ext uri="{FF2B5EF4-FFF2-40B4-BE49-F238E27FC236}">
                <a16:creationId xmlns:a16="http://schemas.microsoft.com/office/drawing/2014/main" id="{758B31E5-F5BC-C047-7CA3-1116D82B72CA}"/>
              </a:ext>
            </a:extLst>
          </p:cNvPr>
          <p:cNvSpPr/>
          <p:nvPr/>
        </p:nvSpPr>
        <p:spPr>
          <a:xfrm rot="10800000" flipH="1">
            <a:off x="7415991" y="3283185"/>
            <a:ext cx="1506432" cy="653320"/>
          </a:xfrm>
          <a:prstGeom prst="corner">
            <a:avLst>
              <a:gd name="adj1" fmla="val 69770"/>
              <a:gd name="adj2" fmla="val 155821"/>
            </a:avLst>
          </a:prstGeom>
          <a:solidFill>
            <a:schemeClr val="accent5">
              <a:lumMod val="20000"/>
              <a:lumOff val="80000"/>
            </a:schemeClr>
          </a:solidFill>
          <a:ln w="19050">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19" name="L 字 18">
            <a:extLst>
              <a:ext uri="{FF2B5EF4-FFF2-40B4-BE49-F238E27FC236}">
                <a16:creationId xmlns:a16="http://schemas.microsoft.com/office/drawing/2014/main" id="{D323BA14-6AE7-BE96-AB80-674742817433}"/>
              </a:ext>
            </a:extLst>
          </p:cNvPr>
          <p:cNvSpPr/>
          <p:nvPr/>
        </p:nvSpPr>
        <p:spPr>
          <a:xfrm rot="10800000" flipH="1">
            <a:off x="9960713" y="3182100"/>
            <a:ext cx="1506432" cy="653320"/>
          </a:xfrm>
          <a:prstGeom prst="corner">
            <a:avLst>
              <a:gd name="adj1" fmla="val 69770"/>
              <a:gd name="adj2" fmla="val 150637"/>
            </a:avLst>
          </a:prstGeom>
          <a:solidFill>
            <a:schemeClr val="accent5">
              <a:lumMod val="20000"/>
              <a:lumOff val="80000"/>
            </a:schemeClr>
          </a:solidFill>
          <a:ln w="19050">
            <a:solidFill>
              <a:schemeClr val="accent5">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58820BD1-F926-B4AB-FA2D-4AD950B26C4F}"/>
              </a:ext>
            </a:extLst>
          </p:cNvPr>
          <p:cNvSpPr/>
          <p:nvPr/>
        </p:nvSpPr>
        <p:spPr>
          <a:xfrm>
            <a:off x="9827396" y="4674272"/>
            <a:ext cx="1247203" cy="455061"/>
          </a:xfrm>
          <a:prstGeom prst="rect">
            <a:avLst/>
          </a:prstGeom>
          <a:solidFill>
            <a:schemeClr val="accent5">
              <a:lumMod val="20000"/>
              <a:lumOff val="80000"/>
            </a:schemeClr>
          </a:solidFill>
          <a:ln w="381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クローン</a:t>
            </a:r>
            <a:endParaRPr kumimoji="1" lang="ja-JP" altLang="en-US" sz="2000" b="1" dirty="0">
              <a:solidFill>
                <a:schemeClr val="tx1"/>
              </a:solidFill>
            </a:endParaRPr>
          </a:p>
        </p:txBody>
      </p:sp>
      <p:cxnSp>
        <p:nvCxnSpPr>
          <p:cNvPr id="27" name="直線矢印コネクタ 26">
            <a:extLst>
              <a:ext uri="{FF2B5EF4-FFF2-40B4-BE49-F238E27FC236}">
                <a16:creationId xmlns:a16="http://schemas.microsoft.com/office/drawing/2014/main" id="{CCDF6661-9037-650E-B877-4D3BE9983070}"/>
              </a:ext>
            </a:extLst>
          </p:cNvPr>
          <p:cNvCxnSpPr>
            <a:cxnSpLocks/>
            <a:stCxn id="26" idx="0"/>
            <a:endCxn id="19" idx="3"/>
          </p:cNvCxnSpPr>
          <p:nvPr/>
        </p:nvCxnSpPr>
        <p:spPr>
          <a:xfrm flipV="1">
            <a:off x="10450998" y="3835420"/>
            <a:ext cx="1786" cy="838852"/>
          </a:xfrm>
          <a:prstGeom prst="straightConnector1">
            <a:avLst/>
          </a:prstGeom>
          <a:ln w="381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79CF6DA9-21E8-C4B1-F3BF-892D272C4638}"/>
              </a:ext>
            </a:extLst>
          </p:cNvPr>
          <p:cNvCxnSpPr>
            <a:cxnSpLocks/>
            <a:stCxn id="26" idx="0"/>
            <a:endCxn id="10" idx="3"/>
          </p:cNvCxnSpPr>
          <p:nvPr/>
        </p:nvCxnSpPr>
        <p:spPr>
          <a:xfrm flipH="1" flipV="1">
            <a:off x="7924996" y="3936505"/>
            <a:ext cx="2526002" cy="737767"/>
          </a:xfrm>
          <a:prstGeom prst="straightConnector1">
            <a:avLst/>
          </a:prstGeom>
          <a:ln w="381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CAB0D83C-0273-11A4-4A13-81B6A54D89E5}"/>
              </a:ext>
            </a:extLst>
          </p:cNvPr>
          <p:cNvCxnSpPr>
            <a:cxnSpLocks/>
            <a:stCxn id="10" idx="0"/>
            <a:endCxn id="19" idx="2"/>
          </p:cNvCxnSpPr>
          <p:nvPr/>
        </p:nvCxnSpPr>
        <p:spPr>
          <a:xfrm flipV="1">
            <a:off x="8922423" y="3508760"/>
            <a:ext cx="1038290" cy="23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E242BA62-F01C-4F0C-AF64-5E433A77992B}"/>
              </a:ext>
            </a:extLst>
          </p:cNvPr>
          <p:cNvSpPr/>
          <p:nvPr/>
        </p:nvSpPr>
        <p:spPr>
          <a:xfrm>
            <a:off x="7499899" y="3429000"/>
            <a:ext cx="636568" cy="216300"/>
          </a:xfrm>
          <a:prstGeom prst="rect">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83388DCB-070F-BAA3-8892-96973F744DCE}"/>
              </a:ext>
            </a:extLst>
          </p:cNvPr>
          <p:cNvSpPr/>
          <p:nvPr/>
        </p:nvSpPr>
        <p:spPr>
          <a:xfrm>
            <a:off x="10072718" y="3326368"/>
            <a:ext cx="614964" cy="21001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6A0569FB-3716-71D1-88E3-4F6DD44A59EC}"/>
              </a:ext>
            </a:extLst>
          </p:cNvPr>
          <p:cNvSpPr txBox="1"/>
          <p:nvPr/>
        </p:nvSpPr>
        <p:spPr>
          <a:xfrm>
            <a:off x="8772154" y="2862428"/>
            <a:ext cx="1338828" cy="646331"/>
          </a:xfrm>
          <a:prstGeom prst="rect">
            <a:avLst/>
          </a:prstGeom>
          <a:noFill/>
        </p:spPr>
        <p:txBody>
          <a:bodyPr wrap="none" rtlCol="0">
            <a:spAutoFit/>
          </a:bodyPr>
          <a:lstStyle/>
          <a:p>
            <a:pPr algn="ctr"/>
            <a:r>
              <a:rPr lang="ja-JP" altLang="en-US" sz="1800" b="1" dirty="0">
                <a:solidFill>
                  <a:schemeClr val="tx1"/>
                </a:solidFill>
              </a:rPr>
              <a:t>クローンの</a:t>
            </a:r>
            <a:br>
              <a:rPr lang="en-US" altLang="ja-JP" sz="1800" b="1" dirty="0">
                <a:solidFill>
                  <a:schemeClr val="tx1"/>
                </a:solidFill>
              </a:rPr>
            </a:br>
            <a:r>
              <a:rPr lang="ja-JP" altLang="en-US" sz="1800" b="1" dirty="0">
                <a:solidFill>
                  <a:schemeClr val="tx1"/>
                </a:solidFill>
              </a:rPr>
              <a:t>生成</a:t>
            </a:r>
            <a:endParaRPr kumimoji="1" lang="ja-JP" altLang="en-US" sz="1800" b="1" dirty="0">
              <a:solidFill>
                <a:schemeClr val="tx1"/>
              </a:solidFill>
            </a:endParaRPr>
          </a:p>
        </p:txBody>
      </p:sp>
      <p:grpSp>
        <p:nvGrpSpPr>
          <p:cNvPr id="11" name="グループ化 10">
            <a:extLst>
              <a:ext uri="{FF2B5EF4-FFF2-40B4-BE49-F238E27FC236}">
                <a16:creationId xmlns:a16="http://schemas.microsoft.com/office/drawing/2014/main" id="{AD71752E-6497-D07D-ED89-F33A73B8EE2C}"/>
              </a:ext>
            </a:extLst>
          </p:cNvPr>
          <p:cNvGrpSpPr/>
          <p:nvPr/>
        </p:nvGrpSpPr>
        <p:grpSpPr>
          <a:xfrm>
            <a:off x="9827396" y="3729500"/>
            <a:ext cx="397176" cy="426813"/>
            <a:chOff x="8374978" y="5550366"/>
            <a:chExt cx="397176" cy="426813"/>
          </a:xfrm>
        </p:grpSpPr>
        <p:sp>
          <p:nvSpPr>
            <p:cNvPr id="12" name="楕円 11">
              <a:extLst>
                <a:ext uri="{FF2B5EF4-FFF2-40B4-BE49-F238E27FC236}">
                  <a16:creationId xmlns:a16="http://schemas.microsoft.com/office/drawing/2014/main" id="{3B21B40E-3787-1F3E-2592-8E0B3BC9460F}"/>
                </a:ext>
              </a:extLst>
            </p:cNvPr>
            <p:cNvSpPr/>
            <p:nvPr/>
          </p:nvSpPr>
          <p:spPr>
            <a:xfrm>
              <a:off x="8374978" y="5550366"/>
              <a:ext cx="397176" cy="426813"/>
            </a:xfrm>
            <a:prstGeom prst="ellipse">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3" name="グラフィックス 12" descr="虫 単色塗りつぶし">
              <a:extLst>
                <a:ext uri="{FF2B5EF4-FFF2-40B4-BE49-F238E27FC236}">
                  <a16:creationId xmlns:a16="http://schemas.microsoft.com/office/drawing/2014/main" id="{4CAF5F2A-A48C-45ED-D104-697B8569B7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04471" y="5581805"/>
              <a:ext cx="338189" cy="338189"/>
            </a:xfrm>
            <a:prstGeom prst="rect">
              <a:avLst/>
            </a:prstGeom>
          </p:spPr>
        </p:pic>
      </p:grpSp>
      <p:sp>
        <p:nvSpPr>
          <p:cNvPr id="15" name="矢印: 右 14">
            <a:extLst>
              <a:ext uri="{FF2B5EF4-FFF2-40B4-BE49-F238E27FC236}">
                <a16:creationId xmlns:a16="http://schemas.microsoft.com/office/drawing/2014/main" id="{E5080002-4B96-9D8D-54DC-DB362C4EB0C3}"/>
              </a:ext>
            </a:extLst>
          </p:cNvPr>
          <p:cNvSpPr/>
          <p:nvPr/>
        </p:nvSpPr>
        <p:spPr>
          <a:xfrm rot="5400000">
            <a:off x="3426440" y="3928069"/>
            <a:ext cx="256634" cy="286309"/>
          </a:xfrm>
          <a:prstGeom prst="rightArrow">
            <a:avLst>
              <a:gd name="adj1" fmla="val 37923"/>
              <a:gd name="adj2" fmla="val 50000"/>
            </a:avLst>
          </a:prstGeom>
          <a:solidFill>
            <a:srgbClr val="31404D"/>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2">
            <a:extLst>
              <a:ext uri="{FF2B5EF4-FFF2-40B4-BE49-F238E27FC236}">
                <a16:creationId xmlns:a16="http://schemas.microsoft.com/office/drawing/2014/main" id="{5D8A8BD6-858E-76F8-AC65-A980168946EA}"/>
              </a:ext>
            </a:extLst>
          </p:cNvPr>
          <p:cNvSpPr>
            <a:spLocks noGrp="1"/>
          </p:cNvSpPr>
          <p:nvPr>
            <p:ph idx="1"/>
          </p:nvPr>
        </p:nvSpPr>
        <p:spPr>
          <a:xfrm>
            <a:off x="487033" y="1567543"/>
            <a:ext cx="10485768" cy="5290456"/>
          </a:xfrm>
        </p:spPr>
        <p:txBody>
          <a:bodyPr>
            <a:normAutofit/>
          </a:bodyPr>
          <a:lstStyle/>
          <a:p>
            <a:pPr marL="0" indent="0">
              <a:buNone/>
            </a:pPr>
            <a:r>
              <a:rPr lang="ja-JP" altLang="en-US" u="sng" dirty="0"/>
              <a:t>互いに一致・類似した部分を持つソースコード片</a:t>
            </a:r>
            <a:r>
              <a:rPr lang="en-US" altLang="ja-JP" baseline="-25000" dirty="0"/>
              <a:t>[1]</a:t>
            </a:r>
          </a:p>
          <a:p>
            <a:pPr marL="0" indent="0">
              <a:buNone/>
            </a:pPr>
            <a:endParaRPr lang="en-US" altLang="ja-JP" sz="1400" dirty="0">
              <a:latin typeface="arial" panose="020B0604020202020204" pitchFamily="34" charset="0"/>
            </a:endParaRPr>
          </a:p>
          <a:p>
            <a:pPr marL="0" indent="0">
              <a:lnSpc>
                <a:spcPct val="120000"/>
              </a:lnSpc>
              <a:buNone/>
            </a:pPr>
            <a:r>
              <a:rPr lang="ja-JP" altLang="en-US" b="1" dirty="0"/>
              <a:t>問題点</a:t>
            </a:r>
            <a:endParaRPr lang="en-US" altLang="ja-JP" b="1" dirty="0"/>
          </a:p>
          <a:p>
            <a:pPr marL="457200" lvl="1" indent="0">
              <a:lnSpc>
                <a:spcPct val="120000"/>
              </a:lnSpc>
              <a:buNone/>
            </a:pPr>
            <a:r>
              <a:rPr lang="ja-JP" altLang="en-US" dirty="0"/>
              <a:t>クローンはシステムの保守性を損ない，</a:t>
            </a:r>
            <a:br>
              <a:rPr lang="en-US" altLang="ja-JP" dirty="0"/>
            </a:br>
            <a:r>
              <a:rPr lang="ja-JP" altLang="en-US" dirty="0"/>
              <a:t>バグを伝搬させる</a:t>
            </a:r>
            <a:r>
              <a:rPr lang="en-US" altLang="ja-JP" baseline="-25000" dirty="0"/>
              <a:t>[2]</a:t>
            </a:r>
            <a:endParaRPr lang="en-US" altLang="ja-JP" dirty="0"/>
          </a:p>
          <a:p>
            <a:pPr marL="457200" lvl="1" indent="0">
              <a:lnSpc>
                <a:spcPct val="120000"/>
              </a:lnSpc>
              <a:buNone/>
            </a:pPr>
            <a:endParaRPr lang="en-US" altLang="ja-JP" sz="1400" dirty="0"/>
          </a:p>
          <a:p>
            <a:pPr marL="457200" lvl="1" indent="0">
              <a:lnSpc>
                <a:spcPct val="120000"/>
              </a:lnSpc>
              <a:buNone/>
            </a:pPr>
            <a:r>
              <a:rPr lang="ja-JP" altLang="en-US" dirty="0"/>
              <a:t>検出・必要に応じて修正する必要がある</a:t>
            </a:r>
            <a:endParaRPr lang="en-US" altLang="ja-JP" dirty="0"/>
          </a:p>
          <a:p>
            <a:pPr marL="457200" lvl="1" indent="0">
              <a:lnSpc>
                <a:spcPct val="120000"/>
              </a:lnSpc>
              <a:buNone/>
            </a:pPr>
            <a:endParaRPr lang="en-US" altLang="ja-JP" dirty="0"/>
          </a:p>
          <a:p>
            <a:pPr marL="0" indent="0">
              <a:lnSpc>
                <a:spcPct val="120000"/>
              </a:lnSpc>
              <a:buNone/>
            </a:pPr>
            <a:r>
              <a:rPr lang="ja-JP" altLang="en-US" dirty="0"/>
              <a:t>これまでにクローンの</a:t>
            </a:r>
            <a:r>
              <a:rPr lang="ja-JP" altLang="en-US" u="sng" dirty="0"/>
              <a:t>検出ツール</a:t>
            </a:r>
            <a:r>
              <a:rPr lang="ja-JP" altLang="en-US" dirty="0"/>
              <a:t>が多く提案されている</a:t>
            </a:r>
            <a:endParaRPr lang="en-US" altLang="ja-JP" dirty="0"/>
          </a:p>
          <a:p>
            <a:pPr marL="457200" lvl="1" indent="0">
              <a:lnSpc>
                <a:spcPct val="120000"/>
              </a:lnSpc>
              <a:buNone/>
            </a:pPr>
            <a:endParaRPr lang="en-US" altLang="ja-JP" dirty="0"/>
          </a:p>
        </p:txBody>
      </p:sp>
      <p:sp>
        <p:nvSpPr>
          <p:cNvPr id="21" name="テキスト ボックス 20">
            <a:extLst>
              <a:ext uri="{FF2B5EF4-FFF2-40B4-BE49-F238E27FC236}">
                <a16:creationId xmlns:a16="http://schemas.microsoft.com/office/drawing/2014/main" id="{3F345972-C4D8-B94C-AA21-097367C49498}"/>
              </a:ext>
            </a:extLst>
          </p:cNvPr>
          <p:cNvSpPr txBox="1"/>
          <p:nvPr/>
        </p:nvSpPr>
        <p:spPr>
          <a:xfrm>
            <a:off x="838201" y="5959010"/>
            <a:ext cx="10515599" cy="738664"/>
          </a:xfrm>
          <a:prstGeom prst="rect">
            <a:avLst/>
          </a:prstGeom>
          <a:noFill/>
        </p:spPr>
        <p:txBody>
          <a:bodyPr wrap="square" rtlCol="0">
            <a:spAutoFit/>
          </a:bodyPr>
          <a:lstStyle/>
          <a:p>
            <a:r>
              <a:rPr kumimoji="1" lang="en-US" altLang="ja-JP" sz="1400" dirty="0">
                <a:solidFill>
                  <a:schemeClr val="bg2">
                    <a:lumMod val="25000"/>
                  </a:schemeClr>
                </a:solidFill>
              </a:rPr>
              <a:t>[1] </a:t>
            </a:r>
            <a:r>
              <a:rPr kumimoji="1" lang="ja-JP" altLang="en-US" sz="1400" dirty="0">
                <a:solidFill>
                  <a:schemeClr val="bg2">
                    <a:lumMod val="25000"/>
                  </a:schemeClr>
                </a:solidFill>
              </a:rPr>
              <a:t>井上克郎</a:t>
            </a:r>
            <a:r>
              <a:rPr kumimoji="1" lang="en-US" altLang="ja-JP" sz="1400" dirty="0">
                <a:solidFill>
                  <a:schemeClr val="bg2">
                    <a:lumMod val="25000"/>
                  </a:schemeClr>
                </a:solidFill>
              </a:rPr>
              <a:t>, </a:t>
            </a:r>
            <a:r>
              <a:rPr kumimoji="1" lang="ja-JP" altLang="en-US" sz="1400" dirty="0">
                <a:solidFill>
                  <a:schemeClr val="bg2">
                    <a:lumMod val="25000"/>
                  </a:schemeClr>
                </a:solidFill>
              </a:rPr>
              <a:t>神谷年洋</a:t>
            </a:r>
            <a:r>
              <a:rPr kumimoji="1" lang="en-US" altLang="ja-JP" sz="1400" dirty="0">
                <a:solidFill>
                  <a:schemeClr val="bg2">
                    <a:lumMod val="25000"/>
                  </a:schemeClr>
                </a:solidFill>
              </a:rPr>
              <a:t>, </a:t>
            </a:r>
            <a:r>
              <a:rPr kumimoji="1" lang="ja-JP" altLang="en-US" sz="1400" dirty="0">
                <a:solidFill>
                  <a:schemeClr val="bg2">
                    <a:lumMod val="25000"/>
                  </a:schemeClr>
                </a:solidFill>
              </a:rPr>
              <a:t>楠本真二</a:t>
            </a:r>
            <a:r>
              <a:rPr kumimoji="1" lang="en-US" altLang="ja-JP" sz="1400" dirty="0">
                <a:solidFill>
                  <a:schemeClr val="bg2">
                    <a:lumMod val="25000"/>
                  </a:schemeClr>
                </a:solidFill>
              </a:rPr>
              <a:t>. </a:t>
            </a:r>
            <a:r>
              <a:rPr kumimoji="1" lang="ja-JP" altLang="en-US" sz="1400" dirty="0">
                <a:solidFill>
                  <a:schemeClr val="bg2">
                    <a:lumMod val="25000"/>
                  </a:schemeClr>
                </a:solidFill>
              </a:rPr>
              <a:t>コードクローン検出法</a:t>
            </a:r>
            <a:r>
              <a:rPr kumimoji="1" lang="en-US" altLang="ja-JP" sz="1400" dirty="0">
                <a:solidFill>
                  <a:schemeClr val="bg2">
                    <a:lumMod val="25000"/>
                  </a:schemeClr>
                </a:solidFill>
              </a:rPr>
              <a:t>. </a:t>
            </a:r>
            <a:r>
              <a:rPr kumimoji="1" lang="ja-JP" altLang="en-US" sz="1400" dirty="0">
                <a:solidFill>
                  <a:schemeClr val="bg2">
                    <a:lumMod val="25000"/>
                  </a:schemeClr>
                </a:solidFill>
              </a:rPr>
              <a:t>コンピュータソフトウェア</a:t>
            </a:r>
            <a:r>
              <a:rPr kumimoji="1" lang="en-US" altLang="ja-JP" sz="1400" dirty="0">
                <a:solidFill>
                  <a:schemeClr val="bg2">
                    <a:lumMod val="25000"/>
                  </a:schemeClr>
                </a:solidFill>
              </a:rPr>
              <a:t>, Vol. 18, No. 5, pp. 529–536, 2001.</a:t>
            </a:r>
            <a:br>
              <a:rPr kumimoji="1" lang="en-US" altLang="ja-JP" sz="1400" dirty="0">
                <a:solidFill>
                  <a:schemeClr val="bg2">
                    <a:lumMod val="25000"/>
                  </a:schemeClr>
                </a:solidFill>
              </a:rPr>
            </a:br>
            <a:r>
              <a:rPr kumimoji="1" lang="en-US" altLang="ja-JP" sz="1400" dirty="0">
                <a:solidFill>
                  <a:schemeClr val="bg2">
                    <a:lumMod val="25000"/>
                  </a:schemeClr>
                </a:solidFill>
              </a:rPr>
              <a:t>[2] M. Mondal, C. Roy, and K. Schneider. A Fine-Grained Analysis </a:t>
            </a:r>
            <a:r>
              <a:rPr kumimoji="1" lang="en-US" altLang="ja-JP" sz="1400" dirty="0" err="1">
                <a:solidFill>
                  <a:schemeClr val="bg2">
                    <a:lumMod val="25000"/>
                  </a:schemeClr>
                </a:solidFill>
              </a:rPr>
              <a:t>onthe</a:t>
            </a:r>
            <a:r>
              <a:rPr kumimoji="1" lang="en-US" altLang="ja-JP" sz="1400" dirty="0">
                <a:solidFill>
                  <a:schemeClr val="bg2">
                    <a:lumMod val="25000"/>
                  </a:schemeClr>
                </a:solidFill>
              </a:rPr>
              <a:t> Inconsistent Changes in Code Clones. In 2020 IEEE ICSME, pp.220–231, 2020</a:t>
            </a:r>
            <a:endParaRPr kumimoji="1" lang="ja-JP" altLang="en-US" sz="1400" dirty="0">
              <a:solidFill>
                <a:schemeClr val="bg2">
                  <a:lumMod val="25000"/>
                </a:schemeClr>
              </a:solidFill>
            </a:endParaRPr>
          </a:p>
        </p:txBody>
      </p:sp>
    </p:spTree>
    <p:extLst>
      <p:ext uri="{BB962C8B-B14F-4D97-AF65-F5344CB8AC3E}">
        <p14:creationId xmlns:p14="http://schemas.microsoft.com/office/powerpoint/2010/main" val="292963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366A7-E2BE-1BB7-4EF0-57374E48940C}"/>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3818694F-D89D-E366-D02B-ED3F29CFAA39}"/>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5C308AB6-88EA-C0F7-67A8-B136A4069159}"/>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クローンの分類</a:t>
            </a:r>
          </a:p>
        </p:txBody>
      </p:sp>
      <p:sp>
        <p:nvSpPr>
          <p:cNvPr id="5" name="コンテンツ プレースホルダー 2">
            <a:extLst>
              <a:ext uri="{FF2B5EF4-FFF2-40B4-BE49-F238E27FC236}">
                <a16:creationId xmlns:a16="http://schemas.microsoft.com/office/drawing/2014/main" id="{3F5DA22E-15C6-2473-98AA-1E3579B7C4C5}"/>
              </a:ext>
            </a:extLst>
          </p:cNvPr>
          <p:cNvSpPr>
            <a:spLocks noGrp="1"/>
          </p:cNvSpPr>
          <p:nvPr>
            <p:ph idx="1"/>
          </p:nvPr>
        </p:nvSpPr>
        <p:spPr>
          <a:xfrm>
            <a:off x="838198" y="1486569"/>
            <a:ext cx="10642601" cy="4582538"/>
          </a:xfrm>
        </p:spPr>
        <p:txBody>
          <a:bodyPr>
            <a:normAutofit/>
          </a:bodyPr>
          <a:lstStyle/>
          <a:p>
            <a:pPr marL="0" indent="0">
              <a:lnSpc>
                <a:spcPct val="120000"/>
              </a:lnSpc>
              <a:buNone/>
            </a:pPr>
            <a:r>
              <a:rPr lang="ja-JP" altLang="en-US" b="1" dirty="0"/>
              <a:t>分類</a:t>
            </a:r>
            <a:endParaRPr lang="en-US" altLang="ja-JP" b="1" dirty="0"/>
          </a:p>
          <a:p>
            <a:pPr marL="457200" lvl="1" indent="0">
              <a:lnSpc>
                <a:spcPct val="120000"/>
              </a:lnSpc>
              <a:buNone/>
            </a:pPr>
            <a:r>
              <a:rPr lang="ja-JP" altLang="en-US" dirty="0"/>
              <a:t>構文的な類似度から以下の</a:t>
            </a:r>
            <a:r>
              <a:rPr lang="en-US" altLang="ja-JP" dirty="0"/>
              <a:t>4</a:t>
            </a:r>
            <a:r>
              <a:rPr lang="ja-JP" altLang="en-US" dirty="0"/>
              <a:t>つに分類</a:t>
            </a:r>
            <a:r>
              <a:rPr lang="en-US" altLang="ja-JP" baseline="-25000" dirty="0"/>
              <a:t>[14]</a:t>
            </a:r>
          </a:p>
        </p:txBody>
      </p:sp>
      <p:sp>
        <p:nvSpPr>
          <p:cNvPr id="7" name="スライド番号プレースホルダー 6">
            <a:extLst>
              <a:ext uri="{FF2B5EF4-FFF2-40B4-BE49-F238E27FC236}">
                <a16:creationId xmlns:a16="http://schemas.microsoft.com/office/drawing/2014/main" id="{47126C83-E746-BFDE-6980-64ABD0146845}"/>
              </a:ext>
            </a:extLst>
          </p:cNvPr>
          <p:cNvSpPr>
            <a:spLocks noGrp="1"/>
          </p:cNvSpPr>
          <p:nvPr>
            <p:ph type="sldNum" sz="quarter" idx="12"/>
          </p:nvPr>
        </p:nvSpPr>
        <p:spPr>
          <a:xfrm>
            <a:off x="9110627" y="6426067"/>
            <a:ext cx="2743200" cy="365125"/>
          </a:xfrm>
        </p:spPr>
        <p:txBody>
          <a:bodyPr/>
          <a:lstStyle/>
          <a:p>
            <a:fld id="{98E4D49B-7C54-4167-A8CB-7C9DF7FFC802}" type="slidenum">
              <a:rPr kumimoji="1" lang="ja-JP" altLang="en-US" smtClean="0"/>
              <a:t>5</a:t>
            </a:fld>
            <a:endParaRPr kumimoji="1" lang="ja-JP" altLang="en-US" dirty="0"/>
          </a:p>
        </p:txBody>
      </p:sp>
      <p:sp>
        <p:nvSpPr>
          <p:cNvPr id="3" name="四角形: 角を丸くする 2">
            <a:extLst>
              <a:ext uri="{FF2B5EF4-FFF2-40B4-BE49-F238E27FC236}">
                <a16:creationId xmlns:a16="http://schemas.microsoft.com/office/drawing/2014/main" id="{AEEEB2F0-CEFF-F489-1295-9628A4F536E6}"/>
              </a:ext>
            </a:extLst>
          </p:cNvPr>
          <p:cNvSpPr/>
          <p:nvPr/>
        </p:nvSpPr>
        <p:spPr>
          <a:xfrm>
            <a:off x="1370643" y="2735944"/>
            <a:ext cx="2261281" cy="2281034"/>
          </a:xfrm>
          <a:prstGeom prst="roundRect">
            <a:avLst>
              <a:gd name="adj" fmla="val 5726"/>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Type-1(T1)</a:t>
            </a:r>
          </a:p>
          <a:p>
            <a:pPr algn="ctr"/>
            <a:endParaRPr lang="en-US" altLang="ja-JP" sz="1000" b="1" dirty="0">
              <a:solidFill>
                <a:schemeClr val="tx1"/>
              </a:solidFill>
            </a:endParaRPr>
          </a:p>
          <a:p>
            <a:pPr algn="ctr"/>
            <a:r>
              <a:rPr lang="ja-JP" altLang="en-US" sz="2000" b="1" dirty="0">
                <a:solidFill>
                  <a:schemeClr val="accent6">
                    <a:lumMod val="75000"/>
                  </a:schemeClr>
                </a:solidFill>
              </a:rPr>
              <a:t>レイアウト</a:t>
            </a:r>
            <a:br>
              <a:rPr lang="en-US" altLang="ja-JP" sz="2000" b="1" dirty="0">
                <a:solidFill>
                  <a:schemeClr val="accent6">
                    <a:lumMod val="75000"/>
                  </a:schemeClr>
                </a:solidFill>
              </a:rPr>
            </a:br>
            <a:r>
              <a:rPr lang="ja-JP" altLang="en-US" sz="2000" b="1" dirty="0">
                <a:solidFill>
                  <a:schemeClr val="tx1"/>
                </a:solidFill>
              </a:rPr>
              <a:t>を除き一致</a:t>
            </a:r>
            <a:endParaRPr lang="en-US" altLang="ja-JP" sz="2000" b="1" dirty="0">
              <a:solidFill>
                <a:schemeClr val="tx1"/>
              </a:solidFill>
            </a:endParaRPr>
          </a:p>
          <a:p>
            <a:pPr algn="ctr"/>
            <a:endParaRPr lang="en-US" altLang="ja-JP" sz="900" b="1" dirty="0">
              <a:solidFill>
                <a:schemeClr val="tx1"/>
              </a:solidFill>
            </a:endParaRPr>
          </a:p>
          <a:p>
            <a:pPr algn="ctr"/>
            <a:r>
              <a:rPr lang="ja-JP" altLang="en-US" sz="2000" b="1" dirty="0">
                <a:solidFill>
                  <a:schemeClr val="tx1"/>
                </a:solidFill>
              </a:rPr>
              <a:t>改行</a:t>
            </a:r>
            <a:br>
              <a:rPr lang="en-US" altLang="ja-JP" sz="2000" b="1" dirty="0">
                <a:solidFill>
                  <a:schemeClr val="tx1"/>
                </a:solidFill>
              </a:rPr>
            </a:br>
            <a:r>
              <a:rPr lang="ja-JP" altLang="en-US" sz="2000" b="1" dirty="0">
                <a:solidFill>
                  <a:schemeClr val="tx1"/>
                </a:solidFill>
              </a:rPr>
              <a:t>スペース</a:t>
            </a:r>
            <a:br>
              <a:rPr lang="en-US" altLang="ja-JP" sz="2000" b="1" dirty="0">
                <a:solidFill>
                  <a:schemeClr val="tx1"/>
                </a:solidFill>
              </a:rPr>
            </a:br>
            <a:r>
              <a:rPr lang="ja-JP" altLang="en-US" sz="2000" b="1" dirty="0">
                <a:solidFill>
                  <a:schemeClr val="tx1"/>
                </a:solidFill>
              </a:rPr>
              <a:t>コメント </a:t>
            </a:r>
            <a:r>
              <a:rPr lang="en-US" altLang="ja-JP" sz="2000" b="1" dirty="0">
                <a:solidFill>
                  <a:schemeClr val="tx1"/>
                </a:solidFill>
              </a:rPr>
              <a:t>etc.</a:t>
            </a:r>
          </a:p>
        </p:txBody>
      </p:sp>
      <p:sp>
        <p:nvSpPr>
          <p:cNvPr id="11" name="大かっこ 10">
            <a:extLst>
              <a:ext uri="{FF2B5EF4-FFF2-40B4-BE49-F238E27FC236}">
                <a16:creationId xmlns:a16="http://schemas.microsoft.com/office/drawing/2014/main" id="{17CEE3A5-D95A-69C1-6234-5097E74F210E}"/>
              </a:ext>
            </a:extLst>
          </p:cNvPr>
          <p:cNvSpPr/>
          <p:nvPr/>
        </p:nvSpPr>
        <p:spPr>
          <a:xfrm>
            <a:off x="1567178" y="4098694"/>
            <a:ext cx="1868209" cy="806339"/>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2" name="四角形: 角を丸くする 11">
            <a:extLst>
              <a:ext uri="{FF2B5EF4-FFF2-40B4-BE49-F238E27FC236}">
                <a16:creationId xmlns:a16="http://schemas.microsoft.com/office/drawing/2014/main" id="{8554ACF2-60D8-3972-EFB0-D8411F9B41B5}"/>
              </a:ext>
            </a:extLst>
          </p:cNvPr>
          <p:cNvSpPr/>
          <p:nvPr/>
        </p:nvSpPr>
        <p:spPr>
          <a:xfrm>
            <a:off x="3853719" y="2735944"/>
            <a:ext cx="2261280" cy="2281034"/>
          </a:xfrm>
          <a:prstGeom prst="roundRect">
            <a:avLst>
              <a:gd name="adj" fmla="val 5726"/>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Type-2(T2)</a:t>
            </a:r>
          </a:p>
          <a:p>
            <a:pPr algn="ctr"/>
            <a:endParaRPr lang="en-US" altLang="ja-JP" sz="1000" b="1" dirty="0">
              <a:solidFill>
                <a:schemeClr val="tx1"/>
              </a:solidFill>
            </a:endParaRPr>
          </a:p>
          <a:p>
            <a:pPr algn="ctr"/>
            <a:r>
              <a:rPr lang="ja-JP" altLang="en-US" sz="2000" b="1" dirty="0">
                <a:solidFill>
                  <a:schemeClr val="accent6">
                    <a:lumMod val="75000"/>
                  </a:schemeClr>
                </a:solidFill>
              </a:rPr>
              <a:t>トークン</a:t>
            </a:r>
            <a:br>
              <a:rPr lang="en-US" altLang="ja-JP" sz="2000" b="1" dirty="0">
                <a:solidFill>
                  <a:schemeClr val="accent6">
                    <a:lumMod val="75000"/>
                  </a:schemeClr>
                </a:solidFill>
              </a:rPr>
            </a:br>
            <a:r>
              <a:rPr lang="ja-JP" altLang="en-US" sz="2000" b="1" dirty="0">
                <a:solidFill>
                  <a:schemeClr val="tx1"/>
                </a:solidFill>
              </a:rPr>
              <a:t>を除き一致</a:t>
            </a:r>
            <a:endParaRPr lang="en-US" altLang="ja-JP" sz="2000" b="1" dirty="0">
              <a:solidFill>
                <a:schemeClr val="tx1"/>
              </a:solidFill>
            </a:endParaRPr>
          </a:p>
          <a:p>
            <a:pPr algn="ctr"/>
            <a:endParaRPr lang="en-US" altLang="ja-JP" sz="1000" b="1" dirty="0">
              <a:solidFill>
                <a:schemeClr val="tx1"/>
              </a:solidFill>
            </a:endParaRPr>
          </a:p>
          <a:p>
            <a:pPr algn="ctr"/>
            <a:r>
              <a:rPr lang="ja-JP" altLang="en-US" sz="2000" b="1" dirty="0">
                <a:solidFill>
                  <a:schemeClr val="tx1"/>
                </a:solidFill>
              </a:rPr>
              <a:t>識別子</a:t>
            </a:r>
            <a:br>
              <a:rPr lang="en-US" altLang="ja-JP" sz="2000" b="1" dirty="0">
                <a:solidFill>
                  <a:schemeClr val="tx1"/>
                </a:solidFill>
              </a:rPr>
            </a:br>
            <a:r>
              <a:rPr lang="ja-JP" altLang="en-US" sz="2000" b="1" dirty="0">
                <a:solidFill>
                  <a:schemeClr val="tx1"/>
                </a:solidFill>
              </a:rPr>
              <a:t>リテラル</a:t>
            </a:r>
            <a:br>
              <a:rPr lang="en-US" altLang="ja-JP" sz="2000" b="1" dirty="0">
                <a:solidFill>
                  <a:schemeClr val="tx1"/>
                </a:solidFill>
              </a:rPr>
            </a:br>
            <a:r>
              <a:rPr lang="ja-JP" altLang="en-US" sz="2000" b="1" dirty="0">
                <a:solidFill>
                  <a:schemeClr val="tx1"/>
                </a:solidFill>
              </a:rPr>
              <a:t>型 </a:t>
            </a:r>
            <a:r>
              <a:rPr lang="en-US" altLang="ja-JP" sz="2000" b="1" dirty="0">
                <a:solidFill>
                  <a:schemeClr val="tx1"/>
                </a:solidFill>
              </a:rPr>
              <a:t>etc.</a:t>
            </a:r>
          </a:p>
        </p:txBody>
      </p:sp>
      <p:sp>
        <p:nvSpPr>
          <p:cNvPr id="13" name="大かっこ 12">
            <a:extLst>
              <a:ext uri="{FF2B5EF4-FFF2-40B4-BE49-F238E27FC236}">
                <a16:creationId xmlns:a16="http://schemas.microsoft.com/office/drawing/2014/main" id="{90024065-477C-96A3-CEFD-AD73758C9028}"/>
              </a:ext>
            </a:extLst>
          </p:cNvPr>
          <p:cNvSpPr/>
          <p:nvPr/>
        </p:nvSpPr>
        <p:spPr>
          <a:xfrm>
            <a:off x="4050254" y="4086916"/>
            <a:ext cx="1868209" cy="806338"/>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6FC036C3-C719-7D37-9A2C-04C3570B127D}"/>
              </a:ext>
            </a:extLst>
          </p:cNvPr>
          <p:cNvSpPr/>
          <p:nvPr/>
        </p:nvSpPr>
        <p:spPr>
          <a:xfrm>
            <a:off x="6331293" y="2735944"/>
            <a:ext cx="2261281" cy="2281034"/>
          </a:xfrm>
          <a:prstGeom prst="roundRect">
            <a:avLst>
              <a:gd name="adj" fmla="val 6767"/>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Type-3(T3)</a:t>
            </a:r>
          </a:p>
          <a:p>
            <a:pPr algn="ctr"/>
            <a:endParaRPr lang="en-US" altLang="ja-JP" sz="1000" b="1" dirty="0">
              <a:solidFill>
                <a:schemeClr val="tx1"/>
              </a:solidFill>
            </a:endParaRPr>
          </a:p>
          <a:p>
            <a:pPr algn="ctr"/>
            <a:r>
              <a:rPr lang="ja-JP" altLang="en-US" sz="2000" b="1" dirty="0">
                <a:solidFill>
                  <a:schemeClr val="accent6">
                    <a:lumMod val="75000"/>
                  </a:schemeClr>
                </a:solidFill>
              </a:rPr>
              <a:t>文</a:t>
            </a:r>
            <a:r>
              <a:rPr lang="ja-JP" altLang="en-US" sz="2000" b="1" dirty="0">
                <a:solidFill>
                  <a:schemeClr val="tx1"/>
                </a:solidFill>
              </a:rPr>
              <a:t>の一部</a:t>
            </a:r>
            <a:br>
              <a:rPr lang="en-US" altLang="ja-JP" sz="2000" b="1" dirty="0">
                <a:solidFill>
                  <a:schemeClr val="tx1"/>
                </a:solidFill>
              </a:rPr>
            </a:br>
            <a:r>
              <a:rPr lang="ja-JP" altLang="en-US" sz="2000" b="1" dirty="0">
                <a:solidFill>
                  <a:schemeClr val="tx1"/>
                </a:solidFill>
              </a:rPr>
              <a:t>を除き一致</a:t>
            </a:r>
            <a:endParaRPr lang="en-US" altLang="ja-JP" sz="2000" b="1" dirty="0">
              <a:solidFill>
                <a:schemeClr val="tx1"/>
              </a:solidFill>
            </a:endParaRPr>
          </a:p>
          <a:p>
            <a:pPr algn="ctr"/>
            <a:endParaRPr lang="en-US" altLang="ja-JP" sz="1000" b="1" dirty="0">
              <a:solidFill>
                <a:schemeClr val="tx1"/>
              </a:solidFill>
            </a:endParaRPr>
          </a:p>
          <a:p>
            <a:pPr algn="ctr"/>
            <a:r>
              <a:rPr lang="ja-JP" altLang="en-US" sz="2000" b="1" dirty="0">
                <a:solidFill>
                  <a:schemeClr val="tx1"/>
                </a:solidFill>
              </a:rPr>
              <a:t>文の変更</a:t>
            </a:r>
            <a:br>
              <a:rPr lang="en-US" altLang="ja-JP" sz="2000" b="1" dirty="0">
                <a:solidFill>
                  <a:schemeClr val="tx1"/>
                </a:solidFill>
              </a:rPr>
            </a:br>
            <a:r>
              <a:rPr lang="ja-JP" altLang="en-US" sz="2000" b="1" dirty="0">
                <a:solidFill>
                  <a:schemeClr val="tx1"/>
                </a:solidFill>
              </a:rPr>
              <a:t>文の挿入</a:t>
            </a:r>
            <a:br>
              <a:rPr lang="en-US" altLang="ja-JP" sz="2000" b="1" dirty="0">
                <a:solidFill>
                  <a:schemeClr val="tx1"/>
                </a:solidFill>
              </a:rPr>
            </a:br>
            <a:r>
              <a:rPr lang="ja-JP" altLang="en-US" sz="2000" b="1" dirty="0">
                <a:solidFill>
                  <a:schemeClr val="tx1"/>
                </a:solidFill>
              </a:rPr>
              <a:t>文の削除 </a:t>
            </a:r>
            <a:r>
              <a:rPr lang="en-US" altLang="ja-JP" sz="2000" b="1" dirty="0">
                <a:solidFill>
                  <a:schemeClr val="tx1"/>
                </a:solidFill>
              </a:rPr>
              <a:t>etc.</a:t>
            </a:r>
          </a:p>
        </p:txBody>
      </p:sp>
      <p:sp>
        <p:nvSpPr>
          <p:cNvPr id="15" name="大かっこ 14">
            <a:extLst>
              <a:ext uri="{FF2B5EF4-FFF2-40B4-BE49-F238E27FC236}">
                <a16:creationId xmlns:a16="http://schemas.microsoft.com/office/drawing/2014/main" id="{B6A87CBD-9CFB-F524-2A1C-2040D3C17733}"/>
              </a:ext>
            </a:extLst>
          </p:cNvPr>
          <p:cNvSpPr/>
          <p:nvPr/>
        </p:nvSpPr>
        <p:spPr>
          <a:xfrm>
            <a:off x="6527828" y="4109880"/>
            <a:ext cx="1868209" cy="76892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4929D7A5-74F9-9875-F04B-BE61A7B951FE}"/>
              </a:ext>
            </a:extLst>
          </p:cNvPr>
          <p:cNvSpPr/>
          <p:nvPr/>
        </p:nvSpPr>
        <p:spPr>
          <a:xfrm>
            <a:off x="8814366" y="2735944"/>
            <a:ext cx="2261281" cy="2281033"/>
          </a:xfrm>
          <a:prstGeom prst="roundRect">
            <a:avLst>
              <a:gd name="adj" fmla="val 5726"/>
            </a:avLst>
          </a:prstGeom>
          <a:solidFill>
            <a:schemeClr val="bg2"/>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chemeClr val="tx1"/>
                </a:solidFill>
              </a:rPr>
              <a:t>Type-4(T4)</a:t>
            </a:r>
          </a:p>
          <a:p>
            <a:pPr algn="ctr"/>
            <a:endParaRPr lang="en-US" altLang="ja-JP" sz="1000" b="1" dirty="0">
              <a:solidFill>
                <a:schemeClr val="tx1"/>
              </a:solidFill>
            </a:endParaRPr>
          </a:p>
          <a:p>
            <a:pPr algn="ctr"/>
            <a:r>
              <a:rPr lang="ja-JP" altLang="en-US" sz="2000" b="1" dirty="0">
                <a:solidFill>
                  <a:schemeClr val="accent6">
                    <a:lumMod val="75000"/>
                  </a:schemeClr>
                </a:solidFill>
              </a:rPr>
              <a:t>異構造</a:t>
            </a:r>
            <a:r>
              <a:rPr lang="ja-JP" altLang="en-US" sz="2000" b="1" dirty="0">
                <a:solidFill>
                  <a:schemeClr val="tx1"/>
                </a:solidFill>
              </a:rPr>
              <a:t>だが</a:t>
            </a:r>
            <a:br>
              <a:rPr lang="en-US" altLang="ja-JP" sz="2000" b="1" dirty="0">
                <a:solidFill>
                  <a:schemeClr val="tx1"/>
                </a:solidFill>
              </a:rPr>
            </a:br>
            <a:r>
              <a:rPr lang="ja-JP" altLang="en-US" sz="2000" b="1" dirty="0">
                <a:solidFill>
                  <a:schemeClr val="tx1"/>
                </a:solidFill>
              </a:rPr>
              <a:t>同じ処理を行う</a:t>
            </a:r>
            <a:endParaRPr lang="en-US" altLang="ja-JP" sz="2000" b="1" dirty="0">
              <a:solidFill>
                <a:schemeClr val="tx1"/>
              </a:solidFill>
            </a:endParaRPr>
          </a:p>
          <a:p>
            <a:pPr algn="ctr"/>
            <a:endParaRPr lang="en-US" altLang="ja-JP" b="1" dirty="0">
              <a:solidFill>
                <a:schemeClr val="tx1"/>
              </a:solidFill>
            </a:endParaRPr>
          </a:p>
          <a:p>
            <a:pPr algn="ctr"/>
            <a:endParaRPr lang="en-US" altLang="ja-JP" sz="1600" b="1" dirty="0">
              <a:solidFill>
                <a:schemeClr val="tx1"/>
              </a:solidFill>
            </a:endParaRPr>
          </a:p>
          <a:p>
            <a:pPr algn="ctr"/>
            <a:endParaRPr lang="en-US" altLang="ja-JP" b="1" dirty="0">
              <a:solidFill>
                <a:schemeClr val="tx1"/>
              </a:solidFill>
            </a:endParaRPr>
          </a:p>
          <a:p>
            <a:pPr algn="ctr"/>
            <a:endParaRPr lang="en-US" altLang="ja-JP" b="1" dirty="0">
              <a:solidFill>
                <a:schemeClr val="tx1"/>
              </a:solidFill>
            </a:endParaRPr>
          </a:p>
        </p:txBody>
      </p:sp>
      <p:sp>
        <p:nvSpPr>
          <p:cNvPr id="6" name="正方形/長方形 5">
            <a:extLst>
              <a:ext uri="{FF2B5EF4-FFF2-40B4-BE49-F238E27FC236}">
                <a16:creationId xmlns:a16="http://schemas.microsoft.com/office/drawing/2014/main" id="{1DA4C9D9-B743-B9E2-40F5-FB066F893D29}"/>
              </a:ext>
            </a:extLst>
          </p:cNvPr>
          <p:cNvSpPr/>
          <p:nvPr/>
        </p:nvSpPr>
        <p:spPr>
          <a:xfrm>
            <a:off x="723900" y="1567543"/>
            <a:ext cx="114299" cy="388257"/>
          </a:xfrm>
          <a:prstGeom prst="rect">
            <a:avLst/>
          </a:prstGeom>
          <a:solidFill>
            <a:srgbClr val="31404D"/>
          </a:solidFill>
          <a:ln>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66054C2-9B31-019B-7BCA-0519F5815D01}"/>
              </a:ext>
            </a:extLst>
          </p:cNvPr>
          <p:cNvSpPr txBox="1"/>
          <p:nvPr/>
        </p:nvSpPr>
        <p:spPr>
          <a:xfrm>
            <a:off x="838201" y="5959010"/>
            <a:ext cx="10515599" cy="523220"/>
          </a:xfrm>
          <a:prstGeom prst="rect">
            <a:avLst/>
          </a:prstGeom>
          <a:noFill/>
        </p:spPr>
        <p:txBody>
          <a:bodyPr wrap="square" rtlCol="0">
            <a:spAutoFit/>
          </a:bodyPr>
          <a:lstStyle/>
          <a:p>
            <a:r>
              <a:rPr kumimoji="1" lang="en-US" altLang="ja-JP" sz="1400" dirty="0">
                <a:solidFill>
                  <a:schemeClr val="bg2">
                    <a:lumMod val="25000"/>
                  </a:schemeClr>
                </a:solidFill>
              </a:rPr>
              <a:t>[14] C. Roy, J. Cordy, and R. </a:t>
            </a:r>
            <a:r>
              <a:rPr kumimoji="1" lang="en-US" altLang="ja-JP" sz="1400" dirty="0" err="1">
                <a:solidFill>
                  <a:schemeClr val="bg2">
                    <a:lumMod val="25000"/>
                  </a:schemeClr>
                </a:solidFill>
              </a:rPr>
              <a:t>Koschke</a:t>
            </a:r>
            <a:r>
              <a:rPr kumimoji="1" lang="en-US" altLang="ja-JP" sz="1400" dirty="0">
                <a:solidFill>
                  <a:schemeClr val="bg2">
                    <a:lumMod val="25000"/>
                  </a:schemeClr>
                </a:solidFill>
              </a:rPr>
              <a:t>. Comparison and evaluation of </a:t>
            </a:r>
            <a:r>
              <a:rPr kumimoji="1" lang="en-US" altLang="ja-JP" sz="1400" dirty="0" err="1">
                <a:solidFill>
                  <a:schemeClr val="bg2">
                    <a:lumMod val="25000"/>
                  </a:schemeClr>
                </a:solidFill>
              </a:rPr>
              <a:t>codeclone</a:t>
            </a:r>
            <a:r>
              <a:rPr kumimoji="1" lang="en-US" altLang="ja-JP" sz="1400" dirty="0">
                <a:solidFill>
                  <a:schemeClr val="bg2">
                    <a:lumMod val="25000"/>
                  </a:schemeClr>
                </a:solidFill>
              </a:rPr>
              <a:t> detection techniques and tools: A qualitative approach. </a:t>
            </a:r>
            <a:r>
              <a:rPr kumimoji="1" lang="en-US" altLang="ja-JP" sz="1400" dirty="0" err="1">
                <a:solidFill>
                  <a:schemeClr val="bg2">
                    <a:lumMod val="25000"/>
                  </a:schemeClr>
                </a:solidFill>
              </a:rPr>
              <a:t>Scienceof</a:t>
            </a:r>
            <a:r>
              <a:rPr kumimoji="1" lang="en-US" altLang="ja-JP" sz="1400" dirty="0">
                <a:solidFill>
                  <a:schemeClr val="bg2">
                    <a:lumMod val="25000"/>
                  </a:schemeClr>
                </a:solidFill>
              </a:rPr>
              <a:t> Computer Programming, Vol. 74, No. 7, pp. 470–495, 2009.</a:t>
            </a:r>
            <a:endParaRPr kumimoji="1" lang="ja-JP" altLang="en-US" sz="1400" dirty="0">
              <a:solidFill>
                <a:schemeClr val="bg2">
                  <a:lumMod val="25000"/>
                </a:schemeClr>
              </a:solidFill>
            </a:endParaRPr>
          </a:p>
        </p:txBody>
      </p:sp>
    </p:spTree>
    <p:extLst>
      <p:ext uri="{BB962C8B-B14F-4D97-AF65-F5344CB8AC3E}">
        <p14:creationId xmlns:p14="http://schemas.microsoft.com/office/powerpoint/2010/main" val="71684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B1ACC4-F363-B375-3EF6-57974E808699}"/>
            </a:ext>
          </a:extLst>
        </p:cNvPr>
        <p:cNvGrpSpPr/>
        <p:nvPr/>
      </p:nvGrpSpPr>
      <p:grpSpPr>
        <a:xfrm>
          <a:off x="0" y="0"/>
          <a:ext cx="0" cy="0"/>
          <a:chOff x="0" y="0"/>
          <a:chExt cx="0" cy="0"/>
        </a:xfrm>
      </p:grpSpPr>
      <p:sp>
        <p:nvSpPr>
          <p:cNvPr id="4" name="正方形/長方形 3">
            <a:extLst>
              <a:ext uri="{FF2B5EF4-FFF2-40B4-BE49-F238E27FC236}">
                <a16:creationId xmlns:a16="http://schemas.microsoft.com/office/drawing/2014/main" id="{3EFFE8C0-E7BE-95BB-FAB5-187F2D0FB6BA}"/>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1D277463-FF71-0582-A6C9-3149597E81DF}"/>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クローンに関する既存のデータセット</a:t>
            </a:r>
          </a:p>
        </p:txBody>
      </p:sp>
      <p:sp>
        <p:nvSpPr>
          <p:cNvPr id="6" name="AutoShape 2" descr="Untitled">
            <a:extLst>
              <a:ext uri="{FF2B5EF4-FFF2-40B4-BE49-F238E27FC236}">
                <a16:creationId xmlns:a16="http://schemas.microsoft.com/office/drawing/2014/main" id="{9DADAFD6-3AC9-A9B3-B5C2-806FD78F189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スライド番号プレースホルダー 7">
            <a:extLst>
              <a:ext uri="{FF2B5EF4-FFF2-40B4-BE49-F238E27FC236}">
                <a16:creationId xmlns:a16="http://schemas.microsoft.com/office/drawing/2014/main" id="{509AA882-AFEC-0167-CB6B-C50B33BAF588}"/>
              </a:ext>
            </a:extLst>
          </p:cNvPr>
          <p:cNvSpPr>
            <a:spLocks noGrp="1"/>
          </p:cNvSpPr>
          <p:nvPr>
            <p:ph type="sldNum" sz="quarter" idx="12"/>
          </p:nvPr>
        </p:nvSpPr>
        <p:spPr/>
        <p:txBody>
          <a:bodyPr/>
          <a:lstStyle/>
          <a:p>
            <a:fld id="{98E4D49B-7C54-4167-A8CB-7C9DF7FFC802}" type="slidenum">
              <a:rPr kumimoji="1" lang="ja-JP" altLang="en-US" smtClean="0"/>
              <a:t>6</a:t>
            </a:fld>
            <a:endParaRPr kumimoji="1" lang="ja-JP" altLang="en-US"/>
          </a:p>
        </p:txBody>
      </p:sp>
      <p:graphicFrame>
        <p:nvGraphicFramePr>
          <p:cNvPr id="9" name="表 8">
            <a:extLst>
              <a:ext uri="{FF2B5EF4-FFF2-40B4-BE49-F238E27FC236}">
                <a16:creationId xmlns:a16="http://schemas.microsoft.com/office/drawing/2014/main" id="{A79CB26D-98D2-6618-EFD7-C6CBF22EA269}"/>
              </a:ext>
            </a:extLst>
          </p:cNvPr>
          <p:cNvGraphicFramePr>
            <a:graphicFrameLocks noGrp="1"/>
          </p:cNvGraphicFramePr>
          <p:nvPr>
            <p:extLst>
              <p:ext uri="{D42A27DB-BD31-4B8C-83A1-F6EECF244321}">
                <p14:modId xmlns:p14="http://schemas.microsoft.com/office/powerpoint/2010/main" val="4082316188"/>
              </p:ext>
            </p:extLst>
          </p:nvPr>
        </p:nvGraphicFramePr>
        <p:xfrm>
          <a:off x="838200" y="1648813"/>
          <a:ext cx="10515600" cy="4018744"/>
        </p:xfrm>
        <a:graphic>
          <a:graphicData uri="http://schemas.openxmlformats.org/drawingml/2006/table">
            <a:tbl>
              <a:tblPr firstRow="1" bandRow="1">
                <a:tableStyleId>{9D7B26C5-4107-4FEC-AEDC-1716B250A1EF}</a:tableStyleId>
              </a:tblPr>
              <a:tblGrid>
                <a:gridCol w="1812533">
                  <a:extLst>
                    <a:ext uri="{9D8B030D-6E8A-4147-A177-3AD203B41FA5}">
                      <a16:colId xmlns:a16="http://schemas.microsoft.com/office/drawing/2014/main" val="656591044"/>
                    </a:ext>
                  </a:extLst>
                </a:gridCol>
                <a:gridCol w="4287949">
                  <a:extLst>
                    <a:ext uri="{9D8B030D-6E8A-4147-A177-3AD203B41FA5}">
                      <a16:colId xmlns:a16="http://schemas.microsoft.com/office/drawing/2014/main" val="3246425907"/>
                    </a:ext>
                  </a:extLst>
                </a:gridCol>
                <a:gridCol w="4415118">
                  <a:extLst>
                    <a:ext uri="{9D8B030D-6E8A-4147-A177-3AD203B41FA5}">
                      <a16:colId xmlns:a16="http://schemas.microsoft.com/office/drawing/2014/main" val="135737946"/>
                    </a:ext>
                  </a:extLst>
                </a:gridCol>
              </a:tblGrid>
              <a:tr h="593206">
                <a:tc>
                  <a:txBody>
                    <a:bodyPr/>
                    <a:lstStyle/>
                    <a:p>
                      <a:pPr algn="ctr"/>
                      <a:endParaRPr kumimoji="1" lang="ja-JP" altLang="en-US" sz="2800" dirty="0"/>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800" dirty="0"/>
                        <a:t>BigCloneBench</a:t>
                      </a:r>
                      <a:r>
                        <a:rPr kumimoji="1" lang="en-US" altLang="ja-JP" sz="2800" baseline="-25000" dirty="0"/>
                        <a:t>[15]</a:t>
                      </a:r>
                      <a:endParaRPr kumimoji="1" lang="ja-JP" altLang="en-US" sz="2800" baseline="-2500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800" dirty="0"/>
                        <a:t>FEMPDataset</a:t>
                      </a:r>
                      <a:r>
                        <a:rPr kumimoji="1" lang="en-US" altLang="ja-JP" sz="2800" baseline="-25000" dirty="0"/>
                        <a:t>[16]</a:t>
                      </a:r>
                      <a:endParaRPr kumimoji="1" lang="ja-JP" altLang="en-US" sz="2800" baseline="-25000" dirty="0"/>
                    </a:p>
                  </a:txBody>
                  <a:tcPr anchor="ctr"/>
                </a:tc>
                <a:extLst>
                  <a:ext uri="{0D108BD9-81ED-4DB2-BD59-A6C34878D82A}">
                    <a16:rowId xmlns:a16="http://schemas.microsoft.com/office/drawing/2014/main" val="1074514409"/>
                  </a:ext>
                </a:extLst>
              </a:tr>
              <a:tr h="727899">
                <a:tc>
                  <a:txBody>
                    <a:bodyPr/>
                    <a:lstStyle/>
                    <a:p>
                      <a:pPr algn="ctr"/>
                      <a:r>
                        <a:rPr kumimoji="1" lang="ja-JP" altLang="en-US" sz="2400" dirty="0"/>
                        <a:t>概要</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2400" dirty="0"/>
                        <a:t>クローン検出のための</a:t>
                      </a:r>
                      <a:br>
                        <a:rPr kumimoji="1" lang="en-US" altLang="ja-JP" sz="2400" dirty="0"/>
                      </a:br>
                      <a:r>
                        <a:rPr kumimoji="1" lang="ja-JP" altLang="en-US" sz="2400" dirty="0"/>
                        <a:t>大規模データセット</a:t>
                      </a:r>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2400" dirty="0"/>
                        <a:t>異構造で機能等価なメソッド</a:t>
                      </a:r>
                      <a:br>
                        <a:rPr kumimoji="1" lang="en-US" altLang="ja-JP" sz="2400" dirty="0"/>
                      </a:br>
                      <a:r>
                        <a:rPr kumimoji="1" lang="ja-JP" altLang="en-US" sz="2400" dirty="0"/>
                        <a:t>を集めたデータセット</a:t>
                      </a:r>
                    </a:p>
                  </a:txBody>
                  <a:tcPr anchor="ctr"/>
                </a:tc>
                <a:extLst>
                  <a:ext uri="{0D108BD9-81ED-4DB2-BD59-A6C34878D82A}">
                    <a16:rowId xmlns:a16="http://schemas.microsoft.com/office/drawing/2014/main" val="857516725"/>
                  </a:ext>
                </a:extLst>
              </a:tr>
              <a:tr h="593206">
                <a:tc>
                  <a:txBody>
                    <a:bodyPr/>
                    <a:lstStyle/>
                    <a:p>
                      <a:pPr algn="ctr"/>
                      <a:r>
                        <a:rPr kumimoji="1" lang="ja-JP" altLang="en-US" sz="2400" dirty="0"/>
                        <a:t>対象</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400" dirty="0"/>
                        <a:t>Java</a:t>
                      </a:r>
                      <a:r>
                        <a:rPr kumimoji="1" lang="ja-JP" altLang="en-US" sz="2400" dirty="0"/>
                        <a:t>のメソッド</a:t>
                      </a:r>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400" dirty="0"/>
                        <a:t>Java</a:t>
                      </a:r>
                      <a:r>
                        <a:rPr kumimoji="1" lang="ja-JP" altLang="en-US" sz="2400" dirty="0"/>
                        <a:t>のメソッド</a:t>
                      </a:r>
                    </a:p>
                  </a:txBody>
                  <a:tcPr anchor="ctr"/>
                </a:tc>
                <a:extLst>
                  <a:ext uri="{0D108BD9-81ED-4DB2-BD59-A6C34878D82A}">
                    <a16:rowId xmlns:a16="http://schemas.microsoft.com/office/drawing/2014/main" val="2116319126"/>
                  </a:ext>
                </a:extLst>
              </a:tr>
              <a:tr h="593206">
                <a:tc>
                  <a:txBody>
                    <a:bodyPr/>
                    <a:lstStyle/>
                    <a:p>
                      <a:pPr algn="ctr"/>
                      <a:r>
                        <a:rPr kumimoji="1" lang="ja-JP" altLang="en-US" sz="2400" dirty="0"/>
                        <a:t>データ数</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400" dirty="0"/>
                        <a:t>7,868,560</a:t>
                      </a:r>
                      <a:endParaRPr kumimoji="1" lang="ja-JP" altLang="en-US" sz="240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400" dirty="0"/>
                        <a:t>2,194</a:t>
                      </a:r>
                      <a:endParaRPr kumimoji="1" lang="ja-JP" altLang="en-US" sz="2400" dirty="0"/>
                    </a:p>
                  </a:txBody>
                  <a:tcPr anchor="ctr"/>
                </a:tc>
                <a:extLst>
                  <a:ext uri="{0D108BD9-81ED-4DB2-BD59-A6C34878D82A}">
                    <a16:rowId xmlns:a16="http://schemas.microsoft.com/office/drawing/2014/main" val="1107293556"/>
                  </a:ext>
                </a:extLst>
              </a:tr>
              <a:tr h="593206">
                <a:tc>
                  <a:txBody>
                    <a:bodyPr/>
                    <a:lstStyle/>
                    <a:p>
                      <a:pPr algn="ctr"/>
                      <a:r>
                        <a:rPr kumimoji="1" lang="ja-JP" altLang="en-US" sz="2400" dirty="0"/>
                        <a:t>分類</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2400" dirty="0"/>
                        <a:t>T1</a:t>
                      </a:r>
                      <a:r>
                        <a:rPr kumimoji="1" lang="ja-JP" altLang="en-US" sz="2400" dirty="0"/>
                        <a:t>～</a:t>
                      </a:r>
                      <a:r>
                        <a:rPr kumimoji="1" lang="en-US" altLang="ja-JP" sz="2400" dirty="0"/>
                        <a:t>T4</a:t>
                      </a:r>
                      <a:endParaRPr kumimoji="1" lang="ja-JP" altLang="en-US" sz="2400"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sz="2400" dirty="0"/>
                        <a:t>T4</a:t>
                      </a:r>
                      <a:endParaRPr kumimoji="1" lang="ja-JP" altLang="en-US" sz="2400" dirty="0"/>
                    </a:p>
                  </a:txBody>
                  <a:tcPr anchor="ctr"/>
                </a:tc>
                <a:extLst>
                  <a:ext uri="{0D108BD9-81ED-4DB2-BD59-A6C34878D82A}">
                    <a16:rowId xmlns:a16="http://schemas.microsoft.com/office/drawing/2014/main" val="339899460"/>
                  </a:ext>
                </a:extLst>
              </a:tr>
              <a:tr h="727899">
                <a:tc>
                  <a:txBody>
                    <a:bodyPr/>
                    <a:lstStyle/>
                    <a:p>
                      <a:pPr algn="ctr"/>
                      <a:r>
                        <a:rPr kumimoji="1" lang="ja-JP" altLang="en-US" sz="2400" dirty="0"/>
                        <a:t>メソッドの動作確認</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2400" dirty="0"/>
                        <a:t>なし</a:t>
                      </a:r>
                    </a:p>
                  </a:txBody>
                  <a:tcPr anchor="ctr">
                    <a:lnL w="12700" cap="flat" cmpd="sng" algn="ctr">
                      <a:solidFill>
                        <a:schemeClr val="tx1"/>
                      </a:solidFill>
                      <a:prstDash val="solid"/>
                      <a:round/>
                      <a:headEnd type="none" w="med" len="med"/>
                      <a:tailEnd type="none" w="med" len="med"/>
                    </a:lnL>
                  </a:tcPr>
                </a:tc>
                <a:tc>
                  <a:txBody>
                    <a:bodyPr/>
                    <a:lstStyle/>
                    <a:p>
                      <a:pPr algn="ctr"/>
                      <a:r>
                        <a:rPr kumimoji="1" lang="ja-JP" altLang="en-US" sz="2400" dirty="0"/>
                        <a:t>あり</a:t>
                      </a:r>
                    </a:p>
                  </a:txBody>
                  <a:tcPr anchor="ctr"/>
                </a:tc>
                <a:extLst>
                  <a:ext uri="{0D108BD9-81ED-4DB2-BD59-A6C34878D82A}">
                    <a16:rowId xmlns:a16="http://schemas.microsoft.com/office/drawing/2014/main" val="482607491"/>
                  </a:ext>
                </a:extLst>
              </a:tr>
            </a:tbl>
          </a:graphicData>
        </a:graphic>
      </p:graphicFrame>
      <p:sp>
        <p:nvSpPr>
          <p:cNvPr id="3" name="テキスト ボックス 2">
            <a:extLst>
              <a:ext uri="{FF2B5EF4-FFF2-40B4-BE49-F238E27FC236}">
                <a16:creationId xmlns:a16="http://schemas.microsoft.com/office/drawing/2014/main" id="{923B6A7B-0204-C6EA-5CBB-D7E5EF6854E5}"/>
              </a:ext>
            </a:extLst>
          </p:cNvPr>
          <p:cNvSpPr txBox="1"/>
          <p:nvPr/>
        </p:nvSpPr>
        <p:spPr>
          <a:xfrm>
            <a:off x="504265" y="5829416"/>
            <a:ext cx="11488270" cy="738664"/>
          </a:xfrm>
          <a:prstGeom prst="rect">
            <a:avLst/>
          </a:prstGeom>
          <a:noFill/>
        </p:spPr>
        <p:txBody>
          <a:bodyPr wrap="square" rtlCol="0">
            <a:spAutoFit/>
          </a:bodyPr>
          <a:lstStyle/>
          <a:p>
            <a:r>
              <a:rPr lang="en-US" altLang="ja-JP" sz="1400" b="0" i="0" dirty="0">
                <a:solidFill>
                  <a:schemeClr val="bg2">
                    <a:lumMod val="25000"/>
                  </a:schemeClr>
                </a:solidFill>
                <a:effectLst/>
                <a:latin typeface="Times New Roman" panose="02020603050405020304" pitchFamily="18" charset="0"/>
              </a:rPr>
              <a:t>[15] J. </a:t>
            </a:r>
            <a:r>
              <a:rPr lang="en-US" altLang="ja-JP" sz="1400" b="0" i="0" dirty="0" err="1">
                <a:solidFill>
                  <a:schemeClr val="bg2">
                    <a:lumMod val="25000"/>
                  </a:schemeClr>
                </a:solidFill>
                <a:effectLst/>
                <a:latin typeface="Times New Roman" panose="02020603050405020304" pitchFamily="18" charset="0"/>
              </a:rPr>
              <a:t>Svajlenko</a:t>
            </a:r>
            <a:r>
              <a:rPr lang="en-US" altLang="ja-JP" sz="1400" b="0" i="0" dirty="0">
                <a:solidFill>
                  <a:schemeClr val="bg2">
                    <a:lumMod val="25000"/>
                  </a:schemeClr>
                </a:solidFill>
                <a:effectLst/>
                <a:latin typeface="Times New Roman" panose="02020603050405020304" pitchFamily="18" charset="0"/>
              </a:rPr>
              <a:t>, J. Islam, I. </a:t>
            </a:r>
            <a:r>
              <a:rPr lang="en-US" altLang="ja-JP" sz="1400" b="0" i="0" dirty="0" err="1">
                <a:solidFill>
                  <a:schemeClr val="bg2">
                    <a:lumMod val="25000"/>
                  </a:schemeClr>
                </a:solidFill>
                <a:effectLst/>
                <a:latin typeface="Times New Roman" panose="02020603050405020304" pitchFamily="18" charset="0"/>
              </a:rPr>
              <a:t>Keivanloo</a:t>
            </a:r>
            <a:r>
              <a:rPr lang="en-US" altLang="ja-JP" sz="1400" b="0" i="0" dirty="0">
                <a:solidFill>
                  <a:schemeClr val="bg2">
                    <a:lumMod val="25000"/>
                  </a:schemeClr>
                </a:solidFill>
                <a:effectLst/>
                <a:latin typeface="Times New Roman" panose="02020603050405020304" pitchFamily="18" charset="0"/>
              </a:rPr>
              <a:t>, C. Roy, and M. Mia. Towards a Big Data Curated Benchmark of Inter-project Code Clones. pp. 476–480,09 2014.</a:t>
            </a:r>
          </a:p>
          <a:p>
            <a:r>
              <a:rPr lang="en-US" altLang="ja-JP" sz="1400" b="0" i="0" dirty="0">
                <a:solidFill>
                  <a:schemeClr val="bg2">
                    <a:lumMod val="25000"/>
                  </a:schemeClr>
                </a:solidFill>
                <a:effectLst/>
                <a:latin typeface="Times New Roman" panose="02020603050405020304" pitchFamily="18" charset="0"/>
              </a:rPr>
              <a:t>[16] </a:t>
            </a:r>
            <a:r>
              <a:rPr lang="ja-JP" altLang="en-US" sz="1400" b="0" i="0" dirty="0">
                <a:solidFill>
                  <a:schemeClr val="bg2">
                    <a:lumMod val="25000"/>
                  </a:schemeClr>
                </a:solidFill>
                <a:effectLst/>
                <a:latin typeface="Times New Roman" panose="02020603050405020304" pitchFamily="18" charset="0"/>
              </a:rPr>
              <a:t>肥後芳樹</a:t>
            </a:r>
            <a:r>
              <a:rPr lang="en-US" altLang="ja-JP" sz="1400" b="0" i="0" dirty="0">
                <a:solidFill>
                  <a:schemeClr val="bg2">
                    <a:lumMod val="25000"/>
                  </a:schemeClr>
                </a:solidFill>
                <a:effectLst/>
                <a:latin typeface="Times New Roman" panose="02020603050405020304" pitchFamily="18" charset="0"/>
              </a:rPr>
              <a:t>. </a:t>
            </a:r>
            <a:r>
              <a:rPr lang="ja-JP" altLang="en-US" sz="1400" b="0" i="0" dirty="0">
                <a:solidFill>
                  <a:schemeClr val="bg2">
                    <a:lumMod val="25000"/>
                  </a:schemeClr>
                </a:solidFill>
                <a:effectLst/>
                <a:latin typeface="Times New Roman" panose="02020603050405020304" pitchFamily="18" charset="0"/>
              </a:rPr>
              <a:t>自動テスト生成技術を利用した機能等価メソッドデータセットの構築</a:t>
            </a:r>
            <a:r>
              <a:rPr lang="en-US" altLang="ja-JP" sz="1400" b="0" i="0" dirty="0">
                <a:solidFill>
                  <a:schemeClr val="bg2">
                    <a:lumMod val="25000"/>
                  </a:schemeClr>
                </a:solidFill>
                <a:effectLst/>
                <a:latin typeface="Times New Roman" panose="02020603050405020304" pitchFamily="18" charset="0"/>
              </a:rPr>
              <a:t>. </a:t>
            </a:r>
            <a:r>
              <a:rPr lang="ja-JP" altLang="en-US" sz="1400" b="0" i="0" dirty="0">
                <a:solidFill>
                  <a:schemeClr val="bg2">
                    <a:lumMod val="25000"/>
                  </a:schemeClr>
                </a:solidFill>
                <a:effectLst/>
                <a:latin typeface="Times New Roman" panose="02020603050405020304" pitchFamily="18" charset="0"/>
              </a:rPr>
              <a:t>ソフトウェアエンジニアリングシンポジウム</a:t>
            </a:r>
            <a:r>
              <a:rPr lang="en-US" altLang="ja-JP" sz="1400" b="0" i="0" dirty="0">
                <a:solidFill>
                  <a:schemeClr val="bg2">
                    <a:lumMod val="25000"/>
                  </a:schemeClr>
                </a:solidFill>
                <a:effectLst/>
                <a:latin typeface="Times New Roman" panose="02020603050405020304" pitchFamily="18" charset="0"/>
              </a:rPr>
              <a:t>2023 </a:t>
            </a:r>
            <a:r>
              <a:rPr lang="ja-JP" altLang="en-US" sz="1400" b="0" i="0" dirty="0">
                <a:solidFill>
                  <a:schemeClr val="bg2">
                    <a:lumMod val="25000"/>
                  </a:schemeClr>
                </a:solidFill>
                <a:effectLst/>
                <a:latin typeface="Times New Roman" panose="02020603050405020304" pitchFamily="18" charset="0"/>
              </a:rPr>
              <a:t>論文集</a:t>
            </a:r>
            <a:r>
              <a:rPr lang="en-US" altLang="ja-JP" sz="1400" b="0" i="0" dirty="0">
                <a:solidFill>
                  <a:schemeClr val="bg2">
                    <a:lumMod val="25000"/>
                  </a:schemeClr>
                </a:solidFill>
                <a:effectLst/>
                <a:latin typeface="Times New Roman" panose="02020603050405020304" pitchFamily="18" charset="0"/>
              </a:rPr>
              <a:t>, Vol. 2023, pp. 30–38, 08 2023.</a:t>
            </a:r>
            <a:endParaRPr kumimoji="1" lang="ja-JP" altLang="en-US" sz="1400" dirty="0">
              <a:solidFill>
                <a:schemeClr val="bg2">
                  <a:lumMod val="25000"/>
                </a:schemeClr>
              </a:solidFill>
            </a:endParaRPr>
          </a:p>
        </p:txBody>
      </p:sp>
    </p:spTree>
    <p:extLst>
      <p:ext uri="{BB962C8B-B14F-4D97-AF65-F5344CB8AC3E}">
        <p14:creationId xmlns:p14="http://schemas.microsoft.com/office/powerpoint/2010/main" val="101845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CB6E7C-06DF-07D1-04FB-A5E2301F9764}"/>
            </a:ext>
          </a:extLst>
        </p:cNvPr>
        <p:cNvGrpSpPr/>
        <p:nvPr/>
      </p:nvGrpSpPr>
      <p:grpSpPr>
        <a:xfrm>
          <a:off x="0" y="0"/>
          <a:ext cx="0" cy="0"/>
          <a:chOff x="0" y="0"/>
          <a:chExt cx="0" cy="0"/>
        </a:xfrm>
      </p:grpSpPr>
      <p:sp>
        <p:nvSpPr>
          <p:cNvPr id="5" name="コンテンツ プレースホルダー 2">
            <a:extLst>
              <a:ext uri="{FF2B5EF4-FFF2-40B4-BE49-F238E27FC236}">
                <a16:creationId xmlns:a16="http://schemas.microsoft.com/office/drawing/2014/main" id="{BE330D1A-1761-C031-4938-A1AEAD032F08}"/>
              </a:ext>
            </a:extLst>
          </p:cNvPr>
          <p:cNvSpPr>
            <a:spLocks noGrp="1"/>
          </p:cNvSpPr>
          <p:nvPr>
            <p:ph idx="1"/>
          </p:nvPr>
        </p:nvSpPr>
        <p:spPr>
          <a:xfrm>
            <a:off x="838200" y="1543165"/>
            <a:ext cx="10515600" cy="4995747"/>
          </a:xfrm>
        </p:spPr>
        <p:txBody>
          <a:bodyPr>
            <a:normAutofit/>
          </a:bodyPr>
          <a:lstStyle/>
          <a:p>
            <a:pPr marL="0" indent="0">
              <a:buNone/>
            </a:pPr>
            <a:r>
              <a:rPr lang="ja-JP" altLang="en-US" u="sng" dirty="0"/>
              <a:t>大量のテキストデータを使ってトレーニングされた言語モデル</a:t>
            </a:r>
            <a:endParaRPr lang="en-US" altLang="ja-JP" u="sng" dirty="0"/>
          </a:p>
          <a:p>
            <a:pPr marL="0" indent="0">
              <a:buNone/>
            </a:pPr>
            <a:endParaRPr lang="en-US" altLang="ja-JP" sz="2400" dirty="0"/>
          </a:p>
          <a:p>
            <a:r>
              <a:rPr lang="ja-JP" altLang="en-US" sz="2400" dirty="0"/>
              <a:t>自然言語処理の分野で高い成果を上げている</a:t>
            </a:r>
            <a:endParaRPr lang="en-US" altLang="ja-JP" sz="2400" dirty="0"/>
          </a:p>
          <a:p>
            <a:r>
              <a:rPr lang="ja-JP" altLang="en-US" sz="2400" dirty="0"/>
              <a:t>ここ数年間で，多くの</a:t>
            </a:r>
            <a:r>
              <a:rPr lang="en-US" altLang="ja-JP" sz="2400" dirty="0"/>
              <a:t>LLM</a:t>
            </a:r>
            <a:r>
              <a:rPr lang="ja-JP" altLang="en-US" sz="2400" dirty="0"/>
              <a:t>が作られており，</a:t>
            </a:r>
            <a:br>
              <a:rPr lang="en-US" altLang="ja-JP" sz="2400" dirty="0"/>
            </a:br>
            <a:r>
              <a:rPr lang="en-US" altLang="ja-JP" sz="2400" dirty="0"/>
              <a:t>ChatGPT</a:t>
            </a:r>
            <a:r>
              <a:rPr lang="ja-JP" altLang="en-US" sz="2400" dirty="0"/>
              <a:t>，</a:t>
            </a:r>
            <a:r>
              <a:rPr lang="en-US" altLang="ja-JP" sz="2400" dirty="0"/>
              <a:t>Bing</a:t>
            </a:r>
            <a:r>
              <a:rPr lang="ja-JP" altLang="en-US" sz="2400" dirty="0"/>
              <a:t>，</a:t>
            </a:r>
            <a:r>
              <a:rPr lang="en-US" altLang="ja-JP" sz="2400" dirty="0"/>
              <a:t>Bard</a:t>
            </a:r>
            <a:r>
              <a:rPr lang="ja-JP" altLang="en-US" sz="2400" dirty="0"/>
              <a:t>などで使用されている</a:t>
            </a:r>
            <a:endParaRPr lang="en-US" altLang="ja-JP" sz="2400" dirty="0"/>
          </a:p>
          <a:p>
            <a:pPr marL="0" indent="0">
              <a:buNone/>
            </a:pPr>
            <a:endParaRPr lang="en-US" altLang="ja-JP" sz="1050" dirty="0"/>
          </a:p>
          <a:p>
            <a:pPr marL="0" indent="0">
              <a:buNone/>
            </a:pPr>
            <a:r>
              <a:rPr lang="en-US" altLang="ja-JP" sz="2400" dirty="0"/>
              <a:t>&lt;LLM</a:t>
            </a:r>
            <a:r>
              <a:rPr lang="ja-JP" altLang="en-US" sz="2400" dirty="0"/>
              <a:t>の例</a:t>
            </a:r>
            <a:r>
              <a:rPr lang="en-US" altLang="ja-JP" sz="2400" dirty="0"/>
              <a:t>&gt;</a:t>
            </a:r>
            <a:endParaRPr lang="en-US" altLang="ja-JP" sz="1100" dirty="0"/>
          </a:p>
        </p:txBody>
      </p:sp>
      <p:sp>
        <p:nvSpPr>
          <p:cNvPr id="13" name="四角形: 角を丸くする 12">
            <a:extLst>
              <a:ext uri="{FF2B5EF4-FFF2-40B4-BE49-F238E27FC236}">
                <a16:creationId xmlns:a16="http://schemas.microsoft.com/office/drawing/2014/main" id="{07FB9A87-EC3E-3089-4D36-A9CDFE03DC39}"/>
              </a:ext>
            </a:extLst>
          </p:cNvPr>
          <p:cNvSpPr/>
          <p:nvPr/>
        </p:nvSpPr>
        <p:spPr>
          <a:xfrm>
            <a:off x="6178184" y="4859541"/>
            <a:ext cx="3938154" cy="1261265"/>
          </a:xfrm>
          <a:prstGeom prst="roundRect">
            <a:avLst>
              <a:gd name="adj" fmla="val 15481"/>
            </a:avLst>
          </a:prstGeom>
          <a:solidFill>
            <a:schemeClr val="accent5">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四角形: 角を丸くする 10">
            <a:extLst>
              <a:ext uri="{FF2B5EF4-FFF2-40B4-BE49-F238E27FC236}">
                <a16:creationId xmlns:a16="http://schemas.microsoft.com/office/drawing/2014/main" id="{170B68B5-FBD9-EB3E-5488-8B0246CDE421}"/>
              </a:ext>
            </a:extLst>
          </p:cNvPr>
          <p:cNvSpPr/>
          <p:nvPr/>
        </p:nvSpPr>
        <p:spPr>
          <a:xfrm>
            <a:off x="1604530" y="4859542"/>
            <a:ext cx="3938154" cy="1261265"/>
          </a:xfrm>
          <a:prstGeom prst="roundRect">
            <a:avLst>
              <a:gd name="adj" fmla="val 12838"/>
            </a:avLst>
          </a:prstGeom>
          <a:solidFill>
            <a:schemeClr val="accent6">
              <a:lumMod val="20000"/>
              <a:lumOff val="8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B51D161-8C91-A8FE-693C-C9AA3F1EFAE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C5BC118E-7A17-A2DF-D398-0A91C45609A8}"/>
              </a:ext>
            </a:extLst>
          </p:cNvPr>
          <p:cNvSpPr>
            <a:spLocks noGrp="1"/>
          </p:cNvSpPr>
          <p:nvPr>
            <p:ph type="title"/>
          </p:nvPr>
        </p:nvSpPr>
        <p:spPr>
          <a:xfrm>
            <a:off x="838200" y="160326"/>
            <a:ext cx="10515600" cy="807862"/>
          </a:xfrm>
        </p:spPr>
        <p:txBody>
          <a:bodyPr anchor="b">
            <a:normAutofit/>
          </a:bodyPr>
          <a:lstStyle/>
          <a:p>
            <a:r>
              <a:rPr kumimoji="1" lang="ja-JP" altLang="en-US" b="1" dirty="0">
                <a:solidFill>
                  <a:schemeClr val="bg1"/>
                </a:solidFill>
                <a:latin typeface="+mn-ea"/>
                <a:ea typeface="+mn-ea"/>
              </a:rPr>
              <a:t>大規模言語モデル</a:t>
            </a:r>
            <a:r>
              <a:rPr kumimoji="1" lang="en-US" altLang="ja-JP" b="1" dirty="0">
                <a:solidFill>
                  <a:schemeClr val="bg1"/>
                </a:solidFill>
                <a:latin typeface="+mn-ea"/>
                <a:ea typeface="+mn-ea"/>
              </a:rPr>
              <a:t>(LLM)</a:t>
            </a:r>
            <a:endParaRPr kumimoji="1" lang="ja-JP" altLang="en-US" b="1" dirty="0">
              <a:solidFill>
                <a:schemeClr val="bg1"/>
              </a:solidFill>
              <a:latin typeface="+mn-ea"/>
              <a:ea typeface="+mn-ea"/>
            </a:endParaRPr>
          </a:p>
        </p:txBody>
      </p:sp>
      <p:sp>
        <p:nvSpPr>
          <p:cNvPr id="7" name="スライド番号プレースホルダー 6">
            <a:extLst>
              <a:ext uri="{FF2B5EF4-FFF2-40B4-BE49-F238E27FC236}">
                <a16:creationId xmlns:a16="http://schemas.microsoft.com/office/drawing/2014/main" id="{C284A3B0-3D24-40ED-D1FD-3410F1BBFCEA}"/>
              </a:ext>
            </a:extLst>
          </p:cNvPr>
          <p:cNvSpPr>
            <a:spLocks noGrp="1"/>
          </p:cNvSpPr>
          <p:nvPr>
            <p:ph type="sldNum" sz="quarter" idx="12"/>
          </p:nvPr>
        </p:nvSpPr>
        <p:spPr/>
        <p:txBody>
          <a:bodyPr/>
          <a:lstStyle/>
          <a:p>
            <a:fld id="{98E4D49B-7C54-4167-A8CB-7C9DF7FFC802}"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E59894A1-D46B-74DA-161A-07B6CDEC474A}"/>
              </a:ext>
            </a:extLst>
          </p:cNvPr>
          <p:cNvSpPr txBox="1"/>
          <p:nvPr/>
        </p:nvSpPr>
        <p:spPr>
          <a:xfrm>
            <a:off x="1962149" y="5123399"/>
            <a:ext cx="3209925" cy="830997"/>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b="1" dirty="0"/>
              <a:t>GPT-3.5</a:t>
            </a:r>
          </a:p>
          <a:p>
            <a:pPr marL="342900" indent="-342900">
              <a:buFont typeface="Arial" panose="020B0604020202020204" pitchFamily="34" charset="0"/>
              <a:buChar char="•"/>
            </a:pPr>
            <a:r>
              <a:rPr kumimoji="1" lang="en-US" altLang="ja-JP" sz="2400" b="1" dirty="0"/>
              <a:t>GPT-4</a:t>
            </a:r>
            <a:endParaRPr kumimoji="1" lang="ja-JP" altLang="en-US" sz="2400" b="1" dirty="0"/>
          </a:p>
        </p:txBody>
      </p:sp>
      <p:sp>
        <p:nvSpPr>
          <p:cNvPr id="6" name="テキスト ボックス 5">
            <a:extLst>
              <a:ext uri="{FF2B5EF4-FFF2-40B4-BE49-F238E27FC236}">
                <a16:creationId xmlns:a16="http://schemas.microsoft.com/office/drawing/2014/main" id="{2F0905AF-6387-F4AA-EA13-0060E4F17A80}"/>
              </a:ext>
            </a:extLst>
          </p:cNvPr>
          <p:cNvSpPr txBox="1"/>
          <p:nvPr/>
        </p:nvSpPr>
        <p:spPr>
          <a:xfrm>
            <a:off x="6543675" y="5123399"/>
            <a:ext cx="3133725" cy="830997"/>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b="1" dirty="0"/>
              <a:t>Llama2</a:t>
            </a:r>
          </a:p>
          <a:p>
            <a:pPr marL="342900" indent="-342900">
              <a:buFont typeface="Arial" panose="020B0604020202020204" pitchFamily="34" charset="0"/>
              <a:buChar char="•"/>
            </a:pPr>
            <a:r>
              <a:rPr lang="en-US" altLang="ja-JP" sz="2400" b="1" dirty="0"/>
              <a:t>CodeLlama</a:t>
            </a:r>
            <a:endParaRPr kumimoji="1" lang="ja-JP" altLang="en-US" sz="2400" b="1" dirty="0"/>
          </a:p>
        </p:txBody>
      </p:sp>
      <p:grpSp>
        <p:nvGrpSpPr>
          <p:cNvPr id="9" name="グループ化 8">
            <a:extLst>
              <a:ext uri="{FF2B5EF4-FFF2-40B4-BE49-F238E27FC236}">
                <a16:creationId xmlns:a16="http://schemas.microsoft.com/office/drawing/2014/main" id="{849CBE73-22BE-B7F4-E4D4-7C9644D41214}"/>
              </a:ext>
            </a:extLst>
          </p:cNvPr>
          <p:cNvGrpSpPr/>
          <p:nvPr/>
        </p:nvGrpSpPr>
        <p:grpSpPr>
          <a:xfrm>
            <a:off x="2685273" y="4668755"/>
            <a:ext cx="1676400" cy="381573"/>
            <a:chOff x="2781300" y="4655835"/>
            <a:chExt cx="1676400" cy="381573"/>
          </a:xfrm>
        </p:grpSpPr>
        <p:sp>
          <p:nvSpPr>
            <p:cNvPr id="8" name="四角形: 角を丸くする 7">
              <a:extLst>
                <a:ext uri="{FF2B5EF4-FFF2-40B4-BE49-F238E27FC236}">
                  <a16:creationId xmlns:a16="http://schemas.microsoft.com/office/drawing/2014/main" id="{EF18638D-619C-EB45-CEC9-DEFB6F3972A2}"/>
                </a:ext>
              </a:extLst>
            </p:cNvPr>
            <p:cNvSpPr/>
            <p:nvPr/>
          </p:nvSpPr>
          <p:spPr>
            <a:xfrm>
              <a:off x="2781300" y="4655835"/>
              <a:ext cx="1676400" cy="381573"/>
            </a:xfrm>
            <a:prstGeom prst="roundRect">
              <a:avLst>
                <a:gd name="adj" fmla="val 21900"/>
              </a:avLst>
            </a:prstGeom>
            <a:solidFill>
              <a:schemeClr val="accent6">
                <a:lumMod val="40000"/>
                <a:lumOff val="6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128B09B9-28E3-4991-4C62-6C6700725835}"/>
                </a:ext>
              </a:extLst>
            </p:cNvPr>
            <p:cNvPicPr>
              <a:picLocks noChangeAspect="1"/>
            </p:cNvPicPr>
            <p:nvPr/>
          </p:nvPicPr>
          <p:blipFill>
            <a:blip r:embed="rId3"/>
            <a:stretch>
              <a:fillRect/>
            </a:stretch>
          </p:blipFill>
          <p:spPr>
            <a:xfrm>
              <a:off x="2986598" y="4687561"/>
              <a:ext cx="1174017" cy="318746"/>
            </a:xfrm>
            <a:prstGeom prst="rect">
              <a:avLst/>
            </a:prstGeom>
          </p:spPr>
        </p:pic>
      </p:grpSp>
      <p:grpSp>
        <p:nvGrpSpPr>
          <p:cNvPr id="18" name="グループ化 17">
            <a:extLst>
              <a:ext uri="{FF2B5EF4-FFF2-40B4-BE49-F238E27FC236}">
                <a16:creationId xmlns:a16="http://schemas.microsoft.com/office/drawing/2014/main" id="{ACCACA97-F28D-2C2D-8437-8A29704DEB1F}"/>
              </a:ext>
            </a:extLst>
          </p:cNvPr>
          <p:cNvGrpSpPr/>
          <p:nvPr/>
        </p:nvGrpSpPr>
        <p:grpSpPr>
          <a:xfrm>
            <a:off x="7309061" y="4668755"/>
            <a:ext cx="1676400" cy="381573"/>
            <a:chOff x="7309061" y="4668755"/>
            <a:chExt cx="1676400" cy="381573"/>
          </a:xfrm>
        </p:grpSpPr>
        <p:sp>
          <p:nvSpPr>
            <p:cNvPr id="15" name="四角形: 角を丸くする 14">
              <a:extLst>
                <a:ext uri="{FF2B5EF4-FFF2-40B4-BE49-F238E27FC236}">
                  <a16:creationId xmlns:a16="http://schemas.microsoft.com/office/drawing/2014/main" id="{9CAFBCAD-BF42-5CB0-504C-958AB48E5A26}"/>
                </a:ext>
              </a:extLst>
            </p:cNvPr>
            <p:cNvSpPr/>
            <p:nvPr/>
          </p:nvSpPr>
          <p:spPr>
            <a:xfrm>
              <a:off x="7309061" y="4668755"/>
              <a:ext cx="1676400" cy="381573"/>
            </a:xfrm>
            <a:prstGeom prst="roundRect">
              <a:avLst>
                <a:gd name="adj" fmla="val 21900"/>
              </a:avLst>
            </a:prstGeom>
            <a:solidFill>
              <a:schemeClr val="accent5">
                <a:lumMod val="40000"/>
                <a:lumOff val="60000"/>
              </a:schemeClr>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162B1B36-D3C0-EBB7-CC4A-2F8F405F28FB}"/>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58042" b="97902" l="18750" r="98864">
                          <a14:foregroundMark x1="30398" y1="73427" x2="30398" y2="73427"/>
                          <a14:foregroundMark x1="28693" y1="67133" x2="28693" y2="67133"/>
                          <a14:foregroundMark x1="26989" y1="64336" x2="26989" y2="64336"/>
                          <a14:foregroundMark x1="24716" y1="63636" x2="24716" y2="63636"/>
                          <a14:foregroundMark x1="23580" y1="63636" x2="23580" y2="63636"/>
                          <a14:foregroundMark x1="21023" y1="65035" x2="21023" y2="65035"/>
                          <a14:foregroundMark x1="18750" y1="81818" x2="18750" y2="81818"/>
                          <a14:foregroundMark x1="38352" y1="98601" x2="38352" y2="98601"/>
                          <a14:foregroundMark x1="48864" y1="67832" x2="48864" y2="67832"/>
                          <a14:foregroundMark x1="48864" y1="67832" x2="48864" y2="67832"/>
                          <a14:foregroundMark x1="49716" y1="65734" x2="49716" y2="65734"/>
                          <a14:foregroundMark x1="48580" y1="63636" x2="48580" y2="63636"/>
                          <a14:foregroundMark x1="49148" y1="79021" x2="49148" y2="79021"/>
                          <a14:foregroundMark x1="49148" y1="93706" x2="49148" y2="93706"/>
                          <a14:foregroundMark x1="54545" y1="81119" x2="54545" y2="81119"/>
                          <a14:foregroundMark x1="56534" y1="86713" x2="56534" y2="86713"/>
                          <a14:foregroundMark x1="59659" y1="74126" x2="59659" y2="74126"/>
                          <a14:foregroundMark x1="61932" y1="64336" x2="61932" y2="64336"/>
                          <a14:foregroundMark x1="62784" y1="87413" x2="62784" y2="87413"/>
                          <a14:foregroundMark x1="67898" y1="84615" x2="67898" y2="84615"/>
                          <a14:foregroundMark x1="70739" y1="83916" x2="70739" y2="83916"/>
                          <a14:foregroundMark x1="72727" y1="97203" x2="72727" y2="97203"/>
                          <a14:foregroundMark x1="80114" y1="72727" x2="80114" y2="72727"/>
                          <a14:foregroundMark x1="82102" y1="65035" x2="82102" y2="65035"/>
                          <a14:foregroundMark x1="85795" y1="72028" x2="85795" y2="72028"/>
                          <a14:foregroundMark x1="81818" y1="88811" x2="81818" y2="88811"/>
                          <a14:foregroundMark x1="89489" y1="77622" x2="89489" y2="77622"/>
                          <a14:foregroundMark x1="90909" y1="93706" x2="90909" y2="93706"/>
                          <a14:foregroundMark x1="97159" y1="93706" x2="97159" y2="93706"/>
                          <a14:foregroundMark x1="98864" y1="76224" x2="98864" y2="76224"/>
                          <a14:foregroundMark x1="23011" y1="97902" x2="23011" y2="97902"/>
                          <a14:foregroundMark x1="62500" y1="86014" x2="62500" y2="86014"/>
                        </a14:backgroundRemoval>
                      </a14:imgEffect>
                    </a14:imgLayer>
                  </a14:imgProps>
                </a:ext>
              </a:extLst>
            </a:blip>
            <a:srcRect l="17149" t="53454"/>
            <a:stretch/>
          </p:blipFill>
          <p:spPr>
            <a:xfrm>
              <a:off x="7612630" y="4728521"/>
              <a:ext cx="1064646" cy="242990"/>
            </a:xfrm>
            <a:prstGeom prst="rect">
              <a:avLst/>
            </a:prstGeom>
          </p:spPr>
        </p:pic>
      </p:grpSp>
    </p:spTree>
    <p:extLst>
      <p:ext uri="{BB962C8B-B14F-4D97-AF65-F5344CB8AC3E}">
        <p14:creationId xmlns:p14="http://schemas.microsoft.com/office/powerpoint/2010/main" val="41187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74C6A7C6-683A-47D2-B3FB-8E45C9693E65}"/>
              </a:ext>
            </a:extLst>
          </p:cNvPr>
          <p:cNvSpPr/>
          <p:nvPr/>
        </p:nvSpPr>
        <p:spPr>
          <a:xfrm>
            <a:off x="6625371" y="2168044"/>
            <a:ext cx="5094189" cy="1158690"/>
          </a:xfrm>
          <a:prstGeom prst="roundRect">
            <a:avLst>
              <a:gd name="adj" fmla="val 19820"/>
            </a:avLst>
          </a:prstGeom>
          <a:solidFill>
            <a:schemeClr val="accent1">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ADFB80FE-74C7-A8ED-37D9-E1B55904A8BB}"/>
              </a:ext>
            </a:extLst>
          </p:cNvPr>
          <p:cNvSpPr/>
          <p:nvPr/>
        </p:nvSpPr>
        <p:spPr>
          <a:xfrm>
            <a:off x="6625371" y="3414953"/>
            <a:ext cx="5094189" cy="2682822"/>
          </a:xfrm>
          <a:prstGeom prst="roundRect">
            <a:avLst>
              <a:gd name="adj" fmla="val 7733"/>
            </a:avLst>
          </a:prstGeom>
          <a:solidFill>
            <a:schemeClr val="accent2">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1E072E9-266D-EB8A-5D6D-DBB755600EBD}"/>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1533FB42-BEBB-6D83-D5DA-ECECFE21FD7B}"/>
              </a:ext>
            </a:extLst>
          </p:cNvPr>
          <p:cNvSpPr>
            <a:spLocks noGrp="1"/>
          </p:cNvSpPr>
          <p:nvPr>
            <p:ph type="title"/>
          </p:nvPr>
        </p:nvSpPr>
        <p:spPr>
          <a:xfrm>
            <a:off x="838200" y="160326"/>
            <a:ext cx="10515600" cy="807862"/>
          </a:xfrm>
        </p:spPr>
        <p:txBody>
          <a:bodyPr anchor="b">
            <a:normAutofit fontScale="90000"/>
          </a:bodyPr>
          <a:lstStyle/>
          <a:p>
            <a:r>
              <a:rPr lang="ja-JP" altLang="en-US" b="1" dirty="0">
                <a:solidFill>
                  <a:schemeClr val="bg1"/>
                </a:solidFill>
                <a:latin typeface="+mn-ea"/>
                <a:ea typeface="+mn-ea"/>
              </a:rPr>
              <a:t>既存検出ツールと</a:t>
            </a:r>
            <a:r>
              <a:rPr kumimoji="1" lang="en-US" altLang="ja-JP" b="1" dirty="0">
                <a:solidFill>
                  <a:schemeClr val="bg1"/>
                </a:solidFill>
                <a:latin typeface="+mn-ea"/>
                <a:ea typeface="+mn-ea"/>
              </a:rPr>
              <a:t>LLM</a:t>
            </a:r>
            <a:r>
              <a:rPr lang="ja-JP" altLang="en-US" b="1" dirty="0">
                <a:solidFill>
                  <a:schemeClr val="bg1"/>
                </a:solidFill>
                <a:latin typeface="+mn-ea"/>
                <a:ea typeface="+mn-ea"/>
              </a:rPr>
              <a:t>の</a:t>
            </a:r>
            <a:r>
              <a:rPr kumimoji="1" lang="ja-JP" altLang="en-US" b="1" dirty="0">
                <a:solidFill>
                  <a:schemeClr val="bg1"/>
                </a:solidFill>
                <a:latin typeface="+mn-ea"/>
                <a:ea typeface="+mn-ea"/>
              </a:rPr>
              <a:t>クローン検出精度</a:t>
            </a:r>
          </a:p>
        </p:txBody>
      </p:sp>
      <p:sp>
        <p:nvSpPr>
          <p:cNvPr id="5" name="コンテンツ プレースホルダー 2">
            <a:extLst>
              <a:ext uri="{FF2B5EF4-FFF2-40B4-BE49-F238E27FC236}">
                <a16:creationId xmlns:a16="http://schemas.microsoft.com/office/drawing/2014/main" id="{E28F5377-CFD4-4A49-CC2E-14EB89A564E9}"/>
              </a:ext>
            </a:extLst>
          </p:cNvPr>
          <p:cNvSpPr>
            <a:spLocks noGrp="1"/>
          </p:cNvSpPr>
          <p:nvPr>
            <p:ph idx="1"/>
          </p:nvPr>
        </p:nvSpPr>
        <p:spPr>
          <a:xfrm>
            <a:off x="6378814" y="1297148"/>
            <a:ext cx="5340745" cy="4800627"/>
          </a:xfrm>
        </p:spPr>
        <p:txBody>
          <a:bodyPr>
            <a:noAutofit/>
          </a:bodyPr>
          <a:lstStyle/>
          <a:p>
            <a:pPr marL="0" indent="0">
              <a:buNone/>
            </a:pPr>
            <a:r>
              <a:rPr lang="ja-JP" altLang="en-US" b="1" dirty="0"/>
              <a:t>既存検出ツールと</a:t>
            </a:r>
            <a:r>
              <a:rPr lang="en-US" altLang="ja-JP" b="1" dirty="0"/>
              <a:t>LLM</a:t>
            </a:r>
            <a:r>
              <a:rPr lang="ja-JP" altLang="en-US" b="1" dirty="0"/>
              <a:t>の比較</a:t>
            </a:r>
            <a:r>
              <a:rPr lang="en-US" altLang="ja-JP" b="1" baseline="-25000" dirty="0">
                <a:solidFill>
                  <a:schemeClr val="bg2">
                    <a:lumMod val="25000"/>
                  </a:schemeClr>
                </a:solidFill>
              </a:rPr>
              <a:t>[12]</a:t>
            </a:r>
            <a:br>
              <a:rPr lang="en-US" altLang="ja-JP" b="1" dirty="0"/>
            </a:br>
            <a:r>
              <a:rPr lang="en-US" altLang="ja-JP" sz="2000" dirty="0"/>
              <a:t>(BigCloneBench</a:t>
            </a:r>
            <a:r>
              <a:rPr lang="ja-JP" altLang="en-US" sz="2000" dirty="0"/>
              <a:t>を用いた性能評価</a:t>
            </a:r>
            <a:r>
              <a:rPr lang="en-US" altLang="ja-JP" sz="2000" dirty="0"/>
              <a:t>)</a:t>
            </a:r>
          </a:p>
          <a:p>
            <a:pPr marL="457200" lvl="1" indent="0">
              <a:buNone/>
            </a:pPr>
            <a:endParaRPr lang="en-US" altLang="ja-JP" sz="1000" b="1" dirty="0"/>
          </a:p>
          <a:p>
            <a:pPr marL="457200" lvl="1" indent="0">
              <a:buNone/>
            </a:pPr>
            <a:r>
              <a:rPr lang="en-US" altLang="ja-JP" b="1" dirty="0">
                <a:solidFill>
                  <a:schemeClr val="accent5">
                    <a:lumMod val="50000"/>
                  </a:schemeClr>
                </a:solidFill>
              </a:rPr>
              <a:t>LLM</a:t>
            </a:r>
            <a:r>
              <a:rPr lang="ja-JP" altLang="en-US" b="1" dirty="0">
                <a:solidFill>
                  <a:schemeClr val="accent5">
                    <a:lumMod val="50000"/>
                  </a:schemeClr>
                </a:solidFill>
              </a:rPr>
              <a:t>を用いない既存検出ツール</a:t>
            </a:r>
            <a:endParaRPr lang="en-US" altLang="ja-JP" b="1" dirty="0">
              <a:solidFill>
                <a:schemeClr val="accent5">
                  <a:lumMod val="50000"/>
                </a:schemeClr>
              </a:solidFill>
            </a:endParaRPr>
          </a:p>
          <a:p>
            <a:pPr marL="914400" lvl="2" indent="0">
              <a:buNone/>
            </a:pPr>
            <a:r>
              <a:rPr lang="en-US" altLang="ja-JP" b="1" u="sng" dirty="0"/>
              <a:t>NiCad</a:t>
            </a:r>
            <a:r>
              <a:rPr lang="ja-JP" altLang="en-US" b="1" u="sng" dirty="0"/>
              <a:t>・</a:t>
            </a:r>
            <a:r>
              <a:rPr lang="en-US" altLang="ja-JP" b="1" u="sng" dirty="0"/>
              <a:t>Oreo</a:t>
            </a:r>
          </a:p>
          <a:p>
            <a:pPr lvl="2"/>
            <a:r>
              <a:rPr lang="en-US" altLang="ja-JP" dirty="0"/>
              <a:t>T3</a:t>
            </a:r>
            <a:r>
              <a:rPr lang="ja-JP" altLang="en-US" dirty="0"/>
              <a:t>・</a:t>
            </a:r>
            <a:r>
              <a:rPr lang="en-US" altLang="ja-JP" dirty="0"/>
              <a:t>T4</a:t>
            </a:r>
            <a:r>
              <a:rPr lang="ja-JP" altLang="en-US" dirty="0"/>
              <a:t>の検出漏れが多い</a:t>
            </a:r>
            <a:endParaRPr lang="en-US" altLang="ja-JP" dirty="0"/>
          </a:p>
          <a:p>
            <a:pPr marL="457200" lvl="1" indent="0">
              <a:buNone/>
            </a:pPr>
            <a:endParaRPr lang="en-US" altLang="ja-JP" sz="1000" b="1" dirty="0">
              <a:solidFill>
                <a:schemeClr val="accent5">
                  <a:lumMod val="50000"/>
                </a:schemeClr>
              </a:solidFill>
            </a:endParaRPr>
          </a:p>
          <a:p>
            <a:pPr marL="457200" lvl="1" indent="0">
              <a:buNone/>
            </a:pPr>
            <a:r>
              <a:rPr lang="en-US" altLang="ja-JP" b="1" dirty="0">
                <a:solidFill>
                  <a:schemeClr val="accent2">
                    <a:lumMod val="75000"/>
                  </a:schemeClr>
                </a:solidFill>
              </a:rPr>
              <a:t>LLM</a:t>
            </a:r>
          </a:p>
          <a:p>
            <a:pPr marL="914400" lvl="2" indent="0">
              <a:buNone/>
            </a:pPr>
            <a:r>
              <a:rPr lang="en-US" altLang="ja-JP" b="1" u="sng" dirty="0"/>
              <a:t>GPT-3.5-turbo</a:t>
            </a:r>
            <a:r>
              <a:rPr lang="ja-JP" altLang="en-US" b="1" u="sng" dirty="0"/>
              <a:t>・</a:t>
            </a:r>
            <a:r>
              <a:rPr lang="en-US" altLang="ja-JP" b="1" u="sng" dirty="0"/>
              <a:t>GPT-4</a:t>
            </a:r>
          </a:p>
          <a:p>
            <a:pPr lvl="2"/>
            <a:r>
              <a:rPr lang="en-US" altLang="ja-JP" dirty="0"/>
              <a:t>T3</a:t>
            </a:r>
            <a:r>
              <a:rPr lang="ja-JP" altLang="en-US" dirty="0"/>
              <a:t>・</a:t>
            </a:r>
            <a:r>
              <a:rPr lang="en-US" altLang="ja-JP" dirty="0"/>
              <a:t>T4</a:t>
            </a:r>
            <a:r>
              <a:rPr lang="ja-JP" altLang="en-US" dirty="0"/>
              <a:t>の検出漏れが比較的少なく</a:t>
            </a:r>
            <a:br>
              <a:rPr lang="en-US" altLang="ja-JP" dirty="0"/>
            </a:br>
            <a:r>
              <a:rPr lang="ja-JP" altLang="en-US" dirty="0"/>
              <a:t>全体の性能もよいといえる</a:t>
            </a:r>
            <a:endParaRPr lang="en-US" altLang="ja-JP" dirty="0"/>
          </a:p>
          <a:p>
            <a:pPr lvl="2"/>
            <a:r>
              <a:rPr lang="en-US" altLang="ja-JP" dirty="0"/>
              <a:t>T4</a:t>
            </a:r>
            <a:r>
              <a:rPr lang="ja-JP" altLang="en-US" dirty="0"/>
              <a:t>の検出漏れはまだ多い</a:t>
            </a:r>
            <a:endParaRPr lang="en-US" altLang="ja-JP" dirty="0"/>
          </a:p>
          <a:p>
            <a:pPr marL="914400" lvl="2" indent="0">
              <a:buNone/>
            </a:pPr>
            <a:r>
              <a:rPr lang="en-US" altLang="ja-JP" b="1" u="sng" dirty="0"/>
              <a:t>Llama2-Chat-7B</a:t>
            </a:r>
          </a:p>
          <a:p>
            <a:pPr lvl="2"/>
            <a:r>
              <a:rPr lang="ja-JP" altLang="en-US" dirty="0"/>
              <a:t>ほぼ全てのメソッドペアを</a:t>
            </a:r>
            <a:br>
              <a:rPr lang="en-US" altLang="ja-JP" dirty="0"/>
            </a:br>
            <a:r>
              <a:rPr lang="ja-JP" altLang="en-US" dirty="0"/>
              <a:t>クローンペアと認識</a:t>
            </a:r>
            <a:endParaRPr lang="en-US" altLang="ja-JP" dirty="0"/>
          </a:p>
        </p:txBody>
      </p:sp>
      <p:sp>
        <p:nvSpPr>
          <p:cNvPr id="7" name="スライド番号プレースホルダー 6">
            <a:extLst>
              <a:ext uri="{FF2B5EF4-FFF2-40B4-BE49-F238E27FC236}">
                <a16:creationId xmlns:a16="http://schemas.microsoft.com/office/drawing/2014/main" id="{DDE313C1-C8EA-316A-A536-538FB3EA88FA}"/>
              </a:ext>
            </a:extLst>
          </p:cNvPr>
          <p:cNvSpPr>
            <a:spLocks noGrp="1"/>
          </p:cNvSpPr>
          <p:nvPr>
            <p:ph type="sldNum" sz="quarter" idx="12"/>
          </p:nvPr>
        </p:nvSpPr>
        <p:spPr/>
        <p:txBody>
          <a:bodyPr/>
          <a:lstStyle/>
          <a:p>
            <a:fld id="{98E4D49B-7C54-4167-A8CB-7C9DF7FFC802}" type="slidenum">
              <a:rPr kumimoji="1" lang="ja-JP" altLang="en-US" smtClean="0"/>
              <a:t>8</a:t>
            </a:fld>
            <a:endParaRPr kumimoji="1" lang="ja-JP" altLang="en-US"/>
          </a:p>
        </p:txBody>
      </p:sp>
      <p:sp>
        <p:nvSpPr>
          <p:cNvPr id="8" name="テキスト ボックス 7">
            <a:extLst>
              <a:ext uri="{FF2B5EF4-FFF2-40B4-BE49-F238E27FC236}">
                <a16:creationId xmlns:a16="http://schemas.microsoft.com/office/drawing/2014/main" id="{96D78A9A-66BC-B7D4-4E0C-4910A5425BE5}"/>
              </a:ext>
            </a:extLst>
          </p:cNvPr>
          <p:cNvSpPr txBox="1"/>
          <p:nvPr/>
        </p:nvSpPr>
        <p:spPr>
          <a:xfrm>
            <a:off x="6625371" y="6143994"/>
            <a:ext cx="4951829" cy="523220"/>
          </a:xfrm>
          <a:prstGeom prst="rect">
            <a:avLst/>
          </a:prstGeom>
          <a:noFill/>
        </p:spPr>
        <p:txBody>
          <a:bodyPr wrap="square" rtlCol="0">
            <a:spAutoFit/>
          </a:bodyPr>
          <a:lstStyle/>
          <a:p>
            <a:r>
              <a:rPr lang="en-US" altLang="ja-JP" sz="1400" b="0" i="0" dirty="0">
                <a:solidFill>
                  <a:schemeClr val="bg2">
                    <a:lumMod val="25000"/>
                  </a:schemeClr>
                </a:solidFill>
                <a:effectLst/>
                <a:latin typeface="Times New Roman" panose="02020603050405020304" pitchFamily="18" charset="0"/>
              </a:rPr>
              <a:t>[12] S. Dou</a:t>
            </a:r>
            <a:r>
              <a:rPr lang="ja-JP" altLang="en-US" sz="1400" b="0" i="0" dirty="0">
                <a:solidFill>
                  <a:schemeClr val="bg2">
                    <a:lumMod val="25000"/>
                  </a:schemeClr>
                </a:solidFill>
                <a:effectLst/>
                <a:latin typeface="Times New Roman" panose="02020603050405020304" pitchFamily="18" charset="0"/>
              </a:rPr>
              <a:t> </a:t>
            </a:r>
            <a:r>
              <a:rPr lang="en-US" altLang="ja-JP" sz="1400" b="0" i="0" dirty="0">
                <a:solidFill>
                  <a:schemeClr val="bg2">
                    <a:lumMod val="25000"/>
                  </a:schemeClr>
                </a:solidFill>
                <a:effectLst/>
                <a:latin typeface="Times New Roman" panose="02020603050405020304" pitchFamily="18" charset="0"/>
              </a:rPr>
              <a:t>et al. Towards Understanding the Capability of Large Language Models on Code Clone Detection: A Survey. 2023</a:t>
            </a:r>
            <a:endParaRPr kumimoji="1" lang="ja-JP" altLang="en-US" sz="1400" dirty="0">
              <a:solidFill>
                <a:schemeClr val="bg2">
                  <a:lumMod val="25000"/>
                </a:schemeClr>
              </a:solidFill>
            </a:endParaRPr>
          </a:p>
        </p:txBody>
      </p:sp>
      <p:graphicFrame>
        <p:nvGraphicFramePr>
          <p:cNvPr id="11" name="グラフ 10">
            <a:extLst>
              <a:ext uri="{FF2B5EF4-FFF2-40B4-BE49-F238E27FC236}">
                <a16:creationId xmlns:a16="http://schemas.microsoft.com/office/drawing/2014/main" id="{73249C8B-19B4-2CE7-1856-217AC30A1C52}"/>
              </a:ext>
            </a:extLst>
          </p:cNvPr>
          <p:cNvGraphicFramePr/>
          <p:nvPr>
            <p:extLst>
              <p:ext uri="{D42A27DB-BD31-4B8C-83A1-F6EECF244321}">
                <p14:modId xmlns:p14="http://schemas.microsoft.com/office/powerpoint/2010/main" val="2564722397"/>
              </p:ext>
            </p:extLst>
          </p:nvPr>
        </p:nvGraphicFramePr>
        <p:xfrm>
          <a:off x="-267336" y="1157875"/>
          <a:ext cx="6601690" cy="5700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a:extLst>
              <a:ext uri="{FF2B5EF4-FFF2-40B4-BE49-F238E27FC236}">
                <a16:creationId xmlns:a16="http://schemas.microsoft.com/office/drawing/2014/main" id="{91F40844-04D6-44D6-D727-879E83B92FCD}"/>
              </a:ext>
            </a:extLst>
          </p:cNvPr>
          <p:cNvGraphicFramePr/>
          <p:nvPr>
            <p:extLst>
              <p:ext uri="{D42A27DB-BD31-4B8C-83A1-F6EECF244321}">
                <p14:modId xmlns:p14="http://schemas.microsoft.com/office/powerpoint/2010/main" val="867734339"/>
              </p:ext>
            </p:extLst>
          </p:nvPr>
        </p:nvGraphicFramePr>
        <p:xfrm>
          <a:off x="-184208" y="5263058"/>
          <a:ext cx="5930380" cy="1549555"/>
        </p:xfrm>
        <a:graphic>
          <a:graphicData uri="http://schemas.openxmlformats.org/drawingml/2006/chart">
            <c:chart xmlns:c="http://schemas.openxmlformats.org/drawingml/2006/chart" xmlns:r="http://schemas.openxmlformats.org/officeDocument/2006/relationships" r:id="rId4"/>
          </a:graphicData>
        </a:graphic>
      </p:graphicFrame>
      <p:sp>
        <p:nvSpPr>
          <p:cNvPr id="15" name="テキスト ボックス 14">
            <a:extLst>
              <a:ext uri="{FF2B5EF4-FFF2-40B4-BE49-F238E27FC236}">
                <a16:creationId xmlns:a16="http://schemas.microsoft.com/office/drawing/2014/main" id="{41101068-0813-61AD-3AB8-63FABA552253}"/>
              </a:ext>
            </a:extLst>
          </p:cNvPr>
          <p:cNvSpPr txBox="1"/>
          <p:nvPr/>
        </p:nvSpPr>
        <p:spPr>
          <a:xfrm>
            <a:off x="649456" y="4927465"/>
            <a:ext cx="3139001" cy="369332"/>
          </a:xfrm>
          <a:prstGeom prst="rect">
            <a:avLst/>
          </a:prstGeom>
          <a:noFill/>
        </p:spPr>
        <p:txBody>
          <a:bodyPr wrap="none" rtlCol="0">
            <a:spAutoFit/>
          </a:bodyPr>
          <a:lstStyle/>
          <a:p>
            <a:r>
              <a:rPr kumimoji="1" lang="en-US" altLang="ja-JP" b="1" dirty="0"/>
              <a:t>Recall(</a:t>
            </a:r>
            <a:r>
              <a:rPr kumimoji="1" lang="ja-JP" altLang="en-US" b="1" dirty="0"/>
              <a:t>検出漏れをしないか</a:t>
            </a:r>
            <a:r>
              <a:rPr kumimoji="1" lang="en-US" altLang="ja-JP" b="1" dirty="0"/>
              <a:t>)</a:t>
            </a:r>
            <a:endParaRPr kumimoji="1" lang="ja-JP" altLang="en-US" b="1" dirty="0"/>
          </a:p>
        </p:txBody>
      </p:sp>
      <p:sp>
        <p:nvSpPr>
          <p:cNvPr id="16" name="テキスト ボックス 15">
            <a:extLst>
              <a:ext uri="{FF2B5EF4-FFF2-40B4-BE49-F238E27FC236}">
                <a16:creationId xmlns:a16="http://schemas.microsoft.com/office/drawing/2014/main" id="{039016D7-39C9-D0A0-9F46-0996A729A006}"/>
              </a:ext>
            </a:extLst>
          </p:cNvPr>
          <p:cNvSpPr txBox="1"/>
          <p:nvPr/>
        </p:nvSpPr>
        <p:spPr>
          <a:xfrm>
            <a:off x="649456" y="6488668"/>
            <a:ext cx="3264035" cy="369332"/>
          </a:xfrm>
          <a:prstGeom prst="rect">
            <a:avLst/>
          </a:prstGeom>
          <a:noFill/>
        </p:spPr>
        <p:txBody>
          <a:bodyPr wrap="none" rtlCol="0">
            <a:spAutoFit/>
          </a:bodyPr>
          <a:lstStyle/>
          <a:p>
            <a:r>
              <a:rPr kumimoji="1" lang="en-US" altLang="ja-JP" b="1" dirty="0"/>
              <a:t>Precision(</a:t>
            </a:r>
            <a:r>
              <a:rPr kumimoji="1" lang="ja-JP" altLang="en-US" b="1" dirty="0"/>
              <a:t>誤検出をしないか</a:t>
            </a:r>
            <a:r>
              <a:rPr kumimoji="1" lang="en-US" altLang="ja-JP" b="1" dirty="0"/>
              <a:t>)</a:t>
            </a:r>
            <a:endParaRPr kumimoji="1" lang="ja-JP" altLang="en-US" b="1" dirty="0"/>
          </a:p>
        </p:txBody>
      </p:sp>
    </p:spTree>
    <p:extLst>
      <p:ext uri="{BB962C8B-B14F-4D97-AF65-F5344CB8AC3E}">
        <p14:creationId xmlns:p14="http://schemas.microsoft.com/office/powerpoint/2010/main" val="110339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3C804-676C-024D-A86D-41B8F380ADC1}"/>
            </a:ext>
          </a:extLst>
        </p:cNvPr>
        <p:cNvGrpSpPr/>
        <p:nvPr/>
      </p:nvGrpSpPr>
      <p:grpSpPr>
        <a:xfrm>
          <a:off x="0" y="0"/>
          <a:ext cx="0" cy="0"/>
          <a:chOff x="0" y="0"/>
          <a:chExt cx="0" cy="0"/>
        </a:xfrm>
      </p:grpSpPr>
      <p:sp>
        <p:nvSpPr>
          <p:cNvPr id="27" name="テキスト ボックス 26">
            <a:extLst>
              <a:ext uri="{FF2B5EF4-FFF2-40B4-BE49-F238E27FC236}">
                <a16:creationId xmlns:a16="http://schemas.microsoft.com/office/drawing/2014/main" id="{D61D24BF-0C19-4245-8EB4-9B5AD80D1704}"/>
              </a:ext>
            </a:extLst>
          </p:cNvPr>
          <p:cNvSpPr txBox="1"/>
          <p:nvPr/>
        </p:nvSpPr>
        <p:spPr>
          <a:xfrm>
            <a:off x="6625371" y="6143994"/>
            <a:ext cx="4951829" cy="523220"/>
          </a:xfrm>
          <a:prstGeom prst="rect">
            <a:avLst/>
          </a:prstGeom>
          <a:noFill/>
        </p:spPr>
        <p:txBody>
          <a:bodyPr wrap="square" rtlCol="0">
            <a:spAutoFit/>
          </a:bodyPr>
          <a:lstStyle/>
          <a:p>
            <a:r>
              <a:rPr lang="en-US" altLang="ja-JP" sz="1400" b="0" i="0" dirty="0">
                <a:solidFill>
                  <a:schemeClr val="bg2">
                    <a:lumMod val="25000"/>
                  </a:schemeClr>
                </a:solidFill>
                <a:effectLst/>
                <a:latin typeface="Times New Roman" panose="02020603050405020304" pitchFamily="18" charset="0"/>
              </a:rPr>
              <a:t>[12] S. Dou</a:t>
            </a:r>
            <a:r>
              <a:rPr lang="ja-JP" altLang="en-US" sz="1400" b="0" i="0" dirty="0">
                <a:solidFill>
                  <a:schemeClr val="bg2">
                    <a:lumMod val="25000"/>
                  </a:schemeClr>
                </a:solidFill>
                <a:effectLst/>
                <a:latin typeface="Times New Roman" panose="02020603050405020304" pitchFamily="18" charset="0"/>
              </a:rPr>
              <a:t> </a:t>
            </a:r>
            <a:r>
              <a:rPr lang="en-US" altLang="ja-JP" sz="1400" b="0" i="0" dirty="0">
                <a:solidFill>
                  <a:schemeClr val="bg2">
                    <a:lumMod val="25000"/>
                  </a:schemeClr>
                </a:solidFill>
                <a:effectLst/>
                <a:latin typeface="Times New Roman" panose="02020603050405020304" pitchFamily="18" charset="0"/>
              </a:rPr>
              <a:t>et al. Towards Understanding the Capability of Large Language Models on Code Clone Detection: A Survey. 2023</a:t>
            </a:r>
            <a:endParaRPr kumimoji="1" lang="ja-JP" altLang="en-US" sz="1400" dirty="0">
              <a:solidFill>
                <a:schemeClr val="bg2">
                  <a:lumMod val="25000"/>
                </a:schemeClr>
              </a:solidFill>
            </a:endParaRPr>
          </a:p>
        </p:txBody>
      </p:sp>
      <p:sp>
        <p:nvSpPr>
          <p:cNvPr id="30" name="テキスト ボックス 29">
            <a:extLst>
              <a:ext uri="{FF2B5EF4-FFF2-40B4-BE49-F238E27FC236}">
                <a16:creationId xmlns:a16="http://schemas.microsoft.com/office/drawing/2014/main" id="{182C7F5E-C428-E6BB-D8BC-956FAD0D7EFA}"/>
              </a:ext>
            </a:extLst>
          </p:cNvPr>
          <p:cNvSpPr txBox="1"/>
          <p:nvPr/>
        </p:nvSpPr>
        <p:spPr>
          <a:xfrm>
            <a:off x="649456" y="4927465"/>
            <a:ext cx="3139001" cy="369332"/>
          </a:xfrm>
          <a:prstGeom prst="rect">
            <a:avLst/>
          </a:prstGeom>
          <a:noFill/>
        </p:spPr>
        <p:txBody>
          <a:bodyPr wrap="none" rtlCol="0">
            <a:spAutoFit/>
          </a:bodyPr>
          <a:lstStyle/>
          <a:p>
            <a:r>
              <a:rPr kumimoji="1" lang="en-US" altLang="ja-JP" b="1" dirty="0"/>
              <a:t>Recall(</a:t>
            </a:r>
            <a:r>
              <a:rPr kumimoji="1" lang="ja-JP" altLang="en-US" b="1" dirty="0"/>
              <a:t>検出漏れをしないか</a:t>
            </a:r>
            <a:r>
              <a:rPr kumimoji="1" lang="en-US" altLang="ja-JP" b="1" dirty="0"/>
              <a:t>)</a:t>
            </a:r>
            <a:endParaRPr kumimoji="1" lang="ja-JP" altLang="en-US" b="1" dirty="0"/>
          </a:p>
        </p:txBody>
      </p:sp>
      <p:graphicFrame>
        <p:nvGraphicFramePr>
          <p:cNvPr id="3" name="グラフ 2">
            <a:extLst>
              <a:ext uri="{FF2B5EF4-FFF2-40B4-BE49-F238E27FC236}">
                <a16:creationId xmlns:a16="http://schemas.microsoft.com/office/drawing/2014/main" id="{08A814B3-6CF0-41B3-0533-A2D187C70D8E}"/>
              </a:ext>
            </a:extLst>
          </p:cNvPr>
          <p:cNvGraphicFramePr/>
          <p:nvPr>
            <p:extLst>
              <p:ext uri="{D42A27DB-BD31-4B8C-83A1-F6EECF244321}">
                <p14:modId xmlns:p14="http://schemas.microsoft.com/office/powerpoint/2010/main" val="399474074"/>
              </p:ext>
            </p:extLst>
          </p:nvPr>
        </p:nvGraphicFramePr>
        <p:xfrm>
          <a:off x="-267336" y="1157875"/>
          <a:ext cx="6601690" cy="5700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a:extLst>
              <a:ext uri="{FF2B5EF4-FFF2-40B4-BE49-F238E27FC236}">
                <a16:creationId xmlns:a16="http://schemas.microsoft.com/office/drawing/2014/main" id="{1D92825E-20AD-215E-5E8D-5D9955C8EE99}"/>
              </a:ext>
            </a:extLst>
          </p:cNvPr>
          <p:cNvGraphicFramePr/>
          <p:nvPr>
            <p:extLst>
              <p:ext uri="{D42A27DB-BD31-4B8C-83A1-F6EECF244321}">
                <p14:modId xmlns:p14="http://schemas.microsoft.com/office/powerpoint/2010/main" val="227265191"/>
              </p:ext>
            </p:extLst>
          </p:nvPr>
        </p:nvGraphicFramePr>
        <p:xfrm>
          <a:off x="-184208" y="5263058"/>
          <a:ext cx="5930380" cy="1549555"/>
        </p:xfrm>
        <a:graphic>
          <a:graphicData uri="http://schemas.openxmlformats.org/drawingml/2006/chart">
            <c:chart xmlns:c="http://schemas.openxmlformats.org/drawingml/2006/chart" xmlns:r="http://schemas.openxmlformats.org/officeDocument/2006/relationships" r:id="rId4"/>
          </a:graphicData>
        </a:graphic>
      </p:graphicFrame>
      <p:sp>
        <p:nvSpPr>
          <p:cNvPr id="31" name="テキスト ボックス 30">
            <a:extLst>
              <a:ext uri="{FF2B5EF4-FFF2-40B4-BE49-F238E27FC236}">
                <a16:creationId xmlns:a16="http://schemas.microsoft.com/office/drawing/2014/main" id="{34F213BD-D6EE-3B15-7473-72266B674520}"/>
              </a:ext>
            </a:extLst>
          </p:cNvPr>
          <p:cNvSpPr txBox="1"/>
          <p:nvPr/>
        </p:nvSpPr>
        <p:spPr>
          <a:xfrm>
            <a:off x="649456" y="6488668"/>
            <a:ext cx="3264035" cy="369332"/>
          </a:xfrm>
          <a:prstGeom prst="rect">
            <a:avLst/>
          </a:prstGeom>
          <a:noFill/>
        </p:spPr>
        <p:txBody>
          <a:bodyPr wrap="none" rtlCol="0">
            <a:spAutoFit/>
          </a:bodyPr>
          <a:lstStyle/>
          <a:p>
            <a:r>
              <a:rPr kumimoji="1" lang="en-US" altLang="ja-JP" b="1" dirty="0"/>
              <a:t>Precision(</a:t>
            </a:r>
            <a:r>
              <a:rPr kumimoji="1" lang="ja-JP" altLang="en-US" b="1" dirty="0"/>
              <a:t>誤検出をしないか</a:t>
            </a:r>
            <a:r>
              <a:rPr kumimoji="1" lang="en-US" altLang="ja-JP" b="1" dirty="0"/>
              <a:t>)</a:t>
            </a:r>
            <a:endParaRPr kumimoji="1" lang="ja-JP" altLang="en-US" b="1" dirty="0"/>
          </a:p>
        </p:txBody>
      </p:sp>
      <p:sp>
        <p:nvSpPr>
          <p:cNvPr id="4" name="正方形/長方形 3">
            <a:extLst>
              <a:ext uri="{FF2B5EF4-FFF2-40B4-BE49-F238E27FC236}">
                <a16:creationId xmlns:a16="http://schemas.microsoft.com/office/drawing/2014/main" id="{2ACE24EC-38D3-4DA2-9675-CA1A8348F096}"/>
              </a:ext>
            </a:extLst>
          </p:cNvPr>
          <p:cNvSpPr/>
          <p:nvPr/>
        </p:nvSpPr>
        <p:spPr>
          <a:xfrm>
            <a:off x="0" y="0"/>
            <a:ext cx="12192000" cy="1117622"/>
          </a:xfrm>
          <a:prstGeom prst="rect">
            <a:avLst/>
          </a:prstGeom>
          <a:solidFill>
            <a:srgbClr val="31404D"/>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C7790806-A9FE-AFCD-4DAD-66788DD50FD3}"/>
              </a:ext>
            </a:extLst>
          </p:cNvPr>
          <p:cNvSpPr>
            <a:spLocks noGrp="1"/>
          </p:cNvSpPr>
          <p:nvPr>
            <p:ph type="title"/>
          </p:nvPr>
        </p:nvSpPr>
        <p:spPr>
          <a:xfrm>
            <a:off x="838200" y="160326"/>
            <a:ext cx="10515600" cy="807862"/>
          </a:xfrm>
        </p:spPr>
        <p:txBody>
          <a:bodyPr anchor="b">
            <a:normAutofit fontScale="90000"/>
          </a:bodyPr>
          <a:lstStyle/>
          <a:p>
            <a:r>
              <a:rPr lang="ja-JP" altLang="en-US" b="1" dirty="0">
                <a:solidFill>
                  <a:schemeClr val="bg1"/>
                </a:solidFill>
                <a:latin typeface="+mn-ea"/>
                <a:ea typeface="+mn-ea"/>
              </a:rPr>
              <a:t>既存検出ツールと</a:t>
            </a:r>
            <a:r>
              <a:rPr kumimoji="1" lang="en-US" altLang="ja-JP" b="1" dirty="0">
                <a:solidFill>
                  <a:schemeClr val="bg1"/>
                </a:solidFill>
                <a:latin typeface="+mn-ea"/>
                <a:ea typeface="+mn-ea"/>
              </a:rPr>
              <a:t>LLM</a:t>
            </a:r>
            <a:r>
              <a:rPr lang="ja-JP" altLang="en-US" b="1" dirty="0">
                <a:solidFill>
                  <a:schemeClr val="bg1"/>
                </a:solidFill>
                <a:latin typeface="+mn-ea"/>
                <a:ea typeface="+mn-ea"/>
              </a:rPr>
              <a:t>の</a:t>
            </a:r>
            <a:r>
              <a:rPr kumimoji="1" lang="ja-JP" altLang="en-US" b="1" dirty="0">
                <a:solidFill>
                  <a:schemeClr val="bg1"/>
                </a:solidFill>
                <a:latin typeface="+mn-ea"/>
                <a:ea typeface="+mn-ea"/>
              </a:rPr>
              <a:t>クローン検出精度</a:t>
            </a:r>
          </a:p>
        </p:txBody>
      </p:sp>
      <p:sp>
        <p:nvSpPr>
          <p:cNvPr id="7" name="スライド番号プレースホルダー 6">
            <a:extLst>
              <a:ext uri="{FF2B5EF4-FFF2-40B4-BE49-F238E27FC236}">
                <a16:creationId xmlns:a16="http://schemas.microsoft.com/office/drawing/2014/main" id="{053DFC5C-C6D5-56F3-4287-386BC12A1A19}"/>
              </a:ext>
            </a:extLst>
          </p:cNvPr>
          <p:cNvSpPr>
            <a:spLocks noGrp="1"/>
          </p:cNvSpPr>
          <p:nvPr>
            <p:ph type="sldNum" sz="quarter" idx="12"/>
          </p:nvPr>
        </p:nvSpPr>
        <p:spPr/>
        <p:txBody>
          <a:bodyPr/>
          <a:lstStyle/>
          <a:p>
            <a:fld id="{98E4D49B-7C54-4167-A8CB-7C9DF7FFC802}" type="slidenum">
              <a:rPr kumimoji="1" lang="ja-JP" altLang="en-US" smtClean="0"/>
              <a:t>9</a:t>
            </a:fld>
            <a:endParaRPr kumimoji="1" lang="ja-JP" altLang="en-US"/>
          </a:p>
        </p:txBody>
      </p:sp>
      <p:sp>
        <p:nvSpPr>
          <p:cNvPr id="17" name="四角形: 角を丸くする 16">
            <a:extLst>
              <a:ext uri="{FF2B5EF4-FFF2-40B4-BE49-F238E27FC236}">
                <a16:creationId xmlns:a16="http://schemas.microsoft.com/office/drawing/2014/main" id="{E101CBDA-B33E-0B60-FBEE-760C096D8832}"/>
              </a:ext>
            </a:extLst>
          </p:cNvPr>
          <p:cNvSpPr/>
          <p:nvPr/>
        </p:nvSpPr>
        <p:spPr>
          <a:xfrm>
            <a:off x="4086456" y="2142553"/>
            <a:ext cx="2087368" cy="117475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22557BA6-256B-A86C-CD89-E3A952AF2A1F}"/>
              </a:ext>
            </a:extLst>
          </p:cNvPr>
          <p:cNvSpPr/>
          <p:nvPr/>
        </p:nvSpPr>
        <p:spPr>
          <a:xfrm>
            <a:off x="758313" y="1580668"/>
            <a:ext cx="3155178"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A20509D6-C15A-42D6-CDDE-98E17F6A6B99}"/>
              </a:ext>
            </a:extLst>
          </p:cNvPr>
          <p:cNvSpPr/>
          <p:nvPr/>
        </p:nvSpPr>
        <p:spPr>
          <a:xfrm>
            <a:off x="765511" y="2421825"/>
            <a:ext cx="3155178"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773C8119-5B4F-7124-9246-2A49437F9703}"/>
              </a:ext>
            </a:extLst>
          </p:cNvPr>
          <p:cNvSpPr/>
          <p:nvPr/>
        </p:nvSpPr>
        <p:spPr>
          <a:xfrm>
            <a:off x="760358" y="3255423"/>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7BDB06A9-62DE-A4B9-1FAA-8553F5055CCF}"/>
              </a:ext>
            </a:extLst>
          </p:cNvPr>
          <p:cNvSpPr/>
          <p:nvPr/>
        </p:nvSpPr>
        <p:spPr>
          <a:xfrm>
            <a:off x="1187439" y="2909347"/>
            <a:ext cx="1031517"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073D008A-FDBB-BFE8-2088-B2674041BFA2}"/>
              </a:ext>
            </a:extLst>
          </p:cNvPr>
          <p:cNvSpPr/>
          <p:nvPr/>
        </p:nvSpPr>
        <p:spPr>
          <a:xfrm>
            <a:off x="760358" y="4079433"/>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25AA7E05-38A4-7F94-966E-C222EA407DFF}"/>
              </a:ext>
            </a:extLst>
          </p:cNvPr>
          <p:cNvSpPr/>
          <p:nvPr/>
        </p:nvSpPr>
        <p:spPr>
          <a:xfrm>
            <a:off x="614800" y="3726971"/>
            <a:ext cx="351555" cy="369332"/>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B9DCA74A-7B9B-78C6-86C1-286B0DEEB413}"/>
              </a:ext>
            </a:extLst>
          </p:cNvPr>
          <p:cNvSpPr/>
          <p:nvPr/>
        </p:nvSpPr>
        <p:spPr>
          <a:xfrm>
            <a:off x="740774" y="5654978"/>
            <a:ext cx="3139001" cy="369332"/>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6A0A62CB-293B-299B-6181-CA0563E0B96B}"/>
              </a:ext>
            </a:extLst>
          </p:cNvPr>
          <p:cNvSpPr/>
          <p:nvPr/>
        </p:nvSpPr>
        <p:spPr>
          <a:xfrm>
            <a:off x="6625371" y="2168044"/>
            <a:ext cx="5094189" cy="1158690"/>
          </a:xfrm>
          <a:prstGeom prst="roundRect">
            <a:avLst>
              <a:gd name="adj" fmla="val 19820"/>
            </a:avLst>
          </a:prstGeom>
          <a:solidFill>
            <a:schemeClr val="accent1">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A8AA81EE-546E-4B0A-A087-2CEA0088BB45}"/>
              </a:ext>
            </a:extLst>
          </p:cNvPr>
          <p:cNvSpPr/>
          <p:nvPr/>
        </p:nvSpPr>
        <p:spPr>
          <a:xfrm>
            <a:off x="6625371" y="3414953"/>
            <a:ext cx="5094189" cy="2682822"/>
          </a:xfrm>
          <a:prstGeom prst="roundRect">
            <a:avLst>
              <a:gd name="adj" fmla="val 7733"/>
            </a:avLst>
          </a:prstGeom>
          <a:solidFill>
            <a:schemeClr val="accent2">
              <a:lumMod val="40000"/>
              <a:lumOff val="60000"/>
            </a:schemeClr>
          </a:solidFill>
          <a:ln w="28575">
            <a:solidFill>
              <a:srgbClr val="3140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コンテンツ プレースホルダー 2">
            <a:extLst>
              <a:ext uri="{FF2B5EF4-FFF2-40B4-BE49-F238E27FC236}">
                <a16:creationId xmlns:a16="http://schemas.microsoft.com/office/drawing/2014/main" id="{877D4532-D45B-BEB1-CE78-19882B265449}"/>
              </a:ext>
            </a:extLst>
          </p:cNvPr>
          <p:cNvSpPr>
            <a:spLocks noGrp="1"/>
          </p:cNvSpPr>
          <p:nvPr>
            <p:ph idx="1"/>
          </p:nvPr>
        </p:nvSpPr>
        <p:spPr>
          <a:xfrm>
            <a:off x="6378814" y="1297148"/>
            <a:ext cx="5340745" cy="4800627"/>
          </a:xfrm>
        </p:spPr>
        <p:txBody>
          <a:bodyPr>
            <a:noAutofit/>
          </a:bodyPr>
          <a:lstStyle/>
          <a:p>
            <a:pPr marL="0" indent="0">
              <a:buNone/>
            </a:pPr>
            <a:r>
              <a:rPr lang="ja-JP" altLang="en-US" b="1" dirty="0"/>
              <a:t>既存検出ツールと</a:t>
            </a:r>
            <a:r>
              <a:rPr lang="en-US" altLang="ja-JP" b="1" dirty="0"/>
              <a:t>LLM</a:t>
            </a:r>
            <a:r>
              <a:rPr lang="ja-JP" altLang="en-US" b="1" dirty="0"/>
              <a:t>の比較</a:t>
            </a:r>
            <a:r>
              <a:rPr lang="en-US" altLang="ja-JP" b="1" baseline="-25000" dirty="0">
                <a:solidFill>
                  <a:schemeClr val="bg2">
                    <a:lumMod val="25000"/>
                  </a:schemeClr>
                </a:solidFill>
              </a:rPr>
              <a:t>[12]</a:t>
            </a:r>
            <a:br>
              <a:rPr lang="en-US" altLang="ja-JP" b="1" dirty="0"/>
            </a:br>
            <a:r>
              <a:rPr lang="en-US" altLang="ja-JP" sz="2000" dirty="0"/>
              <a:t>(BigCloneBench</a:t>
            </a:r>
            <a:r>
              <a:rPr lang="ja-JP" altLang="en-US" sz="2000" dirty="0"/>
              <a:t>を用いた性能評価</a:t>
            </a:r>
            <a:r>
              <a:rPr lang="en-US" altLang="ja-JP" sz="2000" dirty="0"/>
              <a:t>)</a:t>
            </a:r>
          </a:p>
          <a:p>
            <a:pPr marL="457200" lvl="1" indent="0">
              <a:buNone/>
            </a:pPr>
            <a:endParaRPr lang="en-US" altLang="ja-JP" sz="1000" b="1" dirty="0"/>
          </a:p>
          <a:p>
            <a:pPr marL="457200" lvl="1" indent="0">
              <a:buNone/>
            </a:pPr>
            <a:r>
              <a:rPr lang="en-US" altLang="ja-JP" b="1" dirty="0">
                <a:solidFill>
                  <a:schemeClr val="accent5">
                    <a:lumMod val="50000"/>
                  </a:schemeClr>
                </a:solidFill>
              </a:rPr>
              <a:t>LLM</a:t>
            </a:r>
            <a:r>
              <a:rPr lang="ja-JP" altLang="en-US" b="1" dirty="0">
                <a:solidFill>
                  <a:schemeClr val="accent5">
                    <a:lumMod val="50000"/>
                  </a:schemeClr>
                </a:solidFill>
              </a:rPr>
              <a:t>を用いない既存検出ツール</a:t>
            </a:r>
            <a:endParaRPr lang="en-US" altLang="ja-JP" b="1" dirty="0">
              <a:solidFill>
                <a:schemeClr val="accent5">
                  <a:lumMod val="50000"/>
                </a:schemeClr>
              </a:solidFill>
            </a:endParaRPr>
          </a:p>
          <a:p>
            <a:pPr marL="914400" lvl="2" indent="0">
              <a:buNone/>
            </a:pPr>
            <a:r>
              <a:rPr lang="en-US" altLang="ja-JP" b="1" u="sng" dirty="0"/>
              <a:t>NiCad</a:t>
            </a:r>
            <a:r>
              <a:rPr lang="ja-JP" altLang="en-US" b="1" u="sng" dirty="0"/>
              <a:t>・</a:t>
            </a:r>
            <a:r>
              <a:rPr lang="en-US" altLang="ja-JP" b="1" u="sng" dirty="0"/>
              <a:t>Oreo</a:t>
            </a:r>
          </a:p>
          <a:p>
            <a:pPr lvl="2"/>
            <a:r>
              <a:rPr lang="en-US" altLang="ja-JP" dirty="0"/>
              <a:t>T3</a:t>
            </a:r>
            <a:r>
              <a:rPr lang="ja-JP" altLang="en-US" dirty="0"/>
              <a:t>・</a:t>
            </a:r>
            <a:r>
              <a:rPr lang="en-US" altLang="ja-JP" dirty="0"/>
              <a:t>T4</a:t>
            </a:r>
            <a:r>
              <a:rPr lang="ja-JP" altLang="en-US" dirty="0"/>
              <a:t>の検出漏れが多い</a:t>
            </a:r>
            <a:endParaRPr lang="en-US" altLang="ja-JP" dirty="0"/>
          </a:p>
          <a:p>
            <a:pPr marL="457200" lvl="1" indent="0">
              <a:buNone/>
            </a:pPr>
            <a:endParaRPr lang="en-US" altLang="ja-JP" sz="1000" b="1" dirty="0">
              <a:solidFill>
                <a:schemeClr val="accent5">
                  <a:lumMod val="50000"/>
                </a:schemeClr>
              </a:solidFill>
            </a:endParaRPr>
          </a:p>
          <a:p>
            <a:pPr marL="457200" lvl="1" indent="0">
              <a:buNone/>
            </a:pPr>
            <a:r>
              <a:rPr lang="en-US" altLang="ja-JP" b="1" dirty="0">
                <a:solidFill>
                  <a:schemeClr val="accent2">
                    <a:lumMod val="75000"/>
                  </a:schemeClr>
                </a:solidFill>
              </a:rPr>
              <a:t>LLM</a:t>
            </a:r>
          </a:p>
          <a:p>
            <a:pPr marL="914400" lvl="2" indent="0">
              <a:buNone/>
            </a:pPr>
            <a:r>
              <a:rPr lang="en-US" altLang="ja-JP" b="1" u="sng" dirty="0"/>
              <a:t>GPT-3.5-turbo</a:t>
            </a:r>
            <a:r>
              <a:rPr lang="ja-JP" altLang="en-US" b="1" u="sng" dirty="0"/>
              <a:t>・</a:t>
            </a:r>
            <a:r>
              <a:rPr lang="en-US" altLang="ja-JP" b="1" u="sng" dirty="0"/>
              <a:t>GPT-4</a:t>
            </a:r>
          </a:p>
          <a:p>
            <a:pPr lvl="2"/>
            <a:r>
              <a:rPr lang="en-US" altLang="ja-JP" dirty="0"/>
              <a:t>T3</a:t>
            </a:r>
            <a:r>
              <a:rPr lang="ja-JP" altLang="en-US" dirty="0"/>
              <a:t>・</a:t>
            </a:r>
            <a:r>
              <a:rPr lang="en-US" altLang="ja-JP" dirty="0"/>
              <a:t>T4</a:t>
            </a:r>
            <a:r>
              <a:rPr lang="ja-JP" altLang="en-US" dirty="0"/>
              <a:t>の検出漏れが比較的少なく</a:t>
            </a:r>
            <a:br>
              <a:rPr lang="en-US" altLang="ja-JP" dirty="0"/>
            </a:br>
            <a:r>
              <a:rPr lang="ja-JP" altLang="en-US" dirty="0"/>
              <a:t>全体の性能もよいといえる</a:t>
            </a:r>
            <a:endParaRPr lang="en-US" altLang="ja-JP" dirty="0"/>
          </a:p>
          <a:p>
            <a:pPr lvl="2"/>
            <a:r>
              <a:rPr lang="en-US" altLang="ja-JP" dirty="0"/>
              <a:t>T4</a:t>
            </a:r>
            <a:r>
              <a:rPr lang="ja-JP" altLang="en-US" dirty="0"/>
              <a:t>の検出漏れはまだ多い</a:t>
            </a:r>
            <a:endParaRPr lang="en-US" altLang="ja-JP" dirty="0"/>
          </a:p>
          <a:p>
            <a:pPr marL="914400" lvl="2" indent="0">
              <a:buNone/>
            </a:pPr>
            <a:r>
              <a:rPr lang="en-US" altLang="ja-JP" b="1" u="sng" dirty="0"/>
              <a:t>Llama2-Chat-7B</a:t>
            </a:r>
          </a:p>
          <a:p>
            <a:pPr lvl="2"/>
            <a:r>
              <a:rPr lang="ja-JP" altLang="en-US" dirty="0"/>
              <a:t>ほぼ全てのメソッドペアを</a:t>
            </a:r>
            <a:br>
              <a:rPr lang="en-US" altLang="ja-JP" dirty="0"/>
            </a:br>
            <a:r>
              <a:rPr lang="ja-JP" altLang="en-US" dirty="0"/>
              <a:t>クローンペアと認識</a:t>
            </a:r>
            <a:endParaRPr lang="en-US" altLang="ja-JP" dirty="0"/>
          </a:p>
        </p:txBody>
      </p:sp>
      <p:sp>
        <p:nvSpPr>
          <p:cNvPr id="13" name="四角形: 角を丸くする 12">
            <a:extLst>
              <a:ext uri="{FF2B5EF4-FFF2-40B4-BE49-F238E27FC236}">
                <a16:creationId xmlns:a16="http://schemas.microsoft.com/office/drawing/2014/main" id="{B93DD60A-F3EE-62D1-8570-D5F2FABABC0E}"/>
              </a:ext>
            </a:extLst>
          </p:cNvPr>
          <p:cNvSpPr/>
          <p:nvPr/>
        </p:nvSpPr>
        <p:spPr>
          <a:xfrm>
            <a:off x="6479912" y="3370843"/>
            <a:ext cx="5561158" cy="2771041"/>
          </a:xfrm>
          <a:prstGeom prst="roundRect">
            <a:avLst>
              <a:gd name="adj" fmla="val 0"/>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0802360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32489</TotalTime>
  <Words>4249</Words>
  <Application>Microsoft Office PowerPoint</Application>
  <PresentationFormat>ワイド画面</PresentationFormat>
  <Paragraphs>730</Paragraphs>
  <Slides>32</Slides>
  <Notes>32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32</vt:i4>
      </vt:variant>
    </vt:vector>
  </HeadingPairs>
  <TitlesOfParts>
    <vt:vector size="40" baseType="lpstr">
      <vt:lpstr>游ゴシック</vt:lpstr>
      <vt:lpstr>游ゴシック Light</vt:lpstr>
      <vt:lpstr>Arial</vt:lpstr>
      <vt:lpstr>Arial</vt:lpstr>
      <vt:lpstr>Cambria Math</vt:lpstr>
      <vt:lpstr>Times New Roman</vt:lpstr>
      <vt:lpstr>Wingdings</vt:lpstr>
      <vt:lpstr>Office テーマ</vt:lpstr>
      <vt:lpstr>機能等価メソッドデータセットを利用した LLMによるコードクローン検出の精度向上</vt:lpstr>
      <vt:lpstr>コードクローン(クローン)</vt:lpstr>
      <vt:lpstr>コードクローン(クローン)</vt:lpstr>
      <vt:lpstr>コードクローン(クローン)</vt:lpstr>
      <vt:lpstr>クローンの分類</vt:lpstr>
      <vt:lpstr>クローンに関する既存のデータセット</vt:lpstr>
      <vt:lpstr>大規模言語モデル(LLM)</vt:lpstr>
      <vt:lpstr>既存検出ツールとLLMのクローン検出精度</vt:lpstr>
      <vt:lpstr>既存検出ツールとLLMのクローン検出精度</vt:lpstr>
      <vt:lpstr>既存検出ツールとLLMのクローン検出精度</vt:lpstr>
      <vt:lpstr>既存検出ツールとLLMのクローン検出精度</vt:lpstr>
      <vt:lpstr>研究課題・目的・手段</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ファインチューニング手法</vt:lpstr>
      <vt:lpstr>プロンプト</vt:lpstr>
      <vt:lpstr>PowerPoint プレゼンテーション</vt:lpstr>
      <vt:lpstr>実験1：GPTの評価</vt:lpstr>
      <vt:lpstr>実験1：GPTの評価</vt:lpstr>
      <vt:lpstr>実験1：Llama2の評価</vt:lpstr>
      <vt:lpstr>実験1：CodeLlamaに対する評価</vt:lpstr>
      <vt:lpstr>実験1：考察</vt:lpstr>
      <vt:lpstr>実験2：GPTの評価</vt:lpstr>
      <vt:lpstr>実験2：GPTの評価</vt:lpstr>
      <vt:lpstr>実験2：Llama2の評価</vt:lpstr>
      <vt:lpstr>実験2：CodeLlamaに対する評価</vt:lpstr>
      <vt:lpstr>実験2：考察</vt:lpstr>
      <vt:lpstr>まとめ・今後の展望</vt:lpstr>
      <vt:lpstr>付録：LoRA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大規模言語モデル(LLM)と Fine-tuningを利用した コードクローン検出手法</dc:title>
  <dc:creator>INOUE Ryutaro</dc:creator>
  <cp:lastModifiedBy>INOUE Ryutaro</cp:lastModifiedBy>
  <cp:revision>16</cp:revision>
  <cp:lastPrinted>2024-03-04T05:01:30Z</cp:lastPrinted>
  <dcterms:created xsi:type="dcterms:W3CDTF">2024-01-04T04:32:28Z</dcterms:created>
  <dcterms:modified xsi:type="dcterms:W3CDTF">2024-03-26T05:49:16Z</dcterms:modified>
</cp:coreProperties>
</file>