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4_B6A011AC.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20_6FCC391.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15_F7D3B9D0.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5" r:id="rId1"/>
  </p:sldMasterIdLst>
  <p:notesMasterIdLst>
    <p:notesMasterId r:id="rId35"/>
  </p:notesMasterIdLst>
  <p:sldIdLst>
    <p:sldId id="256" r:id="rId2"/>
    <p:sldId id="257" r:id="rId3"/>
    <p:sldId id="258" r:id="rId4"/>
    <p:sldId id="259" r:id="rId5"/>
    <p:sldId id="260" r:id="rId6"/>
    <p:sldId id="261" r:id="rId7"/>
    <p:sldId id="288" r:id="rId8"/>
    <p:sldId id="267" r:id="rId9"/>
    <p:sldId id="263" r:id="rId10"/>
    <p:sldId id="266" r:id="rId11"/>
    <p:sldId id="268" r:id="rId12"/>
    <p:sldId id="272" r:id="rId13"/>
    <p:sldId id="273" r:id="rId14"/>
    <p:sldId id="276" r:id="rId15"/>
    <p:sldId id="277" r:id="rId16"/>
    <p:sldId id="278" r:id="rId17"/>
    <p:sldId id="279" r:id="rId18"/>
    <p:sldId id="280" r:id="rId19"/>
    <p:sldId id="293" r:id="rId20"/>
    <p:sldId id="282" r:id="rId21"/>
    <p:sldId id="283" r:id="rId22"/>
    <p:sldId id="284" r:id="rId23"/>
    <p:sldId id="265" r:id="rId24"/>
    <p:sldId id="264" r:id="rId25"/>
    <p:sldId id="274" r:id="rId26"/>
    <p:sldId id="269" r:id="rId27"/>
    <p:sldId id="271" r:id="rId28"/>
    <p:sldId id="270" r:id="rId29"/>
    <p:sldId id="294" r:id="rId30"/>
    <p:sldId id="275" r:id="rId31"/>
    <p:sldId id="286" r:id="rId32"/>
    <p:sldId id="292" r:id="rId33"/>
    <p:sldId id="285" r:id="rId34"/>
  </p:sldIdLst>
  <p:sldSz cx="12192000" cy="6858000"/>
  <p:notesSz cx="6858000" cy="9144000"/>
  <p:embeddedFontLst>
    <p:embeddedFont>
      <p:font typeface="BIZ UDGothic" panose="020B0400000000000000" pitchFamily="49" charset="-128"/>
      <p:regular r:id="rId36"/>
      <p:bold r:id="rId37"/>
    </p:embeddedFont>
    <p:embeddedFont>
      <p:font typeface="Cambria Math" panose="02040503050406030204" pitchFamily="18" charset="0"/>
      <p:regular r:id="rId38"/>
    </p:embeddedFont>
    <p:embeddedFont>
      <p:font typeface="Segoe UI" panose="020B0502040204020203" pitchFamily="34" charset="0"/>
      <p:regular r:id="rId39"/>
      <p:bold r:id="rId40"/>
      <p:italic r:id="rId41"/>
      <p:boldItalic r:id="rId42"/>
    </p:embeddedFont>
    <p:embeddedFont>
      <p:font typeface="游ゴシック" panose="020B0400000000000000" pitchFamily="34" charset="-128"/>
      <p:regular r:id="rId43"/>
      <p:bold r:id="rId44"/>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A30A36-3AB2-F57E-E174-5A7BD84638E7}" name="watamario15" initials="w" userId="watamario15"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4040"/>
    <a:srgbClr val="FF4000"/>
    <a:srgbClr val="F03F00"/>
    <a:srgbClr val="FFFFFF"/>
    <a:srgbClr val="000000"/>
    <a:srgbClr val="D9D9D9"/>
    <a:srgbClr val="22FF00"/>
    <a:srgbClr val="606060"/>
    <a:srgbClr val="0040F0"/>
    <a:srgbClr val="00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スタイル (濃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202B0CA-FC54-4496-8BCA-5EF66A818D29}" styleName="スタイル (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8"/>
    <p:restoredTop sz="96148"/>
  </p:normalViewPr>
  <p:slideViewPr>
    <p:cSldViewPr snapToGrid="0">
      <p:cViewPr varScale="1">
        <p:scale>
          <a:sx n="106" d="100"/>
          <a:sy n="106" d="100"/>
        </p:scale>
        <p:origin x="192" y="41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Users/watamario15/Documents/uni/masters/Research/202406-sera/fi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watamario15/Documents/uni/masters/Research/202406-sera/fig.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watamario15/Documents/uni/masters/Research/202406-sera/fig.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watamario15/Documents/uni/masters/Research/202406-sera/fig.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rgbClr val="000000"/>
                </a:solidFill>
                <a:latin typeface="+mn-lt"/>
                <a:ea typeface="+mn-ea"/>
                <a:cs typeface="+mn-cs"/>
              </a:defRPr>
            </a:pPr>
            <a:r>
              <a:rPr lang="en" altLang="ja-JP" dirty="0">
                <a:solidFill>
                  <a:srgbClr val="000000"/>
                </a:solidFill>
              </a:rPr>
              <a:t>Answered and Resolved Rate of Questions</a:t>
            </a:r>
            <a:endParaRPr lang="ja-JP" altLang="en-US">
              <a:solidFill>
                <a:srgbClr val="000000"/>
              </a:solidFill>
            </a:endParaRPr>
          </a:p>
        </c:rich>
      </c:tx>
      <c:overlay val="0"/>
      <c:spPr>
        <a:noFill/>
        <a:ln>
          <a:noFill/>
        </a:ln>
        <a:effectLst/>
      </c:spPr>
      <c:txPr>
        <a:bodyPr rot="0" spcFirstLastPara="1" vertOverflow="ellipsis" vert="horz" wrap="square" anchor="ctr" anchorCtr="1"/>
        <a:lstStyle/>
        <a:p>
          <a:pPr>
            <a:defRPr sz="1680" b="1" i="0" u="none" strike="noStrike" kern="1200" spc="0" baseline="0">
              <a:solidFill>
                <a:srgbClr val="000000"/>
              </a:solidFill>
              <a:latin typeface="+mn-lt"/>
              <a:ea typeface="+mn-ea"/>
              <a:cs typeface="+mn-cs"/>
            </a:defRPr>
          </a:pPr>
          <a:endParaRPr lang="ja-JP"/>
        </a:p>
      </c:txPr>
    </c:title>
    <c:autoTitleDeleted val="0"/>
    <c:plotArea>
      <c:layout/>
      <c:barChart>
        <c:barDir val="bar"/>
        <c:grouping val="percentStacked"/>
        <c:varyColors val="0"/>
        <c:ser>
          <c:idx val="0"/>
          <c:order val="0"/>
          <c:tx>
            <c:strRef>
              <c:f>Sheet1!$B$31</c:f>
              <c:strCache>
                <c:ptCount val="1"/>
                <c:pt idx="0">
                  <c:v>Answered (Resolved)</c:v>
                </c:pt>
              </c:strCache>
            </c:strRef>
          </c:tx>
          <c:spPr>
            <a:solidFill>
              <a:srgbClr val="F03F00"/>
            </a:solidFill>
            <a:ln>
              <a:noFill/>
            </a:ln>
            <a:effectLst/>
          </c:spPr>
          <c:invertIfNegative val="0"/>
          <c:dLbls>
            <c:dLbl>
              <c:idx val="0"/>
              <c:tx>
                <c:rich>
                  <a:bodyPr/>
                  <a:lstStyle/>
                  <a:p>
                    <a:fld id="{23D7C15D-7844-AA4D-80C5-58862BE4E028}" type="CELLRANGE">
                      <a:rPr lang="en-US" altLang="ja-JP"/>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7466-DB4F-876F-4E8C829DDD90}"/>
                </c:ext>
              </c:extLst>
            </c:dLbl>
            <c:dLbl>
              <c:idx val="1"/>
              <c:tx>
                <c:rich>
                  <a:bodyPr/>
                  <a:lstStyle/>
                  <a:p>
                    <a:fld id="{497FCA63-0CCE-EF45-B1E1-F5DE4EEE4F81}" type="CELLRANGE">
                      <a:rPr lang="ja-JP" altLang="en-US"/>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466-DB4F-876F-4E8C829DDD90}"/>
                </c:ext>
              </c:extLst>
            </c:dLbl>
            <c:spPr>
              <a:noFill/>
              <a:ln>
                <a:noFill/>
              </a:ln>
              <a:effectLst/>
            </c:spPr>
            <c:txPr>
              <a:bodyPr rot="0" spcFirstLastPara="1" vertOverflow="ellipsis" vert="horz" wrap="square" anchor="ctr" anchorCtr="1"/>
              <a:lstStyle/>
              <a:p>
                <a:pPr>
                  <a:defRPr sz="1400" b="1" i="0" u="none" strike="noStrike" kern="1200" baseline="0">
                    <a:solidFill>
                      <a:srgbClr val="FFFFFF"/>
                    </a:solidFill>
                    <a:latin typeface="+mn-lt"/>
                    <a:ea typeface="+mn-ea"/>
                    <a:cs typeface="+mn-cs"/>
                  </a:defRPr>
                </a:pPr>
                <a:endParaRPr lang="ja-JP"/>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Sheet1!$A$32:$A$33</c:f>
              <c:strCache>
                <c:ptCount val="2"/>
                <c:pt idx="0">
                  <c:v>SBOM</c:v>
                </c:pt>
                <c:pt idx="1">
                  <c:v>Overall</c:v>
                </c:pt>
              </c:strCache>
            </c:strRef>
          </c:cat>
          <c:val>
            <c:numRef>
              <c:f>Sheet1!$B$32:$B$33</c:f>
              <c:numCache>
                <c:formatCode>General</c:formatCode>
                <c:ptCount val="2"/>
                <c:pt idx="0">
                  <c:v>6</c:v>
                </c:pt>
                <c:pt idx="1">
                  <c:v>1412846</c:v>
                </c:pt>
              </c:numCache>
            </c:numRef>
          </c:val>
          <c:extLst>
            <c:ext xmlns:c15="http://schemas.microsoft.com/office/drawing/2012/chart" uri="{02D57815-91ED-43cb-92C2-25804820EDAC}">
              <c15:datalabelsRange>
                <c15:f>Sheet1!$B$36:$B$37</c15:f>
                <c15:dlblRangeCache>
                  <c:ptCount val="2"/>
                  <c:pt idx="0">
                    <c:v>15.0%</c:v>
                  </c:pt>
                  <c:pt idx="1">
                    <c:v>37.2%</c:v>
                  </c:pt>
                </c15:dlblRangeCache>
              </c15:datalabelsRange>
            </c:ext>
            <c:ext xmlns:c16="http://schemas.microsoft.com/office/drawing/2014/chart" uri="{C3380CC4-5D6E-409C-BE32-E72D297353CC}">
              <c16:uniqueId val="{00000002-7466-DB4F-876F-4E8C829DDD90}"/>
            </c:ext>
          </c:extLst>
        </c:ser>
        <c:ser>
          <c:idx val="1"/>
          <c:order val="1"/>
          <c:tx>
            <c:strRef>
              <c:f>Sheet1!$C$31</c:f>
              <c:strCache>
                <c:ptCount val="1"/>
                <c:pt idx="0">
                  <c:v>Answered (Unresolved)</c:v>
                </c:pt>
              </c:strCache>
            </c:strRef>
          </c:tx>
          <c:spPr>
            <a:solidFill>
              <a:srgbClr val="0040F0"/>
            </a:solidFill>
            <a:ln>
              <a:noFill/>
            </a:ln>
            <a:effectLst/>
          </c:spPr>
          <c:invertIfNegative val="0"/>
          <c:dLbls>
            <c:dLbl>
              <c:idx val="0"/>
              <c:tx>
                <c:rich>
                  <a:bodyPr/>
                  <a:lstStyle/>
                  <a:p>
                    <a:fld id="{10A0B00C-3C3E-E849-A2C4-17C2C39F4917}" type="CELLRANGE">
                      <a:rPr lang="en-US" altLang="ja-JP"/>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7466-DB4F-876F-4E8C829DDD90}"/>
                </c:ext>
              </c:extLst>
            </c:dLbl>
            <c:dLbl>
              <c:idx val="1"/>
              <c:tx>
                <c:rich>
                  <a:bodyPr/>
                  <a:lstStyle/>
                  <a:p>
                    <a:fld id="{73D55BDD-9478-774F-9A57-27E790D2CABB}" type="CELLRANGE">
                      <a:rPr lang="ja-JP" altLang="en-US"/>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466-DB4F-876F-4E8C829DDD90}"/>
                </c:ext>
              </c:extLst>
            </c:dLbl>
            <c:spPr>
              <a:noFill/>
              <a:ln>
                <a:noFill/>
              </a:ln>
              <a:effectLst/>
            </c:spPr>
            <c:txPr>
              <a:bodyPr rot="0" spcFirstLastPara="1" vertOverflow="ellipsis" vert="horz" wrap="square" anchor="ctr" anchorCtr="1"/>
              <a:lstStyle/>
              <a:p>
                <a:pPr>
                  <a:defRPr sz="1400" b="1" i="0" u="none" strike="noStrike" kern="1200" baseline="0">
                    <a:solidFill>
                      <a:srgbClr val="FFFFFF"/>
                    </a:solidFill>
                    <a:latin typeface="+mn-lt"/>
                    <a:ea typeface="+mn-ea"/>
                    <a:cs typeface="+mn-cs"/>
                  </a:defRPr>
                </a:pPr>
                <a:endParaRPr lang="ja-JP"/>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Sheet1!$A$32:$A$33</c:f>
              <c:strCache>
                <c:ptCount val="2"/>
                <c:pt idx="0">
                  <c:v>SBOM</c:v>
                </c:pt>
                <c:pt idx="1">
                  <c:v>Overall</c:v>
                </c:pt>
              </c:strCache>
            </c:strRef>
          </c:cat>
          <c:val>
            <c:numRef>
              <c:f>Sheet1!$C$32:$C$33</c:f>
              <c:numCache>
                <c:formatCode>General</c:formatCode>
                <c:ptCount val="2"/>
                <c:pt idx="0">
                  <c:v>19</c:v>
                </c:pt>
                <c:pt idx="1">
                  <c:v>1336202</c:v>
                </c:pt>
              </c:numCache>
            </c:numRef>
          </c:val>
          <c:extLst>
            <c:ext xmlns:c15="http://schemas.microsoft.com/office/drawing/2012/chart" uri="{02D57815-91ED-43cb-92C2-25804820EDAC}">
              <c15:datalabelsRange>
                <c15:f>Sheet1!$C$36:$C$37</c15:f>
                <c15:dlblRangeCache>
                  <c:ptCount val="2"/>
                  <c:pt idx="0">
                    <c:v>47.5%</c:v>
                  </c:pt>
                  <c:pt idx="1">
                    <c:v>35.2%</c:v>
                  </c:pt>
                </c15:dlblRangeCache>
              </c15:datalabelsRange>
            </c:ext>
            <c:ext xmlns:c16="http://schemas.microsoft.com/office/drawing/2014/chart" uri="{C3380CC4-5D6E-409C-BE32-E72D297353CC}">
              <c16:uniqueId val="{00000005-7466-DB4F-876F-4E8C829DDD90}"/>
            </c:ext>
          </c:extLst>
        </c:ser>
        <c:ser>
          <c:idx val="2"/>
          <c:order val="2"/>
          <c:tx>
            <c:strRef>
              <c:f>Sheet1!$D$31</c:f>
              <c:strCache>
                <c:ptCount val="1"/>
                <c:pt idx="0">
                  <c:v>Unanswered</c:v>
                </c:pt>
              </c:strCache>
            </c:strRef>
          </c:tx>
          <c:spPr>
            <a:solidFill>
              <a:srgbClr val="606060"/>
            </a:solidFill>
            <a:ln>
              <a:noFill/>
            </a:ln>
            <a:effectLst/>
          </c:spPr>
          <c:invertIfNegative val="0"/>
          <c:dLbls>
            <c:dLbl>
              <c:idx val="0"/>
              <c:tx>
                <c:rich>
                  <a:bodyPr/>
                  <a:lstStyle/>
                  <a:p>
                    <a:fld id="{CC6E6AEC-5D1B-9147-B17A-F972407CFC1E}" type="CELLRANGE">
                      <a:rPr lang="en-US" altLang="ja-JP"/>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7466-DB4F-876F-4E8C829DDD90}"/>
                </c:ext>
              </c:extLst>
            </c:dLbl>
            <c:dLbl>
              <c:idx val="1"/>
              <c:tx>
                <c:rich>
                  <a:bodyPr/>
                  <a:lstStyle/>
                  <a:p>
                    <a:fld id="{C476D0F1-B785-A745-95F8-87496C4A4A51}" type="CELLRANGE">
                      <a:rPr lang="ja-JP" altLang="en-US"/>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466-DB4F-876F-4E8C829DDD90}"/>
                </c:ext>
              </c:extLst>
            </c:dLbl>
            <c:spPr>
              <a:noFill/>
              <a:ln>
                <a:noFill/>
              </a:ln>
              <a:effectLst/>
            </c:spPr>
            <c:txPr>
              <a:bodyPr rot="0" spcFirstLastPara="1" vertOverflow="ellipsis" vert="horz" wrap="square" anchor="ctr" anchorCtr="1"/>
              <a:lstStyle/>
              <a:p>
                <a:pPr>
                  <a:defRPr sz="1400" b="1" i="0" u="none" strike="noStrike" kern="1200" baseline="0">
                    <a:solidFill>
                      <a:srgbClr val="FFFFFF"/>
                    </a:solidFill>
                    <a:latin typeface="+mn-lt"/>
                    <a:ea typeface="+mn-ea"/>
                    <a:cs typeface="+mn-cs"/>
                  </a:defRPr>
                </a:pPr>
                <a:endParaRPr lang="ja-JP"/>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Sheet1!$A$32:$A$33</c:f>
              <c:strCache>
                <c:ptCount val="2"/>
                <c:pt idx="0">
                  <c:v>SBOM</c:v>
                </c:pt>
                <c:pt idx="1">
                  <c:v>Overall</c:v>
                </c:pt>
              </c:strCache>
            </c:strRef>
          </c:cat>
          <c:val>
            <c:numRef>
              <c:f>Sheet1!$D$32:$D$33</c:f>
              <c:numCache>
                <c:formatCode>General</c:formatCode>
                <c:ptCount val="2"/>
                <c:pt idx="0">
                  <c:v>15</c:v>
                </c:pt>
                <c:pt idx="1">
                  <c:v>1045809</c:v>
                </c:pt>
              </c:numCache>
            </c:numRef>
          </c:val>
          <c:extLst>
            <c:ext xmlns:c15="http://schemas.microsoft.com/office/drawing/2012/chart" uri="{02D57815-91ED-43cb-92C2-25804820EDAC}">
              <c15:datalabelsRange>
                <c15:f>Sheet1!$D$36:$D$37</c15:f>
                <c15:dlblRangeCache>
                  <c:ptCount val="2"/>
                  <c:pt idx="0">
                    <c:v>37.5%</c:v>
                  </c:pt>
                  <c:pt idx="1">
                    <c:v>27.6%</c:v>
                  </c:pt>
                </c15:dlblRangeCache>
              </c15:datalabelsRange>
            </c:ext>
            <c:ext xmlns:c16="http://schemas.microsoft.com/office/drawing/2014/chart" uri="{C3380CC4-5D6E-409C-BE32-E72D297353CC}">
              <c16:uniqueId val="{00000008-7466-DB4F-876F-4E8C829DDD90}"/>
            </c:ext>
          </c:extLst>
        </c:ser>
        <c:dLbls>
          <c:dLblPos val="inEnd"/>
          <c:showLegendKey val="0"/>
          <c:showVal val="1"/>
          <c:showCatName val="0"/>
          <c:showSerName val="0"/>
          <c:showPercent val="0"/>
          <c:showBubbleSize val="0"/>
        </c:dLbls>
        <c:gapWidth val="150"/>
        <c:overlap val="100"/>
        <c:axId val="205483007"/>
        <c:axId val="205374991"/>
      </c:barChart>
      <c:catAx>
        <c:axId val="205483007"/>
        <c:scaling>
          <c:orientation val="minMax"/>
        </c:scaling>
        <c:delete val="0"/>
        <c:axPos val="l"/>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ja-JP"/>
          </a:p>
        </c:txPr>
        <c:crossAx val="205374991"/>
        <c:crosses val="autoZero"/>
        <c:auto val="1"/>
        <c:lblAlgn val="ctr"/>
        <c:lblOffset val="100"/>
        <c:noMultiLvlLbl val="0"/>
      </c:catAx>
      <c:valAx>
        <c:axId val="205374991"/>
        <c:scaling>
          <c:orientation val="minMax"/>
        </c:scaling>
        <c:delete val="0"/>
        <c:axPos val="b"/>
        <c:majorGridlines>
          <c:spPr>
            <a:ln w="9525" cap="flat" cmpd="sng" algn="ctr">
              <a:solidFill>
                <a:srgbClr val="000000"/>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ja-JP"/>
          </a:p>
        </c:txPr>
        <c:crossAx val="205483007"/>
        <c:crosses val="autoZero"/>
        <c:crossBetween val="between"/>
      </c:valAx>
      <c:spPr>
        <a:solidFill>
          <a:srgbClr val="FFFFFF"/>
        </a:solid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rgbClr val="000000"/>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c:spPr>
  <c:txPr>
    <a:bodyPr/>
    <a:lstStyle/>
    <a:p>
      <a:pPr>
        <a:defRPr sz="1400" b="1"/>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rgbClr val="000000"/>
                </a:solidFill>
                <a:latin typeface="+mn-lt"/>
                <a:ea typeface="+mn-ea"/>
                <a:cs typeface="+mn-cs"/>
              </a:defRPr>
            </a:pPr>
            <a:r>
              <a:rPr lang="en" altLang="ja-JP" dirty="0">
                <a:solidFill>
                  <a:srgbClr val="000000"/>
                </a:solidFill>
              </a:rPr>
              <a:t>Annual Trends in the Number of New SBOM Questions</a:t>
            </a:r>
            <a:endParaRPr lang="ja-JP" altLang="en-US">
              <a:solidFill>
                <a:srgbClr val="000000"/>
              </a:solidFill>
            </a:endParaRPr>
          </a:p>
        </c:rich>
      </c:tx>
      <c:overlay val="0"/>
      <c:spPr>
        <a:noFill/>
        <a:ln>
          <a:noFill/>
        </a:ln>
        <a:effectLst/>
      </c:spPr>
      <c:txPr>
        <a:bodyPr rot="0" spcFirstLastPara="1" vertOverflow="ellipsis" vert="horz" wrap="square" anchor="ctr" anchorCtr="1"/>
        <a:lstStyle/>
        <a:p>
          <a:pPr>
            <a:defRPr sz="1680" b="1" i="0" u="none" strike="noStrike" kern="1200" spc="0" baseline="0">
              <a:solidFill>
                <a:srgbClr val="000000"/>
              </a:solidFill>
              <a:latin typeface="+mn-lt"/>
              <a:ea typeface="+mn-ea"/>
              <a:cs typeface="+mn-cs"/>
            </a:defRPr>
          </a:pPr>
          <a:endParaRPr lang="ja-JP"/>
        </a:p>
      </c:txPr>
    </c:title>
    <c:autoTitleDeleted val="0"/>
    <c:plotArea>
      <c:layout/>
      <c:lineChart>
        <c:grouping val="standard"/>
        <c:varyColors val="0"/>
        <c:ser>
          <c:idx val="0"/>
          <c:order val="0"/>
          <c:spPr>
            <a:ln w="50800" cap="rnd">
              <a:solidFill>
                <a:srgbClr val="0040F0"/>
              </a:solidFill>
              <a:round/>
            </a:ln>
            <a:effectLst/>
          </c:spPr>
          <c:marker>
            <c:symbol val="circle"/>
            <c:size val="10"/>
            <c:spPr>
              <a:solidFill>
                <a:srgbClr val="0040F0"/>
              </a:solidFill>
              <a:ln w="9525">
                <a:solidFill>
                  <a:srgbClr val="0040F0"/>
                </a:solidFill>
              </a:ln>
              <a:effectLst/>
            </c:spPr>
          </c:marker>
          <c:dPt>
            <c:idx val="7"/>
            <c:marker>
              <c:symbol val="circle"/>
              <c:size val="10"/>
              <c:spPr>
                <a:solidFill>
                  <a:srgbClr val="0040F0"/>
                </a:solidFill>
                <a:ln w="9525">
                  <a:solidFill>
                    <a:srgbClr val="0040F0"/>
                  </a:solidFill>
                </a:ln>
                <a:effectLst/>
              </c:spPr>
            </c:marker>
            <c:bubble3D val="0"/>
            <c:spPr>
              <a:ln w="50800" cap="rnd">
                <a:solidFill>
                  <a:srgbClr val="0040F0"/>
                </a:solidFill>
                <a:prstDash val="solid"/>
                <a:round/>
              </a:ln>
              <a:effectLst/>
            </c:spPr>
            <c:extLst>
              <c:ext xmlns:c16="http://schemas.microsoft.com/office/drawing/2014/chart" uri="{C3380CC4-5D6E-409C-BE32-E72D297353CC}">
                <c16:uniqueId val="{00000001-EB78-2D43-BBA1-99B3F39EE2F6}"/>
              </c:ext>
            </c:extLst>
          </c:dPt>
          <c:dPt>
            <c:idx val="8"/>
            <c:marker>
              <c:symbol val="none"/>
            </c:marker>
            <c:bubble3D val="0"/>
            <c:spPr>
              <a:ln w="50800" cap="rnd">
                <a:solidFill>
                  <a:srgbClr val="0040F0"/>
                </a:solidFill>
                <a:prstDash val="sysDash"/>
                <a:round/>
              </a:ln>
              <a:effectLst/>
            </c:spPr>
            <c:extLst>
              <c:ext xmlns:c16="http://schemas.microsoft.com/office/drawing/2014/chart" uri="{C3380CC4-5D6E-409C-BE32-E72D297353CC}">
                <c16:uniqueId val="{00000003-EB78-2D43-BBA1-99B3F39EE2F6}"/>
              </c:ext>
            </c:extLst>
          </c:dPt>
          <c:dLbls>
            <c:dLbl>
              <c:idx val="8"/>
              <c:delete val="1"/>
              <c:extLst>
                <c:ext xmlns:c15="http://schemas.microsoft.com/office/drawing/2012/chart" uri="{CE6537A1-D6FC-4f65-9D91-7224C49458BB}"/>
                <c:ext xmlns:c16="http://schemas.microsoft.com/office/drawing/2014/chart" uri="{C3380CC4-5D6E-409C-BE32-E72D297353CC}">
                  <c16:uniqueId val="{00000003-EB78-2D43-BBA1-99B3F39EE2F6}"/>
                </c:ext>
              </c:extLst>
            </c:dLbl>
            <c:numFmt formatCode="General" sourceLinked="0"/>
            <c:spPr>
              <a:noFill/>
              <a:ln>
                <a:noFill/>
              </a:ln>
              <a:effectLst/>
            </c:spPr>
            <c:txPr>
              <a:bodyPr rot="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Sheet1!$A$44:$A$52</c:f>
              <c:strCache>
                <c:ptCount val="9"/>
                <c:pt idx="0">
                  <c:v>2019</c:v>
                </c:pt>
                <c:pt idx="2">
                  <c:v>2020</c:v>
                </c:pt>
                <c:pt idx="4">
                  <c:v>2021</c:v>
                </c:pt>
                <c:pt idx="6">
                  <c:v>2022</c:v>
                </c:pt>
                <c:pt idx="7">
                  <c:v>2023-09</c:v>
                </c:pt>
                <c:pt idx="8">
                  <c:v>2023</c:v>
                </c:pt>
              </c:strCache>
            </c:strRef>
          </c:cat>
          <c:val>
            <c:numRef>
              <c:f>Sheet1!$B$44:$B$52</c:f>
              <c:numCache>
                <c:formatCode>General</c:formatCode>
                <c:ptCount val="9"/>
                <c:pt idx="0">
                  <c:v>0</c:v>
                </c:pt>
                <c:pt idx="2">
                  <c:v>1</c:v>
                </c:pt>
                <c:pt idx="4">
                  <c:v>6</c:v>
                </c:pt>
                <c:pt idx="6">
                  <c:v>15</c:v>
                </c:pt>
                <c:pt idx="7">
                  <c:v>19</c:v>
                </c:pt>
                <c:pt idx="8">
                  <c:v>25</c:v>
                </c:pt>
              </c:numCache>
            </c:numRef>
          </c:val>
          <c:smooth val="0"/>
          <c:extLst>
            <c:ext xmlns:c16="http://schemas.microsoft.com/office/drawing/2014/chart" uri="{C3380CC4-5D6E-409C-BE32-E72D297353CC}">
              <c16:uniqueId val="{00000004-EB78-2D43-BBA1-99B3F39EE2F6}"/>
            </c:ext>
          </c:extLst>
        </c:ser>
        <c:dLbls>
          <c:dLblPos val="t"/>
          <c:showLegendKey val="0"/>
          <c:showVal val="1"/>
          <c:showCatName val="0"/>
          <c:showSerName val="0"/>
          <c:showPercent val="0"/>
          <c:showBubbleSize val="0"/>
        </c:dLbls>
        <c:marker val="1"/>
        <c:smooth val="0"/>
        <c:axId val="1872984960"/>
        <c:axId val="1872986688"/>
      </c:lineChart>
      <c:catAx>
        <c:axId val="1872984960"/>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ja-JP"/>
          </a:p>
        </c:txPr>
        <c:crossAx val="1872986688"/>
        <c:crosses val="autoZero"/>
        <c:auto val="1"/>
        <c:lblAlgn val="ctr"/>
        <c:lblOffset val="100"/>
        <c:noMultiLvlLbl val="0"/>
      </c:catAx>
      <c:valAx>
        <c:axId val="1872986688"/>
        <c:scaling>
          <c:orientation val="minMax"/>
          <c:max val="25"/>
        </c:scaling>
        <c:delete val="0"/>
        <c:axPos val="l"/>
        <c:majorGridlines>
          <c:spPr>
            <a:ln w="9525" cap="flat" cmpd="sng" algn="ctr">
              <a:solidFill>
                <a:srgbClr val="000000"/>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ja-JP"/>
          </a:p>
        </c:txPr>
        <c:crossAx val="1872984960"/>
        <c:crosses val="autoZero"/>
        <c:crossBetween val="between"/>
        <c:majorUnit val="5"/>
      </c:valAx>
      <c:spPr>
        <a:solidFill>
          <a:srgbClr val="FFFFFF"/>
        </a:solidFill>
        <a:ln>
          <a:noFill/>
        </a:ln>
        <a:effectLst/>
      </c:spPr>
    </c:plotArea>
    <c:plotVisOnly val="1"/>
    <c:dispBlanksAs val="span"/>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c:spPr>
  <c:txPr>
    <a:bodyPr/>
    <a:lstStyle/>
    <a:p>
      <a:pPr>
        <a:defRPr sz="1400" b="1"/>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rgbClr val="000000"/>
                </a:solidFill>
                <a:latin typeface="+mn-lt"/>
                <a:ea typeface="+mn-ea"/>
                <a:cs typeface="+mn-cs"/>
              </a:defRPr>
            </a:pPr>
            <a:r>
              <a:rPr lang="en" altLang="ja-JP" dirty="0">
                <a:solidFill>
                  <a:srgbClr val="000000"/>
                </a:solidFill>
              </a:rPr>
              <a:t>Timeframe-adjusted</a:t>
            </a:r>
            <a:endParaRPr lang="ja-JP" altLang="en-US">
              <a:solidFill>
                <a:srgbClr val="000000"/>
              </a:solidFill>
            </a:endParaRPr>
          </a:p>
        </c:rich>
      </c:tx>
      <c:overlay val="0"/>
      <c:spPr>
        <a:noFill/>
        <a:ln>
          <a:noFill/>
        </a:ln>
        <a:effectLst/>
      </c:spPr>
      <c:txPr>
        <a:bodyPr rot="0" spcFirstLastPara="1" vertOverflow="ellipsis" vert="horz" wrap="square" anchor="ctr" anchorCtr="1"/>
        <a:lstStyle/>
        <a:p>
          <a:pPr>
            <a:defRPr sz="1680" b="1" i="0" u="none" strike="noStrike" kern="1200" spc="0" baseline="0">
              <a:solidFill>
                <a:srgbClr val="000000"/>
              </a:solidFill>
              <a:latin typeface="+mn-lt"/>
              <a:ea typeface="+mn-ea"/>
              <a:cs typeface="+mn-cs"/>
            </a:defRPr>
          </a:pPr>
          <a:endParaRPr lang="ja-JP"/>
        </a:p>
      </c:txPr>
    </c:title>
    <c:autoTitleDeleted val="0"/>
    <c:plotArea>
      <c:layout/>
      <c:barChart>
        <c:barDir val="bar"/>
        <c:grouping val="percentStacked"/>
        <c:varyColors val="0"/>
        <c:ser>
          <c:idx val="0"/>
          <c:order val="0"/>
          <c:tx>
            <c:strRef>
              <c:f>Sheet1!$B$31</c:f>
              <c:strCache>
                <c:ptCount val="1"/>
                <c:pt idx="0">
                  <c:v>Answered (Resolved)</c:v>
                </c:pt>
              </c:strCache>
            </c:strRef>
          </c:tx>
          <c:spPr>
            <a:solidFill>
              <a:srgbClr val="F03F00"/>
            </a:solidFill>
            <a:ln>
              <a:noFill/>
            </a:ln>
            <a:effectLst/>
          </c:spPr>
          <c:invertIfNegative val="0"/>
          <c:dLbls>
            <c:dLbl>
              <c:idx val="0"/>
              <c:tx>
                <c:rich>
                  <a:bodyPr/>
                  <a:lstStyle/>
                  <a:p>
                    <a:fld id="{3E7DEB06-E43D-B243-95C2-E5F1CD66484A}" type="CELLRANGE">
                      <a:rPr lang="en-US" altLang="ja-JP"/>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C338-9340-BFA1-9B310D8A7ABF}"/>
                </c:ext>
              </c:extLst>
            </c:dLbl>
            <c:dLbl>
              <c:idx val="1"/>
              <c:tx>
                <c:rich>
                  <a:bodyPr/>
                  <a:lstStyle/>
                  <a:p>
                    <a:fld id="{DF1162D7-5D26-7746-81F8-01A1A3F1B4A6}" type="CELLRANGE">
                      <a:rPr lang="ja-JP" altLang="en-US"/>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C338-9340-BFA1-9B310D8A7ABF}"/>
                </c:ext>
              </c:extLst>
            </c:dLbl>
            <c:spPr>
              <a:noFill/>
              <a:ln>
                <a:noFill/>
              </a:ln>
              <a:effectLst/>
            </c:spPr>
            <c:txPr>
              <a:bodyPr rot="0" spcFirstLastPara="1" vertOverflow="ellipsis" vert="horz" wrap="square" anchor="ctr" anchorCtr="1"/>
              <a:lstStyle/>
              <a:p>
                <a:pPr>
                  <a:defRPr sz="1400" b="1" i="0" u="none" strike="noStrike" kern="1200" baseline="0">
                    <a:solidFill>
                      <a:srgbClr val="FFFFFF"/>
                    </a:solidFill>
                    <a:latin typeface="+mn-lt"/>
                    <a:ea typeface="+mn-ea"/>
                    <a:cs typeface="+mn-cs"/>
                  </a:defRPr>
                </a:pPr>
                <a:endParaRPr lang="ja-JP"/>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Sheet1!$A$32:$A$33</c:f>
              <c:strCache>
                <c:ptCount val="2"/>
                <c:pt idx="0">
                  <c:v>SBOM</c:v>
                </c:pt>
                <c:pt idx="1">
                  <c:v>Overall</c:v>
                </c:pt>
              </c:strCache>
            </c:strRef>
          </c:cat>
          <c:val>
            <c:numRef>
              <c:f>Sheet1!$B$32:$B$33</c:f>
              <c:numCache>
                <c:formatCode>General</c:formatCode>
                <c:ptCount val="2"/>
                <c:pt idx="0">
                  <c:v>6</c:v>
                </c:pt>
                <c:pt idx="1">
                  <c:v>1412846</c:v>
                </c:pt>
              </c:numCache>
            </c:numRef>
          </c:val>
          <c:extLst>
            <c:ext xmlns:c15="http://schemas.microsoft.com/office/drawing/2012/chart" uri="{02D57815-91ED-43cb-92C2-25804820EDAC}">
              <c15:datalabelsRange>
                <c15:f>Sheet1!$B$36:$B$37</c15:f>
                <c15:dlblRangeCache>
                  <c:ptCount val="2"/>
                  <c:pt idx="0">
                    <c:v>15.0%</c:v>
                  </c:pt>
                  <c:pt idx="1">
                    <c:v>37.2%</c:v>
                  </c:pt>
                </c15:dlblRangeCache>
              </c15:datalabelsRange>
            </c:ext>
            <c:ext xmlns:c16="http://schemas.microsoft.com/office/drawing/2014/chart" uri="{C3380CC4-5D6E-409C-BE32-E72D297353CC}">
              <c16:uniqueId val="{00000002-C338-9340-BFA1-9B310D8A7ABF}"/>
            </c:ext>
          </c:extLst>
        </c:ser>
        <c:ser>
          <c:idx val="1"/>
          <c:order val="1"/>
          <c:tx>
            <c:strRef>
              <c:f>Sheet1!$C$31</c:f>
              <c:strCache>
                <c:ptCount val="1"/>
                <c:pt idx="0">
                  <c:v>Answered (Unresolved)</c:v>
                </c:pt>
              </c:strCache>
            </c:strRef>
          </c:tx>
          <c:spPr>
            <a:solidFill>
              <a:srgbClr val="0040F0"/>
            </a:solidFill>
            <a:ln>
              <a:noFill/>
            </a:ln>
            <a:effectLst/>
          </c:spPr>
          <c:invertIfNegative val="0"/>
          <c:dLbls>
            <c:dLbl>
              <c:idx val="0"/>
              <c:tx>
                <c:rich>
                  <a:bodyPr/>
                  <a:lstStyle/>
                  <a:p>
                    <a:fld id="{3506833A-2B02-E04F-9F49-6E57E1E2BF9E}" type="CELLRANGE">
                      <a:rPr lang="en-US" altLang="ja-JP"/>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C338-9340-BFA1-9B310D8A7ABF}"/>
                </c:ext>
              </c:extLst>
            </c:dLbl>
            <c:dLbl>
              <c:idx val="1"/>
              <c:tx>
                <c:rich>
                  <a:bodyPr/>
                  <a:lstStyle/>
                  <a:p>
                    <a:fld id="{2B24E866-789B-A041-AB77-B4EEA846DEA4}" type="CELLRANGE">
                      <a:rPr lang="ja-JP" altLang="en-US"/>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C338-9340-BFA1-9B310D8A7ABF}"/>
                </c:ext>
              </c:extLst>
            </c:dLbl>
            <c:spPr>
              <a:noFill/>
              <a:ln>
                <a:noFill/>
              </a:ln>
              <a:effectLst/>
            </c:spPr>
            <c:txPr>
              <a:bodyPr rot="0" spcFirstLastPara="1" vertOverflow="ellipsis" vert="horz" wrap="square" anchor="ctr" anchorCtr="1"/>
              <a:lstStyle/>
              <a:p>
                <a:pPr>
                  <a:defRPr sz="1400" b="1" i="0" u="none" strike="noStrike" kern="1200" baseline="0">
                    <a:solidFill>
                      <a:srgbClr val="FFFFFF"/>
                    </a:solidFill>
                    <a:latin typeface="+mn-lt"/>
                    <a:ea typeface="+mn-ea"/>
                    <a:cs typeface="+mn-cs"/>
                  </a:defRPr>
                </a:pPr>
                <a:endParaRPr lang="ja-JP"/>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Sheet1!$A$32:$A$33</c:f>
              <c:strCache>
                <c:ptCount val="2"/>
                <c:pt idx="0">
                  <c:v>SBOM</c:v>
                </c:pt>
                <c:pt idx="1">
                  <c:v>Overall</c:v>
                </c:pt>
              </c:strCache>
            </c:strRef>
          </c:cat>
          <c:val>
            <c:numRef>
              <c:f>Sheet1!$C$32:$C$33</c:f>
              <c:numCache>
                <c:formatCode>General</c:formatCode>
                <c:ptCount val="2"/>
                <c:pt idx="0">
                  <c:v>19</c:v>
                </c:pt>
                <c:pt idx="1">
                  <c:v>1336202</c:v>
                </c:pt>
              </c:numCache>
            </c:numRef>
          </c:val>
          <c:extLst>
            <c:ext xmlns:c15="http://schemas.microsoft.com/office/drawing/2012/chart" uri="{02D57815-91ED-43cb-92C2-25804820EDAC}">
              <c15:datalabelsRange>
                <c15:f>Sheet1!$C$36:$C$37</c15:f>
                <c15:dlblRangeCache>
                  <c:ptCount val="2"/>
                  <c:pt idx="0">
                    <c:v>47.5%</c:v>
                  </c:pt>
                  <c:pt idx="1">
                    <c:v>35.2%</c:v>
                  </c:pt>
                </c15:dlblRangeCache>
              </c15:datalabelsRange>
            </c:ext>
            <c:ext xmlns:c16="http://schemas.microsoft.com/office/drawing/2014/chart" uri="{C3380CC4-5D6E-409C-BE32-E72D297353CC}">
              <c16:uniqueId val="{00000005-C338-9340-BFA1-9B310D8A7ABF}"/>
            </c:ext>
          </c:extLst>
        </c:ser>
        <c:ser>
          <c:idx val="2"/>
          <c:order val="2"/>
          <c:tx>
            <c:strRef>
              <c:f>Sheet1!$D$31</c:f>
              <c:strCache>
                <c:ptCount val="1"/>
                <c:pt idx="0">
                  <c:v>Unanswered</c:v>
                </c:pt>
              </c:strCache>
            </c:strRef>
          </c:tx>
          <c:spPr>
            <a:solidFill>
              <a:srgbClr val="606060"/>
            </a:solidFill>
            <a:ln>
              <a:noFill/>
            </a:ln>
            <a:effectLst/>
          </c:spPr>
          <c:invertIfNegative val="0"/>
          <c:dLbls>
            <c:dLbl>
              <c:idx val="0"/>
              <c:tx>
                <c:rich>
                  <a:bodyPr/>
                  <a:lstStyle/>
                  <a:p>
                    <a:fld id="{3F34F586-4C30-EA4D-8FBE-22A9158F4B53}" type="CELLRANGE">
                      <a:rPr lang="en-US" altLang="ja-JP"/>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C338-9340-BFA1-9B310D8A7ABF}"/>
                </c:ext>
              </c:extLst>
            </c:dLbl>
            <c:dLbl>
              <c:idx val="1"/>
              <c:tx>
                <c:rich>
                  <a:bodyPr/>
                  <a:lstStyle/>
                  <a:p>
                    <a:fld id="{86368BA0-9609-E54E-BE13-83E688EEE3A1}" type="CELLRANGE">
                      <a:rPr lang="ja-JP" altLang="en-US"/>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C338-9340-BFA1-9B310D8A7ABF}"/>
                </c:ext>
              </c:extLst>
            </c:dLbl>
            <c:spPr>
              <a:noFill/>
              <a:ln>
                <a:noFill/>
              </a:ln>
              <a:effectLst/>
            </c:spPr>
            <c:txPr>
              <a:bodyPr rot="0" spcFirstLastPara="1" vertOverflow="ellipsis" vert="horz" wrap="square" anchor="ctr" anchorCtr="1"/>
              <a:lstStyle/>
              <a:p>
                <a:pPr>
                  <a:defRPr sz="1400" b="1" i="0" u="none" strike="noStrike" kern="1200" baseline="0">
                    <a:solidFill>
                      <a:srgbClr val="FFFFFF"/>
                    </a:solidFill>
                    <a:latin typeface="+mn-lt"/>
                    <a:ea typeface="+mn-ea"/>
                    <a:cs typeface="+mn-cs"/>
                  </a:defRPr>
                </a:pPr>
                <a:endParaRPr lang="ja-JP"/>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Sheet1!$A$32:$A$33</c:f>
              <c:strCache>
                <c:ptCount val="2"/>
                <c:pt idx="0">
                  <c:v>SBOM</c:v>
                </c:pt>
                <c:pt idx="1">
                  <c:v>Overall</c:v>
                </c:pt>
              </c:strCache>
            </c:strRef>
          </c:cat>
          <c:val>
            <c:numRef>
              <c:f>Sheet1!$D$32:$D$33</c:f>
              <c:numCache>
                <c:formatCode>General</c:formatCode>
                <c:ptCount val="2"/>
                <c:pt idx="0">
                  <c:v>15</c:v>
                </c:pt>
                <c:pt idx="1">
                  <c:v>1045809</c:v>
                </c:pt>
              </c:numCache>
            </c:numRef>
          </c:val>
          <c:extLst>
            <c:ext xmlns:c15="http://schemas.microsoft.com/office/drawing/2012/chart" uri="{02D57815-91ED-43cb-92C2-25804820EDAC}">
              <c15:datalabelsRange>
                <c15:f>Sheet1!$D$36:$D$37</c15:f>
                <c15:dlblRangeCache>
                  <c:ptCount val="2"/>
                  <c:pt idx="0">
                    <c:v>37.5%</c:v>
                  </c:pt>
                  <c:pt idx="1">
                    <c:v>27.6%</c:v>
                  </c:pt>
                </c15:dlblRangeCache>
              </c15:datalabelsRange>
            </c:ext>
            <c:ext xmlns:c16="http://schemas.microsoft.com/office/drawing/2014/chart" uri="{C3380CC4-5D6E-409C-BE32-E72D297353CC}">
              <c16:uniqueId val="{00000008-C338-9340-BFA1-9B310D8A7ABF}"/>
            </c:ext>
          </c:extLst>
        </c:ser>
        <c:dLbls>
          <c:dLblPos val="inEnd"/>
          <c:showLegendKey val="0"/>
          <c:showVal val="1"/>
          <c:showCatName val="0"/>
          <c:showSerName val="0"/>
          <c:showPercent val="0"/>
          <c:showBubbleSize val="0"/>
        </c:dLbls>
        <c:gapWidth val="150"/>
        <c:overlap val="100"/>
        <c:axId val="205483007"/>
        <c:axId val="205374991"/>
      </c:barChart>
      <c:catAx>
        <c:axId val="205483007"/>
        <c:scaling>
          <c:orientation val="minMax"/>
        </c:scaling>
        <c:delete val="0"/>
        <c:axPos val="l"/>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ja-JP"/>
          </a:p>
        </c:txPr>
        <c:crossAx val="205374991"/>
        <c:crosses val="autoZero"/>
        <c:auto val="1"/>
        <c:lblAlgn val="ctr"/>
        <c:lblOffset val="100"/>
        <c:noMultiLvlLbl val="0"/>
      </c:catAx>
      <c:valAx>
        <c:axId val="205374991"/>
        <c:scaling>
          <c:orientation val="minMax"/>
        </c:scaling>
        <c:delete val="0"/>
        <c:axPos val="b"/>
        <c:majorGridlines>
          <c:spPr>
            <a:ln w="9525" cap="flat" cmpd="sng" algn="ctr">
              <a:solidFill>
                <a:srgbClr val="000000"/>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ja-JP"/>
          </a:p>
        </c:txPr>
        <c:crossAx val="205483007"/>
        <c:crosses val="autoZero"/>
        <c:crossBetween val="between"/>
      </c:valAx>
      <c:spPr>
        <a:solidFill>
          <a:srgbClr val="FFFFFF"/>
        </a:solid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rgbClr val="000000"/>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c:spPr>
  <c:txPr>
    <a:bodyPr/>
    <a:lstStyle/>
    <a:p>
      <a:pPr>
        <a:defRPr sz="1400" b="1"/>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rgbClr val="000000"/>
                </a:solidFill>
                <a:latin typeface="+mn-lt"/>
                <a:ea typeface="+mn-ea"/>
                <a:cs typeface="+mn-cs"/>
              </a:defRPr>
            </a:pPr>
            <a:r>
              <a:rPr lang="en-US" altLang="ja-JP" dirty="0">
                <a:solidFill>
                  <a:srgbClr val="000000"/>
                </a:solidFill>
              </a:rPr>
              <a:t>Raw</a:t>
            </a:r>
            <a:endParaRPr lang="ja-JP" altLang="en-US">
              <a:solidFill>
                <a:srgbClr val="000000"/>
              </a:solidFill>
            </a:endParaRPr>
          </a:p>
        </c:rich>
      </c:tx>
      <c:overlay val="0"/>
      <c:spPr>
        <a:noFill/>
        <a:ln>
          <a:noFill/>
        </a:ln>
        <a:effectLst/>
      </c:spPr>
      <c:txPr>
        <a:bodyPr rot="0" spcFirstLastPara="1" vertOverflow="ellipsis" vert="horz" wrap="square" anchor="ctr" anchorCtr="1"/>
        <a:lstStyle/>
        <a:p>
          <a:pPr>
            <a:defRPr sz="1680" b="1" i="0" u="none" strike="noStrike" kern="1200" spc="0" baseline="0">
              <a:solidFill>
                <a:srgbClr val="000000"/>
              </a:solidFill>
              <a:latin typeface="+mn-lt"/>
              <a:ea typeface="+mn-ea"/>
              <a:cs typeface="+mn-cs"/>
            </a:defRPr>
          </a:pPr>
          <a:endParaRPr lang="ja-JP"/>
        </a:p>
      </c:txPr>
    </c:title>
    <c:autoTitleDeleted val="0"/>
    <c:plotArea>
      <c:layout/>
      <c:barChart>
        <c:barDir val="bar"/>
        <c:grouping val="percentStacked"/>
        <c:varyColors val="0"/>
        <c:ser>
          <c:idx val="0"/>
          <c:order val="0"/>
          <c:tx>
            <c:strRef>
              <c:f>Sheet1!$B$23</c:f>
              <c:strCache>
                <c:ptCount val="1"/>
                <c:pt idx="0">
                  <c:v>Answered (Resolved)</c:v>
                </c:pt>
              </c:strCache>
            </c:strRef>
          </c:tx>
          <c:spPr>
            <a:solidFill>
              <a:srgbClr val="F03F00"/>
            </a:solidFill>
            <a:ln>
              <a:noFill/>
            </a:ln>
            <a:effectLst/>
          </c:spPr>
          <c:invertIfNegative val="0"/>
          <c:dLbls>
            <c:dLbl>
              <c:idx val="0"/>
              <c:tx>
                <c:rich>
                  <a:bodyPr/>
                  <a:lstStyle/>
                  <a:p>
                    <a:fld id="{ED59507A-0357-004A-BC98-2DAA64F59F0A}" type="CELLRANGE">
                      <a:rPr lang="ja-JP" altLang="en-US"/>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65FD-884F-BE77-E662013647E5}"/>
                </c:ext>
              </c:extLst>
            </c:dLbl>
            <c:dLbl>
              <c:idx val="1"/>
              <c:tx>
                <c:rich>
                  <a:bodyPr/>
                  <a:lstStyle/>
                  <a:p>
                    <a:fld id="{F3DC7407-BBBF-DE4A-8E70-0497C0145F7B}" type="CELLRANGE">
                      <a:rPr lang="ja-JP" altLang="en-US"/>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65FD-884F-BE77-E662013647E5}"/>
                </c:ext>
              </c:extLst>
            </c:dLbl>
            <c:spPr>
              <a:noFill/>
              <a:ln>
                <a:noFill/>
              </a:ln>
              <a:effectLst/>
            </c:spPr>
            <c:txPr>
              <a:bodyPr rot="0" spcFirstLastPara="1" vertOverflow="ellipsis" vert="horz" wrap="square" anchor="ctr" anchorCtr="1"/>
              <a:lstStyle/>
              <a:p>
                <a:pPr>
                  <a:defRPr sz="1400" b="1" i="0" u="none" strike="noStrike" kern="1200" baseline="0">
                    <a:solidFill>
                      <a:srgbClr val="FFFFFF"/>
                    </a:solidFill>
                    <a:latin typeface="+mn-lt"/>
                    <a:ea typeface="+mn-ea"/>
                    <a:cs typeface="+mn-cs"/>
                  </a:defRPr>
                </a:pPr>
                <a:endParaRPr lang="ja-JP"/>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Sheet1!$A$24:$A$25</c:f>
              <c:strCache>
                <c:ptCount val="2"/>
                <c:pt idx="0">
                  <c:v>SBOM</c:v>
                </c:pt>
                <c:pt idx="1">
                  <c:v>Overall</c:v>
                </c:pt>
              </c:strCache>
            </c:strRef>
          </c:cat>
          <c:val>
            <c:numRef>
              <c:f>Sheet1!$B$24:$B$25</c:f>
              <c:numCache>
                <c:formatCode>General</c:formatCode>
                <c:ptCount val="2"/>
                <c:pt idx="0">
                  <c:v>6</c:v>
                </c:pt>
                <c:pt idx="1">
                  <c:v>12224522</c:v>
                </c:pt>
              </c:numCache>
            </c:numRef>
          </c:val>
          <c:extLst>
            <c:ext xmlns:c15="http://schemas.microsoft.com/office/drawing/2012/chart" uri="{02D57815-91ED-43cb-92C2-25804820EDAC}">
              <c15:datalabelsRange>
                <c15:f>Sheet1!$B$28:$B$29</c15:f>
                <c15:dlblRangeCache>
                  <c:ptCount val="2"/>
                  <c:pt idx="0">
                    <c:v>14.3%</c:v>
                  </c:pt>
                  <c:pt idx="1">
                    <c:v>50.8%</c:v>
                  </c:pt>
                </c15:dlblRangeCache>
              </c15:datalabelsRange>
            </c:ext>
            <c:ext xmlns:c16="http://schemas.microsoft.com/office/drawing/2014/chart" uri="{C3380CC4-5D6E-409C-BE32-E72D297353CC}">
              <c16:uniqueId val="{00000002-65FD-884F-BE77-E662013647E5}"/>
            </c:ext>
          </c:extLst>
        </c:ser>
        <c:ser>
          <c:idx val="1"/>
          <c:order val="1"/>
          <c:tx>
            <c:strRef>
              <c:f>Sheet1!$C$23</c:f>
              <c:strCache>
                <c:ptCount val="1"/>
                <c:pt idx="0">
                  <c:v>Answered (Unresolved)</c:v>
                </c:pt>
              </c:strCache>
            </c:strRef>
          </c:tx>
          <c:spPr>
            <a:solidFill>
              <a:srgbClr val="0040F0"/>
            </a:solidFill>
            <a:ln>
              <a:noFill/>
            </a:ln>
            <a:effectLst/>
          </c:spPr>
          <c:invertIfNegative val="0"/>
          <c:dLbls>
            <c:dLbl>
              <c:idx val="0"/>
              <c:tx>
                <c:rich>
                  <a:bodyPr/>
                  <a:lstStyle/>
                  <a:p>
                    <a:fld id="{9C7BE30E-E980-6E45-A59C-3039267A08BA}" type="CELLRANGE">
                      <a:rPr lang="ja-JP" altLang="en-US"/>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65FD-884F-BE77-E662013647E5}"/>
                </c:ext>
              </c:extLst>
            </c:dLbl>
            <c:dLbl>
              <c:idx val="1"/>
              <c:tx>
                <c:rich>
                  <a:bodyPr/>
                  <a:lstStyle/>
                  <a:p>
                    <a:fld id="{3D013900-EFB9-184E-B0E7-AF25B4BFEFC6}" type="CELLRANGE">
                      <a:rPr lang="ja-JP" altLang="en-US"/>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65FD-884F-BE77-E662013647E5}"/>
                </c:ext>
              </c:extLst>
            </c:dLbl>
            <c:spPr>
              <a:noFill/>
              <a:ln>
                <a:noFill/>
              </a:ln>
              <a:effectLst/>
            </c:spPr>
            <c:txPr>
              <a:bodyPr rot="0" spcFirstLastPara="1" vertOverflow="ellipsis" vert="horz" wrap="square" anchor="ctr" anchorCtr="1"/>
              <a:lstStyle/>
              <a:p>
                <a:pPr>
                  <a:defRPr sz="1400" b="1" i="0" u="none" strike="noStrike" kern="1200" baseline="0">
                    <a:solidFill>
                      <a:srgbClr val="FFFFFF"/>
                    </a:solidFill>
                    <a:latin typeface="+mn-lt"/>
                    <a:ea typeface="+mn-ea"/>
                    <a:cs typeface="+mn-cs"/>
                  </a:defRPr>
                </a:pPr>
                <a:endParaRPr lang="ja-JP"/>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Sheet1!$A$24:$A$25</c:f>
              <c:strCache>
                <c:ptCount val="2"/>
                <c:pt idx="0">
                  <c:v>SBOM</c:v>
                </c:pt>
                <c:pt idx="1">
                  <c:v>Overall</c:v>
                </c:pt>
              </c:strCache>
            </c:strRef>
          </c:cat>
          <c:val>
            <c:numRef>
              <c:f>Sheet1!$C$24:$C$25</c:f>
              <c:numCache>
                <c:formatCode>General</c:formatCode>
                <c:ptCount val="2"/>
                <c:pt idx="0">
                  <c:v>20</c:v>
                </c:pt>
                <c:pt idx="1">
                  <c:v>4497613</c:v>
                </c:pt>
              </c:numCache>
            </c:numRef>
          </c:val>
          <c:extLst>
            <c:ext xmlns:c15="http://schemas.microsoft.com/office/drawing/2012/chart" uri="{02D57815-91ED-43cb-92C2-25804820EDAC}">
              <c15:datalabelsRange>
                <c15:f>Sheet1!$C$28:$C$29</c15:f>
                <c15:dlblRangeCache>
                  <c:ptCount val="2"/>
                  <c:pt idx="0">
                    <c:v>47.6%</c:v>
                  </c:pt>
                  <c:pt idx="1">
                    <c:v>18.7%</c:v>
                  </c:pt>
                </c15:dlblRangeCache>
              </c15:datalabelsRange>
            </c:ext>
            <c:ext xmlns:c16="http://schemas.microsoft.com/office/drawing/2014/chart" uri="{C3380CC4-5D6E-409C-BE32-E72D297353CC}">
              <c16:uniqueId val="{00000005-65FD-884F-BE77-E662013647E5}"/>
            </c:ext>
          </c:extLst>
        </c:ser>
        <c:ser>
          <c:idx val="2"/>
          <c:order val="2"/>
          <c:tx>
            <c:strRef>
              <c:f>Sheet1!$D$23</c:f>
              <c:strCache>
                <c:ptCount val="1"/>
                <c:pt idx="0">
                  <c:v>Unanswered</c:v>
                </c:pt>
              </c:strCache>
            </c:strRef>
          </c:tx>
          <c:spPr>
            <a:solidFill>
              <a:srgbClr val="606060"/>
            </a:solidFill>
            <a:ln>
              <a:noFill/>
            </a:ln>
            <a:effectLst/>
          </c:spPr>
          <c:invertIfNegative val="0"/>
          <c:dLbls>
            <c:dLbl>
              <c:idx val="0"/>
              <c:tx>
                <c:rich>
                  <a:bodyPr/>
                  <a:lstStyle/>
                  <a:p>
                    <a:fld id="{AD00D104-1A17-5841-BAEA-0F583886C2CE}" type="CELLRANGE">
                      <a:rPr lang="ja-JP" altLang="en-US"/>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65FD-884F-BE77-E662013647E5}"/>
                </c:ext>
              </c:extLst>
            </c:dLbl>
            <c:dLbl>
              <c:idx val="1"/>
              <c:tx>
                <c:rich>
                  <a:bodyPr/>
                  <a:lstStyle/>
                  <a:p>
                    <a:fld id="{BF30B423-9D41-394D-87B6-A02264E30833}" type="CELLRANGE">
                      <a:rPr lang="ja-JP" altLang="en-US"/>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65FD-884F-BE77-E662013647E5}"/>
                </c:ext>
              </c:extLst>
            </c:dLbl>
            <c:spPr>
              <a:noFill/>
              <a:ln>
                <a:noFill/>
              </a:ln>
              <a:effectLst/>
            </c:spPr>
            <c:txPr>
              <a:bodyPr rot="0" spcFirstLastPara="1" vertOverflow="ellipsis" vert="horz" wrap="square" anchor="ctr" anchorCtr="1"/>
              <a:lstStyle/>
              <a:p>
                <a:pPr>
                  <a:defRPr sz="1400" b="1" i="0" u="none" strike="noStrike" kern="1200" baseline="0">
                    <a:solidFill>
                      <a:srgbClr val="FFFFFF"/>
                    </a:solidFill>
                    <a:latin typeface="+mn-lt"/>
                    <a:ea typeface="+mn-ea"/>
                    <a:cs typeface="+mn-cs"/>
                  </a:defRPr>
                </a:pPr>
                <a:endParaRPr lang="ja-JP"/>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Sheet1!$A$24:$A$25</c:f>
              <c:strCache>
                <c:ptCount val="2"/>
                <c:pt idx="0">
                  <c:v>SBOM</c:v>
                </c:pt>
                <c:pt idx="1">
                  <c:v>Overall</c:v>
                </c:pt>
              </c:strCache>
            </c:strRef>
          </c:cat>
          <c:val>
            <c:numRef>
              <c:f>Sheet1!$D$24:$D$25</c:f>
              <c:numCache>
                <c:formatCode>General</c:formatCode>
                <c:ptCount val="2"/>
                <c:pt idx="0">
                  <c:v>16</c:v>
                </c:pt>
                <c:pt idx="1">
                  <c:v>7337108</c:v>
                </c:pt>
              </c:numCache>
            </c:numRef>
          </c:val>
          <c:extLst>
            <c:ext xmlns:c15="http://schemas.microsoft.com/office/drawing/2012/chart" uri="{02D57815-91ED-43cb-92C2-25804820EDAC}">
              <c15:datalabelsRange>
                <c15:f>Sheet1!$D$28:$D$29</c15:f>
                <c15:dlblRangeCache>
                  <c:ptCount val="2"/>
                  <c:pt idx="0">
                    <c:v>38.1%</c:v>
                  </c:pt>
                  <c:pt idx="1">
                    <c:v>30.5%</c:v>
                  </c:pt>
                </c15:dlblRangeCache>
              </c15:datalabelsRange>
            </c:ext>
            <c:ext xmlns:c16="http://schemas.microsoft.com/office/drawing/2014/chart" uri="{C3380CC4-5D6E-409C-BE32-E72D297353CC}">
              <c16:uniqueId val="{00000008-65FD-884F-BE77-E662013647E5}"/>
            </c:ext>
          </c:extLst>
        </c:ser>
        <c:dLbls>
          <c:dLblPos val="inEnd"/>
          <c:showLegendKey val="0"/>
          <c:showVal val="1"/>
          <c:showCatName val="0"/>
          <c:showSerName val="0"/>
          <c:showPercent val="0"/>
          <c:showBubbleSize val="0"/>
        </c:dLbls>
        <c:gapWidth val="150"/>
        <c:overlap val="100"/>
        <c:axId val="205483007"/>
        <c:axId val="205374991"/>
      </c:barChart>
      <c:catAx>
        <c:axId val="205483007"/>
        <c:scaling>
          <c:orientation val="minMax"/>
        </c:scaling>
        <c:delete val="0"/>
        <c:axPos val="l"/>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ja-JP"/>
          </a:p>
        </c:txPr>
        <c:crossAx val="205374991"/>
        <c:crosses val="autoZero"/>
        <c:auto val="1"/>
        <c:lblAlgn val="ctr"/>
        <c:lblOffset val="100"/>
        <c:noMultiLvlLbl val="0"/>
      </c:catAx>
      <c:valAx>
        <c:axId val="205374991"/>
        <c:scaling>
          <c:orientation val="minMax"/>
        </c:scaling>
        <c:delete val="0"/>
        <c:axPos val="b"/>
        <c:majorGridlines>
          <c:spPr>
            <a:ln w="9525" cap="flat" cmpd="sng" algn="ctr">
              <a:solidFill>
                <a:srgbClr val="000000"/>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ja-JP"/>
          </a:p>
        </c:txPr>
        <c:crossAx val="2054830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rgbClr val="000000"/>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c:spPr>
  <c:txPr>
    <a:bodyPr/>
    <a:lstStyle/>
    <a:p>
      <a:pPr>
        <a:defRPr sz="1400" b="1"/>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4_B6A011AC.xml><?xml version="1.0" encoding="utf-8"?>
<p188:cmLst xmlns:a="http://schemas.openxmlformats.org/drawingml/2006/main" xmlns:r="http://schemas.openxmlformats.org/officeDocument/2006/relationships" xmlns:p188="http://schemas.microsoft.com/office/powerpoint/2018/8/main">
  <p188:cm id="{C73BE384-5C1E-F14F-AAD9-EC2D4EA17CC8}" authorId="{33A30A36-3AB2-F57E-E174-5A7BD84638E7}" status="resolved" created="2024-05-14T15:43:01.336" complete="100000">
    <pc:sldMkLst xmlns:pc="http://schemas.microsoft.com/office/powerpoint/2013/main/command">
      <pc:docMk/>
      <pc:sldMk cId="3063943596" sldId="260"/>
    </pc:sldMkLst>
    <p188:txBody>
      <a:bodyPr/>
      <a:lstStyle/>
      <a:p>
        <a:r>
          <a:rPr lang="ja-JP" altLang="en-US"/>
          <a:t>神田先生：
次の However に繋がるように「これほどまでに使われる準備が整っている」みたいな 1 言を最後に言う。</a:t>
        </a:r>
      </a:p>
    </p188:txBody>
  </p188:cm>
</p188:cmLst>
</file>

<file path=ppt/comments/modernComment_115_F7D3B9D0.xml><?xml version="1.0" encoding="utf-8"?>
<p188:cmLst xmlns:a="http://schemas.openxmlformats.org/drawingml/2006/main" xmlns:r="http://schemas.openxmlformats.org/officeDocument/2006/relationships" xmlns:p188="http://schemas.microsoft.com/office/powerpoint/2018/8/main">
  <p188:cm id="{B952C14A-E794-0C4E-ABCF-335205264A65}" authorId="{33A30A36-3AB2-F57E-E174-5A7BD84638E7}" created="2024-03-05T08:17:32.692">
    <pc:sldMkLst xmlns:pc="http://schemas.microsoft.com/office/powerpoint/2013/main/command">
      <pc:docMk/>
      <pc:sldMk cId="4157848016" sldId="277"/>
    </pc:sldMkLst>
    <p188:txBody>
      <a:bodyPr/>
      <a:lstStyle/>
      <a:p>
        <a:r>
          <a:rPr lang="ja-JP" altLang="en-US"/>
          <a:t>井上先生：
「全体」の意味が分かりにくいので、「SO 全体の質問」と口頭で言った方がいい。</a:t>
        </a:r>
      </a:p>
    </p188:txBody>
  </p188:cm>
</p188:cmLst>
</file>

<file path=ppt/comments/modernComment_120_6FCC391.xml><?xml version="1.0" encoding="utf-8"?>
<p188:cmLst xmlns:a="http://schemas.openxmlformats.org/drawingml/2006/main" xmlns:r="http://schemas.openxmlformats.org/officeDocument/2006/relationships" xmlns:p188="http://schemas.microsoft.com/office/powerpoint/2018/8/main">
  <p188:cm id="{885ACD06-B40B-FC4C-B35C-743AD4B8E17E}" authorId="{33A30A36-3AB2-F57E-E174-5A7BD84638E7}" created="2024-03-05T08:01:04.493">
    <pc:sldMkLst xmlns:pc="http://schemas.microsoft.com/office/powerpoint/2013/main/command">
      <pc:docMk/>
      <pc:sldMk cId="117228433" sldId="288"/>
    </pc:sldMkLst>
    <p188:txBody>
      <a:bodyPr/>
      <a:lstStyle/>
      <a:p>
        <a:r>
          <a:rPr lang="ja-JP" altLang="en-US"/>
          <a:t>鬼塚さん、神田先生：
Accepted とタグの簡単な説明を、口頭で行って欲しい。</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8A0E02-12E2-994F-A5B7-8E22D0411CE9}" type="datetimeFigureOut">
              <a:rPr kumimoji="1" lang="ja-JP" altLang="en-US" smtClean="0"/>
              <a:t>2024/5/14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E676F-1724-3E41-96BD-63CB7316ABD1}" type="slidenum">
              <a:rPr kumimoji="1" lang="ja-JP" altLang="en-US" smtClean="0"/>
              <a:t>‹#›</a:t>
            </a:fld>
            <a:endParaRPr kumimoji="1" lang="ja-JP" altLang="en-US"/>
          </a:p>
        </p:txBody>
      </p:sp>
    </p:spTree>
    <p:extLst>
      <p:ext uri="{BB962C8B-B14F-4D97-AF65-F5344CB8AC3E}">
        <p14:creationId xmlns:p14="http://schemas.microsoft.com/office/powerpoint/2010/main" val="30589609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Thank you for the introduction. I, Wataru Otoda, will talk about our research on this topic.</a:t>
            </a:r>
            <a:endParaRPr kumimoji="1" lang="ja-JP" altLang="en-US"/>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1</a:t>
            </a:fld>
            <a:endParaRPr kumimoji="1" lang="ja-JP" altLang="en-US"/>
          </a:p>
        </p:txBody>
      </p:sp>
    </p:spTree>
    <p:extLst>
      <p:ext uri="{BB962C8B-B14F-4D97-AF65-F5344CB8AC3E}">
        <p14:creationId xmlns:p14="http://schemas.microsoft.com/office/powerpoint/2010/main" val="1427455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For our analysis, we extracted questions in this way. </a:t>
            </a:r>
            <a:r>
              <a:rPr lang="en" altLang="ja-JP" dirty="0"/>
              <a:t>First, we selected search keywords that are SBOM, and two primary formats </a:t>
            </a:r>
            <a:r>
              <a:rPr lang="en" altLang="ja-JP" dirty="0" err="1"/>
              <a:t>CycloneDX</a:t>
            </a:r>
            <a:r>
              <a:rPr lang="en" altLang="ja-JP" dirty="0"/>
              <a:t> and SPDX. Then, we extracted questions that case-insensitively contained at least one of these keywords in the title or body.</a:t>
            </a:r>
            <a:r>
              <a:rPr lang="en-US" altLang="ja-JP" dirty="0"/>
              <a:t> We didn’t use tags because SBOM tags weren’t widely used at the time of our analysis.</a:t>
            </a:r>
            <a:endParaRPr lang="en" altLang="ja-JP" dirty="0"/>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10</a:t>
            </a:fld>
            <a:endParaRPr kumimoji="1" lang="ja-JP" altLang="en-US"/>
          </a:p>
        </p:txBody>
      </p:sp>
    </p:spTree>
    <p:extLst>
      <p:ext uri="{BB962C8B-B14F-4D97-AF65-F5344CB8AC3E}">
        <p14:creationId xmlns:p14="http://schemas.microsoft.com/office/powerpoint/2010/main" val="2238237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Let’s go in details. For keyword SBOM and </a:t>
            </a:r>
            <a:r>
              <a:rPr lang="en-US" altLang="ja-JP" dirty="0" err="1"/>
              <a:t>CycloneDX</a:t>
            </a:r>
            <a:r>
              <a:rPr lang="en-US" altLang="ja-JP" dirty="0"/>
              <a:t>, we used the search bar on the Stack Overflow website and excluded</a:t>
            </a:r>
            <a:r>
              <a:rPr lang="en" altLang="ja-JP" dirty="0"/>
              <a:t> noise by hand. However, we extracted only questions before Sep. 2023 to keep the condition same to the keyword SPDX as we address next.</a:t>
            </a:r>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11</a:t>
            </a:fld>
            <a:endParaRPr kumimoji="1" lang="ja-JP" altLang="en-US"/>
          </a:p>
        </p:txBody>
      </p:sp>
    </p:spTree>
    <p:extLst>
      <p:ext uri="{BB962C8B-B14F-4D97-AF65-F5344CB8AC3E}">
        <p14:creationId xmlns:p14="http://schemas.microsoft.com/office/powerpoint/2010/main" val="15628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And for SPDX, we went for another way because the search result exceeded the upper limit of 500 questions imposed by Stack Overflow and most of them were noise in some certain patterns.</a:t>
            </a:r>
          </a:p>
          <a:p>
            <a:endParaRPr lang="en-US" altLang="ja-JP" dirty="0"/>
          </a:p>
          <a:p>
            <a:r>
              <a:rPr lang="en-US" altLang="ja-JP" dirty="0"/>
              <a:t>To efficiently conduct our research, we used the Stack Exchange Data Dump 2023-09-12 and automatically filtered out questions from it that contain at least one of the “noise pattern strings” we will define later, then excluded remaining noise by hand.</a:t>
            </a:r>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12</a:t>
            </a:fld>
            <a:endParaRPr kumimoji="1" lang="ja-JP" altLang="en-US"/>
          </a:p>
        </p:txBody>
      </p:sp>
    </p:spTree>
    <p:extLst>
      <p:ext uri="{BB962C8B-B14F-4D97-AF65-F5344CB8AC3E}">
        <p14:creationId xmlns:p14="http://schemas.microsoft.com/office/powerpoint/2010/main" val="1927771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Here are the noise pattern strings and their counts. </a:t>
            </a:r>
            <a:r>
              <a:rPr lang="en" altLang="ja-JP" dirty="0"/>
              <a:t>The noise pattern strings were selected from frequent texts in noise and verified to not appear in an SPDX SBOM.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This one is a standardized notation used to declare licenses at the beginning of program code, which is specified as part of the SPDX standard, but the notation itself is not an SBOM.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This one is a warning output from the Yarn package manager for incorrect package license notation.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We excluded this one because some programs use a variable named </a:t>
            </a:r>
            <a:r>
              <a:rPr lang="en-US" altLang="ja-JP" dirty="0" err="1"/>
              <a:t>spdx</a:t>
            </a:r>
            <a:r>
              <a:rPr lang="en-US" altLang="ja-JP" dirty="0"/>
              <a:t> to represent the velocity on the 𝑥-axis, often accompanied by </a:t>
            </a:r>
            <a:r>
              <a:rPr lang="en-US" altLang="ja-JP" dirty="0" err="1"/>
              <a:t>spdy</a:t>
            </a:r>
            <a:r>
              <a:rPr lang="en-US" altLang="ja-JP" dirty="0"/>
              <a:t>, representing the velocity on the 𝑦-axis.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Finally, these ones appear in log outputs contained in questions regarding NPM errors where these packages are included in the project dependencies.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Through these steps, we extracted 41 questions out of these search results.</a:t>
            </a:r>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13</a:t>
            </a:fld>
            <a:endParaRPr kumimoji="1" lang="ja-JP" altLang="en-US"/>
          </a:p>
        </p:txBody>
      </p:sp>
    </p:spTree>
    <p:extLst>
      <p:ext uri="{BB962C8B-B14F-4D97-AF65-F5344CB8AC3E}">
        <p14:creationId xmlns:p14="http://schemas.microsoft.com/office/powerpoint/2010/main" val="1837559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With these preparations, we conducted the analysis in this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For answered and resolved rate, we </a:t>
            </a:r>
            <a:r>
              <a:rPr lang="en" altLang="ja-JP" dirty="0"/>
              <a:t>examined the presence of answers and the resolution status of each question. Questions with an accepted answer were considered resolved. For trends, we summed up the number of new questions posted each year. For Challenges Faced by SBOM Users, we extracted technical issues from each question, identifying Frequently Asked Questions and those seemingly unresolved.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dirty="0"/>
              <a:t>Then let’s go on to the results.</a:t>
            </a:r>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14</a:t>
            </a:fld>
            <a:endParaRPr kumimoji="1" lang="ja-JP" altLang="en-US"/>
          </a:p>
        </p:txBody>
      </p:sp>
    </p:spTree>
    <p:extLst>
      <p:ext uri="{BB962C8B-B14F-4D97-AF65-F5344CB8AC3E}">
        <p14:creationId xmlns:p14="http://schemas.microsoft.com/office/powerpoint/2010/main" val="2500678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For Answered and Resolved Rate, Among SBOM questions, Answered and Resolved was 6, the red bar in this graph, Answered but Unresolved was 19, the blue bar, and Unanswered was 15, the grey bar. Please be noted that we counted only the questions posted in and after 2021, to facilitate a fair comparison by adjusting the scope to when SBOM questions are frequently asked.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Compared to the overall Stack Overflow questions showed in the above bar, answer rate is mostly the same comparing the grey bar, but the resolve rate is extremely low comparing the read bar.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From this result we can conclude that it is challenging to find solutions for SBOM questions on Stack Overflow, which may be attributed to a Shortage of software developers knowledgeable enough to answer SBOM questions and SBOM tools being so immature that many SBOM issues are currently unsolvable.</a:t>
            </a:r>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15</a:t>
            </a:fld>
            <a:endParaRPr kumimoji="1" lang="ja-JP" altLang="en-US"/>
          </a:p>
        </p:txBody>
      </p:sp>
    </p:spTree>
    <p:extLst>
      <p:ext uri="{BB962C8B-B14F-4D97-AF65-F5344CB8AC3E}">
        <p14:creationId xmlns:p14="http://schemas.microsoft.com/office/powerpoint/2010/main" val="652309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For annual Trends in the Number of New Questions, here is the annual count of new questions, thus incremental graph from 2019 to September 2023. Before 2019, there were only 1 question in 2012 and 0 for the rest.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Although the number is small over the four years, we can observe a steady increase from 2020 to 2023, with a notable acceleration from 2021, which might correlate with the </a:t>
            </a:r>
            <a:r>
              <a:rPr lang="en" altLang="ja-JP" dirty="0"/>
              <a:t>U.S. exec. order requesting the SBOM use and the ISO/IEC standardization of SPDX.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メモ：　カジュアル調査で</a:t>
            </a:r>
            <a:r>
              <a:rPr lang="en-US" altLang="ja-JP" dirty="0"/>
              <a:t> 2023 </a:t>
            </a:r>
            <a:r>
              <a:rPr lang="ja-JP" altLang="en-US"/>
              <a:t>年は</a:t>
            </a:r>
            <a:r>
              <a:rPr lang="en-US" altLang="ja-JP" dirty="0"/>
              <a:t> 25 </a:t>
            </a:r>
            <a:r>
              <a:rPr lang="ja-JP" altLang="en-US"/>
              <a:t>件まで増え、</a:t>
            </a:r>
            <a:r>
              <a:rPr lang="en-US" altLang="ja-JP" dirty="0"/>
              <a:t>2024 </a:t>
            </a:r>
            <a:r>
              <a:rPr lang="ja-JP" altLang="en-US"/>
              <a:t>年は</a:t>
            </a:r>
            <a:r>
              <a:rPr lang="en-US" altLang="ja-JP" dirty="0"/>
              <a:t> 3/7 </a:t>
            </a:r>
            <a:r>
              <a:rPr lang="ja-JP" altLang="en-US"/>
              <a:t>現在</a:t>
            </a:r>
            <a:r>
              <a:rPr lang="en-US" altLang="ja-JP" dirty="0"/>
              <a:t> 5 </a:t>
            </a:r>
            <a:r>
              <a:rPr lang="ja-JP" altLang="en-US"/>
              <a:t>件。</a:t>
            </a:r>
            <a:endParaRPr lang="en-US" altLang="ja-JP" dirty="0"/>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16</a:t>
            </a:fld>
            <a:endParaRPr kumimoji="1" lang="ja-JP" altLang="en-US"/>
          </a:p>
        </p:txBody>
      </p:sp>
    </p:spTree>
    <p:extLst>
      <p:ext uri="{BB962C8B-B14F-4D97-AF65-F5344CB8AC3E}">
        <p14:creationId xmlns:p14="http://schemas.microsoft.com/office/powerpoint/2010/main" val="4046517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 altLang="ja-JP" dirty="0"/>
              <a:t>For SBOM Challenges, we identified these three challenges. Insufficient Coverage of Use Cases by SBOM Tools which received 7 posts, Inability of SBOM Tools to Meet Requirements which received 4 posts, and Immaturity of SBOM Tools or Unclear Usages which received 19 posts.</a:t>
            </a:r>
          </a:p>
          <a:p>
            <a:endParaRPr lang="en" altLang="ja-JP" dirty="0"/>
          </a:p>
          <a:p>
            <a:r>
              <a:rPr lang="en" altLang="ja-JP" dirty="0"/>
              <a:t>Let’s see the details for them.</a:t>
            </a:r>
            <a:endParaRPr lang="ja-JP" altLang="en-US"/>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17</a:t>
            </a:fld>
            <a:endParaRPr kumimoji="1" lang="ja-JP" altLang="en-US"/>
          </a:p>
        </p:txBody>
      </p:sp>
    </p:spTree>
    <p:extLst>
      <p:ext uri="{BB962C8B-B14F-4D97-AF65-F5344CB8AC3E}">
        <p14:creationId xmlns:p14="http://schemas.microsoft.com/office/powerpoint/2010/main" val="1985687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For the challenge “Insufficient Coverage of Use Cases by SBOM Tools”, we found two prominent examples.</a:t>
            </a:r>
          </a:p>
          <a:p>
            <a:endParaRPr lang="en-US" altLang="ja-JP" dirty="0"/>
          </a:p>
          <a:p>
            <a:r>
              <a:rPr lang="en-US" altLang="ja-JP" dirty="0"/>
              <a:t>First one highlights the Insufficient tool support for older project management systems, addressing the fact that there are No SBOM tool for Apache Ant Java projects While it’s there for Gradle.</a:t>
            </a:r>
          </a:p>
          <a:p>
            <a:endParaRPr lang="en-US" altLang="ja-JP" dirty="0"/>
          </a:p>
          <a:p>
            <a:r>
              <a:rPr lang="en-US" altLang="ja-JP" dirty="0"/>
              <a:t>Second one highlights the Absence of tool support for Microsoft Windows, addressing that they couldn’t generate an SBOM for applications installed on their Microsoft Windows system While it’s possible on Linux systems where we normally install packages through package managers.</a:t>
            </a:r>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18</a:t>
            </a:fld>
            <a:endParaRPr kumimoji="1" lang="ja-JP" altLang="en-US"/>
          </a:p>
        </p:txBody>
      </p:sp>
    </p:spTree>
    <p:extLst>
      <p:ext uri="{BB962C8B-B14F-4D97-AF65-F5344CB8AC3E}">
        <p14:creationId xmlns:p14="http://schemas.microsoft.com/office/powerpoint/2010/main" val="3458579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For the challenge “Inability of SBOM Tools to Meet Requirements”, we found two prominent examples.</a:t>
            </a:r>
          </a:p>
          <a:p>
            <a:endParaRPr lang="en-US" altLang="ja-JP" dirty="0"/>
          </a:p>
          <a:p>
            <a:r>
              <a:rPr lang="en-US" altLang="ja-JP" dirty="0"/>
              <a:t>First one highlights a Gap between SBOM tools’ ability and compliance requirements, or challenges in obtaining all the necessary information as specified in the guideline from the perspective of SBOM tool developers, which addresses that they couldn’t generate an SBOM for Java, Python, etc. fulfilling the NTIA requirement. This requirement is released in July 2021 following the U.S. Exec. Order requesting the SBOM use.</a:t>
            </a:r>
          </a:p>
          <a:p>
            <a:endParaRPr lang="en-US" altLang="ja-JP" dirty="0"/>
          </a:p>
          <a:p>
            <a:r>
              <a:rPr lang="en-US" altLang="ja-JP" dirty="0"/>
              <a:t>Second one highlights Limitations of GitHub's SBOM functionality for software license compliance, which addresses the fact that there is No open source license information in GitHub’s SBOM export feature. This is the feature which is available to all GitHub repositories and GitHub automatically generates an SPDX SBOM from information available within the repository and make it downloadable through a button click.</a:t>
            </a:r>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19</a:t>
            </a:fld>
            <a:endParaRPr kumimoji="1" lang="ja-JP" altLang="en-US"/>
          </a:p>
        </p:txBody>
      </p:sp>
    </p:spTree>
    <p:extLst>
      <p:ext uri="{BB962C8B-B14F-4D97-AF65-F5344CB8AC3E}">
        <p14:creationId xmlns:p14="http://schemas.microsoft.com/office/powerpoint/2010/main" val="3970219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Let’s start the talk with the research background. Current software development takes advantage of many external libraries, which reduces development costs, shorten development cycles, and leads to more robust &amp; sophisticated software. In fact, 96% codebases are known to contain open-source code.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However, it entails risks, namely, cybersecurity risks such as supply chain attack, and copyright infringement risks such as license violation. Security and copyright concerns exist in the software supply chain can persist in production software. The cyberattacks on the U.S. government and private sectors through supply chain attack on SolarWinds Orion software in 2020 underscores its significance.</a:t>
            </a:r>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2</a:t>
            </a:fld>
            <a:endParaRPr kumimoji="1" lang="ja-JP" altLang="en-US"/>
          </a:p>
        </p:txBody>
      </p:sp>
    </p:spTree>
    <p:extLst>
      <p:ext uri="{BB962C8B-B14F-4D97-AF65-F5344CB8AC3E}">
        <p14:creationId xmlns:p14="http://schemas.microsoft.com/office/powerpoint/2010/main" val="877077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For the challenge “Immaturity of SBOM Tools or Unclear Usages”, we found that Immature SBOM tools are making correct SBOM generation difficult, because of defects, insufficient features, and lack of comprehensive documentations or accumulated knowledge among developers on basic usage.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Questions on errors and unclear usages by SBOM tool users were prevalent, with this example addressing their struggle in </a:t>
            </a:r>
            <a:r>
              <a:rPr lang="en-US" altLang="ja-JP" dirty="0" err="1"/>
              <a:t>CycloneDX</a:t>
            </a:r>
            <a:r>
              <a:rPr lang="en-US" altLang="ja-JP" dirty="0"/>
              <a:t> SBOM generation for a Flutter project.</a:t>
            </a:r>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20</a:t>
            </a:fld>
            <a:endParaRPr kumimoji="1" lang="ja-JP" altLang="en-US"/>
          </a:p>
        </p:txBody>
      </p:sp>
    </p:spTree>
    <p:extLst>
      <p:ext uri="{BB962C8B-B14F-4D97-AF65-F5344CB8AC3E}">
        <p14:creationId xmlns:p14="http://schemas.microsoft.com/office/powerpoint/2010/main" val="2874092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From this analysis, we conclude that ordinal developers seek Accumulated Knowledge on Existing SBOM Tools and Refinement and Extension to Existing SBOM Tools. Questions requiring fundamentally new approaches or systems were scarce, and Most were revolving around usages, issues, and minor missing functionalities on existing tools.</a:t>
            </a:r>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21</a:t>
            </a:fld>
            <a:endParaRPr kumimoji="1" lang="ja-JP" altLang="en-US"/>
          </a:p>
        </p:txBody>
      </p:sp>
    </p:spTree>
    <p:extLst>
      <p:ext uri="{BB962C8B-B14F-4D97-AF65-F5344CB8AC3E}">
        <p14:creationId xmlns:p14="http://schemas.microsoft.com/office/powerpoint/2010/main" val="2383027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And that’s all for my talk. Thank you for listening.</a:t>
            </a:r>
            <a:endParaRPr lang="ja-JP" altLang="en-US"/>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22</a:t>
            </a:fld>
            <a:endParaRPr kumimoji="1" lang="ja-JP" altLang="en-US"/>
          </a:p>
        </p:txBody>
      </p:sp>
    </p:spTree>
    <p:extLst>
      <p:ext uri="{BB962C8B-B14F-4D97-AF65-F5344CB8AC3E}">
        <p14:creationId xmlns:p14="http://schemas.microsoft.com/office/powerpoint/2010/main" val="395654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25</a:t>
            </a:fld>
            <a:endParaRPr kumimoji="1" lang="ja-JP" altLang="en-US"/>
          </a:p>
        </p:txBody>
      </p:sp>
    </p:spTree>
    <p:extLst>
      <p:ext uri="{BB962C8B-B14F-4D97-AF65-F5344CB8AC3E}">
        <p14:creationId xmlns:p14="http://schemas.microsoft.com/office/powerpoint/2010/main" val="3268641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33</a:t>
            </a:fld>
            <a:endParaRPr kumimoji="1" lang="ja-JP" altLang="en-US"/>
          </a:p>
        </p:txBody>
      </p:sp>
    </p:spTree>
    <p:extLst>
      <p:ext uri="{BB962C8B-B14F-4D97-AF65-F5344CB8AC3E}">
        <p14:creationId xmlns:p14="http://schemas.microsoft.com/office/powerpoint/2010/main" val="2350700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To better manage these risks, the use of Software Bill of Materials (SBOM) is encouraged.</a:t>
            </a:r>
            <a:endParaRPr lang="ja-JP" altLang="en-US"/>
          </a:p>
          <a:p>
            <a:endParaRPr lang="en-US" altLang="ja-JP" dirty="0"/>
          </a:p>
          <a:p>
            <a:r>
              <a:rPr lang="en-US" altLang="ja-JP" dirty="0"/>
              <a:t>SBOM is a formal and </a:t>
            </a:r>
            <a:r>
              <a:rPr lang="en" altLang="ja-JP" dirty="0"/>
              <a:t>machine-readable record of software components</a:t>
            </a:r>
            <a:r>
              <a:rPr lang="en-US" altLang="ja-JP" dirty="0"/>
              <a:t>, such as software libraries. It typically contains information about component developer, component name, dependency relationships, component version, other component identifiers such as CPE, SBOM creation date, and SBOM creator. It facilitates a quick response to supply chain risks and government bodies are looking closely to SBOM, that the U.S. issued the Executive Order on Improving the Nation’s Cybersecurity in 2021 and the EU is preparing to enact a cyber resilience act in 2024, both requesting software vendors to provide SBOMs.</a:t>
            </a:r>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3</a:t>
            </a:fld>
            <a:endParaRPr kumimoji="1" lang="ja-JP" altLang="en-US"/>
          </a:p>
        </p:txBody>
      </p:sp>
    </p:spTree>
    <p:extLst>
      <p:ext uri="{BB962C8B-B14F-4D97-AF65-F5344CB8AC3E}">
        <p14:creationId xmlns:p14="http://schemas.microsoft.com/office/powerpoint/2010/main" val="3514151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Here is a hypothetical situation that demonstrates the importance of SBOMs.</a:t>
            </a:r>
          </a:p>
          <a:p>
            <a:endParaRPr lang="en-US" altLang="ja-JP" dirty="0"/>
          </a:p>
          <a:p>
            <a:r>
              <a:rPr lang="en-US" altLang="ja-JP" dirty="0"/>
              <a:t>Let’s think about a black-box software system and its user. This software in fact has a security vulnerability and license violation, but the user can’t tell since it’s a black box. Here, the user is under risks of getting a cyberattack or getting sued of copyright infringement. However, with an SBOM, the user can easily acquire the software component information, which enables us to detect &amp; mitigate vulnerability/licensing issues before they get problematic.</a:t>
            </a:r>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4</a:t>
            </a:fld>
            <a:endParaRPr kumimoji="1" lang="ja-JP" altLang="en-US"/>
          </a:p>
        </p:txBody>
      </p:sp>
    </p:spTree>
    <p:extLst>
      <p:ext uri="{BB962C8B-B14F-4D97-AF65-F5344CB8AC3E}">
        <p14:creationId xmlns:p14="http://schemas.microsoft.com/office/powerpoint/2010/main" val="1662178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There is two primary ways to script an SBOM, the formats.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r>
              <a:rPr lang="en-US" altLang="ja-JP" dirty="0"/>
              <a:t>SPDX is an ISO/IEC standard format which is maintained by Linux Foundation and focused on compliance managements and transparency. On the other hand, </a:t>
            </a:r>
            <a:r>
              <a:rPr lang="en-US" altLang="ja-JP" dirty="0" err="1"/>
              <a:t>CycloneDX</a:t>
            </a:r>
            <a:r>
              <a:rPr lang="en-US" altLang="ja-JP" dirty="0"/>
              <a:t> is a format developed by a worldwide cybersecurity organization OWASP which is good at cybersecurity management and supply chain analysis.</a:t>
            </a:r>
          </a:p>
          <a:p>
            <a:endParaRPr lang="en-US" altLang="ja-JP" dirty="0"/>
          </a:p>
          <a:p>
            <a:r>
              <a:rPr lang="en-US" altLang="ja-JP" dirty="0"/>
              <a:t>From these facts we can conceive that there are urgent risks SBOMs can help handle, governments are enforcing the SBOM use, and we have precise SBOM standards.</a:t>
            </a:r>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5</a:t>
            </a:fld>
            <a:endParaRPr kumimoji="1" lang="ja-JP" altLang="en-US"/>
          </a:p>
        </p:txBody>
      </p:sp>
    </p:spTree>
    <p:extLst>
      <p:ext uri="{BB962C8B-B14F-4D97-AF65-F5344CB8AC3E}">
        <p14:creationId xmlns:p14="http://schemas.microsoft.com/office/powerpoint/2010/main" val="2442403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However, SBOM adoption is still inadequate.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Many studies have been conducted to reveal the reason and solution. Linux Foundation studied the SBOM readiness of 412 organizations in various types and sizes from various aspects in 2022, Xia et al. questioned online SBOM practitioners and presented their views and future goals in 2023, Stalnaker et al. studied issues that stakeholders faced when creating and consuming SBOMs and ways to handle them, and Nocera et al. quantitively analyzed OSS projects hosted on GitHub.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However, no study has been conducted to reveal concrete challenges that ordinal developers, who don’t belong to an organization, faced.</a:t>
            </a:r>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6</a:t>
            </a:fld>
            <a:endParaRPr kumimoji="1" lang="ja-JP" altLang="en-US"/>
          </a:p>
        </p:txBody>
      </p:sp>
    </p:spTree>
    <p:extLst>
      <p:ext uri="{BB962C8B-B14F-4D97-AF65-F5344CB8AC3E}">
        <p14:creationId xmlns:p14="http://schemas.microsoft.com/office/powerpoint/2010/main" val="2689587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This brought us to look at Stack Overflow, a primary developer Q&amp;A website where many ordinal developers ask questions. It has more than 23 million users, 60 million posts, and 2,400 new questions daily. A stack overflow question is composed of a question and multiple answers, as shown here. A question consists of a title, body, tags, and timestamp. And an answer consists of body and an accepted sign, which is given by the question asker to an answer that most contributed to resolve the question, but no answer get it if the question doesn't get resolved.</a:t>
            </a:r>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7</a:t>
            </a:fld>
            <a:endParaRPr kumimoji="1" lang="ja-JP" altLang="en-US"/>
          </a:p>
        </p:txBody>
      </p:sp>
    </p:spTree>
    <p:extLst>
      <p:ext uri="{BB962C8B-B14F-4D97-AF65-F5344CB8AC3E}">
        <p14:creationId xmlns:p14="http://schemas.microsoft.com/office/powerpoint/2010/main" val="1540276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Considering the popularity and characteristics of Stack Overflow, developers facing challenges in utilizing SBOM are likely to seek solutions on Stack Overflow by asking questions. Therefore, Stack Overflow analysis should reveal SBOM challenges that ordinal developers faced, which led to this analysis.</a:t>
            </a:r>
          </a:p>
          <a:p>
            <a:endParaRPr lang="en-US" altLang="ja-JP" dirty="0"/>
          </a:p>
          <a:p>
            <a:endParaRPr lang="ja-JP" altLang="en-US"/>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8</a:t>
            </a:fld>
            <a:endParaRPr kumimoji="1" lang="ja-JP" altLang="en-US"/>
          </a:p>
        </p:txBody>
      </p:sp>
    </p:spTree>
    <p:extLst>
      <p:ext uri="{BB962C8B-B14F-4D97-AF65-F5344CB8AC3E}">
        <p14:creationId xmlns:p14="http://schemas.microsoft.com/office/powerpoint/2010/main" val="2178314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Here’s the analyses we conducted. First, we analyzed the Answered and Resolved Rate of SBOM Questions, which answers the question “Can Stack Overflow resolve SBOM challenges?” Second, we analyzed the Trends in the Number of SBOM Questions, which answers the question “Are there any effects on the SBOM question count from the U.S. Exec. Order requesting SBOM use and ISO/IEC standardization of SPDX?” Third, we analyzed the Challenges Faced by SBOM Users, which answers the question “What are the </a:t>
            </a:r>
            <a:r>
              <a:rPr lang="en" altLang="ja-JP" dirty="0"/>
              <a:t>concrete challenges that ordinal developers faced</a:t>
            </a:r>
            <a:r>
              <a:rPr lang="en-US" altLang="ja-JP" dirty="0"/>
              <a:t>?”</a:t>
            </a:r>
            <a:endParaRPr lang="ja-JP" altLang="en-US"/>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9</a:t>
            </a:fld>
            <a:endParaRPr kumimoji="1" lang="ja-JP" altLang="en-US"/>
          </a:p>
        </p:txBody>
      </p:sp>
    </p:spTree>
    <p:extLst>
      <p:ext uri="{BB962C8B-B14F-4D97-AF65-F5344CB8AC3E}">
        <p14:creationId xmlns:p14="http://schemas.microsoft.com/office/powerpoint/2010/main" val="948704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6297AB-0FDF-4C4D-9318-A887B4A0E2BC}"/>
              </a:ext>
            </a:extLst>
          </p:cNvPr>
          <p:cNvSpPr>
            <a:spLocks noGrp="1"/>
          </p:cNvSpPr>
          <p:nvPr>
            <p:ph type="ctrTitle"/>
          </p:nvPr>
        </p:nvSpPr>
        <p:spPr>
          <a:xfrm>
            <a:off x="0" y="2"/>
            <a:ext cx="12192000" cy="3990109"/>
          </a:xfrm>
        </p:spPr>
        <p:txBody>
          <a:bodyPr anchor="b"/>
          <a:lstStyle>
            <a:lvl1pPr algn="ctr">
              <a:defRPr sz="6000"/>
            </a:lvl1pPr>
          </a:lstStyle>
          <a:p>
            <a:r>
              <a:rPr kumimoji="1" lang="ja-JP" altLang="en-US"/>
              <a:t>マスター タイトルの書式設定</a:t>
            </a:r>
            <a:endParaRPr kumimoji="1" lang="ja-JP" altLang="en-US" dirty="0"/>
          </a:p>
        </p:txBody>
      </p:sp>
      <p:sp>
        <p:nvSpPr>
          <p:cNvPr id="3" name="字幕 2">
            <a:extLst>
              <a:ext uri="{FF2B5EF4-FFF2-40B4-BE49-F238E27FC236}">
                <a16:creationId xmlns:a16="http://schemas.microsoft.com/office/drawing/2014/main" id="{8348C40A-C986-4439-A8B4-094EEC023FBB}"/>
              </a:ext>
            </a:extLst>
          </p:cNvPr>
          <p:cNvSpPr>
            <a:spLocks noGrp="1"/>
          </p:cNvSpPr>
          <p:nvPr>
            <p:ph type="subTitle" idx="1"/>
          </p:nvPr>
        </p:nvSpPr>
        <p:spPr>
          <a:xfrm>
            <a:off x="1524000" y="4250431"/>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endParaRPr kumimoji="1" lang="ja-JP" altLang="en-US" dirty="0"/>
          </a:p>
        </p:txBody>
      </p:sp>
    </p:spTree>
    <p:extLst>
      <p:ext uri="{BB962C8B-B14F-4D97-AF65-F5344CB8AC3E}">
        <p14:creationId xmlns:p14="http://schemas.microsoft.com/office/powerpoint/2010/main" val="1020214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EF697D6-E911-464C-AF78-7D0973BCBD34}"/>
              </a:ext>
            </a:extLst>
          </p:cNvPr>
          <p:cNvSpPr>
            <a:spLocks noGrp="1"/>
          </p:cNvSpPr>
          <p:nvPr>
            <p:ph type="title" orient="vert"/>
          </p:nvPr>
        </p:nvSpPr>
        <p:spPr>
          <a:xfrm>
            <a:off x="11353800" y="1"/>
            <a:ext cx="838200" cy="6857999"/>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956C505-D06D-4F6B-83C2-4E6AE5AC40C8}"/>
              </a:ext>
            </a:extLst>
          </p:cNvPr>
          <p:cNvSpPr>
            <a:spLocks noGrp="1"/>
          </p:cNvSpPr>
          <p:nvPr>
            <p:ph type="body" orient="vert" idx="1"/>
          </p:nvPr>
        </p:nvSpPr>
        <p:spPr>
          <a:xfrm>
            <a:off x="317242" y="350514"/>
            <a:ext cx="10711543" cy="6124932"/>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テキスト ボックス 3">
            <a:extLst>
              <a:ext uri="{FF2B5EF4-FFF2-40B4-BE49-F238E27FC236}">
                <a16:creationId xmlns:a16="http://schemas.microsoft.com/office/drawing/2014/main" id="{C328267B-A620-8098-A604-6222CB5D7578}"/>
              </a:ext>
            </a:extLst>
          </p:cNvPr>
          <p:cNvSpPr txBox="1"/>
          <p:nvPr/>
        </p:nvSpPr>
        <p:spPr>
          <a:xfrm>
            <a:off x="0" y="6488668"/>
            <a:ext cx="1210575" cy="369332"/>
          </a:xfrm>
          <a:prstGeom prst="rect">
            <a:avLst/>
          </a:prstGeom>
          <a:noFill/>
        </p:spPr>
        <p:txBody>
          <a:bodyPr wrap="square" rtlCol="0">
            <a:spAutoFit/>
          </a:bodyPr>
          <a:lstStyle/>
          <a:p>
            <a:pPr algn="l"/>
            <a:fld id="{CAB64B6E-BAC8-4DD4-A88B-79A112CF9258}" type="slidenum">
              <a:rPr kumimoji="1" lang="ja-JP" altLang="en-US" sz="1800" smtClean="0"/>
              <a:pPr algn="l"/>
              <a:t>‹#›</a:t>
            </a:fld>
            <a:endParaRPr kumimoji="1" lang="ja-JP" altLang="en-US" sz="1800" dirty="0"/>
          </a:p>
        </p:txBody>
      </p:sp>
      <p:sp>
        <p:nvSpPr>
          <p:cNvPr id="5" name="テキスト ボックス 4">
            <a:extLst>
              <a:ext uri="{FF2B5EF4-FFF2-40B4-BE49-F238E27FC236}">
                <a16:creationId xmlns:a16="http://schemas.microsoft.com/office/drawing/2014/main" id="{3B710BC3-8AD4-470D-F034-4A3EA98C9F42}"/>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6" name="テキスト ボックス 5">
            <a:extLst>
              <a:ext uri="{FF2B5EF4-FFF2-40B4-BE49-F238E27FC236}">
                <a16:creationId xmlns:a16="http://schemas.microsoft.com/office/drawing/2014/main" id="{5F631304-FFB0-90FF-6ECE-D95A08BBCEA6}"/>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1861025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全面タイトル">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6297AB-0FDF-4C4D-9318-A887B4A0E2BC}"/>
              </a:ext>
            </a:extLst>
          </p:cNvPr>
          <p:cNvSpPr>
            <a:spLocks noGrp="1"/>
          </p:cNvSpPr>
          <p:nvPr>
            <p:ph type="ctrTitle"/>
          </p:nvPr>
        </p:nvSpPr>
        <p:spPr>
          <a:xfrm>
            <a:off x="0" y="0"/>
            <a:ext cx="12192000" cy="6858000"/>
          </a:xfrm>
        </p:spPr>
        <p:txBody>
          <a:bodyPr anchor="ctr"/>
          <a:lstStyle>
            <a:lvl1pPr algn="ctr">
              <a:defRPr sz="6000"/>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2065096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5CB2E4-E4E5-491A-A6CF-AEB94D4B3DC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0245441-FC62-4765-BDFE-C1628BF14C0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テキスト ボックス 3">
            <a:extLst>
              <a:ext uri="{FF2B5EF4-FFF2-40B4-BE49-F238E27FC236}">
                <a16:creationId xmlns:a16="http://schemas.microsoft.com/office/drawing/2014/main" id="{B0D41AFB-9DCB-7665-22AD-D279B9409A90}"/>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5" name="テキスト ボックス 4">
            <a:extLst>
              <a:ext uri="{FF2B5EF4-FFF2-40B4-BE49-F238E27FC236}">
                <a16:creationId xmlns:a16="http://schemas.microsoft.com/office/drawing/2014/main" id="{5CB87E91-E85D-6970-95DE-34FDF2D2539B}"/>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6" name="テキスト ボックス 5">
            <a:extLst>
              <a:ext uri="{FF2B5EF4-FFF2-40B4-BE49-F238E27FC236}">
                <a16:creationId xmlns:a16="http://schemas.microsoft.com/office/drawing/2014/main" id="{CD08B7ED-2591-5C73-743F-1457C641362D}"/>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488797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41659A-8384-4740-905C-AC53A0FEC0F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78F8A57-7F52-4410-A5A8-1BD41E482818}"/>
              </a:ext>
            </a:extLst>
          </p:cNvPr>
          <p:cNvSpPr>
            <a:spLocks noGrp="1"/>
          </p:cNvSpPr>
          <p:nvPr>
            <p:ph sz="half" idx="1"/>
          </p:nvPr>
        </p:nvSpPr>
        <p:spPr>
          <a:xfrm>
            <a:off x="335901" y="951724"/>
            <a:ext cx="5683899" cy="552372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コンテンツ プレースホルダー 3">
            <a:extLst>
              <a:ext uri="{FF2B5EF4-FFF2-40B4-BE49-F238E27FC236}">
                <a16:creationId xmlns:a16="http://schemas.microsoft.com/office/drawing/2014/main" id="{5C4A1F13-5E10-4A23-AAB8-3B078AF7F0CE}"/>
              </a:ext>
            </a:extLst>
          </p:cNvPr>
          <p:cNvSpPr>
            <a:spLocks noGrp="1"/>
          </p:cNvSpPr>
          <p:nvPr>
            <p:ph sz="half" idx="2"/>
          </p:nvPr>
        </p:nvSpPr>
        <p:spPr>
          <a:xfrm>
            <a:off x="6172201" y="951724"/>
            <a:ext cx="5683897" cy="552372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5" name="テキスト ボックス 4">
            <a:extLst>
              <a:ext uri="{FF2B5EF4-FFF2-40B4-BE49-F238E27FC236}">
                <a16:creationId xmlns:a16="http://schemas.microsoft.com/office/drawing/2014/main" id="{1744DA26-84AD-D89E-4524-AEC20ED48885}"/>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6" name="テキスト ボックス 5">
            <a:extLst>
              <a:ext uri="{FF2B5EF4-FFF2-40B4-BE49-F238E27FC236}">
                <a16:creationId xmlns:a16="http://schemas.microsoft.com/office/drawing/2014/main" id="{5E803707-406C-CB4E-1647-E32E33721E79}"/>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7" name="テキスト ボックス 6">
            <a:extLst>
              <a:ext uri="{FF2B5EF4-FFF2-40B4-BE49-F238E27FC236}">
                <a16:creationId xmlns:a16="http://schemas.microsoft.com/office/drawing/2014/main" id="{CBA3546F-11B8-A4ED-664C-406C69CCFB75}"/>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3532631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13CBB0-0881-4ACC-A786-57095B424DD5}"/>
              </a:ext>
            </a:extLst>
          </p:cNvPr>
          <p:cNvSpPr>
            <a:spLocks noGrp="1"/>
          </p:cNvSpPr>
          <p:nvPr>
            <p:ph type="title"/>
          </p:nvPr>
        </p:nvSpPr>
        <p:spPr>
          <a:xfrm>
            <a:off x="0" y="1"/>
            <a:ext cx="12192000" cy="668336"/>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77BA57A-72F0-42C6-A0DE-DB195A7FE503}"/>
              </a:ext>
            </a:extLst>
          </p:cNvPr>
          <p:cNvSpPr>
            <a:spLocks noGrp="1"/>
          </p:cNvSpPr>
          <p:nvPr>
            <p:ph type="body" idx="1"/>
          </p:nvPr>
        </p:nvSpPr>
        <p:spPr>
          <a:xfrm>
            <a:off x="335901" y="961053"/>
            <a:ext cx="5661675" cy="84422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BBB40C2-79E1-419D-9FAC-1A355CF57E5C}"/>
              </a:ext>
            </a:extLst>
          </p:cNvPr>
          <p:cNvSpPr>
            <a:spLocks noGrp="1"/>
          </p:cNvSpPr>
          <p:nvPr>
            <p:ph sz="half" idx="2"/>
          </p:nvPr>
        </p:nvSpPr>
        <p:spPr>
          <a:xfrm>
            <a:off x="335902" y="1884785"/>
            <a:ext cx="5661673" cy="4590661"/>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5" name="テキスト プレースホルダー 4">
            <a:extLst>
              <a:ext uri="{FF2B5EF4-FFF2-40B4-BE49-F238E27FC236}">
                <a16:creationId xmlns:a16="http://schemas.microsoft.com/office/drawing/2014/main" id="{BF4C19D6-CD89-4F4B-B256-257526D622AA}"/>
              </a:ext>
            </a:extLst>
          </p:cNvPr>
          <p:cNvSpPr>
            <a:spLocks noGrp="1"/>
          </p:cNvSpPr>
          <p:nvPr>
            <p:ph type="body" sz="quarter" idx="3"/>
          </p:nvPr>
        </p:nvSpPr>
        <p:spPr>
          <a:xfrm>
            <a:off x="6172200" y="961055"/>
            <a:ext cx="5683899" cy="85174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58EEF40-FCE7-4E9D-B898-753A15988256}"/>
              </a:ext>
            </a:extLst>
          </p:cNvPr>
          <p:cNvSpPr>
            <a:spLocks noGrp="1"/>
          </p:cNvSpPr>
          <p:nvPr>
            <p:ph sz="quarter" idx="4"/>
          </p:nvPr>
        </p:nvSpPr>
        <p:spPr>
          <a:xfrm>
            <a:off x="6172199" y="1884785"/>
            <a:ext cx="5683899" cy="4590661"/>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7" name="テキスト ボックス 6">
            <a:extLst>
              <a:ext uri="{FF2B5EF4-FFF2-40B4-BE49-F238E27FC236}">
                <a16:creationId xmlns:a16="http://schemas.microsoft.com/office/drawing/2014/main" id="{66E4343E-F3E9-03DC-D748-DD23B2754328}"/>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8" name="テキスト ボックス 7">
            <a:extLst>
              <a:ext uri="{FF2B5EF4-FFF2-40B4-BE49-F238E27FC236}">
                <a16:creationId xmlns:a16="http://schemas.microsoft.com/office/drawing/2014/main" id="{C81026A9-239F-32B9-2309-5A54FE4A02D8}"/>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9" name="テキスト ボックス 8">
            <a:extLst>
              <a:ext uri="{FF2B5EF4-FFF2-40B4-BE49-F238E27FC236}">
                <a16:creationId xmlns:a16="http://schemas.microsoft.com/office/drawing/2014/main" id="{62793F36-B55A-4748-3AF4-1E1B1CE090E9}"/>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399409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CCFAA5-A643-453D-A306-0AB22969BE72}"/>
              </a:ext>
            </a:extLst>
          </p:cNvPr>
          <p:cNvSpPr>
            <a:spLocks noGrp="1"/>
          </p:cNvSpPr>
          <p:nvPr>
            <p:ph type="title"/>
          </p:nvPr>
        </p:nvSpPr>
        <p:spPr/>
        <p:txBody>
          <a:bodyPr/>
          <a:lstStyle/>
          <a:p>
            <a:r>
              <a:rPr kumimoji="1" lang="ja-JP" altLang="en-US"/>
              <a:t>マスター タイトルの書式設定</a:t>
            </a:r>
          </a:p>
        </p:txBody>
      </p:sp>
      <p:sp>
        <p:nvSpPr>
          <p:cNvPr id="3" name="テキスト ボックス 2">
            <a:extLst>
              <a:ext uri="{FF2B5EF4-FFF2-40B4-BE49-F238E27FC236}">
                <a16:creationId xmlns:a16="http://schemas.microsoft.com/office/drawing/2014/main" id="{CD65C895-C07D-105B-CC19-49AC5E141637}"/>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4" name="テキスト ボックス 3">
            <a:extLst>
              <a:ext uri="{FF2B5EF4-FFF2-40B4-BE49-F238E27FC236}">
                <a16:creationId xmlns:a16="http://schemas.microsoft.com/office/drawing/2014/main" id="{5FF20B2F-8861-6B74-9A34-AA3863791B3C}"/>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5" name="テキスト ボックス 4">
            <a:extLst>
              <a:ext uri="{FF2B5EF4-FFF2-40B4-BE49-F238E27FC236}">
                <a16:creationId xmlns:a16="http://schemas.microsoft.com/office/drawing/2014/main" id="{62979738-73C6-037E-910D-FBAD7760BE26}"/>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1672750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EFE1906-9E87-77F3-76B5-56E4E4D76603}"/>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3" name="テキスト ボックス 2">
            <a:extLst>
              <a:ext uri="{FF2B5EF4-FFF2-40B4-BE49-F238E27FC236}">
                <a16:creationId xmlns:a16="http://schemas.microsoft.com/office/drawing/2014/main" id="{5FADF698-0034-C184-ABA4-7E41A71AFDB5}"/>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4" name="テキスト ボックス 3">
            <a:extLst>
              <a:ext uri="{FF2B5EF4-FFF2-40B4-BE49-F238E27FC236}">
                <a16:creationId xmlns:a16="http://schemas.microsoft.com/office/drawing/2014/main" id="{1599262F-09CE-94CF-72F5-7F182D37B8C4}"/>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1871794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668BA7-07F8-4E06-A1D2-7F3F1AA77AF3}"/>
              </a:ext>
            </a:extLst>
          </p:cNvPr>
          <p:cNvSpPr>
            <a:spLocks noGrp="1"/>
          </p:cNvSpPr>
          <p:nvPr>
            <p:ph type="title"/>
          </p:nvPr>
        </p:nvSpPr>
        <p:spPr>
          <a:xfrm>
            <a:off x="1" y="0"/>
            <a:ext cx="4772025" cy="1091682"/>
          </a:xfrm>
        </p:spPr>
        <p:txBody>
          <a:bodyPr anchor="b"/>
          <a:lstStyle>
            <a:lvl1pPr>
              <a:defRPr sz="3200"/>
            </a:lvl1pPr>
          </a:lstStyle>
          <a:p>
            <a:r>
              <a:rPr kumimoji="1" lang="ja-JP" altLang="en-US"/>
              <a:t>マスター タイトルの書式設定</a:t>
            </a:r>
            <a:endParaRPr kumimoji="1" lang="ja-JP" altLang="en-US" dirty="0"/>
          </a:p>
        </p:txBody>
      </p:sp>
      <p:sp>
        <p:nvSpPr>
          <p:cNvPr id="3" name="コンテンツ プレースホルダー 2">
            <a:extLst>
              <a:ext uri="{FF2B5EF4-FFF2-40B4-BE49-F238E27FC236}">
                <a16:creationId xmlns:a16="http://schemas.microsoft.com/office/drawing/2014/main" id="{186898D1-51AE-4CF9-98B1-A7FD38F04939}"/>
              </a:ext>
            </a:extLst>
          </p:cNvPr>
          <p:cNvSpPr>
            <a:spLocks noGrp="1"/>
          </p:cNvSpPr>
          <p:nvPr>
            <p:ph idx="1"/>
          </p:nvPr>
        </p:nvSpPr>
        <p:spPr>
          <a:xfrm>
            <a:off x="4935895" y="774441"/>
            <a:ext cx="6904653" cy="571966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テキスト プレースホルダー 3">
            <a:extLst>
              <a:ext uri="{FF2B5EF4-FFF2-40B4-BE49-F238E27FC236}">
                <a16:creationId xmlns:a16="http://schemas.microsoft.com/office/drawing/2014/main" id="{063F15E0-9F6F-4F9B-B1F9-BA3A72AF2750}"/>
              </a:ext>
            </a:extLst>
          </p:cNvPr>
          <p:cNvSpPr>
            <a:spLocks noGrp="1"/>
          </p:cNvSpPr>
          <p:nvPr>
            <p:ph type="body" sz="half" idx="2"/>
          </p:nvPr>
        </p:nvSpPr>
        <p:spPr>
          <a:xfrm>
            <a:off x="1" y="1091682"/>
            <a:ext cx="4772025" cy="576631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テキスト ボックス 4">
            <a:extLst>
              <a:ext uri="{FF2B5EF4-FFF2-40B4-BE49-F238E27FC236}">
                <a16:creationId xmlns:a16="http://schemas.microsoft.com/office/drawing/2014/main" id="{7516E444-4425-380A-5D89-9E1FCA8541E2}"/>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6" name="テキスト ボックス 5">
            <a:extLst>
              <a:ext uri="{FF2B5EF4-FFF2-40B4-BE49-F238E27FC236}">
                <a16:creationId xmlns:a16="http://schemas.microsoft.com/office/drawing/2014/main" id="{2FA9001F-F7C9-131A-3DE2-A09D8B6EE3B6}"/>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7" name="テキスト ボックス 6">
            <a:extLst>
              <a:ext uri="{FF2B5EF4-FFF2-40B4-BE49-F238E27FC236}">
                <a16:creationId xmlns:a16="http://schemas.microsoft.com/office/drawing/2014/main" id="{32067B1E-81B2-59C7-DDB6-E805E019B40C}"/>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692098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6D9CD2-CBC1-431B-8053-E5FF7F43C046}"/>
              </a:ext>
            </a:extLst>
          </p:cNvPr>
          <p:cNvSpPr>
            <a:spLocks noGrp="1"/>
          </p:cNvSpPr>
          <p:nvPr>
            <p:ph type="title"/>
          </p:nvPr>
        </p:nvSpPr>
        <p:spPr>
          <a:xfrm>
            <a:off x="1" y="0"/>
            <a:ext cx="4772025" cy="1091682"/>
          </a:xfrm>
        </p:spPr>
        <p:txBody>
          <a:bodyPr anchor="b"/>
          <a:lstStyle>
            <a:lvl1pPr>
              <a:defRPr sz="3200"/>
            </a:lvl1pPr>
          </a:lstStyle>
          <a:p>
            <a:r>
              <a:rPr kumimoji="1" lang="ja-JP" altLang="en-US"/>
              <a:t>マスター タイトルの書式設定</a:t>
            </a:r>
            <a:endParaRPr kumimoji="1" lang="ja-JP" altLang="en-US" dirty="0"/>
          </a:p>
        </p:txBody>
      </p:sp>
      <p:sp>
        <p:nvSpPr>
          <p:cNvPr id="3" name="図プレースホルダー 2">
            <a:extLst>
              <a:ext uri="{FF2B5EF4-FFF2-40B4-BE49-F238E27FC236}">
                <a16:creationId xmlns:a16="http://schemas.microsoft.com/office/drawing/2014/main" id="{A09E6870-C32C-4F8B-8DE3-A1C9CE228AE7}"/>
              </a:ext>
            </a:extLst>
          </p:cNvPr>
          <p:cNvSpPr>
            <a:spLocks noGrp="1"/>
          </p:cNvSpPr>
          <p:nvPr>
            <p:ph type="pic" idx="1"/>
          </p:nvPr>
        </p:nvSpPr>
        <p:spPr>
          <a:xfrm>
            <a:off x="4935894" y="765111"/>
            <a:ext cx="6876660" cy="5719666"/>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id="{4A26D34F-C4C7-4546-956E-0A97168A2B79}"/>
              </a:ext>
            </a:extLst>
          </p:cNvPr>
          <p:cNvSpPr>
            <a:spLocks noGrp="1"/>
          </p:cNvSpPr>
          <p:nvPr>
            <p:ph type="body" sz="half" idx="2"/>
          </p:nvPr>
        </p:nvSpPr>
        <p:spPr>
          <a:xfrm>
            <a:off x="1" y="1091684"/>
            <a:ext cx="4772025" cy="57663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テキスト ボックス 4">
            <a:extLst>
              <a:ext uri="{FF2B5EF4-FFF2-40B4-BE49-F238E27FC236}">
                <a16:creationId xmlns:a16="http://schemas.microsoft.com/office/drawing/2014/main" id="{FE77BF5F-B8BF-8459-AC46-A81D5E953BAA}"/>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6" name="テキスト ボックス 5">
            <a:extLst>
              <a:ext uri="{FF2B5EF4-FFF2-40B4-BE49-F238E27FC236}">
                <a16:creationId xmlns:a16="http://schemas.microsoft.com/office/drawing/2014/main" id="{1E29842F-A4F2-EEE7-12BF-E4CB33B03059}"/>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7" name="テキスト ボックス 6">
            <a:extLst>
              <a:ext uri="{FF2B5EF4-FFF2-40B4-BE49-F238E27FC236}">
                <a16:creationId xmlns:a16="http://schemas.microsoft.com/office/drawing/2014/main" id="{B90D3F88-A252-28D7-D128-6D7AC21E90AA}"/>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3728419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A8CC80-4FDA-450F-998B-4A5024E8305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2D1B7F7-A5DE-4D36-A6E5-3B9735D6456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5" name="テキスト ボックス 4">
            <a:extLst>
              <a:ext uri="{FF2B5EF4-FFF2-40B4-BE49-F238E27FC236}">
                <a16:creationId xmlns:a16="http://schemas.microsoft.com/office/drawing/2014/main" id="{5312EFE8-515B-33B8-66F4-920502E1A964}"/>
              </a:ext>
            </a:extLst>
          </p:cNvPr>
          <p:cNvSpPr txBox="1"/>
          <p:nvPr/>
        </p:nvSpPr>
        <p:spPr>
          <a:xfrm>
            <a:off x="0" y="6488668"/>
            <a:ext cx="1210575" cy="369332"/>
          </a:xfrm>
          <a:prstGeom prst="rect">
            <a:avLst/>
          </a:prstGeom>
          <a:noFill/>
        </p:spPr>
        <p:txBody>
          <a:bodyPr wrap="square" rtlCol="0">
            <a:spAutoFit/>
          </a:bodyPr>
          <a:lstStyle/>
          <a:p>
            <a:pPr algn="l"/>
            <a:fld id="{CAB64B6E-BAC8-4DD4-A88B-79A112CF9258}" type="slidenum">
              <a:rPr kumimoji="1" lang="ja-JP" altLang="en-US" sz="1800" smtClean="0"/>
              <a:pPr algn="l"/>
              <a:t>‹#›</a:t>
            </a:fld>
            <a:endParaRPr kumimoji="1" lang="ja-JP" altLang="en-US" sz="1800" dirty="0"/>
          </a:p>
        </p:txBody>
      </p:sp>
      <p:sp>
        <p:nvSpPr>
          <p:cNvPr id="4" name="テキスト ボックス 3">
            <a:extLst>
              <a:ext uri="{FF2B5EF4-FFF2-40B4-BE49-F238E27FC236}">
                <a16:creationId xmlns:a16="http://schemas.microsoft.com/office/drawing/2014/main" id="{87A0DF8D-F16B-0416-77F5-B5550EA87821}"/>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6" name="テキスト ボックス 5">
            <a:extLst>
              <a:ext uri="{FF2B5EF4-FFF2-40B4-BE49-F238E27FC236}">
                <a16:creationId xmlns:a16="http://schemas.microsoft.com/office/drawing/2014/main" id="{AA8E2FF4-F5F2-512C-236A-083F2D915276}"/>
              </a:ext>
            </a:extLst>
          </p:cNvPr>
          <p:cNvSpPr txBox="1"/>
          <p:nvPr/>
        </p:nvSpPr>
        <p:spPr>
          <a:xfrm>
            <a:off x="10981426" y="6494106"/>
            <a:ext cx="1210575"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1008435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7E11012-64FA-4CC5-8BB9-50B76F84D99D}"/>
              </a:ext>
            </a:extLst>
          </p:cNvPr>
          <p:cNvSpPr>
            <a:spLocks noGrp="1"/>
          </p:cNvSpPr>
          <p:nvPr>
            <p:ph type="title"/>
          </p:nvPr>
        </p:nvSpPr>
        <p:spPr>
          <a:xfrm>
            <a:off x="0" y="0"/>
            <a:ext cx="12192000" cy="671804"/>
          </a:xfrm>
          <a:prstGeom prst="rect">
            <a:avLst/>
          </a:prstGeom>
          <a:solidFill>
            <a:schemeClr val="bg2"/>
          </a:solidFill>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B6E8EBF5-6E33-4C9B-85CB-4C9048484232}"/>
              </a:ext>
            </a:extLst>
          </p:cNvPr>
          <p:cNvSpPr>
            <a:spLocks noGrp="1"/>
          </p:cNvSpPr>
          <p:nvPr>
            <p:ph type="body" idx="1"/>
          </p:nvPr>
        </p:nvSpPr>
        <p:spPr>
          <a:xfrm>
            <a:off x="326571" y="951722"/>
            <a:ext cx="11513976" cy="5542384"/>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872300745"/>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kumimoji="1"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microsoft.com/office/2018/10/relationships/comments" Target="../comments/modernComment_115_F7D3B9D0.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25.png"/><Relationship Id="rId3" Type="http://schemas.openxmlformats.org/officeDocument/2006/relationships/hyperlink" Target="https://stackoverflow.com/questions/71605182" TargetMode="External"/><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hyperlink" Target="https://stackoverflow.com/questions/73648096" TargetMode="External"/><Relationship Id="rId9" Type="http://schemas.openxmlformats.org/officeDocument/2006/relationships/image" Target="../media/image33.png"/><Relationship Id="rId14" Type="http://schemas.openxmlformats.org/officeDocument/2006/relationships/image" Target="../media/image26.svg"/></Relationships>
</file>

<file path=ppt/slides/_rels/slide1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hyperlink" Target="https://stackoverflow.com/questions/76103711" TargetMode="External"/><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hyperlink" Target="https://stackoverflow.com/questions/76962834" TargetMode="Externa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stackoverflow.com/questions/76515339" TargetMode="External"/><Relationship Id="rId7" Type="http://schemas.openxmlformats.org/officeDocument/2006/relationships/image" Target="../media/image28.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46.sv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8.svg"/><Relationship Id="rId4" Type="http://schemas.openxmlformats.org/officeDocument/2006/relationships/image" Target="../media/image12.sv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04_B6A011AC.xml"/><Relationship Id="rId7"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20_6FCC39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stackoverflow.com/questions/69121175"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0C777D-5BDB-266E-D303-54402B98B77D}"/>
              </a:ext>
            </a:extLst>
          </p:cNvPr>
          <p:cNvSpPr>
            <a:spLocks noGrp="1"/>
          </p:cNvSpPr>
          <p:nvPr>
            <p:ph type="ctrTitle"/>
          </p:nvPr>
        </p:nvSpPr>
        <p:spPr/>
        <p:txBody>
          <a:bodyPr/>
          <a:lstStyle/>
          <a:p>
            <a:r>
              <a:rPr kumimoji="1" lang="en" altLang="ja-JP" sz="4400" dirty="0"/>
              <a:t>SBOM Challenges for Developers:</a:t>
            </a:r>
            <a:br>
              <a:rPr kumimoji="1" lang="en" altLang="ja-JP" sz="4400" dirty="0"/>
            </a:br>
            <a:r>
              <a:rPr kumimoji="1" lang="en" altLang="ja-JP" sz="4400" dirty="0"/>
              <a:t>From Analysis of Stack Overflow Questions</a:t>
            </a:r>
            <a:endParaRPr kumimoji="1" lang="ja-JP" altLang="en-US" sz="4400"/>
          </a:p>
        </p:txBody>
      </p:sp>
      <p:sp>
        <p:nvSpPr>
          <p:cNvPr id="3" name="字幕 2">
            <a:extLst>
              <a:ext uri="{FF2B5EF4-FFF2-40B4-BE49-F238E27FC236}">
                <a16:creationId xmlns:a16="http://schemas.microsoft.com/office/drawing/2014/main" id="{0E99A262-7BAF-BF9C-BFD4-116859E75AF7}"/>
              </a:ext>
            </a:extLst>
          </p:cNvPr>
          <p:cNvSpPr>
            <a:spLocks noGrp="1"/>
          </p:cNvSpPr>
          <p:nvPr>
            <p:ph type="subTitle" idx="1"/>
          </p:nvPr>
        </p:nvSpPr>
        <p:spPr>
          <a:xfrm>
            <a:off x="1524000" y="4250430"/>
            <a:ext cx="9144000" cy="2125656"/>
          </a:xfrm>
        </p:spPr>
        <p:txBody>
          <a:bodyPr>
            <a:normAutofit/>
          </a:bodyPr>
          <a:lstStyle/>
          <a:p>
            <a:r>
              <a:rPr lang="en-US" altLang="ja-JP" u="sng" dirty="0"/>
              <a:t>Wataru Otoda†</a:t>
            </a:r>
            <a:r>
              <a:rPr lang="ja-JP" altLang="en-US"/>
              <a:t>　</a:t>
            </a:r>
            <a:r>
              <a:rPr lang="en-US" altLang="ja-JP" dirty="0"/>
              <a:t>Tetsuya Kanda††</a:t>
            </a:r>
          </a:p>
          <a:p>
            <a:r>
              <a:rPr lang="en-US" altLang="ja-JP" dirty="0"/>
              <a:t>Yuki Manabe†††</a:t>
            </a:r>
            <a:r>
              <a:rPr lang="ja-JP" altLang="en-US"/>
              <a:t>　</a:t>
            </a:r>
            <a:r>
              <a:rPr lang="en-US" altLang="ja-JP" dirty="0" err="1"/>
              <a:t>Katsuro</a:t>
            </a:r>
            <a:r>
              <a:rPr lang="en-US" altLang="ja-JP" dirty="0"/>
              <a:t> Inoue††††</a:t>
            </a:r>
            <a:r>
              <a:rPr lang="ja-JP" altLang="en-US"/>
              <a:t>　</a:t>
            </a:r>
            <a:r>
              <a:rPr lang="en-US" altLang="ja-JP" dirty="0" err="1"/>
              <a:t>Yoshiki</a:t>
            </a:r>
            <a:r>
              <a:rPr lang="en-US" altLang="ja-JP" dirty="0"/>
              <a:t> Higo†</a:t>
            </a:r>
            <a:endParaRPr lang="en-US" altLang="ja-JP" sz="2000" dirty="0"/>
          </a:p>
          <a:p>
            <a:endParaRPr lang="en-US" altLang="ja-JP" sz="2000" dirty="0"/>
          </a:p>
          <a:p>
            <a:r>
              <a:rPr lang="en-US" altLang="ja-JP" sz="2000" dirty="0"/>
              <a:t>† Osaka University  †† Notre Dame </a:t>
            </a:r>
            <a:r>
              <a:rPr lang="en-US" altLang="ja-JP" sz="2000" dirty="0" err="1"/>
              <a:t>Seishin</a:t>
            </a:r>
            <a:r>
              <a:rPr lang="en-US" altLang="ja-JP" sz="2000" dirty="0"/>
              <a:t> University</a:t>
            </a:r>
          </a:p>
          <a:p>
            <a:r>
              <a:rPr lang="en-US" altLang="ja-JP" sz="2000" dirty="0"/>
              <a:t>††† </a:t>
            </a:r>
            <a:r>
              <a:rPr lang="en" altLang="zh-CN" sz="2000" dirty="0"/>
              <a:t>The University of </a:t>
            </a:r>
            <a:r>
              <a:rPr lang="en" altLang="zh-CN" sz="2000" dirty="0" err="1"/>
              <a:t>Fukuchiyama</a:t>
            </a:r>
            <a:r>
              <a:rPr lang="en" altLang="zh-CN" sz="2000" dirty="0"/>
              <a:t>  </a:t>
            </a:r>
            <a:r>
              <a:rPr lang="en-US" altLang="ja-JP" sz="2000" dirty="0"/>
              <a:t>†††† </a:t>
            </a:r>
            <a:r>
              <a:rPr lang="en-US" altLang="ja-JP" sz="2000" dirty="0" err="1"/>
              <a:t>Nanzan</a:t>
            </a:r>
            <a:r>
              <a:rPr lang="en-US" altLang="ja-JP" sz="2000" dirty="0"/>
              <a:t> University</a:t>
            </a:r>
            <a:endParaRPr lang="ja-JP" altLang="en-US" sz="2000"/>
          </a:p>
        </p:txBody>
      </p:sp>
    </p:spTree>
    <p:extLst>
      <p:ext uri="{BB962C8B-B14F-4D97-AF65-F5344CB8AC3E}">
        <p14:creationId xmlns:p14="http://schemas.microsoft.com/office/powerpoint/2010/main" val="597731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F1DABC-6448-4E11-744A-EAE659110043}"/>
              </a:ext>
            </a:extLst>
          </p:cNvPr>
          <p:cNvSpPr>
            <a:spLocks noGrp="1"/>
          </p:cNvSpPr>
          <p:nvPr>
            <p:ph type="title"/>
          </p:nvPr>
        </p:nvSpPr>
        <p:spPr/>
        <p:txBody>
          <a:bodyPr/>
          <a:lstStyle/>
          <a:p>
            <a:r>
              <a:rPr kumimoji="1" lang="en-US" altLang="ja-JP" dirty="0"/>
              <a:t>Question Extraction – </a:t>
            </a:r>
            <a:r>
              <a:rPr lang="en-US" altLang="ja-JP" dirty="0"/>
              <a:t>Overview</a:t>
            </a:r>
            <a:endParaRPr kumimoji="1" lang="ja-JP" altLang="en-US"/>
          </a:p>
        </p:txBody>
      </p:sp>
      <p:sp>
        <p:nvSpPr>
          <p:cNvPr id="3" name="コンテンツ プレースホルダー 2">
            <a:extLst>
              <a:ext uri="{FF2B5EF4-FFF2-40B4-BE49-F238E27FC236}">
                <a16:creationId xmlns:a16="http://schemas.microsoft.com/office/drawing/2014/main" id="{A1508BBF-0296-5098-4AB7-BC82A01FECC8}"/>
              </a:ext>
            </a:extLst>
          </p:cNvPr>
          <p:cNvSpPr>
            <a:spLocks noGrp="1"/>
          </p:cNvSpPr>
          <p:nvPr>
            <p:ph idx="1"/>
          </p:nvPr>
        </p:nvSpPr>
        <p:spPr/>
        <p:txBody>
          <a:bodyPr/>
          <a:lstStyle/>
          <a:p>
            <a:r>
              <a:rPr lang="en-US" altLang="ja-JP" dirty="0"/>
              <a:t>Keywords:  </a:t>
            </a:r>
            <a:r>
              <a:rPr lang="en" altLang="ja-JP" i="1" dirty="0"/>
              <a:t>SBOM</a:t>
            </a:r>
            <a:r>
              <a:rPr lang="en-US" altLang="ja-JP" dirty="0"/>
              <a:t>, </a:t>
            </a:r>
            <a:r>
              <a:rPr lang="en" altLang="ja-JP" i="1" dirty="0" err="1"/>
              <a:t>CycloneDX</a:t>
            </a:r>
            <a:r>
              <a:rPr lang="en-US" altLang="ja-JP" dirty="0"/>
              <a:t>,</a:t>
            </a:r>
            <a:r>
              <a:rPr lang="en" altLang="ja-JP" dirty="0"/>
              <a:t> </a:t>
            </a:r>
            <a:r>
              <a:rPr lang="en" altLang="ja-JP" i="1" dirty="0"/>
              <a:t>SPDX</a:t>
            </a:r>
            <a:endParaRPr lang="en-US" altLang="ja-JP" i="1" dirty="0"/>
          </a:p>
          <a:p>
            <a:pPr lvl="1"/>
            <a:r>
              <a:rPr lang="en-US" altLang="ja-JP" dirty="0"/>
              <a:t>Case-insensitive</a:t>
            </a:r>
          </a:p>
          <a:p>
            <a:pPr lvl="1"/>
            <a:r>
              <a:rPr lang="en-US" altLang="ja-JP" dirty="0"/>
              <a:t>Appears in title or body (whole-word)</a:t>
            </a:r>
          </a:p>
          <a:p>
            <a:r>
              <a:rPr lang="en-US" altLang="ja-JP" dirty="0"/>
              <a:t>Tags are useless</a:t>
            </a:r>
          </a:p>
          <a:p>
            <a:pPr lvl="1"/>
            <a:r>
              <a:rPr lang="en-US" altLang="ja-JP" dirty="0"/>
              <a:t>SBOM tags are not widely used</a:t>
            </a:r>
          </a:p>
        </p:txBody>
      </p:sp>
      <p:grpSp>
        <p:nvGrpSpPr>
          <p:cNvPr id="34" name="グループ化 33">
            <a:extLst>
              <a:ext uri="{FF2B5EF4-FFF2-40B4-BE49-F238E27FC236}">
                <a16:creationId xmlns:a16="http://schemas.microsoft.com/office/drawing/2014/main" id="{741F450C-FE32-26EA-428F-B3F30977117A}"/>
              </a:ext>
            </a:extLst>
          </p:cNvPr>
          <p:cNvGrpSpPr/>
          <p:nvPr/>
        </p:nvGrpSpPr>
        <p:grpSpPr>
          <a:xfrm>
            <a:off x="7221969" y="1094329"/>
            <a:ext cx="4300458" cy="1030609"/>
            <a:chOff x="7221969" y="1094329"/>
            <a:chExt cx="4300458" cy="1030609"/>
          </a:xfrm>
        </p:grpSpPr>
        <p:sp>
          <p:nvSpPr>
            <p:cNvPr id="6" name="角丸四角形 5">
              <a:extLst>
                <a:ext uri="{FF2B5EF4-FFF2-40B4-BE49-F238E27FC236}">
                  <a16:creationId xmlns:a16="http://schemas.microsoft.com/office/drawing/2014/main" id="{BE571191-38B9-B81B-1190-19DAB0058641}"/>
                </a:ext>
              </a:extLst>
            </p:cNvPr>
            <p:cNvSpPr/>
            <p:nvPr/>
          </p:nvSpPr>
          <p:spPr>
            <a:xfrm>
              <a:off x="7221969" y="1094329"/>
              <a:ext cx="4300458" cy="1030609"/>
            </a:xfrm>
            <a:prstGeom prst="roundRect">
              <a:avLst/>
            </a:prstGeom>
            <a:solidFill>
              <a:schemeClr val="bg2"/>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solidFill>
                  <a:srgbClr val="FFFFFF"/>
                </a:solidFill>
              </a:endParaRPr>
            </a:p>
          </p:txBody>
        </p:sp>
        <p:grpSp>
          <p:nvGrpSpPr>
            <p:cNvPr id="30" name="グラフィックス 4">
              <a:extLst>
                <a:ext uri="{FF2B5EF4-FFF2-40B4-BE49-F238E27FC236}">
                  <a16:creationId xmlns:a16="http://schemas.microsoft.com/office/drawing/2014/main" id="{3529AFFD-7738-911C-65AA-15D005AF0D02}"/>
                </a:ext>
              </a:extLst>
            </p:cNvPr>
            <p:cNvGrpSpPr/>
            <p:nvPr/>
          </p:nvGrpSpPr>
          <p:grpSpPr>
            <a:xfrm>
              <a:off x="7658639" y="1282354"/>
              <a:ext cx="3346302" cy="666994"/>
              <a:chOff x="2093487" y="4421984"/>
              <a:chExt cx="3346302" cy="666994"/>
            </a:xfrm>
          </p:grpSpPr>
          <p:sp>
            <p:nvSpPr>
              <p:cNvPr id="31" name="フリーフォーム 30">
                <a:extLst>
                  <a:ext uri="{FF2B5EF4-FFF2-40B4-BE49-F238E27FC236}">
                    <a16:creationId xmlns:a16="http://schemas.microsoft.com/office/drawing/2014/main" id="{98FBA9BD-A0F9-FAF6-CB3B-EAD8FAD97C9B}"/>
                  </a:ext>
                </a:extLst>
              </p:cNvPr>
              <p:cNvSpPr/>
              <p:nvPr/>
            </p:nvSpPr>
            <p:spPr>
              <a:xfrm>
                <a:off x="2735803" y="4621552"/>
                <a:ext cx="2703986" cy="351323"/>
              </a:xfrm>
              <a:custGeom>
                <a:avLst/>
                <a:gdLst>
                  <a:gd name="connsiteX0" fmla="*/ 125632 w 2703986"/>
                  <a:gd name="connsiteY0" fmla="*/ 212832 h 351323"/>
                  <a:gd name="connsiteX1" fmla="*/ 87025 w 2703986"/>
                  <a:gd name="connsiteY1" fmla="*/ 209411 h 351323"/>
                  <a:gd name="connsiteX2" fmla="*/ 44995 w 2703986"/>
                  <a:gd name="connsiteY2" fmla="*/ 174183 h 351323"/>
                  <a:gd name="connsiteX3" fmla="*/ 98757 w 2703986"/>
                  <a:gd name="connsiteY3" fmla="*/ 134549 h 351323"/>
                  <a:gd name="connsiteX4" fmla="*/ 162798 w 2703986"/>
                  <a:gd name="connsiteY4" fmla="*/ 153636 h 351323"/>
                  <a:gd name="connsiteX5" fmla="*/ 185771 w 2703986"/>
                  <a:gd name="connsiteY5" fmla="*/ 130637 h 351323"/>
                  <a:gd name="connsiteX6" fmla="*/ 99263 w 2703986"/>
                  <a:gd name="connsiteY6" fmla="*/ 104714 h 351323"/>
                  <a:gd name="connsiteX7" fmla="*/ 10795 w 2703986"/>
                  <a:gd name="connsiteY7" fmla="*/ 175164 h 351323"/>
                  <a:gd name="connsiteX8" fmla="*/ 82645 w 2703986"/>
                  <a:gd name="connsiteY8" fmla="*/ 239747 h 351323"/>
                  <a:gd name="connsiteX9" fmla="*/ 122231 w 2703986"/>
                  <a:gd name="connsiteY9" fmla="*/ 243168 h 351323"/>
                  <a:gd name="connsiteX10" fmla="*/ 162308 w 2703986"/>
                  <a:gd name="connsiteY10" fmla="*/ 278396 h 351323"/>
                  <a:gd name="connsiteX11" fmla="*/ 98267 w 2703986"/>
                  <a:gd name="connsiteY11" fmla="*/ 320956 h 351323"/>
                  <a:gd name="connsiteX12" fmla="*/ 23464 w 2703986"/>
                  <a:gd name="connsiteY12" fmla="*/ 293065 h 351323"/>
                  <a:gd name="connsiteX13" fmla="*/ 0 w 2703986"/>
                  <a:gd name="connsiteY13" fmla="*/ 316554 h 351323"/>
                  <a:gd name="connsiteX14" fmla="*/ 98730 w 2703986"/>
                  <a:gd name="connsiteY14" fmla="*/ 351292 h 351323"/>
                  <a:gd name="connsiteX15" fmla="*/ 196481 w 2703986"/>
                  <a:gd name="connsiteY15" fmla="*/ 277905 h 351323"/>
                  <a:gd name="connsiteX16" fmla="*/ 125606 w 2703986"/>
                  <a:gd name="connsiteY16" fmla="*/ 212821 h 351323"/>
                  <a:gd name="connsiteX17" fmla="*/ 125632 w 2703986"/>
                  <a:gd name="connsiteY17" fmla="*/ 212832 h 351323"/>
                  <a:gd name="connsiteX18" fmla="*/ 426532 w 2703986"/>
                  <a:gd name="connsiteY18" fmla="*/ 104703 h 351323"/>
                  <a:gd name="connsiteX19" fmla="*/ 342353 w 2703986"/>
                  <a:gd name="connsiteY19" fmla="*/ 139306 h 351323"/>
                  <a:gd name="connsiteX20" fmla="*/ 365440 w 2703986"/>
                  <a:gd name="connsiteY20" fmla="*/ 162428 h 351323"/>
                  <a:gd name="connsiteX21" fmla="*/ 426037 w 2703986"/>
                  <a:gd name="connsiteY21" fmla="*/ 135039 h 351323"/>
                  <a:gd name="connsiteX22" fmla="*/ 487623 w 2703986"/>
                  <a:gd name="connsiteY22" fmla="*/ 187872 h 351323"/>
                  <a:gd name="connsiteX23" fmla="*/ 487623 w 2703986"/>
                  <a:gd name="connsiteY23" fmla="*/ 210866 h 351323"/>
                  <a:gd name="connsiteX24" fmla="*/ 415306 w 2703986"/>
                  <a:gd name="connsiteY24" fmla="*/ 210866 h 351323"/>
                  <a:gd name="connsiteX25" fmla="*/ 332225 w 2703986"/>
                  <a:gd name="connsiteY25" fmla="*/ 280362 h 351323"/>
                  <a:gd name="connsiteX26" fmla="*/ 350307 w 2703986"/>
                  <a:gd name="connsiteY26" fmla="*/ 329290 h 351323"/>
                  <a:gd name="connsiteX27" fmla="*/ 418239 w 2703986"/>
                  <a:gd name="connsiteY27" fmla="*/ 351308 h 351323"/>
                  <a:gd name="connsiteX28" fmla="*/ 487661 w 2703986"/>
                  <a:gd name="connsiteY28" fmla="*/ 325373 h 351323"/>
                  <a:gd name="connsiteX29" fmla="*/ 487661 w 2703986"/>
                  <a:gd name="connsiteY29" fmla="*/ 348366 h 351323"/>
                  <a:gd name="connsiteX30" fmla="*/ 522851 w 2703986"/>
                  <a:gd name="connsiteY30" fmla="*/ 348366 h 351323"/>
                  <a:gd name="connsiteX31" fmla="*/ 522851 w 2703986"/>
                  <a:gd name="connsiteY31" fmla="*/ 184942 h 351323"/>
                  <a:gd name="connsiteX32" fmla="*/ 426569 w 2703986"/>
                  <a:gd name="connsiteY32" fmla="*/ 104714 h 351323"/>
                  <a:gd name="connsiteX33" fmla="*/ 426532 w 2703986"/>
                  <a:gd name="connsiteY33" fmla="*/ 104703 h 351323"/>
                  <a:gd name="connsiteX34" fmla="*/ 487645 w 2703986"/>
                  <a:gd name="connsiteY34" fmla="*/ 263247 h 351323"/>
                  <a:gd name="connsiteX35" fmla="*/ 475423 w 2703986"/>
                  <a:gd name="connsiteY35" fmla="*/ 304837 h 351323"/>
                  <a:gd name="connsiteX36" fmla="*/ 421667 w 2703986"/>
                  <a:gd name="connsiteY36" fmla="*/ 320999 h 351323"/>
                  <a:gd name="connsiteX37" fmla="*/ 366430 w 2703986"/>
                  <a:gd name="connsiteY37" fmla="*/ 279893 h 351323"/>
                  <a:gd name="connsiteX38" fmla="*/ 420203 w 2703986"/>
                  <a:gd name="connsiteY38" fmla="*/ 237333 h 351323"/>
                  <a:gd name="connsiteX39" fmla="*/ 487645 w 2703986"/>
                  <a:gd name="connsiteY39" fmla="*/ 237333 h 351323"/>
                  <a:gd name="connsiteX40" fmla="*/ 487645 w 2703986"/>
                  <a:gd name="connsiteY40" fmla="*/ 263247 h 351323"/>
                  <a:gd name="connsiteX41" fmla="*/ 660656 w 2703986"/>
                  <a:gd name="connsiteY41" fmla="*/ 136046 h 351323"/>
                  <a:gd name="connsiteX42" fmla="*/ 715882 w 2703986"/>
                  <a:gd name="connsiteY42" fmla="*/ 162951 h 351323"/>
                  <a:gd name="connsiteX43" fmla="*/ 739249 w 2703986"/>
                  <a:gd name="connsiteY43" fmla="*/ 139823 h 351323"/>
                  <a:gd name="connsiteX44" fmla="*/ 660678 w 2703986"/>
                  <a:gd name="connsiteY44" fmla="*/ 104735 h 351323"/>
                  <a:gd name="connsiteX45" fmla="*/ 554123 w 2703986"/>
                  <a:gd name="connsiteY45" fmla="*/ 228024 h 351323"/>
                  <a:gd name="connsiteX46" fmla="*/ 660678 w 2703986"/>
                  <a:gd name="connsiteY46" fmla="*/ 351324 h 351323"/>
                  <a:gd name="connsiteX47" fmla="*/ 739852 w 2703986"/>
                  <a:gd name="connsiteY47" fmla="*/ 315606 h 351323"/>
                  <a:gd name="connsiteX48" fmla="*/ 715904 w 2703986"/>
                  <a:gd name="connsiteY48" fmla="*/ 292608 h 351323"/>
                  <a:gd name="connsiteX49" fmla="*/ 660678 w 2703986"/>
                  <a:gd name="connsiteY49" fmla="*/ 320007 h 351323"/>
                  <a:gd name="connsiteX50" fmla="*/ 604963 w 2703986"/>
                  <a:gd name="connsiteY50" fmla="*/ 292608 h 351323"/>
                  <a:gd name="connsiteX51" fmla="*/ 589324 w 2703986"/>
                  <a:gd name="connsiteY51" fmla="*/ 228024 h 351323"/>
                  <a:gd name="connsiteX52" fmla="*/ 604963 w 2703986"/>
                  <a:gd name="connsiteY52" fmla="*/ 163441 h 351323"/>
                  <a:gd name="connsiteX53" fmla="*/ 660678 w 2703986"/>
                  <a:gd name="connsiteY53" fmla="*/ 136046 h 351323"/>
                  <a:gd name="connsiteX54" fmla="*/ 660656 w 2703986"/>
                  <a:gd name="connsiteY54" fmla="*/ 136046 h 351323"/>
                  <a:gd name="connsiteX55" fmla="*/ 962045 w 2703986"/>
                  <a:gd name="connsiteY55" fmla="*/ 107310 h 351323"/>
                  <a:gd name="connsiteX56" fmla="*/ 918175 w 2703986"/>
                  <a:gd name="connsiteY56" fmla="*/ 107310 h 351323"/>
                  <a:gd name="connsiteX57" fmla="*/ 809144 w 2703986"/>
                  <a:gd name="connsiteY57" fmla="*/ 213548 h 351323"/>
                  <a:gd name="connsiteX58" fmla="*/ 809311 w 2703986"/>
                  <a:gd name="connsiteY58" fmla="*/ 0 h 351323"/>
                  <a:gd name="connsiteX59" fmla="*/ 774111 w 2703986"/>
                  <a:gd name="connsiteY59" fmla="*/ 0 h 351323"/>
                  <a:gd name="connsiteX60" fmla="*/ 774111 w 2703986"/>
                  <a:gd name="connsiteY60" fmla="*/ 348366 h 351323"/>
                  <a:gd name="connsiteX61" fmla="*/ 809306 w 2703986"/>
                  <a:gd name="connsiteY61" fmla="*/ 348366 h 351323"/>
                  <a:gd name="connsiteX62" fmla="*/ 809139 w 2703986"/>
                  <a:gd name="connsiteY62" fmla="*/ 260504 h 351323"/>
                  <a:gd name="connsiteX63" fmla="*/ 851820 w 2703986"/>
                  <a:gd name="connsiteY63" fmla="*/ 217627 h 351323"/>
                  <a:gd name="connsiteX64" fmla="*/ 932479 w 2703986"/>
                  <a:gd name="connsiteY64" fmla="*/ 348366 h 351323"/>
                  <a:gd name="connsiteX65" fmla="*/ 975973 w 2703986"/>
                  <a:gd name="connsiteY65" fmla="*/ 348366 h 351323"/>
                  <a:gd name="connsiteX66" fmla="*/ 876199 w 2703986"/>
                  <a:gd name="connsiteY66" fmla="*/ 193211 h 351323"/>
                  <a:gd name="connsiteX67" fmla="*/ 962045 w 2703986"/>
                  <a:gd name="connsiteY67" fmla="*/ 107310 h 351323"/>
                  <a:gd name="connsiteX68" fmla="*/ 1124638 w 2703986"/>
                  <a:gd name="connsiteY68" fmla="*/ 101384 h 351323"/>
                  <a:gd name="connsiteX69" fmla="*/ 1049227 w 2703986"/>
                  <a:gd name="connsiteY69" fmla="*/ 131392 h 351323"/>
                  <a:gd name="connsiteX70" fmla="*/ 1021592 w 2703986"/>
                  <a:gd name="connsiteY70" fmla="*/ 226112 h 351323"/>
                  <a:gd name="connsiteX71" fmla="*/ 1049227 w 2703986"/>
                  <a:gd name="connsiteY71" fmla="*/ 321300 h 351323"/>
                  <a:gd name="connsiteX72" fmla="*/ 1124638 w 2703986"/>
                  <a:gd name="connsiteY72" fmla="*/ 351313 h 351323"/>
                  <a:gd name="connsiteX73" fmla="*/ 1200518 w 2703986"/>
                  <a:gd name="connsiteY73" fmla="*/ 321300 h 351323"/>
                  <a:gd name="connsiteX74" fmla="*/ 1228158 w 2703986"/>
                  <a:gd name="connsiteY74" fmla="*/ 226112 h 351323"/>
                  <a:gd name="connsiteX75" fmla="*/ 1200518 w 2703986"/>
                  <a:gd name="connsiteY75" fmla="*/ 131392 h 351323"/>
                  <a:gd name="connsiteX76" fmla="*/ 1124638 w 2703986"/>
                  <a:gd name="connsiteY76" fmla="*/ 101384 h 351323"/>
                  <a:gd name="connsiteX77" fmla="*/ 1153214 w 2703986"/>
                  <a:gd name="connsiteY77" fmla="*/ 285663 h 351323"/>
                  <a:gd name="connsiteX78" fmla="*/ 1124638 w 2703986"/>
                  <a:gd name="connsiteY78" fmla="*/ 296438 h 351323"/>
                  <a:gd name="connsiteX79" fmla="*/ 1096536 w 2703986"/>
                  <a:gd name="connsiteY79" fmla="*/ 285663 h 351323"/>
                  <a:gd name="connsiteX80" fmla="*/ 1082485 w 2703986"/>
                  <a:gd name="connsiteY80" fmla="*/ 226112 h 351323"/>
                  <a:gd name="connsiteX81" fmla="*/ 1096536 w 2703986"/>
                  <a:gd name="connsiteY81" fmla="*/ 167034 h 351323"/>
                  <a:gd name="connsiteX82" fmla="*/ 1124638 w 2703986"/>
                  <a:gd name="connsiteY82" fmla="*/ 156260 h 351323"/>
                  <a:gd name="connsiteX83" fmla="*/ 1153214 w 2703986"/>
                  <a:gd name="connsiteY83" fmla="*/ 167034 h 351323"/>
                  <a:gd name="connsiteX84" fmla="*/ 1167266 w 2703986"/>
                  <a:gd name="connsiteY84" fmla="*/ 226112 h 351323"/>
                  <a:gd name="connsiteX85" fmla="*/ 1153214 w 2703986"/>
                  <a:gd name="connsiteY85" fmla="*/ 285663 h 351323"/>
                  <a:gd name="connsiteX86" fmla="*/ 1390299 w 2703986"/>
                  <a:gd name="connsiteY86" fmla="*/ 104186 h 351323"/>
                  <a:gd name="connsiteX87" fmla="*/ 1341122 w 2703986"/>
                  <a:gd name="connsiteY87" fmla="*/ 255166 h 351323"/>
                  <a:gd name="connsiteX88" fmla="*/ 1291472 w 2703986"/>
                  <a:gd name="connsiteY88" fmla="*/ 104175 h 351323"/>
                  <a:gd name="connsiteX89" fmla="*/ 1227292 w 2703986"/>
                  <a:gd name="connsiteY89" fmla="*/ 104175 h 351323"/>
                  <a:gd name="connsiteX90" fmla="*/ 1317234 w 2703986"/>
                  <a:gd name="connsiteY90" fmla="*/ 348474 h 351323"/>
                  <a:gd name="connsiteX91" fmla="*/ 1365006 w 2703986"/>
                  <a:gd name="connsiteY91" fmla="*/ 348474 h 351323"/>
                  <a:gd name="connsiteX92" fmla="*/ 1454463 w 2703986"/>
                  <a:gd name="connsiteY92" fmla="*/ 104175 h 351323"/>
                  <a:gd name="connsiteX93" fmla="*/ 1390299 w 2703986"/>
                  <a:gd name="connsiteY93" fmla="*/ 104186 h 351323"/>
                  <a:gd name="connsiteX94" fmla="*/ 1558058 w 2703986"/>
                  <a:gd name="connsiteY94" fmla="*/ 101373 h 351323"/>
                  <a:gd name="connsiteX95" fmla="*/ 1451735 w 2703986"/>
                  <a:gd name="connsiteY95" fmla="*/ 226101 h 351323"/>
                  <a:gd name="connsiteX96" fmla="*/ 1564619 w 2703986"/>
                  <a:gd name="connsiteY96" fmla="*/ 351302 h 351323"/>
                  <a:gd name="connsiteX97" fmla="*/ 1657364 w 2703986"/>
                  <a:gd name="connsiteY97" fmla="*/ 312842 h 351323"/>
                  <a:gd name="connsiteX98" fmla="*/ 1620366 w 2703986"/>
                  <a:gd name="connsiteY98" fmla="*/ 276747 h 351323"/>
                  <a:gd name="connsiteX99" fmla="*/ 1565087 w 2703986"/>
                  <a:gd name="connsiteY99" fmla="*/ 299724 h 351323"/>
                  <a:gd name="connsiteX100" fmla="*/ 1511691 w 2703986"/>
                  <a:gd name="connsiteY100" fmla="*/ 245312 h 351323"/>
                  <a:gd name="connsiteX101" fmla="*/ 1664387 w 2703986"/>
                  <a:gd name="connsiteY101" fmla="*/ 245312 h 351323"/>
                  <a:gd name="connsiteX102" fmla="*/ 1664387 w 2703986"/>
                  <a:gd name="connsiteY102" fmla="*/ 218133 h 351323"/>
                  <a:gd name="connsiteX103" fmla="*/ 1558058 w 2703986"/>
                  <a:gd name="connsiteY103" fmla="*/ 101373 h 351323"/>
                  <a:gd name="connsiteX104" fmla="*/ 1511691 w 2703986"/>
                  <a:gd name="connsiteY104" fmla="*/ 203593 h 351323"/>
                  <a:gd name="connsiteX105" fmla="*/ 1517315 w 2703986"/>
                  <a:gd name="connsiteY105" fmla="*/ 177335 h 351323"/>
                  <a:gd name="connsiteX106" fmla="*/ 1558069 w 2703986"/>
                  <a:gd name="connsiteY106" fmla="*/ 152019 h 351323"/>
                  <a:gd name="connsiteX107" fmla="*/ 1598818 w 2703986"/>
                  <a:gd name="connsiteY107" fmla="*/ 177335 h 351323"/>
                  <a:gd name="connsiteX108" fmla="*/ 1604437 w 2703986"/>
                  <a:gd name="connsiteY108" fmla="*/ 203593 h 351323"/>
                  <a:gd name="connsiteX109" fmla="*/ 1511691 w 2703986"/>
                  <a:gd name="connsiteY109" fmla="*/ 203593 h 351323"/>
                  <a:gd name="connsiteX110" fmla="*/ 1754211 w 2703986"/>
                  <a:gd name="connsiteY110" fmla="*/ 127631 h 351323"/>
                  <a:gd name="connsiteX111" fmla="*/ 1754211 w 2703986"/>
                  <a:gd name="connsiteY111" fmla="*/ 104186 h 351323"/>
                  <a:gd name="connsiteX112" fmla="*/ 1694718 w 2703986"/>
                  <a:gd name="connsiteY112" fmla="*/ 104186 h 351323"/>
                  <a:gd name="connsiteX113" fmla="*/ 1694718 w 2703986"/>
                  <a:gd name="connsiteY113" fmla="*/ 348485 h 351323"/>
                  <a:gd name="connsiteX114" fmla="*/ 1755610 w 2703986"/>
                  <a:gd name="connsiteY114" fmla="*/ 348485 h 351323"/>
                  <a:gd name="connsiteX115" fmla="*/ 1755610 w 2703986"/>
                  <a:gd name="connsiteY115" fmla="*/ 201255 h 351323"/>
                  <a:gd name="connsiteX116" fmla="*/ 1794960 w 2703986"/>
                  <a:gd name="connsiteY116" fmla="*/ 156233 h 351323"/>
                  <a:gd name="connsiteX117" fmla="*/ 1827088 w 2703986"/>
                  <a:gd name="connsiteY117" fmla="*/ 170595 h 351323"/>
                  <a:gd name="connsiteX118" fmla="*/ 1873186 w 2703986"/>
                  <a:gd name="connsiteY118" fmla="*/ 124350 h 351323"/>
                  <a:gd name="connsiteX119" fmla="*/ 1815571 w 2703986"/>
                  <a:gd name="connsiteY119" fmla="*/ 101373 h 351323"/>
                  <a:gd name="connsiteX120" fmla="*/ 1754222 w 2703986"/>
                  <a:gd name="connsiteY120" fmla="*/ 127631 h 351323"/>
                  <a:gd name="connsiteX121" fmla="*/ 1754211 w 2703986"/>
                  <a:gd name="connsiteY121" fmla="*/ 127631 h 351323"/>
                  <a:gd name="connsiteX122" fmla="*/ 1892081 w 2703986"/>
                  <a:gd name="connsiteY122" fmla="*/ 78720 h 351323"/>
                  <a:gd name="connsiteX123" fmla="*/ 1892081 w 2703986"/>
                  <a:gd name="connsiteY123" fmla="*/ 348237 h 351323"/>
                  <a:gd name="connsiteX124" fmla="*/ 1952968 w 2703986"/>
                  <a:gd name="connsiteY124" fmla="*/ 348237 h 351323"/>
                  <a:gd name="connsiteX125" fmla="*/ 1952968 w 2703986"/>
                  <a:gd name="connsiteY125" fmla="*/ 155618 h 351323"/>
                  <a:gd name="connsiteX126" fmla="*/ 1997936 w 2703986"/>
                  <a:gd name="connsiteY126" fmla="*/ 155618 h 351323"/>
                  <a:gd name="connsiteX127" fmla="*/ 1997936 w 2703986"/>
                  <a:gd name="connsiteY127" fmla="*/ 109201 h 351323"/>
                  <a:gd name="connsiteX128" fmla="*/ 1952968 w 2703986"/>
                  <a:gd name="connsiteY128" fmla="*/ 109201 h 351323"/>
                  <a:gd name="connsiteX129" fmla="*/ 1952968 w 2703986"/>
                  <a:gd name="connsiteY129" fmla="*/ 82475 h 351323"/>
                  <a:gd name="connsiteX130" fmla="*/ 1974494 w 2703986"/>
                  <a:gd name="connsiteY130" fmla="*/ 60435 h 351323"/>
                  <a:gd name="connsiteX131" fmla="*/ 1997915 w 2703986"/>
                  <a:gd name="connsiteY131" fmla="*/ 60435 h 351323"/>
                  <a:gd name="connsiteX132" fmla="*/ 1997915 w 2703986"/>
                  <a:gd name="connsiteY132" fmla="*/ 8862 h 351323"/>
                  <a:gd name="connsiteX133" fmla="*/ 1963257 w 2703986"/>
                  <a:gd name="connsiteY133" fmla="*/ 8862 h 351323"/>
                  <a:gd name="connsiteX134" fmla="*/ 1892060 w 2703986"/>
                  <a:gd name="connsiteY134" fmla="*/ 78720 h 351323"/>
                  <a:gd name="connsiteX135" fmla="*/ 1892081 w 2703986"/>
                  <a:gd name="connsiteY135" fmla="*/ 78720 h 351323"/>
                  <a:gd name="connsiteX136" fmla="*/ 2248609 w 2703986"/>
                  <a:gd name="connsiteY136" fmla="*/ 101346 h 351323"/>
                  <a:gd name="connsiteX137" fmla="*/ 2173197 w 2703986"/>
                  <a:gd name="connsiteY137" fmla="*/ 131354 h 351323"/>
                  <a:gd name="connsiteX138" fmla="*/ 2145563 w 2703986"/>
                  <a:gd name="connsiteY138" fmla="*/ 226074 h 351323"/>
                  <a:gd name="connsiteX139" fmla="*/ 2173197 w 2703986"/>
                  <a:gd name="connsiteY139" fmla="*/ 321263 h 351323"/>
                  <a:gd name="connsiteX140" fmla="*/ 2248609 w 2703986"/>
                  <a:gd name="connsiteY140" fmla="*/ 351276 h 351323"/>
                  <a:gd name="connsiteX141" fmla="*/ 2324489 w 2703986"/>
                  <a:gd name="connsiteY141" fmla="*/ 321263 h 351323"/>
                  <a:gd name="connsiteX142" fmla="*/ 2352124 w 2703986"/>
                  <a:gd name="connsiteY142" fmla="*/ 226074 h 351323"/>
                  <a:gd name="connsiteX143" fmla="*/ 2324489 w 2703986"/>
                  <a:gd name="connsiteY143" fmla="*/ 131354 h 351323"/>
                  <a:gd name="connsiteX144" fmla="*/ 2248609 w 2703986"/>
                  <a:gd name="connsiteY144" fmla="*/ 101346 h 351323"/>
                  <a:gd name="connsiteX145" fmla="*/ 2277185 w 2703986"/>
                  <a:gd name="connsiteY145" fmla="*/ 285625 h 351323"/>
                  <a:gd name="connsiteX146" fmla="*/ 2248609 w 2703986"/>
                  <a:gd name="connsiteY146" fmla="*/ 296400 h 351323"/>
                  <a:gd name="connsiteX147" fmla="*/ 2220507 w 2703986"/>
                  <a:gd name="connsiteY147" fmla="*/ 285625 h 351323"/>
                  <a:gd name="connsiteX148" fmla="*/ 2206455 w 2703986"/>
                  <a:gd name="connsiteY148" fmla="*/ 226074 h 351323"/>
                  <a:gd name="connsiteX149" fmla="*/ 2220507 w 2703986"/>
                  <a:gd name="connsiteY149" fmla="*/ 166996 h 351323"/>
                  <a:gd name="connsiteX150" fmla="*/ 2248609 w 2703986"/>
                  <a:gd name="connsiteY150" fmla="*/ 156222 h 351323"/>
                  <a:gd name="connsiteX151" fmla="*/ 2277185 w 2703986"/>
                  <a:gd name="connsiteY151" fmla="*/ 166996 h 351323"/>
                  <a:gd name="connsiteX152" fmla="*/ 2291237 w 2703986"/>
                  <a:gd name="connsiteY152" fmla="*/ 226074 h 351323"/>
                  <a:gd name="connsiteX153" fmla="*/ 2277185 w 2703986"/>
                  <a:gd name="connsiteY153" fmla="*/ 285625 h 351323"/>
                  <a:gd name="connsiteX154" fmla="*/ 2639806 w 2703986"/>
                  <a:gd name="connsiteY154" fmla="*/ 104159 h 351323"/>
                  <a:gd name="connsiteX155" fmla="*/ 2600467 w 2703986"/>
                  <a:gd name="connsiteY155" fmla="*/ 255166 h 351323"/>
                  <a:gd name="connsiteX156" fmla="*/ 2550348 w 2703986"/>
                  <a:gd name="connsiteY156" fmla="*/ 104186 h 351323"/>
                  <a:gd name="connsiteX157" fmla="*/ 2505859 w 2703986"/>
                  <a:gd name="connsiteY157" fmla="*/ 104186 h 351323"/>
                  <a:gd name="connsiteX158" fmla="*/ 2456198 w 2703986"/>
                  <a:gd name="connsiteY158" fmla="*/ 255166 h 351323"/>
                  <a:gd name="connsiteX159" fmla="*/ 2416859 w 2703986"/>
                  <a:gd name="connsiteY159" fmla="*/ 104175 h 351323"/>
                  <a:gd name="connsiteX160" fmla="*/ 2352220 w 2703986"/>
                  <a:gd name="connsiteY160" fmla="*/ 104175 h 351323"/>
                  <a:gd name="connsiteX161" fmla="*/ 2427164 w 2703986"/>
                  <a:gd name="connsiteY161" fmla="*/ 348474 h 351323"/>
                  <a:gd name="connsiteX162" fmla="*/ 2477283 w 2703986"/>
                  <a:gd name="connsiteY162" fmla="*/ 348474 h 351323"/>
                  <a:gd name="connsiteX163" fmla="*/ 2528337 w 2703986"/>
                  <a:gd name="connsiteY163" fmla="*/ 195151 h 351323"/>
                  <a:gd name="connsiteX164" fmla="*/ 2579392 w 2703986"/>
                  <a:gd name="connsiteY164" fmla="*/ 348474 h 351323"/>
                  <a:gd name="connsiteX165" fmla="*/ 2629511 w 2703986"/>
                  <a:gd name="connsiteY165" fmla="*/ 348474 h 351323"/>
                  <a:gd name="connsiteX166" fmla="*/ 2703986 w 2703986"/>
                  <a:gd name="connsiteY166" fmla="*/ 104175 h 351323"/>
                  <a:gd name="connsiteX167" fmla="*/ 2639806 w 2703986"/>
                  <a:gd name="connsiteY167" fmla="*/ 104159 h 351323"/>
                  <a:gd name="connsiteX168" fmla="*/ 2087749 w 2703986"/>
                  <a:gd name="connsiteY168" fmla="*/ 274867 h 351323"/>
                  <a:gd name="connsiteX169" fmla="*/ 2087749 w 2703986"/>
                  <a:gd name="connsiteY169" fmla="*/ 8862 h 351323"/>
                  <a:gd name="connsiteX170" fmla="*/ 2026878 w 2703986"/>
                  <a:gd name="connsiteY170" fmla="*/ 8862 h 351323"/>
                  <a:gd name="connsiteX171" fmla="*/ 2026878 w 2703986"/>
                  <a:gd name="connsiteY171" fmla="*/ 278617 h 351323"/>
                  <a:gd name="connsiteX172" fmla="*/ 2098076 w 2703986"/>
                  <a:gd name="connsiteY172" fmla="*/ 348485 h 351323"/>
                  <a:gd name="connsiteX173" fmla="*/ 2132734 w 2703986"/>
                  <a:gd name="connsiteY173" fmla="*/ 348485 h 351323"/>
                  <a:gd name="connsiteX174" fmla="*/ 2132734 w 2703986"/>
                  <a:gd name="connsiteY174" fmla="*/ 296901 h 351323"/>
                  <a:gd name="connsiteX175" fmla="*/ 2109319 w 2703986"/>
                  <a:gd name="connsiteY175" fmla="*/ 296901 h 351323"/>
                  <a:gd name="connsiteX176" fmla="*/ 2087792 w 2703986"/>
                  <a:gd name="connsiteY176" fmla="*/ 274867 h 351323"/>
                  <a:gd name="connsiteX177" fmla="*/ 2087749 w 2703986"/>
                  <a:gd name="connsiteY177" fmla="*/ 274867 h 351323"/>
                  <a:gd name="connsiteX178" fmla="*/ 294075 w 2703986"/>
                  <a:gd name="connsiteY178" fmla="*/ 145512 h 351323"/>
                  <a:gd name="connsiteX179" fmla="*/ 326612 w 2703986"/>
                  <a:gd name="connsiteY179" fmla="*/ 112940 h 351323"/>
                  <a:gd name="connsiteX180" fmla="*/ 259989 w 2703986"/>
                  <a:gd name="connsiteY180" fmla="*/ 112940 h 351323"/>
                  <a:gd name="connsiteX181" fmla="*/ 259989 w 2703986"/>
                  <a:gd name="connsiteY181" fmla="*/ 33746 h 351323"/>
                  <a:gd name="connsiteX182" fmla="*/ 224798 w 2703986"/>
                  <a:gd name="connsiteY182" fmla="*/ 33746 h 351323"/>
                  <a:gd name="connsiteX183" fmla="*/ 224798 w 2703986"/>
                  <a:gd name="connsiteY183" fmla="*/ 283783 h 351323"/>
                  <a:gd name="connsiteX184" fmla="*/ 286380 w 2703986"/>
                  <a:gd name="connsiteY184" fmla="*/ 348366 h 351323"/>
                  <a:gd name="connsiteX185" fmla="*/ 311296 w 2703986"/>
                  <a:gd name="connsiteY185" fmla="*/ 348366 h 351323"/>
                  <a:gd name="connsiteX186" fmla="*/ 311296 w 2703986"/>
                  <a:gd name="connsiteY186" fmla="*/ 318030 h 351323"/>
                  <a:gd name="connsiteX187" fmla="*/ 292730 w 2703986"/>
                  <a:gd name="connsiteY187" fmla="*/ 318030 h 351323"/>
                  <a:gd name="connsiteX188" fmla="*/ 259989 w 2703986"/>
                  <a:gd name="connsiteY188" fmla="*/ 282803 h 351323"/>
                  <a:gd name="connsiteX189" fmla="*/ 259989 w 2703986"/>
                  <a:gd name="connsiteY189" fmla="*/ 145512 h 351323"/>
                  <a:gd name="connsiteX190" fmla="*/ 294075 w 2703986"/>
                  <a:gd name="connsiteY190" fmla="*/ 145512 h 35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2703986" h="351323">
                    <a:moveTo>
                      <a:pt x="125632" y="212832"/>
                    </a:moveTo>
                    <a:lnTo>
                      <a:pt x="87025" y="209411"/>
                    </a:lnTo>
                    <a:cubicBezTo>
                      <a:pt x="56722" y="206970"/>
                      <a:pt x="44995" y="194736"/>
                      <a:pt x="44995" y="174183"/>
                    </a:cubicBezTo>
                    <a:cubicBezTo>
                      <a:pt x="44995" y="149725"/>
                      <a:pt x="63567" y="134549"/>
                      <a:pt x="98757" y="134549"/>
                    </a:cubicBezTo>
                    <a:cubicBezTo>
                      <a:pt x="123684" y="134549"/>
                      <a:pt x="145673" y="140426"/>
                      <a:pt x="162798" y="153636"/>
                    </a:cubicBezTo>
                    <a:lnTo>
                      <a:pt x="185771" y="130637"/>
                    </a:lnTo>
                    <a:cubicBezTo>
                      <a:pt x="164245" y="113026"/>
                      <a:pt x="133468" y="104714"/>
                      <a:pt x="99263" y="104714"/>
                    </a:cubicBezTo>
                    <a:cubicBezTo>
                      <a:pt x="47944" y="104714"/>
                      <a:pt x="10795" y="131111"/>
                      <a:pt x="10795" y="175164"/>
                    </a:cubicBezTo>
                    <a:cubicBezTo>
                      <a:pt x="10795" y="214793"/>
                      <a:pt x="35728" y="235830"/>
                      <a:pt x="82645" y="239747"/>
                    </a:cubicBezTo>
                    <a:lnTo>
                      <a:pt x="122231" y="243168"/>
                    </a:lnTo>
                    <a:cubicBezTo>
                      <a:pt x="150086" y="245619"/>
                      <a:pt x="162308" y="257358"/>
                      <a:pt x="162308" y="278396"/>
                    </a:cubicBezTo>
                    <a:cubicBezTo>
                      <a:pt x="162308" y="306776"/>
                      <a:pt x="137870" y="320956"/>
                      <a:pt x="98267" y="320956"/>
                    </a:cubicBezTo>
                    <a:cubicBezTo>
                      <a:pt x="68448" y="320956"/>
                      <a:pt x="42547" y="313128"/>
                      <a:pt x="23464" y="293065"/>
                    </a:cubicBezTo>
                    <a:lnTo>
                      <a:pt x="0" y="316554"/>
                    </a:lnTo>
                    <a:cubicBezTo>
                      <a:pt x="26397" y="341993"/>
                      <a:pt x="58164" y="351292"/>
                      <a:pt x="98730" y="351292"/>
                    </a:cubicBezTo>
                    <a:cubicBezTo>
                      <a:pt x="156889" y="351292"/>
                      <a:pt x="196481" y="324355"/>
                      <a:pt x="196481" y="277905"/>
                    </a:cubicBezTo>
                    <a:cubicBezTo>
                      <a:pt x="196481" y="232878"/>
                      <a:pt x="167641" y="216743"/>
                      <a:pt x="125606" y="212821"/>
                    </a:cubicBezTo>
                    <a:lnTo>
                      <a:pt x="125632" y="212832"/>
                    </a:lnTo>
                    <a:close/>
                    <a:moveTo>
                      <a:pt x="426532" y="104703"/>
                    </a:moveTo>
                    <a:cubicBezTo>
                      <a:pt x="387951" y="104703"/>
                      <a:pt x="363648" y="112315"/>
                      <a:pt x="342353" y="139306"/>
                    </a:cubicBezTo>
                    <a:cubicBezTo>
                      <a:pt x="342063" y="139677"/>
                      <a:pt x="365440" y="162428"/>
                      <a:pt x="365440" y="162428"/>
                    </a:cubicBezTo>
                    <a:cubicBezTo>
                      <a:pt x="379610" y="142371"/>
                      <a:pt x="395249" y="135039"/>
                      <a:pt x="426037" y="135039"/>
                    </a:cubicBezTo>
                    <a:cubicBezTo>
                      <a:pt x="470025" y="135039"/>
                      <a:pt x="487623" y="152650"/>
                      <a:pt x="487623" y="187872"/>
                    </a:cubicBezTo>
                    <a:lnTo>
                      <a:pt x="487623" y="210866"/>
                    </a:lnTo>
                    <a:lnTo>
                      <a:pt x="415306" y="210866"/>
                    </a:lnTo>
                    <a:cubicBezTo>
                      <a:pt x="361544" y="210866"/>
                      <a:pt x="332225" y="238271"/>
                      <a:pt x="332225" y="280362"/>
                    </a:cubicBezTo>
                    <a:cubicBezTo>
                      <a:pt x="331660" y="298406"/>
                      <a:pt x="338145" y="315959"/>
                      <a:pt x="350307" y="329290"/>
                    </a:cubicBezTo>
                    <a:cubicBezTo>
                      <a:pt x="365462" y="344951"/>
                      <a:pt x="385008" y="351308"/>
                      <a:pt x="418239" y="351308"/>
                    </a:cubicBezTo>
                    <a:cubicBezTo>
                      <a:pt x="450496" y="351308"/>
                      <a:pt x="468093" y="344951"/>
                      <a:pt x="487661" y="325373"/>
                    </a:cubicBezTo>
                    <a:lnTo>
                      <a:pt x="487661" y="348366"/>
                    </a:lnTo>
                    <a:lnTo>
                      <a:pt x="522851" y="348366"/>
                    </a:lnTo>
                    <a:lnTo>
                      <a:pt x="522851" y="184942"/>
                    </a:lnTo>
                    <a:cubicBezTo>
                      <a:pt x="522851" y="132593"/>
                      <a:pt x="491100" y="104714"/>
                      <a:pt x="426569" y="104714"/>
                    </a:cubicBezTo>
                    <a:lnTo>
                      <a:pt x="426532" y="104703"/>
                    </a:lnTo>
                    <a:close/>
                    <a:moveTo>
                      <a:pt x="487645" y="263247"/>
                    </a:moveTo>
                    <a:cubicBezTo>
                      <a:pt x="487645" y="283314"/>
                      <a:pt x="483732" y="297014"/>
                      <a:pt x="475423" y="304837"/>
                    </a:cubicBezTo>
                    <a:cubicBezTo>
                      <a:pt x="460274" y="319517"/>
                      <a:pt x="442192" y="320999"/>
                      <a:pt x="421667" y="320999"/>
                    </a:cubicBezTo>
                    <a:cubicBezTo>
                      <a:pt x="383544" y="320999"/>
                      <a:pt x="366430" y="307784"/>
                      <a:pt x="366430" y="279893"/>
                    </a:cubicBezTo>
                    <a:cubicBezTo>
                      <a:pt x="366430" y="252003"/>
                      <a:pt x="384028" y="237333"/>
                      <a:pt x="420203" y="237333"/>
                    </a:cubicBezTo>
                    <a:lnTo>
                      <a:pt x="487645" y="237333"/>
                    </a:lnTo>
                    <a:lnTo>
                      <a:pt x="487645" y="263247"/>
                    </a:lnTo>
                    <a:close/>
                    <a:moveTo>
                      <a:pt x="660656" y="136046"/>
                    </a:moveTo>
                    <a:cubicBezTo>
                      <a:pt x="683625" y="136046"/>
                      <a:pt x="697789" y="142894"/>
                      <a:pt x="715882" y="162951"/>
                    </a:cubicBezTo>
                    <a:cubicBezTo>
                      <a:pt x="715882" y="162951"/>
                      <a:pt x="739442" y="140028"/>
                      <a:pt x="739249" y="139823"/>
                    </a:cubicBezTo>
                    <a:cubicBezTo>
                      <a:pt x="714574" y="113398"/>
                      <a:pt x="693629" y="104735"/>
                      <a:pt x="660678" y="104735"/>
                    </a:cubicBezTo>
                    <a:cubicBezTo>
                      <a:pt x="600071" y="104735"/>
                      <a:pt x="554123" y="145830"/>
                      <a:pt x="554123" y="228024"/>
                    </a:cubicBezTo>
                    <a:cubicBezTo>
                      <a:pt x="554123" y="310219"/>
                      <a:pt x="600060" y="351324"/>
                      <a:pt x="660678" y="351324"/>
                    </a:cubicBezTo>
                    <a:cubicBezTo>
                      <a:pt x="693909" y="351324"/>
                      <a:pt x="714924" y="342510"/>
                      <a:pt x="739852" y="315606"/>
                    </a:cubicBezTo>
                    <a:lnTo>
                      <a:pt x="715904" y="292608"/>
                    </a:lnTo>
                    <a:cubicBezTo>
                      <a:pt x="697821" y="312670"/>
                      <a:pt x="683646" y="320007"/>
                      <a:pt x="660678" y="320007"/>
                    </a:cubicBezTo>
                    <a:cubicBezTo>
                      <a:pt x="638673" y="320888"/>
                      <a:pt x="617717" y="310580"/>
                      <a:pt x="604963" y="292608"/>
                    </a:cubicBezTo>
                    <a:cubicBezTo>
                      <a:pt x="593721" y="276952"/>
                      <a:pt x="589324" y="258360"/>
                      <a:pt x="589324" y="228024"/>
                    </a:cubicBezTo>
                    <a:cubicBezTo>
                      <a:pt x="589324" y="197688"/>
                      <a:pt x="593721" y="179096"/>
                      <a:pt x="604963" y="163441"/>
                    </a:cubicBezTo>
                    <a:cubicBezTo>
                      <a:pt x="617712" y="145465"/>
                      <a:pt x="638673" y="135159"/>
                      <a:pt x="660678" y="136046"/>
                    </a:cubicBezTo>
                    <a:lnTo>
                      <a:pt x="660656" y="136046"/>
                    </a:lnTo>
                    <a:close/>
                    <a:moveTo>
                      <a:pt x="962045" y="107310"/>
                    </a:moveTo>
                    <a:lnTo>
                      <a:pt x="918175" y="107310"/>
                    </a:lnTo>
                    <a:lnTo>
                      <a:pt x="809144" y="213548"/>
                    </a:lnTo>
                    <a:lnTo>
                      <a:pt x="809311" y="0"/>
                    </a:lnTo>
                    <a:lnTo>
                      <a:pt x="774111" y="0"/>
                    </a:lnTo>
                    <a:lnTo>
                      <a:pt x="774111" y="348366"/>
                    </a:lnTo>
                    <a:lnTo>
                      <a:pt x="809306" y="348366"/>
                    </a:lnTo>
                    <a:lnTo>
                      <a:pt x="809139" y="260504"/>
                    </a:lnTo>
                    <a:lnTo>
                      <a:pt x="851820" y="217627"/>
                    </a:lnTo>
                    <a:lnTo>
                      <a:pt x="932479" y="348366"/>
                    </a:lnTo>
                    <a:lnTo>
                      <a:pt x="975973" y="348366"/>
                    </a:lnTo>
                    <a:lnTo>
                      <a:pt x="876199" y="193211"/>
                    </a:lnTo>
                    <a:lnTo>
                      <a:pt x="962045" y="107310"/>
                    </a:lnTo>
                    <a:close/>
                    <a:moveTo>
                      <a:pt x="1124638" y="101384"/>
                    </a:moveTo>
                    <a:cubicBezTo>
                      <a:pt x="1088582" y="101384"/>
                      <a:pt x="1064220" y="115451"/>
                      <a:pt x="1049227" y="131392"/>
                    </a:cubicBezTo>
                    <a:cubicBezTo>
                      <a:pt x="1027210" y="154369"/>
                      <a:pt x="1021592" y="182033"/>
                      <a:pt x="1021592" y="226112"/>
                    </a:cubicBezTo>
                    <a:cubicBezTo>
                      <a:pt x="1021592" y="270654"/>
                      <a:pt x="1027210" y="298302"/>
                      <a:pt x="1049227" y="321300"/>
                    </a:cubicBezTo>
                    <a:cubicBezTo>
                      <a:pt x="1064220" y="337242"/>
                      <a:pt x="1088571" y="351313"/>
                      <a:pt x="1124638" y="351313"/>
                    </a:cubicBezTo>
                    <a:cubicBezTo>
                      <a:pt x="1160705" y="351313"/>
                      <a:pt x="1185536" y="337242"/>
                      <a:pt x="1200518" y="321300"/>
                    </a:cubicBezTo>
                    <a:cubicBezTo>
                      <a:pt x="1222534" y="298323"/>
                      <a:pt x="1228158" y="270659"/>
                      <a:pt x="1228158" y="226112"/>
                    </a:cubicBezTo>
                    <a:cubicBezTo>
                      <a:pt x="1228158" y="182038"/>
                      <a:pt x="1222534" y="154369"/>
                      <a:pt x="1200518" y="131392"/>
                    </a:cubicBezTo>
                    <a:cubicBezTo>
                      <a:pt x="1185536" y="115451"/>
                      <a:pt x="1160695" y="101384"/>
                      <a:pt x="1124638" y="101384"/>
                    </a:cubicBezTo>
                    <a:close/>
                    <a:moveTo>
                      <a:pt x="1153214" y="285663"/>
                    </a:moveTo>
                    <a:cubicBezTo>
                      <a:pt x="1145578" y="293045"/>
                      <a:pt x="1135240" y="296944"/>
                      <a:pt x="1124638" y="296438"/>
                    </a:cubicBezTo>
                    <a:cubicBezTo>
                      <a:pt x="1114177" y="296944"/>
                      <a:pt x="1103984" y="293036"/>
                      <a:pt x="1096536" y="285663"/>
                    </a:cubicBezTo>
                    <a:cubicBezTo>
                      <a:pt x="1083884" y="273003"/>
                      <a:pt x="1082485" y="251437"/>
                      <a:pt x="1082485" y="226112"/>
                    </a:cubicBezTo>
                    <a:cubicBezTo>
                      <a:pt x="1082485" y="200786"/>
                      <a:pt x="1083884" y="179694"/>
                      <a:pt x="1096536" y="167034"/>
                    </a:cubicBezTo>
                    <a:cubicBezTo>
                      <a:pt x="1103984" y="159660"/>
                      <a:pt x="1114177" y="155751"/>
                      <a:pt x="1124638" y="156260"/>
                    </a:cubicBezTo>
                    <a:cubicBezTo>
                      <a:pt x="1135240" y="155751"/>
                      <a:pt x="1145583" y="159650"/>
                      <a:pt x="1153214" y="167034"/>
                    </a:cubicBezTo>
                    <a:cubicBezTo>
                      <a:pt x="1165856" y="179694"/>
                      <a:pt x="1167266" y="200791"/>
                      <a:pt x="1167266" y="226112"/>
                    </a:cubicBezTo>
                    <a:cubicBezTo>
                      <a:pt x="1167266" y="251432"/>
                      <a:pt x="1165856" y="272981"/>
                      <a:pt x="1153214" y="285663"/>
                    </a:cubicBezTo>
                    <a:close/>
                    <a:moveTo>
                      <a:pt x="1390299" y="104186"/>
                    </a:moveTo>
                    <a:lnTo>
                      <a:pt x="1341122" y="255166"/>
                    </a:lnTo>
                    <a:lnTo>
                      <a:pt x="1291472" y="104175"/>
                    </a:lnTo>
                    <a:lnTo>
                      <a:pt x="1227292" y="104175"/>
                    </a:lnTo>
                    <a:lnTo>
                      <a:pt x="1317234" y="348474"/>
                    </a:lnTo>
                    <a:lnTo>
                      <a:pt x="1365006" y="348474"/>
                    </a:lnTo>
                    <a:lnTo>
                      <a:pt x="1454463" y="104175"/>
                    </a:lnTo>
                    <a:lnTo>
                      <a:pt x="1390299" y="104186"/>
                    </a:lnTo>
                    <a:close/>
                    <a:moveTo>
                      <a:pt x="1558058" y="101373"/>
                    </a:moveTo>
                    <a:cubicBezTo>
                      <a:pt x="1494830" y="101373"/>
                      <a:pt x="1451735" y="146385"/>
                      <a:pt x="1451735" y="226101"/>
                    </a:cubicBezTo>
                    <a:cubicBezTo>
                      <a:pt x="1451735" y="325045"/>
                      <a:pt x="1507009" y="351302"/>
                      <a:pt x="1564619" y="351302"/>
                    </a:cubicBezTo>
                    <a:cubicBezTo>
                      <a:pt x="1608650" y="351302"/>
                      <a:pt x="1632544" y="337699"/>
                      <a:pt x="1657364" y="312842"/>
                    </a:cubicBezTo>
                    <a:lnTo>
                      <a:pt x="1620366" y="276747"/>
                    </a:lnTo>
                    <a:cubicBezTo>
                      <a:pt x="1604905" y="292225"/>
                      <a:pt x="1591785" y="299724"/>
                      <a:pt x="1565087" y="299724"/>
                    </a:cubicBezTo>
                    <a:cubicBezTo>
                      <a:pt x="1530892" y="299724"/>
                      <a:pt x="1511691" y="276747"/>
                      <a:pt x="1511691" y="245312"/>
                    </a:cubicBezTo>
                    <a:lnTo>
                      <a:pt x="1664387" y="245312"/>
                    </a:lnTo>
                    <a:lnTo>
                      <a:pt x="1664387" y="218133"/>
                    </a:lnTo>
                    <a:cubicBezTo>
                      <a:pt x="1664387" y="151077"/>
                      <a:pt x="1625979" y="101373"/>
                      <a:pt x="1558058" y="101373"/>
                    </a:cubicBezTo>
                    <a:close/>
                    <a:moveTo>
                      <a:pt x="1511691" y="203593"/>
                    </a:moveTo>
                    <a:cubicBezTo>
                      <a:pt x="1511782" y="194550"/>
                      <a:pt x="1513693" y="185619"/>
                      <a:pt x="1517315" y="177335"/>
                    </a:cubicBezTo>
                    <a:cubicBezTo>
                      <a:pt x="1524989" y="161829"/>
                      <a:pt x="1540778" y="152019"/>
                      <a:pt x="1558069" y="152019"/>
                    </a:cubicBezTo>
                    <a:cubicBezTo>
                      <a:pt x="1575355" y="152019"/>
                      <a:pt x="1591144" y="161829"/>
                      <a:pt x="1598818" y="177335"/>
                    </a:cubicBezTo>
                    <a:cubicBezTo>
                      <a:pt x="1602429" y="185623"/>
                      <a:pt x="1604340" y="194552"/>
                      <a:pt x="1604437" y="203593"/>
                    </a:cubicBezTo>
                    <a:lnTo>
                      <a:pt x="1511691" y="203593"/>
                    </a:lnTo>
                    <a:close/>
                    <a:moveTo>
                      <a:pt x="1754211" y="127631"/>
                    </a:moveTo>
                    <a:lnTo>
                      <a:pt x="1754211" y="104186"/>
                    </a:lnTo>
                    <a:lnTo>
                      <a:pt x="1694718" y="104186"/>
                    </a:lnTo>
                    <a:lnTo>
                      <a:pt x="1694718" y="348485"/>
                    </a:lnTo>
                    <a:lnTo>
                      <a:pt x="1755610" y="348485"/>
                    </a:lnTo>
                    <a:lnTo>
                      <a:pt x="1755610" y="201255"/>
                    </a:lnTo>
                    <a:cubicBezTo>
                      <a:pt x="1755610" y="170304"/>
                      <a:pt x="1776221" y="156233"/>
                      <a:pt x="1794960" y="156233"/>
                    </a:cubicBezTo>
                    <a:cubicBezTo>
                      <a:pt x="1807311" y="155805"/>
                      <a:pt x="1819161" y="161105"/>
                      <a:pt x="1827088" y="170595"/>
                    </a:cubicBezTo>
                    <a:lnTo>
                      <a:pt x="1873186" y="124350"/>
                    </a:lnTo>
                    <a:cubicBezTo>
                      <a:pt x="1856321" y="107466"/>
                      <a:pt x="1839460" y="101373"/>
                      <a:pt x="1815571" y="101373"/>
                    </a:cubicBezTo>
                    <a:cubicBezTo>
                      <a:pt x="1792345" y="101098"/>
                      <a:pt x="1770070" y="110630"/>
                      <a:pt x="1754222" y="127631"/>
                    </a:cubicBezTo>
                    <a:lnTo>
                      <a:pt x="1754211" y="127631"/>
                    </a:lnTo>
                    <a:close/>
                    <a:moveTo>
                      <a:pt x="1892081" y="78720"/>
                    </a:moveTo>
                    <a:lnTo>
                      <a:pt x="1892081" y="348237"/>
                    </a:lnTo>
                    <a:lnTo>
                      <a:pt x="1952968" y="348237"/>
                    </a:lnTo>
                    <a:lnTo>
                      <a:pt x="1952968" y="155618"/>
                    </a:lnTo>
                    <a:lnTo>
                      <a:pt x="1997936" y="155618"/>
                    </a:lnTo>
                    <a:lnTo>
                      <a:pt x="1997936" y="109201"/>
                    </a:lnTo>
                    <a:lnTo>
                      <a:pt x="1952968" y="109201"/>
                    </a:lnTo>
                    <a:lnTo>
                      <a:pt x="1952968" y="82475"/>
                    </a:lnTo>
                    <a:cubicBezTo>
                      <a:pt x="1952968" y="68408"/>
                      <a:pt x="1960002" y="60435"/>
                      <a:pt x="1974494" y="60435"/>
                    </a:cubicBezTo>
                    <a:lnTo>
                      <a:pt x="1997915" y="60435"/>
                    </a:lnTo>
                    <a:lnTo>
                      <a:pt x="1997915" y="8862"/>
                    </a:lnTo>
                    <a:lnTo>
                      <a:pt x="1963257" y="8862"/>
                    </a:lnTo>
                    <a:cubicBezTo>
                      <a:pt x="1913596" y="8862"/>
                      <a:pt x="1892060" y="44025"/>
                      <a:pt x="1892060" y="78720"/>
                    </a:cubicBezTo>
                    <a:lnTo>
                      <a:pt x="1892081" y="78720"/>
                    </a:lnTo>
                    <a:close/>
                    <a:moveTo>
                      <a:pt x="2248609" y="101346"/>
                    </a:moveTo>
                    <a:cubicBezTo>
                      <a:pt x="2212553" y="101346"/>
                      <a:pt x="2188185" y="115413"/>
                      <a:pt x="2173197" y="131354"/>
                    </a:cubicBezTo>
                    <a:cubicBezTo>
                      <a:pt x="2151187" y="154331"/>
                      <a:pt x="2145563" y="181995"/>
                      <a:pt x="2145563" y="226074"/>
                    </a:cubicBezTo>
                    <a:cubicBezTo>
                      <a:pt x="2145563" y="270616"/>
                      <a:pt x="2151187" y="298264"/>
                      <a:pt x="2173197" y="321263"/>
                    </a:cubicBezTo>
                    <a:cubicBezTo>
                      <a:pt x="2188185" y="337204"/>
                      <a:pt x="2212542" y="351276"/>
                      <a:pt x="2248609" y="351276"/>
                    </a:cubicBezTo>
                    <a:cubicBezTo>
                      <a:pt x="2284677" y="351276"/>
                      <a:pt x="2309507" y="337204"/>
                      <a:pt x="2324489" y="321263"/>
                    </a:cubicBezTo>
                    <a:cubicBezTo>
                      <a:pt x="2346500" y="298286"/>
                      <a:pt x="2352124" y="270622"/>
                      <a:pt x="2352124" y="226074"/>
                    </a:cubicBezTo>
                    <a:cubicBezTo>
                      <a:pt x="2352124" y="182000"/>
                      <a:pt x="2346500" y="154331"/>
                      <a:pt x="2324489" y="131354"/>
                    </a:cubicBezTo>
                    <a:cubicBezTo>
                      <a:pt x="2309502" y="115413"/>
                      <a:pt x="2284666" y="101346"/>
                      <a:pt x="2248609" y="101346"/>
                    </a:cubicBezTo>
                    <a:close/>
                    <a:moveTo>
                      <a:pt x="2277185" y="285625"/>
                    </a:moveTo>
                    <a:cubicBezTo>
                      <a:pt x="2269549" y="293007"/>
                      <a:pt x="2259211" y="296906"/>
                      <a:pt x="2248609" y="296400"/>
                    </a:cubicBezTo>
                    <a:cubicBezTo>
                      <a:pt x="2238148" y="296907"/>
                      <a:pt x="2227955" y="292998"/>
                      <a:pt x="2220507" y="285625"/>
                    </a:cubicBezTo>
                    <a:cubicBezTo>
                      <a:pt x="2207860" y="272965"/>
                      <a:pt x="2206455" y="251400"/>
                      <a:pt x="2206455" y="226074"/>
                    </a:cubicBezTo>
                    <a:cubicBezTo>
                      <a:pt x="2206455" y="200748"/>
                      <a:pt x="2207860" y="179657"/>
                      <a:pt x="2220507" y="166996"/>
                    </a:cubicBezTo>
                    <a:cubicBezTo>
                      <a:pt x="2227955" y="159622"/>
                      <a:pt x="2238148" y="155713"/>
                      <a:pt x="2248609" y="156222"/>
                    </a:cubicBezTo>
                    <a:cubicBezTo>
                      <a:pt x="2259211" y="155713"/>
                      <a:pt x="2269554" y="159613"/>
                      <a:pt x="2277185" y="166996"/>
                    </a:cubicBezTo>
                    <a:cubicBezTo>
                      <a:pt x="2289827" y="179657"/>
                      <a:pt x="2291237" y="200753"/>
                      <a:pt x="2291237" y="226074"/>
                    </a:cubicBezTo>
                    <a:cubicBezTo>
                      <a:pt x="2291237" y="251394"/>
                      <a:pt x="2289827" y="272944"/>
                      <a:pt x="2277185" y="285625"/>
                    </a:cubicBezTo>
                    <a:close/>
                    <a:moveTo>
                      <a:pt x="2639806" y="104159"/>
                    </a:moveTo>
                    <a:lnTo>
                      <a:pt x="2600467" y="255166"/>
                    </a:lnTo>
                    <a:lnTo>
                      <a:pt x="2550348" y="104186"/>
                    </a:lnTo>
                    <a:lnTo>
                      <a:pt x="2505859" y="104186"/>
                    </a:lnTo>
                    <a:lnTo>
                      <a:pt x="2456198" y="255166"/>
                    </a:lnTo>
                    <a:lnTo>
                      <a:pt x="2416859" y="104175"/>
                    </a:lnTo>
                    <a:lnTo>
                      <a:pt x="2352220" y="104175"/>
                    </a:lnTo>
                    <a:lnTo>
                      <a:pt x="2427164" y="348474"/>
                    </a:lnTo>
                    <a:lnTo>
                      <a:pt x="2477283" y="348474"/>
                    </a:lnTo>
                    <a:lnTo>
                      <a:pt x="2528337" y="195151"/>
                    </a:lnTo>
                    <a:lnTo>
                      <a:pt x="2579392" y="348474"/>
                    </a:lnTo>
                    <a:lnTo>
                      <a:pt x="2629511" y="348474"/>
                    </a:lnTo>
                    <a:lnTo>
                      <a:pt x="2703986" y="104175"/>
                    </a:lnTo>
                    <a:lnTo>
                      <a:pt x="2639806" y="104159"/>
                    </a:lnTo>
                    <a:close/>
                    <a:moveTo>
                      <a:pt x="2087749" y="274867"/>
                    </a:moveTo>
                    <a:lnTo>
                      <a:pt x="2087749" y="8862"/>
                    </a:lnTo>
                    <a:lnTo>
                      <a:pt x="2026878" y="8862"/>
                    </a:lnTo>
                    <a:lnTo>
                      <a:pt x="2026878" y="278617"/>
                    </a:lnTo>
                    <a:cubicBezTo>
                      <a:pt x="2026878" y="313316"/>
                      <a:pt x="2047963" y="348485"/>
                      <a:pt x="2098076" y="348485"/>
                    </a:cubicBezTo>
                    <a:lnTo>
                      <a:pt x="2132734" y="348485"/>
                    </a:lnTo>
                    <a:lnTo>
                      <a:pt x="2132734" y="296901"/>
                    </a:lnTo>
                    <a:lnTo>
                      <a:pt x="2109319" y="296901"/>
                    </a:lnTo>
                    <a:cubicBezTo>
                      <a:pt x="2093863" y="296901"/>
                      <a:pt x="2087792" y="289402"/>
                      <a:pt x="2087792" y="274867"/>
                    </a:cubicBezTo>
                    <a:lnTo>
                      <a:pt x="2087749" y="274867"/>
                    </a:lnTo>
                    <a:close/>
                    <a:moveTo>
                      <a:pt x="294075" y="145512"/>
                    </a:moveTo>
                    <a:lnTo>
                      <a:pt x="326612" y="112940"/>
                    </a:lnTo>
                    <a:lnTo>
                      <a:pt x="259989" y="112940"/>
                    </a:lnTo>
                    <a:lnTo>
                      <a:pt x="259989" y="33746"/>
                    </a:lnTo>
                    <a:lnTo>
                      <a:pt x="224798" y="33746"/>
                    </a:lnTo>
                    <a:lnTo>
                      <a:pt x="224798" y="283783"/>
                    </a:lnTo>
                    <a:cubicBezTo>
                      <a:pt x="224798" y="319496"/>
                      <a:pt x="245324" y="348366"/>
                      <a:pt x="286380" y="348366"/>
                    </a:cubicBezTo>
                    <a:lnTo>
                      <a:pt x="311296" y="348366"/>
                    </a:lnTo>
                    <a:lnTo>
                      <a:pt x="311296" y="318030"/>
                    </a:lnTo>
                    <a:lnTo>
                      <a:pt x="292730" y="318030"/>
                    </a:lnTo>
                    <a:cubicBezTo>
                      <a:pt x="270251" y="318030"/>
                      <a:pt x="259989" y="304815"/>
                      <a:pt x="259989" y="282803"/>
                    </a:cubicBezTo>
                    <a:lnTo>
                      <a:pt x="259989" y="145512"/>
                    </a:lnTo>
                    <a:lnTo>
                      <a:pt x="294075" y="145512"/>
                    </a:lnTo>
                    <a:close/>
                  </a:path>
                </a:pathLst>
              </a:custGeom>
              <a:solidFill>
                <a:schemeClr val="tx1"/>
              </a:solidFill>
              <a:ln w="21535" cap="flat">
                <a:noFill/>
                <a:prstDash val="solid"/>
                <a:miter/>
              </a:ln>
            </p:spPr>
            <p:txBody>
              <a:bodyPr rtlCol="0" anchor="ctr"/>
              <a:lstStyle/>
              <a:p>
                <a:endParaRPr lang="ja-JP" altLang="en-US"/>
              </a:p>
            </p:txBody>
          </p:sp>
          <p:sp>
            <p:nvSpPr>
              <p:cNvPr id="32" name="フリーフォーム 31">
                <a:extLst>
                  <a:ext uri="{FF2B5EF4-FFF2-40B4-BE49-F238E27FC236}">
                    <a16:creationId xmlns:a16="http://schemas.microsoft.com/office/drawing/2014/main" id="{F1F71085-8373-5E7F-616C-04174182D50C}"/>
                  </a:ext>
                </a:extLst>
              </p:cNvPr>
              <p:cNvSpPr/>
              <p:nvPr/>
            </p:nvSpPr>
            <p:spPr>
              <a:xfrm>
                <a:off x="2093487" y="4851936"/>
                <a:ext cx="532774" cy="237042"/>
              </a:xfrm>
              <a:custGeom>
                <a:avLst/>
                <a:gdLst>
                  <a:gd name="connsiteX0" fmla="*/ 473577 w 532774"/>
                  <a:gd name="connsiteY0" fmla="*/ 0 h 237042"/>
                  <a:gd name="connsiteX1" fmla="*/ 532774 w 532774"/>
                  <a:gd name="connsiteY1" fmla="*/ 0 h 237042"/>
                  <a:gd name="connsiteX2" fmla="*/ 532774 w 532774"/>
                  <a:gd name="connsiteY2" fmla="*/ 237043 h 237042"/>
                  <a:gd name="connsiteX3" fmla="*/ 0 w 532774"/>
                  <a:gd name="connsiteY3" fmla="*/ 237043 h 237042"/>
                  <a:gd name="connsiteX4" fmla="*/ 0 w 532774"/>
                  <a:gd name="connsiteY4" fmla="*/ 0 h 237042"/>
                  <a:gd name="connsiteX5" fmla="*/ 59197 w 532774"/>
                  <a:gd name="connsiteY5" fmla="*/ 0 h 237042"/>
                  <a:gd name="connsiteX6" fmla="*/ 59197 w 532774"/>
                  <a:gd name="connsiteY6" fmla="*/ 177782 h 237042"/>
                  <a:gd name="connsiteX7" fmla="*/ 473577 w 532774"/>
                  <a:gd name="connsiteY7" fmla="*/ 177782 h 23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2774" h="237042">
                    <a:moveTo>
                      <a:pt x="473577" y="0"/>
                    </a:moveTo>
                    <a:lnTo>
                      <a:pt x="532774" y="0"/>
                    </a:lnTo>
                    <a:lnTo>
                      <a:pt x="532774" y="237043"/>
                    </a:lnTo>
                    <a:lnTo>
                      <a:pt x="0" y="237043"/>
                    </a:lnTo>
                    <a:lnTo>
                      <a:pt x="0" y="0"/>
                    </a:lnTo>
                    <a:lnTo>
                      <a:pt x="59197" y="0"/>
                    </a:lnTo>
                    <a:lnTo>
                      <a:pt x="59197" y="177782"/>
                    </a:lnTo>
                    <a:lnTo>
                      <a:pt x="473577" y="177782"/>
                    </a:lnTo>
                    <a:close/>
                  </a:path>
                </a:pathLst>
              </a:custGeom>
              <a:solidFill>
                <a:srgbClr val="BBBBBB"/>
              </a:solidFill>
              <a:ln w="21535" cap="flat">
                <a:noFill/>
                <a:prstDash val="solid"/>
                <a:miter/>
              </a:ln>
            </p:spPr>
            <p:txBody>
              <a:bodyPr rtlCol="0" anchor="ctr"/>
              <a:lstStyle/>
              <a:p>
                <a:endParaRPr lang="ja-JP" altLang="en-US"/>
              </a:p>
            </p:txBody>
          </p:sp>
          <p:sp>
            <p:nvSpPr>
              <p:cNvPr id="33" name="フリーフォーム 32">
                <a:extLst>
                  <a:ext uri="{FF2B5EF4-FFF2-40B4-BE49-F238E27FC236}">
                    <a16:creationId xmlns:a16="http://schemas.microsoft.com/office/drawing/2014/main" id="{63785CE5-7E47-9686-9007-71DFA02B3F40}"/>
                  </a:ext>
                </a:extLst>
              </p:cNvPr>
              <p:cNvSpPr/>
              <p:nvPr/>
            </p:nvSpPr>
            <p:spPr>
              <a:xfrm>
                <a:off x="2211881" y="4421984"/>
                <a:ext cx="443009" cy="548473"/>
              </a:xfrm>
              <a:custGeom>
                <a:avLst/>
                <a:gdLst>
                  <a:gd name="connsiteX0" fmla="*/ 5316 w 443009"/>
                  <a:gd name="connsiteY0" fmla="*/ 412336 h 548473"/>
                  <a:gd name="connsiteX1" fmla="*/ 296055 w 443009"/>
                  <a:gd name="connsiteY1" fmla="*/ 473509 h 548473"/>
                  <a:gd name="connsiteX2" fmla="*/ 308277 w 443009"/>
                  <a:gd name="connsiteY2" fmla="*/ 415326 h 548473"/>
                  <a:gd name="connsiteX3" fmla="*/ 17538 w 443009"/>
                  <a:gd name="connsiteY3" fmla="*/ 354125 h 548473"/>
                  <a:gd name="connsiteX4" fmla="*/ 5316 w 443009"/>
                  <a:gd name="connsiteY4" fmla="*/ 412336 h 548473"/>
                  <a:gd name="connsiteX5" fmla="*/ 43789 w 443009"/>
                  <a:gd name="connsiteY5" fmla="*/ 272971 h 548473"/>
                  <a:gd name="connsiteX6" fmla="*/ 313115 w 443009"/>
                  <a:gd name="connsiteY6" fmla="*/ 398539 h 548473"/>
                  <a:gd name="connsiteX7" fmla="*/ 338204 w 443009"/>
                  <a:gd name="connsiteY7" fmla="*/ 344617 h 548473"/>
                  <a:gd name="connsiteX8" fmla="*/ 68873 w 443009"/>
                  <a:gd name="connsiteY8" fmla="*/ 219049 h 548473"/>
                  <a:gd name="connsiteX9" fmla="*/ 43789 w 443009"/>
                  <a:gd name="connsiteY9" fmla="*/ 272971 h 548473"/>
                  <a:gd name="connsiteX10" fmla="*/ 118313 w 443009"/>
                  <a:gd name="connsiteY10" fmla="*/ 140696 h 548473"/>
                  <a:gd name="connsiteX11" fmla="*/ 346642 w 443009"/>
                  <a:gd name="connsiteY11" fmla="*/ 331035 h 548473"/>
                  <a:gd name="connsiteX12" fmla="*/ 384668 w 443009"/>
                  <a:gd name="connsiteY12" fmla="*/ 285324 h 548473"/>
                  <a:gd name="connsiteX13" fmla="*/ 156339 w 443009"/>
                  <a:gd name="connsiteY13" fmla="*/ 94989 h 548473"/>
                  <a:gd name="connsiteX14" fmla="*/ 118313 w 443009"/>
                  <a:gd name="connsiteY14" fmla="*/ 140696 h 548473"/>
                  <a:gd name="connsiteX15" fmla="*/ 265698 w 443009"/>
                  <a:gd name="connsiteY15" fmla="*/ 0 h 548473"/>
                  <a:gd name="connsiteX16" fmla="*/ 218017 w 443009"/>
                  <a:gd name="connsiteY16" fmla="*/ 35503 h 548473"/>
                  <a:gd name="connsiteX17" fmla="*/ 395329 w 443009"/>
                  <a:gd name="connsiteY17" fmla="*/ 274161 h 548473"/>
                  <a:gd name="connsiteX18" fmla="*/ 443010 w 443009"/>
                  <a:gd name="connsiteY18" fmla="*/ 238664 h 548473"/>
                  <a:gd name="connsiteX19" fmla="*/ 265698 w 443009"/>
                  <a:gd name="connsiteY19" fmla="*/ 0 h 548473"/>
                  <a:gd name="connsiteX20" fmla="*/ 0 w 443009"/>
                  <a:gd name="connsiteY20" fmla="*/ 548473 h 548473"/>
                  <a:gd name="connsiteX21" fmla="*/ 295986 w 443009"/>
                  <a:gd name="connsiteY21" fmla="*/ 548473 h 548473"/>
                  <a:gd name="connsiteX22" fmla="*/ 295986 w 443009"/>
                  <a:gd name="connsiteY22" fmla="*/ 489213 h 548473"/>
                  <a:gd name="connsiteX23" fmla="*/ 0 w 443009"/>
                  <a:gd name="connsiteY23" fmla="*/ 489213 h 548473"/>
                  <a:gd name="connsiteX24" fmla="*/ 0 w 443009"/>
                  <a:gd name="connsiteY24" fmla="*/ 548473 h 54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3009" h="548473">
                    <a:moveTo>
                      <a:pt x="5316" y="412336"/>
                    </a:moveTo>
                    <a:lnTo>
                      <a:pt x="296055" y="473509"/>
                    </a:lnTo>
                    <a:lnTo>
                      <a:pt x="308277" y="415326"/>
                    </a:lnTo>
                    <a:lnTo>
                      <a:pt x="17538" y="354125"/>
                    </a:lnTo>
                    <a:lnTo>
                      <a:pt x="5316" y="412336"/>
                    </a:lnTo>
                    <a:close/>
                    <a:moveTo>
                      <a:pt x="43789" y="272971"/>
                    </a:moveTo>
                    <a:lnTo>
                      <a:pt x="313115" y="398539"/>
                    </a:lnTo>
                    <a:lnTo>
                      <a:pt x="338204" y="344617"/>
                    </a:lnTo>
                    <a:lnTo>
                      <a:pt x="68873" y="219049"/>
                    </a:lnTo>
                    <a:lnTo>
                      <a:pt x="43789" y="272971"/>
                    </a:lnTo>
                    <a:close/>
                    <a:moveTo>
                      <a:pt x="118313" y="140696"/>
                    </a:moveTo>
                    <a:lnTo>
                      <a:pt x="346642" y="331035"/>
                    </a:lnTo>
                    <a:lnTo>
                      <a:pt x="384668" y="285324"/>
                    </a:lnTo>
                    <a:lnTo>
                      <a:pt x="156339" y="94989"/>
                    </a:lnTo>
                    <a:lnTo>
                      <a:pt x="118313" y="140696"/>
                    </a:lnTo>
                    <a:close/>
                    <a:moveTo>
                      <a:pt x="265698" y="0"/>
                    </a:moveTo>
                    <a:lnTo>
                      <a:pt x="218017" y="35503"/>
                    </a:lnTo>
                    <a:lnTo>
                      <a:pt x="395329" y="274161"/>
                    </a:lnTo>
                    <a:lnTo>
                      <a:pt x="443010" y="238664"/>
                    </a:lnTo>
                    <a:lnTo>
                      <a:pt x="265698" y="0"/>
                    </a:lnTo>
                    <a:close/>
                    <a:moveTo>
                      <a:pt x="0" y="548473"/>
                    </a:moveTo>
                    <a:lnTo>
                      <a:pt x="295986" y="548473"/>
                    </a:lnTo>
                    <a:lnTo>
                      <a:pt x="295986" y="489213"/>
                    </a:lnTo>
                    <a:lnTo>
                      <a:pt x="0" y="489213"/>
                    </a:lnTo>
                    <a:lnTo>
                      <a:pt x="0" y="548473"/>
                    </a:lnTo>
                    <a:close/>
                  </a:path>
                </a:pathLst>
              </a:custGeom>
              <a:solidFill>
                <a:srgbClr val="F58025"/>
              </a:solidFill>
              <a:ln w="21535" cap="flat">
                <a:noFill/>
                <a:prstDash val="solid"/>
                <a:miter/>
              </a:ln>
            </p:spPr>
            <p:txBody>
              <a:bodyPr rtlCol="0" anchor="ctr"/>
              <a:lstStyle/>
              <a:p>
                <a:endParaRPr lang="ja-JP" altLang="en-US"/>
              </a:p>
            </p:txBody>
          </p:sp>
        </p:grpSp>
      </p:grpSp>
      <p:sp>
        <p:nvSpPr>
          <p:cNvPr id="11" name="角丸四角形 10">
            <a:extLst>
              <a:ext uri="{FF2B5EF4-FFF2-40B4-BE49-F238E27FC236}">
                <a16:creationId xmlns:a16="http://schemas.microsoft.com/office/drawing/2014/main" id="{44366DE5-99F7-CAA7-8A10-BF75F45728DA}"/>
              </a:ext>
            </a:extLst>
          </p:cNvPr>
          <p:cNvSpPr/>
          <p:nvPr/>
        </p:nvSpPr>
        <p:spPr>
          <a:xfrm>
            <a:off x="7486919" y="3138873"/>
            <a:ext cx="3770556" cy="941860"/>
          </a:xfrm>
          <a:prstGeom prst="roundRect">
            <a:avLst/>
          </a:prstGeom>
          <a:solidFill>
            <a:schemeClr val="bg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tx1"/>
                </a:solidFill>
              </a:rPr>
              <a:t>SBOM Questions</a:t>
            </a:r>
          </a:p>
          <a:p>
            <a:pPr algn="ctr"/>
            <a:r>
              <a:rPr lang="en-US" altLang="ja-JP" sz="2400" b="1" dirty="0">
                <a:solidFill>
                  <a:schemeClr val="tx1"/>
                </a:solidFill>
              </a:rPr>
              <a:t>(with noise)</a:t>
            </a:r>
            <a:endParaRPr kumimoji="1" lang="ja-JP" altLang="en-US" sz="2400" b="1">
              <a:solidFill>
                <a:schemeClr val="tx1"/>
              </a:solidFill>
            </a:endParaRPr>
          </a:p>
        </p:txBody>
      </p:sp>
      <p:sp>
        <p:nvSpPr>
          <p:cNvPr id="13" name="角丸四角形 12">
            <a:extLst>
              <a:ext uri="{FF2B5EF4-FFF2-40B4-BE49-F238E27FC236}">
                <a16:creationId xmlns:a16="http://schemas.microsoft.com/office/drawing/2014/main" id="{B72541EC-A06D-8697-61FE-4FD73F2F8871}"/>
              </a:ext>
            </a:extLst>
          </p:cNvPr>
          <p:cNvSpPr/>
          <p:nvPr/>
        </p:nvSpPr>
        <p:spPr>
          <a:xfrm>
            <a:off x="7658639" y="5098218"/>
            <a:ext cx="3427117" cy="821312"/>
          </a:xfrm>
          <a:prstGeom prst="roundRect">
            <a:avLst/>
          </a:prstGeom>
          <a:solidFill>
            <a:schemeClr val="bg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tx1"/>
                </a:solidFill>
              </a:rPr>
              <a:t>SBOM Questions</a:t>
            </a:r>
          </a:p>
        </p:txBody>
      </p:sp>
      <p:cxnSp>
        <p:nvCxnSpPr>
          <p:cNvPr id="15" name="直線矢印コネクタ 14">
            <a:extLst>
              <a:ext uri="{FF2B5EF4-FFF2-40B4-BE49-F238E27FC236}">
                <a16:creationId xmlns:a16="http://schemas.microsoft.com/office/drawing/2014/main" id="{A9CC7578-E618-98BB-1E40-66D6F8EDCC09}"/>
              </a:ext>
            </a:extLst>
          </p:cNvPr>
          <p:cNvCxnSpPr>
            <a:cxnSpLocks/>
            <a:stCxn id="6" idx="2"/>
            <a:endCxn id="11" idx="0"/>
          </p:cNvCxnSpPr>
          <p:nvPr/>
        </p:nvCxnSpPr>
        <p:spPr>
          <a:xfrm flipH="1">
            <a:off x="9372197" y="2124938"/>
            <a:ext cx="1" cy="101393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E811962E-DF14-2D99-58F3-E3DD6F1D9DFA}"/>
              </a:ext>
            </a:extLst>
          </p:cNvPr>
          <p:cNvSpPr/>
          <p:nvPr/>
        </p:nvSpPr>
        <p:spPr>
          <a:xfrm>
            <a:off x="7777910" y="2228139"/>
            <a:ext cx="3267953" cy="560140"/>
          </a:xfrm>
          <a:prstGeom prst="rect">
            <a:avLst/>
          </a:prstGeom>
          <a:solidFill>
            <a:schemeClr val="bg2"/>
          </a:solidFill>
          <a:ln w="38100">
            <a:solidFill>
              <a:schemeClr val="tx1"/>
            </a:solidFill>
          </a:ln>
          <a:effectLst>
            <a:outerShdw blurRad="50800" dist="63500" dir="2700000" algn="tl" rotWithShape="0">
              <a:prstClr val="black">
                <a:alpha val="8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tx1"/>
                </a:solidFill>
              </a:rPr>
              <a:t>Keyword Extraction</a:t>
            </a:r>
            <a:endParaRPr kumimoji="1" lang="ja-JP" altLang="en-US" sz="2400" b="1">
              <a:solidFill>
                <a:schemeClr val="tx1"/>
              </a:solidFill>
            </a:endParaRPr>
          </a:p>
        </p:txBody>
      </p:sp>
      <p:cxnSp>
        <p:nvCxnSpPr>
          <p:cNvPr id="18" name="直線矢印コネクタ 17">
            <a:extLst>
              <a:ext uri="{FF2B5EF4-FFF2-40B4-BE49-F238E27FC236}">
                <a16:creationId xmlns:a16="http://schemas.microsoft.com/office/drawing/2014/main" id="{CD7A2FBB-DEED-0D73-9E80-35BEC398BB16}"/>
              </a:ext>
            </a:extLst>
          </p:cNvPr>
          <p:cNvCxnSpPr>
            <a:cxnSpLocks/>
            <a:stCxn id="11" idx="2"/>
            <a:endCxn id="13" idx="0"/>
          </p:cNvCxnSpPr>
          <p:nvPr/>
        </p:nvCxnSpPr>
        <p:spPr>
          <a:xfrm>
            <a:off x="9372197" y="4080733"/>
            <a:ext cx="1" cy="10174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0C3B15FB-6B24-3E6E-C42F-E8A2524DC884}"/>
              </a:ext>
            </a:extLst>
          </p:cNvPr>
          <p:cNvSpPr/>
          <p:nvPr/>
        </p:nvSpPr>
        <p:spPr>
          <a:xfrm>
            <a:off x="7154375" y="4195761"/>
            <a:ext cx="4515024" cy="560140"/>
          </a:xfrm>
          <a:prstGeom prst="rect">
            <a:avLst/>
          </a:prstGeom>
          <a:solidFill>
            <a:schemeClr val="bg2"/>
          </a:solidFill>
          <a:ln w="38100">
            <a:solidFill>
              <a:schemeClr val="tx1"/>
            </a:solidFill>
          </a:ln>
          <a:effectLst>
            <a:outerShdw blurRad="50800" dist="63500" dir="2700000" algn="tl" rotWithShape="0">
              <a:prstClr val="black">
                <a:alpha val="8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tx1"/>
                </a:solidFill>
              </a:rPr>
              <a:t>Noise Elimination (by hand)</a:t>
            </a:r>
            <a:endParaRPr kumimoji="1" lang="ja-JP" altLang="en-US" sz="2400" b="1">
              <a:solidFill>
                <a:schemeClr val="tx1"/>
              </a:solidFill>
            </a:endParaRPr>
          </a:p>
        </p:txBody>
      </p:sp>
    </p:spTree>
    <p:extLst>
      <p:ext uri="{BB962C8B-B14F-4D97-AF65-F5344CB8AC3E}">
        <p14:creationId xmlns:p14="http://schemas.microsoft.com/office/powerpoint/2010/main" val="1979301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D0EFDF-457D-98E5-B373-54D903161F9D}"/>
              </a:ext>
            </a:extLst>
          </p:cNvPr>
          <p:cNvSpPr>
            <a:spLocks noGrp="1"/>
          </p:cNvSpPr>
          <p:nvPr>
            <p:ph type="title"/>
          </p:nvPr>
        </p:nvSpPr>
        <p:spPr/>
        <p:txBody>
          <a:bodyPr/>
          <a:lstStyle/>
          <a:p>
            <a:r>
              <a:rPr kumimoji="1" lang="en-US" altLang="ja-JP" dirty="0"/>
              <a:t>Question Extraction – </a:t>
            </a:r>
            <a:r>
              <a:rPr kumimoji="1" lang="en-US" altLang="ja-JP" i="1" dirty="0"/>
              <a:t>SBOM</a:t>
            </a:r>
            <a:r>
              <a:rPr lang="en-US" altLang="ja-JP" dirty="0"/>
              <a:t>, </a:t>
            </a:r>
            <a:r>
              <a:rPr kumimoji="1" lang="en-US" altLang="ja-JP" i="1" dirty="0" err="1"/>
              <a:t>CycloneDX</a:t>
            </a:r>
            <a:endParaRPr kumimoji="1" lang="ja-JP" altLang="en-US" i="1"/>
          </a:p>
        </p:txBody>
      </p:sp>
      <p:sp>
        <p:nvSpPr>
          <p:cNvPr id="3" name="コンテンツ プレースホルダー 2">
            <a:extLst>
              <a:ext uri="{FF2B5EF4-FFF2-40B4-BE49-F238E27FC236}">
                <a16:creationId xmlns:a16="http://schemas.microsoft.com/office/drawing/2014/main" id="{66E8F2FF-9F05-755E-52D2-E67CDB9A264B}"/>
              </a:ext>
            </a:extLst>
          </p:cNvPr>
          <p:cNvSpPr>
            <a:spLocks noGrp="1"/>
          </p:cNvSpPr>
          <p:nvPr>
            <p:ph idx="1"/>
          </p:nvPr>
        </p:nvSpPr>
        <p:spPr/>
        <p:txBody>
          <a:bodyPr/>
          <a:lstStyle/>
          <a:p>
            <a:r>
              <a:rPr lang="en" altLang="ja-JP" dirty="0"/>
              <a:t>Used the search bar on the Stack Overflow </a:t>
            </a:r>
            <a:r>
              <a:rPr lang="en-US" altLang="ja-JP" dirty="0"/>
              <a:t>website</a:t>
            </a:r>
          </a:p>
          <a:p>
            <a:pPr lvl="1"/>
            <a:r>
              <a:rPr kumimoji="1" lang="en-US" altLang="ja-JP" dirty="0" err="1">
                <a:solidFill>
                  <a:srgbClr val="FFFFFF"/>
                </a:solidFill>
                <a:highlight>
                  <a:srgbClr val="000000"/>
                </a:highlight>
                <a:latin typeface="BIZ UDGothic" panose="020B0400000000000000" pitchFamily="49" charset="-128"/>
                <a:ea typeface="BIZ UDGothic" panose="020B0400000000000000" pitchFamily="49" charset="-128"/>
              </a:rPr>
              <a:t>is:question</a:t>
            </a:r>
            <a:r>
              <a:rPr kumimoji="1" lang="en-US" altLang="ja-JP" dirty="0"/>
              <a:t>  allows us to extract only questions</a:t>
            </a:r>
          </a:p>
          <a:p>
            <a:r>
              <a:rPr lang="en-US" altLang="ja-JP" dirty="0"/>
              <a:t>Excluded noise by hand</a:t>
            </a:r>
          </a:p>
          <a:p>
            <a:r>
              <a:rPr lang="en-US" altLang="ja-JP" dirty="0"/>
              <a:t>Extracted only questions before Sep. 2023 to keep the condition same to </a:t>
            </a:r>
            <a:r>
              <a:rPr lang="en-US" altLang="ja-JP" i="1" dirty="0"/>
              <a:t>SPDX</a:t>
            </a:r>
            <a:endParaRPr kumimoji="1" lang="ja-JP" altLang="en-US" i="1"/>
          </a:p>
        </p:txBody>
      </p:sp>
      <p:pic>
        <p:nvPicPr>
          <p:cNvPr id="4" name="図 3">
            <a:extLst>
              <a:ext uri="{FF2B5EF4-FFF2-40B4-BE49-F238E27FC236}">
                <a16:creationId xmlns:a16="http://schemas.microsoft.com/office/drawing/2014/main" id="{F1D1B642-DB9A-B888-63B6-A001F22509E6}"/>
              </a:ext>
            </a:extLst>
          </p:cNvPr>
          <p:cNvPicPr>
            <a:picLocks noChangeAspect="1"/>
          </p:cNvPicPr>
          <p:nvPr/>
        </p:nvPicPr>
        <p:blipFill>
          <a:blip r:embed="rId3"/>
          <a:stretch>
            <a:fillRect/>
          </a:stretch>
        </p:blipFill>
        <p:spPr>
          <a:xfrm>
            <a:off x="729003" y="3429000"/>
            <a:ext cx="10733993" cy="2559521"/>
          </a:xfrm>
          <a:prstGeom prst="rect">
            <a:avLst/>
          </a:prstGeom>
        </p:spPr>
      </p:pic>
      <p:sp>
        <p:nvSpPr>
          <p:cNvPr id="5" name="角丸四角形 4">
            <a:extLst>
              <a:ext uri="{FF2B5EF4-FFF2-40B4-BE49-F238E27FC236}">
                <a16:creationId xmlns:a16="http://schemas.microsoft.com/office/drawing/2014/main" id="{44BD4318-DA1D-ADC0-9DA2-5C8595218300}"/>
              </a:ext>
            </a:extLst>
          </p:cNvPr>
          <p:cNvSpPr/>
          <p:nvPr/>
        </p:nvSpPr>
        <p:spPr>
          <a:xfrm>
            <a:off x="3895108" y="3196582"/>
            <a:ext cx="6397406" cy="835089"/>
          </a:xfrm>
          <a:prstGeom prst="roundRect">
            <a:avLst/>
          </a:prstGeom>
          <a:noFill/>
          <a:ln w="101600">
            <a:solidFill>
              <a:srgbClr val="FF4040"/>
            </a:solidFill>
          </a:ln>
          <a:effectLst>
            <a:outerShdw blurRad="50800" dist="38100" dir="2700000" algn="tl" rotWithShape="0">
              <a:prstClr val="black">
                <a:alpha val="8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09404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E4E6E5-E724-D48F-A6A2-5CCD24FECCF9}"/>
              </a:ext>
            </a:extLst>
          </p:cNvPr>
          <p:cNvSpPr>
            <a:spLocks noGrp="1"/>
          </p:cNvSpPr>
          <p:nvPr>
            <p:ph type="title"/>
          </p:nvPr>
        </p:nvSpPr>
        <p:spPr/>
        <p:txBody>
          <a:bodyPr/>
          <a:lstStyle/>
          <a:p>
            <a:r>
              <a:rPr lang="en-US" altLang="ja-JP" dirty="0"/>
              <a:t>Question Extraction – </a:t>
            </a:r>
            <a:r>
              <a:rPr lang="en-US" altLang="ja-JP" i="1" dirty="0"/>
              <a:t>SPDX</a:t>
            </a:r>
            <a:endParaRPr kumimoji="1" lang="ja-JP" altLang="en-US" i="1"/>
          </a:p>
        </p:txBody>
      </p:sp>
      <p:sp>
        <p:nvSpPr>
          <p:cNvPr id="3" name="コンテンツ プレースホルダー 2">
            <a:extLst>
              <a:ext uri="{FF2B5EF4-FFF2-40B4-BE49-F238E27FC236}">
                <a16:creationId xmlns:a16="http://schemas.microsoft.com/office/drawing/2014/main" id="{9ED528C1-65B3-DCA8-F71E-602FB0A00301}"/>
              </a:ext>
            </a:extLst>
          </p:cNvPr>
          <p:cNvSpPr>
            <a:spLocks noGrp="1"/>
          </p:cNvSpPr>
          <p:nvPr>
            <p:ph idx="1"/>
          </p:nvPr>
        </p:nvSpPr>
        <p:spPr/>
        <p:txBody>
          <a:bodyPr/>
          <a:lstStyle/>
          <a:p>
            <a:r>
              <a:rPr lang="en-US" altLang="ja-JP" dirty="0"/>
              <a:t>Search result exceeded</a:t>
            </a:r>
            <a:r>
              <a:rPr lang="ja-JP" altLang="en-US"/>
              <a:t> </a:t>
            </a:r>
            <a:r>
              <a:rPr lang="en-US" altLang="ja-JP" dirty="0"/>
              <a:t>the upper limit of 500 imposed by </a:t>
            </a:r>
            <a:r>
              <a:rPr lang="en" altLang="ja-JP" dirty="0"/>
              <a:t>Stack Overflow</a:t>
            </a:r>
            <a:endParaRPr lang="en-US" altLang="ja-JP" dirty="0"/>
          </a:p>
          <a:p>
            <a:r>
              <a:rPr kumimoji="1" lang="en-US" altLang="ja-JP" dirty="0"/>
              <a:t>However</a:t>
            </a:r>
            <a:r>
              <a:rPr lang="en-US" altLang="ja-JP" dirty="0"/>
              <a:t>, they were mostly noise in some certain patterns</a:t>
            </a:r>
            <a:endParaRPr kumimoji="1" lang="en-US" altLang="ja-JP" b="1" dirty="0">
              <a:solidFill>
                <a:schemeClr val="accent1"/>
              </a:solidFill>
            </a:endParaRPr>
          </a:p>
          <a:p>
            <a:endParaRPr lang="en-US" altLang="ja-JP" dirty="0"/>
          </a:p>
          <a:p>
            <a:pPr marL="0" indent="0">
              <a:buNone/>
            </a:pPr>
            <a:endParaRPr lang="en-US" altLang="ja-JP" dirty="0"/>
          </a:p>
          <a:p>
            <a:r>
              <a:rPr lang="en-US" altLang="ja-JP" dirty="0"/>
              <a:t>Filter out noise from </a:t>
            </a:r>
            <a:r>
              <a:rPr lang="en-US" altLang="ja-JP" i="1" dirty="0"/>
              <a:t>Stack Exchange Data Dump 2023-09-12</a:t>
            </a:r>
          </a:p>
          <a:p>
            <a:pPr lvl="1"/>
            <a:r>
              <a:rPr lang="en-US" altLang="ja-JP" dirty="0"/>
              <a:t>Automatically remove questions with a </a:t>
            </a:r>
            <a:r>
              <a:rPr lang="en-US" altLang="ja-JP" i="1" dirty="0">
                <a:solidFill>
                  <a:schemeClr val="accent1"/>
                </a:solidFill>
              </a:rPr>
              <a:t>noise pattern string</a:t>
            </a:r>
          </a:p>
          <a:p>
            <a:pPr lvl="1"/>
            <a:r>
              <a:rPr lang="en-US" altLang="ja-JP" dirty="0"/>
              <a:t>Manually exclude remaining noise</a:t>
            </a:r>
          </a:p>
        </p:txBody>
      </p:sp>
      <p:sp>
        <p:nvSpPr>
          <p:cNvPr id="4" name="下矢印 3">
            <a:extLst>
              <a:ext uri="{FF2B5EF4-FFF2-40B4-BE49-F238E27FC236}">
                <a16:creationId xmlns:a16="http://schemas.microsoft.com/office/drawing/2014/main" id="{D00A1E44-5A40-24F3-E5A9-49EAD35D1599}"/>
              </a:ext>
            </a:extLst>
          </p:cNvPr>
          <p:cNvSpPr/>
          <p:nvPr/>
        </p:nvSpPr>
        <p:spPr>
          <a:xfrm>
            <a:off x="4925702" y="2026207"/>
            <a:ext cx="2340594" cy="548183"/>
          </a:xfrm>
          <a:prstGeom prst="downArrow">
            <a:avLst/>
          </a:prstGeom>
          <a:solidFill>
            <a:schemeClr val="tx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1147F693-8ECC-5865-77A2-E5CE64DA850F}"/>
              </a:ext>
            </a:extLst>
          </p:cNvPr>
          <p:cNvPicPr>
            <a:picLocks noChangeAspect="1"/>
          </p:cNvPicPr>
          <p:nvPr/>
        </p:nvPicPr>
        <p:blipFill>
          <a:blip r:embed="rId3"/>
          <a:stretch>
            <a:fillRect/>
          </a:stretch>
        </p:blipFill>
        <p:spPr>
          <a:xfrm>
            <a:off x="795476" y="4382589"/>
            <a:ext cx="10601047" cy="2475411"/>
          </a:xfrm>
          <a:prstGeom prst="rect">
            <a:avLst/>
          </a:prstGeom>
        </p:spPr>
      </p:pic>
    </p:spTree>
    <p:extLst>
      <p:ext uri="{BB962C8B-B14F-4D97-AF65-F5344CB8AC3E}">
        <p14:creationId xmlns:p14="http://schemas.microsoft.com/office/powerpoint/2010/main" val="3078860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BE10D4-9DF7-2359-3530-8A0672E40544}"/>
              </a:ext>
            </a:extLst>
          </p:cNvPr>
          <p:cNvSpPr>
            <a:spLocks noGrp="1"/>
          </p:cNvSpPr>
          <p:nvPr>
            <p:ph type="title"/>
          </p:nvPr>
        </p:nvSpPr>
        <p:spPr/>
        <p:txBody>
          <a:bodyPr/>
          <a:lstStyle/>
          <a:p>
            <a:r>
              <a:rPr kumimoji="1" lang="en-US" altLang="ja-JP" dirty="0"/>
              <a:t>Question Extraction – Noise Pattern Strings</a:t>
            </a:r>
            <a:endParaRPr kumimoji="1" lang="ja-JP" altLang="en-US"/>
          </a:p>
        </p:txBody>
      </p:sp>
      <p:sp>
        <p:nvSpPr>
          <p:cNvPr id="3" name="コンテンツ プレースホルダー 2">
            <a:extLst>
              <a:ext uri="{FF2B5EF4-FFF2-40B4-BE49-F238E27FC236}">
                <a16:creationId xmlns:a16="http://schemas.microsoft.com/office/drawing/2014/main" id="{CF745975-4244-CFEF-E576-4778856E395E}"/>
              </a:ext>
            </a:extLst>
          </p:cNvPr>
          <p:cNvSpPr>
            <a:spLocks noGrp="1"/>
          </p:cNvSpPr>
          <p:nvPr>
            <p:ph idx="1"/>
          </p:nvPr>
        </p:nvSpPr>
        <p:spPr/>
        <p:txBody>
          <a:bodyPr/>
          <a:lstStyle/>
          <a:p>
            <a:r>
              <a:rPr kumimoji="1" lang="en" altLang="ja-JP" dirty="0"/>
              <a:t>Frequent text in noise verified to not appear in an SPDX SBOM</a:t>
            </a:r>
            <a:endParaRPr kumimoji="1" lang="en" altLang="ja-JP" sz="1400" dirty="0"/>
          </a:p>
          <a:p>
            <a:r>
              <a:rPr lang="en-US" altLang="ja-JP" dirty="0"/>
              <a:t>41 questions extracted</a:t>
            </a:r>
          </a:p>
          <a:p>
            <a:pPr lvl="1"/>
            <a:r>
              <a:rPr lang="en-US" altLang="ja-JP" dirty="0"/>
              <a:t>SBOM:  27 out of 58</a:t>
            </a:r>
          </a:p>
          <a:p>
            <a:pPr lvl="1"/>
            <a:r>
              <a:rPr lang="en-US" altLang="ja-JP" dirty="0" err="1"/>
              <a:t>CycloneDX</a:t>
            </a:r>
            <a:r>
              <a:rPr lang="en-US" altLang="ja-JP" dirty="0"/>
              <a:t>:  28 out of 31</a:t>
            </a:r>
          </a:p>
          <a:p>
            <a:pPr lvl="1"/>
            <a:r>
              <a:rPr lang="en-US" altLang="ja-JP" dirty="0"/>
              <a:t>SPDX:  6 out of 1432</a:t>
            </a:r>
            <a:endParaRPr kumimoji="1" lang="ja-JP" altLang="en-US"/>
          </a:p>
        </p:txBody>
      </p:sp>
      <p:graphicFrame>
        <p:nvGraphicFramePr>
          <p:cNvPr id="4" name="表 3">
            <a:extLst>
              <a:ext uri="{FF2B5EF4-FFF2-40B4-BE49-F238E27FC236}">
                <a16:creationId xmlns:a16="http://schemas.microsoft.com/office/drawing/2014/main" id="{DD08EECA-1F8F-D625-A928-FE02D495ABA9}"/>
              </a:ext>
            </a:extLst>
          </p:cNvPr>
          <p:cNvGraphicFramePr>
            <a:graphicFrameLocks noGrp="1"/>
          </p:cNvGraphicFramePr>
          <p:nvPr>
            <p:extLst>
              <p:ext uri="{D42A27DB-BD31-4B8C-83A1-F6EECF244321}">
                <p14:modId xmlns:p14="http://schemas.microsoft.com/office/powerpoint/2010/main" val="3436473507"/>
              </p:ext>
            </p:extLst>
          </p:nvPr>
        </p:nvGraphicFramePr>
        <p:xfrm>
          <a:off x="1421729" y="3020391"/>
          <a:ext cx="9323659" cy="3383280"/>
        </p:xfrm>
        <a:graphic>
          <a:graphicData uri="http://schemas.openxmlformats.org/drawingml/2006/table">
            <a:tbl>
              <a:tblPr firstRow="1" bandRow="1">
                <a:tableStyleId>{5202B0CA-FC54-4496-8BCA-5EF66A818D29}</a:tableStyleId>
              </a:tblPr>
              <a:tblGrid>
                <a:gridCol w="7808564">
                  <a:extLst>
                    <a:ext uri="{9D8B030D-6E8A-4147-A177-3AD203B41FA5}">
                      <a16:colId xmlns:a16="http://schemas.microsoft.com/office/drawing/2014/main" val="2795652112"/>
                    </a:ext>
                  </a:extLst>
                </a:gridCol>
                <a:gridCol w="1515095">
                  <a:extLst>
                    <a:ext uri="{9D8B030D-6E8A-4147-A177-3AD203B41FA5}">
                      <a16:colId xmlns:a16="http://schemas.microsoft.com/office/drawing/2014/main" val="3039711950"/>
                    </a:ext>
                  </a:extLst>
                </a:gridCol>
              </a:tblGrid>
              <a:tr h="370840">
                <a:tc>
                  <a:txBody>
                    <a:bodyPr/>
                    <a:lstStyle/>
                    <a:p>
                      <a:pPr algn="ctr"/>
                      <a:r>
                        <a:rPr kumimoji="1" lang="en-US" altLang="ja-JP" sz="2400" dirty="0">
                          <a:solidFill>
                            <a:srgbClr val="FFFFFF"/>
                          </a:solidFill>
                        </a:rPr>
                        <a:t>Noise Pattern Strings</a:t>
                      </a:r>
                      <a:endParaRPr kumimoji="1" lang="ja-JP" altLang="en-US" sz="2400">
                        <a:solidFill>
                          <a:srgbClr val="FFFFFF"/>
                        </a:solidFill>
                      </a:endParaRPr>
                    </a:p>
                  </a:txBody>
                  <a:tcPr anchor="ctr"/>
                </a:tc>
                <a:tc>
                  <a:txBody>
                    <a:bodyPr/>
                    <a:lstStyle/>
                    <a:p>
                      <a:pPr algn="ctr"/>
                      <a:r>
                        <a:rPr kumimoji="1" lang="en-US" altLang="ja-JP" sz="2400" dirty="0">
                          <a:solidFill>
                            <a:srgbClr val="FFFFFF"/>
                          </a:solidFill>
                        </a:rPr>
                        <a:t>Count</a:t>
                      </a:r>
                      <a:endParaRPr kumimoji="1" lang="ja-JP" altLang="en-US" sz="2400">
                        <a:solidFill>
                          <a:srgbClr val="FFFFFF"/>
                        </a:solidFill>
                      </a:endParaRPr>
                    </a:p>
                  </a:txBody>
                  <a:tcPr anchor="ctr"/>
                </a:tc>
                <a:extLst>
                  <a:ext uri="{0D108BD9-81ED-4DB2-BD59-A6C34878D82A}">
                    <a16:rowId xmlns:a16="http://schemas.microsoft.com/office/drawing/2014/main" val="1336477275"/>
                  </a:ext>
                </a:extLst>
              </a:tr>
              <a:tr h="370840">
                <a:tc>
                  <a:txBody>
                    <a:bodyPr/>
                    <a:lstStyle/>
                    <a:p>
                      <a:pPr algn="ctr"/>
                      <a:r>
                        <a:rPr kumimoji="1" lang="en" altLang="ja-JP" sz="2400" dirty="0"/>
                        <a:t>SPDX-License-Identifier</a:t>
                      </a:r>
                      <a:endParaRPr kumimoji="1" lang="ja-JP" altLang="en-US" sz="2400">
                        <a:latin typeface="BIZ UDGothic" panose="020B0400000000000000" pitchFamily="49" charset="-128"/>
                        <a:ea typeface="BIZ UDGothic" panose="020B0400000000000000" pitchFamily="49" charset="-128"/>
                      </a:endParaRPr>
                    </a:p>
                  </a:txBody>
                  <a:tcPr anchor="ctr"/>
                </a:tc>
                <a:tc>
                  <a:txBody>
                    <a:bodyPr/>
                    <a:lstStyle/>
                    <a:p>
                      <a:pPr algn="ctr"/>
                      <a:r>
                        <a:rPr kumimoji="1" lang="en-US" altLang="ja-JP" sz="2400" dirty="0"/>
                        <a:t>1229</a:t>
                      </a:r>
                      <a:endParaRPr kumimoji="1" lang="ja-JP" altLang="en-US" sz="2400"/>
                    </a:p>
                  </a:txBody>
                  <a:tcPr anchor="ctr"/>
                </a:tc>
                <a:extLst>
                  <a:ext uri="{0D108BD9-81ED-4DB2-BD59-A6C34878D82A}">
                    <a16:rowId xmlns:a16="http://schemas.microsoft.com/office/drawing/2014/main" val="3075596404"/>
                  </a:ext>
                </a:extLst>
              </a:tr>
              <a:tr h="370840">
                <a:tc>
                  <a:txBody>
                    <a:bodyPr/>
                    <a:lstStyle/>
                    <a:p>
                      <a:pPr algn="ctr"/>
                      <a:r>
                        <a:rPr kumimoji="1" lang="en" altLang="ja-JP" sz="2400" dirty="0"/>
                        <a:t>License should be a valid SPDX license expression</a:t>
                      </a:r>
                      <a:endParaRPr kumimoji="1" lang="ja-JP" altLang="en-US" sz="2400">
                        <a:latin typeface="BIZ UDGothic" panose="020B0400000000000000" pitchFamily="49" charset="-128"/>
                        <a:ea typeface="BIZ UDGothic" panose="020B0400000000000000" pitchFamily="49" charset="-128"/>
                      </a:endParaRPr>
                    </a:p>
                  </a:txBody>
                  <a:tcPr anchor="ctr"/>
                </a:tc>
                <a:tc>
                  <a:txBody>
                    <a:bodyPr/>
                    <a:lstStyle/>
                    <a:p>
                      <a:pPr algn="ctr"/>
                      <a:r>
                        <a:rPr kumimoji="1" lang="en-US" altLang="ja-JP" sz="2400" dirty="0"/>
                        <a:t>30</a:t>
                      </a:r>
                      <a:endParaRPr kumimoji="1" lang="ja-JP" altLang="en-US" sz="2400"/>
                    </a:p>
                  </a:txBody>
                  <a:tcPr anchor="ctr"/>
                </a:tc>
                <a:extLst>
                  <a:ext uri="{0D108BD9-81ED-4DB2-BD59-A6C34878D82A}">
                    <a16:rowId xmlns:a16="http://schemas.microsoft.com/office/drawing/2014/main" val="1398855788"/>
                  </a:ext>
                </a:extLst>
              </a:tr>
              <a:tr h="370840">
                <a:tc>
                  <a:txBody>
                    <a:bodyPr/>
                    <a:lstStyle/>
                    <a:p>
                      <a:pPr algn="ctr"/>
                      <a:r>
                        <a:rPr kumimoji="1" lang="en" altLang="ja-JP" sz="2400" dirty="0" err="1"/>
                        <a:t>spdy</a:t>
                      </a:r>
                      <a:endParaRPr kumimoji="1" lang="ja-JP" altLang="en-US" sz="2400">
                        <a:latin typeface="BIZ UDGothic" panose="020B0400000000000000" pitchFamily="49" charset="-128"/>
                        <a:ea typeface="BIZ UDGothic" panose="020B0400000000000000" pitchFamily="49" charset="-128"/>
                      </a:endParaRPr>
                    </a:p>
                  </a:txBody>
                  <a:tcPr anchor="ctr"/>
                </a:tc>
                <a:tc>
                  <a:txBody>
                    <a:bodyPr/>
                    <a:lstStyle/>
                    <a:p>
                      <a:pPr algn="ctr"/>
                      <a:r>
                        <a:rPr kumimoji="1" lang="en-US" altLang="ja-JP" sz="2400" dirty="0"/>
                        <a:t>51</a:t>
                      </a:r>
                      <a:endParaRPr kumimoji="1" lang="ja-JP" altLang="en-US" sz="2400"/>
                    </a:p>
                  </a:txBody>
                  <a:tcPr anchor="ctr"/>
                </a:tc>
                <a:extLst>
                  <a:ext uri="{0D108BD9-81ED-4DB2-BD59-A6C34878D82A}">
                    <a16:rowId xmlns:a16="http://schemas.microsoft.com/office/drawing/2014/main" val="144012704"/>
                  </a:ext>
                </a:extLst>
              </a:tr>
              <a:tr h="370840">
                <a:tc>
                  <a:txBody>
                    <a:bodyPr/>
                    <a:lstStyle/>
                    <a:p>
                      <a:pPr algn="ctr"/>
                      <a:r>
                        <a:rPr kumimoji="1" lang="en" altLang="ja-JP" sz="2400" dirty="0" err="1"/>
                        <a:t>spdx</a:t>
                      </a:r>
                      <a:r>
                        <a:rPr kumimoji="1" lang="en" altLang="ja-JP" sz="2400" dirty="0"/>
                        <a:t>-correct</a:t>
                      </a:r>
                    </a:p>
                    <a:p>
                      <a:pPr algn="ctr"/>
                      <a:r>
                        <a:rPr kumimoji="1" lang="en" altLang="ja-JP" sz="2400" dirty="0" err="1"/>
                        <a:t>spdx</a:t>
                      </a:r>
                      <a:r>
                        <a:rPr kumimoji="1" lang="en" altLang="ja-JP" sz="2400" dirty="0"/>
                        <a:t>-expression-parse</a:t>
                      </a:r>
                    </a:p>
                    <a:p>
                      <a:pPr algn="ctr"/>
                      <a:r>
                        <a:rPr kumimoji="1" lang="en" altLang="ja-JP" sz="2400" dirty="0" err="1"/>
                        <a:t>spdx</a:t>
                      </a:r>
                      <a:r>
                        <a:rPr kumimoji="1" lang="en" altLang="ja-JP" sz="2400" dirty="0"/>
                        <a:t>-exceptions</a:t>
                      </a:r>
                    </a:p>
                    <a:p>
                      <a:pPr algn="ctr"/>
                      <a:r>
                        <a:rPr kumimoji="1" lang="en" altLang="ja-JP" sz="2400" dirty="0" err="1"/>
                        <a:t>spdx</a:t>
                      </a:r>
                      <a:r>
                        <a:rPr kumimoji="1" lang="en" altLang="ja-JP" sz="2400" dirty="0"/>
                        <a:t>-license-ids</a:t>
                      </a:r>
                      <a:endParaRPr kumimoji="1" lang="ja-JP" altLang="en-US" sz="2400">
                        <a:latin typeface="BIZ UDGothic" panose="020B0400000000000000" pitchFamily="49" charset="-128"/>
                        <a:ea typeface="BIZ UDGothic" panose="020B0400000000000000" pitchFamily="49" charset="-128"/>
                      </a:endParaRPr>
                    </a:p>
                  </a:txBody>
                  <a:tcPr anchor="ctr"/>
                </a:tc>
                <a:tc>
                  <a:txBody>
                    <a:bodyPr/>
                    <a:lstStyle/>
                    <a:p>
                      <a:pPr algn="ctr"/>
                      <a:r>
                        <a:rPr kumimoji="1" lang="en-US" altLang="ja-JP" sz="2400" dirty="0"/>
                        <a:t>62</a:t>
                      </a:r>
                      <a:endParaRPr kumimoji="1" lang="ja-JP" altLang="en-US" sz="2400"/>
                    </a:p>
                  </a:txBody>
                  <a:tcPr anchor="ctr"/>
                </a:tc>
                <a:extLst>
                  <a:ext uri="{0D108BD9-81ED-4DB2-BD59-A6C34878D82A}">
                    <a16:rowId xmlns:a16="http://schemas.microsoft.com/office/drawing/2014/main" val="4229327086"/>
                  </a:ext>
                </a:extLst>
              </a:tr>
            </a:tbl>
          </a:graphicData>
        </a:graphic>
      </p:graphicFrame>
    </p:spTree>
    <p:extLst>
      <p:ext uri="{BB962C8B-B14F-4D97-AF65-F5344CB8AC3E}">
        <p14:creationId xmlns:p14="http://schemas.microsoft.com/office/powerpoint/2010/main" val="924567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A930D1-CEAE-7B41-AE4C-C8434BD974E4}"/>
              </a:ext>
            </a:extLst>
          </p:cNvPr>
          <p:cNvSpPr>
            <a:spLocks noGrp="1"/>
          </p:cNvSpPr>
          <p:nvPr>
            <p:ph type="title"/>
          </p:nvPr>
        </p:nvSpPr>
        <p:spPr/>
        <p:txBody>
          <a:bodyPr/>
          <a:lstStyle/>
          <a:p>
            <a:r>
              <a:rPr kumimoji="1" lang="en-US" altLang="ja-JP" dirty="0"/>
              <a:t>Analysis Methodology</a:t>
            </a:r>
            <a:endParaRPr kumimoji="1" lang="ja-JP" altLang="en-US"/>
          </a:p>
        </p:txBody>
      </p:sp>
      <p:sp>
        <p:nvSpPr>
          <p:cNvPr id="9" name="角丸四角形 8">
            <a:extLst>
              <a:ext uri="{FF2B5EF4-FFF2-40B4-BE49-F238E27FC236}">
                <a16:creationId xmlns:a16="http://schemas.microsoft.com/office/drawing/2014/main" id="{CFF78D1D-0027-76A1-1DDF-2167BC37C520}"/>
              </a:ext>
            </a:extLst>
          </p:cNvPr>
          <p:cNvSpPr/>
          <p:nvPr/>
        </p:nvSpPr>
        <p:spPr>
          <a:xfrm>
            <a:off x="1099930" y="935036"/>
            <a:ext cx="9872869" cy="1873191"/>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540000" rIns="270000" rtlCol="0" anchor="ctr"/>
          <a:lstStyle/>
          <a:p>
            <a:pPr algn="just"/>
            <a:r>
              <a:rPr kumimoji="1" lang="en-US" altLang="ja-JP" sz="2400" b="1" u="sng" dirty="0"/>
              <a:t>Analysis</a:t>
            </a:r>
            <a:r>
              <a:rPr kumimoji="1" lang="ja-JP" altLang="en-US" sz="2400" b="1" u="sng"/>
              <a:t> </a:t>
            </a:r>
            <a:r>
              <a:rPr kumimoji="1" lang="en-US" altLang="ja-JP" sz="2400" b="1" u="sng" dirty="0"/>
              <a:t>1</a:t>
            </a:r>
            <a:r>
              <a:rPr lang="en-US" altLang="ja-JP" sz="2400" b="1" u="sng" dirty="0"/>
              <a:t>:  Answered and Resolved Rate of SBOM Questions</a:t>
            </a:r>
            <a:endParaRPr kumimoji="1" lang="en-US" altLang="ja-JP" sz="2400" b="1" u="sng" dirty="0"/>
          </a:p>
          <a:p>
            <a:endParaRPr kumimoji="1" lang="en-US" altLang="ja-JP" sz="2000" dirty="0"/>
          </a:p>
          <a:p>
            <a:r>
              <a:rPr lang="en" altLang="ja-JP" sz="2000" dirty="0"/>
              <a:t>E</a:t>
            </a:r>
            <a:r>
              <a:rPr kumimoji="1" lang="en" altLang="ja-JP" sz="2000" dirty="0"/>
              <a:t>xamine the presence of answers and the resolution status of each question.</a:t>
            </a:r>
            <a:br>
              <a:rPr kumimoji="1" lang="en" altLang="ja-JP" sz="2000" dirty="0"/>
            </a:br>
            <a:r>
              <a:rPr kumimoji="1" lang="en" altLang="ja-JP" sz="2000" dirty="0"/>
              <a:t>Questions with an accepted answer were considered resolved.</a:t>
            </a:r>
            <a:endParaRPr kumimoji="1" lang="ja-JP" altLang="en-US" sz="2000"/>
          </a:p>
        </p:txBody>
      </p:sp>
      <p:sp>
        <p:nvSpPr>
          <p:cNvPr id="10" name="角丸四角形 9">
            <a:extLst>
              <a:ext uri="{FF2B5EF4-FFF2-40B4-BE49-F238E27FC236}">
                <a16:creationId xmlns:a16="http://schemas.microsoft.com/office/drawing/2014/main" id="{96220267-25CE-7930-46B0-D2F569EE805B}"/>
              </a:ext>
            </a:extLst>
          </p:cNvPr>
          <p:cNvSpPr/>
          <p:nvPr/>
        </p:nvSpPr>
        <p:spPr>
          <a:xfrm>
            <a:off x="1099930" y="2903867"/>
            <a:ext cx="9872869" cy="1540683"/>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540000" rIns="270000" rtlCol="0" anchor="ctr"/>
          <a:lstStyle/>
          <a:p>
            <a:r>
              <a:rPr kumimoji="1" lang="en" altLang="ja-JP" sz="2400" b="1" u="sng" dirty="0"/>
              <a:t>Analysis 2:  Trends in the Number of SBOM Questions</a:t>
            </a:r>
            <a:endParaRPr kumimoji="1" lang="en-US" altLang="ja-JP" sz="2400" b="1" u="sng" dirty="0"/>
          </a:p>
          <a:p>
            <a:endParaRPr kumimoji="1" lang="en" altLang="ja-JP" sz="2000" dirty="0"/>
          </a:p>
          <a:p>
            <a:r>
              <a:rPr lang="en" altLang="ja-JP" sz="2000" dirty="0"/>
              <a:t>S</a:t>
            </a:r>
            <a:r>
              <a:rPr kumimoji="1" lang="en" altLang="ja-JP" sz="2000" dirty="0"/>
              <a:t>um up the number of new questions posted each year.</a:t>
            </a:r>
            <a:endParaRPr kumimoji="1" lang="ja-JP" altLang="en-US" sz="2000"/>
          </a:p>
        </p:txBody>
      </p:sp>
      <p:sp>
        <p:nvSpPr>
          <p:cNvPr id="11" name="角丸四角形 10">
            <a:extLst>
              <a:ext uri="{FF2B5EF4-FFF2-40B4-BE49-F238E27FC236}">
                <a16:creationId xmlns:a16="http://schemas.microsoft.com/office/drawing/2014/main" id="{66B749D0-01A0-F9E4-62FF-148400011F68}"/>
              </a:ext>
            </a:extLst>
          </p:cNvPr>
          <p:cNvSpPr/>
          <p:nvPr/>
        </p:nvSpPr>
        <p:spPr>
          <a:xfrm>
            <a:off x="1099930" y="4540190"/>
            <a:ext cx="9872869" cy="1895245"/>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540000" rIns="270000" rtlCol="0" anchor="ctr"/>
          <a:lstStyle/>
          <a:p>
            <a:pPr algn="just"/>
            <a:r>
              <a:rPr kumimoji="1" lang="en" altLang="ja-JP" sz="2400" b="1" u="sng" dirty="0"/>
              <a:t>Analysis 3:  Challenges Faced by SBOM Users</a:t>
            </a:r>
            <a:endParaRPr kumimoji="1" lang="en-US" altLang="ja-JP" sz="2400" b="1" u="sng" dirty="0"/>
          </a:p>
          <a:p>
            <a:endParaRPr kumimoji="1" lang="en-US" altLang="ja-JP" sz="2000" dirty="0"/>
          </a:p>
          <a:p>
            <a:r>
              <a:rPr lang="en" altLang="ja-JP" sz="2000" dirty="0"/>
              <a:t>E</a:t>
            </a:r>
            <a:r>
              <a:rPr kumimoji="1" lang="en" altLang="ja-JP" sz="2000" dirty="0"/>
              <a:t>xtract technical issues from each question, identifying FAQs and those seemingly unresolved based on the subjective judgment of the lead author.</a:t>
            </a:r>
            <a:endParaRPr kumimoji="1" lang="ja-JP" altLang="en-US" sz="2000"/>
          </a:p>
        </p:txBody>
      </p:sp>
      <p:pic>
        <p:nvPicPr>
          <p:cNvPr id="12" name="グラフィックス 11" descr="ハードル 単色塗りつぶし">
            <a:extLst>
              <a:ext uri="{FF2B5EF4-FFF2-40B4-BE49-F238E27FC236}">
                <a16:creationId xmlns:a16="http://schemas.microsoft.com/office/drawing/2014/main" id="{253B3E37-F244-89FF-DCDA-112D7F4416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2730" y="5030612"/>
            <a:ext cx="914400" cy="914400"/>
          </a:xfrm>
          <a:prstGeom prst="rect">
            <a:avLst/>
          </a:prstGeom>
          <a:effectLst>
            <a:outerShdw blurRad="50800" dist="38100" dir="5400000" algn="ctr" rotWithShape="0">
              <a:srgbClr val="000000">
                <a:alpha val="80000"/>
              </a:srgbClr>
            </a:outerShdw>
          </a:effectLst>
        </p:spPr>
      </p:pic>
      <p:pic>
        <p:nvPicPr>
          <p:cNvPr id="13" name="グラフィックス 12" descr="上昇基調 単色塗りつぶし">
            <a:extLst>
              <a:ext uri="{FF2B5EF4-FFF2-40B4-BE49-F238E27FC236}">
                <a16:creationId xmlns:a16="http://schemas.microsoft.com/office/drawing/2014/main" id="{CE9ABBD9-62DB-735B-8BC9-047D4A0AF5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2303" y="3217008"/>
            <a:ext cx="914400" cy="914400"/>
          </a:xfrm>
          <a:prstGeom prst="rect">
            <a:avLst/>
          </a:prstGeom>
          <a:effectLst>
            <a:outerShdw blurRad="50800" dist="38100" dir="5400000" algn="ctr" rotWithShape="0">
              <a:srgbClr val="000000">
                <a:alpha val="80000"/>
              </a:srgbClr>
            </a:outerShdw>
          </a:effectLst>
        </p:spPr>
      </p:pic>
      <p:grpSp>
        <p:nvGrpSpPr>
          <p:cNvPr id="14" name="グループ化 13">
            <a:extLst>
              <a:ext uri="{FF2B5EF4-FFF2-40B4-BE49-F238E27FC236}">
                <a16:creationId xmlns:a16="http://schemas.microsoft.com/office/drawing/2014/main" id="{53A00425-3227-9E60-72A0-1C1A6D325A26}"/>
              </a:ext>
            </a:extLst>
          </p:cNvPr>
          <p:cNvGrpSpPr/>
          <p:nvPr/>
        </p:nvGrpSpPr>
        <p:grpSpPr>
          <a:xfrm>
            <a:off x="738180" y="1509881"/>
            <a:ext cx="723500" cy="723500"/>
            <a:chOff x="830747" y="1374885"/>
            <a:chExt cx="723500" cy="723500"/>
          </a:xfrm>
          <a:effectLst>
            <a:outerShdw blurRad="50800" dist="38100" dir="5400000" algn="ctr" rotWithShape="0">
              <a:srgbClr val="000000">
                <a:alpha val="80000"/>
              </a:srgbClr>
            </a:outerShdw>
          </a:effectLst>
        </p:grpSpPr>
        <p:sp>
          <p:nvSpPr>
            <p:cNvPr id="15" name="フリーフォーム 14">
              <a:extLst>
                <a:ext uri="{FF2B5EF4-FFF2-40B4-BE49-F238E27FC236}">
                  <a16:creationId xmlns:a16="http://schemas.microsoft.com/office/drawing/2014/main" id="{8E89B7BC-37CA-DDC8-04F3-976C7104819A}"/>
                </a:ext>
              </a:extLst>
            </p:cNvPr>
            <p:cNvSpPr/>
            <p:nvPr/>
          </p:nvSpPr>
          <p:spPr>
            <a:xfrm>
              <a:off x="984757" y="1569633"/>
              <a:ext cx="434626" cy="343510"/>
            </a:xfrm>
            <a:custGeom>
              <a:avLst/>
              <a:gdLst>
                <a:gd name="connsiteX0" fmla="*/ 388448 w 434626"/>
                <a:gd name="connsiteY0" fmla="*/ 0 h 343510"/>
                <a:gd name="connsiteX1" fmla="*/ 434626 w 434626"/>
                <a:gd name="connsiteY1" fmla="*/ 45539 h 343510"/>
                <a:gd name="connsiteX2" fmla="*/ 295360 w 434626"/>
                <a:gd name="connsiteY2" fmla="*/ 184252 h 343510"/>
                <a:gd name="connsiteX3" fmla="*/ 295370 w 434626"/>
                <a:gd name="connsiteY3" fmla="*/ 184280 h 343510"/>
                <a:gd name="connsiteX4" fmla="*/ 136302 w 434626"/>
                <a:gd name="connsiteY4" fmla="*/ 343510 h 343510"/>
                <a:gd name="connsiteX5" fmla="*/ 0 w 434626"/>
                <a:gd name="connsiteY5" fmla="*/ 207207 h 343510"/>
                <a:gd name="connsiteX6" fmla="*/ 45539 w 434626"/>
                <a:gd name="connsiteY6" fmla="*/ 161668 h 343510"/>
                <a:gd name="connsiteX7" fmla="*/ 136302 w 434626"/>
                <a:gd name="connsiteY7" fmla="*/ 252432 h 343510"/>
                <a:gd name="connsiteX8" fmla="*/ 267747 w 434626"/>
                <a:gd name="connsiteY8" fmla="*/ 119282 h 343510"/>
                <a:gd name="connsiteX9" fmla="*/ 380533 w 434626"/>
                <a:gd name="connsiteY9" fmla="*/ 7925 h 343510"/>
                <a:gd name="connsiteX10" fmla="*/ 384638 w 434626"/>
                <a:gd name="connsiteY10" fmla="*/ 4115 h 343510"/>
                <a:gd name="connsiteX11" fmla="*/ 388448 w 434626"/>
                <a:gd name="connsiteY11" fmla="*/ 0 h 34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4626" h="343510">
                  <a:moveTo>
                    <a:pt x="388448" y="0"/>
                  </a:moveTo>
                  <a:lnTo>
                    <a:pt x="434626" y="45539"/>
                  </a:lnTo>
                  <a:cubicBezTo>
                    <a:pt x="380990" y="98879"/>
                    <a:pt x="348072" y="131645"/>
                    <a:pt x="295360" y="184252"/>
                  </a:cubicBezTo>
                  <a:lnTo>
                    <a:pt x="295370" y="184280"/>
                  </a:lnTo>
                  <a:cubicBezTo>
                    <a:pt x="242665" y="236890"/>
                    <a:pt x="189642" y="289967"/>
                    <a:pt x="136302" y="343510"/>
                  </a:cubicBezTo>
                  <a:cubicBezTo>
                    <a:pt x="90976" y="297968"/>
                    <a:pt x="45542" y="252534"/>
                    <a:pt x="0" y="207207"/>
                  </a:cubicBezTo>
                  <a:lnTo>
                    <a:pt x="45539" y="161668"/>
                  </a:lnTo>
                  <a:lnTo>
                    <a:pt x="136302" y="252432"/>
                  </a:lnTo>
                  <a:cubicBezTo>
                    <a:pt x="180365" y="207734"/>
                    <a:pt x="224180" y="163351"/>
                    <a:pt x="267747" y="119282"/>
                  </a:cubicBezTo>
                  <a:cubicBezTo>
                    <a:pt x="311286" y="75219"/>
                    <a:pt x="335375" y="51569"/>
                    <a:pt x="380533" y="7925"/>
                  </a:cubicBezTo>
                  <a:cubicBezTo>
                    <a:pt x="381800" y="6658"/>
                    <a:pt x="383162" y="5401"/>
                    <a:pt x="384638" y="4115"/>
                  </a:cubicBezTo>
                  <a:cubicBezTo>
                    <a:pt x="386069" y="2901"/>
                    <a:pt x="387348" y="1520"/>
                    <a:pt x="388448" y="0"/>
                  </a:cubicBezTo>
                  <a:close/>
                </a:path>
              </a:pathLst>
            </a:custGeom>
            <a:solidFill>
              <a:schemeClr val="bg2"/>
            </a:solidFill>
            <a:ln w="127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フリーフォーム 15">
              <a:extLst>
                <a:ext uri="{FF2B5EF4-FFF2-40B4-BE49-F238E27FC236}">
                  <a16:creationId xmlns:a16="http://schemas.microsoft.com/office/drawing/2014/main" id="{7F0ADBCF-1AE4-6DF3-5E94-2776B4DB12D4}"/>
                </a:ext>
              </a:extLst>
            </p:cNvPr>
            <p:cNvSpPr/>
            <p:nvPr/>
          </p:nvSpPr>
          <p:spPr>
            <a:xfrm>
              <a:off x="830747" y="1374885"/>
              <a:ext cx="723500" cy="723500"/>
            </a:xfrm>
            <a:custGeom>
              <a:avLst/>
              <a:gdLst>
                <a:gd name="connsiteX0" fmla="*/ 361750 w 723500"/>
                <a:gd name="connsiteY0" fmla="*/ 0 h 723500"/>
                <a:gd name="connsiteX1" fmla="*/ 362026 w 723500"/>
                <a:gd name="connsiteY1" fmla="*/ 0 h 723500"/>
                <a:gd name="connsiteX2" fmla="*/ 723500 w 723500"/>
                <a:gd name="connsiteY2" fmla="*/ 361721 h 723500"/>
                <a:gd name="connsiteX3" fmla="*/ 723500 w 723500"/>
                <a:gd name="connsiteY3" fmla="*/ 361750 h 723500"/>
                <a:gd name="connsiteX4" fmla="*/ 361750 w 723500"/>
                <a:gd name="connsiteY4" fmla="*/ 723500 h 723500"/>
                <a:gd name="connsiteX5" fmla="*/ 0 w 723500"/>
                <a:gd name="connsiteY5" fmla="*/ 361750 h 723500"/>
                <a:gd name="connsiteX6" fmla="*/ 361750 w 723500"/>
                <a:gd name="connsiteY6" fmla="*/ 0 h 723500"/>
                <a:gd name="connsiteX7" fmla="*/ 542458 w 723500"/>
                <a:gd name="connsiteY7" fmla="*/ 194748 h 723500"/>
                <a:gd name="connsiteX8" fmla="*/ 538648 w 723500"/>
                <a:gd name="connsiteY8" fmla="*/ 198863 h 723500"/>
                <a:gd name="connsiteX9" fmla="*/ 534543 w 723500"/>
                <a:gd name="connsiteY9" fmla="*/ 202673 h 723500"/>
                <a:gd name="connsiteX10" fmla="*/ 421757 w 723500"/>
                <a:gd name="connsiteY10" fmla="*/ 314030 h 723500"/>
                <a:gd name="connsiteX11" fmla="*/ 290312 w 723500"/>
                <a:gd name="connsiteY11" fmla="*/ 447180 h 723500"/>
                <a:gd name="connsiteX12" fmla="*/ 199549 w 723500"/>
                <a:gd name="connsiteY12" fmla="*/ 356416 h 723500"/>
                <a:gd name="connsiteX13" fmla="*/ 154010 w 723500"/>
                <a:gd name="connsiteY13" fmla="*/ 401955 h 723500"/>
                <a:gd name="connsiteX14" fmla="*/ 290312 w 723500"/>
                <a:gd name="connsiteY14" fmla="*/ 538258 h 723500"/>
                <a:gd name="connsiteX15" fmla="*/ 449380 w 723500"/>
                <a:gd name="connsiteY15" fmla="*/ 379028 h 723500"/>
                <a:gd name="connsiteX16" fmla="*/ 449370 w 723500"/>
                <a:gd name="connsiteY16" fmla="*/ 379000 h 723500"/>
                <a:gd name="connsiteX17" fmla="*/ 588636 w 723500"/>
                <a:gd name="connsiteY17" fmla="*/ 240287 h 723500"/>
                <a:gd name="connsiteX18" fmla="*/ 542458 w 723500"/>
                <a:gd name="connsiteY18" fmla="*/ 194748 h 7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3500" h="723500">
                  <a:moveTo>
                    <a:pt x="361750" y="0"/>
                  </a:moveTo>
                  <a:cubicBezTo>
                    <a:pt x="361842" y="0"/>
                    <a:pt x="361934" y="0"/>
                    <a:pt x="362026" y="0"/>
                  </a:cubicBezTo>
                  <a:cubicBezTo>
                    <a:pt x="561731" y="69"/>
                    <a:pt x="723569" y="162016"/>
                    <a:pt x="723500" y="361721"/>
                  </a:cubicBezTo>
                  <a:cubicBezTo>
                    <a:pt x="723500" y="361731"/>
                    <a:pt x="723500" y="361740"/>
                    <a:pt x="723500" y="361750"/>
                  </a:cubicBezTo>
                  <a:cubicBezTo>
                    <a:pt x="723500" y="561539"/>
                    <a:pt x="561539" y="723500"/>
                    <a:pt x="361750" y="723500"/>
                  </a:cubicBezTo>
                  <a:cubicBezTo>
                    <a:pt x="161961" y="723500"/>
                    <a:pt x="0" y="561539"/>
                    <a:pt x="0" y="361750"/>
                  </a:cubicBezTo>
                  <a:cubicBezTo>
                    <a:pt x="0" y="161961"/>
                    <a:pt x="161961" y="0"/>
                    <a:pt x="361750" y="0"/>
                  </a:cubicBezTo>
                  <a:close/>
                  <a:moveTo>
                    <a:pt x="542458" y="194748"/>
                  </a:moveTo>
                  <a:cubicBezTo>
                    <a:pt x="541358" y="196268"/>
                    <a:pt x="540079" y="197649"/>
                    <a:pt x="538648" y="198863"/>
                  </a:cubicBezTo>
                  <a:cubicBezTo>
                    <a:pt x="537172" y="200149"/>
                    <a:pt x="535810" y="201406"/>
                    <a:pt x="534543" y="202673"/>
                  </a:cubicBezTo>
                  <a:cubicBezTo>
                    <a:pt x="489385" y="246317"/>
                    <a:pt x="465296" y="269967"/>
                    <a:pt x="421757" y="314030"/>
                  </a:cubicBezTo>
                  <a:cubicBezTo>
                    <a:pt x="378190" y="358099"/>
                    <a:pt x="334375" y="402482"/>
                    <a:pt x="290312" y="447180"/>
                  </a:cubicBezTo>
                  <a:lnTo>
                    <a:pt x="199549" y="356416"/>
                  </a:lnTo>
                  <a:lnTo>
                    <a:pt x="154010" y="401955"/>
                  </a:lnTo>
                  <a:cubicBezTo>
                    <a:pt x="199552" y="447282"/>
                    <a:pt x="244986" y="492716"/>
                    <a:pt x="290312" y="538258"/>
                  </a:cubicBezTo>
                  <a:cubicBezTo>
                    <a:pt x="343652" y="484715"/>
                    <a:pt x="396675" y="431638"/>
                    <a:pt x="449380" y="379028"/>
                  </a:cubicBezTo>
                  <a:lnTo>
                    <a:pt x="449370" y="379000"/>
                  </a:lnTo>
                  <a:cubicBezTo>
                    <a:pt x="502082" y="326393"/>
                    <a:pt x="535000" y="293627"/>
                    <a:pt x="588636" y="240287"/>
                  </a:cubicBezTo>
                  <a:lnTo>
                    <a:pt x="542458" y="194748"/>
                  </a:lnTo>
                  <a:close/>
                </a:path>
              </a:pathLst>
            </a:custGeom>
            <a:solidFill>
              <a:schemeClr val="tx1"/>
            </a:solidFill>
            <a:ln w="127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spTree>
    <p:extLst>
      <p:ext uri="{BB962C8B-B14F-4D97-AF65-F5344CB8AC3E}">
        <p14:creationId xmlns:p14="http://schemas.microsoft.com/office/powerpoint/2010/main" val="1151163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3FF39B-6576-8183-6B99-A0FBB605007C}"/>
              </a:ext>
            </a:extLst>
          </p:cNvPr>
          <p:cNvSpPr>
            <a:spLocks noGrp="1"/>
          </p:cNvSpPr>
          <p:nvPr>
            <p:ph type="title"/>
          </p:nvPr>
        </p:nvSpPr>
        <p:spPr/>
        <p:txBody>
          <a:bodyPr/>
          <a:lstStyle/>
          <a:p>
            <a:r>
              <a:rPr kumimoji="1" lang="en-US" altLang="ja-JP" dirty="0"/>
              <a:t>Results – </a:t>
            </a:r>
            <a:r>
              <a:rPr lang="en-US" altLang="ja-JP" dirty="0"/>
              <a:t>Analysis </a:t>
            </a:r>
            <a:r>
              <a:rPr kumimoji="1" lang="en-US" altLang="ja-JP" dirty="0"/>
              <a:t>1</a:t>
            </a:r>
            <a:r>
              <a:rPr lang="en-US" altLang="ja-JP" dirty="0"/>
              <a:t> (Answered and Resolved Rate</a:t>
            </a:r>
            <a:r>
              <a:rPr kumimoji="1" lang="en-US" altLang="ja-JP" dirty="0"/>
              <a:t>)</a:t>
            </a:r>
            <a:endParaRPr kumimoji="1" lang="ja-JP" altLang="en-US"/>
          </a:p>
        </p:txBody>
      </p:sp>
      <p:sp>
        <p:nvSpPr>
          <p:cNvPr id="4" name="コンテンツ プレースホルダー 3">
            <a:extLst>
              <a:ext uri="{FF2B5EF4-FFF2-40B4-BE49-F238E27FC236}">
                <a16:creationId xmlns:a16="http://schemas.microsoft.com/office/drawing/2014/main" id="{FAA24449-69F5-73E0-820C-98069436870B}"/>
              </a:ext>
            </a:extLst>
          </p:cNvPr>
          <p:cNvSpPr>
            <a:spLocks noGrp="1"/>
          </p:cNvSpPr>
          <p:nvPr>
            <p:ph idx="1"/>
          </p:nvPr>
        </p:nvSpPr>
        <p:spPr/>
        <p:txBody>
          <a:bodyPr/>
          <a:lstStyle/>
          <a:p>
            <a:r>
              <a:rPr lang="en-US" altLang="ja-JP" dirty="0"/>
              <a:t>Among SBOM questions</a:t>
            </a:r>
          </a:p>
          <a:p>
            <a:pPr lvl="1"/>
            <a:r>
              <a:rPr lang="en-US" altLang="ja-JP" dirty="0"/>
              <a:t>Answered (Resolved) was 6</a:t>
            </a:r>
          </a:p>
          <a:p>
            <a:pPr lvl="1"/>
            <a:r>
              <a:rPr lang="en-US" altLang="ja-JP" dirty="0"/>
              <a:t>Answered (Unresolved) was 19</a:t>
            </a:r>
          </a:p>
          <a:p>
            <a:pPr lvl="1"/>
            <a:r>
              <a:rPr lang="en-US" altLang="ja-JP" dirty="0"/>
              <a:t>Unanswered was 15</a:t>
            </a:r>
          </a:p>
          <a:p>
            <a:pPr lvl="1"/>
            <a:r>
              <a:rPr lang="en-US" altLang="ja-JP" dirty="0"/>
              <a:t>(2021 onwards for fair comparison)</a:t>
            </a:r>
          </a:p>
          <a:p>
            <a:endParaRPr lang="en-US" altLang="ja-JP" dirty="0"/>
          </a:p>
          <a:p>
            <a:endParaRPr lang="en-US" altLang="ja-JP" dirty="0"/>
          </a:p>
          <a:p>
            <a:endParaRPr lang="en-US" altLang="ja-JP" dirty="0"/>
          </a:p>
          <a:p>
            <a:endParaRPr lang="en-US" altLang="ja-JP" dirty="0"/>
          </a:p>
          <a:p>
            <a:endParaRPr lang="en-US" altLang="ja-JP" dirty="0"/>
          </a:p>
          <a:p>
            <a:r>
              <a:rPr lang="en-US" altLang="ja-JP" b="1" dirty="0">
                <a:solidFill>
                  <a:schemeClr val="accent1"/>
                </a:solidFill>
              </a:rPr>
              <a:t>It is challenging to find solutions for SBOM questions on Stack Overflow</a:t>
            </a:r>
          </a:p>
          <a:p>
            <a:pPr lvl="1"/>
            <a:r>
              <a:rPr lang="en-US" altLang="ja-JP" dirty="0"/>
              <a:t>Shortage of software developers knowledgeable enough to answer SBOM questions</a:t>
            </a:r>
          </a:p>
          <a:p>
            <a:pPr lvl="1"/>
            <a:r>
              <a:rPr lang="en-US" altLang="ja-JP" dirty="0"/>
              <a:t>SBOM tools being so immature that many SBOM issues are currently unsolvable</a:t>
            </a:r>
          </a:p>
        </p:txBody>
      </p:sp>
      <p:sp>
        <p:nvSpPr>
          <p:cNvPr id="5" name="角丸四角形 4">
            <a:extLst>
              <a:ext uri="{FF2B5EF4-FFF2-40B4-BE49-F238E27FC236}">
                <a16:creationId xmlns:a16="http://schemas.microsoft.com/office/drawing/2014/main" id="{DFAE02F4-FA76-2E12-1D33-53EBD87CE3A7}"/>
              </a:ext>
            </a:extLst>
          </p:cNvPr>
          <p:cNvSpPr/>
          <p:nvPr/>
        </p:nvSpPr>
        <p:spPr>
          <a:xfrm>
            <a:off x="581891" y="2971800"/>
            <a:ext cx="4711753" cy="796108"/>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540000" rIns="180000" rtlCol="0" anchor="ctr"/>
          <a:lstStyle/>
          <a:p>
            <a:r>
              <a:rPr kumimoji="1" lang="en-US" altLang="ja-JP" sz="2800" b="1" dirty="0"/>
              <a:t>Answer Rate</a:t>
            </a:r>
            <a:r>
              <a:rPr lang="en-US" altLang="ja-JP" sz="2800" b="1" dirty="0"/>
              <a:t>: Average</a:t>
            </a:r>
            <a:endParaRPr kumimoji="1" lang="ja-JP" altLang="en-US" sz="2800" b="1"/>
          </a:p>
        </p:txBody>
      </p:sp>
      <p:sp>
        <p:nvSpPr>
          <p:cNvPr id="6" name="角丸四角形 5">
            <a:extLst>
              <a:ext uri="{FF2B5EF4-FFF2-40B4-BE49-F238E27FC236}">
                <a16:creationId xmlns:a16="http://schemas.microsoft.com/office/drawing/2014/main" id="{2F5CAB61-8A19-9D7D-33E2-AC675A7888AD}"/>
              </a:ext>
            </a:extLst>
          </p:cNvPr>
          <p:cNvSpPr/>
          <p:nvPr/>
        </p:nvSpPr>
        <p:spPr>
          <a:xfrm>
            <a:off x="581891" y="3885467"/>
            <a:ext cx="4711753" cy="796108"/>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540000" rIns="180000" rtlCol="0" anchor="ctr"/>
          <a:lstStyle/>
          <a:p>
            <a:r>
              <a:rPr lang="en-US" altLang="ja-JP" sz="2800" b="1" dirty="0"/>
              <a:t>Resolve Rate: </a:t>
            </a:r>
            <a:r>
              <a:rPr kumimoji="1" lang="en-US" altLang="ja-JP" sz="2800" b="1" dirty="0">
                <a:solidFill>
                  <a:schemeClr val="accent1"/>
                </a:solidFill>
              </a:rPr>
              <a:t>Low</a:t>
            </a:r>
            <a:endParaRPr kumimoji="1" lang="ja-JP" altLang="en-US" sz="2800" b="1">
              <a:solidFill>
                <a:schemeClr val="accent1"/>
              </a:solidFill>
            </a:endParaRPr>
          </a:p>
        </p:txBody>
      </p:sp>
      <p:graphicFrame>
        <p:nvGraphicFramePr>
          <p:cNvPr id="11" name="グラフ 10">
            <a:extLst>
              <a:ext uri="{FF2B5EF4-FFF2-40B4-BE49-F238E27FC236}">
                <a16:creationId xmlns:a16="http://schemas.microsoft.com/office/drawing/2014/main" id="{8FC91423-0AE0-C240-B055-2359AF543A79}"/>
              </a:ext>
            </a:extLst>
          </p:cNvPr>
          <p:cNvGraphicFramePr>
            <a:graphicFrameLocks/>
          </p:cNvGraphicFramePr>
          <p:nvPr>
            <p:extLst>
              <p:ext uri="{D42A27DB-BD31-4B8C-83A1-F6EECF244321}">
                <p14:modId xmlns:p14="http://schemas.microsoft.com/office/powerpoint/2010/main" val="3258855778"/>
              </p:ext>
            </p:extLst>
          </p:nvPr>
        </p:nvGraphicFramePr>
        <p:xfrm>
          <a:off x="5617028" y="951722"/>
          <a:ext cx="6223519" cy="3425790"/>
        </p:xfrm>
        <a:graphic>
          <a:graphicData uri="http://schemas.openxmlformats.org/drawingml/2006/chart">
            <c:chart xmlns:c="http://schemas.openxmlformats.org/drawingml/2006/chart" xmlns:r="http://schemas.openxmlformats.org/officeDocument/2006/relationships" r:id="rId4"/>
          </a:graphicData>
        </a:graphic>
      </p:graphicFrame>
      <p:grpSp>
        <p:nvGrpSpPr>
          <p:cNvPr id="33" name="グループ化 32">
            <a:extLst>
              <a:ext uri="{FF2B5EF4-FFF2-40B4-BE49-F238E27FC236}">
                <a16:creationId xmlns:a16="http://schemas.microsoft.com/office/drawing/2014/main" id="{BF385D7B-BC19-E18A-71EB-E5BF09F89722}"/>
              </a:ext>
            </a:extLst>
          </p:cNvPr>
          <p:cNvGrpSpPr/>
          <p:nvPr/>
        </p:nvGrpSpPr>
        <p:grpSpPr>
          <a:xfrm>
            <a:off x="290715" y="3051639"/>
            <a:ext cx="592024" cy="650487"/>
            <a:chOff x="290715" y="3051639"/>
            <a:chExt cx="592024" cy="650487"/>
          </a:xfrm>
          <a:effectLst>
            <a:outerShdw blurRad="50800" dist="25400" dir="2700000" algn="tl" rotWithShape="0">
              <a:prstClr val="black">
                <a:alpha val="80000"/>
              </a:prstClr>
            </a:outerShdw>
          </a:effectLst>
        </p:grpSpPr>
        <p:sp>
          <p:nvSpPr>
            <p:cNvPr id="32" name="フリーフォーム 31">
              <a:extLst>
                <a:ext uri="{FF2B5EF4-FFF2-40B4-BE49-F238E27FC236}">
                  <a16:creationId xmlns:a16="http://schemas.microsoft.com/office/drawing/2014/main" id="{59EFA778-514C-BE88-302C-66013D267C30}"/>
                </a:ext>
              </a:extLst>
            </p:cNvPr>
            <p:cNvSpPr/>
            <p:nvPr/>
          </p:nvSpPr>
          <p:spPr>
            <a:xfrm>
              <a:off x="372514" y="3124819"/>
              <a:ext cx="380128" cy="16262"/>
            </a:xfrm>
            <a:custGeom>
              <a:avLst/>
              <a:gdLst>
                <a:gd name="connsiteX0" fmla="*/ 0 w 380128"/>
                <a:gd name="connsiteY0" fmla="*/ 0 h 16262"/>
                <a:gd name="connsiteX1" fmla="*/ 380128 w 380128"/>
                <a:gd name="connsiteY1" fmla="*/ 0 h 16262"/>
                <a:gd name="connsiteX2" fmla="*/ 380128 w 380128"/>
                <a:gd name="connsiteY2" fmla="*/ 16262 h 16262"/>
                <a:gd name="connsiteX3" fmla="*/ 0 w 380128"/>
                <a:gd name="connsiteY3" fmla="*/ 16262 h 16262"/>
                <a:gd name="connsiteX4" fmla="*/ 0 w 380128"/>
                <a:gd name="connsiteY4" fmla="*/ 0 h 16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28" h="16262">
                  <a:moveTo>
                    <a:pt x="0" y="0"/>
                  </a:moveTo>
                  <a:lnTo>
                    <a:pt x="380128" y="0"/>
                  </a:lnTo>
                  <a:lnTo>
                    <a:pt x="380128" y="16262"/>
                  </a:lnTo>
                  <a:lnTo>
                    <a:pt x="0" y="16262"/>
                  </a:lnTo>
                  <a:lnTo>
                    <a:pt x="0" y="0"/>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31" name="フリーフォーム 30">
              <a:extLst>
                <a:ext uri="{FF2B5EF4-FFF2-40B4-BE49-F238E27FC236}">
                  <a16:creationId xmlns:a16="http://schemas.microsoft.com/office/drawing/2014/main" id="{CA580022-0B25-2867-0F69-F3FF91F38E6C}"/>
                </a:ext>
              </a:extLst>
            </p:cNvPr>
            <p:cNvSpPr/>
            <p:nvPr/>
          </p:nvSpPr>
          <p:spPr>
            <a:xfrm>
              <a:off x="372514" y="3165474"/>
              <a:ext cx="428914" cy="16262"/>
            </a:xfrm>
            <a:custGeom>
              <a:avLst/>
              <a:gdLst>
                <a:gd name="connsiteX0" fmla="*/ 0 w 428914"/>
                <a:gd name="connsiteY0" fmla="*/ 0 h 16262"/>
                <a:gd name="connsiteX1" fmla="*/ 428914 w 428914"/>
                <a:gd name="connsiteY1" fmla="*/ 0 h 16262"/>
                <a:gd name="connsiteX2" fmla="*/ 428914 w 428914"/>
                <a:gd name="connsiteY2" fmla="*/ 16262 h 16262"/>
                <a:gd name="connsiteX3" fmla="*/ 0 w 428914"/>
                <a:gd name="connsiteY3" fmla="*/ 16262 h 16262"/>
                <a:gd name="connsiteX4" fmla="*/ 0 w 428914"/>
                <a:gd name="connsiteY4" fmla="*/ 0 h 16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14" h="16262">
                  <a:moveTo>
                    <a:pt x="0" y="0"/>
                  </a:moveTo>
                  <a:lnTo>
                    <a:pt x="428914" y="0"/>
                  </a:lnTo>
                  <a:lnTo>
                    <a:pt x="428914" y="16262"/>
                  </a:lnTo>
                  <a:lnTo>
                    <a:pt x="0" y="16262"/>
                  </a:lnTo>
                  <a:lnTo>
                    <a:pt x="0" y="0"/>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30" name="フリーフォーム 29">
              <a:extLst>
                <a:ext uri="{FF2B5EF4-FFF2-40B4-BE49-F238E27FC236}">
                  <a16:creationId xmlns:a16="http://schemas.microsoft.com/office/drawing/2014/main" id="{5DC2BA59-26D0-B3CA-E366-72F53186CE17}"/>
                </a:ext>
              </a:extLst>
            </p:cNvPr>
            <p:cNvSpPr/>
            <p:nvPr/>
          </p:nvSpPr>
          <p:spPr>
            <a:xfrm>
              <a:off x="372515" y="3206130"/>
              <a:ext cx="298817" cy="16262"/>
            </a:xfrm>
            <a:custGeom>
              <a:avLst/>
              <a:gdLst>
                <a:gd name="connsiteX0" fmla="*/ 0 w 298817"/>
                <a:gd name="connsiteY0" fmla="*/ 0 h 16262"/>
                <a:gd name="connsiteX1" fmla="*/ 298817 w 298817"/>
                <a:gd name="connsiteY1" fmla="*/ 0 h 16262"/>
                <a:gd name="connsiteX2" fmla="*/ 298817 w 298817"/>
                <a:gd name="connsiteY2" fmla="*/ 16262 h 16262"/>
                <a:gd name="connsiteX3" fmla="*/ 0 w 298817"/>
                <a:gd name="connsiteY3" fmla="*/ 16262 h 16262"/>
                <a:gd name="connsiteX4" fmla="*/ 0 w 298817"/>
                <a:gd name="connsiteY4" fmla="*/ 0 h 16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817" h="16262">
                  <a:moveTo>
                    <a:pt x="0" y="0"/>
                  </a:moveTo>
                  <a:lnTo>
                    <a:pt x="298817" y="0"/>
                  </a:lnTo>
                  <a:lnTo>
                    <a:pt x="298817" y="16262"/>
                  </a:lnTo>
                  <a:lnTo>
                    <a:pt x="0" y="16262"/>
                  </a:lnTo>
                  <a:lnTo>
                    <a:pt x="0" y="0"/>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28" name="フリーフォーム 27">
              <a:extLst>
                <a:ext uri="{FF2B5EF4-FFF2-40B4-BE49-F238E27FC236}">
                  <a16:creationId xmlns:a16="http://schemas.microsoft.com/office/drawing/2014/main" id="{8702CD69-ECE1-C9BB-4AC4-6F0D6C645D1D}"/>
                </a:ext>
              </a:extLst>
            </p:cNvPr>
            <p:cNvSpPr/>
            <p:nvPr/>
          </p:nvSpPr>
          <p:spPr>
            <a:xfrm>
              <a:off x="291203" y="3051639"/>
              <a:ext cx="591536" cy="292719"/>
            </a:xfrm>
            <a:custGeom>
              <a:avLst/>
              <a:gdLst>
                <a:gd name="connsiteX0" fmla="*/ 32524 w 591536"/>
                <a:gd name="connsiteY0" fmla="*/ 0 h 292719"/>
                <a:gd name="connsiteX1" fmla="*/ 559012 w 591536"/>
                <a:gd name="connsiteY1" fmla="*/ 0 h 292719"/>
                <a:gd name="connsiteX2" fmla="*/ 591536 w 591536"/>
                <a:gd name="connsiteY2" fmla="*/ 32524 h 292719"/>
                <a:gd name="connsiteX3" fmla="*/ 591536 w 591536"/>
                <a:gd name="connsiteY3" fmla="*/ 211408 h 292719"/>
                <a:gd name="connsiteX4" fmla="*/ 559012 w 591536"/>
                <a:gd name="connsiteY4" fmla="*/ 243933 h 292719"/>
                <a:gd name="connsiteX5" fmla="*/ 428915 w 591536"/>
                <a:gd name="connsiteY5" fmla="*/ 243933 h 292719"/>
                <a:gd name="connsiteX6" fmla="*/ 428915 w 591536"/>
                <a:gd name="connsiteY6" fmla="*/ 292719 h 292719"/>
                <a:gd name="connsiteX7" fmla="*/ 377689 w 591536"/>
                <a:gd name="connsiteY7" fmla="*/ 243933 h 292719"/>
                <a:gd name="connsiteX8" fmla="*/ 319958 w 591536"/>
                <a:gd name="connsiteY8" fmla="*/ 243933 h 292719"/>
                <a:gd name="connsiteX9" fmla="*/ 290686 w 591536"/>
                <a:gd name="connsiteY9" fmla="*/ 292719 h 292719"/>
                <a:gd name="connsiteX10" fmla="*/ 258975 w 591536"/>
                <a:gd name="connsiteY10" fmla="*/ 243933 h 292719"/>
                <a:gd name="connsiteX11" fmla="*/ 203684 w 591536"/>
                <a:gd name="connsiteY11" fmla="*/ 243933 h 292719"/>
                <a:gd name="connsiteX12" fmla="*/ 152458 w 591536"/>
                <a:gd name="connsiteY12" fmla="*/ 292719 h 292719"/>
                <a:gd name="connsiteX13" fmla="*/ 152458 w 591536"/>
                <a:gd name="connsiteY13" fmla="*/ 243933 h 292719"/>
                <a:gd name="connsiteX14" fmla="*/ 32524 w 591536"/>
                <a:gd name="connsiteY14" fmla="*/ 243933 h 292719"/>
                <a:gd name="connsiteX15" fmla="*/ 0 w 591536"/>
                <a:gd name="connsiteY15" fmla="*/ 211408 h 292719"/>
                <a:gd name="connsiteX16" fmla="*/ 0 w 591536"/>
                <a:gd name="connsiteY16" fmla="*/ 32524 h 292719"/>
                <a:gd name="connsiteX17" fmla="*/ 32524 w 591536"/>
                <a:gd name="connsiteY17" fmla="*/ 0 h 292719"/>
                <a:gd name="connsiteX18" fmla="*/ 81311 w 591536"/>
                <a:gd name="connsiteY18" fmla="*/ 73180 h 292719"/>
                <a:gd name="connsiteX19" fmla="*/ 81311 w 591536"/>
                <a:gd name="connsiteY19" fmla="*/ 89442 h 292719"/>
                <a:gd name="connsiteX20" fmla="*/ 461439 w 591536"/>
                <a:gd name="connsiteY20" fmla="*/ 89442 h 292719"/>
                <a:gd name="connsiteX21" fmla="*/ 461439 w 591536"/>
                <a:gd name="connsiteY21" fmla="*/ 73180 h 292719"/>
                <a:gd name="connsiteX22" fmla="*/ 81311 w 591536"/>
                <a:gd name="connsiteY22" fmla="*/ 73180 h 292719"/>
                <a:gd name="connsiteX23" fmla="*/ 81311 w 591536"/>
                <a:gd name="connsiteY23" fmla="*/ 113835 h 292719"/>
                <a:gd name="connsiteX24" fmla="*/ 81311 w 591536"/>
                <a:gd name="connsiteY24" fmla="*/ 130097 h 292719"/>
                <a:gd name="connsiteX25" fmla="*/ 510225 w 591536"/>
                <a:gd name="connsiteY25" fmla="*/ 130097 h 292719"/>
                <a:gd name="connsiteX26" fmla="*/ 510225 w 591536"/>
                <a:gd name="connsiteY26" fmla="*/ 113835 h 292719"/>
                <a:gd name="connsiteX27" fmla="*/ 81311 w 591536"/>
                <a:gd name="connsiteY27" fmla="*/ 113835 h 292719"/>
                <a:gd name="connsiteX28" fmla="*/ 81311 w 591536"/>
                <a:gd name="connsiteY28" fmla="*/ 154491 h 292719"/>
                <a:gd name="connsiteX29" fmla="*/ 81311 w 591536"/>
                <a:gd name="connsiteY29" fmla="*/ 170753 h 292719"/>
                <a:gd name="connsiteX30" fmla="*/ 380128 w 591536"/>
                <a:gd name="connsiteY30" fmla="*/ 170753 h 292719"/>
                <a:gd name="connsiteX31" fmla="*/ 380128 w 591536"/>
                <a:gd name="connsiteY31" fmla="*/ 154491 h 292719"/>
                <a:gd name="connsiteX32" fmla="*/ 81311 w 591536"/>
                <a:gd name="connsiteY32" fmla="*/ 154491 h 2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1536" h="292719">
                  <a:moveTo>
                    <a:pt x="32524" y="0"/>
                  </a:moveTo>
                  <a:lnTo>
                    <a:pt x="559012" y="0"/>
                  </a:lnTo>
                  <a:cubicBezTo>
                    <a:pt x="576974" y="0"/>
                    <a:pt x="591536" y="14562"/>
                    <a:pt x="591536" y="32524"/>
                  </a:cubicBezTo>
                  <a:lnTo>
                    <a:pt x="591536" y="211408"/>
                  </a:lnTo>
                  <a:cubicBezTo>
                    <a:pt x="591536" y="229371"/>
                    <a:pt x="576974" y="243933"/>
                    <a:pt x="559012" y="243933"/>
                  </a:cubicBezTo>
                  <a:lnTo>
                    <a:pt x="428915" y="243933"/>
                  </a:lnTo>
                  <a:lnTo>
                    <a:pt x="428915" y="292719"/>
                  </a:lnTo>
                  <a:lnTo>
                    <a:pt x="377689" y="243933"/>
                  </a:lnTo>
                  <a:lnTo>
                    <a:pt x="319958" y="243933"/>
                  </a:lnTo>
                  <a:lnTo>
                    <a:pt x="290686" y="292719"/>
                  </a:lnTo>
                  <a:lnTo>
                    <a:pt x="258975" y="243933"/>
                  </a:lnTo>
                  <a:lnTo>
                    <a:pt x="203684" y="243933"/>
                  </a:lnTo>
                  <a:lnTo>
                    <a:pt x="152458" y="292719"/>
                  </a:lnTo>
                  <a:lnTo>
                    <a:pt x="152458" y="243933"/>
                  </a:lnTo>
                  <a:lnTo>
                    <a:pt x="32524" y="243933"/>
                  </a:lnTo>
                  <a:cubicBezTo>
                    <a:pt x="14562" y="243933"/>
                    <a:pt x="0" y="229371"/>
                    <a:pt x="0" y="211408"/>
                  </a:cubicBezTo>
                  <a:lnTo>
                    <a:pt x="0" y="32524"/>
                  </a:lnTo>
                  <a:cubicBezTo>
                    <a:pt x="0" y="14562"/>
                    <a:pt x="14562" y="0"/>
                    <a:pt x="32524" y="0"/>
                  </a:cubicBezTo>
                  <a:close/>
                  <a:moveTo>
                    <a:pt x="81311" y="73180"/>
                  </a:moveTo>
                  <a:lnTo>
                    <a:pt x="81311" y="89442"/>
                  </a:lnTo>
                  <a:lnTo>
                    <a:pt x="461439" y="89442"/>
                  </a:lnTo>
                  <a:lnTo>
                    <a:pt x="461439" y="73180"/>
                  </a:lnTo>
                  <a:lnTo>
                    <a:pt x="81311" y="73180"/>
                  </a:lnTo>
                  <a:close/>
                  <a:moveTo>
                    <a:pt x="81311" y="113835"/>
                  </a:moveTo>
                  <a:lnTo>
                    <a:pt x="81311" y="130097"/>
                  </a:lnTo>
                  <a:lnTo>
                    <a:pt x="510225" y="130097"/>
                  </a:lnTo>
                  <a:lnTo>
                    <a:pt x="510225" y="113835"/>
                  </a:lnTo>
                  <a:lnTo>
                    <a:pt x="81311" y="113835"/>
                  </a:lnTo>
                  <a:close/>
                  <a:moveTo>
                    <a:pt x="81311" y="154491"/>
                  </a:moveTo>
                  <a:lnTo>
                    <a:pt x="81311" y="170753"/>
                  </a:lnTo>
                  <a:lnTo>
                    <a:pt x="380128" y="170753"/>
                  </a:lnTo>
                  <a:lnTo>
                    <a:pt x="380128" y="154491"/>
                  </a:lnTo>
                  <a:lnTo>
                    <a:pt x="81311" y="154491"/>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27" name="フリーフォーム 26">
              <a:extLst>
                <a:ext uri="{FF2B5EF4-FFF2-40B4-BE49-F238E27FC236}">
                  <a16:creationId xmlns:a16="http://schemas.microsoft.com/office/drawing/2014/main" id="{676A3B21-2AE0-08BA-B99B-FC80D8617028}"/>
                </a:ext>
              </a:extLst>
            </p:cNvPr>
            <p:cNvSpPr/>
            <p:nvPr/>
          </p:nvSpPr>
          <p:spPr>
            <a:xfrm>
              <a:off x="354057" y="3382980"/>
              <a:ext cx="126520" cy="126520"/>
            </a:xfrm>
            <a:custGeom>
              <a:avLst/>
              <a:gdLst>
                <a:gd name="connsiteX0" fmla="*/ 63260 w 126520"/>
                <a:gd name="connsiteY0" fmla="*/ 0 h 126520"/>
                <a:gd name="connsiteX1" fmla="*/ 126520 w 126520"/>
                <a:gd name="connsiteY1" fmla="*/ 63260 h 126520"/>
                <a:gd name="connsiteX2" fmla="*/ 63260 w 126520"/>
                <a:gd name="connsiteY2" fmla="*/ 126520 h 126520"/>
                <a:gd name="connsiteX3" fmla="*/ 0 w 126520"/>
                <a:gd name="connsiteY3" fmla="*/ 63260 h 126520"/>
                <a:gd name="connsiteX4" fmla="*/ 63260 w 126520"/>
                <a:gd name="connsiteY4" fmla="*/ 0 h 12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20" h="126520">
                  <a:moveTo>
                    <a:pt x="63260" y="0"/>
                  </a:moveTo>
                  <a:cubicBezTo>
                    <a:pt x="98197" y="0"/>
                    <a:pt x="126520" y="28322"/>
                    <a:pt x="126520" y="63260"/>
                  </a:cubicBezTo>
                  <a:cubicBezTo>
                    <a:pt x="126520" y="98197"/>
                    <a:pt x="98197" y="126520"/>
                    <a:pt x="63260" y="126520"/>
                  </a:cubicBezTo>
                  <a:cubicBezTo>
                    <a:pt x="28322" y="126520"/>
                    <a:pt x="0" y="98197"/>
                    <a:pt x="0" y="63260"/>
                  </a:cubicBezTo>
                  <a:cubicBezTo>
                    <a:pt x="0" y="28322"/>
                    <a:pt x="28322" y="0"/>
                    <a:pt x="63260" y="0"/>
                  </a:cubicBez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26" name="フリーフォーム 25">
              <a:extLst>
                <a:ext uri="{FF2B5EF4-FFF2-40B4-BE49-F238E27FC236}">
                  <a16:creationId xmlns:a16="http://schemas.microsoft.com/office/drawing/2014/main" id="{C2A941EE-A041-CE5C-F852-38D71B20429D}"/>
                </a:ext>
              </a:extLst>
            </p:cNvPr>
            <p:cNvSpPr/>
            <p:nvPr/>
          </p:nvSpPr>
          <p:spPr>
            <a:xfrm>
              <a:off x="691415" y="3382980"/>
              <a:ext cx="126520" cy="126520"/>
            </a:xfrm>
            <a:custGeom>
              <a:avLst/>
              <a:gdLst>
                <a:gd name="connsiteX0" fmla="*/ 63260 w 126520"/>
                <a:gd name="connsiteY0" fmla="*/ 0 h 126520"/>
                <a:gd name="connsiteX1" fmla="*/ 126520 w 126520"/>
                <a:gd name="connsiteY1" fmla="*/ 63260 h 126520"/>
                <a:gd name="connsiteX2" fmla="*/ 63260 w 126520"/>
                <a:gd name="connsiteY2" fmla="*/ 126520 h 126520"/>
                <a:gd name="connsiteX3" fmla="*/ 0 w 126520"/>
                <a:gd name="connsiteY3" fmla="*/ 63260 h 126520"/>
                <a:gd name="connsiteX4" fmla="*/ 63260 w 126520"/>
                <a:gd name="connsiteY4" fmla="*/ 0 h 12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20" h="126520">
                  <a:moveTo>
                    <a:pt x="63260" y="0"/>
                  </a:moveTo>
                  <a:cubicBezTo>
                    <a:pt x="98197" y="0"/>
                    <a:pt x="126520" y="28322"/>
                    <a:pt x="126520" y="63260"/>
                  </a:cubicBezTo>
                  <a:cubicBezTo>
                    <a:pt x="126520" y="98197"/>
                    <a:pt x="98197" y="126520"/>
                    <a:pt x="63260" y="126520"/>
                  </a:cubicBezTo>
                  <a:cubicBezTo>
                    <a:pt x="28322" y="126520"/>
                    <a:pt x="0" y="98197"/>
                    <a:pt x="0" y="63260"/>
                  </a:cubicBezTo>
                  <a:cubicBezTo>
                    <a:pt x="0" y="28322"/>
                    <a:pt x="28322" y="0"/>
                    <a:pt x="63260" y="0"/>
                  </a:cubicBez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25" name="フリーフォーム 24">
              <a:extLst>
                <a:ext uri="{FF2B5EF4-FFF2-40B4-BE49-F238E27FC236}">
                  <a16:creationId xmlns:a16="http://schemas.microsoft.com/office/drawing/2014/main" id="{8BF8A6E5-A381-41DC-3506-33F9F6DA7CF2}"/>
                </a:ext>
              </a:extLst>
            </p:cNvPr>
            <p:cNvSpPr/>
            <p:nvPr/>
          </p:nvSpPr>
          <p:spPr>
            <a:xfrm>
              <a:off x="522695" y="3432173"/>
              <a:ext cx="126520" cy="126520"/>
            </a:xfrm>
            <a:custGeom>
              <a:avLst/>
              <a:gdLst>
                <a:gd name="connsiteX0" fmla="*/ 63260 w 126520"/>
                <a:gd name="connsiteY0" fmla="*/ 0 h 126520"/>
                <a:gd name="connsiteX1" fmla="*/ 126520 w 126520"/>
                <a:gd name="connsiteY1" fmla="*/ 63260 h 126520"/>
                <a:gd name="connsiteX2" fmla="*/ 63260 w 126520"/>
                <a:gd name="connsiteY2" fmla="*/ 126520 h 126520"/>
                <a:gd name="connsiteX3" fmla="*/ 0 w 126520"/>
                <a:gd name="connsiteY3" fmla="*/ 63260 h 126520"/>
                <a:gd name="connsiteX4" fmla="*/ 63260 w 126520"/>
                <a:gd name="connsiteY4" fmla="*/ 0 h 12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20" h="126520">
                  <a:moveTo>
                    <a:pt x="63260" y="0"/>
                  </a:moveTo>
                  <a:cubicBezTo>
                    <a:pt x="98197" y="0"/>
                    <a:pt x="126520" y="28322"/>
                    <a:pt x="126520" y="63260"/>
                  </a:cubicBezTo>
                  <a:cubicBezTo>
                    <a:pt x="126520" y="98197"/>
                    <a:pt x="98197" y="126520"/>
                    <a:pt x="63260" y="126520"/>
                  </a:cubicBezTo>
                  <a:cubicBezTo>
                    <a:pt x="28322" y="126520"/>
                    <a:pt x="0" y="98197"/>
                    <a:pt x="0" y="63260"/>
                  </a:cubicBezTo>
                  <a:cubicBezTo>
                    <a:pt x="0" y="28322"/>
                    <a:pt x="28322" y="0"/>
                    <a:pt x="63260" y="0"/>
                  </a:cubicBez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24" name="フリーフォーム 23">
              <a:extLst>
                <a:ext uri="{FF2B5EF4-FFF2-40B4-BE49-F238E27FC236}">
                  <a16:creationId xmlns:a16="http://schemas.microsoft.com/office/drawing/2014/main" id="{D7A4A5A5-3654-7373-9F5C-726218075945}"/>
                </a:ext>
              </a:extLst>
            </p:cNvPr>
            <p:cNvSpPr/>
            <p:nvPr/>
          </p:nvSpPr>
          <p:spPr>
            <a:xfrm>
              <a:off x="290715" y="3526656"/>
              <a:ext cx="229378" cy="126683"/>
            </a:xfrm>
            <a:custGeom>
              <a:avLst/>
              <a:gdLst>
                <a:gd name="connsiteX0" fmla="*/ 126601 w 229378"/>
                <a:gd name="connsiteY0" fmla="*/ 1 h 126683"/>
                <a:gd name="connsiteX1" fmla="*/ 178559 w 229378"/>
                <a:gd name="connsiteY1" fmla="*/ 8132 h 126683"/>
                <a:gd name="connsiteX2" fmla="*/ 224743 w 229378"/>
                <a:gd name="connsiteY2" fmla="*/ 26752 h 126683"/>
                <a:gd name="connsiteX3" fmla="*/ 229378 w 229378"/>
                <a:gd name="connsiteY3" fmla="*/ 32037 h 126683"/>
                <a:gd name="connsiteX4" fmla="*/ 165386 w 229378"/>
                <a:gd name="connsiteY4" fmla="*/ 63748 h 126683"/>
                <a:gd name="connsiteX5" fmla="*/ 164329 w 229378"/>
                <a:gd name="connsiteY5" fmla="*/ 64480 h 126683"/>
                <a:gd name="connsiteX6" fmla="*/ 163435 w 229378"/>
                <a:gd name="connsiteY6" fmla="*/ 65293 h 126683"/>
                <a:gd name="connsiteX7" fmla="*/ 140586 w 229378"/>
                <a:gd name="connsiteY7" fmla="*/ 112210 h 126683"/>
                <a:gd name="connsiteX8" fmla="*/ 140586 w 229378"/>
                <a:gd name="connsiteY8" fmla="*/ 126683 h 126683"/>
                <a:gd name="connsiteX9" fmla="*/ 0 w 229378"/>
                <a:gd name="connsiteY9" fmla="*/ 126683 h 126683"/>
                <a:gd name="connsiteX10" fmla="*/ 0 w 229378"/>
                <a:gd name="connsiteY10" fmla="*/ 63016 h 126683"/>
                <a:gd name="connsiteX11" fmla="*/ 12684 w 229378"/>
                <a:gd name="connsiteY11" fmla="*/ 37648 h 126683"/>
                <a:gd name="connsiteX12" fmla="*/ 74562 w 229378"/>
                <a:gd name="connsiteY12" fmla="*/ 8132 h 126683"/>
                <a:gd name="connsiteX13" fmla="*/ 126601 w 229378"/>
                <a:gd name="connsiteY13" fmla="*/ 1 h 12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9378" h="126683">
                  <a:moveTo>
                    <a:pt x="126601" y="1"/>
                  </a:moveTo>
                  <a:cubicBezTo>
                    <a:pt x="144198" y="462"/>
                    <a:pt x="161662" y="3194"/>
                    <a:pt x="178559" y="8132"/>
                  </a:cubicBezTo>
                  <a:cubicBezTo>
                    <a:pt x="194764" y="12100"/>
                    <a:pt x="210317" y="18371"/>
                    <a:pt x="224743" y="26752"/>
                  </a:cubicBezTo>
                  <a:cubicBezTo>
                    <a:pt x="226207" y="28541"/>
                    <a:pt x="227752" y="30330"/>
                    <a:pt x="229378" y="32037"/>
                  </a:cubicBezTo>
                  <a:cubicBezTo>
                    <a:pt x="206504" y="39155"/>
                    <a:pt x="184904" y="49859"/>
                    <a:pt x="165386" y="63748"/>
                  </a:cubicBezTo>
                  <a:lnTo>
                    <a:pt x="164329" y="64480"/>
                  </a:lnTo>
                  <a:lnTo>
                    <a:pt x="163435" y="65293"/>
                  </a:lnTo>
                  <a:cubicBezTo>
                    <a:pt x="149023" y="76597"/>
                    <a:pt x="140599" y="93893"/>
                    <a:pt x="140586" y="112210"/>
                  </a:cubicBezTo>
                  <a:lnTo>
                    <a:pt x="140586" y="126683"/>
                  </a:lnTo>
                  <a:lnTo>
                    <a:pt x="0" y="126683"/>
                  </a:lnTo>
                  <a:lnTo>
                    <a:pt x="0" y="63016"/>
                  </a:lnTo>
                  <a:cubicBezTo>
                    <a:pt x="124" y="53065"/>
                    <a:pt x="4797" y="43717"/>
                    <a:pt x="12684" y="37648"/>
                  </a:cubicBezTo>
                  <a:cubicBezTo>
                    <a:pt x="31415" y="24247"/>
                    <a:pt x="52362" y="14256"/>
                    <a:pt x="74562" y="8132"/>
                  </a:cubicBezTo>
                  <a:cubicBezTo>
                    <a:pt x="91372" y="2699"/>
                    <a:pt x="108935" y="-45"/>
                    <a:pt x="126601" y="1"/>
                  </a:cubicBez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23" name="フリーフォーム 22">
              <a:extLst>
                <a:ext uri="{FF2B5EF4-FFF2-40B4-BE49-F238E27FC236}">
                  <a16:creationId xmlns:a16="http://schemas.microsoft.com/office/drawing/2014/main" id="{8DAE5176-9BFC-7285-CDF5-7A878044579F}"/>
                </a:ext>
              </a:extLst>
            </p:cNvPr>
            <p:cNvSpPr/>
            <p:nvPr/>
          </p:nvSpPr>
          <p:spPr>
            <a:xfrm>
              <a:off x="652142" y="3526655"/>
              <a:ext cx="229064" cy="126684"/>
            </a:xfrm>
            <a:custGeom>
              <a:avLst/>
              <a:gdLst>
                <a:gd name="connsiteX0" fmla="*/ 102533 w 229064"/>
                <a:gd name="connsiteY0" fmla="*/ 1 h 126684"/>
                <a:gd name="connsiteX1" fmla="*/ 154572 w 229064"/>
                <a:gd name="connsiteY1" fmla="*/ 8133 h 126684"/>
                <a:gd name="connsiteX2" fmla="*/ 216449 w 229064"/>
                <a:gd name="connsiteY2" fmla="*/ 37648 h 126684"/>
                <a:gd name="connsiteX3" fmla="*/ 229053 w 229064"/>
                <a:gd name="connsiteY3" fmla="*/ 63017 h 126684"/>
                <a:gd name="connsiteX4" fmla="*/ 229053 w 229064"/>
                <a:gd name="connsiteY4" fmla="*/ 126684 h 126684"/>
                <a:gd name="connsiteX5" fmla="*/ 88791 w 229064"/>
                <a:gd name="connsiteY5" fmla="*/ 126684 h 126684"/>
                <a:gd name="connsiteX6" fmla="*/ 88791 w 229064"/>
                <a:gd name="connsiteY6" fmla="*/ 112210 h 126684"/>
                <a:gd name="connsiteX7" fmla="*/ 65049 w 229064"/>
                <a:gd name="connsiteY7" fmla="*/ 64481 h 126684"/>
                <a:gd name="connsiteX8" fmla="*/ 0 w 229064"/>
                <a:gd name="connsiteY8" fmla="*/ 31957 h 126684"/>
                <a:gd name="connsiteX9" fmla="*/ 2927 w 229064"/>
                <a:gd name="connsiteY9" fmla="*/ 28623 h 126684"/>
                <a:gd name="connsiteX10" fmla="*/ 50575 w 229064"/>
                <a:gd name="connsiteY10" fmla="*/ 8133 h 126684"/>
                <a:gd name="connsiteX11" fmla="*/ 102533 w 229064"/>
                <a:gd name="connsiteY11" fmla="*/ 1 h 1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064" h="126684">
                  <a:moveTo>
                    <a:pt x="102533" y="1"/>
                  </a:moveTo>
                  <a:cubicBezTo>
                    <a:pt x="120157" y="455"/>
                    <a:pt x="137649" y="3189"/>
                    <a:pt x="154572" y="8133"/>
                  </a:cubicBezTo>
                  <a:cubicBezTo>
                    <a:pt x="177088" y="13385"/>
                    <a:pt x="198198" y="23455"/>
                    <a:pt x="216449" y="37648"/>
                  </a:cubicBezTo>
                  <a:cubicBezTo>
                    <a:pt x="224607" y="43484"/>
                    <a:pt x="229330" y="52992"/>
                    <a:pt x="229053" y="63017"/>
                  </a:cubicBezTo>
                  <a:lnTo>
                    <a:pt x="229053" y="126684"/>
                  </a:lnTo>
                  <a:lnTo>
                    <a:pt x="88791" y="126684"/>
                  </a:lnTo>
                  <a:lnTo>
                    <a:pt x="88791" y="112210"/>
                  </a:lnTo>
                  <a:cubicBezTo>
                    <a:pt x="89054" y="93399"/>
                    <a:pt x="80210" y="75620"/>
                    <a:pt x="65049" y="64481"/>
                  </a:cubicBezTo>
                  <a:cubicBezTo>
                    <a:pt x="45759" y="49398"/>
                    <a:pt x="23640" y="38338"/>
                    <a:pt x="0" y="31957"/>
                  </a:cubicBezTo>
                  <a:lnTo>
                    <a:pt x="2927" y="28623"/>
                  </a:lnTo>
                  <a:cubicBezTo>
                    <a:pt x="17727" y="19508"/>
                    <a:pt x="33779" y="12605"/>
                    <a:pt x="50575" y="8133"/>
                  </a:cubicBezTo>
                  <a:cubicBezTo>
                    <a:pt x="67359" y="2706"/>
                    <a:pt x="84894" y="-38"/>
                    <a:pt x="102533" y="1"/>
                  </a:cubicBez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22" name="フリーフォーム 21">
              <a:extLst>
                <a:ext uri="{FF2B5EF4-FFF2-40B4-BE49-F238E27FC236}">
                  <a16:creationId xmlns:a16="http://schemas.microsoft.com/office/drawing/2014/main" id="{D8493811-FB5A-0017-9530-7D8260C43BEE}"/>
                </a:ext>
              </a:extLst>
            </p:cNvPr>
            <p:cNvSpPr/>
            <p:nvPr/>
          </p:nvSpPr>
          <p:spPr>
            <a:xfrm>
              <a:off x="459436" y="3575930"/>
              <a:ext cx="253131" cy="126196"/>
            </a:xfrm>
            <a:custGeom>
              <a:avLst/>
              <a:gdLst>
                <a:gd name="connsiteX0" fmla="*/ 126520 w 253131"/>
                <a:gd name="connsiteY0" fmla="*/ 2 h 126196"/>
                <a:gd name="connsiteX1" fmla="*/ 178559 w 253131"/>
                <a:gd name="connsiteY1" fmla="*/ 8133 h 126196"/>
                <a:gd name="connsiteX2" fmla="*/ 240436 w 253131"/>
                <a:gd name="connsiteY2" fmla="*/ 37648 h 126196"/>
                <a:gd name="connsiteX3" fmla="*/ 253121 w 253131"/>
                <a:gd name="connsiteY3" fmla="*/ 62936 h 126196"/>
                <a:gd name="connsiteX4" fmla="*/ 253121 w 253131"/>
                <a:gd name="connsiteY4" fmla="*/ 126196 h 126196"/>
                <a:gd name="connsiteX5" fmla="*/ 0 w 253131"/>
                <a:gd name="connsiteY5" fmla="*/ 126196 h 126196"/>
                <a:gd name="connsiteX6" fmla="*/ 0 w 253131"/>
                <a:gd name="connsiteY6" fmla="*/ 62936 h 126196"/>
                <a:gd name="connsiteX7" fmla="*/ 12685 w 253131"/>
                <a:gd name="connsiteY7" fmla="*/ 37648 h 126196"/>
                <a:gd name="connsiteX8" fmla="*/ 74562 w 253131"/>
                <a:gd name="connsiteY8" fmla="*/ 8133 h 126196"/>
                <a:gd name="connsiteX9" fmla="*/ 126520 w 253131"/>
                <a:gd name="connsiteY9" fmla="*/ 2 h 12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131" h="126196">
                  <a:moveTo>
                    <a:pt x="126520" y="2"/>
                  </a:moveTo>
                  <a:cubicBezTo>
                    <a:pt x="144148" y="415"/>
                    <a:pt x="161644" y="3150"/>
                    <a:pt x="178559" y="8133"/>
                  </a:cubicBezTo>
                  <a:cubicBezTo>
                    <a:pt x="201099" y="13316"/>
                    <a:pt x="222223" y="23392"/>
                    <a:pt x="240436" y="37648"/>
                  </a:cubicBezTo>
                  <a:cubicBezTo>
                    <a:pt x="248623" y="43430"/>
                    <a:pt x="253382" y="52918"/>
                    <a:pt x="253121" y="62936"/>
                  </a:cubicBezTo>
                  <a:lnTo>
                    <a:pt x="253121" y="126196"/>
                  </a:lnTo>
                  <a:lnTo>
                    <a:pt x="0" y="126196"/>
                  </a:lnTo>
                  <a:lnTo>
                    <a:pt x="0" y="62936"/>
                  </a:lnTo>
                  <a:cubicBezTo>
                    <a:pt x="38" y="52986"/>
                    <a:pt x="4732" y="43628"/>
                    <a:pt x="12685" y="37648"/>
                  </a:cubicBezTo>
                  <a:cubicBezTo>
                    <a:pt x="31378" y="24186"/>
                    <a:pt x="52336" y="14189"/>
                    <a:pt x="74562" y="8133"/>
                  </a:cubicBezTo>
                  <a:cubicBezTo>
                    <a:pt x="91337" y="2670"/>
                    <a:pt x="108878" y="-75"/>
                    <a:pt x="126520" y="2"/>
                  </a:cubicBezTo>
                  <a:close/>
                </a:path>
              </a:pathLst>
            </a:custGeom>
            <a:solidFill>
              <a:schemeClr val="tx1"/>
            </a:solidFill>
            <a:ln w="12700" cap="flat">
              <a:solidFill>
                <a:schemeClr val="bg2"/>
              </a:solidFill>
              <a:prstDash val="solid"/>
              <a:miter/>
            </a:ln>
          </p:spPr>
          <p:txBody>
            <a:bodyPr rtlCol="0" anchor="ctr"/>
            <a:lstStyle/>
            <a:p>
              <a:endParaRPr lang="ja-JP" altLang="en-US"/>
            </a:p>
          </p:txBody>
        </p:sp>
      </p:grpSp>
      <p:grpSp>
        <p:nvGrpSpPr>
          <p:cNvPr id="9" name="グループ化 8">
            <a:extLst>
              <a:ext uri="{FF2B5EF4-FFF2-40B4-BE49-F238E27FC236}">
                <a16:creationId xmlns:a16="http://schemas.microsoft.com/office/drawing/2014/main" id="{992B9BEC-3F0F-6AD5-496E-7FD6961B0B7C}"/>
              </a:ext>
            </a:extLst>
          </p:cNvPr>
          <p:cNvGrpSpPr/>
          <p:nvPr/>
        </p:nvGrpSpPr>
        <p:grpSpPr>
          <a:xfrm>
            <a:off x="259401" y="3961031"/>
            <a:ext cx="644979" cy="644979"/>
            <a:chOff x="830747" y="1374885"/>
            <a:chExt cx="723500" cy="723500"/>
          </a:xfrm>
          <a:effectLst>
            <a:outerShdw blurRad="50800" dist="25400" dir="5400000" algn="ctr" rotWithShape="0">
              <a:srgbClr val="000000">
                <a:alpha val="80000"/>
              </a:srgbClr>
            </a:outerShdw>
          </a:effectLst>
        </p:grpSpPr>
        <p:sp>
          <p:nvSpPr>
            <p:cNvPr id="10" name="フリーフォーム 9">
              <a:extLst>
                <a:ext uri="{FF2B5EF4-FFF2-40B4-BE49-F238E27FC236}">
                  <a16:creationId xmlns:a16="http://schemas.microsoft.com/office/drawing/2014/main" id="{87A7B9CD-C137-D712-D5DF-0DAA74379518}"/>
                </a:ext>
              </a:extLst>
            </p:cNvPr>
            <p:cNvSpPr/>
            <p:nvPr/>
          </p:nvSpPr>
          <p:spPr>
            <a:xfrm>
              <a:off x="984757" y="1569633"/>
              <a:ext cx="434626" cy="343510"/>
            </a:xfrm>
            <a:custGeom>
              <a:avLst/>
              <a:gdLst>
                <a:gd name="connsiteX0" fmla="*/ 388448 w 434626"/>
                <a:gd name="connsiteY0" fmla="*/ 0 h 343510"/>
                <a:gd name="connsiteX1" fmla="*/ 434626 w 434626"/>
                <a:gd name="connsiteY1" fmla="*/ 45539 h 343510"/>
                <a:gd name="connsiteX2" fmla="*/ 295360 w 434626"/>
                <a:gd name="connsiteY2" fmla="*/ 184252 h 343510"/>
                <a:gd name="connsiteX3" fmla="*/ 295370 w 434626"/>
                <a:gd name="connsiteY3" fmla="*/ 184280 h 343510"/>
                <a:gd name="connsiteX4" fmla="*/ 136302 w 434626"/>
                <a:gd name="connsiteY4" fmla="*/ 343510 h 343510"/>
                <a:gd name="connsiteX5" fmla="*/ 0 w 434626"/>
                <a:gd name="connsiteY5" fmla="*/ 207207 h 343510"/>
                <a:gd name="connsiteX6" fmla="*/ 45539 w 434626"/>
                <a:gd name="connsiteY6" fmla="*/ 161668 h 343510"/>
                <a:gd name="connsiteX7" fmla="*/ 136302 w 434626"/>
                <a:gd name="connsiteY7" fmla="*/ 252432 h 343510"/>
                <a:gd name="connsiteX8" fmla="*/ 267747 w 434626"/>
                <a:gd name="connsiteY8" fmla="*/ 119282 h 343510"/>
                <a:gd name="connsiteX9" fmla="*/ 380533 w 434626"/>
                <a:gd name="connsiteY9" fmla="*/ 7925 h 343510"/>
                <a:gd name="connsiteX10" fmla="*/ 384638 w 434626"/>
                <a:gd name="connsiteY10" fmla="*/ 4115 h 343510"/>
                <a:gd name="connsiteX11" fmla="*/ 388448 w 434626"/>
                <a:gd name="connsiteY11" fmla="*/ 0 h 34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4626" h="343510">
                  <a:moveTo>
                    <a:pt x="388448" y="0"/>
                  </a:moveTo>
                  <a:lnTo>
                    <a:pt x="434626" y="45539"/>
                  </a:lnTo>
                  <a:cubicBezTo>
                    <a:pt x="380990" y="98879"/>
                    <a:pt x="348072" y="131645"/>
                    <a:pt x="295360" y="184252"/>
                  </a:cubicBezTo>
                  <a:lnTo>
                    <a:pt x="295370" y="184280"/>
                  </a:lnTo>
                  <a:cubicBezTo>
                    <a:pt x="242665" y="236890"/>
                    <a:pt x="189642" y="289967"/>
                    <a:pt x="136302" y="343510"/>
                  </a:cubicBezTo>
                  <a:cubicBezTo>
                    <a:pt x="90976" y="297968"/>
                    <a:pt x="45542" y="252534"/>
                    <a:pt x="0" y="207207"/>
                  </a:cubicBezTo>
                  <a:lnTo>
                    <a:pt x="45539" y="161668"/>
                  </a:lnTo>
                  <a:lnTo>
                    <a:pt x="136302" y="252432"/>
                  </a:lnTo>
                  <a:cubicBezTo>
                    <a:pt x="180365" y="207734"/>
                    <a:pt x="224180" y="163351"/>
                    <a:pt x="267747" y="119282"/>
                  </a:cubicBezTo>
                  <a:cubicBezTo>
                    <a:pt x="311286" y="75219"/>
                    <a:pt x="335375" y="51569"/>
                    <a:pt x="380533" y="7925"/>
                  </a:cubicBezTo>
                  <a:cubicBezTo>
                    <a:pt x="381800" y="6658"/>
                    <a:pt x="383162" y="5401"/>
                    <a:pt x="384638" y="4115"/>
                  </a:cubicBezTo>
                  <a:cubicBezTo>
                    <a:pt x="386069" y="2901"/>
                    <a:pt x="387348" y="1520"/>
                    <a:pt x="388448" y="0"/>
                  </a:cubicBezTo>
                  <a:close/>
                </a:path>
              </a:pathLst>
            </a:custGeom>
            <a:solidFill>
              <a:schemeClr val="bg2"/>
            </a:solidFill>
            <a:ln w="127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2" name="フリーフォーム 11">
              <a:extLst>
                <a:ext uri="{FF2B5EF4-FFF2-40B4-BE49-F238E27FC236}">
                  <a16:creationId xmlns:a16="http://schemas.microsoft.com/office/drawing/2014/main" id="{1E3BB75E-B0A5-15D6-40B3-72A276348F65}"/>
                </a:ext>
              </a:extLst>
            </p:cNvPr>
            <p:cNvSpPr/>
            <p:nvPr/>
          </p:nvSpPr>
          <p:spPr>
            <a:xfrm>
              <a:off x="830747" y="1374885"/>
              <a:ext cx="723500" cy="723500"/>
            </a:xfrm>
            <a:custGeom>
              <a:avLst/>
              <a:gdLst>
                <a:gd name="connsiteX0" fmla="*/ 361750 w 723500"/>
                <a:gd name="connsiteY0" fmla="*/ 0 h 723500"/>
                <a:gd name="connsiteX1" fmla="*/ 362026 w 723500"/>
                <a:gd name="connsiteY1" fmla="*/ 0 h 723500"/>
                <a:gd name="connsiteX2" fmla="*/ 723500 w 723500"/>
                <a:gd name="connsiteY2" fmla="*/ 361721 h 723500"/>
                <a:gd name="connsiteX3" fmla="*/ 723500 w 723500"/>
                <a:gd name="connsiteY3" fmla="*/ 361750 h 723500"/>
                <a:gd name="connsiteX4" fmla="*/ 361750 w 723500"/>
                <a:gd name="connsiteY4" fmla="*/ 723500 h 723500"/>
                <a:gd name="connsiteX5" fmla="*/ 0 w 723500"/>
                <a:gd name="connsiteY5" fmla="*/ 361750 h 723500"/>
                <a:gd name="connsiteX6" fmla="*/ 361750 w 723500"/>
                <a:gd name="connsiteY6" fmla="*/ 0 h 723500"/>
                <a:gd name="connsiteX7" fmla="*/ 542458 w 723500"/>
                <a:gd name="connsiteY7" fmla="*/ 194748 h 723500"/>
                <a:gd name="connsiteX8" fmla="*/ 538648 w 723500"/>
                <a:gd name="connsiteY8" fmla="*/ 198863 h 723500"/>
                <a:gd name="connsiteX9" fmla="*/ 534543 w 723500"/>
                <a:gd name="connsiteY9" fmla="*/ 202673 h 723500"/>
                <a:gd name="connsiteX10" fmla="*/ 421757 w 723500"/>
                <a:gd name="connsiteY10" fmla="*/ 314030 h 723500"/>
                <a:gd name="connsiteX11" fmla="*/ 290312 w 723500"/>
                <a:gd name="connsiteY11" fmla="*/ 447180 h 723500"/>
                <a:gd name="connsiteX12" fmla="*/ 199549 w 723500"/>
                <a:gd name="connsiteY12" fmla="*/ 356416 h 723500"/>
                <a:gd name="connsiteX13" fmla="*/ 154010 w 723500"/>
                <a:gd name="connsiteY13" fmla="*/ 401955 h 723500"/>
                <a:gd name="connsiteX14" fmla="*/ 290312 w 723500"/>
                <a:gd name="connsiteY14" fmla="*/ 538258 h 723500"/>
                <a:gd name="connsiteX15" fmla="*/ 449380 w 723500"/>
                <a:gd name="connsiteY15" fmla="*/ 379028 h 723500"/>
                <a:gd name="connsiteX16" fmla="*/ 449370 w 723500"/>
                <a:gd name="connsiteY16" fmla="*/ 379000 h 723500"/>
                <a:gd name="connsiteX17" fmla="*/ 588636 w 723500"/>
                <a:gd name="connsiteY17" fmla="*/ 240287 h 723500"/>
                <a:gd name="connsiteX18" fmla="*/ 542458 w 723500"/>
                <a:gd name="connsiteY18" fmla="*/ 194748 h 7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3500" h="723500">
                  <a:moveTo>
                    <a:pt x="361750" y="0"/>
                  </a:moveTo>
                  <a:cubicBezTo>
                    <a:pt x="361842" y="0"/>
                    <a:pt x="361934" y="0"/>
                    <a:pt x="362026" y="0"/>
                  </a:cubicBezTo>
                  <a:cubicBezTo>
                    <a:pt x="561731" y="69"/>
                    <a:pt x="723569" y="162016"/>
                    <a:pt x="723500" y="361721"/>
                  </a:cubicBezTo>
                  <a:cubicBezTo>
                    <a:pt x="723500" y="361731"/>
                    <a:pt x="723500" y="361740"/>
                    <a:pt x="723500" y="361750"/>
                  </a:cubicBezTo>
                  <a:cubicBezTo>
                    <a:pt x="723500" y="561539"/>
                    <a:pt x="561539" y="723500"/>
                    <a:pt x="361750" y="723500"/>
                  </a:cubicBezTo>
                  <a:cubicBezTo>
                    <a:pt x="161961" y="723500"/>
                    <a:pt x="0" y="561539"/>
                    <a:pt x="0" y="361750"/>
                  </a:cubicBezTo>
                  <a:cubicBezTo>
                    <a:pt x="0" y="161961"/>
                    <a:pt x="161961" y="0"/>
                    <a:pt x="361750" y="0"/>
                  </a:cubicBezTo>
                  <a:close/>
                  <a:moveTo>
                    <a:pt x="542458" y="194748"/>
                  </a:moveTo>
                  <a:cubicBezTo>
                    <a:pt x="541358" y="196268"/>
                    <a:pt x="540079" y="197649"/>
                    <a:pt x="538648" y="198863"/>
                  </a:cubicBezTo>
                  <a:cubicBezTo>
                    <a:pt x="537172" y="200149"/>
                    <a:pt x="535810" y="201406"/>
                    <a:pt x="534543" y="202673"/>
                  </a:cubicBezTo>
                  <a:cubicBezTo>
                    <a:pt x="489385" y="246317"/>
                    <a:pt x="465296" y="269967"/>
                    <a:pt x="421757" y="314030"/>
                  </a:cubicBezTo>
                  <a:cubicBezTo>
                    <a:pt x="378190" y="358099"/>
                    <a:pt x="334375" y="402482"/>
                    <a:pt x="290312" y="447180"/>
                  </a:cubicBezTo>
                  <a:lnTo>
                    <a:pt x="199549" y="356416"/>
                  </a:lnTo>
                  <a:lnTo>
                    <a:pt x="154010" y="401955"/>
                  </a:lnTo>
                  <a:cubicBezTo>
                    <a:pt x="199552" y="447282"/>
                    <a:pt x="244986" y="492716"/>
                    <a:pt x="290312" y="538258"/>
                  </a:cubicBezTo>
                  <a:cubicBezTo>
                    <a:pt x="343652" y="484715"/>
                    <a:pt x="396675" y="431638"/>
                    <a:pt x="449380" y="379028"/>
                  </a:cubicBezTo>
                  <a:lnTo>
                    <a:pt x="449370" y="379000"/>
                  </a:lnTo>
                  <a:cubicBezTo>
                    <a:pt x="502082" y="326393"/>
                    <a:pt x="535000" y="293627"/>
                    <a:pt x="588636" y="240287"/>
                  </a:cubicBezTo>
                  <a:lnTo>
                    <a:pt x="542458" y="194748"/>
                  </a:lnTo>
                  <a:close/>
                </a:path>
              </a:pathLst>
            </a:custGeom>
            <a:solidFill>
              <a:schemeClr val="tx1"/>
            </a:solidFill>
            <a:ln w="127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spTree>
    <p:extLst>
      <p:ext uri="{BB962C8B-B14F-4D97-AF65-F5344CB8AC3E}">
        <p14:creationId xmlns:p14="http://schemas.microsoft.com/office/powerpoint/2010/main" val="4157848016"/>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6A654D-01F3-0329-F921-335DE0E8D5B4}"/>
              </a:ext>
            </a:extLst>
          </p:cNvPr>
          <p:cNvSpPr>
            <a:spLocks noGrp="1"/>
          </p:cNvSpPr>
          <p:nvPr>
            <p:ph type="title"/>
          </p:nvPr>
        </p:nvSpPr>
        <p:spPr/>
        <p:txBody>
          <a:bodyPr/>
          <a:lstStyle/>
          <a:p>
            <a:r>
              <a:rPr kumimoji="1" lang="en-US" altLang="ja-JP" dirty="0"/>
              <a:t>Results – </a:t>
            </a:r>
            <a:r>
              <a:rPr lang="en-US" altLang="ja-JP" dirty="0"/>
              <a:t>Analysis 2 (Trends in the Number of Questions</a:t>
            </a:r>
            <a:r>
              <a:rPr kumimoji="1" lang="en-US" altLang="ja-JP" dirty="0"/>
              <a:t>)</a:t>
            </a:r>
            <a:endParaRPr kumimoji="1" lang="ja-JP" altLang="en-US"/>
          </a:p>
        </p:txBody>
      </p:sp>
      <p:sp>
        <p:nvSpPr>
          <p:cNvPr id="3" name="コンテンツ プレースホルダー 2">
            <a:extLst>
              <a:ext uri="{FF2B5EF4-FFF2-40B4-BE49-F238E27FC236}">
                <a16:creationId xmlns:a16="http://schemas.microsoft.com/office/drawing/2014/main" id="{B9BCD426-0361-74D0-78A3-0D8A418C9602}"/>
              </a:ext>
            </a:extLst>
          </p:cNvPr>
          <p:cNvSpPr>
            <a:spLocks noGrp="1"/>
          </p:cNvSpPr>
          <p:nvPr>
            <p:ph idx="1"/>
          </p:nvPr>
        </p:nvSpPr>
        <p:spPr>
          <a:xfrm>
            <a:off x="326571" y="4418018"/>
            <a:ext cx="11485984" cy="2076088"/>
          </a:xfrm>
        </p:spPr>
        <p:txBody>
          <a:bodyPr>
            <a:normAutofit/>
          </a:bodyPr>
          <a:lstStyle/>
          <a:p>
            <a:r>
              <a:rPr lang="en-US" altLang="ja-JP" dirty="0"/>
              <a:t>S</a:t>
            </a:r>
            <a:r>
              <a:rPr kumimoji="1" lang="en-US" altLang="ja-JP" dirty="0"/>
              <a:t>mall over the four years</a:t>
            </a:r>
          </a:p>
          <a:p>
            <a:pPr lvl="1"/>
            <a:r>
              <a:rPr kumimoji="1" lang="en-US" altLang="ja-JP" dirty="0"/>
              <a:t>Before 2019: 1 in 2012 and 0 for the rest</a:t>
            </a:r>
          </a:p>
          <a:p>
            <a:r>
              <a:rPr lang="en-US" altLang="ja-JP" dirty="0"/>
              <a:t>Steady increase from 2020 to 2023, with a notable acceleration from 2021</a:t>
            </a:r>
          </a:p>
          <a:p>
            <a:pPr lvl="1"/>
            <a:r>
              <a:rPr lang="en" altLang="ja-JP" dirty="0"/>
              <a:t>C</a:t>
            </a:r>
            <a:r>
              <a:rPr kumimoji="1" lang="en" altLang="ja-JP" dirty="0"/>
              <a:t>orrelation with the U.S. exec. order and the ISO/IEC standardization of SPDX?</a:t>
            </a:r>
            <a:endParaRPr kumimoji="1" lang="ja-JP" altLang="en-US"/>
          </a:p>
        </p:txBody>
      </p:sp>
      <p:graphicFrame>
        <p:nvGraphicFramePr>
          <p:cNvPr id="5" name="グラフ 4">
            <a:extLst>
              <a:ext uri="{FF2B5EF4-FFF2-40B4-BE49-F238E27FC236}">
                <a16:creationId xmlns:a16="http://schemas.microsoft.com/office/drawing/2014/main" id="{44B6FB81-EA5C-B476-B155-421818B5A68C}"/>
              </a:ext>
            </a:extLst>
          </p:cNvPr>
          <p:cNvGraphicFramePr>
            <a:graphicFrameLocks/>
          </p:cNvGraphicFramePr>
          <p:nvPr>
            <p:extLst>
              <p:ext uri="{D42A27DB-BD31-4B8C-83A1-F6EECF244321}">
                <p14:modId xmlns:p14="http://schemas.microsoft.com/office/powerpoint/2010/main" val="3409135735"/>
              </p:ext>
            </p:extLst>
          </p:nvPr>
        </p:nvGraphicFramePr>
        <p:xfrm>
          <a:off x="1849349" y="904753"/>
          <a:ext cx="8157146" cy="3255103"/>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グループ化 6">
            <a:extLst>
              <a:ext uri="{FF2B5EF4-FFF2-40B4-BE49-F238E27FC236}">
                <a16:creationId xmlns:a16="http://schemas.microsoft.com/office/drawing/2014/main" id="{3AAA5912-AD4D-0DEE-03A6-58E723C9EAB1}"/>
              </a:ext>
            </a:extLst>
          </p:cNvPr>
          <p:cNvGrpSpPr/>
          <p:nvPr/>
        </p:nvGrpSpPr>
        <p:grpSpPr>
          <a:xfrm>
            <a:off x="4815335" y="1484670"/>
            <a:ext cx="2482671" cy="2636954"/>
            <a:chOff x="4815335" y="1484670"/>
            <a:chExt cx="2482671" cy="2636954"/>
          </a:xfrm>
          <a:effectLst>
            <a:outerShdw blurRad="50800" dist="38100" dir="2700000" algn="tl" rotWithShape="0">
              <a:prstClr val="black">
                <a:alpha val="80000"/>
              </a:prstClr>
            </a:outerShdw>
          </a:effectLst>
        </p:grpSpPr>
        <p:sp>
          <p:nvSpPr>
            <p:cNvPr id="4" name="正方形/長方形 3">
              <a:extLst>
                <a:ext uri="{FF2B5EF4-FFF2-40B4-BE49-F238E27FC236}">
                  <a16:creationId xmlns:a16="http://schemas.microsoft.com/office/drawing/2014/main" id="{8E101248-EE42-4208-B177-838E7A7173A5}"/>
                </a:ext>
              </a:extLst>
            </p:cNvPr>
            <p:cNvSpPr/>
            <p:nvPr/>
          </p:nvSpPr>
          <p:spPr>
            <a:xfrm>
              <a:off x="5643716" y="1484670"/>
              <a:ext cx="825910" cy="2636954"/>
            </a:xfrm>
            <a:prstGeom prst="rect">
              <a:avLst/>
            </a:prstGeom>
            <a:noFill/>
            <a:ln w="76200">
              <a:solidFill>
                <a:srgbClr val="FF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a:extLst>
                <a:ext uri="{FF2B5EF4-FFF2-40B4-BE49-F238E27FC236}">
                  <a16:creationId xmlns:a16="http://schemas.microsoft.com/office/drawing/2014/main" id="{FFA7B0F5-1038-297A-0C52-C921D4EAD78E}"/>
                </a:ext>
              </a:extLst>
            </p:cNvPr>
            <p:cNvSpPr/>
            <p:nvPr/>
          </p:nvSpPr>
          <p:spPr>
            <a:xfrm>
              <a:off x="4815335" y="1602495"/>
              <a:ext cx="2482671" cy="885524"/>
            </a:xfrm>
            <a:prstGeom prst="roundRect">
              <a:avLst/>
            </a:prstGeom>
            <a:solidFill>
              <a:srgbClr val="FFFFFF"/>
            </a:solidFill>
            <a:ln w="762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000000"/>
                  </a:solidFill>
                </a:rPr>
                <a:t>U.S. EO14028</a:t>
              </a:r>
            </a:p>
            <a:p>
              <a:pPr algn="ctr"/>
              <a:r>
                <a:rPr lang="en-US" altLang="ja-JP" b="1" dirty="0">
                  <a:solidFill>
                    <a:srgbClr val="000000"/>
                  </a:solidFill>
                </a:rPr>
                <a:t>ISO/IEC 5962:2021</a:t>
              </a:r>
              <a:endParaRPr kumimoji="1" lang="ja-JP" altLang="en-US" b="1">
                <a:solidFill>
                  <a:srgbClr val="000000"/>
                </a:solidFill>
              </a:endParaRPr>
            </a:p>
          </p:txBody>
        </p:sp>
      </p:grpSp>
    </p:spTree>
    <p:extLst>
      <p:ext uri="{BB962C8B-B14F-4D97-AF65-F5344CB8AC3E}">
        <p14:creationId xmlns:p14="http://schemas.microsoft.com/office/powerpoint/2010/main" val="184236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157F51-3A65-F67F-207F-CDCFC0DAC1C6}"/>
              </a:ext>
            </a:extLst>
          </p:cNvPr>
          <p:cNvSpPr>
            <a:spLocks noGrp="1"/>
          </p:cNvSpPr>
          <p:nvPr>
            <p:ph type="title"/>
          </p:nvPr>
        </p:nvSpPr>
        <p:spPr/>
        <p:txBody>
          <a:bodyPr/>
          <a:lstStyle/>
          <a:p>
            <a:r>
              <a:rPr lang="en" altLang="ja-JP" dirty="0"/>
              <a:t>Results – Analysis 3 (SBOM Challenges)</a:t>
            </a:r>
          </a:p>
        </p:txBody>
      </p:sp>
      <p:sp>
        <p:nvSpPr>
          <p:cNvPr id="4" name="角丸四角形 3">
            <a:extLst>
              <a:ext uri="{FF2B5EF4-FFF2-40B4-BE49-F238E27FC236}">
                <a16:creationId xmlns:a16="http://schemas.microsoft.com/office/drawing/2014/main" id="{7A840657-A3AA-F939-F533-1AF85D21AE1A}"/>
              </a:ext>
            </a:extLst>
          </p:cNvPr>
          <p:cNvSpPr/>
          <p:nvPr/>
        </p:nvSpPr>
        <p:spPr>
          <a:xfrm>
            <a:off x="1695532" y="1901301"/>
            <a:ext cx="9730175" cy="967280"/>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en" altLang="ja-JP" sz="2800" b="1" dirty="0"/>
              <a:t>Insufficient Coverage of Use </a:t>
            </a:r>
            <a:r>
              <a:rPr lang="en" altLang="ja-JP" sz="2800" b="1" dirty="0"/>
              <a:t>C</a:t>
            </a:r>
            <a:r>
              <a:rPr kumimoji="1" lang="en" altLang="ja-JP" sz="2800" b="1" dirty="0"/>
              <a:t>ases by SBOM Tools (7)</a:t>
            </a:r>
            <a:endParaRPr kumimoji="1" lang="ja-JP" altLang="en-US" sz="2800" b="1"/>
          </a:p>
        </p:txBody>
      </p:sp>
      <p:pic>
        <p:nvPicPr>
          <p:cNvPr id="7" name="グラフィックス 6" descr="道路標識 単色塗りつぶし">
            <a:extLst>
              <a:ext uri="{FF2B5EF4-FFF2-40B4-BE49-F238E27FC236}">
                <a16:creationId xmlns:a16="http://schemas.microsoft.com/office/drawing/2014/main" id="{4D6254F6-261A-E78D-C820-5348A1874D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0039" y="1927741"/>
            <a:ext cx="914400" cy="914400"/>
          </a:xfrm>
          <a:prstGeom prst="rect">
            <a:avLst/>
          </a:prstGeom>
          <a:effectLst>
            <a:outerShdw blurRad="50800" dist="38100" dir="2700000" algn="tl" rotWithShape="0">
              <a:prstClr val="black">
                <a:alpha val="80000"/>
              </a:prstClr>
            </a:outerShdw>
          </a:effectLst>
        </p:spPr>
      </p:pic>
      <p:sp>
        <p:nvSpPr>
          <p:cNvPr id="6" name="角丸四角形 5">
            <a:extLst>
              <a:ext uri="{FF2B5EF4-FFF2-40B4-BE49-F238E27FC236}">
                <a16:creationId xmlns:a16="http://schemas.microsoft.com/office/drawing/2014/main" id="{528A9CF6-F689-F9A5-A5F9-010803502B55}"/>
              </a:ext>
            </a:extLst>
          </p:cNvPr>
          <p:cNvSpPr/>
          <p:nvPr/>
        </p:nvSpPr>
        <p:spPr>
          <a:xfrm>
            <a:off x="1695532" y="4546162"/>
            <a:ext cx="9730175" cy="967280"/>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en" altLang="ja-JP" sz="2800" b="1" dirty="0"/>
              <a:t>Immaturity of SBOM Tools or Unclear </a:t>
            </a:r>
            <a:r>
              <a:rPr lang="en" altLang="ja-JP" sz="2800" b="1" dirty="0"/>
              <a:t>U</a:t>
            </a:r>
            <a:r>
              <a:rPr kumimoji="1" lang="en" altLang="ja-JP" sz="2800" b="1" dirty="0"/>
              <a:t>sages (19)</a:t>
            </a:r>
            <a:endParaRPr kumimoji="1" lang="ja-JP" altLang="en-US" sz="2800" b="1"/>
          </a:p>
        </p:txBody>
      </p:sp>
      <p:pic>
        <p:nvPicPr>
          <p:cNvPr id="10" name="グラフィックス 9" descr="レンガ壁の建築 単色塗りつぶし">
            <a:extLst>
              <a:ext uri="{FF2B5EF4-FFF2-40B4-BE49-F238E27FC236}">
                <a16:creationId xmlns:a16="http://schemas.microsoft.com/office/drawing/2014/main" id="{23A056D4-8032-80AE-8138-A2A5DD0E08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0039" y="4572600"/>
            <a:ext cx="914400" cy="914400"/>
          </a:xfrm>
          <a:prstGeom prst="rect">
            <a:avLst/>
          </a:prstGeom>
          <a:effectLst>
            <a:outerShdw blurRad="50800" dist="38100" dir="2700000" algn="tl" rotWithShape="0">
              <a:prstClr val="black">
                <a:alpha val="80000"/>
              </a:prstClr>
            </a:outerShdw>
          </a:effectLst>
        </p:spPr>
      </p:pic>
      <p:sp>
        <p:nvSpPr>
          <p:cNvPr id="5" name="角丸四角形 4">
            <a:extLst>
              <a:ext uri="{FF2B5EF4-FFF2-40B4-BE49-F238E27FC236}">
                <a16:creationId xmlns:a16="http://schemas.microsoft.com/office/drawing/2014/main" id="{D8D6B7E9-BF8F-268A-E98A-7542CD53C3F1}"/>
              </a:ext>
            </a:extLst>
          </p:cNvPr>
          <p:cNvSpPr/>
          <p:nvPr/>
        </p:nvSpPr>
        <p:spPr>
          <a:xfrm>
            <a:off x="1695532" y="3223731"/>
            <a:ext cx="9730175" cy="967280"/>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en" altLang="ja-JP" sz="2800" b="1" dirty="0"/>
              <a:t>Inability of SBOM Tools to Meet </a:t>
            </a:r>
            <a:r>
              <a:rPr lang="en" altLang="ja-JP" sz="2800" b="1" dirty="0"/>
              <a:t>R</a:t>
            </a:r>
            <a:r>
              <a:rPr kumimoji="1" lang="en" altLang="ja-JP" sz="2800" b="1" dirty="0"/>
              <a:t>equirements (4)</a:t>
            </a:r>
            <a:endParaRPr kumimoji="1" lang="ja-JP" altLang="en-US" sz="2800" b="1"/>
          </a:p>
        </p:txBody>
      </p:sp>
      <p:grpSp>
        <p:nvGrpSpPr>
          <p:cNvPr id="39" name="グループ化 38">
            <a:extLst>
              <a:ext uri="{FF2B5EF4-FFF2-40B4-BE49-F238E27FC236}">
                <a16:creationId xmlns:a16="http://schemas.microsoft.com/office/drawing/2014/main" id="{B3B6BAE2-4158-0715-8DA0-CC807D96A7C9}"/>
              </a:ext>
            </a:extLst>
          </p:cNvPr>
          <p:cNvGrpSpPr/>
          <p:nvPr/>
        </p:nvGrpSpPr>
        <p:grpSpPr>
          <a:xfrm>
            <a:off x="761964" y="3326371"/>
            <a:ext cx="590550" cy="762000"/>
            <a:chOff x="761964" y="3326371"/>
            <a:chExt cx="590550" cy="762000"/>
          </a:xfrm>
          <a:effectLst>
            <a:outerShdw blurRad="50800" dist="38100" dir="2700000" algn="tl" rotWithShape="0">
              <a:prstClr val="black">
                <a:alpha val="80000"/>
              </a:prstClr>
            </a:outerShdw>
          </a:effectLst>
        </p:grpSpPr>
        <p:sp>
          <p:nvSpPr>
            <p:cNvPr id="38" name="フリーフォーム 37">
              <a:extLst>
                <a:ext uri="{FF2B5EF4-FFF2-40B4-BE49-F238E27FC236}">
                  <a16:creationId xmlns:a16="http://schemas.microsoft.com/office/drawing/2014/main" id="{58514E5F-4B91-DA0B-8AE4-A41C29C5C207}"/>
                </a:ext>
              </a:extLst>
            </p:cNvPr>
            <p:cNvSpPr/>
            <p:nvPr/>
          </p:nvSpPr>
          <p:spPr>
            <a:xfrm>
              <a:off x="1028664" y="3364471"/>
              <a:ext cx="57150" cy="57150"/>
            </a:xfrm>
            <a:custGeom>
              <a:avLst/>
              <a:gdLst>
                <a:gd name="connsiteX0" fmla="*/ 29528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9528 w 57150"/>
                <a:gd name="connsiteY4" fmla="*/ 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29528" y="0"/>
                  </a:moveTo>
                  <a:cubicBezTo>
                    <a:pt x="44768" y="0"/>
                    <a:pt x="57150" y="13335"/>
                    <a:pt x="57150" y="28575"/>
                  </a:cubicBezTo>
                  <a:cubicBezTo>
                    <a:pt x="57150" y="44768"/>
                    <a:pt x="44768" y="57150"/>
                    <a:pt x="28575" y="57150"/>
                  </a:cubicBezTo>
                  <a:cubicBezTo>
                    <a:pt x="12383" y="57150"/>
                    <a:pt x="0" y="44768"/>
                    <a:pt x="0" y="28575"/>
                  </a:cubicBezTo>
                  <a:cubicBezTo>
                    <a:pt x="0" y="12383"/>
                    <a:pt x="12383" y="0"/>
                    <a:pt x="29528" y="0"/>
                  </a:cubicBez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37" name="フリーフォーム 36">
              <a:extLst>
                <a:ext uri="{FF2B5EF4-FFF2-40B4-BE49-F238E27FC236}">
                  <a16:creationId xmlns:a16="http://schemas.microsoft.com/office/drawing/2014/main" id="{61CE8068-11C6-F458-010C-35473B7AE947}"/>
                </a:ext>
              </a:extLst>
            </p:cNvPr>
            <p:cNvSpPr/>
            <p:nvPr/>
          </p:nvSpPr>
          <p:spPr>
            <a:xfrm>
              <a:off x="819114" y="3440671"/>
              <a:ext cx="476250" cy="590550"/>
            </a:xfrm>
            <a:custGeom>
              <a:avLst/>
              <a:gdLst>
                <a:gd name="connsiteX0" fmla="*/ 0 w 476250"/>
                <a:gd name="connsiteY0" fmla="*/ 0 h 590550"/>
                <a:gd name="connsiteX1" fmla="*/ 104775 w 476250"/>
                <a:gd name="connsiteY1" fmla="*/ 0 h 590550"/>
                <a:gd name="connsiteX2" fmla="*/ 104775 w 476250"/>
                <a:gd name="connsiteY2" fmla="*/ 57150 h 590550"/>
                <a:gd name="connsiteX3" fmla="*/ 371475 w 476250"/>
                <a:gd name="connsiteY3" fmla="*/ 57150 h 590550"/>
                <a:gd name="connsiteX4" fmla="*/ 371475 w 476250"/>
                <a:gd name="connsiteY4" fmla="*/ 0 h 590550"/>
                <a:gd name="connsiteX5" fmla="*/ 476250 w 476250"/>
                <a:gd name="connsiteY5" fmla="*/ 0 h 590550"/>
                <a:gd name="connsiteX6" fmla="*/ 476250 w 476250"/>
                <a:gd name="connsiteY6" fmla="*/ 590550 h 590550"/>
                <a:gd name="connsiteX7" fmla="*/ 0 w 476250"/>
                <a:gd name="connsiteY7" fmla="*/ 590550 h 590550"/>
                <a:gd name="connsiteX8" fmla="*/ 0 w 476250"/>
                <a:gd name="connsiteY8" fmla="*/ 0 h 590550"/>
                <a:gd name="connsiteX9" fmla="*/ 392429 w 476250"/>
                <a:gd name="connsiteY9" fmla="*/ 92392 h 590550"/>
                <a:gd name="connsiteX10" fmla="*/ 329564 w 476250"/>
                <a:gd name="connsiteY10" fmla="*/ 155257 h 590550"/>
                <a:gd name="connsiteX11" fmla="*/ 304799 w 476250"/>
                <a:gd name="connsiteY11" fmla="*/ 130492 h 590550"/>
                <a:gd name="connsiteX12" fmla="*/ 284797 w 476250"/>
                <a:gd name="connsiteY12" fmla="*/ 150494 h 590550"/>
                <a:gd name="connsiteX13" fmla="*/ 329564 w 476250"/>
                <a:gd name="connsiteY13" fmla="*/ 195262 h 590550"/>
                <a:gd name="connsiteX14" fmla="*/ 412432 w 476250"/>
                <a:gd name="connsiteY14" fmla="*/ 112394 h 590550"/>
                <a:gd name="connsiteX15" fmla="*/ 392429 w 476250"/>
                <a:gd name="connsiteY15" fmla="*/ 92392 h 590550"/>
                <a:gd name="connsiteX16" fmla="*/ 57150 w 476250"/>
                <a:gd name="connsiteY16" fmla="*/ 133350 h 590550"/>
                <a:gd name="connsiteX17" fmla="*/ 57150 w 476250"/>
                <a:gd name="connsiteY17" fmla="*/ 171450 h 590550"/>
                <a:gd name="connsiteX18" fmla="*/ 219075 w 476250"/>
                <a:gd name="connsiteY18" fmla="*/ 171450 h 590550"/>
                <a:gd name="connsiteX19" fmla="*/ 219075 w 476250"/>
                <a:gd name="connsiteY19" fmla="*/ 133350 h 590550"/>
                <a:gd name="connsiteX20" fmla="*/ 57150 w 476250"/>
                <a:gd name="connsiteY20" fmla="*/ 133350 h 590550"/>
                <a:gd name="connsiteX21" fmla="*/ 392429 w 476250"/>
                <a:gd name="connsiteY21" fmla="*/ 206692 h 590550"/>
                <a:gd name="connsiteX22" fmla="*/ 329564 w 476250"/>
                <a:gd name="connsiteY22" fmla="*/ 269557 h 590550"/>
                <a:gd name="connsiteX23" fmla="*/ 304799 w 476250"/>
                <a:gd name="connsiteY23" fmla="*/ 244792 h 590550"/>
                <a:gd name="connsiteX24" fmla="*/ 284797 w 476250"/>
                <a:gd name="connsiteY24" fmla="*/ 264794 h 590550"/>
                <a:gd name="connsiteX25" fmla="*/ 329564 w 476250"/>
                <a:gd name="connsiteY25" fmla="*/ 309562 h 590550"/>
                <a:gd name="connsiteX26" fmla="*/ 412432 w 476250"/>
                <a:gd name="connsiteY26" fmla="*/ 226694 h 590550"/>
                <a:gd name="connsiteX27" fmla="*/ 392429 w 476250"/>
                <a:gd name="connsiteY27" fmla="*/ 206692 h 590550"/>
                <a:gd name="connsiteX28" fmla="*/ 57150 w 476250"/>
                <a:gd name="connsiteY28" fmla="*/ 247650 h 590550"/>
                <a:gd name="connsiteX29" fmla="*/ 57150 w 476250"/>
                <a:gd name="connsiteY29" fmla="*/ 285750 h 590550"/>
                <a:gd name="connsiteX30" fmla="*/ 219075 w 476250"/>
                <a:gd name="connsiteY30" fmla="*/ 285750 h 590550"/>
                <a:gd name="connsiteX31" fmla="*/ 219075 w 476250"/>
                <a:gd name="connsiteY31" fmla="*/ 247650 h 590550"/>
                <a:gd name="connsiteX32" fmla="*/ 57150 w 476250"/>
                <a:gd name="connsiteY32" fmla="*/ 247650 h 590550"/>
                <a:gd name="connsiteX33" fmla="*/ 392429 w 476250"/>
                <a:gd name="connsiteY33" fmla="*/ 320992 h 590550"/>
                <a:gd name="connsiteX34" fmla="*/ 329564 w 476250"/>
                <a:gd name="connsiteY34" fmla="*/ 383857 h 590550"/>
                <a:gd name="connsiteX35" fmla="*/ 304799 w 476250"/>
                <a:gd name="connsiteY35" fmla="*/ 359092 h 590550"/>
                <a:gd name="connsiteX36" fmla="*/ 284797 w 476250"/>
                <a:gd name="connsiteY36" fmla="*/ 379094 h 590550"/>
                <a:gd name="connsiteX37" fmla="*/ 329564 w 476250"/>
                <a:gd name="connsiteY37" fmla="*/ 423862 h 590550"/>
                <a:gd name="connsiteX38" fmla="*/ 412432 w 476250"/>
                <a:gd name="connsiteY38" fmla="*/ 340994 h 590550"/>
                <a:gd name="connsiteX39" fmla="*/ 392429 w 476250"/>
                <a:gd name="connsiteY39" fmla="*/ 320992 h 590550"/>
                <a:gd name="connsiteX40" fmla="*/ 57150 w 476250"/>
                <a:gd name="connsiteY40" fmla="*/ 361950 h 590550"/>
                <a:gd name="connsiteX41" fmla="*/ 57150 w 476250"/>
                <a:gd name="connsiteY41" fmla="*/ 400050 h 590550"/>
                <a:gd name="connsiteX42" fmla="*/ 219075 w 476250"/>
                <a:gd name="connsiteY42" fmla="*/ 400050 h 590550"/>
                <a:gd name="connsiteX43" fmla="*/ 219075 w 476250"/>
                <a:gd name="connsiteY43" fmla="*/ 361950 h 590550"/>
                <a:gd name="connsiteX44" fmla="*/ 57150 w 476250"/>
                <a:gd name="connsiteY44" fmla="*/ 361950 h 590550"/>
                <a:gd name="connsiteX45" fmla="*/ 392429 w 476250"/>
                <a:gd name="connsiteY45" fmla="*/ 435292 h 590550"/>
                <a:gd name="connsiteX46" fmla="*/ 329564 w 476250"/>
                <a:gd name="connsiteY46" fmla="*/ 498157 h 590550"/>
                <a:gd name="connsiteX47" fmla="*/ 304799 w 476250"/>
                <a:gd name="connsiteY47" fmla="*/ 473392 h 590550"/>
                <a:gd name="connsiteX48" fmla="*/ 284797 w 476250"/>
                <a:gd name="connsiteY48" fmla="*/ 493395 h 590550"/>
                <a:gd name="connsiteX49" fmla="*/ 329564 w 476250"/>
                <a:gd name="connsiteY49" fmla="*/ 538162 h 590550"/>
                <a:gd name="connsiteX50" fmla="*/ 412432 w 476250"/>
                <a:gd name="connsiteY50" fmla="*/ 455295 h 590550"/>
                <a:gd name="connsiteX51" fmla="*/ 392429 w 476250"/>
                <a:gd name="connsiteY51" fmla="*/ 435292 h 590550"/>
                <a:gd name="connsiteX52" fmla="*/ 57150 w 476250"/>
                <a:gd name="connsiteY52" fmla="*/ 476250 h 590550"/>
                <a:gd name="connsiteX53" fmla="*/ 57150 w 476250"/>
                <a:gd name="connsiteY53" fmla="*/ 514350 h 590550"/>
                <a:gd name="connsiteX54" fmla="*/ 219075 w 476250"/>
                <a:gd name="connsiteY54" fmla="*/ 514350 h 590550"/>
                <a:gd name="connsiteX55" fmla="*/ 219075 w 476250"/>
                <a:gd name="connsiteY55" fmla="*/ 476250 h 590550"/>
                <a:gd name="connsiteX56" fmla="*/ 57150 w 476250"/>
                <a:gd name="connsiteY56" fmla="*/ 4762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76250" h="590550">
                  <a:moveTo>
                    <a:pt x="0" y="0"/>
                  </a:moveTo>
                  <a:lnTo>
                    <a:pt x="104775" y="0"/>
                  </a:lnTo>
                  <a:lnTo>
                    <a:pt x="104775" y="57150"/>
                  </a:lnTo>
                  <a:lnTo>
                    <a:pt x="371475" y="57150"/>
                  </a:lnTo>
                  <a:lnTo>
                    <a:pt x="371475" y="0"/>
                  </a:lnTo>
                  <a:lnTo>
                    <a:pt x="476250" y="0"/>
                  </a:lnTo>
                  <a:lnTo>
                    <a:pt x="476250" y="590550"/>
                  </a:lnTo>
                  <a:lnTo>
                    <a:pt x="0" y="590550"/>
                  </a:lnTo>
                  <a:lnTo>
                    <a:pt x="0" y="0"/>
                  </a:lnTo>
                  <a:close/>
                  <a:moveTo>
                    <a:pt x="392429" y="92392"/>
                  </a:moveTo>
                  <a:lnTo>
                    <a:pt x="329564" y="155257"/>
                  </a:lnTo>
                  <a:lnTo>
                    <a:pt x="304799" y="130492"/>
                  </a:lnTo>
                  <a:lnTo>
                    <a:pt x="284797" y="150494"/>
                  </a:lnTo>
                  <a:lnTo>
                    <a:pt x="329564" y="195262"/>
                  </a:lnTo>
                  <a:lnTo>
                    <a:pt x="412432" y="112394"/>
                  </a:lnTo>
                  <a:lnTo>
                    <a:pt x="392429" y="92392"/>
                  </a:lnTo>
                  <a:close/>
                  <a:moveTo>
                    <a:pt x="57150" y="133350"/>
                  </a:moveTo>
                  <a:lnTo>
                    <a:pt x="57150" y="171450"/>
                  </a:lnTo>
                  <a:lnTo>
                    <a:pt x="219075" y="171450"/>
                  </a:lnTo>
                  <a:lnTo>
                    <a:pt x="219075" y="133350"/>
                  </a:lnTo>
                  <a:lnTo>
                    <a:pt x="57150" y="133350"/>
                  </a:lnTo>
                  <a:close/>
                  <a:moveTo>
                    <a:pt x="392429" y="206692"/>
                  </a:moveTo>
                  <a:lnTo>
                    <a:pt x="329564" y="269557"/>
                  </a:lnTo>
                  <a:lnTo>
                    <a:pt x="304799" y="244792"/>
                  </a:lnTo>
                  <a:lnTo>
                    <a:pt x="284797" y="264794"/>
                  </a:lnTo>
                  <a:lnTo>
                    <a:pt x="329564" y="309562"/>
                  </a:lnTo>
                  <a:lnTo>
                    <a:pt x="412432" y="226694"/>
                  </a:lnTo>
                  <a:lnTo>
                    <a:pt x="392429" y="206692"/>
                  </a:lnTo>
                  <a:close/>
                  <a:moveTo>
                    <a:pt x="57150" y="247650"/>
                  </a:moveTo>
                  <a:lnTo>
                    <a:pt x="57150" y="285750"/>
                  </a:lnTo>
                  <a:lnTo>
                    <a:pt x="219075" y="285750"/>
                  </a:lnTo>
                  <a:lnTo>
                    <a:pt x="219075" y="247650"/>
                  </a:lnTo>
                  <a:lnTo>
                    <a:pt x="57150" y="247650"/>
                  </a:lnTo>
                  <a:close/>
                  <a:moveTo>
                    <a:pt x="392429" y="320992"/>
                  </a:moveTo>
                  <a:lnTo>
                    <a:pt x="329564" y="383857"/>
                  </a:lnTo>
                  <a:lnTo>
                    <a:pt x="304799" y="359092"/>
                  </a:lnTo>
                  <a:lnTo>
                    <a:pt x="284797" y="379094"/>
                  </a:lnTo>
                  <a:lnTo>
                    <a:pt x="329564" y="423862"/>
                  </a:lnTo>
                  <a:lnTo>
                    <a:pt x="412432" y="340994"/>
                  </a:lnTo>
                  <a:lnTo>
                    <a:pt x="392429" y="320992"/>
                  </a:lnTo>
                  <a:close/>
                  <a:moveTo>
                    <a:pt x="57150" y="361950"/>
                  </a:moveTo>
                  <a:lnTo>
                    <a:pt x="57150" y="400050"/>
                  </a:lnTo>
                  <a:lnTo>
                    <a:pt x="219075" y="400050"/>
                  </a:lnTo>
                  <a:lnTo>
                    <a:pt x="219075" y="361950"/>
                  </a:lnTo>
                  <a:lnTo>
                    <a:pt x="57150" y="361950"/>
                  </a:lnTo>
                  <a:close/>
                  <a:moveTo>
                    <a:pt x="392429" y="435292"/>
                  </a:moveTo>
                  <a:lnTo>
                    <a:pt x="329564" y="498157"/>
                  </a:lnTo>
                  <a:lnTo>
                    <a:pt x="304799" y="473392"/>
                  </a:lnTo>
                  <a:lnTo>
                    <a:pt x="284797" y="493395"/>
                  </a:lnTo>
                  <a:lnTo>
                    <a:pt x="329564" y="538162"/>
                  </a:lnTo>
                  <a:lnTo>
                    <a:pt x="412432" y="455295"/>
                  </a:lnTo>
                  <a:lnTo>
                    <a:pt x="392429" y="435292"/>
                  </a:lnTo>
                  <a:close/>
                  <a:moveTo>
                    <a:pt x="57150" y="476250"/>
                  </a:moveTo>
                  <a:lnTo>
                    <a:pt x="57150" y="514350"/>
                  </a:lnTo>
                  <a:lnTo>
                    <a:pt x="219075" y="514350"/>
                  </a:lnTo>
                  <a:lnTo>
                    <a:pt x="219075" y="476250"/>
                  </a:lnTo>
                  <a:lnTo>
                    <a:pt x="57150" y="476250"/>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35" name="フリーフォーム 34">
              <a:extLst>
                <a:ext uri="{FF2B5EF4-FFF2-40B4-BE49-F238E27FC236}">
                  <a16:creationId xmlns:a16="http://schemas.microsoft.com/office/drawing/2014/main" id="{AFF4AE71-E16B-D3E7-4348-111B7CEB6A26}"/>
                </a:ext>
              </a:extLst>
            </p:cNvPr>
            <p:cNvSpPr/>
            <p:nvPr/>
          </p:nvSpPr>
          <p:spPr>
            <a:xfrm>
              <a:off x="761964" y="3326371"/>
              <a:ext cx="590550" cy="762000"/>
            </a:xfrm>
            <a:custGeom>
              <a:avLst/>
              <a:gdLst>
                <a:gd name="connsiteX0" fmla="*/ 238125 w 590550"/>
                <a:gd name="connsiteY0" fmla="*/ 0 h 762000"/>
                <a:gd name="connsiteX1" fmla="*/ 352425 w 590550"/>
                <a:gd name="connsiteY1" fmla="*/ 0 h 762000"/>
                <a:gd name="connsiteX2" fmla="*/ 390525 w 590550"/>
                <a:gd name="connsiteY2" fmla="*/ 38100 h 762000"/>
                <a:gd name="connsiteX3" fmla="*/ 390525 w 590550"/>
                <a:gd name="connsiteY3" fmla="*/ 57150 h 762000"/>
                <a:gd name="connsiteX4" fmla="*/ 552450 w 590550"/>
                <a:gd name="connsiteY4" fmla="*/ 57150 h 762000"/>
                <a:gd name="connsiteX5" fmla="*/ 590550 w 590550"/>
                <a:gd name="connsiteY5" fmla="*/ 95250 h 762000"/>
                <a:gd name="connsiteX6" fmla="*/ 590550 w 590550"/>
                <a:gd name="connsiteY6" fmla="*/ 723900 h 762000"/>
                <a:gd name="connsiteX7" fmla="*/ 552450 w 590550"/>
                <a:gd name="connsiteY7" fmla="*/ 762000 h 762000"/>
                <a:gd name="connsiteX8" fmla="*/ 38100 w 590550"/>
                <a:gd name="connsiteY8" fmla="*/ 762000 h 762000"/>
                <a:gd name="connsiteX9" fmla="*/ 0 w 590550"/>
                <a:gd name="connsiteY9" fmla="*/ 723900 h 762000"/>
                <a:gd name="connsiteX10" fmla="*/ 0 w 590550"/>
                <a:gd name="connsiteY10" fmla="*/ 95250 h 762000"/>
                <a:gd name="connsiteX11" fmla="*/ 38100 w 590550"/>
                <a:gd name="connsiteY11" fmla="*/ 57150 h 762000"/>
                <a:gd name="connsiteX12" fmla="*/ 200025 w 590550"/>
                <a:gd name="connsiteY12" fmla="*/ 57150 h 762000"/>
                <a:gd name="connsiteX13" fmla="*/ 200025 w 590550"/>
                <a:gd name="connsiteY13" fmla="*/ 38100 h 762000"/>
                <a:gd name="connsiteX14" fmla="*/ 238125 w 590550"/>
                <a:gd name="connsiteY14" fmla="*/ 0 h 762000"/>
                <a:gd name="connsiteX15" fmla="*/ 296228 w 590550"/>
                <a:gd name="connsiteY15" fmla="*/ 38100 h 762000"/>
                <a:gd name="connsiteX16" fmla="*/ 266700 w 590550"/>
                <a:gd name="connsiteY16" fmla="*/ 66675 h 762000"/>
                <a:gd name="connsiteX17" fmla="*/ 295275 w 590550"/>
                <a:gd name="connsiteY17" fmla="*/ 95250 h 762000"/>
                <a:gd name="connsiteX18" fmla="*/ 323850 w 590550"/>
                <a:gd name="connsiteY18" fmla="*/ 66675 h 762000"/>
                <a:gd name="connsiteX19" fmla="*/ 296228 w 590550"/>
                <a:gd name="connsiteY19" fmla="*/ 38100 h 762000"/>
                <a:gd name="connsiteX20" fmla="*/ 57150 w 590550"/>
                <a:gd name="connsiteY20" fmla="*/ 114300 h 762000"/>
                <a:gd name="connsiteX21" fmla="*/ 57150 w 590550"/>
                <a:gd name="connsiteY21" fmla="*/ 704850 h 762000"/>
                <a:gd name="connsiteX22" fmla="*/ 533400 w 590550"/>
                <a:gd name="connsiteY22" fmla="*/ 704850 h 762000"/>
                <a:gd name="connsiteX23" fmla="*/ 533400 w 590550"/>
                <a:gd name="connsiteY23" fmla="*/ 114300 h 762000"/>
                <a:gd name="connsiteX24" fmla="*/ 428625 w 590550"/>
                <a:gd name="connsiteY24" fmla="*/ 114300 h 762000"/>
                <a:gd name="connsiteX25" fmla="*/ 428625 w 590550"/>
                <a:gd name="connsiteY25" fmla="*/ 171450 h 762000"/>
                <a:gd name="connsiteX26" fmla="*/ 161925 w 590550"/>
                <a:gd name="connsiteY26" fmla="*/ 171450 h 762000"/>
                <a:gd name="connsiteX27" fmla="*/ 161925 w 590550"/>
                <a:gd name="connsiteY27" fmla="*/ 114300 h 762000"/>
                <a:gd name="connsiteX28" fmla="*/ 57150 w 590550"/>
                <a:gd name="connsiteY28" fmla="*/ 1143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0550" h="762000">
                  <a:moveTo>
                    <a:pt x="238125" y="0"/>
                  </a:moveTo>
                  <a:lnTo>
                    <a:pt x="352425" y="0"/>
                  </a:lnTo>
                  <a:cubicBezTo>
                    <a:pt x="373380" y="0"/>
                    <a:pt x="390525" y="17145"/>
                    <a:pt x="390525" y="38100"/>
                  </a:cubicBezTo>
                  <a:lnTo>
                    <a:pt x="390525" y="57150"/>
                  </a:lnTo>
                  <a:lnTo>
                    <a:pt x="552450" y="57150"/>
                  </a:lnTo>
                  <a:cubicBezTo>
                    <a:pt x="573405" y="57150"/>
                    <a:pt x="590550" y="74295"/>
                    <a:pt x="590550" y="95250"/>
                  </a:cubicBezTo>
                  <a:lnTo>
                    <a:pt x="590550" y="723900"/>
                  </a:lnTo>
                  <a:cubicBezTo>
                    <a:pt x="590550" y="744855"/>
                    <a:pt x="573405" y="762000"/>
                    <a:pt x="552450" y="762000"/>
                  </a:cubicBezTo>
                  <a:lnTo>
                    <a:pt x="38100" y="762000"/>
                  </a:lnTo>
                  <a:cubicBezTo>
                    <a:pt x="17145" y="762000"/>
                    <a:pt x="0" y="744855"/>
                    <a:pt x="0" y="723900"/>
                  </a:cubicBezTo>
                  <a:lnTo>
                    <a:pt x="0" y="95250"/>
                  </a:lnTo>
                  <a:cubicBezTo>
                    <a:pt x="0" y="74295"/>
                    <a:pt x="17145" y="57150"/>
                    <a:pt x="38100" y="57150"/>
                  </a:cubicBezTo>
                  <a:lnTo>
                    <a:pt x="200025" y="57150"/>
                  </a:lnTo>
                  <a:lnTo>
                    <a:pt x="200025" y="38100"/>
                  </a:lnTo>
                  <a:cubicBezTo>
                    <a:pt x="200025" y="17145"/>
                    <a:pt x="217170" y="0"/>
                    <a:pt x="238125" y="0"/>
                  </a:cubicBezTo>
                  <a:close/>
                  <a:moveTo>
                    <a:pt x="296228" y="38100"/>
                  </a:moveTo>
                  <a:cubicBezTo>
                    <a:pt x="279083" y="38100"/>
                    <a:pt x="266700" y="50483"/>
                    <a:pt x="266700" y="66675"/>
                  </a:cubicBezTo>
                  <a:cubicBezTo>
                    <a:pt x="266700" y="82868"/>
                    <a:pt x="279083" y="95250"/>
                    <a:pt x="295275" y="95250"/>
                  </a:cubicBezTo>
                  <a:cubicBezTo>
                    <a:pt x="311468" y="95250"/>
                    <a:pt x="323850" y="82868"/>
                    <a:pt x="323850" y="66675"/>
                  </a:cubicBezTo>
                  <a:cubicBezTo>
                    <a:pt x="323850" y="51435"/>
                    <a:pt x="311468" y="38100"/>
                    <a:pt x="296228" y="38100"/>
                  </a:cubicBezTo>
                  <a:close/>
                  <a:moveTo>
                    <a:pt x="57150" y="114300"/>
                  </a:moveTo>
                  <a:lnTo>
                    <a:pt x="57150" y="704850"/>
                  </a:lnTo>
                  <a:lnTo>
                    <a:pt x="533400" y="704850"/>
                  </a:lnTo>
                  <a:lnTo>
                    <a:pt x="533400" y="114300"/>
                  </a:lnTo>
                  <a:lnTo>
                    <a:pt x="428625" y="114300"/>
                  </a:lnTo>
                  <a:lnTo>
                    <a:pt x="428625" y="171450"/>
                  </a:lnTo>
                  <a:lnTo>
                    <a:pt x="161925" y="171450"/>
                  </a:lnTo>
                  <a:lnTo>
                    <a:pt x="161925" y="114300"/>
                  </a:lnTo>
                  <a:lnTo>
                    <a:pt x="57150" y="11430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34" name="フリーフォーム 33">
              <a:extLst>
                <a:ext uri="{FF2B5EF4-FFF2-40B4-BE49-F238E27FC236}">
                  <a16:creationId xmlns:a16="http://schemas.microsoft.com/office/drawing/2014/main" id="{84CDBBD1-1C14-E593-B48D-856682B4D11F}"/>
                </a:ext>
              </a:extLst>
            </p:cNvPr>
            <p:cNvSpPr/>
            <p:nvPr/>
          </p:nvSpPr>
          <p:spPr>
            <a:xfrm>
              <a:off x="1103912" y="3533063"/>
              <a:ext cx="127635" cy="102870"/>
            </a:xfrm>
            <a:custGeom>
              <a:avLst/>
              <a:gdLst>
                <a:gd name="connsiteX0" fmla="*/ 107632 w 127635"/>
                <a:gd name="connsiteY0" fmla="*/ 0 h 102870"/>
                <a:gd name="connsiteX1" fmla="*/ 127635 w 127635"/>
                <a:gd name="connsiteY1" fmla="*/ 20002 h 102870"/>
                <a:gd name="connsiteX2" fmla="*/ 44767 w 127635"/>
                <a:gd name="connsiteY2" fmla="*/ 102870 h 102870"/>
                <a:gd name="connsiteX3" fmla="*/ 0 w 127635"/>
                <a:gd name="connsiteY3" fmla="*/ 58102 h 102870"/>
                <a:gd name="connsiteX4" fmla="*/ 20002 w 127635"/>
                <a:gd name="connsiteY4" fmla="*/ 38100 h 102870"/>
                <a:gd name="connsiteX5" fmla="*/ 44767 w 127635"/>
                <a:gd name="connsiteY5" fmla="*/ 62865 h 102870"/>
                <a:gd name="connsiteX6" fmla="*/ 107632 w 127635"/>
                <a:gd name="connsiteY6" fmla="*/ 0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102870">
                  <a:moveTo>
                    <a:pt x="107632" y="0"/>
                  </a:moveTo>
                  <a:lnTo>
                    <a:pt x="127635" y="20002"/>
                  </a:lnTo>
                  <a:lnTo>
                    <a:pt x="44767" y="102870"/>
                  </a:lnTo>
                  <a:lnTo>
                    <a:pt x="0" y="58102"/>
                  </a:lnTo>
                  <a:lnTo>
                    <a:pt x="20002" y="38100"/>
                  </a:lnTo>
                  <a:lnTo>
                    <a:pt x="44767" y="62865"/>
                  </a:lnTo>
                  <a:lnTo>
                    <a:pt x="107632"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33" name="フリーフォーム 32">
              <a:extLst>
                <a:ext uri="{FF2B5EF4-FFF2-40B4-BE49-F238E27FC236}">
                  <a16:creationId xmlns:a16="http://schemas.microsoft.com/office/drawing/2014/main" id="{6E9CD335-D005-ECF3-AB3A-3812BF6A93D1}"/>
                </a:ext>
              </a:extLst>
            </p:cNvPr>
            <p:cNvSpPr/>
            <p:nvPr/>
          </p:nvSpPr>
          <p:spPr>
            <a:xfrm>
              <a:off x="876265" y="3574021"/>
              <a:ext cx="161925" cy="38100"/>
            </a:xfrm>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 name="connsiteX4" fmla="*/ 0 w 161925"/>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38100">
                  <a:moveTo>
                    <a:pt x="0" y="0"/>
                  </a:moveTo>
                  <a:lnTo>
                    <a:pt x="161925" y="0"/>
                  </a:lnTo>
                  <a:lnTo>
                    <a:pt x="161925" y="38100"/>
                  </a:lnTo>
                  <a:lnTo>
                    <a:pt x="0" y="38100"/>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32" name="フリーフォーム 31">
              <a:extLst>
                <a:ext uri="{FF2B5EF4-FFF2-40B4-BE49-F238E27FC236}">
                  <a16:creationId xmlns:a16="http://schemas.microsoft.com/office/drawing/2014/main" id="{656438D3-175E-33BC-FFC4-47B761811329}"/>
                </a:ext>
              </a:extLst>
            </p:cNvPr>
            <p:cNvSpPr/>
            <p:nvPr/>
          </p:nvSpPr>
          <p:spPr>
            <a:xfrm>
              <a:off x="1103912" y="3647363"/>
              <a:ext cx="127635" cy="102870"/>
            </a:xfrm>
            <a:custGeom>
              <a:avLst/>
              <a:gdLst>
                <a:gd name="connsiteX0" fmla="*/ 107632 w 127635"/>
                <a:gd name="connsiteY0" fmla="*/ 0 h 102870"/>
                <a:gd name="connsiteX1" fmla="*/ 127635 w 127635"/>
                <a:gd name="connsiteY1" fmla="*/ 20002 h 102870"/>
                <a:gd name="connsiteX2" fmla="*/ 44767 w 127635"/>
                <a:gd name="connsiteY2" fmla="*/ 102870 h 102870"/>
                <a:gd name="connsiteX3" fmla="*/ 0 w 127635"/>
                <a:gd name="connsiteY3" fmla="*/ 58102 h 102870"/>
                <a:gd name="connsiteX4" fmla="*/ 20002 w 127635"/>
                <a:gd name="connsiteY4" fmla="*/ 38100 h 102870"/>
                <a:gd name="connsiteX5" fmla="*/ 44767 w 127635"/>
                <a:gd name="connsiteY5" fmla="*/ 62865 h 102870"/>
                <a:gd name="connsiteX6" fmla="*/ 107632 w 127635"/>
                <a:gd name="connsiteY6" fmla="*/ 0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102870">
                  <a:moveTo>
                    <a:pt x="107632" y="0"/>
                  </a:moveTo>
                  <a:lnTo>
                    <a:pt x="127635" y="20002"/>
                  </a:lnTo>
                  <a:lnTo>
                    <a:pt x="44767" y="102870"/>
                  </a:lnTo>
                  <a:lnTo>
                    <a:pt x="0" y="58102"/>
                  </a:lnTo>
                  <a:lnTo>
                    <a:pt x="20002" y="38100"/>
                  </a:lnTo>
                  <a:lnTo>
                    <a:pt x="44767" y="62865"/>
                  </a:lnTo>
                  <a:lnTo>
                    <a:pt x="107632"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31" name="フリーフォーム 30">
              <a:extLst>
                <a:ext uri="{FF2B5EF4-FFF2-40B4-BE49-F238E27FC236}">
                  <a16:creationId xmlns:a16="http://schemas.microsoft.com/office/drawing/2014/main" id="{4FEEB2E0-426B-89E0-33E9-82CE81882ACC}"/>
                </a:ext>
              </a:extLst>
            </p:cNvPr>
            <p:cNvSpPr/>
            <p:nvPr/>
          </p:nvSpPr>
          <p:spPr>
            <a:xfrm>
              <a:off x="876265" y="3688321"/>
              <a:ext cx="161925" cy="38100"/>
            </a:xfrm>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 name="connsiteX4" fmla="*/ 0 w 161925"/>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38100">
                  <a:moveTo>
                    <a:pt x="0" y="0"/>
                  </a:moveTo>
                  <a:lnTo>
                    <a:pt x="161925" y="0"/>
                  </a:lnTo>
                  <a:lnTo>
                    <a:pt x="161925" y="38100"/>
                  </a:lnTo>
                  <a:lnTo>
                    <a:pt x="0" y="38100"/>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30" name="フリーフォーム 29">
              <a:extLst>
                <a:ext uri="{FF2B5EF4-FFF2-40B4-BE49-F238E27FC236}">
                  <a16:creationId xmlns:a16="http://schemas.microsoft.com/office/drawing/2014/main" id="{3BB40C86-1D03-F400-0E78-9C649F80A51D}"/>
                </a:ext>
              </a:extLst>
            </p:cNvPr>
            <p:cNvSpPr/>
            <p:nvPr/>
          </p:nvSpPr>
          <p:spPr>
            <a:xfrm>
              <a:off x="1103912" y="3761663"/>
              <a:ext cx="127635" cy="102870"/>
            </a:xfrm>
            <a:custGeom>
              <a:avLst/>
              <a:gdLst>
                <a:gd name="connsiteX0" fmla="*/ 107632 w 127635"/>
                <a:gd name="connsiteY0" fmla="*/ 0 h 102870"/>
                <a:gd name="connsiteX1" fmla="*/ 127635 w 127635"/>
                <a:gd name="connsiteY1" fmla="*/ 20002 h 102870"/>
                <a:gd name="connsiteX2" fmla="*/ 44767 w 127635"/>
                <a:gd name="connsiteY2" fmla="*/ 102870 h 102870"/>
                <a:gd name="connsiteX3" fmla="*/ 0 w 127635"/>
                <a:gd name="connsiteY3" fmla="*/ 58102 h 102870"/>
                <a:gd name="connsiteX4" fmla="*/ 20002 w 127635"/>
                <a:gd name="connsiteY4" fmla="*/ 38100 h 102870"/>
                <a:gd name="connsiteX5" fmla="*/ 44767 w 127635"/>
                <a:gd name="connsiteY5" fmla="*/ 62865 h 102870"/>
                <a:gd name="connsiteX6" fmla="*/ 107632 w 127635"/>
                <a:gd name="connsiteY6" fmla="*/ 0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102870">
                  <a:moveTo>
                    <a:pt x="107632" y="0"/>
                  </a:moveTo>
                  <a:lnTo>
                    <a:pt x="127635" y="20002"/>
                  </a:lnTo>
                  <a:lnTo>
                    <a:pt x="44767" y="102870"/>
                  </a:lnTo>
                  <a:lnTo>
                    <a:pt x="0" y="58102"/>
                  </a:lnTo>
                  <a:lnTo>
                    <a:pt x="20002" y="38100"/>
                  </a:lnTo>
                  <a:lnTo>
                    <a:pt x="44767" y="62865"/>
                  </a:lnTo>
                  <a:lnTo>
                    <a:pt x="107632"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29" name="フリーフォーム 28">
              <a:extLst>
                <a:ext uri="{FF2B5EF4-FFF2-40B4-BE49-F238E27FC236}">
                  <a16:creationId xmlns:a16="http://schemas.microsoft.com/office/drawing/2014/main" id="{687BECC7-04C9-18CD-6677-62F61F7AA24C}"/>
                </a:ext>
              </a:extLst>
            </p:cNvPr>
            <p:cNvSpPr/>
            <p:nvPr/>
          </p:nvSpPr>
          <p:spPr>
            <a:xfrm>
              <a:off x="876265" y="3802621"/>
              <a:ext cx="161925" cy="38100"/>
            </a:xfrm>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 name="connsiteX4" fmla="*/ 0 w 161925"/>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38100">
                  <a:moveTo>
                    <a:pt x="0" y="0"/>
                  </a:moveTo>
                  <a:lnTo>
                    <a:pt x="161925" y="0"/>
                  </a:lnTo>
                  <a:lnTo>
                    <a:pt x="161925" y="38100"/>
                  </a:lnTo>
                  <a:lnTo>
                    <a:pt x="0" y="38100"/>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28" name="フリーフォーム 27">
              <a:extLst>
                <a:ext uri="{FF2B5EF4-FFF2-40B4-BE49-F238E27FC236}">
                  <a16:creationId xmlns:a16="http://schemas.microsoft.com/office/drawing/2014/main" id="{19CED052-FD4C-AA66-C14A-28FF4568AF00}"/>
                </a:ext>
              </a:extLst>
            </p:cNvPr>
            <p:cNvSpPr/>
            <p:nvPr/>
          </p:nvSpPr>
          <p:spPr>
            <a:xfrm>
              <a:off x="1103912" y="3875963"/>
              <a:ext cx="127635" cy="102870"/>
            </a:xfrm>
            <a:custGeom>
              <a:avLst/>
              <a:gdLst>
                <a:gd name="connsiteX0" fmla="*/ 107632 w 127635"/>
                <a:gd name="connsiteY0" fmla="*/ 0 h 102870"/>
                <a:gd name="connsiteX1" fmla="*/ 127635 w 127635"/>
                <a:gd name="connsiteY1" fmla="*/ 20003 h 102870"/>
                <a:gd name="connsiteX2" fmla="*/ 44767 w 127635"/>
                <a:gd name="connsiteY2" fmla="*/ 102870 h 102870"/>
                <a:gd name="connsiteX3" fmla="*/ 0 w 127635"/>
                <a:gd name="connsiteY3" fmla="*/ 58103 h 102870"/>
                <a:gd name="connsiteX4" fmla="*/ 20002 w 127635"/>
                <a:gd name="connsiteY4" fmla="*/ 38100 h 102870"/>
                <a:gd name="connsiteX5" fmla="*/ 44767 w 127635"/>
                <a:gd name="connsiteY5" fmla="*/ 62865 h 102870"/>
                <a:gd name="connsiteX6" fmla="*/ 107632 w 127635"/>
                <a:gd name="connsiteY6" fmla="*/ 0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102870">
                  <a:moveTo>
                    <a:pt x="107632" y="0"/>
                  </a:moveTo>
                  <a:lnTo>
                    <a:pt x="127635" y="20003"/>
                  </a:lnTo>
                  <a:lnTo>
                    <a:pt x="44767" y="102870"/>
                  </a:lnTo>
                  <a:lnTo>
                    <a:pt x="0" y="58103"/>
                  </a:lnTo>
                  <a:lnTo>
                    <a:pt x="20002" y="38100"/>
                  </a:lnTo>
                  <a:lnTo>
                    <a:pt x="44767" y="62865"/>
                  </a:lnTo>
                  <a:lnTo>
                    <a:pt x="107632"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27" name="フリーフォーム 26">
              <a:extLst>
                <a:ext uri="{FF2B5EF4-FFF2-40B4-BE49-F238E27FC236}">
                  <a16:creationId xmlns:a16="http://schemas.microsoft.com/office/drawing/2014/main" id="{B271109D-766A-34F7-46BB-D3501B888A8B}"/>
                </a:ext>
              </a:extLst>
            </p:cNvPr>
            <p:cNvSpPr/>
            <p:nvPr/>
          </p:nvSpPr>
          <p:spPr>
            <a:xfrm>
              <a:off x="876265" y="3916921"/>
              <a:ext cx="161925" cy="38100"/>
            </a:xfrm>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 name="connsiteX4" fmla="*/ 0 w 161925"/>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38100">
                  <a:moveTo>
                    <a:pt x="0" y="0"/>
                  </a:moveTo>
                  <a:lnTo>
                    <a:pt x="161925" y="0"/>
                  </a:lnTo>
                  <a:lnTo>
                    <a:pt x="161925" y="38100"/>
                  </a:lnTo>
                  <a:lnTo>
                    <a:pt x="0" y="38100"/>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grpSp>
    </p:spTree>
    <p:extLst>
      <p:ext uri="{BB962C8B-B14F-4D97-AF65-F5344CB8AC3E}">
        <p14:creationId xmlns:p14="http://schemas.microsoft.com/office/powerpoint/2010/main" val="2240151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063C42-25A4-0ECD-8C93-8F1370F35C75}"/>
              </a:ext>
            </a:extLst>
          </p:cNvPr>
          <p:cNvSpPr>
            <a:spLocks noGrp="1"/>
          </p:cNvSpPr>
          <p:nvPr>
            <p:ph type="title"/>
          </p:nvPr>
        </p:nvSpPr>
        <p:spPr/>
        <p:txBody>
          <a:bodyPr/>
          <a:lstStyle/>
          <a:p>
            <a:r>
              <a:rPr kumimoji="1" lang="en" altLang="ja-JP" dirty="0"/>
              <a:t>Results – Analysis 3</a:t>
            </a:r>
            <a:r>
              <a:rPr kumimoji="1" lang="en-US" altLang="ja-JP" dirty="0"/>
              <a:t> – Challenge 1</a:t>
            </a:r>
            <a:endParaRPr kumimoji="1" lang="ja-JP" altLang="en-US"/>
          </a:p>
        </p:txBody>
      </p:sp>
      <p:sp>
        <p:nvSpPr>
          <p:cNvPr id="6" name="テキスト ボックス 5">
            <a:extLst>
              <a:ext uri="{FF2B5EF4-FFF2-40B4-BE49-F238E27FC236}">
                <a16:creationId xmlns:a16="http://schemas.microsoft.com/office/drawing/2014/main" id="{845A0BC1-08B9-2D70-4287-E6AEE4D64FB6}"/>
              </a:ext>
            </a:extLst>
          </p:cNvPr>
          <p:cNvSpPr txBox="1"/>
          <p:nvPr/>
        </p:nvSpPr>
        <p:spPr>
          <a:xfrm>
            <a:off x="3331523" y="5970886"/>
            <a:ext cx="5504069" cy="523220"/>
          </a:xfrm>
          <a:prstGeom prst="rect">
            <a:avLst/>
          </a:prstGeom>
          <a:noFill/>
        </p:spPr>
        <p:txBody>
          <a:bodyPr wrap="square">
            <a:spAutoFit/>
          </a:bodyPr>
          <a:lstStyle/>
          <a:p>
            <a:r>
              <a:rPr lang="en" altLang="ja-JP" sz="1400" baseline="30000" dirty="0"/>
              <a:t>1</a:t>
            </a:r>
            <a:r>
              <a:rPr lang="en" altLang="ja-JP" sz="1400" dirty="0"/>
              <a:t> </a:t>
            </a:r>
            <a:r>
              <a:rPr lang="en" altLang="ja-JP" sz="1400" dirty="0">
                <a:hlinkClick r:id="rId3"/>
              </a:rPr>
              <a:t>https://stackoverflow.com/questions/71605182</a:t>
            </a:r>
            <a:r>
              <a:rPr lang="en" altLang="ja-JP" sz="1400" dirty="0"/>
              <a:t> (March 2022)</a:t>
            </a:r>
          </a:p>
          <a:p>
            <a:r>
              <a:rPr lang="en" altLang="ja-JP" sz="1400" baseline="30000" dirty="0"/>
              <a:t>2</a:t>
            </a:r>
            <a:r>
              <a:rPr lang="en" altLang="ja-JP" sz="1400" dirty="0"/>
              <a:t> </a:t>
            </a:r>
            <a:r>
              <a:rPr lang="en" altLang="ja-JP" sz="1400" dirty="0">
                <a:hlinkClick r:id="rId4"/>
              </a:rPr>
              <a:t>https://stackoverflow.com/questions/73648096</a:t>
            </a:r>
            <a:r>
              <a:rPr lang="en" altLang="ja-JP" sz="1400" dirty="0"/>
              <a:t> (September 2022)</a:t>
            </a:r>
            <a:endParaRPr lang="ja-JP" altLang="en-US" sz="1400"/>
          </a:p>
        </p:txBody>
      </p:sp>
      <p:graphicFrame>
        <p:nvGraphicFramePr>
          <p:cNvPr id="5" name="表 4">
            <a:extLst>
              <a:ext uri="{FF2B5EF4-FFF2-40B4-BE49-F238E27FC236}">
                <a16:creationId xmlns:a16="http://schemas.microsoft.com/office/drawing/2014/main" id="{4AC9055F-75F2-E515-CBEE-FB4DE8A7416A}"/>
              </a:ext>
            </a:extLst>
          </p:cNvPr>
          <p:cNvGraphicFramePr>
            <a:graphicFrameLocks noGrp="1"/>
          </p:cNvGraphicFramePr>
          <p:nvPr>
            <p:extLst>
              <p:ext uri="{D42A27DB-BD31-4B8C-83A1-F6EECF244321}">
                <p14:modId xmlns:p14="http://schemas.microsoft.com/office/powerpoint/2010/main" val="2104856813"/>
              </p:ext>
            </p:extLst>
          </p:nvPr>
        </p:nvGraphicFramePr>
        <p:xfrm>
          <a:off x="607598" y="2063159"/>
          <a:ext cx="10976804" cy="3702374"/>
        </p:xfrm>
        <a:graphic>
          <a:graphicData uri="http://schemas.openxmlformats.org/drawingml/2006/table">
            <a:tbl>
              <a:tblPr firstRow="1" bandRow="1">
                <a:tableStyleId>{2D5ABB26-0587-4C30-8999-92F81FD0307C}</a:tableStyleId>
              </a:tblPr>
              <a:tblGrid>
                <a:gridCol w="2664991">
                  <a:extLst>
                    <a:ext uri="{9D8B030D-6E8A-4147-A177-3AD203B41FA5}">
                      <a16:colId xmlns:a16="http://schemas.microsoft.com/office/drawing/2014/main" val="644891449"/>
                    </a:ext>
                  </a:extLst>
                </a:gridCol>
                <a:gridCol w="8311813">
                  <a:extLst>
                    <a:ext uri="{9D8B030D-6E8A-4147-A177-3AD203B41FA5}">
                      <a16:colId xmlns:a16="http://schemas.microsoft.com/office/drawing/2014/main" val="2206043690"/>
                    </a:ext>
                  </a:extLst>
                </a:gridCol>
              </a:tblGrid>
              <a:tr h="1851187">
                <a:tc>
                  <a:txBody>
                    <a:bodyPr/>
                    <a:lstStyle/>
                    <a:p>
                      <a:endParaRPr kumimoji="1" lang="ja-JP" altLang="en-US" sz="2000"/>
                    </a:p>
                  </a:txBody>
                  <a:tcPr marL="18000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9D9D9"/>
                    </a:solidFill>
                  </a:tcPr>
                </a:tc>
                <a:tc>
                  <a:txBody>
                    <a:bodyPr/>
                    <a:lstStyle/>
                    <a:p>
                      <a:r>
                        <a:rPr lang="en" altLang="ja-JP" sz="2000" b="1" dirty="0">
                          <a:solidFill>
                            <a:schemeClr val="accent1"/>
                          </a:solidFill>
                        </a:rPr>
                        <a:t>Insufficient tool support for older project management systems</a:t>
                      </a:r>
                    </a:p>
                    <a:p>
                      <a:endParaRPr kumimoji="1" lang="en" altLang="ja-JP" sz="1050" b="1" dirty="0"/>
                    </a:p>
                    <a:p>
                      <a:pPr lvl="0"/>
                      <a:r>
                        <a:rPr kumimoji="1" lang="en" altLang="ja-JP" sz="2000" b="0" i="1" dirty="0"/>
                        <a:t>“How do I generate a </a:t>
                      </a:r>
                      <a:r>
                        <a:rPr kumimoji="1" lang="en" altLang="ja-JP" sz="2000" b="0" i="1" dirty="0" err="1"/>
                        <a:t>Cyclonedx</a:t>
                      </a:r>
                      <a:r>
                        <a:rPr kumimoji="1" lang="en" altLang="ja-JP" sz="2000" b="0" i="1" dirty="0"/>
                        <a:t> </a:t>
                      </a:r>
                      <a:r>
                        <a:rPr kumimoji="1" lang="en" altLang="ja-JP" sz="2000" b="0" i="1" dirty="0" err="1"/>
                        <a:t>bom</a:t>
                      </a:r>
                      <a:r>
                        <a:rPr kumimoji="1" lang="en" altLang="ja-JP" sz="2000" b="0" i="1" dirty="0"/>
                        <a:t> for a Java project built with Ant?” </a:t>
                      </a:r>
                      <a:r>
                        <a:rPr kumimoji="1" lang="en" altLang="ja-JP" sz="2000" b="0" baseline="30000" dirty="0"/>
                        <a:t>1</a:t>
                      </a:r>
                    </a:p>
                  </a:txBody>
                  <a:tcPr marL="18000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2257501"/>
                  </a:ext>
                </a:extLst>
              </a:tr>
              <a:tr h="1851187">
                <a:tc>
                  <a:txBody>
                    <a:bodyPr/>
                    <a:lstStyle/>
                    <a:p>
                      <a:endParaRPr kumimoji="1" lang="ja-JP" altLang="en-US" sz="2000"/>
                    </a:p>
                  </a:txBody>
                  <a:tcPr marL="18000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9D9D9"/>
                    </a:solidFill>
                  </a:tcPr>
                </a:tc>
                <a:tc>
                  <a:txBody>
                    <a:bodyPr/>
                    <a:lstStyle/>
                    <a:p>
                      <a:r>
                        <a:rPr lang="en-US" altLang="ja-JP" sz="2000" b="1" dirty="0">
                          <a:solidFill>
                            <a:schemeClr val="accent1"/>
                          </a:solidFill>
                        </a:rPr>
                        <a:t>Absence of tool support for Microsoft Windows</a:t>
                      </a:r>
                    </a:p>
                    <a:p>
                      <a:endParaRPr lang="en-US" altLang="ja-JP" sz="1050" b="1" dirty="0">
                        <a:solidFill>
                          <a:schemeClr val="accent1"/>
                        </a:solidFill>
                      </a:endParaRPr>
                    </a:p>
                    <a:p>
                      <a:pPr lvl="0"/>
                      <a:r>
                        <a:rPr kumimoji="1" lang="en" altLang="ja-JP" sz="2000" b="0" i="1" dirty="0"/>
                        <a:t>“Is there any tool through which we can generate SBOM report (SPDX / </a:t>
                      </a:r>
                      <a:r>
                        <a:rPr kumimoji="1" lang="en" altLang="ja-JP" sz="2000" b="0" i="1" dirty="0" err="1"/>
                        <a:t>CycloneDX</a:t>
                      </a:r>
                      <a:r>
                        <a:rPr kumimoji="1" lang="en" altLang="ja-JP" sz="2000" b="0" i="1" dirty="0"/>
                        <a:t>) for Windows programs?” </a:t>
                      </a:r>
                      <a:r>
                        <a:rPr lang="en" altLang="ja-JP" sz="2000" b="0" baseline="30000" dirty="0"/>
                        <a:t>2</a:t>
                      </a:r>
                      <a:endParaRPr kumimoji="1" lang="en" altLang="ja-JP" sz="2000" b="0" dirty="0"/>
                    </a:p>
                  </a:txBody>
                  <a:tcPr marL="18000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2575341"/>
                  </a:ext>
                </a:extLst>
              </a:tr>
            </a:tbl>
          </a:graphicData>
        </a:graphic>
      </p:graphicFrame>
      <p:pic>
        <p:nvPicPr>
          <p:cNvPr id="28" name="グラフィックス 27">
            <a:extLst>
              <a:ext uri="{FF2B5EF4-FFF2-40B4-BE49-F238E27FC236}">
                <a16:creationId xmlns:a16="http://schemas.microsoft.com/office/drawing/2014/main" id="{3353ED94-6A79-60C9-F181-FD72C8A62D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76553" y="4722651"/>
            <a:ext cx="850899" cy="850899"/>
          </a:xfrm>
          <a:prstGeom prst="rect">
            <a:avLst/>
          </a:prstGeom>
        </p:spPr>
      </p:pic>
      <p:pic>
        <p:nvPicPr>
          <p:cNvPr id="30" name="グラフィックス 29">
            <a:extLst>
              <a:ext uri="{FF2B5EF4-FFF2-40B4-BE49-F238E27FC236}">
                <a16:creationId xmlns:a16="http://schemas.microsoft.com/office/drawing/2014/main" id="{323992D5-5E96-86C2-CDA1-6ADE584094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5306" y="2824987"/>
            <a:ext cx="988742" cy="723110"/>
          </a:xfrm>
          <a:prstGeom prst="rect">
            <a:avLst/>
          </a:prstGeom>
        </p:spPr>
      </p:pic>
      <p:pic>
        <p:nvPicPr>
          <p:cNvPr id="32" name="グラフィックス 31">
            <a:extLst>
              <a:ext uri="{FF2B5EF4-FFF2-40B4-BE49-F238E27FC236}">
                <a16:creationId xmlns:a16="http://schemas.microsoft.com/office/drawing/2014/main" id="{650AD350-531B-5EAB-5B09-9D05233756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21370" y="2824987"/>
            <a:ext cx="1193116" cy="738870"/>
          </a:xfrm>
          <a:prstGeom prst="rect">
            <a:avLst/>
          </a:prstGeom>
        </p:spPr>
      </p:pic>
      <p:pic>
        <p:nvPicPr>
          <p:cNvPr id="34" name="グラフィックス 33">
            <a:extLst>
              <a:ext uri="{FF2B5EF4-FFF2-40B4-BE49-F238E27FC236}">
                <a16:creationId xmlns:a16="http://schemas.microsoft.com/office/drawing/2014/main" id="{8E715FE1-92B3-93EC-8B08-FD006675BE9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8757" y="4626582"/>
            <a:ext cx="850899" cy="1043038"/>
          </a:xfrm>
          <a:prstGeom prst="rect">
            <a:avLst/>
          </a:prstGeom>
        </p:spPr>
      </p:pic>
      <p:grpSp>
        <p:nvGrpSpPr>
          <p:cNvPr id="50" name="グループ化 49">
            <a:extLst>
              <a:ext uri="{FF2B5EF4-FFF2-40B4-BE49-F238E27FC236}">
                <a16:creationId xmlns:a16="http://schemas.microsoft.com/office/drawing/2014/main" id="{A8FAD200-2D1B-3333-5580-ACD358982DBE}"/>
              </a:ext>
            </a:extLst>
          </p:cNvPr>
          <p:cNvGrpSpPr/>
          <p:nvPr/>
        </p:nvGrpSpPr>
        <p:grpSpPr>
          <a:xfrm>
            <a:off x="1067763" y="4069096"/>
            <a:ext cx="510268" cy="510268"/>
            <a:chOff x="1067763" y="4069096"/>
            <a:chExt cx="510268" cy="510268"/>
          </a:xfrm>
        </p:grpSpPr>
        <p:sp>
          <p:nvSpPr>
            <p:cNvPr id="49" name="フリーフォーム 48" descr="バッジ: チェックマーク 1 単色塗りつぶし">
              <a:extLst>
                <a:ext uri="{FF2B5EF4-FFF2-40B4-BE49-F238E27FC236}">
                  <a16:creationId xmlns:a16="http://schemas.microsoft.com/office/drawing/2014/main" id="{2F8157F4-1EC6-3017-34C1-6AB193B466A8}"/>
                </a:ext>
              </a:extLst>
            </p:cNvPr>
            <p:cNvSpPr/>
            <p:nvPr/>
          </p:nvSpPr>
          <p:spPr>
            <a:xfrm>
              <a:off x="1176383" y="4206448"/>
              <a:ext cx="306532" cy="242270"/>
            </a:xfrm>
            <a:custGeom>
              <a:avLst/>
              <a:gdLst>
                <a:gd name="connsiteX0" fmla="*/ 273964 w 306532"/>
                <a:gd name="connsiteY0" fmla="*/ 0 h 242270"/>
                <a:gd name="connsiteX1" fmla="*/ 306532 w 306532"/>
                <a:gd name="connsiteY1" fmla="*/ 32118 h 242270"/>
                <a:gd name="connsiteX2" fmla="*/ 208312 w 306532"/>
                <a:gd name="connsiteY2" fmla="*/ 129949 h 242270"/>
                <a:gd name="connsiteX3" fmla="*/ 208318 w 306532"/>
                <a:gd name="connsiteY3" fmla="*/ 129969 h 242270"/>
                <a:gd name="connsiteX4" fmla="*/ 96132 w 306532"/>
                <a:gd name="connsiteY4" fmla="*/ 242270 h 242270"/>
                <a:gd name="connsiteX5" fmla="*/ 0 w 306532"/>
                <a:gd name="connsiteY5" fmla="*/ 146139 h 242270"/>
                <a:gd name="connsiteX6" fmla="*/ 32118 w 306532"/>
                <a:gd name="connsiteY6" fmla="*/ 114021 h 242270"/>
                <a:gd name="connsiteX7" fmla="*/ 96132 w 306532"/>
                <a:gd name="connsiteY7" fmla="*/ 178034 h 242270"/>
                <a:gd name="connsiteX8" fmla="*/ 188837 w 306532"/>
                <a:gd name="connsiteY8" fmla="*/ 84127 h 242270"/>
                <a:gd name="connsiteX9" fmla="*/ 268382 w 306532"/>
                <a:gd name="connsiteY9" fmla="*/ 5590 h 242270"/>
                <a:gd name="connsiteX10" fmla="*/ 271277 w 306532"/>
                <a:gd name="connsiteY10" fmla="*/ 2902 h 242270"/>
                <a:gd name="connsiteX11" fmla="*/ 273964 w 306532"/>
                <a:gd name="connsiteY11" fmla="*/ 0 h 24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532" h="242270">
                  <a:moveTo>
                    <a:pt x="273964" y="0"/>
                  </a:moveTo>
                  <a:lnTo>
                    <a:pt x="306532" y="32118"/>
                  </a:lnTo>
                  <a:cubicBezTo>
                    <a:pt x="268704" y="69737"/>
                    <a:pt x="245488" y="92846"/>
                    <a:pt x="208312" y="129949"/>
                  </a:cubicBezTo>
                  <a:lnTo>
                    <a:pt x="208318" y="129969"/>
                  </a:lnTo>
                  <a:cubicBezTo>
                    <a:pt x="171147" y="167073"/>
                    <a:pt x="133751" y="204507"/>
                    <a:pt x="96132" y="242270"/>
                  </a:cubicBezTo>
                  <a:cubicBezTo>
                    <a:pt x="64164" y="210150"/>
                    <a:pt x="32120" y="178106"/>
                    <a:pt x="0" y="146139"/>
                  </a:cubicBezTo>
                  <a:lnTo>
                    <a:pt x="32118" y="114021"/>
                  </a:lnTo>
                  <a:lnTo>
                    <a:pt x="96132" y="178034"/>
                  </a:lnTo>
                  <a:cubicBezTo>
                    <a:pt x="127208" y="146510"/>
                    <a:pt x="158110" y="115208"/>
                    <a:pt x="188837" y="84127"/>
                  </a:cubicBezTo>
                  <a:cubicBezTo>
                    <a:pt x="219544" y="53050"/>
                    <a:pt x="236533" y="36370"/>
                    <a:pt x="268382" y="5590"/>
                  </a:cubicBezTo>
                  <a:cubicBezTo>
                    <a:pt x="269275" y="4696"/>
                    <a:pt x="270236" y="3809"/>
                    <a:pt x="271277" y="2902"/>
                  </a:cubicBezTo>
                  <a:cubicBezTo>
                    <a:pt x="272286" y="2047"/>
                    <a:pt x="273188" y="1072"/>
                    <a:pt x="273964" y="0"/>
                  </a:cubicBezTo>
                  <a:close/>
                </a:path>
              </a:pathLst>
            </a:custGeom>
            <a:solidFill>
              <a:srgbClr val="FFFFFF"/>
            </a:solidFill>
            <a:ln w="12700" cap="flat">
              <a:solidFill>
                <a:srgbClr val="FFFFFF"/>
              </a:solidFill>
              <a:prstDash val="solid"/>
              <a:miter/>
            </a:ln>
          </p:spPr>
          <p:txBody>
            <a:bodyPr rtlCol="0" anchor="ctr"/>
            <a:lstStyle/>
            <a:p>
              <a:endParaRPr lang="ja-JP" altLang="en-US"/>
            </a:p>
          </p:txBody>
        </p:sp>
        <p:sp>
          <p:nvSpPr>
            <p:cNvPr id="47" name="フリーフォーム 46" descr="バッジ: チェックマーク 1 単色塗りつぶし">
              <a:extLst>
                <a:ext uri="{FF2B5EF4-FFF2-40B4-BE49-F238E27FC236}">
                  <a16:creationId xmlns:a16="http://schemas.microsoft.com/office/drawing/2014/main" id="{B106028A-B78D-5617-CBC2-FFC02B3DED0F}"/>
                </a:ext>
              </a:extLst>
            </p:cNvPr>
            <p:cNvSpPr/>
            <p:nvPr/>
          </p:nvSpPr>
          <p:spPr>
            <a:xfrm>
              <a:off x="1067763" y="4069096"/>
              <a:ext cx="510268" cy="510268"/>
            </a:xfrm>
            <a:custGeom>
              <a:avLst/>
              <a:gdLst>
                <a:gd name="connsiteX0" fmla="*/ 255134 w 510268"/>
                <a:gd name="connsiteY0" fmla="*/ 0 h 510268"/>
                <a:gd name="connsiteX1" fmla="*/ 255329 w 510268"/>
                <a:gd name="connsiteY1" fmla="*/ 0 h 510268"/>
                <a:gd name="connsiteX2" fmla="*/ 510268 w 510268"/>
                <a:gd name="connsiteY2" fmla="*/ 255114 h 510268"/>
                <a:gd name="connsiteX3" fmla="*/ 510268 w 510268"/>
                <a:gd name="connsiteY3" fmla="*/ 255134 h 510268"/>
                <a:gd name="connsiteX4" fmla="*/ 255134 w 510268"/>
                <a:gd name="connsiteY4" fmla="*/ 510268 h 510268"/>
                <a:gd name="connsiteX5" fmla="*/ 0 w 510268"/>
                <a:gd name="connsiteY5" fmla="*/ 255134 h 510268"/>
                <a:gd name="connsiteX6" fmla="*/ 255134 w 510268"/>
                <a:gd name="connsiteY6" fmla="*/ 0 h 510268"/>
                <a:gd name="connsiteX7" fmla="*/ 382583 w 510268"/>
                <a:gd name="connsiteY7" fmla="*/ 137351 h 510268"/>
                <a:gd name="connsiteX8" fmla="*/ 379896 w 510268"/>
                <a:gd name="connsiteY8" fmla="*/ 140253 h 510268"/>
                <a:gd name="connsiteX9" fmla="*/ 377001 w 510268"/>
                <a:gd name="connsiteY9" fmla="*/ 142941 h 510268"/>
                <a:gd name="connsiteX10" fmla="*/ 297456 w 510268"/>
                <a:gd name="connsiteY10" fmla="*/ 221478 h 510268"/>
                <a:gd name="connsiteX11" fmla="*/ 204751 w 510268"/>
                <a:gd name="connsiteY11" fmla="*/ 315385 h 510268"/>
                <a:gd name="connsiteX12" fmla="*/ 140737 w 510268"/>
                <a:gd name="connsiteY12" fmla="*/ 251372 h 510268"/>
                <a:gd name="connsiteX13" fmla="*/ 108619 w 510268"/>
                <a:gd name="connsiteY13" fmla="*/ 283490 h 510268"/>
                <a:gd name="connsiteX14" fmla="*/ 204751 w 510268"/>
                <a:gd name="connsiteY14" fmla="*/ 379621 h 510268"/>
                <a:gd name="connsiteX15" fmla="*/ 316937 w 510268"/>
                <a:gd name="connsiteY15" fmla="*/ 267320 h 510268"/>
                <a:gd name="connsiteX16" fmla="*/ 316931 w 510268"/>
                <a:gd name="connsiteY16" fmla="*/ 267300 h 510268"/>
                <a:gd name="connsiteX17" fmla="*/ 415151 w 510268"/>
                <a:gd name="connsiteY17" fmla="*/ 169469 h 510268"/>
                <a:gd name="connsiteX18" fmla="*/ 382583 w 510268"/>
                <a:gd name="connsiteY18" fmla="*/ 137351 h 5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0268" h="510268">
                  <a:moveTo>
                    <a:pt x="255134" y="0"/>
                  </a:moveTo>
                  <a:cubicBezTo>
                    <a:pt x="255199" y="0"/>
                    <a:pt x="255263" y="0"/>
                    <a:pt x="255329" y="0"/>
                  </a:cubicBezTo>
                  <a:cubicBezTo>
                    <a:pt x="396176" y="48"/>
                    <a:pt x="510316" y="114266"/>
                    <a:pt x="510268" y="255114"/>
                  </a:cubicBezTo>
                  <a:cubicBezTo>
                    <a:pt x="510268" y="255120"/>
                    <a:pt x="510268" y="255127"/>
                    <a:pt x="510268" y="255134"/>
                  </a:cubicBezTo>
                  <a:cubicBezTo>
                    <a:pt x="510268" y="396040"/>
                    <a:pt x="396040" y="510268"/>
                    <a:pt x="255134" y="510268"/>
                  </a:cubicBezTo>
                  <a:cubicBezTo>
                    <a:pt x="114227" y="510268"/>
                    <a:pt x="0" y="396040"/>
                    <a:pt x="0" y="255134"/>
                  </a:cubicBezTo>
                  <a:cubicBezTo>
                    <a:pt x="0" y="114227"/>
                    <a:pt x="114227" y="0"/>
                    <a:pt x="255134" y="0"/>
                  </a:cubicBezTo>
                  <a:close/>
                  <a:moveTo>
                    <a:pt x="382583" y="137351"/>
                  </a:moveTo>
                  <a:cubicBezTo>
                    <a:pt x="381807" y="138423"/>
                    <a:pt x="380905" y="139398"/>
                    <a:pt x="379896" y="140253"/>
                  </a:cubicBezTo>
                  <a:cubicBezTo>
                    <a:pt x="378855" y="141160"/>
                    <a:pt x="377894" y="142047"/>
                    <a:pt x="377001" y="142941"/>
                  </a:cubicBezTo>
                  <a:cubicBezTo>
                    <a:pt x="345152" y="173721"/>
                    <a:pt x="328163" y="190401"/>
                    <a:pt x="297456" y="221478"/>
                  </a:cubicBezTo>
                  <a:cubicBezTo>
                    <a:pt x="266729" y="252559"/>
                    <a:pt x="235827" y="283861"/>
                    <a:pt x="204751" y="315385"/>
                  </a:cubicBezTo>
                  <a:lnTo>
                    <a:pt x="140737" y="251372"/>
                  </a:lnTo>
                  <a:lnTo>
                    <a:pt x="108619" y="283490"/>
                  </a:lnTo>
                  <a:cubicBezTo>
                    <a:pt x="140739" y="315457"/>
                    <a:pt x="172783" y="347501"/>
                    <a:pt x="204751" y="379621"/>
                  </a:cubicBezTo>
                  <a:cubicBezTo>
                    <a:pt x="242370" y="341858"/>
                    <a:pt x="279766" y="304424"/>
                    <a:pt x="316937" y="267320"/>
                  </a:cubicBezTo>
                  <a:lnTo>
                    <a:pt x="316931" y="267300"/>
                  </a:lnTo>
                  <a:cubicBezTo>
                    <a:pt x="354107" y="230197"/>
                    <a:pt x="377323" y="207088"/>
                    <a:pt x="415151" y="169469"/>
                  </a:cubicBezTo>
                  <a:lnTo>
                    <a:pt x="382583" y="137351"/>
                  </a:lnTo>
                  <a:close/>
                </a:path>
              </a:pathLst>
            </a:custGeom>
            <a:solidFill>
              <a:srgbClr val="00B050"/>
            </a:solidFill>
            <a:ln w="6648" cap="flat">
              <a:noFill/>
              <a:prstDash val="solid"/>
              <a:miter/>
            </a:ln>
          </p:spPr>
          <p:txBody>
            <a:bodyPr rtlCol="0" anchor="ctr"/>
            <a:lstStyle/>
            <a:p>
              <a:endParaRPr lang="ja-JP" altLang="en-US"/>
            </a:p>
          </p:txBody>
        </p:sp>
      </p:grpSp>
      <p:sp>
        <p:nvSpPr>
          <p:cNvPr id="4" name="角丸四角形 3">
            <a:extLst>
              <a:ext uri="{FF2B5EF4-FFF2-40B4-BE49-F238E27FC236}">
                <a16:creationId xmlns:a16="http://schemas.microsoft.com/office/drawing/2014/main" id="{D5D1F9DE-48B4-FF13-783F-76F6790021C3}"/>
              </a:ext>
            </a:extLst>
          </p:cNvPr>
          <p:cNvSpPr/>
          <p:nvPr/>
        </p:nvSpPr>
        <p:spPr>
          <a:xfrm>
            <a:off x="2025113" y="948936"/>
            <a:ext cx="8981899" cy="770842"/>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en" altLang="ja-JP" sz="2800" b="1" dirty="0"/>
              <a:t>Insufficient Coverage of Use Cases by SBOM Tools</a:t>
            </a:r>
          </a:p>
        </p:txBody>
      </p:sp>
      <p:pic>
        <p:nvPicPr>
          <p:cNvPr id="37" name="グラフィックス 36" descr="道路標識 単色塗りつぶし">
            <a:extLst>
              <a:ext uri="{FF2B5EF4-FFF2-40B4-BE49-F238E27FC236}">
                <a16:creationId xmlns:a16="http://schemas.microsoft.com/office/drawing/2014/main" id="{AD7B99BE-DB0F-7D88-92F2-3011DA0B2EA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22477" y="877157"/>
            <a:ext cx="914400" cy="914400"/>
          </a:xfrm>
          <a:prstGeom prst="rect">
            <a:avLst/>
          </a:prstGeom>
          <a:effectLst>
            <a:outerShdw blurRad="50800" dist="38100" dir="2700000" algn="tl" rotWithShape="0">
              <a:prstClr val="black">
                <a:alpha val="80000"/>
              </a:prstClr>
            </a:outerShdw>
          </a:effectLst>
        </p:spPr>
      </p:pic>
      <p:grpSp>
        <p:nvGrpSpPr>
          <p:cNvPr id="39" name="グループ化 38">
            <a:extLst>
              <a:ext uri="{FF2B5EF4-FFF2-40B4-BE49-F238E27FC236}">
                <a16:creationId xmlns:a16="http://schemas.microsoft.com/office/drawing/2014/main" id="{D7593A7C-A326-F373-EAAB-2A5727701A6B}"/>
              </a:ext>
            </a:extLst>
          </p:cNvPr>
          <p:cNvGrpSpPr/>
          <p:nvPr/>
        </p:nvGrpSpPr>
        <p:grpSpPr>
          <a:xfrm>
            <a:off x="2275742" y="2271905"/>
            <a:ext cx="484372" cy="484372"/>
            <a:chOff x="1859322" y="2739527"/>
            <a:chExt cx="558261" cy="558261"/>
          </a:xfrm>
        </p:grpSpPr>
        <p:sp>
          <p:nvSpPr>
            <p:cNvPr id="40" name="フリーフォーム 39" descr="バッジ: バツ 単色塗りつぶし">
              <a:extLst>
                <a:ext uri="{FF2B5EF4-FFF2-40B4-BE49-F238E27FC236}">
                  <a16:creationId xmlns:a16="http://schemas.microsoft.com/office/drawing/2014/main" id="{E0E51CCD-5A42-4994-7505-D53C5FB216A0}"/>
                </a:ext>
              </a:extLst>
            </p:cNvPr>
            <p:cNvSpPr/>
            <p:nvPr/>
          </p:nvSpPr>
          <p:spPr>
            <a:xfrm>
              <a:off x="2013733" y="2893917"/>
              <a:ext cx="249446" cy="249461"/>
            </a:xfrm>
            <a:custGeom>
              <a:avLst/>
              <a:gdLst>
                <a:gd name="connsiteX0" fmla="*/ 35174 w 249446"/>
                <a:gd name="connsiteY0" fmla="*/ 0 h 249461"/>
                <a:gd name="connsiteX1" fmla="*/ 124727 w 249446"/>
                <a:gd name="connsiteY1" fmla="*/ 89611 h 249461"/>
                <a:gd name="connsiteX2" fmla="*/ 214309 w 249446"/>
                <a:gd name="connsiteY2" fmla="*/ 0 h 249461"/>
                <a:gd name="connsiteX3" fmla="*/ 249446 w 249446"/>
                <a:gd name="connsiteY3" fmla="*/ 35138 h 249461"/>
                <a:gd name="connsiteX4" fmla="*/ 159864 w 249446"/>
                <a:gd name="connsiteY4" fmla="*/ 124719 h 249461"/>
                <a:gd name="connsiteX5" fmla="*/ 249446 w 249446"/>
                <a:gd name="connsiteY5" fmla="*/ 214323 h 249461"/>
                <a:gd name="connsiteX6" fmla="*/ 214309 w 249446"/>
                <a:gd name="connsiteY6" fmla="*/ 249461 h 249461"/>
                <a:gd name="connsiteX7" fmla="*/ 124727 w 249446"/>
                <a:gd name="connsiteY7" fmla="*/ 159864 h 249461"/>
                <a:gd name="connsiteX8" fmla="*/ 35174 w 249446"/>
                <a:gd name="connsiteY8" fmla="*/ 249446 h 249461"/>
                <a:gd name="connsiteX9" fmla="*/ 37 w 249446"/>
                <a:gd name="connsiteY9" fmla="*/ 214309 h 249461"/>
                <a:gd name="connsiteX10" fmla="*/ 89560 w 249446"/>
                <a:gd name="connsiteY10" fmla="*/ 124719 h 249461"/>
                <a:gd name="connsiteX11" fmla="*/ 0 w 249446"/>
                <a:gd name="connsiteY11" fmla="*/ 35138 h 249461"/>
                <a:gd name="connsiteX12" fmla="*/ 35174 w 249446"/>
                <a:gd name="connsiteY12" fmla="*/ 0 h 24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446" h="249461">
                  <a:moveTo>
                    <a:pt x="35174" y="0"/>
                  </a:moveTo>
                  <a:lnTo>
                    <a:pt x="124727" y="89611"/>
                  </a:lnTo>
                  <a:lnTo>
                    <a:pt x="214309" y="0"/>
                  </a:lnTo>
                  <a:lnTo>
                    <a:pt x="249446" y="35138"/>
                  </a:lnTo>
                  <a:lnTo>
                    <a:pt x="159864" y="124719"/>
                  </a:lnTo>
                  <a:lnTo>
                    <a:pt x="249446" y="214323"/>
                  </a:lnTo>
                  <a:lnTo>
                    <a:pt x="214309" y="249461"/>
                  </a:lnTo>
                  <a:lnTo>
                    <a:pt x="124727" y="159864"/>
                  </a:lnTo>
                  <a:lnTo>
                    <a:pt x="35174" y="249446"/>
                  </a:lnTo>
                  <a:lnTo>
                    <a:pt x="37" y="214309"/>
                  </a:lnTo>
                  <a:lnTo>
                    <a:pt x="89560" y="124719"/>
                  </a:lnTo>
                  <a:lnTo>
                    <a:pt x="0" y="35138"/>
                  </a:lnTo>
                  <a:lnTo>
                    <a:pt x="35174" y="0"/>
                  </a:lnTo>
                  <a:close/>
                </a:path>
              </a:pathLst>
            </a:custGeom>
            <a:solidFill>
              <a:srgbClr val="FFFFFF"/>
            </a:solidFill>
            <a:ln w="12700" cap="flat">
              <a:solidFill>
                <a:srgbClr val="FFFFFF"/>
              </a:solidFill>
              <a:prstDash val="solid"/>
              <a:miter/>
            </a:ln>
          </p:spPr>
          <p:txBody>
            <a:bodyPr rtlCol="0" anchor="ctr"/>
            <a:lstStyle/>
            <a:p>
              <a:endParaRPr lang="ja-JP" altLang="en-US"/>
            </a:p>
          </p:txBody>
        </p:sp>
        <p:sp>
          <p:nvSpPr>
            <p:cNvPr id="41" name="フリーフォーム 40" descr="バッジ: バツ 単色塗りつぶし">
              <a:extLst>
                <a:ext uri="{FF2B5EF4-FFF2-40B4-BE49-F238E27FC236}">
                  <a16:creationId xmlns:a16="http://schemas.microsoft.com/office/drawing/2014/main" id="{BF1D0171-B5E7-AA03-EEB5-6F0C4F954798}"/>
                </a:ext>
              </a:extLst>
            </p:cNvPr>
            <p:cNvSpPr/>
            <p:nvPr/>
          </p:nvSpPr>
          <p:spPr>
            <a:xfrm>
              <a:off x="1859322" y="2739527"/>
              <a:ext cx="558261" cy="558261"/>
            </a:xfrm>
            <a:custGeom>
              <a:avLst/>
              <a:gdLst>
                <a:gd name="connsiteX0" fmla="*/ 279138 w 558261"/>
                <a:gd name="connsiteY0" fmla="*/ 0 h 558261"/>
                <a:gd name="connsiteX1" fmla="*/ 279358 w 558261"/>
                <a:gd name="connsiteY1" fmla="*/ 0 h 558261"/>
                <a:gd name="connsiteX2" fmla="*/ 558261 w 558261"/>
                <a:gd name="connsiteY2" fmla="*/ 279108 h 558261"/>
                <a:gd name="connsiteX3" fmla="*/ 558261 w 558261"/>
                <a:gd name="connsiteY3" fmla="*/ 279138 h 558261"/>
                <a:gd name="connsiteX4" fmla="*/ 279123 w 558261"/>
                <a:gd name="connsiteY4" fmla="*/ 558261 h 558261"/>
                <a:gd name="connsiteX5" fmla="*/ 0 w 558261"/>
                <a:gd name="connsiteY5" fmla="*/ 279123 h 558261"/>
                <a:gd name="connsiteX6" fmla="*/ 279138 w 558261"/>
                <a:gd name="connsiteY6" fmla="*/ 0 h 558261"/>
                <a:gd name="connsiteX7" fmla="*/ 189585 w 558261"/>
                <a:gd name="connsiteY7" fmla="*/ 154389 h 558261"/>
                <a:gd name="connsiteX8" fmla="*/ 154411 w 558261"/>
                <a:gd name="connsiteY8" fmla="*/ 189527 h 558261"/>
                <a:gd name="connsiteX9" fmla="*/ 243971 w 558261"/>
                <a:gd name="connsiteY9" fmla="*/ 279108 h 558261"/>
                <a:gd name="connsiteX10" fmla="*/ 154448 w 558261"/>
                <a:gd name="connsiteY10" fmla="*/ 368698 h 558261"/>
                <a:gd name="connsiteX11" fmla="*/ 189585 w 558261"/>
                <a:gd name="connsiteY11" fmla="*/ 403835 h 558261"/>
                <a:gd name="connsiteX12" fmla="*/ 279138 w 558261"/>
                <a:gd name="connsiteY12" fmla="*/ 314253 h 558261"/>
                <a:gd name="connsiteX13" fmla="*/ 368720 w 558261"/>
                <a:gd name="connsiteY13" fmla="*/ 403850 h 558261"/>
                <a:gd name="connsiteX14" fmla="*/ 403857 w 558261"/>
                <a:gd name="connsiteY14" fmla="*/ 368712 h 558261"/>
                <a:gd name="connsiteX15" fmla="*/ 314275 w 558261"/>
                <a:gd name="connsiteY15" fmla="*/ 279108 h 558261"/>
                <a:gd name="connsiteX16" fmla="*/ 403857 w 558261"/>
                <a:gd name="connsiteY16" fmla="*/ 189527 h 558261"/>
                <a:gd name="connsiteX17" fmla="*/ 368720 w 558261"/>
                <a:gd name="connsiteY17" fmla="*/ 154389 h 558261"/>
                <a:gd name="connsiteX18" fmla="*/ 279138 w 558261"/>
                <a:gd name="connsiteY18" fmla="*/ 244000 h 558261"/>
                <a:gd name="connsiteX19" fmla="*/ 189585 w 558261"/>
                <a:gd name="connsiteY19" fmla="*/ 154389 h 55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8261" h="558261">
                  <a:moveTo>
                    <a:pt x="279138" y="0"/>
                  </a:moveTo>
                  <a:cubicBezTo>
                    <a:pt x="279211" y="0"/>
                    <a:pt x="279285" y="0"/>
                    <a:pt x="279358" y="0"/>
                  </a:cubicBezTo>
                  <a:cubicBezTo>
                    <a:pt x="433449" y="57"/>
                    <a:pt x="558318" y="125018"/>
                    <a:pt x="558261" y="279108"/>
                  </a:cubicBezTo>
                  <a:cubicBezTo>
                    <a:pt x="558261" y="279118"/>
                    <a:pt x="558261" y="279128"/>
                    <a:pt x="558261" y="279138"/>
                  </a:cubicBezTo>
                  <a:cubicBezTo>
                    <a:pt x="558257" y="433298"/>
                    <a:pt x="433283" y="558265"/>
                    <a:pt x="279123" y="558261"/>
                  </a:cubicBezTo>
                  <a:cubicBezTo>
                    <a:pt x="124963" y="558257"/>
                    <a:pt x="-4" y="433283"/>
                    <a:pt x="0" y="279123"/>
                  </a:cubicBezTo>
                  <a:cubicBezTo>
                    <a:pt x="4" y="124963"/>
                    <a:pt x="124978" y="-4"/>
                    <a:pt x="279138" y="0"/>
                  </a:cubicBezTo>
                  <a:close/>
                  <a:moveTo>
                    <a:pt x="189585" y="154389"/>
                  </a:moveTo>
                  <a:lnTo>
                    <a:pt x="154411" y="189527"/>
                  </a:lnTo>
                  <a:lnTo>
                    <a:pt x="243971" y="279108"/>
                  </a:lnTo>
                  <a:lnTo>
                    <a:pt x="154448" y="368698"/>
                  </a:lnTo>
                  <a:lnTo>
                    <a:pt x="189585" y="403835"/>
                  </a:lnTo>
                  <a:lnTo>
                    <a:pt x="279138" y="314253"/>
                  </a:lnTo>
                  <a:lnTo>
                    <a:pt x="368720" y="403850"/>
                  </a:lnTo>
                  <a:lnTo>
                    <a:pt x="403857" y="368712"/>
                  </a:lnTo>
                  <a:lnTo>
                    <a:pt x="314275" y="279108"/>
                  </a:lnTo>
                  <a:lnTo>
                    <a:pt x="403857" y="189527"/>
                  </a:lnTo>
                  <a:lnTo>
                    <a:pt x="368720" y="154389"/>
                  </a:lnTo>
                  <a:lnTo>
                    <a:pt x="279138" y="244000"/>
                  </a:lnTo>
                  <a:lnTo>
                    <a:pt x="189585" y="154389"/>
                  </a:lnTo>
                  <a:close/>
                </a:path>
              </a:pathLst>
            </a:custGeom>
            <a:solidFill>
              <a:srgbClr val="FF4040"/>
            </a:solidFill>
            <a:ln w="7342" cap="flat">
              <a:noFill/>
              <a:prstDash val="solid"/>
              <a:miter/>
            </a:ln>
          </p:spPr>
          <p:txBody>
            <a:bodyPr rtlCol="0" anchor="ctr"/>
            <a:lstStyle/>
            <a:p>
              <a:endParaRPr lang="ja-JP" altLang="en-US"/>
            </a:p>
          </p:txBody>
        </p:sp>
      </p:grpSp>
      <p:grpSp>
        <p:nvGrpSpPr>
          <p:cNvPr id="42" name="グループ化 41">
            <a:extLst>
              <a:ext uri="{FF2B5EF4-FFF2-40B4-BE49-F238E27FC236}">
                <a16:creationId xmlns:a16="http://schemas.microsoft.com/office/drawing/2014/main" id="{AEC3EE41-50DE-3188-02A1-0C4A26DD3867}"/>
              </a:ext>
            </a:extLst>
          </p:cNvPr>
          <p:cNvGrpSpPr/>
          <p:nvPr/>
        </p:nvGrpSpPr>
        <p:grpSpPr>
          <a:xfrm>
            <a:off x="2259816" y="4082186"/>
            <a:ext cx="484372" cy="484372"/>
            <a:chOff x="1859322" y="2739527"/>
            <a:chExt cx="558261" cy="558261"/>
          </a:xfrm>
        </p:grpSpPr>
        <p:sp>
          <p:nvSpPr>
            <p:cNvPr id="43" name="フリーフォーム 42" descr="バッジ: バツ 単色塗りつぶし">
              <a:extLst>
                <a:ext uri="{FF2B5EF4-FFF2-40B4-BE49-F238E27FC236}">
                  <a16:creationId xmlns:a16="http://schemas.microsoft.com/office/drawing/2014/main" id="{DF819598-4C08-A431-C7E8-9E80EFCEF441}"/>
                </a:ext>
              </a:extLst>
            </p:cNvPr>
            <p:cNvSpPr/>
            <p:nvPr/>
          </p:nvSpPr>
          <p:spPr>
            <a:xfrm>
              <a:off x="2013733" y="2893917"/>
              <a:ext cx="249446" cy="249461"/>
            </a:xfrm>
            <a:custGeom>
              <a:avLst/>
              <a:gdLst>
                <a:gd name="connsiteX0" fmla="*/ 35174 w 249446"/>
                <a:gd name="connsiteY0" fmla="*/ 0 h 249461"/>
                <a:gd name="connsiteX1" fmla="*/ 124727 w 249446"/>
                <a:gd name="connsiteY1" fmla="*/ 89611 h 249461"/>
                <a:gd name="connsiteX2" fmla="*/ 214309 w 249446"/>
                <a:gd name="connsiteY2" fmla="*/ 0 h 249461"/>
                <a:gd name="connsiteX3" fmla="*/ 249446 w 249446"/>
                <a:gd name="connsiteY3" fmla="*/ 35138 h 249461"/>
                <a:gd name="connsiteX4" fmla="*/ 159864 w 249446"/>
                <a:gd name="connsiteY4" fmla="*/ 124719 h 249461"/>
                <a:gd name="connsiteX5" fmla="*/ 249446 w 249446"/>
                <a:gd name="connsiteY5" fmla="*/ 214323 h 249461"/>
                <a:gd name="connsiteX6" fmla="*/ 214309 w 249446"/>
                <a:gd name="connsiteY6" fmla="*/ 249461 h 249461"/>
                <a:gd name="connsiteX7" fmla="*/ 124727 w 249446"/>
                <a:gd name="connsiteY7" fmla="*/ 159864 h 249461"/>
                <a:gd name="connsiteX8" fmla="*/ 35174 w 249446"/>
                <a:gd name="connsiteY8" fmla="*/ 249446 h 249461"/>
                <a:gd name="connsiteX9" fmla="*/ 37 w 249446"/>
                <a:gd name="connsiteY9" fmla="*/ 214309 h 249461"/>
                <a:gd name="connsiteX10" fmla="*/ 89560 w 249446"/>
                <a:gd name="connsiteY10" fmla="*/ 124719 h 249461"/>
                <a:gd name="connsiteX11" fmla="*/ 0 w 249446"/>
                <a:gd name="connsiteY11" fmla="*/ 35138 h 249461"/>
                <a:gd name="connsiteX12" fmla="*/ 35174 w 249446"/>
                <a:gd name="connsiteY12" fmla="*/ 0 h 24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446" h="249461">
                  <a:moveTo>
                    <a:pt x="35174" y="0"/>
                  </a:moveTo>
                  <a:lnTo>
                    <a:pt x="124727" y="89611"/>
                  </a:lnTo>
                  <a:lnTo>
                    <a:pt x="214309" y="0"/>
                  </a:lnTo>
                  <a:lnTo>
                    <a:pt x="249446" y="35138"/>
                  </a:lnTo>
                  <a:lnTo>
                    <a:pt x="159864" y="124719"/>
                  </a:lnTo>
                  <a:lnTo>
                    <a:pt x="249446" y="214323"/>
                  </a:lnTo>
                  <a:lnTo>
                    <a:pt x="214309" y="249461"/>
                  </a:lnTo>
                  <a:lnTo>
                    <a:pt x="124727" y="159864"/>
                  </a:lnTo>
                  <a:lnTo>
                    <a:pt x="35174" y="249446"/>
                  </a:lnTo>
                  <a:lnTo>
                    <a:pt x="37" y="214309"/>
                  </a:lnTo>
                  <a:lnTo>
                    <a:pt x="89560" y="124719"/>
                  </a:lnTo>
                  <a:lnTo>
                    <a:pt x="0" y="35138"/>
                  </a:lnTo>
                  <a:lnTo>
                    <a:pt x="35174" y="0"/>
                  </a:lnTo>
                  <a:close/>
                </a:path>
              </a:pathLst>
            </a:custGeom>
            <a:solidFill>
              <a:srgbClr val="FFFFFF"/>
            </a:solidFill>
            <a:ln w="12700" cap="flat">
              <a:solidFill>
                <a:srgbClr val="FFFFFF"/>
              </a:solidFill>
              <a:prstDash val="solid"/>
              <a:miter/>
            </a:ln>
          </p:spPr>
          <p:txBody>
            <a:bodyPr rtlCol="0" anchor="ctr"/>
            <a:lstStyle/>
            <a:p>
              <a:endParaRPr lang="ja-JP" altLang="en-US"/>
            </a:p>
          </p:txBody>
        </p:sp>
        <p:sp>
          <p:nvSpPr>
            <p:cNvPr id="44" name="フリーフォーム 43" descr="バッジ: バツ 単色塗りつぶし">
              <a:extLst>
                <a:ext uri="{FF2B5EF4-FFF2-40B4-BE49-F238E27FC236}">
                  <a16:creationId xmlns:a16="http://schemas.microsoft.com/office/drawing/2014/main" id="{49B4CD79-FF4F-3773-A8AA-C7E9E802E456}"/>
                </a:ext>
              </a:extLst>
            </p:cNvPr>
            <p:cNvSpPr/>
            <p:nvPr/>
          </p:nvSpPr>
          <p:spPr>
            <a:xfrm>
              <a:off x="1859322" y="2739527"/>
              <a:ext cx="558261" cy="558261"/>
            </a:xfrm>
            <a:custGeom>
              <a:avLst/>
              <a:gdLst>
                <a:gd name="connsiteX0" fmla="*/ 279138 w 558261"/>
                <a:gd name="connsiteY0" fmla="*/ 0 h 558261"/>
                <a:gd name="connsiteX1" fmla="*/ 279358 w 558261"/>
                <a:gd name="connsiteY1" fmla="*/ 0 h 558261"/>
                <a:gd name="connsiteX2" fmla="*/ 558261 w 558261"/>
                <a:gd name="connsiteY2" fmla="*/ 279108 h 558261"/>
                <a:gd name="connsiteX3" fmla="*/ 558261 w 558261"/>
                <a:gd name="connsiteY3" fmla="*/ 279138 h 558261"/>
                <a:gd name="connsiteX4" fmla="*/ 279123 w 558261"/>
                <a:gd name="connsiteY4" fmla="*/ 558261 h 558261"/>
                <a:gd name="connsiteX5" fmla="*/ 0 w 558261"/>
                <a:gd name="connsiteY5" fmla="*/ 279123 h 558261"/>
                <a:gd name="connsiteX6" fmla="*/ 279138 w 558261"/>
                <a:gd name="connsiteY6" fmla="*/ 0 h 558261"/>
                <a:gd name="connsiteX7" fmla="*/ 189585 w 558261"/>
                <a:gd name="connsiteY7" fmla="*/ 154389 h 558261"/>
                <a:gd name="connsiteX8" fmla="*/ 154411 w 558261"/>
                <a:gd name="connsiteY8" fmla="*/ 189527 h 558261"/>
                <a:gd name="connsiteX9" fmla="*/ 243971 w 558261"/>
                <a:gd name="connsiteY9" fmla="*/ 279108 h 558261"/>
                <a:gd name="connsiteX10" fmla="*/ 154448 w 558261"/>
                <a:gd name="connsiteY10" fmla="*/ 368698 h 558261"/>
                <a:gd name="connsiteX11" fmla="*/ 189585 w 558261"/>
                <a:gd name="connsiteY11" fmla="*/ 403835 h 558261"/>
                <a:gd name="connsiteX12" fmla="*/ 279138 w 558261"/>
                <a:gd name="connsiteY12" fmla="*/ 314253 h 558261"/>
                <a:gd name="connsiteX13" fmla="*/ 368720 w 558261"/>
                <a:gd name="connsiteY13" fmla="*/ 403850 h 558261"/>
                <a:gd name="connsiteX14" fmla="*/ 403857 w 558261"/>
                <a:gd name="connsiteY14" fmla="*/ 368712 h 558261"/>
                <a:gd name="connsiteX15" fmla="*/ 314275 w 558261"/>
                <a:gd name="connsiteY15" fmla="*/ 279108 h 558261"/>
                <a:gd name="connsiteX16" fmla="*/ 403857 w 558261"/>
                <a:gd name="connsiteY16" fmla="*/ 189527 h 558261"/>
                <a:gd name="connsiteX17" fmla="*/ 368720 w 558261"/>
                <a:gd name="connsiteY17" fmla="*/ 154389 h 558261"/>
                <a:gd name="connsiteX18" fmla="*/ 279138 w 558261"/>
                <a:gd name="connsiteY18" fmla="*/ 244000 h 558261"/>
                <a:gd name="connsiteX19" fmla="*/ 189585 w 558261"/>
                <a:gd name="connsiteY19" fmla="*/ 154389 h 55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8261" h="558261">
                  <a:moveTo>
                    <a:pt x="279138" y="0"/>
                  </a:moveTo>
                  <a:cubicBezTo>
                    <a:pt x="279211" y="0"/>
                    <a:pt x="279285" y="0"/>
                    <a:pt x="279358" y="0"/>
                  </a:cubicBezTo>
                  <a:cubicBezTo>
                    <a:pt x="433449" y="57"/>
                    <a:pt x="558318" y="125018"/>
                    <a:pt x="558261" y="279108"/>
                  </a:cubicBezTo>
                  <a:cubicBezTo>
                    <a:pt x="558261" y="279118"/>
                    <a:pt x="558261" y="279128"/>
                    <a:pt x="558261" y="279138"/>
                  </a:cubicBezTo>
                  <a:cubicBezTo>
                    <a:pt x="558257" y="433298"/>
                    <a:pt x="433283" y="558265"/>
                    <a:pt x="279123" y="558261"/>
                  </a:cubicBezTo>
                  <a:cubicBezTo>
                    <a:pt x="124963" y="558257"/>
                    <a:pt x="-4" y="433283"/>
                    <a:pt x="0" y="279123"/>
                  </a:cubicBezTo>
                  <a:cubicBezTo>
                    <a:pt x="4" y="124963"/>
                    <a:pt x="124978" y="-4"/>
                    <a:pt x="279138" y="0"/>
                  </a:cubicBezTo>
                  <a:close/>
                  <a:moveTo>
                    <a:pt x="189585" y="154389"/>
                  </a:moveTo>
                  <a:lnTo>
                    <a:pt x="154411" y="189527"/>
                  </a:lnTo>
                  <a:lnTo>
                    <a:pt x="243971" y="279108"/>
                  </a:lnTo>
                  <a:lnTo>
                    <a:pt x="154448" y="368698"/>
                  </a:lnTo>
                  <a:lnTo>
                    <a:pt x="189585" y="403835"/>
                  </a:lnTo>
                  <a:lnTo>
                    <a:pt x="279138" y="314253"/>
                  </a:lnTo>
                  <a:lnTo>
                    <a:pt x="368720" y="403850"/>
                  </a:lnTo>
                  <a:lnTo>
                    <a:pt x="403857" y="368712"/>
                  </a:lnTo>
                  <a:lnTo>
                    <a:pt x="314275" y="279108"/>
                  </a:lnTo>
                  <a:lnTo>
                    <a:pt x="403857" y="189527"/>
                  </a:lnTo>
                  <a:lnTo>
                    <a:pt x="368720" y="154389"/>
                  </a:lnTo>
                  <a:lnTo>
                    <a:pt x="279138" y="244000"/>
                  </a:lnTo>
                  <a:lnTo>
                    <a:pt x="189585" y="154389"/>
                  </a:lnTo>
                  <a:close/>
                </a:path>
              </a:pathLst>
            </a:custGeom>
            <a:solidFill>
              <a:srgbClr val="FF4040"/>
            </a:solidFill>
            <a:ln w="7342" cap="flat">
              <a:noFill/>
              <a:prstDash val="solid"/>
              <a:miter/>
            </a:ln>
          </p:spPr>
          <p:txBody>
            <a:bodyPr rtlCol="0" anchor="ctr"/>
            <a:lstStyle/>
            <a:p>
              <a:endParaRPr lang="ja-JP" altLang="en-US"/>
            </a:p>
          </p:txBody>
        </p:sp>
      </p:grpSp>
      <p:grpSp>
        <p:nvGrpSpPr>
          <p:cNvPr id="51" name="グループ化 50">
            <a:extLst>
              <a:ext uri="{FF2B5EF4-FFF2-40B4-BE49-F238E27FC236}">
                <a16:creationId xmlns:a16="http://schemas.microsoft.com/office/drawing/2014/main" id="{570BF3B7-CF29-4D09-081E-150A45273391}"/>
              </a:ext>
            </a:extLst>
          </p:cNvPr>
          <p:cNvGrpSpPr/>
          <p:nvPr/>
        </p:nvGrpSpPr>
        <p:grpSpPr>
          <a:xfrm>
            <a:off x="1049072" y="2267501"/>
            <a:ext cx="510268" cy="510268"/>
            <a:chOff x="1067763" y="4069096"/>
            <a:chExt cx="510268" cy="510268"/>
          </a:xfrm>
        </p:grpSpPr>
        <p:sp>
          <p:nvSpPr>
            <p:cNvPr id="52" name="フリーフォーム 51" descr="バッジ: チェックマーク 1 単色塗りつぶし">
              <a:extLst>
                <a:ext uri="{FF2B5EF4-FFF2-40B4-BE49-F238E27FC236}">
                  <a16:creationId xmlns:a16="http://schemas.microsoft.com/office/drawing/2014/main" id="{DAC390BF-D3CB-3523-DAD4-B4D76E5215EE}"/>
                </a:ext>
              </a:extLst>
            </p:cNvPr>
            <p:cNvSpPr/>
            <p:nvPr/>
          </p:nvSpPr>
          <p:spPr>
            <a:xfrm>
              <a:off x="1176383" y="4206448"/>
              <a:ext cx="306532" cy="242270"/>
            </a:xfrm>
            <a:custGeom>
              <a:avLst/>
              <a:gdLst>
                <a:gd name="connsiteX0" fmla="*/ 273964 w 306532"/>
                <a:gd name="connsiteY0" fmla="*/ 0 h 242270"/>
                <a:gd name="connsiteX1" fmla="*/ 306532 w 306532"/>
                <a:gd name="connsiteY1" fmla="*/ 32118 h 242270"/>
                <a:gd name="connsiteX2" fmla="*/ 208312 w 306532"/>
                <a:gd name="connsiteY2" fmla="*/ 129949 h 242270"/>
                <a:gd name="connsiteX3" fmla="*/ 208318 w 306532"/>
                <a:gd name="connsiteY3" fmla="*/ 129969 h 242270"/>
                <a:gd name="connsiteX4" fmla="*/ 96132 w 306532"/>
                <a:gd name="connsiteY4" fmla="*/ 242270 h 242270"/>
                <a:gd name="connsiteX5" fmla="*/ 0 w 306532"/>
                <a:gd name="connsiteY5" fmla="*/ 146139 h 242270"/>
                <a:gd name="connsiteX6" fmla="*/ 32118 w 306532"/>
                <a:gd name="connsiteY6" fmla="*/ 114021 h 242270"/>
                <a:gd name="connsiteX7" fmla="*/ 96132 w 306532"/>
                <a:gd name="connsiteY7" fmla="*/ 178034 h 242270"/>
                <a:gd name="connsiteX8" fmla="*/ 188837 w 306532"/>
                <a:gd name="connsiteY8" fmla="*/ 84127 h 242270"/>
                <a:gd name="connsiteX9" fmla="*/ 268382 w 306532"/>
                <a:gd name="connsiteY9" fmla="*/ 5590 h 242270"/>
                <a:gd name="connsiteX10" fmla="*/ 271277 w 306532"/>
                <a:gd name="connsiteY10" fmla="*/ 2902 h 242270"/>
                <a:gd name="connsiteX11" fmla="*/ 273964 w 306532"/>
                <a:gd name="connsiteY11" fmla="*/ 0 h 24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532" h="242270">
                  <a:moveTo>
                    <a:pt x="273964" y="0"/>
                  </a:moveTo>
                  <a:lnTo>
                    <a:pt x="306532" y="32118"/>
                  </a:lnTo>
                  <a:cubicBezTo>
                    <a:pt x="268704" y="69737"/>
                    <a:pt x="245488" y="92846"/>
                    <a:pt x="208312" y="129949"/>
                  </a:cubicBezTo>
                  <a:lnTo>
                    <a:pt x="208318" y="129969"/>
                  </a:lnTo>
                  <a:cubicBezTo>
                    <a:pt x="171147" y="167073"/>
                    <a:pt x="133751" y="204507"/>
                    <a:pt x="96132" y="242270"/>
                  </a:cubicBezTo>
                  <a:cubicBezTo>
                    <a:pt x="64164" y="210150"/>
                    <a:pt x="32120" y="178106"/>
                    <a:pt x="0" y="146139"/>
                  </a:cubicBezTo>
                  <a:lnTo>
                    <a:pt x="32118" y="114021"/>
                  </a:lnTo>
                  <a:lnTo>
                    <a:pt x="96132" y="178034"/>
                  </a:lnTo>
                  <a:cubicBezTo>
                    <a:pt x="127208" y="146510"/>
                    <a:pt x="158110" y="115208"/>
                    <a:pt x="188837" y="84127"/>
                  </a:cubicBezTo>
                  <a:cubicBezTo>
                    <a:pt x="219544" y="53050"/>
                    <a:pt x="236533" y="36370"/>
                    <a:pt x="268382" y="5590"/>
                  </a:cubicBezTo>
                  <a:cubicBezTo>
                    <a:pt x="269275" y="4696"/>
                    <a:pt x="270236" y="3809"/>
                    <a:pt x="271277" y="2902"/>
                  </a:cubicBezTo>
                  <a:cubicBezTo>
                    <a:pt x="272286" y="2047"/>
                    <a:pt x="273188" y="1072"/>
                    <a:pt x="273964" y="0"/>
                  </a:cubicBezTo>
                  <a:close/>
                </a:path>
              </a:pathLst>
            </a:custGeom>
            <a:solidFill>
              <a:srgbClr val="FFFFFF"/>
            </a:solidFill>
            <a:ln w="12700" cap="flat">
              <a:solidFill>
                <a:srgbClr val="FFFFFF"/>
              </a:solidFill>
              <a:prstDash val="solid"/>
              <a:miter/>
            </a:ln>
          </p:spPr>
          <p:txBody>
            <a:bodyPr rtlCol="0" anchor="ctr"/>
            <a:lstStyle/>
            <a:p>
              <a:endParaRPr lang="ja-JP" altLang="en-US"/>
            </a:p>
          </p:txBody>
        </p:sp>
        <p:sp>
          <p:nvSpPr>
            <p:cNvPr id="53" name="フリーフォーム 52" descr="バッジ: チェックマーク 1 単色塗りつぶし">
              <a:extLst>
                <a:ext uri="{FF2B5EF4-FFF2-40B4-BE49-F238E27FC236}">
                  <a16:creationId xmlns:a16="http://schemas.microsoft.com/office/drawing/2014/main" id="{F03B9849-48C4-2983-AED7-380EBE752864}"/>
                </a:ext>
              </a:extLst>
            </p:cNvPr>
            <p:cNvSpPr/>
            <p:nvPr/>
          </p:nvSpPr>
          <p:spPr>
            <a:xfrm>
              <a:off x="1067763" y="4069096"/>
              <a:ext cx="510268" cy="510268"/>
            </a:xfrm>
            <a:custGeom>
              <a:avLst/>
              <a:gdLst>
                <a:gd name="connsiteX0" fmla="*/ 255134 w 510268"/>
                <a:gd name="connsiteY0" fmla="*/ 0 h 510268"/>
                <a:gd name="connsiteX1" fmla="*/ 255329 w 510268"/>
                <a:gd name="connsiteY1" fmla="*/ 0 h 510268"/>
                <a:gd name="connsiteX2" fmla="*/ 510268 w 510268"/>
                <a:gd name="connsiteY2" fmla="*/ 255114 h 510268"/>
                <a:gd name="connsiteX3" fmla="*/ 510268 w 510268"/>
                <a:gd name="connsiteY3" fmla="*/ 255134 h 510268"/>
                <a:gd name="connsiteX4" fmla="*/ 255134 w 510268"/>
                <a:gd name="connsiteY4" fmla="*/ 510268 h 510268"/>
                <a:gd name="connsiteX5" fmla="*/ 0 w 510268"/>
                <a:gd name="connsiteY5" fmla="*/ 255134 h 510268"/>
                <a:gd name="connsiteX6" fmla="*/ 255134 w 510268"/>
                <a:gd name="connsiteY6" fmla="*/ 0 h 510268"/>
                <a:gd name="connsiteX7" fmla="*/ 382583 w 510268"/>
                <a:gd name="connsiteY7" fmla="*/ 137351 h 510268"/>
                <a:gd name="connsiteX8" fmla="*/ 379896 w 510268"/>
                <a:gd name="connsiteY8" fmla="*/ 140253 h 510268"/>
                <a:gd name="connsiteX9" fmla="*/ 377001 w 510268"/>
                <a:gd name="connsiteY9" fmla="*/ 142941 h 510268"/>
                <a:gd name="connsiteX10" fmla="*/ 297456 w 510268"/>
                <a:gd name="connsiteY10" fmla="*/ 221478 h 510268"/>
                <a:gd name="connsiteX11" fmla="*/ 204751 w 510268"/>
                <a:gd name="connsiteY11" fmla="*/ 315385 h 510268"/>
                <a:gd name="connsiteX12" fmla="*/ 140737 w 510268"/>
                <a:gd name="connsiteY12" fmla="*/ 251372 h 510268"/>
                <a:gd name="connsiteX13" fmla="*/ 108619 w 510268"/>
                <a:gd name="connsiteY13" fmla="*/ 283490 h 510268"/>
                <a:gd name="connsiteX14" fmla="*/ 204751 w 510268"/>
                <a:gd name="connsiteY14" fmla="*/ 379621 h 510268"/>
                <a:gd name="connsiteX15" fmla="*/ 316937 w 510268"/>
                <a:gd name="connsiteY15" fmla="*/ 267320 h 510268"/>
                <a:gd name="connsiteX16" fmla="*/ 316931 w 510268"/>
                <a:gd name="connsiteY16" fmla="*/ 267300 h 510268"/>
                <a:gd name="connsiteX17" fmla="*/ 415151 w 510268"/>
                <a:gd name="connsiteY17" fmla="*/ 169469 h 510268"/>
                <a:gd name="connsiteX18" fmla="*/ 382583 w 510268"/>
                <a:gd name="connsiteY18" fmla="*/ 137351 h 5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0268" h="510268">
                  <a:moveTo>
                    <a:pt x="255134" y="0"/>
                  </a:moveTo>
                  <a:cubicBezTo>
                    <a:pt x="255199" y="0"/>
                    <a:pt x="255263" y="0"/>
                    <a:pt x="255329" y="0"/>
                  </a:cubicBezTo>
                  <a:cubicBezTo>
                    <a:pt x="396176" y="48"/>
                    <a:pt x="510316" y="114266"/>
                    <a:pt x="510268" y="255114"/>
                  </a:cubicBezTo>
                  <a:cubicBezTo>
                    <a:pt x="510268" y="255120"/>
                    <a:pt x="510268" y="255127"/>
                    <a:pt x="510268" y="255134"/>
                  </a:cubicBezTo>
                  <a:cubicBezTo>
                    <a:pt x="510268" y="396040"/>
                    <a:pt x="396040" y="510268"/>
                    <a:pt x="255134" y="510268"/>
                  </a:cubicBezTo>
                  <a:cubicBezTo>
                    <a:pt x="114227" y="510268"/>
                    <a:pt x="0" y="396040"/>
                    <a:pt x="0" y="255134"/>
                  </a:cubicBezTo>
                  <a:cubicBezTo>
                    <a:pt x="0" y="114227"/>
                    <a:pt x="114227" y="0"/>
                    <a:pt x="255134" y="0"/>
                  </a:cubicBezTo>
                  <a:close/>
                  <a:moveTo>
                    <a:pt x="382583" y="137351"/>
                  </a:moveTo>
                  <a:cubicBezTo>
                    <a:pt x="381807" y="138423"/>
                    <a:pt x="380905" y="139398"/>
                    <a:pt x="379896" y="140253"/>
                  </a:cubicBezTo>
                  <a:cubicBezTo>
                    <a:pt x="378855" y="141160"/>
                    <a:pt x="377894" y="142047"/>
                    <a:pt x="377001" y="142941"/>
                  </a:cubicBezTo>
                  <a:cubicBezTo>
                    <a:pt x="345152" y="173721"/>
                    <a:pt x="328163" y="190401"/>
                    <a:pt x="297456" y="221478"/>
                  </a:cubicBezTo>
                  <a:cubicBezTo>
                    <a:pt x="266729" y="252559"/>
                    <a:pt x="235827" y="283861"/>
                    <a:pt x="204751" y="315385"/>
                  </a:cubicBezTo>
                  <a:lnTo>
                    <a:pt x="140737" y="251372"/>
                  </a:lnTo>
                  <a:lnTo>
                    <a:pt x="108619" y="283490"/>
                  </a:lnTo>
                  <a:cubicBezTo>
                    <a:pt x="140739" y="315457"/>
                    <a:pt x="172783" y="347501"/>
                    <a:pt x="204751" y="379621"/>
                  </a:cubicBezTo>
                  <a:cubicBezTo>
                    <a:pt x="242370" y="341858"/>
                    <a:pt x="279766" y="304424"/>
                    <a:pt x="316937" y="267320"/>
                  </a:cubicBezTo>
                  <a:lnTo>
                    <a:pt x="316931" y="267300"/>
                  </a:lnTo>
                  <a:cubicBezTo>
                    <a:pt x="354107" y="230197"/>
                    <a:pt x="377323" y="207088"/>
                    <a:pt x="415151" y="169469"/>
                  </a:cubicBezTo>
                  <a:lnTo>
                    <a:pt x="382583" y="137351"/>
                  </a:lnTo>
                  <a:close/>
                </a:path>
              </a:pathLst>
            </a:custGeom>
            <a:solidFill>
              <a:srgbClr val="00B050"/>
            </a:solidFill>
            <a:ln w="6648" cap="flat">
              <a:noFill/>
              <a:prstDash val="solid"/>
              <a:miter/>
            </a:ln>
          </p:spPr>
          <p:txBody>
            <a:bodyPr rtlCol="0" anchor="ctr"/>
            <a:lstStyle/>
            <a:p>
              <a:endParaRPr lang="ja-JP" altLang="en-US"/>
            </a:p>
          </p:txBody>
        </p:sp>
      </p:grpSp>
    </p:spTree>
    <p:extLst>
      <p:ext uri="{BB962C8B-B14F-4D97-AF65-F5344CB8AC3E}">
        <p14:creationId xmlns:p14="http://schemas.microsoft.com/office/powerpoint/2010/main" val="2865051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063C42-25A4-0ECD-8C93-8F1370F35C75}"/>
              </a:ext>
            </a:extLst>
          </p:cNvPr>
          <p:cNvSpPr>
            <a:spLocks noGrp="1"/>
          </p:cNvSpPr>
          <p:nvPr>
            <p:ph type="title"/>
          </p:nvPr>
        </p:nvSpPr>
        <p:spPr/>
        <p:txBody>
          <a:bodyPr/>
          <a:lstStyle/>
          <a:p>
            <a:r>
              <a:rPr kumimoji="1" lang="en" altLang="ja-JP" dirty="0"/>
              <a:t>Results – Analysis 3 – Challenge</a:t>
            </a:r>
            <a:r>
              <a:rPr kumimoji="1" lang="en-US" altLang="ja-JP" dirty="0"/>
              <a:t> 2</a:t>
            </a:r>
            <a:endParaRPr kumimoji="1" lang="ja-JP" altLang="en-US"/>
          </a:p>
        </p:txBody>
      </p:sp>
      <p:sp>
        <p:nvSpPr>
          <p:cNvPr id="6" name="テキスト ボックス 5">
            <a:extLst>
              <a:ext uri="{FF2B5EF4-FFF2-40B4-BE49-F238E27FC236}">
                <a16:creationId xmlns:a16="http://schemas.microsoft.com/office/drawing/2014/main" id="{16F01579-3F5C-57BB-962A-3C3ABA5134BE}"/>
              </a:ext>
            </a:extLst>
          </p:cNvPr>
          <p:cNvSpPr txBox="1"/>
          <p:nvPr/>
        </p:nvSpPr>
        <p:spPr>
          <a:xfrm>
            <a:off x="3425185" y="5970886"/>
            <a:ext cx="5341630" cy="523220"/>
          </a:xfrm>
          <a:prstGeom prst="rect">
            <a:avLst/>
          </a:prstGeom>
          <a:noFill/>
        </p:spPr>
        <p:txBody>
          <a:bodyPr wrap="square">
            <a:spAutoFit/>
          </a:bodyPr>
          <a:lstStyle/>
          <a:p>
            <a:r>
              <a:rPr lang="en" altLang="ja-JP" sz="1400" baseline="30000" dirty="0"/>
              <a:t>1</a:t>
            </a:r>
            <a:r>
              <a:rPr lang="en" altLang="ja-JP" sz="1400" dirty="0"/>
              <a:t> </a:t>
            </a:r>
            <a:r>
              <a:rPr lang="en" altLang="ja-JP" sz="1400" dirty="0">
                <a:hlinkClick r:id="rId3"/>
              </a:rPr>
              <a:t>https://stackoverflow.com/questions/76103711</a:t>
            </a:r>
            <a:r>
              <a:rPr lang="en" altLang="ja-JP" sz="1400" dirty="0"/>
              <a:t> (April 2022)</a:t>
            </a:r>
          </a:p>
          <a:p>
            <a:r>
              <a:rPr lang="en" altLang="ja-JP" sz="1400" baseline="30000" dirty="0"/>
              <a:t>2</a:t>
            </a:r>
            <a:r>
              <a:rPr lang="en" altLang="ja-JP" sz="1400" dirty="0"/>
              <a:t> </a:t>
            </a:r>
            <a:r>
              <a:rPr lang="en" altLang="ja-JP" sz="1400" dirty="0">
                <a:hlinkClick r:id="rId4"/>
              </a:rPr>
              <a:t>https://stackoverflow.com/questions/76962834</a:t>
            </a:r>
            <a:r>
              <a:rPr lang="en" altLang="ja-JP" sz="1400" dirty="0"/>
              <a:t> (August 2023)</a:t>
            </a:r>
            <a:endParaRPr lang="ja-JP" altLang="en-US" sz="1400"/>
          </a:p>
        </p:txBody>
      </p:sp>
      <p:sp>
        <p:nvSpPr>
          <p:cNvPr id="5" name="角丸四角形 4">
            <a:extLst>
              <a:ext uri="{FF2B5EF4-FFF2-40B4-BE49-F238E27FC236}">
                <a16:creationId xmlns:a16="http://schemas.microsoft.com/office/drawing/2014/main" id="{8B0B5D4E-7148-BECF-D954-F2FCC9FE9F62}"/>
              </a:ext>
            </a:extLst>
          </p:cNvPr>
          <p:cNvSpPr/>
          <p:nvPr/>
        </p:nvSpPr>
        <p:spPr>
          <a:xfrm>
            <a:off x="2281025" y="951722"/>
            <a:ext cx="8631947" cy="770842"/>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en" altLang="ja-JP" sz="2800" b="1" dirty="0"/>
              <a:t>Inability of SBOM Tools to Meet Requirements</a:t>
            </a:r>
          </a:p>
        </p:txBody>
      </p:sp>
      <p:graphicFrame>
        <p:nvGraphicFramePr>
          <p:cNvPr id="8" name="表 7">
            <a:extLst>
              <a:ext uri="{FF2B5EF4-FFF2-40B4-BE49-F238E27FC236}">
                <a16:creationId xmlns:a16="http://schemas.microsoft.com/office/drawing/2014/main" id="{10784538-073D-9A5D-2952-AFC650E22167}"/>
              </a:ext>
            </a:extLst>
          </p:cNvPr>
          <p:cNvGraphicFramePr>
            <a:graphicFrameLocks noGrp="1"/>
          </p:cNvGraphicFramePr>
          <p:nvPr>
            <p:extLst>
              <p:ext uri="{D42A27DB-BD31-4B8C-83A1-F6EECF244321}">
                <p14:modId xmlns:p14="http://schemas.microsoft.com/office/powerpoint/2010/main" val="1393299281"/>
              </p:ext>
            </p:extLst>
          </p:nvPr>
        </p:nvGraphicFramePr>
        <p:xfrm>
          <a:off x="607598" y="1930807"/>
          <a:ext cx="10976804" cy="3914860"/>
        </p:xfrm>
        <a:graphic>
          <a:graphicData uri="http://schemas.openxmlformats.org/drawingml/2006/table">
            <a:tbl>
              <a:tblPr firstRow="1" bandRow="1">
                <a:tableStyleId>{2D5ABB26-0587-4C30-8999-92F81FD0307C}</a:tableStyleId>
              </a:tblPr>
              <a:tblGrid>
                <a:gridCol w="2664991">
                  <a:extLst>
                    <a:ext uri="{9D8B030D-6E8A-4147-A177-3AD203B41FA5}">
                      <a16:colId xmlns:a16="http://schemas.microsoft.com/office/drawing/2014/main" val="644891449"/>
                    </a:ext>
                  </a:extLst>
                </a:gridCol>
                <a:gridCol w="8311813">
                  <a:extLst>
                    <a:ext uri="{9D8B030D-6E8A-4147-A177-3AD203B41FA5}">
                      <a16:colId xmlns:a16="http://schemas.microsoft.com/office/drawing/2014/main" val="2206043690"/>
                    </a:ext>
                  </a:extLst>
                </a:gridCol>
              </a:tblGrid>
              <a:tr h="2063673">
                <a:tc>
                  <a:txBody>
                    <a:bodyPr/>
                    <a:lstStyle/>
                    <a:p>
                      <a:endParaRPr kumimoji="1" lang="ja-JP" altLang="en-US" sz="2000"/>
                    </a:p>
                  </a:txBody>
                  <a:tcPr marL="18000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9D9D9"/>
                    </a:solidFill>
                  </a:tcPr>
                </a:tc>
                <a:tc>
                  <a:txBody>
                    <a:bodyPr/>
                    <a:lstStyle/>
                    <a:p>
                      <a:r>
                        <a:rPr lang="en-US" altLang="ja-JP" sz="2000" b="1" dirty="0">
                          <a:solidFill>
                            <a:schemeClr val="accent1"/>
                          </a:solidFill>
                        </a:rPr>
                        <a:t>G</a:t>
                      </a:r>
                      <a:r>
                        <a:rPr lang="en" altLang="ja-JP" sz="2000" b="1" dirty="0">
                          <a:solidFill>
                            <a:schemeClr val="accent1"/>
                          </a:solidFill>
                        </a:rPr>
                        <a:t>ap between SBOM tools’ ability and compliance requirements, or</a:t>
                      </a:r>
                      <a:br>
                        <a:rPr lang="en" altLang="ja-JP" sz="2000" b="1" dirty="0">
                          <a:solidFill>
                            <a:schemeClr val="accent1"/>
                          </a:solidFill>
                        </a:rPr>
                      </a:br>
                      <a:r>
                        <a:rPr lang="en" altLang="ja-JP" sz="2000" b="1" dirty="0">
                          <a:solidFill>
                            <a:schemeClr val="accent1"/>
                          </a:solidFill>
                        </a:rPr>
                        <a:t>challenges in obtaining all the necessary information as specified in the guideline from the perspective of SBOM tool developers</a:t>
                      </a:r>
                      <a:endParaRPr lang="en-US" altLang="ja-JP" sz="2000" b="1" dirty="0">
                        <a:solidFill>
                          <a:schemeClr val="accent1"/>
                        </a:solidFill>
                      </a:endParaRPr>
                    </a:p>
                    <a:p>
                      <a:pPr lvl="0"/>
                      <a:endParaRPr kumimoji="1" lang="en-US" altLang="ja-JP" sz="1050" b="1" i="0" dirty="0">
                        <a:solidFill>
                          <a:schemeClr val="accent1"/>
                        </a:solidFill>
                      </a:endParaRPr>
                    </a:p>
                    <a:p>
                      <a:pPr lvl="0"/>
                      <a:r>
                        <a:rPr kumimoji="1" lang="en" altLang="ja-JP" sz="2000" b="0" i="1" dirty="0"/>
                        <a:t>“NTIA minimum SBOM requirement tool” </a:t>
                      </a:r>
                      <a:r>
                        <a:rPr kumimoji="1" lang="en" altLang="ja-JP" sz="2000" b="0" baseline="30000" dirty="0"/>
                        <a:t>1</a:t>
                      </a:r>
                    </a:p>
                    <a:p>
                      <a:pPr lvl="0"/>
                      <a:endParaRPr kumimoji="1" lang="en" altLang="ja-JP" sz="1050" b="0" baseline="0" dirty="0"/>
                    </a:p>
                    <a:p>
                      <a:pPr lvl="0"/>
                      <a:r>
                        <a:rPr kumimoji="1" lang="en" altLang="ja-JP" sz="2000" b="0" baseline="0" dirty="0"/>
                        <a:t>(NTIA released it in July 2021 following the U.S. Exec. Order)</a:t>
                      </a:r>
                    </a:p>
                  </a:txBody>
                  <a:tcPr marL="18000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2257501"/>
                  </a:ext>
                </a:extLst>
              </a:tr>
              <a:tr h="1851187">
                <a:tc>
                  <a:txBody>
                    <a:bodyPr/>
                    <a:lstStyle/>
                    <a:p>
                      <a:endParaRPr kumimoji="1" lang="ja-JP" altLang="en-US" sz="2000"/>
                    </a:p>
                  </a:txBody>
                  <a:tcPr marL="18000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9D9D9"/>
                    </a:solidFill>
                  </a:tcPr>
                </a:tc>
                <a:tc>
                  <a:txBody>
                    <a:bodyPr/>
                    <a:lstStyle/>
                    <a:p>
                      <a:r>
                        <a:rPr lang="en-US" altLang="ja-JP" sz="2000" b="1" dirty="0">
                          <a:solidFill>
                            <a:schemeClr val="accent1"/>
                          </a:solidFill>
                        </a:rPr>
                        <a:t>L</a:t>
                      </a:r>
                      <a:r>
                        <a:rPr kumimoji="1" lang="en" altLang="ja-JP" sz="2000" b="1" dirty="0">
                          <a:solidFill>
                            <a:schemeClr val="accent1"/>
                          </a:solidFill>
                        </a:rPr>
                        <a:t>imitations of GitHub's SBOM functionality for software license compliance</a:t>
                      </a:r>
                      <a:endParaRPr kumimoji="1" lang="en-US" altLang="ja-JP" sz="2000" b="1" dirty="0">
                        <a:solidFill>
                          <a:schemeClr val="accent1"/>
                        </a:solidFill>
                      </a:endParaRPr>
                    </a:p>
                    <a:p>
                      <a:pPr lvl="0"/>
                      <a:endParaRPr kumimoji="1" lang="en" altLang="ja-JP" sz="1050" b="0" i="1" dirty="0"/>
                    </a:p>
                    <a:p>
                      <a:pPr lvl="0"/>
                      <a:r>
                        <a:rPr kumimoji="1" lang="en" altLang="ja-JP" sz="2000" b="0" i="1" dirty="0"/>
                        <a:t>“How to include Open Source license in GitHub SBOM export?” </a:t>
                      </a:r>
                      <a:r>
                        <a:rPr kumimoji="1" lang="en" altLang="ja-JP" sz="2000" b="0" baseline="30000" dirty="0"/>
                        <a:t>2</a:t>
                      </a:r>
                    </a:p>
                    <a:p>
                      <a:pPr lvl="0"/>
                      <a:endParaRPr kumimoji="1" lang="en" altLang="ja-JP" sz="1050" b="0" baseline="0" dirty="0"/>
                    </a:p>
                    <a:p>
                      <a:pPr lvl="0"/>
                      <a:r>
                        <a:rPr kumimoji="1" lang="en" altLang="ja-JP" sz="2000" b="0" baseline="0" dirty="0"/>
                        <a:t>(GitHub generates an SBOM from info available within the repo)</a:t>
                      </a:r>
                    </a:p>
                  </a:txBody>
                  <a:tcPr marL="18000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2575341"/>
                  </a:ext>
                </a:extLst>
              </a:tr>
            </a:tbl>
          </a:graphicData>
        </a:graphic>
      </p:graphicFrame>
      <p:pic>
        <p:nvPicPr>
          <p:cNvPr id="11" name="グラフィックス 10" descr="クリップボード: チェックマーク 単色塗りつぶし">
            <a:extLst>
              <a:ext uri="{FF2B5EF4-FFF2-40B4-BE49-F238E27FC236}">
                <a16:creationId xmlns:a16="http://schemas.microsoft.com/office/drawing/2014/main" id="{296DEB63-E037-B010-C223-04C371A8AA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60827" y="2263537"/>
            <a:ext cx="1245833" cy="1245833"/>
          </a:xfrm>
          <a:prstGeom prst="rect">
            <a:avLst/>
          </a:prstGeom>
          <a:effectLst/>
        </p:spPr>
      </p:pic>
      <p:grpSp>
        <p:nvGrpSpPr>
          <p:cNvPr id="55" name="グループ化 54">
            <a:extLst>
              <a:ext uri="{FF2B5EF4-FFF2-40B4-BE49-F238E27FC236}">
                <a16:creationId xmlns:a16="http://schemas.microsoft.com/office/drawing/2014/main" id="{EA78E8A3-9952-2BEA-4C2E-B603B4A4618B}"/>
              </a:ext>
            </a:extLst>
          </p:cNvPr>
          <p:cNvGrpSpPr/>
          <p:nvPr/>
        </p:nvGrpSpPr>
        <p:grpSpPr>
          <a:xfrm>
            <a:off x="1787131" y="2607175"/>
            <a:ext cx="558261" cy="558261"/>
            <a:chOff x="1859322" y="2739527"/>
            <a:chExt cx="558261" cy="558261"/>
          </a:xfrm>
        </p:grpSpPr>
        <p:sp>
          <p:nvSpPr>
            <p:cNvPr id="50" name="フリーフォーム 49" descr="バッジ: バツ 単色塗りつぶし">
              <a:extLst>
                <a:ext uri="{FF2B5EF4-FFF2-40B4-BE49-F238E27FC236}">
                  <a16:creationId xmlns:a16="http://schemas.microsoft.com/office/drawing/2014/main" id="{6E982182-7454-17BB-FD21-CFD6A38F25B6}"/>
                </a:ext>
              </a:extLst>
            </p:cNvPr>
            <p:cNvSpPr/>
            <p:nvPr/>
          </p:nvSpPr>
          <p:spPr>
            <a:xfrm>
              <a:off x="2013733" y="2893917"/>
              <a:ext cx="249446" cy="249461"/>
            </a:xfrm>
            <a:custGeom>
              <a:avLst/>
              <a:gdLst>
                <a:gd name="connsiteX0" fmla="*/ 35174 w 249446"/>
                <a:gd name="connsiteY0" fmla="*/ 0 h 249461"/>
                <a:gd name="connsiteX1" fmla="*/ 124727 w 249446"/>
                <a:gd name="connsiteY1" fmla="*/ 89611 h 249461"/>
                <a:gd name="connsiteX2" fmla="*/ 214309 w 249446"/>
                <a:gd name="connsiteY2" fmla="*/ 0 h 249461"/>
                <a:gd name="connsiteX3" fmla="*/ 249446 w 249446"/>
                <a:gd name="connsiteY3" fmla="*/ 35138 h 249461"/>
                <a:gd name="connsiteX4" fmla="*/ 159864 w 249446"/>
                <a:gd name="connsiteY4" fmla="*/ 124719 h 249461"/>
                <a:gd name="connsiteX5" fmla="*/ 249446 w 249446"/>
                <a:gd name="connsiteY5" fmla="*/ 214323 h 249461"/>
                <a:gd name="connsiteX6" fmla="*/ 214309 w 249446"/>
                <a:gd name="connsiteY6" fmla="*/ 249461 h 249461"/>
                <a:gd name="connsiteX7" fmla="*/ 124727 w 249446"/>
                <a:gd name="connsiteY7" fmla="*/ 159864 h 249461"/>
                <a:gd name="connsiteX8" fmla="*/ 35174 w 249446"/>
                <a:gd name="connsiteY8" fmla="*/ 249446 h 249461"/>
                <a:gd name="connsiteX9" fmla="*/ 37 w 249446"/>
                <a:gd name="connsiteY9" fmla="*/ 214309 h 249461"/>
                <a:gd name="connsiteX10" fmla="*/ 89560 w 249446"/>
                <a:gd name="connsiteY10" fmla="*/ 124719 h 249461"/>
                <a:gd name="connsiteX11" fmla="*/ 0 w 249446"/>
                <a:gd name="connsiteY11" fmla="*/ 35138 h 249461"/>
                <a:gd name="connsiteX12" fmla="*/ 35174 w 249446"/>
                <a:gd name="connsiteY12" fmla="*/ 0 h 24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446" h="249461">
                  <a:moveTo>
                    <a:pt x="35174" y="0"/>
                  </a:moveTo>
                  <a:lnTo>
                    <a:pt x="124727" y="89611"/>
                  </a:lnTo>
                  <a:lnTo>
                    <a:pt x="214309" y="0"/>
                  </a:lnTo>
                  <a:lnTo>
                    <a:pt x="249446" y="35138"/>
                  </a:lnTo>
                  <a:lnTo>
                    <a:pt x="159864" y="124719"/>
                  </a:lnTo>
                  <a:lnTo>
                    <a:pt x="249446" y="214323"/>
                  </a:lnTo>
                  <a:lnTo>
                    <a:pt x="214309" y="249461"/>
                  </a:lnTo>
                  <a:lnTo>
                    <a:pt x="124727" y="159864"/>
                  </a:lnTo>
                  <a:lnTo>
                    <a:pt x="35174" y="249446"/>
                  </a:lnTo>
                  <a:lnTo>
                    <a:pt x="37" y="214309"/>
                  </a:lnTo>
                  <a:lnTo>
                    <a:pt x="89560" y="124719"/>
                  </a:lnTo>
                  <a:lnTo>
                    <a:pt x="0" y="35138"/>
                  </a:lnTo>
                  <a:lnTo>
                    <a:pt x="35174" y="0"/>
                  </a:lnTo>
                  <a:close/>
                </a:path>
              </a:pathLst>
            </a:custGeom>
            <a:solidFill>
              <a:srgbClr val="FFFFFF"/>
            </a:solidFill>
            <a:ln w="12700" cap="flat">
              <a:solidFill>
                <a:srgbClr val="FFFFFF"/>
              </a:solidFill>
              <a:prstDash val="solid"/>
              <a:miter/>
            </a:ln>
          </p:spPr>
          <p:txBody>
            <a:bodyPr rtlCol="0" anchor="ctr"/>
            <a:lstStyle/>
            <a:p>
              <a:endParaRPr lang="ja-JP" altLang="en-US"/>
            </a:p>
          </p:txBody>
        </p:sp>
        <p:sp>
          <p:nvSpPr>
            <p:cNvPr id="48" name="フリーフォーム 47" descr="バッジ: バツ 単色塗りつぶし">
              <a:extLst>
                <a:ext uri="{FF2B5EF4-FFF2-40B4-BE49-F238E27FC236}">
                  <a16:creationId xmlns:a16="http://schemas.microsoft.com/office/drawing/2014/main" id="{0702C316-027C-FC77-DCD3-796D59FD8546}"/>
                </a:ext>
              </a:extLst>
            </p:cNvPr>
            <p:cNvSpPr/>
            <p:nvPr/>
          </p:nvSpPr>
          <p:spPr>
            <a:xfrm>
              <a:off x="1859322" y="2739527"/>
              <a:ext cx="558261" cy="558261"/>
            </a:xfrm>
            <a:custGeom>
              <a:avLst/>
              <a:gdLst>
                <a:gd name="connsiteX0" fmla="*/ 279138 w 558261"/>
                <a:gd name="connsiteY0" fmla="*/ 0 h 558261"/>
                <a:gd name="connsiteX1" fmla="*/ 279358 w 558261"/>
                <a:gd name="connsiteY1" fmla="*/ 0 h 558261"/>
                <a:gd name="connsiteX2" fmla="*/ 558261 w 558261"/>
                <a:gd name="connsiteY2" fmla="*/ 279108 h 558261"/>
                <a:gd name="connsiteX3" fmla="*/ 558261 w 558261"/>
                <a:gd name="connsiteY3" fmla="*/ 279138 h 558261"/>
                <a:gd name="connsiteX4" fmla="*/ 279123 w 558261"/>
                <a:gd name="connsiteY4" fmla="*/ 558261 h 558261"/>
                <a:gd name="connsiteX5" fmla="*/ 0 w 558261"/>
                <a:gd name="connsiteY5" fmla="*/ 279123 h 558261"/>
                <a:gd name="connsiteX6" fmla="*/ 279138 w 558261"/>
                <a:gd name="connsiteY6" fmla="*/ 0 h 558261"/>
                <a:gd name="connsiteX7" fmla="*/ 189585 w 558261"/>
                <a:gd name="connsiteY7" fmla="*/ 154389 h 558261"/>
                <a:gd name="connsiteX8" fmla="*/ 154411 w 558261"/>
                <a:gd name="connsiteY8" fmla="*/ 189527 h 558261"/>
                <a:gd name="connsiteX9" fmla="*/ 243971 w 558261"/>
                <a:gd name="connsiteY9" fmla="*/ 279108 h 558261"/>
                <a:gd name="connsiteX10" fmla="*/ 154448 w 558261"/>
                <a:gd name="connsiteY10" fmla="*/ 368698 h 558261"/>
                <a:gd name="connsiteX11" fmla="*/ 189585 w 558261"/>
                <a:gd name="connsiteY11" fmla="*/ 403835 h 558261"/>
                <a:gd name="connsiteX12" fmla="*/ 279138 w 558261"/>
                <a:gd name="connsiteY12" fmla="*/ 314253 h 558261"/>
                <a:gd name="connsiteX13" fmla="*/ 368720 w 558261"/>
                <a:gd name="connsiteY13" fmla="*/ 403850 h 558261"/>
                <a:gd name="connsiteX14" fmla="*/ 403857 w 558261"/>
                <a:gd name="connsiteY14" fmla="*/ 368712 h 558261"/>
                <a:gd name="connsiteX15" fmla="*/ 314275 w 558261"/>
                <a:gd name="connsiteY15" fmla="*/ 279108 h 558261"/>
                <a:gd name="connsiteX16" fmla="*/ 403857 w 558261"/>
                <a:gd name="connsiteY16" fmla="*/ 189527 h 558261"/>
                <a:gd name="connsiteX17" fmla="*/ 368720 w 558261"/>
                <a:gd name="connsiteY17" fmla="*/ 154389 h 558261"/>
                <a:gd name="connsiteX18" fmla="*/ 279138 w 558261"/>
                <a:gd name="connsiteY18" fmla="*/ 244000 h 558261"/>
                <a:gd name="connsiteX19" fmla="*/ 189585 w 558261"/>
                <a:gd name="connsiteY19" fmla="*/ 154389 h 55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8261" h="558261">
                  <a:moveTo>
                    <a:pt x="279138" y="0"/>
                  </a:moveTo>
                  <a:cubicBezTo>
                    <a:pt x="279211" y="0"/>
                    <a:pt x="279285" y="0"/>
                    <a:pt x="279358" y="0"/>
                  </a:cubicBezTo>
                  <a:cubicBezTo>
                    <a:pt x="433449" y="57"/>
                    <a:pt x="558318" y="125018"/>
                    <a:pt x="558261" y="279108"/>
                  </a:cubicBezTo>
                  <a:cubicBezTo>
                    <a:pt x="558261" y="279118"/>
                    <a:pt x="558261" y="279128"/>
                    <a:pt x="558261" y="279138"/>
                  </a:cubicBezTo>
                  <a:cubicBezTo>
                    <a:pt x="558257" y="433298"/>
                    <a:pt x="433283" y="558265"/>
                    <a:pt x="279123" y="558261"/>
                  </a:cubicBezTo>
                  <a:cubicBezTo>
                    <a:pt x="124963" y="558257"/>
                    <a:pt x="-4" y="433283"/>
                    <a:pt x="0" y="279123"/>
                  </a:cubicBezTo>
                  <a:cubicBezTo>
                    <a:pt x="4" y="124963"/>
                    <a:pt x="124978" y="-4"/>
                    <a:pt x="279138" y="0"/>
                  </a:cubicBezTo>
                  <a:close/>
                  <a:moveTo>
                    <a:pt x="189585" y="154389"/>
                  </a:moveTo>
                  <a:lnTo>
                    <a:pt x="154411" y="189527"/>
                  </a:lnTo>
                  <a:lnTo>
                    <a:pt x="243971" y="279108"/>
                  </a:lnTo>
                  <a:lnTo>
                    <a:pt x="154448" y="368698"/>
                  </a:lnTo>
                  <a:lnTo>
                    <a:pt x="189585" y="403835"/>
                  </a:lnTo>
                  <a:lnTo>
                    <a:pt x="279138" y="314253"/>
                  </a:lnTo>
                  <a:lnTo>
                    <a:pt x="368720" y="403850"/>
                  </a:lnTo>
                  <a:lnTo>
                    <a:pt x="403857" y="368712"/>
                  </a:lnTo>
                  <a:lnTo>
                    <a:pt x="314275" y="279108"/>
                  </a:lnTo>
                  <a:lnTo>
                    <a:pt x="403857" y="189527"/>
                  </a:lnTo>
                  <a:lnTo>
                    <a:pt x="368720" y="154389"/>
                  </a:lnTo>
                  <a:lnTo>
                    <a:pt x="279138" y="244000"/>
                  </a:lnTo>
                  <a:lnTo>
                    <a:pt x="189585" y="154389"/>
                  </a:lnTo>
                  <a:close/>
                </a:path>
              </a:pathLst>
            </a:custGeom>
            <a:solidFill>
              <a:srgbClr val="FF4040"/>
            </a:solidFill>
            <a:ln w="7342" cap="flat">
              <a:noFill/>
              <a:prstDash val="solid"/>
              <a:miter/>
            </a:ln>
          </p:spPr>
          <p:txBody>
            <a:bodyPr rtlCol="0" anchor="ctr"/>
            <a:lstStyle/>
            <a:p>
              <a:endParaRPr lang="ja-JP" altLang="en-US"/>
            </a:p>
          </p:txBody>
        </p:sp>
      </p:grpSp>
      <p:pic>
        <p:nvPicPr>
          <p:cNvPr id="14" name="グラフィックス 13" descr="裁きの天秤 単色塗りつぶし">
            <a:extLst>
              <a:ext uri="{FF2B5EF4-FFF2-40B4-BE49-F238E27FC236}">
                <a16:creationId xmlns:a16="http://schemas.microsoft.com/office/drawing/2014/main" id="{939663CF-87D6-6836-E528-234F0B6CC6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38117" y="4340846"/>
            <a:ext cx="1091251" cy="1091251"/>
          </a:xfrm>
          <a:prstGeom prst="rect">
            <a:avLst/>
          </a:prstGeom>
          <a:effectLst/>
        </p:spPr>
      </p:pic>
      <p:grpSp>
        <p:nvGrpSpPr>
          <p:cNvPr id="22" name="グループ化 21">
            <a:extLst>
              <a:ext uri="{FF2B5EF4-FFF2-40B4-BE49-F238E27FC236}">
                <a16:creationId xmlns:a16="http://schemas.microsoft.com/office/drawing/2014/main" id="{272CC760-D3CB-D32E-9A1C-2EEFA050F9B0}"/>
              </a:ext>
            </a:extLst>
          </p:cNvPr>
          <p:cNvGrpSpPr/>
          <p:nvPr/>
        </p:nvGrpSpPr>
        <p:grpSpPr>
          <a:xfrm>
            <a:off x="1320717" y="941948"/>
            <a:ext cx="590550" cy="762000"/>
            <a:chOff x="761964" y="3326371"/>
            <a:chExt cx="590550" cy="762000"/>
          </a:xfrm>
          <a:effectLst>
            <a:outerShdw blurRad="50800" dist="38100" dir="2700000" algn="tl" rotWithShape="0">
              <a:prstClr val="black">
                <a:alpha val="80000"/>
              </a:prstClr>
            </a:outerShdw>
          </a:effectLst>
        </p:grpSpPr>
        <p:sp>
          <p:nvSpPr>
            <p:cNvPr id="23" name="フリーフォーム 22">
              <a:extLst>
                <a:ext uri="{FF2B5EF4-FFF2-40B4-BE49-F238E27FC236}">
                  <a16:creationId xmlns:a16="http://schemas.microsoft.com/office/drawing/2014/main" id="{E6DF8E94-D53B-CEE6-C1E2-776C6A903FC9}"/>
                </a:ext>
              </a:extLst>
            </p:cNvPr>
            <p:cNvSpPr/>
            <p:nvPr/>
          </p:nvSpPr>
          <p:spPr>
            <a:xfrm>
              <a:off x="1028664" y="3364471"/>
              <a:ext cx="57150" cy="57150"/>
            </a:xfrm>
            <a:custGeom>
              <a:avLst/>
              <a:gdLst>
                <a:gd name="connsiteX0" fmla="*/ 29528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9528 w 57150"/>
                <a:gd name="connsiteY4" fmla="*/ 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29528" y="0"/>
                  </a:moveTo>
                  <a:cubicBezTo>
                    <a:pt x="44768" y="0"/>
                    <a:pt x="57150" y="13335"/>
                    <a:pt x="57150" y="28575"/>
                  </a:cubicBezTo>
                  <a:cubicBezTo>
                    <a:pt x="57150" y="44768"/>
                    <a:pt x="44768" y="57150"/>
                    <a:pt x="28575" y="57150"/>
                  </a:cubicBezTo>
                  <a:cubicBezTo>
                    <a:pt x="12383" y="57150"/>
                    <a:pt x="0" y="44768"/>
                    <a:pt x="0" y="28575"/>
                  </a:cubicBezTo>
                  <a:cubicBezTo>
                    <a:pt x="0" y="12383"/>
                    <a:pt x="12383" y="0"/>
                    <a:pt x="29528" y="0"/>
                  </a:cubicBez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24" name="フリーフォーム 23">
              <a:extLst>
                <a:ext uri="{FF2B5EF4-FFF2-40B4-BE49-F238E27FC236}">
                  <a16:creationId xmlns:a16="http://schemas.microsoft.com/office/drawing/2014/main" id="{B0DE36EC-EE2B-D992-D633-9FF28F30D6E9}"/>
                </a:ext>
              </a:extLst>
            </p:cNvPr>
            <p:cNvSpPr/>
            <p:nvPr/>
          </p:nvSpPr>
          <p:spPr>
            <a:xfrm>
              <a:off x="819114" y="3440671"/>
              <a:ext cx="476250" cy="590550"/>
            </a:xfrm>
            <a:custGeom>
              <a:avLst/>
              <a:gdLst>
                <a:gd name="connsiteX0" fmla="*/ 0 w 476250"/>
                <a:gd name="connsiteY0" fmla="*/ 0 h 590550"/>
                <a:gd name="connsiteX1" fmla="*/ 104775 w 476250"/>
                <a:gd name="connsiteY1" fmla="*/ 0 h 590550"/>
                <a:gd name="connsiteX2" fmla="*/ 104775 w 476250"/>
                <a:gd name="connsiteY2" fmla="*/ 57150 h 590550"/>
                <a:gd name="connsiteX3" fmla="*/ 371475 w 476250"/>
                <a:gd name="connsiteY3" fmla="*/ 57150 h 590550"/>
                <a:gd name="connsiteX4" fmla="*/ 371475 w 476250"/>
                <a:gd name="connsiteY4" fmla="*/ 0 h 590550"/>
                <a:gd name="connsiteX5" fmla="*/ 476250 w 476250"/>
                <a:gd name="connsiteY5" fmla="*/ 0 h 590550"/>
                <a:gd name="connsiteX6" fmla="*/ 476250 w 476250"/>
                <a:gd name="connsiteY6" fmla="*/ 590550 h 590550"/>
                <a:gd name="connsiteX7" fmla="*/ 0 w 476250"/>
                <a:gd name="connsiteY7" fmla="*/ 590550 h 590550"/>
                <a:gd name="connsiteX8" fmla="*/ 0 w 476250"/>
                <a:gd name="connsiteY8" fmla="*/ 0 h 590550"/>
                <a:gd name="connsiteX9" fmla="*/ 392429 w 476250"/>
                <a:gd name="connsiteY9" fmla="*/ 92392 h 590550"/>
                <a:gd name="connsiteX10" fmla="*/ 329564 w 476250"/>
                <a:gd name="connsiteY10" fmla="*/ 155257 h 590550"/>
                <a:gd name="connsiteX11" fmla="*/ 304799 w 476250"/>
                <a:gd name="connsiteY11" fmla="*/ 130492 h 590550"/>
                <a:gd name="connsiteX12" fmla="*/ 284797 w 476250"/>
                <a:gd name="connsiteY12" fmla="*/ 150494 h 590550"/>
                <a:gd name="connsiteX13" fmla="*/ 329564 w 476250"/>
                <a:gd name="connsiteY13" fmla="*/ 195262 h 590550"/>
                <a:gd name="connsiteX14" fmla="*/ 412432 w 476250"/>
                <a:gd name="connsiteY14" fmla="*/ 112394 h 590550"/>
                <a:gd name="connsiteX15" fmla="*/ 392429 w 476250"/>
                <a:gd name="connsiteY15" fmla="*/ 92392 h 590550"/>
                <a:gd name="connsiteX16" fmla="*/ 57150 w 476250"/>
                <a:gd name="connsiteY16" fmla="*/ 133350 h 590550"/>
                <a:gd name="connsiteX17" fmla="*/ 57150 w 476250"/>
                <a:gd name="connsiteY17" fmla="*/ 171450 h 590550"/>
                <a:gd name="connsiteX18" fmla="*/ 219075 w 476250"/>
                <a:gd name="connsiteY18" fmla="*/ 171450 h 590550"/>
                <a:gd name="connsiteX19" fmla="*/ 219075 w 476250"/>
                <a:gd name="connsiteY19" fmla="*/ 133350 h 590550"/>
                <a:gd name="connsiteX20" fmla="*/ 57150 w 476250"/>
                <a:gd name="connsiteY20" fmla="*/ 133350 h 590550"/>
                <a:gd name="connsiteX21" fmla="*/ 392429 w 476250"/>
                <a:gd name="connsiteY21" fmla="*/ 206692 h 590550"/>
                <a:gd name="connsiteX22" fmla="*/ 329564 w 476250"/>
                <a:gd name="connsiteY22" fmla="*/ 269557 h 590550"/>
                <a:gd name="connsiteX23" fmla="*/ 304799 w 476250"/>
                <a:gd name="connsiteY23" fmla="*/ 244792 h 590550"/>
                <a:gd name="connsiteX24" fmla="*/ 284797 w 476250"/>
                <a:gd name="connsiteY24" fmla="*/ 264794 h 590550"/>
                <a:gd name="connsiteX25" fmla="*/ 329564 w 476250"/>
                <a:gd name="connsiteY25" fmla="*/ 309562 h 590550"/>
                <a:gd name="connsiteX26" fmla="*/ 412432 w 476250"/>
                <a:gd name="connsiteY26" fmla="*/ 226694 h 590550"/>
                <a:gd name="connsiteX27" fmla="*/ 392429 w 476250"/>
                <a:gd name="connsiteY27" fmla="*/ 206692 h 590550"/>
                <a:gd name="connsiteX28" fmla="*/ 57150 w 476250"/>
                <a:gd name="connsiteY28" fmla="*/ 247650 h 590550"/>
                <a:gd name="connsiteX29" fmla="*/ 57150 w 476250"/>
                <a:gd name="connsiteY29" fmla="*/ 285750 h 590550"/>
                <a:gd name="connsiteX30" fmla="*/ 219075 w 476250"/>
                <a:gd name="connsiteY30" fmla="*/ 285750 h 590550"/>
                <a:gd name="connsiteX31" fmla="*/ 219075 w 476250"/>
                <a:gd name="connsiteY31" fmla="*/ 247650 h 590550"/>
                <a:gd name="connsiteX32" fmla="*/ 57150 w 476250"/>
                <a:gd name="connsiteY32" fmla="*/ 247650 h 590550"/>
                <a:gd name="connsiteX33" fmla="*/ 392429 w 476250"/>
                <a:gd name="connsiteY33" fmla="*/ 320992 h 590550"/>
                <a:gd name="connsiteX34" fmla="*/ 329564 w 476250"/>
                <a:gd name="connsiteY34" fmla="*/ 383857 h 590550"/>
                <a:gd name="connsiteX35" fmla="*/ 304799 w 476250"/>
                <a:gd name="connsiteY35" fmla="*/ 359092 h 590550"/>
                <a:gd name="connsiteX36" fmla="*/ 284797 w 476250"/>
                <a:gd name="connsiteY36" fmla="*/ 379094 h 590550"/>
                <a:gd name="connsiteX37" fmla="*/ 329564 w 476250"/>
                <a:gd name="connsiteY37" fmla="*/ 423862 h 590550"/>
                <a:gd name="connsiteX38" fmla="*/ 412432 w 476250"/>
                <a:gd name="connsiteY38" fmla="*/ 340994 h 590550"/>
                <a:gd name="connsiteX39" fmla="*/ 392429 w 476250"/>
                <a:gd name="connsiteY39" fmla="*/ 320992 h 590550"/>
                <a:gd name="connsiteX40" fmla="*/ 57150 w 476250"/>
                <a:gd name="connsiteY40" fmla="*/ 361950 h 590550"/>
                <a:gd name="connsiteX41" fmla="*/ 57150 w 476250"/>
                <a:gd name="connsiteY41" fmla="*/ 400050 h 590550"/>
                <a:gd name="connsiteX42" fmla="*/ 219075 w 476250"/>
                <a:gd name="connsiteY42" fmla="*/ 400050 h 590550"/>
                <a:gd name="connsiteX43" fmla="*/ 219075 w 476250"/>
                <a:gd name="connsiteY43" fmla="*/ 361950 h 590550"/>
                <a:gd name="connsiteX44" fmla="*/ 57150 w 476250"/>
                <a:gd name="connsiteY44" fmla="*/ 361950 h 590550"/>
                <a:gd name="connsiteX45" fmla="*/ 392429 w 476250"/>
                <a:gd name="connsiteY45" fmla="*/ 435292 h 590550"/>
                <a:gd name="connsiteX46" fmla="*/ 329564 w 476250"/>
                <a:gd name="connsiteY46" fmla="*/ 498157 h 590550"/>
                <a:gd name="connsiteX47" fmla="*/ 304799 w 476250"/>
                <a:gd name="connsiteY47" fmla="*/ 473392 h 590550"/>
                <a:gd name="connsiteX48" fmla="*/ 284797 w 476250"/>
                <a:gd name="connsiteY48" fmla="*/ 493395 h 590550"/>
                <a:gd name="connsiteX49" fmla="*/ 329564 w 476250"/>
                <a:gd name="connsiteY49" fmla="*/ 538162 h 590550"/>
                <a:gd name="connsiteX50" fmla="*/ 412432 w 476250"/>
                <a:gd name="connsiteY50" fmla="*/ 455295 h 590550"/>
                <a:gd name="connsiteX51" fmla="*/ 392429 w 476250"/>
                <a:gd name="connsiteY51" fmla="*/ 435292 h 590550"/>
                <a:gd name="connsiteX52" fmla="*/ 57150 w 476250"/>
                <a:gd name="connsiteY52" fmla="*/ 476250 h 590550"/>
                <a:gd name="connsiteX53" fmla="*/ 57150 w 476250"/>
                <a:gd name="connsiteY53" fmla="*/ 514350 h 590550"/>
                <a:gd name="connsiteX54" fmla="*/ 219075 w 476250"/>
                <a:gd name="connsiteY54" fmla="*/ 514350 h 590550"/>
                <a:gd name="connsiteX55" fmla="*/ 219075 w 476250"/>
                <a:gd name="connsiteY55" fmla="*/ 476250 h 590550"/>
                <a:gd name="connsiteX56" fmla="*/ 57150 w 476250"/>
                <a:gd name="connsiteY56" fmla="*/ 4762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76250" h="590550">
                  <a:moveTo>
                    <a:pt x="0" y="0"/>
                  </a:moveTo>
                  <a:lnTo>
                    <a:pt x="104775" y="0"/>
                  </a:lnTo>
                  <a:lnTo>
                    <a:pt x="104775" y="57150"/>
                  </a:lnTo>
                  <a:lnTo>
                    <a:pt x="371475" y="57150"/>
                  </a:lnTo>
                  <a:lnTo>
                    <a:pt x="371475" y="0"/>
                  </a:lnTo>
                  <a:lnTo>
                    <a:pt x="476250" y="0"/>
                  </a:lnTo>
                  <a:lnTo>
                    <a:pt x="476250" y="590550"/>
                  </a:lnTo>
                  <a:lnTo>
                    <a:pt x="0" y="590550"/>
                  </a:lnTo>
                  <a:lnTo>
                    <a:pt x="0" y="0"/>
                  </a:lnTo>
                  <a:close/>
                  <a:moveTo>
                    <a:pt x="392429" y="92392"/>
                  </a:moveTo>
                  <a:lnTo>
                    <a:pt x="329564" y="155257"/>
                  </a:lnTo>
                  <a:lnTo>
                    <a:pt x="304799" y="130492"/>
                  </a:lnTo>
                  <a:lnTo>
                    <a:pt x="284797" y="150494"/>
                  </a:lnTo>
                  <a:lnTo>
                    <a:pt x="329564" y="195262"/>
                  </a:lnTo>
                  <a:lnTo>
                    <a:pt x="412432" y="112394"/>
                  </a:lnTo>
                  <a:lnTo>
                    <a:pt x="392429" y="92392"/>
                  </a:lnTo>
                  <a:close/>
                  <a:moveTo>
                    <a:pt x="57150" y="133350"/>
                  </a:moveTo>
                  <a:lnTo>
                    <a:pt x="57150" y="171450"/>
                  </a:lnTo>
                  <a:lnTo>
                    <a:pt x="219075" y="171450"/>
                  </a:lnTo>
                  <a:lnTo>
                    <a:pt x="219075" y="133350"/>
                  </a:lnTo>
                  <a:lnTo>
                    <a:pt x="57150" y="133350"/>
                  </a:lnTo>
                  <a:close/>
                  <a:moveTo>
                    <a:pt x="392429" y="206692"/>
                  </a:moveTo>
                  <a:lnTo>
                    <a:pt x="329564" y="269557"/>
                  </a:lnTo>
                  <a:lnTo>
                    <a:pt x="304799" y="244792"/>
                  </a:lnTo>
                  <a:lnTo>
                    <a:pt x="284797" y="264794"/>
                  </a:lnTo>
                  <a:lnTo>
                    <a:pt x="329564" y="309562"/>
                  </a:lnTo>
                  <a:lnTo>
                    <a:pt x="412432" y="226694"/>
                  </a:lnTo>
                  <a:lnTo>
                    <a:pt x="392429" y="206692"/>
                  </a:lnTo>
                  <a:close/>
                  <a:moveTo>
                    <a:pt x="57150" y="247650"/>
                  </a:moveTo>
                  <a:lnTo>
                    <a:pt x="57150" y="285750"/>
                  </a:lnTo>
                  <a:lnTo>
                    <a:pt x="219075" y="285750"/>
                  </a:lnTo>
                  <a:lnTo>
                    <a:pt x="219075" y="247650"/>
                  </a:lnTo>
                  <a:lnTo>
                    <a:pt x="57150" y="247650"/>
                  </a:lnTo>
                  <a:close/>
                  <a:moveTo>
                    <a:pt x="392429" y="320992"/>
                  </a:moveTo>
                  <a:lnTo>
                    <a:pt x="329564" y="383857"/>
                  </a:lnTo>
                  <a:lnTo>
                    <a:pt x="304799" y="359092"/>
                  </a:lnTo>
                  <a:lnTo>
                    <a:pt x="284797" y="379094"/>
                  </a:lnTo>
                  <a:lnTo>
                    <a:pt x="329564" y="423862"/>
                  </a:lnTo>
                  <a:lnTo>
                    <a:pt x="412432" y="340994"/>
                  </a:lnTo>
                  <a:lnTo>
                    <a:pt x="392429" y="320992"/>
                  </a:lnTo>
                  <a:close/>
                  <a:moveTo>
                    <a:pt x="57150" y="361950"/>
                  </a:moveTo>
                  <a:lnTo>
                    <a:pt x="57150" y="400050"/>
                  </a:lnTo>
                  <a:lnTo>
                    <a:pt x="219075" y="400050"/>
                  </a:lnTo>
                  <a:lnTo>
                    <a:pt x="219075" y="361950"/>
                  </a:lnTo>
                  <a:lnTo>
                    <a:pt x="57150" y="361950"/>
                  </a:lnTo>
                  <a:close/>
                  <a:moveTo>
                    <a:pt x="392429" y="435292"/>
                  </a:moveTo>
                  <a:lnTo>
                    <a:pt x="329564" y="498157"/>
                  </a:lnTo>
                  <a:lnTo>
                    <a:pt x="304799" y="473392"/>
                  </a:lnTo>
                  <a:lnTo>
                    <a:pt x="284797" y="493395"/>
                  </a:lnTo>
                  <a:lnTo>
                    <a:pt x="329564" y="538162"/>
                  </a:lnTo>
                  <a:lnTo>
                    <a:pt x="412432" y="455295"/>
                  </a:lnTo>
                  <a:lnTo>
                    <a:pt x="392429" y="435292"/>
                  </a:lnTo>
                  <a:close/>
                  <a:moveTo>
                    <a:pt x="57150" y="476250"/>
                  </a:moveTo>
                  <a:lnTo>
                    <a:pt x="57150" y="514350"/>
                  </a:lnTo>
                  <a:lnTo>
                    <a:pt x="219075" y="514350"/>
                  </a:lnTo>
                  <a:lnTo>
                    <a:pt x="219075" y="476250"/>
                  </a:lnTo>
                  <a:lnTo>
                    <a:pt x="57150" y="476250"/>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25" name="フリーフォーム 24">
              <a:extLst>
                <a:ext uri="{FF2B5EF4-FFF2-40B4-BE49-F238E27FC236}">
                  <a16:creationId xmlns:a16="http://schemas.microsoft.com/office/drawing/2014/main" id="{4E4BF3C9-DBB2-3C7A-EAB1-0762A36F4B9E}"/>
                </a:ext>
              </a:extLst>
            </p:cNvPr>
            <p:cNvSpPr/>
            <p:nvPr/>
          </p:nvSpPr>
          <p:spPr>
            <a:xfrm>
              <a:off x="761964" y="3326371"/>
              <a:ext cx="590550" cy="762000"/>
            </a:xfrm>
            <a:custGeom>
              <a:avLst/>
              <a:gdLst>
                <a:gd name="connsiteX0" fmla="*/ 238125 w 590550"/>
                <a:gd name="connsiteY0" fmla="*/ 0 h 762000"/>
                <a:gd name="connsiteX1" fmla="*/ 352425 w 590550"/>
                <a:gd name="connsiteY1" fmla="*/ 0 h 762000"/>
                <a:gd name="connsiteX2" fmla="*/ 390525 w 590550"/>
                <a:gd name="connsiteY2" fmla="*/ 38100 h 762000"/>
                <a:gd name="connsiteX3" fmla="*/ 390525 w 590550"/>
                <a:gd name="connsiteY3" fmla="*/ 57150 h 762000"/>
                <a:gd name="connsiteX4" fmla="*/ 552450 w 590550"/>
                <a:gd name="connsiteY4" fmla="*/ 57150 h 762000"/>
                <a:gd name="connsiteX5" fmla="*/ 590550 w 590550"/>
                <a:gd name="connsiteY5" fmla="*/ 95250 h 762000"/>
                <a:gd name="connsiteX6" fmla="*/ 590550 w 590550"/>
                <a:gd name="connsiteY6" fmla="*/ 723900 h 762000"/>
                <a:gd name="connsiteX7" fmla="*/ 552450 w 590550"/>
                <a:gd name="connsiteY7" fmla="*/ 762000 h 762000"/>
                <a:gd name="connsiteX8" fmla="*/ 38100 w 590550"/>
                <a:gd name="connsiteY8" fmla="*/ 762000 h 762000"/>
                <a:gd name="connsiteX9" fmla="*/ 0 w 590550"/>
                <a:gd name="connsiteY9" fmla="*/ 723900 h 762000"/>
                <a:gd name="connsiteX10" fmla="*/ 0 w 590550"/>
                <a:gd name="connsiteY10" fmla="*/ 95250 h 762000"/>
                <a:gd name="connsiteX11" fmla="*/ 38100 w 590550"/>
                <a:gd name="connsiteY11" fmla="*/ 57150 h 762000"/>
                <a:gd name="connsiteX12" fmla="*/ 200025 w 590550"/>
                <a:gd name="connsiteY12" fmla="*/ 57150 h 762000"/>
                <a:gd name="connsiteX13" fmla="*/ 200025 w 590550"/>
                <a:gd name="connsiteY13" fmla="*/ 38100 h 762000"/>
                <a:gd name="connsiteX14" fmla="*/ 238125 w 590550"/>
                <a:gd name="connsiteY14" fmla="*/ 0 h 762000"/>
                <a:gd name="connsiteX15" fmla="*/ 296228 w 590550"/>
                <a:gd name="connsiteY15" fmla="*/ 38100 h 762000"/>
                <a:gd name="connsiteX16" fmla="*/ 266700 w 590550"/>
                <a:gd name="connsiteY16" fmla="*/ 66675 h 762000"/>
                <a:gd name="connsiteX17" fmla="*/ 295275 w 590550"/>
                <a:gd name="connsiteY17" fmla="*/ 95250 h 762000"/>
                <a:gd name="connsiteX18" fmla="*/ 323850 w 590550"/>
                <a:gd name="connsiteY18" fmla="*/ 66675 h 762000"/>
                <a:gd name="connsiteX19" fmla="*/ 296228 w 590550"/>
                <a:gd name="connsiteY19" fmla="*/ 38100 h 762000"/>
                <a:gd name="connsiteX20" fmla="*/ 57150 w 590550"/>
                <a:gd name="connsiteY20" fmla="*/ 114300 h 762000"/>
                <a:gd name="connsiteX21" fmla="*/ 57150 w 590550"/>
                <a:gd name="connsiteY21" fmla="*/ 704850 h 762000"/>
                <a:gd name="connsiteX22" fmla="*/ 533400 w 590550"/>
                <a:gd name="connsiteY22" fmla="*/ 704850 h 762000"/>
                <a:gd name="connsiteX23" fmla="*/ 533400 w 590550"/>
                <a:gd name="connsiteY23" fmla="*/ 114300 h 762000"/>
                <a:gd name="connsiteX24" fmla="*/ 428625 w 590550"/>
                <a:gd name="connsiteY24" fmla="*/ 114300 h 762000"/>
                <a:gd name="connsiteX25" fmla="*/ 428625 w 590550"/>
                <a:gd name="connsiteY25" fmla="*/ 171450 h 762000"/>
                <a:gd name="connsiteX26" fmla="*/ 161925 w 590550"/>
                <a:gd name="connsiteY26" fmla="*/ 171450 h 762000"/>
                <a:gd name="connsiteX27" fmla="*/ 161925 w 590550"/>
                <a:gd name="connsiteY27" fmla="*/ 114300 h 762000"/>
                <a:gd name="connsiteX28" fmla="*/ 57150 w 590550"/>
                <a:gd name="connsiteY28" fmla="*/ 1143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0550" h="762000">
                  <a:moveTo>
                    <a:pt x="238125" y="0"/>
                  </a:moveTo>
                  <a:lnTo>
                    <a:pt x="352425" y="0"/>
                  </a:lnTo>
                  <a:cubicBezTo>
                    <a:pt x="373380" y="0"/>
                    <a:pt x="390525" y="17145"/>
                    <a:pt x="390525" y="38100"/>
                  </a:cubicBezTo>
                  <a:lnTo>
                    <a:pt x="390525" y="57150"/>
                  </a:lnTo>
                  <a:lnTo>
                    <a:pt x="552450" y="57150"/>
                  </a:lnTo>
                  <a:cubicBezTo>
                    <a:pt x="573405" y="57150"/>
                    <a:pt x="590550" y="74295"/>
                    <a:pt x="590550" y="95250"/>
                  </a:cubicBezTo>
                  <a:lnTo>
                    <a:pt x="590550" y="723900"/>
                  </a:lnTo>
                  <a:cubicBezTo>
                    <a:pt x="590550" y="744855"/>
                    <a:pt x="573405" y="762000"/>
                    <a:pt x="552450" y="762000"/>
                  </a:cubicBezTo>
                  <a:lnTo>
                    <a:pt x="38100" y="762000"/>
                  </a:lnTo>
                  <a:cubicBezTo>
                    <a:pt x="17145" y="762000"/>
                    <a:pt x="0" y="744855"/>
                    <a:pt x="0" y="723900"/>
                  </a:cubicBezTo>
                  <a:lnTo>
                    <a:pt x="0" y="95250"/>
                  </a:lnTo>
                  <a:cubicBezTo>
                    <a:pt x="0" y="74295"/>
                    <a:pt x="17145" y="57150"/>
                    <a:pt x="38100" y="57150"/>
                  </a:cubicBezTo>
                  <a:lnTo>
                    <a:pt x="200025" y="57150"/>
                  </a:lnTo>
                  <a:lnTo>
                    <a:pt x="200025" y="38100"/>
                  </a:lnTo>
                  <a:cubicBezTo>
                    <a:pt x="200025" y="17145"/>
                    <a:pt x="217170" y="0"/>
                    <a:pt x="238125" y="0"/>
                  </a:cubicBezTo>
                  <a:close/>
                  <a:moveTo>
                    <a:pt x="296228" y="38100"/>
                  </a:moveTo>
                  <a:cubicBezTo>
                    <a:pt x="279083" y="38100"/>
                    <a:pt x="266700" y="50483"/>
                    <a:pt x="266700" y="66675"/>
                  </a:cubicBezTo>
                  <a:cubicBezTo>
                    <a:pt x="266700" y="82868"/>
                    <a:pt x="279083" y="95250"/>
                    <a:pt x="295275" y="95250"/>
                  </a:cubicBezTo>
                  <a:cubicBezTo>
                    <a:pt x="311468" y="95250"/>
                    <a:pt x="323850" y="82868"/>
                    <a:pt x="323850" y="66675"/>
                  </a:cubicBezTo>
                  <a:cubicBezTo>
                    <a:pt x="323850" y="51435"/>
                    <a:pt x="311468" y="38100"/>
                    <a:pt x="296228" y="38100"/>
                  </a:cubicBezTo>
                  <a:close/>
                  <a:moveTo>
                    <a:pt x="57150" y="114300"/>
                  </a:moveTo>
                  <a:lnTo>
                    <a:pt x="57150" y="704850"/>
                  </a:lnTo>
                  <a:lnTo>
                    <a:pt x="533400" y="704850"/>
                  </a:lnTo>
                  <a:lnTo>
                    <a:pt x="533400" y="114300"/>
                  </a:lnTo>
                  <a:lnTo>
                    <a:pt x="428625" y="114300"/>
                  </a:lnTo>
                  <a:lnTo>
                    <a:pt x="428625" y="171450"/>
                  </a:lnTo>
                  <a:lnTo>
                    <a:pt x="161925" y="171450"/>
                  </a:lnTo>
                  <a:lnTo>
                    <a:pt x="161925" y="114300"/>
                  </a:lnTo>
                  <a:lnTo>
                    <a:pt x="57150" y="11430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26" name="フリーフォーム 25">
              <a:extLst>
                <a:ext uri="{FF2B5EF4-FFF2-40B4-BE49-F238E27FC236}">
                  <a16:creationId xmlns:a16="http://schemas.microsoft.com/office/drawing/2014/main" id="{1DA2A5C9-AA06-EB1C-3781-364149878972}"/>
                </a:ext>
              </a:extLst>
            </p:cNvPr>
            <p:cNvSpPr/>
            <p:nvPr/>
          </p:nvSpPr>
          <p:spPr>
            <a:xfrm>
              <a:off x="1103912" y="3533063"/>
              <a:ext cx="127635" cy="102870"/>
            </a:xfrm>
            <a:custGeom>
              <a:avLst/>
              <a:gdLst>
                <a:gd name="connsiteX0" fmla="*/ 107632 w 127635"/>
                <a:gd name="connsiteY0" fmla="*/ 0 h 102870"/>
                <a:gd name="connsiteX1" fmla="*/ 127635 w 127635"/>
                <a:gd name="connsiteY1" fmla="*/ 20002 h 102870"/>
                <a:gd name="connsiteX2" fmla="*/ 44767 w 127635"/>
                <a:gd name="connsiteY2" fmla="*/ 102870 h 102870"/>
                <a:gd name="connsiteX3" fmla="*/ 0 w 127635"/>
                <a:gd name="connsiteY3" fmla="*/ 58102 h 102870"/>
                <a:gd name="connsiteX4" fmla="*/ 20002 w 127635"/>
                <a:gd name="connsiteY4" fmla="*/ 38100 h 102870"/>
                <a:gd name="connsiteX5" fmla="*/ 44767 w 127635"/>
                <a:gd name="connsiteY5" fmla="*/ 62865 h 102870"/>
                <a:gd name="connsiteX6" fmla="*/ 107632 w 127635"/>
                <a:gd name="connsiteY6" fmla="*/ 0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102870">
                  <a:moveTo>
                    <a:pt x="107632" y="0"/>
                  </a:moveTo>
                  <a:lnTo>
                    <a:pt x="127635" y="20002"/>
                  </a:lnTo>
                  <a:lnTo>
                    <a:pt x="44767" y="102870"/>
                  </a:lnTo>
                  <a:lnTo>
                    <a:pt x="0" y="58102"/>
                  </a:lnTo>
                  <a:lnTo>
                    <a:pt x="20002" y="38100"/>
                  </a:lnTo>
                  <a:lnTo>
                    <a:pt x="44767" y="62865"/>
                  </a:lnTo>
                  <a:lnTo>
                    <a:pt x="107632"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27" name="フリーフォーム 26">
              <a:extLst>
                <a:ext uri="{FF2B5EF4-FFF2-40B4-BE49-F238E27FC236}">
                  <a16:creationId xmlns:a16="http://schemas.microsoft.com/office/drawing/2014/main" id="{2160079D-4609-E811-95C7-6441BFF72DB1}"/>
                </a:ext>
              </a:extLst>
            </p:cNvPr>
            <p:cNvSpPr/>
            <p:nvPr/>
          </p:nvSpPr>
          <p:spPr>
            <a:xfrm>
              <a:off x="876265" y="3574021"/>
              <a:ext cx="161925" cy="38100"/>
            </a:xfrm>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 name="connsiteX4" fmla="*/ 0 w 161925"/>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38100">
                  <a:moveTo>
                    <a:pt x="0" y="0"/>
                  </a:moveTo>
                  <a:lnTo>
                    <a:pt x="161925" y="0"/>
                  </a:lnTo>
                  <a:lnTo>
                    <a:pt x="161925" y="38100"/>
                  </a:lnTo>
                  <a:lnTo>
                    <a:pt x="0" y="38100"/>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28" name="フリーフォーム 27">
              <a:extLst>
                <a:ext uri="{FF2B5EF4-FFF2-40B4-BE49-F238E27FC236}">
                  <a16:creationId xmlns:a16="http://schemas.microsoft.com/office/drawing/2014/main" id="{D3324374-CCD5-9F5B-B4DF-EBB0999E185D}"/>
                </a:ext>
              </a:extLst>
            </p:cNvPr>
            <p:cNvSpPr/>
            <p:nvPr/>
          </p:nvSpPr>
          <p:spPr>
            <a:xfrm>
              <a:off x="1103912" y="3647363"/>
              <a:ext cx="127635" cy="102870"/>
            </a:xfrm>
            <a:custGeom>
              <a:avLst/>
              <a:gdLst>
                <a:gd name="connsiteX0" fmla="*/ 107632 w 127635"/>
                <a:gd name="connsiteY0" fmla="*/ 0 h 102870"/>
                <a:gd name="connsiteX1" fmla="*/ 127635 w 127635"/>
                <a:gd name="connsiteY1" fmla="*/ 20002 h 102870"/>
                <a:gd name="connsiteX2" fmla="*/ 44767 w 127635"/>
                <a:gd name="connsiteY2" fmla="*/ 102870 h 102870"/>
                <a:gd name="connsiteX3" fmla="*/ 0 w 127635"/>
                <a:gd name="connsiteY3" fmla="*/ 58102 h 102870"/>
                <a:gd name="connsiteX4" fmla="*/ 20002 w 127635"/>
                <a:gd name="connsiteY4" fmla="*/ 38100 h 102870"/>
                <a:gd name="connsiteX5" fmla="*/ 44767 w 127635"/>
                <a:gd name="connsiteY5" fmla="*/ 62865 h 102870"/>
                <a:gd name="connsiteX6" fmla="*/ 107632 w 127635"/>
                <a:gd name="connsiteY6" fmla="*/ 0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102870">
                  <a:moveTo>
                    <a:pt x="107632" y="0"/>
                  </a:moveTo>
                  <a:lnTo>
                    <a:pt x="127635" y="20002"/>
                  </a:lnTo>
                  <a:lnTo>
                    <a:pt x="44767" y="102870"/>
                  </a:lnTo>
                  <a:lnTo>
                    <a:pt x="0" y="58102"/>
                  </a:lnTo>
                  <a:lnTo>
                    <a:pt x="20002" y="38100"/>
                  </a:lnTo>
                  <a:lnTo>
                    <a:pt x="44767" y="62865"/>
                  </a:lnTo>
                  <a:lnTo>
                    <a:pt x="107632"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29" name="フリーフォーム 28">
              <a:extLst>
                <a:ext uri="{FF2B5EF4-FFF2-40B4-BE49-F238E27FC236}">
                  <a16:creationId xmlns:a16="http://schemas.microsoft.com/office/drawing/2014/main" id="{9AA5FB99-0882-EA0B-DF1C-8894049913BC}"/>
                </a:ext>
              </a:extLst>
            </p:cNvPr>
            <p:cNvSpPr/>
            <p:nvPr/>
          </p:nvSpPr>
          <p:spPr>
            <a:xfrm>
              <a:off x="876265" y="3688321"/>
              <a:ext cx="161925" cy="38100"/>
            </a:xfrm>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 name="connsiteX4" fmla="*/ 0 w 161925"/>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38100">
                  <a:moveTo>
                    <a:pt x="0" y="0"/>
                  </a:moveTo>
                  <a:lnTo>
                    <a:pt x="161925" y="0"/>
                  </a:lnTo>
                  <a:lnTo>
                    <a:pt x="161925" y="38100"/>
                  </a:lnTo>
                  <a:lnTo>
                    <a:pt x="0" y="38100"/>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30" name="フリーフォーム 29">
              <a:extLst>
                <a:ext uri="{FF2B5EF4-FFF2-40B4-BE49-F238E27FC236}">
                  <a16:creationId xmlns:a16="http://schemas.microsoft.com/office/drawing/2014/main" id="{1D3393F7-143C-49D7-8435-AF61068E28F2}"/>
                </a:ext>
              </a:extLst>
            </p:cNvPr>
            <p:cNvSpPr/>
            <p:nvPr/>
          </p:nvSpPr>
          <p:spPr>
            <a:xfrm>
              <a:off x="1103912" y="3761663"/>
              <a:ext cx="127635" cy="102870"/>
            </a:xfrm>
            <a:custGeom>
              <a:avLst/>
              <a:gdLst>
                <a:gd name="connsiteX0" fmla="*/ 107632 w 127635"/>
                <a:gd name="connsiteY0" fmla="*/ 0 h 102870"/>
                <a:gd name="connsiteX1" fmla="*/ 127635 w 127635"/>
                <a:gd name="connsiteY1" fmla="*/ 20002 h 102870"/>
                <a:gd name="connsiteX2" fmla="*/ 44767 w 127635"/>
                <a:gd name="connsiteY2" fmla="*/ 102870 h 102870"/>
                <a:gd name="connsiteX3" fmla="*/ 0 w 127635"/>
                <a:gd name="connsiteY3" fmla="*/ 58102 h 102870"/>
                <a:gd name="connsiteX4" fmla="*/ 20002 w 127635"/>
                <a:gd name="connsiteY4" fmla="*/ 38100 h 102870"/>
                <a:gd name="connsiteX5" fmla="*/ 44767 w 127635"/>
                <a:gd name="connsiteY5" fmla="*/ 62865 h 102870"/>
                <a:gd name="connsiteX6" fmla="*/ 107632 w 127635"/>
                <a:gd name="connsiteY6" fmla="*/ 0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102870">
                  <a:moveTo>
                    <a:pt x="107632" y="0"/>
                  </a:moveTo>
                  <a:lnTo>
                    <a:pt x="127635" y="20002"/>
                  </a:lnTo>
                  <a:lnTo>
                    <a:pt x="44767" y="102870"/>
                  </a:lnTo>
                  <a:lnTo>
                    <a:pt x="0" y="58102"/>
                  </a:lnTo>
                  <a:lnTo>
                    <a:pt x="20002" y="38100"/>
                  </a:lnTo>
                  <a:lnTo>
                    <a:pt x="44767" y="62865"/>
                  </a:lnTo>
                  <a:lnTo>
                    <a:pt x="107632"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31" name="フリーフォーム 30">
              <a:extLst>
                <a:ext uri="{FF2B5EF4-FFF2-40B4-BE49-F238E27FC236}">
                  <a16:creationId xmlns:a16="http://schemas.microsoft.com/office/drawing/2014/main" id="{848087A5-5DFB-CA8B-27CA-BF5BDED50573}"/>
                </a:ext>
              </a:extLst>
            </p:cNvPr>
            <p:cNvSpPr/>
            <p:nvPr/>
          </p:nvSpPr>
          <p:spPr>
            <a:xfrm>
              <a:off x="876265" y="3802621"/>
              <a:ext cx="161925" cy="38100"/>
            </a:xfrm>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 name="connsiteX4" fmla="*/ 0 w 161925"/>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38100">
                  <a:moveTo>
                    <a:pt x="0" y="0"/>
                  </a:moveTo>
                  <a:lnTo>
                    <a:pt x="161925" y="0"/>
                  </a:lnTo>
                  <a:lnTo>
                    <a:pt x="161925" y="38100"/>
                  </a:lnTo>
                  <a:lnTo>
                    <a:pt x="0" y="38100"/>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32" name="フリーフォーム 31">
              <a:extLst>
                <a:ext uri="{FF2B5EF4-FFF2-40B4-BE49-F238E27FC236}">
                  <a16:creationId xmlns:a16="http://schemas.microsoft.com/office/drawing/2014/main" id="{780F573F-7B85-E722-2449-8777E83E1E34}"/>
                </a:ext>
              </a:extLst>
            </p:cNvPr>
            <p:cNvSpPr/>
            <p:nvPr/>
          </p:nvSpPr>
          <p:spPr>
            <a:xfrm>
              <a:off x="1103912" y="3875963"/>
              <a:ext cx="127635" cy="102870"/>
            </a:xfrm>
            <a:custGeom>
              <a:avLst/>
              <a:gdLst>
                <a:gd name="connsiteX0" fmla="*/ 107632 w 127635"/>
                <a:gd name="connsiteY0" fmla="*/ 0 h 102870"/>
                <a:gd name="connsiteX1" fmla="*/ 127635 w 127635"/>
                <a:gd name="connsiteY1" fmla="*/ 20003 h 102870"/>
                <a:gd name="connsiteX2" fmla="*/ 44767 w 127635"/>
                <a:gd name="connsiteY2" fmla="*/ 102870 h 102870"/>
                <a:gd name="connsiteX3" fmla="*/ 0 w 127635"/>
                <a:gd name="connsiteY3" fmla="*/ 58103 h 102870"/>
                <a:gd name="connsiteX4" fmla="*/ 20002 w 127635"/>
                <a:gd name="connsiteY4" fmla="*/ 38100 h 102870"/>
                <a:gd name="connsiteX5" fmla="*/ 44767 w 127635"/>
                <a:gd name="connsiteY5" fmla="*/ 62865 h 102870"/>
                <a:gd name="connsiteX6" fmla="*/ 107632 w 127635"/>
                <a:gd name="connsiteY6" fmla="*/ 0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102870">
                  <a:moveTo>
                    <a:pt x="107632" y="0"/>
                  </a:moveTo>
                  <a:lnTo>
                    <a:pt x="127635" y="20003"/>
                  </a:lnTo>
                  <a:lnTo>
                    <a:pt x="44767" y="102870"/>
                  </a:lnTo>
                  <a:lnTo>
                    <a:pt x="0" y="58103"/>
                  </a:lnTo>
                  <a:lnTo>
                    <a:pt x="20002" y="38100"/>
                  </a:lnTo>
                  <a:lnTo>
                    <a:pt x="44767" y="62865"/>
                  </a:lnTo>
                  <a:lnTo>
                    <a:pt x="107632"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33" name="フリーフォーム 32">
              <a:extLst>
                <a:ext uri="{FF2B5EF4-FFF2-40B4-BE49-F238E27FC236}">
                  <a16:creationId xmlns:a16="http://schemas.microsoft.com/office/drawing/2014/main" id="{C0B85081-F21E-AD9B-30E0-633273A2E046}"/>
                </a:ext>
              </a:extLst>
            </p:cNvPr>
            <p:cNvSpPr/>
            <p:nvPr/>
          </p:nvSpPr>
          <p:spPr>
            <a:xfrm>
              <a:off x="876265" y="3916921"/>
              <a:ext cx="161925" cy="38100"/>
            </a:xfrm>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 name="connsiteX4" fmla="*/ 0 w 161925"/>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38100">
                  <a:moveTo>
                    <a:pt x="0" y="0"/>
                  </a:moveTo>
                  <a:lnTo>
                    <a:pt x="161925" y="0"/>
                  </a:lnTo>
                  <a:lnTo>
                    <a:pt x="161925" y="38100"/>
                  </a:lnTo>
                  <a:lnTo>
                    <a:pt x="0" y="38100"/>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grpSp>
      <p:grpSp>
        <p:nvGrpSpPr>
          <p:cNvPr id="56" name="グループ化 55">
            <a:extLst>
              <a:ext uri="{FF2B5EF4-FFF2-40B4-BE49-F238E27FC236}">
                <a16:creationId xmlns:a16="http://schemas.microsoft.com/office/drawing/2014/main" id="{735FF03D-F6DA-25E8-FBBF-80E20EFC8BA2}"/>
              </a:ext>
            </a:extLst>
          </p:cNvPr>
          <p:cNvGrpSpPr/>
          <p:nvPr/>
        </p:nvGrpSpPr>
        <p:grpSpPr>
          <a:xfrm>
            <a:off x="1787131" y="4603954"/>
            <a:ext cx="558261" cy="558261"/>
            <a:chOff x="1859322" y="2739527"/>
            <a:chExt cx="558261" cy="558261"/>
          </a:xfrm>
        </p:grpSpPr>
        <p:sp>
          <p:nvSpPr>
            <p:cNvPr id="57" name="フリーフォーム 56" descr="バッジ: バツ 単色塗りつぶし">
              <a:extLst>
                <a:ext uri="{FF2B5EF4-FFF2-40B4-BE49-F238E27FC236}">
                  <a16:creationId xmlns:a16="http://schemas.microsoft.com/office/drawing/2014/main" id="{2230F8F9-D44C-DDCB-C13F-5EFFFCFE1383}"/>
                </a:ext>
              </a:extLst>
            </p:cNvPr>
            <p:cNvSpPr/>
            <p:nvPr/>
          </p:nvSpPr>
          <p:spPr>
            <a:xfrm>
              <a:off x="2013733" y="2893917"/>
              <a:ext cx="249446" cy="249461"/>
            </a:xfrm>
            <a:custGeom>
              <a:avLst/>
              <a:gdLst>
                <a:gd name="connsiteX0" fmla="*/ 35174 w 249446"/>
                <a:gd name="connsiteY0" fmla="*/ 0 h 249461"/>
                <a:gd name="connsiteX1" fmla="*/ 124727 w 249446"/>
                <a:gd name="connsiteY1" fmla="*/ 89611 h 249461"/>
                <a:gd name="connsiteX2" fmla="*/ 214309 w 249446"/>
                <a:gd name="connsiteY2" fmla="*/ 0 h 249461"/>
                <a:gd name="connsiteX3" fmla="*/ 249446 w 249446"/>
                <a:gd name="connsiteY3" fmla="*/ 35138 h 249461"/>
                <a:gd name="connsiteX4" fmla="*/ 159864 w 249446"/>
                <a:gd name="connsiteY4" fmla="*/ 124719 h 249461"/>
                <a:gd name="connsiteX5" fmla="*/ 249446 w 249446"/>
                <a:gd name="connsiteY5" fmla="*/ 214323 h 249461"/>
                <a:gd name="connsiteX6" fmla="*/ 214309 w 249446"/>
                <a:gd name="connsiteY6" fmla="*/ 249461 h 249461"/>
                <a:gd name="connsiteX7" fmla="*/ 124727 w 249446"/>
                <a:gd name="connsiteY7" fmla="*/ 159864 h 249461"/>
                <a:gd name="connsiteX8" fmla="*/ 35174 w 249446"/>
                <a:gd name="connsiteY8" fmla="*/ 249446 h 249461"/>
                <a:gd name="connsiteX9" fmla="*/ 37 w 249446"/>
                <a:gd name="connsiteY9" fmla="*/ 214309 h 249461"/>
                <a:gd name="connsiteX10" fmla="*/ 89560 w 249446"/>
                <a:gd name="connsiteY10" fmla="*/ 124719 h 249461"/>
                <a:gd name="connsiteX11" fmla="*/ 0 w 249446"/>
                <a:gd name="connsiteY11" fmla="*/ 35138 h 249461"/>
                <a:gd name="connsiteX12" fmla="*/ 35174 w 249446"/>
                <a:gd name="connsiteY12" fmla="*/ 0 h 24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446" h="249461">
                  <a:moveTo>
                    <a:pt x="35174" y="0"/>
                  </a:moveTo>
                  <a:lnTo>
                    <a:pt x="124727" y="89611"/>
                  </a:lnTo>
                  <a:lnTo>
                    <a:pt x="214309" y="0"/>
                  </a:lnTo>
                  <a:lnTo>
                    <a:pt x="249446" y="35138"/>
                  </a:lnTo>
                  <a:lnTo>
                    <a:pt x="159864" y="124719"/>
                  </a:lnTo>
                  <a:lnTo>
                    <a:pt x="249446" y="214323"/>
                  </a:lnTo>
                  <a:lnTo>
                    <a:pt x="214309" y="249461"/>
                  </a:lnTo>
                  <a:lnTo>
                    <a:pt x="124727" y="159864"/>
                  </a:lnTo>
                  <a:lnTo>
                    <a:pt x="35174" y="249446"/>
                  </a:lnTo>
                  <a:lnTo>
                    <a:pt x="37" y="214309"/>
                  </a:lnTo>
                  <a:lnTo>
                    <a:pt x="89560" y="124719"/>
                  </a:lnTo>
                  <a:lnTo>
                    <a:pt x="0" y="35138"/>
                  </a:lnTo>
                  <a:lnTo>
                    <a:pt x="35174" y="0"/>
                  </a:lnTo>
                  <a:close/>
                </a:path>
              </a:pathLst>
            </a:custGeom>
            <a:solidFill>
              <a:srgbClr val="FFFFFF"/>
            </a:solidFill>
            <a:ln w="12700" cap="flat">
              <a:solidFill>
                <a:srgbClr val="FFFFFF"/>
              </a:solidFill>
              <a:prstDash val="solid"/>
              <a:miter/>
            </a:ln>
          </p:spPr>
          <p:txBody>
            <a:bodyPr rtlCol="0" anchor="ctr"/>
            <a:lstStyle/>
            <a:p>
              <a:endParaRPr lang="ja-JP" altLang="en-US"/>
            </a:p>
          </p:txBody>
        </p:sp>
        <p:sp>
          <p:nvSpPr>
            <p:cNvPr id="58" name="フリーフォーム 57" descr="バッジ: バツ 単色塗りつぶし">
              <a:extLst>
                <a:ext uri="{FF2B5EF4-FFF2-40B4-BE49-F238E27FC236}">
                  <a16:creationId xmlns:a16="http://schemas.microsoft.com/office/drawing/2014/main" id="{BF3AAFA6-A816-0D89-8E09-AA4E6FC0278D}"/>
                </a:ext>
              </a:extLst>
            </p:cNvPr>
            <p:cNvSpPr/>
            <p:nvPr/>
          </p:nvSpPr>
          <p:spPr>
            <a:xfrm>
              <a:off x="1859322" y="2739527"/>
              <a:ext cx="558261" cy="558261"/>
            </a:xfrm>
            <a:custGeom>
              <a:avLst/>
              <a:gdLst>
                <a:gd name="connsiteX0" fmla="*/ 279138 w 558261"/>
                <a:gd name="connsiteY0" fmla="*/ 0 h 558261"/>
                <a:gd name="connsiteX1" fmla="*/ 279358 w 558261"/>
                <a:gd name="connsiteY1" fmla="*/ 0 h 558261"/>
                <a:gd name="connsiteX2" fmla="*/ 558261 w 558261"/>
                <a:gd name="connsiteY2" fmla="*/ 279108 h 558261"/>
                <a:gd name="connsiteX3" fmla="*/ 558261 w 558261"/>
                <a:gd name="connsiteY3" fmla="*/ 279138 h 558261"/>
                <a:gd name="connsiteX4" fmla="*/ 279123 w 558261"/>
                <a:gd name="connsiteY4" fmla="*/ 558261 h 558261"/>
                <a:gd name="connsiteX5" fmla="*/ 0 w 558261"/>
                <a:gd name="connsiteY5" fmla="*/ 279123 h 558261"/>
                <a:gd name="connsiteX6" fmla="*/ 279138 w 558261"/>
                <a:gd name="connsiteY6" fmla="*/ 0 h 558261"/>
                <a:gd name="connsiteX7" fmla="*/ 189585 w 558261"/>
                <a:gd name="connsiteY7" fmla="*/ 154389 h 558261"/>
                <a:gd name="connsiteX8" fmla="*/ 154411 w 558261"/>
                <a:gd name="connsiteY8" fmla="*/ 189527 h 558261"/>
                <a:gd name="connsiteX9" fmla="*/ 243971 w 558261"/>
                <a:gd name="connsiteY9" fmla="*/ 279108 h 558261"/>
                <a:gd name="connsiteX10" fmla="*/ 154448 w 558261"/>
                <a:gd name="connsiteY10" fmla="*/ 368698 h 558261"/>
                <a:gd name="connsiteX11" fmla="*/ 189585 w 558261"/>
                <a:gd name="connsiteY11" fmla="*/ 403835 h 558261"/>
                <a:gd name="connsiteX12" fmla="*/ 279138 w 558261"/>
                <a:gd name="connsiteY12" fmla="*/ 314253 h 558261"/>
                <a:gd name="connsiteX13" fmla="*/ 368720 w 558261"/>
                <a:gd name="connsiteY13" fmla="*/ 403850 h 558261"/>
                <a:gd name="connsiteX14" fmla="*/ 403857 w 558261"/>
                <a:gd name="connsiteY14" fmla="*/ 368712 h 558261"/>
                <a:gd name="connsiteX15" fmla="*/ 314275 w 558261"/>
                <a:gd name="connsiteY15" fmla="*/ 279108 h 558261"/>
                <a:gd name="connsiteX16" fmla="*/ 403857 w 558261"/>
                <a:gd name="connsiteY16" fmla="*/ 189527 h 558261"/>
                <a:gd name="connsiteX17" fmla="*/ 368720 w 558261"/>
                <a:gd name="connsiteY17" fmla="*/ 154389 h 558261"/>
                <a:gd name="connsiteX18" fmla="*/ 279138 w 558261"/>
                <a:gd name="connsiteY18" fmla="*/ 244000 h 558261"/>
                <a:gd name="connsiteX19" fmla="*/ 189585 w 558261"/>
                <a:gd name="connsiteY19" fmla="*/ 154389 h 55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8261" h="558261">
                  <a:moveTo>
                    <a:pt x="279138" y="0"/>
                  </a:moveTo>
                  <a:cubicBezTo>
                    <a:pt x="279211" y="0"/>
                    <a:pt x="279285" y="0"/>
                    <a:pt x="279358" y="0"/>
                  </a:cubicBezTo>
                  <a:cubicBezTo>
                    <a:pt x="433449" y="57"/>
                    <a:pt x="558318" y="125018"/>
                    <a:pt x="558261" y="279108"/>
                  </a:cubicBezTo>
                  <a:cubicBezTo>
                    <a:pt x="558261" y="279118"/>
                    <a:pt x="558261" y="279128"/>
                    <a:pt x="558261" y="279138"/>
                  </a:cubicBezTo>
                  <a:cubicBezTo>
                    <a:pt x="558257" y="433298"/>
                    <a:pt x="433283" y="558265"/>
                    <a:pt x="279123" y="558261"/>
                  </a:cubicBezTo>
                  <a:cubicBezTo>
                    <a:pt x="124963" y="558257"/>
                    <a:pt x="-4" y="433283"/>
                    <a:pt x="0" y="279123"/>
                  </a:cubicBezTo>
                  <a:cubicBezTo>
                    <a:pt x="4" y="124963"/>
                    <a:pt x="124978" y="-4"/>
                    <a:pt x="279138" y="0"/>
                  </a:cubicBezTo>
                  <a:close/>
                  <a:moveTo>
                    <a:pt x="189585" y="154389"/>
                  </a:moveTo>
                  <a:lnTo>
                    <a:pt x="154411" y="189527"/>
                  </a:lnTo>
                  <a:lnTo>
                    <a:pt x="243971" y="279108"/>
                  </a:lnTo>
                  <a:lnTo>
                    <a:pt x="154448" y="368698"/>
                  </a:lnTo>
                  <a:lnTo>
                    <a:pt x="189585" y="403835"/>
                  </a:lnTo>
                  <a:lnTo>
                    <a:pt x="279138" y="314253"/>
                  </a:lnTo>
                  <a:lnTo>
                    <a:pt x="368720" y="403850"/>
                  </a:lnTo>
                  <a:lnTo>
                    <a:pt x="403857" y="368712"/>
                  </a:lnTo>
                  <a:lnTo>
                    <a:pt x="314275" y="279108"/>
                  </a:lnTo>
                  <a:lnTo>
                    <a:pt x="403857" y="189527"/>
                  </a:lnTo>
                  <a:lnTo>
                    <a:pt x="368720" y="154389"/>
                  </a:lnTo>
                  <a:lnTo>
                    <a:pt x="279138" y="244000"/>
                  </a:lnTo>
                  <a:lnTo>
                    <a:pt x="189585" y="154389"/>
                  </a:lnTo>
                  <a:close/>
                </a:path>
              </a:pathLst>
            </a:custGeom>
            <a:solidFill>
              <a:srgbClr val="FF4040"/>
            </a:solidFill>
            <a:ln w="7342" cap="flat">
              <a:noFill/>
              <a:prstDash val="solid"/>
              <a:miter/>
            </a:ln>
          </p:spPr>
          <p:txBody>
            <a:bodyPr rtlCol="0" anchor="ctr"/>
            <a:lstStyle/>
            <a:p>
              <a:endParaRPr lang="ja-JP" altLang="en-US"/>
            </a:p>
          </p:txBody>
        </p:sp>
      </p:grpSp>
      <p:grpSp>
        <p:nvGrpSpPr>
          <p:cNvPr id="89" name="グループ化 88">
            <a:extLst>
              <a:ext uri="{FF2B5EF4-FFF2-40B4-BE49-F238E27FC236}">
                <a16:creationId xmlns:a16="http://schemas.microsoft.com/office/drawing/2014/main" id="{DB29C7A7-7A2A-119A-504C-49E57A3891B1}"/>
              </a:ext>
            </a:extLst>
          </p:cNvPr>
          <p:cNvGrpSpPr/>
          <p:nvPr/>
        </p:nvGrpSpPr>
        <p:grpSpPr>
          <a:xfrm>
            <a:off x="791326" y="2429252"/>
            <a:ext cx="914400" cy="1085471"/>
            <a:chOff x="791326" y="2429252"/>
            <a:chExt cx="914400" cy="1085471"/>
          </a:xfrm>
        </p:grpSpPr>
        <p:pic>
          <p:nvPicPr>
            <p:cNvPr id="18" name="グラフィックス 17" descr="ツール 単色塗りつぶし">
              <a:extLst>
                <a:ext uri="{FF2B5EF4-FFF2-40B4-BE49-F238E27FC236}">
                  <a16:creationId xmlns:a16="http://schemas.microsoft.com/office/drawing/2014/main" id="{E2AB13B4-1EB6-B146-3D06-81A443D0FC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1326" y="2429252"/>
              <a:ext cx="914400" cy="914400"/>
            </a:xfrm>
            <a:prstGeom prst="rect">
              <a:avLst/>
            </a:prstGeom>
          </p:spPr>
        </p:pic>
        <p:grpSp>
          <p:nvGrpSpPr>
            <p:cNvPr id="79" name="グループ化 78">
              <a:extLst>
                <a:ext uri="{FF2B5EF4-FFF2-40B4-BE49-F238E27FC236}">
                  <a16:creationId xmlns:a16="http://schemas.microsoft.com/office/drawing/2014/main" id="{AB6936BE-DE50-8D14-FF7A-5D2FC34DDB75}"/>
                </a:ext>
              </a:extLst>
            </p:cNvPr>
            <p:cNvGrpSpPr/>
            <p:nvPr/>
          </p:nvGrpSpPr>
          <p:grpSpPr>
            <a:xfrm>
              <a:off x="1200152" y="2855709"/>
              <a:ext cx="469731" cy="659014"/>
              <a:chOff x="1260041" y="2954523"/>
              <a:chExt cx="469731" cy="659014"/>
            </a:xfrm>
          </p:grpSpPr>
          <p:sp>
            <p:nvSpPr>
              <p:cNvPr id="78" name="フリーフォーム 77">
                <a:extLst>
                  <a:ext uri="{FF2B5EF4-FFF2-40B4-BE49-F238E27FC236}">
                    <a16:creationId xmlns:a16="http://schemas.microsoft.com/office/drawing/2014/main" id="{FE126D79-9D04-BA2F-4006-FC9AB57452F5}"/>
                  </a:ext>
                </a:extLst>
              </p:cNvPr>
              <p:cNvSpPr/>
              <p:nvPr/>
            </p:nvSpPr>
            <p:spPr>
              <a:xfrm>
                <a:off x="1305500" y="3003949"/>
                <a:ext cx="378815" cy="560162"/>
              </a:xfrm>
              <a:custGeom>
                <a:avLst/>
                <a:gdLst>
                  <a:gd name="connsiteX0" fmla="*/ 0 w 378815"/>
                  <a:gd name="connsiteY0" fmla="*/ 0 h 560162"/>
                  <a:gd name="connsiteX1" fmla="*/ 189407 w 378815"/>
                  <a:gd name="connsiteY1" fmla="*/ 0 h 560162"/>
                  <a:gd name="connsiteX2" fmla="*/ 189407 w 378815"/>
                  <a:gd name="connsiteY2" fmla="*/ 172991 h 560162"/>
                  <a:gd name="connsiteX3" fmla="*/ 378815 w 378815"/>
                  <a:gd name="connsiteY3" fmla="*/ 172991 h 560162"/>
                  <a:gd name="connsiteX4" fmla="*/ 378815 w 378815"/>
                  <a:gd name="connsiteY4" fmla="*/ 560162 h 560162"/>
                  <a:gd name="connsiteX5" fmla="*/ 0 w 378815"/>
                  <a:gd name="connsiteY5" fmla="*/ 560162 h 560162"/>
                  <a:gd name="connsiteX6" fmla="*/ 0 w 378815"/>
                  <a:gd name="connsiteY6" fmla="*/ 0 h 560162"/>
                  <a:gd name="connsiteX7" fmla="*/ 45457 w 378815"/>
                  <a:gd name="connsiteY7" fmla="*/ 189467 h 560162"/>
                  <a:gd name="connsiteX8" fmla="*/ 45457 w 378815"/>
                  <a:gd name="connsiteY8" fmla="*/ 222418 h 560162"/>
                  <a:gd name="connsiteX9" fmla="*/ 143949 w 378815"/>
                  <a:gd name="connsiteY9" fmla="*/ 222418 h 560162"/>
                  <a:gd name="connsiteX10" fmla="*/ 143949 w 378815"/>
                  <a:gd name="connsiteY10" fmla="*/ 189467 h 560162"/>
                  <a:gd name="connsiteX11" fmla="*/ 45457 w 378815"/>
                  <a:gd name="connsiteY11" fmla="*/ 189467 h 560162"/>
                  <a:gd name="connsiteX12" fmla="*/ 45457 w 378815"/>
                  <a:gd name="connsiteY12" fmla="*/ 255368 h 560162"/>
                  <a:gd name="connsiteX13" fmla="*/ 45457 w 378815"/>
                  <a:gd name="connsiteY13" fmla="*/ 288319 h 560162"/>
                  <a:gd name="connsiteX14" fmla="*/ 333356 w 378815"/>
                  <a:gd name="connsiteY14" fmla="*/ 288319 h 560162"/>
                  <a:gd name="connsiteX15" fmla="*/ 333356 w 378815"/>
                  <a:gd name="connsiteY15" fmla="*/ 255368 h 560162"/>
                  <a:gd name="connsiteX16" fmla="*/ 45457 w 378815"/>
                  <a:gd name="connsiteY16" fmla="*/ 255368 h 560162"/>
                  <a:gd name="connsiteX17" fmla="*/ 45457 w 378815"/>
                  <a:gd name="connsiteY17" fmla="*/ 321269 h 560162"/>
                  <a:gd name="connsiteX18" fmla="*/ 45457 w 378815"/>
                  <a:gd name="connsiteY18" fmla="*/ 354220 h 560162"/>
                  <a:gd name="connsiteX19" fmla="*/ 333356 w 378815"/>
                  <a:gd name="connsiteY19" fmla="*/ 354220 h 560162"/>
                  <a:gd name="connsiteX20" fmla="*/ 333356 w 378815"/>
                  <a:gd name="connsiteY20" fmla="*/ 321269 h 560162"/>
                  <a:gd name="connsiteX21" fmla="*/ 45457 w 378815"/>
                  <a:gd name="connsiteY21" fmla="*/ 321269 h 560162"/>
                  <a:gd name="connsiteX22" fmla="*/ 45457 w 378815"/>
                  <a:gd name="connsiteY22" fmla="*/ 387171 h 560162"/>
                  <a:gd name="connsiteX23" fmla="*/ 45457 w 378815"/>
                  <a:gd name="connsiteY23" fmla="*/ 420122 h 560162"/>
                  <a:gd name="connsiteX24" fmla="*/ 333356 w 378815"/>
                  <a:gd name="connsiteY24" fmla="*/ 420122 h 560162"/>
                  <a:gd name="connsiteX25" fmla="*/ 333356 w 378815"/>
                  <a:gd name="connsiteY25" fmla="*/ 387171 h 560162"/>
                  <a:gd name="connsiteX26" fmla="*/ 45457 w 378815"/>
                  <a:gd name="connsiteY26" fmla="*/ 387171 h 560162"/>
                  <a:gd name="connsiteX27" fmla="*/ 45457 w 378815"/>
                  <a:gd name="connsiteY27" fmla="*/ 453072 h 560162"/>
                  <a:gd name="connsiteX28" fmla="*/ 45457 w 378815"/>
                  <a:gd name="connsiteY28" fmla="*/ 486023 h 560162"/>
                  <a:gd name="connsiteX29" fmla="*/ 333356 w 378815"/>
                  <a:gd name="connsiteY29" fmla="*/ 486023 h 560162"/>
                  <a:gd name="connsiteX30" fmla="*/ 333356 w 378815"/>
                  <a:gd name="connsiteY30" fmla="*/ 453072 h 560162"/>
                  <a:gd name="connsiteX31" fmla="*/ 45457 w 378815"/>
                  <a:gd name="connsiteY31" fmla="*/ 453072 h 56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8815" h="560162">
                    <a:moveTo>
                      <a:pt x="0" y="0"/>
                    </a:moveTo>
                    <a:lnTo>
                      <a:pt x="189407" y="0"/>
                    </a:lnTo>
                    <a:lnTo>
                      <a:pt x="189407" y="172991"/>
                    </a:lnTo>
                    <a:lnTo>
                      <a:pt x="378815" y="172991"/>
                    </a:lnTo>
                    <a:lnTo>
                      <a:pt x="378815" y="560162"/>
                    </a:lnTo>
                    <a:lnTo>
                      <a:pt x="0" y="560162"/>
                    </a:lnTo>
                    <a:lnTo>
                      <a:pt x="0" y="0"/>
                    </a:lnTo>
                    <a:close/>
                    <a:moveTo>
                      <a:pt x="45457" y="189467"/>
                    </a:moveTo>
                    <a:lnTo>
                      <a:pt x="45457" y="222418"/>
                    </a:lnTo>
                    <a:lnTo>
                      <a:pt x="143949" y="222418"/>
                    </a:lnTo>
                    <a:lnTo>
                      <a:pt x="143949" y="189467"/>
                    </a:lnTo>
                    <a:lnTo>
                      <a:pt x="45457" y="189467"/>
                    </a:lnTo>
                    <a:close/>
                    <a:moveTo>
                      <a:pt x="45457" y="255368"/>
                    </a:moveTo>
                    <a:lnTo>
                      <a:pt x="45457" y="288319"/>
                    </a:lnTo>
                    <a:lnTo>
                      <a:pt x="333356" y="288319"/>
                    </a:lnTo>
                    <a:lnTo>
                      <a:pt x="333356" y="255368"/>
                    </a:lnTo>
                    <a:lnTo>
                      <a:pt x="45457" y="255368"/>
                    </a:lnTo>
                    <a:close/>
                    <a:moveTo>
                      <a:pt x="45457" y="321269"/>
                    </a:moveTo>
                    <a:lnTo>
                      <a:pt x="45457" y="354220"/>
                    </a:lnTo>
                    <a:lnTo>
                      <a:pt x="333356" y="354220"/>
                    </a:lnTo>
                    <a:lnTo>
                      <a:pt x="333356" y="321269"/>
                    </a:lnTo>
                    <a:lnTo>
                      <a:pt x="45457" y="321269"/>
                    </a:lnTo>
                    <a:close/>
                    <a:moveTo>
                      <a:pt x="45457" y="387171"/>
                    </a:moveTo>
                    <a:lnTo>
                      <a:pt x="45457" y="420122"/>
                    </a:lnTo>
                    <a:lnTo>
                      <a:pt x="333356" y="420122"/>
                    </a:lnTo>
                    <a:lnTo>
                      <a:pt x="333356" y="387171"/>
                    </a:lnTo>
                    <a:lnTo>
                      <a:pt x="45457" y="387171"/>
                    </a:lnTo>
                    <a:close/>
                    <a:moveTo>
                      <a:pt x="45457" y="453072"/>
                    </a:moveTo>
                    <a:lnTo>
                      <a:pt x="45457" y="486023"/>
                    </a:lnTo>
                    <a:lnTo>
                      <a:pt x="333356" y="486023"/>
                    </a:lnTo>
                    <a:lnTo>
                      <a:pt x="333356" y="453072"/>
                    </a:lnTo>
                    <a:lnTo>
                      <a:pt x="45457" y="453072"/>
                    </a:lnTo>
                    <a:close/>
                  </a:path>
                </a:pathLst>
              </a:custGeom>
              <a:solidFill>
                <a:srgbClr val="FFFFFF"/>
              </a:solidFill>
              <a:ln w="12700" cap="flat">
                <a:solidFill>
                  <a:srgbClr val="FFFFFF"/>
                </a:solidFill>
                <a:prstDash val="solid"/>
                <a:miter/>
              </a:ln>
            </p:spPr>
            <p:txBody>
              <a:bodyPr rtlCol="0" anchor="ctr"/>
              <a:lstStyle/>
              <a:p>
                <a:endParaRPr lang="ja-JP" altLang="en-US"/>
              </a:p>
            </p:txBody>
          </p:sp>
          <p:sp>
            <p:nvSpPr>
              <p:cNvPr id="77" name="フリーフォーム 76">
                <a:extLst>
                  <a:ext uri="{FF2B5EF4-FFF2-40B4-BE49-F238E27FC236}">
                    <a16:creationId xmlns:a16="http://schemas.microsoft.com/office/drawing/2014/main" id="{B5208E32-4A7C-D941-4434-1181EBC2C67A}"/>
                  </a:ext>
                </a:extLst>
              </p:cNvPr>
              <p:cNvSpPr/>
              <p:nvPr/>
            </p:nvSpPr>
            <p:spPr>
              <a:xfrm>
                <a:off x="1540364" y="3024544"/>
                <a:ext cx="94704" cy="102971"/>
              </a:xfrm>
              <a:custGeom>
                <a:avLst/>
                <a:gdLst>
                  <a:gd name="connsiteX0" fmla="*/ 0 w 94704"/>
                  <a:gd name="connsiteY0" fmla="*/ 0 h 102971"/>
                  <a:gd name="connsiteX1" fmla="*/ 94704 w 94704"/>
                  <a:gd name="connsiteY1" fmla="*/ 102971 h 102971"/>
                  <a:gd name="connsiteX2" fmla="*/ 0 w 94704"/>
                  <a:gd name="connsiteY2" fmla="*/ 102971 h 102971"/>
                  <a:gd name="connsiteX3" fmla="*/ 0 w 94704"/>
                  <a:gd name="connsiteY3" fmla="*/ 0 h 102971"/>
                </a:gdLst>
                <a:ahLst/>
                <a:cxnLst>
                  <a:cxn ang="0">
                    <a:pos x="connsiteX0" y="connsiteY0"/>
                  </a:cxn>
                  <a:cxn ang="0">
                    <a:pos x="connsiteX1" y="connsiteY1"/>
                  </a:cxn>
                  <a:cxn ang="0">
                    <a:pos x="connsiteX2" y="connsiteY2"/>
                  </a:cxn>
                  <a:cxn ang="0">
                    <a:pos x="connsiteX3" y="connsiteY3"/>
                  </a:cxn>
                </a:cxnLst>
                <a:rect l="l" t="t" r="r" b="b"/>
                <a:pathLst>
                  <a:path w="94704" h="102971">
                    <a:moveTo>
                      <a:pt x="0" y="0"/>
                    </a:moveTo>
                    <a:lnTo>
                      <a:pt x="94704" y="102971"/>
                    </a:lnTo>
                    <a:lnTo>
                      <a:pt x="0" y="102971"/>
                    </a:lnTo>
                    <a:lnTo>
                      <a:pt x="0" y="0"/>
                    </a:lnTo>
                    <a:close/>
                  </a:path>
                </a:pathLst>
              </a:custGeom>
              <a:solidFill>
                <a:srgbClr val="FFFFFF"/>
              </a:solidFill>
              <a:ln w="12700" cap="flat">
                <a:solidFill>
                  <a:srgbClr val="FFFFFF"/>
                </a:solidFill>
                <a:prstDash val="solid"/>
                <a:miter/>
              </a:ln>
            </p:spPr>
            <p:txBody>
              <a:bodyPr rtlCol="0" anchor="ctr"/>
              <a:lstStyle/>
              <a:p>
                <a:endParaRPr lang="ja-JP" altLang="en-US"/>
              </a:p>
            </p:txBody>
          </p:sp>
          <p:sp>
            <p:nvSpPr>
              <p:cNvPr id="76" name="フリーフォーム 75">
                <a:extLst>
                  <a:ext uri="{FF2B5EF4-FFF2-40B4-BE49-F238E27FC236}">
                    <a16:creationId xmlns:a16="http://schemas.microsoft.com/office/drawing/2014/main" id="{4A5AC06E-6DBE-A13A-E6B5-99C5A18DFC3E}"/>
                  </a:ext>
                </a:extLst>
              </p:cNvPr>
              <p:cNvSpPr/>
              <p:nvPr/>
            </p:nvSpPr>
            <p:spPr>
              <a:xfrm>
                <a:off x="1260041" y="2954523"/>
                <a:ext cx="469731" cy="659014"/>
              </a:xfrm>
              <a:custGeom>
                <a:avLst/>
                <a:gdLst>
                  <a:gd name="connsiteX0" fmla="*/ 0 w 469731"/>
                  <a:gd name="connsiteY0" fmla="*/ 0 h 659014"/>
                  <a:gd name="connsiteX1" fmla="*/ 280323 w 469731"/>
                  <a:gd name="connsiteY1" fmla="*/ 0 h 659014"/>
                  <a:gd name="connsiteX2" fmla="*/ 469731 w 469731"/>
                  <a:gd name="connsiteY2" fmla="*/ 181229 h 659014"/>
                  <a:gd name="connsiteX3" fmla="*/ 469731 w 469731"/>
                  <a:gd name="connsiteY3" fmla="*/ 659014 h 659014"/>
                  <a:gd name="connsiteX4" fmla="*/ 0 w 469731"/>
                  <a:gd name="connsiteY4" fmla="*/ 659014 h 659014"/>
                  <a:gd name="connsiteX5" fmla="*/ 0 w 469731"/>
                  <a:gd name="connsiteY5" fmla="*/ 0 h 659014"/>
                  <a:gd name="connsiteX6" fmla="*/ 45458 w 469731"/>
                  <a:gd name="connsiteY6" fmla="*/ 49426 h 659014"/>
                  <a:gd name="connsiteX7" fmla="*/ 45458 w 469731"/>
                  <a:gd name="connsiteY7" fmla="*/ 609588 h 659014"/>
                  <a:gd name="connsiteX8" fmla="*/ 424273 w 469731"/>
                  <a:gd name="connsiteY8" fmla="*/ 609588 h 659014"/>
                  <a:gd name="connsiteX9" fmla="*/ 424273 w 469731"/>
                  <a:gd name="connsiteY9" fmla="*/ 222417 h 659014"/>
                  <a:gd name="connsiteX10" fmla="*/ 234865 w 469731"/>
                  <a:gd name="connsiteY10" fmla="*/ 222417 h 659014"/>
                  <a:gd name="connsiteX11" fmla="*/ 234865 w 469731"/>
                  <a:gd name="connsiteY11" fmla="*/ 49426 h 659014"/>
                  <a:gd name="connsiteX12" fmla="*/ 45458 w 469731"/>
                  <a:gd name="connsiteY12" fmla="*/ 49426 h 659014"/>
                  <a:gd name="connsiteX13" fmla="*/ 280323 w 469731"/>
                  <a:gd name="connsiteY13" fmla="*/ 70020 h 659014"/>
                  <a:gd name="connsiteX14" fmla="*/ 280323 w 469731"/>
                  <a:gd name="connsiteY14" fmla="*/ 172991 h 659014"/>
                  <a:gd name="connsiteX15" fmla="*/ 375027 w 469731"/>
                  <a:gd name="connsiteY15" fmla="*/ 172991 h 659014"/>
                  <a:gd name="connsiteX16" fmla="*/ 280323 w 469731"/>
                  <a:gd name="connsiteY16" fmla="*/ 70020 h 65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731" h="659014">
                    <a:moveTo>
                      <a:pt x="0" y="0"/>
                    </a:moveTo>
                    <a:lnTo>
                      <a:pt x="280323" y="0"/>
                    </a:lnTo>
                    <a:lnTo>
                      <a:pt x="469731" y="181229"/>
                    </a:lnTo>
                    <a:lnTo>
                      <a:pt x="469731" y="659014"/>
                    </a:lnTo>
                    <a:lnTo>
                      <a:pt x="0" y="659014"/>
                    </a:lnTo>
                    <a:lnTo>
                      <a:pt x="0" y="0"/>
                    </a:lnTo>
                    <a:close/>
                    <a:moveTo>
                      <a:pt x="45458" y="49426"/>
                    </a:moveTo>
                    <a:lnTo>
                      <a:pt x="45458" y="609588"/>
                    </a:lnTo>
                    <a:lnTo>
                      <a:pt x="424273" y="609588"/>
                    </a:lnTo>
                    <a:lnTo>
                      <a:pt x="424273" y="222417"/>
                    </a:lnTo>
                    <a:lnTo>
                      <a:pt x="234865" y="222417"/>
                    </a:lnTo>
                    <a:lnTo>
                      <a:pt x="234865" y="49426"/>
                    </a:lnTo>
                    <a:lnTo>
                      <a:pt x="45458" y="49426"/>
                    </a:lnTo>
                    <a:close/>
                    <a:moveTo>
                      <a:pt x="280323" y="70020"/>
                    </a:moveTo>
                    <a:lnTo>
                      <a:pt x="280323" y="172991"/>
                    </a:lnTo>
                    <a:lnTo>
                      <a:pt x="375027" y="172991"/>
                    </a:lnTo>
                    <a:lnTo>
                      <a:pt x="280323" y="70020"/>
                    </a:lnTo>
                    <a:close/>
                  </a:path>
                </a:pathLst>
              </a:custGeom>
              <a:solidFill>
                <a:srgbClr val="000000"/>
              </a:solidFill>
              <a:ln w="7541" cap="flat">
                <a:noFill/>
                <a:prstDash val="solid"/>
                <a:miter/>
              </a:ln>
            </p:spPr>
            <p:txBody>
              <a:bodyPr rtlCol="0" anchor="ctr"/>
              <a:lstStyle/>
              <a:p>
                <a:endParaRPr lang="ja-JP" altLang="en-US"/>
              </a:p>
            </p:txBody>
          </p:sp>
          <p:sp>
            <p:nvSpPr>
              <p:cNvPr id="74" name="フリーフォーム 73">
                <a:extLst>
                  <a:ext uri="{FF2B5EF4-FFF2-40B4-BE49-F238E27FC236}">
                    <a16:creationId xmlns:a16="http://schemas.microsoft.com/office/drawing/2014/main" id="{8A8C458E-8D62-972F-0D91-F9C3481D875B}"/>
                  </a:ext>
                </a:extLst>
              </p:cNvPr>
              <p:cNvSpPr/>
              <p:nvPr/>
            </p:nvSpPr>
            <p:spPr>
              <a:xfrm>
                <a:off x="1350956" y="3193417"/>
                <a:ext cx="98492" cy="32951"/>
              </a:xfrm>
              <a:custGeom>
                <a:avLst/>
                <a:gdLst>
                  <a:gd name="connsiteX0" fmla="*/ 0 w 98492"/>
                  <a:gd name="connsiteY0" fmla="*/ 0 h 32951"/>
                  <a:gd name="connsiteX1" fmla="*/ 98492 w 98492"/>
                  <a:gd name="connsiteY1" fmla="*/ 0 h 32951"/>
                  <a:gd name="connsiteX2" fmla="*/ 98492 w 98492"/>
                  <a:gd name="connsiteY2" fmla="*/ 32951 h 32951"/>
                  <a:gd name="connsiteX3" fmla="*/ 0 w 98492"/>
                  <a:gd name="connsiteY3" fmla="*/ 32951 h 32951"/>
                  <a:gd name="connsiteX4" fmla="*/ 0 w 98492"/>
                  <a:gd name="connsiteY4" fmla="*/ 0 h 32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92" h="32951">
                    <a:moveTo>
                      <a:pt x="0" y="0"/>
                    </a:moveTo>
                    <a:lnTo>
                      <a:pt x="98492" y="0"/>
                    </a:lnTo>
                    <a:lnTo>
                      <a:pt x="98492" y="32951"/>
                    </a:lnTo>
                    <a:lnTo>
                      <a:pt x="0" y="32951"/>
                    </a:lnTo>
                    <a:lnTo>
                      <a:pt x="0" y="0"/>
                    </a:lnTo>
                    <a:close/>
                  </a:path>
                </a:pathLst>
              </a:custGeom>
              <a:solidFill>
                <a:srgbClr val="000000"/>
              </a:solidFill>
              <a:ln w="7541" cap="flat">
                <a:noFill/>
                <a:prstDash val="solid"/>
                <a:miter/>
              </a:ln>
            </p:spPr>
            <p:txBody>
              <a:bodyPr rtlCol="0" anchor="ctr"/>
              <a:lstStyle/>
              <a:p>
                <a:endParaRPr lang="ja-JP" altLang="en-US"/>
              </a:p>
            </p:txBody>
          </p:sp>
          <p:sp>
            <p:nvSpPr>
              <p:cNvPr id="73" name="フリーフォーム 72">
                <a:extLst>
                  <a:ext uri="{FF2B5EF4-FFF2-40B4-BE49-F238E27FC236}">
                    <a16:creationId xmlns:a16="http://schemas.microsoft.com/office/drawing/2014/main" id="{3E6FC26E-A2C2-70D2-512E-A25A7D856214}"/>
                  </a:ext>
                </a:extLst>
              </p:cNvPr>
              <p:cNvSpPr/>
              <p:nvPr/>
            </p:nvSpPr>
            <p:spPr>
              <a:xfrm>
                <a:off x="1350957" y="3259318"/>
                <a:ext cx="287899" cy="32951"/>
              </a:xfrm>
              <a:custGeom>
                <a:avLst/>
                <a:gdLst>
                  <a:gd name="connsiteX0" fmla="*/ 0 w 287899"/>
                  <a:gd name="connsiteY0" fmla="*/ 0 h 32951"/>
                  <a:gd name="connsiteX1" fmla="*/ 287899 w 287899"/>
                  <a:gd name="connsiteY1" fmla="*/ 0 h 32951"/>
                  <a:gd name="connsiteX2" fmla="*/ 287899 w 287899"/>
                  <a:gd name="connsiteY2" fmla="*/ 32951 h 32951"/>
                  <a:gd name="connsiteX3" fmla="*/ 0 w 287899"/>
                  <a:gd name="connsiteY3" fmla="*/ 32951 h 32951"/>
                  <a:gd name="connsiteX4" fmla="*/ 0 w 287899"/>
                  <a:gd name="connsiteY4" fmla="*/ 0 h 32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99" h="32951">
                    <a:moveTo>
                      <a:pt x="0" y="0"/>
                    </a:moveTo>
                    <a:lnTo>
                      <a:pt x="287899" y="0"/>
                    </a:lnTo>
                    <a:lnTo>
                      <a:pt x="287899" y="32951"/>
                    </a:lnTo>
                    <a:lnTo>
                      <a:pt x="0" y="32951"/>
                    </a:lnTo>
                    <a:lnTo>
                      <a:pt x="0" y="0"/>
                    </a:lnTo>
                    <a:close/>
                  </a:path>
                </a:pathLst>
              </a:custGeom>
              <a:solidFill>
                <a:srgbClr val="000000"/>
              </a:solidFill>
              <a:ln w="7541" cap="flat">
                <a:noFill/>
                <a:prstDash val="solid"/>
                <a:miter/>
              </a:ln>
            </p:spPr>
            <p:txBody>
              <a:bodyPr rtlCol="0" anchor="ctr"/>
              <a:lstStyle/>
              <a:p>
                <a:endParaRPr lang="ja-JP" altLang="en-US"/>
              </a:p>
            </p:txBody>
          </p:sp>
          <p:sp>
            <p:nvSpPr>
              <p:cNvPr id="72" name="フリーフォーム 71">
                <a:extLst>
                  <a:ext uri="{FF2B5EF4-FFF2-40B4-BE49-F238E27FC236}">
                    <a16:creationId xmlns:a16="http://schemas.microsoft.com/office/drawing/2014/main" id="{4DE9A7CA-8E05-4642-AC08-7483242E8AE3}"/>
                  </a:ext>
                </a:extLst>
              </p:cNvPr>
              <p:cNvSpPr/>
              <p:nvPr/>
            </p:nvSpPr>
            <p:spPr>
              <a:xfrm>
                <a:off x="1350957" y="3325219"/>
                <a:ext cx="287899" cy="32951"/>
              </a:xfrm>
              <a:custGeom>
                <a:avLst/>
                <a:gdLst>
                  <a:gd name="connsiteX0" fmla="*/ 0 w 287899"/>
                  <a:gd name="connsiteY0" fmla="*/ 0 h 32951"/>
                  <a:gd name="connsiteX1" fmla="*/ 287899 w 287899"/>
                  <a:gd name="connsiteY1" fmla="*/ 0 h 32951"/>
                  <a:gd name="connsiteX2" fmla="*/ 287899 w 287899"/>
                  <a:gd name="connsiteY2" fmla="*/ 32951 h 32951"/>
                  <a:gd name="connsiteX3" fmla="*/ 0 w 287899"/>
                  <a:gd name="connsiteY3" fmla="*/ 32951 h 32951"/>
                  <a:gd name="connsiteX4" fmla="*/ 0 w 287899"/>
                  <a:gd name="connsiteY4" fmla="*/ 0 h 32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99" h="32951">
                    <a:moveTo>
                      <a:pt x="0" y="0"/>
                    </a:moveTo>
                    <a:lnTo>
                      <a:pt x="287899" y="0"/>
                    </a:lnTo>
                    <a:lnTo>
                      <a:pt x="287899" y="32951"/>
                    </a:lnTo>
                    <a:lnTo>
                      <a:pt x="0" y="32951"/>
                    </a:lnTo>
                    <a:lnTo>
                      <a:pt x="0" y="0"/>
                    </a:lnTo>
                    <a:close/>
                  </a:path>
                </a:pathLst>
              </a:custGeom>
              <a:solidFill>
                <a:srgbClr val="000000"/>
              </a:solidFill>
              <a:ln w="7541" cap="flat">
                <a:noFill/>
                <a:prstDash val="solid"/>
                <a:miter/>
              </a:ln>
            </p:spPr>
            <p:txBody>
              <a:bodyPr rtlCol="0" anchor="ctr"/>
              <a:lstStyle/>
              <a:p>
                <a:endParaRPr lang="ja-JP" altLang="en-US"/>
              </a:p>
            </p:txBody>
          </p:sp>
          <p:sp>
            <p:nvSpPr>
              <p:cNvPr id="71" name="フリーフォーム 70">
                <a:extLst>
                  <a:ext uri="{FF2B5EF4-FFF2-40B4-BE49-F238E27FC236}">
                    <a16:creationId xmlns:a16="http://schemas.microsoft.com/office/drawing/2014/main" id="{6ACAEFBA-8C49-146B-99C6-C1B7079D3890}"/>
                  </a:ext>
                </a:extLst>
              </p:cNvPr>
              <p:cNvSpPr/>
              <p:nvPr/>
            </p:nvSpPr>
            <p:spPr>
              <a:xfrm>
                <a:off x="1350957" y="3391121"/>
                <a:ext cx="287899" cy="32951"/>
              </a:xfrm>
              <a:custGeom>
                <a:avLst/>
                <a:gdLst>
                  <a:gd name="connsiteX0" fmla="*/ 0 w 287899"/>
                  <a:gd name="connsiteY0" fmla="*/ 0 h 32951"/>
                  <a:gd name="connsiteX1" fmla="*/ 287899 w 287899"/>
                  <a:gd name="connsiteY1" fmla="*/ 0 h 32951"/>
                  <a:gd name="connsiteX2" fmla="*/ 287899 w 287899"/>
                  <a:gd name="connsiteY2" fmla="*/ 32951 h 32951"/>
                  <a:gd name="connsiteX3" fmla="*/ 0 w 287899"/>
                  <a:gd name="connsiteY3" fmla="*/ 32951 h 32951"/>
                  <a:gd name="connsiteX4" fmla="*/ 0 w 287899"/>
                  <a:gd name="connsiteY4" fmla="*/ 0 h 32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99" h="32951">
                    <a:moveTo>
                      <a:pt x="0" y="0"/>
                    </a:moveTo>
                    <a:lnTo>
                      <a:pt x="287899" y="0"/>
                    </a:lnTo>
                    <a:lnTo>
                      <a:pt x="287899" y="32951"/>
                    </a:lnTo>
                    <a:lnTo>
                      <a:pt x="0" y="32951"/>
                    </a:lnTo>
                    <a:lnTo>
                      <a:pt x="0" y="0"/>
                    </a:lnTo>
                    <a:close/>
                  </a:path>
                </a:pathLst>
              </a:custGeom>
              <a:solidFill>
                <a:srgbClr val="000000"/>
              </a:solidFill>
              <a:ln w="7541" cap="flat">
                <a:noFill/>
                <a:prstDash val="solid"/>
                <a:miter/>
              </a:ln>
            </p:spPr>
            <p:txBody>
              <a:bodyPr rtlCol="0" anchor="ctr"/>
              <a:lstStyle/>
              <a:p>
                <a:endParaRPr lang="ja-JP" altLang="en-US"/>
              </a:p>
            </p:txBody>
          </p:sp>
          <p:sp>
            <p:nvSpPr>
              <p:cNvPr id="70" name="フリーフォーム 69">
                <a:extLst>
                  <a:ext uri="{FF2B5EF4-FFF2-40B4-BE49-F238E27FC236}">
                    <a16:creationId xmlns:a16="http://schemas.microsoft.com/office/drawing/2014/main" id="{BF0C80F3-C167-96BA-CE74-507669505FA0}"/>
                  </a:ext>
                </a:extLst>
              </p:cNvPr>
              <p:cNvSpPr/>
              <p:nvPr/>
            </p:nvSpPr>
            <p:spPr>
              <a:xfrm>
                <a:off x="1350957" y="3457022"/>
                <a:ext cx="287899" cy="32951"/>
              </a:xfrm>
              <a:custGeom>
                <a:avLst/>
                <a:gdLst>
                  <a:gd name="connsiteX0" fmla="*/ 0 w 287899"/>
                  <a:gd name="connsiteY0" fmla="*/ 0 h 32951"/>
                  <a:gd name="connsiteX1" fmla="*/ 287899 w 287899"/>
                  <a:gd name="connsiteY1" fmla="*/ 0 h 32951"/>
                  <a:gd name="connsiteX2" fmla="*/ 287899 w 287899"/>
                  <a:gd name="connsiteY2" fmla="*/ 32951 h 32951"/>
                  <a:gd name="connsiteX3" fmla="*/ 0 w 287899"/>
                  <a:gd name="connsiteY3" fmla="*/ 32951 h 32951"/>
                  <a:gd name="connsiteX4" fmla="*/ 0 w 287899"/>
                  <a:gd name="connsiteY4" fmla="*/ 0 h 32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99" h="32951">
                    <a:moveTo>
                      <a:pt x="0" y="0"/>
                    </a:moveTo>
                    <a:lnTo>
                      <a:pt x="287899" y="0"/>
                    </a:lnTo>
                    <a:lnTo>
                      <a:pt x="287899" y="32951"/>
                    </a:lnTo>
                    <a:lnTo>
                      <a:pt x="0" y="32951"/>
                    </a:lnTo>
                    <a:lnTo>
                      <a:pt x="0" y="0"/>
                    </a:lnTo>
                    <a:close/>
                  </a:path>
                </a:pathLst>
              </a:custGeom>
              <a:solidFill>
                <a:srgbClr val="000000"/>
              </a:solidFill>
              <a:ln w="7541" cap="flat">
                <a:noFill/>
                <a:prstDash val="solid"/>
                <a:miter/>
              </a:ln>
            </p:spPr>
            <p:txBody>
              <a:bodyPr rtlCol="0" anchor="ctr"/>
              <a:lstStyle/>
              <a:p>
                <a:endParaRPr lang="ja-JP" altLang="en-US"/>
              </a:p>
            </p:txBody>
          </p:sp>
        </p:grpSp>
      </p:grpSp>
      <p:grpSp>
        <p:nvGrpSpPr>
          <p:cNvPr id="91" name="グループ化 90">
            <a:extLst>
              <a:ext uri="{FF2B5EF4-FFF2-40B4-BE49-F238E27FC236}">
                <a16:creationId xmlns:a16="http://schemas.microsoft.com/office/drawing/2014/main" id="{F41FC452-227E-E73B-40D2-97E08D1A2CE3}"/>
              </a:ext>
            </a:extLst>
          </p:cNvPr>
          <p:cNvGrpSpPr/>
          <p:nvPr/>
        </p:nvGrpSpPr>
        <p:grpSpPr>
          <a:xfrm>
            <a:off x="837915" y="4481484"/>
            <a:ext cx="824452" cy="1084102"/>
            <a:chOff x="837915" y="4481484"/>
            <a:chExt cx="824452" cy="1084102"/>
          </a:xfrm>
        </p:grpSpPr>
        <p:pic>
          <p:nvPicPr>
            <p:cNvPr id="20" name="グラフィックス 19">
              <a:extLst>
                <a:ext uri="{FF2B5EF4-FFF2-40B4-BE49-F238E27FC236}">
                  <a16:creationId xmlns:a16="http://schemas.microsoft.com/office/drawing/2014/main" id="{8C122FC6-9743-0E9F-899E-6D9017D81C8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7915" y="4481484"/>
              <a:ext cx="821222" cy="809972"/>
            </a:xfrm>
            <a:prstGeom prst="rect">
              <a:avLst/>
            </a:prstGeom>
          </p:spPr>
        </p:pic>
        <p:grpSp>
          <p:nvGrpSpPr>
            <p:cNvPr id="80" name="グループ化 79">
              <a:extLst>
                <a:ext uri="{FF2B5EF4-FFF2-40B4-BE49-F238E27FC236}">
                  <a16:creationId xmlns:a16="http://schemas.microsoft.com/office/drawing/2014/main" id="{1F5107D8-F64E-008F-03D4-6CCAAADD52D8}"/>
                </a:ext>
              </a:extLst>
            </p:cNvPr>
            <p:cNvGrpSpPr/>
            <p:nvPr/>
          </p:nvGrpSpPr>
          <p:grpSpPr>
            <a:xfrm>
              <a:off x="1192636" y="4906572"/>
              <a:ext cx="469731" cy="659014"/>
              <a:chOff x="1260041" y="2954523"/>
              <a:chExt cx="469731" cy="659014"/>
            </a:xfrm>
          </p:grpSpPr>
          <p:sp>
            <p:nvSpPr>
              <p:cNvPr id="81" name="フリーフォーム 80">
                <a:extLst>
                  <a:ext uri="{FF2B5EF4-FFF2-40B4-BE49-F238E27FC236}">
                    <a16:creationId xmlns:a16="http://schemas.microsoft.com/office/drawing/2014/main" id="{DA5514C2-0CE3-608D-EEBD-09A8687BCBCF}"/>
                  </a:ext>
                </a:extLst>
              </p:cNvPr>
              <p:cNvSpPr/>
              <p:nvPr/>
            </p:nvSpPr>
            <p:spPr>
              <a:xfrm>
                <a:off x="1305500" y="3003949"/>
                <a:ext cx="378815" cy="560162"/>
              </a:xfrm>
              <a:custGeom>
                <a:avLst/>
                <a:gdLst>
                  <a:gd name="connsiteX0" fmla="*/ 0 w 378815"/>
                  <a:gd name="connsiteY0" fmla="*/ 0 h 560162"/>
                  <a:gd name="connsiteX1" fmla="*/ 189407 w 378815"/>
                  <a:gd name="connsiteY1" fmla="*/ 0 h 560162"/>
                  <a:gd name="connsiteX2" fmla="*/ 189407 w 378815"/>
                  <a:gd name="connsiteY2" fmla="*/ 172991 h 560162"/>
                  <a:gd name="connsiteX3" fmla="*/ 378815 w 378815"/>
                  <a:gd name="connsiteY3" fmla="*/ 172991 h 560162"/>
                  <a:gd name="connsiteX4" fmla="*/ 378815 w 378815"/>
                  <a:gd name="connsiteY4" fmla="*/ 560162 h 560162"/>
                  <a:gd name="connsiteX5" fmla="*/ 0 w 378815"/>
                  <a:gd name="connsiteY5" fmla="*/ 560162 h 560162"/>
                  <a:gd name="connsiteX6" fmla="*/ 0 w 378815"/>
                  <a:gd name="connsiteY6" fmla="*/ 0 h 560162"/>
                  <a:gd name="connsiteX7" fmla="*/ 45457 w 378815"/>
                  <a:gd name="connsiteY7" fmla="*/ 189467 h 560162"/>
                  <a:gd name="connsiteX8" fmla="*/ 45457 w 378815"/>
                  <a:gd name="connsiteY8" fmla="*/ 222418 h 560162"/>
                  <a:gd name="connsiteX9" fmla="*/ 143949 w 378815"/>
                  <a:gd name="connsiteY9" fmla="*/ 222418 h 560162"/>
                  <a:gd name="connsiteX10" fmla="*/ 143949 w 378815"/>
                  <a:gd name="connsiteY10" fmla="*/ 189467 h 560162"/>
                  <a:gd name="connsiteX11" fmla="*/ 45457 w 378815"/>
                  <a:gd name="connsiteY11" fmla="*/ 189467 h 560162"/>
                  <a:gd name="connsiteX12" fmla="*/ 45457 w 378815"/>
                  <a:gd name="connsiteY12" fmla="*/ 255368 h 560162"/>
                  <a:gd name="connsiteX13" fmla="*/ 45457 w 378815"/>
                  <a:gd name="connsiteY13" fmla="*/ 288319 h 560162"/>
                  <a:gd name="connsiteX14" fmla="*/ 333356 w 378815"/>
                  <a:gd name="connsiteY14" fmla="*/ 288319 h 560162"/>
                  <a:gd name="connsiteX15" fmla="*/ 333356 w 378815"/>
                  <a:gd name="connsiteY15" fmla="*/ 255368 h 560162"/>
                  <a:gd name="connsiteX16" fmla="*/ 45457 w 378815"/>
                  <a:gd name="connsiteY16" fmla="*/ 255368 h 560162"/>
                  <a:gd name="connsiteX17" fmla="*/ 45457 w 378815"/>
                  <a:gd name="connsiteY17" fmla="*/ 321269 h 560162"/>
                  <a:gd name="connsiteX18" fmla="*/ 45457 w 378815"/>
                  <a:gd name="connsiteY18" fmla="*/ 354220 h 560162"/>
                  <a:gd name="connsiteX19" fmla="*/ 333356 w 378815"/>
                  <a:gd name="connsiteY19" fmla="*/ 354220 h 560162"/>
                  <a:gd name="connsiteX20" fmla="*/ 333356 w 378815"/>
                  <a:gd name="connsiteY20" fmla="*/ 321269 h 560162"/>
                  <a:gd name="connsiteX21" fmla="*/ 45457 w 378815"/>
                  <a:gd name="connsiteY21" fmla="*/ 321269 h 560162"/>
                  <a:gd name="connsiteX22" fmla="*/ 45457 w 378815"/>
                  <a:gd name="connsiteY22" fmla="*/ 387171 h 560162"/>
                  <a:gd name="connsiteX23" fmla="*/ 45457 w 378815"/>
                  <a:gd name="connsiteY23" fmla="*/ 420122 h 560162"/>
                  <a:gd name="connsiteX24" fmla="*/ 333356 w 378815"/>
                  <a:gd name="connsiteY24" fmla="*/ 420122 h 560162"/>
                  <a:gd name="connsiteX25" fmla="*/ 333356 w 378815"/>
                  <a:gd name="connsiteY25" fmla="*/ 387171 h 560162"/>
                  <a:gd name="connsiteX26" fmla="*/ 45457 w 378815"/>
                  <a:gd name="connsiteY26" fmla="*/ 387171 h 560162"/>
                  <a:gd name="connsiteX27" fmla="*/ 45457 w 378815"/>
                  <a:gd name="connsiteY27" fmla="*/ 453072 h 560162"/>
                  <a:gd name="connsiteX28" fmla="*/ 45457 w 378815"/>
                  <a:gd name="connsiteY28" fmla="*/ 486023 h 560162"/>
                  <a:gd name="connsiteX29" fmla="*/ 333356 w 378815"/>
                  <a:gd name="connsiteY29" fmla="*/ 486023 h 560162"/>
                  <a:gd name="connsiteX30" fmla="*/ 333356 w 378815"/>
                  <a:gd name="connsiteY30" fmla="*/ 453072 h 560162"/>
                  <a:gd name="connsiteX31" fmla="*/ 45457 w 378815"/>
                  <a:gd name="connsiteY31" fmla="*/ 453072 h 56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8815" h="560162">
                    <a:moveTo>
                      <a:pt x="0" y="0"/>
                    </a:moveTo>
                    <a:lnTo>
                      <a:pt x="189407" y="0"/>
                    </a:lnTo>
                    <a:lnTo>
                      <a:pt x="189407" y="172991"/>
                    </a:lnTo>
                    <a:lnTo>
                      <a:pt x="378815" y="172991"/>
                    </a:lnTo>
                    <a:lnTo>
                      <a:pt x="378815" y="560162"/>
                    </a:lnTo>
                    <a:lnTo>
                      <a:pt x="0" y="560162"/>
                    </a:lnTo>
                    <a:lnTo>
                      <a:pt x="0" y="0"/>
                    </a:lnTo>
                    <a:close/>
                    <a:moveTo>
                      <a:pt x="45457" y="189467"/>
                    </a:moveTo>
                    <a:lnTo>
                      <a:pt x="45457" y="222418"/>
                    </a:lnTo>
                    <a:lnTo>
                      <a:pt x="143949" y="222418"/>
                    </a:lnTo>
                    <a:lnTo>
                      <a:pt x="143949" y="189467"/>
                    </a:lnTo>
                    <a:lnTo>
                      <a:pt x="45457" y="189467"/>
                    </a:lnTo>
                    <a:close/>
                    <a:moveTo>
                      <a:pt x="45457" y="255368"/>
                    </a:moveTo>
                    <a:lnTo>
                      <a:pt x="45457" y="288319"/>
                    </a:lnTo>
                    <a:lnTo>
                      <a:pt x="333356" y="288319"/>
                    </a:lnTo>
                    <a:lnTo>
                      <a:pt x="333356" y="255368"/>
                    </a:lnTo>
                    <a:lnTo>
                      <a:pt x="45457" y="255368"/>
                    </a:lnTo>
                    <a:close/>
                    <a:moveTo>
                      <a:pt x="45457" y="321269"/>
                    </a:moveTo>
                    <a:lnTo>
                      <a:pt x="45457" y="354220"/>
                    </a:lnTo>
                    <a:lnTo>
                      <a:pt x="333356" y="354220"/>
                    </a:lnTo>
                    <a:lnTo>
                      <a:pt x="333356" y="321269"/>
                    </a:lnTo>
                    <a:lnTo>
                      <a:pt x="45457" y="321269"/>
                    </a:lnTo>
                    <a:close/>
                    <a:moveTo>
                      <a:pt x="45457" y="387171"/>
                    </a:moveTo>
                    <a:lnTo>
                      <a:pt x="45457" y="420122"/>
                    </a:lnTo>
                    <a:lnTo>
                      <a:pt x="333356" y="420122"/>
                    </a:lnTo>
                    <a:lnTo>
                      <a:pt x="333356" y="387171"/>
                    </a:lnTo>
                    <a:lnTo>
                      <a:pt x="45457" y="387171"/>
                    </a:lnTo>
                    <a:close/>
                    <a:moveTo>
                      <a:pt x="45457" y="453072"/>
                    </a:moveTo>
                    <a:lnTo>
                      <a:pt x="45457" y="486023"/>
                    </a:lnTo>
                    <a:lnTo>
                      <a:pt x="333356" y="486023"/>
                    </a:lnTo>
                    <a:lnTo>
                      <a:pt x="333356" y="453072"/>
                    </a:lnTo>
                    <a:lnTo>
                      <a:pt x="45457" y="453072"/>
                    </a:lnTo>
                    <a:close/>
                  </a:path>
                </a:pathLst>
              </a:custGeom>
              <a:solidFill>
                <a:srgbClr val="FFFFFF"/>
              </a:solidFill>
              <a:ln w="12700" cap="flat">
                <a:solidFill>
                  <a:srgbClr val="FFFFFF"/>
                </a:solidFill>
                <a:prstDash val="solid"/>
                <a:miter/>
              </a:ln>
            </p:spPr>
            <p:txBody>
              <a:bodyPr rtlCol="0" anchor="ctr"/>
              <a:lstStyle/>
              <a:p>
                <a:endParaRPr lang="ja-JP" altLang="en-US"/>
              </a:p>
            </p:txBody>
          </p:sp>
          <p:sp>
            <p:nvSpPr>
              <p:cNvPr id="82" name="フリーフォーム 81">
                <a:extLst>
                  <a:ext uri="{FF2B5EF4-FFF2-40B4-BE49-F238E27FC236}">
                    <a16:creationId xmlns:a16="http://schemas.microsoft.com/office/drawing/2014/main" id="{8700817A-A400-466E-3C5A-B1B8039483E5}"/>
                  </a:ext>
                </a:extLst>
              </p:cNvPr>
              <p:cNvSpPr/>
              <p:nvPr/>
            </p:nvSpPr>
            <p:spPr>
              <a:xfrm>
                <a:off x="1540364" y="3024544"/>
                <a:ext cx="94704" cy="102971"/>
              </a:xfrm>
              <a:custGeom>
                <a:avLst/>
                <a:gdLst>
                  <a:gd name="connsiteX0" fmla="*/ 0 w 94704"/>
                  <a:gd name="connsiteY0" fmla="*/ 0 h 102971"/>
                  <a:gd name="connsiteX1" fmla="*/ 94704 w 94704"/>
                  <a:gd name="connsiteY1" fmla="*/ 102971 h 102971"/>
                  <a:gd name="connsiteX2" fmla="*/ 0 w 94704"/>
                  <a:gd name="connsiteY2" fmla="*/ 102971 h 102971"/>
                  <a:gd name="connsiteX3" fmla="*/ 0 w 94704"/>
                  <a:gd name="connsiteY3" fmla="*/ 0 h 102971"/>
                </a:gdLst>
                <a:ahLst/>
                <a:cxnLst>
                  <a:cxn ang="0">
                    <a:pos x="connsiteX0" y="connsiteY0"/>
                  </a:cxn>
                  <a:cxn ang="0">
                    <a:pos x="connsiteX1" y="connsiteY1"/>
                  </a:cxn>
                  <a:cxn ang="0">
                    <a:pos x="connsiteX2" y="connsiteY2"/>
                  </a:cxn>
                  <a:cxn ang="0">
                    <a:pos x="connsiteX3" y="connsiteY3"/>
                  </a:cxn>
                </a:cxnLst>
                <a:rect l="l" t="t" r="r" b="b"/>
                <a:pathLst>
                  <a:path w="94704" h="102971">
                    <a:moveTo>
                      <a:pt x="0" y="0"/>
                    </a:moveTo>
                    <a:lnTo>
                      <a:pt x="94704" y="102971"/>
                    </a:lnTo>
                    <a:lnTo>
                      <a:pt x="0" y="102971"/>
                    </a:lnTo>
                    <a:lnTo>
                      <a:pt x="0" y="0"/>
                    </a:lnTo>
                    <a:close/>
                  </a:path>
                </a:pathLst>
              </a:custGeom>
              <a:solidFill>
                <a:srgbClr val="FFFFFF"/>
              </a:solidFill>
              <a:ln w="12700" cap="flat">
                <a:solidFill>
                  <a:srgbClr val="FFFFFF"/>
                </a:solidFill>
                <a:prstDash val="solid"/>
                <a:miter/>
              </a:ln>
            </p:spPr>
            <p:txBody>
              <a:bodyPr rtlCol="0" anchor="ctr"/>
              <a:lstStyle/>
              <a:p>
                <a:endParaRPr lang="ja-JP" altLang="en-US"/>
              </a:p>
            </p:txBody>
          </p:sp>
          <p:sp>
            <p:nvSpPr>
              <p:cNvPr id="83" name="フリーフォーム 82">
                <a:extLst>
                  <a:ext uri="{FF2B5EF4-FFF2-40B4-BE49-F238E27FC236}">
                    <a16:creationId xmlns:a16="http://schemas.microsoft.com/office/drawing/2014/main" id="{A5A5254D-EE38-8C8B-B41C-93183E93ED63}"/>
                  </a:ext>
                </a:extLst>
              </p:cNvPr>
              <p:cNvSpPr/>
              <p:nvPr/>
            </p:nvSpPr>
            <p:spPr>
              <a:xfrm>
                <a:off x="1260041" y="2954523"/>
                <a:ext cx="469731" cy="659014"/>
              </a:xfrm>
              <a:custGeom>
                <a:avLst/>
                <a:gdLst>
                  <a:gd name="connsiteX0" fmla="*/ 0 w 469731"/>
                  <a:gd name="connsiteY0" fmla="*/ 0 h 659014"/>
                  <a:gd name="connsiteX1" fmla="*/ 280323 w 469731"/>
                  <a:gd name="connsiteY1" fmla="*/ 0 h 659014"/>
                  <a:gd name="connsiteX2" fmla="*/ 469731 w 469731"/>
                  <a:gd name="connsiteY2" fmla="*/ 181229 h 659014"/>
                  <a:gd name="connsiteX3" fmla="*/ 469731 w 469731"/>
                  <a:gd name="connsiteY3" fmla="*/ 659014 h 659014"/>
                  <a:gd name="connsiteX4" fmla="*/ 0 w 469731"/>
                  <a:gd name="connsiteY4" fmla="*/ 659014 h 659014"/>
                  <a:gd name="connsiteX5" fmla="*/ 0 w 469731"/>
                  <a:gd name="connsiteY5" fmla="*/ 0 h 659014"/>
                  <a:gd name="connsiteX6" fmla="*/ 45458 w 469731"/>
                  <a:gd name="connsiteY6" fmla="*/ 49426 h 659014"/>
                  <a:gd name="connsiteX7" fmla="*/ 45458 w 469731"/>
                  <a:gd name="connsiteY7" fmla="*/ 609588 h 659014"/>
                  <a:gd name="connsiteX8" fmla="*/ 424273 w 469731"/>
                  <a:gd name="connsiteY8" fmla="*/ 609588 h 659014"/>
                  <a:gd name="connsiteX9" fmla="*/ 424273 w 469731"/>
                  <a:gd name="connsiteY9" fmla="*/ 222417 h 659014"/>
                  <a:gd name="connsiteX10" fmla="*/ 234865 w 469731"/>
                  <a:gd name="connsiteY10" fmla="*/ 222417 h 659014"/>
                  <a:gd name="connsiteX11" fmla="*/ 234865 w 469731"/>
                  <a:gd name="connsiteY11" fmla="*/ 49426 h 659014"/>
                  <a:gd name="connsiteX12" fmla="*/ 45458 w 469731"/>
                  <a:gd name="connsiteY12" fmla="*/ 49426 h 659014"/>
                  <a:gd name="connsiteX13" fmla="*/ 280323 w 469731"/>
                  <a:gd name="connsiteY13" fmla="*/ 70020 h 659014"/>
                  <a:gd name="connsiteX14" fmla="*/ 280323 w 469731"/>
                  <a:gd name="connsiteY14" fmla="*/ 172991 h 659014"/>
                  <a:gd name="connsiteX15" fmla="*/ 375027 w 469731"/>
                  <a:gd name="connsiteY15" fmla="*/ 172991 h 659014"/>
                  <a:gd name="connsiteX16" fmla="*/ 280323 w 469731"/>
                  <a:gd name="connsiteY16" fmla="*/ 70020 h 65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731" h="659014">
                    <a:moveTo>
                      <a:pt x="0" y="0"/>
                    </a:moveTo>
                    <a:lnTo>
                      <a:pt x="280323" y="0"/>
                    </a:lnTo>
                    <a:lnTo>
                      <a:pt x="469731" y="181229"/>
                    </a:lnTo>
                    <a:lnTo>
                      <a:pt x="469731" y="659014"/>
                    </a:lnTo>
                    <a:lnTo>
                      <a:pt x="0" y="659014"/>
                    </a:lnTo>
                    <a:lnTo>
                      <a:pt x="0" y="0"/>
                    </a:lnTo>
                    <a:close/>
                    <a:moveTo>
                      <a:pt x="45458" y="49426"/>
                    </a:moveTo>
                    <a:lnTo>
                      <a:pt x="45458" y="609588"/>
                    </a:lnTo>
                    <a:lnTo>
                      <a:pt x="424273" y="609588"/>
                    </a:lnTo>
                    <a:lnTo>
                      <a:pt x="424273" y="222417"/>
                    </a:lnTo>
                    <a:lnTo>
                      <a:pt x="234865" y="222417"/>
                    </a:lnTo>
                    <a:lnTo>
                      <a:pt x="234865" y="49426"/>
                    </a:lnTo>
                    <a:lnTo>
                      <a:pt x="45458" y="49426"/>
                    </a:lnTo>
                    <a:close/>
                    <a:moveTo>
                      <a:pt x="280323" y="70020"/>
                    </a:moveTo>
                    <a:lnTo>
                      <a:pt x="280323" y="172991"/>
                    </a:lnTo>
                    <a:lnTo>
                      <a:pt x="375027" y="172991"/>
                    </a:lnTo>
                    <a:lnTo>
                      <a:pt x="280323" y="70020"/>
                    </a:lnTo>
                    <a:close/>
                  </a:path>
                </a:pathLst>
              </a:custGeom>
              <a:solidFill>
                <a:srgbClr val="000000"/>
              </a:solidFill>
              <a:ln w="7541" cap="flat">
                <a:noFill/>
                <a:prstDash val="solid"/>
                <a:miter/>
              </a:ln>
            </p:spPr>
            <p:txBody>
              <a:bodyPr rtlCol="0" anchor="ctr"/>
              <a:lstStyle/>
              <a:p>
                <a:endParaRPr lang="ja-JP" altLang="en-US"/>
              </a:p>
            </p:txBody>
          </p:sp>
          <p:sp>
            <p:nvSpPr>
              <p:cNvPr id="84" name="フリーフォーム 83">
                <a:extLst>
                  <a:ext uri="{FF2B5EF4-FFF2-40B4-BE49-F238E27FC236}">
                    <a16:creationId xmlns:a16="http://schemas.microsoft.com/office/drawing/2014/main" id="{47058A04-7FD9-41FA-E8D7-401A43509202}"/>
                  </a:ext>
                </a:extLst>
              </p:cNvPr>
              <p:cNvSpPr/>
              <p:nvPr/>
            </p:nvSpPr>
            <p:spPr>
              <a:xfrm>
                <a:off x="1350956" y="3193417"/>
                <a:ext cx="98492" cy="32951"/>
              </a:xfrm>
              <a:custGeom>
                <a:avLst/>
                <a:gdLst>
                  <a:gd name="connsiteX0" fmla="*/ 0 w 98492"/>
                  <a:gd name="connsiteY0" fmla="*/ 0 h 32951"/>
                  <a:gd name="connsiteX1" fmla="*/ 98492 w 98492"/>
                  <a:gd name="connsiteY1" fmla="*/ 0 h 32951"/>
                  <a:gd name="connsiteX2" fmla="*/ 98492 w 98492"/>
                  <a:gd name="connsiteY2" fmla="*/ 32951 h 32951"/>
                  <a:gd name="connsiteX3" fmla="*/ 0 w 98492"/>
                  <a:gd name="connsiteY3" fmla="*/ 32951 h 32951"/>
                  <a:gd name="connsiteX4" fmla="*/ 0 w 98492"/>
                  <a:gd name="connsiteY4" fmla="*/ 0 h 32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92" h="32951">
                    <a:moveTo>
                      <a:pt x="0" y="0"/>
                    </a:moveTo>
                    <a:lnTo>
                      <a:pt x="98492" y="0"/>
                    </a:lnTo>
                    <a:lnTo>
                      <a:pt x="98492" y="32951"/>
                    </a:lnTo>
                    <a:lnTo>
                      <a:pt x="0" y="32951"/>
                    </a:lnTo>
                    <a:lnTo>
                      <a:pt x="0" y="0"/>
                    </a:lnTo>
                    <a:close/>
                  </a:path>
                </a:pathLst>
              </a:custGeom>
              <a:solidFill>
                <a:srgbClr val="000000"/>
              </a:solidFill>
              <a:ln w="7541" cap="flat">
                <a:noFill/>
                <a:prstDash val="solid"/>
                <a:miter/>
              </a:ln>
            </p:spPr>
            <p:txBody>
              <a:bodyPr rtlCol="0" anchor="ctr"/>
              <a:lstStyle/>
              <a:p>
                <a:endParaRPr lang="ja-JP" altLang="en-US"/>
              </a:p>
            </p:txBody>
          </p:sp>
          <p:sp>
            <p:nvSpPr>
              <p:cNvPr id="85" name="フリーフォーム 84">
                <a:extLst>
                  <a:ext uri="{FF2B5EF4-FFF2-40B4-BE49-F238E27FC236}">
                    <a16:creationId xmlns:a16="http://schemas.microsoft.com/office/drawing/2014/main" id="{E4737497-BDFB-BAA8-B73E-A4A596183276}"/>
                  </a:ext>
                </a:extLst>
              </p:cNvPr>
              <p:cNvSpPr/>
              <p:nvPr/>
            </p:nvSpPr>
            <p:spPr>
              <a:xfrm>
                <a:off x="1350957" y="3259318"/>
                <a:ext cx="287899" cy="32951"/>
              </a:xfrm>
              <a:custGeom>
                <a:avLst/>
                <a:gdLst>
                  <a:gd name="connsiteX0" fmla="*/ 0 w 287899"/>
                  <a:gd name="connsiteY0" fmla="*/ 0 h 32951"/>
                  <a:gd name="connsiteX1" fmla="*/ 287899 w 287899"/>
                  <a:gd name="connsiteY1" fmla="*/ 0 h 32951"/>
                  <a:gd name="connsiteX2" fmla="*/ 287899 w 287899"/>
                  <a:gd name="connsiteY2" fmla="*/ 32951 h 32951"/>
                  <a:gd name="connsiteX3" fmla="*/ 0 w 287899"/>
                  <a:gd name="connsiteY3" fmla="*/ 32951 h 32951"/>
                  <a:gd name="connsiteX4" fmla="*/ 0 w 287899"/>
                  <a:gd name="connsiteY4" fmla="*/ 0 h 32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99" h="32951">
                    <a:moveTo>
                      <a:pt x="0" y="0"/>
                    </a:moveTo>
                    <a:lnTo>
                      <a:pt x="287899" y="0"/>
                    </a:lnTo>
                    <a:lnTo>
                      <a:pt x="287899" y="32951"/>
                    </a:lnTo>
                    <a:lnTo>
                      <a:pt x="0" y="32951"/>
                    </a:lnTo>
                    <a:lnTo>
                      <a:pt x="0" y="0"/>
                    </a:lnTo>
                    <a:close/>
                  </a:path>
                </a:pathLst>
              </a:custGeom>
              <a:solidFill>
                <a:srgbClr val="000000"/>
              </a:solidFill>
              <a:ln w="7541" cap="flat">
                <a:noFill/>
                <a:prstDash val="solid"/>
                <a:miter/>
              </a:ln>
            </p:spPr>
            <p:txBody>
              <a:bodyPr rtlCol="0" anchor="ctr"/>
              <a:lstStyle/>
              <a:p>
                <a:endParaRPr lang="ja-JP" altLang="en-US"/>
              </a:p>
            </p:txBody>
          </p:sp>
          <p:sp>
            <p:nvSpPr>
              <p:cNvPr id="86" name="フリーフォーム 85">
                <a:extLst>
                  <a:ext uri="{FF2B5EF4-FFF2-40B4-BE49-F238E27FC236}">
                    <a16:creationId xmlns:a16="http://schemas.microsoft.com/office/drawing/2014/main" id="{D0E5224F-4DF2-50A3-ED68-916F13A84396}"/>
                  </a:ext>
                </a:extLst>
              </p:cNvPr>
              <p:cNvSpPr/>
              <p:nvPr/>
            </p:nvSpPr>
            <p:spPr>
              <a:xfrm>
                <a:off x="1350957" y="3325219"/>
                <a:ext cx="287899" cy="32951"/>
              </a:xfrm>
              <a:custGeom>
                <a:avLst/>
                <a:gdLst>
                  <a:gd name="connsiteX0" fmla="*/ 0 w 287899"/>
                  <a:gd name="connsiteY0" fmla="*/ 0 h 32951"/>
                  <a:gd name="connsiteX1" fmla="*/ 287899 w 287899"/>
                  <a:gd name="connsiteY1" fmla="*/ 0 h 32951"/>
                  <a:gd name="connsiteX2" fmla="*/ 287899 w 287899"/>
                  <a:gd name="connsiteY2" fmla="*/ 32951 h 32951"/>
                  <a:gd name="connsiteX3" fmla="*/ 0 w 287899"/>
                  <a:gd name="connsiteY3" fmla="*/ 32951 h 32951"/>
                  <a:gd name="connsiteX4" fmla="*/ 0 w 287899"/>
                  <a:gd name="connsiteY4" fmla="*/ 0 h 32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99" h="32951">
                    <a:moveTo>
                      <a:pt x="0" y="0"/>
                    </a:moveTo>
                    <a:lnTo>
                      <a:pt x="287899" y="0"/>
                    </a:lnTo>
                    <a:lnTo>
                      <a:pt x="287899" y="32951"/>
                    </a:lnTo>
                    <a:lnTo>
                      <a:pt x="0" y="32951"/>
                    </a:lnTo>
                    <a:lnTo>
                      <a:pt x="0" y="0"/>
                    </a:lnTo>
                    <a:close/>
                  </a:path>
                </a:pathLst>
              </a:custGeom>
              <a:solidFill>
                <a:srgbClr val="000000"/>
              </a:solidFill>
              <a:ln w="7541" cap="flat">
                <a:noFill/>
                <a:prstDash val="solid"/>
                <a:miter/>
              </a:ln>
            </p:spPr>
            <p:txBody>
              <a:bodyPr rtlCol="0" anchor="ctr"/>
              <a:lstStyle/>
              <a:p>
                <a:endParaRPr lang="ja-JP" altLang="en-US"/>
              </a:p>
            </p:txBody>
          </p:sp>
          <p:sp>
            <p:nvSpPr>
              <p:cNvPr id="87" name="フリーフォーム 86">
                <a:extLst>
                  <a:ext uri="{FF2B5EF4-FFF2-40B4-BE49-F238E27FC236}">
                    <a16:creationId xmlns:a16="http://schemas.microsoft.com/office/drawing/2014/main" id="{DB9ACABF-EEED-B1EC-0321-D8A5EAF0A427}"/>
                  </a:ext>
                </a:extLst>
              </p:cNvPr>
              <p:cNvSpPr/>
              <p:nvPr/>
            </p:nvSpPr>
            <p:spPr>
              <a:xfrm>
                <a:off x="1350957" y="3391121"/>
                <a:ext cx="287899" cy="32951"/>
              </a:xfrm>
              <a:custGeom>
                <a:avLst/>
                <a:gdLst>
                  <a:gd name="connsiteX0" fmla="*/ 0 w 287899"/>
                  <a:gd name="connsiteY0" fmla="*/ 0 h 32951"/>
                  <a:gd name="connsiteX1" fmla="*/ 287899 w 287899"/>
                  <a:gd name="connsiteY1" fmla="*/ 0 h 32951"/>
                  <a:gd name="connsiteX2" fmla="*/ 287899 w 287899"/>
                  <a:gd name="connsiteY2" fmla="*/ 32951 h 32951"/>
                  <a:gd name="connsiteX3" fmla="*/ 0 w 287899"/>
                  <a:gd name="connsiteY3" fmla="*/ 32951 h 32951"/>
                  <a:gd name="connsiteX4" fmla="*/ 0 w 287899"/>
                  <a:gd name="connsiteY4" fmla="*/ 0 h 32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99" h="32951">
                    <a:moveTo>
                      <a:pt x="0" y="0"/>
                    </a:moveTo>
                    <a:lnTo>
                      <a:pt x="287899" y="0"/>
                    </a:lnTo>
                    <a:lnTo>
                      <a:pt x="287899" y="32951"/>
                    </a:lnTo>
                    <a:lnTo>
                      <a:pt x="0" y="32951"/>
                    </a:lnTo>
                    <a:lnTo>
                      <a:pt x="0" y="0"/>
                    </a:lnTo>
                    <a:close/>
                  </a:path>
                </a:pathLst>
              </a:custGeom>
              <a:solidFill>
                <a:srgbClr val="000000"/>
              </a:solidFill>
              <a:ln w="7541" cap="flat">
                <a:noFill/>
                <a:prstDash val="solid"/>
                <a:miter/>
              </a:ln>
            </p:spPr>
            <p:txBody>
              <a:bodyPr rtlCol="0" anchor="ctr"/>
              <a:lstStyle/>
              <a:p>
                <a:endParaRPr lang="ja-JP" altLang="en-US"/>
              </a:p>
            </p:txBody>
          </p:sp>
          <p:sp>
            <p:nvSpPr>
              <p:cNvPr id="88" name="フリーフォーム 87">
                <a:extLst>
                  <a:ext uri="{FF2B5EF4-FFF2-40B4-BE49-F238E27FC236}">
                    <a16:creationId xmlns:a16="http://schemas.microsoft.com/office/drawing/2014/main" id="{364D405D-21F8-623D-9513-0AF39CA5D98C}"/>
                  </a:ext>
                </a:extLst>
              </p:cNvPr>
              <p:cNvSpPr/>
              <p:nvPr/>
            </p:nvSpPr>
            <p:spPr>
              <a:xfrm>
                <a:off x="1350957" y="3457022"/>
                <a:ext cx="287899" cy="32951"/>
              </a:xfrm>
              <a:custGeom>
                <a:avLst/>
                <a:gdLst>
                  <a:gd name="connsiteX0" fmla="*/ 0 w 287899"/>
                  <a:gd name="connsiteY0" fmla="*/ 0 h 32951"/>
                  <a:gd name="connsiteX1" fmla="*/ 287899 w 287899"/>
                  <a:gd name="connsiteY1" fmla="*/ 0 h 32951"/>
                  <a:gd name="connsiteX2" fmla="*/ 287899 w 287899"/>
                  <a:gd name="connsiteY2" fmla="*/ 32951 h 32951"/>
                  <a:gd name="connsiteX3" fmla="*/ 0 w 287899"/>
                  <a:gd name="connsiteY3" fmla="*/ 32951 h 32951"/>
                  <a:gd name="connsiteX4" fmla="*/ 0 w 287899"/>
                  <a:gd name="connsiteY4" fmla="*/ 0 h 32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99" h="32951">
                    <a:moveTo>
                      <a:pt x="0" y="0"/>
                    </a:moveTo>
                    <a:lnTo>
                      <a:pt x="287899" y="0"/>
                    </a:lnTo>
                    <a:lnTo>
                      <a:pt x="287899" y="32951"/>
                    </a:lnTo>
                    <a:lnTo>
                      <a:pt x="0" y="32951"/>
                    </a:lnTo>
                    <a:lnTo>
                      <a:pt x="0" y="0"/>
                    </a:lnTo>
                    <a:close/>
                  </a:path>
                </a:pathLst>
              </a:custGeom>
              <a:solidFill>
                <a:srgbClr val="000000"/>
              </a:solidFill>
              <a:ln w="7541" cap="flat">
                <a:noFill/>
                <a:prstDash val="solid"/>
                <a:miter/>
              </a:ln>
            </p:spPr>
            <p:txBody>
              <a:bodyPr rtlCol="0" anchor="ctr"/>
              <a:lstStyle/>
              <a:p>
                <a:endParaRPr lang="ja-JP" altLang="en-US"/>
              </a:p>
            </p:txBody>
          </p:sp>
        </p:grpSp>
      </p:grpSp>
    </p:spTree>
    <p:extLst>
      <p:ext uri="{BB962C8B-B14F-4D97-AF65-F5344CB8AC3E}">
        <p14:creationId xmlns:p14="http://schemas.microsoft.com/office/powerpoint/2010/main" val="3844138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4A5671-4837-E993-14E6-02603F0944FD}"/>
              </a:ext>
            </a:extLst>
          </p:cNvPr>
          <p:cNvSpPr>
            <a:spLocks noGrp="1"/>
          </p:cNvSpPr>
          <p:nvPr>
            <p:ph type="title"/>
          </p:nvPr>
        </p:nvSpPr>
        <p:spPr/>
        <p:txBody>
          <a:bodyPr/>
          <a:lstStyle/>
          <a:p>
            <a:r>
              <a:rPr kumimoji="1" lang="en-US" altLang="ja-JP" dirty="0"/>
              <a:t>Background</a:t>
            </a:r>
            <a:r>
              <a:rPr lang="en-US" altLang="ja-JP" dirty="0"/>
              <a:t>:  Software </a:t>
            </a:r>
            <a:r>
              <a:rPr kumimoji="1" lang="en-US" altLang="ja-JP" dirty="0"/>
              <a:t>Supply Chain Risks</a:t>
            </a:r>
            <a:endParaRPr kumimoji="1" lang="ja-JP" altLang="en-US"/>
          </a:p>
        </p:txBody>
      </p:sp>
      <p:sp>
        <p:nvSpPr>
          <p:cNvPr id="3" name="コンテンツ プレースホルダー 2">
            <a:extLst>
              <a:ext uri="{FF2B5EF4-FFF2-40B4-BE49-F238E27FC236}">
                <a16:creationId xmlns:a16="http://schemas.microsoft.com/office/drawing/2014/main" id="{D44F40E9-02CB-04A1-3E0F-481C455B637D}"/>
              </a:ext>
            </a:extLst>
          </p:cNvPr>
          <p:cNvSpPr>
            <a:spLocks noGrp="1"/>
          </p:cNvSpPr>
          <p:nvPr>
            <p:ph idx="1"/>
          </p:nvPr>
        </p:nvSpPr>
        <p:spPr/>
        <p:txBody>
          <a:bodyPr/>
          <a:lstStyle/>
          <a:p>
            <a:r>
              <a:rPr lang="en-US" altLang="ja-JP" dirty="0"/>
              <a:t>Current software development takes advantage of many </a:t>
            </a:r>
            <a:r>
              <a:rPr lang="en-US" altLang="ja-JP" b="1" dirty="0">
                <a:solidFill>
                  <a:schemeClr val="accent1"/>
                </a:solidFill>
              </a:rPr>
              <a:t>external libraries</a:t>
            </a:r>
            <a:endParaRPr kumimoji="1" lang="en-US" altLang="ja-JP" b="1" dirty="0">
              <a:solidFill>
                <a:schemeClr val="accent1"/>
              </a:solidFill>
            </a:endParaRPr>
          </a:p>
          <a:p>
            <a:pPr lvl="1"/>
            <a:r>
              <a:rPr lang="en-US" altLang="ja-JP" dirty="0"/>
              <a:t>Reduced dev costs, short dev cycles, and more robust &amp; sophisticated software</a:t>
            </a:r>
            <a:endParaRPr kumimoji="1" lang="en-US" altLang="ja-JP" dirty="0"/>
          </a:p>
          <a:p>
            <a:pPr lvl="1"/>
            <a:r>
              <a:rPr kumimoji="1" lang="en-US" altLang="ja-JP" b="1" dirty="0">
                <a:solidFill>
                  <a:schemeClr val="accent1"/>
                </a:solidFill>
              </a:rPr>
              <a:t>96%</a:t>
            </a:r>
            <a:r>
              <a:rPr kumimoji="1" lang="en-US" altLang="ja-JP" dirty="0"/>
              <a:t> codebases contain open-source code [1]</a:t>
            </a:r>
          </a:p>
          <a:p>
            <a:r>
              <a:rPr lang="en-US" altLang="ja-JP" dirty="0"/>
              <a:t>However, it entails </a:t>
            </a:r>
            <a:r>
              <a:rPr lang="en-US" altLang="ja-JP" b="1" dirty="0">
                <a:solidFill>
                  <a:schemeClr val="accent1"/>
                </a:solidFill>
              </a:rPr>
              <a:t>risks</a:t>
            </a:r>
            <a:endParaRPr kumimoji="1" lang="en-US" altLang="ja-JP" b="1" dirty="0">
              <a:solidFill>
                <a:schemeClr val="accent1"/>
              </a:solidFill>
            </a:endParaRPr>
          </a:p>
          <a:p>
            <a:pPr lvl="1"/>
            <a:r>
              <a:rPr kumimoji="1" lang="en-US" altLang="ja-JP" b="1" dirty="0">
                <a:solidFill>
                  <a:schemeClr val="accent1"/>
                </a:solidFill>
              </a:rPr>
              <a:t>Cyber Security </a:t>
            </a:r>
            <a:r>
              <a:rPr lang="en-US" altLang="ja-JP" b="1" dirty="0">
                <a:solidFill>
                  <a:schemeClr val="accent1"/>
                </a:solidFill>
              </a:rPr>
              <a:t>(</a:t>
            </a:r>
            <a:r>
              <a:rPr kumimoji="1" lang="en-US" altLang="ja-JP" b="1" dirty="0">
                <a:solidFill>
                  <a:schemeClr val="accent1"/>
                </a:solidFill>
              </a:rPr>
              <a:t>Supply Chain Attack</a:t>
            </a:r>
            <a:r>
              <a:rPr lang="en-US" altLang="ja-JP" b="1" dirty="0">
                <a:solidFill>
                  <a:schemeClr val="accent1"/>
                </a:solidFill>
              </a:rPr>
              <a:t>)</a:t>
            </a:r>
            <a:endParaRPr kumimoji="1" lang="en-US" altLang="ja-JP" b="1" dirty="0">
              <a:solidFill>
                <a:schemeClr val="accent1"/>
              </a:solidFill>
            </a:endParaRPr>
          </a:p>
          <a:p>
            <a:pPr lvl="2"/>
            <a:r>
              <a:rPr lang="en-US" altLang="ja-JP" dirty="0"/>
              <a:t>Cyberattacks on the U.S. </a:t>
            </a:r>
            <a:r>
              <a:rPr lang="en-US" altLang="ja-JP" dirty="0" err="1"/>
              <a:t>govs</a:t>
            </a:r>
            <a:r>
              <a:rPr lang="en-US" altLang="ja-JP" dirty="0"/>
              <a:t> and private sectors via SolarWinds Orion software (2020)</a:t>
            </a:r>
          </a:p>
          <a:p>
            <a:pPr lvl="1"/>
            <a:r>
              <a:rPr kumimoji="1" lang="en-US" altLang="ja-JP" b="1" dirty="0">
                <a:solidFill>
                  <a:schemeClr val="accent1"/>
                </a:solidFill>
              </a:rPr>
              <a:t>Copyright Infringement (License Violation)</a:t>
            </a:r>
            <a:endParaRPr kumimoji="1" lang="ja-JP" altLang="en-US" b="1">
              <a:solidFill>
                <a:schemeClr val="accent1"/>
              </a:solidFill>
            </a:endParaRPr>
          </a:p>
        </p:txBody>
      </p:sp>
      <p:pic>
        <p:nvPicPr>
          <p:cNvPr id="7" name="グラフィックス 6" descr="世界 単色塗りつぶし">
            <a:extLst>
              <a:ext uri="{FF2B5EF4-FFF2-40B4-BE49-F238E27FC236}">
                <a16:creationId xmlns:a16="http://schemas.microsoft.com/office/drawing/2014/main" id="{B5B846AE-592F-E3EE-7000-AE7939C9D6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09264" y="3818917"/>
            <a:ext cx="2143406" cy="2143406"/>
          </a:xfrm>
          <a:prstGeom prst="rect">
            <a:avLst/>
          </a:prstGeom>
        </p:spPr>
      </p:pic>
      <p:cxnSp>
        <p:nvCxnSpPr>
          <p:cNvPr id="15" name="直線コネクタ 14">
            <a:extLst>
              <a:ext uri="{FF2B5EF4-FFF2-40B4-BE49-F238E27FC236}">
                <a16:creationId xmlns:a16="http://schemas.microsoft.com/office/drawing/2014/main" id="{858E401E-9DDE-1653-E799-96A0E718AAF7}"/>
              </a:ext>
            </a:extLst>
          </p:cNvPr>
          <p:cNvCxnSpPr/>
          <p:nvPr/>
        </p:nvCxnSpPr>
        <p:spPr>
          <a:xfrm flipH="1" flipV="1">
            <a:off x="3970140" y="4353165"/>
            <a:ext cx="3044576" cy="4039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E3BB82AA-F633-19E7-6EAD-DBFDAF022EF9}"/>
              </a:ext>
            </a:extLst>
          </p:cNvPr>
          <p:cNvCxnSpPr>
            <a:cxnSpLocks/>
          </p:cNvCxnSpPr>
          <p:nvPr/>
        </p:nvCxnSpPr>
        <p:spPr>
          <a:xfrm flipH="1">
            <a:off x="3991791" y="4757092"/>
            <a:ext cx="3022925" cy="7766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3" name="グループ化 112">
            <a:extLst>
              <a:ext uri="{FF2B5EF4-FFF2-40B4-BE49-F238E27FC236}">
                <a16:creationId xmlns:a16="http://schemas.microsoft.com/office/drawing/2014/main" id="{2C922120-EE00-9C2C-3877-3904A52E92A8}"/>
              </a:ext>
            </a:extLst>
          </p:cNvPr>
          <p:cNvGrpSpPr/>
          <p:nvPr/>
        </p:nvGrpSpPr>
        <p:grpSpPr>
          <a:xfrm>
            <a:off x="4184383" y="3898503"/>
            <a:ext cx="503375" cy="649517"/>
            <a:chOff x="4184383" y="3898503"/>
            <a:chExt cx="503375" cy="649517"/>
          </a:xfrm>
          <a:effectLst>
            <a:outerShdw blurRad="50800" dist="38100" dir="2700000" algn="tl" rotWithShape="0">
              <a:prstClr val="black">
                <a:alpha val="80000"/>
              </a:prstClr>
            </a:outerShdw>
          </a:effectLst>
        </p:grpSpPr>
        <p:sp>
          <p:nvSpPr>
            <p:cNvPr id="111" name="フリーフォーム 110">
              <a:extLst>
                <a:ext uri="{FF2B5EF4-FFF2-40B4-BE49-F238E27FC236}">
                  <a16:creationId xmlns:a16="http://schemas.microsoft.com/office/drawing/2014/main" id="{BA8650AB-052C-1E11-A22D-B67D4B4316D4}"/>
                </a:ext>
              </a:extLst>
            </p:cNvPr>
            <p:cNvSpPr/>
            <p:nvPr/>
          </p:nvSpPr>
          <p:spPr>
            <a:xfrm>
              <a:off x="4233097" y="3947218"/>
              <a:ext cx="405948" cy="552089"/>
            </a:xfrm>
            <a:custGeom>
              <a:avLst/>
              <a:gdLst>
                <a:gd name="connsiteX0" fmla="*/ 0 w 405948"/>
                <a:gd name="connsiteY0" fmla="*/ 0 h 552089"/>
                <a:gd name="connsiteX1" fmla="*/ 202974 w 405948"/>
                <a:gd name="connsiteY1" fmla="*/ 0 h 552089"/>
                <a:gd name="connsiteX2" fmla="*/ 202974 w 405948"/>
                <a:gd name="connsiteY2" fmla="*/ 170498 h 552089"/>
                <a:gd name="connsiteX3" fmla="*/ 405948 w 405948"/>
                <a:gd name="connsiteY3" fmla="*/ 170498 h 552089"/>
                <a:gd name="connsiteX4" fmla="*/ 405948 w 405948"/>
                <a:gd name="connsiteY4" fmla="*/ 552089 h 552089"/>
                <a:gd name="connsiteX5" fmla="*/ 0 w 405948"/>
                <a:gd name="connsiteY5" fmla="*/ 552089 h 552089"/>
                <a:gd name="connsiteX6" fmla="*/ 0 w 405948"/>
                <a:gd name="connsiteY6" fmla="*/ 0 h 552089"/>
                <a:gd name="connsiteX7" fmla="*/ 48713 w 405948"/>
                <a:gd name="connsiteY7" fmla="*/ 186736 h 552089"/>
                <a:gd name="connsiteX8" fmla="*/ 48713 w 405948"/>
                <a:gd name="connsiteY8" fmla="*/ 219212 h 552089"/>
                <a:gd name="connsiteX9" fmla="*/ 154259 w 405948"/>
                <a:gd name="connsiteY9" fmla="*/ 219212 h 552089"/>
                <a:gd name="connsiteX10" fmla="*/ 154259 w 405948"/>
                <a:gd name="connsiteY10" fmla="*/ 186736 h 552089"/>
                <a:gd name="connsiteX11" fmla="*/ 48713 w 405948"/>
                <a:gd name="connsiteY11" fmla="*/ 186736 h 552089"/>
                <a:gd name="connsiteX12" fmla="*/ 48713 w 405948"/>
                <a:gd name="connsiteY12" fmla="*/ 251688 h 552089"/>
                <a:gd name="connsiteX13" fmla="*/ 48713 w 405948"/>
                <a:gd name="connsiteY13" fmla="*/ 284164 h 552089"/>
                <a:gd name="connsiteX14" fmla="*/ 357233 w 405948"/>
                <a:gd name="connsiteY14" fmla="*/ 284164 h 552089"/>
                <a:gd name="connsiteX15" fmla="*/ 357233 w 405948"/>
                <a:gd name="connsiteY15" fmla="*/ 251688 h 552089"/>
                <a:gd name="connsiteX16" fmla="*/ 48713 w 405948"/>
                <a:gd name="connsiteY16" fmla="*/ 251688 h 552089"/>
                <a:gd name="connsiteX17" fmla="*/ 48713 w 405948"/>
                <a:gd name="connsiteY17" fmla="*/ 316639 h 552089"/>
                <a:gd name="connsiteX18" fmla="*/ 48713 w 405948"/>
                <a:gd name="connsiteY18" fmla="*/ 349115 h 552089"/>
                <a:gd name="connsiteX19" fmla="*/ 357233 w 405948"/>
                <a:gd name="connsiteY19" fmla="*/ 349115 h 552089"/>
                <a:gd name="connsiteX20" fmla="*/ 357233 w 405948"/>
                <a:gd name="connsiteY20" fmla="*/ 316639 h 552089"/>
                <a:gd name="connsiteX21" fmla="*/ 48713 w 405948"/>
                <a:gd name="connsiteY21" fmla="*/ 316639 h 552089"/>
                <a:gd name="connsiteX22" fmla="*/ 48713 w 405948"/>
                <a:gd name="connsiteY22" fmla="*/ 381591 h 552089"/>
                <a:gd name="connsiteX23" fmla="*/ 48713 w 405948"/>
                <a:gd name="connsiteY23" fmla="*/ 414067 h 552089"/>
                <a:gd name="connsiteX24" fmla="*/ 357233 w 405948"/>
                <a:gd name="connsiteY24" fmla="*/ 414067 h 552089"/>
                <a:gd name="connsiteX25" fmla="*/ 357233 w 405948"/>
                <a:gd name="connsiteY25" fmla="*/ 381591 h 552089"/>
                <a:gd name="connsiteX26" fmla="*/ 48713 w 405948"/>
                <a:gd name="connsiteY26" fmla="*/ 381591 h 552089"/>
                <a:gd name="connsiteX27" fmla="*/ 48713 w 405948"/>
                <a:gd name="connsiteY27" fmla="*/ 446543 h 552089"/>
                <a:gd name="connsiteX28" fmla="*/ 48713 w 405948"/>
                <a:gd name="connsiteY28" fmla="*/ 479019 h 552089"/>
                <a:gd name="connsiteX29" fmla="*/ 357233 w 405948"/>
                <a:gd name="connsiteY29" fmla="*/ 479019 h 552089"/>
                <a:gd name="connsiteX30" fmla="*/ 357233 w 405948"/>
                <a:gd name="connsiteY30" fmla="*/ 446543 h 552089"/>
                <a:gd name="connsiteX31" fmla="*/ 48713 w 405948"/>
                <a:gd name="connsiteY31" fmla="*/ 446543 h 55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5948" h="552089">
                  <a:moveTo>
                    <a:pt x="0" y="0"/>
                  </a:moveTo>
                  <a:lnTo>
                    <a:pt x="202974" y="0"/>
                  </a:lnTo>
                  <a:lnTo>
                    <a:pt x="202974" y="170498"/>
                  </a:lnTo>
                  <a:lnTo>
                    <a:pt x="405948" y="170498"/>
                  </a:lnTo>
                  <a:lnTo>
                    <a:pt x="405948" y="552089"/>
                  </a:lnTo>
                  <a:lnTo>
                    <a:pt x="0" y="552089"/>
                  </a:lnTo>
                  <a:lnTo>
                    <a:pt x="0" y="0"/>
                  </a:lnTo>
                  <a:close/>
                  <a:moveTo>
                    <a:pt x="48713" y="186736"/>
                  </a:moveTo>
                  <a:lnTo>
                    <a:pt x="48713" y="219212"/>
                  </a:lnTo>
                  <a:lnTo>
                    <a:pt x="154259" y="219212"/>
                  </a:lnTo>
                  <a:lnTo>
                    <a:pt x="154259" y="186736"/>
                  </a:lnTo>
                  <a:lnTo>
                    <a:pt x="48713" y="186736"/>
                  </a:lnTo>
                  <a:close/>
                  <a:moveTo>
                    <a:pt x="48713" y="251688"/>
                  </a:moveTo>
                  <a:lnTo>
                    <a:pt x="48713" y="284164"/>
                  </a:lnTo>
                  <a:lnTo>
                    <a:pt x="357233" y="284164"/>
                  </a:lnTo>
                  <a:lnTo>
                    <a:pt x="357233" y="251688"/>
                  </a:lnTo>
                  <a:lnTo>
                    <a:pt x="48713" y="251688"/>
                  </a:lnTo>
                  <a:close/>
                  <a:moveTo>
                    <a:pt x="48713" y="316639"/>
                  </a:moveTo>
                  <a:lnTo>
                    <a:pt x="48713" y="349115"/>
                  </a:lnTo>
                  <a:lnTo>
                    <a:pt x="357233" y="349115"/>
                  </a:lnTo>
                  <a:lnTo>
                    <a:pt x="357233" y="316639"/>
                  </a:lnTo>
                  <a:lnTo>
                    <a:pt x="48713" y="316639"/>
                  </a:lnTo>
                  <a:close/>
                  <a:moveTo>
                    <a:pt x="48713" y="381591"/>
                  </a:moveTo>
                  <a:lnTo>
                    <a:pt x="48713" y="414067"/>
                  </a:lnTo>
                  <a:lnTo>
                    <a:pt x="357233" y="414067"/>
                  </a:lnTo>
                  <a:lnTo>
                    <a:pt x="357233" y="381591"/>
                  </a:lnTo>
                  <a:lnTo>
                    <a:pt x="48713" y="381591"/>
                  </a:lnTo>
                  <a:close/>
                  <a:moveTo>
                    <a:pt x="48713" y="446543"/>
                  </a:moveTo>
                  <a:lnTo>
                    <a:pt x="48713" y="479019"/>
                  </a:lnTo>
                  <a:lnTo>
                    <a:pt x="357233" y="479019"/>
                  </a:lnTo>
                  <a:lnTo>
                    <a:pt x="357233" y="446543"/>
                  </a:lnTo>
                  <a:lnTo>
                    <a:pt x="48713" y="446543"/>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110" name="フリーフォーム 109">
              <a:extLst>
                <a:ext uri="{FF2B5EF4-FFF2-40B4-BE49-F238E27FC236}">
                  <a16:creationId xmlns:a16="http://schemas.microsoft.com/office/drawing/2014/main" id="{29740305-8824-8F46-6F12-403197BB5787}"/>
                </a:ext>
              </a:extLst>
            </p:cNvPr>
            <p:cNvSpPr/>
            <p:nvPr/>
          </p:nvSpPr>
          <p:spPr>
            <a:xfrm>
              <a:off x="4484784" y="3967515"/>
              <a:ext cx="101487" cy="101487"/>
            </a:xfrm>
            <a:custGeom>
              <a:avLst/>
              <a:gdLst>
                <a:gd name="connsiteX0" fmla="*/ 0 w 101487"/>
                <a:gd name="connsiteY0" fmla="*/ 0 h 101487"/>
                <a:gd name="connsiteX1" fmla="*/ 101487 w 101487"/>
                <a:gd name="connsiteY1" fmla="*/ 101487 h 101487"/>
                <a:gd name="connsiteX2" fmla="*/ 0 w 101487"/>
                <a:gd name="connsiteY2" fmla="*/ 101487 h 101487"/>
                <a:gd name="connsiteX3" fmla="*/ 0 w 101487"/>
                <a:gd name="connsiteY3" fmla="*/ 0 h 101487"/>
              </a:gdLst>
              <a:ahLst/>
              <a:cxnLst>
                <a:cxn ang="0">
                  <a:pos x="connsiteX0" y="connsiteY0"/>
                </a:cxn>
                <a:cxn ang="0">
                  <a:pos x="connsiteX1" y="connsiteY1"/>
                </a:cxn>
                <a:cxn ang="0">
                  <a:pos x="connsiteX2" y="connsiteY2"/>
                </a:cxn>
                <a:cxn ang="0">
                  <a:pos x="connsiteX3" y="connsiteY3"/>
                </a:cxn>
              </a:cxnLst>
              <a:rect l="l" t="t" r="r" b="b"/>
              <a:pathLst>
                <a:path w="101487" h="101487">
                  <a:moveTo>
                    <a:pt x="0" y="0"/>
                  </a:moveTo>
                  <a:lnTo>
                    <a:pt x="101487" y="101487"/>
                  </a:lnTo>
                  <a:lnTo>
                    <a:pt x="0" y="101487"/>
                  </a:lnTo>
                  <a:lnTo>
                    <a:pt x="0" y="0"/>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103" name="フリーフォーム 102">
              <a:extLst>
                <a:ext uri="{FF2B5EF4-FFF2-40B4-BE49-F238E27FC236}">
                  <a16:creationId xmlns:a16="http://schemas.microsoft.com/office/drawing/2014/main" id="{59D35D41-5AE7-DF34-D6AA-8A194E491825}"/>
                </a:ext>
              </a:extLst>
            </p:cNvPr>
            <p:cNvSpPr/>
            <p:nvPr/>
          </p:nvSpPr>
          <p:spPr>
            <a:xfrm>
              <a:off x="4184383" y="3898503"/>
              <a:ext cx="503375" cy="649517"/>
            </a:xfrm>
            <a:custGeom>
              <a:avLst/>
              <a:gdLst>
                <a:gd name="connsiteX0" fmla="*/ 0 w 503375"/>
                <a:gd name="connsiteY0" fmla="*/ 0 h 649517"/>
                <a:gd name="connsiteX1" fmla="*/ 300401 w 503375"/>
                <a:gd name="connsiteY1" fmla="*/ 0 h 649517"/>
                <a:gd name="connsiteX2" fmla="*/ 503375 w 503375"/>
                <a:gd name="connsiteY2" fmla="*/ 178617 h 649517"/>
                <a:gd name="connsiteX3" fmla="*/ 503375 w 503375"/>
                <a:gd name="connsiteY3" fmla="*/ 649517 h 649517"/>
                <a:gd name="connsiteX4" fmla="*/ 0 w 503375"/>
                <a:gd name="connsiteY4" fmla="*/ 649517 h 649517"/>
                <a:gd name="connsiteX5" fmla="*/ 0 w 503375"/>
                <a:gd name="connsiteY5" fmla="*/ 0 h 649517"/>
                <a:gd name="connsiteX6" fmla="*/ 48714 w 503375"/>
                <a:gd name="connsiteY6" fmla="*/ 48714 h 649517"/>
                <a:gd name="connsiteX7" fmla="*/ 48714 w 503375"/>
                <a:gd name="connsiteY7" fmla="*/ 600803 h 649517"/>
                <a:gd name="connsiteX8" fmla="*/ 454662 w 503375"/>
                <a:gd name="connsiteY8" fmla="*/ 600803 h 649517"/>
                <a:gd name="connsiteX9" fmla="*/ 454662 w 503375"/>
                <a:gd name="connsiteY9" fmla="*/ 219212 h 649517"/>
                <a:gd name="connsiteX10" fmla="*/ 251688 w 503375"/>
                <a:gd name="connsiteY10" fmla="*/ 219212 h 649517"/>
                <a:gd name="connsiteX11" fmla="*/ 251688 w 503375"/>
                <a:gd name="connsiteY11" fmla="*/ 48714 h 649517"/>
                <a:gd name="connsiteX12" fmla="*/ 48714 w 503375"/>
                <a:gd name="connsiteY12" fmla="*/ 48714 h 649517"/>
                <a:gd name="connsiteX13" fmla="*/ 300401 w 503375"/>
                <a:gd name="connsiteY13" fmla="*/ 69011 h 649517"/>
                <a:gd name="connsiteX14" fmla="*/ 300401 w 503375"/>
                <a:gd name="connsiteY14" fmla="*/ 170498 h 649517"/>
                <a:gd name="connsiteX15" fmla="*/ 401888 w 503375"/>
                <a:gd name="connsiteY15" fmla="*/ 170498 h 649517"/>
                <a:gd name="connsiteX16" fmla="*/ 300401 w 503375"/>
                <a:gd name="connsiteY16" fmla="*/ 69011 h 64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3375" h="649517">
                  <a:moveTo>
                    <a:pt x="0" y="0"/>
                  </a:moveTo>
                  <a:lnTo>
                    <a:pt x="300401" y="0"/>
                  </a:lnTo>
                  <a:lnTo>
                    <a:pt x="503375" y="178617"/>
                  </a:lnTo>
                  <a:lnTo>
                    <a:pt x="503375" y="649517"/>
                  </a:lnTo>
                  <a:lnTo>
                    <a:pt x="0" y="649517"/>
                  </a:lnTo>
                  <a:lnTo>
                    <a:pt x="0" y="0"/>
                  </a:lnTo>
                  <a:close/>
                  <a:moveTo>
                    <a:pt x="48714" y="48714"/>
                  </a:moveTo>
                  <a:lnTo>
                    <a:pt x="48714" y="600803"/>
                  </a:lnTo>
                  <a:lnTo>
                    <a:pt x="454662" y="600803"/>
                  </a:lnTo>
                  <a:lnTo>
                    <a:pt x="454662" y="219212"/>
                  </a:lnTo>
                  <a:lnTo>
                    <a:pt x="251688" y="219212"/>
                  </a:lnTo>
                  <a:lnTo>
                    <a:pt x="251688" y="48714"/>
                  </a:lnTo>
                  <a:lnTo>
                    <a:pt x="48714" y="48714"/>
                  </a:lnTo>
                  <a:close/>
                  <a:moveTo>
                    <a:pt x="300401" y="69011"/>
                  </a:moveTo>
                  <a:lnTo>
                    <a:pt x="300401" y="170498"/>
                  </a:lnTo>
                  <a:lnTo>
                    <a:pt x="401888" y="170498"/>
                  </a:lnTo>
                  <a:lnTo>
                    <a:pt x="300401" y="69011"/>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101" name="フリーフォーム 100">
              <a:extLst>
                <a:ext uri="{FF2B5EF4-FFF2-40B4-BE49-F238E27FC236}">
                  <a16:creationId xmlns:a16="http://schemas.microsoft.com/office/drawing/2014/main" id="{07CB616F-7DEC-759A-6325-B9DD9383D499}"/>
                </a:ext>
              </a:extLst>
            </p:cNvPr>
            <p:cNvSpPr/>
            <p:nvPr/>
          </p:nvSpPr>
          <p:spPr>
            <a:xfrm>
              <a:off x="4281810" y="4133953"/>
              <a:ext cx="105546" cy="32476"/>
            </a:xfrm>
            <a:custGeom>
              <a:avLst/>
              <a:gdLst>
                <a:gd name="connsiteX0" fmla="*/ 0 w 105546"/>
                <a:gd name="connsiteY0" fmla="*/ 0 h 32476"/>
                <a:gd name="connsiteX1" fmla="*/ 105546 w 105546"/>
                <a:gd name="connsiteY1" fmla="*/ 0 h 32476"/>
                <a:gd name="connsiteX2" fmla="*/ 105546 w 105546"/>
                <a:gd name="connsiteY2" fmla="*/ 32476 h 32476"/>
                <a:gd name="connsiteX3" fmla="*/ 0 w 105546"/>
                <a:gd name="connsiteY3" fmla="*/ 32476 h 32476"/>
                <a:gd name="connsiteX4" fmla="*/ 0 w 105546"/>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46" h="32476">
                  <a:moveTo>
                    <a:pt x="0" y="0"/>
                  </a:moveTo>
                  <a:lnTo>
                    <a:pt x="105546" y="0"/>
                  </a:lnTo>
                  <a:lnTo>
                    <a:pt x="105546"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100" name="フリーフォーム 99">
              <a:extLst>
                <a:ext uri="{FF2B5EF4-FFF2-40B4-BE49-F238E27FC236}">
                  <a16:creationId xmlns:a16="http://schemas.microsoft.com/office/drawing/2014/main" id="{11AB3EC9-4CD5-4C6F-64D5-C992D90C1426}"/>
                </a:ext>
              </a:extLst>
            </p:cNvPr>
            <p:cNvSpPr/>
            <p:nvPr/>
          </p:nvSpPr>
          <p:spPr>
            <a:xfrm>
              <a:off x="4281810" y="4198905"/>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98" name="フリーフォーム 97">
              <a:extLst>
                <a:ext uri="{FF2B5EF4-FFF2-40B4-BE49-F238E27FC236}">
                  <a16:creationId xmlns:a16="http://schemas.microsoft.com/office/drawing/2014/main" id="{E9BFC26E-4948-4996-F3CD-A427AE41EACA}"/>
                </a:ext>
              </a:extLst>
            </p:cNvPr>
            <p:cNvSpPr/>
            <p:nvPr/>
          </p:nvSpPr>
          <p:spPr>
            <a:xfrm>
              <a:off x="4281810" y="4263856"/>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96" name="フリーフォーム 95">
              <a:extLst>
                <a:ext uri="{FF2B5EF4-FFF2-40B4-BE49-F238E27FC236}">
                  <a16:creationId xmlns:a16="http://schemas.microsoft.com/office/drawing/2014/main" id="{6E463F83-AF23-F283-2477-A78A8B6767AB}"/>
                </a:ext>
              </a:extLst>
            </p:cNvPr>
            <p:cNvSpPr/>
            <p:nvPr/>
          </p:nvSpPr>
          <p:spPr>
            <a:xfrm>
              <a:off x="4281810" y="4328808"/>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94" name="フリーフォーム 93">
              <a:extLst>
                <a:ext uri="{FF2B5EF4-FFF2-40B4-BE49-F238E27FC236}">
                  <a16:creationId xmlns:a16="http://schemas.microsoft.com/office/drawing/2014/main" id="{727CCD87-05BD-5F37-FD61-30D2F97A3825}"/>
                </a:ext>
              </a:extLst>
            </p:cNvPr>
            <p:cNvSpPr/>
            <p:nvPr/>
          </p:nvSpPr>
          <p:spPr>
            <a:xfrm>
              <a:off x="4281810" y="4393760"/>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grpSp>
      <p:grpSp>
        <p:nvGrpSpPr>
          <p:cNvPr id="112" name="グループ化 111">
            <a:extLst>
              <a:ext uri="{FF2B5EF4-FFF2-40B4-BE49-F238E27FC236}">
                <a16:creationId xmlns:a16="http://schemas.microsoft.com/office/drawing/2014/main" id="{2079A466-6DF7-E46C-9C5E-715E170978F0}"/>
              </a:ext>
            </a:extLst>
          </p:cNvPr>
          <p:cNvGrpSpPr/>
          <p:nvPr/>
        </p:nvGrpSpPr>
        <p:grpSpPr>
          <a:xfrm>
            <a:off x="3328742" y="4028406"/>
            <a:ext cx="503375" cy="649517"/>
            <a:chOff x="3328742" y="4028406"/>
            <a:chExt cx="503375" cy="649517"/>
          </a:xfrm>
          <a:effectLst>
            <a:outerShdw blurRad="50800" dist="38100" dir="2700000" algn="tl" rotWithShape="0">
              <a:prstClr val="black">
                <a:alpha val="80000"/>
              </a:prstClr>
            </a:outerShdw>
          </a:effectLst>
        </p:grpSpPr>
        <p:sp>
          <p:nvSpPr>
            <p:cNvPr id="109" name="フリーフォーム 108">
              <a:extLst>
                <a:ext uri="{FF2B5EF4-FFF2-40B4-BE49-F238E27FC236}">
                  <a16:creationId xmlns:a16="http://schemas.microsoft.com/office/drawing/2014/main" id="{B9E1EE65-E30B-4848-D5A4-378C78CEAA9E}"/>
                </a:ext>
              </a:extLst>
            </p:cNvPr>
            <p:cNvSpPr/>
            <p:nvPr/>
          </p:nvSpPr>
          <p:spPr>
            <a:xfrm>
              <a:off x="3377456" y="4077121"/>
              <a:ext cx="405948" cy="552089"/>
            </a:xfrm>
            <a:custGeom>
              <a:avLst/>
              <a:gdLst>
                <a:gd name="connsiteX0" fmla="*/ 0 w 405948"/>
                <a:gd name="connsiteY0" fmla="*/ 0 h 552089"/>
                <a:gd name="connsiteX1" fmla="*/ 202974 w 405948"/>
                <a:gd name="connsiteY1" fmla="*/ 0 h 552089"/>
                <a:gd name="connsiteX2" fmla="*/ 202974 w 405948"/>
                <a:gd name="connsiteY2" fmla="*/ 170498 h 552089"/>
                <a:gd name="connsiteX3" fmla="*/ 405948 w 405948"/>
                <a:gd name="connsiteY3" fmla="*/ 170498 h 552089"/>
                <a:gd name="connsiteX4" fmla="*/ 405948 w 405948"/>
                <a:gd name="connsiteY4" fmla="*/ 552089 h 552089"/>
                <a:gd name="connsiteX5" fmla="*/ 0 w 405948"/>
                <a:gd name="connsiteY5" fmla="*/ 552089 h 552089"/>
                <a:gd name="connsiteX6" fmla="*/ 0 w 405948"/>
                <a:gd name="connsiteY6" fmla="*/ 0 h 552089"/>
                <a:gd name="connsiteX7" fmla="*/ 48713 w 405948"/>
                <a:gd name="connsiteY7" fmla="*/ 186736 h 552089"/>
                <a:gd name="connsiteX8" fmla="*/ 48713 w 405948"/>
                <a:gd name="connsiteY8" fmla="*/ 219212 h 552089"/>
                <a:gd name="connsiteX9" fmla="*/ 154259 w 405948"/>
                <a:gd name="connsiteY9" fmla="*/ 219212 h 552089"/>
                <a:gd name="connsiteX10" fmla="*/ 154259 w 405948"/>
                <a:gd name="connsiteY10" fmla="*/ 186736 h 552089"/>
                <a:gd name="connsiteX11" fmla="*/ 48713 w 405948"/>
                <a:gd name="connsiteY11" fmla="*/ 186736 h 552089"/>
                <a:gd name="connsiteX12" fmla="*/ 48713 w 405948"/>
                <a:gd name="connsiteY12" fmla="*/ 251688 h 552089"/>
                <a:gd name="connsiteX13" fmla="*/ 48713 w 405948"/>
                <a:gd name="connsiteY13" fmla="*/ 284164 h 552089"/>
                <a:gd name="connsiteX14" fmla="*/ 357233 w 405948"/>
                <a:gd name="connsiteY14" fmla="*/ 284164 h 552089"/>
                <a:gd name="connsiteX15" fmla="*/ 357233 w 405948"/>
                <a:gd name="connsiteY15" fmla="*/ 251688 h 552089"/>
                <a:gd name="connsiteX16" fmla="*/ 48713 w 405948"/>
                <a:gd name="connsiteY16" fmla="*/ 251688 h 552089"/>
                <a:gd name="connsiteX17" fmla="*/ 48713 w 405948"/>
                <a:gd name="connsiteY17" fmla="*/ 316639 h 552089"/>
                <a:gd name="connsiteX18" fmla="*/ 48713 w 405948"/>
                <a:gd name="connsiteY18" fmla="*/ 349115 h 552089"/>
                <a:gd name="connsiteX19" fmla="*/ 357233 w 405948"/>
                <a:gd name="connsiteY19" fmla="*/ 349115 h 552089"/>
                <a:gd name="connsiteX20" fmla="*/ 357233 w 405948"/>
                <a:gd name="connsiteY20" fmla="*/ 316639 h 552089"/>
                <a:gd name="connsiteX21" fmla="*/ 48713 w 405948"/>
                <a:gd name="connsiteY21" fmla="*/ 316639 h 552089"/>
                <a:gd name="connsiteX22" fmla="*/ 48713 w 405948"/>
                <a:gd name="connsiteY22" fmla="*/ 381591 h 552089"/>
                <a:gd name="connsiteX23" fmla="*/ 48713 w 405948"/>
                <a:gd name="connsiteY23" fmla="*/ 414067 h 552089"/>
                <a:gd name="connsiteX24" fmla="*/ 357233 w 405948"/>
                <a:gd name="connsiteY24" fmla="*/ 414067 h 552089"/>
                <a:gd name="connsiteX25" fmla="*/ 357233 w 405948"/>
                <a:gd name="connsiteY25" fmla="*/ 381591 h 552089"/>
                <a:gd name="connsiteX26" fmla="*/ 48713 w 405948"/>
                <a:gd name="connsiteY26" fmla="*/ 381591 h 552089"/>
                <a:gd name="connsiteX27" fmla="*/ 48713 w 405948"/>
                <a:gd name="connsiteY27" fmla="*/ 446543 h 552089"/>
                <a:gd name="connsiteX28" fmla="*/ 48713 w 405948"/>
                <a:gd name="connsiteY28" fmla="*/ 479019 h 552089"/>
                <a:gd name="connsiteX29" fmla="*/ 357233 w 405948"/>
                <a:gd name="connsiteY29" fmla="*/ 479019 h 552089"/>
                <a:gd name="connsiteX30" fmla="*/ 357233 w 405948"/>
                <a:gd name="connsiteY30" fmla="*/ 446543 h 552089"/>
                <a:gd name="connsiteX31" fmla="*/ 48713 w 405948"/>
                <a:gd name="connsiteY31" fmla="*/ 446543 h 55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5948" h="552089">
                  <a:moveTo>
                    <a:pt x="0" y="0"/>
                  </a:moveTo>
                  <a:lnTo>
                    <a:pt x="202974" y="0"/>
                  </a:lnTo>
                  <a:lnTo>
                    <a:pt x="202974" y="170498"/>
                  </a:lnTo>
                  <a:lnTo>
                    <a:pt x="405948" y="170498"/>
                  </a:lnTo>
                  <a:lnTo>
                    <a:pt x="405948" y="552089"/>
                  </a:lnTo>
                  <a:lnTo>
                    <a:pt x="0" y="552089"/>
                  </a:lnTo>
                  <a:lnTo>
                    <a:pt x="0" y="0"/>
                  </a:lnTo>
                  <a:close/>
                  <a:moveTo>
                    <a:pt x="48713" y="186736"/>
                  </a:moveTo>
                  <a:lnTo>
                    <a:pt x="48713" y="219212"/>
                  </a:lnTo>
                  <a:lnTo>
                    <a:pt x="154259" y="219212"/>
                  </a:lnTo>
                  <a:lnTo>
                    <a:pt x="154259" y="186736"/>
                  </a:lnTo>
                  <a:lnTo>
                    <a:pt x="48713" y="186736"/>
                  </a:lnTo>
                  <a:close/>
                  <a:moveTo>
                    <a:pt x="48713" y="251688"/>
                  </a:moveTo>
                  <a:lnTo>
                    <a:pt x="48713" y="284164"/>
                  </a:lnTo>
                  <a:lnTo>
                    <a:pt x="357233" y="284164"/>
                  </a:lnTo>
                  <a:lnTo>
                    <a:pt x="357233" y="251688"/>
                  </a:lnTo>
                  <a:lnTo>
                    <a:pt x="48713" y="251688"/>
                  </a:lnTo>
                  <a:close/>
                  <a:moveTo>
                    <a:pt x="48713" y="316639"/>
                  </a:moveTo>
                  <a:lnTo>
                    <a:pt x="48713" y="349115"/>
                  </a:lnTo>
                  <a:lnTo>
                    <a:pt x="357233" y="349115"/>
                  </a:lnTo>
                  <a:lnTo>
                    <a:pt x="357233" y="316639"/>
                  </a:lnTo>
                  <a:lnTo>
                    <a:pt x="48713" y="316639"/>
                  </a:lnTo>
                  <a:close/>
                  <a:moveTo>
                    <a:pt x="48713" y="381591"/>
                  </a:moveTo>
                  <a:lnTo>
                    <a:pt x="48713" y="414067"/>
                  </a:lnTo>
                  <a:lnTo>
                    <a:pt x="357233" y="414067"/>
                  </a:lnTo>
                  <a:lnTo>
                    <a:pt x="357233" y="381591"/>
                  </a:lnTo>
                  <a:lnTo>
                    <a:pt x="48713" y="381591"/>
                  </a:lnTo>
                  <a:close/>
                  <a:moveTo>
                    <a:pt x="48713" y="446543"/>
                  </a:moveTo>
                  <a:lnTo>
                    <a:pt x="48713" y="479019"/>
                  </a:lnTo>
                  <a:lnTo>
                    <a:pt x="357233" y="479019"/>
                  </a:lnTo>
                  <a:lnTo>
                    <a:pt x="357233" y="446543"/>
                  </a:lnTo>
                  <a:lnTo>
                    <a:pt x="48713" y="446543"/>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108" name="フリーフォーム 107">
              <a:extLst>
                <a:ext uri="{FF2B5EF4-FFF2-40B4-BE49-F238E27FC236}">
                  <a16:creationId xmlns:a16="http://schemas.microsoft.com/office/drawing/2014/main" id="{B3FE0907-06E2-4E7C-DAD2-3997BFDBBCAA}"/>
                </a:ext>
              </a:extLst>
            </p:cNvPr>
            <p:cNvSpPr/>
            <p:nvPr/>
          </p:nvSpPr>
          <p:spPr>
            <a:xfrm>
              <a:off x="3629143" y="4097418"/>
              <a:ext cx="101487" cy="101487"/>
            </a:xfrm>
            <a:custGeom>
              <a:avLst/>
              <a:gdLst>
                <a:gd name="connsiteX0" fmla="*/ 0 w 101487"/>
                <a:gd name="connsiteY0" fmla="*/ 0 h 101487"/>
                <a:gd name="connsiteX1" fmla="*/ 101487 w 101487"/>
                <a:gd name="connsiteY1" fmla="*/ 101487 h 101487"/>
                <a:gd name="connsiteX2" fmla="*/ 0 w 101487"/>
                <a:gd name="connsiteY2" fmla="*/ 101487 h 101487"/>
                <a:gd name="connsiteX3" fmla="*/ 0 w 101487"/>
                <a:gd name="connsiteY3" fmla="*/ 0 h 101487"/>
              </a:gdLst>
              <a:ahLst/>
              <a:cxnLst>
                <a:cxn ang="0">
                  <a:pos x="connsiteX0" y="connsiteY0"/>
                </a:cxn>
                <a:cxn ang="0">
                  <a:pos x="connsiteX1" y="connsiteY1"/>
                </a:cxn>
                <a:cxn ang="0">
                  <a:pos x="connsiteX2" y="connsiteY2"/>
                </a:cxn>
                <a:cxn ang="0">
                  <a:pos x="connsiteX3" y="connsiteY3"/>
                </a:cxn>
              </a:cxnLst>
              <a:rect l="l" t="t" r="r" b="b"/>
              <a:pathLst>
                <a:path w="101487" h="101487">
                  <a:moveTo>
                    <a:pt x="0" y="0"/>
                  </a:moveTo>
                  <a:lnTo>
                    <a:pt x="101487" y="101487"/>
                  </a:lnTo>
                  <a:lnTo>
                    <a:pt x="0" y="101487"/>
                  </a:lnTo>
                  <a:lnTo>
                    <a:pt x="0" y="0"/>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102" name="フリーフォーム 101">
              <a:extLst>
                <a:ext uri="{FF2B5EF4-FFF2-40B4-BE49-F238E27FC236}">
                  <a16:creationId xmlns:a16="http://schemas.microsoft.com/office/drawing/2014/main" id="{87E4336F-BA32-A678-83D9-C4FB4FD8A1BE}"/>
                </a:ext>
              </a:extLst>
            </p:cNvPr>
            <p:cNvSpPr/>
            <p:nvPr/>
          </p:nvSpPr>
          <p:spPr>
            <a:xfrm>
              <a:off x="3328742" y="4028406"/>
              <a:ext cx="503375" cy="649517"/>
            </a:xfrm>
            <a:custGeom>
              <a:avLst/>
              <a:gdLst>
                <a:gd name="connsiteX0" fmla="*/ 0 w 503375"/>
                <a:gd name="connsiteY0" fmla="*/ 0 h 649517"/>
                <a:gd name="connsiteX1" fmla="*/ 300401 w 503375"/>
                <a:gd name="connsiteY1" fmla="*/ 0 h 649517"/>
                <a:gd name="connsiteX2" fmla="*/ 503375 w 503375"/>
                <a:gd name="connsiteY2" fmla="*/ 178617 h 649517"/>
                <a:gd name="connsiteX3" fmla="*/ 503375 w 503375"/>
                <a:gd name="connsiteY3" fmla="*/ 649517 h 649517"/>
                <a:gd name="connsiteX4" fmla="*/ 0 w 503375"/>
                <a:gd name="connsiteY4" fmla="*/ 649517 h 649517"/>
                <a:gd name="connsiteX5" fmla="*/ 0 w 503375"/>
                <a:gd name="connsiteY5" fmla="*/ 0 h 649517"/>
                <a:gd name="connsiteX6" fmla="*/ 48714 w 503375"/>
                <a:gd name="connsiteY6" fmla="*/ 48714 h 649517"/>
                <a:gd name="connsiteX7" fmla="*/ 48714 w 503375"/>
                <a:gd name="connsiteY7" fmla="*/ 600803 h 649517"/>
                <a:gd name="connsiteX8" fmla="*/ 454662 w 503375"/>
                <a:gd name="connsiteY8" fmla="*/ 600803 h 649517"/>
                <a:gd name="connsiteX9" fmla="*/ 454662 w 503375"/>
                <a:gd name="connsiteY9" fmla="*/ 219212 h 649517"/>
                <a:gd name="connsiteX10" fmla="*/ 251688 w 503375"/>
                <a:gd name="connsiteY10" fmla="*/ 219212 h 649517"/>
                <a:gd name="connsiteX11" fmla="*/ 251688 w 503375"/>
                <a:gd name="connsiteY11" fmla="*/ 48714 h 649517"/>
                <a:gd name="connsiteX12" fmla="*/ 48714 w 503375"/>
                <a:gd name="connsiteY12" fmla="*/ 48714 h 649517"/>
                <a:gd name="connsiteX13" fmla="*/ 300401 w 503375"/>
                <a:gd name="connsiteY13" fmla="*/ 69011 h 649517"/>
                <a:gd name="connsiteX14" fmla="*/ 300401 w 503375"/>
                <a:gd name="connsiteY14" fmla="*/ 170498 h 649517"/>
                <a:gd name="connsiteX15" fmla="*/ 401888 w 503375"/>
                <a:gd name="connsiteY15" fmla="*/ 170498 h 649517"/>
                <a:gd name="connsiteX16" fmla="*/ 300401 w 503375"/>
                <a:gd name="connsiteY16" fmla="*/ 69011 h 64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3375" h="649517">
                  <a:moveTo>
                    <a:pt x="0" y="0"/>
                  </a:moveTo>
                  <a:lnTo>
                    <a:pt x="300401" y="0"/>
                  </a:lnTo>
                  <a:lnTo>
                    <a:pt x="503375" y="178617"/>
                  </a:lnTo>
                  <a:lnTo>
                    <a:pt x="503375" y="649517"/>
                  </a:lnTo>
                  <a:lnTo>
                    <a:pt x="0" y="649517"/>
                  </a:lnTo>
                  <a:lnTo>
                    <a:pt x="0" y="0"/>
                  </a:lnTo>
                  <a:close/>
                  <a:moveTo>
                    <a:pt x="48714" y="48714"/>
                  </a:moveTo>
                  <a:lnTo>
                    <a:pt x="48714" y="600803"/>
                  </a:lnTo>
                  <a:lnTo>
                    <a:pt x="454662" y="600803"/>
                  </a:lnTo>
                  <a:lnTo>
                    <a:pt x="454662" y="219212"/>
                  </a:lnTo>
                  <a:lnTo>
                    <a:pt x="251688" y="219212"/>
                  </a:lnTo>
                  <a:lnTo>
                    <a:pt x="251688" y="48714"/>
                  </a:lnTo>
                  <a:lnTo>
                    <a:pt x="48714" y="48714"/>
                  </a:lnTo>
                  <a:close/>
                  <a:moveTo>
                    <a:pt x="300401" y="69011"/>
                  </a:moveTo>
                  <a:lnTo>
                    <a:pt x="300401" y="170498"/>
                  </a:lnTo>
                  <a:lnTo>
                    <a:pt x="401888" y="170498"/>
                  </a:lnTo>
                  <a:lnTo>
                    <a:pt x="300401" y="69011"/>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99" name="フリーフォーム 98">
              <a:extLst>
                <a:ext uri="{FF2B5EF4-FFF2-40B4-BE49-F238E27FC236}">
                  <a16:creationId xmlns:a16="http://schemas.microsoft.com/office/drawing/2014/main" id="{35C79722-E62E-7D8A-7B32-84CDC0F6A3C8}"/>
                </a:ext>
              </a:extLst>
            </p:cNvPr>
            <p:cNvSpPr/>
            <p:nvPr/>
          </p:nvSpPr>
          <p:spPr>
            <a:xfrm>
              <a:off x="3426169" y="4263856"/>
              <a:ext cx="105546" cy="32476"/>
            </a:xfrm>
            <a:custGeom>
              <a:avLst/>
              <a:gdLst>
                <a:gd name="connsiteX0" fmla="*/ 0 w 105546"/>
                <a:gd name="connsiteY0" fmla="*/ 0 h 32476"/>
                <a:gd name="connsiteX1" fmla="*/ 105546 w 105546"/>
                <a:gd name="connsiteY1" fmla="*/ 0 h 32476"/>
                <a:gd name="connsiteX2" fmla="*/ 105546 w 105546"/>
                <a:gd name="connsiteY2" fmla="*/ 32476 h 32476"/>
                <a:gd name="connsiteX3" fmla="*/ 0 w 105546"/>
                <a:gd name="connsiteY3" fmla="*/ 32476 h 32476"/>
                <a:gd name="connsiteX4" fmla="*/ 0 w 105546"/>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46" h="32476">
                  <a:moveTo>
                    <a:pt x="0" y="0"/>
                  </a:moveTo>
                  <a:lnTo>
                    <a:pt x="105546" y="0"/>
                  </a:lnTo>
                  <a:lnTo>
                    <a:pt x="105546"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97" name="フリーフォーム 96">
              <a:extLst>
                <a:ext uri="{FF2B5EF4-FFF2-40B4-BE49-F238E27FC236}">
                  <a16:creationId xmlns:a16="http://schemas.microsoft.com/office/drawing/2014/main" id="{AEB77E66-527F-BFDC-C653-6897A8A7F848}"/>
                </a:ext>
              </a:extLst>
            </p:cNvPr>
            <p:cNvSpPr/>
            <p:nvPr/>
          </p:nvSpPr>
          <p:spPr>
            <a:xfrm>
              <a:off x="3426169" y="4328808"/>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95" name="フリーフォーム 94">
              <a:extLst>
                <a:ext uri="{FF2B5EF4-FFF2-40B4-BE49-F238E27FC236}">
                  <a16:creationId xmlns:a16="http://schemas.microsoft.com/office/drawing/2014/main" id="{C3425562-6184-274C-72E4-BCEC6F115D7E}"/>
                </a:ext>
              </a:extLst>
            </p:cNvPr>
            <p:cNvSpPr/>
            <p:nvPr/>
          </p:nvSpPr>
          <p:spPr>
            <a:xfrm>
              <a:off x="3426169" y="4393759"/>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93" name="フリーフォーム 92">
              <a:extLst>
                <a:ext uri="{FF2B5EF4-FFF2-40B4-BE49-F238E27FC236}">
                  <a16:creationId xmlns:a16="http://schemas.microsoft.com/office/drawing/2014/main" id="{31A95AEC-21FF-925D-3041-BDBAD78D5039}"/>
                </a:ext>
              </a:extLst>
            </p:cNvPr>
            <p:cNvSpPr/>
            <p:nvPr/>
          </p:nvSpPr>
          <p:spPr>
            <a:xfrm>
              <a:off x="3426169" y="4458711"/>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92" name="フリーフォーム 91">
              <a:extLst>
                <a:ext uri="{FF2B5EF4-FFF2-40B4-BE49-F238E27FC236}">
                  <a16:creationId xmlns:a16="http://schemas.microsoft.com/office/drawing/2014/main" id="{3E5D3120-EE3C-49A4-9B1F-312C8B9D60BE}"/>
                </a:ext>
              </a:extLst>
            </p:cNvPr>
            <p:cNvSpPr/>
            <p:nvPr/>
          </p:nvSpPr>
          <p:spPr>
            <a:xfrm>
              <a:off x="3426169" y="4523663"/>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grpSp>
      <p:grpSp>
        <p:nvGrpSpPr>
          <p:cNvPr id="114" name="グループ化 113">
            <a:extLst>
              <a:ext uri="{FF2B5EF4-FFF2-40B4-BE49-F238E27FC236}">
                <a16:creationId xmlns:a16="http://schemas.microsoft.com/office/drawing/2014/main" id="{9EE08BB5-08C5-02A9-2AA0-6B87DB43F229}"/>
              </a:ext>
            </a:extLst>
          </p:cNvPr>
          <p:cNvGrpSpPr/>
          <p:nvPr/>
        </p:nvGrpSpPr>
        <p:grpSpPr>
          <a:xfrm>
            <a:off x="4265130" y="5079122"/>
            <a:ext cx="503375" cy="649517"/>
            <a:chOff x="4265130" y="5079122"/>
            <a:chExt cx="503375" cy="649517"/>
          </a:xfrm>
          <a:effectLst>
            <a:outerShdw blurRad="50800" dist="38100" dir="2700000" algn="tl" rotWithShape="0">
              <a:prstClr val="black">
                <a:alpha val="80000"/>
              </a:prstClr>
            </a:outerShdw>
          </a:effectLst>
        </p:grpSpPr>
        <p:sp>
          <p:nvSpPr>
            <p:cNvPr id="107" name="フリーフォーム 106">
              <a:extLst>
                <a:ext uri="{FF2B5EF4-FFF2-40B4-BE49-F238E27FC236}">
                  <a16:creationId xmlns:a16="http://schemas.microsoft.com/office/drawing/2014/main" id="{24DC4690-654A-6301-876D-36C30157E9C6}"/>
                </a:ext>
              </a:extLst>
            </p:cNvPr>
            <p:cNvSpPr/>
            <p:nvPr/>
          </p:nvSpPr>
          <p:spPr>
            <a:xfrm>
              <a:off x="4313844" y="5127837"/>
              <a:ext cx="405948" cy="552089"/>
            </a:xfrm>
            <a:custGeom>
              <a:avLst/>
              <a:gdLst>
                <a:gd name="connsiteX0" fmla="*/ 0 w 405948"/>
                <a:gd name="connsiteY0" fmla="*/ 0 h 552089"/>
                <a:gd name="connsiteX1" fmla="*/ 202974 w 405948"/>
                <a:gd name="connsiteY1" fmla="*/ 0 h 552089"/>
                <a:gd name="connsiteX2" fmla="*/ 202974 w 405948"/>
                <a:gd name="connsiteY2" fmla="*/ 170498 h 552089"/>
                <a:gd name="connsiteX3" fmla="*/ 405948 w 405948"/>
                <a:gd name="connsiteY3" fmla="*/ 170498 h 552089"/>
                <a:gd name="connsiteX4" fmla="*/ 405948 w 405948"/>
                <a:gd name="connsiteY4" fmla="*/ 552089 h 552089"/>
                <a:gd name="connsiteX5" fmla="*/ 0 w 405948"/>
                <a:gd name="connsiteY5" fmla="*/ 552089 h 552089"/>
                <a:gd name="connsiteX6" fmla="*/ 0 w 405948"/>
                <a:gd name="connsiteY6" fmla="*/ 0 h 552089"/>
                <a:gd name="connsiteX7" fmla="*/ 48713 w 405948"/>
                <a:gd name="connsiteY7" fmla="*/ 186736 h 552089"/>
                <a:gd name="connsiteX8" fmla="*/ 48713 w 405948"/>
                <a:gd name="connsiteY8" fmla="*/ 219212 h 552089"/>
                <a:gd name="connsiteX9" fmla="*/ 154259 w 405948"/>
                <a:gd name="connsiteY9" fmla="*/ 219212 h 552089"/>
                <a:gd name="connsiteX10" fmla="*/ 154259 w 405948"/>
                <a:gd name="connsiteY10" fmla="*/ 186736 h 552089"/>
                <a:gd name="connsiteX11" fmla="*/ 48713 w 405948"/>
                <a:gd name="connsiteY11" fmla="*/ 186736 h 552089"/>
                <a:gd name="connsiteX12" fmla="*/ 48713 w 405948"/>
                <a:gd name="connsiteY12" fmla="*/ 251688 h 552089"/>
                <a:gd name="connsiteX13" fmla="*/ 48713 w 405948"/>
                <a:gd name="connsiteY13" fmla="*/ 284164 h 552089"/>
                <a:gd name="connsiteX14" fmla="*/ 357233 w 405948"/>
                <a:gd name="connsiteY14" fmla="*/ 284164 h 552089"/>
                <a:gd name="connsiteX15" fmla="*/ 357233 w 405948"/>
                <a:gd name="connsiteY15" fmla="*/ 251688 h 552089"/>
                <a:gd name="connsiteX16" fmla="*/ 48713 w 405948"/>
                <a:gd name="connsiteY16" fmla="*/ 251688 h 552089"/>
                <a:gd name="connsiteX17" fmla="*/ 48713 w 405948"/>
                <a:gd name="connsiteY17" fmla="*/ 316639 h 552089"/>
                <a:gd name="connsiteX18" fmla="*/ 48713 w 405948"/>
                <a:gd name="connsiteY18" fmla="*/ 349115 h 552089"/>
                <a:gd name="connsiteX19" fmla="*/ 357233 w 405948"/>
                <a:gd name="connsiteY19" fmla="*/ 349115 h 552089"/>
                <a:gd name="connsiteX20" fmla="*/ 357233 w 405948"/>
                <a:gd name="connsiteY20" fmla="*/ 316639 h 552089"/>
                <a:gd name="connsiteX21" fmla="*/ 48713 w 405948"/>
                <a:gd name="connsiteY21" fmla="*/ 316639 h 552089"/>
                <a:gd name="connsiteX22" fmla="*/ 48713 w 405948"/>
                <a:gd name="connsiteY22" fmla="*/ 381591 h 552089"/>
                <a:gd name="connsiteX23" fmla="*/ 48713 w 405948"/>
                <a:gd name="connsiteY23" fmla="*/ 414067 h 552089"/>
                <a:gd name="connsiteX24" fmla="*/ 357233 w 405948"/>
                <a:gd name="connsiteY24" fmla="*/ 414067 h 552089"/>
                <a:gd name="connsiteX25" fmla="*/ 357233 w 405948"/>
                <a:gd name="connsiteY25" fmla="*/ 381591 h 552089"/>
                <a:gd name="connsiteX26" fmla="*/ 48713 w 405948"/>
                <a:gd name="connsiteY26" fmla="*/ 381591 h 552089"/>
                <a:gd name="connsiteX27" fmla="*/ 48713 w 405948"/>
                <a:gd name="connsiteY27" fmla="*/ 446543 h 552089"/>
                <a:gd name="connsiteX28" fmla="*/ 48713 w 405948"/>
                <a:gd name="connsiteY28" fmla="*/ 479019 h 552089"/>
                <a:gd name="connsiteX29" fmla="*/ 357233 w 405948"/>
                <a:gd name="connsiteY29" fmla="*/ 479019 h 552089"/>
                <a:gd name="connsiteX30" fmla="*/ 357233 w 405948"/>
                <a:gd name="connsiteY30" fmla="*/ 446543 h 552089"/>
                <a:gd name="connsiteX31" fmla="*/ 48713 w 405948"/>
                <a:gd name="connsiteY31" fmla="*/ 446543 h 55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5948" h="552089">
                  <a:moveTo>
                    <a:pt x="0" y="0"/>
                  </a:moveTo>
                  <a:lnTo>
                    <a:pt x="202974" y="0"/>
                  </a:lnTo>
                  <a:lnTo>
                    <a:pt x="202974" y="170498"/>
                  </a:lnTo>
                  <a:lnTo>
                    <a:pt x="405948" y="170498"/>
                  </a:lnTo>
                  <a:lnTo>
                    <a:pt x="405948" y="552089"/>
                  </a:lnTo>
                  <a:lnTo>
                    <a:pt x="0" y="552089"/>
                  </a:lnTo>
                  <a:lnTo>
                    <a:pt x="0" y="0"/>
                  </a:lnTo>
                  <a:close/>
                  <a:moveTo>
                    <a:pt x="48713" y="186736"/>
                  </a:moveTo>
                  <a:lnTo>
                    <a:pt x="48713" y="219212"/>
                  </a:lnTo>
                  <a:lnTo>
                    <a:pt x="154259" y="219212"/>
                  </a:lnTo>
                  <a:lnTo>
                    <a:pt x="154259" y="186736"/>
                  </a:lnTo>
                  <a:lnTo>
                    <a:pt x="48713" y="186736"/>
                  </a:lnTo>
                  <a:close/>
                  <a:moveTo>
                    <a:pt x="48713" y="251688"/>
                  </a:moveTo>
                  <a:lnTo>
                    <a:pt x="48713" y="284164"/>
                  </a:lnTo>
                  <a:lnTo>
                    <a:pt x="357233" y="284164"/>
                  </a:lnTo>
                  <a:lnTo>
                    <a:pt x="357233" y="251688"/>
                  </a:lnTo>
                  <a:lnTo>
                    <a:pt x="48713" y="251688"/>
                  </a:lnTo>
                  <a:close/>
                  <a:moveTo>
                    <a:pt x="48713" y="316639"/>
                  </a:moveTo>
                  <a:lnTo>
                    <a:pt x="48713" y="349115"/>
                  </a:lnTo>
                  <a:lnTo>
                    <a:pt x="357233" y="349115"/>
                  </a:lnTo>
                  <a:lnTo>
                    <a:pt x="357233" y="316639"/>
                  </a:lnTo>
                  <a:lnTo>
                    <a:pt x="48713" y="316639"/>
                  </a:lnTo>
                  <a:close/>
                  <a:moveTo>
                    <a:pt x="48713" y="381591"/>
                  </a:moveTo>
                  <a:lnTo>
                    <a:pt x="48713" y="414067"/>
                  </a:lnTo>
                  <a:lnTo>
                    <a:pt x="357233" y="414067"/>
                  </a:lnTo>
                  <a:lnTo>
                    <a:pt x="357233" y="381591"/>
                  </a:lnTo>
                  <a:lnTo>
                    <a:pt x="48713" y="381591"/>
                  </a:lnTo>
                  <a:close/>
                  <a:moveTo>
                    <a:pt x="48713" y="446543"/>
                  </a:moveTo>
                  <a:lnTo>
                    <a:pt x="48713" y="479019"/>
                  </a:lnTo>
                  <a:lnTo>
                    <a:pt x="357233" y="479019"/>
                  </a:lnTo>
                  <a:lnTo>
                    <a:pt x="357233" y="446543"/>
                  </a:lnTo>
                  <a:lnTo>
                    <a:pt x="48713" y="446543"/>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106" name="フリーフォーム 105">
              <a:extLst>
                <a:ext uri="{FF2B5EF4-FFF2-40B4-BE49-F238E27FC236}">
                  <a16:creationId xmlns:a16="http://schemas.microsoft.com/office/drawing/2014/main" id="{C0236472-49BE-9293-A8B2-D2FE11A2FB75}"/>
                </a:ext>
              </a:extLst>
            </p:cNvPr>
            <p:cNvSpPr/>
            <p:nvPr/>
          </p:nvSpPr>
          <p:spPr>
            <a:xfrm>
              <a:off x="4565531" y="5148134"/>
              <a:ext cx="101487" cy="101487"/>
            </a:xfrm>
            <a:custGeom>
              <a:avLst/>
              <a:gdLst>
                <a:gd name="connsiteX0" fmla="*/ 0 w 101487"/>
                <a:gd name="connsiteY0" fmla="*/ 0 h 101487"/>
                <a:gd name="connsiteX1" fmla="*/ 101487 w 101487"/>
                <a:gd name="connsiteY1" fmla="*/ 101487 h 101487"/>
                <a:gd name="connsiteX2" fmla="*/ 0 w 101487"/>
                <a:gd name="connsiteY2" fmla="*/ 101487 h 101487"/>
                <a:gd name="connsiteX3" fmla="*/ 0 w 101487"/>
                <a:gd name="connsiteY3" fmla="*/ 0 h 101487"/>
              </a:gdLst>
              <a:ahLst/>
              <a:cxnLst>
                <a:cxn ang="0">
                  <a:pos x="connsiteX0" y="connsiteY0"/>
                </a:cxn>
                <a:cxn ang="0">
                  <a:pos x="connsiteX1" y="connsiteY1"/>
                </a:cxn>
                <a:cxn ang="0">
                  <a:pos x="connsiteX2" y="connsiteY2"/>
                </a:cxn>
                <a:cxn ang="0">
                  <a:pos x="connsiteX3" y="connsiteY3"/>
                </a:cxn>
              </a:cxnLst>
              <a:rect l="l" t="t" r="r" b="b"/>
              <a:pathLst>
                <a:path w="101487" h="101487">
                  <a:moveTo>
                    <a:pt x="0" y="0"/>
                  </a:moveTo>
                  <a:lnTo>
                    <a:pt x="101487" y="101487"/>
                  </a:lnTo>
                  <a:lnTo>
                    <a:pt x="0" y="101487"/>
                  </a:lnTo>
                  <a:lnTo>
                    <a:pt x="0" y="0"/>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90" name="フリーフォーム 89">
              <a:extLst>
                <a:ext uri="{FF2B5EF4-FFF2-40B4-BE49-F238E27FC236}">
                  <a16:creationId xmlns:a16="http://schemas.microsoft.com/office/drawing/2014/main" id="{BD1FD701-E44F-474F-300B-179ADED4C51B}"/>
                </a:ext>
              </a:extLst>
            </p:cNvPr>
            <p:cNvSpPr/>
            <p:nvPr/>
          </p:nvSpPr>
          <p:spPr>
            <a:xfrm>
              <a:off x="4265130" y="5079122"/>
              <a:ext cx="503375" cy="649517"/>
            </a:xfrm>
            <a:custGeom>
              <a:avLst/>
              <a:gdLst>
                <a:gd name="connsiteX0" fmla="*/ 0 w 503375"/>
                <a:gd name="connsiteY0" fmla="*/ 0 h 649517"/>
                <a:gd name="connsiteX1" fmla="*/ 300401 w 503375"/>
                <a:gd name="connsiteY1" fmla="*/ 0 h 649517"/>
                <a:gd name="connsiteX2" fmla="*/ 503375 w 503375"/>
                <a:gd name="connsiteY2" fmla="*/ 178617 h 649517"/>
                <a:gd name="connsiteX3" fmla="*/ 503375 w 503375"/>
                <a:gd name="connsiteY3" fmla="*/ 649517 h 649517"/>
                <a:gd name="connsiteX4" fmla="*/ 0 w 503375"/>
                <a:gd name="connsiteY4" fmla="*/ 649517 h 649517"/>
                <a:gd name="connsiteX5" fmla="*/ 0 w 503375"/>
                <a:gd name="connsiteY5" fmla="*/ 0 h 649517"/>
                <a:gd name="connsiteX6" fmla="*/ 48714 w 503375"/>
                <a:gd name="connsiteY6" fmla="*/ 48714 h 649517"/>
                <a:gd name="connsiteX7" fmla="*/ 48714 w 503375"/>
                <a:gd name="connsiteY7" fmla="*/ 600803 h 649517"/>
                <a:gd name="connsiteX8" fmla="*/ 454662 w 503375"/>
                <a:gd name="connsiteY8" fmla="*/ 600803 h 649517"/>
                <a:gd name="connsiteX9" fmla="*/ 454662 w 503375"/>
                <a:gd name="connsiteY9" fmla="*/ 219212 h 649517"/>
                <a:gd name="connsiteX10" fmla="*/ 251688 w 503375"/>
                <a:gd name="connsiteY10" fmla="*/ 219212 h 649517"/>
                <a:gd name="connsiteX11" fmla="*/ 251688 w 503375"/>
                <a:gd name="connsiteY11" fmla="*/ 48714 h 649517"/>
                <a:gd name="connsiteX12" fmla="*/ 48714 w 503375"/>
                <a:gd name="connsiteY12" fmla="*/ 48714 h 649517"/>
                <a:gd name="connsiteX13" fmla="*/ 300401 w 503375"/>
                <a:gd name="connsiteY13" fmla="*/ 69011 h 649517"/>
                <a:gd name="connsiteX14" fmla="*/ 300401 w 503375"/>
                <a:gd name="connsiteY14" fmla="*/ 170498 h 649517"/>
                <a:gd name="connsiteX15" fmla="*/ 401888 w 503375"/>
                <a:gd name="connsiteY15" fmla="*/ 170498 h 649517"/>
                <a:gd name="connsiteX16" fmla="*/ 300401 w 503375"/>
                <a:gd name="connsiteY16" fmla="*/ 69011 h 64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3375" h="649517">
                  <a:moveTo>
                    <a:pt x="0" y="0"/>
                  </a:moveTo>
                  <a:lnTo>
                    <a:pt x="300401" y="0"/>
                  </a:lnTo>
                  <a:lnTo>
                    <a:pt x="503375" y="178617"/>
                  </a:lnTo>
                  <a:lnTo>
                    <a:pt x="503375" y="649517"/>
                  </a:lnTo>
                  <a:lnTo>
                    <a:pt x="0" y="649517"/>
                  </a:lnTo>
                  <a:lnTo>
                    <a:pt x="0" y="0"/>
                  </a:lnTo>
                  <a:close/>
                  <a:moveTo>
                    <a:pt x="48714" y="48714"/>
                  </a:moveTo>
                  <a:lnTo>
                    <a:pt x="48714" y="600803"/>
                  </a:lnTo>
                  <a:lnTo>
                    <a:pt x="454662" y="600803"/>
                  </a:lnTo>
                  <a:lnTo>
                    <a:pt x="454662" y="219212"/>
                  </a:lnTo>
                  <a:lnTo>
                    <a:pt x="251688" y="219212"/>
                  </a:lnTo>
                  <a:lnTo>
                    <a:pt x="251688" y="48714"/>
                  </a:lnTo>
                  <a:lnTo>
                    <a:pt x="48714" y="48714"/>
                  </a:lnTo>
                  <a:close/>
                  <a:moveTo>
                    <a:pt x="300401" y="69011"/>
                  </a:moveTo>
                  <a:lnTo>
                    <a:pt x="300401" y="170498"/>
                  </a:lnTo>
                  <a:lnTo>
                    <a:pt x="401888" y="170498"/>
                  </a:lnTo>
                  <a:lnTo>
                    <a:pt x="300401" y="69011"/>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88" name="フリーフォーム 87">
              <a:extLst>
                <a:ext uri="{FF2B5EF4-FFF2-40B4-BE49-F238E27FC236}">
                  <a16:creationId xmlns:a16="http://schemas.microsoft.com/office/drawing/2014/main" id="{338F1AE3-17CD-6256-48CD-131FD9E06824}"/>
                </a:ext>
              </a:extLst>
            </p:cNvPr>
            <p:cNvSpPr/>
            <p:nvPr/>
          </p:nvSpPr>
          <p:spPr>
            <a:xfrm>
              <a:off x="4362557" y="5314572"/>
              <a:ext cx="105546" cy="32476"/>
            </a:xfrm>
            <a:custGeom>
              <a:avLst/>
              <a:gdLst>
                <a:gd name="connsiteX0" fmla="*/ 0 w 105546"/>
                <a:gd name="connsiteY0" fmla="*/ 0 h 32476"/>
                <a:gd name="connsiteX1" fmla="*/ 105546 w 105546"/>
                <a:gd name="connsiteY1" fmla="*/ 0 h 32476"/>
                <a:gd name="connsiteX2" fmla="*/ 105546 w 105546"/>
                <a:gd name="connsiteY2" fmla="*/ 32476 h 32476"/>
                <a:gd name="connsiteX3" fmla="*/ 0 w 105546"/>
                <a:gd name="connsiteY3" fmla="*/ 32476 h 32476"/>
                <a:gd name="connsiteX4" fmla="*/ 0 w 105546"/>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46" h="32476">
                  <a:moveTo>
                    <a:pt x="0" y="0"/>
                  </a:moveTo>
                  <a:lnTo>
                    <a:pt x="105546" y="0"/>
                  </a:lnTo>
                  <a:lnTo>
                    <a:pt x="105546"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87" name="フリーフォーム 86">
              <a:extLst>
                <a:ext uri="{FF2B5EF4-FFF2-40B4-BE49-F238E27FC236}">
                  <a16:creationId xmlns:a16="http://schemas.microsoft.com/office/drawing/2014/main" id="{7217D2FB-C1DF-E3CB-93B0-BEE85301F787}"/>
                </a:ext>
              </a:extLst>
            </p:cNvPr>
            <p:cNvSpPr/>
            <p:nvPr/>
          </p:nvSpPr>
          <p:spPr>
            <a:xfrm>
              <a:off x="4362557" y="5379524"/>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85" name="フリーフォーム 84">
              <a:extLst>
                <a:ext uri="{FF2B5EF4-FFF2-40B4-BE49-F238E27FC236}">
                  <a16:creationId xmlns:a16="http://schemas.microsoft.com/office/drawing/2014/main" id="{E56A60C7-F5B8-8B6D-FF8C-D1C0B7ECC124}"/>
                </a:ext>
              </a:extLst>
            </p:cNvPr>
            <p:cNvSpPr/>
            <p:nvPr/>
          </p:nvSpPr>
          <p:spPr>
            <a:xfrm>
              <a:off x="4362557" y="5444475"/>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83" name="フリーフォーム 82">
              <a:extLst>
                <a:ext uri="{FF2B5EF4-FFF2-40B4-BE49-F238E27FC236}">
                  <a16:creationId xmlns:a16="http://schemas.microsoft.com/office/drawing/2014/main" id="{163036A7-DC29-E807-F2DC-9F5BF7226B45}"/>
                </a:ext>
              </a:extLst>
            </p:cNvPr>
            <p:cNvSpPr/>
            <p:nvPr/>
          </p:nvSpPr>
          <p:spPr>
            <a:xfrm>
              <a:off x="4362557" y="5509427"/>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81" name="フリーフォーム 80">
              <a:extLst>
                <a:ext uri="{FF2B5EF4-FFF2-40B4-BE49-F238E27FC236}">
                  <a16:creationId xmlns:a16="http://schemas.microsoft.com/office/drawing/2014/main" id="{4B085E14-6A0F-4216-E960-A7DDBE1EF5B8}"/>
                </a:ext>
              </a:extLst>
            </p:cNvPr>
            <p:cNvSpPr/>
            <p:nvPr/>
          </p:nvSpPr>
          <p:spPr>
            <a:xfrm>
              <a:off x="4362557" y="5574379"/>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grpSp>
      <p:grpSp>
        <p:nvGrpSpPr>
          <p:cNvPr id="115" name="グループ化 114">
            <a:extLst>
              <a:ext uri="{FF2B5EF4-FFF2-40B4-BE49-F238E27FC236}">
                <a16:creationId xmlns:a16="http://schemas.microsoft.com/office/drawing/2014/main" id="{336ACD1E-321F-D467-219B-9ECAEC8FDF36}"/>
              </a:ext>
            </a:extLst>
          </p:cNvPr>
          <p:cNvGrpSpPr/>
          <p:nvPr/>
        </p:nvGrpSpPr>
        <p:grpSpPr>
          <a:xfrm>
            <a:off x="3350393" y="5209025"/>
            <a:ext cx="503375" cy="649517"/>
            <a:chOff x="3350393" y="5209025"/>
            <a:chExt cx="503375" cy="649517"/>
          </a:xfrm>
          <a:effectLst>
            <a:outerShdw blurRad="50800" dist="38100" dir="2700000" algn="tl" rotWithShape="0">
              <a:prstClr val="black">
                <a:alpha val="80000"/>
              </a:prstClr>
            </a:outerShdw>
          </a:effectLst>
        </p:grpSpPr>
        <p:sp>
          <p:nvSpPr>
            <p:cNvPr id="105" name="フリーフォーム 104">
              <a:extLst>
                <a:ext uri="{FF2B5EF4-FFF2-40B4-BE49-F238E27FC236}">
                  <a16:creationId xmlns:a16="http://schemas.microsoft.com/office/drawing/2014/main" id="{81B4ADDF-8A45-E4FC-4023-7B680C7ADE6C}"/>
                </a:ext>
              </a:extLst>
            </p:cNvPr>
            <p:cNvSpPr/>
            <p:nvPr/>
          </p:nvSpPr>
          <p:spPr>
            <a:xfrm>
              <a:off x="3399107" y="5257740"/>
              <a:ext cx="405948" cy="552089"/>
            </a:xfrm>
            <a:custGeom>
              <a:avLst/>
              <a:gdLst>
                <a:gd name="connsiteX0" fmla="*/ 0 w 405948"/>
                <a:gd name="connsiteY0" fmla="*/ 0 h 552089"/>
                <a:gd name="connsiteX1" fmla="*/ 202974 w 405948"/>
                <a:gd name="connsiteY1" fmla="*/ 0 h 552089"/>
                <a:gd name="connsiteX2" fmla="*/ 202974 w 405948"/>
                <a:gd name="connsiteY2" fmla="*/ 170498 h 552089"/>
                <a:gd name="connsiteX3" fmla="*/ 405948 w 405948"/>
                <a:gd name="connsiteY3" fmla="*/ 170498 h 552089"/>
                <a:gd name="connsiteX4" fmla="*/ 405948 w 405948"/>
                <a:gd name="connsiteY4" fmla="*/ 552089 h 552089"/>
                <a:gd name="connsiteX5" fmla="*/ 0 w 405948"/>
                <a:gd name="connsiteY5" fmla="*/ 552089 h 552089"/>
                <a:gd name="connsiteX6" fmla="*/ 0 w 405948"/>
                <a:gd name="connsiteY6" fmla="*/ 0 h 552089"/>
                <a:gd name="connsiteX7" fmla="*/ 48713 w 405948"/>
                <a:gd name="connsiteY7" fmla="*/ 186736 h 552089"/>
                <a:gd name="connsiteX8" fmla="*/ 48713 w 405948"/>
                <a:gd name="connsiteY8" fmla="*/ 219212 h 552089"/>
                <a:gd name="connsiteX9" fmla="*/ 154259 w 405948"/>
                <a:gd name="connsiteY9" fmla="*/ 219212 h 552089"/>
                <a:gd name="connsiteX10" fmla="*/ 154259 w 405948"/>
                <a:gd name="connsiteY10" fmla="*/ 186736 h 552089"/>
                <a:gd name="connsiteX11" fmla="*/ 48713 w 405948"/>
                <a:gd name="connsiteY11" fmla="*/ 186736 h 552089"/>
                <a:gd name="connsiteX12" fmla="*/ 48713 w 405948"/>
                <a:gd name="connsiteY12" fmla="*/ 251688 h 552089"/>
                <a:gd name="connsiteX13" fmla="*/ 48713 w 405948"/>
                <a:gd name="connsiteY13" fmla="*/ 284164 h 552089"/>
                <a:gd name="connsiteX14" fmla="*/ 357233 w 405948"/>
                <a:gd name="connsiteY14" fmla="*/ 284164 h 552089"/>
                <a:gd name="connsiteX15" fmla="*/ 357233 w 405948"/>
                <a:gd name="connsiteY15" fmla="*/ 251688 h 552089"/>
                <a:gd name="connsiteX16" fmla="*/ 48713 w 405948"/>
                <a:gd name="connsiteY16" fmla="*/ 251688 h 552089"/>
                <a:gd name="connsiteX17" fmla="*/ 48713 w 405948"/>
                <a:gd name="connsiteY17" fmla="*/ 316639 h 552089"/>
                <a:gd name="connsiteX18" fmla="*/ 48713 w 405948"/>
                <a:gd name="connsiteY18" fmla="*/ 349115 h 552089"/>
                <a:gd name="connsiteX19" fmla="*/ 357233 w 405948"/>
                <a:gd name="connsiteY19" fmla="*/ 349115 h 552089"/>
                <a:gd name="connsiteX20" fmla="*/ 357233 w 405948"/>
                <a:gd name="connsiteY20" fmla="*/ 316639 h 552089"/>
                <a:gd name="connsiteX21" fmla="*/ 48713 w 405948"/>
                <a:gd name="connsiteY21" fmla="*/ 316639 h 552089"/>
                <a:gd name="connsiteX22" fmla="*/ 48713 w 405948"/>
                <a:gd name="connsiteY22" fmla="*/ 381591 h 552089"/>
                <a:gd name="connsiteX23" fmla="*/ 48713 w 405948"/>
                <a:gd name="connsiteY23" fmla="*/ 414067 h 552089"/>
                <a:gd name="connsiteX24" fmla="*/ 357233 w 405948"/>
                <a:gd name="connsiteY24" fmla="*/ 414067 h 552089"/>
                <a:gd name="connsiteX25" fmla="*/ 357233 w 405948"/>
                <a:gd name="connsiteY25" fmla="*/ 381591 h 552089"/>
                <a:gd name="connsiteX26" fmla="*/ 48713 w 405948"/>
                <a:gd name="connsiteY26" fmla="*/ 381591 h 552089"/>
                <a:gd name="connsiteX27" fmla="*/ 48713 w 405948"/>
                <a:gd name="connsiteY27" fmla="*/ 446543 h 552089"/>
                <a:gd name="connsiteX28" fmla="*/ 48713 w 405948"/>
                <a:gd name="connsiteY28" fmla="*/ 479019 h 552089"/>
                <a:gd name="connsiteX29" fmla="*/ 357233 w 405948"/>
                <a:gd name="connsiteY29" fmla="*/ 479019 h 552089"/>
                <a:gd name="connsiteX30" fmla="*/ 357233 w 405948"/>
                <a:gd name="connsiteY30" fmla="*/ 446543 h 552089"/>
                <a:gd name="connsiteX31" fmla="*/ 48713 w 405948"/>
                <a:gd name="connsiteY31" fmla="*/ 446543 h 55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5948" h="552089">
                  <a:moveTo>
                    <a:pt x="0" y="0"/>
                  </a:moveTo>
                  <a:lnTo>
                    <a:pt x="202974" y="0"/>
                  </a:lnTo>
                  <a:lnTo>
                    <a:pt x="202974" y="170498"/>
                  </a:lnTo>
                  <a:lnTo>
                    <a:pt x="405948" y="170498"/>
                  </a:lnTo>
                  <a:lnTo>
                    <a:pt x="405948" y="552089"/>
                  </a:lnTo>
                  <a:lnTo>
                    <a:pt x="0" y="552089"/>
                  </a:lnTo>
                  <a:lnTo>
                    <a:pt x="0" y="0"/>
                  </a:lnTo>
                  <a:close/>
                  <a:moveTo>
                    <a:pt x="48713" y="186736"/>
                  </a:moveTo>
                  <a:lnTo>
                    <a:pt x="48713" y="219212"/>
                  </a:lnTo>
                  <a:lnTo>
                    <a:pt x="154259" y="219212"/>
                  </a:lnTo>
                  <a:lnTo>
                    <a:pt x="154259" y="186736"/>
                  </a:lnTo>
                  <a:lnTo>
                    <a:pt x="48713" y="186736"/>
                  </a:lnTo>
                  <a:close/>
                  <a:moveTo>
                    <a:pt x="48713" y="251688"/>
                  </a:moveTo>
                  <a:lnTo>
                    <a:pt x="48713" y="284164"/>
                  </a:lnTo>
                  <a:lnTo>
                    <a:pt x="357233" y="284164"/>
                  </a:lnTo>
                  <a:lnTo>
                    <a:pt x="357233" y="251688"/>
                  </a:lnTo>
                  <a:lnTo>
                    <a:pt x="48713" y="251688"/>
                  </a:lnTo>
                  <a:close/>
                  <a:moveTo>
                    <a:pt x="48713" y="316639"/>
                  </a:moveTo>
                  <a:lnTo>
                    <a:pt x="48713" y="349115"/>
                  </a:lnTo>
                  <a:lnTo>
                    <a:pt x="357233" y="349115"/>
                  </a:lnTo>
                  <a:lnTo>
                    <a:pt x="357233" y="316639"/>
                  </a:lnTo>
                  <a:lnTo>
                    <a:pt x="48713" y="316639"/>
                  </a:lnTo>
                  <a:close/>
                  <a:moveTo>
                    <a:pt x="48713" y="381591"/>
                  </a:moveTo>
                  <a:lnTo>
                    <a:pt x="48713" y="414067"/>
                  </a:lnTo>
                  <a:lnTo>
                    <a:pt x="357233" y="414067"/>
                  </a:lnTo>
                  <a:lnTo>
                    <a:pt x="357233" y="381591"/>
                  </a:lnTo>
                  <a:lnTo>
                    <a:pt x="48713" y="381591"/>
                  </a:lnTo>
                  <a:close/>
                  <a:moveTo>
                    <a:pt x="48713" y="446543"/>
                  </a:moveTo>
                  <a:lnTo>
                    <a:pt x="48713" y="479019"/>
                  </a:lnTo>
                  <a:lnTo>
                    <a:pt x="357233" y="479019"/>
                  </a:lnTo>
                  <a:lnTo>
                    <a:pt x="357233" y="446543"/>
                  </a:lnTo>
                  <a:lnTo>
                    <a:pt x="48713" y="446543"/>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104" name="フリーフォーム 103">
              <a:extLst>
                <a:ext uri="{FF2B5EF4-FFF2-40B4-BE49-F238E27FC236}">
                  <a16:creationId xmlns:a16="http://schemas.microsoft.com/office/drawing/2014/main" id="{54B8B17A-BD7A-2A7D-7322-1B4C7E399D9B}"/>
                </a:ext>
              </a:extLst>
            </p:cNvPr>
            <p:cNvSpPr/>
            <p:nvPr/>
          </p:nvSpPr>
          <p:spPr>
            <a:xfrm>
              <a:off x="3650794" y="5278037"/>
              <a:ext cx="101487" cy="101487"/>
            </a:xfrm>
            <a:custGeom>
              <a:avLst/>
              <a:gdLst>
                <a:gd name="connsiteX0" fmla="*/ 0 w 101487"/>
                <a:gd name="connsiteY0" fmla="*/ 0 h 101487"/>
                <a:gd name="connsiteX1" fmla="*/ 101487 w 101487"/>
                <a:gd name="connsiteY1" fmla="*/ 101487 h 101487"/>
                <a:gd name="connsiteX2" fmla="*/ 0 w 101487"/>
                <a:gd name="connsiteY2" fmla="*/ 101487 h 101487"/>
                <a:gd name="connsiteX3" fmla="*/ 0 w 101487"/>
                <a:gd name="connsiteY3" fmla="*/ 0 h 101487"/>
              </a:gdLst>
              <a:ahLst/>
              <a:cxnLst>
                <a:cxn ang="0">
                  <a:pos x="connsiteX0" y="connsiteY0"/>
                </a:cxn>
                <a:cxn ang="0">
                  <a:pos x="connsiteX1" y="connsiteY1"/>
                </a:cxn>
                <a:cxn ang="0">
                  <a:pos x="connsiteX2" y="connsiteY2"/>
                </a:cxn>
                <a:cxn ang="0">
                  <a:pos x="connsiteX3" y="connsiteY3"/>
                </a:cxn>
              </a:cxnLst>
              <a:rect l="l" t="t" r="r" b="b"/>
              <a:pathLst>
                <a:path w="101487" h="101487">
                  <a:moveTo>
                    <a:pt x="0" y="0"/>
                  </a:moveTo>
                  <a:lnTo>
                    <a:pt x="101487" y="101487"/>
                  </a:lnTo>
                  <a:lnTo>
                    <a:pt x="0" y="101487"/>
                  </a:lnTo>
                  <a:lnTo>
                    <a:pt x="0" y="0"/>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89" name="フリーフォーム 88">
              <a:extLst>
                <a:ext uri="{FF2B5EF4-FFF2-40B4-BE49-F238E27FC236}">
                  <a16:creationId xmlns:a16="http://schemas.microsoft.com/office/drawing/2014/main" id="{BE4069F3-B6D3-08C9-A3AB-25C8352BB2BE}"/>
                </a:ext>
              </a:extLst>
            </p:cNvPr>
            <p:cNvSpPr/>
            <p:nvPr/>
          </p:nvSpPr>
          <p:spPr>
            <a:xfrm>
              <a:off x="3350393" y="5209025"/>
              <a:ext cx="503375" cy="649517"/>
            </a:xfrm>
            <a:custGeom>
              <a:avLst/>
              <a:gdLst>
                <a:gd name="connsiteX0" fmla="*/ 0 w 503375"/>
                <a:gd name="connsiteY0" fmla="*/ 0 h 649517"/>
                <a:gd name="connsiteX1" fmla="*/ 300401 w 503375"/>
                <a:gd name="connsiteY1" fmla="*/ 0 h 649517"/>
                <a:gd name="connsiteX2" fmla="*/ 503375 w 503375"/>
                <a:gd name="connsiteY2" fmla="*/ 178617 h 649517"/>
                <a:gd name="connsiteX3" fmla="*/ 503375 w 503375"/>
                <a:gd name="connsiteY3" fmla="*/ 649517 h 649517"/>
                <a:gd name="connsiteX4" fmla="*/ 0 w 503375"/>
                <a:gd name="connsiteY4" fmla="*/ 649517 h 649517"/>
                <a:gd name="connsiteX5" fmla="*/ 0 w 503375"/>
                <a:gd name="connsiteY5" fmla="*/ 0 h 649517"/>
                <a:gd name="connsiteX6" fmla="*/ 48714 w 503375"/>
                <a:gd name="connsiteY6" fmla="*/ 48714 h 649517"/>
                <a:gd name="connsiteX7" fmla="*/ 48714 w 503375"/>
                <a:gd name="connsiteY7" fmla="*/ 600803 h 649517"/>
                <a:gd name="connsiteX8" fmla="*/ 454662 w 503375"/>
                <a:gd name="connsiteY8" fmla="*/ 600803 h 649517"/>
                <a:gd name="connsiteX9" fmla="*/ 454662 w 503375"/>
                <a:gd name="connsiteY9" fmla="*/ 219212 h 649517"/>
                <a:gd name="connsiteX10" fmla="*/ 251688 w 503375"/>
                <a:gd name="connsiteY10" fmla="*/ 219212 h 649517"/>
                <a:gd name="connsiteX11" fmla="*/ 251688 w 503375"/>
                <a:gd name="connsiteY11" fmla="*/ 48714 h 649517"/>
                <a:gd name="connsiteX12" fmla="*/ 48714 w 503375"/>
                <a:gd name="connsiteY12" fmla="*/ 48714 h 649517"/>
                <a:gd name="connsiteX13" fmla="*/ 300401 w 503375"/>
                <a:gd name="connsiteY13" fmla="*/ 69011 h 649517"/>
                <a:gd name="connsiteX14" fmla="*/ 300401 w 503375"/>
                <a:gd name="connsiteY14" fmla="*/ 170498 h 649517"/>
                <a:gd name="connsiteX15" fmla="*/ 401888 w 503375"/>
                <a:gd name="connsiteY15" fmla="*/ 170498 h 649517"/>
                <a:gd name="connsiteX16" fmla="*/ 300401 w 503375"/>
                <a:gd name="connsiteY16" fmla="*/ 69011 h 64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3375" h="649517">
                  <a:moveTo>
                    <a:pt x="0" y="0"/>
                  </a:moveTo>
                  <a:lnTo>
                    <a:pt x="300401" y="0"/>
                  </a:lnTo>
                  <a:lnTo>
                    <a:pt x="503375" y="178617"/>
                  </a:lnTo>
                  <a:lnTo>
                    <a:pt x="503375" y="649517"/>
                  </a:lnTo>
                  <a:lnTo>
                    <a:pt x="0" y="649517"/>
                  </a:lnTo>
                  <a:lnTo>
                    <a:pt x="0" y="0"/>
                  </a:lnTo>
                  <a:close/>
                  <a:moveTo>
                    <a:pt x="48714" y="48714"/>
                  </a:moveTo>
                  <a:lnTo>
                    <a:pt x="48714" y="600803"/>
                  </a:lnTo>
                  <a:lnTo>
                    <a:pt x="454662" y="600803"/>
                  </a:lnTo>
                  <a:lnTo>
                    <a:pt x="454662" y="219212"/>
                  </a:lnTo>
                  <a:lnTo>
                    <a:pt x="251688" y="219212"/>
                  </a:lnTo>
                  <a:lnTo>
                    <a:pt x="251688" y="48714"/>
                  </a:lnTo>
                  <a:lnTo>
                    <a:pt x="48714" y="48714"/>
                  </a:lnTo>
                  <a:close/>
                  <a:moveTo>
                    <a:pt x="300401" y="69011"/>
                  </a:moveTo>
                  <a:lnTo>
                    <a:pt x="300401" y="170498"/>
                  </a:lnTo>
                  <a:lnTo>
                    <a:pt x="401888" y="170498"/>
                  </a:lnTo>
                  <a:lnTo>
                    <a:pt x="300401" y="69011"/>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86" name="フリーフォーム 85">
              <a:extLst>
                <a:ext uri="{FF2B5EF4-FFF2-40B4-BE49-F238E27FC236}">
                  <a16:creationId xmlns:a16="http://schemas.microsoft.com/office/drawing/2014/main" id="{CBD0CDE8-9EF0-C624-B70C-5915E3F65F34}"/>
                </a:ext>
              </a:extLst>
            </p:cNvPr>
            <p:cNvSpPr/>
            <p:nvPr/>
          </p:nvSpPr>
          <p:spPr>
            <a:xfrm>
              <a:off x="3447820" y="5444475"/>
              <a:ext cx="105546" cy="32476"/>
            </a:xfrm>
            <a:custGeom>
              <a:avLst/>
              <a:gdLst>
                <a:gd name="connsiteX0" fmla="*/ 0 w 105546"/>
                <a:gd name="connsiteY0" fmla="*/ 0 h 32476"/>
                <a:gd name="connsiteX1" fmla="*/ 105546 w 105546"/>
                <a:gd name="connsiteY1" fmla="*/ 0 h 32476"/>
                <a:gd name="connsiteX2" fmla="*/ 105546 w 105546"/>
                <a:gd name="connsiteY2" fmla="*/ 32476 h 32476"/>
                <a:gd name="connsiteX3" fmla="*/ 0 w 105546"/>
                <a:gd name="connsiteY3" fmla="*/ 32476 h 32476"/>
                <a:gd name="connsiteX4" fmla="*/ 0 w 105546"/>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46" h="32476">
                  <a:moveTo>
                    <a:pt x="0" y="0"/>
                  </a:moveTo>
                  <a:lnTo>
                    <a:pt x="105546" y="0"/>
                  </a:lnTo>
                  <a:lnTo>
                    <a:pt x="105546"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84" name="フリーフォーム 83">
              <a:extLst>
                <a:ext uri="{FF2B5EF4-FFF2-40B4-BE49-F238E27FC236}">
                  <a16:creationId xmlns:a16="http://schemas.microsoft.com/office/drawing/2014/main" id="{525932AD-71B2-4CC8-AB2C-A24795F59F5D}"/>
                </a:ext>
              </a:extLst>
            </p:cNvPr>
            <p:cNvSpPr/>
            <p:nvPr/>
          </p:nvSpPr>
          <p:spPr>
            <a:xfrm>
              <a:off x="3447820" y="5509427"/>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82" name="フリーフォーム 81">
              <a:extLst>
                <a:ext uri="{FF2B5EF4-FFF2-40B4-BE49-F238E27FC236}">
                  <a16:creationId xmlns:a16="http://schemas.microsoft.com/office/drawing/2014/main" id="{3EC6B1C3-5589-2B18-DA63-9FE6A7BBA9B3}"/>
                </a:ext>
              </a:extLst>
            </p:cNvPr>
            <p:cNvSpPr/>
            <p:nvPr/>
          </p:nvSpPr>
          <p:spPr>
            <a:xfrm>
              <a:off x="3447820" y="5574378"/>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80" name="フリーフォーム 79">
              <a:extLst>
                <a:ext uri="{FF2B5EF4-FFF2-40B4-BE49-F238E27FC236}">
                  <a16:creationId xmlns:a16="http://schemas.microsoft.com/office/drawing/2014/main" id="{5D9EEBFC-1094-E34B-8568-524C6DA4244A}"/>
                </a:ext>
              </a:extLst>
            </p:cNvPr>
            <p:cNvSpPr/>
            <p:nvPr/>
          </p:nvSpPr>
          <p:spPr>
            <a:xfrm>
              <a:off x="3447820" y="5639330"/>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79" name="フリーフォーム 78">
              <a:extLst>
                <a:ext uri="{FF2B5EF4-FFF2-40B4-BE49-F238E27FC236}">
                  <a16:creationId xmlns:a16="http://schemas.microsoft.com/office/drawing/2014/main" id="{515AD693-633C-34B4-2670-5DC155AABD20}"/>
                </a:ext>
              </a:extLst>
            </p:cNvPr>
            <p:cNvSpPr/>
            <p:nvPr/>
          </p:nvSpPr>
          <p:spPr>
            <a:xfrm>
              <a:off x="3447820" y="5704282"/>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grpSp>
      <p:pic>
        <p:nvPicPr>
          <p:cNvPr id="25" name="グラフィックス 24" descr="コンピューター 単色塗りつぶし">
            <a:extLst>
              <a:ext uri="{FF2B5EF4-FFF2-40B4-BE49-F238E27FC236}">
                <a16:creationId xmlns:a16="http://schemas.microsoft.com/office/drawing/2014/main" id="{6B8072F9-B3DC-1BBE-724C-C747F763382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86214" y="3604951"/>
            <a:ext cx="2608893" cy="2608893"/>
          </a:xfrm>
          <a:prstGeom prst="rect">
            <a:avLst/>
          </a:prstGeom>
        </p:spPr>
      </p:pic>
      <p:grpSp>
        <p:nvGrpSpPr>
          <p:cNvPr id="124" name="グループ化 123">
            <a:extLst>
              <a:ext uri="{FF2B5EF4-FFF2-40B4-BE49-F238E27FC236}">
                <a16:creationId xmlns:a16="http://schemas.microsoft.com/office/drawing/2014/main" id="{28F18585-A758-DC20-AA87-45F28A43255E}"/>
              </a:ext>
            </a:extLst>
          </p:cNvPr>
          <p:cNvGrpSpPr/>
          <p:nvPr/>
        </p:nvGrpSpPr>
        <p:grpSpPr>
          <a:xfrm>
            <a:off x="7090916" y="4461817"/>
            <a:ext cx="762000" cy="590550"/>
            <a:chOff x="7090916" y="4461817"/>
            <a:chExt cx="762000" cy="590550"/>
          </a:xfrm>
          <a:effectLst>
            <a:outerShdw blurRad="50800" dist="38100" dir="2700000" algn="tl" rotWithShape="0">
              <a:prstClr val="black">
                <a:alpha val="80000"/>
              </a:prstClr>
            </a:outerShdw>
          </a:effectLst>
        </p:grpSpPr>
        <p:sp>
          <p:nvSpPr>
            <p:cNvPr id="123" name="フリーフォーム 122" descr="ブラウザー ウィンドウ 単色塗りつぶし">
              <a:extLst>
                <a:ext uri="{FF2B5EF4-FFF2-40B4-BE49-F238E27FC236}">
                  <a16:creationId xmlns:a16="http://schemas.microsoft.com/office/drawing/2014/main" id="{7FBAA607-A23F-DAC9-641A-1B9CA262B8CC}"/>
                </a:ext>
              </a:extLst>
            </p:cNvPr>
            <p:cNvSpPr/>
            <p:nvPr/>
          </p:nvSpPr>
          <p:spPr>
            <a:xfrm>
              <a:off x="7595741" y="4518967"/>
              <a:ext cx="38100" cy="38100"/>
            </a:xfrm>
            <a:custGeom>
              <a:avLst/>
              <a:gdLst>
                <a:gd name="connsiteX0" fmla="*/ 19050 w 38100"/>
                <a:gd name="connsiteY0" fmla="*/ 0 h 38100"/>
                <a:gd name="connsiteX1" fmla="*/ 38100 w 38100"/>
                <a:gd name="connsiteY1" fmla="*/ 19050 h 38100"/>
                <a:gd name="connsiteX2" fmla="*/ 19050 w 38100"/>
                <a:gd name="connsiteY2" fmla="*/ 38100 h 38100"/>
                <a:gd name="connsiteX3" fmla="*/ 0 w 38100"/>
                <a:gd name="connsiteY3" fmla="*/ 19050 h 38100"/>
                <a:gd name="connsiteX4" fmla="*/ 19050 w 38100"/>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9050" y="0"/>
                  </a:moveTo>
                  <a:cubicBezTo>
                    <a:pt x="29571" y="0"/>
                    <a:pt x="38100" y="8529"/>
                    <a:pt x="38100" y="19050"/>
                  </a:cubicBezTo>
                  <a:cubicBezTo>
                    <a:pt x="38100" y="29571"/>
                    <a:pt x="29571" y="38100"/>
                    <a:pt x="19050" y="38100"/>
                  </a:cubicBezTo>
                  <a:cubicBezTo>
                    <a:pt x="8529" y="38100"/>
                    <a:pt x="0" y="29571"/>
                    <a:pt x="0" y="19050"/>
                  </a:cubicBezTo>
                  <a:cubicBezTo>
                    <a:pt x="0" y="8529"/>
                    <a:pt x="8529" y="0"/>
                    <a:pt x="19050" y="0"/>
                  </a:cubicBez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122" name="フリーフォーム 121" descr="ブラウザー ウィンドウ 単色塗りつぶし">
              <a:extLst>
                <a:ext uri="{FF2B5EF4-FFF2-40B4-BE49-F238E27FC236}">
                  <a16:creationId xmlns:a16="http://schemas.microsoft.com/office/drawing/2014/main" id="{084DD4AE-3A55-3F48-A26D-A6666EE1A5FC}"/>
                </a:ext>
              </a:extLst>
            </p:cNvPr>
            <p:cNvSpPr/>
            <p:nvPr/>
          </p:nvSpPr>
          <p:spPr>
            <a:xfrm>
              <a:off x="7662416" y="4518967"/>
              <a:ext cx="38100" cy="38100"/>
            </a:xfrm>
            <a:custGeom>
              <a:avLst/>
              <a:gdLst>
                <a:gd name="connsiteX0" fmla="*/ 19050 w 38100"/>
                <a:gd name="connsiteY0" fmla="*/ 0 h 38100"/>
                <a:gd name="connsiteX1" fmla="*/ 38100 w 38100"/>
                <a:gd name="connsiteY1" fmla="*/ 19050 h 38100"/>
                <a:gd name="connsiteX2" fmla="*/ 19050 w 38100"/>
                <a:gd name="connsiteY2" fmla="*/ 38100 h 38100"/>
                <a:gd name="connsiteX3" fmla="*/ 0 w 38100"/>
                <a:gd name="connsiteY3" fmla="*/ 19050 h 38100"/>
                <a:gd name="connsiteX4" fmla="*/ 19050 w 38100"/>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9050" y="0"/>
                  </a:moveTo>
                  <a:cubicBezTo>
                    <a:pt x="29571" y="0"/>
                    <a:pt x="38100" y="8529"/>
                    <a:pt x="38100" y="19050"/>
                  </a:cubicBezTo>
                  <a:cubicBezTo>
                    <a:pt x="38100" y="29571"/>
                    <a:pt x="29571" y="38100"/>
                    <a:pt x="19050" y="38100"/>
                  </a:cubicBezTo>
                  <a:cubicBezTo>
                    <a:pt x="8529" y="38100"/>
                    <a:pt x="0" y="29571"/>
                    <a:pt x="0" y="19050"/>
                  </a:cubicBezTo>
                  <a:cubicBezTo>
                    <a:pt x="0" y="8529"/>
                    <a:pt x="8529" y="0"/>
                    <a:pt x="19050" y="0"/>
                  </a:cubicBez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121" name="フリーフォーム 120" descr="ブラウザー ウィンドウ 単色塗りつぶし">
              <a:extLst>
                <a:ext uri="{FF2B5EF4-FFF2-40B4-BE49-F238E27FC236}">
                  <a16:creationId xmlns:a16="http://schemas.microsoft.com/office/drawing/2014/main" id="{4E2F769B-AF62-CF1A-14FD-A6B8CE4E38F6}"/>
                </a:ext>
              </a:extLst>
            </p:cNvPr>
            <p:cNvSpPr/>
            <p:nvPr/>
          </p:nvSpPr>
          <p:spPr>
            <a:xfrm>
              <a:off x="7729091" y="4518967"/>
              <a:ext cx="38100" cy="38100"/>
            </a:xfrm>
            <a:custGeom>
              <a:avLst/>
              <a:gdLst>
                <a:gd name="connsiteX0" fmla="*/ 19050 w 38100"/>
                <a:gd name="connsiteY0" fmla="*/ 0 h 38100"/>
                <a:gd name="connsiteX1" fmla="*/ 38100 w 38100"/>
                <a:gd name="connsiteY1" fmla="*/ 19050 h 38100"/>
                <a:gd name="connsiteX2" fmla="*/ 19050 w 38100"/>
                <a:gd name="connsiteY2" fmla="*/ 38100 h 38100"/>
                <a:gd name="connsiteX3" fmla="*/ 0 w 38100"/>
                <a:gd name="connsiteY3" fmla="*/ 19050 h 38100"/>
                <a:gd name="connsiteX4" fmla="*/ 19050 w 38100"/>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9050" y="0"/>
                  </a:moveTo>
                  <a:cubicBezTo>
                    <a:pt x="29571" y="0"/>
                    <a:pt x="38100" y="8529"/>
                    <a:pt x="38100" y="19050"/>
                  </a:cubicBezTo>
                  <a:cubicBezTo>
                    <a:pt x="38100" y="29571"/>
                    <a:pt x="29571" y="38100"/>
                    <a:pt x="19050" y="38100"/>
                  </a:cubicBezTo>
                  <a:cubicBezTo>
                    <a:pt x="8529" y="38100"/>
                    <a:pt x="0" y="29571"/>
                    <a:pt x="0" y="19050"/>
                  </a:cubicBezTo>
                  <a:cubicBezTo>
                    <a:pt x="0" y="8529"/>
                    <a:pt x="8529" y="0"/>
                    <a:pt x="19050" y="0"/>
                  </a:cubicBez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120" name="フリーフォーム 119" descr="ブラウザー ウィンドウ 単色塗りつぶし">
              <a:extLst>
                <a:ext uri="{FF2B5EF4-FFF2-40B4-BE49-F238E27FC236}">
                  <a16:creationId xmlns:a16="http://schemas.microsoft.com/office/drawing/2014/main" id="{3E5E276F-03E0-0E5C-DD89-86468E693ABE}"/>
                </a:ext>
              </a:extLst>
            </p:cNvPr>
            <p:cNvSpPr/>
            <p:nvPr/>
          </p:nvSpPr>
          <p:spPr>
            <a:xfrm>
              <a:off x="7148066" y="4614217"/>
              <a:ext cx="647700" cy="381000"/>
            </a:xfrm>
            <a:custGeom>
              <a:avLst/>
              <a:gdLst>
                <a:gd name="connsiteX0" fmla="*/ 0 w 647700"/>
                <a:gd name="connsiteY0" fmla="*/ 0 h 381000"/>
                <a:gd name="connsiteX1" fmla="*/ 647700 w 647700"/>
                <a:gd name="connsiteY1" fmla="*/ 0 h 381000"/>
                <a:gd name="connsiteX2" fmla="*/ 647700 w 647700"/>
                <a:gd name="connsiteY2" fmla="*/ 381000 h 381000"/>
                <a:gd name="connsiteX3" fmla="*/ 0 w 647700"/>
                <a:gd name="connsiteY3" fmla="*/ 381000 h 381000"/>
                <a:gd name="connsiteX4" fmla="*/ 0 w 6477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 h="381000">
                  <a:moveTo>
                    <a:pt x="0" y="0"/>
                  </a:moveTo>
                  <a:lnTo>
                    <a:pt x="647700" y="0"/>
                  </a:lnTo>
                  <a:lnTo>
                    <a:pt x="647700" y="381000"/>
                  </a:lnTo>
                  <a:lnTo>
                    <a:pt x="0" y="381000"/>
                  </a:lnTo>
                  <a:lnTo>
                    <a:pt x="0" y="0"/>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119" name="フリーフォーム 118" descr="ブラウザー ウィンドウ 単色塗りつぶし">
              <a:extLst>
                <a:ext uri="{FF2B5EF4-FFF2-40B4-BE49-F238E27FC236}">
                  <a16:creationId xmlns:a16="http://schemas.microsoft.com/office/drawing/2014/main" id="{26AFEE0D-CE90-9621-50E2-54BA28DCDCBE}"/>
                </a:ext>
              </a:extLst>
            </p:cNvPr>
            <p:cNvSpPr/>
            <p:nvPr/>
          </p:nvSpPr>
          <p:spPr>
            <a:xfrm>
              <a:off x="7090916" y="4461817"/>
              <a:ext cx="762000" cy="590550"/>
            </a:xfrm>
            <a:custGeom>
              <a:avLst/>
              <a:gdLst>
                <a:gd name="connsiteX0" fmla="*/ 0 w 762000"/>
                <a:gd name="connsiteY0" fmla="*/ 0 h 590550"/>
                <a:gd name="connsiteX1" fmla="*/ 762000 w 762000"/>
                <a:gd name="connsiteY1" fmla="*/ 0 h 590550"/>
                <a:gd name="connsiteX2" fmla="*/ 762000 w 762000"/>
                <a:gd name="connsiteY2" fmla="*/ 590550 h 590550"/>
                <a:gd name="connsiteX3" fmla="*/ 0 w 762000"/>
                <a:gd name="connsiteY3" fmla="*/ 590550 h 590550"/>
                <a:gd name="connsiteX4" fmla="*/ 0 w 762000"/>
                <a:gd name="connsiteY4" fmla="*/ 0 h 590550"/>
                <a:gd name="connsiteX5" fmla="*/ 523875 w 762000"/>
                <a:gd name="connsiteY5" fmla="*/ 57150 h 590550"/>
                <a:gd name="connsiteX6" fmla="*/ 504825 w 762000"/>
                <a:gd name="connsiteY6" fmla="*/ 76200 h 590550"/>
                <a:gd name="connsiteX7" fmla="*/ 523875 w 762000"/>
                <a:gd name="connsiteY7" fmla="*/ 95250 h 590550"/>
                <a:gd name="connsiteX8" fmla="*/ 542925 w 762000"/>
                <a:gd name="connsiteY8" fmla="*/ 76200 h 590550"/>
                <a:gd name="connsiteX9" fmla="*/ 523875 w 762000"/>
                <a:gd name="connsiteY9" fmla="*/ 57150 h 590550"/>
                <a:gd name="connsiteX10" fmla="*/ 590550 w 762000"/>
                <a:gd name="connsiteY10" fmla="*/ 57150 h 590550"/>
                <a:gd name="connsiteX11" fmla="*/ 571500 w 762000"/>
                <a:gd name="connsiteY11" fmla="*/ 76200 h 590550"/>
                <a:gd name="connsiteX12" fmla="*/ 590550 w 762000"/>
                <a:gd name="connsiteY12" fmla="*/ 95250 h 590550"/>
                <a:gd name="connsiteX13" fmla="*/ 609600 w 762000"/>
                <a:gd name="connsiteY13" fmla="*/ 76200 h 590550"/>
                <a:gd name="connsiteX14" fmla="*/ 590550 w 762000"/>
                <a:gd name="connsiteY14" fmla="*/ 57150 h 590550"/>
                <a:gd name="connsiteX15" fmla="*/ 657225 w 762000"/>
                <a:gd name="connsiteY15" fmla="*/ 57150 h 590550"/>
                <a:gd name="connsiteX16" fmla="*/ 638175 w 762000"/>
                <a:gd name="connsiteY16" fmla="*/ 76200 h 590550"/>
                <a:gd name="connsiteX17" fmla="*/ 657225 w 762000"/>
                <a:gd name="connsiteY17" fmla="*/ 95250 h 590550"/>
                <a:gd name="connsiteX18" fmla="*/ 676275 w 762000"/>
                <a:gd name="connsiteY18" fmla="*/ 76200 h 590550"/>
                <a:gd name="connsiteX19" fmla="*/ 657225 w 762000"/>
                <a:gd name="connsiteY19" fmla="*/ 57150 h 590550"/>
                <a:gd name="connsiteX20" fmla="*/ 57150 w 762000"/>
                <a:gd name="connsiteY20" fmla="*/ 152400 h 590550"/>
                <a:gd name="connsiteX21" fmla="*/ 57150 w 762000"/>
                <a:gd name="connsiteY21" fmla="*/ 533400 h 590550"/>
                <a:gd name="connsiteX22" fmla="*/ 704850 w 762000"/>
                <a:gd name="connsiteY22" fmla="*/ 533400 h 590550"/>
                <a:gd name="connsiteX23" fmla="*/ 704850 w 762000"/>
                <a:gd name="connsiteY23" fmla="*/ 152400 h 590550"/>
                <a:gd name="connsiteX24" fmla="*/ 57150 w 762000"/>
                <a:gd name="connsiteY24" fmla="*/ 15240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2000" h="590550">
                  <a:moveTo>
                    <a:pt x="0" y="0"/>
                  </a:moveTo>
                  <a:lnTo>
                    <a:pt x="762000" y="0"/>
                  </a:lnTo>
                  <a:lnTo>
                    <a:pt x="762000" y="590550"/>
                  </a:lnTo>
                  <a:lnTo>
                    <a:pt x="0" y="590550"/>
                  </a:lnTo>
                  <a:lnTo>
                    <a:pt x="0" y="0"/>
                  </a:lnTo>
                  <a:close/>
                  <a:moveTo>
                    <a:pt x="523875" y="57150"/>
                  </a:moveTo>
                  <a:cubicBezTo>
                    <a:pt x="513354" y="57150"/>
                    <a:pt x="504825" y="65679"/>
                    <a:pt x="504825" y="76200"/>
                  </a:cubicBezTo>
                  <a:cubicBezTo>
                    <a:pt x="504825" y="86721"/>
                    <a:pt x="513354" y="95250"/>
                    <a:pt x="523875" y="95250"/>
                  </a:cubicBezTo>
                  <a:cubicBezTo>
                    <a:pt x="534396" y="95250"/>
                    <a:pt x="542925" y="86721"/>
                    <a:pt x="542925" y="76200"/>
                  </a:cubicBezTo>
                  <a:cubicBezTo>
                    <a:pt x="542925" y="65679"/>
                    <a:pt x="534396" y="57150"/>
                    <a:pt x="523875" y="57150"/>
                  </a:cubicBezTo>
                  <a:close/>
                  <a:moveTo>
                    <a:pt x="590550" y="57150"/>
                  </a:moveTo>
                  <a:cubicBezTo>
                    <a:pt x="580029" y="57150"/>
                    <a:pt x="571500" y="65679"/>
                    <a:pt x="571500" y="76200"/>
                  </a:cubicBezTo>
                  <a:cubicBezTo>
                    <a:pt x="571500" y="86721"/>
                    <a:pt x="580029" y="95250"/>
                    <a:pt x="590550" y="95250"/>
                  </a:cubicBezTo>
                  <a:cubicBezTo>
                    <a:pt x="601071" y="95250"/>
                    <a:pt x="609600" y="86721"/>
                    <a:pt x="609600" y="76200"/>
                  </a:cubicBezTo>
                  <a:cubicBezTo>
                    <a:pt x="609600" y="65679"/>
                    <a:pt x="601071" y="57150"/>
                    <a:pt x="590550" y="57150"/>
                  </a:cubicBezTo>
                  <a:close/>
                  <a:moveTo>
                    <a:pt x="657225" y="57150"/>
                  </a:moveTo>
                  <a:cubicBezTo>
                    <a:pt x="646704" y="57150"/>
                    <a:pt x="638175" y="65679"/>
                    <a:pt x="638175" y="76200"/>
                  </a:cubicBezTo>
                  <a:cubicBezTo>
                    <a:pt x="638175" y="86721"/>
                    <a:pt x="646704" y="95250"/>
                    <a:pt x="657225" y="95250"/>
                  </a:cubicBezTo>
                  <a:cubicBezTo>
                    <a:pt x="667746" y="95250"/>
                    <a:pt x="676275" y="86721"/>
                    <a:pt x="676275" y="76200"/>
                  </a:cubicBezTo>
                  <a:cubicBezTo>
                    <a:pt x="676275" y="65679"/>
                    <a:pt x="667746" y="57150"/>
                    <a:pt x="657225" y="57150"/>
                  </a:cubicBezTo>
                  <a:close/>
                  <a:moveTo>
                    <a:pt x="57150" y="152400"/>
                  </a:moveTo>
                  <a:lnTo>
                    <a:pt x="57150" y="533400"/>
                  </a:lnTo>
                  <a:lnTo>
                    <a:pt x="704850" y="533400"/>
                  </a:lnTo>
                  <a:lnTo>
                    <a:pt x="704850" y="152400"/>
                  </a:lnTo>
                  <a:lnTo>
                    <a:pt x="57150" y="152400"/>
                  </a:lnTo>
                  <a:close/>
                </a:path>
              </a:pathLst>
            </a:custGeom>
            <a:solidFill>
              <a:srgbClr val="00B0F0"/>
            </a:solidFill>
            <a:ln w="9525" cap="flat">
              <a:noFill/>
              <a:prstDash val="solid"/>
              <a:miter/>
            </a:ln>
          </p:spPr>
          <p:txBody>
            <a:bodyPr rtlCol="0" anchor="ctr"/>
            <a:lstStyle/>
            <a:p>
              <a:endParaRPr lang="ja-JP" altLang="en-US"/>
            </a:p>
          </p:txBody>
        </p:sp>
      </p:grpSp>
      <p:sp>
        <p:nvSpPr>
          <p:cNvPr id="41" name="テキスト ボックス 40">
            <a:extLst>
              <a:ext uri="{FF2B5EF4-FFF2-40B4-BE49-F238E27FC236}">
                <a16:creationId xmlns:a16="http://schemas.microsoft.com/office/drawing/2014/main" id="{17805A77-D4FE-78C3-9F0B-23A4725CD51F}"/>
              </a:ext>
            </a:extLst>
          </p:cNvPr>
          <p:cNvSpPr txBox="1"/>
          <p:nvPr/>
        </p:nvSpPr>
        <p:spPr>
          <a:xfrm>
            <a:off x="255616" y="6356151"/>
            <a:ext cx="7688745" cy="338554"/>
          </a:xfrm>
          <a:prstGeom prst="rect">
            <a:avLst/>
          </a:prstGeom>
          <a:noFill/>
        </p:spPr>
        <p:txBody>
          <a:bodyPr wrap="square">
            <a:spAutoFit/>
          </a:bodyPr>
          <a:lstStyle/>
          <a:p>
            <a:r>
              <a:rPr lang="en" altLang="ja-JP" sz="1600" dirty="0"/>
              <a:t>[1] Synopsys</a:t>
            </a:r>
            <a:r>
              <a:rPr lang="ja-JP" altLang="en" sz="1600"/>
              <a:t>，</a:t>
            </a:r>
            <a:r>
              <a:rPr lang="en" altLang="ja-JP" sz="1600" dirty="0"/>
              <a:t>2023 OPEN SOURCE SECURITY AND RISK ANALYSIS REPORT</a:t>
            </a:r>
          </a:p>
        </p:txBody>
      </p:sp>
      <p:pic>
        <p:nvPicPr>
          <p:cNvPr id="29" name="グラフィックス 28" descr="裁きの天秤 単色塗りつぶし">
            <a:extLst>
              <a:ext uri="{FF2B5EF4-FFF2-40B4-BE49-F238E27FC236}">
                <a16:creationId xmlns:a16="http://schemas.microsoft.com/office/drawing/2014/main" id="{BF9A1CB2-B2E6-45FB-E94C-0D56E15FC2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86720" y="5346585"/>
            <a:ext cx="923048" cy="923048"/>
          </a:xfrm>
          <a:prstGeom prst="rect">
            <a:avLst/>
          </a:prstGeom>
          <a:effectLst>
            <a:outerShdw blurRad="50800" dist="25400" dir="2700000" algn="tl" rotWithShape="0">
              <a:prstClr val="black">
                <a:alpha val="80000"/>
              </a:prstClr>
            </a:outerShdw>
          </a:effectLst>
        </p:spPr>
      </p:pic>
      <p:pic>
        <p:nvPicPr>
          <p:cNvPr id="35" name="グラフィックス 34" descr="裁きの天秤 単色塗りつぶし">
            <a:extLst>
              <a:ext uri="{FF2B5EF4-FFF2-40B4-BE49-F238E27FC236}">
                <a16:creationId xmlns:a16="http://schemas.microsoft.com/office/drawing/2014/main" id="{66A89AF0-175B-B043-6E89-972DA8E916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68258" y="3833552"/>
            <a:ext cx="923048" cy="923048"/>
          </a:xfrm>
          <a:prstGeom prst="rect">
            <a:avLst/>
          </a:prstGeom>
          <a:effectLst>
            <a:outerShdw blurRad="50800" dist="25400" dir="2700000" algn="tl" rotWithShape="0">
              <a:prstClr val="black">
                <a:alpha val="80000"/>
              </a:prstClr>
            </a:outerShdw>
          </a:effectLst>
        </p:spPr>
      </p:pic>
      <p:cxnSp>
        <p:nvCxnSpPr>
          <p:cNvPr id="6" name="直線コネクタ 5">
            <a:extLst>
              <a:ext uri="{FF2B5EF4-FFF2-40B4-BE49-F238E27FC236}">
                <a16:creationId xmlns:a16="http://schemas.microsoft.com/office/drawing/2014/main" id="{272F4F87-0CAB-EFC2-FD6D-DFC17F9BAFEA}"/>
              </a:ext>
            </a:extLst>
          </p:cNvPr>
          <p:cNvCxnSpPr>
            <a:cxnSpLocks/>
          </p:cNvCxnSpPr>
          <p:nvPr/>
        </p:nvCxnSpPr>
        <p:spPr>
          <a:xfrm flipH="1" flipV="1">
            <a:off x="4825781" y="4223262"/>
            <a:ext cx="2188935" cy="5333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550B3C21-7609-3D79-A456-877CFD6004A1}"/>
              </a:ext>
            </a:extLst>
          </p:cNvPr>
          <p:cNvCxnSpPr>
            <a:cxnSpLocks/>
          </p:cNvCxnSpPr>
          <p:nvPr/>
        </p:nvCxnSpPr>
        <p:spPr>
          <a:xfrm flipV="1">
            <a:off x="4906528" y="4769281"/>
            <a:ext cx="2108188" cy="634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グラフィックス 33" descr="十字の付いた盾 単色塗りつぶし">
            <a:extLst>
              <a:ext uri="{FF2B5EF4-FFF2-40B4-BE49-F238E27FC236}">
                <a16:creationId xmlns:a16="http://schemas.microsoft.com/office/drawing/2014/main" id="{6C25ED26-FBC4-B361-CA7E-5697F1CD4C7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22570" y="3818917"/>
            <a:ext cx="914400" cy="914400"/>
          </a:xfrm>
          <a:prstGeom prst="rect">
            <a:avLst/>
          </a:prstGeom>
          <a:effectLst>
            <a:outerShdw blurRad="50800" dist="25400" dir="2700000" algn="tl" rotWithShape="0">
              <a:prstClr val="black">
                <a:alpha val="80000"/>
              </a:prstClr>
            </a:outerShdw>
          </a:effectLst>
        </p:spPr>
      </p:pic>
      <p:pic>
        <p:nvPicPr>
          <p:cNvPr id="37" name="グラフィックス 36" descr="十字の付いた盾 単色塗りつぶし">
            <a:extLst>
              <a:ext uri="{FF2B5EF4-FFF2-40B4-BE49-F238E27FC236}">
                <a16:creationId xmlns:a16="http://schemas.microsoft.com/office/drawing/2014/main" id="{36697131-0BB2-F9A2-7952-351ADFFFAD2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92360" y="3506256"/>
            <a:ext cx="914400" cy="914400"/>
          </a:xfrm>
          <a:prstGeom prst="rect">
            <a:avLst/>
          </a:prstGeom>
          <a:effectLst>
            <a:outerShdw blurRad="50800" dist="25400" dir="2700000" algn="tl" rotWithShape="0">
              <a:prstClr val="black">
                <a:alpha val="80000"/>
              </a:prstClr>
            </a:outerShdw>
          </a:effectLst>
        </p:spPr>
      </p:pic>
      <p:pic>
        <p:nvPicPr>
          <p:cNvPr id="39" name="グラフィックス 38" descr="十字の付いた盾 単色塗りつぶし">
            <a:extLst>
              <a:ext uri="{FF2B5EF4-FFF2-40B4-BE49-F238E27FC236}">
                <a16:creationId xmlns:a16="http://schemas.microsoft.com/office/drawing/2014/main" id="{5224EC7B-0659-79B9-4743-33A612FFDE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61191" y="2274682"/>
            <a:ext cx="547926" cy="547926"/>
          </a:xfrm>
          <a:prstGeom prst="rect">
            <a:avLst/>
          </a:prstGeom>
          <a:effectLst>
            <a:outerShdw blurRad="50800" dist="25400" dir="2700000" algn="tl" rotWithShape="0">
              <a:prstClr val="black">
                <a:alpha val="80000"/>
              </a:prstClr>
            </a:outerShdw>
          </a:effectLst>
        </p:spPr>
      </p:pic>
      <p:pic>
        <p:nvPicPr>
          <p:cNvPr id="40" name="グラフィックス 39" descr="裁きの天秤 単色塗りつぶし">
            <a:extLst>
              <a:ext uri="{FF2B5EF4-FFF2-40B4-BE49-F238E27FC236}">
                <a16:creationId xmlns:a16="http://schemas.microsoft.com/office/drawing/2014/main" id="{4B00E712-5AAF-61BE-EF77-D26453C6FA6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94712" y="3051143"/>
            <a:ext cx="547092" cy="547092"/>
          </a:xfrm>
          <a:prstGeom prst="rect">
            <a:avLst/>
          </a:prstGeom>
          <a:effectLst>
            <a:outerShdw blurRad="50800" dist="25400" dir="2700000" algn="tl" rotWithShape="0">
              <a:prstClr val="black">
                <a:alpha val="80000"/>
              </a:prstClr>
            </a:outerShdw>
          </a:effectLst>
        </p:spPr>
      </p:pic>
    </p:spTree>
    <p:extLst>
      <p:ext uri="{BB962C8B-B14F-4D97-AF65-F5344CB8AC3E}">
        <p14:creationId xmlns:p14="http://schemas.microsoft.com/office/powerpoint/2010/main" val="340805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cTn>
                              </p:par>
                              <p:par>
                                <p:cTn id="12" presetID="53" presetClass="entr" presetSubtype="16"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p:cTn id="14" dur="500" fill="hold"/>
                                        <p:tgtEl>
                                          <p:spTgt spid="34"/>
                                        </p:tgtEl>
                                        <p:attrNameLst>
                                          <p:attrName>ppt_w</p:attrName>
                                        </p:attrNameLst>
                                      </p:cBhvr>
                                      <p:tavLst>
                                        <p:tav tm="0">
                                          <p:val>
                                            <p:fltVal val="0"/>
                                          </p:val>
                                        </p:tav>
                                        <p:tav tm="100000">
                                          <p:val>
                                            <p:strVal val="#ppt_w"/>
                                          </p:val>
                                        </p:tav>
                                      </p:tavLst>
                                    </p:anim>
                                    <p:anim calcmode="lin" valueType="num">
                                      <p:cBhvr>
                                        <p:cTn id="15" dur="500" fill="hold"/>
                                        <p:tgtEl>
                                          <p:spTgt spid="34"/>
                                        </p:tgtEl>
                                        <p:attrNameLst>
                                          <p:attrName>ppt_h</p:attrName>
                                        </p:attrNameLst>
                                      </p:cBhvr>
                                      <p:tavLst>
                                        <p:tav tm="0">
                                          <p:val>
                                            <p:fltVal val="0"/>
                                          </p:val>
                                        </p:tav>
                                        <p:tav tm="100000">
                                          <p:val>
                                            <p:strVal val="#ppt_h"/>
                                          </p:val>
                                        </p:tav>
                                      </p:tavLst>
                                    </p:anim>
                                    <p:animEffect transition="in" filter="fade">
                                      <p:cBhvr>
                                        <p:cTn id="16" dur="500"/>
                                        <p:tgtEl>
                                          <p:spTgt spid="34"/>
                                        </p:tgtEl>
                                      </p:cBhvr>
                                    </p:animEffect>
                                  </p:childTnLst>
                                </p:cTn>
                              </p:par>
                              <p:par>
                                <p:cTn id="17" presetID="53" presetClass="entr" presetSubtype="16"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fltVal val="0"/>
                                          </p:val>
                                        </p:tav>
                                        <p:tav tm="100000">
                                          <p:val>
                                            <p:strVal val="#ppt_h"/>
                                          </p:val>
                                        </p:tav>
                                      </p:tavLst>
                                    </p:anim>
                                    <p:animEffect transition="in" filter="fade">
                                      <p:cBhvr>
                                        <p:cTn id="21" dur="500"/>
                                        <p:tgtEl>
                                          <p:spTgt spid="35"/>
                                        </p:tgtEl>
                                      </p:cBhvr>
                                    </p:animEffect>
                                  </p:childTnLst>
                                </p:cTn>
                              </p:par>
                              <p:par>
                                <p:cTn id="22" presetID="53" presetClass="entr" presetSubtype="16"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500" fill="hold"/>
                                        <p:tgtEl>
                                          <p:spTgt spid="37"/>
                                        </p:tgtEl>
                                        <p:attrNameLst>
                                          <p:attrName>ppt_w</p:attrName>
                                        </p:attrNameLst>
                                      </p:cBhvr>
                                      <p:tavLst>
                                        <p:tav tm="0">
                                          <p:val>
                                            <p:fltVal val="0"/>
                                          </p:val>
                                        </p:tav>
                                        <p:tav tm="100000">
                                          <p:val>
                                            <p:strVal val="#ppt_w"/>
                                          </p:val>
                                        </p:tav>
                                      </p:tavLst>
                                    </p:anim>
                                    <p:anim calcmode="lin" valueType="num">
                                      <p:cBhvr>
                                        <p:cTn id="25" dur="500" fill="hold"/>
                                        <p:tgtEl>
                                          <p:spTgt spid="37"/>
                                        </p:tgtEl>
                                        <p:attrNameLst>
                                          <p:attrName>ppt_h</p:attrName>
                                        </p:attrNameLst>
                                      </p:cBhvr>
                                      <p:tavLst>
                                        <p:tav tm="0">
                                          <p:val>
                                            <p:fltVal val="0"/>
                                          </p:val>
                                        </p:tav>
                                        <p:tav tm="100000">
                                          <p:val>
                                            <p:strVal val="#ppt_h"/>
                                          </p:val>
                                        </p:tav>
                                      </p:tavLst>
                                    </p:anim>
                                    <p:animEffect transition="in" filter="fade">
                                      <p:cBhvr>
                                        <p:cTn id="26" dur="500"/>
                                        <p:tgtEl>
                                          <p:spTgt spid="37"/>
                                        </p:tgtEl>
                                      </p:cBhvr>
                                    </p:animEffec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063C42-25A4-0ECD-8C93-8F1370F35C75}"/>
              </a:ext>
            </a:extLst>
          </p:cNvPr>
          <p:cNvSpPr>
            <a:spLocks noGrp="1"/>
          </p:cNvSpPr>
          <p:nvPr>
            <p:ph type="title"/>
          </p:nvPr>
        </p:nvSpPr>
        <p:spPr/>
        <p:txBody>
          <a:bodyPr/>
          <a:lstStyle/>
          <a:p>
            <a:r>
              <a:rPr kumimoji="1" lang="en" altLang="ja-JP" dirty="0"/>
              <a:t>Results – Analysis 3 – Challenge</a:t>
            </a:r>
            <a:r>
              <a:rPr kumimoji="1" lang="en-US" altLang="ja-JP" dirty="0"/>
              <a:t> 3</a:t>
            </a:r>
            <a:endParaRPr kumimoji="1" lang="ja-JP" altLang="en-US"/>
          </a:p>
        </p:txBody>
      </p:sp>
      <p:sp>
        <p:nvSpPr>
          <p:cNvPr id="3" name="コンテンツ プレースホルダー 2">
            <a:extLst>
              <a:ext uri="{FF2B5EF4-FFF2-40B4-BE49-F238E27FC236}">
                <a16:creationId xmlns:a16="http://schemas.microsoft.com/office/drawing/2014/main" id="{44F695A4-73F3-37B9-5909-431AC90E548C}"/>
              </a:ext>
            </a:extLst>
          </p:cNvPr>
          <p:cNvSpPr>
            <a:spLocks noGrp="1"/>
          </p:cNvSpPr>
          <p:nvPr>
            <p:ph idx="1"/>
          </p:nvPr>
        </p:nvSpPr>
        <p:spPr>
          <a:xfrm>
            <a:off x="326571" y="2002482"/>
            <a:ext cx="11513976" cy="4491624"/>
          </a:xfrm>
        </p:spPr>
        <p:txBody>
          <a:bodyPr>
            <a:normAutofit/>
          </a:bodyPr>
          <a:lstStyle/>
          <a:p>
            <a:r>
              <a:rPr lang="en" altLang="ja-JP" b="1" dirty="0">
                <a:solidFill>
                  <a:schemeClr val="accent1"/>
                </a:solidFill>
              </a:rPr>
              <a:t>Immature SBOM tools are making correct SBOM generation difficult</a:t>
            </a:r>
          </a:p>
          <a:p>
            <a:pPr lvl="1"/>
            <a:r>
              <a:rPr lang="en" altLang="ja-JP" dirty="0"/>
              <a:t>defects</a:t>
            </a:r>
          </a:p>
          <a:p>
            <a:pPr lvl="1"/>
            <a:r>
              <a:rPr lang="en" altLang="ja-JP" dirty="0"/>
              <a:t>insufficient features</a:t>
            </a:r>
          </a:p>
          <a:p>
            <a:pPr lvl="1"/>
            <a:r>
              <a:rPr lang="en" altLang="ja-JP" dirty="0"/>
              <a:t>lack of comprehensive docs or accumulated knowledge among </a:t>
            </a:r>
            <a:r>
              <a:rPr lang="en" altLang="ja-JP" dirty="0" err="1"/>
              <a:t>devs</a:t>
            </a:r>
            <a:r>
              <a:rPr lang="en" altLang="ja-JP" dirty="0"/>
              <a:t> on basic usage</a:t>
            </a:r>
            <a:endParaRPr lang="ja-JP" altLang="en-US"/>
          </a:p>
          <a:p>
            <a:r>
              <a:rPr lang="en-US" altLang="ja-JP" dirty="0"/>
              <a:t>Questions on </a:t>
            </a:r>
            <a:r>
              <a:rPr lang="en-US" altLang="ja-JP" b="1" dirty="0">
                <a:solidFill>
                  <a:schemeClr val="accent1"/>
                </a:solidFill>
              </a:rPr>
              <a:t>errors</a:t>
            </a:r>
            <a:r>
              <a:rPr lang="en-US" altLang="ja-JP" dirty="0"/>
              <a:t> and </a:t>
            </a:r>
            <a:r>
              <a:rPr lang="en-US" altLang="ja-JP" b="1" dirty="0">
                <a:solidFill>
                  <a:schemeClr val="accent1"/>
                </a:solidFill>
              </a:rPr>
              <a:t>unclear usages</a:t>
            </a:r>
            <a:r>
              <a:rPr lang="en-US" altLang="ja-JP" dirty="0"/>
              <a:t> by SBOM tool users were prevalent</a:t>
            </a:r>
          </a:p>
          <a:p>
            <a:r>
              <a:rPr kumimoji="1" lang="en" altLang="ja-JP" b="1" i="1" dirty="0"/>
              <a:t>How to create a BOM file in a Flutter project</a:t>
            </a:r>
            <a:r>
              <a:rPr kumimoji="1" lang="en" altLang="ja-JP" b="1" baseline="30000" dirty="0"/>
              <a:t>1</a:t>
            </a:r>
          </a:p>
          <a:p>
            <a:pPr lvl="1"/>
            <a:r>
              <a:rPr lang="en" altLang="ja-JP" dirty="0"/>
              <a:t>Encountered an error on </a:t>
            </a:r>
            <a:r>
              <a:rPr lang="en" altLang="ja-JP" dirty="0" err="1"/>
              <a:t>CycloneDX</a:t>
            </a:r>
            <a:r>
              <a:rPr lang="en" altLang="ja-JP" dirty="0"/>
              <a:t> SBOM generation for a Flutter project</a:t>
            </a:r>
            <a:endParaRPr lang="en-US" altLang="ja-JP" dirty="0"/>
          </a:p>
        </p:txBody>
      </p:sp>
      <p:sp>
        <p:nvSpPr>
          <p:cNvPr id="9" name="テキスト ボックス 8">
            <a:extLst>
              <a:ext uri="{FF2B5EF4-FFF2-40B4-BE49-F238E27FC236}">
                <a16:creationId xmlns:a16="http://schemas.microsoft.com/office/drawing/2014/main" id="{24575C7F-0FC2-0354-A087-84A78B6F14B9}"/>
              </a:ext>
            </a:extLst>
          </p:cNvPr>
          <p:cNvSpPr txBox="1"/>
          <p:nvPr/>
        </p:nvSpPr>
        <p:spPr>
          <a:xfrm>
            <a:off x="3461049" y="6186329"/>
            <a:ext cx="5216893" cy="307777"/>
          </a:xfrm>
          <a:prstGeom prst="rect">
            <a:avLst/>
          </a:prstGeom>
          <a:noFill/>
        </p:spPr>
        <p:txBody>
          <a:bodyPr wrap="square">
            <a:spAutoFit/>
          </a:bodyPr>
          <a:lstStyle/>
          <a:p>
            <a:r>
              <a:rPr lang="en" altLang="ja-JP" sz="1400" baseline="30000" dirty="0"/>
              <a:t>1</a:t>
            </a:r>
            <a:r>
              <a:rPr lang="en" altLang="ja-JP" sz="1400" dirty="0"/>
              <a:t> </a:t>
            </a:r>
            <a:r>
              <a:rPr lang="en" altLang="ja-JP" sz="1400" dirty="0">
                <a:hlinkClick r:id="rId3"/>
              </a:rPr>
              <a:t>https://stackoverflow.com/questions/76515339</a:t>
            </a:r>
            <a:r>
              <a:rPr lang="en" altLang="ja-JP" sz="1400" dirty="0"/>
              <a:t> (June 2023)</a:t>
            </a:r>
            <a:endParaRPr lang="ja-JP" altLang="en-US" sz="1400"/>
          </a:p>
        </p:txBody>
      </p:sp>
      <p:sp>
        <p:nvSpPr>
          <p:cNvPr id="5" name="角丸四角形 4">
            <a:extLst>
              <a:ext uri="{FF2B5EF4-FFF2-40B4-BE49-F238E27FC236}">
                <a16:creationId xmlns:a16="http://schemas.microsoft.com/office/drawing/2014/main" id="{A69D8803-3C7C-9C4D-FDF3-7EBCC8512825}"/>
              </a:ext>
            </a:extLst>
          </p:cNvPr>
          <p:cNvSpPr/>
          <p:nvPr/>
        </p:nvSpPr>
        <p:spPr>
          <a:xfrm>
            <a:off x="2253557" y="951722"/>
            <a:ext cx="8705990" cy="770842"/>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en" altLang="ja-JP" sz="2800" b="1" dirty="0"/>
              <a:t>Immaturity of SBOM Tools or Unclear Usages</a:t>
            </a:r>
            <a:endParaRPr kumimoji="1" lang="ja-JP" altLang="en-US" sz="2800" b="1"/>
          </a:p>
        </p:txBody>
      </p:sp>
      <p:pic>
        <p:nvPicPr>
          <p:cNvPr id="8" name="グラフィックス 7">
            <a:extLst>
              <a:ext uri="{FF2B5EF4-FFF2-40B4-BE49-F238E27FC236}">
                <a16:creationId xmlns:a16="http://schemas.microsoft.com/office/drawing/2014/main" id="{0585B10C-E60D-3D6B-4C6C-C5E1792411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02800" y="4062766"/>
            <a:ext cx="736047" cy="909427"/>
          </a:xfrm>
          <a:prstGeom prst="rect">
            <a:avLst/>
          </a:prstGeom>
        </p:spPr>
      </p:pic>
      <p:pic>
        <p:nvPicPr>
          <p:cNvPr id="10" name="グラフィックス 9" descr="レンガ壁の建築 単色塗りつぶし">
            <a:extLst>
              <a:ext uri="{FF2B5EF4-FFF2-40B4-BE49-F238E27FC236}">
                <a16:creationId xmlns:a16="http://schemas.microsoft.com/office/drawing/2014/main" id="{D4BC114A-7B72-D478-0B1A-A45DDF0720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2995" y="879943"/>
            <a:ext cx="914400" cy="914400"/>
          </a:xfrm>
          <a:prstGeom prst="rect">
            <a:avLst/>
          </a:prstGeom>
          <a:effectLst>
            <a:outerShdw blurRad="50800" dist="38100" dir="2700000" algn="tl" rotWithShape="0">
              <a:prstClr val="black">
                <a:alpha val="80000"/>
              </a:prstClr>
            </a:outerShdw>
          </a:effectLst>
        </p:spPr>
      </p:pic>
    </p:spTree>
    <p:extLst>
      <p:ext uri="{BB962C8B-B14F-4D97-AF65-F5344CB8AC3E}">
        <p14:creationId xmlns:p14="http://schemas.microsoft.com/office/powerpoint/2010/main" val="2867094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E80801-48AE-4E81-317C-6FA0AC49131A}"/>
              </a:ext>
            </a:extLst>
          </p:cNvPr>
          <p:cNvSpPr>
            <a:spLocks noGrp="1"/>
          </p:cNvSpPr>
          <p:nvPr>
            <p:ph type="title"/>
          </p:nvPr>
        </p:nvSpPr>
        <p:spPr/>
        <p:txBody>
          <a:bodyPr/>
          <a:lstStyle/>
          <a:p>
            <a:r>
              <a:rPr lang="en" altLang="ja-JP" dirty="0"/>
              <a:t>Results – Analysis 3 – </a:t>
            </a:r>
            <a:r>
              <a:rPr lang="en-US" altLang="ja-JP" dirty="0"/>
              <a:t>Discussion</a:t>
            </a:r>
            <a:endParaRPr lang="ja-JP" altLang="en-US"/>
          </a:p>
        </p:txBody>
      </p:sp>
      <p:sp>
        <p:nvSpPr>
          <p:cNvPr id="3" name="コンテンツ プレースホルダー 2">
            <a:extLst>
              <a:ext uri="{FF2B5EF4-FFF2-40B4-BE49-F238E27FC236}">
                <a16:creationId xmlns:a16="http://schemas.microsoft.com/office/drawing/2014/main" id="{C3B24431-D5E2-BA6B-8CF0-BBAD7BE7A54E}"/>
              </a:ext>
            </a:extLst>
          </p:cNvPr>
          <p:cNvSpPr>
            <a:spLocks noGrp="1"/>
          </p:cNvSpPr>
          <p:nvPr>
            <p:ph idx="1"/>
          </p:nvPr>
        </p:nvSpPr>
        <p:spPr/>
        <p:txBody>
          <a:bodyPr/>
          <a:lstStyle/>
          <a:p>
            <a:r>
              <a:rPr lang="en-US" altLang="ja-JP" dirty="0"/>
              <a:t>Ordinal developers seek:</a:t>
            </a:r>
          </a:p>
          <a:p>
            <a:endParaRPr lang="en-US" altLang="ja-JP" dirty="0"/>
          </a:p>
          <a:p>
            <a:endParaRPr lang="en-US" altLang="ja-JP" dirty="0"/>
          </a:p>
          <a:p>
            <a:endParaRPr lang="en-US" altLang="ja-JP" dirty="0"/>
          </a:p>
          <a:p>
            <a:endParaRPr lang="en-US" altLang="ja-JP" dirty="0"/>
          </a:p>
          <a:p>
            <a:endParaRPr lang="en-US" altLang="ja-JP" dirty="0"/>
          </a:p>
          <a:p>
            <a:r>
              <a:rPr lang="en" altLang="ja-JP" dirty="0"/>
              <a:t>Questions requiring fundamentally new approaches or systems were scarce</a:t>
            </a:r>
            <a:endParaRPr lang="ja-JP" altLang="en-US"/>
          </a:p>
          <a:p>
            <a:r>
              <a:rPr lang="en" altLang="ja-JP" dirty="0"/>
              <a:t>Most were revolving around usages, issues, and minor missing functionalities on existing tools</a:t>
            </a:r>
            <a:endParaRPr lang="ja-JP" altLang="en-US"/>
          </a:p>
        </p:txBody>
      </p:sp>
      <p:sp>
        <p:nvSpPr>
          <p:cNvPr id="4" name="角丸四角形 3">
            <a:extLst>
              <a:ext uri="{FF2B5EF4-FFF2-40B4-BE49-F238E27FC236}">
                <a16:creationId xmlns:a16="http://schemas.microsoft.com/office/drawing/2014/main" id="{E217CF15-30A2-8FFA-E06A-3D8A87349A66}"/>
              </a:ext>
            </a:extLst>
          </p:cNvPr>
          <p:cNvSpPr/>
          <p:nvPr/>
        </p:nvSpPr>
        <p:spPr>
          <a:xfrm>
            <a:off x="1959429" y="1570187"/>
            <a:ext cx="9060024" cy="770842"/>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lang="en" altLang="ja-JP" sz="2800" b="1" dirty="0"/>
              <a:t>A</a:t>
            </a:r>
            <a:r>
              <a:rPr kumimoji="1" lang="en" altLang="ja-JP" sz="2800" b="1" dirty="0"/>
              <a:t>ccumulated Knowledge on Existing SBOM </a:t>
            </a:r>
            <a:r>
              <a:rPr lang="en" altLang="ja-JP" sz="2800" b="1" dirty="0"/>
              <a:t>T</a:t>
            </a:r>
            <a:r>
              <a:rPr kumimoji="1" lang="en" altLang="ja-JP" sz="2800" b="1" dirty="0"/>
              <a:t>ools</a:t>
            </a:r>
            <a:endParaRPr kumimoji="1" lang="ja-JP" altLang="en-US" sz="2800" b="1"/>
          </a:p>
        </p:txBody>
      </p:sp>
      <p:sp>
        <p:nvSpPr>
          <p:cNvPr id="5" name="角丸四角形 4">
            <a:extLst>
              <a:ext uri="{FF2B5EF4-FFF2-40B4-BE49-F238E27FC236}">
                <a16:creationId xmlns:a16="http://schemas.microsoft.com/office/drawing/2014/main" id="{F93AD640-0124-8769-673D-E2FA2A86F4AB}"/>
              </a:ext>
            </a:extLst>
          </p:cNvPr>
          <p:cNvSpPr/>
          <p:nvPr/>
        </p:nvSpPr>
        <p:spPr>
          <a:xfrm>
            <a:off x="1959428" y="2652904"/>
            <a:ext cx="9060024" cy="770842"/>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lang="en" altLang="ja-JP" sz="2800" b="1" dirty="0"/>
              <a:t>R</a:t>
            </a:r>
            <a:r>
              <a:rPr kumimoji="1" lang="en" altLang="ja-JP" sz="2800" b="1" dirty="0"/>
              <a:t>efinement and Extension to Existing SBOM </a:t>
            </a:r>
            <a:r>
              <a:rPr lang="en" altLang="ja-JP" sz="2800" b="1" dirty="0"/>
              <a:t>T</a:t>
            </a:r>
            <a:r>
              <a:rPr kumimoji="1" lang="en" altLang="ja-JP" sz="2800" b="1" dirty="0"/>
              <a:t>ools</a:t>
            </a:r>
            <a:endParaRPr kumimoji="1" lang="ja-JP" altLang="en-US" sz="2800" b="1"/>
          </a:p>
        </p:txBody>
      </p:sp>
      <p:grpSp>
        <p:nvGrpSpPr>
          <p:cNvPr id="153" name="グループ化 152">
            <a:extLst>
              <a:ext uri="{FF2B5EF4-FFF2-40B4-BE49-F238E27FC236}">
                <a16:creationId xmlns:a16="http://schemas.microsoft.com/office/drawing/2014/main" id="{B9D8E4EA-025E-236D-67C2-38394E86FF51}"/>
              </a:ext>
            </a:extLst>
          </p:cNvPr>
          <p:cNvGrpSpPr/>
          <p:nvPr/>
        </p:nvGrpSpPr>
        <p:grpSpPr>
          <a:xfrm>
            <a:off x="788360" y="2619225"/>
            <a:ext cx="759619" cy="822292"/>
            <a:chOff x="788360" y="2619225"/>
            <a:chExt cx="759619" cy="822292"/>
          </a:xfrm>
          <a:effectLst>
            <a:outerShdw blurRad="50800" dist="38100" dir="2700000" algn="tl" rotWithShape="0">
              <a:prstClr val="black">
                <a:alpha val="80000"/>
              </a:prstClr>
            </a:outerShdw>
          </a:effectLst>
        </p:grpSpPr>
        <p:sp>
          <p:nvSpPr>
            <p:cNvPr id="151" name="フリーフォーム 150">
              <a:extLst>
                <a:ext uri="{FF2B5EF4-FFF2-40B4-BE49-F238E27FC236}">
                  <a16:creationId xmlns:a16="http://schemas.microsoft.com/office/drawing/2014/main" id="{B27585E9-C23B-03B0-379B-8B11B44D2388}"/>
                </a:ext>
              </a:extLst>
            </p:cNvPr>
            <p:cNvSpPr/>
            <p:nvPr/>
          </p:nvSpPr>
          <p:spPr>
            <a:xfrm>
              <a:off x="984574" y="2815726"/>
              <a:ext cx="366522" cy="384524"/>
            </a:xfrm>
            <a:custGeom>
              <a:avLst/>
              <a:gdLst>
                <a:gd name="connsiteX0" fmla="*/ 182975 w 366522"/>
                <a:gd name="connsiteY0" fmla="*/ 0 h 384524"/>
                <a:gd name="connsiteX1" fmla="*/ 365950 w 366522"/>
                <a:gd name="connsiteY1" fmla="*/ 180975 h 384524"/>
                <a:gd name="connsiteX2" fmla="*/ 366522 w 366522"/>
                <a:gd name="connsiteY2" fmla="*/ 188119 h 384524"/>
                <a:gd name="connsiteX3" fmla="*/ 353854 w 366522"/>
                <a:gd name="connsiteY3" fmla="*/ 252127 h 384524"/>
                <a:gd name="connsiteX4" fmla="*/ 322993 w 366522"/>
                <a:gd name="connsiteY4" fmla="*/ 302419 h 384524"/>
                <a:gd name="connsiteX5" fmla="*/ 268986 w 366522"/>
                <a:gd name="connsiteY5" fmla="*/ 384524 h 384524"/>
                <a:gd name="connsiteX6" fmla="*/ 97536 w 366522"/>
                <a:gd name="connsiteY6" fmla="*/ 384524 h 384524"/>
                <a:gd name="connsiteX7" fmla="*/ 44006 w 366522"/>
                <a:gd name="connsiteY7" fmla="*/ 302133 h 384524"/>
                <a:gd name="connsiteX8" fmla="*/ 13144 w 366522"/>
                <a:gd name="connsiteY8" fmla="*/ 251841 h 384524"/>
                <a:gd name="connsiteX9" fmla="*/ 0 w 366522"/>
                <a:gd name="connsiteY9" fmla="*/ 187833 h 384524"/>
                <a:gd name="connsiteX10" fmla="*/ 0 w 366522"/>
                <a:gd name="connsiteY10" fmla="*/ 180975 h 384524"/>
                <a:gd name="connsiteX11" fmla="*/ 182975 w 366522"/>
                <a:gd name="connsiteY11" fmla="*/ 0 h 384524"/>
                <a:gd name="connsiteX12" fmla="*/ 170973 w 366522"/>
                <a:gd name="connsiteY12" fmla="*/ 73818 h 384524"/>
                <a:gd name="connsiteX13" fmla="*/ 159638 w 366522"/>
                <a:gd name="connsiteY13" fmla="*/ 96297 h 384524"/>
                <a:gd name="connsiteX14" fmla="*/ 139731 w 366522"/>
                <a:gd name="connsiteY14" fmla="*/ 104393 h 384524"/>
                <a:gd name="connsiteX15" fmla="*/ 115728 w 366522"/>
                <a:gd name="connsiteY15" fmla="*/ 96297 h 384524"/>
                <a:gd name="connsiteX16" fmla="*/ 97440 w 366522"/>
                <a:gd name="connsiteY16" fmla="*/ 114585 h 384524"/>
                <a:gd name="connsiteX17" fmla="*/ 105060 w 366522"/>
                <a:gd name="connsiteY17" fmla="*/ 138588 h 384524"/>
                <a:gd name="connsiteX18" fmla="*/ 96678 w 366522"/>
                <a:gd name="connsiteY18" fmla="*/ 158400 h 384524"/>
                <a:gd name="connsiteX19" fmla="*/ 74199 w 366522"/>
                <a:gd name="connsiteY19" fmla="*/ 169639 h 384524"/>
                <a:gd name="connsiteX20" fmla="*/ 74199 w 366522"/>
                <a:gd name="connsiteY20" fmla="*/ 194786 h 384524"/>
                <a:gd name="connsiteX21" fmla="*/ 96678 w 366522"/>
                <a:gd name="connsiteY21" fmla="*/ 206120 h 384524"/>
                <a:gd name="connsiteX22" fmla="*/ 104774 w 366522"/>
                <a:gd name="connsiteY22" fmla="*/ 225932 h 384524"/>
                <a:gd name="connsiteX23" fmla="*/ 96678 w 366522"/>
                <a:gd name="connsiteY23" fmla="*/ 249935 h 384524"/>
                <a:gd name="connsiteX24" fmla="*/ 115728 w 366522"/>
                <a:gd name="connsiteY24" fmla="*/ 268223 h 384524"/>
                <a:gd name="connsiteX25" fmla="*/ 139731 w 366522"/>
                <a:gd name="connsiteY25" fmla="*/ 260032 h 384524"/>
                <a:gd name="connsiteX26" fmla="*/ 159543 w 366522"/>
                <a:gd name="connsiteY26" fmla="*/ 268223 h 384524"/>
                <a:gd name="connsiteX27" fmla="*/ 170782 w 366522"/>
                <a:gd name="connsiteY27" fmla="*/ 290607 h 384524"/>
                <a:gd name="connsiteX28" fmla="*/ 196310 w 366522"/>
                <a:gd name="connsiteY28" fmla="*/ 290607 h 384524"/>
                <a:gd name="connsiteX29" fmla="*/ 207644 w 366522"/>
                <a:gd name="connsiteY29" fmla="*/ 268604 h 384524"/>
                <a:gd name="connsiteX30" fmla="*/ 227171 w 366522"/>
                <a:gd name="connsiteY30" fmla="*/ 260698 h 384524"/>
                <a:gd name="connsiteX31" fmla="*/ 251078 w 366522"/>
                <a:gd name="connsiteY31" fmla="*/ 268890 h 384524"/>
                <a:gd name="connsiteX32" fmla="*/ 269366 w 366522"/>
                <a:gd name="connsiteY32" fmla="*/ 250507 h 384524"/>
                <a:gd name="connsiteX33" fmla="*/ 261270 w 366522"/>
                <a:gd name="connsiteY33" fmla="*/ 226599 h 384524"/>
                <a:gd name="connsiteX34" fmla="*/ 269938 w 366522"/>
                <a:gd name="connsiteY34" fmla="*/ 206692 h 384524"/>
                <a:gd name="connsiteX35" fmla="*/ 292322 w 366522"/>
                <a:gd name="connsiteY35" fmla="*/ 195452 h 384524"/>
                <a:gd name="connsiteX36" fmla="*/ 292322 w 366522"/>
                <a:gd name="connsiteY36" fmla="*/ 169639 h 384524"/>
                <a:gd name="connsiteX37" fmla="*/ 269843 w 366522"/>
                <a:gd name="connsiteY37" fmla="*/ 158305 h 384524"/>
                <a:gd name="connsiteX38" fmla="*/ 261746 w 366522"/>
                <a:gd name="connsiteY38" fmla="*/ 138493 h 384524"/>
                <a:gd name="connsiteX39" fmla="*/ 269843 w 366522"/>
                <a:gd name="connsiteY39" fmla="*/ 114490 h 384524"/>
                <a:gd name="connsiteX40" fmla="*/ 251554 w 366522"/>
                <a:gd name="connsiteY40" fmla="*/ 96202 h 384524"/>
                <a:gd name="connsiteX41" fmla="*/ 227552 w 366522"/>
                <a:gd name="connsiteY41" fmla="*/ 104298 h 384524"/>
                <a:gd name="connsiteX42" fmla="*/ 207740 w 366522"/>
                <a:gd name="connsiteY42" fmla="*/ 96202 h 384524"/>
                <a:gd name="connsiteX43" fmla="*/ 196500 w 366522"/>
                <a:gd name="connsiteY43" fmla="*/ 73818 h 384524"/>
                <a:gd name="connsiteX44" fmla="*/ 170973 w 366522"/>
                <a:gd name="connsiteY44" fmla="*/ 73818 h 38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66522" h="384524">
                  <a:moveTo>
                    <a:pt x="182975" y="0"/>
                  </a:moveTo>
                  <a:cubicBezTo>
                    <a:pt x="283001" y="607"/>
                    <a:pt x="364245" y="80962"/>
                    <a:pt x="365950" y="180975"/>
                  </a:cubicBezTo>
                  <a:lnTo>
                    <a:pt x="366522" y="188119"/>
                  </a:lnTo>
                  <a:cubicBezTo>
                    <a:pt x="365845" y="210006"/>
                    <a:pt x="361565" y="231632"/>
                    <a:pt x="353854" y="252127"/>
                  </a:cubicBezTo>
                  <a:cubicBezTo>
                    <a:pt x="346621" y="270583"/>
                    <a:pt x="336173" y="287611"/>
                    <a:pt x="322993" y="302419"/>
                  </a:cubicBezTo>
                  <a:cubicBezTo>
                    <a:pt x="301850" y="327587"/>
                    <a:pt x="283724" y="355143"/>
                    <a:pt x="268986" y="384524"/>
                  </a:cubicBezTo>
                  <a:lnTo>
                    <a:pt x="97536" y="384524"/>
                  </a:lnTo>
                  <a:cubicBezTo>
                    <a:pt x="82967" y="355067"/>
                    <a:pt x="65000" y="327415"/>
                    <a:pt x="44006" y="302133"/>
                  </a:cubicBezTo>
                  <a:cubicBezTo>
                    <a:pt x="30826" y="287325"/>
                    <a:pt x="20377" y="270297"/>
                    <a:pt x="13144" y="251841"/>
                  </a:cubicBezTo>
                  <a:cubicBezTo>
                    <a:pt x="5271" y="231373"/>
                    <a:pt x="830" y="209747"/>
                    <a:pt x="0" y="187833"/>
                  </a:cubicBezTo>
                  <a:lnTo>
                    <a:pt x="0" y="180975"/>
                  </a:lnTo>
                  <a:cubicBezTo>
                    <a:pt x="1706" y="80962"/>
                    <a:pt x="82949" y="607"/>
                    <a:pt x="182975" y="0"/>
                  </a:cubicBezTo>
                  <a:close/>
                  <a:moveTo>
                    <a:pt x="170973" y="73818"/>
                  </a:moveTo>
                  <a:lnTo>
                    <a:pt x="159638" y="96297"/>
                  </a:lnTo>
                  <a:cubicBezTo>
                    <a:pt x="152697" y="98174"/>
                    <a:pt x="146012" y="100893"/>
                    <a:pt x="139731" y="104393"/>
                  </a:cubicBezTo>
                  <a:lnTo>
                    <a:pt x="115728" y="96297"/>
                  </a:lnTo>
                  <a:lnTo>
                    <a:pt x="97440" y="114585"/>
                  </a:lnTo>
                  <a:lnTo>
                    <a:pt x="105060" y="138588"/>
                  </a:lnTo>
                  <a:cubicBezTo>
                    <a:pt x="101405" y="144794"/>
                    <a:pt x="98587" y="151455"/>
                    <a:pt x="96678" y="158400"/>
                  </a:cubicBezTo>
                  <a:lnTo>
                    <a:pt x="74199" y="169639"/>
                  </a:lnTo>
                  <a:lnTo>
                    <a:pt x="74199" y="194786"/>
                  </a:lnTo>
                  <a:lnTo>
                    <a:pt x="96678" y="206120"/>
                  </a:lnTo>
                  <a:cubicBezTo>
                    <a:pt x="98531" y="213039"/>
                    <a:pt x="101251" y="219696"/>
                    <a:pt x="104774" y="225932"/>
                  </a:cubicBezTo>
                  <a:lnTo>
                    <a:pt x="96678" y="249935"/>
                  </a:lnTo>
                  <a:lnTo>
                    <a:pt x="115728" y="268223"/>
                  </a:lnTo>
                  <a:lnTo>
                    <a:pt x="139731" y="260032"/>
                  </a:lnTo>
                  <a:cubicBezTo>
                    <a:pt x="145966" y="263581"/>
                    <a:pt x="152622" y="266333"/>
                    <a:pt x="159543" y="268223"/>
                  </a:cubicBezTo>
                  <a:lnTo>
                    <a:pt x="170782" y="290607"/>
                  </a:lnTo>
                  <a:lnTo>
                    <a:pt x="196310" y="290607"/>
                  </a:lnTo>
                  <a:lnTo>
                    <a:pt x="207644" y="268604"/>
                  </a:lnTo>
                  <a:cubicBezTo>
                    <a:pt x="214444" y="266755"/>
                    <a:pt x="220999" y="264101"/>
                    <a:pt x="227171" y="260698"/>
                  </a:cubicBezTo>
                  <a:lnTo>
                    <a:pt x="251078" y="268890"/>
                  </a:lnTo>
                  <a:lnTo>
                    <a:pt x="269366" y="250507"/>
                  </a:lnTo>
                  <a:lnTo>
                    <a:pt x="261270" y="226599"/>
                  </a:lnTo>
                  <a:cubicBezTo>
                    <a:pt x="264909" y="220315"/>
                    <a:pt x="267817" y="213636"/>
                    <a:pt x="269938" y="206692"/>
                  </a:cubicBezTo>
                  <a:lnTo>
                    <a:pt x="292322" y="195452"/>
                  </a:lnTo>
                  <a:lnTo>
                    <a:pt x="292322" y="169639"/>
                  </a:lnTo>
                  <a:lnTo>
                    <a:pt x="269843" y="158305"/>
                  </a:lnTo>
                  <a:cubicBezTo>
                    <a:pt x="268024" y="151374"/>
                    <a:pt x="265302" y="144714"/>
                    <a:pt x="261746" y="138493"/>
                  </a:cubicBezTo>
                  <a:lnTo>
                    <a:pt x="269843" y="114490"/>
                  </a:lnTo>
                  <a:lnTo>
                    <a:pt x="251554" y="96202"/>
                  </a:lnTo>
                  <a:lnTo>
                    <a:pt x="227552" y="104298"/>
                  </a:lnTo>
                  <a:cubicBezTo>
                    <a:pt x="221312" y="100782"/>
                    <a:pt x="214656" y="98062"/>
                    <a:pt x="207740" y="96202"/>
                  </a:cubicBezTo>
                  <a:lnTo>
                    <a:pt x="196500" y="73818"/>
                  </a:lnTo>
                  <a:lnTo>
                    <a:pt x="170973" y="73818"/>
                  </a:lnTo>
                  <a:close/>
                </a:path>
              </a:pathLst>
            </a:cu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0" name="フリーフォーム 149">
              <a:extLst>
                <a:ext uri="{FF2B5EF4-FFF2-40B4-BE49-F238E27FC236}">
                  <a16:creationId xmlns:a16="http://schemas.microsoft.com/office/drawing/2014/main" id="{0FCB9B74-2EDA-AD96-B25C-193D91B95CC3}"/>
                </a:ext>
              </a:extLst>
            </p:cNvPr>
            <p:cNvSpPr/>
            <p:nvPr/>
          </p:nvSpPr>
          <p:spPr>
            <a:xfrm>
              <a:off x="1130115" y="2960219"/>
              <a:ext cx="76200" cy="76200"/>
            </a:xfrm>
            <a:custGeom>
              <a:avLst/>
              <a:gdLst>
                <a:gd name="connsiteX0" fmla="*/ 38100 w 76200"/>
                <a:gd name="connsiteY0" fmla="*/ 0 h 76200"/>
                <a:gd name="connsiteX1" fmla="*/ 76200 w 76200"/>
                <a:gd name="connsiteY1" fmla="*/ 38100 h 76200"/>
                <a:gd name="connsiteX2" fmla="*/ 38100 w 76200"/>
                <a:gd name="connsiteY2" fmla="*/ 76200 h 76200"/>
                <a:gd name="connsiteX3" fmla="*/ 0 w 76200"/>
                <a:gd name="connsiteY3" fmla="*/ 38100 h 76200"/>
                <a:gd name="connsiteX4" fmla="*/ 38100 w 76200"/>
                <a:gd name="connsiteY4" fmla="*/ 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38100" y="0"/>
                  </a:moveTo>
                  <a:cubicBezTo>
                    <a:pt x="59014" y="307"/>
                    <a:pt x="75894" y="17186"/>
                    <a:pt x="76200" y="38100"/>
                  </a:cubicBezTo>
                  <a:cubicBezTo>
                    <a:pt x="76200" y="59142"/>
                    <a:pt x="59142" y="76200"/>
                    <a:pt x="38100" y="76200"/>
                  </a:cubicBezTo>
                  <a:cubicBezTo>
                    <a:pt x="17059" y="76200"/>
                    <a:pt x="0" y="59142"/>
                    <a:pt x="0" y="38100"/>
                  </a:cubicBezTo>
                  <a:cubicBezTo>
                    <a:pt x="0" y="17059"/>
                    <a:pt x="17059" y="0"/>
                    <a:pt x="38100" y="0"/>
                  </a:cubicBezTo>
                  <a:close/>
                </a:path>
              </a:pathLst>
            </a:cu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49" name="フリーフォーム 148">
              <a:extLst>
                <a:ext uri="{FF2B5EF4-FFF2-40B4-BE49-F238E27FC236}">
                  <a16:creationId xmlns:a16="http://schemas.microsoft.com/office/drawing/2014/main" id="{690E2B0A-7A3D-B8FC-0323-ACD020FD5DF9}"/>
                </a:ext>
              </a:extLst>
            </p:cNvPr>
            <p:cNvSpPr/>
            <p:nvPr/>
          </p:nvSpPr>
          <p:spPr>
            <a:xfrm>
              <a:off x="1150880" y="2619225"/>
              <a:ext cx="38100" cy="104775"/>
            </a:xfrm>
            <a:custGeom>
              <a:avLst/>
              <a:gdLst>
                <a:gd name="connsiteX0" fmla="*/ 19050 w 38100"/>
                <a:gd name="connsiteY0" fmla="*/ 0 h 104775"/>
                <a:gd name="connsiteX1" fmla="*/ 38100 w 38100"/>
                <a:gd name="connsiteY1" fmla="*/ 19050 h 104775"/>
                <a:gd name="connsiteX2" fmla="*/ 38100 w 38100"/>
                <a:gd name="connsiteY2" fmla="*/ 85725 h 104775"/>
                <a:gd name="connsiteX3" fmla="*/ 19050 w 38100"/>
                <a:gd name="connsiteY3" fmla="*/ 104775 h 104775"/>
                <a:gd name="connsiteX4" fmla="*/ 0 w 38100"/>
                <a:gd name="connsiteY4" fmla="*/ 85725 h 104775"/>
                <a:gd name="connsiteX5" fmla="*/ 0 w 38100"/>
                <a:gd name="connsiteY5" fmla="*/ 19050 h 104775"/>
                <a:gd name="connsiteX6" fmla="*/ 19050 w 38100"/>
                <a:gd name="connsiteY6"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104775">
                  <a:moveTo>
                    <a:pt x="19050" y="0"/>
                  </a:moveTo>
                  <a:cubicBezTo>
                    <a:pt x="29571" y="0"/>
                    <a:pt x="38100" y="8529"/>
                    <a:pt x="38100" y="19050"/>
                  </a:cubicBezTo>
                  <a:lnTo>
                    <a:pt x="38100" y="85725"/>
                  </a:lnTo>
                  <a:cubicBezTo>
                    <a:pt x="38100" y="96246"/>
                    <a:pt x="29571" y="104775"/>
                    <a:pt x="19050" y="104775"/>
                  </a:cubicBezTo>
                  <a:cubicBezTo>
                    <a:pt x="8529" y="104775"/>
                    <a:pt x="0" y="96246"/>
                    <a:pt x="0" y="85725"/>
                  </a:cubicBezTo>
                  <a:lnTo>
                    <a:pt x="0" y="19050"/>
                  </a:lnTo>
                  <a:cubicBezTo>
                    <a:pt x="0" y="8529"/>
                    <a:pt x="8529" y="0"/>
                    <a:pt x="19050" y="0"/>
                  </a:cubicBez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48" name="フリーフォーム 147">
              <a:extLst>
                <a:ext uri="{FF2B5EF4-FFF2-40B4-BE49-F238E27FC236}">
                  <a16:creationId xmlns:a16="http://schemas.microsoft.com/office/drawing/2014/main" id="{52A393EE-29A5-3D9D-939D-455FA2CCCBE8}"/>
                </a:ext>
              </a:extLst>
            </p:cNvPr>
            <p:cNvSpPr/>
            <p:nvPr/>
          </p:nvSpPr>
          <p:spPr>
            <a:xfrm>
              <a:off x="891797" y="2728614"/>
              <a:ext cx="84504" cy="84650"/>
            </a:xfrm>
            <a:custGeom>
              <a:avLst/>
              <a:gdLst>
                <a:gd name="connsiteX0" fmla="*/ 18080 w 84504"/>
                <a:gd name="connsiteY0" fmla="*/ 25 h 84650"/>
                <a:gd name="connsiteX1" fmla="*/ 31817 w 84504"/>
                <a:gd name="connsiteY1" fmla="*/ 4911 h 84650"/>
                <a:gd name="connsiteX2" fmla="*/ 78965 w 84504"/>
                <a:gd name="connsiteY2" fmla="*/ 52250 h 84650"/>
                <a:gd name="connsiteX3" fmla="*/ 78965 w 84504"/>
                <a:gd name="connsiteY3" fmla="*/ 79111 h 84650"/>
                <a:gd name="connsiteX4" fmla="*/ 52105 w 84504"/>
                <a:gd name="connsiteY4" fmla="*/ 79111 h 84650"/>
                <a:gd name="connsiteX5" fmla="*/ 4956 w 84504"/>
                <a:gd name="connsiteY5" fmla="*/ 31866 h 84650"/>
                <a:gd name="connsiteX6" fmla="*/ 4910 w 84504"/>
                <a:gd name="connsiteY6" fmla="*/ 6283 h 84650"/>
                <a:gd name="connsiteX7" fmla="*/ 18080 w 84504"/>
                <a:gd name="connsiteY7" fmla="*/ 25 h 8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504" h="84650">
                  <a:moveTo>
                    <a:pt x="18080" y="25"/>
                  </a:moveTo>
                  <a:cubicBezTo>
                    <a:pt x="22949" y="-224"/>
                    <a:pt x="27913" y="1385"/>
                    <a:pt x="31817" y="4911"/>
                  </a:cubicBezTo>
                  <a:lnTo>
                    <a:pt x="78965" y="52250"/>
                  </a:lnTo>
                  <a:cubicBezTo>
                    <a:pt x="86351" y="59680"/>
                    <a:pt x="86351" y="71680"/>
                    <a:pt x="78965" y="79111"/>
                  </a:cubicBezTo>
                  <a:cubicBezTo>
                    <a:pt x="71535" y="86496"/>
                    <a:pt x="59535" y="86496"/>
                    <a:pt x="52105" y="79111"/>
                  </a:cubicBezTo>
                  <a:lnTo>
                    <a:pt x="4956" y="31866"/>
                  </a:lnTo>
                  <a:cubicBezTo>
                    <a:pt x="-1634" y="24619"/>
                    <a:pt x="-1654" y="13555"/>
                    <a:pt x="4910" y="6283"/>
                  </a:cubicBezTo>
                  <a:cubicBezTo>
                    <a:pt x="8436" y="2379"/>
                    <a:pt x="13211" y="273"/>
                    <a:pt x="18080" y="25"/>
                  </a:cubicBez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47" name="フリーフォーム 146">
              <a:extLst>
                <a:ext uri="{FF2B5EF4-FFF2-40B4-BE49-F238E27FC236}">
                  <a16:creationId xmlns:a16="http://schemas.microsoft.com/office/drawing/2014/main" id="{36974EA7-A46E-B833-AE4D-EB5F9A5B6B65}"/>
                </a:ext>
              </a:extLst>
            </p:cNvPr>
            <p:cNvSpPr/>
            <p:nvPr/>
          </p:nvSpPr>
          <p:spPr>
            <a:xfrm>
              <a:off x="1363369" y="2733557"/>
              <a:ext cx="83603" cy="83426"/>
            </a:xfrm>
            <a:custGeom>
              <a:avLst/>
              <a:gdLst>
                <a:gd name="connsiteX0" fmla="*/ 75664 w 83603"/>
                <a:gd name="connsiteY0" fmla="*/ 3576 h 83426"/>
                <a:gd name="connsiteX1" fmla="*/ 80025 w 83603"/>
                <a:gd name="connsiteY1" fmla="*/ 30161 h 83426"/>
                <a:gd name="connsiteX2" fmla="*/ 32971 w 83603"/>
                <a:gd name="connsiteY2" fmla="*/ 77786 h 83426"/>
                <a:gd name="connsiteX3" fmla="*/ 19446 w 83603"/>
                <a:gd name="connsiteY3" fmla="*/ 83406 h 83426"/>
                <a:gd name="connsiteX4" fmla="*/ 5539 w 83603"/>
                <a:gd name="connsiteY4" fmla="*/ 78263 h 83426"/>
                <a:gd name="connsiteX5" fmla="*/ 5539 w 83603"/>
                <a:gd name="connsiteY5" fmla="*/ 51402 h 83426"/>
                <a:gd name="connsiteX6" fmla="*/ 53164 w 83603"/>
                <a:gd name="connsiteY6" fmla="*/ 3777 h 83426"/>
                <a:gd name="connsiteX7" fmla="*/ 75664 w 83603"/>
                <a:gd name="connsiteY7" fmla="*/ 3576 h 8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603" h="83426">
                  <a:moveTo>
                    <a:pt x="75664" y="3576"/>
                  </a:moveTo>
                  <a:cubicBezTo>
                    <a:pt x="84210" y="9713"/>
                    <a:pt x="86162" y="21616"/>
                    <a:pt x="80025" y="30161"/>
                  </a:cubicBezTo>
                  <a:lnTo>
                    <a:pt x="32971" y="77786"/>
                  </a:lnTo>
                  <a:cubicBezTo>
                    <a:pt x="29392" y="81387"/>
                    <a:pt x="24523" y="83410"/>
                    <a:pt x="19446" y="83406"/>
                  </a:cubicBezTo>
                  <a:cubicBezTo>
                    <a:pt x="14306" y="83640"/>
                    <a:pt x="9290" y="81785"/>
                    <a:pt x="5539" y="78263"/>
                  </a:cubicBezTo>
                  <a:cubicBezTo>
                    <a:pt x="-1846" y="70832"/>
                    <a:pt x="-1846" y="58833"/>
                    <a:pt x="5539" y="51402"/>
                  </a:cubicBezTo>
                  <a:lnTo>
                    <a:pt x="53164" y="3777"/>
                  </a:lnTo>
                  <a:cubicBezTo>
                    <a:pt x="59819" y="-1185"/>
                    <a:pt x="68922" y="-1266"/>
                    <a:pt x="75664" y="3576"/>
                  </a:cubicBez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46" name="フリーフォーム 145">
              <a:extLst>
                <a:ext uri="{FF2B5EF4-FFF2-40B4-BE49-F238E27FC236}">
                  <a16:creationId xmlns:a16="http://schemas.microsoft.com/office/drawing/2014/main" id="{C7982C1E-8900-8EB6-7A47-BA2D66DF89B2}"/>
                </a:ext>
              </a:extLst>
            </p:cNvPr>
            <p:cNvSpPr/>
            <p:nvPr/>
          </p:nvSpPr>
          <p:spPr>
            <a:xfrm>
              <a:off x="929710" y="2761337"/>
              <a:ext cx="476250" cy="494062"/>
            </a:xfrm>
            <a:custGeom>
              <a:avLst/>
              <a:gdLst>
                <a:gd name="connsiteX0" fmla="*/ 238125 w 476250"/>
                <a:gd name="connsiteY0" fmla="*/ 0 h 494062"/>
                <a:gd name="connsiteX1" fmla="*/ 476250 w 476250"/>
                <a:gd name="connsiteY1" fmla="*/ 235172 h 494062"/>
                <a:gd name="connsiteX2" fmla="*/ 476250 w 476250"/>
                <a:gd name="connsiteY2" fmla="*/ 243364 h 494062"/>
                <a:gd name="connsiteX3" fmla="*/ 459676 w 476250"/>
                <a:gd name="connsiteY3" fmla="*/ 325755 h 494062"/>
                <a:gd name="connsiteX4" fmla="*/ 418338 w 476250"/>
                <a:gd name="connsiteY4" fmla="*/ 393478 h 494062"/>
                <a:gd name="connsiteX5" fmla="*/ 362617 w 476250"/>
                <a:gd name="connsiteY5" fmla="*/ 483965 h 494062"/>
                <a:gd name="connsiteX6" fmla="*/ 346234 w 476250"/>
                <a:gd name="connsiteY6" fmla="*/ 494062 h 494062"/>
                <a:gd name="connsiteX7" fmla="*/ 130016 w 476250"/>
                <a:gd name="connsiteY7" fmla="*/ 494062 h 494062"/>
                <a:gd name="connsiteX8" fmla="*/ 113633 w 476250"/>
                <a:gd name="connsiteY8" fmla="*/ 483965 h 494062"/>
                <a:gd name="connsiteX9" fmla="*/ 57912 w 476250"/>
                <a:gd name="connsiteY9" fmla="*/ 393478 h 494062"/>
                <a:gd name="connsiteX10" fmla="*/ 16573 w 476250"/>
                <a:gd name="connsiteY10" fmla="*/ 325755 h 494062"/>
                <a:gd name="connsiteX11" fmla="*/ 0 w 476250"/>
                <a:gd name="connsiteY11" fmla="*/ 243364 h 494062"/>
                <a:gd name="connsiteX12" fmla="*/ 0 w 476250"/>
                <a:gd name="connsiteY12" fmla="*/ 235172 h 494062"/>
                <a:gd name="connsiteX13" fmla="*/ 238125 w 476250"/>
                <a:gd name="connsiteY13" fmla="*/ 0 h 494062"/>
                <a:gd name="connsiteX14" fmla="*/ 237839 w 476250"/>
                <a:gd name="connsiteY14" fmla="*/ 54388 h 494062"/>
                <a:gd name="connsiteX15" fmla="*/ 54864 w 476250"/>
                <a:gd name="connsiteY15" fmla="*/ 235363 h 494062"/>
                <a:gd name="connsiteX16" fmla="*/ 54864 w 476250"/>
                <a:gd name="connsiteY16" fmla="*/ 242221 h 494062"/>
                <a:gd name="connsiteX17" fmla="*/ 68008 w 476250"/>
                <a:gd name="connsiteY17" fmla="*/ 306229 h 494062"/>
                <a:gd name="connsiteX18" fmla="*/ 98870 w 476250"/>
                <a:gd name="connsiteY18" fmla="*/ 356521 h 494062"/>
                <a:gd name="connsiteX19" fmla="*/ 152400 w 476250"/>
                <a:gd name="connsiteY19" fmla="*/ 438912 h 494062"/>
                <a:gd name="connsiteX20" fmla="*/ 323850 w 476250"/>
                <a:gd name="connsiteY20" fmla="*/ 438912 h 494062"/>
                <a:gd name="connsiteX21" fmla="*/ 377857 w 476250"/>
                <a:gd name="connsiteY21" fmla="*/ 356807 h 494062"/>
                <a:gd name="connsiteX22" fmla="*/ 408718 w 476250"/>
                <a:gd name="connsiteY22" fmla="*/ 306515 h 494062"/>
                <a:gd name="connsiteX23" fmla="*/ 421386 w 476250"/>
                <a:gd name="connsiteY23" fmla="*/ 242507 h 494062"/>
                <a:gd name="connsiteX24" fmla="*/ 420814 w 476250"/>
                <a:gd name="connsiteY24" fmla="*/ 235363 h 494062"/>
                <a:gd name="connsiteX25" fmla="*/ 237839 w 476250"/>
                <a:gd name="connsiteY25" fmla="*/ 54388 h 49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0" h="494062">
                  <a:moveTo>
                    <a:pt x="238125" y="0"/>
                  </a:moveTo>
                  <a:cubicBezTo>
                    <a:pt x="368157" y="804"/>
                    <a:pt x="473823" y="105160"/>
                    <a:pt x="476250" y="235172"/>
                  </a:cubicBezTo>
                  <a:lnTo>
                    <a:pt x="476250" y="243364"/>
                  </a:lnTo>
                  <a:cubicBezTo>
                    <a:pt x="475379" y="271562"/>
                    <a:pt x="469777" y="299414"/>
                    <a:pt x="459676" y="325755"/>
                  </a:cubicBezTo>
                  <a:cubicBezTo>
                    <a:pt x="450036" y="350609"/>
                    <a:pt x="436037" y="373543"/>
                    <a:pt x="418338" y="393478"/>
                  </a:cubicBezTo>
                  <a:cubicBezTo>
                    <a:pt x="396526" y="417290"/>
                    <a:pt x="372713" y="463391"/>
                    <a:pt x="362617" y="483965"/>
                  </a:cubicBezTo>
                  <a:cubicBezTo>
                    <a:pt x="359529" y="490180"/>
                    <a:pt x="353174" y="494096"/>
                    <a:pt x="346234" y="494062"/>
                  </a:cubicBezTo>
                  <a:lnTo>
                    <a:pt x="130016" y="494062"/>
                  </a:lnTo>
                  <a:cubicBezTo>
                    <a:pt x="123076" y="494096"/>
                    <a:pt x="116721" y="490180"/>
                    <a:pt x="113633" y="483965"/>
                  </a:cubicBezTo>
                  <a:cubicBezTo>
                    <a:pt x="103537" y="463391"/>
                    <a:pt x="79724" y="417195"/>
                    <a:pt x="57912" y="393478"/>
                  </a:cubicBezTo>
                  <a:cubicBezTo>
                    <a:pt x="40213" y="373543"/>
                    <a:pt x="26214" y="350609"/>
                    <a:pt x="16573" y="325755"/>
                  </a:cubicBezTo>
                  <a:cubicBezTo>
                    <a:pt x="6473" y="299414"/>
                    <a:pt x="871" y="271562"/>
                    <a:pt x="0" y="243364"/>
                  </a:cubicBezTo>
                  <a:lnTo>
                    <a:pt x="0" y="235172"/>
                  </a:lnTo>
                  <a:cubicBezTo>
                    <a:pt x="2427" y="105160"/>
                    <a:pt x="108093" y="804"/>
                    <a:pt x="238125" y="0"/>
                  </a:cubicBezTo>
                  <a:close/>
                  <a:moveTo>
                    <a:pt x="237839" y="54388"/>
                  </a:moveTo>
                  <a:cubicBezTo>
                    <a:pt x="137813" y="54995"/>
                    <a:pt x="56570" y="135350"/>
                    <a:pt x="54864" y="235363"/>
                  </a:cubicBezTo>
                  <a:lnTo>
                    <a:pt x="54864" y="242221"/>
                  </a:lnTo>
                  <a:cubicBezTo>
                    <a:pt x="55694" y="264135"/>
                    <a:pt x="60135" y="285761"/>
                    <a:pt x="68008" y="306229"/>
                  </a:cubicBezTo>
                  <a:cubicBezTo>
                    <a:pt x="75241" y="324685"/>
                    <a:pt x="85690" y="341713"/>
                    <a:pt x="98870" y="356521"/>
                  </a:cubicBezTo>
                  <a:cubicBezTo>
                    <a:pt x="119864" y="381803"/>
                    <a:pt x="137831" y="409455"/>
                    <a:pt x="152400" y="438912"/>
                  </a:cubicBezTo>
                  <a:lnTo>
                    <a:pt x="323850" y="438912"/>
                  </a:lnTo>
                  <a:cubicBezTo>
                    <a:pt x="338588" y="409531"/>
                    <a:pt x="356714" y="381975"/>
                    <a:pt x="377857" y="356807"/>
                  </a:cubicBezTo>
                  <a:cubicBezTo>
                    <a:pt x="391037" y="341999"/>
                    <a:pt x="401485" y="324971"/>
                    <a:pt x="408718" y="306515"/>
                  </a:cubicBezTo>
                  <a:cubicBezTo>
                    <a:pt x="416429" y="286020"/>
                    <a:pt x="420709" y="264394"/>
                    <a:pt x="421386" y="242507"/>
                  </a:cubicBezTo>
                  <a:lnTo>
                    <a:pt x="420814" y="235363"/>
                  </a:lnTo>
                  <a:cubicBezTo>
                    <a:pt x="419109" y="135350"/>
                    <a:pt x="337865" y="54995"/>
                    <a:pt x="237839" y="54388"/>
                  </a:cubicBez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44" name="フリーフォーム 143">
              <a:extLst>
                <a:ext uri="{FF2B5EF4-FFF2-40B4-BE49-F238E27FC236}">
                  <a16:creationId xmlns:a16="http://schemas.microsoft.com/office/drawing/2014/main" id="{500F8E0A-43C1-ECA1-EEC6-5D716785789D}"/>
                </a:ext>
              </a:extLst>
            </p:cNvPr>
            <p:cNvSpPr/>
            <p:nvPr/>
          </p:nvSpPr>
          <p:spPr>
            <a:xfrm>
              <a:off x="1058774" y="2889544"/>
              <a:ext cx="218123" cy="216789"/>
            </a:xfrm>
            <a:custGeom>
              <a:avLst/>
              <a:gdLst>
                <a:gd name="connsiteX0" fmla="*/ 96774 w 218123"/>
                <a:gd name="connsiteY0" fmla="*/ 0 h 216789"/>
                <a:gd name="connsiteX1" fmla="*/ 122301 w 218123"/>
                <a:gd name="connsiteY1" fmla="*/ 0 h 216789"/>
                <a:gd name="connsiteX2" fmla="*/ 133541 w 218123"/>
                <a:gd name="connsiteY2" fmla="*/ 22384 h 216789"/>
                <a:gd name="connsiteX3" fmla="*/ 153353 w 218123"/>
                <a:gd name="connsiteY3" fmla="*/ 30480 h 216789"/>
                <a:gd name="connsiteX4" fmla="*/ 177355 w 218123"/>
                <a:gd name="connsiteY4" fmla="*/ 22384 h 216789"/>
                <a:gd name="connsiteX5" fmla="*/ 195644 w 218123"/>
                <a:gd name="connsiteY5" fmla="*/ 40672 h 216789"/>
                <a:gd name="connsiteX6" fmla="*/ 187547 w 218123"/>
                <a:gd name="connsiteY6" fmla="*/ 64675 h 216789"/>
                <a:gd name="connsiteX7" fmla="*/ 195644 w 218123"/>
                <a:gd name="connsiteY7" fmla="*/ 84487 h 216789"/>
                <a:gd name="connsiteX8" fmla="*/ 218123 w 218123"/>
                <a:gd name="connsiteY8" fmla="*/ 95821 h 216789"/>
                <a:gd name="connsiteX9" fmla="*/ 218123 w 218123"/>
                <a:gd name="connsiteY9" fmla="*/ 121634 h 216789"/>
                <a:gd name="connsiteX10" fmla="*/ 195739 w 218123"/>
                <a:gd name="connsiteY10" fmla="*/ 132874 h 216789"/>
                <a:gd name="connsiteX11" fmla="*/ 187071 w 218123"/>
                <a:gd name="connsiteY11" fmla="*/ 152781 h 216789"/>
                <a:gd name="connsiteX12" fmla="*/ 195167 w 218123"/>
                <a:gd name="connsiteY12" fmla="*/ 176689 h 216789"/>
                <a:gd name="connsiteX13" fmla="*/ 176879 w 218123"/>
                <a:gd name="connsiteY13" fmla="*/ 195072 h 216789"/>
                <a:gd name="connsiteX14" fmla="*/ 152972 w 218123"/>
                <a:gd name="connsiteY14" fmla="*/ 186880 h 216789"/>
                <a:gd name="connsiteX15" fmla="*/ 133445 w 218123"/>
                <a:gd name="connsiteY15" fmla="*/ 194786 h 216789"/>
                <a:gd name="connsiteX16" fmla="*/ 122111 w 218123"/>
                <a:gd name="connsiteY16" fmla="*/ 216789 h 216789"/>
                <a:gd name="connsiteX17" fmla="*/ 96583 w 218123"/>
                <a:gd name="connsiteY17" fmla="*/ 216789 h 216789"/>
                <a:gd name="connsiteX18" fmla="*/ 85344 w 218123"/>
                <a:gd name="connsiteY18" fmla="*/ 194405 h 216789"/>
                <a:gd name="connsiteX19" fmla="*/ 65532 w 218123"/>
                <a:gd name="connsiteY19" fmla="*/ 186214 h 216789"/>
                <a:gd name="connsiteX20" fmla="*/ 41529 w 218123"/>
                <a:gd name="connsiteY20" fmla="*/ 194405 h 216789"/>
                <a:gd name="connsiteX21" fmla="*/ 22479 w 218123"/>
                <a:gd name="connsiteY21" fmla="*/ 176117 h 216789"/>
                <a:gd name="connsiteX22" fmla="*/ 30575 w 218123"/>
                <a:gd name="connsiteY22" fmla="*/ 152114 h 216789"/>
                <a:gd name="connsiteX23" fmla="*/ 22479 w 218123"/>
                <a:gd name="connsiteY23" fmla="*/ 132302 h 216789"/>
                <a:gd name="connsiteX24" fmla="*/ 0 w 218123"/>
                <a:gd name="connsiteY24" fmla="*/ 120968 h 216789"/>
                <a:gd name="connsiteX25" fmla="*/ 0 w 218123"/>
                <a:gd name="connsiteY25" fmla="*/ 95821 h 216789"/>
                <a:gd name="connsiteX26" fmla="*/ 22479 w 218123"/>
                <a:gd name="connsiteY26" fmla="*/ 84582 h 216789"/>
                <a:gd name="connsiteX27" fmla="*/ 30861 w 218123"/>
                <a:gd name="connsiteY27" fmla="*/ 64770 h 216789"/>
                <a:gd name="connsiteX28" fmla="*/ 23241 w 218123"/>
                <a:gd name="connsiteY28" fmla="*/ 40767 h 216789"/>
                <a:gd name="connsiteX29" fmla="*/ 41529 w 218123"/>
                <a:gd name="connsiteY29" fmla="*/ 22479 h 216789"/>
                <a:gd name="connsiteX30" fmla="*/ 65532 w 218123"/>
                <a:gd name="connsiteY30" fmla="*/ 30575 h 216789"/>
                <a:gd name="connsiteX31" fmla="*/ 85439 w 218123"/>
                <a:gd name="connsiteY31" fmla="*/ 22479 h 216789"/>
                <a:gd name="connsiteX32" fmla="*/ 96774 w 218123"/>
                <a:gd name="connsiteY32" fmla="*/ 0 h 216789"/>
                <a:gd name="connsiteX33" fmla="*/ 109442 w 218123"/>
                <a:gd name="connsiteY33" fmla="*/ 70675 h 216789"/>
                <a:gd name="connsiteX34" fmla="*/ 71342 w 218123"/>
                <a:gd name="connsiteY34" fmla="*/ 108775 h 216789"/>
                <a:gd name="connsiteX35" fmla="*/ 109442 w 218123"/>
                <a:gd name="connsiteY35" fmla="*/ 146875 h 216789"/>
                <a:gd name="connsiteX36" fmla="*/ 147542 w 218123"/>
                <a:gd name="connsiteY36" fmla="*/ 108775 h 216789"/>
                <a:gd name="connsiteX37" fmla="*/ 109442 w 218123"/>
                <a:gd name="connsiteY37" fmla="*/ 70675 h 21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8123" h="216789">
                  <a:moveTo>
                    <a:pt x="96774" y="0"/>
                  </a:moveTo>
                  <a:lnTo>
                    <a:pt x="122301" y="0"/>
                  </a:lnTo>
                  <a:lnTo>
                    <a:pt x="133541" y="22384"/>
                  </a:lnTo>
                  <a:cubicBezTo>
                    <a:pt x="140457" y="24244"/>
                    <a:pt x="147113" y="26964"/>
                    <a:pt x="153353" y="30480"/>
                  </a:cubicBezTo>
                  <a:lnTo>
                    <a:pt x="177355" y="22384"/>
                  </a:lnTo>
                  <a:lnTo>
                    <a:pt x="195644" y="40672"/>
                  </a:lnTo>
                  <a:lnTo>
                    <a:pt x="187547" y="64675"/>
                  </a:lnTo>
                  <a:cubicBezTo>
                    <a:pt x="191103" y="70896"/>
                    <a:pt x="193825" y="77556"/>
                    <a:pt x="195644" y="84487"/>
                  </a:cubicBezTo>
                  <a:lnTo>
                    <a:pt x="218123" y="95821"/>
                  </a:lnTo>
                  <a:lnTo>
                    <a:pt x="218123" y="121634"/>
                  </a:lnTo>
                  <a:lnTo>
                    <a:pt x="195739" y="132874"/>
                  </a:lnTo>
                  <a:cubicBezTo>
                    <a:pt x="193618" y="139818"/>
                    <a:pt x="190710" y="146497"/>
                    <a:pt x="187071" y="152781"/>
                  </a:cubicBezTo>
                  <a:lnTo>
                    <a:pt x="195167" y="176689"/>
                  </a:lnTo>
                  <a:lnTo>
                    <a:pt x="176879" y="195072"/>
                  </a:lnTo>
                  <a:lnTo>
                    <a:pt x="152972" y="186880"/>
                  </a:lnTo>
                  <a:cubicBezTo>
                    <a:pt x="146800" y="190283"/>
                    <a:pt x="140245" y="192937"/>
                    <a:pt x="133445" y="194786"/>
                  </a:cubicBezTo>
                  <a:lnTo>
                    <a:pt x="122111" y="216789"/>
                  </a:lnTo>
                  <a:lnTo>
                    <a:pt x="96583" y="216789"/>
                  </a:lnTo>
                  <a:lnTo>
                    <a:pt x="85344" y="194405"/>
                  </a:lnTo>
                  <a:cubicBezTo>
                    <a:pt x="78423" y="192515"/>
                    <a:pt x="71767" y="189763"/>
                    <a:pt x="65532" y="186214"/>
                  </a:cubicBezTo>
                  <a:lnTo>
                    <a:pt x="41529" y="194405"/>
                  </a:lnTo>
                  <a:lnTo>
                    <a:pt x="22479" y="176117"/>
                  </a:lnTo>
                  <a:lnTo>
                    <a:pt x="30575" y="152114"/>
                  </a:lnTo>
                  <a:cubicBezTo>
                    <a:pt x="27052" y="145878"/>
                    <a:pt x="24332" y="139221"/>
                    <a:pt x="22479" y="132302"/>
                  </a:cubicBezTo>
                  <a:lnTo>
                    <a:pt x="0" y="120968"/>
                  </a:lnTo>
                  <a:lnTo>
                    <a:pt x="0" y="95821"/>
                  </a:lnTo>
                  <a:lnTo>
                    <a:pt x="22479" y="84582"/>
                  </a:lnTo>
                  <a:cubicBezTo>
                    <a:pt x="24388" y="77637"/>
                    <a:pt x="27206" y="70976"/>
                    <a:pt x="30861" y="64770"/>
                  </a:cubicBezTo>
                  <a:lnTo>
                    <a:pt x="23241" y="40767"/>
                  </a:lnTo>
                  <a:lnTo>
                    <a:pt x="41529" y="22479"/>
                  </a:lnTo>
                  <a:lnTo>
                    <a:pt x="65532" y="30575"/>
                  </a:lnTo>
                  <a:cubicBezTo>
                    <a:pt x="71813" y="27075"/>
                    <a:pt x="78498" y="24356"/>
                    <a:pt x="85439" y="22479"/>
                  </a:cubicBezTo>
                  <a:lnTo>
                    <a:pt x="96774" y="0"/>
                  </a:lnTo>
                  <a:close/>
                  <a:moveTo>
                    <a:pt x="109442" y="70675"/>
                  </a:moveTo>
                  <a:cubicBezTo>
                    <a:pt x="88401" y="70675"/>
                    <a:pt x="71342" y="87734"/>
                    <a:pt x="71342" y="108775"/>
                  </a:cubicBezTo>
                  <a:cubicBezTo>
                    <a:pt x="71342" y="129817"/>
                    <a:pt x="88401" y="146875"/>
                    <a:pt x="109442" y="146875"/>
                  </a:cubicBezTo>
                  <a:cubicBezTo>
                    <a:pt x="130484" y="146875"/>
                    <a:pt x="147542" y="129817"/>
                    <a:pt x="147542" y="108775"/>
                  </a:cubicBezTo>
                  <a:cubicBezTo>
                    <a:pt x="147236" y="87861"/>
                    <a:pt x="130356" y="70982"/>
                    <a:pt x="109442" y="70675"/>
                  </a:cubicBez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43" name="フリーフォーム 142">
              <a:extLst>
                <a:ext uri="{FF2B5EF4-FFF2-40B4-BE49-F238E27FC236}">
                  <a16:creationId xmlns:a16="http://schemas.microsoft.com/office/drawing/2014/main" id="{EF572B16-B6F7-93C6-4AAC-F7B2AFEC667B}"/>
                </a:ext>
              </a:extLst>
            </p:cNvPr>
            <p:cNvSpPr/>
            <p:nvPr/>
          </p:nvSpPr>
          <p:spPr>
            <a:xfrm>
              <a:off x="1443204" y="2975745"/>
              <a:ext cx="104775" cy="38100"/>
            </a:xfrm>
            <a:custGeom>
              <a:avLst/>
              <a:gdLst>
                <a:gd name="connsiteX0" fmla="*/ 19050 w 104775"/>
                <a:gd name="connsiteY0" fmla="*/ 0 h 38100"/>
                <a:gd name="connsiteX1" fmla="*/ 85725 w 104775"/>
                <a:gd name="connsiteY1" fmla="*/ 0 h 38100"/>
                <a:gd name="connsiteX2" fmla="*/ 104775 w 104775"/>
                <a:gd name="connsiteY2" fmla="*/ 19050 h 38100"/>
                <a:gd name="connsiteX3" fmla="*/ 85725 w 104775"/>
                <a:gd name="connsiteY3" fmla="*/ 38100 h 38100"/>
                <a:gd name="connsiteX4" fmla="*/ 19050 w 104775"/>
                <a:gd name="connsiteY4" fmla="*/ 38100 h 38100"/>
                <a:gd name="connsiteX5" fmla="*/ 0 w 104775"/>
                <a:gd name="connsiteY5" fmla="*/ 19050 h 38100"/>
                <a:gd name="connsiteX6" fmla="*/ 19050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19050" y="0"/>
                  </a:moveTo>
                  <a:lnTo>
                    <a:pt x="85725" y="0"/>
                  </a:lnTo>
                  <a:cubicBezTo>
                    <a:pt x="96246" y="0"/>
                    <a:pt x="104775" y="8529"/>
                    <a:pt x="104775" y="19050"/>
                  </a:cubicBezTo>
                  <a:cubicBezTo>
                    <a:pt x="104775" y="29571"/>
                    <a:pt x="96246" y="38100"/>
                    <a:pt x="85725" y="38100"/>
                  </a:cubicBezTo>
                  <a:lnTo>
                    <a:pt x="19050" y="38100"/>
                  </a:lnTo>
                  <a:cubicBezTo>
                    <a:pt x="8529" y="38100"/>
                    <a:pt x="0" y="29571"/>
                    <a:pt x="0" y="19050"/>
                  </a:cubicBezTo>
                  <a:cubicBezTo>
                    <a:pt x="0" y="8529"/>
                    <a:pt x="8529" y="0"/>
                    <a:pt x="19050" y="0"/>
                  </a:cubicBez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42" name="フリーフォーム 141">
              <a:extLst>
                <a:ext uri="{FF2B5EF4-FFF2-40B4-BE49-F238E27FC236}">
                  <a16:creationId xmlns:a16="http://schemas.microsoft.com/office/drawing/2014/main" id="{6B77545F-67A7-D079-8E55-E372CC73B6F4}"/>
                </a:ext>
              </a:extLst>
            </p:cNvPr>
            <p:cNvSpPr/>
            <p:nvPr/>
          </p:nvSpPr>
          <p:spPr>
            <a:xfrm>
              <a:off x="788360" y="2976412"/>
              <a:ext cx="104775" cy="38100"/>
            </a:xfrm>
            <a:custGeom>
              <a:avLst/>
              <a:gdLst>
                <a:gd name="connsiteX0" fmla="*/ 19050 w 104775"/>
                <a:gd name="connsiteY0" fmla="*/ 0 h 38100"/>
                <a:gd name="connsiteX1" fmla="*/ 85725 w 104775"/>
                <a:gd name="connsiteY1" fmla="*/ 0 h 38100"/>
                <a:gd name="connsiteX2" fmla="*/ 104775 w 104775"/>
                <a:gd name="connsiteY2" fmla="*/ 19050 h 38100"/>
                <a:gd name="connsiteX3" fmla="*/ 85725 w 104775"/>
                <a:gd name="connsiteY3" fmla="*/ 38100 h 38100"/>
                <a:gd name="connsiteX4" fmla="*/ 19050 w 104775"/>
                <a:gd name="connsiteY4" fmla="*/ 38100 h 38100"/>
                <a:gd name="connsiteX5" fmla="*/ 0 w 104775"/>
                <a:gd name="connsiteY5" fmla="*/ 19050 h 38100"/>
                <a:gd name="connsiteX6" fmla="*/ 19050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19050" y="0"/>
                  </a:moveTo>
                  <a:lnTo>
                    <a:pt x="85725" y="0"/>
                  </a:lnTo>
                  <a:cubicBezTo>
                    <a:pt x="96246" y="0"/>
                    <a:pt x="104775" y="8529"/>
                    <a:pt x="104775" y="19050"/>
                  </a:cubicBezTo>
                  <a:cubicBezTo>
                    <a:pt x="104775" y="29571"/>
                    <a:pt x="96246" y="38100"/>
                    <a:pt x="85725" y="38100"/>
                  </a:cubicBezTo>
                  <a:lnTo>
                    <a:pt x="19050" y="38100"/>
                  </a:lnTo>
                  <a:cubicBezTo>
                    <a:pt x="8529" y="38100"/>
                    <a:pt x="0" y="29571"/>
                    <a:pt x="0" y="19050"/>
                  </a:cubicBezTo>
                  <a:cubicBezTo>
                    <a:pt x="0" y="8529"/>
                    <a:pt x="8529" y="0"/>
                    <a:pt x="19050" y="0"/>
                  </a:cubicBez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41" name="フリーフォーム 140">
              <a:extLst>
                <a:ext uri="{FF2B5EF4-FFF2-40B4-BE49-F238E27FC236}">
                  <a16:creationId xmlns:a16="http://schemas.microsoft.com/office/drawing/2014/main" id="{3DC08E71-03CF-9CD2-1E5D-BB4D8E58866B}"/>
                </a:ext>
              </a:extLst>
            </p:cNvPr>
            <p:cNvSpPr/>
            <p:nvPr/>
          </p:nvSpPr>
          <p:spPr>
            <a:xfrm>
              <a:off x="1363150" y="3172630"/>
              <a:ext cx="87547" cy="87626"/>
            </a:xfrm>
            <a:custGeom>
              <a:avLst/>
              <a:gdLst>
                <a:gd name="connsiteX0" fmla="*/ 20022 w 87547"/>
                <a:gd name="connsiteY0" fmla="*/ 25 h 87626"/>
                <a:gd name="connsiteX1" fmla="*/ 33191 w 87547"/>
                <a:gd name="connsiteY1" fmla="*/ 6283 h 87626"/>
                <a:gd name="connsiteX2" fmla="*/ 80053 w 87547"/>
                <a:gd name="connsiteY2" fmla="*/ 53432 h 87626"/>
                <a:gd name="connsiteX3" fmla="*/ 83134 w 87547"/>
                <a:gd name="connsiteY3" fmla="*/ 56384 h 87626"/>
                <a:gd name="connsiteX4" fmla="*/ 80690 w 87547"/>
                <a:gd name="connsiteY4" fmla="*/ 83213 h 87626"/>
                <a:gd name="connsiteX5" fmla="*/ 53860 w 87547"/>
                <a:gd name="connsiteY5" fmla="*/ 80769 h 87626"/>
                <a:gd name="connsiteX6" fmla="*/ 6235 w 87547"/>
                <a:gd name="connsiteY6" fmla="*/ 33144 h 87626"/>
                <a:gd name="connsiteX7" fmla="*/ 4912 w 87547"/>
                <a:gd name="connsiteY7" fmla="*/ 31817 h 87626"/>
                <a:gd name="connsiteX8" fmla="*/ 6284 w 87547"/>
                <a:gd name="connsiteY8" fmla="*/ 4911 h 87626"/>
                <a:gd name="connsiteX9" fmla="*/ 20022 w 87547"/>
                <a:gd name="connsiteY9" fmla="*/ 25 h 8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47" h="87626">
                  <a:moveTo>
                    <a:pt x="20022" y="25"/>
                  </a:moveTo>
                  <a:cubicBezTo>
                    <a:pt x="24891" y="273"/>
                    <a:pt x="29666" y="2379"/>
                    <a:pt x="33191" y="6283"/>
                  </a:cubicBezTo>
                  <a:lnTo>
                    <a:pt x="80053" y="53432"/>
                  </a:lnTo>
                  <a:cubicBezTo>
                    <a:pt x="81188" y="54298"/>
                    <a:pt x="82220" y="55288"/>
                    <a:pt x="83134" y="56384"/>
                  </a:cubicBezTo>
                  <a:cubicBezTo>
                    <a:pt x="89867" y="64468"/>
                    <a:pt x="88774" y="76480"/>
                    <a:pt x="80690" y="83213"/>
                  </a:cubicBezTo>
                  <a:cubicBezTo>
                    <a:pt x="72606" y="89947"/>
                    <a:pt x="60594" y="88853"/>
                    <a:pt x="53860" y="80769"/>
                  </a:cubicBezTo>
                  <a:lnTo>
                    <a:pt x="6235" y="33144"/>
                  </a:lnTo>
                  <a:cubicBezTo>
                    <a:pt x="5773" y="32724"/>
                    <a:pt x="5331" y="32280"/>
                    <a:pt x="4912" y="31817"/>
                  </a:cubicBezTo>
                  <a:cubicBezTo>
                    <a:pt x="-2139" y="24007"/>
                    <a:pt x="-1524" y="11961"/>
                    <a:pt x="6284" y="4911"/>
                  </a:cubicBezTo>
                  <a:cubicBezTo>
                    <a:pt x="10189" y="1386"/>
                    <a:pt x="15153" y="-223"/>
                    <a:pt x="20022" y="25"/>
                  </a:cubicBez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40" name="フリーフォーム 139">
              <a:extLst>
                <a:ext uri="{FF2B5EF4-FFF2-40B4-BE49-F238E27FC236}">
                  <a16:creationId xmlns:a16="http://schemas.microsoft.com/office/drawing/2014/main" id="{67E67D89-97B5-A9A0-719B-C7C7C84B65BB}"/>
                </a:ext>
              </a:extLst>
            </p:cNvPr>
            <p:cNvSpPr/>
            <p:nvPr/>
          </p:nvSpPr>
          <p:spPr>
            <a:xfrm>
              <a:off x="890093" y="3177952"/>
              <a:ext cx="85250" cy="85725"/>
            </a:xfrm>
            <a:custGeom>
              <a:avLst/>
              <a:gdLst>
                <a:gd name="connsiteX0" fmla="*/ 66201 w 85250"/>
                <a:gd name="connsiteY0" fmla="*/ 0 h 85725"/>
                <a:gd name="connsiteX1" fmla="*/ 78591 w 85250"/>
                <a:gd name="connsiteY1" fmla="*/ 4581 h 85725"/>
                <a:gd name="connsiteX2" fmla="*/ 80670 w 85250"/>
                <a:gd name="connsiteY2" fmla="*/ 31441 h 85725"/>
                <a:gd name="connsiteX3" fmla="*/ 33521 w 85250"/>
                <a:gd name="connsiteY3" fmla="*/ 79066 h 85725"/>
                <a:gd name="connsiteX4" fmla="*/ 31443 w 85250"/>
                <a:gd name="connsiteY4" fmla="*/ 81144 h 85725"/>
                <a:gd name="connsiteX5" fmla="*/ 4582 w 85250"/>
                <a:gd name="connsiteY5" fmla="*/ 79066 h 85725"/>
                <a:gd name="connsiteX6" fmla="*/ 6660 w 85250"/>
                <a:gd name="connsiteY6" fmla="*/ 52206 h 85725"/>
                <a:gd name="connsiteX7" fmla="*/ 53809 w 85250"/>
                <a:gd name="connsiteY7" fmla="*/ 4581 h 85725"/>
                <a:gd name="connsiteX8" fmla="*/ 66201 w 85250"/>
                <a:gd name="connsiteY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50" h="85725">
                  <a:moveTo>
                    <a:pt x="66201" y="0"/>
                  </a:moveTo>
                  <a:cubicBezTo>
                    <a:pt x="70613" y="0"/>
                    <a:pt x="75026" y="1527"/>
                    <a:pt x="78591" y="4581"/>
                  </a:cubicBezTo>
                  <a:cubicBezTo>
                    <a:pt x="86583" y="11424"/>
                    <a:pt x="87513" y="23450"/>
                    <a:pt x="80670" y="31441"/>
                  </a:cubicBezTo>
                  <a:lnTo>
                    <a:pt x="33521" y="79066"/>
                  </a:lnTo>
                  <a:cubicBezTo>
                    <a:pt x="32883" y="79811"/>
                    <a:pt x="32188" y="80506"/>
                    <a:pt x="31443" y="81144"/>
                  </a:cubicBezTo>
                  <a:cubicBezTo>
                    <a:pt x="23452" y="87987"/>
                    <a:pt x="11426" y="87058"/>
                    <a:pt x="4582" y="79066"/>
                  </a:cubicBezTo>
                  <a:cubicBezTo>
                    <a:pt x="-2262" y="71075"/>
                    <a:pt x="-1331" y="59049"/>
                    <a:pt x="6660" y="52206"/>
                  </a:cubicBezTo>
                  <a:lnTo>
                    <a:pt x="53809" y="4581"/>
                  </a:lnTo>
                  <a:cubicBezTo>
                    <a:pt x="57376" y="1527"/>
                    <a:pt x="61788" y="0"/>
                    <a:pt x="66201" y="0"/>
                  </a:cubicBez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39" name="フリーフォーム 138">
              <a:extLst>
                <a:ext uri="{FF2B5EF4-FFF2-40B4-BE49-F238E27FC236}">
                  <a16:creationId xmlns:a16="http://schemas.microsoft.com/office/drawing/2014/main" id="{40BE2E94-FD1F-BDA9-8F30-76EC911A990B}"/>
                </a:ext>
              </a:extLst>
            </p:cNvPr>
            <p:cNvSpPr/>
            <p:nvPr/>
          </p:nvSpPr>
          <p:spPr>
            <a:xfrm>
              <a:off x="1060200" y="3293499"/>
              <a:ext cx="215745" cy="54959"/>
            </a:xfrm>
            <a:custGeom>
              <a:avLst/>
              <a:gdLst>
                <a:gd name="connsiteX0" fmla="*/ 25911 w 215745"/>
                <a:gd name="connsiteY0" fmla="*/ 0 h 54959"/>
                <a:gd name="connsiteX1" fmla="*/ 189836 w 215745"/>
                <a:gd name="connsiteY1" fmla="*/ 0 h 54959"/>
                <a:gd name="connsiteX2" fmla="*/ 215697 w 215745"/>
                <a:gd name="connsiteY2" fmla="*/ 25861 h 54959"/>
                <a:gd name="connsiteX3" fmla="*/ 189836 w 215745"/>
                <a:gd name="connsiteY3" fmla="*/ 54959 h 54959"/>
                <a:gd name="connsiteX4" fmla="*/ 25911 w 215745"/>
                <a:gd name="connsiteY4" fmla="*/ 54959 h 54959"/>
                <a:gd name="connsiteX5" fmla="*/ 49 w 215745"/>
                <a:gd name="connsiteY5" fmla="*/ 29098 h 54959"/>
                <a:gd name="connsiteX6" fmla="*/ 25911 w 215745"/>
                <a:gd name="connsiteY6" fmla="*/ 0 h 5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745" h="54959">
                  <a:moveTo>
                    <a:pt x="25911" y="0"/>
                  </a:moveTo>
                  <a:lnTo>
                    <a:pt x="189836" y="0"/>
                  </a:lnTo>
                  <a:cubicBezTo>
                    <a:pt x="203764" y="820"/>
                    <a:pt x="214876" y="11932"/>
                    <a:pt x="215697" y="25861"/>
                  </a:cubicBezTo>
                  <a:cubicBezTo>
                    <a:pt x="216591" y="41037"/>
                    <a:pt x="205012" y="54065"/>
                    <a:pt x="189836" y="54959"/>
                  </a:cubicBezTo>
                  <a:lnTo>
                    <a:pt x="25911" y="54959"/>
                  </a:lnTo>
                  <a:cubicBezTo>
                    <a:pt x="11982" y="54139"/>
                    <a:pt x="870" y="43027"/>
                    <a:pt x="49" y="29098"/>
                  </a:cubicBezTo>
                  <a:cubicBezTo>
                    <a:pt x="-844" y="13922"/>
                    <a:pt x="10735" y="894"/>
                    <a:pt x="25911" y="0"/>
                  </a:cubicBez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38" name="フリーフォーム 137">
              <a:extLst>
                <a:ext uri="{FF2B5EF4-FFF2-40B4-BE49-F238E27FC236}">
                  <a16:creationId xmlns:a16="http://schemas.microsoft.com/office/drawing/2014/main" id="{24139284-CE63-C791-DCE1-B28860266D80}"/>
                </a:ext>
              </a:extLst>
            </p:cNvPr>
            <p:cNvSpPr/>
            <p:nvPr/>
          </p:nvSpPr>
          <p:spPr>
            <a:xfrm>
              <a:off x="1108590" y="3386558"/>
              <a:ext cx="118967" cy="54959"/>
            </a:xfrm>
            <a:custGeom>
              <a:avLst/>
              <a:gdLst>
                <a:gd name="connsiteX0" fmla="*/ 0 w 118967"/>
                <a:gd name="connsiteY0" fmla="*/ 0 h 54959"/>
                <a:gd name="connsiteX1" fmla="*/ 118967 w 118967"/>
                <a:gd name="connsiteY1" fmla="*/ 0 h 54959"/>
                <a:gd name="connsiteX2" fmla="*/ 59531 w 118967"/>
                <a:gd name="connsiteY2" fmla="*/ 54959 h 54959"/>
                <a:gd name="connsiteX3" fmla="*/ 0 w 118967"/>
                <a:gd name="connsiteY3" fmla="*/ 0 h 54959"/>
              </a:gdLst>
              <a:ahLst/>
              <a:cxnLst>
                <a:cxn ang="0">
                  <a:pos x="connsiteX0" y="connsiteY0"/>
                </a:cxn>
                <a:cxn ang="0">
                  <a:pos x="connsiteX1" y="connsiteY1"/>
                </a:cxn>
                <a:cxn ang="0">
                  <a:pos x="connsiteX2" y="connsiteY2"/>
                </a:cxn>
                <a:cxn ang="0">
                  <a:pos x="connsiteX3" y="connsiteY3"/>
                </a:cxn>
              </a:cxnLst>
              <a:rect l="l" t="t" r="r" b="b"/>
              <a:pathLst>
                <a:path w="118967" h="54959">
                  <a:moveTo>
                    <a:pt x="0" y="0"/>
                  </a:moveTo>
                  <a:lnTo>
                    <a:pt x="118967" y="0"/>
                  </a:lnTo>
                  <a:cubicBezTo>
                    <a:pt x="116487" y="31001"/>
                    <a:pt x="90631" y="54910"/>
                    <a:pt x="59531" y="54959"/>
                  </a:cubicBezTo>
                  <a:cubicBezTo>
                    <a:pt x="28413" y="54914"/>
                    <a:pt x="2527" y="31016"/>
                    <a:pt x="0" y="0"/>
                  </a:cubicBez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grpSp>
        <p:nvGrpSpPr>
          <p:cNvPr id="152" name="グループ化 151">
            <a:extLst>
              <a:ext uri="{FF2B5EF4-FFF2-40B4-BE49-F238E27FC236}">
                <a16:creationId xmlns:a16="http://schemas.microsoft.com/office/drawing/2014/main" id="{E008B0D9-02CC-2FF2-CDEE-4B3D966F1414}"/>
              </a:ext>
            </a:extLst>
          </p:cNvPr>
          <p:cNvGrpSpPr/>
          <p:nvPr/>
        </p:nvGrpSpPr>
        <p:grpSpPr>
          <a:xfrm>
            <a:off x="756009" y="1517458"/>
            <a:ext cx="834683" cy="877252"/>
            <a:chOff x="756009" y="1517458"/>
            <a:chExt cx="834683" cy="877252"/>
          </a:xfrm>
          <a:effectLst>
            <a:outerShdw blurRad="50800" dist="38100" dir="2700000" algn="tl" rotWithShape="0">
              <a:prstClr val="black">
                <a:alpha val="80000"/>
              </a:prstClr>
            </a:outerShdw>
          </a:effectLst>
        </p:grpSpPr>
        <p:sp>
          <p:nvSpPr>
            <p:cNvPr id="125" name="フリーフォーム 124">
              <a:extLst>
                <a:ext uri="{FF2B5EF4-FFF2-40B4-BE49-F238E27FC236}">
                  <a16:creationId xmlns:a16="http://schemas.microsoft.com/office/drawing/2014/main" id="{B4D3801B-736D-5A0C-5445-028B1AB7533B}"/>
                </a:ext>
              </a:extLst>
            </p:cNvPr>
            <p:cNvSpPr/>
            <p:nvPr/>
          </p:nvSpPr>
          <p:spPr>
            <a:xfrm>
              <a:off x="1191594" y="1877995"/>
              <a:ext cx="258128" cy="416703"/>
            </a:xfrm>
            <a:custGeom>
              <a:avLst/>
              <a:gdLst>
                <a:gd name="connsiteX0" fmla="*/ 232410 w 258128"/>
                <a:gd name="connsiteY0" fmla="*/ 460 h 416703"/>
                <a:gd name="connsiteX1" fmla="*/ 258128 w 258128"/>
                <a:gd name="connsiteY1" fmla="*/ 295735 h 416703"/>
                <a:gd name="connsiteX2" fmla="*/ 0 w 258128"/>
                <a:gd name="connsiteY2" fmla="*/ 416703 h 416703"/>
                <a:gd name="connsiteX3" fmla="*/ 0 w 258128"/>
                <a:gd name="connsiteY3" fmla="*/ 90948 h 416703"/>
                <a:gd name="connsiteX4" fmla="*/ 232410 w 258128"/>
                <a:gd name="connsiteY4" fmla="*/ 460 h 416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28" h="416703">
                  <a:moveTo>
                    <a:pt x="232410" y="460"/>
                  </a:moveTo>
                  <a:lnTo>
                    <a:pt x="258128" y="295735"/>
                  </a:lnTo>
                  <a:cubicBezTo>
                    <a:pt x="213360" y="304308"/>
                    <a:pt x="97155" y="332883"/>
                    <a:pt x="0" y="416703"/>
                  </a:cubicBezTo>
                  <a:lnTo>
                    <a:pt x="0" y="90948"/>
                  </a:lnTo>
                  <a:cubicBezTo>
                    <a:pt x="60960" y="28083"/>
                    <a:pt x="145733" y="-4302"/>
                    <a:pt x="232410" y="460"/>
                  </a:cubicBezTo>
                  <a:close/>
                </a:path>
              </a:pathLst>
            </a:cu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24" name="フリーフォーム 123">
              <a:extLst>
                <a:ext uri="{FF2B5EF4-FFF2-40B4-BE49-F238E27FC236}">
                  <a16:creationId xmlns:a16="http://schemas.microsoft.com/office/drawing/2014/main" id="{C1FADB3C-289C-6023-3350-8E207423DE8A}"/>
                </a:ext>
              </a:extLst>
            </p:cNvPr>
            <p:cNvSpPr/>
            <p:nvPr/>
          </p:nvSpPr>
          <p:spPr>
            <a:xfrm>
              <a:off x="895368" y="1878947"/>
              <a:ext cx="258127" cy="416702"/>
            </a:xfrm>
            <a:custGeom>
              <a:avLst/>
              <a:gdLst>
                <a:gd name="connsiteX0" fmla="*/ 25717 w 258127"/>
                <a:gd name="connsiteY0" fmla="*/ 460 h 416702"/>
                <a:gd name="connsiteX1" fmla="*/ 258127 w 258127"/>
                <a:gd name="connsiteY1" fmla="*/ 90947 h 416702"/>
                <a:gd name="connsiteX2" fmla="*/ 258127 w 258127"/>
                <a:gd name="connsiteY2" fmla="*/ 416702 h 416702"/>
                <a:gd name="connsiteX3" fmla="*/ 0 w 258127"/>
                <a:gd name="connsiteY3" fmla="*/ 295735 h 416702"/>
                <a:gd name="connsiteX4" fmla="*/ 25717 w 258127"/>
                <a:gd name="connsiteY4" fmla="*/ 460 h 416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27" h="416702">
                  <a:moveTo>
                    <a:pt x="25717" y="460"/>
                  </a:moveTo>
                  <a:cubicBezTo>
                    <a:pt x="112395" y="-4303"/>
                    <a:pt x="197167" y="28082"/>
                    <a:pt x="258127" y="90947"/>
                  </a:cubicBezTo>
                  <a:lnTo>
                    <a:pt x="258127" y="416702"/>
                  </a:lnTo>
                  <a:cubicBezTo>
                    <a:pt x="160972" y="332882"/>
                    <a:pt x="44767" y="304307"/>
                    <a:pt x="0" y="295735"/>
                  </a:cubicBezTo>
                  <a:lnTo>
                    <a:pt x="25717" y="460"/>
                  </a:lnTo>
                  <a:close/>
                </a:path>
              </a:pathLst>
            </a:cu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23" name="フリーフォーム 122">
              <a:extLst>
                <a:ext uri="{FF2B5EF4-FFF2-40B4-BE49-F238E27FC236}">
                  <a16:creationId xmlns:a16="http://schemas.microsoft.com/office/drawing/2014/main" id="{ACE7F47E-C5ED-34D6-D6CF-A745D0B2B5C6}"/>
                </a:ext>
              </a:extLst>
            </p:cNvPr>
            <p:cNvSpPr/>
            <p:nvPr/>
          </p:nvSpPr>
          <p:spPr>
            <a:xfrm>
              <a:off x="829644" y="1933700"/>
              <a:ext cx="318135" cy="407670"/>
            </a:xfrm>
            <a:custGeom>
              <a:avLst/>
              <a:gdLst>
                <a:gd name="connsiteX0" fmla="*/ 28575 w 318135"/>
                <a:gd name="connsiteY0" fmla="*/ 0 h 407670"/>
                <a:gd name="connsiteX1" fmla="*/ 48578 w 318135"/>
                <a:gd name="connsiteY1" fmla="*/ 953 h 407670"/>
                <a:gd name="connsiteX2" fmla="*/ 24765 w 318135"/>
                <a:gd name="connsiteY2" fmla="*/ 273368 h 407670"/>
                <a:gd name="connsiteX3" fmla="*/ 42863 w 318135"/>
                <a:gd name="connsiteY3" fmla="*/ 275273 h 407670"/>
                <a:gd name="connsiteX4" fmla="*/ 318135 w 318135"/>
                <a:gd name="connsiteY4" fmla="*/ 407670 h 407670"/>
                <a:gd name="connsiteX5" fmla="*/ 0 w 318135"/>
                <a:gd name="connsiteY5" fmla="*/ 298133 h 407670"/>
                <a:gd name="connsiteX6" fmla="*/ 28575 w 318135"/>
                <a:gd name="connsiteY6" fmla="*/ 0 h 40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135" h="407670">
                  <a:moveTo>
                    <a:pt x="28575" y="0"/>
                  </a:moveTo>
                  <a:cubicBezTo>
                    <a:pt x="34290" y="0"/>
                    <a:pt x="40958" y="953"/>
                    <a:pt x="48578" y="953"/>
                  </a:cubicBezTo>
                  <a:lnTo>
                    <a:pt x="24765" y="273368"/>
                  </a:lnTo>
                  <a:lnTo>
                    <a:pt x="42863" y="275273"/>
                  </a:lnTo>
                  <a:cubicBezTo>
                    <a:pt x="44768" y="275273"/>
                    <a:pt x="205740" y="296228"/>
                    <a:pt x="318135" y="407670"/>
                  </a:cubicBezTo>
                  <a:cubicBezTo>
                    <a:pt x="193358" y="312420"/>
                    <a:pt x="54293" y="300038"/>
                    <a:pt x="0" y="298133"/>
                  </a:cubicBezTo>
                  <a:lnTo>
                    <a:pt x="28575" y="0"/>
                  </a:lnTo>
                  <a:close/>
                </a:path>
              </a:pathLst>
            </a:cu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22" name="フリーフォーム 121">
              <a:extLst>
                <a:ext uri="{FF2B5EF4-FFF2-40B4-BE49-F238E27FC236}">
                  <a16:creationId xmlns:a16="http://schemas.microsoft.com/office/drawing/2014/main" id="{0B89151B-D4EF-5D90-D990-079CBE71FA36}"/>
                </a:ext>
              </a:extLst>
            </p:cNvPr>
            <p:cNvSpPr/>
            <p:nvPr/>
          </p:nvSpPr>
          <p:spPr>
            <a:xfrm>
              <a:off x="1197309" y="1933700"/>
              <a:ext cx="318135" cy="409575"/>
            </a:xfrm>
            <a:custGeom>
              <a:avLst/>
              <a:gdLst>
                <a:gd name="connsiteX0" fmla="*/ 289560 w 318135"/>
                <a:gd name="connsiteY0" fmla="*/ 0 h 409575"/>
                <a:gd name="connsiteX1" fmla="*/ 318135 w 318135"/>
                <a:gd name="connsiteY1" fmla="*/ 298133 h 409575"/>
                <a:gd name="connsiteX2" fmla="*/ 0 w 318135"/>
                <a:gd name="connsiteY2" fmla="*/ 409575 h 409575"/>
                <a:gd name="connsiteX3" fmla="*/ 275273 w 318135"/>
                <a:gd name="connsiteY3" fmla="*/ 275273 h 409575"/>
                <a:gd name="connsiteX4" fmla="*/ 293370 w 318135"/>
                <a:gd name="connsiteY4" fmla="*/ 273368 h 409575"/>
                <a:gd name="connsiteX5" fmla="*/ 269558 w 318135"/>
                <a:gd name="connsiteY5" fmla="*/ 953 h 409575"/>
                <a:gd name="connsiteX6" fmla="*/ 289560 w 318135"/>
                <a:gd name="connsiteY6"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135" h="409575">
                  <a:moveTo>
                    <a:pt x="289560" y="0"/>
                  </a:moveTo>
                  <a:lnTo>
                    <a:pt x="318135" y="298133"/>
                  </a:lnTo>
                  <a:cubicBezTo>
                    <a:pt x="263843" y="300038"/>
                    <a:pt x="124778" y="313373"/>
                    <a:pt x="0" y="409575"/>
                  </a:cubicBezTo>
                  <a:cubicBezTo>
                    <a:pt x="114300" y="297180"/>
                    <a:pt x="274320" y="275273"/>
                    <a:pt x="275273" y="275273"/>
                  </a:cubicBezTo>
                  <a:lnTo>
                    <a:pt x="293370" y="273368"/>
                  </a:lnTo>
                  <a:lnTo>
                    <a:pt x="269558" y="953"/>
                  </a:lnTo>
                  <a:cubicBezTo>
                    <a:pt x="277178" y="0"/>
                    <a:pt x="283845" y="0"/>
                    <a:pt x="289560" y="0"/>
                  </a:cubicBezTo>
                  <a:close/>
                </a:path>
              </a:pathLst>
            </a:cu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21" name="フリーフォーム 120">
              <a:extLst>
                <a:ext uri="{FF2B5EF4-FFF2-40B4-BE49-F238E27FC236}">
                  <a16:creationId xmlns:a16="http://schemas.microsoft.com/office/drawing/2014/main" id="{FC35C928-B627-8D9A-6BEA-BC1B75F2EF0B}"/>
                </a:ext>
              </a:extLst>
            </p:cNvPr>
            <p:cNvSpPr/>
            <p:nvPr/>
          </p:nvSpPr>
          <p:spPr>
            <a:xfrm>
              <a:off x="1370666" y="1517458"/>
              <a:ext cx="97155" cy="114300"/>
            </a:xfrm>
            <a:custGeom>
              <a:avLst/>
              <a:gdLst>
                <a:gd name="connsiteX0" fmla="*/ 48577 w 97155"/>
                <a:gd name="connsiteY0" fmla="*/ 0 h 114300"/>
                <a:gd name="connsiteX1" fmla="*/ 97155 w 97155"/>
                <a:gd name="connsiteY1" fmla="*/ 57150 h 114300"/>
                <a:gd name="connsiteX2" fmla="*/ 48577 w 97155"/>
                <a:gd name="connsiteY2" fmla="*/ 114300 h 114300"/>
                <a:gd name="connsiteX3" fmla="*/ 0 w 97155"/>
                <a:gd name="connsiteY3" fmla="*/ 57150 h 114300"/>
                <a:gd name="connsiteX4" fmla="*/ 48577 w 97155"/>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 h="114300">
                  <a:moveTo>
                    <a:pt x="48577" y="0"/>
                  </a:moveTo>
                  <a:cubicBezTo>
                    <a:pt x="55245" y="24765"/>
                    <a:pt x="73342" y="45720"/>
                    <a:pt x="97155" y="57150"/>
                  </a:cubicBezTo>
                  <a:cubicBezTo>
                    <a:pt x="73342" y="68580"/>
                    <a:pt x="56197" y="89535"/>
                    <a:pt x="48577" y="114300"/>
                  </a:cubicBezTo>
                  <a:cubicBezTo>
                    <a:pt x="41910" y="89535"/>
                    <a:pt x="23813" y="68580"/>
                    <a:pt x="0" y="57150"/>
                  </a:cubicBezTo>
                  <a:cubicBezTo>
                    <a:pt x="23813" y="45720"/>
                    <a:pt x="41910" y="24765"/>
                    <a:pt x="48577" y="0"/>
                  </a:cubicBez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20" name="フリーフォーム 119">
              <a:extLst>
                <a:ext uri="{FF2B5EF4-FFF2-40B4-BE49-F238E27FC236}">
                  <a16:creationId xmlns:a16="http://schemas.microsoft.com/office/drawing/2014/main" id="{7BA58322-91D6-B44B-46A7-C80A935DCB78}"/>
                </a:ext>
              </a:extLst>
            </p:cNvPr>
            <p:cNvSpPr/>
            <p:nvPr/>
          </p:nvSpPr>
          <p:spPr>
            <a:xfrm>
              <a:off x="1158258" y="1522220"/>
              <a:ext cx="28575" cy="66675"/>
            </a:xfrm>
            <a:custGeom>
              <a:avLst/>
              <a:gdLst>
                <a:gd name="connsiteX0" fmla="*/ 14288 w 28575"/>
                <a:gd name="connsiteY0" fmla="*/ 0 h 66675"/>
                <a:gd name="connsiteX1" fmla="*/ 28575 w 28575"/>
                <a:gd name="connsiteY1" fmla="*/ 14288 h 66675"/>
                <a:gd name="connsiteX2" fmla="*/ 28575 w 28575"/>
                <a:gd name="connsiteY2" fmla="*/ 52388 h 66675"/>
                <a:gd name="connsiteX3" fmla="*/ 14288 w 28575"/>
                <a:gd name="connsiteY3" fmla="*/ 66675 h 66675"/>
                <a:gd name="connsiteX4" fmla="*/ 0 w 28575"/>
                <a:gd name="connsiteY4" fmla="*/ 52388 h 66675"/>
                <a:gd name="connsiteX5" fmla="*/ 0 w 28575"/>
                <a:gd name="connsiteY5" fmla="*/ 14288 h 66675"/>
                <a:gd name="connsiteX6" fmla="*/ 14288 w 28575"/>
                <a:gd name="connsiteY6"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0"/>
                  </a:moveTo>
                  <a:cubicBezTo>
                    <a:pt x="21907" y="0"/>
                    <a:pt x="28575" y="6668"/>
                    <a:pt x="28575" y="14288"/>
                  </a:cubicBezTo>
                  <a:lnTo>
                    <a:pt x="28575" y="52388"/>
                  </a:lnTo>
                  <a:cubicBezTo>
                    <a:pt x="28575" y="60008"/>
                    <a:pt x="21907" y="66675"/>
                    <a:pt x="14288" y="66675"/>
                  </a:cubicBezTo>
                  <a:cubicBezTo>
                    <a:pt x="6668" y="66675"/>
                    <a:pt x="0" y="60008"/>
                    <a:pt x="0" y="52388"/>
                  </a:cubicBezTo>
                  <a:lnTo>
                    <a:pt x="0" y="14288"/>
                  </a:lnTo>
                  <a:cubicBezTo>
                    <a:pt x="0" y="6668"/>
                    <a:pt x="6668" y="0"/>
                    <a:pt x="14288" y="0"/>
                  </a:cubicBez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9" name="フリーフォーム 118">
              <a:extLst>
                <a:ext uri="{FF2B5EF4-FFF2-40B4-BE49-F238E27FC236}">
                  <a16:creationId xmlns:a16="http://schemas.microsoft.com/office/drawing/2014/main" id="{04D1590F-2E53-2E93-0BDD-90B560C679C5}"/>
                </a:ext>
              </a:extLst>
            </p:cNvPr>
            <p:cNvSpPr/>
            <p:nvPr/>
          </p:nvSpPr>
          <p:spPr>
            <a:xfrm>
              <a:off x="863935" y="1536508"/>
              <a:ext cx="80010" cy="95250"/>
            </a:xfrm>
            <a:custGeom>
              <a:avLst/>
              <a:gdLst>
                <a:gd name="connsiteX0" fmla="*/ 40005 w 80010"/>
                <a:gd name="connsiteY0" fmla="*/ 0 h 95250"/>
                <a:gd name="connsiteX1" fmla="*/ 80010 w 80010"/>
                <a:gd name="connsiteY1" fmla="*/ 47625 h 95250"/>
                <a:gd name="connsiteX2" fmla="*/ 40005 w 80010"/>
                <a:gd name="connsiteY2" fmla="*/ 95250 h 95250"/>
                <a:gd name="connsiteX3" fmla="*/ 0 w 80010"/>
                <a:gd name="connsiteY3" fmla="*/ 47625 h 95250"/>
                <a:gd name="connsiteX4" fmla="*/ 40005 w 80010"/>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0" h="95250">
                  <a:moveTo>
                    <a:pt x="40005" y="0"/>
                  </a:moveTo>
                  <a:cubicBezTo>
                    <a:pt x="45720" y="20955"/>
                    <a:pt x="60960" y="38100"/>
                    <a:pt x="80010" y="47625"/>
                  </a:cubicBezTo>
                  <a:cubicBezTo>
                    <a:pt x="60007" y="57150"/>
                    <a:pt x="45720" y="74295"/>
                    <a:pt x="40005" y="95250"/>
                  </a:cubicBezTo>
                  <a:cubicBezTo>
                    <a:pt x="34290" y="74295"/>
                    <a:pt x="19050" y="57150"/>
                    <a:pt x="0" y="47625"/>
                  </a:cubicBezTo>
                  <a:cubicBezTo>
                    <a:pt x="19050" y="38100"/>
                    <a:pt x="34290" y="20955"/>
                    <a:pt x="40005" y="0"/>
                  </a:cubicBez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8" name="フリーフォーム 117">
              <a:extLst>
                <a:ext uri="{FF2B5EF4-FFF2-40B4-BE49-F238E27FC236}">
                  <a16:creationId xmlns:a16="http://schemas.microsoft.com/office/drawing/2014/main" id="{03C1B0D6-73B3-A603-0517-F004E7E3F4E6}"/>
                </a:ext>
              </a:extLst>
            </p:cNvPr>
            <p:cNvSpPr/>
            <p:nvPr/>
          </p:nvSpPr>
          <p:spPr>
            <a:xfrm>
              <a:off x="1292139" y="1592585"/>
              <a:ext cx="41499" cy="84892"/>
            </a:xfrm>
            <a:custGeom>
              <a:avLst/>
              <a:gdLst>
                <a:gd name="connsiteX0" fmla="*/ 29949 w 41499"/>
                <a:gd name="connsiteY0" fmla="*/ 120 h 84892"/>
                <a:gd name="connsiteX1" fmla="*/ 41379 w 41499"/>
                <a:gd name="connsiteY1" fmla="*/ 17265 h 84892"/>
                <a:gd name="connsiteX2" fmla="*/ 41379 w 41499"/>
                <a:gd name="connsiteY2" fmla="*/ 18217 h 84892"/>
                <a:gd name="connsiteX3" fmla="*/ 28996 w 41499"/>
                <a:gd name="connsiteY3" fmla="*/ 74415 h 84892"/>
                <a:gd name="connsiteX4" fmla="*/ 13756 w 41499"/>
                <a:gd name="connsiteY4" fmla="*/ 84892 h 84892"/>
                <a:gd name="connsiteX5" fmla="*/ 10899 w 41499"/>
                <a:gd name="connsiteY5" fmla="*/ 84892 h 84892"/>
                <a:gd name="connsiteX6" fmla="*/ 421 w 41499"/>
                <a:gd name="connsiteY6" fmla="*/ 67747 h 84892"/>
                <a:gd name="connsiteX7" fmla="*/ 12804 w 41499"/>
                <a:gd name="connsiteY7" fmla="*/ 11550 h 84892"/>
                <a:gd name="connsiteX8" fmla="*/ 29949 w 41499"/>
                <a:gd name="connsiteY8" fmla="*/ 120 h 8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9" h="84892">
                  <a:moveTo>
                    <a:pt x="29949" y="120"/>
                  </a:moveTo>
                  <a:cubicBezTo>
                    <a:pt x="37569" y="2025"/>
                    <a:pt x="42331" y="8692"/>
                    <a:pt x="41379" y="17265"/>
                  </a:cubicBezTo>
                  <a:cubicBezTo>
                    <a:pt x="41379" y="17265"/>
                    <a:pt x="41379" y="17265"/>
                    <a:pt x="41379" y="18217"/>
                  </a:cubicBezTo>
                  <a:lnTo>
                    <a:pt x="28996" y="74415"/>
                  </a:lnTo>
                  <a:cubicBezTo>
                    <a:pt x="26139" y="80130"/>
                    <a:pt x="20424" y="84892"/>
                    <a:pt x="13756" y="84892"/>
                  </a:cubicBezTo>
                  <a:cubicBezTo>
                    <a:pt x="12804" y="84892"/>
                    <a:pt x="11851" y="84892"/>
                    <a:pt x="10899" y="84892"/>
                  </a:cubicBezTo>
                  <a:cubicBezTo>
                    <a:pt x="3279" y="82987"/>
                    <a:pt x="-1484" y="75367"/>
                    <a:pt x="421" y="67747"/>
                  </a:cubicBezTo>
                  <a:lnTo>
                    <a:pt x="12804" y="11550"/>
                  </a:lnTo>
                  <a:cubicBezTo>
                    <a:pt x="14709" y="3930"/>
                    <a:pt x="21376" y="-833"/>
                    <a:pt x="29949" y="120"/>
                  </a:cubicBez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7" name="フリーフォーム 116">
              <a:extLst>
                <a:ext uri="{FF2B5EF4-FFF2-40B4-BE49-F238E27FC236}">
                  <a16:creationId xmlns:a16="http://schemas.microsoft.com/office/drawing/2014/main" id="{0F5A5CBD-DCEC-0321-2F9E-FE0E7782594E}"/>
                </a:ext>
              </a:extLst>
            </p:cNvPr>
            <p:cNvSpPr/>
            <p:nvPr/>
          </p:nvSpPr>
          <p:spPr>
            <a:xfrm>
              <a:off x="1013056" y="1593237"/>
              <a:ext cx="36084" cy="66143"/>
            </a:xfrm>
            <a:custGeom>
              <a:avLst/>
              <a:gdLst>
                <a:gd name="connsiteX0" fmla="*/ 10899 w 36084"/>
                <a:gd name="connsiteY0" fmla="*/ 420 h 66143"/>
                <a:gd name="connsiteX1" fmla="*/ 28044 w 36084"/>
                <a:gd name="connsiteY1" fmla="*/ 10898 h 66143"/>
                <a:gd name="connsiteX2" fmla="*/ 28044 w 36084"/>
                <a:gd name="connsiteY2" fmla="*/ 11850 h 66143"/>
                <a:gd name="connsiteX3" fmla="*/ 35664 w 36084"/>
                <a:gd name="connsiteY3" fmla="*/ 48998 h 66143"/>
                <a:gd name="connsiteX4" fmla="*/ 25186 w 36084"/>
                <a:gd name="connsiteY4" fmla="*/ 66143 h 66143"/>
                <a:gd name="connsiteX5" fmla="*/ 22329 w 36084"/>
                <a:gd name="connsiteY5" fmla="*/ 66143 h 66143"/>
                <a:gd name="connsiteX6" fmla="*/ 8041 w 36084"/>
                <a:gd name="connsiteY6" fmla="*/ 54713 h 66143"/>
                <a:gd name="connsiteX7" fmla="*/ 421 w 36084"/>
                <a:gd name="connsiteY7" fmla="*/ 17565 h 66143"/>
                <a:gd name="connsiteX8" fmla="*/ 10899 w 36084"/>
                <a:gd name="connsiteY8" fmla="*/ 420 h 66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84" h="66143">
                  <a:moveTo>
                    <a:pt x="10899" y="420"/>
                  </a:moveTo>
                  <a:cubicBezTo>
                    <a:pt x="18519" y="-1485"/>
                    <a:pt x="26139" y="3278"/>
                    <a:pt x="28044" y="10898"/>
                  </a:cubicBezTo>
                  <a:cubicBezTo>
                    <a:pt x="28044" y="10898"/>
                    <a:pt x="28044" y="10898"/>
                    <a:pt x="28044" y="11850"/>
                  </a:cubicBezTo>
                  <a:lnTo>
                    <a:pt x="35664" y="48998"/>
                  </a:lnTo>
                  <a:cubicBezTo>
                    <a:pt x="37569" y="56618"/>
                    <a:pt x="32806" y="64238"/>
                    <a:pt x="25186" y="66143"/>
                  </a:cubicBezTo>
                  <a:cubicBezTo>
                    <a:pt x="24234" y="66143"/>
                    <a:pt x="23281" y="66143"/>
                    <a:pt x="22329" y="66143"/>
                  </a:cubicBezTo>
                  <a:cubicBezTo>
                    <a:pt x="15661" y="66143"/>
                    <a:pt x="9946" y="61380"/>
                    <a:pt x="8041" y="54713"/>
                  </a:cubicBezTo>
                  <a:lnTo>
                    <a:pt x="421" y="17565"/>
                  </a:lnTo>
                  <a:cubicBezTo>
                    <a:pt x="-1484" y="9945"/>
                    <a:pt x="3279" y="2325"/>
                    <a:pt x="10899" y="420"/>
                  </a:cubicBez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6" name="フリーフォーム 115">
              <a:extLst>
                <a:ext uri="{FF2B5EF4-FFF2-40B4-BE49-F238E27FC236}">
                  <a16:creationId xmlns:a16="http://schemas.microsoft.com/office/drawing/2014/main" id="{4C0E80FF-1159-659A-B144-089337822D59}"/>
                </a:ext>
              </a:extLst>
            </p:cNvPr>
            <p:cNvSpPr/>
            <p:nvPr/>
          </p:nvSpPr>
          <p:spPr>
            <a:xfrm>
              <a:off x="1158258" y="1617470"/>
              <a:ext cx="28575" cy="104775"/>
            </a:xfrm>
            <a:custGeom>
              <a:avLst/>
              <a:gdLst>
                <a:gd name="connsiteX0" fmla="*/ 14288 w 28575"/>
                <a:gd name="connsiteY0" fmla="*/ 0 h 104775"/>
                <a:gd name="connsiteX1" fmla="*/ 28575 w 28575"/>
                <a:gd name="connsiteY1" fmla="*/ 14288 h 104775"/>
                <a:gd name="connsiteX2" fmla="*/ 28575 w 28575"/>
                <a:gd name="connsiteY2" fmla="*/ 90488 h 104775"/>
                <a:gd name="connsiteX3" fmla="*/ 14288 w 28575"/>
                <a:gd name="connsiteY3" fmla="*/ 104775 h 104775"/>
                <a:gd name="connsiteX4" fmla="*/ 0 w 28575"/>
                <a:gd name="connsiteY4" fmla="*/ 90488 h 104775"/>
                <a:gd name="connsiteX5" fmla="*/ 0 w 28575"/>
                <a:gd name="connsiteY5" fmla="*/ 14288 h 104775"/>
                <a:gd name="connsiteX6" fmla="*/ 14288 w 28575"/>
                <a:gd name="connsiteY6"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04775">
                  <a:moveTo>
                    <a:pt x="14288" y="0"/>
                  </a:moveTo>
                  <a:cubicBezTo>
                    <a:pt x="21907" y="0"/>
                    <a:pt x="28575" y="6667"/>
                    <a:pt x="28575" y="14288"/>
                  </a:cubicBezTo>
                  <a:lnTo>
                    <a:pt x="28575" y="90488"/>
                  </a:lnTo>
                  <a:cubicBezTo>
                    <a:pt x="28575" y="98107"/>
                    <a:pt x="21907" y="104775"/>
                    <a:pt x="14288" y="104775"/>
                  </a:cubicBezTo>
                  <a:cubicBezTo>
                    <a:pt x="6668" y="104775"/>
                    <a:pt x="0" y="98107"/>
                    <a:pt x="0" y="90488"/>
                  </a:cubicBezTo>
                  <a:lnTo>
                    <a:pt x="0" y="14288"/>
                  </a:lnTo>
                  <a:cubicBezTo>
                    <a:pt x="0" y="6667"/>
                    <a:pt x="6668" y="0"/>
                    <a:pt x="14288" y="0"/>
                  </a:cubicBez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5" name="フリーフォーム 114">
              <a:extLst>
                <a:ext uri="{FF2B5EF4-FFF2-40B4-BE49-F238E27FC236}">
                  <a16:creationId xmlns:a16="http://schemas.microsoft.com/office/drawing/2014/main" id="{51A159DB-FD0B-BFC2-FDC1-C5A5E5A0815E}"/>
                </a:ext>
              </a:extLst>
            </p:cNvPr>
            <p:cNvSpPr/>
            <p:nvPr/>
          </p:nvSpPr>
          <p:spPr>
            <a:xfrm>
              <a:off x="1358282" y="1665929"/>
              <a:ext cx="93422" cy="122991"/>
            </a:xfrm>
            <a:custGeom>
              <a:avLst/>
              <a:gdLst>
                <a:gd name="connsiteX0" fmla="*/ 76915 w 93422"/>
                <a:gd name="connsiteY0" fmla="*/ 118 h 122991"/>
                <a:gd name="connsiteX1" fmla="*/ 87630 w 93422"/>
                <a:gd name="connsiteY1" fmla="*/ 2976 h 122991"/>
                <a:gd name="connsiteX2" fmla="*/ 91440 w 93422"/>
                <a:gd name="connsiteY2" fmla="*/ 22026 h 122991"/>
                <a:gd name="connsiteX3" fmla="*/ 26670 w 93422"/>
                <a:gd name="connsiteY3" fmla="*/ 116323 h 122991"/>
                <a:gd name="connsiteX4" fmla="*/ 14288 w 93422"/>
                <a:gd name="connsiteY4" fmla="*/ 122991 h 122991"/>
                <a:gd name="connsiteX5" fmla="*/ 0 w 93422"/>
                <a:gd name="connsiteY5" fmla="*/ 108703 h 122991"/>
                <a:gd name="connsiteX6" fmla="*/ 2858 w 93422"/>
                <a:gd name="connsiteY6" fmla="*/ 100131 h 122991"/>
                <a:gd name="connsiteX7" fmla="*/ 67627 w 93422"/>
                <a:gd name="connsiteY7" fmla="*/ 5833 h 122991"/>
                <a:gd name="connsiteX8" fmla="*/ 76915 w 93422"/>
                <a:gd name="connsiteY8" fmla="*/ 118 h 12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22" h="122991">
                  <a:moveTo>
                    <a:pt x="76915" y="118"/>
                  </a:moveTo>
                  <a:cubicBezTo>
                    <a:pt x="80487" y="-358"/>
                    <a:pt x="84297" y="594"/>
                    <a:pt x="87630" y="2976"/>
                  </a:cubicBezTo>
                  <a:cubicBezTo>
                    <a:pt x="93345" y="7738"/>
                    <a:pt x="95250" y="15358"/>
                    <a:pt x="91440" y="22026"/>
                  </a:cubicBezTo>
                  <a:lnTo>
                    <a:pt x="26670" y="116323"/>
                  </a:lnTo>
                  <a:cubicBezTo>
                    <a:pt x="23813" y="121086"/>
                    <a:pt x="19050" y="122991"/>
                    <a:pt x="14288" y="122991"/>
                  </a:cubicBezTo>
                  <a:cubicBezTo>
                    <a:pt x="6667" y="122991"/>
                    <a:pt x="0" y="116323"/>
                    <a:pt x="0" y="108703"/>
                  </a:cubicBezTo>
                  <a:cubicBezTo>
                    <a:pt x="0" y="105846"/>
                    <a:pt x="952" y="102988"/>
                    <a:pt x="2858" y="100131"/>
                  </a:cubicBezTo>
                  <a:lnTo>
                    <a:pt x="67627" y="5833"/>
                  </a:lnTo>
                  <a:cubicBezTo>
                    <a:pt x="70009" y="2499"/>
                    <a:pt x="73343" y="594"/>
                    <a:pt x="76915" y="118"/>
                  </a:cubicBez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4" name="フリーフォーム 113">
              <a:extLst>
                <a:ext uri="{FF2B5EF4-FFF2-40B4-BE49-F238E27FC236}">
                  <a16:creationId xmlns:a16="http://schemas.microsoft.com/office/drawing/2014/main" id="{EB8419A7-918E-1452-A6FD-550F2225E669}"/>
                </a:ext>
              </a:extLst>
            </p:cNvPr>
            <p:cNvSpPr/>
            <p:nvPr/>
          </p:nvSpPr>
          <p:spPr>
            <a:xfrm>
              <a:off x="894379" y="1666677"/>
              <a:ext cx="93169" cy="122243"/>
            </a:xfrm>
            <a:custGeom>
              <a:avLst/>
              <a:gdLst>
                <a:gd name="connsiteX0" fmla="*/ 16944 w 93169"/>
                <a:gd name="connsiteY0" fmla="*/ 204 h 122243"/>
                <a:gd name="connsiteX1" fmla="*/ 25754 w 93169"/>
                <a:gd name="connsiteY1" fmla="*/ 6038 h 122243"/>
                <a:gd name="connsiteX2" fmla="*/ 90524 w 93169"/>
                <a:gd name="connsiteY2" fmla="*/ 100336 h 122243"/>
                <a:gd name="connsiteX3" fmla="*/ 86714 w 93169"/>
                <a:gd name="connsiteY3" fmla="*/ 120338 h 122243"/>
                <a:gd name="connsiteX4" fmla="*/ 78142 w 93169"/>
                <a:gd name="connsiteY4" fmla="*/ 122243 h 122243"/>
                <a:gd name="connsiteX5" fmla="*/ 66712 w 93169"/>
                <a:gd name="connsiteY5" fmla="*/ 116528 h 122243"/>
                <a:gd name="connsiteX6" fmla="*/ 1942 w 93169"/>
                <a:gd name="connsiteY6" fmla="*/ 22231 h 122243"/>
                <a:gd name="connsiteX7" fmla="*/ 6704 w 93169"/>
                <a:gd name="connsiteY7" fmla="*/ 2228 h 122243"/>
                <a:gd name="connsiteX8" fmla="*/ 16944 w 93169"/>
                <a:gd name="connsiteY8" fmla="*/ 204 h 12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69" h="122243">
                  <a:moveTo>
                    <a:pt x="16944" y="204"/>
                  </a:moveTo>
                  <a:cubicBezTo>
                    <a:pt x="20278" y="799"/>
                    <a:pt x="23373" y="2704"/>
                    <a:pt x="25754" y="6038"/>
                  </a:cubicBezTo>
                  <a:lnTo>
                    <a:pt x="90524" y="100336"/>
                  </a:lnTo>
                  <a:cubicBezTo>
                    <a:pt x="95287" y="107003"/>
                    <a:pt x="93382" y="115576"/>
                    <a:pt x="86714" y="120338"/>
                  </a:cubicBezTo>
                  <a:cubicBezTo>
                    <a:pt x="83857" y="121291"/>
                    <a:pt x="80999" y="122243"/>
                    <a:pt x="78142" y="122243"/>
                  </a:cubicBezTo>
                  <a:cubicBezTo>
                    <a:pt x="73379" y="122243"/>
                    <a:pt x="68617" y="120338"/>
                    <a:pt x="66712" y="116528"/>
                  </a:cubicBezTo>
                  <a:lnTo>
                    <a:pt x="1942" y="22231"/>
                  </a:lnTo>
                  <a:cubicBezTo>
                    <a:pt x="-1868" y="15563"/>
                    <a:pt x="37" y="6991"/>
                    <a:pt x="6704" y="2228"/>
                  </a:cubicBezTo>
                  <a:cubicBezTo>
                    <a:pt x="10038" y="323"/>
                    <a:pt x="13610" y="-391"/>
                    <a:pt x="16944" y="204"/>
                  </a:cubicBez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3" name="フリーフォーム 112">
              <a:extLst>
                <a:ext uri="{FF2B5EF4-FFF2-40B4-BE49-F238E27FC236}">
                  <a16:creationId xmlns:a16="http://schemas.microsoft.com/office/drawing/2014/main" id="{93C94EB1-0547-FEDC-C46B-2EF6801CEA41}"/>
                </a:ext>
              </a:extLst>
            </p:cNvPr>
            <p:cNvSpPr/>
            <p:nvPr/>
          </p:nvSpPr>
          <p:spPr>
            <a:xfrm>
              <a:off x="1033110" y="1685630"/>
              <a:ext cx="48415" cy="122340"/>
            </a:xfrm>
            <a:custGeom>
              <a:avLst/>
              <a:gdLst>
                <a:gd name="connsiteX0" fmla="*/ 11800 w 48415"/>
                <a:gd name="connsiteY0" fmla="*/ 420 h 122340"/>
                <a:gd name="connsiteX1" fmla="*/ 27993 w 48415"/>
                <a:gd name="connsiteY1" fmla="*/ 10898 h 122340"/>
                <a:gd name="connsiteX2" fmla="*/ 47995 w 48415"/>
                <a:gd name="connsiteY2" fmla="*/ 104243 h 122340"/>
                <a:gd name="connsiteX3" fmla="*/ 37518 w 48415"/>
                <a:gd name="connsiteY3" fmla="*/ 121388 h 122340"/>
                <a:gd name="connsiteX4" fmla="*/ 34660 w 48415"/>
                <a:gd name="connsiteY4" fmla="*/ 122340 h 122340"/>
                <a:gd name="connsiteX5" fmla="*/ 20373 w 48415"/>
                <a:gd name="connsiteY5" fmla="*/ 110910 h 122340"/>
                <a:gd name="connsiteX6" fmla="*/ 370 w 48415"/>
                <a:gd name="connsiteY6" fmla="*/ 17565 h 122340"/>
                <a:gd name="connsiteX7" fmla="*/ 11800 w 48415"/>
                <a:gd name="connsiteY7" fmla="*/ 420 h 12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15" h="122340">
                  <a:moveTo>
                    <a:pt x="11800" y="420"/>
                  </a:moveTo>
                  <a:cubicBezTo>
                    <a:pt x="19420" y="-1485"/>
                    <a:pt x="27040" y="3278"/>
                    <a:pt x="27993" y="10898"/>
                  </a:cubicBezTo>
                  <a:lnTo>
                    <a:pt x="47995" y="104243"/>
                  </a:lnTo>
                  <a:cubicBezTo>
                    <a:pt x="49900" y="111863"/>
                    <a:pt x="45138" y="119483"/>
                    <a:pt x="37518" y="121388"/>
                  </a:cubicBezTo>
                  <a:cubicBezTo>
                    <a:pt x="36565" y="122340"/>
                    <a:pt x="35613" y="122340"/>
                    <a:pt x="34660" y="122340"/>
                  </a:cubicBezTo>
                  <a:cubicBezTo>
                    <a:pt x="27993" y="122340"/>
                    <a:pt x="22278" y="117578"/>
                    <a:pt x="20373" y="110910"/>
                  </a:cubicBezTo>
                  <a:lnTo>
                    <a:pt x="370" y="17565"/>
                  </a:lnTo>
                  <a:cubicBezTo>
                    <a:pt x="-1535" y="9945"/>
                    <a:pt x="4180" y="2325"/>
                    <a:pt x="11800" y="420"/>
                  </a:cubicBez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2" name="フリーフォーム 111">
              <a:extLst>
                <a:ext uri="{FF2B5EF4-FFF2-40B4-BE49-F238E27FC236}">
                  <a16:creationId xmlns:a16="http://schemas.microsoft.com/office/drawing/2014/main" id="{739EAE2D-921E-2150-3385-96CE3E15BC31}"/>
                </a:ext>
              </a:extLst>
            </p:cNvPr>
            <p:cNvSpPr/>
            <p:nvPr/>
          </p:nvSpPr>
          <p:spPr>
            <a:xfrm>
              <a:off x="1492584" y="1688908"/>
              <a:ext cx="80010" cy="95250"/>
            </a:xfrm>
            <a:custGeom>
              <a:avLst/>
              <a:gdLst>
                <a:gd name="connsiteX0" fmla="*/ 40005 w 80010"/>
                <a:gd name="connsiteY0" fmla="*/ 0 h 95250"/>
                <a:gd name="connsiteX1" fmla="*/ 80010 w 80010"/>
                <a:gd name="connsiteY1" fmla="*/ 47625 h 95250"/>
                <a:gd name="connsiteX2" fmla="*/ 40005 w 80010"/>
                <a:gd name="connsiteY2" fmla="*/ 95250 h 95250"/>
                <a:gd name="connsiteX3" fmla="*/ 0 w 80010"/>
                <a:gd name="connsiteY3" fmla="*/ 47625 h 95250"/>
                <a:gd name="connsiteX4" fmla="*/ 40005 w 80010"/>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0" h="95250">
                  <a:moveTo>
                    <a:pt x="40005" y="0"/>
                  </a:moveTo>
                  <a:cubicBezTo>
                    <a:pt x="45720" y="20955"/>
                    <a:pt x="60960" y="38100"/>
                    <a:pt x="80010" y="47625"/>
                  </a:cubicBezTo>
                  <a:cubicBezTo>
                    <a:pt x="60008" y="57150"/>
                    <a:pt x="45720" y="74295"/>
                    <a:pt x="40005" y="95250"/>
                  </a:cubicBezTo>
                  <a:cubicBezTo>
                    <a:pt x="34290" y="74295"/>
                    <a:pt x="19050" y="57150"/>
                    <a:pt x="0" y="47625"/>
                  </a:cubicBezTo>
                  <a:cubicBezTo>
                    <a:pt x="19050" y="38100"/>
                    <a:pt x="34290" y="20955"/>
                    <a:pt x="40005" y="0"/>
                  </a:cubicBez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1" name="フリーフォーム 110">
              <a:extLst>
                <a:ext uri="{FF2B5EF4-FFF2-40B4-BE49-F238E27FC236}">
                  <a16:creationId xmlns:a16="http://schemas.microsoft.com/office/drawing/2014/main" id="{F7B6C5E3-62E6-66B1-1FA5-E3C946790CC8}"/>
                </a:ext>
              </a:extLst>
            </p:cNvPr>
            <p:cNvSpPr/>
            <p:nvPr/>
          </p:nvSpPr>
          <p:spPr>
            <a:xfrm>
              <a:off x="1263563" y="1705632"/>
              <a:ext cx="44656" cy="102338"/>
            </a:xfrm>
            <a:custGeom>
              <a:avLst/>
              <a:gdLst>
                <a:gd name="connsiteX0" fmla="*/ 33759 w 44656"/>
                <a:gd name="connsiteY0" fmla="*/ 420 h 102338"/>
                <a:gd name="connsiteX1" fmla="*/ 44236 w 44656"/>
                <a:gd name="connsiteY1" fmla="*/ 17565 h 102338"/>
                <a:gd name="connsiteX2" fmla="*/ 28044 w 44656"/>
                <a:gd name="connsiteY2" fmla="*/ 91860 h 102338"/>
                <a:gd name="connsiteX3" fmla="*/ 13756 w 44656"/>
                <a:gd name="connsiteY3" fmla="*/ 102338 h 102338"/>
                <a:gd name="connsiteX4" fmla="*/ 10899 w 44656"/>
                <a:gd name="connsiteY4" fmla="*/ 102338 h 102338"/>
                <a:gd name="connsiteX5" fmla="*/ 421 w 44656"/>
                <a:gd name="connsiteY5" fmla="*/ 85193 h 102338"/>
                <a:gd name="connsiteX6" fmla="*/ 16614 w 44656"/>
                <a:gd name="connsiteY6" fmla="*/ 10898 h 102338"/>
                <a:gd name="connsiteX7" fmla="*/ 33759 w 44656"/>
                <a:gd name="connsiteY7" fmla="*/ 420 h 10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6" h="102338">
                  <a:moveTo>
                    <a:pt x="33759" y="420"/>
                  </a:moveTo>
                  <a:cubicBezTo>
                    <a:pt x="41379" y="2325"/>
                    <a:pt x="46141" y="9945"/>
                    <a:pt x="44236" y="17565"/>
                  </a:cubicBezTo>
                  <a:lnTo>
                    <a:pt x="28044" y="91860"/>
                  </a:lnTo>
                  <a:cubicBezTo>
                    <a:pt x="26139" y="97575"/>
                    <a:pt x="20424" y="102338"/>
                    <a:pt x="13756" y="102338"/>
                  </a:cubicBezTo>
                  <a:cubicBezTo>
                    <a:pt x="12804" y="102338"/>
                    <a:pt x="11851" y="102338"/>
                    <a:pt x="10899" y="102338"/>
                  </a:cubicBezTo>
                  <a:cubicBezTo>
                    <a:pt x="3279" y="100433"/>
                    <a:pt x="-1484" y="92813"/>
                    <a:pt x="421" y="85193"/>
                  </a:cubicBezTo>
                  <a:lnTo>
                    <a:pt x="16614" y="10898"/>
                  </a:lnTo>
                  <a:cubicBezTo>
                    <a:pt x="18519" y="3278"/>
                    <a:pt x="26139" y="-1485"/>
                    <a:pt x="33759" y="420"/>
                  </a:cubicBez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0" name="フリーフォーム 109">
              <a:extLst>
                <a:ext uri="{FF2B5EF4-FFF2-40B4-BE49-F238E27FC236}">
                  <a16:creationId xmlns:a16="http://schemas.microsoft.com/office/drawing/2014/main" id="{0FA6FFD4-825E-A400-3F83-C118883211D7}"/>
                </a:ext>
              </a:extLst>
            </p:cNvPr>
            <p:cNvSpPr/>
            <p:nvPr/>
          </p:nvSpPr>
          <p:spPr>
            <a:xfrm>
              <a:off x="761066" y="1727008"/>
              <a:ext cx="97155" cy="114300"/>
            </a:xfrm>
            <a:custGeom>
              <a:avLst/>
              <a:gdLst>
                <a:gd name="connsiteX0" fmla="*/ 48577 w 97155"/>
                <a:gd name="connsiteY0" fmla="*/ 0 h 114300"/>
                <a:gd name="connsiteX1" fmla="*/ 97155 w 97155"/>
                <a:gd name="connsiteY1" fmla="*/ 57150 h 114300"/>
                <a:gd name="connsiteX2" fmla="*/ 48577 w 97155"/>
                <a:gd name="connsiteY2" fmla="*/ 114300 h 114300"/>
                <a:gd name="connsiteX3" fmla="*/ 0 w 97155"/>
                <a:gd name="connsiteY3" fmla="*/ 57150 h 114300"/>
                <a:gd name="connsiteX4" fmla="*/ 48577 w 97155"/>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 h="114300">
                  <a:moveTo>
                    <a:pt x="48577" y="0"/>
                  </a:moveTo>
                  <a:cubicBezTo>
                    <a:pt x="55245" y="24765"/>
                    <a:pt x="73343" y="45720"/>
                    <a:pt x="97155" y="57150"/>
                  </a:cubicBezTo>
                  <a:cubicBezTo>
                    <a:pt x="73343" y="68580"/>
                    <a:pt x="56197" y="89535"/>
                    <a:pt x="48577" y="114300"/>
                  </a:cubicBezTo>
                  <a:cubicBezTo>
                    <a:pt x="41910" y="89535"/>
                    <a:pt x="23813" y="68580"/>
                    <a:pt x="0" y="57150"/>
                  </a:cubicBezTo>
                  <a:cubicBezTo>
                    <a:pt x="23813" y="45720"/>
                    <a:pt x="41910" y="24765"/>
                    <a:pt x="48577" y="0"/>
                  </a:cubicBez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8" name="フリーフォーム 107">
              <a:extLst>
                <a:ext uri="{FF2B5EF4-FFF2-40B4-BE49-F238E27FC236}">
                  <a16:creationId xmlns:a16="http://schemas.microsoft.com/office/drawing/2014/main" id="{DF092C68-3AAE-01CE-D8D5-104680C247BB}"/>
                </a:ext>
              </a:extLst>
            </p:cNvPr>
            <p:cNvSpPr/>
            <p:nvPr/>
          </p:nvSpPr>
          <p:spPr>
            <a:xfrm>
              <a:off x="1158258" y="1750820"/>
              <a:ext cx="28575" cy="123825"/>
            </a:xfrm>
            <a:custGeom>
              <a:avLst/>
              <a:gdLst>
                <a:gd name="connsiteX0" fmla="*/ 14288 w 28575"/>
                <a:gd name="connsiteY0" fmla="*/ 0 h 123825"/>
                <a:gd name="connsiteX1" fmla="*/ 28575 w 28575"/>
                <a:gd name="connsiteY1" fmla="*/ 14288 h 123825"/>
                <a:gd name="connsiteX2" fmla="*/ 28575 w 28575"/>
                <a:gd name="connsiteY2" fmla="*/ 109538 h 123825"/>
                <a:gd name="connsiteX3" fmla="*/ 14288 w 28575"/>
                <a:gd name="connsiteY3" fmla="*/ 123825 h 123825"/>
                <a:gd name="connsiteX4" fmla="*/ 0 w 28575"/>
                <a:gd name="connsiteY4" fmla="*/ 109538 h 123825"/>
                <a:gd name="connsiteX5" fmla="*/ 0 w 28575"/>
                <a:gd name="connsiteY5" fmla="*/ 14288 h 123825"/>
                <a:gd name="connsiteX6" fmla="*/ 14288 w 28575"/>
                <a:gd name="connsiteY6"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23825">
                  <a:moveTo>
                    <a:pt x="14288" y="0"/>
                  </a:moveTo>
                  <a:cubicBezTo>
                    <a:pt x="21907" y="0"/>
                    <a:pt x="28575" y="6668"/>
                    <a:pt x="28575" y="14288"/>
                  </a:cubicBezTo>
                  <a:lnTo>
                    <a:pt x="28575" y="109538"/>
                  </a:lnTo>
                  <a:cubicBezTo>
                    <a:pt x="28575" y="117157"/>
                    <a:pt x="21907" y="123825"/>
                    <a:pt x="14288" y="123825"/>
                  </a:cubicBezTo>
                  <a:cubicBezTo>
                    <a:pt x="6668" y="123825"/>
                    <a:pt x="0" y="117157"/>
                    <a:pt x="0" y="109538"/>
                  </a:cubicBezTo>
                  <a:lnTo>
                    <a:pt x="0" y="14288"/>
                  </a:lnTo>
                  <a:cubicBezTo>
                    <a:pt x="0" y="6668"/>
                    <a:pt x="6668" y="0"/>
                    <a:pt x="14288" y="0"/>
                  </a:cubicBez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7" name="フリーフォーム 106">
              <a:extLst>
                <a:ext uri="{FF2B5EF4-FFF2-40B4-BE49-F238E27FC236}">
                  <a16:creationId xmlns:a16="http://schemas.microsoft.com/office/drawing/2014/main" id="{6D5E005D-D6AB-1870-DEB4-D6E81A744C1E}"/>
                </a:ext>
              </a:extLst>
            </p:cNvPr>
            <p:cNvSpPr/>
            <p:nvPr/>
          </p:nvSpPr>
          <p:spPr>
            <a:xfrm>
              <a:off x="756009" y="1840675"/>
              <a:ext cx="834683" cy="554035"/>
            </a:xfrm>
            <a:custGeom>
              <a:avLst/>
              <a:gdLst>
                <a:gd name="connsiteX0" fmla="*/ 218698 w 834683"/>
                <a:gd name="connsiteY0" fmla="*/ 1689 h 554035"/>
                <a:gd name="connsiteX1" fmla="*/ 416535 w 834683"/>
                <a:gd name="connsiteY1" fmla="*/ 93978 h 554035"/>
                <a:gd name="connsiteX2" fmla="*/ 688950 w 834683"/>
                <a:gd name="connsiteY2" fmla="*/ 2538 h 554035"/>
                <a:gd name="connsiteX3" fmla="*/ 703238 w 834683"/>
                <a:gd name="connsiteY3" fmla="*/ 5395 h 554035"/>
                <a:gd name="connsiteX4" fmla="*/ 708000 w 834683"/>
                <a:gd name="connsiteY4" fmla="*/ 56830 h 554035"/>
                <a:gd name="connsiteX5" fmla="*/ 749910 w 834683"/>
                <a:gd name="connsiteY5" fmla="*/ 55878 h 554035"/>
                <a:gd name="connsiteX6" fmla="*/ 767055 w 834683"/>
                <a:gd name="connsiteY6" fmla="*/ 56830 h 554035"/>
                <a:gd name="connsiteX7" fmla="*/ 771818 w 834683"/>
                <a:gd name="connsiteY7" fmla="*/ 112075 h 554035"/>
                <a:gd name="connsiteX8" fmla="*/ 786105 w 834683"/>
                <a:gd name="connsiteY8" fmla="*/ 112075 h 554035"/>
                <a:gd name="connsiteX9" fmla="*/ 805155 w 834683"/>
                <a:gd name="connsiteY9" fmla="*/ 129220 h 554035"/>
                <a:gd name="connsiteX10" fmla="*/ 833730 w 834683"/>
                <a:gd name="connsiteY10" fmla="*/ 437830 h 554035"/>
                <a:gd name="connsiteX11" fmla="*/ 834683 w 834683"/>
                <a:gd name="connsiteY11" fmla="*/ 441640 h 554035"/>
                <a:gd name="connsiteX12" fmla="*/ 814680 w 834683"/>
                <a:gd name="connsiteY12" fmla="*/ 459738 h 554035"/>
                <a:gd name="connsiteX13" fmla="*/ 461303 w 834683"/>
                <a:gd name="connsiteY13" fmla="*/ 548320 h 554035"/>
                <a:gd name="connsiteX14" fmla="*/ 441300 w 834683"/>
                <a:gd name="connsiteY14" fmla="*/ 554035 h 554035"/>
                <a:gd name="connsiteX15" fmla="*/ 393675 w 834683"/>
                <a:gd name="connsiteY15" fmla="*/ 554035 h 554035"/>
                <a:gd name="connsiteX16" fmla="*/ 372720 w 834683"/>
                <a:gd name="connsiteY16" fmla="*/ 547368 h 554035"/>
                <a:gd name="connsiteX17" fmla="*/ 19343 w 834683"/>
                <a:gd name="connsiteY17" fmla="*/ 458785 h 554035"/>
                <a:gd name="connsiteX18" fmla="*/ 16485 w 834683"/>
                <a:gd name="connsiteY18" fmla="*/ 458785 h 554035"/>
                <a:gd name="connsiteX19" fmla="*/ 293 w 834683"/>
                <a:gd name="connsiteY19" fmla="*/ 437830 h 554035"/>
                <a:gd name="connsiteX20" fmla="*/ 28868 w 834683"/>
                <a:gd name="connsiteY20" fmla="*/ 129220 h 554035"/>
                <a:gd name="connsiteX21" fmla="*/ 47918 w 834683"/>
                <a:gd name="connsiteY21" fmla="*/ 112075 h 554035"/>
                <a:gd name="connsiteX22" fmla="*/ 62205 w 834683"/>
                <a:gd name="connsiteY22" fmla="*/ 112075 h 554035"/>
                <a:gd name="connsiteX23" fmla="*/ 66968 w 834683"/>
                <a:gd name="connsiteY23" fmla="*/ 56830 h 554035"/>
                <a:gd name="connsiteX24" fmla="*/ 83160 w 834683"/>
                <a:gd name="connsiteY24" fmla="*/ 55878 h 554035"/>
                <a:gd name="connsiteX25" fmla="*/ 125070 w 834683"/>
                <a:gd name="connsiteY25" fmla="*/ 56830 h 554035"/>
                <a:gd name="connsiteX26" fmla="*/ 129833 w 834683"/>
                <a:gd name="connsiteY26" fmla="*/ 5395 h 554035"/>
                <a:gd name="connsiteX27" fmla="*/ 144120 w 834683"/>
                <a:gd name="connsiteY27" fmla="*/ 2538 h 554035"/>
                <a:gd name="connsiteX28" fmla="*/ 218698 w 834683"/>
                <a:gd name="connsiteY28" fmla="*/ 1689 h 554035"/>
                <a:gd name="connsiteX29" fmla="*/ 165075 w 834683"/>
                <a:gd name="connsiteY29" fmla="*/ 38733 h 554035"/>
                <a:gd name="connsiteX30" fmla="*/ 139358 w 834683"/>
                <a:gd name="connsiteY30" fmla="*/ 334008 h 554035"/>
                <a:gd name="connsiteX31" fmla="*/ 397485 w 834683"/>
                <a:gd name="connsiteY31" fmla="*/ 454975 h 554035"/>
                <a:gd name="connsiteX32" fmla="*/ 397485 w 834683"/>
                <a:gd name="connsiteY32" fmla="*/ 129220 h 554035"/>
                <a:gd name="connsiteX33" fmla="*/ 165075 w 834683"/>
                <a:gd name="connsiteY33" fmla="*/ 38733 h 554035"/>
                <a:gd name="connsiteX34" fmla="*/ 102210 w 834683"/>
                <a:gd name="connsiteY34" fmla="*/ 93025 h 554035"/>
                <a:gd name="connsiteX35" fmla="*/ 73635 w 834683"/>
                <a:gd name="connsiteY35" fmla="*/ 391158 h 554035"/>
                <a:gd name="connsiteX36" fmla="*/ 391770 w 834683"/>
                <a:gd name="connsiteY36" fmla="*/ 500695 h 554035"/>
                <a:gd name="connsiteX37" fmla="*/ 116498 w 834683"/>
                <a:gd name="connsiteY37" fmla="*/ 368298 h 554035"/>
                <a:gd name="connsiteX38" fmla="*/ 98400 w 834683"/>
                <a:gd name="connsiteY38" fmla="*/ 366393 h 554035"/>
                <a:gd name="connsiteX39" fmla="*/ 122213 w 834683"/>
                <a:gd name="connsiteY39" fmla="*/ 93978 h 554035"/>
                <a:gd name="connsiteX40" fmla="*/ 102210 w 834683"/>
                <a:gd name="connsiteY40" fmla="*/ 93025 h 554035"/>
                <a:gd name="connsiteX41" fmla="*/ 667995 w 834683"/>
                <a:gd name="connsiteY41" fmla="*/ 37780 h 554035"/>
                <a:gd name="connsiteX42" fmla="*/ 435585 w 834683"/>
                <a:gd name="connsiteY42" fmla="*/ 128268 h 554035"/>
                <a:gd name="connsiteX43" fmla="*/ 435585 w 834683"/>
                <a:gd name="connsiteY43" fmla="*/ 454023 h 554035"/>
                <a:gd name="connsiteX44" fmla="*/ 693713 w 834683"/>
                <a:gd name="connsiteY44" fmla="*/ 333055 h 554035"/>
                <a:gd name="connsiteX45" fmla="*/ 667995 w 834683"/>
                <a:gd name="connsiteY45" fmla="*/ 37780 h 554035"/>
                <a:gd name="connsiteX46" fmla="*/ 730860 w 834683"/>
                <a:gd name="connsiteY46" fmla="*/ 93025 h 554035"/>
                <a:gd name="connsiteX47" fmla="*/ 710858 w 834683"/>
                <a:gd name="connsiteY47" fmla="*/ 93978 h 554035"/>
                <a:gd name="connsiteX48" fmla="*/ 734670 w 834683"/>
                <a:gd name="connsiteY48" fmla="*/ 366393 h 554035"/>
                <a:gd name="connsiteX49" fmla="*/ 716573 w 834683"/>
                <a:gd name="connsiteY49" fmla="*/ 368298 h 554035"/>
                <a:gd name="connsiteX50" fmla="*/ 441300 w 834683"/>
                <a:gd name="connsiteY50" fmla="*/ 502600 h 554035"/>
                <a:gd name="connsiteX51" fmla="*/ 759435 w 834683"/>
                <a:gd name="connsiteY51" fmla="*/ 391158 h 554035"/>
                <a:gd name="connsiteX52" fmla="*/ 730860 w 834683"/>
                <a:gd name="connsiteY52" fmla="*/ 93025 h 55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34683" h="554035">
                  <a:moveTo>
                    <a:pt x="218698" y="1689"/>
                  </a:moveTo>
                  <a:cubicBezTo>
                    <a:pt x="292413" y="9146"/>
                    <a:pt x="362243" y="41114"/>
                    <a:pt x="416535" y="93978"/>
                  </a:cubicBezTo>
                  <a:cubicBezTo>
                    <a:pt x="488925" y="23493"/>
                    <a:pt x="588938" y="-9845"/>
                    <a:pt x="688950" y="2538"/>
                  </a:cubicBezTo>
                  <a:lnTo>
                    <a:pt x="703238" y="5395"/>
                  </a:lnTo>
                  <a:lnTo>
                    <a:pt x="708000" y="56830"/>
                  </a:lnTo>
                  <a:cubicBezTo>
                    <a:pt x="721335" y="55878"/>
                    <a:pt x="735623" y="54925"/>
                    <a:pt x="749910" y="55878"/>
                  </a:cubicBezTo>
                  <a:lnTo>
                    <a:pt x="767055" y="56830"/>
                  </a:lnTo>
                  <a:lnTo>
                    <a:pt x="771818" y="112075"/>
                  </a:lnTo>
                  <a:cubicBezTo>
                    <a:pt x="776580" y="112075"/>
                    <a:pt x="782295" y="112075"/>
                    <a:pt x="786105" y="112075"/>
                  </a:cubicBezTo>
                  <a:cubicBezTo>
                    <a:pt x="795630" y="112075"/>
                    <a:pt x="804203" y="119695"/>
                    <a:pt x="805155" y="129220"/>
                  </a:cubicBezTo>
                  <a:lnTo>
                    <a:pt x="833730" y="437830"/>
                  </a:lnTo>
                  <a:cubicBezTo>
                    <a:pt x="833730" y="438783"/>
                    <a:pt x="833730" y="438783"/>
                    <a:pt x="834683" y="441640"/>
                  </a:cubicBezTo>
                  <a:cubicBezTo>
                    <a:pt x="833730" y="452118"/>
                    <a:pt x="825158" y="459738"/>
                    <a:pt x="814680" y="459738"/>
                  </a:cubicBezTo>
                  <a:cubicBezTo>
                    <a:pt x="758483" y="457833"/>
                    <a:pt x="600368" y="461643"/>
                    <a:pt x="461303" y="548320"/>
                  </a:cubicBezTo>
                  <a:cubicBezTo>
                    <a:pt x="455588" y="552130"/>
                    <a:pt x="448920" y="554035"/>
                    <a:pt x="441300" y="554035"/>
                  </a:cubicBezTo>
                  <a:lnTo>
                    <a:pt x="393675" y="554035"/>
                  </a:lnTo>
                  <a:cubicBezTo>
                    <a:pt x="386055" y="554035"/>
                    <a:pt x="379388" y="551178"/>
                    <a:pt x="372720" y="547368"/>
                  </a:cubicBezTo>
                  <a:cubicBezTo>
                    <a:pt x="240323" y="460690"/>
                    <a:pt x="77445" y="456880"/>
                    <a:pt x="19343" y="458785"/>
                  </a:cubicBezTo>
                  <a:cubicBezTo>
                    <a:pt x="18390" y="458785"/>
                    <a:pt x="17438" y="458785"/>
                    <a:pt x="16485" y="458785"/>
                  </a:cubicBezTo>
                  <a:cubicBezTo>
                    <a:pt x="6008" y="457833"/>
                    <a:pt x="-1612" y="448308"/>
                    <a:pt x="293" y="437830"/>
                  </a:cubicBezTo>
                  <a:lnTo>
                    <a:pt x="28868" y="129220"/>
                  </a:lnTo>
                  <a:cubicBezTo>
                    <a:pt x="29820" y="119695"/>
                    <a:pt x="38393" y="112075"/>
                    <a:pt x="47918" y="112075"/>
                  </a:cubicBezTo>
                  <a:cubicBezTo>
                    <a:pt x="51728" y="112075"/>
                    <a:pt x="56490" y="112075"/>
                    <a:pt x="62205" y="112075"/>
                  </a:cubicBezTo>
                  <a:lnTo>
                    <a:pt x="66968" y="56830"/>
                  </a:lnTo>
                  <a:lnTo>
                    <a:pt x="83160" y="55878"/>
                  </a:lnTo>
                  <a:cubicBezTo>
                    <a:pt x="97448" y="54925"/>
                    <a:pt x="110783" y="55878"/>
                    <a:pt x="125070" y="56830"/>
                  </a:cubicBezTo>
                  <a:lnTo>
                    <a:pt x="129833" y="5395"/>
                  </a:lnTo>
                  <a:lnTo>
                    <a:pt x="144120" y="2538"/>
                  </a:lnTo>
                  <a:cubicBezTo>
                    <a:pt x="169123" y="-558"/>
                    <a:pt x="194126" y="-796"/>
                    <a:pt x="218698" y="1689"/>
                  </a:cubicBezTo>
                  <a:close/>
                  <a:moveTo>
                    <a:pt x="165075" y="38733"/>
                  </a:moveTo>
                  <a:lnTo>
                    <a:pt x="139358" y="334008"/>
                  </a:lnTo>
                  <a:cubicBezTo>
                    <a:pt x="184125" y="342580"/>
                    <a:pt x="300330" y="371155"/>
                    <a:pt x="397485" y="454975"/>
                  </a:cubicBezTo>
                  <a:lnTo>
                    <a:pt x="397485" y="129220"/>
                  </a:lnTo>
                  <a:cubicBezTo>
                    <a:pt x="336525" y="66355"/>
                    <a:pt x="251753" y="33970"/>
                    <a:pt x="165075" y="38733"/>
                  </a:cubicBezTo>
                  <a:close/>
                  <a:moveTo>
                    <a:pt x="102210" y="93025"/>
                  </a:moveTo>
                  <a:lnTo>
                    <a:pt x="73635" y="391158"/>
                  </a:lnTo>
                  <a:cubicBezTo>
                    <a:pt x="127928" y="393063"/>
                    <a:pt x="266993" y="405445"/>
                    <a:pt x="391770" y="500695"/>
                  </a:cubicBezTo>
                  <a:cubicBezTo>
                    <a:pt x="279375" y="389253"/>
                    <a:pt x="118403" y="368298"/>
                    <a:pt x="116498" y="368298"/>
                  </a:cubicBezTo>
                  <a:lnTo>
                    <a:pt x="98400" y="366393"/>
                  </a:lnTo>
                  <a:lnTo>
                    <a:pt x="122213" y="93978"/>
                  </a:lnTo>
                  <a:cubicBezTo>
                    <a:pt x="114593" y="93978"/>
                    <a:pt x="107925" y="93025"/>
                    <a:pt x="102210" y="93025"/>
                  </a:cubicBezTo>
                  <a:close/>
                  <a:moveTo>
                    <a:pt x="667995" y="37780"/>
                  </a:moveTo>
                  <a:cubicBezTo>
                    <a:pt x="581318" y="33018"/>
                    <a:pt x="496545" y="65403"/>
                    <a:pt x="435585" y="128268"/>
                  </a:cubicBezTo>
                  <a:lnTo>
                    <a:pt x="435585" y="454023"/>
                  </a:lnTo>
                  <a:cubicBezTo>
                    <a:pt x="532740" y="370203"/>
                    <a:pt x="648945" y="341628"/>
                    <a:pt x="693713" y="333055"/>
                  </a:cubicBezTo>
                  <a:lnTo>
                    <a:pt x="667995" y="37780"/>
                  </a:lnTo>
                  <a:close/>
                  <a:moveTo>
                    <a:pt x="730860" y="93025"/>
                  </a:moveTo>
                  <a:cubicBezTo>
                    <a:pt x="725145" y="93025"/>
                    <a:pt x="718478" y="93025"/>
                    <a:pt x="710858" y="93978"/>
                  </a:cubicBezTo>
                  <a:lnTo>
                    <a:pt x="734670" y="366393"/>
                  </a:lnTo>
                  <a:lnTo>
                    <a:pt x="716573" y="368298"/>
                  </a:lnTo>
                  <a:cubicBezTo>
                    <a:pt x="715620" y="368298"/>
                    <a:pt x="555600" y="390205"/>
                    <a:pt x="441300" y="502600"/>
                  </a:cubicBezTo>
                  <a:cubicBezTo>
                    <a:pt x="566078" y="406398"/>
                    <a:pt x="705143" y="393063"/>
                    <a:pt x="759435" y="391158"/>
                  </a:cubicBezTo>
                  <a:lnTo>
                    <a:pt x="730860" y="93025"/>
                  </a:lnTo>
                  <a:close/>
                </a:path>
              </a:pathLst>
            </a:custGeom>
            <a:solidFill>
              <a:schemeClr val="tx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spTree>
    <p:extLst>
      <p:ext uri="{BB962C8B-B14F-4D97-AF65-F5344CB8AC3E}">
        <p14:creationId xmlns:p14="http://schemas.microsoft.com/office/powerpoint/2010/main" val="3655085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B7C842-C226-8A5C-A551-0A9E077F38A2}"/>
              </a:ext>
            </a:extLst>
          </p:cNvPr>
          <p:cNvSpPr>
            <a:spLocks noGrp="1"/>
          </p:cNvSpPr>
          <p:nvPr>
            <p:ph type="title"/>
          </p:nvPr>
        </p:nvSpPr>
        <p:spPr/>
        <p:txBody>
          <a:bodyPr/>
          <a:lstStyle/>
          <a:p>
            <a:r>
              <a:rPr kumimoji="1" lang="en-US" altLang="ja-JP" dirty="0"/>
              <a:t>Conclusion: </a:t>
            </a:r>
            <a:r>
              <a:rPr kumimoji="1" lang="en" altLang="ja-JP" sz="3200" dirty="0"/>
              <a:t>SBOM Challenges for Developers on Stack Overflow</a:t>
            </a:r>
            <a:endParaRPr kumimoji="1" lang="ja-JP" altLang="en-US"/>
          </a:p>
        </p:txBody>
      </p:sp>
      <p:sp>
        <p:nvSpPr>
          <p:cNvPr id="3" name="コンテンツ プレースホルダー 2">
            <a:extLst>
              <a:ext uri="{FF2B5EF4-FFF2-40B4-BE49-F238E27FC236}">
                <a16:creationId xmlns:a16="http://schemas.microsoft.com/office/drawing/2014/main" id="{1563FA1A-48DB-C5BE-7FA1-080732D5D407}"/>
              </a:ext>
            </a:extLst>
          </p:cNvPr>
          <p:cNvSpPr>
            <a:spLocks noGrp="1"/>
          </p:cNvSpPr>
          <p:nvPr>
            <p:ph idx="1"/>
          </p:nvPr>
        </p:nvSpPr>
        <p:spPr>
          <a:xfrm>
            <a:off x="339012" y="6035040"/>
            <a:ext cx="11513976" cy="548641"/>
          </a:xfrm>
        </p:spPr>
        <p:txBody>
          <a:bodyPr/>
          <a:lstStyle/>
          <a:p>
            <a:pPr marL="0" indent="0" algn="ctr">
              <a:buNone/>
            </a:pPr>
            <a:r>
              <a:rPr lang="en" altLang="ja-JP" dirty="0"/>
              <a:t>Future work</a:t>
            </a:r>
            <a:r>
              <a:rPr lang="en-US" altLang="ja-JP" dirty="0"/>
              <a:t>: </a:t>
            </a:r>
            <a:r>
              <a:rPr lang="en" altLang="ja-JP" dirty="0"/>
              <a:t>Keep tracking the latest trends in SBOM use</a:t>
            </a:r>
            <a:endParaRPr lang="en-US" altLang="ja-JP" dirty="0"/>
          </a:p>
        </p:txBody>
      </p:sp>
      <p:sp>
        <p:nvSpPr>
          <p:cNvPr id="4" name="角丸四角形 3">
            <a:extLst>
              <a:ext uri="{FF2B5EF4-FFF2-40B4-BE49-F238E27FC236}">
                <a16:creationId xmlns:a16="http://schemas.microsoft.com/office/drawing/2014/main" id="{DD963433-34EF-FC12-B37C-A506FC16354D}"/>
              </a:ext>
            </a:extLst>
          </p:cNvPr>
          <p:cNvSpPr/>
          <p:nvPr/>
        </p:nvSpPr>
        <p:spPr>
          <a:xfrm>
            <a:off x="855044" y="4278883"/>
            <a:ext cx="10481912" cy="1540031"/>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540000" rIns="270000" rtlCol="0" anchor="ctr"/>
          <a:lstStyle/>
          <a:p>
            <a:r>
              <a:rPr kumimoji="1" lang="en" altLang="ja-JP" sz="2400" b="1" u="sng" dirty="0"/>
              <a:t>Analysis 3:  Challenges Faced by SBOM Users</a:t>
            </a:r>
          </a:p>
          <a:p>
            <a:endParaRPr kumimoji="1" lang="en-US" altLang="ja-JP" sz="1100" dirty="0"/>
          </a:p>
          <a:p>
            <a:r>
              <a:rPr lang="en-US" altLang="ja-JP" sz="2000" dirty="0"/>
              <a:t>“</a:t>
            </a:r>
            <a:r>
              <a:rPr kumimoji="1" lang="en" altLang="ja-JP" sz="2000" dirty="0"/>
              <a:t>Insufficient Coverage of Use Cases by SBOM Tools</a:t>
            </a:r>
            <a:r>
              <a:rPr lang="en-US" altLang="ja-JP" sz="2000" dirty="0"/>
              <a:t>”, “Inability of SBOM Tools to</a:t>
            </a:r>
            <a:br>
              <a:rPr lang="en-US" altLang="ja-JP" sz="2000" dirty="0"/>
            </a:br>
            <a:r>
              <a:rPr lang="en-US" altLang="ja-JP" sz="2000" dirty="0"/>
              <a:t>Meet Requirements”, and “Immaturity of SBOM Tools or Unclear Usages”.</a:t>
            </a:r>
            <a:endParaRPr kumimoji="1" lang="ja-JP" altLang="en-US" sz="2000"/>
          </a:p>
        </p:txBody>
      </p:sp>
      <p:sp>
        <p:nvSpPr>
          <p:cNvPr id="5" name="角丸四角形 4">
            <a:extLst>
              <a:ext uri="{FF2B5EF4-FFF2-40B4-BE49-F238E27FC236}">
                <a16:creationId xmlns:a16="http://schemas.microsoft.com/office/drawing/2014/main" id="{99E307EB-A897-4765-934E-1D98B3770A47}"/>
              </a:ext>
            </a:extLst>
          </p:cNvPr>
          <p:cNvSpPr/>
          <p:nvPr/>
        </p:nvSpPr>
        <p:spPr>
          <a:xfrm>
            <a:off x="855044" y="2632075"/>
            <a:ext cx="10481912" cy="1540030"/>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540000" rIns="270000" rtlCol="0" anchor="ctr"/>
          <a:lstStyle/>
          <a:p>
            <a:r>
              <a:rPr kumimoji="1" lang="en" altLang="ja-JP" sz="2400" b="1" u="sng" dirty="0"/>
              <a:t>Analysis 2:  Trends in the Number of SBOM Questions</a:t>
            </a:r>
          </a:p>
          <a:p>
            <a:endParaRPr kumimoji="1" lang="en" altLang="ja-JP" sz="1100" dirty="0"/>
          </a:p>
          <a:p>
            <a:r>
              <a:rPr lang="en" altLang="ja-JP" sz="2000" dirty="0"/>
              <a:t>N</a:t>
            </a:r>
            <a:r>
              <a:rPr kumimoji="1" lang="en" altLang="ja-JP" sz="2000" dirty="0"/>
              <a:t>otable increase from 2021, possibly due to the U.S. executive order mandating SBOM use and the standardization of SPDX by ISO/IEC.</a:t>
            </a:r>
            <a:endParaRPr kumimoji="1" lang="ja-JP" altLang="en-US" sz="2000"/>
          </a:p>
        </p:txBody>
      </p:sp>
      <p:sp>
        <p:nvSpPr>
          <p:cNvPr id="6" name="角丸四角形 5">
            <a:extLst>
              <a:ext uri="{FF2B5EF4-FFF2-40B4-BE49-F238E27FC236}">
                <a16:creationId xmlns:a16="http://schemas.microsoft.com/office/drawing/2014/main" id="{C6AABB71-6E01-52BC-D864-D71867135309}"/>
              </a:ext>
            </a:extLst>
          </p:cNvPr>
          <p:cNvSpPr/>
          <p:nvPr/>
        </p:nvSpPr>
        <p:spPr>
          <a:xfrm>
            <a:off x="855044" y="985268"/>
            <a:ext cx="10481912" cy="1540030"/>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540000" rIns="270000" rtlCol="0" anchor="ctr"/>
          <a:lstStyle/>
          <a:p>
            <a:r>
              <a:rPr kumimoji="1" lang="en" altLang="ja-JP" sz="2400" b="1" u="sng" dirty="0"/>
              <a:t>Analysis 1:  Answered and Resolved Rate of SBOM Questions</a:t>
            </a:r>
          </a:p>
          <a:p>
            <a:endParaRPr kumimoji="1" lang="en-US" altLang="ja-JP" sz="1100" dirty="0"/>
          </a:p>
          <a:p>
            <a:r>
              <a:rPr kumimoji="1" lang="en-US" altLang="ja-JP" sz="2000" dirty="0"/>
              <a:t>Resolve rate is exceptionally low, indicating that </a:t>
            </a:r>
            <a:r>
              <a:rPr kumimoji="1" lang="en" altLang="ja-JP" sz="2000" dirty="0"/>
              <a:t>Stack Overflow is still not a satisfactory venue to ask SBOM questions to obtain solutions.</a:t>
            </a:r>
            <a:endParaRPr kumimoji="1" lang="ja-JP" altLang="en-US" sz="2000"/>
          </a:p>
        </p:txBody>
      </p:sp>
      <p:pic>
        <p:nvPicPr>
          <p:cNvPr id="10" name="グラフィックス 9" descr="ハードル 単色塗りつぶし">
            <a:extLst>
              <a:ext uri="{FF2B5EF4-FFF2-40B4-BE49-F238E27FC236}">
                <a16:creationId xmlns:a16="http://schemas.microsoft.com/office/drawing/2014/main" id="{1E543EC7-2147-F878-F58E-878854AE91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7844" y="4618607"/>
            <a:ext cx="914400" cy="914400"/>
          </a:xfrm>
          <a:prstGeom prst="rect">
            <a:avLst/>
          </a:prstGeom>
          <a:effectLst>
            <a:outerShdw blurRad="50800" dist="38100" dir="5400000" algn="ctr" rotWithShape="0">
              <a:srgbClr val="000000">
                <a:alpha val="80000"/>
              </a:srgbClr>
            </a:outerShdw>
          </a:effectLst>
        </p:spPr>
      </p:pic>
      <p:pic>
        <p:nvPicPr>
          <p:cNvPr id="11" name="グラフィックス 10" descr="上昇基調 単色塗りつぶし">
            <a:extLst>
              <a:ext uri="{FF2B5EF4-FFF2-40B4-BE49-F238E27FC236}">
                <a16:creationId xmlns:a16="http://schemas.microsoft.com/office/drawing/2014/main" id="{F26E2C27-CB1C-A3A4-AB30-5A782B7774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7844" y="2971800"/>
            <a:ext cx="914400" cy="914400"/>
          </a:xfrm>
          <a:prstGeom prst="rect">
            <a:avLst/>
          </a:prstGeom>
          <a:effectLst>
            <a:outerShdw blurRad="50800" dist="38100" dir="5400000" algn="ctr" rotWithShape="0">
              <a:srgbClr val="000000">
                <a:alpha val="80000"/>
              </a:srgbClr>
            </a:outerShdw>
          </a:effectLst>
        </p:spPr>
      </p:pic>
      <p:grpSp>
        <p:nvGrpSpPr>
          <p:cNvPr id="12" name="グループ化 11">
            <a:extLst>
              <a:ext uri="{FF2B5EF4-FFF2-40B4-BE49-F238E27FC236}">
                <a16:creationId xmlns:a16="http://schemas.microsoft.com/office/drawing/2014/main" id="{4752C620-2603-8B70-2AD8-043A2CED9736}"/>
              </a:ext>
            </a:extLst>
          </p:cNvPr>
          <p:cNvGrpSpPr/>
          <p:nvPr/>
        </p:nvGrpSpPr>
        <p:grpSpPr>
          <a:xfrm>
            <a:off x="493294" y="1383783"/>
            <a:ext cx="723500" cy="723500"/>
            <a:chOff x="830747" y="1374885"/>
            <a:chExt cx="723500" cy="723500"/>
          </a:xfrm>
          <a:effectLst>
            <a:outerShdw blurRad="50800" dist="38100" dir="5400000" algn="ctr" rotWithShape="0">
              <a:srgbClr val="000000">
                <a:alpha val="80000"/>
              </a:srgbClr>
            </a:outerShdw>
          </a:effectLst>
        </p:grpSpPr>
        <p:sp>
          <p:nvSpPr>
            <p:cNvPr id="13" name="フリーフォーム 12">
              <a:extLst>
                <a:ext uri="{FF2B5EF4-FFF2-40B4-BE49-F238E27FC236}">
                  <a16:creationId xmlns:a16="http://schemas.microsoft.com/office/drawing/2014/main" id="{0B945EC3-287A-C0ED-3CF6-CC434FFF3EC8}"/>
                </a:ext>
              </a:extLst>
            </p:cNvPr>
            <p:cNvSpPr/>
            <p:nvPr/>
          </p:nvSpPr>
          <p:spPr>
            <a:xfrm>
              <a:off x="984757" y="1569633"/>
              <a:ext cx="434626" cy="343510"/>
            </a:xfrm>
            <a:custGeom>
              <a:avLst/>
              <a:gdLst>
                <a:gd name="connsiteX0" fmla="*/ 388448 w 434626"/>
                <a:gd name="connsiteY0" fmla="*/ 0 h 343510"/>
                <a:gd name="connsiteX1" fmla="*/ 434626 w 434626"/>
                <a:gd name="connsiteY1" fmla="*/ 45539 h 343510"/>
                <a:gd name="connsiteX2" fmla="*/ 295360 w 434626"/>
                <a:gd name="connsiteY2" fmla="*/ 184252 h 343510"/>
                <a:gd name="connsiteX3" fmla="*/ 295370 w 434626"/>
                <a:gd name="connsiteY3" fmla="*/ 184280 h 343510"/>
                <a:gd name="connsiteX4" fmla="*/ 136302 w 434626"/>
                <a:gd name="connsiteY4" fmla="*/ 343510 h 343510"/>
                <a:gd name="connsiteX5" fmla="*/ 0 w 434626"/>
                <a:gd name="connsiteY5" fmla="*/ 207207 h 343510"/>
                <a:gd name="connsiteX6" fmla="*/ 45539 w 434626"/>
                <a:gd name="connsiteY6" fmla="*/ 161668 h 343510"/>
                <a:gd name="connsiteX7" fmla="*/ 136302 w 434626"/>
                <a:gd name="connsiteY7" fmla="*/ 252432 h 343510"/>
                <a:gd name="connsiteX8" fmla="*/ 267747 w 434626"/>
                <a:gd name="connsiteY8" fmla="*/ 119282 h 343510"/>
                <a:gd name="connsiteX9" fmla="*/ 380533 w 434626"/>
                <a:gd name="connsiteY9" fmla="*/ 7925 h 343510"/>
                <a:gd name="connsiteX10" fmla="*/ 384638 w 434626"/>
                <a:gd name="connsiteY10" fmla="*/ 4115 h 343510"/>
                <a:gd name="connsiteX11" fmla="*/ 388448 w 434626"/>
                <a:gd name="connsiteY11" fmla="*/ 0 h 34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4626" h="343510">
                  <a:moveTo>
                    <a:pt x="388448" y="0"/>
                  </a:moveTo>
                  <a:lnTo>
                    <a:pt x="434626" y="45539"/>
                  </a:lnTo>
                  <a:cubicBezTo>
                    <a:pt x="380990" y="98879"/>
                    <a:pt x="348072" y="131645"/>
                    <a:pt x="295360" y="184252"/>
                  </a:cubicBezTo>
                  <a:lnTo>
                    <a:pt x="295370" y="184280"/>
                  </a:lnTo>
                  <a:cubicBezTo>
                    <a:pt x="242665" y="236890"/>
                    <a:pt x="189642" y="289967"/>
                    <a:pt x="136302" y="343510"/>
                  </a:cubicBezTo>
                  <a:cubicBezTo>
                    <a:pt x="90976" y="297968"/>
                    <a:pt x="45542" y="252534"/>
                    <a:pt x="0" y="207207"/>
                  </a:cubicBezTo>
                  <a:lnTo>
                    <a:pt x="45539" y="161668"/>
                  </a:lnTo>
                  <a:lnTo>
                    <a:pt x="136302" y="252432"/>
                  </a:lnTo>
                  <a:cubicBezTo>
                    <a:pt x="180365" y="207734"/>
                    <a:pt x="224180" y="163351"/>
                    <a:pt x="267747" y="119282"/>
                  </a:cubicBezTo>
                  <a:cubicBezTo>
                    <a:pt x="311286" y="75219"/>
                    <a:pt x="335375" y="51569"/>
                    <a:pt x="380533" y="7925"/>
                  </a:cubicBezTo>
                  <a:cubicBezTo>
                    <a:pt x="381800" y="6658"/>
                    <a:pt x="383162" y="5401"/>
                    <a:pt x="384638" y="4115"/>
                  </a:cubicBezTo>
                  <a:cubicBezTo>
                    <a:pt x="386069" y="2901"/>
                    <a:pt x="387348" y="1520"/>
                    <a:pt x="388448" y="0"/>
                  </a:cubicBezTo>
                  <a:close/>
                </a:path>
              </a:pathLst>
            </a:custGeom>
            <a:solidFill>
              <a:schemeClr val="bg2"/>
            </a:solidFill>
            <a:ln w="127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4" name="フリーフォーム 13">
              <a:extLst>
                <a:ext uri="{FF2B5EF4-FFF2-40B4-BE49-F238E27FC236}">
                  <a16:creationId xmlns:a16="http://schemas.microsoft.com/office/drawing/2014/main" id="{377B6D11-01AB-09F0-06A7-465D717B5FBB}"/>
                </a:ext>
              </a:extLst>
            </p:cNvPr>
            <p:cNvSpPr/>
            <p:nvPr/>
          </p:nvSpPr>
          <p:spPr>
            <a:xfrm>
              <a:off x="830747" y="1374885"/>
              <a:ext cx="723500" cy="723500"/>
            </a:xfrm>
            <a:custGeom>
              <a:avLst/>
              <a:gdLst>
                <a:gd name="connsiteX0" fmla="*/ 361750 w 723500"/>
                <a:gd name="connsiteY0" fmla="*/ 0 h 723500"/>
                <a:gd name="connsiteX1" fmla="*/ 362026 w 723500"/>
                <a:gd name="connsiteY1" fmla="*/ 0 h 723500"/>
                <a:gd name="connsiteX2" fmla="*/ 723500 w 723500"/>
                <a:gd name="connsiteY2" fmla="*/ 361721 h 723500"/>
                <a:gd name="connsiteX3" fmla="*/ 723500 w 723500"/>
                <a:gd name="connsiteY3" fmla="*/ 361750 h 723500"/>
                <a:gd name="connsiteX4" fmla="*/ 361750 w 723500"/>
                <a:gd name="connsiteY4" fmla="*/ 723500 h 723500"/>
                <a:gd name="connsiteX5" fmla="*/ 0 w 723500"/>
                <a:gd name="connsiteY5" fmla="*/ 361750 h 723500"/>
                <a:gd name="connsiteX6" fmla="*/ 361750 w 723500"/>
                <a:gd name="connsiteY6" fmla="*/ 0 h 723500"/>
                <a:gd name="connsiteX7" fmla="*/ 542458 w 723500"/>
                <a:gd name="connsiteY7" fmla="*/ 194748 h 723500"/>
                <a:gd name="connsiteX8" fmla="*/ 538648 w 723500"/>
                <a:gd name="connsiteY8" fmla="*/ 198863 h 723500"/>
                <a:gd name="connsiteX9" fmla="*/ 534543 w 723500"/>
                <a:gd name="connsiteY9" fmla="*/ 202673 h 723500"/>
                <a:gd name="connsiteX10" fmla="*/ 421757 w 723500"/>
                <a:gd name="connsiteY10" fmla="*/ 314030 h 723500"/>
                <a:gd name="connsiteX11" fmla="*/ 290312 w 723500"/>
                <a:gd name="connsiteY11" fmla="*/ 447180 h 723500"/>
                <a:gd name="connsiteX12" fmla="*/ 199549 w 723500"/>
                <a:gd name="connsiteY12" fmla="*/ 356416 h 723500"/>
                <a:gd name="connsiteX13" fmla="*/ 154010 w 723500"/>
                <a:gd name="connsiteY13" fmla="*/ 401955 h 723500"/>
                <a:gd name="connsiteX14" fmla="*/ 290312 w 723500"/>
                <a:gd name="connsiteY14" fmla="*/ 538258 h 723500"/>
                <a:gd name="connsiteX15" fmla="*/ 449380 w 723500"/>
                <a:gd name="connsiteY15" fmla="*/ 379028 h 723500"/>
                <a:gd name="connsiteX16" fmla="*/ 449370 w 723500"/>
                <a:gd name="connsiteY16" fmla="*/ 379000 h 723500"/>
                <a:gd name="connsiteX17" fmla="*/ 588636 w 723500"/>
                <a:gd name="connsiteY17" fmla="*/ 240287 h 723500"/>
                <a:gd name="connsiteX18" fmla="*/ 542458 w 723500"/>
                <a:gd name="connsiteY18" fmla="*/ 194748 h 7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3500" h="723500">
                  <a:moveTo>
                    <a:pt x="361750" y="0"/>
                  </a:moveTo>
                  <a:cubicBezTo>
                    <a:pt x="361842" y="0"/>
                    <a:pt x="361934" y="0"/>
                    <a:pt x="362026" y="0"/>
                  </a:cubicBezTo>
                  <a:cubicBezTo>
                    <a:pt x="561731" y="69"/>
                    <a:pt x="723569" y="162016"/>
                    <a:pt x="723500" y="361721"/>
                  </a:cubicBezTo>
                  <a:cubicBezTo>
                    <a:pt x="723500" y="361731"/>
                    <a:pt x="723500" y="361740"/>
                    <a:pt x="723500" y="361750"/>
                  </a:cubicBezTo>
                  <a:cubicBezTo>
                    <a:pt x="723500" y="561539"/>
                    <a:pt x="561539" y="723500"/>
                    <a:pt x="361750" y="723500"/>
                  </a:cubicBezTo>
                  <a:cubicBezTo>
                    <a:pt x="161961" y="723500"/>
                    <a:pt x="0" y="561539"/>
                    <a:pt x="0" y="361750"/>
                  </a:cubicBezTo>
                  <a:cubicBezTo>
                    <a:pt x="0" y="161961"/>
                    <a:pt x="161961" y="0"/>
                    <a:pt x="361750" y="0"/>
                  </a:cubicBezTo>
                  <a:close/>
                  <a:moveTo>
                    <a:pt x="542458" y="194748"/>
                  </a:moveTo>
                  <a:cubicBezTo>
                    <a:pt x="541358" y="196268"/>
                    <a:pt x="540079" y="197649"/>
                    <a:pt x="538648" y="198863"/>
                  </a:cubicBezTo>
                  <a:cubicBezTo>
                    <a:pt x="537172" y="200149"/>
                    <a:pt x="535810" y="201406"/>
                    <a:pt x="534543" y="202673"/>
                  </a:cubicBezTo>
                  <a:cubicBezTo>
                    <a:pt x="489385" y="246317"/>
                    <a:pt x="465296" y="269967"/>
                    <a:pt x="421757" y="314030"/>
                  </a:cubicBezTo>
                  <a:cubicBezTo>
                    <a:pt x="378190" y="358099"/>
                    <a:pt x="334375" y="402482"/>
                    <a:pt x="290312" y="447180"/>
                  </a:cubicBezTo>
                  <a:lnTo>
                    <a:pt x="199549" y="356416"/>
                  </a:lnTo>
                  <a:lnTo>
                    <a:pt x="154010" y="401955"/>
                  </a:lnTo>
                  <a:cubicBezTo>
                    <a:pt x="199552" y="447282"/>
                    <a:pt x="244986" y="492716"/>
                    <a:pt x="290312" y="538258"/>
                  </a:cubicBezTo>
                  <a:cubicBezTo>
                    <a:pt x="343652" y="484715"/>
                    <a:pt x="396675" y="431638"/>
                    <a:pt x="449380" y="379028"/>
                  </a:cubicBezTo>
                  <a:lnTo>
                    <a:pt x="449370" y="379000"/>
                  </a:lnTo>
                  <a:cubicBezTo>
                    <a:pt x="502082" y="326393"/>
                    <a:pt x="535000" y="293627"/>
                    <a:pt x="588636" y="240287"/>
                  </a:cubicBezTo>
                  <a:lnTo>
                    <a:pt x="542458" y="194748"/>
                  </a:lnTo>
                  <a:close/>
                </a:path>
              </a:pathLst>
            </a:custGeom>
            <a:solidFill>
              <a:schemeClr val="tx1"/>
            </a:solidFill>
            <a:ln w="127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spTree>
    <p:extLst>
      <p:ext uri="{BB962C8B-B14F-4D97-AF65-F5344CB8AC3E}">
        <p14:creationId xmlns:p14="http://schemas.microsoft.com/office/powerpoint/2010/main" val="4080744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27A46633-57C6-9140-56B6-11CC960DF982}"/>
              </a:ext>
            </a:extLst>
          </p:cNvPr>
          <p:cNvSpPr>
            <a:spLocks noGrp="1"/>
          </p:cNvSpPr>
          <p:nvPr>
            <p:ph type="ctrTitle"/>
          </p:nvPr>
        </p:nvSpPr>
        <p:spPr/>
        <p:txBody>
          <a:bodyPr/>
          <a:lstStyle/>
          <a:p>
            <a:r>
              <a:rPr lang="en-US" altLang="ja-JP" dirty="0"/>
              <a:t>Appendix</a:t>
            </a:r>
            <a:endParaRPr lang="ja-JP" altLang="en-US"/>
          </a:p>
        </p:txBody>
      </p:sp>
    </p:spTree>
    <p:extLst>
      <p:ext uri="{BB962C8B-B14F-4D97-AF65-F5344CB8AC3E}">
        <p14:creationId xmlns:p14="http://schemas.microsoft.com/office/powerpoint/2010/main" val="809823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883B28-16FD-03C1-6F97-0431762D468B}"/>
              </a:ext>
            </a:extLst>
          </p:cNvPr>
          <p:cNvSpPr>
            <a:spLocks noGrp="1"/>
          </p:cNvSpPr>
          <p:nvPr>
            <p:ph type="title"/>
          </p:nvPr>
        </p:nvSpPr>
        <p:spPr/>
        <p:txBody>
          <a:bodyPr/>
          <a:lstStyle/>
          <a:p>
            <a:r>
              <a:rPr lang="en" altLang="ja-JP" sz="3200" dirty="0"/>
              <a:t>NTIA-defined Minimum Elements </a:t>
            </a:r>
            <a:r>
              <a:rPr lang="en" altLang="ja-JP" dirty="0"/>
              <a:t>f</a:t>
            </a:r>
            <a:r>
              <a:rPr lang="en" altLang="ja-JP" sz="3200" dirty="0"/>
              <a:t>or an SBOM</a:t>
            </a:r>
            <a:r>
              <a:rPr lang="en-US" altLang="ja-JP" sz="3200" dirty="0"/>
              <a:t> [2]</a:t>
            </a:r>
            <a:endParaRPr kumimoji="1" lang="ja-JP" altLang="en-US"/>
          </a:p>
        </p:txBody>
      </p:sp>
      <p:graphicFrame>
        <p:nvGraphicFramePr>
          <p:cNvPr id="7" name="表 6">
            <a:extLst>
              <a:ext uri="{FF2B5EF4-FFF2-40B4-BE49-F238E27FC236}">
                <a16:creationId xmlns:a16="http://schemas.microsoft.com/office/drawing/2014/main" id="{9CF649A1-C4F2-1CB4-9F31-7C9CC2F10CF8}"/>
              </a:ext>
            </a:extLst>
          </p:cNvPr>
          <p:cNvGraphicFramePr>
            <a:graphicFrameLocks noGrp="1"/>
          </p:cNvGraphicFramePr>
          <p:nvPr>
            <p:extLst>
              <p:ext uri="{D42A27DB-BD31-4B8C-83A1-F6EECF244321}">
                <p14:modId xmlns:p14="http://schemas.microsoft.com/office/powerpoint/2010/main" val="3816319506"/>
              </p:ext>
            </p:extLst>
          </p:nvPr>
        </p:nvGraphicFramePr>
        <p:xfrm>
          <a:off x="556726" y="893412"/>
          <a:ext cx="11174618" cy="5209808"/>
        </p:xfrm>
        <a:graphic>
          <a:graphicData uri="http://schemas.openxmlformats.org/drawingml/2006/table">
            <a:tbl>
              <a:tblPr firstRow="1" bandRow="1">
                <a:tableStyleId>{5202B0CA-FC54-4496-8BCA-5EF66A818D29}</a:tableStyleId>
              </a:tblPr>
              <a:tblGrid>
                <a:gridCol w="3263205">
                  <a:extLst>
                    <a:ext uri="{9D8B030D-6E8A-4147-A177-3AD203B41FA5}">
                      <a16:colId xmlns:a16="http://schemas.microsoft.com/office/drawing/2014/main" val="161801085"/>
                    </a:ext>
                  </a:extLst>
                </a:gridCol>
                <a:gridCol w="7911413">
                  <a:extLst>
                    <a:ext uri="{9D8B030D-6E8A-4147-A177-3AD203B41FA5}">
                      <a16:colId xmlns:a16="http://schemas.microsoft.com/office/drawing/2014/main" val="1868249296"/>
                    </a:ext>
                  </a:extLst>
                </a:gridCol>
              </a:tblGrid>
              <a:tr h="252402">
                <a:tc>
                  <a:txBody>
                    <a:bodyPr/>
                    <a:lstStyle/>
                    <a:p>
                      <a:pPr algn="ctr"/>
                      <a:r>
                        <a:rPr kumimoji="1" lang="en" altLang="ja-JP" sz="2000" dirty="0">
                          <a:solidFill>
                            <a:srgbClr val="FFFFFF"/>
                          </a:solidFill>
                        </a:rPr>
                        <a:t>Data Field</a:t>
                      </a:r>
                      <a:endParaRPr kumimoji="1" lang="ja-JP" altLang="en-US" sz="2000">
                        <a:solidFill>
                          <a:srgbClr val="FFFFFF"/>
                        </a:solidFill>
                      </a:endParaRPr>
                    </a:p>
                  </a:txBody>
                  <a:tcPr marL="117826" marR="117826" marT="58913" marB="58913"/>
                </a:tc>
                <a:tc>
                  <a:txBody>
                    <a:bodyPr/>
                    <a:lstStyle/>
                    <a:p>
                      <a:pPr algn="ctr"/>
                      <a:r>
                        <a:rPr kumimoji="1" lang="en" altLang="ja-JP" sz="2000" dirty="0">
                          <a:solidFill>
                            <a:srgbClr val="FFFFFF"/>
                          </a:solidFill>
                        </a:rPr>
                        <a:t>Description</a:t>
                      </a:r>
                      <a:endParaRPr kumimoji="1" lang="ja-JP" altLang="en-US" sz="2000">
                        <a:solidFill>
                          <a:srgbClr val="FFFFFF"/>
                        </a:solidFill>
                      </a:endParaRPr>
                    </a:p>
                  </a:txBody>
                  <a:tcPr marL="117826" marR="117826" marT="58913" marB="58913"/>
                </a:tc>
                <a:extLst>
                  <a:ext uri="{0D108BD9-81ED-4DB2-BD59-A6C34878D82A}">
                    <a16:rowId xmlns:a16="http://schemas.microsoft.com/office/drawing/2014/main" val="1062473952"/>
                  </a:ext>
                </a:extLst>
              </a:tr>
              <a:tr h="252402">
                <a:tc>
                  <a:txBody>
                    <a:bodyPr/>
                    <a:lstStyle/>
                    <a:p>
                      <a:r>
                        <a:rPr kumimoji="1" lang="en" altLang="ja-JP" sz="2000" dirty="0"/>
                        <a:t>Supplier Name</a:t>
                      </a:r>
                      <a:endParaRPr kumimoji="1" lang="ja-JP" altLang="en-US" sz="2000"/>
                    </a:p>
                  </a:txBody>
                  <a:tcPr marL="117826" marR="117826" marT="58913" marB="58913"/>
                </a:tc>
                <a:tc>
                  <a:txBody>
                    <a:bodyPr/>
                    <a:lstStyle/>
                    <a:p>
                      <a:r>
                        <a:rPr kumimoji="1" lang="en" altLang="ja-JP" sz="2000" dirty="0"/>
                        <a:t>The name of an entity that creates, defines, and identifies components.</a:t>
                      </a:r>
                      <a:endParaRPr kumimoji="1" lang="ja-JP" altLang="en-US" sz="2000"/>
                    </a:p>
                  </a:txBody>
                  <a:tcPr marL="117826" marR="117826" marT="58913" marB="58913"/>
                </a:tc>
                <a:extLst>
                  <a:ext uri="{0D108BD9-81ED-4DB2-BD59-A6C34878D82A}">
                    <a16:rowId xmlns:a16="http://schemas.microsoft.com/office/drawing/2014/main" val="1479121718"/>
                  </a:ext>
                </a:extLst>
              </a:tr>
              <a:tr h="252402">
                <a:tc>
                  <a:txBody>
                    <a:bodyPr/>
                    <a:lstStyle/>
                    <a:p>
                      <a:r>
                        <a:rPr kumimoji="1" lang="en" altLang="ja-JP" sz="2000" dirty="0"/>
                        <a:t>Component Name</a:t>
                      </a:r>
                      <a:endParaRPr kumimoji="1" lang="ja-JP" altLang="en-US" sz="2000"/>
                    </a:p>
                  </a:txBody>
                  <a:tcPr marL="117826" marR="117826" marT="58913" marB="58913"/>
                </a:tc>
                <a:tc>
                  <a:txBody>
                    <a:bodyPr/>
                    <a:lstStyle/>
                    <a:p>
                      <a:r>
                        <a:rPr kumimoji="1" lang="en" altLang="ja-JP" sz="2000" dirty="0"/>
                        <a:t>Designation assigned to a unit of software defined by the original supplier.</a:t>
                      </a:r>
                      <a:endParaRPr kumimoji="1" lang="ja-JP" altLang="en-US" sz="2000"/>
                    </a:p>
                  </a:txBody>
                  <a:tcPr marL="117826" marR="117826" marT="58913" marB="58913"/>
                </a:tc>
                <a:extLst>
                  <a:ext uri="{0D108BD9-81ED-4DB2-BD59-A6C34878D82A}">
                    <a16:rowId xmlns:a16="http://schemas.microsoft.com/office/drawing/2014/main" val="625035514"/>
                  </a:ext>
                </a:extLst>
              </a:tr>
              <a:tr h="252402">
                <a:tc>
                  <a:txBody>
                    <a:bodyPr/>
                    <a:lstStyle/>
                    <a:p>
                      <a:r>
                        <a:rPr kumimoji="1" lang="en" altLang="ja-JP" sz="2000" dirty="0"/>
                        <a:t>Version of the Component</a:t>
                      </a:r>
                      <a:endParaRPr kumimoji="1" lang="ja-JP" altLang="en-US" sz="2000"/>
                    </a:p>
                  </a:txBody>
                  <a:tcPr marL="117826" marR="117826" marT="58913" marB="58913"/>
                </a:tc>
                <a:tc>
                  <a:txBody>
                    <a:bodyPr/>
                    <a:lstStyle/>
                    <a:p>
                      <a:r>
                        <a:rPr kumimoji="1" lang="en" altLang="ja-JP" sz="2000" dirty="0"/>
                        <a:t>Identifier used by the supplier to specify a change in software from a previously identified version.</a:t>
                      </a:r>
                      <a:endParaRPr kumimoji="1" lang="ja-JP" altLang="en-US" sz="2000"/>
                    </a:p>
                  </a:txBody>
                  <a:tcPr marL="117826" marR="117826" marT="58913" marB="58913"/>
                </a:tc>
                <a:extLst>
                  <a:ext uri="{0D108BD9-81ED-4DB2-BD59-A6C34878D82A}">
                    <a16:rowId xmlns:a16="http://schemas.microsoft.com/office/drawing/2014/main" val="4281074556"/>
                  </a:ext>
                </a:extLst>
              </a:tr>
              <a:tr h="252402">
                <a:tc>
                  <a:txBody>
                    <a:bodyPr/>
                    <a:lstStyle/>
                    <a:p>
                      <a:r>
                        <a:rPr kumimoji="1" lang="en" altLang="ja-JP" sz="2000" dirty="0"/>
                        <a:t>Other Unique Identifiers</a:t>
                      </a:r>
                      <a:endParaRPr kumimoji="1" lang="ja-JP" altLang="en-US" sz="2000"/>
                    </a:p>
                  </a:txBody>
                  <a:tcPr marL="117826" marR="117826" marT="58913" marB="58913"/>
                </a:tc>
                <a:tc>
                  <a:txBody>
                    <a:bodyPr/>
                    <a:lstStyle/>
                    <a:p>
                      <a:r>
                        <a:rPr kumimoji="1" lang="en" altLang="ja-JP" sz="2000" dirty="0"/>
                        <a:t>Other identifiers that are used to identify a component, or serve as a look-up key for relevant databases (</a:t>
                      </a:r>
                      <a:r>
                        <a:rPr kumimoji="1" lang="en-US" altLang="ja-JP" sz="2000" dirty="0"/>
                        <a:t>e.g., </a:t>
                      </a:r>
                      <a:r>
                        <a:rPr kumimoji="1" lang="en" altLang="ja-JP" sz="2000" dirty="0"/>
                        <a:t>CPE, SWID tag, PURL).</a:t>
                      </a:r>
                      <a:endParaRPr kumimoji="1" lang="ja-JP" altLang="en-US" sz="2000"/>
                    </a:p>
                  </a:txBody>
                  <a:tcPr marL="117826" marR="117826" marT="58913" marB="58913"/>
                </a:tc>
                <a:extLst>
                  <a:ext uri="{0D108BD9-81ED-4DB2-BD59-A6C34878D82A}">
                    <a16:rowId xmlns:a16="http://schemas.microsoft.com/office/drawing/2014/main" val="2495499006"/>
                  </a:ext>
                </a:extLst>
              </a:tr>
              <a:tr h="252402">
                <a:tc>
                  <a:txBody>
                    <a:bodyPr/>
                    <a:lstStyle/>
                    <a:p>
                      <a:r>
                        <a:rPr kumimoji="1" lang="en" altLang="ja-JP" sz="2000" dirty="0"/>
                        <a:t>Dependency Relationship</a:t>
                      </a:r>
                      <a:endParaRPr kumimoji="1" lang="ja-JP" altLang="en-US" sz="2000"/>
                    </a:p>
                  </a:txBody>
                  <a:tcPr marL="117826" marR="117826" marT="58913" marB="58913"/>
                </a:tc>
                <a:tc>
                  <a:txBody>
                    <a:bodyPr/>
                    <a:lstStyle/>
                    <a:p>
                      <a:r>
                        <a:rPr kumimoji="1" lang="en" altLang="ja-JP" sz="2000" dirty="0"/>
                        <a:t>Characterizing the relationship that an upstream component X is included in software Y.</a:t>
                      </a:r>
                      <a:endParaRPr kumimoji="1" lang="ja-JP" altLang="en-US" sz="2000"/>
                    </a:p>
                  </a:txBody>
                  <a:tcPr marL="117826" marR="117826" marT="58913" marB="58913"/>
                </a:tc>
                <a:extLst>
                  <a:ext uri="{0D108BD9-81ED-4DB2-BD59-A6C34878D82A}">
                    <a16:rowId xmlns:a16="http://schemas.microsoft.com/office/drawing/2014/main" val="3625096764"/>
                  </a:ext>
                </a:extLst>
              </a:tr>
              <a:tr h="252402">
                <a:tc>
                  <a:txBody>
                    <a:bodyPr/>
                    <a:lstStyle/>
                    <a:p>
                      <a:r>
                        <a:rPr kumimoji="1" lang="en-US" altLang="ja-JP" sz="2000" dirty="0"/>
                        <a:t>Author of SBOM Data</a:t>
                      </a:r>
                      <a:endParaRPr kumimoji="1" lang="ja-JP" altLang="en-US" sz="2000"/>
                    </a:p>
                  </a:txBody>
                  <a:tcPr marL="117826" marR="117826" marT="58913" marB="58913"/>
                </a:tc>
                <a:tc>
                  <a:txBody>
                    <a:bodyPr/>
                    <a:lstStyle/>
                    <a:p>
                      <a:r>
                        <a:rPr kumimoji="1" lang="en-US" altLang="ja-JP" sz="2000" dirty="0"/>
                        <a:t>The name of the entity that creates the SBOM data for this component.</a:t>
                      </a:r>
                      <a:endParaRPr kumimoji="1" lang="ja-JP" altLang="en-US" sz="2000"/>
                    </a:p>
                  </a:txBody>
                  <a:tcPr marL="117826" marR="117826" marT="58913" marB="58913"/>
                </a:tc>
                <a:extLst>
                  <a:ext uri="{0D108BD9-81ED-4DB2-BD59-A6C34878D82A}">
                    <a16:rowId xmlns:a16="http://schemas.microsoft.com/office/drawing/2014/main" val="1396326186"/>
                  </a:ext>
                </a:extLst>
              </a:tr>
              <a:tr h="252402">
                <a:tc>
                  <a:txBody>
                    <a:bodyPr/>
                    <a:lstStyle/>
                    <a:p>
                      <a:r>
                        <a:rPr kumimoji="1" lang="en" altLang="ja-JP" sz="2000" dirty="0"/>
                        <a:t>Timestamp</a:t>
                      </a:r>
                      <a:endParaRPr kumimoji="1" lang="ja-JP" altLang="en-US" sz="2000"/>
                    </a:p>
                  </a:txBody>
                  <a:tcPr marL="117826" marR="117826" marT="58913" marB="58913"/>
                </a:tc>
                <a:tc>
                  <a:txBody>
                    <a:bodyPr/>
                    <a:lstStyle/>
                    <a:p>
                      <a:r>
                        <a:rPr kumimoji="1" lang="en-US" altLang="ja-JP" sz="2000" dirty="0"/>
                        <a:t>Record of the date and time of the SBOM data assembly.</a:t>
                      </a:r>
                      <a:endParaRPr kumimoji="1" lang="ja-JP" altLang="en-US" sz="2000"/>
                    </a:p>
                  </a:txBody>
                  <a:tcPr marL="117826" marR="117826" marT="58913" marB="58913"/>
                </a:tc>
                <a:extLst>
                  <a:ext uri="{0D108BD9-81ED-4DB2-BD59-A6C34878D82A}">
                    <a16:rowId xmlns:a16="http://schemas.microsoft.com/office/drawing/2014/main" val="652254214"/>
                  </a:ext>
                </a:extLst>
              </a:tr>
            </a:tbl>
          </a:graphicData>
        </a:graphic>
      </p:graphicFrame>
      <p:sp>
        <p:nvSpPr>
          <p:cNvPr id="8" name="テキスト ボックス 7">
            <a:extLst>
              <a:ext uri="{FF2B5EF4-FFF2-40B4-BE49-F238E27FC236}">
                <a16:creationId xmlns:a16="http://schemas.microsoft.com/office/drawing/2014/main" id="{FE38A060-2746-2E70-8C1E-B1E61741938E}"/>
              </a:ext>
            </a:extLst>
          </p:cNvPr>
          <p:cNvSpPr txBox="1"/>
          <p:nvPr/>
        </p:nvSpPr>
        <p:spPr>
          <a:xfrm>
            <a:off x="186871" y="6324829"/>
            <a:ext cx="11078548" cy="338554"/>
          </a:xfrm>
          <a:prstGeom prst="rect">
            <a:avLst/>
          </a:prstGeom>
          <a:noFill/>
        </p:spPr>
        <p:txBody>
          <a:bodyPr wrap="square">
            <a:spAutoFit/>
          </a:bodyPr>
          <a:lstStyle/>
          <a:p>
            <a:r>
              <a:rPr lang="en" altLang="ja-JP" sz="1600" dirty="0"/>
              <a:t>[2] The United States Department of Commerce, “The Minimum Elements For a Software Bill of Materials (SBOM)”</a:t>
            </a:r>
            <a:endParaRPr lang="ja-JP" altLang="en-US" sz="1600"/>
          </a:p>
        </p:txBody>
      </p:sp>
    </p:spTree>
    <p:extLst>
      <p:ext uri="{BB962C8B-B14F-4D97-AF65-F5344CB8AC3E}">
        <p14:creationId xmlns:p14="http://schemas.microsoft.com/office/powerpoint/2010/main" val="2810608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0CA3BF-A056-7B6C-0E88-3B3A32FCAD0A}"/>
              </a:ext>
            </a:extLst>
          </p:cNvPr>
          <p:cNvSpPr>
            <a:spLocks noGrp="1"/>
          </p:cNvSpPr>
          <p:nvPr>
            <p:ph type="title"/>
          </p:nvPr>
        </p:nvSpPr>
        <p:spPr/>
        <p:txBody>
          <a:bodyPr/>
          <a:lstStyle/>
          <a:p>
            <a:r>
              <a:rPr kumimoji="1" lang="en-US" altLang="ja-JP" dirty="0"/>
              <a:t>Question Extraction – Details on Noise Pattern Strings</a:t>
            </a:r>
            <a:endParaRPr kumimoji="1" lang="ja-JP" altLang="en-US"/>
          </a:p>
        </p:txBody>
      </p:sp>
      <mc:AlternateContent xmlns:mc="http://schemas.openxmlformats.org/markup-compatibility/2006">
        <mc:Choice xmlns:a14="http://schemas.microsoft.com/office/drawing/2010/main" Requires="a14">
          <p:sp>
            <p:nvSpPr>
              <p:cNvPr id="3" name="コンテンツ プレースホルダー 2">
                <a:extLst>
                  <a:ext uri="{FF2B5EF4-FFF2-40B4-BE49-F238E27FC236}">
                    <a16:creationId xmlns:a16="http://schemas.microsoft.com/office/drawing/2014/main" id="{D3D7A4F4-7AAC-DA58-C29B-38045A337ED9}"/>
                  </a:ext>
                </a:extLst>
              </p:cNvPr>
              <p:cNvSpPr>
                <a:spLocks noGrp="1"/>
              </p:cNvSpPr>
              <p:nvPr>
                <p:ph idx="1"/>
              </p:nvPr>
            </p:nvSpPr>
            <p:spPr/>
            <p:txBody>
              <a:bodyPr>
                <a:normAutofit/>
              </a:bodyPr>
              <a:lstStyle/>
              <a:p>
                <a:r>
                  <a:rPr kumimoji="1" lang="en" altLang="ja-JP" dirty="0">
                    <a:solidFill>
                      <a:srgbClr val="FFFFFF"/>
                    </a:solidFill>
                    <a:highlight>
                      <a:srgbClr val="000000"/>
                    </a:highlight>
                    <a:latin typeface="BIZ UDGothic" panose="020B0400000000000000" pitchFamily="49" charset="-128"/>
                    <a:ea typeface="BIZ UDGothic" panose="020B0400000000000000" pitchFamily="49" charset="-128"/>
                  </a:rPr>
                  <a:t>SPDX-License-Identifier</a:t>
                </a:r>
              </a:p>
              <a:p>
                <a:pPr lvl="1"/>
                <a:r>
                  <a:rPr kumimoji="1" lang="en-US" altLang="ja-JP" dirty="0"/>
                  <a:t>Notation for declaring licenses at the beginning of program code</a:t>
                </a:r>
              </a:p>
              <a:p>
                <a:pPr lvl="1"/>
                <a:r>
                  <a:rPr kumimoji="1" lang="en-US" altLang="ja-JP" dirty="0"/>
                  <a:t>Part of the SPDX standard but not an SBOM</a:t>
                </a:r>
              </a:p>
              <a:p>
                <a:r>
                  <a:rPr kumimoji="1" lang="en" altLang="ja-JP" dirty="0">
                    <a:solidFill>
                      <a:srgbClr val="FFFFFF"/>
                    </a:solidFill>
                    <a:highlight>
                      <a:srgbClr val="000000"/>
                    </a:highlight>
                    <a:latin typeface="BIZ UDGothic" panose="020B0400000000000000" pitchFamily="49" charset="-128"/>
                    <a:ea typeface="BIZ UDGothic" panose="020B0400000000000000" pitchFamily="49" charset="-128"/>
                  </a:rPr>
                  <a:t>License should be a valid SPDX license expression</a:t>
                </a:r>
              </a:p>
              <a:p>
                <a:pPr lvl="1"/>
                <a:r>
                  <a:rPr lang="en-US" altLang="ja-JP" dirty="0"/>
                  <a:t>W</a:t>
                </a:r>
                <a:r>
                  <a:rPr kumimoji="1" lang="en-US" altLang="ja-JP" dirty="0"/>
                  <a:t>arning output from the Yarn package manager</a:t>
                </a:r>
              </a:p>
              <a:p>
                <a:r>
                  <a:rPr kumimoji="1" lang="en" altLang="ja-JP" dirty="0" err="1">
                    <a:solidFill>
                      <a:srgbClr val="FFFFFF"/>
                    </a:solidFill>
                    <a:highlight>
                      <a:srgbClr val="000000"/>
                    </a:highlight>
                    <a:latin typeface="BIZ UDGothic" panose="020B0400000000000000" pitchFamily="49" charset="-128"/>
                    <a:ea typeface="BIZ UDGothic" panose="020B0400000000000000" pitchFamily="49" charset="-128"/>
                  </a:rPr>
                  <a:t>spdy</a:t>
                </a:r>
                <a:endParaRPr kumimoji="1" lang="en" altLang="ja-JP" dirty="0">
                  <a:solidFill>
                    <a:srgbClr val="FFFFFF"/>
                  </a:solidFill>
                  <a:highlight>
                    <a:srgbClr val="000000"/>
                  </a:highlight>
                  <a:latin typeface="BIZ UDGothic" panose="020B0400000000000000" pitchFamily="49" charset="-128"/>
                  <a:ea typeface="BIZ UDGothic" panose="020B0400000000000000" pitchFamily="49" charset="-128"/>
                </a:endParaRPr>
              </a:p>
              <a:p>
                <a:pPr lvl="1"/>
                <a:r>
                  <a:rPr lang="en-US" altLang="ja-JP" dirty="0"/>
                  <a:t>V</a:t>
                </a:r>
                <a:r>
                  <a:rPr kumimoji="1" lang="en-US" altLang="ja-JP" dirty="0"/>
                  <a:t>ariable name represents "speed </a:t>
                </a:r>
                <a14:m>
                  <m:oMath xmlns:m="http://schemas.openxmlformats.org/officeDocument/2006/math">
                    <m:r>
                      <a:rPr kumimoji="1" lang="en-US" altLang="ja-JP" i="1" dirty="0" smtClean="0">
                        <a:latin typeface="Cambria Math" panose="02040503050406030204" pitchFamily="18" charset="0"/>
                      </a:rPr>
                      <m:t>𝑦</m:t>
                    </m:r>
                  </m:oMath>
                </a14:m>
                <a:r>
                  <a:rPr kumimoji="1" lang="en-US" altLang="ja-JP" dirty="0"/>
                  <a:t>" often accompanied by the variable name </a:t>
                </a:r>
                <a:r>
                  <a:rPr kumimoji="1" lang="en-US" altLang="ja-JP" dirty="0" err="1">
                    <a:solidFill>
                      <a:srgbClr val="FFFFFF"/>
                    </a:solidFill>
                    <a:highlight>
                      <a:srgbClr val="000000"/>
                    </a:highlight>
                    <a:latin typeface="BIZ UDGothic" panose="020B0400000000000000" pitchFamily="49" charset="-128"/>
                    <a:ea typeface="BIZ UDGothic" panose="020B0400000000000000" pitchFamily="49" charset="-128"/>
                  </a:rPr>
                  <a:t>spdx</a:t>
                </a:r>
                <a:r>
                  <a:rPr kumimoji="1" lang="en-US" altLang="ja-JP" dirty="0"/>
                  <a:t> (speed </a:t>
                </a:r>
                <a14:m>
                  <m:oMath xmlns:m="http://schemas.openxmlformats.org/officeDocument/2006/math">
                    <m:r>
                      <a:rPr kumimoji="1" lang="en-US" altLang="ja-JP" i="1" dirty="0" smtClean="0">
                        <a:latin typeface="Cambria Math" panose="02040503050406030204" pitchFamily="18" charset="0"/>
                      </a:rPr>
                      <m:t>𝑥</m:t>
                    </m:r>
                  </m:oMath>
                </a14:m>
                <a:r>
                  <a:rPr kumimoji="1" lang="en-US" altLang="ja-JP" dirty="0"/>
                  <a:t>)</a:t>
                </a:r>
              </a:p>
              <a:p>
                <a:r>
                  <a:rPr kumimoji="1" lang="en" altLang="ja-JP" dirty="0" err="1">
                    <a:solidFill>
                      <a:srgbClr val="FFFFFF"/>
                    </a:solidFill>
                    <a:highlight>
                      <a:srgbClr val="000000"/>
                    </a:highlight>
                    <a:latin typeface="BIZ UDGothic" panose="020B0400000000000000" pitchFamily="49" charset="-128"/>
                    <a:ea typeface="BIZ UDGothic" panose="020B0400000000000000" pitchFamily="49" charset="-128"/>
                  </a:rPr>
                  <a:t>spdx</a:t>
                </a:r>
                <a:r>
                  <a:rPr kumimoji="1" lang="en" altLang="ja-JP" dirty="0">
                    <a:solidFill>
                      <a:srgbClr val="FFFFFF"/>
                    </a:solidFill>
                    <a:highlight>
                      <a:srgbClr val="000000"/>
                    </a:highlight>
                    <a:latin typeface="BIZ UDGothic" panose="020B0400000000000000" pitchFamily="49" charset="-128"/>
                    <a:ea typeface="BIZ UDGothic" panose="020B0400000000000000" pitchFamily="49" charset="-128"/>
                  </a:rPr>
                  <a:t>-correct</a:t>
                </a:r>
                <a:r>
                  <a:rPr kumimoji="1" lang="en" altLang="ja-JP" dirty="0"/>
                  <a:t>, </a:t>
                </a:r>
                <a:r>
                  <a:rPr kumimoji="1" lang="en" altLang="ja-JP" dirty="0" err="1">
                    <a:solidFill>
                      <a:srgbClr val="FFFFFF"/>
                    </a:solidFill>
                    <a:highlight>
                      <a:srgbClr val="000000"/>
                    </a:highlight>
                    <a:latin typeface="BIZ UDGothic" panose="020B0400000000000000" pitchFamily="49" charset="-128"/>
                    <a:ea typeface="BIZ UDGothic" panose="020B0400000000000000" pitchFamily="49" charset="-128"/>
                  </a:rPr>
                  <a:t>spdx</a:t>
                </a:r>
                <a:r>
                  <a:rPr kumimoji="1" lang="en" altLang="ja-JP" dirty="0">
                    <a:solidFill>
                      <a:srgbClr val="FFFFFF"/>
                    </a:solidFill>
                    <a:highlight>
                      <a:srgbClr val="000000"/>
                    </a:highlight>
                    <a:latin typeface="BIZ UDGothic" panose="020B0400000000000000" pitchFamily="49" charset="-128"/>
                    <a:ea typeface="BIZ UDGothic" panose="020B0400000000000000" pitchFamily="49" charset="-128"/>
                  </a:rPr>
                  <a:t>-expression-parse</a:t>
                </a:r>
                <a:r>
                  <a:rPr kumimoji="1" lang="en" altLang="ja-JP" dirty="0"/>
                  <a:t>, </a:t>
                </a:r>
                <a:r>
                  <a:rPr kumimoji="1" lang="en" altLang="ja-JP" dirty="0" err="1">
                    <a:solidFill>
                      <a:srgbClr val="FFFFFF"/>
                    </a:solidFill>
                    <a:highlight>
                      <a:srgbClr val="000000"/>
                    </a:highlight>
                    <a:latin typeface="BIZ UDGothic" panose="020B0400000000000000" pitchFamily="49" charset="-128"/>
                    <a:ea typeface="BIZ UDGothic" panose="020B0400000000000000" pitchFamily="49" charset="-128"/>
                  </a:rPr>
                  <a:t>spdx</a:t>
                </a:r>
                <a:r>
                  <a:rPr kumimoji="1" lang="en" altLang="ja-JP" dirty="0">
                    <a:solidFill>
                      <a:srgbClr val="FFFFFF"/>
                    </a:solidFill>
                    <a:highlight>
                      <a:srgbClr val="000000"/>
                    </a:highlight>
                    <a:latin typeface="BIZ UDGothic" panose="020B0400000000000000" pitchFamily="49" charset="-128"/>
                    <a:ea typeface="BIZ UDGothic" panose="020B0400000000000000" pitchFamily="49" charset="-128"/>
                  </a:rPr>
                  <a:t>-exceptions</a:t>
                </a:r>
                <a:r>
                  <a:rPr kumimoji="1" lang="en" altLang="ja-JP" dirty="0"/>
                  <a:t>, </a:t>
                </a:r>
                <a:r>
                  <a:rPr kumimoji="1" lang="en" altLang="ja-JP" dirty="0" err="1">
                    <a:solidFill>
                      <a:srgbClr val="FFFFFF"/>
                    </a:solidFill>
                    <a:highlight>
                      <a:srgbClr val="000000"/>
                    </a:highlight>
                    <a:latin typeface="BIZ UDGothic" panose="020B0400000000000000" pitchFamily="49" charset="-128"/>
                    <a:ea typeface="BIZ UDGothic" panose="020B0400000000000000" pitchFamily="49" charset="-128"/>
                  </a:rPr>
                  <a:t>spdx</a:t>
                </a:r>
                <a:r>
                  <a:rPr kumimoji="1" lang="en" altLang="ja-JP" dirty="0">
                    <a:solidFill>
                      <a:srgbClr val="FFFFFF"/>
                    </a:solidFill>
                    <a:highlight>
                      <a:srgbClr val="000000"/>
                    </a:highlight>
                    <a:latin typeface="BIZ UDGothic" panose="020B0400000000000000" pitchFamily="49" charset="-128"/>
                    <a:ea typeface="BIZ UDGothic" panose="020B0400000000000000" pitchFamily="49" charset="-128"/>
                  </a:rPr>
                  <a:t>-license-ids</a:t>
                </a:r>
              </a:p>
              <a:p>
                <a:pPr lvl="1"/>
                <a:r>
                  <a:rPr kumimoji="1" lang="en" altLang="ja-JP" dirty="0"/>
                  <a:t>NPM package names as they appear in the log outputs for NPM errors</a:t>
                </a:r>
                <a:endParaRPr kumimoji="1" lang="ja-JP" altLang="en-US"/>
              </a:p>
            </p:txBody>
          </p:sp>
        </mc:Choice>
        <mc:Fallback>
          <p:sp>
            <p:nvSpPr>
              <p:cNvPr id="3" name="コンテンツ プレースホルダー 2">
                <a:extLst>
                  <a:ext uri="{FF2B5EF4-FFF2-40B4-BE49-F238E27FC236}">
                    <a16:creationId xmlns:a16="http://schemas.microsoft.com/office/drawing/2014/main" id="{D3D7A4F4-7AAC-DA58-C29B-38045A337ED9}"/>
                  </a:ext>
                </a:extLst>
              </p:cNvPr>
              <p:cNvSpPr>
                <a:spLocks noGrp="1" noRot="1" noChangeAspect="1" noMove="1" noResize="1" noEditPoints="1" noAdjustHandles="1" noChangeArrowheads="1" noChangeShapeType="1" noTextEdit="1"/>
              </p:cNvSpPr>
              <p:nvPr>
                <p:ph idx="1"/>
              </p:nvPr>
            </p:nvSpPr>
            <p:spPr>
              <a:blipFill>
                <a:blip r:embed="rId3"/>
                <a:stretch>
                  <a:fillRect l="-661" t="-137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518047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41717A-140F-95D6-16A2-3A4FFCD0B7E1}"/>
              </a:ext>
            </a:extLst>
          </p:cNvPr>
          <p:cNvSpPr>
            <a:spLocks noGrp="1"/>
          </p:cNvSpPr>
          <p:nvPr>
            <p:ph type="title"/>
          </p:nvPr>
        </p:nvSpPr>
        <p:spPr/>
        <p:txBody>
          <a:bodyPr/>
          <a:lstStyle/>
          <a:p>
            <a:r>
              <a:rPr kumimoji="1" lang="en-US" altLang="ja-JP" dirty="0"/>
              <a:t>Question Extraction – Noise Example </a:t>
            </a:r>
            <a:r>
              <a:rPr lang="en-US" altLang="ja-JP" dirty="0"/>
              <a:t>(</a:t>
            </a:r>
            <a:r>
              <a:rPr kumimoji="1" lang="en-US" altLang="ja-JP" dirty="0"/>
              <a:t>SBOM</a:t>
            </a:r>
            <a:r>
              <a:rPr lang="en-US" altLang="ja-JP" dirty="0"/>
              <a:t>)</a:t>
            </a:r>
            <a:endParaRPr kumimoji="1" lang="ja-JP" altLang="en-US"/>
          </a:p>
        </p:txBody>
      </p:sp>
      <p:sp>
        <p:nvSpPr>
          <p:cNvPr id="3" name="コンテンツ プレースホルダー 2">
            <a:extLst>
              <a:ext uri="{FF2B5EF4-FFF2-40B4-BE49-F238E27FC236}">
                <a16:creationId xmlns:a16="http://schemas.microsoft.com/office/drawing/2014/main" id="{1413FCBC-BDC3-5175-21E9-870F0F2ECB51}"/>
              </a:ext>
            </a:extLst>
          </p:cNvPr>
          <p:cNvSpPr>
            <a:spLocks noGrp="1"/>
          </p:cNvSpPr>
          <p:nvPr>
            <p:ph idx="1"/>
          </p:nvPr>
        </p:nvSpPr>
        <p:spPr/>
        <p:txBody>
          <a:bodyPr/>
          <a:lstStyle/>
          <a:p>
            <a:r>
              <a:rPr kumimoji="1" lang="en-US" altLang="ja-JP" dirty="0"/>
              <a:t>Docker question with a </a:t>
            </a:r>
            <a:r>
              <a:rPr kumimoji="1" lang="en-US" altLang="ja-JP" dirty="0">
                <a:solidFill>
                  <a:srgbClr val="FFFFFF"/>
                </a:solidFill>
                <a:highlight>
                  <a:srgbClr val="262626"/>
                </a:highlight>
                <a:latin typeface="BIZ UDGothic" panose="020B0400000000000000" pitchFamily="49" charset="-128"/>
                <a:ea typeface="BIZ UDGothic" panose="020B0400000000000000" pitchFamily="49" charset="-128"/>
              </a:rPr>
              <a:t>docker info</a:t>
            </a:r>
            <a:r>
              <a:rPr kumimoji="1" lang="en-US" altLang="ja-JP" dirty="0"/>
              <a:t> result to show the environment</a:t>
            </a:r>
            <a:br>
              <a:rPr kumimoji="1" lang="en-US" altLang="ja-JP" dirty="0"/>
            </a:br>
            <a:r>
              <a:rPr kumimoji="1" lang="ja-JP" altLang="en-US"/>
              <a:t>→</a:t>
            </a:r>
            <a:r>
              <a:rPr kumimoji="1" lang="en-US" altLang="ja-JP" dirty="0"/>
              <a:t> Matches the search condition by including </a:t>
            </a:r>
            <a:r>
              <a:rPr lang="en-US" altLang="ja-JP" dirty="0"/>
              <a:t>“SBOM” message</a:t>
            </a:r>
            <a:endParaRPr kumimoji="1" lang="ja-JP" altLang="en-US"/>
          </a:p>
        </p:txBody>
      </p:sp>
      <p:pic>
        <p:nvPicPr>
          <p:cNvPr id="6" name="図 5">
            <a:extLst>
              <a:ext uri="{FF2B5EF4-FFF2-40B4-BE49-F238E27FC236}">
                <a16:creationId xmlns:a16="http://schemas.microsoft.com/office/drawing/2014/main" id="{9393AD64-0580-58F2-5447-4F5605B4D5E6}"/>
              </a:ext>
            </a:extLst>
          </p:cNvPr>
          <p:cNvPicPr>
            <a:picLocks noChangeAspect="1"/>
          </p:cNvPicPr>
          <p:nvPr/>
        </p:nvPicPr>
        <p:blipFill>
          <a:blip r:embed="rId2"/>
          <a:stretch>
            <a:fillRect/>
          </a:stretch>
        </p:blipFill>
        <p:spPr>
          <a:xfrm>
            <a:off x="2037739" y="1773379"/>
            <a:ext cx="8091640" cy="4637597"/>
          </a:xfrm>
          <a:prstGeom prst="rect">
            <a:avLst/>
          </a:prstGeom>
        </p:spPr>
      </p:pic>
      <p:sp>
        <p:nvSpPr>
          <p:cNvPr id="7" name="円/楕円 6">
            <a:extLst>
              <a:ext uri="{FF2B5EF4-FFF2-40B4-BE49-F238E27FC236}">
                <a16:creationId xmlns:a16="http://schemas.microsoft.com/office/drawing/2014/main" id="{5CCB44D7-B43B-52C3-4A86-A4423CA376DB}"/>
              </a:ext>
            </a:extLst>
          </p:cNvPr>
          <p:cNvSpPr/>
          <p:nvPr/>
        </p:nvSpPr>
        <p:spPr>
          <a:xfrm>
            <a:off x="7564583" y="3879269"/>
            <a:ext cx="1246909" cy="540327"/>
          </a:xfrm>
          <a:prstGeom prst="ellipse">
            <a:avLst/>
          </a:prstGeom>
          <a:noFill/>
          <a:ln w="76200">
            <a:solidFill>
              <a:srgbClr val="FF404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a:extLst>
              <a:ext uri="{FF2B5EF4-FFF2-40B4-BE49-F238E27FC236}">
                <a16:creationId xmlns:a16="http://schemas.microsoft.com/office/drawing/2014/main" id="{F1AA0A19-E4A3-A262-E19B-5C84CD69BC40}"/>
              </a:ext>
            </a:extLst>
          </p:cNvPr>
          <p:cNvSpPr/>
          <p:nvPr/>
        </p:nvSpPr>
        <p:spPr>
          <a:xfrm>
            <a:off x="2142289" y="3906978"/>
            <a:ext cx="1246909" cy="540327"/>
          </a:xfrm>
          <a:prstGeom prst="ellipse">
            <a:avLst/>
          </a:prstGeom>
          <a:noFill/>
          <a:ln w="76200">
            <a:solidFill>
              <a:srgbClr val="FF404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171C5AE-9269-8E73-0899-3DA8D5749928}"/>
              </a:ext>
            </a:extLst>
          </p:cNvPr>
          <p:cNvSpPr txBox="1"/>
          <p:nvPr/>
        </p:nvSpPr>
        <p:spPr>
          <a:xfrm>
            <a:off x="3613986" y="6477274"/>
            <a:ext cx="4939146" cy="307777"/>
          </a:xfrm>
          <a:prstGeom prst="rect">
            <a:avLst/>
          </a:prstGeom>
          <a:noFill/>
        </p:spPr>
        <p:txBody>
          <a:bodyPr wrap="square">
            <a:spAutoFit/>
          </a:bodyPr>
          <a:lstStyle/>
          <a:p>
            <a:pPr algn="ctr"/>
            <a:r>
              <a:rPr lang="ja-JP" altLang="en-US" sz="1400"/>
              <a:t>https://stackoverflow.com/questions/75465933</a:t>
            </a:r>
          </a:p>
        </p:txBody>
      </p:sp>
    </p:spTree>
    <p:extLst>
      <p:ext uri="{BB962C8B-B14F-4D97-AF65-F5344CB8AC3E}">
        <p14:creationId xmlns:p14="http://schemas.microsoft.com/office/powerpoint/2010/main" val="2561258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30ADFE-42C5-658C-8DD9-96BB1411CAC3}"/>
              </a:ext>
            </a:extLst>
          </p:cNvPr>
          <p:cNvSpPr>
            <a:spLocks noGrp="1"/>
          </p:cNvSpPr>
          <p:nvPr>
            <p:ph type="title"/>
          </p:nvPr>
        </p:nvSpPr>
        <p:spPr/>
        <p:txBody>
          <a:bodyPr/>
          <a:lstStyle/>
          <a:p>
            <a:r>
              <a:rPr kumimoji="1" lang="en-US" altLang="ja-JP" dirty="0"/>
              <a:t>Question Extraction – Noise Example (</a:t>
            </a:r>
            <a:r>
              <a:rPr kumimoji="1" lang="en-US" altLang="ja-JP" dirty="0" err="1"/>
              <a:t>CycloneDX</a:t>
            </a:r>
            <a:r>
              <a:rPr lang="en-US" altLang="ja-JP" dirty="0"/>
              <a:t>)</a:t>
            </a:r>
            <a:endParaRPr kumimoji="1" lang="ja-JP" altLang="en-US"/>
          </a:p>
        </p:txBody>
      </p:sp>
      <p:sp>
        <p:nvSpPr>
          <p:cNvPr id="3" name="コンテンツ プレースホルダー 2">
            <a:extLst>
              <a:ext uri="{FF2B5EF4-FFF2-40B4-BE49-F238E27FC236}">
                <a16:creationId xmlns:a16="http://schemas.microsoft.com/office/drawing/2014/main" id="{E33F7616-32FE-9AF9-16EA-AAF24884D8F1}"/>
              </a:ext>
            </a:extLst>
          </p:cNvPr>
          <p:cNvSpPr>
            <a:spLocks noGrp="1"/>
          </p:cNvSpPr>
          <p:nvPr>
            <p:ph idx="1"/>
          </p:nvPr>
        </p:nvSpPr>
        <p:spPr/>
        <p:txBody>
          <a:bodyPr/>
          <a:lstStyle/>
          <a:p>
            <a:r>
              <a:rPr kumimoji="1" lang="en-US" altLang="ja-JP" dirty="0"/>
              <a:t>General coding question with a project configuration file attached</a:t>
            </a:r>
            <a:br>
              <a:rPr kumimoji="1" lang="en-US" altLang="ja-JP" dirty="0"/>
            </a:br>
            <a:r>
              <a:rPr lang="ja-JP" altLang="en-US"/>
              <a:t>→</a:t>
            </a:r>
            <a:r>
              <a:rPr lang="en-US" altLang="ja-JP" dirty="0"/>
              <a:t> Matches the search condition because of a dependent </a:t>
            </a:r>
            <a:r>
              <a:rPr lang="en-US" altLang="ja-JP" dirty="0" err="1"/>
              <a:t>CycloneDX</a:t>
            </a:r>
            <a:r>
              <a:rPr lang="en-US" altLang="ja-JP" dirty="0"/>
              <a:t> SBOM tool</a:t>
            </a:r>
            <a:endParaRPr kumimoji="1" lang="en-US" altLang="ja-JP" dirty="0"/>
          </a:p>
        </p:txBody>
      </p:sp>
      <p:sp>
        <p:nvSpPr>
          <p:cNvPr id="6" name="テキスト ボックス 5">
            <a:extLst>
              <a:ext uri="{FF2B5EF4-FFF2-40B4-BE49-F238E27FC236}">
                <a16:creationId xmlns:a16="http://schemas.microsoft.com/office/drawing/2014/main" id="{2F507194-DAF7-6B21-E9A6-1AD887D5F2C5}"/>
              </a:ext>
            </a:extLst>
          </p:cNvPr>
          <p:cNvSpPr txBox="1"/>
          <p:nvPr/>
        </p:nvSpPr>
        <p:spPr>
          <a:xfrm>
            <a:off x="3898323" y="6387361"/>
            <a:ext cx="4395354" cy="307777"/>
          </a:xfrm>
          <a:prstGeom prst="rect">
            <a:avLst/>
          </a:prstGeom>
          <a:noFill/>
        </p:spPr>
        <p:txBody>
          <a:bodyPr wrap="square">
            <a:spAutoFit/>
          </a:bodyPr>
          <a:lstStyle/>
          <a:p>
            <a:pPr algn="ctr"/>
            <a:r>
              <a:rPr lang="ja-JP" altLang="en-US" sz="1400"/>
              <a:t>https://stackoverflow.com/questions/76645336</a:t>
            </a:r>
          </a:p>
        </p:txBody>
      </p:sp>
      <p:pic>
        <p:nvPicPr>
          <p:cNvPr id="4" name="図 3">
            <a:extLst>
              <a:ext uri="{FF2B5EF4-FFF2-40B4-BE49-F238E27FC236}">
                <a16:creationId xmlns:a16="http://schemas.microsoft.com/office/drawing/2014/main" id="{03919951-08EE-A011-7B60-D315954DFD77}"/>
              </a:ext>
            </a:extLst>
          </p:cNvPr>
          <p:cNvPicPr>
            <a:picLocks noChangeAspect="1"/>
          </p:cNvPicPr>
          <p:nvPr/>
        </p:nvPicPr>
        <p:blipFill>
          <a:blip r:embed="rId2"/>
          <a:stretch>
            <a:fillRect/>
          </a:stretch>
        </p:blipFill>
        <p:spPr>
          <a:xfrm>
            <a:off x="1480588" y="2002821"/>
            <a:ext cx="9230824" cy="4188314"/>
          </a:xfrm>
          <a:prstGeom prst="rect">
            <a:avLst/>
          </a:prstGeom>
        </p:spPr>
      </p:pic>
      <p:sp>
        <p:nvSpPr>
          <p:cNvPr id="7" name="円/楕円 6">
            <a:extLst>
              <a:ext uri="{FF2B5EF4-FFF2-40B4-BE49-F238E27FC236}">
                <a16:creationId xmlns:a16="http://schemas.microsoft.com/office/drawing/2014/main" id="{37F605FF-53CA-A502-E1C9-9229B727FEDC}"/>
              </a:ext>
            </a:extLst>
          </p:cNvPr>
          <p:cNvSpPr/>
          <p:nvPr/>
        </p:nvSpPr>
        <p:spPr>
          <a:xfrm>
            <a:off x="3790980" y="3034142"/>
            <a:ext cx="2124911" cy="817422"/>
          </a:xfrm>
          <a:prstGeom prst="ellipse">
            <a:avLst/>
          </a:prstGeom>
          <a:noFill/>
          <a:ln w="76200">
            <a:solidFill>
              <a:srgbClr val="FF404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50337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41717A-140F-95D6-16A2-3A4FFCD0B7E1}"/>
              </a:ext>
            </a:extLst>
          </p:cNvPr>
          <p:cNvSpPr>
            <a:spLocks noGrp="1"/>
          </p:cNvSpPr>
          <p:nvPr>
            <p:ph type="title"/>
          </p:nvPr>
        </p:nvSpPr>
        <p:spPr/>
        <p:txBody>
          <a:bodyPr/>
          <a:lstStyle/>
          <a:p>
            <a:r>
              <a:rPr kumimoji="1" lang="en-US" altLang="ja-JP" dirty="0"/>
              <a:t>Question Extraction – Noise Example (SPDX</a:t>
            </a:r>
            <a:r>
              <a:rPr lang="en-US" altLang="ja-JP" dirty="0"/>
              <a:t>)</a:t>
            </a:r>
            <a:endParaRPr kumimoji="1" lang="ja-JP" altLang="en-US"/>
          </a:p>
        </p:txBody>
      </p:sp>
      <p:sp>
        <p:nvSpPr>
          <p:cNvPr id="3" name="コンテンツ プレースホルダー 2">
            <a:extLst>
              <a:ext uri="{FF2B5EF4-FFF2-40B4-BE49-F238E27FC236}">
                <a16:creationId xmlns:a16="http://schemas.microsoft.com/office/drawing/2014/main" id="{1413FCBC-BDC3-5175-21E9-870F0F2ECB51}"/>
              </a:ext>
            </a:extLst>
          </p:cNvPr>
          <p:cNvSpPr>
            <a:spLocks noGrp="1"/>
          </p:cNvSpPr>
          <p:nvPr>
            <p:ph idx="1"/>
          </p:nvPr>
        </p:nvSpPr>
        <p:spPr/>
        <p:txBody>
          <a:bodyPr/>
          <a:lstStyle/>
          <a:p>
            <a:r>
              <a:rPr lang="en-US" altLang="ja-JP" dirty="0"/>
              <a:t>General coding question with a program code attached</a:t>
            </a:r>
            <a:br>
              <a:rPr lang="en-US" altLang="ja-JP" dirty="0"/>
            </a:br>
            <a:r>
              <a:rPr lang="ja-JP" altLang="en-US"/>
              <a:t>→</a:t>
            </a:r>
            <a:r>
              <a:rPr lang="en-US" altLang="ja-JP" dirty="0"/>
              <a:t> Matches the search condition because of a license info (SPDX License List URL)</a:t>
            </a:r>
            <a:endParaRPr kumimoji="1" lang="ja-JP" altLang="en-US"/>
          </a:p>
        </p:txBody>
      </p:sp>
      <p:pic>
        <p:nvPicPr>
          <p:cNvPr id="5" name="図 4">
            <a:extLst>
              <a:ext uri="{FF2B5EF4-FFF2-40B4-BE49-F238E27FC236}">
                <a16:creationId xmlns:a16="http://schemas.microsoft.com/office/drawing/2014/main" id="{AD506190-7172-D13F-9B88-9C0117823390}"/>
              </a:ext>
            </a:extLst>
          </p:cNvPr>
          <p:cNvPicPr>
            <a:picLocks noChangeAspect="1"/>
          </p:cNvPicPr>
          <p:nvPr/>
        </p:nvPicPr>
        <p:blipFill>
          <a:blip r:embed="rId2"/>
          <a:stretch>
            <a:fillRect/>
          </a:stretch>
        </p:blipFill>
        <p:spPr>
          <a:xfrm>
            <a:off x="1978082" y="1746156"/>
            <a:ext cx="8235835" cy="4720240"/>
          </a:xfrm>
          <a:prstGeom prst="rect">
            <a:avLst/>
          </a:prstGeom>
        </p:spPr>
      </p:pic>
      <p:sp>
        <p:nvSpPr>
          <p:cNvPr id="6" name="円/楕円 5">
            <a:extLst>
              <a:ext uri="{FF2B5EF4-FFF2-40B4-BE49-F238E27FC236}">
                <a16:creationId xmlns:a16="http://schemas.microsoft.com/office/drawing/2014/main" id="{8A949099-E979-27B0-9063-785F672E4B83}"/>
              </a:ext>
            </a:extLst>
          </p:cNvPr>
          <p:cNvSpPr/>
          <p:nvPr/>
        </p:nvSpPr>
        <p:spPr>
          <a:xfrm>
            <a:off x="4303598" y="4613563"/>
            <a:ext cx="1246909" cy="540327"/>
          </a:xfrm>
          <a:prstGeom prst="ellipse">
            <a:avLst/>
          </a:prstGeom>
          <a:noFill/>
          <a:ln w="76200">
            <a:solidFill>
              <a:srgbClr val="FF404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E66BB2CE-AB0F-380C-CA2C-213DCC1753C4}"/>
              </a:ext>
            </a:extLst>
          </p:cNvPr>
          <p:cNvSpPr txBox="1"/>
          <p:nvPr/>
        </p:nvSpPr>
        <p:spPr>
          <a:xfrm>
            <a:off x="3283209" y="6504134"/>
            <a:ext cx="5600699" cy="307777"/>
          </a:xfrm>
          <a:prstGeom prst="rect">
            <a:avLst/>
          </a:prstGeom>
          <a:noFill/>
        </p:spPr>
        <p:txBody>
          <a:bodyPr wrap="square">
            <a:spAutoFit/>
          </a:bodyPr>
          <a:lstStyle/>
          <a:p>
            <a:pPr algn="ctr"/>
            <a:r>
              <a:rPr lang="ja-JP" altLang="en-US" sz="1400"/>
              <a:t>https://stackoverflow.com/questions/75939666</a:t>
            </a:r>
          </a:p>
        </p:txBody>
      </p:sp>
    </p:spTree>
    <p:extLst>
      <p:ext uri="{BB962C8B-B14F-4D97-AF65-F5344CB8AC3E}">
        <p14:creationId xmlns:p14="http://schemas.microsoft.com/office/powerpoint/2010/main" val="118508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FBF1C0AC-437F-A703-0E02-D5B512F854A0}"/>
              </a:ext>
            </a:extLst>
          </p:cNvPr>
          <p:cNvSpPr>
            <a:spLocks noGrp="1"/>
          </p:cNvSpPr>
          <p:nvPr>
            <p:ph type="title"/>
          </p:nvPr>
        </p:nvSpPr>
        <p:spPr/>
        <p:txBody>
          <a:bodyPr/>
          <a:lstStyle/>
          <a:p>
            <a:r>
              <a:rPr lang="en-US" altLang="ja-JP" dirty="0"/>
              <a:t>Example of an SPDX SBOM</a:t>
            </a:r>
            <a:endParaRPr lang="ja-JP" altLang="en-US"/>
          </a:p>
        </p:txBody>
      </p:sp>
      <p:sp>
        <p:nvSpPr>
          <p:cNvPr id="6" name="テキスト ボックス 5">
            <a:extLst>
              <a:ext uri="{FF2B5EF4-FFF2-40B4-BE49-F238E27FC236}">
                <a16:creationId xmlns:a16="http://schemas.microsoft.com/office/drawing/2014/main" id="{58416E1C-B4AC-66D8-CA59-B353992312D6}"/>
              </a:ext>
            </a:extLst>
          </p:cNvPr>
          <p:cNvSpPr txBox="1"/>
          <p:nvPr/>
        </p:nvSpPr>
        <p:spPr>
          <a:xfrm>
            <a:off x="1013791" y="738064"/>
            <a:ext cx="10164417" cy="6070893"/>
          </a:xfrm>
          <a:prstGeom prst="rect">
            <a:avLst/>
          </a:prstGeom>
          <a:solidFill>
            <a:srgbClr val="202020"/>
          </a:solidFill>
          <a:ln>
            <a:noFill/>
          </a:ln>
        </p:spPr>
        <p:txBody>
          <a:bodyPr wrap="square">
            <a:spAutoFit/>
          </a:bodyPr>
          <a:lstStyle/>
          <a:p>
            <a:r>
              <a:rPr lang="en" altLang="ja-JP" sz="1050" b="0" dirty="0">
                <a:solidFill>
                  <a:srgbClr val="CCCCCC"/>
                </a:solidFill>
                <a:effectLst/>
                <a:latin typeface="BIZ UDGothic" panose="020B0400000000000000" pitchFamily="49" charset="-128"/>
                <a:ea typeface="BIZ UDGothic" panose="020B0400000000000000" pitchFamily="49" charset="-128"/>
              </a:rPr>
              <a:t>{</a:t>
            </a:r>
          </a:p>
          <a:p>
            <a:r>
              <a:rPr lang="en" altLang="ja-JP" sz="1050" b="0" dirty="0">
                <a:solidFill>
                  <a:srgbClr val="9CDCFE"/>
                </a:solidFill>
                <a:effectLst/>
                <a:latin typeface="BIZ UDGothic" panose="020B0400000000000000" pitchFamily="49" charset="-128"/>
                <a:ea typeface="BIZ UDGothic" panose="020B0400000000000000" pitchFamily="49" charset="-128"/>
              </a:rPr>
              <a:t>  "SPDXID"</a:t>
            </a:r>
            <a:r>
              <a:rPr lang="en" altLang="ja-JP" sz="1050" b="0" dirty="0">
                <a:solidFill>
                  <a:srgbClr val="CCCCCC"/>
                </a:solidFill>
                <a:effectLst/>
                <a:latin typeface="BIZ UDGothic" panose="020B0400000000000000" pitchFamily="49" charset="-128"/>
                <a:ea typeface="BIZ UDGothic" panose="020B0400000000000000" pitchFamily="49" charset="-128"/>
              </a:rPr>
              <a:t>: </a:t>
            </a:r>
            <a:r>
              <a:rPr lang="en" altLang="ja-JP" sz="1050" b="0" dirty="0">
                <a:solidFill>
                  <a:srgbClr val="CE9178"/>
                </a:solidFill>
                <a:effectLst/>
                <a:latin typeface="BIZ UDGothic" panose="020B0400000000000000" pitchFamily="49" charset="-128"/>
                <a:ea typeface="BIZ UDGothic" panose="020B0400000000000000" pitchFamily="49" charset="-128"/>
              </a:rPr>
              <a:t>"</a:t>
            </a:r>
            <a:r>
              <a:rPr lang="en" altLang="ja-JP" sz="1050" b="0" dirty="0" err="1">
                <a:solidFill>
                  <a:srgbClr val="CE9178"/>
                </a:solidFill>
                <a:effectLst/>
                <a:latin typeface="BIZ UDGothic" panose="020B0400000000000000" pitchFamily="49" charset="-128"/>
                <a:ea typeface="BIZ UDGothic" panose="020B0400000000000000" pitchFamily="49" charset="-128"/>
              </a:rPr>
              <a:t>SPDXRef</a:t>
            </a:r>
            <a:r>
              <a:rPr lang="en" altLang="ja-JP" sz="1050" b="0" dirty="0">
                <a:solidFill>
                  <a:srgbClr val="CE9178"/>
                </a:solidFill>
                <a:effectLst/>
                <a:latin typeface="BIZ UDGothic" panose="020B0400000000000000" pitchFamily="49" charset="-128"/>
                <a:ea typeface="BIZ UDGothic" panose="020B0400000000000000" pitchFamily="49" charset="-128"/>
              </a:rPr>
              <a:t>-DOCUMENT"</a:t>
            </a:r>
            <a:r>
              <a:rPr lang="en" altLang="ja-JP" sz="1050" b="0" dirty="0">
                <a:solidFill>
                  <a:srgbClr val="CCCCCC"/>
                </a:solidFill>
                <a:effectLst/>
                <a:latin typeface="BIZ UDGothic" panose="020B0400000000000000" pitchFamily="49" charset="-128"/>
                <a:ea typeface="BIZ UDGothic" panose="020B0400000000000000" pitchFamily="49" charset="-128"/>
              </a:rPr>
              <a:t>,</a:t>
            </a:r>
          </a:p>
          <a:p>
            <a:r>
              <a:rPr lang="en" altLang="ja-JP" sz="1050" b="0" dirty="0">
                <a:solidFill>
                  <a:srgbClr val="9CDCFE"/>
                </a:solidFill>
                <a:effectLst/>
                <a:latin typeface="BIZ UDGothic" panose="020B0400000000000000" pitchFamily="49" charset="-128"/>
                <a:ea typeface="BIZ UDGothic" panose="020B0400000000000000" pitchFamily="49" charset="-128"/>
              </a:rPr>
              <a:t>  "</a:t>
            </a:r>
            <a:r>
              <a:rPr lang="en" altLang="ja-JP" sz="1050" b="0" dirty="0" err="1">
                <a:solidFill>
                  <a:srgbClr val="9CDCFE"/>
                </a:solidFill>
                <a:effectLst/>
                <a:latin typeface="BIZ UDGothic" panose="020B0400000000000000" pitchFamily="49" charset="-128"/>
                <a:ea typeface="BIZ UDGothic" panose="020B0400000000000000" pitchFamily="49" charset="-128"/>
              </a:rPr>
              <a:t>spdxVersion</a:t>
            </a:r>
            <a:r>
              <a:rPr lang="en" altLang="ja-JP" sz="1050" b="0" dirty="0">
                <a:solidFill>
                  <a:srgbClr val="9CDCFE"/>
                </a:solidFill>
                <a:effectLst/>
                <a:latin typeface="BIZ UDGothic" panose="020B0400000000000000" pitchFamily="49" charset="-128"/>
                <a:ea typeface="BIZ UDGothic" panose="020B0400000000000000" pitchFamily="49" charset="-128"/>
              </a:rPr>
              <a:t>"</a:t>
            </a:r>
            <a:r>
              <a:rPr lang="en" altLang="ja-JP" sz="1050" b="0" dirty="0">
                <a:solidFill>
                  <a:srgbClr val="CCCCCC"/>
                </a:solidFill>
                <a:effectLst/>
                <a:latin typeface="BIZ UDGothic" panose="020B0400000000000000" pitchFamily="49" charset="-128"/>
                <a:ea typeface="BIZ UDGothic" panose="020B0400000000000000" pitchFamily="49" charset="-128"/>
              </a:rPr>
              <a:t>: </a:t>
            </a:r>
            <a:r>
              <a:rPr lang="en" altLang="ja-JP" sz="1050" b="0" dirty="0">
                <a:solidFill>
                  <a:srgbClr val="CE9178"/>
                </a:solidFill>
                <a:effectLst/>
                <a:latin typeface="BIZ UDGothic" panose="020B0400000000000000" pitchFamily="49" charset="-128"/>
                <a:ea typeface="BIZ UDGothic" panose="020B0400000000000000" pitchFamily="49" charset="-128"/>
              </a:rPr>
              <a:t>"SPDX-2.3"</a:t>
            </a:r>
            <a:r>
              <a:rPr lang="en" altLang="ja-JP" sz="1050" b="0" dirty="0">
                <a:solidFill>
                  <a:srgbClr val="CCCCCC"/>
                </a:solidFill>
                <a:effectLst/>
                <a:latin typeface="BIZ UDGothic" panose="020B0400000000000000" pitchFamily="49" charset="-128"/>
                <a:ea typeface="BIZ UDGothic" panose="020B0400000000000000" pitchFamily="49" charset="-128"/>
              </a:rPr>
              <a:t>,</a:t>
            </a:r>
          </a:p>
          <a:p>
            <a:r>
              <a:rPr lang="en" altLang="ja-JP" sz="1050" b="0" dirty="0">
                <a:solidFill>
                  <a:srgbClr val="9CDCFE"/>
                </a:solidFill>
                <a:effectLst/>
                <a:latin typeface="BIZ UDGothic" panose="020B0400000000000000" pitchFamily="49" charset="-128"/>
                <a:ea typeface="BIZ UDGothic" panose="020B0400000000000000" pitchFamily="49" charset="-128"/>
              </a:rPr>
              <a:t>  "</a:t>
            </a:r>
            <a:r>
              <a:rPr lang="en" altLang="ja-JP" sz="1050" b="0" dirty="0" err="1">
                <a:solidFill>
                  <a:srgbClr val="9CDCFE"/>
                </a:solidFill>
                <a:effectLst/>
                <a:latin typeface="BIZ UDGothic" panose="020B0400000000000000" pitchFamily="49" charset="-128"/>
                <a:ea typeface="BIZ UDGothic" panose="020B0400000000000000" pitchFamily="49" charset="-128"/>
              </a:rPr>
              <a:t>creationInfo</a:t>
            </a:r>
            <a:r>
              <a:rPr lang="en" altLang="ja-JP" sz="1050" b="0" dirty="0">
                <a:solidFill>
                  <a:srgbClr val="9CDCFE"/>
                </a:solidFill>
                <a:effectLst/>
                <a:latin typeface="BIZ UDGothic" panose="020B0400000000000000" pitchFamily="49" charset="-128"/>
                <a:ea typeface="BIZ UDGothic" panose="020B0400000000000000" pitchFamily="49" charset="-128"/>
              </a:rPr>
              <a:t>"</a:t>
            </a:r>
            <a:r>
              <a:rPr lang="en" altLang="ja-JP" sz="1050" b="0" dirty="0">
                <a:solidFill>
                  <a:srgbClr val="CCCCCC"/>
                </a:solidFill>
                <a:effectLst/>
                <a:latin typeface="BIZ UDGothic" panose="020B0400000000000000" pitchFamily="49" charset="-128"/>
                <a:ea typeface="BIZ UDGothic" panose="020B0400000000000000" pitchFamily="49" charset="-128"/>
              </a:rPr>
              <a:t>: {</a:t>
            </a:r>
          </a:p>
          <a:p>
            <a:r>
              <a:rPr lang="en" altLang="ja-JP" sz="1050" b="0" dirty="0">
                <a:solidFill>
                  <a:srgbClr val="9CDCFE"/>
                </a:solidFill>
                <a:effectLst/>
                <a:latin typeface="BIZ UDGothic" panose="020B0400000000000000" pitchFamily="49" charset="-128"/>
                <a:ea typeface="BIZ UDGothic" panose="020B0400000000000000" pitchFamily="49" charset="-128"/>
              </a:rPr>
              <a:t>    "created"</a:t>
            </a:r>
            <a:r>
              <a:rPr lang="en" altLang="ja-JP" sz="1050" b="0" dirty="0">
                <a:solidFill>
                  <a:srgbClr val="CCCCCC"/>
                </a:solidFill>
                <a:effectLst/>
                <a:latin typeface="BIZ UDGothic" panose="020B0400000000000000" pitchFamily="49" charset="-128"/>
                <a:ea typeface="BIZ UDGothic" panose="020B0400000000000000" pitchFamily="49" charset="-128"/>
              </a:rPr>
              <a:t>: </a:t>
            </a:r>
            <a:r>
              <a:rPr lang="en" altLang="ja-JP" sz="1050" b="0" dirty="0">
                <a:solidFill>
                  <a:srgbClr val="CE9178"/>
                </a:solidFill>
                <a:effectLst/>
                <a:latin typeface="BIZ UDGothic" panose="020B0400000000000000" pitchFamily="49" charset="-128"/>
                <a:ea typeface="BIZ UDGothic" panose="020B0400000000000000" pitchFamily="49" charset="-128"/>
              </a:rPr>
              <a:t>"2024-02-26T15:42:46Z"</a:t>
            </a:r>
            <a:r>
              <a:rPr lang="en" altLang="ja-JP" sz="1050" b="0" dirty="0">
                <a:solidFill>
                  <a:srgbClr val="CCCCCC"/>
                </a:solidFill>
                <a:effectLst/>
                <a:latin typeface="BIZ UDGothic" panose="020B0400000000000000" pitchFamily="49" charset="-128"/>
                <a:ea typeface="BIZ UDGothic" panose="020B0400000000000000" pitchFamily="49" charset="-128"/>
              </a:rPr>
              <a:t>,</a:t>
            </a:r>
          </a:p>
          <a:p>
            <a:r>
              <a:rPr lang="en" altLang="ja-JP" sz="1050" b="0" dirty="0">
                <a:solidFill>
                  <a:srgbClr val="9CDCFE"/>
                </a:solidFill>
                <a:effectLst/>
                <a:latin typeface="BIZ UDGothic" panose="020B0400000000000000" pitchFamily="49" charset="-128"/>
                <a:ea typeface="BIZ UDGothic" panose="020B0400000000000000" pitchFamily="49" charset="-128"/>
              </a:rPr>
              <a:t>    "creators"</a:t>
            </a:r>
            <a:r>
              <a:rPr lang="en" altLang="ja-JP" sz="1050" b="0" dirty="0">
                <a:solidFill>
                  <a:srgbClr val="CCCCCC"/>
                </a:solidFill>
                <a:effectLst/>
                <a:latin typeface="BIZ UDGothic" panose="020B0400000000000000" pitchFamily="49" charset="-128"/>
                <a:ea typeface="BIZ UDGothic" panose="020B0400000000000000" pitchFamily="49" charset="-128"/>
              </a:rPr>
              <a:t>: [</a:t>
            </a:r>
            <a:r>
              <a:rPr lang="en" altLang="ja-JP" sz="1050" b="0" dirty="0">
                <a:solidFill>
                  <a:srgbClr val="CE9178"/>
                </a:solidFill>
                <a:effectLst/>
                <a:latin typeface="BIZ UDGothic" panose="020B0400000000000000" pitchFamily="49" charset="-128"/>
                <a:ea typeface="BIZ UDGothic" panose="020B0400000000000000" pitchFamily="49" charset="-128"/>
              </a:rPr>
              <a:t>"Tool: </a:t>
            </a:r>
            <a:r>
              <a:rPr lang="en" altLang="ja-JP" sz="1050" b="0" dirty="0" err="1">
                <a:solidFill>
                  <a:srgbClr val="CE9178"/>
                </a:solidFill>
                <a:effectLst/>
                <a:latin typeface="BIZ UDGothic" panose="020B0400000000000000" pitchFamily="49" charset="-128"/>
                <a:ea typeface="BIZ UDGothic" panose="020B0400000000000000" pitchFamily="49" charset="-128"/>
              </a:rPr>
              <a:t>GitHub.com</a:t>
            </a:r>
            <a:r>
              <a:rPr lang="en" altLang="ja-JP" sz="1050" b="0" dirty="0">
                <a:solidFill>
                  <a:srgbClr val="CE9178"/>
                </a:solidFill>
                <a:effectLst/>
                <a:latin typeface="BIZ UDGothic" panose="020B0400000000000000" pitchFamily="49" charset="-128"/>
                <a:ea typeface="BIZ UDGothic" panose="020B0400000000000000" pitchFamily="49" charset="-128"/>
              </a:rPr>
              <a:t>-Dependency-Graph"</a:t>
            </a:r>
            <a:r>
              <a:rPr lang="en" altLang="ja-JP" sz="1050" b="0" dirty="0">
                <a:solidFill>
                  <a:srgbClr val="CCCCCC"/>
                </a:solidFill>
                <a:effectLst/>
                <a:latin typeface="BIZ UDGothic" panose="020B0400000000000000" pitchFamily="49" charset="-128"/>
                <a:ea typeface="BIZ UDGothic" panose="020B0400000000000000" pitchFamily="49" charset="-128"/>
              </a:rPr>
              <a:t>]</a:t>
            </a:r>
          </a:p>
          <a:p>
            <a:r>
              <a:rPr lang="en" altLang="ja-JP" sz="1050" b="0" dirty="0">
                <a:solidFill>
                  <a:srgbClr val="CCCCCC"/>
                </a:solidFill>
                <a:effectLst/>
                <a:latin typeface="BIZ UDGothic" panose="020B0400000000000000" pitchFamily="49" charset="-128"/>
                <a:ea typeface="BIZ UDGothic" panose="020B0400000000000000" pitchFamily="49" charset="-128"/>
              </a:rPr>
              <a:t>  },</a:t>
            </a:r>
          </a:p>
          <a:p>
            <a:r>
              <a:rPr lang="en" altLang="ja-JP" sz="1050" b="0" dirty="0">
                <a:solidFill>
                  <a:srgbClr val="9CDCFE"/>
                </a:solidFill>
                <a:effectLst/>
                <a:latin typeface="BIZ UDGothic" panose="020B0400000000000000" pitchFamily="49" charset="-128"/>
                <a:ea typeface="BIZ UDGothic" panose="020B0400000000000000" pitchFamily="49" charset="-128"/>
              </a:rPr>
              <a:t>  "name"</a:t>
            </a:r>
            <a:r>
              <a:rPr lang="en" altLang="ja-JP" sz="1050" b="0" dirty="0">
                <a:solidFill>
                  <a:srgbClr val="CCCCCC"/>
                </a:solidFill>
                <a:effectLst/>
                <a:latin typeface="BIZ UDGothic" panose="020B0400000000000000" pitchFamily="49" charset="-128"/>
                <a:ea typeface="BIZ UDGothic" panose="020B0400000000000000" pitchFamily="49" charset="-128"/>
              </a:rPr>
              <a:t>: </a:t>
            </a:r>
            <a:r>
              <a:rPr lang="en" altLang="ja-JP" sz="1050" b="0" dirty="0">
                <a:solidFill>
                  <a:srgbClr val="CE9178"/>
                </a:solidFill>
                <a:effectLst/>
                <a:latin typeface="BIZ UDGothic" panose="020B0400000000000000" pitchFamily="49" charset="-128"/>
                <a:ea typeface="BIZ UDGothic" panose="020B0400000000000000" pitchFamily="49" charset="-128"/>
              </a:rPr>
              <a:t>"com.github.watamario15/</a:t>
            </a:r>
            <a:r>
              <a:rPr lang="en" altLang="ja-JP" sz="1050" b="0" dirty="0" err="1">
                <a:solidFill>
                  <a:srgbClr val="CE9178"/>
                </a:solidFill>
                <a:effectLst/>
                <a:latin typeface="BIZ UDGothic" panose="020B0400000000000000" pitchFamily="49" charset="-128"/>
                <a:ea typeface="BIZ UDGothic" panose="020B0400000000000000" pitchFamily="49" charset="-128"/>
              </a:rPr>
              <a:t>formsclient</a:t>
            </a:r>
            <a:r>
              <a:rPr lang="en" altLang="ja-JP" sz="1050" b="0" dirty="0">
                <a:solidFill>
                  <a:srgbClr val="CE9178"/>
                </a:solidFill>
                <a:effectLst/>
                <a:latin typeface="BIZ UDGothic" panose="020B0400000000000000" pitchFamily="49" charset="-128"/>
                <a:ea typeface="BIZ UDGothic" panose="020B0400000000000000" pitchFamily="49" charset="-128"/>
              </a:rPr>
              <a:t>"</a:t>
            </a:r>
            <a:r>
              <a:rPr lang="en" altLang="ja-JP" sz="1050" b="0" dirty="0">
                <a:solidFill>
                  <a:srgbClr val="CCCCCC"/>
                </a:solidFill>
                <a:effectLst/>
                <a:latin typeface="BIZ UDGothic" panose="020B0400000000000000" pitchFamily="49" charset="-128"/>
                <a:ea typeface="BIZ UDGothic" panose="020B0400000000000000" pitchFamily="49" charset="-128"/>
              </a:rPr>
              <a:t>,</a:t>
            </a:r>
          </a:p>
          <a:p>
            <a:r>
              <a:rPr lang="en" altLang="ja-JP" sz="1050" b="0" dirty="0">
                <a:solidFill>
                  <a:srgbClr val="9CDCFE"/>
                </a:solidFill>
                <a:effectLst/>
                <a:latin typeface="BIZ UDGothic" panose="020B0400000000000000" pitchFamily="49" charset="-128"/>
                <a:ea typeface="BIZ UDGothic" panose="020B0400000000000000" pitchFamily="49" charset="-128"/>
              </a:rPr>
              <a:t>  "</a:t>
            </a:r>
            <a:r>
              <a:rPr lang="en" altLang="ja-JP" sz="1050" b="0" dirty="0" err="1">
                <a:solidFill>
                  <a:srgbClr val="9CDCFE"/>
                </a:solidFill>
                <a:effectLst/>
                <a:latin typeface="BIZ UDGothic" panose="020B0400000000000000" pitchFamily="49" charset="-128"/>
                <a:ea typeface="BIZ UDGothic" panose="020B0400000000000000" pitchFamily="49" charset="-128"/>
              </a:rPr>
              <a:t>dataLicense</a:t>
            </a:r>
            <a:r>
              <a:rPr lang="en" altLang="ja-JP" sz="1050" b="0" dirty="0">
                <a:solidFill>
                  <a:srgbClr val="9CDCFE"/>
                </a:solidFill>
                <a:effectLst/>
                <a:latin typeface="BIZ UDGothic" panose="020B0400000000000000" pitchFamily="49" charset="-128"/>
                <a:ea typeface="BIZ UDGothic" panose="020B0400000000000000" pitchFamily="49" charset="-128"/>
              </a:rPr>
              <a:t>"</a:t>
            </a:r>
            <a:r>
              <a:rPr lang="en" altLang="ja-JP" sz="1050" b="0" dirty="0">
                <a:solidFill>
                  <a:srgbClr val="CCCCCC"/>
                </a:solidFill>
                <a:effectLst/>
                <a:latin typeface="BIZ UDGothic" panose="020B0400000000000000" pitchFamily="49" charset="-128"/>
                <a:ea typeface="BIZ UDGothic" panose="020B0400000000000000" pitchFamily="49" charset="-128"/>
              </a:rPr>
              <a:t>: </a:t>
            </a:r>
            <a:r>
              <a:rPr lang="en" altLang="ja-JP" sz="1050" b="0" dirty="0">
                <a:solidFill>
                  <a:srgbClr val="CE9178"/>
                </a:solidFill>
                <a:effectLst/>
                <a:latin typeface="BIZ UDGothic" panose="020B0400000000000000" pitchFamily="49" charset="-128"/>
                <a:ea typeface="BIZ UDGothic" panose="020B0400000000000000" pitchFamily="49" charset="-128"/>
              </a:rPr>
              <a:t>"CC0-1.0"</a:t>
            </a:r>
            <a:r>
              <a:rPr lang="en" altLang="ja-JP" sz="1050" b="0" dirty="0">
                <a:solidFill>
                  <a:srgbClr val="CCCCCC"/>
                </a:solidFill>
                <a:effectLst/>
                <a:latin typeface="BIZ UDGothic" panose="020B0400000000000000" pitchFamily="49" charset="-128"/>
                <a:ea typeface="BIZ UDGothic" panose="020B0400000000000000" pitchFamily="49" charset="-128"/>
              </a:rPr>
              <a:t>,</a:t>
            </a:r>
          </a:p>
          <a:p>
            <a:r>
              <a:rPr lang="en" altLang="ja-JP" sz="1050" b="0" dirty="0">
                <a:solidFill>
                  <a:srgbClr val="9CDCFE"/>
                </a:solidFill>
                <a:effectLst/>
                <a:latin typeface="BIZ UDGothic" panose="020B0400000000000000" pitchFamily="49" charset="-128"/>
                <a:ea typeface="BIZ UDGothic" panose="020B0400000000000000" pitchFamily="49" charset="-128"/>
              </a:rPr>
              <a:t>  "</a:t>
            </a:r>
            <a:r>
              <a:rPr lang="en" altLang="ja-JP" sz="1050" b="0" dirty="0" err="1">
                <a:solidFill>
                  <a:srgbClr val="9CDCFE"/>
                </a:solidFill>
                <a:effectLst/>
                <a:latin typeface="BIZ UDGothic" panose="020B0400000000000000" pitchFamily="49" charset="-128"/>
                <a:ea typeface="BIZ UDGothic" panose="020B0400000000000000" pitchFamily="49" charset="-128"/>
              </a:rPr>
              <a:t>documentDescribes</a:t>
            </a:r>
            <a:r>
              <a:rPr lang="en" altLang="ja-JP" sz="1050" b="0" dirty="0">
                <a:solidFill>
                  <a:srgbClr val="9CDCFE"/>
                </a:solidFill>
                <a:effectLst/>
                <a:latin typeface="BIZ UDGothic" panose="020B0400000000000000" pitchFamily="49" charset="-128"/>
                <a:ea typeface="BIZ UDGothic" panose="020B0400000000000000" pitchFamily="49" charset="-128"/>
              </a:rPr>
              <a:t>"</a:t>
            </a:r>
            <a:r>
              <a:rPr lang="en" altLang="ja-JP" sz="1050" b="0" dirty="0">
                <a:solidFill>
                  <a:srgbClr val="CCCCCC"/>
                </a:solidFill>
                <a:effectLst/>
                <a:latin typeface="BIZ UDGothic" panose="020B0400000000000000" pitchFamily="49" charset="-128"/>
                <a:ea typeface="BIZ UDGothic" panose="020B0400000000000000" pitchFamily="49" charset="-128"/>
              </a:rPr>
              <a:t>: [</a:t>
            </a:r>
            <a:r>
              <a:rPr lang="en" altLang="ja-JP" sz="1050" b="0" dirty="0">
                <a:solidFill>
                  <a:srgbClr val="CE9178"/>
                </a:solidFill>
                <a:effectLst/>
                <a:latin typeface="BIZ UDGothic" panose="020B0400000000000000" pitchFamily="49" charset="-128"/>
                <a:ea typeface="BIZ UDGothic" panose="020B0400000000000000" pitchFamily="49" charset="-128"/>
              </a:rPr>
              <a:t>"SPDXRef-com.github.watamario15-formsclient"</a:t>
            </a:r>
            <a:r>
              <a:rPr lang="en" altLang="ja-JP" sz="1050" b="0" dirty="0">
                <a:solidFill>
                  <a:srgbClr val="CCCCCC"/>
                </a:solidFill>
                <a:effectLst/>
                <a:latin typeface="BIZ UDGothic" panose="020B0400000000000000" pitchFamily="49" charset="-128"/>
                <a:ea typeface="BIZ UDGothic" panose="020B0400000000000000" pitchFamily="49" charset="-128"/>
              </a:rPr>
              <a:t>],</a:t>
            </a:r>
          </a:p>
          <a:p>
            <a:r>
              <a:rPr lang="en" altLang="ja-JP" sz="1050" b="0" dirty="0">
                <a:solidFill>
                  <a:srgbClr val="9CDCFE"/>
                </a:solidFill>
                <a:effectLst/>
                <a:latin typeface="BIZ UDGothic" panose="020B0400000000000000" pitchFamily="49" charset="-128"/>
                <a:ea typeface="BIZ UDGothic" panose="020B0400000000000000" pitchFamily="49" charset="-128"/>
              </a:rPr>
              <a:t>  “</a:t>
            </a:r>
            <a:r>
              <a:rPr lang="en" altLang="ja-JP" sz="1050" b="0" dirty="0" err="1">
                <a:solidFill>
                  <a:srgbClr val="9CDCFE"/>
                </a:solidFill>
                <a:effectLst/>
                <a:latin typeface="BIZ UDGothic" panose="020B0400000000000000" pitchFamily="49" charset="-128"/>
                <a:ea typeface="BIZ UDGothic" panose="020B0400000000000000" pitchFamily="49" charset="-128"/>
              </a:rPr>
              <a:t>documentNamespace</a:t>
            </a:r>
            <a:r>
              <a:rPr lang="en" altLang="ja-JP" sz="1050" b="0" dirty="0">
                <a:solidFill>
                  <a:srgbClr val="9CDCFE"/>
                </a:solidFill>
                <a:effectLst/>
                <a:latin typeface="BIZ UDGothic" panose="020B0400000000000000" pitchFamily="49" charset="-128"/>
                <a:ea typeface="BIZ UDGothic" panose="020B0400000000000000" pitchFamily="49" charset="-128"/>
              </a:rPr>
              <a:t>”</a:t>
            </a:r>
            <a:r>
              <a:rPr lang="en" altLang="ja-JP" sz="1050" b="0" dirty="0">
                <a:solidFill>
                  <a:srgbClr val="CCCCCC"/>
                </a:solidFill>
                <a:effectLst/>
                <a:latin typeface="BIZ UDGothic" panose="020B0400000000000000" pitchFamily="49" charset="-128"/>
                <a:ea typeface="BIZ UDGothic" panose="020B0400000000000000" pitchFamily="49" charset="-128"/>
              </a:rPr>
              <a:t>: </a:t>
            </a:r>
            <a:r>
              <a:rPr lang="en" altLang="ja-JP" sz="1050" dirty="0">
                <a:solidFill>
                  <a:srgbClr val="CE9178"/>
                </a:solidFill>
                <a:latin typeface="BIZ UDGothic" panose="020B0400000000000000" pitchFamily="49" charset="-128"/>
                <a:ea typeface="BIZ UDGothic" panose="020B0400000000000000" pitchFamily="49" charset="-128"/>
              </a:rPr>
              <a:t>"</a:t>
            </a:r>
            <a:r>
              <a:rPr lang="en" altLang="ja-JP" sz="1050" b="0" dirty="0">
                <a:solidFill>
                  <a:srgbClr val="CE9178"/>
                </a:solidFill>
                <a:effectLst/>
                <a:latin typeface="BIZ UDGothic" panose="020B0400000000000000" pitchFamily="49" charset="-128"/>
                <a:ea typeface="BIZ UDGothic" panose="020B0400000000000000" pitchFamily="49" charset="-128"/>
              </a:rPr>
              <a:t>https://</a:t>
            </a:r>
            <a:r>
              <a:rPr lang="en" altLang="ja-JP" sz="1050" b="0" dirty="0" err="1">
                <a:solidFill>
                  <a:srgbClr val="CE9178"/>
                </a:solidFill>
                <a:effectLst/>
                <a:latin typeface="BIZ UDGothic" panose="020B0400000000000000" pitchFamily="49" charset="-128"/>
                <a:ea typeface="BIZ UDGothic" panose="020B0400000000000000" pitchFamily="49" charset="-128"/>
              </a:rPr>
              <a:t>github.com</a:t>
            </a:r>
            <a:r>
              <a:rPr lang="en" altLang="ja-JP" sz="1050" b="0" dirty="0">
                <a:solidFill>
                  <a:srgbClr val="CE9178"/>
                </a:solidFill>
                <a:effectLst/>
                <a:latin typeface="BIZ UDGothic" panose="020B0400000000000000" pitchFamily="49" charset="-128"/>
                <a:ea typeface="BIZ UDGothic" panose="020B0400000000000000" pitchFamily="49" charset="-128"/>
              </a:rPr>
              <a:t>/watamario15/</a:t>
            </a:r>
            <a:r>
              <a:rPr lang="en" altLang="ja-JP" sz="1050" b="0" dirty="0" err="1">
                <a:solidFill>
                  <a:srgbClr val="CE9178"/>
                </a:solidFill>
                <a:effectLst/>
                <a:latin typeface="BIZ UDGothic" panose="020B0400000000000000" pitchFamily="49" charset="-128"/>
                <a:ea typeface="BIZ UDGothic" panose="020B0400000000000000" pitchFamily="49" charset="-128"/>
              </a:rPr>
              <a:t>formsclient</a:t>
            </a:r>
            <a:r>
              <a:rPr lang="en" altLang="ja-JP" sz="1050" b="0" dirty="0">
                <a:solidFill>
                  <a:srgbClr val="CE9178"/>
                </a:solidFill>
                <a:effectLst/>
                <a:latin typeface="BIZ UDGothic" panose="020B0400000000000000" pitchFamily="49" charset="-128"/>
                <a:ea typeface="BIZ UDGothic" panose="020B0400000000000000" pitchFamily="49" charset="-128"/>
              </a:rPr>
              <a:t>/</a:t>
            </a:r>
            <a:r>
              <a:rPr lang="en" altLang="ja-JP" sz="1050" b="0" dirty="0" err="1">
                <a:solidFill>
                  <a:srgbClr val="CE9178"/>
                </a:solidFill>
                <a:effectLst/>
                <a:latin typeface="BIZ UDGothic" panose="020B0400000000000000" pitchFamily="49" charset="-128"/>
                <a:ea typeface="BIZ UDGothic" panose="020B0400000000000000" pitchFamily="49" charset="-128"/>
              </a:rPr>
              <a:t>dependency_graph</a:t>
            </a:r>
            <a:r>
              <a:rPr lang="en" altLang="ja-JP" sz="1050" b="0" dirty="0">
                <a:solidFill>
                  <a:srgbClr val="CE9178"/>
                </a:solidFill>
                <a:effectLst/>
                <a:latin typeface="BIZ UDGothic" panose="020B0400000000000000" pitchFamily="49" charset="-128"/>
                <a:ea typeface="BIZ UDGothic" panose="020B0400000000000000" pitchFamily="49" charset="-128"/>
              </a:rPr>
              <a:t>/sbom-dc5516f2edc68207"</a:t>
            </a:r>
            <a:r>
              <a:rPr lang="en" altLang="ja-JP" sz="1050" b="0" dirty="0">
                <a:solidFill>
                  <a:srgbClr val="CCCCCC"/>
                </a:solidFill>
                <a:effectLst/>
                <a:latin typeface="BIZ UDGothic" panose="020B0400000000000000" pitchFamily="49" charset="-128"/>
                <a:ea typeface="BIZ UDGothic" panose="020B0400000000000000" pitchFamily="49" charset="-128"/>
              </a:rPr>
              <a:t>,</a:t>
            </a:r>
          </a:p>
          <a:p>
            <a:r>
              <a:rPr lang="en" altLang="ja-JP" sz="1050" b="0" dirty="0">
                <a:solidFill>
                  <a:srgbClr val="9CDCFE"/>
                </a:solidFill>
                <a:effectLst/>
                <a:latin typeface="BIZ UDGothic" panose="020B0400000000000000" pitchFamily="49" charset="-128"/>
                <a:ea typeface="BIZ UDGothic" panose="020B0400000000000000" pitchFamily="49" charset="-128"/>
              </a:rPr>
              <a:t>  "packages"</a:t>
            </a:r>
            <a:r>
              <a:rPr lang="en" altLang="ja-JP" sz="1050" b="0" dirty="0">
                <a:solidFill>
                  <a:srgbClr val="CCCCCC"/>
                </a:solidFill>
                <a:effectLst/>
                <a:latin typeface="BIZ UDGothic" panose="020B0400000000000000" pitchFamily="49" charset="-128"/>
                <a:ea typeface="BIZ UDGothic" panose="020B0400000000000000" pitchFamily="49" charset="-128"/>
              </a:rPr>
              <a:t>: [</a:t>
            </a:r>
          </a:p>
          <a:p>
            <a:r>
              <a:rPr lang="en" altLang="ja-JP" sz="1050" b="0" dirty="0">
                <a:solidFill>
                  <a:srgbClr val="CCCCCC"/>
                </a:solidFill>
                <a:effectLst/>
                <a:latin typeface="BIZ UDGothic" panose="020B0400000000000000" pitchFamily="49" charset="-128"/>
                <a:ea typeface="BIZ UDGothic" panose="020B0400000000000000" pitchFamily="49" charset="-128"/>
              </a:rPr>
              <a:t>    {</a:t>
            </a:r>
          </a:p>
          <a:p>
            <a:r>
              <a:rPr lang="en" altLang="ja-JP" sz="1050" b="0" dirty="0">
                <a:solidFill>
                  <a:srgbClr val="9CDCFE"/>
                </a:solidFill>
                <a:effectLst/>
                <a:latin typeface="BIZ UDGothic" panose="020B0400000000000000" pitchFamily="49" charset="-128"/>
                <a:ea typeface="BIZ UDGothic" panose="020B0400000000000000" pitchFamily="49" charset="-128"/>
              </a:rPr>
              <a:t>      "SPDXID"</a:t>
            </a:r>
            <a:r>
              <a:rPr lang="en" altLang="ja-JP" sz="1050" b="0" dirty="0">
                <a:solidFill>
                  <a:srgbClr val="CCCCCC"/>
                </a:solidFill>
                <a:effectLst/>
                <a:latin typeface="BIZ UDGothic" panose="020B0400000000000000" pitchFamily="49" charset="-128"/>
                <a:ea typeface="BIZ UDGothic" panose="020B0400000000000000" pitchFamily="49" charset="-128"/>
              </a:rPr>
              <a:t>: </a:t>
            </a:r>
            <a:r>
              <a:rPr lang="en" altLang="ja-JP" sz="1050" b="0" dirty="0">
                <a:solidFill>
                  <a:srgbClr val="CE9178"/>
                </a:solidFill>
                <a:effectLst/>
                <a:latin typeface="BIZ UDGothic" panose="020B0400000000000000" pitchFamily="49" charset="-128"/>
                <a:ea typeface="BIZ UDGothic" panose="020B0400000000000000" pitchFamily="49" charset="-128"/>
              </a:rPr>
              <a:t>"SPDXRef-com.github.watamario15-formsclient"</a:t>
            </a:r>
            <a:r>
              <a:rPr lang="en" altLang="ja-JP" sz="1050" b="0" dirty="0">
                <a:solidFill>
                  <a:srgbClr val="CCCCCC"/>
                </a:solidFill>
                <a:effectLst/>
                <a:latin typeface="BIZ UDGothic" panose="020B0400000000000000" pitchFamily="49" charset="-128"/>
                <a:ea typeface="BIZ UDGothic" panose="020B0400000000000000" pitchFamily="49" charset="-128"/>
              </a:rPr>
              <a:t>,</a:t>
            </a:r>
          </a:p>
          <a:p>
            <a:r>
              <a:rPr lang="en" altLang="ja-JP" sz="1050" b="0" dirty="0">
                <a:solidFill>
                  <a:srgbClr val="9CDCFE"/>
                </a:solidFill>
                <a:effectLst/>
                <a:latin typeface="BIZ UDGothic" panose="020B0400000000000000" pitchFamily="49" charset="-128"/>
                <a:ea typeface="BIZ UDGothic" panose="020B0400000000000000" pitchFamily="49" charset="-128"/>
              </a:rPr>
              <a:t>      "name"</a:t>
            </a:r>
            <a:r>
              <a:rPr lang="en" altLang="ja-JP" sz="1050" b="0" dirty="0">
                <a:solidFill>
                  <a:srgbClr val="CCCCCC"/>
                </a:solidFill>
                <a:effectLst/>
                <a:latin typeface="BIZ UDGothic" panose="020B0400000000000000" pitchFamily="49" charset="-128"/>
                <a:ea typeface="BIZ UDGothic" panose="020B0400000000000000" pitchFamily="49" charset="-128"/>
              </a:rPr>
              <a:t>: </a:t>
            </a:r>
            <a:r>
              <a:rPr lang="en" altLang="ja-JP" sz="1050" b="0" dirty="0">
                <a:solidFill>
                  <a:srgbClr val="CE9178"/>
                </a:solidFill>
                <a:effectLst/>
                <a:latin typeface="BIZ UDGothic" panose="020B0400000000000000" pitchFamily="49" charset="-128"/>
                <a:ea typeface="BIZ UDGothic" panose="020B0400000000000000" pitchFamily="49" charset="-128"/>
              </a:rPr>
              <a:t>"com.github.watamario15/</a:t>
            </a:r>
            <a:r>
              <a:rPr lang="en" altLang="ja-JP" sz="1050" b="0" dirty="0" err="1">
                <a:solidFill>
                  <a:srgbClr val="CE9178"/>
                </a:solidFill>
                <a:effectLst/>
                <a:latin typeface="BIZ UDGothic" panose="020B0400000000000000" pitchFamily="49" charset="-128"/>
                <a:ea typeface="BIZ UDGothic" panose="020B0400000000000000" pitchFamily="49" charset="-128"/>
              </a:rPr>
              <a:t>formsclient</a:t>
            </a:r>
            <a:r>
              <a:rPr lang="en" altLang="ja-JP" sz="1050" b="0" dirty="0">
                <a:solidFill>
                  <a:srgbClr val="CE9178"/>
                </a:solidFill>
                <a:effectLst/>
                <a:latin typeface="BIZ UDGothic" panose="020B0400000000000000" pitchFamily="49" charset="-128"/>
                <a:ea typeface="BIZ UDGothic" panose="020B0400000000000000" pitchFamily="49" charset="-128"/>
              </a:rPr>
              <a:t>"</a:t>
            </a:r>
            <a:r>
              <a:rPr lang="en" altLang="ja-JP" sz="1050" b="0" dirty="0">
                <a:solidFill>
                  <a:srgbClr val="CCCCCC"/>
                </a:solidFill>
                <a:effectLst/>
                <a:latin typeface="BIZ UDGothic" panose="020B0400000000000000" pitchFamily="49" charset="-128"/>
                <a:ea typeface="BIZ UDGothic" panose="020B0400000000000000" pitchFamily="49" charset="-128"/>
              </a:rPr>
              <a:t>,</a:t>
            </a:r>
          </a:p>
          <a:p>
            <a:r>
              <a:rPr lang="en" altLang="ja-JP" sz="1050" b="0" dirty="0">
                <a:solidFill>
                  <a:srgbClr val="9CDCFE"/>
                </a:solidFill>
                <a:effectLst/>
                <a:latin typeface="BIZ UDGothic" panose="020B0400000000000000" pitchFamily="49" charset="-128"/>
                <a:ea typeface="BIZ UDGothic" panose="020B0400000000000000" pitchFamily="49" charset="-128"/>
              </a:rPr>
              <a:t>      "</a:t>
            </a:r>
            <a:r>
              <a:rPr lang="en" altLang="ja-JP" sz="1050" b="0" dirty="0" err="1">
                <a:solidFill>
                  <a:srgbClr val="9CDCFE"/>
                </a:solidFill>
                <a:effectLst/>
                <a:latin typeface="BIZ UDGothic" panose="020B0400000000000000" pitchFamily="49" charset="-128"/>
                <a:ea typeface="BIZ UDGothic" panose="020B0400000000000000" pitchFamily="49" charset="-128"/>
              </a:rPr>
              <a:t>versionInfo</a:t>
            </a:r>
            <a:r>
              <a:rPr lang="en" altLang="ja-JP" sz="1050" b="0" dirty="0">
                <a:solidFill>
                  <a:srgbClr val="9CDCFE"/>
                </a:solidFill>
                <a:effectLst/>
                <a:latin typeface="BIZ UDGothic" panose="020B0400000000000000" pitchFamily="49" charset="-128"/>
                <a:ea typeface="BIZ UDGothic" panose="020B0400000000000000" pitchFamily="49" charset="-128"/>
              </a:rPr>
              <a:t>"</a:t>
            </a:r>
            <a:r>
              <a:rPr lang="en" altLang="ja-JP" sz="1050" b="0" dirty="0">
                <a:solidFill>
                  <a:srgbClr val="CCCCCC"/>
                </a:solidFill>
                <a:effectLst/>
                <a:latin typeface="BIZ UDGothic" panose="020B0400000000000000" pitchFamily="49" charset="-128"/>
                <a:ea typeface="BIZ UDGothic" panose="020B0400000000000000" pitchFamily="49" charset="-128"/>
              </a:rPr>
              <a:t>: </a:t>
            </a:r>
            <a:r>
              <a:rPr lang="en" altLang="ja-JP" sz="1050" b="0" dirty="0">
                <a:solidFill>
                  <a:srgbClr val="CE9178"/>
                </a:solidFill>
                <a:effectLst/>
                <a:latin typeface="BIZ UDGothic" panose="020B0400000000000000" pitchFamily="49" charset="-128"/>
                <a:ea typeface="BIZ UDGothic" panose="020B0400000000000000" pitchFamily="49" charset="-128"/>
              </a:rPr>
              <a:t>""</a:t>
            </a:r>
            <a:r>
              <a:rPr lang="en" altLang="ja-JP" sz="1050" b="0" dirty="0">
                <a:solidFill>
                  <a:srgbClr val="CCCCCC"/>
                </a:solidFill>
                <a:effectLst/>
                <a:latin typeface="BIZ UDGothic" panose="020B0400000000000000" pitchFamily="49" charset="-128"/>
                <a:ea typeface="BIZ UDGothic" panose="020B0400000000000000" pitchFamily="49" charset="-128"/>
              </a:rPr>
              <a:t>,</a:t>
            </a:r>
          </a:p>
          <a:p>
            <a:r>
              <a:rPr lang="en" altLang="ja-JP" sz="1050" b="0" dirty="0">
                <a:solidFill>
                  <a:srgbClr val="9CDCFE"/>
                </a:solidFill>
                <a:effectLst/>
                <a:latin typeface="BIZ UDGothic" panose="020B0400000000000000" pitchFamily="49" charset="-128"/>
                <a:ea typeface="BIZ UDGothic" panose="020B0400000000000000" pitchFamily="49" charset="-128"/>
              </a:rPr>
              <a:t>      "</a:t>
            </a:r>
            <a:r>
              <a:rPr lang="en" altLang="ja-JP" sz="1050" b="0" dirty="0" err="1">
                <a:solidFill>
                  <a:srgbClr val="9CDCFE"/>
                </a:solidFill>
                <a:effectLst/>
                <a:latin typeface="BIZ UDGothic" panose="020B0400000000000000" pitchFamily="49" charset="-128"/>
                <a:ea typeface="BIZ UDGothic" panose="020B0400000000000000" pitchFamily="49" charset="-128"/>
              </a:rPr>
              <a:t>downloadLocation</a:t>
            </a:r>
            <a:r>
              <a:rPr lang="en" altLang="ja-JP" sz="1050" b="0" dirty="0">
                <a:solidFill>
                  <a:srgbClr val="9CDCFE"/>
                </a:solidFill>
                <a:effectLst/>
                <a:latin typeface="BIZ UDGothic" panose="020B0400000000000000" pitchFamily="49" charset="-128"/>
                <a:ea typeface="BIZ UDGothic" panose="020B0400000000000000" pitchFamily="49" charset="-128"/>
              </a:rPr>
              <a:t>"</a:t>
            </a:r>
            <a:r>
              <a:rPr lang="en" altLang="ja-JP" sz="1050" b="0" dirty="0">
                <a:solidFill>
                  <a:srgbClr val="CCCCCC"/>
                </a:solidFill>
                <a:effectLst/>
                <a:latin typeface="BIZ UDGothic" panose="020B0400000000000000" pitchFamily="49" charset="-128"/>
                <a:ea typeface="BIZ UDGothic" panose="020B0400000000000000" pitchFamily="49" charset="-128"/>
              </a:rPr>
              <a:t>: </a:t>
            </a:r>
            <a:r>
              <a:rPr lang="en" altLang="ja-JP" sz="1050" b="0" dirty="0">
                <a:solidFill>
                  <a:srgbClr val="CE9178"/>
                </a:solidFill>
                <a:effectLst/>
                <a:latin typeface="BIZ UDGothic" panose="020B0400000000000000" pitchFamily="49" charset="-128"/>
                <a:ea typeface="BIZ UDGothic" panose="020B0400000000000000" pitchFamily="49" charset="-128"/>
              </a:rPr>
              <a:t>"</a:t>
            </a:r>
            <a:r>
              <a:rPr lang="en" altLang="ja-JP" sz="1050" b="0" dirty="0" err="1">
                <a:solidFill>
                  <a:srgbClr val="CE9178"/>
                </a:solidFill>
                <a:effectLst/>
                <a:latin typeface="BIZ UDGothic" panose="020B0400000000000000" pitchFamily="49" charset="-128"/>
                <a:ea typeface="BIZ UDGothic" panose="020B0400000000000000" pitchFamily="49" charset="-128"/>
              </a:rPr>
              <a:t>git+https</a:t>
            </a:r>
            <a:r>
              <a:rPr lang="en" altLang="ja-JP" sz="1050" b="0" dirty="0">
                <a:solidFill>
                  <a:srgbClr val="CE9178"/>
                </a:solidFill>
                <a:effectLst/>
                <a:latin typeface="BIZ UDGothic" panose="020B0400000000000000" pitchFamily="49" charset="-128"/>
                <a:ea typeface="BIZ UDGothic" panose="020B0400000000000000" pitchFamily="49" charset="-128"/>
              </a:rPr>
              <a:t>://</a:t>
            </a:r>
            <a:r>
              <a:rPr lang="en" altLang="ja-JP" sz="1050" b="0" dirty="0" err="1">
                <a:solidFill>
                  <a:srgbClr val="CE9178"/>
                </a:solidFill>
                <a:effectLst/>
                <a:latin typeface="BIZ UDGothic" panose="020B0400000000000000" pitchFamily="49" charset="-128"/>
                <a:ea typeface="BIZ UDGothic" panose="020B0400000000000000" pitchFamily="49" charset="-128"/>
              </a:rPr>
              <a:t>github.com</a:t>
            </a:r>
            <a:r>
              <a:rPr lang="en" altLang="ja-JP" sz="1050" b="0" dirty="0">
                <a:solidFill>
                  <a:srgbClr val="CE9178"/>
                </a:solidFill>
                <a:effectLst/>
                <a:latin typeface="BIZ UDGothic" panose="020B0400000000000000" pitchFamily="49" charset="-128"/>
                <a:ea typeface="BIZ UDGothic" panose="020B0400000000000000" pitchFamily="49" charset="-128"/>
              </a:rPr>
              <a:t>/watamario15/</a:t>
            </a:r>
            <a:r>
              <a:rPr lang="en" altLang="ja-JP" sz="1050" b="0" dirty="0" err="1">
                <a:solidFill>
                  <a:srgbClr val="CE9178"/>
                </a:solidFill>
                <a:effectLst/>
                <a:latin typeface="BIZ UDGothic" panose="020B0400000000000000" pitchFamily="49" charset="-128"/>
                <a:ea typeface="BIZ UDGothic" panose="020B0400000000000000" pitchFamily="49" charset="-128"/>
              </a:rPr>
              <a:t>formsclient</a:t>
            </a:r>
            <a:r>
              <a:rPr lang="en" altLang="ja-JP" sz="1050" b="0" dirty="0">
                <a:solidFill>
                  <a:srgbClr val="CE9178"/>
                </a:solidFill>
                <a:effectLst/>
                <a:latin typeface="BIZ UDGothic" panose="020B0400000000000000" pitchFamily="49" charset="-128"/>
                <a:ea typeface="BIZ UDGothic" panose="020B0400000000000000" pitchFamily="49" charset="-128"/>
              </a:rPr>
              <a:t>"</a:t>
            </a:r>
            <a:r>
              <a:rPr lang="en" altLang="ja-JP" sz="1050" b="0" dirty="0">
                <a:solidFill>
                  <a:srgbClr val="CCCCCC"/>
                </a:solidFill>
                <a:effectLst/>
                <a:latin typeface="BIZ UDGothic" panose="020B0400000000000000" pitchFamily="49" charset="-128"/>
                <a:ea typeface="BIZ UDGothic" panose="020B0400000000000000" pitchFamily="49" charset="-128"/>
              </a:rPr>
              <a:t>,</a:t>
            </a:r>
          </a:p>
          <a:p>
            <a:r>
              <a:rPr lang="en" altLang="ja-JP" sz="1050" b="0" dirty="0">
                <a:solidFill>
                  <a:srgbClr val="9CDCFE"/>
                </a:solidFill>
                <a:effectLst/>
                <a:latin typeface="BIZ UDGothic" panose="020B0400000000000000" pitchFamily="49" charset="-128"/>
                <a:ea typeface="BIZ UDGothic" panose="020B0400000000000000" pitchFamily="49" charset="-128"/>
              </a:rPr>
              <a:t>      "</a:t>
            </a:r>
            <a:r>
              <a:rPr lang="en" altLang="ja-JP" sz="1050" b="0" dirty="0" err="1">
                <a:solidFill>
                  <a:srgbClr val="9CDCFE"/>
                </a:solidFill>
                <a:effectLst/>
                <a:latin typeface="BIZ UDGothic" panose="020B0400000000000000" pitchFamily="49" charset="-128"/>
                <a:ea typeface="BIZ UDGothic" panose="020B0400000000000000" pitchFamily="49" charset="-128"/>
              </a:rPr>
              <a:t>licenseDeclared</a:t>
            </a:r>
            <a:r>
              <a:rPr lang="en" altLang="ja-JP" sz="1050" b="0" dirty="0">
                <a:solidFill>
                  <a:srgbClr val="9CDCFE"/>
                </a:solidFill>
                <a:effectLst/>
                <a:latin typeface="BIZ UDGothic" panose="020B0400000000000000" pitchFamily="49" charset="-128"/>
                <a:ea typeface="BIZ UDGothic" panose="020B0400000000000000" pitchFamily="49" charset="-128"/>
              </a:rPr>
              <a:t>"</a:t>
            </a:r>
            <a:r>
              <a:rPr lang="en" altLang="ja-JP" sz="1050" b="0" dirty="0">
                <a:solidFill>
                  <a:srgbClr val="CCCCCC"/>
                </a:solidFill>
                <a:effectLst/>
                <a:latin typeface="BIZ UDGothic" panose="020B0400000000000000" pitchFamily="49" charset="-128"/>
                <a:ea typeface="BIZ UDGothic" panose="020B0400000000000000" pitchFamily="49" charset="-128"/>
              </a:rPr>
              <a:t>: </a:t>
            </a:r>
            <a:r>
              <a:rPr lang="en" altLang="ja-JP" sz="1050" b="0" dirty="0">
                <a:solidFill>
                  <a:srgbClr val="CE9178"/>
                </a:solidFill>
                <a:effectLst/>
                <a:latin typeface="BIZ UDGothic" panose="020B0400000000000000" pitchFamily="49" charset="-128"/>
                <a:ea typeface="BIZ UDGothic" panose="020B0400000000000000" pitchFamily="49" charset="-128"/>
              </a:rPr>
              <a:t>"CC0-1.0"</a:t>
            </a:r>
            <a:r>
              <a:rPr lang="en" altLang="ja-JP" sz="1050" b="0" dirty="0">
                <a:solidFill>
                  <a:srgbClr val="CCCCCC"/>
                </a:solidFill>
                <a:effectLst/>
                <a:latin typeface="BIZ UDGothic" panose="020B0400000000000000" pitchFamily="49" charset="-128"/>
                <a:ea typeface="BIZ UDGothic" panose="020B0400000000000000" pitchFamily="49" charset="-128"/>
              </a:rPr>
              <a:t>,</a:t>
            </a:r>
          </a:p>
          <a:p>
            <a:r>
              <a:rPr lang="en" altLang="ja-JP" sz="1050" b="0" dirty="0">
                <a:solidFill>
                  <a:srgbClr val="9CDCFE"/>
                </a:solidFill>
                <a:effectLst/>
                <a:latin typeface="BIZ UDGothic" panose="020B0400000000000000" pitchFamily="49" charset="-128"/>
                <a:ea typeface="BIZ UDGothic" panose="020B0400000000000000" pitchFamily="49" charset="-128"/>
              </a:rPr>
              <a:t>      "</a:t>
            </a:r>
            <a:r>
              <a:rPr lang="en" altLang="ja-JP" sz="1050" b="0" dirty="0" err="1">
                <a:solidFill>
                  <a:srgbClr val="9CDCFE"/>
                </a:solidFill>
                <a:effectLst/>
                <a:latin typeface="BIZ UDGothic" panose="020B0400000000000000" pitchFamily="49" charset="-128"/>
                <a:ea typeface="BIZ UDGothic" panose="020B0400000000000000" pitchFamily="49" charset="-128"/>
              </a:rPr>
              <a:t>filesAnalyzed</a:t>
            </a:r>
            <a:r>
              <a:rPr lang="en" altLang="ja-JP" sz="1050" b="0" dirty="0">
                <a:solidFill>
                  <a:srgbClr val="9CDCFE"/>
                </a:solidFill>
                <a:effectLst/>
                <a:latin typeface="BIZ UDGothic" panose="020B0400000000000000" pitchFamily="49" charset="-128"/>
                <a:ea typeface="BIZ UDGothic" panose="020B0400000000000000" pitchFamily="49" charset="-128"/>
              </a:rPr>
              <a:t>"</a:t>
            </a:r>
            <a:r>
              <a:rPr lang="en" altLang="ja-JP" sz="1050" b="0" dirty="0">
                <a:solidFill>
                  <a:srgbClr val="CCCCCC"/>
                </a:solidFill>
                <a:effectLst/>
                <a:latin typeface="BIZ UDGothic" panose="020B0400000000000000" pitchFamily="49" charset="-128"/>
                <a:ea typeface="BIZ UDGothic" panose="020B0400000000000000" pitchFamily="49" charset="-128"/>
              </a:rPr>
              <a:t>: </a:t>
            </a:r>
            <a:r>
              <a:rPr lang="en" altLang="ja-JP" sz="1050" b="0" dirty="0">
                <a:solidFill>
                  <a:srgbClr val="569CD6"/>
                </a:solidFill>
                <a:effectLst/>
                <a:latin typeface="BIZ UDGothic" panose="020B0400000000000000" pitchFamily="49" charset="-128"/>
                <a:ea typeface="BIZ UDGothic" panose="020B0400000000000000" pitchFamily="49" charset="-128"/>
              </a:rPr>
              <a:t>false</a:t>
            </a:r>
            <a:r>
              <a:rPr lang="en" altLang="ja-JP" sz="1050" b="0" dirty="0">
                <a:solidFill>
                  <a:srgbClr val="CCCCCC"/>
                </a:solidFill>
                <a:effectLst/>
                <a:latin typeface="BIZ UDGothic" panose="020B0400000000000000" pitchFamily="49" charset="-128"/>
                <a:ea typeface="BIZ UDGothic" panose="020B0400000000000000" pitchFamily="49" charset="-128"/>
              </a:rPr>
              <a:t>,</a:t>
            </a:r>
          </a:p>
          <a:p>
            <a:r>
              <a:rPr lang="en" altLang="ja-JP" sz="1050" b="0" dirty="0">
                <a:solidFill>
                  <a:srgbClr val="9CDCFE"/>
                </a:solidFill>
                <a:effectLst/>
                <a:latin typeface="BIZ UDGothic" panose="020B0400000000000000" pitchFamily="49" charset="-128"/>
                <a:ea typeface="BIZ UDGothic" panose="020B0400000000000000" pitchFamily="49" charset="-128"/>
              </a:rPr>
              <a:t>      "supplier"</a:t>
            </a:r>
            <a:r>
              <a:rPr lang="en" altLang="ja-JP" sz="1050" b="0" dirty="0">
                <a:solidFill>
                  <a:srgbClr val="CCCCCC"/>
                </a:solidFill>
                <a:effectLst/>
                <a:latin typeface="BIZ UDGothic" panose="020B0400000000000000" pitchFamily="49" charset="-128"/>
                <a:ea typeface="BIZ UDGothic" panose="020B0400000000000000" pitchFamily="49" charset="-128"/>
              </a:rPr>
              <a:t>: </a:t>
            </a:r>
            <a:r>
              <a:rPr lang="en" altLang="ja-JP" sz="1050" b="0" dirty="0">
                <a:solidFill>
                  <a:srgbClr val="CE9178"/>
                </a:solidFill>
                <a:effectLst/>
                <a:latin typeface="BIZ UDGothic" panose="020B0400000000000000" pitchFamily="49" charset="-128"/>
                <a:ea typeface="BIZ UDGothic" panose="020B0400000000000000" pitchFamily="49" charset="-128"/>
              </a:rPr>
              <a:t>"NOASSERTION"</a:t>
            </a:r>
            <a:r>
              <a:rPr lang="en" altLang="ja-JP" sz="1050" b="0" dirty="0">
                <a:solidFill>
                  <a:srgbClr val="CCCCCC"/>
                </a:solidFill>
                <a:effectLst/>
                <a:latin typeface="BIZ UDGothic" panose="020B0400000000000000" pitchFamily="49" charset="-128"/>
                <a:ea typeface="BIZ UDGothic" panose="020B0400000000000000" pitchFamily="49" charset="-128"/>
              </a:rPr>
              <a:t>,</a:t>
            </a:r>
          </a:p>
          <a:p>
            <a:r>
              <a:rPr lang="en" altLang="ja-JP" sz="1050" b="0" dirty="0">
                <a:solidFill>
                  <a:srgbClr val="9CDCFE"/>
                </a:solidFill>
                <a:effectLst/>
                <a:latin typeface="BIZ UDGothic" panose="020B0400000000000000" pitchFamily="49" charset="-128"/>
                <a:ea typeface="BIZ UDGothic" panose="020B0400000000000000" pitchFamily="49" charset="-128"/>
              </a:rPr>
              <a:t>      "</a:t>
            </a:r>
            <a:r>
              <a:rPr lang="en" altLang="ja-JP" sz="1050" b="0" dirty="0" err="1">
                <a:solidFill>
                  <a:srgbClr val="9CDCFE"/>
                </a:solidFill>
                <a:effectLst/>
                <a:latin typeface="BIZ UDGothic" panose="020B0400000000000000" pitchFamily="49" charset="-128"/>
                <a:ea typeface="BIZ UDGothic" panose="020B0400000000000000" pitchFamily="49" charset="-128"/>
              </a:rPr>
              <a:t>externalRefs</a:t>
            </a:r>
            <a:r>
              <a:rPr lang="en" altLang="ja-JP" sz="1050" b="0" dirty="0">
                <a:solidFill>
                  <a:srgbClr val="9CDCFE"/>
                </a:solidFill>
                <a:effectLst/>
                <a:latin typeface="BIZ UDGothic" panose="020B0400000000000000" pitchFamily="49" charset="-128"/>
                <a:ea typeface="BIZ UDGothic" panose="020B0400000000000000" pitchFamily="49" charset="-128"/>
              </a:rPr>
              <a:t>"</a:t>
            </a:r>
            <a:r>
              <a:rPr lang="en" altLang="ja-JP" sz="1050" b="0" dirty="0">
                <a:solidFill>
                  <a:srgbClr val="CCCCCC"/>
                </a:solidFill>
                <a:effectLst/>
                <a:latin typeface="BIZ UDGothic" panose="020B0400000000000000" pitchFamily="49" charset="-128"/>
                <a:ea typeface="BIZ UDGothic" panose="020B0400000000000000" pitchFamily="49" charset="-128"/>
              </a:rPr>
              <a:t>: [</a:t>
            </a:r>
          </a:p>
          <a:p>
            <a:r>
              <a:rPr lang="en" altLang="ja-JP" sz="1050" b="0" dirty="0">
                <a:solidFill>
                  <a:srgbClr val="CCCCCC"/>
                </a:solidFill>
                <a:effectLst/>
                <a:latin typeface="BIZ UDGothic" panose="020B0400000000000000" pitchFamily="49" charset="-128"/>
                <a:ea typeface="BIZ UDGothic" panose="020B0400000000000000" pitchFamily="49" charset="-128"/>
              </a:rPr>
              <a:t>        {</a:t>
            </a:r>
          </a:p>
          <a:p>
            <a:r>
              <a:rPr lang="en" altLang="ja-JP" sz="1050" b="0" dirty="0">
                <a:solidFill>
                  <a:srgbClr val="9CDCFE"/>
                </a:solidFill>
                <a:effectLst/>
                <a:latin typeface="BIZ UDGothic" panose="020B0400000000000000" pitchFamily="49" charset="-128"/>
                <a:ea typeface="BIZ UDGothic" panose="020B0400000000000000" pitchFamily="49" charset="-128"/>
              </a:rPr>
              <a:t>          "</a:t>
            </a:r>
            <a:r>
              <a:rPr lang="en" altLang="ja-JP" sz="1050" b="0" dirty="0" err="1">
                <a:solidFill>
                  <a:srgbClr val="9CDCFE"/>
                </a:solidFill>
                <a:effectLst/>
                <a:latin typeface="BIZ UDGothic" panose="020B0400000000000000" pitchFamily="49" charset="-128"/>
                <a:ea typeface="BIZ UDGothic" panose="020B0400000000000000" pitchFamily="49" charset="-128"/>
              </a:rPr>
              <a:t>referenceCategory</a:t>
            </a:r>
            <a:r>
              <a:rPr lang="en" altLang="ja-JP" sz="1050" b="0" dirty="0">
                <a:solidFill>
                  <a:srgbClr val="9CDCFE"/>
                </a:solidFill>
                <a:effectLst/>
                <a:latin typeface="BIZ UDGothic" panose="020B0400000000000000" pitchFamily="49" charset="-128"/>
                <a:ea typeface="BIZ UDGothic" panose="020B0400000000000000" pitchFamily="49" charset="-128"/>
              </a:rPr>
              <a:t>"</a:t>
            </a:r>
            <a:r>
              <a:rPr lang="en" altLang="ja-JP" sz="1050" b="0" dirty="0">
                <a:solidFill>
                  <a:srgbClr val="CCCCCC"/>
                </a:solidFill>
                <a:effectLst/>
                <a:latin typeface="BIZ UDGothic" panose="020B0400000000000000" pitchFamily="49" charset="-128"/>
                <a:ea typeface="BIZ UDGothic" panose="020B0400000000000000" pitchFamily="49" charset="-128"/>
              </a:rPr>
              <a:t>: </a:t>
            </a:r>
            <a:r>
              <a:rPr lang="en" altLang="ja-JP" sz="1050" b="0" dirty="0">
                <a:solidFill>
                  <a:srgbClr val="CE9178"/>
                </a:solidFill>
                <a:effectLst/>
                <a:latin typeface="BIZ UDGothic" panose="020B0400000000000000" pitchFamily="49" charset="-128"/>
                <a:ea typeface="BIZ UDGothic" panose="020B0400000000000000" pitchFamily="49" charset="-128"/>
              </a:rPr>
              <a:t>"PACKAGE-MANAGER"</a:t>
            </a:r>
            <a:r>
              <a:rPr lang="en" altLang="ja-JP" sz="1050" b="0" dirty="0">
                <a:solidFill>
                  <a:srgbClr val="CCCCCC"/>
                </a:solidFill>
                <a:effectLst/>
                <a:latin typeface="BIZ UDGothic" panose="020B0400000000000000" pitchFamily="49" charset="-128"/>
                <a:ea typeface="BIZ UDGothic" panose="020B0400000000000000" pitchFamily="49" charset="-128"/>
              </a:rPr>
              <a:t>,</a:t>
            </a:r>
          </a:p>
          <a:p>
            <a:r>
              <a:rPr lang="en" altLang="ja-JP" sz="1050" b="0" dirty="0">
                <a:solidFill>
                  <a:srgbClr val="9CDCFE"/>
                </a:solidFill>
                <a:effectLst/>
                <a:latin typeface="BIZ UDGothic" panose="020B0400000000000000" pitchFamily="49" charset="-128"/>
                <a:ea typeface="BIZ UDGothic" panose="020B0400000000000000" pitchFamily="49" charset="-128"/>
              </a:rPr>
              <a:t>          "</a:t>
            </a:r>
            <a:r>
              <a:rPr lang="en" altLang="ja-JP" sz="1050" b="0" dirty="0" err="1">
                <a:solidFill>
                  <a:srgbClr val="9CDCFE"/>
                </a:solidFill>
                <a:effectLst/>
                <a:latin typeface="BIZ UDGothic" panose="020B0400000000000000" pitchFamily="49" charset="-128"/>
                <a:ea typeface="BIZ UDGothic" panose="020B0400000000000000" pitchFamily="49" charset="-128"/>
              </a:rPr>
              <a:t>referenceType</a:t>
            </a:r>
            <a:r>
              <a:rPr lang="en" altLang="ja-JP" sz="1050" b="0" dirty="0">
                <a:solidFill>
                  <a:srgbClr val="9CDCFE"/>
                </a:solidFill>
                <a:effectLst/>
                <a:latin typeface="BIZ UDGothic" panose="020B0400000000000000" pitchFamily="49" charset="-128"/>
                <a:ea typeface="BIZ UDGothic" panose="020B0400000000000000" pitchFamily="49" charset="-128"/>
              </a:rPr>
              <a:t>"</a:t>
            </a:r>
            <a:r>
              <a:rPr lang="en" altLang="ja-JP" sz="1050" b="0" dirty="0">
                <a:solidFill>
                  <a:srgbClr val="CCCCCC"/>
                </a:solidFill>
                <a:effectLst/>
                <a:latin typeface="BIZ UDGothic" panose="020B0400000000000000" pitchFamily="49" charset="-128"/>
                <a:ea typeface="BIZ UDGothic" panose="020B0400000000000000" pitchFamily="49" charset="-128"/>
              </a:rPr>
              <a:t>: </a:t>
            </a:r>
            <a:r>
              <a:rPr lang="en" altLang="ja-JP" sz="1050" b="0" dirty="0">
                <a:solidFill>
                  <a:srgbClr val="CE9178"/>
                </a:solidFill>
                <a:effectLst/>
                <a:latin typeface="BIZ UDGothic" panose="020B0400000000000000" pitchFamily="49" charset="-128"/>
                <a:ea typeface="BIZ UDGothic" panose="020B0400000000000000" pitchFamily="49" charset="-128"/>
              </a:rPr>
              <a:t>"purl"</a:t>
            </a:r>
            <a:r>
              <a:rPr lang="en" altLang="ja-JP" sz="1050" b="0" dirty="0">
                <a:solidFill>
                  <a:srgbClr val="CCCCCC"/>
                </a:solidFill>
                <a:effectLst/>
                <a:latin typeface="BIZ UDGothic" panose="020B0400000000000000" pitchFamily="49" charset="-128"/>
                <a:ea typeface="BIZ UDGothic" panose="020B0400000000000000" pitchFamily="49" charset="-128"/>
              </a:rPr>
              <a:t>,</a:t>
            </a:r>
          </a:p>
          <a:p>
            <a:r>
              <a:rPr lang="en" altLang="ja-JP" sz="1050" b="0" dirty="0">
                <a:solidFill>
                  <a:srgbClr val="9CDCFE"/>
                </a:solidFill>
                <a:effectLst/>
                <a:latin typeface="BIZ UDGothic" panose="020B0400000000000000" pitchFamily="49" charset="-128"/>
                <a:ea typeface="BIZ UDGothic" panose="020B0400000000000000" pitchFamily="49" charset="-128"/>
              </a:rPr>
              <a:t>          "</a:t>
            </a:r>
            <a:r>
              <a:rPr lang="en" altLang="ja-JP" sz="1050" b="0" dirty="0" err="1">
                <a:solidFill>
                  <a:srgbClr val="9CDCFE"/>
                </a:solidFill>
                <a:effectLst/>
                <a:latin typeface="BIZ UDGothic" panose="020B0400000000000000" pitchFamily="49" charset="-128"/>
                <a:ea typeface="BIZ UDGothic" panose="020B0400000000000000" pitchFamily="49" charset="-128"/>
              </a:rPr>
              <a:t>referenceLocator</a:t>
            </a:r>
            <a:r>
              <a:rPr lang="en" altLang="ja-JP" sz="1050" b="0" dirty="0">
                <a:solidFill>
                  <a:srgbClr val="9CDCFE"/>
                </a:solidFill>
                <a:effectLst/>
                <a:latin typeface="BIZ UDGothic" panose="020B0400000000000000" pitchFamily="49" charset="-128"/>
                <a:ea typeface="BIZ UDGothic" panose="020B0400000000000000" pitchFamily="49" charset="-128"/>
              </a:rPr>
              <a:t>"</a:t>
            </a:r>
            <a:r>
              <a:rPr lang="en" altLang="ja-JP" sz="1050" b="0" dirty="0">
                <a:solidFill>
                  <a:srgbClr val="CCCCCC"/>
                </a:solidFill>
                <a:effectLst/>
                <a:latin typeface="BIZ UDGothic" panose="020B0400000000000000" pitchFamily="49" charset="-128"/>
                <a:ea typeface="BIZ UDGothic" panose="020B0400000000000000" pitchFamily="49" charset="-128"/>
              </a:rPr>
              <a:t>: </a:t>
            </a:r>
            <a:r>
              <a:rPr lang="en" altLang="ja-JP" sz="1050" b="0" dirty="0">
                <a:solidFill>
                  <a:srgbClr val="CE9178"/>
                </a:solidFill>
                <a:effectLst/>
                <a:latin typeface="BIZ UDGothic" panose="020B0400000000000000" pitchFamily="49" charset="-128"/>
                <a:ea typeface="BIZ UDGothic" panose="020B0400000000000000" pitchFamily="49" charset="-128"/>
              </a:rPr>
              <a:t>"</a:t>
            </a:r>
            <a:r>
              <a:rPr lang="en" altLang="ja-JP" sz="1050" b="0" dirty="0" err="1">
                <a:solidFill>
                  <a:srgbClr val="CE9178"/>
                </a:solidFill>
                <a:effectLst/>
                <a:latin typeface="BIZ UDGothic" panose="020B0400000000000000" pitchFamily="49" charset="-128"/>
                <a:ea typeface="BIZ UDGothic" panose="020B0400000000000000" pitchFamily="49" charset="-128"/>
              </a:rPr>
              <a:t>pkg:github</a:t>
            </a:r>
            <a:r>
              <a:rPr lang="en" altLang="ja-JP" sz="1050" b="0" dirty="0">
                <a:solidFill>
                  <a:srgbClr val="CE9178"/>
                </a:solidFill>
                <a:effectLst/>
                <a:latin typeface="BIZ UDGothic" panose="020B0400000000000000" pitchFamily="49" charset="-128"/>
                <a:ea typeface="BIZ UDGothic" panose="020B0400000000000000" pitchFamily="49" charset="-128"/>
              </a:rPr>
              <a:t>/watamario15/</a:t>
            </a:r>
            <a:r>
              <a:rPr lang="en" altLang="ja-JP" sz="1050" b="0" dirty="0" err="1">
                <a:solidFill>
                  <a:srgbClr val="CE9178"/>
                </a:solidFill>
                <a:effectLst/>
                <a:latin typeface="BIZ UDGothic" panose="020B0400000000000000" pitchFamily="49" charset="-128"/>
                <a:ea typeface="BIZ UDGothic" panose="020B0400000000000000" pitchFamily="49" charset="-128"/>
              </a:rPr>
              <a:t>formsclient</a:t>
            </a:r>
            <a:r>
              <a:rPr lang="en" altLang="ja-JP" sz="1050" b="0" dirty="0">
                <a:solidFill>
                  <a:srgbClr val="CE9178"/>
                </a:solidFill>
                <a:effectLst/>
                <a:latin typeface="BIZ UDGothic" panose="020B0400000000000000" pitchFamily="49" charset="-128"/>
                <a:ea typeface="BIZ UDGothic" panose="020B0400000000000000" pitchFamily="49" charset="-128"/>
              </a:rPr>
              <a:t>"</a:t>
            </a:r>
            <a:endParaRPr lang="en" altLang="ja-JP" sz="1050" b="0" dirty="0">
              <a:solidFill>
                <a:srgbClr val="CCCCCC"/>
              </a:solidFill>
              <a:effectLst/>
              <a:latin typeface="BIZ UDGothic" panose="020B0400000000000000" pitchFamily="49" charset="-128"/>
              <a:ea typeface="BIZ UDGothic" panose="020B0400000000000000" pitchFamily="49" charset="-128"/>
            </a:endParaRPr>
          </a:p>
          <a:p>
            <a:r>
              <a:rPr lang="en" altLang="ja-JP" sz="1050" b="0" dirty="0">
                <a:solidFill>
                  <a:srgbClr val="CCCCCC"/>
                </a:solidFill>
                <a:effectLst/>
                <a:latin typeface="BIZ UDGothic" panose="020B0400000000000000" pitchFamily="49" charset="-128"/>
                <a:ea typeface="BIZ UDGothic" panose="020B0400000000000000" pitchFamily="49" charset="-128"/>
              </a:rPr>
              <a:t>        }</a:t>
            </a:r>
          </a:p>
          <a:p>
            <a:r>
              <a:rPr lang="en" altLang="ja-JP" sz="1050" b="0" dirty="0">
                <a:solidFill>
                  <a:srgbClr val="CCCCCC"/>
                </a:solidFill>
                <a:effectLst/>
                <a:latin typeface="BIZ UDGothic" panose="020B0400000000000000" pitchFamily="49" charset="-128"/>
                <a:ea typeface="BIZ UDGothic" panose="020B0400000000000000" pitchFamily="49" charset="-128"/>
              </a:rPr>
              <a:t>      ]</a:t>
            </a:r>
          </a:p>
          <a:p>
            <a:r>
              <a:rPr lang="en" altLang="ja-JP" sz="1050" b="0" dirty="0">
                <a:solidFill>
                  <a:srgbClr val="CCCCCC"/>
                </a:solidFill>
                <a:effectLst/>
                <a:latin typeface="BIZ UDGothic" panose="020B0400000000000000" pitchFamily="49" charset="-128"/>
                <a:ea typeface="BIZ UDGothic" panose="020B0400000000000000" pitchFamily="49" charset="-128"/>
              </a:rPr>
              <a:t>    }</a:t>
            </a:r>
          </a:p>
          <a:p>
            <a:r>
              <a:rPr lang="en" altLang="ja-JP" sz="1050" b="0" dirty="0">
                <a:solidFill>
                  <a:srgbClr val="CCCCCC"/>
                </a:solidFill>
                <a:effectLst/>
                <a:latin typeface="BIZ UDGothic" panose="020B0400000000000000" pitchFamily="49" charset="-128"/>
                <a:ea typeface="BIZ UDGothic" panose="020B0400000000000000" pitchFamily="49" charset="-128"/>
              </a:rPr>
              <a:t>  ],</a:t>
            </a:r>
            <a:r>
              <a:rPr lang="en-US" altLang="ja-JP" sz="1050" dirty="0">
                <a:solidFill>
                  <a:srgbClr val="CCCCCC"/>
                </a:solidFill>
                <a:latin typeface="BIZ UDGothic" panose="020B0400000000000000" pitchFamily="49" charset="-128"/>
                <a:ea typeface="BIZ UDGothic" panose="020B0400000000000000" pitchFamily="49" charset="-128"/>
              </a:rPr>
              <a:t>(Omitted)</a:t>
            </a:r>
            <a:endParaRPr lang="en" altLang="ja-JP" sz="1050" b="0" dirty="0">
              <a:solidFill>
                <a:srgbClr val="CCCCCC"/>
              </a:solidFill>
              <a:effectLst/>
              <a:latin typeface="BIZ UDGothic" panose="020B0400000000000000" pitchFamily="49" charset="-128"/>
              <a:ea typeface="BIZ UDGothic" panose="020B0400000000000000" pitchFamily="49" charset="-128"/>
            </a:endParaRPr>
          </a:p>
          <a:p>
            <a:r>
              <a:rPr lang="en" altLang="ja-JP" sz="1050" b="0" dirty="0">
                <a:solidFill>
                  <a:srgbClr val="9CDCFE"/>
                </a:solidFill>
                <a:effectLst/>
                <a:latin typeface="BIZ UDGothic" panose="020B0400000000000000" pitchFamily="49" charset="-128"/>
                <a:ea typeface="BIZ UDGothic" panose="020B0400000000000000" pitchFamily="49" charset="-128"/>
              </a:rPr>
              <a:t>  "relationships"</a:t>
            </a:r>
            <a:r>
              <a:rPr lang="en" altLang="ja-JP" sz="1050" b="0" dirty="0">
                <a:solidFill>
                  <a:srgbClr val="CCCCCC"/>
                </a:solidFill>
                <a:effectLst/>
                <a:latin typeface="BIZ UDGothic" panose="020B0400000000000000" pitchFamily="49" charset="-128"/>
                <a:ea typeface="BIZ UDGothic" panose="020B0400000000000000" pitchFamily="49" charset="-128"/>
              </a:rPr>
              <a:t>: [</a:t>
            </a:r>
          </a:p>
          <a:p>
            <a:r>
              <a:rPr lang="en" altLang="ja-JP" sz="1050" b="0" dirty="0">
                <a:solidFill>
                  <a:srgbClr val="CCCCCC"/>
                </a:solidFill>
                <a:effectLst/>
                <a:latin typeface="BIZ UDGothic" panose="020B0400000000000000" pitchFamily="49" charset="-128"/>
                <a:ea typeface="BIZ UDGothic" panose="020B0400000000000000" pitchFamily="49" charset="-128"/>
              </a:rPr>
              <a:t>    {</a:t>
            </a:r>
          </a:p>
          <a:p>
            <a:r>
              <a:rPr lang="en" altLang="ja-JP" sz="1050" b="0" dirty="0">
                <a:solidFill>
                  <a:srgbClr val="9CDCFE"/>
                </a:solidFill>
                <a:effectLst/>
                <a:latin typeface="BIZ UDGothic" panose="020B0400000000000000" pitchFamily="49" charset="-128"/>
                <a:ea typeface="BIZ UDGothic" panose="020B0400000000000000" pitchFamily="49" charset="-128"/>
              </a:rPr>
              <a:t>      "</a:t>
            </a:r>
            <a:r>
              <a:rPr lang="en" altLang="ja-JP" sz="1050" b="0" dirty="0" err="1">
                <a:solidFill>
                  <a:srgbClr val="9CDCFE"/>
                </a:solidFill>
                <a:effectLst/>
                <a:latin typeface="BIZ UDGothic" panose="020B0400000000000000" pitchFamily="49" charset="-128"/>
                <a:ea typeface="BIZ UDGothic" panose="020B0400000000000000" pitchFamily="49" charset="-128"/>
              </a:rPr>
              <a:t>relationshipType</a:t>
            </a:r>
            <a:r>
              <a:rPr lang="en" altLang="ja-JP" sz="1050" b="0" dirty="0">
                <a:solidFill>
                  <a:srgbClr val="9CDCFE"/>
                </a:solidFill>
                <a:effectLst/>
                <a:latin typeface="BIZ UDGothic" panose="020B0400000000000000" pitchFamily="49" charset="-128"/>
                <a:ea typeface="BIZ UDGothic" panose="020B0400000000000000" pitchFamily="49" charset="-128"/>
              </a:rPr>
              <a:t>"</a:t>
            </a:r>
            <a:r>
              <a:rPr lang="en" altLang="ja-JP" sz="1050" b="0" dirty="0">
                <a:solidFill>
                  <a:srgbClr val="CCCCCC"/>
                </a:solidFill>
                <a:effectLst/>
                <a:latin typeface="BIZ UDGothic" panose="020B0400000000000000" pitchFamily="49" charset="-128"/>
                <a:ea typeface="BIZ UDGothic" panose="020B0400000000000000" pitchFamily="49" charset="-128"/>
              </a:rPr>
              <a:t>: </a:t>
            </a:r>
            <a:r>
              <a:rPr lang="en" altLang="ja-JP" sz="1050" b="0" dirty="0">
                <a:solidFill>
                  <a:srgbClr val="CE9178"/>
                </a:solidFill>
                <a:effectLst/>
                <a:latin typeface="BIZ UDGothic" panose="020B0400000000000000" pitchFamily="49" charset="-128"/>
                <a:ea typeface="BIZ UDGothic" panose="020B0400000000000000" pitchFamily="49" charset="-128"/>
              </a:rPr>
              <a:t>"DEPENDS_ON"</a:t>
            </a:r>
            <a:r>
              <a:rPr lang="en" altLang="ja-JP" sz="1050" b="0" dirty="0">
                <a:solidFill>
                  <a:srgbClr val="CCCCCC"/>
                </a:solidFill>
                <a:effectLst/>
                <a:latin typeface="BIZ UDGothic" panose="020B0400000000000000" pitchFamily="49" charset="-128"/>
                <a:ea typeface="BIZ UDGothic" panose="020B0400000000000000" pitchFamily="49" charset="-128"/>
              </a:rPr>
              <a:t>,</a:t>
            </a:r>
          </a:p>
          <a:p>
            <a:r>
              <a:rPr lang="en" altLang="ja-JP" sz="1050" b="0" dirty="0">
                <a:solidFill>
                  <a:srgbClr val="9CDCFE"/>
                </a:solidFill>
                <a:effectLst/>
                <a:latin typeface="BIZ UDGothic" panose="020B0400000000000000" pitchFamily="49" charset="-128"/>
                <a:ea typeface="BIZ UDGothic" panose="020B0400000000000000" pitchFamily="49" charset="-128"/>
              </a:rPr>
              <a:t>      "</a:t>
            </a:r>
            <a:r>
              <a:rPr lang="en" altLang="ja-JP" sz="1050" b="0" dirty="0" err="1">
                <a:solidFill>
                  <a:srgbClr val="9CDCFE"/>
                </a:solidFill>
                <a:effectLst/>
                <a:latin typeface="BIZ UDGothic" panose="020B0400000000000000" pitchFamily="49" charset="-128"/>
                <a:ea typeface="BIZ UDGothic" panose="020B0400000000000000" pitchFamily="49" charset="-128"/>
              </a:rPr>
              <a:t>spdxElementId</a:t>
            </a:r>
            <a:r>
              <a:rPr lang="en" altLang="ja-JP" sz="1050" b="0" dirty="0">
                <a:solidFill>
                  <a:srgbClr val="9CDCFE"/>
                </a:solidFill>
                <a:effectLst/>
                <a:latin typeface="BIZ UDGothic" panose="020B0400000000000000" pitchFamily="49" charset="-128"/>
                <a:ea typeface="BIZ UDGothic" panose="020B0400000000000000" pitchFamily="49" charset="-128"/>
              </a:rPr>
              <a:t>"</a:t>
            </a:r>
            <a:r>
              <a:rPr lang="en" altLang="ja-JP" sz="1050" b="0" dirty="0">
                <a:solidFill>
                  <a:srgbClr val="CCCCCC"/>
                </a:solidFill>
                <a:effectLst/>
                <a:latin typeface="BIZ UDGothic" panose="020B0400000000000000" pitchFamily="49" charset="-128"/>
                <a:ea typeface="BIZ UDGothic" panose="020B0400000000000000" pitchFamily="49" charset="-128"/>
              </a:rPr>
              <a:t>: </a:t>
            </a:r>
            <a:r>
              <a:rPr lang="en" altLang="ja-JP" sz="1050" b="0" dirty="0">
                <a:solidFill>
                  <a:srgbClr val="CE9178"/>
                </a:solidFill>
                <a:effectLst/>
                <a:latin typeface="BIZ UDGothic" panose="020B0400000000000000" pitchFamily="49" charset="-128"/>
                <a:ea typeface="BIZ UDGothic" panose="020B0400000000000000" pitchFamily="49" charset="-128"/>
              </a:rPr>
              <a:t>"SPDXRef-com.github.watamario15-formsclient"</a:t>
            </a:r>
            <a:r>
              <a:rPr lang="en" altLang="ja-JP" sz="1050" b="0" dirty="0">
                <a:solidFill>
                  <a:srgbClr val="CCCCCC"/>
                </a:solidFill>
                <a:effectLst/>
                <a:latin typeface="BIZ UDGothic" panose="020B0400000000000000" pitchFamily="49" charset="-128"/>
                <a:ea typeface="BIZ UDGothic" panose="020B0400000000000000" pitchFamily="49" charset="-128"/>
              </a:rPr>
              <a:t>,</a:t>
            </a:r>
          </a:p>
          <a:p>
            <a:r>
              <a:rPr lang="en" altLang="ja-JP" sz="1050" b="0" dirty="0">
                <a:solidFill>
                  <a:srgbClr val="9CDCFE"/>
                </a:solidFill>
                <a:effectLst/>
                <a:latin typeface="BIZ UDGothic" panose="020B0400000000000000" pitchFamily="49" charset="-128"/>
                <a:ea typeface="BIZ UDGothic" panose="020B0400000000000000" pitchFamily="49" charset="-128"/>
              </a:rPr>
              <a:t>      "</a:t>
            </a:r>
            <a:r>
              <a:rPr lang="en" altLang="ja-JP" sz="1050" b="0" dirty="0" err="1">
                <a:solidFill>
                  <a:srgbClr val="9CDCFE"/>
                </a:solidFill>
                <a:effectLst/>
                <a:latin typeface="BIZ UDGothic" panose="020B0400000000000000" pitchFamily="49" charset="-128"/>
                <a:ea typeface="BIZ UDGothic" panose="020B0400000000000000" pitchFamily="49" charset="-128"/>
              </a:rPr>
              <a:t>relatedSpdxElement</a:t>
            </a:r>
            <a:r>
              <a:rPr lang="en" altLang="ja-JP" sz="1050" b="0" dirty="0">
                <a:solidFill>
                  <a:srgbClr val="9CDCFE"/>
                </a:solidFill>
                <a:effectLst/>
                <a:latin typeface="BIZ UDGothic" panose="020B0400000000000000" pitchFamily="49" charset="-128"/>
                <a:ea typeface="BIZ UDGothic" panose="020B0400000000000000" pitchFamily="49" charset="-128"/>
              </a:rPr>
              <a:t>"</a:t>
            </a:r>
            <a:r>
              <a:rPr lang="en" altLang="ja-JP" sz="1050" b="0" dirty="0">
                <a:solidFill>
                  <a:srgbClr val="CCCCCC"/>
                </a:solidFill>
                <a:effectLst/>
                <a:latin typeface="BIZ UDGothic" panose="020B0400000000000000" pitchFamily="49" charset="-128"/>
                <a:ea typeface="BIZ UDGothic" panose="020B0400000000000000" pitchFamily="49" charset="-128"/>
              </a:rPr>
              <a:t>: </a:t>
            </a:r>
            <a:r>
              <a:rPr lang="en" altLang="ja-JP" sz="1050" b="0" dirty="0">
                <a:solidFill>
                  <a:srgbClr val="CE9178"/>
                </a:solidFill>
                <a:effectLst/>
                <a:latin typeface="BIZ UDGothic" panose="020B0400000000000000" pitchFamily="49" charset="-128"/>
                <a:ea typeface="BIZ UDGothic" panose="020B0400000000000000" pitchFamily="49" charset="-128"/>
              </a:rPr>
              <a:t>"SPDXRef-actions-actions-checkout-3"</a:t>
            </a:r>
            <a:endParaRPr lang="en" altLang="ja-JP" sz="1050" b="0" dirty="0">
              <a:solidFill>
                <a:srgbClr val="CCCCCC"/>
              </a:solidFill>
              <a:effectLst/>
              <a:latin typeface="BIZ UDGothic" panose="020B0400000000000000" pitchFamily="49" charset="-128"/>
              <a:ea typeface="BIZ UDGothic" panose="020B0400000000000000" pitchFamily="49" charset="-128"/>
            </a:endParaRPr>
          </a:p>
          <a:p>
            <a:r>
              <a:rPr lang="en" altLang="ja-JP" sz="1050" b="0" dirty="0">
                <a:solidFill>
                  <a:srgbClr val="CCCCCC"/>
                </a:solidFill>
                <a:effectLst/>
                <a:latin typeface="BIZ UDGothic" panose="020B0400000000000000" pitchFamily="49" charset="-128"/>
                <a:ea typeface="BIZ UDGothic" panose="020B0400000000000000" pitchFamily="49" charset="-128"/>
              </a:rPr>
              <a:t>    },</a:t>
            </a:r>
            <a:r>
              <a:rPr lang="en-US" altLang="ja-JP" sz="1050" dirty="0">
                <a:solidFill>
                  <a:srgbClr val="CCCCCC"/>
                </a:solidFill>
                <a:latin typeface="BIZ UDGothic" panose="020B0400000000000000" pitchFamily="49" charset="-128"/>
                <a:ea typeface="BIZ UDGothic" panose="020B0400000000000000" pitchFamily="49" charset="-128"/>
              </a:rPr>
              <a:t>(Omitted)</a:t>
            </a:r>
            <a:endParaRPr lang="en" altLang="ja-JP" sz="1050" b="0" dirty="0">
              <a:solidFill>
                <a:srgbClr val="CCCCCC"/>
              </a:solidFill>
              <a:effectLst/>
              <a:latin typeface="BIZ UDGothic" panose="020B0400000000000000" pitchFamily="49" charset="-128"/>
              <a:ea typeface="BIZ UDGothic" panose="020B0400000000000000" pitchFamily="49" charset="-128"/>
            </a:endParaRPr>
          </a:p>
          <a:p>
            <a:r>
              <a:rPr lang="en" altLang="ja-JP" sz="1050" b="0" dirty="0">
                <a:solidFill>
                  <a:srgbClr val="CCCCCC"/>
                </a:solidFill>
                <a:effectLst/>
                <a:latin typeface="BIZ UDGothic" panose="020B0400000000000000" pitchFamily="49" charset="-128"/>
                <a:ea typeface="BIZ UDGothic" panose="020B0400000000000000" pitchFamily="49" charset="-128"/>
              </a:rPr>
              <a:t>  ]</a:t>
            </a:r>
          </a:p>
          <a:p>
            <a:r>
              <a:rPr lang="en" altLang="ja-JP" sz="1050" b="0" dirty="0">
                <a:solidFill>
                  <a:srgbClr val="CCCCCC"/>
                </a:solidFill>
                <a:effectLst/>
                <a:latin typeface="BIZ UDGothic" panose="020B0400000000000000" pitchFamily="49" charset="-128"/>
                <a:ea typeface="BIZ UDGothic" panose="020B0400000000000000" pitchFamily="49" charset="-128"/>
              </a:rPr>
              <a:t>}</a:t>
            </a:r>
          </a:p>
        </p:txBody>
      </p:sp>
    </p:spTree>
    <p:extLst>
      <p:ext uri="{BB962C8B-B14F-4D97-AF65-F5344CB8AC3E}">
        <p14:creationId xmlns:p14="http://schemas.microsoft.com/office/powerpoint/2010/main" val="1463904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グラフィックス 3" descr="ドキュメント 単色塗りつぶし">
            <a:extLst>
              <a:ext uri="{FF2B5EF4-FFF2-40B4-BE49-F238E27FC236}">
                <a16:creationId xmlns:a16="http://schemas.microsoft.com/office/drawing/2014/main" id="{C7256EF3-95B0-77D8-E67B-2333691483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42790" y="479259"/>
            <a:ext cx="6182926" cy="6182926"/>
          </a:xfrm>
          <a:prstGeom prst="rect">
            <a:avLst/>
          </a:prstGeom>
          <a:effectLst/>
        </p:spPr>
      </p:pic>
      <p:sp>
        <p:nvSpPr>
          <p:cNvPr id="2" name="タイトル 1">
            <a:extLst>
              <a:ext uri="{FF2B5EF4-FFF2-40B4-BE49-F238E27FC236}">
                <a16:creationId xmlns:a16="http://schemas.microsoft.com/office/drawing/2014/main" id="{AAE56618-8A39-D28D-F834-4FCFFFBABE70}"/>
              </a:ext>
            </a:extLst>
          </p:cNvPr>
          <p:cNvSpPr>
            <a:spLocks noGrp="1"/>
          </p:cNvSpPr>
          <p:nvPr>
            <p:ph type="title"/>
          </p:nvPr>
        </p:nvSpPr>
        <p:spPr/>
        <p:txBody>
          <a:bodyPr/>
          <a:lstStyle/>
          <a:p>
            <a:r>
              <a:rPr kumimoji="1" lang="en" altLang="ja-JP" dirty="0"/>
              <a:t>Software Bill of Materials</a:t>
            </a:r>
            <a:r>
              <a:rPr lang="en" altLang="ja-JP" dirty="0"/>
              <a:t> (</a:t>
            </a:r>
            <a:r>
              <a:rPr kumimoji="1" lang="en" altLang="ja-JP" dirty="0"/>
              <a:t>SBOM)</a:t>
            </a:r>
            <a:endParaRPr kumimoji="1" lang="ja-JP" altLang="en-US"/>
          </a:p>
        </p:txBody>
      </p:sp>
      <p:sp>
        <p:nvSpPr>
          <p:cNvPr id="3" name="コンテンツ プレースホルダー 2">
            <a:extLst>
              <a:ext uri="{FF2B5EF4-FFF2-40B4-BE49-F238E27FC236}">
                <a16:creationId xmlns:a16="http://schemas.microsoft.com/office/drawing/2014/main" id="{E2DDEA8B-C5A5-DE9B-AB64-9970E09E0FCE}"/>
              </a:ext>
            </a:extLst>
          </p:cNvPr>
          <p:cNvSpPr>
            <a:spLocks noGrp="1"/>
          </p:cNvSpPr>
          <p:nvPr>
            <p:ph idx="1"/>
          </p:nvPr>
        </p:nvSpPr>
        <p:spPr>
          <a:xfrm>
            <a:off x="326571" y="951722"/>
            <a:ext cx="5769429" cy="5355312"/>
          </a:xfrm>
        </p:spPr>
        <p:txBody>
          <a:bodyPr/>
          <a:lstStyle/>
          <a:p>
            <a:r>
              <a:rPr lang="en" altLang="ja-JP" dirty="0"/>
              <a:t>Formal and </a:t>
            </a:r>
            <a:r>
              <a:rPr lang="en" altLang="ja-JP" b="1" dirty="0">
                <a:solidFill>
                  <a:schemeClr val="accent1"/>
                </a:solidFill>
              </a:rPr>
              <a:t>machine-readable</a:t>
            </a:r>
            <a:r>
              <a:rPr lang="en" altLang="ja-JP" dirty="0"/>
              <a:t> record of software components</a:t>
            </a:r>
            <a:r>
              <a:rPr lang="ja-JP" altLang="en-US"/>
              <a:t> </a:t>
            </a:r>
            <a:r>
              <a:rPr lang="en-US" altLang="ja-JP" dirty="0"/>
              <a:t>[2]</a:t>
            </a:r>
            <a:endParaRPr kumimoji="1" lang="en-US" altLang="ja-JP" b="1" dirty="0">
              <a:solidFill>
                <a:schemeClr val="accent1"/>
              </a:solidFill>
            </a:endParaRPr>
          </a:p>
          <a:p>
            <a:pPr lvl="1"/>
            <a:r>
              <a:rPr lang="en-US" altLang="ja-JP" dirty="0"/>
              <a:t>Components: Libraries, etc.</a:t>
            </a:r>
          </a:p>
          <a:p>
            <a:r>
              <a:rPr kumimoji="1" lang="en-US" altLang="ja-JP" b="1" dirty="0">
                <a:solidFill>
                  <a:schemeClr val="accent1"/>
                </a:solidFill>
              </a:rPr>
              <a:t>Quick response to </a:t>
            </a:r>
            <a:r>
              <a:rPr lang="en-US" altLang="ja-JP" b="1" dirty="0">
                <a:solidFill>
                  <a:schemeClr val="accent1"/>
                </a:solidFill>
              </a:rPr>
              <a:t>s</a:t>
            </a:r>
            <a:r>
              <a:rPr kumimoji="1" lang="en-US" altLang="ja-JP" b="1" dirty="0">
                <a:solidFill>
                  <a:schemeClr val="accent1"/>
                </a:solidFill>
              </a:rPr>
              <a:t>upply chain risks</a:t>
            </a:r>
          </a:p>
          <a:p>
            <a:pPr lvl="1"/>
            <a:r>
              <a:rPr lang="en" altLang="ja-JP" dirty="0"/>
              <a:t>Executive Order on Improving the Nation’s Cybersecurity</a:t>
            </a:r>
          </a:p>
          <a:p>
            <a:pPr lvl="2"/>
            <a:r>
              <a:rPr lang="en" altLang="ja-JP" dirty="0"/>
              <a:t>US </a:t>
            </a:r>
            <a:r>
              <a:rPr lang="en-US" altLang="ja-JP" dirty="0"/>
              <a:t>Exec. Order</a:t>
            </a:r>
            <a:r>
              <a:rPr lang="en" altLang="ja-JP" dirty="0"/>
              <a:t>, 2021</a:t>
            </a:r>
          </a:p>
          <a:p>
            <a:pPr lvl="1"/>
            <a:r>
              <a:rPr lang="en" altLang="ja-JP" dirty="0"/>
              <a:t>Cyber Resilience Act</a:t>
            </a:r>
          </a:p>
          <a:p>
            <a:pPr lvl="2"/>
            <a:r>
              <a:rPr lang="en" altLang="ja-JP" dirty="0"/>
              <a:t>EU </a:t>
            </a:r>
            <a:r>
              <a:rPr lang="en-US" altLang="ja-JP" dirty="0"/>
              <a:t>legislation proposal</a:t>
            </a:r>
            <a:endParaRPr lang="en" altLang="ja-JP" dirty="0"/>
          </a:p>
          <a:p>
            <a:pPr lvl="2"/>
            <a:r>
              <a:rPr lang="en" altLang="ja-JP" dirty="0"/>
              <a:t>Expected to be effective on 2024</a:t>
            </a:r>
          </a:p>
        </p:txBody>
      </p:sp>
      <p:sp>
        <p:nvSpPr>
          <p:cNvPr id="6" name="テキスト ボックス 5">
            <a:extLst>
              <a:ext uri="{FF2B5EF4-FFF2-40B4-BE49-F238E27FC236}">
                <a16:creationId xmlns:a16="http://schemas.microsoft.com/office/drawing/2014/main" id="{95C55704-0803-9D25-E2E4-97DC92C4CB0D}"/>
              </a:ext>
            </a:extLst>
          </p:cNvPr>
          <p:cNvSpPr txBox="1"/>
          <p:nvPr/>
        </p:nvSpPr>
        <p:spPr>
          <a:xfrm>
            <a:off x="186871" y="6324829"/>
            <a:ext cx="11078548" cy="338554"/>
          </a:xfrm>
          <a:prstGeom prst="rect">
            <a:avLst/>
          </a:prstGeom>
          <a:noFill/>
        </p:spPr>
        <p:txBody>
          <a:bodyPr wrap="square">
            <a:spAutoFit/>
          </a:bodyPr>
          <a:lstStyle/>
          <a:p>
            <a:r>
              <a:rPr lang="en" altLang="ja-JP" sz="1600" dirty="0"/>
              <a:t>[2] The United States Department of Commerce, “The Minimum Elements For a Software Bill of Materials (SBOM)”</a:t>
            </a:r>
            <a:endParaRPr lang="ja-JP" altLang="en-US" sz="1600"/>
          </a:p>
        </p:txBody>
      </p:sp>
      <p:sp>
        <p:nvSpPr>
          <p:cNvPr id="18" name="角丸四角形 17">
            <a:extLst>
              <a:ext uri="{FF2B5EF4-FFF2-40B4-BE49-F238E27FC236}">
                <a16:creationId xmlns:a16="http://schemas.microsoft.com/office/drawing/2014/main" id="{D4D1C7DA-0336-F305-92ED-A5723120EE54}"/>
              </a:ext>
            </a:extLst>
          </p:cNvPr>
          <p:cNvSpPr/>
          <p:nvPr/>
        </p:nvSpPr>
        <p:spPr>
          <a:xfrm>
            <a:off x="6962318" y="1248841"/>
            <a:ext cx="2008591" cy="620865"/>
          </a:xfrm>
          <a:prstGeom prst="roundRect">
            <a:avLst/>
          </a:prstGeom>
          <a:ln w="38100">
            <a:solidFill>
              <a:srgbClr val="FFFFFF"/>
            </a:solidFill>
          </a:ln>
          <a:effectLst>
            <a:outerShdw blurRad="50800" dist="63500" dir="2700000" algn="tl" rotWithShape="0">
              <a:prstClr val="black">
                <a:alpha val="80000"/>
              </a:prstClr>
            </a:outerShdw>
          </a:effectLst>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lang="en-US" altLang="ja-JP" sz="2400" b="1" dirty="0"/>
              <a:t>Developer</a:t>
            </a:r>
            <a:endParaRPr kumimoji="1" lang="ja-JP" altLang="en-US" sz="2400" b="1"/>
          </a:p>
        </p:txBody>
      </p:sp>
      <p:sp>
        <p:nvSpPr>
          <p:cNvPr id="19" name="角丸四角形 18">
            <a:extLst>
              <a:ext uri="{FF2B5EF4-FFF2-40B4-BE49-F238E27FC236}">
                <a16:creationId xmlns:a16="http://schemas.microsoft.com/office/drawing/2014/main" id="{6583BBBF-294C-B7BD-600C-CC3B965FD643}"/>
              </a:ext>
            </a:extLst>
          </p:cNvPr>
          <p:cNvSpPr/>
          <p:nvPr/>
        </p:nvSpPr>
        <p:spPr>
          <a:xfrm>
            <a:off x="7346688" y="2085667"/>
            <a:ext cx="3248441" cy="620865"/>
          </a:xfrm>
          <a:prstGeom prst="roundRect">
            <a:avLst/>
          </a:prstGeom>
          <a:ln w="38100">
            <a:solidFill>
              <a:srgbClr val="FFFFFF"/>
            </a:solidFill>
          </a:ln>
          <a:effectLst>
            <a:outerShdw blurRad="50800" dist="63500" dir="2700000" algn="tl" rotWithShape="0">
              <a:prstClr val="black">
                <a:alpha val="80000"/>
              </a:prstClr>
            </a:outerShdw>
          </a:effectLst>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en-US" altLang="ja-JP" sz="2400" b="1" dirty="0"/>
              <a:t>Component Name</a:t>
            </a:r>
            <a:endParaRPr kumimoji="1" lang="ja-JP" altLang="en-US" sz="2400" b="1"/>
          </a:p>
        </p:txBody>
      </p:sp>
      <p:sp>
        <p:nvSpPr>
          <p:cNvPr id="20" name="角丸四角形 19">
            <a:extLst>
              <a:ext uri="{FF2B5EF4-FFF2-40B4-BE49-F238E27FC236}">
                <a16:creationId xmlns:a16="http://schemas.microsoft.com/office/drawing/2014/main" id="{C90F33B8-01AC-5793-7221-D7C0FEE979F8}"/>
              </a:ext>
            </a:extLst>
          </p:cNvPr>
          <p:cNvSpPr/>
          <p:nvPr/>
        </p:nvSpPr>
        <p:spPr>
          <a:xfrm>
            <a:off x="9574254" y="2949857"/>
            <a:ext cx="1701730" cy="620865"/>
          </a:xfrm>
          <a:prstGeom prst="roundRect">
            <a:avLst/>
          </a:prstGeom>
          <a:ln w="38100">
            <a:solidFill>
              <a:srgbClr val="FFFFFF"/>
            </a:solidFill>
          </a:ln>
          <a:effectLst>
            <a:outerShdw blurRad="50800" dist="63500" dir="2700000" algn="tl" rotWithShape="0">
              <a:prstClr val="black">
                <a:alpha val="80000"/>
              </a:prstClr>
            </a:outerShdw>
          </a:effectLst>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en-US" altLang="ja-JP" sz="2400" b="1" dirty="0"/>
              <a:t>Version</a:t>
            </a:r>
            <a:endParaRPr kumimoji="1" lang="ja-JP" altLang="en-US" sz="2400" b="1"/>
          </a:p>
        </p:txBody>
      </p:sp>
      <p:sp>
        <p:nvSpPr>
          <p:cNvPr id="21" name="角丸四角形 20">
            <a:extLst>
              <a:ext uri="{FF2B5EF4-FFF2-40B4-BE49-F238E27FC236}">
                <a16:creationId xmlns:a16="http://schemas.microsoft.com/office/drawing/2014/main" id="{05D6769F-A193-8B1D-0212-679637C54300}"/>
              </a:ext>
            </a:extLst>
          </p:cNvPr>
          <p:cNvSpPr/>
          <p:nvPr/>
        </p:nvSpPr>
        <p:spPr>
          <a:xfrm>
            <a:off x="6792523" y="3859320"/>
            <a:ext cx="4483461" cy="964364"/>
          </a:xfrm>
          <a:prstGeom prst="roundRect">
            <a:avLst/>
          </a:prstGeom>
          <a:ln w="38100">
            <a:solidFill>
              <a:srgbClr val="FFFFFF"/>
            </a:solidFill>
          </a:ln>
          <a:effectLst>
            <a:outerShdw blurRad="50800" dist="63500" dir="2700000" algn="tl" rotWithShape="0">
              <a:prstClr val="black">
                <a:alpha val="80000"/>
              </a:prstClr>
            </a:outerShdw>
          </a:effectLst>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en-US" altLang="ja-JP" sz="2400" b="1" dirty="0"/>
              <a:t>Other Identifiers</a:t>
            </a:r>
          </a:p>
          <a:p>
            <a:pPr algn="ctr"/>
            <a:r>
              <a:rPr lang="en-US" altLang="ja-JP" sz="2400" b="1" dirty="0"/>
              <a:t>(CPE, SWID tag, PURL, etc.)</a:t>
            </a:r>
            <a:endParaRPr kumimoji="1" lang="ja-JP" altLang="en-US" sz="2400" b="1"/>
          </a:p>
        </p:txBody>
      </p:sp>
      <p:sp>
        <p:nvSpPr>
          <p:cNvPr id="22" name="角丸四角形 21">
            <a:extLst>
              <a:ext uri="{FF2B5EF4-FFF2-40B4-BE49-F238E27FC236}">
                <a16:creationId xmlns:a16="http://schemas.microsoft.com/office/drawing/2014/main" id="{3E0CD9B2-8FC5-7ABD-18E5-E5FB957A55FA}"/>
              </a:ext>
            </a:extLst>
          </p:cNvPr>
          <p:cNvSpPr/>
          <p:nvPr/>
        </p:nvSpPr>
        <p:spPr>
          <a:xfrm>
            <a:off x="6792523" y="2956402"/>
            <a:ext cx="2521787" cy="620865"/>
          </a:xfrm>
          <a:prstGeom prst="roundRect">
            <a:avLst/>
          </a:prstGeom>
          <a:ln w="38100">
            <a:solidFill>
              <a:srgbClr val="FFFFFF"/>
            </a:solidFill>
          </a:ln>
          <a:effectLst>
            <a:outerShdw blurRad="50800" dist="63500" dir="2700000" algn="tl" rotWithShape="0">
              <a:prstClr val="black">
                <a:alpha val="80000"/>
              </a:prstClr>
            </a:outerShdw>
          </a:effectLst>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en-US" altLang="ja-JP" sz="2400" b="1" dirty="0"/>
              <a:t>Dependencies</a:t>
            </a:r>
            <a:endParaRPr kumimoji="1" lang="ja-JP" altLang="en-US" sz="2400" b="1"/>
          </a:p>
        </p:txBody>
      </p:sp>
      <p:sp>
        <p:nvSpPr>
          <p:cNvPr id="23" name="角丸四角形 22">
            <a:extLst>
              <a:ext uri="{FF2B5EF4-FFF2-40B4-BE49-F238E27FC236}">
                <a16:creationId xmlns:a16="http://schemas.microsoft.com/office/drawing/2014/main" id="{FA456F82-5720-8D26-868E-5D110CB58D2B}"/>
              </a:ext>
            </a:extLst>
          </p:cNvPr>
          <p:cNvSpPr/>
          <p:nvPr/>
        </p:nvSpPr>
        <p:spPr>
          <a:xfrm>
            <a:off x="8894169" y="5056432"/>
            <a:ext cx="2573382" cy="620865"/>
          </a:xfrm>
          <a:prstGeom prst="roundRect">
            <a:avLst/>
          </a:prstGeom>
          <a:ln w="38100">
            <a:solidFill>
              <a:srgbClr val="FFFFFF"/>
            </a:solidFill>
          </a:ln>
          <a:effectLst>
            <a:outerShdw blurRad="50800" dist="63500" dir="2700000" algn="tl" rotWithShape="0">
              <a:prstClr val="black">
                <a:alpha val="80000"/>
              </a:prstClr>
            </a:outerShdw>
          </a:effectLst>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en-US" altLang="ja-JP" sz="2400" b="1" dirty="0"/>
              <a:t>SBOM Creator</a:t>
            </a:r>
            <a:endParaRPr kumimoji="1" lang="ja-JP" altLang="en-US" sz="2400" b="1"/>
          </a:p>
        </p:txBody>
      </p:sp>
      <p:sp>
        <p:nvSpPr>
          <p:cNvPr id="24" name="角丸四角形 23">
            <a:extLst>
              <a:ext uri="{FF2B5EF4-FFF2-40B4-BE49-F238E27FC236}">
                <a16:creationId xmlns:a16="http://schemas.microsoft.com/office/drawing/2014/main" id="{F93426B3-9D1E-1F04-084D-AB26960CD55E}"/>
              </a:ext>
            </a:extLst>
          </p:cNvPr>
          <p:cNvSpPr/>
          <p:nvPr/>
        </p:nvSpPr>
        <p:spPr>
          <a:xfrm>
            <a:off x="6646869" y="5056432"/>
            <a:ext cx="2144434" cy="620865"/>
          </a:xfrm>
          <a:prstGeom prst="roundRect">
            <a:avLst/>
          </a:prstGeom>
          <a:ln w="38100">
            <a:solidFill>
              <a:srgbClr val="FFFFFF"/>
            </a:solidFill>
          </a:ln>
          <a:effectLst>
            <a:outerShdw blurRad="50800" dist="63500" dir="2700000" algn="tl" rotWithShape="0">
              <a:prstClr val="black">
                <a:alpha val="80000"/>
              </a:prstClr>
            </a:outerShdw>
          </a:effectLst>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en-US" altLang="ja-JP" sz="2400" b="1" dirty="0"/>
              <a:t> Timestamp</a:t>
            </a:r>
            <a:endParaRPr kumimoji="1" lang="ja-JP" altLang="en-US" sz="2400" b="1"/>
          </a:p>
        </p:txBody>
      </p:sp>
    </p:spTree>
    <p:extLst>
      <p:ext uri="{BB962C8B-B14F-4D97-AF65-F5344CB8AC3E}">
        <p14:creationId xmlns:p14="http://schemas.microsoft.com/office/powerpoint/2010/main" val="1533084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F45780-883A-3D4F-2B91-DA4AA3B0CB60}"/>
              </a:ext>
            </a:extLst>
          </p:cNvPr>
          <p:cNvSpPr>
            <a:spLocks noGrp="1"/>
          </p:cNvSpPr>
          <p:nvPr>
            <p:ph type="title"/>
          </p:nvPr>
        </p:nvSpPr>
        <p:spPr/>
        <p:txBody>
          <a:bodyPr/>
          <a:lstStyle/>
          <a:p>
            <a:r>
              <a:rPr kumimoji="1" lang="en-US" altLang="ja-JP" dirty="0"/>
              <a:t>SQL </a:t>
            </a:r>
            <a:r>
              <a:rPr lang="en-US" altLang="ja-JP" dirty="0"/>
              <a:t>Query for Noise Elimination</a:t>
            </a:r>
            <a:endParaRPr kumimoji="1" lang="ja-JP" altLang="en-US"/>
          </a:p>
        </p:txBody>
      </p:sp>
      <p:sp>
        <p:nvSpPr>
          <p:cNvPr id="4" name="テキスト ボックス 3">
            <a:extLst>
              <a:ext uri="{FF2B5EF4-FFF2-40B4-BE49-F238E27FC236}">
                <a16:creationId xmlns:a16="http://schemas.microsoft.com/office/drawing/2014/main" id="{47825E59-9B05-0577-CF18-85039ABA27B1}"/>
              </a:ext>
            </a:extLst>
          </p:cNvPr>
          <p:cNvSpPr txBox="1"/>
          <p:nvPr/>
        </p:nvSpPr>
        <p:spPr>
          <a:xfrm>
            <a:off x="1027834" y="1443841"/>
            <a:ext cx="10136332" cy="3970318"/>
          </a:xfrm>
          <a:prstGeom prst="rect">
            <a:avLst/>
          </a:prstGeom>
          <a:solidFill>
            <a:srgbClr val="1F1F1F"/>
          </a:solidFill>
          <a:ln>
            <a:noFill/>
          </a:ln>
        </p:spPr>
        <p:txBody>
          <a:bodyPr wrap="square">
            <a:spAutoFit/>
          </a:bodyPr>
          <a:lstStyle/>
          <a:p>
            <a:r>
              <a:rPr lang="en" altLang="ja-JP" b="0" dirty="0">
                <a:solidFill>
                  <a:srgbClr val="569CD6"/>
                </a:solidFill>
                <a:effectLst/>
                <a:latin typeface="BIZ UDGothic" panose="020B0400000000000000" pitchFamily="49" charset="-128"/>
                <a:ea typeface="BIZ UDGothic" panose="020B0400000000000000" pitchFamily="49" charset="-128"/>
              </a:rPr>
              <a:t>create</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569CD6"/>
                </a:solidFill>
                <a:effectLst/>
                <a:latin typeface="BIZ UDGothic" panose="020B0400000000000000" pitchFamily="49" charset="-128"/>
                <a:ea typeface="BIZ UDGothic" panose="020B0400000000000000" pitchFamily="49" charset="-128"/>
              </a:rPr>
              <a:t>table</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err="1">
                <a:solidFill>
                  <a:srgbClr val="DCDCAA"/>
                </a:solidFill>
                <a:effectLst/>
                <a:latin typeface="BIZ UDGothic" panose="020B0400000000000000" pitchFamily="49" charset="-128"/>
                <a:ea typeface="BIZ UDGothic" panose="020B0400000000000000" pitchFamily="49" charset="-128"/>
              </a:rPr>
              <a:t>posts_spdx</a:t>
            </a:r>
            <a:endParaRPr lang="en" altLang="ja-JP" b="0" dirty="0">
              <a:solidFill>
                <a:srgbClr val="CCCCCC"/>
              </a:solidFill>
              <a:effectLst/>
              <a:latin typeface="BIZ UDGothic" panose="020B0400000000000000" pitchFamily="49" charset="-128"/>
              <a:ea typeface="BIZ UDGothic" panose="020B0400000000000000" pitchFamily="49" charset="-128"/>
            </a:endParaRPr>
          </a:p>
          <a:p>
            <a:r>
              <a:rPr lang="en" altLang="ja-JP" b="0" dirty="0">
                <a:solidFill>
                  <a:srgbClr val="569CD6"/>
                </a:solidFill>
                <a:effectLst/>
                <a:latin typeface="BIZ UDGothic" panose="020B0400000000000000" pitchFamily="49" charset="-128"/>
                <a:ea typeface="BIZ UDGothic" panose="020B0400000000000000" pitchFamily="49" charset="-128"/>
              </a:rPr>
              <a:t>select</a:t>
            </a:r>
            <a:r>
              <a:rPr lang="en" altLang="ja-JP" b="0" dirty="0">
                <a:solidFill>
                  <a:srgbClr val="D4D4D4"/>
                </a:solidFill>
                <a:effectLst/>
                <a:latin typeface="BIZ UDGothic" panose="020B0400000000000000" pitchFamily="49" charset="-128"/>
                <a:ea typeface="BIZ UDGothic" panose="020B0400000000000000" pitchFamily="49" charset="-128"/>
              </a:rPr>
              <a:t> * </a:t>
            </a:r>
            <a:r>
              <a:rPr lang="en" altLang="ja-JP" b="0" dirty="0">
                <a:solidFill>
                  <a:srgbClr val="569CD6"/>
                </a:solidFill>
                <a:effectLst/>
                <a:latin typeface="BIZ UDGothic" panose="020B0400000000000000" pitchFamily="49" charset="-128"/>
                <a:ea typeface="BIZ UDGothic" panose="020B0400000000000000" pitchFamily="49" charset="-128"/>
              </a:rPr>
              <a:t>from</a:t>
            </a:r>
            <a:r>
              <a:rPr lang="en" altLang="ja-JP" b="0" dirty="0">
                <a:solidFill>
                  <a:srgbClr val="D4D4D4"/>
                </a:solidFill>
                <a:effectLst/>
                <a:latin typeface="BIZ UDGothic" panose="020B0400000000000000" pitchFamily="49" charset="-128"/>
                <a:ea typeface="BIZ UDGothic" panose="020B0400000000000000" pitchFamily="49" charset="-128"/>
              </a:rPr>
              <a:t> Posts</a:t>
            </a:r>
          </a:p>
          <a:p>
            <a:r>
              <a:rPr lang="en" altLang="ja-JP" b="0" dirty="0">
                <a:solidFill>
                  <a:srgbClr val="569CD6"/>
                </a:solidFill>
                <a:effectLst/>
                <a:latin typeface="BIZ UDGothic" panose="020B0400000000000000" pitchFamily="49" charset="-128"/>
                <a:ea typeface="BIZ UDGothic" panose="020B0400000000000000" pitchFamily="49" charset="-128"/>
              </a:rPr>
              <a:t>where</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err="1">
                <a:solidFill>
                  <a:srgbClr val="D4D4D4"/>
                </a:solidFill>
                <a:effectLst/>
                <a:latin typeface="BIZ UDGothic" panose="020B0400000000000000" pitchFamily="49" charset="-128"/>
                <a:ea typeface="BIZ UDGothic" panose="020B0400000000000000" pitchFamily="49" charset="-128"/>
              </a:rPr>
              <a:t>PostTypeId</a:t>
            </a:r>
            <a:r>
              <a:rPr lang="en" altLang="ja-JP" b="0" dirty="0">
                <a:solidFill>
                  <a:srgbClr val="D4D4D4"/>
                </a:solidFill>
                <a:effectLst/>
                <a:latin typeface="BIZ UDGothic" panose="020B0400000000000000" pitchFamily="49" charset="-128"/>
                <a:ea typeface="BIZ UDGothic" panose="020B0400000000000000" pitchFamily="49" charset="-128"/>
              </a:rPr>
              <a:t> = </a:t>
            </a:r>
            <a:r>
              <a:rPr lang="en" altLang="ja-JP" b="0" dirty="0">
                <a:solidFill>
                  <a:srgbClr val="B5CEA8"/>
                </a:solidFill>
                <a:effectLst/>
                <a:latin typeface="BIZ UDGothic" panose="020B0400000000000000" pitchFamily="49" charset="-128"/>
                <a:ea typeface="BIZ UDGothic" panose="020B0400000000000000" pitchFamily="49" charset="-128"/>
              </a:rPr>
              <a:t>1</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569CD6"/>
                </a:solidFill>
                <a:effectLst/>
                <a:latin typeface="BIZ UDGothic" panose="020B0400000000000000" pitchFamily="49" charset="-128"/>
                <a:ea typeface="BIZ UDGothic" panose="020B0400000000000000" pitchFamily="49" charset="-128"/>
              </a:rPr>
              <a:t>and</a:t>
            </a:r>
            <a:endParaRPr lang="en" altLang="ja-JP" dirty="0">
              <a:solidFill>
                <a:srgbClr val="D4D4D4"/>
              </a:solidFill>
              <a:latin typeface="BIZ UDGothic" panose="020B0400000000000000" pitchFamily="49" charset="-128"/>
              <a:ea typeface="BIZ UDGothic" panose="020B0400000000000000" pitchFamily="49" charset="-128"/>
            </a:endParaRPr>
          </a:p>
          <a:p>
            <a:r>
              <a:rPr lang="en" altLang="ja-JP" b="0" dirty="0">
                <a:solidFill>
                  <a:srgbClr val="D4D4D4"/>
                </a:solidFill>
                <a:effectLst/>
                <a:latin typeface="BIZ UDGothic" panose="020B0400000000000000" pitchFamily="49" charset="-128"/>
                <a:ea typeface="BIZ UDGothic" panose="020B0400000000000000" pitchFamily="49" charset="-128"/>
              </a:rPr>
              <a:t>  (Body </a:t>
            </a:r>
            <a:r>
              <a:rPr lang="en" altLang="ja-JP" b="0" dirty="0" err="1">
                <a:solidFill>
                  <a:srgbClr val="D4D4D4"/>
                </a:solidFill>
                <a:effectLst/>
                <a:latin typeface="BIZ UDGothic" panose="020B0400000000000000" pitchFamily="49" charset="-128"/>
                <a:ea typeface="BIZ UDGothic" panose="020B0400000000000000" pitchFamily="49" charset="-128"/>
              </a:rPr>
              <a:t>regexp</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CE9178"/>
                </a:solidFill>
                <a:effectLst/>
                <a:latin typeface="BIZ UDGothic" panose="020B0400000000000000" pitchFamily="49" charset="-128"/>
                <a:ea typeface="BIZ UDGothic" panose="020B0400000000000000" pitchFamily="49" charset="-128"/>
              </a:rPr>
              <a:t>'[[:&lt;:]]</a:t>
            </a:r>
            <a:r>
              <a:rPr lang="en" altLang="ja-JP" b="0" dirty="0" err="1">
                <a:solidFill>
                  <a:srgbClr val="CE9178"/>
                </a:solidFill>
                <a:effectLst/>
                <a:latin typeface="BIZ UDGothic" panose="020B0400000000000000" pitchFamily="49" charset="-128"/>
                <a:ea typeface="BIZ UDGothic" panose="020B0400000000000000" pitchFamily="49" charset="-128"/>
              </a:rPr>
              <a:t>spdx</a:t>
            </a:r>
            <a:r>
              <a:rPr lang="en" altLang="ja-JP" b="0" dirty="0">
                <a:solidFill>
                  <a:srgbClr val="CE9178"/>
                </a:solidFill>
                <a:effectLst/>
                <a:latin typeface="BIZ UDGothic" panose="020B0400000000000000" pitchFamily="49" charset="-128"/>
                <a:ea typeface="BIZ UDGothic" panose="020B0400000000000000" pitchFamily="49" charset="-128"/>
              </a:rPr>
              <a:t>[[:&gt;:]]'</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569CD6"/>
                </a:solidFill>
                <a:effectLst/>
                <a:latin typeface="BIZ UDGothic" panose="020B0400000000000000" pitchFamily="49" charset="-128"/>
                <a:ea typeface="BIZ UDGothic" panose="020B0400000000000000" pitchFamily="49" charset="-128"/>
              </a:rPr>
              <a:t>or</a:t>
            </a:r>
            <a:r>
              <a:rPr lang="en" altLang="ja-JP" b="0" dirty="0">
                <a:solidFill>
                  <a:srgbClr val="D4D4D4"/>
                </a:solidFill>
                <a:effectLst/>
                <a:latin typeface="BIZ UDGothic" panose="020B0400000000000000" pitchFamily="49" charset="-128"/>
                <a:ea typeface="BIZ UDGothic" panose="020B0400000000000000" pitchFamily="49" charset="-128"/>
              </a:rPr>
              <a:t> Title </a:t>
            </a:r>
            <a:r>
              <a:rPr lang="en" altLang="ja-JP" b="0" dirty="0" err="1">
                <a:solidFill>
                  <a:srgbClr val="D4D4D4"/>
                </a:solidFill>
                <a:effectLst/>
                <a:latin typeface="BIZ UDGothic" panose="020B0400000000000000" pitchFamily="49" charset="-128"/>
                <a:ea typeface="BIZ UDGothic" panose="020B0400000000000000" pitchFamily="49" charset="-128"/>
              </a:rPr>
              <a:t>regexp</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CE9178"/>
                </a:solidFill>
                <a:effectLst/>
                <a:latin typeface="BIZ UDGothic" panose="020B0400000000000000" pitchFamily="49" charset="-128"/>
                <a:ea typeface="BIZ UDGothic" panose="020B0400000000000000" pitchFamily="49" charset="-128"/>
              </a:rPr>
              <a:t>'[[:&lt;:]]</a:t>
            </a:r>
            <a:r>
              <a:rPr lang="en" altLang="ja-JP" b="0" dirty="0" err="1">
                <a:solidFill>
                  <a:srgbClr val="CE9178"/>
                </a:solidFill>
                <a:effectLst/>
                <a:latin typeface="BIZ UDGothic" panose="020B0400000000000000" pitchFamily="49" charset="-128"/>
                <a:ea typeface="BIZ UDGothic" panose="020B0400000000000000" pitchFamily="49" charset="-128"/>
              </a:rPr>
              <a:t>spdx</a:t>
            </a:r>
            <a:r>
              <a:rPr lang="en" altLang="ja-JP" b="0" dirty="0">
                <a:solidFill>
                  <a:srgbClr val="CE9178"/>
                </a:solidFill>
                <a:effectLst/>
                <a:latin typeface="BIZ UDGothic" panose="020B0400000000000000" pitchFamily="49" charset="-128"/>
                <a:ea typeface="BIZ UDGothic" panose="020B0400000000000000" pitchFamily="49" charset="-128"/>
              </a:rPr>
              <a:t>[[:&gt;:]]'</a:t>
            </a:r>
            <a:r>
              <a:rPr lang="en" altLang="ja-JP" b="0" dirty="0">
                <a:solidFill>
                  <a:srgbClr val="D4D4D4"/>
                </a:solidFill>
                <a:effectLst/>
                <a:latin typeface="BIZ UDGothic" panose="020B0400000000000000" pitchFamily="49" charset="-128"/>
                <a:ea typeface="BIZ UDGothic" panose="020B0400000000000000" pitchFamily="49" charset="-128"/>
              </a:rPr>
              <a:t>);</a:t>
            </a:r>
            <a:endParaRPr lang="en" altLang="ja-JP" b="0" dirty="0">
              <a:solidFill>
                <a:srgbClr val="CCCCCC"/>
              </a:solidFill>
              <a:effectLst/>
              <a:latin typeface="BIZ UDGothic" panose="020B0400000000000000" pitchFamily="49" charset="-128"/>
              <a:ea typeface="BIZ UDGothic" panose="020B0400000000000000" pitchFamily="49" charset="-128"/>
            </a:endParaRPr>
          </a:p>
          <a:p>
            <a:br>
              <a:rPr lang="en" altLang="ja-JP" b="0" dirty="0">
                <a:solidFill>
                  <a:srgbClr val="CCCCCC"/>
                </a:solidFill>
                <a:effectLst/>
                <a:latin typeface="BIZ UDGothic" panose="020B0400000000000000" pitchFamily="49" charset="-128"/>
                <a:ea typeface="BIZ UDGothic" panose="020B0400000000000000" pitchFamily="49" charset="-128"/>
              </a:rPr>
            </a:br>
            <a:r>
              <a:rPr lang="en" altLang="ja-JP" b="0" dirty="0">
                <a:solidFill>
                  <a:srgbClr val="569CD6"/>
                </a:solidFill>
                <a:effectLst/>
                <a:latin typeface="BIZ UDGothic" panose="020B0400000000000000" pitchFamily="49" charset="-128"/>
                <a:ea typeface="BIZ UDGothic" panose="020B0400000000000000" pitchFamily="49" charset="-128"/>
              </a:rPr>
              <a:t>select</a:t>
            </a:r>
            <a:r>
              <a:rPr lang="en" altLang="ja-JP" b="0" dirty="0">
                <a:solidFill>
                  <a:srgbClr val="D4D4D4"/>
                </a:solidFill>
                <a:effectLst/>
                <a:latin typeface="BIZ UDGothic" panose="020B0400000000000000" pitchFamily="49" charset="-128"/>
                <a:ea typeface="BIZ UDGothic" panose="020B0400000000000000" pitchFamily="49" charset="-128"/>
              </a:rPr>
              <a:t> Id </a:t>
            </a:r>
            <a:r>
              <a:rPr lang="en" altLang="ja-JP" b="0" dirty="0">
                <a:solidFill>
                  <a:srgbClr val="569CD6"/>
                </a:solidFill>
                <a:effectLst/>
                <a:latin typeface="BIZ UDGothic" panose="020B0400000000000000" pitchFamily="49" charset="-128"/>
                <a:ea typeface="BIZ UDGothic" panose="020B0400000000000000" pitchFamily="49" charset="-128"/>
              </a:rPr>
              <a:t>from</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err="1">
                <a:solidFill>
                  <a:srgbClr val="D4D4D4"/>
                </a:solidFill>
                <a:effectLst/>
                <a:latin typeface="BIZ UDGothic" panose="020B0400000000000000" pitchFamily="49" charset="-128"/>
                <a:ea typeface="BIZ UDGothic" panose="020B0400000000000000" pitchFamily="49" charset="-128"/>
              </a:rPr>
              <a:t>posts_spdx</a:t>
            </a:r>
            <a:endParaRPr lang="en" altLang="ja-JP" b="0" dirty="0">
              <a:solidFill>
                <a:srgbClr val="CCCCCC"/>
              </a:solidFill>
              <a:effectLst/>
              <a:latin typeface="BIZ UDGothic" panose="020B0400000000000000" pitchFamily="49" charset="-128"/>
              <a:ea typeface="BIZ UDGothic" panose="020B0400000000000000" pitchFamily="49" charset="-128"/>
            </a:endParaRPr>
          </a:p>
          <a:p>
            <a:r>
              <a:rPr lang="en" altLang="ja-JP" b="0" dirty="0">
                <a:solidFill>
                  <a:srgbClr val="569CD6"/>
                </a:solidFill>
                <a:effectLst/>
                <a:latin typeface="BIZ UDGothic" panose="020B0400000000000000" pitchFamily="49" charset="-128"/>
                <a:ea typeface="BIZ UDGothic" panose="020B0400000000000000" pitchFamily="49" charset="-128"/>
              </a:rPr>
              <a:t>where</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569CD6"/>
                </a:solidFill>
                <a:effectLst/>
                <a:latin typeface="BIZ UDGothic" panose="020B0400000000000000" pitchFamily="49" charset="-128"/>
                <a:ea typeface="BIZ UDGothic" panose="020B0400000000000000" pitchFamily="49" charset="-128"/>
              </a:rPr>
              <a:t>not</a:t>
            </a:r>
            <a:r>
              <a:rPr lang="en" altLang="ja-JP" b="0" dirty="0">
                <a:solidFill>
                  <a:srgbClr val="D4D4D4"/>
                </a:solidFill>
                <a:effectLst/>
                <a:latin typeface="BIZ UDGothic" panose="020B0400000000000000" pitchFamily="49" charset="-128"/>
                <a:ea typeface="BIZ UDGothic" panose="020B0400000000000000" pitchFamily="49" charset="-128"/>
              </a:rPr>
              <a:t> Body </a:t>
            </a:r>
            <a:r>
              <a:rPr lang="en" altLang="ja-JP" b="0" dirty="0">
                <a:solidFill>
                  <a:srgbClr val="569CD6"/>
                </a:solidFill>
                <a:effectLst/>
                <a:latin typeface="BIZ UDGothic" panose="020B0400000000000000" pitchFamily="49" charset="-128"/>
                <a:ea typeface="BIZ UDGothic" panose="020B0400000000000000" pitchFamily="49" charset="-128"/>
              </a:rPr>
              <a:t>like</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CE9178"/>
                </a:solidFill>
                <a:effectLst/>
                <a:latin typeface="BIZ UDGothic" panose="020B0400000000000000" pitchFamily="49" charset="-128"/>
                <a:ea typeface="BIZ UDGothic" panose="020B0400000000000000" pitchFamily="49" charset="-128"/>
              </a:rPr>
              <a:t>'%SPDX-License-Identifier%'</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569CD6"/>
                </a:solidFill>
                <a:effectLst/>
                <a:latin typeface="BIZ UDGothic" panose="020B0400000000000000" pitchFamily="49" charset="-128"/>
                <a:ea typeface="BIZ UDGothic" panose="020B0400000000000000" pitchFamily="49" charset="-128"/>
              </a:rPr>
              <a:t>and</a:t>
            </a:r>
            <a:endParaRPr lang="en" altLang="ja-JP" b="0" dirty="0">
              <a:solidFill>
                <a:srgbClr val="CCCCCC"/>
              </a:solidFill>
              <a:effectLst/>
              <a:latin typeface="BIZ UDGothic" panose="020B0400000000000000" pitchFamily="49" charset="-128"/>
              <a:ea typeface="BIZ UDGothic" panose="020B0400000000000000" pitchFamily="49" charset="-128"/>
            </a:endParaRPr>
          </a:p>
          <a:p>
            <a:r>
              <a:rPr lang="en" altLang="ja-JP" b="0" dirty="0">
                <a:solidFill>
                  <a:srgbClr val="569CD6"/>
                </a:solidFill>
                <a:effectLst/>
                <a:latin typeface="BIZ UDGothic" panose="020B0400000000000000" pitchFamily="49" charset="-128"/>
                <a:ea typeface="BIZ UDGothic" panose="020B0400000000000000" pitchFamily="49" charset="-128"/>
              </a:rPr>
              <a:t>  not</a:t>
            </a:r>
            <a:r>
              <a:rPr lang="en" altLang="ja-JP" b="0" dirty="0">
                <a:solidFill>
                  <a:srgbClr val="D4D4D4"/>
                </a:solidFill>
                <a:effectLst/>
                <a:latin typeface="BIZ UDGothic" panose="020B0400000000000000" pitchFamily="49" charset="-128"/>
                <a:ea typeface="BIZ UDGothic" panose="020B0400000000000000" pitchFamily="49" charset="-128"/>
              </a:rPr>
              <a:t> Body </a:t>
            </a:r>
            <a:r>
              <a:rPr lang="en" altLang="ja-JP" b="0" dirty="0">
                <a:solidFill>
                  <a:srgbClr val="569CD6"/>
                </a:solidFill>
                <a:effectLst/>
                <a:latin typeface="BIZ UDGothic" panose="020B0400000000000000" pitchFamily="49" charset="-128"/>
                <a:ea typeface="BIZ UDGothic" panose="020B0400000000000000" pitchFamily="49" charset="-128"/>
              </a:rPr>
              <a:t>like</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CE9178"/>
                </a:solidFill>
                <a:effectLst/>
                <a:latin typeface="BIZ UDGothic" panose="020B0400000000000000" pitchFamily="49" charset="-128"/>
                <a:ea typeface="BIZ UDGothic" panose="020B0400000000000000" pitchFamily="49" charset="-128"/>
              </a:rPr>
              <a:t>'%</a:t>
            </a:r>
            <a:r>
              <a:rPr lang="en" altLang="ja-JP" b="0" dirty="0" err="1">
                <a:solidFill>
                  <a:srgbClr val="CE9178"/>
                </a:solidFill>
                <a:effectLst/>
                <a:latin typeface="BIZ UDGothic" panose="020B0400000000000000" pitchFamily="49" charset="-128"/>
                <a:ea typeface="BIZ UDGothic" panose="020B0400000000000000" pitchFamily="49" charset="-128"/>
              </a:rPr>
              <a:t>spdy</a:t>
            </a:r>
            <a:r>
              <a:rPr lang="en" altLang="ja-JP" b="0" dirty="0">
                <a:solidFill>
                  <a:srgbClr val="CE9178"/>
                </a:solidFill>
                <a:effectLst/>
                <a:latin typeface="BIZ UDGothic" panose="020B0400000000000000" pitchFamily="49" charset="-128"/>
                <a:ea typeface="BIZ UDGothic" panose="020B0400000000000000" pitchFamily="49" charset="-128"/>
              </a:rPr>
              <a:t>%'</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569CD6"/>
                </a:solidFill>
                <a:effectLst/>
                <a:latin typeface="BIZ UDGothic" panose="020B0400000000000000" pitchFamily="49" charset="-128"/>
                <a:ea typeface="BIZ UDGothic" panose="020B0400000000000000" pitchFamily="49" charset="-128"/>
              </a:rPr>
              <a:t>and</a:t>
            </a:r>
            <a:endParaRPr lang="en" altLang="ja-JP" b="0" dirty="0">
              <a:solidFill>
                <a:srgbClr val="CCCCCC"/>
              </a:solidFill>
              <a:effectLst/>
              <a:latin typeface="BIZ UDGothic" panose="020B0400000000000000" pitchFamily="49" charset="-128"/>
              <a:ea typeface="BIZ UDGothic" panose="020B0400000000000000" pitchFamily="49" charset="-128"/>
            </a:endParaRPr>
          </a:p>
          <a:p>
            <a:r>
              <a:rPr lang="en" altLang="ja-JP" b="0" dirty="0">
                <a:solidFill>
                  <a:srgbClr val="569CD6"/>
                </a:solidFill>
                <a:effectLst/>
                <a:latin typeface="BIZ UDGothic" panose="020B0400000000000000" pitchFamily="49" charset="-128"/>
                <a:ea typeface="BIZ UDGothic" panose="020B0400000000000000" pitchFamily="49" charset="-128"/>
              </a:rPr>
              <a:t>  not</a:t>
            </a:r>
            <a:r>
              <a:rPr lang="en" altLang="ja-JP" b="0" dirty="0">
                <a:solidFill>
                  <a:srgbClr val="D4D4D4"/>
                </a:solidFill>
                <a:effectLst/>
                <a:latin typeface="BIZ UDGothic" panose="020B0400000000000000" pitchFamily="49" charset="-128"/>
                <a:ea typeface="BIZ UDGothic" panose="020B0400000000000000" pitchFamily="49" charset="-128"/>
              </a:rPr>
              <a:t> Body </a:t>
            </a:r>
            <a:r>
              <a:rPr lang="en" altLang="ja-JP" b="0" dirty="0">
                <a:solidFill>
                  <a:srgbClr val="569CD6"/>
                </a:solidFill>
                <a:effectLst/>
                <a:latin typeface="BIZ UDGothic" panose="020B0400000000000000" pitchFamily="49" charset="-128"/>
                <a:ea typeface="BIZ UDGothic" panose="020B0400000000000000" pitchFamily="49" charset="-128"/>
              </a:rPr>
              <a:t>like</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CE9178"/>
                </a:solidFill>
                <a:effectLst/>
                <a:latin typeface="BIZ UDGothic" panose="020B0400000000000000" pitchFamily="49" charset="-128"/>
                <a:ea typeface="BIZ UDGothic" panose="020B0400000000000000" pitchFamily="49" charset="-128"/>
              </a:rPr>
              <a:t>'%License should be a valid SPDX license expression%'</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569CD6"/>
                </a:solidFill>
                <a:effectLst/>
                <a:latin typeface="BIZ UDGothic" panose="020B0400000000000000" pitchFamily="49" charset="-128"/>
                <a:ea typeface="BIZ UDGothic" panose="020B0400000000000000" pitchFamily="49" charset="-128"/>
              </a:rPr>
              <a:t>and</a:t>
            </a:r>
            <a:endParaRPr lang="en" altLang="ja-JP" b="0" dirty="0">
              <a:solidFill>
                <a:srgbClr val="CCCCCC"/>
              </a:solidFill>
              <a:effectLst/>
              <a:latin typeface="BIZ UDGothic" panose="020B0400000000000000" pitchFamily="49" charset="-128"/>
              <a:ea typeface="BIZ UDGothic" panose="020B0400000000000000" pitchFamily="49" charset="-128"/>
            </a:endParaRPr>
          </a:p>
          <a:p>
            <a:r>
              <a:rPr lang="en" altLang="ja-JP" b="0" dirty="0">
                <a:solidFill>
                  <a:srgbClr val="569CD6"/>
                </a:solidFill>
                <a:effectLst/>
                <a:latin typeface="BIZ UDGothic" panose="020B0400000000000000" pitchFamily="49" charset="-128"/>
                <a:ea typeface="BIZ UDGothic" panose="020B0400000000000000" pitchFamily="49" charset="-128"/>
              </a:rPr>
              <a:t>  not</a:t>
            </a:r>
            <a:r>
              <a:rPr lang="en" altLang="ja-JP" b="0" dirty="0">
                <a:solidFill>
                  <a:srgbClr val="D4D4D4"/>
                </a:solidFill>
                <a:effectLst/>
                <a:latin typeface="BIZ UDGothic" panose="020B0400000000000000" pitchFamily="49" charset="-128"/>
                <a:ea typeface="BIZ UDGothic" panose="020B0400000000000000" pitchFamily="49" charset="-128"/>
              </a:rPr>
              <a:t> Body </a:t>
            </a:r>
            <a:r>
              <a:rPr lang="en" altLang="ja-JP" b="0" dirty="0">
                <a:solidFill>
                  <a:srgbClr val="569CD6"/>
                </a:solidFill>
                <a:effectLst/>
                <a:latin typeface="BIZ UDGothic" panose="020B0400000000000000" pitchFamily="49" charset="-128"/>
                <a:ea typeface="BIZ UDGothic" panose="020B0400000000000000" pitchFamily="49" charset="-128"/>
              </a:rPr>
              <a:t>like</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CE9178"/>
                </a:solidFill>
                <a:effectLst/>
                <a:latin typeface="BIZ UDGothic" panose="020B0400000000000000" pitchFamily="49" charset="-128"/>
                <a:ea typeface="BIZ UDGothic" panose="020B0400000000000000" pitchFamily="49" charset="-128"/>
              </a:rPr>
              <a:t>'%</a:t>
            </a:r>
            <a:r>
              <a:rPr lang="en" altLang="ja-JP" b="0" dirty="0" err="1">
                <a:solidFill>
                  <a:srgbClr val="CE9178"/>
                </a:solidFill>
                <a:effectLst/>
                <a:latin typeface="BIZ UDGothic" panose="020B0400000000000000" pitchFamily="49" charset="-128"/>
                <a:ea typeface="BIZ UDGothic" panose="020B0400000000000000" pitchFamily="49" charset="-128"/>
              </a:rPr>
              <a:t>spdx</a:t>
            </a:r>
            <a:r>
              <a:rPr lang="en" altLang="ja-JP" b="0" dirty="0">
                <a:solidFill>
                  <a:srgbClr val="CE9178"/>
                </a:solidFill>
                <a:effectLst/>
                <a:latin typeface="BIZ UDGothic" panose="020B0400000000000000" pitchFamily="49" charset="-128"/>
                <a:ea typeface="BIZ UDGothic" panose="020B0400000000000000" pitchFamily="49" charset="-128"/>
              </a:rPr>
              <a:t>-correct%'</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569CD6"/>
                </a:solidFill>
                <a:effectLst/>
                <a:latin typeface="BIZ UDGothic" panose="020B0400000000000000" pitchFamily="49" charset="-128"/>
                <a:ea typeface="BIZ UDGothic" panose="020B0400000000000000" pitchFamily="49" charset="-128"/>
              </a:rPr>
              <a:t>and</a:t>
            </a:r>
            <a:endParaRPr lang="en" altLang="ja-JP" b="0" dirty="0">
              <a:solidFill>
                <a:srgbClr val="CCCCCC"/>
              </a:solidFill>
              <a:effectLst/>
              <a:latin typeface="BIZ UDGothic" panose="020B0400000000000000" pitchFamily="49" charset="-128"/>
              <a:ea typeface="BIZ UDGothic" panose="020B0400000000000000" pitchFamily="49" charset="-128"/>
            </a:endParaRPr>
          </a:p>
          <a:p>
            <a:r>
              <a:rPr lang="en" altLang="ja-JP" b="0" dirty="0">
                <a:solidFill>
                  <a:srgbClr val="569CD6"/>
                </a:solidFill>
                <a:effectLst/>
                <a:latin typeface="BIZ UDGothic" panose="020B0400000000000000" pitchFamily="49" charset="-128"/>
                <a:ea typeface="BIZ UDGothic" panose="020B0400000000000000" pitchFamily="49" charset="-128"/>
              </a:rPr>
              <a:t>  not</a:t>
            </a:r>
            <a:r>
              <a:rPr lang="en" altLang="ja-JP" b="0" dirty="0">
                <a:solidFill>
                  <a:srgbClr val="D4D4D4"/>
                </a:solidFill>
                <a:effectLst/>
                <a:latin typeface="BIZ UDGothic" panose="020B0400000000000000" pitchFamily="49" charset="-128"/>
                <a:ea typeface="BIZ UDGothic" panose="020B0400000000000000" pitchFamily="49" charset="-128"/>
              </a:rPr>
              <a:t> Body </a:t>
            </a:r>
            <a:r>
              <a:rPr lang="en" altLang="ja-JP" b="0" dirty="0">
                <a:solidFill>
                  <a:srgbClr val="569CD6"/>
                </a:solidFill>
                <a:effectLst/>
                <a:latin typeface="BIZ UDGothic" panose="020B0400000000000000" pitchFamily="49" charset="-128"/>
                <a:ea typeface="BIZ UDGothic" panose="020B0400000000000000" pitchFamily="49" charset="-128"/>
              </a:rPr>
              <a:t>like</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CE9178"/>
                </a:solidFill>
                <a:effectLst/>
                <a:latin typeface="BIZ UDGothic" panose="020B0400000000000000" pitchFamily="49" charset="-128"/>
                <a:ea typeface="BIZ UDGothic" panose="020B0400000000000000" pitchFamily="49" charset="-128"/>
              </a:rPr>
              <a:t>'%</a:t>
            </a:r>
            <a:r>
              <a:rPr lang="en" altLang="ja-JP" b="0" dirty="0" err="1">
                <a:solidFill>
                  <a:srgbClr val="CE9178"/>
                </a:solidFill>
                <a:effectLst/>
                <a:latin typeface="BIZ UDGothic" panose="020B0400000000000000" pitchFamily="49" charset="-128"/>
                <a:ea typeface="BIZ UDGothic" panose="020B0400000000000000" pitchFamily="49" charset="-128"/>
              </a:rPr>
              <a:t>spdx</a:t>
            </a:r>
            <a:r>
              <a:rPr lang="en" altLang="ja-JP" b="0" dirty="0">
                <a:solidFill>
                  <a:srgbClr val="CE9178"/>
                </a:solidFill>
                <a:effectLst/>
                <a:latin typeface="BIZ UDGothic" panose="020B0400000000000000" pitchFamily="49" charset="-128"/>
                <a:ea typeface="BIZ UDGothic" panose="020B0400000000000000" pitchFamily="49" charset="-128"/>
              </a:rPr>
              <a:t>-expression-parse%'</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569CD6"/>
                </a:solidFill>
                <a:effectLst/>
                <a:latin typeface="BIZ UDGothic" panose="020B0400000000000000" pitchFamily="49" charset="-128"/>
                <a:ea typeface="BIZ UDGothic" panose="020B0400000000000000" pitchFamily="49" charset="-128"/>
              </a:rPr>
              <a:t>and</a:t>
            </a:r>
            <a:endParaRPr lang="en" altLang="ja-JP" b="0" dirty="0">
              <a:solidFill>
                <a:srgbClr val="CCCCCC"/>
              </a:solidFill>
              <a:effectLst/>
              <a:latin typeface="BIZ UDGothic" panose="020B0400000000000000" pitchFamily="49" charset="-128"/>
              <a:ea typeface="BIZ UDGothic" panose="020B0400000000000000" pitchFamily="49" charset="-128"/>
            </a:endParaRPr>
          </a:p>
          <a:p>
            <a:r>
              <a:rPr lang="en" altLang="ja-JP" b="0" dirty="0">
                <a:solidFill>
                  <a:srgbClr val="569CD6"/>
                </a:solidFill>
                <a:effectLst/>
                <a:latin typeface="BIZ UDGothic" panose="020B0400000000000000" pitchFamily="49" charset="-128"/>
                <a:ea typeface="BIZ UDGothic" panose="020B0400000000000000" pitchFamily="49" charset="-128"/>
              </a:rPr>
              <a:t>  not</a:t>
            </a:r>
            <a:r>
              <a:rPr lang="en" altLang="ja-JP" b="0" dirty="0">
                <a:solidFill>
                  <a:srgbClr val="D4D4D4"/>
                </a:solidFill>
                <a:effectLst/>
                <a:latin typeface="BIZ UDGothic" panose="020B0400000000000000" pitchFamily="49" charset="-128"/>
                <a:ea typeface="BIZ UDGothic" panose="020B0400000000000000" pitchFamily="49" charset="-128"/>
              </a:rPr>
              <a:t> Body </a:t>
            </a:r>
            <a:r>
              <a:rPr lang="en" altLang="ja-JP" b="0" dirty="0">
                <a:solidFill>
                  <a:srgbClr val="569CD6"/>
                </a:solidFill>
                <a:effectLst/>
                <a:latin typeface="BIZ UDGothic" panose="020B0400000000000000" pitchFamily="49" charset="-128"/>
                <a:ea typeface="BIZ UDGothic" panose="020B0400000000000000" pitchFamily="49" charset="-128"/>
              </a:rPr>
              <a:t>like</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CE9178"/>
                </a:solidFill>
                <a:effectLst/>
                <a:latin typeface="BIZ UDGothic" panose="020B0400000000000000" pitchFamily="49" charset="-128"/>
                <a:ea typeface="BIZ UDGothic" panose="020B0400000000000000" pitchFamily="49" charset="-128"/>
              </a:rPr>
              <a:t>'%</a:t>
            </a:r>
            <a:r>
              <a:rPr lang="en" altLang="ja-JP" b="0" dirty="0" err="1">
                <a:solidFill>
                  <a:srgbClr val="CE9178"/>
                </a:solidFill>
                <a:effectLst/>
                <a:latin typeface="BIZ UDGothic" panose="020B0400000000000000" pitchFamily="49" charset="-128"/>
                <a:ea typeface="BIZ UDGothic" panose="020B0400000000000000" pitchFamily="49" charset="-128"/>
              </a:rPr>
              <a:t>spdx</a:t>
            </a:r>
            <a:r>
              <a:rPr lang="en" altLang="ja-JP" b="0" dirty="0">
                <a:solidFill>
                  <a:srgbClr val="CE9178"/>
                </a:solidFill>
                <a:effectLst/>
                <a:latin typeface="BIZ UDGothic" panose="020B0400000000000000" pitchFamily="49" charset="-128"/>
                <a:ea typeface="BIZ UDGothic" panose="020B0400000000000000" pitchFamily="49" charset="-128"/>
              </a:rPr>
              <a:t>-exceptions%'</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569CD6"/>
                </a:solidFill>
                <a:effectLst/>
                <a:latin typeface="BIZ UDGothic" panose="020B0400000000000000" pitchFamily="49" charset="-128"/>
                <a:ea typeface="BIZ UDGothic" panose="020B0400000000000000" pitchFamily="49" charset="-128"/>
              </a:rPr>
              <a:t>and</a:t>
            </a:r>
            <a:endParaRPr lang="en" altLang="ja-JP" b="0" dirty="0">
              <a:solidFill>
                <a:srgbClr val="CCCCCC"/>
              </a:solidFill>
              <a:effectLst/>
              <a:latin typeface="BIZ UDGothic" panose="020B0400000000000000" pitchFamily="49" charset="-128"/>
              <a:ea typeface="BIZ UDGothic" panose="020B0400000000000000" pitchFamily="49" charset="-128"/>
            </a:endParaRPr>
          </a:p>
          <a:p>
            <a:r>
              <a:rPr lang="en" altLang="ja-JP" b="0" dirty="0">
                <a:solidFill>
                  <a:srgbClr val="569CD6"/>
                </a:solidFill>
                <a:effectLst/>
                <a:latin typeface="BIZ UDGothic" panose="020B0400000000000000" pitchFamily="49" charset="-128"/>
                <a:ea typeface="BIZ UDGothic" panose="020B0400000000000000" pitchFamily="49" charset="-128"/>
              </a:rPr>
              <a:t>  not</a:t>
            </a:r>
            <a:r>
              <a:rPr lang="en" altLang="ja-JP" b="0" dirty="0">
                <a:solidFill>
                  <a:srgbClr val="D4D4D4"/>
                </a:solidFill>
                <a:effectLst/>
                <a:latin typeface="BIZ UDGothic" panose="020B0400000000000000" pitchFamily="49" charset="-128"/>
                <a:ea typeface="BIZ UDGothic" panose="020B0400000000000000" pitchFamily="49" charset="-128"/>
              </a:rPr>
              <a:t> Body </a:t>
            </a:r>
            <a:r>
              <a:rPr lang="en" altLang="ja-JP" b="0" dirty="0">
                <a:solidFill>
                  <a:srgbClr val="569CD6"/>
                </a:solidFill>
                <a:effectLst/>
                <a:latin typeface="BIZ UDGothic" panose="020B0400000000000000" pitchFamily="49" charset="-128"/>
                <a:ea typeface="BIZ UDGothic" panose="020B0400000000000000" pitchFamily="49" charset="-128"/>
              </a:rPr>
              <a:t>like</a:t>
            </a:r>
            <a:r>
              <a:rPr lang="en" altLang="ja-JP" b="0" dirty="0">
                <a:solidFill>
                  <a:srgbClr val="D4D4D4"/>
                </a:solidFill>
                <a:effectLst/>
                <a:latin typeface="BIZ UDGothic" panose="020B0400000000000000" pitchFamily="49" charset="-128"/>
                <a:ea typeface="BIZ UDGothic" panose="020B0400000000000000" pitchFamily="49" charset="-128"/>
              </a:rPr>
              <a:t> </a:t>
            </a:r>
            <a:r>
              <a:rPr lang="en" altLang="ja-JP" b="0" dirty="0">
                <a:solidFill>
                  <a:srgbClr val="CE9178"/>
                </a:solidFill>
                <a:effectLst/>
                <a:latin typeface="BIZ UDGothic" panose="020B0400000000000000" pitchFamily="49" charset="-128"/>
                <a:ea typeface="BIZ UDGothic" panose="020B0400000000000000" pitchFamily="49" charset="-128"/>
              </a:rPr>
              <a:t>'%</a:t>
            </a:r>
            <a:r>
              <a:rPr lang="en" altLang="ja-JP" b="0" dirty="0" err="1">
                <a:solidFill>
                  <a:srgbClr val="CE9178"/>
                </a:solidFill>
                <a:effectLst/>
                <a:latin typeface="BIZ UDGothic" panose="020B0400000000000000" pitchFamily="49" charset="-128"/>
                <a:ea typeface="BIZ UDGothic" panose="020B0400000000000000" pitchFamily="49" charset="-128"/>
              </a:rPr>
              <a:t>spdx</a:t>
            </a:r>
            <a:r>
              <a:rPr lang="en" altLang="ja-JP" b="0" dirty="0">
                <a:solidFill>
                  <a:srgbClr val="CE9178"/>
                </a:solidFill>
                <a:effectLst/>
                <a:latin typeface="BIZ UDGothic" panose="020B0400000000000000" pitchFamily="49" charset="-128"/>
                <a:ea typeface="BIZ UDGothic" panose="020B0400000000000000" pitchFamily="49" charset="-128"/>
              </a:rPr>
              <a:t>-license-ids%'</a:t>
            </a:r>
            <a:endParaRPr lang="en" altLang="ja-JP" b="0" dirty="0">
              <a:solidFill>
                <a:srgbClr val="CCCCCC"/>
              </a:solidFill>
              <a:effectLst/>
              <a:latin typeface="BIZ UDGothic" panose="020B0400000000000000" pitchFamily="49" charset="-128"/>
              <a:ea typeface="BIZ UDGothic" panose="020B0400000000000000" pitchFamily="49" charset="-128"/>
            </a:endParaRPr>
          </a:p>
          <a:p>
            <a:r>
              <a:rPr lang="en" altLang="ja-JP" b="0" dirty="0">
                <a:solidFill>
                  <a:srgbClr val="569CD6"/>
                </a:solidFill>
                <a:effectLst/>
                <a:latin typeface="BIZ UDGothic" panose="020B0400000000000000" pitchFamily="49" charset="-128"/>
                <a:ea typeface="BIZ UDGothic" panose="020B0400000000000000" pitchFamily="49" charset="-128"/>
              </a:rPr>
              <a:t>order by</a:t>
            </a:r>
            <a:r>
              <a:rPr lang="en" altLang="ja-JP" b="0" dirty="0">
                <a:solidFill>
                  <a:srgbClr val="D4D4D4"/>
                </a:solidFill>
                <a:effectLst/>
                <a:latin typeface="BIZ UDGothic" panose="020B0400000000000000" pitchFamily="49" charset="-128"/>
                <a:ea typeface="BIZ UDGothic" panose="020B0400000000000000" pitchFamily="49" charset="-128"/>
              </a:rPr>
              <a:t> Id </a:t>
            </a:r>
            <a:r>
              <a:rPr lang="en" altLang="ja-JP" b="0" dirty="0">
                <a:solidFill>
                  <a:srgbClr val="569CD6"/>
                </a:solidFill>
                <a:effectLst/>
                <a:latin typeface="BIZ UDGothic" panose="020B0400000000000000" pitchFamily="49" charset="-128"/>
                <a:ea typeface="BIZ UDGothic" panose="020B0400000000000000" pitchFamily="49" charset="-128"/>
              </a:rPr>
              <a:t>desc</a:t>
            </a:r>
            <a:r>
              <a:rPr lang="en" altLang="ja-JP" b="0" dirty="0">
                <a:solidFill>
                  <a:srgbClr val="D4D4D4"/>
                </a:solidFill>
                <a:effectLst/>
                <a:latin typeface="BIZ UDGothic" panose="020B0400000000000000" pitchFamily="49" charset="-128"/>
                <a:ea typeface="BIZ UDGothic" panose="020B0400000000000000" pitchFamily="49" charset="-128"/>
              </a:rPr>
              <a:t>;</a:t>
            </a:r>
            <a:endParaRPr lang="en" altLang="ja-JP" b="0" dirty="0">
              <a:solidFill>
                <a:srgbClr val="CCCCCC"/>
              </a:solidFill>
              <a:effectLst/>
              <a:latin typeface="BIZ UDGothic" panose="020B0400000000000000" pitchFamily="49" charset="-128"/>
              <a:ea typeface="BIZ UDGothic" panose="020B0400000000000000" pitchFamily="49" charset="-128"/>
            </a:endParaRPr>
          </a:p>
        </p:txBody>
      </p:sp>
    </p:spTree>
    <p:extLst>
      <p:ext uri="{BB962C8B-B14F-4D97-AF65-F5344CB8AC3E}">
        <p14:creationId xmlns:p14="http://schemas.microsoft.com/office/powerpoint/2010/main" val="716740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8464F13-3DC6-A9B3-7CBE-F7E5E2CC26B4}"/>
              </a:ext>
            </a:extLst>
          </p:cNvPr>
          <p:cNvSpPr>
            <a:spLocks noGrp="1"/>
          </p:cNvSpPr>
          <p:nvPr>
            <p:ph type="title"/>
          </p:nvPr>
        </p:nvSpPr>
        <p:spPr/>
        <p:txBody>
          <a:bodyPr/>
          <a:lstStyle/>
          <a:p>
            <a:r>
              <a:rPr lang="en-US" altLang="ja-JP" dirty="0"/>
              <a:t>Threats for Validity</a:t>
            </a:r>
            <a:endParaRPr lang="ja-JP" altLang="en-US"/>
          </a:p>
        </p:txBody>
      </p:sp>
      <p:sp>
        <p:nvSpPr>
          <p:cNvPr id="4" name="コンテンツ プレースホルダー 3">
            <a:extLst>
              <a:ext uri="{FF2B5EF4-FFF2-40B4-BE49-F238E27FC236}">
                <a16:creationId xmlns:a16="http://schemas.microsoft.com/office/drawing/2014/main" id="{85E4D8BF-6BEB-84CC-E359-3D95F4382298}"/>
              </a:ext>
            </a:extLst>
          </p:cNvPr>
          <p:cNvSpPr>
            <a:spLocks noGrp="1"/>
          </p:cNvSpPr>
          <p:nvPr>
            <p:ph idx="1"/>
          </p:nvPr>
        </p:nvSpPr>
        <p:spPr>
          <a:xfrm>
            <a:off x="339012" y="1715603"/>
            <a:ext cx="11513976" cy="1629176"/>
          </a:xfrm>
        </p:spPr>
        <p:txBody>
          <a:bodyPr/>
          <a:lstStyle/>
          <a:p>
            <a:r>
              <a:rPr lang="en-US" altLang="ja-JP" dirty="0"/>
              <a:t>We automatically filtered out </a:t>
            </a:r>
            <a:r>
              <a:rPr lang="en-US" altLang="ja-JP" i="1" dirty="0"/>
              <a:t>SPDX</a:t>
            </a:r>
            <a:r>
              <a:rPr lang="en-US" altLang="ja-JP" dirty="0"/>
              <a:t> questions</a:t>
            </a:r>
            <a:br>
              <a:rPr lang="en-US" altLang="ja-JP" dirty="0"/>
            </a:br>
            <a:r>
              <a:rPr lang="ja-JP" altLang="en-US"/>
              <a:t>→</a:t>
            </a:r>
            <a:r>
              <a:rPr lang="en-US" altLang="ja-JP" dirty="0"/>
              <a:t> </a:t>
            </a:r>
            <a:r>
              <a:rPr lang="en-US" altLang="ja-JP" b="1" dirty="0">
                <a:solidFill>
                  <a:schemeClr val="accent2"/>
                </a:solidFill>
              </a:rPr>
              <a:t>Might excluded some </a:t>
            </a:r>
            <a:r>
              <a:rPr lang="en" altLang="ja-JP" b="1" dirty="0">
                <a:solidFill>
                  <a:schemeClr val="accent2"/>
                </a:solidFill>
              </a:rPr>
              <a:t>SBOM questions which were actually not noise</a:t>
            </a:r>
            <a:endParaRPr lang="en-US" altLang="ja-JP" b="1" dirty="0">
              <a:solidFill>
                <a:schemeClr val="accent2"/>
              </a:solidFill>
            </a:endParaRPr>
          </a:p>
          <a:p>
            <a:r>
              <a:rPr lang="en-US" altLang="ja-JP" dirty="0"/>
              <a:t>They were likely noise as we investigated multiple such posts</a:t>
            </a:r>
            <a:br>
              <a:rPr lang="en-US" altLang="ja-JP" dirty="0"/>
            </a:br>
            <a:r>
              <a:rPr lang="ja-JP" altLang="en-US"/>
              <a:t>→</a:t>
            </a:r>
            <a:r>
              <a:rPr lang="en-US" altLang="ja-JP" dirty="0"/>
              <a:t> </a:t>
            </a:r>
            <a:r>
              <a:rPr lang="en" altLang="ja-JP" b="1" dirty="0">
                <a:solidFill>
                  <a:schemeClr val="accent1"/>
                </a:solidFill>
              </a:rPr>
              <a:t>The threat to validity caused by this exclusion is considered small</a:t>
            </a:r>
            <a:endParaRPr lang="en-US" altLang="ja-JP" b="1" dirty="0">
              <a:solidFill>
                <a:schemeClr val="accent1"/>
              </a:solidFill>
            </a:endParaRPr>
          </a:p>
        </p:txBody>
      </p:sp>
      <p:sp>
        <p:nvSpPr>
          <p:cNvPr id="2" name="角丸四角形 1">
            <a:extLst>
              <a:ext uri="{FF2B5EF4-FFF2-40B4-BE49-F238E27FC236}">
                <a16:creationId xmlns:a16="http://schemas.microsoft.com/office/drawing/2014/main" id="{B78D546A-80AE-B140-B95D-E2B14251E592}"/>
              </a:ext>
            </a:extLst>
          </p:cNvPr>
          <p:cNvSpPr/>
          <p:nvPr/>
        </p:nvSpPr>
        <p:spPr>
          <a:xfrm>
            <a:off x="505326" y="892731"/>
            <a:ext cx="2971800" cy="617170"/>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 altLang="ja-JP" sz="2400" b="1" dirty="0"/>
              <a:t>Noise Elimination</a:t>
            </a:r>
          </a:p>
        </p:txBody>
      </p:sp>
      <p:sp>
        <p:nvSpPr>
          <p:cNvPr id="6" name="角丸四角形 5">
            <a:extLst>
              <a:ext uri="{FF2B5EF4-FFF2-40B4-BE49-F238E27FC236}">
                <a16:creationId xmlns:a16="http://schemas.microsoft.com/office/drawing/2014/main" id="{6F44EDE3-C2FC-1E0A-190A-5C8416C8A62C}"/>
              </a:ext>
            </a:extLst>
          </p:cNvPr>
          <p:cNvSpPr/>
          <p:nvPr/>
        </p:nvSpPr>
        <p:spPr>
          <a:xfrm>
            <a:off x="505326" y="3489773"/>
            <a:ext cx="4114799" cy="617170"/>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 altLang="ja-JP" sz="2400" b="1" dirty="0"/>
              <a:t>Analyzed Question Count</a:t>
            </a:r>
          </a:p>
        </p:txBody>
      </p:sp>
      <p:sp>
        <p:nvSpPr>
          <p:cNvPr id="9" name="コンテンツ プレースホルダー 3">
            <a:extLst>
              <a:ext uri="{FF2B5EF4-FFF2-40B4-BE49-F238E27FC236}">
                <a16:creationId xmlns:a16="http://schemas.microsoft.com/office/drawing/2014/main" id="{CEF8B359-8839-FE57-B688-CE2EB80BE088}"/>
              </a:ext>
            </a:extLst>
          </p:cNvPr>
          <p:cNvSpPr txBox="1">
            <a:spLocks/>
          </p:cNvSpPr>
          <p:nvPr/>
        </p:nvSpPr>
        <p:spPr>
          <a:xfrm>
            <a:off x="339012" y="4321797"/>
            <a:ext cx="11513976" cy="16291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The number of questions extracted as meeting the criteria was only 42</a:t>
            </a:r>
            <a:br>
              <a:rPr lang="en-US" altLang="ja-JP" dirty="0"/>
            </a:br>
            <a:r>
              <a:rPr lang="ja-JP" altLang="en-US"/>
              <a:t>→</a:t>
            </a:r>
            <a:r>
              <a:rPr lang="en-US" altLang="ja-JP" dirty="0"/>
              <a:t> </a:t>
            </a:r>
            <a:r>
              <a:rPr lang="en" altLang="ja-JP" b="1" dirty="0">
                <a:solidFill>
                  <a:schemeClr val="accent2"/>
                </a:solidFill>
              </a:rPr>
              <a:t>Might affect the accuracy of the analysis results</a:t>
            </a:r>
            <a:endParaRPr lang="en-US" altLang="ja-JP" b="1" dirty="0">
              <a:solidFill>
                <a:schemeClr val="accent2"/>
              </a:solidFill>
            </a:endParaRPr>
          </a:p>
          <a:p>
            <a:r>
              <a:rPr lang="en" altLang="ja-JP" dirty="0"/>
              <a:t>We observed no active usage of General Q&amp;A sites like Quora apart from</a:t>
            </a:r>
            <a:br>
              <a:rPr lang="en" altLang="ja-JP" dirty="0"/>
            </a:br>
            <a:r>
              <a:rPr lang="en" altLang="ja-JP" dirty="0"/>
              <a:t>Stack Overflow by developers or managers involved in SBOM adoption</a:t>
            </a:r>
            <a:endParaRPr lang="ja-JP" altLang="en-US"/>
          </a:p>
        </p:txBody>
      </p:sp>
    </p:spTree>
    <p:extLst>
      <p:ext uri="{BB962C8B-B14F-4D97-AF65-F5344CB8AC3E}">
        <p14:creationId xmlns:p14="http://schemas.microsoft.com/office/powerpoint/2010/main" val="3613846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BD045F-C835-6C5A-4D0A-4D31021C187F}"/>
              </a:ext>
            </a:extLst>
          </p:cNvPr>
          <p:cNvSpPr>
            <a:spLocks noGrp="1"/>
          </p:cNvSpPr>
          <p:nvPr>
            <p:ph type="title"/>
          </p:nvPr>
        </p:nvSpPr>
        <p:spPr/>
        <p:txBody>
          <a:bodyPr/>
          <a:lstStyle/>
          <a:p>
            <a:r>
              <a:rPr kumimoji="1" lang="en-US" altLang="ja-JP" dirty="0"/>
              <a:t>Timeframe Adjustm</a:t>
            </a:r>
            <a:r>
              <a:rPr lang="en-US" altLang="ja-JP" dirty="0"/>
              <a:t>ent for Analysis 1 (Answered/Resolved Rate)</a:t>
            </a:r>
            <a:endParaRPr kumimoji="1" lang="ja-JP" altLang="en-US"/>
          </a:p>
        </p:txBody>
      </p:sp>
      <p:sp>
        <p:nvSpPr>
          <p:cNvPr id="5" name="コンテンツ プレースホルダー 4">
            <a:extLst>
              <a:ext uri="{FF2B5EF4-FFF2-40B4-BE49-F238E27FC236}">
                <a16:creationId xmlns:a16="http://schemas.microsoft.com/office/drawing/2014/main" id="{26DAA6FA-76D3-CEA3-35D8-136B1E03C270}"/>
              </a:ext>
            </a:extLst>
          </p:cNvPr>
          <p:cNvSpPr>
            <a:spLocks noGrp="1"/>
          </p:cNvSpPr>
          <p:nvPr>
            <p:ph idx="1"/>
          </p:nvPr>
        </p:nvSpPr>
        <p:spPr/>
        <p:txBody>
          <a:bodyPr/>
          <a:lstStyle/>
          <a:p>
            <a:r>
              <a:rPr lang="en-US" altLang="ja-JP" dirty="0"/>
              <a:t>Most SBOM questions are posted within 3 years from now</a:t>
            </a:r>
          </a:p>
          <a:p>
            <a:pPr lvl="1"/>
            <a:r>
              <a:rPr lang="en-US" altLang="ja-JP" dirty="0"/>
              <a:t>Might be just that we analyzed too early for them to get answers</a:t>
            </a:r>
          </a:p>
          <a:p>
            <a:r>
              <a:rPr lang="en-US" altLang="ja-JP" dirty="0"/>
              <a:t>Limited the timeframe to 2021-01-01 - 2023-09-03 for both overall and SBOM Qs</a:t>
            </a:r>
          </a:p>
          <a:p>
            <a:pPr lvl="1"/>
            <a:r>
              <a:rPr lang="en-US" altLang="ja-JP" dirty="0"/>
              <a:t>Both the raw and timeframe-adjusted result shows the similar tendency</a:t>
            </a:r>
            <a:endParaRPr lang="ja-JP" altLang="en-US"/>
          </a:p>
        </p:txBody>
      </p:sp>
      <p:graphicFrame>
        <p:nvGraphicFramePr>
          <p:cNvPr id="3" name="グラフ 2">
            <a:extLst>
              <a:ext uri="{FF2B5EF4-FFF2-40B4-BE49-F238E27FC236}">
                <a16:creationId xmlns:a16="http://schemas.microsoft.com/office/drawing/2014/main" id="{E8C3450A-4F63-441E-F894-7962F0B836C3}"/>
              </a:ext>
            </a:extLst>
          </p:cNvPr>
          <p:cNvGraphicFramePr>
            <a:graphicFrameLocks/>
          </p:cNvGraphicFramePr>
          <p:nvPr>
            <p:extLst>
              <p:ext uri="{D42A27DB-BD31-4B8C-83A1-F6EECF244321}">
                <p14:modId xmlns:p14="http://schemas.microsoft.com/office/powerpoint/2010/main" val="2454823649"/>
              </p:ext>
            </p:extLst>
          </p:nvPr>
        </p:nvGraphicFramePr>
        <p:xfrm>
          <a:off x="6168189" y="3128342"/>
          <a:ext cx="5537200" cy="304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グラフ 5">
            <a:extLst>
              <a:ext uri="{FF2B5EF4-FFF2-40B4-BE49-F238E27FC236}">
                <a16:creationId xmlns:a16="http://schemas.microsoft.com/office/drawing/2014/main" id="{E6316CEC-9C8C-3F80-820D-010007765754}"/>
              </a:ext>
            </a:extLst>
          </p:cNvPr>
          <p:cNvGraphicFramePr>
            <a:graphicFrameLocks/>
          </p:cNvGraphicFramePr>
          <p:nvPr>
            <p:extLst>
              <p:ext uri="{D42A27DB-BD31-4B8C-83A1-F6EECF244321}">
                <p14:modId xmlns:p14="http://schemas.microsoft.com/office/powerpoint/2010/main" val="4268088608"/>
              </p:ext>
            </p:extLst>
          </p:nvPr>
        </p:nvGraphicFramePr>
        <p:xfrm>
          <a:off x="486611" y="3128342"/>
          <a:ext cx="5537200" cy="304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72695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91DB89-B6C0-FC8F-2521-CABE5E55D390}"/>
              </a:ext>
            </a:extLst>
          </p:cNvPr>
          <p:cNvSpPr>
            <a:spLocks noGrp="1"/>
          </p:cNvSpPr>
          <p:nvPr>
            <p:ph type="title"/>
          </p:nvPr>
        </p:nvSpPr>
        <p:spPr/>
        <p:txBody>
          <a:bodyPr/>
          <a:lstStyle/>
          <a:p>
            <a:r>
              <a:rPr kumimoji="1" lang="en-US" altLang="ja-JP" dirty="0"/>
              <a:t>Future Works</a:t>
            </a:r>
            <a:endParaRPr kumimoji="1" lang="ja-JP" altLang="en-US"/>
          </a:p>
        </p:txBody>
      </p:sp>
      <p:sp>
        <p:nvSpPr>
          <p:cNvPr id="3" name="コンテンツ プレースホルダー 2">
            <a:extLst>
              <a:ext uri="{FF2B5EF4-FFF2-40B4-BE49-F238E27FC236}">
                <a16:creationId xmlns:a16="http://schemas.microsoft.com/office/drawing/2014/main" id="{01E7409A-7521-35BB-AF66-AF1314DA7906}"/>
              </a:ext>
            </a:extLst>
          </p:cNvPr>
          <p:cNvSpPr>
            <a:spLocks noGrp="1"/>
          </p:cNvSpPr>
          <p:nvPr>
            <p:ph idx="1"/>
          </p:nvPr>
        </p:nvSpPr>
        <p:spPr/>
        <p:txBody>
          <a:bodyPr/>
          <a:lstStyle/>
          <a:p>
            <a:r>
              <a:rPr kumimoji="1" lang="en" altLang="ja-JP" dirty="0"/>
              <a:t>There should be more hidden struggles and questions</a:t>
            </a:r>
          </a:p>
          <a:p>
            <a:r>
              <a:rPr kumimoji="1" lang="en-US" altLang="ja-JP" b="1" dirty="0">
                <a:solidFill>
                  <a:schemeClr val="accent1"/>
                </a:solidFill>
              </a:rPr>
              <a:t>We should keep tracking the latest trends in SBOM use</a:t>
            </a:r>
            <a:endParaRPr lang="en-US" altLang="ja-JP" dirty="0"/>
          </a:p>
        </p:txBody>
      </p:sp>
      <p:grpSp>
        <p:nvGrpSpPr>
          <p:cNvPr id="15" name="グループ化 14">
            <a:extLst>
              <a:ext uri="{FF2B5EF4-FFF2-40B4-BE49-F238E27FC236}">
                <a16:creationId xmlns:a16="http://schemas.microsoft.com/office/drawing/2014/main" id="{8B8AED7D-37B5-7C8C-4B72-1CC97D309390}"/>
              </a:ext>
            </a:extLst>
          </p:cNvPr>
          <p:cNvGrpSpPr/>
          <p:nvPr/>
        </p:nvGrpSpPr>
        <p:grpSpPr>
          <a:xfrm>
            <a:off x="405098" y="2622884"/>
            <a:ext cx="10931858" cy="1361088"/>
            <a:chOff x="405098" y="2622884"/>
            <a:chExt cx="10931858" cy="1361088"/>
          </a:xfrm>
        </p:grpSpPr>
        <p:sp>
          <p:nvSpPr>
            <p:cNvPr id="5" name="角丸四角形 4">
              <a:extLst>
                <a:ext uri="{FF2B5EF4-FFF2-40B4-BE49-F238E27FC236}">
                  <a16:creationId xmlns:a16="http://schemas.microsoft.com/office/drawing/2014/main" id="{339A0693-D27B-C9AE-F0E8-465B50C6A33B}"/>
                </a:ext>
              </a:extLst>
            </p:cNvPr>
            <p:cNvSpPr/>
            <p:nvPr/>
          </p:nvSpPr>
          <p:spPr>
            <a:xfrm>
              <a:off x="685800" y="2622884"/>
              <a:ext cx="10651156" cy="1361088"/>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540000" rIns="270000" rtlCol="0" anchor="ctr"/>
            <a:lstStyle/>
            <a:p>
              <a:r>
                <a:rPr kumimoji="1" lang="en" altLang="ja-JP" sz="2400" dirty="0"/>
                <a:t>Continue investigating Stack Overflow,</a:t>
              </a:r>
              <a:br>
                <a:rPr kumimoji="1" lang="en" altLang="ja-JP" sz="2400" dirty="0"/>
              </a:br>
              <a:r>
                <a:rPr kumimoji="1" lang="en" altLang="ja-JP" sz="2400" dirty="0"/>
                <a:t>which is showing an increasing trend in the number of SBOM questions</a:t>
              </a:r>
            </a:p>
          </p:txBody>
        </p:sp>
        <p:grpSp>
          <p:nvGrpSpPr>
            <p:cNvPr id="10" name="グループ化 9">
              <a:extLst>
                <a:ext uri="{FF2B5EF4-FFF2-40B4-BE49-F238E27FC236}">
                  <a16:creationId xmlns:a16="http://schemas.microsoft.com/office/drawing/2014/main" id="{77358920-5EE1-B3A6-EE93-E70FC2C90668}"/>
                </a:ext>
              </a:extLst>
            </p:cNvPr>
            <p:cNvGrpSpPr/>
            <p:nvPr/>
          </p:nvGrpSpPr>
          <p:grpSpPr>
            <a:xfrm>
              <a:off x="405098" y="2969931"/>
              <a:ext cx="561403" cy="666994"/>
              <a:chOff x="351453" y="2289387"/>
              <a:chExt cx="561403" cy="666994"/>
            </a:xfrm>
            <a:effectLst>
              <a:outerShdw blurRad="50800" dist="38100" dir="2700000" algn="tl" rotWithShape="0">
                <a:prstClr val="black">
                  <a:alpha val="80000"/>
                </a:prstClr>
              </a:outerShdw>
            </a:effectLst>
          </p:grpSpPr>
          <p:sp>
            <p:nvSpPr>
              <p:cNvPr id="8" name="フリーフォーム 7">
                <a:extLst>
                  <a:ext uri="{FF2B5EF4-FFF2-40B4-BE49-F238E27FC236}">
                    <a16:creationId xmlns:a16="http://schemas.microsoft.com/office/drawing/2014/main" id="{194FB471-F34A-332B-C1AD-B4B4F249DA22}"/>
                  </a:ext>
                </a:extLst>
              </p:cNvPr>
              <p:cNvSpPr/>
              <p:nvPr/>
            </p:nvSpPr>
            <p:spPr>
              <a:xfrm>
                <a:off x="351453" y="2719339"/>
                <a:ext cx="532774" cy="237042"/>
              </a:xfrm>
              <a:custGeom>
                <a:avLst/>
                <a:gdLst>
                  <a:gd name="connsiteX0" fmla="*/ 473577 w 532774"/>
                  <a:gd name="connsiteY0" fmla="*/ 0 h 237042"/>
                  <a:gd name="connsiteX1" fmla="*/ 532774 w 532774"/>
                  <a:gd name="connsiteY1" fmla="*/ 0 h 237042"/>
                  <a:gd name="connsiteX2" fmla="*/ 532774 w 532774"/>
                  <a:gd name="connsiteY2" fmla="*/ 237043 h 237042"/>
                  <a:gd name="connsiteX3" fmla="*/ 0 w 532774"/>
                  <a:gd name="connsiteY3" fmla="*/ 237043 h 237042"/>
                  <a:gd name="connsiteX4" fmla="*/ 0 w 532774"/>
                  <a:gd name="connsiteY4" fmla="*/ 0 h 237042"/>
                  <a:gd name="connsiteX5" fmla="*/ 59197 w 532774"/>
                  <a:gd name="connsiteY5" fmla="*/ 0 h 237042"/>
                  <a:gd name="connsiteX6" fmla="*/ 59197 w 532774"/>
                  <a:gd name="connsiteY6" fmla="*/ 177782 h 237042"/>
                  <a:gd name="connsiteX7" fmla="*/ 473577 w 532774"/>
                  <a:gd name="connsiteY7" fmla="*/ 177782 h 23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2774" h="237042">
                    <a:moveTo>
                      <a:pt x="473577" y="0"/>
                    </a:moveTo>
                    <a:lnTo>
                      <a:pt x="532774" y="0"/>
                    </a:lnTo>
                    <a:lnTo>
                      <a:pt x="532774" y="237043"/>
                    </a:lnTo>
                    <a:lnTo>
                      <a:pt x="0" y="237043"/>
                    </a:lnTo>
                    <a:lnTo>
                      <a:pt x="0" y="0"/>
                    </a:lnTo>
                    <a:lnTo>
                      <a:pt x="59197" y="0"/>
                    </a:lnTo>
                    <a:lnTo>
                      <a:pt x="59197" y="177782"/>
                    </a:lnTo>
                    <a:lnTo>
                      <a:pt x="473577" y="177782"/>
                    </a:lnTo>
                    <a:close/>
                  </a:path>
                </a:pathLst>
              </a:custGeom>
              <a:solidFill>
                <a:srgbClr val="BBBBBB"/>
              </a:solidFill>
              <a:ln w="21535" cap="flat">
                <a:noFill/>
                <a:prstDash val="solid"/>
                <a:miter/>
              </a:ln>
            </p:spPr>
            <p:txBody>
              <a:bodyPr rtlCol="0" anchor="ctr"/>
              <a:lstStyle/>
              <a:p>
                <a:endParaRPr lang="ja-JP" altLang="en-US"/>
              </a:p>
            </p:txBody>
          </p:sp>
          <p:sp>
            <p:nvSpPr>
              <p:cNvPr id="9" name="フリーフォーム 8">
                <a:extLst>
                  <a:ext uri="{FF2B5EF4-FFF2-40B4-BE49-F238E27FC236}">
                    <a16:creationId xmlns:a16="http://schemas.microsoft.com/office/drawing/2014/main" id="{91C80886-1B7F-A8F1-EB67-07CCA3343EC2}"/>
                  </a:ext>
                </a:extLst>
              </p:cNvPr>
              <p:cNvSpPr/>
              <p:nvPr/>
            </p:nvSpPr>
            <p:spPr>
              <a:xfrm>
                <a:off x="469847" y="2289387"/>
                <a:ext cx="443009" cy="548473"/>
              </a:xfrm>
              <a:custGeom>
                <a:avLst/>
                <a:gdLst>
                  <a:gd name="connsiteX0" fmla="*/ 5316 w 443009"/>
                  <a:gd name="connsiteY0" fmla="*/ 412336 h 548473"/>
                  <a:gd name="connsiteX1" fmla="*/ 296055 w 443009"/>
                  <a:gd name="connsiteY1" fmla="*/ 473509 h 548473"/>
                  <a:gd name="connsiteX2" fmla="*/ 308277 w 443009"/>
                  <a:gd name="connsiteY2" fmla="*/ 415326 h 548473"/>
                  <a:gd name="connsiteX3" fmla="*/ 17538 w 443009"/>
                  <a:gd name="connsiteY3" fmla="*/ 354125 h 548473"/>
                  <a:gd name="connsiteX4" fmla="*/ 5316 w 443009"/>
                  <a:gd name="connsiteY4" fmla="*/ 412336 h 548473"/>
                  <a:gd name="connsiteX5" fmla="*/ 43789 w 443009"/>
                  <a:gd name="connsiteY5" fmla="*/ 272971 h 548473"/>
                  <a:gd name="connsiteX6" fmla="*/ 313115 w 443009"/>
                  <a:gd name="connsiteY6" fmla="*/ 398539 h 548473"/>
                  <a:gd name="connsiteX7" fmla="*/ 338204 w 443009"/>
                  <a:gd name="connsiteY7" fmla="*/ 344617 h 548473"/>
                  <a:gd name="connsiteX8" fmla="*/ 68873 w 443009"/>
                  <a:gd name="connsiteY8" fmla="*/ 219049 h 548473"/>
                  <a:gd name="connsiteX9" fmla="*/ 43789 w 443009"/>
                  <a:gd name="connsiteY9" fmla="*/ 272971 h 548473"/>
                  <a:gd name="connsiteX10" fmla="*/ 118313 w 443009"/>
                  <a:gd name="connsiteY10" fmla="*/ 140696 h 548473"/>
                  <a:gd name="connsiteX11" fmla="*/ 346642 w 443009"/>
                  <a:gd name="connsiteY11" fmla="*/ 331035 h 548473"/>
                  <a:gd name="connsiteX12" fmla="*/ 384668 w 443009"/>
                  <a:gd name="connsiteY12" fmla="*/ 285324 h 548473"/>
                  <a:gd name="connsiteX13" fmla="*/ 156339 w 443009"/>
                  <a:gd name="connsiteY13" fmla="*/ 94989 h 548473"/>
                  <a:gd name="connsiteX14" fmla="*/ 118313 w 443009"/>
                  <a:gd name="connsiteY14" fmla="*/ 140696 h 548473"/>
                  <a:gd name="connsiteX15" fmla="*/ 265698 w 443009"/>
                  <a:gd name="connsiteY15" fmla="*/ 0 h 548473"/>
                  <a:gd name="connsiteX16" fmla="*/ 218017 w 443009"/>
                  <a:gd name="connsiteY16" fmla="*/ 35503 h 548473"/>
                  <a:gd name="connsiteX17" fmla="*/ 395329 w 443009"/>
                  <a:gd name="connsiteY17" fmla="*/ 274161 h 548473"/>
                  <a:gd name="connsiteX18" fmla="*/ 443010 w 443009"/>
                  <a:gd name="connsiteY18" fmla="*/ 238664 h 548473"/>
                  <a:gd name="connsiteX19" fmla="*/ 265698 w 443009"/>
                  <a:gd name="connsiteY19" fmla="*/ 0 h 548473"/>
                  <a:gd name="connsiteX20" fmla="*/ 0 w 443009"/>
                  <a:gd name="connsiteY20" fmla="*/ 548473 h 548473"/>
                  <a:gd name="connsiteX21" fmla="*/ 295986 w 443009"/>
                  <a:gd name="connsiteY21" fmla="*/ 548473 h 548473"/>
                  <a:gd name="connsiteX22" fmla="*/ 295986 w 443009"/>
                  <a:gd name="connsiteY22" fmla="*/ 489213 h 548473"/>
                  <a:gd name="connsiteX23" fmla="*/ 0 w 443009"/>
                  <a:gd name="connsiteY23" fmla="*/ 489213 h 548473"/>
                  <a:gd name="connsiteX24" fmla="*/ 0 w 443009"/>
                  <a:gd name="connsiteY24" fmla="*/ 548473 h 54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3009" h="548473">
                    <a:moveTo>
                      <a:pt x="5316" y="412336"/>
                    </a:moveTo>
                    <a:lnTo>
                      <a:pt x="296055" y="473509"/>
                    </a:lnTo>
                    <a:lnTo>
                      <a:pt x="308277" y="415326"/>
                    </a:lnTo>
                    <a:lnTo>
                      <a:pt x="17538" y="354125"/>
                    </a:lnTo>
                    <a:lnTo>
                      <a:pt x="5316" y="412336"/>
                    </a:lnTo>
                    <a:close/>
                    <a:moveTo>
                      <a:pt x="43789" y="272971"/>
                    </a:moveTo>
                    <a:lnTo>
                      <a:pt x="313115" y="398539"/>
                    </a:lnTo>
                    <a:lnTo>
                      <a:pt x="338204" y="344617"/>
                    </a:lnTo>
                    <a:lnTo>
                      <a:pt x="68873" y="219049"/>
                    </a:lnTo>
                    <a:lnTo>
                      <a:pt x="43789" y="272971"/>
                    </a:lnTo>
                    <a:close/>
                    <a:moveTo>
                      <a:pt x="118313" y="140696"/>
                    </a:moveTo>
                    <a:lnTo>
                      <a:pt x="346642" y="331035"/>
                    </a:lnTo>
                    <a:lnTo>
                      <a:pt x="384668" y="285324"/>
                    </a:lnTo>
                    <a:lnTo>
                      <a:pt x="156339" y="94989"/>
                    </a:lnTo>
                    <a:lnTo>
                      <a:pt x="118313" y="140696"/>
                    </a:lnTo>
                    <a:close/>
                    <a:moveTo>
                      <a:pt x="265698" y="0"/>
                    </a:moveTo>
                    <a:lnTo>
                      <a:pt x="218017" y="35503"/>
                    </a:lnTo>
                    <a:lnTo>
                      <a:pt x="395329" y="274161"/>
                    </a:lnTo>
                    <a:lnTo>
                      <a:pt x="443010" y="238664"/>
                    </a:lnTo>
                    <a:lnTo>
                      <a:pt x="265698" y="0"/>
                    </a:lnTo>
                    <a:close/>
                    <a:moveTo>
                      <a:pt x="0" y="548473"/>
                    </a:moveTo>
                    <a:lnTo>
                      <a:pt x="295986" y="548473"/>
                    </a:lnTo>
                    <a:lnTo>
                      <a:pt x="295986" y="489213"/>
                    </a:lnTo>
                    <a:lnTo>
                      <a:pt x="0" y="489213"/>
                    </a:lnTo>
                    <a:lnTo>
                      <a:pt x="0" y="548473"/>
                    </a:lnTo>
                    <a:close/>
                  </a:path>
                </a:pathLst>
              </a:custGeom>
              <a:solidFill>
                <a:srgbClr val="F58025"/>
              </a:solidFill>
              <a:ln w="21535" cap="flat">
                <a:noFill/>
                <a:prstDash val="solid"/>
                <a:miter/>
              </a:ln>
            </p:spPr>
            <p:txBody>
              <a:bodyPr rtlCol="0" anchor="ctr"/>
              <a:lstStyle/>
              <a:p>
                <a:endParaRPr lang="ja-JP" altLang="en-US"/>
              </a:p>
            </p:txBody>
          </p:sp>
        </p:grpSp>
      </p:grpSp>
      <p:grpSp>
        <p:nvGrpSpPr>
          <p:cNvPr id="14" name="グループ化 13">
            <a:extLst>
              <a:ext uri="{FF2B5EF4-FFF2-40B4-BE49-F238E27FC236}">
                <a16:creationId xmlns:a16="http://schemas.microsoft.com/office/drawing/2014/main" id="{679D471B-DC68-23E0-F968-EE6D7D05B351}"/>
              </a:ext>
            </a:extLst>
          </p:cNvPr>
          <p:cNvGrpSpPr/>
          <p:nvPr/>
        </p:nvGrpSpPr>
        <p:grpSpPr>
          <a:xfrm>
            <a:off x="407684" y="4304556"/>
            <a:ext cx="10929272" cy="1361089"/>
            <a:chOff x="407684" y="4304556"/>
            <a:chExt cx="10929272" cy="1361089"/>
          </a:xfrm>
        </p:grpSpPr>
        <p:sp>
          <p:nvSpPr>
            <p:cNvPr id="4" name="角丸四角形 3">
              <a:extLst>
                <a:ext uri="{FF2B5EF4-FFF2-40B4-BE49-F238E27FC236}">
                  <a16:creationId xmlns:a16="http://schemas.microsoft.com/office/drawing/2014/main" id="{B7581BE8-E3A2-3902-347F-09C1F2C12681}"/>
                </a:ext>
              </a:extLst>
            </p:cNvPr>
            <p:cNvSpPr/>
            <p:nvPr/>
          </p:nvSpPr>
          <p:spPr>
            <a:xfrm>
              <a:off x="685800" y="4304556"/>
              <a:ext cx="10651156" cy="1361089"/>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540000" rIns="270000" rtlCol="0" anchor="ctr"/>
            <a:lstStyle/>
            <a:p>
              <a:r>
                <a:rPr kumimoji="1" lang="en" altLang="ja-JP" sz="2400" dirty="0"/>
                <a:t>Conduct analyses on websites other than Q&amp;A sites,</a:t>
              </a:r>
              <a:br>
                <a:rPr kumimoji="1" lang="en" altLang="ja-JP" sz="2400" dirty="0"/>
              </a:br>
              <a:r>
                <a:rPr kumimoji="1" lang="en" altLang="ja-JP" sz="2400" dirty="0"/>
                <a:t>such as Reddit and Issues in the SBOM-related projects on GitHub</a:t>
              </a:r>
            </a:p>
          </p:txBody>
        </p:sp>
        <p:pic>
          <p:nvPicPr>
            <p:cNvPr id="11" name="グラフィックス 10">
              <a:extLst>
                <a:ext uri="{FF2B5EF4-FFF2-40B4-BE49-F238E27FC236}">
                  <a16:creationId xmlns:a16="http://schemas.microsoft.com/office/drawing/2014/main" id="{4BC06A4F-B788-DF7D-45B6-A82706AED9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413" y="5026194"/>
              <a:ext cx="532774" cy="525476"/>
            </a:xfrm>
            <a:prstGeom prst="rect">
              <a:avLst/>
            </a:prstGeom>
            <a:effectLst>
              <a:outerShdw blurRad="50800" dist="38100" dir="2700000" algn="tl" rotWithShape="0">
                <a:prstClr val="black">
                  <a:alpha val="80000"/>
                </a:prstClr>
              </a:outerShdw>
            </a:effectLst>
          </p:spPr>
        </p:pic>
        <p:pic>
          <p:nvPicPr>
            <p:cNvPr id="13" name="グラフィックス 12">
              <a:extLst>
                <a:ext uri="{FF2B5EF4-FFF2-40B4-BE49-F238E27FC236}">
                  <a16:creationId xmlns:a16="http://schemas.microsoft.com/office/drawing/2014/main" id="{2470B52B-63DA-FFAE-D62D-01B0D61BC1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7684" y="4413924"/>
              <a:ext cx="554424" cy="554424"/>
            </a:xfrm>
            <a:prstGeom prst="rect">
              <a:avLst/>
            </a:prstGeom>
            <a:effectLst>
              <a:outerShdw blurRad="50800" dist="38100" dir="2700000" algn="tl" rotWithShape="0">
                <a:prstClr val="black">
                  <a:alpha val="80000"/>
                </a:prstClr>
              </a:outerShdw>
            </a:effectLst>
          </p:spPr>
        </p:pic>
      </p:grpSp>
    </p:spTree>
    <p:extLst>
      <p:ext uri="{BB962C8B-B14F-4D97-AF65-F5344CB8AC3E}">
        <p14:creationId xmlns:p14="http://schemas.microsoft.com/office/powerpoint/2010/main" val="3702645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8E3D49-14A5-3740-998F-C97A037586A7}"/>
              </a:ext>
            </a:extLst>
          </p:cNvPr>
          <p:cNvSpPr>
            <a:spLocks noGrp="1"/>
          </p:cNvSpPr>
          <p:nvPr>
            <p:ph type="title"/>
          </p:nvPr>
        </p:nvSpPr>
        <p:spPr/>
        <p:txBody>
          <a:bodyPr/>
          <a:lstStyle/>
          <a:p>
            <a:r>
              <a:rPr lang="en-US" altLang="ja-JP" dirty="0"/>
              <a:t>SBOM Advantages</a:t>
            </a:r>
            <a:endParaRPr lang="ja-JP" altLang="en-US"/>
          </a:p>
        </p:txBody>
      </p:sp>
      <p:sp>
        <p:nvSpPr>
          <p:cNvPr id="19" name="コンテンツ プレースホルダー 18">
            <a:extLst>
              <a:ext uri="{FF2B5EF4-FFF2-40B4-BE49-F238E27FC236}">
                <a16:creationId xmlns:a16="http://schemas.microsoft.com/office/drawing/2014/main" id="{080E8F8F-BDA0-505B-C4B3-2124ACDD19AE}"/>
              </a:ext>
            </a:extLst>
          </p:cNvPr>
          <p:cNvSpPr>
            <a:spLocks noGrp="1"/>
          </p:cNvSpPr>
          <p:nvPr>
            <p:ph idx="1"/>
          </p:nvPr>
        </p:nvSpPr>
        <p:spPr/>
        <p:txBody>
          <a:bodyPr/>
          <a:lstStyle/>
          <a:p>
            <a:pPr marL="0" indent="0">
              <a:buNone/>
            </a:pPr>
            <a:r>
              <a:rPr lang="en-US" altLang="ja-JP" dirty="0"/>
              <a:t>Easy acquisition of software component information</a:t>
            </a:r>
          </a:p>
          <a:p>
            <a:pPr marL="0" indent="0">
              <a:buNone/>
            </a:pPr>
            <a:r>
              <a:rPr lang="ja-JP" altLang="en-US"/>
              <a:t>→</a:t>
            </a:r>
            <a:r>
              <a:rPr lang="en-US" altLang="ja-JP" dirty="0"/>
              <a:t> </a:t>
            </a:r>
            <a:r>
              <a:rPr lang="en-US" altLang="ja-JP" b="1" dirty="0">
                <a:solidFill>
                  <a:schemeClr val="accent1"/>
                </a:solidFill>
              </a:rPr>
              <a:t>Detect &amp; mitigate</a:t>
            </a:r>
            <a:r>
              <a:rPr lang="en-US" altLang="ja-JP" dirty="0"/>
              <a:t> vulnerability/licensing issues </a:t>
            </a:r>
            <a:r>
              <a:rPr lang="en-US" altLang="ja-JP" b="1" dirty="0">
                <a:solidFill>
                  <a:schemeClr val="accent1"/>
                </a:solidFill>
              </a:rPr>
              <a:t>before</a:t>
            </a:r>
            <a:r>
              <a:rPr lang="en-US" altLang="ja-JP" dirty="0"/>
              <a:t> they get problematic</a:t>
            </a:r>
            <a:endParaRPr lang="ja-JP" altLang="en-US" b="1">
              <a:solidFill>
                <a:schemeClr val="accent1"/>
              </a:solidFill>
            </a:endParaRPr>
          </a:p>
        </p:txBody>
      </p:sp>
      <p:sp>
        <p:nvSpPr>
          <p:cNvPr id="20" name="直方体 19">
            <a:extLst>
              <a:ext uri="{FF2B5EF4-FFF2-40B4-BE49-F238E27FC236}">
                <a16:creationId xmlns:a16="http://schemas.microsoft.com/office/drawing/2014/main" id="{A50F7425-C6C5-7F15-4445-C367A964339A}"/>
              </a:ext>
            </a:extLst>
          </p:cNvPr>
          <p:cNvSpPr/>
          <p:nvPr/>
        </p:nvSpPr>
        <p:spPr>
          <a:xfrm>
            <a:off x="1896723" y="2881478"/>
            <a:ext cx="2755900" cy="2501900"/>
          </a:xfrm>
          <a:prstGeom prst="cube">
            <a:avLst/>
          </a:prstGeom>
          <a:ln>
            <a:solidFill>
              <a:srgbClr val="FFFFFF"/>
            </a:solidFill>
          </a:ln>
        </p:spPr>
        <p:style>
          <a:lnRef idx="3">
            <a:schemeClr val="lt1"/>
          </a:lnRef>
          <a:fillRef idx="1">
            <a:schemeClr val="dk1"/>
          </a:fillRef>
          <a:effectRef idx="1">
            <a:schemeClr val="dk1"/>
          </a:effectRef>
          <a:fontRef idx="minor">
            <a:schemeClr val="lt1"/>
          </a:fontRef>
        </p:style>
        <p:txBody>
          <a:bodyPr rtlCol="0" anchor="ctr"/>
          <a:lstStyle/>
          <a:p>
            <a:pPr algn="ctr"/>
            <a:r>
              <a:rPr kumimoji="1" lang="en-US" altLang="ja-JP" sz="2800" b="1" dirty="0">
                <a:solidFill>
                  <a:srgbClr val="FFFFFF"/>
                </a:solidFill>
              </a:rPr>
              <a:t>Software</a:t>
            </a:r>
          </a:p>
          <a:p>
            <a:pPr algn="ctr"/>
            <a:r>
              <a:rPr lang="en-US" altLang="ja-JP" sz="2800" b="1" dirty="0">
                <a:solidFill>
                  <a:srgbClr val="FFFFFF"/>
                </a:solidFill>
              </a:rPr>
              <a:t>System</a:t>
            </a:r>
            <a:endParaRPr kumimoji="1" lang="ja-JP" altLang="en-US" sz="2800" b="1">
              <a:solidFill>
                <a:srgbClr val="FFFFFF"/>
              </a:solidFill>
            </a:endParaRPr>
          </a:p>
        </p:txBody>
      </p:sp>
      <p:pic>
        <p:nvPicPr>
          <p:cNvPr id="24" name="グラフィックス 23" descr="男性 単色塗りつぶし">
            <a:extLst>
              <a:ext uri="{FF2B5EF4-FFF2-40B4-BE49-F238E27FC236}">
                <a16:creationId xmlns:a16="http://schemas.microsoft.com/office/drawing/2014/main" id="{C73CB45F-3FE8-E7E0-0FF6-7F383055BE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62241" y="3100691"/>
            <a:ext cx="1803400" cy="1803400"/>
          </a:xfrm>
          <a:prstGeom prst="rect">
            <a:avLst/>
          </a:prstGeom>
        </p:spPr>
      </p:pic>
      <p:grpSp>
        <p:nvGrpSpPr>
          <p:cNvPr id="29" name="グループ化 28">
            <a:extLst>
              <a:ext uri="{FF2B5EF4-FFF2-40B4-BE49-F238E27FC236}">
                <a16:creationId xmlns:a16="http://schemas.microsoft.com/office/drawing/2014/main" id="{2009FAD3-1AE0-CE1A-5434-8DD6D356A4D6}"/>
              </a:ext>
            </a:extLst>
          </p:cNvPr>
          <p:cNvGrpSpPr/>
          <p:nvPr/>
        </p:nvGrpSpPr>
        <p:grpSpPr>
          <a:xfrm>
            <a:off x="5073241" y="3047683"/>
            <a:ext cx="1658740" cy="2169490"/>
            <a:chOff x="5740400" y="2984500"/>
            <a:chExt cx="1658740" cy="2169490"/>
          </a:xfrm>
        </p:grpSpPr>
        <p:pic>
          <p:nvPicPr>
            <p:cNvPr id="25" name="グラフィックス 24" descr="ドキュメント 単色塗りつぶし">
              <a:extLst>
                <a:ext uri="{FF2B5EF4-FFF2-40B4-BE49-F238E27FC236}">
                  <a16:creationId xmlns:a16="http://schemas.microsoft.com/office/drawing/2014/main" id="{136C5680-20FA-C312-D0C9-705A2BD420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40400" y="2984500"/>
              <a:ext cx="1658740" cy="1658740"/>
            </a:xfrm>
            <a:prstGeom prst="rect">
              <a:avLst/>
            </a:prstGeom>
            <a:effectLst/>
          </p:spPr>
        </p:pic>
        <p:sp>
          <p:nvSpPr>
            <p:cNvPr id="26" name="テキスト ボックス 25">
              <a:extLst>
                <a:ext uri="{FF2B5EF4-FFF2-40B4-BE49-F238E27FC236}">
                  <a16:creationId xmlns:a16="http://schemas.microsoft.com/office/drawing/2014/main" id="{C2715870-00D4-93BC-933F-D4BBB47545D9}"/>
                </a:ext>
              </a:extLst>
            </p:cNvPr>
            <p:cNvSpPr txBox="1"/>
            <p:nvPr/>
          </p:nvSpPr>
          <p:spPr>
            <a:xfrm>
              <a:off x="6027794" y="4692325"/>
              <a:ext cx="1083951" cy="461665"/>
            </a:xfrm>
            <a:prstGeom prst="rect">
              <a:avLst/>
            </a:prstGeom>
            <a:noFill/>
          </p:spPr>
          <p:txBody>
            <a:bodyPr wrap="none" rtlCol="0">
              <a:spAutoFit/>
            </a:bodyPr>
            <a:lstStyle/>
            <a:p>
              <a:r>
                <a:rPr kumimoji="1" lang="en-US" altLang="ja-JP" sz="2400" b="1" dirty="0"/>
                <a:t>SBOM</a:t>
              </a:r>
              <a:endParaRPr kumimoji="1" lang="ja-JP" altLang="en-US" sz="2400" b="1"/>
            </a:p>
          </p:txBody>
        </p:sp>
      </p:grpSp>
      <p:cxnSp>
        <p:nvCxnSpPr>
          <p:cNvPr id="31" name="直線矢印コネクタ 30">
            <a:extLst>
              <a:ext uri="{FF2B5EF4-FFF2-40B4-BE49-F238E27FC236}">
                <a16:creationId xmlns:a16="http://schemas.microsoft.com/office/drawing/2014/main" id="{D30B20E0-A11E-3FD7-0431-8CF7BA27F363}"/>
              </a:ext>
            </a:extLst>
          </p:cNvPr>
          <p:cNvCxnSpPr>
            <a:cxnSpLocks/>
          </p:cNvCxnSpPr>
          <p:nvPr/>
        </p:nvCxnSpPr>
        <p:spPr>
          <a:xfrm flipH="1">
            <a:off x="6886716" y="4002391"/>
            <a:ext cx="132079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7" name="グラフィックス 36" descr="裁きの天秤 単色塗りつぶし">
            <a:extLst>
              <a:ext uri="{FF2B5EF4-FFF2-40B4-BE49-F238E27FC236}">
                <a16:creationId xmlns:a16="http://schemas.microsoft.com/office/drawing/2014/main" id="{EC260A7D-2713-9E04-7668-40E04642A7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95384" y="2982777"/>
            <a:ext cx="923048" cy="923048"/>
          </a:xfrm>
          <a:prstGeom prst="rect">
            <a:avLst/>
          </a:prstGeom>
          <a:effectLst>
            <a:outerShdw blurRad="50800" dist="25400" dir="2700000" algn="tl" rotWithShape="0">
              <a:prstClr val="black">
                <a:alpha val="80000"/>
              </a:prstClr>
            </a:outerShdw>
          </a:effectLst>
        </p:spPr>
      </p:pic>
      <p:sp>
        <p:nvSpPr>
          <p:cNvPr id="41" name="角丸四角形吹き出し 40">
            <a:extLst>
              <a:ext uri="{FF2B5EF4-FFF2-40B4-BE49-F238E27FC236}">
                <a16:creationId xmlns:a16="http://schemas.microsoft.com/office/drawing/2014/main" id="{B3DC777E-D44B-597F-CD6D-EF3BFFC13889}"/>
              </a:ext>
            </a:extLst>
          </p:cNvPr>
          <p:cNvSpPr/>
          <p:nvPr/>
        </p:nvSpPr>
        <p:spPr>
          <a:xfrm>
            <a:off x="5595174" y="2323533"/>
            <a:ext cx="2292569" cy="858286"/>
          </a:xfrm>
          <a:prstGeom prst="wedgeRoundRectCallout">
            <a:avLst/>
          </a:prstGeom>
          <a:solidFill>
            <a:srgbClr val="FFFFFF"/>
          </a:solidFill>
          <a:ln w="38100"/>
          <a:effectLst>
            <a:outerShdw blurRad="50800" dist="508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b="1" dirty="0">
                <a:solidFill>
                  <a:srgbClr val="000000"/>
                </a:solidFill>
              </a:rPr>
              <a:t>Package A</a:t>
            </a:r>
          </a:p>
          <a:p>
            <a:pPr algn="ctr"/>
            <a:r>
              <a:rPr lang="en-US" altLang="ja-JP" sz="2000" b="1" dirty="0">
                <a:solidFill>
                  <a:srgbClr val="000000"/>
                </a:solidFill>
              </a:rPr>
              <a:t>V</a:t>
            </a:r>
            <a:r>
              <a:rPr kumimoji="1" lang="en-US" altLang="ja-JP" sz="2000" b="1" dirty="0">
                <a:solidFill>
                  <a:srgbClr val="000000"/>
                </a:solidFill>
              </a:rPr>
              <a:t>ersion: 1.5.1</a:t>
            </a:r>
          </a:p>
        </p:txBody>
      </p:sp>
      <p:sp>
        <p:nvSpPr>
          <p:cNvPr id="42" name="角丸四角形吹き出し 41">
            <a:extLst>
              <a:ext uri="{FF2B5EF4-FFF2-40B4-BE49-F238E27FC236}">
                <a16:creationId xmlns:a16="http://schemas.microsoft.com/office/drawing/2014/main" id="{8B02DED3-625A-B35F-4A41-BB33DAEC3694}"/>
              </a:ext>
            </a:extLst>
          </p:cNvPr>
          <p:cNvSpPr/>
          <p:nvPr/>
        </p:nvSpPr>
        <p:spPr>
          <a:xfrm>
            <a:off x="6382715" y="4706423"/>
            <a:ext cx="2292569" cy="858286"/>
          </a:xfrm>
          <a:prstGeom prst="wedgeRoundRectCallout">
            <a:avLst>
              <a:gd name="adj1" fmla="val -47982"/>
              <a:gd name="adj2" fmla="val -88225"/>
              <a:gd name="adj3" fmla="val 16667"/>
            </a:avLst>
          </a:prstGeom>
          <a:solidFill>
            <a:srgbClr val="FFFFFF"/>
          </a:solidFill>
          <a:ln w="38100"/>
          <a:effectLst>
            <a:outerShdw blurRad="50800" dist="508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b="1" dirty="0"/>
              <a:t>Package B</a:t>
            </a:r>
          </a:p>
          <a:p>
            <a:pPr algn="ctr"/>
            <a:r>
              <a:rPr kumimoji="1" lang="en-US" altLang="ja-JP" sz="2000" b="1" dirty="0"/>
              <a:t>License: GPLv3</a:t>
            </a:r>
          </a:p>
        </p:txBody>
      </p:sp>
      <p:pic>
        <p:nvPicPr>
          <p:cNvPr id="39" name="グラフィックス 38" descr="裁きの天秤 単色塗りつぶし">
            <a:extLst>
              <a:ext uri="{FF2B5EF4-FFF2-40B4-BE49-F238E27FC236}">
                <a16:creationId xmlns:a16="http://schemas.microsoft.com/office/drawing/2014/main" id="{51FDB9EF-0FB6-9758-2C00-E14232994C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90902" y="5266258"/>
            <a:ext cx="923048" cy="923048"/>
          </a:xfrm>
          <a:prstGeom prst="rect">
            <a:avLst/>
          </a:prstGeom>
          <a:effectLst>
            <a:outerShdw blurRad="50800" dist="25400" dir="2700000" algn="tl" rotWithShape="0">
              <a:prstClr val="black">
                <a:alpha val="80000"/>
              </a:prstClr>
            </a:outerShdw>
          </a:effectLst>
        </p:spPr>
      </p:pic>
      <p:sp>
        <p:nvSpPr>
          <p:cNvPr id="44" name="円形吹き出し 43">
            <a:extLst>
              <a:ext uri="{FF2B5EF4-FFF2-40B4-BE49-F238E27FC236}">
                <a16:creationId xmlns:a16="http://schemas.microsoft.com/office/drawing/2014/main" id="{C0BEC62E-8FD2-CD03-9E25-B8FC19BCB407}"/>
              </a:ext>
            </a:extLst>
          </p:cNvPr>
          <p:cNvSpPr/>
          <p:nvPr/>
        </p:nvSpPr>
        <p:spPr>
          <a:xfrm>
            <a:off x="9518003" y="2323533"/>
            <a:ext cx="895187" cy="777158"/>
          </a:xfrm>
          <a:prstGeom prst="wedgeEllipseCallout">
            <a:avLst/>
          </a:prstGeom>
          <a:solidFill>
            <a:srgbClr val="FFFFFF"/>
          </a:solidFill>
          <a:effectLst>
            <a:outerShdw blurRad="50800" dist="50800" dir="2700000" algn="tl" rotWithShape="0">
              <a:prstClr val="black">
                <a:alpha val="8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600" b="1" dirty="0"/>
              <a:t>!</a:t>
            </a:r>
            <a:endParaRPr kumimoji="1" lang="ja-JP" altLang="en-US" sz="3600" b="1"/>
          </a:p>
        </p:txBody>
      </p:sp>
      <p:pic>
        <p:nvPicPr>
          <p:cNvPr id="3" name="グラフィックス 2" descr="十字の付いた盾 単色塗りつぶし">
            <a:extLst>
              <a:ext uri="{FF2B5EF4-FFF2-40B4-BE49-F238E27FC236}">
                <a16:creationId xmlns:a16="http://schemas.microsoft.com/office/drawing/2014/main" id="{8613ED7F-D1C9-19C9-36CB-D390EDC56E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93106" y="1916302"/>
            <a:ext cx="914400" cy="914400"/>
          </a:xfrm>
          <a:prstGeom prst="rect">
            <a:avLst/>
          </a:prstGeom>
          <a:effectLst>
            <a:outerShdw blurRad="50800" dist="25400" dir="2700000" algn="tl" rotWithShape="0">
              <a:prstClr val="black">
                <a:alpha val="80000"/>
              </a:prstClr>
            </a:outerShdw>
          </a:effectLst>
        </p:spPr>
      </p:pic>
      <p:pic>
        <p:nvPicPr>
          <p:cNvPr id="4" name="グラフィックス 3" descr="十字の付いた盾 単色塗りつぶし">
            <a:extLst>
              <a:ext uri="{FF2B5EF4-FFF2-40B4-BE49-F238E27FC236}">
                <a16:creationId xmlns:a16="http://schemas.microsoft.com/office/drawing/2014/main" id="{70DF367E-5BEA-53F1-59B4-1A68F2DF02E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41485" y="2987101"/>
            <a:ext cx="914400" cy="914400"/>
          </a:xfrm>
          <a:prstGeom prst="rect">
            <a:avLst/>
          </a:prstGeom>
          <a:effectLst>
            <a:outerShdw blurRad="50800" dist="25400" dir="2700000" algn="tl" rotWithShape="0">
              <a:prstClr val="black">
                <a:alpha val="80000"/>
              </a:prstClr>
            </a:outerShdw>
          </a:effectLst>
        </p:spPr>
      </p:pic>
    </p:spTree>
    <p:extLst>
      <p:ext uri="{BB962C8B-B14F-4D97-AF65-F5344CB8AC3E}">
        <p14:creationId xmlns:p14="http://schemas.microsoft.com/office/powerpoint/2010/main" val="283023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fltVal val="0"/>
                                          </p:val>
                                        </p:tav>
                                        <p:tav tm="100000">
                                          <p:val>
                                            <p:strVal val="#ppt_w"/>
                                          </p:val>
                                        </p:tav>
                                      </p:tavLst>
                                    </p:anim>
                                    <p:anim calcmode="lin" valueType="num">
                                      <p:cBhvr>
                                        <p:cTn id="15" dur="500" fill="hold"/>
                                        <p:tgtEl>
                                          <p:spTgt spid="41"/>
                                        </p:tgtEl>
                                        <p:attrNameLst>
                                          <p:attrName>ppt_h</p:attrName>
                                        </p:attrNameLst>
                                      </p:cBhvr>
                                      <p:tavLst>
                                        <p:tav tm="0">
                                          <p:val>
                                            <p:fltVal val="0"/>
                                          </p:val>
                                        </p:tav>
                                        <p:tav tm="100000">
                                          <p:val>
                                            <p:strVal val="#ppt_h"/>
                                          </p:val>
                                        </p:tav>
                                      </p:tavLst>
                                    </p:anim>
                                    <p:animEffect transition="in" filter="fade">
                                      <p:cBhvr>
                                        <p:cTn id="16" dur="500"/>
                                        <p:tgtEl>
                                          <p:spTgt spid="41"/>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p:cTn id="19" dur="500" fill="hold"/>
                                        <p:tgtEl>
                                          <p:spTgt spid="42"/>
                                        </p:tgtEl>
                                        <p:attrNameLst>
                                          <p:attrName>ppt_w</p:attrName>
                                        </p:attrNameLst>
                                      </p:cBhvr>
                                      <p:tavLst>
                                        <p:tav tm="0">
                                          <p:val>
                                            <p:fltVal val="0"/>
                                          </p:val>
                                        </p:tav>
                                        <p:tav tm="100000">
                                          <p:val>
                                            <p:strVal val="#ppt_w"/>
                                          </p:val>
                                        </p:tav>
                                      </p:tavLst>
                                    </p:anim>
                                    <p:anim calcmode="lin" valueType="num">
                                      <p:cBhvr>
                                        <p:cTn id="20" dur="500" fill="hold"/>
                                        <p:tgtEl>
                                          <p:spTgt spid="42"/>
                                        </p:tgtEl>
                                        <p:attrNameLst>
                                          <p:attrName>ppt_h</p:attrName>
                                        </p:attrNameLst>
                                      </p:cBhvr>
                                      <p:tavLst>
                                        <p:tav tm="0">
                                          <p:val>
                                            <p:fltVal val="0"/>
                                          </p:val>
                                        </p:tav>
                                        <p:tav tm="100000">
                                          <p:val>
                                            <p:strVal val="#ppt_h"/>
                                          </p:val>
                                        </p:tav>
                                      </p:tavLst>
                                    </p:anim>
                                    <p:animEffect transition="in" filter="fade">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childTnLst>
                                </p:cTn>
                              </p:par>
                              <p:par>
                                <p:cTn id="26" presetID="53" presetClass="entr" presetSubtype="16"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ppt_w</p:attrName>
                                        </p:attrNameLst>
                                      </p:cBhvr>
                                      <p:tavLst>
                                        <p:tav tm="0">
                                          <p:val>
                                            <p:fltVal val="0"/>
                                          </p:val>
                                        </p:tav>
                                        <p:tav tm="100000">
                                          <p:val>
                                            <p:strVal val="#ppt_w"/>
                                          </p:val>
                                        </p:tav>
                                      </p:tavLst>
                                    </p:anim>
                                    <p:anim calcmode="lin" valueType="num">
                                      <p:cBhvr>
                                        <p:cTn id="29" dur="500" fill="hold"/>
                                        <p:tgtEl>
                                          <p:spTgt spid="39"/>
                                        </p:tgtEl>
                                        <p:attrNameLst>
                                          <p:attrName>ppt_h</p:attrName>
                                        </p:attrNameLst>
                                      </p:cBhvr>
                                      <p:tavLst>
                                        <p:tav tm="0">
                                          <p:val>
                                            <p:fltVal val="0"/>
                                          </p:val>
                                        </p:tav>
                                        <p:tav tm="100000">
                                          <p:val>
                                            <p:strVal val="#ppt_h"/>
                                          </p:val>
                                        </p:tav>
                                      </p:tavLst>
                                    </p:anim>
                                    <p:animEffect transition="in" filter="fade">
                                      <p:cBhvr>
                                        <p:cTn id="30" dur="500"/>
                                        <p:tgtEl>
                                          <p:spTgt spid="39"/>
                                        </p:tgtEl>
                                      </p:cBhvr>
                                    </p:animEffect>
                                  </p:childTnLst>
                                </p:cTn>
                              </p:par>
                              <p:par>
                                <p:cTn id="31" presetID="53" presetClass="entr" presetSubtype="16"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EA7182-4155-D422-FF3E-811ECBF97F4A}"/>
              </a:ext>
            </a:extLst>
          </p:cNvPr>
          <p:cNvSpPr>
            <a:spLocks noGrp="1"/>
          </p:cNvSpPr>
          <p:nvPr>
            <p:ph type="title"/>
          </p:nvPr>
        </p:nvSpPr>
        <p:spPr/>
        <p:txBody>
          <a:bodyPr/>
          <a:lstStyle/>
          <a:p>
            <a:r>
              <a:rPr kumimoji="1" lang="en-US" altLang="ja-JP" dirty="0"/>
              <a:t>Primary SBOM </a:t>
            </a:r>
            <a:r>
              <a:rPr lang="en-US" altLang="ja-JP" dirty="0"/>
              <a:t>Formats</a:t>
            </a:r>
            <a:endParaRPr kumimoji="1" lang="ja-JP" altLang="en-US"/>
          </a:p>
        </p:txBody>
      </p:sp>
      <p:grpSp>
        <p:nvGrpSpPr>
          <p:cNvPr id="21" name="グループ化 20">
            <a:extLst>
              <a:ext uri="{FF2B5EF4-FFF2-40B4-BE49-F238E27FC236}">
                <a16:creationId xmlns:a16="http://schemas.microsoft.com/office/drawing/2014/main" id="{2D11FF5F-A5FD-0A6C-F49A-A62AD1CC01E4}"/>
              </a:ext>
            </a:extLst>
          </p:cNvPr>
          <p:cNvGrpSpPr/>
          <p:nvPr/>
        </p:nvGrpSpPr>
        <p:grpSpPr>
          <a:xfrm>
            <a:off x="891309" y="1348308"/>
            <a:ext cx="10409382" cy="2133600"/>
            <a:chOff x="1163782" y="1295400"/>
            <a:chExt cx="10409382" cy="2133600"/>
          </a:xfrm>
          <a:effectLst>
            <a:outerShdw blurRad="50800" dist="127000" dir="2700000" algn="tl" rotWithShape="0">
              <a:prstClr val="black">
                <a:alpha val="80000"/>
              </a:prstClr>
            </a:outerShdw>
          </a:effectLst>
        </p:grpSpPr>
        <p:sp>
          <p:nvSpPr>
            <p:cNvPr id="8" name="角丸四角形 7">
              <a:extLst>
                <a:ext uri="{FF2B5EF4-FFF2-40B4-BE49-F238E27FC236}">
                  <a16:creationId xmlns:a16="http://schemas.microsoft.com/office/drawing/2014/main" id="{55E09FF5-9370-F904-50FB-F00944591B8D}"/>
                </a:ext>
              </a:extLst>
            </p:cNvPr>
            <p:cNvSpPr/>
            <p:nvPr/>
          </p:nvSpPr>
          <p:spPr>
            <a:xfrm>
              <a:off x="1163782" y="1295400"/>
              <a:ext cx="10409382" cy="2133600"/>
            </a:xfrm>
            <a:prstGeom prst="roundRect">
              <a:avLst/>
            </a:prstGeom>
            <a:solidFill>
              <a:srgbClr val="D9D9D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15" name="グラフィックス 14">
              <a:extLst>
                <a:ext uri="{FF2B5EF4-FFF2-40B4-BE49-F238E27FC236}">
                  <a16:creationId xmlns:a16="http://schemas.microsoft.com/office/drawing/2014/main" id="{1DD6D52E-4185-9810-7A46-710C46D013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25938" y="1949306"/>
              <a:ext cx="3192170" cy="852703"/>
            </a:xfrm>
            <a:prstGeom prst="rect">
              <a:avLst/>
            </a:prstGeom>
          </p:spPr>
        </p:pic>
        <p:sp>
          <p:nvSpPr>
            <p:cNvPr id="20" name="テキスト ボックス 19">
              <a:extLst>
                <a:ext uri="{FF2B5EF4-FFF2-40B4-BE49-F238E27FC236}">
                  <a16:creationId xmlns:a16="http://schemas.microsoft.com/office/drawing/2014/main" id="{4B96FE20-A5D3-789A-29F7-2F5CFF82B318}"/>
                </a:ext>
              </a:extLst>
            </p:cNvPr>
            <p:cNvSpPr txBox="1"/>
            <p:nvPr/>
          </p:nvSpPr>
          <p:spPr>
            <a:xfrm>
              <a:off x="4996480" y="1775492"/>
              <a:ext cx="6314528" cy="1138773"/>
            </a:xfrm>
            <a:prstGeom prst="rect">
              <a:avLst/>
            </a:prstGeom>
            <a:noFill/>
          </p:spPr>
          <p:txBody>
            <a:bodyPr wrap="square">
              <a:spAutoFit/>
            </a:bodyPr>
            <a:lstStyle/>
            <a:p>
              <a:r>
                <a:rPr lang="en" altLang="ja-JP" sz="2400" b="1" u="sng" dirty="0">
                  <a:solidFill>
                    <a:schemeClr val="bg1"/>
                  </a:solidFill>
                </a:rPr>
                <a:t>Linux Foundation ISO/IEC Standard </a:t>
              </a:r>
              <a:endParaRPr lang="en-US" altLang="ja-JP" sz="2400" b="1" u="sng" dirty="0">
                <a:solidFill>
                  <a:schemeClr val="bg1"/>
                </a:solidFill>
              </a:endParaRPr>
            </a:p>
            <a:p>
              <a:endParaRPr lang="en-US" altLang="ja-JP" sz="2400" dirty="0">
                <a:solidFill>
                  <a:schemeClr val="bg1"/>
                </a:solidFill>
              </a:endParaRPr>
            </a:p>
            <a:p>
              <a:r>
                <a:rPr lang="en-US" altLang="ja-JP" sz="2000" dirty="0">
                  <a:solidFill>
                    <a:schemeClr val="bg1"/>
                  </a:solidFill>
                </a:rPr>
                <a:t>Compliance and Transparency</a:t>
              </a:r>
              <a:endParaRPr lang="ja-JP" altLang="en-US" sz="2000">
                <a:solidFill>
                  <a:schemeClr val="bg1"/>
                </a:solidFill>
              </a:endParaRPr>
            </a:p>
          </p:txBody>
        </p:sp>
      </p:grpSp>
      <p:grpSp>
        <p:nvGrpSpPr>
          <p:cNvPr id="25" name="グループ化 24">
            <a:extLst>
              <a:ext uri="{FF2B5EF4-FFF2-40B4-BE49-F238E27FC236}">
                <a16:creationId xmlns:a16="http://schemas.microsoft.com/office/drawing/2014/main" id="{CD2089EE-7F0C-0AE3-B6D9-8D10FD87398A}"/>
              </a:ext>
            </a:extLst>
          </p:cNvPr>
          <p:cNvGrpSpPr/>
          <p:nvPr/>
        </p:nvGrpSpPr>
        <p:grpSpPr>
          <a:xfrm>
            <a:off x="891309" y="3948545"/>
            <a:ext cx="10409382" cy="2133600"/>
            <a:chOff x="891309" y="3948545"/>
            <a:chExt cx="10409382" cy="2133600"/>
          </a:xfrm>
          <a:effectLst>
            <a:outerShdw blurRad="50800" dist="127000" dir="2700000" algn="tl" rotWithShape="0">
              <a:prstClr val="black">
                <a:alpha val="80000"/>
              </a:prstClr>
            </a:outerShdw>
          </a:effectLst>
        </p:grpSpPr>
        <p:grpSp>
          <p:nvGrpSpPr>
            <p:cNvPr id="22" name="グループ化 21">
              <a:extLst>
                <a:ext uri="{FF2B5EF4-FFF2-40B4-BE49-F238E27FC236}">
                  <a16:creationId xmlns:a16="http://schemas.microsoft.com/office/drawing/2014/main" id="{2C5E3A20-6663-52E7-0BE1-4591D2AD0A1F}"/>
                </a:ext>
              </a:extLst>
            </p:cNvPr>
            <p:cNvGrpSpPr/>
            <p:nvPr/>
          </p:nvGrpSpPr>
          <p:grpSpPr>
            <a:xfrm>
              <a:off x="891309" y="3948545"/>
              <a:ext cx="10409382" cy="2133600"/>
              <a:chOff x="1163782" y="3948545"/>
              <a:chExt cx="9864436" cy="2133600"/>
            </a:xfrm>
          </p:grpSpPr>
          <p:sp>
            <p:nvSpPr>
              <p:cNvPr id="9" name="角丸四角形 8">
                <a:extLst>
                  <a:ext uri="{FF2B5EF4-FFF2-40B4-BE49-F238E27FC236}">
                    <a16:creationId xmlns:a16="http://schemas.microsoft.com/office/drawing/2014/main" id="{0126F415-6651-972C-4960-E3D3E8433E70}"/>
                  </a:ext>
                </a:extLst>
              </p:cNvPr>
              <p:cNvSpPr/>
              <p:nvPr/>
            </p:nvSpPr>
            <p:spPr>
              <a:xfrm>
                <a:off x="1163782" y="3948545"/>
                <a:ext cx="9864436" cy="2133600"/>
              </a:xfrm>
              <a:prstGeom prst="roundRect">
                <a:avLst/>
              </a:prstGeom>
              <a:solidFill>
                <a:srgbClr val="D9D9D9"/>
              </a:solidFill>
              <a:ln>
                <a:no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41556770-075B-7386-F9D1-EE6E702D7FB5}"/>
                  </a:ext>
                </a:extLst>
              </p:cNvPr>
              <p:cNvSpPr txBox="1"/>
              <p:nvPr/>
            </p:nvSpPr>
            <p:spPr>
              <a:xfrm>
                <a:off x="4795834" y="4415179"/>
                <a:ext cx="5983953" cy="1138773"/>
              </a:xfrm>
              <a:prstGeom prst="rect">
                <a:avLst/>
              </a:prstGeom>
              <a:noFill/>
            </p:spPr>
            <p:txBody>
              <a:bodyPr wrap="square" rtlCol="0">
                <a:spAutoFit/>
              </a:bodyPr>
              <a:lstStyle/>
              <a:p>
                <a:r>
                  <a:rPr kumimoji="1" lang="en" altLang="ja-JP" sz="2400" b="1" u="sng" dirty="0">
                    <a:solidFill>
                      <a:srgbClr val="000000"/>
                    </a:solidFill>
                  </a:rPr>
                  <a:t>OWASP </a:t>
                </a:r>
                <a:r>
                  <a:rPr kumimoji="1" lang="en-US" altLang="ja-JP" sz="2400" b="1" u="sng" dirty="0">
                    <a:solidFill>
                      <a:srgbClr val="000000"/>
                    </a:solidFill>
                  </a:rPr>
                  <a:t>Standard</a:t>
                </a:r>
              </a:p>
              <a:p>
                <a:endParaRPr kumimoji="1" lang="en-US" altLang="ja-JP" sz="2400" dirty="0">
                  <a:solidFill>
                    <a:srgbClr val="000000"/>
                  </a:solidFill>
                </a:endParaRPr>
              </a:p>
              <a:p>
                <a:r>
                  <a:rPr lang="en-US" altLang="ja-JP" sz="2000" dirty="0">
                    <a:solidFill>
                      <a:srgbClr val="000000"/>
                    </a:solidFill>
                  </a:rPr>
                  <a:t>Security and Supply Chain Analysis</a:t>
                </a:r>
                <a:endParaRPr kumimoji="1" lang="ja-JP" altLang="en-US" sz="2000">
                  <a:solidFill>
                    <a:srgbClr val="000000"/>
                  </a:solidFill>
                </a:endParaRPr>
              </a:p>
            </p:txBody>
          </p:sp>
        </p:grpSp>
        <p:pic>
          <p:nvPicPr>
            <p:cNvPr id="24" name="グラフィックス 23">
              <a:extLst>
                <a:ext uri="{FF2B5EF4-FFF2-40B4-BE49-F238E27FC236}">
                  <a16:creationId xmlns:a16="http://schemas.microsoft.com/office/drawing/2014/main" id="{38223ECF-216F-8810-BA93-D7AD29C2F8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85253" y="4729595"/>
              <a:ext cx="3276600" cy="571500"/>
            </a:xfrm>
            <a:prstGeom prst="rect">
              <a:avLst/>
            </a:prstGeom>
          </p:spPr>
        </p:pic>
      </p:grpSp>
    </p:spTree>
    <p:extLst>
      <p:ext uri="{BB962C8B-B14F-4D97-AF65-F5344CB8AC3E}">
        <p14:creationId xmlns:p14="http://schemas.microsoft.com/office/powerpoint/2010/main" val="3063943596"/>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01EB630-0F61-C472-0D51-5023A2DA2E5C}"/>
              </a:ext>
            </a:extLst>
          </p:cNvPr>
          <p:cNvSpPr>
            <a:spLocks noGrp="1"/>
          </p:cNvSpPr>
          <p:nvPr>
            <p:ph type="title"/>
          </p:nvPr>
        </p:nvSpPr>
        <p:spPr/>
        <p:txBody>
          <a:bodyPr/>
          <a:lstStyle/>
          <a:p>
            <a:r>
              <a:rPr lang="en-US" altLang="ja-JP" dirty="0"/>
              <a:t>SBOM Issue</a:t>
            </a:r>
            <a:endParaRPr lang="ja-JP" altLang="en-US"/>
          </a:p>
        </p:txBody>
      </p:sp>
      <p:sp>
        <p:nvSpPr>
          <p:cNvPr id="5" name="角丸四角形 4">
            <a:extLst>
              <a:ext uri="{FF2B5EF4-FFF2-40B4-BE49-F238E27FC236}">
                <a16:creationId xmlns:a16="http://schemas.microsoft.com/office/drawing/2014/main" id="{EBC4601B-35BD-0DD0-66A2-E64BD6003451}"/>
              </a:ext>
            </a:extLst>
          </p:cNvPr>
          <p:cNvSpPr/>
          <p:nvPr/>
        </p:nvSpPr>
        <p:spPr>
          <a:xfrm>
            <a:off x="2731758" y="942618"/>
            <a:ext cx="6728483" cy="638841"/>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en" altLang="ja-JP" sz="2800" dirty="0"/>
              <a:t>SBOM </a:t>
            </a:r>
            <a:r>
              <a:rPr lang="en-US" altLang="ja-JP" sz="2800" dirty="0"/>
              <a:t>a</a:t>
            </a:r>
            <a:r>
              <a:rPr kumimoji="1" lang="en-US" altLang="ja-JP" sz="2800" dirty="0"/>
              <a:t>doption is </a:t>
            </a:r>
            <a:r>
              <a:rPr lang="en-US" altLang="ja-JP" sz="2800" dirty="0"/>
              <a:t>s</a:t>
            </a:r>
            <a:r>
              <a:rPr kumimoji="1" lang="en-US" altLang="ja-JP" sz="2800" dirty="0"/>
              <a:t>till inadequate</a:t>
            </a:r>
            <a:endParaRPr kumimoji="1" lang="ja-JP" altLang="en-US" sz="2800"/>
          </a:p>
        </p:txBody>
      </p:sp>
      <p:sp>
        <p:nvSpPr>
          <p:cNvPr id="8" name="角丸四角形 7">
            <a:extLst>
              <a:ext uri="{FF2B5EF4-FFF2-40B4-BE49-F238E27FC236}">
                <a16:creationId xmlns:a16="http://schemas.microsoft.com/office/drawing/2014/main" id="{23EE1B43-DC05-D1D5-335F-A4D798CED2D6}"/>
              </a:ext>
            </a:extLst>
          </p:cNvPr>
          <p:cNvSpPr/>
          <p:nvPr/>
        </p:nvSpPr>
        <p:spPr>
          <a:xfrm>
            <a:off x="712857" y="4823762"/>
            <a:ext cx="10766280" cy="755802"/>
          </a:xfrm>
          <a:prstGeom prst="roundRect">
            <a:avLst/>
          </a:prstGeom>
          <a:noFill/>
          <a:ln w="762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lang="en-US" altLang="ja-JP" sz="2800" dirty="0">
                <a:solidFill>
                  <a:schemeClr val="tx1"/>
                </a:solidFill>
              </a:rPr>
              <a:t>No study revealed </a:t>
            </a:r>
            <a:r>
              <a:rPr lang="en-US" altLang="ja-JP" sz="2800" b="1" dirty="0">
                <a:solidFill>
                  <a:schemeClr val="accent1"/>
                </a:solidFill>
              </a:rPr>
              <a:t>concrete challenges</a:t>
            </a:r>
            <a:r>
              <a:rPr lang="en-US" altLang="ja-JP" sz="2800" i="1" dirty="0">
                <a:solidFill>
                  <a:schemeClr val="accent1"/>
                </a:solidFill>
              </a:rPr>
              <a:t> </a:t>
            </a:r>
            <a:r>
              <a:rPr lang="en-US" altLang="ja-JP" sz="2800" dirty="0">
                <a:solidFill>
                  <a:schemeClr val="tx1"/>
                </a:solidFill>
              </a:rPr>
              <a:t>that </a:t>
            </a:r>
            <a:r>
              <a:rPr lang="en-US" altLang="ja-JP" sz="2800" b="1" dirty="0">
                <a:solidFill>
                  <a:schemeClr val="accent1"/>
                </a:solidFill>
              </a:rPr>
              <a:t>ordinal </a:t>
            </a:r>
            <a:r>
              <a:rPr lang="en-US" altLang="ja-JP" sz="2800" b="1" dirty="0" err="1">
                <a:solidFill>
                  <a:schemeClr val="accent1"/>
                </a:solidFill>
              </a:rPr>
              <a:t>devs</a:t>
            </a:r>
            <a:r>
              <a:rPr lang="en-US" altLang="ja-JP" sz="2800" dirty="0">
                <a:solidFill>
                  <a:schemeClr val="tx1"/>
                </a:solidFill>
              </a:rPr>
              <a:t> faced </a:t>
            </a:r>
            <a:endParaRPr lang="ja-JP" altLang="en-US" sz="2800">
              <a:solidFill>
                <a:schemeClr val="tx1"/>
              </a:solidFill>
            </a:endParaRPr>
          </a:p>
        </p:txBody>
      </p:sp>
      <p:sp>
        <p:nvSpPr>
          <p:cNvPr id="11" name="正方形/長方形 10">
            <a:extLst>
              <a:ext uri="{FF2B5EF4-FFF2-40B4-BE49-F238E27FC236}">
                <a16:creationId xmlns:a16="http://schemas.microsoft.com/office/drawing/2014/main" id="{8187FEF3-FF23-B33F-E982-6CF157989CD1}"/>
              </a:ext>
            </a:extLst>
          </p:cNvPr>
          <p:cNvSpPr/>
          <p:nvPr/>
        </p:nvSpPr>
        <p:spPr>
          <a:xfrm>
            <a:off x="505212" y="2139923"/>
            <a:ext cx="5590786" cy="1215720"/>
          </a:xfrm>
          <a:prstGeom prst="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270000" rIns="270000" rtlCol="0" anchor="ctr"/>
          <a:lstStyle/>
          <a:p>
            <a:r>
              <a:rPr kumimoji="1" lang="en-US" altLang="ja-JP" b="1" u="sng" dirty="0" err="1"/>
              <a:t>Readiless</a:t>
            </a:r>
            <a:r>
              <a:rPr kumimoji="1" lang="en-US" altLang="ja-JP" b="1" u="sng" dirty="0"/>
              <a:t> Survey (Linux Foundation, 2022)</a:t>
            </a:r>
            <a:r>
              <a:rPr kumimoji="1" lang="en-US" altLang="ja-JP" dirty="0"/>
              <a:t> [3]</a:t>
            </a:r>
          </a:p>
          <a:p>
            <a:endParaRPr kumimoji="1" lang="en-US" altLang="ja-JP" sz="1600" dirty="0"/>
          </a:p>
          <a:p>
            <a:r>
              <a:rPr kumimoji="1" lang="en-US" altLang="ja-JP" sz="1600" dirty="0"/>
              <a:t>Studied the SBOM readiness of 412 </a:t>
            </a:r>
            <a:r>
              <a:rPr lang="en-US" altLang="ja-JP" sz="1600" dirty="0"/>
              <a:t>organizations in various types and sizes from various aspects</a:t>
            </a:r>
            <a:endParaRPr kumimoji="1" lang="ja-JP" altLang="en-US" sz="1600"/>
          </a:p>
        </p:txBody>
      </p:sp>
      <p:sp>
        <p:nvSpPr>
          <p:cNvPr id="12" name="正方形/長方形 11">
            <a:extLst>
              <a:ext uri="{FF2B5EF4-FFF2-40B4-BE49-F238E27FC236}">
                <a16:creationId xmlns:a16="http://schemas.microsoft.com/office/drawing/2014/main" id="{3FCDC8B3-EDC6-5DEE-3BE0-3128B494D966}"/>
              </a:ext>
            </a:extLst>
          </p:cNvPr>
          <p:cNvSpPr/>
          <p:nvPr/>
        </p:nvSpPr>
        <p:spPr>
          <a:xfrm>
            <a:off x="6095998" y="2139923"/>
            <a:ext cx="5590786" cy="1215720"/>
          </a:xfrm>
          <a:prstGeom prst="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270000" rIns="270000" rtlCol="0" anchor="ctr"/>
          <a:lstStyle/>
          <a:p>
            <a:r>
              <a:rPr kumimoji="1" lang="en-US" altLang="ja-JP" b="1" u="sng" dirty="0"/>
              <a:t>Questionnaire (Xia </a:t>
            </a:r>
            <a:r>
              <a:rPr lang="en-US" altLang="ja-JP" b="1" u="sng" dirty="0"/>
              <a:t>et al.</a:t>
            </a:r>
            <a:r>
              <a:rPr kumimoji="1" lang="en-US" altLang="ja-JP" b="1" u="sng" dirty="0"/>
              <a:t>, 2023)</a:t>
            </a:r>
            <a:r>
              <a:rPr lang="en-US" altLang="ja-JP" dirty="0"/>
              <a:t> [4]</a:t>
            </a:r>
            <a:endParaRPr kumimoji="1" lang="en-US" altLang="ja-JP" b="1" u="sng" dirty="0"/>
          </a:p>
          <a:p>
            <a:endParaRPr kumimoji="1" lang="en-US" altLang="ja-JP" sz="1600" dirty="0"/>
          </a:p>
          <a:p>
            <a:r>
              <a:rPr kumimoji="1" lang="en-US" altLang="ja-JP" sz="1600" dirty="0"/>
              <a:t>Questioned online SBOM practitioners and</a:t>
            </a:r>
            <a:br>
              <a:rPr kumimoji="1" lang="en-US" altLang="ja-JP" sz="1600" dirty="0"/>
            </a:br>
            <a:r>
              <a:rPr lang="en-US" altLang="ja-JP" sz="1600" dirty="0"/>
              <a:t>presented their views and future goals</a:t>
            </a:r>
            <a:endParaRPr kumimoji="1" lang="ja-JP" altLang="en-US" sz="1600"/>
          </a:p>
        </p:txBody>
      </p:sp>
      <p:sp>
        <p:nvSpPr>
          <p:cNvPr id="13" name="正方形/長方形 12">
            <a:extLst>
              <a:ext uri="{FF2B5EF4-FFF2-40B4-BE49-F238E27FC236}">
                <a16:creationId xmlns:a16="http://schemas.microsoft.com/office/drawing/2014/main" id="{9A73F6E2-3F6F-C25F-DD20-35991A4A0099}"/>
              </a:ext>
            </a:extLst>
          </p:cNvPr>
          <p:cNvSpPr/>
          <p:nvPr/>
        </p:nvSpPr>
        <p:spPr>
          <a:xfrm>
            <a:off x="505211" y="3355643"/>
            <a:ext cx="5590786" cy="1215720"/>
          </a:xfrm>
          <a:prstGeom prst="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270000" rIns="270000" rtlCol="0" anchor="ctr"/>
          <a:lstStyle/>
          <a:p>
            <a:r>
              <a:rPr kumimoji="1" lang="en-US" altLang="ja-JP" b="1" u="sng" dirty="0"/>
              <a:t>Interview (Stalnaker </a:t>
            </a:r>
            <a:r>
              <a:rPr lang="en-US" altLang="ja-JP" b="1" u="sng" dirty="0"/>
              <a:t>et al.</a:t>
            </a:r>
            <a:r>
              <a:rPr kumimoji="1" lang="en-US" altLang="ja-JP" b="1" u="sng" dirty="0"/>
              <a:t>, 2024)</a:t>
            </a:r>
            <a:r>
              <a:rPr lang="en-US" altLang="ja-JP" dirty="0"/>
              <a:t> [5]</a:t>
            </a:r>
            <a:endParaRPr kumimoji="1" lang="en-US" altLang="ja-JP" b="1" u="sng" dirty="0"/>
          </a:p>
          <a:p>
            <a:endParaRPr kumimoji="1" lang="en-US" altLang="ja-JP" sz="1600" dirty="0"/>
          </a:p>
          <a:p>
            <a:r>
              <a:rPr lang="en-US" altLang="ja-JP" sz="1600" dirty="0"/>
              <a:t>Issues that stakeholders faced when creating and consuming SBOMs and ways to handle them</a:t>
            </a:r>
            <a:endParaRPr kumimoji="1" lang="ja-JP" altLang="en-US" sz="1600"/>
          </a:p>
        </p:txBody>
      </p:sp>
      <p:sp>
        <p:nvSpPr>
          <p:cNvPr id="14" name="正方形/長方形 13">
            <a:extLst>
              <a:ext uri="{FF2B5EF4-FFF2-40B4-BE49-F238E27FC236}">
                <a16:creationId xmlns:a16="http://schemas.microsoft.com/office/drawing/2014/main" id="{387F5877-C4BE-56C3-1357-C75D1281711F}"/>
              </a:ext>
            </a:extLst>
          </p:cNvPr>
          <p:cNvSpPr/>
          <p:nvPr/>
        </p:nvSpPr>
        <p:spPr>
          <a:xfrm>
            <a:off x="6095998" y="3355643"/>
            <a:ext cx="5590785" cy="1215720"/>
          </a:xfrm>
          <a:prstGeom prst="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270000" rIns="270000" rtlCol="0" anchor="ctr"/>
          <a:lstStyle/>
          <a:p>
            <a:r>
              <a:rPr kumimoji="1" lang="en-US" altLang="ja-JP" b="1" u="sng" dirty="0"/>
              <a:t>Adoption Study (Nocera </a:t>
            </a:r>
            <a:r>
              <a:rPr lang="en-US" altLang="ja-JP" b="1" u="sng" dirty="0"/>
              <a:t>et al.</a:t>
            </a:r>
            <a:r>
              <a:rPr kumimoji="1" lang="en-US" altLang="ja-JP" b="1" u="sng" dirty="0"/>
              <a:t>, 2023)</a:t>
            </a:r>
            <a:r>
              <a:rPr lang="en-US" altLang="ja-JP" dirty="0"/>
              <a:t> [6]</a:t>
            </a:r>
            <a:endParaRPr kumimoji="1" lang="en-US" altLang="ja-JP" b="1" u="sng" dirty="0"/>
          </a:p>
          <a:p>
            <a:endParaRPr kumimoji="1" lang="en-US" altLang="ja-JP" sz="1600" dirty="0"/>
          </a:p>
          <a:p>
            <a:r>
              <a:rPr kumimoji="1" lang="en" altLang="ja-JP" sz="1600" dirty="0"/>
              <a:t>Quantitively analyzed OSS projects hosted on GitHub</a:t>
            </a:r>
            <a:endParaRPr kumimoji="1" lang="ja-JP" altLang="en-US" sz="1600"/>
          </a:p>
        </p:txBody>
      </p:sp>
      <p:sp>
        <p:nvSpPr>
          <p:cNvPr id="15" name="下矢印 14">
            <a:extLst>
              <a:ext uri="{FF2B5EF4-FFF2-40B4-BE49-F238E27FC236}">
                <a16:creationId xmlns:a16="http://schemas.microsoft.com/office/drawing/2014/main" id="{5F4E4D0F-5769-75E2-098B-4BAFA2593266}"/>
              </a:ext>
            </a:extLst>
          </p:cNvPr>
          <p:cNvSpPr/>
          <p:nvPr/>
        </p:nvSpPr>
        <p:spPr>
          <a:xfrm>
            <a:off x="4713235" y="1715718"/>
            <a:ext cx="2738772" cy="289946"/>
          </a:xfrm>
          <a:prstGeom prst="downArrow">
            <a:avLst/>
          </a:prstGeom>
          <a:solidFill>
            <a:schemeClr val="tx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2715409D-1BAB-6F73-D5FB-0F51E3C68086}"/>
              </a:ext>
            </a:extLst>
          </p:cNvPr>
          <p:cNvSpPr txBox="1"/>
          <p:nvPr/>
        </p:nvSpPr>
        <p:spPr>
          <a:xfrm>
            <a:off x="820219" y="5738038"/>
            <a:ext cx="10766281" cy="954107"/>
          </a:xfrm>
          <a:prstGeom prst="rect">
            <a:avLst/>
          </a:prstGeom>
          <a:noFill/>
        </p:spPr>
        <p:txBody>
          <a:bodyPr wrap="none" rtlCol="0">
            <a:spAutoFit/>
          </a:bodyPr>
          <a:lstStyle/>
          <a:p>
            <a:r>
              <a:rPr kumimoji="1" lang="en" altLang="ja-JP" sz="1400" dirty="0"/>
              <a:t>[3] S. Hendrick and J. </a:t>
            </a:r>
            <a:r>
              <a:rPr kumimoji="1" lang="en" altLang="ja-JP" sz="1400" dirty="0" err="1"/>
              <a:t>Zemlin</a:t>
            </a:r>
            <a:r>
              <a:rPr kumimoji="1" lang="en" altLang="ja-JP" sz="1400" dirty="0"/>
              <a:t>, “The State of Software Bill of Materials (SBOM) and Cybersecurity Readiness”</a:t>
            </a:r>
          </a:p>
          <a:p>
            <a:r>
              <a:rPr kumimoji="1" lang="en-US" altLang="ja-JP" sz="1400" dirty="0"/>
              <a:t>[4] B. Xia </a:t>
            </a:r>
            <a:r>
              <a:rPr lang="en-US" altLang="ja-JP" sz="1400" dirty="0"/>
              <a:t>et al.</a:t>
            </a:r>
            <a:r>
              <a:rPr kumimoji="1" lang="en-US" altLang="ja-JP" sz="1400" dirty="0"/>
              <a:t>, “An Empirical Study on Software Bill of Materials: Where We Stand and the Road Ahead”</a:t>
            </a:r>
          </a:p>
          <a:p>
            <a:r>
              <a:rPr lang="en-US" altLang="ja-JP" sz="1400" dirty="0"/>
              <a:t>[5] T. Stalnaker et al., “BOMs Away! Inside the Minds of Stakeholders: A Comprehensive Study of Bills of Materials for Software Systems”</a:t>
            </a:r>
            <a:endParaRPr kumimoji="1" lang="en-US" altLang="ja-JP" sz="1400" dirty="0"/>
          </a:p>
          <a:p>
            <a:r>
              <a:rPr lang="en-US" altLang="ja-JP" sz="1400" dirty="0"/>
              <a:t>[6] S. Nocera et al., “Software Bill of Materials Adoption: A Mining Study from GitHub”</a:t>
            </a:r>
            <a:endParaRPr kumimoji="1" lang="ja-JP" altLang="en-US" sz="1400"/>
          </a:p>
        </p:txBody>
      </p:sp>
    </p:spTree>
    <p:extLst>
      <p:ext uri="{BB962C8B-B14F-4D97-AF65-F5344CB8AC3E}">
        <p14:creationId xmlns:p14="http://schemas.microsoft.com/office/powerpoint/2010/main" val="4033788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75C657-21F2-C5A2-D8A9-0F76A250ED99}"/>
              </a:ext>
            </a:extLst>
          </p:cNvPr>
          <p:cNvSpPr>
            <a:spLocks noGrp="1"/>
          </p:cNvSpPr>
          <p:nvPr>
            <p:ph type="title"/>
          </p:nvPr>
        </p:nvSpPr>
        <p:spPr/>
        <p:txBody>
          <a:bodyPr/>
          <a:lstStyle/>
          <a:p>
            <a:r>
              <a:rPr kumimoji="1" lang="en-US" altLang="ja-JP" dirty="0"/>
              <a:t>Stack Overflow</a:t>
            </a:r>
            <a:endParaRPr kumimoji="1" lang="ja-JP" altLang="en-US"/>
          </a:p>
        </p:txBody>
      </p:sp>
      <p:sp>
        <p:nvSpPr>
          <p:cNvPr id="3" name="コンテンツ プレースホルダー 2">
            <a:extLst>
              <a:ext uri="{FF2B5EF4-FFF2-40B4-BE49-F238E27FC236}">
                <a16:creationId xmlns:a16="http://schemas.microsoft.com/office/drawing/2014/main" id="{5871AC0F-B9FC-753D-1841-8BAA688AA7D6}"/>
              </a:ext>
            </a:extLst>
          </p:cNvPr>
          <p:cNvSpPr>
            <a:spLocks noGrp="1"/>
          </p:cNvSpPr>
          <p:nvPr>
            <p:ph idx="1"/>
          </p:nvPr>
        </p:nvSpPr>
        <p:spPr/>
        <p:txBody>
          <a:bodyPr/>
          <a:lstStyle/>
          <a:p>
            <a:r>
              <a:rPr lang="en-US" altLang="ja-JP" dirty="0"/>
              <a:t>Developer Q&amp;A website where </a:t>
            </a:r>
            <a:r>
              <a:rPr lang="en-US" altLang="ja-JP" b="1" dirty="0">
                <a:solidFill>
                  <a:schemeClr val="accent1"/>
                </a:solidFill>
              </a:rPr>
              <a:t>many ordinal developers ask questions</a:t>
            </a:r>
          </a:p>
          <a:p>
            <a:r>
              <a:rPr lang="en-US" altLang="ja-JP" dirty="0"/>
              <a:t>#Users &gt; 23 million</a:t>
            </a:r>
          </a:p>
          <a:p>
            <a:r>
              <a:rPr lang="en-US" altLang="ja-JP" dirty="0"/>
              <a:t>#Posts &gt; 60 million</a:t>
            </a:r>
          </a:p>
          <a:p>
            <a:r>
              <a:rPr lang="en-US" altLang="ja-JP" dirty="0"/>
              <a:t>#New questions per day &gt; 2,400</a:t>
            </a:r>
          </a:p>
        </p:txBody>
      </p:sp>
      <p:sp>
        <p:nvSpPr>
          <p:cNvPr id="18" name="テキスト ボックス 17">
            <a:extLst>
              <a:ext uri="{FF2B5EF4-FFF2-40B4-BE49-F238E27FC236}">
                <a16:creationId xmlns:a16="http://schemas.microsoft.com/office/drawing/2014/main" id="{7C5B9FD0-1213-5567-8DE3-3FDC32273742}"/>
              </a:ext>
            </a:extLst>
          </p:cNvPr>
          <p:cNvSpPr txBox="1"/>
          <p:nvPr/>
        </p:nvSpPr>
        <p:spPr>
          <a:xfrm>
            <a:off x="6993078" y="5787617"/>
            <a:ext cx="4308410" cy="307777"/>
          </a:xfrm>
          <a:prstGeom prst="rect">
            <a:avLst/>
          </a:prstGeom>
          <a:noFill/>
        </p:spPr>
        <p:txBody>
          <a:bodyPr wrap="square">
            <a:spAutoFit/>
          </a:bodyPr>
          <a:lstStyle/>
          <a:p>
            <a:pPr algn="ctr"/>
            <a:r>
              <a:rPr lang="en" altLang="ja-JP" sz="1400" dirty="0">
                <a:hlinkClick r:id="rId4"/>
              </a:rPr>
              <a:t>https://stackoverflow.com/questions/69121175</a:t>
            </a:r>
            <a:endParaRPr lang="ja-JP" altLang="en-US" sz="1400"/>
          </a:p>
        </p:txBody>
      </p:sp>
      <p:pic>
        <p:nvPicPr>
          <p:cNvPr id="4" name="図 3">
            <a:extLst>
              <a:ext uri="{FF2B5EF4-FFF2-40B4-BE49-F238E27FC236}">
                <a16:creationId xmlns:a16="http://schemas.microsoft.com/office/drawing/2014/main" id="{BF9BA237-F272-DED5-4A5F-2A33E6115AED}"/>
              </a:ext>
            </a:extLst>
          </p:cNvPr>
          <p:cNvPicPr>
            <a:picLocks noChangeAspect="1"/>
          </p:cNvPicPr>
          <p:nvPr/>
        </p:nvPicPr>
        <p:blipFill>
          <a:blip r:embed="rId5"/>
          <a:stretch>
            <a:fillRect/>
          </a:stretch>
        </p:blipFill>
        <p:spPr>
          <a:xfrm>
            <a:off x="6303612" y="2009817"/>
            <a:ext cx="5536935" cy="3701081"/>
          </a:xfrm>
          <a:prstGeom prst="rect">
            <a:avLst/>
          </a:prstGeom>
        </p:spPr>
      </p:pic>
      <p:sp>
        <p:nvSpPr>
          <p:cNvPr id="5" name="角丸四角形 4">
            <a:extLst>
              <a:ext uri="{FF2B5EF4-FFF2-40B4-BE49-F238E27FC236}">
                <a16:creationId xmlns:a16="http://schemas.microsoft.com/office/drawing/2014/main" id="{57A56328-E464-C20E-6A3D-44D2AE09A47F}"/>
              </a:ext>
            </a:extLst>
          </p:cNvPr>
          <p:cNvSpPr/>
          <p:nvPr/>
        </p:nvSpPr>
        <p:spPr>
          <a:xfrm>
            <a:off x="6303611" y="2037972"/>
            <a:ext cx="3109895" cy="341177"/>
          </a:xfrm>
          <a:prstGeom prst="roundRect">
            <a:avLst/>
          </a:prstGeom>
          <a:noFill/>
          <a:ln w="76200">
            <a:solidFill>
              <a:srgbClr val="FF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A4B34DE-C08A-AFF2-EDCD-75A9F0170B5B}"/>
              </a:ext>
            </a:extLst>
          </p:cNvPr>
          <p:cNvSpPr txBox="1"/>
          <p:nvPr/>
        </p:nvSpPr>
        <p:spPr>
          <a:xfrm>
            <a:off x="9072080" y="2194483"/>
            <a:ext cx="920060" cy="400110"/>
          </a:xfrm>
          <a:prstGeom prst="rect">
            <a:avLst/>
          </a:prstGeom>
          <a:solidFill>
            <a:srgbClr val="FFFFFF"/>
          </a:solidFill>
          <a:ln w="38100">
            <a:solidFill>
              <a:srgbClr val="000000"/>
            </a:solidFill>
          </a:ln>
        </p:spPr>
        <p:txBody>
          <a:bodyPr wrap="square" rtlCol="0">
            <a:spAutoFit/>
          </a:bodyPr>
          <a:lstStyle/>
          <a:p>
            <a:pPr algn="ctr"/>
            <a:r>
              <a:rPr kumimoji="1" lang="en-US" altLang="ja-JP" sz="2000" b="1" dirty="0">
                <a:solidFill>
                  <a:srgbClr val="000000"/>
                </a:solidFill>
              </a:rPr>
              <a:t>Title</a:t>
            </a:r>
            <a:endParaRPr kumimoji="1" lang="ja-JP" altLang="en-US" sz="2000" b="1">
              <a:solidFill>
                <a:srgbClr val="000000"/>
              </a:solidFill>
            </a:endParaRPr>
          </a:p>
        </p:txBody>
      </p:sp>
      <p:pic>
        <p:nvPicPr>
          <p:cNvPr id="7" name="図 6">
            <a:extLst>
              <a:ext uri="{FF2B5EF4-FFF2-40B4-BE49-F238E27FC236}">
                <a16:creationId xmlns:a16="http://schemas.microsoft.com/office/drawing/2014/main" id="{DE9695DE-6C29-8E45-E2A8-0833F2E3CB7F}"/>
              </a:ext>
            </a:extLst>
          </p:cNvPr>
          <p:cNvPicPr>
            <a:picLocks noChangeAspect="1"/>
          </p:cNvPicPr>
          <p:nvPr/>
        </p:nvPicPr>
        <p:blipFill>
          <a:blip r:embed="rId6"/>
          <a:stretch>
            <a:fillRect/>
          </a:stretch>
        </p:blipFill>
        <p:spPr>
          <a:xfrm>
            <a:off x="381782" y="3660689"/>
            <a:ext cx="5921829" cy="2434705"/>
          </a:xfrm>
          <a:prstGeom prst="rect">
            <a:avLst/>
          </a:prstGeom>
        </p:spPr>
      </p:pic>
      <p:sp>
        <p:nvSpPr>
          <p:cNvPr id="8" name="角丸四角形 7">
            <a:extLst>
              <a:ext uri="{FF2B5EF4-FFF2-40B4-BE49-F238E27FC236}">
                <a16:creationId xmlns:a16="http://schemas.microsoft.com/office/drawing/2014/main" id="{4CD7378D-0EE7-0AE6-AB4D-A5A3A9FE0EAD}"/>
              </a:ext>
            </a:extLst>
          </p:cNvPr>
          <p:cNvSpPr/>
          <p:nvPr/>
        </p:nvSpPr>
        <p:spPr>
          <a:xfrm>
            <a:off x="6717222" y="3573480"/>
            <a:ext cx="4860122" cy="915597"/>
          </a:xfrm>
          <a:prstGeom prst="roundRect">
            <a:avLst/>
          </a:prstGeom>
          <a:noFill/>
          <a:ln w="76200">
            <a:solidFill>
              <a:srgbClr val="FF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7A7C49B-4FC7-89AB-E0E6-5B797CDBEC27}"/>
              </a:ext>
            </a:extLst>
          </p:cNvPr>
          <p:cNvSpPr txBox="1"/>
          <p:nvPr/>
        </p:nvSpPr>
        <p:spPr>
          <a:xfrm>
            <a:off x="10124662" y="3831223"/>
            <a:ext cx="982724" cy="400110"/>
          </a:xfrm>
          <a:prstGeom prst="rect">
            <a:avLst/>
          </a:prstGeom>
          <a:solidFill>
            <a:srgbClr val="FFFFFF"/>
          </a:solidFill>
          <a:ln w="38100">
            <a:solidFill>
              <a:srgbClr val="000000"/>
            </a:solidFill>
          </a:ln>
        </p:spPr>
        <p:txBody>
          <a:bodyPr wrap="square" rtlCol="0">
            <a:spAutoFit/>
          </a:bodyPr>
          <a:lstStyle/>
          <a:p>
            <a:pPr algn="ctr"/>
            <a:r>
              <a:rPr kumimoji="1" lang="en-US" altLang="ja-JP" sz="2000" b="1" dirty="0">
                <a:solidFill>
                  <a:srgbClr val="000000"/>
                </a:solidFill>
              </a:rPr>
              <a:t>Body</a:t>
            </a:r>
            <a:endParaRPr kumimoji="1" lang="ja-JP" altLang="en-US" sz="2000" b="1">
              <a:solidFill>
                <a:srgbClr val="000000"/>
              </a:solidFill>
            </a:endParaRPr>
          </a:p>
        </p:txBody>
      </p:sp>
      <p:sp>
        <p:nvSpPr>
          <p:cNvPr id="10" name="角丸四角形 9">
            <a:extLst>
              <a:ext uri="{FF2B5EF4-FFF2-40B4-BE49-F238E27FC236}">
                <a16:creationId xmlns:a16="http://schemas.microsoft.com/office/drawing/2014/main" id="{A14C4F81-6DBB-B45B-9418-FE1995651889}"/>
              </a:ext>
            </a:extLst>
          </p:cNvPr>
          <p:cNvSpPr/>
          <p:nvPr/>
        </p:nvSpPr>
        <p:spPr>
          <a:xfrm>
            <a:off x="6717222" y="4564286"/>
            <a:ext cx="1040739" cy="341177"/>
          </a:xfrm>
          <a:prstGeom prst="roundRect">
            <a:avLst/>
          </a:prstGeom>
          <a:noFill/>
          <a:ln w="76200">
            <a:solidFill>
              <a:srgbClr val="FF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06A2D23-8736-1D89-47CF-C7428D235606}"/>
              </a:ext>
            </a:extLst>
          </p:cNvPr>
          <p:cNvSpPr txBox="1"/>
          <p:nvPr/>
        </p:nvSpPr>
        <p:spPr>
          <a:xfrm>
            <a:off x="7452379" y="4659003"/>
            <a:ext cx="886078" cy="400110"/>
          </a:xfrm>
          <a:prstGeom prst="rect">
            <a:avLst/>
          </a:prstGeom>
          <a:solidFill>
            <a:srgbClr val="FFFFFF"/>
          </a:solidFill>
          <a:ln w="38100">
            <a:solidFill>
              <a:srgbClr val="000000"/>
            </a:solidFill>
          </a:ln>
        </p:spPr>
        <p:txBody>
          <a:bodyPr wrap="square" rtlCol="0">
            <a:spAutoFit/>
          </a:bodyPr>
          <a:lstStyle/>
          <a:p>
            <a:pPr algn="ctr"/>
            <a:r>
              <a:rPr kumimoji="1" lang="en-US" altLang="ja-JP" sz="2000" b="1" dirty="0">
                <a:solidFill>
                  <a:srgbClr val="000000"/>
                </a:solidFill>
              </a:rPr>
              <a:t>Tags</a:t>
            </a:r>
            <a:endParaRPr kumimoji="1" lang="ja-JP" altLang="en-US" sz="2000" b="1">
              <a:solidFill>
                <a:srgbClr val="000000"/>
              </a:solidFill>
            </a:endParaRPr>
          </a:p>
        </p:txBody>
      </p:sp>
      <p:sp>
        <p:nvSpPr>
          <p:cNvPr id="12" name="角丸四角形 11">
            <a:extLst>
              <a:ext uri="{FF2B5EF4-FFF2-40B4-BE49-F238E27FC236}">
                <a16:creationId xmlns:a16="http://schemas.microsoft.com/office/drawing/2014/main" id="{17AEC1BE-3C69-4C2A-349E-1642EAEFD260}"/>
              </a:ext>
            </a:extLst>
          </p:cNvPr>
          <p:cNvSpPr/>
          <p:nvPr/>
        </p:nvSpPr>
        <p:spPr>
          <a:xfrm>
            <a:off x="9640179" y="4905463"/>
            <a:ext cx="1812280" cy="457073"/>
          </a:xfrm>
          <a:prstGeom prst="roundRect">
            <a:avLst/>
          </a:prstGeom>
          <a:noFill/>
          <a:ln w="76200">
            <a:solidFill>
              <a:srgbClr val="FF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1B9FA751-9AA0-8F96-C00A-B06E77FCE91B}"/>
              </a:ext>
            </a:extLst>
          </p:cNvPr>
          <p:cNvSpPr txBox="1"/>
          <p:nvPr/>
        </p:nvSpPr>
        <p:spPr>
          <a:xfrm>
            <a:off x="9072080" y="4753819"/>
            <a:ext cx="1648930" cy="400110"/>
          </a:xfrm>
          <a:prstGeom prst="rect">
            <a:avLst/>
          </a:prstGeom>
          <a:solidFill>
            <a:srgbClr val="FFFFFF"/>
          </a:solidFill>
          <a:ln w="38100">
            <a:solidFill>
              <a:srgbClr val="000000"/>
            </a:solidFill>
          </a:ln>
        </p:spPr>
        <p:txBody>
          <a:bodyPr wrap="square" rtlCol="0">
            <a:spAutoFit/>
          </a:bodyPr>
          <a:lstStyle/>
          <a:p>
            <a:pPr algn="ctr"/>
            <a:r>
              <a:rPr kumimoji="1" lang="en-US" altLang="ja-JP" sz="2000" b="1" dirty="0">
                <a:solidFill>
                  <a:srgbClr val="000000"/>
                </a:solidFill>
              </a:rPr>
              <a:t>Timestamp</a:t>
            </a:r>
            <a:endParaRPr kumimoji="1" lang="ja-JP" altLang="en-US" sz="2000" b="1">
              <a:solidFill>
                <a:srgbClr val="000000"/>
              </a:solidFill>
            </a:endParaRPr>
          </a:p>
        </p:txBody>
      </p:sp>
      <p:sp>
        <p:nvSpPr>
          <p:cNvPr id="16" name="角丸四角形 15">
            <a:extLst>
              <a:ext uri="{FF2B5EF4-FFF2-40B4-BE49-F238E27FC236}">
                <a16:creationId xmlns:a16="http://schemas.microsoft.com/office/drawing/2014/main" id="{6F23B87F-10F1-086D-A40B-6B6ABFFBC2FD}"/>
              </a:ext>
            </a:extLst>
          </p:cNvPr>
          <p:cNvSpPr/>
          <p:nvPr/>
        </p:nvSpPr>
        <p:spPr>
          <a:xfrm>
            <a:off x="435214" y="5365752"/>
            <a:ext cx="477670" cy="391365"/>
          </a:xfrm>
          <a:prstGeom prst="roundRect">
            <a:avLst/>
          </a:prstGeom>
          <a:noFill/>
          <a:ln w="76200">
            <a:solidFill>
              <a:srgbClr val="FF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92856764-D759-FA31-9BAE-46A856B34E05}"/>
              </a:ext>
            </a:extLst>
          </p:cNvPr>
          <p:cNvSpPr txBox="1"/>
          <p:nvPr/>
        </p:nvSpPr>
        <p:spPr>
          <a:xfrm>
            <a:off x="809451" y="5535125"/>
            <a:ext cx="2223960" cy="400110"/>
          </a:xfrm>
          <a:prstGeom prst="rect">
            <a:avLst/>
          </a:prstGeom>
          <a:solidFill>
            <a:srgbClr val="FFFFFF"/>
          </a:solidFill>
          <a:ln w="38100">
            <a:solidFill>
              <a:srgbClr val="000000"/>
            </a:solidFill>
          </a:ln>
        </p:spPr>
        <p:txBody>
          <a:bodyPr wrap="square" rtlCol="0">
            <a:spAutoFit/>
          </a:bodyPr>
          <a:lstStyle/>
          <a:p>
            <a:pPr algn="ctr"/>
            <a:r>
              <a:rPr kumimoji="1" lang="en-US" altLang="ja-JP" sz="2000" b="1" dirty="0">
                <a:solidFill>
                  <a:srgbClr val="000000"/>
                </a:solidFill>
              </a:rPr>
              <a:t>Accepted Sign</a:t>
            </a:r>
            <a:endParaRPr kumimoji="1" lang="ja-JP" altLang="en-US" sz="2000" b="1">
              <a:solidFill>
                <a:srgbClr val="000000"/>
              </a:solidFill>
            </a:endParaRPr>
          </a:p>
        </p:txBody>
      </p:sp>
      <p:sp>
        <p:nvSpPr>
          <p:cNvPr id="19" name="角丸四角形 18">
            <a:extLst>
              <a:ext uri="{FF2B5EF4-FFF2-40B4-BE49-F238E27FC236}">
                <a16:creationId xmlns:a16="http://schemas.microsoft.com/office/drawing/2014/main" id="{4F99349A-4457-0766-B01D-939CEAB6C9C8}"/>
              </a:ext>
            </a:extLst>
          </p:cNvPr>
          <p:cNvSpPr/>
          <p:nvPr/>
        </p:nvSpPr>
        <p:spPr>
          <a:xfrm>
            <a:off x="1990769" y="3729554"/>
            <a:ext cx="1415039" cy="400109"/>
          </a:xfrm>
          <a:prstGeom prst="roundRect">
            <a:avLst/>
          </a:prstGeom>
          <a:solidFill>
            <a:srgbClr val="FFFFFF"/>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000000"/>
                </a:solidFill>
              </a:rPr>
              <a:t>Answer</a:t>
            </a:r>
            <a:endParaRPr kumimoji="1" lang="ja-JP" altLang="en-US" sz="2000" b="1">
              <a:solidFill>
                <a:srgbClr val="000000"/>
              </a:solidFill>
            </a:endParaRPr>
          </a:p>
        </p:txBody>
      </p:sp>
      <p:sp>
        <p:nvSpPr>
          <p:cNvPr id="15" name="角丸四角形 14">
            <a:extLst>
              <a:ext uri="{FF2B5EF4-FFF2-40B4-BE49-F238E27FC236}">
                <a16:creationId xmlns:a16="http://schemas.microsoft.com/office/drawing/2014/main" id="{E3A8BBB2-DCB8-8FFA-499E-AD67DB718E72}"/>
              </a:ext>
            </a:extLst>
          </p:cNvPr>
          <p:cNvSpPr/>
          <p:nvPr/>
        </p:nvSpPr>
        <p:spPr>
          <a:xfrm>
            <a:off x="10124661" y="2094018"/>
            <a:ext cx="1490486" cy="400109"/>
          </a:xfrm>
          <a:prstGeom prst="roundRect">
            <a:avLst/>
          </a:prstGeom>
          <a:solidFill>
            <a:srgbClr val="FFFFFF"/>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000" b="1" dirty="0">
                <a:solidFill>
                  <a:srgbClr val="000000"/>
                </a:solidFill>
              </a:rPr>
              <a:t>Question</a:t>
            </a:r>
            <a:endParaRPr kumimoji="1" lang="ja-JP" altLang="en-US" sz="2000" b="1">
              <a:solidFill>
                <a:srgbClr val="000000"/>
              </a:solidFill>
            </a:endParaRPr>
          </a:p>
        </p:txBody>
      </p:sp>
    </p:spTree>
    <p:extLst>
      <p:ext uri="{BB962C8B-B14F-4D97-AF65-F5344CB8AC3E}">
        <p14:creationId xmlns:p14="http://schemas.microsoft.com/office/powerpoint/2010/main" val="11722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14" grpId="0" animBg="1"/>
      <p:bldP spid="16" grpId="0" animBg="1"/>
      <p:bldP spid="17" grpId="0" animBg="1"/>
    </p:bldLst>
  </p:timing>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9CF464-0D82-9F07-322D-DD424341D4F0}"/>
              </a:ext>
            </a:extLst>
          </p:cNvPr>
          <p:cNvSpPr>
            <a:spLocks noGrp="1"/>
          </p:cNvSpPr>
          <p:nvPr>
            <p:ph type="title"/>
          </p:nvPr>
        </p:nvSpPr>
        <p:spPr/>
        <p:txBody>
          <a:bodyPr/>
          <a:lstStyle/>
          <a:p>
            <a:r>
              <a:rPr kumimoji="1" lang="en" altLang="ja-JP" sz="3200" dirty="0"/>
              <a:t>Analysis of Stack Overflow Questions</a:t>
            </a:r>
            <a:endParaRPr kumimoji="1" lang="ja-JP" altLang="en-US"/>
          </a:p>
        </p:txBody>
      </p:sp>
      <p:sp>
        <p:nvSpPr>
          <p:cNvPr id="3" name="コンテンツ プレースホルダー 2">
            <a:extLst>
              <a:ext uri="{FF2B5EF4-FFF2-40B4-BE49-F238E27FC236}">
                <a16:creationId xmlns:a16="http://schemas.microsoft.com/office/drawing/2014/main" id="{945A5973-3100-9CC2-F631-84D8E8A0036A}"/>
              </a:ext>
            </a:extLst>
          </p:cNvPr>
          <p:cNvSpPr>
            <a:spLocks noGrp="1"/>
          </p:cNvSpPr>
          <p:nvPr>
            <p:ph idx="1"/>
          </p:nvPr>
        </p:nvSpPr>
        <p:spPr/>
        <p:txBody>
          <a:bodyPr>
            <a:normAutofit/>
          </a:bodyPr>
          <a:lstStyle/>
          <a:p>
            <a:pPr marL="0" indent="0">
              <a:buNone/>
            </a:pPr>
            <a:r>
              <a:rPr lang="en-US" altLang="ja-JP" sz="2800" dirty="0"/>
              <a:t>Our expectation</a:t>
            </a:r>
            <a:r>
              <a:rPr lang="ja-JP" altLang="en-US" sz="2800"/>
              <a:t>：</a:t>
            </a:r>
            <a:endParaRPr lang="en-US" altLang="ja-JP" sz="2800" dirty="0"/>
          </a:p>
          <a:p>
            <a:pPr marL="457200" lvl="1" indent="0">
              <a:buNone/>
            </a:pPr>
            <a:r>
              <a:rPr lang="en" altLang="ja-JP" sz="2800" b="1" dirty="0"/>
              <a:t>Developers facing challenges in utilizing SBOM are likely to seek solutions on Stack Overflow by asking questions</a:t>
            </a:r>
          </a:p>
          <a:p>
            <a:pPr marL="457200" lvl="1" indent="0">
              <a:buNone/>
            </a:pPr>
            <a:endParaRPr lang="en" altLang="ja-JP" sz="2400" dirty="0"/>
          </a:p>
          <a:p>
            <a:pPr marL="457200" lvl="1" indent="0">
              <a:buNone/>
            </a:pPr>
            <a:endParaRPr lang="ja-JP" altLang="en-US" sz="2400"/>
          </a:p>
        </p:txBody>
      </p:sp>
      <p:sp>
        <p:nvSpPr>
          <p:cNvPr id="7" name="角丸四角形 6">
            <a:extLst>
              <a:ext uri="{FF2B5EF4-FFF2-40B4-BE49-F238E27FC236}">
                <a16:creationId xmlns:a16="http://schemas.microsoft.com/office/drawing/2014/main" id="{523655B3-C9F7-E773-5195-28BF1430B6B9}"/>
              </a:ext>
            </a:extLst>
          </p:cNvPr>
          <p:cNvSpPr/>
          <p:nvPr/>
        </p:nvSpPr>
        <p:spPr>
          <a:xfrm>
            <a:off x="1052512" y="3574155"/>
            <a:ext cx="10086975" cy="2332123"/>
          </a:xfrm>
          <a:prstGeom prst="roundRect">
            <a:avLst/>
          </a:prstGeom>
          <a:noFill/>
          <a:ln w="762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lang="en-US" altLang="ja-JP" sz="3200" b="1" dirty="0">
                <a:solidFill>
                  <a:schemeClr val="accent1"/>
                </a:solidFill>
              </a:rPr>
              <a:t>Stack Overflow analysis should reveal SBOM challenges that ordinal developers faced</a:t>
            </a:r>
            <a:endParaRPr lang="ja-JP" altLang="en-US" sz="3200" b="1">
              <a:solidFill>
                <a:schemeClr val="accent1"/>
              </a:solidFill>
            </a:endParaRPr>
          </a:p>
        </p:txBody>
      </p:sp>
    </p:spTree>
    <p:extLst>
      <p:ext uri="{BB962C8B-B14F-4D97-AF65-F5344CB8AC3E}">
        <p14:creationId xmlns:p14="http://schemas.microsoft.com/office/powerpoint/2010/main" val="875195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A930D1-CEAE-7B41-AE4C-C8434BD974E4}"/>
              </a:ext>
            </a:extLst>
          </p:cNvPr>
          <p:cNvSpPr>
            <a:spLocks noGrp="1"/>
          </p:cNvSpPr>
          <p:nvPr>
            <p:ph type="title"/>
          </p:nvPr>
        </p:nvSpPr>
        <p:spPr>
          <a:xfrm>
            <a:off x="0" y="0"/>
            <a:ext cx="12192000" cy="671804"/>
          </a:xfrm>
        </p:spPr>
        <p:txBody>
          <a:bodyPr/>
          <a:lstStyle/>
          <a:p>
            <a:r>
              <a:rPr lang="en-US" altLang="ja-JP" dirty="0"/>
              <a:t>Analyses</a:t>
            </a:r>
            <a:endParaRPr lang="ja-JP" altLang="en-US"/>
          </a:p>
        </p:txBody>
      </p:sp>
      <p:sp>
        <p:nvSpPr>
          <p:cNvPr id="11" name="角丸四角形 10">
            <a:extLst>
              <a:ext uri="{FF2B5EF4-FFF2-40B4-BE49-F238E27FC236}">
                <a16:creationId xmlns:a16="http://schemas.microsoft.com/office/drawing/2014/main" id="{66B749D0-01A0-F9E4-62FF-148400011F68}"/>
              </a:ext>
            </a:extLst>
          </p:cNvPr>
          <p:cNvSpPr/>
          <p:nvPr/>
        </p:nvSpPr>
        <p:spPr>
          <a:xfrm>
            <a:off x="1245704" y="4939285"/>
            <a:ext cx="9753599" cy="1540683"/>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450000" rIns="270000" rtlCol="0" anchor="ctr"/>
          <a:lstStyle/>
          <a:p>
            <a:pPr algn="just"/>
            <a:r>
              <a:rPr kumimoji="1" lang="en" altLang="ja-JP" sz="2400" b="1" u="sng" dirty="0"/>
              <a:t>Analysis 3:  Challenges Faced by SBOM Users</a:t>
            </a:r>
            <a:endParaRPr kumimoji="1" lang="en-US" altLang="ja-JP" sz="2400" b="1" u="sng" dirty="0"/>
          </a:p>
          <a:p>
            <a:pPr algn="just"/>
            <a:endParaRPr kumimoji="1" lang="en-US" altLang="ja-JP" sz="2000" dirty="0"/>
          </a:p>
          <a:p>
            <a:pPr algn="just"/>
            <a:r>
              <a:rPr lang="en-US" altLang="ja-JP" sz="2000" dirty="0"/>
              <a:t>What are the </a:t>
            </a:r>
            <a:r>
              <a:rPr kumimoji="1" lang="en" altLang="ja-JP" sz="2000" dirty="0"/>
              <a:t>concrete challenges that ordinal developers faced</a:t>
            </a:r>
            <a:r>
              <a:rPr lang="en-US" altLang="ja-JP" sz="2000" dirty="0"/>
              <a:t>?</a:t>
            </a:r>
            <a:endParaRPr kumimoji="1" lang="ja-JP" altLang="en-US" sz="2000"/>
          </a:p>
        </p:txBody>
      </p:sp>
      <p:pic>
        <p:nvPicPr>
          <p:cNvPr id="4" name="グラフィックス 3" descr="ハードル 単色塗りつぶし">
            <a:extLst>
              <a:ext uri="{FF2B5EF4-FFF2-40B4-BE49-F238E27FC236}">
                <a16:creationId xmlns:a16="http://schemas.microsoft.com/office/drawing/2014/main" id="{A985756A-85AD-F5A3-3867-5486D0CBE7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5497" y="5218992"/>
            <a:ext cx="914400" cy="914400"/>
          </a:xfrm>
          <a:prstGeom prst="rect">
            <a:avLst/>
          </a:prstGeom>
          <a:effectLst>
            <a:outerShdw blurRad="50800" dist="38100" dir="5400000" algn="ctr" rotWithShape="0">
              <a:srgbClr val="000000">
                <a:alpha val="80000"/>
              </a:srgbClr>
            </a:outerShdw>
          </a:effectLst>
        </p:spPr>
      </p:pic>
      <p:sp>
        <p:nvSpPr>
          <p:cNvPr id="10" name="角丸四角形 9">
            <a:extLst>
              <a:ext uri="{FF2B5EF4-FFF2-40B4-BE49-F238E27FC236}">
                <a16:creationId xmlns:a16="http://schemas.microsoft.com/office/drawing/2014/main" id="{96220267-25CE-7930-46B0-D2F569EE805B}"/>
              </a:ext>
            </a:extLst>
          </p:cNvPr>
          <p:cNvSpPr/>
          <p:nvPr/>
        </p:nvSpPr>
        <p:spPr>
          <a:xfrm>
            <a:off x="1245704" y="2794518"/>
            <a:ext cx="9753599" cy="1895245"/>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450000" rIns="270000" rtlCol="0" anchor="ctr"/>
          <a:lstStyle/>
          <a:p>
            <a:r>
              <a:rPr kumimoji="1" lang="en" altLang="ja-JP" sz="2400" b="1" u="sng" dirty="0"/>
              <a:t>Analysis 2:  Trends in the Number of SBOM Questions</a:t>
            </a:r>
            <a:endParaRPr kumimoji="1" lang="en-US" altLang="ja-JP" sz="2400" b="1" u="sng" dirty="0"/>
          </a:p>
          <a:p>
            <a:endParaRPr kumimoji="1" lang="en" altLang="ja-JP" sz="2000" dirty="0"/>
          </a:p>
          <a:p>
            <a:r>
              <a:rPr lang="en" altLang="ja-JP" sz="2000" dirty="0"/>
              <a:t>Are there any effects on the SBOM question count from the U.S. Exec. Order requesting SBOM use and ISO/IEC standardization of SPDX?</a:t>
            </a:r>
            <a:endParaRPr kumimoji="1" lang="ja-JP" altLang="en-US" sz="2000"/>
          </a:p>
        </p:txBody>
      </p:sp>
      <p:pic>
        <p:nvPicPr>
          <p:cNvPr id="6" name="グラフィックス 5" descr="上昇基調 単色塗りつぶし">
            <a:extLst>
              <a:ext uri="{FF2B5EF4-FFF2-40B4-BE49-F238E27FC236}">
                <a16:creationId xmlns:a16="http://schemas.microsoft.com/office/drawing/2014/main" id="{C70E9D58-A3AE-5A29-BAAB-F301C8C517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5497" y="3249314"/>
            <a:ext cx="914400" cy="914400"/>
          </a:xfrm>
          <a:prstGeom prst="rect">
            <a:avLst/>
          </a:prstGeom>
          <a:effectLst>
            <a:outerShdw blurRad="50800" dist="38100" dir="5400000" algn="ctr" rotWithShape="0">
              <a:srgbClr val="000000">
                <a:alpha val="80000"/>
              </a:srgbClr>
            </a:outerShdw>
          </a:effectLst>
        </p:spPr>
      </p:pic>
      <p:sp>
        <p:nvSpPr>
          <p:cNvPr id="9" name="角丸四角形 8">
            <a:extLst>
              <a:ext uri="{FF2B5EF4-FFF2-40B4-BE49-F238E27FC236}">
                <a16:creationId xmlns:a16="http://schemas.microsoft.com/office/drawing/2014/main" id="{CFF78D1D-0027-76A1-1DDF-2167BC37C520}"/>
              </a:ext>
            </a:extLst>
          </p:cNvPr>
          <p:cNvSpPr/>
          <p:nvPr/>
        </p:nvSpPr>
        <p:spPr>
          <a:xfrm>
            <a:off x="1245704" y="1004312"/>
            <a:ext cx="9753599" cy="1540683"/>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450000" rIns="270000" rtlCol="0" anchor="ctr"/>
          <a:lstStyle/>
          <a:p>
            <a:pPr algn="just"/>
            <a:r>
              <a:rPr kumimoji="1" lang="en-US" altLang="ja-JP" sz="2400" b="1" u="sng" dirty="0"/>
              <a:t>Analysis</a:t>
            </a:r>
            <a:r>
              <a:rPr kumimoji="1" lang="ja-JP" altLang="en-US" sz="2400" b="1" u="sng"/>
              <a:t> </a:t>
            </a:r>
            <a:r>
              <a:rPr kumimoji="1" lang="en-US" altLang="ja-JP" sz="2400" b="1" u="sng" dirty="0"/>
              <a:t>1</a:t>
            </a:r>
            <a:r>
              <a:rPr lang="en-US" altLang="ja-JP" sz="2400" b="1" u="sng" dirty="0"/>
              <a:t>:  Answered and Resolved Rate of SBOM Questions</a:t>
            </a:r>
            <a:endParaRPr kumimoji="1" lang="en-US" altLang="ja-JP" sz="2400" b="1" u="sng" dirty="0"/>
          </a:p>
          <a:p>
            <a:pPr algn="just"/>
            <a:endParaRPr kumimoji="1" lang="en-US" altLang="ja-JP" sz="2000" dirty="0"/>
          </a:p>
          <a:p>
            <a:pPr algn="just"/>
            <a:r>
              <a:rPr lang="en" altLang="ja-JP" sz="2000" dirty="0"/>
              <a:t>Can</a:t>
            </a:r>
            <a:r>
              <a:rPr kumimoji="1" lang="en-US" altLang="ja-JP" sz="2000" dirty="0"/>
              <a:t> </a:t>
            </a:r>
            <a:r>
              <a:rPr kumimoji="1" lang="en" altLang="ja-JP" sz="2000" dirty="0"/>
              <a:t>Stack Overflow re</a:t>
            </a:r>
            <a:r>
              <a:rPr kumimoji="1" lang="en-US" altLang="ja-JP" sz="2000" dirty="0"/>
              <a:t>solve SBOM challenges</a:t>
            </a:r>
            <a:r>
              <a:rPr lang="en-US" altLang="ja-JP" sz="2000" dirty="0"/>
              <a:t>?</a:t>
            </a:r>
            <a:endParaRPr kumimoji="1" lang="ja-JP" altLang="en-US" sz="2000"/>
          </a:p>
        </p:txBody>
      </p:sp>
      <p:grpSp>
        <p:nvGrpSpPr>
          <p:cNvPr id="25" name="グループ化 24">
            <a:extLst>
              <a:ext uri="{FF2B5EF4-FFF2-40B4-BE49-F238E27FC236}">
                <a16:creationId xmlns:a16="http://schemas.microsoft.com/office/drawing/2014/main" id="{232C6DB5-80FB-36ED-2847-D054D841FC51}"/>
              </a:ext>
            </a:extLst>
          </p:cNvPr>
          <p:cNvGrpSpPr/>
          <p:nvPr/>
        </p:nvGrpSpPr>
        <p:grpSpPr>
          <a:xfrm>
            <a:off x="830747" y="1374885"/>
            <a:ext cx="723500" cy="723500"/>
            <a:chOff x="830747" y="1374885"/>
            <a:chExt cx="723500" cy="723500"/>
          </a:xfrm>
          <a:effectLst>
            <a:outerShdw blurRad="50800" dist="38100" dir="5400000" algn="ctr" rotWithShape="0">
              <a:srgbClr val="000000">
                <a:alpha val="80000"/>
              </a:srgbClr>
            </a:outerShdw>
          </a:effectLst>
        </p:grpSpPr>
        <p:sp>
          <p:nvSpPr>
            <p:cNvPr id="23" name="フリーフォーム 22">
              <a:extLst>
                <a:ext uri="{FF2B5EF4-FFF2-40B4-BE49-F238E27FC236}">
                  <a16:creationId xmlns:a16="http://schemas.microsoft.com/office/drawing/2014/main" id="{7945D502-B65E-2453-4980-A52333BDEA72}"/>
                </a:ext>
              </a:extLst>
            </p:cNvPr>
            <p:cNvSpPr/>
            <p:nvPr/>
          </p:nvSpPr>
          <p:spPr>
            <a:xfrm>
              <a:off x="984757" y="1569633"/>
              <a:ext cx="434626" cy="343510"/>
            </a:xfrm>
            <a:custGeom>
              <a:avLst/>
              <a:gdLst>
                <a:gd name="connsiteX0" fmla="*/ 388448 w 434626"/>
                <a:gd name="connsiteY0" fmla="*/ 0 h 343510"/>
                <a:gd name="connsiteX1" fmla="*/ 434626 w 434626"/>
                <a:gd name="connsiteY1" fmla="*/ 45539 h 343510"/>
                <a:gd name="connsiteX2" fmla="*/ 295360 w 434626"/>
                <a:gd name="connsiteY2" fmla="*/ 184252 h 343510"/>
                <a:gd name="connsiteX3" fmla="*/ 295370 w 434626"/>
                <a:gd name="connsiteY3" fmla="*/ 184280 h 343510"/>
                <a:gd name="connsiteX4" fmla="*/ 136302 w 434626"/>
                <a:gd name="connsiteY4" fmla="*/ 343510 h 343510"/>
                <a:gd name="connsiteX5" fmla="*/ 0 w 434626"/>
                <a:gd name="connsiteY5" fmla="*/ 207207 h 343510"/>
                <a:gd name="connsiteX6" fmla="*/ 45539 w 434626"/>
                <a:gd name="connsiteY6" fmla="*/ 161668 h 343510"/>
                <a:gd name="connsiteX7" fmla="*/ 136302 w 434626"/>
                <a:gd name="connsiteY7" fmla="*/ 252432 h 343510"/>
                <a:gd name="connsiteX8" fmla="*/ 267747 w 434626"/>
                <a:gd name="connsiteY8" fmla="*/ 119282 h 343510"/>
                <a:gd name="connsiteX9" fmla="*/ 380533 w 434626"/>
                <a:gd name="connsiteY9" fmla="*/ 7925 h 343510"/>
                <a:gd name="connsiteX10" fmla="*/ 384638 w 434626"/>
                <a:gd name="connsiteY10" fmla="*/ 4115 h 343510"/>
                <a:gd name="connsiteX11" fmla="*/ 388448 w 434626"/>
                <a:gd name="connsiteY11" fmla="*/ 0 h 34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4626" h="343510">
                  <a:moveTo>
                    <a:pt x="388448" y="0"/>
                  </a:moveTo>
                  <a:lnTo>
                    <a:pt x="434626" y="45539"/>
                  </a:lnTo>
                  <a:cubicBezTo>
                    <a:pt x="380990" y="98879"/>
                    <a:pt x="348072" y="131645"/>
                    <a:pt x="295360" y="184252"/>
                  </a:cubicBezTo>
                  <a:lnTo>
                    <a:pt x="295370" y="184280"/>
                  </a:lnTo>
                  <a:cubicBezTo>
                    <a:pt x="242665" y="236890"/>
                    <a:pt x="189642" y="289967"/>
                    <a:pt x="136302" y="343510"/>
                  </a:cubicBezTo>
                  <a:cubicBezTo>
                    <a:pt x="90976" y="297968"/>
                    <a:pt x="45542" y="252534"/>
                    <a:pt x="0" y="207207"/>
                  </a:cubicBezTo>
                  <a:lnTo>
                    <a:pt x="45539" y="161668"/>
                  </a:lnTo>
                  <a:lnTo>
                    <a:pt x="136302" y="252432"/>
                  </a:lnTo>
                  <a:cubicBezTo>
                    <a:pt x="180365" y="207734"/>
                    <a:pt x="224180" y="163351"/>
                    <a:pt x="267747" y="119282"/>
                  </a:cubicBezTo>
                  <a:cubicBezTo>
                    <a:pt x="311286" y="75219"/>
                    <a:pt x="335375" y="51569"/>
                    <a:pt x="380533" y="7925"/>
                  </a:cubicBezTo>
                  <a:cubicBezTo>
                    <a:pt x="381800" y="6658"/>
                    <a:pt x="383162" y="5401"/>
                    <a:pt x="384638" y="4115"/>
                  </a:cubicBezTo>
                  <a:cubicBezTo>
                    <a:pt x="386069" y="2901"/>
                    <a:pt x="387348" y="1520"/>
                    <a:pt x="388448" y="0"/>
                  </a:cubicBezTo>
                  <a:close/>
                </a:path>
              </a:pathLst>
            </a:custGeom>
            <a:solidFill>
              <a:schemeClr val="bg2"/>
            </a:solidFill>
            <a:ln w="127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2" name="フリーフォーム 21">
              <a:extLst>
                <a:ext uri="{FF2B5EF4-FFF2-40B4-BE49-F238E27FC236}">
                  <a16:creationId xmlns:a16="http://schemas.microsoft.com/office/drawing/2014/main" id="{73B2FEA2-04C1-227C-1DF7-0C220E89E5F5}"/>
                </a:ext>
              </a:extLst>
            </p:cNvPr>
            <p:cNvSpPr/>
            <p:nvPr/>
          </p:nvSpPr>
          <p:spPr>
            <a:xfrm>
              <a:off x="830747" y="1374885"/>
              <a:ext cx="723500" cy="723500"/>
            </a:xfrm>
            <a:custGeom>
              <a:avLst/>
              <a:gdLst>
                <a:gd name="connsiteX0" fmla="*/ 361750 w 723500"/>
                <a:gd name="connsiteY0" fmla="*/ 0 h 723500"/>
                <a:gd name="connsiteX1" fmla="*/ 362026 w 723500"/>
                <a:gd name="connsiteY1" fmla="*/ 0 h 723500"/>
                <a:gd name="connsiteX2" fmla="*/ 723500 w 723500"/>
                <a:gd name="connsiteY2" fmla="*/ 361721 h 723500"/>
                <a:gd name="connsiteX3" fmla="*/ 723500 w 723500"/>
                <a:gd name="connsiteY3" fmla="*/ 361750 h 723500"/>
                <a:gd name="connsiteX4" fmla="*/ 361750 w 723500"/>
                <a:gd name="connsiteY4" fmla="*/ 723500 h 723500"/>
                <a:gd name="connsiteX5" fmla="*/ 0 w 723500"/>
                <a:gd name="connsiteY5" fmla="*/ 361750 h 723500"/>
                <a:gd name="connsiteX6" fmla="*/ 361750 w 723500"/>
                <a:gd name="connsiteY6" fmla="*/ 0 h 723500"/>
                <a:gd name="connsiteX7" fmla="*/ 542458 w 723500"/>
                <a:gd name="connsiteY7" fmla="*/ 194748 h 723500"/>
                <a:gd name="connsiteX8" fmla="*/ 538648 w 723500"/>
                <a:gd name="connsiteY8" fmla="*/ 198863 h 723500"/>
                <a:gd name="connsiteX9" fmla="*/ 534543 w 723500"/>
                <a:gd name="connsiteY9" fmla="*/ 202673 h 723500"/>
                <a:gd name="connsiteX10" fmla="*/ 421757 w 723500"/>
                <a:gd name="connsiteY10" fmla="*/ 314030 h 723500"/>
                <a:gd name="connsiteX11" fmla="*/ 290312 w 723500"/>
                <a:gd name="connsiteY11" fmla="*/ 447180 h 723500"/>
                <a:gd name="connsiteX12" fmla="*/ 199549 w 723500"/>
                <a:gd name="connsiteY12" fmla="*/ 356416 h 723500"/>
                <a:gd name="connsiteX13" fmla="*/ 154010 w 723500"/>
                <a:gd name="connsiteY13" fmla="*/ 401955 h 723500"/>
                <a:gd name="connsiteX14" fmla="*/ 290312 w 723500"/>
                <a:gd name="connsiteY14" fmla="*/ 538258 h 723500"/>
                <a:gd name="connsiteX15" fmla="*/ 449380 w 723500"/>
                <a:gd name="connsiteY15" fmla="*/ 379028 h 723500"/>
                <a:gd name="connsiteX16" fmla="*/ 449370 w 723500"/>
                <a:gd name="connsiteY16" fmla="*/ 379000 h 723500"/>
                <a:gd name="connsiteX17" fmla="*/ 588636 w 723500"/>
                <a:gd name="connsiteY17" fmla="*/ 240287 h 723500"/>
                <a:gd name="connsiteX18" fmla="*/ 542458 w 723500"/>
                <a:gd name="connsiteY18" fmla="*/ 194748 h 7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3500" h="723500">
                  <a:moveTo>
                    <a:pt x="361750" y="0"/>
                  </a:moveTo>
                  <a:cubicBezTo>
                    <a:pt x="361842" y="0"/>
                    <a:pt x="361934" y="0"/>
                    <a:pt x="362026" y="0"/>
                  </a:cubicBezTo>
                  <a:cubicBezTo>
                    <a:pt x="561731" y="69"/>
                    <a:pt x="723569" y="162016"/>
                    <a:pt x="723500" y="361721"/>
                  </a:cubicBezTo>
                  <a:cubicBezTo>
                    <a:pt x="723500" y="361731"/>
                    <a:pt x="723500" y="361740"/>
                    <a:pt x="723500" y="361750"/>
                  </a:cubicBezTo>
                  <a:cubicBezTo>
                    <a:pt x="723500" y="561539"/>
                    <a:pt x="561539" y="723500"/>
                    <a:pt x="361750" y="723500"/>
                  </a:cubicBezTo>
                  <a:cubicBezTo>
                    <a:pt x="161961" y="723500"/>
                    <a:pt x="0" y="561539"/>
                    <a:pt x="0" y="361750"/>
                  </a:cubicBezTo>
                  <a:cubicBezTo>
                    <a:pt x="0" y="161961"/>
                    <a:pt x="161961" y="0"/>
                    <a:pt x="361750" y="0"/>
                  </a:cubicBezTo>
                  <a:close/>
                  <a:moveTo>
                    <a:pt x="542458" y="194748"/>
                  </a:moveTo>
                  <a:cubicBezTo>
                    <a:pt x="541358" y="196268"/>
                    <a:pt x="540079" y="197649"/>
                    <a:pt x="538648" y="198863"/>
                  </a:cubicBezTo>
                  <a:cubicBezTo>
                    <a:pt x="537172" y="200149"/>
                    <a:pt x="535810" y="201406"/>
                    <a:pt x="534543" y="202673"/>
                  </a:cubicBezTo>
                  <a:cubicBezTo>
                    <a:pt x="489385" y="246317"/>
                    <a:pt x="465296" y="269967"/>
                    <a:pt x="421757" y="314030"/>
                  </a:cubicBezTo>
                  <a:cubicBezTo>
                    <a:pt x="378190" y="358099"/>
                    <a:pt x="334375" y="402482"/>
                    <a:pt x="290312" y="447180"/>
                  </a:cubicBezTo>
                  <a:lnTo>
                    <a:pt x="199549" y="356416"/>
                  </a:lnTo>
                  <a:lnTo>
                    <a:pt x="154010" y="401955"/>
                  </a:lnTo>
                  <a:cubicBezTo>
                    <a:pt x="199552" y="447282"/>
                    <a:pt x="244986" y="492716"/>
                    <a:pt x="290312" y="538258"/>
                  </a:cubicBezTo>
                  <a:cubicBezTo>
                    <a:pt x="343652" y="484715"/>
                    <a:pt x="396675" y="431638"/>
                    <a:pt x="449380" y="379028"/>
                  </a:cubicBezTo>
                  <a:lnTo>
                    <a:pt x="449370" y="379000"/>
                  </a:lnTo>
                  <a:cubicBezTo>
                    <a:pt x="502082" y="326393"/>
                    <a:pt x="535000" y="293627"/>
                    <a:pt x="588636" y="240287"/>
                  </a:cubicBezTo>
                  <a:lnTo>
                    <a:pt x="542458" y="194748"/>
                  </a:lnTo>
                  <a:close/>
                </a:path>
              </a:pathLst>
            </a:custGeom>
            <a:solidFill>
              <a:schemeClr val="tx1"/>
            </a:solidFill>
            <a:ln w="127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spTree>
    <p:extLst>
      <p:ext uri="{BB962C8B-B14F-4D97-AF65-F5344CB8AC3E}">
        <p14:creationId xmlns:p14="http://schemas.microsoft.com/office/powerpoint/2010/main" val="3004542512"/>
      </p:ext>
    </p:extLst>
  </p:cSld>
  <p:clrMapOvr>
    <a:masterClrMapping/>
  </p:clrMapOvr>
</p:sld>
</file>

<file path=ppt/theme/theme1.xml><?xml version="1.0" encoding="utf-8"?>
<a:theme xmlns:a="http://schemas.openxmlformats.org/drawingml/2006/main" name="New Dark Theme 4x3">
  <a:themeElements>
    <a:clrScheme name="Screen">
      <a:dk1>
        <a:srgbClr val="000000"/>
      </a:dk1>
      <a:lt1>
        <a:srgbClr val="FFFFFF"/>
      </a:lt1>
      <a:dk2>
        <a:srgbClr val="000000"/>
      </a:dk2>
      <a:lt2>
        <a:srgbClr val="FFFFFF"/>
      </a:lt2>
      <a:accent1>
        <a:srgbClr val="FFFF00"/>
      </a:accent1>
      <a:accent2>
        <a:srgbClr val="00C0FF"/>
      </a:accent2>
      <a:accent3>
        <a:srgbClr val="FF80C0"/>
      </a:accent3>
      <a:accent4>
        <a:srgbClr val="FFC000"/>
      </a:accent4>
      <a:accent5>
        <a:srgbClr val="22FF00"/>
      </a:accent5>
      <a:accent6>
        <a:srgbClr val="DCAAFF"/>
      </a:accent6>
      <a:hlink>
        <a:srgbClr val="00AFF4"/>
      </a:hlink>
      <a:folHlink>
        <a:srgbClr val="00AFF4"/>
      </a:folHlink>
    </a:clrScheme>
    <a:fontScheme name="Presentation">
      <a:majorFont>
        <a:latin typeface="Segoe UI"/>
        <a:ea typeface="BIZ UDPゴシック"/>
        <a:cs typeface=""/>
      </a:majorFont>
      <a:minorFont>
        <a:latin typeface="Segoe UI"/>
        <a:ea typeface="BIZ UDP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Dark Theme 4x3" id="{F381FC6D-964D-496B-B362-5F45C89A8468}" vid="{DB8C6993-FFF7-4DC8-AA5F-F197C7A9A13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 Light Theme</Template>
  <TotalTime>61286</TotalTime>
  <Words>4611</Words>
  <Application>Microsoft Macintosh PowerPoint</Application>
  <PresentationFormat>ワイド画面</PresentationFormat>
  <Paragraphs>442</Paragraphs>
  <Slides>33</Slides>
  <Notes>24</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33</vt:i4>
      </vt:variant>
    </vt:vector>
  </HeadingPairs>
  <TitlesOfParts>
    <vt:vector size="39" baseType="lpstr">
      <vt:lpstr>BIZ UDGothic</vt:lpstr>
      <vt:lpstr>Cambria Math</vt:lpstr>
      <vt:lpstr>Segoe UI</vt:lpstr>
      <vt:lpstr>游ゴシック</vt:lpstr>
      <vt:lpstr>Arial</vt:lpstr>
      <vt:lpstr>New Dark Theme 4x3</vt:lpstr>
      <vt:lpstr>SBOM Challenges for Developers: From Analysis of Stack Overflow Questions</vt:lpstr>
      <vt:lpstr>Background:  Software Supply Chain Risks</vt:lpstr>
      <vt:lpstr>Software Bill of Materials (SBOM)</vt:lpstr>
      <vt:lpstr>SBOM Advantages</vt:lpstr>
      <vt:lpstr>Primary SBOM Formats</vt:lpstr>
      <vt:lpstr>SBOM Issue</vt:lpstr>
      <vt:lpstr>Stack Overflow</vt:lpstr>
      <vt:lpstr>Analysis of Stack Overflow Questions</vt:lpstr>
      <vt:lpstr>Analyses</vt:lpstr>
      <vt:lpstr>Question Extraction – Overview</vt:lpstr>
      <vt:lpstr>Question Extraction – SBOM, CycloneDX</vt:lpstr>
      <vt:lpstr>Question Extraction – SPDX</vt:lpstr>
      <vt:lpstr>Question Extraction – Noise Pattern Strings</vt:lpstr>
      <vt:lpstr>Analysis Methodology</vt:lpstr>
      <vt:lpstr>Results – Analysis 1 (Answered and Resolved Rate)</vt:lpstr>
      <vt:lpstr>Results – Analysis 2 (Trends in the Number of Questions)</vt:lpstr>
      <vt:lpstr>Results – Analysis 3 (SBOM Challenges)</vt:lpstr>
      <vt:lpstr>Results – Analysis 3 – Challenge 1</vt:lpstr>
      <vt:lpstr>Results – Analysis 3 – Challenge 2</vt:lpstr>
      <vt:lpstr>Results – Analysis 3 – Challenge 3</vt:lpstr>
      <vt:lpstr>Results – Analysis 3 – Discussion</vt:lpstr>
      <vt:lpstr>Conclusion: SBOM Challenges for Developers on Stack Overflow</vt:lpstr>
      <vt:lpstr>Appendix</vt:lpstr>
      <vt:lpstr>NTIA-defined Minimum Elements for an SBOM [2]</vt:lpstr>
      <vt:lpstr>Question Extraction – Details on Noise Pattern Strings</vt:lpstr>
      <vt:lpstr>Question Extraction – Noise Example (SBOM)</vt:lpstr>
      <vt:lpstr>Question Extraction – Noise Example (CycloneDX)</vt:lpstr>
      <vt:lpstr>Question Extraction – Noise Example (SPDX)</vt:lpstr>
      <vt:lpstr>Example of an SPDX SBOM</vt:lpstr>
      <vt:lpstr>SQL Query for Noise Elimination</vt:lpstr>
      <vt:lpstr>Threats for Validity</vt:lpstr>
      <vt:lpstr>Timeframe Adjustment for Analysis 1 (Answered/Resolved Rate)</vt:lpstr>
      <vt:lpstr>Future Works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Stack Overflow における SBOM 利活用に関する質問の分析</dc:title>
  <dc:subject/>
  <dc:creator/>
  <cp:keywords/>
  <dc:description/>
  <cp:lastModifiedBy>watamario15</cp:lastModifiedBy>
  <cp:revision>71</cp:revision>
  <dcterms:created xsi:type="dcterms:W3CDTF">2024-02-18T17:57:41Z</dcterms:created>
  <dcterms:modified xsi:type="dcterms:W3CDTF">2024-05-28T09:08:26Z</dcterms:modified>
  <cp:category/>
</cp:coreProperties>
</file>