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omments/modernComment_22A_AC65AC66.xml" ContentType="application/vnd.ms-powerpoint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omments/modernComment_220_FC082BB5.xml" ContentType="application/vnd.ms-powerpoint.comment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omments/modernComment_215_F47FEB20.xml" ContentType="application/vnd.ms-powerpoint.comments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omments/modernComment_223_6A7D13A2.xml" ContentType="application/vnd.ms-powerpoint.comments+xml"/>
  <Override PartName="/ppt/notesSlides/notesSlide18.xml" ContentType="application/vnd.openxmlformats-officedocument.presentationml.notesSlide+xml"/>
  <Override PartName="/ppt/comments/modernComment_224_58F2E88C.xml" ContentType="application/vnd.ms-powerpoint.comments+xml"/>
  <Override PartName="/ppt/notesSlides/notesSlide19.xml" ContentType="application/vnd.openxmlformats-officedocument.presentationml.notesSlide+xml"/>
  <Override PartName="/ppt/comments/modernComment_21B_7542F368.xml" ContentType="application/vnd.ms-powerpoint.comments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57" r:id="rId1"/>
  </p:sldMasterIdLst>
  <p:notesMasterIdLst>
    <p:notesMasterId r:id="rId24"/>
  </p:notesMasterIdLst>
  <p:sldIdLst>
    <p:sldId id="289" r:id="rId2"/>
    <p:sldId id="552" r:id="rId3"/>
    <p:sldId id="546" r:id="rId4"/>
    <p:sldId id="553" r:id="rId5"/>
    <p:sldId id="542" r:id="rId6"/>
    <p:sldId id="543" r:id="rId7"/>
    <p:sldId id="554" r:id="rId8"/>
    <p:sldId id="537" r:id="rId9"/>
    <p:sldId id="526" r:id="rId10"/>
    <p:sldId id="530" r:id="rId11"/>
    <p:sldId id="540" r:id="rId12"/>
    <p:sldId id="544" r:id="rId13"/>
    <p:sldId id="549" r:id="rId14"/>
    <p:sldId id="556" r:id="rId15"/>
    <p:sldId id="533" r:id="rId16"/>
    <p:sldId id="557" r:id="rId17"/>
    <p:sldId id="547" r:id="rId18"/>
    <p:sldId id="548" r:id="rId19"/>
    <p:sldId id="539" r:id="rId20"/>
    <p:sldId id="558" r:id="rId21"/>
    <p:sldId id="555" r:id="rId22"/>
    <p:sldId id="475" r:id="rId2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85143597-B311-4D41-8130-F614A10FC662}">
          <p14:sldIdLst>
            <p14:sldId id="289"/>
            <p14:sldId id="552"/>
            <p14:sldId id="546"/>
            <p14:sldId id="553"/>
            <p14:sldId id="542"/>
            <p14:sldId id="543"/>
            <p14:sldId id="554"/>
            <p14:sldId id="537"/>
            <p14:sldId id="526"/>
            <p14:sldId id="530"/>
            <p14:sldId id="540"/>
            <p14:sldId id="544"/>
            <p14:sldId id="549"/>
            <p14:sldId id="556"/>
            <p14:sldId id="533"/>
            <p14:sldId id="557"/>
            <p14:sldId id="547"/>
            <p14:sldId id="548"/>
            <p14:sldId id="539"/>
            <p14:sldId id="558"/>
            <p14:sldId id="555"/>
            <p14:sldId id="475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1E1A539-3D2F-18C4-9D3A-2469BC21C68B}" name="彰洋 田畑" initials="彰田" userId="66062e322a5acdfc" providerId="Windows Live"/>
  <p188:author id="{84E81BF1-690B-2AB9-8839-666025F07309}" name="TABATA Akihiro" initials="彰田" userId="S::u339064c@ecs.osaka-u.ac.jp::dce786f4-e27d-4707-8b5c-462080f533e8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SURU Tomoaki" initials="TT" lastIdx="1" clrIdx="0">
    <p:extLst>
      <p:ext uri="{19B8F6BF-5375-455C-9EA6-DF929625EA0E}">
        <p15:presenceInfo xmlns:p15="http://schemas.microsoft.com/office/powerpoint/2012/main" userId="S::u396938g@ecs.osaka-u.ac.jp::7810defa-b10c-4e21-bf06-8b89767c557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E073BE-FDF6-D148-B18B-EE1E4127AC4A}" v="99" dt="2024-10-17T04:20:14.54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中間スタイル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110"/>
    <p:restoredTop sz="74014"/>
  </p:normalViewPr>
  <p:slideViewPr>
    <p:cSldViewPr snapToGrid="0">
      <p:cViewPr varScale="1">
        <p:scale>
          <a:sx n="89" d="100"/>
          <a:sy n="89" d="100"/>
        </p:scale>
        <p:origin x="196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comments/modernComment_215_F47FEB2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E59ACC82-E309-D14F-8F10-62734586AD37}" authorId="{81E1A539-3D2F-18C4-9D3A-2469BC21C68B}" created="2024-10-15T06:28:30.751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4102023968" sldId="533"/>
      <ac:spMk id="3" creationId="{53BD54BA-5313-F075-AC16-27ABAF3DED8E}"/>
      <ac:txMk cp="52" len="28">
        <ac:context len="93" hash="1480988422"/>
      </ac:txMk>
    </ac:txMkLst>
    <p188:pos x="8076488" y="4700666"/>
    <p188:txBody>
      <a:bodyPr/>
      <a:lstStyle/>
      <a:p>
        <a:r>
          <a:rPr lang="ja-JP" altLang="en-US"/>
          <a:t>If the abbreviation “FE” is used, it fits on one line.</a:t>
        </a:r>
      </a:p>
    </p188:txBody>
  </p188:cm>
</p188:cmLst>
</file>

<file path=ppt/comments/modernComment_21B_7542F368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9BF5C1ED-9065-304A-8026-A0781FE1FA96}" authorId="{81E1A539-3D2F-18C4-9D3A-2469BC21C68B}" created="2024-10-15T06:18:36.496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1967321960" sldId="539"/>
      <ac:spMk id="3" creationId="{53BD54BA-5313-F075-AC16-27ABAF3DED8E}"/>
      <ac:txMk cp="74" len="147">
        <ac:context len="279" hash="2018664637"/>
      </ac:txMk>
    </ac:txMkLst>
    <p188:pos x="6733463" y="2072475"/>
    <p188:txBody>
      <a:bodyPr/>
      <a:lstStyle/>
      <a:p>
        <a:r>
          <a:rPr lang="ja-JP" altLang="en-US"/>
          <a:t>It would be better to indicate in which STEP each was obtained.</a:t>
        </a:r>
      </a:p>
    </p188:txBody>
  </p188:cm>
</p188:cmLst>
</file>

<file path=ppt/comments/modernComment_220_FC082BB5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33F79966-B21A-9845-8A29-9DAAC4E30ADB}" authorId="{81E1A539-3D2F-18C4-9D3A-2469BC21C68B}" created="2024-10-15T06:13:05.806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4228393909" sldId="544"/>
      <ac:grpSpMk id="12" creationId="{968362D2-E6DF-E362-97F4-63FE644ED4B7}"/>
    </ac:deMkLst>
    <p188:txBody>
      <a:bodyPr/>
      <a:lstStyle/>
      <a:p>
        <a:r>
          <a:rPr lang="ja-JP" altLang="en-US"/>
          <a:t>This figure should be a little larger.</a:t>
        </a:r>
      </a:p>
    </p188:txBody>
  </p188:cm>
</p188:cmLst>
</file>

<file path=ppt/comments/modernComment_223_6A7D13A2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3596866C-72C1-CA4F-B3B3-91763C2B5E57}" authorId="{81E1A539-3D2F-18C4-9D3A-2469BC21C68B}" created="2024-10-15T06:19:22.715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1786581922" sldId="547"/>
      <ac:spMk id="2" creationId="{796E834D-F2C7-7BFC-5E5A-003346784D30}"/>
      <ac:txMk cp="20" len="5">
        <ac:context len="26" hash="1225412902"/>
      </ac:txMk>
    </ac:txMkLst>
    <p188:pos x="7662150" y="589837"/>
    <p188:txBody>
      <a:bodyPr/>
      <a:lstStyle/>
      <a:p>
        <a:r>
          <a:rPr lang="ja-JP" altLang="en-US"/>
          <a:t>Isn't it “functionally equivalent method pair”?</a:t>
        </a:r>
      </a:p>
    </p188:txBody>
  </p188:cm>
</p188:cmLst>
</file>

<file path=ppt/comments/modernComment_224_58F2E88C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856DF2A1-069F-1A42-AF8B-CBCE3D713A74}" authorId="{81E1A539-3D2F-18C4-9D3A-2469BC21C68B}" created="2024-10-15T06:15:28.894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1492314252" sldId="548"/>
      <ac:spMk id="3" creationId="{A393E4AA-560D-3C27-D6E9-D8A7F480ED5D}"/>
    </ac:deMkLst>
    <p188:txBody>
      <a:bodyPr/>
      <a:lstStyle/>
      <a:p>
        <a:r>
          <a:rPr lang="ja-JP" altLang="en-US"/>
          <a:t>It is better to summarize the results of each substitution of positive and negative numbers in a table.</a:t>
        </a:r>
      </a:p>
    </p188:txBody>
  </p188:cm>
</p188:cmLst>
</file>

<file path=ppt/comments/modernComment_22A_AC65AC66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EE037312-619A-4548-B5D8-991482C6F5CA}" authorId="{81E1A539-3D2F-18C4-9D3A-2469BC21C68B}" created="2024-10-15T06:07:15.709">
    <pc:sldMkLst xmlns:pc="http://schemas.microsoft.com/office/powerpoint/2013/main/command">
      <pc:docMk/>
      <pc:sldMk cId="2892344422" sldId="554"/>
    </pc:sldMkLst>
    <p188:txBody>
      <a:bodyPr/>
      <a:lstStyle/>
      <a:p>
        <a:r>
          <a:rPr lang="ja-JP" altLang="en-US"/>
          <a:t>p6 and p7 should have the same expression except for the Type Inference STEP. Otherwise, the difference from previous research will not be clear.</a:t>
        </a:r>
      </a:p>
    </p188:txBody>
  </p188:cm>
  <p188:cm id="{5F133C4A-98FF-A04D-B6C6-E2E8B731C5E2}" authorId="{81E1A539-3D2F-18C4-9D3A-2469BC21C68B}" created="2024-10-15T06:08:42.483">
    <pc:sldMkLst xmlns:pc="http://schemas.microsoft.com/office/powerpoint/2013/main/command">
      <pc:docMk/>
      <pc:sldMk cId="2892344422" sldId="554"/>
    </pc:sldMkLst>
    <p188:txBody>
      <a:bodyPr/>
      <a:lstStyle/>
      <a:p>
        <a:r>
          <a:rPr lang="ja-JP" altLang="en-US"/>
          <a:t>You should also mention the difference that STEP 1 of FEMPDataset collects "Java" methods and STEP 1 of your research collects "Python" methods.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F65828-C244-4785-B124-5A4FEFFDFF16}" type="datetimeFigureOut">
              <a:rPr kumimoji="1" lang="ja-JP" altLang="en-US" smtClean="0"/>
              <a:t>2024/10/21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BC8882-8DF6-4FF6-B29D-0B54DCCBE0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46663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" altLang="zh-CN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My name is </a:t>
            </a:r>
            <a:r>
              <a:rPr lang="en" altLang="zh-CN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guoyusheng</a:t>
            </a:r>
            <a:r>
              <a:rPr lang="en" altLang="zh-CN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en-US" altLang="zh-CN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,</a:t>
            </a:r>
            <a:r>
              <a:rPr lang="en" altLang="zh-CN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and I am from Osaka university. Today, I will share my research on </a:t>
            </a:r>
            <a:r>
              <a:rPr lang="en" altLang="zh-CN" sz="1200" i="0" u="none" strike="noStrike" dirty="0">
                <a:effectLst/>
                <a:latin typeface="+mj-lt"/>
              </a:rPr>
              <a:t>Finding Functionally Equivalent Methods in Python Using Automated Test Generation Techniques</a:t>
            </a:r>
            <a:endParaRPr lang="en" altLang="ja-JP" b="0" i="0" dirty="0">
              <a:solidFill>
                <a:srgbClr val="111111"/>
              </a:solidFill>
              <a:effectLst/>
              <a:latin typeface="Titillium Web" panose="020F0502020204030204" pitchFamily="34" charset="0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BC8882-8DF6-4FF6-B29D-0B54DCCBE0BF}" type="slidenum">
              <a:rPr kumimoji="1" lang="ja-JP" altLang="en-US" smtClean="0"/>
              <a:t>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82421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" altLang="zh-CN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Next, we perform type inference on the extracted methods. In this step, we utilize the TypeT5 tool.</a:t>
            </a:r>
          </a:p>
          <a:p>
            <a:pPr algn="l"/>
            <a:r>
              <a:rPr lang="en" altLang="zh-CN" b="0" i="0" u="none" strike="noStrike" dirty="0">
                <a:solidFill>
                  <a:srgbClr val="000000"/>
                </a:solidFill>
                <a:effectLst/>
              </a:rPr>
              <a:t>This is a tool for python </a:t>
            </a:r>
            <a:r>
              <a:rPr lang="en" altLang="zh-CN" b="1" i="0" u="none" strike="noStrike" dirty="0">
                <a:solidFill>
                  <a:srgbClr val="1F2328"/>
                </a:solidFill>
                <a:effectLst/>
                <a:latin typeface="-apple-system"/>
              </a:rPr>
              <a:t>Type Inference using Static Analysis and seq2seq</a:t>
            </a:r>
            <a:r>
              <a:rPr lang="zh-CN" altLang="en-US" b="1" i="0" u="none" strike="noStrike" dirty="0">
                <a:solidFill>
                  <a:srgbClr val="1F2328"/>
                </a:solidFill>
                <a:effectLst/>
                <a:latin typeface="-apple-system"/>
              </a:rPr>
              <a:t> </a:t>
            </a:r>
            <a:r>
              <a:rPr lang="en" altLang="zh-CN" sz="1200" b="0" i="0" u="none" strike="noStrike" dirty="0">
                <a:effectLst/>
                <a:latin typeface="+mj-lt"/>
              </a:rPr>
              <a:t>Techniques</a:t>
            </a:r>
            <a:endParaRPr lang="en" altLang="zh-CN" b="1" i="0" u="none" strike="noStrike" dirty="0">
              <a:solidFill>
                <a:srgbClr val="1F2328"/>
              </a:solidFill>
              <a:effectLst/>
              <a:latin typeface="-apple-system"/>
            </a:endParaRPr>
          </a:p>
          <a:p>
            <a:pPr algn="l"/>
            <a:endParaRPr lang="en-US" altLang="zh-CN" b="0" i="0" u="none" strike="noStrike" dirty="0">
              <a:solidFill>
                <a:srgbClr val="000000"/>
              </a:solidFill>
              <a:effectLst/>
            </a:endParaRPr>
          </a:p>
          <a:p>
            <a:pPr algn="l"/>
            <a:r>
              <a:rPr lang="en" altLang="zh-CN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If we don't perform type inference, we can only group functions based on the number of parameters, which would significantly increase the time consumed during the mutual execution phase. </a:t>
            </a:r>
          </a:p>
          <a:p>
            <a:pPr algn="l"/>
            <a:r>
              <a:rPr lang="en" altLang="zh-CN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Moreover, when automatically generating test cases, relying on type hints would result in a higher number of valid test cases.</a:t>
            </a:r>
            <a:endParaRPr lang="en-US" altLang="zh-CN" b="0" i="0" u="none" strike="noStrike" dirty="0">
              <a:solidFill>
                <a:srgbClr val="000000"/>
              </a:solidFill>
              <a:effectLst/>
            </a:endParaRPr>
          </a:p>
          <a:p>
            <a:pPr algn="l"/>
            <a:endParaRPr lang="en-US" altLang="zh-CN" b="0" i="0" u="none" strike="noStrike" dirty="0">
              <a:solidFill>
                <a:srgbClr val="000000"/>
              </a:solidFill>
              <a:effectLst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" altLang="zh-CN" dirty="0">
                <a:latin typeface="Segoe UI"/>
                <a:ea typeface="SimHei"/>
                <a:cs typeface="Segoe UI"/>
              </a:rPr>
              <a:t>In this step we Only kept methods that all parameters and return</a:t>
            </a:r>
            <a:r>
              <a:rPr lang="en" altLang="zh-CN" dirty="0">
                <a:latin typeface="Segoe UI"/>
                <a:ea typeface="SimHei" panose="02010609060101010101" pitchFamily="49" charset="-122"/>
                <a:cs typeface="Segoe UI"/>
              </a:rPr>
              <a:t> </a:t>
            </a:r>
            <a:r>
              <a:rPr lang="en" altLang="zh-CN" dirty="0">
                <a:latin typeface="Segoe UI"/>
                <a:ea typeface="SimHei"/>
                <a:cs typeface="Segoe UI"/>
              </a:rPr>
              <a:t>values are Python </a:t>
            </a:r>
            <a:r>
              <a:rPr lang="en" altLang="zh-CN" u="sng" dirty="0">
                <a:latin typeface="Segoe UI"/>
                <a:ea typeface="SimHei"/>
                <a:cs typeface="Segoe UI"/>
              </a:rPr>
              <a:t>built-in types like int, float, string, list</a:t>
            </a:r>
          </a:p>
          <a:p>
            <a:pPr algn="l"/>
            <a:endParaRPr lang="en-US" altLang="zh-CN" b="0" i="0" u="none" strike="noStrike" dirty="0">
              <a:solidFill>
                <a:srgbClr val="000000"/>
              </a:solidFill>
              <a:effectLst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b="0" i="0" u="none" strike="noStrike" dirty="0">
                <a:solidFill>
                  <a:srgbClr val="000000"/>
                </a:solidFill>
                <a:effectLst/>
              </a:rPr>
              <a:t>After that, </a:t>
            </a:r>
            <a:r>
              <a:rPr lang="en-US" altLang="zh-CN" dirty="0">
                <a:latin typeface="Segoe UI"/>
                <a:ea typeface="SimHei"/>
                <a:cs typeface="Segoe UI"/>
              </a:rPr>
              <a:t>We retained </a:t>
            </a:r>
            <a:r>
              <a:rPr lang="en-US" altLang="zh-CN" sz="1200" dirty="0">
                <a:latin typeface="+mn-lt"/>
                <a:cs typeface="Arial"/>
              </a:rPr>
              <a:t>24</a:t>
            </a:r>
            <a:r>
              <a:rPr lang="en" altLang="zh-CN" sz="1200" dirty="0">
                <a:latin typeface="+mn-lt"/>
                <a:cs typeface="Arial"/>
              </a:rPr>
              <a:t>,657</a:t>
            </a:r>
            <a:r>
              <a:rPr lang="en-US" altLang="zh-CN" dirty="0">
                <a:latin typeface="Segoe UI"/>
                <a:ea typeface="SimHei"/>
                <a:cs typeface="Segoe UI"/>
              </a:rPr>
              <a:t> methods</a:t>
            </a:r>
            <a:r>
              <a:rPr lang="zh-CN" altLang="en-US" dirty="0">
                <a:latin typeface="Segoe UI"/>
                <a:ea typeface="SimHei"/>
                <a:cs typeface="Segoe UI"/>
              </a:rPr>
              <a:t> </a:t>
            </a:r>
            <a:r>
              <a:rPr lang="en-US" altLang="zh-CN" dirty="0">
                <a:latin typeface="Segoe UI"/>
                <a:ea typeface="SimHei"/>
                <a:cs typeface="Segoe UI"/>
              </a:rPr>
              <a:t>for grouping</a:t>
            </a:r>
            <a:r>
              <a:rPr lang="zh-CN" altLang="en-US" dirty="0">
                <a:latin typeface="Segoe UI"/>
                <a:ea typeface="SimHei"/>
                <a:cs typeface="Segoe UI"/>
              </a:rPr>
              <a:t> </a:t>
            </a:r>
            <a:endParaRPr lang="en-US" altLang="zh-CN" dirty="0">
              <a:latin typeface="Segoe UI"/>
              <a:ea typeface="SimHei"/>
              <a:cs typeface="Segoe UI"/>
            </a:endParaRPr>
          </a:p>
          <a:p>
            <a:pPr algn="l"/>
            <a:endParaRPr lang="en" altLang="zh-CN" b="0" i="0" u="none" strike="noStrike" dirty="0">
              <a:solidFill>
                <a:srgbClr val="000000"/>
              </a:solidFill>
              <a:effectLst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BC8882-8DF6-4FF6-B29D-0B54DCCBE0BF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58904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" altLang="zh-CN" b="0" i="0" u="none" strike="noStrike" dirty="0">
                <a:solidFill>
                  <a:srgbClr val="000000"/>
                </a:solidFill>
                <a:effectLst/>
              </a:rPr>
              <a:t>Then, we grouped these methods based on their parameters and return values</a:t>
            </a:r>
            <a:r>
              <a:rPr lang="zh-CN" altLang="en-US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" altLang="zh-CN" b="0" i="0" u="none" strike="noStrike" dirty="0">
                <a:solidFill>
                  <a:srgbClr val="000000"/>
                </a:solidFill>
                <a:effectLst/>
              </a:rPr>
              <a:t>types.</a:t>
            </a:r>
          </a:p>
          <a:p>
            <a:pPr algn="l"/>
            <a:endParaRPr lang="en" altLang="zh-CN" b="0" i="0" u="none" strike="noStrike" dirty="0">
              <a:solidFill>
                <a:srgbClr val="000000"/>
              </a:solidFill>
              <a:effectLst/>
            </a:endParaRPr>
          </a:p>
          <a:p>
            <a:pPr algn="l"/>
            <a:r>
              <a:rPr lang="en" altLang="zh-CN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Each method is categorized according to the types of its</a:t>
            </a:r>
            <a:r>
              <a:rPr lang="zh-CN" alt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en" altLang="zh-CN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parameters and return </a:t>
            </a:r>
            <a:r>
              <a:rPr lang="en" altLang="zh-CN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valuet</a:t>
            </a:r>
            <a:r>
              <a:rPr lang="en" altLang="zh-CN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. For example, </a:t>
            </a:r>
            <a:r>
              <a:rPr lang="en" altLang="zh-CN" dirty="0" err="1"/>
              <a:t>MethodA</a:t>
            </a:r>
            <a:r>
              <a:rPr lang="en" altLang="zh-CN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 and </a:t>
            </a:r>
            <a:r>
              <a:rPr lang="en" altLang="zh-CN" dirty="0" err="1"/>
              <a:t>MethodC</a:t>
            </a:r>
            <a:r>
              <a:rPr lang="en" altLang="zh-CN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, both have two integer as inputs and return an integer, so they are grouped together in Group 1.</a:t>
            </a:r>
            <a:endParaRPr lang="en" altLang="zh-CN" b="0" i="0" u="none" strike="noStrike" dirty="0">
              <a:solidFill>
                <a:srgbClr val="000000"/>
              </a:solidFill>
              <a:effectLst/>
            </a:endParaRPr>
          </a:p>
          <a:p>
            <a:pPr algn="l"/>
            <a:endParaRPr lang="en" altLang="zh-CN" b="0" i="0" u="none" strike="noStrike" dirty="0">
              <a:solidFill>
                <a:srgbClr val="000000"/>
              </a:solidFill>
              <a:effectLst/>
            </a:endParaRPr>
          </a:p>
          <a:p>
            <a:pPr algn="l"/>
            <a:r>
              <a:rPr lang="en" altLang="zh-CN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Afterward, we removed those groups that contained only one method, as these groups did not require mutual execution.</a:t>
            </a:r>
            <a:endParaRPr lang="en" altLang="zh-CN" b="0" i="0" u="none" strike="noStrike" dirty="0">
              <a:solidFill>
                <a:srgbClr val="000000"/>
              </a:solidFill>
              <a:effectLst/>
            </a:endParaRPr>
          </a:p>
          <a:p>
            <a:pPr algn="l"/>
            <a:endParaRPr lang="en" altLang="zh-CN" b="0" i="0" u="none" strike="noStrike" dirty="0">
              <a:solidFill>
                <a:srgbClr val="000000"/>
              </a:solidFill>
              <a:effectLst/>
            </a:endParaRPr>
          </a:p>
          <a:p>
            <a:pPr marL="73660" lvl="1">
              <a:buNone/>
            </a:pPr>
            <a:r>
              <a:rPr lang="en" altLang="zh-CN" b="0" i="0" u="none" strike="noStrike" dirty="0">
                <a:solidFill>
                  <a:srgbClr val="000000"/>
                </a:solidFill>
                <a:effectLst/>
              </a:rPr>
              <a:t>Through this process, we </a:t>
            </a:r>
            <a:r>
              <a:rPr lang="en" altLang="zh-CN" sz="1200" dirty="0">
                <a:latin typeface="+mn-lt"/>
                <a:cs typeface="Arial"/>
              </a:rPr>
              <a:t>grouped </a:t>
            </a:r>
            <a:r>
              <a:rPr lang="en-US" altLang="zh-CN" sz="1200" dirty="0">
                <a:latin typeface="+mn-lt"/>
                <a:cs typeface="Arial"/>
              </a:rPr>
              <a:t>24</a:t>
            </a:r>
            <a:r>
              <a:rPr lang="en" altLang="zh-CN" sz="1200" dirty="0">
                <a:latin typeface="+mn-lt"/>
                <a:cs typeface="Arial"/>
              </a:rPr>
              <a:t>,657 methods into 270 groups</a:t>
            </a:r>
            <a:endParaRPr lang="en" altLang="zh-CN" dirty="0">
              <a:latin typeface="+mn-lt"/>
            </a:endParaRPr>
          </a:p>
          <a:p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BC8882-8DF6-4FF6-B29D-0B54DCCBE0BF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63150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" altLang="zh-CN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Afterward, we automatically generated test cases for all the methods. </a:t>
            </a:r>
          </a:p>
          <a:p>
            <a:endParaRPr lang="en" altLang="zh-CN" b="0" i="0" u="none" strike="noStrike" dirty="0">
              <a:solidFill>
                <a:srgbClr val="000000"/>
              </a:solidFill>
              <a:effectLst/>
              <a:latin typeface="-webkit-standard"/>
            </a:endParaRPr>
          </a:p>
          <a:p>
            <a:r>
              <a:rPr lang="en" altLang="zh-CN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The tool we selected was </a:t>
            </a:r>
            <a:r>
              <a:rPr lang="en" altLang="zh-CN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Pynguin</a:t>
            </a:r>
            <a:r>
              <a:rPr lang="en" altLang="zh-CN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, </a:t>
            </a:r>
          </a:p>
          <a:p>
            <a:endParaRPr lang="en" altLang="zh-CN" b="0" i="0" u="none" strike="noStrike" dirty="0">
              <a:solidFill>
                <a:srgbClr val="000000"/>
              </a:solidFill>
              <a:effectLst/>
              <a:latin typeface="-webkit-standard"/>
            </a:endParaRPr>
          </a:p>
          <a:p>
            <a:r>
              <a:rPr lang="en" altLang="zh-CN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and we chose to rely on type hints for test case generation.</a:t>
            </a:r>
          </a:p>
          <a:p>
            <a:endParaRPr lang="en" altLang="zh-CN" b="0" i="0" u="none" strike="noStrike" dirty="0">
              <a:solidFill>
                <a:srgbClr val="000000"/>
              </a:solidFill>
              <a:effectLst/>
              <a:latin typeface="-webkit-standard"/>
              <a:ea typeface="等线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BC8882-8DF6-4FF6-B29D-0B54DCCBE0BF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84688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" altLang="zh-CN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Then, we removed some of testcases</a:t>
            </a:r>
            <a:r>
              <a:rPr lang="en-US" altLang="zh-CN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.</a:t>
            </a:r>
          </a:p>
          <a:p>
            <a:endParaRPr lang="en" altLang="zh-CN" b="0" i="0" u="none" strike="noStrike" dirty="0">
              <a:solidFill>
                <a:srgbClr val="000000"/>
              </a:solidFill>
              <a:effectLst/>
              <a:latin typeface="-webkit-standard"/>
            </a:endParaRPr>
          </a:p>
          <a:p>
            <a:r>
              <a:rPr lang="en" altLang="zh-CN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We removed the test cases marked with '</a:t>
            </a:r>
            <a:r>
              <a:rPr lang="en" altLang="zh-CN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xfail</a:t>
            </a:r>
            <a:r>
              <a:rPr lang="en" altLang="zh-CN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’. </a:t>
            </a:r>
          </a:p>
          <a:p>
            <a:r>
              <a:rPr lang="en" altLang="zh-CN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This marked indicate that a test is expected to fail</a:t>
            </a:r>
          </a:p>
          <a:p>
            <a:endParaRPr lang="en" altLang="zh-CN" b="0" i="0" u="none" strike="noStrike" dirty="0">
              <a:solidFill>
                <a:srgbClr val="000000"/>
              </a:solidFill>
              <a:effectLst/>
              <a:latin typeface="-webkit-standard"/>
            </a:endParaRPr>
          </a:p>
          <a:p>
            <a:r>
              <a:rPr lang="en" altLang="zh-CN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And, we removed the test cases that lacked assert statements. </a:t>
            </a:r>
          </a:p>
          <a:p>
            <a:r>
              <a:rPr lang="en" altLang="zh-CN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Because they don’t check the return value of method.</a:t>
            </a:r>
          </a:p>
          <a:p>
            <a:r>
              <a:rPr lang="en" altLang="zh-CN" b="0" i="0" u="none" strike="noStrike" dirty="0">
                <a:solidFill>
                  <a:srgbClr val="000000"/>
                </a:solidFill>
                <a:effectLst/>
                <a:latin typeface="-webkit-standard"/>
                <a:ea typeface="等线"/>
              </a:rPr>
              <a:t>They </a:t>
            </a:r>
            <a:r>
              <a:rPr lang="en-US" altLang="ja-JP" sz="1200" dirty="0">
                <a:solidFill>
                  <a:srgbClr val="2F4F4F"/>
                </a:solidFill>
              </a:rPr>
              <a:t>only check whether the method executes correctly</a:t>
            </a:r>
            <a:endParaRPr lang="en" altLang="zh-CN" b="0" i="0" u="none" strike="noStrike" dirty="0">
              <a:solidFill>
                <a:srgbClr val="000000"/>
              </a:solidFill>
              <a:effectLst/>
              <a:latin typeface="-webkit-standard"/>
              <a:ea typeface="等线"/>
            </a:endParaRPr>
          </a:p>
          <a:p>
            <a:endParaRPr lang="en" altLang="zh-CN" dirty="0">
              <a:solidFill>
                <a:srgbClr val="000000"/>
              </a:solidFill>
              <a:ea typeface="等线"/>
            </a:endParaRPr>
          </a:p>
          <a:p>
            <a:r>
              <a:rPr lang="en" altLang="ja-JP" dirty="0"/>
              <a:t>These test cases are unable to verify the functionality of the method</a:t>
            </a:r>
            <a:endParaRPr lang="ja-JP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BC8882-8DF6-4FF6-B29D-0B54DCCBE0BF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80261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A1D406-1BA1-B0AF-99B7-B2D210B631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>
            <a:extLst>
              <a:ext uri="{FF2B5EF4-FFF2-40B4-BE49-F238E27FC236}">
                <a16:creationId xmlns:a16="http://schemas.microsoft.com/office/drawing/2014/main" id="{C747E09F-11BA-C57B-6C7F-E84867E420B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>
            <a:extLst>
              <a:ext uri="{FF2B5EF4-FFF2-40B4-BE49-F238E27FC236}">
                <a16:creationId xmlns:a16="http://schemas.microsoft.com/office/drawing/2014/main" id="{3324A97E-4488-0740-CE8B-85FBE175E6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" altLang="zh-CN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Afterward, we tested the branch coverage of the remaining test cases to ensure that the coverage was 100%.</a:t>
            </a:r>
          </a:p>
          <a:p>
            <a:r>
              <a:rPr lang="en" altLang="zh-CN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Test cases with 100% of coverage provide a better assessment of a method's functionality</a:t>
            </a:r>
          </a:p>
          <a:p>
            <a:r>
              <a:rPr lang="en" altLang="zh-CN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This will reduce the time needed for the following mutual execution steps</a:t>
            </a:r>
          </a:p>
          <a:p>
            <a:endParaRPr kumimoji="1" lang="en" altLang="zh-CN" b="0" i="0" u="none" strike="noStrike" dirty="0">
              <a:solidFill>
                <a:srgbClr val="000000"/>
              </a:solidFill>
              <a:effectLst/>
              <a:latin typeface="-webkit-standard"/>
            </a:endParaRPr>
          </a:p>
          <a:p>
            <a:endParaRPr kumimoji="1" lang="en-US" altLang="zh-CN" dirty="0"/>
          </a:p>
          <a:p>
            <a:r>
              <a:rPr lang="en-US" altLang="zh-CN" dirty="0">
                <a:ea typeface="等线"/>
              </a:rPr>
              <a:t>In this step we</a:t>
            </a:r>
            <a:r>
              <a:rPr kumimoji="1" lang="zh-CN" altLang="en-US" dirty="0">
                <a:ea typeface="等线"/>
              </a:rPr>
              <a:t> </a:t>
            </a:r>
            <a:r>
              <a:rPr kumimoji="1" lang="en-US" altLang="zh-CN" dirty="0">
                <a:ea typeface="等线"/>
              </a:rPr>
              <a:t>kept</a:t>
            </a:r>
            <a:r>
              <a:rPr kumimoji="1" lang="zh-CN" altLang="en-US" dirty="0">
                <a:ea typeface="等线"/>
              </a:rPr>
              <a:t> </a:t>
            </a:r>
            <a:r>
              <a:rPr lang="en-US" altLang="ja-JP" b="1" dirty="0">
                <a:latin typeface="Segoe UI"/>
                <a:cs typeface="Segoe UI"/>
              </a:rPr>
              <a:t>2,573</a:t>
            </a:r>
            <a:r>
              <a:rPr kumimoji="1" lang="en-US" altLang="zh-CN" dirty="0">
                <a:ea typeface="等线"/>
              </a:rPr>
              <a:t> methods</a:t>
            </a:r>
            <a:r>
              <a:rPr kumimoji="1" lang="zh-CN" altLang="en-US" dirty="0">
                <a:ea typeface="等线"/>
              </a:rPr>
              <a:t> </a:t>
            </a:r>
            <a:r>
              <a:rPr kumimoji="1" lang="en-US" altLang="zh-CN" dirty="0">
                <a:ea typeface="等线"/>
              </a:rPr>
              <a:t>with</a:t>
            </a:r>
            <a:r>
              <a:rPr kumimoji="1" lang="zh-CN" altLang="en-US" dirty="0">
                <a:ea typeface="等线"/>
              </a:rPr>
              <a:t> </a:t>
            </a:r>
            <a:r>
              <a:rPr kumimoji="1" lang="en-US" altLang="zh-CN" dirty="0">
                <a:ea typeface="等线"/>
              </a:rPr>
              <a:t>their</a:t>
            </a:r>
            <a:r>
              <a:rPr kumimoji="1" lang="zh-CN" altLang="en-US" dirty="0">
                <a:ea typeface="等线"/>
              </a:rPr>
              <a:t> </a:t>
            </a:r>
            <a:r>
              <a:rPr kumimoji="1" lang="en-US" altLang="zh-CN" dirty="0">
                <a:ea typeface="等线"/>
              </a:rPr>
              <a:t>test</a:t>
            </a:r>
            <a:r>
              <a:rPr kumimoji="1" lang="zh-CN" altLang="en-US" dirty="0">
                <a:ea typeface="等线"/>
              </a:rPr>
              <a:t> </a:t>
            </a:r>
            <a:r>
              <a:rPr kumimoji="1" lang="en-US" altLang="zh-CN" dirty="0">
                <a:ea typeface="等线"/>
              </a:rPr>
              <a:t>cases</a:t>
            </a:r>
            <a:r>
              <a:rPr kumimoji="1" lang="zh-CN" altLang="en-US" dirty="0">
                <a:ea typeface="等线"/>
              </a:rPr>
              <a:t> </a:t>
            </a:r>
            <a:r>
              <a:rPr kumimoji="1" lang="en-US" altLang="zh-CN" dirty="0">
                <a:ea typeface="等线"/>
              </a:rPr>
              <a:t>to</a:t>
            </a:r>
            <a:r>
              <a:rPr kumimoji="1" lang="zh-CN" altLang="en-US" dirty="0">
                <a:ea typeface="等线"/>
              </a:rPr>
              <a:t> </a:t>
            </a:r>
            <a:r>
              <a:rPr kumimoji="1" lang="en-US" altLang="zh-CN" dirty="0">
                <a:ea typeface="等线"/>
              </a:rPr>
              <a:t>the</a:t>
            </a:r>
            <a:r>
              <a:rPr kumimoji="1" lang="zh-CN" altLang="en-US" dirty="0">
                <a:ea typeface="等线"/>
              </a:rPr>
              <a:t> </a:t>
            </a:r>
            <a:r>
              <a:rPr kumimoji="1" lang="en-US" altLang="zh-CN" dirty="0">
                <a:ea typeface="等线"/>
              </a:rPr>
              <a:t>next</a:t>
            </a:r>
            <a:r>
              <a:rPr kumimoji="1" lang="zh-CN" altLang="en-US" dirty="0">
                <a:ea typeface="等线"/>
              </a:rPr>
              <a:t> </a:t>
            </a:r>
            <a:r>
              <a:rPr kumimoji="1" lang="en-US" altLang="zh-CN" dirty="0">
                <a:ea typeface="等线"/>
              </a:rPr>
              <a:t>step.</a:t>
            </a:r>
            <a:endParaRPr lang="en-US" altLang="zh-CN" dirty="0">
              <a:ea typeface="等线"/>
            </a:endParaRP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48679273-91AF-DF7F-B235-6F26040F49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BC8882-8DF6-4FF6-B29D-0B54DCCBE0BF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45628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" altLang="zh-CN" sz="20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Next, we performed mutual execution on the methods within the same group.</a:t>
            </a:r>
          </a:p>
          <a:p>
            <a:pPr>
              <a:buNone/>
            </a:pPr>
            <a:endParaRPr lang="en" altLang="zh-CN" sz="2000" b="0" i="0" u="none" strike="noStrike" dirty="0">
              <a:solidFill>
                <a:srgbClr val="000000"/>
              </a:solidFill>
              <a:effectLst/>
              <a:latin typeface="-webkit-standard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000" dirty="0"/>
              <a:t>We</a:t>
            </a:r>
            <a:r>
              <a:rPr kumimoji="1" lang="zh-CN" altLang="en-US" sz="2000" dirty="0"/>
              <a:t> </a:t>
            </a:r>
            <a:r>
              <a:rPr kumimoji="1" lang="en-US" altLang="zh-CN" sz="2000" dirty="0"/>
              <a:t>could</a:t>
            </a:r>
            <a:r>
              <a:rPr kumimoji="1" lang="zh-CN" altLang="en-US" sz="2000" dirty="0"/>
              <a:t> </a:t>
            </a:r>
            <a:r>
              <a:rPr kumimoji="1" lang="en-US" altLang="zh-CN" sz="2000" dirty="0"/>
              <a:t>see in this picture</a:t>
            </a:r>
            <a:endParaRPr lang="en" altLang="zh-CN" sz="2000" b="0" i="0" u="none" strike="noStrike" dirty="0">
              <a:solidFill>
                <a:srgbClr val="000000"/>
              </a:solidFill>
              <a:effectLst/>
              <a:latin typeface="-webkit-standard"/>
            </a:endParaRPr>
          </a:p>
          <a:p>
            <a:pPr marL="342900" indent="-342900">
              <a:buFontTx/>
              <a:buChar char="-"/>
            </a:pPr>
            <a:r>
              <a:rPr lang="en" altLang="zh-CN" sz="20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First, we executed method A using the test cases from method B. </a:t>
            </a:r>
          </a:p>
          <a:p>
            <a:pPr marL="342900" indent="-342900">
              <a:buFontTx/>
              <a:buChar char="-"/>
            </a:pPr>
            <a:r>
              <a:rPr lang="en" altLang="zh-CN" sz="20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If all the test cases passed, we then executed method B using the test cases from method A. </a:t>
            </a:r>
          </a:p>
          <a:p>
            <a:pPr marL="342900" indent="-342900">
              <a:buFontTx/>
              <a:buChar char="-"/>
            </a:pPr>
            <a:r>
              <a:rPr lang="en" altLang="zh-CN" sz="20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If both sets of test cases passed, we considered methods A and B as candidate functionally equivalent</a:t>
            </a:r>
            <a:r>
              <a:rPr lang="zh-CN" altLang="en-US" sz="20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en-US" altLang="zh-CN" sz="20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method</a:t>
            </a:r>
            <a:r>
              <a:rPr lang="en" altLang="zh-CN" sz="20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pairs.</a:t>
            </a:r>
          </a:p>
          <a:p>
            <a:pPr marL="342900" indent="-342900">
              <a:buFontTx/>
              <a:buChar char="-"/>
            </a:pPr>
            <a:endParaRPr lang="en" altLang="zh-CN" sz="2000" b="0" i="0" u="none" strike="noStrike" dirty="0">
              <a:solidFill>
                <a:srgbClr val="000000"/>
              </a:solidFill>
              <a:effectLst/>
              <a:latin typeface="-webkit-standard"/>
            </a:endParaRPr>
          </a:p>
          <a:p>
            <a:pPr marL="342900" indent="-342900">
              <a:buFontTx/>
              <a:buChar char="-"/>
            </a:pPr>
            <a:r>
              <a:rPr lang="en" altLang="zh-CN" sz="32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However, if any test case fails during the mutual execution process, the methods are considered functionally non-equivalent.</a:t>
            </a:r>
            <a:endParaRPr kumimoji="1" lang="en" altLang="zh-CN" sz="1400" b="0" i="0" u="none" strike="noStrike" dirty="0">
              <a:solidFill>
                <a:srgbClr val="000000"/>
              </a:solidFill>
              <a:effectLst/>
              <a:latin typeface="-webkit-standard"/>
            </a:endParaRPr>
          </a:p>
          <a:p>
            <a:pPr marL="342900" indent="-342900">
              <a:buFontTx/>
              <a:buChar char="-"/>
            </a:pPr>
            <a:endParaRPr kumimoji="1" lang="en" altLang="zh-CN" sz="1400" b="0" i="0" u="none" strike="noStrike" dirty="0">
              <a:solidFill>
                <a:srgbClr val="000000"/>
              </a:solidFill>
              <a:effectLst/>
              <a:latin typeface="-webkit-standard"/>
            </a:endParaRPr>
          </a:p>
          <a:p>
            <a:pPr>
              <a:buNone/>
            </a:pPr>
            <a:r>
              <a:rPr kumimoji="1" lang="en" altLang="zh-CN" sz="14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In</a:t>
            </a:r>
            <a:r>
              <a:rPr kumimoji="1" lang="zh-CN" altLang="en-US" sz="14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kumimoji="1" lang="en-US" altLang="zh-CN" sz="14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the</a:t>
            </a:r>
            <a:r>
              <a:rPr kumimoji="1" lang="zh-CN" altLang="en-US" sz="14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kumimoji="1" lang="en-US" altLang="zh-CN" sz="14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end</a:t>
            </a:r>
            <a:r>
              <a:rPr kumimoji="1" lang="zh-CN" altLang="en-US" sz="14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，</a:t>
            </a:r>
            <a:r>
              <a:rPr kumimoji="1" lang="en-US" altLang="zh-CN" sz="14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we</a:t>
            </a:r>
            <a:r>
              <a:rPr kumimoji="1" lang="zh-CN" altLang="en-US" sz="14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en" altLang="zh-CN" sz="3200" dirty="0">
                <a:latin typeface="+mn-lt"/>
                <a:ea typeface="SimHei"/>
                <a:cs typeface="Segoe UI"/>
              </a:rPr>
              <a:t>O</a:t>
            </a:r>
            <a:r>
              <a:rPr kumimoji="1" lang="en" altLang="zh-CN" sz="3200" dirty="0">
                <a:latin typeface="+mn-lt"/>
                <a:ea typeface="SimHei"/>
                <a:cs typeface="Segoe UI"/>
              </a:rPr>
              <a:t>btained </a:t>
            </a:r>
            <a:r>
              <a:rPr lang="en" altLang="zh-CN" sz="6000" b="1" dirty="0">
                <a:latin typeface="+mn-lt"/>
                <a:ea typeface="SimHei"/>
                <a:cs typeface="Segoe UI"/>
              </a:rPr>
              <a:t>7</a:t>
            </a:r>
            <a:r>
              <a:rPr lang="en-US" altLang="zh-CN" sz="6000" b="1" dirty="0">
                <a:latin typeface="+mn-lt"/>
                <a:ea typeface="SimHei"/>
                <a:cs typeface="Segoe UI"/>
              </a:rPr>
              <a:t>,</a:t>
            </a:r>
            <a:r>
              <a:rPr lang="en" altLang="zh-CN" sz="6000" b="1" dirty="0">
                <a:latin typeface="+mn-lt"/>
                <a:ea typeface="SimHei"/>
                <a:cs typeface="Segoe UI"/>
              </a:rPr>
              <a:t>415</a:t>
            </a:r>
            <a:r>
              <a:rPr kumimoji="1" lang="en" altLang="zh-CN" sz="3200" dirty="0">
                <a:latin typeface="+mn-lt"/>
                <a:ea typeface="SimHei"/>
                <a:cs typeface="Segoe UI"/>
              </a:rPr>
              <a:t> </a:t>
            </a:r>
            <a:r>
              <a:rPr lang="en" altLang="zh-CN" sz="3200" dirty="0">
                <a:latin typeface="Segoe UI"/>
                <a:cs typeface="Segoe UI"/>
              </a:rPr>
              <a:t>candidate</a:t>
            </a:r>
            <a:r>
              <a:rPr kumimoji="1" lang="en" altLang="zh-CN" sz="3200" dirty="0">
                <a:latin typeface="+mn-lt"/>
                <a:ea typeface="SimHei"/>
                <a:cs typeface="Segoe UI"/>
              </a:rPr>
              <a:t> functionally equivalent</a:t>
            </a:r>
            <a:r>
              <a:rPr lang="en" altLang="zh-CN" sz="3200" dirty="0">
                <a:latin typeface="+mn-lt"/>
                <a:ea typeface="SimHei"/>
                <a:cs typeface="Segoe UI"/>
              </a:rPr>
              <a:t> </a:t>
            </a:r>
            <a:r>
              <a:rPr lang="en" altLang="zh-CN" sz="3200" b="1" dirty="0">
                <a:latin typeface="+mn-lt"/>
                <a:ea typeface="SimHei"/>
                <a:cs typeface="Segoe UI"/>
              </a:rPr>
              <a:t>method</a:t>
            </a:r>
            <a:r>
              <a:rPr lang="zh-CN" altLang="en-US" sz="3200" b="1" dirty="0">
                <a:latin typeface="+mn-lt"/>
                <a:ea typeface="SimHei"/>
                <a:cs typeface="Segoe UI"/>
              </a:rPr>
              <a:t> </a:t>
            </a:r>
            <a:r>
              <a:rPr kumimoji="1" lang="en" altLang="zh-CN" sz="3200" b="1" dirty="0">
                <a:latin typeface="+mn-lt"/>
                <a:ea typeface="SimHei"/>
                <a:cs typeface="Segoe UI"/>
              </a:rPr>
              <a:t>pairs</a:t>
            </a:r>
            <a:endParaRPr kumimoji="1" lang="en-US" altLang="zh-CN" sz="3200" b="1" dirty="0">
              <a:latin typeface="SimHei"/>
              <a:ea typeface="SimHei"/>
              <a:cs typeface="Segoe UI"/>
            </a:endParaRPr>
          </a:p>
          <a:p>
            <a:pPr marL="342900" indent="-342900">
              <a:buFontTx/>
              <a:buChar char="-"/>
            </a:pPr>
            <a:endParaRPr kumimoji="1" lang="en" altLang="zh-CN" sz="1400" b="0" i="0" u="none" strike="noStrike" dirty="0">
              <a:solidFill>
                <a:srgbClr val="000000"/>
              </a:solidFill>
              <a:effectLst/>
              <a:latin typeface="-webkit-standard"/>
            </a:endParaRPr>
          </a:p>
          <a:p>
            <a:pPr marL="342900" indent="-342900">
              <a:buFontTx/>
              <a:buChar char="-"/>
            </a:pPr>
            <a:endParaRPr kumimoji="1" lang="en" altLang="zh-CN" sz="3200" b="0" i="0" u="none" strike="noStrike" dirty="0">
              <a:solidFill>
                <a:srgbClr val="000000"/>
              </a:solidFill>
              <a:effectLst/>
              <a:latin typeface="-webkit-standard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BC8882-8DF6-4FF6-B29D-0B54DCCBE0BF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466326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" altLang="ja-JP" dirty="0"/>
              <a:t>Then we manually check to determine weather they are truly FE method pairs</a:t>
            </a:r>
          </a:p>
          <a:p>
            <a:endParaRPr kumimoji="1" lang="en" altLang="ja-JP" dirty="0"/>
          </a:p>
          <a:p>
            <a:r>
              <a:rPr kumimoji="1" lang="en" altLang="ja-JP" dirty="0"/>
              <a:t>But checking all pairs is extremely time-</a:t>
            </a:r>
            <a:r>
              <a:rPr kumimoji="1" lang="en" altLang="ja-JP" dirty="0" err="1"/>
              <a:t>consuming</a:t>
            </a:r>
            <a:r>
              <a:rPr lang="en" altLang="ja-JP" dirty="0" err="1"/>
              <a:t>,so</a:t>
            </a:r>
            <a:r>
              <a:rPr lang="en" altLang="ja-JP" dirty="0"/>
              <a:t> we s</a:t>
            </a:r>
            <a:r>
              <a:rPr kumimoji="1" lang="en" altLang="ja-JP" dirty="0"/>
              <a:t>elect 751 pairs from 7,415 candidate FE method pairs and visually check them</a:t>
            </a:r>
          </a:p>
          <a:p>
            <a:endParaRPr kumimoji="1" lang="en" altLang="ja-JP" dirty="0"/>
          </a:p>
          <a:p>
            <a:r>
              <a:rPr kumimoji="1" lang="en" altLang="ja-JP" dirty="0"/>
              <a:t>We selected pairs consisting of two methods, both of which did not appear in previous checks</a:t>
            </a:r>
          </a:p>
          <a:p>
            <a:endParaRPr kumimoji="1" lang="en" altLang="ja-JP" dirty="0"/>
          </a:p>
          <a:p>
            <a:r>
              <a:rPr lang="en" altLang="zh-CN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For the method pairs determined to be functionally non-equivalent, we manually created a new test case in which the two methods return different values.</a:t>
            </a:r>
          </a:p>
          <a:p>
            <a:endParaRPr kumimoji="1" lang="en" altLang="ja-JP" dirty="0"/>
          </a:p>
          <a:p>
            <a:r>
              <a:rPr kumimoji="1" lang="en" altLang="ja-JP" dirty="0"/>
              <a:t>In</a:t>
            </a:r>
            <a:r>
              <a:rPr kumimoji="1" lang="zh-CN" altLang="en-US" dirty="0"/>
              <a:t> </a:t>
            </a:r>
            <a:r>
              <a:rPr kumimoji="1" lang="en-US" altLang="zh-CN" dirty="0"/>
              <a:t>the</a:t>
            </a:r>
            <a:r>
              <a:rPr kumimoji="1" lang="zh-CN" altLang="en-US" dirty="0"/>
              <a:t> </a:t>
            </a:r>
            <a:r>
              <a:rPr kumimoji="1" lang="en-US" altLang="zh-CN" dirty="0"/>
              <a:t>end</a:t>
            </a:r>
            <a:r>
              <a:rPr kumimoji="1" lang="zh-CN" altLang="en-US" dirty="0"/>
              <a:t> </a:t>
            </a:r>
            <a:r>
              <a:rPr kumimoji="1" lang="en-US" altLang="zh-CN" dirty="0"/>
              <a:t>we</a:t>
            </a:r>
            <a:r>
              <a:rPr kumimoji="1" lang="zh-CN" altLang="en-US" dirty="0"/>
              <a:t> </a:t>
            </a:r>
            <a:r>
              <a:rPr kumimoji="1" lang="en" altLang="ja-JP" dirty="0"/>
              <a:t>Identified </a:t>
            </a:r>
            <a:r>
              <a:rPr kumimoji="1" lang="en" altLang="ja-JP" b="1" dirty="0"/>
              <a:t>130 FE method pairs</a:t>
            </a:r>
          </a:p>
          <a:p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BC8882-8DF6-4FF6-B29D-0B54DCCBE0BF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807995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" altLang="zh-CN" dirty="0"/>
              <a:t>Here</a:t>
            </a:r>
            <a:r>
              <a:rPr kumimoji="1" lang="zh-CN" altLang="en-US" dirty="0"/>
              <a:t> </a:t>
            </a:r>
            <a:r>
              <a:rPr kumimoji="1" lang="en-US" altLang="zh-CN" dirty="0"/>
              <a:t>is an example if FE method pair</a:t>
            </a:r>
            <a:endParaRPr kumimoji="1" lang="en" altLang="zh-CN" dirty="0"/>
          </a:p>
          <a:p>
            <a:endParaRPr kumimoji="1" lang="en" altLang="zh-CN" dirty="0"/>
          </a:p>
          <a:p>
            <a:r>
              <a:rPr kumimoji="1" lang="en" altLang="zh-CN" dirty="0"/>
              <a:t>Both methods calculate the sum of all integers from s to e-1 but differ in their implementation. </a:t>
            </a:r>
          </a:p>
          <a:p>
            <a:endParaRPr kumimoji="1" lang="en" altLang="zh-CN" dirty="0"/>
          </a:p>
          <a:p>
            <a:r>
              <a:rPr kumimoji="1" lang="en" altLang="zh-CN" dirty="0"/>
              <a:t>Method a uses a for loop to calculate the value. But method b uses a while loop for accumulation. </a:t>
            </a:r>
          </a:p>
          <a:p>
            <a:endParaRPr kumimoji="1" lang="en" altLang="zh-CN" dirty="0"/>
          </a:p>
          <a:p>
            <a:endParaRPr kumimoji="1" lang="en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BC8882-8DF6-4FF6-B29D-0B54DCCBE0BF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757769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kumimoji="1" lang="en" altLang="zh-CN" dirty="0"/>
              <a:t> </a:t>
            </a:r>
            <a:r>
              <a:rPr lang="en" altLang="zh-CN" b="0" i="0" u="none" strike="noStrike" dirty="0">
                <a:solidFill>
                  <a:srgbClr val="000000"/>
                </a:solidFill>
                <a:effectLst/>
              </a:rPr>
              <a:t>Here is an example of a pair of functionally non-equivalent methods.</a:t>
            </a:r>
          </a:p>
          <a:p>
            <a:pPr algn="l"/>
            <a:r>
              <a:rPr lang="en" altLang="zh-CN" b="0" i="0" u="none" strike="noStrike" dirty="0">
                <a:solidFill>
                  <a:srgbClr val="000000"/>
                </a:solidFill>
                <a:effectLst/>
              </a:rPr>
              <a:t>Both methods are used to calculate the greatest common divisor (GCD). </a:t>
            </a:r>
          </a:p>
          <a:p>
            <a:pPr algn="l"/>
            <a:endParaRPr lang="en" altLang="zh-CN" b="0" i="0" u="none" strike="noStrike" dirty="0">
              <a:solidFill>
                <a:srgbClr val="000000"/>
              </a:solidFill>
              <a:effectLst/>
            </a:endParaRPr>
          </a:p>
          <a:p>
            <a:pPr algn="l"/>
            <a:r>
              <a:rPr lang="en" altLang="zh-CN" b="0" i="0" u="none" strike="noStrike" dirty="0">
                <a:solidFill>
                  <a:srgbClr val="000000"/>
                </a:solidFill>
                <a:effectLst/>
              </a:rPr>
              <a:t>When the inputs are positive, their outputs are always the same. </a:t>
            </a:r>
          </a:p>
          <a:p>
            <a:pPr algn="l"/>
            <a:r>
              <a:rPr lang="en" altLang="zh-CN" b="0" i="0" u="none" strike="noStrike" dirty="0">
                <a:solidFill>
                  <a:srgbClr val="000000"/>
                </a:solidFill>
                <a:effectLst/>
              </a:rPr>
              <a:t>However, when negative numbers are input, they may return different results</a:t>
            </a:r>
          </a:p>
          <a:p>
            <a:pPr algn="l"/>
            <a:endParaRPr kumimoji="1" lang="en" altLang="zh-CN" b="0" i="0" u="none" strike="noStrike" dirty="0">
              <a:solidFill>
                <a:srgbClr val="000000"/>
              </a:solidFill>
              <a:effectLst/>
            </a:endParaRPr>
          </a:p>
          <a:p>
            <a:pPr algn="l"/>
            <a:r>
              <a:rPr kumimoji="1" lang="en" altLang="zh-CN" b="0" i="0" u="none" strike="noStrike" dirty="0">
                <a:solidFill>
                  <a:srgbClr val="000000"/>
                </a:solidFill>
                <a:effectLst/>
              </a:rPr>
              <a:t>We could see in this table, when the input is </a:t>
            </a:r>
            <a:r>
              <a:rPr kumimoji="1" lang="en-US" altLang="zh-CN" b="0" i="0" u="none" strike="noStrike" dirty="0">
                <a:solidFill>
                  <a:srgbClr val="000000"/>
                </a:solidFill>
                <a:effectLst/>
              </a:rPr>
              <a:t>(3,-3), method a will return 3, but method b will return -3.</a:t>
            </a:r>
            <a:endParaRPr kumimoji="1" lang="en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BC8882-8DF6-4FF6-B29D-0B54DCCBE0BF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158865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" altLang="zh-CN" dirty="0"/>
              <a:t>we constructed the collected data into a dataset.</a:t>
            </a:r>
          </a:p>
          <a:p>
            <a:endParaRPr kumimoji="1" lang="en" altLang="zh-CN" dirty="0"/>
          </a:p>
          <a:p>
            <a:r>
              <a:rPr kumimoji="1" lang="en" altLang="zh-CN" dirty="0"/>
              <a:t>This dataset contains most of the data used in the experiment.</a:t>
            </a:r>
          </a:p>
          <a:p>
            <a:endParaRPr kumimoji="1" lang="en" altLang="zh-CN" dirty="0"/>
          </a:p>
          <a:p>
            <a:r>
              <a:rPr kumimoji="1" lang="en" altLang="zh-CN" dirty="0"/>
              <a:t>This </a:t>
            </a:r>
            <a:r>
              <a:rPr kumimoji="1" lang="en" altLang="zh-CN" dirty="0">
                <a:latin typeface="+mn-lt"/>
                <a:ea typeface="SimHei"/>
                <a:cs typeface="Segoe UI"/>
              </a:rPr>
              <a:t>dataset contains</a:t>
            </a:r>
            <a:r>
              <a:rPr kumimoji="1" lang="zh-CN" altLang="en-US" dirty="0">
                <a:latin typeface="+mn-lt"/>
                <a:ea typeface="SimHei"/>
                <a:cs typeface="Segoe UI"/>
              </a:rPr>
              <a:t> </a:t>
            </a:r>
            <a:r>
              <a:rPr kumimoji="1" lang="en-US" altLang="zh-CN" dirty="0">
                <a:latin typeface="+mn-lt"/>
                <a:ea typeface="SimHei"/>
                <a:cs typeface="Segoe UI"/>
              </a:rPr>
              <a:t>3</a:t>
            </a:r>
            <a:r>
              <a:rPr kumimoji="1" lang="zh-CN" altLang="en-US" dirty="0">
                <a:latin typeface="+mn-lt"/>
                <a:ea typeface="SimHei"/>
                <a:cs typeface="Segoe UI"/>
              </a:rPr>
              <a:t> </a:t>
            </a:r>
            <a:r>
              <a:rPr kumimoji="1" lang="en-US" altLang="zh-CN" dirty="0">
                <a:latin typeface="+mn-lt"/>
                <a:ea typeface="SimHei"/>
                <a:cs typeface="Segoe UI"/>
              </a:rPr>
              <a:t>tables</a:t>
            </a:r>
          </a:p>
          <a:p>
            <a:endParaRPr kumimoji="1" lang="en" altLang="zh-CN" dirty="0"/>
          </a:p>
          <a:p>
            <a:r>
              <a:rPr kumimoji="1" lang="en" altLang="zh-CN" dirty="0"/>
              <a:t>For the first table, It includes all the data we</a:t>
            </a:r>
            <a:r>
              <a:rPr kumimoji="1" lang="zh-CN" altLang="en-US" dirty="0"/>
              <a:t> </a:t>
            </a:r>
            <a:r>
              <a:rPr kumimoji="1" lang="en-US" altLang="zh-CN" dirty="0"/>
              <a:t>used in this study. such as the methods row text, size of code, generated test cases</a:t>
            </a:r>
          </a:p>
          <a:p>
            <a:endParaRPr kumimoji="1" lang="en-US" altLang="zh-CN" dirty="0"/>
          </a:p>
          <a:p>
            <a:r>
              <a:rPr kumimoji="1" lang="en" altLang="zh-CN" dirty="0"/>
              <a:t>In</a:t>
            </a:r>
            <a:r>
              <a:rPr kumimoji="1" lang="zh-CN" altLang="en-US" dirty="0"/>
              <a:t> </a:t>
            </a:r>
            <a:r>
              <a:rPr kumimoji="1" lang="en-US" altLang="zh-CN" dirty="0"/>
              <a:t>second</a:t>
            </a:r>
            <a:r>
              <a:rPr kumimoji="1" lang="zh-CN" altLang="en-US" dirty="0"/>
              <a:t> </a:t>
            </a:r>
            <a:r>
              <a:rPr kumimoji="1" lang="en-US" altLang="zh-CN" dirty="0"/>
              <a:t>table, </a:t>
            </a:r>
            <a:r>
              <a:rPr kumimoji="1" lang="en" altLang="zh-CN" dirty="0"/>
              <a:t>we saved all pairs of candidate functionally equivalent methods obtained by</a:t>
            </a:r>
            <a:r>
              <a:rPr kumimoji="1" lang="zh-CN" altLang="en-US" dirty="0"/>
              <a:t> </a:t>
            </a:r>
            <a:r>
              <a:rPr kumimoji="1" lang="en-US" altLang="zh-CN" dirty="0"/>
              <a:t>mutual</a:t>
            </a:r>
            <a:r>
              <a:rPr kumimoji="1" lang="en" altLang="zh-CN" dirty="0"/>
              <a:t> executing. </a:t>
            </a:r>
            <a:r>
              <a:rPr lang="en" altLang="zh-CN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It records the IDs of all method pairs, and using these IDs, we can find the corresponding methods in the first table.</a:t>
            </a:r>
            <a:endParaRPr kumimoji="1" lang="en" altLang="zh-CN" dirty="0"/>
          </a:p>
          <a:p>
            <a:endParaRPr kumimoji="1" lang="en" altLang="zh-CN" dirty="0"/>
          </a:p>
          <a:p>
            <a:r>
              <a:rPr kumimoji="1" lang="en" altLang="zh-CN" dirty="0"/>
              <a:t>In third table, we saved final functional equivalent method pairs that passed the visual check.</a:t>
            </a:r>
          </a:p>
          <a:p>
            <a:endParaRPr kumimoji="1" lang="en" altLang="zh-CN" dirty="0"/>
          </a:p>
          <a:p>
            <a:r>
              <a:rPr kumimoji="1" lang="en" altLang="zh-CN" dirty="0"/>
              <a:t>Now, this dataset </a:t>
            </a:r>
            <a:r>
              <a:rPr lang="en-US" altLang="ja-JP" dirty="0">
                <a:latin typeface="+mn-lt"/>
                <a:ea typeface="SimHei"/>
                <a:cs typeface="Segoe UI"/>
              </a:rPr>
              <a:t>is available on GitHub. 	</a:t>
            </a:r>
            <a:endParaRPr kumimoji="1" lang="en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BC8882-8DF6-4FF6-B29D-0B54DCCBE0BF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94447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aseline="0" dirty="0"/>
              <a:t>First, I’ll talk about the background of the research.</a:t>
            </a:r>
          </a:p>
          <a:p>
            <a:pPr algn="l" rtl="0" fontAlgn="base"/>
            <a:endParaRPr lang="en-US" altLang="zh-CN" b="0" i="0" u="none" strike="noStrike" dirty="0">
              <a:solidFill>
                <a:srgbClr val="000000"/>
              </a:solidFill>
              <a:effectLst/>
              <a:latin typeface="游ゴシック" panose="020B0400000000000000" pitchFamily="34" charset="-128"/>
            </a:endParaRPr>
          </a:p>
          <a:p>
            <a:pPr algn="l" rtl="0" fontAlgn="base"/>
            <a:r>
              <a:rPr lang="en" altLang="zh-CN" dirty="0"/>
              <a:t>modern languages</a:t>
            </a:r>
            <a:r>
              <a:rPr lang="zh-CN" altLang="en-US" dirty="0"/>
              <a:t> </a:t>
            </a:r>
            <a:r>
              <a:rPr lang="en" altLang="zh-CN" dirty="0"/>
              <a:t>have become increasingly rich and complex in their syntactical</a:t>
            </a:r>
            <a:r>
              <a:rPr lang="zh-CN" altLang="en-US" dirty="0"/>
              <a:t> （</a:t>
            </a:r>
            <a:r>
              <a:rPr lang="en-US" altLang="zh-CN" dirty="0"/>
              <a:t>sin</a:t>
            </a:r>
            <a:r>
              <a:rPr lang="zh-CN" altLang="en-US" dirty="0"/>
              <a:t>太可忒口）</a:t>
            </a:r>
            <a:r>
              <a:rPr lang="en" altLang="zh-CN" dirty="0"/>
              <a:t> features, particularly dynamic languages like Python.</a:t>
            </a:r>
          </a:p>
          <a:p>
            <a:pPr algn="l" rtl="0" fontAlgn="base"/>
            <a:r>
              <a:rPr lang="en" altLang="zh-CN" b="0" i="0" u="none" strike="noStrike" dirty="0">
                <a:solidFill>
                  <a:srgbClr val="000000"/>
                </a:solidFill>
                <a:effectLst/>
                <a:latin typeface="游ゴシック" panose="020B0400000000000000" pitchFamily="34" charset="-128"/>
              </a:rPr>
              <a:t>And</a:t>
            </a:r>
          </a:p>
          <a:p>
            <a:pPr algn="l" rtl="0" fontAlgn="base"/>
            <a:r>
              <a:rPr lang="en" altLang="zh-CN" dirty="0"/>
              <a:t>In open-source software, many methods have the same functionality but differ in structure</a:t>
            </a:r>
          </a:p>
          <a:p>
            <a:pPr algn="l" rtl="0" fontAlgn="base"/>
            <a:endParaRPr lang="en-US" altLang="zh-CN" b="0" i="0" u="none" strike="noStrike" dirty="0">
              <a:solidFill>
                <a:srgbClr val="000000"/>
              </a:solidFill>
              <a:effectLst/>
              <a:latin typeface="游ゴシック" panose="020B0400000000000000" pitchFamily="34" charset="-128"/>
            </a:endParaRPr>
          </a:p>
          <a:p>
            <a:pPr algn="l" rtl="0" fontAlgn="base"/>
            <a:r>
              <a:rPr lang="en-US" altLang="zh-CN" b="0" i="0" u="none" strike="noStrike" dirty="0">
                <a:solidFill>
                  <a:srgbClr val="000000"/>
                </a:solidFill>
                <a:effectLst/>
                <a:latin typeface="游ゴシック" panose="020B0400000000000000" pitchFamily="34" charset="-128"/>
              </a:rPr>
              <a:t>by collecting such code, we could </a:t>
            </a:r>
            <a:r>
              <a:rPr lang="en-US" altLang="zh-CN" b="0" i="0" u="none" strike="noStrike" dirty="0" err="1">
                <a:solidFill>
                  <a:srgbClr val="000000"/>
                </a:solidFill>
                <a:effectLst/>
                <a:latin typeface="游ゴシック" panose="020B0400000000000000" pitchFamily="34" charset="-128"/>
              </a:rPr>
              <a:t>creat</a:t>
            </a:r>
            <a:r>
              <a:rPr lang="en-US" altLang="zh-CN" b="0" i="0" u="none" strike="noStrike" dirty="0">
                <a:solidFill>
                  <a:srgbClr val="000000"/>
                </a:solidFill>
                <a:effectLst/>
                <a:latin typeface="游ゴシック" panose="020B0400000000000000" pitchFamily="34" charset="-128"/>
              </a:rPr>
              <a:t> a useful dataset for various studies in software engineering</a:t>
            </a:r>
            <a:r>
              <a:rPr lang="en-US" altLang="zh-CN" b="0" i="0" u="none" strike="noStrike" dirty="0">
                <a:solidFill>
                  <a:srgbClr val="444444"/>
                </a:solidFill>
                <a:effectLst/>
                <a:latin typeface="游ゴシック" panose="020B0400000000000000" pitchFamily="34" charset="-128"/>
              </a:rPr>
              <a:t>​</a:t>
            </a:r>
            <a:r>
              <a:rPr lang="zh-CN" altLang="en-US" b="0" i="0" u="none" strike="noStrike" dirty="0">
                <a:solidFill>
                  <a:srgbClr val="444444"/>
                </a:solidFill>
                <a:effectLst/>
                <a:latin typeface="游ゴシック" panose="020B0400000000000000" pitchFamily="34" charset="-128"/>
              </a:rPr>
              <a:t> </a:t>
            </a:r>
            <a:r>
              <a:rPr lang="en-US" altLang="zh-CN" b="0" i="0" u="none" strike="noStrike" dirty="0">
                <a:solidFill>
                  <a:srgbClr val="444444"/>
                </a:solidFill>
                <a:effectLst/>
                <a:latin typeface="游ゴシック" panose="020B0400000000000000" pitchFamily="34" charset="-128"/>
              </a:rPr>
              <a:t>like</a:t>
            </a:r>
            <a:r>
              <a:rPr lang="zh-CN" altLang="en-US" b="0" i="0" u="none" strike="noStrike" dirty="0">
                <a:solidFill>
                  <a:srgbClr val="444444"/>
                </a:solidFill>
                <a:effectLst/>
                <a:latin typeface="游ゴシック" panose="020B0400000000000000" pitchFamily="34" charset="-128"/>
              </a:rPr>
              <a:t> 。。。</a:t>
            </a:r>
            <a:r>
              <a:rPr kumimoji="1" lang="en" altLang="ja-JP" dirty="0"/>
              <a:t>Code optimization, Refactoring, Test generation</a:t>
            </a:r>
            <a:endParaRPr lang="en-US" altLang="zh-CN" b="0" i="0" u="none" strike="noStrike" dirty="0">
              <a:solidFill>
                <a:srgbClr val="444444"/>
              </a:solidFill>
              <a:effectLst/>
              <a:latin typeface="Calibri" panose="020F0502020204030204" pitchFamily="34" charset="0"/>
            </a:endParaRPr>
          </a:p>
          <a:p>
            <a:pPr algn="l" rtl="0" fontAlgn="base"/>
            <a:r>
              <a:rPr lang="en-US" altLang="zh-CN" b="0" i="0" u="none" strike="noStrike" dirty="0">
                <a:solidFill>
                  <a:srgbClr val="444444"/>
                </a:solidFill>
                <a:effectLst/>
                <a:latin typeface="Helvetica Neue" panose="02000503000000020004" pitchFamily="2" charset="0"/>
              </a:rPr>
              <a:t>​</a:t>
            </a:r>
            <a:endParaRPr lang="en-US" altLang="zh-CN" b="0" i="0" u="none" strike="noStrike" dirty="0">
              <a:solidFill>
                <a:srgbClr val="444444"/>
              </a:solidFill>
              <a:effectLst/>
              <a:latin typeface="Calibri" panose="020F0502020204030204" pitchFamily="34" charset="0"/>
            </a:endParaRPr>
          </a:p>
          <a:p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BC8882-8DF6-4FF6-B29D-0B54DCCBE0BF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214413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" altLang="zh-CN" b="0" i="0" u="none" strike="noStrike" dirty="0">
              <a:solidFill>
                <a:srgbClr val="000000"/>
              </a:solidFill>
              <a:effectLst/>
            </a:endParaRPr>
          </a:p>
          <a:p>
            <a:pPr algn="l"/>
            <a:endParaRPr lang="en" altLang="zh-CN" b="0" i="0" u="none" strike="noStrike" dirty="0">
              <a:solidFill>
                <a:srgbClr val="000000"/>
              </a:solidFill>
              <a:effectLst/>
            </a:endParaRPr>
          </a:p>
          <a:p>
            <a:pPr algn="l"/>
            <a:r>
              <a:rPr lang="en" altLang="zh-CN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In conclusion, our research </a:t>
            </a:r>
            <a:r>
              <a:rPr kumimoji="1" lang="en" altLang="ja-JP" dirty="0"/>
              <a:t>Builds a dataset of FE method pairs for Python</a:t>
            </a:r>
          </a:p>
          <a:p>
            <a:pPr algn="l"/>
            <a:endParaRPr kumimoji="1" lang="en" altLang="zh-CN" b="0" i="0" u="none" strike="noStrike" dirty="0">
              <a:solidFill>
                <a:srgbClr val="000000"/>
              </a:solidFill>
              <a:effectLst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" altLang="ja-JP" dirty="0"/>
              <a:t>We Extended the procedure used in the </a:t>
            </a:r>
            <a:r>
              <a:rPr kumimoji="1" lang="en" altLang="ja-JP" dirty="0" err="1"/>
              <a:t>FEMPDataset</a:t>
            </a:r>
            <a:r>
              <a:rPr kumimoji="1" lang="en" altLang="ja-JP" dirty="0"/>
              <a:t> study to Python and added a type inference step</a:t>
            </a:r>
          </a:p>
          <a:p>
            <a:pPr algn="l"/>
            <a:endParaRPr lang="en" altLang="zh-CN" b="0" i="0" u="none" strike="noStrike" dirty="0">
              <a:solidFill>
                <a:srgbClr val="000000"/>
              </a:solidFill>
              <a:effectLst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" altLang="zh-CN" b="0" i="0" u="none" strike="noStrike" dirty="0">
                <a:solidFill>
                  <a:srgbClr val="000000"/>
                </a:solidFill>
                <a:effectLst/>
              </a:rPr>
              <a:t>And in the end, </a:t>
            </a:r>
            <a:r>
              <a:rPr kumimoji="1" lang="en" altLang="ja-JP" dirty="0"/>
              <a:t>130 pairs were confirmed to be functionally equivalent</a:t>
            </a:r>
            <a:endParaRPr lang="en" altLang="zh-CN" b="0" i="0" u="none" strike="noStrike" dirty="0">
              <a:solidFill>
                <a:srgbClr val="000000"/>
              </a:solidFill>
              <a:effectLst/>
            </a:endParaRPr>
          </a:p>
          <a:p>
            <a:pPr algn="l"/>
            <a:endParaRPr lang="en" altLang="zh-CN" b="0" i="0" u="none" strike="noStrike" dirty="0">
              <a:solidFill>
                <a:srgbClr val="000000"/>
              </a:solidFill>
              <a:effectLst/>
            </a:endParaRPr>
          </a:p>
          <a:p>
            <a:pPr algn="l"/>
            <a:r>
              <a:rPr lang="en" altLang="zh-CN" b="0" i="0" u="none" strike="noStrike" dirty="0">
                <a:solidFill>
                  <a:srgbClr val="000000"/>
                </a:solidFill>
                <a:effectLst/>
              </a:rPr>
              <a:t>For the Future work: </a:t>
            </a:r>
          </a:p>
          <a:p>
            <a:pPr algn="l"/>
            <a:r>
              <a:rPr lang="en" altLang="zh-CN" b="0" i="0" u="none" strike="noStrike" dirty="0">
                <a:solidFill>
                  <a:srgbClr val="000000"/>
                </a:solidFill>
                <a:effectLst/>
              </a:rPr>
              <a:t>We want to use this dataset to evaluate existing clone detection tools.</a:t>
            </a:r>
          </a:p>
          <a:p>
            <a:pPr algn="l"/>
            <a:endParaRPr lang="en" altLang="zh-CN" b="0" i="0" u="none" strike="noStrike" dirty="0">
              <a:solidFill>
                <a:srgbClr val="000000"/>
              </a:solidFill>
              <a:effectLst/>
            </a:endParaRPr>
          </a:p>
          <a:p>
            <a:pPr algn="l"/>
            <a:r>
              <a:rPr lang="en" altLang="zh-CN" b="0" i="0" u="none" strike="noStrike" dirty="0">
                <a:solidFill>
                  <a:srgbClr val="000000"/>
                </a:solidFill>
                <a:effectLst/>
              </a:rPr>
              <a:t>That concludes my presentation. Thank you all for your time and attention. 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BC8882-8DF6-4FF6-B29D-0B54DCCBE0BF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77920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" altLang="ja-JP" sz="1800" b="0" i="0" u="none" strike="noStrike" dirty="0">
              <a:solidFill>
                <a:srgbClr val="2F4F4F"/>
              </a:solidFill>
              <a:effectLst/>
              <a:latin typeface="Segoe UI" panose="020B050204020402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BC8882-8DF6-4FF6-B29D-0B54DCCBE0BF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84430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" altLang="zh-CN" b="0" i="0" u="none" strike="noStrike">
                <a:solidFill>
                  <a:srgbClr val="000000"/>
                </a:solidFill>
                <a:effectLst/>
              </a:rPr>
              <a:t>Then, we have to define the concept of Functionally Equivalent Methods.</a:t>
            </a:r>
          </a:p>
          <a:p>
            <a:endParaRPr kumimoji="1" lang="en-US" altLang="ja-JP"/>
          </a:p>
          <a:p>
            <a:pPr>
              <a:buNone/>
            </a:pPr>
            <a:r>
              <a:rPr lang="en" altLang="zh-CN" b="0" i="0" u="none" strike="noStrike">
                <a:solidFill>
                  <a:srgbClr val="000000"/>
                </a:solidFill>
                <a:effectLst/>
                <a:latin typeface="-webkit-standard"/>
              </a:rPr>
              <a:t>Functionally Equivalent Methods are different implementations that achieve the same functionality or output.</a:t>
            </a:r>
            <a:r>
              <a:rPr lang="zh-CN" altLang="en-US" b="0" i="0" u="none" strike="noStrike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en" altLang="zh-CN" b="0" i="0" u="none" strike="noStrike">
                <a:solidFill>
                  <a:srgbClr val="000000"/>
                </a:solidFill>
                <a:effectLst/>
                <a:latin typeface="-webkit-standard"/>
              </a:rPr>
              <a:t>This means that for both methods, there must </a:t>
            </a:r>
            <a:r>
              <a:rPr lang="en" altLang="zh-CN" b="0" i="0" u="none" strike="noStrike">
                <a:solidFill>
                  <a:srgbClr val="374151"/>
                </a:solidFill>
                <a:effectLst/>
              </a:rPr>
              <a:t>returns the same output when</a:t>
            </a:r>
            <a:r>
              <a:rPr lang="zh-CN" altLang="en-US" b="0" i="0" u="none" strike="noStrike">
                <a:solidFill>
                  <a:srgbClr val="374151"/>
                </a:solidFill>
                <a:effectLst/>
              </a:rPr>
              <a:t> </a:t>
            </a:r>
            <a:r>
              <a:rPr lang="en-US" altLang="zh-CN" b="0" i="0" u="none" strike="noStrike">
                <a:solidFill>
                  <a:srgbClr val="374151"/>
                </a:solidFill>
                <a:effectLst/>
              </a:rPr>
              <a:t>given</a:t>
            </a:r>
            <a:r>
              <a:rPr lang="zh-CN" altLang="en-US" b="0" i="0" u="none" strike="noStrike">
                <a:solidFill>
                  <a:srgbClr val="374151"/>
                </a:solidFill>
                <a:effectLst/>
              </a:rPr>
              <a:t> </a:t>
            </a:r>
            <a:r>
              <a:rPr lang="en" altLang="zh-CN" b="0" i="0" u="none" strike="noStrike">
                <a:solidFill>
                  <a:srgbClr val="374151"/>
                </a:solidFill>
                <a:effectLst/>
              </a:rPr>
              <a:t>the same input.</a:t>
            </a:r>
            <a:endParaRPr lang="en-US" altLang="zh-CN">
              <a:solidFill>
                <a:srgbClr val="374151"/>
              </a:solidFill>
            </a:endParaRPr>
          </a:p>
          <a:p>
            <a:endParaRPr kumimoji="1" lang="en-US" altLang="ja-JP"/>
          </a:p>
          <a:p>
            <a:r>
              <a:rPr kumimoji="1" lang="en-US" altLang="ja-JP"/>
              <a:t>Here is an example</a:t>
            </a:r>
            <a:r>
              <a:rPr kumimoji="1" lang="zh-CN" altLang="en-US"/>
              <a:t> </a:t>
            </a:r>
            <a:r>
              <a:rPr lang="en-US" altLang="zh-CN" sz="1200"/>
              <a:t>of calculating the greatest common divisor (GCD).</a:t>
            </a:r>
            <a:r>
              <a:rPr kumimoji="1" lang="zh-CN" altLang="en-US"/>
              <a:t> </a:t>
            </a:r>
            <a:r>
              <a:rPr lang="en" altLang="zh-CN" b="0" i="0" u="none" strike="noStrike">
                <a:solidFill>
                  <a:srgbClr val="000000"/>
                </a:solidFill>
                <a:effectLst/>
              </a:rPr>
              <a:t>Despite their differences in structure and approach, both implementations produce the same result for any given pair of input values. </a:t>
            </a:r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BC8882-8DF6-4FF6-B29D-0B54DCCBE0BF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6855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b="0" i="0" u="none" strike="noStrike" dirty="0">
                <a:solidFill>
                  <a:srgbClr val="000000"/>
                </a:solidFill>
                <a:effectLst/>
                <a:latin typeface="游ゴシック" panose="020B0400000000000000" pitchFamily="34" charset="-128"/>
              </a:rPr>
              <a:t>However, </a:t>
            </a:r>
            <a:r>
              <a:rPr lang="en" altLang="zh-CN" b="0" i="0" u="none" strike="noStrike" dirty="0">
                <a:solidFill>
                  <a:srgbClr val="000000"/>
                </a:solidFill>
                <a:effectLst/>
                <a:latin typeface="游ゴシック" panose="020B0400000000000000" pitchFamily="34" charset="-128"/>
              </a:rPr>
              <a:t>c</a:t>
            </a:r>
            <a:r>
              <a:rPr lang="en" altLang="zh-CN" dirty="0"/>
              <a:t>ollect these functionally equivalent but differently implemented methods is challenging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" altLang="ja-JP" dirty="0"/>
              <a:t>Due to the variation in their structure</a:t>
            </a:r>
            <a:endParaRPr kumimoji="1" lang="en" altLang="ja-JP" dirty="0"/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" altLang="zh-CN" dirty="0"/>
          </a:p>
          <a:p>
            <a:pPr algn="l" rtl="0" fontAlgn="base"/>
            <a:endParaRPr lang="en-US" altLang="zh-CN" b="0" i="0" u="none" strike="noStrike" dirty="0">
              <a:solidFill>
                <a:srgbClr val="444444"/>
              </a:solidFill>
              <a:effectLst/>
              <a:latin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" altLang="zh-CN" sz="1800" b="0" i="0" u="none" strike="noStrike" dirty="0">
                <a:solidFill>
                  <a:srgbClr val="2F4F4F"/>
                </a:solidFill>
                <a:effectLst/>
                <a:latin typeface="Segoe UI" panose="020B0502040204020203" pitchFamily="34" charset="0"/>
              </a:rPr>
              <a:t>Most existing clone detection tools utilize duplicated </a:t>
            </a:r>
            <a:r>
              <a:rPr lang="en" altLang="zh-CN" sz="1800" b="0" i="0" u="none" strike="noStrike" dirty="0">
                <a:effectLst/>
                <a:latin typeface="Segoe UI" panose="020B0502040204020203" pitchFamily="34" charset="0"/>
              </a:rPr>
              <a:t>​</a:t>
            </a:r>
            <a:r>
              <a:rPr lang="en" altLang="zh-CN" sz="1800" b="0" i="0" u="none" strike="noStrike" dirty="0">
                <a:solidFill>
                  <a:srgbClr val="2F4F4F"/>
                </a:solidFill>
                <a:effectLst/>
                <a:latin typeface="Segoe UI" panose="020B0502040204020203" pitchFamily="34" charset="0"/>
              </a:rPr>
              <a:t>code fragment to detect clone</a:t>
            </a:r>
            <a:r>
              <a:rPr lang="en-US" altLang="zh-CN" sz="1800" b="0" i="0" u="none" strike="noStrike" dirty="0">
                <a:solidFill>
                  <a:srgbClr val="2F4F4F"/>
                </a:solidFill>
                <a:effectLst/>
                <a:latin typeface="Segoe UI" panose="020B0502040204020203" pitchFamily="34" charset="0"/>
              </a:rPr>
              <a:t>, </a:t>
            </a:r>
            <a:r>
              <a:rPr lang="en" altLang="zh-CN" sz="28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This does not check the functionality of the method.</a:t>
            </a:r>
            <a:endParaRPr lang="en" altLang="zh-CN" sz="1800" b="0" i="0" u="none" strike="noStrike" dirty="0">
              <a:solidFill>
                <a:srgbClr val="2F4F4F"/>
              </a:solidFill>
              <a:effectLst/>
              <a:latin typeface="Segoe UI" panose="020B0502040204020203" pitchFamily="34" charset="0"/>
            </a:endParaRPr>
          </a:p>
          <a:p>
            <a:endParaRPr kumimoji="1" lang="en-US" altLang="zh-CN" dirty="0"/>
          </a:p>
          <a:p>
            <a:r>
              <a:rPr kumimoji="1" lang="en-US" altLang="zh-CN" dirty="0"/>
              <a:t>So</a:t>
            </a:r>
            <a:r>
              <a:rPr kumimoji="1" lang="zh-CN" altLang="en-US" dirty="0"/>
              <a:t>，</a:t>
            </a:r>
            <a:r>
              <a:rPr lang="en" altLang="ja-JP" b="1" dirty="0"/>
              <a:t>Different approaches are needed for collecting</a:t>
            </a:r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BC8882-8DF6-4FF6-B29D-0B54DCCBE0BF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68354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" altLang="zh-CN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for</a:t>
            </a:r>
            <a:r>
              <a:rPr lang="zh-CN" alt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en-US" altLang="zh-CN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the</a:t>
            </a:r>
            <a:r>
              <a:rPr lang="zh-CN" alt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en-US" altLang="zh-CN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previous</a:t>
            </a:r>
            <a:r>
              <a:rPr lang="en" altLang="zh-CN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research in this area, professor </a:t>
            </a:r>
            <a:r>
              <a:rPr lang="en" altLang="zh-CN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higo</a:t>
            </a:r>
            <a:r>
              <a:rPr lang="en" altLang="zh-CN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has construct a dataset</a:t>
            </a:r>
            <a:r>
              <a:rPr lang="zh-CN" alt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en-US" altLang="zh-CN" b="0" i="0" u="none" strike="noStrike">
                <a:solidFill>
                  <a:srgbClr val="000000"/>
                </a:solidFill>
                <a:effectLst/>
                <a:latin typeface="-webkit-standard"/>
              </a:rPr>
              <a:t>called</a:t>
            </a:r>
            <a:r>
              <a:rPr lang="zh-CN" altLang="en-US" b="0" i="0" u="none" strike="noStrike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en-US" altLang="zh-CN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FEMPDataset</a:t>
            </a:r>
            <a:r>
              <a:rPr lang="en" altLang="zh-CN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.</a:t>
            </a:r>
          </a:p>
          <a:p>
            <a:endParaRPr lang="en" altLang="zh-CN" b="0" i="0" u="none" strike="noStrike" dirty="0">
              <a:solidFill>
                <a:srgbClr val="000000"/>
              </a:solidFill>
              <a:effectLst/>
              <a:latin typeface="-webkit-standard"/>
            </a:endParaRPr>
          </a:p>
          <a:p>
            <a:r>
              <a:rPr lang="en" altLang="zh-CN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This dataset collect many functionally equivalent methods in java</a:t>
            </a:r>
          </a:p>
          <a:p>
            <a:endParaRPr lang="en" altLang="zh-CN" b="0" i="0" u="none" strike="noStrike" dirty="0">
              <a:solidFill>
                <a:srgbClr val="000000"/>
              </a:solidFill>
              <a:effectLst/>
              <a:latin typeface="-webkit-standard"/>
            </a:endParaRPr>
          </a:p>
          <a:p>
            <a:pPr marL="457200" indent="-457200"/>
            <a:r>
              <a:rPr lang="en" altLang="ja-JP" sz="1200" dirty="0">
                <a:latin typeface="Segoe UI"/>
                <a:cs typeface="Segoe UI"/>
              </a:rPr>
              <a:t>This</a:t>
            </a:r>
            <a:r>
              <a:rPr lang="zh-CN" altLang="en-US" sz="1200" dirty="0">
                <a:latin typeface="Segoe UI"/>
                <a:cs typeface="Segoe UI"/>
              </a:rPr>
              <a:t> </a:t>
            </a:r>
            <a:r>
              <a:rPr lang="en-US" altLang="zh-CN" sz="1200" dirty="0">
                <a:latin typeface="Segoe UI"/>
                <a:cs typeface="Segoe UI"/>
              </a:rPr>
              <a:t>dataset</a:t>
            </a:r>
            <a:r>
              <a:rPr lang="zh-CN" altLang="en-US" sz="1200" dirty="0">
                <a:latin typeface="Segoe UI"/>
                <a:cs typeface="Segoe UI"/>
              </a:rPr>
              <a:t> </a:t>
            </a:r>
            <a:r>
              <a:rPr lang="en" altLang="ja-JP" sz="1200" dirty="0">
                <a:latin typeface="Segoe UI"/>
                <a:cs typeface="Segoe UI"/>
              </a:rPr>
              <a:t>Use </a:t>
            </a:r>
            <a:r>
              <a:rPr lang="en" altLang="ja-JP" sz="1200" dirty="0" err="1">
                <a:latin typeface="Segoe UI"/>
                <a:cs typeface="Segoe UI"/>
              </a:rPr>
              <a:t>EvoSuite</a:t>
            </a:r>
            <a:r>
              <a:rPr lang="en" altLang="ja-JP" sz="1200" dirty="0">
                <a:latin typeface="Segoe UI"/>
                <a:cs typeface="Segoe UI"/>
              </a:rPr>
              <a:t> for automated test case generation</a:t>
            </a:r>
            <a:endParaRPr lang="en" altLang="ja-JP" sz="1200" dirty="0"/>
          </a:p>
          <a:p>
            <a:pPr marL="457200" indent="-457200"/>
            <a:r>
              <a:rPr lang="en" altLang="ja-JP" sz="1200" dirty="0">
                <a:solidFill>
                  <a:srgbClr val="2F4F4F"/>
                </a:solidFill>
                <a:latin typeface="Segoe UI"/>
                <a:cs typeface="Segoe UI"/>
              </a:rPr>
              <a:t>Mutually execute to check for methods’ behavioral similarity</a:t>
            </a:r>
            <a:endParaRPr lang="en" altLang="ja-JP" sz="1200" dirty="0">
              <a:solidFill>
                <a:srgbClr val="2F4F4F"/>
              </a:solidFill>
            </a:endParaRPr>
          </a:p>
          <a:p>
            <a:pPr marL="457200" indent="-457200"/>
            <a:r>
              <a:rPr lang="en" altLang="ja-JP" sz="1200" dirty="0">
                <a:solidFill>
                  <a:srgbClr val="2F4F4F"/>
                </a:solidFill>
                <a:latin typeface="Segoe UI"/>
                <a:cs typeface="Segoe UI"/>
              </a:rPr>
              <a:t>Manually check for functional equivalence</a:t>
            </a:r>
          </a:p>
          <a:p>
            <a:endParaRPr lang="en-US" altLang="zh-CN" dirty="0">
              <a:solidFill>
                <a:srgbClr val="282828"/>
              </a:solidFill>
              <a:effectLst/>
              <a:latin typeface="Helvetica Neue" panose="02000503000000020004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>
                <a:solidFill>
                  <a:srgbClr val="282828"/>
                </a:solidFill>
                <a:effectLst/>
                <a:latin typeface="Helvetica Neue" panose="02000503000000020004" pitchFamily="2" charset="0"/>
              </a:rPr>
              <a:t>It</a:t>
            </a:r>
            <a:r>
              <a:rPr lang="zh-CN" altLang="en-US" dirty="0">
                <a:solidFill>
                  <a:srgbClr val="282828"/>
                </a:solidFill>
                <a:effectLst/>
                <a:latin typeface="Helvetica Neue" panose="02000503000000020004" pitchFamily="2" charset="0"/>
              </a:rPr>
              <a:t> </a:t>
            </a:r>
            <a:r>
              <a:rPr lang="en" altLang="ja-JP" dirty="0">
                <a:latin typeface="Segoe UI"/>
                <a:cs typeface="Segoe UI"/>
              </a:rPr>
              <a:t>Includes 1,342 functionally equivalent method pairs</a:t>
            </a:r>
            <a:endParaRPr lang="ja-JP" altLang="en-US"/>
          </a:p>
          <a:p>
            <a:endParaRPr lang="zh-CN" altLang="en-US" dirty="0">
              <a:solidFill>
                <a:srgbClr val="282828"/>
              </a:solidFill>
              <a:effectLst/>
              <a:latin typeface="Helvetica Neue" panose="02000503000000020004" pitchFamily="2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BC8882-8DF6-4FF6-B29D-0B54DCCBE0BF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09339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/>
              <a:t>The</a:t>
            </a:r>
            <a:r>
              <a:rPr kumimoji="1" lang="zh-CN" altLang="en-US" dirty="0"/>
              <a:t> </a:t>
            </a:r>
            <a:r>
              <a:rPr kumimoji="1" lang="en-US" altLang="zh-CN" dirty="0"/>
              <a:t>key idea of </a:t>
            </a:r>
            <a:r>
              <a:rPr kumimoji="1" lang="en-US" altLang="zh-CN" dirty="0" err="1"/>
              <a:t>FEMPDataset</a:t>
            </a:r>
            <a:r>
              <a:rPr kumimoji="1" lang="zh-CN" altLang="en-US" dirty="0"/>
              <a:t> </a:t>
            </a:r>
            <a:r>
              <a:rPr lang="en-US" altLang="zh-CN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use</a:t>
            </a:r>
            <a:r>
              <a:rPr lang="en" altLang="zh-CN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the property that functionally equivalent methods will return the same value for the same input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" altLang="ja-JP" b="0" i="0" u="none" strike="noStrike" dirty="0">
              <a:solidFill>
                <a:srgbClr val="000000"/>
              </a:solidFill>
              <a:effectLst/>
              <a:latin typeface="-webkit-standard"/>
            </a:endParaRPr>
          </a:p>
          <a:p>
            <a:pPr>
              <a:buNone/>
            </a:pPr>
            <a:r>
              <a:rPr lang="en-US" altLang="zh-CN" sz="1200" dirty="0">
                <a:latin typeface="+mn-lt"/>
                <a:cs typeface="Arial"/>
              </a:rPr>
              <a:t>And another </a:t>
            </a:r>
            <a:r>
              <a:rPr lang="en" altLang="zh-CN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property is that</a:t>
            </a:r>
            <a:r>
              <a:rPr lang="en-US" altLang="zh-CN" sz="1200" dirty="0">
                <a:latin typeface="+mn-lt"/>
                <a:cs typeface="Arial"/>
              </a:rPr>
              <a:t> a</a:t>
            </a:r>
            <a:r>
              <a:rPr lang="zh-CN" altLang="en-US" sz="1200" dirty="0">
                <a:latin typeface="+mn-lt"/>
                <a:cs typeface="Arial"/>
              </a:rPr>
              <a:t> </a:t>
            </a:r>
            <a:r>
              <a:rPr lang="en" altLang="zh-CN" sz="1200" dirty="0">
                <a:latin typeface="+mn-lt"/>
                <a:cs typeface="Arial"/>
              </a:rPr>
              <a:t>method always succeeds when executing test cases generated by an automatic test generation techniques</a:t>
            </a:r>
          </a:p>
          <a:p>
            <a:pPr>
              <a:buNone/>
            </a:pPr>
            <a:endParaRPr lang="en" altLang="zh-CN" sz="1200" dirty="0">
              <a:latin typeface="+mn-lt"/>
              <a:cs typeface="Arial"/>
            </a:endParaRPr>
          </a:p>
          <a:p>
            <a:pPr>
              <a:buNone/>
            </a:pPr>
            <a:endParaRPr lang="en" altLang="zh-CN" sz="1200" dirty="0">
              <a:latin typeface="+mn-lt"/>
              <a:cs typeface="Arial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BC8882-8DF6-4FF6-B29D-0B54DCCBE0BF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92108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zh-CN" dirty="0"/>
              <a:t>Here is the </a:t>
            </a:r>
            <a:r>
              <a:rPr kumimoji="1" lang="en" altLang="zh-CN" b="1" dirty="0"/>
              <a:t>procedure of </a:t>
            </a:r>
            <a:r>
              <a:rPr kumimoji="1" lang="en" altLang="zh-CN" b="1" dirty="0" err="1"/>
              <a:t>FEMPDataset</a:t>
            </a:r>
            <a:endParaRPr kumimoji="1" lang="en" altLang="zh-CN" b="1" dirty="0"/>
          </a:p>
          <a:p>
            <a:endParaRPr kumimoji="1" lang="en" altLang="zh-CN" b="1" dirty="0"/>
          </a:p>
          <a:p>
            <a:r>
              <a:rPr kumimoji="1" lang="en" altLang="zh-CN" b="1" dirty="0"/>
              <a:t>It has four steps</a:t>
            </a:r>
          </a:p>
          <a:p>
            <a:r>
              <a:rPr kumimoji="1" lang="en" altLang="zh-CN" b="1" dirty="0"/>
              <a:t> first they …</a:t>
            </a:r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BC8882-8DF6-4FF6-B29D-0B54DCCBE0BF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01049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" altLang="zh-CN" b="0" i="0" u="none" strike="noStrike" dirty="0">
                <a:solidFill>
                  <a:srgbClr val="000000"/>
                </a:solidFill>
                <a:effectLst/>
              </a:rPr>
              <a:t>So</a:t>
            </a:r>
            <a:r>
              <a:rPr lang="zh-CN" altLang="en-US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-US" altLang="zh-CN" b="0" i="0" u="none" strike="noStrike" dirty="0">
                <a:solidFill>
                  <a:srgbClr val="000000"/>
                </a:solidFill>
                <a:effectLst/>
              </a:rPr>
              <a:t>I</a:t>
            </a:r>
            <a:r>
              <a:rPr lang="zh-CN" altLang="en-US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-US" altLang="zh-CN" b="0" i="0" u="none" strike="noStrike" dirty="0">
                <a:solidFill>
                  <a:srgbClr val="000000"/>
                </a:solidFill>
                <a:effectLst/>
              </a:rPr>
              <a:t>want</a:t>
            </a:r>
            <a:r>
              <a:rPr lang="zh-CN" altLang="en-US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-US" altLang="zh-CN" b="0" i="0" u="none" strike="noStrike" dirty="0">
                <a:solidFill>
                  <a:srgbClr val="000000"/>
                </a:solidFill>
                <a:effectLst/>
              </a:rPr>
              <a:t>to </a:t>
            </a:r>
            <a:r>
              <a:rPr kumimoji="1" lang="en" altLang="zh-CN" b="1" dirty="0"/>
              <a:t>Extend this research to Python</a:t>
            </a:r>
            <a:r>
              <a:rPr lang="zh-CN" altLang="en-US" b="0" i="0" u="none" strike="noStrike" dirty="0">
                <a:solidFill>
                  <a:srgbClr val="000000"/>
                </a:solidFill>
                <a:effectLst/>
              </a:rPr>
              <a:t> </a:t>
            </a:r>
            <a:endParaRPr lang="en" altLang="zh-CN" b="0" i="0" u="none" strike="noStrike" dirty="0">
              <a:solidFill>
                <a:srgbClr val="000000"/>
              </a:solidFill>
              <a:effectLst/>
            </a:endParaRPr>
          </a:p>
          <a:p>
            <a:endParaRPr kumimoji="1" lang="en-US" altLang="zh-CN" dirty="0"/>
          </a:p>
          <a:p>
            <a:r>
              <a:rPr lang="en" altLang="zh-CN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In the </a:t>
            </a:r>
            <a:r>
              <a:rPr lang="en" altLang="zh-CN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FEMPDataset</a:t>
            </a:r>
            <a:r>
              <a:rPr lang="en" altLang="zh-CN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kumimoji="1" lang="en" altLang="zh-CN" b="1" dirty="0"/>
              <a:t>research</a:t>
            </a:r>
            <a:r>
              <a:rPr lang="en" altLang="zh-CN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, there were only four steps.</a:t>
            </a:r>
          </a:p>
          <a:p>
            <a:r>
              <a:rPr lang="en" altLang="zh-CN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However, due to the lack of type checking in Python, we added an additional type inference step in our study.</a:t>
            </a:r>
            <a:br>
              <a:rPr kumimoji="1" lang="en-US" altLang="zh-CN" dirty="0"/>
            </a:br>
            <a:endParaRPr kumimoji="1" lang="en-US" altLang="zh-CN" dirty="0"/>
          </a:p>
          <a:p>
            <a:endParaRPr kumimoji="1" lang="en-US" altLang="zh-CN" dirty="0"/>
          </a:p>
          <a:p>
            <a:r>
              <a:rPr kumimoji="1" lang="en-US" altLang="zh-CN" dirty="0"/>
              <a:t>First we get the open source python code from </a:t>
            </a:r>
            <a:r>
              <a:rPr kumimoji="1" lang="en-US" altLang="zh-CN" dirty="0" err="1"/>
              <a:t>github</a:t>
            </a:r>
            <a:r>
              <a:rPr kumimoji="1" lang="en-US" altLang="zh-CN" dirty="0"/>
              <a:t>. Extract the method from it</a:t>
            </a:r>
          </a:p>
          <a:p>
            <a:endParaRPr kumimoji="1" lang="en-US" altLang="zh-CN" dirty="0"/>
          </a:p>
          <a:p>
            <a:r>
              <a:rPr lang="en" altLang="zh-CN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Then, we perform type inference, which automatically generates type declarations based on the Python code."</a:t>
            </a:r>
            <a:endParaRPr kumimoji="1" lang="en-US" altLang="zh-CN" dirty="0"/>
          </a:p>
          <a:p>
            <a:r>
              <a:rPr kumimoji="1" lang="en-US" altLang="zh-CN" dirty="0"/>
              <a:t>After that grouping the methods according to the result of type inference.</a:t>
            </a:r>
          </a:p>
          <a:p>
            <a:endParaRPr kumimoji="1" lang="en-US" altLang="zh-CN" dirty="0"/>
          </a:p>
          <a:p>
            <a:r>
              <a:rPr kumimoji="1" lang="en-US" altLang="zh-CN" dirty="0"/>
              <a:t>In the third step, we use </a:t>
            </a:r>
            <a:r>
              <a:rPr kumimoji="1" lang="en-US" altLang="zh-CN" dirty="0" err="1"/>
              <a:t>Pynguin</a:t>
            </a:r>
            <a:r>
              <a:rPr kumimoji="1" lang="en-US" altLang="zh-CN" dirty="0"/>
              <a:t> to automatically generate test cases for the extracted functions. We choose which methods to keep based on the branch coverage of the generated test cases.</a:t>
            </a:r>
          </a:p>
          <a:p>
            <a:endParaRPr kumimoji="1" lang="en-US" altLang="zh-CN" dirty="0"/>
          </a:p>
          <a:p>
            <a:r>
              <a:rPr kumimoji="1" lang="en-US" altLang="zh-CN" dirty="0"/>
              <a:t>After, in step 4 we perform mutual execute. And record those </a:t>
            </a:r>
            <a:r>
              <a:rPr lang="en" altLang="zh-CN" dirty="0"/>
              <a:t>candidate functionally equivalent method pairs </a:t>
            </a:r>
            <a:r>
              <a:rPr kumimoji="1" lang="en-US" altLang="zh-CN" dirty="0"/>
              <a:t>that passed the test.</a:t>
            </a:r>
          </a:p>
          <a:p>
            <a:r>
              <a:rPr kumimoji="1" lang="en-US" altLang="zh-CN" dirty="0"/>
              <a:t> </a:t>
            </a:r>
          </a:p>
          <a:p>
            <a:r>
              <a:rPr kumimoji="1" lang="en-US" altLang="zh-CN" dirty="0"/>
              <a:t>Finally we </a:t>
            </a:r>
            <a:r>
              <a:rPr kumimoji="1" lang="en-US" altLang="zh-CN" dirty="0" err="1"/>
              <a:t>alos</a:t>
            </a:r>
            <a:r>
              <a:rPr kumimoji="1" lang="en-US" altLang="zh-CN" dirty="0"/>
              <a:t> perform visually check to confirm functionally equivalent method pairs.</a:t>
            </a:r>
          </a:p>
          <a:p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BC8882-8DF6-4FF6-B29D-0B54DCCBE0BF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16745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" altLang="zh-CN" dirty="0"/>
          </a:p>
          <a:p>
            <a:r>
              <a:rPr kumimoji="1" lang="en" altLang="zh-CN" dirty="0"/>
              <a:t>In</a:t>
            </a:r>
            <a:r>
              <a:rPr kumimoji="1" lang="zh-CN" altLang="en-US" dirty="0"/>
              <a:t> </a:t>
            </a:r>
            <a:r>
              <a:rPr kumimoji="1" lang="en-US" altLang="zh-CN" dirty="0"/>
              <a:t>first</a:t>
            </a:r>
            <a:r>
              <a:rPr kumimoji="1" lang="zh-CN" altLang="en-US" dirty="0"/>
              <a:t> </a:t>
            </a:r>
            <a:r>
              <a:rPr kumimoji="1" lang="en-US" altLang="zh-CN" dirty="0"/>
              <a:t>step</a:t>
            </a:r>
            <a:r>
              <a:rPr kumimoji="1" lang="en" altLang="zh-CN" dirty="0"/>
              <a:t>, we selected the ManyTypes4Py dataset as the basis for our experiment.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" altLang="zh-CN" dirty="0"/>
              <a:t>This is a </a:t>
            </a:r>
            <a:r>
              <a:rPr lang="en" altLang="zh-CN" dirty="0">
                <a:solidFill>
                  <a:srgbClr val="374151"/>
                </a:solidFill>
              </a:rPr>
              <a:t>A</a:t>
            </a:r>
            <a:r>
              <a:rPr lang="en" altLang="zh-CN" b="0" i="0" u="none" strike="noStrike" dirty="0">
                <a:solidFill>
                  <a:srgbClr val="374151"/>
                </a:solidFill>
                <a:effectLst/>
              </a:rPr>
              <a:t> benchmark Python dataset for Machine Learning-based type inference, and it contain 5,382 Python projects</a:t>
            </a:r>
            <a:r>
              <a:rPr lang="zh-CN" altLang="en-US" b="0" i="0" u="none" strike="noStrike" dirty="0">
                <a:solidFill>
                  <a:srgbClr val="374151"/>
                </a:solidFill>
                <a:effectLst/>
              </a:rPr>
              <a:t> </a:t>
            </a:r>
            <a:r>
              <a:rPr lang="en-US" altLang="zh-CN" b="0" i="0" u="none" strike="noStrike" dirty="0">
                <a:solidFill>
                  <a:srgbClr val="374151"/>
                </a:solidFill>
                <a:effectLst/>
              </a:rPr>
              <a:t>from</a:t>
            </a:r>
            <a:r>
              <a:rPr lang="zh-CN" altLang="en-US" b="0" i="0" u="none" strike="noStrike" dirty="0">
                <a:solidFill>
                  <a:srgbClr val="374151"/>
                </a:solidFill>
                <a:effectLst/>
              </a:rPr>
              <a:t> </a:t>
            </a:r>
            <a:r>
              <a:rPr lang="en-US" altLang="zh-CN" dirty="0">
                <a:solidFill>
                  <a:srgbClr val="374151"/>
                </a:solidFill>
              </a:rPr>
              <a:t>G</a:t>
            </a:r>
            <a:r>
              <a:rPr lang="en-US" altLang="zh-CN" b="0" i="0" u="none" strike="noStrike" dirty="0">
                <a:solidFill>
                  <a:srgbClr val="374151"/>
                </a:solidFill>
                <a:effectLst/>
              </a:rPr>
              <a:t>itHub.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" altLang="zh-CN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It has 572k Python files with 117.8 million lines of code.</a:t>
            </a:r>
            <a:endParaRPr lang="en" altLang="zh-CN" b="0" i="0" u="none" strike="noStrike" dirty="0">
              <a:solidFill>
                <a:srgbClr val="374151"/>
              </a:solidFill>
              <a:effectLst/>
            </a:endParaRPr>
          </a:p>
          <a:p>
            <a:endParaRPr kumimoji="1" lang="en" altLang="zh-CN" dirty="0"/>
          </a:p>
          <a:p>
            <a:pPr algn="l"/>
            <a:r>
              <a:rPr lang="en" altLang="zh-CN" b="0" i="0" u="none" strike="noStrike" dirty="0">
                <a:solidFill>
                  <a:srgbClr val="000000"/>
                </a:solidFill>
                <a:effectLst/>
              </a:rPr>
              <a:t>Then, we extracted all methods from </a:t>
            </a:r>
            <a:r>
              <a:rPr lang="en" altLang="zh-CN" b="0" i="0" u="none" strike="noStrike" dirty="0" err="1">
                <a:solidFill>
                  <a:srgbClr val="000000"/>
                </a:solidFill>
                <a:effectLst/>
              </a:rPr>
              <a:t>dthe</a:t>
            </a:r>
            <a:r>
              <a:rPr lang="en" altLang="zh-CN" b="0" i="0" u="none" strike="noStrike" dirty="0">
                <a:solidFill>
                  <a:srgbClr val="000000"/>
                </a:solidFill>
                <a:effectLst/>
              </a:rPr>
              <a:t> source code using Python's </a:t>
            </a:r>
            <a:r>
              <a:rPr lang="en" altLang="zh-CN" b="0" i="0" u="none" strike="noStrike" dirty="0" err="1">
                <a:solidFill>
                  <a:srgbClr val="000000"/>
                </a:solidFill>
                <a:effectLst/>
              </a:rPr>
              <a:t>ast</a:t>
            </a:r>
            <a:r>
              <a:rPr lang="en" altLang="zh-CN" b="0" i="0" u="none" strike="noStrike" dirty="0">
                <a:solidFill>
                  <a:srgbClr val="000000"/>
                </a:solidFill>
                <a:effectLst/>
              </a:rPr>
              <a:t> library.</a:t>
            </a:r>
          </a:p>
          <a:p>
            <a:pPr algn="l"/>
            <a:endParaRPr lang="en" altLang="zh-CN" b="0" i="0" u="none" strike="noStrike" dirty="0">
              <a:solidFill>
                <a:srgbClr val="000000"/>
              </a:solidFill>
              <a:effectLst/>
            </a:endParaRPr>
          </a:p>
          <a:p>
            <a:pPr algn="l"/>
            <a:r>
              <a:rPr lang="en" altLang="zh-CN" b="0" i="0" u="none" strike="noStrike" dirty="0">
                <a:solidFill>
                  <a:srgbClr val="000000"/>
                </a:solidFill>
                <a:effectLst/>
              </a:rPr>
              <a:t>Next, We removed some methods that were not needed in this study</a:t>
            </a:r>
          </a:p>
          <a:p>
            <a:pPr algn="l"/>
            <a:r>
              <a:rPr lang="en-US" altLang="zh-CN" b="0" i="0" u="none" strike="noStrike" dirty="0">
                <a:solidFill>
                  <a:srgbClr val="000000"/>
                </a:solidFill>
                <a:effectLst/>
              </a:rPr>
              <a:t>1.</a:t>
            </a:r>
            <a:r>
              <a:rPr lang="zh-CN" altLang="en-US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" altLang="zh-CN" b="0" i="0" u="none" strike="noStrike" dirty="0">
                <a:solidFill>
                  <a:srgbClr val="000000"/>
                </a:solidFill>
                <a:effectLst/>
              </a:rPr>
              <a:t>We started by eliminating duplicate methods. We normalized all the methods and then computed the hash of the normalized code to identify and remove duplicate</a:t>
            </a:r>
            <a:r>
              <a:rPr lang="zh-CN" altLang="en-US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-US" altLang="zh-CN" b="0" i="0" u="none" strike="noStrike" dirty="0">
                <a:solidFill>
                  <a:srgbClr val="000000"/>
                </a:solidFill>
                <a:effectLst/>
              </a:rPr>
              <a:t>methods</a:t>
            </a:r>
            <a:r>
              <a:rPr lang="en" altLang="zh-CN" b="0" i="0" u="none" strike="noStrike" dirty="0">
                <a:solidFill>
                  <a:srgbClr val="000000"/>
                </a:solidFill>
                <a:effectLst/>
              </a:rPr>
              <a:t>.</a:t>
            </a:r>
          </a:p>
          <a:p>
            <a:pPr algn="l"/>
            <a:r>
              <a:rPr lang="en-US" altLang="zh-CN" b="0" i="0" u="none" strike="noStrike" dirty="0">
                <a:solidFill>
                  <a:srgbClr val="000000"/>
                </a:solidFill>
                <a:effectLst/>
              </a:rPr>
              <a:t>2.</a:t>
            </a:r>
            <a:r>
              <a:rPr lang="zh-CN" altLang="en-US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" altLang="zh-CN" b="0" i="0" u="none" strike="noStrike" dirty="0">
                <a:solidFill>
                  <a:srgbClr val="000000"/>
                </a:solidFill>
                <a:effectLst/>
              </a:rPr>
              <a:t>Following that, we excluded methods that called external classes. This was necessary because we treat each method as an individual unit test when generating test cases.</a:t>
            </a:r>
          </a:p>
          <a:p>
            <a:pPr algn="l"/>
            <a:r>
              <a:rPr lang="en-US" altLang="zh-CN" b="0" i="0" u="none" strike="noStrike" dirty="0">
                <a:solidFill>
                  <a:srgbClr val="000000"/>
                </a:solidFill>
                <a:effectLst/>
              </a:rPr>
              <a:t>3.</a:t>
            </a:r>
            <a:r>
              <a:rPr lang="zh-CN" altLang="en-US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" altLang="zh-CN" b="0" i="0" u="none" strike="noStrike" dirty="0">
                <a:solidFill>
                  <a:srgbClr val="000000"/>
                </a:solidFill>
                <a:effectLst/>
              </a:rPr>
              <a:t>Finally, we removed methods that had no parameters</a:t>
            </a:r>
            <a:r>
              <a:rPr lang="zh-CN" altLang="en-US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-US" altLang="zh-CN" b="0" i="0" u="none" strike="noStrike" dirty="0">
                <a:solidFill>
                  <a:srgbClr val="000000"/>
                </a:solidFill>
                <a:effectLst/>
              </a:rPr>
              <a:t>or return values</a:t>
            </a:r>
            <a:r>
              <a:rPr lang="en" altLang="zh-CN" b="0" i="0" u="none" strike="noStrike" dirty="0">
                <a:solidFill>
                  <a:srgbClr val="000000"/>
                </a:solidFill>
                <a:effectLst/>
              </a:rPr>
              <a:t>.</a:t>
            </a:r>
          </a:p>
          <a:p>
            <a:pPr algn="l"/>
            <a:endParaRPr lang="en" altLang="zh-CN" b="0" i="0" u="none" strike="noStrike" dirty="0">
              <a:solidFill>
                <a:srgbClr val="000000"/>
              </a:solidFill>
              <a:effectLst/>
            </a:endParaRPr>
          </a:p>
          <a:p>
            <a:pPr algn="l"/>
            <a:r>
              <a:rPr lang="en" altLang="zh-CN" b="0" i="0" u="none" strike="noStrike" dirty="0">
                <a:solidFill>
                  <a:srgbClr val="000000"/>
                </a:solidFill>
                <a:effectLst/>
              </a:rPr>
              <a:t>At this stage, we retained 28,353 methods for next</a:t>
            </a:r>
            <a:r>
              <a:rPr lang="zh-CN" altLang="en-US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-US" altLang="zh-CN" b="0" i="0" u="none" strike="noStrike" dirty="0">
                <a:solidFill>
                  <a:srgbClr val="000000"/>
                </a:solidFill>
                <a:effectLst/>
              </a:rPr>
              <a:t>step</a:t>
            </a:r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BC8882-8DF6-4FF6-B29D-0B54DCCBE0BF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63232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38CC1D60-8C10-F54F-9744-27FADB8B0425}"/>
              </a:ext>
            </a:extLst>
          </p:cNvPr>
          <p:cNvSpPr/>
          <p:nvPr/>
        </p:nvSpPr>
        <p:spPr>
          <a:xfrm>
            <a:off x="-18000" y="-18000"/>
            <a:ext cx="9180000" cy="3834000"/>
          </a:xfrm>
          <a:prstGeom prst="rect">
            <a:avLst/>
          </a:prstGeom>
          <a:solidFill>
            <a:schemeClr val="accent1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pc="120" baseline="0">
              <a:solidFill>
                <a:schemeClr val="bg1"/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7F2A6178-EC09-7A47-93D5-683FC0911D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6000" y="396000"/>
            <a:ext cx="8352000" cy="3024000"/>
          </a:xfrm>
        </p:spPr>
        <p:txBody>
          <a:bodyPr lIns="72000" tIns="72000" rIns="72000" bIns="72000" anchor="b"/>
          <a:lstStyle>
            <a:lvl1pPr algn="l">
              <a:defRPr sz="3200" baseline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FF7058C-A42B-6345-913F-3B9602CBB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6000" y="4229999"/>
            <a:ext cx="8352000" cy="1800000"/>
          </a:xfrm>
        </p:spPr>
        <p:txBody>
          <a:bodyPr lIns="72000" tIns="72000" rIns="72000" bIns="72000"/>
          <a:lstStyle>
            <a:lvl1pPr marL="0" indent="0" algn="l">
              <a:spcBef>
                <a:spcPts val="800"/>
              </a:spcBef>
              <a:buNone/>
              <a:defRPr sz="24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  <a:endParaRPr kumimoji="1" lang="en-US" altLang="ja-JP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6F9618A-4F09-8440-B7F9-166C8C215B50}"/>
              </a:ext>
            </a:extLst>
          </p:cNvPr>
          <p:cNvSpPr/>
          <p:nvPr/>
        </p:nvSpPr>
        <p:spPr>
          <a:xfrm>
            <a:off x="702000" y="6309626"/>
            <a:ext cx="8496000" cy="566374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ctr"/>
          <a:lstStyle/>
          <a:p>
            <a:pPr algn="l">
              <a:lnSpc>
                <a:spcPct val="100000"/>
              </a:lnSpc>
              <a:spcBef>
                <a:spcPts val="600"/>
              </a:spcBef>
              <a:spcAft>
                <a:spcPts val="100"/>
              </a:spcAft>
            </a:pPr>
            <a:r>
              <a:rPr kumimoji="1" lang="en-US" altLang="ja-JP" sz="1350" spc="0" baseline="0">
                <a:solidFill>
                  <a:schemeClr val="bg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Department of Computer Science, Graduate School of Information Science and Technology, Osaka University.</a:t>
            </a:r>
            <a:br>
              <a:rPr kumimoji="1" lang="en-US" altLang="ja-JP" sz="1350" spc="0" baseline="0">
                <a:solidFill>
                  <a:schemeClr val="bg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1" lang="en-US" altLang="ja-JP" sz="1350" spc="0" baseline="0">
                <a:solidFill>
                  <a:schemeClr val="bg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Software Engineering Laboratory. - https://</a:t>
            </a:r>
            <a:r>
              <a:rPr kumimoji="1" lang="en-US" altLang="ja-JP" sz="1350" spc="0" baseline="0" err="1">
                <a:solidFill>
                  <a:schemeClr val="bg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sel.ist.osaka-u.ac.jp</a:t>
            </a:r>
            <a:endParaRPr kumimoji="1" lang="ja-JP" altLang="en-US" sz="1350" spc="0" baseline="0">
              <a:solidFill>
                <a:schemeClr val="bg1"/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grpSp>
        <p:nvGrpSpPr>
          <p:cNvPr id="6" name="グラフィックス 4">
            <a:extLst>
              <a:ext uri="{FF2B5EF4-FFF2-40B4-BE49-F238E27FC236}">
                <a16:creationId xmlns:a16="http://schemas.microsoft.com/office/drawing/2014/main" id="{3C1BCF52-A644-8F07-BDF3-B95E476C120A}"/>
              </a:ext>
            </a:extLst>
          </p:cNvPr>
          <p:cNvGrpSpPr>
            <a:grpSpLocks noChangeAspect="1"/>
          </p:cNvGrpSpPr>
          <p:nvPr/>
        </p:nvGrpSpPr>
        <p:grpSpPr>
          <a:xfrm>
            <a:off x="173344" y="6369591"/>
            <a:ext cx="445312" cy="446443"/>
            <a:chOff x="125091" y="6161694"/>
            <a:chExt cx="567879" cy="569322"/>
          </a:xfrm>
        </p:grpSpPr>
        <p:sp>
          <p:nvSpPr>
            <p:cNvPr id="9" name="フリーフォーム: 図形 8">
              <a:extLst>
                <a:ext uri="{FF2B5EF4-FFF2-40B4-BE49-F238E27FC236}">
                  <a16:creationId xmlns:a16="http://schemas.microsoft.com/office/drawing/2014/main" id="{C42F1B19-C8AC-290C-5935-C47287B65CAC}"/>
                </a:ext>
              </a:extLst>
            </p:cNvPr>
            <p:cNvSpPr/>
            <p:nvPr/>
          </p:nvSpPr>
          <p:spPr>
            <a:xfrm>
              <a:off x="125091" y="6161694"/>
              <a:ext cx="567879" cy="569322"/>
            </a:xfrm>
            <a:custGeom>
              <a:avLst/>
              <a:gdLst>
                <a:gd name="connsiteX0" fmla="*/ 33428 w 567879"/>
                <a:gd name="connsiteY0" fmla="*/ -303 h 569322"/>
                <a:gd name="connsiteX1" fmla="*/ 24 w 567879"/>
                <a:gd name="connsiteY1" fmla="*/ 33083 h 569322"/>
                <a:gd name="connsiteX2" fmla="*/ 24 w 567879"/>
                <a:gd name="connsiteY2" fmla="*/ 33083 h 569322"/>
                <a:gd name="connsiteX3" fmla="*/ 24 w 567879"/>
                <a:gd name="connsiteY3" fmla="*/ 535608 h 569322"/>
                <a:gd name="connsiteX4" fmla="*/ 33428 w 567879"/>
                <a:gd name="connsiteY4" fmla="*/ 569020 h 569322"/>
                <a:gd name="connsiteX5" fmla="*/ 33428 w 567879"/>
                <a:gd name="connsiteY5" fmla="*/ 569020 h 569322"/>
                <a:gd name="connsiteX6" fmla="*/ 534527 w 567879"/>
                <a:gd name="connsiteY6" fmla="*/ 569020 h 569322"/>
                <a:gd name="connsiteX7" fmla="*/ 567904 w 567879"/>
                <a:gd name="connsiteY7" fmla="*/ 535608 h 569322"/>
                <a:gd name="connsiteX8" fmla="*/ 567904 w 567879"/>
                <a:gd name="connsiteY8" fmla="*/ 535608 h 569322"/>
                <a:gd name="connsiteX9" fmla="*/ 567904 w 567879"/>
                <a:gd name="connsiteY9" fmla="*/ 33083 h 569322"/>
                <a:gd name="connsiteX10" fmla="*/ 534527 w 567879"/>
                <a:gd name="connsiteY10" fmla="*/ -303 h 569322"/>
                <a:gd name="connsiteX11" fmla="*/ 534527 w 567879"/>
                <a:gd name="connsiteY11" fmla="*/ -303 h 569322"/>
                <a:gd name="connsiteX12" fmla="*/ 33428 w 567879"/>
                <a:gd name="connsiteY12" fmla="*/ -303 h 5693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67879" h="569322">
                  <a:moveTo>
                    <a:pt x="33428" y="-303"/>
                  </a:moveTo>
                  <a:cubicBezTo>
                    <a:pt x="15075" y="-303"/>
                    <a:pt x="24" y="14722"/>
                    <a:pt x="24" y="33083"/>
                  </a:cubicBezTo>
                  <a:lnTo>
                    <a:pt x="24" y="33083"/>
                  </a:lnTo>
                  <a:lnTo>
                    <a:pt x="24" y="535608"/>
                  </a:lnTo>
                  <a:cubicBezTo>
                    <a:pt x="24" y="553980"/>
                    <a:pt x="15075" y="569020"/>
                    <a:pt x="33428" y="569020"/>
                  </a:cubicBezTo>
                  <a:lnTo>
                    <a:pt x="33428" y="569020"/>
                  </a:lnTo>
                  <a:lnTo>
                    <a:pt x="534527" y="569020"/>
                  </a:lnTo>
                  <a:cubicBezTo>
                    <a:pt x="552882" y="569020"/>
                    <a:pt x="567904" y="553980"/>
                    <a:pt x="567904" y="535608"/>
                  </a:cubicBezTo>
                  <a:lnTo>
                    <a:pt x="567904" y="535608"/>
                  </a:lnTo>
                  <a:lnTo>
                    <a:pt x="567904" y="33083"/>
                  </a:lnTo>
                  <a:cubicBezTo>
                    <a:pt x="567904" y="14722"/>
                    <a:pt x="552882" y="-303"/>
                    <a:pt x="534527" y="-303"/>
                  </a:cubicBezTo>
                  <a:lnTo>
                    <a:pt x="534527" y="-303"/>
                  </a:lnTo>
                  <a:lnTo>
                    <a:pt x="33428" y="-303"/>
                  </a:lnTo>
                  <a:close/>
                </a:path>
              </a:pathLst>
            </a:custGeom>
            <a:gradFill>
              <a:gsLst>
                <a:gs pos="0">
                  <a:srgbClr val="208BC1"/>
                </a:gs>
                <a:gs pos="50000">
                  <a:srgbClr val="286AAF">
                    <a:alpha val="97647"/>
                  </a:srgbClr>
                </a:gs>
                <a:gs pos="100000">
                  <a:srgbClr val="314A9E">
                    <a:alpha val="95294"/>
                  </a:srgbClr>
                </a:gs>
              </a:gsLst>
              <a:lin ang="6791777" scaled="1"/>
            </a:gradFill>
            <a:ln w="289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grpSp>
          <p:nvGrpSpPr>
            <p:cNvPr id="11" name="グラフィックス 4">
              <a:extLst>
                <a:ext uri="{FF2B5EF4-FFF2-40B4-BE49-F238E27FC236}">
                  <a16:creationId xmlns:a16="http://schemas.microsoft.com/office/drawing/2014/main" id="{57364A74-599C-F90E-7DB3-2BA2B1E68645}"/>
                </a:ext>
              </a:extLst>
            </p:cNvPr>
            <p:cNvGrpSpPr/>
            <p:nvPr/>
          </p:nvGrpSpPr>
          <p:grpSpPr>
            <a:xfrm>
              <a:off x="180304" y="6202778"/>
              <a:ext cx="451746" cy="490004"/>
              <a:chOff x="180304" y="6202778"/>
              <a:chExt cx="451746" cy="490004"/>
            </a:xfrm>
            <a:solidFill>
              <a:srgbClr val="FFFFFF"/>
            </a:solidFill>
          </p:grpSpPr>
          <p:sp>
            <p:nvSpPr>
              <p:cNvPr id="12" name="フリーフォーム: 図形 11">
                <a:extLst>
                  <a:ext uri="{FF2B5EF4-FFF2-40B4-BE49-F238E27FC236}">
                    <a16:creationId xmlns:a16="http://schemas.microsoft.com/office/drawing/2014/main" id="{FBEB5F79-347F-42BD-55CB-42D945D1BC07}"/>
                  </a:ext>
                </a:extLst>
              </p:cNvPr>
              <p:cNvSpPr/>
              <p:nvPr/>
            </p:nvSpPr>
            <p:spPr>
              <a:xfrm>
                <a:off x="180304" y="6379929"/>
                <a:ext cx="114843" cy="18845"/>
              </a:xfrm>
              <a:custGeom>
                <a:avLst/>
                <a:gdLst>
                  <a:gd name="connsiteX0" fmla="*/ 115170 w 114843"/>
                  <a:gd name="connsiteY0" fmla="*/ 9763 h 18845"/>
                  <a:gd name="connsiteX1" fmla="*/ 105151 w 114843"/>
                  <a:gd name="connsiteY1" fmla="*/ 19193 h 18845"/>
                  <a:gd name="connsiteX2" fmla="*/ 10352 w 114843"/>
                  <a:gd name="connsiteY2" fmla="*/ 19193 h 18845"/>
                  <a:gd name="connsiteX3" fmla="*/ 327 w 114843"/>
                  <a:gd name="connsiteY3" fmla="*/ 9763 h 18845"/>
                  <a:gd name="connsiteX4" fmla="*/ 10352 w 114843"/>
                  <a:gd name="connsiteY4" fmla="*/ 347 h 18845"/>
                  <a:gd name="connsiteX5" fmla="*/ 105151 w 114843"/>
                  <a:gd name="connsiteY5" fmla="*/ 347 h 18845"/>
                  <a:gd name="connsiteX6" fmla="*/ 115170 w 114843"/>
                  <a:gd name="connsiteY6" fmla="*/ 9763 h 188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3" h="18845">
                    <a:moveTo>
                      <a:pt x="115170" y="9763"/>
                    </a:moveTo>
                    <a:cubicBezTo>
                      <a:pt x="115170" y="14943"/>
                      <a:pt x="110670" y="19193"/>
                      <a:pt x="105151" y="19193"/>
                    </a:cubicBezTo>
                    <a:lnTo>
                      <a:pt x="10352" y="19193"/>
                    </a:lnTo>
                    <a:cubicBezTo>
                      <a:pt x="4841" y="19193"/>
                      <a:pt x="327" y="14946"/>
                      <a:pt x="327" y="9763"/>
                    </a:cubicBezTo>
                    <a:cubicBezTo>
                      <a:pt x="327" y="4580"/>
                      <a:pt x="4839" y="347"/>
                      <a:pt x="10352" y="347"/>
                    </a:cubicBezTo>
                    <a:lnTo>
                      <a:pt x="105151" y="347"/>
                    </a:lnTo>
                    <a:cubicBezTo>
                      <a:pt x="110673" y="347"/>
                      <a:pt x="115170" y="4583"/>
                      <a:pt x="115170" y="9763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3" name="フリーフォーム: 図形 12">
                <a:extLst>
                  <a:ext uri="{FF2B5EF4-FFF2-40B4-BE49-F238E27FC236}">
                    <a16:creationId xmlns:a16="http://schemas.microsoft.com/office/drawing/2014/main" id="{62D0B54E-1B61-AFCA-CD18-BD85CC87FEC0}"/>
                  </a:ext>
                </a:extLst>
              </p:cNvPr>
              <p:cNvSpPr/>
              <p:nvPr/>
            </p:nvSpPr>
            <p:spPr>
              <a:xfrm>
                <a:off x="180304" y="6438377"/>
                <a:ext cx="114843" cy="18845"/>
              </a:xfrm>
              <a:custGeom>
                <a:avLst/>
                <a:gdLst>
                  <a:gd name="connsiteX0" fmla="*/ 115170 w 114843"/>
                  <a:gd name="connsiteY0" fmla="*/ 9719 h 18845"/>
                  <a:gd name="connsiteX1" fmla="*/ 105151 w 114843"/>
                  <a:gd name="connsiteY1" fmla="*/ 19144 h 18845"/>
                  <a:gd name="connsiteX2" fmla="*/ 10352 w 114843"/>
                  <a:gd name="connsiteY2" fmla="*/ 19144 h 18845"/>
                  <a:gd name="connsiteX3" fmla="*/ 327 w 114843"/>
                  <a:gd name="connsiteY3" fmla="*/ 9719 h 18845"/>
                  <a:gd name="connsiteX4" fmla="*/ 10352 w 114843"/>
                  <a:gd name="connsiteY4" fmla="*/ 298 h 18845"/>
                  <a:gd name="connsiteX5" fmla="*/ 105151 w 114843"/>
                  <a:gd name="connsiteY5" fmla="*/ 298 h 18845"/>
                  <a:gd name="connsiteX6" fmla="*/ 115170 w 114843"/>
                  <a:gd name="connsiteY6" fmla="*/ 9719 h 188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3" h="18845">
                    <a:moveTo>
                      <a:pt x="115170" y="9719"/>
                    </a:moveTo>
                    <a:cubicBezTo>
                      <a:pt x="115170" y="14905"/>
                      <a:pt x="110670" y="19144"/>
                      <a:pt x="105151" y="19144"/>
                    </a:cubicBezTo>
                    <a:lnTo>
                      <a:pt x="10352" y="19144"/>
                    </a:lnTo>
                    <a:cubicBezTo>
                      <a:pt x="4841" y="19144"/>
                      <a:pt x="327" y="14905"/>
                      <a:pt x="327" y="9719"/>
                    </a:cubicBezTo>
                    <a:cubicBezTo>
                      <a:pt x="327" y="4542"/>
                      <a:pt x="4839" y="298"/>
                      <a:pt x="10352" y="298"/>
                    </a:cubicBezTo>
                    <a:lnTo>
                      <a:pt x="105151" y="298"/>
                    </a:lnTo>
                    <a:cubicBezTo>
                      <a:pt x="110673" y="301"/>
                      <a:pt x="115170" y="4545"/>
                      <a:pt x="115170" y="9719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4" name="フリーフォーム: 図形 13">
                <a:extLst>
                  <a:ext uri="{FF2B5EF4-FFF2-40B4-BE49-F238E27FC236}">
                    <a16:creationId xmlns:a16="http://schemas.microsoft.com/office/drawing/2014/main" id="{1C8CFC7F-B1C9-F3A8-9146-64C8A29B1F4A}"/>
                  </a:ext>
                </a:extLst>
              </p:cNvPr>
              <p:cNvSpPr/>
              <p:nvPr/>
            </p:nvSpPr>
            <p:spPr>
              <a:xfrm>
                <a:off x="180304" y="6497458"/>
                <a:ext cx="114843" cy="18848"/>
              </a:xfrm>
              <a:custGeom>
                <a:avLst/>
                <a:gdLst>
                  <a:gd name="connsiteX0" fmla="*/ 115170 w 114843"/>
                  <a:gd name="connsiteY0" fmla="*/ 9689 h 18848"/>
                  <a:gd name="connsiteX1" fmla="*/ 105151 w 114843"/>
                  <a:gd name="connsiteY1" fmla="*/ 19096 h 18848"/>
                  <a:gd name="connsiteX2" fmla="*/ 10352 w 114843"/>
                  <a:gd name="connsiteY2" fmla="*/ 19096 h 18848"/>
                  <a:gd name="connsiteX3" fmla="*/ 327 w 114843"/>
                  <a:gd name="connsiteY3" fmla="*/ 9689 h 18848"/>
                  <a:gd name="connsiteX4" fmla="*/ 10352 w 114843"/>
                  <a:gd name="connsiteY4" fmla="*/ 247 h 18848"/>
                  <a:gd name="connsiteX5" fmla="*/ 105151 w 114843"/>
                  <a:gd name="connsiteY5" fmla="*/ 247 h 18848"/>
                  <a:gd name="connsiteX6" fmla="*/ 115170 w 114843"/>
                  <a:gd name="connsiteY6" fmla="*/ 9689 h 18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3" h="18848">
                    <a:moveTo>
                      <a:pt x="115170" y="9689"/>
                    </a:moveTo>
                    <a:cubicBezTo>
                      <a:pt x="115170" y="14878"/>
                      <a:pt x="110670" y="19096"/>
                      <a:pt x="105151" y="19096"/>
                    </a:cubicBezTo>
                    <a:lnTo>
                      <a:pt x="10352" y="19096"/>
                    </a:lnTo>
                    <a:cubicBezTo>
                      <a:pt x="4841" y="19096"/>
                      <a:pt x="327" y="14878"/>
                      <a:pt x="327" y="9689"/>
                    </a:cubicBezTo>
                    <a:cubicBezTo>
                      <a:pt x="327" y="4501"/>
                      <a:pt x="4839" y="247"/>
                      <a:pt x="10352" y="247"/>
                    </a:cubicBezTo>
                    <a:lnTo>
                      <a:pt x="105151" y="247"/>
                    </a:lnTo>
                    <a:cubicBezTo>
                      <a:pt x="110673" y="247"/>
                      <a:pt x="115170" y="4501"/>
                      <a:pt x="115170" y="9689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5" name="フリーフォーム: 図形 14">
                <a:extLst>
                  <a:ext uri="{FF2B5EF4-FFF2-40B4-BE49-F238E27FC236}">
                    <a16:creationId xmlns:a16="http://schemas.microsoft.com/office/drawing/2014/main" id="{971C17AD-6512-A84D-239E-675DDDDA9EC8}"/>
                  </a:ext>
                </a:extLst>
              </p:cNvPr>
              <p:cNvSpPr/>
              <p:nvPr/>
            </p:nvSpPr>
            <p:spPr>
              <a:xfrm>
                <a:off x="180304" y="6379928"/>
                <a:ext cx="18845" cy="77296"/>
              </a:xfrm>
              <a:custGeom>
                <a:avLst/>
                <a:gdLst>
                  <a:gd name="connsiteX0" fmla="*/ 9659 w 18845"/>
                  <a:gd name="connsiteY0" fmla="*/ 77587 h 77296"/>
                  <a:gd name="connsiteX1" fmla="*/ 237 w 18845"/>
                  <a:gd name="connsiteY1" fmla="*/ 67561 h 77296"/>
                  <a:gd name="connsiteX2" fmla="*/ 237 w 18845"/>
                  <a:gd name="connsiteY2" fmla="*/ 10306 h 77296"/>
                  <a:gd name="connsiteX3" fmla="*/ 9659 w 18845"/>
                  <a:gd name="connsiteY3" fmla="*/ 290 h 77296"/>
                  <a:gd name="connsiteX4" fmla="*/ 19083 w 18845"/>
                  <a:gd name="connsiteY4" fmla="*/ 10306 h 77296"/>
                  <a:gd name="connsiteX5" fmla="*/ 19083 w 18845"/>
                  <a:gd name="connsiteY5" fmla="*/ 67561 h 77296"/>
                  <a:gd name="connsiteX6" fmla="*/ 9659 w 18845"/>
                  <a:gd name="connsiteY6" fmla="*/ 77587 h 772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5" h="77296">
                    <a:moveTo>
                      <a:pt x="9659" y="77587"/>
                    </a:moveTo>
                    <a:cubicBezTo>
                      <a:pt x="4482" y="77587"/>
                      <a:pt x="237" y="73075"/>
                      <a:pt x="237" y="67561"/>
                    </a:cubicBezTo>
                    <a:lnTo>
                      <a:pt x="237" y="10306"/>
                    </a:lnTo>
                    <a:cubicBezTo>
                      <a:pt x="237" y="4799"/>
                      <a:pt x="4482" y="290"/>
                      <a:pt x="9659" y="290"/>
                    </a:cubicBezTo>
                    <a:cubicBezTo>
                      <a:pt x="14835" y="290"/>
                      <a:pt x="19083" y="4799"/>
                      <a:pt x="19083" y="10306"/>
                    </a:cubicBezTo>
                    <a:lnTo>
                      <a:pt x="19083" y="67561"/>
                    </a:lnTo>
                    <a:cubicBezTo>
                      <a:pt x="19083" y="73072"/>
                      <a:pt x="14833" y="77587"/>
                      <a:pt x="9659" y="77587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6" name="フリーフォーム: 図形 15">
                <a:extLst>
                  <a:ext uri="{FF2B5EF4-FFF2-40B4-BE49-F238E27FC236}">
                    <a16:creationId xmlns:a16="http://schemas.microsoft.com/office/drawing/2014/main" id="{6E45E59D-5C5F-29DB-A50A-081693D9699E}"/>
                  </a:ext>
                </a:extLst>
              </p:cNvPr>
              <p:cNvSpPr/>
              <p:nvPr/>
            </p:nvSpPr>
            <p:spPr>
              <a:xfrm>
                <a:off x="180304" y="6439027"/>
                <a:ext cx="18845" cy="77279"/>
              </a:xfrm>
              <a:custGeom>
                <a:avLst/>
                <a:gdLst>
                  <a:gd name="connsiteX0" fmla="*/ 9659 w 18845"/>
                  <a:gd name="connsiteY0" fmla="*/ 77519 h 77279"/>
                  <a:gd name="connsiteX1" fmla="*/ 237 w 18845"/>
                  <a:gd name="connsiteY1" fmla="*/ 67517 h 77279"/>
                  <a:gd name="connsiteX2" fmla="*/ 237 w 18845"/>
                  <a:gd name="connsiteY2" fmla="*/ 10256 h 77279"/>
                  <a:gd name="connsiteX3" fmla="*/ 9659 w 18845"/>
                  <a:gd name="connsiteY3" fmla="*/ 239 h 77279"/>
                  <a:gd name="connsiteX4" fmla="*/ 19083 w 18845"/>
                  <a:gd name="connsiteY4" fmla="*/ 10256 h 77279"/>
                  <a:gd name="connsiteX5" fmla="*/ 19083 w 18845"/>
                  <a:gd name="connsiteY5" fmla="*/ 67514 h 77279"/>
                  <a:gd name="connsiteX6" fmla="*/ 9659 w 18845"/>
                  <a:gd name="connsiteY6" fmla="*/ 77519 h 772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5" h="77279">
                    <a:moveTo>
                      <a:pt x="9659" y="77519"/>
                    </a:moveTo>
                    <a:cubicBezTo>
                      <a:pt x="4482" y="77519"/>
                      <a:pt x="237" y="73027"/>
                      <a:pt x="237" y="67517"/>
                    </a:cubicBezTo>
                    <a:lnTo>
                      <a:pt x="237" y="10256"/>
                    </a:lnTo>
                    <a:cubicBezTo>
                      <a:pt x="237" y="4746"/>
                      <a:pt x="4482" y="239"/>
                      <a:pt x="9659" y="239"/>
                    </a:cubicBezTo>
                    <a:cubicBezTo>
                      <a:pt x="14835" y="239"/>
                      <a:pt x="19083" y="4743"/>
                      <a:pt x="19083" y="10256"/>
                    </a:cubicBezTo>
                    <a:lnTo>
                      <a:pt x="19083" y="67514"/>
                    </a:lnTo>
                    <a:cubicBezTo>
                      <a:pt x="19083" y="73027"/>
                      <a:pt x="14833" y="77519"/>
                      <a:pt x="9659" y="77519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7" name="フリーフォーム: 図形 16">
                <a:extLst>
                  <a:ext uri="{FF2B5EF4-FFF2-40B4-BE49-F238E27FC236}">
                    <a16:creationId xmlns:a16="http://schemas.microsoft.com/office/drawing/2014/main" id="{E90EB8C0-0E7C-1B1E-854A-BF753E09D8D3}"/>
                  </a:ext>
                </a:extLst>
              </p:cNvPr>
              <p:cNvSpPr/>
              <p:nvPr/>
            </p:nvSpPr>
            <p:spPr>
              <a:xfrm>
                <a:off x="180304" y="6222003"/>
                <a:ext cx="114843" cy="18845"/>
              </a:xfrm>
              <a:custGeom>
                <a:avLst/>
                <a:gdLst>
                  <a:gd name="connsiteX0" fmla="*/ 115170 w 114843"/>
                  <a:gd name="connsiteY0" fmla="*/ 9906 h 18845"/>
                  <a:gd name="connsiteX1" fmla="*/ 105151 w 114843"/>
                  <a:gd name="connsiteY1" fmla="*/ 19327 h 18845"/>
                  <a:gd name="connsiteX2" fmla="*/ 10352 w 114843"/>
                  <a:gd name="connsiteY2" fmla="*/ 19327 h 18845"/>
                  <a:gd name="connsiteX3" fmla="*/ 327 w 114843"/>
                  <a:gd name="connsiteY3" fmla="*/ 9906 h 18845"/>
                  <a:gd name="connsiteX4" fmla="*/ 10352 w 114843"/>
                  <a:gd name="connsiteY4" fmla="*/ 481 h 18845"/>
                  <a:gd name="connsiteX5" fmla="*/ 105151 w 114843"/>
                  <a:gd name="connsiteY5" fmla="*/ 481 h 18845"/>
                  <a:gd name="connsiteX6" fmla="*/ 115170 w 114843"/>
                  <a:gd name="connsiteY6" fmla="*/ 9906 h 188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3" h="18845">
                    <a:moveTo>
                      <a:pt x="115170" y="9906"/>
                    </a:moveTo>
                    <a:cubicBezTo>
                      <a:pt x="115170" y="15085"/>
                      <a:pt x="110670" y="19327"/>
                      <a:pt x="105151" y="19327"/>
                    </a:cubicBezTo>
                    <a:lnTo>
                      <a:pt x="10352" y="19327"/>
                    </a:lnTo>
                    <a:cubicBezTo>
                      <a:pt x="4841" y="19327"/>
                      <a:pt x="327" y="15088"/>
                      <a:pt x="327" y="9906"/>
                    </a:cubicBezTo>
                    <a:cubicBezTo>
                      <a:pt x="327" y="4717"/>
                      <a:pt x="4839" y="481"/>
                      <a:pt x="10352" y="481"/>
                    </a:cubicBezTo>
                    <a:lnTo>
                      <a:pt x="105151" y="481"/>
                    </a:lnTo>
                    <a:cubicBezTo>
                      <a:pt x="110673" y="481"/>
                      <a:pt x="115170" y="4717"/>
                      <a:pt x="115170" y="9906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8" name="フリーフォーム: 図形 17">
                <a:extLst>
                  <a:ext uri="{FF2B5EF4-FFF2-40B4-BE49-F238E27FC236}">
                    <a16:creationId xmlns:a16="http://schemas.microsoft.com/office/drawing/2014/main" id="{6B370827-B6B0-F586-CBF7-8050E3EA849E}"/>
                  </a:ext>
                </a:extLst>
              </p:cNvPr>
              <p:cNvSpPr/>
              <p:nvPr/>
            </p:nvSpPr>
            <p:spPr>
              <a:xfrm>
                <a:off x="180304" y="6280781"/>
                <a:ext cx="114843" cy="18840"/>
              </a:xfrm>
              <a:custGeom>
                <a:avLst/>
                <a:gdLst>
                  <a:gd name="connsiteX0" fmla="*/ 115170 w 114843"/>
                  <a:gd name="connsiteY0" fmla="*/ 9856 h 18840"/>
                  <a:gd name="connsiteX1" fmla="*/ 105151 w 114843"/>
                  <a:gd name="connsiteY1" fmla="*/ 19272 h 18840"/>
                  <a:gd name="connsiteX2" fmla="*/ 10352 w 114843"/>
                  <a:gd name="connsiteY2" fmla="*/ 19272 h 18840"/>
                  <a:gd name="connsiteX3" fmla="*/ 327 w 114843"/>
                  <a:gd name="connsiteY3" fmla="*/ 9856 h 18840"/>
                  <a:gd name="connsiteX4" fmla="*/ 10352 w 114843"/>
                  <a:gd name="connsiteY4" fmla="*/ 431 h 18840"/>
                  <a:gd name="connsiteX5" fmla="*/ 105151 w 114843"/>
                  <a:gd name="connsiteY5" fmla="*/ 431 h 18840"/>
                  <a:gd name="connsiteX6" fmla="*/ 115170 w 114843"/>
                  <a:gd name="connsiteY6" fmla="*/ 9856 h 188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3" h="18840">
                    <a:moveTo>
                      <a:pt x="115170" y="9856"/>
                    </a:moveTo>
                    <a:cubicBezTo>
                      <a:pt x="115170" y="15027"/>
                      <a:pt x="110670" y="19272"/>
                      <a:pt x="105151" y="19272"/>
                    </a:cubicBezTo>
                    <a:lnTo>
                      <a:pt x="10352" y="19272"/>
                    </a:lnTo>
                    <a:cubicBezTo>
                      <a:pt x="4841" y="19272"/>
                      <a:pt x="327" y="15027"/>
                      <a:pt x="327" y="9856"/>
                    </a:cubicBezTo>
                    <a:cubicBezTo>
                      <a:pt x="327" y="4662"/>
                      <a:pt x="4839" y="431"/>
                      <a:pt x="10352" y="431"/>
                    </a:cubicBezTo>
                    <a:lnTo>
                      <a:pt x="105151" y="431"/>
                    </a:lnTo>
                    <a:cubicBezTo>
                      <a:pt x="110673" y="431"/>
                      <a:pt x="115170" y="4662"/>
                      <a:pt x="115170" y="9856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9" name="フリーフォーム: 図形 18">
                <a:extLst>
                  <a:ext uri="{FF2B5EF4-FFF2-40B4-BE49-F238E27FC236}">
                    <a16:creationId xmlns:a16="http://schemas.microsoft.com/office/drawing/2014/main" id="{D174E952-EEB2-1BDD-CB08-6E05DAE58375}"/>
                  </a:ext>
                </a:extLst>
              </p:cNvPr>
              <p:cNvSpPr/>
              <p:nvPr/>
            </p:nvSpPr>
            <p:spPr>
              <a:xfrm>
                <a:off x="180304" y="6339547"/>
                <a:ext cx="114843" cy="18842"/>
              </a:xfrm>
              <a:custGeom>
                <a:avLst/>
                <a:gdLst>
                  <a:gd name="connsiteX0" fmla="*/ 115170 w 114843"/>
                  <a:gd name="connsiteY0" fmla="*/ 9803 h 18842"/>
                  <a:gd name="connsiteX1" fmla="*/ 105151 w 114843"/>
                  <a:gd name="connsiteY1" fmla="*/ 19225 h 18842"/>
                  <a:gd name="connsiteX2" fmla="*/ 10352 w 114843"/>
                  <a:gd name="connsiteY2" fmla="*/ 19225 h 18842"/>
                  <a:gd name="connsiteX3" fmla="*/ 327 w 114843"/>
                  <a:gd name="connsiteY3" fmla="*/ 9803 h 18842"/>
                  <a:gd name="connsiteX4" fmla="*/ 10352 w 114843"/>
                  <a:gd name="connsiteY4" fmla="*/ 382 h 18842"/>
                  <a:gd name="connsiteX5" fmla="*/ 105151 w 114843"/>
                  <a:gd name="connsiteY5" fmla="*/ 382 h 18842"/>
                  <a:gd name="connsiteX6" fmla="*/ 115170 w 114843"/>
                  <a:gd name="connsiteY6" fmla="*/ 9803 h 18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3" h="18842">
                    <a:moveTo>
                      <a:pt x="115170" y="9803"/>
                    </a:moveTo>
                    <a:cubicBezTo>
                      <a:pt x="115170" y="14980"/>
                      <a:pt x="110670" y="19225"/>
                      <a:pt x="105151" y="19225"/>
                    </a:cubicBezTo>
                    <a:lnTo>
                      <a:pt x="10352" y="19225"/>
                    </a:lnTo>
                    <a:cubicBezTo>
                      <a:pt x="4841" y="19225"/>
                      <a:pt x="327" y="14980"/>
                      <a:pt x="327" y="9803"/>
                    </a:cubicBezTo>
                    <a:cubicBezTo>
                      <a:pt x="327" y="4623"/>
                      <a:pt x="4839" y="382"/>
                      <a:pt x="10352" y="382"/>
                    </a:cubicBezTo>
                    <a:lnTo>
                      <a:pt x="105151" y="382"/>
                    </a:lnTo>
                    <a:cubicBezTo>
                      <a:pt x="110673" y="382"/>
                      <a:pt x="115170" y="4623"/>
                      <a:pt x="115170" y="9803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20" name="フリーフォーム: 図形 19">
                <a:extLst>
                  <a:ext uri="{FF2B5EF4-FFF2-40B4-BE49-F238E27FC236}">
                    <a16:creationId xmlns:a16="http://schemas.microsoft.com/office/drawing/2014/main" id="{FD6B6DF0-FFB5-4FC1-F0B3-FCD6E2C1A44B}"/>
                  </a:ext>
                </a:extLst>
              </p:cNvPr>
              <p:cNvSpPr/>
              <p:nvPr/>
            </p:nvSpPr>
            <p:spPr>
              <a:xfrm>
                <a:off x="180304" y="6222004"/>
                <a:ext cx="18845" cy="77616"/>
              </a:xfrm>
              <a:custGeom>
                <a:avLst/>
                <a:gdLst>
                  <a:gd name="connsiteX0" fmla="*/ 9659 w 18845"/>
                  <a:gd name="connsiteY0" fmla="*/ 78040 h 77616"/>
                  <a:gd name="connsiteX1" fmla="*/ 237 w 18845"/>
                  <a:gd name="connsiteY1" fmla="*/ 68020 h 77616"/>
                  <a:gd name="connsiteX2" fmla="*/ 237 w 18845"/>
                  <a:gd name="connsiteY2" fmla="*/ 10443 h 77616"/>
                  <a:gd name="connsiteX3" fmla="*/ 9659 w 18845"/>
                  <a:gd name="connsiteY3" fmla="*/ 423 h 77616"/>
                  <a:gd name="connsiteX4" fmla="*/ 19083 w 18845"/>
                  <a:gd name="connsiteY4" fmla="*/ 10443 h 77616"/>
                  <a:gd name="connsiteX5" fmla="*/ 19083 w 18845"/>
                  <a:gd name="connsiteY5" fmla="*/ 68020 h 77616"/>
                  <a:gd name="connsiteX6" fmla="*/ 9659 w 18845"/>
                  <a:gd name="connsiteY6" fmla="*/ 78040 h 776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5" h="77616">
                    <a:moveTo>
                      <a:pt x="9659" y="78040"/>
                    </a:moveTo>
                    <a:cubicBezTo>
                      <a:pt x="4482" y="78040"/>
                      <a:pt x="237" y="73537"/>
                      <a:pt x="237" y="68020"/>
                    </a:cubicBezTo>
                    <a:lnTo>
                      <a:pt x="237" y="10443"/>
                    </a:lnTo>
                    <a:cubicBezTo>
                      <a:pt x="237" y="4932"/>
                      <a:pt x="4482" y="423"/>
                      <a:pt x="9659" y="423"/>
                    </a:cubicBezTo>
                    <a:cubicBezTo>
                      <a:pt x="14835" y="423"/>
                      <a:pt x="19083" y="4932"/>
                      <a:pt x="19083" y="10443"/>
                    </a:cubicBezTo>
                    <a:lnTo>
                      <a:pt x="19083" y="68020"/>
                    </a:lnTo>
                    <a:cubicBezTo>
                      <a:pt x="19083" y="73537"/>
                      <a:pt x="14833" y="78040"/>
                      <a:pt x="9659" y="78040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21" name="フリーフォーム: 図形 20">
                <a:extLst>
                  <a:ext uri="{FF2B5EF4-FFF2-40B4-BE49-F238E27FC236}">
                    <a16:creationId xmlns:a16="http://schemas.microsoft.com/office/drawing/2014/main" id="{8769BF83-3BC7-A992-1C7A-299A6ECBFF9A}"/>
                  </a:ext>
                </a:extLst>
              </p:cNvPr>
              <p:cNvSpPr/>
              <p:nvPr/>
            </p:nvSpPr>
            <p:spPr>
              <a:xfrm>
                <a:off x="276316" y="6280776"/>
                <a:ext cx="18834" cy="77610"/>
              </a:xfrm>
              <a:custGeom>
                <a:avLst/>
                <a:gdLst>
                  <a:gd name="connsiteX0" fmla="*/ 9731 w 18834"/>
                  <a:gd name="connsiteY0" fmla="*/ 77984 h 77610"/>
                  <a:gd name="connsiteX1" fmla="*/ 319 w 18834"/>
                  <a:gd name="connsiteY1" fmla="*/ 67967 h 77610"/>
                  <a:gd name="connsiteX2" fmla="*/ 319 w 18834"/>
                  <a:gd name="connsiteY2" fmla="*/ 10384 h 77610"/>
                  <a:gd name="connsiteX3" fmla="*/ 9731 w 18834"/>
                  <a:gd name="connsiteY3" fmla="*/ 374 h 77610"/>
                  <a:gd name="connsiteX4" fmla="*/ 19153 w 18834"/>
                  <a:gd name="connsiteY4" fmla="*/ 10384 h 77610"/>
                  <a:gd name="connsiteX5" fmla="*/ 19153 w 18834"/>
                  <a:gd name="connsiteY5" fmla="*/ 67967 h 77610"/>
                  <a:gd name="connsiteX6" fmla="*/ 9731 w 18834"/>
                  <a:gd name="connsiteY6" fmla="*/ 77984 h 776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34" h="77610">
                    <a:moveTo>
                      <a:pt x="9731" y="77984"/>
                    </a:moveTo>
                    <a:cubicBezTo>
                      <a:pt x="4555" y="77984"/>
                      <a:pt x="319" y="73484"/>
                      <a:pt x="319" y="67967"/>
                    </a:cubicBezTo>
                    <a:lnTo>
                      <a:pt x="319" y="10384"/>
                    </a:lnTo>
                    <a:cubicBezTo>
                      <a:pt x="319" y="4880"/>
                      <a:pt x="4555" y="374"/>
                      <a:pt x="9731" y="374"/>
                    </a:cubicBezTo>
                    <a:cubicBezTo>
                      <a:pt x="14908" y="374"/>
                      <a:pt x="19153" y="4883"/>
                      <a:pt x="19153" y="10384"/>
                    </a:cubicBezTo>
                    <a:lnTo>
                      <a:pt x="19153" y="67967"/>
                    </a:lnTo>
                    <a:cubicBezTo>
                      <a:pt x="19150" y="73487"/>
                      <a:pt x="14905" y="77984"/>
                      <a:pt x="9731" y="77984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22" name="フリーフォーム: 図形 21">
                <a:extLst>
                  <a:ext uri="{FF2B5EF4-FFF2-40B4-BE49-F238E27FC236}">
                    <a16:creationId xmlns:a16="http://schemas.microsoft.com/office/drawing/2014/main" id="{152AE0ED-AF0B-2087-A52E-3768613113B4}"/>
                  </a:ext>
                </a:extLst>
              </p:cNvPr>
              <p:cNvSpPr/>
              <p:nvPr/>
            </p:nvSpPr>
            <p:spPr>
              <a:xfrm>
                <a:off x="180304" y="6202778"/>
                <a:ext cx="18845" cy="37741"/>
              </a:xfrm>
              <a:custGeom>
                <a:avLst/>
                <a:gdLst>
                  <a:gd name="connsiteX0" fmla="*/ 9659 w 18845"/>
                  <a:gd name="connsiteY0" fmla="*/ 38215 h 37741"/>
                  <a:gd name="connsiteX1" fmla="*/ 237 w 18845"/>
                  <a:gd name="connsiteY1" fmla="*/ 28195 h 37741"/>
                  <a:gd name="connsiteX2" fmla="*/ 237 w 18845"/>
                  <a:gd name="connsiteY2" fmla="*/ 10484 h 37741"/>
                  <a:gd name="connsiteX3" fmla="*/ 9659 w 18845"/>
                  <a:gd name="connsiteY3" fmla="*/ 474 h 37741"/>
                  <a:gd name="connsiteX4" fmla="*/ 19083 w 18845"/>
                  <a:gd name="connsiteY4" fmla="*/ 10484 h 37741"/>
                  <a:gd name="connsiteX5" fmla="*/ 19083 w 18845"/>
                  <a:gd name="connsiteY5" fmla="*/ 28195 h 37741"/>
                  <a:gd name="connsiteX6" fmla="*/ 9659 w 18845"/>
                  <a:gd name="connsiteY6" fmla="*/ 38215 h 377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5" h="37741">
                    <a:moveTo>
                      <a:pt x="9659" y="38215"/>
                    </a:moveTo>
                    <a:cubicBezTo>
                      <a:pt x="4482" y="38215"/>
                      <a:pt x="237" y="33715"/>
                      <a:pt x="237" y="28195"/>
                    </a:cubicBezTo>
                    <a:lnTo>
                      <a:pt x="237" y="10484"/>
                    </a:lnTo>
                    <a:cubicBezTo>
                      <a:pt x="237" y="4980"/>
                      <a:pt x="4482" y="474"/>
                      <a:pt x="9659" y="474"/>
                    </a:cubicBezTo>
                    <a:cubicBezTo>
                      <a:pt x="14835" y="474"/>
                      <a:pt x="19083" y="4983"/>
                      <a:pt x="19083" y="10484"/>
                    </a:cubicBezTo>
                    <a:lnTo>
                      <a:pt x="19083" y="28195"/>
                    </a:lnTo>
                    <a:cubicBezTo>
                      <a:pt x="19083" y="33717"/>
                      <a:pt x="14833" y="38215"/>
                      <a:pt x="9659" y="38215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23" name="フリーフォーム: 図形 22">
                <a:extLst>
                  <a:ext uri="{FF2B5EF4-FFF2-40B4-BE49-F238E27FC236}">
                    <a16:creationId xmlns:a16="http://schemas.microsoft.com/office/drawing/2014/main" id="{58E044B7-456E-B820-E7B6-6AE5C2927202}"/>
                  </a:ext>
                </a:extLst>
              </p:cNvPr>
              <p:cNvSpPr/>
              <p:nvPr/>
            </p:nvSpPr>
            <p:spPr>
              <a:xfrm>
                <a:off x="276316" y="6261899"/>
                <a:ext cx="18834" cy="37755"/>
              </a:xfrm>
              <a:custGeom>
                <a:avLst/>
                <a:gdLst>
                  <a:gd name="connsiteX0" fmla="*/ 9731 w 18834"/>
                  <a:gd name="connsiteY0" fmla="*/ 38179 h 37755"/>
                  <a:gd name="connsiteX1" fmla="*/ 319 w 18834"/>
                  <a:gd name="connsiteY1" fmla="*/ 28154 h 37755"/>
                  <a:gd name="connsiteX2" fmla="*/ 319 w 18834"/>
                  <a:gd name="connsiteY2" fmla="*/ 10440 h 37755"/>
                  <a:gd name="connsiteX3" fmla="*/ 9731 w 18834"/>
                  <a:gd name="connsiteY3" fmla="*/ 423 h 37755"/>
                  <a:gd name="connsiteX4" fmla="*/ 19153 w 18834"/>
                  <a:gd name="connsiteY4" fmla="*/ 10440 h 37755"/>
                  <a:gd name="connsiteX5" fmla="*/ 19153 w 18834"/>
                  <a:gd name="connsiteY5" fmla="*/ 28154 h 37755"/>
                  <a:gd name="connsiteX6" fmla="*/ 9731 w 18834"/>
                  <a:gd name="connsiteY6" fmla="*/ 38179 h 377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34" h="37755">
                    <a:moveTo>
                      <a:pt x="9731" y="38179"/>
                    </a:moveTo>
                    <a:cubicBezTo>
                      <a:pt x="4555" y="38179"/>
                      <a:pt x="319" y="33661"/>
                      <a:pt x="319" y="28154"/>
                    </a:cubicBezTo>
                    <a:lnTo>
                      <a:pt x="319" y="10440"/>
                    </a:lnTo>
                    <a:cubicBezTo>
                      <a:pt x="319" y="4929"/>
                      <a:pt x="4555" y="423"/>
                      <a:pt x="9731" y="423"/>
                    </a:cubicBezTo>
                    <a:cubicBezTo>
                      <a:pt x="14908" y="423"/>
                      <a:pt x="19153" y="4927"/>
                      <a:pt x="19153" y="10440"/>
                    </a:cubicBezTo>
                    <a:lnTo>
                      <a:pt x="19153" y="28154"/>
                    </a:lnTo>
                    <a:cubicBezTo>
                      <a:pt x="19150" y="33661"/>
                      <a:pt x="14905" y="38179"/>
                      <a:pt x="9731" y="38179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24" name="フリーフォーム: 図形 23">
                <a:extLst>
                  <a:ext uri="{FF2B5EF4-FFF2-40B4-BE49-F238E27FC236}">
                    <a16:creationId xmlns:a16="http://schemas.microsoft.com/office/drawing/2014/main" id="{D15291D4-9440-5C37-3F50-B29F34AA78DD}"/>
                  </a:ext>
                </a:extLst>
              </p:cNvPr>
              <p:cNvSpPr/>
              <p:nvPr/>
            </p:nvSpPr>
            <p:spPr>
              <a:xfrm>
                <a:off x="180304" y="6537861"/>
                <a:ext cx="18845" cy="136386"/>
              </a:xfrm>
              <a:custGeom>
                <a:avLst/>
                <a:gdLst>
                  <a:gd name="connsiteX0" fmla="*/ 9659 w 18845"/>
                  <a:gd name="connsiteY0" fmla="*/ 136492 h 136386"/>
                  <a:gd name="connsiteX1" fmla="*/ 237 w 18845"/>
                  <a:gd name="connsiteY1" fmla="*/ 126464 h 136386"/>
                  <a:gd name="connsiteX2" fmla="*/ 237 w 18845"/>
                  <a:gd name="connsiteY2" fmla="*/ 10116 h 136386"/>
                  <a:gd name="connsiteX3" fmla="*/ 9659 w 18845"/>
                  <a:gd name="connsiteY3" fmla="*/ 105 h 136386"/>
                  <a:gd name="connsiteX4" fmla="*/ 19083 w 18845"/>
                  <a:gd name="connsiteY4" fmla="*/ 10116 h 136386"/>
                  <a:gd name="connsiteX5" fmla="*/ 19083 w 18845"/>
                  <a:gd name="connsiteY5" fmla="*/ 126461 h 136386"/>
                  <a:gd name="connsiteX6" fmla="*/ 9659 w 18845"/>
                  <a:gd name="connsiteY6" fmla="*/ 136492 h 1363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5" h="136386">
                    <a:moveTo>
                      <a:pt x="9659" y="136492"/>
                    </a:moveTo>
                    <a:cubicBezTo>
                      <a:pt x="4482" y="136492"/>
                      <a:pt x="237" y="131983"/>
                      <a:pt x="237" y="126464"/>
                    </a:cubicBezTo>
                    <a:lnTo>
                      <a:pt x="237" y="10116"/>
                    </a:lnTo>
                    <a:cubicBezTo>
                      <a:pt x="237" y="4611"/>
                      <a:pt x="4482" y="105"/>
                      <a:pt x="9659" y="105"/>
                    </a:cubicBezTo>
                    <a:cubicBezTo>
                      <a:pt x="14835" y="105"/>
                      <a:pt x="19083" y="4614"/>
                      <a:pt x="19083" y="10116"/>
                    </a:cubicBezTo>
                    <a:lnTo>
                      <a:pt x="19083" y="126461"/>
                    </a:lnTo>
                    <a:cubicBezTo>
                      <a:pt x="19083" y="131983"/>
                      <a:pt x="14833" y="136492"/>
                      <a:pt x="9659" y="136492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25" name="フリーフォーム: 図形 24">
                <a:extLst>
                  <a:ext uri="{FF2B5EF4-FFF2-40B4-BE49-F238E27FC236}">
                    <a16:creationId xmlns:a16="http://schemas.microsoft.com/office/drawing/2014/main" id="{CE85C598-47E9-8E3C-8A66-099844392E5D}"/>
                  </a:ext>
                </a:extLst>
              </p:cNvPr>
              <p:cNvSpPr/>
              <p:nvPr/>
            </p:nvSpPr>
            <p:spPr>
              <a:xfrm>
                <a:off x="180305" y="6655398"/>
                <a:ext cx="320531" cy="18848"/>
              </a:xfrm>
              <a:custGeom>
                <a:avLst/>
                <a:gdLst>
                  <a:gd name="connsiteX0" fmla="*/ 321032 w 320531"/>
                  <a:gd name="connsiteY0" fmla="*/ 9547 h 18848"/>
                  <a:gd name="connsiteX1" fmla="*/ 311030 w 320531"/>
                  <a:gd name="connsiteY1" fmla="*/ 18962 h 18848"/>
                  <a:gd name="connsiteX2" fmla="*/ 10527 w 320531"/>
                  <a:gd name="connsiteY2" fmla="*/ 18962 h 18848"/>
                  <a:gd name="connsiteX3" fmla="*/ 501 w 320531"/>
                  <a:gd name="connsiteY3" fmla="*/ 9547 h 18848"/>
                  <a:gd name="connsiteX4" fmla="*/ 10527 w 320531"/>
                  <a:gd name="connsiteY4" fmla="*/ 113 h 18848"/>
                  <a:gd name="connsiteX5" fmla="*/ 311030 w 320531"/>
                  <a:gd name="connsiteY5" fmla="*/ 113 h 18848"/>
                  <a:gd name="connsiteX6" fmla="*/ 321032 w 320531"/>
                  <a:gd name="connsiteY6" fmla="*/ 9547 h 18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20531" h="18848">
                    <a:moveTo>
                      <a:pt x="321032" y="9547"/>
                    </a:moveTo>
                    <a:cubicBezTo>
                      <a:pt x="321032" y="14709"/>
                      <a:pt x="316541" y="18962"/>
                      <a:pt x="311030" y="18962"/>
                    </a:cubicBezTo>
                    <a:lnTo>
                      <a:pt x="10527" y="18962"/>
                    </a:lnTo>
                    <a:cubicBezTo>
                      <a:pt x="5016" y="18962"/>
                      <a:pt x="501" y="14709"/>
                      <a:pt x="501" y="9547"/>
                    </a:cubicBezTo>
                    <a:cubicBezTo>
                      <a:pt x="501" y="4358"/>
                      <a:pt x="5013" y="113"/>
                      <a:pt x="10527" y="113"/>
                    </a:cubicBezTo>
                    <a:lnTo>
                      <a:pt x="311030" y="113"/>
                    </a:lnTo>
                    <a:cubicBezTo>
                      <a:pt x="316541" y="113"/>
                      <a:pt x="321032" y="4355"/>
                      <a:pt x="321032" y="9547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26" name="フリーフォーム: 図形 25">
                <a:extLst>
                  <a:ext uri="{FF2B5EF4-FFF2-40B4-BE49-F238E27FC236}">
                    <a16:creationId xmlns:a16="http://schemas.microsoft.com/office/drawing/2014/main" id="{FC9B8FA4-F68E-6A9E-822A-ACDCBC47AA83}"/>
                  </a:ext>
                </a:extLst>
              </p:cNvPr>
              <p:cNvSpPr/>
              <p:nvPr/>
            </p:nvSpPr>
            <p:spPr>
              <a:xfrm>
                <a:off x="311036" y="6261899"/>
                <a:ext cx="18837" cy="37755"/>
              </a:xfrm>
              <a:custGeom>
                <a:avLst/>
                <a:gdLst>
                  <a:gd name="connsiteX0" fmla="*/ 9778 w 18837"/>
                  <a:gd name="connsiteY0" fmla="*/ 38179 h 37755"/>
                  <a:gd name="connsiteX1" fmla="*/ 348 w 18837"/>
                  <a:gd name="connsiteY1" fmla="*/ 28154 h 37755"/>
                  <a:gd name="connsiteX2" fmla="*/ 348 w 18837"/>
                  <a:gd name="connsiteY2" fmla="*/ 10440 h 37755"/>
                  <a:gd name="connsiteX3" fmla="*/ 9778 w 18837"/>
                  <a:gd name="connsiteY3" fmla="*/ 423 h 37755"/>
                  <a:gd name="connsiteX4" fmla="*/ 19185 w 18837"/>
                  <a:gd name="connsiteY4" fmla="*/ 10440 h 37755"/>
                  <a:gd name="connsiteX5" fmla="*/ 19185 w 18837"/>
                  <a:gd name="connsiteY5" fmla="*/ 28154 h 37755"/>
                  <a:gd name="connsiteX6" fmla="*/ 9778 w 18837"/>
                  <a:gd name="connsiteY6" fmla="*/ 38179 h 377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37" h="37755">
                    <a:moveTo>
                      <a:pt x="9778" y="38179"/>
                    </a:moveTo>
                    <a:cubicBezTo>
                      <a:pt x="4590" y="38179"/>
                      <a:pt x="348" y="33661"/>
                      <a:pt x="348" y="28154"/>
                    </a:cubicBezTo>
                    <a:lnTo>
                      <a:pt x="348" y="10440"/>
                    </a:lnTo>
                    <a:cubicBezTo>
                      <a:pt x="348" y="4929"/>
                      <a:pt x="4587" y="423"/>
                      <a:pt x="9778" y="423"/>
                    </a:cubicBezTo>
                    <a:cubicBezTo>
                      <a:pt x="14949" y="423"/>
                      <a:pt x="19185" y="4927"/>
                      <a:pt x="19185" y="10440"/>
                    </a:cubicBezTo>
                    <a:lnTo>
                      <a:pt x="19185" y="28154"/>
                    </a:lnTo>
                    <a:cubicBezTo>
                      <a:pt x="19185" y="33661"/>
                      <a:pt x="14949" y="38179"/>
                      <a:pt x="9778" y="38179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27" name="フリーフォーム: 図形 26">
                <a:extLst>
                  <a:ext uri="{FF2B5EF4-FFF2-40B4-BE49-F238E27FC236}">
                    <a16:creationId xmlns:a16="http://schemas.microsoft.com/office/drawing/2014/main" id="{8544859C-7A6F-F291-5972-578D0F551B5C}"/>
                  </a:ext>
                </a:extLst>
              </p:cNvPr>
              <p:cNvSpPr/>
              <p:nvPr/>
            </p:nvSpPr>
            <p:spPr>
              <a:xfrm>
                <a:off x="311036" y="6280777"/>
                <a:ext cx="18837" cy="48623"/>
              </a:xfrm>
              <a:custGeom>
                <a:avLst/>
                <a:gdLst>
                  <a:gd name="connsiteX0" fmla="*/ 9778 w 18837"/>
                  <a:gd name="connsiteY0" fmla="*/ 49021 h 48623"/>
                  <a:gd name="connsiteX1" fmla="*/ 348 w 18837"/>
                  <a:gd name="connsiteY1" fmla="*/ 39005 h 48623"/>
                  <a:gd name="connsiteX2" fmla="*/ 348 w 18837"/>
                  <a:gd name="connsiteY2" fmla="*/ 10415 h 48623"/>
                  <a:gd name="connsiteX3" fmla="*/ 9778 w 18837"/>
                  <a:gd name="connsiteY3" fmla="*/ 398 h 48623"/>
                  <a:gd name="connsiteX4" fmla="*/ 19185 w 18837"/>
                  <a:gd name="connsiteY4" fmla="*/ 10415 h 48623"/>
                  <a:gd name="connsiteX5" fmla="*/ 19185 w 18837"/>
                  <a:gd name="connsiteY5" fmla="*/ 39005 h 48623"/>
                  <a:gd name="connsiteX6" fmla="*/ 9778 w 18837"/>
                  <a:gd name="connsiteY6" fmla="*/ 49021 h 486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37" h="48623">
                    <a:moveTo>
                      <a:pt x="9778" y="49021"/>
                    </a:moveTo>
                    <a:cubicBezTo>
                      <a:pt x="4590" y="49021"/>
                      <a:pt x="348" y="44518"/>
                      <a:pt x="348" y="39005"/>
                    </a:cubicBezTo>
                    <a:lnTo>
                      <a:pt x="348" y="10415"/>
                    </a:lnTo>
                    <a:cubicBezTo>
                      <a:pt x="348" y="4907"/>
                      <a:pt x="4587" y="398"/>
                      <a:pt x="9778" y="398"/>
                    </a:cubicBezTo>
                    <a:cubicBezTo>
                      <a:pt x="14949" y="398"/>
                      <a:pt x="19185" y="4907"/>
                      <a:pt x="19185" y="10415"/>
                    </a:cubicBezTo>
                    <a:lnTo>
                      <a:pt x="19185" y="39005"/>
                    </a:lnTo>
                    <a:cubicBezTo>
                      <a:pt x="19185" y="44518"/>
                      <a:pt x="14949" y="49021"/>
                      <a:pt x="9778" y="49021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28" name="フリーフォーム: 図形 27">
                <a:extLst>
                  <a:ext uri="{FF2B5EF4-FFF2-40B4-BE49-F238E27FC236}">
                    <a16:creationId xmlns:a16="http://schemas.microsoft.com/office/drawing/2014/main" id="{1E2FA127-4D9A-F35E-6386-8668F732B276}"/>
                  </a:ext>
                </a:extLst>
              </p:cNvPr>
              <p:cNvSpPr/>
              <p:nvPr/>
            </p:nvSpPr>
            <p:spPr>
              <a:xfrm>
                <a:off x="311036" y="6280781"/>
                <a:ext cx="123495" cy="18840"/>
              </a:xfrm>
              <a:custGeom>
                <a:avLst/>
                <a:gdLst>
                  <a:gd name="connsiteX0" fmla="*/ 123941 w 123495"/>
                  <a:gd name="connsiteY0" fmla="*/ 9856 h 18840"/>
                  <a:gd name="connsiteX1" fmla="*/ 113912 w 123495"/>
                  <a:gd name="connsiteY1" fmla="*/ 19272 h 18840"/>
                  <a:gd name="connsiteX2" fmla="*/ 10470 w 123495"/>
                  <a:gd name="connsiteY2" fmla="*/ 19272 h 18840"/>
                  <a:gd name="connsiteX3" fmla="*/ 445 w 123495"/>
                  <a:gd name="connsiteY3" fmla="*/ 9856 h 18840"/>
                  <a:gd name="connsiteX4" fmla="*/ 10470 w 123495"/>
                  <a:gd name="connsiteY4" fmla="*/ 431 h 18840"/>
                  <a:gd name="connsiteX5" fmla="*/ 113912 w 123495"/>
                  <a:gd name="connsiteY5" fmla="*/ 431 h 18840"/>
                  <a:gd name="connsiteX6" fmla="*/ 123941 w 123495"/>
                  <a:gd name="connsiteY6" fmla="*/ 9856 h 188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23495" h="18840">
                    <a:moveTo>
                      <a:pt x="123941" y="9856"/>
                    </a:moveTo>
                    <a:cubicBezTo>
                      <a:pt x="123941" y="15027"/>
                      <a:pt x="119406" y="19272"/>
                      <a:pt x="113912" y="19272"/>
                    </a:cubicBezTo>
                    <a:lnTo>
                      <a:pt x="10470" y="19272"/>
                    </a:lnTo>
                    <a:cubicBezTo>
                      <a:pt x="4951" y="19272"/>
                      <a:pt x="445" y="15027"/>
                      <a:pt x="445" y="9856"/>
                    </a:cubicBezTo>
                    <a:cubicBezTo>
                      <a:pt x="445" y="4662"/>
                      <a:pt x="4948" y="431"/>
                      <a:pt x="10470" y="431"/>
                    </a:cubicBezTo>
                    <a:lnTo>
                      <a:pt x="113912" y="431"/>
                    </a:lnTo>
                    <a:cubicBezTo>
                      <a:pt x="119408" y="431"/>
                      <a:pt x="123941" y="4662"/>
                      <a:pt x="123941" y="9856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29" name="フリーフォーム: 図形 28">
                <a:extLst>
                  <a:ext uri="{FF2B5EF4-FFF2-40B4-BE49-F238E27FC236}">
                    <a16:creationId xmlns:a16="http://schemas.microsoft.com/office/drawing/2014/main" id="{566AF522-467E-4242-EAFC-953DBC227486}"/>
                  </a:ext>
                </a:extLst>
              </p:cNvPr>
              <p:cNvSpPr/>
              <p:nvPr/>
            </p:nvSpPr>
            <p:spPr>
              <a:xfrm>
                <a:off x="378597" y="6280906"/>
                <a:ext cx="18834" cy="117671"/>
              </a:xfrm>
              <a:custGeom>
                <a:avLst/>
                <a:gdLst>
                  <a:gd name="connsiteX0" fmla="*/ 9827 w 18834"/>
                  <a:gd name="connsiteY0" fmla="*/ 118011 h 117671"/>
                  <a:gd name="connsiteX1" fmla="*/ 406 w 18834"/>
                  <a:gd name="connsiteY1" fmla="*/ 107994 h 117671"/>
                  <a:gd name="connsiteX2" fmla="*/ 406 w 18834"/>
                  <a:gd name="connsiteY2" fmla="*/ 10359 h 117671"/>
                  <a:gd name="connsiteX3" fmla="*/ 9827 w 18834"/>
                  <a:gd name="connsiteY3" fmla="*/ 339 h 117671"/>
                  <a:gd name="connsiteX4" fmla="*/ 19240 w 18834"/>
                  <a:gd name="connsiteY4" fmla="*/ 10359 h 117671"/>
                  <a:gd name="connsiteX5" fmla="*/ 19240 w 18834"/>
                  <a:gd name="connsiteY5" fmla="*/ 107994 h 117671"/>
                  <a:gd name="connsiteX6" fmla="*/ 9827 w 18834"/>
                  <a:gd name="connsiteY6" fmla="*/ 118011 h 1176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34" h="117671">
                    <a:moveTo>
                      <a:pt x="9827" y="118011"/>
                    </a:moveTo>
                    <a:cubicBezTo>
                      <a:pt x="4647" y="118011"/>
                      <a:pt x="406" y="113502"/>
                      <a:pt x="406" y="107994"/>
                    </a:cubicBezTo>
                    <a:lnTo>
                      <a:pt x="406" y="10359"/>
                    </a:lnTo>
                    <a:cubicBezTo>
                      <a:pt x="406" y="4848"/>
                      <a:pt x="4644" y="339"/>
                      <a:pt x="9827" y="339"/>
                    </a:cubicBezTo>
                    <a:cubicBezTo>
                      <a:pt x="15004" y="339"/>
                      <a:pt x="19240" y="4848"/>
                      <a:pt x="19240" y="10359"/>
                    </a:cubicBezTo>
                    <a:lnTo>
                      <a:pt x="19240" y="107994"/>
                    </a:lnTo>
                    <a:cubicBezTo>
                      <a:pt x="19237" y="113505"/>
                      <a:pt x="15001" y="118011"/>
                      <a:pt x="9827" y="118011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0" name="フリーフォーム: 図形 29">
                <a:extLst>
                  <a:ext uri="{FF2B5EF4-FFF2-40B4-BE49-F238E27FC236}">
                    <a16:creationId xmlns:a16="http://schemas.microsoft.com/office/drawing/2014/main" id="{B368C650-3D41-218D-182B-FD2F36E1D389}"/>
                  </a:ext>
                </a:extLst>
              </p:cNvPr>
              <p:cNvSpPr/>
              <p:nvPr/>
            </p:nvSpPr>
            <p:spPr>
              <a:xfrm>
                <a:off x="415787" y="6361080"/>
                <a:ext cx="37482" cy="18848"/>
              </a:xfrm>
              <a:custGeom>
                <a:avLst/>
                <a:gdLst>
                  <a:gd name="connsiteX0" fmla="*/ 37944 w 37482"/>
                  <a:gd name="connsiteY0" fmla="*/ 9788 h 18848"/>
                  <a:gd name="connsiteX1" fmla="*/ 27924 w 37482"/>
                  <a:gd name="connsiteY1" fmla="*/ 19212 h 18848"/>
                  <a:gd name="connsiteX2" fmla="*/ 10486 w 37482"/>
                  <a:gd name="connsiteY2" fmla="*/ 19212 h 18848"/>
                  <a:gd name="connsiteX3" fmla="*/ 461 w 37482"/>
                  <a:gd name="connsiteY3" fmla="*/ 9788 h 18848"/>
                  <a:gd name="connsiteX4" fmla="*/ 10486 w 37482"/>
                  <a:gd name="connsiteY4" fmla="*/ 363 h 18848"/>
                  <a:gd name="connsiteX5" fmla="*/ 27924 w 37482"/>
                  <a:gd name="connsiteY5" fmla="*/ 363 h 18848"/>
                  <a:gd name="connsiteX6" fmla="*/ 37944 w 37482"/>
                  <a:gd name="connsiteY6" fmla="*/ 9788 h 18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7482" h="18848">
                    <a:moveTo>
                      <a:pt x="37944" y="9788"/>
                    </a:moveTo>
                    <a:cubicBezTo>
                      <a:pt x="37944" y="14967"/>
                      <a:pt x="33435" y="19212"/>
                      <a:pt x="27924" y="19212"/>
                    </a:cubicBezTo>
                    <a:lnTo>
                      <a:pt x="10486" y="19212"/>
                    </a:lnTo>
                    <a:cubicBezTo>
                      <a:pt x="4976" y="19212"/>
                      <a:pt x="461" y="14967"/>
                      <a:pt x="461" y="9788"/>
                    </a:cubicBezTo>
                    <a:cubicBezTo>
                      <a:pt x="461" y="4611"/>
                      <a:pt x="4973" y="363"/>
                      <a:pt x="10486" y="363"/>
                    </a:cubicBezTo>
                    <a:lnTo>
                      <a:pt x="27924" y="363"/>
                    </a:lnTo>
                    <a:cubicBezTo>
                      <a:pt x="33438" y="363"/>
                      <a:pt x="37944" y="4611"/>
                      <a:pt x="37944" y="9788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1" name="フリーフォーム: 図形 30">
                <a:extLst>
                  <a:ext uri="{FF2B5EF4-FFF2-40B4-BE49-F238E27FC236}">
                    <a16:creationId xmlns:a16="http://schemas.microsoft.com/office/drawing/2014/main" id="{C5B0BA95-7A93-0819-17C2-B208F59A52DF}"/>
                  </a:ext>
                </a:extLst>
              </p:cNvPr>
              <p:cNvSpPr/>
              <p:nvPr/>
            </p:nvSpPr>
            <p:spPr>
              <a:xfrm>
                <a:off x="482464" y="6339546"/>
                <a:ext cx="18857" cy="118237"/>
              </a:xfrm>
              <a:custGeom>
                <a:avLst/>
                <a:gdLst>
                  <a:gd name="connsiteX0" fmla="*/ 9935 w 18857"/>
                  <a:gd name="connsiteY0" fmla="*/ 118527 h 118237"/>
                  <a:gd name="connsiteX1" fmla="*/ 494 w 18857"/>
                  <a:gd name="connsiteY1" fmla="*/ 108501 h 118237"/>
                  <a:gd name="connsiteX2" fmla="*/ 494 w 18857"/>
                  <a:gd name="connsiteY2" fmla="*/ 10309 h 118237"/>
                  <a:gd name="connsiteX3" fmla="*/ 9935 w 18857"/>
                  <a:gd name="connsiteY3" fmla="*/ 289 h 118237"/>
                  <a:gd name="connsiteX4" fmla="*/ 19351 w 18857"/>
                  <a:gd name="connsiteY4" fmla="*/ 10309 h 118237"/>
                  <a:gd name="connsiteX5" fmla="*/ 19351 w 18857"/>
                  <a:gd name="connsiteY5" fmla="*/ 108501 h 118237"/>
                  <a:gd name="connsiteX6" fmla="*/ 9935 w 18857"/>
                  <a:gd name="connsiteY6" fmla="*/ 118527 h 1182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57" h="118237">
                    <a:moveTo>
                      <a:pt x="9935" y="118527"/>
                    </a:moveTo>
                    <a:cubicBezTo>
                      <a:pt x="4730" y="118527"/>
                      <a:pt x="494" y="114009"/>
                      <a:pt x="494" y="108501"/>
                    </a:cubicBezTo>
                    <a:lnTo>
                      <a:pt x="494" y="10309"/>
                    </a:lnTo>
                    <a:cubicBezTo>
                      <a:pt x="494" y="4798"/>
                      <a:pt x="4730" y="289"/>
                      <a:pt x="9935" y="289"/>
                    </a:cubicBezTo>
                    <a:cubicBezTo>
                      <a:pt x="15106" y="289"/>
                      <a:pt x="19351" y="4798"/>
                      <a:pt x="19351" y="10309"/>
                    </a:cubicBezTo>
                    <a:lnTo>
                      <a:pt x="19351" y="108501"/>
                    </a:lnTo>
                    <a:cubicBezTo>
                      <a:pt x="19351" y="114012"/>
                      <a:pt x="15106" y="118527"/>
                      <a:pt x="9935" y="118527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2" name="フリーフォーム: 図形 31">
                <a:extLst>
                  <a:ext uri="{FF2B5EF4-FFF2-40B4-BE49-F238E27FC236}">
                    <a16:creationId xmlns:a16="http://schemas.microsoft.com/office/drawing/2014/main" id="{24067FD9-6B97-E82A-CF48-A047B6E5C87E}"/>
                  </a:ext>
                </a:extLst>
              </p:cNvPr>
              <p:cNvSpPr/>
              <p:nvPr/>
            </p:nvSpPr>
            <p:spPr>
              <a:xfrm>
                <a:off x="415787" y="6438377"/>
                <a:ext cx="85048" cy="18845"/>
              </a:xfrm>
              <a:custGeom>
                <a:avLst/>
                <a:gdLst>
                  <a:gd name="connsiteX0" fmla="*/ 85550 w 85048"/>
                  <a:gd name="connsiteY0" fmla="*/ 9719 h 18845"/>
                  <a:gd name="connsiteX1" fmla="*/ 75548 w 85048"/>
                  <a:gd name="connsiteY1" fmla="*/ 19144 h 18845"/>
                  <a:gd name="connsiteX2" fmla="*/ 10527 w 85048"/>
                  <a:gd name="connsiteY2" fmla="*/ 19144 h 18845"/>
                  <a:gd name="connsiteX3" fmla="*/ 501 w 85048"/>
                  <a:gd name="connsiteY3" fmla="*/ 9719 h 18845"/>
                  <a:gd name="connsiteX4" fmla="*/ 10527 w 85048"/>
                  <a:gd name="connsiteY4" fmla="*/ 298 h 18845"/>
                  <a:gd name="connsiteX5" fmla="*/ 75548 w 85048"/>
                  <a:gd name="connsiteY5" fmla="*/ 298 h 18845"/>
                  <a:gd name="connsiteX6" fmla="*/ 85550 w 85048"/>
                  <a:gd name="connsiteY6" fmla="*/ 9719 h 188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5048" h="18845">
                    <a:moveTo>
                      <a:pt x="85550" y="9719"/>
                    </a:moveTo>
                    <a:cubicBezTo>
                      <a:pt x="85550" y="14905"/>
                      <a:pt x="81059" y="19144"/>
                      <a:pt x="75548" y="19144"/>
                    </a:cubicBezTo>
                    <a:lnTo>
                      <a:pt x="10527" y="19144"/>
                    </a:lnTo>
                    <a:cubicBezTo>
                      <a:pt x="5016" y="19144"/>
                      <a:pt x="501" y="14905"/>
                      <a:pt x="501" y="9719"/>
                    </a:cubicBezTo>
                    <a:cubicBezTo>
                      <a:pt x="501" y="4542"/>
                      <a:pt x="5013" y="298"/>
                      <a:pt x="10527" y="298"/>
                    </a:cubicBezTo>
                    <a:lnTo>
                      <a:pt x="75548" y="298"/>
                    </a:lnTo>
                    <a:cubicBezTo>
                      <a:pt x="81059" y="301"/>
                      <a:pt x="85550" y="4545"/>
                      <a:pt x="85550" y="9719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3" name="フリーフォーム: 図形 32">
                <a:extLst>
                  <a:ext uri="{FF2B5EF4-FFF2-40B4-BE49-F238E27FC236}">
                    <a16:creationId xmlns:a16="http://schemas.microsoft.com/office/drawing/2014/main" id="{4DF16DC5-9968-A995-7CB3-85DBD9A67E72}"/>
                  </a:ext>
                </a:extLst>
              </p:cNvPr>
              <p:cNvSpPr/>
              <p:nvPr/>
            </p:nvSpPr>
            <p:spPr>
              <a:xfrm>
                <a:off x="517201" y="6497134"/>
                <a:ext cx="114846" cy="18857"/>
              </a:xfrm>
              <a:custGeom>
                <a:avLst/>
                <a:gdLst>
                  <a:gd name="connsiteX0" fmla="*/ 515 w 114846"/>
                  <a:gd name="connsiteY0" fmla="*/ 9690 h 18857"/>
                  <a:gd name="connsiteX1" fmla="*/ 10517 w 114846"/>
                  <a:gd name="connsiteY1" fmla="*/ 248 h 18857"/>
                  <a:gd name="connsiteX2" fmla="*/ 105325 w 114846"/>
                  <a:gd name="connsiteY2" fmla="*/ 248 h 18857"/>
                  <a:gd name="connsiteX3" fmla="*/ 115362 w 114846"/>
                  <a:gd name="connsiteY3" fmla="*/ 9690 h 18857"/>
                  <a:gd name="connsiteX4" fmla="*/ 105325 w 114846"/>
                  <a:gd name="connsiteY4" fmla="*/ 19105 h 18857"/>
                  <a:gd name="connsiteX5" fmla="*/ 10517 w 114846"/>
                  <a:gd name="connsiteY5" fmla="*/ 19105 h 18857"/>
                  <a:gd name="connsiteX6" fmla="*/ 515 w 114846"/>
                  <a:gd name="connsiteY6" fmla="*/ 9690 h 188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6" h="18857">
                    <a:moveTo>
                      <a:pt x="515" y="9690"/>
                    </a:moveTo>
                    <a:cubicBezTo>
                      <a:pt x="515" y="4501"/>
                      <a:pt x="5007" y="248"/>
                      <a:pt x="10517" y="248"/>
                    </a:cubicBezTo>
                    <a:lnTo>
                      <a:pt x="105325" y="248"/>
                    </a:lnTo>
                    <a:cubicBezTo>
                      <a:pt x="110835" y="248"/>
                      <a:pt x="115362" y="4501"/>
                      <a:pt x="115362" y="9690"/>
                    </a:cubicBezTo>
                    <a:cubicBezTo>
                      <a:pt x="115362" y="14878"/>
                      <a:pt x="110835" y="19105"/>
                      <a:pt x="105325" y="19105"/>
                    </a:cubicBezTo>
                    <a:lnTo>
                      <a:pt x="10517" y="19105"/>
                    </a:lnTo>
                    <a:cubicBezTo>
                      <a:pt x="5007" y="19105"/>
                      <a:pt x="515" y="14878"/>
                      <a:pt x="515" y="9690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4" name="フリーフォーム: 図形 33">
                <a:extLst>
                  <a:ext uri="{FF2B5EF4-FFF2-40B4-BE49-F238E27FC236}">
                    <a16:creationId xmlns:a16="http://schemas.microsoft.com/office/drawing/2014/main" id="{E29CEB3F-D143-E71F-B03D-C5FB18C8D51F}"/>
                  </a:ext>
                </a:extLst>
              </p:cNvPr>
              <p:cNvSpPr/>
              <p:nvPr/>
            </p:nvSpPr>
            <p:spPr>
              <a:xfrm>
                <a:off x="517201" y="6438377"/>
                <a:ext cx="114846" cy="18845"/>
              </a:xfrm>
              <a:custGeom>
                <a:avLst/>
                <a:gdLst>
                  <a:gd name="connsiteX0" fmla="*/ 515 w 114846"/>
                  <a:gd name="connsiteY0" fmla="*/ 9719 h 18845"/>
                  <a:gd name="connsiteX1" fmla="*/ 10517 w 114846"/>
                  <a:gd name="connsiteY1" fmla="*/ 298 h 18845"/>
                  <a:gd name="connsiteX2" fmla="*/ 105325 w 114846"/>
                  <a:gd name="connsiteY2" fmla="*/ 298 h 18845"/>
                  <a:gd name="connsiteX3" fmla="*/ 115362 w 114846"/>
                  <a:gd name="connsiteY3" fmla="*/ 9719 h 18845"/>
                  <a:gd name="connsiteX4" fmla="*/ 105325 w 114846"/>
                  <a:gd name="connsiteY4" fmla="*/ 19144 h 18845"/>
                  <a:gd name="connsiteX5" fmla="*/ 10517 w 114846"/>
                  <a:gd name="connsiteY5" fmla="*/ 19144 h 18845"/>
                  <a:gd name="connsiteX6" fmla="*/ 515 w 114846"/>
                  <a:gd name="connsiteY6" fmla="*/ 9719 h 188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6" h="18845">
                    <a:moveTo>
                      <a:pt x="515" y="9719"/>
                    </a:moveTo>
                    <a:cubicBezTo>
                      <a:pt x="515" y="4542"/>
                      <a:pt x="5007" y="298"/>
                      <a:pt x="10517" y="298"/>
                    </a:cubicBezTo>
                    <a:lnTo>
                      <a:pt x="105325" y="298"/>
                    </a:lnTo>
                    <a:cubicBezTo>
                      <a:pt x="110835" y="298"/>
                      <a:pt x="115362" y="4542"/>
                      <a:pt x="115362" y="9719"/>
                    </a:cubicBezTo>
                    <a:cubicBezTo>
                      <a:pt x="115362" y="14905"/>
                      <a:pt x="110835" y="19144"/>
                      <a:pt x="105325" y="19144"/>
                    </a:cubicBezTo>
                    <a:lnTo>
                      <a:pt x="10517" y="19144"/>
                    </a:lnTo>
                    <a:cubicBezTo>
                      <a:pt x="5007" y="19146"/>
                      <a:pt x="515" y="14905"/>
                      <a:pt x="515" y="9719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5" name="フリーフォーム: 図形 34">
                <a:extLst>
                  <a:ext uri="{FF2B5EF4-FFF2-40B4-BE49-F238E27FC236}">
                    <a16:creationId xmlns:a16="http://schemas.microsoft.com/office/drawing/2014/main" id="{58A37D52-86D5-9476-42D2-8631C8883336}"/>
                  </a:ext>
                </a:extLst>
              </p:cNvPr>
              <p:cNvSpPr/>
              <p:nvPr/>
            </p:nvSpPr>
            <p:spPr>
              <a:xfrm>
                <a:off x="517201" y="6379599"/>
                <a:ext cx="114846" cy="18854"/>
              </a:xfrm>
              <a:custGeom>
                <a:avLst/>
                <a:gdLst>
                  <a:gd name="connsiteX0" fmla="*/ 515 w 114846"/>
                  <a:gd name="connsiteY0" fmla="*/ 9772 h 18854"/>
                  <a:gd name="connsiteX1" fmla="*/ 10517 w 114846"/>
                  <a:gd name="connsiteY1" fmla="*/ 348 h 18854"/>
                  <a:gd name="connsiteX2" fmla="*/ 105325 w 114846"/>
                  <a:gd name="connsiteY2" fmla="*/ 348 h 18854"/>
                  <a:gd name="connsiteX3" fmla="*/ 115362 w 114846"/>
                  <a:gd name="connsiteY3" fmla="*/ 9772 h 18854"/>
                  <a:gd name="connsiteX4" fmla="*/ 105325 w 114846"/>
                  <a:gd name="connsiteY4" fmla="*/ 19202 h 18854"/>
                  <a:gd name="connsiteX5" fmla="*/ 10517 w 114846"/>
                  <a:gd name="connsiteY5" fmla="*/ 19202 h 18854"/>
                  <a:gd name="connsiteX6" fmla="*/ 515 w 114846"/>
                  <a:gd name="connsiteY6" fmla="*/ 9772 h 188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6" h="18854">
                    <a:moveTo>
                      <a:pt x="515" y="9772"/>
                    </a:moveTo>
                    <a:cubicBezTo>
                      <a:pt x="515" y="4595"/>
                      <a:pt x="5007" y="348"/>
                      <a:pt x="10517" y="348"/>
                    </a:cubicBezTo>
                    <a:lnTo>
                      <a:pt x="105325" y="348"/>
                    </a:lnTo>
                    <a:cubicBezTo>
                      <a:pt x="110835" y="348"/>
                      <a:pt x="115362" y="4595"/>
                      <a:pt x="115362" y="9772"/>
                    </a:cubicBezTo>
                    <a:cubicBezTo>
                      <a:pt x="115362" y="14957"/>
                      <a:pt x="110835" y="19202"/>
                      <a:pt x="105325" y="19202"/>
                    </a:cubicBezTo>
                    <a:lnTo>
                      <a:pt x="10517" y="19202"/>
                    </a:lnTo>
                    <a:cubicBezTo>
                      <a:pt x="5007" y="19199"/>
                      <a:pt x="515" y="14954"/>
                      <a:pt x="515" y="9772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6" name="フリーフォーム: 図形 35">
                <a:extLst>
                  <a:ext uri="{FF2B5EF4-FFF2-40B4-BE49-F238E27FC236}">
                    <a16:creationId xmlns:a16="http://schemas.microsoft.com/office/drawing/2014/main" id="{D35BEFFE-9C3C-28B8-74AE-64595E2A6B9D}"/>
                  </a:ext>
                </a:extLst>
              </p:cNvPr>
              <p:cNvSpPr/>
              <p:nvPr/>
            </p:nvSpPr>
            <p:spPr>
              <a:xfrm>
                <a:off x="613202" y="6438380"/>
                <a:ext cx="18848" cy="77613"/>
              </a:xfrm>
              <a:custGeom>
                <a:avLst/>
                <a:gdLst>
                  <a:gd name="connsiteX0" fmla="*/ 10029 w 18848"/>
                  <a:gd name="connsiteY0" fmla="*/ 306 h 77613"/>
                  <a:gd name="connsiteX1" fmla="*/ 19454 w 18848"/>
                  <a:gd name="connsiteY1" fmla="*/ 10317 h 77613"/>
                  <a:gd name="connsiteX2" fmla="*/ 19454 w 18848"/>
                  <a:gd name="connsiteY2" fmla="*/ 67899 h 77613"/>
                  <a:gd name="connsiteX3" fmla="*/ 10029 w 18848"/>
                  <a:gd name="connsiteY3" fmla="*/ 77919 h 77613"/>
                  <a:gd name="connsiteX4" fmla="*/ 605 w 18848"/>
                  <a:gd name="connsiteY4" fmla="*/ 67899 h 77613"/>
                  <a:gd name="connsiteX5" fmla="*/ 605 w 18848"/>
                  <a:gd name="connsiteY5" fmla="*/ 10317 h 77613"/>
                  <a:gd name="connsiteX6" fmla="*/ 10029 w 18848"/>
                  <a:gd name="connsiteY6" fmla="*/ 306 h 776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8" h="77613">
                    <a:moveTo>
                      <a:pt x="10029" y="306"/>
                    </a:moveTo>
                    <a:cubicBezTo>
                      <a:pt x="15217" y="306"/>
                      <a:pt x="19454" y="4806"/>
                      <a:pt x="19454" y="10317"/>
                    </a:cubicBezTo>
                    <a:lnTo>
                      <a:pt x="19454" y="67899"/>
                    </a:lnTo>
                    <a:cubicBezTo>
                      <a:pt x="19454" y="73404"/>
                      <a:pt x="15217" y="77919"/>
                      <a:pt x="10029" y="77919"/>
                    </a:cubicBezTo>
                    <a:cubicBezTo>
                      <a:pt x="4841" y="77919"/>
                      <a:pt x="605" y="73401"/>
                      <a:pt x="605" y="67899"/>
                    </a:cubicBezTo>
                    <a:lnTo>
                      <a:pt x="605" y="10317"/>
                    </a:lnTo>
                    <a:cubicBezTo>
                      <a:pt x="605" y="4806"/>
                      <a:pt x="4841" y="306"/>
                      <a:pt x="10029" y="306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7" name="フリーフォーム: 図形 36">
                <a:extLst>
                  <a:ext uri="{FF2B5EF4-FFF2-40B4-BE49-F238E27FC236}">
                    <a16:creationId xmlns:a16="http://schemas.microsoft.com/office/drawing/2014/main" id="{11E4E019-4F29-411F-7E9F-0603D233A564}"/>
                  </a:ext>
                </a:extLst>
              </p:cNvPr>
              <p:cNvSpPr/>
              <p:nvPr/>
            </p:nvSpPr>
            <p:spPr>
              <a:xfrm>
                <a:off x="613202" y="6379763"/>
                <a:ext cx="18848" cy="77622"/>
              </a:xfrm>
              <a:custGeom>
                <a:avLst/>
                <a:gdLst>
                  <a:gd name="connsiteX0" fmla="*/ 10029 w 18848"/>
                  <a:gd name="connsiteY0" fmla="*/ 355 h 77622"/>
                  <a:gd name="connsiteX1" fmla="*/ 19454 w 18848"/>
                  <a:gd name="connsiteY1" fmla="*/ 10372 h 77622"/>
                  <a:gd name="connsiteX2" fmla="*/ 19454 w 18848"/>
                  <a:gd name="connsiteY2" fmla="*/ 67958 h 77622"/>
                  <a:gd name="connsiteX3" fmla="*/ 10029 w 18848"/>
                  <a:gd name="connsiteY3" fmla="*/ 77978 h 77622"/>
                  <a:gd name="connsiteX4" fmla="*/ 605 w 18848"/>
                  <a:gd name="connsiteY4" fmla="*/ 67958 h 77622"/>
                  <a:gd name="connsiteX5" fmla="*/ 605 w 18848"/>
                  <a:gd name="connsiteY5" fmla="*/ 10372 h 77622"/>
                  <a:gd name="connsiteX6" fmla="*/ 10029 w 18848"/>
                  <a:gd name="connsiteY6" fmla="*/ 355 h 776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8" h="77622">
                    <a:moveTo>
                      <a:pt x="10029" y="355"/>
                    </a:moveTo>
                    <a:cubicBezTo>
                      <a:pt x="15217" y="355"/>
                      <a:pt x="19454" y="4867"/>
                      <a:pt x="19454" y="10372"/>
                    </a:cubicBezTo>
                    <a:lnTo>
                      <a:pt x="19454" y="67958"/>
                    </a:lnTo>
                    <a:cubicBezTo>
                      <a:pt x="19454" y="73469"/>
                      <a:pt x="15217" y="77978"/>
                      <a:pt x="10029" y="77978"/>
                    </a:cubicBezTo>
                    <a:cubicBezTo>
                      <a:pt x="4841" y="77978"/>
                      <a:pt x="605" y="73469"/>
                      <a:pt x="605" y="67958"/>
                    </a:cubicBezTo>
                    <a:lnTo>
                      <a:pt x="605" y="10372"/>
                    </a:lnTo>
                    <a:cubicBezTo>
                      <a:pt x="605" y="4870"/>
                      <a:pt x="4841" y="355"/>
                      <a:pt x="10029" y="355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8" name="フリーフォーム: 図形 37">
                <a:extLst>
                  <a:ext uri="{FF2B5EF4-FFF2-40B4-BE49-F238E27FC236}">
                    <a16:creationId xmlns:a16="http://schemas.microsoft.com/office/drawing/2014/main" id="{4C48189A-0CA4-C702-4934-91832FC765EB}"/>
                  </a:ext>
                </a:extLst>
              </p:cNvPr>
              <p:cNvSpPr/>
              <p:nvPr/>
            </p:nvSpPr>
            <p:spPr>
              <a:xfrm>
                <a:off x="613202" y="6221679"/>
                <a:ext cx="18848" cy="136395"/>
              </a:xfrm>
              <a:custGeom>
                <a:avLst/>
                <a:gdLst>
                  <a:gd name="connsiteX0" fmla="*/ 10029 w 18848"/>
                  <a:gd name="connsiteY0" fmla="*/ 490 h 136395"/>
                  <a:gd name="connsiteX1" fmla="*/ 19454 w 18848"/>
                  <a:gd name="connsiteY1" fmla="*/ 10501 h 136395"/>
                  <a:gd name="connsiteX2" fmla="*/ 19454 w 18848"/>
                  <a:gd name="connsiteY2" fmla="*/ 126851 h 136395"/>
                  <a:gd name="connsiteX3" fmla="*/ 10029 w 18848"/>
                  <a:gd name="connsiteY3" fmla="*/ 136885 h 136395"/>
                  <a:gd name="connsiteX4" fmla="*/ 605 w 18848"/>
                  <a:gd name="connsiteY4" fmla="*/ 126851 h 136395"/>
                  <a:gd name="connsiteX5" fmla="*/ 605 w 18848"/>
                  <a:gd name="connsiteY5" fmla="*/ 10501 h 136395"/>
                  <a:gd name="connsiteX6" fmla="*/ 10029 w 18848"/>
                  <a:gd name="connsiteY6" fmla="*/ 490 h 1363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8" h="136395">
                    <a:moveTo>
                      <a:pt x="10029" y="490"/>
                    </a:moveTo>
                    <a:cubicBezTo>
                      <a:pt x="15217" y="490"/>
                      <a:pt x="19454" y="4993"/>
                      <a:pt x="19454" y="10501"/>
                    </a:cubicBezTo>
                    <a:lnTo>
                      <a:pt x="19454" y="126851"/>
                    </a:lnTo>
                    <a:cubicBezTo>
                      <a:pt x="19454" y="132362"/>
                      <a:pt x="15217" y="136885"/>
                      <a:pt x="10029" y="136885"/>
                    </a:cubicBezTo>
                    <a:cubicBezTo>
                      <a:pt x="4841" y="136885"/>
                      <a:pt x="605" y="132365"/>
                      <a:pt x="605" y="126851"/>
                    </a:cubicBezTo>
                    <a:lnTo>
                      <a:pt x="605" y="10501"/>
                    </a:lnTo>
                    <a:cubicBezTo>
                      <a:pt x="605" y="4993"/>
                      <a:pt x="4841" y="490"/>
                      <a:pt x="10029" y="490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9" name="フリーフォーム: 図形 38">
                <a:extLst>
                  <a:ext uri="{FF2B5EF4-FFF2-40B4-BE49-F238E27FC236}">
                    <a16:creationId xmlns:a16="http://schemas.microsoft.com/office/drawing/2014/main" id="{61D09146-E057-4D99-36AB-A1468033282E}"/>
                  </a:ext>
                </a:extLst>
              </p:cNvPr>
              <p:cNvSpPr/>
              <p:nvPr/>
            </p:nvSpPr>
            <p:spPr>
              <a:xfrm>
                <a:off x="310343" y="6221679"/>
                <a:ext cx="321707" cy="18843"/>
              </a:xfrm>
              <a:custGeom>
                <a:avLst/>
                <a:gdLst>
                  <a:gd name="connsiteX0" fmla="*/ 340 w 321707"/>
                  <a:gd name="connsiteY0" fmla="*/ 9912 h 18843"/>
                  <a:gd name="connsiteX1" fmla="*/ 10356 w 321707"/>
                  <a:gd name="connsiteY1" fmla="*/ 482 h 18843"/>
                  <a:gd name="connsiteX2" fmla="*/ 312010 w 321707"/>
                  <a:gd name="connsiteY2" fmla="*/ 482 h 18843"/>
                  <a:gd name="connsiteX3" fmla="*/ 322047 w 321707"/>
                  <a:gd name="connsiteY3" fmla="*/ 9912 h 18843"/>
                  <a:gd name="connsiteX4" fmla="*/ 312010 w 321707"/>
                  <a:gd name="connsiteY4" fmla="*/ 19325 h 18843"/>
                  <a:gd name="connsiteX5" fmla="*/ 10356 w 321707"/>
                  <a:gd name="connsiteY5" fmla="*/ 19325 h 18843"/>
                  <a:gd name="connsiteX6" fmla="*/ 340 w 321707"/>
                  <a:gd name="connsiteY6" fmla="*/ 9912 h 188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21707" h="18843">
                    <a:moveTo>
                      <a:pt x="340" y="9912"/>
                    </a:moveTo>
                    <a:cubicBezTo>
                      <a:pt x="340" y="4715"/>
                      <a:pt x="4849" y="482"/>
                      <a:pt x="10356" y="482"/>
                    </a:cubicBezTo>
                    <a:lnTo>
                      <a:pt x="312010" y="482"/>
                    </a:lnTo>
                    <a:cubicBezTo>
                      <a:pt x="317520" y="482"/>
                      <a:pt x="322047" y="4715"/>
                      <a:pt x="322047" y="9912"/>
                    </a:cubicBezTo>
                    <a:cubicBezTo>
                      <a:pt x="322047" y="15083"/>
                      <a:pt x="317520" y="19325"/>
                      <a:pt x="312010" y="19325"/>
                    </a:cubicBezTo>
                    <a:lnTo>
                      <a:pt x="10356" y="19325"/>
                    </a:lnTo>
                    <a:cubicBezTo>
                      <a:pt x="4849" y="19322"/>
                      <a:pt x="340" y="15083"/>
                      <a:pt x="340" y="9912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40" name="フリーフォーム: 図形 39">
                <a:extLst>
                  <a:ext uri="{FF2B5EF4-FFF2-40B4-BE49-F238E27FC236}">
                    <a16:creationId xmlns:a16="http://schemas.microsoft.com/office/drawing/2014/main" id="{D7F54D3B-8C9E-FC56-CDE5-5DFEAB060EA5}"/>
                  </a:ext>
                </a:extLst>
              </p:cNvPr>
              <p:cNvSpPr/>
              <p:nvPr/>
            </p:nvSpPr>
            <p:spPr>
              <a:xfrm>
                <a:off x="354252" y="6528104"/>
                <a:ext cx="37479" cy="18840"/>
              </a:xfrm>
              <a:custGeom>
                <a:avLst/>
                <a:gdLst>
                  <a:gd name="connsiteX0" fmla="*/ 377 w 37479"/>
                  <a:gd name="connsiteY0" fmla="*/ 9646 h 18840"/>
                  <a:gd name="connsiteX1" fmla="*/ 10388 w 37479"/>
                  <a:gd name="connsiteY1" fmla="*/ 221 h 18840"/>
                  <a:gd name="connsiteX2" fmla="*/ 27837 w 37479"/>
                  <a:gd name="connsiteY2" fmla="*/ 221 h 18840"/>
                  <a:gd name="connsiteX3" fmla="*/ 37857 w 37479"/>
                  <a:gd name="connsiteY3" fmla="*/ 9646 h 18840"/>
                  <a:gd name="connsiteX4" fmla="*/ 27837 w 37479"/>
                  <a:gd name="connsiteY4" fmla="*/ 19062 h 18840"/>
                  <a:gd name="connsiteX5" fmla="*/ 10388 w 37479"/>
                  <a:gd name="connsiteY5" fmla="*/ 19062 h 18840"/>
                  <a:gd name="connsiteX6" fmla="*/ 377 w 37479"/>
                  <a:gd name="connsiteY6" fmla="*/ 9646 h 188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7479" h="18840">
                    <a:moveTo>
                      <a:pt x="377" y="9646"/>
                    </a:moveTo>
                    <a:cubicBezTo>
                      <a:pt x="377" y="4466"/>
                      <a:pt x="4880" y="221"/>
                      <a:pt x="10388" y="221"/>
                    </a:cubicBezTo>
                    <a:lnTo>
                      <a:pt x="27837" y="221"/>
                    </a:lnTo>
                    <a:cubicBezTo>
                      <a:pt x="33325" y="221"/>
                      <a:pt x="37857" y="4466"/>
                      <a:pt x="37857" y="9646"/>
                    </a:cubicBezTo>
                    <a:cubicBezTo>
                      <a:pt x="37857" y="14834"/>
                      <a:pt x="33322" y="19062"/>
                      <a:pt x="27837" y="19062"/>
                    </a:cubicBezTo>
                    <a:lnTo>
                      <a:pt x="10388" y="19062"/>
                    </a:lnTo>
                    <a:cubicBezTo>
                      <a:pt x="4880" y="19064"/>
                      <a:pt x="377" y="14837"/>
                      <a:pt x="377" y="9646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41" name="フリーフォーム: 図形 40">
                <a:extLst>
                  <a:ext uri="{FF2B5EF4-FFF2-40B4-BE49-F238E27FC236}">
                    <a16:creationId xmlns:a16="http://schemas.microsoft.com/office/drawing/2014/main" id="{F22D18CA-D340-236B-4CD4-70568BA99F5D}"/>
                  </a:ext>
                </a:extLst>
              </p:cNvPr>
              <p:cNvSpPr/>
              <p:nvPr/>
            </p:nvSpPr>
            <p:spPr>
              <a:xfrm>
                <a:off x="311036" y="6438380"/>
                <a:ext cx="18837" cy="117999"/>
              </a:xfrm>
              <a:custGeom>
                <a:avLst/>
                <a:gdLst>
                  <a:gd name="connsiteX0" fmla="*/ 9778 w 18837"/>
                  <a:gd name="connsiteY0" fmla="*/ 306 h 117999"/>
                  <a:gd name="connsiteX1" fmla="*/ 19185 w 18837"/>
                  <a:gd name="connsiteY1" fmla="*/ 10322 h 117999"/>
                  <a:gd name="connsiteX2" fmla="*/ 19185 w 18837"/>
                  <a:gd name="connsiteY2" fmla="*/ 108277 h 117999"/>
                  <a:gd name="connsiteX3" fmla="*/ 9778 w 18837"/>
                  <a:gd name="connsiteY3" fmla="*/ 118305 h 117999"/>
                  <a:gd name="connsiteX4" fmla="*/ 348 w 18837"/>
                  <a:gd name="connsiteY4" fmla="*/ 108277 h 117999"/>
                  <a:gd name="connsiteX5" fmla="*/ 348 w 18837"/>
                  <a:gd name="connsiteY5" fmla="*/ 10322 h 117999"/>
                  <a:gd name="connsiteX6" fmla="*/ 9778 w 18837"/>
                  <a:gd name="connsiteY6" fmla="*/ 306 h 1179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37" h="117999">
                    <a:moveTo>
                      <a:pt x="9778" y="306"/>
                    </a:moveTo>
                    <a:cubicBezTo>
                      <a:pt x="14949" y="306"/>
                      <a:pt x="19185" y="4815"/>
                      <a:pt x="19185" y="10322"/>
                    </a:cubicBezTo>
                    <a:lnTo>
                      <a:pt x="19185" y="108277"/>
                    </a:lnTo>
                    <a:cubicBezTo>
                      <a:pt x="19185" y="113796"/>
                      <a:pt x="14949" y="118305"/>
                      <a:pt x="9778" y="118305"/>
                    </a:cubicBezTo>
                    <a:cubicBezTo>
                      <a:pt x="4590" y="118305"/>
                      <a:pt x="348" y="113796"/>
                      <a:pt x="348" y="108277"/>
                    </a:cubicBezTo>
                    <a:lnTo>
                      <a:pt x="348" y="10322"/>
                    </a:lnTo>
                    <a:cubicBezTo>
                      <a:pt x="348" y="4812"/>
                      <a:pt x="4590" y="306"/>
                      <a:pt x="9778" y="306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42" name="フリーフォーム: 図形 41">
                <a:extLst>
                  <a:ext uri="{FF2B5EF4-FFF2-40B4-BE49-F238E27FC236}">
                    <a16:creationId xmlns:a16="http://schemas.microsoft.com/office/drawing/2014/main" id="{B5B41703-5032-46C2-8D76-54733F3AAC46}"/>
                  </a:ext>
                </a:extLst>
              </p:cNvPr>
              <p:cNvSpPr/>
              <p:nvPr/>
            </p:nvSpPr>
            <p:spPr>
              <a:xfrm>
                <a:off x="311036" y="6438380"/>
                <a:ext cx="86393" cy="18845"/>
              </a:xfrm>
              <a:custGeom>
                <a:avLst/>
                <a:gdLst>
                  <a:gd name="connsiteX0" fmla="*/ 340 w 86393"/>
                  <a:gd name="connsiteY0" fmla="*/ 9722 h 18845"/>
                  <a:gd name="connsiteX1" fmla="*/ 10366 w 86393"/>
                  <a:gd name="connsiteY1" fmla="*/ 298 h 18845"/>
                  <a:gd name="connsiteX2" fmla="*/ 76717 w 86393"/>
                  <a:gd name="connsiteY2" fmla="*/ 298 h 18845"/>
                  <a:gd name="connsiteX3" fmla="*/ 86733 w 86393"/>
                  <a:gd name="connsiteY3" fmla="*/ 9722 h 18845"/>
                  <a:gd name="connsiteX4" fmla="*/ 76717 w 86393"/>
                  <a:gd name="connsiteY4" fmla="*/ 19144 h 18845"/>
                  <a:gd name="connsiteX5" fmla="*/ 10366 w 86393"/>
                  <a:gd name="connsiteY5" fmla="*/ 19144 h 18845"/>
                  <a:gd name="connsiteX6" fmla="*/ 340 w 86393"/>
                  <a:gd name="connsiteY6" fmla="*/ 9722 h 188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6393" h="18845">
                    <a:moveTo>
                      <a:pt x="340" y="9722"/>
                    </a:moveTo>
                    <a:cubicBezTo>
                      <a:pt x="340" y="4542"/>
                      <a:pt x="4843" y="298"/>
                      <a:pt x="10366" y="298"/>
                    </a:cubicBezTo>
                    <a:lnTo>
                      <a:pt x="76717" y="298"/>
                    </a:lnTo>
                    <a:cubicBezTo>
                      <a:pt x="82233" y="298"/>
                      <a:pt x="86733" y="4542"/>
                      <a:pt x="86733" y="9722"/>
                    </a:cubicBezTo>
                    <a:cubicBezTo>
                      <a:pt x="86733" y="14902"/>
                      <a:pt x="82233" y="19144"/>
                      <a:pt x="76717" y="19144"/>
                    </a:cubicBezTo>
                    <a:lnTo>
                      <a:pt x="10366" y="19144"/>
                    </a:lnTo>
                    <a:cubicBezTo>
                      <a:pt x="4846" y="19141"/>
                      <a:pt x="340" y="14902"/>
                      <a:pt x="340" y="9722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43" name="フリーフォーム: 図形 42">
                <a:extLst>
                  <a:ext uri="{FF2B5EF4-FFF2-40B4-BE49-F238E27FC236}">
                    <a16:creationId xmlns:a16="http://schemas.microsoft.com/office/drawing/2014/main" id="{D316DFB9-D31D-AE6C-2684-447498324AF9}"/>
                  </a:ext>
                </a:extLst>
              </p:cNvPr>
              <p:cNvSpPr/>
              <p:nvPr/>
            </p:nvSpPr>
            <p:spPr>
              <a:xfrm>
                <a:off x="613202" y="6655041"/>
                <a:ext cx="18848" cy="37741"/>
              </a:xfrm>
              <a:custGeom>
                <a:avLst/>
                <a:gdLst>
                  <a:gd name="connsiteX0" fmla="*/ 10029 w 18848"/>
                  <a:gd name="connsiteY0" fmla="*/ 37831 h 37741"/>
                  <a:gd name="connsiteX1" fmla="*/ 605 w 18848"/>
                  <a:gd name="connsiteY1" fmla="*/ 27820 h 37741"/>
                  <a:gd name="connsiteX2" fmla="*/ 605 w 18848"/>
                  <a:gd name="connsiteY2" fmla="*/ 10118 h 37741"/>
                  <a:gd name="connsiteX3" fmla="*/ 10029 w 18848"/>
                  <a:gd name="connsiteY3" fmla="*/ 90 h 37741"/>
                  <a:gd name="connsiteX4" fmla="*/ 19454 w 18848"/>
                  <a:gd name="connsiteY4" fmla="*/ 10118 h 37741"/>
                  <a:gd name="connsiteX5" fmla="*/ 19454 w 18848"/>
                  <a:gd name="connsiteY5" fmla="*/ 27820 h 37741"/>
                  <a:gd name="connsiteX6" fmla="*/ 10029 w 18848"/>
                  <a:gd name="connsiteY6" fmla="*/ 37831 h 377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8" h="37741">
                    <a:moveTo>
                      <a:pt x="10029" y="37831"/>
                    </a:moveTo>
                    <a:cubicBezTo>
                      <a:pt x="4841" y="37831"/>
                      <a:pt x="605" y="33331"/>
                      <a:pt x="605" y="27820"/>
                    </a:cubicBezTo>
                    <a:lnTo>
                      <a:pt x="605" y="10118"/>
                    </a:lnTo>
                    <a:cubicBezTo>
                      <a:pt x="605" y="4613"/>
                      <a:pt x="4841" y="90"/>
                      <a:pt x="10029" y="90"/>
                    </a:cubicBezTo>
                    <a:cubicBezTo>
                      <a:pt x="15217" y="90"/>
                      <a:pt x="19454" y="4616"/>
                      <a:pt x="19454" y="10118"/>
                    </a:cubicBezTo>
                    <a:lnTo>
                      <a:pt x="19454" y="27820"/>
                    </a:lnTo>
                    <a:cubicBezTo>
                      <a:pt x="19454" y="33331"/>
                      <a:pt x="15217" y="37831"/>
                      <a:pt x="10029" y="37831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44" name="フリーフォーム: 図形 43">
                <a:extLst>
                  <a:ext uri="{FF2B5EF4-FFF2-40B4-BE49-F238E27FC236}">
                    <a16:creationId xmlns:a16="http://schemas.microsoft.com/office/drawing/2014/main" id="{5255DB4D-DD09-9348-652A-EE974F1AC7E8}"/>
                  </a:ext>
                </a:extLst>
              </p:cNvPr>
              <p:cNvSpPr/>
              <p:nvPr/>
            </p:nvSpPr>
            <p:spPr>
              <a:xfrm>
                <a:off x="517201" y="6655065"/>
                <a:ext cx="114846" cy="18840"/>
              </a:xfrm>
              <a:custGeom>
                <a:avLst/>
                <a:gdLst>
                  <a:gd name="connsiteX0" fmla="*/ 515 w 114846"/>
                  <a:gd name="connsiteY0" fmla="*/ 9529 h 18840"/>
                  <a:gd name="connsiteX1" fmla="*/ 10517 w 114846"/>
                  <a:gd name="connsiteY1" fmla="*/ 114 h 18840"/>
                  <a:gd name="connsiteX2" fmla="*/ 105325 w 114846"/>
                  <a:gd name="connsiteY2" fmla="*/ 114 h 18840"/>
                  <a:gd name="connsiteX3" fmla="*/ 115362 w 114846"/>
                  <a:gd name="connsiteY3" fmla="*/ 9529 h 18840"/>
                  <a:gd name="connsiteX4" fmla="*/ 105325 w 114846"/>
                  <a:gd name="connsiteY4" fmla="*/ 18954 h 18840"/>
                  <a:gd name="connsiteX5" fmla="*/ 10517 w 114846"/>
                  <a:gd name="connsiteY5" fmla="*/ 18954 h 18840"/>
                  <a:gd name="connsiteX6" fmla="*/ 515 w 114846"/>
                  <a:gd name="connsiteY6" fmla="*/ 9529 h 188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6" h="18840">
                    <a:moveTo>
                      <a:pt x="515" y="9529"/>
                    </a:moveTo>
                    <a:cubicBezTo>
                      <a:pt x="515" y="4367"/>
                      <a:pt x="5007" y="114"/>
                      <a:pt x="10517" y="114"/>
                    </a:cubicBezTo>
                    <a:lnTo>
                      <a:pt x="105325" y="114"/>
                    </a:lnTo>
                    <a:cubicBezTo>
                      <a:pt x="110835" y="114"/>
                      <a:pt x="115362" y="4367"/>
                      <a:pt x="115362" y="9529"/>
                    </a:cubicBezTo>
                    <a:cubicBezTo>
                      <a:pt x="115362" y="14726"/>
                      <a:pt x="110835" y="18954"/>
                      <a:pt x="105325" y="18954"/>
                    </a:cubicBezTo>
                    <a:lnTo>
                      <a:pt x="10517" y="18954"/>
                    </a:lnTo>
                    <a:cubicBezTo>
                      <a:pt x="5007" y="18954"/>
                      <a:pt x="515" y="14726"/>
                      <a:pt x="515" y="9529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45" name="フリーフォーム: 図形 44">
                <a:extLst>
                  <a:ext uri="{FF2B5EF4-FFF2-40B4-BE49-F238E27FC236}">
                    <a16:creationId xmlns:a16="http://schemas.microsoft.com/office/drawing/2014/main" id="{3CEAAB63-BDFB-37BF-6386-E4CE13134387}"/>
                  </a:ext>
                </a:extLst>
              </p:cNvPr>
              <p:cNvSpPr/>
              <p:nvPr/>
            </p:nvSpPr>
            <p:spPr>
              <a:xfrm>
                <a:off x="517201" y="6596297"/>
                <a:ext cx="114846" cy="18840"/>
              </a:xfrm>
              <a:custGeom>
                <a:avLst/>
                <a:gdLst>
                  <a:gd name="connsiteX0" fmla="*/ 515 w 114846"/>
                  <a:gd name="connsiteY0" fmla="*/ 9588 h 18840"/>
                  <a:gd name="connsiteX1" fmla="*/ 10517 w 114846"/>
                  <a:gd name="connsiteY1" fmla="*/ 164 h 18840"/>
                  <a:gd name="connsiteX2" fmla="*/ 105325 w 114846"/>
                  <a:gd name="connsiteY2" fmla="*/ 164 h 18840"/>
                  <a:gd name="connsiteX3" fmla="*/ 115362 w 114846"/>
                  <a:gd name="connsiteY3" fmla="*/ 9588 h 18840"/>
                  <a:gd name="connsiteX4" fmla="*/ 105325 w 114846"/>
                  <a:gd name="connsiteY4" fmla="*/ 19004 h 18840"/>
                  <a:gd name="connsiteX5" fmla="*/ 10517 w 114846"/>
                  <a:gd name="connsiteY5" fmla="*/ 19004 h 18840"/>
                  <a:gd name="connsiteX6" fmla="*/ 515 w 114846"/>
                  <a:gd name="connsiteY6" fmla="*/ 9588 h 188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6" h="18840">
                    <a:moveTo>
                      <a:pt x="515" y="9588"/>
                    </a:moveTo>
                    <a:cubicBezTo>
                      <a:pt x="515" y="4408"/>
                      <a:pt x="5007" y="164"/>
                      <a:pt x="10517" y="164"/>
                    </a:cubicBezTo>
                    <a:lnTo>
                      <a:pt x="105325" y="164"/>
                    </a:lnTo>
                    <a:cubicBezTo>
                      <a:pt x="110835" y="164"/>
                      <a:pt x="115362" y="4408"/>
                      <a:pt x="115362" y="9588"/>
                    </a:cubicBezTo>
                    <a:cubicBezTo>
                      <a:pt x="115362" y="14776"/>
                      <a:pt x="110835" y="19004"/>
                      <a:pt x="105325" y="19004"/>
                    </a:cubicBezTo>
                    <a:lnTo>
                      <a:pt x="10517" y="19004"/>
                    </a:lnTo>
                    <a:cubicBezTo>
                      <a:pt x="5007" y="19007"/>
                      <a:pt x="515" y="14779"/>
                      <a:pt x="515" y="9588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46" name="フリーフォーム: 図形 45">
                <a:extLst>
                  <a:ext uri="{FF2B5EF4-FFF2-40B4-BE49-F238E27FC236}">
                    <a16:creationId xmlns:a16="http://schemas.microsoft.com/office/drawing/2014/main" id="{A4B96D0C-8454-18EA-14CE-C8B572CB8927}"/>
                  </a:ext>
                </a:extLst>
              </p:cNvPr>
              <p:cNvSpPr/>
              <p:nvPr/>
            </p:nvSpPr>
            <p:spPr>
              <a:xfrm>
                <a:off x="517201" y="6537531"/>
                <a:ext cx="114846" cy="18848"/>
              </a:xfrm>
              <a:custGeom>
                <a:avLst/>
                <a:gdLst>
                  <a:gd name="connsiteX0" fmla="*/ 515 w 114846"/>
                  <a:gd name="connsiteY0" fmla="*/ 9629 h 18848"/>
                  <a:gd name="connsiteX1" fmla="*/ 10517 w 114846"/>
                  <a:gd name="connsiteY1" fmla="*/ 213 h 18848"/>
                  <a:gd name="connsiteX2" fmla="*/ 105325 w 114846"/>
                  <a:gd name="connsiteY2" fmla="*/ 213 h 18848"/>
                  <a:gd name="connsiteX3" fmla="*/ 115362 w 114846"/>
                  <a:gd name="connsiteY3" fmla="*/ 9629 h 18848"/>
                  <a:gd name="connsiteX4" fmla="*/ 105325 w 114846"/>
                  <a:gd name="connsiteY4" fmla="*/ 19062 h 18848"/>
                  <a:gd name="connsiteX5" fmla="*/ 10517 w 114846"/>
                  <a:gd name="connsiteY5" fmla="*/ 19062 h 18848"/>
                  <a:gd name="connsiteX6" fmla="*/ 515 w 114846"/>
                  <a:gd name="connsiteY6" fmla="*/ 9629 h 18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6" h="18848">
                    <a:moveTo>
                      <a:pt x="515" y="9629"/>
                    </a:moveTo>
                    <a:cubicBezTo>
                      <a:pt x="515" y="4458"/>
                      <a:pt x="5007" y="213"/>
                      <a:pt x="10517" y="213"/>
                    </a:cubicBezTo>
                    <a:lnTo>
                      <a:pt x="105325" y="213"/>
                    </a:lnTo>
                    <a:cubicBezTo>
                      <a:pt x="110835" y="213"/>
                      <a:pt x="115362" y="4458"/>
                      <a:pt x="115362" y="9629"/>
                    </a:cubicBezTo>
                    <a:cubicBezTo>
                      <a:pt x="115362" y="14809"/>
                      <a:pt x="110835" y="19062"/>
                      <a:pt x="105325" y="19062"/>
                    </a:cubicBezTo>
                    <a:lnTo>
                      <a:pt x="10517" y="19062"/>
                    </a:lnTo>
                    <a:cubicBezTo>
                      <a:pt x="5007" y="19062"/>
                      <a:pt x="515" y="14809"/>
                      <a:pt x="515" y="9629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47" name="フリーフォーム: 図形 46">
                <a:extLst>
                  <a:ext uri="{FF2B5EF4-FFF2-40B4-BE49-F238E27FC236}">
                    <a16:creationId xmlns:a16="http://schemas.microsoft.com/office/drawing/2014/main" id="{48897C9C-DAB0-6853-FB84-D4B0CC5FF636}"/>
                  </a:ext>
                </a:extLst>
              </p:cNvPr>
              <p:cNvSpPr/>
              <p:nvPr/>
            </p:nvSpPr>
            <p:spPr>
              <a:xfrm>
                <a:off x="613202" y="6596297"/>
                <a:ext cx="18848" cy="77642"/>
              </a:xfrm>
              <a:custGeom>
                <a:avLst/>
                <a:gdLst>
                  <a:gd name="connsiteX0" fmla="*/ 10029 w 18848"/>
                  <a:gd name="connsiteY0" fmla="*/ 172 h 77642"/>
                  <a:gd name="connsiteX1" fmla="*/ 19454 w 18848"/>
                  <a:gd name="connsiteY1" fmla="*/ 10191 h 77642"/>
                  <a:gd name="connsiteX2" fmla="*/ 19454 w 18848"/>
                  <a:gd name="connsiteY2" fmla="*/ 67794 h 77642"/>
                  <a:gd name="connsiteX3" fmla="*/ 10029 w 18848"/>
                  <a:gd name="connsiteY3" fmla="*/ 77814 h 77642"/>
                  <a:gd name="connsiteX4" fmla="*/ 605 w 18848"/>
                  <a:gd name="connsiteY4" fmla="*/ 67794 h 77642"/>
                  <a:gd name="connsiteX5" fmla="*/ 605 w 18848"/>
                  <a:gd name="connsiteY5" fmla="*/ 10191 h 77642"/>
                  <a:gd name="connsiteX6" fmla="*/ 10029 w 18848"/>
                  <a:gd name="connsiteY6" fmla="*/ 172 h 776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8" h="77642">
                    <a:moveTo>
                      <a:pt x="10029" y="172"/>
                    </a:moveTo>
                    <a:cubicBezTo>
                      <a:pt x="15217" y="172"/>
                      <a:pt x="19454" y="4681"/>
                      <a:pt x="19454" y="10191"/>
                    </a:cubicBezTo>
                    <a:lnTo>
                      <a:pt x="19454" y="67794"/>
                    </a:lnTo>
                    <a:cubicBezTo>
                      <a:pt x="19454" y="73282"/>
                      <a:pt x="15217" y="77814"/>
                      <a:pt x="10029" y="77814"/>
                    </a:cubicBezTo>
                    <a:cubicBezTo>
                      <a:pt x="4841" y="77814"/>
                      <a:pt x="605" y="73279"/>
                      <a:pt x="605" y="67794"/>
                    </a:cubicBezTo>
                    <a:lnTo>
                      <a:pt x="605" y="10191"/>
                    </a:lnTo>
                    <a:cubicBezTo>
                      <a:pt x="605" y="4681"/>
                      <a:pt x="4841" y="172"/>
                      <a:pt x="10029" y="172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48" name="フリーフォーム: 図形 47">
                <a:extLst>
                  <a:ext uri="{FF2B5EF4-FFF2-40B4-BE49-F238E27FC236}">
                    <a16:creationId xmlns:a16="http://schemas.microsoft.com/office/drawing/2014/main" id="{29F50A27-2FDB-F414-8D00-3C0B0477D0D5}"/>
                  </a:ext>
                </a:extLst>
              </p:cNvPr>
              <p:cNvSpPr/>
              <p:nvPr/>
            </p:nvSpPr>
            <p:spPr>
              <a:xfrm>
                <a:off x="517201" y="6537528"/>
                <a:ext cx="18848" cy="77607"/>
              </a:xfrm>
              <a:custGeom>
                <a:avLst/>
                <a:gdLst>
                  <a:gd name="connsiteX0" fmla="*/ 9948 w 18848"/>
                  <a:gd name="connsiteY0" fmla="*/ 221 h 77607"/>
                  <a:gd name="connsiteX1" fmla="*/ 19372 w 18848"/>
                  <a:gd name="connsiteY1" fmla="*/ 10232 h 77607"/>
                  <a:gd name="connsiteX2" fmla="*/ 19372 w 18848"/>
                  <a:gd name="connsiteY2" fmla="*/ 67827 h 77607"/>
                  <a:gd name="connsiteX3" fmla="*/ 9948 w 18848"/>
                  <a:gd name="connsiteY3" fmla="*/ 77829 h 77607"/>
                  <a:gd name="connsiteX4" fmla="*/ 523 w 18848"/>
                  <a:gd name="connsiteY4" fmla="*/ 67827 h 77607"/>
                  <a:gd name="connsiteX5" fmla="*/ 523 w 18848"/>
                  <a:gd name="connsiteY5" fmla="*/ 10232 h 77607"/>
                  <a:gd name="connsiteX6" fmla="*/ 9948 w 18848"/>
                  <a:gd name="connsiteY6" fmla="*/ 221 h 776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8" h="77607">
                    <a:moveTo>
                      <a:pt x="9948" y="221"/>
                    </a:moveTo>
                    <a:cubicBezTo>
                      <a:pt x="15136" y="221"/>
                      <a:pt x="19372" y="4722"/>
                      <a:pt x="19372" y="10232"/>
                    </a:cubicBezTo>
                    <a:lnTo>
                      <a:pt x="19372" y="67827"/>
                    </a:lnTo>
                    <a:cubicBezTo>
                      <a:pt x="19372" y="73332"/>
                      <a:pt x="15136" y="77829"/>
                      <a:pt x="9948" y="77829"/>
                    </a:cubicBezTo>
                    <a:cubicBezTo>
                      <a:pt x="4742" y="77829"/>
                      <a:pt x="523" y="73329"/>
                      <a:pt x="523" y="67827"/>
                    </a:cubicBezTo>
                    <a:lnTo>
                      <a:pt x="523" y="10232"/>
                    </a:lnTo>
                    <a:cubicBezTo>
                      <a:pt x="523" y="4722"/>
                      <a:pt x="4742" y="221"/>
                      <a:pt x="9948" y="221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49" name="フリーフォーム: 図形 48">
                <a:extLst>
                  <a:ext uri="{FF2B5EF4-FFF2-40B4-BE49-F238E27FC236}">
                    <a16:creationId xmlns:a16="http://schemas.microsoft.com/office/drawing/2014/main" id="{FF334EC2-0DA6-7A52-A2C1-A451066F7161}"/>
                  </a:ext>
                </a:extLst>
              </p:cNvPr>
              <p:cNvSpPr/>
              <p:nvPr/>
            </p:nvSpPr>
            <p:spPr>
              <a:xfrm>
                <a:off x="517201" y="6596594"/>
                <a:ext cx="18848" cy="37749"/>
              </a:xfrm>
              <a:custGeom>
                <a:avLst/>
                <a:gdLst>
                  <a:gd name="connsiteX0" fmla="*/ 9948 w 18848"/>
                  <a:gd name="connsiteY0" fmla="*/ 37889 h 37749"/>
                  <a:gd name="connsiteX1" fmla="*/ 523 w 18848"/>
                  <a:gd name="connsiteY1" fmla="*/ 27878 h 37749"/>
                  <a:gd name="connsiteX2" fmla="*/ 523 w 18848"/>
                  <a:gd name="connsiteY2" fmla="*/ 10168 h 37749"/>
                  <a:gd name="connsiteX3" fmla="*/ 9948 w 18848"/>
                  <a:gd name="connsiteY3" fmla="*/ 139 h 37749"/>
                  <a:gd name="connsiteX4" fmla="*/ 19372 w 18848"/>
                  <a:gd name="connsiteY4" fmla="*/ 10168 h 37749"/>
                  <a:gd name="connsiteX5" fmla="*/ 19372 w 18848"/>
                  <a:gd name="connsiteY5" fmla="*/ 27878 h 37749"/>
                  <a:gd name="connsiteX6" fmla="*/ 9948 w 18848"/>
                  <a:gd name="connsiteY6" fmla="*/ 37889 h 377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8" h="37749">
                    <a:moveTo>
                      <a:pt x="9948" y="37889"/>
                    </a:moveTo>
                    <a:cubicBezTo>
                      <a:pt x="4742" y="37889"/>
                      <a:pt x="523" y="33389"/>
                      <a:pt x="523" y="27878"/>
                    </a:cubicBezTo>
                    <a:lnTo>
                      <a:pt x="523" y="10168"/>
                    </a:lnTo>
                    <a:cubicBezTo>
                      <a:pt x="523" y="4648"/>
                      <a:pt x="4742" y="139"/>
                      <a:pt x="9948" y="139"/>
                    </a:cubicBezTo>
                    <a:cubicBezTo>
                      <a:pt x="15136" y="139"/>
                      <a:pt x="19372" y="4648"/>
                      <a:pt x="19372" y="10168"/>
                    </a:cubicBezTo>
                    <a:lnTo>
                      <a:pt x="19372" y="27878"/>
                    </a:lnTo>
                    <a:cubicBezTo>
                      <a:pt x="19372" y="33392"/>
                      <a:pt x="15136" y="37889"/>
                      <a:pt x="9948" y="37889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50" name="フリーフォーム: 図形 49">
                <a:extLst>
                  <a:ext uri="{FF2B5EF4-FFF2-40B4-BE49-F238E27FC236}">
                    <a16:creationId xmlns:a16="http://schemas.microsoft.com/office/drawing/2014/main" id="{CCFF4E11-5A61-61CE-C97B-A683433E1DBA}"/>
                  </a:ext>
                </a:extLst>
              </p:cNvPr>
              <p:cNvSpPr/>
              <p:nvPr/>
            </p:nvSpPr>
            <p:spPr>
              <a:xfrm>
                <a:off x="482464" y="6566850"/>
                <a:ext cx="18857" cy="48611"/>
              </a:xfrm>
              <a:custGeom>
                <a:avLst/>
                <a:gdLst>
                  <a:gd name="connsiteX0" fmla="*/ 9935 w 18857"/>
                  <a:gd name="connsiteY0" fmla="*/ 197 h 48611"/>
                  <a:gd name="connsiteX1" fmla="*/ 19351 w 18857"/>
                  <a:gd name="connsiteY1" fmla="*/ 10216 h 48611"/>
                  <a:gd name="connsiteX2" fmla="*/ 19351 w 18857"/>
                  <a:gd name="connsiteY2" fmla="*/ 38797 h 48611"/>
                  <a:gd name="connsiteX3" fmla="*/ 9935 w 18857"/>
                  <a:gd name="connsiteY3" fmla="*/ 48808 h 48611"/>
                  <a:gd name="connsiteX4" fmla="*/ 494 w 18857"/>
                  <a:gd name="connsiteY4" fmla="*/ 38797 h 48611"/>
                  <a:gd name="connsiteX5" fmla="*/ 494 w 18857"/>
                  <a:gd name="connsiteY5" fmla="*/ 10216 h 48611"/>
                  <a:gd name="connsiteX6" fmla="*/ 9935 w 18857"/>
                  <a:gd name="connsiteY6" fmla="*/ 197 h 48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57" h="48611">
                    <a:moveTo>
                      <a:pt x="9935" y="197"/>
                    </a:moveTo>
                    <a:cubicBezTo>
                      <a:pt x="15106" y="197"/>
                      <a:pt x="19351" y="4706"/>
                      <a:pt x="19351" y="10216"/>
                    </a:cubicBezTo>
                    <a:lnTo>
                      <a:pt x="19351" y="38797"/>
                    </a:lnTo>
                    <a:cubicBezTo>
                      <a:pt x="19351" y="44308"/>
                      <a:pt x="15106" y="48808"/>
                      <a:pt x="9935" y="48808"/>
                    </a:cubicBezTo>
                    <a:cubicBezTo>
                      <a:pt x="4730" y="48808"/>
                      <a:pt x="494" y="44308"/>
                      <a:pt x="494" y="38797"/>
                    </a:cubicBezTo>
                    <a:lnTo>
                      <a:pt x="494" y="10216"/>
                    </a:lnTo>
                    <a:cubicBezTo>
                      <a:pt x="494" y="4703"/>
                      <a:pt x="4730" y="197"/>
                      <a:pt x="9935" y="197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51" name="フリーフォーム: 図形 50">
                <a:extLst>
                  <a:ext uri="{FF2B5EF4-FFF2-40B4-BE49-F238E27FC236}">
                    <a16:creationId xmlns:a16="http://schemas.microsoft.com/office/drawing/2014/main" id="{FB1DDC7F-865D-75A9-906F-A1C0B78B7BD3}"/>
                  </a:ext>
                </a:extLst>
              </p:cNvPr>
              <p:cNvSpPr/>
              <p:nvPr/>
            </p:nvSpPr>
            <p:spPr>
              <a:xfrm>
                <a:off x="372985" y="6596621"/>
                <a:ext cx="128335" cy="18840"/>
              </a:xfrm>
              <a:custGeom>
                <a:avLst/>
                <a:gdLst>
                  <a:gd name="connsiteX0" fmla="*/ 393 w 128335"/>
                  <a:gd name="connsiteY0" fmla="*/ 9588 h 18840"/>
                  <a:gd name="connsiteX1" fmla="*/ 10418 w 128335"/>
                  <a:gd name="connsiteY1" fmla="*/ 163 h 18840"/>
                  <a:gd name="connsiteX2" fmla="*/ 118717 w 128335"/>
                  <a:gd name="connsiteY2" fmla="*/ 163 h 18840"/>
                  <a:gd name="connsiteX3" fmla="*/ 128728 w 128335"/>
                  <a:gd name="connsiteY3" fmla="*/ 9588 h 18840"/>
                  <a:gd name="connsiteX4" fmla="*/ 118717 w 128335"/>
                  <a:gd name="connsiteY4" fmla="*/ 19003 h 18840"/>
                  <a:gd name="connsiteX5" fmla="*/ 10418 w 128335"/>
                  <a:gd name="connsiteY5" fmla="*/ 19003 h 18840"/>
                  <a:gd name="connsiteX6" fmla="*/ 393 w 128335"/>
                  <a:gd name="connsiteY6" fmla="*/ 9588 h 188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28335" h="18840">
                    <a:moveTo>
                      <a:pt x="393" y="9588"/>
                    </a:moveTo>
                    <a:cubicBezTo>
                      <a:pt x="393" y="4408"/>
                      <a:pt x="4902" y="163"/>
                      <a:pt x="10418" y="163"/>
                    </a:cubicBezTo>
                    <a:lnTo>
                      <a:pt x="118717" y="163"/>
                    </a:lnTo>
                    <a:cubicBezTo>
                      <a:pt x="124228" y="163"/>
                      <a:pt x="128728" y="4408"/>
                      <a:pt x="128728" y="9588"/>
                    </a:cubicBezTo>
                    <a:cubicBezTo>
                      <a:pt x="128728" y="14776"/>
                      <a:pt x="124228" y="19003"/>
                      <a:pt x="118717" y="19003"/>
                    </a:cubicBezTo>
                    <a:lnTo>
                      <a:pt x="10418" y="19003"/>
                    </a:lnTo>
                    <a:cubicBezTo>
                      <a:pt x="4902" y="19003"/>
                      <a:pt x="393" y="14776"/>
                      <a:pt x="393" y="9588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52" name="フリーフォーム: 図形 51">
                <a:extLst>
                  <a:ext uri="{FF2B5EF4-FFF2-40B4-BE49-F238E27FC236}">
                    <a16:creationId xmlns:a16="http://schemas.microsoft.com/office/drawing/2014/main" id="{9A0604BF-EFBF-17E7-D552-3C9D686A2801}"/>
                  </a:ext>
                </a:extLst>
              </p:cNvPr>
              <p:cNvSpPr/>
              <p:nvPr/>
            </p:nvSpPr>
            <p:spPr>
              <a:xfrm>
                <a:off x="415786" y="6487098"/>
                <a:ext cx="18837" cy="128387"/>
              </a:xfrm>
              <a:custGeom>
                <a:avLst/>
                <a:gdLst>
                  <a:gd name="connsiteX0" fmla="*/ 9859 w 18837"/>
                  <a:gd name="connsiteY0" fmla="*/ 264 h 128387"/>
                  <a:gd name="connsiteX1" fmla="*/ 19274 w 18837"/>
                  <a:gd name="connsiteY1" fmla="*/ 10284 h 128387"/>
                  <a:gd name="connsiteX2" fmla="*/ 19274 w 18837"/>
                  <a:gd name="connsiteY2" fmla="*/ 118633 h 128387"/>
                  <a:gd name="connsiteX3" fmla="*/ 9859 w 18837"/>
                  <a:gd name="connsiteY3" fmla="*/ 128652 h 128387"/>
                  <a:gd name="connsiteX4" fmla="*/ 437 w 18837"/>
                  <a:gd name="connsiteY4" fmla="*/ 118633 h 128387"/>
                  <a:gd name="connsiteX5" fmla="*/ 437 w 18837"/>
                  <a:gd name="connsiteY5" fmla="*/ 10284 h 128387"/>
                  <a:gd name="connsiteX6" fmla="*/ 9859 w 18837"/>
                  <a:gd name="connsiteY6" fmla="*/ 264 h 128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37" h="128387">
                    <a:moveTo>
                      <a:pt x="9859" y="264"/>
                    </a:moveTo>
                    <a:cubicBezTo>
                      <a:pt x="15030" y="264"/>
                      <a:pt x="19274" y="4773"/>
                      <a:pt x="19274" y="10284"/>
                    </a:cubicBezTo>
                    <a:lnTo>
                      <a:pt x="19274" y="118633"/>
                    </a:lnTo>
                    <a:cubicBezTo>
                      <a:pt x="19274" y="124129"/>
                      <a:pt x="15030" y="128652"/>
                      <a:pt x="9859" y="128652"/>
                    </a:cubicBezTo>
                    <a:cubicBezTo>
                      <a:pt x="4679" y="128652"/>
                      <a:pt x="437" y="124126"/>
                      <a:pt x="437" y="118633"/>
                    </a:cubicBezTo>
                    <a:lnTo>
                      <a:pt x="437" y="10284"/>
                    </a:lnTo>
                    <a:cubicBezTo>
                      <a:pt x="440" y="4773"/>
                      <a:pt x="4679" y="264"/>
                      <a:pt x="9859" y="264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53" name="フリーフォーム: 図形 52">
                <a:extLst>
                  <a:ext uri="{FF2B5EF4-FFF2-40B4-BE49-F238E27FC236}">
                    <a16:creationId xmlns:a16="http://schemas.microsoft.com/office/drawing/2014/main" id="{61CA65F7-4E36-128E-AF34-BE60727F599E}"/>
                  </a:ext>
                </a:extLst>
              </p:cNvPr>
              <p:cNvSpPr/>
              <p:nvPr/>
            </p:nvSpPr>
            <p:spPr>
              <a:xfrm>
                <a:off x="482464" y="6596264"/>
                <a:ext cx="18857" cy="37758"/>
              </a:xfrm>
              <a:custGeom>
                <a:avLst/>
                <a:gdLst>
                  <a:gd name="connsiteX0" fmla="*/ 9935 w 18857"/>
                  <a:gd name="connsiteY0" fmla="*/ 37898 h 37758"/>
                  <a:gd name="connsiteX1" fmla="*/ 494 w 18857"/>
                  <a:gd name="connsiteY1" fmla="*/ 27879 h 37758"/>
                  <a:gd name="connsiteX2" fmla="*/ 494 w 18857"/>
                  <a:gd name="connsiteY2" fmla="*/ 10168 h 37758"/>
                  <a:gd name="connsiteX3" fmla="*/ 9935 w 18857"/>
                  <a:gd name="connsiteY3" fmla="*/ 140 h 37758"/>
                  <a:gd name="connsiteX4" fmla="*/ 19351 w 18857"/>
                  <a:gd name="connsiteY4" fmla="*/ 10168 h 37758"/>
                  <a:gd name="connsiteX5" fmla="*/ 19351 w 18857"/>
                  <a:gd name="connsiteY5" fmla="*/ 27879 h 37758"/>
                  <a:gd name="connsiteX6" fmla="*/ 9935 w 18857"/>
                  <a:gd name="connsiteY6" fmla="*/ 37898 h 377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57" h="37758">
                    <a:moveTo>
                      <a:pt x="9935" y="37898"/>
                    </a:moveTo>
                    <a:cubicBezTo>
                      <a:pt x="4730" y="37898"/>
                      <a:pt x="494" y="33389"/>
                      <a:pt x="494" y="27879"/>
                    </a:cubicBezTo>
                    <a:lnTo>
                      <a:pt x="494" y="10168"/>
                    </a:lnTo>
                    <a:cubicBezTo>
                      <a:pt x="494" y="4657"/>
                      <a:pt x="4730" y="140"/>
                      <a:pt x="9935" y="140"/>
                    </a:cubicBezTo>
                    <a:cubicBezTo>
                      <a:pt x="15106" y="140"/>
                      <a:pt x="19351" y="4657"/>
                      <a:pt x="19351" y="10168"/>
                    </a:cubicBezTo>
                    <a:lnTo>
                      <a:pt x="19351" y="27879"/>
                    </a:lnTo>
                    <a:cubicBezTo>
                      <a:pt x="19351" y="33389"/>
                      <a:pt x="15106" y="37898"/>
                      <a:pt x="9935" y="37898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30009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5C80453-4EFD-4940-A451-9E602AAF2583}"/>
              </a:ext>
            </a:extLst>
          </p:cNvPr>
          <p:cNvSpPr/>
          <p:nvPr/>
        </p:nvSpPr>
        <p:spPr>
          <a:xfrm>
            <a:off x="-18000" y="-18000"/>
            <a:ext cx="9180000" cy="1350000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pc="120" baseline="0">
              <a:solidFill>
                <a:schemeClr val="bg1"/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F5DC03F9-51EA-6345-AA47-AE285D474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FBD7A5E-3F82-5840-B831-AF6309B111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pc="0" baseline="0"/>
            </a:lvl1pPr>
            <a:lvl2pPr marL="360000" indent="0">
              <a:defRPr spc="0" baseline="0"/>
            </a:lvl2pPr>
            <a:lvl3pPr marL="720000" indent="0">
              <a:defRPr spc="0" baseline="0"/>
            </a:lvl3pPr>
            <a:lvl4pPr marL="1008000" indent="0">
              <a:defRPr spc="0" baseline="0"/>
            </a:lvl4pPr>
            <a:lvl5pPr marL="1260000" indent="0">
              <a:defRPr spc="0" baseline="0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36BE2F4-A3FC-6F4A-96E3-50D23E2D2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/>
            </a:lvl1pPr>
          </a:lstStyle>
          <a:p>
            <a:fld id="{B16735D3-C9E7-F649-AF37-A9D08763696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42261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 (enumera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5C80453-4EFD-4940-A451-9E602AAF2583}"/>
              </a:ext>
            </a:extLst>
          </p:cNvPr>
          <p:cNvSpPr/>
          <p:nvPr/>
        </p:nvSpPr>
        <p:spPr>
          <a:xfrm>
            <a:off x="-18000" y="-18000"/>
            <a:ext cx="9180000" cy="1350000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pc="120" baseline="0">
              <a:solidFill>
                <a:schemeClr val="bg1"/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F5DC03F9-51EA-6345-AA47-AE285D474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FBD7A5E-3F82-5840-B831-AF6309B111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96000" indent="-396000">
              <a:buClr>
                <a:schemeClr val="tx1"/>
              </a:buClr>
              <a:buSzPct val="100000"/>
              <a:buFont typeface="+mj-lt"/>
              <a:buAutoNum type="arabicPeriod"/>
              <a:defRPr spc="0" baseline="0"/>
            </a:lvl1pPr>
            <a:lvl2pPr marL="770400" indent="-360000">
              <a:buClr>
                <a:schemeClr val="tx1"/>
              </a:buClr>
              <a:buSzPct val="100000"/>
              <a:buFont typeface="+mj-lt"/>
              <a:buAutoNum type="arabicPeriod"/>
              <a:defRPr spc="0" baseline="0"/>
            </a:lvl2pPr>
            <a:lvl3pPr marL="1116000" indent="-342000">
              <a:buClr>
                <a:schemeClr val="tx1"/>
              </a:buClr>
              <a:buSzPct val="100000"/>
              <a:buFont typeface="+mj-lt"/>
              <a:buAutoNum type="arabicPeriod"/>
              <a:defRPr spc="0" baseline="0"/>
            </a:lvl3pPr>
            <a:lvl4pPr marL="1425600" indent="-306900">
              <a:buClr>
                <a:schemeClr val="tx1"/>
              </a:buClr>
              <a:buSzPct val="100000"/>
              <a:buFont typeface="+mj-lt"/>
              <a:buAutoNum type="arabicPeriod"/>
              <a:defRPr spc="0" baseline="0"/>
            </a:lvl4pPr>
            <a:lvl5pPr marL="1620000" indent="-234000">
              <a:buClr>
                <a:schemeClr val="tx1"/>
              </a:buClr>
              <a:buSzPct val="100000"/>
              <a:buFont typeface="+mj-lt"/>
              <a:buAutoNum type="arabicPeriod"/>
              <a:defRPr spc="0" baseline="0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36BE2F4-A3FC-6F4A-96E3-50D23E2D2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/>
            </a:lvl1pPr>
          </a:lstStyle>
          <a:p>
            <a:fld id="{B16735D3-C9E7-F649-AF37-A9D08763696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0343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1B4CE64-2C95-5345-8A9C-CDEBCA6A75EE}"/>
              </a:ext>
            </a:extLst>
          </p:cNvPr>
          <p:cNvSpPr/>
          <p:nvPr/>
        </p:nvSpPr>
        <p:spPr>
          <a:xfrm>
            <a:off x="-18000" y="-18000"/>
            <a:ext cx="9180000" cy="1350000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pc="120" baseline="0">
              <a:solidFill>
                <a:schemeClr val="tx1"/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D07058A9-CF00-834B-AEB7-58F43DF733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9C43D2A-587B-014C-BE92-3DE1C1A1E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/>
            </a:lvl1pPr>
          </a:lstStyle>
          <a:p>
            <a:fld id="{B16735D3-C9E7-F649-AF37-A9D08763696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42421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B82BC98-42A1-2246-8A71-B27B2A849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7406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6B1F05-84DC-B54E-B42B-384447930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000" y="395999"/>
            <a:ext cx="8352000" cy="3816000"/>
          </a:xfrm>
        </p:spPr>
        <p:txBody>
          <a:bodyPr anchor="b"/>
          <a:lstStyle>
            <a:lvl1pPr>
              <a:defRPr sz="3200" baseline="0"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70E8620-14A2-A849-A25C-8EDEBC53C9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6000" y="4625999"/>
            <a:ext cx="8352000" cy="1835999"/>
          </a:xfrm>
        </p:spPr>
        <p:txBody>
          <a:bodyPr lIns="72000"/>
          <a:lstStyle>
            <a:lvl1pPr marL="0" indent="0">
              <a:spcBef>
                <a:spcPts val="1000"/>
              </a:spcBef>
              <a:buNone/>
              <a:defRPr sz="2000" baseline="0">
                <a:ln>
                  <a:noFill/>
                </a:ln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D9DA668-149E-A14F-BB4A-CD2B7F597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fld id="{B16735D3-C9E7-F649-AF37-A9D08763696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40837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4173EFC5-CCEE-A64B-9495-2AB0AD758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000" y="396001"/>
            <a:ext cx="8352000" cy="540000"/>
          </a:xfrm>
          <a:prstGeom prst="rect">
            <a:avLst/>
          </a:prstGeom>
          <a:noFill/>
          <a:ln>
            <a:noFill/>
          </a:ln>
        </p:spPr>
        <p:txBody>
          <a:bodyPr vert="horz" wrap="none" lIns="72000" tIns="72000" rIns="72000" bIns="54000" rtlCol="0" anchor="t">
            <a:no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9C89C6E-2198-554A-922A-ABBF317A0A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6000" y="1728000"/>
            <a:ext cx="8352000" cy="4734000"/>
          </a:xfrm>
          <a:prstGeom prst="rect">
            <a:avLst/>
          </a:prstGeom>
          <a:noFill/>
          <a:ln>
            <a:noFill/>
          </a:ln>
        </p:spPr>
        <p:txBody>
          <a:bodyPr vert="horz" wrap="none" lIns="54000" tIns="54000" rIns="54000" bIns="54000" rtlCol="0">
            <a:no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58DA620-8294-E843-B477-D866D1EC28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690600" y="6498000"/>
            <a:ext cx="2057400" cy="360000"/>
          </a:xfrm>
          <a:prstGeom prst="rect">
            <a:avLst/>
          </a:prstGeom>
          <a:noFill/>
          <a:ln>
            <a:noFill/>
          </a:ln>
        </p:spPr>
        <p:txBody>
          <a:bodyPr vert="horz" wrap="none" lIns="54000" tIns="54000" rIns="54000" bIns="54000" rtlCol="0" anchor="ctr">
            <a:noAutofit/>
          </a:bodyPr>
          <a:lstStyle>
            <a:lvl1pPr algn="r">
              <a:lnSpc>
                <a:spcPct val="100000"/>
              </a:lnSpc>
              <a:defRPr sz="200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fld id="{B16735D3-C9E7-F649-AF37-A9D08763696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65518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</p:sldLayoutIdLst>
  <p:hf hdr="0" ftr="0" dt="0"/>
  <p:txStyles>
    <p:titleStyle>
      <a:lvl1pPr algn="just" defTabSz="914400" rtl="0" eaLnBrk="1" latinLnBrk="0" hangingPunct="1">
        <a:lnSpc>
          <a:spcPct val="90000"/>
        </a:lnSpc>
        <a:spcBef>
          <a:spcPts val="1600"/>
        </a:spcBef>
        <a:spcAft>
          <a:spcPts val="0"/>
        </a:spcAft>
        <a:buNone/>
        <a:defRPr kumimoji="1" sz="3200" kern="1200" spc="0" baseline="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400"/>
        </a:spcBef>
        <a:spcAft>
          <a:spcPts val="0"/>
        </a:spcAft>
        <a:buClr>
          <a:schemeClr val="bg1"/>
        </a:buClr>
        <a:buSzPct val="25000"/>
        <a:buFont typeface="Arial" panose="020B0604020202020204" pitchFamily="34" charset="0"/>
        <a:buChar char="•"/>
        <a:defRPr kumimoji="1" sz="2800" kern="1200" spc="0" baseline="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230400" indent="-228600" algn="l" defTabSz="914400" rtl="0" eaLnBrk="1" latinLnBrk="0" hangingPunct="1">
        <a:lnSpc>
          <a:spcPct val="90000"/>
        </a:lnSpc>
        <a:spcBef>
          <a:spcPts val="1200"/>
        </a:spcBef>
        <a:spcAft>
          <a:spcPts val="0"/>
        </a:spcAft>
        <a:buClr>
          <a:schemeClr val="bg1"/>
        </a:buClr>
        <a:buSzPct val="25000"/>
        <a:buFont typeface="Arial" panose="020B0604020202020204" pitchFamily="34" charset="0"/>
        <a:buChar char="•"/>
        <a:defRPr kumimoji="1" sz="2400" kern="1200" spc="0" baseline="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684000" indent="-228600" algn="l" defTabSz="914400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>
          <a:schemeClr val="bg1"/>
        </a:buClr>
        <a:buSzPct val="25000"/>
        <a:buFont typeface="Arial" panose="020B0604020202020204" pitchFamily="34" charset="0"/>
        <a:buChar char="•"/>
        <a:defRPr kumimoji="1" sz="2000" kern="1200" spc="0" baseline="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144800" indent="-228600" algn="l" defTabSz="914400" rtl="0" eaLnBrk="1" latinLnBrk="0" hangingPunct="1">
        <a:lnSpc>
          <a:spcPct val="90000"/>
        </a:lnSpc>
        <a:spcBef>
          <a:spcPts val="900"/>
        </a:spcBef>
        <a:spcAft>
          <a:spcPts val="0"/>
        </a:spcAft>
        <a:buClr>
          <a:schemeClr val="bg1"/>
        </a:buClr>
        <a:buSzPct val="25000"/>
        <a:buFont typeface="Arial" panose="020B0604020202020204" pitchFamily="34" charset="0"/>
        <a:buChar char="•"/>
        <a:defRPr kumimoji="1" sz="1800" kern="1200" spc="0" baseline="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1598400" indent="-228600" algn="l" defTabSz="914400" rtl="0" eaLnBrk="1" latinLnBrk="0" hangingPunct="1">
        <a:lnSpc>
          <a:spcPct val="90000"/>
        </a:lnSpc>
        <a:spcBef>
          <a:spcPts val="800"/>
        </a:spcBef>
        <a:spcAft>
          <a:spcPts val="0"/>
        </a:spcAft>
        <a:buClr>
          <a:schemeClr val="bg1"/>
        </a:buClr>
        <a:buSzPct val="25000"/>
        <a:buFont typeface="Arial" panose="020B0604020202020204" pitchFamily="34" charset="0"/>
        <a:buChar char="•"/>
        <a:defRPr kumimoji="1" sz="1600" kern="1200" spc="0" baseline="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utopia-group/TypeT5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220_FC082BB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pynguin.eu/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215_F47FEB20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223_6A7D13A2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224_58F2E88C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21B_7542F368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github.com/Scepter4Qing/PyFuncEquivDataset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22A_AC65AC6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saltudelft/many-types-4-py-dataset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4F4E67-C3AA-8913-41B7-1ABD87B329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kumimoji="1" lang="en-US" altLang="ja-JP" sz="2800" dirty="0"/>
            </a:br>
            <a:r>
              <a:rPr lang="en" altLang="zh-CN" sz="2800" i="0" u="none" strike="noStrike" dirty="0">
                <a:effectLst/>
                <a:latin typeface="+mj-lt"/>
              </a:rPr>
              <a:t>Finding Functionally Equivalent Methods in Python</a:t>
            </a:r>
            <a:br>
              <a:rPr lang="en" altLang="zh-CN" sz="2800" i="0" u="none" strike="noStrike" dirty="0">
                <a:effectLst/>
                <a:latin typeface="+mj-lt"/>
              </a:rPr>
            </a:br>
            <a:r>
              <a:rPr lang="en" altLang="zh-CN" sz="2800" i="0" u="none" strike="noStrike" dirty="0">
                <a:effectLst/>
                <a:latin typeface="+mj-lt"/>
              </a:rPr>
              <a:t>Using Automated Test Generation Techniques</a:t>
            </a:r>
            <a:endParaRPr kumimoji="1" lang="ja-JP" altLang="en-US" sz="2800">
              <a:latin typeface="+mj-lt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EB16171-B255-4B1B-C2C9-181BC36391A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wrap="none" lIns="72000" tIns="72000" rIns="72000" bIns="72000" rtlCol="0" anchor="t">
            <a:noAutofit/>
          </a:bodyPr>
          <a:lstStyle/>
          <a:p>
            <a:r>
              <a:rPr kumimoji="1" lang="en" altLang="ja-JP">
                <a:latin typeface="Segoe UI"/>
                <a:cs typeface="Segoe UI"/>
              </a:rPr>
              <a:t>Yusheng GUO, </a:t>
            </a:r>
            <a:r>
              <a:rPr kumimoji="1" lang="en" altLang="ja-JP" err="1">
                <a:latin typeface="Segoe UI"/>
                <a:cs typeface="Segoe UI"/>
              </a:rPr>
              <a:t>Shiyu</a:t>
            </a:r>
            <a:r>
              <a:rPr kumimoji="1" lang="en" altLang="ja-JP">
                <a:latin typeface="Segoe UI"/>
                <a:cs typeface="Segoe UI"/>
              </a:rPr>
              <a:t> YANG, Akihiro TABATA, </a:t>
            </a:r>
            <a:r>
              <a:rPr kumimoji="1" lang="en" altLang="ja-JP" dirty="0">
                <a:latin typeface="Segoe UI"/>
                <a:cs typeface="Segoe UI"/>
              </a:rPr>
              <a:t>Yoshiki</a:t>
            </a:r>
            <a:r>
              <a:rPr kumimoji="1" lang="en" altLang="ja-JP">
                <a:latin typeface="Segoe UI"/>
                <a:cs typeface="Segoe UI"/>
              </a:rPr>
              <a:t> HIGO</a:t>
            </a:r>
          </a:p>
          <a:p>
            <a:r>
              <a:rPr lang="en"/>
              <a:t>Osaka University</a:t>
            </a:r>
          </a:p>
        </p:txBody>
      </p:sp>
    </p:spTree>
    <p:extLst>
      <p:ext uri="{BB962C8B-B14F-4D97-AF65-F5344CB8AC3E}">
        <p14:creationId xmlns:p14="http://schemas.microsoft.com/office/powerpoint/2010/main" val="30787735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6E834D-F2C7-7BFC-5E5A-003346784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>
                <a:latin typeface="+mj-lt"/>
                <a:cs typeface="Segoe UI"/>
              </a:rPr>
              <a:t>Step</a:t>
            </a:r>
            <a:r>
              <a:rPr kumimoji="1" lang="zh-CN" altLang="en-US" b="1">
                <a:latin typeface="+mj-lt"/>
                <a:cs typeface="Segoe UI"/>
              </a:rPr>
              <a:t> </a:t>
            </a:r>
            <a:r>
              <a:rPr lang="en-US" altLang="zh-CN" b="1">
                <a:latin typeface="+mj-lt"/>
                <a:cs typeface="Segoe UI"/>
              </a:rPr>
              <a:t>2:</a:t>
            </a:r>
            <a:endParaRPr kumimoji="1" lang="ja-JP" altLang="en-US">
              <a:cs typeface="Segoe UI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3BD54BA-5313-F075-AC16-27ABAF3DED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wrap="none" lIns="54000" tIns="54000" rIns="54000" bIns="54000" rtlCol="0" anchor="t">
            <a:noAutofit/>
          </a:bodyPr>
          <a:lstStyle/>
          <a:p>
            <a:r>
              <a:rPr lang="en" altLang="zh-CN" b="0" i="0" u="none" strike="noStrike" dirty="0">
                <a:effectLst/>
                <a:latin typeface="Segoe UI"/>
                <a:cs typeface="Segoe UI"/>
              </a:rPr>
              <a:t>Perform type inference on the extracted methods</a:t>
            </a:r>
            <a:r>
              <a:rPr lang="en" altLang="zh-CN" dirty="0">
                <a:latin typeface="Segoe UI"/>
                <a:cs typeface="Segoe UI"/>
              </a:rPr>
              <a:t> </a:t>
            </a:r>
            <a:endParaRPr lang="en" altLang="zh-CN" b="0" i="0" u="none" strike="noStrike" dirty="0">
              <a:effectLst/>
            </a:endParaRPr>
          </a:p>
          <a:p>
            <a:pPr>
              <a:buNone/>
            </a:pPr>
            <a:r>
              <a:rPr lang="en" altLang="zh-CN" b="0" i="0" u="none" strike="noStrike" dirty="0">
                <a:effectLst/>
                <a:latin typeface="Segoe UI"/>
                <a:cs typeface="Segoe UI"/>
              </a:rPr>
              <a:t>Utilized tools</a:t>
            </a:r>
            <a:r>
              <a:rPr lang="en-US" altLang="zh-CN" b="0" i="0" u="none" strike="noStrike" dirty="0">
                <a:effectLst/>
                <a:latin typeface="Segoe UI"/>
                <a:cs typeface="Segoe UI"/>
              </a:rPr>
              <a:t>: </a:t>
            </a:r>
            <a:r>
              <a:rPr lang="en-US" altLang="zh-CN" dirty="0">
                <a:latin typeface="Segoe UI"/>
                <a:cs typeface="Segoe UI"/>
              </a:rPr>
              <a:t>typeT5</a:t>
            </a:r>
            <a:r>
              <a:rPr lang="en-US" altLang="zh-CN" baseline="30000" dirty="0">
                <a:latin typeface="Segoe UI"/>
                <a:cs typeface="Segoe UI"/>
              </a:rPr>
              <a:t>(*)</a:t>
            </a:r>
            <a:endParaRPr kumimoji="1" lang="en" altLang="zh-CN" baseline="30000" dirty="0">
              <a:latin typeface="Segoe UI"/>
              <a:ea typeface="SimHei" panose="02010609060101010101" pitchFamily="49" charset="-122"/>
              <a:cs typeface="Segoe UI"/>
            </a:endParaRPr>
          </a:p>
          <a:p>
            <a:pPr marL="359410" lvl="1"/>
            <a:r>
              <a:rPr lang="en" altLang="zh-CN" dirty="0">
                <a:latin typeface="Segoe UI"/>
                <a:ea typeface="SimHei"/>
                <a:cs typeface="Segoe UI"/>
              </a:rPr>
              <a:t>Only kept methods that all parameters and return</a:t>
            </a:r>
            <a:br>
              <a:rPr lang="en" altLang="zh-CN" dirty="0">
                <a:ea typeface="SimHei" panose="02010609060101010101" pitchFamily="49" charset="-122"/>
              </a:rPr>
            </a:br>
            <a:r>
              <a:rPr lang="en" altLang="zh-CN" dirty="0">
                <a:latin typeface="Segoe UI"/>
                <a:ea typeface="SimHei"/>
                <a:cs typeface="Segoe UI"/>
              </a:rPr>
              <a:t>values are Python </a:t>
            </a:r>
            <a:r>
              <a:rPr lang="en" altLang="zh-CN" u="sng" dirty="0">
                <a:latin typeface="Segoe UI"/>
                <a:ea typeface="SimHei"/>
                <a:cs typeface="Segoe UI"/>
              </a:rPr>
              <a:t>built-in types</a:t>
            </a:r>
          </a:p>
          <a:p>
            <a:pPr marL="359410" lvl="1"/>
            <a:r>
              <a:rPr lang="en-US" altLang="zh-CN" sz="2000" dirty="0">
                <a:latin typeface="Segoe UI"/>
                <a:ea typeface="SimHei"/>
                <a:cs typeface="Segoe UI"/>
              </a:rPr>
              <a:t>(basic data types in Python such as integers, floats, strings, lists…)</a:t>
            </a:r>
          </a:p>
          <a:p>
            <a:pPr marL="359410" lvl="1"/>
            <a:r>
              <a:rPr lang="en-US" altLang="zh-CN" dirty="0">
                <a:latin typeface="Segoe UI"/>
                <a:ea typeface="SimHei"/>
                <a:cs typeface="Segoe UI"/>
              </a:rPr>
              <a:t>We retained </a:t>
            </a:r>
            <a:r>
              <a:rPr lang="en-US" altLang="zh-CN" sz="2400" dirty="0">
                <a:latin typeface="+mn-lt"/>
                <a:cs typeface="Arial"/>
              </a:rPr>
              <a:t>24</a:t>
            </a:r>
            <a:r>
              <a:rPr lang="en" altLang="zh-CN" sz="2400" dirty="0">
                <a:latin typeface="+mn-lt"/>
                <a:cs typeface="Arial"/>
              </a:rPr>
              <a:t>,657</a:t>
            </a:r>
            <a:r>
              <a:rPr lang="en-US" altLang="zh-CN" dirty="0">
                <a:latin typeface="Segoe UI"/>
                <a:ea typeface="SimHei"/>
                <a:cs typeface="Segoe UI"/>
              </a:rPr>
              <a:t> methods</a:t>
            </a:r>
            <a:r>
              <a:rPr lang="zh-CN" altLang="en-US" dirty="0">
                <a:latin typeface="Segoe UI"/>
                <a:ea typeface="SimHei"/>
                <a:cs typeface="Segoe UI"/>
              </a:rPr>
              <a:t> </a:t>
            </a:r>
            <a:r>
              <a:rPr lang="en-US" altLang="zh-CN" dirty="0">
                <a:latin typeface="Segoe UI"/>
                <a:ea typeface="SimHei"/>
                <a:cs typeface="Segoe UI"/>
              </a:rPr>
              <a:t>for grouping</a:t>
            </a:r>
            <a:r>
              <a:rPr lang="zh-CN" altLang="en-US" dirty="0">
                <a:latin typeface="Segoe UI"/>
                <a:ea typeface="SimHei"/>
                <a:cs typeface="Segoe UI"/>
              </a:rPr>
              <a:t> </a:t>
            </a:r>
            <a:endParaRPr lang="en-US" altLang="zh-CN" dirty="0">
              <a:latin typeface="Segoe UI"/>
              <a:ea typeface="SimHei"/>
              <a:cs typeface="Segoe UI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84759CA-5379-3AE5-8452-1056BA8C8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9</a:t>
            </a:fld>
            <a:endParaRPr lang="ja-JP" altLang="en-US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EEB4EF79-5AC6-A131-1532-6B3A1E29B109}"/>
              </a:ext>
            </a:extLst>
          </p:cNvPr>
          <p:cNvSpPr txBox="1"/>
          <p:nvPr/>
        </p:nvSpPr>
        <p:spPr>
          <a:xfrm>
            <a:off x="396000" y="6092667"/>
            <a:ext cx="45096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" altLang="zh-CN"/>
              <a:t>* </a:t>
            </a:r>
            <a:r>
              <a:rPr kumimoji="1" lang="en" altLang="zh-CN">
                <a:hlinkClick r:id="rId3"/>
              </a:rPr>
              <a:t>https://github.com/utopia-group/TypeT5</a:t>
            </a:r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5098646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6E834D-F2C7-7BFC-5E5A-003346784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>
                <a:latin typeface="+mj-lt"/>
                <a:cs typeface="Segoe UI"/>
              </a:rPr>
              <a:t>Step</a:t>
            </a:r>
            <a:r>
              <a:rPr kumimoji="1" lang="zh-CN" altLang="en-US" b="1">
                <a:latin typeface="+mj-lt"/>
                <a:cs typeface="Segoe UI"/>
              </a:rPr>
              <a:t> </a:t>
            </a:r>
            <a:r>
              <a:rPr lang="en-US" altLang="zh-CN" b="1">
                <a:latin typeface="+mj-lt"/>
                <a:cs typeface="Segoe UI"/>
              </a:rPr>
              <a:t>2:</a:t>
            </a:r>
            <a:endParaRPr kumimoji="1" lang="ja-JP" altLang="en-US">
              <a:cs typeface="Segoe UI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3BD54BA-5313-F075-AC16-27ABAF3DED8E}"/>
              </a:ext>
            </a:extLst>
          </p:cNvPr>
          <p:cNvSpPr>
            <a:spLocks noGrp="1"/>
          </p:cNvSpPr>
          <p:nvPr>
            <p:ph idx="1"/>
          </p:nvPr>
        </p:nvSpPr>
        <p:spPr>
          <a:ln w="25400">
            <a:noFill/>
          </a:ln>
        </p:spPr>
        <p:txBody>
          <a:bodyPr vert="horz" wrap="none" lIns="54000" tIns="54000" rIns="54000" bIns="54000" rtlCol="0" anchor="t">
            <a:noAutofit/>
          </a:bodyPr>
          <a:lstStyle/>
          <a:p>
            <a:pPr marL="73660">
              <a:buNone/>
            </a:pPr>
            <a:r>
              <a:rPr lang="en" sz="2800" dirty="0">
                <a:latin typeface="+mn-lt"/>
                <a:ea typeface="游ゴシック"/>
                <a:cs typeface="Arial"/>
              </a:rPr>
              <a:t>Group all methods </a:t>
            </a:r>
            <a:r>
              <a:rPr lang="en" dirty="0">
                <a:latin typeface="+mn-lt"/>
                <a:ea typeface="游ゴシック"/>
                <a:cs typeface="Arial"/>
              </a:rPr>
              <a:t>based on </a:t>
            </a:r>
            <a:r>
              <a:rPr lang="en" sz="2800" dirty="0">
                <a:latin typeface="+mn-lt"/>
                <a:ea typeface="游ゴシック"/>
                <a:cs typeface="Arial"/>
              </a:rPr>
              <a:t>the </a:t>
            </a:r>
            <a:r>
              <a:rPr lang="en" dirty="0">
                <a:latin typeface="+mn-lt"/>
                <a:ea typeface="游ゴシック"/>
                <a:cs typeface="Arial"/>
              </a:rPr>
              <a:t>types </a:t>
            </a:r>
            <a:r>
              <a:rPr lang="en" sz="2800" dirty="0">
                <a:latin typeface="+mn-lt"/>
                <a:ea typeface="游ゴシック"/>
                <a:cs typeface="Arial"/>
              </a:rPr>
              <a:t>of </a:t>
            </a:r>
            <a:r>
              <a:rPr lang="en" dirty="0">
                <a:latin typeface="+mn-lt"/>
                <a:ea typeface="游ゴシック"/>
                <a:cs typeface="Arial"/>
              </a:rPr>
              <a:t>parameters </a:t>
            </a:r>
            <a:endParaRPr lang="zh-CN" altLang="en-US" dirty="0">
              <a:latin typeface="+mn-lt"/>
            </a:endParaRPr>
          </a:p>
          <a:p>
            <a:pPr marL="73660" lvl="1">
              <a:buNone/>
            </a:pPr>
            <a:r>
              <a:rPr lang="en" sz="2800" dirty="0">
                <a:latin typeface="+mn-lt"/>
                <a:ea typeface="游ゴシック"/>
                <a:cs typeface="Arial"/>
              </a:rPr>
              <a:t>and return values</a:t>
            </a:r>
          </a:p>
          <a:p>
            <a:pPr marL="73660" lvl="1">
              <a:buNone/>
            </a:pPr>
            <a:endParaRPr lang="en" sz="2800" dirty="0">
              <a:latin typeface="+mn-lt"/>
              <a:ea typeface="游ゴシック"/>
              <a:cs typeface="Arial"/>
            </a:endParaRPr>
          </a:p>
          <a:p>
            <a:pPr marL="73660" lvl="1">
              <a:buNone/>
            </a:pPr>
            <a:r>
              <a:rPr lang="en" sz="1800" dirty="0" err="1">
                <a:latin typeface="+mn-lt"/>
                <a:ea typeface="游ゴシック"/>
                <a:cs typeface="Arial"/>
              </a:rPr>
              <a:t>MethodA</a:t>
            </a:r>
            <a:r>
              <a:rPr lang="en" sz="1800" dirty="0">
                <a:latin typeface="+mn-lt"/>
                <a:ea typeface="游ゴシック"/>
                <a:cs typeface="Arial"/>
              </a:rPr>
              <a:t>(val1:</a:t>
            </a:r>
            <a:r>
              <a:rPr lang="en" sz="1800" dirty="0">
                <a:solidFill>
                  <a:schemeClr val="accent3"/>
                </a:solidFill>
                <a:latin typeface="+mn-lt"/>
                <a:ea typeface="游ゴシック"/>
                <a:cs typeface="Arial"/>
              </a:rPr>
              <a:t>int</a:t>
            </a:r>
            <a:r>
              <a:rPr lang="en" sz="1800" dirty="0">
                <a:latin typeface="+mn-lt"/>
                <a:ea typeface="游ゴシック"/>
                <a:cs typeface="Arial"/>
              </a:rPr>
              <a:t>,val2:</a:t>
            </a:r>
            <a:r>
              <a:rPr lang="en" sz="1800" dirty="0">
                <a:solidFill>
                  <a:schemeClr val="accent3"/>
                </a:solidFill>
                <a:latin typeface="+mn-lt"/>
                <a:ea typeface="游ゴシック"/>
                <a:cs typeface="Arial"/>
              </a:rPr>
              <a:t>int</a:t>
            </a:r>
            <a:r>
              <a:rPr lang="en" sz="1800" dirty="0">
                <a:latin typeface="+mn-lt"/>
                <a:ea typeface="游ゴシック"/>
                <a:cs typeface="Arial"/>
              </a:rPr>
              <a:t>)-&gt;</a:t>
            </a:r>
            <a:r>
              <a:rPr lang="en" sz="1800" dirty="0">
                <a:solidFill>
                  <a:schemeClr val="accent3"/>
                </a:solidFill>
                <a:latin typeface="+mn-lt"/>
                <a:ea typeface="游ゴシック"/>
                <a:cs typeface="Arial"/>
              </a:rPr>
              <a:t>int</a:t>
            </a:r>
            <a:r>
              <a:rPr lang="en" sz="1800" dirty="0">
                <a:latin typeface="+mn-lt"/>
                <a:ea typeface="游ゴシック"/>
                <a:cs typeface="Arial"/>
              </a:rPr>
              <a:t>:</a:t>
            </a:r>
          </a:p>
          <a:p>
            <a:pPr marL="73660" lvl="1">
              <a:buNone/>
            </a:pPr>
            <a:r>
              <a:rPr lang="en" sz="1800" dirty="0" err="1">
                <a:latin typeface="+mn-lt"/>
                <a:ea typeface="游ゴシック"/>
                <a:cs typeface="Arial"/>
              </a:rPr>
              <a:t>MethodB</a:t>
            </a:r>
            <a:r>
              <a:rPr lang="en" sz="1800" dirty="0">
                <a:latin typeface="+mn-lt"/>
                <a:ea typeface="游ゴシック"/>
                <a:cs typeface="Arial"/>
              </a:rPr>
              <a:t>(val1:</a:t>
            </a:r>
            <a:r>
              <a:rPr lang="en" altLang="zh-CN" sz="1800" dirty="0">
                <a:solidFill>
                  <a:schemeClr val="accent3"/>
                </a:solidFill>
                <a:latin typeface="+mn-lt"/>
                <a:ea typeface="游ゴシック"/>
                <a:cs typeface="Arial"/>
              </a:rPr>
              <a:t>int</a:t>
            </a:r>
            <a:r>
              <a:rPr lang="en" sz="1800" dirty="0">
                <a:latin typeface="+mn-lt"/>
                <a:ea typeface="游ゴシック"/>
                <a:cs typeface="Arial"/>
              </a:rPr>
              <a:t>,val2:</a:t>
            </a:r>
            <a:r>
              <a:rPr lang="en" altLang="zh-CN" sz="1800" dirty="0">
                <a:solidFill>
                  <a:schemeClr val="accent3"/>
                </a:solidFill>
                <a:latin typeface="+mn-lt"/>
                <a:ea typeface="游ゴシック"/>
                <a:cs typeface="Arial"/>
              </a:rPr>
              <a:t>int</a:t>
            </a:r>
            <a:r>
              <a:rPr lang="en" sz="1800" dirty="0">
                <a:latin typeface="+mn-lt"/>
                <a:ea typeface="游ゴシック"/>
                <a:cs typeface="Arial"/>
              </a:rPr>
              <a:t>)-&gt;</a:t>
            </a:r>
            <a:r>
              <a:rPr lang="en" sz="1800" dirty="0">
                <a:solidFill>
                  <a:schemeClr val="accent3"/>
                </a:solidFill>
                <a:latin typeface="+mn-lt"/>
                <a:ea typeface="游ゴシック"/>
                <a:cs typeface="Arial"/>
              </a:rPr>
              <a:t>str</a:t>
            </a:r>
            <a:r>
              <a:rPr lang="en" sz="1800" dirty="0">
                <a:latin typeface="+mn-lt"/>
                <a:ea typeface="游ゴシック"/>
                <a:cs typeface="Arial"/>
              </a:rPr>
              <a:t>:</a:t>
            </a:r>
          </a:p>
          <a:p>
            <a:pPr marL="73660" lvl="1">
              <a:buNone/>
            </a:pPr>
            <a:r>
              <a:rPr lang="en" sz="1800" dirty="0" err="1">
                <a:latin typeface="+mn-lt"/>
                <a:ea typeface="游ゴシック"/>
                <a:cs typeface="Arial"/>
              </a:rPr>
              <a:t>MethodC</a:t>
            </a:r>
            <a:r>
              <a:rPr lang="en" sz="1800" dirty="0">
                <a:latin typeface="+mn-lt"/>
                <a:ea typeface="游ゴシック"/>
                <a:cs typeface="Arial"/>
              </a:rPr>
              <a:t>(val1:</a:t>
            </a:r>
            <a:r>
              <a:rPr lang="en" altLang="zh-CN" sz="1800" dirty="0">
                <a:solidFill>
                  <a:schemeClr val="accent3"/>
                </a:solidFill>
                <a:latin typeface="+mn-lt"/>
                <a:ea typeface="游ゴシック"/>
                <a:cs typeface="Arial"/>
              </a:rPr>
              <a:t>int</a:t>
            </a:r>
            <a:r>
              <a:rPr lang="en" sz="1800" dirty="0">
                <a:latin typeface="+mn-lt"/>
                <a:ea typeface="游ゴシック"/>
                <a:cs typeface="Arial"/>
              </a:rPr>
              <a:t>,val2:</a:t>
            </a:r>
            <a:r>
              <a:rPr lang="en" sz="1800" dirty="0">
                <a:solidFill>
                  <a:schemeClr val="accent3"/>
                </a:solidFill>
                <a:latin typeface="+mn-lt"/>
                <a:ea typeface="游ゴシック"/>
                <a:cs typeface="Arial"/>
              </a:rPr>
              <a:t>int</a:t>
            </a:r>
            <a:r>
              <a:rPr lang="en" sz="1800" dirty="0">
                <a:latin typeface="+mn-lt"/>
                <a:ea typeface="游ゴシック"/>
                <a:cs typeface="Arial"/>
              </a:rPr>
              <a:t>)-&gt;</a:t>
            </a:r>
            <a:r>
              <a:rPr lang="en" sz="1800" dirty="0">
                <a:solidFill>
                  <a:schemeClr val="accent3"/>
                </a:solidFill>
                <a:latin typeface="+mn-lt"/>
                <a:ea typeface="游ゴシック"/>
                <a:cs typeface="Arial"/>
              </a:rPr>
              <a:t>int</a:t>
            </a:r>
            <a:r>
              <a:rPr lang="en" sz="1800" dirty="0">
                <a:latin typeface="+mn-lt"/>
                <a:ea typeface="游ゴシック"/>
                <a:cs typeface="Arial"/>
              </a:rPr>
              <a:t>:</a:t>
            </a:r>
          </a:p>
          <a:p>
            <a:pPr marL="73660" lvl="1">
              <a:buNone/>
            </a:pPr>
            <a:r>
              <a:rPr lang="en" sz="1800" dirty="0" err="1">
                <a:latin typeface="+mn-lt"/>
                <a:ea typeface="游ゴシック"/>
                <a:cs typeface="Arial"/>
              </a:rPr>
              <a:t>MethodD</a:t>
            </a:r>
            <a:r>
              <a:rPr lang="en" sz="1800" dirty="0">
                <a:latin typeface="+mn-lt"/>
                <a:ea typeface="游ゴシック"/>
                <a:cs typeface="Arial"/>
              </a:rPr>
              <a:t>(val1:</a:t>
            </a:r>
            <a:r>
              <a:rPr lang="en" sz="1800" dirty="0">
                <a:solidFill>
                  <a:schemeClr val="accent3"/>
                </a:solidFill>
                <a:latin typeface="+mn-lt"/>
                <a:ea typeface="游ゴシック"/>
                <a:cs typeface="Arial"/>
              </a:rPr>
              <a:t>int</a:t>
            </a:r>
            <a:r>
              <a:rPr lang="en" sz="1800" dirty="0">
                <a:latin typeface="+mn-lt"/>
                <a:ea typeface="游ゴシック"/>
                <a:cs typeface="Arial"/>
              </a:rPr>
              <a:t>,val2:</a:t>
            </a:r>
            <a:r>
              <a:rPr lang="en" sz="1800" dirty="0">
                <a:solidFill>
                  <a:schemeClr val="accent3"/>
                </a:solidFill>
                <a:latin typeface="+mn-lt"/>
                <a:ea typeface="游ゴシック"/>
                <a:cs typeface="Arial"/>
              </a:rPr>
              <a:t>str</a:t>
            </a:r>
            <a:r>
              <a:rPr lang="en" sz="1800" dirty="0">
                <a:latin typeface="+mn-lt"/>
                <a:ea typeface="游ゴシック"/>
                <a:cs typeface="Arial"/>
              </a:rPr>
              <a:t>)-&gt;</a:t>
            </a:r>
            <a:r>
              <a:rPr lang="en" sz="1800" dirty="0">
                <a:solidFill>
                  <a:schemeClr val="accent3"/>
                </a:solidFill>
                <a:latin typeface="+mn-lt"/>
                <a:ea typeface="游ゴシック"/>
                <a:cs typeface="Arial"/>
              </a:rPr>
              <a:t>int</a:t>
            </a:r>
            <a:r>
              <a:rPr lang="en" sz="1800" dirty="0">
                <a:latin typeface="+mn-lt"/>
                <a:ea typeface="游ゴシック"/>
                <a:cs typeface="Arial"/>
              </a:rPr>
              <a:t>:</a:t>
            </a:r>
          </a:p>
          <a:p>
            <a:pPr marL="73660" lvl="1">
              <a:buNone/>
            </a:pPr>
            <a:r>
              <a:rPr lang="en" sz="1800" dirty="0" err="1">
                <a:latin typeface="+mn-lt"/>
                <a:ea typeface="游ゴシック"/>
                <a:cs typeface="Arial"/>
              </a:rPr>
              <a:t>MethodE</a:t>
            </a:r>
            <a:r>
              <a:rPr lang="en" sz="1800" dirty="0">
                <a:latin typeface="+mn-lt"/>
                <a:ea typeface="游ゴシック"/>
                <a:cs typeface="Arial"/>
              </a:rPr>
              <a:t>(val1:</a:t>
            </a:r>
            <a:r>
              <a:rPr lang="en" sz="1800" dirty="0">
                <a:solidFill>
                  <a:schemeClr val="accent3"/>
                </a:solidFill>
                <a:latin typeface="+mn-lt"/>
                <a:ea typeface="游ゴシック"/>
                <a:cs typeface="Arial"/>
              </a:rPr>
              <a:t>int</a:t>
            </a:r>
            <a:r>
              <a:rPr lang="en" sz="1800" dirty="0">
                <a:latin typeface="+mn-lt"/>
                <a:ea typeface="游ゴシック"/>
                <a:cs typeface="Arial"/>
              </a:rPr>
              <a:t>,val2:</a:t>
            </a:r>
            <a:r>
              <a:rPr lang="en" sz="1800" dirty="0">
                <a:solidFill>
                  <a:schemeClr val="accent3"/>
                </a:solidFill>
                <a:latin typeface="+mn-lt"/>
                <a:ea typeface="游ゴシック"/>
                <a:cs typeface="Arial"/>
              </a:rPr>
              <a:t>int</a:t>
            </a:r>
            <a:r>
              <a:rPr lang="en" sz="1800" dirty="0">
                <a:latin typeface="+mn-lt"/>
                <a:ea typeface="游ゴシック"/>
                <a:cs typeface="Arial"/>
              </a:rPr>
              <a:t>)-&gt;</a:t>
            </a:r>
            <a:r>
              <a:rPr lang="en" sz="1800" dirty="0">
                <a:solidFill>
                  <a:schemeClr val="accent3"/>
                </a:solidFill>
                <a:latin typeface="+mn-lt"/>
                <a:ea typeface="游ゴシック"/>
                <a:cs typeface="Arial"/>
              </a:rPr>
              <a:t>str</a:t>
            </a:r>
            <a:r>
              <a:rPr lang="en" sz="1800" dirty="0">
                <a:latin typeface="+mn-lt"/>
                <a:ea typeface="游ゴシック"/>
                <a:cs typeface="Arial"/>
              </a:rPr>
              <a:t>:</a:t>
            </a:r>
          </a:p>
          <a:p>
            <a:pPr marL="73660" lvl="1">
              <a:buNone/>
            </a:pPr>
            <a:endParaRPr lang="en" sz="1200" dirty="0">
              <a:highlight>
                <a:srgbClr val="808080"/>
              </a:highlight>
              <a:latin typeface="+mn-lt"/>
              <a:cs typeface="Arial"/>
            </a:endParaRPr>
          </a:p>
          <a:p>
            <a:pPr marL="73660" lvl="1">
              <a:buNone/>
            </a:pPr>
            <a:r>
              <a:rPr lang="en" sz="2800" dirty="0">
                <a:latin typeface="+mn-lt"/>
                <a:cs typeface="Arial"/>
              </a:rPr>
              <a:t>Grouped </a:t>
            </a:r>
            <a:r>
              <a:rPr lang="en-US" altLang="zh-CN" sz="2800" dirty="0">
                <a:latin typeface="+mn-lt"/>
                <a:cs typeface="Arial"/>
              </a:rPr>
              <a:t>24</a:t>
            </a:r>
            <a:r>
              <a:rPr lang="en" sz="2800" dirty="0">
                <a:latin typeface="+mn-lt"/>
                <a:cs typeface="Arial"/>
              </a:rPr>
              <a:t>,657 methods </a:t>
            </a:r>
            <a:endParaRPr lang="en" dirty="0">
              <a:latin typeface="+mn-lt"/>
            </a:endParaRPr>
          </a:p>
          <a:p>
            <a:pPr marL="73660" lvl="1">
              <a:buNone/>
            </a:pPr>
            <a:r>
              <a:rPr lang="en" sz="2800" dirty="0">
                <a:latin typeface="+mn-lt"/>
                <a:cs typeface="Arial"/>
              </a:rPr>
              <a:t>into </a:t>
            </a:r>
            <a:r>
              <a:rPr lang="en-US" altLang="zh-CN" sz="2800" dirty="0">
                <a:latin typeface="+mn-lt"/>
                <a:cs typeface="Arial"/>
              </a:rPr>
              <a:t>270</a:t>
            </a:r>
            <a:r>
              <a:rPr lang="en" sz="2800" dirty="0">
                <a:latin typeface="+mn-lt"/>
                <a:cs typeface="Arial"/>
              </a:rPr>
              <a:t> groups</a:t>
            </a:r>
            <a:endParaRPr lang="en" dirty="0">
              <a:latin typeface="+mn-lt"/>
            </a:endParaRPr>
          </a:p>
          <a:p>
            <a:pPr marL="73660" lvl="1">
              <a:buNone/>
            </a:pPr>
            <a:endParaRPr lang="en" sz="2800" dirty="0">
              <a:latin typeface="+mn-lt"/>
              <a:ea typeface="游ゴシック"/>
              <a:cs typeface="Arial"/>
            </a:endParaRPr>
          </a:p>
          <a:p>
            <a:pPr marL="359410" lvl="1"/>
            <a:endParaRPr lang="en" altLang="zh-CN" dirty="0">
              <a:latin typeface="+mn-lt"/>
              <a:ea typeface="SimHei" panose="02010609060101010101" pitchFamily="49" charset="-122"/>
            </a:endParaRPr>
          </a:p>
          <a:p>
            <a:endParaRPr lang="en" altLang="zh-CN" b="1" dirty="0">
              <a:latin typeface="+mn-lt"/>
              <a:ea typeface="SimHei" panose="02010609060101010101" pitchFamily="49" charset="-122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84759CA-5379-3AE5-8452-1056BA8C8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10</a:t>
            </a:fld>
            <a:endParaRPr lang="ja-JP" altLang="en-US"/>
          </a:p>
        </p:txBody>
      </p:sp>
      <p:sp>
        <p:nvSpPr>
          <p:cNvPr id="6" name="椭圆 5">
            <a:extLst>
              <a:ext uri="{FF2B5EF4-FFF2-40B4-BE49-F238E27FC236}">
                <a16:creationId xmlns:a16="http://schemas.microsoft.com/office/drawing/2014/main" id="{763225F7-48F0-20B5-0B30-4AAB85D58517}"/>
              </a:ext>
            </a:extLst>
          </p:cNvPr>
          <p:cNvSpPr/>
          <p:nvPr/>
        </p:nvSpPr>
        <p:spPr>
          <a:xfrm>
            <a:off x="4908242" y="2749711"/>
            <a:ext cx="3067234" cy="892351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zh-CN" altLang="en-US" sz="2000" spc="110" baseline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85A32EF0-CAD6-22B6-8A0B-F89874191B5D}"/>
              </a:ext>
            </a:extLst>
          </p:cNvPr>
          <p:cNvSpPr txBox="1"/>
          <p:nvPr/>
        </p:nvSpPr>
        <p:spPr>
          <a:xfrm>
            <a:off x="5478453" y="2934276"/>
            <a:ext cx="2323546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zh-CN" altLang="en-US" sz="2800">
                <a:cs typeface="Segoe UI"/>
              </a:rPr>
              <a:t>(</a:t>
            </a:r>
            <a:r>
              <a:rPr lang="zh-CN" altLang="en-US" sz="2800">
                <a:solidFill>
                  <a:schemeClr val="accent3"/>
                </a:solidFill>
                <a:cs typeface="Segoe UI"/>
              </a:rPr>
              <a:t>int</a:t>
            </a:r>
            <a:r>
              <a:rPr lang="zh-CN" altLang="en-US" sz="2800">
                <a:cs typeface="Segoe UI"/>
              </a:rPr>
              <a:t>,</a:t>
            </a:r>
            <a:r>
              <a:rPr lang="zh-CN" altLang="en-US" sz="2800">
                <a:solidFill>
                  <a:schemeClr val="accent3"/>
                </a:solidFill>
                <a:cs typeface="Segoe UI"/>
              </a:rPr>
              <a:t>int</a:t>
            </a:r>
            <a:r>
              <a:rPr lang="zh-CN" altLang="en-US" sz="2800">
                <a:cs typeface="Segoe UI"/>
              </a:rPr>
              <a:t>,</a:t>
            </a:r>
            <a:r>
              <a:rPr lang="zh-CN" altLang="en-US" sz="2800">
                <a:solidFill>
                  <a:schemeClr val="accent3"/>
                </a:solidFill>
                <a:cs typeface="Segoe UI"/>
              </a:rPr>
              <a:t>int</a:t>
            </a:r>
            <a:r>
              <a:rPr lang="zh-CN" altLang="en-US" sz="2800">
                <a:cs typeface="Segoe UI"/>
              </a:rPr>
              <a:t>)</a:t>
            </a: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C0DE591D-E605-9E38-CF5F-A9CD684366E1}"/>
              </a:ext>
            </a:extLst>
          </p:cNvPr>
          <p:cNvSpPr txBox="1"/>
          <p:nvPr/>
        </p:nvSpPr>
        <p:spPr>
          <a:xfrm>
            <a:off x="5475944" y="4187770"/>
            <a:ext cx="2323546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zh-CN" altLang="en-US" sz="2800">
                <a:cs typeface="Segoe UI"/>
              </a:rPr>
              <a:t>(</a:t>
            </a:r>
            <a:r>
              <a:rPr lang="zh-CN" altLang="en-US" sz="2800">
                <a:solidFill>
                  <a:schemeClr val="accent3"/>
                </a:solidFill>
                <a:cs typeface="Segoe UI"/>
              </a:rPr>
              <a:t>int</a:t>
            </a:r>
            <a:r>
              <a:rPr lang="zh-CN" altLang="en-US" sz="2800">
                <a:cs typeface="Segoe UI"/>
              </a:rPr>
              <a:t>,</a:t>
            </a:r>
            <a:r>
              <a:rPr lang="zh-CN" altLang="en-US" sz="2800">
                <a:solidFill>
                  <a:schemeClr val="accent3"/>
                </a:solidFill>
                <a:cs typeface="Segoe UI"/>
              </a:rPr>
              <a:t>int</a:t>
            </a:r>
            <a:r>
              <a:rPr lang="zh-CN" altLang="en-US" sz="2800">
                <a:cs typeface="Segoe UI"/>
              </a:rPr>
              <a:t>,</a:t>
            </a:r>
            <a:r>
              <a:rPr lang="zh-CN" altLang="en-US" sz="2800">
                <a:solidFill>
                  <a:schemeClr val="accent3"/>
                </a:solidFill>
                <a:cs typeface="Segoe UI"/>
              </a:rPr>
              <a:t>str</a:t>
            </a:r>
            <a:r>
              <a:rPr lang="zh-CN" altLang="en-US" sz="2800">
                <a:cs typeface="Segoe UI"/>
              </a:rPr>
              <a:t>)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1A9BF7F2-C575-9993-638B-44126B9A98F3}"/>
              </a:ext>
            </a:extLst>
          </p:cNvPr>
          <p:cNvSpPr txBox="1"/>
          <p:nvPr/>
        </p:nvSpPr>
        <p:spPr>
          <a:xfrm>
            <a:off x="5475944" y="5517397"/>
            <a:ext cx="2323546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zh-CN" altLang="en-US" sz="2800">
                <a:cs typeface="Segoe UI"/>
              </a:rPr>
              <a:t>(</a:t>
            </a:r>
            <a:r>
              <a:rPr lang="zh-CN" altLang="en-US" sz="2800">
                <a:solidFill>
                  <a:schemeClr val="accent3"/>
                </a:solidFill>
                <a:cs typeface="Segoe UI"/>
              </a:rPr>
              <a:t>int</a:t>
            </a:r>
            <a:r>
              <a:rPr lang="zh-CN" altLang="en-US" sz="2800">
                <a:cs typeface="Segoe UI"/>
              </a:rPr>
              <a:t>,</a:t>
            </a:r>
            <a:r>
              <a:rPr lang="zh-CN" altLang="en-US" sz="2800">
                <a:solidFill>
                  <a:schemeClr val="accent3"/>
                </a:solidFill>
                <a:cs typeface="Segoe UI"/>
              </a:rPr>
              <a:t>str</a:t>
            </a:r>
            <a:r>
              <a:rPr lang="zh-CN" altLang="en-US" sz="2800">
                <a:cs typeface="Segoe UI"/>
              </a:rPr>
              <a:t>,</a:t>
            </a:r>
            <a:r>
              <a:rPr lang="zh-CN" altLang="en-US" sz="2800">
                <a:solidFill>
                  <a:schemeClr val="accent3"/>
                </a:solidFill>
                <a:cs typeface="Segoe UI"/>
              </a:rPr>
              <a:t>int</a:t>
            </a:r>
            <a:r>
              <a:rPr lang="zh-CN" altLang="en-US" sz="2800">
                <a:cs typeface="Segoe UI"/>
              </a:rPr>
              <a:t>)</a:t>
            </a:r>
          </a:p>
        </p:txBody>
      </p:sp>
      <p:cxnSp>
        <p:nvCxnSpPr>
          <p:cNvPr id="13" name="直接箭头连接符 12">
            <a:extLst>
              <a:ext uri="{FF2B5EF4-FFF2-40B4-BE49-F238E27FC236}">
                <a16:creationId xmlns:a16="http://schemas.microsoft.com/office/drawing/2014/main" id="{52E5951E-DCBD-5A1A-E5AA-5A6A2AD5E2FA}"/>
              </a:ext>
            </a:extLst>
          </p:cNvPr>
          <p:cNvCxnSpPr>
            <a:cxnSpLocks/>
          </p:cNvCxnSpPr>
          <p:nvPr/>
        </p:nvCxnSpPr>
        <p:spPr>
          <a:xfrm flipV="1">
            <a:off x="3674853" y="3156568"/>
            <a:ext cx="1207310" cy="36300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箭头连接符 13">
            <a:extLst>
              <a:ext uri="{FF2B5EF4-FFF2-40B4-BE49-F238E27FC236}">
                <a16:creationId xmlns:a16="http://schemas.microsoft.com/office/drawing/2014/main" id="{1CBEB039-9635-2F6A-5D35-43EC615A041B}"/>
              </a:ext>
            </a:extLst>
          </p:cNvPr>
          <p:cNvCxnSpPr>
            <a:cxnSpLocks/>
          </p:cNvCxnSpPr>
          <p:nvPr/>
        </p:nvCxnSpPr>
        <p:spPr>
          <a:xfrm flipV="1">
            <a:off x="3674853" y="4449380"/>
            <a:ext cx="1207309" cy="63157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F9CD6B20-D58E-7DF4-95C3-D493B6C0CC53}"/>
              </a:ext>
            </a:extLst>
          </p:cNvPr>
          <p:cNvCxnSpPr>
            <a:cxnSpLocks/>
          </p:cNvCxnSpPr>
          <p:nvPr/>
        </p:nvCxnSpPr>
        <p:spPr>
          <a:xfrm>
            <a:off x="3674853" y="3933645"/>
            <a:ext cx="1218407" cy="52128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箭头连接符 15">
            <a:extLst>
              <a:ext uri="{FF2B5EF4-FFF2-40B4-BE49-F238E27FC236}">
                <a16:creationId xmlns:a16="http://schemas.microsoft.com/office/drawing/2014/main" id="{9B3D25FD-2FC1-6C82-3600-56E25F6209B4}"/>
              </a:ext>
            </a:extLst>
          </p:cNvPr>
          <p:cNvCxnSpPr>
            <a:cxnSpLocks/>
          </p:cNvCxnSpPr>
          <p:nvPr/>
        </p:nvCxnSpPr>
        <p:spPr>
          <a:xfrm flipV="1">
            <a:off x="3674853" y="3223150"/>
            <a:ext cx="1240601" cy="110731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>
            <a:extLst>
              <a:ext uri="{FF2B5EF4-FFF2-40B4-BE49-F238E27FC236}">
                <a16:creationId xmlns:a16="http://schemas.microsoft.com/office/drawing/2014/main" id="{A2CCCFAF-7CA1-4F32-7F9E-AD46ADA9AEA8}"/>
              </a:ext>
            </a:extLst>
          </p:cNvPr>
          <p:cNvCxnSpPr>
            <a:cxnSpLocks/>
          </p:cNvCxnSpPr>
          <p:nvPr/>
        </p:nvCxnSpPr>
        <p:spPr>
          <a:xfrm>
            <a:off x="3674853" y="4718649"/>
            <a:ext cx="1196212" cy="93476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本框 4">
            <a:extLst>
              <a:ext uri="{FF2B5EF4-FFF2-40B4-BE49-F238E27FC236}">
                <a16:creationId xmlns:a16="http://schemas.microsoft.com/office/drawing/2014/main" id="{899EEED6-ECAB-0D75-E4BD-2C3586833C1A}"/>
              </a:ext>
            </a:extLst>
          </p:cNvPr>
          <p:cNvSpPr txBox="1"/>
          <p:nvPr/>
        </p:nvSpPr>
        <p:spPr>
          <a:xfrm>
            <a:off x="5848348" y="2344061"/>
            <a:ext cx="2323546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zh-CN" altLang="en-US" sz="2000">
                <a:cs typeface="Segoe UI"/>
              </a:rPr>
              <a:t>Group1</a:t>
            </a:r>
          </a:p>
        </p:txBody>
      </p:sp>
      <p:sp>
        <p:nvSpPr>
          <p:cNvPr id="10" name="椭圆 9">
            <a:extLst>
              <a:ext uri="{FF2B5EF4-FFF2-40B4-BE49-F238E27FC236}">
                <a16:creationId xmlns:a16="http://schemas.microsoft.com/office/drawing/2014/main" id="{59FD0AED-6182-CB0D-C727-C0A5EB006BA1}"/>
              </a:ext>
            </a:extLst>
          </p:cNvPr>
          <p:cNvSpPr/>
          <p:nvPr/>
        </p:nvSpPr>
        <p:spPr>
          <a:xfrm>
            <a:off x="4908242" y="4038059"/>
            <a:ext cx="3067234" cy="892351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zh-CN" altLang="en-US" sz="2000" spc="110" baseline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8" name="椭圆 17">
            <a:extLst>
              <a:ext uri="{FF2B5EF4-FFF2-40B4-BE49-F238E27FC236}">
                <a16:creationId xmlns:a16="http://schemas.microsoft.com/office/drawing/2014/main" id="{CD097130-593C-BC06-208E-01F115AE03A6}"/>
              </a:ext>
            </a:extLst>
          </p:cNvPr>
          <p:cNvSpPr/>
          <p:nvPr/>
        </p:nvSpPr>
        <p:spPr>
          <a:xfrm>
            <a:off x="4871065" y="5322943"/>
            <a:ext cx="3067234" cy="892351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zh-CN" altLang="en-US" sz="2000" spc="110" baseline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513CF00E-DD4B-9BE7-0352-B8C09FBAA43C}"/>
              </a:ext>
            </a:extLst>
          </p:cNvPr>
          <p:cNvSpPr txBox="1"/>
          <p:nvPr/>
        </p:nvSpPr>
        <p:spPr>
          <a:xfrm>
            <a:off x="5846726" y="3634485"/>
            <a:ext cx="2323546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zh-CN" altLang="en-US" sz="2000">
                <a:cs typeface="Segoe UI"/>
              </a:rPr>
              <a:t>Group</a:t>
            </a:r>
            <a:r>
              <a:rPr lang="en-US" altLang="zh-CN" sz="2000">
                <a:cs typeface="Segoe UI"/>
              </a:rPr>
              <a:t>2</a:t>
            </a:r>
            <a:endParaRPr lang="zh-CN" altLang="en-US" sz="2000">
              <a:cs typeface="Segoe UI"/>
            </a:endParaRP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2A09F235-4262-7131-1E2C-79D53C15B71D}"/>
              </a:ext>
            </a:extLst>
          </p:cNvPr>
          <p:cNvSpPr txBox="1"/>
          <p:nvPr/>
        </p:nvSpPr>
        <p:spPr>
          <a:xfrm>
            <a:off x="5848348" y="4909226"/>
            <a:ext cx="2323546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zh-CN" altLang="en-US" sz="2000">
                <a:cs typeface="Segoe UI"/>
              </a:rPr>
              <a:t>Group</a:t>
            </a:r>
            <a:r>
              <a:rPr lang="en-US" altLang="zh-CN" sz="2000">
                <a:cs typeface="Segoe UI"/>
              </a:rPr>
              <a:t>3</a:t>
            </a:r>
            <a:endParaRPr lang="zh-CN" altLang="en-US" sz="2000"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38447603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6E834D-F2C7-7BFC-5E5A-003346784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>
                <a:latin typeface="+mn-lt"/>
                <a:cs typeface="Segoe UI"/>
              </a:rPr>
              <a:t>Step</a:t>
            </a:r>
            <a:r>
              <a:rPr kumimoji="1" lang="zh-CN" altLang="en-US" b="1">
                <a:latin typeface="+mn-lt"/>
                <a:cs typeface="Segoe UI"/>
              </a:rPr>
              <a:t> </a:t>
            </a:r>
            <a:r>
              <a:rPr lang="zh-CN" altLang="en-US" b="1">
                <a:latin typeface="+mn-lt"/>
                <a:cs typeface="Segoe UI"/>
              </a:rPr>
              <a:t>3</a:t>
            </a:r>
            <a:r>
              <a:rPr lang="en-US" altLang="zh-CN" b="1">
                <a:latin typeface="+mn-lt"/>
                <a:cs typeface="Segoe UI"/>
              </a:rPr>
              <a:t>:</a:t>
            </a:r>
            <a:endParaRPr kumimoji="1" lang="ja-JP" altLang="en-US">
              <a:latin typeface="+mn-lt"/>
              <a:cs typeface="Segoe UI"/>
            </a:endParaRPr>
          </a:p>
        </p:txBody>
      </p:sp>
      <p:sp>
        <p:nvSpPr>
          <p:cNvPr id="5" name="コンテンツ プレースホルダー 4">
            <a:extLst>
              <a:ext uri="{FF2B5EF4-FFF2-40B4-BE49-F238E27FC236}">
                <a16:creationId xmlns:a16="http://schemas.microsoft.com/office/drawing/2014/main" id="{C58BF3A8-23C1-46E8-0B44-BA2203A404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wrap="none" lIns="54000" tIns="54000" rIns="54000" bIns="54000" rtlCol="0" anchor="t">
            <a:noAutofit/>
          </a:bodyPr>
          <a:lstStyle/>
          <a:p>
            <a:r>
              <a:rPr lang="en" altLang="ja-JP" dirty="0">
                <a:latin typeface="Segoe UI"/>
                <a:cs typeface="Segoe UI"/>
              </a:rPr>
              <a:t>Automatically generate test cases for each method</a:t>
            </a:r>
          </a:p>
          <a:p>
            <a:r>
              <a:rPr lang="en" altLang="ja-JP" dirty="0">
                <a:latin typeface="Segoe UI"/>
                <a:cs typeface="Segoe UI"/>
              </a:rPr>
              <a:t>Utilized tools: </a:t>
            </a:r>
            <a:r>
              <a:rPr lang="en" altLang="ja-JP" dirty="0" err="1">
                <a:latin typeface="Segoe UI"/>
                <a:cs typeface="Segoe UI"/>
              </a:rPr>
              <a:t>Pynguin</a:t>
            </a:r>
            <a:r>
              <a:rPr lang="en-US" altLang="zh-CN" baseline="30000" dirty="0">
                <a:solidFill>
                  <a:srgbClr val="374151"/>
                </a:solidFill>
                <a:latin typeface="Segoe UI"/>
                <a:cs typeface="Segoe UI"/>
              </a:rPr>
              <a:t>(*)</a:t>
            </a:r>
            <a:endParaRPr lang="en" altLang="zh-CN" baseline="30000" dirty="0">
              <a:latin typeface="Segoe UI"/>
              <a:cs typeface="Segoe UI"/>
            </a:endParaRPr>
          </a:p>
          <a:p>
            <a:endParaRPr lang="en" altLang="ja-JP" baseline="30000" dirty="0">
              <a:solidFill>
                <a:srgbClr val="2F4F4F"/>
              </a:solidFill>
              <a:latin typeface="Segoe UI"/>
              <a:cs typeface="Segoe UI"/>
            </a:endParaRPr>
          </a:p>
          <a:p>
            <a:br>
              <a:rPr lang="en-US" altLang="ja-JP" dirty="0">
                <a:solidFill>
                  <a:srgbClr val="2F4F4F"/>
                </a:solidFill>
              </a:rPr>
            </a:br>
            <a:endParaRPr lang="en" altLang="ja-JP" dirty="0">
              <a:latin typeface="Segoe UI"/>
              <a:cs typeface="Segoe UI"/>
            </a:endParaRPr>
          </a:p>
          <a:p>
            <a:pPr>
              <a:buNone/>
            </a:pPr>
            <a:endParaRPr lang="en" altLang="ja-JP" dirty="0">
              <a:latin typeface="Segoe UI"/>
              <a:cs typeface="Segoe UI"/>
            </a:endParaRPr>
          </a:p>
          <a:p>
            <a:endParaRPr lang="en" altLang="ja-JP" dirty="0"/>
          </a:p>
          <a:p>
            <a:endParaRPr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84759CA-5379-3AE5-8452-1056BA8C8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11</a:t>
            </a:fld>
            <a:endParaRPr lang="ja-JP" altLang="en-US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DA7E8351-F4DB-5346-378C-9A4D53E9BC8B}"/>
              </a:ext>
            </a:extLst>
          </p:cNvPr>
          <p:cNvSpPr txBox="1"/>
          <p:nvPr/>
        </p:nvSpPr>
        <p:spPr>
          <a:xfrm>
            <a:off x="262553" y="6463997"/>
            <a:ext cx="2762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" altLang="zh-CN"/>
              <a:t>* </a:t>
            </a:r>
            <a:r>
              <a:rPr kumimoji="1" lang="en" altLang="zh-CN">
                <a:hlinkClick r:id="rId4"/>
              </a:rPr>
              <a:t>https://</a:t>
            </a:r>
            <a:r>
              <a:rPr kumimoji="1" lang="en" altLang="zh-CN" err="1">
                <a:hlinkClick r:id="rId4"/>
              </a:rPr>
              <a:t>www.pynguin.eu</a:t>
            </a:r>
            <a:endParaRPr kumimoji="1" lang="zh-CN" altLang="en-US"/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968362D2-E6DF-E362-97F4-63FE644ED4B7}"/>
              </a:ext>
            </a:extLst>
          </p:cNvPr>
          <p:cNvGrpSpPr/>
          <p:nvPr/>
        </p:nvGrpSpPr>
        <p:grpSpPr>
          <a:xfrm>
            <a:off x="1564870" y="2823273"/>
            <a:ext cx="6014259" cy="3682850"/>
            <a:chOff x="399879" y="2982264"/>
            <a:chExt cx="4741892" cy="2992316"/>
          </a:xfrm>
        </p:grpSpPr>
        <p:cxnSp>
          <p:nvCxnSpPr>
            <p:cNvPr id="6" name="直线箭头连接符 5">
              <a:extLst>
                <a:ext uri="{FF2B5EF4-FFF2-40B4-BE49-F238E27FC236}">
                  <a16:creationId xmlns:a16="http://schemas.microsoft.com/office/drawing/2014/main" id="{E61B8D84-82A2-F0F9-238E-23401F470A8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613332" y="3329526"/>
              <a:ext cx="1942211" cy="13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0" name="文本框 9">
              <a:extLst>
                <a:ext uri="{FF2B5EF4-FFF2-40B4-BE49-F238E27FC236}">
                  <a16:creationId xmlns:a16="http://schemas.microsoft.com/office/drawing/2014/main" id="{1C3A4AB8-9120-528F-2C6F-0438E6BABFBF}"/>
                </a:ext>
              </a:extLst>
            </p:cNvPr>
            <p:cNvSpPr txBox="1"/>
            <p:nvPr/>
          </p:nvSpPr>
          <p:spPr>
            <a:xfrm>
              <a:off x="3814914" y="4268545"/>
              <a:ext cx="1076109" cy="26693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zh-CN" sz="1600" dirty="0"/>
                <a:t>Testcases</a:t>
              </a:r>
              <a:r>
                <a:rPr kumimoji="1" lang="zh-CN" altLang="en-US" sz="1600" dirty="0"/>
                <a:t> </a:t>
              </a:r>
              <a:r>
                <a:rPr kumimoji="1" lang="en-US" altLang="zh-CN" sz="1600" dirty="0"/>
                <a:t>B</a:t>
              </a:r>
              <a:endParaRPr kumimoji="1" lang="zh-CN" altLang="en-US" sz="1600" dirty="0"/>
            </a:p>
          </p:txBody>
        </p:sp>
        <p:sp>
          <p:nvSpPr>
            <p:cNvPr id="17" name="文本框 16">
              <a:extLst>
                <a:ext uri="{FF2B5EF4-FFF2-40B4-BE49-F238E27FC236}">
                  <a16:creationId xmlns:a16="http://schemas.microsoft.com/office/drawing/2014/main" id="{A1396200-0407-C38C-912F-ADCAB283990B}"/>
                </a:ext>
              </a:extLst>
            </p:cNvPr>
            <p:cNvSpPr txBox="1"/>
            <p:nvPr/>
          </p:nvSpPr>
          <p:spPr>
            <a:xfrm>
              <a:off x="1547699" y="3544011"/>
              <a:ext cx="2068635" cy="2911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" altLang="zh-CN" dirty="0">
                  <a:solidFill>
                    <a:srgbClr val="000000"/>
                  </a:solidFill>
                </a:rPr>
                <a:t>a</a:t>
              </a:r>
              <a:r>
                <a:rPr lang="en" altLang="zh-CN" b="0" i="0" u="none" strike="noStrike" dirty="0">
                  <a:solidFill>
                    <a:srgbClr val="000000"/>
                  </a:solidFill>
                  <a:effectLst/>
                </a:rPr>
                <a:t>utomatically generate</a:t>
              </a:r>
              <a:endParaRPr kumimoji="1" lang="zh-CN" altLang="en-US" dirty="0"/>
            </a:p>
          </p:txBody>
        </p:sp>
        <p:grpSp>
          <p:nvGrpSpPr>
            <p:cNvPr id="18" name="组合 17">
              <a:extLst>
                <a:ext uri="{FF2B5EF4-FFF2-40B4-BE49-F238E27FC236}">
                  <a16:creationId xmlns:a16="http://schemas.microsoft.com/office/drawing/2014/main" id="{2C16B37A-425C-2002-C504-7586DACC2BC5}"/>
                </a:ext>
              </a:extLst>
            </p:cNvPr>
            <p:cNvGrpSpPr/>
            <p:nvPr/>
          </p:nvGrpSpPr>
          <p:grpSpPr>
            <a:xfrm>
              <a:off x="3576302" y="3815581"/>
              <a:ext cx="1560391" cy="484691"/>
              <a:chOff x="8790180" y="5047657"/>
              <a:chExt cx="1696845" cy="527077"/>
            </a:xfrm>
            <a:noFill/>
          </p:grpSpPr>
          <p:sp>
            <p:nvSpPr>
              <p:cNvPr id="19" name="矩形 18">
                <a:extLst>
                  <a:ext uri="{FF2B5EF4-FFF2-40B4-BE49-F238E27FC236}">
                    <a16:creationId xmlns:a16="http://schemas.microsoft.com/office/drawing/2014/main" id="{F32842F5-9588-4FD4-A8A8-0F6DBB88CC65}"/>
                  </a:ext>
                </a:extLst>
              </p:cNvPr>
              <p:cNvSpPr/>
              <p:nvPr/>
            </p:nvSpPr>
            <p:spPr>
              <a:xfrm>
                <a:off x="8790180" y="5047657"/>
                <a:ext cx="1696845" cy="507628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CN" altLang="en-US"/>
              </a:p>
            </p:txBody>
          </p:sp>
          <p:grpSp>
            <p:nvGrpSpPr>
              <p:cNvPr id="20" name="组合 19">
                <a:extLst>
                  <a:ext uri="{FF2B5EF4-FFF2-40B4-BE49-F238E27FC236}">
                    <a16:creationId xmlns:a16="http://schemas.microsoft.com/office/drawing/2014/main" id="{EF124557-37CA-A4B5-B582-034296C650D6}"/>
                  </a:ext>
                </a:extLst>
              </p:cNvPr>
              <p:cNvGrpSpPr/>
              <p:nvPr/>
            </p:nvGrpSpPr>
            <p:grpSpPr>
              <a:xfrm rot="20238934">
                <a:off x="8973292" y="5132102"/>
                <a:ext cx="304425" cy="442632"/>
                <a:chOff x="2027732" y="3950006"/>
                <a:chExt cx="304425" cy="442632"/>
              </a:xfrm>
              <a:grpFill/>
            </p:grpSpPr>
            <p:sp>
              <p:nvSpPr>
                <p:cNvPr id="35" name="椭圆 34">
                  <a:extLst>
                    <a:ext uri="{FF2B5EF4-FFF2-40B4-BE49-F238E27FC236}">
                      <a16:creationId xmlns:a16="http://schemas.microsoft.com/office/drawing/2014/main" id="{5C0CD1D3-2E84-6764-8987-6CD1FC3997BB}"/>
                    </a:ext>
                  </a:extLst>
                </p:cNvPr>
                <p:cNvSpPr/>
                <p:nvPr/>
              </p:nvSpPr>
              <p:spPr>
                <a:xfrm>
                  <a:off x="2027732" y="3950006"/>
                  <a:ext cx="304425" cy="304425"/>
                </a:xfrm>
                <a:prstGeom prst="ellipse">
                  <a:avLst/>
                </a:prstGeom>
                <a:grpFill/>
                <a:ln w="349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zh-CN" altLang="en-US"/>
                </a:p>
              </p:txBody>
            </p:sp>
            <p:cxnSp>
              <p:nvCxnSpPr>
                <p:cNvPr id="37" name="直线连接符 36">
                  <a:extLst>
                    <a:ext uri="{FF2B5EF4-FFF2-40B4-BE49-F238E27FC236}">
                      <a16:creationId xmlns:a16="http://schemas.microsoft.com/office/drawing/2014/main" id="{EA632763-DA2F-90F6-2A1D-F186C16CEA4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239734" y="4254431"/>
                  <a:ext cx="38367" cy="138207"/>
                </a:xfrm>
                <a:prstGeom prst="line">
                  <a:avLst/>
                </a:prstGeom>
                <a:grpFill/>
                <a:ln w="34925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1" name="组合 20">
                <a:extLst>
                  <a:ext uri="{FF2B5EF4-FFF2-40B4-BE49-F238E27FC236}">
                    <a16:creationId xmlns:a16="http://schemas.microsoft.com/office/drawing/2014/main" id="{69918256-FC23-5721-52C6-894A2D06362B}"/>
                  </a:ext>
                </a:extLst>
              </p:cNvPr>
              <p:cNvGrpSpPr/>
              <p:nvPr/>
            </p:nvGrpSpPr>
            <p:grpSpPr>
              <a:xfrm rot="20238934">
                <a:off x="9509203" y="5132103"/>
                <a:ext cx="304425" cy="442631"/>
                <a:chOff x="2027732" y="3950007"/>
                <a:chExt cx="304425" cy="442631"/>
              </a:xfrm>
              <a:grpFill/>
            </p:grpSpPr>
            <p:sp>
              <p:nvSpPr>
                <p:cNvPr id="28" name="椭圆 27">
                  <a:extLst>
                    <a:ext uri="{FF2B5EF4-FFF2-40B4-BE49-F238E27FC236}">
                      <a16:creationId xmlns:a16="http://schemas.microsoft.com/office/drawing/2014/main" id="{D5B6A04C-FF2D-5378-6034-F0DA484B7E62}"/>
                    </a:ext>
                  </a:extLst>
                </p:cNvPr>
                <p:cNvSpPr/>
                <p:nvPr/>
              </p:nvSpPr>
              <p:spPr>
                <a:xfrm>
                  <a:off x="2027732" y="3950007"/>
                  <a:ext cx="304425" cy="304425"/>
                </a:xfrm>
                <a:prstGeom prst="ellipse">
                  <a:avLst/>
                </a:prstGeom>
                <a:grpFill/>
                <a:ln w="349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zh-CN" altLang="en-US"/>
                </a:p>
              </p:txBody>
            </p:sp>
            <p:cxnSp>
              <p:nvCxnSpPr>
                <p:cNvPr id="33" name="直线连接符 32">
                  <a:extLst>
                    <a:ext uri="{FF2B5EF4-FFF2-40B4-BE49-F238E27FC236}">
                      <a16:creationId xmlns:a16="http://schemas.microsoft.com/office/drawing/2014/main" id="{9C1E4C00-F692-0C6E-86D0-D6617F229C0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239734" y="4254431"/>
                  <a:ext cx="38367" cy="138207"/>
                </a:xfrm>
                <a:prstGeom prst="line">
                  <a:avLst/>
                </a:prstGeom>
                <a:grpFill/>
                <a:ln w="34925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" name="组合 21">
                <a:extLst>
                  <a:ext uri="{FF2B5EF4-FFF2-40B4-BE49-F238E27FC236}">
                    <a16:creationId xmlns:a16="http://schemas.microsoft.com/office/drawing/2014/main" id="{50E9EC33-26E4-67B6-7E41-790320A52108}"/>
                  </a:ext>
                </a:extLst>
              </p:cNvPr>
              <p:cNvGrpSpPr/>
              <p:nvPr/>
            </p:nvGrpSpPr>
            <p:grpSpPr>
              <a:xfrm rot="20238934">
                <a:off x="10030068" y="5132102"/>
                <a:ext cx="304425" cy="442632"/>
                <a:chOff x="2027732" y="3950006"/>
                <a:chExt cx="304425" cy="442632"/>
              </a:xfrm>
              <a:grpFill/>
            </p:grpSpPr>
            <p:sp>
              <p:nvSpPr>
                <p:cNvPr id="24" name="椭圆 23">
                  <a:extLst>
                    <a:ext uri="{FF2B5EF4-FFF2-40B4-BE49-F238E27FC236}">
                      <a16:creationId xmlns:a16="http://schemas.microsoft.com/office/drawing/2014/main" id="{4F10CEBB-040E-02C3-6B87-CC85BEC1BF01}"/>
                    </a:ext>
                  </a:extLst>
                </p:cNvPr>
                <p:cNvSpPr/>
                <p:nvPr/>
              </p:nvSpPr>
              <p:spPr>
                <a:xfrm>
                  <a:off x="2027732" y="3950006"/>
                  <a:ext cx="304425" cy="304425"/>
                </a:xfrm>
                <a:prstGeom prst="ellipse">
                  <a:avLst/>
                </a:prstGeom>
                <a:grpFill/>
                <a:ln w="349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zh-CN" altLang="en-US"/>
                </a:p>
              </p:txBody>
            </p:sp>
            <p:cxnSp>
              <p:nvCxnSpPr>
                <p:cNvPr id="26" name="直线连接符 25">
                  <a:extLst>
                    <a:ext uri="{FF2B5EF4-FFF2-40B4-BE49-F238E27FC236}">
                      <a16:creationId xmlns:a16="http://schemas.microsoft.com/office/drawing/2014/main" id="{F7477EF8-5389-4D25-2110-CF74E6432C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239734" y="4254431"/>
                  <a:ext cx="38367" cy="138207"/>
                </a:xfrm>
                <a:prstGeom prst="line">
                  <a:avLst/>
                </a:prstGeom>
                <a:grpFill/>
                <a:ln w="34925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43" name="组合 42">
              <a:extLst>
                <a:ext uri="{FF2B5EF4-FFF2-40B4-BE49-F238E27FC236}">
                  <a16:creationId xmlns:a16="http://schemas.microsoft.com/office/drawing/2014/main" id="{77394A3E-73E1-E483-81B5-450CB073C6B3}"/>
                </a:ext>
              </a:extLst>
            </p:cNvPr>
            <p:cNvGrpSpPr/>
            <p:nvPr/>
          </p:nvGrpSpPr>
          <p:grpSpPr>
            <a:xfrm>
              <a:off x="3581380" y="3096123"/>
              <a:ext cx="1560391" cy="736708"/>
              <a:chOff x="10191576" y="345415"/>
              <a:chExt cx="1696845" cy="801133"/>
            </a:xfrm>
          </p:grpSpPr>
          <p:sp>
            <p:nvSpPr>
              <p:cNvPr id="44" name="文本框 43">
                <a:extLst>
                  <a:ext uri="{FF2B5EF4-FFF2-40B4-BE49-F238E27FC236}">
                    <a16:creationId xmlns:a16="http://schemas.microsoft.com/office/drawing/2014/main" id="{39D7EB5F-0EC4-26D4-37A2-7090FC516A15}"/>
                  </a:ext>
                </a:extLst>
              </p:cNvPr>
              <p:cNvSpPr txBox="1"/>
              <p:nvPr/>
            </p:nvSpPr>
            <p:spPr>
              <a:xfrm>
                <a:off x="10447783" y="856275"/>
                <a:ext cx="1170214" cy="29027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zh-CN" sz="1600" dirty="0"/>
                  <a:t>Testcases</a:t>
                </a:r>
                <a:r>
                  <a:rPr kumimoji="1" lang="zh-CN" altLang="en-US" sz="1600" dirty="0"/>
                  <a:t> </a:t>
                </a:r>
                <a:r>
                  <a:rPr kumimoji="1" lang="en-US" altLang="zh-CN" sz="1600" dirty="0"/>
                  <a:t>A</a:t>
                </a:r>
                <a:endParaRPr kumimoji="1" lang="zh-CN" altLang="en-US" sz="1600" dirty="0"/>
              </a:p>
            </p:txBody>
          </p:sp>
          <p:grpSp>
            <p:nvGrpSpPr>
              <p:cNvPr id="45" name="组合 44">
                <a:extLst>
                  <a:ext uri="{FF2B5EF4-FFF2-40B4-BE49-F238E27FC236}">
                    <a16:creationId xmlns:a16="http://schemas.microsoft.com/office/drawing/2014/main" id="{586AC100-8FE3-EC06-02B9-7D917D30B194}"/>
                  </a:ext>
                </a:extLst>
              </p:cNvPr>
              <p:cNvGrpSpPr/>
              <p:nvPr/>
            </p:nvGrpSpPr>
            <p:grpSpPr>
              <a:xfrm>
                <a:off x="10191576" y="345415"/>
                <a:ext cx="1696845" cy="527077"/>
                <a:chOff x="10191576" y="345415"/>
                <a:chExt cx="1696845" cy="527077"/>
              </a:xfrm>
            </p:grpSpPr>
            <p:sp>
              <p:nvSpPr>
                <p:cNvPr id="46" name="矩形 45">
                  <a:extLst>
                    <a:ext uri="{FF2B5EF4-FFF2-40B4-BE49-F238E27FC236}">
                      <a16:creationId xmlns:a16="http://schemas.microsoft.com/office/drawing/2014/main" id="{F1BCEAB9-89EF-32D9-0F0F-0F11873D8179}"/>
                    </a:ext>
                  </a:extLst>
                </p:cNvPr>
                <p:cNvSpPr/>
                <p:nvPr/>
              </p:nvSpPr>
              <p:spPr>
                <a:xfrm>
                  <a:off x="10191576" y="345415"/>
                  <a:ext cx="1696845" cy="507628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zh-CN" altLang="en-US"/>
                </a:p>
              </p:txBody>
            </p:sp>
            <p:grpSp>
              <p:nvGrpSpPr>
                <p:cNvPr id="47" name="组合 46">
                  <a:extLst>
                    <a:ext uri="{FF2B5EF4-FFF2-40B4-BE49-F238E27FC236}">
                      <a16:creationId xmlns:a16="http://schemas.microsoft.com/office/drawing/2014/main" id="{7BA415CB-A565-7D87-D665-26DA3F76467A}"/>
                    </a:ext>
                  </a:extLst>
                </p:cNvPr>
                <p:cNvGrpSpPr/>
                <p:nvPr/>
              </p:nvGrpSpPr>
              <p:grpSpPr>
                <a:xfrm rot="20238934">
                  <a:off x="10374688" y="429860"/>
                  <a:ext cx="304425" cy="442632"/>
                  <a:chOff x="2027732" y="3950006"/>
                  <a:chExt cx="304425" cy="442632"/>
                </a:xfrm>
                <a:noFill/>
              </p:grpSpPr>
              <p:sp>
                <p:nvSpPr>
                  <p:cNvPr id="54" name="椭圆 53">
                    <a:extLst>
                      <a:ext uri="{FF2B5EF4-FFF2-40B4-BE49-F238E27FC236}">
                        <a16:creationId xmlns:a16="http://schemas.microsoft.com/office/drawing/2014/main" id="{39AAB0D4-EA34-BB29-A4A4-F58CAE04363B}"/>
                      </a:ext>
                    </a:extLst>
                  </p:cNvPr>
                  <p:cNvSpPr/>
                  <p:nvPr/>
                </p:nvSpPr>
                <p:spPr>
                  <a:xfrm>
                    <a:off x="2027732" y="3950006"/>
                    <a:ext cx="304425" cy="304425"/>
                  </a:xfrm>
                  <a:prstGeom prst="ellipse">
                    <a:avLst/>
                  </a:prstGeom>
                  <a:grpFill/>
                  <a:ln w="349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zh-CN" altLang="en-US"/>
                  </a:p>
                </p:txBody>
              </p:sp>
              <p:cxnSp>
                <p:nvCxnSpPr>
                  <p:cNvPr id="55" name="直线连接符 54">
                    <a:extLst>
                      <a:ext uri="{FF2B5EF4-FFF2-40B4-BE49-F238E27FC236}">
                        <a16:creationId xmlns:a16="http://schemas.microsoft.com/office/drawing/2014/main" id="{68974BAA-1637-833D-6190-35DB66DC07F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39734" y="4254431"/>
                    <a:ext cx="38367" cy="138207"/>
                  </a:xfrm>
                  <a:prstGeom prst="line">
                    <a:avLst/>
                  </a:prstGeom>
                  <a:grpFill/>
                  <a:ln w="349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8" name="组合 47">
                  <a:extLst>
                    <a:ext uri="{FF2B5EF4-FFF2-40B4-BE49-F238E27FC236}">
                      <a16:creationId xmlns:a16="http://schemas.microsoft.com/office/drawing/2014/main" id="{C18B307E-208E-2B3D-E01E-6D80D2457B8B}"/>
                    </a:ext>
                  </a:extLst>
                </p:cNvPr>
                <p:cNvGrpSpPr/>
                <p:nvPr/>
              </p:nvGrpSpPr>
              <p:grpSpPr>
                <a:xfrm rot="20238934">
                  <a:off x="10910599" y="429861"/>
                  <a:ext cx="304425" cy="442631"/>
                  <a:chOff x="2027732" y="3950007"/>
                  <a:chExt cx="304425" cy="442631"/>
                </a:xfrm>
                <a:noFill/>
              </p:grpSpPr>
              <p:sp>
                <p:nvSpPr>
                  <p:cNvPr id="52" name="椭圆 51">
                    <a:extLst>
                      <a:ext uri="{FF2B5EF4-FFF2-40B4-BE49-F238E27FC236}">
                        <a16:creationId xmlns:a16="http://schemas.microsoft.com/office/drawing/2014/main" id="{158C7ED8-20A2-E61C-7134-08FD526629E3}"/>
                      </a:ext>
                    </a:extLst>
                  </p:cNvPr>
                  <p:cNvSpPr/>
                  <p:nvPr/>
                </p:nvSpPr>
                <p:spPr>
                  <a:xfrm>
                    <a:off x="2027732" y="3950007"/>
                    <a:ext cx="304425" cy="304425"/>
                  </a:xfrm>
                  <a:prstGeom prst="ellipse">
                    <a:avLst/>
                  </a:prstGeom>
                  <a:grpFill/>
                  <a:ln w="349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zh-CN" altLang="en-US"/>
                  </a:p>
                </p:txBody>
              </p:sp>
              <p:cxnSp>
                <p:nvCxnSpPr>
                  <p:cNvPr id="53" name="直线连接符 52">
                    <a:extLst>
                      <a:ext uri="{FF2B5EF4-FFF2-40B4-BE49-F238E27FC236}">
                        <a16:creationId xmlns:a16="http://schemas.microsoft.com/office/drawing/2014/main" id="{8CCE8B97-7D55-CF9E-8EDF-6A0E93BBCFB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39734" y="4254431"/>
                    <a:ext cx="38367" cy="138207"/>
                  </a:xfrm>
                  <a:prstGeom prst="line">
                    <a:avLst/>
                  </a:prstGeom>
                  <a:grpFill/>
                  <a:ln w="349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9" name="组合 48">
                  <a:extLst>
                    <a:ext uri="{FF2B5EF4-FFF2-40B4-BE49-F238E27FC236}">
                      <a16:creationId xmlns:a16="http://schemas.microsoft.com/office/drawing/2014/main" id="{5DA77F85-85C7-43C4-88B7-1C499FB31910}"/>
                    </a:ext>
                  </a:extLst>
                </p:cNvPr>
                <p:cNvGrpSpPr/>
                <p:nvPr/>
              </p:nvGrpSpPr>
              <p:grpSpPr>
                <a:xfrm>
                  <a:off x="11404814" y="435206"/>
                  <a:ext cx="329611" cy="395055"/>
                  <a:chOff x="11404814" y="435206"/>
                  <a:chExt cx="329611" cy="395055"/>
                </a:xfrm>
              </p:grpSpPr>
              <p:sp>
                <p:nvSpPr>
                  <p:cNvPr id="50" name="椭圆 49">
                    <a:extLst>
                      <a:ext uri="{FF2B5EF4-FFF2-40B4-BE49-F238E27FC236}">
                        <a16:creationId xmlns:a16="http://schemas.microsoft.com/office/drawing/2014/main" id="{C7EAFABC-D8FD-5811-E321-C17F54A5DB3C}"/>
                      </a:ext>
                    </a:extLst>
                  </p:cNvPr>
                  <p:cNvSpPr/>
                  <p:nvPr/>
                </p:nvSpPr>
                <p:spPr>
                  <a:xfrm rot="20238934">
                    <a:off x="11404814" y="435206"/>
                    <a:ext cx="304425" cy="304425"/>
                  </a:xfrm>
                  <a:prstGeom prst="ellipse">
                    <a:avLst/>
                  </a:prstGeom>
                  <a:noFill/>
                  <a:ln w="349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zh-CN" altLang="en-US"/>
                  </a:p>
                </p:txBody>
              </p:sp>
              <p:cxnSp>
                <p:nvCxnSpPr>
                  <p:cNvPr id="51" name="直线连接符 50">
                    <a:extLst>
                      <a:ext uri="{FF2B5EF4-FFF2-40B4-BE49-F238E27FC236}">
                        <a16:creationId xmlns:a16="http://schemas.microsoft.com/office/drawing/2014/main" id="{1C716837-7A7C-17E8-BF40-D00209F963E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20238934">
                    <a:off x="11696058" y="692054"/>
                    <a:ext cx="38367" cy="138207"/>
                  </a:xfrm>
                  <a:prstGeom prst="line">
                    <a:avLst/>
                  </a:prstGeom>
                  <a:noFill/>
                  <a:ln w="349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grpSp>
          <p:nvGrpSpPr>
            <p:cNvPr id="56" name="组合 55">
              <a:extLst>
                <a:ext uri="{FF2B5EF4-FFF2-40B4-BE49-F238E27FC236}">
                  <a16:creationId xmlns:a16="http://schemas.microsoft.com/office/drawing/2014/main" id="{049D92C8-821E-EAD8-A6DF-7CDEEC65EDD7}"/>
                </a:ext>
              </a:extLst>
            </p:cNvPr>
            <p:cNvGrpSpPr/>
            <p:nvPr/>
          </p:nvGrpSpPr>
          <p:grpSpPr>
            <a:xfrm>
              <a:off x="692352" y="3096123"/>
              <a:ext cx="1076108" cy="698437"/>
              <a:chOff x="8109831" y="389915"/>
              <a:chExt cx="1170214" cy="759514"/>
            </a:xfrm>
          </p:grpSpPr>
          <p:grpSp>
            <p:nvGrpSpPr>
              <p:cNvPr id="57" name="组合 56">
                <a:extLst>
                  <a:ext uri="{FF2B5EF4-FFF2-40B4-BE49-F238E27FC236}">
                    <a16:creationId xmlns:a16="http://schemas.microsoft.com/office/drawing/2014/main" id="{A640646D-1BEA-4755-F712-C0D4E3BC76FB}"/>
                  </a:ext>
                </a:extLst>
              </p:cNvPr>
              <p:cNvGrpSpPr/>
              <p:nvPr/>
            </p:nvGrpSpPr>
            <p:grpSpPr>
              <a:xfrm>
                <a:off x="8191467" y="389915"/>
                <a:ext cx="729343" cy="476000"/>
                <a:chOff x="2928250" y="2669971"/>
                <a:chExt cx="729343" cy="476000"/>
              </a:xfrm>
            </p:grpSpPr>
            <p:sp>
              <p:nvSpPr>
                <p:cNvPr id="59" name="矩形 58">
                  <a:extLst>
                    <a:ext uri="{FF2B5EF4-FFF2-40B4-BE49-F238E27FC236}">
                      <a16:creationId xmlns:a16="http://schemas.microsoft.com/office/drawing/2014/main" id="{068205C0-CD59-CB29-5945-190A9C5F2D90}"/>
                    </a:ext>
                  </a:extLst>
                </p:cNvPr>
                <p:cNvSpPr/>
                <p:nvPr/>
              </p:nvSpPr>
              <p:spPr>
                <a:xfrm>
                  <a:off x="2928250" y="2669971"/>
                  <a:ext cx="729343" cy="47600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zh-CN" altLang="en-US"/>
                </a:p>
              </p:txBody>
            </p:sp>
            <p:grpSp>
              <p:nvGrpSpPr>
                <p:cNvPr id="60" name="组合 59">
                  <a:extLst>
                    <a:ext uri="{FF2B5EF4-FFF2-40B4-BE49-F238E27FC236}">
                      <a16:creationId xmlns:a16="http://schemas.microsoft.com/office/drawing/2014/main" id="{1A5982A2-BC7E-828C-6DBA-D71729B2B8D2}"/>
                    </a:ext>
                  </a:extLst>
                </p:cNvPr>
                <p:cNvGrpSpPr/>
                <p:nvPr/>
              </p:nvGrpSpPr>
              <p:grpSpPr>
                <a:xfrm>
                  <a:off x="3058878" y="2814134"/>
                  <a:ext cx="468086" cy="185058"/>
                  <a:chOff x="2677885" y="642257"/>
                  <a:chExt cx="468086" cy="185058"/>
                </a:xfrm>
              </p:grpSpPr>
              <p:cxnSp>
                <p:nvCxnSpPr>
                  <p:cNvPr id="61" name="直线连接符 60">
                    <a:extLst>
                      <a:ext uri="{FF2B5EF4-FFF2-40B4-BE49-F238E27FC236}">
                        <a16:creationId xmlns:a16="http://schemas.microsoft.com/office/drawing/2014/main" id="{E6A1ACC2-1CD0-C0A5-1518-08A51F9FA63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677886" y="729342"/>
                    <a:ext cx="468085" cy="0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" name="直线连接符 61">
                    <a:extLst>
                      <a:ext uri="{FF2B5EF4-FFF2-40B4-BE49-F238E27FC236}">
                        <a16:creationId xmlns:a16="http://schemas.microsoft.com/office/drawing/2014/main" id="{13D97C07-1FD8-73DD-38F4-4867AE56D19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677886" y="827315"/>
                    <a:ext cx="468085" cy="0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3" name="直线连接符 62">
                    <a:extLst>
                      <a:ext uri="{FF2B5EF4-FFF2-40B4-BE49-F238E27FC236}">
                        <a16:creationId xmlns:a16="http://schemas.microsoft.com/office/drawing/2014/main" id="{D72E3883-ACC2-BC26-1E64-03618C2E6DE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677885" y="642257"/>
                    <a:ext cx="468085" cy="0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58" name="文本框 57">
                <a:extLst>
                  <a:ext uri="{FF2B5EF4-FFF2-40B4-BE49-F238E27FC236}">
                    <a16:creationId xmlns:a16="http://schemas.microsoft.com/office/drawing/2014/main" id="{3DB6CFAE-33F9-2952-AEC6-52BE41FA4397}"/>
                  </a:ext>
                </a:extLst>
              </p:cNvPr>
              <p:cNvSpPr txBox="1"/>
              <p:nvPr/>
            </p:nvSpPr>
            <p:spPr>
              <a:xfrm>
                <a:off x="8109831" y="859156"/>
                <a:ext cx="1170214" cy="2902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zh-CN" sz="1600" dirty="0"/>
                  <a:t>Method</a:t>
                </a:r>
                <a:r>
                  <a:rPr kumimoji="1" lang="zh-CN" altLang="en-US" sz="1600" dirty="0"/>
                  <a:t> </a:t>
                </a:r>
                <a:r>
                  <a:rPr kumimoji="1" lang="en-US" altLang="zh-CN" sz="1600" dirty="0"/>
                  <a:t>A</a:t>
                </a:r>
                <a:endParaRPr kumimoji="1" lang="zh-CN" altLang="en-US" sz="1600" dirty="0"/>
              </a:p>
            </p:txBody>
          </p:sp>
        </p:grpSp>
        <p:grpSp>
          <p:nvGrpSpPr>
            <p:cNvPr id="64" name="组合 63">
              <a:extLst>
                <a:ext uri="{FF2B5EF4-FFF2-40B4-BE49-F238E27FC236}">
                  <a16:creationId xmlns:a16="http://schemas.microsoft.com/office/drawing/2014/main" id="{5F09BB90-EA0E-BA48-C5D9-853BAA44029A}"/>
                </a:ext>
              </a:extLst>
            </p:cNvPr>
            <p:cNvGrpSpPr/>
            <p:nvPr/>
          </p:nvGrpSpPr>
          <p:grpSpPr>
            <a:xfrm>
              <a:off x="687361" y="3810332"/>
              <a:ext cx="1076110" cy="704652"/>
              <a:chOff x="8104388" y="1166579"/>
              <a:chExt cx="1170214" cy="766273"/>
            </a:xfrm>
          </p:grpSpPr>
          <p:grpSp>
            <p:nvGrpSpPr>
              <p:cNvPr id="65" name="组合 64">
                <a:extLst>
                  <a:ext uri="{FF2B5EF4-FFF2-40B4-BE49-F238E27FC236}">
                    <a16:creationId xmlns:a16="http://schemas.microsoft.com/office/drawing/2014/main" id="{979D5F80-B63F-538C-E5EC-481AAA556E4E}"/>
                  </a:ext>
                </a:extLst>
              </p:cNvPr>
              <p:cNvGrpSpPr/>
              <p:nvPr/>
            </p:nvGrpSpPr>
            <p:grpSpPr>
              <a:xfrm>
                <a:off x="8191469" y="1166579"/>
                <a:ext cx="729341" cy="476000"/>
                <a:chOff x="2928250" y="2669971"/>
                <a:chExt cx="729343" cy="476000"/>
              </a:xfrm>
            </p:grpSpPr>
            <p:sp>
              <p:nvSpPr>
                <p:cNvPr id="67" name="矩形 66">
                  <a:extLst>
                    <a:ext uri="{FF2B5EF4-FFF2-40B4-BE49-F238E27FC236}">
                      <a16:creationId xmlns:a16="http://schemas.microsoft.com/office/drawing/2014/main" id="{A58CC310-CB5E-518A-151A-217AF64920B1}"/>
                    </a:ext>
                  </a:extLst>
                </p:cNvPr>
                <p:cNvSpPr/>
                <p:nvPr/>
              </p:nvSpPr>
              <p:spPr>
                <a:xfrm>
                  <a:off x="2928250" y="2669971"/>
                  <a:ext cx="729343" cy="47600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zh-CN" altLang="en-US"/>
                </a:p>
              </p:txBody>
            </p:sp>
            <p:grpSp>
              <p:nvGrpSpPr>
                <p:cNvPr id="68" name="组合 67">
                  <a:extLst>
                    <a:ext uri="{FF2B5EF4-FFF2-40B4-BE49-F238E27FC236}">
                      <a16:creationId xmlns:a16="http://schemas.microsoft.com/office/drawing/2014/main" id="{96B11C78-DED2-AC10-41EC-FBCE2E173BC3}"/>
                    </a:ext>
                  </a:extLst>
                </p:cNvPr>
                <p:cNvGrpSpPr/>
                <p:nvPr/>
              </p:nvGrpSpPr>
              <p:grpSpPr>
                <a:xfrm>
                  <a:off x="3058878" y="2814134"/>
                  <a:ext cx="468086" cy="185058"/>
                  <a:chOff x="2677885" y="642257"/>
                  <a:chExt cx="468086" cy="185058"/>
                </a:xfrm>
              </p:grpSpPr>
              <p:cxnSp>
                <p:nvCxnSpPr>
                  <p:cNvPr id="69" name="直线连接符 68">
                    <a:extLst>
                      <a:ext uri="{FF2B5EF4-FFF2-40B4-BE49-F238E27FC236}">
                        <a16:creationId xmlns:a16="http://schemas.microsoft.com/office/drawing/2014/main" id="{A24A3BE9-22AB-D7CB-C020-15BC5C2A8BC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677886" y="729342"/>
                    <a:ext cx="468085" cy="0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" name="直线连接符 69">
                    <a:extLst>
                      <a:ext uri="{FF2B5EF4-FFF2-40B4-BE49-F238E27FC236}">
                        <a16:creationId xmlns:a16="http://schemas.microsoft.com/office/drawing/2014/main" id="{01E97799-4D84-AC2D-4136-D45302E24BB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677886" y="827315"/>
                    <a:ext cx="468085" cy="0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" name="直线连接符 70">
                    <a:extLst>
                      <a:ext uri="{FF2B5EF4-FFF2-40B4-BE49-F238E27FC236}">
                        <a16:creationId xmlns:a16="http://schemas.microsoft.com/office/drawing/2014/main" id="{725EDD15-ABB2-D53A-11F7-EBA6FD9DF2C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677885" y="642257"/>
                    <a:ext cx="468085" cy="0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66" name="文本框 65">
                <a:extLst>
                  <a:ext uri="{FF2B5EF4-FFF2-40B4-BE49-F238E27FC236}">
                    <a16:creationId xmlns:a16="http://schemas.microsoft.com/office/drawing/2014/main" id="{6B240AF5-D8AD-846F-C9DF-2C491F8F6CDB}"/>
                  </a:ext>
                </a:extLst>
              </p:cNvPr>
              <p:cNvSpPr txBox="1"/>
              <p:nvPr/>
            </p:nvSpPr>
            <p:spPr>
              <a:xfrm>
                <a:off x="8104388" y="1642579"/>
                <a:ext cx="1170214" cy="2902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zh-CN" sz="1600" dirty="0"/>
                  <a:t>Method</a:t>
                </a:r>
                <a:r>
                  <a:rPr kumimoji="1" lang="zh-CN" altLang="en-US" sz="1600" dirty="0"/>
                  <a:t> </a:t>
                </a:r>
                <a:r>
                  <a:rPr kumimoji="1" lang="en-US" altLang="zh-CN" sz="1600" dirty="0"/>
                  <a:t>B</a:t>
                </a:r>
                <a:endParaRPr kumimoji="1" lang="zh-CN" altLang="en-US" sz="1600" dirty="0"/>
              </a:p>
            </p:txBody>
          </p:sp>
        </p:grpSp>
        <p:grpSp>
          <p:nvGrpSpPr>
            <p:cNvPr id="23" name="组合 22">
              <a:extLst>
                <a:ext uri="{FF2B5EF4-FFF2-40B4-BE49-F238E27FC236}">
                  <a16:creationId xmlns:a16="http://schemas.microsoft.com/office/drawing/2014/main" id="{7DAB641A-238C-F7F9-6624-9EDE975EA8DD}"/>
                </a:ext>
              </a:extLst>
            </p:cNvPr>
            <p:cNvGrpSpPr/>
            <p:nvPr/>
          </p:nvGrpSpPr>
          <p:grpSpPr>
            <a:xfrm>
              <a:off x="670994" y="2982264"/>
              <a:ext cx="871887" cy="2716856"/>
              <a:chOff x="5251906" y="2452177"/>
              <a:chExt cx="871887" cy="2716856"/>
            </a:xfrm>
          </p:grpSpPr>
          <p:grpSp>
            <p:nvGrpSpPr>
              <p:cNvPr id="73" name="组合 72">
                <a:extLst>
                  <a:ext uri="{FF2B5EF4-FFF2-40B4-BE49-F238E27FC236}">
                    <a16:creationId xmlns:a16="http://schemas.microsoft.com/office/drawing/2014/main" id="{F59FC36E-BA92-9165-01E2-16BA5538C708}"/>
                  </a:ext>
                </a:extLst>
              </p:cNvPr>
              <p:cNvGrpSpPr/>
              <p:nvPr/>
            </p:nvGrpSpPr>
            <p:grpSpPr>
              <a:xfrm>
                <a:off x="5666827" y="4742872"/>
                <a:ext cx="42042" cy="292431"/>
                <a:chOff x="8520225" y="2227291"/>
                <a:chExt cx="45719" cy="318007"/>
              </a:xfrm>
            </p:grpSpPr>
            <p:sp>
              <p:nvSpPr>
                <p:cNvPr id="75" name="椭圆 74">
                  <a:extLst>
                    <a:ext uri="{FF2B5EF4-FFF2-40B4-BE49-F238E27FC236}">
                      <a16:creationId xmlns:a16="http://schemas.microsoft.com/office/drawing/2014/main" id="{D3902932-C71D-E404-57D2-7627B89170A9}"/>
                    </a:ext>
                  </a:extLst>
                </p:cNvPr>
                <p:cNvSpPr/>
                <p:nvPr/>
              </p:nvSpPr>
              <p:spPr>
                <a:xfrm flipH="1" flipV="1">
                  <a:off x="8520225" y="2227291"/>
                  <a:ext cx="45719" cy="45719"/>
                </a:xfrm>
                <a:prstGeom prst="ellipse">
                  <a:avLst/>
                </a:prstGeom>
                <a:solidFill>
                  <a:schemeClr val="tx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kumimoji="1" lang="zh-CN" altLang="en-US"/>
                </a:p>
              </p:txBody>
            </p:sp>
            <p:sp>
              <p:nvSpPr>
                <p:cNvPr id="76" name="椭圆 75">
                  <a:extLst>
                    <a:ext uri="{FF2B5EF4-FFF2-40B4-BE49-F238E27FC236}">
                      <a16:creationId xmlns:a16="http://schemas.microsoft.com/office/drawing/2014/main" id="{E5E37199-750C-E20E-DC81-28A6A8FEECA0}"/>
                    </a:ext>
                  </a:extLst>
                </p:cNvPr>
                <p:cNvSpPr/>
                <p:nvPr/>
              </p:nvSpPr>
              <p:spPr>
                <a:xfrm flipH="1" flipV="1">
                  <a:off x="8520225" y="2359945"/>
                  <a:ext cx="45719" cy="45719"/>
                </a:xfrm>
                <a:prstGeom prst="ellipse">
                  <a:avLst/>
                </a:prstGeom>
                <a:solidFill>
                  <a:schemeClr val="tx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kumimoji="1" lang="zh-CN" altLang="en-US"/>
                </a:p>
              </p:txBody>
            </p:sp>
            <p:sp>
              <p:nvSpPr>
                <p:cNvPr id="77" name="椭圆 76">
                  <a:extLst>
                    <a:ext uri="{FF2B5EF4-FFF2-40B4-BE49-F238E27FC236}">
                      <a16:creationId xmlns:a16="http://schemas.microsoft.com/office/drawing/2014/main" id="{7493E01F-D241-4CC8-DCFF-A1D5B132AFB0}"/>
                    </a:ext>
                  </a:extLst>
                </p:cNvPr>
                <p:cNvSpPr/>
                <p:nvPr/>
              </p:nvSpPr>
              <p:spPr>
                <a:xfrm flipH="1" flipV="1">
                  <a:off x="8520225" y="2499579"/>
                  <a:ext cx="45719" cy="45719"/>
                </a:xfrm>
                <a:prstGeom prst="ellipse">
                  <a:avLst/>
                </a:prstGeom>
                <a:solidFill>
                  <a:schemeClr val="tx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kumimoji="1" lang="zh-CN" altLang="en-US"/>
                </a:p>
              </p:txBody>
            </p:sp>
          </p:grpSp>
          <p:sp>
            <p:nvSpPr>
              <p:cNvPr id="74" name="圆角矩形 73">
                <a:extLst>
                  <a:ext uri="{FF2B5EF4-FFF2-40B4-BE49-F238E27FC236}">
                    <a16:creationId xmlns:a16="http://schemas.microsoft.com/office/drawing/2014/main" id="{DF5E6B02-4938-7C57-B737-2B2A74B6066F}"/>
                  </a:ext>
                </a:extLst>
              </p:cNvPr>
              <p:cNvSpPr/>
              <p:nvPr/>
            </p:nvSpPr>
            <p:spPr>
              <a:xfrm>
                <a:off x="5251906" y="2452177"/>
                <a:ext cx="871887" cy="2716856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CN" altLang="en-US"/>
              </a:p>
            </p:txBody>
          </p:sp>
        </p:grpSp>
        <p:sp>
          <p:nvSpPr>
            <p:cNvPr id="78" name="文本框 77">
              <a:extLst>
                <a:ext uri="{FF2B5EF4-FFF2-40B4-BE49-F238E27FC236}">
                  <a16:creationId xmlns:a16="http://schemas.microsoft.com/office/drawing/2014/main" id="{8E817F79-F194-9EAC-939A-A4C26F8EEEDC}"/>
                </a:ext>
              </a:extLst>
            </p:cNvPr>
            <p:cNvSpPr txBox="1"/>
            <p:nvPr/>
          </p:nvSpPr>
          <p:spPr>
            <a:xfrm>
              <a:off x="399879" y="5683383"/>
              <a:ext cx="1556989" cy="2911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zh-CN" dirty="0"/>
                <a:t>Method</a:t>
              </a:r>
              <a:r>
                <a:rPr kumimoji="1" lang="zh-CN" altLang="en-US" dirty="0"/>
                <a:t> </a:t>
              </a:r>
              <a:r>
                <a:rPr kumimoji="1" lang="en-US" altLang="zh-CN" dirty="0"/>
                <a:t>Group</a:t>
              </a:r>
              <a:r>
                <a:rPr kumimoji="1" lang="zh-CN" altLang="en-US" dirty="0"/>
                <a:t> </a:t>
              </a:r>
              <a:r>
                <a:rPr kumimoji="1" lang="en-US" altLang="zh-CN" dirty="0"/>
                <a:t>1</a:t>
              </a:r>
              <a:endParaRPr kumimoji="1" lang="zh-CN" altLang="en-US" dirty="0"/>
            </a:p>
          </p:txBody>
        </p:sp>
        <p:grpSp>
          <p:nvGrpSpPr>
            <p:cNvPr id="80" name="组合 79">
              <a:extLst>
                <a:ext uri="{FF2B5EF4-FFF2-40B4-BE49-F238E27FC236}">
                  <a16:creationId xmlns:a16="http://schemas.microsoft.com/office/drawing/2014/main" id="{71B8713E-DDFB-D5B0-688A-F2F66D116A53}"/>
                </a:ext>
              </a:extLst>
            </p:cNvPr>
            <p:cNvGrpSpPr/>
            <p:nvPr/>
          </p:nvGrpSpPr>
          <p:grpSpPr>
            <a:xfrm>
              <a:off x="688998" y="4519929"/>
              <a:ext cx="1076110" cy="704652"/>
              <a:chOff x="8104388" y="1166579"/>
              <a:chExt cx="1170214" cy="766273"/>
            </a:xfrm>
          </p:grpSpPr>
          <p:grpSp>
            <p:nvGrpSpPr>
              <p:cNvPr id="81" name="组合 80">
                <a:extLst>
                  <a:ext uri="{FF2B5EF4-FFF2-40B4-BE49-F238E27FC236}">
                    <a16:creationId xmlns:a16="http://schemas.microsoft.com/office/drawing/2014/main" id="{B2C4D6AB-B233-5D5B-84A9-CFF89B7A374F}"/>
                  </a:ext>
                </a:extLst>
              </p:cNvPr>
              <p:cNvGrpSpPr/>
              <p:nvPr/>
            </p:nvGrpSpPr>
            <p:grpSpPr>
              <a:xfrm>
                <a:off x="8191469" y="1166579"/>
                <a:ext cx="729341" cy="476000"/>
                <a:chOff x="2928250" y="2669971"/>
                <a:chExt cx="729343" cy="476000"/>
              </a:xfrm>
            </p:grpSpPr>
            <p:sp>
              <p:nvSpPr>
                <p:cNvPr id="83" name="矩形 82">
                  <a:extLst>
                    <a:ext uri="{FF2B5EF4-FFF2-40B4-BE49-F238E27FC236}">
                      <a16:creationId xmlns:a16="http://schemas.microsoft.com/office/drawing/2014/main" id="{C5D76D94-F8E4-7BAF-8BAD-6197CA109C68}"/>
                    </a:ext>
                  </a:extLst>
                </p:cNvPr>
                <p:cNvSpPr/>
                <p:nvPr/>
              </p:nvSpPr>
              <p:spPr>
                <a:xfrm>
                  <a:off x="2928250" y="2669971"/>
                  <a:ext cx="729343" cy="47600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zh-CN" altLang="en-US"/>
                </a:p>
              </p:txBody>
            </p:sp>
            <p:grpSp>
              <p:nvGrpSpPr>
                <p:cNvPr id="84" name="组合 83">
                  <a:extLst>
                    <a:ext uri="{FF2B5EF4-FFF2-40B4-BE49-F238E27FC236}">
                      <a16:creationId xmlns:a16="http://schemas.microsoft.com/office/drawing/2014/main" id="{B88F3AEE-CB98-FB26-8962-1EF8DA67CE30}"/>
                    </a:ext>
                  </a:extLst>
                </p:cNvPr>
                <p:cNvGrpSpPr/>
                <p:nvPr/>
              </p:nvGrpSpPr>
              <p:grpSpPr>
                <a:xfrm>
                  <a:off x="3058878" y="2814134"/>
                  <a:ext cx="468086" cy="185058"/>
                  <a:chOff x="2677885" y="642257"/>
                  <a:chExt cx="468086" cy="185058"/>
                </a:xfrm>
              </p:grpSpPr>
              <p:cxnSp>
                <p:nvCxnSpPr>
                  <p:cNvPr id="85" name="直线连接符 84">
                    <a:extLst>
                      <a:ext uri="{FF2B5EF4-FFF2-40B4-BE49-F238E27FC236}">
                        <a16:creationId xmlns:a16="http://schemas.microsoft.com/office/drawing/2014/main" id="{293098AC-A2AF-2868-72C0-89D933BE560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677886" y="729342"/>
                    <a:ext cx="468085" cy="0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6" name="直线连接符 85">
                    <a:extLst>
                      <a:ext uri="{FF2B5EF4-FFF2-40B4-BE49-F238E27FC236}">
                        <a16:creationId xmlns:a16="http://schemas.microsoft.com/office/drawing/2014/main" id="{E63F6EEA-1B11-D2B1-87FE-D7A4560FA24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677886" y="827315"/>
                    <a:ext cx="468085" cy="0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7" name="直线连接符 86">
                    <a:extLst>
                      <a:ext uri="{FF2B5EF4-FFF2-40B4-BE49-F238E27FC236}">
                        <a16:creationId xmlns:a16="http://schemas.microsoft.com/office/drawing/2014/main" id="{74B0C791-C292-B681-A0AA-F5370EC68B1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677885" y="642257"/>
                    <a:ext cx="468085" cy="0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82" name="文本框 81">
                <a:extLst>
                  <a:ext uri="{FF2B5EF4-FFF2-40B4-BE49-F238E27FC236}">
                    <a16:creationId xmlns:a16="http://schemas.microsoft.com/office/drawing/2014/main" id="{53948497-4DAA-AC2B-D9CB-C66481CCCF4B}"/>
                  </a:ext>
                </a:extLst>
              </p:cNvPr>
              <p:cNvSpPr txBox="1"/>
              <p:nvPr/>
            </p:nvSpPr>
            <p:spPr>
              <a:xfrm>
                <a:off x="8104388" y="1642579"/>
                <a:ext cx="1170214" cy="2902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zh-CN" sz="1600" dirty="0"/>
                  <a:t>Method</a:t>
                </a:r>
                <a:r>
                  <a:rPr kumimoji="1" lang="zh-CN" altLang="en-US" sz="1600" dirty="0"/>
                  <a:t> </a:t>
                </a:r>
                <a:r>
                  <a:rPr kumimoji="1" lang="en-US" altLang="zh-CN" sz="1600" dirty="0"/>
                  <a:t>C</a:t>
                </a:r>
                <a:endParaRPr kumimoji="1" lang="zh-CN" altLang="en-US" sz="1600" dirty="0"/>
              </a:p>
            </p:txBody>
          </p:sp>
        </p:grpSp>
        <p:sp>
          <p:nvSpPr>
            <p:cNvPr id="88" name="文本框 87">
              <a:extLst>
                <a:ext uri="{FF2B5EF4-FFF2-40B4-BE49-F238E27FC236}">
                  <a16:creationId xmlns:a16="http://schemas.microsoft.com/office/drawing/2014/main" id="{AFF6164B-DF65-0FCB-53D6-5637C06CD5DE}"/>
                </a:ext>
              </a:extLst>
            </p:cNvPr>
            <p:cNvSpPr txBox="1"/>
            <p:nvPr/>
          </p:nvSpPr>
          <p:spPr>
            <a:xfrm>
              <a:off x="1561740" y="4215275"/>
              <a:ext cx="2068635" cy="2911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" altLang="zh-CN" dirty="0">
                  <a:solidFill>
                    <a:srgbClr val="000000"/>
                  </a:solidFill>
                </a:rPr>
                <a:t>a</a:t>
              </a:r>
              <a:r>
                <a:rPr lang="en" altLang="zh-CN" b="0" i="0" u="none" strike="noStrike" dirty="0">
                  <a:solidFill>
                    <a:srgbClr val="000000"/>
                  </a:solidFill>
                  <a:effectLst/>
                </a:rPr>
                <a:t>utomatically generate</a:t>
              </a:r>
              <a:endParaRPr kumimoji="1" lang="zh-CN" altLang="en-US" dirty="0"/>
            </a:p>
          </p:txBody>
        </p:sp>
        <p:grpSp>
          <p:nvGrpSpPr>
            <p:cNvPr id="89" name="组合 88">
              <a:extLst>
                <a:ext uri="{FF2B5EF4-FFF2-40B4-BE49-F238E27FC236}">
                  <a16:creationId xmlns:a16="http://schemas.microsoft.com/office/drawing/2014/main" id="{34982952-E5D1-C7EF-0FC2-65A3F10EDAE1}"/>
                </a:ext>
              </a:extLst>
            </p:cNvPr>
            <p:cNvGrpSpPr/>
            <p:nvPr/>
          </p:nvGrpSpPr>
          <p:grpSpPr>
            <a:xfrm>
              <a:off x="3581379" y="4523583"/>
              <a:ext cx="1560391" cy="484691"/>
              <a:chOff x="8790180" y="5047657"/>
              <a:chExt cx="1696845" cy="527077"/>
            </a:xfrm>
            <a:noFill/>
          </p:grpSpPr>
          <p:sp>
            <p:nvSpPr>
              <p:cNvPr id="90" name="矩形 89">
                <a:extLst>
                  <a:ext uri="{FF2B5EF4-FFF2-40B4-BE49-F238E27FC236}">
                    <a16:creationId xmlns:a16="http://schemas.microsoft.com/office/drawing/2014/main" id="{E6AC9001-D6D0-36D4-F330-FAD705F21360}"/>
                  </a:ext>
                </a:extLst>
              </p:cNvPr>
              <p:cNvSpPr/>
              <p:nvPr/>
            </p:nvSpPr>
            <p:spPr>
              <a:xfrm>
                <a:off x="8790180" y="5047657"/>
                <a:ext cx="1696845" cy="507628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CN" altLang="en-US"/>
              </a:p>
            </p:txBody>
          </p:sp>
          <p:grpSp>
            <p:nvGrpSpPr>
              <p:cNvPr id="91" name="组合 90">
                <a:extLst>
                  <a:ext uri="{FF2B5EF4-FFF2-40B4-BE49-F238E27FC236}">
                    <a16:creationId xmlns:a16="http://schemas.microsoft.com/office/drawing/2014/main" id="{25B278D6-EF00-78D9-E171-48508D3E3226}"/>
                  </a:ext>
                </a:extLst>
              </p:cNvPr>
              <p:cNvGrpSpPr/>
              <p:nvPr/>
            </p:nvGrpSpPr>
            <p:grpSpPr>
              <a:xfrm rot="20238934">
                <a:off x="8973292" y="5132102"/>
                <a:ext cx="304425" cy="442632"/>
                <a:chOff x="2027732" y="3950006"/>
                <a:chExt cx="304425" cy="442632"/>
              </a:xfrm>
              <a:grpFill/>
            </p:grpSpPr>
            <p:sp>
              <p:nvSpPr>
                <p:cNvPr id="98" name="椭圆 97">
                  <a:extLst>
                    <a:ext uri="{FF2B5EF4-FFF2-40B4-BE49-F238E27FC236}">
                      <a16:creationId xmlns:a16="http://schemas.microsoft.com/office/drawing/2014/main" id="{D51D4937-4A42-7138-BF59-3B1E61B69169}"/>
                    </a:ext>
                  </a:extLst>
                </p:cNvPr>
                <p:cNvSpPr/>
                <p:nvPr/>
              </p:nvSpPr>
              <p:spPr>
                <a:xfrm>
                  <a:off x="2027732" y="3950006"/>
                  <a:ext cx="304425" cy="304425"/>
                </a:xfrm>
                <a:prstGeom prst="ellipse">
                  <a:avLst/>
                </a:prstGeom>
                <a:grpFill/>
                <a:ln w="349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zh-CN" altLang="en-US"/>
                </a:p>
              </p:txBody>
            </p:sp>
            <p:cxnSp>
              <p:nvCxnSpPr>
                <p:cNvPr id="99" name="直线连接符 98">
                  <a:extLst>
                    <a:ext uri="{FF2B5EF4-FFF2-40B4-BE49-F238E27FC236}">
                      <a16:creationId xmlns:a16="http://schemas.microsoft.com/office/drawing/2014/main" id="{36F41BC4-972B-DCFD-CC08-765CA59129D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239734" y="4254431"/>
                  <a:ext cx="38367" cy="138207"/>
                </a:xfrm>
                <a:prstGeom prst="line">
                  <a:avLst/>
                </a:prstGeom>
                <a:grpFill/>
                <a:ln w="34925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2" name="组合 91">
                <a:extLst>
                  <a:ext uri="{FF2B5EF4-FFF2-40B4-BE49-F238E27FC236}">
                    <a16:creationId xmlns:a16="http://schemas.microsoft.com/office/drawing/2014/main" id="{571D5320-B23B-CFAC-2643-F7EC595FD8D2}"/>
                  </a:ext>
                </a:extLst>
              </p:cNvPr>
              <p:cNvGrpSpPr/>
              <p:nvPr/>
            </p:nvGrpSpPr>
            <p:grpSpPr>
              <a:xfrm rot="20238934">
                <a:off x="9509203" y="5132103"/>
                <a:ext cx="304425" cy="442631"/>
                <a:chOff x="2027732" y="3950007"/>
                <a:chExt cx="304425" cy="442631"/>
              </a:xfrm>
              <a:grpFill/>
            </p:grpSpPr>
            <p:sp>
              <p:nvSpPr>
                <p:cNvPr id="96" name="椭圆 95">
                  <a:extLst>
                    <a:ext uri="{FF2B5EF4-FFF2-40B4-BE49-F238E27FC236}">
                      <a16:creationId xmlns:a16="http://schemas.microsoft.com/office/drawing/2014/main" id="{8C3CD9EC-8A17-911E-1554-37BD2F6F2654}"/>
                    </a:ext>
                  </a:extLst>
                </p:cNvPr>
                <p:cNvSpPr/>
                <p:nvPr/>
              </p:nvSpPr>
              <p:spPr>
                <a:xfrm>
                  <a:off x="2027732" y="3950007"/>
                  <a:ext cx="304425" cy="304425"/>
                </a:xfrm>
                <a:prstGeom prst="ellipse">
                  <a:avLst/>
                </a:prstGeom>
                <a:grpFill/>
                <a:ln w="349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zh-CN" altLang="en-US"/>
                </a:p>
              </p:txBody>
            </p:sp>
            <p:cxnSp>
              <p:nvCxnSpPr>
                <p:cNvPr id="97" name="直线连接符 96">
                  <a:extLst>
                    <a:ext uri="{FF2B5EF4-FFF2-40B4-BE49-F238E27FC236}">
                      <a16:creationId xmlns:a16="http://schemas.microsoft.com/office/drawing/2014/main" id="{D6A0A1F1-2177-9FFD-18A9-D9CE5270D5A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239734" y="4254431"/>
                  <a:ext cx="38367" cy="138207"/>
                </a:xfrm>
                <a:prstGeom prst="line">
                  <a:avLst/>
                </a:prstGeom>
                <a:grpFill/>
                <a:ln w="34925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3" name="组合 92">
                <a:extLst>
                  <a:ext uri="{FF2B5EF4-FFF2-40B4-BE49-F238E27FC236}">
                    <a16:creationId xmlns:a16="http://schemas.microsoft.com/office/drawing/2014/main" id="{FD36837C-C9F0-D13F-BB00-8A03CA81FE3D}"/>
                  </a:ext>
                </a:extLst>
              </p:cNvPr>
              <p:cNvGrpSpPr/>
              <p:nvPr/>
            </p:nvGrpSpPr>
            <p:grpSpPr>
              <a:xfrm rot="20238934">
                <a:off x="10030068" y="5132102"/>
                <a:ext cx="304425" cy="442632"/>
                <a:chOff x="2027732" y="3950006"/>
                <a:chExt cx="304425" cy="442632"/>
              </a:xfrm>
              <a:grpFill/>
            </p:grpSpPr>
            <p:sp>
              <p:nvSpPr>
                <p:cNvPr id="94" name="椭圆 93">
                  <a:extLst>
                    <a:ext uri="{FF2B5EF4-FFF2-40B4-BE49-F238E27FC236}">
                      <a16:creationId xmlns:a16="http://schemas.microsoft.com/office/drawing/2014/main" id="{F8224955-4730-6C7A-A72D-D370DC7271BE}"/>
                    </a:ext>
                  </a:extLst>
                </p:cNvPr>
                <p:cNvSpPr/>
                <p:nvPr/>
              </p:nvSpPr>
              <p:spPr>
                <a:xfrm>
                  <a:off x="2027732" y="3950006"/>
                  <a:ext cx="304425" cy="304425"/>
                </a:xfrm>
                <a:prstGeom prst="ellipse">
                  <a:avLst/>
                </a:prstGeom>
                <a:grpFill/>
                <a:ln w="349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zh-CN" altLang="en-US"/>
                </a:p>
              </p:txBody>
            </p:sp>
            <p:cxnSp>
              <p:nvCxnSpPr>
                <p:cNvPr id="95" name="直线连接符 94">
                  <a:extLst>
                    <a:ext uri="{FF2B5EF4-FFF2-40B4-BE49-F238E27FC236}">
                      <a16:creationId xmlns:a16="http://schemas.microsoft.com/office/drawing/2014/main" id="{89DC97D3-A8F3-B04E-8E27-7CF611A6140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239734" y="4254431"/>
                  <a:ext cx="38367" cy="138207"/>
                </a:xfrm>
                <a:prstGeom prst="line">
                  <a:avLst/>
                </a:prstGeom>
                <a:grpFill/>
                <a:ln w="34925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00" name="文本框 99">
              <a:extLst>
                <a:ext uri="{FF2B5EF4-FFF2-40B4-BE49-F238E27FC236}">
                  <a16:creationId xmlns:a16="http://schemas.microsoft.com/office/drawing/2014/main" id="{B65BFBD1-4BB0-6362-FD27-94499BF7911D}"/>
                </a:ext>
              </a:extLst>
            </p:cNvPr>
            <p:cNvSpPr txBox="1"/>
            <p:nvPr/>
          </p:nvSpPr>
          <p:spPr>
            <a:xfrm>
              <a:off x="3845797" y="4964815"/>
              <a:ext cx="1076109" cy="26693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zh-CN" sz="1600" dirty="0"/>
                <a:t>Testcases</a:t>
              </a:r>
              <a:r>
                <a:rPr kumimoji="1" lang="zh-CN" altLang="en-US" sz="1600" dirty="0"/>
                <a:t> </a:t>
              </a:r>
              <a:r>
                <a:rPr kumimoji="1" lang="en-US" altLang="zh-CN" sz="1600" dirty="0"/>
                <a:t>C</a:t>
              </a:r>
              <a:endParaRPr kumimoji="1" lang="zh-CN" altLang="en-US" sz="1600" dirty="0"/>
            </a:p>
          </p:txBody>
        </p:sp>
        <p:grpSp>
          <p:nvGrpSpPr>
            <p:cNvPr id="7" name="组合 6">
              <a:extLst>
                <a:ext uri="{FF2B5EF4-FFF2-40B4-BE49-F238E27FC236}">
                  <a16:creationId xmlns:a16="http://schemas.microsoft.com/office/drawing/2014/main" id="{ED44CDA5-3D23-6EE9-0B3B-985B02A112B2}"/>
                </a:ext>
              </a:extLst>
            </p:cNvPr>
            <p:cNvGrpSpPr/>
            <p:nvPr/>
          </p:nvGrpSpPr>
          <p:grpSpPr>
            <a:xfrm>
              <a:off x="4310926" y="5325473"/>
              <a:ext cx="42042" cy="292431"/>
              <a:chOff x="8520225" y="2227291"/>
              <a:chExt cx="45719" cy="318007"/>
            </a:xfrm>
          </p:grpSpPr>
          <p:sp>
            <p:nvSpPr>
              <p:cNvPr id="9" name="椭圆 8">
                <a:extLst>
                  <a:ext uri="{FF2B5EF4-FFF2-40B4-BE49-F238E27FC236}">
                    <a16:creationId xmlns:a16="http://schemas.microsoft.com/office/drawing/2014/main" id="{EA23DF71-A314-43C1-CA0B-74C89E4085EC}"/>
                  </a:ext>
                </a:extLst>
              </p:cNvPr>
              <p:cNvSpPr/>
              <p:nvPr/>
            </p:nvSpPr>
            <p:spPr>
              <a:xfrm flipH="1" flipV="1">
                <a:off x="8520225" y="2227291"/>
                <a:ext cx="45719" cy="45719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kumimoji="1" lang="zh-CN" altLang="en-US"/>
              </a:p>
            </p:txBody>
          </p:sp>
          <p:sp>
            <p:nvSpPr>
              <p:cNvPr id="11" name="椭圆 10">
                <a:extLst>
                  <a:ext uri="{FF2B5EF4-FFF2-40B4-BE49-F238E27FC236}">
                    <a16:creationId xmlns:a16="http://schemas.microsoft.com/office/drawing/2014/main" id="{F040CE49-3378-0DAA-449B-CA40A95FD125}"/>
                  </a:ext>
                </a:extLst>
              </p:cNvPr>
              <p:cNvSpPr/>
              <p:nvPr/>
            </p:nvSpPr>
            <p:spPr>
              <a:xfrm flipH="1" flipV="1">
                <a:off x="8520225" y="2359945"/>
                <a:ext cx="45719" cy="45719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kumimoji="1" lang="zh-CN" altLang="en-US"/>
              </a:p>
            </p:txBody>
          </p:sp>
          <p:sp>
            <p:nvSpPr>
              <p:cNvPr id="13" name="椭圆 12">
                <a:extLst>
                  <a:ext uri="{FF2B5EF4-FFF2-40B4-BE49-F238E27FC236}">
                    <a16:creationId xmlns:a16="http://schemas.microsoft.com/office/drawing/2014/main" id="{4F8DA37D-F71E-7F59-5AC9-03FD88F114E2}"/>
                  </a:ext>
                </a:extLst>
              </p:cNvPr>
              <p:cNvSpPr/>
              <p:nvPr/>
            </p:nvSpPr>
            <p:spPr>
              <a:xfrm flipH="1" flipV="1">
                <a:off x="8520225" y="2499579"/>
                <a:ext cx="45719" cy="45719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kumimoji="1" lang="zh-CN" altLang="en-US"/>
              </a:p>
            </p:txBody>
          </p:sp>
        </p:grpSp>
        <p:cxnSp>
          <p:nvCxnSpPr>
            <p:cNvPr id="32" name="直线箭头连接符 31">
              <a:extLst>
                <a:ext uri="{FF2B5EF4-FFF2-40B4-BE49-F238E27FC236}">
                  <a16:creationId xmlns:a16="http://schemas.microsoft.com/office/drawing/2014/main" id="{CB3B697A-57ED-0F29-6976-08401BFA1CF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591146" y="4026122"/>
              <a:ext cx="1942211" cy="13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直线箭头连接符 33">
              <a:extLst>
                <a:ext uri="{FF2B5EF4-FFF2-40B4-BE49-F238E27FC236}">
                  <a16:creationId xmlns:a16="http://schemas.microsoft.com/office/drawing/2014/main" id="{CF9EB440-77AE-71EE-4E2D-C3FEEA873C7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606238" y="4744345"/>
              <a:ext cx="1942211" cy="13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28393909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6E834D-F2C7-7BFC-5E5A-003346784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>
                <a:latin typeface="+mn-lt"/>
                <a:cs typeface="Segoe UI"/>
              </a:rPr>
              <a:t>Step</a:t>
            </a:r>
            <a:r>
              <a:rPr kumimoji="1" lang="zh-CN" altLang="en-US" b="1">
                <a:latin typeface="+mn-lt"/>
                <a:cs typeface="Segoe UI"/>
              </a:rPr>
              <a:t> </a:t>
            </a:r>
            <a:r>
              <a:rPr lang="zh-CN" altLang="en-US" b="1">
                <a:latin typeface="+mn-lt"/>
                <a:cs typeface="Segoe UI"/>
              </a:rPr>
              <a:t>3</a:t>
            </a:r>
            <a:r>
              <a:rPr lang="en-US" altLang="zh-CN" b="1">
                <a:latin typeface="+mn-lt"/>
                <a:cs typeface="Segoe UI"/>
              </a:rPr>
              <a:t>:</a:t>
            </a:r>
            <a:endParaRPr kumimoji="1" lang="ja-JP" altLang="en-US">
              <a:latin typeface="+mn-lt"/>
              <a:cs typeface="Segoe UI"/>
            </a:endParaRPr>
          </a:p>
        </p:txBody>
      </p:sp>
      <p:sp>
        <p:nvSpPr>
          <p:cNvPr id="5" name="コンテンツ プレースホルダー 4">
            <a:extLst>
              <a:ext uri="{FF2B5EF4-FFF2-40B4-BE49-F238E27FC236}">
                <a16:creationId xmlns:a16="http://schemas.microsoft.com/office/drawing/2014/main" id="{C58BF3A8-23C1-46E8-0B44-BA2203A404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wrap="none" lIns="54000" tIns="54000" rIns="54000" bIns="54000" rtlCol="0" anchor="t">
            <a:noAutofit/>
          </a:bodyPr>
          <a:lstStyle/>
          <a:p>
            <a:pPr>
              <a:buNone/>
            </a:pPr>
            <a:r>
              <a:rPr lang="en" altLang="ja-JP" dirty="0">
                <a:solidFill>
                  <a:srgbClr val="2F4F4F"/>
                </a:solidFill>
              </a:rPr>
              <a:t>Removed</a:t>
            </a:r>
            <a:r>
              <a:rPr lang="zh-CN" altLang="en-US" dirty="0">
                <a:solidFill>
                  <a:srgbClr val="2F4F4F"/>
                </a:solidFill>
              </a:rPr>
              <a:t> </a:t>
            </a:r>
            <a:r>
              <a:rPr lang="en-US" altLang="zh-CN" dirty="0">
                <a:solidFill>
                  <a:srgbClr val="2F4F4F"/>
                </a:solidFill>
              </a:rPr>
              <a:t>test</a:t>
            </a:r>
            <a:r>
              <a:rPr lang="zh-CN" altLang="en-US" dirty="0">
                <a:solidFill>
                  <a:srgbClr val="2F4F4F"/>
                </a:solidFill>
              </a:rPr>
              <a:t> </a:t>
            </a:r>
            <a:r>
              <a:rPr lang="en-US" altLang="zh-CN" dirty="0">
                <a:solidFill>
                  <a:srgbClr val="2F4F4F"/>
                </a:solidFill>
              </a:rPr>
              <a:t>cases</a:t>
            </a:r>
            <a:r>
              <a:rPr lang="en-US" altLang="ja-JP" dirty="0">
                <a:solidFill>
                  <a:srgbClr val="2F4F4F"/>
                </a:solidFill>
              </a:rPr>
              <a:t>:</a:t>
            </a:r>
          </a:p>
          <a:p>
            <a:pPr>
              <a:buNone/>
            </a:pPr>
            <a:r>
              <a:rPr lang="en-US" altLang="zh-CN" sz="2400" dirty="0">
                <a:solidFill>
                  <a:srgbClr val="2F4F4F"/>
                </a:solidFill>
              </a:rPr>
              <a:t>-</a:t>
            </a:r>
            <a:r>
              <a:rPr lang="zh-CN" altLang="en-US" sz="2400" dirty="0">
                <a:solidFill>
                  <a:srgbClr val="2F4F4F"/>
                </a:solidFill>
              </a:rPr>
              <a:t> </a:t>
            </a:r>
            <a:r>
              <a:rPr lang="en-US" altLang="ja-JP" sz="2400" dirty="0">
                <a:solidFill>
                  <a:srgbClr val="2F4F4F"/>
                </a:solidFill>
              </a:rPr>
              <a:t>Marked with ‘</a:t>
            </a:r>
            <a:r>
              <a:rPr lang="en-US" altLang="ja-JP" sz="2400" dirty="0" err="1">
                <a:solidFill>
                  <a:srgbClr val="2F4F4F"/>
                </a:solidFill>
              </a:rPr>
              <a:t>xfail</a:t>
            </a:r>
            <a:r>
              <a:rPr lang="en-US" altLang="ja-JP" sz="2400" dirty="0">
                <a:solidFill>
                  <a:srgbClr val="2F4F4F"/>
                </a:solidFill>
              </a:rPr>
              <a:t>’</a:t>
            </a:r>
          </a:p>
          <a:p>
            <a:pPr lvl="1">
              <a:buNone/>
            </a:pPr>
            <a:r>
              <a:rPr lang="en-US" altLang="ja-JP" sz="2000" dirty="0">
                <a:solidFill>
                  <a:srgbClr val="2F4F4F"/>
                </a:solidFill>
              </a:rPr>
              <a:t>(indicate that a test is </a:t>
            </a:r>
            <a:br>
              <a:rPr lang="en-US" altLang="ja-JP" sz="2000" dirty="0">
                <a:solidFill>
                  <a:srgbClr val="2F4F4F"/>
                </a:solidFill>
              </a:rPr>
            </a:br>
            <a:r>
              <a:rPr lang="en-US" altLang="ja-JP" sz="2000" dirty="0">
                <a:solidFill>
                  <a:srgbClr val="2F4F4F"/>
                </a:solidFill>
              </a:rPr>
              <a:t>expected to fail)</a:t>
            </a:r>
          </a:p>
          <a:p>
            <a:pPr>
              <a:buNone/>
            </a:pPr>
            <a:r>
              <a:rPr lang="en-US" altLang="zh-CN" sz="2400" dirty="0">
                <a:solidFill>
                  <a:srgbClr val="2F4F4F"/>
                </a:solidFill>
              </a:rPr>
              <a:t>-</a:t>
            </a:r>
            <a:r>
              <a:rPr lang="zh-CN" altLang="en-US" sz="2400" dirty="0">
                <a:solidFill>
                  <a:srgbClr val="2F4F4F"/>
                </a:solidFill>
              </a:rPr>
              <a:t> </a:t>
            </a:r>
            <a:r>
              <a:rPr lang="en-US" altLang="ja-JP" sz="2400" dirty="0">
                <a:solidFill>
                  <a:srgbClr val="2F4F4F"/>
                </a:solidFill>
              </a:rPr>
              <a:t>Lack of assert statement</a:t>
            </a:r>
          </a:p>
          <a:p>
            <a:pPr lvl="1">
              <a:buNone/>
            </a:pPr>
            <a:r>
              <a:rPr lang="en-US" altLang="ja-JP" sz="2000" dirty="0">
                <a:solidFill>
                  <a:srgbClr val="2F4F4F"/>
                </a:solidFill>
              </a:rPr>
              <a:t>(only check whether the </a:t>
            </a:r>
            <a:br>
              <a:rPr lang="en-US" altLang="ja-JP" sz="2000" dirty="0">
                <a:solidFill>
                  <a:srgbClr val="2F4F4F"/>
                </a:solidFill>
              </a:rPr>
            </a:br>
            <a:r>
              <a:rPr lang="en-US" altLang="ja-JP" sz="2000" dirty="0">
                <a:solidFill>
                  <a:srgbClr val="2F4F4F"/>
                </a:solidFill>
              </a:rPr>
              <a:t>method executes correctly)</a:t>
            </a:r>
          </a:p>
          <a:p>
            <a:pPr lvl="1">
              <a:buNone/>
            </a:pPr>
            <a:endParaRPr lang="en-US" altLang="ja-JP" sz="2000" dirty="0">
              <a:solidFill>
                <a:srgbClr val="2F4F4F"/>
              </a:solidFill>
            </a:endParaRPr>
          </a:p>
          <a:p>
            <a:pPr lvl="1">
              <a:buNone/>
            </a:pPr>
            <a:endParaRPr lang="en-US" altLang="ja-JP" sz="2000" dirty="0">
              <a:solidFill>
                <a:srgbClr val="2F4F4F"/>
              </a:solidFill>
            </a:endParaRPr>
          </a:p>
          <a:p>
            <a:r>
              <a:rPr lang="en" altLang="ja-JP" dirty="0"/>
              <a:t>These test cases are unable to verify the functionality </a:t>
            </a:r>
            <a:br>
              <a:rPr lang="en" altLang="ja-JP" dirty="0"/>
            </a:br>
            <a:r>
              <a:rPr lang="en" altLang="ja-JP" dirty="0"/>
              <a:t>of the method</a:t>
            </a:r>
            <a:endParaRPr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84759CA-5379-3AE5-8452-1056BA8C8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12</a:t>
            </a:fld>
            <a:endParaRPr lang="ja-JP" altLang="en-US"/>
          </a:p>
        </p:txBody>
      </p:sp>
      <p:grpSp>
        <p:nvGrpSpPr>
          <p:cNvPr id="41" name="组合 40">
            <a:extLst>
              <a:ext uri="{FF2B5EF4-FFF2-40B4-BE49-F238E27FC236}">
                <a16:creationId xmlns:a16="http://schemas.microsoft.com/office/drawing/2014/main" id="{13053467-790A-47CF-A3BC-7DB0F29C2CDD}"/>
              </a:ext>
            </a:extLst>
          </p:cNvPr>
          <p:cNvGrpSpPr/>
          <p:nvPr/>
        </p:nvGrpSpPr>
        <p:grpSpPr>
          <a:xfrm>
            <a:off x="4129087" y="1547715"/>
            <a:ext cx="5014911" cy="3900618"/>
            <a:chOff x="4138151" y="1930464"/>
            <a:chExt cx="5031606" cy="3743455"/>
          </a:xfrm>
          <a:noFill/>
        </p:grpSpPr>
        <p:grpSp>
          <p:nvGrpSpPr>
            <p:cNvPr id="30" name="组合 29">
              <a:extLst>
                <a:ext uri="{FF2B5EF4-FFF2-40B4-BE49-F238E27FC236}">
                  <a16:creationId xmlns:a16="http://schemas.microsoft.com/office/drawing/2014/main" id="{278A7CB9-091B-DF0A-CD1C-CAC5A0D3E87A}"/>
                </a:ext>
              </a:extLst>
            </p:cNvPr>
            <p:cNvGrpSpPr/>
            <p:nvPr/>
          </p:nvGrpSpPr>
          <p:grpSpPr>
            <a:xfrm>
              <a:off x="4146365" y="1930464"/>
              <a:ext cx="4851861" cy="1760952"/>
              <a:chOff x="396000" y="2818360"/>
              <a:chExt cx="4851861" cy="1760952"/>
            </a:xfrm>
            <a:grpFill/>
          </p:grpSpPr>
          <p:sp>
            <p:nvSpPr>
              <p:cNvPr id="16" name="文本框 15">
                <a:extLst>
                  <a:ext uri="{FF2B5EF4-FFF2-40B4-BE49-F238E27FC236}">
                    <a16:creationId xmlns:a16="http://schemas.microsoft.com/office/drawing/2014/main" id="{6C221163-12E9-2302-AB93-CA5DEA603F87}"/>
                  </a:ext>
                </a:extLst>
              </p:cNvPr>
              <p:cNvSpPr txBox="1"/>
              <p:nvPr/>
            </p:nvSpPr>
            <p:spPr>
              <a:xfrm>
                <a:off x="396000" y="2822989"/>
                <a:ext cx="4843647" cy="1754326"/>
              </a:xfrm>
              <a:prstGeom prst="rect">
                <a:avLst/>
              </a:prstGeom>
              <a:grpFill/>
            </p:spPr>
            <p:txBody>
              <a:bodyPr wrap="square" lIns="91440" tIns="45720" rIns="91440" bIns="45720" rtlCol="0" anchor="t">
                <a:spAutoFit/>
              </a:bodyPr>
              <a:lstStyle/>
              <a:p>
                <a:r>
                  <a:rPr kumimoji="1" lang="en">
                    <a:latin typeface="Consolas" panose="020B0609020204030204" pitchFamily="49" charset="0"/>
                    <a:ea typeface="+mn-lt"/>
                    <a:cs typeface="Consolas" panose="020B0609020204030204" pitchFamily="49" charset="0"/>
                  </a:rPr>
                  <a:t>@</a:t>
                </a:r>
                <a:r>
                  <a:rPr kumimoji="1" lang="en" err="1">
                    <a:latin typeface="Consolas" panose="020B0609020204030204" pitchFamily="49" charset="0"/>
                    <a:ea typeface="+mn-lt"/>
                    <a:cs typeface="Consolas" panose="020B0609020204030204" pitchFamily="49" charset="0"/>
                  </a:rPr>
                  <a:t>pytest.mark.</a:t>
                </a:r>
                <a:r>
                  <a:rPr kumimoji="1" lang="en" err="1">
                    <a:solidFill>
                      <a:srgbClr val="FF0000"/>
                    </a:solidFill>
                    <a:latin typeface="Consolas" panose="020B0609020204030204" pitchFamily="49" charset="0"/>
                    <a:ea typeface="+mn-lt"/>
                    <a:cs typeface="Consolas" panose="020B0609020204030204" pitchFamily="49" charset="0"/>
                  </a:rPr>
                  <a:t>xfail</a:t>
                </a:r>
                <a:r>
                  <a:rPr kumimoji="1" lang="en">
                    <a:latin typeface="Consolas" panose="020B0609020204030204" pitchFamily="49" charset="0"/>
                    <a:ea typeface="+mn-lt"/>
                    <a:cs typeface="Consolas" panose="020B0609020204030204" pitchFamily="49" charset="0"/>
                  </a:rPr>
                  <a:t>(strict=True)</a:t>
                </a:r>
              </a:p>
              <a:p>
                <a:r>
                  <a:rPr lang="en">
                    <a:latin typeface="Consolas" panose="020B0609020204030204" pitchFamily="49" charset="0"/>
                    <a:ea typeface="+mn-lt"/>
                    <a:cs typeface="Consolas" panose="020B0609020204030204" pitchFamily="49" charset="0"/>
                  </a:rPr>
                  <a:t>    </a:t>
                </a:r>
                <a:r>
                  <a:rPr kumimoji="1" lang="en">
                    <a:latin typeface="Consolas" panose="020B0609020204030204" pitchFamily="49" charset="0"/>
                    <a:ea typeface="+mn-lt"/>
                    <a:cs typeface="Consolas" panose="020B0609020204030204" pitchFamily="49" charset="0"/>
                  </a:rPr>
                  <a:t>def test_case_2():</a:t>
                </a:r>
              </a:p>
              <a:p>
                <a:r>
                  <a:rPr kumimoji="1" lang="en">
                    <a:latin typeface="Consolas" panose="020B0609020204030204" pitchFamily="49" charset="0"/>
                    <a:ea typeface="+mn-lt"/>
                    <a:cs typeface="Consolas" panose="020B0609020204030204" pitchFamily="49" charset="0"/>
                  </a:rPr>
                  <a:t>    int_0 = -1741</a:t>
                </a:r>
              </a:p>
              <a:p>
                <a:r>
                  <a:rPr kumimoji="1" lang="en">
                    <a:latin typeface="Consolas" panose="020B0609020204030204" pitchFamily="49" charset="0"/>
                    <a:ea typeface="+mn-lt"/>
                    <a:cs typeface="Consolas" panose="020B0609020204030204" pitchFamily="49" charset="0"/>
                  </a:rPr>
                  <a:t>    int_1 = 2067</a:t>
                </a:r>
              </a:p>
              <a:p>
                <a:r>
                  <a:rPr kumimoji="1" lang="en">
                    <a:latin typeface="Consolas" panose="020B0609020204030204" pitchFamily="49" charset="0"/>
                    <a:ea typeface="+mn-lt"/>
                    <a:cs typeface="Consolas" panose="020B0609020204030204" pitchFamily="49" charset="0"/>
                  </a:rPr>
                  <a:t>    int_2 = module_0.inv(int_1,int_0) </a:t>
                </a:r>
              </a:p>
              <a:p>
                <a:r>
                  <a:rPr lang="en">
                    <a:latin typeface="Consolas" panose="020B0609020204030204" pitchFamily="49" charset="0"/>
                    <a:ea typeface="+mn-lt"/>
                    <a:cs typeface="Consolas" panose="020B0609020204030204" pitchFamily="49" charset="0"/>
                  </a:rPr>
                  <a:t>    </a:t>
                </a:r>
                <a:r>
                  <a:rPr kumimoji="1" lang="en">
                    <a:latin typeface="Consolas" panose="020B0609020204030204" pitchFamily="49" charset="0"/>
                    <a:ea typeface="+mn-lt"/>
                    <a:cs typeface="Consolas" panose="020B0609020204030204" pitchFamily="49" charset="0"/>
                  </a:rPr>
                  <a:t>assert int_2 == -1740</a:t>
                </a:r>
                <a:endParaRPr lang="en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sp>
            <p:nvSpPr>
              <p:cNvPr id="25" name="矩形 24">
                <a:extLst>
                  <a:ext uri="{FF2B5EF4-FFF2-40B4-BE49-F238E27FC236}">
                    <a16:creationId xmlns:a16="http://schemas.microsoft.com/office/drawing/2014/main" id="{56BCB91E-1635-ACCD-34D6-D40242CE6084}"/>
                  </a:ext>
                </a:extLst>
              </p:cNvPr>
              <p:cNvSpPr/>
              <p:nvPr/>
            </p:nvSpPr>
            <p:spPr>
              <a:xfrm>
                <a:off x="404214" y="2818360"/>
                <a:ext cx="4843647" cy="1760952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CN" altLang="en-US"/>
              </a:p>
            </p:txBody>
          </p:sp>
        </p:grpSp>
        <p:grpSp>
          <p:nvGrpSpPr>
            <p:cNvPr id="38" name="组合 37">
              <a:extLst>
                <a:ext uri="{FF2B5EF4-FFF2-40B4-BE49-F238E27FC236}">
                  <a16:creationId xmlns:a16="http://schemas.microsoft.com/office/drawing/2014/main" id="{72F85A6D-91F1-8A28-DF4F-FCD236708711}"/>
                </a:ext>
              </a:extLst>
            </p:cNvPr>
            <p:cNvGrpSpPr/>
            <p:nvPr/>
          </p:nvGrpSpPr>
          <p:grpSpPr>
            <a:xfrm>
              <a:off x="4138151" y="4095000"/>
              <a:ext cx="4851861" cy="1204958"/>
              <a:chOff x="4138151" y="3893880"/>
              <a:chExt cx="4851861" cy="1204958"/>
            </a:xfrm>
            <a:grpFill/>
          </p:grpSpPr>
          <p:sp>
            <p:nvSpPr>
              <p:cNvPr id="34" name="文本框 33">
                <a:extLst>
                  <a:ext uri="{FF2B5EF4-FFF2-40B4-BE49-F238E27FC236}">
                    <a16:creationId xmlns:a16="http://schemas.microsoft.com/office/drawing/2014/main" id="{E51FAD4F-A9FB-FDA1-9B24-C9434DADB55A}"/>
                  </a:ext>
                </a:extLst>
              </p:cNvPr>
              <p:cNvSpPr txBox="1"/>
              <p:nvPr/>
            </p:nvSpPr>
            <p:spPr>
              <a:xfrm>
                <a:off x="4138151" y="3898509"/>
                <a:ext cx="4843647" cy="1200329"/>
              </a:xfrm>
              <a:prstGeom prst="rect">
                <a:avLst/>
              </a:prstGeom>
              <a:grpFill/>
            </p:spPr>
            <p:txBody>
              <a:bodyPr wrap="square" lIns="91440" tIns="45720" rIns="91440" bIns="45720" rtlCol="0" anchor="t">
                <a:spAutoFit/>
              </a:bodyPr>
              <a:lstStyle/>
              <a:p>
                <a:r>
                  <a:rPr kumimoji="1" lang="en" dirty="0">
                    <a:latin typeface="Consolas" panose="020B0609020204030204" pitchFamily="49" charset="0"/>
                    <a:ea typeface="+mn-lt"/>
                    <a:cs typeface="Consolas" panose="020B0609020204030204" pitchFamily="49" charset="0"/>
                  </a:rPr>
                  <a:t>def test_case_0():</a:t>
                </a:r>
              </a:p>
              <a:p>
                <a:r>
                  <a:rPr kumimoji="1" lang="en" dirty="0">
                    <a:latin typeface="Consolas" panose="020B0609020204030204" pitchFamily="49" charset="0"/>
                    <a:ea typeface="+mn-lt"/>
                    <a:cs typeface="Consolas" panose="020B0609020204030204" pitchFamily="49" charset="0"/>
                  </a:rPr>
                  <a:t>    bool_0 = True</a:t>
                </a:r>
              </a:p>
              <a:p>
                <a:r>
                  <a:rPr kumimoji="1" lang="en" dirty="0">
                    <a:latin typeface="Consolas" panose="020B0609020204030204" pitchFamily="49" charset="0"/>
                    <a:ea typeface="+mn-lt"/>
                    <a:cs typeface="Consolas" panose="020B0609020204030204" pitchFamily="49" charset="0"/>
                  </a:rPr>
                  <a:t>    set_0 = {bool_0, bool_0, bool_0}</a:t>
                </a:r>
              </a:p>
              <a:p>
                <a:r>
                  <a:rPr lang="en" dirty="0">
                    <a:latin typeface="Consolas" panose="020B0609020204030204" pitchFamily="49" charset="0"/>
                    <a:ea typeface="+mn-lt"/>
                    <a:cs typeface="Consolas" panose="020B0609020204030204" pitchFamily="49" charset="0"/>
                  </a:rPr>
                  <a:t>    </a:t>
                </a:r>
                <a:r>
                  <a:rPr kumimoji="1" lang="en" dirty="0">
                    <a:latin typeface="Consolas" panose="020B0609020204030204" pitchFamily="49" charset="0"/>
                    <a:ea typeface="+mn-lt"/>
                    <a:cs typeface="Consolas" panose="020B0609020204030204" pitchFamily="49" charset="0"/>
                  </a:rPr>
                  <a:t>module_0.set_add(set_0, set_0)</a:t>
                </a:r>
                <a:endParaRPr lang="en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sp>
            <p:nvSpPr>
              <p:cNvPr id="36" name="矩形 35">
                <a:extLst>
                  <a:ext uri="{FF2B5EF4-FFF2-40B4-BE49-F238E27FC236}">
                    <a16:creationId xmlns:a16="http://schemas.microsoft.com/office/drawing/2014/main" id="{8C339325-1B2A-8ECC-AF67-61CAC41A9AB2}"/>
                  </a:ext>
                </a:extLst>
              </p:cNvPr>
              <p:cNvSpPr/>
              <p:nvPr/>
            </p:nvSpPr>
            <p:spPr>
              <a:xfrm>
                <a:off x="4146365" y="3893880"/>
                <a:ext cx="4843647" cy="1200329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CN" altLang="en-US"/>
              </a:p>
            </p:txBody>
          </p:sp>
        </p:grpSp>
        <p:sp>
          <p:nvSpPr>
            <p:cNvPr id="39" name="文本框 38">
              <a:extLst>
                <a:ext uri="{FF2B5EF4-FFF2-40B4-BE49-F238E27FC236}">
                  <a16:creationId xmlns:a16="http://schemas.microsoft.com/office/drawing/2014/main" id="{452196ED-1A39-5C91-15E2-7B73F2CFCCCE}"/>
                </a:ext>
              </a:extLst>
            </p:cNvPr>
            <p:cNvSpPr txBox="1"/>
            <p:nvPr/>
          </p:nvSpPr>
          <p:spPr>
            <a:xfrm>
              <a:off x="4857595" y="3689419"/>
              <a:ext cx="3666009" cy="3693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kumimoji="1" lang="en" altLang="zh-CN"/>
                <a:t>(a) Test case with the ‘</a:t>
              </a:r>
              <a:r>
                <a:rPr kumimoji="1" lang="en" altLang="zh-CN" err="1"/>
                <a:t>xfail</a:t>
              </a:r>
              <a:r>
                <a:rPr kumimoji="1" lang="en" altLang="zh-CN"/>
                <a:t>’ marker</a:t>
              </a:r>
              <a:endParaRPr kumimoji="1" lang="zh-CN" altLang="en-US"/>
            </a:p>
          </p:txBody>
        </p:sp>
        <p:sp>
          <p:nvSpPr>
            <p:cNvPr id="40" name="文本框 39">
              <a:extLst>
                <a:ext uri="{FF2B5EF4-FFF2-40B4-BE49-F238E27FC236}">
                  <a16:creationId xmlns:a16="http://schemas.microsoft.com/office/drawing/2014/main" id="{BD6A0397-EE52-8C1A-A29A-08FAC173F348}"/>
                </a:ext>
              </a:extLst>
            </p:cNvPr>
            <p:cNvSpPr txBox="1"/>
            <p:nvPr/>
          </p:nvSpPr>
          <p:spPr>
            <a:xfrm>
              <a:off x="4656389" y="5304587"/>
              <a:ext cx="4513368" cy="3693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kumimoji="1" lang="en" altLang="zh-CN" dirty="0"/>
                <a:t>(b) Test case without assert statements</a:t>
              </a:r>
              <a:endParaRPr kumimoji="1" lang="zh-CN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953066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BF1915-E71A-A8BF-8562-698E2C7ADE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293C7D1-5F69-DD89-55F9-BFC08AF7D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>
                <a:latin typeface="+mn-lt"/>
                <a:cs typeface="Segoe UI"/>
              </a:rPr>
              <a:t>Step</a:t>
            </a:r>
            <a:r>
              <a:rPr kumimoji="1" lang="zh-CN" altLang="en-US" b="1">
                <a:latin typeface="+mn-lt"/>
                <a:cs typeface="Segoe UI"/>
              </a:rPr>
              <a:t> </a:t>
            </a:r>
            <a:r>
              <a:rPr lang="zh-CN" altLang="en-US" b="1">
                <a:latin typeface="+mn-lt"/>
                <a:cs typeface="Segoe UI"/>
              </a:rPr>
              <a:t>3</a:t>
            </a:r>
            <a:r>
              <a:rPr lang="en-US" altLang="zh-CN" b="1">
                <a:latin typeface="+mn-lt"/>
                <a:cs typeface="Segoe UI"/>
              </a:rPr>
              <a:t>:</a:t>
            </a:r>
            <a:endParaRPr kumimoji="1" lang="ja-JP" altLang="en-US">
              <a:latin typeface="+mn-lt"/>
              <a:cs typeface="Segoe UI"/>
            </a:endParaRPr>
          </a:p>
        </p:txBody>
      </p:sp>
      <p:sp>
        <p:nvSpPr>
          <p:cNvPr id="5" name="コンテンツ プレースホルダー 4">
            <a:extLst>
              <a:ext uri="{FF2B5EF4-FFF2-40B4-BE49-F238E27FC236}">
                <a16:creationId xmlns:a16="http://schemas.microsoft.com/office/drawing/2014/main" id="{5BCE9373-DBD9-27B2-C53D-37C8CEBB72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wrap="none" lIns="54000" tIns="54000" rIns="54000" bIns="54000" rtlCol="0" anchor="t">
            <a:noAutofit/>
          </a:bodyPr>
          <a:lstStyle/>
          <a:p>
            <a:pPr>
              <a:buNone/>
            </a:pPr>
            <a:r>
              <a:rPr lang="en" altLang="ja-JP" dirty="0">
                <a:latin typeface="Segoe UI"/>
                <a:cs typeface="Segoe UI"/>
              </a:rPr>
              <a:t>Checked coverage:</a:t>
            </a:r>
          </a:p>
          <a:p>
            <a:pPr lvl="1">
              <a:buNone/>
            </a:pPr>
            <a:r>
              <a:rPr lang="en" altLang="ja-JP" dirty="0">
                <a:latin typeface="Segoe UI"/>
                <a:cs typeface="Segoe UI"/>
              </a:rPr>
              <a:t>Keep only the test cases with 100% coverage</a:t>
            </a:r>
          </a:p>
          <a:p>
            <a:pPr lvl="1">
              <a:buNone/>
            </a:pPr>
            <a:r>
              <a:rPr lang="en" altLang="ja-JP" dirty="0">
                <a:latin typeface="Segoe UI"/>
                <a:cs typeface="Segoe UI"/>
              </a:rPr>
              <a:t>Test cases with 100% coverage provide a better assessment </a:t>
            </a:r>
            <a:br>
              <a:rPr lang="en" altLang="ja-JP" dirty="0">
                <a:latin typeface="Segoe UI"/>
                <a:cs typeface="Segoe UI"/>
              </a:rPr>
            </a:br>
            <a:r>
              <a:rPr lang="en" altLang="ja-JP" dirty="0">
                <a:latin typeface="Segoe UI"/>
                <a:cs typeface="Segoe UI"/>
              </a:rPr>
              <a:t>of a method's functionality</a:t>
            </a:r>
          </a:p>
          <a:p>
            <a:pPr>
              <a:buNone/>
            </a:pPr>
            <a:endParaRPr lang="en" altLang="ja-JP" dirty="0">
              <a:latin typeface="Segoe UI"/>
              <a:cs typeface="Segoe UI"/>
            </a:endParaRPr>
          </a:p>
          <a:p>
            <a:pPr>
              <a:buNone/>
            </a:pPr>
            <a:endParaRPr lang="en" altLang="ja-JP" dirty="0">
              <a:latin typeface="Segoe UI"/>
              <a:cs typeface="Segoe UI"/>
            </a:endParaRPr>
          </a:p>
          <a:p>
            <a:pPr>
              <a:buNone/>
            </a:pPr>
            <a:endParaRPr lang="en" altLang="ja-JP" dirty="0">
              <a:latin typeface="Segoe UI"/>
              <a:cs typeface="Segoe UI"/>
            </a:endParaRPr>
          </a:p>
          <a:p>
            <a:pPr>
              <a:buNone/>
            </a:pPr>
            <a:r>
              <a:rPr lang="en" altLang="ja-JP" dirty="0">
                <a:latin typeface="Segoe UI"/>
                <a:cs typeface="Segoe UI"/>
              </a:rPr>
              <a:t>Kept </a:t>
            </a:r>
            <a:r>
              <a:rPr lang="en-US" altLang="ja-JP" b="1" dirty="0">
                <a:latin typeface="Segoe UI"/>
                <a:cs typeface="Segoe UI"/>
              </a:rPr>
              <a:t>2,573</a:t>
            </a:r>
            <a:r>
              <a:rPr lang="zh-CN" altLang="en-US" b="1" dirty="0">
                <a:latin typeface="Segoe UI"/>
                <a:cs typeface="Segoe UI"/>
              </a:rPr>
              <a:t> </a:t>
            </a:r>
            <a:r>
              <a:rPr lang="en" altLang="ja-JP" b="1" dirty="0">
                <a:latin typeface="Segoe UI"/>
                <a:cs typeface="Segoe UI"/>
              </a:rPr>
              <a:t>methods</a:t>
            </a:r>
            <a:r>
              <a:rPr lang="en" altLang="ja-JP" dirty="0">
                <a:latin typeface="Segoe UI"/>
                <a:cs typeface="Segoe UI"/>
              </a:rPr>
              <a:t> with their test cases</a:t>
            </a:r>
            <a:endParaRPr lang="en" dirty="0"/>
          </a:p>
          <a:p>
            <a:endParaRPr lang="en" altLang="ja-JP" dirty="0"/>
          </a:p>
          <a:p>
            <a:endParaRPr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483C14B-F4BF-7F5E-5495-63366BEEB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13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852470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6E834D-F2C7-7BFC-5E5A-003346784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>
                <a:latin typeface="+mj-lt"/>
                <a:cs typeface="Segoe UI"/>
              </a:rPr>
              <a:t>Step</a:t>
            </a:r>
            <a:r>
              <a:rPr kumimoji="1" lang="zh-CN" altLang="en-US" b="1">
                <a:latin typeface="+mj-lt"/>
                <a:cs typeface="Segoe UI"/>
              </a:rPr>
              <a:t> </a:t>
            </a:r>
            <a:r>
              <a:rPr lang="zh-CN" altLang="en-US" b="1">
                <a:latin typeface="+mj-lt"/>
                <a:cs typeface="Segoe UI"/>
              </a:rPr>
              <a:t>4</a:t>
            </a:r>
            <a:r>
              <a:rPr lang="en-US" altLang="zh-CN" b="1">
                <a:latin typeface="+mj-lt"/>
                <a:cs typeface="Segoe UI"/>
              </a:rPr>
              <a:t>:</a:t>
            </a:r>
            <a:endParaRPr kumimoji="1" lang="ja-JP" altLang="en-US">
              <a:cs typeface="Segoe UI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3BD54BA-5313-F075-AC16-27ABAF3DED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000" y="1500109"/>
            <a:ext cx="8352000" cy="4961891"/>
          </a:xfrm>
        </p:spPr>
        <p:txBody>
          <a:bodyPr vert="horz" wrap="none" lIns="54000" tIns="54000" rIns="54000" bIns="54000" rtlCol="0" anchor="t">
            <a:noAutofit/>
          </a:bodyPr>
          <a:lstStyle/>
          <a:p>
            <a:pPr>
              <a:buNone/>
            </a:pPr>
            <a:r>
              <a:rPr lang="en" altLang="zh-CN" dirty="0">
                <a:latin typeface="Segoe UI"/>
                <a:cs typeface="Segoe UI"/>
              </a:rPr>
              <a:t>Mutually executing methods</a:t>
            </a:r>
            <a:r>
              <a:rPr lang="zh-CN" altLang="en-US" dirty="0">
                <a:latin typeface="Segoe UI"/>
                <a:cs typeface="Segoe UI"/>
              </a:rPr>
              <a:t> </a:t>
            </a:r>
            <a:r>
              <a:rPr lang="en-US" altLang="zh-CN" dirty="0">
                <a:latin typeface="Segoe UI"/>
                <a:cs typeface="Segoe UI"/>
              </a:rPr>
              <a:t>in </a:t>
            </a:r>
            <a:r>
              <a:rPr lang="zh-CN" altLang="en-US" dirty="0">
                <a:latin typeface="Segoe UI"/>
                <a:cs typeface="Segoe UI"/>
              </a:rPr>
              <a:t>the</a:t>
            </a:r>
            <a:r>
              <a:rPr lang="zh-CN" altLang="en-US" b="0" i="0" u="none" strike="noStrike" dirty="0">
                <a:effectLst/>
                <a:latin typeface="Segoe UI"/>
                <a:cs typeface="Segoe UI"/>
              </a:rPr>
              <a:t> same group</a:t>
            </a:r>
            <a:endParaRPr lang="zh-CN" altLang="en-US" dirty="0">
              <a:latin typeface="Segoe UI"/>
              <a:ea typeface="游ゴシック"/>
              <a:cs typeface="Segoe UI"/>
            </a:endParaRPr>
          </a:p>
          <a:p>
            <a:pPr>
              <a:buNone/>
            </a:pPr>
            <a:endParaRPr kumimoji="1" lang="en-US" altLang="zh-CN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>
              <a:buNone/>
            </a:pPr>
            <a:endParaRPr lang="en-US" altLang="zh-CN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>
              <a:buNone/>
            </a:pPr>
            <a:endParaRPr kumimoji="1" lang="en-US" altLang="zh-CN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>
              <a:buNone/>
            </a:pPr>
            <a:endParaRPr lang="en-US" altLang="zh-CN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>
              <a:buNone/>
            </a:pPr>
            <a:endParaRPr kumimoji="1" lang="en-US" altLang="zh-CN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>
              <a:buNone/>
            </a:pPr>
            <a:br>
              <a:rPr lang="en-US" altLang="zh-CN" dirty="0">
                <a:latin typeface="SimHei" panose="02010609060101010101" pitchFamily="49" charset="-122"/>
                <a:ea typeface="SimHei" panose="02010609060101010101" pitchFamily="49" charset="-122"/>
              </a:rPr>
            </a:br>
            <a:endParaRPr lang="en-US" altLang="zh-CN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>
              <a:buNone/>
            </a:pPr>
            <a:r>
              <a:rPr lang="en" altLang="zh-CN" dirty="0">
                <a:latin typeface="+mn-lt"/>
                <a:ea typeface="SimHei"/>
                <a:cs typeface="Segoe UI"/>
              </a:rPr>
              <a:t>O</a:t>
            </a:r>
            <a:r>
              <a:rPr kumimoji="1" lang="en" altLang="zh-CN" dirty="0">
                <a:latin typeface="+mn-lt"/>
                <a:ea typeface="SimHei"/>
                <a:cs typeface="Segoe UI"/>
              </a:rPr>
              <a:t>btained </a:t>
            </a:r>
            <a:r>
              <a:rPr lang="en" altLang="zh-CN" b="1" dirty="0">
                <a:latin typeface="+mn-lt"/>
                <a:ea typeface="SimHei"/>
                <a:cs typeface="Segoe UI"/>
              </a:rPr>
              <a:t>7</a:t>
            </a:r>
            <a:r>
              <a:rPr lang="en-US" altLang="zh-CN" b="1" dirty="0">
                <a:latin typeface="+mn-lt"/>
                <a:ea typeface="SimHei"/>
                <a:cs typeface="Segoe UI"/>
              </a:rPr>
              <a:t>,</a:t>
            </a:r>
            <a:r>
              <a:rPr lang="en" altLang="zh-CN" b="1" dirty="0">
                <a:latin typeface="+mn-lt"/>
                <a:ea typeface="SimHei"/>
                <a:cs typeface="Segoe UI"/>
              </a:rPr>
              <a:t>415</a:t>
            </a:r>
            <a:r>
              <a:rPr kumimoji="1" lang="en" altLang="zh-CN" dirty="0">
                <a:latin typeface="+mn-lt"/>
                <a:ea typeface="SimHei"/>
                <a:cs typeface="Segoe UI"/>
              </a:rPr>
              <a:t> </a:t>
            </a:r>
            <a:r>
              <a:rPr lang="en" altLang="zh-CN" dirty="0">
                <a:latin typeface="Segoe UI"/>
                <a:cs typeface="Segoe UI"/>
              </a:rPr>
              <a:t>candidate</a:t>
            </a:r>
            <a:r>
              <a:rPr kumimoji="1" lang="en" altLang="zh-CN" dirty="0">
                <a:latin typeface="+mn-lt"/>
                <a:ea typeface="SimHei"/>
                <a:cs typeface="Segoe UI"/>
              </a:rPr>
              <a:t> FE</a:t>
            </a:r>
            <a:r>
              <a:rPr lang="en" altLang="zh-CN" dirty="0">
                <a:latin typeface="+mn-lt"/>
                <a:ea typeface="SimHei"/>
                <a:cs typeface="Segoe UI"/>
              </a:rPr>
              <a:t> method</a:t>
            </a:r>
            <a:r>
              <a:rPr lang="zh-CN" altLang="en-US" dirty="0">
                <a:latin typeface="+mn-lt"/>
                <a:ea typeface="SimHei"/>
                <a:cs typeface="Segoe UI"/>
              </a:rPr>
              <a:t> </a:t>
            </a:r>
            <a:r>
              <a:rPr kumimoji="1" lang="en" altLang="zh-CN" dirty="0">
                <a:latin typeface="+mn-lt"/>
                <a:ea typeface="SimHei"/>
                <a:cs typeface="Segoe UI"/>
              </a:rPr>
              <a:t>pairs</a:t>
            </a:r>
            <a:endParaRPr kumimoji="1" lang="en-US" altLang="zh-CN" dirty="0">
              <a:latin typeface="SimHei"/>
              <a:ea typeface="SimHei"/>
              <a:cs typeface="Segoe UI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84759CA-5379-3AE5-8452-1056BA8C8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14</a:t>
            </a:fld>
            <a:endParaRPr lang="ja-JP" altLang="en-US"/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BF4C3913-BBC9-9678-8E63-7248862682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111130"/>
              </p:ext>
            </p:extLst>
          </p:nvPr>
        </p:nvGraphicFramePr>
        <p:xfrm>
          <a:off x="396000" y="2188200"/>
          <a:ext cx="7163316" cy="35173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89087">
                  <a:extLst>
                    <a:ext uri="{9D8B030D-6E8A-4147-A177-3AD203B41FA5}">
                      <a16:colId xmlns:a16="http://schemas.microsoft.com/office/drawing/2014/main" val="19652965"/>
                    </a:ext>
                  </a:extLst>
                </a:gridCol>
                <a:gridCol w="2035628">
                  <a:extLst>
                    <a:ext uri="{9D8B030D-6E8A-4147-A177-3AD203B41FA5}">
                      <a16:colId xmlns:a16="http://schemas.microsoft.com/office/drawing/2014/main" val="1472397822"/>
                    </a:ext>
                  </a:extLst>
                </a:gridCol>
                <a:gridCol w="2046514">
                  <a:extLst>
                    <a:ext uri="{9D8B030D-6E8A-4147-A177-3AD203B41FA5}">
                      <a16:colId xmlns:a16="http://schemas.microsoft.com/office/drawing/2014/main" val="4105747258"/>
                    </a:ext>
                  </a:extLst>
                </a:gridCol>
                <a:gridCol w="1992087">
                  <a:extLst>
                    <a:ext uri="{9D8B030D-6E8A-4147-A177-3AD203B41FA5}">
                      <a16:colId xmlns:a16="http://schemas.microsoft.com/office/drawing/2014/main" val="204038243"/>
                    </a:ext>
                  </a:extLst>
                </a:gridCol>
              </a:tblGrid>
              <a:tr h="848066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3894292"/>
                  </a:ext>
                </a:extLst>
              </a:tr>
              <a:tr h="88259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4380652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6373120"/>
                  </a:ext>
                </a:extLst>
              </a:tr>
              <a:tr h="872245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882936"/>
                  </a:ext>
                </a:extLst>
              </a:tr>
            </a:tbl>
          </a:graphicData>
        </a:graphic>
      </p:graphicFrame>
      <p:sp>
        <p:nvSpPr>
          <p:cNvPr id="30" name="文本框 29">
            <a:extLst>
              <a:ext uri="{FF2B5EF4-FFF2-40B4-BE49-F238E27FC236}">
                <a16:creationId xmlns:a16="http://schemas.microsoft.com/office/drawing/2014/main" id="{776AA277-D3EB-4F9D-0368-7815C1ACD0BA}"/>
              </a:ext>
            </a:extLst>
          </p:cNvPr>
          <p:cNvSpPr txBox="1"/>
          <p:nvPr/>
        </p:nvSpPr>
        <p:spPr>
          <a:xfrm>
            <a:off x="5982326" y="2776952"/>
            <a:ext cx="11702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1400"/>
              <a:t>Testcases</a:t>
            </a:r>
            <a:r>
              <a:rPr kumimoji="1" lang="zh-CN" altLang="en-US" sz="1400"/>
              <a:t> </a:t>
            </a:r>
            <a:r>
              <a:rPr kumimoji="1" lang="en-US" altLang="zh-CN" sz="1400"/>
              <a:t>C</a:t>
            </a:r>
            <a:endParaRPr kumimoji="1" lang="zh-CN" altLang="en-US" sz="1400"/>
          </a:p>
        </p:txBody>
      </p:sp>
      <p:sp>
        <p:nvSpPr>
          <p:cNvPr id="42" name="文本框 41">
            <a:extLst>
              <a:ext uri="{FF2B5EF4-FFF2-40B4-BE49-F238E27FC236}">
                <a16:creationId xmlns:a16="http://schemas.microsoft.com/office/drawing/2014/main" id="{D7295CF1-AB27-B514-028F-A6633EAC633D}"/>
              </a:ext>
            </a:extLst>
          </p:cNvPr>
          <p:cNvSpPr txBox="1"/>
          <p:nvPr/>
        </p:nvSpPr>
        <p:spPr>
          <a:xfrm>
            <a:off x="3956603" y="2774165"/>
            <a:ext cx="11702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1400"/>
              <a:t>Testcases</a:t>
            </a:r>
            <a:r>
              <a:rPr kumimoji="1" lang="zh-CN" altLang="en-US" sz="1400"/>
              <a:t> </a:t>
            </a:r>
            <a:r>
              <a:rPr kumimoji="1" lang="en-US" altLang="zh-CN" sz="1400"/>
              <a:t>B</a:t>
            </a:r>
            <a:endParaRPr kumimoji="1" lang="zh-CN" altLang="en-US" sz="1400"/>
          </a:p>
        </p:txBody>
      </p:sp>
      <p:sp>
        <p:nvSpPr>
          <p:cNvPr id="54" name="文本框 53">
            <a:extLst>
              <a:ext uri="{FF2B5EF4-FFF2-40B4-BE49-F238E27FC236}">
                <a16:creationId xmlns:a16="http://schemas.microsoft.com/office/drawing/2014/main" id="{1684EDD9-5214-B212-4A82-5EC5977FE5D1}"/>
              </a:ext>
            </a:extLst>
          </p:cNvPr>
          <p:cNvSpPr txBox="1"/>
          <p:nvPr/>
        </p:nvSpPr>
        <p:spPr>
          <a:xfrm>
            <a:off x="1910046" y="2767742"/>
            <a:ext cx="11702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1400"/>
              <a:t>Testcases</a:t>
            </a:r>
            <a:r>
              <a:rPr kumimoji="1" lang="zh-CN" altLang="en-US" sz="1400"/>
              <a:t> </a:t>
            </a:r>
            <a:r>
              <a:rPr kumimoji="1" lang="en-US" altLang="zh-CN" sz="1400"/>
              <a:t>A</a:t>
            </a:r>
            <a:endParaRPr kumimoji="1" lang="zh-CN" altLang="en-US" sz="1400"/>
          </a:p>
        </p:txBody>
      </p:sp>
      <p:grpSp>
        <p:nvGrpSpPr>
          <p:cNvPr id="168" name="组合 167">
            <a:extLst>
              <a:ext uri="{FF2B5EF4-FFF2-40B4-BE49-F238E27FC236}">
                <a16:creationId xmlns:a16="http://schemas.microsoft.com/office/drawing/2014/main" id="{ECAFF770-CC2E-0D40-BAA7-639BC8FB4306}"/>
              </a:ext>
            </a:extLst>
          </p:cNvPr>
          <p:cNvGrpSpPr/>
          <p:nvPr/>
        </p:nvGrpSpPr>
        <p:grpSpPr>
          <a:xfrm>
            <a:off x="499423" y="2256882"/>
            <a:ext cx="6923541" cy="3433206"/>
            <a:chOff x="499423" y="2256882"/>
            <a:chExt cx="6923541" cy="3433206"/>
          </a:xfrm>
        </p:grpSpPr>
        <p:grpSp>
          <p:nvGrpSpPr>
            <p:cNvPr id="7" name="组合 6">
              <a:extLst>
                <a:ext uri="{FF2B5EF4-FFF2-40B4-BE49-F238E27FC236}">
                  <a16:creationId xmlns:a16="http://schemas.microsoft.com/office/drawing/2014/main" id="{D9FAED10-098E-EBCB-B41E-76C298A2F5DB}"/>
                </a:ext>
              </a:extLst>
            </p:cNvPr>
            <p:cNvGrpSpPr/>
            <p:nvPr/>
          </p:nvGrpSpPr>
          <p:grpSpPr>
            <a:xfrm>
              <a:off x="581059" y="3117096"/>
              <a:ext cx="729343" cy="476000"/>
              <a:chOff x="2928250" y="2669971"/>
              <a:chExt cx="729343" cy="476000"/>
            </a:xfrm>
            <a:noFill/>
          </p:grpSpPr>
          <p:sp>
            <p:nvSpPr>
              <p:cNvPr id="9" name="矩形 8">
                <a:extLst>
                  <a:ext uri="{FF2B5EF4-FFF2-40B4-BE49-F238E27FC236}">
                    <a16:creationId xmlns:a16="http://schemas.microsoft.com/office/drawing/2014/main" id="{DD9339CC-A1F9-AD83-438D-BF5A126DF9C8}"/>
                  </a:ext>
                </a:extLst>
              </p:cNvPr>
              <p:cNvSpPr/>
              <p:nvPr/>
            </p:nvSpPr>
            <p:spPr>
              <a:xfrm>
                <a:off x="2928250" y="2669971"/>
                <a:ext cx="729343" cy="476000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CN" altLang="en-US"/>
              </a:p>
            </p:txBody>
          </p:sp>
          <p:grpSp>
            <p:nvGrpSpPr>
              <p:cNvPr id="10" name="组合 9">
                <a:extLst>
                  <a:ext uri="{FF2B5EF4-FFF2-40B4-BE49-F238E27FC236}">
                    <a16:creationId xmlns:a16="http://schemas.microsoft.com/office/drawing/2014/main" id="{2C0EDEA3-84FB-5151-3E68-1A2B75E9E851}"/>
                  </a:ext>
                </a:extLst>
              </p:cNvPr>
              <p:cNvGrpSpPr/>
              <p:nvPr/>
            </p:nvGrpSpPr>
            <p:grpSpPr>
              <a:xfrm>
                <a:off x="3058878" y="2814134"/>
                <a:ext cx="468086" cy="185058"/>
                <a:chOff x="2677885" y="642257"/>
                <a:chExt cx="468086" cy="185058"/>
              </a:xfrm>
              <a:grpFill/>
            </p:grpSpPr>
            <p:cxnSp>
              <p:nvCxnSpPr>
                <p:cNvPr id="11" name="直线连接符 10">
                  <a:extLst>
                    <a:ext uri="{FF2B5EF4-FFF2-40B4-BE49-F238E27FC236}">
                      <a16:creationId xmlns:a16="http://schemas.microsoft.com/office/drawing/2014/main" id="{F0F16CD7-9F3B-7928-AE31-646C5976F19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677886" y="729342"/>
                  <a:ext cx="468085" cy="0"/>
                </a:xfrm>
                <a:prstGeom prst="line">
                  <a:avLst/>
                </a:prstGeom>
                <a:grpFill/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直线连接符 11">
                  <a:extLst>
                    <a:ext uri="{FF2B5EF4-FFF2-40B4-BE49-F238E27FC236}">
                      <a16:creationId xmlns:a16="http://schemas.microsoft.com/office/drawing/2014/main" id="{4754E2CB-A8E1-086B-F613-7A291D11053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677886" y="827315"/>
                  <a:ext cx="468085" cy="0"/>
                </a:xfrm>
                <a:prstGeom prst="line">
                  <a:avLst/>
                </a:prstGeom>
                <a:grpFill/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直线连接符 12">
                  <a:extLst>
                    <a:ext uri="{FF2B5EF4-FFF2-40B4-BE49-F238E27FC236}">
                      <a16:creationId xmlns:a16="http://schemas.microsoft.com/office/drawing/2014/main" id="{2B602196-8919-470E-F8BE-73DE6488E68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677885" y="642257"/>
                  <a:ext cx="468085" cy="0"/>
                </a:xfrm>
                <a:prstGeom prst="line">
                  <a:avLst/>
                </a:prstGeom>
                <a:grpFill/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8" name="文本框 7">
              <a:extLst>
                <a:ext uri="{FF2B5EF4-FFF2-40B4-BE49-F238E27FC236}">
                  <a16:creationId xmlns:a16="http://schemas.microsoft.com/office/drawing/2014/main" id="{9CF0FDA1-DE31-22DB-A678-1A974828C12A}"/>
                </a:ext>
              </a:extLst>
            </p:cNvPr>
            <p:cNvSpPr txBox="1"/>
            <p:nvPr/>
          </p:nvSpPr>
          <p:spPr>
            <a:xfrm>
              <a:off x="499423" y="3586337"/>
              <a:ext cx="11702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zh-CN" sz="1400"/>
                <a:t>Method</a:t>
              </a:r>
              <a:r>
                <a:rPr kumimoji="1" lang="zh-CN" altLang="en-US" sz="1400"/>
                <a:t> </a:t>
              </a:r>
              <a:r>
                <a:rPr kumimoji="1" lang="en-US" altLang="zh-CN" sz="1400"/>
                <a:t>A</a:t>
              </a:r>
              <a:endParaRPr kumimoji="1" lang="zh-CN" altLang="en-US" sz="1400"/>
            </a:p>
          </p:txBody>
        </p:sp>
        <p:grpSp>
          <p:nvGrpSpPr>
            <p:cNvPr id="15" name="组合 14">
              <a:extLst>
                <a:ext uri="{FF2B5EF4-FFF2-40B4-BE49-F238E27FC236}">
                  <a16:creationId xmlns:a16="http://schemas.microsoft.com/office/drawing/2014/main" id="{2C878570-0C70-8320-4D49-8D575DF47813}"/>
                </a:ext>
              </a:extLst>
            </p:cNvPr>
            <p:cNvGrpSpPr/>
            <p:nvPr/>
          </p:nvGrpSpPr>
          <p:grpSpPr>
            <a:xfrm>
              <a:off x="581059" y="4012696"/>
              <a:ext cx="729343" cy="476000"/>
              <a:chOff x="2928250" y="2669971"/>
              <a:chExt cx="729343" cy="476000"/>
            </a:xfrm>
            <a:noFill/>
          </p:grpSpPr>
          <p:sp>
            <p:nvSpPr>
              <p:cNvPr id="17" name="矩形 16">
                <a:extLst>
                  <a:ext uri="{FF2B5EF4-FFF2-40B4-BE49-F238E27FC236}">
                    <a16:creationId xmlns:a16="http://schemas.microsoft.com/office/drawing/2014/main" id="{FD462F78-5FAB-7892-5F18-55724742202B}"/>
                  </a:ext>
                </a:extLst>
              </p:cNvPr>
              <p:cNvSpPr/>
              <p:nvPr/>
            </p:nvSpPr>
            <p:spPr>
              <a:xfrm>
                <a:off x="2928250" y="2669971"/>
                <a:ext cx="729343" cy="476000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CN" altLang="en-US"/>
              </a:p>
            </p:txBody>
          </p:sp>
          <p:grpSp>
            <p:nvGrpSpPr>
              <p:cNvPr id="18" name="组合 17">
                <a:extLst>
                  <a:ext uri="{FF2B5EF4-FFF2-40B4-BE49-F238E27FC236}">
                    <a16:creationId xmlns:a16="http://schemas.microsoft.com/office/drawing/2014/main" id="{3A278F0B-F924-85A7-3138-1475CFD16702}"/>
                  </a:ext>
                </a:extLst>
              </p:cNvPr>
              <p:cNvGrpSpPr/>
              <p:nvPr/>
            </p:nvGrpSpPr>
            <p:grpSpPr>
              <a:xfrm>
                <a:off x="3058878" y="2814134"/>
                <a:ext cx="468086" cy="185058"/>
                <a:chOff x="2677885" y="642257"/>
                <a:chExt cx="468086" cy="185058"/>
              </a:xfrm>
              <a:grpFill/>
            </p:grpSpPr>
            <p:cxnSp>
              <p:nvCxnSpPr>
                <p:cNvPr id="19" name="直线连接符 18">
                  <a:extLst>
                    <a:ext uri="{FF2B5EF4-FFF2-40B4-BE49-F238E27FC236}">
                      <a16:creationId xmlns:a16="http://schemas.microsoft.com/office/drawing/2014/main" id="{99611058-DDFF-5A83-600D-0341A676A6E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677886" y="729342"/>
                  <a:ext cx="468085" cy="0"/>
                </a:xfrm>
                <a:prstGeom prst="line">
                  <a:avLst/>
                </a:prstGeom>
                <a:grpFill/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直线连接符 19">
                  <a:extLst>
                    <a:ext uri="{FF2B5EF4-FFF2-40B4-BE49-F238E27FC236}">
                      <a16:creationId xmlns:a16="http://schemas.microsoft.com/office/drawing/2014/main" id="{1EE4BFCD-E7FC-A6EE-5E8D-CDB751B71B9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677886" y="827315"/>
                  <a:ext cx="468085" cy="0"/>
                </a:xfrm>
                <a:prstGeom prst="line">
                  <a:avLst/>
                </a:prstGeom>
                <a:grpFill/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直线连接符 20">
                  <a:extLst>
                    <a:ext uri="{FF2B5EF4-FFF2-40B4-BE49-F238E27FC236}">
                      <a16:creationId xmlns:a16="http://schemas.microsoft.com/office/drawing/2014/main" id="{9D85BC27-A8A9-4720-61C1-F07013C54A8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677885" y="642257"/>
                  <a:ext cx="468085" cy="0"/>
                </a:xfrm>
                <a:prstGeom prst="line">
                  <a:avLst/>
                </a:prstGeom>
                <a:grpFill/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6" name="文本框 15">
              <a:extLst>
                <a:ext uri="{FF2B5EF4-FFF2-40B4-BE49-F238E27FC236}">
                  <a16:creationId xmlns:a16="http://schemas.microsoft.com/office/drawing/2014/main" id="{889D01CE-D903-0B19-A439-16DAF79AC12D}"/>
                </a:ext>
              </a:extLst>
            </p:cNvPr>
            <p:cNvSpPr txBox="1"/>
            <p:nvPr/>
          </p:nvSpPr>
          <p:spPr>
            <a:xfrm>
              <a:off x="499423" y="4481937"/>
              <a:ext cx="11702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zh-CN" sz="1400"/>
                <a:t>Method</a:t>
              </a:r>
              <a:r>
                <a:rPr kumimoji="1" lang="zh-CN" altLang="en-US" sz="1400"/>
                <a:t> </a:t>
              </a:r>
              <a:r>
                <a:rPr kumimoji="1" lang="en-US" altLang="zh-CN" sz="1400"/>
                <a:t>B</a:t>
              </a:r>
              <a:endParaRPr kumimoji="1" lang="zh-CN" altLang="en-US" sz="1400"/>
            </a:p>
          </p:txBody>
        </p:sp>
        <p:grpSp>
          <p:nvGrpSpPr>
            <p:cNvPr id="23" name="组合 22">
              <a:extLst>
                <a:ext uri="{FF2B5EF4-FFF2-40B4-BE49-F238E27FC236}">
                  <a16:creationId xmlns:a16="http://schemas.microsoft.com/office/drawing/2014/main" id="{56DED2D2-664F-0D8C-EC8C-10B0159F8C0F}"/>
                </a:ext>
              </a:extLst>
            </p:cNvPr>
            <p:cNvGrpSpPr/>
            <p:nvPr/>
          </p:nvGrpSpPr>
          <p:grpSpPr>
            <a:xfrm>
              <a:off x="602573" y="4913070"/>
              <a:ext cx="729343" cy="476000"/>
              <a:chOff x="2928250" y="2669971"/>
              <a:chExt cx="729343" cy="476000"/>
            </a:xfrm>
            <a:noFill/>
          </p:grpSpPr>
          <p:sp>
            <p:nvSpPr>
              <p:cNvPr id="25" name="矩形 24">
                <a:extLst>
                  <a:ext uri="{FF2B5EF4-FFF2-40B4-BE49-F238E27FC236}">
                    <a16:creationId xmlns:a16="http://schemas.microsoft.com/office/drawing/2014/main" id="{0802FB60-30A5-E330-5084-AD1ADE841B6A}"/>
                  </a:ext>
                </a:extLst>
              </p:cNvPr>
              <p:cNvSpPr/>
              <p:nvPr/>
            </p:nvSpPr>
            <p:spPr>
              <a:xfrm>
                <a:off x="2928250" y="2669971"/>
                <a:ext cx="729343" cy="476000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CN" altLang="en-US"/>
              </a:p>
            </p:txBody>
          </p:sp>
          <p:grpSp>
            <p:nvGrpSpPr>
              <p:cNvPr id="26" name="组合 25">
                <a:extLst>
                  <a:ext uri="{FF2B5EF4-FFF2-40B4-BE49-F238E27FC236}">
                    <a16:creationId xmlns:a16="http://schemas.microsoft.com/office/drawing/2014/main" id="{E3915613-76DA-0427-7E96-5768D37FD2CA}"/>
                  </a:ext>
                </a:extLst>
              </p:cNvPr>
              <p:cNvGrpSpPr/>
              <p:nvPr/>
            </p:nvGrpSpPr>
            <p:grpSpPr>
              <a:xfrm>
                <a:off x="3058878" y="2814134"/>
                <a:ext cx="468086" cy="185058"/>
                <a:chOff x="2677885" y="642257"/>
                <a:chExt cx="468086" cy="185058"/>
              </a:xfrm>
              <a:grpFill/>
            </p:grpSpPr>
            <p:cxnSp>
              <p:nvCxnSpPr>
                <p:cNvPr id="27" name="直线连接符 26">
                  <a:extLst>
                    <a:ext uri="{FF2B5EF4-FFF2-40B4-BE49-F238E27FC236}">
                      <a16:creationId xmlns:a16="http://schemas.microsoft.com/office/drawing/2014/main" id="{FAF2F05E-0E09-8F1B-C4A1-BC995C81121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677886" y="729342"/>
                  <a:ext cx="468085" cy="0"/>
                </a:xfrm>
                <a:prstGeom prst="line">
                  <a:avLst/>
                </a:prstGeom>
                <a:grpFill/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直线连接符 27">
                  <a:extLst>
                    <a:ext uri="{FF2B5EF4-FFF2-40B4-BE49-F238E27FC236}">
                      <a16:creationId xmlns:a16="http://schemas.microsoft.com/office/drawing/2014/main" id="{39B45316-642A-A4E5-1186-4E0800295ED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677886" y="827315"/>
                  <a:ext cx="468085" cy="0"/>
                </a:xfrm>
                <a:prstGeom prst="line">
                  <a:avLst/>
                </a:prstGeom>
                <a:grpFill/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直线连接符 28">
                  <a:extLst>
                    <a:ext uri="{FF2B5EF4-FFF2-40B4-BE49-F238E27FC236}">
                      <a16:creationId xmlns:a16="http://schemas.microsoft.com/office/drawing/2014/main" id="{99F28629-459F-6356-CE50-EDBB186757F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677885" y="642257"/>
                  <a:ext cx="468085" cy="0"/>
                </a:xfrm>
                <a:prstGeom prst="line">
                  <a:avLst/>
                </a:prstGeom>
                <a:grpFill/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4" name="文本框 23">
              <a:extLst>
                <a:ext uri="{FF2B5EF4-FFF2-40B4-BE49-F238E27FC236}">
                  <a16:creationId xmlns:a16="http://schemas.microsoft.com/office/drawing/2014/main" id="{59D943F0-1301-5DBE-A9D8-46B3106BEA98}"/>
                </a:ext>
              </a:extLst>
            </p:cNvPr>
            <p:cNvSpPr txBox="1"/>
            <p:nvPr/>
          </p:nvSpPr>
          <p:spPr>
            <a:xfrm>
              <a:off x="520937" y="5382311"/>
              <a:ext cx="11702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zh-CN" sz="1400"/>
                <a:t>Method</a:t>
              </a:r>
              <a:r>
                <a:rPr kumimoji="1" lang="zh-CN" altLang="en-US" sz="1400"/>
                <a:t> </a:t>
              </a:r>
              <a:r>
                <a:rPr kumimoji="1" lang="en-US" altLang="zh-CN" sz="1400"/>
                <a:t>C</a:t>
              </a:r>
              <a:endParaRPr kumimoji="1" lang="zh-CN" altLang="en-US" sz="1400"/>
            </a:p>
          </p:txBody>
        </p:sp>
        <p:sp>
          <p:nvSpPr>
            <p:cNvPr id="32" name="矩形 31">
              <a:extLst>
                <a:ext uri="{FF2B5EF4-FFF2-40B4-BE49-F238E27FC236}">
                  <a16:creationId xmlns:a16="http://schemas.microsoft.com/office/drawing/2014/main" id="{AD507E48-582F-2AFA-291C-D88A37BB7303}"/>
                </a:ext>
              </a:extLst>
            </p:cNvPr>
            <p:cNvSpPr/>
            <p:nvPr/>
          </p:nvSpPr>
          <p:spPr>
            <a:xfrm>
              <a:off x="5726119" y="2266092"/>
              <a:ext cx="1696845" cy="50762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grpSp>
          <p:nvGrpSpPr>
            <p:cNvPr id="33" name="组合 32">
              <a:extLst>
                <a:ext uri="{FF2B5EF4-FFF2-40B4-BE49-F238E27FC236}">
                  <a16:creationId xmlns:a16="http://schemas.microsoft.com/office/drawing/2014/main" id="{ABB68017-56D8-E355-2994-8AC12AA2B471}"/>
                </a:ext>
              </a:extLst>
            </p:cNvPr>
            <p:cNvGrpSpPr/>
            <p:nvPr/>
          </p:nvGrpSpPr>
          <p:grpSpPr>
            <a:xfrm rot="20238934">
              <a:off x="5909231" y="2350537"/>
              <a:ext cx="304425" cy="442632"/>
              <a:chOff x="2027732" y="3950006"/>
              <a:chExt cx="304425" cy="442632"/>
            </a:xfrm>
            <a:noFill/>
          </p:grpSpPr>
          <p:sp>
            <p:nvSpPr>
              <p:cNvPr id="40" name="椭圆 39">
                <a:extLst>
                  <a:ext uri="{FF2B5EF4-FFF2-40B4-BE49-F238E27FC236}">
                    <a16:creationId xmlns:a16="http://schemas.microsoft.com/office/drawing/2014/main" id="{988E114A-7F28-7AC0-E373-506333F23B6D}"/>
                  </a:ext>
                </a:extLst>
              </p:cNvPr>
              <p:cNvSpPr/>
              <p:nvPr/>
            </p:nvSpPr>
            <p:spPr>
              <a:xfrm>
                <a:off x="2027732" y="3950006"/>
                <a:ext cx="304425" cy="304425"/>
              </a:xfrm>
              <a:prstGeom prst="ellipse">
                <a:avLst/>
              </a:prstGeom>
              <a:grpFill/>
              <a:ln w="349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CN" altLang="en-US"/>
              </a:p>
            </p:txBody>
          </p:sp>
          <p:cxnSp>
            <p:nvCxnSpPr>
              <p:cNvPr id="41" name="直线连接符 40">
                <a:extLst>
                  <a:ext uri="{FF2B5EF4-FFF2-40B4-BE49-F238E27FC236}">
                    <a16:creationId xmlns:a16="http://schemas.microsoft.com/office/drawing/2014/main" id="{9C8BC095-3B33-4A48-4EF7-18A16BDCD0E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39734" y="4254431"/>
                <a:ext cx="38367" cy="138207"/>
              </a:xfrm>
              <a:prstGeom prst="line">
                <a:avLst/>
              </a:prstGeom>
              <a:grpFill/>
              <a:ln w="3492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组合 33">
              <a:extLst>
                <a:ext uri="{FF2B5EF4-FFF2-40B4-BE49-F238E27FC236}">
                  <a16:creationId xmlns:a16="http://schemas.microsoft.com/office/drawing/2014/main" id="{59B2719C-9EA8-C04A-E08A-CF93798BB847}"/>
                </a:ext>
              </a:extLst>
            </p:cNvPr>
            <p:cNvGrpSpPr/>
            <p:nvPr/>
          </p:nvGrpSpPr>
          <p:grpSpPr>
            <a:xfrm rot="20238934">
              <a:off x="6445142" y="2350538"/>
              <a:ext cx="304425" cy="442631"/>
              <a:chOff x="2027732" y="3950007"/>
              <a:chExt cx="304425" cy="442631"/>
            </a:xfrm>
            <a:noFill/>
          </p:grpSpPr>
          <p:sp>
            <p:nvSpPr>
              <p:cNvPr id="38" name="椭圆 37">
                <a:extLst>
                  <a:ext uri="{FF2B5EF4-FFF2-40B4-BE49-F238E27FC236}">
                    <a16:creationId xmlns:a16="http://schemas.microsoft.com/office/drawing/2014/main" id="{DBFEDEB2-971C-4BDA-D0C9-E16AADD40F32}"/>
                  </a:ext>
                </a:extLst>
              </p:cNvPr>
              <p:cNvSpPr/>
              <p:nvPr/>
            </p:nvSpPr>
            <p:spPr>
              <a:xfrm>
                <a:off x="2027732" y="3950007"/>
                <a:ext cx="304425" cy="304425"/>
              </a:xfrm>
              <a:prstGeom prst="ellipse">
                <a:avLst/>
              </a:prstGeom>
              <a:grpFill/>
              <a:ln w="349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CN" altLang="en-US"/>
              </a:p>
            </p:txBody>
          </p:sp>
          <p:cxnSp>
            <p:nvCxnSpPr>
              <p:cNvPr id="39" name="直线连接符 38">
                <a:extLst>
                  <a:ext uri="{FF2B5EF4-FFF2-40B4-BE49-F238E27FC236}">
                    <a16:creationId xmlns:a16="http://schemas.microsoft.com/office/drawing/2014/main" id="{8F760111-98CC-B49E-CC62-40D02F5E7CF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39734" y="4254431"/>
                <a:ext cx="38367" cy="138207"/>
              </a:xfrm>
              <a:prstGeom prst="line">
                <a:avLst/>
              </a:prstGeom>
              <a:grpFill/>
              <a:ln w="3492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" name="组合 34">
              <a:extLst>
                <a:ext uri="{FF2B5EF4-FFF2-40B4-BE49-F238E27FC236}">
                  <a16:creationId xmlns:a16="http://schemas.microsoft.com/office/drawing/2014/main" id="{E6602149-8609-9C4D-B810-4B8EA069EBBD}"/>
                </a:ext>
              </a:extLst>
            </p:cNvPr>
            <p:cNvGrpSpPr/>
            <p:nvPr/>
          </p:nvGrpSpPr>
          <p:grpSpPr>
            <a:xfrm rot="20238934">
              <a:off x="6966007" y="2350537"/>
              <a:ext cx="304425" cy="442632"/>
              <a:chOff x="2027732" y="3950006"/>
              <a:chExt cx="304425" cy="442632"/>
            </a:xfrm>
            <a:noFill/>
          </p:grpSpPr>
          <p:sp>
            <p:nvSpPr>
              <p:cNvPr id="36" name="椭圆 35">
                <a:extLst>
                  <a:ext uri="{FF2B5EF4-FFF2-40B4-BE49-F238E27FC236}">
                    <a16:creationId xmlns:a16="http://schemas.microsoft.com/office/drawing/2014/main" id="{E2ED3E2D-5C91-2718-EC61-25C20B023DFE}"/>
                  </a:ext>
                </a:extLst>
              </p:cNvPr>
              <p:cNvSpPr/>
              <p:nvPr/>
            </p:nvSpPr>
            <p:spPr>
              <a:xfrm>
                <a:off x="2027732" y="3950006"/>
                <a:ext cx="304425" cy="304425"/>
              </a:xfrm>
              <a:prstGeom prst="ellipse">
                <a:avLst/>
              </a:prstGeom>
              <a:grpFill/>
              <a:ln w="349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CN" altLang="en-US"/>
              </a:p>
            </p:txBody>
          </p:sp>
          <p:cxnSp>
            <p:nvCxnSpPr>
              <p:cNvPr id="37" name="直线连接符 36">
                <a:extLst>
                  <a:ext uri="{FF2B5EF4-FFF2-40B4-BE49-F238E27FC236}">
                    <a16:creationId xmlns:a16="http://schemas.microsoft.com/office/drawing/2014/main" id="{041A211B-F3F6-CF13-EBBC-F64EC1AE56D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39734" y="4254431"/>
                <a:ext cx="38367" cy="138207"/>
              </a:xfrm>
              <a:prstGeom prst="line">
                <a:avLst/>
              </a:prstGeom>
              <a:grpFill/>
              <a:ln w="3492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4" name="矩形 43">
              <a:extLst>
                <a:ext uri="{FF2B5EF4-FFF2-40B4-BE49-F238E27FC236}">
                  <a16:creationId xmlns:a16="http://schemas.microsoft.com/office/drawing/2014/main" id="{109A4D87-B9A9-1CCA-000A-FB6F0BB08111}"/>
                </a:ext>
              </a:extLst>
            </p:cNvPr>
            <p:cNvSpPr/>
            <p:nvPr/>
          </p:nvSpPr>
          <p:spPr>
            <a:xfrm>
              <a:off x="3700396" y="2263305"/>
              <a:ext cx="1696845" cy="50762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grpSp>
          <p:nvGrpSpPr>
            <p:cNvPr id="45" name="组合 44">
              <a:extLst>
                <a:ext uri="{FF2B5EF4-FFF2-40B4-BE49-F238E27FC236}">
                  <a16:creationId xmlns:a16="http://schemas.microsoft.com/office/drawing/2014/main" id="{E8F39522-0D49-7BDE-8CE2-87AABD91E312}"/>
                </a:ext>
              </a:extLst>
            </p:cNvPr>
            <p:cNvGrpSpPr/>
            <p:nvPr/>
          </p:nvGrpSpPr>
          <p:grpSpPr>
            <a:xfrm rot="20238934">
              <a:off x="3883508" y="2347750"/>
              <a:ext cx="304425" cy="442632"/>
              <a:chOff x="2027732" y="3950006"/>
              <a:chExt cx="304425" cy="442632"/>
            </a:xfrm>
            <a:noFill/>
          </p:grpSpPr>
          <p:sp>
            <p:nvSpPr>
              <p:cNvPr id="52" name="椭圆 51">
                <a:extLst>
                  <a:ext uri="{FF2B5EF4-FFF2-40B4-BE49-F238E27FC236}">
                    <a16:creationId xmlns:a16="http://schemas.microsoft.com/office/drawing/2014/main" id="{E6C60106-6DF8-EB59-3FB6-CCC1B24F654D}"/>
                  </a:ext>
                </a:extLst>
              </p:cNvPr>
              <p:cNvSpPr/>
              <p:nvPr/>
            </p:nvSpPr>
            <p:spPr>
              <a:xfrm>
                <a:off x="2027732" y="3950006"/>
                <a:ext cx="304425" cy="304425"/>
              </a:xfrm>
              <a:prstGeom prst="ellipse">
                <a:avLst/>
              </a:prstGeom>
              <a:grpFill/>
              <a:ln w="349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CN" altLang="en-US"/>
              </a:p>
            </p:txBody>
          </p:sp>
          <p:cxnSp>
            <p:nvCxnSpPr>
              <p:cNvPr id="53" name="直线连接符 52">
                <a:extLst>
                  <a:ext uri="{FF2B5EF4-FFF2-40B4-BE49-F238E27FC236}">
                    <a16:creationId xmlns:a16="http://schemas.microsoft.com/office/drawing/2014/main" id="{C7D683E6-115A-ECC2-EA04-6C43C086EB6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39734" y="4254431"/>
                <a:ext cx="38367" cy="138207"/>
              </a:xfrm>
              <a:prstGeom prst="line">
                <a:avLst/>
              </a:prstGeom>
              <a:grpFill/>
              <a:ln w="3492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6" name="组合 45">
              <a:extLst>
                <a:ext uri="{FF2B5EF4-FFF2-40B4-BE49-F238E27FC236}">
                  <a16:creationId xmlns:a16="http://schemas.microsoft.com/office/drawing/2014/main" id="{9A0C190A-9E34-A9A8-6425-8A6C15706E5F}"/>
                </a:ext>
              </a:extLst>
            </p:cNvPr>
            <p:cNvGrpSpPr/>
            <p:nvPr/>
          </p:nvGrpSpPr>
          <p:grpSpPr>
            <a:xfrm rot="20238934">
              <a:off x="4419419" y="2347751"/>
              <a:ext cx="304425" cy="442631"/>
              <a:chOff x="2027732" y="3950007"/>
              <a:chExt cx="304425" cy="442631"/>
            </a:xfrm>
            <a:noFill/>
          </p:grpSpPr>
          <p:sp>
            <p:nvSpPr>
              <p:cNvPr id="50" name="椭圆 49">
                <a:extLst>
                  <a:ext uri="{FF2B5EF4-FFF2-40B4-BE49-F238E27FC236}">
                    <a16:creationId xmlns:a16="http://schemas.microsoft.com/office/drawing/2014/main" id="{051EDF13-D4B0-10BF-E119-2F9C7755ACDE}"/>
                  </a:ext>
                </a:extLst>
              </p:cNvPr>
              <p:cNvSpPr/>
              <p:nvPr/>
            </p:nvSpPr>
            <p:spPr>
              <a:xfrm>
                <a:off x="2027732" y="3950007"/>
                <a:ext cx="304425" cy="304425"/>
              </a:xfrm>
              <a:prstGeom prst="ellipse">
                <a:avLst/>
              </a:prstGeom>
              <a:grpFill/>
              <a:ln w="349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CN" altLang="en-US"/>
              </a:p>
            </p:txBody>
          </p:sp>
          <p:cxnSp>
            <p:nvCxnSpPr>
              <p:cNvPr id="51" name="直线连接符 50">
                <a:extLst>
                  <a:ext uri="{FF2B5EF4-FFF2-40B4-BE49-F238E27FC236}">
                    <a16:creationId xmlns:a16="http://schemas.microsoft.com/office/drawing/2014/main" id="{9430851F-477C-4843-409C-87B94308132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39734" y="4254431"/>
                <a:ext cx="38367" cy="138207"/>
              </a:xfrm>
              <a:prstGeom prst="line">
                <a:avLst/>
              </a:prstGeom>
              <a:grpFill/>
              <a:ln w="3492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7" name="组合 46">
              <a:extLst>
                <a:ext uri="{FF2B5EF4-FFF2-40B4-BE49-F238E27FC236}">
                  <a16:creationId xmlns:a16="http://schemas.microsoft.com/office/drawing/2014/main" id="{1A9563EF-E40D-47BC-4D9C-FBB620FB1ABB}"/>
                </a:ext>
              </a:extLst>
            </p:cNvPr>
            <p:cNvGrpSpPr/>
            <p:nvPr/>
          </p:nvGrpSpPr>
          <p:grpSpPr>
            <a:xfrm rot="20238934">
              <a:off x="4940284" y="2347750"/>
              <a:ext cx="304425" cy="442632"/>
              <a:chOff x="2027732" y="3950006"/>
              <a:chExt cx="304425" cy="442632"/>
            </a:xfrm>
            <a:noFill/>
          </p:grpSpPr>
          <p:sp>
            <p:nvSpPr>
              <p:cNvPr id="48" name="椭圆 47">
                <a:extLst>
                  <a:ext uri="{FF2B5EF4-FFF2-40B4-BE49-F238E27FC236}">
                    <a16:creationId xmlns:a16="http://schemas.microsoft.com/office/drawing/2014/main" id="{7A665808-FE3F-47D4-9284-E0B2861EA549}"/>
                  </a:ext>
                </a:extLst>
              </p:cNvPr>
              <p:cNvSpPr/>
              <p:nvPr/>
            </p:nvSpPr>
            <p:spPr>
              <a:xfrm>
                <a:off x="2027732" y="3950006"/>
                <a:ext cx="304425" cy="304425"/>
              </a:xfrm>
              <a:prstGeom prst="ellipse">
                <a:avLst/>
              </a:prstGeom>
              <a:grpFill/>
              <a:ln w="349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CN" altLang="en-US"/>
              </a:p>
            </p:txBody>
          </p:sp>
          <p:cxnSp>
            <p:nvCxnSpPr>
              <p:cNvPr id="49" name="直线连接符 48">
                <a:extLst>
                  <a:ext uri="{FF2B5EF4-FFF2-40B4-BE49-F238E27FC236}">
                    <a16:creationId xmlns:a16="http://schemas.microsoft.com/office/drawing/2014/main" id="{5A28C305-CA2D-F9DE-9B1B-A4F2BBC218E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39734" y="4254431"/>
                <a:ext cx="38367" cy="138207"/>
              </a:xfrm>
              <a:prstGeom prst="line">
                <a:avLst/>
              </a:prstGeom>
              <a:grpFill/>
              <a:ln w="3492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6" name="矩形 55">
              <a:extLst>
                <a:ext uri="{FF2B5EF4-FFF2-40B4-BE49-F238E27FC236}">
                  <a16:creationId xmlns:a16="http://schemas.microsoft.com/office/drawing/2014/main" id="{5D55FCB0-0421-429F-A409-464FE6308BEE}"/>
                </a:ext>
              </a:extLst>
            </p:cNvPr>
            <p:cNvSpPr/>
            <p:nvPr/>
          </p:nvSpPr>
          <p:spPr>
            <a:xfrm>
              <a:off x="1653839" y="2256882"/>
              <a:ext cx="1696845" cy="50762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grpSp>
          <p:nvGrpSpPr>
            <p:cNvPr id="57" name="组合 56">
              <a:extLst>
                <a:ext uri="{FF2B5EF4-FFF2-40B4-BE49-F238E27FC236}">
                  <a16:creationId xmlns:a16="http://schemas.microsoft.com/office/drawing/2014/main" id="{7C288EE4-32D3-0037-78DC-33FB96296B2A}"/>
                </a:ext>
              </a:extLst>
            </p:cNvPr>
            <p:cNvGrpSpPr/>
            <p:nvPr/>
          </p:nvGrpSpPr>
          <p:grpSpPr>
            <a:xfrm rot="20238934">
              <a:off x="1836951" y="2341327"/>
              <a:ext cx="304425" cy="442632"/>
              <a:chOff x="2027732" y="3950006"/>
              <a:chExt cx="304425" cy="442632"/>
            </a:xfrm>
            <a:noFill/>
          </p:grpSpPr>
          <p:sp>
            <p:nvSpPr>
              <p:cNvPr id="64" name="椭圆 63">
                <a:extLst>
                  <a:ext uri="{FF2B5EF4-FFF2-40B4-BE49-F238E27FC236}">
                    <a16:creationId xmlns:a16="http://schemas.microsoft.com/office/drawing/2014/main" id="{336A2F8D-2A66-6188-3562-B2F97CDD82A1}"/>
                  </a:ext>
                </a:extLst>
              </p:cNvPr>
              <p:cNvSpPr/>
              <p:nvPr/>
            </p:nvSpPr>
            <p:spPr>
              <a:xfrm>
                <a:off x="2027732" y="3950006"/>
                <a:ext cx="304425" cy="304425"/>
              </a:xfrm>
              <a:prstGeom prst="ellipse">
                <a:avLst/>
              </a:prstGeom>
              <a:grpFill/>
              <a:ln w="349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CN" altLang="en-US"/>
              </a:p>
            </p:txBody>
          </p:sp>
          <p:cxnSp>
            <p:nvCxnSpPr>
              <p:cNvPr id="65" name="直线连接符 64">
                <a:extLst>
                  <a:ext uri="{FF2B5EF4-FFF2-40B4-BE49-F238E27FC236}">
                    <a16:creationId xmlns:a16="http://schemas.microsoft.com/office/drawing/2014/main" id="{BEA9059D-4A42-477A-D7F4-56569B49DC0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39734" y="4254431"/>
                <a:ext cx="38367" cy="138207"/>
              </a:xfrm>
              <a:prstGeom prst="line">
                <a:avLst/>
              </a:prstGeom>
              <a:grpFill/>
              <a:ln w="3492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8" name="组合 57">
              <a:extLst>
                <a:ext uri="{FF2B5EF4-FFF2-40B4-BE49-F238E27FC236}">
                  <a16:creationId xmlns:a16="http://schemas.microsoft.com/office/drawing/2014/main" id="{E86F7940-07B4-1704-246B-E2815123566D}"/>
                </a:ext>
              </a:extLst>
            </p:cNvPr>
            <p:cNvGrpSpPr/>
            <p:nvPr/>
          </p:nvGrpSpPr>
          <p:grpSpPr>
            <a:xfrm rot="20238934">
              <a:off x="2372862" y="2341328"/>
              <a:ext cx="304425" cy="442631"/>
              <a:chOff x="2027732" y="3950007"/>
              <a:chExt cx="304425" cy="442631"/>
            </a:xfrm>
            <a:noFill/>
          </p:grpSpPr>
          <p:sp>
            <p:nvSpPr>
              <p:cNvPr id="62" name="椭圆 61">
                <a:extLst>
                  <a:ext uri="{FF2B5EF4-FFF2-40B4-BE49-F238E27FC236}">
                    <a16:creationId xmlns:a16="http://schemas.microsoft.com/office/drawing/2014/main" id="{CAE8B3A0-3DF1-5688-2F4C-BE86B887184E}"/>
                  </a:ext>
                </a:extLst>
              </p:cNvPr>
              <p:cNvSpPr/>
              <p:nvPr/>
            </p:nvSpPr>
            <p:spPr>
              <a:xfrm>
                <a:off x="2027732" y="3950007"/>
                <a:ext cx="304425" cy="304425"/>
              </a:xfrm>
              <a:prstGeom prst="ellipse">
                <a:avLst/>
              </a:prstGeom>
              <a:grpFill/>
              <a:ln w="349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CN" altLang="en-US"/>
              </a:p>
            </p:txBody>
          </p:sp>
          <p:cxnSp>
            <p:nvCxnSpPr>
              <p:cNvPr id="63" name="直线连接符 62">
                <a:extLst>
                  <a:ext uri="{FF2B5EF4-FFF2-40B4-BE49-F238E27FC236}">
                    <a16:creationId xmlns:a16="http://schemas.microsoft.com/office/drawing/2014/main" id="{E7CE5755-BC1E-CD12-B539-4F8C64DE3FF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39734" y="4254431"/>
                <a:ext cx="38367" cy="138207"/>
              </a:xfrm>
              <a:prstGeom prst="line">
                <a:avLst/>
              </a:prstGeom>
              <a:grpFill/>
              <a:ln w="3492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9" name="组合 58">
              <a:extLst>
                <a:ext uri="{FF2B5EF4-FFF2-40B4-BE49-F238E27FC236}">
                  <a16:creationId xmlns:a16="http://schemas.microsoft.com/office/drawing/2014/main" id="{1D69AF1B-40D2-D147-C862-26047DD1F362}"/>
                </a:ext>
              </a:extLst>
            </p:cNvPr>
            <p:cNvGrpSpPr/>
            <p:nvPr/>
          </p:nvGrpSpPr>
          <p:grpSpPr>
            <a:xfrm rot="20238934">
              <a:off x="2893727" y="2341327"/>
              <a:ext cx="304425" cy="442632"/>
              <a:chOff x="2027732" y="3950006"/>
              <a:chExt cx="304425" cy="442632"/>
            </a:xfrm>
            <a:noFill/>
          </p:grpSpPr>
          <p:sp>
            <p:nvSpPr>
              <p:cNvPr id="60" name="椭圆 59">
                <a:extLst>
                  <a:ext uri="{FF2B5EF4-FFF2-40B4-BE49-F238E27FC236}">
                    <a16:creationId xmlns:a16="http://schemas.microsoft.com/office/drawing/2014/main" id="{4B6F563A-00B2-23D6-151E-F2FCCFA15472}"/>
                  </a:ext>
                </a:extLst>
              </p:cNvPr>
              <p:cNvSpPr/>
              <p:nvPr/>
            </p:nvSpPr>
            <p:spPr>
              <a:xfrm>
                <a:off x="2027732" y="3950006"/>
                <a:ext cx="304425" cy="304425"/>
              </a:xfrm>
              <a:prstGeom prst="ellipse">
                <a:avLst/>
              </a:prstGeom>
              <a:grpFill/>
              <a:ln w="349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CN" altLang="en-US"/>
              </a:p>
            </p:txBody>
          </p:sp>
          <p:cxnSp>
            <p:nvCxnSpPr>
              <p:cNvPr id="61" name="直线连接符 60">
                <a:extLst>
                  <a:ext uri="{FF2B5EF4-FFF2-40B4-BE49-F238E27FC236}">
                    <a16:creationId xmlns:a16="http://schemas.microsoft.com/office/drawing/2014/main" id="{E0C7B4CB-5E92-3486-D3C4-9B3F8829E8B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39734" y="4254431"/>
                <a:ext cx="38367" cy="138207"/>
              </a:xfrm>
              <a:prstGeom prst="line">
                <a:avLst/>
              </a:prstGeom>
              <a:grpFill/>
              <a:ln w="3492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7" name="矩形 66">
              <a:extLst>
                <a:ext uri="{FF2B5EF4-FFF2-40B4-BE49-F238E27FC236}">
                  <a16:creationId xmlns:a16="http://schemas.microsoft.com/office/drawing/2014/main" id="{2D522B41-409C-5853-3484-834AE2571EED}"/>
                </a:ext>
              </a:extLst>
            </p:cNvPr>
            <p:cNvSpPr/>
            <p:nvPr/>
          </p:nvSpPr>
          <p:spPr>
            <a:xfrm>
              <a:off x="1646730" y="4036639"/>
              <a:ext cx="1696845" cy="50762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grpSp>
          <p:nvGrpSpPr>
            <p:cNvPr id="68" name="组合 67">
              <a:extLst>
                <a:ext uri="{FF2B5EF4-FFF2-40B4-BE49-F238E27FC236}">
                  <a16:creationId xmlns:a16="http://schemas.microsoft.com/office/drawing/2014/main" id="{68C0EE73-523A-B465-9BCB-7823DF6503B6}"/>
                </a:ext>
              </a:extLst>
            </p:cNvPr>
            <p:cNvGrpSpPr/>
            <p:nvPr/>
          </p:nvGrpSpPr>
          <p:grpSpPr>
            <a:xfrm rot="20238934">
              <a:off x="1829842" y="4121084"/>
              <a:ext cx="304425" cy="442632"/>
              <a:chOff x="2027732" y="3950006"/>
              <a:chExt cx="304425" cy="442632"/>
            </a:xfrm>
            <a:noFill/>
          </p:grpSpPr>
          <p:sp>
            <p:nvSpPr>
              <p:cNvPr id="75" name="椭圆 74">
                <a:extLst>
                  <a:ext uri="{FF2B5EF4-FFF2-40B4-BE49-F238E27FC236}">
                    <a16:creationId xmlns:a16="http://schemas.microsoft.com/office/drawing/2014/main" id="{4299809B-AA30-565D-7667-E10AB88932F9}"/>
                  </a:ext>
                </a:extLst>
              </p:cNvPr>
              <p:cNvSpPr/>
              <p:nvPr/>
            </p:nvSpPr>
            <p:spPr>
              <a:xfrm>
                <a:off x="2027732" y="3950006"/>
                <a:ext cx="304425" cy="304425"/>
              </a:xfrm>
              <a:prstGeom prst="ellipse">
                <a:avLst/>
              </a:prstGeom>
              <a:grpFill/>
              <a:ln w="349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CN" altLang="en-US"/>
              </a:p>
            </p:txBody>
          </p:sp>
          <p:cxnSp>
            <p:nvCxnSpPr>
              <p:cNvPr id="76" name="直线连接符 75">
                <a:extLst>
                  <a:ext uri="{FF2B5EF4-FFF2-40B4-BE49-F238E27FC236}">
                    <a16:creationId xmlns:a16="http://schemas.microsoft.com/office/drawing/2014/main" id="{1CB8DF45-32EE-C880-8298-54CC8A52506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39734" y="4254431"/>
                <a:ext cx="38367" cy="138207"/>
              </a:xfrm>
              <a:prstGeom prst="line">
                <a:avLst/>
              </a:prstGeom>
              <a:grpFill/>
              <a:ln w="3492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9" name="组合 68">
              <a:extLst>
                <a:ext uri="{FF2B5EF4-FFF2-40B4-BE49-F238E27FC236}">
                  <a16:creationId xmlns:a16="http://schemas.microsoft.com/office/drawing/2014/main" id="{70A227AD-BA60-8C20-79EB-68AD3ED45752}"/>
                </a:ext>
              </a:extLst>
            </p:cNvPr>
            <p:cNvGrpSpPr/>
            <p:nvPr/>
          </p:nvGrpSpPr>
          <p:grpSpPr>
            <a:xfrm rot="20238934">
              <a:off x="2365753" y="4121085"/>
              <a:ext cx="304425" cy="442631"/>
              <a:chOff x="2027732" y="3950007"/>
              <a:chExt cx="304425" cy="442631"/>
            </a:xfrm>
            <a:noFill/>
          </p:grpSpPr>
          <p:sp>
            <p:nvSpPr>
              <p:cNvPr id="73" name="椭圆 72">
                <a:extLst>
                  <a:ext uri="{FF2B5EF4-FFF2-40B4-BE49-F238E27FC236}">
                    <a16:creationId xmlns:a16="http://schemas.microsoft.com/office/drawing/2014/main" id="{83021DDC-CDE2-1D56-AF84-17AB0D6DC430}"/>
                  </a:ext>
                </a:extLst>
              </p:cNvPr>
              <p:cNvSpPr/>
              <p:nvPr/>
            </p:nvSpPr>
            <p:spPr>
              <a:xfrm>
                <a:off x="2027732" y="3950007"/>
                <a:ext cx="304425" cy="304425"/>
              </a:xfrm>
              <a:prstGeom prst="ellipse">
                <a:avLst/>
              </a:prstGeom>
              <a:grpFill/>
              <a:ln w="349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CN" altLang="en-US"/>
              </a:p>
            </p:txBody>
          </p:sp>
          <p:cxnSp>
            <p:nvCxnSpPr>
              <p:cNvPr id="74" name="直线连接符 73">
                <a:extLst>
                  <a:ext uri="{FF2B5EF4-FFF2-40B4-BE49-F238E27FC236}">
                    <a16:creationId xmlns:a16="http://schemas.microsoft.com/office/drawing/2014/main" id="{EE30B391-7871-C5A2-B53D-379308478F1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39734" y="4254431"/>
                <a:ext cx="38367" cy="138207"/>
              </a:xfrm>
              <a:prstGeom prst="line">
                <a:avLst/>
              </a:prstGeom>
              <a:grpFill/>
              <a:ln w="3492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0" name="组合 69">
              <a:extLst>
                <a:ext uri="{FF2B5EF4-FFF2-40B4-BE49-F238E27FC236}">
                  <a16:creationId xmlns:a16="http://schemas.microsoft.com/office/drawing/2014/main" id="{041A0041-111D-019F-D216-858C64A9EF00}"/>
                </a:ext>
              </a:extLst>
            </p:cNvPr>
            <p:cNvGrpSpPr/>
            <p:nvPr/>
          </p:nvGrpSpPr>
          <p:grpSpPr>
            <a:xfrm rot="20238934">
              <a:off x="2886618" y="4121084"/>
              <a:ext cx="304425" cy="442632"/>
              <a:chOff x="2027732" y="3950006"/>
              <a:chExt cx="304425" cy="442632"/>
            </a:xfrm>
            <a:noFill/>
          </p:grpSpPr>
          <p:sp>
            <p:nvSpPr>
              <p:cNvPr id="71" name="椭圆 70">
                <a:extLst>
                  <a:ext uri="{FF2B5EF4-FFF2-40B4-BE49-F238E27FC236}">
                    <a16:creationId xmlns:a16="http://schemas.microsoft.com/office/drawing/2014/main" id="{AE0D4514-C6DF-DFF9-3D26-4EE850EFDC46}"/>
                  </a:ext>
                </a:extLst>
              </p:cNvPr>
              <p:cNvSpPr/>
              <p:nvPr/>
            </p:nvSpPr>
            <p:spPr>
              <a:xfrm>
                <a:off x="2027732" y="3950006"/>
                <a:ext cx="304425" cy="304425"/>
              </a:xfrm>
              <a:prstGeom prst="ellipse">
                <a:avLst/>
              </a:prstGeom>
              <a:grpFill/>
              <a:ln w="349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CN" altLang="en-US"/>
              </a:p>
            </p:txBody>
          </p:sp>
          <p:cxnSp>
            <p:nvCxnSpPr>
              <p:cNvPr id="72" name="直线连接符 71">
                <a:extLst>
                  <a:ext uri="{FF2B5EF4-FFF2-40B4-BE49-F238E27FC236}">
                    <a16:creationId xmlns:a16="http://schemas.microsoft.com/office/drawing/2014/main" id="{36F2E4E4-60FD-AC11-5B85-36DDEE346AA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39734" y="4254431"/>
                <a:ext cx="38367" cy="138207"/>
              </a:xfrm>
              <a:prstGeom prst="line">
                <a:avLst/>
              </a:prstGeom>
              <a:grpFill/>
              <a:ln w="3492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8" name="矩形 77">
              <a:extLst>
                <a:ext uri="{FF2B5EF4-FFF2-40B4-BE49-F238E27FC236}">
                  <a16:creationId xmlns:a16="http://schemas.microsoft.com/office/drawing/2014/main" id="{7C6EED97-133D-430C-56D2-4C5AA987109A}"/>
                </a:ext>
              </a:extLst>
            </p:cNvPr>
            <p:cNvSpPr/>
            <p:nvPr/>
          </p:nvSpPr>
          <p:spPr>
            <a:xfrm>
              <a:off x="1652164" y="4913747"/>
              <a:ext cx="1696845" cy="50762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grpSp>
          <p:nvGrpSpPr>
            <p:cNvPr id="79" name="组合 78">
              <a:extLst>
                <a:ext uri="{FF2B5EF4-FFF2-40B4-BE49-F238E27FC236}">
                  <a16:creationId xmlns:a16="http://schemas.microsoft.com/office/drawing/2014/main" id="{799A6076-CFF3-9BBA-B573-6E72EB45E494}"/>
                </a:ext>
              </a:extLst>
            </p:cNvPr>
            <p:cNvGrpSpPr/>
            <p:nvPr/>
          </p:nvGrpSpPr>
          <p:grpSpPr>
            <a:xfrm rot="20238934">
              <a:off x="1835276" y="4998192"/>
              <a:ext cx="304425" cy="442632"/>
              <a:chOff x="2027732" y="3950006"/>
              <a:chExt cx="304425" cy="442632"/>
            </a:xfrm>
            <a:noFill/>
          </p:grpSpPr>
          <p:sp>
            <p:nvSpPr>
              <p:cNvPr id="86" name="椭圆 85">
                <a:extLst>
                  <a:ext uri="{FF2B5EF4-FFF2-40B4-BE49-F238E27FC236}">
                    <a16:creationId xmlns:a16="http://schemas.microsoft.com/office/drawing/2014/main" id="{255323CA-0C9A-A435-8CD7-182AA3029A4B}"/>
                  </a:ext>
                </a:extLst>
              </p:cNvPr>
              <p:cNvSpPr/>
              <p:nvPr/>
            </p:nvSpPr>
            <p:spPr>
              <a:xfrm>
                <a:off x="2027732" y="3950006"/>
                <a:ext cx="304425" cy="304425"/>
              </a:xfrm>
              <a:prstGeom prst="ellipse">
                <a:avLst/>
              </a:prstGeom>
              <a:grpFill/>
              <a:ln w="349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CN" altLang="en-US"/>
              </a:p>
            </p:txBody>
          </p:sp>
          <p:cxnSp>
            <p:nvCxnSpPr>
              <p:cNvPr id="87" name="直线连接符 86">
                <a:extLst>
                  <a:ext uri="{FF2B5EF4-FFF2-40B4-BE49-F238E27FC236}">
                    <a16:creationId xmlns:a16="http://schemas.microsoft.com/office/drawing/2014/main" id="{85E43E66-3828-3C40-8740-38DAB0BEF86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39734" y="4254431"/>
                <a:ext cx="38367" cy="138207"/>
              </a:xfrm>
              <a:prstGeom prst="line">
                <a:avLst/>
              </a:prstGeom>
              <a:grpFill/>
              <a:ln w="3492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0" name="组合 79">
              <a:extLst>
                <a:ext uri="{FF2B5EF4-FFF2-40B4-BE49-F238E27FC236}">
                  <a16:creationId xmlns:a16="http://schemas.microsoft.com/office/drawing/2014/main" id="{1AE6F714-8824-6C37-2829-236FF6C149D8}"/>
                </a:ext>
              </a:extLst>
            </p:cNvPr>
            <p:cNvGrpSpPr/>
            <p:nvPr/>
          </p:nvGrpSpPr>
          <p:grpSpPr>
            <a:xfrm rot="20238934">
              <a:off x="2371187" y="4998193"/>
              <a:ext cx="304425" cy="442631"/>
              <a:chOff x="2027732" y="3950007"/>
              <a:chExt cx="304425" cy="442631"/>
            </a:xfrm>
            <a:noFill/>
          </p:grpSpPr>
          <p:sp>
            <p:nvSpPr>
              <p:cNvPr id="84" name="椭圆 83">
                <a:extLst>
                  <a:ext uri="{FF2B5EF4-FFF2-40B4-BE49-F238E27FC236}">
                    <a16:creationId xmlns:a16="http://schemas.microsoft.com/office/drawing/2014/main" id="{9DD504D7-7EF3-61F2-F9DF-4DD444A445AC}"/>
                  </a:ext>
                </a:extLst>
              </p:cNvPr>
              <p:cNvSpPr/>
              <p:nvPr/>
            </p:nvSpPr>
            <p:spPr>
              <a:xfrm>
                <a:off x="2027732" y="3950007"/>
                <a:ext cx="304425" cy="304425"/>
              </a:xfrm>
              <a:prstGeom prst="ellipse">
                <a:avLst/>
              </a:prstGeom>
              <a:grpFill/>
              <a:ln w="349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CN" altLang="en-US"/>
              </a:p>
            </p:txBody>
          </p:sp>
          <p:cxnSp>
            <p:nvCxnSpPr>
              <p:cNvPr id="85" name="直线连接符 84">
                <a:extLst>
                  <a:ext uri="{FF2B5EF4-FFF2-40B4-BE49-F238E27FC236}">
                    <a16:creationId xmlns:a16="http://schemas.microsoft.com/office/drawing/2014/main" id="{10D90888-3CA5-03C8-7BB2-A20EE161395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39734" y="4254431"/>
                <a:ext cx="38367" cy="138207"/>
              </a:xfrm>
              <a:prstGeom prst="line">
                <a:avLst/>
              </a:prstGeom>
              <a:grpFill/>
              <a:ln w="3492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1" name="组合 80">
              <a:extLst>
                <a:ext uri="{FF2B5EF4-FFF2-40B4-BE49-F238E27FC236}">
                  <a16:creationId xmlns:a16="http://schemas.microsoft.com/office/drawing/2014/main" id="{8F2CAA48-EF81-E50C-FC3E-0B90B0F67CE0}"/>
                </a:ext>
              </a:extLst>
            </p:cNvPr>
            <p:cNvGrpSpPr/>
            <p:nvPr/>
          </p:nvGrpSpPr>
          <p:grpSpPr>
            <a:xfrm rot="20238934">
              <a:off x="2892052" y="4998192"/>
              <a:ext cx="304425" cy="442632"/>
              <a:chOff x="2027732" y="3950006"/>
              <a:chExt cx="304425" cy="442632"/>
            </a:xfrm>
            <a:noFill/>
          </p:grpSpPr>
          <p:sp>
            <p:nvSpPr>
              <p:cNvPr id="82" name="椭圆 81">
                <a:extLst>
                  <a:ext uri="{FF2B5EF4-FFF2-40B4-BE49-F238E27FC236}">
                    <a16:creationId xmlns:a16="http://schemas.microsoft.com/office/drawing/2014/main" id="{DA069A96-D6BB-DE57-DE53-C80F9C52B524}"/>
                  </a:ext>
                </a:extLst>
              </p:cNvPr>
              <p:cNvSpPr/>
              <p:nvPr/>
            </p:nvSpPr>
            <p:spPr>
              <a:xfrm>
                <a:off x="2027732" y="3950006"/>
                <a:ext cx="304425" cy="304425"/>
              </a:xfrm>
              <a:prstGeom prst="ellipse">
                <a:avLst/>
              </a:prstGeom>
              <a:grpFill/>
              <a:ln w="349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CN" altLang="en-US"/>
              </a:p>
            </p:txBody>
          </p:sp>
          <p:cxnSp>
            <p:nvCxnSpPr>
              <p:cNvPr id="83" name="直线连接符 82">
                <a:extLst>
                  <a:ext uri="{FF2B5EF4-FFF2-40B4-BE49-F238E27FC236}">
                    <a16:creationId xmlns:a16="http://schemas.microsoft.com/office/drawing/2014/main" id="{DF0A8003-5AF5-E9BD-3315-77E98D9C153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39734" y="4254431"/>
                <a:ext cx="38367" cy="138207"/>
              </a:xfrm>
              <a:prstGeom prst="line">
                <a:avLst/>
              </a:prstGeom>
              <a:grpFill/>
              <a:ln w="3492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9" name="矩形 88">
              <a:extLst>
                <a:ext uri="{FF2B5EF4-FFF2-40B4-BE49-F238E27FC236}">
                  <a16:creationId xmlns:a16="http://schemas.microsoft.com/office/drawing/2014/main" id="{C85153A9-F077-BA77-5015-FC63CBE988A6}"/>
                </a:ext>
              </a:extLst>
            </p:cNvPr>
            <p:cNvSpPr/>
            <p:nvPr/>
          </p:nvSpPr>
          <p:spPr>
            <a:xfrm>
              <a:off x="3693287" y="3094790"/>
              <a:ext cx="1696845" cy="50762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grpSp>
          <p:nvGrpSpPr>
            <p:cNvPr id="90" name="组合 89">
              <a:extLst>
                <a:ext uri="{FF2B5EF4-FFF2-40B4-BE49-F238E27FC236}">
                  <a16:creationId xmlns:a16="http://schemas.microsoft.com/office/drawing/2014/main" id="{1E39D4D0-332F-1631-C518-F59221A6D7CB}"/>
                </a:ext>
              </a:extLst>
            </p:cNvPr>
            <p:cNvGrpSpPr/>
            <p:nvPr/>
          </p:nvGrpSpPr>
          <p:grpSpPr>
            <a:xfrm rot="20238934">
              <a:off x="3876399" y="3179235"/>
              <a:ext cx="304425" cy="442632"/>
              <a:chOff x="2027732" y="3950006"/>
              <a:chExt cx="304425" cy="442632"/>
            </a:xfrm>
            <a:noFill/>
          </p:grpSpPr>
          <p:sp>
            <p:nvSpPr>
              <p:cNvPr id="97" name="椭圆 96">
                <a:extLst>
                  <a:ext uri="{FF2B5EF4-FFF2-40B4-BE49-F238E27FC236}">
                    <a16:creationId xmlns:a16="http://schemas.microsoft.com/office/drawing/2014/main" id="{B1E2249E-4485-0FA9-A64C-C60F0BBCA957}"/>
                  </a:ext>
                </a:extLst>
              </p:cNvPr>
              <p:cNvSpPr/>
              <p:nvPr/>
            </p:nvSpPr>
            <p:spPr>
              <a:xfrm>
                <a:off x="2027732" y="3950006"/>
                <a:ext cx="304425" cy="304425"/>
              </a:xfrm>
              <a:prstGeom prst="ellipse">
                <a:avLst/>
              </a:prstGeom>
              <a:grpFill/>
              <a:ln w="349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CN" altLang="en-US"/>
              </a:p>
            </p:txBody>
          </p:sp>
          <p:cxnSp>
            <p:nvCxnSpPr>
              <p:cNvPr id="98" name="直线连接符 97">
                <a:extLst>
                  <a:ext uri="{FF2B5EF4-FFF2-40B4-BE49-F238E27FC236}">
                    <a16:creationId xmlns:a16="http://schemas.microsoft.com/office/drawing/2014/main" id="{F9D04EFF-9D78-A77C-A71C-8CE52A9EB0F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39734" y="4254431"/>
                <a:ext cx="38367" cy="138207"/>
              </a:xfrm>
              <a:prstGeom prst="line">
                <a:avLst/>
              </a:prstGeom>
              <a:grpFill/>
              <a:ln w="3492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1" name="组合 90">
              <a:extLst>
                <a:ext uri="{FF2B5EF4-FFF2-40B4-BE49-F238E27FC236}">
                  <a16:creationId xmlns:a16="http://schemas.microsoft.com/office/drawing/2014/main" id="{4F9FDBA4-BD4A-8BC1-555E-3A9B6A6FE3FC}"/>
                </a:ext>
              </a:extLst>
            </p:cNvPr>
            <p:cNvGrpSpPr/>
            <p:nvPr/>
          </p:nvGrpSpPr>
          <p:grpSpPr>
            <a:xfrm rot="20238934">
              <a:off x="4412310" y="3179236"/>
              <a:ext cx="304425" cy="442631"/>
              <a:chOff x="2027732" y="3950007"/>
              <a:chExt cx="304425" cy="442631"/>
            </a:xfrm>
            <a:noFill/>
          </p:grpSpPr>
          <p:sp>
            <p:nvSpPr>
              <p:cNvPr id="95" name="椭圆 94">
                <a:extLst>
                  <a:ext uri="{FF2B5EF4-FFF2-40B4-BE49-F238E27FC236}">
                    <a16:creationId xmlns:a16="http://schemas.microsoft.com/office/drawing/2014/main" id="{303AF8D2-C7F4-B099-E570-40F19B0FA675}"/>
                  </a:ext>
                </a:extLst>
              </p:cNvPr>
              <p:cNvSpPr/>
              <p:nvPr/>
            </p:nvSpPr>
            <p:spPr>
              <a:xfrm>
                <a:off x="2027732" y="3950007"/>
                <a:ext cx="304425" cy="304425"/>
              </a:xfrm>
              <a:prstGeom prst="ellipse">
                <a:avLst/>
              </a:prstGeom>
              <a:grpFill/>
              <a:ln w="349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CN" altLang="en-US"/>
              </a:p>
            </p:txBody>
          </p:sp>
          <p:cxnSp>
            <p:nvCxnSpPr>
              <p:cNvPr id="96" name="直线连接符 95">
                <a:extLst>
                  <a:ext uri="{FF2B5EF4-FFF2-40B4-BE49-F238E27FC236}">
                    <a16:creationId xmlns:a16="http://schemas.microsoft.com/office/drawing/2014/main" id="{BE0788E0-A41E-E207-A8B1-CEB57EA9AF4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39734" y="4254431"/>
                <a:ext cx="38367" cy="138207"/>
              </a:xfrm>
              <a:prstGeom prst="line">
                <a:avLst/>
              </a:prstGeom>
              <a:grpFill/>
              <a:ln w="3492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2" name="组合 91">
              <a:extLst>
                <a:ext uri="{FF2B5EF4-FFF2-40B4-BE49-F238E27FC236}">
                  <a16:creationId xmlns:a16="http://schemas.microsoft.com/office/drawing/2014/main" id="{ACAA7F5C-A6AE-1D39-4BDF-BE1B23EFACCC}"/>
                </a:ext>
              </a:extLst>
            </p:cNvPr>
            <p:cNvGrpSpPr/>
            <p:nvPr/>
          </p:nvGrpSpPr>
          <p:grpSpPr>
            <a:xfrm rot="20238934">
              <a:off x="4933175" y="3179235"/>
              <a:ext cx="304425" cy="442632"/>
              <a:chOff x="2027732" y="3950006"/>
              <a:chExt cx="304425" cy="442632"/>
            </a:xfrm>
            <a:noFill/>
          </p:grpSpPr>
          <p:sp>
            <p:nvSpPr>
              <p:cNvPr id="93" name="椭圆 92">
                <a:extLst>
                  <a:ext uri="{FF2B5EF4-FFF2-40B4-BE49-F238E27FC236}">
                    <a16:creationId xmlns:a16="http://schemas.microsoft.com/office/drawing/2014/main" id="{F28092B3-BD8F-A28F-C602-325B8E59FFBA}"/>
                  </a:ext>
                </a:extLst>
              </p:cNvPr>
              <p:cNvSpPr/>
              <p:nvPr/>
            </p:nvSpPr>
            <p:spPr>
              <a:xfrm>
                <a:off x="2027732" y="3950006"/>
                <a:ext cx="304425" cy="304425"/>
              </a:xfrm>
              <a:prstGeom prst="ellipse">
                <a:avLst/>
              </a:prstGeom>
              <a:grpFill/>
              <a:ln w="349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CN" altLang="en-US"/>
              </a:p>
            </p:txBody>
          </p:sp>
          <p:cxnSp>
            <p:nvCxnSpPr>
              <p:cNvPr id="94" name="直线连接符 93">
                <a:extLst>
                  <a:ext uri="{FF2B5EF4-FFF2-40B4-BE49-F238E27FC236}">
                    <a16:creationId xmlns:a16="http://schemas.microsoft.com/office/drawing/2014/main" id="{1BF8A2FE-B5D3-6D7A-F0A7-87888C835ED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39734" y="4254431"/>
                <a:ext cx="38367" cy="138207"/>
              </a:xfrm>
              <a:prstGeom prst="line">
                <a:avLst/>
              </a:prstGeom>
              <a:grpFill/>
              <a:ln w="3492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0" name="矩形 99">
              <a:extLst>
                <a:ext uri="{FF2B5EF4-FFF2-40B4-BE49-F238E27FC236}">
                  <a16:creationId xmlns:a16="http://schemas.microsoft.com/office/drawing/2014/main" id="{EC7B2985-C904-8C12-C4AB-4937F04D74C0}"/>
                </a:ext>
              </a:extLst>
            </p:cNvPr>
            <p:cNvSpPr/>
            <p:nvPr/>
          </p:nvSpPr>
          <p:spPr>
            <a:xfrm>
              <a:off x="3700396" y="4904022"/>
              <a:ext cx="1696845" cy="50762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grpSp>
          <p:nvGrpSpPr>
            <p:cNvPr id="101" name="组合 100">
              <a:extLst>
                <a:ext uri="{FF2B5EF4-FFF2-40B4-BE49-F238E27FC236}">
                  <a16:creationId xmlns:a16="http://schemas.microsoft.com/office/drawing/2014/main" id="{EDD1632F-597D-2235-7920-BF274A0A17D7}"/>
                </a:ext>
              </a:extLst>
            </p:cNvPr>
            <p:cNvGrpSpPr/>
            <p:nvPr/>
          </p:nvGrpSpPr>
          <p:grpSpPr>
            <a:xfrm rot="20238934">
              <a:off x="3883508" y="4988467"/>
              <a:ext cx="304425" cy="442632"/>
              <a:chOff x="2027732" y="3950006"/>
              <a:chExt cx="304425" cy="442632"/>
            </a:xfrm>
            <a:noFill/>
          </p:grpSpPr>
          <p:sp>
            <p:nvSpPr>
              <p:cNvPr id="108" name="椭圆 107">
                <a:extLst>
                  <a:ext uri="{FF2B5EF4-FFF2-40B4-BE49-F238E27FC236}">
                    <a16:creationId xmlns:a16="http://schemas.microsoft.com/office/drawing/2014/main" id="{4A1CE240-A09A-05C9-6F12-6BB2FBBEAC93}"/>
                  </a:ext>
                </a:extLst>
              </p:cNvPr>
              <p:cNvSpPr/>
              <p:nvPr/>
            </p:nvSpPr>
            <p:spPr>
              <a:xfrm>
                <a:off x="2027732" y="3950006"/>
                <a:ext cx="304425" cy="304425"/>
              </a:xfrm>
              <a:prstGeom prst="ellipse">
                <a:avLst/>
              </a:prstGeom>
              <a:grpFill/>
              <a:ln w="349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CN" altLang="en-US"/>
              </a:p>
            </p:txBody>
          </p:sp>
          <p:cxnSp>
            <p:nvCxnSpPr>
              <p:cNvPr id="109" name="直线连接符 108">
                <a:extLst>
                  <a:ext uri="{FF2B5EF4-FFF2-40B4-BE49-F238E27FC236}">
                    <a16:creationId xmlns:a16="http://schemas.microsoft.com/office/drawing/2014/main" id="{2790F86A-F533-AF2B-7F84-055BE60F954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39734" y="4254431"/>
                <a:ext cx="38367" cy="138207"/>
              </a:xfrm>
              <a:prstGeom prst="line">
                <a:avLst/>
              </a:prstGeom>
              <a:grpFill/>
              <a:ln w="3492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2" name="组合 101">
              <a:extLst>
                <a:ext uri="{FF2B5EF4-FFF2-40B4-BE49-F238E27FC236}">
                  <a16:creationId xmlns:a16="http://schemas.microsoft.com/office/drawing/2014/main" id="{0D1740A2-17D1-EC93-6494-193642C4EC5C}"/>
                </a:ext>
              </a:extLst>
            </p:cNvPr>
            <p:cNvGrpSpPr/>
            <p:nvPr/>
          </p:nvGrpSpPr>
          <p:grpSpPr>
            <a:xfrm rot="20238934">
              <a:off x="4419419" y="4988468"/>
              <a:ext cx="304425" cy="442631"/>
              <a:chOff x="2027732" y="3950007"/>
              <a:chExt cx="304425" cy="442631"/>
            </a:xfrm>
            <a:noFill/>
          </p:grpSpPr>
          <p:sp>
            <p:nvSpPr>
              <p:cNvPr id="106" name="椭圆 105">
                <a:extLst>
                  <a:ext uri="{FF2B5EF4-FFF2-40B4-BE49-F238E27FC236}">
                    <a16:creationId xmlns:a16="http://schemas.microsoft.com/office/drawing/2014/main" id="{B5F1250F-6D7F-82BB-86E8-3840F7BDB014}"/>
                  </a:ext>
                </a:extLst>
              </p:cNvPr>
              <p:cNvSpPr/>
              <p:nvPr/>
            </p:nvSpPr>
            <p:spPr>
              <a:xfrm>
                <a:off x="2027732" y="3950007"/>
                <a:ext cx="304425" cy="304425"/>
              </a:xfrm>
              <a:prstGeom prst="ellipse">
                <a:avLst/>
              </a:prstGeom>
              <a:grpFill/>
              <a:ln w="349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CN" altLang="en-US"/>
              </a:p>
            </p:txBody>
          </p:sp>
          <p:cxnSp>
            <p:nvCxnSpPr>
              <p:cNvPr id="107" name="直线连接符 106">
                <a:extLst>
                  <a:ext uri="{FF2B5EF4-FFF2-40B4-BE49-F238E27FC236}">
                    <a16:creationId xmlns:a16="http://schemas.microsoft.com/office/drawing/2014/main" id="{8A6AF1CF-0FAD-B526-DF28-21578EA046E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39734" y="4254431"/>
                <a:ext cx="38367" cy="138207"/>
              </a:xfrm>
              <a:prstGeom prst="line">
                <a:avLst/>
              </a:prstGeom>
              <a:grpFill/>
              <a:ln w="3492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3" name="组合 102">
              <a:extLst>
                <a:ext uri="{FF2B5EF4-FFF2-40B4-BE49-F238E27FC236}">
                  <a16:creationId xmlns:a16="http://schemas.microsoft.com/office/drawing/2014/main" id="{847AC945-DF88-BD24-707F-915DFB7B714E}"/>
                </a:ext>
              </a:extLst>
            </p:cNvPr>
            <p:cNvGrpSpPr/>
            <p:nvPr/>
          </p:nvGrpSpPr>
          <p:grpSpPr>
            <a:xfrm rot="20238934">
              <a:off x="4940284" y="4988467"/>
              <a:ext cx="304425" cy="442632"/>
              <a:chOff x="2027732" y="3950006"/>
              <a:chExt cx="304425" cy="442632"/>
            </a:xfrm>
            <a:noFill/>
          </p:grpSpPr>
          <p:sp>
            <p:nvSpPr>
              <p:cNvPr id="104" name="椭圆 103">
                <a:extLst>
                  <a:ext uri="{FF2B5EF4-FFF2-40B4-BE49-F238E27FC236}">
                    <a16:creationId xmlns:a16="http://schemas.microsoft.com/office/drawing/2014/main" id="{A0FAD641-F180-7006-7EA6-32696481274E}"/>
                  </a:ext>
                </a:extLst>
              </p:cNvPr>
              <p:cNvSpPr/>
              <p:nvPr/>
            </p:nvSpPr>
            <p:spPr>
              <a:xfrm>
                <a:off x="2027732" y="3950006"/>
                <a:ext cx="304425" cy="304425"/>
              </a:xfrm>
              <a:prstGeom prst="ellipse">
                <a:avLst/>
              </a:prstGeom>
              <a:grpFill/>
              <a:ln w="349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CN" altLang="en-US"/>
              </a:p>
            </p:txBody>
          </p:sp>
          <p:cxnSp>
            <p:nvCxnSpPr>
              <p:cNvPr id="105" name="直线连接符 104">
                <a:extLst>
                  <a:ext uri="{FF2B5EF4-FFF2-40B4-BE49-F238E27FC236}">
                    <a16:creationId xmlns:a16="http://schemas.microsoft.com/office/drawing/2014/main" id="{0E71CAF9-423F-40F6-CC61-F8668E2A6AC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39734" y="4254431"/>
                <a:ext cx="38367" cy="138207"/>
              </a:xfrm>
              <a:prstGeom prst="line">
                <a:avLst/>
              </a:prstGeom>
              <a:grpFill/>
              <a:ln w="3492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1" name="矩形 110">
              <a:extLst>
                <a:ext uri="{FF2B5EF4-FFF2-40B4-BE49-F238E27FC236}">
                  <a16:creationId xmlns:a16="http://schemas.microsoft.com/office/drawing/2014/main" id="{B07634FF-7B49-27DF-802B-82716AE30068}"/>
                </a:ext>
              </a:extLst>
            </p:cNvPr>
            <p:cNvSpPr/>
            <p:nvPr/>
          </p:nvSpPr>
          <p:spPr>
            <a:xfrm>
              <a:off x="5726118" y="3087791"/>
              <a:ext cx="1696845" cy="50762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grpSp>
          <p:nvGrpSpPr>
            <p:cNvPr id="112" name="组合 111">
              <a:extLst>
                <a:ext uri="{FF2B5EF4-FFF2-40B4-BE49-F238E27FC236}">
                  <a16:creationId xmlns:a16="http://schemas.microsoft.com/office/drawing/2014/main" id="{5EE64F2B-F032-D969-5F4A-4D522572DE02}"/>
                </a:ext>
              </a:extLst>
            </p:cNvPr>
            <p:cNvGrpSpPr/>
            <p:nvPr/>
          </p:nvGrpSpPr>
          <p:grpSpPr>
            <a:xfrm rot="20238934">
              <a:off x="5909230" y="3172236"/>
              <a:ext cx="304425" cy="442632"/>
              <a:chOff x="2027732" y="3950006"/>
              <a:chExt cx="304425" cy="442632"/>
            </a:xfrm>
            <a:noFill/>
          </p:grpSpPr>
          <p:sp>
            <p:nvSpPr>
              <p:cNvPr id="119" name="椭圆 118">
                <a:extLst>
                  <a:ext uri="{FF2B5EF4-FFF2-40B4-BE49-F238E27FC236}">
                    <a16:creationId xmlns:a16="http://schemas.microsoft.com/office/drawing/2014/main" id="{B665748E-D732-DEB6-9A29-C4C748AEE6E5}"/>
                  </a:ext>
                </a:extLst>
              </p:cNvPr>
              <p:cNvSpPr/>
              <p:nvPr/>
            </p:nvSpPr>
            <p:spPr>
              <a:xfrm>
                <a:off x="2027732" y="3950006"/>
                <a:ext cx="304425" cy="304425"/>
              </a:xfrm>
              <a:prstGeom prst="ellipse">
                <a:avLst/>
              </a:prstGeom>
              <a:grpFill/>
              <a:ln w="349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CN" altLang="en-US"/>
              </a:p>
            </p:txBody>
          </p:sp>
          <p:cxnSp>
            <p:nvCxnSpPr>
              <p:cNvPr id="120" name="直线连接符 119">
                <a:extLst>
                  <a:ext uri="{FF2B5EF4-FFF2-40B4-BE49-F238E27FC236}">
                    <a16:creationId xmlns:a16="http://schemas.microsoft.com/office/drawing/2014/main" id="{EEE8F582-22E6-D6CA-2BDC-6728A9E75AC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39734" y="4254431"/>
                <a:ext cx="38367" cy="138207"/>
              </a:xfrm>
              <a:prstGeom prst="line">
                <a:avLst/>
              </a:prstGeom>
              <a:grpFill/>
              <a:ln w="3492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3" name="组合 112">
              <a:extLst>
                <a:ext uri="{FF2B5EF4-FFF2-40B4-BE49-F238E27FC236}">
                  <a16:creationId xmlns:a16="http://schemas.microsoft.com/office/drawing/2014/main" id="{8F21F235-F945-1741-E2F4-B23DD68DFE5A}"/>
                </a:ext>
              </a:extLst>
            </p:cNvPr>
            <p:cNvGrpSpPr/>
            <p:nvPr/>
          </p:nvGrpSpPr>
          <p:grpSpPr>
            <a:xfrm rot="20238934">
              <a:off x="6445141" y="3172237"/>
              <a:ext cx="304425" cy="442631"/>
              <a:chOff x="2027732" y="3950007"/>
              <a:chExt cx="304425" cy="442631"/>
            </a:xfrm>
            <a:noFill/>
          </p:grpSpPr>
          <p:sp>
            <p:nvSpPr>
              <p:cNvPr id="117" name="椭圆 116">
                <a:extLst>
                  <a:ext uri="{FF2B5EF4-FFF2-40B4-BE49-F238E27FC236}">
                    <a16:creationId xmlns:a16="http://schemas.microsoft.com/office/drawing/2014/main" id="{2472DF84-C652-7E8F-8E2D-B7716CF0FFA1}"/>
                  </a:ext>
                </a:extLst>
              </p:cNvPr>
              <p:cNvSpPr/>
              <p:nvPr/>
            </p:nvSpPr>
            <p:spPr>
              <a:xfrm>
                <a:off x="2027732" y="3950007"/>
                <a:ext cx="304425" cy="304425"/>
              </a:xfrm>
              <a:prstGeom prst="ellipse">
                <a:avLst/>
              </a:prstGeom>
              <a:grpFill/>
              <a:ln w="349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CN" altLang="en-US"/>
              </a:p>
            </p:txBody>
          </p:sp>
          <p:cxnSp>
            <p:nvCxnSpPr>
              <p:cNvPr id="118" name="直线连接符 117">
                <a:extLst>
                  <a:ext uri="{FF2B5EF4-FFF2-40B4-BE49-F238E27FC236}">
                    <a16:creationId xmlns:a16="http://schemas.microsoft.com/office/drawing/2014/main" id="{056A8562-7382-E96A-681C-0C2FAEEAD2B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39734" y="4254431"/>
                <a:ext cx="38367" cy="138207"/>
              </a:xfrm>
              <a:prstGeom prst="line">
                <a:avLst/>
              </a:prstGeom>
              <a:grpFill/>
              <a:ln w="3492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4" name="组合 113">
              <a:extLst>
                <a:ext uri="{FF2B5EF4-FFF2-40B4-BE49-F238E27FC236}">
                  <a16:creationId xmlns:a16="http://schemas.microsoft.com/office/drawing/2014/main" id="{3DD0F2A6-3A30-1242-8E30-FE2094F6E21E}"/>
                </a:ext>
              </a:extLst>
            </p:cNvPr>
            <p:cNvGrpSpPr/>
            <p:nvPr/>
          </p:nvGrpSpPr>
          <p:grpSpPr>
            <a:xfrm rot="20238934">
              <a:off x="6966006" y="3172236"/>
              <a:ext cx="304425" cy="442632"/>
              <a:chOff x="2027732" y="3950006"/>
              <a:chExt cx="304425" cy="442632"/>
            </a:xfrm>
            <a:noFill/>
          </p:grpSpPr>
          <p:sp>
            <p:nvSpPr>
              <p:cNvPr id="115" name="椭圆 114">
                <a:extLst>
                  <a:ext uri="{FF2B5EF4-FFF2-40B4-BE49-F238E27FC236}">
                    <a16:creationId xmlns:a16="http://schemas.microsoft.com/office/drawing/2014/main" id="{611FA049-27D6-FC45-7230-D4CF239E7175}"/>
                  </a:ext>
                </a:extLst>
              </p:cNvPr>
              <p:cNvSpPr/>
              <p:nvPr/>
            </p:nvSpPr>
            <p:spPr>
              <a:xfrm>
                <a:off x="2027732" y="3950006"/>
                <a:ext cx="304425" cy="304425"/>
              </a:xfrm>
              <a:prstGeom prst="ellipse">
                <a:avLst/>
              </a:prstGeom>
              <a:grpFill/>
              <a:ln w="349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CN" altLang="en-US"/>
              </a:p>
            </p:txBody>
          </p:sp>
          <p:cxnSp>
            <p:nvCxnSpPr>
              <p:cNvPr id="116" name="直线连接符 115">
                <a:extLst>
                  <a:ext uri="{FF2B5EF4-FFF2-40B4-BE49-F238E27FC236}">
                    <a16:creationId xmlns:a16="http://schemas.microsoft.com/office/drawing/2014/main" id="{D005BC75-3F5C-444A-2ED1-72281DE12DA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39734" y="4254431"/>
                <a:ext cx="38367" cy="138207"/>
              </a:xfrm>
              <a:prstGeom prst="line">
                <a:avLst/>
              </a:prstGeom>
              <a:grpFill/>
              <a:ln w="3492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2" name="矩形 121">
              <a:extLst>
                <a:ext uri="{FF2B5EF4-FFF2-40B4-BE49-F238E27FC236}">
                  <a16:creationId xmlns:a16="http://schemas.microsoft.com/office/drawing/2014/main" id="{5F4F99E8-7BF1-7E72-C926-BD0DAC00FDDB}"/>
                </a:ext>
              </a:extLst>
            </p:cNvPr>
            <p:cNvSpPr/>
            <p:nvPr/>
          </p:nvSpPr>
          <p:spPr>
            <a:xfrm>
              <a:off x="5726117" y="4012696"/>
              <a:ext cx="1696845" cy="50762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grpSp>
          <p:nvGrpSpPr>
            <p:cNvPr id="123" name="组合 122">
              <a:extLst>
                <a:ext uri="{FF2B5EF4-FFF2-40B4-BE49-F238E27FC236}">
                  <a16:creationId xmlns:a16="http://schemas.microsoft.com/office/drawing/2014/main" id="{12A0AF31-9116-57CB-F333-6E4BCA2C6116}"/>
                </a:ext>
              </a:extLst>
            </p:cNvPr>
            <p:cNvGrpSpPr/>
            <p:nvPr/>
          </p:nvGrpSpPr>
          <p:grpSpPr>
            <a:xfrm rot="20238934">
              <a:off x="5909229" y="4097141"/>
              <a:ext cx="304425" cy="442632"/>
              <a:chOff x="2027732" y="3950006"/>
              <a:chExt cx="304425" cy="442632"/>
            </a:xfrm>
            <a:noFill/>
          </p:grpSpPr>
          <p:sp>
            <p:nvSpPr>
              <p:cNvPr id="130" name="椭圆 129">
                <a:extLst>
                  <a:ext uri="{FF2B5EF4-FFF2-40B4-BE49-F238E27FC236}">
                    <a16:creationId xmlns:a16="http://schemas.microsoft.com/office/drawing/2014/main" id="{F0726A38-14F7-B46E-8C35-64EA04427BAC}"/>
                  </a:ext>
                </a:extLst>
              </p:cNvPr>
              <p:cNvSpPr/>
              <p:nvPr/>
            </p:nvSpPr>
            <p:spPr>
              <a:xfrm>
                <a:off x="2027732" y="3950006"/>
                <a:ext cx="304425" cy="304425"/>
              </a:xfrm>
              <a:prstGeom prst="ellipse">
                <a:avLst/>
              </a:prstGeom>
              <a:grpFill/>
              <a:ln w="349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CN" altLang="en-US"/>
              </a:p>
            </p:txBody>
          </p:sp>
          <p:cxnSp>
            <p:nvCxnSpPr>
              <p:cNvPr id="131" name="直线连接符 130">
                <a:extLst>
                  <a:ext uri="{FF2B5EF4-FFF2-40B4-BE49-F238E27FC236}">
                    <a16:creationId xmlns:a16="http://schemas.microsoft.com/office/drawing/2014/main" id="{5CFAACCE-3A7E-3DF1-2387-4E943A50F16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39734" y="4254431"/>
                <a:ext cx="38367" cy="138207"/>
              </a:xfrm>
              <a:prstGeom prst="line">
                <a:avLst/>
              </a:prstGeom>
              <a:grpFill/>
              <a:ln w="3492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4" name="组合 123">
              <a:extLst>
                <a:ext uri="{FF2B5EF4-FFF2-40B4-BE49-F238E27FC236}">
                  <a16:creationId xmlns:a16="http://schemas.microsoft.com/office/drawing/2014/main" id="{BBD9B828-029C-8AA1-A85F-CA146C0BB360}"/>
                </a:ext>
              </a:extLst>
            </p:cNvPr>
            <p:cNvGrpSpPr/>
            <p:nvPr/>
          </p:nvGrpSpPr>
          <p:grpSpPr>
            <a:xfrm rot="20238934">
              <a:off x="6445140" y="4097142"/>
              <a:ext cx="304425" cy="442631"/>
              <a:chOff x="2027732" y="3950007"/>
              <a:chExt cx="304425" cy="442631"/>
            </a:xfrm>
            <a:noFill/>
          </p:grpSpPr>
          <p:sp>
            <p:nvSpPr>
              <p:cNvPr id="128" name="椭圆 127">
                <a:extLst>
                  <a:ext uri="{FF2B5EF4-FFF2-40B4-BE49-F238E27FC236}">
                    <a16:creationId xmlns:a16="http://schemas.microsoft.com/office/drawing/2014/main" id="{A7D80128-2B5C-D92D-70B9-8EC63922E676}"/>
                  </a:ext>
                </a:extLst>
              </p:cNvPr>
              <p:cNvSpPr/>
              <p:nvPr/>
            </p:nvSpPr>
            <p:spPr>
              <a:xfrm>
                <a:off x="2027732" y="3950007"/>
                <a:ext cx="304425" cy="304425"/>
              </a:xfrm>
              <a:prstGeom prst="ellipse">
                <a:avLst/>
              </a:prstGeom>
              <a:grpFill/>
              <a:ln w="349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CN" altLang="en-US"/>
              </a:p>
            </p:txBody>
          </p:sp>
          <p:cxnSp>
            <p:nvCxnSpPr>
              <p:cNvPr id="129" name="直线连接符 128">
                <a:extLst>
                  <a:ext uri="{FF2B5EF4-FFF2-40B4-BE49-F238E27FC236}">
                    <a16:creationId xmlns:a16="http://schemas.microsoft.com/office/drawing/2014/main" id="{AFB53822-1CF7-5EB9-CDBC-37BF2A454E9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39734" y="4254431"/>
                <a:ext cx="38367" cy="138207"/>
              </a:xfrm>
              <a:prstGeom prst="line">
                <a:avLst/>
              </a:prstGeom>
              <a:grpFill/>
              <a:ln w="3492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5" name="组合 124">
              <a:extLst>
                <a:ext uri="{FF2B5EF4-FFF2-40B4-BE49-F238E27FC236}">
                  <a16:creationId xmlns:a16="http://schemas.microsoft.com/office/drawing/2014/main" id="{A7FD8C4A-391A-624A-6577-8D961E5C9D78}"/>
                </a:ext>
              </a:extLst>
            </p:cNvPr>
            <p:cNvGrpSpPr/>
            <p:nvPr/>
          </p:nvGrpSpPr>
          <p:grpSpPr>
            <a:xfrm rot="20238934">
              <a:off x="6966005" y="4097141"/>
              <a:ext cx="304425" cy="442632"/>
              <a:chOff x="2027732" y="3950006"/>
              <a:chExt cx="304425" cy="442632"/>
            </a:xfrm>
            <a:noFill/>
          </p:grpSpPr>
          <p:sp>
            <p:nvSpPr>
              <p:cNvPr id="126" name="椭圆 125">
                <a:extLst>
                  <a:ext uri="{FF2B5EF4-FFF2-40B4-BE49-F238E27FC236}">
                    <a16:creationId xmlns:a16="http://schemas.microsoft.com/office/drawing/2014/main" id="{800C3138-4F40-96D7-ABED-39457D634C3D}"/>
                  </a:ext>
                </a:extLst>
              </p:cNvPr>
              <p:cNvSpPr/>
              <p:nvPr/>
            </p:nvSpPr>
            <p:spPr>
              <a:xfrm>
                <a:off x="2027732" y="3950006"/>
                <a:ext cx="304425" cy="304425"/>
              </a:xfrm>
              <a:prstGeom prst="ellipse">
                <a:avLst/>
              </a:prstGeom>
              <a:grpFill/>
              <a:ln w="349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zh-CN" altLang="en-US"/>
              </a:p>
            </p:txBody>
          </p:sp>
          <p:cxnSp>
            <p:nvCxnSpPr>
              <p:cNvPr id="127" name="直线连接符 126">
                <a:extLst>
                  <a:ext uri="{FF2B5EF4-FFF2-40B4-BE49-F238E27FC236}">
                    <a16:creationId xmlns:a16="http://schemas.microsoft.com/office/drawing/2014/main" id="{99C73A1C-6BD0-F9FC-B678-28A190E42DD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39734" y="4254431"/>
                <a:ext cx="38367" cy="138207"/>
              </a:xfrm>
              <a:prstGeom prst="line">
                <a:avLst/>
              </a:prstGeom>
              <a:grpFill/>
              <a:ln w="3492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32" name="文本框 131">
            <a:extLst>
              <a:ext uri="{FF2B5EF4-FFF2-40B4-BE49-F238E27FC236}">
                <a16:creationId xmlns:a16="http://schemas.microsoft.com/office/drawing/2014/main" id="{8D30B17F-0F05-3618-5254-1515041D2088}"/>
              </a:ext>
            </a:extLst>
          </p:cNvPr>
          <p:cNvSpPr txBox="1"/>
          <p:nvPr/>
        </p:nvSpPr>
        <p:spPr>
          <a:xfrm>
            <a:off x="5843259" y="4067834"/>
            <a:ext cx="3844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0" i="0" u="none" strike="noStrike">
                <a:solidFill>
                  <a:srgbClr val="FF0000"/>
                </a:solidFill>
                <a:effectLst/>
                <a:latin typeface="-webkit-standard"/>
              </a:rPr>
              <a:t>✘</a:t>
            </a:r>
            <a:endParaRPr kumimoji="1" lang="zh-CN" altLang="en-US" sz="2000">
              <a:solidFill>
                <a:srgbClr val="FF0000"/>
              </a:solidFill>
            </a:endParaRPr>
          </a:p>
        </p:txBody>
      </p:sp>
      <p:sp>
        <p:nvSpPr>
          <p:cNvPr id="134" name="文本框 133">
            <a:extLst>
              <a:ext uri="{FF2B5EF4-FFF2-40B4-BE49-F238E27FC236}">
                <a16:creationId xmlns:a16="http://schemas.microsoft.com/office/drawing/2014/main" id="{A063A456-E43F-FFE0-68F8-94A650085D1E}"/>
              </a:ext>
            </a:extLst>
          </p:cNvPr>
          <p:cNvSpPr txBox="1"/>
          <p:nvPr/>
        </p:nvSpPr>
        <p:spPr>
          <a:xfrm>
            <a:off x="4363762" y="3152860"/>
            <a:ext cx="3720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>
                <a:solidFill>
                  <a:schemeClr val="accent4"/>
                </a:solidFill>
              </a:rPr>
              <a:t>✓</a:t>
            </a:r>
            <a:endParaRPr kumimoji="1" lang="zh-CN" altLang="en-US" sz="2400">
              <a:solidFill>
                <a:schemeClr val="accent4"/>
              </a:solidFill>
            </a:endParaRPr>
          </a:p>
        </p:txBody>
      </p:sp>
      <p:sp>
        <p:nvSpPr>
          <p:cNvPr id="145" name="文本框 144">
            <a:extLst>
              <a:ext uri="{FF2B5EF4-FFF2-40B4-BE49-F238E27FC236}">
                <a16:creationId xmlns:a16="http://schemas.microsoft.com/office/drawing/2014/main" id="{D247DFA3-474A-F86A-9122-BC32E5884921}"/>
              </a:ext>
            </a:extLst>
          </p:cNvPr>
          <p:cNvSpPr txBox="1"/>
          <p:nvPr/>
        </p:nvSpPr>
        <p:spPr>
          <a:xfrm>
            <a:off x="6906740" y="4055928"/>
            <a:ext cx="3844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0" i="0" u="none" strike="noStrike">
                <a:solidFill>
                  <a:srgbClr val="FF0000"/>
                </a:solidFill>
                <a:effectLst/>
                <a:latin typeface="-webkit-standard"/>
              </a:rPr>
              <a:t>✘</a:t>
            </a:r>
            <a:endParaRPr kumimoji="1" lang="zh-CN" altLang="en-US" sz="2000">
              <a:solidFill>
                <a:srgbClr val="FF0000"/>
              </a:solidFill>
            </a:endParaRPr>
          </a:p>
        </p:txBody>
      </p:sp>
      <p:sp>
        <p:nvSpPr>
          <p:cNvPr id="146" name="文本框 145">
            <a:extLst>
              <a:ext uri="{FF2B5EF4-FFF2-40B4-BE49-F238E27FC236}">
                <a16:creationId xmlns:a16="http://schemas.microsoft.com/office/drawing/2014/main" id="{40C9EE90-E705-0007-C961-E1FA374E2B82}"/>
              </a:ext>
            </a:extLst>
          </p:cNvPr>
          <p:cNvSpPr txBox="1"/>
          <p:nvPr/>
        </p:nvSpPr>
        <p:spPr>
          <a:xfrm>
            <a:off x="3816672" y="4957781"/>
            <a:ext cx="3844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0" i="0" u="none" strike="noStrike">
                <a:solidFill>
                  <a:srgbClr val="FF0000"/>
                </a:solidFill>
                <a:effectLst/>
                <a:latin typeface="-webkit-standard"/>
              </a:rPr>
              <a:t>✘</a:t>
            </a:r>
            <a:endParaRPr kumimoji="1" lang="zh-CN" altLang="en-US" sz="2000">
              <a:solidFill>
                <a:srgbClr val="FF0000"/>
              </a:solidFill>
            </a:endParaRPr>
          </a:p>
        </p:txBody>
      </p:sp>
      <p:sp>
        <p:nvSpPr>
          <p:cNvPr id="147" name="文本框 146">
            <a:extLst>
              <a:ext uri="{FF2B5EF4-FFF2-40B4-BE49-F238E27FC236}">
                <a16:creationId xmlns:a16="http://schemas.microsoft.com/office/drawing/2014/main" id="{8A3FD155-9885-8CE6-FD76-24AED1223F98}"/>
              </a:ext>
            </a:extLst>
          </p:cNvPr>
          <p:cNvSpPr txBox="1"/>
          <p:nvPr/>
        </p:nvSpPr>
        <p:spPr>
          <a:xfrm>
            <a:off x="4870764" y="4946351"/>
            <a:ext cx="3844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0" i="0" u="none" strike="noStrike">
                <a:solidFill>
                  <a:srgbClr val="FF0000"/>
                </a:solidFill>
                <a:effectLst/>
                <a:latin typeface="-webkit-standard"/>
              </a:rPr>
              <a:t>✘</a:t>
            </a:r>
            <a:endParaRPr kumimoji="1" lang="zh-CN" altLang="en-US" sz="2000">
              <a:solidFill>
                <a:srgbClr val="FF0000"/>
              </a:solidFill>
            </a:endParaRPr>
          </a:p>
        </p:txBody>
      </p:sp>
      <p:sp>
        <p:nvSpPr>
          <p:cNvPr id="148" name="文本框 147">
            <a:extLst>
              <a:ext uri="{FF2B5EF4-FFF2-40B4-BE49-F238E27FC236}">
                <a16:creationId xmlns:a16="http://schemas.microsoft.com/office/drawing/2014/main" id="{008CCB99-1437-7B0F-39C2-CEE95CAFCF89}"/>
              </a:ext>
            </a:extLst>
          </p:cNvPr>
          <p:cNvSpPr txBox="1"/>
          <p:nvPr/>
        </p:nvSpPr>
        <p:spPr>
          <a:xfrm>
            <a:off x="4350023" y="4946886"/>
            <a:ext cx="3844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0" i="0" u="none" strike="noStrike">
                <a:solidFill>
                  <a:srgbClr val="FF0000"/>
                </a:solidFill>
                <a:effectLst/>
                <a:latin typeface="-webkit-standard"/>
              </a:rPr>
              <a:t>✘</a:t>
            </a:r>
            <a:endParaRPr kumimoji="1" lang="zh-CN" altLang="en-US" sz="2000">
              <a:solidFill>
                <a:srgbClr val="FF0000"/>
              </a:solidFill>
            </a:endParaRPr>
          </a:p>
        </p:txBody>
      </p:sp>
      <p:sp>
        <p:nvSpPr>
          <p:cNvPr id="149" name="文本框 148">
            <a:extLst>
              <a:ext uri="{FF2B5EF4-FFF2-40B4-BE49-F238E27FC236}">
                <a16:creationId xmlns:a16="http://schemas.microsoft.com/office/drawing/2014/main" id="{116263A4-A5A8-5C5F-2CC5-0E6C1DFAB7C7}"/>
              </a:ext>
            </a:extLst>
          </p:cNvPr>
          <p:cNvSpPr txBox="1"/>
          <p:nvPr/>
        </p:nvSpPr>
        <p:spPr>
          <a:xfrm>
            <a:off x="4010316" y="3596877"/>
            <a:ext cx="100524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1400"/>
              <a:t>Result</a:t>
            </a:r>
            <a:r>
              <a:rPr kumimoji="1" lang="zh-CN" altLang="en-US" sz="1400"/>
              <a:t> </a:t>
            </a:r>
            <a:r>
              <a:rPr kumimoji="1" lang="en-US" altLang="zh-CN" sz="1400"/>
              <a:t>A_B</a:t>
            </a:r>
          </a:p>
        </p:txBody>
      </p:sp>
      <p:sp>
        <p:nvSpPr>
          <p:cNvPr id="150" name="文本框 149">
            <a:extLst>
              <a:ext uri="{FF2B5EF4-FFF2-40B4-BE49-F238E27FC236}">
                <a16:creationId xmlns:a16="http://schemas.microsoft.com/office/drawing/2014/main" id="{944E9375-834D-8C9B-F34D-51ACA7911EAC}"/>
              </a:ext>
            </a:extLst>
          </p:cNvPr>
          <p:cNvSpPr txBox="1"/>
          <p:nvPr/>
        </p:nvSpPr>
        <p:spPr>
          <a:xfrm>
            <a:off x="1921466" y="4532442"/>
            <a:ext cx="100524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1400"/>
              <a:t>Result</a:t>
            </a:r>
            <a:r>
              <a:rPr kumimoji="1" lang="zh-CN" altLang="en-US" sz="1400"/>
              <a:t> </a:t>
            </a:r>
            <a:r>
              <a:rPr kumimoji="1" lang="en-US" altLang="zh-CN" sz="1400"/>
              <a:t>B_A</a:t>
            </a:r>
          </a:p>
        </p:txBody>
      </p:sp>
      <p:sp>
        <p:nvSpPr>
          <p:cNvPr id="151" name="文本框 150">
            <a:extLst>
              <a:ext uri="{FF2B5EF4-FFF2-40B4-BE49-F238E27FC236}">
                <a16:creationId xmlns:a16="http://schemas.microsoft.com/office/drawing/2014/main" id="{F9902801-E36C-3515-192D-D22460DD7568}"/>
              </a:ext>
            </a:extLst>
          </p:cNvPr>
          <p:cNvSpPr txBox="1"/>
          <p:nvPr/>
        </p:nvSpPr>
        <p:spPr>
          <a:xfrm>
            <a:off x="6050587" y="3605801"/>
            <a:ext cx="10650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1400"/>
              <a:t>Result</a:t>
            </a:r>
            <a:r>
              <a:rPr kumimoji="1" lang="zh-CN" altLang="en-US" sz="1400"/>
              <a:t> </a:t>
            </a:r>
            <a:r>
              <a:rPr kumimoji="1" lang="en-US" altLang="zh-CN" sz="1400"/>
              <a:t>A_C</a:t>
            </a:r>
          </a:p>
        </p:txBody>
      </p:sp>
      <p:sp>
        <p:nvSpPr>
          <p:cNvPr id="152" name="文本框 151">
            <a:extLst>
              <a:ext uri="{FF2B5EF4-FFF2-40B4-BE49-F238E27FC236}">
                <a16:creationId xmlns:a16="http://schemas.microsoft.com/office/drawing/2014/main" id="{E052BB64-0731-2E9B-08DF-C829EF46992B}"/>
              </a:ext>
            </a:extLst>
          </p:cNvPr>
          <p:cNvSpPr txBox="1"/>
          <p:nvPr/>
        </p:nvSpPr>
        <p:spPr>
          <a:xfrm>
            <a:off x="1938959" y="5395042"/>
            <a:ext cx="100524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1400"/>
              <a:t>Result</a:t>
            </a:r>
            <a:r>
              <a:rPr kumimoji="1" lang="zh-CN" altLang="en-US" sz="1400"/>
              <a:t> </a:t>
            </a:r>
            <a:r>
              <a:rPr kumimoji="1" lang="en-US" altLang="zh-CN" sz="1400"/>
              <a:t>C_A</a:t>
            </a:r>
          </a:p>
        </p:txBody>
      </p:sp>
      <p:sp>
        <p:nvSpPr>
          <p:cNvPr id="153" name="文本框 152">
            <a:extLst>
              <a:ext uri="{FF2B5EF4-FFF2-40B4-BE49-F238E27FC236}">
                <a16:creationId xmlns:a16="http://schemas.microsoft.com/office/drawing/2014/main" id="{8717469B-21CA-5A12-05AC-70CF58682110}"/>
              </a:ext>
            </a:extLst>
          </p:cNvPr>
          <p:cNvSpPr txBox="1"/>
          <p:nvPr/>
        </p:nvSpPr>
        <p:spPr>
          <a:xfrm>
            <a:off x="4041175" y="5394792"/>
            <a:ext cx="100524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1400"/>
              <a:t>Result</a:t>
            </a:r>
            <a:r>
              <a:rPr kumimoji="1" lang="zh-CN" altLang="en-US" sz="1400"/>
              <a:t> </a:t>
            </a:r>
            <a:r>
              <a:rPr kumimoji="1" lang="en-US" altLang="zh-CN" sz="1400"/>
              <a:t>C_B</a:t>
            </a:r>
          </a:p>
        </p:txBody>
      </p:sp>
      <p:sp>
        <p:nvSpPr>
          <p:cNvPr id="154" name="文本框 153">
            <a:extLst>
              <a:ext uri="{FF2B5EF4-FFF2-40B4-BE49-F238E27FC236}">
                <a16:creationId xmlns:a16="http://schemas.microsoft.com/office/drawing/2014/main" id="{CECF9886-4814-D749-832F-A2691C42C55A}"/>
              </a:ext>
            </a:extLst>
          </p:cNvPr>
          <p:cNvSpPr txBox="1"/>
          <p:nvPr/>
        </p:nvSpPr>
        <p:spPr>
          <a:xfrm>
            <a:off x="6065697" y="4500342"/>
            <a:ext cx="100524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1400"/>
              <a:t>Result</a:t>
            </a:r>
            <a:r>
              <a:rPr kumimoji="1" lang="zh-CN" altLang="en-US" sz="1400"/>
              <a:t> </a:t>
            </a:r>
            <a:r>
              <a:rPr kumimoji="1" lang="en-US" altLang="zh-CN" sz="1400"/>
              <a:t>B_C</a:t>
            </a:r>
          </a:p>
        </p:txBody>
      </p:sp>
      <p:sp>
        <p:nvSpPr>
          <p:cNvPr id="155" name="文本框 154">
            <a:extLst>
              <a:ext uri="{FF2B5EF4-FFF2-40B4-BE49-F238E27FC236}">
                <a16:creationId xmlns:a16="http://schemas.microsoft.com/office/drawing/2014/main" id="{E3521F76-C4E5-3CDA-9871-21111B5EC3B3}"/>
              </a:ext>
            </a:extLst>
          </p:cNvPr>
          <p:cNvSpPr txBox="1"/>
          <p:nvPr/>
        </p:nvSpPr>
        <p:spPr>
          <a:xfrm>
            <a:off x="2316452" y="4949597"/>
            <a:ext cx="3844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0" i="0" u="none" strike="noStrike">
                <a:solidFill>
                  <a:srgbClr val="FF0000"/>
                </a:solidFill>
                <a:effectLst/>
                <a:latin typeface="-webkit-standard"/>
              </a:rPr>
              <a:t>✘</a:t>
            </a:r>
            <a:endParaRPr kumimoji="1" lang="zh-CN" altLang="en-US" sz="2000">
              <a:solidFill>
                <a:srgbClr val="FF0000"/>
              </a:solidFill>
            </a:endParaRPr>
          </a:p>
        </p:txBody>
      </p:sp>
      <p:sp>
        <p:nvSpPr>
          <p:cNvPr id="6" name="文本框 134">
            <a:extLst>
              <a:ext uri="{FF2B5EF4-FFF2-40B4-BE49-F238E27FC236}">
                <a16:creationId xmlns:a16="http://schemas.microsoft.com/office/drawing/2014/main" id="{2BB265AC-95A8-66AA-0E09-675F651312DB}"/>
              </a:ext>
            </a:extLst>
          </p:cNvPr>
          <p:cNvSpPr txBox="1"/>
          <p:nvPr/>
        </p:nvSpPr>
        <p:spPr>
          <a:xfrm>
            <a:off x="4880380" y="3143428"/>
            <a:ext cx="3720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>
                <a:solidFill>
                  <a:schemeClr val="accent4"/>
                </a:solidFill>
              </a:rPr>
              <a:t>✓</a:t>
            </a:r>
            <a:endParaRPr kumimoji="1" lang="zh-CN" altLang="en-US" sz="2400">
              <a:solidFill>
                <a:schemeClr val="accent4"/>
              </a:solidFill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A21F3AEE-A93E-2194-0629-1A24BCEADAF4}"/>
              </a:ext>
            </a:extLst>
          </p:cNvPr>
          <p:cNvSpPr txBox="1"/>
          <p:nvPr/>
        </p:nvSpPr>
        <p:spPr>
          <a:xfrm>
            <a:off x="3827046" y="3159487"/>
            <a:ext cx="3720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>
                <a:solidFill>
                  <a:schemeClr val="accent4"/>
                </a:solidFill>
              </a:rPr>
              <a:t>✓</a:t>
            </a:r>
            <a:endParaRPr kumimoji="1" lang="zh-CN" altLang="en-US" sz="2400">
              <a:solidFill>
                <a:schemeClr val="accent4"/>
              </a:solidFill>
            </a:endParaRP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4A9E6305-B4CC-6699-0CA9-4BE8D1E7C1EB}"/>
              </a:ext>
            </a:extLst>
          </p:cNvPr>
          <p:cNvSpPr txBox="1"/>
          <p:nvPr/>
        </p:nvSpPr>
        <p:spPr>
          <a:xfrm>
            <a:off x="5747513" y="3146806"/>
            <a:ext cx="588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>
                <a:solidFill>
                  <a:schemeClr val="accent4"/>
                </a:solidFill>
              </a:rPr>
              <a:t>✓</a:t>
            </a:r>
            <a:endParaRPr kumimoji="1" lang="zh-CN" altLang="en-US" sz="2400">
              <a:solidFill>
                <a:schemeClr val="accent4"/>
              </a:solidFill>
            </a:endParaRPr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id="{5C0CBCEE-EB20-54AB-433B-140F0DD166F8}"/>
              </a:ext>
            </a:extLst>
          </p:cNvPr>
          <p:cNvSpPr txBox="1"/>
          <p:nvPr/>
        </p:nvSpPr>
        <p:spPr>
          <a:xfrm>
            <a:off x="5831256" y="3146310"/>
            <a:ext cx="15036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>
                <a:solidFill>
                  <a:schemeClr val="accent4"/>
                </a:solidFill>
              </a:rPr>
              <a:t>✓</a:t>
            </a:r>
            <a:endParaRPr kumimoji="1" lang="zh-CN" altLang="en-US" sz="2400">
              <a:solidFill>
                <a:schemeClr val="accent4"/>
              </a:solidFill>
            </a:endParaRPr>
          </a:p>
        </p:txBody>
      </p:sp>
      <p:sp>
        <p:nvSpPr>
          <p:cNvPr id="43" name="文本框 42">
            <a:extLst>
              <a:ext uri="{FF2B5EF4-FFF2-40B4-BE49-F238E27FC236}">
                <a16:creationId xmlns:a16="http://schemas.microsoft.com/office/drawing/2014/main" id="{22F49DAA-FA43-C549-ADA3-A415B6823F9D}"/>
              </a:ext>
            </a:extLst>
          </p:cNvPr>
          <p:cNvSpPr txBox="1"/>
          <p:nvPr/>
        </p:nvSpPr>
        <p:spPr>
          <a:xfrm>
            <a:off x="6345733" y="3147050"/>
            <a:ext cx="15036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>
                <a:solidFill>
                  <a:schemeClr val="accent4"/>
                </a:solidFill>
              </a:rPr>
              <a:t>✓</a:t>
            </a:r>
            <a:endParaRPr kumimoji="1" lang="zh-CN" altLang="en-US" sz="2400">
              <a:solidFill>
                <a:schemeClr val="accent4"/>
              </a:solidFill>
            </a:endParaRPr>
          </a:p>
        </p:txBody>
      </p:sp>
      <p:sp>
        <p:nvSpPr>
          <p:cNvPr id="55" name="文本框 54">
            <a:extLst>
              <a:ext uri="{FF2B5EF4-FFF2-40B4-BE49-F238E27FC236}">
                <a16:creationId xmlns:a16="http://schemas.microsoft.com/office/drawing/2014/main" id="{6167C340-B387-3833-57CB-6778A0DB708C}"/>
              </a:ext>
            </a:extLst>
          </p:cNvPr>
          <p:cNvSpPr txBox="1"/>
          <p:nvPr/>
        </p:nvSpPr>
        <p:spPr>
          <a:xfrm>
            <a:off x="5828899" y="4061452"/>
            <a:ext cx="15036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>
                <a:solidFill>
                  <a:schemeClr val="accent4"/>
                </a:solidFill>
              </a:rPr>
              <a:t>✓</a:t>
            </a:r>
            <a:endParaRPr kumimoji="1" lang="zh-CN" altLang="en-US" sz="2400">
              <a:solidFill>
                <a:schemeClr val="accent4"/>
              </a:solidFill>
            </a:endParaRPr>
          </a:p>
        </p:txBody>
      </p:sp>
      <p:sp>
        <p:nvSpPr>
          <p:cNvPr id="66" name="文本框 65">
            <a:extLst>
              <a:ext uri="{FF2B5EF4-FFF2-40B4-BE49-F238E27FC236}">
                <a16:creationId xmlns:a16="http://schemas.microsoft.com/office/drawing/2014/main" id="{8C74F12C-8EEF-72CA-1B64-06D95D84D933}"/>
              </a:ext>
            </a:extLst>
          </p:cNvPr>
          <p:cNvSpPr txBox="1"/>
          <p:nvPr/>
        </p:nvSpPr>
        <p:spPr>
          <a:xfrm>
            <a:off x="1203571" y="4103766"/>
            <a:ext cx="15036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>
                <a:solidFill>
                  <a:schemeClr val="accent4"/>
                </a:solidFill>
              </a:rPr>
              <a:t>✓</a:t>
            </a:r>
            <a:endParaRPr kumimoji="1" lang="zh-CN" altLang="en-US" sz="2400">
              <a:solidFill>
                <a:schemeClr val="accent4"/>
              </a:solidFill>
            </a:endParaRPr>
          </a:p>
        </p:txBody>
      </p:sp>
      <p:sp>
        <p:nvSpPr>
          <p:cNvPr id="77" name="文本框 76">
            <a:extLst>
              <a:ext uri="{FF2B5EF4-FFF2-40B4-BE49-F238E27FC236}">
                <a16:creationId xmlns:a16="http://schemas.microsoft.com/office/drawing/2014/main" id="{BF19E8C4-9816-7C8D-A327-EF72FCD50AB7}"/>
              </a:ext>
            </a:extLst>
          </p:cNvPr>
          <p:cNvSpPr txBox="1"/>
          <p:nvPr/>
        </p:nvSpPr>
        <p:spPr>
          <a:xfrm>
            <a:off x="1740284" y="4097142"/>
            <a:ext cx="15036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>
                <a:solidFill>
                  <a:schemeClr val="accent4"/>
                </a:solidFill>
              </a:rPr>
              <a:t>✓</a:t>
            </a:r>
            <a:endParaRPr kumimoji="1" lang="zh-CN" altLang="en-US" sz="2400">
              <a:solidFill>
                <a:schemeClr val="accent4"/>
              </a:solidFill>
            </a:endParaRPr>
          </a:p>
        </p:txBody>
      </p:sp>
      <p:sp>
        <p:nvSpPr>
          <p:cNvPr id="88" name="文本框 87">
            <a:extLst>
              <a:ext uri="{FF2B5EF4-FFF2-40B4-BE49-F238E27FC236}">
                <a16:creationId xmlns:a16="http://schemas.microsoft.com/office/drawing/2014/main" id="{DCFF9635-D128-D561-6906-CC63076A8EBC}"/>
              </a:ext>
            </a:extLst>
          </p:cNvPr>
          <p:cNvSpPr txBox="1"/>
          <p:nvPr/>
        </p:nvSpPr>
        <p:spPr>
          <a:xfrm>
            <a:off x="2257117" y="4097142"/>
            <a:ext cx="15036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>
                <a:solidFill>
                  <a:schemeClr val="accent4"/>
                </a:solidFill>
              </a:rPr>
              <a:t>✓</a:t>
            </a:r>
            <a:endParaRPr kumimoji="1" lang="zh-CN" altLang="en-US" sz="2400">
              <a:solidFill>
                <a:schemeClr val="accent4"/>
              </a:solidFill>
            </a:endParaRPr>
          </a:p>
        </p:txBody>
      </p:sp>
      <p:sp>
        <p:nvSpPr>
          <p:cNvPr id="99" name="文本框 98">
            <a:extLst>
              <a:ext uri="{FF2B5EF4-FFF2-40B4-BE49-F238E27FC236}">
                <a16:creationId xmlns:a16="http://schemas.microsoft.com/office/drawing/2014/main" id="{9721563A-8016-F7BB-C525-A8D20690B4DD}"/>
              </a:ext>
            </a:extLst>
          </p:cNvPr>
          <p:cNvSpPr txBox="1"/>
          <p:nvPr/>
        </p:nvSpPr>
        <p:spPr>
          <a:xfrm>
            <a:off x="1210199" y="4958530"/>
            <a:ext cx="15036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>
                <a:solidFill>
                  <a:schemeClr val="accent4"/>
                </a:solidFill>
              </a:rPr>
              <a:t>✓</a:t>
            </a:r>
            <a:endParaRPr kumimoji="1" lang="zh-CN" altLang="en-US" sz="2400">
              <a:solidFill>
                <a:schemeClr val="accent4"/>
              </a:solidFill>
            </a:endParaRPr>
          </a:p>
        </p:txBody>
      </p:sp>
      <p:sp>
        <p:nvSpPr>
          <p:cNvPr id="110" name="文本框 109">
            <a:extLst>
              <a:ext uri="{FF2B5EF4-FFF2-40B4-BE49-F238E27FC236}">
                <a16:creationId xmlns:a16="http://schemas.microsoft.com/office/drawing/2014/main" id="{99E19DBF-B311-5D6A-354B-65BE8C742E09}"/>
              </a:ext>
            </a:extLst>
          </p:cNvPr>
          <p:cNvSpPr txBox="1"/>
          <p:nvPr/>
        </p:nvSpPr>
        <p:spPr>
          <a:xfrm>
            <a:off x="2257119" y="4958532"/>
            <a:ext cx="15036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>
                <a:solidFill>
                  <a:schemeClr val="accent4"/>
                </a:solidFill>
              </a:rPr>
              <a:t>✓</a:t>
            </a:r>
            <a:endParaRPr kumimoji="1" lang="zh-CN" altLang="en-US" sz="2400">
              <a:solidFill>
                <a:schemeClr val="accent4"/>
              </a:solidFill>
            </a:endParaRPr>
          </a:p>
        </p:txBody>
      </p:sp>
      <p:sp>
        <p:nvSpPr>
          <p:cNvPr id="121" name="矩形 120">
            <a:extLst>
              <a:ext uri="{FF2B5EF4-FFF2-40B4-BE49-F238E27FC236}">
                <a16:creationId xmlns:a16="http://schemas.microsoft.com/office/drawing/2014/main" id="{192E01E9-F0E0-A976-C550-3EC370DA6741}"/>
              </a:ext>
            </a:extLst>
          </p:cNvPr>
          <p:cNvSpPr/>
          <p:nvPr/>
        </p:nvSpPr>
        <p:spPr>
          <a:xfrm>
            <a:off x="1485900" y="3894114"/>
            <a:ext cx="2043113" cy="946105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zh-CN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3" name="矩形 132">
            <a:extLst>
              <a:ext uri="{FF2B5EF4-FFF2-40B4-BE49-F238E27FC236}">
                <a16:creationId xmlns:a16="http://schemas.microsoft.com/office/drawing/2014/main" id="{D7ABFAB3-0027-4255-DB06-F9E59CF0E869}"/>
              </a:ext>
            </a:extLst>
          </p:cNvPr>
          <p:cNvSpPr/>
          <p:nvPr/>
        </p:nvSpPr>
        <p:spPr>
          <a:xfrm>
            <a:off x="3524090" y="3006169"/>
            <a:ext cx="2043113" cy="946105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zh-CN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2023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" grpId="0" animBg="1"/>
      <p:bldP spid="121" grpId="1" animBg="1"/>
      <p:bldP spid="133" grpId="0" animBg="1"/>
    </p:bldLst>
  </p:timing>
  <p:extLst>
    <p:ext uri="{6950BFC3-D8DA-4A85-94F7-54DA5524770B}">
      <p188:commentRel xmlns:p188="http://schemas.microsoft.com/office/powerpoint/2018/8/main" r:id="rId3"/>
    </p:ext>
  </p:extLs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4B93175-5034-E8C1-519D-7FE568F3C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>
                <a:latin typeface="+mj-lt"/>
                <a:cs typeface="Segoe UI"/>
              </a:rPr>
              <a:t>Step</a:t>
            </a:r>
            <a:r>
              <a:rPr kumimoji="1" lang="zh-CN" altLang="en-US" b="1" dirty="0">
                <a:latin typeface="+mj-lt"/>
                <a:cs typeface="Segoe UI"/>
              </a:rPr>
              <a:t> </a:t>
            </a:r>
            <a:r>
              <a:rPr lang="zh-CN" altLang="en-US" b="1" dirty="0">
                <a:latin typeface="+mj-lt"/>
                <a:cs typeface="Segoe UI"/>
              </a:rPr>
              <a:t>5</a:t>
            </a:r>
            <a:r>
              <a:rPr lang="en-US" altLang="zh-CN" b="1" dirty="0">
                <a:latin typeface="+mj-lt"/>
                <a:cs typeface="Segoe UI"/>
              </a:rPr>
              <a:t>: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8621414-8DF5-9E26-40B4-713004A3E0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" altLang="ja-JP" dirty="0"/>
              <a:t>Manually check to determine weather they are truly </a:t>
            </a:r>
            <a:br>
              <a:rPr kumimoji="1" lang="en" altLang="ja-JP" dirty="0"/>
            </a:br>
            <a:r>
              <a:rPr kumimoji="1" lang="en" altLang="ja-JP" dirty="0"/>
              <a:t>FE method pairs</a:t>
            </a:r>
          </a:p>
          <a:p>
            <a:pPr lvl="1"/>
            <a:r>
              <a:rPr kumimoji="1" lang="en" altLang="ja-JP" dirty="0"/>
              <a:t>But checking all pairs is extremely time-consuming</a:t>
            </a:r>
          </a:p>
          <a:p>
            <a:r>
              <a:rPr lang="en" altLang="ja-JP" dirty="0"/>
              <a:t>S</a:t>
            </a:r>
            <a:r>
              <a:rPr kumimoji="1" lang="en" altLang="ja-JP" dirty="0"/>
              <a:t>elect 751 pairs from 7,415 candidate FE method pairs </a:t>
            </a:r>
            <a:br>
              <a:rPr kumimoji="1" lang="en" altLang="ja-JP" dirty="0"/>
            </a:br>
            <a:r>
              <a:rPr kumimoji="1" lang="en" altLang="ja-JP" dirty="0"/>
              <a:t>and visually check them</a:t>
            </a:r>
          </a:p>
          <a:p>
            <a:pPr lvl="1"/>
            <a:r>
              <a:rPr kumimoji="1" lang="en" altLang="ja-JP" dirty="0"/>
              <a:t>We selected pairs consisting of two methods, </a:t>
            </a:r>
            <a:br>
              <a:rPr kumimoji="1" lang="en" altLang="ja-JP" dirty="0"/>
            </a:br>
            <a:r>
              <a:rPr kumimoji="1" lang="en" altLang="ja-JP" dirty="0"/>
              <a:t>both of which did not appear in previous checks</a:t>
            </a:r>
          </a:p>
          <a:p>
            <a:pPr lvl="1"/>
            <a:r>
              <a:rPr kumimoji="1" lang="en" altLang="ja-JP" dirty="0"/>
              <a:t>Also we created new test cases to demonstrate that the</a:t>
            </a:r>
            <a:br>
              <a:rPr kumimoji="1" lang="en" altLang="ja-JP" dirty="0"/>
            </a:br>
            <a:r>
              <a:rPr kumimoji="1" lang="en" altLang="ja-JP" dirty="0"/>
              <a:t>two methods are not functionally equivalent</a:t>
            </a:r>
          </a:p>
          <a:p>
            <a:r>
              <a:rPr kumimoji="1" lang="en" altLang="ja-JP" dirty="0"/>
              <a:t>Identified </a:t>
            </a:r>
            <a:r>
              <a:rPr kumimoji="1" lang="en" altLang="ja-JP" b="1" dirty="0"/>
              <a:t>130 FE method pairs</a:t>
            </a:r>
          </a:p>
          <a:p>
            <a:endParaRPr kumimoji="1" lang="en" altLang="ja-JP" dirty="0"/>
          </a:p>
          <a:p>
            <a:endParaRPr kumimoji="1" lang="en" altLang="ja-JP" dirty="0"/>
          </a:p>
          <a:p>
            <a:endParaRPr kumimoji="1" lang="en" altLang="ja-JP" dirty="0"/>
          </a:p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1B3760F-CC96-956B-D6EA-B0FC65779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15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649661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6E834D-F2C7-7BFC-5E5A-003346784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" altLang="ja-JP" b="1"/>
              <a:t>Example of </a:t>
            </a:r>
            <a:r>
              <a:rPr kumimoji="1" lang="en" altLang="ja-JP" b="1" dirty="0"/>
              <a:t>FE method</a:t>
            </a:r>
            <a:r>
              <a:rPr kumimoji="1" lang="en" altLang="ja-JP" b="1"/>
              <a:t> pair</a:t>
            </a:r>
            <a:endParaRPr kumimoji="1" lang="ja-JP" altLang="en-US" b="1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84759CA-5379-3AE5-8452-1056BA8C8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16</a:t>
            </a:fld>
            <a:endParaRPr lang="ja-JP" altLang="en-US"/>
          </a:p>
        </p:txBody>
      </p:sp>
      <p:grpSp>
        <p:nvGrpSpPr>
          <p:cNvPr id="5" name="组合 4">
            <a:extLst>
              <a:ext uri="{FF2B5EF4-FFF2-40B4-BE49-F238E27FC236}">
                <a16:creationId xmlns:a16="http://schemas.microsoft.com/office/drawing/2014/main" id="{4492ED8A-1416-E5A3-3C7C-D5BF3924C81F}"/>
              </a:ext>
            </a:extLst>
          </p:cNvPr>
          <p:cNvGrpSpPr/>
          <p:nvPr/>
        </p:nvGrpSpPr>
        <p:grpSpPr>
          <a:xfrm>
            <a:off x="574629" y="1873625"/>
            <a:ext cx="4691743" cy="1744217"/>
            <a:chOff x="685800" y="489855"/>
            <a:chExt cx="6217920" cy="1680617"/>
          </a:xfrm>
        </p:grpSpPr>
        <p:sp>
          <p:nvSpPr>
            <p:cNvPr id="7" name="文本框 6">
              <a:extLst>
                <a:ext uri="{FF2B5EF4-FFF2-40B4-BE49-F238E27FC236}">
                  <a16:creationId xmlns:a16="http://schemas.microsoft.com/office/drawing/2014/main" id="{B0340A31-DAAD-3AF8-4F6E-E813FB6B46F5}"/>
                </a:ext>
              </a:extLst>
            </p:cNvPr>
            <p:cNvSpPr txBox="1"/>
            <p:nvPr/>
          </p:nvSpPr>
          <p:spPr>
            <a:xfrm>
              <a:off x="685800" y="495105"/>
              <a:ext cx="6217920" cy="1675367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kumimoji="1" lang="en">
                  <a:latin typeface="Consolas" panose="020B0609020204030204" pitchFamily="49" charset="0"/>
                  <a:ea typeface="+mn-lt"/>
                  <a:cs typeface="Consolas" panose="020B0609020204030204" pitchFamily="49" charset="0"/>
                </a:rPr>
                <a:t>def </a:t>
              </a:r>
              <a:r>
                <a:rPr lang="en">
                  <a:latin typeface="Consolas" panose="020B0609020204030204" pitchFamily="49" charset="0"/>
                  <a:ea typeface="+mn-lt"/>
                  <a:cs typeface="Consolas" panose="020B0609020204030204" pitchFamily="49" charset="0"/>
                </a:rPr>
                <a:t>sum1d</a:t>
              </a:r>
              <a:r>
                <a:rPr kumimoji="1" lang="en">
                  <a:latin typeface="Consolas" panose="020B0609020204030204" pitchFamily="49" charset="0"/>
                  <a:ea typeface="+mn-lt"/>
                  <a:cs typeface="Consolas" panose="020B0609020204030204" pitchFamily="49" charset="0"/>
                </a:rPr>
                <a:t>(</a:t>
              </a:r>
              <a:r>
                <a:rPr lang="en" err="1">
                  <a:latin typeface="Consolas" panose="020B0609020204030204" pitchFamily="49" charset="0"/>
                  <a:ea typeface="+mn-lt"/>
                  <a:cs typeface="Consolas" panose="020B0609020204030204" pitchFamily="49" charset="0"/>
                </a:rPr>
                <a:t>s</a:t>
              </a:r>
              <a:r>
                <a:rPr kumimoji="1" lang="en" err="1">
                  <a:latin typeface="Consolas" panose="020B0609020204030204" pitchFamily="49" charset="0"/>
                  <a:ea typeface="+mn-lt"/>
                  <a:cs typeface="Consolas" panose="020B0609020204030204" pitchFamily="49" charset="0"/>
                </a:rPr>
                <a:t>:int</a:t>
              </a:r>
              <a:r>
                <a:rPr kumimoji="1" lang="en">
                  <a:latin typeface="Consolas" panose="020B0609020204030204" pitchFamily="49" charset="0"/>
                  <a:ea typeface="+mn-lt"/>
                  <a:cs typeface="Consolas" panose="020B0609020204030204" pitchFamily="49" charset="0"/>
                </a:rPr>
                <a:t>, </a:t>
              </a:r>
              <a:r>
                <a:rPr lang="en" err="1">
                  <a:latin typeface="Consolas" panose="020B0609020204030204" pitchFamily="49" charset="0"/>
                  <a:ea typeface="+mn-lt"/>
                  <a:cs typeface="Consolas" panose="020B0609020204030204" pitchFamily="49" charset="0"/>
                </a:rPr>
                <a:t>e</a:t>
              </a:r>
              <a:r>
                <a:rPr kumimoji="1" lang="en" err="1">
                  <a:latin typeface="Consolas" panose="020B0609020204030204" pitchFamily="49" charset="0"/>
                  <a:ea typeface="+mn-lt"/>
                  <a:cs typeface="Consolas" panose="020B0609020204030204" pitchFamily="49" charset="0"/>
                </a:rPr>
                <a:t>:int</a:t>
              </a:r>
              <a:r>
                <a:rPr kumimoji="1" lang="en">
                  <a:latin typeface="Consolas" panose="020B0609020204030204" pitchFamily="49" charset="0"/>
                  <a:ea typeface="+mn-lt"/>
                  <a:cs typeface="Consolas" panose="020B0609020204030204" pitchFamily="49" charset="0"/>
                </a:rPr>
                <a:t>) -&gt; int: </a:t>
              </a:r>
              <a:endParaRPr lang="zh-CN" altLang="en-US">
                <a:latin typeface="Consolas" panose="020B0609020204030204" pitchFamily="49" charset="0"/>
                <a:ea typeface="游ゴシック"/>
                <a:cs typeface="Consolas" panose="020B0609020204030204" pitchFamily="49" charset="0"/>
              </a:endParaRPr>
            </a:p>
            <a:p>
              <a:r>
                <a:rPr lang="en">
                  <a:latin typeface="Consolas" panose="020B0609020204030204" pitchFamily="49" charset="0"/>
                  <a:ea typeface="+mn-lt"/>
                  <a:cs typeface="Consolas" panose="020B0609020204030204" pitchFamily="49" charset="0"/>
                </a:rPr>
                <a:t>    c </a:t>
              </a:r>
              <a:r>
                <a:rPr kumimoji="1" lang="en">
                  <a:latin typeface="Consolas" panose="020B0609020204030204" pitchFamily="49" charset="0"/>
                  <a:ea typeface="+mn-lt"/>
                  <a:cs typeface="Consolas" panose="020B0609020204030204" pitchFamily="49" charset="0"/>
                </a:rPr>
                <a:t>= 0</a:t>
              </a:r>
              <a:r>
                <a:rPr lang="en">
                  <a:latin typeface="Consolas" panose="020B0609020204030204" pitchFamily="49" charset="0"/>
                  <a:ea typeface="+mn-lt"/>
                  <a:cs typeface="Consolas" panose="020B0609020204030204" pitchFamily="49" charset="0"/>
                </a:rPr>
                <a:t> </a:t>
              </a:r>
              <a:endParaRPr lang="zh-CN">
                <a:latin typeface="Consolas" panose="020B0609020204030204" pitchFamily="49" charset="0"/>
                <a:cs typeface="Consolas" panose="020B0609020204030204" pitchFamily="49" charset="0"/>
              </a:endParaRPr>
            </a:p>
            <a:p>
              <a:r>
                <a:rPr lang="en">
                  <a:latin typeface="Consolas" panose="020B0609020204030204" pitchFamily="49" charset="0"/>
                  <a:ea typeface="+mn-lt"/>
                  <a:cs typeface="Consolas" panose="020B0609020204030204" pitchFamily="49" charset="0"/>
                </a:rPr>
                <a:t>    for </a:t>
              </a:r>
              <a:r>
                <a:rPr lang="en" err="1">
                  <a:latin typeface="Consolas" panose="020B0609020204030204" pitchFamily="49" charset="0"/>
                  <a:ea typeface="+mn-lt"/>
                  <a:cs typeface="Consolas" panose="020B0609020204030204" pitchFamily="49" charset="0"/>
                </a:rPr>
                <a:t>i</a:t>
              </a:r>
              <a:r>
                <a:rPr lang="en">
                  <a:latin typeface="Consolas" panose="020B0609020204030204" pitchFamily="49" charset="0"/>
                  <a:ea typeface="+mn-lt"/>
                  <a:cs typeface="Consolas" panose="020B0609020204030204" pitchFamily="49" charset="0"/>
                </a:rPr>
                <a:t> in range</a:t>
              </a:r>
              <a:r>
                <a:rPr kumimoji="1" lang="en">
                  <a:latin typeface="Consolas" panose="020B0609020204030204" pitchFamily="49" charset="0"/>
                  <a:ea typeface="+mn-lt"/>
                  <a:cs typeface="Consolas" panose="020B0609020204030204" pitchFamily="49" charset="0"/>
                </a:rPr>
                <a:t>(</a:t>
              </a:r>
              <a:r>
                <a:rPr lang="en">
                  <a:latin typeface="Consolas" panose="020B0609020204030204" pitchFamily="49" charset="0"/>
                  <a:ea typeface="+mn-lt"/>
                  <a:cs typeface="Consolas" panose="020B0609020204030204" pitchFamily="49" charset="0"/>
                </a:rPr>
                <a:t>s</a:t>
              </a:r>
              <a:r>
                <a:rPr kumimoji="1" lang="en">
                  <a:latin typeface="Consolas" panose="020B0609020204030204" pitchFamily="49" charset="0"/>
                  <a:ea typeface="+mn-lt"/>
                  <a:cs typeface="Consolas" panose="020B0609020204030204" pitchFamily="49" charset="0"/>
                </a:rPr>
                <a:t>, </a:t>
              </a:r>
              <a:r>
                <a:rPr lang="en">
                  <a:latin typeface="Consolas" panose="020B0609020204030204" pitchFamily="49" charset="0"/>
                  <a:ea typeface="+mn-lt"/>
                  <a:cs typeface="Consolas" panose="020B0609020204030204" pitchFamily="49" charset="0"/>
                </a:rPr>
                <a:t>e): </a:t>
              </a:r>
              <a:endParaRPr lang="en">
                <a:latin typeface="Consolas" panose="020B0609020204030204" pitchFamily="49" charset="0"/>
                <a:ea typeface="游ゴシック"/>
                <a:cs typeface="Consolas" panose="020B0609020204030204" pitchFamily="49" charset="0"/>
              </a:endParaRPr>
            </a:p>
            <a:p>
              <a:r>
                <a:rPr lang="en">
                  <a:latin typeface="Consolas" panose="020B0609020204030204" pitchFamily="49" charset="0"/>
                  <a:ea typeface="+mn-lt"/>
                  <a:cs typeface="Consolas" panose="020B0609020204030204" pitchFamily="49" charset="0"/>
                </a:rPr>
                <a:t>        c += </a:t>
              </a:r>
              <a:r>
                <a:rPr lang="en" err="1">
                  <a:latin typeface="Consolas" panose="020B0609020204030204" pitchFamily="49" charset="0"/>
                  <a:ea typeface="+mn-lt"/>
                  <a:cs typeface="Consolas" panose="020B0609020204030204" pitchFamily="49" charset="0"/>
                </a:rPr>
                <a:t>i</a:t>
              </a:r>
              <a:endParaRPr lang="en">
                <a:latin typeface="Consolas" panose="020B0609020204030204" pitchFamily="49" charset="0"/>
                <a:cs typeface="Consolas" panose="020B0609020204030204" pitchFamily="49" charset="0"/>
              </a:endParaRPr>
            </a:p>
            <a:p>
              <a:r>
                <a:rPr kumimoji="1" lang="en">
                  <a:latin typeface="Consolas" panose="020B0609020204030204" pitchFamily="49" charset="0"/>
                  <a:ea typeface="+mn-lt"/>
                  <a:cs typeface="Consolas" panose="020B0609020204030204" pitchFamily="49" charset="0"/>
                </a:rPr>
                <a:t>    return </a:t>
              </a:r>
              <a:r>
                <a:rPr lang="en">
                  <a:latin typeface="Consolas" panose="020B0609020204030204" pitchFamily="49" charset="0"/>
                  <a:ea typeface="+mn-lt"/>
                  <a:cs typeface="Consolas" panose="020B0609020204030204" pitchFamily="49" charset="0"/>
                </a:rPr>
                <a:t>c</a:t>
              </a:r>
              <a:endParaRPr lang="en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15ED2E19-A6F9-DCDE-10E2-37B5468D8184}"/>
                </a:ext>
              </a:extLst>
            </p:cNvPr>
            <p:cNvSpPr/>
            <p:nvPr/>
          </p:nvSpPr>
          <p:spPr>
            <a:xfrm>
              <a:off x="696686" y="489855"/>
              <a:ext cx="6207034" cy="138499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</p:grpSp>
      <p:sp>
        <p:nvSpPr>
          <p:cNvPr id="10" name="文本框 9">
            <a:extLst>
              <a:ext uri="{FF2B5EF4-FFF2-40B4-BE49-F238E27FC236}">
                <a16:creationId xmlns:a16="http://schemas.microsoft.com/office/drawing/2014/main" id="{61651989-023C-65EC-3E83-93C3002076B3}"/>
              </a:ext>
            </a:extLst>
          </p:cNvPr>
          <p:cNvSpPr txBox="1"/>
          <p:nvPr/>
        </p:nvSpPr>
        <p:spPr>
          <a:xfrm>
            <a:off x="574625" y="3783083"/>
            <a:ext cx="4691743" cy="3074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" altLang="zh-CN">
                <a:latin typeface="Consolas" panose="020B0609020204030204" pitchFamily="49" charset="0"/>
                <a:cs typeface="Consolas" panose="020B0609020204030204" pitchFamily="49" charset="0"/>
              </a:rPr>
              <a:t>def </a:t>
            </a:r>
            <a:r>
              <a:rPr kumimoji="1" lang="en" altLang="zh-CN" err="1">
                <a:latin typeface="Consolas" panose="020B0609020204030204" pitchFamily="49" charset="0"/>
                <a:cs typeface="Consolas" panose="020B0609020204030204" pitchFamily="49" charset="0"/>
              </a:rPr>
              <a:t>while_count</a:t>
            </a:r>
            <a:r>
              <a:rPr kumimoji="1" lang="en" altLang="zh-CN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kumimoji="1" lang="en" altLang="zh-CN" err="1">
                <a:latin typeface="Consolas" panose="020B0609020204030204" pitchFamily="49" charset="0"/>
                <a:cs typeface="Consolas" panose="020B0609020204030204" pitchFamily="49" charset="0"/>
              </a:rPr>
              <a:t>s:int</a:t>
            </a:r>
            <a:r>
              <a:rPr kumimoji="1" lang="en" altLang="zh-CN"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kumimoji="1" lang="en" altLang="zh-CN" err="1">
                <a:latin typeface="Consolas" panose="020B0609020204030204" pitchFamily="49" charset="0"/>
                <a:cs typeface="Consolas" panose="020B0609020204030204" pitchFamily="49" charset="0"/>
              </a:rPr>
              <a:t>e:int</a:t>
            </a:r>
            <a:r>
              <a:rPr kumimoji="1" lang="en" altLang="zh-CN">
                <a:latin typeface="Consolas" panose="020B0609020204030204" pitchFamily="49" charset="0"/>
                <a:cs typeface="Consolas" panose="020B0609020204030204" pitchFamily="49" charset="0"/>
              </a:rPr>
              <a:t>) -&gt; int: </a:t>
            </a:r>
          </a:p>
          <a:p>
            <a:r>
              <a:rPr lang="en" altLang="zh-CN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kumimoji="1" lang="en" altLang="zh-CN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kumimoji="1" lang="en" altLang="zh-CN">
                <a:latin typeface="Consolas" panose="020B0609020204030204" pitchFamily="49" charset="0"/>
                <a:cs typeface="Consolas" panose="020B0609020204030204" pitchFamily="49" charset="0"/>
              </a:rPr>
              <a:t> = s </a:t>
            </a:r>
          </a:p>
          <a:p>
            <a:r>
              <a:rPr kumimoji="1" lang="en" altLang="zh-CN">
                <a:latin typeface="Consolas" panose="020B0609020204030204" pitchFamily="49" charset="0"/>
                <a:cs typeface="Consolas" panose="020B0609020204030204" pitchFamily="49" charset="0"/>
              </a:rPr>
              <a:t>    c = 0 </a:t>
            </a:r>
          </a:p>
          <a:p>
            <a:r>
              <a:rPr kumimoji="1" lang="en" altLang="zh-CN">
                <a:latin typeface="Consolas" panose="020B0609020204030204" pitchFamily="49" charset="0"/>
                <a:cs typeface="Consolas" panose="020B0609020204030204" pitchFamily="49" charset="0"/>
              </a:rPr>
              <a:t>    while </a:t>
            </a:r>
            <a:r>
              <a:rPr kumimoji="1" lang="en" altLang="zh-CN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kumimoji="1" lang="en" altLang="zh-CN">
                <a:latin typeface="Consolas" panose="020B0609020204030204" pitchFamily="49" charset="0"/>
                <a:cs typeface="Consolas" panose="020B0609020204030204" pitchFamily="49" charset="0"/>
              </a:rPr>
              <a:t> &lt; e: </a:t>
            </a:r>
          </a:p>
          <a:p>
            <a:r>
              <a:rPr kumimoji="1" lang="en" altLang="zh-CN">
                <a:latin typeface="Consolas" panose="020B0609020204030204" pitchFamily="49" charset="0"/>
                <a:cs typeface="Consolas" panose="020B0609020204030204" pitchFamily="49" charset="0"/>
              </a:rPr>
              <a:t>        c += </a:t>
            </a:r>
            <a:r>
              <a:rPr kumimoji="1" lang="en" altLang="zh-CN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endParaRPr kumimoji="1" lang="en" altLang="zh-CN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kumimoji="1" lang="en" altLang="zh-CN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kumimoji="1" lang="en" altLang="zh-CN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kumimoji="1" lang="en" altLang="zh-CN">
                <a:latin typeface="Consolas" panose="020B0609020204030204" pitchFamily="49" charset="0"/>
                <a:cs typeface="Consolas" panose="020B0609020204030204" pitchFamily="49" charset="0"/>
              </a:rPr>
              <a:t> += 1 </a:t>
            </a:r>
          </a:p>
          <a:p>
            <a:r>
              <a:rPr kumimoji="1" lang="en" altLang="zh-CN">
                <a:latin typeface="Consolas" panose="020B0609020204030204" pitchFamily="49" charset="0"/>
                <a:cs typeface="Consolas" panose="020B0609020204030204" pitchFamily="49" charset="0"/>
              </a:rPr>
              <a:t>    return c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26E65539-FA1D-092C-1717-6AD3C440658D}"/>
              </a:ext>
            </a:extLst>
          </p:cNvPr>
          <p:cNvSpPr/>
          <p:nvPr/>
        </p:nvSpPr>
        <p:spPr>
          <a:xfrm>
            <a:off x="582839" y="3774758"/>
            <a:ext cx="4683529" cy="230799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2199EDCD-9608-D446-1909-1B22083B4FF2}"/>
              </a:ext>
            </a:extLst>
          </p:cNvPr>
          <p:cNvSpPr txBox="1"/>
          <p:nvPr/>
        </p:nvSpPr>
        <p:spPr>
          <a:xfrm>
            <a:off x="1923009" y="3298524"/>
            <a:ext cx="19949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/>
              <a:t>(a) Method </a:t>
            </a:r>
            <a:r>
              <a:rPr lang="en" altLang="zh-CN" sz="1800">
                <a:latin typeface="Consolas" panose="020B0609020204030204" pitchFamily="49" charset="0"/>
                <a:ea typeface="+mn-lt"/>
                <a:cs typeface="Consolas" panose="020B0609020204030204" pitchFamily="49" charset="0"/>
              </a:rPr>
              <a:t>sum1d</a:t>
            </a:r>
            <a:endParaRPr kumimoji="1" lang="zh-CN" altLang="en-US"/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787DDA0D-3FAB-A9D1-EAAA-A37933346493}"/>
              </a:ext>
            </a:extLst>
          </p:cNvPr>
          <p:cNvSpPr txBox="1"/>
          <p:nvPr/>
        </p:nvSpPr>
        <p:spPr>
          <a:xfrm>
            <a:off x="1524769" y="6101041"/>
            <a:ext cx="2791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/>
              <a:t>(b) Method </a:t>
            </a:r>
            <a:r>
              <a:rPr kumimoji="1" lang="en" altLang="zh-CN" sz="1800" err="1">
                <a:latin typeface="Consolas" panose="020B0609020204030204" pitchFamily="49" charset="0"/>
                <a:cs typeface="Consolas" panose="020B0609020204030204" pitchFamily="49" charset="0"/>
              </a:rPr>
              <a:t>while_count</a:t>
            </a:r>
            <a:endParaRPr kumimoji="1" lang="zh-CN" altLang="en-US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83E7FAB3-4380-0676-8BAF-EB2C1453B7E2}"/>
              </a:ext>
            </a:extLst>
          </p:cNvPr>
          <p:cNvSpPr txBox="1"/>
          <p:nvPr/>
        </p:nvSpPr>
        <p:spPr>
          <a:xfrm>
            <a:off x="5500688" y="1873625"/>
            <a:ext cx="364331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" altLang="zh-CN" sz="2400" dirty="0"/>
              <a:t>Both methods calculate the sum of all integers from </a:t>
            </a:r>
            <a:r>
              <a:rPr kumimoji="1" lang="en" altLang="zh-CN" sz="2400" dirty="0">
                <a:latin typeface="Consolas" panose="020B0609020204030204" pitchFamily="49" charset="0"/>
                <a:cs typeface="Consolas" panose="020B0609020204030204" pitchFamily="49" charset="0"/>
              </a:rPr>
              <a:t>s</a:t>
            </a:r>
            <a:r>
              <a:rPr kumimoji="1" lang="en" altLang="zh-CN" sz="2400" dirty="0"/>
              <a:t> to </a:t>
            </a:r>
            <a:r>
              <a:rPr kumimoji="1" lang="en" altLang="zh-CN" sz="2400" dirty="0">
                <a:latin typeface="Consolas" panose="020B0609020204030204" pitchFamily="49" charset="0"/>
                <a:cs typeface="Consolas" panose="020B0609020204030204" pitchFamily="49" charset="0"/>
              </a:rPr>
              <a:t>e-</a:t>
            </a:r>
            <a:r>
              <a:rPr lang="en-US" altLang="zh-CN" sz="2400" dirty="0"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r>
              <a:rPr lang="en-US" altLang="zh-CN" sz="2400" dirty="0"/>
              <a:t>.</a:t>
            </a:r>
          </a:p>
          <a:p>
            <a:endParaRPr kumimoji="1" lang="en-US" altLang="zh-CN" sz="2400" dirty="0"/>
          </a:p>
          <a:p>
            <a:endParaRPr lang="en-US" altLang="zh-CN" sz="2400" dirty="0"/>
          </a:p>
          <a:p>
            <a:r>
              <a:rPr kumimoji="1" lang="en-US" altLang="zh-CN" sz="2400" dirty="0"/>
              <a:t>(a) is implemented using a </a:t>
            </a:r>
            <a:r>
              <a:rPr kumimoji="1" lang="en-US" altLang="zh-CN" sz="2400" dirty="0">
                <a:latin typeface="Consolas" panose="020B0609020204030204" pitchFamily="49" charset="0"/>
                <a:cs typeface="Consolas" panose="020B0609020204030204" pitchFamily="49" charset="0"/>
              </a:rPr>
              <a:t>for</a:t>
            </a:r>
            <a:r>
              <a:rPr kumimoji="1" lang="en-US" altLang="zh-CN" sz="2400" dirty="0"/>
              <a:t> loop,</a:t>
            </a:r>
            <a:br>
              <a:rPr kumimoji="1" lang="en-US" altLang="zh-CN" sz="2400" dirty="0"/>
            </a:br>
            <a:r>
              <a:rPr kumimoji="1" lang="en-US" altLang="zh-CN" sz="2400" dirty="0"/>
              <a:t>(b) is implemented using a </a:t>
            </a:r>
            <a:r>
              <a:rPr kumimoji="1" lang="en-US" altLang="zh-CN" sz="2400" dirty="0">
                <a:latin typeface="Consolas" panose="020B0609020204030204" pitchFamily="49" charset="0"/>
                <a:cs typeface="Consolas" panose="020B0609020204030204" pitchFamily="49" charset="0"/>
              </a:rPr>
              <a:t>while</a:t>
            </a:r>
            <a:r>
              <a:rPr kumimoji="1" lang="en-US" altLang="zh-CN" sz="2400" dirty="0"/>
              <a:t> loop.</a:t>
            </a:r>
            <a:endParaRPr kumimoji="1"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786581922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6E834D-F2C7-7BFC-5E5A-003346784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" altLang="ja-JP" b="1"/>
              <a:t>Example of </a:t>
            </a:r>
            <a:r>
              <a:rPr kumimoji="1" lang="en" altLang="ja-JP" b="1" dirty="0"/>
              <a:t>non-FE method</a:t>
            </a:r>
            <a:r>
              <a:rPr kumimoji="1" lang="en" altLang="ja-JP" b="1"/>
              <a:t> pair</a:t>
            </a:r>
            <a:endParaRPr kumimoji="1" lang="ja-JP" altLang="en-US" b="1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84759CA-5379-3AE5-8452-1056BA8C8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17</a:t>
            </a:fld>
            <a:endParaRPr lang="ja-JP" altLang="en-US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3EF58FAF-F3D0-8EEA-A02F-EEFCE88FD4E1}"/>
              </a:ext>
            </a:extLst>
          </p:cNvPr>
          <p:cNvSpPr txBox="1"/>
          <p:nvPr/>
        </p:nvSpPr>
        <p:spPr>
          <a:xfrm>
            <a:off x="396000" y="1704964"/>
            <a:ext cx="48651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" altLang="zh-CN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def </a:t>
            </a:r>
            <a:r>
              <a:rPr lang="en" altLang="zh-CN" err="1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gcd</a:t>
            </a:r>
            <a:r>
              <a:rPr lang="en" altLang="zh-CN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(a: int, b: int) -&gt; int:</a:t>
            </a:r>
            <a:br>
              <a:rPr lang="en" altLang="zh-CN">
                <a:effectLst/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" altLang="zh-CN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   while a != 0:</a:t>
            </a:r>
            <a:br>
              <a:rPr lang="en" altLang="zh-CN">
                <a:effectLst/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" altLang="zh-CN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       (a, b) = (b % a, a)</a:t>
            </a:r>
            <a:br>
              <a:rPr lang="en" altLang="zh-CN">
                <a:effectLst/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" altLang="zh-CN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   return b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B56C1986-1B89-6F4F-0655-9BD9BF0F6E30}"/>
              </a:ext>
            </a:extLst>
          </p:cNvPr>
          <p:cNvSpPr/>
          <p:nvPr/>
        </p:nvSpPr>
        <p:spPr>
          <a:xfrm>
            <a:off x="404926" y="1700330"/>
            <a:ext cx="5041718" cy="122229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grpSp>
        <p:nvGrpSpPr>
          <p:cNvPr id="10" name="组合 9">
            <a:extLst>
              <a:ext uri="{FF2B5EF4-FFF2-40B4-BE49-F238E27FC236}">
                <a16:creationId xmlns:a16="http://schemas.microsoft.com/office/drawing/2014/main" id="{11724D6C-29E6-B4E4-54F0-EB6DE95E7D23}"/>
              </a:ext>
            </a:extLst>
          </p:cNvPr>
          <p:cNvGrpSpPr/>
          <p:nvPr/>
        </p:nvGrpSpPr>
        <p:grpSpPr>
          <a:xfrm>
            <a:off x="404214" y="3471414"/>
            <a:ext cx="5201456" cy="1759577"/>
            <a:chOff x="685800" y="489854"/>
            <a:chExt cx="6893438" cy="1759577"/>
          </a:xfrm>
        </p:grpSpPr>
        <p:sp>
          <p:nvSpPr>
            <p:cNvPr id="11" name="文本框 10">
              <a:extLst>
                <a:ext uri="{FF2B5EF4-FFF2-40B4-BE49-F238E27FC236}">
                  <a16:creationId xmlns:a16="http://schemas.microsoft.com/office/drawing/2014/main" id="{3D7FED93-05F3-4803-C772-1B319F242FBF}"/>
                </a:ext>
              </a:extLst>
            </p:cNvPr>
            <p:cNvSpPr txBox="1"/>
            <p:nvPr/>
          </p:nvSpPr>
          <p:spPr>
            <a:xfrm>
              <a:off x="685800" y="495105"/>
              <a:ext cx="6893438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" altLang="zh-CN">
                  <a:latin typeface="Consolas" panose="020B0609020204030204" pitchFamily="49" charset="0"/>
                  <a:cs typeface="Consolas" panose="020B0609020204030204" pitchFamily="49" charset="0"/>
                </a:rPr>
                <a:t>def </a:t>
              </a:r>
              <a:r>
                <a:rPr kumimoji="1" lang="en" altLang="zh-CN" err="1">
                  <a:latin typeface="Consolas" panose="020B0609020204030204" pitchFamily="49" charset="0"/>
                  <a:cs typeface="Consolas" panose="020B0609020204030204" pitchFamily="49" charset="0"/>
                </a:rPr>
                <a:t>mutated_gcd</a:t>
              </a:r>
              <a:r>
                <a:rPr kumimoji="1" lang="en" altLang="zh-CN">
                  <a:latin typeface="Consolas" panose="020B0609020204030204" pitchFamily="49" charset="0"/>
                  <a:cs typeface="Consolas" panose="020B0609020204030204" pitchFamily="49" charset="0"/>
                </a:rPr>
                <a:t>(a: int, b: int) -&gt; int: </a:t>
              </a:r>
            </a:p>
            <a:p>
              <a:r>
                <a:rPr kumimoji="1" lang="en" altLang="zh-CN">
                  <a:latin typeface="Consolas" panose="020B0609020204030204" pitchFamily="49" charset="0"/>
                  <a:cs typeface="Consolas" panose="020B0609020204030204" pitchFamily="49" charset="0"/>
                </a:rPr>
                <a:t>    if a &lt; b:</a:t>
              </a:r>
            </a:p>
            <a:p>
              <a:r>
                <a:rPr kumimoji="1" lang="en" altLang="zh-CN">
                  <a:latin typeface="Consolas" panose="020B0609020204030204" pitchFamily="49" charset="0"/>
                  <a:cs typeface="Consolas" panose="020B0609020204030204" pitchFamily="49" charset="0"/>
                </a:rPr>
                <a:t>	(a, b) = (b, a)</a:t>
              </a:r>
            </a:p>
            <a:p>
              <a:r>
                <a:rPr kumimoji="1" lang="en" altLang="zh-CN">
                  <a:latin typeface="Consolas" panose="020B0609020204030204" pitchFamily="49" charset="0"/>
                  <a:cs typeface="Consolas" panose="020B0609020204030204" pitchFamily="49" charset="0"/>
                </a:rPr>
                <a:t>    while b != 0:</a:t>
              </a:r>
            </a:p>
            <a:p>
              <a:r>
                <a:rPr kumimoji="1" lang="en" altLang="zh-CN">
                  <a:latin typeface="Consolas" panose="020B0609020204030204" pitchFamily="49" charset="0"/>
                  <a:cs typeface="Consolas" panose="020B0609020204030204" pitchFamily="49" charset="0"/>
                </a:rPr>
                <a:t>	(a, b) = (b, a % b)</a:t>
              </a:r>
            </a:p>
            <a:p>
              <a:r>
                <a:rPr kumimoji="1" lang="en" altLang="zh-CN">
                  <a:latin typeface="Consolas" panose="020B0609020204030204" pitchFamily="49" charset="0"/>
                  <a:cs typeface="Consolas" panose="020B0609020204030204" pitchFamily="49" charset="0"/>
                </a:rPr>
                <a:t>    return a</a:t>
              </a:r>
            </a:p>
          </p:txBody>
        </p:sp>
        <p:sp>
          <p:nvSpPr>
            <p:cNvPr id="12" name="矩形 11">
              <a:extLst>
                <a:ext uri="{FF2B5EF4-FFF2-40B4-BE49-F238E27FC236}">
                  <a16:creationId xmlns:a16="http://schemas.microsoft.com/office/drawing/2014/main" id="{0D4229ED-F05E-01E0-FA6E-12382F1C4AD1}"/>
                </a:ext>
              </a:extLst>
            </p:cNvPr>
            <p:cNvSpPr/>
            <p:nvPr/>
          </p:nvSpPr>
          <p:spPr>
            <a:xfrm>
              <a:off x="696686" y="489854"/>
              <a:ext cx="6671795" cy="175432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</p:grpSp>
      <p:sp>
        <p:nvSpPr>
          <p:cNvPr id="18" name="文本框 17">
            <a:extLst>
              <a:ext uri="{FF2B5EF4-FFF2-40B4-BE49-F238E27FC236}">
                <a16:creationId xmlns:a16="http://schemas.microsoft.com/office/drawing/2014/main" id="{AD6C6074-5FE8-8225-8924-3D6A418EC395}"/>
              </a:ext>
            </a:extLst>
          </p:cNvPr>
          <p:cNvSpPr txBox="1"/>
          <p:nvPr/>
        </p:nvSpPr>
        <p:spPr>
          <a:xfrm>
            <a:off x="1921586" y="2912577"/>
            <a:ext cx="18139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/>
              <a:t>(a) Method </a:t>
            </a:r>
            <a:r>
              <a:rPr kumimoji="1" lang="en-US" altLang="zh-CN" err="1"/>
              <a:t>gcd</a:t>
            </a:r>
            <a:endParaRPr kumimoji="1" lang="zh-CN" altLang="en-US"/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FBB119C1-CD70-5D8F-2E33-8D51F87DC935}"/>
              </a:ext>
            </a:extLst>
          </p:cNvPr>
          <p:cNvSpPr txBox="1"/>
          <p:nvPr/>
        </p:nvSpPr>
        <p:spPr>
          <a:xfrm>
            <a:off x="1528484" y="5225739"/>
            <a:ext cx="27946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/>
              <a:t>(b) Method </a:t>
            </a:r>
            <a:r>
              <a:rPr kumimoji="1" lang="en" altLang="zh-CN" sz="1800" err="1">
                <a:latin typeface="Consolas" panose="020B0609020204030204" pitchFamily="49" charset="0"/>
                <a:cs typeface="Consolas" panose="020B0609020204030204" pitchFamily="49" charset="0"/>
              </a:rPr>
              <a:t>mutated_gcd</a:t>
            </a:r>
            <a:endParaRPr kumimoji="1" lang="zh-CN" altLang="en-US"/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3C03BA1-3988-4BCB-A187-477170E2DD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7677921"/>
              </p:ext>
            </p:extLst>
          </p:nvPr>
        </p:nvGraphicFramePr>
        <p:xfrm>
          <a:off x="5605670" y="1700330"/>
          <a:ext cx="3441678" cy="1632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203">
                  <a:extLst>
                    <a:ext uri="{9D8B030D-6E8A-4147-A177-3AD203B41FA5}">
                      <a16:colId xmlns:a16="http://schemas.microsoft.com/office/drawing/2014/main" val="2061235408"/>
                    </a:ext>
                  </a:extLst>
                </a:gridCol>
                <a:gridCol w="1271587">
                  <a:extLst>
                    <a:ext uri="{9D8B030D-6E8A-4147-A177-3AD203B41FA5}">
                      <a16:colId xmlns:a16="http://schemas.microsoft.com/office/drawing/2014/main" val="4130721874"/>
                    </a:ext>
                  </a:extLst>
                </a:gridCol>
                <a:gridCol w="1385888">
                  <a:extLst>
                    <a:ext uri="{9D8B030D-6E8A-4147-A177-3AD203B41FA5}">
                      <a16:colId xmlns:a16="http://schemas.microsoft.com/office/drawing/2014/main" val="1243647722"/>
                    </a:ext>
                  </a:extLst>
                </a:gridCol>
              </a:tblGrid>
              <a:tr h="408134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700"/>
                        <a:t>input</a:t>
                      </a:r>
                      <a:endParaRPr lang="zh-CN" altLang="en-US" sz="1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700"/>
                        <a:t>Method (a)</a:t>
                      </a:r>
                      <a:endParaRPr lang="zh-CN" altLang="en-US" sz="1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700"/>
                        <a:t>Method (b)</a:t>
                      </a:r>
                      <a:endParaRPr lang="zh-CN" altLang="en-US" sz="17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8127454"/>
                  </a:ext>
                </a:extLst>
              </a:tr>
              <a:tr h="408134">
                <a:tc>
                  <a:txBody>
                    <a:bodyPr/>
                    <a:lstStyle/>
                    <a:p>
                      <a:pPr algn="ctr"/>
                      <a:r>
                        <a:rPr lang="en-US" altLang="zh-CN"/>
                        <a:t>(3, 3)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3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3</a:t>
                      </a:r>
                      <a:endParaRPr lang="zh-CN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46079016"/>
                  </a:ext>
                </a:extLst>
              </a:tr>
              <a:tr h="408134">
                <a:tc>
                  <a:txBody>
                    <a:bodyPr/>
                    <a:lstStyle/>
                    <a:p>
                      <a:pPr algn="ctr"/>
                      <a:r>
                        <a:rPr lang="en-US" altLang="zh-CN"/>
                        <a:t>(-3, 3)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3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3</a:t>
                      </a:r>
                      <a:endParaRPr lang="zh-CN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65075744"/>
                  </a:ext>
                </a:extLst>
              </a:tr>
              <a:tr h="408134">
                <a:tc>
                  <a:txBody>
                    <a:bodyPr/>
                    <a:lstStyle/>
                    <a:p>
                      <a:pPr algn="ctr"/>
                      <a:r>
                        <a:rPr lang="en-US" altLang="zh-CN"/>
                        <a:t>(3, -3)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3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-3</a:t>
                      </a:r>
                      <a:endParaRPr lang="zh-CN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86757417"/>
                  </a:ext>
                </a:extLst>
              </a:tr>
            </a:tbl>
          </a:graphicData>
        </a:graphic>
      </p:graphicFrame>
      <p:sp>
        <p:nvSpPr>
          <p:cNvPr id="6" name="文本框 5">
            <a:extLst>
              <a:ext uri="{FF2B5EF4-FFF2-40B4-BE49-F238E27FC236}">
                <a16:creationId xmlns:a16="http://schemas.microsoft.com/office/drawing/2014/main" id="{D7A118D8-1EEB-3EB9-8C6F-FA9DF6A69CA7}"/>
              </a:ext>
            </a:extLst>
          </p:cNvPr>
          <p:cNvSpPr txBox="1"/>
          <p:nvPr/>
        </p:nvSpPr>
        <p:spPr>
          <a:xfrm>
            <a:off x="5605670" y="3471414"/>
            <a:ext cx="344167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" altLang="zh-CN" sz="2000" dirty="0"/>
              <a:t>When the inputs are positive, their outputs are always the same. </a:t>
            </a:r>
          </a:p>
          <a:p>
            <a:br>
              <a:rPr kumimoji="1" lang="en" altLang="zh-CN" sz="2000" dirty="0"/>
            </a:br>
            <a:r>
              <a:rPr kumimoji="1" lang="en" altLang="zh-CN" sz="2000" dirty="0"/>
              <a:t>However, when negative numbers are input, they may return different results. </a:t>
            </a:r>
            <a:endParaRPr kumimoji="1" lang="zh-CN" altLang="en-US" sz="2000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2460E89-BC4B-B872-4B84-A43C22A8E456}"/>
              </a:ext>
            </a:extLst>
          </p:cNvPr>
          <p:cNvSpPr/>
          <p:nvPr/>
        </p:nvSpPr>
        <p:spPr>
          <a:xfrm>
            <a:off x="5605670" y="2925789"/>
            <a:ext cx="3441678" cy="407078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zh-CN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314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  <p:extLst>
    <p:ext uri="{6950BFC3-D8DA-4A85-94F7-54DA5524770B}">
      <p188:commentRel xmlns:p188="http://schemas.microsoft.com/office/powerpoint/2018/8/main" r:id="rId3"/>
    </p:ext>
  </p:extLs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6E834D-F2C7-7BFC-5E5A-003346784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" altLang="ja-JP" b="1"/>
              <a:t>Dataset construction</a:t>
            </a:r>
            <a:endParaRPr kumimoji="1" lang="ja-JP" altLang="en-US" b="1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3BD54BA-5313-F075-AC16-27ABAF3DED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wrap="none" lIns="54000" tIns="54000" rIns="54000" bIns="54000" rtlCol="0" anchor="t">
            <a:noAutofit/>
          </a:bodyPr>
          <a:lstStyle/>
          <a:p>
            <a:pPr>
              <a:buNone/>
            </a:pPr>
            <a:r>
              <a:rPr lang="en" dirty="0">
                <a:latin typeface="+mn-lt"/>
                <a:ea typeface="SimHei"/>
                <a:cs typeface="Segoe UI"/>
              </a:rPr>
              <a:t>Use experimental data to create a dataset</a:t>
            </a:r>
            <a:endParaRPr lang="zh-CN" dirty="0">
              <a:latin typeface="+mn-lt"/>
              <a:ea typeface="SimHei"/>
            </a:endParaRPr>
          </a:p>
          <a:p>
            <a:pPr>
              <a:buNone/>
            </a:pPr>
            <a:endParaRPr lang="en-US" altLang="zh-CN" dirty="0">
              <a:latin typeface="+mn-lt"/>
              <a:ea typeface="SimHei" panose="02010609060101010101" pitchFamily="49" charset="-122"/>
            </a:endParaRPr>
          </a:p>
          <a:p>
            <a:pPr>
              <a:buNone/>
            </a:pPr>
            <a:r>
              <a:rPr kumimoji="1" lang="en" altLang="zh-CN" dirty="0">
                <a:latin typeface="+mn-lt"/>
                <a:ea typeface="SimHei"/>
                <a:cs typeface="Segoe UI"/>
              </a:rPr>
              <a:t>The dataset contains</a:t>
            </a:r>
            <a:r>
              <a:rPr kumimoji="1" lang="zh-CN" altLang="en-US" dirty="0">
                <a:latin typeface="+mn-lt"/>
                <a:ea typeface="SimHei"/>
                <a:cs typeface="Segoe UI"/>
              </a:rPr>
              <a:t> </a:t>
            </a:r>
            <a:r>
              <a:rPr kumimoji="1" lang="en-US" altLang="zh-CN" dirty="0">
                <a:latin typeface="+mn-lt"/>
                <a:ea typeface="SimHei"/>
                <a:cs typeface="Segoe UI"/>
              </a:rPr>
              <a:t>3</a:t>
            </a:r>
            <a:r>
              <a:rPr kumimoji="1" lang="zh-CN" altLang="en-US" dirty="0">
                <a:latin typeface="+mn-lt"/>
                <a:ea typeface="SimHei"/>
                <a:cs typeface="Segoe UI"/>
              </a:rPr>
              <a:t> </a:t>
            </a:r>
            <a:r>
              <a:rPr kumimoji="1" lang="en-US" altLang="zh-CN" dirty="0">
                <a:latin typeface="+mn-lt"/>
                <a:ea typeface="SimHei"/>
                <a:cs typeface="Segoe UI"/>
              </a:rPr>
              <a:t>tables</a:t>
            </a:r>
            <a:r>
              <a:rPr kumimoji="1" lang="en" altLang="zh-CN" dirty="0">
                <a:latin typeface="+mn-lt"/>
                <a:ea typeface="SimHei"/>
                <a:cs typeface="Segoe UI"/>
              </a:rPr>
              <a:t>:</a:t>
            </a:r>
          </a:p>
          <a:p>
            <a:pPr marL="359410" lvl="1">
              <a:buNone/>
            </a:pPr>
            <a:r>
              <a:rPr lang="en" altLang="zh-CN" sz="2200" dirty="0">
                <a:latin typeface="+mn-lt"/>
                <a:ea typeface="SimHei"/>
                <a:cs typeface="Segoe UI"/>
              </a:rPr>
              <a:t>All method we used in this experiment </a:t>
            </a:r>
          </a:p>
          <a:p>
            <a:pPr marL="359410" lvl="1">
              <a:buNone/>
            </a:pPr>
            <a:r>
              <a:rPr lang="en-US" altLang="zh-CN" sz="2200" dirty="0">
                <a:latin typeface="+mn-lt"/>
                <a:cs typeface="Segoe UI"/>
              </a:rPr>
              <a:t>All candidate equivalent pairs by mutually execute (from Step 4)</a:t>
            </a:r>
          </a:p>
          <a:p>
            <a:pPr marL="359410" lvl="1">
              <a:buNone/>
            </a:pPr>
            <a:r>
              <a:rPr lang="en-US" altLang="zh-CN" sz="2200" dirty="0">
                <a:latin typeface="+mn-lt"/>
                <a:cs typeface="Segoe UI"/>
              </a:rPr>
              <a:t>Equivalent</a:t>
            </a:r>
            <a:r>
              <a:rPr lang="en-US" altLang="zh-CN" sz="2200" dirty="0">
                <a:latin typeface="+mn-lt"/>
                <a:ea typeface="SimHei"/>
                <a:cs typeface="Segoe UI"/>
              </a:rPr>
              <a:t> </a:t>
            </a:r>
            <a:r>
              <a:rPr lang="en" altLang="zh-CN" sz="2200" dirty="0">
                <a:latin typeface="+mn-lt"/>
                <a:ea typeface="SimHei"/>
                <a:cs typeface="Segoe UI"/>
              </a:rPr>
              <a:t>pairs obtained by manually check (from Step 5)</a:t>
            </a:r>
          </a:p>
          <a:p>
            <a:pPr indent="-590">
              <a:buNone/>
            </a:pPr>
            <a:endParaRPr lang="en-US" altLang="ja-JP" dirty="0">
              <a:latin typeface="+mn-lt"/>
              <a:ea typeface="SimHei"/>
              <a:cs typeface="Segoe UI"/>
            </a:endParaRPr>
          </a:p>
          <a:p>
            <a:pPr indent="-590">
              <a:buNone/>
            </a:pPr>
            <a:r>
              <a:rPr lang="en-US" altLang="ja-JP" dirty="0">
                <a:latin typeface="+mn-lt"/>
                <a:ea typeface="SimHei"/>
                <a:cs typeface="Segoe UI"/>
              </a:rPr>
              <a:t>Dataset is currently available on GitHub*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84759CA-5379-3AE5-8452-1056BA8C8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18</a:t>
            </a:fld>
            <a:endParaRPr lang="ja-JP" altLang="en-US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B348AFA7-EFA0-D426-3DEB-B5B4A5E226C3}"/>
              </a:ext>
            </a:extLst>
          </p:cNvPr>
          <p:cNvSpPr txBox="1"/>
          <p:nvPr/>
        </p:nvSpPr>
        <p:spPr>
          <a:xfrm>
            <a:off x="396000" y="6140614"/>
            <a:ext cx="5865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" altLang="zh-CN"/>
              <a:t>* </a:t>
            </a:r>
            <a:r>
              <a:rPr kumimoji="1" lang="en" altLang="zh-CN">
                <a:hlinkClick r:id="rId4"/>
              </a:rPr>
              <a:t>https://github.com/Scepter4Qing/PyFuncEquivDataset</a:t>
            </a:r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967321960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5E2F4B3-6512-2357-55AC-3BC26C78F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altLang="zh-CN" sz="3200" b="1" i="0" u="none" strike="noStrike">
                <a:effectLst/>
                <a:latin typeface="+mj-lt"/>
              </a:rPr>
              <a:t>Background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F006E66-E252-5E59-0C23-BC54173768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" altLang="zh-CN" dirty="0"/>
              <a:t>Modern programming languages have rich syntax</a:t>
            </a:r>
            <a:endParaRPr kumimoji="1" lang="en" altLang="ja-JP" dirty="0"/>
          </a:p>
          <a:p>
            <a:pPr lvl="1"/>
            <a:r>
              <a:rPr lang="en" altLang="ja-JP" dirty="0"/>
              <a:t>P</a:t>
            </a:r>
            <a:r>
              <a:rPr kumimoji="1" lang="en" altLang="ja-JP" dirty="0"/>
              <a:t>articularly complex in dynamic languages (like Python)</a:t>
            </a:r>
          </a:p>
          <a:p>
            <a:endParaRPr lang="en" altLang="ja-JP" dirty="0"/>
          </a:p>
          <a:p>
            <a:r>
              <a:rPr kumimoji="1" lang="en" altLang="ja-JP" dirty="0"/>
              <a:t>In open-source software, many methods have the</a:t>
            </a:r>
            <a:br>
              <a:rPr kumimoji="1" lang="en" altLang="ja-JP" dirty="0"/>
            </a:br>
            <a:r>
              <a:rPr kumimoji="1" lang="en" altLang="ja-JP" dirty="0"/>
              <a:t>same functionality but differ in structure</a:t>
            </a:r>
          </a:p>
          <a:p>
            <a:endParaRPr lang="en" altLang="ja-JP" dirty="0"/>
          </a:p>
          <a:p>
            <a:r>
              <a:rPr kumimoji="1" lang="en" altLang="ja-JP" dirty="0"/>
              <a:t>Collecting such methods is useful for :</a:t>
            </a:r>
          </a:p>
          <a:p>
            <a:pPr lvl="1"/>
            <a:r>
              <a:rPr kumimoji="1" lang="en" altLang="ja-JP" dirty="0"/>
              <a:t>Code optimization, Refactoring, Test generation, …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A4825D1-83FF-B547-2985-C8F793382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349630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526507-213A-02B1-A4B4-4ACA58526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altLang="zh-CN" b="1" dirty="0">
                <a:latin typeface="+mj-lt"/>
              </a:rPr>
              <a:t>Conclusion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C3F088D-4C11-B876-39B2-FE27CDBB91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" altLang="ja-JP" dirty="0"/>
              <a:t>Build a dataset of FE method pairs for Python</a:t>
            </a:r>
          </a:p>
          <a:p>
            <a:pPr lvl="1"/>
            <a:r>
              <a:rPr kumimoji="1" lang="en" altLang="ja-JP" dirty="0"/>
              <a:t>Extended the procedure used in the </a:t>
            </a:r>
            <a:r>
              <a:rPr kumimoji="1" lang="en" altLang="ja-JP" dirty="0" err="1"/>
              <a:t>FEMPDataset</a:t>
            </a:r>
            <a:r>
              <a:rPr kumimoji="1" lang="en" altLang="ja-JP" dirty="0"/>
              <a:t> study to</a:t>
            </a:r>
            <a:br>
              <a:rPr kumimoji="1" lang="en" altLang="ja-JP" dirty="0"/>
            </a:br>
            <a:r>
              <a:rPr kumimoji="1" lang="en" altLang="ja-JP" dirty="0"/>
              <a:t>Python and added a type inference step</a:t>
            </a:r>
          </a:p>
          <a:p>
            <a:pPr lvl="1"/>
            <a:r>
              <a:rPr kumimoji="1" lang="en" altLang="ja-JP" dirty="0"/>
              <a:t>130 pairs were confirmed to be functionally equivalent</a:t>
            </a:r>
          </a:p>
          <a:p>
            <a:endParaRPr kumimoji="1" lang="en" altLang="ja-JP" dirty="0"/>
          </a:p>
          <a:p>
            <a:r>
              <a:rPr kumimoji="1" lang="en" altLang="ja-JP" dirty="0"/>
              <a:t>Future work</a:t>
            </a:r>
          </a:p>
          <a:p>
            <a:pPr lvl="1"/>
            <a:r>
              <a:rPr kumimoji="1" lang="en" altLang="ja-JP" dirty="0"/>
              <a:t>Use this dataset to evaluate existing clone detection tools</a:t>
            </a:r>
          </a:p>
          <a:p>
            <a:endParaRPr kumimoji="1" lang="en" altLang="ja-JP" dirty="0"/>
          </a:p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9CAD23A-D059-A9D9-5C8F-FE7FE4DC7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19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029021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403BD8-1AC1-10B1-4247-66E072B1E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Unused slides</a:t>
            </a:r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AF9190A-8E14-1F11-ADFE-9DB795E07D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84B576D-B3F8-3109-A77F-FE2C9B717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20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858938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4215C3-01AA-A421-2EAC-1863651920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altLang="zh-CN" sz="3200" b="1" i="0" u="none" strike="noStrike">
                <a:effectLst/>
                <a:latin typeface="+mj-lt"/>
              </a:rPr>
              <a:t>Background</a:t>
            </a:r>
            <a:endParaRPr kumimoji="1" lang="ja-JP" altLang="en-US" b="1">
              <a:latin typeface="+mj-lt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0DFDFA8-2E39-68F3-AE50-16B6A4D65B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" altLang="zh-CN"/>
              <a:t>Modern programming languages have rich syntax</a:t>
            </a:r>
          </a:p>
          <a:p>
            <a:pPr>
              <a:buNone/>
            </a:pPr>
            <a:br>
              <a:rPr lang="en" altLang="zh-CN"/>
            </a:br>
            <a:r>
              <a:rPr lang="en" altLang="zh-CN"/>
              <a:t>In open-source software, many methods have the </a:t>
            </a:r>
            <a:br>
              <a:rPr lang="en" altLang="zh-CN"/>
            </a:br>
            <a:r>
              <a:rPr lang="en" altLang="zh-CN"/>
              <a:t>same functionality but differ in structure</a:t>
            </a:r>
            <a:br>
              <a:rPr lang="en" altLang="zh-CN"/>
            </a:br>
            <a:endParaRPr lang="en" altLang="zh-CN"/>
          </a:p>
          <a:p>
            <a:pPr>
              <a:buNone/>
            </a:pPr>
            <a:r>
              <a:rPr lang="en" altLang="zh-CN"/>
              <a:t>Collecting these functionally equivalent but differently </a:t>
            </a:r>
            <a:br>
              <a:rPr lang="en" altLang="zh-CN"/>
            </a:br>
            <a:r>
              <a:rPr lang="en" altLang="zh-CN"/>
              <a:t>implemented methods is challenging</a:t>
            </a:r>
          </a:p>
          <a:p>
            <a:pPr>
              <a:buNone/>
            </a:pPr>
            <a:br>
              <a:rPr lang="en" altLang="zh-CN"/>
            </a:br>
            <a:r>
              <a:rPr lang="en" altLang="zh-CN"/>
              <a:t>The limitations in existing clone detection tools</a:t>
            </a:r>
            <a:endParaRPr lang="en-US" altLang="zh-CN"/>
          </a:p>
          <a:p>
            <a:pPr>
              <a:buNone/>
            </a:pPr>
            <a:endParaRPr lang="en-US" altLang="zh-CN" b="0" i="0" u="none" strike="noStrike">
              <a:effectLst/>
            </a:endParaRPr>
          </a:p>
          <a:p>
            <a:pPr>
              <a:buNone/>
            </a:pPr>
            <a:endParaRPr lang="en" altLang="zh-CN" b="0" i="0" u="none" strike="noStrike">
              <a:effectLst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AB9C16C-59F3-CA5A-0EEB-7D2FD428E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21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45423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4215C3-01AA-A421-2EAC-1863651920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altLang="zh-CN" sz="3200" b="1" i="0" u="none" strike="noStrike">
                <a:effectLst/>
                <a:latin typeface="+mj-lt"/>
              </a:rPr>
              <a:t>Functionally Equivalent (FE) Methods</a:t>
            </a:r>
            <a:endParaRPr kumimoji="1" lang="ja-JP" altLang="en-US" b="1">
              <a:latin typeface="+mj-lt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0DFDFA8-2E39-68F3-AE50-16B6A4D65B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" altLang="zh-CN"/>
              <a:t>Two</a:t>
            </a:r>
            <a:r>
              <a:rPr lang="en" altLang="zh-CN" b="0" i="0" u="none" strike="noStrike">
                <a:effectLst/>
              </a:rPr>
              <a:t> methods that return the same output</a:t>
            </a:r>
            <a:br>
              <a:rPr lang="en" altLang="zh-CN" b="0" i="0" u="none" strike="noStrike">
                <a:effectLst/>
              </a:rPr>
            </a:br>
            <a:r>
              <a:rPr lang="en" altLang="zh-CN" b="0" i="0" u="none" strike="noStrike">
                <a:effectLst/>
              </a:rPr>
              <a:t>when</a:t>
            </a:r>
            <a:r>
              <a:rPr lang="zh-CN" altLang="en-US" b="0" i="0" u="none" strike="noStrike">
                <a:effectLst/>
              </a:rPr>
              <a:t> </a:t>
            </a:r>
            <a:r>
              <a:rPr lang="en-US" altLang="zh-CN" b="0" i="0" u="none" strike="noStrike">
                <a:effectLst/>
              </a:rPr>
              <a:t>given</a:t>
            </a:r>
            <a:r>
              <a:rPr lang="zh-CN" altLang="en-US" b="0" i="0" u="none" strike="noStrike">
                <a:effectLst/>
              </a:rPr>
              <a:t> </a:t>
            </a:r>
            <a:r>
              <a:rPr lang="en" altLang="zh-CN" b="0" i="0" u="none" strike="noStrike">
                <a:effectLst/>
              </a:rPr>
              <a:t>the same input</a:t>
            </a:r>
          </a:p>
          <a:p>
            <a:pPr>
              <a:buNone/>
            </a:pPr>
            <a:endParaRPr lang="en" altLang="zh-CN"/>
          </a:p>
          <a:p>
            <a:pPr>
              <a:buNone/>
            </a:pPr>
            <a:endParaRPr lang="en" altLang="zh-CN"/>
          </a:p>
          <a:p>
            <a:pPr>
              <a:buNone/>
            </a:pPr>
            <a:endParaRPr lang="en" altLang="zh-CN"/>
          </a:p>
          <a:p>
            <a:pPr>
              <a:buNone/>
            </a:pPr>
            <a:endParaRPr lang="en" altLang="zh-CN"/>
          </a:p>
          <a:p>
            <a:pPr>
              <a:buNone/>
            </a:pPr>
            <a:endParaRPr lang="en" altLang="zh-CN"/>
          </a:p>
          <a:p>
            <a:pPr>
              <a:buNone/>
            </a:pPr>
            <a:endParaRPr lang="en" altLang="zh-CN"/>
          </a:p>
          <a:p>
            <a:pPr lvl="1">
              <a:buNone/>
            </a:pPr>
            <a:r>
              <a:rPr lang="en-US" altLang="zh-CN" sz="2000"/>
              <a:t>An example of calculating the greatest common divisor (GCD).</a:t>
            </a:r>
          </a:p>
          <a:p>
            <a:pPr>
              <a:buNone/>
            </a:pPr>
            <a:endParaRPr lang="en-US" altLang="zh-CN" b="0" i="0" u="none" strike="noStrike">
              <a:effectLst/>
            </a:endParaRPr>
          </a:p>
          <a:p>
            <a:pPr>
              <a:buNone/>
            </a:pPr>
            <a:endParaRPr lang="en-US" altLang="zh-CN"/>
          </a:p>
          <a:p>
            <a:pPr>
              <a:buNone/>
            </a:pPr>
            <a:endParaRPr lang="en-US" altLang="zh-CN" b="0" i="0" u="none" strike="noStrike">
              <a:effectLst/>
            </a:endParaRPr>
          </a:p>
          <a:p>
            <a:pPr>
              <a:buNone/>
            </a:pPr>
            <a:endParaRPr lang="en" altLang="zh-CN" b="0" i="0" u="none" strike="noStrike">
              <a:effectLst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AB9C16C-59F3-CA5A-0EEB-7D2FD428E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2</a:t>
            </a:fld>
            <a:endParaRPr lang="ja-JP" altLang="en-US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45A59FE0-3326-8A7F-3315-672FB827EECF}"/>
              </a:ext>
            </a:extLst>
          </p:cNvPr>
          <p:cNvSpPr txBox="1"/>
          <p:nvPr/>
        </p:nvSpPr>
        <p:spPr>
          <a:xfrm>
            <a:off x="396000" y="3150705"/>
            <a:ext cx="3603872" cy="286232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zh-CN">
                <a:latin typeface="Consolas" panose="020B0609020204030204" pitchFamily="49" charset="0"/>
                <a:cs typeface="Consolas" panose="020B0609020204030204" pitchFamily="49" charset="0"/>
              </a:rPr>
              <a:t>def </a:t>
            </a:r>
            <a:r>
              <a:rPr lang="en-US" altLang="zh-CN" err="1">
                <a:latin typeface="Consolas" panose="020B0609020204030204" pitchFamily="49" charset="0"/>
                <a:cs typeface="Consolas" panose="020B0609020204030204" pitchFamily="49" charset="0"/>
              </a:rPr>
              <a:t>gcd</a:t>
            </a:r>
            <a:r>
              <a:rPr lang="en-US" altLang="zh-CN">
                <a:latin typeface="Consolas" panose="020B0609020204030204" pitchFamily="49" charset="0"/>
                <a:cs typeface="Consolas" panose="020B0609020204030204" pitchFamily="49" charset="0"/>
              </a:rPr>
              <a:t>(a, b) -&gt; int:</a:t>
            </a:r>
          </a:p>
          <a:p>
            <a:r>
              <a:rPr lang="en-US" altLang="zh-CN">
                <a:latin typeface="Consolas" panose="020B0609020204030204" pitchFamily="49" charset="0"/>
                <a:cs typeface="Consolas" panose="020B0609020204030204" pitchFamily="49" charset="0"/>
              </a:rPr>
              <a:t>    if a &lt; b:</a:t>
            </a:r>
          </a:p>
          <a:p>
            <a:r>
              <a:rPr lang="en-US" altLang="zh-CN">
                <a:latin typeface="Consolas" panose="020B0609020204030204" pitchFamily="49" charset="0"/>
                <a:cs typeface="Consolas" panose="020B0609020204030204" pitchFamily="49" charset="0"/>
              </a:rPr>
              <a:t>        (a, b) = (b, a)</a:t>
            </a:r>
          </a:p>
          <a:p>
            <a:r>
              <a:rPr lang="en-US" altLang="zh-CN">
                <a:latin typeface="Consolas" panose="020B0609020204030204" pitchFamily="49" charset="0"/>
                <a:cs typeface="Consolas" panose="020B0609020204030204" pitchFamily="49" charset="0"/>
              </a:rPr>
              <a:t>    else:</a:t>
            </a:r>
          </a:p>
          <a:p>
            <a:r>
              <a:rPr lang="en-US" altLang="zh-CN">
                <a:latin typeface="Consolas" panose="020B0609020204030204" pitchFamily="49" charset="0"/>
                <a:cs typeface="Consolas" panose="020B0609020204030204" pitchFamily="49" charset="0"/>
              </a:rPr>
              <a:t>        (a, b) = (a, b)</a:t>
            </a:r>
          </a:p>
          <a:p>
            <a:r>
              <a:rPr lang="en-US" altLang="zh-CN">
                <a:latin typeface="Consolas" panose="020B0609020204030204" pitchFamily="49" charset="0"/>
                <a:cs typeface="Consolas" panose="020B0609020204030204" pitchFamily="49" charset="0"/>
              </a:rPr>
              <a:t>    while b != 0:</a:t>
            </a:r>
          </a:p>
          <a:p>
            <a:r>
              <a:rPr lang="en-US" altLang="zh-CN">
                <a:latin typeface="Consolas" panose="020B0609020204030204" pitchFamily="49" charset="0"/>
                <a:cs typeface="Consolas" panose="020B0609020204030204" pitchFamily="49" charset="0"/>
              </a:rPr>
              <a:t>        (a, b) = (b, a % b)</a:t>
            </a:r>
          </a:p>
          <a:p>
            <a:r>
              <a:rPr lang="en-US" altLang="zh-CN">
                <a:latin typeface="Consolas" panose="020B0609020204030204" pitchFamily="49" charset="0"/>
                <a:cs typeface="Consolas" panose="020B0609020204030204" pitchFamily="49" charset="0"/>
              </a:rPr>
              <a:t>    return a</a:t>
            </a:r>
          </a:p>
          <a:p>
            <a:endParaRPr lang="en-US" altLang="zh-CN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altLang="zh-CN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31374347-E56D-E598-D7C3-8D0DD599BC51}"/>
              </a:ext>
            </a:extLst>
          </p:cNvPr>
          <p:cNvSpPr txBox="1"/>
          <p:nvPr/>
        </p:nvSpPr>
        <p:spPr>
          <a:xfrm>
            <a:off x="4352597" y="3150705"/>
            <a:ext cx="3857146" cy="286232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zh-CN">
                <a:latin typeface="Consolas" panose="020B0609020204030204" pitchFamily="49" charset="0"/>
                <a:cs typeface="Consolas" panose="020B0609020204030204" pitchFamily="49" charset="0"/>
              </a:rPr>
              <a:t>def </a:t>
            </a:r>
            <a:r>
              <a:rPr kumimoji="1" lang="en-US" altLang="zh-CN" err="1">
                <a:latin typeface="Consolas" panose="020B0609020204030204" pitchFamily="49" charset="0"/>
                <a:cs typeface="Consolas" panose="020B0609020204030204" pitchFamily="49" charset="0"/>
              </a:rPr>
              <a:t>gcd</a:t>
            </a:r>
            <a:r>
              <a:rPr kumimoji="1" lang="en-US" altLang="zh-CN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kumimoji="1" lang="en-US" altLang="zh-CN" err="1">
                <a:latin typeface="Consolas" panose="020B0609020204030204" pitchFamily="49" charset="0"/>
                <a:cs typeface="Consolas" panose="020B0609020204030204" pitchFamily="49" charset="0"/>
              </a:rPr>
              <a:t>a:int</a:t>
            </a:r>
            <a:r>
              <a:rPr kumimoji="1" lang="en-US" altLang="zh-CN"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kumimoji="1" lang="en-US" altLang="zh-CN" err="1">
                <a:latin typeface="Consolas" panose="020B0609020204030204" pitchFamily="49" charset="0"/>
                <a:cs typeface="Consolas" panose="020B0609020204030204" pitchFamily="49" charset="0"/>
              </a:rPr>
              <a:t>b:int</a:t>
            </a:r>
            <a:r>
              <a:rPr kumimoji="1" lang="en-US" altLang="zh-CN">
                <a:latin typeface="Consolas" panose="020B0609020204030204" pitchFamily="49" charset="0"/>
                <a:cs typeface="Consolas" panose="020B0609020204030204" pitchFamily="49" charset="0"/>
              </a:rPr>
              <a:t>) -&gt; int:</a:t>
            </a:r>
          </a:p>
          <a:p>
            <a:r>
              <a:rPr kumimoji="1" lang="en-US" altLang="zh-CN">
                <a:latin typeface="Consolas" panose="020B0609020204030204" pitchFamily="49" charset="0"/>
                <a:cs typeface="Consolas" panose="020B0609020204030204" pitchFamily="49" charset="0"/>
              </a:rPr>
              <a:t>    if a &lt; b:</a:t>
            </a:r>
          </a:p>
          <a:p>
            <a:r>
              <a:rPr kumimoji="1" lang="en-US" altLang="zh-CN">
                <a:latin typeface="Consolas" panose="020B0609020204030204" pitchFamily="49" charset="0"/>
                <a:cs typeface="Consolas" panose="020B0609020204030204" pitchFamily="49" charset="0"/>
              </a:rPr>
              <a:t>        c: int = a</a:t>
            </a:r>
          </a:p>
          <a:p>
            <a:r>
              <a:rPr kumimoji="1" lang="en-US" altLang="zh-CN">
                <a:latin typeface="Consolas" panose="020B0609020204030204" pitchFamily="49" charset="0"/>
                <a:cs typeface="Consolas" panose="020B0609020204030204" pitchFamily="49" charset="0"/>
              </a:rPr>
              <a:t>        a: int = b</a:t>
            </a:r>
          </a:p>
          <a:p>
            <a:r>
              <a:rPr kumimoji="1" lang="en-US" altLang="zh-CN">
                <a:latin typeface="Consolas" panose="020B0609020204030204" pitchFamily="49" charset="0"/>
                <a:cs typeface="Consolas" panose="020B0609020204030204" pitchFamily="49" charset="0"/>
              </a:rPr>
              <a:t>        b: int = c</a:t>
            </a:r>
          </a:p>
          <a:p>
            <a:r>
              <a:rPr kumimoji="1" lang="en-US" altLang="zh-CN">
                <a:latin typeface="Consolas" panose="020B0609020204030204" pitchFamily="49" charset="0"/>
                <a:cs typeface="Consolas" panose="020B0609020204030204" pitchFamily="49" charset="0"/>
              </a:rPr>
              <a:t>    while b != 0:</a:t>
            </a:r>
          </a:p>
          <a:p>
            <a:r>
              <a:rPr kumimoji="1" lang="en-US" altLang="zh-CN">
                <a:latin typeface="Consolas" panose="020B0609020204030204" pitchFamily="49" charset="0"/>
                <a:cs typeface="Consolas" panose="020B0609020204030204" pitchFamily="49" charset="0"/>
              </a:rPr>
              <a:t>        c: int = a</a:t>
            </a:r>
          </a:p>
          <a:p>
            <a:r>
              <a:rPr kumimoji="1" lang="en-US" altLang="zh-CN">
                <a:latin typeface="Consolas" panose="020B0609020204030204" pitchFamily="49" charset="0"/>
                <a:cs typeface="Consolas" panose="020B0609020204030204" pitchFamily="49" charset="0"/>
              </a:rPr>
              <a:t>        a: int = b</a:t>
            </a:r>
          </a:p>
          <a:p>
            <a:r>
              <a:rPr kumimoji="1" lang="en-US" altLang="zh-CN">
                <a:latin typeface="Consolas" panose="020B0609020204030204" pitchFamily="49" charset="0"/>
                <a:cs typeface="Consolas" panose="020B0609020204030204" pitchFamily="49" charset="0"/>
              </a:rPr>
              <a:t>        b: int = c % b</a:t>
            </a:r>
          </a:p>
          <a:p>
            <a:r>
              <a:rPr kumimoji="1" lang="en-US" altLang="zh-CN">
                <a:latin typeface="Consolas" panose="020B0609020204030204" pitchFamily="49" charset="0"/>
                <a:cs typeface="Consolas" panose="020B0609020204030204" pitchFamily="49" charset="0"/>
              </a:rPr>
              <a:t>    return a</a:t>
            </a:r>
            <a:endParaRPr lang="en-US" altLang="zh-CN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68741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2C0C7C3-D93E-F339-287D-94B066785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/>
              <a:t>Challenges of collecting FE methods</a:t>
            </a:r>
            <a:endParaRPr kumimoji="1" lang="ja-JP" altLang="en-US" b="1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7ED5BBC-1A64-E5C5-B617-F6AB780727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" altLang="ja-JP" dirty="0"/>
              <a:t>Collecting FE methods is valuable but challenging</a:t>
            </a:r>
          </a:p>
          <a:p>
            <a:pPr lvl="1"/>
            <a:r>
              <a:rPr lang="en" altLang="ja-JP" dirty="0"/>
              <a:t>Due to the variation in their structure</a:t>
            </a:r>
            <a:endParaRPr kumimoji="1" lang="en" altLang="ja-JP" dirty="0"/>
          </a:p>
          <a:p>
            <a:br>
              <a:rPr kumimoji="1" lang="en" altLang="ja-JP" dirty="0"/>
            </a:br>
            <a:r>
              <a:rPr lang="en" altLang="ja-JP" dirty="0"/>
              <a:t>E</a:t>
            </a:r>
            <a:r>
              <a:rPr kumimoji="1" lang="en" altLang="ja-JP" dirty="0"/>
              <a:t>xisting clone detection tools have the limitations</a:t>
            </a:r>
          </a:p>
          <a:p>
            <a:pPr lvl="1"/>
            <a:r>
              <a:rPr lang="en" altLang="ja-JP" dirty="0"/>
              <a:t>U</a:t>
            </a:r>
            <a:r>
              <a:rPr kumimoji="1" lang="en" altLang="ja-JP" dirty="0"/>
              <a:t>tilize onl</a:t>
            </a:r>
            <a:r>
              <a:rPr lang="en" altLang="ja-JP" dirty="0"/>
              <a:t>y </a:t>
            </a:r>
            <a:r>
              <a:rPr kumimoji="1" lang="en" altLang="ja-JP" dirty="0"/>
              <a:t>duplicated ​code fragment to detect clones</a:t>
            </a:r>
          </a:p>
          <a:p>
            <a:pPr lvl="1"/>
            <a:r>
              <a:rPr lang="en" altLang="ja-JP" dirty="0"/>
              <a:t>N</a:t>
            </a:r>
            <a:r>
              <a:rPr kumimoji="1" lang="en" altLang="ja-JP" dirty="0"/>
              <a:t>ot check the functionality of the methods</a:t>
            </a:r>
          </a:p>
          <a:p>
            <a:endParaRPr kumimoji="1" lang="en" altLang="ja-JP" dirty="0"/>
          </a:p>
          <a:p>
            <a:r>
              <a:rPr lang="en" altLang="ja-JP" b="1" dirty="0"/>
              <a:t>Different approaches are needed for collecting 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4483DCA-BD79-899A-8026-E10A32CD9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39845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48A3B60-75F1-5FFA-8CBB-71F2602CE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b="1">
                <a:solidFill>
                  <a:srgbClr val="F5F5F5"/>
                </a:solidFill>
                <a:latin typeface="+mj-lt"/>
                <a:cs typeface="Segoe UI"/>
              </a:rPr>
              <a:t>Previous research</a:t>
            </a:r>
            <a:br>
              <a:rPr lang="en" b="1">
                <a:solidFill>
                  <a:srgbClr val="F5F5F5"/>
                </a:solidFill>
                <a:latin typeface="+mj-lt"/>
                <a:cs typeface="Segoe UI"/>
              </a:rPr>
            </a:br>
            <a:endParaRPr lang="en" b="1">
              <a:latin typeface="+mj-lt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AF9541C-30AF-6D0F-DEDE-7A897879BB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" altLang="ja-JP" b="1" dirty="0" err="1">
                <a:solidFill>
                  <a:srgbClr val="2F4F4F"/>
                </a:solidFill>
                <a:latin typeface="Segoe UI"/>
                <a:cs typeface="Segoe UI"/>
              </a:rPr>
              <a:t>FEMPDataset</a:t>
            </a:r>
            <a:r>
              <a:rPr lang="en" altLang="ja-JP" baseline="30000" dirty="0">
                <a:solidFill>
                  <a:srgbClr val="2F4F4F"/>
                </a:solidFill>
                <a:latin typeface="Segoe UI"/>
                <a:cs typeface="Segoe UI"/>
              </a:rPr>
              <a:t>[1]</a:t>
            </a:r>
            <a:endParaRPr lang="zh-CN" altLang="ja-JP" baseline="30000" dirty="0"/>
          </a:p>
          <a:p>
            <a:pPr>
              <a:buNone/>
            </a:pPr>
            <a:r>
              <a:rPr lang="en" altLang="ja-JP" dirty="0">
                <a:solidFill>
                  <a:srgbClr val="2F4F4F"/>
                </a:solidFill>
                <a:latin typeface="Segoe UI"/>
                <a:cs typeface="Segoe UI"/>
              </a:rPr>
              <a:t>A dataset of functionally equivalent Java method pairs</a:t>
            </a:r>
            <a:endParaRPr lang="en" altLang="ja-JP" sz="2400" dirty="0">
              <a:latin typeface="Segoe UI"/>
              <a:cs typeface="Segoe UI"/>
            </a:endParaRPr>
          </a:p>
          <a:p>
            <a:pPr marL="457200" indent="-457200"/>
            <a:r>
              <a:rPr lang="en" altLang="ja-JP" sz="2400" dirty="0">
                <a:latin typeface="Segoe UI"/>
                <a:cs typeface="Segoe UI"/>
              </a:rPr>
              <a:t>Use </a:t>
            </a:r>
            <a:r>
              <a:rPr lang="en" altLang="ja-JP" sz="2400" dirty="0" err="1">
                <a:latin typeface="Segoe UI"/>
                <a:cs typeface="Segoe UI"/>
              </a:rPr>
              <a:t>EvoSuite</a:t>
            </a:r>
            <a:r>
              <a:rPr lang="en" altLang="ja-JP" sz="2400" dirty="0">
                <a:latin typeface="Segoe UI"/>
                <a:cs typeface="Segoe UI"/>
              </a:rPr>
              <a:t> for automated test case generation</a:t>
            </a:r>
            <a:endParaRPr lang="en" altLang="ja-JP" sz="2400" dirty="0"/>
          </a:p>
          <a:p>
            <a:pPr marL="457200" indent="-457200"/>
            <a:r>
              <a:rPr lang="en" altLang="ja-JP" sz="2400" dirty="0">
                <a:solidFill>
                  <a:srgbClr val="2F4F4F"/>
                </a:solidFill>
                <a:latin typeface="Segoe UI"/>
                <a:cs typeface="Segoe UI"/>
              </a:rPr>
              <a:t>Mutually execute to check for methods’ behavioral similarity</a:t>
            </a:r>
            <a:endParaRPr lang="en" altLang="ja-JP" sz="2400" dirty="0">
              <a:solidFill>
                <a:srgbClr val="2F4F4F"/>
              </a:solidFill>
            </a:endParaRPr>
          </a:p>
          <a:p>
            <a:pPr marL="457200" indent="-457200"/>
            <a:r>
              <a:rPr lang="en" altLang="ja-JP" sz="2400" dirty="0">
                <a:solidFill>
                  <a:srgbClr val="2F4F4F"/>
                </a:solidFill>
                <a:latin typeface="Segoe UI"/>
                <a:cs typeface="Segoe UI"/>
              </a:rPr>
              <a:t>Manually check for functional equivalence</a:t>
            </a:r>
          </a:p>
          <a:p>
            <a:pPr marL="457200" indent="-457200"/>
            <a:endParaRPr lang="en" altLang="ja-JP" sz="2800" dirty="0">
              <a:latin typeface="Segoe UI"/>
              <a:cs typeface="Segoe UI"/>
            </a:endParaRPr>
          </a:p>
          <a:p>
            <a:pPr>
              <a:buNone/>
            </a:pPr>
            <a:r>
              <a:rPr lang="en" altLang="ja-JP" dirty="0">
                <a:latin typeface="Segoe UI"/>
                <a:cs typeface="Segoe UI"/>
              </a:rPr>
              <a:t>Includes 1,342 functionally equivalent method pairs</a:t>
            </a:r>
            <a:endParaRPr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C125022-9A5D-C5E5-B4B0-1C6760AAC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4</a:t>
            </a:fld>
            <a:endParaRPr lang="ja-JP" altLang="en-US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CDF6EA21-4AD3-B812-A53D-E0C285570E2D}"/>
              </a:ext>
            </a:extLst>
          </p:cNvPr>
          <p:cNvSpPr txBox="1"/>
          <p:nvPr/>
        </p:nvSpPr>
        <p:spPr>
          <a:xfrm>
            <a:off x="302579" y="6018335"/>
            <a:ext cx="8507457" cy="461665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kumimoji="1" lang="en-US" altLang="zh-CN" sz="1200"/>
              <a:t>[1]</a:t>
            </a:r>
            <a:r>
              <a:rPr lang="en" altLang="zh-CN" sz="1200"/>
              <a:t> </a:t>
            </a:r>
            <a:r>
              <a:rPr lang="en" altLang="zh-CN" sz="1200" b="0" i="0" u="none" strike="noStrike">
                <a:effectLst/>
              </a:rPr>
              <a:t>Yoshiki Higo, “Dataset of Functionally Equivalent Java Methods and Its Application</a:t>
            </a:r>
            <a:r>
              <a:rPr lang="zh-CN" altLang="en-US" sz="1200"/>
              <a:t> </a:t>
            </a:r>
            <a:r>
              <a:rPr lang="en" altLang="zh-CN" sz="1200" b="0" i="0" u="none" strike="noStrike">
                <a:effectLst/>
              </a:rPr>
              <a:t>to Evaluating Clone Detection Tools”, </a:t>
            </a:r>
          </a:p>
          <a:p>
            <a:r>
              <a:rPr lang="en" altLang="zh-CN" sz="1200"/>
              <a:t>     </a:t>
            </a:r>
            <a:r>
              <a:rPr lang="en" altLang="zh-CN" sz="1200" b="0" i="0" u="none" strike="noStrike">
                <a:effectLst/>
              </a:rPr>
              <a:t>IEICE Transactions on Information and Systems, Vol.E107-D, No.6, pp.751-760, 2024.</a:t>
            </a:r>
            <a:endParaRPr lang="en" altLang="zh-CN" sz="1200"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7861407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4215C3-01AA-A421-2EAC-1863651920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altLang="zh-CN" b="1">
                <a:latin typeface="+mj-lt"/>
                <a:cs typeface="Segoe UI"/>
              </a:rPr>
              <a:t>Key idea of </a:t>
            </a:r>
            <a:r>
              <a:rPr lang="en" altLang="zh-CN" b="1" err="1">
                <a:latin typeface="+mj-lt"/>
                <a:cs typeface="Segoe UI"/>
              </a:rPr>
              <a:t>FEMPDataset</a:t>
            </a:r>
            <a:endParaRPr lang="en" altLang="zh-CN" b="1">
              <a:latin typeface="+mj-lt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AB9C16C-59F3-CA5A-0EEB-7D2FD428E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5</a:t>
            </a:fld>
            <a:endParaRPr lang="ja-JP" altLang="en-US"/>
          </a:p>
        </p:txBody>
      </p:sp>
      <p:sp>
        <p:nvSpPr>
          <p:cNvPr id="10" name="剪去单角的矩形 4">
            <a:extLst>
              <a:ext uri="{FF2B5EF4-FFF2-40B4-BE49-F238E27FC236}">
                <a16:creationId xmlns:a16="http://schemas.microsoft.com/office/drawing/2014/main" id="{91DF6312-D71C-C338-C272-F6DE55DD9A6A}"/>
              </a:ext>
            </a:extLst>
          </p:cNvPr>
          <p:cNvSpPr/>
          <p:nvPr/>
        </p:nvSpPr>
        <p:spPr>
          <a:xfrm>
            <a:off x="527153" y="3684371"/>
            <a:ext cx="585787" cy="771525"/>
          </a:xfrm>
          <a:prstGeom prst="snip1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zh-CN" altLang="en-US" sz="2000" spc="110" baseline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剪去单角的矩形 6">
            <a:extLst>
              <a:ext uri="{FF2B5EF4-FFF2-40B4-BE49-F238E27FC236}">
                <a16:creationId xmlns:a16="http://schemas.microsoft.com/office/drawing/2014/main" id="{036837EB-F9F7-BCFD-01CC-BBE726690BF7}"/>
              </a:ext>
            </a:extLst>
          </p:cNvPr>
          <p:cNvSpPr/>
          <p:nvPr/>
        </p:nvSpPr>
        <p:spPr>
          <a:xfrm>
            <a:off x="527153" y="5378059"/>
            <a:ext cx="585787" cy="771525"/>
          </a:xfrm>
          <a:prstGeom prst="snip1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zh-CN" altLang="en-US" sz="2000" spc="110" baseline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A33215FD-4D14-53DF-AC54-04FF23287592}"/>
              </a:ext>
            </a:extLst>
          </p:cNvPr>
          <p:cNvSpPr txBox="1"/>
          <p:nvPr/>
        </p:nvSpPr>
        <p:spPr>
          <a:xfrm>
            <a:off x="250904" y="4612728"/>
            <a:ext cx="12025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/>
              <a:t>Method A</a:t>
            </a:r>
            <a:endParaRPr kumimoji="1" lang="zh-CN" altLang="en-US"/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C9C72C89-7523-A4F2-B18A-99D9087F6B7C}"/>
              </a:ext>
            </a:extLst>
          </p:cNvPr>
          <p:cNvSpPr txBox="1"/>
          <p:nvPr/>
        </p:nvSpPr>
        <p:spPr>
          <a:xfrm>
            <a:off x="3614485" y="4611297"/>
            <a:ext cx="1326453" cy="369332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 altLang="zh-CN"/>
              <a:t>Testcases</a:t>
            </a:r>
            <a:r>
              <a:rPr kumimoji="1" lang="en-US" altLang="zh-CN"/>
              <a:t> A</a:t>
            </a:r>
            <a:endParaRPr kumimoji="1" lang="zh-CN" altLang="en-US"/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8863E4EC-B7FE-6177-99FF-00FBC2187DE2}"/>
              </a:ext>
            </a:extLst>
          </p:cNvPr>
          <p:cNvSpPr txBox="1"/>
          <p:nvPr/>
        </p:nvSpPr>
        <p:spPr>
          <a:xfrm>
            <a:off x="250904" y="6384039"/>
            <a:ext cx="12025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/>
              <a:t>Method B</a:t>
            </a:r>
            <a:endParaRPr kumimoji="1" lang="zh-CN" altLang="en-US"/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7B2212D5-1272-9BCB-99AA-70093728A152}"/>
              </a:ext>
            </a:extLst>
          </p:cNvPr>
          <p:cNvSpPr txBox="1"/>
          <p:nvPr/>
        </p:nvSpPr>
        <p:spPr>
          <a:xfrm>
            <a:off x="3557509" y="6383685"/>
            <a:ext cx="1310423" cy="369332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 altLang="zh-CN"/>
              <a:t>Testcases</a:t>
            </a:r>
            <a:r>
              <a:rPr kumimoji="1" lang="en-US" altLang="zh-CN"/>
              <a:t> </a:t>
            </a:r>
            <a:r>
              <a:rPr lang="en-US" altLang="zh-CN"/>
              <a:t>B</a:t>
            </a:r>
            <a:endParaRPr kumimoji="1" lang="zh-CN" altLang="en-US"/>
          </a:p>
        </p:txBody>
      </p:sp>
      <p:cxnSp>
        <p:nvCxnSpPr>
          <p:cNvPr id="22" name="直线箭头连接符 13">
            <a:extLst>
              <a:ext uri="{FF2B5EF4-FFF2-40B4-BE49-F238E27FC236}">
                <a16:creationId xmlns:a16="http://schemas.microsoft.com/office/drawing/2014/main" id="{A05D74C0-30D2-7F79-6DBA-F0C7F1ECD3AC}"/>
              </a:ext>
            </a:extLst>
          </p:cNvPr>
          <p:cNvCxnSpPr/>
          <p:nvPr/>
        </p:nvCxnSpPr>
        <p:spPr>
          <a:xfrm flipV="1">
            <a:off x="1288414" y="4087944"/>
            <a:ext cx="2422698" cy="18789"/>
          </a:xfrm>
          <a:prstGeom prst="straightConnector1">
            <a:avLst/>
          </a:prstGeom>
          <a:ln w="38100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线箭头连接符 15">
            <a:extLst>
              <a:ext uri="{FF2B5EF4-FFF2-40B4-BE49-F238E27FC236}">
                <a16:creationId xmlns:a16="http://schemas.microsoft.com/office/drawing/2014/main" id="{93DB30E4-6403-FD7F-3C34-F77E3027EFFF}"/>
              </a:ext>
            </a:extLst>
          </p:cNvPr>
          <p:cNvCxnSpPr/>
          <p:nvPr/>
        </p:nvCxnSpPr>
        <p:spPr>
          <a:xfrm>
            <a:off x="1288414" y="5786134"/>
            <a:ext cx="2422698" cy="0"/>
          </a:xfrm>
          <a:prstGeom prst="straightConnector1">
            <a:avLst/>
          </a:prstGeom>
          <a:ln w="38100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线箭头连接符 17">
            <a:extLst>
              <a:ext uri="{FF2B5EF4-FFF2-40B4-BE49-F238E27FC236}">
                <a16:creationId xmlns:a16="http://schemas.microsoft.com/office/drawing/2014/main" id="{A763ADCE-557E-0A00-AE6C-4A6D8A73DC5E}"/>
              </a:ext>
            </a:extLst>
          </p:cNvPr>
          <p:cNvCxnSpPr/>
          <p:nvPr/>
        </p:nvCxnSpPr>
        <p:spPr>
          <a:xfrm>
            <a:off x="1308268" y="4216728"/>
            <a:ext cx="2443393" cy="142437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线箭头连接符 19">
            <a:extLst>
              <a:ext uri="{FF2B5EF4-FFF2-40B4-BE49-F238E27FC236}">
                <a16:creationId xmlns:a16="http://schemas.microsoft.com/office/drawing/2014/main" id="{D3D613C5-FA7F-DE87-01C6-E0D7FB051E69}"/>
              </a:ext>
            </a:extLst>
          </p:cNvPr>
          <p:cNvCxnSpPr/>
          <p:nvPr/>
        </p:nvCxnSpPr>
        <p:spPr>
          <a:xfrm flipV="1">
            <a:off x="1314531" y="4229254"/>
            <a:ext cx="2418341" cy="139306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文本框 33">
            <a:extLst>
              <a:ext uri="{FF2B5EF4-FFF2-40B4-BE49-F238E27FC236}">
                <a16:creationId xmlns:a16="http://schemas.microsoft.com/office/drawing/2014/main" id="{4532AE64-68EF-CB16-9403-087250EFE4E8}"/>
              </a:ext>
            </a:extLst>
          </p:cNvPr>
          <p:cNvSpPr txBox="1"/>
          <p:nvPr/>
        </p:nvSpPr>
        <p:spPr>
          <a:xfrm>
            <a:off x="3611691" y="4556453"/>
            <a:ext cx="1971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0" i="0" u="none" strike="noStrike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 </a:t>
            </a:r>
            <a:endParaRPr kumimoji="1" lang="zh-CN" altLang="en-US"/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id="{F85F3721-A0FE-0FEE-8D5A-DC8A48269C34}"/>
              </a:ext>
            </a:extLst>
          </p:cNvPr>
          <p:cNvSpPr txBox="1"/>
          <p:nvPr/>
        </p:nvSpPr>
        <p:spPr>
          <a:xfrm>
            <a:off x="636058" y="3912979"/>
            <a:ext cx="13127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/>
              <a:t>M</a:t>
            </a:r>
            <a:endParaRPr kumimoji="1" lang="zh-CN" altLang="en-US" b="1"/>
          </a:p>
        </p:txBody>
      </p:sp>
      <p:sp>
        <p:nvSpPr>
          <p:cNvPr id="38" name="文本框 37">
            <a:extLst>
              <a:ext uri="{FF2B5EF4-FFF2-40B4-BE49-F238E27FC236}">
                <a16:creationId xmlns:a16="http://schemas.microsoft.com/office/drawing/2014/main" id="{F99F6381-E513-378F-F36B-B557B339BEEF}"/>
              </a:ext>
            </a:extLst>
          </p:cNvPr>
          <p:cNvSpPr txBox="1"/>
          <p:nvPr/>
        </p:nvSpPr>
        <p:spPr>
          <a:xfrm>
            <a:off x="636708" y="5612514"/>
            <a:ext cx="13127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/>
              <a:t>M</a:t>
            </a:r>
            <a:endParaRPr kumimoji="1" lang="zh-CN" altLang="en-US" b="1"/>
          </a:p>
        </p:txBody>
      </p:sp>
      <p:sp>
        <p:nvSpPr>
          <p:cNvPr id="40" name="文本框 39">
            <a:extLst>
              <a:ext uri="{FF2B5EF4-FFF2-40B4-BE49-F238E27FC236}">
                <a16:creationId xmlns:a16="http://schemas.microsoft.com/office/drawing/2014/main" id="{BEF9A5B9-BBAF-742B-E93D-9B8C0FFCCD4B}"/>
              </a:ext>
            </a:extLst>
          </p:cNvPr>
          <p:cNvSpPr txBox="1"/>
          <p:nvPr/>
        </p:nvSpPr>
        <p:spPr>
          <a:xfrm>
            <a:off x="4045691" y="5666456"/>
            <a:ext cx="3921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b="1"/>
              <a:t>T</a:t>
            </a:r>
            <a:endParaRPr kumimoji="1" lang="zh-CN" altLang="en-US" b="1"/>
          </a:p>
        </p:txBody>
      </p:sp>
      <p:sp>
        <p:nvSpPr>
          <p:cNvPr id="42" name="流程图: 多文档 41">
            <a:extLst>
              <a:ext uri="{FF2B5EF4-FFF2-40B4-BE49-F238E27FC236}">
                <a16:creationId xmlns:a16="http://schemas.microsoft.com/office/drawing/2014/main" id="{AE128772-7FD7-E011-DB80-403BCE6614CD}"/>
              </a:ext>
            </a:extLst>
          </p:cNvPr>
          <p:cNvSpPr/>
          <p:nvPr/>
        </p:nvSpPr>
        <p:spPr>
          <a:xfrm>
            <a:off x="3749763" y="3684002"/>
            <a:ext cx="1060704" cy="758951"/>
          </a:xfrm>
          <a:prstGeom prst="flowChartMultidocumen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zh-CN" altLang="en-US" sz="2000" spc="110" baseline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4" name="文本框 43">
            <a:extLst>
              <a:ext uri="{FF2B5EF4-FFF2-40B4-BE49-F238E27FC236}">
                <a16:creationId xmlns:a16="http://schemas.microsoft.com/office/drawing/2014/main" id="{DC01A90D-1D64-E60F-A3BE-8069320FA805}"/>
              </a:ext>
            </a:extLst>
          </p:cNvPr>
          <p:cNvSpPr txBox="1"/>
          <p:nvPr/>
        </p:nvSpPr>
        <p:spPr>
          <a:xfrm>
            <a:off x="4045691" y="3950390"/>
            <a:ext cx="3921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b="1"/>
              <a:t>T</a:t>
            </a:r>
            <a:endParaRPr kumimoji="1" lang="zh-CN" altLang="en-US" b="1"/>
          </a:p>
        </p:txBody>
      </p:sp>
      <p:sp>
        <p:nvSpPr>
          <p:cNvPr id="46" name="流程图: 多文档 45">
            <a:extLst>
              <a:ext uri="{FF2B5EF4-FFF2-40B4-BE49-F238E27FC236}">
                <a16:creationId xmlns:a16="http://schemas.microsoft.com/office/drawing/2014/main" id="{F8DAADC7-76BE-0548-4885-6AD34B1A6B21}"/>
              </a:ext>
            </a:extLst>
          </p:cNvPr>
          <p:cNvSpPr/>
          <p:nvPr/>
        </p:nvSpPr>
        <p:spPr>
          <a:xfrm>
            <a:off x="3749763" y="5431382"/>
            <a:ext cx="1060704" cy="758951"/>
          </a:xfrm>
          <a:prstGeom prst="flowChartMultidocumen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zh-CN" altLang="en-US" sz="2000" spc="110" baseline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8" name="文本框 47">
            <a:extLst>
              <a:ext uri="{FF2B5EF4-FFF2-40B4-BE49-F238E27FC236}">
                <a16:creationId xmlns:a16="http://schemas.microsoft.com/office/drawing/2014/main" id="{A969590E-EBD2-B703-DDFF-903F4033ADA2}"/>
              </a:ext>
            </a:extLst>
          </p:cNvPr>
          <p:cNvSpPr txBox="1"/>
          <p:nvPr/>
        </p:nvSpPr>
        <p:spPr>
          <a:xfrm>
            <a:off x="1142345" y="3734671"/>
            <a:ext cx="256876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altLang="zh-CN">
                <a:ea typeface="游ゴシック"/>
                <a:cs typeface="+mn-lt"/>
              </a:rPr>
              <a:t>a</a:t>
            </a:r>
            <a:r>
              <a:rPr lang="zh-CN">
                <a:ea typeface="游ゴシック"/>
                <a:cs typeface="+mn-lt"/>
              </a:rPr>
              <a:t>utomatically generate</a:t>
            </a:r>
            <a:endParaRPr lang="zh-CN">
              <a:cs typeface="+mn-lt"/>
            </a:endParaRPr>
          </a:p>
        </p:txBody>
      </p:sp>
      <p:sp>
        <p:nvSpPr>
          <p:cNvPr id="50" name="文本框 49">
            <a:extLst>
              <a:ext uri="{FF2B5EF4-FFF2-40B4-BE49-F238E27FC236}">
                <a16:creationId xmlns:a16="http://schemas.microsoft.com/office/drawing/2014/main" id="{1BD83F1D-8848-6FC4-DF93-ACEFD7441066}"/>
              </a:ext>
            </a:extLst>
          </p:cNvPr>
          <p:cNvSpPr txBox="1"/>
          <p:nvPr/>
        </p:nvSpPr>
        <p:spPr>
          <a:xfrm>
            <a:off x="1142345" y="5788939"/>
            <a:ext cx="256876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altLang="zh-CN">
                <a:ea typeface="游ゴシック"/>
                <a:cs typeface="+mn-lt"/>
              </a:rPr>
              <a:t>a</a:t>
            </a:r>
            <a:r>
              <a:rPr lang="zh-CN">
                <a:ea typeface="游ゴシック"/>
                <a:cs typeface="+mn-lt"/>
              </a:rPr>
              <a:t>utomatically generate</a:t>
            </a:r>
            <a:endParaRPr lang="zh-CN"/>
          </a:p>
        </p:txBody>
      </p:sp>
      <p:sp>
        <p:nvSpPr>
          <p:cNvPr id="52" name="内容占位符 51">
            <a:extLst>
              <a:ext uri="{FF2B5EF4-FFF2-40B4-BE49-F238E27FC236}">
                <a16:creationId xmlns:a16="http://schemas.microsoft.com/office/drawing/2014/main" id="{5675DB75-044B-4047-8CBE-711D5D9073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696" y="1523243"/>
            <a:ext cx="8352000" cy="4717355"/>
          </a:xfrm>
        </p:spPr>
        <p:txBody>
          <a:bodyPr vert="horz" wrap="none" lIns="54000" tIns="54000" rIns="54000" bIns="54000" rtlCol="0" anchor="t">
            <a:noAutofit/>
          </a:bodyPr>
          <a:lstStyle/>
          <a:p>
            <a:pPr>
              <a:buNone/>
            </a:pPr>
            <a:r>
              <a:rPr lang="en" altLang="zh-CN" sz="2400">
                <a:latin typeface="+mn-lt"/>
                <a:cs typeface="Arial"/>
              </a:rPr>
              <a:t>(1) A method always succeeds when executing test cases </a:t>
            </a:r>
            <a:br>
              <a:rPr lang="en" altLang="zh-CN" sz="2400">
                <a:latin typeface="+mn-lt"/>
                <a:cs typeface="Arial"/>
              </a:rPr>
            </a:br>
            <a:r>
              <a:rPr lang="zh-CN" altLang="en-US" sz="2400">
                <a:latin typeface="+mn-lt"/>
                <a:cs typeface="Arial"/>
              </a:rPr>
              <a:t>     </a:t>
            </a:r>
            <a:r>
              <a:rPr lang="en" altLang="zh-CN" sz="2400">
                <a:latin typeface="+mn-lt"/>
                <a:cs typeface="Arial"/>
              </a:rPr>
              <a:t>generated by an automatic test generation techniques</a:t>
            </a:r>
          </a:p>
          <a:p>
            <a:pPr>
              <a:buNone/>
            </a:pPr>
            <a:r>
              <a:rPr lang="en" altLang="zh-CN" sz="2400">
                <a:latin typeface="+mn-lt"/>
                <a:cs typeface="Arial"/>
              </a:rPr>
              <a:t>(2) Mutually execute two method with their test cases</a:t>
            </a:r>
          </a:p>
          <a:p>
            <a:pPr marL="342900" indent="-342900"/>
            <a:r>
              <a:rPr lang="en" altLang="zh-CN" sz="2000">
                <a:latin typeface="+mn-lt"/>
                <a:cs typeface="Arial"/>
              </a:rPr>
              <a:t>  If both succeed, it means each method has the similar behavior</a:t>
            </a:r>
            <a:br>
              <a:rPr lang="en" altLang="zh-CN" sz="2400">
                <a:latin typeface="+mn-lt"/>
                <a:cs typeface="Arial"/>
              </a:rPr>
            </a:br>
            <a:endParaRPr lang="en" altLang="zh-CN" sz="2400">
              <a:latin typeface="+mn-lt"/>
              <a:cs typeface="Arial"/>
            </a:endParaRPr>
          </a:p>
        </p:txBody>
      </p:sp>
      <p:sp>
        <p:nvSpPr>
          <p:cNvPr id="55" name="文本框 54">
            <a:extLst>
              <a:ext uri="{FF2B5EF4-FFF2-40B4-BE49-F238E27FC236}">
                <a16:creationId xmlns:a16="http://schemas.microsoft.com/office/drawing/2014/main" id="{BFE3A8DD-18D6-DD58-4DB5-6514EDECAEAB}"/>
              </a:ext>
            </a:extLst>
          </p:cNvPr>
          <p:cNvSpPr txBox="1"/>
          <p:nvPr/>
        </p:nvSpPr>
        <p:spPr>
          <a:xfrm>
            <a:off x="4972350" y="3890423"/>
            <a:ext cx="1971674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zh-CN" altLang="en-US">
                <a:cs typeface="Segoe UI"/>
              </a:rPr>
              <a:t>both success</a:t>
            </a:r>
            <a:endParaRPr lang="zh-CN" altLang="en-US"/>
          </a:p>
        </p:txBody>
      </p:sp>
      <p:sp>
        <p:nvSpPr>
          <p:cNvPr id="56" name="文本框 55">
            <a:extLst>
              <a:ext uri="{FF2B5EF4-FFF2-40B4-BE49-F238E27FC236}">
                <a16:creationId xmlns:a16="http://schemas.microsoft.com/office/drawing/2014/main" id="{75C1F949-ED56-7292-58CE-7C49A840CF26}"/>
              </a:ext>
            </a:extLst>
          </p:cNvPr>
          <p:cNvSpPr txBox="1"/>
          <p:nvPr/>
        </p:nvSpPr>
        <p:spPr>
          <a:xfrm>
            <a:off x="6524907" y="4198450"/>
            <a:ext cx="2516819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zh-CN" altLang="en-US">
                <a:cs typeface="Segoe UI"/>
              </a:rPr>
              <a:t>(Method A,</a:t>
            </a:r>
            <a:r>
              <a:rPr lang="en-US" altLang="zh-CN">
                <a:cs typeface="Segoe UI"/>
              </a:rPr>
              <a:t> </a:t>
            </a:r>
            <a:r>
              <a:rPr lang="zh-CN" altLang="en-US">
                <a:cs typeface="Segoe UI"/>
              </a:rPr>
              <a:t>Method B)</a:t>
            </a:r>
            <a:endParaRPr lang="en-US" altLang="zh-CN">
              <a:cs typeface="Segoe UI"/>
            </a:endParaRPr>
          </a:p>
          <a:p>
            <a:r>
              <a:rPr lang="en-US" altLang="zh-CN">
                <a:cs typeface="Segoe UI"/>
              </a:rPr>
              <a:t>is </a:t>
            </a:r>
            <a:r>
              <a:rPr lang="en-US" altLang="zh-CN" b="1">
                <a:cs typeface="Segoe UI"/>
              </a:rPr>
              <a:t>candidate</a:t>
            </a:r>
            <a:r>
              <a:rPr lang="en-US" altLang="zh-CN">
                <a:cs typeface="Segoe UI"/>
              </a:rPr>
              <a:t> of </a:t>
            </a:r>
          </a:p>
          <a:p>
            <a:r>
              <a:rPr lang="en-US" altLang="zh-CN">
                <a:cs typeface="Segoe UI"/>
              </a:rPr>
              <a:t>FE method pair</a:t>
            </a:r>
            <a:endParaRPr lang="zh-CN" altLang="en-US">
              <a:cs typeface="Segoe UI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B9FD650C-F672-9C5B-4A03-6C698926E935}"/>
              </a:ext>
            </a:extLst>
          </p:cNvPr>
          <p:cNvSpPr txBox="1"/>
          <p:nvPr/>
        </p:nvSpPr>
        <p:spPr>
          <a:xfrm>
            <a:off x="4889086" y="6116841"/>
            <a:ext cx="20573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>
                <a:effectLst/>
                <a:ea typeface="+mn-lt"/>
                <a:cs typeface="+mn-lt"/>
              </a:rPr>
              <a:t>one of them</a:t>
            </a:r>
            <a:r>
              <a:rPr lang="en-US" altLang="ja-JP">
                <a:effectLst/>
                <a:ea typeface="Microsoft YaHei"/>
                <a:cs typeface="Segoe UI"/>
              </a:rPr>
              <a:t> fail</a:t>
            </a:r>
            <a:endParaRPr lang="zh-CN" altLang="en-US"/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ADC129FD-5C5D-5E8A-1EC7-CCE6FAAAAD82}"/>
              </a:ext>
            </a:extLst>
          </p:cNvPr>
          <p:cNvSpPr txBox="1"/>
          <p:nvPr/>
        </p:nvSpPr>
        <p:spPr>
          <a:xfrm>
            <a:off x="6520899" y="5472450"/>
            <a:ext cx="2516819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zh-CN" altLang="en-US">
                <a:cs typeface="Segoe UI"/>
              </a:rPr>
              <a:t>(Method A,</a:t>
            </a:r>
            <a:r>
              <a:rPr lang="en-US" altLang="zh-CN">
                <a:cs typeface="Segoe UI"/>
              </a:rPr>
              <a:t> </a:t>
            </a:r>
            <a:r>
              <a:rPr lang="zh-CN" altLang="en-US">
                <a:cs typeface="Segoe UI"/>
              </a:rPr>
              <a:t>Method B)</a:t>
            </a:r>
            <a:endParaRPr lang="en-US" altLang="zh-CN">
              <a:cs typeface="Segoe UI"/>
            </a:endParaRPr>
          </a:p>
          <a:p>
            <a:r>
              <a:rPr lang="en-US" altLang="zh-CN">
                <a:cs typeface="Segoe UI"/>
              </a:rPr>
              <a:t>is </a:t>
            </a:r>
            <a:r>
              <a:rPr lang="en-US" altLang="zh-CN" b="1">
                <a:cs typeface="Segoe UI"/>
              </a:rPr>
              <a:t>not</a:t>
            </a:r>
            <a:r>
              <a:rPr lang="en-US" altLang="zh-CN">
                <a:cs typeface="Segoe UI"/>
              </a:rPr>
              <a:t> FE method pair</a:t>
            </a:r>
            <a:endParaRPr lang="zh-CN" altLang="en-US">
              <a:cs typeface="Segoe UI"/>
            </a:endParaRPr>
          </a:p>
        </p:txBody>
      </p:sp>
      <p:grpSp>
        <p:nvGrpSpPr>
          <p:cNvPr id="15" name="组合 14">
            <a:extLst>
              <a:ext uri="{FF2B5EF4-FFF2-40B4-BE49-F238E27FC236}">
                <a16:creationId xmlns:a16="http://schemas.microsoft.com/office/drawing/2014/main" id="{F7E0695C-0A0D-5B13-3CCE-CD250369EDB7}"/>
              </a:ext>
            </a:extLst>
          </p:cNvPr>
          <p:cNvGrpSpPr/>
          <p:nvPr/>
        </p:nvGrpSpPr>
        <p:grpSpPr>
          <a:xfrm>
            <a:off x="4940938" y="4293488"/>
            <a:ext cx="1571377" cy="1739095"/>
            <a:chOff x="4940938" y="3876396"/>
            <a:chExt cx="1571377" cy="1739095"/>
          </a:xfrm>
        </p:grpSpPr>
        <p:sp>
          <p:nvSpPr>
            <p:cNvPr id="7" name="矩形 6">
              <a:extLst>
                <a:ext uri="{FF2B5EF4-FFF2-40B4-BE49-F238E27FC236}">
                  <a16:creationId xmlns:a16="http://schemas.microsoft.com/office/drawing/2014/main" id="{9C4FF8F2-E88D-FC02-5EE2-0273AE227DB8}"/>
                </a:ext>
              </a:extLst>
            </p:cNvPr>
            <p:cNvSpPr/>
            <p:nvPr/>
          </p:nvSpPr>
          <p:spPr>
            <a:xfrm>
              <a:off x="4940938" y="4653583"/>
              <a:ext cx="729062" cy="184666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zh-CN" altLang="en-US" sz="2000" spc="110" baseline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5" name="直角上箭头 4">
              <a:extLst>
                <a:ext uri="{FF2B5EF4-FFF2-40B4-BE49-F238E27FC236}">
                  <a16:creationId xmlns:a16="http://schemas.microsoft.com/office/drawing/2014/main" id="{4B65FAE0-4CB1-6D52-6457-F353D0D31C80}"/>
                </a:ext>
              </a:extLst>
            </p:cNvPr>
            <p:cNvSpPr/>
            <p:nvPr/>
          </p:nvSpPr>
          <p:spPr>
            <a:xfrm rot="5400000">
              <a:off x="5553814" y="4656990"/>
              <a:ext cx="859885" cy="1057117"/>
            </a:xfrm>
            <a:prstGeom prst="bentUpArrow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zh-CN" altLang="en-US" sz="2000" spc="110" baseline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6" name="直角上箭头 5">
              <a:extLst>
                <a:ext uri="{FF2B5EF4-FFF2-40B4-BE49-F238E27FC236}">
                  <a16:creationId xmlns:a16="http://schemas.microsoft.com/office/drawing/2014/main" id="{CAEDBEF0-B7D5-A4A5-0571-590959090ECD}"/>
                </a:ext>
              </a:extLst>
            </p:cNvPr>
            <p:cNvSpPr/>
            <p:nvPr/>
          </p:nvSpPr>
          <p:spPr>
            <a:xfrm rot="16200000" flipV="1">
              <a:off x="5553814" y="3777780"/>
              <a:ext cx="859885" cy="1057117"/>
            </a:xfrm>
            <a:prstGeom prst="bentUpArrow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zh-CN" altLang="en-US" sz="2000" spc="110" baseline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3" name="矩形 12">
              <a:extLst>
                <a:ext uri="{FF2B5EF4-FFF2-40B4-BE49-F238E27FC236}">
                  <a16:creationId xmlns:a16="http://schemas.microsoft.com/office/drawing/2014/main" id="{228A8726-B35A-6780-1B88-BA39FB991AE9}"/>
                </a:ext>
              </a:extLst>
            </p:cNvPr>
            <p:cNvSpPr/>
            <p:nvPr/>
          </p:nvSpPr>
          <p:spPr>
            <a:xfrm>
              <a:off x="5416550" y="4672432"/>
              <a:ext cx="234950" cy="150719"/>
            </a:xfrm>
            <a:prstGeom prst="rect">
              <a:avLst/>
            </a:pr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t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zh-CN" altLang="en-US" sz="2000" spc="110" baseline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19" name="文本框 47">
            <a:extLst>
              <a:ext uri="{FF2B5EF4-FFF2-40B4-BE49-F238E27FC236}">
                <a16:creationId xmlns:a16="http://schemas.microsoft.com/office/drawing/2014/main" id="{2624E88E-9339-1525-6F36-6EC375325109}"/>
              </a:ext>
            </a:extLst>
          </p:cNvPr>
          <p:cNvSpPr txBox="1"/>
          <p:nvPr/>
        </p:nvSpPr>
        <p:spPr>
          <a:xfrm>
            <a:off x="1780542" y="4233822"/>
            <a:ext cx="104786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altLang="zh-CN">
                <a:ea typeface="游ゴシック"/>
                <a:cs typeface="+mn-lt"/>
              </a:rPr>
              <a:t>execute</a:t>
            </a:r>
            <a:endParaRPr lang="zh-CN">
              <a:cs typeface="+mn-lt"/>
            </a:endParaRPr>
          </a:p>
        </p:txBody>
      </p:sp>
      <p:sp>
        <p:nvSpPr>
          <p:cNvPr id="21" name="文本框 47">
            <a:extLst>
              <a:ext uri="{FF2B5EF4-FFF2-40B4-BE49-F238E27FC236}">
                <a16:creationId xmlns:a16="http://schemas.microsoft.com/office/drawing/2014/main" id="{A3A43429-2D2D-42FD-8683-33B9968D43EA}"/>
              </a:ext>
            </a:extLst>
          </p:cNvPr>
          <p:cNvSpPr txBox="1"/>
          <p:nvPr/>
        </p:nvSpPr>
        <p:spPr>
          <a:xfrm>
            <a:off x="1778283" y="5190396"/>
            <a:ext cx="104786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altLang="zh-CN">
                <a:ea typeface="游ゴシック"/>
                <a:cs typeface="+mn-lt"/>
              </a:rPr>
              <a:t>execute</a:t>
            </a:r>
            <a:endParaRPr lang="zh-CN"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55138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E7AA011-0828-DEA1-9F21-1D0E301FB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" altLang="zh-CN" b="1" dirty="0"/>
              <a:t>Procedure of </a:t>
            </a:r>
            <a:r>
              <a:rPr kumimoji="1" lang="en" altLang="zh-CN" b="1" dirty="0" err="1"/>
              <a:t>FEMPDataset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2FE9BAE-D29E-F82E-0CAE-CFF12DCF30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838" y="1727999"/>
            <a:ext cx="8352000" cy="4734000"/>
          </a:xfrm>
        </p:spPr>
        <p:txBody>
          <a:bodyPr vert="horz" wrap="none" lIns="54000" tIns="54000" rIns="54000" bIns="54000" rtlCol="0" anchor="t">
            <a:noAutofit/>
          </a:bodyPr>
          <a:lstStyle/>
          <a:p>
            <a:r>
              <a:rPr kumimoji="1" lang="en-US" altLang="zh-CN" dirty="0">
                <a:latin typeface="Segoe UI"/>
                <a:cs typeface="Segoe UI"/>
              </a:rPr>
              <a:t>Ste</a:t>
            </a:r>
            <a:r>
              <a:rPr lang="en-US" altLang="zh-CN" dirty="0">
                <a:latin typeface="Segoe UI"/>
                <a:cs typeface="Segoe UI"/>
              </a:rPr>
              <a:t>p1</a:t>
            </a:r>
            <a:r>
              <a:rPr lang="zh-CN" altLang="en-US" dirty="0">
                <a:latin typeface="Segoe UI"/>
                <a:cs typeface="Segoe UI"/>
              </a:rPr>
              <a:t> </a:t>
            </a:r>
            <a:r>
              <a:rPr lang="en-US" altLang="zh-CN" dirty="0">
                <a:latin typeface="Segoe UI"/>
                <a:cs typeface="Segoe UI"/>
              </a:rPr>
              <a:t>-</a:t>
            </a:r>
            <a:r>
              <a:rPr lang="zh-CN" altLang="en-US" dirty="0">
                <a:latin typeface="Segoe UI"/>
                <a:cs typeface="Segoe UI"/>
              </a:rPr>
              <a:t> </a:t>
            </a:r>
            <a:r>
              <a:rPr lang="en" altLang="zh-CN" dirty="0">
                <a:latin typeface="Segoe UI"/>
                <a:cs typeface="Segoe UI"/>
              </a:rPr>
              <a:t>Extract Java methods from open-source projects</a:t>
            </a:r>
            <a:br>
              <a:rPr lang="en" altLang="zh-CN" dirty="0">
                <a:latin typeface="Segoe UI"/>
                <a:cs typeface="Segoe UI"/>
              </a:rPr>
            </a:br>
            <a:r>
              <a:rPr lang="en" altLang="zh-CN" dirty="0">
                <a:latin typeface="Segoe UI"/>
                <a:cs typeface="Segoe UI"/>
              </a:rPr>
              <a:t>	</a:t>
            </a:r>
            <a:r>
              <a:rPr lang="zh-CN" altLang="en-US" dirty="0">
                <a:latin typeface="Segoe UI"/>
                <a:cs typeface="Segoe UI"/>
              </a:rPr>
              <a:t>    </a:t>
            </a:r>
            <a:r>
              <a:rPr lang="en" altLang="zh-CN" dirty="0">
                <a:latin typeface="Segoe UI"/>
                <a:cs typeface="Segoe UI"/>
              </a:rPr>
              <a:t>and group them</a:t>
            </a:r>
          </a:p>
          <a:p>
            <a:r>
              <a:rPr lang="en-US" altLang="zh-CN" dirty="0">
                <a:latin typeface="Segoe UI"/>
                <a:cs typeface="Segoe UI"/>
              </a:rPr>
              <a:t>Step2</a:t>
            </a:r>
            <a:r>
              <a:rPr lang="zh-CN" altLang="en-US" dirty="0">
                <a:latin typeface="Segoe UI"/>
                <a:cs typeface="Segoe UI"/>
              </a:rPr>
              <a:t> </a:t>
            </a:r>
            <a:r>
              <a:rPr lang="en-US" altLang="zh-CN" dirty="0">
                <a:latin typeface="Segoe UI"/>
                <a:cs typeface="Segoe UI"/>
              </a:rPr>
              <a:t>-</a:t>
            </a:r>
            <a:r>
              <a:rPr lang="zh-CN" altLang="en-US" dirty="0">
                <a:latin typeface="Segoe UI"/>
                <a:cs typeface="Segoe UI"/>
              </a:rPr>
              <a:t> </a:t>
            </a:r>
            <a:r>
              <a:rPr lang="en" altLang="zh-CN" dirty="0">
                <a:latin typeface="Segoe UI"/>
                <a:cs typeface="Segoe UI"/>
              </a:rPr>
              <a:t>Automatically generate test cases</a:t>
            </a:r>
            <a:endParaRPr lang="en" altLang="zh-CN" dirty="0"/>
          </a:p>
          <a:p>
            <a:r>
              <a:rPr lang="en-US" altLang="zh-CN" dirty="0">
                <a:latin typeface="Segoe UI"/>
                <a:cs typeface="Segoe UI"/>
              </a:rPr>
              <a:t>Step3</a:t>
            </a:r>
            <a:r>
              <a:rPr lang="zh-CN" altLang="en-US" dirty="0">
                <a:latin typeface="Segoe UI"/>
                <a:cs typeface="Segoe UI"/>
              </a:rPr>
              <a:t> </a:t>
            </a:r>
            <a:r>
              <a:rPr lang="en-US" altLang="zh-CN" dirty="0">
                <a:latin typeface="Segoe UI"/>
                <a:cs typeface="Segoe UI"/>
              </a:rPr>
              <a:t>-</a:t>
            </a:r>
            <a:r>
              <a:rPr lang="zh-CN" altLang="en-US" dirty="0">
                <a:latin typeface="Segoe UI"/>
                <a:cs typeface="Segoe UI"/>
              </a:rPr>
              <a:t> </a:t>
            </a:r>
            <a:r>
              <a:rPr lang="en" altLang="zh-CN" dirty="0">
                <a:latin typeface="Segoe UI"/>
                <a:cs typeface="Segoe UI"/>
              </a:rPr>
              <a:t>Execute test cases mutually</a:t>
            </a:r>
            <a:br>
              <a:rPr lang="en" altLang="zh-CN" dirty="0">
                <a:latin typeface="Segoe UI"/>
                <a:cs typeface="Segoe UI"/>
              </a:rPr>
            </a:br>
            <a:r>
              <a:rPr lang="en" altLang="zh-CN" dirty="0">
                <a:latin typeface="Segoe UI"/>
                <a:cs typeface="Segoe UI"/>
              </a:rPr>
              <a:t>             to obtain candidate FE method pairs</a:t>
            </a:r>
          </a:p>
          <a:p>
            <a:r>
              <a:rPr lang="en-US" altLang="zh-CN" dirty="0">
                <a:latin typeface="Segoe UI"/>
                <a:cs typeface="Segoe UI"/>
              </a:rPr>
              <a:t>Step4</a:t>
            </a:r>
            <a:r>
              <a:rPr lang="zh-CN" altLang="en-US" dirty="0">
                <a:latin typeface="Segoe UI"/>
                <a:cs typeface="Segoe UI"/>
              </a:rPr>
              <a:t> </a:t>
            </a:r>
            <a:r>
              <a:rPr lang="en-US" altLang="zh-CN" dirty="0">
                <a:latin typeface="Segoe UI"/>
                <a:cs typeface="Segoe UI"/>
              </a:rPr>
              <a:t>-</a:t>
            </a:r>
            <a:r>
              <a:rPr lang="zh-CN" altLang="en-US" dirty="0">
                <a:latin typeface="Segoe UI"/>
                <a:cs typeface="Segoe UI"/>
              </a:rPr>
              <a:t> </a:t>
            </a:r>
            <a:r>
              <a:rPr lang="en" altLang="zh-CN" dirty="0">
                <a:latin typeface="Segoe UI"/>
                <a:cs typeface="Segoe UI"/>
              </a:rPr>
              <a:t>Perform visually check</a:t>
            </a:r>
            <a:br>
              <a:rPr lang="en" altLang="zh-CN" dirty="0">
                <a:latin typeface="Segoe UI"/>
                <a:cs typeface="Segoe UI"/>
              </a:rPr>
            </a:br>
            <a:r>
              <a:rPr lang="en" altLang="zh-CN" dirty="0">
                <a:latin typeface="Segoe UI"/>
                <a:cs typeface="Segoe UI"/>
              </a:rPr>
              <a:t>             to confirm FE method pairs</a:t>
            </a:r>
            <a:endParaRPr lang="en-US" altLang="zh-CN" dirty="0">
              <a:latin typeface="Segoe UI"/>
              <a:cs typeface="Segoe UI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61FC032-1B4B-7B34-2CD5-A23DF172D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6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92344422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DFF5D1C-78FE-5FD0-7349-129DB331C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" altLang="zh-CN" b="1"/>
              <a:t>Procedure of this research</a:t>
            </a:r>
            <a:endParaRPr kumimoji="1" lang="zh-CN" altLang="en-US" b="1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64EA759-9916-641E-B43D-E2358E486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550" y="1727999"/>
            <a:ext cx="8352000" cy="4734000"/>
          </a:xfrm>
        </p:spPr>
        <p:txBody>
          <a:bodyPr vert="horz" wrap="none" lIns="54000" tIns="54000" rIns="54000" bIns="54000" rtlCol="0" anchor="t">
            <a:noAutofit/>
          </a:bodyPr>
          <a:lstStyle/>
          <a:p>
            <a:r>
              <a:rPr kumimoji="1" lang="en-US" altLang="zh-CN" dirty="0">
                <a:latin typeface="Segoe UI"/>
                <a:cs typeface="Segoe UI"/>
              </a:rPr>
              <a:t>Ste</a:t>
            </a:r>
            <a:r>
              <a:rPr lang="en-US" altLang="zh-CN" dirty="0">
                <a:latin typeface="Segoe UI"/>
                <a:cs typeface="Segoe UI"/>
              </a:rPr>
              <a:t>p1</a:t>
            </a:r>
            <a:r>
              <a:rPr lang="zh-CN" altLang="en-US" dirty="0">
                <a:latin typeface="Segoe UI"/>
                <a:cs typeface="Segoe UI"/>
              </a:rPr>
              <a:t> </a:t>
            </a:r>
            <a:r>
              <a:rPr lang="en-US" altLang="zh-CN" dirty="0">
                <a:latin typeface="Segoe UI"/>
                <a:cs typeface="Segoe UI"/>
              </a:rPr>
              <a:t>-</a:t>
            </a:r>
            <a:r>
              <a:rPr lang="zh-CN" altLang="en-US" dirty="0">
                <a:latin typeface="Segoe UI"/>
                <a:cs typeface="Segoe UI"/>
              </a:rPr>
              <a:t> </a:t>
            </a:r>
            <a:r>
              <a:rPr lang="en" altLang="zh-CN" dirty="0">
                <a:latin typeface="Segoe UI"/>
                <a:cs typeface="Segoe UI"/>
              </a:rPr>
              <a:t>Extract </a:t>
            </a:r>
            <a:r>
              <a:rPr lang="en" altLang="zh-CN" b="1" dirty="0">
                <a:latin typeface="Segoe UI"/>
                <a:cs typeface="Segoe UI"/>
              </a:rPr>
              <a:t>Python</a:t>
            </a:r>
            <a:r>
              <a:rPr lang="en" altLang="zh-CN" dirty="0">
                <a:latin typeface="Segoe UI"/>
                <a:cs typeface="Segoe UI"/>
              </a:rPr>
              <a:t> methods from open-source </a:t>
            </a:r>
            <a:br>
              <a:rPr lang="en" altLang="zh-CN" dirty="0">
                <a:latin typeface="Segoe UI"/>
                <a:cs typeface="Segoe UI"/>
              </a:rPr>
            </a:br>
            <a:r>
              <a:rPr lang="en" altLang="zh-CN" dirty="0">
                <a:latin typeface="Segoe UI"/>
                <a:cs typeface="Segoe UI"/>
              </a:rPr>
              <a:t>             projects</a:t>
            </a:r>
          </a:p>
          <a:p>
            <a:r>
              <a:rPr lang="en" altLang="zh-CN" dirty="0">
                <a:latin typeface="Segoe UI"/>
                <a:cs typeface="Segoe UI"/>
              </a:rPr>
              <a:t>Step2 - </a:t>
            </a:r>
            <a:r>
              <a:rPr lang="en" altLang="zh-CN" b="1" dirty="0">
                <a:solidFill>
                  <a:srgbClr val="2F4F4F"/>
                </a:solidFill>
                <a:latin typeface="Segoe UI"/>
                <a:cs typeface="Segoe UI"/>
              </a:rPr>
              <a:t>Perform type inference and group methods</a:t>
            </a:r>
            <a:endParaRPr lang="en" b="1" dirty="0"/>
          </a:p>
          <a:p>
            <a:r>
              <a:rPr lang="en-US" altLang="zh-CN" dirty="0">
                <a:latin typeface="Segoe UI"/>
                <a:cs typeface="Segoe UI"/>
              </a:rPr>
              <a:t>Step3</a:t>
            </a:r>
            <a:r>
              <a:rPr lang="zh-CN" altLang="en-US" dirty="0">
                <a:latin typeface="Segoe UI"/>
                <a:cs typeface="Segoe UI"/>
              </a:rPr>
              <a:t> </a:t>
            </a:r>
            <a:r>
              <a:rPr lang="en-US" altLang="zh-CN" dirty="0">
                <a:latin typeface="Segoe UI"/>
                <a:cs typeface="Segoe UI"/>
              </a:rPr>
              <a:t>-</a:t>
            </a:r>
            <a:r>
              <a:rPr lang="zh-CN" altLang="en-US" dirty="0">
                <a:latin typeface="Segoe UI"/>
                <a:cs typeface="Segoe UI"/>
              </a:rPr>
              <a:t> </a:t>
            </a:r>
            <a:r>
              <a:rPr lang="en" altLang="zh-CN" dirty="0">
                <a:latin typeface="Segoe UI"/>
                <a:cs typeface="Segoe UI"/>
              </a:rPr>
              <a:t>Automatically generate test cases</a:t>
            </a:r>
            <a:endParaRPr lang="en" dirty="0"/>
          </a:p>
          <a:p>
            <a:r>
              <a:rPr lang="en-US" altLang="zh-CN" dirty="0">
                <a:latin typeface="Segoe UI"/>
                <a:cs typeface="Segoe UI"/>
              </a:rPr>
              <a:t>Step4</a:t>
            </a:r>
            <a:r>
              <a:rPr lang="zh-CN" altLang="en-US" dirty="0">
                <a:latin typeface="Segoe UI"/>
                <a:cs typeface="Segoe UI"/>
              </a:rPr>
              <a:t> </a:t>
            </a:r>
            <a:r>
              <a:rPr lang="en-US" altLang="zh-CN" dirty="0">
                <a:latin typeface="Segoe UI"/>
                <a:cs typeface="Segoe UI"/>
              </a:rPr>
              <a:t>-</a:t>
            </a:r>
            <a:r>
              <a:rPr lang="zh-CN" altLang="en-US" dirty="0">
                <a:latin typeface="Segoe UI"/>
                <a:cs typeface="Segoe UI"/>
              </a:rPr>
              <a:t> </a:t>
            </a:r>
            <a:r>
              <a:rPr lang="en" altLang="zh-CN" dirty="0">
                <a:latin typeface="Segoe UI"/>
                <a:cs typeface="Segoe UI"/>
              </a:rPr>
              <a:t>Execute test cases mutually</a:t>
            </a:r>
            <a:br>
              <a:rPr lang="en" altLang="zh-CN" dirty="0">
                <a:latin typeface="Segoe UI"/>
                <a:cs typeface="Segoe UI"/>
              </a:rPr>
            </a:br>
            <a:r>
              <a:rPr lang="en" altLang="zh-CN" dirty="0">
                <a:latin typeface="Segoe UI"/>
                <a:cs typeface="Segoe UI"/>
              </a:rPr>
              <a:t>             to obtain candidate FE method pairs</a:t>
            </a:r>
          </a:p>
          <a:p>
            <a:r>
              <a:rPr lang="en-US" altLang="zh-CN" dirty="0">
                <a:latin typeface="Segoe UI"/>
                <a:cs typeface="Segoe UI"/>
              </a:rPr>
              <a:t>Step5</a:t>
            </a:r>
            <a:r>
              <a:rPr lang="zh-CN" altLang="en-US" dirty="0">
                <a:latin typeface="Segoe UI"/>
                <a:cs typeface="Segoe UI"/>
              </a:rPr>
              <a:t> </a:t>
            </a:r>
            <a:r>
              <a:rPr lang="en-US" altLang="zh-CN" dirty="0">
                <a:latin typeface="Segoe UI"/>
                <a:cs typeface="Segoe UI"/>
              </a:rPr>
              <a:t>-</a:t>
            </a:r>
            <a:r>
              <a:rPr lang="zh-CN" altLang="en-US" dirty="0">
                <a:latin typeface="Segoe UI"/>
                <a:cs typeface="Segoe UI"/>
              </a:rPr>
              <a:t> </a:t>
            </a:r>
            <a:r>
              <a:rPr lang="en" altLang="zh-CN" dirty="0">
                <a:latin typeface="Segoe UI"/>
                <a:cs typeface="Segoe UI"/>
              </a:rPr>
              <a:t>Perform visually check</a:t>
            </a:r>
            <a:br>
              <a:rPr lang="en" altLang="zh-CN" dirty="0">
                <a:latin typeface="Segoe UI"/>
                <a:cs typeface="Segoe UI"/>
              </a:rPr>
            </a:br>
            <a:r>
              <a:rPr lang="en" altLang="zh-CN" dirty="0">
                <a:latin typeface="Segoe UI"/>
                <a:cs typeface="Segoe UI"/>
              </a:rPr>
              <a:t>             to confirm FE method pairs</a:t>
            </a:r>
            <a:endParaRPr lang="en-US" altLang="zh-CN" dirty="0">
              <a:latin typeface="Segoe UI"/>
              <a:cs typeface="Segoe UI"/>
            </a:endParaRP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6AC33B2C-E0BD-6F60-59F4-64E6F8CCE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7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318559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6E834D-F2C7-7BFC-5E5A-003346784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b="1">
                <a:latin typeface="+mj-lt"/>
              </a:rPr>
              <a:t>Step 1:</a:t>
            </a:r>
            <a:endParaRPr kumimoji="1" lang="ja-JP" altLang="en-US" b="1">
              <a:latin typeface="+mj-lt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3BD54BA-5313-F075-AC16-27ABAF3DED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" altLang="zh-CN" b="0" i="0" u="none" strike="noStrike" dirty="0">
                <a:effectLst/>
              </a:rPr>
              <a:t>Utilized Dataset: ManyTypes4Py</a:t>
            </a:r>
            <a:r>
              <a:rPr lang="en-US" altLang="zh-CN" baseline="30000" dirty="0">
                <a:solidFill>
                  <a:srgbClr val="374151"/>
                </a:solidFill>
                <a:latin typeface="Segoe UI"/>
                <a:cs typeface="Segoe UI"/>
              </a:rPr>
              <a:t>(*)</a:t>
            </a:r>
          </a:p>
          <a:p>
            <a:pPr lvl="1"/>
            <a:r>
              <a:rPr lang="en-US" altLang="zh-CN" sz="2200" dirty="0">
                <a:solidFill>
                  <a:srgbClr val="374151"/>
                </a:solidFill>
                <a:latin typeface="Segoe UI"/>
                <a:cs typeface="Segoe UI"/>
              </a:rPr>
              <a:t>(5.3K Python projects, 572K</a:t>
            </a:r>
            <a:r>
              <a:rPr lang="zh-CN" altLang="en-US" sz="2200" dirty="0">
                <a:solidFill>
                  <a:srgbClr val="374151"/>
                </a:solidFill>
                <a:latin typeface="Segoe UI"/>
                <a:cs typeface="Segoe UI"/>
              </a:rPr>
              <a:t> </a:t>
            </a:r>
            <a:r>
              <a:rPr lang="en-US" altLang="zh-CN" sz="2200" dirty="0">
                <a:solidFill>
                  <a:srgbClr val="374151"/>
                </a:solidFill>
                <a:latin typeface="Segoe UI"/>
                <a:cs typeface="Segoe UI"/>
              </a:rPr>
              <a:t>python files,</a:t>
            </a:r>
            <a:r>
              <a:rPr lang="zh-CN" altLang="en-US" sz="2200" dirty="0">
                <a:solidFill>
                  <a:srgbClr val="374151"/>
                </a:solidFill>
                <a:latin typeface="Segoe UI"/>
                <a:cs typeface="Segoe UI"/>
              </a:rPr>
              <a:t> </a:t>
            </a:r>
            <a:r>
              <a:rPr lang="en" altLang="zh-CN" sz="2200" dirty="0">
                <a:solidFill>
                  <a:srgbClr val="374151"/>
                </a:solidFill>
                <a:latin typeface="Segoe UI"/>
                <a:cs typeface="Segoe UI"/>
              </a:rPr>
              <a:t>117.8M lines of code</a:t>
            </a:r>
            <a:r>
              <a:rPr lang="en-US" altLang="zh-CN" sz="2200" dirty="0">
                <a:solidFill>
                  <a:srgbClr val="374151"/>
                </a:solidFill>
                <a:latin typeface="Segoe UI"/>
                <a:cs typeface="Segoe UI"/>
              </a:rPr>
              <a:t>)</a:t>
            </a:r>
            <a:endParaRPr lang="en" altLang="zh-CN" sz="2200" b="0" i="0" u="none" strike="noStrike" dirty="0">
              <a:effectLst/>
            </a:endParaRPr>
          </a:p>
          <a:p>
            <a:r>
              <a:rPr lang="en" altLang="zh-CN" b="0" i="0" u="none" strike="noStrike" dirty="0">
                <a:effectLst/>
                <a:latin typeface="Segoe UI"/>
                <a:cs typeface="Segoe UI"/>
              </a:rPr>
              <a:t>Utilized library</a:t>
            </a:r>
            <a:r>
              <a:rPr lang="en-US" altLang="zh-CN" b="0" i="0" u="none" strike="noStrike" dirty="0">
                <a:effectLst/>
                <a:latin typeface="Segoe UI"/>
                <a:cs typeface="Segoe UI"/>
              </a:rPr>
              <a:t>: </a:t>
            </a:r>
            <a:r>
              <a:rPr lang="en-US" altLang="zh-CN" dirty="0" err="1">
                <a:latin typeface="Segoe UI"/>
                <a:cs typeface="Segoe UI"/>
              </a:rPr>
              <a:t>ast</a:t>
            </a:r>
            <a:br>
              <a:rPr lang="en-US" altLang="zh-CN" baseline="30000" dirty="0">
                <a:latin typeface="Segoe UI"/>
                <a:cs typeface="Segoe UI"/>
              </a:rPr>
            </a:br>
            <a:endParaRPr lang="en" altLang="zh-CN" b="0" i="0" u="none" strike="noStrike" dirty="0">
              <a:effectLst/>
            </a:endParaRPr>
          </a:p>
          <a:p>
            <a:r>
              <a:rPr lang="en" altLang="zh-CN" b="0" i="0" u="none" strike="noStrike" dirty="0">
                <a:effectLst/>
              </a:rPr>
              <a:t>From this dataset, we extracted 1,</a:t>
            </a:r>
            <a:r>
              <a:rPr lang="en-US" altLang="zh-CN" b="0" i="0" u="none" strike="noStrike" dirty="0">
                <a:effectLst/>
              </a:rPr>
              <a:t>499,039 </a:t>
            </a:r>
            <a:r>
              <a:rPr lang="en" altLang="zh-CN" b="0" i="0" u="none" strike="noStrike" dirty="0">
                <a:effectLst/>
              </a:rPr>
              <a:t>methods</a:t>
            </a:r>
          </a:p>
          <a:p>
            <a:pPr lvl="1"/>
            <a:r>
              <a:rPr lang="en" altLang="zh-CN" b="0" i="0" u="none" strike="noStrike" dirty="0">
                <a:effectLst/>
                <a:latin typeface="Segoe UI"/>
                <a:cs typeface="Segoe UI"/>
              </a:rPr>
              <a:t>Removed</a:t>
            </a:r>
            <a:r>
              <a:rPr lang="en" altLang="zh-CN" b="0" i="0" u="none" strike="noStrike" dirty="0">
                <a:effectLst/>
                <a:latin typeface="Segoe UI"/>
                <a:ea typeface="SimHei"/>
                <a:cs typeface="Segoe UI"/>
              </a:rPr>
              <a:t> </a:t>
            </a:r>
            <a:r>
              <a:rPr lang="en" altLang="zh-CN" b="0" i="0" u="none" strike="noStrike" dirty="0">
                <a:effectLst/>
                <a:latin typeface="Segoe UI"/>
                <a:cs typeface="Segoe UI"/>
              </a:rPr>
              <a:t>duplicate methods</a:t>
            </a:r>
            <a:endParaRPr lang="en" altLang="zh-CN" dirty="0">
              <a:latin typeface="Segoe UI"/>
              <a:ea typeface="SimHei" panose="02010609060101010101" pitchFamily="49" charset="-122"/>
              <a:cs typeface="Segoe UI"/>
            </a:endParaRPr>
          </a:p>
          <a:p>
            <a:pPr lvl="1"/>
            <a:r>
              <a:rPr lang="en" altLang="zh-CN" b="0" i="0" u="none" strike="noStrike" dirty="0">
                <a:effectLst/>
                <a:latin typeface="Segoe UI"/>
                <a:cs typeface="Segoe UI"/>
              </a:rPr>
              <a:t>Removed methods that utilize external modules</a:t>
            </a:r>
          </a:p>
          <a:p>
            <a:pPr lvl="1"/>
            <a:r>
              <a:rPr lang="en" altLang="zh-CN" b="0" i="0" u="none" strike="noStrike" dirty="0">
                <a:effectLst/>
                <a:latin typeface="Segoe UI"/>
                <a:cs typeface="Segoe UI"/>
              </a:rPr>
              <a:t>Removed methods without</a:t>
            </a:r>
            <a:r>
              <a:rPr lang="zh-CN" altLang="en-US" b="0" i="0" u="none" strike="noStrike" dirty="0">
                <a:effectLst/>
                <a:latin typeface="Segoe UI"/>
                <a:cs typeface="Segoe UI"/>
              </a:rPr>
              <a:t> </a:t>
            </a:r>
            <a:r>
              <a:rPr lang="en" altLang="zh-CN" b="0" i="0" u="none" strike="noStrike" dirty="0">
                <a:effectLst/>
                <a:latin typeface="Segoe UI"/>
                <a:cs typeface="Segoe UI"/>
              </a:rPr>
              <a:t>parameters</a:t>
            </a:r>
            <a:r>
              <a:rPr lang="zh-CN" altLang="en-US" b="0" i="0" u="none" strike="noStrike" dirty="0">
                <a:effectLst/>
                <a:latin typeface="Segoe UI"/>
                <a:cs typeface="Segoe UI"/>
              </a:rPr>
              <a:t> </a:t>
            </a:r>
            <a:r>
              <a:rPr lang="en-US" altLang="zh-CN" b="0" i="0" u="none" strike="noStrike" dirty="0">
                <a:effectLst/>
                <a:latin typeface="Segoe UI"/>
                <a:cs typeface="Segoe UI"/>
              </a:rPr>
              <a:t>or</a:t>
            </a:r>
            <a:r>
              <a:rPr lang="en" altLang="zh-CN" b="0" i="0" u="none" strike="noStrike" dirty="0">
                <a:effectLst/>
                <a:latin typeface="Segoe UI"/>
                <a:cs typeface="Segoe UI"/>
              </a:rPr>
              <a:t> return values</a:t>
            </a:r>
          </a:p>
          <a:p>
            <a:pPr>
              <a:buNone/>
            </a:pPr>
            <a:r>
              <a:rPr lang="en" altLang="ja-JP" dirty="0">
                <a:latin typeface="Segoe UI"/>
                <a:ea typeface="SimHei"/>
                <a:cs typeface="Segoe UI"/>
              </a:rPr>
              <a:t>K</a:t>
            </a:r>
            <a:r>
              <a:rPr kumimoji="1" lang="en" altLang="ja-JP" dirty="0">
                <a:latin typeface="Segoe UI"/>
                <a:ea typeface="SimHei"/>
                <a:cs typeface="Segoe UI"/>
              </a:rPr>
              <a:t>ept </a:t>
            </a:r>
            <a:r>
              <a:rPr kumimoji="1" lang="en" altLang="ja-JP" b="1" dirty="0">
                <a:latin typeface="Segoe UI"/>
                <a:ea typeface="SimHei"/>
                <a:cs typeface="Segoe UI"/>
              </a:rPr>
              <a:t>28</a:t>
            </a:r>
            <a:r>
              <a:rPr lang="en-US" altLang="ja-JP" b="1" dirty="0">
                <a:latin typeface="Segoe UI"/>
                <a:ea typeface="SimHei"/>
                <a:cs typeface="Segoe UI"/>
              </a:rPr>
              <a:t>,353</a:t>
            </a:r>
            <a:r>
              <a:rPr kumimoji="1" lang="en" altLang="ja-JP" b="1" dirty="0">
                <a:latin typeface="Segoe UI"/>
                <a:ea typeface="SimHei"/>
                <a:cs typeface="Segoe UI"/>
              </a:rPr>
              <a:t> methods</a:t>
            </a:r>
            <a:endParaRPr lang="en" altLang="zh-CN" b="0" i="0" u="none" strike="noStrike" dirty="0">
              <a:effectLst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84759CA-5379-3AE5-8452-1056BA8C8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8</a:t>
            </a:fld>
            <a:endParaRPr lang="ja-JP" altLang="en-US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8FA84ACA-B6CF-7480-B138-A0B676C6A495}"/>
              </a:ext>
            </a:extLst>
          </p:cNvPr>
          <p:cNvSpPr txBox="1"/>
          <p:nvPr/>
        </p:nvSpPr>
        <p:spPr>
          <a:xfrm>
            <a:off x="396000" y="6277333"/>
            <a:ext cx="59708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" altLang="zh-CN"/>
              <a:t>* </a:t>
            </a:r>
            <a:r>
              <a:rPr kumimoji="1" lang="en" altLang="zh-CN">
                <a:hlinkClick r:id="rId3"/>
              </a:rPr>
              <a:t>https://github.com/saltudelft/many-types-4-py-dataset</a:t>
            </a:r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9515011"/>
      </p:ext>
    </p:extLst>
  </p:cSld>
  <p:clrMapOvr>
    <a:masterClrMapping/>
  </p:clrMapOvr>
</p:sld>
</file>

<file path=ppt/theme/theme1.xml><?xml version="1.0" encoding="utf-8"?>
<a:theme xmlns:a="http://schemas.openxmlformats.org/drawingml/2006/main" name="higolab1">
  <a:themeElements>
    <a:clrScheme name="higolab1">
      <a:dk1>
        <a:srgbClr val="2F4F4F"/>
      </a:dk1>
      <a:lt1>
        <a:srgbClr val="F5F5F5"/>
      </a:lt1>
      <a:dk2>
        <a:srgbClr val="696969"/>
      </a:dk2>
      <a:lt2>
        <a:srgbClr val="DCDCDC"/>
      </a:lt2>
      <a:accent1>
        <a:srgbClr val="304A9E"/>
      </a:accent1>
      <a:accent2>
        <a:srgbClr val="136EAB"/>
      </a:accent2>
      <a:accent3>
        <a:srgbClr val="D59533"/>
      </a:accent3>
      <a:accent4>
        <a:srgbClr val="009353"/>
      </a:accent4>
      <a:accent5>
        <a:srgbClr val="CA4683"/>
      </a:accent5>
      <a:accent6>
        <a:srgbClr val="CB4828"/>
      </a:accent6>
      <a:hlink>
        <a:srgbClr val="0000CC"/>
      </a:hlink>
      <a:folHlink>
        <a:srgbClr val="551A8B"/>
      </a:folHlink>
    </a:clrScheme>
    <a:fontScheme name="sel_new">
      <a:majorFont>
        <a:latin typeface="Segoe UI"/>
        <a:ea typeface="游ゴシック"/>
        <a:cs typeface=""/>
      </a:majorFont>
      <a:minorFont>
        <a:latin typeface="Segoe UI"/>
        <a:ea typeface="游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38100">
          <a:solidFill>
            <a:schemeClr val="tx1"/>
          </a:solidFill>
        </a:ln>
      </a:spPr>
      <a:bodyPr wrap="none" lIns="72000" tIns="72000" rIns="72000" bIns="72000" rtlCol="0" anchor="t"/>
      <a:lstStyle>
        <a:defPPr algn="l">
          <a:lnSpc>
            <a:spcPct val="90000"/>
          </a:lnSpc>
          <a:spcBef>
            <a:spcPts val="300"/>
          </a:spcBef>
          <a:spcAft>
            <a:spcPts val="100"/>
          </a:spcAft>
          <a:defRPr kumimoji="1" sz="2000" spc="110" baseline="0" dirty="0">
            <a:solidFill>
              <a:schemeClr val="tx1"/>
            </a:solidFill>
            <a:latin typeface="Segoe UI" panose="020B0502040204020203" pitchFamily="34" charset="0"/>
            <a:cs typeface="Segoe UI" panose="020B0502040204020203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chemeClr val="tx1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higolab1" id="{3F11E7F6-0886-410C-89C2-5CE2E378D12D}" vid="{8D4F5AC6-11BE-4257-BE97-A7109D366D92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higolab1-2</Template>
  <TotalTime>129</TotalTime>
  <Words>3301</Words>
  <Application>Microsoft Office PowerPoint</Application>
  <PresentationFormat>全屏显示(4:3)</PresentationFormat>
  <Paragraphs>488</Paragraphs>
  <Slides>22</Slides>
  <Notes>21</Notes>
  <HiddenSlides>2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22</vt:i4>
      </vt:variant>
    </vt:vector>
  </HeadingPairs>
  <TitlesOfParts>
    <vt:vector size="23" baseType="lpstr">
      <vt:lpstr>higolab1</vt:lpstr>
      <vt:lpstr> Finding Functionally Equivalent Methods in Python Using Automated Test Generation Techniques</vt:lpstr>
      <vt:lpstr>Background</vt:lpstr>
      <vt:lpstr>Functionally Equivalent (FE) Methods</vt:lpstr>
      <vt:lpstr>Challenges of collecting FE methods</vt:lpstr>
      <vt:lpstr>Previous research </vt:lpstr>
      <vt:lpstr>Key idea of FEMPDataset</vt:lpstr>
      <vt:lpstr>Procedure of FEMPDataset</vt:lpstr>
      <vt:lpstr>Procedure of this research</vt:lpstr>
      <vt:lpstr>Step 1:</vt:lpstr>
      <vt:lpstr>Step 2:</vt:lpstr>
      <vt:lpstr>Step 2:</vt:lpstr>
      <vt:lpstr>Step 3:</vt:lpstr>
      <vt:lpstr>Step 3:</vt:lpstr>
      <vt:lpstr>Step 3:</vt:lpstr>
      <vt:lpstr>Step 4:</vt:lpstr>
      <vt:lpstr>Step 5:</vt:lpstr>
      <vt:lpstr>Example of FE method pair</vt:lpstr>
      <vt:lpstr>Example of non-FE method pair</vt:lpstr>
      <vt:lpstr>Dataset construction</vt:lpstr>
      <vt:lpstr>Conclusion</vt:lpstr>
      <vt:lpstr>Unused slides</vt:lpstr>
      <vt:lpstr>Background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肥後研究室用 スライドテンプレートの使い方</dc:title>
  <dc:creator>TSURU Tomoaki</dc:creator>
  <cp:lastModifiedBy>小鲤 铃</cp:lastModifiedBy>
  <cp:revision>2</cp:revision>
  <cp:lastPrinted>2024-10-10T05:59:14Z</cp:lastPrinted>
  <dcterms:created xsi:type="dcterms:W3CDTF">2023-02-24T03:37:54Z</dcterms:created>
  <dcterms:modified xsi:type="dcterms:W3CDTF">2024-10-22T06:24:32Z</dcterms:modified>
</cp:coreProperties>
</file>