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Ex3.xml" ContentType="application/vnd.ms-office.chartex+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Ex4.xml" ContentType="application/vnd.ms-office.chartex+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Ex5.xml" ContentType="application/vnd.ms-office.chartex+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Ex6.xml" ContentType="application/vnd.ms-office.chartex+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67" r:id="rId3"/>
    <p:sldId id="354" r:id="rId4"/>
    <p:sldId id="258" r:id="rId5"/>
    <p:sldId id="257" r:id="rId6"/>
    <p:sldId id="259" r:id="rId7"/>
    <p:sldId id="376" r:id="rId8"/>
    <p:sldId id="373" r:id="rId9"/>
    <p:sldId id="374" r:id="rId10"/>
    <p:sldId id="377" r:id="rId11"/>
    <p:sldId id="378" r:id="rId12"/>
    <p:sldId id="379" r:id="rId13"/>
    <p:sldId id="380" r:id="rId14"/>
    <p:sldId id="368" r:id="rId15"/>
    <p:sldId id="369" r:id="rId16"/>
    <p:sldId id="355" r:id="rId17"/>
    <p:sldId id="356" r:id="rId18"/>
    <p:sldId id="357" r:id="rId19"/>
    <p:sldId id="360" r:id="rId20"/>
    <p:sldId id="358" r:id="rId21"/>
    <p:sldId id="362" r:id="rId22"/>
    <p:sldId id="364" r:id="rId23"/>
    <p:sldId id="365" r:id="rId24"/>
    <p:sldId id="366" r:id="rId25"/>
    <p:sldId id="371" r:id="rId26"/>
    <p:sldId id="363" r:id="rId27"/>
    <p:sldId id="372"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2244CC3-F7F7-486B-AE4E-8D717DD9D85D}">
          <p14:sldIdLst>
            <p14:sldId id="256"/>
            <p14:sldId id="367"/>
            <p14:sldId id="354"/>
            <p14:sldId id="258"/>
            <p14:sldId id="257"/>
            <p14:sldId id="259"/>
            <p14:sldId id="376"/>
            <p14:sldId id="373"/>
            <p14:sldId id="374"/>
            <p14:sldId id="377"/>
            <p14:sldId id="378"/>
            <p14:sldId id="379"/>
            <p14:sldId id="380"/>
            <p14:sldId id="368"/>
            <p14:sldId id="369"/>
            <p14:sldId id="355"/>
            <p14:sldId id="356"/>
            <p14:sldId id="357"/>
            <p14:sldId id="360"/>
            <p14:sldId id="358"/>
            <p14:sldId id="362"/>
            <p14:sldId id="364"/>
            <p14:sldId id="365"/>
            <p14:sldId id="366"/>
            <p14:sldId id="371"/>
            <p14:sldId id="363"/>
            <p14:sldId id="372"/>
          </p14:sldIdLst>
        </p14:section>
        <p14:section name="soturon" id="{930CD226-B1ED-4DEF-AC07-AF1BB5FA7E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7" autoAdjust="0"/>
    <p:restoredTop sz="94660"/>
  </p:normalViewPr>
  <p:slideViewPr>
    <p:cSldViewPr snapToGrid="0">
      <p:cViewPr varScale="1">
        <p:scale>
          <a:sx n="54" d="100"/>
          <a:sy n="54"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keyno\Documents\y-hasimt\&#23455;&#39443;&#32080;&#26524;.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keyno\Documents\y-hasimt\&#23455;&#39443;&#32080;&#26524;.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keyno\Documents\y-hasimt\&#23455;&#39443;&#32080;&#26524;.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keyno\Documents\y-hasimt\&#23455;&#39443;&#32080;&#26524;.xlsx" TargetMode="External"/><Relationship Id="rId4" Type="http://schemas.openxmlformats.org/officeDocument/2006/relationships/themeOverride" Target="../theme/themeOverride1.xml"/></Relationships>
</file>

<file path=ppt/charts/_rels/chartEx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keyno\Documents\y-hasimt\&#23455;&#39443;&#32080;&#26524;.xlsx" TargetMode="External"/><Relationship Id="rId4" Type="http://schemas.openxmlformats.org/officeDocument/2006/relationships/themeOverride" Target="../theme/themeOverride2.xml"/></Relationships>
</file>

<file path=ppt/charts/_rels/chartEx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keyno\Documents\y-hasimt\&#23455;&#39443;&#32080;&#26524;.xlsx" TargetMode="External"/><Relationship Id="rId4" Type="http://schemas.openxmlformats.org/officeDocument/2006/relationships/themeOverride" Target="../theme/themeOverride3.xm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time!$B$2:$B$11</cx:f>
        <cx:lvl ptCount="10" formatCode="G/標準">
          <cx:pt idx="0">430.00000000000006</cx:pt>
          <cx:pt idx="1">1200.0000000000002</cx:pt>
          <cx:pt idx="2">572</cx:pt>
          <cx:pt idx="3">937.00000000000011</cx:pt>
          <cx:pt idx="4">1200.0000000000002</cx:pt>
          <cx:pt idx="5">847.00000000000011</cx:pt>
          <cx:pt idx="6">1062</cx:pt>
          <cx:pt idx="7">951.00000000000011</cx:pt>
          <cx:pt idx="8">313.00000000000006</cx:pt>
          <cx:pt idx="9">1200.0000000000002</cx:pt>
        </cx:lvl>
      </cx:numDim>
    </cx:data>
    <cx:data id="1">
      <cx:numDim type="val">
        <cx:f>time!$C$2:$C$11</cx:f>
        <cx:lvl ptCount="10" formatCode="G/標準">
          <cx:pt idx="0">565.00000000000011</cx:pt>
          <cx:pt idx="1">1137</cx:pt>
          <cx:pt idx="2">580</cx:pt>
          <cx:pt idx="3">951.00000000000011</cx:pt>
          <cx:pt idx="4">1200.0000000000002</cx:pt>
          <cx:pt idx="5">952.00000000000011</cx:pt>
          <cx:pt idx="6">1200.0000000000002</cx:pt>
          <cx:pt idx="7">967.00000000000023</cx:pt>
          <cx:pt idx="8">1200.0000000000002</cx:pt>
          <cx:pt idx="9">1200.0000000000002</cx:pt>
        </cx:lvl>
      </cx:numDim>
    </cx:data>
    <cx:data id="2">
      <cx:numDim type="val">
        <cx:f>time!$D$2:$D$11</cx:f>
        <cx:lvl ptCount="10" formatCode="G/標準">
          <cx:pt idx="0">807.00000000000011</cx:pt>
          <cx:pt idx="1">449.00000000000006</cx:pt>
          <cx:pt idx="2">1200.0000000000002</cx:pt>
          <cx:pt idx="3">1200.0000000000002</cx:pt>
          <cx:pt idx="4">1200.0000000000002</cx:pt>
          <cx:pt idx="5">543.00000000000011</cx:pt>
          <cx:pt idx="6">1200.0000000000002</cx:pt>
          <cx:pt idx="7">988</cx:pt>
          <cx:pt idx="8">706.00000000000011</cx:pt>
          <cx:pt idx="9">1200.0000000000002</cx:pt>
        </cx:lvl>
      </cx:numDim>
    </cx:data>
  </cx:chartData>
  <cx:chart>
    <cx:plotArea>
      <cx:plotAreaRegion>
        <cx:series layoutId="boxWhisker" uniqueId="{D1F48F62-01E5-8D42-9CC2-2FA82FACD610}">
          <cx:tx>
            <cx:txData>
              <cx:f>time!$B$1</cx:f>
              <cx:v>JCompaths</cx:v>
            </cx:txData>
          </cx:tx>
          <cx:spPr>
            <a:solidFill>
              <a:schemeClr val="accent5">
                <a:lumMod val="40000"/>
                <a:lumOff val="60000"/>
              </a:schemeClr>
            </a:solidFill>
            <a:ln>
              <a:solidFill>
                <a:schemeClr val="accent5">
                  <a:lumMod val="75000"/>
                </a:schemeClr>
              </a:solidFill>
            </a:ln>
          </cx:spPr>
          <cx:dataId val="0"/>
          <cx:layoutPr>
            <cx:visibility meanLine="1" meanMarker="1" nonoutliers="0" outliers="1"/>
            <cx:statistics quartileMethod="exclusive"/>
          </cx:layoutPr>
        </cx:series>
        <cx:series layoutId="boxWhisker" uniqueId="{2FA85253-B1E1-F84E-B31B-1B00B1DD8040}">
          <cx:tx>
            <cx:txData>
              <cx:f>time!$C$1</cx:f>
              <cx:v>didiffff</cx:v>
            </cx:txData>
          </cx:tx>
          <cx:spPr>
            <a:solidFill>
              <a:schemeClr val="accent6">
                <a:lumMod val="40000"/>
                <a:lumOff val="60000"/>
              </a:schemeClr>
            </a:solidFill>
            <a:ln>
              <a:solidFill>
                <a:schemeClr val="accent6">
                  <a:lumMod val="75000"/>
                </a:schemeClr>
              </a:solidFill>
            </a:ln>
          </cx:spPr>
          <cx:dataId val="1"/>
          <cx:layoutPr>
            <cx:visibility meanLine="1" meanMarker="1" nonoutliers="0" outliers="1"/>
            <cx:statistics quartileMethod="exclusive"/>
          </cx:layoutPr>
        </cx:series>
        <cx:series layoutId="boxWhisker" uniqueId="{41B8F10E-C1C8-1E44-9ABA-73DB3719E116}">
          <cx:tx>
            <cx:txData>
              <cx:f>time!$D$1</cx:f>
              <cx:v>GitHub</cx:v>
            </cx:txData>
          </cx:tx>
          <cx:spPr>
            <a:solidFill>
              <a:schemeClr val="bg2">
                <a:lumMod val="75000"/>
              </a:schemeClr>
            </a:solidFill>
            <a:ln>
              <a:solidFill>
                <a:schemeClr val="bg2">
                  <a:lumMod val="25000"/>
                </a:schemeClr>
              </a:solidFill>
            </a:ln>
          </cx:spPr>
          <cx:dataId val="2"/>
          <cx:layoutPr>
            <cx:visibility meanLine="1" meanMarker="1" nonoutliers="0" outliers="1"/>
            <cx:statistics quartileMethod="exclusive"/>
          </cx:layoutPr>
        </cx:series>
      </cx:plotAreaRegion>
      <cx:axis id="0" hidden="1">
        <cx:catScaling gapWidth="0.100000001"/>
        <cx:tickLabels/>
        <cx:txPr>
          <a:bodyPr vertOverflow="overflow" horzOverflow="overflow" wrap="square" lIns="0" tIns="0" rIns="0" bIns="0"/>
          <a:lstStyle/>
          <a:p>
            <a:pPr algn="ctr" rtl="0">
              <a:defRPr sz="2800" b="0" i="0">
                <a:solidFill>
                  <a:srgbClr val="595959"/>
                </a:solidFill>
                <a:latin typeface="Franklin Gothic Book" panose="020B0503020102020204" pitchFamily="34" charset="0"/>
                <a:ea typeface="Franklin Gothic Book" panose="020B0503020102020204" pitchFamily="34" charset="0"/>
                <a:cs typeface="Franklin Gothic Book" panose="020B0503020102020204" pitchFamily="34" charset="0"/>
              </a:defRPr>
            </a:pPr>
            <a:endParaRPr lang="ja-JP" altLang="en-US" sz="2800"/>
          </a:p>
        </cx:txPr>
      </cx:axis>
      <cx:axis id="1">
        <cx:valScaling max="1200"/>
        <cx:title>
          <cx:tx>
            <cx:txData>
              <cx:v>所要時間（秒）</cx:v>
            </cx:txData>
          </cx:tx>
          <cx:txPr>
            <a:bodyPr spcFirstLastPara="1" vertOverflow="ellipsis" horzOverflow="overflow" wrap="square" lIns="0" tIns="0" rIns="0" bIns="0" anchor="ctr" anchorCtr="1"/>
            <a:lstStyle/>
            <a:p>
              <a:pPr algn="ctr" rtl="0">
                <a:defRPr sz="2800"/>
              </a:pPr>
              <a:r>
                <a:rPr lang="ja-JP" altLang="en-US" sz="2800" b="0" i="0" u="none" strike="noStrike" baseline="0">
                  <a:solidFill>
                    <a:sysClr val="windowText" lastClr="000000">
                      <a:lumMod val="65000"/>
                      <a:lumOff val="35000"/>
                    </a:sysClr>
                  </a:solidFill>
                  <a:latin typeface="Calibri" panose="020F0502020204030204"/>
                  <a:ea typeface="メイリオ" panose="020B0604030504040204" pitchFamily="50" charset="-128"/>
                </a:rPr>
                <a:t>所要時間（秒）</a:t>
              </a:r>
            </a:p>
          </cx:txPr>
        </cx:title>
        <cx:majorGridlines/>
        <cx:tickLabels/>
        <cx:txPr>
          <a:bodyPr spcFirstLastPara="1" vertOverflow="ellipsis" horzOverflow="overflow" wrap="square" lIns="0" tIns="0" rIns="0" bIns="0" anchor="ctr" anchorCtr="1"/>
          <a:lstStyle/>
          <a:p>
            <a:pPr algn="ctr" rtl="0">
              <a:defRPr sz="2800"/>
            </a:pPr>
            <a:endParaRPr lang="ja-JP" altLang="en-US" sz="2800" b="0" i="0" u="none" strike="noStrike" baseline="0">
              <a:solidFill>
                <a:sysClr val="windowText" lastClr="000000">
                  <a:lumMod val="65000"/>
                  <a:lumOff val="35000"/>
                </a:sysClr>
              </a:solidFill>
              <a:latin typeface="Calibri" panose="020F0502020204030204"/>
              <a:ea typeface="游ゴシック" panose="020B0400000000000000" pitchFamily="34" charset="-128"/>
            </a:endParaRPr>
          </a:p>
        </cx:txPr>
      </cx:axis>
    </cx:plotArea>
    <cx:legend pos="b" align="ctr" overlay="0">
      <cx:txPr>
        <a:bodyPr spcFirstLastPara="1" vertOverflow="ellipsis" horzOverflow="overflow" wrap="square" lIns="0" tIns="0" rIns="0" bIns="0" anchor="ctr" anchorCtr="1"/>
        <a:lstStyle/>
        <a:p>
          <a:pPr algn="ctr" rtl="0">
            <a:defRPr sz="2800"/>
          </a:pPr>
          <a:endParaRPr lang="ja-JP" altLang="en-US" sz="2800" b="0" i="0" u="none" strike="noStrike" baseline="0">
            <a:solidFill>
              <a:sysClr val="windowText" lastClr="000000">
                <a:lumMod val="65000"/>
                <a:lumOff val="35000"/>
              </a:sysClr>
            </a:solidFill>
            <a:latin typeface="Calibri" panose="020F0502020204030204"/>
            <a:ea typeface="游ゴシック" panose="020B0400000000000000" pitchFamily="34" charset="-128"/>
          </a:endParaRPr>
        </a:p>
      </cx:txPr>
    </cx:legend>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score!$B$2:$B$11</cx:f>
        <cx:lvl ptCount="10" formatCode="G/標準">
          <cx:pt idx="0">1</cx:pt>
          <cx:pt idx="1">1</cx:pt>
          <cx:pt idx="2">0</cx:pt>
          <cx:pt idx="3">4</cx:pt>
          <cx:pt idx="4">1</cx:pt>
          <cx:pt idx="5">1</cx:pt>
          <cx:pt idx="6">3</cx:pt>
          <cx:pt idx="7">1</cx:pt>
          <cx:pt idx="8">2</cx:pt>
          <cx:pt idx="9">0</cx:pt>
        </cx:lvl>
      </cx:numDim>
    </cx:data>
    <cx:data id="1">
      <cx:numDim type="val">
        <cx:f>score!$C$2:$C$11</cx:f>
        <cx:lvl ptCount="10" formatCode="G/標準">
          <cx:pt idx="0">0</cx:pt>
          <cx:pt idx="1">0</cx:pt>
          <cx:pt idx="2">3</cx:pt>
          <cx:pt idx="3">3</cx:pt>
          <cx:pt idx="4">1</cx:pt>
          <cx:pt idx="5">2</cx:pt>
          <cx:pt idx="6">1</cx:pt>
          <cx:pt idx="7">3</cx:pt>
          <cx:pt idx="8">0</cx:pt>
          <cx:pt idx="9">1</cx:pt>
        </cx:lvl>
      </cx:numDim>
    </cx:data>
    <cx:data id="2">
      <cx:numDim type="val">
        <cx:f>score!$D$2:$D$11</cx:f>
        <cx:lvl ptCount="10" formatCode="G/標準">
          <cx:pt idx="0">1</cx:pt>
          <cx:pt idx="1">2</cx:pt>
          <cx:pt idx="2">2</cx:pt>
          <cx:pt idx="3">2</cx:pt>
          <cx:pt idx="4">3</cx:pt>
          <cx:pt idx="5">1</cx:pt>
          <cx:pt idx="6">3</cx:pt>
          <cx:pt idx="7">1</cx:pt>
          <cx:pt idx="8">3</cx:pt>
          <cx:pt idx="9">2</cx:pt>
        </cx:lvl>
      </cx:numDim>
    </cx:data>
  </cx:chartData>
  <cx:chart>
    <cx:plotArea>
      <cx:plotAreaRegion>
        <cx:series layoutId="boxWhisker" uniqueId="{25F96D1A-3F52-FB4A-A1BC-E7518D3BAB1B}">
          <cx:tx>
            <cx:txData>
              <cx:f>score!$B$1</cx:f>
              <cx:v>JCompaths</cx:v>
            </cx:txData>
          </cx:tx>
          <cx:spPr>
            <a:solidFill>
              <a:schemeClr val="accent5">
                <a:lumMod val="40000"/>
                <a:lumOff val="60000"/>
              </a:schemeClr>
            </a:solidFill>
            <a:ln>
              <a:solidFill>
                <a:schemeClr val="accent5">
                  <a:lumMod val="75000"/>
                </a:schemeClr>
              </a:solidFill>
            </a:ln>
          </cx:spPr>
          <cx:dataId val="0"/>
          <cx:layoutPr>
            <cx:visibility meanLine="1" meanMarker="1" nonoutliers="0" outliers="1"/>
            <cx:statistics quartileMethod="exclusive"/>
          </cx:layoutPr>
        </cx:series>
        <cx:series layoutId="boxWhisker" uniqueId="{C6C16661-9329-B447-ABD2-67436CC2FAA4}">
          <cx:tx>
            <cx:txData>
              <cx:f>score!$C$1</cx:f>
              <cx:v>didiffff</cx:v>
            </cx:txData>
          </cx:tx>
          <cx:spPr>
            <a:solidFill>
              <a:schemeClr val="accent6">
                <a:lumMod val="40000"/>
                <a:lumOff val="60000"/>
              </a:schemeClr>
            </a:solidFill>
            <a:ln>
              <a:solidFill>
                <a:schemeClr val="accent6">
                  <a:lumMod val="75000"/>
                </a:schemeClr>
              </a:solidFill>
            </a:ln>
          </cx:spPr>
          <cx:dataId val="1"/>
          <cx:layoutPr>
            <cx:visibility meanLine="1" meanMarker="1" nonoutliers="0" outliers="1"/>
            <cx:statistics quartileMethod="exclusive"/>
          </cx:layoutPr>
        </cx:series>
        <cx:series layoutId="boxWhisker" uniqueId="{06C17B94-5B29-B34B-BDAA-97CEFC4DD6CC}">
          <cx:tx>
            <cx:txData>
              <cx:f>score!$D$1</cx:f>
              <cx:v>GitHub</cx:v>
            </cx:txData>
          </cx:tx>
          <cx:spPr>
            <a:solidFill>
              <a:schemeClr val="bg2">
                <a:lumMod val="75000"/>
              </a:schemeClr>
            </a:solidFill>
            <a:ln>
              <a:solidFill>
                <a:schemeClr val="bg2">
                  <a:lumMod val="25000"/>
                </a:schemeClr>
              </a:solidFill>
            </a:ln>
          </cx:spPr>
          <cx:dataId val="2"/>
          <cx:layoutPr>
            <cx:visibility meanLine="1" meanMarker="1" nonoutliers="0" outliers="1"/>
            <cx:statistics quartileMethod="exclusive"/>
          </cx:layoutPr>
        </cx:series>
      </cx:plotAreaRegion>
      <cx:axis id="0" hidden="1">
        <cx:catScaling gapWidth="0.150000006"/>
        <cx:tickLabels/>
        <cx:txPr>
          <a:bodyPr vertOverflow="overflow" horzOverflow="overflow" wrap="square" lIns="0" tIns="0" rIns="0" bIns="0"/>
          <a:lstStyle/>
          <a:p>
            <a:pPr algn="ctr" rtl="0">
              <a:defRPr sz="2800" b="0" i="0">
                <a:solidFill>
                  <a:srgbClr val="595959"/>
                </a:solidFill>
                <a:latin typeface="Franklin Gothic Book" panose="020B0503020102020204" pitchFamily="34" charset="0"/>
                <a:ea typeface="Franklin Gothic Book" panose="020B0503020102020204" pitchFamily="34" charset="0"/>
                <a:cs typeface="Franklin Gothic Book" panose="020B0503020102020204" pitchFamily="34" charset="0"/>
              </a:defRPr>
            </a:pPr>
            <a:endParaRPr lang="ja-JP" altLang="en-US" sz="2800"/>
          </a:p>
        </cx:txPr>
      </cx:axis>
      <cx:axis id="1">
        <cx:valScaling max="4"/>
        <cx:title>
          <cx:tx>
            <cx:rich>
              <a:bodyPr spcFirstLastPara="1" vertOverflow="ellipsis" horzOverflow="overflow" wrap="square" lIns="0" tIns="0" rIns="0" bIns="0" anchor="ctr" anchorCtr="1"/>
              <a:lstStyle/>
              <a:p>
                <a:pPr algn="ctr" rtl="0">
                  <a:defRPr sz="2800"/>
                </a:pPr>
                <a:r>
                  <a:rPr lang="ja-JP" altLang="en-US" sz="2800" b="0" i="0" u="none" strike="noStrike" baseline="0">
                    <a:solidFill>
                      <a:sysClr val="windowText" lastClr="000000">
                        <a:lumMod val="65000"/>
                        <a:lumOff val="35000"/>
                      </a:sysClr>
                    </a:solidFill>
                    <a:latin typeface="Calibri" panose="020F0502020204030204"/>
                    <a:ea typeface="メイリオ" panose="020B0604030504040204" pitchFamily="50" charset="-128"/>
                  </a:rPr>
                  <a:t>得点</a:t>
                </a:r>
                <a:endParaRPr lang="en-US" altLang="ja-JP" sz="2800" b="0" i="0" u="none" strike="noStrike" baseline="0">
                  <a:solidFill>
                    <a:sysClr val="windowText" lastClr="000000">
                      <a:lumMod val="65000"/>
                      <a:lumOff val="35000"/>
                    </a:sysClr>
                  </a:solidFill>
                  <a:latin typeface="Calibri" panose="020F0502020204030204"/>
                  <a:ea typeface="メイリオ" panose="020B0604030504040204" pitchFamily="50" charset="-128"/>
                </a:endParaRPr>
              </a:p>
            </cx:rich>
          </cx:tx>
        </cx:title>
        <cx:majorGridlines/>
        <cx:tickLabels/>
        <cx:txPr>
          <a:bodyPr spcFirstLastPara="1" vertOverflow="ellipsis" horzOverflow="overflow" wrap="square" lIns="0" tIns="0" rIns="0" bIns="0" anchor="ctr" anchorCtr="1"/>
          <a:lstStyle/>
          <a:p>
            <a:pPr algn="ctr" rtl="0">
              <a:defRPr sz="2800"/>
            </a:pPr>
            <a:endParaRPr lang="ja-JP" altLang="en-US" sz="2800" b="0" i="0" u="none" strike="noStrike" baseline="0">
              <a:solidFill>
                <a:sysClr val="windowText" lastClr="000000">
                  <a:lumMod val="65000"/>
                  <a:lumOff val="35000"/>
                </a:sysClr>
              </a:solidFill>
              <a:latin typeface="Calibri" panose="020F0502020204030204"/>
              <a:ea typeface="游ゴシック" panose="020B0400000000000000" pitchFamily="34" charset="-128"/>
            </a:endParaRPr>
          </a:p>
        </cx:txPr>
      </cx:axis>
    </cx:plotArea>
    <cx:legend pos="b" align="ctr" overlay="0">
      <cx:txPr>
        <a:bodyPr spcFirstLastPara="1" vertOverflow="ellipsis" horzOverflow="overflow" wrap="square" lIns="0" tIns="0" rIns="0" bIns="0" anchor="ctr" anchorCtr="1"/>
        <a:lstStyle/>
        <a:p>
          <a:pPr algn="ctr" rtl="0">
            <a:defRPr sz="2800"/>
          </a:pPr>
          <a:endParaRPr lang="ja-JP" altLang="en-US" sz="2800" b="0" i="0" u="none" strike="noStrike" baseline="0">
            <a:solidFill>
              <a:sysClr val="windowText" lastClr="000000">
                <a:lumMod val="65000"/>
                <a:lumOff val="35000"/>
              </a:sysClr>
            </a:solidFill>
            <a:latin typeface="Calibri" panose="020F0502020204030204"/>
            <a:ea typeface="游ゴシック" panose="020B0400000000000000" pitchFamily="34" charset="-128"/>
          </a:endParaRPr>
        </a:p>
      </cx:txPr>
    </cx:legend>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sus!$A$2:$A$11</cx:f>
        <cx:lvl ptCount="10" formatCode="G/標準">
          <cx:pt idx="0">85</cx:pt>
          <cx:pt idx="1">67.5</cx:pt>
          <cx:pt idx="2">77.5</cx:pt>
          <cx:pt idx="3">42.5</cx:pt>
          <cx:pt idx="4">15</cx:pt>
          <cx:pt idx="5">65</cx:pt>
          <cx:pt idx="6">77.5</cx:pt>
          <cx:pt idx="7">62.5</cx:pt>
          <cx:pt idx="8">67.5</cx:pt>
          <cx:pt idx="9">72.5</cx:pt>
        </cx:lvl>
      </cx:numDim>
    </cx:data>
    <cx:data id="1">
      <cx:numDim type="val">
        <cx:f>sus!$B$2:$B$11</cx:f>
        <cx:lvl ptCount="10" formatCode="G/標準">
          <cx:pt idx="0">60</cx:pt>
          <cx:pt idx="1">67.5</cx:pt>
          <cx:pt idx="2">67.5</cx:pt>
          <cx:pt idx="3">55</cx:pt>
          <cx:pt idx="4">27.5</cx:pt>
          <cx:pt idx="5">65</cx:pt>
          <cx:pt idx="6">77.5</cx:pt>
          <cx:pt idx="7">70</cx:pt>
          <cx:pt idx="8">45</cx:pt>
          <cx:pt idx="9">70</cx:pt>
        </cx:lvl>
      </cx:numDim>
    </cx:data>
    <cx:data id="2">
      <cx:numDim type="val">
        <cx:f>sus!$C$2:$C$11</cx:f>
        <cx:lvl ptCount="10" formatCode="G/標準">
          <cx:pt idx="0">57.5</cx:pt>
          <cx:pt idx="1">70</cx:pt>
          <cx:pt idx="2">85</cx:pt>
          <cx:pt idx="3">82.5</cx:pt>
          <cx:pt idx="4">77.5</cx:pt>
          <cx:pt idx="5">87.5</cx:pt>
          <cx:pt idx="6">90</cx:pt>
          <cx:pt idx="7">70</cx:pt>
          <cx:pt idx="8">30</cx:pt>
          <cx:pt idx="9">70</cx:pt>
        </cx:lvl>
      </cx:numDim>
    </cx:data>
  </cx:chartData>
  <cx:chart>
    <cx:plotArea>
      <cx:plotAreaRegion>
        <cx:series layoutId="boxWhisker" uniqueId="{335FE758-9668-8B4E-A1E8-5AC790F7F0F8}">
          <cx:tx>
            <cx:txData>
              <cx:f>sus!$A$1</cx:f>
              <cx:v>JCompaths</cx:v>
            </cx:txData>
          </cx:tx>
          <cx:spPr>
            <a:solidFill>
              <a:schemeClr val="accent5">
                <a:lumMod val="40000"/>
                <a:lumOff val="60000"/>
              </a:schemeClr>
            </a:solidFill>
            <a:ln>
              <a:solidFill>
                <a:schemeClr val="accent5">
                  <a:lumMod val="75000"/>
                </a:schemeClr>
              </a:solidFill>
            </a:ln>
          </cx:spPr>
          <cx:dataId val="0"/>
          <cx:layoutPr>
            <cx:visibility meanLine="1" meanMarker="1" nonoutliers="0" outliers="1"/>
            <cx:statistics quartileMethod="exclusive"/>
          </cx:layoutPr>
        </cx:series>
        <cx:series layoutId="boxWhisker" uniqueId="{08897210-335B-734C-ADB0-4B19E496438F}">
          <cx:tx>
            <cx:txData>
              <cx:f>sus!$B$1</cx:f>
              <cx:v>didiffff</cx:v>
            </cx:txData>
          </cx:tx>
          <cx:spPr>
            <a:solidFill>
              <a:schemeClr val="accent6">
                <a:lumMod val="40000"/>
                <a:lumOff val="60000"/>
              </a:schemeClr>
            </a:solidFill>
            <a:ln>
              <a:solidFill>
                <a:schemeClr val="accent6">
                  <a:lumMod val="75000"/>
                </a:schemeClr>
              </a:solidFill>
            </a:ln>
          </cx:spPr>
          <cx:dataId val="1"/>
          <cx:layoutPr>
            <cx:visibility meanLine="1" meanMarker="1" nonoutliers="0" outliers="1"/>
            <cx:statistics quartileMethod="exclusive"/>
          </cx:layoutPr>
        </cx:series>
        <cx:series layoutId="boxWhisker" uniqueId="{82B28C14-08B5-904F-8EC2-031C03C96663}">
          <cx:tx>
            <cx:txData>
              <cx:f>sus!$C$1</cx:f>
              <cx:v>GitHub</cx:v>
            </cx:txData>
          </cx:tx>
          <cx:spPr>
            <a:solidFill>
              <a:schemeClr val="bg2">
                <a:lumMod val="75000"/>
              </a:schemeClr>
            </a:solidFill>
            <a:ln>
              <a:solidFill>
                <a:schemeClr val="bg2">
                  <a:lumMod val="25000"/>
                </a:schemeClr>
              </a:solidFill>
            </a:ln>
          </cx:spPr>
          <cx:dataId val="2"/>
          <cx:layoutPr>
            <cx:visibility meanLine="1" meanMarker="1" nonoutliers="0" outliers="1"/>
            <cx:statistics quartileMethod="exclusive"/>
          </cx:layoutPr>
        </cx:series>
      </cx:plotAreaRegion>
      <cx:axis id="0" hidden="1">
        <cx:catScaling gapWidth="0.150000006"/>
        <cx:tickLabels/>
        <cx:txPr>
          <a:bodyPr spcFirstLastPara="1" vertOverflow="ellipsis" horzOverflow="overflow" wrap="square" lIns="0" tIns="0" rIns="0" bIns="0" anchor="ctr" anchorCtr="1"/>
          <a:lstStyle/>
          <a:p>
            <a:pPr algn="ctr" rtl="0">
              <a:defRPr sz="2400"/>
            </a:pPr>
            <a:endParaRPr lang="ja-JP" altLang="en-US" sz="2400" b="0" i="0" u="none" strike="noStrike" baseline="0">
              <a:solidFill>
                <a:sysClr val="windowText" lastClr="000000">
                  <a:lumMod val="65000"/>
                  <a:lumOff val="35000"/>
                </a:sysClr>
              </a:solidFill>
              <a:latin typeface="Calibri" panose="020F0502020204030204"/>
              <a:ea typeface="游ゴシック" panose="020B0400000000000000" pitchFamily="34" charset="-128"/>
            </a:endParaRPr>
          </a:p>
        </cx:txPr>
      </cx:axis>
      <cx:axis id="1">
        <cx:valScaling/>
        <cx:title>
          <cx:tx>
            <cx:rich>
              <a:bodyPr spcFirstLastPara="1" vertOverflow="ellipsis" horzOverflow="overflow" wrap="square" lIns="0" tIns="0" rIns="0" bIns="0" anchor="ctr" anchorCtr="1"/>
              <a:lstStyle/>
              <a:p>
                <a:pPr algn="ctr" rtl="0">
                  <a:defRPr sz="2400"/>
                </a:pPr>
                <a:r>
                  <a:rPr lang="en-US" altLang="ja-JP" sz="2400" b="0" i="0" u="none" strike="noStrike" baseline="0">
                    <a:solidFill>
                      <a:sysClr val="windowText" lastClr="000000">
                        <a:lumMod val="65000"/>
                        <a:lumOff val="35000"/>
                      </a:sysClr>
                    </a:solidFill>
                    <a:latin typeface="Calibri" panose="020F0502020204030204"/>
                    <a:ea typeface="メイリオ" panose="020B0604030504040204" pitchFamily="50" charset="-128"/>
                  </a:rPr>
                  <a:t>SUS</a:t>
                </a:r>
                <a:r>
                  <a:rPr lang="ja-JP" altLang="en-US" sz="2400" b="0" i="0" u="none" strike="noStrike" baseline="0">
                    <a:solidFill>
                      <a:sysClr val="windowText" lastClr="000000">
                        <a:lumMod val="65000"/>
                        <a:lumOff val="35000"/>
                      </a:sysClr>
                    </a:solidFill>
                    <a:latin typeface="Calibri" panose="020F0502020204030204"/>
                    <a:ea typeface="メイリオ" panose="020B0604030504040204" pitchFamily="50" charset="-128"/>
                  </a:rPr>
                  <a:t>スコア</a:t>
                </a:r>
              </a:p>
            </cx:rich>
          </cx:tx>
        </cx:title>
        <cx:majorGridlines/>
        <cx:tickLabels/>
        <cx:txPr>
          <a:bodyPr spcFirstLastPara="1" vertOverflow="ellipsis" horzOverflow="overflow" wrap="square" lIns="0" tIns="0" rIns="0" bIns="0" anchor="ctr" anchorCtr="1"/>
          <a:lstStyle/>
          <a:p>
            <a:pPr algn="ctr" rtl="0">
              <a:defRPr sz="2400"/>
            </a:pPr>
            <a:endParaRPr lang="ja-JP" altLang="en-US" sz="2400" b="0" i="0" u="none" strike="noStrike" baseline="0">
              <a:solidFill>
                <a:sysClr val="windowText" lastClr="000000">
                  <a:lumMod val="65000"/>
                  <a:lumOff val="35000"/>
                </a:sysClr>
              </a:solidFill>
              <a:latin typeface="Calibri" panose="020F0502020204030204"/>
              <a:ea typeface="游ゴシック" panose="020B0400000000000000" pitchFamily="34" charset="-128"/>
            </a:endParaRPr>
          </a:p>
        </cx:txPr>
      </cx:axis>
    </cx:plotArea>
    <cx:legend pos="b" align="ctr" overlay="0">
      <cx:txPr>
        <a:bodyPr spcFirstLastPara="1" vertOverflow="ellipsis" horzOverflow="overflow" wrap="square" lIns="0" tIns="0" rIns="0" bIns="0" anchor="ctr" anchorCtr="1"/>
        <a:lstStyle/>
        <a:p>
          <a:pPr algn="ctr" rtl="0">
            <a:defRPr sz="2400"/>
          </a:pPr>
          <a:endParaRPr lang="ja-JP" altLang="en-US" sz="2400" b="0" i="0" u="none" strike="noStrike" baseline="0">
            <a:solidFill>
              <a:sysClr val="windowText" lastClr="000000">
                <a:lumMod val="65000"/>
                <a:lumOff val="35000"/>
              </a:sysClr>
            </a:solidFill>
            <a:latin typeface="Calibri" panose="020F0502020204030204"/>
            <a:ea typeface="游ゴシック" panose="020B0400000000000000" pitchFamily="34" charset="-128"/>
          </a:endParaRPr>
        </a:p>
      </cx:txPr>
    </cx:legend>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卒論箱ひげ!$K$13:$K$22</cx:f>
        <cx:lvl ptCount="10">
          <cx:pt idx="0">Q4. このツールを利用するには，
技術者のサポートが必要だと思う</cx:pt>
          <cx:pt idx="1">Q4. このツールを利用するには，
技術者のサポートが必要だと思う</cx:pt>
          <cx:pt idx="2">Q4. このツールを利用するには，
技術者のサポートが必要だと思う</cx:pt>
          <cx:pt idx="3">Q4. このツールを利用するには，
技術者のサポートが必要だと思う</cx:pt>
          <cx:pt idx="4">Q4. このツールを利用するには，
技術者のサポートが必要だと思う</cx:pt>
          <cx:pt idx="5">Q4. このツールを利用するには，
技術者のサポートが必要だと思う</cx:pt>
          <cx:pt idx="6">Q4. このツールを利用するには，
技術者のサポートが必要だと思う</cx:pt>
          <cx:pt idx="7">Q4. このツールを利用するには，
技術者のサポートが必要だと思う</cx:pt>
          <cx:pt idx="8">Q4. このツールを利用するには，
技術者のサポートが必要だと思う</cx:pt>
          <cx:pt idx="9">Q4. このツールを利用するには，
技術者のサポートが必要だと思う</cx:pt>
        </cx:lvl>
      </cx:strDim>
      <cx:numDim type="val">
        <cx:f>卒論箱ひげ!$L$13:$L$22</cx:f>
        <cx:lvl ptCount="10" formatCode="G/標準">
          <cx:pt idx="0">3</cx:pt>
          <cx:pt idx="1">2</cx:pt>
          <cx:pt idx="2">1</cx:pt>
          <cx:pt idx="3">1</cx:pt>
          <cx:pt idx="4">0</cx:pt>
          <cx:pt idx="5">1</cx:pt>
          <cx:pt idx="6">3</cx:pt>
          <cx:pt idx="7">3</cx:pt>
          <cx:pt idx="8">1</cx:pt>
          <cx:pt idx="9">1</cx:pt>
        </cx:lvl>
      </cx:numDim>
    </cx:data>
    <cx:data id="1">
      <cx:strDim type="cat">
        <cx:f>卒論箱ひげ!$K$13:$K$22</cx:f>
        <cx:lvl ptCount="10">
          <cx:pt idx="0">Q4. このツールを利用するには，
技術者のサポートが必要だと思う</cx:pt>
          <cx:pt idx="1">Q4. このツールを利用するには，
技術者のサポートが必要だと思う</cx:pt>
          <cx:pt idx="2">Q4. このツールを利用するには，
技術者のサポートが必要だと思う</cx:pt>
          <cx:pt idx="3">Q4. このツールを利用するには，
技術者のサポートが必要だと思う</cx:pt>
          <cx:pt idx="4">Q4. このツールを利用するには，
技術者のサポートが必要だと思う</cx:pt>
          <cx:pt idx="5">Q4. このツールを利用するには，
技術者のサポートが必要だと思う</cx:pt>
          <cx:pt idx="6">Q4. このツールを利用するには，
技術者のサポートが必要だと思う</cx:pt>
          <cx:pt idx="7">Q4. このツールを利用するには，
技術者のサポートが必要だと思う</cx:pt>
          <cx:pt idx="8">Q4. このツールを利用するには，
技術者のサポートが必要だと思う</cx:pt>
          <cx:pt idx="9">Q4. このツールを利用するには，
技術者のサポートが必要だと思う</cx:pt>
        </cx:lvl>
      </cx:strDim>
      <cx:numDim type="val">
        <cx:f>卒論箱ひげ!$N$13:$N$22</cx:f>
        <cx:lvl ptCount="10" formatCode="G/標準">
          <cx:pt idx="0">4</cx:pt>
          <cx:pt idx="1">2</cx:pt>
          <cx:pt idx="2">4</cx:pt>
          <cx:pt idx="3">4</cx:pt>
          <cx:pt idx="4">4</cx:pt>
          <cx:pt idx="5">4</cx:pt>
          <cx:pt idx="6">4</cx:pt>
          <cx:pt idx="7">4</cx:pt>
          <cx:pt idx="8">1</cx:pt>
          <cx:pt idx="9">1</cx:pt>
        </cx:lvl>
      </cx:numDim>
    </cx:data>
  </cx:chartData>
  <cx:chart>
    <cx:plotArea>
      <cx:plotAreaRegion>
        <cx:series layoutId="boxWhisker" uniqueId="{D485E988-9CAC-3C4D-BA99-BB1D3D0AFAB4}" formatIdx="0">
          <cx:tx>
            <cx:txData>
              <cx:f>卒論箱ひげ!$L$2</cx:f>
              <cx:v>Jcompaths</cx:v>
            </cx:txData>
          </cx:tx>
          <cx:spPr>
            <a:solidFill>
              <a:schemeClr val="accent5">
                <a:lumMod val="40000"/>
                <a:lumOff val="60000"/>
              </a:schemeClr>
            </a:solidFill>
            <a:ln>
              <a:solidFill>
                <a:schemeClr val="accent5">
                  <a:lumMod val="75000"/>
                </a:schemeClr>
              </a:solidFill>
            </a:ln>
          </cx:spPr>
          <cx:dataId val="0"/>
          <cx:layoutPr>
            <cx:visibility meanLine="0" meanMarker="1" nonoutliers="0" outliers="1"/>
            <cx:statistics quartileMethod="exclusive"/>
          </cx:layoutPr>
        </cx:series>
        <cx:series layoutId="boxWhisker" uniqueId="{FE32BEA0-DCE2-0B4A-A760-DD0B1BB70289}" formatIdx="2">
          <cx:tx>
            <cx:txData>
              <cx:f>卒論箱ひげ!$N$2</cx:f>
              <cx:v>GitHub</cx:v>
            </cx:txData>
          </cx:tx>
          <cx:spPr>
            <a:solidFill>
              <a:schemeClr val="bg2">
                <a:lumMod val="75000"/>
              </a:schemeClr>
            </a:solidFill>
            <a:ln>
              <a:solidFill>
                <a:schemeClr val="bg2">
                  <a:lumMod val="25000"/>
                </a:schemeClr>
              </a:solidFill>
            </a:ln>
          </cx:spPr>
          <cx:dataId val="1"/>
          <cx:layoutPr>
            <cx:visibility meanLine="0" meanMarker="1" nonoutliers="0" outliers="1"/>
            <cx:statistics quartileMethod="exclusive"/>
          </cx:layoutPr>
        </cx:series>
      </cx:plotAreaRegion>
      <cx:axis id="0">
        <cx:catScaling gapWidth="0.150000006"/>
        <cx:tickLabels/>
        <cx:txPr>
          <a:bodyPr spcFirstLastPara="1" vertOverflow="ellipsis" horzOverflow="overflow" wrap="square" lIns="0" tIns="0" rIns="0" bIns="0" anchor="ctr" anchorCtr="1"/>
          <a:lstStyle/>
          <a:p>
            <a:pPr algn="ctr" rtl="0">
              <a:defRPr sz="2000"/>
            </a:pPr>
            <a:endParaRPr lang="ja-JP" altLang="en-US" sz="2000" b="0" i="0" u="none" strike="noStrike" baseline="0">
              <a:solidFill>
                <a:sysClr val="windowText" lastClr="000000">
                  <a:lumMod val="65000"/>
                  <a:lumOff val="35000"/>
                </a:sysClr>
              </a:solidFill>
              <a:latin typeface="Calibri" panose="020F0502020204030204"/>
              <a:ea typeface="游ゴシック" panose="020B0400000000000000" pitchFamily="34" charset="-128"/>
            </a:endParaRPr>
          </a:p>
        </cx:txPr>
      </cx:axis>
      <cx:axis id="1">
        <cx:valScaling max="4"/>
        <cx:majorGridlines/>
        <cx:tickLabels/>
        <cx:txPr>
          <a:bodyPr spcFirstLastPara="1" vertOverflow="ellipsis" horzOverflow="overflow" wrap="square" lIns="0" tIns="0" rIns="0" bIns="0" anchor="ctr" anchorCtr="1"/>
          <a:lstStyle/>
          <a:p>
            <a:pPr algn="ctr" rtl="0">
              <a:defRPr sz="2000"/>
            </a:pPr>
            <a:endParaRPr lang="ja-JP" altLang="en-US" sz="2000" b="0" i="0" u="none" strike="noStrike" baseline="0">
              <a:solidFill>
                <a:sysClr val="windowText" lastClr="000000">
                  <a:lumMod val="65000"/>
                  <a:lumOff val="35000"/>
                </a:sysClr>
              </a:solidFill>
              <a:latin typeface="Calibri" panose="020F0502020204030204"/>
              <a:ea typeface="游ゴシック" panose="020B0400000000000000" pitchFamily="34" charset="-128"/>
            </a:endParaRPr>
          </a:p>
        </cx:txPr>
      </cx:axis>
    </cx:plotArea>
    <cx:legend pos="b" align="ctr" overlay="0">
      <cx:txPr>
        <a:bodyPr spcFirstLastPara="1" vertOverflow="ellipsis" horzOverflow="overflow" wrap="square" lIns="0" tIns="0" rIns="0" bIns="0" anchor="ctr" anchorCtr="1"/>
        <a:lstStyle/>
        <a:p>
          <a:pPr algn="ctr" rtl="0">
            <a:defRPr sz="2000"/>
          </a:pPr>
          <a:endParaRPr lang="ja-JP" altLang="en-US" sz="2000" b="0" i="0" u="none" strike="noStrike" baseline="0">
            <a:solidFill>
              <a:sysClr val="windowText" lastClr="000000">
                <a:lumMod val="65000"/>
                <a:lumOff val="35000"/>
              </a:sysClr>
            </a:solidFill>
            <a:latin typeface="Calibri" panose="020F0502020204030204"/>
            <a:ea typeface="游ゴシック" panose="020B0400000000000000" pitchFamily="34" charset="-128"/>
          </a:endParaRPr>
        </a:p>
      </cx:txPr>
    </cx:legend>
  </cx:chart>
  <cx:clrMapOvr bg1="lt1" tx1="dk1" bg2="lt2" tx2="dk2" accent1="accent1" accent2="accent2" accent3="accent3" accent4="accent4" accent5="accent5" accent6="accent6" hlink="hlink" folHlink="folHlink"/>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卒論箱ひげ!$K$3:$K$12</cx:f>
        <cx:lvl ptCount="10">
          <cx:pt idx="0">Q1. このツールを頻繁に
使用したいと思う</cx:pt>
          <cx:pt idx="1">Q1. このツールを頻繁に
使用したいと思う</cx:pt>
          <cx:pt idx="2">Q1. このツールを頻繁に
使用したいと思う</cx:pt>
          <cx:pt idx="3">Q1. このツールを頻繁に
使用したいと思う</cx:pt>
          <cx:pt idx="4">Q1. このツールを頻繁に
使用したいと思う</cx:pt>
          <cx:pt idx="5">Q1. このツールを頻繁に
使用したいと思う</cx:pt>
          <cx:pt idx="6">Q1. このツールを頻繁に
使用したいと思う</cx:pt>
          <cx:pt idx="7">Q1. このツールを頻繁に
使用したいと思う</cx:pt>
          <cx:pt idx="8">Q1. このツールを頻繁に
使用したいと思う</cx:pt>
          <cx:pt idx="9">Q1. このツールを頻繁に
使用したいと思う</cx:pt>
        </cx:lvl>
      </cx:strDim>
      <cx:numDim type="val">
        <cx:f>卒論箱ひげ!$L$3:$L$12</cx:f>
        <cx:lvl ptCount="10" formatCode="G/標準">
          <cx:pt idx="0">4</cx:pt>
          <cx:pt idx="1">3</cx:pt>
          <cx:pt idx="2">4</cx:pt>
          <cx:pt idx="3">3</cx:pt>
          <cx:pt idx="4">1</cx:pt>
          <cx:pt idx="5">3</cx:pt>
          <cx:pt idx="6">3</cx:pt>
          <cx:pt idx="7">2</cx:pt>
          <cx:pt idx="8">3</cx:pt>
          <cx:pt idx="9">3</cx:pt>
        </cx:lvl>
      </cx:numDim>
    </cx:data>
    <cx:data id="1">
      <cx:strDim type="cat">
        <cx:f>卒論箱ひげ!$K$3:$K$12</cx:f>
        <cx:lvl ptCount="10">
          <cx:pt idx="0">Q1. このツールを頻繁に
使用したいと思う</cx:pt>
          <cx:pt idx="1">Q1. このツールを頻繁に
使用したいと思う</cx:pt>
          <cx:pt idx="2">Q1. このツールを頻繁に
使用したいと思う</cx:pt>
          <cx:pt idx="3">Q1. このツールを頻繁に
使用したいと思う</cx:pt>
          <cx:pt idx="4">Q1. このツールを頻繁に
使用したいと思う</cx:pt>
          <cx:pt idx="5">Q1. このツールを頻繁に
使用したいと思う</cx:pt>
          <cx:pt idx="6">Q1. このツールを頻繁に
使用したいと思う</cx:pt>
          <cx:pt idx="7">Q1. このツールを頻繁に
使用したいと思う</cx:pt>
          <cx:pt idx="8">Q1. このツールを頻繁に
使用したいと思う</cx:pt>
          <cx:pt idx="9">Q1. このツールを頻繁に
使用したいと思う</cx:pt>
        </cx:lvl>
      </cx:strDim>
      <cx:numDim type="val">
        <cx:f>卒論箱ひげ!$M$3:$M$12</cx:f>
        <cx:lvl ptCount="10" formatCode="G/標準">
          <cx:pt idx="0">1</cx:pt>
          <cx:pt idx="1">3</cx:pt>
          <cx:pt idx="2">3</cx:pt>
          <cx:pt idx="3">2</cx:pt>
          <cx:pt idx="4">1</cx:pt>
          <cx:pt idx="5">3</cx:pt>
          <cx:pt idx="6">3</cx:pt>
          <cx:pt idx="7">1</cx:pt>
          <cx:pt idx="8">2</cx:pt>
          <cx:pt idx="9">2</cx:pt>
        </cx:lvl>
      </cx:numDim>
    </cx:data>
  </cx:chartData>
  <cx:chart>
    <cx:plotArea>
      <cx:plotAreaRegion>
        <cx:series layoutId="boxWhisker" uniqueId="{D485E988-9CAC-3C4D-BA99-BB1D3D0AFAB4}" formatIdx="0">
          <cx:tx>
            <cx:txData>
              <cx:f>卒論箱ひげ!$L$2</cx:f>
              <cx:v>Jcompaths</cx:v>
            </cx:txData>
          </cx:tx>
          <cx:spPr>
            <a:solidFill>
              <a:schemeClr val="accent5">
                <a:lumMod val="40000"/>
                <a:lumOff val="60000"/>
              </a:schemeClr>
            </a:solidFill>
            <a:ln>
              <a:solidFill>
                <a:schemeClr val="accent5">
                  <a:lumMod val="75000"/>
                </a:schemeClr>
              </a:solidFill>
            </a:ln>
          </cx:spPr>
          <cx:dataId val="0"/>
          <cx:layoutPr>
            <cx:visibility meanLine="0" meanMarker="1" nonoutliers="0" outliers="1"/>
            <cx:statistics quartileMethod="exclusive"/>
          </cx:layoutPr>
        </cx:series>
        <cx:series layoutId="boxWhisker" uniqueId="{B763FCDC-33D2-714F-9AD8-7E1892DD74F2}" formatIdx="1">
          <cx:tx>
            <cx:txData>
              <cx:f>卒論箱ひげ!$M$2</cx:f>
              <cx:v>didiffff</cx:v>
            </cx:txData>
          </cx:tx>
          <cx:spPr>
            <a:solidFill>
              <a:schemeClr val="accent6">
                <a:lumMod val="40000"/>
                <a:lumOff val="60000"/>
              </a:schemeClr>
            </a:solidFill>
            <a:ln>
              <a:solidFill>
                <a:schemeClr val="accent6">
                  <a:lumMod val="75000"/>
                </a:schemeClr>
              </a:solidFill>
            </a:ln>
          </cx:spPr>
          <cx:dataId val="1"/>
          <cx:layoutPr>
            <cx:visibility meanLine="0" meanMarker="1" nonoutliers="0" outliers="1"/>
            <cx:statistics quartileMethod="exclusive"/>
          </cx:layoutPr>
        </cx:series>
      </cx:plotAreaRegion>
      <cx:axis id="0">
        <cx:catScaling gapWidth="0.150000006"/>
        <cx:tickLabels/>
        <cx:txPr>
          <a:bodyPr spcFirstLastPara="1" vertOverflow="ellipsis" horzOverflow="overflow" wrap="square" lIns="0" tIns="0" rIns="0" bIns="0" anchor="ctr" anchorCtr="1"/>
          <a:lstStyle/>
          <a:p>
            <a:pPr algn="ctr" rtl="0">
              <a:defRPr sz="2000"/>
            </a:pPr>
            <a:endParaRPr lang="ja-JP" altLang="en-US" sz="2000" b="0" i="0" u="none" strike="noStrike" baseline="0">
              <a:solidFill>
                <a:sysClr val="windowText" lastClr="000000">
                  <a:lumMod val="65000"/>
                  <a:lumOff val="35000"/>
                </a:sysClr>
              </a:solidFill>
              <a:latin typeface="Calibri" panose="020F0502020204030204"/>
              <a:ea typeface="游ゴシック" panose="020B0400000000000000" pitchFamily="34" charset="-128"/>
            </a:endParaRPr>
          </a:p>
        </cx:txPr>
      </cx:axis>
      <cx:axis id="1">
        <cx:valScaling max="4"/>
        <cx:majorGridlines/>
        <cx:tickLabels/>
        <cx:txPr>
          <a:bodyPr spcFirstLastPara="1" vertOverflow="ellipsis" horzOverflow="overflow" wrap="square" lIns="0" tIns="0" rIns="0" bIns="0" anchor="ctr" anchorCtr="1"/>
          <a:lstStyle/>
          <a:p>
            <a:pPr algn="ctr" rtl="0">
              <a:defRPr sz="2000"/>
            </a:pPr>
            <a:endParaRPr lang="ja-JP" altLang="en-US" sz="2000" b="0" i="0" u="none" strike="noStrike" baseline="0">
              <a:solidFill>
                <a:sysClr val="windowText" lastClr="000000">
                  <a:lumMod val="65000"/>
                  <a:lumOff val="35000"/>
                </a:sysClr>
              </a:solidFill>
              <a:latin typeface="Calibri" panose="020F0502020204030204"/>
              <a:ea typeface="游ゴシック" panose="020B0400000000000000" pitchFamily="34" charset="-128"/>
            </a:endParaRPr>
          </a:p>
        </cx:txPr>
      </cx:axis>
    </cx:plotArea>
    <cx:legend pos="b" align="ctr" overlay="0">
      <cx:txPr>
        <a:bodyPr spcFirstLastPara="1" vertOverflow="ellipsis" horzOverflow="overflow" wrap="square" lIns="0" tIns="0" rIns="0" bIns="0" anchor="ctr" anchorCtr="1"/>
        <a:lstStyle/>
        <a:p>
          <a:pPr algn="ctr" rtl="0">
            <a:defRPr sz="2000"/>
          </a:pPr>
          <a:endParaRPr lang="ja-JP" altLang="en-US" sz="2000" b="0" i="0" u="none" strike="noStrike" baseline="0">
            <a:solidFill>
              <a:sysClr val="windowText" lastClr="000000">
                <a:lumMod val="65000"/>
                <a:lumOff val="35000"/>
              </a:sysClr>
            </a:solidFill>
            <a:latin typeface="Calibri" panose="020F0502020204030204"/>
            <a:ea typeface="游ゴシック" panose="020B0400000000000000" pitchFamily="34" charset="-128"/>
          </a:endParaRPr>
        </a:p>
      </cx:txPr>
    </cx:legend>
  </cx:chart>
  <cx:clrMapOvr bg1="lt1" tx1="dk1" bg2="lt2" tx2="dk2" accent1="accent1" accent2="accent2" accent3="accent3" accent4="accent4" accent5="accent5" accent6="accent6" hlink="hlink" folHlink="folHlink"/>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卒論箱ひげ!$K$23:$K$32</cx:f>
        <cx:lvl ptCount="10">
          <cx:pt idx="0">Q10. このツールを使いこなすには
事前に多くの知識が必要だと思う</cx:pt>
          <cx:pt idx="1">Q10. このツールを使いこなすには
事前に多くの知識が必要だと思う</cx:pt>
          <cx:pt idx="2">Q10. このツールを使いこなすには
事前に多くの知識が必要だと思う</cx:pt>
          <cx:pt idx="3">Q10. このツールを使いこなすには
事前に多くの知識が必要だと思う</cx:pt>
          <cx:pt idx="4">Q10. このツールを使いこなすには
事前に多くの知識が必要だと思う</cx:pt>
          <cx:pt idx="5">Q10. このツールを使いこなすには
事前に多くの知識が必要だと思う</cx:pt>
          <cx:pt idx="6">Q10. このツールを使いこなすには
事前に多くの知識が必要だと思う</cx:pt>
          <cx:pt idx="7">Q10. このツールを使いこなすには
事前に多くの知識が必要だと思う</cx:pt>
          <cx:pt idx="8">Q10. このツールを使いこなすには
事前に多くの知識が必要だと思う</cx:pt>
          <cx:pt idx="9">Q10. このツールを使いこなすには
事前に多くの知識が必要だと思う</cx:pt>
        </cx:lvl>
      </cx:strDim>
      <cx:numDim type="val">
        <cx:f>卒論箱ひげ!$L$23:$L$32</cx:f>
        <cx:lvl ptCount="10" formatCode="G/標準">
          <cx:pt idx="0">3</cx:pt>
          <cx:pt idx="1">2</cx:pt>
          <cx:pt idx="2">2</cx:pt>
          <cx:pt idx="3">3</cx:pt>
          <cx:pt idx="4">0</cx:pt>
          <cx:pt idx="5">1</cx:pt>
          <cx:pt idx="6">3</cx:pt>
          <cx:pt idx="7">1</cx:pt>
          <cx:pt idx="8">2</cx:pt>
          <cx:pt idx="9">2</cx:pt>
        </cx:lvl>
      </cx:numDim>
    </cx:data>
    <cx:data id="1">
      <cx:strDim type="cat">
        <cx:f>卒論箱ひげ!$K$23:$K$32</cx:f>
        <cx:lvl ptCount="10">
          <cx:pt idx="0">Q10. このツールを使いこなすには
事前に多くの知識が必要だと思う</cx:pt>
          <cx:pt idx="1">Q10. このツールを使いこなすには
事前に多くの知識が必要だと思う</cx:pt>
          <cx:pt idx="2">Q10. このツールを使いこなすには
事前に多くの知識が必要だと思う</cx:pt>
          <cx:pt idx="3">Q10. このツールを使いこなすには
事前に多くの知識が必要だと思う</cx:pt>
          <cx:pt idx="4">Q10. このツールを使いこなすには
事前に多くの知識が必要だと思う</cx:pt>
          <cx:pt idx="5">Q10. このツールを使いこなすには
事前に多くの知識が必要だと思う</cx:pt>
          <cx:pt idx="6">Q10. このツールを使いこなすには
事前に多くの知識が必要だと思う</cx:pt>
          <cx:pt idx="7">Q10. このツールを使いこなすには
事前に多くの知識が必要だと思う</cx:pt>
          <cx:pt idx="8">Q10. このツールを使いこなすには
事前に多くの知識が必要だと思う</cx:pt>
          <cx:pt idx="9">Q10. このツールを使いこなすには
事前に多くの知識が必要だと思う</cx:pt>
        </cx:lvl>
      </cx:strDim>
      <cx:numDim type="val">
        <cx:f>卒論箱ひげ!$N$23:$N$32</cx:f>
        <cx:lvl ptCount="10" formatCode="G/標準">
          <cx:pt idx="0">3</cx:pt>
          <cx:pt idx="1">3</cx:pt>
          <cx:pt idx="2">4</cx:pt>
          <cx:pt idx="3">3</cx:pt>
          <cx:pt idx="4">3</cx:pt>
          <cx:pt idx="5">3</cx:pt>
          <cx:pt idx="6">4</cx:pt>
          <cx:pt idx="7">4</cx:pt>
          <cx:pt idx="8">3</cx:pt>
          <cx:pt idx="9">3</cx:pt>
        </cx:lvl>
      </cx:numDim>
    </cx:data>
  </cx:chartData>
  <cx:chart>
    <cx:plotArea>
      <cx:plotAreaRegion>
        <cx:series layoutId="boxWhisker" uniqueId="{D485E988-9CAC-3C4D-BA99-BB1D3D0AFAB4}" formatIdx="0">
          <cx:tx>
            <cx:txData>
              <cx:f>卒論箱ひげ!$L$2</cx:f>
              <cx:v>Jcompaths</cx:v>
            </cx:txData>
          </cx:tx>
          <cx:spPr>
            <a:solidFill>
              <a:schemeClr val="accent5">
                <a:lumMod val="40000"/>
                <a:lumOff val="60000"/>
              </a:schemeClr>
            </a:solidFill>
            <a:ln>
              <a:solidFill>
                <a:schemeClr val="accent5">
                  <a:lumMod val="75000"/>
                </a:schemeClr>
              </a:solidFill>
            </a:ln>
          </cx:spPr>
          <cx:dataId val="0"/>
          <cx:layoutPr>
            <cx:visibility meanLine="0" meanMarker="1" nonoutliers="0" outliers="1"/>
            <cx:statistics quartileMethod="exclusive"/>
          </cx:layoutPr>
        </cx:series>
        <cx:series layoutId="boxWhisker" uniqueId="{FE32BEA0-DCE2-0B4A-A760-DD0B1BB70289}" formatIdx="2">
          <cx:tx>
            <cx:txData>
              <cx:f>卒論箱ひげ!$N$2</cx:f>
              <cx:v>GitHub</cx:v>
            </cx:txData>
          </cx:tx>
          <cx:spPr>
            <a:solidFill>
              <a:schemeClr val="bg2">
                <a:lumMod val="75000"/>
              </a:schemeClr>
            </a:solidFill>
            <a:ln>
              <a:solidFill>
                <a:schemeClr val="bg2">
                  <a:lumMod val="25000"/>
                </a:schemeClr>
              </a:solidFill>
            </a:ln>
          </cx:spPr>
          <cx:dataId val="1"/>
          <cx:layoutPr>
            <cx:visibility meanLine="0" meanMarker="1" nonoutliers="0" outliers="1"/>
            <cx:statistics quartileMethod="exclusive"/>
          </cx:layoutPr>
        </cx:series>
      </cx:plotAreaRegion>
      <cx:axis id="0">
        <cx:catScaling gapWidth="0.150000006"/>
        <cx:tickLabels/>
        <cx:txPr>
          <a:bodyPr spcFirstLastPara="1" vertOverflow="ellipsis" horzOverflow="overflow" wrap="square" lIns="0" tIns="0" rIns="0" bIns="0" anchor="ctr" anchorCtr="1"/>
          <a:lstStyle/>
          <a:p>
            <a:pPr algn="ctr" rtl="0">
              <a:defRPr sz="2000"/>
            </a:pPr>
            <a:endParaRPr lang="ja-JP" altLang="en-US" sz="2000" b="0" i="0" u="none" strike="noStrike" baseline="0">
              <a:solidFill>
                <a:sysClr val="windowText" lastClr="000000">
                  <a:lumMod val="65000"/>
                  <a:lumOff val="35000"/>
                </a:sysClr>
              </a:solidFill>
              <a:latin typeface="Calibri" panose="020F0502020204030204"/>
              <a:ea typeface="游ゴシック" panose="020B0400000000000000" pitchFamily="34" charset="-128"/>
            </a:endParaRPr>
          </a:p>
        </cx:txPr>
      </cx:axis>
      <cx:axis id="1">
        <cx:valScaling max="4"/>
        <cx:majorGridlines/>
        <cx:tickLabels/>
        <cx:txPr>
          <a:bodyPr spcFirstLastPara="1" vertOverflow="ellipsis" horzOverflow="overflow" wrap="square" lIns="0" tIns="0" rIns="0" bIns="0" anchor="ctr" anchorCtr="1"/>
          <a:lstStyle/>
          <a:p>
            <a:pPr algn="ctr" rtl="0">
              <a:defRPr sz="2000"/>
            </a:pPr>
            <a:endParaRPr lang="ja-JP" altLang="en-US" sz="2000" b="0" i="0" u="none" strike="noStrike" baseline="0">
              <a:solidFill>
                <a:sysClr val="windowText" lastClr="000000">
                  <a:lumMod val="65000"/>
                  <a:lumOff val="35000"/>
                </a:sysClr>
              </a:solidFill>
              <a:latin typeface="Calibri" panose="020F0502020204030204"/>
              <a:ea typeface="游ゴシック" panose="020B0400000000000000" pitchFamily="34" charset="-128"/>
            </a:endParaRPr>
          </a:p>
        </cx:txPr>
      </cx:axis>
    </cx:plotArea>
    <cx:legend pos="b" align="ctr" overlay="0">
      <cx:txPr>
        <a:bodyPr spcFirstLastPara="1" vertOverflow="ellipsis" horzOverflow="overflow" wrap="square" lIns="0" tIns="0" rIns="0" bIns="0" anchor="ctr" anchorCtr="1"/>
        <a:lstStyle/>
        <a:p>
          <a:pPr algn="ctr" rtl="0">
            <a:defRPr sz="2000"/>
          </a:pPr>
          <a:endParaRPr lang="ja-JP" altLang="en-US" sz="2000" b="0" i="0" u="none" strike="noStrike" baseline="0">
            <a:solidFill>
              <a:sysClr val="windowText" lastClr="000000">
                <a:lumMod val="65000"/>
                <a:lumOff val="35000"/>
              </a:sysClr>
            </a:solidFill>
            <a:latin typeface="Calibri" panose="020F0502020204030204"/>
            <a:ea typeface="游ゴシック" panose="020B0400000000000000" pitchFamily="34" charset="-128"/>
          </a:endParaRPr>
        </a:p>
      </cx:txPr>
    </cx:legend>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73">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73">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73">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6E5F05-5144-429C-A4F1-6C7D530BB0ED}"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61C4F-2C75-4440-A3C2-B39C372E583F}" type="slidenum">
              <a:rPr kumimoji="1" lang="ja-JP" altLang="en-US" smtClean="0"/>
              <a:t>‹#›</a:t>
            </a:fld>
            <a:endParaRPr kumimoji="1" lang="ja-JP" altLang="en-US"/>
          </a:p>
        </p:txBody>
      </p:sp>
    </p:spTree>
    <p:extLst>
      <p:ext uri="{BB962C8B-B14F-4D97-AF65-F5344CB8AC3E}">
        <p14:creationId xmlns:p14="http://schemas.microsoft.com/office/powerpoint/2010/main" val="22068165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F61C4F-2C75-4440-A3C2-B39C372E583F}" type="slidenum">
              <a:rPr kumimoji="1" lang="ja-JP" altLang="en-US" smtClean="0"/>
              <a:t>5</a:t>
            </a:fld>
            <a:endParaRPr kumimoji="1" lang="ja-JP" altLang="en-US"/>
          </a:p>
        </p:txBody>
      </p:sp>
    </p:spTree>
    <p:extLst>
      <p:ext uri="{BB962C8B-B14F-4D97-AF65-F5344CB8AC3E}">
        <p14:creationId xmlns:p14="http://schemas.microsoft.com/office/powerpoint/2010/main" val="114140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F61C4F-2C75-4440-A3C2-B39C372E583F}" type="slidenum">
              <a:rPr kumimoji="1" lang="ja-JP" altLang="en-US" smtClean="0"/>
              <a:t>22</a:t>
            </a:fld>
            <a:endParaRPr kumimoji="1" lang="ja-JP" altLang="en-US"/>
          </a:p>
        </p:txBody>
      </p:sp>
    </p:spTree>
    <p:extLst>
      <p:ext uri="{BB962C8B-B14F-4D97-AF65-F5344CB8AC3E}">
        <p14:creationId xmlns:p14="http://schemas.microsoft.com/office/powerpoint/2010/main" val="1404371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表紙１">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388198"/>
            <a:ext cx="10363200" cy="867764"/>
          </a:xfrm>
        </p:spPr>
        <p:txBody>
          <a:bodyPr anchor="ctr" anchorCtr="0">
            <a:normAutofit/>
          </a:bodyPr>
          <a:lstStyle>
            <a:lvl1pPr algn="ctr">
              <a:defRPr sz="4400">
                <a:solidFill>
                  <a:schemeClr val="tx1"/>
                </a:solidFill>
              </a:defRPr>
            </a:lvl1pPr>
          </a:lstStyle>
          <a:p>
            <a:r>
              <a:rPr lang="en-US" altLang="ja-JP" dirty="0"/>
              <a:t>Title</a:t>
            </a:r>
            <a:endParaRPr lang="en-US" dirty="0"/>
          </a:p>
        </p:txBody>
      </p:sp>
      <p:sp>
        <p:nvSpPr>
          <p:cNvPr id="3" name="Subtitle 2"/>
          <p:cNvSpPr>
            <a:spLocks noGrp="1"/>
          </p:cNvSpPr>
          <p:nvPr>
            <p:ph type="subTitle" idx="1" hasCustomPrompt="1"/>
          </p:nvPr>
        </p:nvSpPr>
        <p:spPr>
          <a:xfrm>
            <a:off x="914401" y="3353696"/>
            <a:ext cx="10363199" cy="577308"/>
          </a:xfrm>
        </p:spPr>
        <p:txBody>
          <a:bodyPr anchor="ctr" anchorCtr="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ja-JP" dirty="0"/>
              <a:t>Subtitle</a:t>
            </a:r>
            <a:endParaRPr lang="en-US" dirty="0"/>
          </a:p>
        </p:txBody>
      </p:sp>
      <p:pic>
        <p:nvPicPr>
          <p:cNvPr id="4" name="図 3">
            <a:extLst>
              <a:ext uri="{FF2B5EF4-FFF2-40B4-BE49-F238E27FC236}">
                <a16:creationId xmlns:a16="http://schemas.microsoft.com/office/drawing/2014/main" id="{06AFF5AF-E96C-D8D6-2CED-A21F25481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9390" y="130738"/>
            <a:ext cx="4213249" cy="820907"/>
          </a:xfrm>
          <a:prstGeom prst="rect">
            <a:avLst/>
          </a:prstGeom>
        </p:spPr>
      </p:pic>
    </p:spTree>
    <p:extLst>
      <p:ext uri="{BB962C8B-B14F-4D97-AF65-F5344CB8AC3E}">
        <p14:creationId xmlns:p14="http://schemas.microsoft.com/office/powerpoint/2010/main" val="1269567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FB37F0-2D1F-3CCB-E043-E628B02E33D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4A09713-3283-19F5-617C-D368B2FDEC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C952D34-5A51-B6DC-A47B-2E38DAC3BAF5}"/>
              </a:ext>
            </a:extLst>
          </p:cNvPr>
          <p:cNvSpPr>
            <a:spLocks noGrp="1"/>
          </p:cNvSpPr>
          <p:nvPr>
            <p:ph type="dt" sz="half" idx="10"/>
          </p:nvPr>
        </p:nvSpPr>
        <p:spPr/>
        <p:txBody>
          <a:bodyPr/>
          <a:lstStyle/>
          <a:p>
            <a:fld id="{B1E7EF89-6E0A-405B-BB8C-F148FF25BBE6}" type="datetimeFigureOut">
              <a:rPr kumimoji="1" lang="ja-JP" altLang="en-US" smtClean="0"/>
              <a:t>2024/9/12</a:t>
            </a:fld>
            <a:endParaRPr kumimoji="1" lang="ja-JP" altLang="en-US"/>
          </a:p>
        </p:txBody>
      </p:sp>
      <p:sp>
        <p:nvSpPr>
          <p:cNvPr id="5" name="フッター プレースホルダー 4">
            <a:extLst>
              <a:ext uri="{FF2B5EF4-FFF2-40B4-BE49-F238E27FC236}">
                <a16:creationId xmlns:a16="http://schemas.microsoft.com/office/drawing/2014/main" id="{67DB2E38-023B-7470-F343-91B0D7355F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D93939-241A-5440-3AF4-B1709ECAF9C9}"/>
              </a:ext>
            </a:extLst>
          </p:cNvPr>
          <p:cNvSpPr>
            <a:spLocks noGrp="1"/>
          </p:cNvSpPr>
          <p:nvPr>
            <p:ph type="sldNum" sz="quarter" idx="12"/>
          </p:nvPr>
        </p:nvSpPr>
        <p:spPr/>
        <p:txBody>
          <a:bodyPr/>
          <a:lstStyle/>
          <a:p>
            <a:fld id="{017DD18C-DE02-4EEB-98D1-2CABA28E8BFE}" type="slidenum">
              <a:rPr kumimoji="1" lang="ja-JP" altLang="en-US" smtClean="0"/>
              <a:t>‹#›</a:t>
            </a:fld>
            <a:endParaRPr kumimoji="1" lang="ja-JP" altLang="en-US"/>
          </a:p>
        </p:txBody>
      </p:sp>
    </p:spTree>
    <p:extLst>
      <p:ext uri="{BB962C8B-B14F-4D97-AF65-F5344CB8AC3E}">
        <p14:creationId xmlns:p14="http://schemas.microsoft.com/office/powerpoint/2010/main" val="54537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表紙２">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388198"/>
            <a:ext cx="10363200" cy="867764"/>
          </a:xfrm>
        </p:spPr>
        <p:txBody>
          <a:bodyPr anchor="ctr" anchorCtr="0">
            <a:normAutofit/>
          </a:bodyPr>
          <a:lstStyle>
            <a:lvl1pPr algn="ctr">
              <a:defRPr sz="4400">
                <a:solidFill>
                  <a:schemeClr val="tx1"/>
                </a:solidFill>
              </a:defRPr>
            </a:lvl1pPr>
          </a:lstStyle>
          <a:p>
            <a:r>
              <a:rPr lang="en-US" altLang="ja-JP" dirty="0"/>
              <a:t>Title</a:t>
            </a:r>
            <a:endParaRPr lang="en-US" dirty="0"/>
          </a:p>
        </p:txBody>
      </p:sp>
      <p:sp>
        <p:nvSpPr>
          <p:cNvPr id="3" name="Subtitle 2"/>
          <p:cNvSpPr>
            <a:spLocks noGrp="1"/>
          </p:cNvSpPr>
          <p:nvPr>
            <p:ph type="subTitle" idx="1" hasCustomPrompt="1"/>
          </p:nvPr>
        </p:nvSpPr>
        <p:spPr>
          <a:xfrm>
            <a:off x="914401" y="3353696"/>
            <a:ext cx="10363199" cy="577308"/>
          </a:xfrm>
        </p:spPr>
        <p:txBody>
          <a:bodyPr anchor="ctr" anchorCtr="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ja-JP" dirty="0"/>
              <a:t>Subtitle</a:t>
            </a:r>
            <a:endParaRPr lang="en-US" dirty="0"/>
          </a:p>
        </p:txBody>
      </p:sp>
      <p:cxnSp>
        <p:nvCxnSpPr>
          <p:cNvPr id="7" name="直線コネクタ 6">
            <a:extLst>
              <a:ext uri="{FF2B5EF4-FFF2-40B4-BE49-F238E27FC236}">
                <a16:creationId xmlns:a16="http://schemas.microsoft.com/office/drawing/2014/main" id="{60C1DBB3-9D16-40C4-BF05-5A791F395870}"/>
              </a:ext>
            </a:extLst>
          </p:cNvPr>
          <p:cNvCxnSpPr>
            <a:cxnSpLocks/>
          </p:cNvCxnSpPr>
          <p:nvPr/>
        </p:nvCxnSpPr>
        <p:spPr>
          <a:xfrm>
            <a:off x="0" y="19722"/>
            <a:ext cx="12192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148893D0-4743-4C8A-AB1C-914F6C80204C}"/>
              </a:ext>
            </a:extLst>
          </p:cNvPr>
          <p:cNvCxnSpPr>
            <a:cxnSpLocks/>
          </p:cNvCxnSpPr>
          <p:nvPr/>
        </p:nvCxnSpPr>
        <p:spPr>
          <a:xfrm>
            <a:off x="0" y="141641"/>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1E91B1F9-AF21-4D3D-AF1A-8EDD7D23EE96}"/>
              </a:ext>
            </a:extLst>
          </p:cNvPr>
          <p:cNvCxnSpPr>
            <a:cxnSpLocks/>
          </p:cNvCxnSpPr>
          <p:nvPr/>
        </p:nvCxnSpPr>
        <p:spPr>
          <a:xfrm>
            <a:off x="0" y="6786282"/>
            <a:ext cx="12192000"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26B9678A-19BB-4945-9534-50867CF4B654}"/>
              </a:ext>
            </a:extLst>
          </p:cNvPr>
          <p:cNvCxnSpPr>
            <a:cxnSpLocks/>
          </p:cNvCxnSpPr>
          <p:nvPr/>
        </p:nvCxnSpPr>
        <p:spPr>
          <a:xfrm>
            <a:off x="0" y="6838277"/>
            <a:ext cx="121920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5C4E0D2B-FD51-6DCE-CE6C-F6CEAA694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9630" y="5298142"/>
            <a:ext cx="3612740" cy="1014626"/>
          </a:xfrm>
          <a:prstGeom prst="rect">
            <a:avLst/>
          </a:prstGeom>
        </p:spPr>
      </p:pic>
    </p:spTree>
    <p:extLst>
      <p:ext uri="{BB962C8B-B14F-4D97-AF65-F5344CB8AC3E}">
        <p14:creationId xmlns:p14="http://schemas.microsoft.com/office/powerpoint/2010/main" val="281341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コンテンツ１">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2E3EE06C-9368-41E4-9773-89C4EE2E3BF3}"/>
              </a:ext>
            </a:extLst>
          </p:cNvPr>
          <p:cNvCxnSpPr/>
          <p:nvPr/>
        </p:nvCxnSpPr>
        <p:spPr>
          <a:xfrm>
            <a:off x="519954" y="6363148"/>
            <a:ext cx="11152095" cy="0"/>
          </a:xfrm>
          <a:prstGeom prst="line">
            <a:avLst/>
          </a:prstGeom>
          <a:ln w="3175"/>
        </p:spPr>
        <p:style>
          <a:lnRef idx="1">
            <a:schemeClr val="dk1"/>
          </a:lnRef>
          <a:fillRef idx="0">
            <a:schemeClr val="dk1"/>
          </a:fillRef>
          <a:effectRef idx="0">
            <a:schemeClr val="dk1"/>
          </a:effectRef>
          <a:fontRef idx="minor">
            <a:schemeClr val="tx1"/>
          </a:fontRef>
        </p:style>
      </p:cxnSp>
      <p:sp>
        <p:nvSpPr>
          <p:cNvPr id="2" name="テキスト ボックス 1">
            <a:extLst>
              <a:ext uri="{FF2B5EF4-FFF2-40B4-BE49-F238E27FC236}">
                <a16:creationId xmlns:a16="http://schemas.microsoft.com/office/drawing/2014/main" id="{2914E843-D5AC-28A9-2E83-E1B22097F602}"/>
              </a:ext>
            </a:extLst>
          </p:cNvPr>
          <p:cNvSpPr txBox="1"/>
          <p:nvPr/>
        </p:nvSpPr>
        <p:spPr>
          <a:xfrm>
            <a:off x="7073333" y="6519996"/>
            <a:ext cx="3979857" cy="215433"/>
          </a:xfrm>
          <a:prstGeom prst="rect">
            <a:avLst/>
          </a:prstGeom>
          <a:noFill/>
        </p:spPr>
        <p:txBody>
          <a:bodyPr wrap="square" rtlCol="0">
            <a:spAutoFit/>
          </a:bodyPr>
          <a:lstStyle/>
          <a:p>
            <a:r>
              <a:rPr kumimoji="1" lang="en-US" altLang="ja-JP" sz="800" dirty="0">
                <a:latin typeface="+mn-ea"/>
                <a:ea typeface="+mn-ea"/>
              </a:rPr>
              <a:t>© 2024 Notre Dame Seishin University. </a:t>
            </a:r>
            <a:r>
              <a:rPr kumimoji="1" lang="ja-JP" altLang="en-US" sz="800" dirty="0">
                <a:latin typeface="+mn-ea"/>
                <a:ea typeface="+mn-ea"/>
              </a:rPr>
              <a:t>無断複製転載禁止 </a:t>
            </a:r>
          </a:p>
        </p:txBody>
      </p:sp>
      <p:sp>
        <p:nvSpPr>
          <p:cNvPr id="4" name="テキスト ボックス 3">
            <a:extLst>
              <a:ext uri="{FF2B5EF4-FFF2-40B4-BE49-F238E27FC236}">
                <a16:creationId xmlns:a16="http://schemas.microsoft.com/office/drawing/2014/main" id="{3F35C002-C9C6-051D-6DB6-1AFDEEB90484}"/>
              </a:ext>
            </a:extLst>
          </p:cNvPr>
          <p:cNvSpPr txBox="1"/>
          <p:nvPr/>
        </p:nvSpPr>
        <p:spPr>
          <a:xfrm>
            <a:off x="10858922" y="6496932"/>
            <a:ext cx="877556" cy="261610"/>
          </a:xfrm>
          <a:prstGeom prst="rect">
            <a:avLst/>
          </a:prstGeom>
          <a:noFill/>
        </p:spPr>
        <p:txBody>
          <a:bodyPr wrap="square" rtlCol="0">
            <a:spAutoFit/>
          </a:bodyPr>
          <a:lstStyle/>
          <a:p>
            <a:pPr algn="ctr"/>
            <a:fld id="{A86078EC-DF34-45FC-A2C9-698773DD1FA6}" type="slidenum">
              <a:rPr kumimoji="1" lang="ja-JP" altLang="en-US" sz="1100" smtClean="0"/>
              <a:pPr algn="ctr"/>
              <a:t>‹#›</a:t>
            </a:fld>
            <a:endParaRPr kumimoji="1" lang="ja-JP" altLang="en-US" sz="1100" dirty="0"/>
          </a:p>
        </p:txBody>
      </p:sp>
      <p:pic>
        <p:nvPicPr>
          <p:cNvPr id="3" name="図 2">
            <a:extLst>
              <a:ext uri="{FF2B5EF4-FFF2-40B4-BE49-F238E27FC236}">
                <a16:creationId xmlns:a16="http://schemas.microsoft.com/office/drawing/2014/main" id="{259284A5-11F7-25B9-7A94-7EEB15A8C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65" y="6409441"/>
            <a:ext cx="3181135" cy="341046"/>
          </a:xfrm>
          <a:prstGeom prst="rect">
            <a:avLst/>
          </a:prstGeom>
        </p:spPr>
      </p:pic>
    </p:spTree>
    <p:extLst>
      <p:ext uri="{BB962C8B-B14F-4D97-AF65-F5344CB8AC3E}">
        <p14:creationId xmlns:p14="http://schemas.microsoft.com/office/powerpoint/2010/main" val="306980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コンテンツ２">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E5B593B-1D4D-4B42-A695-66EF1A123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54" y="116219"/>
            <a:ext cx="4708975" cy="378633"/>
          </a:xfrm>
          <a:prstGeom prst="rect">
            <a:avLst/>
          </a:prstGeom>
        </p:spPr>
      </p:pic>
      <p:cxnSp>
        <p:nvCxnSpPr>
          <p:cNvPr id="10" name="直線コネクタ 9">
            <a:extLst>
              <a:ext uri="{FF2B5EF4-FFF2-40B4-BE49-F238E27FC236}">
                <a16:creationId xmlns:a16="http://schemas.microsoft.com/office/drawing/2014/main" id="{2E3EE06C-9368-41E4-9773-89C4EE2E3BF3}"/>
              </a:ext>
            </a:extLst>
          </p:cNvPr>
          <p:cNvCxnSpPr/>
          <p:nvPr/>
        </p:nvCxnSpPr>
        <p:spPr>
          <a:xfrm>
            <a:off x="519954" y="554018"/>
            <a:ext cx="11152095" cy="0"/>
          </a:xfrm>
          <a:prstGeom prst="line">
            <a:avLst/>
          </a:prstGeom>
          <a:ln w="3175">
            <a:solidFill>
              <a:srgbClr val="0070C0"/>
            </a:solidFill>
          </a:ln>
        </p:spPr>
        <p:style>
          <a:lnRef idx="1">
            <a:schemeClr val="dk1"/>
          </a:lnRef>
          <a:fillRef idx="0">
            <a:schemeClr val="dk1"/>
          </a:fillRef>
          <a:effectRef idx="0">
            <a:schemeClr val="dk1"/>
          </a:effectRef>
          <a:fontRef idx="minor">
            <a:schemeClr val="tx1"/>
          </a:fontRef>
        </p:style>
      </p:cxnSp>
      <p:pic>
        <p:nvPicPr>
          <p:cNvPr id="2" name="図 1">
            <a:extLst>
              <a:ext uri="{FF2B5EF4-FFF2-40B4-BE49-F238E27FC236}">
                <a16:creationId xmlns:a16="http://schemas.microsoft.com/office/drawing/2014/main" id="{85F91964-0480-A25D-D099-97B79F3DFCDD}"/>
              </a:ext>
            </a:extLst>
          </p:cNvPr>
          <p:cNvPicPr>
            <a:picLocks noChangeAspect="1"/>
          </p:cNvPicPr>
          <p:nvPr/>
        </p:nvPicPr>
        <p:blipFill>
          <a:blip r:embed="rId3"/>
          <a:stretch>
            <a:fillRect/>
          </a:stretch>
        </p:blipFill>
        <p:spPr>
          <a:xfrm>
            <a:off x="7314686" y="6490015"/>
            <a:ext cx="4690263" cy="262151"/>
          </a:xfrm>
          <a:prstGeom prst="rect">
            <a:avLst/>
          </a:prstGeom>
        </p:spPr>
      </p:pic>
      <p:sp>
        <p:nvSpPr>
          <p:cNvPr id="4" name="テキスト ボックス 3">
            <a:extLst>
              <a:ext uri="{FF2B5EF4-FFF2-40B4-BE49-F238E27FC236}">
                <a16:creationId xmlns:a16="http://schemas.microsoft.com/office/drawing/2014/main" id="{2E523592-1632-A39A-8041-8FB0684ED228}"/>
              </a:ext>
            </a:extLst>
          </p:cNvPr>
          <p:cNvSpPr txBox="1"/>
          <p:nvPr/>
        </p:nvSpPr>
        <p:spPr>
          <a:xfrm>
            <a:off x="5657222" y="6490012"/>
            <a:ext cx="877556" cy="261610"/>
          </a:xfrm>
          <a:prstGeom prst="rect">
            <a:avLst/>
          </a:prstGeom>
          <a:noFill/>
        </p:spPr>
        <p:txBody>
          <a:bodyPr wrap="square" rtlCol="0">
            <a:spAutoFit/>
          </a:bodyPr>
          <a:lstStyle/>
          <a:p>
            <a:pPr algn="ctr"/>
            <a:fld id="{A86078EC-DF34-45FC-A2C9-698773DD1FA6}" type="slidenum">
              <a:rPr kumimoji="1" lang="ja-JP" altLang="en-US" sz="1100" smtClean="0"/>
              <a:pPr algn="ctr"/>
              <a:t>‹#›</a:t>
            </a:fld>
            <a:endParaRPr kumimoji="1" lang="ja-JP" altLang="en-US" sz="1100" dirty="0"/>
          </a:p>
        </p:txBody>
      </p:sp>
    </p:spTree>
    <p:extLst>
      <p:ext uri="{BB962C8B-B14F-4D97-AF65-F5344CB8AC3E}">
        <p14:creationId xmlns:p14="http://schemas.microsoft.com/office/powerpoint/2010/main" val="165476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エンドページ１">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80658F9-C102-45F2-9A76-A49FAA672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886" y="2929074"/>
            <a:ext cx="6842231" cy="999852"/>
          </a:xfrm>
          <a:prstGeom prst="rect">
            <a:avLst/>
          </a:prstGeom>
        </p:spPr>
      </p:pic>
    </p:spTree>
    <p:extLst>
      <p:ext uri="{BB962C8B-B14F-4D97-AF65-F5344CB8AC3E}">
        <p14:creationId xmlns:p14="http://schemas.microsoft.com/office/powerpoint/2010/main" val="75242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エンドページ２">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80658F9-C102-45F2-9A76-A49FAA672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886" y="2929074"/>
            <a:ext cx="6842231" cy="999852"/>
          </a:xfrm>
          <a:prstGeom prst="rect">
            <a:avLst/>
          </a:prstGeom>
        </p:spPr>
      </p:pic>
      <p:sp>
        <p:nvSpPr>
          <p:cNvPr id="2" name="テキスト ボックス 1">
            <a:extLst>
              <a:ext uri="{FF2B5EF4-FFF2-40B4-BE49-F238E27FC236}">
                <a16:creationId xmlns:a16="http://schemas.microsoft.com/office/drawing/2014/main" id="{9F4F5931-FB62-41C5-9F57-66F445C0CCE4}"/>
              </a:ext>
            </a:extLst>
          </p:cNvPr>
          <p:cNvSpPr txBox="1"/>
          <p:nvPr/>
        </p:nvSpPr>
        <p:spPr>
          <a:xfrm>
            <a:off x="3219937" y="5793745"/>
            <a:ext cx="5752123" cy="276999"/>
          </a:xfrm>
          <a:prstGeom prst="rect">
            <a:avLst/>
          </a:prstGeom>
          <a:noFill/>
        </p:spPr>
        <p:txBody>
          <a:bodyPr wrap="square" rtlCol="0" anchor="ctr" anchorCtr="1">
            <a:spAutoFit/>
          </a:bodyPr>
          <a:lstStyle/>
          <a:p>
            <a:r>
              <a:rPr kumimoji="1" lang="ja-JP" altLang="en-US" sz="1200" dirty="0">
                <a:latin typeface="HGP明朝E" panose="02020900000000000000" pitchFamily="18" charset="-128"/>
                <a:ea typeface="HGP明朝E" panose="02020900000000000000" pitchFamily="18" charset="-128"/>
                <a:cs typeface="Arial" panose="020B0604020202020204" pitchFamily="34" charset="0"/>
              </a:rPr>
              <a:t>〒</a:t>
            </a:r>
            <a:r>
              <a:rPr kumimoji="1" lang="en-US" altLang="ja-JP" sz="1200" dirty="0">
                <a:latin typeface="HGP明朝E" panose="02020900000000000000" pitchFamily="18" charset="-128"/>
                <a:ea typeface="HGP明朝E" panose="02020900000000000000" pitchFamily="18" charset="-128"/>
                <a:cs typeface="Arial" panose="020B0604020202020204" pitchFamily="34" charset="0"/>
              </a:rPr>
              <a:t>700-8516</a:t>
            </a:r>
            <a:r>
              <a:rPr kumimoji="1" lang="ja-JP" altLang="en-US" sz="1200" dirty="0">
                <a:latin typeface="HGP明朝E" panose="02020900000000000000" pitchFamily="18" charset="-128"/>
                <a:ea typeface="HGP明朝E" panose="02020900000000000000" pitchFamily="18" charset="-128"/>
                <a:cs typeface="Arial" panose="020B0604020202020204" pitchFamily="34" charset="0"/>
              </a:rPr>
              <a:t>　岡山県岡山市北区伊福町２</a:t>
            </a:r>
            <a:r>
              <a:rPr kumimoji="1" lang="en-US" altLang="ja-JP" sz="1200" dirty="0">
                <a:latin typeface="HGP明朝E" panose="02020900000000000000" pitchFamily="18" charset="-128"/>
                <a:ea typeface="HGP明朝E" panose="02020900000000000000" pitchFamily="18" charset="-128"/>
                <a:cs typeface="Arial" panose="020B0604020202020204" pitchFamily="34" charset="0"/>
              </a:rPr>
              <a:t>-</a:t>
            </a:r>
            <a:r>
              <a:rPr kumimoji="1" lang="ja-JP" altLang="en-US" sz="1200" dirty="0">
                <a:latin typeface="HGP明朝E" panose="02020900000000000000" pitchFamily="18" charset="-128"/>
                <a:ea typeface="HGP明朝E" panose="02020900000000000000" pitchFamily="18" charset="-128"/>
                <a:cs typeface="Arial" panose="020B0604020202020204" pitchFamily="34" charset="0"/>
              </a:rPr>
              <a:t>１６</a:t>
            </a:r>
            <a:r>
              <a:rPr kumimoji="1" lang="en-US" altLang="ja-JP" sz="1200" dirty="0">
                <a:latin typeface="HGP明朝E" panose="02020900000000000000" pitchFamily="18" charset="-128"/>
                <a:ea typeface="HGP明朝E" panose="02020900000000000000" pitchFamily="18" charset="-128"/>
                <a:cs typeface="Arial" panose="020B0604020202020204" pitchFamily="34" charset="0"/>
              </a:rPr>
              <a:t>-</a:t>
            </a:r>
            <a:r>
              <a:rPr kumimoji="1" lang="ja-JP" altLang="en-US" sz="1200" dirty="0">
                <a:latin typeface="HGP明朝E" panose="02020900000000000000" pitchFamily="18" charset="-128"/>
                <a:ea typeface="HGP明朝E" panose="02020900000000000000" pitchFamily="18" charset="-128"/>
                <a:cs typeface="Arial" panose="020B0604020202020204" pitchFamily="34" charset="0"/>
              </a:rPr>
              <a:t>９</a:t>
            </a:r>
          </a:p>
        </p:txBody>
      </p:sp>
    </p:spTree>
    <p:extLst>
      <p:ext uri="{BB962C8B-B14F-4D97-AF65-F5344CB8AC3E}">
        <p14:creationId xmlns:p14="http://schemas.microsoft.com/office/powerpoint/2010/main" val="340197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エンドページ３">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048BA8D-B8EA-474B-BF21-BC6A505BB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245" y="4652686"/>
            <a:ext cx="5643513" cy="1188721"/>
          </a:xfrm>
          <a:prstGeom prst="rect">
            <a:avLst/>
          </a:prstGeom>
        </p:spPr>
      </p:pic>
      <p:sp>
        <p:nvSpPr>
          <p:cNvPr id="9" name="テキスト ボックス 8">
            <a:extLst>
              <a:ext uri="{FF2B5EF4-FFF2-40B4-BE49-F238E27FC236}">
                <a16:creationId xmlns:a16="http://schemas.microsoft.com/office/drawing/2014/main" id="{59CE995A-AAA9-4359-BC60-5ABF69878274}"/>
              </a:ext>
            </a:extLst>
          </p:cNvPr>
          <p:cNvSpPr txBox="1"/>
          <p:nvPr/>
        </p:nvSpPr>
        <p:spPr>
          <a:xfrm>
            <a:off x="2908152" y="1069346"/>
            <a:ext cx="6375697" cy="400110"/>
          </a:xfrm>
          <a:prstGeom prst="rect">
            <a:avLst/>
          </a:prstGeom>
          <a:noFill/>
        </p:spPr>
        <p:txBody>
          <a:bodyPr wrap="square" rtlCol="0" anchor="ctr" anchorCtr="1">
            <a:spAutoFit/>
          </a:bodyPr>
          <a:lstStyle/>
          <a:p>
            <a:r>
              <a:rPr kumimoji="1" lang="en-US" altLang="ja-JP" sz="2000" dirty="0">
                <a:solidFill>
                  <a:schemeClr val="accent4">
                    <a:lumMod val="50000"/>
                  </a:schemeClr>
                </a:solidFill>
                <a:latin typeface="游明朝 Demibold" panose="02020600000000000000" pitchFamily="18" charset="-128"/>
                <a:ea typeface="游明朝 Demibold" panose="02020600000000000000" pitchFamily="18" charset="-128"/>
              </a:rPr>
              <a:t>Ah! qu’il est bon le bon Dieu</a:t>
            </a:r>
            <a:r>
              <a:rPr kumimoji="1" lang="en-US" altLang="ja-JP" sz="1800" dirty="0">
                <a:solidFill>
                  <a:schemeClr val="accent4">
                    <a:lumMod val="50000"/>
                  </a:schemeClr>
                </a:solidFill>
                <a:latin typeface="游明朝 Demibold" panose="02020600000000000000" pitchFamily="18" charset="-128"/>
                <a:ea typeface="游明朝 Demibold" panose="02020600000000000000" pitchFamily="18" charset="-128"/>
              </a:rPr>
              <a:t>!</a:t>
            </a:r>
            <a:endParaRPr kumimoji="1" lang="ja-JP" altLang="en-US" sz="1800" dirty="0">
              <a:solidFill>
                <a:schemeClr val="accent4">
                  <a:lumMod val="50000"/>
                </a:schemeClr>
              </a:solidFill>
              <a:latin typeface="游明朝 Demibold" panose="02020600000000000000" pitchFamily="18" charset="-128"/>
              <a:ea typeface="游明朝 Demibold" panose="02020600000000000000" pitchFamily="18" charset="-128"/>
            </a:endParaRPr>
          </a:p>
        </p:txBody>
      </p:sp>
      <p:pic>
        <p:nvPicPr>
          <p:cNvPr id="10" name="図 9">
            <a:extLst>
              <a:ext uri="{FF2B5EF4-FFF2-40B4-BE49-F238E27FC236}">
                <a16:creationId xmlns:a16="http://schemas.microsoft.com/office/drawing/2014/main" id="{5F1A8D07-88B2-47BF-9F70-9422E8F6E90C}"/>
              </a:ext>
            </a:extLst>
          </p:cNvPr>
          <p:cNvPicPr>
            <a:picLocks noChangeAspect="1"/>
          </p:cNvPicPr>
          <p:nvPr/>
        </p:nvPicPr>
        <p:blipFill>
          <a:blip r:embed="rId3"/>
          <a:stretch>
            <a:fillRect/>
          </a:stretch>
        </p:blipFill>
        <p:spPr>
          <a:xfrm>
            <a:off x="5008860" y="1806172"/>
            <a:ext cx="2174283" cy="1980150"/>
          </a:xfrm>
          <a:prstGeom prst="rect">
            <a:avLst/>
          </a:prstGeom>
        </p:spPr>
      </p:pic>
      <p:sp>
        <p:nvSpPr>
          <p:cNvPr id="11" name="テキスト ボックス 10">
            <a:extLst>
              <a:ext uri="{FF2B5EF4-FFF2-40B4-BE49-F238E27FC236}">
                <a16:creationId xmlns:a16="http://schemas.microsoft.com/office/drawing/2014/main" id="{3A9867A0-E247-4CBA-B6FA-A3831C198203}"/>
              </a:ext>
            </a:extLst>
          </p:cNvPr>
          <p:cNvSpPr txBox="1"/>
          <p:nvPr/>
        </p:nvSpPr>
        <p:spPr>
          <a:xfrm>
            <a:off x="5059679" y="3909549"/>
            <a:ext cx="2072640" cy="246221"/>
          </a:xfrm>
          <a:prstGeom prst="rect">
            <a:avLst/>
          </a:prstGeom>
          <a:noFill/>
        </p:spPr>
        <p:txBody>
          <a:bodyPr wrap="square" rtlCol="0" anchor="ctr" anchorCtr="1">
            <a:spAutoFit/>
          </a:bodyPr>
          <a:lstStyle/>
          <a:p>
            <a:r>
              <a:rPr kumimoji="1" lang="en-US" altLang="ja-JP" sz="1000" dirty="0">
                <a:latin typeface="游明朝 Demibold" panose="02020600000000000000" pitchFamily="18" charset="-128"/>
                <a:ea typeface="游明朝 Demibold" panose="02020600000000000000" pitchFamily="18" charset="-128"/>
                <a:cs typeface="Arial" panose="020B0604020202020204" pitchFamily="34" charset="0"/>
              </a:rPr>
              <a:t>St. Julie Billiart</a:t>
            </a:r>
            <a:endParaRPr kumimoji="1" lang="ja-JP" altLang="en-US" sz="1000" dirty="0">
              <a:latin typeface="游明朝 Demibold" panose="02020600000000000000" pitchFamily="18" charset="-128"/>
              <a:ea typeface="游明朝 Demibold" panose="02020600000000000000" pitchFamily="18" charset="-128"/>
              <a:cs typeface="Arial" panose="020B0604020202020204" pitchFamily="34" charset="0"/>
            </a:endParaRPr>
          </a:p>
        </p:txBody>
      </p:sp>
    </p:spTree>
    <p:extLst>
      <p:ext uri="{BB962C8B-B14F-4D97-AF65-F5344CB8AC3E}">
        <p14:creationId xmlns:p14="http://schemas.microsoft.com/office/powerpoint/2010/main" val="1308994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169BB4-2C23-1B73-8B17-2CFD5C9A2F6F}"/>
              </a:ext>
            </a:extLst>
          </p:cNvPr>
          <p:cNvSpPr>
            <a:spLocks noGrp="1"/>
          </p:cNvSpPr>
          <p:nvPr>
            <p:ph type="title"/>
          </p:nvPr>
        </p:nvSpPr>
        <p:spPr>
          <a:xfrm>
            <a:off x="696000" y="303454"/>
            <a:ext cx="10800000" cy="815492"/>
          </a:xfrm>
        </p:spPr>
        <p:txBody>
          <a:bodyPr/>
          <a:lstStyle/>
          <a:p>
            <a:r>
              <a:rPr kumimoji="1" lang="ja-JP" altLang="en-US"/>
              <a:t>マスター タイトルの書式設定</a:t>
            </a:r>
            <a:endParaRPr kumimoji="1" lang="ja-JP" altLang="en-US" dirty="0"/>
          </a:p>
        </p:txBody>
      </p:sp>
      <p:cxnSp>
        <p:nvCxnSpPr>
          <p:cNvPr id="11" name="直線コネクタ 10">
            <a:extLst>
              <a:ext uri="{FF2B5EF4-FFF2-40B4-BE49-F238E27FC236}">
                <a16:creationId xmlns:a16="http://schemas.microsoft.com/office/drawing/2014/main" id="{18489AEA-2AB5-EF07-5BE3-6B241D34709E}"/>
              </a:ext>
            </a:extLst>
          </p:cNvPr>
          <p:cNvCxnSpPr/>
          <p:nvPr/>
        </p:nvCxnSpPr>
        <p:spPr>
          <a:xfrm>
            <a:off x="519954" y="6363148"/>
            <a:ext cx="11152095" cy="0"/>
          </a:xfrm>
          <a:prstGeom prst="line">
            <a:avLst/>
          </a:prstGeom>
          <a:ln w="3175"/>
        </p:spPr>
        <p:style>
          <a:lnRef idx="1">
            <a:schemeClr val="dk1"/>
          </a:lnRef>
          <a:fillRef idx="0">
            <a:schemeClr val="dk1"/>
          </a:fillRef>
          <a:effectRef idx="0">
            <a:schemeClr val="dk1"/>
          </a:effectRef>
          <a:fontRef idx="minor">
            <a:schemeClr val="tx1"/>
          </a:fontRef>
        </p:style>
      </p:cxnSp>
      <p:sp>
        <p:nvSpPr>
          <p:cNvPr id="13" name="テキスト ボックス 12">
            <a:extLst>
              <a:ext uri="{FF2B5EF4-FFF2-40B4-BE49-F238E27FC236}">
                <a16:creationId xmlns:a16="http://schemas.microsoft.com/office/drawing/2014/main" id="{9B99C6A2-DE62-74A8-2433-26F166D92B5E}"/>
              </a:ext>
            </a:extLst>
          </p:cNvPr>
          <p:cNvSpPr txBox="1"/>
          <p:nvPr/>
        </p:nvSpPr>
        <p:spPr>
          <a:xfrm>
            <a:off x="10858922" y="6496932"/>
            <a:ext cx="877556" cy="261610"/>
          </a:xfrm>
          <a:prstGeom prst="rect">
            <a:avLst/>
          </a:prstGeom>
          <a:noFill/>
        </p:spPr>
        <p:txBody>
          <a:bodyPr wrap="square" rtlCol="0">
            <a:spAutoFit/>
          </a:bodyPr>
          <a:lstStyle/>
          <a:p>
            <a:pPr algn="ctr"/>
            <a:fld id="{A86078EC-DF34-45FC-A2C9-698773DD1FA6}" type="slidenum">
              <a:rPr kumimoji="1" lang="ja-JP" altLang="en-US" sz="1100" smtClean="0"/>
              <a:pPr algn="ctr"/>
              <a:t>‹#›</a:t>
            </a:fld>
            <a:endParaRPr kumimoji="1" lang="ja-JP" altLang="en-US" sz="1100" dirty="0"/>
          </a:p>
        </p:txBody>
      </p:sp>
      <p:sp>
        <p:nvSpPr>
          <p:cNvPr id="15" name="コンテンツ プレースホルダー 14">
            <a:extLst>
              <a:ext uri="{FF2B5EF4-FFF2-40B4-BE49-F238E27FC236}">
                <a16:creationId xmlns:a16="http://schemas.microsoft.com/office/drawing/2014/main" id="{8679A1DF-AA33-41A1-AEEB-BAEB220349BB}"/>
              </a:ext>
            </a:extLst>
          </p:cNvPr>
          <p:cNvSpPr>
            <a:spLocks noGrp="1"/>
          </p:cNvSpPr>
          <p:nvPr>
            <p:ph sz="quarter" idx="10"/>
          </p:nvPr>
        </p:nvSpPr>
        <p:spPr>
          <a:xfrm>
            <a:off x="696000" y="1371604"/>
            <a:ext cx="10800000" cy="477519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3" name="図 2">
            <a:extLst>
              <a:ext uri="{FF2B5EF4-FFF2-40B4-BE49-F238E27FC236}">
                <a16:creationId xmlns:a16="http://schemas.microsoft.com/office/drawing/2014/main" id="{485BDBD0-A2CA-E35B-CC53-B294FAD61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65" y="6409441"/>
            <a:ext cx="3181135" cy="341046"/>
          </a:xfrm>
          <a:prstGeom prst="rect">
            <a:avLst/>
          </a:prstGeom>
        </p:spPr>
      </p:pic>
      <p:cxnSp>
        <p:nvCxnSpPr>
          <p:cNvPr id="4" name="直線コネクタ 3">
            <a:extLst>
              <a:ext uri="{FF2B5EF4-FFF2-40B4-BE49-F238E27FC236}">
                <a16:creationId xmlns:a16="http://schemas.microsoft.com/office/drawing/2014/main" id="{F86C1866-1E64-C870-7C45-5BA7578E104B}"/>
              </a:ext>
            </a:extLst>
          </p:cNvPr>
          <p:cNvCxnSpPr>
            <a:cxnSpLocks/>
          </p:cNvCxnSpPr>
          <p:nvPr/>
        </p:nvCxnSpPr>
        <p:spPr>
          <a:xfrm>
            <a:off x="0" y="1233842"/>
            <a:ext cx="12192000" cy="0"/>
          </a:xfrm>
          <a:prstGeom prst="line">
            <a:avLst/>
          </a:prstGeom>
          <a:ln w="1270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21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169BB4-2C23-1B73-8B17-2CFD5C9A2F6F}"/>
              </a:ext>
            </a:extLst>
          </p:cNvPr>
          <p:cNvSpPr>
            <a:spLocks noGrp="1"/>
          </p:cNvSpPr>
          <p:nvPr>
            <p:ph type="title"/>
          </p:nvPr>
        </p:nvSpPr>
        <p:spPr>
          <a:xfrm>
            <a:off x="696000" y="303454"/>
            <a:ext cx="10800000" cy="815492"/>
          </a:xfrm>
        </p:spPr>
        <p:txBody>
          <a:bodyPr/>
          <a:lstStyle/>
          <a:p>
            <a:r>
              <a:rPr kumimoji="1" lang="ja-JP" altLang="en-US"/>
              <a:t>マスター タイトルの書式設定</a:t>
            </a:r>
            <a:endParaRPr kumimoji="1" lang="ja-JP" altLang="en-US" dirty="0"/>
          </a:p>
        </p:txBody>
      </p:sp>
      <p:cxnSp>
        <p:nvCxnSpPr>
          <p:cNvPr id="11" name="直線コネクタ 10">
            <a:extLst>
              <a:ext uri="{FF2B5EF4-FFF2-40B4-BE49-F238E27FC236}">
                <a16:creationId xmlns:a16="http://schemas.microsoft.com/office/drawing/2014/main" id="{18489AEA-2AB5-EF07-5BE3-6B241D34709E}"/>
              </a:ext>
            </a:extLst>
          </p:cNvPr>
          <p:cNvCxnSpPr/>
          <p:nvPr/>
        </p:nvCxnSpPr>
        <p:spPr>
          <a:xfrm>
            <a:off x="519954" y="6363148"/>
            <a:ext cx="11152095" cy="0"/>
          </a:xfrm>
          <a:prstGeom prst="line">
            <a:avLst/>
          </a:prstGeom>
          <a:ln w="3175"/>
        </p:spPr>
        <p:style>
          <a:lnRef idx="1">
            <a:schemeClr val="dk1"/>
          </a:lnRef>
          <a:fillRef idx="0">
            <a:schemeClr val="dk1"/>
          </a:fillRef>
          <a:effectRef idx="0">
            <a:schemeClr val="dk1"/>
          </a:effectRef>
          <a:fontRef idx="minor">
            <a:schemeClr val="tx1"/>
          </a:fontRef>
        </p:style>
      </p:cxnSp>
      <p:sp>
        <p:nvSpPr>
          <p:cNvPr id="13" name="テキスト ボックス 12">
            <a:extLst>
              <a:ext uri="{FF2B5EF4-FFF2-40B4-BE49-F238E27FC236}">
                <a16:creationId xmlns:a16="http://schemas.microsoft.com/office/drawing/2014/main" id="{9B99C6A2-DE62-74A8-2433-26F166D92B5E}"/>
              </a:ext>
            </a:extLst>
          </p:cNvPr>
          <p:cNvSpPr txBox="1"/>
          <p:nvPr/>
        </p:nvSpPr>
        <p:spPr>
          <a:xfrm>
            <a:off x="10858922" y="6496932"/>
            <a:ext cx="877556" cy="261610"/>
          </a:xfrm>
          <a:prstGeom prst="rect">
            <a:avLst/>
          </a:prstGeom>
          <a:noFill/>
        </p:spPr>
        <p:txBody>
          <a:bodyPr wrap="square" rtlCol="0">
            <a:spAutoFit/>
          </a:bodyPr>
          <a:lstStyle/>
          <a:p>
            <a:pPr algn="ctr"/>
            <a:fld id="{A86078EC-DF34-45FC-A2C9-698773DD1FA6}" type="slidenum">
              <a:rPr kumimoji="1" lang="ja-JP" altLang="en-US" sz="1100" smtClean="0"/>
              <a:pPr algn="ctr"/>
              <a:t>‹#›</a:t>
            </a:fld>
            <a:endParaRPr kumimoji="1" lang="ja-JP" altLang="en-US" sz="1100" dirty="0"/>
          </a:p>
        </p:txBody>
      </p:sp>
      <p:sp>
        <p:nvSpPr>
          <p:cNvPr id="15" name="コンテンツ プレースホルダー 14">
            <a:extLst>
              <a:ext uri="{FF2B5EF4-FFF2-40B4-BE49-F238E27FC236}">
                <a16:creationId xmlns:a16="http://schemas.microsoft.com/office/drawing/2014/main" id="{8679A1DF-AA33-41A1-AEEB-BAEB220349BB}"/>
              </a:ext>
            </a:extLst>
          </p:cNvPr>
          <p:cNvSpPr>
            <a:spLocks noGrp="1"/>
          </p:cNvSpPr>
          <p:nvPr>
            <p:ph sz="quarter" idx="10"/>
          </p:nvPr>
        </p:nvSpPr>
        <p:spPr>
          <a:xfrm>
            <a:off x="696000" y="1371604"/>
            <a:ext cx="5220000" cy="477519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pic>
        <p:nvPicPr>
          <p:cNvPr id="3" name="図 2">
            <a:extLst>
              <a:ext uri="{FF2B5EF4-FFF2-40B4-BE49-F238E27FC236}">
                <a16:creationId xmlns:a16="http://schemas.microsoft.com/office/drawing/2014/main" id="{485BDBD0-A2CA-E35B-CC53-B294FAD61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65" y="6409441"/>
            <a:ext cx="3181135" cy="341046"/>
          </a:xfrm>
          <a:prstGeom prst="rect">
            <a:avLst/>
          </a:prstGeom>
        </p:spPr>
      </p:pic>
      <p:sp>
        <p:nvSpPr>
          <p:cNvPr id="5" name="コンテンツ プレースホルダー 4">
            <a:extLst>
              <a:ext uri="{FF2B5EF4-FFF2-40B4-BE49-F238E27FC236}">
                <a16:creationId xmlns:a16="http://schemas.microsoft.com/office/drawing/2014/main" id="{82C7F1D1-71D0-B420-5185-4E484C1DA61A}"/>
              </a:ext>
            </a:extLst>
          </p:cNvPr>
          <p:cNvSpPr>
            <a:spLocks noGrp="1"/>
          </p:cNvSpPr>
          <p:nvPr>
            <p:ph sz="quarter" idx="11"/>
          </p:nvPr>
        </p:nvSpPr>
        <p:spPr>
          <a:xfrm>
            <a:off x="6276002" y="1371604"/>
            <a:ext cx="5220000" cy="477519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6" name="直線コネクタ 5">
            <a:extLst>
              <a:ext uri="{FF2B5EF4-FFF2-40B4-BE49-F238E27FC236}">
                <a16:creationId xmlns:a16="http://schemas.microsoft.com/office/drawing/2014/main" id="{874ED822-A1C4-6C0F-38EF-26E1C317BD6E}"/>
              </a:ext>
            </a:extLst>
          </p:cNvPr>
          <p:cNvCxnSpPr>
            <a:cxnSpLocks/>
          </p:cNvCxnSpPr>
          <p:nvPr/>
        </p:nvCxnSpPr>
        <p:spPr>
          <a:xfrm>
            <a:off x="0" y="1233842"/>
            <a:ext cx="12192000" cy="0"/>
          </a:xfrm>
          <a:prstGeom prst="line">
            <a:avLst/>
          </a:prstGeom>
          <a:ln w="1270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08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B8BADBD-B3B4-7130-5212-F0FAF48AF8E9}"/>
              </a:ext>
            </a:extLst>
          </p:cNvPr>
          <p:cNvSpPr>
            <a:spLocks noGrp="1"/>
          </p:cNvSpPr>
          <p:nvPr>
            <p:ph type="title"/>
          </p:nvPr>
        </p:nvSpPr>
        <p:spPr>
          <a:xfrm>
            <a:off x="696000" y="365125"/>
            <a:ext cx="108000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F1368E1-6784-B591-2198-FCAB63C978B7}"/>
              </a:ext>
            </a:extLst>
          </p:cNvPr>
          <p:cNvSpPr>
            <a:spLocks noGrp="1"/>
          </p:cNvSpPr>
          <p:nvPr>
            <p:ph type="body" idx="1"/>
          </p:nvPr>
        </p:nvSpPr>
        <p:spPr>
          <a:xfrm>
            <a:off x="696000" y="1825625"/>
            <a:ext cx="108000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3254D469-30AF-5D49-2A3F-D52CB86971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E7EF89-6E0A-405B-BB8C-F148FF25BBE6}" type="datetimeFigureOut">
              <a:rPr kumimoji="1" lang="ja-JP" altLang="en-US" smtClean="0"/>
              <a:t>2024/9/12</a:t>
            </a:fld>
            <a:endParaRPr kumimoji="1" lang="ja-JP" altLang="en-US"/>
          </a:p>
        </p:txBody>
      </p:sp>
      <p:sp>
        <p:nvSpPr>
          <p:cNvPr id="5" name="フッター プレースホルダー 4">
            <a:extLst>
              <a:ext uri="{FF2B5EF4-FFF2-40B4-BE49-F238E27FC236}">
                <a16:creationId xmlns:a16="http://schemas.microsoft.com/office/drawing/2014/main" id="{6161A642-105F-8CB5-931E-8F291DC3CD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C62CD60-FD1E-E5D2-8E3C-083F6865C7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7DD18C-DE02-4EEB-98D1-2CABA28E8BFE}" type="slidenum">
              <a:rPr kumimoji="1" lang="ja-JP" altLang="en-US" smtClean="0"/>
              <a:t>‹#›</a:t>
            </a:fld>
            <a:endParaRPr kumimoji="1" lang="ja-JP" altLang="en-US"/>
          </a:p>
        </p:txBody>
      </p:sp>
    </p:spTree>
    <p:extLst>
      <p:ext uri="{BB962C8B-B14F-4D97-AF65-F5344CB8AC3E}">
        <p14:creationId xmlns:p14="http://schemas.microsoft.com/office/powerpoint/2010/main" val="1907405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kumimoji="1"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0.png"/><Relationship Id="rId2" Type="http://schemas.microsoft.com/office/2014/relationships/chartEx" Target="../charts/chartEx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0.png"/><Relationship Id="rId2" Type="http://schemas.microsoft.com/office/2014/relationships/chartEx" Target="../charts/chartEx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0.png"/><Relationship Id="rId2" Type="http://schemas.microsoft.com/office/2014/relationships/chartEx" Target="../charts/chartEx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14/relationships/chartEx" Target="../charts/chartEx4.xml"/><Relationship Id="rId7" Type="http://schemas.microsoft.com/office/2014/relationships/chartEx" Target="../charts/chartEx6.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5.png"/><Relationship Id="rId5" Type="http://schemas.microsoft.com/office/2014/relationships/chartEx" Target="../charts/chartEx5.xml"/><Relationship Id="rId4" Type="http://schemas.openxmlformats.org/officeDocument/2006/relationships/image" Target="../media/image1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https://github.com/tetsuyakanda/jcompath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B1D4761D-9D3D-43A9-82AB-3ADA8E6E4D55}"/>
              </a:ext>
            </a:extLst>
          </p:cNvPr>
          <p:cNvSpPr>
            <a:spLocks noGrp="1"/>
          </p:cNvSpPr>
          <p:nvPr>
            <p:ph type="ctrTitle"/>
          </p:nvPr>
        </p:nvSpPr>
        <p:spPr>
          <a:xfrm>
            <a:off x="914400" y="1699404"/>
            <a:ext cx="10363200" cy="1556558"/>
          </a:xfrm>
        </p:spPr>
        <p:txBody>
          <a:bodyPr>
            <a:normAutofit/>
          </a:bodyPr>
          <a:lstStyle/>
          <a:p>
            <a:r>
              <a:rPr lang="en-US" altLang="ja-JP" dirty="0" err="1"/>
              <a:t>JCompaths</a:t>
            </a:r>
            <a:r>
              <a:rPr lang="en-US" altLang="ja-JP" dirty="0"/>
              <a:t>: </a:t>
            </a:r>
            <a:r>
              <a:rPr lang="ja-JP" altLang="en-US" dirty="0"/>
              <a:t>実行経路の比較と可視化を行うコードレビュー向けツール</a:t>
            </a:r>
          </a:p>
        </p:txBody>
      </p:sp>
      <p:sp>
        <p:nvSpPr>
          <p:cNvPr id="9" name="字幕 8">
            <a:extLst>
              <a:ext uri="{FF2B5EF4-FFF2-40B4-BE49-F238E27FC236}">
                <a16:creationId xmlns:a16="http://schemas.microsoft.com/office/drawing/2014/main" id="{C9EB050E-AD6B-67C3-92B5-F7DB2E163094}"/>
              </a:ext>
            </a:extLst>
          </p:cNvPr>
          <p:cNvSpPr>
            <a:spLocks noGrp="1"/>
          </p:cNvSpPr>
          <p:nvPr>
            <p:ph type="subTitle" idx="1"/>
          </p:nvPr>
        </p:nvSpPr>
        <p:spPr>
          <a:xfrm>
            <a:off x="914401" y="3353695"/>
            <a:ext cx="10363199" cy="2201715"/>
          </a:xfrm>
        </p:spPr>
        <p:txBody>
          <a:bodyPr/>
          <a:lstStyle/>
          <a:p>
            <a:pPr marL="1080000" algn="l"/>
            <a:r>
              <a:rPr lang="ja-JP" altLang="en-US" dirty="0"/>
              <a:t>〇神田　哲也（ノートルダム清心女子大学）</a:t>
            </a:r>
            <a:endParaRPr lang="en-US" altLang="ja-JP" dirty="0"/>
          </a:p>
          <a:p>
            <a:pPr marL="1080000" algn="l"/>
            <a:r>
              <a:rPr lang="ja-JP" altLang="en-US" dirty="0"/>
              <a:t>　橋本　悠樹（大阪大学）</a:t>
            </a:r>
            <a:endParaRPr lang="en-US" altLang="ja-JP" dirty="0"/>
          </a:p>
          <a:p>
            <a:pPr marL="1080000" algn="l"/>
            <a:r>
              <a:rPr lang="ja-JP" altLang="en-US" dirty="0"/>
              <a:t>　嶋利　一真（奈良先端科学技術大学院大学）</a:t>
            </a:r>
            <a:endParaRPr lang="en-US" altLang="ja-JP" dirty="0"/>
          </a:p>
          <a:p>
            <a:pPr marL="1080000" algn="l"/>
            <a:r>
              <a:rPr lang="ja-JP" altLang="en-US" dirty="0"/>
              <a:t>　肥後　芳樹（大阪大学）</a:t>
            </a:r>
          </a:p>
        </p:txBody>
      </p:sp>
    </p:spTree>
    <p:extLst>
      <p:ext uri="{BB962C8B-B14F-4D97-AF65-F5344CB8AC3E}">
        <p14:creationId xmlns:p14="http://schemas.microsoft.com/office/powerpoint/2010/main" val="3746261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30BCB7-AAE0-4339-4724-CE2AA6E9FC72}"/>
              </a:ext>
            </a:extLst>
          </p:cNvPr>
          <p:cNvSpPr>
            <a:spLocks noGrp="1"/>
          </p:cNvSpPr>
          <p:nvPr>
            <p:ph type="title"/>
          </p:nvPr>
        </p:nvSpPr>
        <p:spPr/>
        <p:txBody>
          <a:bodyPr/>
          <a:lstStyle/>
          <a:p>
            <a:r>
              <a:rPr kumimoji="1" lang="ja-JP" altLang="en-US" dirty="0"/>
              <a:t>ソースコードビュー </a:t>
            </a:r>
            <a:r>
              <a:rPr lang="ja-JP" altLang="en-US" dirty="0"/>
              <a:t>：</a:t>
            </a:r>
            <a:r>
              <a:rPr kumimoji="1" lang="ja-JP" altLang="en-US" dirty="0"/>
              <a:t>ファイル表示</a:t>
            </a:r>
          </a:p>
        </p:txBody>
      </p:sp>
      <p:pic>
        <p:nvPicPr>
          <p:cNvPr id="6" name="コンテンツ プレースホルダー 5">
            <a:extLst>
              <a:ext uri="{FF2B5EF4-FFF2-40B4-BE49-F238E27FC236}">
                <a16:creationId xmlns:a16="http://schemas.microsoft.com/office/drawing/2014/main" id="{511A90EA-1F08-FFB8-5C9A-8A50944CE054}"/>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695325" y="1660165"/>
            <a:ext cx="5221288" cy="4198069"/>
          </a:xfrm>
        </p:spPr>
      </p:pic>
      <p:sp>
        <p:nvSpPr>
          <p:cNvPr id="4" name="コンテンツ プレースホルダー 3">
            <a:extLst>
              <a:ext uri="{FF2B5EF4-FFF2-40B4-BE49-F238E27FC236}">
                <a16:creationId xmlns:a16="http://schemas.microsoft.com/office/drawing/2014/main" id="{FEF5B9FF-D9F5-77F3-4AEF-89A08E2299C4}"/>
              </a:ext>
            </a:extLst>
          </p:cNvPr>
          <p:cNvSpPr>
            <a:spLocks noGrp="1"/>
          </p:cNvSpPr>
          <p:nvPr>
            <p:ph sz="quarter" idx="11"/>
          </p:nvPr>
        </p:nvSpPr>
        <p:spPr/>
        <p:txBody>
          <a:bodyPr/>
          <a:lstStyle/>
          <a:p>
            <a:r>
              <a:rPr lang="ja-JP" altLang="en-US" dirty="0"/>
              <a:t>ソースファイルの表示</a:t>
            </a:r>
            <a:endParaRPr lang="en-US" altLang="ja-JP" dirty="0"/>
          </a:p>
          <a:p>
            <a:r>
              <a:rPr kumimoji="1" lang="ja-JP" altLang="en-US" dirty="0"/>
              <a:t>テキストの差分をハイライト</a:t>
            </a:r>
            <a:endParaRPr kumimoji="1" lang="en-US" altLang="ja-JP" dirty="0"/>
          </a:p>
          <a:p>
            <a:r>
              <a:rPr lang="ja-JP" altLang="en-US" dirty="0"/>
              <a:t>メソッドごとに</a:t>
            </a:r>
            <a:endParaRPr lang="en-US" altLang="ja-JP" dirty="0"/>
          </a:p>
          <a:p>
            <a:pPr lvl="1"/>
            <a:r>
              <a:rPr lang="ja-JP" altLang="en-US" dirty="0">
                <a:solidFill>
                  <a:srgbClr val="7030A0"/>
                </a:solidFill>
              </a:rPr>
              <a:t>紫□</a:t>
            </a:r>
            <a:r>
              <a:rPr lang="ja-JP" altLang="en-US" dirty="0"/>
              <a:t>：テキストの差分行以外に実行時情報の差分あり</a:t>
            </a:r>
            <a:endParaRPr lang="en-US" altLang="ja-JP" dirty="0"/>
          </a:p>
          <a:p>
            <a:pPr lvl="1"/>
            <a:r>
              <a:rPr lang="ja-JP" altLang="en-US" dirty="0">
                <a:solidFill>
                  <a:schemeClr val="bg1">
                    <a:lumMod val="50000"/>
                  </a:schemeClr>
                </a:solidFill>
              </a:rPr>
              <a:t>灰□</a:t>
            </a:r>
            <a:r>
              <a:rPr lang="ja-JP" altLang="en-US" dirty="0"/>
              <a:t>：実行時情報の差分なし</a:t>
            </a:r>
            <a:endParaRPr lang="en-US" altLang="ja-JP" dirty="0"/>
          </a:p>
        </p:txBody>
      </p:sp>
      <p:sp>
        <p:nvSpPr>
          <p:cNvPr id="7" name="吹き出し: 角を丸めた四角形 6">
            <a:extLst>
              <a:ext uri="{FF2B5EF4-FFF2-40B4-BE49-F238E27FC236}">
                <a16:creationId xmlns:a16="http://schemas.microsoft.com/office/drawing/2014/main" id="{2837F5D8-D3A8-183E-BD0B-ABBA17A1E109}"/>
              </a:ext>
            </a:extLst>
          </p:cNvPr>
          <p:cNvSpPr/>
          <p:nvPr/>
        </p:nvSpPr>
        <p:spPr>
          <a:xfrm>
            <a:off x="7279600" y="4493813"/>
            <a:ext cx="4013200" cy="1206245"/>
          </a:xfrm>
          <a:prstGeom prst="wedgeRoundRectCallout">
            <a:avLst>
              <a:gd name="adj1" fmla="val -31635"/>
              <a:gd name="adj2" fmla="val -8629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dirty="0"/>
              <a:t>最終的な可視化を</a:t>
            </a:r>
            <a:br>
              <a:rPr kumimoji="1" lang="en-US" altLang="ja-JP" sz="2800" dirty="0"/>
            </a:br>
            <a:r>
              <a:rPr kumimoji="1" lang="ja-JP" altLang="en-US" sz="2800" dirty="0"/>
              <a:t>メソッド単位に</a:t>
            </a:r>
          </a:p>
        </p:txBody>
      </p:sp>
    </p:spTree>
    <p:extLst>
      <p:ext uri="{BB962C8B-B14F-4D97-AF65-F5344CB8AC3E}">
        <p14:creationId xmlns:p14="http://schemas.microsoft.com/office/powerpoint/2010/main" val="27882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B1261A-6061-E1D0-3F37-ECE8EB84EE77}"/>
              </a:ext>
            </a:extLst>
          </p:cNvPr>
          <p:cNvSpPr>
            <a:spLocks noGrp="1"/>
          </p:cNvSpPr>
          <p:nvPr>
            <p:ph type="title"/>
          </p:nvPr>
        </p:nvSpPr>
        <p:spPr/>
        <p:txBody>
          <a:bodyPr>
            <a:normAutofit/>
          </a:bodyPr>
          <a:lstStyle/>
          <a:p>
            <a:r>
              <a:rPr kumimoji="1" lang="ja-JP" altLang="en-US" dirty="0"/>
              <a:t>ソースコードビュー：メソッド表示</a:t>
            </a:r>
            <a:r>
              <a:rPr kumimoji="1" lang="en-US" altLang="ja-JP" dirty="0"/>
              <a:t>(</a:t>
            </a:r>
            <a:r>
              <a:rPr lang="en-US" altLang="ja-JP" dirty="0"/>
              <a:t>1/2)</a:t>
            </a:r>
            <a:endParaRPr kumimoji="1" lang="ja-JP" altLang="en-US" dirty="0"/>
          </a:p>
        </p:txBody>
      </p:sp>
      <p:pic>
        <p:nvPicPr>
          <p:cNvPr id="6" name="コンテンツ プレースホルダー 5">
            <a:extLst>
              <a:ext uri="{FF2B5EF4-FFF2-40B4-BE49-F238E27FC236}">
                <a16:creationId xmlns:a16="http://schemas.microsoft.com/office/drawing/2014/main" id="{52D094C8-A40C-303A-4755-9EC018852212}"/>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695325" y="2429971"/>
            <a:ext cx="5221288" cy="2658457"/>
          </a:xfrm>
        </p:spPr>
      </p:pic>
      <p:sp>
        <p:nvSpPr>
          <p:cNvPr id="4" name="コンテンツ プレースホルダー 3">
            <a:extLst>
              <a:ext uri="{FF2B5EF4-FFF2-40B4-BE49-F238E27FC236}">
                <a16:creationId xmlns:a16="http://schemas.microsoft.com/office/drawing/2014/main" id="{CF948658-5CD1-E485-E628-B01418C44E1D}"/>
              </a:ext>
            </a:extLst>
          </p:cNvPr>
          <p:cNvSpPr>
            <a:spLocks noGrp="1"/>
          </p:cNvSpPr>
          <p:nvPr>
            <p:ph sz="quarter" idx="11"/>
          </p:nvPr>
        </p:nvSpPr>
        <p:spPr/>
        <p:txBody>
          <a:bodyPr>
            <a:normAutofit/>
          </a:bodyPr>
          <a:lstStyle/>
          <a:p>
            <a:r>
              <a:rPr kumimoji="1" lang="ja-JP" altLang="en-US" dirty="0"/>
              <a:t>メソッドの実行回切り替え</a:t>
            </a:r>
            <a:endParaRPr lang="en-US" altLang="ja-JP" dirty="0"/>
          </a:p>
          <a:p>
            <a:pPr lvl="1"/>
            <a:r>
              <a:rPr lang="ja-JP" altLang="en-US" dirty="0">
                <a:solidFill>
                  <a:srgbClr val="7030A0"/>
                </a:solidFill>
              </a:rPr>
              <a:t>紫</a:t>
            </a:r>
            <a:r>
              <a:rPr lang="ja-JP" altLang="en-US" dirty="0"/>
              <a:t>：テキストの差分行以外に実行時情報の差分あり</a:t>
            </a:r>
            <a:endParaRPr lang="en-US" altLang="ja-JP" dirty="0"/>
          </a:p>
          <a:p>
            <a:pPr lvl="1"/>
            <a:r>
              <a:rPr lang="ja-JP" altLang="en-US" dirty="0">
                <a:solidFill>
                  <a:schemeClr val="bg1">
                    <a:lumMod val="50000"/>
                  </a:schemeClr>
                </a:solidFill>
              </a:rPr>
              <a:t>灰</a:t>
            </a:r>
            <a:r>
              <a:rPr lang="ja-JP" altLang="en-US" dirty="0"/>
              <a:t>：実行時情報の差分なし</a:t>
            </a:r>
            <a:endParaRPr lang="en-US" altLang="ja-JP" dirty="0"/>
          </a:p>
          <a:p>
            <a:r>
              <a:rPr kumimoji="1" lang="ja-JP" altLang="en-US" dirty="0"/>
              <a:t>変数トークンハイライト</a:t>
            </a:r>
            <a:endParaRPr kumimoji="1" lang="en-US" altLang="ja-JP" dirty="0"/>
          </a:p>
          <a:p>
            <a:pPr lvl="1"/>
            <a:r>
              <a:rPr lang="ja-JP" altLang="en-US" dirty="0">
                <a:solidFill>
                  <a:srgbClr val="7030A0"/>
                </a:solidFill>
              </a:rPr>
              <a:t>紫■</a:t>
            </a:r>
            <a:r>
              <a:rPr lang="ja-JP" altLang="en-US" dirty="0"/>
              <a:t>：実行時情報の長さが変化 </a:t>
            </a:r>
            <a:r>
              <a:rPr lang="en-US" altLang="ja-JP" dirty="0"/>
              <a:t>or </a:t>
            </a:r>
            <a:r>
              <a:rPr lang="ja-JP" altLang="en-US" dirty="0"/>
              <a:t>プリミティブで実行時情報の差分あり</a:t>
            </a:r>
            <a:endParaRPr lang="en-US" altLang="ja-JP" dirty="0"/>
          </a:p>
          <a:p>
            <a:pPr lvl="1"/>
            <a:r>
              <a:rPr lang="ja-JP" altLang="en-US" dirty="0">
                <a:solidFill>
                  <a:schemeClr val="accent1">
                    <a:lumMod val="60000"/>
                    <a:lumOff val="40000"/>
                  </a:schemeClr>
                </a:solidFill>
              </a:rPr>
              <a:t>青■</a:t>
            </a:r>
            <a:r>
              <a:rPr lang="ja-JP" altLang="en-US" dirty="0"/>
              <a:t>：オブジェクトで実行時情報の長さが同一</a:t>
            </a:r>
            <a:endParaRPr lang="en-US" altLang="ja-JP" dirty="0"/>
          </a:p>
          <a:p>
            <a:pPr lvl="1"/>
            <a:r>
              <a:rPr lang="ja-JP" altLang="en-US" dirty="0">
                <a:solidFill>
                  <a:schemeClr val="bg1">
                    <a:lumMod val="50000"/>
                  </a:schemeClr>
                </a:solidFill>
              </a:rPr>
              <a:t>灰■</a:t>
            </a:r>
            <a:r>
              <a:rPr lang="ja-JP" altLang="en-US" dirty="0"/>
              <a:t>：テキストの差分行 </a:t>
            </a:r>
            <a:r>
              <a:rPr lang="en-US" altLang="ja-JP" dirty="0"/>
              <a:t>or</a:t>
            </a:r>
            <a:br>
              <a:rPr lang="en-US" altLang="ja-JP" dirty="0"/>
            </a:br>
            <a:r>
              <a:rPr lang="ja-JP" altLang="en-US" dirty="0"/>
              <a:t>実行時情報の差分なし</a:t>
            </a:r>
            <a:endParaRPr lang="en-US" altLang="ja-JP" dirty="0"/>
          </a:p>
          <a:p>
            <a:pPr lvl="1"/>
            <a:endParaRPr kumimoji="1" lang="ja-JP" altLang="en-US" dirty="0"/>
          </a:p>
        </p:txBody>
      </p:sp>
      <p:sp>
        <p:nvSpPr>
          <p:cNvPr id="7" name="吹き出し: 角を丸めた四角形 6">
            <a:extLst>
              <a:ext uri="{FF2B5EF4-FFF2-40B4-BE49-F238E27FC236}">
                <a16:creationId xmlns:a16="http://schemas.microsoft.com/office/drawing/2014/main" id="{6A63F535-600A-A4E2-268C-709D9815C9FA}"/>
              </a:ext>
            </a:extLst>
          </p:cNvPr>
          <p:cNvSpPr/>
          <p:nvPr/>
        </p:nvSpPr>
        <p:spPr>
          <a:xfrm>
            <a:off x="1917291" y="1411577"/>
            <a:ext cx="3524770" cy="725762"/>
          </a:xfrm>
          <a:prstGeom prst="wedgeRoundRectCallout">
            <a:avLst>
              <a:gd name="adj1" fmla="val 19986"/>
              <a:gd name="adj2" fmla="val 9303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000" dirty="0"/>
              <a:t>メソッドの呼び出しごとに</a:t>
            </a:r>
            <a:br>
              <a:rPr kumimoji="1" lang="en-US" altLang="ja-JP" sz="2000" dirty="0"/>
            </a:br>
            <a:r>
              <a:rPr kumimoji="1" lang="ja-JP" altLang="en-US" sz="2000" dirty="0"/>
              <a:t>ステータス表示</a:t>
            </a:r>
          </a:p>
        </p:txBody>
      </p:sp>
    </p:spTree>
    <p:extLst>
      <p:ext uri="{BB962C8B-B14F-4D97-AF65-F5344CB8AC3E}">
        <p14:creationId xmlns:p14="http://schemas.microsoft.com/office/powerpoint/2010/main" val="2631615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AAC810-F5B6-4D25-BD93-88037456CDF7}"/>
              </a:ext>
            </a:extLst>
          </p:cNvPr>
          <p:cNvSpPr>
            <a:spLocks noGrp="1"/>
          </p:cNvSpPr>
          <p:nvPr>
            <p:ph type="title"/>
          </p:nvPr>
        </p:nvSpPr>
        <p:spPr/>
        <p:txBody>
          <a:bodyPr/>
          <a:lstStyle/>
          <a:p>
            <a:r>
              <a:rPr kumimoji="1" lang="ja-JP" altLang="en-US" dirty="0"/>
              <a:t>ソースコードビュー：メソッド表示</a:t>
            </a:r>
            <a:r>
              <a:rPr kumimoji="1" lang="en-US" altLang="ja-JP" dirty="0"/>
              <a:t>(2</a:t>
            </a:r>
            <a:r>
              <a:rPr lang="en-US" altLang="ja-JP" dirty="0"/>
              <a:t>/2)</a:t>
            </a:r>
            <a:endParaRPr kumimoji="1" lang="ja-JP" altLang="en-US" dirty="0"/>
          </a:p>
        </p:txBody>
      </p:sp>
      <p:pic>
        <p:nvPicPr>
          <p:cNvPr id="6" name="コンテンツ プレースホルダー 5">
            <a:extLst>
              <a:ext uri="{FF2B5EF4-FFF2-40B4-BE49-F238E27FC236}">
                <a16:creationId xmlns:a16="http://schemas.microsoft.com/office/drawing/2014/main" id="{8B986379-0FEE-E5F0-3E73-BD042B9E6397}"/>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rcRect r="30405"/>
          <a:stretch/>
        </p:blipFill>
        <p:spPr>
          <a:xfrm>
            <a:off x="695324" y="1800225"/>
            <a:ext cx="5190159" cy="3014110"/>
          </a:xfrm>
        </p:spPr>
      </p:pic>
      <p:sp>
        <p:nvSpPr>
          <p:cNvPr id="4" name="コンテンツ プレースホルダー 3">
            <a:extLst>
              <a:ext uri="{FF2B5EF4-FFF2-40B4-BE49-F238E27FC236}">
                <a16:creationId xmlns:a16="http://schemas.microsoft.com/office/drawing/2014/main" id="{EEB20346-C442-EDB1-C215-B60BAA4E0CB8}"/>
              </a:ext>
            </a:extLst>
          </p:cNvPr>
          <p:cNvSpPr>
            <a:spLocks noGrp="1"/>
          </p:cNvSpPr>
          <p:nvPr>
            <p:ph sz="quarter" idx="11"/>
          </p:nvPr>
        </p:nvSpPr>
        <p:spPr/>
        <p:txBody>
          <a:bodyPr/>
          <a:lstStyle/>
          <a:p>
            <a:r>
              <a:rPr lang="ja-JP" altLang="en-US" dirty="0"/>
              <a:t>既存ツール</a:t>
            </a:r>
            <a:r>
              <a:rPr lang="en-US" altLang="ja-JP" dirty="0" err="1"/>
              <a:t>REMViewer</a:t>
            </a:r>
            <a:r>
              <a:rPr lang="ja-JP" altLang="en-US" dirty="0"/>
              <a:t>を参考にした矩形表示</a:t>
            </a:r>
            <a:endParaRPr lang="en-US" altLang="ja-JP" dirty="0"/>
          </a:p>
          <a:p>
            <a:pPr lvl="1"/>
            <a:r>
              <a:rPr lang="ja-JP" altLang="en-US" dirty="0"/>
              <a:t>ループで実行が前の行に戻ると列が右に進む</a:t>
            </a:r>
            <a:endParaRPr lang="en-US" altLang="ja-JP" dirty="0"/>
          </a:p>
          <a:p>
            <a:pPr lvl="1"/>
            <a:r>
              <a:rPr kumimoji="1" lang="ja-JP" altLang="en-US" dirty="0"/>
              <a:t>ソースコード変更前後で通過したかどうかを矩形の色で表現</a:t>
            </a:r>
            <a:endParaRPr kumimoji="1" lang="en-US" altLang="ja-JP" dirty="0"/>
          </a:p>
          <a:p>
            <a:pPr lvl="2"/>
            <a:r>
              <a:rPr kumimoji="1" lang="ja-JP" altLang="en-US" dirty="0">
                <a:solidFill>
                  <a:schemeClr val="accent1"/>
                </a:solidFill>
              </a:rPr>
              <a:t>青■</a:t>
            </a:r>
            <a:r>
              <a:rPr kumimoji="1" lang="ja-JP" altLang="en-US" dirty="0"/>
              <a:t>：共通</a:t>
            </a:r>
            <a:endParaRPr kumimoji="1" lang="en-US" altLang="ja-JP" dirty="0"/>
          </a:p>
          <a:p>
            <a:pPr lvl="2"/>
            <a:r>
              <a:rPr lang="ja-JP" altLang="en-US" dirty="0">
                <a:solidFill>
                  <a:srgbClr val="C00000"/>
                </a:solidFill>
              </a:rPr>
              <a:t>赤■ </a:t>
            </a:r>
            <a:r>
              <a:rPr lang="en-US" altLang="ja-JP" dirty="0"/>
              <a:t>/ </a:t>
            </a:r>
            <a:r>
              <a:rPr lang="ja-JP" altLang="en-US" dirty="0">
                <a:solidFill>
                  <a:srgbClr val="00B050"/>
                </a:solidFill>
              </a:rPr>
              <a:t>緑■</a:t>
            </a:r>
            <a:r>
              <a:rPr lang="ja-JP" altLang="en-US" dirty="0"/>
              <a:t>：差分</a:t>
            </a:r>
            <a:endParaRPr lang="en-US" altLang="ja-JP" dirty="0"/>
          </a:p>
          <a:p>
            <a:r>
              <a:rPr kumimoji="1" lang="ja-JP" altLang="en-US" dirty="0"/>
              <a:t>矩形をクリック可能</a:t>
            </a:r>
            <a:endParaRPr kumimoji="1" lang="en-US" altLang="ja-JP" dirty="0"/>
          </a:p>
          <a:p>
            <a:pPr lvl="1"/>
            <a:r>
              <a:rPr lang="ja-JP" altLang="en-US" dirty="0"/>
              <a:t>後述のビューに対応</a:t>
            </a:r>
            <a:endParaRPr kumimoji="1" lang="en-US" altLang="ja-JP" dirty="0"/>
          </a:p>
        </p:txBody>
      </p:sp>
      <p:sp>
        <p:nvSpPr>
          <p:cNvPr id="8" name="吹き出し: 角を丸めた四角形 7">
            <a:extLst>
              <a:ext uri="{FF2B5EF4-FFF2-40B4-BE49-F238E27FC236}">
                <a16:creationId xmlns:a16="http://schemas.microsoft.com/office/drawing/2014/main" id="{244BDA1F-A00D-FD1D-8BB8-DECC3809B5C6}"/>
              </a:ext>
            </a:extLst>
          </p:cNvPr>
          <p:cNvSpPr/>
          <p:nvPr/>
        </p:nvSpPr>
        <p:spPr>
          <a:xfrm>
            <a:off x="1917291" y="5275653"/>
            <a:ext cx="3524770" cy="871149"/>
          </a:xfrm>
          <a:prstGeom prst="wedgeRoundRectCallout">
            <a:avLst>
              <a:gd name="adj1" fmla="val 18313"/>
              <a:gd name="adj2" fmla="val -9260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000" dirty="0"/>
              <a:t>矩形表示による</a:t>
            </a:r>
            <a:br>
              <a:rPr kumimoji="1" lang="en-US" altLang="ja-JP" sz="2000" dirty="0"/>
            </a:br>
            <a:r>
              <a:rPr kumimoji="1" lang="ja-JP" altLang="en-US" sz="2000" dirty="0"/>
              <a:t>実行経路の比較</a:t>
            </a:r>
          </a:p>
        </p:txBody>
      </p:sp>
    </p:spTree>
    <p:extLst>
      <p:ext uri="{BB962C8B-B14F-4D97-AF65-F5344CB8AC3E}">
        <p14:creationId xmlns:p14="http://schemas.microsoft.com/office/powerpoint/2010/main" val="1040195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AEEE8D-08FC-34B0-1DED-30E8751C5B9E}"/>
              </a:ext>
            </a:extLst>
          </p:cNvPr>
          <p:cNvSpPr>
            <a:spLocks noGrp="1"/>
          </p:cNvSpPr>
          <p:nvPr>
            <p:ph type="title"/>
          </p:nvPr>
        </p:nvSpPr>
        <p:spPr/>
        <p:txBody>
          <a:bodyPr/>
          <a:lstStyle/>
          <a:p>
            <a:r>
              <a:rPr kumimoji="1" lang="ja-JP" altLang="en-US" dirty="0"/>
              <a:t>トレースビュー</a:t>
            </a:r>
          </a:p>
        </p:txBody>
      </p:sp>
      <p:pic>
        <p:nvPicPr>
          <p:cNvPr id="7" name="コンテンツ プレースホルダー 6">
            <a:extLst>
              <a:ext uri="{FF2B5EF4-FFF2-40B4-BE49-F238E27FC236}">
                <a16:creationId xmlns:a16="http://schemas.microsoft.com/office/drawing/2014/main" id="{155AFFBF-04D0-DEFE-3DF4-34CFEDE41B50}"/>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960023" y="2039471"/>
            <a:ext cx="6876022" cy="2779058"/>
          </a:xfrm>
        </p:spPr>
      </p:pic>
      <p:sp>
        <p:nvSpPr>
          <p:cNvPr id="4" name="コンテンツ プレースホルダー 3">
            <a:extLst>
              <a:ext uri="{FF2B5EF4-FFF2-40B4-BE49-F238E27FC236}">
                <a16:creationId xmlns:a16="http://schemas.microsoft.com/office/drawing/2014/main" id="{517CBB42-B4B8-F492-D0F5-9E33DB5CBA19}"/>
              </a:ext>
            </a:extLst>
          </p:cNvPr>
          <p:cNvSpPr>
            <a:spLocks noGrp="1"/>
          </p:cNvSpPr>
          <p:nvPr>
            <p:ph sz="quarter" idx="11"/>
          </p:nvPr>
        </p:nvSpPr>
        <p:spPr/>
        <p:txBody>
          <a:bodyPr/>
          <a:lstStyle/>
          <a:p>
            <a:r>
              <a:rPr kumimoji="1" lang="ja-JP" altLang="en-US" dirty="0"/>
              <a:t>選択したトークンのトレース（呼び出されたときの値の列）を表示</a:t>
            </a:r>
            <a:endParaRPr kumimoji="1" lang="en-US" altLang="ja-JP" dirty="0"/>
          </a:p>
          <a:p>
            <a:pPr lvl="1"/>
            <a:r>
              <a:rPr kumimoji="1" lang="ja-JP" altLang="en-US" dirty="0"/>
              <a:t>選択した矩形に対応する値をハイライト</a:t>
            </a:r>
            <a:endParaRPr kumimoji="1" lang="en-US" altLang="ja-JP" dirty="0"/>
          </a:p>
          <a:p>
            <a:pPr lvl="1"/>
            <a:r>
              <a:rPr lang="ja-JP" altLang="en-US" dirty="0"/>
              <a:t>複数の変数トークンを同時選択可能</a:t>
            </a:r>
            <a:endParaRPr lang="en-US" altLang="ja-JP" dirty="0"/>
          </a:p>
          <a:p>
            <a:pPr lvl="1"/>
            <a:r>
              <a:rPr kumimoji="1" lang="ja-JP" altLang="en-US" dirty="0"/>
              <a:t>複数の矩形を同時選択可能</a:t>
            </a:r>
            <a:endParaRPr kumimoji="1" lang="en-US" altLang="ja-JP" dirty="0"/>
          </a:p>
          <a:p>
            <a:pPr lvl="1"/>
            <a:endParaRPr kumimoji="1" lang="ja-JP" altLang="en-US" dirty="0"/>
          </a:p>
        </p:txBody>
      </p:sp>
      <p:sp>
        <p:nvSpPr>
          <p:cNvPr id="5" name="吹き出し: 角を丸めた四角形 4">
            <a:extLst>
              <a:ext uri="{FF2B5EF4-FFF2-40B4-BE49-F238E27FC236}">
                <a16:creationId xmlns:a16="http://schemas.microsoft.com/office/drawing/2014/main" id="{A4DA168F-E992-64B2-BD9D-0FA824571033}"/>
              </a:ext>
            </a:extLst>
          </p:cNvPr>
          <p:cNvSpPr/>
          <p:nvPr/>
        </p:nvSpPr>
        <p:spPr>
          <a:xfrm>
            <a:off x="6469627" y="4935794"/>
            <a:ext cx="3998708" cy="1333617"/>
          </a:xfrm>
          <a:prstGeom prst="wedgeRoundRectCallout">
            <a:avLst>
              <a:gd name="adj1" fmla="val 18313"/>
              <a:gd name="adj2" fmla="val -9260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000" dirty="0"/>
              <a:t>複数同時選択</a:t>
            </a:r>
            <a:endParaRPr kumimoji="1" lang="en-US" altLang="ja-JP" sz="2000" dirty="0"/>
          </a:p>
          <a:p>
            <a:pPr algn="ctr"/>
            <a:r>
              <a:rPr kumimoji="1" lang="ja-JP" altLang="en-US" sz="2000" dirty="0"/>
              <a:t>（ファイル単位からメソッド呼び出し単位にしたことに伴う</a:t>
            </a:r>
            <a:r>
              <a:rPr kumimoji="1" lang="en-US" altLang="ja-JP" sz="2000" dirty="0"/>
              <a:t>1</a:t>
            </a:r>
            <a:r>
              <a:rPr kumimoji="1" lang="ja-JP" altLang="en-US" sz="2000" dirty="0"/>
              <a:t>つ当たりの表示領域の抑制）</a:t>
            </a:r>
          </a:p>
        </p:txBody>
      </p:sp>
    </p:spTree>
    <p:extLst>
      <p:ext uri="{BB962C8B-B14F-4D97-AF65-F5344CB8AC3E}">
        <p14:creationId xmlns:p14="http://schemas.microsoft.com/office/powerpoint/2010/main" val="287942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D64016-B22E-C6FA-04DF-8AFB1CFC88B7}"/>
              </a:ext>
            </a:extLst>
          </p:cNvPr>
          <p:cNvSpPr>
            <a:spLocks noGrp="1"/>
          </p:cNvSpPr>
          <p:nvPr>
            <p:ph type="title"/>
          </p:nvPr>
        </p:nvSpPr>
        <p:spPr/>
        <p:txBody>
          <a:bodyPr/>
          <a:lstStyle/>
          <a:p>
            <a:r>
              <a:rPr kumimoji="1" lang="ja-JP" altLang="en-US" dirty="0"/>
              <a:t>拡張による可視化の改善例 </a:t>
            </a:r>
            <a:r>
              <a:rPr kumimoji="1" lang="en-US" altLang="ja-JP" dirty="0"/>
              <a:t>(before: </a:t>
            </a:r>
            <a:r>
              <a:rPr kumimoji="1" lang="en-US" altLang="ja-JP" dirty="0" err="1"/>
              <a:t>didiffff</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945B5F1D-539D-B418-9F9E-98FA5D57DCC1}"/>
              </a:ext>
            </a:extLst>
          </p:cNvPr>
          <p:cNvSpPr>
            <a:spLocks noGrp="1"/>
          </p:cNvSpPr>
          <p:nvPr>
            <p:ph sz="quarter" idx="10"/>
          </p:nvPr>
        </p:nvSpPr>
        <p:spPr/>
        <p:txBody>
          <a:bodyPr/>
          <a:lstStyle/>
          <a:p>
            <a:r>
              <a:rPr kumimoji="1" lang="en-US" altLang="ja-JP" dirty="0"/>
              <a:t>Defects4J Math 82</a:t>
            </a:r>
            <a:endParaRPr kumimoji="1" lang="ja-JP" altLang="en-US" dirty="0"/>
          </a:p>
        </p:txBody>
      </p:sp>
      <p:pic>
        <p:nvPicPr>
          <p:cNvPr id="4" name="コンテンツ プレースホルダー 6" descr="タイムライン&#10;&#10;自動的に生成された説明">
            <a:extLst>
              <a:ext uri="{FF2B5EF4-FFF2-40B4-BE49-F238E27FC236}">
                <a16:creationId xmlns:a16="http://schemas.microsoft.com/office/drawing/2014/main" id="{F5B7C9F9-94BF-A06A-56A7-734A82D3CCF3}"/>
              </a:ext>
            </a:extLst>
          </p:cNvPr>
          <p:cNvPicPr>
            <a:picLocks noChangeAspect="1"/>
          </p:cNvPicPr>
          <p:nvPr/>
        </p:nvPicPr>
        <p:blipFill rotWithShape="1">
          <a:blip r:embed="rId2">
            <a:extLst>
              <a:ext uri="{28A0092B-C50C-407E-A947-70E740481C1C}">
                <a14:useLocalDpi xmlns:a14="http://schemas.microsoft.com/office/drawing/2010/main" val="0"/>
              </a:ext>
            </a:extLst>
          </a:blip>
          <a:srcRect t="18267" r="11056" b="23663"/>
          <a:stretch/>
        </p:blipFill>
        <p:spPr bwMode="auto">
          <a:xfrm>
            <a:off x="780554" y="2003913"/>
            <a:ext cx="6481351" cy="2151281"/>
          </a:xfrm>
          <a:prstGeom prst="rect">
            <a:avLst/>
          </a:prstGeom>
          <a:noFill/>
          <a:ln w="9525">
            <a:solidFill>
              <a:schemeClr val="bg2"/>
            </a:solidFill>
            <a:miter lim="800000"/>
            <a:headEnd/>
            <a:tailEnd/>
          </a:ln>
          <a:effectLst/>
        </p:spPr>
      </p:pic>
      <p:pic>
        <p:nvPicPr>
          <p:cNvPr id="5" name="図 4" descr="テーブル が含まれている画像&#10;&#10;自動的に生成された説明">
            <a:extLst>
              <a:ext uri="{FF2B5EF4-FFF2-40B4-BE49-F238E27FC236}">
                <a16:creationId xmlns:a16="http://schemas.microsoft.com/office/drawing/2014/main" id="{4B71D713-DDD9-F4E6-18AE-66466D3B9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941" y="4359848"/>
            <a:ext cx="1150938" cy="1644197"/>
          </a:xfrm>
          <a:prstGeom prst="rect">
            <a:avLst/>
          </a:prstGeom>
          <a:ln w="28575">
            <a:solidFill>
              <a:schemeClr val="accent2"/>
            </a:solidFill>
          </a:ln>
        </p:spPr>
      </p:pic>
      <p:pic>
        <p:nvPicPr>
          <p:cNvPr id="6" name="図 5" descr="テーブル&#10;&#10;中程度の精度で自動的に生成された説明">
            <a:extLst>
              <a:ext uri="{FF2B5EF4-FFF2-40B4-BE49-F238E27FC236}">
                <a16:creationId xmlns:a16="http://schemas.microsoft.com/office/drawing/2014/main" id="{E9A25981-D0A9-FB53-9E04-16020BB26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6127" y="2364668"/>
            <a:ext cx="2582684" cy="3205297"/>
          </a:xfrm>
          <a:prstGeom prst="rect">
            <a:avLst/>
          </a:prstGeom>
          <a:ln w="28575">
            <a:solidFill>
              <a:srgbClr val="FFAA00"/>
            </a:solidFill>
          </a:ln>
        </p:spPr>
      </p:pic>
      <p:sp>
        <p:nvSpPr>
          <p:cNvPr id="7" name="正方形/長方形 6">
            <a:extLst>
              <a:ext uri="{FF2B5EF4-FFF2-40B4-BE49-F238E27FC236}">
                <a16:creationId xmlns:a16="http://schemas.microsoft.com/office/drawing/2014/main" id="{7BDD0EAC-F2B1-0A27-FE50-320F31195871}"/>
              </a:ext>
            </a:extLst>
          </p:cNvPr>
          <p:cNvSpPr/>
          <p:nvPr/>
        </p:nvSpPr>
        <p:spPr>
          <a:xfrm>
            <a:off x="3813356" y="3709319"/>
            <a:ext cx="205820" cy="27653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a:extLst>
              <a:ext uri="{FF2B5EF4-FFF2-40B4-BE49-F238E27FC236}">
                <a16:creationId xmlns:a16="http://schemas.microsoft.com/office/drawing/2014/main" id="{9A088853-EB3F-DCC9-3A28-DE1E4EB997BA}"/>
              </a:ext>
            </a:extLst>
          </p:cNvPr>
          <p:cNvSpPr/>
          <p:nvPr/>
        </p:nvSpPr>
        <p:spPr>
          <a:xfrm>
            <a:off x="3348028" y="3271739"/>
            <a:ext cx="723728" cy="276531"/>
          </a:xfrm>
          <a:prstGeom prst="rect">
            <a:avLst/>
          </a:prstGeom>
          <a:noFill/>
          <a:ln w="76200">
            <a:solidFill>
              <a:srgbClr val="FF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9" name="直線コネクタ 8">
            <a:extLst>
              <a:ext uri="{FF2B5EF4-FFF2-40B4-BE49-F238E27FC236}">
                <a16:creationId xmlns:a16="http://schemas.microsoft.com/office/drawing/2014/main" id="{2A6A1175-A750-000D-BC28-822C71581C56}"/>
              </a:ext>
            </a:extLst>
          </p:cNvPr>
          <p:cNvCxnSpPr>
            <a:cxnSpLocks/>
            <a:stCxn id="8" idx="3"/>
            <a:endCxn id="6" idx="1"/>
          </p:cNvCxnSpPr>
          <p:nvPr/>
        </p:nvCxnSpPr>
        <p:spPr>
          <a:xfrm>
            <a:off x="4071756" y="3410005"/>
            <a:ext cx="4534371" cy="557312"/>
          </a:xfrm>
          <a:prstGeom prst="line">
            <a:avLst/>
          </a:prstGeom>
          <a:ln w="28575">
            <a:solidFill>
              <a:srgbClr val="FFAA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AE36C23-5034-7E36-2C76-DD1F5D33CB1F}"/>
              </a:ext>
            </a:extLst>
          </p:cNvPr>
          <p:cNvCxnSpPr>
            <a:cxnSpLocks/>
            <a:stCxn id="7" idx="2"/>
            <a:endCxn id="5" idx="0"/>
          </p:cNvCxnSpPr>
          <p:nvPr/>
        </p:nvCxnSpPr>
        <p:spPr>
          <a:xfrm>
            <a:off x="3916266" y="3985851"/>
            <a:ext cx="2998144" cy="373997"/>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570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EA5C51-9A78-21A4-FD07-5DBAE6E57C55}"/>
              </a:ext>
            </a:extLst>
          </p:cNvPr>
          <p:cNvSpPr>
            <a:spLocks noGrp="1"/>
          </p:cNvSpPr>
          <p:nvPr>
            <p:ph type="title"/>
          </p:nvPr>
        </p:nvSpPr>
        <p:spPr/>
        <p:txBody>
          <a:bodyPr>
            <a:normAutofit fontScale="90000"/>
          </a:bodyPr>
          <a:lstStyle/>
          <a:p>
            <a:r>
              <a:rPr kumimoji="1" lang="ja-JP" altLang="en-US" dirty="0"/>
              <a:t>拡張による可視化の改善例 </a:t>
            </a:r>
            <a:r>
              <a:rPr kumimoji="1" lang="en-US" altLang="ja-JP" dirty="0"/>
              <a:t>(after: </a:t>
            </a:r>
            <a:r>
              <a:rPr kumimoji="1" lang="en-US" altLang="ja-JP" dirty="0" err="1"/>
              <a:t>JCompaths</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ADC4523D-9C05-5A58-E2F4-72379C63D9D1}"/>
              </a:ext>
            </a:extLst>
          </p:cNvPr>
          <p:cNvSpPr>
            <a:spLocks noGrp="1"/>
          </p:cNvSpPr>
          <p:nvPr>
            <p:ph sz="quarter" idx="10"/>
          </p:nvPr>
        </p:nvSpPr>
        <p:spPr/>
        <p:txBody>
          <a:bodyPr/>
          <a:lstStyle/>
          <a:p>
            <a:r>
              <a:rPr kumimoji="1" lang="en-US" altLang="ja-JP" dirty="0"/>
              <a:t>Defects4J Math 82</a:t>
            </a:r>
            <a:endParaRPr kumimoji="1" lang="ja-JP" altLang="en-US" dirty="0"/>
          </a:p>
          <a:p>
            <a:endParaRPr kumimoji="1" lang="ja-JP" altLang="en-US" dirty="0"/>
          </a:p>
        </p:txBody>
      </p:sp>
      <p:pic>
        <p:nvPicPr>
          <p:cNvPr id="4" name="コンテンツ プレースホルダー 6" descr="グラフィカル ユーザー インターフェイス, アプリケーション&#10;&#10;自動的に生成された説明">
            <a:extLst>
              <a:ext uri="{FF2B5EF4-FFF2-40B4-BE49-F238E27FC236}">
                <a16:creationId xmlns:a16="http://schemas.microsoft.com/office/drawing/2014/main" id="{2D58373A-FB5D-CC6C-1924-C7EAAFB69B5F}"/>
              </a:ext>
            </a:extLst>
          </p:cNvPr>
          <p:cNvPicPr>
            <a:picLocks noChangeAspect="1"/>
          </p:cNvPicPr>
          <p:nvPr/>
        </p:nvPicPr>
        <p:blipFill rotWithShape="1">
          <a:blip r:embed="rId2">
            <a:extLst>
              <a:ext uri="{28A0092B-C50C-407E-A947-70E740481C1C}">
                <a14:useLocalDpi xmlns:a14="http://schemas.microsoft.com/office/drawing/2010/main" val="0"/>
              </a:ext>
            </a:extLst>
          </a:blip>
          <a:srcRect t="13282" r="33643" b="74118"/>
          <a:stretch/>
        </p:blipFill>
        <p:spPr bwMode="auto">
          <a:xfrm>
            <a:off x="2032279" y="1988397"/>
            <a:ext cx="5390363" cy="570272"/>
          </a:xfrm>
          <a:prstGeom prst="rect">
            <a:avLst/>
          </a:prstGeom>
          <a:noFill/>
          <a:ln w="6350">
            <a:solidFill>
              <a:schemeClr val="tx1"/>
            </a:solidFill>
            <a:miter lim="800000"/>
            <a:headEnd/>
            <a:tailEnd/>
          </a:ln>
          <a:effectLst/>
        </p:spPr>
      </p:pic>
      <p:pic>
        <p:nvPicPr>
          <p:cNvPr id="5" name="コンテンツ プレースホルダー 6" descr="グラフィカル ユーザー インターフェイス, アプリケーション&#10;&#10;自動的に生成された説明">
            <a:extLst>
              <a:ext uri="{FF2B5EF4-FFF2-40B4-BE49-F238E27FC236}">
                <a16:creationId xmlns:a16="http://schemas.microsoft.com/office/drawing/2014/main" id="{CA5FCA16-289C-2B1A-00A2-9E1010C223B8}"/>
              </a:ext>
            </a:extLst>
          </p:cNvPr>
          <p:cNvPicPr>
            <a:picLocks noChangeAspect="1"/>
          </p:cNvPicPr>
          <p:nvPr/>
        </p:nvPicPr>
        <p:blipFill rotWithShape="1">
          <a:blip r:embed="rId2">
            <a:extLst>
              <a:ext uri="{28A0092B-C50C-407E-A947-70E740481C1C}">
                <a14:useLocalDpi xmlns:a14="http://schemas.microsoft.com/office/drawing/2010/main" val="0"/>
              </a:ext>
            </a:extLst>
          </a:blip>
          <a:srcRect t="45239" r="33643" b="1"/>
          <a:stretch/>
        </p:blipFill>
        <p:spPr>
          <a:xfrm>
            <a:off x="2034365" y="2735632"/>
            <a:ext cx="5390363" cy="2478437"/>
          </a:xfrm>
          <a:prstGeom prst="rect">
            <a:avLst/>
          </a:prstGeom>
          <a:ln w="6350">
            <a:solidFill>
              <a:schemeClr val="tx1"/>
            </a:solidFill>
          </a:ln>
        </p:spPr>
      </p:pic>
      <p:sp>
        <p:nvSpPr>
          <p:cNvPr id="6" name="正方形/長方形 5">
            <a:extLst>
              <a:ext uri="{FF2B5EF4-FFF2-40B4-BE49-F238E27FC236}">
                <a16:creationId xmlns:a16="http://schemas.microsoft.com/office/drawing/2014/main" id="{770FBC9B-B78D-D3DB-9FA8-CF406C451F62}"/>
              </a:ext>
            </a:extLst>
          </p:cNvPr>
          <p:cNvSpPr/>
          <p:nvPr/>
        </p:nvSpPr>
        <p:spPr>
          <a:xfrm>
            <a:off x="5235881" y="2178451"/>
            <a:ext cx="1147774" cy="276091"/>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C00000"/>
              </a:solidFill>
            </a:endParaRPr>
          </a:p>
        </p:txBody>
      </p:sp>
      <p:sp>
        <p:nvSpPr>
          <p:cNvPr id="11" name="正方形/長方形 10">
            <a:extLst>
              <a:ext uri="{FF2B5EF4-FFF2-40B4-BE49-F238E27FC236}">
                <a16:creationId xmlns:a16="http://schemas.microsoft.com/office/drawing/2014/main" id="{6D4DC0CE-71B4-E88E-A648-E9901C4228A2}"/>
              </a:ext>
            </a:extLst>
          </p:cNvPr>
          <p:cNvSpPr/>
          <p:nvPr/>
        </p:nvSpPr>
        <p:spPr>
          <a:xfrm>
            <a:off x="5109232" y="4751738"/>
            <a:ext cx="237736" cy="227826"/>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a:extLst>
              <a:ext uri="{FF2B5EF4-FFF2-40B4-BE49-F238E27FC236}">
                <a16:creationId xmlns:a16="http://schemas.microsoft.com/office/drawing/2014/main" id="{0EE9543E-B281-53FA-E9CC-BD562EF1B5E8}"/>
              </a:ext>
            </a:extLst>
          </p:cNvPr>
          <p:cNvSpPr/>
          <p:nvPr/>
        </p:nvSpPr>
        <p:spPr>
          <a:xfrm>
            <a:off x="4675967" y="4258404"/>
            <a:ext cx="746503" cy="235947"/>
          </a:xfrm>
          <a:prstGeom prst="rect">
            <a:avLst/>
          </a:prstGeom>
          <a:noFill/>
          <a:ln w="76200">
            <a:solidFill>
              <a:srgbClr val="FFA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3" name="コンテンツ プレースホルダー 6" descr="グラフィカル ユーザー インターフェイス, アプリケーション&#10;&#10;自動的に生成された説明">
            <a:extLst>
              <a:ext uri="{FF2B5EF4-FFF2-40B4-BE49-F238E27FC236}">
                <a16:creationId xmlns:a16="http://schemas.microsoft.com/office/drawing/2014/main" id="{C5866A24-A128-E550-8D52-3D88B0FA7528}"/>
              </a:ext>
            </a:extLst>
          </p:cNvPr>
          <p:cNvPicPr>
            <a:picLocks noChangeAspect="1"/>
          </p:cNvPicPr>
          <p:nvPr/>
        </p:nvPicPr>
        <p:blipFill rotWithShape="1">
          <a:blip r:embed="rId2">
            <a:extLst>
              <a:ext uri="{28A0092B-C50C-407E-A947-70E740481C1C}">
                <a14:useLocalDpi xmlns:a14="http://schemas.microsoft.com/office/drawing/2010/main" val="0"/>
              </a:ext>
            </a:extLst>
          </a:blip>
          <a:srcRect l="69188" t="16498" r="9128" b="59897"/>
          <a:stretch/>
        </p:blipFill>
        <p:spPr bwMode="auto">
          <a:xfrm>
            <a:off x="7570643" y="4477217"/>
            <a:ext cx="1761457" cy="1068309"/>
          </a:xfrm>
          <a:prstGeom prst="rect">
            <a:avLst/>
          </a:prstGeom>
          <a:noFill/>
          <a:ln w="28575">
            <a:solidFill>
              <a:schemeClr val="accent2"/>
            </a:solidFill>
            <a:miter lim="800000"/>
            <a:headEnd/>
            <a:tailEnd/>
          </a:ln>
          <a:effectLst/>
        </p:spPr>
      </p:pic>
      <p:pic>
        <p:nvPicPr>
          <p:cNvPr id="14" name="コンテンツ プレースホルダー 6" descr="グラフィカル ユーザー インターフェイス, アプリケーション&#10;&#10;自動的に生成された説明">
            <a:extLst>
              <a:ext uri="{FF2B5EF4-FFF2-40B4-BE49-F238E27FC236}">
                <a16:creationId xmlns:a16="http://schemas.microsoft.com/office/drawing/2014/main" id="{105FF8D8-4845-240B-BCBC-7620385DDCA9}"/>
              </a:ext>
            </a:extLst>
          </p:cNvPr>
          <p:cNvPicPr>
            <a:picLocks noChangeAspect="1"/>
          </p:cNvPicPr>
          <p:nvPr/>
        </p:nvPicPr>
        <p:blipFill rotWithShape="1">
          <a:blip r:embed="rId2">
            <a:extLst>
              <a:ext uri="{28A0092B-C50C-407E-A947-70E740481C1C}">
                <a14:useLocalDpi xmlns:a14="http://schemas.microsoft.com/office/drawing/2010/main" val="0"/>
              </a:ext>
            </a:extLst>
          </a:blip>
          <a:srcRect l="69188" t="41503" b="27240"/>
          <a:stretch/>
        </p:blipFill>
        <p:spPr bwMode="auto">
          <a:xfrm>
            <a:off x="7570626" y="2918841"/>
            <a:ext cx="2502931" cy="1414707"/>
          </a:xfrm>
          <a:prstGeom prst="rect">
            <a:avLst/>
          </a:prstGeom>
          <a:noFill/>
          <a:ln w="28575">
            <a:solidFill>
              <a:srgbClr val="FFAA00"/>
            </a:solidFill>
            <a:miter lim="800000"/>
            <a:headEnd/>
            <a:tailEnd/>
          </a:ln>
          <a:effectLst/>
        </p:spPr>
      </p:pic>
      <p:cxnSp>
        <p:nvCxnSpPr>
          <p:cNvPr id="15" name="直線コネクタ 14">
            <a:extLst>
              <a:ext uri="{FF2B5EF4-FFF2-40B4-BE49-F238E27FC236}">
                <a16:creationId xmlns:a16="http://schemas.microsoft.com/office/drawing/2014/main" id="{91395683-9F96-EB82-8F79-DEF97CD9DF9D}"/>
              </a:ext>
            </a:extLst>
          </p:cNvPr>
          <p:cNvCxnSpPr>
            <a:cxnSpLocks/>
            <a:stCxn id="14" idx="1"/>
            <a:endCxn id="12" idx="3"/>
          </p:cNvCxnSpPr>
          <p:nvPr/>
        </p:nvCxnSpPr>
        <p:spPr>
          <a:xfrm flipH="1">
            <a:off x="5422469" y="3626195"/>
            <a:ext cx="2148156" cy="750183"/>
          </a:xfrm>
          <a:prstGeom prst="line">
            <a:avLst/>
          </a:prstGeom>
          <a:ln w="28575">
            <a:solidFill>
              <a:srgbClr val="FFAA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D33287B6-0012-BA23-B437-B2C493FD59C0}"/>
              </a:ext>
            </a:extLst>
          </p:cNvPr>
          <p:cNvCxnSpPr>
            <a:cxnSpLocks/>
            <a:stCxn id="13" idx="1"/>
            <a:endCxn id="11" idx="3"/>
          </p:cNvCxnSpPr>
          <p:nvPr/>
        </p:nvCxnSpPr>
        <p:spPr>
          <a:xfrm flipH="1" flipV="1">
            <a:off x="5346968" y="4865651"/>
            <a:ext cx="2223674" cy="145720"/>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929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741605-6C7B-1E76-9151-71B1FDD4AFA4}"/>
              </a:ext>
            </a:extLst>
          </p:cNvPr>
          <p:cNvSpPr>
            <a:spLocks noGrp="1"/>
          </p:cNvSpPr>
          <p:nvPr>
            <p:ph type="title"/>
          </p:nvPr>
        </p:nvSpPr>
        <p:spPr/>
        <p:txBody>
          <a:bodyPr/>
          <a:lstStyle/>
          <a:p>
            <a:r>
              <a:rPr kumimoji="1" lang="ja-JP" altLang="en-US" dirty="0"/>
              <a:t>ツールの評価方法</a:t>
            </a:r>
          </a:p>
        </p:txBody>
      </p:sp>
      <p:sp>
        <p:nvSpPr>
          <p:cNvPr id="3" name="コンテンツ プレースホルダー 2">
            <a:extLst>
              <a:ext uri="{FF2B5EF4-FFF2-40B4-BE49-F238E27FC236}">
                <a16:creationId xmlns:a16="http://schemas.microsoft.com/office/drawing/2014/main" id="{FE899C27-EBF0-69DB-50B7-8FD70661BFE0}"/>
              </a:ext>
            </a:extLst>
          </p:cNvPr>
          <p:cNvSpPr>
            <a:spLocks noGrp="1"/>
          </p:cNvSpPr>
          <p:nvPr>
            <p:ph sz="quarter" idx="10"/>
          </p:nvPr>
        </p:nvSpPr>
        <p:spPr/>
        <p:txBody>
          <a:bodyPr/>
          <a:lstStyle/>
          <a:p>
            <a:r>
              <a:rPr kumimoji="1" lang="ja-JP" altLang="en-US" dirty="0"/>
              <a:t>目的</a:t>
            </a:r>
            <a:endParaRPr kumimoji="1" lang="en-US" altLang="ja-JP" dirty="0"/>
          </a:p>
          <a:p>
            <a:pPr lvl="1"/>
            <a:r>
              <a:rPr kumimoji="1" lang="ja-JP" altLang="en-US" dirty="0"/>
              <a:t>ソースコードの変更前後おいて、動的な情報を静的な差分にあわせて可視化することはその変化を理解する助けとなるか</a:t>
            </a:r>
            <a:endParaRPr kumimoji="1" lang="en-US" altLang="ja-JP" dirty="0"/>
          </a:p>
          <a:p>
            <a:pPr lvl="1"/>
            <a:r>
              <a:rPr lang="en-US" altLang="ja-JP" dirty="0" err="1"/>
              <a:t>Jcompaths</a:t>
            </a:r>
            <a:r>
              <a:rPr lang="ja-JP" altLang="en-US" dirty="0"/>
              <a:t>における繰り返しを有するメソッドに対する可視化の拡張は有効に働くか</a:t>
            </a:r>
            <a:endParaRPr lang="en-US" altLang="ja-JP" dirty="0"/>
          </a:p>
          <a:p>
            <a:r>
              <a:rPr kumimoji="1" lang="ja-JP" altLang="en-US" dirty="0"/>
              <a:t>内容</a:t>
            </a:r>
            <a:endParaRPr kumimoji="1" lang="en-US" altLang="ja-JP" dirty="0"/>
          </a:p>
          <a:p>
            <a:pPr lvl="1"/>
            <a:r>
              <a:rPr lang="ja-JP" altLang="en-US" dirty="0"/>
              <a:t>ツールを用いたタスクによる評価</a:t>
            </a:r>
            <a:endParaRPr lang="en-US" altLang="ja-JP" dirty="0"/>
          </a:p>
          <a:p>
            <a:pPr lvl="1"/>
            <a:r>
              <a:rPr kumimoji="1" lang="ja-JP" altLang="en-US" dirty="0"/>
              <a:t>その後のアンケート</a:t>
            </a:r>
            <a:endParaRPr kumimoji="1" lang="en-US" altLang="ja-JP" dirty="0"/>
          </a:p>
          <a:p>
            <a:r>
              <a:rPr lang="ja-JP" altLang="en-US" dirty="0"/>
              <a:t>対象</a:t>
            </a:r>
            <a:endParaRPr lang="en-US" altLang="ja-JP" dirty="0"/>
          </a:p>
          <a:p>
            <a:pPr lvl="1"/>
            <a:r>
              <a:rPr lang="ja-JP" altLang="en-US" dirty="0"/>
              <a:t>情報系大学生・大学院生</a:t>
            </a:r>
            <a:r>
              <a:rPr lang="en-US" altLang="ja-JP" dirty="0"/>
              <a:t>10</a:t>
            </a:r>
            <a:r>
              <a:rPr lang="ja-JP" altLang="en-US" dirty="0"/>
              <a:t>名</a:t>
            </a:r>
            <a:endParaRPr kumimoji="1" lang="ja-JP" altLang="en-US" dirty="0"/>
          </a:p>
        </p:txBody>
      </p:sp>
    </p:spTree>
    <p:extLst>
      <p:ext uri="{BB962C8B-B14F-4D97-AF65-F5344CB8AC3E}">
        <p14:creationId xmlns:p14="http://schemas.microsoft.com/office/powerpoint/2010/main" val="499799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B2FB82-F89D-350E-D364-6A42FDE82100}"/>
              </a:ext>
            </a:extLst>
          </p:cNvPr>
          <p:cNvSpPr>
            <a:spLocks noGrp="1"/>
          </p:cNvSpPr>
          <p:nvPr>
            <p:ph type="title"/>
          </p:nvPr>
        </p:nvSpPr>
        <p:spPr/>
        <p:txBody>
          <a:bodyPr/>
          <a:lstStyle/>
          <a:p>
            <a:r>
              <a:rPr kumimoji="1" lang="ja-JP" altLang="en-US" dirty="0"/>
              <a:t>タスクによる評価</a:t>
            </a:r>
          </a:p>
        </p:txBody>
      </p:sp>
      <p:sp>
        <p:nvSpPr>
          <p:cNvPr id="3" name="コンテンツ プレースホルダー 2">
            <a:extLst>
              <a:ext uri="{FF2B5EF4-FFF2-40B4-BE49-F238E27FC236}">
                <a16:creationId xmlns:a16="http://schemas.microsoft.com/office/drawing/2014/main" id="{648303DA-6ACA-D085-7D23-D6F5AC4EE7A7}"/>
              </a:ext>
            </a:extLst>
          </p:cNvPr>
          <p:cNvSpPr>
            <a:spLocks noGrp="1"/>
          </p:cNvSpPr>
          <p:nvPr>
            <p:ph sz="quarter" idx="10"/>
          </p:nvPr>
        </p:nvSpPr>
        <p:spPr/>
        <p:txBody>
          <a:bodyPr>
            <a:normAutofit/>
          </a:bodyPr>
          <a:lstStyle/>
          <a:p>
            <a:r>
              <a:rPr kumimoji="1" lang="ja-JP" altLang="en-US" dirty="0"/>
              <a:t>タスク：デバッグによるメソッド実行の変化を記述する</a:t>
            </a:r>
            <a:endParaRPr kumimoji="1" lang="en-US" altLang="ja-JP" dirty="0"/>
          </a:p>
          <a:p>
            <a:pPr lvl="1"/>
            <a:r>
              <a:rPr kumimoji="1" lang="ja-JP" altLang="en-US" dirty="0"/>
              <a:t>メソッドの入出力関連に限定して様式を指定して記述</a:t>
            </a:r>
          </a:p>
          <a:p>
            <a:pPr lvl="1"/>
            <a:r>
              <a:rPr kumimoji="1" lang="ja-JP" altLang="en-US" dirty="0"/>
              <a:t>所要時間を測り、内容を採点（</a:t>
            </a:r>
            <a:r>
              <a:rPr kumimoji="1" lang="en-US" altLang="ja-JP" dirty="0"/>
              <a:t>0〜4</a:t>
            </a:r>
            <a:r>
              <a:rPr kumimoji="1" lang="ja-JP" altLang="en-US" dirty="0"/>
              <a:t>点）</a:t>
            </a:r>
          </a:p>
          <a:p>
            <a:r>
              <a:rPr kumimoji="1" lang="ja-JP" altLang="en-US" dirty="0"/>
              <a:t>対象のメソッド： </a:t>
            </a:r>
            <a:r>
              <a:rPr kumimoji="1" lang="en-US" altLang="ja-JP" dirty="0"/>
              <a:t>Defects4J</a:t>
            </a:r>
            <a:r>
              <a:rPr kumimoji="1" lang="ja-JP" altLang="en-US" dirty="0"/>
              <a:t>から用意した</a:t>
            </a:r>
            <a:r>
              <a:rPr kumimoji="1" lang="en-US" altLang="ja-JP" dirty="0"/>
              <a:t>3</a:t>
            </a:r>
            <a:r>
              <a:rPr kumimoji="1" lang="ja-JP" altLang="en-US" dirty="0"/>
              <a:t>つ</a:t>
            </a:r>
          </a:p>
          <a:p>
            <a:pPr lvl="1"/>
            <a:r>
              <a:rPr kumimoji="1" lang="en-US" altLang="ja-JP" dirty="0"/>
              <a:t>Defects4J</a:t>
            </a:r>
            <a:r>
              <a:rPr kumimoji="1" lang="ja-JP" altLang="en-US" dirty="0"/>
              <a:t>：</a:t>
            </a:r>
            <a:r>
              <a:rPr kumimoji="1" lang="en-US" altLang="ja-JP" dirty="0"/>
              <a:t>OSS</a:t>
            </a:r>
            <a:r>
              <a:rPr kumimoji="1" lang="ja-JP" altLang="en-US" dirty="0"/>
              <a:t>のバグからなるデータセット</a:t>
            </a:r>
          </a:p>
          <a:p>
            <a:pPr lvl="1"/>
            <a:r>
              <a:rPr kumimoji="1" lang="ja-JP" altLang="en-US" dirty="0"/>
              <a:t>変更</a:t>
            </a:r>
            <a:r>
              <a:rPr lang="ja-JP" altLang="en-US" dirty="0"/>
              <a:t>が</a:t>
            </a:r>
            <a:r>
              <a:rPr lang="en-US" altLang="ja-JP" dirty="0"/>
              <a:t>1</a:t>
            </a:r>
            <a:r>
              <a:rPr lang="ja-JP" altLang="en-US" dirty="0"/>
              <a:t>メソッドのみで、</a:t>
            </a:r>
            <a:r>
              <a:rPr kumimoji="1" lang="ja-JP" altLang="en-US" dirty="0"/>
              <a:t>繰り返し実行を含むもの</a:t>
            </a:r>
          </a:p>
          <a:p>
            <a:r>
              <a:rPr kumimoji="1" lang="ja-JP" altLang="en-US" dirty="0"/>
              <a:t>使用するツール</a:t>
            </a:r>
          </a:p>
          <a:p>
            <a:pPr lvl="1"/>
            <a:r>
              <a:rPr kumimoji="1" lang="en-US" altLang="ja-JP" dirty="0" err="1"/>
              <a:t>JCompaths</a:t>
            </a:r>
            <a:r>
              <a:rPr lang="ja-JP" altLang="en-US" dirty="0"/>
              <a:t>（</a:t>
            </a:r>
            <a:r>
              <a:rPr kumimoji="1" lang="ja-JP" altLang="en-US" dirty="0"/>
              <a:t>コード差分 ＋ 実行の差分）</a:t>
            </a:r>
          </a:p>
          <a:p>
            <a:pPr lvl="1"/>
            <a:r>
              <a:rPr kumimoji="1" lang="en-US" altLang="ja-JP" dirty="0" err="1"/>
              <a:t>didiffff</a:t>
            </a:r>
            <a:r>
              <a:rPr lang="ja-JP" altLang="en-US" dirty="0"/>
              <a:t>（</a:t>
            </a:r>
            <a:r>
              <a:rPr kumimoji="1" lang="ja-JP" altLang="en-US" dirty="0"/>
              <a:t>コード差分 ＋ 実行の差分）</a:t>
            </a:r>
          </a:p>
          <a:p>
            <a:pPr lvl="1"/>
            <a:r>
              <a:rPr kumimoji="1" lang="en-US" altLang="ja-JP" dirty="0"/>
              <a:t>GitHub</a:t>
            </a:r>
            <a:r>
              <a:rPr kumimoji="1" lang="ja-JP" altLang="en-US" dirty="0"/>
              <a:t>（コード差分のみ）</a:t>
            </a:r>
          </a:p>
          <a:p>
            <a:endParaRPr kumimoji="1" lang="ja-JP" altLang="en-US" dirty="0"/>
          </a:p>
        </p:txBody>
      </p:sp>
    </p:spTree>
    <p:extLst>
      <p:ext uri="{BB962C8B-B14F-4D97-AF65-F5344CB8AC3E}">
        <p14:creationId xmlns:p14="http://schemas.microsoft.com/office/powerpoint/2010/main" val="3502599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CFC20-B5CB-FC07-E951-45BD76C0EF5E}"/>
              </a:ext>
            </a:extLst>
          </p:cNvPr>
          <p:cNvSpPr>
            <a:spLocks noGrp="1"/>
          </p:cNvSpPr>
          <p:nvPr>
            <p:ph type="title"/>
          </p:nvPr>
        </p:nvSpPr>
        <p:spPr/>
        <p:txBody>
          <a:bodyPr/>
          <a:lstStyle/>
          <a:p>
            <a:r>
              <a:rPr kumimoji="1" lang="ja-JP" altLang="en-US" dirty="0"/>
              <a:t>結果：タスクの所要時間</a:t>
            </a:r>
          </a:p>
        </p:txBody>
      </p:sp>
      <p:sp>
        <p:nvSpPr>
          <p:cNvPr id="3" name="コンテンツ プレースホルダー 2">
            <a:extLst>
              <a:ext uri="{FF2B5EF4-FFF2-40B4-BE49-F238E27FC236}">
                <a16:creationId xmlns:a16="http://schemas.microsoft.com/office/drawing/2014/main" id="{1B3F5816-F2C1-196A-9E29-99F63393E4D2}"/>
              </a:ext>
            </a:extLst>
          </p:cNvPr>
          <p:cNvSpPr>
            <a:spLocks noGrp="1"/>
          </p:cNvSpPr>
          <p:nvPr>
            <p:ph sz="quarter" idx="10"/>
          </p:nvPr>
        </p:nvSpPr>
        <p:spPr>
          <a:xfrm>
            <a:off x="696000" y="1371604"/>
            <a:ext cx="5506392" cy="4775199"/>
          </a:xfrm>
        </p:spPr>
        <p:txBody>
          <a:bodyPr/>
          <a:lstStyle/>
          <a:p>
            <a:r>
              <a:rPr lang="en-US" altLang="ja-JP" sz="2800" dirty="0" err="1"/>
              <a:t>JCompaths</a:t>
            </a:r>
            <a:r>
              <a:rPr lang="ja-JP" altLang="en-US" sz="2800" dirty="0"/>
              <a:t>と他のツールとの間で，平均値に統計的な有意差はなかった（有意水準</a:t>
            </a:r>
            <a:r>
              <a:rPr lang="en-US" altLang="ja-JP" sz="2800" dirty="0"/>
              <a:t>5%</a:t>
            </a:r>
            <a:r>
              <a:rPr lang="ja-JP" altLang="en-US" sz="2800" dirty="0"/>
              <a:t>）</a:t>
            </a:r>
          </a:p>
          <a:p>
            <a:endParaRPr kumimoji="1" lang="en-US" altLang="ja-JP" dirty="0"/>
          </a:p>
          <a:p>
            <a:endParaRPr lang="en-US" altLang="ja-JP" dirty="0"/>
          </a:p>
          <a:p>
            <a:pPr lvl="1"/>
            <a:endParaRPr kumimoji="1" lang="en-US" altLang="ja-JP" dirty="0"/>
          </a:p>
          <a:p>
            <a:pPr lvl="1"/>
            <a:endParaRPr lang="en-US" altLang="ja-JP" dirty="0"/>
          </a:p>
          <a:p>
            <a:pPr lvl="1"/>
            <a:r>
              <a:rPr lang="ja-JP" altLang="en-US" dirty="0"/>
              <a:t>（制限時間</a:t>
            </a:r>
            <a:r>
              <a:rPr lang="en-US" altLang="ja-JP" dirty="0"/>
              <a:t>20</a:t>
            </a:r>
            <a:r>
              <a:rPr lang="ja-JP" altLang="en-US" dirty="0"/>
              <a:t>分）</a:t>
            </a:r>
            <a:endParaRPr kumimoji="1" lang="ja-JP" altLang="en-US" dirty="0"/>
          </a:p>
        </p:txBody>
      </p:sp>
      <p:graphicFrame>
        <p:nvGraphicFramePr>
          <p:cNvPr id="4" name="表 3">
            <a:extLst>
              <a:ext uri="{FF2B5EF4-FFF2-40B4-BE49-F238E27FC236}">
                <a16:creationId xmlns:a16="http://schemas.microsoft.com/office/drawing/2014/main" id="{BB7A2FD2-F950-03A1-193B-9E3605158113}"/>
              </a:ext>
            </a:extLst>
          </p:cNvPr>
          <p:cNvGraphicFramePr>
            <a:graphicFrameLocks/>
          </p:cNvGraphicFramePr>
          <p:nvPr>
            <p:extLst>
              <p:ext uri="{D42A27DB-BD31-4B8C-83A1-F6EECF244321}">
                <p14:modId xmlns:p14="http://schemas.microsoft.com/office/powerpoint/2010/main" val="3553315660"/>
              </p:ext>
            </p:extLst>
          </p:nvPr>
        </p:nvGraphicFramePr>
        <p:xfrm>
          <a:off x="696000" y="3429000"/>
          <a:ext cx="5400000" cy="792480"/>
        </p:xfrm>
        <a:graphic>
          <a:graphicData uri="http://schemas.openxmlformats.org/drawingml/2006/table">
            <a:tbl>
              <a:tblPr firstRow="1" bandRow="1">
                <a:tableStyleId>{5C22544A-7EE6-4342-B048-85BDC9FD1C3A}</a:tableStyleId>
              </a:tblPr>
              <a:tblGrid>
                <a:gridCol w="1088740">
                  <a:extLst>
                    <a:ext uri="{9D8B030D-6E8A-4147-A177-3AD203B41FA5}">
                      <a16:colId xmlns:a16="http://schemas.microsoft.com/office/drawing/2014/main" val="3844804265"/>
                    </a:ext>
                  </a:extLst>
                </a:gridCol>
                <a:gridCol w="1400940">
                  <a:extLst>
                    <a:ext uri="{9D8B030D-6E8A-4147-A177-3AD203B41FA5}">
                      <a16:colId xmlns:a16="http://schemas.microsoft.com/office/drawing/2014/main" val="2437735200"/>
                    </a:ext>
                  </a:extLst>
                </a:gridCol>
                <a:gridCol w="1455160">
                  <a:extLst>
                    <a:ext uri="{9D8B030D-6E8A-4147-A177-3AD203B41FA5}">
                      <a16:colId xmlns:a16="http://schemas.microsoft.com/office/drawing/2014/main" val="3891567249"/>
                    </a:ext>
                  </a:extLst>
                </a:gridCol>
                <a:gridCol w="1455160">
                  <a:extLst>
                    <a:ext uri="{9D8B030D-6E8A-4147-A177-3AD203B41FA5}">
                      <a16:colId xmlns:a16="http://schemas.microsoft.com/office/drawing/2014/main" val="912104332"/>
                    </a:ext>
                  </a:extLst>
                </a:gridCol>
              </a:tblGrid>
              <a:tr h="360000">
                <a:tc>
                  <a:txBody>
                    <a:bodyPr/>
                    <a:lstStyle/>
                    <a:p>
                      <a:pPr algn="ctr"/>
                      <a:endParaRPr kumimoji="1" lang="ja-JP" altLang="en-US" sz="2000" b="0" dirty="0">
                        <a:solidFill>
                          <a:schemeClr val="tx1">
                            <a:lumMod val="85000"/>
                            <a:lumOff val="15000"/>
                          </a:schemeClr>
                        </a:solidFill>
                        <a:latin typeface="+mn-lt"/>
                        <a:ea typeface="+mn-ea"/>
                      </a:endParaRP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0" dirty="0" err="1">
                          <a:solidFill>
                            <a:schemeClr val="tx1">
                              <a:lumMod val="85000"/>
                              <a:lumOff val="15000"/>
                            </a:schemeClr>
                          </a:solidFill>
                          <a:latin typeface="+mn-lt"/>
                          <a:ea typeface="+mn-ea"/>
                        </a:rPr>
                        <a:t>JCompaths</a:t>
                      </a:r>
                      <a:endParaRPr kumimoji="1" lang="ja-JP" altLang="en-US" sz="2000" b="0" dirty="0">
                        <a:solidFill>
                          <a:schemeClr val="tx1">
                            <a:lumMod val="85000"/>
                            <a:lumOff val="15000"/>
                          </a:schemeClr>
                        </a:solidFill>
                        <a:latin typeface="+mn-lt"/>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ED7EE"/>
                    </a:solidFill>
                  </a:tcPr>
                </a:tc>
                <a:tc>
                  <a:txBody>
                    <a:bodyPr/>
                    <a:lstStyle/>
                    <a:p>
                      <a:pPr algn="ctr"/>
                      <a:r>
                        <a:rPr kumimoji="1" lang="en-US" altLang="ja-JP" sz="2000" b="0" dirty="0" err="1">
                          <a:solidFill>
                            <a:schemeClr val="tx1">
                              <a:lumMod val="85000"/>
                              <a:lumOff val="15000"/>
                            </a:schemeClr>
                          </a:solidFill>
                          <a:latin typeface="+mn-lt"/>
                          <a:ea typeface="+mn-ea"/>
                        </a:rPr>
                        <a:t>didiffff</a:t>
                      </a:r>
                      <a:endParaRPr kumimoji="1" lang="ja-JP" altLang="en-US" sz="2000" b="0" dirty="0">
                        <a:solidFill>
                          <a:schemeClr val="tx1">
                            <a:lumMod val="85000"/>
                            <a:lumOff val="15000"/>
                          </a:schemeClr>
                        </a:solidFill>
                        <a:latin typeface="+mn-lt"/>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C5E1B4"/>
                    </a:solidFill>
                  </a:tcPr>
                </a:tc>
                <a:tc>
                  <a:txBody>
                    <a:bodyPr/>
                    <a:lstStyle/>
                    <a:p>
                      <a:pPr algn="ctr"/>
                      <a:r>
                        <a:rPr kumimoji="1" lang="en-US" altLang="ja-JP" sz="2000" b="0" dirty="0">
                          <a:solidFill>
                            <a:schemeClr val="tx1">
                              <a:lumMod val="85000"/>
                              <a:lumOff val="15000"/>
                            </a:schemeClr>
                          </a:solidFill>
                          <a:latin typeface="+mn-lt"/>
                          <a:ea typeface="+mn-ea"/>
                        </a:rPr>
                        <a:t>GitHub</a:t>
                      </a:r>
                      <a:endParaRPr kumimoji="1" lang="ja-JP" altLang="en-US" sz="2000" b="0" dirty="0">
                        <a:solidFill>
                          <a:schemeClr val="tx1">
                            <a:lumMod val="85000"/>
                            <a:lumOff val="15000"/>
                          </a:schemeClr>
                        </a:solidFill>
                        <a:latin typeface="+mn-lt"/>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FABAB"/>
                    </a:solidFill>
                  </a:tcPr>
                </a:tc>
                <a:extLst>
                  <a:ext uri="{0D108BD9-81ED-4DB2-BD59-A6C34878D82A}">
                    <a16:rowId xmlns:a16="http://schemas.microsoft.com/office/drawing/2014/main" val="88066718"/>
                  </a:ext>
                </a:extLst>
              </a:tr>
              <a:tr h="360000">
                <a:tc>
                  <a:txBody>
                    <a:bodyPr/>
                    <a:lstStyle/>
                    <a:p>
                      <a:pPr algn="ctr"/>
                      <a:r>
                        <a:rPr kumimoji="1" lang="ja-JP" altLang="en-US" sz="2000" b="0">
                          <a:solidFill>
                            <a:schemeClr val="tx1">
                              <a:lumMod val="85000"/>
                              <a:lumOff val="15000"/>
                            </a:schemeClr>
                          </a:solidFill>
                          <a:latin typeface="+mn-lt"/>
                          <a:ea typeface="+mn-ea"/>
                        </a:rPr>
                        <a:t>平均値</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2000" b="0" dirty="0">
                          <a:solidFill>
                            <a:schemeClr val="tx1">
                              <a:lumMod val="85000"/>
                              <a:lumOff val="15000"/>
                            </a:schemeClr>
                          </a:solidFill>
                          <a:latin typeface="+mn-lt"/>
                          <a:ea typeface="+mn-ea"/>
                        </a:rPr>
                        <a:t>14</a:t>
                      </a:r>
                      <a:r>
                        <a:rPr kumimoji="1" lang="ja-JP" altLang="en-US" sz="2000" b="0" dirty="0">
                          <a:solidFill>
                            <a:schemeClr val="tx1">
                              <a:lumMod val="85000"/>
                              <a:lumOff val="15000"/>
                            </a:schemeClr>
                          </a:solidFill>
                          <a:latin typeface="+mn-lt"/>
                          <a:ea typeface="+mn-ea"/>
                        </a:rPr>
                        <a:t>分</a:t>
                      </a:r>
                      <a:r>
                        <a:rPr kumimoji="1" lang="en-US" altLang="ja-JP" sz="2000" b="0" dirty="0">
                          <a:solidFill>
                            <a:schemeClr val="tx1">
                              <a:lumMod val="85000"/>
                              <a:lumOff val="15000"/>
                            </a:schemeClr>
                          </a:solidFill>
                          <a:latin typeface="+mn-lt"/>
                          <a:ea typeface="+mn-ea"/>
                        </a:rPr>
                        <a:t>31</a:t>
                      </a:r>
                      <a:r>
                        <a:rPr kumimoji="1" lang="ja-JP" altLang="en-US" sz="2000" b="0" dirty="0">
                          <a:solidFill>
                            <a:schemeClr val="tx1">
                              <a:lumMod val="85000"/>
                              <a:lumOff val="15000"/>
                            </a:schemeClr>
                          </a:solidFill>
                          <a:latin typeface="+mn-lt"/>
                          <a:ea typeface="+mn-ea"/>
                        </a:rPr>
                        <a:t>秒</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2000" b="0" dirty="0">
                          <a:solidFill>
                            <a:schemeClr val="tx1">
                              <a:lumMod val="85000"/>
                              <a:lumOff val="15000"/>
                            </a:schemeClr>
                          </a:solidFill>
                          <a:latin typeface="+mn-lt"/>
                          <a:ea typeface="+mn-ea"/>
                        </a:rPr>
                        <a:t>16</a:t>
                      </a:r>
                      <a:r>
                        <a:rPr kumimoji="1" lang="ja-JP" altLang="en-US" sz="2000" b="0" dirty="0">
                          <a:solidFill>
                            <a:schemeClr val="tx1">
                              <a:lumMod val="85000"/>
                              <a:lumOff val="15000"/>
                            </a:schemeClr>
                          </a:solidFill>
                          <a:latin typeface="+mn-lt"/>
                          <a:ea typeface="+mn-ea"/>
                        </a:rPr>
                        <a:t>分</a:t>
                      </a:r>
                      <a:r>
                        <a:rPr kumimoji="1" lang="en-US" altLang="ja-JP" sz="2000" b="0" dirty="0">
                          <a:solidFill>
                            <a:schemeClr val="tx1">
                              <a:lumMod val="85000"/>
                              <a:lumOff val="15000"/>
                            </a:schemeClr>
                          </a:solidFill>
                          <a:latin typeface="+mn-lt"/>
                          <a:ea typeface="+mn-ea"/>
                        </a:rPr>
                        <a:t>35</a:t>
                      </a:r>
                      <a:r>
                        <a:rPr kumimoji="1" lang="ja-JP" altLang="en-US" sz="2000" b="0" dirty="0">
                          <a:solidFill>
                            <a:schemeClr val="tx1">
                              <a:lumMod val="85000"/>
                              <a:lumOff val="15000"/>
                            </a:schemeClr>
                          </a:solidFill>
                          <a:latin typeface="+mn-lt"/>
                          <a:ea typeface="+mn-ea"/>
                        </a:rPr>
                        <a:t>秒</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2000" b="0" dirty="0">
                          <a:solidFill>
                            <a:schemeClr val="tx1">
                              <a:lumMod val="85000"/>
                              <a:lumOff val="15000"/>
                            </a:schemeClr>
                          </a:solidFill>
                          <a:latin typeface="+mn-lt"/>
                          <a:ea typeface="+mn-ea"/>
                        </a:rPr>
                        <a:t>15</a:t>
                      </a:r>
                      <a:r>
                        <a:rPr kumimoji="1" lang="ja-JP" altLang="en-US" sz="2000" b="0" dirty="0">
                          <a:solidFill>
                            <a:schemeClr val="tx1">
                              <a:lumMod val="85000"/>
                              <a:lumOff val="15000"/>
                            </a:schemeClr>
                          </a:solidFill>
                          <a:latin typeface="+mn-lt"/>
                          <a:ea typeface="+mn-ea"/>
                        </a:rPr>
                        <a:t>分</a:t>
                      </a:r>
                      <a:r>
                        <a:rPr kumimoji="1" lang="en-US" altLang="ja-JP" sz="2000" b="0" dirty="0">
                          <a:solidFill>
                            <a:schemeClr val="tx1">
                              <a:lumMod val="85000"/>
                              <a:lumOff val="15000"/>
                            </a:schemeClr>
                          </a:solidFill>
                          <a:latin typeface="+mn-lt"/>
                          <a:ea typeface="+mn-ea"/>
                        </a:rPr>
                        <a:t>49</a:t>
                      </a:r>
                      <a:r>
                        <a:rPr kumimoji="1" lang="ja-JP" altLang="en-US" sz="2000" b="0" dirty="0">
                          <a:solidFill>
                            <a:schemeClr val="tx1">
                              <a:lumMod val="85000"/>
                              <a:lumOff val="15000"/>
                            </a:schemeClr>
                          </a:solidFill>
                          <a:latin typeface="+mn-lt"/>
                          <a:ea typeface="+mn-ea"/>
                        </a:rPr>
                        <a:t>秒</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0944983"/>
                  </a:ext>
                </a:extLst>
              </a:tr>
            </a:tbl>
          </a:graphicData>
        </a:graphic>
      </p:graphicFrame>
      <mc:AlternateContent xmlns:mc="http://schemas.openxmlformats.org/markup-compatibility/2006" xmlns:cx1="http://schemas.microsoft.com/office/drawing/2015/9/8/chartex">
        <mc:Choice Requires="cx1">
          <p:graphicFrame>
            <p:nvGraphicFramePr>
              <p:cNvPr id="8" name="グラフ 7">
                <a:extLst>
                  <a:ext uri="{FF2B5EF4-FFF2-40B4-BE49-F238E27FC236}">
                    <a16:creationId xmlns:a16="http://schemas.microsoft.com/office/drawing/2014/main" id="{7038AE21-B68F-2DBD-485A-BD87ED57FBD0}"/>
                  </a:ext>
                </a:extLst>
              </p:cNvPr>
              <p:cNvGraphicFramePr/>
              <p:nvPr>
                <p:extLst>
                  <p:ext uri="{D42A27DB-BD31-4B8C-83A1-F6EECF244321}">
                    <p14:modId xmlns:p14="http://schemas.microsoft.com/office/powerpoint/2010/main" val="113087325"/>
                  </p:ext>
                </p:extLst>
              </p:nvPr>
            </p:nvGraphicFramePr>
            <p:xfrm>
              <a:off x="6469811" y="1371604"/>
              <a:ext cx="5026189" cy="477519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グラフ 7">
                <a:extLst>
                  <a:ext uri="{FF2B5EF4-FFF2-40B4-BE49-F238E27FC236}">
                    <a16:creationId xmlns:a16="http://schemas.microsoft.com/office/drawing/2014/main" id="{7038AE21-B68F-2DBD-485A-BD87ED57FBD0}"/>
                  </a:ext>
                </a:extLst>
              </p:cNvPr>
              <p:cNvPicPr>
                <a:picLocks noGrp="1" noRot="1" noChangeAspect="1" noMove="1" noResize="1" noEditPoints="1" noAdjustHandles="1" noChangeArrowheads="1" noChangeShapeType="1"/>
              </p:cNvPicPr>
              <p:nvPr/>
            </p:nvPicPr>
            <p:blipFill>
              <a:blip r:embed="rId3"/>
              <a:stretch>
                <a:fillRect/>
              </a:stretch>
            </p:blipFill>
            <p:spPr>
              <a:xfrm>
                <a:off x="6469811" y="1371604"/>
                <a:ext cx="5026189" cy="4775199"/>
              </a:xfrm>
              <a:prstGeom prst="rect">
                <a:avLst/>
              </a:prstGeom>
            </p:spPr>
          </p:pic>
        </mc:Fallback>
      </mc:AlternateContent>
    </p:spTree>
    <p:extLst>
      <p:ext uri="{BB962C8B-B14F-4D97-AF65-F5344CB8AC3E}">
        <p14:creationId xmlns:p14="http://schemas.microsoft.com/office/powerpoint/2010/main" val="3893737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CFC20-B5CB-FC07-E951-45BD76C0EF5E}"/>
              </a:ext>
            </a:extLst>
          </p:cNvPr>
          <p:cNvSpPr>
            <a:spLocks noGrp="1"/>
          </p:cNvSpPr>
          <p:nvPr>
            <p:ph type="title"/>
          </p:nvPr>
        </p:nvSpPr>
        <p:spPr/>
        <p:txBody>
          <a:bodyPr/>
          <a:lstStyle/>
          <a:p>
            <a:r>
              <a:rPr kumimoji="1" lang="ja-JP" altLang="en-US" dirty="0"/>
              <a:t>結果：タスクの点数</a:t>
            </a:r>
          </a:p>
        </p:txBody>
      </p:sp>
      <p:sp>
        <p:nvSpPr>
          <p:cNvPr id="3" name="コンテンツ プレースホルダー 2">
            <a:extLst>
              <a:ext uri="{FF2B5EF4-FFF2-40B4-BE49-F238E27FC236}">
                <a16:creationId xmlns:a16="http://schemas.microsoft.com/office/drawing/2014/main" id="{1B3F5816-F2C1-196A-9E29-99F63393E4D2}"/>
              </a:ext>
            </a:extLst>
          </p:cNvPr>
          <p:cNvSpPr>
            <a:spLocks noGrp="1"/>
          </p:cNvSpPr>
          <p:nvPr>
            <p:ph sz="quarter" idx="10"/>
          </p:nvPr>
        </p:nvSpPr>
        <p:spPr>
          <a:xfrm>
            <a:off x="696000" y="1371604"/>
            <a:ext cx="5506392" cy="4775199"/>
          </a:xfrm>
        </p:spPr>
        <p:txBody>
          <a:bodyPr/>
          <a:lstStyle/>
          <a:p>
            <a:r>
              <a:rPr lang="en-US" altLang="ja-JP" sz="2800" dirty="0" err="1"/>
              <a:t>JCompaths</a:t>
            </a:r>
            <a:r>
              <a:rPr lang="ja-JP" altLang="en-US" sz="2800" dirty="0"/>
              <a:t>と他のツールとの間で，平均値に統計的な有意差はなかった（有意水準</a:t>
            </a:r>
            <a:r>
              <a:rPr lang="en-US" altLang="ja-JP" sz="2800" dirty="0"/>
              <a:t>5%</a:t>
            </a:r>
            <a:r>
              <a:rPr lang="ja-JP" altLang="en-US" sz="2800" dirty="0"/>
              <a:t>）</a:t>
            </a:r>
          </a:p>
          <a:p>
            <a:endParaRPr kumimoji="1" lang="en-US" altLang="ja-JP" dirty="0"/>
          </a:p>
          <a:p>
            <a:endParaRPr lang="en-US" altLang="ja-JP" dirty="0"/>
          </a:p>
          <a:p>
            <a:pPr lvl="1"/>
            <a:endParaRPr kumimoji="1" lang="en-US" altLang="ja-JP" dirty="0"/>
          </a:p>
          <a:p>
            <a:pPr lvl="1"/>
            <a:endParaRPr lang="en-US" altLang="ja-JP" dirty="0"/>
          </a:p>
          <a:p>
            <a:pPr lvl="1"/>
            <a:r>
              <a:rPr lang="ja-JP" altLang="en-US" dirty="0"/>
              <a:t>（満点：</a:t>
            </a:r>
            <a:r>
              <a:rPr lang="en-US" altLang="ja-JP" dirty="0"/>
              <a:t>4</a:t>
            </a:r>
            <a:r>
              <a:rPr lang="ja-JP" altLang="en-US" dirty="0"/>
              <a:t>点）</a:t>
            </a:r>
            <a:endParaRPr kumimoji="1" lang="ja-JP" altLang="en-US" dirty="0"/>
          </a:p>
        </p:txBody>
      </p:sp>
      <p:graphicFrame>
        <p:nvGraphicFramePr>
          <p:cNvPr id="4" name="表 3">
            <a:extLst>
              <a:ext uri="{FF2B5EF4-FFF2-40B4-BE49-F238E27FC236}">
                <a16:creationId xmlns:a16="http://schemas.microsoft.com/office/drawing/2014/main" id="{BB7A2FD2-F950-03A1-193B-9E3605158113}"/>
              </a:ext>
            </a:extLst>
          </p:cNvPr>
          <p:cNvGraphicFramePr>
            <a:graphicFrameLocks/>
          </p:cNvGraphicFramePr>
          <p:nvPr>
            <p:extLst>
              <p:ext uri="{D42A27DB-BD31-4B8C-83A1-F6EECF244321}">
                <p14:modId xmlns:p14="http://schemas.microsoft.com/office/powerpoint/2010/main" val="4071639012"/>
              </p:ext>
            </p:extLst>
          </p:nvPr>
        </p:nvGraphicFramePr>
        <p:xfrm>
          <a:off x="696000" y="3429000"/>
          <a:ext cx="5400000" cy="792480"/>
        </p:xfrm>
        <a:graphic>
          <a:graphicData uri="http://schemas.openxmlformats.org/drawingml/2006/table">
            <a:tbl>
              <a:tblPr firstRow="1" bandRow="1">
                <a:tableStyleId>{5C22544A-7EE6-4342-B048-85BDC9FD1C3A}</a:tableStyleId>
              </a:tblPr>
              <a:tblGrid>
                <a:gridCol w="1088740">
                  <a:extLst>
                    <a:ext uri="{9D8B030D-6E8A-4147-A177-3AD203B41FA5}">
                      <a16:colId xmlns:a16="http://schemas.microsoft.com/office/drawing/2014/main" val="3844804265"/>
                    </a:ext>
                  </a:extLst>
                </a:gridCol>
                <a:gridCol w="1400940">
                  <a:extLst>
                    <a:ext uri="{9D8B030D-6E8A-4147-A177-3AD203B41FA5}">
                      <a16:colId xmlns:a16="http://schemas.microsoft.com/office/drawing/2014/main" val="2437735200"/>
                    </a:ext>
                  </a:extLst>
                </a:gridCol>
                <a:gridCol w="1455160">
                  <a:extLst>
                    <a:ext uri="{9D8B030D-6E8A-4147-A177-3AD203B41FA5}">
                      <a16:colId xmlns:a16="http://schemas.microsoft.com/office/drawing/2014/main" val="3891567249"/>
                    </a:ext>
                  </a:extLst>
                </a:gridCol>
                <a:gridCol w="1455160">
                  <a:extLst>
                    <a:ext uri="{9D8B030D-6E8A-4147-A177-3AD203B41FA5}">
                      <a16:colId xmlns:a16="http://schemas.microsoft.com/office/drawing/2014/main" val="912104332"/>
                    </a:ext>
                  </a:extLst>
                </a:gridCol>
              </a:tblGrid>
              <a:tr h="360000">
                <a:tc>
                  <a:txBody>
                    <a:bodyPr/>
                    <a:lstStyle/>
                    <a:p>
                      <a:pPr algn="ctr"/>
                      <a:endParaRPr kumimoji="1" lang="ja-JP" altLang="en-US" sz="2000" b="0" dirty="0">
                        <a:solidFill>
                          <a:schemeClr val="tx1">
                            <a:lumMod val="85000"/>
                            <a:lumOff val="15000"/>
                          </a:schemeClr>
                        </a:solidFill>
                        <a:latin typeface="+mn-lt"/>
                        <a:ea typeface="+mn-ea"/>
                      </a:endParaRP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0" dirty="0" err="1">
                          <a:solidFill>
                            <a:schemeClr val="tx1">
                              <a:lumMod val="85000"/>
                              <a:lumOff val="15000"/>
                            </a:schemeClr>
                          </a:solidFill>
                          <a:latin typeface="+mn-lt"/>
                          <a:ea typeface="+mn-ea"/>
                        </a:rPr>
                        <a:t>JCompaths</a:t>
                      </a:r>
                      <a:endParaRPr kumimoji="1" lang="ja-JP" altLang="en-US" sz="2000" b="0" dirty="0">
                        <a:solidFill>
                          <a:schemeClr val="tx1">
                            <a:lumMod val="85000"/>
                            <a:lumOff val="15000"/>
                          </a:schemeClr>
                        </a:solidFill>
                        <a:latin typeface="+mn-lt"/>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ED7EE"/>
                    </a:solidFill>
                  </a:tcPr>
                </a:tc>
                <a:tc>
                  <a:txBody>
                    <a:bodyPr/>
                    <a:lstStyle/>
                    <a:p>
                      <a:pPr algn="ctr"/>
                      <a:r>
                        <a:rPr kumimoji="1" lang="en-US" altLang="ja-JP" sz="2000" b="0" dirty="0" err="1">
                          <a:solidFill>
                            <a:schemeClr val="tx1">
                              <a:lumMod val="85000"/>
                              <a:lumOff val="15000"/>
                            </a:schemeClr>
                          </a:solidFill>
                          <a:latin typeface="+mn-lt"/>
                          <a:ea typeface="+mn-ea"/>
                        </a:rPr>
                        <a:t>didiffff</a:t>
                      </a:r>
                      <a:endParaRPr kumimoji="1" lang="ja-JP" altLang="en-US" sz="2000" b="0" dirty="0">
                        <a:solidFill>
                          <a:schemeClr val="tx1">
                            <a:lumMod val="85000"/>
                            <a:lumOff val="15000"/>
                          </a:schemeClr>
                        </a:solidFill>
                        <a:latin typeface="+mn-lt"/>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C5E1B4"/>
                    </a:solidFill>
                  </a:tcPr>
                </a:tc>
                <a:tc>
                  <a:txBody>
                    <a:bodyPr/>
                    <a:lstStyle/>
                    <a:p>
                      <a:pPr algn="ctr"/>
                      <a:r>
                        <a:rPr kumimoji="1" lang="en-US" altLang="ja-JP" sz="2000" b="0" dirty="0">
                          <a:solidFill>
                            <a:schemeClr val="tx1">
                              <a:lumMod val="85000"/>
                              <a:lumOff val="15000"/>
                            </a:schemeClr>
                          </a:solidFill>
                          <a:latin typeface="+mn-lt"/>
                          <a:ea typeface="+mn-ea"/>
                        </a:rPr>
                        <a:t>GitHub</a:t>
                      </a:r>
                      <a:endParaRPr kumimoji="1" lang="ja-JP" altLang="en-US" sz="2000" b="0" dirty="0">
                        <a:solidFill>
                          <a:schemeClr val="tx1">
                            <a:lumMod val="85000"/>
                            <a:lumOff val="15000"/>
                          </a:schemeClr>
                        </a:solidFill>
                        <a:latin typeface="+mn-lt"/>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FABAB"/>
                    </a:solidFill>
                  </a:tcPr>
                </a:tc>
                <a:extLst>
                  <a:ext uri="{0D108BD9-81ED-4DB2-BD59-A6C34878D82A}">
                    <a16:rowId xmlns:a16="http://schemas.microsoft.com/office/drawing/2014/main" val="88066718"/>
                  </a:ext>
                </a:extLst>
              </a:tr>
              <a:tr h="360000">
                <a:tc>
                  <a:txBody>
                    <a:bodyPr/>
                    <a:lstStyle/>
                    <a:p>
                      <a:pPr algn="ctr"/>
                      <a:r>
                        <a:rPr kumimoji="1" lang="ja-JP" altLang="en-US" sz="2000" b="0">
                          <a:solidFill>
                            <a:schemeClr val="tx1">
                              <a:lumMod val="85000"/>
                              <a:lumOff val="15000"/>
                            </a:schemeClr>
                          </a:solidFill>
                          <a:latin typeface="+mn-lt"/>
                          <a:ea typeface="+mn-ea"/>
                        </a:rPr>
                        <a:t>平均値</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2000" b="0" dirty="0">
                          <a:solidFill>
                            <a:schemeClr val="tx1">
                              <a:lumMod val="85000"/>
                              <a:lumOff val="15000"/>
                            </a:schemeClr>
                          </a:solidFill>
                          <a:latin typeface="+mn-lt"/>
                          <a:ea typeface="+mn-ea"/>
                        </a:rPr>
                        <a:t>1.4</a:t>
                      </a:r>
                      <a:r>
                        <a:rPr kumimoji="1" lang="ja-JP" altLang="en-US" sz="2000" b="0">
                          <a:solidFill>
                            <a:schemeClr val="tx1">
                              <a:lumMod val="85000"/>
                              <a:lumOff val="15000"/>
                            </a:schemeClr>
                          </a:solidFill>
                          <a:latin typeface="+mn-lt"/>
                          <a:ea typeface="+mn-ea"/>
                        </a:rPr>
                        <a:t>点</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2000" b="0" dirty="0">
                          <a:solidFill>
                            <a:schemeClr val="tx1">
                              <a:lumMod val="85000"/>
                              <a:lumOff val="15000"/>
                            </a:schemeClr>
                          </a:solidFill>
                          <a:latin typeface="+mn-lt"/>
                          <a:ea typeface="+mn-ea"/>
                        </a:rPr>
                        <a:t>1.4</a:t>
                      </a:r>
                      <a:r>
                        <a:rPr kumimoji="1" lang="ja-JP" altLang="en-US" sz="2000" b="0" dirty="0">
                          <a:solidFill>
                            <a:schemeClr val="tx1">
                              <a:lumMod val="85000"/>
                              <a:lumOff val="15000"/>
                            </a:schemeClr>
                          </a:solidFill>
                          <a:latin typeface="+mn-lt"/>
                          <a:ea typeface="+mn-ea"/>
                        </a:rPr>
                        <a:t>点</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2000" b="0" dirty="0">
                          <a:solidFill>
                            <a:schemeClr val="tx1">
                              <a:lumMod val="85000"/>
                              <a:lumOff val="15000"/>
                            </a:schemeClr>
                          </a:solidFill>
                          <a:latin typeface="+mn-lt"/>
                          <a:ea typeface="+mn-ea"/>
                        </a:rPr>
                        <a:t>2</a:t>
                      </a:r>
                      <a:r>
                        <a:rPr kumimoji="1" lang="ja-JP" altLang="en-US" sz="2000" b="0" dirty="0">
                          <a:solidFill>
                            <a:schemeClr val="tx1">
                              <a:lumMod val="85000"/>
                              <a:lumOff val="15000"/>
                            </a:schemeClr>
                          </a:solidFill>
                          <a:latin typeface="+mn-lt"/>
                          <a:ea typeface="+mn-ea"/>
                        </a:rPr>
                        <a:t>点</a:t>
                      </a: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0944983"/>
                  </a:ext>
                </a:extLst>
              </a:tr>
            </a:tbl>
          </a:graphicData>
        </a:graphic>
      </p:graphicFrame>
      <mc:AlternateContent xmlns:mc="http://schemas.openxmlformats.org/markup-compatibility/2006" xmlns:cx1="http://schemas.microsoft.com/office/drawing/2015/9/8/chartex">
        <mc:Choice Requires="cx1">
          <p:graphicFrame>
            <p:nvGraphicFramePr>
              <p:cNvPr id="5" name="グラフ 4">
                <a:extLst>
                  <a:ext uri="{FF2B5EF4-FFF2-40B4-BE49-F238E27FC236}">
                    <a16:creationId xmlns:a16="http://schemas.microsoft.com/office/drawing/2014/main" id="{03E81C0F-D121-D2A8-6BF4-B6F397344A11}"/>
                  </a:ext>
                </a:extLst>
              </p:cNvPr>
              <p:cNvGraphicFramePr/>
              <p:nvPr>
                <p:extLst>
                  <p:ext uri="{D42A27DB-BD31-4B8C-83A1-F6EECF244321}">
                    <p14:modId xmlns:p14="http://schemas.microsoft.com/office/powerpoint/2010/main" val="2850390499"/>
                  </p:ext>
                </p:extLst>
              </p:nvPr>
            </p:nvGraphicFramePr>
            <p:xfrm>
              <a:off x="6469811" y="1371604"/>
              <a:ext cx="5026189" cy="477519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グラフ 4">
                <a:extLst>
                  <a:ext uri="{FF2B5EF4-FFF2-40B4-BE49-F238E27FC236}">
                    <a16:creationId xmlns:a16="http://schemas.microsoft.com/office/drawing/2014/main" id="{03E81C0F-D121-D2A8-6BF4-B6F397344A11}"/>
                  </a:ext>
                </a:extLst>
              </p:cNvPr>
              <p:cNvPicPr>
                <a:picLocks noGrp="1" noRot="1" noChangeAspect="1" noMove="1" noResize="1" noEditPoints="1" noAdjustHandles="1" noChangeArrowheads="1" noChangeShapeType="1"/>
              </p:cNvPicPr>
              <p:nvPr/>
            </p:nvPicPr>
            <p:blipFill>
              <a:blip r:embed="rId3"/>
              <a:stretch>
                <a:fillRect/>
              </a:stretch>
            </p:blipFill>
            <p:spPr>
              <a:xfrm>
                <a:off x="6469811" y="1371604"/>
                <a:ext cx="5026189" cy="4775199"/>
              </a:xfrm>
              <a:prstGeom prst="rect">
                <a:avLst/>
              </a:prstGeom>
            </p:spPr>
          </p:pic>
        </mc:Fallback>
      </mc:AlternateContent>
    </p:spTree>
    <p:extLst>
      <p:ext uri="{BB962C8B-B14F-4D97-AF65-F5344CB8AC3E}">
        <p14:creationId xmlns:p14="http://schemas.microsoft.com/office/powerpoint/2010/main" val="416100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1C9B0A-801F-6BF1-854B-7F3D075F18CB}"/>
              </a:ext>
            </a:extLst>
          </p:cNvPr>
          <p:cNvSpPr>
            <a:spLocks noGrp="1"/>
          </p:cNvSpPr>
          <p:nvPr>
            <p:ph type="title"/>
          </p:nvPr>
        </p:nvSpPr>
        <p:spPr/>
        <p:txBody>
          <a:bodyPr>
            <a:normAutofit/>
          </a:bodyPr>
          <a:lstStyle/>
          <a:p>
            <a:r>
              <a:rPr kumimoji="1" lang="ja-JP" altLang="en-US" dirty="0"/>
              <a:t>コードレビューにおけるプログラム理解</a:t>
            </a:r>
          </a:p>
        </p:txBody>
      </p:sp>
      <p:sp>
        <p:nvSpPr>
          <p:cNvPr id="3" name="コンテンツ プレースホルダー 2">
            <a:extLst>
              <a:ext uri="{FF2B5EF4-FFF2-40B4-BE49-F238E27FC236}">
                <a16:creationId xmlns:a16="http://schemas.microsoft.com/office/drawing/2014/main" id="{46E8DA77-6D82-8C1F-BEC1-A9232B37EC64}"/>
              </a:ext>
            </a:extLst>
          </p:cNvPr>
          <p:cNvSpPr>
            <a:spLocks noGrp="1"/>
          </p:cNvSpPr>
          <p:nvPr>
            <p:ph sz="quarter" idx="10"/>
          </p:nvPr>
        </p:nvSpPr>
        <p:spPr/>
        <p:txBody>
          <a:bodyPr/>
          <a:lstStyle/>
          <a:p>
            <a:r>
              <a:rPr kumimoji="1" lang="ja-JP" altLang="en-US" dirty="0"/>
              <a:t>コードの変更</a:t>
            </a:r>
            <a:endParaRPr kumimoji="1" lang="en-US" altLang="ja-JP" dirty="0"/>
          </a:p>
          <a:p>
            <a:endParaRPr lang="en-US" altLang="ja-JP" dirty="0"/>
          </a:p>
          <a:p>
            <a:pPr lvl="1"/>
            <a:endParaRPr kumimoji="1" lang="en-US" altLang="ja-JP" dirty="0"/>
          </a:p>
          <a:p>
            <a:pPr lvl="1"/>
            <a:endParaRPr lang="en-US" altLang="ja-JP" dirty="0"/>
          </a:p>
          <a:p>
            <a:pPr lvl="1"/>
            <a:endParaRPr kumimoji="1" lang="en-US" altLang="ja-JP" dirty="0"/>
          </a:p>
          <a:p>
            <a:r>
              <a:rPr lang="ja-JP" altLang="en-US" dirty="0"/>
              <a:t>実行結果</a:t>
            </a:r>
            <a:r>
              <a:rPr kumimoji="1" lang="ja-JP" altLang="en-US" dirty="0"/>
              <a:t>の変化</a:t>
            </a:r>
          </a:p>
        </p:txBody>
      </p:sp>
      <p:sp>
        <p:nvSpPr>
          <p:cNvPr id="9" name="四角形: メモ 8">
            <a:extLst>
              <a:ext uri="{FF2B5EF4-FFF2-40B4-BE49-F238E27FC236}">
                <a16:creationId xmlns:a16="http://schemas.microsoft.com/office/drawing/2014/main" id="{526905D9-8C78-27DB-94E3-B4016F9BE788}"/>
              </a:ext>
            </a:extLst>
          </p:cNvPr>
          <p:cNvSpPr/>
          <p:nvPr/>
        </p:nvSpPr>
        <p:spPr>
          <a:xfrm>
            <a:off x="1068928" y="1889760"/>
            <a:ext cx="1838036" cy="1477818"/>
          </a:xfrm>
          <a:prstGeom prst="foldedCorner">
            <a:avLst/>
          </a:prstGeom>
          <a:solidFill>
            <a:srgbClr val="FFFFFF"/>
          </a:solidFill>
          <a:ln w="25400" cap="flat" cmpd="sng" algn="ctr">
            <a:solidFill>
              <a:srgbClr val="333399"/>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2400" b="0" i="0" u="none" strike="noStrike" kern="0" cap="none" spc="0" normalizeH="0" baseline="0" noProof="0">
              <a:ln>
                <a:solidFill>
                  <a:srgbClr val="000000"/>
                </a:solidFill>
              </a:ln>
              <a:solidFill>
                <a:srgbClr val="000000"/>
              </a:solidFill>
              <a:effectLst/>
              <a:uLnTx/>
              <a:uFillTx/>
              <a:latin typeface="メイリオ"/>
              <a:ea typeface="HGP創英角ｺﾞｼｯｸUB"/>
              <a:cs typeface="+mn-cs"/>
            </a:endParaRPr>
          </a:p>
        </p:txBody>
      </p:sp>
      <p:sp>
        <p:nvSpPr>
          <p:cNvPr id="10" name="矢印: 左右 9">
            <a:extLst>
              <a:ext uri="{FF2B5EF4-FFF2-40B4-BE49-F238E27FC236}">
                <a16:creationId xmlns:a16="http://schemas.microsoft.com/office/drawing/2014/main" id="{75A3A334-5622-BF3E-E2D3-3A2C07AE1D18}"/>
              </a:ext>
            </a:extLst>
          </p:cNvPr>
          <p:cNvSpPr/>
          <p:nvPr/>
        </p:nvSpPr>
        <p:spPr>
          <a:xfrm>
            <a:off x="3094000" y="2351578"/>
            <a:ext cx="1727200" cy="840509"/>
          </a:xfrm>
          <a:prstGeom prst="leftRightArrow">
            <a:avLst/>
          </a:prstGeom>
          <a:gradFill rotWithShape="1">
            <a:gsLst>
              <a:gs pos="0">
                <a:srgbClr val="002060">
                  <a:shade val="51000"/>
                  <a:satMod val="130000"/>
                </a:srgbClr>
              </a:gs>
              <a:gs pos="80000">
                <a:srgbClr val="002060">
                  <a:shade val="93000"/>
                  <a:satMod val="130000"/>
                </a:srgbClr>
              </a:gs>
              <a:gs pos="100000">
                <a:srgbClr val="002060">
                  <a:shade val="94000"/>
                  <a:satMod val="135000"/>
                </a:srgbClr>
              </a:gs>
            </a:gsLst>
            <a:lin ang="16200000" scaled="0"/>
          </a:gradFill>
          <a:ln w="9525" cap="flat" cmpd="sng" algn="ctr">
            <a:solidFill>
              <a:srgbClr val="002060">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400" b="0" i="0" u="none" strike="noStrike" kern="0" cap="none" spc="0" normalizeH="0" baseline="0" noProof="0" dirty="0">
                <a:ln>
                  <a:noFill/>
                </a:ln>
                <a:solidFill>
                  <a:srgbClr val="FFFFFF"/>
                </a:solidFill>
                <a:effectLst/>
                <a:uLnTx/>
                <a:uFillTx/>
                <a:latin typeface="メイリオ"/>
                <a:ea typeface="HGP創英角ｺﾞｼｯｸUB"/>
                <a:cs typeface="+mn-cs"/>
              </a:rPr>
              <a:t>diff</a:t>
            </a:r>
            <a:endParaRPr kumimoji="0" lang="ja-JP" altLang="en-US" sz="2400" b="0" i="0" u="none" strike="noStrike" kern="0" cap="none" spc="0" normalizeH="0" baseline="0" noProof="0" dirty="0">
              <a:ln>
                <a:noFill/>
              </a:ln>
              <a:solidFill>
                <a:srgbClr val="FFFFFF"/>
              </a:solidFill>
              <a:effectLst/>
              <a:uLnTx/>
              <a:uFillTx/>
              <a:latin typeface="メイリオ"/>
              <a:ea typeface="HGP創英角ｺﾞｼｯｸUB"/>
              <a:cs typeface="+mn-cs"/>
            </a:endParaRPr>
          </a:p>
        </p:txBody>
      </p:sp>
      <p:sp>
        <p:nvSpPr>
          <p:cNvPr id="11" name="正方形/長方形 10">
            <a:extLst>
              <a:ext uri="{FF2B5EF4-FFF2-40B4-BE49-F238E27FC236}">
                <a16:creationId xmlns:a16="http://schemas.microsoft.com/office/drawing/2014/main" id="{79785FF4-E977-F62E-813F-48284B851436}"/>
              </a:ext>
            </a:extLst>
          </p:cNvPr>
          <p:cNvSpPr/>
          <p:nvPr/>
        </p:nvSpPr>
        <p:spPr>
          <a:xfrm>
            <a:off x="1068928" y="2203796"/>
            <a:ext cx="1838036" cy="341745"/>
          </a:xfrm>
          <a:prstGeom prst="rect">
            <a:avLst/>
          </a:prstGeom>
          <a:solidFill>
            <a:srgbClr val="C00000"/>
          </a:solidFill>
          <a:ln w="25400" cap="flat" cmpd="sng" algn="ctr">
            <a:solidFill>
              <a:srgbClr val="C00000">
                <a:shade val="50000"/>
              </a:srgb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2400" b="0" i="0" u="none" strike="noStrike" kern="0" cap="none" spc="0" normalizeH="0" baseline="0" noProof="0" dirty="0">
                <a:ln>
                  <a:noFill/>
                </a:ln>
                <a:solidFill>
                  <a:srgbClr val="FFFFFF"/>
                </a:solidFill>
                <a:effectLst/>
                <a:uLnTx/>
                <a:uFillTx/>
                <a:latin typeface="源ノ角ゴシック Code JP M" panose="020B0600000000000000" pitchFamily="34" charset="-128"/>
                <a:ea typeface="源ノ角ゴシック Code JP M" panose="020B0600000000000000" pitchFamily="34" charset="-128"/>
                <a:cs typeface="+mn-cs"/>
              </a:rPr>
              <a:t>- </a:t>
            </a:r>
            <a:r>
              <a:rPr kumimoji="0" lang="ja-JP" altLang="en-US" sz="2400" b="0" i="0" u="none" strike="noStrike" kern="0" cap="none" spc="0" normalizeH="0" baseline="0" noProof="0" dirty="0">
                <a:ln>
                  <a:noFill/>
                </a:ln>
                <a:solidFill>
                  <a:srgbClr val="FFFFFF"/>
                </a:solidFill>
                <a:effectLst/>
                <a:uLnTx/>
                <a:uFillTx/>
                <a:latin typeface="源ノ角ゴシック Code JP M" panose="020B0600000000000000" pitchFamily="34" charset="-128"/>
                <a:ea typeface="源ノ角ゴシック Code JP M" panose="020B0600000000000000" pitchFamily="34" charset="-128"/>
                <a:cs typeface="+mn-cs"/>
              </a:rPr>
              <a:t>削除</a:t>
            </a:r>
          </a:p>
        </p:txBody>
      </p:sp>
      <p:sp>
        <p:nvSpPr>
          <p:cNvPr id="12" name="四角形: メモ 11">
            <a:extLst>
              <a:ext uri="{FF2B5EF4-FFF2-40B4-BE49-F238E27FC236}">
                <a16:creationId xmlns:a16="http://schemas.microsoft.com/office/drawing/2014/main" id="{38DF2672-9CBA-F91D-995C-45C172D48D9E}"/>
              </a:ext>
            </a:extLst>
          </p:cNvPr>
          <p:cNvSpPr/>
          <p:nvPr/>
        </p:nvSpPr>
        <p:spPr>
          <a:xfrm>
            <a:off x="5008237" y="1889760"/>
            <a:ext cx="1838036" cy="1477818"/>
          </a:xfrm>
          <a:prstGeom prst="foldedCorner">
            <a:avLst/>
          </a:prstGeom>
          <a:solidFill>
            <a:srgbClr val="FFFFFF"/>
          </a:solidFill>
          <a:ln w="25400" cap="flat" cmpd="sng" algn="ctr">
            <a:solidFill>
              <a:srgbClr val="333399"/>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メイリオ"/>
              <a:ea typeface="HGP創英角ｺﾞｼｯｸUB"/>
              <a:cs typeface="+mn-cs"/>
            </a:endParaRPr>
          </a:p>
        </p:txBody>
      </p:sp>
      <p:sp>
        <p:nvSpPr>
          <p:cNvPr id="13" name="正方形/長方形 12">
            <a:extLst>
              <a:ext uri="{FF2B5EF4-FFF2-40B4-BE49-F238E27FC236}">
                <a16:creationId xmlns:a16="http://schemas.microsoft.com/office/drawing/2014/main" id="{852AD41D-5D92-E281-1ED2-C91E4593B9F8}"/>
              </a:ext>
            </a:extLst>
          </p:cNvPr>
          <p:cNvSpPr/>
          <p:nvPr/>
        </p:nvSpPr>
        <p:spPr>
          <a:xfrm>
            <a:off x="5008238" y="2203796"/>
            <a:ext cx="1838036" cy="341745"/>
          </a:xfrm>
          <a:prstGeom prst="rect">
            <a:avLst/>
          </a:prstGeom>
          <a:solidFill>
            <a:srgbClr val="00B050"/>
          </a:solidFill>
          <a:ln w="25400" cap="flat" cmpd="sng" algn="ctr">
            <a:solidFill>
              <a:srgbClr val="00B050">
                <a:shade val="50000"/>
              </a:srgb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ja-JP" sz="2400" b="0" i="0" u="none" strike="noStrike" kern="0" cap="none" spc="0" normalizeH="0" baseline="0" noProof="0" dirty="0">
                <a:ln>
                  <a:noFill/>
                </a:ln>
                <a:solidFill>
                  <a:srgbClr val="FFFFFF"/>
                </a:solidFill>
                <a:effectLst/>
                <a:uLnTx/>
                <a:uFillTx/>
                <a:latin typeface="源ノ角ゴシック Code JP M" panose="020B0600000000000000" pitchFamily="34" charset="-128"/>
                <a:ea typeface="源ノ角ゴシック Code JP M" panose="020B0600000000000000" pitchFamily="34" charset="-128"/>
                <a:cs typeface="+mn-cs"/>
              </a:rPr>
              <a:t>+ </a:t>
            </a:r>
            <a:r>
              <a:rPr kumimoji="0" lang="ja-JP" altLang="en-US" sz="2400" kern="0" dirty="0">
                <a:solidFill>
                  <a:srgbClr val="FFFFFF"/>
                </a:solidFill>
                <a:latin typeface="源ノ角ゴシック Code JP M" panose="020B0600000000000000" pitchFamily="34" charset="-128"/>
                <a:ea typeface="源ノ角ゴシック Code JP M" panose="020B0600000000000000" pitchFamily="34" charset="-128"/>
              </a:rPr>
              <a:t>追加</a:t>
            </a:r>
            <a:endParaRPr kumimoji="0" lang="ja-JP" altLang="en-US" sz="2400" b="0" i="0" u="none" strike="noStrike" kern="0" cap="none" spc="0" normalizeH="0" baseline="0" noProof="0" dirty="0">
              <a:ln>
                <a:noFill/>
              </a:ln>
              <a:solidFill>
                <a:srgbClr val="FFFFFF"/>
              </a:solidFill>
              <a:effectLst/>
              <a:uLnTx/>
              <a:uFillTx/>
              <a:latin typeface="源ノ角ゴシック Code JP M" panose="020B0600000000000000" pitchFamily="34" charset="-128"/>
              <a:ea typeface="源ノ角ゴシック Code JP M" panose="020B0600000000000000" pitchFamily="34" charset="-128"/>
              <a:cs typeface="+mn-cs"/>
            </a:endParaRPr>
          </a:p>
        </p:txBody>
      </p:sp>
      <p:sp>
        <p:nvSpPr>
          <p:cNvPr id="7" name="四角形: メモ 6">
            <a:extLst>
              <a:ext uri="{FF2B5EF4-FFF2-40B4-BE49-F238E27FC236}">
                <a16:creationId xmlns:a16="http://schemas.microsoft.com/office/drawing/2014/main" id="{70DC94DF-CE0A-43F7-4551-9A6608263972}"/>
              </a:ext>
            </a:extLst>
          </p:cNvPr>
          <p:cNvSpPr/>
          <p:nvPr/>
        </p:nvSpPr>
        <p:spPr>
          <a:xfrm>
            <a:off x="1068928" y="4196360"/>
            <a:ext cx="1838036" cy="1477818"/>
          </a:xfrm>
          <a:prstGeom prst="foldedCorner">
            <a:avLst/>
          </a:prstGeom>
          <a:solidFill>
            <a:srgbClr val="FFFFFF"/>
          </a:solidFill>
          <a:ln w="25400" cap="flat" cmpd="sng" algn="ctr">
            <a:solidFill>
              <a:srgbClr val="333399"/>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4000" b="0" i="0" u="none" strike="noStrike" kern="0" cap="none" spc="0" normalizeH="0" baseline="0" noProof="0" dirty="0">
                <a:ln>
                  <a:noFill/>
                </a:ln>
                <a:solidFill>
                  <a:srgbClr val="000000"/>
                </a:solidFill>
                <a:effectLst/>
                <a:uLnTx/>
                <a:uFillTx/>
                <a:latin typeface="メイリオ"/>
                <a:ea typeface="HGP創英角ｺﾞｼｯｸUB"/>
                <a:cs typeface="+mn-cs"/>
              </a:rPr>
              <a:t>Test</a:t>
            </a:r>
            <a:r>
              <a:rPr kumimoji="0" lang="ja-JP" altLang="en-US" sz="4000" b="1" i="0" u="none" strike="noStrike" kern="0" cap="none" spc="0" normalizeH="0" baseline="0" noProof="0" dirty="0">
                <a:ln>
                  <a:solidFill>
                    <a:srgbClr val="000000"/>
                  </a:solidFill>
                </a:ln>
                <a:solidFill>
                  <a:srgbClr val="C00000"/>
                </a:solidFill>
                <a:effectLst/>
                <a:uLnTx/>
                <a:uFillTx/>
                <a:latin typeface="メイリオ"/>
                <a:ea typeface="HGP創英角ｺﾞｼｯｸUB"/>
                <a:cs typeface="+mn-cs"/>
              </a:rPr>
              <a:t>✘</a:t>
            </a:r>
          </a:p>
        </p:txBody>
      </p:sp>
      <p:sp>
        <p:nvSpPr>
          <p:cNvPr id="8" name="四角形: メモ 7">
            <a:extLst>
              <a:ext uri="{FF2B5EF4-FFF2-40B4-BE49-F238E27FC236}">
                <a16:creationId xmlns:a16="http://schemas.microsoft.com/office/drawing/2014/main" id="{42B188CA-855F-509F-BCFD-C8ECB0F2B563}"/>
              </a:ext>
            </a:extLst>
          </p:cNvPr>
          <p:cNvSpPr/>
          <p:nvPr/>
        </p:nvSpPr>
        <p:spPr>
          <a:xfrm>
            <a:off x="5008237" y="4198669"/>
            <a:ext cx="1838036" cy="1477818"/>
          </a:xfrm>
          <a:prstGeom prst="foldedCorner">
            <a:avLst/>
          </a:prstGeom>
          <a:solidFill>
            <a:srgbClr val="FFFFFF"/>
          </a:solidFill>
          <a:ln w="25400" cap="flat" cmpd="sng" algn="ctr">
            <a:solidFill>
              <a:srgbClr val="333399"/>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4000" b="0" i="0" u="none" strike="noStrike" kern="0" cap="none" spc="0" normalizeH="0" baseline="0" noProof="0" dirty="0">
                <a:ln>
                  <a:noFill/>
                </a:ln>
                <a:solidFill>
                  <a:srgbClr val="000000"/>
                </a:solidFill>
                <a:effectLst/>
                <a:uLnTx/>
                <a:uFillTx/>
                <a:latin typeface="メイリオ"/>
                <a:ea typeface="HGP創英角ｺﾞｼｯｸUB"/>
                <a:cs typeface="+mn-cs"/>
              </a:rPr>
              <a:t>Test</a:t>
            </a:r>
            <a:r>
              <a:rPr kumimoji="0" lang="ja-JP" altLang="en-US" sz="4000" b="1" i="0" u="none" strike="noStrike" kern="0" cap="none" spc="0" normalizeH="0" baseline="0" noProof="0" dirty="0">
                <a:ln>
                  <a:solidFill>
                    <a:srgbClr val="000000"/>
                  </a:solidFill>
                </a:ln>
                <a:solidFill>
                  <a:srgbClr val="00B050"/>
                </a:solidFill>
                <a:effectLst/>
                <a:uLnTx/>
                <a:uFillTx/>
                <a:latin typeface="メイリオ"/>
                <a:ea typeface="HGP創英角ｺﾞｼｯｸUB"/>
                <a:cs typeface="+mn-cs"/>
              </a:rPr>
              <a:t>✓</a:t>
            </a:r>
          </a:p>
        </p:txBody>
      </p:sp>
      <p:sp>
        <p:nvSpPr>
          <p:cNvPr id="14" name="矢印: 左右 13">
            <a:extLst>
              <a:ext uri="{FF2B5EF4-FFF2-40B4-BE49-F238E27FC236}">
                <a16:creationId xmlns:a16="http://schemas.microsoft.com/office/drawing/2014/main" id="{FE899A60-2353-B71E-1B3B-805932ABC778}"/>
              </a:ext>
            </a:extLst>
          </p:cNvPr>
          <p:cNvSpPr/>
          <p:nvPr/>
        </p:nvSpPr>
        <p:spPr>
          <a:xfrm>
            <a:off x="3094000" y="4699742"/>
            <a:ext cx="1727200" cy="840509"/>
          </a:xfrm>
          <a:prstGeom prst="leftRightArrow">
            <a:avLst/>
          </a:prstGeom>
          <a:gradFill rotWithShape="1">
            <a:gsLst>
              <a:gs pos="0">
                <a:srgbClr val="002060">
                  <a:shade val="51000"/>
                  <a:satMod val="130000"/>
                </a:srgbClr>
              </a:gs>
              <a:gs pos="80000">
                <a:srgbClr val="002060">
                  <a:shade val="93000"/>
                  <a:satMod val="130000"/>
                </a:srgbClr>
              </a:gs>
              <a:gs pos="100000">
                <a:srgbClr val="002060">
                  <a:shade val="94000"/>
                  <a:satMod val="135000"/>
                </a:srgbClr>
              </a:gs>
            </a:gsLst>
            <a:lin ang="16200000" scaled="0"/>
          </a:gradFill>
          <a:ln w="9525" cap="flat" cmpd="sng" algn="ctr">
            <a:solidFill>
              <a:srgbClr val="002060">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400" b="0" i="0" u="none" strike="noStrike" kern="0" cap="none" spc="0" normalizeH="0" baseline="0" noProof="0" dirty="0">
                <a:ln>
                  <a:noFill/>
                </a:ln>
                <a:solidFill>
                  <a:srgbClr val="FFFFFF"/>
                </a:solidFill>
                <a:effectLst/>
                <a:uLnTx/>
                <a:uFillTx/>
                <a:latin typeface="メイリオ"/>
                <a:ea typeface="HGP創英角ｺﾞｼｯｸUB"/>
                <a:cs typeface="+mn-cs"/>
              </a:rPr>
              <a:t>?</a:t>
            </a:r>
            <a:endParaRPr kumimoji="0" lang="ja-JP" altLang="en-US" sz="2400" b="0" i="0" u="none" strike="noStrike" kern="0" cap="none" spc="0" normalizeH="0" baseline="0" noProof="0" dirty="0">
              <a:ln>
                <a:noFill/>
              </a:ln>
              <a:solidFill>
                <a:srgbClr val="FFFFFF"/>
              </a:solidFill>
              <a:effectLst/>
              <a:uLnTx/>
              <a:uFillTx/>
              <a:latin typeface="メイリオ"/>
              <a:ea typeface="HGP創英角ｺﾞｼｯｸUB"/>
              <a:cs typeface="+mn-cs"/>
            </a:endParaRPr>
          </a:p>
        </p:txBody>
      </p:sp>
      <p:sp>
        <p:nvSpPr>
          <p:cNvPr id="15" name="吹き出し: 角を丸めた四角形 14">
            <a:extLst>
              <a:ext uri="{FF2B5EF4-FFF2-40B4-BE49-F238E27FC236}">
                <a16:creationId xmlns:a16="http://schemas.microsoft.com/office/drawing/2014/main" id="{8544F3AB-CA4F-2A14-DE5C-CB026E24C3E4}"/>
              </a:ext>
            </a:extLst>
          </p:cNvPr>
          <p:cNvSpPr/>
          <p:nvPr/>
        </p:nvSpPr>
        <p:spPr>
          <a:xfrm>
            <a:off x="7532715" y="2518237"/>
            <a:ext cx="4336213" cy="2447073"/>
          </a:xfrm>
          <a:prstGeom prst="wedgeRoundRectCallout">
            <a:avLst>
              <a:gd name="adj1" fmla="val -63107"/>
              <a:gd name="adj2" fmla="val 4326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dirty="0"/>
              <a:t>コードの変更により</a:t>
            </a:r>
            <a:endParaRPr kumimoji="1" lang="en-US" altLang="ja-JP" sz="2800" dirty="0"/>
          </a:p>
          <a:p>
            <a:pPr algn="ctr"/>
            <a:r>
              <a:rPr lang="ja-JP" altLang="en-US" sz="2800" dirty="0"/>
              <a:t>テストの</a:t>
            </a:r>
            <a:r>
              <a:rPr lang="ja-JP" altLang="en-US" sz="2800" dirty="0">
                <a:highlight>
                  <a:srgbClr val="FFFF00"/>
                </a:highlight>
              </a:rPr>
              <a:t>結果が</a:t>
            </a:r>
            <a:r>
              <a:rPr lang="ja-JP" altLang="en-US" sz="2800" dirty="0"/>
              <a:t>変化した</a:t>
            </a:r>
            <a:endParaRPr kumimoji="1" lang="ja-JP" altLang="en-US" sz="2800" dirty="0"/>
          </a:p>
        </p:txBody>
      </p:sp>
    </p:spTree>
    <p:extLst>
      <p:ext uri="{BB962C8B-B14F-4D97-AF65-F5344CB8AC3E}">
        <p14:creationId xmlns:p14="http://schemas.microsoft.com/office/powerpoint/2010/main" val="982016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1CE6B2-CD45-2A7B-AE55-A8599D6BFF4C}"/>
              </a:ext>
            </a:extLst>
          </p:cNvPr>
          <p:cNvSpPr>
            <a:spLocks noGrp="1"/>
          </p:cNvSpPr>
          <p:nvPr>
            <p:ph type="title"/>
          </p:nvPr>
        </p:nvSpPr>
        <p:spPr/>
        <p:txBody>
          <a:bodyPr/>
          <a:lstStyle/>
          <a:p>
            <a:r>
              <a:rPr kumimoji="1" lang="ja-JP" altLang="en-US" dirty="0"/>
              <a:t>アンケートによる評価</a:t>
            </a:r>
          </a:p>
        </p:txBody>
      </p:sp>
      <p:sp>
        <p:nvSpPr>
          <p:cNvPr id="4" name="コンテンツ プレースホルダー 3">
            <a:extLst>
              <a:ext uri="{FF2B5EF4-FFF2-40B4-BE49-F238E27FC236}">
                <a16:creationId xmlns:a16="http://schemas.microsoft.com/office/drawing/2014/main" id="{65F92B62-E440-762D-2830-FB692E5A195B}"/>
              </a:ext>
            </a:extLst>
          </p:cNvPr>
          <p:cNvSpPr>
            <a:spLocks noGrp="1"/>
          </p:cNvSpPr>
          <p:nvPr>
            <p:ph sz="quarter" idx="10"/>
          </p:nvPr>
        </p:nvSpPr>
        <p:spPr/>
        <p:txBody>
          <a:bodyPr/>
          <a:lstStyle/>
          <a:p>
            <a:r>
              <a:rPr lang="ja-JP" altLang="en-US" dirty="0"/>
              <a:t>各ツールを</a:t>
            </a:r>
            <a:r>
              <a:rPr lang="en-US" altLang="ja-JP" dirty="0"/>
              <a:t>SUS (System Usability Scale)[4] </a:t>
            </a:r>
            <a:r>
              <a:rPr lang="ja-JP" altLang="en-US" dirty="0"/>
              <a:t>で評価</a:t>
            </a:r>
          </a:p>
          <a:p>
            <a:pPr lvl="1"/>
            <a:r>
              <a:rPr lang="ja-JP" altLang="en-US" dirty="0"/>
              <a:t>ユーザビリティを測るための</a:t>
            </a:r>
            <a:br>
              <a:rPr lang="ja-JP" altLang="en-US" dirty="0"/>
            </a:br>
            <a:r>
              <a:rPr lang="ja-JP" altLang="en-US" dirty="0"/>
              <a:t>アンケート手法</a:t>
            </a:r>
          </a:p>
          <a:p>
            <a:pPr lvl="1"/>
            <a:r>
              <a:rPr lang="en-US" altLang="ja-JP" dirty="0"/>
              <a:t>10</a:t>
            </a:r>
            <a:r>
              <a:rPr lang="ja-JP" altLang="en-US" dirty="0"/>
              <a:t>項目に</a:t>
            </a:r>
            <a:r>
              <a:rPr lang="en-US" altLang="ja-JP" dirty="0"/>
              <a:t>5</a:t>
            </a:r>
            <a:r>
              <a:rPr lang="ja-JP" altLang="en-US" dirty="0"/>
              <a:t>段階で回答</a:t>
            </a:r>
          </a:p>
          <a:p>
            <a:r>
              <a:rPr lang="ja-JP" altLang="en-US" dirty="0"/>
              <a:t>自由記述</a:t>
            </a:r>
          </a:p>
          <a:p>
            <a:pPr lvl="1"/>
            <a:r>
              <a:rPr lang="ja-JP" altLang="en-US" dirty="0"/>
              <a:t>各ツールに対し，便利だった点，</a:t>
            </a:r>
            <a:br>
              <a:rPr lang="ja-JP" altLang="en-US" dirty="0"/>
            </a:br>
            <a:r>
              <a:rPr lang="ja-JP" altLang="en-US" dirty="0"/>
              <a:t>不便だった点などを記述</a:t>
            </a:r>
          </a:p>
          <a:p>
            <a:endParaRPr lang="ja-JP" altLang="en-US" dirty="0"/>
          </a:p>
        </p:txBody>
      </p:sp>
      <p:sp>
        <p:nvSpPr>
          <p:cNvPr id="5" name="コンテンツ プレースホルダー 4">
            <a:extLst>
              <a:ext uri="{FF2B5EF4-FFF2-40B4-BE49-F238E27FC236}">
                <a16:creationId xmlns:a16="http://schemas.microsoft.com/office/drawing/2014/main" id="{7580E360-86AF-E237-9D42-DB9BC5D66E2F}"/>
              </a:ext>
            </a:extLst>
          </p:cNvPr>
          <p:cNvSpPr>
            <a:spLocks noGrp="1"/>
          </p:cNvSpPr>
          <p:nvPr>
            <p:ph sz="quarter" idx="11"/>
          </p:nvPr>
        </p:nvSpPr>
        <p:spPr>
          <a:xfrm>
            <a:off x="6276002" y="1293962"/>
            <a:ext cx="5602573" cy="5055080"/>
          </a:xfrm>
          <a:ln>
            <a:solidFill>
              <a:schemeClr val="accent6"/>
            </a:solidFill>
          </a:ln>
        </p:spPr>
        <p:txBody>
          <a:bodyPr>
            <a:noAutofit/>
          </a:bodyPr>
          <a:lstStyle/>
          <a:p>
            <a:pPr marL="0" indent="0">
              <a:lnSpc>
                <a:spcPct val="100000"/>
              </a:lnSpc>
              <a:buNone/>
            </a:pPr>
            <a:r>
              <a:rPr lang="en-US" altLang="ja-JP" sz="1800" dirty="0"/>
              <a:t>Q1 </a:t>
            </a:r>
            <a:r>
              <a:rPr lang="ja-JP" altLang="en-US" sz="1800" dirty="0"/>
              <a:t>このツールを頻繁に使用したいと思う</a:t>
            </a:r>
          </a:p>
          <a:p>
            <a:pPr marL="0" indent="0">
              <a:lnSpc>
                <a:spcPct val="100000"/>
              </a:lnSpc>
              <a:buNone/>
            </a:pPr>
            <a:r>
              <a:rPr lang="en-US" altLang="ja-JP" sz="1800" dirty="0"/>
              <a:t>Q2 </a:t>
            </a:r>
            <a:r>
              <a:rPr lang="ja-JP" altLang="en-US" sz="1800" dirty="0"/>
              <a:t>このツールは不必要に複雑だった</a:t>
            </a:r>
          </a:p>
          <a:p>
            <a:pPr marL="0" indent="0">
              <a:lnSpc>
                <a:spcPct val="100000"/>
              </a:lnSpc>
              <a:buNone/>
            </a:pPr>
            <a:r>
              <a:rPr lang="en-US" altLang="ja-JP" sz="1800" dirty="0"/>
              <a:t>Q3 </a:t>
            </a:r>
            <a:r>
              <a:rPr lang="ja-JP" altLang="en-US" sz="1800" dirty="0"/>
              <a:t>このツールが使いやすいと感じた</a:t>
            </a:r>
          </a:p>
          <a:p>
            <a:pPr marL="0" indent="0">
              <a:lnSpc>
                <a:spcPct val="100000"/>
              </a:lnSpc>
              <a:buNone/>
            </a:pPr>
            <a:r>
              <a:rPr lang="en-US" altLang="ja-JP" sz="1800" dirty="0"/>
              <a:t>Q4 </a:t>
            </a:r>
            <a:r>
              <a:rPr lang="ja-JP" altLang="en-US" sz="1800" dirty="0"/>
              <a:t>このツールを利用するには，技術者のサポートが必要だと思う</a:t>
            </a:r>
          </a:p>
          <a:p>
            <a:pPr marL="0" indent="0">
              <a:lnSpc>
                <a:spcPct val="100000"/>
              </a:lnSpc>
              <a:buNone/>
            </a:pPr>
            <a:r>
              <a:rPr lang="en-US" altLang="ja-JP" sz="1800" dirty="0"/>
              <a:t>Q5 </a:t>
            </a:r>
            <a:r>
              <a:rPr lang="ja-JP" altLang="en-US" sz="1800" dirty="0"/>
              <a:t>このツールの様々な機能は上手くまとまっていると思う</a:t>
            </a:r>
          </a:p>
          <a:p>
            <a:pPr marL="0" indent="0">
              <a:lnSpc>
                <a:spcPct val="100000"/>
              </a:lnSpc>
              <a:buNone/>
            </a:pPr>
            <a:r>
              <a:rPr lang="en-US" altLang="ja-JP" sz="1800" dirty="0"/>
              <a:t>Q6 </a:t>
            </a:r>
            <a:r>
              <a:rPr lang="ja-JP" altLang="en-US" sz="1800" dirty="0"/>
              <a:t>このツールは矛盾がとても多いと感じた</a:t>
            </a:r>
          </a:p>
          <a:p>
            <a:pPr marL="0" indent="0">
              <a:lnSpc>
                <a:spcPct val="100000"/>
              </a:lnSpc>
              <a:buNone/>
            </a:pPr>
            <a:r>
              <a:rPr lang="en-US" altLang="ja-JP" sz="1800" dirty="0"/>
              <a:t>Q7 </a:t>
            </a:r>
            <a:r>
              <a:rPr lang="ja-JP" altLang="en-US" sz="1800" dirty="0"/>
              <a:t>ほとんどの人がすぐ使いこなせるようになるツールだと思う</a:t>
            </a:r>
          </a:p>
          <a:p>
            <a:pPr marL="0" indent="0">
              <a:lnSpc>
                <a:spcPct val="100000"/>
              </a:lnSpc>
              <a:buNone/>
            </a:pPr>
            <a:r>
              <a:rPr lang="en-US" altLang="ja-JP" sz="1800" dirty="0"/>
              <a:t>Q8 </a:t>
            </a:r>
            <a:r>
              <a:rPr lang="ja-JP" altLang="en-US" sz="1800" dirty="0"/>
              <a:t>このツールを使うのがとても面倒だと感じる</a:t>
            </a:r>
          </a:p>
          <a:p>
            <a:pPr marL="0" indent="0">
              <a:lnSpc>
                <a:spcPct val="100000"/>
              </a:lnSpc>
              <a:buNone/>
            </a:pPr>
            <a:r>
              <a:rPr lang="en-US" altLang="ja-JP" sz="1800" dirty="0"/>
              <a:t>Q9 </a:t>
            </a:r>
            <a:r>
              <a:rPr lang="ja-JP" altLang="en-US" sz="1800" dirty="0"/>
              <a:t>自信を持ってこのツールを操作できた</a:t>
            </a:r>
          </a:p>
          <a:p>
            <a:pPr marL="0" indent="0">
              <a:lnSpc>
                <a:spcPct val="100000"/>
              </a:lnSpc>
              <a:buNone/>
            </a:pPr>
            <a:r>
              <a:rPr lang="en-US" altLang="ja-JP" sz="1800" dirty="0"/>
              <a:t>Q10 </a:t>
            </a:r>
            <a:r>
              <a:rPr lang="ja-JP" altLang="en-US" sz="1800" dirty="0"/>
              <a:t>このツールを使いこなすには事前に多くの知識が必要だと思う</a:t>
            </a:r>
          </a:p>
        </p:txBody>
      </p:sp>
      <p:sp>
        <p:nvSpPr>
          <p:cNvPr id="8" name="テキスト ボックス 7">
            <a:extLst>
              <a:ext uri="{FF2B5EF4-FFF2-40B4-BE49-F238E27FC236}">
                <a16:creationId xmlns:a16="http://schemas.microsoft.com/office/drawing/2014/main" id="{E4FB51E2-EB9D-8115-B3E3-1AE21EDEEA56}"/>
              </a:ext>
            </a:extLst>
          </p:cNvPr>
          <p:cNvSpPr txBox="1"/>
          <p:nvPr/>
        </p:nvSpPr>
        <p:spPr>
          <a:xfrm>
            <a:off x="498988" y="5564038"/>
            <a:ext cx="6130412" cy="523220"/>
          </a:xfrm>
          <a:prstGeom prst="rect">
            <a:avLst/>
          </a:prstGeom>
          <a:noFill/>
        </p:spPr>
        <p:txBody>
          <a:bodyPr wrap="square">
            <a:spAutoFit/>
          </a:bodyPr>
          <a:lstStyle/>
          <a:p>
            <a:r>
              <a:rPr lang="en-US" altLang="ja-JP" sz="1400" dirty="0"/>
              <a:t>[4] Brooke: SUS: A “quick and dirty” usability scale, Usability Evaluation In Industry, Taylor &amp; Francis, 1996</a:t>
            </a:r>
            <a:endParaRPr lang="ja-JP" altLang="en-US" sz="1400" dirty="0"/>
          </a:p>
        </p:txBody>
      </p:sp>
    </p:spTree>
    <p:extLst>
      <p:ext uri="{BB962C8B-B14F-4D97-AF65-F5344CB8AC3E}">
        <p14:creationId xmlns:p14="http://schemas.microsoft.com/office/powerpoint/2010/main" val="4155040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6" name="グラフ 5">
                <a:extLst>
                  <a:ext uri="{FF2B5EF4-FFF2-40B4-BE49-F238E27FC236}">
                    <a16:creationId xmlns:a16="http://schemas.microsoft.com/office/drawing/2014/main" id="{7E10249D-D296-A46B-D0F1-983757B38EBD}"/>
                  </a:ext>
                </a:extLst>
              </p:cNvPr>
              <p:cNvGraphicFramePr/>
              <p:nvPr>
                <p:extLst>
                  <p:ext uri="{D42A27DB-BD31-4B8C-83A1-F6EECF244321}">
                    <p14:modId xmlns:p14="http://schemas.microsoft.com/office/powerpoint/2010/main" val="291218660"/>
                  </p:ext>
                </p:extLst>
              </p:nvPr>
            </p:nvGraphicFramePr>
            <p:xfrm>
              <a:off x="6363419" y="1371603"/>
              <a:ext cx="5132580" cy="477519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グラフ 5">
                <a:extLst>
                  <a:ext uri="{FF2B5EF4-FFF2-40B4-BE49-F238E27FC236}">
                    <a16:creationId xmlns:a16="http://schemas.microsoft.com/office/drawing/2014/main" id="{7E10249D-D296-A46B-D0F1-983757B38EBD}"/>
                  </a:ext>
                </a:extLst>
              </p:cNvPr>
              <p:cNvPicPr>
                <a:picLocks noGrp="1" noRot="1" noChangeAspect="1" noMove="1" noResize="1" noEditPoints="1" noAdjustHandles="1" noChangeArrowheads="1" noChangeShapeType="1"/>
              </p:cNvPicPr>
              <p:nvPr/>
            </p:nvPicPr>
            <p:blipFill>
              <a:blip r:embed="rId3"/>
              <a:stretch>
                <a:fillRect/>
              </a:stretch>
            </p:blipFill>
            <p:spPr>
              <a:xfrm>
                <a:off x="6363419" y="1371603"/>
                <a:ext cx="5132580" cy="4775199"/>
              </a:xfrm>
              <a:prstGeom prst="rect">
                <a:avLst/>
              </a:prstGeom>
            </p:spPr>
          </p:pic>
        </mc:Fallback>
      </mc:AlternateContent>
      <p:sp>
        <p:nvSpPr>
          <p:cNvPr id="2" name="タイトル 1">
            <a:extLst>
              <a:ext uri="{FF2B5EF4-FFF2-40B4-BE49-F238E27FC236}">
                <a16:creationId xmlns:a16="http://schemas.microsoft.com/office/drawing/2014/main" id="{A21CFC20-B5CB-FC07-E951-45BD76C0EF5E}"/>
              </a:ext>
            </a:extLst>
          </p:cNvPr>
          <p:cNvSpPr>
            <a:spLocks noGrp="1"/>
          </p:cNvSpPr>
          <p:nvPr>
            <p:ph type="title"/>
          </p:nvPr>
        </p:nvSpPr>
        <p:spPr/>
        <p:txBody>
          <a:bodyPr/>
          <a:lstStyle/>
          <a:p>
            <a:r>
              <a:rPr kumimoji="1" lang="ja-JP" altLang="en-US" dirty="0"/>
              <a:t>結果：アンケート</a:t>
            </a:r>
          </a:p>
        </p:txBody>
      </p:sp>
      <p:sp>
        <p:nvSpPr>
          <p:cNvPr id="3" name="コンテンツ プレースホルダー 2">
            <a:extLst>
              <a:ext uri="{FF2B5EF4-FFF2-40B4-BE49-F238E27FC236}">
                <a16:creationId xmlns:a16="http://schemas.microsoft.com/office/drawing/2014/main" id="{1B3F5816-F2C1-196A-9E29-99F63393E4D2}"/>
              </a:ext>
            </a:extLst>
          </p:cNvPr>
          <p:cNvSpPr>
            <a:spLocks noGrp="1"/>
          </p:cNvSpPr>
          <p:nvPr>
            <p:ph sz="quarter" idx="10"/>
          </p:nvPr>
        </p:nvSpPr>
        <p:spPr>
          <a:xfrm>
            <a:off x="696000" y="1371604"/>
            <a:ext cx="5506392" cy="4775199"/>
          </a:xfrm>
        </p:spPr>
        <p:txBody>
          <a:bodyPr/>
          <a:lstStyle/>
          <a:p>
            <a:r>
              <a:rPr lang="en-US" altLang="ja-JP" sz="2800" dirty="0" err="1"/>
              <a:t>JCompaths</a:t>
            </a:r>
            <a:r>
              <a:rPr lang="ja-JP" altLang="en-US" sz="2800" dirty="0"/>
              <a:t>と他のツールとの間で，平均値に統計的な有意差はなかった（有意水準</a:t>
            </a:r>
            <a:r>
              <a:rPr lang="en-US" altLang="ja-JP" sz="2800" dirty="0"/>
              <a:t>5%</a:t>
            </a:r>
            <a:r>
              <a:rPr lang="ja-JP" altLang="en-US" sz="2800" dirty="0"/>
              <a:t>）</a:t>
            </a:r>
          </a:p>
          <a:p>
            <a:endParaRPr kumimoji="1" lang="en-US" altLang="ja-JP" dirty="0"/>
          </a:p>
        </p:txBody>
      </p:sp>
      <p:graphicFrame>
        <p:nvGraphicFramePr>
          <p:cNvPr id="4" name="表 3">
            <a:extLst>
              <a:ext uri="{FF2B5EF4-FFF2-40B4-BE49-F238E27FC236}">
                <a16:creationId xmlns:a16="http://schemas.microsoft.com/office/drawing/2014/main" id="{BB7A2FD2-F950-03A1-193B-9E3605158113}"/>
              </a:ext>
            </a:extLst>
          </p:cNvPr>
          <p:cNvGraphicFramePr>
            <a:graphicFrameLocks/>
          </p:cNvGraphicFramePr>
          <p:nvPr>
            <p:extLst>
              <p:ext uri="{D42A27DB-BD31-4B8C-83A1-F6EECF244321}">
                <p14:modId xmlns:p14="http://schemas.microsoft.com/office/powerpoint/2010/main" val="1684950359"/>
              </p:ext>
            </p:extLst>
          </p:nvPr>
        </p:nvGraphicFramePr>
        <p:xfrm>
          <a:off x="696000" y="3429000"/>
          <a:ext cx="5400000" cy="1798320"/>
        </p:xfrm>
        <a:graphic>
          <a:graphicData uri="http://schemas.openxmlformats.org/drawingml/2006/table">
            <a:tbl>
              <a:tblPr firstRow="1" bandRow="1">
                <a:tableStyleId>{5C22544A-7EE6-4342-B048-85BDC9FD1C3A}</a:tableStyleId>
              </a:tblPr>
              <a:tblGrid>
                <a:gridCol w="1088740">
                  <a:extLst>
                    <a:ext uri="{9D8B030D-6E8A-4147-A177-3AD203B41FA5}">
                      <a16:colId xmlns:a16="http://schemas.microsoft.com/office/drawing/2014/main" val="3844804265"/>
                    </a:ext>
                  </a:extLst>
                </a:gridCol>
                <a:gridCol w="1400940">
                  <a:extLst>
                    <a:ext uri="{9D8B030D-6E8A-4147-A177-3AD203B41FA5}">
                      <a16:colId xmlns:a16="http://schemas.microsoft.com/office/drawing/2014/main" val="2437735200"/>
                    </a:ext>
                  </a:extLst>
                </a:gridCol>
                <a:gridCol w="1455160">
                  <a:extLst>
                    <a:ext uri="{9D8B030D-6E8A-4147-A177-3AD203B41FA5}">
                      <a16:colId xmlns:a16="http://schemas.microsoft.com/office/drawing/2014/main" val="3891567249"/>
                    </a:ext>
                  </a:extLst>
                </a:gridCol>
                <a:gridCol w="1455160">
                  <a:extLst>
                    <a:ext uri="{9D8B030D-6E8A-4147-A177-3AD203B41FA5}">
                      <a16:colId xmlns:a16="http://schemas.microsoft.com/office/drawing/2014/main" val="912104332"/>
                    </a:ext>
                  </a:extLst>
                </a:gridCol>
              </a:tblGrid>
              <a:tr h="360000">
                <a:tc>
                  <a:txBody>
                    <a:bodyPr/>
                    <a:lstStyle/>
                    <a:p>
                      <a:pPr algn="ctr"/>
                      <a:endParaRPr kumimoji="1" lang="ja-JP" altLang="en-US" sz="2000" b="0" dirty="0">
                        <a:solidFill>
                          <a:schemeClr val="tx1">
                            <a:lumMod val="85000"/>
                            <a:lumOff val="15000"/>
                          </a:schemeClr>
                        </a:solidFill>
                        <a:latin typeface="+mn-lt"/>
                        <a:ea typeface="+mn-ea"/>
                      </a:endParaRP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0" dirty="0" err="1">
                          <a:solidFill>
                            <a:schemeClr val="tx1">
                              <a:lumMod val="85000"/>
                              <a:lumOff val="15000"/>
                            </a:schemeClr>
                          </a:solidFill>
                          <a:latin typeface="+mn-lt"/>
                          <a:ea typeface="+mn-ea"/>
                        </a:rPr>
                        <a:t>JCompaths</a:t>
                      </a:r>
                      <a:endParaRPr kumimoji="1" lang="ja-JP" altLang="en-US" sz="2000" b="0" dirty="0">
                        <a:solidFill>
                          <a:schemeClr val="tx1">
                            <a:lumMod val="85000"/>
                            <a:lumOff val="15000"/>
                          </a:schemeClr>
                        </a:solidFill>
                        <a:latin typeface="+mn-lt"/>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BED7EE"/>
                    </a:solidFill>
                  </a:tcPr>
                </a:tc>
                <a:tc>
                  <a:txBody>
                    <a:bodyPr/>
                    <a:lstStyle/>
                    <a:p>
                      <a:pPr algn="ctr"/>
                      <a:r>
                        <a:rPr kumimoji="1" lang="en-US" altLang="ja-JP" sz="2000" b="0" dirty="0" err="1">
                          <a:solidFill>
                            <a:schemeClr val="tx1">
                              <a:lumMod val="85000"/>
                              <a:lumOff val="15000"/>
                            </a:schemeClr>
                          </a:solidFill>
                          <a:latin typeface="+mn-lt"/>
                          <a:ea typeface="+mn-ea"/>
                        </a:rPr>
                        <a:t>didiffff</a:t>
                      </a:r>
                      <a:endParaRPr kumimoji="1" lang="ja-JP" altLang="en-US" sz="2000" b="0" dirty="0">
                        <a:solidFill>
                          <a:schemeClr val="tx1">
                            <a:lumMod val="85000"/>
                            <a:lumOff val="15000"/>
                          </a:schemeClr>
                        </a:solidFill>
                        <a:latin typeface="+mn-lt"/>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C5E1B4"/>
                    </a:solidFill>
                  </a:tcPr>
                </a:tc>
                <a:tc>
                  <a:txBody>
                    <a:bodyPr/>
                    <a:lstStyle/>
                    <a:p>
                      <a:pPr algn="ctr"/>
                      <a:r>
                        <a:rPr kumimoji="1" lang="en-US" altLang="ja-JP" sz="2000" b="0" dirty="0">
                          <a:solidFill>
                            <a:schemeClr val="tx1">
                              <a:lumMod val="85000"/>
                              <a:lumOff val="15000"/>
                            </a:schemeClr>
                          </a:solidFill>
                          <a:latin typeface="+mn-lt"/>
                          <a:ea typeface="+mn-ea"/>
                        </a:rPr>
                        <a:t>GitHub</a:t>
                      </a:r>
                      <a:endParaRPr kumimoji="1" lang="ja-JP" altLang="en-US" sz="2000" b="0" dirty="0">
                        <a:solidFill>
                          <a:schemeClr val="tx1">
                            <a:lumMod val="85000"/>
                            <a:lumOff val="15000"/>
                          </a:schemeClr>
                        </a:solidFill>
                        <a:latin typeface="+mn-lt"/>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AFABAB"/>
                    </a:solidFill>
                  </a:tcPr>
                </a:tc>
                <a:extLst>
                  <a:ext uri="{0D108BD9-81ED-4DB2-BD59-A6C34878D82A}">
                    <a16:rowId xmlns:a16="http://schemas.microsoft.com/office/drawing/2014/main" val="88066718"/>
                  </a:ext>
                </a:extLst>
              </a:tr>
              <a:tr h="360000">
                <a:tc>
                  <a:txBody>
                    <a:bodyPr/>
                    <a:lstStyle/>
                    <a:p>
                      <a:pPr algn="ctr"/>
                      <a:r>
                        <a:rPr kumimoji="1" lang="ja-JP" altLang="en-US" sz="2000" b="0">
                          <a:solidFill>
                            <a:schemeClr val="tx1">
                              <a:lumMod val="85000"/>
                              <a:lumOff val="15000"/>
                            </a:schemeClr>
                          </a:solidFill>
                          <a:latin typeface="+mn-lt"/>
                          <a:ea typeface="+mn-ea"/>
                        </a:rPr>
                        <a:t>平均値</a:t>
                      </a: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2000" b="0" dirty="0">
                          <a:solidFill>
                            <a:schemeClr val="tx1">
                              <a:lumMod val="85000"/>
                              <a:lumOff val="15000"/>
                            </a:schemeClr>
                          </a:solidFill>
                          <a:latin typeface="+mn-lt"/>
                          <a:ea typeface="+mn-ea"/>
                        </a:rPr>
                        <a:t>63.25</a:t>
                      </a:r>
                      <a:endParaRPr kumimoji="1" lang="ja-JP" altLang="en-US" sz="2000" b="0" dirty="0">
                        <a:solidFill>
                          <a:schemeClr val="tx1">
                            <a:lumMod val="85000"/>
                            <a:lumOff val="15000"/>
                          </a:schemeClr>
                        </a:solidFill>
                        <a:latin typeface="+mn-lt"/>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2000" b="0" dirty="0">
                          <a:solidFill>
                            <a:schemeClr val="tx1">
                              <a:lumMod val="85000"/>
                              <a:lumOff val="15000"/>
                            </a:schemeClr>
                          </a:solidFill>
                          <a:latin typeface="+mn-lt"/>
                          <a:ea typeface="+mn-ea"/>
                        </a:rPr>
                        <a:t>60.5</a:t>
                      </a:r>
                      <a:endParaRPr kumimoji="1" lang="ja-JP" altLang="en-US" sz="2000" b="0" dirty="0">
                        <a:solidFill>
                          <a:schemeClr val="tx1">
                            <a:lumMod val="85000"/>
                            <a:lumOff val="15000"/>
                          </a:schemeClr>
                        </a:solidFill>
                        <a:latin typeface="+mn-lt"/>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2000" b="0" dirty="0">
                          <a:solidFill>
                            <a:schemeClr val="tx1">
                              <a:lumMod val="85000"/>
                              <a:lumOff val="15000"/>
                            </a:schemeClr>
                          </a:solidFill>
                          <a:latin typeface="+mn-lt"/>
                          <a:ea typeface="+mn-ea"/>
                        </a:rPr>
                        <a:t>72</a:t>
                      </a:r>
                      <a:endParaRPr kumimoji="1" lang="ja-JP" altLang="en-US" sz="2000" b="0" dirty="0">
                        <a:solidFill>
                          <a:schemeClr val="tx1">
                            <a:lumMod val="85000"/>
                            <a:lumOff val="15000"/>
                          </a:schemeClr>
                        </a:solidFill>
                        <a:latin typeface="+mn-lt"/>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0944983"/>
                  </a:ext>
                </a:extLst>
              </a:tr>
              <a:tr h="360000">
                <a:tc>
                  <a:txBody>
                    <a:bodyPr/>
                    <a:lstStyle/>
                    <a:p>
                      <a:pPr algn="ctr"/>
                      <a:r>
                        <a:rPr kumimoji="1" lang="ja-JP" altLang="en-US" sz="2000" b="0" dirty="0">
                          <a:solidFill>
                            <a:schemeClr val="tx1">
                              <a:lumMod val="85000"/>
                              <a:lumOff val="15000"/>
                            </a:schemeClr>
                          </a:solidFill>
                          <a:latin typeface="+mn-lt"/>
                          <a:ea typeface="+mn-ea"/>
                        </a:rPr>
                        <a:t>最も高く評価</a:t>
                      </a:r>
                      <a:r>
                        <a:rPr kumimoji="1" lang="en-US" altLang="ja-JP" sz="2000" b="0" dirty="0">
                          <a:solidFill>
                            <a:schemeClr val="tx1">
                              <a:lumMod val="85000"/>
                              <a:lumOff val="15000"/>
                            </a:schemeClr>
                          </a:solidFill>
                          <a:latin typeface="+mn-lt"/>
                          <a:ea typeface="+mn-ea"/>
                        </a:rPr>
                        <a:t>(</a:t>
                      </a:r>
                      <a:r>
                        <a:rPr kumimoji="1" lang="ja-JP" altLang="en-US" sz="2000" b="0" dirty="0">
                          <a:solidFill>
                            <a:schemeClr val="tx1">
                              <a:lumMod val="85000"/>
                              <a:lumOff val="15000"/>
                            </a:schemeClr>
                          </a:solidFill>
                          <a:latin typeface="+mn-lt"/>
                          <a:ea typeface="+mn-ea"/>
                        </a:rPr>
                        <a:t>人数</a:t>
                      </a:r>
                      <a:r>
                        <a:rPr kumimoji="1" lang="en-US" altLang="ja-JP" sz="2000" b="0" dirty="0">
                          <a:solidFill>
                            <a:schemeClr val="tx1">
                              <a:lumMod val="85000"/>
                              <a:lumOff val="15000"/>
                            </a:schemeClr>
                          </a:solidFill>
                          <a:latin typeface="+mn-lt"/>
                          <a:ea typeface="+mn-ea"/>
                        </a:rPr>
                        <a:t>)</a:t>
                      </a:r>
                      <a:endParaRPr kumimoji="1" lang="ja-JP" altLang="en-US" sz="2000" b="0" dirty="0">
                        <a:solidFill>
                          <a:schemeClr val="tx1">
                            <a:lumMod val="85000"/>
                            <a:lumOff val="15000"/>
                          </a:schemeClr>
                        </a:solidFill>
                        <a:latin typeface="+mn-lt"/>
                        <a:ea typeface="+mn-ea"/>
                      </a:endParaRPr>
                    </a:p>
                  </a:txBody>
                  <a:tcP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2000" b="0" dirty="0">
                          <a:solidFill>
                            <a:schemeClr val="tx1">
                              <a:lumMod val="85000"/>
                              <a:lumOff val="15000"/>
                            </a:schemeClr>
                          </a:solidFill>
                          <a:latin typeface="+mn-lt"/>
                          <a:ea typeface="+mn-ea"/>
                        </a:rPr>
                        <a:t>3</a:t>
                      </a:r>
                      <a:endParaRPr kumimoji="1" lang="ja-JP" altLang="en-US" sz="2000" b="0" dirty="0">
                        <a:solidFill>
                          <a:schemeClr val="tx1">
                            <a:lumMod val="85000"/>
                            <a:lumOff val="15000"/>
                          </a:schemeClr>
                        </a:solidFill>
                        <a:latin typeface="+mn-lt"/>
                        <a:ea typeface="+mn-ea"/>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2000" b="0" dirty="0">
                          <a:solidFill>
                            <a:schemeClr val="tx1">
                              <a:lumMod val="85000"/>
                              <a:lumOff val="15000"/>
                            </a:schemeClr>
                          </a:solidFill>
                          <a:latin typeface="+mn-lt"/>
                          <a:ea typeface="+mn-ea"/>
                        </a:rPr>
                        <a:t>1</a:t>
                      </a:r>
                      <a:endParaRPr kumimoji="1" lang="ja-JP" altLang="en-US" sz="2000" b="0" dirty="0">
                        <a:solidFill>
                          <a:schemeClr val="tx1">
                            <a:lumMod val="85000"/>
                            <a:lumOff val="15000"/>
                          </a:schemeClr>
                        </a:solidFill>
                        <a:latin typeface="+mn-lt"/>
                        <a:ea typeface="+mn-ea"/>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2000" b="0" dirty="0">
                          <a:solidFill>
                            <a:schemeClr val="tx1">
                              <a:lumMod val="85000"/>
                              <a:lumOff val="15000"/>
                            </a:schemeClr>
                          </a:solidFill>
                          <a:latin typeface="+mn-lt"/>
                          <a:ea typeface="+mn-ea"/>
                        </a:rPr>
                        <a:t>7</a:t>
                      </a:r>
                      <a:endParaRPr kumimoji="1" lang="ja-JP" altLang="en-US" sz="2000" b="0" dirty="0">
                        <a:solidFill>
                          <a:schemeClr val="tx1">
                            <a:lumMod val="85000"/>
                            <a:lumOff val="15000"/>
                          </a:schemeClr>
                        </a:solidFill>
                        <a:latin typeface="+mn-lt"/>
                        <a:ea typeface="+mn-ea"/>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5307153"/>
                  </a:ext>
                </a:extLst>
              </a:tr>
            </a:tbl>
          </a:graphicData>
        </a:graphic>
      </p:graphicFrame>
    </p:spTree>
    <p:extLst>
      <p:ext uri="{BB962C8B-B14F-4D97-AF65-F5344CB8AC3E}">
        <p14:creationId xmlns:p14="http://schemas.microsoft.com/office/powerpoint/2010/main" val="1235073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15A244-3EE9-DEEA-BF0C-1DB86F4DFCD6}"/>
              </a:ext>
            </a:extLst>
          </p:cNvPr>
          <p:cNvSpPr>
            <a:spLocks noGrp="1"/>
          </p:cNvSpPr>
          <p:nvPr>
            <p:ph type="title"/>
          </p:nvPr>
        </p:nvSpPr>
        <p:spPr/>
        <p:txBody>
          <a:bodyPr/>
          <a:lstStyle/>
          <a:p>
            <a:r>
              <a:rPr lang="ja-JP" altLang="en-US" dirty="0"/>
              <a:t>平均値の差が有意となった組</a:t>
            </a:r>
            <a:endParaRPr kumimoji="1" lang="ja-JP" altLang="en-US" dirty="0"/>
          </a:p>
        </p:txBody>
      </p:sp>
      <mc:AlternateContent xmlns:mc="http://schemas.openxmlformats.org/markup-compatibility/2006" xmlns:cx1="http://schemas.microsoft.com/office/drawing/2015/9/8/chartex">
        <mc:Choice Requires="cx1">
          <p:graphicFrame>
            <p:nvGraphicFramePr>
              <p:cNvPr id="5" name="グラフ 4">
                <a:extLst>
                  <a:ext uri="{FF2B5EF4-FFF2-40B4-BE49-F238E27FC236}">
                    <a16:creationId xmlns:a16="http://schemas.microsoft.com/office/drawing/2014/main" id="{6A1763F2-2BB8-9FBD-9CD8-A00BE970C0A0}"/>
                  </a:ext>
                </a:extLst>
              </p:cNvPr>
              <p:cNvGraphicFramePr/>
              <p:nvPr>
                <p:extLst>
                  <p:ext uri="{D42A27DB-BD31-4B8C-83A1-F6EECF244321}">
                    <p14:modId xmlns:p14="http://schemas.microsoft.com/office/powerpoint/2010/main" val="793584067"/>
                  </p:ext>
                </p:extLst>
              </p:nvPr>
            </p:nvGraphicFramePr>
            <p:xfrm>
              <a:off x="4393894" y="1483742"/>
              <a:ext cx="3404211" cy="453527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グラフ 4">
                <a:extLst>
                  <a:ext uri="{FF2B5EF4-FFF2-40B4-BE49-F238E27FC236}">
                    <a16:creationId xmlns:a16="http://schemas.microsoft.com/office/drawing/2014/main" id="{6A1763F2-2BB8-9FBD-9CD8-A00BE970C0A0}"/>
                  </a:ext>
                </a:extLst>
              </p:cNvPr>
              <p:cNvPicPr>
                <a:picLocks noGrp="1" noRot="1" noChangeAspect="1" noMove="1" noResize="1" noEditPoints="1" noAdjustHandles="1" noChangeArrowheads="1" noChangeShapeType="1"/>
              </p:cNvPicPr>
              <p:nvPr/>
            </p:nvPicPr>
            <p:blipFill>
              <a:blip r:embed="rId4"/>
              <a:stretch>
                <a:fillRect/>
              </a:stretch>
            </p:blipFill>
            <p:spPr>
              <a:xfrm>
                <a:off x="4393894" y="1483742"/>
                <a:ext cx="3404211" cy="4535275"/>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6" name="グラフ 5">
                <a:extLst>
                  <a:ext uri="{FF2B5EF4-FFF2-40B4-BE49-F238E27FC236}">
                    <a16:creationId xmlns:a16="http://schemas.microsoft.com/office/drawing/2014/main" id="{F4D8590A-724D-4202-9142-4996231B7D4E}"/>
                  </a:ext>
                </a:extLst>
              </p:cNvPr>
              <p:cNvGraphicFramePr/>
              <p:nvPr>
                <p:extLst>
                  <p:ext uri="{D42A27DB-BD31-4B8C-83A1-F6EECF244321}">
                    <p14:modId xmlns:p14="http://schemas.microsoft.com/office/powerpoint/2010/main" val="180574096"/>
                  </p:ext>
                </p:extLst>
              </p:nvPr>
            </p:nvGraphicFramePr>
            <p:xfrm>
              <a:off x="696000" y="1483742"/>
              <a:ext cx="3404211" cy="4535275"/>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6" name="グラフ 5">
                <a:extLst>
                  <a:ext uri="{FF2B5EF4-FFF2-40B4-BE49-F238E27FC236}">
                    <a16:creationId xmlns:a16="http://schemas.microsoft.com/office/drawing/2014/main" id="{F4D8590A-724D-4202-9142-4996231B7D4E}"/>
                  </a:ext>
                </a:extLst>
              </p:cNvPr>
              <p:cNvPicPr>
                <a:picLocks noGrp="1" noRot="1" noChangeAspect="1" noMove="1" noResize="1" noEditPoints="1" noAdjustHandles="1" noChangeArrowheads="1" noChangeShapeType="1"/>
              </p:cNvPicPr>
              <p:nvPr/>
            </p:nvPicPr>
            <p:blipFill>
              <a:blip r:embed="rId6"/>
              <a:stretch>
                <a:fillRect/>
              </a:stretch>
            </p:blipFill>
            <p:spPr>
              <a:xfrm>
                <a:off x="696000" y="1483742"/>
                <a:ext cx="3404211" cy="4535275"/>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7" name="グラフ 6">
                <a:extLst>
                  <a:ext uri="{FF2B5EF4-FFF2-40B4-BE49-F238E27FC236}">
                    <a16:creationId xmlns:a16="http://schemas.microsoft.com/office/drawing/2014/main" id="{F50F1770-6047-8A19-11BA-D9717FA48E52}"/>
                  </a:ext>
                </a:extLst>
              </p:cNvPr>
              <p:cNvGraphicFramePr/>
              <p:nvPr>
                <p:extLst>
                  <p:ext uri="{D42A27DB-BD31-4B8C-83A1-F6EECF244321}">
                    <p14:modId xmlns:p14="http://schemas.microsoft.com/office/powerpoint/2010/main" val="3158085580"/>
                  </p:ext>
                </p:extLst>
              </p:nvPr>
            </p:nvGraphicFramePr>
            <p:xfrm>
              <a:off x="8091788" y="1483743"/>
              <a:ext cx="3404212" cy="4535274"/>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7" name="グラフ 6">
                <a:extLst>
                  <a:ext uri="{FF2B5EF4-FFF2-40B4-BE49-F238E27FC236}">
                    <a16:creationId xmlns:a16="http://schemas.microsoft.com/office/drawing/2014/main" id="{F50F1770-6047-8A19-11BA-D9717FA48E52}"/>
                  </a:ext>
                </a:extLst>
              </p:cNvPr>
              <p:cNvPicPr>
                <a:picLocks noGrp="1" noRot="1" noChangeAspect="1" noMove="1" noResize="1" noEditPoints="1" noAdjustHandles="1" noChangeArrowheads="1" noChangeShapeType="1"/>
              </p:cNvPicPr>
              <p:nvPr/>
            </p:nvPicPr>
            <p:blipFill>
              <a:blip r:embed="rId8"/>
              <a:stretch>
                <a:fillRect/>
              </a:stretch>
            </p:blipFill>
            <p:spPr>
              <a:xfrm>
                <a:off x="8091788" y="1483743"/>
                <a:ext cx="3404212" cy="4535274"/>
              </a:xfrm>
              <a:prstGeom prst="rect">
                <a:avLst/>
              </a:prstGeom>
            </p:spPr>
          </p:pic>
        </mc:Fallback>
      </mc:AlternateContent>
      <p:sp>
        <p:nvSpPr>
          <p:cNvPr id="8" name="テキスト ボックス 7">
            <a:extLst>
              <a:ext uri="{FF2B5EF4-FFF2-40B4-BE49-F238E27FC236}">
                <a16:creationId xmlns:a16="http://schemas.microsoft.com/office/drawing/2014/main" id="{D59B7C0E-A5AA-B53F-706F-2BDB78013905}"/>
              </a:ext>
            </a:extLst>
          </p:cNvPr>
          <p:cNvSpPr txBox="1"/>
          <p:nvPr/>
        </p:nvSpPr>
        <p:spPr>
          <a:xfrm>
            <a:off x="5136959" y="6091425"/>
            <a:ext cx="5322291" cy="584775"/>
          </a:xfrm>
          <a:prstGeom prst="rect">
            <a:avLst/>
          </a:prstGeom>
          <a:solidFill>
            <a:schemeClr val="bg1"/>
          </a:solidFill>
          <a:ln>
            <a:solidFill>
              <a:schemeClr val="accent6"/>
            </a:solidFill>
          </a:ln>
        </p:spPr>
        <p:txBody>
          <a:bodyPr wrap="none" rtlCol="0">
            <a:spAutoFit/>
          </a:bodyPr>
          <a:lstStyle/>
          <a:p>
            <a:r>
              <a:rPr lang="en-US" altLang="ja-JP" sz="1600" dirty="0">
                <a:latin typeface="Yu Gothic UI Semilight" panose="020B0400000000000000" pitchFamily="50" charset="-128"/>
                <a:ea typeface="Yu Gothic UI Semilight" panose="020B0400000000000000" pitchFamily="50" charset="-128"/>
              </a:rPr>
              <a:t>※</a:t>
            </a:r>
            <a:r>
              <a:rPr lang="ja-JP" altLang="en-US" sz="1600" dirty="0">
                <a:latin typeface="Yu Gothic UI Semilight" panose="020B0400000000000000" pitchFamily="50" charset="-128"/>
                <a:ea typeface="Yu Gothic UI Semilight" panose="020B0400000000000000" pitchFamily="50" charset="-128"/>
              </a:rPr>
              <a:t>スコアは</a:t>
            </a:r>
            <a:r>
              <a:rPr lang="en-US" altLang="ja-JP" sz="1600" dirty="0">
                <a:latin typeface="Yu Gothic UI Semilight" panose="020B0400000000000000" pitchFamily="50" charset="-128"/>
                <a:ea typeface="Yu Gothic UI Semilight" panose="020B0400000000000000" pitchFamily="50" charset="-128"/>
              </a:rPr>
              <a:t>5</a:t>
            </a:r>
            <a:r>
              <a:rPr lang="ja-JP" altLang="en-US" sz="1600" dirty="0">
                <a:latin typeface="Yu Gothic UI Semilight" panose="020B0400000000000000" pitchFamily="50" charset="-128"/>
                <a:ea typeface="Yu Gothic UI Semilight" panose="020B0400000000000000" pitchFamily="50" charset="-128"/>
              </a:rPr>
              <a:t>段階評価を質問内容（肯定的</a:t>
            </a:r>
            <a:r>
              <a:rPr lang="en-US" altLang="ja-JP" sz="1600" dirty="0">
                <a:latin typeface="Yu Gothic UI Semilight" panose="020B0400000000000000" pitchFamily="50" charset="-128"/>
                <a:ea typeface="Yu Gothic UI Semilight" panose="020B0400000000000000" pitchFamily="50" charset="-128"/>
              </a:rPr>
              <a:t>/</a:t>
            </a:r>
            <a:r>
              <a:rPr lang="ja-JP" altLang="en-US" sz="1600" dirty="0">
                <a:latin typeface="Yu Gothic UI Semilight" panose="020B0400000000000000" pitchFamily="50" charset="-128"/>
                <a:ea typeface="Yu Gothic UI Semilight" panose="020B0400000000000000" pitchFamily="50" charset="-128"/>
              </a:rPr>
              <a:t>否定的）にあわせ</a:t>
            </a:r>
            <a:br>
              <a:rPr lang="en-US" altLang="ja-JP" sz="1600" dirty="0">
                <a:latin typeface="Yu Gothic UI Semilight" panose="020B0400000000000000" pitchFamily="50" charset="-128"/>
                <a:ea typeface="Yu Gothic UI Semilight" panose="020B0400000000000000" pitchFamily="50" charset="-128"/>
              </a:rPr>
            </a:br>
            <a:r>
              <a:rPr lang="ja-JP" altLang="en-US" sz="1600" dirty="0">
                <a:latin typeface="Yu Gothic UI Semilight" panose="020B0400000000000000" pitchFamily="50" charset="-128"/>
                <a:ea typeface="Yu Gothic UI Semilight" panose="020B0400000000000000" pitchFamily="50" charset="-128"/>
              </a:rPr>
              <a:t>満足度高を</a:t>
            </a:r>
            <a:r>
              <a:rPr lang="en-US" altLang="ja-JP" sz="1600" dirty="0">
                <a:latin typeface="Yu Gothic UI Semilight" panose="020B0400000000000000" pitchFamily="50" charset="-128"/>
                <a:ea typeface="Yu Gothic UI Semilight" panose="020B0400000000000000" pitchFamily="50" charset="-128"/>
              </a:rPr>
              <a:t>4</a:t>
            </a:r>
            <a:r>
              <a:rPr lang="ja-JP" altLang="en-US" sz="1600" dirty="0">
                <a:latin typeface="Yu Gothic UI Semilight" panose="020B0400000000000000" pitchFamily="50" charset="-128"/>
                <a:ea typeface="Yu Gothic UI Semilight" panose="020B0400000000000000" pitchFamily="50" charset="-128"/>
              </a:rPr>
              <a:t>点、満足度低を</a:t>
            </a:r>
            <a:r>
              <a:rPr lang="en-US" altLang="ja-JP" sz="1600" dirty="0">
                <a:latin typeface="Yu Gothic UI Semilight" panose="020B0400000000000000" pitchFamily="50" charset="-128"/>
                <a:ea typeface="Yu Gothic UI Semilight" panose="020B0400000000000000" pitchFamily="50" charset="-128"/>
              </a:rPr>
              <a:t>0</a:t>
            </a:r>
            <a:r>
              <a:rPr lang="ja-JP" altLang="en-US" sz="1600" dirty="0">
                <a:latin typeface="Yu Gothic UI Semilight" panose="020B0400000000000000" pitchFamily="50" charset="-128"/>
                <a:ea typeface="Yu Gothic UI Semilight" panose="020B0400000000000000" pitchFamily="50" charset="-128"/>
              </a:rPr>
              <a:t>点に補正したもの</a:t>
            </a:r>
            <a:endParaRPr kumimoji="1" lang="ja-JP" altLang="en-US" sz="1600" dirty="0">
              <a:latin typeface="Yu Gothic UI Semilight" panose="020B0400000000000000" pitchFamily="50" charset="-128"/>
              <a:ea typeface="Yu Gothic UI Semilight" panose="020B0400000000000000" pitchFamily="50" charset="-128"/>
            </a:endParaRPr>
          </a:p>
        </p:txBody>
      </p:sp>
    </p:spTree>
    <p:extLst>
      <p:ext uri="{BB962C8B-B14F-4D97-AF65-F5344CB8AC3E}">
        <p14:creationId xmlns:p14="http://schemas.microsoft.com/office/powerpoint/2010/main" val="3746443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EE0B8B-41CE-E4C6-1D05-6EF6199AD35C}"/>
              </a:ext>
            </a:extLst>
          </p:cNvPr>
          <p:cNvSpPr>
            <a:spLocks noGrp="1"/>
          </p:cNvSpPr>
          <p:nvPr>
            <p:ph type="title"/>
          </p:nvPr>
        </p:nvSpPr>
        <p:spPr/>
        <p:txBody>
          <a:bodyPr>
            <a:noAutofit/>
          </a:bodyPr>
          <a:lstStyle/>
          <a:p>
            <a:r>
              <a:rPr kumimoji="1" lang="ja-JP" altLang="en-US" sz="2800" dirty="0"/>
              <a:t>ソースコードの変更前後おいて、動的な情報を静的な差分にあわせて可視化することはその変化を理解する助けとなるか</a:t>
            </a:r>
          </a:p>
        </p:txBody>
      </p:sp>
      <p:sp>
        <p:nvSpPr>
          <p:cNvPr id="3" name="コンテンツ プレースホルダー 2">
            <a:extLst>
              <a:ext uri="{FF2B5EF4-FFF2-40B4-BE49-F238E27FC236}">
                <a16:creationId xmlns:a16="http://schemas.microsoft.com/office/drawing/2014/main" id="{941C8BC7-3864-08B4-0619-F99F53E38DA3}"/>
              </a:ext>
            </a:extLst>
          </p:cNvPr>
          <p:cNvSpPr>
            <a:spLocks noGrp="1"/>
          </p:cNvSpPr>
          <p:nvPr>
            <p:ph sz="quarter" idx="10"/>
          </p:nvPr>
        </p:nvSpPr>
        <p:spPr/>
        <p:txBody>
          <a:bodyPr/>
          <a:lstStyle/>
          <a:p>
            <a:r>
              <a:rPr lang="ja-JP" altLang="en-US" dirty="0"/>
              <a:t>点数の分布からは明確には言えない</a:t>
            </a:r>
            <a:endParaRPr lang="en-US" altLang="ja-JP" dirty="0"/>
          </a:p>
          <a:p>
            <a:r>
              <a:rPr kumimoji="1" lang="ja-JP" altLang="en-US" dirty="0"/>
              <a:t>動的な情報の差分（これまであまり扱われていない情報）を</a:t>
            </a:r>
            <a:br>
              <a:rPr kumimoji="1" lang="en-US" altLang="ja-JP" dirty="0"/>
            </a:br>
            <a:r>
              <a:rPr kumimoji="1" lang="ja-JP" altLang="en-US" dirty="0"/>
              <a:t>提示しても、</a:t>
            </a:r>
            <a:r>
              <a:rPr kumimoji="1" lang="en-US" altLang="ja-JP" dirty="0"/>
              <a:t>GitHub</a:t>
            </a:r>
            <a:r>
              <a:rPr kumimoji="1" lang="ja-JP" altLang="en-US" dirty="0"/>
              <a:t>のような慣れ親しんだツールを利用した際と同等の</a:t>
            </a:r>
            <a:r>
              <a:rPr kumimoji="1" lang="en-US" altLang="ja-JP" dirty="0"/>
              <a:t>SUS</a:t>
            </a:r>
            <a:r>
              <a:rPr kumimoji="1" lang="ja-JP" altLang="en-US" dirty="0"/>
              <a:t>スコア</a:t>
            </a:r>
            <a:endParaRPr kumimoji="1" lang="en-US" altLang="ja-JP" dirty="0"/>
          </a:p>
          <a:p>
            <a:r>
              <a:rPr kumimoji="1" lang="ja-JP" altLang="en-US" dirty="0"/>
              <a:t>自由記述でも動的な差分そのものにたいする不満はなし</a:t>
            </a:r>
            <a:br>
              <a:rPr kumimoji="1" lang="en-US" altLang="ja-JP" dirty="0"/>
            </a:br>
            <a:br>
              <a:rPr kumimoji="1" lang="en-US" altLang="ja-JP" dirty="0"/>
            </a:br>
            <a:r>
              <a:rPr kumimoji="1" lang="ja-JP" altLang="en-US" dirty="0">
                <a:sym typeface="Wingdings" panose="05000000000000000000" pitchFamily="2" charset="2"/>
              </a:rPr>
              <a:t>動的な情報の差分の利活用は開発者に一定の理解を得られる</a:t>
            </a:r>
            <a:endParaRPr kumimoji="1" lang="ja-JP" altLang="en-US" dirty="0"/>
          </a:p>
        </p:txBody>
      </p:sp>
    </p:spTree>
    <p:extLst>
      <p:ext uri="{BB962C8B-B14F-4D97-AF65-F5344CB8AC3E}">
        <p14:creationId xmlns:p14="http://schemas.microsoft.com/office/powerpoint/2010/main" val="1990426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EE0B8B-41CE-E4C6-1D05-6EF6199AD35C}"/>
              </a:ext>
            </a:extLst>
          </p:cNvPr>
          <p:cNvSpPr>
            <a:spLocks noGrp="1"/>
          </p:cNvSpPr>
          <p:nvPr>
            <p:ph type="title"/>
          </p:nvPr>
        </p:nvSpPr>
        <p:spPr/>
        <p:txBody>
          <a:bodyPr>
            <a:noAutofit/>
          </a:bodyPr>
          <a:lstStyle/>
          <a:p>
            <a:r>
              <a:rPr kumimoji="1" lang="en-US" altLang="ja-JP" sz="2800" dirty="0" err="1"/>
              <a:t>Jcompaths</a:t>
            </a:r>
            <a:r>
              <a:rPr kumimoji="1" lang="ja-JP" altLang="en-US" sz="2800" dirty="0"/>
              <a:t>における繰り返しを有するメソッドに対する可視化の拡張は有効に働くか</a:t>
            </a:r>
          </a:p>
        </p:txBody>
      </p:sp>
      <p:sp>
        <p:nvSpPr>
          <p:cNvPr id="3" name="コンテンツ プレースホルダー 2">
            <a:extLst>
              <a:ext uri="{FF2B5EF4-FFF2-40B4-BE49-F238E27FC236}">
                <a16:creationId xmlns:a16="http://schemas.microsoft.com/office/drawing/2014/main" id="{941C8BC7-3864-08B4-0619-F99F53E38DA3}"/>
              </a:ext>
            </a:extLst>
          </p:cNvPr>
          <p:cNvSpPr>
            <a:spLocks noGrp="1"/>
          </p:cNvSpPr>
          <p:nvPr>
            <p:ph sz="quarter" idx="10"/>
          </p:nvPr>
        </p:nvSpPr>
        <p:spPr/>
        <p:txBody>
          <a:bodyPr/>
          <a:lstStyle/>
          <a:p>
            <a:r>
              <a:rPr lang="ja-JP" altLang="en-US" dirty="0"/>
              <a:t>所要時間および点数の分布からは明確には言えない</a:t>
            </a:r>
            <a:endParaRPr lang="en-US" altLang="ja-JP" dirty="0"/>
          </a:p>
          <a:p>
            <a:r>
              <a:rPr lang="ja-JP" altLang="en-US" dirty="0"/>
              <a:t>拡張前（</a:t>
            </a:r>
            <a:r>
              <a:rPr lang="en-US" altLang="ja-JP" dirty="0" err="1"/>
              <a:t>didiffff</a:t>
            </a:r>
            <a:r>
              <a:rPr lang="ja-JP" altLang="en-US" dirty="0"/>
              <a:t>）に比べ頻繁に利用したいと思われるツール</a:t>
            </a:r>
            <a:endParaRPr kumimoji="1" lang="en-US" altLang="ja-JP" dirty="0"/>
          </a:p>
          <a:p>
            <a:r>
              <a:rPr kumimoji="1" lang="ja-JP" altLang="en-US" dirty="0"/>
              <a:t>自由記述でも独自機能が役立ったとうかがえる記述</a:t>
            </a:r>
            <a:br>
              <a:rPr kumimoji="1" lang="en-US" altLang="ja-JP" dirty="0"/>
            </a:br>
            <a:br>
              <a:rPr kumimoji="1" lang="en-US" altLang="ja-JP" dirty="0"/>
            </a:br>
            <a:r>
              <a:rPr kumimoji="1" lang="ja-JP" altLang="en-US" dirty="0">
                <a:sym typeface="Wingdings" panose="05000000000000000000" pitchFamily="2" charset="2"/>
              </a:rPr>
              <a:t>拡張は一定の効果がある</a:t>
            </a:r>
            <a:endParaRPr kumimoji="1" lang="en-US" altLang="ja-JP" dirty="0">
              <a:sym typeface="Wingdings" panose="05000000000000000000" pitchFamily="2" charset="2"/>
            </a:endParaRPr>
          </a:p>
          <a:p>
            <a:endParaRPr lang="en-US" altLang="ja-JP" dirty="0">
              <a:sym typeface="Wingdings" panose="05000000000000000000" pitchFamily="2" charset="2"/>
            </a:endParaRPr>
          </a:p>
          <a:p>
            <a:r>
              <a:rPr kumimoji="1" lang="ja-JP" altLang="en-US" dirty="0"/>
              <a:t>事前知識やサポートが必要</a:t>
            </a:r>
            <a:br>
              <a:rPr kumimoji="1" lang="en-US" altLang="ja-JP" dirty="0"/>
            </a:br>
            <a:br>
              <a:rPr kumimoji="1" lang="en-US" altLang="ja-JP" dirty="0"/>
            </a:br>
            <a:r>
              <a:rPr kumimoji="1" lang="en-US" altLang="ja-JP" dirty="0">
                <a:sym typeface="Wingdings" panose="05000000000000000000" pitchFamily="2" charset="2"/>
              </a:rPr>
              <a:t></a:t>
            </a:r>
            <a:r>
              <a:rPr kumimoji="1" lang="ja-JP" altLang="en-US" dirty="0">
                <a:sym typeface="Wingdings" panose="05000000000000000000" pitchFamily="2" charset="2"/>
              </a:rPr>
              <a:t>表示項目や操作が煩雑になる分、可視化の工夫が重要</a:t>
            </a:r>
            <a:endParaRPr kumimoji="1" lang="ja-JP" altLang="en-US" dirty="0"/>
          </a:p>
        </p:txBody>
      </p:sp>
    </p:spTree>
    <p:extLst>
      <p:ext uri="{BB962C8B-B14F-4D97-AF65-F5344CB8AC3E}">
        <p14:creationId xmlns:p14="http://schemas.microsoft.com/office/powerpoint/2010/main" val="3134834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5E2373-6BCE-D9F7-5DC5-7A07F9CE1725}"/>
              </a:ext>
            </a:extLst>
          </p:cNvPr>
          <p:cNvSpPr>
            <a:spLocks noGrp="1"/>
          </p:cNvSpPr>
          <p:nvPr>
            <p:ph type="title"/>
          </p:nvPr>
        </p:nvSpPr>
        <p:spPr/>
        <p:txBody>
          <a:bodyPr/>
          <a:lstStyle/>
          <a:p>
            <a:r>
              <a:rPr kumimoji="1" lang="ja-JP" altLang="en-US" dirty="0"/>
              <a:t>関連研究：</a:t>
            </a:r>
            <a:r>
              <a:rPr kumimoji="1" lang="en-US" altLang="ja-JP" dirty="0"/>
              <a:t>Collector-</a:t>
            </a:r>
            <a:r>
              <a:rPr kumimoji="1" lang="en-US" altLang="ja-JP" dirty="0" err="1"/>
              <a:t>sahab</a:t>
            </a:r>
            <a:r>
              <a:rPr kumimoji="1" lang="en-US" altLang="ja-JP" dirty="0"/>
              <a:t>[6]</a:t>
            </a:r>
            <a:endParaRPr kumimoji="1" lang="ja-JP" altLang="en-US" dirty="0"/>
          </a:p>
        </p:txBody>
      </p:sp>
      <p:sp>
        <p:nvSpPr>
          <p:cNvPr id="3" name="コンテンツ プレースホルダー 2">
            <a:extLst>
              <a:ext uri="{FF2B5EF4-FFF2-40B4-BE49-F238E27FC236}">
                <a16:creationId xmlns:a16="http://schemas.microsoft.com/office/drawing/2014/main" id="{A469E778-5EB4-EA41-4D5A-DCBF4ED3692B}"/>
              </a:ext>
            </a:extLst>
          </p:cNvPr>
          <p:cNvSpPr>
            <a:spLocks noGrp="1"/>
          </p:cNvSpPr>
          <p:nvPr>
            <p:ph sz="quarter" idx="10"/>
          </p:nvPr>
        </p:nvSpPr>
        <p:spPr/>
        <p:txBody>
          <a:bodyPr>
            <a:normAutofit/>
          </a:bodyPr>
          <a:lstStyle/>
          <a:p>
            <a:r>
              <a:rPr kumimoji="1" lang="ja-JP" altLang="en-US" dirty="0"/>
              <a:t>トレースを比較し、状態の変化した部分を検出</a:t>
            </a:r>
            <a:endParaRPr kumimoji="1" lang="en-US" altLang="ja-JP" dirty="0"/>
          </a:p>
          <a:p>
            <a:pPr lvl="1"/>
            <a:r>
              <a:rPr kumimoji="1" lang="ja-JP" altLang="en-US" dirty="0"/>
              <a:t>状態：＜行</a:t>
            </a:r>
            <a:r>
              <a:rPr lang="ja-JP" altLang="en-US" dirty="0"/>
              <a:t>，変数，値</a:t>
            </a:r>
            <a:r>
              <a:rPr kumimoji="1" lang="ja-JP" altLang="en-US" dirty="0"/>
              <a:t>＞</a:t>
            </a:r>
            <a:endParaRPr kumimoji="1" lang="en-US" altLang="ja-JP" dirty="0"/>
          </a:p>
          <a:p>
            <a:r>
              <a:rPr kumimoji="1" lang="ja-JP" altLang="en-US" dirty="0"/>
              <a:t>差分の検出精度が</a:t>
            </a:r>
            <a:r>
              <a:rPr kumimoji="1" lang="en-US" altLang="ja-JP" dirty="0" err="1"/>
              <a:t>didiffff</a:t>
            </a:r>
            <a:r>
              <a:rPr kumimoji="1" lang="ja-JP" altLang="en-US" dirty="0"/>
              <a:t>よりも優れていることを示した</a:t>
            </a:r>
            <a:endParaRPr kumimoji="1" lang="en-US" altLang="ja-JP" dirty="0"/>
          </a:p>
          <a:p>
            <a:pPr lvl="1"/>
            <a:r>
              <a:rPr lang="ja-JP" altLang="en-US" dirty="0"/>
              <a:t>オブジェクトの内部にあるプリミティブ型も一定の深さまで取得して差分計算を行っている</a:t>
            </a:r>
            <a:endParaRPr kumimoji="1" lang="en-US" altLang="ja-JP" dirty="0"/>
          </a:p>
          <a:p>
            <a:r>
              <a:rPr lang="ja-JP" altLang="en-US" dirty="0"/>
              <a:t>最初に状態が変化した地点を可視化して通知</a:t>
            </a:r>
            <a:endParaRPr lang="en-US" altLang="ja-JP" dirty="0"/>
          </a:p>
          <a:p>
            <a:pPr lvl="1"/>
            <a:r>
              <a:rPr kumimoji="1" lang="ja-JP" altLang="en-US" dirty="0"/>
              <a:t>変更前後どちらか一方にしかない状態を，ソースコードの差分表示中に注釈の形で表示</a:t>
            </a:r>
            <a:endParaRPr kumimoji="1" lang="en-US" altLang="ja-JP" dirty="0"/>
          </a:p>
          <a:p>
            <a:pPr lvl="1"/>
            <a:r>
              <a:rPr kumimoji="1" lang="ja-JP" altLang="en-US" dirty="0"/>
              <a:t>変更による影響箇所を効率的に可視化</a:t>
            </a:r>
            <a:endParaRPr kumimoji="1" lang="en-US" altLang="ja-JP" dirty="0"/>
          </a:p>
          <a:p>
            <a:r>
              <a:rPr lang="en-US" altLang="ja-JP" dirty="0" err="1"/>
              <a:t>Jcompaths</a:t>
            </a:r>
            <a:r>
              <a:rPr lang="en-US" altLang="ja-JP" dirty="0"/>
              <a:t>/</a:t>
            </a:r>
            <a:r>
              <a:rPr lang="en-US" altLang="ja-JP" dirty="0" err="1"/>
              <a:t>didiffff</a:t>
            </a:r>
            <a:r>
              <a:rPr lang="ja-JP" altLang="en-US" dirty="0"/>
              <a:t>とのコンセプトの違い</a:t>
            </a:r>
            <a:endParaRPr lang="en-US" altLang="ja-JP" dirty="0"/>
          </a:p>
          <a:p>
            <a:pPr lvl="1"/>
            <a:r>
              <a:rPr kumimoji="1" lang="ja-JP" altLang="en-US" dirty="0"/>
              <a:t>差分以外の部分についても状態や値を可視化するか否か</a:t>
            </a:r>
          </a:p>
        </p:txBody>
      </p:sp>
      <p:sp>
        <p:nvSpPr>
          <p:cNvPr id="7" name="テキスト ボックス 6">
            <a:extLst>
              <a:ext uri="{FF2B5EF4-FFF2-40B4-BE49-F238E27FC236}">
                <a16:creationId xmlns:a16="http://schemas.microsoft.com/office/drawing/2014/main" id="{2A56E59A-59D5-FB83-E9D8-4D9670B5066D}"/>
              </a:ext>
            </a:extLst>
          </p:cNvPr>
          <p:cNvSpPr txBox="1"/>
          <p:nvPr/>
        </p:nvSpPr>
        <p:spPr>
          <a:xfrm>
            <a:off x="696000" y="5992914"/>
            <a:ext cx="10799999" cy="307777"/>
          </a:xfrm>
          <a:prstGeom prst="rect">
            <a:avLst/>
          </a:prstGeom>
          <a:noFill/>
        </p:spPr>
        <p:txBody>
          <a:bodyPr wrap="square">
            <a:spAutoFit/>
          </a:bodyPr>
          <a:lstStyle/>
          <a:p>
            <a:r>
              <a:rPr lang="en-US" altLang="ja-JP" sz="1400" dirty="0"/>
              <a:t>[6] Etemadi</a:t>
            </a:r>
            <a:r>
              <a:rPr lang="ja-JP" altLang="en-US" sz="1400" dirty="0"/>
              <a:t>ら</a:t>
            </a:r>
            <a:r>
              <a:rPr lang="en-US" altLang="ja-JP" sz="1400" dirty="0"/>
              <a:t>: Augmenting diffs with runtime information, TSE, Vol. 49, No. 11(2023)</a:t>
            </a:r>
            <a:endParaRPr lang="ja-JP" altLang="en-US" sz="1400" dirty="0"/>
          </a:p>
        </p:txBody>
      </p:sp>
    </p:spTree>
    <p:extLst>
      <p:ext uri="{BB962C8B-B14F-4D97-AF65-F5344CB8AC3E}">
        <p14:creationId xmlns:p14="http://schemas.microsoft.com/office/powerpoint/2010/main" val="3149754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20B131-3153-7226-5592-84C008A32105}"/>
              </a:ext>
            </a:extLst>
          </p:cNvPr>
          <p:cNvSpPr>
            <a:spLocks noGrp="1"/>
          </p:cNvSpPr>
          <p:nvPr>
            <p:ph type="title"/>
          </p:nvPr>
        </p:nvSpPr>
        <p:spPr/>
        <p:txBody>
          <a:bodyPr/>
          <a:lstStyle/>
          <a:p>
            <a:r>
              <a:rPr lang="ja-JP" altLang="en-US" dirty="0"/>
              <a:t>改善に向けた</a:t>
            </a:r>
            <a:r>
              <a:rPr kumimoji="1" lang="ja-JP" altLang="en-US" dirty="0"/>
              <a:t>考察</a:t>
            </a:r>
          </a:p>
        </p:txBody>
      </p:sp>
      <p:sp>
        <p:nvSpPr>
          <p:cNvPr id="3" name="コンテンツ プレースホルダー 2">
            <a:extLst>
              <a:ext uri="{FF2B5EF4-FFF2-40B4-BE49-F238E27FC236}">
                <a16:creationId xmlns:a16="http://schemas.microsoft.com/office/drawing/2014/main" id="{D1D497DC-DD5C-1AD4-256E-C825A344DCF0}"/>
              </a:ext>
            </a:extLst>
          </p:cNvPr>
          <p:cNvSpPr>
            <a:spLocks noGrp="1"/>
          </p:cNvSpPr>
          <p:nvPr>
            <p:ph sz="quarter" idx="10"/>
          </p:nvPr>
        </p:nvSpPr>
        <p:spPr/>
        <p:txBody>
          <a:bodyPr>
            <a:normAutofit/>
          </a:bodyPr>
          <a:lstStyle/>
          <a:p>
            <a:r>
              <a:rPr kumimoji="1" lang="ja-JP" altLang="en-US" dirty="0"/>
              <a:t>タスクのスコアに有意差が現れなかった理由として</a:t>
            </a:r>
            <a:br>
              <a:rPr kumimoji="1" lang="en-US" altLang="ja-JP" dirty="0"/>
            </a:br>
            <a:r>
              <a:rPr kumimoji="1" lang="ja-JP" altLang="en-US" dirty="0"/>
              <a:t>以下が考えられえる</a:t>
            </a:r>
            <a:endParaRPr kumimoji="1" lang="en-US" altLang="ja-JP" dirty="0"/>
          </a:p>
          <a:p>
            <a:pPr lvl="1"/>
            <a:r>
              <a:rPr kumimoji="1" lang="ja-JP" altLang="en-US" dirty="0"/>
              <a:t>ツールに慣れるための時間が不足していた</a:t>
            </a:r>
            <a:endParaRPr kumimoji="1" lang="en-US" altLang="ja-JP" dirty="0"/>
          </a:p>
          <a:p>
            <a:pPr lvl="1"/>
            <a:r>
              <a:rPr kumimoji="1" lang="ja-JP" altLang="en-US" dirty="0"/>
              <a:t>タスクの指示が理解しづらく，ツールの性能差が現れにくい状況だった</a:t>
            </a:r>
            <a:endParaRPr kumimoji="1" lang="en-US" altLang="ja-JP" dirty="0"/>
          </a:p>
          <a:p>
            <a:pPr lvl="1"/>
            <a:r>
              <a:rPr kumimoji="1" lang="ja-JP" altLang="en-US" dirty="0"/>
              <a:t>具体的な値を得られる変数トークンが限られていた</a:t>
            </a:r>
            <a:endParaRPr kumimoji="1" lang="en-US" altLang="ja-JP" dirty="0"/>
          </a:p>
          <a:p>
            <a:r>
              <a:rPr lang="ja-JP" altLang="en-US" dirty="0"/>
              <a:t>ツールの制約</a:t>
            </a:r>
            <a:endParaRPr lang="en-US" altLang="ja-JP" dirty="0"/>
          </a:p>
          <a:p>
            <a:pPr lvl="1"/>
            <a:r>
              <a:rPr kumimoji="1" lang="ja-JP" altLang="en-US" dirty="0"/>
              <a:t>メソッド間の情報の欠如</a:t>
            </a:r>
            <a:endParaRPr kumimoji="1" lang="en-US" altLang="ja-JP" dirty="0"/>
          </a:p>
          <a:p>
            <a:pPr lvl="1"/>
            <a:r>
              <a:rPr kumimoji="1" lang="ja-JP" altLang="en-US" dirty="0"/>
              <a:t>オブジェクト内部の可視化の限界</a:t>
            </a:r>
            <a:endParaRPr kumimoji="1" lang="en-US" altLang="ja-JP" dirty="0"/>
          </a:p>
          <a:p>
            <a:pPr lvl="1"/>
            <a:r>
              <a:rPr kumimoji="1" lang="ja-JP" altLang="en-US" dirty="0"/>
              <a:t>大量の繰り返しへの対処</a:t>
            </a:r>
          </a:p>
        </p:txBody>
      </p:sp>
    </p:spTree>
    <p:extLst>
      <p:ext uri="{BB962C8B-B14F-4D97-AF65-F5344CB8AC3E}">
        <p14:creationId xmlns:p14="http://schemas.microsoft.com/office/powerpoint/2010/main" val="3701302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373CA9-2FD5-B724-7A8A-ED917F9FEF1B}"/>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73894B84-9A92-3C5C-2AB1-F32501662F94}"/>
              </a:ext>
            </a:extLst>
          </p:cNvPr>
          <p:cNvSpPr>
            <a:spLocks noGrp="1"/>
          </p:cNvSpPr>
          <p:nvPr>
            <p:ph sz="quarter" idx="10"/>
          </p:nvPr>
        </p:nvSpPr>
        <p:spPr/>
        <p:txBody>
          <a:bodyPr/>
          <a:lstStyle/>
          <a:p>
            <a:r>
              <a:rPr kumimoji="1" lang="en-US" altLang="ja-JP" dirty="0"/>
              <a:t>Java </a:t>
            </a:r>
            <a:r>
              <a:rPr kumimoji="1" lang="ja-JP" altLang="en-US" dirty="0"/>
              <a:t>プログラムのソースコードの変更前後におけるメソッドの実行の変化を可視化するツール</a:t>
            </a:r>
            <a:r>
              <a:rPr kumimoji="1" lang="en-US" altLang="ja-JP" dirty="0" err="1"/>
              <a:t>JCompaths</a:t>
            </a:r>
            <a:r>
              <a:rPr kumimoji="1" lang="ja-JP" altLang="en-US" dirty="0"/>
              <a:t>を作成</a:t>
            </a:r>
            <a:endParaRPr kumimoji="1" lang="en-US" altLang="ja-JP" dirty="0"/>
          </a:p>
          <a:p>
            <a:pPr lvl="1"/>
            <a:r>
              <a:rPr kumimoji="1" lang="ja-JP" altLang="en-US" dirty="0"/>
              <a:t>メソッドの実行を</a:t>
            </a:r>
            <a:r>
              <a:rPr kumimoji="1" lang="en-US" altLang="ja-JP" dirty="0"/>
              <a:t>1 </a:t>
            </a:r>
            <a:r>
              <a:rPr kumimoji="1" lang="ja-JP" altLang="en-US" dirty="0"/>
              <a:t>回ずつ順に比較</a:t>
            </a:r>
            <a:endParaRPr kumimoji="1" lang="en-US" altLang="ja-JP" dirty="0"/>
          </a:p>
          <a:p>
            <a:pPr lvl="1"/>
            <a:r>
              <a:rPr kumimoji="1" lang="ja-JP" altLang="en-US" dirty="0"/>
              <a:t>変数トークンのトレースに加えて実行経路の差分を表示</a:t>
            </a:r>
            <a:endParaRPr kumimoji="1" lang="en-US" altLang="ja-JP" dirty="0"/>
          </a:p>
          <a:p>
            <a:r>
              <a:rPr lang="ja-JP" altLang="en-US" dirty="0"/>
              <a:t>評価実験</a:t>
            </a:r>
            <a:endParaRPr lang="en-US" altLang="ja-JP" dirty="0"/>
          </a:p>
          <a:p>
            <a:pPr lvl="1"/>
            <a:r>
              <a:rPr kumimoji="1" lang="ja-JP" altLang="en-US" dirty="0"/>
              <a:t>タスクの所要時間と点数、</a:t>
            </a:r>
            <a:r>
              <a:rPr kumimoji="1" lang="en-US" altLang="ja-JP" dirty="0"/>
              <a:t>SUS</a:t>
            </a:r>
          </a:p>
          <a:p>
            <a:pPr lvl="1"/>
            <a:r>
              <a:rPr lang="ja-JP" altLang="en-US" dirty="0"/>
              <a:t>スコア等の有意差は見られず</a:t>
            </a:r>
            <a:endParaRPr lang="en-US" altLang="ja-JP" dirty="0"/>
          </a:p>
          <a:p>
            <a:pPr lvl="1"/>
            <a:r>
              <a:rPr kumimoji="1" lang="ja-JP" altLang="en-US" dirty="0"/>
              <a:t>自由記述からは、メソッドの実行ごとの比較や実行経路の表示など</a:t>
            </a:r>
            <a:r>
              <a:rPr kumimoji="1" lang="en-US" altLang="ja-JP" dirty="0" err="1"/>
              <a:t>Jcompaths</a:t>
            </a:r>
            <a:r>
              <a:rPr kumimoji="1" lang="en-US" altLang="ja-JP" dirty="0"/>
              <a:t> </a:t>
            </a:r>
            <a:r>
              <a:rPr kumimoji="1" lang="ja-JP" altLang="en-US" dirty="0"/>
              <a:t>独自の機能がユーザにとって役立つことを確認</a:t>
            </a:r>
          </a:p>
        </p:txBody>
      </p:sp>
      <p:sp>
        <p:nvSpPr>
          <p:cNvPr id="5" name="テキスト ボックス 4">
            <a:extLst>
              <a:ext uri="{FF2B5EF4-FFF2-40B4-BE49-F238E27FC236}">
                <a16:creationId xmlns:a16="http://schemas.microsoft.com/office/drawing/2014/main" id="{039E9B54-A1B0-8C79-3007-45BC2CF8D0FE}"/>
              </a:ext>
            </a:extLst>
          </p:cNvPr>
          <p:cNvSpPr txBox="1"/>
          <p:nvPr/>
        </p:nvSpPr>
        <p:spPr>
          <a:xfrm>
            <a:off x="7007942" y="5486396"/>
            <a:ext cx="4702277" cy="646331"/>
          </a:xfrm>
          <a:prstGeom prst="rect">
            <a:avLst/>
          </a:prstGeom>
          <a:noFill/>
        </p:spPr>
        <p:txBody>
          <a:bodyPr wrap="square">
            <a:spAutoFit/>
          </a:bodyPr>
          <a:lstStyle/>
          <a:p>
            <a:r>
              <a:rPr lang="ja-JP" altLang="en-US" dirty="0">
                <a:hlinkClick r:id="rId2"/>
              </a:rPr>
              <a:t>https://github.com/tetsuyakanda/jcompaths</a:t>
            </a:r>
            <a:endParaRPr lang="en-US" altLang="ja-JP" dirty="0"/>
          </a:p>
          <a:p>
            <a:endParaRPr lang="ja-JP" altLang="en-US" dirty="0"/>
          </a:p>
        </p:txBody>
      </p:sp>
    </p:spTree>
    <p:extLst>
      <p:ext uri="{BB962C8B-B14F-4D97-AF65-F5344CB8AC3E}">
        <p14:creationId xmlns:p14="http://schemas.microsoft.com/office/powerpoint/2010/main" val="421361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DE6C64-34F3-8970-3A07-CB568BE6ABFE}"/>
              </a:ext>
            </a:extLst>
          </p:cNvPr>
          <p:cNvSpPr>
            <a:spLocks noGrp="1"/>
          </p:cNvSpPr>
          <p:nvPr>
            <p:ph type="title"/>
          </p:nvPr>
        </p:nvSpPr>
        <p:spPr/>
        <p:txBody>
          <a:bodyPr/>
          <a:lstStyle/>
          <a:p>
            <a:r>
              <a:rPr kumimoji="1" lang="ja-JP" altLang="en-US" dirty="0"/>
              <a:t>挙動の変化に対するプログラム理解</a:t>
            </a:r>
          </a:p>
        </p:txBody>
      </p:sp>
      <p:sp>
        <p:nvSpPr>
          <p:cNvPr id="3" name="コンテンツ プレースホルダー 2">
            <a:extLst>
              <a:ext uri="{FF2B5EF4-FFF2-40B4-BE49-F238E27FC236}">
                <a16:creationId xmlns:a16="http://schemas.microsoft.com/office/drawing/2014/main" id="{9C597BCC-2462-C2C0-733E-6E270E0C94B5}"/>
              </a:ext>
            </a:extLst>
          </p:cNvPr>
          <p:cNvSpPr>
            <a:spLocks noGrp="1"/>
          </p:cNvSpPr>
          <p:nvPr>
            <p:ph sz="quarter" idx="10"/>
          </p:nvPr>
        </p:nvSpPr>
        <p:spPr/>
        <p:txBody>
          <a:bodyPr/>
          <a:lstStyle/>
          <a:p>
            <a:r>
              <a:rPr kumimoji="1" lang="ja-JP" altLang="en-US" dirty="0"/>
              <a:t>ソースコードが変更された箇所だけ</a:t>
            </a:r>
            <a:r>
              <a:rPr kumimoji="1" lang="en-US" altLang="ja-JP" dirty="0"/>
              <a:t>/</a:t>
            </a:r>
            <a:r>
              <a:rPr kumimoji="1" lang="ja-JP" altLang="en-US" dirty="0"/>
              <a:t>実行結果だけでなく、</a:t>
            </a:r>
            <a:br>
              <a:rPr kumimoji="1" lang="en-US" altLang="ja-JP" dirty="0"/>
            </a:br>
            <a:r>
              <a:rPr kumimoji="1" lang="ja-JP" altLang="en-US" dirty="0"/>
              <a:t>前後も含めた挙動を理解する</a:t>
            </a:r>
            <a:endParaRPr kumimoji="1" lang="en-US" altLang="ja-JP" dirty="0"/>
          </a:p>
          <a:p>
            <a:pPr lvl="1"/>
            <a:r>
              <a:rPr lang="ja-JP" altLang="en-US" dirty="0"/>
              <a:t>どのように挙動が変化してバグが修正されたのか</a:t>
            </a:r>
            <a:endParaRPr lang="en-US" altLang="ja-JP" dirty="0"/>
          </a:p>
          <a:p>
            <a:pPr lvl="1"/>
            <a:r>
              <a:rPr kumimoji="1" lang="ja-JP" altLang="en-US" dirty="0"/>
              <a:t>変更による想定外の影響はないか</a:t>
            </a:r>
            <a:endParaRPr kumimoji="1" lang="en-US" altLang="ja-JP" dirty="0"/>
          </a:p>
          <a:p>
            <a:r>
              <a:rPr kumimoji="1" lang="ja-JP" altLang="en-US" dirty="0"/>
              <a:t>動的な情報の差分の可視化に関する研究は少ない</a:t>
            </a:r>
            <a:endParaRPr kumimoji="1" lang="en-US" altLang="ja-JP" dirty="0"/>
          </a:p>
          <a:p>
            <a:pPr lvl="1"/>
            <a:r>
              <a:rPr kumimoji="1" lang="ja-JP" altLang="en-US" dirty="0"/>
              <a:t>ステップ実行などのデバッガ</a:t>
            </a:r>
            <a:endParaRPr kumimoji="1" lang="en-US" altLang="ja-JP" dirty="0"/>
          </a:p>
          <a:p>
            <a:pPr lvl="1"/>
            <a:r>
              <a:rPr kumimoji="1" lang="ja-JP" altLang="en-US" dirty="0"/>
              <a:t>振る舞いをグラフ化しハイライト表示</a:t>
            </a:r>
            <a:r>
              <a:rPr kumimoji="1" lang="en-US" altLang="ja-JP" dirty="0"/>
              <a:t>[1]</a:t>
            </a:r>
          </a:p>
          <a:p>
            <a:endParaRPr lang="en-US" altLang="ja-JP" dirty="0"/>
          </a:p>
          <a:p>
            <a:pPr marL="0" indent="0">
              <a:buNone/>
            </a:pPr>
            <a:r>
              <a:rPr lang="en-US" altLang="ja-JP" dirty="0">
                <a:sym typeface="Wingdings" panose="05000000000000000000" pitchFamily="2" charset="2"/>
              </a:rPr>
              <a:t>Java</a:t>
            </a:r>
            <a:r>
              <a:rPr lang="ja-JP" altLang="en-US" dirty="0">
                <a:sym typeface="Wingdings" panose="05000000000000000000" pitchFamily="2" charset="2"/>
              </a:rPr>
              <a:t>プログラムの変化したコードに対して</a:t>
            </a:r>
            <a:br>
              <a:rPr lang="en-US" altLang="ja-JP" dirty="0">
                <a:sym typeface="Wingdings" panose="05000000000000000000" pitchFamily="2" charset="2"/>
              </a:rPr>
            </a:br>
            <a:r>
              <a:rPr lang="ja-JP" altLang="en-US" dirty="0">
                <a:sym typeface="Wingdings" panose="05000000000000000000" pitchFamily="2" charset="2"/>
              </a:rPr>
              <a:t>　同じ入力をする場合の可視化ツールを提案</a:t>
            </a:r>
            <a:endParaRPr lang="en-US" altLang="ja-JP" dirty="0"/>
          </a:p>
        </p:txBody>
      </p:sp>
      <p:sp>
        <p:nvSpPr>
          <p:cNvPr id="4" name="吹き出し: 角を丸めた四角形 3">
            <a:extLst>
              <a:ext uri="{FF2B5EF4-FFF2-40B4-BE49-F238E27FC236}">
                <a16:creationId xmlns:a16="http://schemas.microsoft.com/office/drawing/2014/main" id="{811C6EAC-E85B-3DDB-9CB4-85E2DDB2B9E7}"/>
              </a:ext>
            </a:extLst>
          </p:cNvPr>
          <p:cNvSpPr/>
          <p:nvPr/>
        </p:nvSpPr>
        <p:spPr>
          <a:xfrm>
            <a:off x="8762313" y="3429000"/>
            <a:ext cx="3429687" cy="1413964"/>
          </a:xfrm>
          <a:prstGeom prst="wedgeRoundRectCallout">
            <a:avLst>
              <a:gd name="adj1" fmla="val 17696"/>
              <a:gd name="adj2" fmla="val -13966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000" dirty="0"/>
              <a:t>コードの変更により</a:t>
            </a:r>
          </a:p>
          <a:p>
            <a:pPr algn="ctr"/>
            <a:r>
              <a:rPr kumimoji="1" lang="ja-JP" altLang="en-US" sz="2000" dirty="0">
                <a:highlight>
                  <a:srgbClr val="FFFF00"/>
                </a:highlight>
              </a:rPr>
              <a:t>プログラムの挙動が変わり</a:t>
            </a:r>
            <a:r>
              <a:rPr kumimoji="1" lang="ja-JP" altLang="en-US" sz="2000" dirty="0"/>
              <a:t>テストの結果が変化した</a:t>
            </a:r>
          </a:p>
        </p:txBody>
      </p:sp>
      <p:sp>
        <p:nvSpPr>
          <p:cNvPr id="8" name="テキスト ボックス 7">
            <a:extLst>
              <a:ext uri="{FF2B5EF4-FFF2-40B4-BE49-F238E27FC236}">
                <a16:creationId xmlns:a16="http://schemas.microsoft.com/office/drawing/2014/main" id="{9FECD9FE-0A14-319C-C771-A859CF575227}"/>
              </a:ext>
            </a:extLst>
          </p:cNvPr>
          <p:cNvSpPr txBox="1"/>
          <p:nvPr/>
        </p:nvSpPr>
        <p:spPr>
          <a:xfrm>
            <a:off x="911943" y="5908215"/>
            <a:ext cx="10090354" cy="307777"/>
          </a:xfrm>
          <a:prstGeom prst="rect">
            <a:avLst/>
          </a:prstGeom>
          <a:noFill/>
        </p:spPr>
        <p:txBody>
          <a:bodyPr wrap="square">
            <a:spAutoFit/>
          </a:bodyPr>
          <a:lstStyle/>
          <a:p>
            <a:r>
              <a:rPr lang="en-US" altLang="ja-JP" sz="1400" dirty="0"/>
              <a:t>[1] </a:t>
            </a:r>
            <a:r>
              <a:rPr lang="en-US" altLang="ja-JP" sz="1400" dirty="0" err="1"/>
              <a:t>Deknop</a:t>
            </a:r>
            <a:r>
              <a:rPr lang="ja-JP" altLang="en-US" sz="1400" dirty="0"/>
              <a:t>ら</a:t>
            </a:r>
            <a:r>
              <a:rPr lang="en-US" altLang="ja-JP" sz="1400" dirty="0"/>
              <a:t>: A scalable log differencing visualization applied to COBOL refactoring, VISSOFT2021</a:t>
            </a:r>
            <a:endParaRPr lang="ja-JP" altLang="en-US" sz="1400" dirty="0"/>
          </a:p>
        </p:txBody>
      </p:sp>
    </p:spTree>
    <p:extLst>
      <p:ext uri="{BB962C8B-B14F-4D97-AF65-F5344CB8AC3E}">
        <p14:creationId xmlns:p14="http://schemas.microsoft.com/office/powerpoint/2010/main" val="255115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5B5D5E-3AE2-3F47-8EEE-51382F05ED59}"/>
              </a:ext>
            </a:extLst>
          </p:cNvPr>
          <p:cNvSpPr>
            <a:spLocks noGrp="1"/>
          </p:cNvSpPr>
          <p:nvPr>
            <p:ph type="title"/>
          </p:nvPr>
        </p:nvSpPr>
        <p:spPr/>
        <p:txBody>
          <a:bodyPr/>
          <a:lstStyle/>
          <a:p>
            <a:r>
              <a:rPr kumimoji="1" lang="ja-JP" altLang="en-US" dirty="0"/>
              <a:t>ツールの設計方針</a:t>
            </a:r>
          </a:p>
        </p:txBody>
      </p:sp>
      <p:sp>
        <p:nvSpPr>
          <p:cNvPr id="3" name="コンテンツ プレースホルダー 2">
            <a:extLst>
              <a:ext uri="{FF2B5EF4-FFF2-40B4-BE49-F238E27FC236}">
                <a16:creationId xmlns:a16="http://schemas.microsoft.com/office/drawing/2014/main" id="{735559FE-E10F-43AD-9F71-78257A2D69B8}"/>
              </a:ext>
            </a:extLst>
          </p:cNvPr>
          <p:cNvSpPr>
            <a:spLocks noGrp="1"/>
          </p:cNvSpPr>
          <p:nvPr>
            <p:ph sz="quarter" idx="10"/>
          </p:nvPr>
        </p:nvSpPr>
        <p:spPr>
          <a:xfrm>
            <a:off x="696000" y="1345725"/>
            <a:ext cx="10800000" cy="4775199"/>
          </a:xfrm>
        </p:spPr>
        <p:txBody>
          <a:bodyPr/>
          <a:lstStyle/>
          <a:p>
            <a:r>
              <a:rPr kumimoji="1" lang="en-US" altLang="ja-JP" dirty="0"/>
              <a:t>Java</a:t>
            </a:r>
            <a:r>
              <a:rPr kumimoji="1" lang="ja-JP" altLang="en-US" dirty="0"/>
              <a:t>プログラムのソースコード</a:t>
            </a:r>
            <a:r>
              <a:rPr kumimoji="1" lang="ja-JP" altLang="en-US" b="1" dirty="0">
                <a:solidFill>
                  <a:srgbClr val="00B050"/>
                </a:solidFill>
              </a:rPr>
              <a:t>変更前後</a:t>
            </a:r>
            <a:r>
              <a:rPr kumimoji="1" lang="ja-JP" altLang="en-US" dirty="0"/>
              <a:t>の可視化</a:t>
            </a:r>
            <a:endParaRPr kumimoji="1" lang="en-US" altLang="ja-JP" dirty="0"/>
          </a:p>
          <a:p>
            <a:pPr lvl="1"/>
            <a:r>
              <a:rPr lang="ja-JP" altLang="en-US" dirty="0"/>
              <a:t>ソースコードの変更</a:t>
            </a:r>
            <a:endParaRPr lang="en-US" altLang="ja-JP" dirty="0"/>
          </a:p>
          <a:p>
            <a:pPr lvl="1"/>
            <a:r>
              <a:rPr kumimoji="1" lang="ja-JP" altLang="en-US" dirty="0"/>
              <a:t>プログラムの</a:t>
            </a:r>
            <a:r>
              <a:rPr kumimoji="1" lang="ja-JP" altLang="en-US" b="1" dirty="0">
                <a:solidFill>
                  <a:srgbClr val="00B050"/>
                </a:solidFill>
              </a:rPr>
              <a:t>実行の変化</a:t>
            </a:r>
            <a:endParaRPr kumimoji="1" lang="en-US" altLang="ja-JP" b="1" dirty="0">
              <a:solidFill>
                <a:srgbClr val="00B050"/>
              </a:solidFill>
            </a:endParaRPr>
          </a:p>
          <a:p>
            <a:r>
              <a:rPr lang="ja-JP" altLang="en-US" dirty="0"/>
              <a:t>ソースコードの差分にプログラムの実行の変化をマップ</a:t>
            </a:r>
            <a:endParaRPr lang="en-US" altLang="ja-JP" dirty="0"/>
          </a:p>
          <a:p>
            <a:pPr lvl="1"/>
            <a:r>
              <a:rPr lang="en-US" altLang="ja-JP" dirty="0"/>
              <a:t>UNIX diff </a:t>
            </a:r>
            <a:r>
              <a:rPr lang="ja-JP" altLang="en-US" dirty="0"/>
              <a:t>ライクな行単位の差分</a:t>
            </a:r>
            <a:endParaRPr lang="en-US" altLang="ja-JP" dirty="0"/>
          </a:p>
          <a:p>
            <a:pPr lvl="1"/>
            <a:r>
              <a:rPr kumimoji="1" lang="ja-JP" altLang="en-US" dirty="0"/>
              <a:t>変数トークンを実行の変化に応じてハイライト</a:t>
            </a:r>
            <a:endParaRPr kumimoji="1" lang="en-US" altLang="ja-JP" dirty="0"/>
          </a:p>
          <a:p>
            <a:r>
              <a:rPr lang="ja-JP" altLang="en-US" dirty="0"/>
              <a:t>ソースコードの差分付近以外も含めて全体の情報も表示</a:t>
            </a:r>
            <a:endParaRPr lang="en-US" altLang="ja-JP" dirty="0"/>
          </a:p>
          <a:p>
            <a:pPr lvl="1"/>
            <a:r>
              <a:rPr kumimoji="1" lang="ja-JP" altLang="en-US" dirty="0">
                <a:solidFill>
                  <a:srgbClr val="00B050"/>
                </a:solidFill>
              </a:rPr>
              <a:t>プログラム全体の動作を含めた理解</a:t>
            </a:r>
            <a:r>
              <a:rPr kumimoji="1" lang="ja-JP" altLang="en-US" dirty="0"/>
              <a:t>の促進</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3004262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46E9C62D-8728-9922-26A8-F9C053DFDF98}"/>
              </a:ext>
            </a:extLst>
          </p:cNvPr>
          <p:cNvSpPr>
            <a:spLocks noGrp="1"/>
          </p:cNvSpPr>
          <p:nvPr>
            <p:ph type="title"/>
          </p:nvPr>
        </p:nvSpPr>
        <p:spPr/>
        <p:txBody>
          <a:bodyPr/>
          <a:lstStyle/>
          <a:p>
            <a:r>
              <a:rPr lang="ja-JP" altLang="en-US" dirty="0"/>
              <a:t>既発表論文からの拡張</a:t>
            </a:r>
          </a:p>
        </p:txBody>
      </p:sp>
      <p:sp>
        <p:nvSpPr>
          <p:cNvPr id="7" name="コンテンツ プレースホルダー 6">
            <a:extLst>
              <a:ext uri="{FF2B5EF4-FFF2-40B4-BE49-F238E27FC236}">
                <a16:creationId xmlns:a16="http://schemas.microsoft.com/office/drawing/2014/main" id="{C3F6170A-F80B-1720-8CFD-21297D464799}"/>
              </a:ext>
            </a:extLst>
          </p:cNvPr>
          <p:cNvSpPr>
            <a:spLocks noGrp="1"/>
          </p:cNvSpPr>
          <p:nvPr>
            <p:ph sz="quarter" idx="10"/>
          </p:nvPr>
        </p:nvSpPr>
        <p:spPr>
          <a:xfrm>
            <a:off x="696000" y="1371604"/>
            <a:ext cx="6221635" cy="4775199"/>
          </a:xfrm>
        </p:spPr>
        <p:txBody>
          <a:bodyPr/>
          <a:lstStyle/>
          <a:p>
            <a:r>
              <a:rPr lang="ja-JP" altLang="en-US" dirty="0"/>
              <a:t>既発表ツール</a:t>
            </a:r>
            <a:r>
              <a:rPr lang="en-US" altLang="ja-JP" dirty="0" err="1"/>
              <a:t>didiffff</a:t>
            </a:r>
            <a:endParaRPr lang="en-US" altLang="ja-JP" dirty="0"/>
          </a:p>
          <a:p>
            <a:pPr lvl="1"/>
            <a:r>
              <a:rPr lang="ja-JP" altLang="en-US" dirty="0"/>
              <a:t>コードの差分と実行の差分を同時に</a:t>
            </a:r>
            <a:br>
              <a:rPr lang="en-US" altLang="ja-JP" dirty="0"/>
            </a:br>
            <a:r>
              <a:rPr lang="ja-JP" altLang="en-US" dirty="0"/>
              <a:t>可視化する</a:t>
            </a:r>
            <a:endParaRPr lang="en-US" altLang="ja-JP" dirty="0"/>
          </a:p>
          <a:p>
            <a:pPr lvl="1"/>
            <a:r>
              <a:rPr lang="ja-JP" altLang="en-US" dirty="0"/>
              <a:t>ブラウザベースのビューア</a:t>
            </a:r>
            <a:endParaRPr lang="en-US" altLang="ja-JP" dirty="0"/>
          </a:p>
          <a:p>
            <a:r>
              <a:rPr lang="ja-JP" altLang="en-US" dirty="0"/>
              <a:t>拡張点</a:t>
            </a:r>
            <a:endParaRPr lang="en-US" altLang="ja-JP" dirty="0"/>
          </a:p>
          <a:p>
            <a:pPr lvl="1"/>
            <a:r>
              <a:rPr lang="ja-JP" altLang="en-US" dirty="0"/>
              <a:t>ツール：</a:t>
            </a:r>
            <a:br>
              <a:rPr lang="en-US" altLang="ja-JP" dirty="0"/>
            </a:br>
            <a:r>
              <a:rPr lang="ja-JP" altLang="en-US" dirty="0"/>
              <a:t>繰り返し実行に対するよりよい可視化の考案</a:t>
            </a:r>
            <a:endParaRPr lang="en-US" altLang="ja-JP" dirty="0"/>
          </a:p>
          <a:p>
            <a:pPr lvl="1"/>
            <a:r>
              <a:rPr lang="ja-JP" altLang="en-US" dirty="0"/>
              <a:t>研究：</a:t>
            </a:r>
            <a:br>
              <a:rPr lang="en-US" altLang="ja-JP" dirty="0"/>
            </a:br>
            <a:r>
              <a:rPr lang="ja-JP" altLang="en-US" dirty="0"/>
              <a:t>被験者実験によるレビュー作業への効果検証</a:t>
            </a:r>
            <a:endParaRPr lang="en-US" altLang="ja-JP" dirty="0"/>
          </a:p>
        </p:txBody>
      </p:sp>
      <p:pic>
        <p:nvPicPr>
          <p:cNvPr id="2" name="図 1" descr="グラフィカル ユーザー インターフェイス&#10;&#10;自動的に生成された説明">
            <a:extLst>
              <a:ext uri="{FF2B5EF4-FFF2-40B4-BE49-F238E27FC236}">
                <a16:creationId xmlns:a16="http://schemas.microsoft.com/office/drawing/2014/main" id="{4D1264E9-B684-9EBE-A1DA-F53A2818B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243" y="365918"/>
            <a:ext cx="4840691" cy="6126164"/>
          </a:xfrm>
          <a:prstGeom prst="rect">
            <a:avLst/>
          </a:prstGeom>
          <a:ln>
            <a:solidFill>
              <a:schemeClr val="accent1"/>
            </a:solidFill>
          </a:ln>
        </p:spPr>
      </p:pic>
      <p:sp>
        <p:nvSpPr>
          <p:cNvPr id="3" name="吹き出し: 角を丸めた四角形 2">
            <a:extLst>
              <a:ext uri="{FF2B5EF4-FFF2-40B4-BE49-F238E27FC236}">
                <a16:creationId xmlns:a16="http://schemas.microsoft.com/office/drawing/2014/main" id="{2C306E17-8BAB-FE5D-664E-F2E234A8F7F6}"/>
              </a:ext>
            </a:extLst>
          </p:cNvPr>
          <p:cNvSpPr/>
          <p:nvPr/>
        </p:nvSpPr>
        <p:spPr>
          <a:xfrm>
            <a:off x="921781" y="2920650"/>
            <a:ext cx="1315058" cy="554305"/>
          </a:xfrm>
          <a:prstGeom prst="wedgeRoundRectCallout">
            <a:avLst>
              <a:gd name="adj1" fmla="val -32479"/>
              <a:gd name="adj2" fmla="val 7935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800" dirty="0"/>
              <a:t>拡張点</a:t>
            </a:r>
            <a:endParaRPr kumimoji="1" lang="ja-JP" altLang="en-US" sz="2800" dirty="0"/>
          </a:p>
        </p:txBody>
      </p:sp>
      <p:sp>
        <p:nvSpPr>
          <p:cNvPr id="9" name="テキスト ボックス 8">
            <a:extLst>
              <a:ext uri="{FF2B5EF4-FFF2-40B4-BE49-F238E27FC236}">
                <a16:creationId xmlns:a16="http://schemas.microsoft.com/office/drawing/2014/main" id="{09EBBF3E-A43F-C317-B992-6E10ADABB2EE}"/>
              </a:ext>
            </a:extLst>
          </p:cNvPr>
          <p:cNvSpPr txBox="1"/>
          <p:nvPr/>
        </p:nvSpPr>
        <p:spPr>
          <a:xfrm>
            <a:off x="828527" y="5876241"/>
            <a:ext cx="6130412" cy="523220"/>
          </a:xfrm>
          <a:prstGeom prst="rect">
            <a:avLst/>
          </a:prstGeom>
          <a:noFill/>
        </p:spPr>
        <p:txBody>
          <a:bodyPr wrap="square">
            <a:spAutoFit/>
          </a:bodyPr>
          <a:lstStyle/>
          <a:p>
            <a:r>
              <a:rPr lang="en-US" altLang="ja-JP" sz="1400" dirty="0"/>
              <a:t>[2] Kanda</a:t>
            </a:r>
            <a:r>
              <a:rPr lang="ja-JP" altLang="en-US" sz="1400" dirty="0"/>
              <a:t>ら</a:t>
            </a:r>
            <a:r>
              <a:rPr lang="en-US" altLang="ja-JP" sz="1400" dirty="0"/>
              <a:t>: </a:t>
            </a:r>
            <a:r>
              <a:rPr lang="en-US" altLang="ja-JP" sz="1400" dirty="0" err="1"/>
              <a:t>didiffff</a:t>
            </a:r>
            <a:r>
              <a:rPr lang="en-US" altLang="ja-JP" sz="1400" dirty="0"/>
              <a:t>: A viewer for comparing changes in both code and execution traces, ICPC2022</a:t>
            </a:r>
            <a:endParaRPr lang="ja-JP" altLang="en-US" sz="1400" dirty="0"/>
          </a:p>
        </p:txBody>
      </p:sp>
    </p:spTree>
    <p:extLst>
      <p:ext uri="{BB962C8B-B14F-4D97-AF65-F5344CB8AC3E}">
        <p14:creationId xmlns:p14="http://schemas.microsoft.com/office/powerpoint/2010/main" val="3594434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3B4A4A-081C-B0D7-EA7E-9E14D279A1EE}"/>
              </a:ext>
            </a:extLst>
          </p:cNvPr>
          <p:cNvSpPr>
            <a:spLocks noGrp="1"/>
          </p:cNvSpPr>
          <p:nvPr>
            <p:ph type="title"/>
          </p:nvPr>
        </p:nvSpPr>
        <p:spPr/>
        <p:txBody>
          <a:bodyPr/>
          <a:lstStyle/>
          <a:p>
            <a:r>
              <a:rPr kumimoji="1" lang="ja-JP" altLang="en-US" dirty="0"/>
              <a:t>コンポーネント構成</a:t>
            </a:r>
          </a:p>
        </p:txBody>
      </p:sp>
      <p:sp>
        <p:nvSpPr>
          <p:cNvPr id="3" name="コンテンツ プレースホルダー 2">
            <a:extLst>
              <a:ext uri="{FF2B5EF4-FFF2-40B4-BE49-F238E27FC236}">
                <a16:creationId xmlns:a16="http://schemas.microsoft.com/office/drawing/2014/main" id="{BCB8DCA5-B9DC-A692-AB53-5ABB20B0C92F}"/>
              </a:ext>
            </a:extLst>
          </p:cNvPr>
          <p:cNvSpPr>
            <a:spLocks noGrp="1"/>
          </p:cNvSpPr>
          <p:nvPr>
            <p:ph sz="quarter" idx="10"/>
          </p:nvPr>
        </p:nvSpPr>
        <p:spPr/>
        <p:txBody>
          <a:bodyPr/>
          <a:lstStyle/>
          <a:p>
            <a:pPr marL="514350" indent="-514350">
              <a:buFont typeface="+mj-lt"/>
              <a:buAutoNum type="arabicPeriod"/>
            </a:pPr>
            <a:r>
              <a:rPr kumimoji="1" lang="ja-JP" altLang="en-US" dirty="0"/>
              <a:t>変更前後それぞれの実行時情報の取得と解析</a:t>
            </a:r>
            <a:endParaRPr kumimoji="1" lang="en-US" altLang="ja-JP" dirty="0"/>
          </a:p>
          <a:p>
            <a:pPr lvl="1"/>
            <a:r>
              <a:rPr lang="ja-JP" altLang="en-US" dirty="0"/>
              <a:t>既存ツールの利用（</a:t>
            </a:r>
            <a:r>
              <a:rPr lang="en-US" altLang="ja-JP" dirty="0" err="1"/>
              <a:t>selogger</a:t>
            </a:r>
            <a:r>
              <a:rPr lang="ja-JP" altLang="en-US" dirty="0"/>
              <a:t>）、改造（</a:t>
            </a:r>
            <a:r>
              <a:rPr lang="en-US" altLang="ja-JP" dirty="0"/>
              <a:t>NOD4J</a:t>
            </a:r>
            <a:r>
              <a:rPr lang="ja-JP" altLang="en-US" dirty="0"/>
              <a:t>）</a:t>
            </a:r>
            <a:r>
              <a:rPr lang="en-US" altLang="ja-JP" dirty="0"/>
              <a:t>[3]</a:t>
            </a:r>
          </a:p>
          <a:p>
            <a:pPr lvl="1"/>
            <a:r>
              <a:rPr lang="ja-JP" altLang="en-US" dirty="0"/>
              <a:t>各変数トークンに対し、使用された際の値とメソッド呼び出しの区切り</a:t>
            </a:r>
            <a:endParaRPr lang="en-US" altLang="ja-JP" dirty="0"/>
          </a:p>
          <a:p>
            <a:pPr lvl="2"/>
            <a:r>
              <a:rPr lang="ja-JP" altLang="en-US" dirty="0"/>
              <a:t>プリミティブ型および</a:t>
            </a:r>
            <a:r>
              <a:rPr lang="en-US" altLang="ja-JP" dirty="0"/>
              <a:t>String</a:t>
            </a:r>
            <a:r>
              <a:rPr lang="ja-JP" altLang="en-US" dirty="0"/>
              <a:t>型：その値</a:t>
            </a:r>
            <a:endParaRPr lang="en-US" altLang="ja-JP" dirty="0"/>
          </a:p>
          <a:p>
            <a:pPr lvl="2"/>
            <a:r>
              <a:rPr lang="ja-JP" altLang="en-US" dirty="0"/>
              <a:t>それ以外：</a:t>
            </a:r>
            <a:r>
              <a:rPr lang="en-US" altLang="ja-JP" dirty="0"/>
              <a:t>Object ID</a:t>
            </a:r>
          </a:p>
          <a:p>
            <a:pPr marL="514350" indent="-514350">
              <a:buFont typeface="+mj-lt"/>
              <a:buAutoNum type="arabicPeriod"/>
            </a:pPr>
            <a:r>
              <a:rPr kumimoji="1" lang="ja-JP" altLang="en-US" dirty="0"/>
              <a:t>変更前後間の差分計算</a:t>
            </a:r>
            <a:endParaRPr kumimoji="1" lang="en-US" altLang="ja-JP" sz="1800" dirty="0"/>
          </a:p>
          <a:p>
            <a:pPr lvl="1"/>
            <a:r>
              <a:rPr lang="ja-JP" altLang="en-US" dirty="0"/>
              <a:t>ソースコードの比較</a:t>
            </a:r>
            <a:endParaRPr lang="en-US" altLang="ja-JP" dirty="0"/>
          </a:p>
          <a:p>
            <a:pPr lvl="1"/>
            <a:r>
              <a:rPr kumimoji="1" lang="ja-JP" altLang="en-US" dirty="0">
                <a:solidFill>
                  <a:srgbClr val="00B050"/>
                </a:solidFill>
              </a:rPr>
              <a:t>実行時情報の比較</a:t>
            </a:r>
            <a:endParaRPr kumimoji="1" lang="en-US" altLang="ja-JP" dirty="0">
              <a:solidFill>
                <a:srgbClr val="00B050"/>
              </a:solidFill>
            </a:endParaRPr>
          </a:p>
          <a:p>
            <a:pPr marL="514350" indent="-514350">
              <a:buFont typeface="+mj-lt"/>
              <a:buAutoNum type="arabicPeriod"/>
            </a:pPr>
            <a:r>
              <a:rPr kumimoji="1" lang="en-US" altLang="ja-JP" dirty="0"/>
              <a:t>Web</a:t>
            </a:r>
            <a:r>
              <a:rPr kumimoji="1" lang="ja-JP" altLang="en-US" dirty="0"/>
              <a:t>ビューアでの可視化</a:t>
            </a:r>
          </a:p>
        </p:txBody>
      </p:sp>
      <p:sp>
        <p:nvSpPr>
          <p:cNvPr id="4" name="吹き出し: 角を丸めた四角形 3">
            <a:extLst>
              <a:ext uri="{FF2B5EF4-FFF2-40B4-BE49-F238E27FC236}">
                <a16:creationId xmlns:a16="http://schemas.microsoft.com/office/drawing/2014/main" id="{85D0220D-189F-C655-1691-8A9DAC5FB2C9}"/>
              </a:ext>
            </a:extLst>
          </p:cNvPr>
          <p:cNvSpPr/>
          <p:nvPr/>
        </p:nvSpPr>
        <p:spPr>
          <a:xfrm>
            <a:off x="8101780" y="3156080"/>
            <a:ext cx="3394219" cy="766991"/>
          </a:xfrm>
          <a:prstGeom prst="wedgeRoundRectCallout">
            <a:avLst>
              <a:gd name="adj1" fmla="val -31635"/>
              <a:gd name="adj2" fmla="val -8629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000" dirty="0"/>
              <a:t>メソッド呼び出しの</a:t>
            </a:r>
            <a:br>
              <a:rPr kumimoji="1" lang="en-US" altLang="ja-JP" sz="2000" dirty="0"/>
            </a:br>
            <a:r>
              <a:rPr kumimoji="1" lang="ja-JP" altLang="en-US" sz="2000" dirty="0"/>
              <a:t>区切りを追加</a:t>
            </a:r>
          </a:p>
        </p:txBody>
      </p:sp>
      <p:sp>
        <p:nvSpPr>
          <p:cNvPr id="8" name="テキスト ボックス 7">
            <a:extLst>
              <a:ext uri="{FF2B5EF4-FFF2-40B4-BE49-F238E27FC236}">
                <a16:creationId xmlns:a16="http://schemas.microsoft.com/office/drawing/2014/main" id="{07D62C98-CDED-0D08-98FF-AACA732E8CDA}"/>
              </a:ext>
            </a:extLst>
          </p:cNvPr>
          <p:cNvSpPr txBox="1"/>
          <p:nvPr/>
        </p:nvSpPr>
        <p:spPr>
          <a:xfrm>
            <a:off x="696000" y="5623583"/>
            <a:ext cx="10974890" cy="523220"/>
          </a:xfrm>
          <a:prstGeom prst="rect">
            <a:avLst/>
          </a:prstGeom>
          <a:noFill/>
        </p:spPr>
        <p:txBody>
          <a:bodyPr wrap="square">
            <a:spAutoFit/>
          </a:bodyPr>
          <a:lstStyle/>
          <a:p>
            <a:r>
              <a:rPr lang="en-US" altLang="ja-JP" sz="1400" dirty="0"/>
              <a:t>[3] </a:t>
            </a:r>
            <a:r>
              <a:rPr lang="en-US" altLang="ja-JP" sz="1400" dirty="0" err="1"/>
              <a:t>Shimari</a:t>
            </a:r>
            <a:r>
              <a:rPr lang="ja-JP" altLang="en-US" sz="1400" dirty="0"/>
              <a:t>ら</a:t>
            </a:r>
            <a:r>
              <a:rPr lang="en-US" altLang="ja-JP" sz="1400" dirty="0"/>
              <a:t>: NOD4J: Near-omniscient debugging tool for Java using size-limited execution trace, Science of Computer Programming, Vol. 206(2021) 102630</a:t>
            </a:r>
            <a:endParaRPr lang="ja-JP" altLang="en-US" sz="1400" dirty="0"/>
          </a:p>
        </p:txBody>
      </p:sp>
    </p:spTree>
    <p:extLst>
      <p:ext uri="{BB962C8B-B14F-4D97-AF65-F5344CB8AC3E}">
        <p14:creationId xmlns:p14="http://schemas.microsoft.com/office/powerpoint/2010/main" val="2991504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5F3A50-D3D1-BFF1-D0DE-60CCF38AC135}"/>
              </a:ext>
            </a:extLst>
          </p:cNvPr>
          <p:cNvSpPr>
            <a:spLocks noGrp="1"/>
          </p:cNvSpPr>
          <p:nvPr>
            <p:ph type="title"/>
          </p:nvPr>
        </p:nvSpPr>
        <p:spPr/>
        <p:txBody>
          <a:bodyPr/>
          <a:lstStyle/>
          <a:p>
            <a:r>
              <a:rPr kumimoji="1" lang="ja-JP" altLang="en-US" dirty="0"/>
              <a:t>実行時情報の比較</a:t>
            </a:r>
          </a:p>
        </p:txBody>
      </p:sp>
      <p:sp>
        <p:nvSpPr>
          <p:cNvPr id="3" name="コンテンツ プレースホルダー 2">
            <a:extLst>
              <a:ext uri="{FF2B5EF4-FFF2-40B4-BE49-F238E27FC236}">
                <a16:creationId xmlns:a16="http://schemas.microsoft.com/office/drawing/2014/main" id="{9EC1F5C9-456E-39D7-BBA4-9477C1D79099}"/>
              </a:ext>
            </a:extLst>
          </p:cNvPr>
          <p:cNvSpPr>
            <a:spLocks noGrp="1"/>
          </p:cNvSpPr>
          <p:nvPr>
            <p:ph sz="quarter" idx="10"/>
          </p:nvPr>
        </p:nvSpPr>
        <p:spPr/>
        <p:txBody>
          <a:bodyPr/>
          <a:lstStyle/>
          <a:p>
            <a:r>
              <a:rPr kumimoji="1" lang="ja-JP" altLang="en-US" dirty="0"/>
              <a:t>ソースコードの差分に含まれない行について</a:t>
            </a:r>
            <a:br>
              <a:rPr kumimoji="1" lang="en-US" altLang="ja-JP" dirty="0"/>
            </a:br>
            <a:r>
              <a:rPr kumimoji="1" lang="ja-JP" altLang="en-US" dirty="0"/>
              <a:t>各行の</a:t>
            </a:r>
            <a:r>
              <a:rPr lang="ja-JP" altLang="en-US" dirty="0"/>
              <a:t>変数トークンが対応しているものとして扱う</a:t>
            </a:r>
            <a:endParaRPr lang="en-US" altLang="ja-JP" dirty="0"/>
          </a:p>
          <a:p>
            <a:r>
              <a:rPr lang="ja-JP" altLang="en-US" dirty="0"/>
              <a:t>各変数トークンのトレース（変数使用時の値の系列）を比較</a:t>
            </a:r>
            <a:endParaRPr lang="en-US" altLang="ja-JP" dirty="0"/>
          </a:p>
          <a:p>
            <a:pPr marL="914400" lvl="1" indent="-457200">
              <a:buFont typeface="+mj-lt"/>
              <a:buAutoNum type="arabicPeriod"/>
            </a:pPr>
            <a:r>
              <a:rPr lang="ja-JP" altLang="en-US" dirty="0"/>
              <a:t>変更前後ともトレースなし</a:t>
            </a:r>
            <a:endParaRPr lang="en-US" altLang="ja-JP" dirty="0"/>
          </a:p>
          <a:p>
            <a:pPr marL="914400" lvl="1" indent="-457200">
              <a:buFont typeface="+mj-lt"/>
              <a:buAutoNum type="arabicPeriod"/>
            </a:pPr>
            <a:r>
              <a:rPr lang="ja-JP" altLang="en-US" dirty="0"/>
              <a:t>差分に含まれている（ので対応がとれない）</a:t>
            </a:r>
            <a:endParaRPr lang="en-US" altLang="ja-JP" dirty="0"/>
          </a:p>
          <a:p>
            <a:pPr marL="914400" lvl="1" indent="-457200">
              <a:buFont typeface="+mj-lt"/>
              <a:buAutoNum type="arabicPeriod"/>
            </a:pPr>
            <a:r>
              <a:rPr lang="ja-JP" altLang="en-US" dirty="0"/>
              <a:t>トレースの長さが異なる</a:t>
            </a:r>
            <a:endParaRPr lang="en-US" altLang="ja-JP" dirty="0"/>
          </a:p>
          <a:p>
            <a:pPr marL="914400" lvl="1" indent="-457200">
              <a:buFont typeface="+mj-lt"/>
              <a:buAutoNum type="arabicPeriod"/>
            </a:pPr>
            <a:r>
              <a:rPr lang="ja-JP" altLang="en-US" dirty="0"/>
              <a:t>同じ長さでオブジェクト</a:t>
            </a:r>
            <a:endParaRPr lang="en-US" altLang="ja-JP" dirty="0"/>
          </a:p>
          <a:p>
            <a:pPr marL="914400" lvl="1" indent="-457200">
              <a:buFont typeface="+mj-lt"/>
              <a:buAutoNum type="arabicPeriod"/>
            </a:pPr>
            <a:r>
              <a:rPr lang="ja-JP" altLang="en-US" dirty="0"/>
              <a:t>　　　　　内容一致</a:t>
            </a:r>
            <a:endParaRPr lang="en-US" altLang="ja-JP" dirty="0"/>
          </a:p>
          <a:p>
            <a:pPr marL="914400" lvl="1" indent="-457200">
              <a:buFont typeface="+mj-lt"/>
              <a:buAutoNum type="arabicPeriod"/>
            </a:pPr>
            <a:r>
              <a:rPr lang="ja-JP" altLang="en-US" dirty="0"/>
              <a:t>　　　　　内容不一致</a:t>
            </a:r>
            <a:endParaRPr lang="en-US" altLang="ja-JP" dirty="0"/>
          </a:p>
        </p:txBody>
      </p:sp>
      <p:sp>
        <p:nvSpPr>
          <p:cNvPr id="4" name="吹き出し: 角を丸めた四角形 3">
            <a:extLst>
              <a:ext uri="{FF2B5EF4-FFF2-40B4-BE49-F238E27FC236}">
                <a16:creationId xmlns:a16="http://schemas.microsoft.com/office/drawing/2014/main" id="{76E820AF-0771-1CF6-4220-702E3B934F4E}"/>
              </a:ext>
            </a:extLst>
          </p:cNvPr>
          <p:cNvSpPr/>
          <p:nvPr/>
        </p:nvSpPr>
        <p:spPr>
          <a:xfrm>
            <a:off x="7857067" y="3156080"/>
            <a:ext cx="4030133" cy="1128053"/>
          </a:xfrm>
          <a:prstGeom prst="wedgeRoundRectCallout">
            <a:avLst>
              <a:gd name="adj1" fmla="val -31635"/>
              <a:gd name="adj2" fmla="val -8629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000" dirty="0"/>
              <a:t>比較をメソッド呼び出しごとに</a:t>
            </a:r>
            <a:endParaRPr kumimoji="1" lang="en-US" altLang="ja-JP" sz="2000" dirty="0"/>
          </a:p>
          <a:p>
            <a:pPr algn="ctr"/>
            <a:r>
              <a:rPr lang="ja-JP" altLang="en-US" sz="2000" dirty="0"/>
              <a:t>（</a:t>
            </a:r>
            <a:r>
              <a:rPr lang="en-US" altLang="ja-JP" sz="2000" dirty="0"/>
              <a:t>1</a:t>
            </a:r>
            <a:r>
              <a:rPr lang="ja-JP" altLang="en-US" sz="2000" dirty="0"/>
              <a:t>トークンにつき呼び出し</a:t>
            </a:r>
            <a:br>
              <a:rPr lang="en-US" altLang="ja-JP" sz="2000" dirty="0"/>
            </a:br>
            <a:r>
              <a:rPr lang="ja-JP" altLang="en-US" sz="2000" dirty="0"/>
              <a:t>回数ぶんの比較結果）</a:t>
            </a:r>
            <a:endParaRPr kumimoji="1" lang="ja-JP" altLang="en-US" sz="2000" dirty="0"/>
          </a:p>
        </p:txBody>
      </p:sp>
      <p:sp>
        <p:nvSpPr>
          <p:cNvPr id="5" name="矢印: 下 4">
            <a:extLst>
              <a:ext uri="{FF2B5EF4-FFF2-40B4-BE49-F238E27FC236}">
                <a16:creationId xmlns:a16="http://schemas.microsoft.com/office/drawing/2014/main" id="{E9257598-7706-E034-1798-2ECEC486EC6D}"/>
              </a:ext>
            </a:extLst>
          </p:cNvPr>
          <p:cNvSpPr/>
          <p:nvPr/>
        </p:nvSpPr>
        <p:spPr>
          <a:xfrm>
            <a:off x="619432" y="2790041"/>
            <a:ext cx="484632" cy="226373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dirty="0"/>
              <a:t>判定順</a:t>
            </a:r>
          </a:p>
        </p:txBody>
      </p:sp>
    </p:spTree>
    <p:extLst>
      <p:ext uri="{BB962C8B-B14F-4D97-AF65-F5344CB8AC3E}">
        <p14:creationId xmlns:p14="http://schemas.microsoft.com/office/powerpoint/2010/main" val="396230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25A0AA-0C3E-0771-BD72-A7568F2119AA}"/>
              </a:ext>
            </a:extLst>
          </p:cNvPr>
          <p:cNvSpPr>
            <a:spLocks noGrp="1"/>
          </p:cNvSpPr>
          <p:nvPr>
            <p:ph type="title"/>
          </p:nvPr>
        </p:nvSpPr>
        <p:spPr/>
        <p:txBody>
          <a:bodyPr/>
          <a:lstStyle/>
          <a:p>
            <a:r>
              <a:rPr kumimoji="1" lang="en-US" altLang="ja-JP" dirty="0"/>
              <a:t>Web</a:t>
            </a:r>
            <a:r>
              <a:rPr kumimoji="1" lang="ja-JP" altLang="en-US" dirty="0"/>
              <a:t>ビューア全体像</a:t>
            </a:r>
          </a:p>
        </p:txBody>
      </p:sp>
      <p:pic>
        <p:nvPicPr>
          <p:cNvPr id="5" name="コンテンツ プレースホルダー 4">
            <a:extLst>
              <a:ext uri="{FF2B5EF4-FFF2-40B4-BE49-F238E27FC236}">
                <a16:creationId xmlns:a16="http://schemas.microsoft.com/office/drawing/2014/main" id="{5C09E0D0-4515-E50E-3669-57C0B3EE1D81}"/>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083840" y="1371600"/>
            <a:ext cx="10024319" cy="4775200"/>
          </a:xfrm>
        </p:spPr>
      </p:pic>
    </p:spTree>
    <p:extLst>
      <p:ext uri="{BB962C8B-B14F-4D97-AF65-F5344CB8AC3E}">
        <p14:creationId xmlns:p14="http://schemas.microsoft.com/office/powerpoint/2010/main" val="86259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860283-D48C-E0BD-8219-3F35D3FDD92B}"/>
              </a:ext>
            </a:extLst>
          </p:cNvPr>
          <p:cNvSpPr>
            <a:spLocks noGrp="1"/>
          </p:cNvSpPr>
          <p:nvPr>
            <p:ph type="title"/>
          </p:nvPr>
        </p:nvSpPr>
        <p:spPr/>
        <p:txBody>
          <a:bodyPr/>
          <a:lstStyle/>
          <a:p>
            <a:r>
              <a:rPr lang="ja-JP" altLang="en-US" dirty="0"/>
              <a:t>ファイルツリービュー</a:t>
            </a:r>
            <a:endParaRPr kumimoji="1" lang="ja-JP" altLang="en-US" dirty="0"/>
          </a:p>
        </p:txBody>
      </p:sp>
      <p:pic>
        <p:nvPicPr>
          <p:cNvPr id="11" name="コンテンツ プレースホルダー 10">
            <a:extLst>
              <a:ext uri="{FF2B5EF4-FFF2-40B4-BE49-F238E27FC236}">
                <a16:creationId xmlns:a16="http://schemas.microsoft.com/office/drawing/2014/main" id="{B08908C2-2642-4E0D-1C17-7111D549F103}"/>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rcRect r="74460" b="39150"/>
          <a:stretch/>
        </p:blipFill>
        <p:spPr>
          <a:xfrm>
            <a:off x="909638" y="1371604"/>
            <a:ext cx="4333875" cy="4918826"/>
          </a:xfrm>
        </p:spPr>
      </p:pic>
      <p:sp>
        <p:nvSpPr>
          <p:cNvPr id="9" name="コンテンツ プレースホルダー 8">
            <a:extLst>
              <a:ext uri="{FF2B5EF4-FFF2-40B4-BE49-F238E27FC236}">
                <a16:creationId xmlns:a16="http://schemas.microsoft.com/office/drawing/2014/main" id="{CB068011-8DFC-3819-398C-421C2508E878}"/>
              </a:ext>
            </a:extLst>
          </p:cNvPr>
          <p:cNvSpPr>
            <a:spLocks noGrp="1"/>
          </p:cNvSpPr>
          <p:nvPr>
            <p:ph sz="quarter" idx="11"/>
          </p:nvPr>
        </p:nvSpPr>
        <p:spPr/>
        <p:txBody>
          <a:bodyPr/>
          <a:lstStyle/>
          <a:p>
            <a:r>
              <a:rPr lang="ja-JP" altLang="en-US" dirty="0"/>
              <a:t>プロジェクト内のファイルをツリー表示</a:t>
            </a:r>
            <a:endParaRPr lang="en-US" altLang="ja-JP" dirty="0"/>
          </a:p>
          <a:p>
            <a:r>
              <a:rPr lang="ja-JP" altLang="en-US" dirty="0"/>
              <a:t>変更前後の同名ファイルについて</a:t>
            </a:r>
            <a:endParaRPr lang="en-US" altLang="ja-JP" dirty="0"/>
          </a:p>
          <a:p>
            <a:pPr marL="457200" lvl="1" indent="0">
              <a:buNone/>
            </a:pPr>
            <a:r>
              <a:rPr lang="ja-JP" altLang="en-US" dirty="0">
                <a:solidFill>
                  <a:srgbClr val="00B050"/>
                </a:solidFill>
              </a:rPr>
              <a:t>緑●</a:t>
            </a:r>
            <a:r>
              <a:rPr lang="ja-JP" altLang="en-US" dirty="0"/>
              <a:t>：テキストに差分あり</a:t>
            </a:r>
            <a:endParaRPr lang="en-US" altLang="ja-JP" dirty="0"/>
          </a:p>
          <a:p>
            <a:pPr marL="457200" lvl="1" indent="0">
              <a:buNone/>
            </a:pPr>
            <a:r>
              <a:rPr lang="ja-JP" altLang="en-US" dirty="0">
                <a:solidFill>
                  <a:srgbClr val="7030A0"/>
                </a:solidFill>
              </a:rPr>
              <a:t>紫●</a:t>
            </a:r>
            <a:r>
              <a:rPr lang="ja-JP" altLang="en-US" dirty="0"/>
              <a:t>：実行時情報に差分あり</a:t>
            </a:r>
            <a:endParaRPr lang="en-US" altLang="ja-JP" dirty="0"/>
          </a:p>
          <a:p>
            <a:pPr marL="457200" lvl="1" indent="0">
              <a:buNone/>
            </a:pPr>
            <a:r>
              <a:rPr lang="en-US" altLang="ja-JP" sz="1800" dirty="0"/>
              <a:t>	</a:t>
            </a:r>
            <a:r>
              <a:rPr lang="ja-JP" altLang="en-US" sz="1800" dirty="0">
                <a:solidFill>
                  <a:srgbClr val="CC99FF"/>
                </a:solidFill>
              </a:rPr>
              <a:t>薄紫●</a:t>
            </a:r>
            <a:r>
              <a:rPr lang="ja-JP" altLang="en-US" sz="1800" dirty="0"/>
              <a:t>：実行時情報あり・差分なし</a:t>
            </a:r>
            <a:endParaRPr lang="en-US" altLang="ja-JP" dirty="0"/>
          </a:p>
          <a:p>
            <a:r>
              <a:rPr lang="ja-JP" altLang="en-US" dirty="0"/>
              <a:t>ディレクトリにも内部のファイル</a:t>
            </a:r>
            <a:r>
              <a:rPr lang="en-US" altLang="ja-JP" dirty="0"/>
              <a:t>/</a:t>
            </a:r>
            <a:r>
              <a:rPr lang="ja-JP" altLang="en-US" dirty="0"/>
              <a:t>ディレクトリの情報に応じて同様の表示</a:t>
            </a:r>
          </a:p>
        </p:txBody>
      </p:sp>
    </p:spTree>
    <p:extLst>
      <p:ext uri="{BB962C8B-B14F-4D97-AF65-F5344CB8AC3E}">
        <p14:creationId xmlns:p14="http://schemas.microsoft.com/office/powerpoint/2010/main" val="4008999779"/>
      </p:ext>
    </p:extLst>
  </p:cSld>
  <p:clrMapOvr>
    <a:masterClrMapping/>
  </p:clrMapOvr>
</p:sld>
</file>

<file path=ppt/theme/theme1.xml><?xml version="1.0" encoding="utf-8"?>
<a:theme xmlns:a="http://schemas.openxmlformats.org/drawingml/2006/main" name="ndsu_2">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dsu_2" id="{3F49C970-65E2-43D4-B515-B9AB3FC598A5}" vid="{562F6EC7-8D7B-4E86-85CA-C726F70CDD4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ndsu_2</Template>
  <TotalTime>15677</TotalTime>
  <Words>1953</Words>
  <Application>Microsoft Office PowerPoint</Application>
  <PresentationFormat>ワイド画面</PresentationFormat>
  <Paragraphs>242</Paragraphs>
  <Slides>27</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27</vt:i4>
      </vt:variant>
    </vt:vector>
  </HeadingPairs>
  <TitlesOfParts>
    <vt:vector size="39" baseType="lpstr">
      <vt:lpstr>HGP明朝E</vt:lpstr>
      <vt:lpstr>Yu Gothic UI Semilight</vt:lpstr>
      <vt:lpstr>メイリオ</vt:lpstr>
      <vt:lpstr>源ノ角ゴシック Code JP M</vt:lpstr>
      <vt:lpstr>游ゴシック</vt:lpstr>
      <vt:lpstr>游明朝 Demibold</vt:lpstr>
      <vt:lpstr>Arial</vt:lpstr>
      <vt:lpstr>Calibri</vt:lpstr>
      <vt:lpstr>Franklin Gothic Book</vt:lpstr>
      <vt:lpstr>Franklin Gothic Medium</vt:lpstr>
      <vt:lpstr>Wingdings</vt:lpstr>
      <vt:lpstr>ndsu_2</vt:lpstr>
      <vt:lpstr>JCompaths: 実行経路の比較と可視化を行うコードレビュー向けツール</vt:lpstr>
      <vt:lpstr>コードレビューにおけるプログラム理解</vt:lpstr>
      <vt:lpstr>挙動の変化に対するプログラム理解</vt:lpstr>
      <vt:lpstr>ツールの設計方針</vt:lpstr>
      <vt:lpstr>既発表論文からの拡張</vt:lpstr>
      <vt:lpstr>コンポーネント構成</vt:lpstr>
      <vt:lpstr>実行時情報の比較</vt:lpstr>
      <vt:lpstr>Webビューア全体像</vt:lpstr>
      <vt:lpstr>ファイルツリービュー</vt:lpstr>
      <vt:lpstr>ソースコードビュー ：ファイル表示</vt:lpstr>
      <vt:lpstr>ソースコードビュー：メソッド表示(1/2)</vt:lpstr>
      <vt:lpstr>ソースコードビュー：メソッド表示(2/2)</vt:lpstr>
      <vt:lpstr>トレースビュー</vt:lpstr>
      <vt:lpstr>拡張による可視化の改善例 (before: didiffff)</vt:lpstr>
      <vt:lpstr>拡張による可視化の改善例 (after: JCompaths)</vt:lpstr>
      <vt:lpstr>ツールの評価方法</vt:lpstr>
      <vt:lpstr>タスクによる評価</vt:lpstr>
      <vt:lpstr>結果：タスクの所要時間</vt:lpstr>
      <vt:lpstr>結果：タスクの点数</vt:lpstr>
      <vt:lpstr>アンケートによる評価</vt:lpstr>
      <vt:lpstr>結果：アンケート</vt:lpstr>
      <vt:lpstr>平均値の差が有意となった組</vt:lpstr>
      <vt:lpstr>ソースコードの変更前後おいて、動的な情報を静的な差分にあわせて可視化することはその変化を理解する助けとなるか</vt:lpstr>
      <vt:lpstr>Jcompathsにおける繰り返しを有するメソッドに対する可視化の拡張は有効に働くか</vt:lpstr>
      <vt:lpstr>関連研究：Collector-sahab[6]</vt:lpstr>
      <vt:lpstr>改善に向けた考察</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神田 哲也</dc:creator>
  <cp:lastModifiedBy>神田 哲也</cp:lastModifiedBy>
  <cp:revision>93</cp:revision>
  <dcterms:created xsi:type="dcterms:W3CDTF">2024-08-29T02:04:01Z</dcterms:created>
  <dcterms:modified xsi:type="dcterms:W3CDTF">2024-09-13T06:09:49Z</dcterms:modified>
</cp:coreProperties>
</file>