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8288000" cy="10287000"/>
  <p:notesSz cx="6858000" cy="9144000"/>
  <p:embeddedFontLst>
    <p:embeddedFont>
      <p:font typeface="League Spartan" charset="1" panose="00000800000000000000"/>
      <p:regular r:id="rId32"/>
    </p:embeddedFont>
    <p:embeddedFont>
      <p:font typeface="Open Sans" charset="1" panose="00000000000000000000"/>
      <p:regular r:id="rId33"/>
    </p:embeddedFont>
    <p:embeddedFont>
      <p:font typeface="Open Sans Bold" charset="1" panose="00000000000000000000"/>
      <p:regular r:id="rId34"/>
    </p:embeddedFont>
    <p:embeddedFont>
      <p:font typeface="Open Sans Bold Italics" charset="1" panose="00000000000000000000"/>
      <p:regular r:id="rId35"/>
    </p:embeddedFont>
    <p:embeddedFont>
      <p:font typeface="Pridi" charset="1" panose="0000050000000000000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1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1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1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1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20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23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24.png" Type="http://schemas.openxmlformats.org/officeDocument/2006/relationships/image"/><Relationship Id="rId8" Target="../media/image25.pn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27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10.png" Type="http://schemas.openxmlformats.org/officeDocument/2006/relationships/image"/><Relationship Id="rId8" Target="../media/image12.pn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1878669" y="4495924"/>
            <a:ext cx="11520040" cy="1298623"/>
          </a:xfrm>
          <a:custGeom>
            <a:avLst/>
            <a:gdLst/>
            <a:ahLst/>
            <a:cxnLst/>
            <a:rect r="r" b="b" t="t" l="l"/>
            <a:pathLst>
              <a:path h="1298623" w="11520040">
                <a:moveTo>
                  <a:pt x="0" y="0"/>
                </a:moveTo>
                <a:lnTo>
                  <a:pt x="11520040" y="0"/>
                </a:lnTo>
                <a:lnTo>
                  <a:pt x="11520040" y="1298623"/>
                </a:lnTo>
                <a:lnTo>
                  <a:pt x="0" y="1298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9027295"/>
            <a:ext cx="2420057" cy="462011"/>
          </a:xfrm>
          <a:custGeom>
            <a:avLst/>
            <a:gdLst/>
            <a:ahLst/>
            <a:cxnLst/>
            <a:rect r="r" b="b" t="t" l="l"/>
            <a:pathLst>
              <a:path h="462011" w="2420057">
                <a:moveTo>
                  <a:pt x="0" y="0"/>
                </a:moveTo>
                <a:lnTo>
                  <a:pt x="2420057" y="0"/>
                </a:lnTo>
                <a:lnTo>
                  <a:pt x="2420057" y="462010"/>
                </a:lnTo>
                <a:lnTo>
                  <a:pt x="0" y="462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516123"/>
            <a:ext cx="5583121" cy="716834"/>
            <a:chOff x="0" y="0"/>
            <a:chExt cx="7444162" cy="95577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3341521" y="0"/>
              <a:ext cx="1632646" cy="955778"/>
            </a:xfrm>
            <a:custGeom>
              <a:avLst/>
              <a:gdLst/>
              <a:ahLst/>
              <a:cxnLst/>
              <a:rect r="r" b="b" t="t" l="l"/>
              <a:pathLst>
                <a:path h="955778" w="1632646">
                  <a:moveTo>
                    <a:pt x="0" y="0"/>
                  </a:moveTo>
                  <a:lnTo>
                    <a:pt x="1632646" y="0"/>
                  </a:lnTo>
                  <a:lnTo>
                    <a:pt x="1632646" y="955778"/>
                  </a:lnTo>
                  <a:lnTo>
                    <a:pt x="0" y="955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35390"/>
              <a:ext cx="3196885" cy="873299"/>
            </a:xfrm>
            <a:custGeom>
              <a:avLst/>
              <a:gdLst/>
              <a:ahLst/>
              <a:cxnLst/>
              <a:rect r="r" b="b" t="t" l="l"/>
              <a:pathLst>
                <a:path h="873299" w="3196885">
                  <a:moveTo>
                    <a:pt x="0" y="0"/>
                  </a:moveTo>
                  <a:lnTo>
                    <a:pt x="3196885" y="0"/>
                  </a:lnTo>
                  <a:lnTo>
                    <a:pt x="3196885" y="873298"/>
                  </a:lnTo>
                  <a:lnTo>
                    <a:pt x="0" y="873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5553" t="-17297" r="-5196" b="-18637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5130122" y="55971"/>
              <a:ext cx="2314040" cy="843836"/>
            </a:xfrm>
            <a:custGeom>
              <a:avLst/>
              <a:gdLst/>
              <a:ahLst/>
              <a:cxnLst/>
              <a:rect r="r" b="b" t="t" l="l"/>
              <a:pathLst>
                <a:path h="843836" w="2314040">
                  <a:moveTo>
                    <a:pt x="0" y="0"/>
                  </a:moveTo>
                  <a:lnTo>
                    <a:pt x="2314040" y="0"/>
                  </a:lnTo>
                  <a:lnTo>
                    <a:pt x="2314040" y="843836"/>
                  </a:lnTo>
                  <a:lnTo>
                    <a:pt x="0" y="843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27572" r="0" b="-24776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28700" y="4460418"/>
            <a:ext cx="15380454" cy="1945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80"/>
              </a:lnSpc>
            </a:pPr>
            <a:r>
              <a:rPr lang="en-US" sz="6900" spc="25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Challenges in Adopting LLaMA:</a:t>
            </a:r>
          </a:p>
          <a:p>
            <a:pPr algn="l">
              <a:lnSpc>
                <a:spcPts val="9389"/>
              </a:lnSpc>
            </a:pPr>
            <a:r>
              <a:rPr lang="en-US" sz="4100" spc="15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 Empirical Study of Discussions on Stack Overflow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07923" y="8259255"/>
            <a:ext cx="14577879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spc="17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QuASoQ 2024: 12th International Workshop on Quantitative Approaches to Software Quality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28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3943063"/>
            <a:ext cx="2259280" cy="254682"/>
          </a:xfrm>
          <a:custGeom>
            <a:avLst/>
            <a:gdLst/>
            <a:ahLst/>
            <a:cxnLst/>
            <a:rect r="r" b="b" t="t" l="l"/>
            <a:pathLst>
              <a:path h="254682" w="2259280">
                <a:moveTo>
                  <a:pt x="0" y="0"/>
                </a:moveTo>
                <a:lnTo>
                  <a:pt x="2259280" y="0"/>
                </a:lnTo>
                <a:lnTo>
                  <a:pt x="2259280" y="254683"/>
                </a:lnTo>
                <a:lnTo>
                  <a:pt x="0" y="2546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357385"/>
            <a:ext cx="14005400" cy="1226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080"/>
              </a:lnSpc>
              <a:spcBef>
                <a:spcPct val="0"/>
              </a:spcBef>
            </a:pPr>
            <a:r>
              <a:rPr lang="en-US" sz="7200" spc="20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METHODOLOGY OVERVIEW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5474466"/>
            <a:ext cx="3899935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  <a:spcBef>
                <a:spcPct val="0"/>
              </a:spcBef>
            </a:pPr>
            <a:r>
              <a:rPr lang="en-US" b="true" sz="2700">
                <a:solidFill>
                  <a:srgbClr val="FFA4D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Data Collection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847353" y="5474466"/>
            <a:ext cx="3899935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  <a:spcBef>
                <a:spcPct val="0"/>
              </a:spcBef>
            </a:pPr>
            <a:r>
              <a:rPr lang="en-US" b="true" sz="2700">
                <a:solidFill>
                  <a:srgbClr val="00B7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Data Analysis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847353" y="6130302"/>
            <a:ext cx="6626033" cy="2985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2" indent="-259081" lvl="1">
              <a:lnSpc>
                <a:spcPts val="4800"/>
              </a:lnSpc>
              <a:spcBef>
                <a:spcPct val="0"/>
              </a:spcBef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Categ</a:t>
            </a:r>
            <a:r>
              <a:rPr lang="en-US" sz="2400" strike="noStrike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orized posts into six themes: Model Configuration, Error Handling, Installation, Integration, Performance, Deployment.</a:t>
            </a:r>
          </a:p>
          <a:p>
            <a:pPr algn="l" marL="518162" indent="-259081" lvl="1">
              <a:lnSpc>
                <a:spcPts val="4800"/>
              </a:lnSpc>
              <a:spcBef>
                <a:spcPct val="0"/>
              </a:spcBef>
              <a:buFont typeface="Arial"/>
              <a:buChar char="•"/>
            </a:pPr>
            <a:r>
              <a:rPr lang="en-US" sz="2400" strike="noStrike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Co-occurrence analysis for related topics and technologies.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6130302"/>
            <a:ext cx="6304178" cy="2375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2" indent="-259081" lvl="1">
              <a:lnSpc>
                <a:spcPts val="4800"/>
              </a:lnSpc>
              <a:spcBef>
                <a:spcPct val="0"/>
              </a:spcBef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-US" sz="2400" strike="noStrike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ources: Posts on SO (473 posts analyzed).</a:t>
            </a:r>
          </a:p>
          <a:p>
            <a:pPr algn="l" marL="518162" indent="-259081" lvl="1">
              <a:lnSpc>
                <a:spcPts val="4800"/>
              </a:lnSpc>
              <a:spcBef>
                <a:spcPct val="0"/>
              </a:spcBef>
              <a:buFont typeface="Arial"/>
              <a:buChar char="•"/>
            </a:pPr>
            <a:r>
              <a:rPr lang="en-US" sz="2400" strike="noStrike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Methods: Keyword and tag searches for "LLaMA".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5400000">
            <a:off x="11878669" y="4495924"/>
            <a:ext cx="11520040" cy="1298623"/>
          </a:xfrm>
          <a:custGeom>
            <a:avLst/>
            <a:gdLst/>
            <a:ahLst/>
            <a:cxnLst/>
            <a:rect r="r" b="b" t="t" l="l"/>
            <a:pathLst>
              <a:path h="1298623" w="11520040">
                <a:moveTo>
                  <a:pt x="0" y="0"/>
                </a:moveTo>
                <a:lnTo>
                  <a:pt x="11520040" y="0"/>
                </a:lnTo>
                <a:lnTo>
                  <a:pt x="11520040" y="1298623"/>
                </a:lnTo>
                <a:lnTo>
                  <a:pt x="0" y="1298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532945" y="459344"/>
            <a:ext cx="5841793" cy="848844"/>
            <a:chOff x="0" y="0"/>
            <a:chExt cx="7789057" cy="1131792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7789057" cy="1131792"/>
              <a:chOff x="0" y="0"/>
              <a:chExt cx="1538579" cy="223564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538579" cy="223564"/>
              </a:xfrm>
              <a:custGeom>
                <a:avLst/>
                <a:gdLst/>
                <a:ahLst/>
                <a:cxnLst/>
                <a:rect r="r" b="b" t="t" l="l"/>
                <a:pathLst>
                  <a:path h="223564" w="1538579">
                    <a:moveTo>
                      <a:pt x="42408" y="0"/>
                    </a:moveTo>
                    <a:lnTo>
                      <a:pt x="1496171" y="0"/>
                    </a:lnTo>
                    <a:cubicBezTo>
                      <a:pt x="1507418" y="0"/>
                      <a:pt x="1518205" y="4468"/>
                      <a:pt x="1526158" y="12421"/>
                    </a:cubicBezTo>
                    <a:cubicBezTo>
                      <a:pt x="1534111" y="20374"/>
                      <a:pt x="1538579" y="31161"/>
                      <a:pt x="1538579" y="42408"/>
                    </a:cubicBezTo>
                    <a:lnTo>
                      <a:pt x="1538579" y="181155"/>
                    </a:lnTo>
                    <a:cubicBezTo>
                      <a:pt x="1538579" y="192403"/>
                      <a:pt x="1534111" y="203190"/>
                      <a:pt x="1526158" y="211143"/>
                    </a:cubicBezTo>
                    <a:cubicBezTo>
                      <a:pt x="1518205" y="219096"/>
                      <a:pt x="1507418" y="223564"/>
                      <a:pt x="1496171" y="223564"/>
                    </a:cubicBezTo>
                    <a:lnTo>
                      <a:pt x="42408" y="223564"/>
                    </a:lnTo>
                    <a:cubicBezTo>
                      <a:pt x="18987" y="223564"/>
                      <a:pt x="0" y="204577"/>
                      <a:pt x="0" y="181155"/>
                    </a:cubicBezTo>
                    <a:lnTo>
                      <a:pt x="0" y="42408"/>
                    </a:lnTo>
                    <a:cubicBezTo>
                      <a:pt x="0" y="31161"/>
                      <a:pt x="4468" y="20374"/>
                      <a:pt x="12421" y="12421"/>
                    </a:cubicBezTo>
                    <a:cubicBezTo>
                      <a:pt x="20374" y="4468"/>
                      <a:pt x="31161" y="0"/>
                      <a:pt x="4240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47625"/>
                <a:ext cx="1538579" cy="2711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sp>
          <p:nvSpPr>
            <p:cNvPr name="Freeform 13" id="13"/>
            <p:cNvSpPr/>
            <p:nvPr/>
          </p:nvSpPr>
          <p:spPr>
            <a:xfrm flipH="false" flipV="false" rot="0">
              <a:off x="3485022" y="75705"/>
              <a:ext cx="1632646" cy="955778"/>
            </a:xfrm>
            <a:custGeom>
              <a:avLst/>
              <a:gdLst/>
              <a:ahLst/>
              <a:cxnLst/>
              <a:rect r="r" b="b" t="t" l="l"/>
              <a:pathLst>
                <a:path h="955778" w="1632646">
                  <a:moveTo>
                    <a:pt x="0" y="0"/>
                  </a:moveTo>
                  <a:lnTo>
                    <a:pt x="1632646" y="0"/>
                  </a:lnTo>
                  <a:lnTo>
                    <a:pt x="1632646" y="955778"/>
                  </a:lnTo>
                  <a:lnTo>
                    <a:pt x="0" y="955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35738" y="116945"/>
              <a:ext cx="3196885" cy="873299"/>
            </a:xfrm>
            <a:custGeom>
              <a:avLst/>
              <a:gdLst/>
              <a:ahLst/>
              <a:cxnLst/>
              <a:rect r="r" b="b" t="t" l="l"/>
              <a:pathLst>
                <a:path h="873299" w="3196885">
                  <a:moveTo>
                    <a:pt x="0" y="0"/>
                  </a:moveTo>
                  <a:lnTo>
                    <a:pt x="3196884" y="0"/>
                  </a:lnTo>
                  <a:lnTo>
                    <a:pt x="3196884" y="873299"/>
                  </a:lnTo>
                  <a:lnTo>
                    <a:pt x="0" y="873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553" t="-17297" r="-5196" b="-18637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5273623" y="131676"/>
              <a:ext cx="2314040" cy="843836"/>
            </a:xfrm>
            <a:custGeom>
              <a:avLst/>
              <a:gdLst/>
              <a:ahLst/>
              <a:cxnLst/>
              <a:rect r="r" b="b" t="t" l="l"/>
              <a:pathLst>
                <a:path h="843836" w="2314040">
                  <a:moveTo>
                    <a:pt x="0" y="0"/>
                  </a:moveTo>
                  <a:lnTo>
                    <a:pt x="2314040" y="0"/>
                  </a:lnTo>
                  <a:lnTo>
                    <a:pt x="2314040" y="843836"/>
                  </a:lnTo>
                  <a:lnTo>
                    <a:pt x="0" y="843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7572" r="0" b="-24776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7222390" y="9308528"/>
            <a:ext cx="647778" cy="60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2600" spc="32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28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1878669" y="4495924"/>
            <a:ext cx="11520040" cy="1298623"/>
          </a:xfrm>
          <a:custGeom>
            <a:avLst/>
            <a:gdLst/>
            <a:ahLst/>
            <a:cxnLst/>
            <a:rect r="r" b="b" t="t" l="l"/>
            <a:pathLst>
              <a:path h="1298623" w="11520040">
                <a:moveTo>
                  <a:pt x="0" y="0"/>
                </a:moveTo>
                <a:lnTo>
                  <a:pt x="11520040" y="0"/>
                </a:lnTo>
                <a:lnTo>
                  <a:pt x="11520040" y="1298623"/>
                </a:lnTo>
                <a:lnTo>
                  <a:pt x="0" y="1298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2336020"/>
            <a:ext cx="2259280" cy="254682"/>
          </a:xfrm>
          <a:custGeom>
            <a:avLst/>
            <a:gdLst/>
            <a:ahLst/>
            <a:cxnLst/>
            <a:rect r="r" b="b" t="t" l="l"/>
            <a:pathLst>
              <a:path h="254682" w="2259280">
                <a:moveTo>
                  <a:pt x="0" y="0"/>
                </a:moveTo>
                <a:lnTo>
                  <a:pt x="2259280" y="0"/>
                </a:lnTo>
                <a:lnTo>
                  <a:pt x="2259280" y="254682"/>
                </a:lnTo>
                <a:lnTo>
                  <a:pt x="0" y="254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532945" y="459344"/>
            <a:ext cx="5841793" cy="848844"/>
            <a:chOff x="0" y="0"/>
            <a:chExt cx="7789057" cy="1131792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7789057" cy="1131792"/>
              <a:chOff x="0" y="0"/>
              <a:chExt cx="1538579" cy="223564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538579" cy="223564"/>
              </a:xfrm>
              <a:custGeom>
                <a:avLst/>
                <a:gdLst/>
                <a:ahLst/>
                <a:cxnLst/>
                <a:rect r="r" b="b" t="t" l="l"/>
                <a:pathLst>
                  <a:path h="223564" w="1538579">
                    <a:moveTo>
                      <a:pt x="42408" y="0"/>
                    </a:moveTo>
                    <a:lnTo>
                      <a:pt x="1496171" y="0"/>
                    </a:lnTo>
                    <a:cubicBezTo>
                      <a:pt x="1507418" y="0"/>
                      <a:pt x="1518205" y="4468"/>
                      <a:pt x="1526158" y="12421"/>
                    </a:cubicBezTo>
                    <a:cubicBezTo>
                      <a:pt x="1534111" y="20374"/>
                      <a:pt x="1538579" y="31161"/>
                      <a:pt x="1538579" y="42408"/>
                    </a:cubicBezTo>
                    <a:lnTo>
                      <a:pt x="1538579" y="181155"/>
                    </a:lnTo>
                    <a:cubicBezTo>
                      <a:pt x="1538579" y="192403"/>
                      <a:pt x="1534111" y="203190"/>
                      <a:pt x="1526158" y="211143"/>
                    </a:cubicBezTo>
                    <a:cubicBezTo>
                      <a:pt x="1518205" y="219096"/>
                      <a:pt x="1507418" y="223564"/>
                      <a:pt x="1496171" y="223564"/>
                    </a:cubicBezTo>
                    <a:lnTo>
                      <a:pt x="42408" y="223564"/>
                    </a:lnTo>
                    <a:cubicBezTo>
                      <a:pt x="18987" y="223564"/>
                      <a:pt x="0" y="204577"/>
                      <a:pt x="0" y="181155"/>
                    </a:cubicBezTo>
                    <a:lnTo>
                      <a:pt x="0" y="42408"/>
                    </a:lnTo>
                    <a:cubicBezTo>
                      <a:pt x="0" y="31161"/>
                      <a:pt x="4468" y="20374"/>
                      <a:pt x="12421" y="12421"/>
                    </a:cubicBezTo>
                    <a:cubicBezTo>
                      <a:pt x="20374" y="4468"/>
                      <a:pt x="31161" y="0"/>
                      <a:pt x="4240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47625"/>
                <a:ext cx="1538579" cy="2711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sp>
          <p:nvSpPr>
            <p:cNvPr name="Freeform 8" id="8"/>
            <p:cNvSpPr/>
            <p:nvPr/>
          </p:nvSpPr>
          <p:spPr>
            <a:xfrm flipH="false" flipV="false" rot="0">
              <a:off x="3485022" y="75705"/>
              <a:ext cx="1632646" cy="955778"/>
            </a:xfrm>
            <a:custGeom>
              <a:avLst/>
              <a:gdLst/>
              <a:ahLst/>
              <a:cxnLst/>
              <a:rect r="r" b="b" t="t" l="l"/>
              <a:pathLst>
                <a:path h="955778" w="1632646">
                  <a:moveTo>
                    <a:pt x="0" y="0"/>
                  </a:moveTo>
                  <a:lnTo>
                    <a:pt x="1632646" y="0"/>
                  </a:lnTo>
                  <a:lnTo>
                    <a:pt x="1632646" y="955778"/>
                  </a:lnTo>
                  <a:lnTo>
                    <a:pt x="0" y="955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35738" y="116945"/>
              <a:ext cx="3196885" cy="873299"/>
            </a:xfrm>
            <a:custGeom>
              <a:avLst/>
              <a:gdLst/>
              <a:ahLst/>
              <a:cxnLst/>
              <a:rect r="r" b="b" t="t" l="l"/>
              <a:pathLst>
                <a:path h="873299" w="3196885">
                  <a:moveTo>
                    <a:pt x="0" y="0"/>
                  </a:moveTo>
                  <a:lnTo>
                    <a:pt x="3196884" y="0"/>
                  </a:lnTo>
                  <a:lnTo>
                    <a:pt x="3196884" y="873299"/>
                  </a:lnTo>
                  <a:lnTo>
                    <a:pt x="0" y="873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553" t="-17297" r="-5196" b="-18637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5273623" y="131676"/>
              <a:ext cx="2314040" cy="843836"/>
            </a:xfrm>
            <a:custGeom>
              <a:avLst/>
              <a:gdLst/>
              <a:ahLst/>
              <a:cxnLst/>
              <a:rect r="r" b="b" t="t" l="l"/>
              <a:pathLst>
                <a:path h="843836" w="2314040">
                  <a:moveTo>
                    <a:pt x="0" y="0"/>
                  </a:moveTo>
                  <a:lnTo>
                    <a:pt x="2314040" y="0"/>
                  </a:lnTo>
                  <a:lnTo>
                    <a:pt x="2314040" y="843836"/>
                  </a:lnTo>
                  <a:lnTo>
                    <a:pt x="0" y="843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7572" r="0" b="-24776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028700" y="3790239"/>
            <a:ext cx="14387330" cy="5952405"/>
          </a:xfrm>
          <a:custGeom>
            <a:avLst/>
            <a:gdLst/>
            <a:ahLst/>
            <a:cxnLst/>
            <a:rect r="r" b="b" t="t" l="l"/>
            <a:pathLst>
              <a:path h="5952405" w="14387330">
                <a:moveTo>
                  <a:pt x="0" y="0"/>
                </a:moveTo>
                <a:lnTo>
                  <a:pt x="14387330" y="0"/>
                </a:lnTo>
                <a:lnTo>
                  <a:pt x="14387330" y="5952405"/>
                </a:lnTo>
                <a:lnTo>
                  <a:pt x="0" y="595240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4537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750416"/>
            <a:ext cx="12892189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080"/>
              </a:lnSpc>
              <a:spcBef>
                <a:spcPct val="0"/>
              </a:spcBef>
            </a:pPr>
            <a:r>
              <a:rPr lang="en-US" sz="7200" spc="20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METHODOLOGY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2866949"/>
            <a:ext cx="6177601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7EDB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Web Scraping (July 22, 2024)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222390" y="9308528"/>
            <a:ext cx="647778" cy="60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2600" spc="32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28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79828" y="2684539"/>
            <a:ext cx="3429181" cy="386562"/>
          </a:xfrm>
          <a:custGeom>
            <a:avLst/>
            <a:gdLst/>
            <a:ahLst/>
            <a:cxnLst/>
            <a:rect r="r" b="b" t="t" l="l"/>
            <a:pathLst>
              <a:path h="386562" w="3429181">
                <a:moveTo>
                  <a:pt x="0" y="0"/>
                </a:moveTo>
                <a:lnTo>
                  <a:pt x="3429182" y="0"/>
                </a:lnTo>
                <a:lnTo>
                  <a:pt x="3429182" y="386562"/>
                </a:lnTo>
                <a:lnTo>
                  <a:pt x="0" y="386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-5110709" y="4495924"/>
            <a:ext cx="11520040" cy="1298623"/>
          </a:xfrm>
          <a:custGeom>
            <a:avLst/>
            <a:gdLst/>
            <a:ahLst/>
            <a:cxnLst/>
            <a:rect r="r" b="b" t="t" l="l"/>
            <a:pathLst>
              <a:path h="1298623" w="11520040">
                <a:moveTo>
                  <a:pt x="0" y="0"/>
                </a:moveTo>
                <a:lnTo>
                  <a:pt x="11520040" y="0"/>
                </a:lnTo>
                <a:lnTo>
                  <a:pt x="11520040" y="1298623"/>
                </a:lnTo>
                <a:lnTo>
                  <a:pt x="0" y="1298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568553" y="459344"/>
            <a:ext cx="5841793" cy="848844"/>
            <a:chOff x="0" y="0"/>
            <a:chExt cx="7789057" cy="1131792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7789057" cy="1131792"/>
              <a:chOff x="0" y="0"/>
              <a:chExt cx="1538579" cy="223564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538579" cy="223564"/>
              </a:xfrm>
              <a:custGeom>
                <a:avLst/>
                <a:gdLst/>
                <a:ahLst/>
                <a:cxnLst/>
                <a:rect r="r" b="b" t="t" l="l"/>
                <a:pathLst>
                  <a:path h="223564" w="1538579">
                    <a:moveTo>
                      <a:pt x="42408" y="0"/>
                    </a:moveTo>
                    <a:lnTo>
                      <a:pt x="1496171" y="0"/>
                    </a:lnTo>
                    <a:cubicBezTo>
                      <a:pt x="1507418" y="0"/>
                      <a:pt x="1518205" y="4468"/>
                      <a:pt x="1526158" y="12421"/>
                    </a:cubicBezTo>
                    <a:cubicBezTo>
                      <a:pt x="1534111" y="20374"/>
                      <a:pt x="1538579" y="31161"/>
                      <a:pt x="1538579" y="42408"/>
                    </a:cubicBezTo>
                    <a:lnTo>
                      <a:pt x="1538579" y="181155"/>
                    </a:lnTo>
                    <a:cubicBezTo>
                      <a:pt x="1538579" y="192403"/>
                      <a:pt x="1534111" y="203190"/>
                      <a:pt x="1526158" y="211143"/>
                    </a:cubicBezTo>
                    <a:cubicBezTo>
                      <a:pt x="1518205" y="219096"/>
                      <a:pt x="1507418" y="223564"/>
                      <a:pt x="1496171" y="223564"/>
                    </a:cubicBezTo>
                    <a:lnTo>
                      <a:pt x="42408" y="223564"/>
                    </a:lnTo>
                    <a:cubicBezTo>
                      <a:pt x="18987" y="223564"/>
                      <a:pt x="0" y="204577"/>
                      <a:pt x="0" y="181155"/>
                    </a:cubicBezTo>
                    <a:lnTo>
                      <a:pt x="0" y="42408"/>
                    </a:lnTo>
                    <a:cubicBezTo>
                      <a:pt x="0" y="31161"/>
                      <a:pt x="4468" y="20374"/>
                      <a:pt x="12421" y="12421"/>
                    </a:cubicBezTo>
                    <a:cubicBezTo>
                      <a:pt x="20374" y="4468"/>
                      <a:pt x="31161" y="0"/>
                      <a:pt x="4240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47625"/>
                <a:ext cx="1538579" cy="2711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sp>
          <p:nvSpPr>
            <p:cNvPr name="Freeform 8" id="8"/>
            <p:cNvSpPr/>
            <p:nvPr/>
          </p:nvSpPr>
          <p:spPr>
            <a:xfrm flipH="false" flipV="false" rot="0">
              <a:off x="3485022" y="75705"/>
              <a:ext cx="1632646" cy="955778"/>
            </a:xfrm>
            <a:custGeom>
              <a:avLst/>
              <a:gdLst/>
              <a:ahLst/>
              <a:cxnLst/>
              <a:rect r="r" b="b" t="t" l="l"/>
              <a:pathLst>
                <a:path h="955778" w="1632646">
                  <a:moveTo>
                    <a:pt x="0" y="0"/>
                  </a:moveTo>
                  <a:lnTo>
                    <a:pt x="1632646" y="0"/>
                  </a:lnTo>
                  <a:lnTo>
                    <a:pt x="1632646" y="955778"/>
                  </a:lnTo>
                  <a:lnTo>
                    <a:pt x="0" y="955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35738" y="116945"/>
              <a:ext cx="3196885" cy="873299"/>
            </a:xfrm>
            <a:custGeom>
              <a:avLst/>
              <a:gdLst/>
              <a:ahLst/>
              <a:cxnLst/>
              <a:rect r="r" b="b" t="t" l="l"/>
              <a:pathLst>
                <a:path h="873299" w="3196885">
                  <a:moveTo>
                    <a:pt x="0" y="0"/>
                  </a:moveTo>
                  <a:lnTo>
                    <a:pt x="3196884" y="0"/>
                  </a:lnTo>
                  <a:lnTo>
                    <a:pt x="3196884" y="873299"/>
                  </a:lnTo>
                  <a:lnTo>
                    <a:pt x="0" y="873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553" t="-17297" r="-5196" b="-18637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5273623" y="131676"/>
              <a:ext cx="2314040" cy="843836"/>
            </a:xfrm>
            <a:custGeom>
              <a:avLst/>
              <a:gdLst/>
              <a:ahLst/>
              <a:cxnLst/>
              <a:rect r="r" b="b" t="t" l="l"/>
              <a:pathLst>
                <a:path h="843836" w="2314040">
                  <a:moveTo>
                    <a:pt x="0" y="0"/>
                  </a:moveTo>
                  <a:lnTo>
                    <a:pt x="2314040" y="0"/>
                  </a:lnTo>
                  <a:lnTo>
                    <a:pt x="2314040" y="843836"/>
                  </a:lnTo>
                  <a:lnTo>
                    <a:pt x="0" y="843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7572" r="0" b="-24776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3360756" y="4346269"/>
            <a:ext cx="9582751" cy="5369645"/>
          </a:xfrm>
          <a:custGeom>
            <a:avLst/>
            <a:gdLst/>
            <a:ahLst/>
            <a:cxnLst/>
            <a:rect r="r" b="b" t="t" l="l"/>
            <a:pathLst>
              <a:path h="5369645" w="9582751">
                <a:moveTo>
                  <a:pt x="0" y="0"/>
                </a:moveTo>
                <a:lnTo>
                  <a:pt x="9582752" y="0"/>
                </a:lnTo>
                <a:lnTo>
                  <a:pt x="9582752" y="5369646"/>
                </a:lnTo>
                <a:lnTo>
                  <a:pt x="0" y="53696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179828" y="1278497"/>
            <a:ext cx="11126128" cy="1292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640"/>
              </a:lnSpc>
              <a:spcBef>
                <a:spcPct val="0"/>
              </a:spcBef>
            </a:pPr>
            <a:r>
              <a:rPr lang="en-US" b="true" sz="7600" spc="212" strike="noStrike" u="non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KEY FINDINGS #1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179828" y="3516433"/>
            <a:ext cx="1332091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FFA4D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What are the common topics discussed regarding LLaMA?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222390" y="9308528"/>
            <a:ext cx="647778" cy="60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2600" spc="32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28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39355" y="1638566"/>
            <a:ext cx="3595798" cy="405345"/>
          </a:xfrm>
          <a:custGeom>
            <a:avLst/>
            <a:gdLst/>
            <a:ahLst/>
            <a:cxnLst/>
            <a:rect r="r" b="b" t="t" l="l"/>
            <a:pathLst>
              <a:path h="405345" w="3595798">
                <a:moveTo>
                  <a:pt x="0" y="0"/>
                </a:moveTo>
                <a:lnTo>
                  <a:pt x="3595798" y="0"/>
                </a:lnTo>
                <a:lnTo>
                  <a:pt x="3595798" y="405345"/>
                </a:lnTo>
                <a:lnTo>
                  <a:pt x="0" y="4053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-5110709" y="4495924"/>
            <a:ext cx="11520040" cy="1298623"/>
          </a:xfrm>
          <a:custGeom>
            <a:avLst/>
            <a:gdLst/>
            <a:ahLst/>
            <a:cxnLst/>
            <a:rect r="r" b="b" t="t" l="l"/>
            <a:pathLst>
              <a:path h="1298623" w="11520040">
                <a:moveTo>
                  <a:pt x="0" y="0"/>
                </a:moveTo>
                <a:lnTo>
                  <a:pt x="11520040" y="0"/>
                </a:lnTo>
                <a:lnTo>
                  <a:pt x="11520040" y="1298623"/>
                </a:lnTo>
                <a:lnTo>
                  <a:pt x="0" y="1298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568553" y="459344"/>
            <a:ext cx="5841793" cy="848844"/>
            <a:chOff x="0" y="0"/>
            <a:chExt cx="7789057" cy="1131792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7789057" cy="1131792"/>
              <a:chOff x="0" y="0"/>
              <a:chExt cx="1538579" cy="223564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538579" cy="223564"/>
              </a:xfrm>
              <a:custGeom>
                <a:avLst/>
                <a:gdLst/>
                <a:ahLst/>
                <a:cxnLst/>
                <a:rect r="r" b="b" t="t" l="l"/>
                <a:pathLst>
                  <a:path h="223564" w="1538579">
                    <a:moveTo>
                      <a:pt x="42408" y="0"/>
                    </a:moveTo>
                    <a:lnTo>
                      <a:pt x="1496171" y="0"/>
                    </a:lnTo>
                    <a:cubicBezTo>
                      <a:pt x="1507418" y="0"/>
                      <a:pt x="1518205" y="4468"/>
                      <a:pt x="1526158" y="12421"/>
                    </a:cubicBezTo>
                    <a:cubicBezTo>
                      <a:pt x="1534111" y="20374"/>
                      <a:pt x="1538579" y="31161"/>
                      <a:pt x="1538579" y="42408"/>
                    </a:cubicBezTo>
                    <a:lnTo>
                      <a:pt x="1538579" y="181155"/>
                    </a:lnTo>
                    <a:cubicBezTo>
                      <a:pt x="1538579" y="192403"/>
                      <a:pt x="1534111" y="203190"/>
                      <a:pt x="1526158" y="211143"/>
                    </a:cubicBezTo>
                    <a:cubicBezTo>
                      <a:pt x="1518205" y="219096"/>
                      <a:pt x="1507418" y="223564"/>
                      <a:pt x="1496171" y="223564"/>
                    </a:cubicBezTo>
                    <a:lnTo>
                      <a:pt x="42408" y="223564"/>
                    </a:lnTo>
                    <a:cubicBezTo>
                      <a:pt x="18987" y="223564"/>
                      <a:pt x="0" y="204577"/>
                      <a:pt x="0" y="181155"/>
                    </a:cubicBezTo>
                    <a:lnTo>
                      <a:pt x="0" y="42408"/>
                    </a:lnTo>
                    <a:cubicBezTo>
                      <a:pt x="0" y="31161"/>
                      <a:pt x="4468" y="20374"/>
                      <a:pt x="12421" y="12421"/>
                    </a:cubicBezTo>
                    <a:cubicBezTo>
                      <a:pt x="20374" y="4468"/>
                      <a:pt x="31161" y="0"/>
                      <a:pt x="4240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47625"/>
                <a:ext cx="1538579" cy="2711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sp>
          <p:nvSpPr>
            <p:cNvPr name="Freeform 8" id="8"/>
            <p:cNvSpPr/>
            <p:nvPr/>
          </p:nvSpPr>
          <p:spPr>
            <a:xfrm flipH="false" flipV="false" rot="0">
              <a:off x="3485022" y="75705"/>
              <a:ext cx="1632646" cy="955778"/>
            </a:xfrm>
            <a:custGeom>
              <a:avLst/>
              <a:gdLst/>
              <a:ahLst/>
              <a:cxnLst/>
              <a:rect r="r" b="b" t="t" l="l"/>
              <a:pathLst>
                <a:path h="955778" w="1632646">
                  <a:moveTo>
                    <a:pt x="0" y="0"/>
                  </a:moveTo>
                  <a:lnTo>
                    <a:pt x="1632646" y="0"/>
                  </a:lnTo>
                  <a:lnTo>
                    <a:pt x="1632646" y="955778"/>
                  </a:lnTo>
                  <a:lnTo>
                    <a:pt x="0" y="955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35738" y="116945"/>
              <a:ext cx="3196885" cy="873299"/>
            </a:xfrm>
            <a:custGeom>
              <a:avLst/>
              <a:gdLst/>
              <a:ahLst/>
              <a:cxnLst/>
              <a:rect r="r" b="b" t="t" l="l"/>
              <a:pathLst>
                <a:path h="873299" w="3196885">
                  <a:moveTo>
                    <a:pt x="0" y="0"/>
                  </a:moveTo>
                  <a:lnTo>
                    <a:pt x="3196884" y="0"/>
                  </a:lnTo>
                  <a:lnTo>
                    <a:pt x="3196884" y="873299"/>
                  </a:lnTo>
                  <a:lnTo>
                    <a:pt x="0" y="873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553" t="-17297" r="-5196" b="-18637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5273623" y="131676"/>
              <a:ext cx="2314040" cy="843836"/>
            </a:xfrm>
            <a:custGeom>
              <a:avLst/>
              <a:gdLst/>
              <a:ahLst/>
              <a:cxnLst/>
              <a:rect r="r" b="b" t="t" l="l"/>
              <a:pathLst>
                <a:path h="843836" w="2314040">
                  <a:moveTo>
                    <a:pt x="0" y="0"/>
                  </a:moveTo>
                  <a:lnTo>
                    <a:pt x="2314040" y="0"/>
                  </a:lnTo>
                  <a:lnTo>
                    <a:pt x="2314040" y="843836"/>
                  </a:lnTo>
                  <a:lnTo>
                    <a:pt x="0" y="843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7572" r="0" b="-24776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556660" y="4926161"/>
            <a:ext cx="3862957" cy="1425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96"/>
              </a:lnSpc>
              <a:spcBef>
                <a:spcPct val="0"/>
              </a:spcBef>
            </a:pPr>
            <a:r>
              <a:rPr lang="en-US" sz="299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</a:t>
            </a:r>
            <a:r>
              <a:rPr lang="en-US" sz="2998" strike="noStrike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odel Configuration and Fine-Tuning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39355" y="685431"/>
            <a:ext cx="11745008" cy="953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39"/>
              </a:lnSpc>
              <a:spcBef>
                <a:spcPct val="0"/>
              </a:spcBef>
            </a:pPr>
            <a:r>
              <a:rPr lang="en-US" sz="5599" spc="156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COMMON CHALLENGES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5435153" y="2813584"/>
            <a:ext cx="12363963" cy="6444716"/>
            <a:chOff x="0" y="0"/>
            <a:chExt cx="16485284" cy="859295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6485284" cy="8592954"/>
            </a:xfrm>
            <a:custGeom>
              <a:avLst/>
              <a:gdLst/>
              <a:ahLst/>
              <a:cxnLst/>
              <a:rect r="r" b="b" t="t" l="l"/>
              <a:pathLst>
                <a:path h="8592954" w="16485284">
                  <a:moveTo>
                    <a:pt x="0" y="0"/>
                  </a:moveTo>
                  <a:lnTo>
                    <a:pt x="16485284" y="0"/>
                  </a:lnTo>
                  <a:lnTo>
                    <a:pt x="16485284" y="8592954"/>
                  </a:lnTo>
                  <a:lnTo>
                    <a:pt x="0" y="8592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grpSp>
          <p:nvGrpSpPr>
            <p:cNvPr name="Group 15" id="15"/>
            <p:cNvGrpSpPr/>
            <p:nvPr/>
          </p:nvGrpSpPr>
          <p:grpSpPr>
            <a:xfrm rot="0">
              <a:off x="7629087" y="2037584"/>
              <a:ext cx="4077294" cy="651518"/>
              <a:chOff x="0" y="0"/>
              <a:chExt cx="748845" cy="119659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748845" cy="119659"/>
              </a:xfrm>
              <a:custGeom>
                <a:avLst/>
                <a:gdLst/>
                <a:ahLst/>
                <a:cxnLst/>
                <a:rect r="r" b="b" t="t" l="l"/>
                <a:pathLst>
                  <a:path h="119659" w="748845">
                    <a:moveTo>
                      <a:pt x="50634" y="0"/>
                    </a:moveTo>
                    <a:lnTo>
                      <a:pt x="698211" y="0"/>
                    </a:lnTo>
                    <a:cubicBezTo>
                      <a:pt x="711640" y="0"/>
                      <a:pt x="724519" y="5335"/>
                      <a:pt x="734015" y="14830"/>
                    </a:cubicBezTo>
                    <a:cubicBezTo>
                      <a:pt x="743511" y="24326"/>
                      <a:pt x="748845" y="37205"/>
                      <a:pt x="748845" y="50634"/>
                    </a:cubicBezTo>
                    <a:lnTo>
                      <a:pt x="748845" y="69025"/>
                    </a:lnTo>
                    <a:cubicBezTo>
                      <a:pt x="748845" y="96990"/>
                      <a:pt x="726175" y="119659"/>
                      <a:pt x="698211" y="119659"/>
                    </a:cubicBezTo>
                    <a:lnTo>
                      <a:pt x="50634" y="119659"/>
                    </a:lnTo>
                    <a:cubicBezTo>
                      <a:pt x="37205" y="119659"/>
                      <a:pt x="24326" y="114325"/>
                      <a:pt x="14830" y="104829"/>
                    </a:cubicBezTo>
                    <a:cubicBezTo>
                      <a:pt x="5335" y="95333"/>
                      <a:pt x="0" y="82454"/>
                      <a:pt x="0" y="69025"/>
                    </a:cubicBezTo>
                    <a:lnTo>
                      <a:pt x="0" y="50634"/>
                    </a:lnTo>
                    <a:cubicBezTo>
                      <a:pt x="0" y="37205"/>
                      <a:pt x="5335" y="24326"/>
                      <a:pt x="14830" y="14830"/>
                    </a:cubicBezTo>
                    <a:cubicBezTo>
                      <a:pt x="24326" y="5335"/>
                      <a:pt x="37205" y="0"/>
                      <a:pt x="5063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B95774"/>
                </a:solidFill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47625"/>
                <a:ext cx="748845" cy="16728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2385509" y="6660271"/>
              <a:ext cx="2623294" cy="651518"/>
              <a:chOff x="0" y="0"/>
              <a:chExt cx="481800" cy="119659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481800" cy="119659"/>
              </a:xfrm>
              <a:custGeom>
                <a:avLst/>
                <a:gdLst/>
                <a:ahLst/>
                <a:cxnLst/>
                <a:rect r="r" b="b" t="t" l="l"/>
                <a:pathLst>
                  <a:path h="119659" w="481800">
                    <a:moveTo>
                      <a:pt x="59830" y="0"/>
                    </a:moveTo>
                    <a:lnTo>
                      <a:pt x="421971" y="0"/>
                    </a:lnTo>
                    <a:cubicBezTo>
                      <a:pt x="437838" y="0"/>
                      <a:pt x="453056" y="6303"/>
                      <a:pt x="464277" y="17524"/>
                    </a:cubicBezTo>
                    <a:cubicBezTo>
                      <a:pt x="475497" y="28744"/>
                      <a:pt x="481800" y="43962"/>
                      <a:pt x="481800" y="59830"/>
                    </a:cubicBezTo>
                    <a:lnTo>
                      <a:pt x="481800" y="59830"/>
                    </a:lnTo>
                    <a:cubicBezTo>
                      <a:pt x="481800" y="75698"/>
                      <a:pt x="475497" y="90915"/>
                      <a:pt x="464277" y="102136"/>
                    </a:cubicBezTo>
                    <a:cubicBezTo>
                      <a:pt x="453056" y="113356"/>
                      <a:pt x="437838" y="119659"/>
                      <a:pt x="421971" y="119659"/>
                    </a:cubicBezTo>
                    <a:lnTo>
                      <a:pt x="59830" y="119659"/>
                    </a:lnTo>
                    <a:cubicBezTo>
                      <a:pt x="43962" y="119659"/>
                      <a:pt x="28744" y="113356"/>
                      <a:pt x="17524" y="102136"/>
                    </a:cubicBezTo>
                    <a:cubicBezTo>
                      <a:pt x="6303" y="90915"/>
                      <a:pt x="0" y="75698"/>
                      <a:pt x="0" y="59830"/>
                    </a:cubicBezTo>
                    <a:lnTo>
                      <a:pt x="0" y="59830"/>
                    </a:lnTo>
                    <a:cubicBezTo>
                      <a:pt x="0" y="43962"/>
                      <a:pt x="6303" y="28744"/>
                      <a:pt x="17524" y="17524"/>
                    </a:cubicBezTo>
                    <a:cubicBezTo>
                      <a:pt x="28744" y="6303"/>
                      <a:pt x="43962" y="0"/>
                      <a:pt x="598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B95774"/>
                </a:solidFill>
                <a:prstDash val="solid"/>
                <a:miter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47625"/>
                <a:ext cx="481800" cy="16728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sp>
          <p:nvSpPr>
            <p:cNvPr name="AutoShape 21" id="21"/>
            <p:cNvSpPr/>
            <p:nvPr/>
          </p:nvSpPr>
          <p:spPr>
            <a:xfrm>
              <a:off x="1359532" y="4089969"/>
              <a:ext cx="5041274" cy="0"/>
            </a:xfrm>
            <a:prstGeom prst="line">
              <a:avLst/>
            </a:prstGeom>
            <a:ln cap="flat" w="50800">
              <a:solidFill>
                <a:srgbClr val="3290B5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2" id="22"/>
            <p:cNvSpPr/>
            <p:nvPr/>
          </p:nvSpPr>
          <p:spPr>
            <a:xfrm>
              <a:off x="2100031" y="3590824"/>
              <a:ext cx="5041274" cy="0"/>
            </a:xfrm>
            <a:prstGeom prst="line">
              <a:avLst/>
            </a:prstGeom>
            <a:ln cap="flat" w="50800">
              <a:solidFill>
                <a:srgbClr val="3290B5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TextBox 23" id="23"/>
          <p:cNvSpPr txBox="true"/>
          <p:nvPr/>
        </p:nvSpPr>
        <p:spPr>
          <a:xfrm rot="0">
            <a:off x="17222390" y="9308528"/>
            <a:ext cx="647778" cy="60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2600" spc="32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28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5110709" y="4495924"/>
            <a:ext cx="11520040" cy="1298623"/>
          </a:xfrm>
          <a:custGeom>
            <a:avLst/>
            <a:gdLst/>
            <a:ahLst/>
            <a:cxnLst/>
            <a:rect r="r" b="b" t="t" l="l"/>
            <a:pathLst>
              <a:path h="1298623" w="11520040">
                <a:moveTo>
                  <a:pt x="0" y="0"/>
                </a:moveTo>
                <a:lnTo>
                  <a:pt x="11520040" y="0"/>
                </a:lnTo>
                <a:lnTo>
                  <a:pt x="11520040" y="1298623"/>
                </a:lnTo>
                <a:lnTo>
                  <a:pt x="0" y="1298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568553" y="459344"/>
            <a:ext cx="5841793" cy="848844"/>
            <a:chOff x="0" y="0"/>
            <a:chExt cx="7789057" cy="1131792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7789057" cy="1131792"/>
              <a:chOff x="0" y="0"/>
              <a:chExt cx="1538579" cy="223564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538579" cy="223564"/>
              </a:xfrm>
              <a:custGeom>
                <a:avLst/>
                <a:gdLst/>
                <a:ahLst/>
                <a:cxnLst/>
                <a:rect r="r" b="b" t="t" l="l"/>
                <a:pathLst>
                  <a:path h="223564" w="1538579">
                    <a:moveTo>
                      <a:pt x="42408" y="0"/>
                    </a:moveTo>
                    <a:lnTo>
                      <a:pt x="1496171" y="0"/>
                    </a:lnTo>
                    <a:cubicBezTo>
                      <a:pt x="1507418" y="0"/>
                      <a:pt x="1518205" y="4468"/>
                      <a:pt x="1526158" y="12421"/>
                    </a:cubicBezTo>
                    <a:cubicBezTo>
                      <a:pt x="1534111" y="20374"/>
                      <a:pt x="1538579" y="31161"/>
                      <a:pt x="1538579" y="42408"/>
                    </a:cubicBezTo>
                    <a:lnTo>
                      <a:pt x="1538579" y="181155"/>
                    </a:lnTo>
                    <a:cubicBezTo>
                      <a:pt x="1538579" y="192403"/>
                      <a:pt x="1534111" y="203190"/>
                      <a:pt x="1526158" y="211143"/>
                    </a:cubicBezTo>
                    <a:cubicBezTo>
                      <a:pt x="1518205" y="219096"/>
                      <a:pt x="1507418" y="223564"/>
                      <a:pt x="1496171" y="223564"/>
                    </a:cubicBezTo>
                    <a:lnTo>
                      <a:pt x="42408" y="223564"/>
                    </a:lnTo>
                    <a:cubicBezTo>
                      <a:pt x="18987" y="223564"/>
                      <a:pt x="0" y="204577"/>
                      <a:pt x="0" y="181155"/>
                    </a:cubicBezTo>
                    <a:lnTo>
                      <a:pt x="0" y="42408"/>
                    </a:lnTo>
                    <a:cubicBezTo>
                      <a:pt x="0" y="31161"/>
                      <a:pt x="4468" y="20374"/>
                      <a:pt x="12421" y="12421"/>
                    </a:cubicBezTo>
                    <a:cubicBezTo>
                      <a:pt x="20374" y="4468"/>
                      <a:pt x="31161" y="0"/>
                      <a:pt x="4240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47625"/>
                <a:ext cx="1538579" cy="2711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sp>
          <p:nvSpPr>
            <p:cNvPr name="Freeform 7" id="7"/>
            <p:cNvSpPr/>
            <p:nvPr/>
          </p:nvSpPr>
          <p:spPr>
            <a:xfrm flipH="false" flipV="false" rot="0">
              <a:off x="3485022" y="75705"/>
              <a:ext cx="1632646" cy="955778"/>
            </a:xfrm>
            <a:custGeom>
              <a:avLst/>
              <a:gdLst/>
              <a:ahLst/>
              <a:cxnLst/>
              <a:rect r="r" b="b" t="t" l="l"/>
              <a:pathLst>
                <a:path h="955778" w="1632646">
                  <a:moveTo>
                    <a:pt x="0" y="0"/>
                  </a:moveTo>
                  <a:lnTo>
                    <a:pt x="1632646" y="0"/>
                  </a:lnTo>
                  <a:lnTo>
                    <a:pt x="1632646" y="955778"/>
                  </a:lnTo>
                  <a:lnTo>
                    <a:pt x="0" y="955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35738" y="116945"/>
              <a:ext cx="3196885" cy="873299"/>
            </a:xfrm>
            <a:custGeom>
              <a:avLst/>
              <a:gdLst/>
              <a:ahLst/>
              <a:cxnLst/>
              <a:rect r="r" b="b" t="t" l="l"/>
              <a:pathLst>
                <a:path h="873299" w="3196885">
                  <a:moveTo>
                    <a:pt x="0" y="0"/>
                  </a:moveTo>
                  <a:lnTo>
                    <a:pt x="3196884" y="0"/>
                  </a:lnTo>
                  <a:lnTo>
                    <a:pt x="3196884" y="873299"/>
                  </a:lnTo>
                  <a:lnTo>
                    <a:pt x="0" y="873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553" t="-17297" r="-5196" b="-18637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5273623" y="131676"/>
              <a:ext cx="2314040" cy="843836"/>
            </a:xfrm>
            <a:custGeom>
              <a:avLst/>
              <a:gdLst/>
              <a:ahLst/>
              <a:cxnLst/>
              <a:rect r="r" b="b" t="t" l="l"/>
              <a:pathLst>
                <a:path h="843836" w="2314040">
                  <a:moveTo>
                    <a:pt x="0" y="0"/>
                  </a:moveTo>
                  <a:lnTo>
                    <a:pt x="2314040" y="0"/>
                  </a:lnTo>
                  <a:lnTo>
                    <a:pt x="2314040" y="843836"/>
                  </a:lnTo>
                  <a:lnTo>
                    <a:pt x="0" y="843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7572" r="0" b="-24776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962506" y="5405230"/>
            <a:ext cx="3349496" cy="1569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32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Error Handling and Debugging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839355" y="1638566"/>
            <a:ext cx="3595798" cy="405345"/>
          </a:xfrm>
          <a:custGeom>
            <a:avLst/>
            <a:gdLst/>
            <a:ahLst/>
            <a:cxnLst/>
            <a:rect r="r" b="b" t="t" l="l"/>
            <a:pathLst>
              <a:path h="405345" w="3595798">
                <a:moveTo>
                  <a:pt x="0" y="0"/>
                </a:moveTo>
                <a:lnTo>
                  <a:pt x="3595798" y="0"/>
                </a:lnTo>
                <a:lnTo>
                  <a:pt x="3595798" y="405345"/>
                </a:lnTo>
                <a:lnTo>
                  <a:pt x="0" y="4053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839355" y="685431"/>
            <a:ext cx="11745008" cy="953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39"/>
              </a:lnSpc>
              <a:spcBef>
                <a:spcPct val="0"/>
              </a:spcBef>
            </a:pPr>
            <a:r>
              <a:rPr lang="en-US" sz="5599" spc="156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COMMON CHALLENGES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5978752" y="2815849"/>
            <a:ext cx="11031966" cy="7308678"/>
            <a:chOff x="0" y="0"/>
            <a:chExt cx="14709288" cy="974490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4709288" cy="9152110"/>
            </a:xfrm>
            <a:custGeom>
              <a:avLst/>
              <a:gdLst/>
              <a:ahLst/>
              <a:cxnLst/>
              <a:rect r="r" b="b" t="t" l="l"/>
              <a:pathLst>
                <a:path h="9152110" w="14709288">
                  <a:moveTo>
                    <a:pt x="0" y="0"/>
                  </a:moveTo>
                  <a:lnTo>
                    <a:pt x="14709288" y="0"/>
                  </a:lnTo>
                  <a:lnTo>
                    <a:pt x="14709288" y="9152110"/>
                  </a:lnTo>
                  <a:lnTo>
                    <a:pt x="0" y="915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-6477"/>
              </a:stretch>
            </a:blipFill>
          </p:spPr>
        </p:sp>
        <p:grpSp>
          <p:nvGrpSpPr>
            <p:cNvPr name="Group 15" id="15"/>
            <p:cNvGrpSpPr/>
            <p:nvPr/>
          </p:nvGrpSpPr>
          <p:grpSpPr>
            <a:xfrm rot="0">
              <a:off x="1342550" y="6192788"/>
              <a:ext cx="6012094" cy="630470"/>
              <a:chOff x="0" y="0"/>
              <a:chExt cx="1141059" cy="119659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41059" cy="119659"/>
              </a:xfrm>
              <a:custGeom>
                <a:avLst/>
                <a:gdLst/>
                <a:ahLst/>
                <a:cxnLst/>
                <a:rect r="r" b="b" t="t" l="l"/>
                <a:pathLst>
                  <a:path h="119659" w="1141059">
                    <a:moveTo>
                      <a:pt x="35739" y="0"/>
                    </a:moveTo>
                    <a:lnTo>
                      <a:pt x="1105320" y="0"/>
                    </a:lnTo>
                    <a:cubicBezTo>
                      <a:pt x="1125058" y="0"/>
                      <a:pt x="1141059" y="16001"/>
                      <a:pt x="1141059" y="35739"/>
                    </a:cubicBezTo>
                    <a:lnTo>
                      <a:pt x="1141059" y="83920"/>
                    </a:lnTo>
                    <a:cubicBezTo>
                      <a:pt x="1141059" y="103658"/>
                      <a:pt x="1125058" y="119659"/>
                      <a:pt x="1105320" y="119659"/>
                    </a:cubicBezTo>
                    <a:lnTo>
                      <a:pt x="35739" y="119659"/>
                    </a:lnTo>
                    <a:cubicBezTo>
                      <a:pt x="16001" y="119659"/>
                      <a:pt x="0" y="103658"/>
                      <a:pt x="0" y="83920"/>
                    </a:cubicBezTo>
                    <a:lnTo>
                      <a:pt x="0" y="35739"/>
                    </a:lnTo>
                    <a:cubicBezTo>
                      <a:pt x="0" y="16001"/>
                      <a:pt x="16001" y="0"/>
                      <a:pt x="3573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B95774"/>
                </a:solidFill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47625"/>
                <a:ext cx="1141059" cy="16728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1342550" y="2047849"/>
              <a:ext cx="6390913" cy="630470"/>
              <a:chOff x="0" y="0"/>
              <a:chExt cx="1212957" cy="119659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212957" cy="119659"/>
              </a:xfrm>
              <a:custGeom>
                <a:avLst/>
                <a:gdLst/>
                <a:ahLst/>
                <a:cxnLst/>
                <a:rect r="r" b="b" t="t" l="l"/>
                <a:pathLst>
                  <a:path h="119659" w="1212957">
                    <a:moveTo>
                      <a:pt x="33621" y="0"/>
                    </a:moveTo>
                    <a:lnTo>
                      <a:pt x="1179336" y="0"/>
                    </a:lnTo>
                    <a:cubicBezTo>
                      <a:pt x="1197904" y="0"/>
                      <a:pt x="1212957" y="15053"/>
                      <a:pt x="1212957" y="33621"/>
                    </a:cubicBezTo>
                    <a:lnTo>
                      <a:pt x="1212957" y="86039"/>
                    </a:lnTo>
                    <a:cubicBezTo>
                      <a:pt x="1212957" y="104607"/>
                      <a:pt x="1197904" y="119659"/>
                      <a:pt x="1179336" y="119659"/>
                    </a:cubicBezTo>
                    <a:lnTo>
                      <a:pt x="33621" y="119659"/>
                    </a:lnTo>
                    <a:cubicBezTo>
                      <a:pt x="24704" y="119659"/>
                      <a:pt x="16152" y="116117"/>
                      <a:pt x="9847" y="109812"/>
                    </a:cubicBezTo>
                    <a:cubicBezTo>
                      <a:pt x="3542" y="103507"/>
                      <a:pt x="0" y="94955"/>
                      <a:pt x="0" y="86039"/>
                    </a:cubicBezTo>
                    <a:lnTo>
                      <a:pt x="0" y="33621"/>
                    </a:lnTo>
                    <a:cubicBezTo>
                      <a:pt x="0" y="24704"/>
                      <a:pt x="3542" y="16152"/>
                      <a:pt x="9847" y="9847"/>
                    </a:cubicBezTo>
                    <a:cubicBezTo>
                      <a:pt x="16152" y="3542"/>
                      <a:pt x="24704" y="0"/>
                      <a:pt x="3362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B95774"/>
                </a:solidFill>
                <a:prstDash val="solid"/>
                <a:miter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47625"/>
                <a:ext cx="1212957" cy="16728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</p:grpSp>
      <p:sp>
        <p:nvSpPr>
          <p:cNvPr name="TextBox 21" id="21"/>
          <p:cNvSpPr txBox="true"/>
          <p:nvPr/>
        </p:nvSpPr>
        <p:spPr>
          <a:xfrm rot="0">
            <a:off x="17222390" y="9308528"/>
            <a:ext cx="647778" cy="60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2600" spc="32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28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5110709" y="4495924"/>
            <a:ext cx="11520040" cy="1298623"/>
          </a:xfrm>
          <a:custGeom>
            <a:avLst/>
            <a:gdLst/>
            <a:ahLst/>
            <a:cxnLst/>
            <a:rect r="r" b="b" t="t" l="l"/>
            <a:pathLst>
              <a:path h="1298623" w="11520040">
                <a:moveTo>
                  <a:pt x="0" y="0"/>
                </a:moveTo>
                <a:lnTo>
                  <a:pt x="11520040" y="0"/>
                </a:lnTo>
                <a:lnTo>
                  <a:pt x="11520040" y="1298623"/>
                </a:lnTo>
                <a:lnTo>
                  <a:pt x="0" y="1298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568553" y="459344"/>
            <a:ext cx="5841793" cy="848844"/>
            <a:chOff x="0" y="0"/>
            <a:chExt cx="7789057" cy="1131792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7789057" cy="1131792"/>
              <a:chOff x="0" y="0"/>
              <a:chExt cx="1538579" cy="223564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538579" cy="223564"/>
              </a:xfrm>
              <a:custGeom>
                <a:avLst/>
                <a:gdLst/>
                <a:ahLst/>
                <a:cxnLst/>
                <a:rect r="r" b="b" t="t" l="l"/>
                <a:pathLst>
                  <a:path h="223564" w="1538579">
                    <a:moveTo>
                      <a:pt x="42408" y="0"/>
                    </a:moveTo>
                    <a:lnTo>
                      <a:pt x="1496171" y="0"/>
                    </a:lnTo>
                    <a:cubicBezTo>
                      <a:pt x="1507418" y="0"/>
                      <a:pt x="1518205" y="4468"/>
                      <a:pt x="1526158" y="12421"/>
                    </a:cubicBezTo>
                    <a:cubicBezTo>
                      <a:pt x="1534111" y="20374"/>
                      <a:pt x="1538579" y="31161"/>
                      <a:pt x="1538579" y="42408"/>
                    </a:cubicBezTo>
                    <a:lnTo>
                      <a:pt x="1538579" y="181155"/>
                    </a:lnTo>
                    <a:cubicBezTo>
                      <a:pt x="1538579" y="192403"/>
                      <a:pt x="1534111" y="203190"/>
                      <a:pt x="1526158" y="211143"/>
                    </a:cubicBezTo>
                    <a:cubicBezTo>
                      <a:pt x="1518205" y="219096"/>
                      <a:pt x="1507418" y="223564"/>
                      <a:pt x="1496171" y="223564"/>
                    </a:cubicBezTo>
                    <a:lnTo>
                      <a:pt x="42408" y="223564"/>
                    </a:lnTo>
                    <a:cubicBezTo>
                      <a:pt x="18987" y="223564"/>
                      <a:pt x="0" y="204577"/>
                      <a:pt x="0" y="181155"/>
                    </a:cubicBezTo>
                    <a:lnTo>
                      <a:pt x="0" y="42408"/>
                    </a:lnTo>
                    <a:cubicBezTo>
                      <a:pt x="0" y="31161"/>
                      <a:pt x="4468" y="20374"/>
                      <a:pt x="12421" y="12421"/>
                    </a:cubicBezTo>
                    <a:cubicBezTo>
                      <a:pt x="20374" y="4468"/>
                      <a:pt x="31161" y="0"/>
                      <a:pt x="4240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47625"/>
                <a:ext cx="1538579" cy="2711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sp>
          <p:nvSpPr>
            <p:cNvPr name="Freeform 7" id="7"/>
            <p:cNvSpPr/>
            <p:nvPr/>
          </p:nvSpPr>
          <p:spPr>
            <a:xfrm flipH="false" flipV="false" rot="0">
              <a:off x="3485022" y="75705"/>
              <a:ext cx="1632646" cy="955778"/>
            </a:xfrm>
            <a:custGeom>
              <a:avLst/>
              <a:gdLst/>
              <a:ahLst/>
              <a:cxnLst/>
              <a:rect r="r" b="b" t="t" l="l"/>
              <a:pathLst>
                <a:path h="955778" w="1632646">
                  <a:moveTo>
                    <a:pt x="0" y="0"/>
                  </a:moveTo>
                  <a:lnTo>
                    <a:pt x="1632646" y="0"/>
                  </a:lnTo>
                  <a:lnTo>
                    <a:pt x="1632646" y="955778"/>
                  </a:lnTo>
                  <a:lnTo>
                    <a:pt x="0" y="955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35738" y="116945"/>
              <a:ext cx="3196885" cy="873299"/>
            </a:xfrm>
            <a:custGeom>
              <a:avLst/>
              <a:gdLst/>
              <a:ahLst/>
              <a:cxnLst/>
              <a:rect r="r" b="b" t="t" l="l"/>
              <a:pathLst>
                <a:path h="873299" w="3196885">
                  <a:moveTo>
                    <a:pt x="0" y="0"/>
                  </a:moveTo>
                  <a:lnTo>
                    <a:pt x="3196884" y="0"/>
                  </a:lnTo>
                  <a:lnTo>
                    <a:pt x="3196884" y="873299"/>
                  </a:lnTo>
                  <a:lnTo>
                    <a:pt x="0" y="873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553" t="-17297" r="-5196" b="-18637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5273623" y="131676"/>
              <a:ext cx="2314040" cy="843836"/>
            </a:xfrm>
            <a:custGeom>
              <a:avLst/>
              <a:gdLst/>
              <a:ahLst/>
              <a:cxnLst/>
              <a:rect r="r" b="b" t="t" l="l"/>
              <a:pathLst>
                <a:path h="843836" w="2314040">
                  <a:moveTo>
                    <a:pt x="0" y="0"/>
                  </a:moveTo>
                  <a:lnTo>
                    <a:pt x="2314040" y="0"/>
                  </a:lnTo>
                  <a:lnTo>
                    <a:pt x="2314040" y="843836"/>
                  </a:lnTo>
                  <a:lnTo>
                    <a:pt x="0" y="843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7572" r="0" b="-24776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839355" y="5246800"/>
            <a:ext cx="3257966" cy="1466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199"/>
              </a:lnSpc>
            </a:pPr>
            <a:r>
              <a:rPr lang="en-US" sz="30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Installation  </a:t>
            </a:r>
          </a:p>
          <a:p>
            <a:pPr algn="l">
              <a:lnSpc>
                <a:spcPts val="6199"/>
              </a:lnSpc>
            </a:pPr>
            <a:r>
              <a:rPr lang="en-US" sz="30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and Setup Issues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839355" y="1638566"/>
            <a:ext cx="3595798" cy="405345"/>
          </a:xfrm>
          <a:custGeom>
            <a:avLst/>
            <a:gdLst/>
            <a:ahLst/>
            <a:cxnLst/>
            <a:rect r="r" b="b" t="t" l="l"/>
            <a:pathLst>
              <a:path h="405345" w="3595798">
                <a:moveTo>
                  <a:pt x="0" y="0"/>
                </a:moveTo>
                <a:lnTo>
                  <a:pt x="3595798" y="0"/>
                </a:lnTo>
                <a:lnTo>
                  <a:pt x="3595798" y="405345"/>
                </a:lnTo>
                <a:lnTo>
                  <a:pt x="0" y="4053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839355" y="685431"/>
            <a:ext cx="11745008" cy="953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39"/>
              </a:lnSpc>
              <a:spcBef>
                <a:spcPct val="0"/>
              </a:spcBef>
            </a:pPr>
            <a:r>
              <a:rPr lang="en-US" sz="5599" spc="156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COMMON CHALLENGES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5589819" y="2705820"/>
            <a:ext cx="11820526" cy="6767251"/>
            <a:chOff x="0" y="0"/>
            <a:chExt cx="15760702" cy="902300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5760702" cy="9023002"/>
            </a:xfrm>
            <a:custGeom>
              <a:avLst/>
              <a:gdLst/>
              <a:ahLst/>
              <a:cxnLst/>
              <a:rect r="r" b="b" t="t" l="l"/>
              <a:pathLst>
                <a:path h="9023002" w="15760702">
                  <a:moveTo>
                    <a:pt x="0" y="0"/>
                  </a:moveTo>
                  <a:lnTo>
                    <a:pt x="15760702" y="0"/>
                  </a:lnTo>
                  <a:lnTo>
                    <a:pt x="15760702" y="9023002"/>
                  </a:lnTo>
                  <a:lnTo>
                    <a:pt x="0" y="9023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grpSp>
          <p:nvGrpSpPr>
            <p:cNvPr name="Group 15" id="15"/>
            <p:cNvGrpSpPr/>
            <p:nvPr/>
          </p:nvGrpSpPr>
          <p:grpSpPr>
            <a:xfrm rot="0">
              <a:off x="8084292" y="1980333"/>
              <a:ext cx="5089091" cy="605776"/>
              <a:chOff x="0" y="0"/>
              <a:chExt cx="1005253" cy="119659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005252" cy="119659"/>
              </a:xfrm>
              <a:custGeom>
                <a:avLst/>
                <a:gdLst/>
                <a:ahLst/>
                <a:cxnLst/>
                <a:rect r="r" b="b" t="t" l="l"/>
                <a:pathLst>
                  <a:path h="119659" w="1005252">
                    <a:moveTo>
                      <a:pt x="40567" y="0"/>
                    </a:moveTo>
                    <a:lnTo>
                      <a:pt x="964685" y="0"/>
                    </a:lnTo>
                    <a:cubicBezTo>
                      <a:pt x="975444" y="0"/>
                      <a:pt x="985763" y="4274"/>
                      <a:pt x="993371" y="11882"/>
                    </a:cubicBezTo>
                    <a:cubicBezTo>
                      <a:pt x="1000978" y="19490"/>
                      <a:pt x="1005252" y="29808"/>
                      <a:pt x="1005252" y="40567"/>
                    </a:cubicBezTo>
                    <a:lnTo>
                      <a:pt x="1005252" y="79092"/>
                    </a:lnTo>
                    <a:cubicBezTo>
                      <a:pt x="1005252" y="101497"/>
                      <a:pt x="987090" y="119659"/>
                      <a:pt x="964685" y="119659"/>
                    </a:cubicBezTo>
                    <a:lnTo>
                      <a:pt x="40567" y="119659"/>
                    </a:lnTo>
                    <a:cubicBezTo>
                      <a:pt x="29808" y="119659"/>
                      <a:pt x="19490" y="115385"/>
                      <a:pt x="11882" y="107777"/>
                    </a:cubicBezTo>
                    <a:cubicBezTo>
                      <a:pt x="4274" y="100170"/>
                      <a:pt x="0" y="89851"/>
                      <a:pt x="0" y="79092"/>
                    </a:cubicBezTo>
                    <a:lnTo>
                      <a:pt x="0" y="40567"/>
                    </a:lnTo>
                    <a:cubicBezTo>
                      <a:pt x="0" y="18163"/>
                      <a:pt x="18163" y="0"/>
                      <a:pt x="4056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B95774"/>
                </a:solidFill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47625"/>
                <a:ext cx="1005253" cy="16728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sp>
          <p:nvSpPr>
            <p:cNvPr name="AutoShape 18" id="18"/>
            <p:cNvSpPr/>
            <p:nvPr/>
          </p:nvSpPr>
          <p:spPr>
            <a:xfrm>
              <a:off x="3711834" y="3440022"/>
              <a:ext cx="4168517" cy="0"/>
            </a:xfrm>
            <a:prstGeom prst="line">
              <a:avLst/>
            </a:prstGeom>
            <a:ln cap="flat" w="50800">
              <a:solidFill>
                <a:srgbClr val="3290B5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TextBox 19" id="19"/>
          <p:cNvSpPr txBox="true"/>
          <p:nvPr/>
        </p:nvSpPr>
        <p:spPr>
          <a:xfrm rot="0">
            <a:off x="17222390" y="9308528"/>
            <a:ext cx="647778" cy="60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2600" spc="32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28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79828" y="2684539"/>
            <a:ext cx="3429181" cy="386562"/>
          </a:xfrm>
          <a:custGeom>
            <a:avLst/>
            <a:gdLst/>
            <a:ahLst/>
            <a:cxnLst/>
            <a:rect r="r" b="b" t="t" l="l"/>
            <a:pathLst>
              <a:path h="386562" w="3429181">
                <a:moveTo>
                  <a:pt x="0" y="0"/>
                </a:moveTo>
                <a:lnTo>
                  <a:pt x="3429182" y="0"/>
                </a:lnTo>
                <a:lnTo>
                  <a:pt x="3429182" y="386562"/>
                </a:lnTo>
                <a:lnTo>
                  <a:pt x="0" y="386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-5110709" y="4495924"/>
            <a:ext cx="11520040" cy="1298623"/>
          </a:xfrm>
          <a:custGeom>
            <a:avLst/>
            <a:gdLst/>
            <a:ahLst/>
            <a:cxnLst/>
            <a:rect r="r" b="b" t="t" l="l"/>
            <a:pathLst>
              <a:path h="1298623" w="11520040">
                <a:moveTo>
                  <a:pt x="0" y="0"/>
                </a:moveTo>
                <a:lnTo>
                  <a:pt x="11520040" y="0"/>
                </a:lnTo>
                <a:lnTo>
                  <a:pt x="11520040" y="1298623"/>
                </a:lnTo>
                <a:lnTo>
                  <a:pt x="0" y="1298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568553" y="459344"/>
            <a:ext cx="5841793" cy="848844"/>
            <a:chOff x="0" y="0"/>
            <a:chExt cx="7789057" cy="1131792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7789057" cy="1131792"/>
              <a:chOff x="0" y="0"/>
              <a:chExt cx="1538579" cy="223564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538579" cy="223564"/>
              </a:xfrm>
              <a:custGeom>
                <a:avLst/>
                <a:gdLst/>
                <a:ahLst/>
                <a:cxnLst/>
                <a:rect r="r" b="b" t="t" l="l"/>
                <a:pathLst>
                  <a:path h="223564" w="1538579">
                    <a:moveTo>
                      <a:pt x="42408" y="0"/>
                    </a:moveTo>
                    <a:lnTo>
                      <a:pt x="1496171" y="0"/>
                    </a:lnTo>
                    <a:cubicBezTo>
                      <a:pt x="1507418" y="0"/>
                      <a:pt x="1518205" y="4468"/>
                      <a:pt x="1526158" y="12421"/>
                    </a:cubicBezTo>
                    <a:cubicBezTo>
                      <a:pt x="1534111" y="20374"/>
                      <a:pt x="1538579" y="31161"/>
                      <a:pt x="1538579" y="42408"/>
                    </a:cubicBezTo>
                    <a:lnTo>
                      <a:pt x="1538579" y="181155"/>
                    </a:lnTo>
                    <a:cubicBezTo>
                      <a:pt x="1538579" y="192403"/>
                      <a:pt x="1534111" y="203190"/>
                      <a:pt x="1526158" y="211143"/>
                    </a:cubicBezTo>
                    <a:cubicBezTo>
                      <a:pt x="1518205" y="219096"/>
                      <a:pt x="1507418" y="223564"/>
                      <a:pt x="1496171" y="223564"/>
                    </a:cubicBezTo>
                    <a:lnTo>
                      <a:pt x="42408" y="223564"/>
                    </a:lnTo>
                    <a:cubicBezTo>
                      <a:pt x="18987" y="223564"/>
                      <a:pt x="0" y="204577"/>
                      <a:pt x="0" y="181155"/>
                    </a:cubicBezTo>
                    <a:lnTo>
                      <a:pt x="0" y="42408"/>
                    </a:lnTo>
                    <a:cubicBezTo>
                      <a:pt x="0" y="31161"/>
                      <a:pt x="4468" y="20374"/>
                      <a:pt x="12421" y="12421"/>
                    </a:cubicBezTo>
                    <a:cubicBezTo>
                      <a:pt x="20374" y="4468"/>
                      <a:pt x="31161" y="0"/>
                      <a:pt x="4240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47625"/>
                <a:ext cx="1538579" cy="2711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sp>
          <p:nvSpPr>
            <p:cNvPr name="Freeform 8" id="8"/>
            <p:cNvSpPr/>
            <p:nvPr/>
          </p:nvSpPr>
          <p:spPr>
            <a:xfrm flipH="false" flipV="false" rot="0">
              <a:off x="3485022" y="75705"/>
              <a:ext cx="1632646" cy="955778"/>
            </a:xfrm>
            <a:custGeom>
              <a:avLst/>
              <a:gdLst/>
              <a:ahLst/>
              <a:cxnLst/>
              <a:rect r="r" b="b" t="t" l="l"/>
              <a:pathLst>
                <a:path h="955778" w="1632646">
                  <a:moveTo>
                    <a:pt x="0" y="0"/>
                  </a:moveTo>
                  <a:lnTo>
                    <a:pt x="1632646" y="0"/>
                  </a:lnTo>
                  <a:lnTo>
                    <a:pt x="1632646" y="955778"/>
                  </a:lnTo>
                  <a:lnTo>
                    <a:pt x="0" y="955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35738" y="116945"/>
              <a:ext cx="3196885" cy="873299"/>
            </a:xfrm>
            <a:custGeom>
              <a:avLst/>
              <a:gdLst/>
              <a:ahLst/>
              <a:cxnLst/>
              <a:rect r="r" b="b" t="t" l="l"/>
              <a:pathLst>
                <a:path h="873299" w="3196885">
                  <a:moveTo>
                    <a:pt x="0" y="0"/>
                  </a:moveTo>
                  <a:lnTo>
                    <a:pt x="3196884" y="0"/>
                  </a:lnTo>
                  <a:lnTo>
                    <a:pt x="3196884" y="873299"/>
                  </a:lnTo>
                  <a:lnTo>
                    <a:pt x="0" y="873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553" t="-17297" r="-5196" b="-18637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5273623" y="131676"/>
              <a:ext cx="2314040" cy="843836"/>
            </a:xfrm>
            <a:custGeom>
              <a:avLst/>
              <a:gdLst/>
              <a:ahLst/>
              <a:cxnLst/>
              <a:rect r="r" b="b" t="t" l="l"/>
              <a:pathLst>
                <a:path h="843836" w="2314040">
                  <a:moveTo>
                    <a:pt x="0" y="0"/>
                  </a:moveTo>
                  <a:lnTo>
                    <a:pt x="2314040" y="0"/>
                  </a:lnTo>
                  <a:lnTo>
                    <a:pt x="2314040" y="843836"/>
                  </a:lnTo>
                  <a:lnTo>
                    <a:pt x="0" y="843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7572" r="0" b="-24776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9070772" y="2571354"/>
            <a:ext cx="5418677" cy="7486946"/>
          </a:xfrm>
          <a:custGeom>
            <a:avLst/>
            <a:gdLst/>
            <a:ahLst/>
            <a:cxnLst/>
            <a:rect r="r" b="b" t="t" l="l"/>
            <a:pathLst>
              <a:path h="7486946" w="5418677">
                <a:moveTo>
                  <a:pt x="0" y="0"/>
                </a:moveTo>
                <a:lnTo>
                  <a:pt x="5418677" y="0"/>
                </a:lnTo>
                <a:lnTo>
                  <a:pt x="5418677" y="7486946"/>
                </a:lnTo>
                <a:lnTo>
                  <a:pt x="0" y="74869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179828" y="1278497"/>
            <a:ext cx="11126128" cy="1292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640"/>
              </a:lnSpc>
              <a:spcBef>
                <a:spcPct val="0"/>
              </a:spcBef>
            </a:pPr>
            <a:r>
              <a:rPr lang="en-US" b="true" sz="7600" spc="212" strike="noStrike" u="non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KEY FINDINGS #2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179828" y="3547884"/>
            <a:ext cx="6005119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7EDB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What related topics and technologies are associated with LLaMA?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222390" y="9308528"/>
            <a:ext cx="647778" cy="60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2600" spc="32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28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79828" y="4462181"/>
            <a:ext cx="15079472" cy="4154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04519" indent="-302260" lvl="1">
              <a:lnSpc>
                <a:spcPts val="559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Related Topics:</a:t>
            </a:r>
          </a:p>
          <a:p>
            <a:pPr algn="just" marL="1209039" indent="-403013" lvl="2">
              <a:lnSpc>
                <a:spcPts val="5599"/>
              </a:lnSpc>
              <a:buFont typeface="Arial"/>
              <a:buChar char="⚬"/>
            </a:pPr>
            <a:r>
              <a:rPr lang="en-US" sz="2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Most common tags are Python, Hugging Face Transformers, LangChain.</a:t>
            </a:r>
          </a:p>
          <a:p>
            <a:pPr algn="just" marL="1209039" indent="-403013" lvl="2">
              <a:lnSpc>
                <a:spcPts val="5599"/>
              </a:lnSpc>
              <a:buFont typeface="Arial"/>
              <a:buChar char="⚬"/>
            </a:pPr>
            <a:r>
              <a:rPr lang="en-US" sz="2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Focus on fine-tuning, vector databases, RetrievalQA, and computational resources.</a:t>
            </a:r>
          </a:p>
          <a:p>
            <a:pPr algn="just" marL="604519" indent="-302260" lvl="1">
              <a:lnSpc>
                <a:spcPts val="559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Technological Ecosystem:</a:t>
            </a:r>
          </a:p>
          <a:p>
            <a:pPr algn="just" marL="1209039" indent="-403013" lvl="2">
              <a:lnSpc>
                <a:spcPts val="5599"/>
              </a:lnSpc>
              <a:buFont typeface="Arial"/>
              <a:buChar char="⚬"/>
            </a:pPr>
            <a:r>
              <a:rPr lang="en-US" sz="2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Interoperability with frameworks like PyTorch and Hugging Face.</a:t>
            </a:r>
          </a:p>
          <a:p>
            <a:pPr algn="just" marL="1209039" indent="-403013" lvl="2">
              <a:lnSpc>
                <a:spcPts val="5599"/>
              </a:lnSpc>
              <a:spcBef>
                <a:spcPct val="0"/>
              </a:spcBef>
              <a:buFont typeface="Arial"/>
              <a:buChar char="⚬"/>
            </a:pPr>
            <a:r>
              <a:rPr lang="en-US" sz="2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Popular tasks are Fine-tuning for domain-specific use, integrating APIs​.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2179828" y="2684539"/>
            <a:ext cx="3429181" cy="386562"/>
          </a:xfrm>
          <a:custGeom>
            <a:avLst/>
            <a:gdLst/>
            <a:ahLst/>
            <a:cxnLst/>
            <a:rect r="r" b="b" t="t" l="l"/>
            <a:pathLst>
              <a:path h="386562" w="3429181">
                <a:moveTo>
                  <a:pt x="0" y="0"/>
                </a:moveTo>
                <a:lnTo>
                  <a:pt x="3429182" y="0"/>
                </a:lnTo>
                <a:lnTo>
                  <a:pt x="3429182" y="386562"/>
                </a:lnTo>
                <a:lnTo>
                  <a:pt x="0" y="386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179828" y="1278497"/>
            <a:ext cx="11126128" cy="1292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640"/>
              </a:lnSpc>
              <a:spcBef>
                <a:spcPct val="0"/>
              </a:spcBef>
            </a:pPr>
            <a:r>
              <a:rPr lang="en-US" b="true" sz="7600" spc="212" strike="noStrike" u="non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KEY FINDINGS #2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5400000">
            <a:off x="-5110709" y="4495924"/>
            <a:ext cx="11520040" cy="1298623"/>
          </a:xfrm>
          <a:custGeom>
            <a:avLst/>
            <a:gdLst/>
            <a:ahLst/>
            <a:cxnLst/>
            <a:rect r="r" b="b" t="t" l="l"/>
            <a:pathLst>
              <a:path h="1298623" w="11520040">
                <a:moveTo>
                  <a:pt x="0" y="0"/>
                </a:moveTo>
                <a:lnTo>
                  <a:pt x="11520040" y="0"/>
                </a:lnTo>
                <a:lnTo>
                  <a:pt x="11520040" y="1298623"/>
                </a:lnTo>
                <a:lnTo>
                  <a:pt x="0" y="1298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1568553" y="459344"/>
            <a:ext cx="5841793" cy="848844"/>
            <a:chOff x="0" y="0"/>
            <a:chExt cx="7789057" cy="1131792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7789057" cy="1131792"/>
              <a:chOff x="0" y="0"/>
              <a:chExt cx="1538579" cy="223564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538579" cy="223564"/>
              </a:xfrm>
              <a:custGeom>
                <a:avLst/>
                <a:gdLst/>
                <a:ahLst/>
                <a:cxnLst/>
                <a:rect r="r" b="b" t="t" l="l"/>
                <a:pathLst>
                  <a:path h="223564" w="1538579">
                    <a:moveTo>
                      <a:pt x="42408" y="0"/>
                    </a:moveTo>
                    <a:lnTo>
                      <a:pt x="1496171" y="0"/>
                    </a:lnTo>
                    <a:cubicBezTo>
                      <a:pt x="1507418" y="0"/>
                      <a:pt x="1518205" y="4468"/>
                      <a:pt x="1526158" y="12421"/>
                    </a:cubicBezTo>
                    <a:cubicBezTo>
                      <a:pt x="1534111" y="20374"/>
                      <a:pt x="1538579" y="31161"/>
                      <a:pt x="1538579" y="42408"/>
                    </a:cubicBezTo>
                    <a:lnTo>
                      <a:pt x="1538579" y="181155"/>
                    </a:lnTo>
                    <a:cubicBezTo>
                      <a:pt x="1538579" y="192403"/>
                      <a:pt x="1534111" y="203190"/>
                      <a:pt x="1526158" y="211143"/>
                    </a:cubicBezTo>
                    <a:cubicBezTo>
                      <a:pt x="1518205" y="219096"/>
                      <a:pt x="1507418" y="223564"/>
                      <a:pt x="1496171" y="223564"/>
                    </a:cubicBezTo>
                    <a:lnTo>
                      <a:pt x="42408" y="223564"/>
                    </a:lnTo>
                    <a:cubicBezTo>
                      <a:pt x="18987" y="223564"/>
                      <a:pt x="0" y="204577"/>
                      <a:pt x="0" y="181155"/>
                    </a:cubicBezTo>
                    <a:lnTo>
                      <a:pt x="0" y="42408"/>
                    </a:lnTo>
                    <a:cubicBezTo>
                      <a:pt x="0" y="31161"/>
                      <a:pt x="4468" y="20374"/>
                      <a:pt x="12421" y="12421"/>
                    </a:cubicBezTo>
                    <a:cubicBezTo>
                      <a:pt x="20374" y="4468"/>
                      <a:pt x="31161" y="0"/>
                      <a:pt x="4240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47625"/>
                <a:ext cx="1538579" cy="2711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sp>
          <p:nvSpPr>
            <p:cNvPr name="Freeform 10" id="10"/>
            <p:cNvSpPr/>
            <p:nvPr/>
          </p:nvSpPr>
          <p:spPr>
            <a:xfrm flipH="false" flipV="false" rot="0">
              <a:off x="3485022" y="75705"/>
              <a:ext cx="1632646" cy="955778"/>
            </a:xfrm>
            <a:custGeom>
              <a:avLst/>
              <a:gdLst/>
              <a:ahLst/>
              <a:cxnLst/>
              <a:rect r="r" b="b" t="t" l="l"/>
              <a:pathLst>
                <a:path h="955778" w="1632646">
                  <a:moveTo>
                    <a:pt x="0" y="0"/>
                  </a:moveTo>
                  <a:lnTo>
                    <a:pt x="1632646" y="0"/>
                  </a:lnTo>
                  <a:lnTo>
                    <a:pt x="1632646" y="955778"/>
                  </a:lnTo>
                  <a:lnTo>
                    <a:pt x="0" y="955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35738" y="116945"/>
              <a:ext cx="3196885" cy="873299"/>
            </a:xfrm>
            <a:custGeom>
              <a:avLst/>
              <a:gdLst/>
              <a:ahLst/>
              <a:cxnLst/>
              <a:rect r="r" b="b" t="t" l="l"/>
              <a:pathLst>
                <a:path h="873299" w="3196885">
                  <a:moveTo>
                    <a:pt x="0" y="0"/>
                  </a:moveTo>
                  <a:lnTo>
                    <a:pt x="3196884" y="0"/>
                  </a:lnTo>
                  <a:lnTo>
                    <a:pt x="3196884" y="873299"/>
                  </a:lnTo>
                  <a:lnTo>
                    <a:pt x="0" y="873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553" t="-17297" r="-5196" b="-18637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5273623" y="131676"/>
              <a:ext cx="2314040" cy="843836"/>
            </a:xfrm>
            <a:custGeom>
              <a:avLst/>
              <a:gdLst/>
              <a:ahLst/>
              <a:cxnLst/>
              <a:rect r="r" b="b" t="t" l="l"/>
              <a:pathLst>
                <a:path h="843836" w="2314040">
                  <a:moveTo>
                    <a:pt x="0" y="0"/>
                  </a:moveTo>
                  <a:lnTo>
                    <a:pt x="2314040" y="0"/>
                  </a:lnTo>
                  <a:lnTo>
                    <a:pt x="2314040" y="843836"/>
                  </a:lnTo>
                  <a:lnTo>
                    <a:pt x="0" y="843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7572" r="0" b="-24776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2179828" y="3547884"/>
            <a:ext cx="1434238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7EDB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What related topics and technologies are associated with LLaMA?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222390" y="9308528"/>
            <a:ext cx="647778" cy="60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2600" spc="32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25871" y="3722909"/>
            <a:ext cx="2518831" cy="283941"/>
          </a:xfrm>
          <a:custGeom>
            <a:avLst/>
            <a:gdLst/>
            <a:ahLst/>
            <a:cxnLst/>
            <a:rect r="r" b="b" t="t" l="l"/>
            <a:pathLst>
              <a:path h="283941" w="2518831">
                <a:moveTo>
                  <a:pt x="0" y="0"/>
                </a:moveTo>
                <a:lnTo>
                  <a:pt x="2518830" y="0"/>
                </a:lnTo>
                <a:lnTo>
                  <a:pt x="2518830" y="283941"/>
                </a:lnTo>
                <a:lnTo>
                  <a:pt x="0" y="283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95958" y="2089606"/>
            <a:ext cx="15067350" cy="1633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404"/>
              </a:lnSpc>
              <a:spcBef>
                <a:spcPct val="0"/>
              </a:spcBef>
            </a:pPr>
            <a:r>
              <a:rPr lang="en-US" sz="9574" spc="268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IMPLICATIONS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4718939"/>
            <a:ext cx="14630168" cy="4098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6112" indent="-313056" lvl="1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Developers:</a:t>
            </a:r>
          </a:p>
          <a:p>
            <a:pPr algn="l" marL="1252224" indent="-417408" lvl="2">
              <a:lnSpc>
                <a:spcPts val="4060"/>
              </a:lnSpc>
              <a:spcBef>
                <a:spcPct val="0"/>
              </a:spcBef>
              <a:buFont typeface="Arial"/>
              <a:buChar char="⚬"/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Enhance </a:t>
            </a:r>
            <a:r>
              <a:rPr lang="en-US" b="true" sz="29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commu</a:t>
            </a:r>
            <a:r>
              <a:rPr lang="en-US" b="true" sz="29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nity-driven </a:t>
            </a: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support for troubleshooting and resource sharing.</a:t>
            </a:r>
          </a:p>
          <a:p>
            <a:pPr algn="l" marL="626112" indent="-313056" lvl="1">
              <a:lnSpc>
                <a:spcPts val="4060"/>
              </a:lnSpc>
              <a:spcBef>
                <a:spcPct val="0"/>
              </a:spcBef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Meta:</a:t>
            </a:r>
          </a:p>
          <a:p>
            <a:pPr algn="l" marL="1252224" indent="-417408" lvl="2">
              <a:lnSpc>
                <a:spcPts val="4060"/>
              </a:lnSpc>
              <a:spcBef>
                <a:spcPct val="0"/>
              </a:spcBef>
              <a:buFont typeface="Arial"/>
              <a:buChar char="⚬"/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Improve </a:t>
            </a:r>
            <a:r>
              <a:rPr lang="en-US" b="true" sz="29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documentation</a:t>
            </a: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b="true" sz="29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tooling</a:t>
            </a: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and </a:t>
            </a:r>
            <a:r>
              <a:rPr lang="en-US" b="true" sz="29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interoperability </a:t>
            </a: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with popular ML frameworks.</a:t>
            </a:r>
          </a:p>
          <a:p>
            <a:pPr algn="l" marL="1252224" indent="-417408" lvl="2">
              <a:lnSpc>
                <a:spcPts val="4060"/>
              </a:lnSpc>
              <a:spcBef>
                <a:spcPct val="0"/>
              </a:spcBef>
              <a:buFont typeface="Arial"/>
              <a:buChar char="⚬"/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Develop </a:t>
            </a:r>
            <a:r>
              <a:rPr lang="en-US" b="true" sz="29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user-friendly fine-tuning APIs</a:t>
            </a: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​</a:t>
            </a:r>
          </a:p>
          <a:p>
            <a:pPr algn="l">
              <a:lnSpc>
                <a:spcPts val="4060"/>
              </a:lnSpc>
              <a:spcBef>
                <a:spcPct val="0"/>
              </a:spcBef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-5400000">
            <a:off x="11878669" y="4495924"/>
            <a:ext cx="11520040" cy="1298623"/>
          </a:xfrm>
          <a:custGeom>
            <a:avLst/>
            <a:gdLst/>
            <a:ahLst/>
            <a:cxnLst/>
            <a:rect r="r" b="b" t="t" l="l"/>
            <a:pathLst>
              <a:path h="1298623" w="11520040">
                <a:moveTo>
                  <a:pt x="0" y="0"/>
                </a:moveTo>
                <a:lnTo>
                  <a:pt x="11520040" y="0"/>
                </a:lnTo>
                <a:lnTo>
                  <a:pt x="11520040" y="1298623"/>
                </a:lnTo>
                <a:lnTo>
                  <a:pt x="0" y="1298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295958" y="516123"/>
            <a:ext cx="5583121" cy="716834"/>
            <a:chOff x="0" y="0"/>
            <a:chExt cx="7444162" cy="95577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3341521" y="0"/>
              <a:ext cx="1632646" cy="955778"/>
            </a:xfrm>
            <a:custGeom>
              <a:avLst/>
              <a:gdLst/>
              <a:ahLst/>
              <a:cxnLst/>
              <a:rect r="r" b="b" t="t" l="l"/>
              <a:pathLst>
                <a:path h="955778" w="1632646">
                  <a:moveTo>
                    <a:pt x="0" y="0"/>
                  </a:moveTo>
                  <a:lnTo>
                    <a:pt x="1632646" y="0"/>
                  </a:lnTo>
                  <a:lnTo>
                    <a:pt x="1632646" y="955778"/>
                  </a:lnTo>
                  <a:lnTo>
                    <a:pt x="0" y="955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35390"/>
              <a:ext cx="3196885" cy="873299"/>
            </a:xfrm>
            <a:custGeom>
              <a:avLst/>
              <a:gdLst/>
              <a:ahLst/>
              <a:cxnLst/>
              <a:rect r="r" b="b" t="t" l="l"/>
              <a:pathLst>
                <a:path h="873299" w="3196885">
                  <a:moveTo>
                    <a:pt x="0" y="0"/>
                  </a:moveTo>
                  <a:lnTo>
                    <a:pt x="3196885" y="0"/>
                  </a:lnTo>
                  <a:lnTo>
                    <a:pt x="3196885" y="873298"/>
                  </a:lnTo>
                  <a:lnTo>
                    <a:pt x="0" y="873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553" t="-17297" r="-5196" b="-18637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5130122" y="55971"/>
              <a:ext cx="2314040" cy="843836"/>
            </a:xfrm>
            <a:custGeom>
              <a:avLst/>
              <a:gdLst/>
              <a:ahLst/>
              <a:cxnLst/>
              <a:rect r="r" b="b" t="t" l="l"/>
              <a:pathLst>
                <a:path h="843836" w="2314040">
                  <a:moveTo>
                    <a:pt x="0" y="0"/>
                  </a:moveTo>
                  <a:lnTo>
                    <a:pt x="2314040" y="0"/>
                  </a:lnTo>
                  <a:lnTo>
                    <a:pt x="2314040" y="843836"/>
                  </a:lnTo>
                  <a:lnTo>
                    <a:pt x="0" y="843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7572" r="0" b="-24776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7222390" y="9308528"/>
            <a:ext cx="647778" cy="60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2600" spc="32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25871" y="3722909"/>
            <a:ext cx="2518831" cy="283941"/>
          </a:xfrm>
          <a:custGeom>
            <a:avLst/>
            <a:gdLst/>
            <a:ahLst/>
            <a:cxnLst/>
            <a:rect r="r" b="b" t="t" l="l"/>
            <a:pathLst>
              <a:path h="283941" w="2518831">
                <a:moveTo>
                  <a:pt x="0" y="0"/>
                </a:moveTo>
                <a:lnTo>
                  <a:pt x="2518830" y="0"/>
                </a:lnTo>
                <a:lnTo>
                  <a:pt x="2518830" y="283941"/>
                </a:lnTo>
                <a:lnTo>
                  <a:pt x="0" y="283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95958" y="2089606"/>
            <a:ext cx="15067350" cy="1633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404"/>
              </a:lnSpc>
              <a:spcBef>
                <a:spcPct val="0"/>
              </a:spcBef>
            </a:pPr>
            <a:r>
              <a:rPr lang="en-US" sz="9574" spc="268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FUTURE WORK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25871" y="4569241"/>
            <a:ext cx="13804845" cy="2867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6112" indent="-313056" lvl="1">
              <a:lnSpc>
                <a:spcPts val="5800"/>
              </a:lnSpc>
              <a:buFont typeface="Arial"/>
              <a:buChar char="•"/>
            </a:pPr>
            <a:r>
              <a:rPr lang="en-US" b="true" sz="29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Compare </a:t>
            </a: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LLaMA with other </a:t>
            </a:r>
            <a:r>
              <a:rPr lang="en-US" b="true" sz="29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models </a:t>
            </a: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(e.g., ChatGPT, Gemini) for broader insights.</a:t>
            </a:r>
          </a:p>
          <a:p>
            <a:pPr algn="l" marL="626112" indent="-313056" lvl="1">
              <a:lnSpc>
                <a:spcPts val="580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Explore </a:t>
            </a:r>
            <a:r>
              <a:rPr lang="en-US" b="true" sz="29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sentiment analysis </a:t>
            </a: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and advanced user studies to capture nuanced </a:t>
            </a:r>
            <a:r>
              <a:rPr lang="en-US" b="true" sz="29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developer feedback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5400000">
            <a:off x="11878669" y="4495924"/>
            <a:ext cx="11520040" cy="1298623"/>
          </a:xfrm>
          <a:custGeom>
            <a:avLst/>
            <a:gdLst/>
            <a:ahLst/>
            <a:cxnLst/>
            <a:rect r="r" b="b" t="t" l="l"/>
            <a:pathLst>
              <a:path h="1298623" w="11520040">
                <a:moveTo>
                  <a:pt x="0" y="0"/>
                </a:moveTo>
                <a:lnTo>
                  <a:pt x="11520040" y="0"/>
                </a:lnTo>
                <a:lnTo>
                  <a:pt x="11520040" y="1298623"/>
                </a:lnTo>
                <a:lnTo>
                  <a:pt x="0" y="1298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295958" y="516123"/>
            <a:ext cx="5583121" cy="716834"/>
            <a:chOff x="0" y="0"/>
            <a:chExt cx="7444162" cy="95577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3341521" y="0"/>
              <a:ext cx="1632646" cy="955778"/>
            </a:xfrm>
            <a:custGeom>
              <a:avLst/>
              <a:gdLst/>
              <a:ahLst/>
              <a:cxnLst/>
              <a:rect r="r" b="b" t="t" l="l"/>
              <a:pathLst>
                <a:path h="955778" w="1632646">
                  <a:moveTo>
                    <a:pt x="0" y="0"/>
                  </a:moveTo>
                  <a:lnTo>
                    <a:pt x="1632646" y="0"/>
                  </a:lnTo>
                  <a:lnTo>
                    <a:pt x="1632646" y="955778"/>
                  </a:lnTo>
                  <a:lnTo>
                    <a:pt x="0" y="955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35390"/>
              <a:ext cx="3196885" cy="873299"/>
            </a:xfrm>
            <a:custGeom>
              <a:avLst/>
              <a:gdLst/>
              <a:ahLst/>
              <a:cxnLst/>
              <a:rect r="r" b="b" t="t" l="l"/>
              <a:pathLst>
                <a:path h="873299" w="3196885">
                  <a:moveTo>
                    <a:pt x="0" y="0"/>
                  </a:moveTo>
                  <a:lnTo>
                    <a:pt x="3196885" y="0"/>
                  </a:lnTo>
                  <a:lnTo>
                    <a:pt x="3196885" y="873298"/>
                  </a:lnTo>
                  <a:lnTo>
                    <a:pt x="0" y="873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553" t="-17297" r="-5196" b="-18637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5130122" y="55971"/>
              <a:ext cx="2314040" cy="843836"/>
            </a:xfrm>
            <a:custGeom>
              <a:avLst/>
              <a:gdLst/>
              <a:ahLst/>
              <a:cxnLst/>
              <a:rect r="r" b="b" t="t" l="l"/>
              <a:pathLst>
                <a:path h="843836" w="2314040">
                  <a:moveTo>
                    <a:pt x="0" y="0"/>
                  </a:moveTo>
                  <a:lnTo>
                    <a:pt x="2314040" y="0"/>
                  </a:lnTo>
                  <a:lnTo>
                    <a:pt x="2314040" y="843836"/>
                  </a:lnTo>
                  <a:lnTo>
                    <a:pt x="0" y="843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7572" r="0" b="-24776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7222390" y="9308528"/>
            <a:ext cx="647778" cy="60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2600" spc="32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85286" y="3329238"/>
            <a:ext cx="2772968" cy="312589"/>
          </a:xfrm>
          <a:custGeom>
            <a:avLst/>
            <a:gdLst/>
            <a:ahLst/>
            <a:cxnLst/>
            <a:rect r="r" b="b" t="t" l="l"/>
            <a:pathLst>
              <a:path h="312589" w="2772968">
                <a:moveTo>
                  <a:pt x="0" y="0"/>
                </a:moveTo>
                <a:lnTo>
                  <a:pt x="2772968" y="0"/>
                </a:lnTo>
                <a:lnTo>
                  <a:pt x="2772968" y="312589"/>
                </a:lnTo>
                <a:lnTo>
                  <a:pt x="0" y="3125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-5110709" y="4495924"/>
            <a:ext cx="11520040" cy="1298623"/>
          </a:xfrm>
          <a:custGeom>
            <a:avLst/>
            <a:gdLst/>
            <a:ahLst/>
            <a:cxnLst/>
            <a:rect r="r" b="b" t="t" l="l"/>
            <a:pathLst>
              <a:path h="1298623" w="11520040">
                <a:moveTo>
                  <a:pt x="0" y="0"/>
                </a:moveTo>
                <a:lnTo>
                  <a:pt x="11520040" y="0"/>
                </a:lnTo>
                <a:lnTo>
                  <a:pt x="11520040" y="1298623"/>
                </a:lnTo>
                <a:lnTo>
                  <a:pt x="0" y="1298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585286" y="516123"/>
            <a:ext cx="5583121" cy="716834"/>
            <a:chOff x="0" y="0"/>
            <a:chExt cx="7444162" cy="95577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3341521" y="0"/>
              <a:ext cx="1632646" cy="955778"/>
            </a:xfrm>
            <a:custGeom>
              <a:avLst/>
              <a:gdLst/>
              <a:ahLst/>
              <a:cxnLst/>
              <a:rect r="r" b="b" t="t" l="l"/>
              <a:pathLst>
                <a:path h="955778" w="1632646">
                  <a:moveTo>
                    <a:pt x="0" y="0"/>
                  </a:moveTo>
                  <a:lnTo>
                    <a:pt x="1632646" y="0"/>
                  </a:lnTo>
                  <a:lnTo>
                    <a:pt x="1632646" y="955778"/>
                  </a:lnTo>
                  <a:lnTo>
                    <a:pt x="0" y="955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35390"/>
              <a:ext cx="3196885" cy="873299"/>
            </a:xfrm>
            <a:custGeom>
              <a:avLst/>
              <a:gdLst/>
              <a:ahLst/>
              <a:cxnLst/>
              <a:rect r="r" b="b" t="t" l="l"/>
              <a:pathLst>
                <a:path h="873299" w="3196885">
                  <a:moveTo>
                    <a:pt x="0" y="0"/>
                  </a:moveTo>
                  <a:lnTo>
                    <a:pt x="3196885" y="0"/>
                  </a:lnTo>
                  <a:lnTo>
                    <a:pt x="3196885" y="873298"/>
                  </a:lnTo>
                  <a:lnTo>
                    <a:pt x="0" y="873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553" t="-17297" r="-5196" b="-18637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5130122" y="55971"/>
              <a:ext cx="2314040" cy="843836"/>
            </a:xfrm>
            <a:custGeom>
              <a:avLst/>
              <a:gdLst/>
              <a:ahLst/>
              <a:cxnLst/>
              <a:rect r="r" b="b" t="t" l="l"/>
              <a:pathLst>
                <a:path h="843836" w="2314040">
                  <a:moveTo>
                    <a:pt x="0" y="0"/>
                  </a:moveTo>
                  <a:lnTo>
                    <a:pt x="2314040" y="0"/>
                  </a:lnTo>
                  <a:lnTo>
                    <a:pt x="2314040" y="843836"/>
                  </a:lnTo>
                  <a:lnTo>
                    <a:pt x="0" y="843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7572" r="0" b="-24776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8650847" y="2262431"/>
            <a:ext cx="8895432" cy="4347642"/>
          </a:xfrm>
          <a:custGeom>
            <a:avLst/>
            <a:gdLst/>
            <a:ahLst/>
            <a:cxnLst/>
            <a:rect r="r" b="b" t="t" l="l"/>
            <a:pathLst>
              <a:path h="4347642" w="8895432">
                <a:moveTo>
                  <a:pt x="0" y="0"/>
                </a:moveTo>
                <a:lnTo>
                  <a:pt x="8895432" y="0"/>
                </a:lnTo>
                <a:lnTo>
                  <a:pt x="8895432" y="4347642"/>
                </a:lnTo>
                <a:lnTo>
                  <a:pt x="0" y="43476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585286" y="3841181"/>
            <a:ext cx="5781745" cy="3888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00"/>
              </a:lnSpc>
            </a:pPr>
            <a:r>
              <a:rPr lang="en-US" sz="2600" spc="32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Authors:</a:t>
            </a:r>
          </a:p>
          <a:p>
            <a:pPr algn="just" marL="561341" indent="-280670" lvl="1">
              <a:lnSpc>
                <a:spcPts val="5200"/>
              </a:lnSpc>
              <a:buFont typeface="Arial"/>
              <a:buChar char="•"/>
            </a:pPr>
            <a:r>
              <a:rPr lang="en-US" b="true" sz="2600" spc="327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Ramita Deeprom</a:t>
            </a:r>
          </a:p>
          <a:p>
            <a:pPr algn="just" marL="561341" indent="-280670" lvl="1">
              <a:lnSpc>
                <a:spcPts val="5200"/>
              </a:lnSpc>
              <a:buFont typeface="Arial"/>
              <a:buChar char="•"/>
            </a:pPr>
            <a:r>
              <a:rPr lang="en-US" sz="2600" spc="32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Shiyu Yang</a:t>
            </a:r>
          </a:p>
          <a:p>
            <a:pPr algn="just" marL="561341" indent="-280670" lvl="1">
              <a:lnSpc>
                <a:spcPts val="5200"/>
              </a:lnSpc>
              <a:buFont typeface="Arial"/>
              <a:buChar char="•"/>
            </a:pPr>
            <a:r>
              <a:rPr lang="en-US" sz="2600" spc="32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Yoshiki Higo</a:t>
            </a:r>
          </a:p>
          <a:p>
            <a:pPr algn="just" marL="561341" indent="-280670" lvl="1">
              <a:lnSpc>
                <a:spcPts val="5200"/>
              </a:lnSpc>
              <a:buFont typeface="Arial"/>
              <a:buChar char="•"/>
            </a:pPr>
            <a:r>
              <a:rPr lang="en-US" sz="2600" spc="32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Morakot Choetkiertikul</a:t>
            </a:r>
          </a:p>
          <a:p>
            <a:pPr algn="just" marL="561341" indent="-280670" lvl="1">
              <a:lnSpc>
                <a:spcPts val="5200"/>
              </a:lnSpc>
              <a:buFont typeface="Arial"/>
              <a:buChar char="•"/>
            </a:pPr>
            <a:r>
              <a:rPr lang="en-US" sz="2600" spc="32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Chaiyong Ragkhitwetsagul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585286" y="2157656"/>
            <a:ext cx="4556030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000"/>
              </a:lnSpc>
              <a:spcBef>
                <a:spcPct val="0"/>
              </a:spcBef>
            </a:pPr>
            <a:r>
              <a:rPr lang="en-US" sz="5000" spc="14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Hello there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788041" y="6872410"/>
            <a:ext cx="6621044" cy="191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b="true" sz="2600" i="true" spc="327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Undergraduate Student,</a:t>
            </a:r>
          </a:p>
          <a:p>
            <a:pPr algn="ctr">
              <a:lnSpc>
                <a:spcPts val="5200"/>
              </a:lnSpc>
            </a:pPr>
            <a:r>
              <a:rPr lang="en-US" b="true" sz="2600" i="true" spc="327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Software Engineering Track,</a:t>
            </a:r>
          </a:p>
          <a:p>
            <a:pPr algn="ctr">
              <a:lnSpc>
                <a:spcPts val="5200"/>
              </a:lnSpc>
            </a:pPr>
            <a:r>
              <a:rPr lang="en-US" b="true" sz="2600" i="true" spc="327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ICT Faculty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869102" y="8606221"/>
            <a:ext cx="5781745" cy="911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sz="1900" spc="239">
                <a:solidFill>
                  <a:srgbClr val="000000"/>
                </a:solidFill>
                <a:latin typeface="Pridi"/>
                <a:ea typeface="Pridi"/>
                <a:cs typeface="Pridi"/>
                <a:sym typeface="Pridi"/>
              </a:rPr>
              <a:t>1 Mahidol University, Thailand</a:t>
            </a:r>
          </a:p>
          <a:p>
            <a:pPr algn="just">
              <a:lnSpc>
                <a:spcPts val="3800"/>
              </a:lnSpc>
            </a:pPr>
            <a:r>
              <a:rPr lang="en-US" sz="1900" spc="239">
                <a:solidFill>
                  <a:srgbClr val="000000"/>
                </a:solidFill>
                <a:latin typeface="Pridi"/>
                <a:ea typeface="Pridi"/>
                <a:cs typeface="Pridi"/>
                <a:sym typeface="Pridi"/>
              </a:rPr>
              <a:t>2 Osaka University, Japan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222390" y="9308528"/>
            <a:ext cx="647778" cy="60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2600" spc="32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536782" y="4535509"/>
            <a:ext cx="456061" cy="463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2000" spc="25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626621" y="6486248"/>
            <a:ext cx="456061" cy="463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2000" spc="25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175737" y="7137602"/>
            <a:ext cx="456061" cy="463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2000" spc="25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265814" y="5184870"/>
            <a:ext cx="456061" cy="463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2000" spc="25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550994" y="5823651"/>
            <a:ext cx="456061" cy="463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2000" spc="25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1878669" y="4495924"/>
            <a:ext cx="11520040" cy="1298623"/>
          </a:xfrm>
          <a:custGeom>
            <a:avLst/>
            <a:gdLst/>
            <a:ahLst/>
            <a:cxnLst/>
            <a:rect r="r" b="b" t="t" l="l"/>
            <a:pathLst>
              <a:path h="1298623" w="11520040">
                <a:moveTo>
                  <a:pt x="0" y="0"/>
                </a:moveTo>
                <a:lnTo>
                  <a:pt x="11520040" y="0"/>
                </a:lnTo>
                <a:lnTo>
                  <a:pt x="11520040" y="1298623"/>
                </a:lnTo>
                <a:lnTo>
                  <a:pt x="0" y="1298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6684010"/>
            <a:ext cx="15226684" cy="1259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61341" indent="-280670" lvl="1">
              <a:lnSpc>
                <a:spcPts val="52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LLaMA is gaining popularity but poses challenges in configuration, debugging, and integration.</a:t>
            </a:r>
          </a:p>
          <a:p>
            <a:pPr algn="just" marL="561341" indent="-280670" lvl="1">
              <a:lnSpc>
                <a:spcPts val="52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Addressing these challenges will drive smoother adoption and innovation in the AI ecosystem.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028700" y="5713370"/>
            <a:ext cx="2772968" cy="312589"/>
          </a:xfrm>
          <a:custGeom>
            <a:avLst/>
            <a:gdLst/>
            <a:ahLst/>
            <a:cxnLst/>
            <a:rect r="r" b="b" t="t" l="l"/>
            <a:pathLst>
              <a:path h="312589" w="2772968">
                <a:moveTo>
                  <a:pt x="0" y="0"/>
                </a:moveTo>
                <a:lnTo>
                  <a:pt x="2772968" y="0"/>
                </a:lnTo>
                <a:lnTo>
                  <a:pt x="2772968" y="312589"/>
                </a:lnTo>
                <a:lnTo>
                  <a:pt x="0" y="3125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4080066"/>
            <a:ext cx="11907103" cy="1633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404"/>
              </a:lnSpc>
              <a:spcBef>
                <a:spcPct val="0"/>
              </a:spcBef>
            </a:pPr>
            <a:r>
              <a:rPr lang="en-US" sz="9574" spc="268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CONCLUSION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028700" y="516123"/>
            <a:ext cx="5583121" cy="716834"/>
            <a:chOff x="0" y="0"/>
            <a:chExt cx="7444162" cy="95577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3341521" y="0"/>
              <a:ext cx="1632646" cy="955778"/>
            </a:xfrm>
            <a:custGeom>
              <a:avLst/>
              <a:gdLst/>
              <a:ahLst/>
              <a:cxnLst/>
              <a:rect r="r" b="b" t="t" l="l"/>
              <a:pathLst>
                <a:path h="955778" w="1632646">
                  <a:moveTo>
                    <a:pt x="0" y="0"/>
                  </a:moveTo>
                  <a:lnTo>
                    <a:pt x="1632646" y="0"/>
                  </a:lnTo>
                  <a:lnTo>
                    <a:pt x="1632646" y="955778"/>
                  </a:lnTo>
                  <a:lnTo>
                    <a:pt x="0" y="955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35390"/>
              <a:ext cx="3196885" cy="873299"/>
            </a:xfrm>
            <a:custGeom>
              <a:avLst/>
              <a:gdLst/>
              <a:ahLst/>
              <a:cxnLst/>
              <a:rect r="r" b="b" t="t" l="l"/>
              <a:pathLst>
                <a:path h="873299" w="3196885">
                  <a:moveTo>
                    <a:pt x="0" y="0"/>
                  </a:moveTo>
                  <a:lnTo>
                    <a:pt x="3196885" y="0"/>
                  </a:lnTo>
                  <a:lnTo>
                    <a:pt x="3196885" y="873298"/>
                  </a:lnTo>
                  <a:lnTo>
                    <a:pt x="0" y="873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553" t="-17297" r="-5196" b="-18637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5130122" y="55971"/>
              <a:ext cx="2314040" cy="843836"/>
            </a:xfrm>
            <a:custGeom>
              <a:avLst/>
              <a:gdLst/>
              <a:ahLst/>
              <a:cxnLst/>
              <a:rect r="r" b="b" t="t" l="l"/>
              <a:pathLst>
                <a:path h="843836" w="2314040">
                  <a:moveTo>
                    <a:pt x="0" y="0"/>
                  </a:moveTo>
                  <a:lnTo>
                    <a:pt x="2314040" y="0"/>
                  </a:lnTo>
                  <a:lnTo>
                    <a:pt x="2314040" y="843836"/>
                  </a:lnTo>
                  <a:lnTo>
                    <a:pt x="0" y="843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7572" r="0" b="-24776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7222390" y="9308528"/>
            <a:ext cx="647778" cy="60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2600" spc="32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5110709" y="4494189"/>
            <a:ext cx="11520040" cy="1298623"/>
          </a:xfrm>
          <a:custGeom>
            <a:avLst/>
            <a:gdLst/>
            <a:ahLst/>
            <a:cxnLst/>
            <a:rect r="r" b="b" t="t" l="l"/>
            <a:pathLst>
              <a:path h="1298623" w="11520040">
                <a:moveTo>
                  <a:pt x="0" y="0"/>
                </a:moveTo>
                <a:lnTo>
                  <a:pt x="11520040" y="0"/>
                </a:lnTo>
                <a:lnTo>
                  <a:pt x="11520040" y="1298622"/>
                </a:lnTo>
                <a:lnTo>
                  <a:pt x="0" y="1298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807829" y="3504277"/>
            <a:ext cx="13933667" cy="2736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9"/>
              </a:lnSpc>
              <a:spcBef>
                <a:spcPct val="0"/>
              </a:spcBef>
            </a:pPr>
            <a:r>
              <a:rPr lang="en-US" b="true" sz="15999" spc="44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 YOU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065261" y="6433748"/>
            <a:ext cx="14194039" cy="878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5"/>
              </a:lnSpc>
            </a:pPr>
            <a:r>
              <a:rPr lang="en-US" sz="2554" spc="32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Challenges in Adopting LLaMA:</a:t>
            </a:r>
          </a:p>
          <a:p>
            <a:pPr algn="ctr" marL="0" indent="0" lvl="0">
              <a:lnSpc>
                <a:spcPts val="3575"/>
              </a:lnSpc>
              <a:spcBef>
                <a:spcPct val="0"/>
              </a:spcBef>
            </a:pPr>
            <a:r>
              <a:rPr lang="en-US" sz="2554" spc="32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 Empirical Study of Discussions on Stack Overflow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3450238" y="8531116"/>
            <a:ext cx="3809062" cy="727184"/>
          </a:xfrm>
          <a:custGeom>
            <a:avLst/>
            <a:gdLst/>
            <a:ahLst/>
            <a:cxnLst/>
            <a:rect r="r" b="b" t="t" l="l"/>
            <a:pathLst>
              <a:path h="727184" w="3809062">
                <a:moveTo>
                  <a:pt x="0" y="0"/>
                </a:moveTo>
                <a:lnTo>
                  <a:pt x="3809062" y="0"/>
                </a:lnTo>
                <a:lnTo>
                  <a:pt x="3809062" y="727184"/>
                </a:lnTo>
                <a:lnTo>
                  <a:pt x="0" y="727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740469" y="1028700"/>
            <a:ext cx="2518831" cy="283941"/>
          </a:xfrm>
          <a:custGeom>
            <a:avLst/>
            <a:gdLst/>
            <a:ahLst/>
            <a:cxnLst/>
            <a:rect r="r" b="b" t="t" l="l"/>
            <a:pathLst>
              <a:path h="283941" w="2518831">
                <a:moveTo>
                  <a:pt x="0" y="0"/>
                </a:moveTo>
                <a:lnTo>
                  <a:pt x="2518831" y="0"/>
                </a:lnTo>
                <a:lnTo>
                  <a:pt x="2518831" y="283941"/>
                </a:lnTo>
                <a:lnTo>
                  <a:pt x="0" y="283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807829" y="516123"/>
            <a:ext cx="5583121" cy="716834"/>
            <a:chOff x="0" y="0"/>
            <a:chExt cx="7444162" cy="95577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3341521" y="0"/>
              <a:ext cx="1632646" cy="955778"/>
            </a:xfrm>
            <a:custGeom>
              <a:avLst/>
              <a:gdLst/>
              <a:ahLst/>
              <a:cxnLst/>
              <a:rect r="r" b="b" t="t" l="l"/>
              <a:pathLst>
                <a:path h="955778" w="1632646">
                  <a:moveTo>
                    <a:pt x="0" y="0"/>
                  </a:moveTo>
                  <a:lnTo>
                    <a:pt x="1632646" y="0"/>
                  </a:lnTo>
                  <a:lnTo>
                    <a:pt x="1632646" y="955778"/>
                  </a:lnTo>
                  <a:lnTo>
                    <a:pt x="0" y="955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5390"/>
              <a:ext cx="3196885" cy="873299"/>
            </a:xfrm>
            <a:custGeom>
              <a:avLst/>
              <a:gdLst/>
              <a:ahLst/>
              <a:cxnLst/>
              <a:rect r="r" b="b" t="t" l="l"/>
              <a:pathLst>
                <a:path h="873299" w="3196885">
                  <a:moveTo>
                    <a:pt x="0" y="0"/>
                  </a:moveTo>
                  <a:lnTo>
                    <a:pt x="3196885" y="0"/>
                  </a:lnTo>
                  <a:lnTo>
                    <a:pt x="3196885" y="873298"/>
                  </a:lnTo>
                  <a:lnTo>
                    <a:pt x="0" y="873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5553" t="-17297" r="-5196" b="-18637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5130122" y="55971"/>
              <a:ext cx="2314040" cy="843836"/>
            </a:xfrm>
            <a:custGeom>
              <a:avLst/>
              <a:gdLst/>
              <a:ahLst/>
              <a:cxnLst/>
              <a:rect r="r" b="b" t="t" l="l"/>
              <a:pathLst>
                <a:path h="843836" w="2314040">
                  <a:moveTo>
                    <a:pt x="0" y="0"/>
                  </a:moveTo>
                  <a:lnTo>
                    <a:pt x="2314040" y="0"/>
                  </a:lnTo>
                  <a:lnTo>
                    <a:pt x="2314040" y="843836"/>
                  </a:lnTo>
                  <a:lnTo>
                    <a:pt x="0" y="843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27572" r="0" b="-24776"/>
              </a:stretch>
            </a:blipFill>
          </p:spPr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28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1878669" y="4495924"/>
            <a:ext cx="11520040" cy="1298623"/>
          </a:xfrm>
          <a:custGeom>
            <a:avLst/>
            <a:gdLst/>
            <a:ahLst/>
            <a:cxnLst/>
            <a:rect r="r" b="b" t="t" l="l"/>
            <a:pathLst>
              <a:path h="1298623" w="11520040">
                <a:moveTo>
                  <a:pt x="0" y="0"/>
                </a:moveTo>
                <a:lnTo>
                  <a:pt x="11520040" y="0"/>
                </a:lnTo>
                <a:lnTo>
                  <a:pt x="11520040" y="1298623"/>
                </a:lnTo>
                <a:lnTo>
                  <a:pt x="0" y="1298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3338211"/>
            <a:ext cx="2259280" cy="254682"/>
          </a:xfrm>
          <a:custGeom>
            <a:avLst/>
            <a:gdLst/>
            <a:ahLst/>
            <a:cxnLst/>
            <a:rect r="r" b="b" t="t" l="l"/>
            <a:pathLst>
              <a:path h="254682" w="2259280">
                <a:moveTo>
                  <a:pt x="0" y="0"/>
                </a:moveTo>
                <a:lnTo>
                  <a:pt x="2259280" y="0"/>
                </a:lnTo>
                <a:lnTo>
                  <a:pt x="2259280" y="254682"/>
                </a:lnTo>
                <a:lnTo>
                  <a:pt x="0" y="254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532945" y="459344"/>
            <a:ext cx="5841793" cy="848844"/>
            <a:chOff x="0" y="0"/>
            <a:chExt cx="7789057" cy="1131792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7789057" cy="1131792"/>
              <a:chOff x="0" y="0"/>
              <a:chExt cx="1538579" cy="223564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538579" cy="223564"/>
              </a:xfrm>
              <a:custGeom>
                <a:avLst/>
                <a:gdLst/>
                <a:ahLst/>
                <a:cxnLst/>
                <a:rect r="r" b="b" t="t" l="l"/>
                <a:pathLst>
                  <a:path h="223564" w="1538579">
                    <a:moveTo>
                      <a:pt x="42408" y="0"/>
                    </a:moveTo>
                    <a:lnTo>
                      <a:pt x="1496171" y="0"/>
                    </a:lnTo>
                    <a:cubicBezTo>
                      <a:pt x="1507418" y="0"/>
                      <a:pt x="1518205" y="4468"/>
                      <a:pt x="1526158" y="12421"/>
                    </a:cubicBezTo>
                    <a:cubicBezTo>
                      <a:pt x="1534111" y="20374"/>
                      <a:pt x="1538579" y="31161"/>
                      <a:pt x="1538579" y="42408"/>
                    </a:cubicBezTo>
                    <a:lnTo>
                      <a:pt x="1538579" y="181155"/>
                    </a:lnTo>
                    <a:cubicBezTo>
                      <a:pt x="1538579" y="192403"/>
                      <a:pt x="1534111" y="203190"/>
                      <a:pt x="1526158" y="211143"/>
                    </a:cubicBezTo>
                    <a:cubicBezTo>
                      <a:pt x="1518205" y="219096"/>
                      <a:pt x="1507418" y="223564"/>
                      <a:pt x="1496171" y="223564"/>
                    </a:cubicBezTo>
                    <a:lnTo>
                      <a:pt x="42408" y="223564"/>
                    </a:lnTo>
                    <a:cubicBezTo>
                      <a:pt x="18987" y="223564"/>
                      <a:pt x="0" y="204577"/>
                      <a:pt x="0" y="181155"/>
                    </a:cubicBezTo>
                    <a:lnTo>
                      <a:pt x="0" y="42408"/>
                    </a:lnTo>
                    <a:cubicBezTo>
                      <a:pt x="0" y="31161"/>
                      <a:pt x="4468" y="20374"/>
                      <a:pt x="12421" y="12421"/>
                    </a:cubicBezTo>
                    <a:cubicBezTo>
                      <a:pt x="20374" y="4468"/>
                      <a:pt x="31161" y="0"/>
                      <a:pt x="4240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47625"/>
                <a:ext cx="1538579" cy="2711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sp>
          <p:nvSpPr>
            <p:cNvPr name="Freeform 8" id="8"/>
            <p:cNvSpPr/>
            <p:nvPr/>
          </p:nvSpPr>
          <p:spPr>
            <a:xfrm flipH="false" flipV="false" rot="0">
              <a:off x="3485022" y="75705"/>
              <a:ext cx="1632646" cy="955778"/>
            </a:xfrm>
            <a:custGeom>
              <a:avLst/>
              <a:gdLst/>
              <a:ahLst/>
              <a:cxnLst/>
              <a:rect r="r" b="b" t="t" l="l"/>
              <a:pathLst>
                <a:path h="955778" w="1632646">
                  <a:moveTo>
                    <a:pt x="0" y="0"/>
                  </a:moveTo>
                  <a:lnTo>
                    <a:pt x="1632646" y="0"/>
                  </a:lnTo>
                  <a:lnTo>
                    <a:pt x="1632646" y="955778"/>
                  </a:lnTo>
                  <a:lnTo>
                    <a:pt x="0" y="955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35738" y="116945"/>
              <a:ext cx="3196885" cy="873299"/>
            </a:xfrm>
            <a:custGeom>
              <a:avLst/>
              <a:gdLst/>
              <a:ahLst/>
              <a:cxnLst/>
              <a:rect r="r" b="b" t="t" l="l"/>
              <a:pathLst>
                <a:path h="873299" w="3196885">
                  <a:moveTo>
                    <a:pt x="0" y="0"/>
                  </a:moveTo>
                  <a:lnTo>
                    <a:pt x="3196884" y="0"/>
                  </a:lnTo>
                  <a:lnTo>
                    <a:pt x="3196884" y="873299"/>
                  </a:lnTo>
                  <a:lnTo>
                    <a:pt x="0" y="873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553" t="-17297" r="-5196" b="-18637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5273623" y="131676"/>
              <a:ext cx="2314040" cy="843836"/>
            </a:xfrm>
            <a:custGeom>
              <a:avLst/>
              <a:gdLst/>
              <a:ahLst/>
              <a:cxnLst/>
              <a:rect r="r" b="b" t="t" l="l"/>
              <a:pathLst>
                <a:path h="843836" w="2314040">
                  <a:moveTo>
                    <a:pt x="0" y="0"/>
                  </a:moveTo>
                  <a:lnTo>
                    <a:pt x="2314040" y="0"/>
                  </a:lnTo>
                  <a:lnTo>
                    <a:pt x="2314040" y="843836"/>
                  </a:lnTo>
                  <a:lnTo>
                    <a:pt x="0" y="843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7572" r="0" b="-24776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6290856" y="4543355"/>
            <a:ext cx="10083882" cy="3315076"/>
          </a:xfrm>
          <a:custGeom>
            <a:avLst/>
            <a:gdLst/>
            <a:ahLst/>
            <a:cxnLst/>
            <a:rect r="r" b="b" t="t" l="l"/>
            <a:pathLst>
              <a:path h="3315076" w="10083882">
                <a:moveTo>
                  <a:pt x="0" y="0"/>
                </a:moveTo>
                <a:lnTo>
                  <a:pt x="10083882" y="0"/>
                </a:lnTo>
                <a:lnTo>
                  <a:pt x="10083882" y="3315076"/>
                </a:lnTo>
                <a:lnTo>
                  <a:pt x="0" y="33150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1704982"/>
            <a:ext cx="12892189" cy="1633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404"/>
              </a:lnSpc>
              <a:spcBef>
                <a:spcPct val="0"/>
              </a:spcBef>
            </a:pPr>
            <a:r>
              <a:rPr lang="en-US" b="true" sz="9574" spc="268" strike="noStrike" u="non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DATA COLLECTION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5639760"/>
            <a:ext cx="4090261" cy="941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Posts.xml</a:t>
            </a:r>
          </a:p>
          <a:p>
            <a:pPr algn="l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Tags.xml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4885274"/>
            <a:ext cx="6177601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FFA4D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Stackxchange 2024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839521" y="8153485"/>
            <a:ext cx="6986551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https://archive.org/details/stackexchange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28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1878669" y="4495924"/>
            <a:ext cx="11520040" cy="1298623"/>
          </a:xfrm>
          <a:custGeom>
            <a:avLst/>
            <a:gdLst/>
            <a:ahLst/>
            <a:cxnLst/>
            <a:rect r="r" b="b" t="t" l="l"/>
            <a:pathLst>
              <a:path h="1298623" w="11520040">
                <a:moveTo>
                  <a:pt x="0" y="0"/>
                </a:moveTo>
                <a:lnTo>
                  <a:pt x="11520040" y="0"/>
                </a:lnTo>
                <a:lnTo>
                  <a:pt x="11520040" y="1298623"/>
                </a:lnTo>
                <a:lnTo>
                  <a:pt x="0" y="1298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532945" y="459344"/>
            <a:ext cx="5841793" cy="848844"/>
            <a:chOff x="0" y="0"/>
            <a:chExt cx="7789057" cy="1131792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7789057" cy="1131792"/>
              <a:chOff x="0" y="0"/>
              <a:chExt cx="1538579" cy="223564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538579" cy="223564"/>
              </a:xfrm>
              <a:custGeom>
                <a:avLst/>
                <a:gdLst/>
                <a:ahLst/>
                <a:cxnLst/>
                <a:rect r="r" b="b" t="t" l="l"/>
                <a:pathLst>
                  <a:path h="223564" w="1538579">
                    <a:moveTo>
                      <a:pt x="42408" y="0"/>
                    </a:moveTo>
                    <a:lnTo>
                      <a:pt x="1496171" y="0"/>
                    </a:lnTo>
                    <a:cubicBezTo>
                      <a:pt x="1507418" y="0"/>
                      <a:pt x="1518205" y="4468"/>
                      <a:pt x="1526158" y="12421"/>
                    </a:cubicBezTo>
                    <a:cubicBezTo>
                      <a:pt x="1534111" y="20374"/>
                      <a:pt x="1538579" y="31161"/>
                      <a:pt x="1538579" y="42408"/>
                    </a:cubicBezTo>
                    <a:lnTo>
                      <a:pt x="1538579" y="181155"/>
                    </a:lnTo>
                    <a:cubicBezTo>
                      <a:pt x="1538579" y="192403"/>
                      <a:pt x="1534111" y="203190"/>
                      <a:pt x="1526158" y="211143"/>
                    </a:cubicBezTo>
                    <a:cubicBezTo>
                      <a:pt x="1518205" y="219096"/>
                      <a:pt x="1507418" y="223564"/>
                      <a:pt x="1496171" y="223564"/>
                    </a:cubicBezTo>
                    <a:lnTo>
                      <a:pt x="42408" y="223564"/>
                    </a:lnTo>
                    <a:cubicBezTo>
                      <a:pt x="18987" y="223564"/>
                      <a:pt x="0" y="204577"/>
                      <a:pt x="0" y="181155"/>
                    </a:cubicBezTo>
                    <a:lnTo>
                      <a:pt x="0" y="42408"/>
                    </a:lnTo>
                    <a:cubicBezTo>
                      <a:pt x="0" y="31161"/>
                      <a:pt x="4468" y="20374"/>
                      <a:pt x="12421" y="12421"/>
                    </a:cubicBezTo>
                    <a:cubicBezTo>
                      <a:pt x="20374" y="4468"/>
                      <a:pt x="31161" y="0"/>
                      <a:pt x="4240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47625"/>
                <a:ext cx="1538579" cy="2711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sp>
          <p:nvSpPr>
            <p:cNvPr name="Freeform 7" id="7"/>
            <p:cNvSpPr/>
            <p:nvPr/>
          </p:nvSpPr>
          <p:spPr>
            <a:xfrm flipH="false" flipV="false" rot="0">
              <a:off x="3485022" y="75705"/>
              <a:ext cx="1632646" cy="955778"/>
            </a:xfrm>
            <a:custGeom>
              <a:avLst/>
              <a:gdLst/>
              <a:ahLst/>
              <a:cxnLst/>
              <a:rect r="r" b="b" t="t" l="l"/>
              <a:pathLst>
                <a:path h="955778" w="1632646">
                  <a:moveTo>
                    <a:pt x="0" y="0"/>
                  </a:moveTo>
                  <a:lnTo>
                    <a:pt x="1632646" y="0"/>
                  </a:lnTo>
                  <a:lnTo>
                    <a:pt x="1632646" y="955778"/>
                  </a:lnTo>
                  <a:lnTo>
                    <a:pt x="0" y="955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35738" y="116945"/>
              <a:ext cx="3196885" cy="873299"/>
            </a:xfrm>
            <a:custGeom>
              <a:avLst/>
              <a:gdLst/>
              <a:ahLst/>
              <a:cxnLst/>
              <a:rect r="r" b="b" t="t" l="l"/>
              <a:pathLst>
                <a:path h="873299" w="3196885">
                  <a:moveTo>
                    <a:pt x="0" y="0"/>
                  </a:moveTo>
                  <a:lnTo>
                    <a:pt x="3196884" y="0"/>
                  </a:lnTo>
                  <a:lnTo>
                    <a:pt x="3196884" y="873299"/>
                  </a:lnTo>
                  <a:lnTo>
                    <a:pt x="0" y="873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553" t="-17297" r="-5196" b="-18637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5273623" y="131676"/>
              <a:ext cx="2314040" cy="843836"/>
            </a:xfrm>
            <a:custGeom>
              <a:avLst/>
              <a:gdLst/>
              <a:ahLst/>
              <a:cxnLst/>
              <a:rect r="r" b="b" t="t" l="l"/>
              <a:pathLst>
                <a:path h="843836" w="2314040">
                  <a:moveTo>
                    <a:pt x="0" y="0"/>
                  </a:moveTo>
                  <a:lnTo>
                    <a:pt x="2314040" y="0"/>
                  </a:lnTo>
                  <a:lnTo>
                    <a:pt x="2314040" y="843836"/>
                  </a:lnTo>
                  <a:lnTo>
                    <a:pt x="0" y="843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7572" r="0" b="-24776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738938" y="1683188"/>
            <a:ext cx="7426782" cy="8069793"/>
          </a:xfrm>
          <a:custGeom>
            <a:avLst/>
            <a:gdLst/>
            <a:ahLst/>
            <a:cxnLst/>
            <a:rect r="r" b="b" t="t" l="l"/>
            <a:pathLst>
              <a:path h="8069793" w="7426782">
                <a:moveTo>
                  <a:pt x="0" y="0"/>
                </a:moveTo>
                <a:lnTo>
                  <a:pt x="7426782" y="0"/>
                </a:lnTo>
                <a:lnTo>
                  <a:pt x="7426782" y="8069793"/>
                </a:lnTo>
                <a:lnTo>
                  <a:pt x="0" y="80697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550033" y="1659019"/>
            <a:ext cx="7824705" cy="4059066"/>
          </a:xfrm>
          <a:custGeom>
            <a:avLst/>
            <a:gdLst/>
            <a:ahLst/>
            <a:cxnLst/>
            <a:rect r="r" b="b" t="t" l="l"/>
            <a:pathLst>
              <a:path h="4059066" w="7824705">
                <a:moveTo>
                  <a:pt x="0" y="0"/>
                </a:moveTo>
                <a:lnTo>
                  <a:pt x="7824705" y="0"/>
                </a:lnTo>
                <a:lnTo>
                  <a:pt x="7824705" y="4059066"/>
                </a:lnTo>
                <a:lnTo>
                  <a:pt x="0" y="40590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550033" y="6006904"/>
            <a:ext cx="7824705" cy="3746077"/>
          </a:xfrm>
          <a:custGeom>
            <a:avLst/>
            <a:gdLst/>
            <a:ahLst/>
            <a:cxnLst/>
            <a:rect r="r" b="b" t="t" l="l"/>
            <a:pathLst>
              <a:path h="3746077" w="7824705">
                <a:moveTo>
                  <a:pt x="0" y="0"/>
                </a:moveTo>
                <a:lnTo>
                  <a:pt x="7824705" y="0"/>
                </a:lnTo>
                <a:lnTo>
                  <a:pt x="7824705" y="3746077"/>
                </a:lnTo>
                <a:lnTo>
                  <a:pt x="0" y="374607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28700" y="817091"/>
            <a:ext cx="6177601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FFA4D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Tag Seperation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28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1878669" y="4495924"/>
            <a:ext cx="11520040" cy="1298623"/>
          </a:xfrm>
          <a:custGeom>
            <a:avLst/>
            <a:gdLst/>
            <a:ahLst/>
            <a:cxnLst/>
            <a:rect r="r" b="b" t="t" l="l"/>
            <a:pathLst>
              <a:path h="1298623" w="11520040">
                <a:moveTo>
                  <a:pt x="0" y="0"/>
                </a:moveTo>
                <a:lnTo>
                  <a:pt x="11520040" y="0"/>
                </a:lnTo>
                <a:lnTo>
                  <a:pt x="11520040" y="1298623"/>
                </a:lnTo>
                <a:lnTo>
                  <a:pt x="0" y="1298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532945" y="459344"/>
            <a:ext cx="5841793" cy="848844"/>
            <a:chOff x="0" y="0"/>
            <a:chExt cx="7789057" cy="1131792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7789057" cy="1131792"/>
              <a:chOff x="0" y="0"/>
              <a:chExt cx="1538579" cy="223564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538579" cy="223564"/>
              </a:xfrm>
              <a:custGeom>
                <a:avLst/>
                <a:gdLst/>
                <a:ahLst/>
                <a:cxnLst/>
                <a:rect r="r" b="b" t="t" l="l"/>
                <a:pathLst>
                  <a:path h="223564" w="1538579">
                    <a:moveTo>
                      <a:pt x="42408" y="0"/>
                    </a:moveTo>
                    <a:lnTo>
                      <a:pt x="1496171" y="0"/>
                    </a:lnTo>
                    <a:cubicBezTo>
                      <a:pt x="1507418" y="0"/>
                      <a:pt x="1518205" y="4468"/>
                      <a:pt x="1526158" y="12421"/>
                    </a:cubicBezTo>
                    <a:cubicBezTo>
                      <a:pt x="1534111" y="20374"/>
                      <a:pt x="1538579" y="31161"/>
                      <a:pt x="1538579" y="42408"/>
                    </a:cubicBezTo>
                    <a:lnTo>
                      <a:pt x="1538579" y="181155"/>
                    </a:lnTo>
                    <a:cubicBezTo>
                      <a:pt x="1538579" y="192403"/>
                      <a:pt x="1534111" y="203190"/>
                      <a:pt x="1526158" y="211143"/>
                    </a:cubicBezTo>
                    <a:cubicBezTo>
                      <a:pt x="1518205" y="219096"/>
                      <a:pt x="1507418" y="223564"/>
                      <a:pt x="1496171" y="223564"/>
                    </a:cubicBezTo>
                    <a:lnTo>
                      <a:pt x="42408" y="223564"/>
                    </a:lnTo>
                    <a:cubicBezTo>
                      <a:pt x="18987" y="223564"/>
                      <a:pt x="0" y="204577"/>
                      <a:pt x="0" y="181155"/>
                    </a:cubicBezTo>
                    <a:lnTo>
                      <a:pt x="0" y="42408"/>
                    </a:lnTo>
                    <a:cubicBezTo>
                      <a:pt x="0" y="31161"/>
                      <a:pt x="4468" y="20374"/>
                      <a:pt x="12421" y="12421"/>
                    </a:cubicBezTo>
                    <a:cubicBezTo>
                      <a:pt x="20374" y="4468"/>
                      <a:pt x="31161" y="0"/>
                      <a:pt x="4240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47625"/>
                <a:ext cx="1538579" cy="2711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sp>
          <p:nvSpPr>
            <p:cNvPr name="Freeform 7" id="7"/>
            <p:cNvSpPr/>
            <p:nvPr/>
          </p:nvSpPr>
          <p:spPr>
            <a:xfrm flipH="false" flipV="false" rot="0">
              <a:off x="3485022" y="75705"/>
              <a:ext cx="1632646" cy="955778"/>
            </a:xfrm>
            <a:custGeom>
              <a:avLst/>
              <a:gdLst/>
              <a:ahLst/>
              <a:cxnLst/>
              <a:rect r="r" b="b" t="t" l="l"/>
              <a:pathLst>
                <a:path h="955778" w="1632646">
                  <a:moveTo>
                    <a:pt x="0" y="0"/>
                  </a:moveTo>
                  <a:lnTo>
                    <a:pt x="1632646" y="0"/>
                  </a:lnTo>
                  <a:lnTo>
                    <a:pt x="1632646" y="955778"/>
                  </a:lnTo>
                  <a:lnTo>
                    <a:pt x="0" y="955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35738" y="116945"/>
              <a:ext cx="3196885" cy="873299"/>
            </a:xfrm>
            <a:custGeom>
              <a:avLst/>
              <a:gdLst/>
              <a:ahLst/>
              <a:cxnLst/>
              <a:rect r="r" b="b" t="t" l="l"/>
              <a:pathLst>
                <a:path h="873299" w="3196885">
                  <a:moveTo>
                    <a:pt x="0" y="0"/>
                  </a:moveTo>
                  <a:lnTo>
                    <a:pt x="3196884" y="0"/>
                  </a:lnTo>
                  <a:lnTo>
                    <a:pt x="3196884" y="873299"/>
                  </a:lnTo>
                  <a:lnTo>
                    <a:pt x="0" y="873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553" t="-17297" r="-5196" b="-18637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5273623" y="131676"/>
              <a:ext cx="2314040" cy="843836"/>
            </a:xfrm>
            <a:custGeom>
              <a:avLst/>
              <a:gdLst/>
              <a:ahLst/>
              <a:cxnLst/>
              <a:rect r="r" b="b" t="t" l="l"/>
              <a:pathLst>
                <a:path h="843836" w="2314040">
                  <a:moveTo>
                    <a:pt x="0" y="0"/>
                  </a:moveTo>
                  <a:lnTo>
                    <a:pt x="2314040" y="0"/>
                  </a:lnTo>
                  <a:lnTo>
                    <a:pt x="2314040" y="843836"/>
                  </a:lnTo>
                  <a:lnTo>
                    <a:pt x="0" y="843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7572" r="0" b="-24776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041840" y="2290237"/>
            <a:ext cx="11825841" cy="7110287"/>
          </a:xfrm>
          <a:custGeom>
            <a:avLst/>
            <a:gdLst/>
            <a:ahLst/>
            <a:cxnLst/>
            <a:rect r="r" b="b" t="t" l="l"/>
            <a:pathLst>
              <a:path h="7110287" w="11825841">
                <a:moveTo>
                  <a:pt x="0" y="0"/>
                </a:moveTo>
                <a:lnTo>
                  <a:pt x="11825841" y="0"/>
                </a:lnTo>
                <a:lnTo>
                  <a:pt x="11825841" y="7110286"/>
                </a:lnTo>
                <a:lnTo>
                  <a:pt x="0" y="71102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1241513"/>
            <a:ext cx="6177601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7EDB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Duplicate Removal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881666" y="2433525"/>
            <a:ext cx="2093727" cy="6642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Checked the duplication of:</a:t>
            </a:r>
          </a:p>
          <a:p>
            <a:pPr algn="just" marL="518162" indent="-259081" lvl="1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link</a:t>
            </a:r>
          </a:p>
          <a:p>
            <a:pPr algn="just" marL="518162" indent="-259081" lvl="1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title</a:t>
            </a:r>
          </a:p>
          <a:p>
            <a:pPr algn="just" marL="518162" indent="-259081" lvl="1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tag1</a:t>
            </a:r>
          </a:p>
          <a:p>
            <a:pPr algn="just" marL="518162" indent="-259081" lvl="1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tag2</a:t>
            </a:r>
          </a:p>
          <a:p>
            <a:pPr algn="just" marL="518162" indent="-259081" lvl="1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tag3</a:t>
            </a:r>
          </a:p>
          <a:p>
            <a:pPr algn="just" marL="518162" indent="-259081" lvl="1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tag4</a:t>
            </a:r>
          </a:p>
          <a:p>
            <a:pPr algn="just" marL="518162" indent="-259081" lvl="1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tag5</a:t>
            </a:r>
          </a:p>
          <a:p>
            <a:pPr algn="just" marL="518162" indent="-259081" lvl="1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tag6</a:t>
            </a:r>
          </a:p>
          <a:p>
            <a:pPr algn="just" marL="518162" indent="-259081" lvl="1">
              <a:lnSpc>
                <a:spcPts val="4800"/>
              </a:lnSpc>
              <a:spcBef>
                <a:spcPct val="0"/>
              </a:spcBef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tag7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28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79828" y="2684539"/>
            <a:ext cx="3429181" cy="386562"/>
          </a:xfrm>
          <a:custGeom>
            <a:avLst/>
            <a:gdLst/>
            <a:ahLst/>
            <a:cxnLst/>
            <a:rect r="r" b="b" t="t" l="l"/>
            <a:pathLst>
              <a:path h="386562" w="3429181">
                <a:moveTo>
                  <a:pt x="0" y="0"/>
                </a:moveTo>
                <a:lnTo>
                  <a:pt x="3429182" y="0"/>
                </a:lnTo>
                <a:lnTo>
                  <a:pt x="3429182" y="386562"/>
                </a:lnTo>
                <a:lnTo>
                  <a:pt x="0" y="386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-5110709" y="4495924"/>
            <a:ext cx="11520040" cy="1298623"/>
          </a:xfrm>
          <a:custGeom>
            <a:avLst/>
            <a:gdLst/>
            <a:ahLst/>
            <a:cxnLst/>
            <a:rect r="r" b="b" t="t" l="l"/>
            <a:pathLst>
              <a:path h="1298623" w="11520040">
                <a:moveTo>
                  <a:pt x="0" y="0"/>
                </a:moveTo>
                <a:lnTo>
                  <a:pt x="11520040" y="0"/>
                </a:lnTo>
                <a:lnTo>
                  <a:pt x="11520040" y="1298623"/>
                </a:lnTo>
                <a:lnTo>
                  <a:pt x="0" y="1298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568553" y="459344"/>
            <a:ext cx="5841793" cy="848844"/>
            <a:chOff x="0" y="0"/>
            <a:chExt cx="7789057" cy="1131792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7789057" cy="1131792"/>
              <a:chOff x="0" y="0"/>
              <a:chExt cx="1538579" cy="223564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538579" cy="223564"/>
              </a:xfrm>
              <a:custGeom>
                <a:avLst/>
                <a:gdLst/>
                <a:ahLst/>
                <a:cxnLst/>
                <a:rect r="r" b="b" t="t" l="l"/>
                <a:pathLst>
                  <a:path h="223564" w="1538579">
                    <a:moveTo>
                      <a:pt x="42408" y="0"/>
                    </a:moveTo>
                    <a:lnTo>
                      <a:pt x="1496171" y="0"/>
                    </a:lnTo>
                    <a:cubicBezTo>
                      <a:pt x="1507418" y="0"/>
                      <a:pt x="1518205" y="4468"/>
                      <a:pt x="1526158" y="12421"/>
                    </a:cubicBezTo>
                    <a:cubicBezTo>
                      <a:pt x="1534111" y="20374"/>
                      <a:pt x="1538579" y="31161"/>
                      <a:pt x="1538579" y="42408"/>
                    </a:cubicBezTo>
                    <a:lnTo>
                      <a:pt x="1538579" y="181155"/>
                    </a:lnTo>
                    <a:cubicBezTo>
                      <a:pt x="1538579" y="192403"/>
                      <a:pt x="1534111" y="203190"/>
                      <a:pt x="1526158" y="211143"/>
                    </a:cubicBezTo>
                    <a:cubicBezTo>
                      <a:pt x="1518205" y="219096"/>
                      <a:pt x="1507418" y="223564"/>
                      <a:pt x="1496171" y="223564"/>
                    </a:cubicBezTo>
                    <a:lnTo>
                      <a:pt x="42408" y="223564"/>
                    </a:lnTo>
                    <a:cubicBezTo>
                      <a:pt x="18987" y="223564"/>
                      <a:pt x="0" y="204577"/>
                      <a:pt x="0" y="181155"/>
                    </a:cubicBezTo>
                    <a:lnTo>
                      <a:pt x="0" y="42408"/>
                    </a:lnTo>
                    <a:cubicBezTo>
                      <a:pt x="0" y="31161"/>
                      <a:pt x="4468" y="20374"/>
                      <a:pt x="12421" y="12421"/>
                    </a:cubicBezTo>
                    <a:cubicBezTo>
                      <a:pt x="20374" y="4468"/>
                      <a:pt x="31161" y="0"/>
                      <a:pt x="4240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47625"/>
                <a:ext cx="1538579" cy="2711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sp>
          <p:nvSpPr>
            <p:cNvPr name="Freeform 8" id="8"/>
            <p:cNvSpPr/>
            <p:nvPr/>
          </p:nvSpPr>
          <p:spPr>
            <a:xfrm flipH="false" flipV="false" rot="0">
              <a:off x="3485022" y="75705"/>
              <a:ext cx="1632646" cy="955778"/>
            </a:xfrm>
            <a:custGeom>
              <a:avLst/>
              <a:gdLst/>
              <a:ahLst/>
              <a:cxnLst/>
              <a:rect r="r" b="b" t="t" l="l"/>
              <a:pathLst>
                <a:path h="955778" w="1632646">
                  <a:moveTo>
                    <a:pt x="0" y="0"/>
                  </a:moveTo>
                  <a:lnTo>
                    <a:pt x="1632646" y="0"/>
                  </a:lnTo>
                  <a:lnTo>
                    <a:pt x="1632646" y="955778"/>
                  </a:lnTo>
                  <a:lnTo>
                    <a:pt x="0" y="955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35738" y="116945"/>
              <a:ext cx="3196885" cy="873299"/>
            </a:xfrm>
            <a:custGeom>
              <a:avLst/>
              <a:gdLst/>
              <a:ahLst/>
              <a:cxnLst/>
              <a:rect r="r" b="b" t="t" l="l"/>
              <a:pathLst>
                <a:path h="873299" w="3196885">
                  <a:moveTo>
                    <a:pt x="0" y="0"/>
                  </a:moveTo>
                  <a:lnTo>
                    <a:pt x="3196884" y="0"/>
                  </a:lnTo>
                  <a:lnTo>
                    <a:pt x="3196884" y="873299"/>
                  </a:lnTo>
                  <a:lnTo>
                    <a:pt x="0" y="873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553" t="-17297" r="-5196" b="-18637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5273623" y="131676"/>
              <a:ext cx="2314040" cy="843836"/>
            </a:xfrm>
            <a:custGeom>
              <a:avLst/>
              <a:gdLst/>
              <a:ahLst/>
              <a:cxnLst/>
              <a:rect r="r" b="b" t="t" l="l"/>
              <a:pathLst>
                <a:path h="843836" w="2314040">
                  <a:moveTo>
                    <a:pt x="0" y="0"/>
                  </a:moveTo>
                  <a:lnTo>
                    <a:pt x="2314040" y="0"/>
                  </a:lnTo>
                  <a:lnTo>
                    <a:pt x="2314040" y="843836"/>
                  </a:lnTo>
                  <a:lnTo>
                    <a:pt x="0" y="843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7572" r="0" b="-24776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2179828" y="1278497"/>
            <a:ext cx="11126128" cy="1292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640"/>
              </a:lnSpc>
              <a:spcBef>
                <a:spcPct val="0"/>
              </a:spcBef>
            </a:pPr>
            <a:r>
              <a:rPr lang="en-US" b="true" sz="7600" spc="212" strike="noStrike" u="non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KEY FINDINGS #1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179828" y="3516433"/>
            <a:ext cx="1332091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FFA4D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What are the common topics discussed regarding LLaMA?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179828" y="4401623"/>
            <a:ext cx="15079472" cy="4859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04519" indent="-302260" lvl="1">
              <a:lnSpc>
                <a:spcPts val="5599"/>
              </a:lnSpc>
              <a:buFont typeface="Arial"/>
              <a:buChar char="•"/>
            </a:pPr>
            <a:r>
              <a:rPr lang="en-US" b="true" sz="27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Model Configuration and Fine-Tuning</a:t>
            </a:r>
          </a:p>
          <a:p>
            <a:pPr algn="just" marL="1209039" indent="-403013" lvl="2">
              <a:lnSpc>
                <a:spcPts val="5599"/>
              </a:lnSpc>
              <a:buFont typeface="Arial"/>
              <a:buChar char="⚬"/>
            </a:pPr>
            <a:r>
              <a:rPr lang="en-US" sz="2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Adjusting hyperparameters, loading pre-trained models, and optimizing models for specific tasks.</a:t>
            </a:r>
          </a:p>
          <a:p>
            <a:pPr algn="just" marL="604519" indent="-302260" lvl="1">
              <a:lnSpc>
                <a:spcPts val="5599"/>
              </a:lnSpc>
              <a:buFont typeface="Arial"/>
              <a:buChar char="•"/>
            </a:pPr>
            <a:r>
              <a:rPr lang="en-US" b="true" sz="27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Error Handling and Debugging</a:t>
            </a:r>
          </a:p>
          <a:p>
            <a:pPr algn="just" marL="1209039" indent="-403013" lvl="2">
              <a:lnSpc>
                <a:spcPts val="5599"/>
              </a:lnSpc>
              <a:buFont typeface="Arial"/>
              <a:buChar char="⚬"/>
            </a:pPr>
            <a:r>
              <a:rPr lang="en-US" sz="2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Resolving runtime errors, compatibility issues, and debugging code.</a:t>
            </a:r>
          </a:p>
          <a:p>
            <a:pPr algn="just" marL="604519" indent="-302260" lvl="1">
              <a:lnSpc>
                <a:spcPts val="5599"/>
              </a:lnSpc>
              <a:buFont typeface="Arial"/>
              <a:buChar char="•"/>
            </a:pPr>
            <a:r>
              <a:rPr lang="en-US" b="true" sz="27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Installation and Setup Issues</a:t>
            </a:r>
          </a:p>
          <a:p>
            <a:pPr algn="just" marL="1209039" indent="-403013" lvl="2">
              <a:lnSpc>
                <a:spcPts val="5599"/>
              </a:lnSpc>
              <a:spcBef>
                <a:spcPct val="0"/>
              </a:spcBef>
              <a:buFont typeface="Arial"/>
              <a:buChar char="⚬"/>
            </a:pPr>
            <a:r>
              <a:rPr lang="en-US" sz="2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Problems with installation, configuring environments, or setting up dependencies.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222390" y="9308528"/>
            <a:ext cx="647778" cy="60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2600" spc="32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28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79828" y="2684539"/>
            <a:ext cx="3429181" cy="386562"/>
          </a:xfrm>
          <a:custGeom>
            <a:avLst/>
            <a:gdLst/>
            <a:ahLst/>
            <a:cxnLst/>
            <a:rect r="r" b="b" t="t" l="l"/>
            <a:pathLst>
              <a:path h="386562" w="3429181">
                <a:moveTo>
                  <a:pt x="0" y="0"/>
                </a:moveTo>
                <a:lnTo>
                  <a:pt x="3429182" y="0"/>
                </a:lnTo>
                <a:lnTo>
                  <a:pt x="3429182" y="386562"/>
                </a:lnTo>
                <a:lnTo>
                  <a:pt x="0" y="386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-5110709" y="4495924"/>
            <a:ext cx="11520040" cy="1298623"/>
          </a:xfrm>
          <a:custGeom>
            <a:avLst/>
            <a:gdLst/>
            <a:ahLst/>
            <a:cxnLst/>
            <a:rect r="r" b="b" t="t" l="l"/>
            <a:pathLst>
              <a:path h="1298623" w="11520040">
                <a:moveTo>
                  <a:pt x="0" y="0"/>
                </a:moveTo>
                <a:lnTo>
                  <a:pt x="11520040" y="0"/>
                </a:lnTo>
                <a:lnTo>
                  <a:pt x="11520040" y="1298623"/>
                </a:lnTo>
                <a:lnTo>
                  <a:pt x="0" y="1298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568553" y="459344"/>
            <a:ext cx="5841793" cy="848844"/>
            <a:chOff x="0" y="0"/>
            <a:chExt cx="7789057" cy="1131792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7789057" cy="1131792"/>
              <a:chOff x="0" y="0"/>
              <a:chExt cx="1538579" cy="223564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538579" cy="223564"/>
              </a:xfrm>
              <a:custGeom>
                <a:avLst/>
                <a:gdLst/>
                <a:ahLst/>
                <a:cxnLst/>
                <a:rect r="r" b="b" t="t" l="l"/>
                <a:pathLst>
                  <a:path h="223564" w="1538579">
                    <a:moveTo>
                      <a:pt x="42408" y="0"/>
                    </a:moveTo>
                    <a:lnTo>
                      <a:pt x="1496171" y="0"/>
                    </a:lnTo>
                    <a:cubicBezTo>
                      <a:pt x="1507418" y="0"/>
                      <a:pt x="1518205" y="4468"/>
                      <a:pt x="1526158" y="12421"/>
                    </a:cubicBezTo>
                    <a:cubicBezTo>
                      <a:pt x="1534111" y="20374"/>
                      <a:pt x="1538579" y="31161"/>
                      <a:pt x="1538579" y="42408"/>
                    </a:cubicBezTo>
                    <a:lnTo>
                      <a:pt x="1538579" y="181155"/>
                    </a:lnTo>
                    <a:cubicBezTo>
                      <a:pt x="1538579" y="192403"/>
                      <a:pt x="1534111" y="203190"/>
                      <a:pt x="1526158" y="211143"/>
                    </a:cubicBezTo>
                    <a:cubicBezTo>
                      <a:pt x="1518205" y="219096"/>
                      <a:pt x="1507418" y="223564"/>
                      <a:pt x="1496171" y="223564"/>
                    </a:cubicBezTo>
                    <a:lnTo>
                      <a:pt x="42408" y="223564"/>
                    </a:lnTo>
                    <a:cubicBezTo>
                      <a:pt x="18987" y="223564"/>
                      <a:pt x="0" y="204577"/>
                      <a:pt x="0" y="181155"/>
                    </a:cubicBezTo>
                    <a:lnTo>
                      <a:pt x="0" y="42408"/>
                    </a:lnTo>
                    <a:cubicBezTo>
                      <a:pt x="0" y="31161"/>
                      <a:pt x="4468" y="20374"/>
                      <a:pt x="12421" y="12421"/>
                    </a:cubicBezTo>
                    <a:cubicBezTo>
                      <a:pt x="20374" y="4468"/>
                      <a:pt x="31161" y="0"/>
                      <a:pt x="4240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47625"/>
                <a:ext cx="1538579" cy="2711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sp>
          <p:nvSpPr>
            <p:cNvPr name="Freeform 8" id="8"/>
            <p:cNvSpPr/>
            <p:nvPr/>
          </p:nvSpPr>
          <p:spPr>
            <a:xfrm flipH="false" flipV="false" rot="0">
              <a:off x="3485022" y="75705"/>
              <a:ext cx="1632646" cy="955778"/>
            </a:xfrm>
            <a:custGeom>
              <a:avLst/>
              <a:gdLst/>
              <a:ahLst/>
              <a:cxnLst/>
              <a:rect r="r" b="b" t="t" l="l"/>
              <a:pathLst>
                <a:path h="955778" w="1632646">
                  <a:moveTo>
                    <a:pt x="0" y="0"/>
                  </a:moveTo>
                  <a:lnTo>
                    <a:pt x="1632646" y="0"/>
                  </a:lnTo>
                  <a:lnTo>
                    <a:pt x="1632646" y="955778"/>
                  </a:lnTo>
                  <a:lnTo>
                    <a:pt x="0" y="955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35738" y="116945"/>
              <a:ext cx="3196885" cy="873299"/>
            </a:xfrm>
            <a:custGeom>
              <a:avLst/>
              <a:gdLst/>
              <a:ahLst/>
              <a:cxnLst/>
              <a:rect r="r" b="b" t="t" l="l"/>
              <a:pathLst>
                <a:path h="873299" w="3196885">
                  <a:moveTo>
                    <a:pt x="0" y="0"/>
                  </a:moveTo>
                  <a:lnTo>
                    <a:pt x="3196884" y="0"/>
                  </a:lnTo>
                  <a:lnTo>
                    <a:pt x="3196884" y="873299"/>
                  </a:lnTo>
                  <a:lnTo>
                    <a:pt x="0" y="873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553" t="-17297" r="-5196" b="-18637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5273623" y="131676"/>
              <a:ext cx="2314040" cy="843836"/>
            </a:xfrm>
            <a:custGeom>
              <a:avLst/>
              <a:gdLst/>
              <a:ahLst/>
              <a:cxnLst/>
              <a:rect r="r" b="b" t="t" l="l"/>
              <a:pathLst>
                <a:path h="843836" w="2314040">
                  <a:moveTo>
                    <a:pt x="0" y="0"/>
                  </a:moveTo>
                  <a:lnTo>
                    <a:pt x="2314040" y="0"/>
                  </a:lnTo>
                  <a:lnTo>
                    <a:pt x="2314040" y="843836"/>
                  </a:lnTo>
                  <a:lnTo>
                    <a:pt x="0" y="843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7572" r="0" b="-24776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2179828" y="1278497"/>
            <a:ext cx="11126128" cy="1292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640"/>
              </a:lnSpc>
              <a:spcBef>
                <a:spcPct val="0"/>
              </a:spcBef>
            </a:pPr>
            <a:r>
              <a:rPr lang="en-US" b="true" sz="7600" spc="212" strike="noStrike" u="non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KEY FINDINGS #1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179828" y="3516433"/>
            <a:ext cx="1332091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FFA4D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What are the common topics discussed regarding LLaMA?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179828" y="4401623"/>
            <a:ext cx="15079472" cy="4154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04519" indent="-302260" lvl="1">
              <a:lnSpc>
                <a:spcPts val="5599"/>
              </a:lnSpc>
              <a:buFont typeface="Arial"/>
              <a:buChar char="•"/>
            </a:pPr>
            <a:r>
              <a:rPr lang="en-US" b="true" sz="27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Integration and API Usage</a:t>
            </a:r>
          </a:p>
          <a:p>
            <a:pPr algn="just" marL="1209039" indent="-403013" lvl="2">
              <a:lnSpc>
                <a:spcPts val="5599"/>
              </a:lnSpc>
              <a:buFont typeface="Arial"/>
              <a:buChar char="⚬"/>
            </a:pPr>
            <a:r>
              <a:rPr lang="en-US" sz="2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Connecting LLaMA with other systems or APIs.</a:t>
            </a:r>
          </a:p>
          <a:p>
            <a:pPr algn="just" marL="604519" indent="-302260" lvl="1">
              <a:lnSpc>
                <a:spcPts val="5599"/>
              </a:lnSpc>
              <a:buFont typeface="Arial"/>
              <a:buChar char="•"/>
            </a:pPr>
            <a:r>
              <a:rPr lang="en-US" b="true" sz="27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Runtime and Performance Issues</a:t>
            </a:r>
          </a:p>
          <a:p>
            <a:pPr algn="just" marL="1209039" indent="-403013" lvl="2">
              <a:lnSpc>
                <a:spcPts val="5599"/>
              </a:lnSpc>
              <a:buFont typeface="Arial"/>
              <a:buChar char="⚬"/>
            </a:pPr>
            <a:r>
              <a:rPr lang="en-US" sz="2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Challenges in executing models, managing resources, or addressing latency.</a:t>
            </a:r>
          </a:p>
          <a:p>
            <a:pPr algn="just" marL="604519" indent="-302260" lvl="1">
              <a:lnSpc>
                <a:spcPts val="5599"/>
              </a:lnSpc>
              <a:buFont typeface="Arial"/>
              <a:buChar char="•"/>
            </a:pPr>
            <a:r>
              <a:rPr lang="en-US" b="true" sz="27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Model Deployment and Hosting</a:t>
            </a:r>
          </a:p>
          <a:p>
            <a:pPr algn="just" marL="1209039" indent="-403013" lvl="2">
              <a:lnSpc>
                <a:spcPts val="5599"/>
              </a:lnSpc>
              <a:spcBef>
                <a:spcPct val="0"/>
              </a:spcBef>
              <a:buFont typeface="Arial"/>
              <a:buChar char="⚬"/>
            </a:pPr>
            <a:r>
              <a:rPr lang="en-US" sz="2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Deploying LLaMA in production and managing hosting environments.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222390" y="9308528"/>
            <a:ext cx="647778" cy="60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2600" spc="32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5110709" y="4495924"/>
            <a:ext cx="11520040" cy="1298623"/>
          </a:xfrm>
          <a:custGeom>
            <a:avLst/>
            <a:gdLst/>
            <a:ahLst/>
            <a:cxnLst/>
            <a:rect r="r" b="b" t="t" l="l"/>
            <a:pathLst>
              <a:path h="1298623" w="11520040">
                <a:moveTo>
                  <a:pt x="0" y="0"/>
                </a:moveTo>
                <a:lnTo>
                  <a:pt x="11520040" y="0"/>
                </a:lnTo>
                <a:lnTo>
                  <a:pt x="11520040" y="1298623"/>
                </a:lnTo>
                <a:lnTo>
                  <a:pt x="0" y="1298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585286" y="516123"/>
            <a:ext cx="5583121" cy="716834"/>
            <a:chOff x="0" y="0"/>
            <a:chExt cx="7444162" cy="95577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3341521" y="0"/>
              <a:ext cx="1632646" cy="955778"/>
            </a:xfrm>
            <a:custGeom>
              <a:avLst/>
              <a:gdLst/>
              <a:ahLst/>
              <a:cxnLst/>
              <a:rect r="r" b="b" t="t" l="l"/>
              <a:pathLst>
                <a:path h="955778" w="1632646">
                  <a:moveTo>
                    <a:pt x="0" y="0"/>
                  </a:moveTo>
                  <a:lnTo>
                    <a:pt x="1632646" y="0"/>
                  </a:lnTo>
                  <a:lnTo>
                    <a:pt x="1632646" y="955778"/>
                  </a:lnTo>
                  <a:lnTo>
                    <a:pt x="0" y="955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35390"/>
              <a:ext cx="3196885" cy="873299"/>
            </a:xfrm>
            <a:custGeom>
              <a:avLst/>
              <a:gdLst/>
              <a:ahLst/>
              <a:cxnLst/>
              <a:rect r="r" b="b" t="t" l="l"/>
              <a:pathLst>
                <a:path h="873299" w="3196885">
                  <a:moveTo>
                    <a:pt x="0" y="0"/>
                  </a:moveTo>
                  <a:lnTo>
                    <a:pt x="3196885" y="0"/>
                  </a:lnTo>
                  <a:lnTo>
                    <a:pt x="3196885" y="873298"/>
                  </a:lnTo>
                  <a:lnTo>
                    <a:pt x="0" y="873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553" t="-17297" r="-5196" b="-18637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5130122" y="55971"/>
              <a:ext cx="2314040" cy="843836"/>
            </a:xfrm>
            <a:custGeom>
              <a:avLst/>
              <a:gdLst/>
              <a:ahLst/>
              <a:cxnLst/>
              <a:rect r="r" b="b" t="t" l="l"/>
              <a:pathLst>
                <a:path h="843836" w="2314040">
                  <a:moveTo>
                    <a:pt x="0" y="0"/>
                  </a:moveTo>
                  <a:lnTo>
                    <a:pt x="2314040" y="0"/>
                  </a:lnTo>
                  <a:lnTo>
                    <a:pt x="2314040" y="843836"/>
                  </a:lnTo>
                  <a:lnTo>
                    <a:pt x="0" y="843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7572" r="0" b="-24776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4620409" y="1576725"/>
            <a:ext cx="10242099" cy="7681575"/>
          </a:xfrm>
          <a:custGeom>
            <a:avLst/>
            <a:gdLst/>
            <a:ahLst/>
            <a:cxnLst/>
            <a:rect r="r" b="b" t="t" l="l"/>
            <a:pathLst>
              <a:path h="7681575" w="10242099">
                <a:moveTo>
                  <a:pt x="0" y="0"/>
                </a:moveTo>
                <a:lnTo>
                  <a:pt x="10242099" y="0"/>
                </a:lnTo>
                <a:lnTo>
                  <a:pt x="10242099" y="7681575"/>
                </a:lnTo>
                <a:lnTo>
                  <a:pt x="0" y="76815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7222390" y="9308528"/>
            <a:ext cx="647778" cy="60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2600" spc="32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737235"/>
            <a:ext cx="16230600" cy="8521065"/>
          </a:xfrm>
          <a:custGeom>
            <a:avLst/>
            <a:gdLst/>
            <a:ahLst/>
            <a:cxnLst/>
            <a:rect r="r" b="b" t="t" l="l"/>
            <a:pathLst>
              <a:path h="8521065" w="16230600">
                <a:moveTo>
                  <a:pt x="0" y="0"/>
                </a:moveTo>
                <a:lnTo>
                  <a:pt x="16230600" y="0"/>
                </a:lnTo>
                <a:lnTo>
                  <a:pt x="16230600" y="8521065"/>
                </a:lnTo>
                <a:lnTo>
                  <a:pt x="0" y="852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411929"/>
            <a:ext cx="16230600" cy="407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1800" spc="22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https://www.linkedin.com/posts/tom-alder_the-irony-is-crushing-stack-overflows-activity-7099208596369903616-EQH6/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222390" y="9308528"/>
            <a:ext cx="647778" cy="60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2600" spc="32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16072" y="288357"/>
            <a:ext cx="16169502" cy="8969943"/>
          </a:xfrm>
          <a:custGeom>
            <a:avLst/>
            <a:gdLst/>
            <a:ahLst/>
            <a:cxnLst/>
            <a:rect r="r" b="b" t="t" l="l"/>
            <a:pathLst>
              <a:path h="8969943" w="16169502">
                <a:moveTo>
                  <a:pt x="0" y="0"/>
                </a:moveTo>
                <a:lnTo>
                  <a:pt x="16169501" y="0"/>
                </a:lnTo>
                <a:lnTo>
                  <a:pt x="16169501" y="8969943"/>
                </a:lnTo>
                <a:lnTo>
                  <a:pt x="0" y="89699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43453" y="9600311"/>
            <a:ext cx="17222390" cy="324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1400" spc="11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[1] Burtch, G., Lee, D. &amp; Chen, Z. The consequences of generative AI for online knowledge communities. Sci Rep 14, 10413 (2024). https://doi.org/10.1038/s41598-024-61221-0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222390" y="9308528"/>
            <a:ext cx="647778" cy="60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2600" spc="32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23722" y="166307"/>
            <a:ext cx="529679" cy="60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00"/>
              </a:lnSpc>
              <a:spcBef>
                <a:spcPct val="0"/>
              </a:spcBef>
            </a:pPr>
            <a:r>
              <a:rPr lang="en-US" sz="2600" spc="32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[1]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027090" y="553093"/>
            <a:ext cx="14233820" cy="9180814"/>
          </a:xfrm>
          <a:custGeom>
            <a:avLst/>
            <a:gdLst/>
            <a:ahLst/>
            <a:cxnLst/>
            <a:rect r="r" b="b" t="t" l="l"/>
            <a:pathLst>
              <a:path h="9180814" w="14233820">
                <a:moveTo>
                  <a:pt x="0" y="0"/>
                </a:moveTo>
                <a:lnTo>
                  <a:pt x="14233820" y="0"/>
                </a:lnTo>
                <a:lnTo>
                  <a:pt x="14233820" y="9180814"/>
                </a:lnTo>
                <a:lnTo>
                  <a:pt x="0" y="91808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600557"/>
            <a:ext cx="16230600" cy="407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1800" spc="22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https://enlyft.com/tech/products/llama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222390" y="9308528"/>
            <a:ext cx="647778" cy="60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2600" spc="32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72597" y="-27147"/>
            <a:ext cx="11615403" cy="10969660"/>
            <a:chOff x="0" y="0"/>
            <a:chExt cx="3059201" cy="28891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59201" cy="2889129"/>
            </a:xfrm>
            <a:custGeom>
              <a:avLst/>
              <a:gdLst/>
              <a:ahLst/>
              <a:cxnLst/>
              <a:rect r="r" b="b" t="t" l="l"/>
              <a:pathLst>
                <a:path h="2889129" w="3059201">
                  <a:moveTo>
                    <a:pt x="0" y="0"/>
                  </a:moveTo>
                  <a:lnTo>
                    <a:pt x="3059201" y="0"/>
                  </a:lnTo>
                  <a:lnTo>
                    <a:pt x="3059201" y="2889129"/>
                  </a:lnTo>
                  <a:lnTo>
                    <a:pt x="0" y="2889129"/>
                  </a:lnTo>
                  <a:close/>
                </a:path>
              </a:pathLst>
            </a:custGeom>
            <a:solidFill>
              <a:srgbClr val="28282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059201" cy="29367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4873416">
            <a:off x="1299095" y="4296410"/>
            <a:ext cx="11520040" cy="1298623"/>
          </a:xfrm>
          <a:custGeom>
            <a:avLst/>
            <a:gdLst/>
            <a:ahLst/>
            <a:cxnLst/>
            <a:rect r="r" b="b" t="t" l="l"/>
            <a:pathLst>
              <a:path h="1298623" w="11520040">
                <a:moveTo>
                  <a:pt x="0" y="0"/>
                </a:moveTo>
                <a:lnTo>
                  <a:pt x="11520040" y="0"/>
                </a:lnTo>
                <a:lnTo>
                  <a:pt x="11520040" y="1298623"/>
                </a:lnTo>
                <a:lnTo>
                  <a:pt x="0" y="1298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792552">
            <a:off x="4926061" y="-539109"/>
            <a:ext cx="2209301" cy="10969660"/>
            <a:chOff x="0" y="0"/>
            <a:chExt cx="581874" cy="288912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81874" cy="2889129"/>
            </a:xfrm>
            <a:custGeom>
              <a:avLst/>
              <a:gdLst/>
              <a:ahLst/>
              <a:cxnLst/>
              <a:rect r="r" b="b" t="t" l="l"/>
              <a:pathLst>
                <a:path h="2889129" w="581874">
                  <a:moveTo>
                    <a:pt x="0" y="0"/>
                  </a:moveTo>
                  <a:lnTo>
                    <a:pt x="581874" y="0"/>
                  </a:lnTo>
                  <a:lnTo>
                    <a:pt x="581874" y="2889129"/>
                  </a:lnTo>
                  <a:lnTo>
                    <a:pt x="0" y="288912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581874" cy="29367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2182265" y="4146550"/>
            <a:ext cx="5511680" cy="189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 spc="153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Literature Review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862702" y="3259836"/>
            <a:ext cx="8396598" cy="1765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18162" indent="-259081" lvl="1">
              <a:lnSpc>
                <a:spcPts val="4800"/>
              </a:lnSpc>
              <a:spcBef>
                <a:spcPct val="0"/>
              </a:spcBef>
              <a:buFont typeface="Arial"/>
              <a:buChar char="•"/>
            </a:pPr>
            <a:r>
              <a:rPr lang="en-US" sz="2400" strike="noStrike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LLMs have transformed developer workflows.</a:t>
            </a:r>
          </a:p>
          <a:p>
            <a:pPr algn="just" marL="518162" indent="-259081" lvl="1">
              <a:lnSpc>
                <a:spcPts val="4800"/>
              </a:lnSpc>
              <a:spcBef>
                <a:spcPct val="0"/>
              </a:spcBef>
              <a:buFont typeface="Arial"/>
              <a:buChar char="•"/>
            </a:pPr>
            <a:r>
              <a:rPr lang="en-US" sz="2400" strike="noStrike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LLaMA stands out for its fine-tuning and customization capabilities.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862702" y="2525747"/>
            <a:ext cx="728095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FFA4D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Trends in Large Language Models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579680" y="7077510"/>
            <a:ext cx="8679620" cy="1156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18162" indent="-259081" lvl="1">
              <a:lnSpc>
                <a:spcPts val="4800"/>
              </a:lnSpc>
              <a:spcBef>
                <a:spcPct val="0"/>
              </a:spcBef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Pri</a:t>
            </a:r>
            <a:r>
              <a:rPr lang="en-US" sz="2400" strike="noStrike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or studies showed LLMs like GPT-4 struggle with specific frameworks, leading developers back to SO.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579680" y="6247466"/>
            <a:ext cx="6177601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7EDB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Stack Overflow (SO)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1568553" y="459344"/>
            <a:ext cx="5841793" cy="848844"/>
            <a:chOff x="0" y="0"/>
            <a:chExt cx="7789057" cy="1131792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7789057" cy="1131792"/>
              <a:chOff x="0" y="0"/>
              <a:chExt cx="1538579" cy="223564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538579" cy="223564"/>
              </a:xfrm>
              <a:custGeom>
                <a:avLst/>
                <a:gdLst/>
                <a:ahLst/>
                <a:cxnLst/>
                <a:rect r="r" b="b" t="t" l="l"/>
                <a:pathLst>
                  <a:path h="223564" w="1538579">
                    <a:moveTo>
                      <a:pt x="42408" y="0"/>
                    </a:moveTo>
                    <a:lnTo>
                      <a:pt x="1496171" y="0"/>
                    </a:lnTo>
                    <a:cubicBezTo>
                      <a:pt x="1507418" y="0"/>
                      <a:pt x="1518205" y="4468"/>
                      <a:pt x="1526158" y="12421"/>
                    </a:cubicBezTo>
                    <a:cubicBezTo>
                      <a:pt x="1534111" y="20374"/>
                      <a:pt x="1538579" y="31161"/>
                      <a:pt x="1538579" y="42408"/>
                    </a:cubicBezTo>
                    <a:lnTo>
                      <a:pt x="1538579" y="181155"/>
                    </a:lnTo>
                    <a:cubicBezTo>
                      <a:pt x="1538579" y="192403"/>
                      <a:pt x="1534111" y="203190"/>
                      <a:pt x="1526158" y="211143"/>
                    </a:cubicBezTo>
                    <a:cubicBezTo>
                      <a:pt x="1518205" y="219096"/>
                      <a:pt x="1507418" y="223564"/>
                      <a:pt x="1496171" y="223564"/>
                    </a:cubicBezTo>
                    <a:lnTo>
                      <a:pt x="42408" y="223564"/>
                    </a:lnTo>
                    <a:cubicBezTo>
                      <a:pt x="18987" y="223564"/>
                      <a:pt x="0" y="204577"/>
                      <a:pt x="0" y="181155"/>
                    </a:cubicBezTo>
                    <a:lnTo>
                      <a:pt x="0" y="42408"/>
                    </a:lnTo>
                    <a:cubicBezTo>
                      <a:pt x="0" y="31161"/>
                      <a:pt x="4468" y="20374"/>
                      <a:pt x="12421" y="12421"/>
                    </a:cubicBezTo>
                    <a:cubicBezTo>
                      <a:pt x="20374" y="4468"/>
                      <a:pt x="31161" y="0"/>
                      <a:pt x="4240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47625"/>
                <a:ext cx="1538579" cy="2711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sp>
          <p:nvSpPr>
            <p:cNvPr name="Freeform 18" id="18"/>
            <p:cNvSpPr/>
            <p:nvPr/>
          </p:nvSpPr>
          <p:spPr>
            <a:xfrm flipH="false" flipV="false" rot="0">
              <a:off x="3485022" y="75705"/>
              <a:ext cx="1632646" cy="955778"/>
            </a:xfrm>
            <a:custGeom>
              <a:avLst/>
              <a:gdLst/>
              <a:ahLst/>
              <a:cxnLst/>
              <a:rect r="r" b="b" t="t" l="l"/>
              <a:pathLst>
                <a:path h="955778" w="1632646">
                  <a:moveTo>
                    <a:pt x="0" y="0"/>
                  </a:moveTo>
                  <a:lnTo>
                    <a:pt x="1632646" y="0"/>
                  </a:lnTo>
                  <a:lnTo>
                    <a:pt x="1632646" y="955778"/>
                  </a:lnTo>
                  <a:lnTo>
                    <a:pt x="0" y="955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35738" y="116945"/>
              <a:ext cx="3196885" cy="873299"/>
            </a:xfrm>
            <a:custGeom>
              <a:avLst/>
              <a:gdLst/>
              <a:ahLst/>
              <a:cxnLst/>
              <a:rect r="r" b="b" t="t" l="l"/>
              <a:pathLst>
                <a:path h="873299" w="3196885">
                  <a:moveTo>
                    <a:pt x="0" y="0"/>
                  </a:moveTo>
                  <a:lnTo>
                    <a:pt x="3196884" y="0"/>
                  </a:lnTo>
                  <a:lnTo>
                    <a:pt x="3196884" y="873299"/>
                  </a:lnTo>
                  <a:lnTo>
                    <a:pt x="0" y="873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553" t="-17297" r="-5196" b="-18637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5273623" y="131676"/>
              <a:ext cx="2314040" cy="843836"/>
            </a:xfrm>
            <a:custGeom>
              <a:avLst/>
              <a:gdLst/>
              <a:ahLst/>
              <a:cxnLst/>
              <a:rect r="r" b="b" t="t" l="l"/>
              <a:pathLst>
                <a:path h="843836" w="2314040">
                  <a:moveTo>
                    <a:pt x="0" y="0"/>
                  </a:moveTo>
                  <a:lnTo>
                    <a:pt x="2314040" y="0"/>
                  </a:lnTo>
                  <a:lnTo>
                    <a:pt x="2314040" y="843836"/>
                  </a:lnTo>
                  <a:lnTo>
                    <a:pt x="0" y="843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7572" r="0" b="-24776"/>
              </a:stretch>
            </a:blip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17222390" y="9308528"/>
            <a:ext cx="647778" cy="60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2600" spc="32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081616" y="5776526"/>
            <a:ext cx="2623419" cy="295731"/>
          </a:xfrm>
          <a:custGeom>
            <a:avLst/>
            <a:gdLst/>
            <a:ahLst/>
            <a:cxnLst/>
            <a:rect r="r" b="b" t="t" l="l"/>
            <a:pathLst>
              <a:path h="295731" w="2623419">
                <a:moveTo>
                  <a:pt x="0" y="0"/>
                </a:moveTo>
                <a:lnTo>
                  <a:pt x="2623419" y="0"/>
                </a:lnTo>
                <a:lnTo>
                  <a:pt x="2623419" y="295731"/>
                </a:lnTo>
                <a:lnTo>
                  <a:pt x="0" y="295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-5110709" y="4495924"/>
            <a:ext cx="11520040" cy="1298623"/>
          </a:xfrm>
          <a:custGeom>
            <a:avLst/>
            <a:gdLst/>
            <a:ahLst/>
            <a:cxnLst/>
            <a:rect r="r" b="b" t="t" l="l"/>
            <a:pathLst>
              <a:path h="1298623" w="11520040">
                <a:moveTo>
                  <a:pt x="0" y="0"/>
                </a:moveTo>
                <a:lnTo>
                  <a:pt x="11520040" y="0"/>
                </a:lnTo>
                <a:lnTo>
                  <a:pt x="11520040" y="1298623"/>
                </a:lnTo>
                <a:lnTo>
                  <a:pt x="0" y="1298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081616" y="6968132"/>
            <a:ext cx="210384" cy="210384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B7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7081616" y="8538529"/>
            <a:ext cx="210384" cy="210384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B7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676179" y="516123"/>
            <a:ext cx="5583121" cy="716834"/>
            <a:chOff x="0" y="0"/>
            <a:chExt cx="7444162" cy="95577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3341521" y="0"/>
              <a:ext cx="1632646" cy="955778"/>
            </a:xfrm>
            <a:custGeom>
              <a:avLst/>
              <a:gdLst/>
              <a:ahLst/>
              <a:cxnLst/>
              <a:rect r="r" b="b" t="t" l="l"/>
              <a:pathLst>
                <a:path h="955778" w="1632646">
                  <a:moveTo>
                    <a:pt x="0" y="0"/>
                  </a:moveTo>
                  <a:lnTo>
                    <a:pt x="1632646" y="0"/>
                  </a:lnTo>
                  <a:lnTo>
                    <a:pt x="1632646" y="955778"/>
                  </a:lnTo>
                  <a:lnTo>
                    <a:pt x="0" y="955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5390"/>
              <a:ext cx="3196885" cy="873299"/>
            </a:xfrm>
            <a:custGeom>
              <a:avLst/>
              <a:gdLst/>
              <a:ahLst/>
              <a:cxnLst/>
              <a:rect r="r" b="b" t="t" l="l"/>
              <a:pathLst>
                <a:path h="873299" w="3196885">
                  <a:moveTo>
                    <a:pt x="0" y="0"/>
                  </a:moveTo>
                  <a:lnTo>
                    <a:pt x="3196885" y="0"/>
                  </a:lnTo>
                  <a:lnTo>
                    <a:pt x="3196885" y="873298"/>
                  </a:lnTo>
                  <a:lnTo>
                    <a:pt x="0" y="873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553" t="-17297" r="-5196" b="-18637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5130122" y="55971"/>
              <a:ext cx="2314040" cy="843836"/>
            </a:xfrm>
            <a:custGeom>
              <a:avLst/>
              <a:gdLst/>
              <a:ahLst/>
              <a:cxnLst/>
              <a:rect r="r" b="b" t="t" l="l"/>
              <a:pathLst>
                <a:path h="843836" w="2314040">
                  <a:moveTo>
                    <a:pt x="0" y="0"/>
                  </a:moveTo>
                  <a:lnTo>
                    <a:pt x="2314040" y="0"/>
                  </a:lnTo>
                  <a:lnTo>
                    <a:pt x="2314040" y="843836"/>
                  </a:lnTo>
                  <a:lnTo>
                    <a:pt x="0" y="843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7572" r="0" b="-24776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710436" y="1611075"/>
            <a:ext cx="4959367" cy="2603668"/>
          </a:xfrm>
          <a:custGeom>
            <a:avLst/>
            <a:gdLst/>
            <a:ahLst/>
            <a:cxnLst/>
            <a:rect r="r" b="b" t="t" l="l"/>
            <a:pathLst>
              <a:path h="2603668" w="4959367">
                <a:moveTo>
                  <a:pt x="0" y="0"/>
                </a:moveTo>
                <a:lnTo>
                  <a:pt x="4959367" y="0"/>
                </a:lnTo>
                <a:lnTo>
                  <a:pt x="4959367" y="2603668"/>
                </a:lnTo>
                <a:lnTo>
                  <a:pt x="0" y="26036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015500" y="5943655"/>
            <a:ext cx="4349238" cy="2805258"/>
          </a:xfrm>
          <a:custGeom>
            <a:avLst/>
            <a:gdLst/>
            <a:ahLst/>
            <a:cxnLst/>
            <a:rect r="r" b="b" t="t" l="l"/>
            <a:pathLst>
              <a:path h="2805258" w="4349238">
                <a:moveTo>
                  <a:pt x="0" y="0"/>
                </a:moveTo>
                <a:lnTo>
                  <a:pt x="4349238" y="0"/>
                </a:lnTo>
                <a:lnTo>
                  <a:pt x="4349238" y="2805258"/>
                </a:lnTo>
                <a:lnTo>
                  <a:pt x="0" y="28052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931627" y="4782196"/>
            <a:ext cx="594005" cy="594005"/>
          </a:xfrm>
          <a:custGeom>
            <a:avLst/>
            <a:gdLst/>
            <a:ahLst/>
            <a:cxnLst/>
            <a:rect r="r" b="b" t="t" l="l"/>
            <a:pathLst>
              <a:path h="594005" w="594005">
                <a:moveTo>
                  <a:pt x="0" y="0"/>
                </a:moveTo>
                <a:lnTo>
                  <a:pt x="594005" y="0"/>
                </a:lnTo>
                <a:lnTo>
                  <a:pt x="594005" y="594005"/>
                </a:lnTo>
                <a:lnTo>
                  <a:pt x="0" y="5940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7680605" y="6667241"/>
            <a:ext cx="9578695" cy="1259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520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Rapid adoption of generative AI models like LLaMA and their integration challenges.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158636" y="4033768"/>
            <a:ext cx="9238063" cy="1633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404"/>
              </a:lnSpc>
              <a:spcBef>
                <a:spcPct val="0"/>
              </a:spcBef>
            </a:pPr>
            <a:r>
              <a:rPr lang="en-US" sz="9574" spc="268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MOTIVATION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680605" y="8191546"/>
            <a:ext cx="9578695" cy="1259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520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analyze discussions on SO to uncover challenges and themes in LLaMA adoption.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222390" y="9308528"/>
            <a:ext cx="647778" cy="60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2600" spc="32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634084" y="-27147"/>
            <a:ext cx="10748929" cy="10969660"/>
            <a:chOff x="0" y="0"/>
            <a:chExt cx="2830994" cy="28891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30993" cy="2889129"/>
            </a:xfrm>
            <a:custGeom>
              <a:avLst/>
              <a:gdLst/>
              <a:ahLst/>
              <a:cxnLst/>
              <a:rect r="r" b="b" t="t" l="l"/>
              <a:pathLst>
                <a:path h="2889129" w="2830993">
                  <a:moveTo>
                    <a:pt x="0" y="0"/>
                  </a:moveTo>
                  <a:lnTo>
                    <a:pt x="2830993" y="0"/>
                  </a:lnTo>
                  <a:lnTo>
                    <a:pt x="2830993" y="2889129"/>
                  </a:lnTo>
                  <a:lnTo>
                    <a:pt x="0" y="2889129"/>
                  </a:lnTo>
                  <a:close/>
                </a:path>
              </a:pathLst>
            </a:custGeom>
            <a:solidFill>
              <a:srgbClr val="28282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830994" cy="29367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4873416">
            <a:off x="3241450" y="4495924"/>
            <a:ext cx="11520040" cy="1298623"/>
          </a:xfrm>
          <a:custGeom>
            <a:avLst/>
            <a:gdLst/>
            <a:ahLst/>
            <a:cxnLst/>
            <a:rect r="r" b="b" t="t" l="l"/>
            <a:pathLst>
              <a:path h="1298623" w="11520040">
                <a:moveTo>
                  <a:pt x="0" y="0"/>
                </a:moveTo>
                <a:lnTo>
                  <a:pt x="11520040" y="0"/>
                </a:lnTo>
                <a:lnTo>
                  <a:pt x="11520040" y="1298623"/>
                </a:lnTo>
                <a:lnTo>
                  <a:pt x="0" y="1298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792552">
            <a:off x="6887549" y="-539109"/>
            <a:ext cx="2209301" cy="10969660"/>
            <a:chOff x="0" y="0"/>
            <a:chExt cx="581874" cy="288912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81874" cy="2889129"/>
            </a:xfrm>
            <a:custGeom>
              <a:avLst/>
              <a:gdLst/>
              <a:ahLst/>
              <a:cxnLst/>
              <a:rect r="r" b="b" t="t" l="l"/>
              <a:pathLst>
                <a:path h="2889129" w="581874">
                  <a:moveTo>
                    <a:pt x="0" y="0"/>
                  </a:moveTo>
                  <a:lnTo>
                    <a:pt x="581874" y="0"/>
                  </a:lnTo>
                  <a:lnTo>
                    <a:pt x="581874" y="2889129"/>
                  </a:lnTo>
                  <a:lnTo>
                    <a:pt x="0" y="288912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581874" cy="29367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28700" y="4649991"/>
            <a:ext cx="2623419" cy="295731"/>
          </a:xfrm>
          <a:custGeom>
            <a:avLst/>
            <a:gdLst/>
            <a:ahLst/>
            <a:cxnLst/>
            <a:rect r="r" b="b" t="t" l="l"/>
            <a:pathLst>
              <a:path h="295731" w="2623419">
                <a:moveTo>
                  <a:pt x="0" y="0"/>
                </a:moveTo>
                <a:lnTo>
                  <a:pt x="2623419" y="0"/>
                </a:lnTo>
                <a:lnTo>
                  <a:pt x="2623419" y="295730"/>
                </a:lnTo>
                <a:lnTo>
                  <a:pt x="0" y="2957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1568553" y="459344"/>
            <a:ext cx="5841793" cy="848844"/>
            <a:chOff x="0" y="0"/>
            <a:chExt cx="7789057" cy="1131792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7789057" cy="1131792"/>
              <a:chOff x="0" y="0"/>
              <a:chExt cx="1538579" cy="223564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538579" cy="223564"/>
              </a:xfrm>
              <a:custGeom>
                <a:avLst/>
                <a:gdLst/>
                <a:ahLst/>
                <a:cxnLst/>
                <a:rect r="r" b="b" t="t" l="l"/>
                <a:pathLst>
                  <a:path h="223564" w="1538579">
                    <a:moveTo>
                      <a:pt x="42408" y="0"/>
                    </a:moveTo>
                    <a:lnTo>
                      <a:pt x="1496171" y="0"/>
                    </a:lnTo>
                    <a:cubicBezTo>
                      <a:pt x="1507418" y="0"/>
                      <a:pt x="1518205" y="4468"/>
                      <a:pt x="1526158" y="12421"/>
                    </a:cubicBezTo>
                    <a:cubicBezTo>
                      <a:pt x="1534111" y="20374"/>
                      <a:pt x="1538579" y="31161"/>
                      <a:pt x="1538579" y="42408"/>
                    </a:cubicBezTo>
                    <a:lnTo>
                      <a:pt x="1538579" y="181155"/>
                    </a:lnTo>
                    <a:cubicBezTo>
                      <a:pt x="1538579" y="192403"/>
                      <a:pt x="1534111" y="203190"/>
                      <a:pt x="1526158" y="211143"/>
                    </a:cubicBezTo>
                    <a:cubicBezTo>
                      <a:pt x="1518205" y="219096"/>
                      <a:pt x="1507418" y="223564"/>
                      <a:pt x="1496171" y="223564"/>
                    </a:cubicBezTo>
                    <a:lnTo>
                      <a:pt x="42408" y="223564"/>
                    </a:lnTo>
                    <a:cubicBezTo>
                      <a:pt x="18987" y="223564"/>
                      <a:pt x="0" y="204577"/>
                      <a:pt x="0" y="181155"/>
                    </a:cubicBezTo>
                    <a:lnTo>
                      <a:pt x="0" y="42408"/>
                    </a:lnTo>
                    <a:cubicBezTo>
                      <a:pt x="0" y="31161"/>
                      <a:pt x="4468" y="20374"/>
                      <a:pt x="12421" y="12421"/>
                    </a:cubicBezTo>
                    <a:cubicBezTo>
                      <a:pt x="20374" y="4468"/>
                      <a:pt x="31161" y="0"/>
                      <a:pt x="4240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47625"/>
                <a:ext cx="1538579" cy="2711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sp>
          <p:nvSpPr>
            <p:cNvPr name="Freeform 14" id="14"/>
            <p:cNvSpPr/>
            <p:nvPr/>
          </p:nvSpPr>
          <p:spPr>
            <a:xfrm flipH="false" flipV="false" rot="0">
              <a:off x="3485022" y="75705"/>
              <a:ext cx="1632646" cy="955778"/>
            </a:xfrm>
            <a:custGeom>
              <a:avLst/>
              <a:gdLst/>
              <a:ahLst/>
              <a:cxnLst/>
              <a:rect r="r" b="b" t="t" l="l"/>
              <a:pathLst>
                <a:path h="955778" w="1632646">
                  <a:moveTo>
                    <a:pt x="0" y="0"/>
                  </a:moveTo>
                  <a:lnTo>
                    <a:pt x="1632646" y="0"/>
                  </a:lnTo>
                  <a:lnTo>
                    <a:pt x="1632646" y="955778"/>
                  </a:lnTo>
                  <a:lnTo>
                    <a:pt x="0" y="955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35738" y="116945"/>
              <a:ext cx="3196885" cy="873299"/>
            </a:xfrm>
            <a:custGeom>
              <a:avLst/>
              <a:gdLst/>
              <a:ahLst/>
              <a:cxnLst/>
              <a:rect r="r" b="b" t="t" l="l"/>
              <a:pathLst>
                <a:path h="873299" w="3196885">
                  <a:moveTo>
                    <a:pt x="0" y="0"/>
                  </a:moveTo>
                  <a:lnTo>
                    <a:pt x="3196884" y="0"/>
                  </a:lnTo>
                  <a:lnTo>
                    <a:pt x="3196884" y="873299"/>
                  </a:lnTo>
                  <a:lnTo>
                    <a:pt x="0" y="873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553" t="-17297" r="-5196" b="-18637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5273623" y="131676"/>
              <a:ext cx="2314040" cy="843836"/>
            </a:xfrm>
            <a:custGeom>
              <a:avLst/>
              <a:gdLst/>
              <a:ahLst/>
              <a:cxnLst/>
              <a:rect r="r" b="b" t="t" l="l"/>
              <a:pathLst>
                <a:path h="843836" w="2314040">
                  <a:moveTo>
                    <a:pt x="0" y="0"/>
                  </a:moveTo>
                  <a:lnTo>
                    <a:pt x="2314040" y="0"/>
                  </a:lnTo>
                  <a:lnTo>
                    <a:pt x="2314040" y="843836"/>
                  </a:lnTo>
                  <a:lnTo>
                    <a:pt x="0" y="843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7572" r="0" b="-24776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11359714" y="5756183"/>
            <a:ext cx="5899586" cy="1259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520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 are the main topics discussed about LLaMA on Stack Overflow?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5452" y="1146263"/>
            <a:ext cx="8931784" cy="2920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760"/>
              </a:lnSpc>
              <a:spcBef>
                <a:spcPct val="0"/>
              </a:spcBef>
            </a:pPr>
            <a:r>
              <a:rPr lang="en-US" b="true" sz="8400" spc="235" strike="noStrike" u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RESEARCH QUESTIONS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715483" y="7940358"/>
            <a:ext cx="6543817" cy="1259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520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 related topics and technologies emerge in discussions about LLaMA?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176061" y="5764755"/>
            <a:ext cx="1078844" cy="1309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80"/>
              </a:lnSpc>
            </a:pPr>
            <a:r>
              <a:rPr lang="en-US" sz="7700" b="true">
                <a:solidFill>
                  <a:srgbClr val="FFA4D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522622" y="7948931"/>
            <a:ext cx="1078844" cy="1309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80"/>
              </a:lnSpc>
            </a:pPr>
            <a:r>
              <a:rPr lang="en-US" sz="7700" b="true">
                <a:solidFill>
                  <a:srgbClr val="7EDB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7222390" y="9308528"/>
            <a:ext cx="647778" cy="60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2600" spc="32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DAGXFmdetvM</dc:identifier>
  <dcterms:modified xsi:type="dcterms:W3CDTF">2011-08-01T06:04:30Z</dcterms:modified>
  <cp:revision>1</cp:revision>
  <dc:title>QuaSoQ_2024_Paper_#5</dc:title>
</cp:coreProperties>
</file>