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3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6.xml" ContentType="application/vnd.openxmlformats-officedocument.drawingml.chartshapes+xml"/>
  <Override PartName="/ppt/notesSlides/notesSlide3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7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8.xml" ContentType="application/vnd.openxmlformats-officedocument.drawingml.chartshapes+xml"/>
  <Override PartName="/ppt/notesSlides/notesSlide3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9.xml" ContentType="application/vnd.openxmlformats-officedocument.drawingml.chartshape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10.xml" ContentType="application/vnd.openxmlformats-officedocument.drawingml.chartshapes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4" r:id="rId1"/>
  </p:sldMasterIdLst>
  <p:notesMasterIdLst>
    <p:notesMasterId r:id="rId43"/>
  </p:notesMasterIdLst>
  <p:sldIdLst>
    <p:sldId id="256" r:id="rId2"/>
    <p:sldId id="300" r:id="rId3"/>
    <p:sldId id="301" r:id="rId4"/>
    <p:sldId id="303" r:id="rId5"/>
    <p:sldId id="302" r:id="rId6"/>
    <p:sldId id="299" r:id="rId7"/>
    <p:sldId id="298" r:id="rId8"/>
    <p:sldId id="260" r:id="rId9"/>
    <p:sldId id="259" r:id="rId10"/>
    <p:sldId id="296" r:id="rId11"/>
    <p:sldId id="317" r:id="rId12"/>
    <p:sldId id="319" r:id="rId13"/>
    <p:sldId id="329" r:id="rId14"/>
    <p:sldId id="318" r:id="rId15"/>
    <p:sldId id="268" r:id="rId16"/>
    <p:sldId id="275" r:id="rId17"/>
    <p:sldId id="305" r:id="rId18"/>
    <p:sldId id="277" r:id="rId19"/>
    <p:sldId id="304" r:id="rId20"/>
    <p:sldId id="323" r:id="rId21"/>
    <p:sldId id="262" r:id="rId22"/>
    <p:sldId id="306" r:id="rId23"/>
    <p:sldId id="324" r:id="rId24"/>
    <p:sldId id="330" r:id="rId25"/>
    <p:sldId id="266" r:id="rId26"/>
    <p:sldId id="273" r:id="rId27"/>
    <p:sldId id="286" r:id="rId28"/>
    <p:sldId id="287" r:id="rId29"/>
    <p:sldId id="325" r:id="rId30"/>
    <p:sldId id="309" r:id="rId31"/>
    <p:sldId id="311" r:id="rId32"/>
    <p:sldId id="326" r:id="rId33"/>
    <p:sldId id="312" r:id="rId34"/>
    <p:sldId id="328" r:id="rId35"/>
    <p:sldId id="331" r:id="rId36"/>
    <p:sldId id="288" r:id="rId37"/>
    <p:sldId id="315" r:id="rId38"/>
    <p:sldId id="327" r:id="rId39"/>
    <p:sldId id="267" r:id="rId40"/>
    <p:sldId id="313" r:id="rId41"/>
    <p:sldId id="314" r:id="rId42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URU Tomoaki" initials="TT" lastIdx="1" clrIdx="0">
    <p:extLst>
      <p:ext uri="{19B8F6BF-5375-455C-9EA6-DF929625EA0E}">
        <p15:presenceInfo xmlns:p15="http://schemas.microsoft.com/office/powerpoint/2012/main" userId="S::u396938g@ecs.osaka-u.ac.jp::7810defa-b10c-4e21-bf06-8b89767c55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FCFCFC"/>
    <a:srgbClr val="F6CAC4"/>
    <a:srgbClr val="F5F5F5"/>
    <a:srgbClr val="EB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7E02F6-FEE9-42C4-B8A2-C50CABD9654B}" v="1" dt="2025-03-19T03:08:48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491" autoAdjust="0"/>
    <p:restoredTop sz="94660"/>
  </p:normalViewPr>
  <p:slideViewPr>
    <p:cSldViewPr snapToGrid="0">
      <p:cViewPr>
        <p:scale>
          <a:sx n="88" d="100"/>
          <a:sy n="88" d="100"/>
        </p:scale>
        <p:origin x="85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koto Matsushita" userId="4ac42d0626fc5d1b" providerId="LiveId" clId="{617E02F6-FEE9-42C4-B8A2-C50CABD9654B}"/>
    <pc:docChg chg="modSld">
      <pc:chgData name="Makoto Matsushita" userId="4ac42d0626fc5d1b" providerId="LiveId" clId="{617E02F6-FEE9-42C4-B8A2-C50CABD9654B}" dt="2025-03-19T03:08:48.993" v="0"/>
      <pc:docMkLst>
        <pc:docMk/>
      </pc:docMkLst>
      <pc:sldChg chg="modSp">
        <pc:chgData name="Makoto Matsushita" userId="4ac42d0626fc5d1b" providerId="LiveId" clId="{617E02F6-FEE9-42C4-B8A2-C50CABD9654B}" dt="2025-03-19T03:08:48.993" v="0"/>
        <pc:sldMkLst>
          <pc:docMk/>
          <pc:sldMk cId="132382338" sldId="256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32382338" sldId="256"/>
            <ac:spMk id="2" creationId="{44767DA5-0D66-42D5-B56B-6A4F8C0E6C57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32382338" sldId="256"/>
            <ac:spMk id="3" creationId="{BEC07461-0284-490D-A6EB-9D9DBDB23B14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1914588192" sldId="260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914588192" sldId="260"/>
            <ac:spMk id="2" creationId="{84DAA7EB-6931-41A3-BF93-E1C5B7419DBB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914588192" sldId="260"/>
            <ac:spMk id="3" creationId="{32490C3B-6FE5-4A4B-8EA5-D9B638496FE4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914588192" sldId="260"/>
            <ac:spMk id="4" creationId="{5FFFCA92-0351-4758-81AC-B8D0BE1DB500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4112256191" sldId="261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4112256191" sldId="261"/>
            <ac:spMk id="2" creationId="{C33E6EE6-277F-45DD-B5C4-9E4E05714B82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4112256191" sldId="261"/>
            <ac:spMk id="3" creationId="{DB75043B-60AD-47F0-BAF9-C74E77520D34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4112256191" sldId="261"/>
            <ac:spMk id="4" creationId="{1DBA885D-69F2-40C2-BF6E-9510E4D8CB4A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3383293605" sldId="262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383293605" sldId="262"/>
            <ac:spMk id="2" creationId="{C386E3FF-B528-40FA-9CD8-916F330180ED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383293605" sldId="262"/>
            <ac:spMk id="4" creationId="{8A06AE5E-8C10-4D5F-B642-B0DD28783673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383293605" sldId="262"/>
            <ac:spMk id="5" creationId="{0E287773-58DE-4F46-8516-571FBC3B4192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3555830394" sldId="263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555830394" sldId="263"/>
            <ac:spMk id="2" creationId="{C386E3FF-B528-40FA-9CD8-916F330180ED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555830394" sldId="263"/>
            <ac:spMk id="4" creationId="{8A06AE5E-8C10-4D5F-B642-B0DD28783673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555830394" sldId="263"/>
            <ac:spMk id="5" creationId="{0E287773-58DE-4F46-8516-571FBC3B4192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2408820094" sldId="264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2408820094" sldId="264"/>
            <ac:spMk id="2" creationId="{1847A50D-E074-4609-82F8-3253F1AF879E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2408820094" sldId="264"/>
            <ac:spMk id="3" creationId="{B956C2F2-BC71-40A4-BEDF-25B06EFE8A5F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2408820094" sldId="264"/>
            <ac:spMk id="4" creationId="{088618A5-F1C4-4E0A-A64F-28788B9D85C8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565533082" sldId="265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565533082" sldId="265"/>
            <ac:spMk id="2" creationId="{30B4BF93-B942-4680-B808-D4C71D444AF4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565533082" sldId="265"/>
            <ac:spMk id="3" creationId="{441E5E38-729F-4623-9111-721980EE51DF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565533082" sldId="265"/>
            <ac:spMk id="4" creationId="{C168D5CF-1B39-4DF9-864A-F565E0F41BFA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1844237024" sldId="266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844237024" sldId="266"/>
            <ac:spMk id="2" creationId="{C7D8AC07-205A-45E2-B8B8-94990F2319EA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844237024" sldId="266"/>
            <ac:spMk id="3" creationId="{9839534D-0D81-47ED-873A-B69EA6CC091B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1844237024" sldId="266"/>
            <ac:spMk id="4" creationId="{5CBD1B0C-1EB7-4584-A135-B53D9EB6D7F7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72120871" sldId="267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72120871" sldId="267"/>
            <ac:spMk id="2" creationId="{277B4858-38C0-4535-834C-87AACACD121F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72120871" sldId="267"/>
            <ac:spMk id="3" creationId="{1E4E591F-5EF9-4F88-B125-91E1B2911798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72120871" sldId="267"/>
            <ac:spMk id="4" creationId="{DDDA346F-F6EF-4CB7-B8A5-144A53C2D278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3137631307" sldId="268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137631307" sldId="268"/>
            <ac:spMk id="2" creationId="{277B4858-38C0-4535-834C-87AACACD121F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137631307" sldId="268"/>
            <ac:spMk id="3" creationId="{1E4E591F-5EF9-4F88-B125-91E1B2911798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137631307" sldId="268"/>
            <ac:spMk id="4" creationId="{DDDA346F-F6EF-4CB7-B8A5-144A53C2D278}"/>
          </ac:spMkLst>
        </pc:spChg>
      </pc:sldChg>
      <pc:sldChg chg="modSp">
        <pc:chgData name="Makoto Matsushita" userId="4ac42d0626fc5d1b" providerId="LiveId" clId="{617E02F6-FEE9-42C4-B8A2-C50CABD9654B}" dt="2025-03-19T03:08:48.993" v="0"/>
        <pc:sldMkLst>
          <pc:docMk/>
          <pc:sldMk cId="3873796484" sldId="270"/>
        </pc:sldMkLst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873796484" sldId="270"/>
            <ac:spMk id="2" creationId="{711C8457-42F3-4FFF-928F-811BE92A4305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873796484" sldId="270"/>
            <ac:spMk id="3" creationId="{101BE2F6-85AF-47DE-AC44-9C23AB198AE6}"/>
          </ac:spMkLst>
        </pc:spChg>
        <pc:spChg chg="mod">
          <ac:chgData name="Makoto Matsushita" userId="4ac42d0626fc5d1b" providerId="LiveId" clId="{617E02F6-FEE9-42C4-B8A2-C50CABD9654B}" dt="2025-03-19T03:08:48.993" v="0"/>
          <ac:spMkLst>
            <pc:docMk/>
            <pc:sldMk cId="3873796484" sldId="270"/>
            <ac:spMk id="4" creationId="{8B690CF1-4113-48F3-997F-D2895B89B51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7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1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8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2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9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4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6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___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Refactorable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24-0E46-9571-A44A33F600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refactorable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824-0E46-9571-A44A33F600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24-0E46-9571-A44A33F60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Refactorable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27-2144-AA0A-34296F5B63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refactorable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E27-2144-AA0A-34296F5B63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27-2144-AA0A-34296F5B63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Built successfully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C8-E846-A813-FABFF9B047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Failed to build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0C8-E846-A813-FABFF9B047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C8-E846-A813-FABFF9B04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Verified by Tests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E-C144-8844-EB9917862B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Covering Test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EE-C144-8844-EB9917862B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EE-C144-8844-EB9917862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Refactorable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0D-8D4C-B23A-BD6496BA59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refactorable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E0D-8D4C-B23A-BD6496BA59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0D-8D4C-B23A-BD6496BA59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Built successfully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75-7B4F-85CC-695D25EF195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Failed to build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875-7B4F-85CC-695D25EF19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75-7B4F-85CC-695D25EF19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C3-B34D-A679-04B49540DF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Used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0C3-B34D-A679-04B49540DF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C3-B34D-A679-04B49540DF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Refactorable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24-0E46-9571-A44A33F600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refactorable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824-0E46-9571-A44A33F600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24-0E46-9571-A44A33F60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Refactorable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26-FC41-95B4-E0175E0C13D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refactorable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F26-FC41-95B4-E0175E0C13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26-FC41-95B4-E0175E0C13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Built successfully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24-8E4C-B4A5-83663314801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Failed to build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C24-8E4C-B4A5-8366331480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24-8E4C-B4A5-8366331480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Verified by Tests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8B-EF4C-85D8-CE94BFC71C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Covering Test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D8B-EF4C-85D8-CE94BFC71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8B-EF4C-85D8-CE94BFC71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Refactorable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27-2144-AA0A-34296F5B63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refactorable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E27-2144-AA0A-34296F5B63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27-2144-AA0A-34296F5B63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Built successfully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C8-E846-A813-FABFF9B047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Failed to build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0C8-E846-A813-FABFF9B047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C8-E846-A813-FABFF9B04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Verified by Tests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EE-C144-8844-EB9917862B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Covering Test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EE-C144-8844-EB9917862B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EE-C144-8844-EB9917862B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Verified by Tests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249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8B-EF4C-85D8-CE94BFC71CE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Covering Test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340F3B5-1E14-6B48-9A6A-A1E941FA659E}" type="VALUE">
                      <a:rPr lang="en-US" altLang="ja-JP">
                        <a:solidFill>
                          <a:schemeClr val="bg1"/>
                        </a:solidFill>
                      </a:rPr>
                      <a:pPr/>
                      <a:t>[値]</a:t>
                    </a:fld>
                    <a:endParaRPr lang="ja-JP" alt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D8B-EF4C-85D8-CE94BFC71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Clone pairs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8B-EF4C-85D8-CE94BFC71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75730144"/>
        <c:axId val="1575731856"/>
      </c:barChart>
      <c:catAx>
        <c:axId val="1575730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75731856"/>
        <c:crosses val="autoZero"/>
        <c:auto val="1"/>
        <c:lblAlgn val="ctr"/>
        <c:lblOffset val="100"/>
        <c:noMultiLvlLbl val="0"/>
      </c:catAx>
      <c:valAx>
        <c:axId val="157573185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157573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0.0246</cdr:x>
      <cdr:y>0.14135</cdr:y>
    </cdr:from>
    <cdr:to>
      <cdr:x>0.9754</cdr:x>
      <cdr:y>0.24191</cdr:y>
    </cdr:to>
    <cdr:sp macro="" textlink="">
      <cdr:nvSpPr>
        <cdr:cNvPr id="2" name="右大かっこ 1">
          <a:extLst xmlns:a="http://schemas.openxmlformats.org/drawingml/2006/main">
            <a:ext uri="{FF2B5EF4-FFF2-40B4-BE49-F238E27FC236}">
              <a16:creationId xmlns:a16="http://schemas.microsoft.com/office/drawing/2014/main" id="{C6B12BF0-58AA-A5BE-9706-C611A78A6B1E}"/>
            </a:ext>
          </a:extLst>
        </cdr:cNvPr>
        <cdr:cNvSpPr/>
      </cdr:nvSpPr>
      <cdr:spPr>
        <a:xfrm xmlns:a="http://schemas.openxmlformats.org/drawingml/2006/main" rot="-5400000">
          <a:off x="2682245" y="-2296565"/>
          <a:ext cx="177394" cy="5269266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  <cdr:relSizeAnchor xmlns:cdr="http://schemas.openxmlformats.org/drawingml/2006/chartDrawing">
    <cdr:from>
      <cdr:x>0.41712</cdr:x>
      <cdr:y>0</cdr:y>
    </cdr:from>
    <cdr:to>
      <cdr:x>0.58288</cdr:x>
      <cdr:y>0.2268</cdr:y>
    </cdr:to>
    <cdr:sp macro="" textlink="">
      <cdr:nvSpPr>
        <cdr:cNvPr id="3" name="テキスト ボックス 8">
          <a:extLst xmlns:a="http://schemas.openxmlformats.org/drawingml/2006/main">
            <a:ext uri="{FF2B5EF4-FFF2-40B4-BE49-F238E27FC236}">
              <a16:creationId xmlns:a16="http://schemas.microsoft.com/office/drawing/2014/main" id="{D90703ED-ED9B-E238-288E-49239D43F890}"/>
            </a:ext>
          </a:extLst>
        </cdr:cNvPr>
        <cdr:cNvSpPr txBox="1"/>
      </cdr:nvSpPr>
      <cdr:spPr>
        <a:xfrm xmlns:a="http://schemas.openxmlformats.org/drawingml/2006/main">
          <a:off x="2311632" y="0"/>
          <a:ext cx="918619" cy="40011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2000" dirty="0"/>
            <a:t>2,217</a:t>
          </a:r>
          <a:endParaRPr kumimoji="1" lang="ja-JP" altLang="en-US" sz="2000"/>
        </a:p>
      </cdr:txBody>
    </cdr:sp>
  </cdr:relSizeAnchor>
  <cdr:relSizeAnchor xmlns:cdr="http://schemas.openxmlformats.org/drawingml/2006/chartDrawing">
    <cdr:from>
      <cdr:x>0.02766</cdr:x>
      <cdr:y>0.49148</cdr:y>
    </cdr:from>
    <cdr:to>
      <cdr:x>0.35306</cdr:x>
      <cdr:y>0.58718</cdr:y>
    </cdr:to>
    <cdr:sp macro="" textlink="">
      <cdr:nvSpPr>
        <cdr:cNvPr id="4" name="右大かっこ 3">
          <a:extLst xmlns:a="http://schemas.openxmlformats.org/drawingml/2006/main">
            <a:ext uri="{FF2B5EF4-FFF2-40B4-BE49-F238E27FC236}">
              <a16:creationId xmlns:a16="http://schemas.microsoft.com/office/drawing/2014/main" id="{6169C848-C410-422D-C2C0-C7F1CFD24B47}"/>
            </a:ext>
          </a:extLst>
        </cdr:cNvPr>
        <cdr:cNvSpPr/>
      </cdr:nvSpPr>
      <cdr:spPr>
        <a:xfrm xmlns:a="http://schemas.openxmlformats.org/drawingml/2006/main" rot="-5400000" flipH="1">
          <a:off x="1073413" y="-11147"/>
          <a:ext cx="174009" cy="1983664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0.02766</cdr:x>
      <cdr:y>0.49148</cdr:y>
    </cdr:from>
    <cdr:to>
      <cdr:x>0.44147</cdr:x>
      <cdr:y>0.58718</cdr:y>
    </cdr:to>
    <cdr:sp macro="" textlink="">
      <cdr:nvSpPr>
        <cdr:cNvPr id="4" name="右大かっこ 3">
          <a:extLst xmlns:a="http://schemas.openxmlformats.org/drawingml/2006/main">
            <a:ext uri="{FF2B5EF4-FFF2-40B4-BE49-F238E27FC236}">
              <a16:creationId xmlns:a16="http://schemas.microsoft.com/office/drawing/2014/main" id="{6169C848-C410-422D-C2C0-C7F1CFD24B47}"/>
            </a:ext>
          </a:extLst>
        </cdr:cNvPr>
        <cdr:cNvSpPr/>
      </cdr:nvSpPr>
      <cdr:spPr>
        <a:xfrm xmlns:a="http://schemas.openxmlformats.org/drawingml/2006/main" rot="-5400000" flipH="1">
          <a:off x="1215508" y="-195166"/>
          <a:ext cx="168831" cy="2293268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0.0246</cdr:x>
      <cdr:y>0.14135</cdr:y>
    </cdr:from>
    <cdr:to>
      <cdr:x>0.9754</cdr:x>
      <cdr:y>0.24191</cdr:y>
    </cdr:to>
    <cdr:sp macro="" textlink="">
      <cdr:nvSpPr>
        <cdr:cNvPr id="2" name="右大かっこ 1">
          <a:extLst xmlns:a="http://schemas.openxmlformats.org/drawingml/2006/main">
            <a:ext uri="{FF2B5EF4-FFF2-40B4-BE49-F238E27FC236}">
              <a16:creationId xmlns:a16="http://schemas.microsoft.com/office/drawing/2014/main" id="{C6B12BF0-58AA-A5BE-9706-C611A78A6B1E}"/>
            </a:ext>
          </a:extLst>
        </cdr:cNvPr>
        <cdr:cNvSpPr/>
      </cdr:nvSpPr>
      <cdr:spPr>
        <a:xfrm xmlns:a="http://schemas.openxmlformats.org/drawingml/2006/main" rot="-5400000">
          <a:off x="2682245" y="-2296565"/>
          <a:ext cx="177394" cy="5269266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  <cdr:relSizeAnchor xmlns:cdr="http://schemas.openxmlformats.org/drawingml/2006/chartDrawing">
    <cdr:from>
      <cdr:x>0.41712</cdr:x>
      <cdr:y>0</cdr:y>
    </cdr:from>
    <cdr:to>
      <cdr:x>0.58288</cdr:x>
      <cdr:y>0.2268</cdr:y>
    </cdr:to>
    <cdr:sp macro="" textlink="">
      <cdr:nvSpPr>
        <cdr:cNvPr id="3" name="テキスト ボックス 8">
          <a:extLst xmlns:a="http://schemas.openxmlformats.org/drawingml/2006/main">
            <a:ext uri="{FF2B5EF4-FFF2-40B4-BE49-F238E27FC236}">
              <a16:creationId xmlns:a16="http://schemas.microsoft.com/office/drawing/2014/main" id="{D90703ED-ED9B-E238-288E-49239D43F890}"/>
            </a:ext>
          </a:extLst>
        </cdr:cNvPr>
        <cdr:cNvSpPr txBox="1"/>
      </cdr:nvSpPr>
      <cdr:spPr>
        <a:xfrm xmlns:a="http://schemas.openxmlformats.org/drawingml/2006/main">
          <a:off x="2311632" y="0"/>
          <a:ext cx="918619" cy="40011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2000" dirty="0"/>
            <a:t>2,217</a:t>
          </a:r>
          <a:endParaRPr kumimoji="1" lang="ja-JP" altLang="en-US" sz="2000"/>
        </a:p>
      </cdr:txBody>
    </cdr:sp>
  </cdr:relSizeAnchor>
  <cdr:relSizeAnchor xmlns:cdr="http://schemas.openxmlformats.org/drawingml/2006/chartDrawing">
    <cdr:from>
      <cdr:x>0.02766</cdr:x>
      <cdr:y>0.49148</cdr:y>
    </cdr:from>
    <cdr:to>
      <cdr:x>0.35306</cdr:x>
      <cdr:y>0.58718</cdr:y>
    </cdr:to>
    <cdr:sp macro="" textlink="">
      <cdr:nvSpPr>
        <cdr:cNvPr id="4" name="右大かっこ 3">
          <a:extLst xmlns:a="http://schemas.openxmlformats.org/drawingml/2006/main">
            <a:ext uri="{FF2B5EF4-FFF2-40B4-BE49-F238E27FC236}">
              <a16:creationId xmlns:a16="http://schemas.microsoft.com/office/drawing/2014/main" id="{6169C848-C410-422D-C2C0-C7F1CFD24B47}"/>
            </a:ext>
          </a:extLst>
        </cdr:cNvPr>
        <cdr:cNvSpPr/>
      </cdr:nvSpPr>
      <cdr:spPr>
        <a:xfrm xmlns:a="http://schemas.openxmlformats.org/drawingml/2006/main" rot="-5400000" flipH="1">
          <a:off x="1073413" y="-11147"/>
          <a:ext cx="174009" cy="1983664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0.0246</cdr:x>
      <cdr:y>0.14135</cdr:y>
    </cdr:from>
    <cdr:to>
      <cdr:x>0.9754</cdr:x>
      <cdr:y>0.24191</cdr:y>
    </cdr:to>
    <cdr:sp macro="" textlink="">
      <cdr:nvSpPr>
        <cdr:cNvPr id="2" name="右大かっこ 1">
          <a:extLst xmlns:a="http://schemas.openxmlformats.org/drawingml/2006/main">
            <a:ext uri="{FF2B5EF4-FFF2-40B4-BE49-F238E27FC236}">
              <a16:creationId xmlns:a16="http://schemas.microsoft.com/office/drawing/2014/main" id="{C6B12BF0-58AA-A5BE-9706-C611A78A6B1E}"/>
            </a:ext>
          </a:extLst>
        </cdr:cNvPr>
        <cdr:cNvSpPr/>
      </cdr:nvSpPr>
      <cdr:spPr>
        <a:xfrm xmlns:a="http://schemas.openxmlformats.org/drawingml/2006/main" rot="-5400000">
          <a:off x="2706159" y="-2387706"/>
          <a:ext cx="129567" cy="5269225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  <cdr:relSizeAnchor xmlns:cdr="http://schemas.openxmlformats.org/drawingml/2006/chartDrawing">
    <cdr:from>
      <cdr:x>0.41712</cdr:x>
      <cdr:y>0</cdr:y>
    </cdr:from>
    <cdr:to>
      <cdr:x>0.58288</cdr:x>
      <cdr:y>0.2268</cdr:y>
    </cdr:to>
    <cdr:sp macro="" textlink="">
      <cdr:nvSpPr>
        <cdr:cNvPr id="3" name="テキスト ボックス 8">
          <a:extLst xmlns:a="http://schemas.openxmlformats.org/drawingml/2006/main">
            <a:ext uri="{FF2B5EF4-FFF2-40B4-BE49-F238E27FC236}">
              <a16:creationId xmlns:a16="http://schemas.microsoft.com/office/drawing/2014/main" id="{D90703ED-ED9B-E238-288E-49239D43F890}"/>
            </a:ext>
          </a:extLst>
        </cdr:cNvPr>
        <cdr:cNvSpPr txBox="1"/>
      </cdr:nvSpPr>
      <cdr:spPr>
        <a:xfrm xmlns:a="http://schemas.openxmlformats.org/drawingml/2006/main">
          <a:off x="2311632" y="0"/>
          <a:ext cx="918619" cy="40011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2000" dirty="0"/>
            <a:t>2,217</a:t>
          </a:r>
          <a:endParaRPr kumimoji="1" lang="ja-JP" altLang="en-US" sz="20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0.02766</cdr:x>
      <cdr:y>0.49148</cdr:y>
    </cdr:from>
    <cdr:to>
      <cdr:x>0.60116</cdr:x>
      <cdr:y>0.58718</cdr:y>
    </cdr:to>
    <cdr:sp macro="" textlink="">
      <cdr:nvSpPr>
        <cdr:cNvPr id="4" name="右大かっこ 3">
          <a:extLst xmlns:a="http://schemas.openxmlformats.org/drawingml/2006/main">
            <a:ext uri="{FF2B5EF4-FFF2-40B4-BE49-F238E27FC236}">
              <a16:creationId xmlns:a16="http://schemas.microsoft.com/office/drawing/2014/main" id="{6169C848-C410-422D-C2C0-C7F1CFD24B47}"/>
            </a:ext>
          </a:extLst>
        </cdr:cNvPr>
        <cdr:cNvSpPr/>
      </cdr:nvSpPr>
      <cdr:spPr>
        <a:xfrm xmlns:a="http://schemas.openxmlformats.org/drawingml/2006/main" rot="-5400000" flipH="1">
          <a:off x="1657997" y="-637656"/>
          <a:ext cx="168831" cy="3178247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0.0246</cdr:x>
      <cdr:y>0.14135</cdr:y>
    </cdr:from>
    <cdr:to>
      <cdr:x>0.9754</cdr:x>
      <cdr:y>0.24191</cdr:y>
    </cdr:to>
    <cdr:sp macro="" textlink="">
      <cdr:nvSpPr>
        <cdr:cNvPr id="2" name="右大かっこ 1">
          <a:extLst xmlns:a="http://schemas.openxmlformats.org/drawingml/2006/main">
            <a:ext uri="{FF2B5EF4-FFF2-40B4-BE49-F238E27FC236}">
              <a16:creationId xmlns:a16="http://schemas.microsoft.com/office/drawing/2014/main" id="{C6B12BF0-58AA-A5BE-9706-C611A78A6B1E}"/>
            </a:ext>
          </a:extLst>
        </cdr:cNvPr>
        <cdr:cNvSpPr/>
      </cdr:nvSpPr>
      <cdr:spPr>
        <a:xfrm xmlns:a="http://schemas.openxmlformats.org/drawingml/2006/main" rot="-5400000">
          <a:off x="2706159" y="-2387706"/>
          <a:ext cx="129567" cy="5269225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  <cdr:relSizeAnchor xmlns:cdr="http://schemas.openxmlformats.org/drawingml/2006/chartDrawing">
    <cdr:from>
      <cdr:x>0.41712</cdr:x>
      <cdr:y>0</cdr:y>
    </cdr:from>
    <cdr:to>
      <cdr:x>0.58288</cdr:x>
      <cdr:y>0.2268</cdr:y>
    </cdr:to>
    <cdr:sp macro="" textlink="">
      <cdr:nvSpPr>
        <cdr:cNvPr id="3" name="テキスト ボックス 8">
          <a:extLst xmlns:a="http://schemas.openxmlformats.org/drawingml/2006/main">
            <a:ext uri="{FF2B5EF4-FFF2-40B4-BE49-F238E27FC236}">
              <a16:creationId xmlns:a16="http://schemas.microsoft.com/office/drawing/2014/main" id="{D90703ED-ED9B-E238-288E-49239D43F890}"/>
            </a:ext>
          </a:extLst>
        </cdr:cNvPr>
        <cdr:cNvSpPr txBox="1"/>
      </cdr:nvSpPr>
      <cdr:spPr>
        <a:xfrm xmlns:a="http://schemas.openxmlformats.org/drawingml/2006/main">
          <a:off x="2311632" y="0"/>
          <a:ext cx="918619" cy="40011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2000" dirty="0"/>
            <a:t>2,217</a:t>
          </a:r>
          <a:endParaRPr kumimoji="1" lang="ja-JP" altLang="en-US" sz="20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0.02766</cdr:x>
      <cdr:y>0.49148</cdr:y>
    </cdr:from>
    <cdr:to>
      <cdr:x>0.52265</cdr:x>
      <cdr:y>0.58718</cdr:y>
    </cdr:to>
    <cdr:sp macro="" textlink="">
      <cdr:nvSpPr>
        <cdr:cNvPr id="4" name="右大かっこ 3">
          <a:extLst xmlns:a="http://schemas.openxmlformats.org/drawingml/2006/main">
            <a:ext uri="{FF2B5EF4-FFF2-40B4-BE49-F238E27FC236}">
              <a16:creationId xmlns:a16="http://schemas.microsoft.com/office/drawing/2014/main" id="{6169C848-C410-422D-C2C0-C7F1CFD24B47}"/>
            </a:ext>
          </a:extLst>
        </cdr:cNvPr>
        <cdr:cNvSpPr/>
      </cdr:nvSpPr>
      <cdr:spPr>
        <a:xfrm xmlns:a="http://schemas.openxmlformats.org/drawingml/2006/main" rot="-5400000" flipH="1">
          <a:off x="1440466" y="-420125"/>
          <a:ext cx="168831" cy="2743185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0.0246</cdr:x>
      <cdr:y>0.14135</cdr:y>
    </cdr:from>
    <cdr:to>
      <cdr:x>0.9754</cdr:x>
      <cdr:y>0.24191</cdr:y>
    </cdr:to>
    <cdr:sp macro="" textlink="">
      <cdr:nvSpPr>
        <cdr:cNvPr id="2" name="右大かっこ 1">
          <a:extLst xmlns:a="http://schemas.openxmlformats.org/drawingml/2006/main">
            <a:ext uri="{FF2B5EF4-FFF2-40B4-BE49-F238E27FC236}">
              <a16:creationId xmlns:a16="http://schemas.microsoft.com/office/drawing/2014/main" id="{C6B12BF0-58AA-A5BE-9706-C611A78A6B1E}"/>
            </a:ext>
          </a:extLst>
        </cdr:cNvPr>
        <cdr:cNvSpPr/>
      </cdr:nvSpPr>
      <cdr:spPr>
        <a:xfrm xmlns:a="http://schemas.openxmlformats.org/drawingml/2006/main" rot="-5400000">
          <a:off x="2706159" y="-2387706"/>
          <a:ext cx="129567" cy="5269225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  <cdr:relSizeAnchor xmlns:cdr="http://schemas.openxmlformats.org/drawingml/2006/chartDrawing">
    <cdr:from>
      <cdr:x>0.41712</cdr:x>
      <cdr:y>0</cdr:y>
    </cdr:from>
    <cdr:to>
      <cdr:x>0.58288</cdr:x>
      <cdr:y>0.2268</cdr:y>
    </cdr:to>
    <cdr:sp macro="" textlink="">
      <cdr:nvSpPr>
        <cdr:cNvPr id="3" name="テキスト ボックス 8">
          <a:extLst xmlns:a="http://schemas.openxmlformats.org/drawingml/2006/main">
            <a:ext uri="{FF2B5EF4-FFF2-40B4-BE49-F238E27FC236}">
              <a16:creationId xmlns:a16="http://schemas.microsoft.com/office/drawing/2014/main" id="{D90703ED-ED9B-E238-288E-49239D43F890}"/>
            </a:ext>
          </a:extLst>
        </cdr:cNvPr>
        <cdr:cNvSpPr txBox="1"/>
      </cdr:nvSpPr>
      <cdr:spPr>
        <a:xfrm xmlns:a="http://schemas.openxmlformats.org/drawingml/2006/main">
          <a:off x="2311632" y="0"/>
          <a:ext cx="918619" cy="40011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2000" dirty="0"/>
            <a:t>2,217</a:t>
          </a:r>
          <a:endParaRPr kumimoji="1" lang="ja-JP" altLang="en-US" sz="200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0.02766</cdr:x>
      <cdr:y>0.49148</cdr:y>
    </cdr:from>
    <cdr:to>
      <cdr:x>0.52265</cdr:x>
      <cdr:y>0.58718</cdr:y>
    </cdr:to>
    <cdr:sp macro="" textlink="">
      <cdr:nvSpPr>
        <cdr:cNvPr id="4" name="右大かっこ 3">
          <a:extLst xmlns:a="http://schemas.openxmlformats.org/drawingml/2006/main">
            <a:ext uri="{FF2B5EF4-FFF2-40B4-BE49-F238E27FC236}">
              <a16:creationId xmlns:a16="http://schemas.microsoft.com/office/drawing/2014/main" id="{6169C848-C410-422D-C2C0-C7F1CFD24B47}"/>
            </a:ext>
          </a:extLst>
        </cdr:cNvPr>
        <cdr:cNvSpPr/>
      </cdr:nvSpPr>
      <cdr:spPr>
        <a:xfrm xmlns:a="http://schemas.openxmlformats.org/drawingml/2006/main" rot="-5400000" flipH="1">
          <a:off x="1440466" y="-420125"/>
          <a:ext cx="168831" cy="2743185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0.0246</cdr:x>
      <cdr:y>0.14135</cdr:y>
    </cdr:from>
    <cdr:to>
      <cdr:x>0.9754</cdr:x>
      <cdr:y>0.24191</cdr:y>
    </cdr:to>
    <cdr:sp macro="" textlink="">
      <cdr:nvSpPr>
        <cdr:cNvPr id="2" name="右大かっこ 1">
          <a:extLst xmlns:a="http://schemas.openxmlformats.org/drawingml/2006/main">
            <a:ext uri="{FF2B5EF4-FFF2-40B4-BE49-F238E27FC236}">
              <a16:creationId xmlns:a16="http://schemas.microsoft.com/office/drawing/2014/main" id="{C6B12BF0-58AA-A5BE-9706-C611A78A6B1E}"/>
            </a:ext>
          </a:extLst>
        </cdr:cNvPr>
        <cdr:cNvSpPr/>
      </cdr:nvSpPr>
      <cdr:spPr>
        <a:xfrm xmlns:a="http://schemas.openxmlformats.org/drawingml/2006/main" rot="-5400000">
          <a:off x="2706159" y="-2387706"/>
          <a:ext cx="129567" cy="5269225"/>
        </a:xfrm>
        <a:prstGeom xmlns:a="http://schemas.openxmlformats.org/drawingml/2006/main" prst="rightBracket">
          <a:avLst/>
        </a:prstGeom>
        <a:ln xmlns:a="http://schemas.openxmlformats.org/drawingml/2006/main" w="38100">
          <a:solidFill>
            <a:schemeClr val="tx1"/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kumimoji="1" lang="ja-JP" altLang="en-US"/>
        </a:p>
      </cdr:txBody>
    </cdr:sp>
  </cdr:relSizeAnchor>
  <cdr:relSizeAnchor xmlns:cdr="http://schemas.openxmlformats.org/drawingml/2006/chartDrawing">
    <cdr:from>
      <cdr:x>0.41712</cdr:x>
      <cdr:y>0</cdr:y>
    </cdr:from>
    <cdr:to>
      <cdr:x>0.58288</cdr:x>
      <cdr:y>0.2268</cdr:y>
    </cdr:to>
    <cdr:sp macro="" textlink="">
      <cdr:nvSpPr>
        <cdr:cNvPr id="3" name="テキスト ボックス 8">
          <a:extLst xmlns:a="http://schemas.openxmlformats.org/drawingml/2006/main">
            <a:ext uri="{FF2B5EF4-FFF2-40B4-BE49-F238E27FC236}">
              <a16:creationId xmlns:a16="http://schemas.microsoft.com/office/drawing/2014/main" id="{D90703ED-ED9B-E238-288E-49239D43F890}"/>
            </a:ext>
          </a:extLst>
        </cdr:cNvPr>
        <cdr:cNvSpPr txBox="1"/>
      </cdr:nvSpPr>
      <cdr:spPr>
        <a:xfrm xmlns:a="http://schemas.openxmlformats.org/drawingml/2006/main">
          <a:off x="2311632" y="0"/>
          <a:ext cx="918619" cy="40011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 anchor="ctr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altLang="ja-JP" sz="2000" dirty="0"/>
            <a:t>2,217</a:t>
          </a:r>
          <a:endParaRPr kumimoji="1" lang="ja-JP" altLang="en-US" sz="20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6B1CC-F4CB-9542-96C2-E6607A6D7D06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4D831-729F-7D49-9BA8-221989EF40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534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- Hi everyone.</a:t>
            </a:r>
          </a:p>
          <a:p>
            <a:r>
              <a:rPr kumimoji="1" lang="en-US" altLang="ja-JP" dirty="0"/>
              <a:t>or</a:t>
            </a:r>
          </a:p>
          <a:p>
            <a:r>
              <a:rPr kumimoji="1" lang="en-US" altLang="ja-JP" dirty="0"/>
              <a:t>- 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 you for your 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kind] introduction.</a:t>
            </a:r>
          </a:p>
          <a:p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Takuto Kawamoto</a:t>
            </a:r>
          </a:p>
          <a:p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I'm studying under professor Higo.</a:t>
            </a:r>
          </a:p>
          <a:p>
            <a:r>
              <a:rPr kumimoji="1" lang="en-US" altLang="ja-JP" dirty="0"/>
              <a:t> </a:t>
            </a:r>
          </a:p>
          <a:p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I'm pleased to have this opportunity to speak [to you today].</a:t>
            </a:r>
            <a:endParaRPr kumimoji="1" lang="en-US" altLang="ja-JP" dirty="0"/>
          </a:p>
          <a:p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I'd like to start talking.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I'd like to talk about my research </a:t>
            </a:r>
            <a:r>
              <a:rPr kumimoji="1" lang="en-US" altLang="ja-JP" dirty="0"/>
              <a:t>"Code clone refactoring in C# with Lambda Expressions"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[First,] As a background, I'll introduce code clone and its refactoring.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918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8C33A-3CE8-B9CF-188A-BB163BC6F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5573471-2675-FBF6-C85E-8DA9B2A495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0B400B-531B-734E-0E7B-14AB1651D0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Higher order function is the function takes one or more functions as arguments.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//For example, map, filter, and reduce.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0A8764-A3B4-F2B8-6405-0B71B3E271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772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Existing research has proposed these techniques already, but there were some limitations.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(4Minutes)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228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Today, I would like to introduce this, the limitation "clones must not contain jump statements".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0142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9D258-6B87-D516-F5C2-D9BB5C5D8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69AAA7-DA0C-C9D2-AFD3-C886E8941F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A85968-BF69-ECD3-7611-89AC3C0028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jump statement contains return, break, and continue statement.</a:t>
            </a:r>
          </a:p>
          <a:p>
            <a:r>
              <a:rPr kumimoji="1" lang="en-US" altLang="ja-JP" dirty="0"/>
              <a:t>it is statement that causes the execution position to jump.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785C17-2807-6000-D946-6EABF4FF6D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5554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I'll explain why this limitation is necessary, using this source code.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Ok, as you can see, These source code are similar.</a:t>
            </a:r>
          </a:p>
          <a:p>
            <a:r>
              <a:rPr kumimoji="1" lang="en-US" altLang="ja-JP" dirty="0"/>
              <a:t>Then...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413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Then... I've highlighted the matched parts.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We can find It is type-3 code clone. (because these contain statement-level differences.)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Let's try refactoring using behavior parameterization, using lambda expressions.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8287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EB202-1666-D6F9-87F8-C9DB02DD2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F244329-DE3B-BE6E-34E2-EA750A9EE8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C2812E-5CCE-598D-86F3-A1257DC4D6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下をさす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)it is the definition of subroutine.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Here is the lambda 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invocation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言わない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all of 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matched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parts are extracted into 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definition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the unmatched part has been changed to the call statement of lambda.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4DE664-3DEB-6E14-0875-8A7E6E8D42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4117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B0AB1-0726-3490-77B2-376828C53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02F8E7A-7D47-9A91-23F5-89A1A500F7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1C5AB6-AE1B-8EF8-50E9-B387102E2C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first place, refactoring must not change any behavior.</a:t>
            </a:r>
          </a:p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let's check whether this subroutine 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keep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 original behavior.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092C65-4C9C-4F04-1FAF-182901480D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8585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F009C-9BB9-9CD9-68ED-2B7A8B62C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55D75E4-998E-5559-BF96-FAB8B0633D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271801-2A30-344F-8440-96496A2B81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the white part in this code fragment has 2 patterns of behavior.(if ...)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3F1FF5-E612-C45B-EE4F-63C733DF0F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55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B87E5-00B4-FB59-E90D-8C6F95C22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1E49E5D-5B4C-9E57-30F8-3EE7FEE5D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FFF0BF3-3C3B-8A5A-B09C-40CB4076C7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Second, in this code fragment, there are two(2) patterns too.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3FD303-2D51-1511-1714-C78267A5D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1349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Code clone (or simply clone), is similar code fragments within the source code.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0754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C6011-812B-EAF2-D028-D2545A18B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627919-FF43-BE21-D784-FB4D2A8C08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4CCFD46-6FBA-E560-5D90-C58BE0C63D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this subroutine has only one pattern of behavior.</a:t>
            </a: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the call statement have only one pattern of behavior.</a:t>
            </a: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the reason for the limitation.</a:t>
            </a:r>
          </a:p>
          <a:p>
            <a:pPr rtl="0"/>
            <a:endParaRPr kumimoji="1" lang="en-US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言わない</a:t>
            </a:r>
            <a:endParaRPr kumimoji="1" lang="en-US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the call statement cannot emulate various patterns of behavior.</a:t>
            </a:r>
          </a:p>
          <a:p>
            <a:pPr rtl="0"/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20B7A17-A13A-B58E-58BA-3089B02596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5450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motivation is to remove such limitations.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Specifically, it is 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handles jump statements and to accept multiple outputs.</a:t>
            </a: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//And it is related to the jump statement problem.</a:t>
            </a:r>
          </a:p>
          <a:p>
            <a:endParaRPr kumimoji="1" lang="en-US" altLang="ja-JP" dirty="0"/>
          </a:p>
          <a:p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Furthermore, we also aimed to find a language that is suitable for refactoring.</a:t>
            </a:r>
          </a:p>
          <a:p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//While existing research focuses on Java, </a:t>
            </a:r>
          </a:p>
          <a:p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focused on C#.</a:t>
            </a:r>
          </a:p>
          <a:p>
            <a:endParaRPr kumimoji="1" lang="en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next slide, I'd like to explain one of the key ideas of our research.</a:t>
            </a:r>
          </a:p>
          <a:p>
            <a:endParaRPr kumimoji="1" lang="en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(6'40'')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//</a:t>
            </a:r>
            <a:r>
              <a:rPr kumimoji="1" lang="ja-JP" altLang="en-US"/>
              <a:t>言わない</a:t>
            </a:r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Refactoring techniques are heavily influenced by language specifications.</a:t>
            </a:r>
          </a:p>
          <a:p>
            <a:r>
              <a:rPr kumimoji="1" lang="en-US" altLang="ja-JP" dirty="0"/>
              <a:t>We found that C# has a more suitable specification than Java.</a:t>
            </a:r>
          </a:p>
          <a:p>
            <a:r>
              <a:rPr kumimoji="1" lang="en-US" altLang="ja-JP" dirty="0"/>
              <a:t>Therefore we selected C# as target language.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6544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33FEB-6E60-28EA-FBC4-117A48E27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0F3ECC-6572-B8A4-7920-54D7431793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ADD4B9A-019C-4896-363D-675050B29F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handling jump statements,</a:t>
            </a: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Instead of simple call statement, we introduced a branching structure, specifically, if statement.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192372-84BC-F56A-2425-CD3CF94BD1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7290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4242F-3DDF-35FB-3843-4C81C691C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0AD61F3-2760-BCED-66BD-668CE44057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2308B27-F22A-1E67-0A18-A7F18E1B20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way, this subroutine has two patterns of behavior.</a:t>
            </a:r>
            <a:endParaRPr kumimoji="1" lang="en-US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means that it can keep the original behavior.</a:t>
            </a:r>
          </a:p>
          <a:p>
            <a:pPr rtl="0"/>
            <a:endParaRPr kumimoji="1" lang="en-US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Let's try to apply this subroutine to these code fragments.</a:t>
            </a:r>
          </a:p>
          <a:p>
            <a:pPr rtl="0"/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47C249A-E4E2-A507-271F-935FA17924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92831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662A2-87CB-8A02-F761-19F55FEFD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F31B61A-9330-D8FC-7403-6F801266CB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3252360-E431-CD43-C6D8-888E847E4C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Could you take a look at the lambda expression?</a:t>
            </a: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[These return statement] are changed from [The break statement] and [the end of the code fragments].</a:t>
            </a: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returned values represent the kind of behavior.</a:t>
            </a:r>
          </a:p>
          <a:p>
            <a:pPr rtl="0"/>
            <a:endParaRPr kumimoji="1" lang="en-US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changing is one of the feature of our approach.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C0E12F-2F32-9905-06C2-88C1A43020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6106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the overview of our approach.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takes a C# project and a clone pair as input and outputs a refactored project.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/>
          </a:p>
          <a:p>
            <a:r>
              <a:rPr kumimoji="1" lang="en-US" altLang="ja-JP" dirty="0"/>
              <a:t>Our approach is composed of 5 steps.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-------</a:t>
            </a:r>
          </a:p>
          <a:p>
            <a:r>
              <a:rPr kumimoji="1" lang="en-US" altLang="ja-JP" dirty="0"/>
              <a:t>In these steps, our approach checks whether the clone pair is refactorable.</a:t>
            </a:r>
          </a:p>
          <a:p>
            <a:r>
              <a:rPr kumimoji="1" lang="en-US" altLang="ja-JP" dirty="0"/>
              <a:t>And it found that the clone pair is not refactorable, it outputs an error instead.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6795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This step, step 3 is the unique step for handling jump statements, And I've just mentioned today.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9353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I'll talk about evaluation.</a:t>
            </a:r>
          </a:p>
          <a:p>
            <a:r>
              <a:rPr kumimoji="1" lang="en-US" altLang="ja-JP" dirty="0"/>
              <a:t>We evaluated how many code clones our approach refactors.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We collected real projects from GitHub,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detected code clones using NiCad.</a:t>
            </a:r>
            <a:endParaRPr kumimoji="1" lang="en-US" altLang="ja-JP" dirty="0"/>
          </a:p>
          <a:p>
            <a:r>
              <a:rPr kumimoji="1" lang="en-US" altLang="ja-JP" dirty="0"/>
              <a:t> and tried to apply our approach.</a:t>
            </a:r>
          </a:p>
          <a:p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ensure correctness, we checked behavior using the existing tests 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included by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project. </a:t>
            </a:r>
          </a:p>
          <a:p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We collected 22 (highly starred) projects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(containing tests and clone pairs).</a:t>
            </a:r>
            <a:endParaRPr kumimoji="1" lang="en-US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we found 2217(twenty-two hundred seventeen) clone pairs.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In the next, I'll talk about the result,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1939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we are interested in how many clones are refactorable.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an answer, thirty-five point zero percent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clone pairs were determined to be refactorable.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Conversely,...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377908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7DBE4-ED30-DF03-65E1-20122BAC1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AD51E5-B15B-3DE2-74CB-CE138F5EC5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3390DEB-310C-2409-7DF5-5F09141D6B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Conversely, more than half did not meet the conditions for refactoring.</a:t>
            </a:r>
            <a:endParaRPr kumimoji="1" lang="en-US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there are the top three reasons why it is not refactorable.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we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tried refactoring for the refactorable pairs.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02ECE43-814C-7DE7-68DE-A248C7EC47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099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/>
              <a:t>It</a:t>
            </a:r>
            <a:r>
              <a:rPr lang="ja-JP" altLang="en-US"/>
              <a:t> usually occurs due to</a:t>
            </a:r>
            <a:r>
              <a:rPr lang="en-US" altLang="ja-JP" dirty="0"/>
              <a:t> </a:t>
            </a:r>
            <a:r>
              <a:rPr lang="ja-JP" altLang="en-US"/>
              <a:t>copy and paste.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8493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E71F4-976D-A941-20EA-68424369F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4C1B2D-96F7-C94B-F7D2-D16B0F5566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E7AC920-F251-5131-F835-AB2858E439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sixty-one point zero percent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refactorable pairs were built successfully.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言わない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found that some failures occurred because </a:t>
            </a:r>
            <a:r>
              <a:rPr kumimoji="1"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implementation </a:t>
            </a:r>
            <a:r>
              <a:rPr kumimoji="1" lang="en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did not support all of the C# grammar.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49FDBE-EA2C-52BD-BB95-3DBBCEC04D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28165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D9538-EAB6-B1A7-8FF4-EA2C9A57B0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AB58AE3-E984-1A4F-5F69-2EE2346BAA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8AD424C-1675-CC74-C3FD-2797E6029E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Additionaly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kumimoji="1" lang="en-US" altLang="ja-JP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fift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y-two point six percent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 cases were covered with any tests, and passed the tests.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593429-0443-3A14-ECD6-4EDB78C5FA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37529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89C79-96B7-8D67-0C36-3F01DD167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8905E8-D90A-400D-9FBD-886F2BC0B6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E2E7BE7-E02F-4E34-12C4-FA851F78BD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remaining are the cases [where] [there were no tests covering the refactored part]. So it does not immediately mean (that it was) failure.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(it means that it's hard to judge)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D83D5C-8F04-5A13-47A2-008E24FFF3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28078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115E3-2B63-DBF1-25D5-91203B10F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5E97B5-0080-9A33-31B4-74507924F6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E6B74A3-7DF3-121C-9934-5B60B8E137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Furthermore, </a:t>
            </a:r>
            <a:r>
              <a:rPr kumimoji="1" lang="en" altLang="ja-JP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fourtyfour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point two percent of the pairs used lambda expressions, it occupies almost half of the cases.</a:t>
            </a:r>
          </a:p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concluded that behavior parameterization is effective in C# too.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B23BCE-14EC-7AA8-2712-9F1F869594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241227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Next is about future works.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4105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223E8-4C18-D66C-C720-01ED5F2C3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007F39E-76F7-68D4-A2AD-59157DFF1C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D89C445-E472-922F-4A50-1BF80907CA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And I pick it up.</a:t>
            </a:r>
            <a:endParaRPr kumimoji="1" lang="en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our approach, variables and subroutine do not have meaningful names.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meaningless names make source code difficult to understand.</a:t>
            </a:r>
            <a:endParaRPr kumimoji="1" lang="en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I'm interested in natural naming.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8BC60D-D429-AB07-E1A0-6D9AD17832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73232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Lastly, There is a summary of my presentation.</a:t>
            </a:r>
          </a:p>
          <a:p>
            <a:endParaRPr kumimoji="1" lang="en-US" altLang="ja-JP" dirty="0"/>
          </a:p>
          <a:p>
            <a:r>
              <a:rPr kumimoji="1" lang="ja-JP" altLang="en-US"/>
              <a:t>↓余裕があれば読み上げ↓</a:t>
            </a:r>
            <a:endParaRPr kumimoji="1" lang="en-US" altLang="ja-JP" dirty="0"/>
          </a:p>
          <a:p>
            <a:r>
              <a:rPr kumimoji="1" lang="en-US" altLang="ja-JP" dirty="0"/>
              <a:t>(</a:t>
            </a:r>
            <a:r>
              <a:rPr kumimoji="1" lang="ja-JP" altLang="en-US"/>
              <a:t>１個目読み上げ</a:t>
            </a:r>
            <a:r>
              <a:rPr kumimoji="1" lang="en-US" altLang="ja-JP" dirty="0"/>
              <a:t>)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As a result, (2</a:t>
            </a:r>
            <a:r>
              <a:rPr kumimoji="1" lang="ja-JP" altLang="en-US"/>
              <a:t>個目読み上げ</a:t>
            </a:r>
            <a:r>
              <a:rPr kumimoji="1" lang="en-US" altLang="ja-JP" dirty="0"/>
              <a:t>)</a:t>
            </a:r>
          </a:p>
          <a:p>
            <a:r>
              <a:rPr kumimoji="1" lang="en-US" altLang="ja-JP" dirty="0"/>
              <a:t>And (3</a:t>
            </a:r>
            <a:r>
              <a:rPr kumimoji="1" lang="ja-JP" altLang="en-US"/>
              <a:t>個目読み上げ</a:t>
            </a:r>
            <a:r>
              <a:rPr kumimoji="1" lang="en-US" altLang="ja-JP" dirty="0"/>
              <a:t>)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I’d like to conclude my talk, thank you for your attention.</a:t>
            </a:r>
          </a:p>
          <a:p>
            <a:r>
              <a:rPr kumimoji="1" lang="en-US" altLang="ja-JP" dirty="0"/>
              <a:t>//future work</a:t>
            </a:r>
          </a:p>
          <a:p>
            <a:endParaRPr kumimoji="1" lang="en-US" altLang="ja-JP" dirty="0"/>
          </a:p>
          <a:p>
            <a:r>
              <a:rPr kumimoji="1" lang="ja-JP" altLang="en-US"/>
              <a:t>手前に</a:t>
            </a:r>
            <a:r>
              <a:rPr kumimoji="1" lang="en-US" altLang="ja-JP" dirty="0" err="1"/>
              <a:t>FutureWork</a:t>
            </a:r>
            <a:r>
              <a:rPr kumimoji="1" lang="ja-JP" altLang="en-US"/>
              <a:t>のスライド，</a:t>
            </a:r>
            <a:r>
              <a:rPr kumimoji="1" lang="en-US" altLang="ja-JP" dirty="0"/>
              <a:t>Conclusion</a:t>
            </a:r>
            <a:r>
              <a:rPr kumimoji="1" lang="ja-JP" altLang="en-US"/>
              <a:t>はもっと簡潔に．</a:t>
            </a:r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993452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DB2BA-0D3A-CBCD-681D-C63A24EE6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2DE82AB-31FD-7ABD-D92A-7D1FBB45C6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0A4304-F680-5AA1-408C-2D01D80E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apply the caller to this subroutine.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/>
              <a:t>We can find that t</a:t>
            </a:r>
            <a:r>
              <a:rPr lang="ja-JP" altLang="en-US"/>
              <a:t>he end of the code and break statements have been changed to return statements.</a:t>
            </a: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a result, our approach extracts a higher-order function like "</a:t>
            </a:r>
            <a:r>
              <a:rPr kumimoji="1" lang="en" altLang="ja-JP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IndexOf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 method in array class.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means that it helps developers create valuable higher-order functions.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8132FE-6625-C6F1-9487-BA89E60379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47985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BF89B-6D22-4055-0EB7-32ABEA4BA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432C970-6E35-1B2B-02C9-8FDD82896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0A890E8-0DA6-8D58-B563-FC08DD265E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in this code fragment, there are two(2) patterns of behavior too.</a:t>
            </a: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68CE78-BC10-AC47-0DF6-DA48FB7143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19079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 clone pair with some differences.</a:t>
            </a:r>
          </a:p>
          <a:p>
            <a:endParaRPr kumimoji="1" lang="en-US" altLang="ja-JP" dirty="0"/>
          </a:p>
          <a:p>
            <a:r>
              <a:rPr kumimoji="1" lang="ja-JP" altLang="en-US"/>
              <a:t>余計な余白がある．なんか吹き出しが出るんじゃないか？と思える．使おう．</a:t>
            </a:r>
            <a:endParaRPr kumimoji="1" lang="en-US" altLang="ja-JP" dirty="0"/>
          </a:p>
          <a:p>
            <a:r>
              <a:rPr kumimoji="1" lang="ja-JP" altLang="en-US"/>
              <a:t>右の余計な部分を消してもいいと思う．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217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Code clone is one of the factors that reduces software maintainability.</a:t>
            </a:r>
          </a:p>
          <a:p>
            <a:r>
              <a:rPr kumimoji="1" lang="en-US" altLang="ja-JP" dirty="0"/>
              <a:t>when the code fragment that contains a bug is replicated, ...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1484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B3FBF-4799-E36A-858F-115E06408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321074E-08BA-8DE6-EB6D-94AFCB723A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474FBD2-60EB-9EAD-C269-F07654019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signature is also important.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/>
              <a:t>In addition to the arguments </a:t>
            </a:r>
            <a:r>
              <a:rPr lang="en-US" altLang="ja-JP" dirty="0"/>
              <a:t>of</a:t>
            </a:r>
            <a:r>
              <a:rPr lang="ja-JP" altLang="en-US"/>
              <a:t> the subroutine, </a:t>
            </a:r>
            <a:r>
              <a:rPr lang="en-US" altLang="ja-JP" dirty="0"/>
              <a:t>it</a:t>
            </a:r>
            <a:r>
              <a:rPr lang="ja-JP" altLang="en-US"/>
              <a:t> also need to decide the type of the lambda expression</a:t>
            </a:r>
            <a:r>
              <a:rPr lang="en-US" altLang="ja-JP" dirty="0"/>
              <a:t>s</a:t>
            </a:r>
            <a:r>
              <a:rPr lang="ja-JP" altLang="en-US"/>
              <a:t>.</a:t>
            </a:r>
          </a:p>
          <a:p>
            <a:pPr rtl="0"/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that's a bit another topic.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/>
              <a:t>There is a variable</a:t>
            </a:r>
            <a:r>
              <a:rPr lang="en-US" altLang="ja-JP" dirty="0"/>
              <a:t> "</a:t>
            </a:r>
            <a:r>
              <a:rPr lang="ja-JP" altLang="en-US"/>
              <a:t>index</a:t>
            </a:r>
            <a:r>
              <a:rPr lang="en-US" altLang="ja-JP" dirty="0"/>
              <a:t>" </a:t>
            </a:r>
            <a:r>
              <a:rPr lang="ja-JP" altLang="en-US"/>
              <a:t>in this code</a:t>
            </a:r>
            <a:r>
              <a:rPr lang="en-US" altLang="ja-JP" dirty="0"/>
              <a:t> fragment</a:t>
            </a:r>
            <a:r>
              <a:rPr lang="ja-JP" altLang="en-US"/>
              <a:t>. Let's consider a case where </a:t>
            </a:r>
            <a:r>
              <a:rPr lang="en-US" altLang="ja-JP" dirty="0"/>
              <a:t>variable "index" is</a:t>
            </a:r>
            <a:r>
              <a:rPr lang="ja-JP" altLang="en-US"/>
              <a:t> use</a:t>
            </a:r>
            <a:r>
              <a:rPr lang="en-US" altLang="ja-JP" dirty="0"/>
              <a:t>d </a:t>
            </a:r>
            <a:r>
              <a:rPr lang="ja-JP" altLang="en-US"/>
              <a:t>even after this subroutine is executed.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CFDE350-0384-7B12-334C-1F5595EC71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28194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25890-F95E-2C7C-2069-5E0449D11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ACC0A24-D9A3-C115-3334-C152F2888D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F6247D1-6CB6-CD36-16A5-F288E5D1D2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subroutines to output values, parameters passed by reference are appropriate.(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アップロぉプリエイト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rtl="0"/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In C</a:t>
            </a:r>
            <a:r>
              <a:rPr kumimoji="0" lang="ja-JP" altLang="en-US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＃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, 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we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 can pass reference by adding a modifier 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"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out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"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 or 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"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ref</a:t>
            </a: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"</a:t>
            </a: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 to the argument.</a:t>
            </a:r>
            <a:br>
              <a:rPr kumimoji="0" lang="ja-JP" altLang="ja-JP" sz="105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ja-JP" altLang="ja-JP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Such language features facilitate clear subroutines.</a:t>
            </a:r>
            <a:endParaRPr kumimoji="0" lang="ja-JP" altLang="ja-JP" sz="105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411ADB-948A-0B26-8660-23265289B7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669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..., naturally, the bug is replicated too.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Developer has to change both of code fragments to fix this bug, </a:t>
            </a:r>
          </a:p>
          <a:p>
            <a:r>
              <a:rPr kumimoji="1" lang="en-US" altLang="ja-JP" dirty="0"/>
              <a:t>It raises a risk of missing to fix.</a:t>
            </a:r>
          </a:p>
          <a:p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reason why removing code clones is important for improving software's maintainability.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930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Code clones are classified into several types based on syntactic differences.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Type-1 clone differs only in whitespace and comments.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clone differs in identifiers, constant values, in addition to whitespace, and comments.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Furthermore, Type-3 can differ in these, and contains some different statements.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00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explain the specific clone removal</a:t>
            </a:r>
            <a:r>
              <a:rPr kumimoji="1" lang="en-US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approach depending on the clone types.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/>
              <a:t>The type 1 clone can be refactored using "Extract Method".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It changes the code clone to the call statement, and adds the definition of extracted method, that is subroutine.</a:t>
            </a:r>
          </a:p>
          <a:p>
            <a:endParaRPr kumimoji="1"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/>
              <a:t>for Type-1 clone, it is enough. but 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Type-2 and type-3 clones require more techniques.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390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type-2 clone, parameterization is effective.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subroutine, the differences are replaced to parameters.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Real parameters are passed as an argument of subroutine.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means, as long as the differences can be passed as an argument of subroutine, it can be parameterized.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008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type-3 clone, we have to parameterize statement-level differences.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such case, Behavior parameterization is effective. it uses lambda expressions to parameterize unmatched statements.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" altLang="ja-JP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Using this technique, we get higher-order functions as a result. (</a:t>
            </a:r>
            <a:r>
              <a:rPr kumimoji="1" lang="ja-JP" alt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めくりながら</a:t>
            </a:r>
            <a:r>
              <a:rPr kumimoji="1" lang="en" altLang="ja-JP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14D831-729F-7D49-9BA8-221989EF409B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5573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CC1D60-8C10-F54F-9744-27FADB8B0425}"/>
              </a:ext>
            </a:extLst>
          </p:cNvPr>
          <p:cNvSpPr/>
          <p:nvPr/>
        </p:nvSpPr>
        <p:spPr>
          <a:xfrm>
            <a:off x="-18000" y="-18000"/>
            <a:ext cx="9180000" cy="3834000"/>
          </a:xfrm>
          <a:prstGeom prst="rect">
            <a:avLst/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7F2A6178-EC09-7A47-93D5-683FC0911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000" y="396000"/>
            <a:ext cx="8352000" cy="3024000"/>
          </a:xfrm>
        </p:spPr>
        <p:txBody>
          <a:bodyPr lIns="72000" tIns="72000" rIns="72000" bIns="72000" anchor="b"/>
          <a:lstStyle>
            <a:lvl1pPr algn="l">
              <a:defRPr sz="3200" baseline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F7058C-A42B-6345-913F-3B9602CB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000" y="4229999"/>
            <a:ext cx="8352000" cy="1800000"/>
          </a:xfrm>
        </p:spPr>
        <p:txBody>
          <a:bodyPr lIns="72000" tIns="72000" rIns="72000" bIns="72000"/>
          <a:lstStyle>
            <a:lvl1pPr marL="0" indent="0" algn="l">
              <a:spcBef>
                <a:spcPts val="800"/>
              </a:spcBef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en-US" altLang="ja-JP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6F9618A-4F09-8440-B7F9-166C8C215B50}"/>
              </a:ext>
            </a:extLst>
          </p:cNvPr>
          <p:cNvSpPr/>
          <p:nvPr/>
        </p:nvSpPr>
        <p:spPr>
          <a:xfrm>
            <a:off x="702000" y="6309626"/>
            <a:ext cx="8496000" cy="566374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100"/>
              </a:spcAft>
            </a:pP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Software Engineering Laboratory, Department of Computer Science, Graduate School of Information Science</a:t>
            </a:r>
            <a:b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and Technology, The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University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of</a:t>
            </a:r>
            <a:r>
              <a:rPr kumimoji="1" lang="ja-JP" altLang="en-US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kumimoji="1" lang="en-US" altLang="ja-JP" sz="1350" spc="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Osaka. - https://sel.ist.osaka-u.ac.jp/</a:t>
            </a:r>
            <a:endParaRPr kumimoji="1" lang="ja-JP" altLang="en-US" sz="1350" spc="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grpSp>
        <p:nvGrpSpPr>
          <p:cNvPr id="6" name="グラフィックス 4">
            <a:extLst>
              <a:ext uri="{FF2B5EF4-FFF2-40B4-BE49-F238E27FC236}">
                <a16:creationId xmlns:a16="http://schemas.microsoft.com/office/drawing/2014/main" id="{3C1BCF52-A644-8F07-BDF3-B95E476C120A}"/>
              </a:ext>
            </a:extLst>
          </p:cNvPr>
          <p:cNvGrpSpPr>
            <a:grpSpLocks noChangeAspect="1"/>
          </p:cNvGrpSpPr>
          <p:nvPr/>
        </p:nvGrpSpPr>
        <p:grpSpPr>
          <a:xfrm>
            <a:off x="173344" y="6369591"/>
            <a:ext cx="445312" cy="446443"/>
            <a:chOff x="125091" y="6161694"/>
            <a:chExt cx="567879" cy="569322"/>
          </a:xfrm>
        </p:grpSpPr>
        <p:sp>
          <p:nvSpPr>
            <p:cNvPr id="9" name="フリーフォーム: 図形 8">
              <a:extLst>
                <a:ext uri="{FF2B5EF4-FFF2-40B4-BE49-F238E27FC236}">
                  <a16:creationId xmlns:a16="http://schemas.microsoft.com/office/drawing/2014/main" id="{C42F1B19-C8AC-290C-5935-C47287B65CAC}"/>
                </a:ext>
              </a:extLst>
            </p:cNvPr>
            <p:cNvSpPr/>
            <p:nvPr/>
          </p:nvSpPr>
          <p:spPr>
            <a:xfrm>
              <a:off x="125091" y="6161694"/>
              <a:ext cx="567879" cy="569322"/>
            </a:xfrm>
            <a:custGeom>
              <a:avLst/>
              <a:gdLst>
                <a:gd name="connsiteX0" fmla="*/ 33428 w 567879"/>
                <a:gd name="connsiteY0" fmla="*/ -303 h 569322"/>
                <a:gd name="connsiteX1" fmla="*/ 24 w 567879"/>
                <a:gd name="connsiteY1" fmla="*/ 33083 h 569322"/>
                <a:gd name="connsiteX2" fmla="*/ 24 w 567879"/>
                <a:gd name="connsiteY2" fmla="*/ 33083 h 569322"/>
                <a:gd name="connsiteX3" fmla="*/ 24 w 567879"/>
                <a:gd name="connsiteY3" fmla="*/ 535608 h 569322"/>
                <a:gd name="connsiteX4" fmla="*/ 33428 w 567879"/>
                <a:gd name="connsiteY4" fmla="*/ 569020 h 569322"/>
                <a:gd name="connsiteX5" fmla="*/ 33428 w 567879"/>
                <a:gd name="connsiteY5" fmla="*/ 569020 h 569322"/>
                <a:gd name="connsiteX6" fmla="*/ 534527 w 567879"/>
                <a:gd name="connsiteY6" fmla="*/ 569020 h 569322"/>
                <a:gd name="connsiteX7" fmla="*/ 567904 w 567879"/>
                <a:gd name="connsiteY7" fmla="*/ 535608 h 569322"/>
                <a:gd name="connsiteX8" fmla="*/ 567904 w 567879"/>
                <a:gd name="connsiteY8" fmla="*/ 535608 h 569322"/>
                <a:gd name="connsiteX9" fmla="*/ 567904 w 567879"/>
                <a:gd name="connsiteY9" fmla="*/ 33083 h 569322"/>
                <a:gd name="connsiteX10" fmla="*/ 534527 w 567879"/>
                <a:gd name="connsiteY10" fmla="*/ -303 h 569322"/>
                <a:gd name="connsiteX11" fmla="*/ 534527 w 567879"/>
                <a:gd name="connsiteY11" fmla="*/ -303 h 569322"/>
                <a:gd name="connsiteX12" fmla="*/ 33428 w 567879"/>
                <a:gd name="connsiteY12" fmla="*/ -303 h 569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7879" h="569322">
                  <a:moveTo>
                    <a:pt x="33428" y="-303"/>
                  </a:moveTo>
                  <a:cubicBezTo>
                    <a:pt x="15075" y="-303"/>
                    <a:pt x="24" y="14722"/>
                    <a:pt x="24" y="33083"/>
                  </a:cubicBezTo>
                  <a:lnTo>
                    <a:pt x="24" y="33083"/>
                  </a:lnTo>
                  <a:lnTo>
                    <a:pt x="24" y="535608"/>
                  </a:lnTo>
                  <a:cubicBezTo>
                    <a:pt x="24" y="553980"/>
                    <a:pt x="15075" y="569020"/>
                    <a:pt x="33428" y="569020"/>
                  </a:cubicBezTo>
                  <a:lnTo>
                    <a:pt x="33428" y="569020"/>
                  </a:lnTo>
                  <a:lnTo>
                    <a:pt x="534527" y="569020"/>
                  </a:lnTo>
                  <a:cubicBezTo>
                    <a:pt x="552882" y="569020"/>
                    <a:pt x="567904" y="553980"/>
                    <a:pt x="567904" y="535608"/>
                  </a:cubicBezTo>
                  <a:lnTo>
                    <a:pt x="567904" y="535608"/>
                  </a:lnTo>
                  <a:lnTo>
                    <a:pt x="567904" y="33083"/>
                  </a:lnTo>
                  <a:cubicBezTo>
                    <a:pt x="567904" y="14722"/>
                    <a:pt x="552882" y="-303"/>
                    <a:pt x="534527" y="-303"/>
                  </a:cubicBezTo>
                  <a:lnTo>
                    <a:pt x="534527" y="-303"/>
                  </a:lnTo>
                  <a:lnTo>
                    <a:pt x="33428" y="-303"/>
                  </a:lnTo>
                  <a:close/>
                </a:path>
              </a:pathLst>
            </a:custGeom>
            <a:gradFill>
              <a:gsLst>
                <a:gs pos="0">
                  <a:srgbClr val="208BC1"/>
                </a:gs>
                <a:gs pos="50000">
                  <a:srgbClr val="286AAF">
                    <a:alpha val="97647"/>
                  </a:srgbClr>
                </a:gs>
                <a:gs pos="100000">
                  <a:srgbClr val="314A9E">
                    <a:alpha val="95294"/>
                  </a:srgbClr>
                </a:gs>
              </a:gsLst>
              <a:lin ang="6791777" scaled="1"/>
            </a:gradFill>
            <a:ln w="2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11" name="グラフィックス 4">
              <a:extLst>
                <a:ext uri="{FF2B5EF4-FFF2-40B4-BE49-F238E27FC236}">
                  <a16:creationId xmlns:a16="http://schemas.microsoft.com/office/drawing/2014/main" id="{57364A74-599C-F90E-7DB3-2BA2B1E68645}"/>
                </a:ext>
              </a:extLst>
            </p:cNvPr>
            <p:cNvGrpSpPr/>
            <p:nvPr/>
          </p:nvGrpSpPr>
          <p:grpSpPr>
            <a:xfrm>
              <a:off x="180304" y="6202778"/>
              <a:ext cx="451746" cy="490004"/>
              <a:chOff x="180304" y="6202778"/>
              <a:chExt cx="451746" cy="490004"/>
            </a:xfrm>
            <a:solidFill>
              <a:srgbClr val="FFFFFF"/>
            </a:solidFill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FBEB5F79-347F-42BD-55CB-42D945D1BC07}"/>
                  </a:ext>
                </a:extLst>
              </p:cNvPr>
              <p:cNvSpPr/>
              <p:nvPr/>
            </p:nvSpPr>
            <p:spPr>
              <a:xfrm>
                <a:off x="180304" y="6379929"/>
                <a:ext cx="114843" cy="18845"/>
              </a:xfrm>
              <a:custGeom>
                <a:avLst/>
                <a:gdLst>
                  <a:gd name="connsiteX0" fmla="*/ 115170 w 114843"/>
                  <a:gd name="connsiteY0" fmla="*/ 9763 h 18845"/>
                  <a:gd name="connsiteX1" fmla="*/ 105151 w 114843"/>
                  <a:gd name="connsiteY1" fmla="*/ 19193 h 18845"/>
                  <a:gd name="connsiteX2" fmla="*/ 10352 w 114843"/>
                  <a:gd name="connsiteY2" fmla="*/ 19193 h 18845"/>
                  <a:gd name="connsiteX3" fmla="*/ 327 w 114843"/>
                  <a:gd name="connsiteY3" fmla="*/ 9763 h 18845"/>
                  <a:gd name="connsiteX4" fmla="*/ 10352 w 114843"/>
                  <a:gd name="connsiteY4" fmla="*/ 347 h 18845"/>
                  <a:gd name="connsiteX5" fmla="*/ 105151 w 114843"/>
                  <a:gd name="connsiteY5" fmla="*/ 347 h 18845"/>
                  <a:gd name="connsiteX6" fmla="*/ 115170 w 114843"/>
                  <a:gd name="connsiteY6" fmla="*/ 9763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63"/>
                    </a:moveTo>
                    <a:cubicBezTo>
                      <a:pt x="115170" y="14943"/>
                      <a:pt x="110670" y="19193"/>
                      <a:pt x="105151" y="19193"/>
                    </a:cubicBezTo>
                    <a:lnTo>
                      <a:pt x="10352" y="19193"/>
                    </a:lnTo>
                    <a:cubicBezTo>
                      <a:pt x="4841" y="19193"/>
                      <a:pt x="327" y="14946"/>
                      <a:pt x="327" y="9763"/>
                    </a:cubicBezTo>
                    <a:cubicBezTo>
                      <a:pt x="327" y="4580"/>
                      <a:pt x="4839" y="347"/>
                      <a:pt x="10352" y="347"/>
                    </a:cubicBezTo>
                    <a:lnTo>
                      <a:pt x="105151" y="347"/>
                    </a:lnTo>
                    <a:cubicBezTo>
                      <a:pt x="110673" y="347"/>
                      <a:pt x="115170" y="4583"/>
                      <a:pt x="115170" y="976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62D0B54E-1B61-AFCA-CD18-BD85CC87FEC0}"/>
                  </a:ext>
                </a:extLst>
              </p:cNvPr>
              <p:cNvSpPr/>
              <p:nvPr/>
            </p:nvSpPr>
            <p:spPr>
              <a:xfrm>
                <a:off x="180304" y="6438377"/>
                <a:ext cx="114843" cy="18845"/>
              </a:xfrm>
              <a:custGeom>
                <a:avLst/>
                <a:gdLst>
                  <a:gd name="connsiteX0" fmla="*/ 115170 w 114843"/>
                  <a:gd name="connsiteY0" fmla="*/ 9719 h 18845"/>
                  <a:gd name="connsiteX1" fmla="*/ 105151 w 114843"/>
                  <a:gd name="connsiteY1" fmla="*/ 19144 h 18845"/>
                  <a:gd name="connsiteX2" fmla="*/ 10352 w 114843"/>
                  <a:gd name="connsiteY2" fmla="*/ 19144 h 18845"/>
                  <a:gd name="connsiteX3" fmla="*/ 327 w 114843"/>
                  <a:gd name="connsiteY3" fmla="*/ 9719 h 18845"/>
                  <a:gd name="connsiteX4" fmla="*/ 10352 w 114843"/>
                  <a:gd name="connsiteY4" fmla="*/ 298 h 18845"/>
                  <a:gd name="connsiteX5" fmla="*/ 105151 w 114843"/>
                  <a:gd name="connsiteY5" fmla="*/ 298 h 18845"/>
                  <a:gd name="connsiteX6" fmla="*/ 115170 w 114843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719"/>
                    </a:moveTo>
                    <a:cubicBezTo>
                      <a:pt x="115170" y="14905"/>
                      <a:pt x="110670" y="19144"/>
                      <a:pt x="105151" y="19144"/>
                    </a:cubicBezTo>
                    <a:lnTo>
                      <a:pt x="10352" y="19144"/>
                    </a:lnTo>
                    <a:cubicBezTo>
                      <a:pt x="4841" y="19144"/>
                      <a:pt x="327" y="14905"/>
                      <a:pt x="327" y="9719"/>
                    </a:cubicBezTo>
                    <a:cubicBezTo>
                      <a:pt x="327" y="4542"/>
                      <a:pt x="4839" y="298"/>
                      <a:pt x="10352" y="298"/>
                    </a:cubicBezTo>
                    <a:lnTo>
                      <a:pt x="105151" y="298"/>
                    </a:lnTo>
                    <a:cubicBezTo>
                      <a:pt x="110673" y="301"/>
                      <a:pt x="115170" y="4545"/>
                      <a:pt x="11517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1C8CFC7F-B1C9-F3A8-9146-64C8A29B1F4A}"/>
                  </a:ext>
                </a:extLst>
              </p:cNvPr>
              <p:cNvSpPr/>
              <p:nvPr/>
            </p:nvSpPr>
            <p:spPr>
              <a:xfrm>
                <a:off x="180304" y="6497458"/>
                <a:ext cx="114843" cy="18848"/>
              </a:xfrm>
              <a:custGeom>
                <a:avLst/>
                <a:gdLst>
                  <a:gd name="connsiteX0" fmla="*/ 115170 w 114843"/>
                  <a:gd name="connsiteY0" fmla="*/ 9689 h 18848"/>
                  <a:gd name="connsiteX1" fmla="*/ 105151 w 114843"/>
                  <a:gd name="connsiteY1" fmla="*/ 19096 h 18848"/>
                  <a:gd name="connsiteX2" fmla="*/ 10352 w 114843"/>
                  <a:gd name="connsiteY2" fmla="*/ 19096 h 18848"/>
                  <a:gd name="connsiteX3" fmla="*/ 327 w 114843"/>
                  <a:gd name="connsiteY3" fmla="*/ 9689 h 18848"/>
                  <a:gd name="connsiteX4" fmla="*/ 10352 w 114843"/>
                  <a:gd name="connsiteY4" fmla="*/ 247 h 18848"/>
                  <a:gd name="connsiteX5" fmla="*/ 105151 w 114843"/>
                  <a:gd name="connsiteY5" fmla="*/ 247 h 18848"/>
                  <a:gd name="connsiteX6" fmla="*/ 115170 w 114843"/>
                  <a:gd name="connsiteY6" fmla="*/ 968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8">
                    <a:moveTo>
                      <a:pt x="115170" y="9689"/>
                    </a:moveTo>
                    <a:cubicBezTo>
                      <a:pt x="115170" y="14878"/>
                      <a:pt x="110670" y="19096"/>
                      <a:pt x="105151" y="19096"/>
                    </a:cubicBezTo>
                    <a:lnTo>
                      <a:pt x="10352" y="19096"/>
                    </a:lnTo>
                    <a:cubicBezTo>
                      <a:pt x="4841" y="19096"/>
                      <a:pt x="327" y="14878"/>
                      <a:pt x="327" y="9689"/>
                    </a:cubicBezTo>
                    <a:cubicBezTo>
                      <a:pt x="327" y="4501"/>
                      <a:pt x="4839" y="247"/>
                      <a:pt x="10352" y="247"/>
                    </a:cubicBezTo>
                    <a:lnTo>
                      <a:pt x="105151" y="247"/>
                    </a:lnTo>
                    <a:cubicBezTo>
                      <a:pt x="110673" y="247"/>
                      <a:pt x="115170" y="4501"/>
                      <a:pt x="115170" y="96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5" name="フリーフォーム: 図形 14">
                <a:extLst>
                  <a:ext uri="{FF2B5EF4-FFF2-40B4-BE49-F238E27FC236}">
                    <a16:creationId xmlns:a16="http://schemas.microsoft.com/office/drawing/2014/main" id="{971C17AD-6512-A84D-239E-675DDDDA9EC8}"/>
                  </a:ext>
                </a:extLst>
              </p:cNvPr>
              <p:cNvSpPr/>
              <p:nvPr/>
            </p:nvSpPr>
            <p:spPr>
              <a:xfrm>
                <a:off x="180304" y="6379928"/>
                <a:ext cx="18845" cy="77296"/>
              </a:xfrm>
              <a:custGeom>
                <a:avLst/>
                <a:gdLst>
                  <a:gd name="connsiteX0" fmla="*/ 9659 w 18845"/>
                  <a:gd name="connsiteY0" fmla="*/ 77587 h 77296"/>
                  <a:gd name="connsiteX1" fmla="*/ 237 w 18845"/>
                  <a:gd name="connsiteY1" fmla="*/ 67561 h 77296"/>
                  <a:gd name="connsiteX2" fmla="*/ 237 w 18845"/>
                  <a:gd name="connsiteY2" fmla="*/ 10306 h 77296"/>
                  <a:gd name="connsiteX3" fmla="*/ 9659 w 18845"/>
                  <a:gd name="connsiteY3" fmla="*/ 290 h 77296"/>
                  <a:gd name="connsiteX4" fmla="*/ 19083 w 18845"/>
                  <a:gd name="connsiteY4" fmla="*/ 10306 h 77296"/>
                  <a:gd name="connsiteX5" fmla="*/ 19083 w 18845"/>
                  <a:gd name="connsiteY5" fmla="*/ 67561 h 77296"/>
                  <a:gd name="connsiteX6" fmla="*/ 9659 w 18845"/>
                  <a:gd name="connsiteY6" fmla="*/ 77587 h 77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96">
                    <a:moveTo>
                      <a:pt x="9659" y="77587"/>
                    </a:moveTo>
                    <a:cubicBezTo>
                      <a:pt x="4482" y="77587"/>
                      <a:pt x="237" y="73075"/>
                      <a:pt x="237" y="67561"/>
                    </a:cubicBezTo>
                    <a:lnTo>
                      <a:pt x="237" y="10306"/>
                    </a:lnTo>
                    <a:cubicBezTo>
                      <a:pt x="237" y="4799"/>
                      <a:pt x="4482" y="290"/>
                      <a:pt x="9659" y="290"/>
                    </a:cubicBezTo>
                    <a:cubicBezTo>
                      <a:pt x="14835" y="290"/>
                      <a:pt x="19083" y="4799"/>
                      <a:pt x="19083" y="10306"/>
                    </a:cubicBezTo>
                    <a:lnTo>
                      <a:pt x="19083" y="67561"/>
                    </a:lnTo>
                    <a:cubicBezTo>
                      <a:pt x="19083" y="73072"/>
                      <a:pt x="14833" y="77587"/>
                      <a:pt x="9659" y="7758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6" name="フリーフォーム: 図形 15">
                <a:extLst>
                  <a:ext uri="{FF2B5EF4-FFF2-40B4-BE49-F238E27FC236}">
                    <a16:creationId xmlns:a16="http://schemas.microsoft.com/office/drawing/2014/main" id="{6E45E59D-5C5F-29DB-A50A-081693D9699E}"/>
                  </a:ext>
                </a:extLst>
              </p:cNvPr>
              <p:cNvSpPr/>
              <p:nvPr/>
            </p:nvSpPr>
            <p:spPr>
              <a:xfrm>
                <a:off x="180304" y="6439027"/>
                <a:ext cx="18845" cy="77279"/>
              </a:xfrm>
              <a:custGeom>
                <a:avLst/>
                <a:gdLst>
                  <a:gd name="connsiteX0" fmla="*/ 9659 w 18845"/>
                  <a:gd name="connsiteY0" fmla="*/ 77519 h 77279"/>
                  <a:gd name="connsiteX1" fmla="*/ 237 w 18845"/>
                  <a:gd name="connsiteY1" fmla="*/ 67517 h 77279"/>
                  <a:gd name="connsiteX2" fmla="*/ 237 w 18845"/>
                  <a:gd name="connsiteY2" fmla="*/ 10256 h 77279"/>
                  <a:gd name="connsiteX3" fmla="*/ 9659 w 18845"/>
                  <a:gd name="connsiteY3" fmla="*/ 239 h 77279"/>
                  <a:gd name="connsiteX4" fmla="*/ 19083 w 18845"/>
                  <a:gd name="connsiteY4" fmla="*/ 10256 h 77279"/>
                  <a:gd name="connsiteX5" fmla="*/ 19083 w 18845"/>
                  <a:gd name="connsiteY5" fmla="*/ 67514 h 77279"/>
                  <a:gd name="connsiteX6" fmla="*/ 9659 w 18845"/>
                  <a:gd name="connsiteY6" fmla="*/ 77519 h 77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279">
                    <a:moveTo>
                      <a:pt x="9659" y="77519"/>
                    </a:moveTo>
                    <a:cubicBezTo>
                      <a:pt x="4482" y="77519"/>
                      <a:pt x="237" y="73027"/>
                      <a:pt x="237" y="67517"/>
                    </a:cubicBezTo>
                    <a:lnTo>
                      <a:pt x="237" y="10256"/>
                    </a:lnTo>
                    <a:cubicBezTo>
                      <a:pt x="237" y="4746"/>
                      <a:pt x="4482" y="239"/>
                      <a:pt x="9659" y="239"/>
                    </a:cubicBezTo>
                    <a:cubicBezTo>
                      <a:pt x="14835" y="239"/>
                      <a:pt x="19083" y="4743"/>
                      <a:pt x="19083" y="10256"/>
                    </a:cubicBezTo>
                    <a:lnTo>
                      <a:pt x="19083" y="67514"/>
                    </a:lnTo>
                    <a:cubicBezTo>
                      <a:pt x="19083" y="73027"/>
                      <a:pt x="14833" y="77519"/>
                      <a:pt x="9659" y="775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7" name="フリーフォーム: 図形 16">
                <a:extLst>
                  <a:ext uri="{FF2B5EF4-FFF2-40B4-BE49-F238E27FC236}">
                    <a16:creationId xmlns:a16="http://schemas.microsoft.com/office/drawing/2014/main" id="{E90EB8C0-0E7C-1B1E-854A-BF753E09D8D3}"/>
                  </a:ext>
                </a:extLst>
              </p:cNvPr>
              <p:cNvSpPr/>
              <p:nvPr/>
            </p:nvSpPr>
            <p:spPr>
              <a:xfrm>
                <a:off x="180304" y="6222003"/>
                <a:ext cx="114843" cy="18845"/>
              </a:xfrm>
              <a:custGeom>
                <a:avLst/>
                <a:gdLst>
                  <a:gd name="connsiteX0" fmla="*/ 115170 w 114843"/>
                  <a:gd name="connsiteY0" fmla="*/ 9906 h 18845"/>
                  <a:gd name="connsiteX1" fmla="*/ 105151 w 114843"/>
                  <a:gd name="connsiteY1" fmla="*/ 19327 h 18845"/>
                  <a:gd name="connsiteX2" fmla="*/ 10352 w 114843"/>
                  <a:gd name="connsiteY2" fmla="*/ 19327 h 18845"/>
                  <a:gd name="connsiteX3" fmla="*/ 327 w 114843"/>
                  <a:gd name="connsiteY3" fmla="*/ 9906 h 18845"/>
                  <a:gd name="connsiteX4" fmla="*/ 10352 w 114843"/>
                  <a:gd name="connsiteY4" fmla="*/ 481 h 18845"/>
                  <a:gd name="connsiteX5" fmla="*/ 105151 w 114843"/>
                  <a:gd name="connsiteY5" fmla="*/ 481 h 18845"/>
                  <a:gd name="connsiteX6" fmla="*/ 115170 w 114843"/>
                  <a:gd name="connsiteY6" fmla="*/ 9906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5">
                    <a:moveTo>
                      <a:pt x="115170" y="9906"/>
                    </a:moveTo>
                    <a:cubicBezTo>
                      <a:pt x="115170" y="15085"/>
                      <a:pt x="110670" y="19327"/>
                      <a:pt x="105151" y="19327"/>
                    </a:cubicBezTo>
                    <a:lnTo>
                      <a:pt x="10352" y="19327"/>
                    </a:lnTo>
                    <a:cubicBezTo>
                      <a:pt x="4841" y="19327"/>
                      <a:pt x="327" y="15088"/>
                      <a:pt x="327" y="9906"/>
                    </a:cubicBezTo>
                    <a:cubicBezTo>
                      <a:pt x="327" y="4717"/>
                      <a:pt x="4839" y="481"/>
                      <a:pt x="10352" y="481"/>
                    </a:cubicBezTo>
                    <a:lnTo>
                      <a:pt x="105151" y="481"/>
                    </a:lnTo>
                    <a:cubicBezTo>
                      <a:pt x="110673" y="481"/>
                      <a:pt x="115170" y="4717"/>
                      <a:pt x="115170" y="99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8" name="フリーフォーム: 図形 17">
                <a:extLst>
                  <a:ext uri="{FF2B5EF4-FFF2-40B4-BE49-F238E27FC236}">
                    <a16:creationId xmlns:a16="http://schemas.microsoft.com/office/drawing/2014/main" id="{6B370827-B6B0-F586-CBF7-8050E3EA849E}"/>
                  </a:ext>
                </a:extLst>
              </p:cNvPr>
              <p:cNvSpPr/>
              <p:nvPr/>
            </p:nvSpPr>
            <p:spPr>
              <a:xfrm>
                <a:off x="180304" y="6280781"/>
                <a:ext cx="114843" cy="18840"/>
              </a:xfrm>
              <a:custGeom>
                <a:avLst/>
                <a:gdLst>
                  <a:gd name="connsiteX0" fmla="*/ 115170 w 114843"/>
                  <a:gd name="connsiteY0" fmla="*/ 9856 h 18840"/>
                  <a:gd name="connsiteX1" fmla="*/ 105151 w 114843"/>
                  <a:gd name="connsiteY1" fmla="*/ 19272 h 18840"/>
                  <a:gd name="connsiteX2" fmla="*/ 10352 w 114843"/>
                  <a:gd name="connsiteY2" fmla="*/ 19272 h 18840"/>
                  <a:gd name="connsiteX3" fmla="*/ 327 w 114843"/>
                  <a:gd name="connsiteY3" fmla="*/ 9856 h 18840"/>
                  <a:gd name="connsiteX4" fmla="*/ 10352 w 114843"/>
                  <a:gd name="connsiteY4" fmla="*/ 431 h 18840"/>
                  <a:gd name="connsiteX5" fmla="*/ 105151 w 114843"/>
                  <a:gd name="connsiteY5" fmla="*/ 431 h 18840"/>
                  <a:gd name="connsiteX6" fmla="*/ 115170 w 114843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0">
                    <a:moveTo>
                      <a:pt x="115170" y="9856"/>
                    </a:moveTo>
                    <a:cubicBezTo>
                      <a:pt x="115170" y="15027"/>
                      <a:pt x="110670" y="19272"/>
                      <a:pt x="105151" y="19272"/>
                    </a:cubicBezTo>
                    <a:lnTo>
                      <a:pt x="10352" y="19272"/>
                    </a:lnTo>
                    <a:cubicBezTo>
                      <a:pt x="4841" y="19272"/>
                      <a:pt x="327" y="15027"/>
                      <a:pt x="327" y="9856"/>
                    </a:cubicBezTo>
                    <a:cubicBezTo>
                      <a:pt x="327" y="4662"/>
                      <a:pt x="4839" y="431"/>
                      <a:pt x="10352" y="431"/>
                    </a:cubicBezTo>
                    <a:lnTo>
                      <a:pt x="105151" y="431"/>
                    </a:lnTo>
                    <a:cubicBezTo>
                      <a:pt x="110673" y="431"/>
                      <a:pt x="115170" y="4662"/>
                      <a:pt x="115170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19" name="フリーフォーム: 図形 18">
                <a:extLst>
                  <a:ext uri="{FF2B5EF4-FFF2-40B4-BE49-F238E27FC236}">
                    <a16:creationId xmlns:a16="http://schemas.microsoft.com/office/drawing/2014/main" id="{D174E952-EEB2-1BDD-CB08-6E05DAE58375}"/>
                  </a:ext>
                </a:extLst>
              </p:cNvPr>
              <p:cNvSpPr/>
              <p:nvPr/>
            </p:nvSpPr>
            <p:spPr>
              <a:xfrm>
                <a:off x="180304" y="6339547"/>
                <a:ext cx="114843" cy="18842"/>
              </a:xfrm>
              <a:custGeom>
                <a:avLst/>
                <a:gdLst>
                  <a:gd name="connsiteX0" fmla="*/ 115170 w 114843"/>
                  <a:gd name="connsiteY0" fmla="*/ 9803 h 18842"/>
                  <a:gd name="connsiteX1" fmla="*/ 105151 w 114843"/>
                  <a:gd name="connsiteY1" fmla="*/ 19225 h 18842"/>
                  <a:gd name="connsiteX2" fmla="*/ 10352 w 114843"/>
                  <a:gd name="connsiteY2" fmla="*/ 19225 h 18842"/>
                  <a:gd name="connsiteX3" fmla="*/ 327 w 114843"/>
                  <a:gd name="connsiteY3" fmla="*/ 9803 h 18842"/>
                  <a:gd name="connsiteX4" fmla="*/ 10352 w 114843"/>
                  <a:gd name="connsiteY4" fmla="*/ 382 h 18842"/>
                  <a:gd name="connsiteX5" fmla="*/ 105151 w 114843"/>
                  <a:gd name="connsiteY5" fmla="*/ 382 h 18842"/>
                  <a:gd name="connsiteX6" fmla="*/ 115170 w 114843"/>
                  <a:gd name="connsiteY6" fmla="*/ 9803 h 18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3" h="18842">
                    <a:moveTo>
                      <a:pt x="115170" y="9803"/>
                    </a:moveTo>
                    <a:cubicBezTo>
                      <a:pt x="115170" y="14980"/>
                      <a:pt x="110670" y="19225"/>
                      <a:pt x="105151" y="19225"/>
                    </a:cubicBezTo>
                    <a:lnTo>
                      <a:pt x="10352" y="19225"/>
                    </a:lnTo>
                    <a:cubicBezTo>
                      <a:pt x="4841" y="19225"/>
                      <a:pt x="327" y="14980"/>
                      <a:pt x="327" y="9803"/>
                    </a:cubicBezTo>
                    <a:cubicBezTo>
                      <a:pt x="327" y="4623"/>
                      <a:pt x="4839" y="382"/>
                      <a:pt x="10352" y="382"/>
                    </a:cubicBezTo>
                    <a:lnTo>
                      <a:pt x="105151" y="382"/>
                    </a:lnTo>
                    <a:cubicBezTo>
                      <a:pt x="110673" y="382"/>
                      <a:pt x="115170" y="4623"/>
                      <a:pt x="115170" y="9803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0" name="フリーフォーム: 図形 19">
                <a:extLst>
                  <a:ext uri="{FF2B5EF4-FFF2-40B4-BE49-F238E27FC236}">
                    <a16:creationId xmlns:a16="http://schemas.microsoft.com/office/drawing/2014/main" id="{FD6B6DF0-FFB5-4FC1-F0B3-FCD6E2C1A44B}"/>
                  </a:ext>
                </a:extLst>
              </p:cNvPr>
              <p:cNvSpPr/>
              <p:nvPr/>
            </p:nvSpPr>
            <p:spPr>
              <a:xfrm>
                <a:off x="180304" y="6222004"/>
                <a:ext cx="18845" cy="77616"/>
              </a:xfrm>
              <a:custGeom>
                <a:avLst/>
                <a:gdLst>
                  <a:gd name="connsiteX0" fmla="*/ 9659 w 18845"/>
                  <a:gd name="connsiteY0" fmla="*/ 78040 h 77616"/>
                  <a:gd name="connsiteX1" fmla="*/ 237 w 18845"/>
                  <a:gd name="connsiteY1" fmla="*/ 68020 h 77616"/>
                  <a:gd name="connsiteX2" fmla="*/ 237 w 18845"/>
                  <a:gd name="connsiteY2" fmla="*/ 10443 h 77616"/>
                  <a:gd name="connsiteX3" fmla="*/ 9659 w 18845"/>
                  <a:gd name="connsiteY3" fmla="*/ 423 h 77616"/>
                  <a:gd name="connsiteX4" fmla="*/ 19083 w 18845"/>
                  <a:gd name="connsiteY4" fmla="*/ 10443 h 77616"/>
                  <a:gd name="connsiteX5" fmla="*/ 19083 w 18845"/>
                  <a:gd name="connsiteY5" fmla="*/ 68020 h 77616"/>
                  <a:gd name="connsiteX6" fmla="*/ 9659 w 18845"/>
                  <a:gd name="connsiteY6" fmla="*/ 78040 h 776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77616">
                    <a:moveTo>
                      <a:pt x="9659" y="78040"/>
                    </a:moveTo>
                    <a:cubicBezTo>
                      <a:pt x="4482" y="78040"/>
                      <a:pt x="237" y="73537"/>
                      <a:pt x="237" y="68020"/>
                    </a:cubicBezTo>
                    <a:lnTo>
                      <a:pt x="237" y="10443"/>
                    </a:lnTo>
                    <a:cubicBezTo>
                      <a:pt x="237" y="4932"/>
                      <a:pt x="4482" y="423"/>
                      <a:pt x="9659" y="423"/>
                    </a:cubicBezTo>
                    <a:cubicBezTo>
                      <a:pt x="14835" y="423"/>
                      <a:pt x="19083" y="4932"/>
                      <a:pt x="19083" y="10443"/>
                    </a:cubicBezTo>
                    <a:lnTo>
                      <a:pt x="19083" y="68020"/>
                    </a:lnTo>
                    <a:cubicBezTo>
                      <a:pt x="19083" y="73537"/>
                      <a:pt x="14833" y="78040"/>
                      <a:pt x="9659" y="7804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1" name="フリーフォーム: 図形 20">
                <a:extLst>
                  <a:ext uri="{FF2B5EF4-FFF2-40B4-BE49-F238E27FC236}">
                    <a16:creationId xmlns:a16="http://schemas.microsoft.com/office/drawing/2014/main" id="{8769BF83-3BC7-A992-1C7A-299A6ECBFF9A}"/>
                  </a:ext>
                </a:extLst>
              </p:cNvPr>
              <p:cNvSpPr/>
              <p:nvPr/>
            </p:nvSpPr>
            <p:spPr>
              <a:xfrm>
                <a:off x="276316" y="6280776"/>
                <a:ext cx="18834" cy="77610"/>
              </a:xfrm>
              <a:custGeom>
                <a:avLst/>
                <a:gdLst>
                  <a:gd name="connsiteX0" fmla="*/ 9731 w 18834"/>
                  <a:gd name="connsiteY0" fmla="*/ 77984 h 77610"/>
                  <a:gd name="connsiteX1" fmla="*/ 319 w 18834"/>
                  <a:gd name="connsiteY1" fmla="*/ 67967 h 77610"/>
                  <a:gd name="connsiteX2" fmla="*/ 319 w 18834"/>
                  <a:gd name="connsiteY2" fmla="*/ 10384 h 77610"/>
                  <a:gd name="connsiteX3" fmla="*/ 9731 w 18834"/>
                  <a:gd name="connsiteY3" fmla="*/ 374 h 77610"/>
                  <a:gd name="connsiteX4" fmla="*/ 19153 w 18834"/>
                  <a:gd name="connsiteY4" fmla="*/ 10384 h 77610"/>
                  <a:gd name="connsiteX5" fmla="*/ 19153 w 18834"/>
                  <a:gd name="connsiteY5" fmla="*/ 67967 h 77610"/>
                  <a:gd name="connsiteX6" fmla="*/ 9731 w 18834"/>
                  <a:gd name="connsiteY6" fmla="*/ 77984 h 77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77610">
                    <a:moveTo>
                      <a:pt x="9731" y="77984"/>
                    </a:moveTo>
                    <a:cubicBezTo>
                      <a:pt x="4555" y="77984"/>
                      <a:pt x="319" y="73484"/>
                      <a:pt x="319" y="67967"/>
                    </a:cubicBezTo>
                    <a:lnTo>
                      <a:pt x="319" y="10384"/>
                    </a:lnTo>
                    <a:cubicBezTo>
                      <a:pt x="319" y="4880"/>
                      <a:pt x="4555" y="374"/>
                      <a:pt x="9731" y="374"/>
                    </a:cubicBezTo>
                    <a:cubicBezTo>
                      <a:pt x="14908" y="374"/>
                      <a:pt x="19153" y="4883"/>
                      <a:pt x="19153" y="10384"/>
                    </a:cubicBezTo>
                    <a:lnTo>
                      <a:pt x="19153" y="67967"/>
                    </a:lnTo>
                    <a:cubicBezTo>
                      <a:pt x="19150" y="73487"/>
                      <a:pt x="14905" y="77984"/>
                      <a:pt x="9731" y="7798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2" name="フリーフォーム: 図形 21">
                <a:extLst>
                  <a:ext uri="{FF2B5EF4-FFF2-40B4-BE49-F238E27FC236}">
                    <a16:creationId xmlns:a16="http://schemas.microsoft.com/office/drawing/2014/main" id="{152AE0ED-AF0B-2087-A52E-3768613113B4}"/>
                  </a:ext>
                </a:extLst>
              </p:cNvPr>
              <p:cNvSpPr/>
              <p:nvPr/>
            </p:nvSpPr>
            <p:spPr>
              <a:xfrm>
                <a:off x="180304" y="6202778"/>
                <a:ext cx="18845" cy="37741"/>
              </a:xfrm>
              <a:custGeom>
                <a:avLst/>
                <a:gdLst>
                  <a:gd name="connsiteX0" fmla="*/ 9659 w 18845"/>
                  <a:gd name="connsiteY0" fmla="*/ 38215 h 37741"/>
                  <a:gd name="connsiteX1" fmla="*/ 237 w 18845"/>
                  <a:gd name="connsiteY1" fmla="*/ 28195 h 37741"/>
                  <a:gd name="connsiteX2" fmla="*/ 237 w 18845"/>
                  <a:gd name="connsiteY2" fmla="*/ 10484 h 37741"/>
                  <a:gd name="connsiteX3" fmla="*/ 9659 w 18845"/>
                  <a:gd name="connsiteY3" fmla="*/ 474 h 37741"/>
                  <a:gd name="connsiteX4" fmla="*/ 19083 w 18845"/>
                  <a:gd name="connsiteY4" fmla="*/ 10484 h 37741"/>
                  <a:gd name="connsiteX5" fmla="*/ 19083 w 18845"/>
                  <a:gd name="connsiteY5" fmla="*/ 28195 h 37741"/>
                  <a:gd name="connsiteX6" fmla="*/ 9659 w 18845"/>
                  <a:gd name="connsiteY6" fmla="*/ 38215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37741">
                    <a:moveTo>
                      <a:pt x="9659" y="38215"/>
                    </a:moveTo>
                    <a:cubicBezTo>
                      <a:pt x="4482" y="38215"/>
                      <a:pt x="237" y="33715"/>
                      <a:pt x="237" y="28195"/>
                    </a:cubicBezTo>
                    <a:lnTo>
                      <a:pt x="237" y="10484"/>
                    </a:lnTo>
                    <a:cubicBezTo>
                      <a:pt x="237" y="4980"/>
                      <a:pt x="4482" y="474"/>
                      <a:pt x="9659" y="474"/>
                    </a:cubicBezTo>
                    <a:cubicBezTo>
                      <a:pt x="14835" y="474"/>
                      <a:pt x="19083" y="4983"/>
                      <a:pt x="19083" y="10484"/>
                    </a:cubicBezTo>
                    <a:lnTo>
                      <a:pt x="19083" y="28195"/>
                    </a:lnTo>
                    <a:cubicBezTo>
                      <a:pt x="19083" y="33717"/>
                      <a:pt x="14833" y="38215"/>
                      <a:pt x="9659" y="3821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3" name="フリーフォーム: 図形 22">
                <a:extLst>
                  <a:ext uri="{FF2B5EF4-FFF2-40B4-BE49-F238E27FC236}">
                    <a16:creationId xmlns:a16="http://schemas.microsoft.com/office/drawing/2014/main" id="{58E044B7-456E-B820-E7B6-6AE5C2927202}"/>
                  </a:ext>
                </a:extLst>
              </p:cNvPr>
              <p:cNvSpPr/>
              <p:nvPr/>
            </p:nvSpPr>
            <p:spPr>
              <a:xfrm>
                <a:off x="276316" y="6261899"/>
                <a:ext cx="18834" cy="37755"/>
              </a:xfrm>
              <a:custGeom>
                <a:avLst/>
                <a:gdLst>
                  <a:gd name="connsiteX0" fmla="*/ 9731 w 18834"/>
                  <a:gd name="connsiteY0" fmla="*/ 38179 h 37755"/>
                  <a:gd name="connsiteX1" fmla="*/ 319 w 18834"/>
                  <a:gd name="connsiteY1" fmla="*/ 28154 h 37755"/>
                  <a:gd name="connsiteX2" fmla="*/ 319 w 18834"/>
                  <a:gd name="connsiteY2" fmla="*/ 10440 h 37755"/>
                  <a:gd name="connsiteX3" fmla="*/ 9731 w 18834"/>
                  <a:gd name="connsiteY3" fmla="*/ 423 h 37755"/>
                  <a:gd name="connsiteX4" fmla="*/ 19153 w 18834"/>
                  <a:gd name="connsiteY4" fmla="*/ 10440 h 37755"/>
                  <a:gd name="connsiteX5" fmla="*/ 19153 w 18834"/>
                  <a:gd name="connsiteY5" fmla="*/ 28154 h 37755"/>
                  <a:gd name="connsiteX6" fmla="*/ 9731 w 18834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37755">
                    <a:moveTo>
                      <a:pt x="9731" y="38179"/>
                    </a:moveTo>
                    <a:cubicBezTo>
                      <a:pt x="4555" y="38179"/>
                      <a:pt x="319" y="33661"/>
                      <a:pt x="319" y="28154"/>
                    </a:cubicBezTo>
                    <a:lnTo>
                      <a:pt x="319" y="10440"/>
                    </a:lnTo>
                    <a:cubicBezTo>
                      <a:pt x="319" y="4929"/>
                      <a:pt x="4555" y="423"/>
                      <a:pt x="9731" y="423"/>
                    </a:cubicBezTo>
                    <a:cubicBezTo>
                      <a:pt x="14908" y="423"/>
                      <a:pt x="19153" y="4927"/>
                      <a:pt x="19153" y="10440"/>
                    </a:cubicBezTo>
                    <a:lnTo>
                      <a:pt x="19153" y="28154"/>
                    </a:lnTo>
                    <a:cubicBezTo>
                      <a:pt x="19150" y="33661"/>
                      <a:pt x="14905" y="38179"/>
                      <a:pt x="9731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4" name="フリーフォーム: 図形 23">
                <a:extLst>
                  <a:ext uri="{FF2B5EF4-FFF2-40B4-BE49-F238E27FC236}">
                    <a16:creationId xmlns:a16="http://schemas.microsoft.com/office/drawing/2014/main" id="{D15291D4-9440-5C37-3F50-B29F34AA78DD}"/>
                  </a:ext>
                </a:extLst>
              </p:cNvPr>
              <p:cNvSpPr/>
              <p:nvPr/>
            </p:nvSpPr>
            <p:spPr>
              <a:xfrm>
                <a:off x="180304" y="6537861"/>
                <a:ext cx="18845" cy="136386"/>
              </a:xfrm>
              <a:custGeom>
                <a:avLst/>
                <a:gdLst>
                  <a:gd name="connsiteX0" fmla="*/ 9659 w 18845"/>
                  <a:gd name="connsiteY0" fmla="*/ 136492 h 136386"/>
                  <a:gd name="connsiteX1" fmla="*/ 237 w 18845"/>
                  <a:gd name="connsiteY1" fmla="*/ 126464 h 136386"/>
                  <a:gd name="connsiteX2" fmla="*/ 237 w 18845"/>
                  <a:gd name="connsiteY2" fmla="*/ 10116 h 136386"/>
                  <a:gd name="connsiteX3" fmla="*/ 9659 w 18845"/>
                  <a:gd name="connsiteY3" fmla="*/ 105 h 136386"/>
                  <a:gd name="connsiteX4" fmla="*/ 19083 w 18845"/>
                  <a:gd name="connsiteY4" fmla="*/ 10116 h 136386"/>
                  <a:gd name="connsiteX5" fmla="*/ 19083 w 18845"/>
                  <a:gd name="connsiteY5" fmla="*/ 126461 h 136386"/>
                  <a:gd name="connsiteX6" fmla="*/ 9659 w 18845"/>
                  <a:gd name="connsiteY6" fmla="*/ 136492 h 1363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5" h="136386">
                    <a:moveTo>
                      <a:pt x="9659" y="136492"/>
                    </a:moveTo>
                    <a:cubicBezTo>
                      <a:pt x="4482" y="136492"/>
                      <a:pt x="237" y="131983"/>
                      <a:pt x="237" y="126464"/>
                    </a:cubicBezTo>
                    <a:lnTo>
                      <a:pt x="237" y="10116"/>
                    </a:lnTo>
                    <a:cubicBezTo>
                      <a:pt x="237" y="4611"/>
                      <a:pt x="4482" y="105"/>
                      <a:pt x="9659" y="105"/>
                    </a:cubicBezTo>
                    <a:cubicBezTo>
                      <a:pt x="14835" y="105"/>
                      <a:pt x="19083" y="4614"/>
                      <a:pt x="19083" y="10116"/>
                    </a:cubicBezTo>
                    <a:lnTo>
                      <a:pt x="19083" y="126461"/>
                    </a:lnTo>
                    <a:cubicBezTo>
                      <a:pt x="19083" y="131983"/>
                      <a:pt x="14833" y="136492"/>
                      <a:pt x="9659" y="13649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5" name="フリーフォーム: 図形 24">
                <a:extLst>
                  <a:ext uri="{FF2B5EF4-FFF2-40B4-BE49-F238E27FC236}">
                    <a16:creationId xmlns:a16="http://schemas.microsoft.com/office/drawing/2014/main" id="{CE85C598-47E9-8E3C-8A66-099844392E5D}"/>
                  </a:ext>
                </a:extLst>
              </p:cNvPr>
              <p:cNvSpPr/>
              <p:nvPr/>
            </p:nvSpPr>
            <p:spPr>
              <a:xfrm>
                <a:off x="180305" y="6655398"/>
                <a:ext cx="320531" cy="18848"/>
              </a:xfrm>
              <a:custGeom>
                <a:avLst/>
                <a:gdLst>
                  <a:gd name="connsiteX0" fmla="*/ 321032 w 320531"/>
                  <a:gd name="connsiteY0" fmla="*/ 9547 h 18848"/>
                  <a:gd name="connsiteX1" fmla="*/ 311030 w 320531"/>
                  <a:gd name="connsiteY1" fmla="*/ 18962 h 18848"/>
                  <a:gd name="connsiteX2" fmla="*/ 10527 w 320531"/>
                  <a:gd name="connsiteY2" fmla="*/ 18962 h 18848"/>
                  <a:gd name="connsiteX3" fmla="*/ 501 w 320531"/>
                  <a:gd name="connsiteY3" fmla="*/ 9547 h 18848"/>
                  <a:gd name="connsiteX4" fmla="*/ 10527 w 320531"/>
                  <a:gd name="connsiteY4" fmla="*/ 113 h 18848"/>
                  <a:gd name="connsiteX5" fmla="*/ 311030 w 320531"/>
                  <a:gd name="connsiteY5" fmla="*/ 113 h 18848"/>
                  <a:gd name="connsiteX6" fmla="*/ 321032 w 320531"/>
                  <a:gd name="connsiteY6" fmla="*/ 9547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0531" h="18848">
                    <a:moveTo>
                      <a:pt x="321032" y="9547"/>
                    </a:moveTo>
                    <a:cubicBezTo>
                      <a:pt x="321032" y="14709"/>
                      <a:pt x="316541" y="18962"/>
                      <a:pt x="311030" y="18962"/>
                    </a:cubicBezTo>
                    <a:lnTo>
                      <a:pt x="10527" y="18962"/>
                    </a:lnTo>
                    <a:cubicBezTo>
                      <a:pt x="5016" y="18962"/>
                      <a:pt x="501" y="14709"/>
                      <a:pt x="501" y="9547"/>
                    </a:cubicBezTo>
                    <a:cubicBezTo>
                      <a:pt x="501" y="4358"/>
                      <a:pt x="5013" y="113"/>
                      <a:pt x="10527" y="113"/>
                    </a:cubicBezTo>
                    <a:lnTo>
                      <a:pt x="311030" y="113"/>
                    </a:lnTo>
                    <a:cubicBezTo>
                      <a:pt x="316541" y="113"/>
                      <a:pt x="321032" y="4355"/>
                      <a:pt x="321032" y="954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6" name="フリーフォーム: 図形 25">
                <a:extLst>
                  <a:ext uri="{FF2B5EF4-FFF2-40B4-BE49-F238E27FC236}">
                    <a16:creationId xmlns:a16="http://schemas.microsoft.com/office/drawing/2014/main" id="{FC9B8FA4-F68E-6A9E-822A-ACDCBC47AA83}"/>
                  </a:ext>
                </a:extLst>
              </p:cNvPr>
              <p:cNvSpPr/>
              <p:nvPr/>
            </p:nvSpPr>
            <p:spPr>
              <a:xfrm>
                <a:off x="311036" y="6261899"/>
                <a:ext cx="18837" cy="37755"/>
              </a:xfrm>
              <a:custGeom>
                <a:avLst/>
                <a:gdLst>
                  <a:gd name="connsiteX0" fmla="*/ 9778 w 18837"/>
                  <a:gd name="connsiteY0" fmla="*/ 38179 h 37755"/>
                  <a:gd name="connsiteX1" fmla="*/ 348 w 18837"/>
                  <a:gd name="connsiteY1" fmla="*/ 28154 h 37755"/>
                  <a:gd name="connsiteX2" fmla="*/ 348 w 18837"/>
                  <a:gd name="connsiteY2" fmla="*/ 10440 h 37755"/>
                  <a:gd name="connsiteX3" fmla="*/ 9778 w 18837"/>
                  <a:gd name="connsiteY3" fmla="*/ 423 h 37755"/>
                  <a:gd name="connsiteX4" fmla="*/ 19185 w 18837"/>
                  <a:gd name="connsiteY4" fmla="*/ 10440 h 37755"/>
                  <a:gd name="connsiteX5" fmla="*/ 19185 w 18837"/>
                  <a:gd name="connsiteY5" fmla="*/ 28154 h 37755"/>
                  <a:gd name="connsiteX6" fmla="*/ 9778 w 18837"/>
                  <a:gd name="connsiteY6" fmla="*/ 38179 h 37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37755">
                    <a:moveTo>
                      <a:pt x="9778" y="38179"/>
                    </a:moveTo>
                    <a:cubicBezTo>
                      <a:pt x="4590" y="38179"/>
                      <a:pt x="348" y="33661"/>
                      <a:pt x="348" y="28154"/>
                    </a:cubicBezTo>
                    <a:lnTo>
                      <a:pt x="348" y="10440"/>
                    </a:lnTo>
                    <a:cubicBezTo>
                      <a:pt x="348" y="4929"/>
                      <a:pt x="4587" y="423"/>
                      <a:pt x="9778" y="423"/>
                    </a:cubicBezTo>
                    <a:cubicBezTo>
                      <a:pt x="14949" y="423"/>
                      <a:pt x="19185" y="4927"/>
                      <a:pt x="19185" y="10440"/>
                    </a:cubicBezTo>
                    <a:lnTo>
                      <a:pt x="19185" y="28154"/>
                    </a:lnTo>
                    <a:cubicBezTo>
                      <a:pt x="19185" y="33661"/>
                      <a:pt x="14949" y="38179"/>
                      <a:pt x="9778" y="3817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7" name="フリーフォーム: 図形 26">
                <a:extLst>
                  <a:ext uri="{FF2B5EF4-FFF2-40B4-BE49-F238E27FC236}">
                    <a16:creationId xmlns:a16="http://schemas.microsoft.com/office/drawing/2014/main" id="{8544859C-7A6F-F291-5972-578D0F551B5C}"/>
                  </a:ext>
                </a:extLst>
              </p:cNvPr>
              <p:cNvSpPr/>
              <p:nvPr/>
            </p:nvSpPr>
            <p:spPr>
              <a:xfrm>
                <a:off x="311036" y="6280777"/>
                <a:ext cx="18837" cy="48623"/>
              </a:xfrm>
              <a:custGeom>
                <a:avLst/>
                <a:gdLst>
                  <a:gd name="connsiteX0" fmla="*/ 9778 w 18837"/>
                  <a:gd name="connsiteY0" fmla="*/ 49021 h 48623"/>
                  <a:gd name="connsiteX1" fmla="*/ 348 w 18837"/>
                  <a:gd name="connsiteY1" fmla="*/ 39005 h 48623"/>
                  <a:gd name="connsiteX2" fmla="*/ 348 w 18837"/>
                  <a:gd name="connsiteY2" fmla="*/ 10415 h 48623"/>
                  <a:gd name="connsiteX3" fmla="*/ 9778 w 18837"/>
                  <a:gd name="connsiteY3" fmla="*/ 398 h 48623"/>
                  <a:gd name="connsiteX4" fmla="*/ 19185 w 18837"/>
                  <a:gd name="connsiteY4" fmla="*/ 10415 h 48623"/>
                  <a:gd name="connsiteX5" fmla="*/ 19185 w 18837"/>
                  <a:gd name="connsiteY5" fmla="*/ 39005 h 48623"/>
                  <a:gd name="connsiteX6" fmla="*/ 9778 w 18837"/>
                  <a:gd name="connsiteY6" fmla="*/ 49021 h 48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48623">
                    <a:moveTo>
                      <a:pt x="9778" y="49021"/>
                    </a:moveTo>
                    <a:cubicBezTo>
                      <a:pt x="4590" y="49021"/>
                      <a:pt x="348" y="44518"/>
                      <a:pt x="348" y="39005"/>
                    </a:cubicBezTo>
                    <a:lnTo>
                      <a:pt x="348" y="10415"/>
                    </a:lnTo>
                    <a:cubicBezTo>
                      <a:pt x="348" y="4907"/>
                      <a:pt x="4587" y="398"/>
                      <a:pt x="9778" y="398"/>
                    </a:cubicBezTo>
                    <a:cubicBezTo>
                      <a:pt x="14949" y="398"/>
                      <a:pt x="19185" y="4907"/>
                      <a:pt x="19185" y="10415"/>
                    </a:cubicBezTo>
                    <a:lnTo>
                      <a:pt x="19185" y="39005"/>
                    </a:lnTo>
                    <a:cubicBezTo>
                      <a:pt x="19185" y="44518"/>
                      <a:pt x="14949" y="49021"/>
                      <a:pt x="9778" y="490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8" name="フリーフォーム: 図形 27">
                <a:extLst>
                  <a:ext uri="{FF2B5EF4-FFF2-40B4-BE49-F238E27FC236}">
                    <a16:creationId xmlns:a16="http://schemas.microsoft.com/office/drawing/2014/main" id="{1E2FA127-4D9A-F35E-6386-8668F732B276}"/>
                  </a:ext>
                </a:extLst>
              </p:cNvPr>
              <p:cNvSpPr/>
              <p:nvPr/>
            </p:nvSpPr>
            <p:spPr>
              <a:xfrm>
                <a:off x="311036" y="6280781"/>
                <a:ext cx="123495" cy="18840"/>
              </a:xfrm>
              <a:custGeom>
                <a:avLst/>
                <a:gdLst>
                  <a:gd name="connsiteX0" fmla="*/ 123941 w 123495"/>
                  <a:gd name="connsiteY0" fmla="*/ 9856 h 18840"/>
                  <a:gd name="connsiteX1" fmla="*/ 113912 w 123495"/>
                  <a:gd name="connsiteY1" fmla="*/ 19272 h 18840"/>
                  <a:gd name="connsiteX2" fmla="*/ 10470 w 123495"/>
                  <a:gd name="connsiteY2" fmla="*/ 19272 h 18840"/>
                  <a:gd name="connsiteX3" fmla="*/ 445 w 123495"/>
                  <a:gd name="connsiteY3" fmla="*/ 9856 h 18840"/>
                  <a:gd name="connsiteX4" fmla="*/ 10470 w 123495"/>
                  <a:gd name="connsiteY4" fmla="*/ 431 h 18840"/>
                  <a:gd name="connsiteX5" fmla="*/ 113912 w 123495"/>
                  <a:gd name="connsiteY5" fmla="*/ 431 h 18840"/>
                  <a:gd name="connsiteX6" fmla="*/ 123941 w 123495"/>
                  <a:gd name="connsiteY6" fmla="*/ 985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3495" h="18840">
                    <a:moveTo>
                      <a:pt x="123941" y="9856"/>
                    </a:moveTo>
                    <a:cubicBezTo>
                      <a:pt x="123941" y="15027"/>
                      <a:pt x="119406" y="19272"/>
                      <a:pt x="113912" y="19272"/>
                    </a:cubicBezTo>
                    <a:lnTo>
                      <a:pt x="10470" y="19272"/>
                    </a:lnTo>
                    <a:cubicBezTo>
                      <a:pt x="4951" y="19272"/>
                      <a:pt x="445" y="15027"/>
                      <a:pt x="445" y="9856"/>
                    </a:cubicBezTo>
                    <a:cubicBezTo>
                      <a:pt x="445" y="4662"/>
                      <a:pt x="4948" y="431"/>
                      <a:pt x="10470" y="431"/>
                    </a:cubicBezTo>
                    <a:lnTo>
                      <a:pt x="113912" y="431"/>
                    </a:lnTo>
                    <a:cubicBezTo>
                      <a:pt x="119408" y="431"/>
                      <a:pt x="123941" y="4662"/>
                      <a:pt x="123941" y="985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29" name="フリーフォーム: 図形 28">
                <a:extLst>
                  <a:ext uri="{FF2B5EF4-FFF2-40B4-BE49-F238E27FC236}">
                    <a16:creationId xmlns:a16="http://schemas.microsoft.com/office/drawing/2014/main" id="{566AF522-467E-4242-EAFC-953DBC227486}"/>
                  </a:ext>
                </a:extLst>
              </p:cNvPr>
              <p:cNvSpPr/>
              <p:nvPr/>
            </p:nvSpPr>
            <p:spPr>
              <a:xfrm>
                <a:off x="378597" y="6280906"/>
                <a:ext cx="18834" cy="117671"/>
              </a:xfrm>
              <a:custGeom>
                <a:avLst/>
                <a:gdLst>
                  <a:gd name="connsiteX0" fmla="*/ 9827 w 18834"/>
                  <a:gd name="connsiteY0" fmla="*/ 118011 h 117671"/>
                  <a:gd name="connsiteX1" fmla="*/ 406 w 18834"/>
                  <a:gd name="connsiteY1" fmla="*/ 107994 h 117671"/>
                  <a:gd name="connsiteX2" fmla="*/ 406 w 18834"/>
                  <a:gd name="connsiteY2" fmla="*/ 10359 h 117671"/>
                  <a:gd name="connsiteX3" fmla="*/ 9827 w 18834"/>
                  <a:gd name="connsiteY3" fmla="*/ 339 h 117671"/>
                  <a:gd name="connsiteX4" fmla="*/ 19240 w 18834"/>
                  <a:gd name="connsiteY4" fmla="*/ 10359 h 117671"/>
                  <a:gd name="connsiteX5" fmla="*/ 19240 w 18834"/>
                  <a:gd name="connsiteY5" fmla="*/ 107994 h 117671"/>
                  <a:gd name="connsiteX6" fmla="*/ 9827 w 18834"/>
                  <a:gd name="connsiteY6" fmla="*/ 118011 h 1176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4" h="117671">
                    <a:moveTo>
                      <a:pt x="9827" y="118011"/>
                    </a:moveTo>
                    <a:cubicBezTo>
                      <a:pt x="4647" y="118011"/>
                      <a:pt x="406" y="113502"/>
                      <a:pt x="406" y="107994"/>
                    </a:cubicBezTo>
                    <a:lnTo>
                      <a:pt x="406" y="10359"/>
                    </a:lnTo>
                    <a:cubicBezTo>
                      <a:pt x="406" y="4848"/>
                      <a:pt x="4644" y="339"/>
                      <a:pt x="9827" y="339"/>
                    </a:cubicBezTo>
                    <a:cubicBezTo>
                      <a:pt x="15004" y="339"/>
                      <a:pt x="19240" y="4848"/>
                      <a:pt x="19240" y="10359"/>
                    </a:cubicBezTo>
                    <a:lnTo>
                      <a:pt x="19240" y="107994"/>
                    </a:lnTo>
                    <a:cubicBezTo>
                      <a:pt x="19237" y="113505"/>
                      <a:pt x="15001" y="118011"/>
                      <a:pt x="9827" y="11801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B368C650-3D41-218D-182B-FD2F36E1D389}"/>
                  </a:ext>
                </a:extLst>
              </p:cNvPr>
              <p:cNvSpPr/>
              <p:nvPr/>
            </p:nvSpPr>
            <p:spPr>
              <a:xfrm>
                <a:off x="415787" y="6361080"/>
                <a:ext cx="37482" cy="18848"/>
              </a:xfrm>
              <a:custGeom>
                <a:avLst/>
                <a:gdLst>
                  <a:gd name="connsiteX0" fmla="*/ 37944 w 37482"/>
                  <a:gd name="connsiteY0" fmla="*/ 9788 h 18848"/>
                  <a:gd name="connsiteX1" fmla="*/ 27924 w 37482"/>
                  <a:gd name="connsiteY1" fmla="*/ 19212 h 18848"/>
                  <a:gd name="connsiteX2" fmla="*/ 10486 w 37482"/>
                  <a:gd name="connsiteY2" fmla="*/ 19212 h 18848"/>
                  <a:gd name="connsiteX3" fmla="*/ 461 w 37482"/>
                  <a:gd name="connsiteY3" fmla="*/ 9788 h 18848"/>
                  <a:gd name="connsiteX4" fmla="*/ 10486 w 37482"/>
                  <a:gd name="connsiteY4" fmla="*/ 363 h 18848"/>
                  <a:gd name="connsiteX5" fmla="*/ 27924 w 37482"/>
                  <a:gd name="connsiteY5" fmla="*/ 363 h 18848"/>
                  <a:gd name="connsiteX6" fmla="*/ 37944 w 37482"/>
                  <a:gd name="connsiteY6" fmla="*/ 9788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82" h="18848">
                    <a:moveTo>
                      <a:pt x="37944" y="9788"/>
                    </a:moveTo>
                    <a:cubicBezTo>
                      <a:pt x="37944" y="14967"/>
                      <a:pt x="33435" y="19212"/>
                      <a:pt x="27924" y="19212"/>
                    </a:cubicBezTo>
                    <a:lnTo>
                      <a:pt x="10486" y="19212"/>
                    </a:lnTo>
                    <a:cubicBezTo>
                      <a:pt x="4976" y="19212"/>
                      <a:pt x="461" y="14967"/>
                      <a:pt x="461" y="9788"/>
                    </a:cubicBezTo>
                    <a:cubicBezTo>
                      <a:pt x="461" y="4611"/>
                      <a:pt x="4973" y="363"/>
                      <a:pt x="10486" y="363"/>
                    </a:cubicBezTo>
                    <a:lnTo>
                      <a:pt x="27924" y="363"/>
                    </a:lnTo>
                    <a:cubicBezTo>
                      <a:pt x="33438" y="363"/>
                      <a:pt x="37944" y="4611"/>
                      <a:pt x="37944" y="97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1" name="フリーフォーム: 図形 30">
                <a:extLst>
                  <a:ext uri="{FF2B5EF4-FFF2-40B4-BE49-F238E27FC236}">
                    <a16:creationId xmlns:a16="http://schemas.microsoft.com/office/drawing/2014/main" id="{C5B0BA95-7A93-0819-17C2-B208F59A52DF}"/>
                  </a:ext>
                </a:extLst>
              </p:cNvPr>
              <p:cNvSpPr/>
              <p:nvPr/>
            </p:nvSpPr>
            <p:spPr>
              <a:xfrm>
                <a:off x="482464" y="6339546"/>
                <a:ext cx="18857" cy="118237"/>
              </a:xfrm>
              <a:custGeom>
                <a:avLst/>
                <a:gdLst>
                  <a:gd name="connsiteX0" fmla="*/ 9935 w 18857"/>
                  <a:gd name="connsiteY0" fmla="*/ 118527 h 118237"/>
                  <a:gd name="connsiteX1" fmla="*/ 494 w 18857"/>
                  <a:gd name="connsiteY1" fmla="*/ 108501 h 118237"/>
                  <a:gd name="connsiteX2" fmla="*/ 494 w 18857"/>
                  <a:gd name="connsiteY2" fmla="*/ 10309 h 118237"/>
                  <a:gd name="connsiteX3" fmla="*/ 9935 w 18857"/>
                  <a:gd name="connsiteY3" fmla="*/ 289 h 118237"/>
                  <a:gd name="connsiteX4" fmla="*/ 19351 w 18857"/>
                  <a:gd name="connsiteY4" fmla="*/ 10309 h 118237"/>
                  <a:gd name="connsiteX5" fmla="*/ 19351 w 18857"/>
                  <a:gd name="connsiteY5" fmla="*/ 108501 h 118237"/>
                  <a:gd name="connsiteX6" fmla="*/ 9935 w 18857"/>
                  <a:gd name="connsiteY6" fmla="*/ 118527 h 1182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118237">
                    <a:moveTo>
                      <a:pt x="9935" y="118527"/>
                    </a:moveTo>
                    <a:cubicBezTo>
                      <a:pt x="4730" y="118527"/>
                      <a:pt x="494" y="114009"/>
                      <a:pt x="494" y="108501"/>
                    </a:cubicBezTo>
                    <a:lnTo>
                      <a:pt x="494" y="10309"/>
                    </a:lnTo>
                    <a:cubicBezTo>
                      <a:pt x="494" y="4798"/>
                      <a:pt x="4730" y="289"/>
                      <a:pt x="9935" y="289"/>
                    </a:cubicBezTo>
                    <a:cubicBezTo>
                      <a:pt x="15106" y="289"/>
                      <a:pt x="19351" y="4798"/>
                      <a:pt x="19351" y="10309"/>
                    </a:cubicBezTo>
                    <a:lnTo>
                      <a:pt x="19351" y="108501"/>
                    </a:lnTo>
                    <a:cubicBezTo>
                      <a:pt x="19351" y="114012"/>
                      <a:pt x="15106" y="118527"/>
                      <a:pt x="9935" y="11852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24067FD9-6B97-E82A-CF48-A047B6E5C87E}"/>
                  </a:ext>
                </a:extLst>
              </p:cNvPr>
              <p:cNvSpPr/>
              <p:nvPr/>
            </p:nvSpPr>
            <p:spPr>
              <a:xfrm>
                <a:off x="415787" y="6438377"/>
                <a:ext cx="85048" cy="18845"/>
              </a:xfrm>
              <a:custGeom>
                <a:avLst/>
                <a:gdLst>
                  <a:gd name="connsiteX0" fmla="*/ 85550 w 85048"/>
                  <a:gd name="connsiteY0" fmla="*/ 9719 h 18845"/>
                  <a:gd name="connsiteX1" fmla="*/ 75548 w 85048"/>
                  <a:gd name="connsiteY1" fmla="*/ 19144 h 18845"/>
                  <a:gd name="connsiteX2" fmla="*/ 10527 w 85048"/>
                  <a:gd name="connsiteY2" fmla="*/ 19144 h 18845"/>
                  <a:gd name="connsiteX3" fmla="*/ 501 w 85048"/>
                  <a:gd name="connsiteY3" fmla="*/ 9719 h 18845"/>
                  <a:gd name="connsiteX4" fmla="*/ 10527 w 85048"/>
                  <a:gd name="connsiteY4" fmla="*/ 298 h 18845"/>
                  <a:gd name="connsiteX5" fmla="*/ 75548 w 85048"/>
                  <a:gd name="connsiteY5" fmla="*/ 298 h 18845"/>
                  <a:gd name="connsiteX6" fmla="*/ 85550 w 85048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5048" h="18845">
                    <a:moveTo>
                      <a:pt x="85550" y="9719"/>
                    </a:moveTo>
                    <a:cubicBezTo>
                      <a:pt x="85550" y="14905"/>
                      <a:pt x="81059" y="19144"/>
                      <a:pt x="75548" y="19144"/>
                    </a:cubicBezTo>
                    <a:lnTo>
                      <a:pt x="10527" y="19144"/>
                    </a:lnTo>
                    <a:cubicBezTo>
                      <a:pt x="5016" y="19144"/>
                      <a:pt x="501" y="14905"/>
                      <a:pt x="501" y="9719"/>
                    </a:cubicBezTo>
                    <a:cubicBezTo>
                      <a:pt x="501" y="4542"/>
                      <a:pt x="5013" y="298"/>
                      <a:pt x="10527" y="298"/>
                    </a:cubicBezTo>
                    <a:lnTo>
                      <a:pt x="75548" y="298"/>
                    </a:lnTo>
                    <a:cubicBezTo>
                      <a:pt x="81059" y="301"/>
                      <a:pt x="85550" y="4545"/>
                      <a:pt x="85550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" name="フリーフォーム: 図形 32">
                <a:extLst>
                  <a:ext uri="{FF2B5EF4-FFF2-40B4-BE49-F238E27FC236}">
                    <a16:creationId xmlns:a16="http://schemas.microsoft.com/office/drawing/2014/main" id="{4DF16DC5-9968-A995-7CB3-85DBD9A67E72}"/>
                  </a:ext>
                </a:extLst>
              </p:cNvPr>
              <p:cNvSpPr/>
              <p:nvPr/>
            </p:nvSpPr>
            <p:spPr>
              <a:xfrm>
                <a:off x="517201" y="6497134"/>
                <a:ext cx="114846" cy="18857"/>
              </a:xfrm>
              <a:custGeom>
                <a:avLst/>
                <a:gdLst>
                  <a:gd name="connsiteX0" fmla="*/ 515 w 114846"/>
                  <a:gd name="connsiteY0" fmla="*/ 9690 h 18857"/>
                  <a:gd name="connsiteX1" fmla="*/ 10517 w 114846"/>
                  <a:gd name="connsiteY1" fmla="*/ 248 h 18857"/>
                  <a:gd name="connsiteX2" fmla="*/ 105325 w 114846"/>
                  <a:gd name="connsiteY2" fmla="*/ 248 h 18857"/>
                  <a:gd name="connsiteX3" fmla="*/ 115362 w 114846"/>
                  <a:gd name="connsiteY3" fmla="*/ 9690 h 18857"/>
                  <a:gd name="connsiteX4" fmla="*/ 105325 w 114846"/>
                  <a:gd name="connsiteY4" fmla="*/ 19105 h 18857"/>
                  <a:gd name="connsiteX5" fmla="*/ 10517 w 114846"/>
                  <a:gd name="connsiteY5" fmla="*/ 19105 h 18857"/>
                  <a:gd name="connsiteX6" fmla="*/ 515 w 114846"/>
                  <a:gd name="connsiteY6" fmla="*/ 9690 h 188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7">
                    <a:moveTo>
                      <a:pt x="515" y="9690"/>
                    </a:moveTo>
                    <a:cubicBezTo>
                      <a:pt x="515" y="4501"/>
                      <a:pt x="5007" y="248"/>
                      <a:pt x="10517" y="248"/>
                    </a:cubicBezTo>
                    <a:lnTo>
                      <a:pt x="105325" y="248"/>
                    </a:lnTo>
                    <a:cubicBezTo>
                      <a:pt x="110835" y="248"/>
                      <a:pt x="115362" y="4501"/>
                      <a:pt x="115362" y="9690"/>
                    </a:cubicBezTo>
                    <a:cubicBezTo>
                      <a:pt x="115362" y="14878"/>
                      <a:pt x="110835" y="19105"/>
                      <a:pt x="105325" y="19105"/>
                    </a:cubicBezTo>
                    <a:lnTo>
                      <a:pt x="10517" y="19105"/>
                    </a:lnTo>
                    <a:cubicBezTo>
                      <a:pt x="5007" y="19105"/>
                      <a:pt x="515" y="14878"/>
                      <a:pt x="515" y="96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4" name="フリーフォーム: 図形 33">
                <a:extLst>
                  <a:ext uri="{FF2B5EF4-FFF2-40B4-BE49-F238E27FC236}">
                    <a16:creationId xmlns:a16="http://schemas.microsoft.com/office/drawing/2014/main" id="{E29CEB3F-D143-E71F-B03D-C5FB18C8D51F}"/>
                  </a:ext>
                </a:extLst>
              </p:cNvPr>
              <p:cNvSpPr/>
              <p:nvPr/>
            </p:nvSpPr>
            <p:spPr>
              <a:xfrm>
                <a:off x="517201" y="6438377"/>
                <a:ext cx="114846" cy="18845"/>
              </a:xfrm>
              <a:custGeom>
                <a:avLst/>
                <a:gdLst>
                  <a:gd name="connsiteX0" fmla="*/ 515 w 114846"/>
                  <a:gd name="connsiteY0" fmla="*/ 9719 h 18845"/>
                  <a:gd name="connsiteX1" fmla="*/ 10517 w 114846"/>
                  <a:gd name="connsiteY1" fmla="*/ 298 h 18845"/>
                  <a:gd name="connsiteX2" fmla="*/ 105325 w 114846"/>
                  <a:gd name="connsiteY2" fmla="*/ 298 h 18845"/>
                  <a:gd name="connsiteX3" fmla="*/ 115362 w 114846"/>
                  <a:gd name="connsiteY3" fmla="*/ 9719 h 18845"/>
                  <a:gd name="connsiteX4" fmla="*/ 105325 w 114846"/>
                  <a:gd name="connsiteY4" fmla="*/ 19144 h 18845"/>
                  <a:gd name="connsiteX5" fmla="*/ 10517 w 114846"/>
                  <a:gd name="connsiteY5" fmla="*/ 19144 h 18845"/>
                  <a:gd name="connsiteX6" fmla="*/ 515 w 114846"/>
                  <a:gd name="connsiteY6" fmla="*/ 9719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5">
                    <a:moveTo>
                      <a:pt x="515" y="9719"/>
                    </a:moveTo>
                    <a:cubicBezTo>
                      <a:pt x="515" y="4542"/>
                      <a:pt x="5007" y="298"/>
                      <a:pt x="10517" y="298"/>
                    </a:cubicBezTo>
                    <a:lnTo>
                      <a:pt x="105325" y="298"/>
                    </a:lnTo>
                    <a:cubicBezTo>
                      <a:pt x="110835" y="298"/>
                      <a:pt x="115362" y="4542"/>
                      <a:pt x="115362" y="9719"/>
                    </a:cubicBezTo>
                    <a:cubicBezTo>
                      <a:pt x="115362" y="14905"/>
                      <a:pt x="110835" y="19144"/>
                      <a:pt x="105325" y="19144"/>
                    </a:cubicBezTo>
                    <a:lnTo>
                      <a:pt x="10517" y="19144"/>
                    </a:lnTo>
                    <a:cubicBezTo>
                      <a:pt x="5007" y="19146"/>
                      <a:pt x="515" y="14905"/>
                      <a:pt x="515" y="971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5" name="フリーフォーム: 図形 34">
                <a:extLst>
                  <a:ext uri="{FF2B5EF4-FFF2-40B4-BE49-F238E27FC236}">
                    <a16:creationId xmlns:a16="http://schemas.microsoft.com/office/drawing/2014/main" id="{58A37D52-86D5-9476-42D2-8631C8883336}"/>
                  </a:ext>
                </a:extLst>
              </p:cNvPr>
              <p:cNvSpPr/>
              <p:nvPr/>
            </p:nvSpPr>
            <p:spPr>
              <a:xfrm>
                <a:off x="517201" y="6379599"/>
                <a:ext cx="114846" cy="18854"/>
              </a:xfrm>
              <a:custGeom>
                <a:avLst/>
                <a:gdLst>
                  <a:gd name="connsiteX0" fmla="*/ 515 w 114846"/>
                  <a:gd name="connsiteY0" fmla="*/ 9772 h 18854"/>
                  <a:gd name="connsiteX1" fmla="*/ 10517 w 114846"/>
                  <a:gd name="connsiteY1" fmla="*/ 348 h 18854"/>
                  <a:gd name="connsiteX2" fmla="*/ 105325 w 114846"/>
                  <a:gd name="connsiteY2" fmla="*/ 348 h 18854"/>
                  <a:gd name="connsiteX3" fmla="*/ 115362 w 114846"/>
                  <a:gd name="connsiteY3" fmla="*/ 9772 h 18854"/>
                  <a:gd name="connsiteX4" fmla="*/ 105325 w 114846"/>
                  <a:gd name="connsiteY4" fmla="*/ 19202 h 18854"/>
                  <a:gd name="connsiteX5" fmla="*/ 10517 w 114846"/>
                  <a:gd name="connsiteY5" fmla="*/ 19202 h 18854"/>
                  <a:gd name="connsiteX6" fmla="*/ 515 w 114846"/>
                  <a:gd name="connsiteY6" fmla="*/ 9772 h 188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54">
                    <a:moveTo>
                      <a:pt x="515" y="9772"/>
                    </a:moveTo>
                    <a:cubicBezTo>
                      <a:pt x="515" y="4595"/>
                      <a:pt x="5007" y="348"/>
                      <a:pt x="10517" y="348"/>
                    </a:cubicBezTo>
                    <a:lnTo>
                      <a:pt x="105325" y="348"/>
                    </a:lnTo>
                    <a:cubicBezTo>
                      <a:pt x="110835" y="348"/>
                      <a:pt x="115362" y="4595"/>
                      <a:pt x="115362" y="9772"/>
                    </a:cubicBezTo>
                    <a:cubicBezTo>
                      <a:pt x="115362" y="14957"/>
                      <a:pt x="110835" y="19202"/>
                      <a:pt x="105325" y="19202"/>
                    </a:cubicBezTo>
                    <a:lnTo>
                      <a:pt x="10517" y="19202"/>
                    </a:lnTo>
                    <a:cubicBezTo>
                      <a:pt x="5007" y="19199"/>
                      <a:pt x="515" y="14954"/>
                      <a:pt x="515" y="97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6" name="フリーフォーム: 図形 35">
                <a:extLst>
                  <a:ext uri="{FF2B5EF4-FFF2-40B4-BE49-F238E27FC236}">
                    <a16:creationId xmlns:a16="http://schemas.microsoft.com/office/drawing/2014/main" id="{D35BEFFE-9C3C-28B8-74AE-64595E2A6B9D}"/>
                  </a:ext>
                </a:extLst>
              </p:cNvPr>
              <p:cNvSpPr/>
              <p:nvPr/>
            </p:nvSpPr>
            <p:spPr>
              <a:xfrm>
                <a:off x="613202" y="6438380"/>
                <a:ext cx="18848" cy="77613"/>
              </a:xfrm>
              <a:custGeom>
                <a:avLst/>
                <a:gdLst>
                  <a:gd name="connsiteX0" fmla="*/ 10029 w 18848"/>
                  <a:gd name="connsiteY0" fmla="*/ 306 h 77613"/>
                  <a:gd name="connsiteX1" fmla="*/ 19454 w 18848"/>
                  <a:gd name="connsiteY1" fmla="*/ 10317 h 77613"/>
                  <a:gd name="connsiteX2" fmla="*/ 19454 w 18848"/>
                  <a:gd name="connsiteY2" fmla="*/ 67899 h 77613"/>
                  <a:gd name="connsiteX3" fmla="*/ 10029 w 18848"/>
                  <a:gd name="connsiteY3" fmla="*/ 77919 h 77613"/>
                  <a:gd name="connsiteX4" fmla="*/ 605 w 18848"/>
                  <a:gd name="connsiteY4" fmla="*/ 67899 h 77613"/>
                  <a:gd name="connsiteX5" fmla="*/ 605 w 18848"/>
                  <a:gd name="connsiteY5" fmla="*/ 10317 h 77613"/>
                  <a:gd name="connsiteX6" fmla="*/ 10029 w 18848"/>
                  <a:gd name="connsiteY6" fmla="*/ 306 h 77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13">
                    <a:moveTo>
                      <a:pt x="10029" y="306"/>
                    </a:moveTo>
                    <a:cubicBezTo>
                      <a:pt x="15217" y="306"/>
                      <a:pt x="19454" y="4806"/>
                      <a:pt x="19454" y="10317"/>
                    </a:cubicBezTo>
                    <a:lnTo>
                      <a:pt x="19454" y="67899"/>
                    </a:lnTo>
                    <a:cubicBezTo>
                      <a:pt x="19454" y="73404"/>
                      <a:pt x="15217" y="77919"/>
                      <a:pt x="10029" y="77919"/>
                    </a:cubicBezTo>
                    <a:cubicBezTo>
                      <a:pt x="4841" y="77919"/>
                      <a:pt x="605" y="73401"/>
                      <a:pt x="605" y="67899"/>
                    </a:cubicBezTo>
                    <a:lnTo>
                      <a:pt x="605" y="10317"/>
                    </a:lnTo>
                    <a:cubicBezTo>
                      <a:pt x="605" y="4806"/>
                      <a:pt x="4841" y="306"/>
                      <a:pt x="10029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7" name="フリーフォーム: 図形 36">
                <a:extLst>
                  <a:ext uri="{FF2B5EF4-FFF2-40B4-BE49-F238E27FC236}">
                    <a16:creationId xmlns:a16="http://schemas.microsoft.com/office/drawing/2014/main" id="{11E4E019-4F29-411F-7E9F-0603D233A564}"/>
                  </a:ext>
                </a:extLst>
              </p:cNvPr>
              <p:cNvSpPr/>
              <p:nvPr/>
            </p:nvSpPr>
            <p:spPr>
              <a:xfrm>
                <a:off x="613202" y="6379763"/>
                <a:ext cx="18848" cy="77622"/>
              </a:xfrm>
              <a:custGeom>
                <a:avLst/>
                <a:gdLst>
                  <a:gd name="connsiteX0" fmla="*/ 10029 w 18848"/>
                  <a:gd name="connsiteY0" fmla="*/ 355 h 77622"/>
                  <a:gd name="connsiteX1" fmla="*/ 19454 w 18848"/>
                  <a:gd name="connsiteY1" fmla="*/ 10372 h 77622"/>
                  <a:gd name="connsiteX2" fmla="*/ 19454 w 18848"/>
                  <a:gd name="connsiteY2" fmla="*/ 67958 h 77622"/>
                  <a:gd name="connsiteX3" fmla="*/ 10029 w 18848"/>
                  <a:gd name="connsiteY3" fmla="*/ 77978 h 77622"/>
                  <a:gd name="connsiteX4" fmla="*/ 605 w 18848"/>
                  <a:gd name="connsiteY4" fmla="*/ 67958 h 77622"/>
                  <a:gd name="connsiteX5" fmla="*/ 605 w 18848"/>
                  <a:gd name="connsiteY5" fmla="*/ 10372 h 77622"/>
                  <a:gd name="connsiteX6" fmla="*/ 10029 w 18848"/>
                  <a:gd name="connsiteY6" fmla="*/ 355 h 77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22">
                    <a:moveTo>
                      <a:pt x="10029" y="355"/>
                    </a:moveTo>
                    <a:cubicBezTo>
                      <a:pt x="15217" y="355"/>
                      <a:pt x="19454" y="4867"/>
                      <a:pt x="19454" y="10372"/>
                    </a:cubicBezTo>
                    <a:lnTo>
                      <a:pt x="19454" y="67958"/>
                    </a:lnTo>
                    <a:cubicBezTo>
                      <a:pt x="19454" y="73469"/>
                      <a:pt x="15217" y="77978"/>
                      <a:pt x="10029" y="77978"/>
                    </a:cubicBezTo>
                    <a:cubicBezTo>
                      <a:pt x="4841" y="77978"/>
                      <a:pt x="605" y="73469"/>
                      <a:pt x="605" y="67958"/>
                    </a:cubicBezTo>
                    <a:lnTo>
                      <a:pt x="605" y="10372"/>
                    </a:lnTo>
                    <a:cubicBezTo>
                      <a:pt x="605" y="4870"/>
                      <a:pt x="4841" y="355"/>
                      <a:pt x="10029" y="355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" name="フリーフォーム: 図形 37">
                <a:extLst>
                  <a:ext uri="{FF2B5EF4-FFF2-40B4-BE49-F238E27FC236}">
                    <a16:creationId xmlns:a16="http://schemas.microsoft.com/office/drawing/2014/main" id="{4C48189A-0CA4-C702-4934-91832FC765EB}"/>
                  </a:ext>
                </a:extLst>
              </p:cNvPr>
              <p:cNvSpPr/>
              <p:nvPr/>
            </p:nvSpPr>
            <p:spPr>
              <a:xfrm>
                <a:off x="613202" y="6221679"/>
                <a:ext cx="18848" cy="136395"/>
              </a:xfrm>
              <a:custGeom>
                <a:avLst/>
                <a:gdLst>
                  <a:gd name="connsiteX0" fmla="*/ 10029 w 18848"/>
                  <a:gd name="connsiteY0" fmla="*/ 490 h 136395"/>
                  <a:gd name="connsiteX1" fmla="*/ 19454 w 18848"/>
                  <a:gd name="connsiteY1" fmla="*/ 10501 h 136395"/>
                  <a:gd name="connsiteX2" fmla="*/ 19454 w 18848"/>
                  <a:gd name="connsiteY2" fmla="*/ 126851 h 136395"/>
                  <a:gd name="connsiteX3" fmla="*/ 10029 w 18848"/>
                  <a:gd name="connsiteY3" fmla="*/ 136885 h 136395"/>
                  <a:gd name="connsiteX4" fmla="*/ 605 w 18848"/>
                  <a:gd name="connsiteY4" fmla="*/ 126851 h 136395"/>
                  <a:gd name="connsiteX5" fmla="*/ 605 w 18848"/>
                  <a:gd name="connsiteY5" fmla="*/ 10501 h 136395"/>
                  <a:gd name="connsiteX6" fmla="*/ 10029 w 18848"/>
                  <a:gd name="connsiteY6" fmla="*/ 490 h 1363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136395">
                    <a:moveTo>
                      <a:pt x="10029" y="490"/>
                    </a:moveTo>
                    <a:cubicBezTo>
                      <a:pt x="15217" y="490"/>
                      <a:pt x="19454" y="4993"/>
                      <a:pt x="19454" y="10501"/>
                    </a:cubicBezTo>
                    <a:lnTo>
                      <a:pt x="19454" y="126851"/>
                    </a:lnTo>
                    <a:cubicBezTo>
                      <a:pt x="19454" y="132362"/>
                      <a:pt x="15217" y="136885"/>
                      <a:pt x="10029" y="136885"/>
                    </a:cubicBezTo>
                    <a:cubicBezTo>
                      <a:pt x="4841" y="136885"/>
                      <a:pt x="605" y="132365"/>
                      <a:pt x="605" y="126851"/>
                    </a:cubicBezTo>
                    <a:lnTo>
                      <a:pt x="605" y="10501"/>
                    </a:lnTo>
                    <a:cubicBezTo>
                      <a:pt x="605" y="4993"/>
                      <a:pt x="4841" y="490"/>
                      <a:pt x="10029" y="490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9" name="フリーフォーム: 図形 38">
                <a:extLst>
                  <a:ext uri="{FF2B5EF4-FFF2-40B4-BE49-F238E27FC236}">
                    <a16:creationId xmlns:a16="http://schemas.microsoft.com/office/drawing/2014/main" id="{61D09146-E057-4D99-36AB-A1468033282E}"/>
                  </a:ext>
                </a:extLst>
              </p:cNvPr>
              <p:cNvSpPr/>
              <p:nvPr/>
            </p:nvSpPr>
            <p:spPr>
              <a:xfrm>
                <a:off x="310343" y="6221679"/>
                <a:ext cx="321707" cy="18843"/>
              </a:xfrm>
              <a:custGeom>
                <a:avLst/>
                <a:gdLst>
                  <a:gd name="connsiteX0" fmla="*/ 340 w 321707"/>
                  <a:gd name="connsiteY0" fmla="*/ 9912 h 18843"/>
                  <a:gd name="connsiteX1" fmla="*/ 10356 w 321707"/>
                  <a:gd name="connsiteY1" fmla="*/ 482 h 18843"/>
                  <a:gd name="connsiteX2" fmla="*/ 312010 w 321707"/>
                  <a:gd name="connsiteY2" fmla="*/ 482 h 18843"/>
                  <a:gd name="connsiteX3" fmla="*/ 322047 w 321707"/>
                  <a:gd name="connsiteY3" fmla="*/ 9912 h 18843"/>
                  <a:gd name="connsiteX4" fmla="*/ 312010 w 321707"/>
                  <a:gd name="connsiteY4" fmla="*/ 19325 h 18843"/>
                  <a:gd name="connsiteX5" fmla="*/ 10356 w 321707"/>
                  <a:gd name="connsiteY5" fmla="*/ 19325 h 18843"/>
                  <a:gd name="connsiteX6" fmla="*/ 340 w 321707"/>
                  <a:gd name="connsiteY6" fmla="*/ 9912 h 18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21707" h="18843">
                    <a:moveTo>
                      <a:pt x="340" y="9912"/>
                    </a:moveTo>
                    <a:cubicBezTo>
                      <a:pt x="340" y="4715"/>
                      <a:pt x="4849" y="482"/>
                      <a:pt x="10356" y="482"/>
                    </a:cubicBezTo>
                    <a:lnTo>
                      <a:pt x="312010" y="482"/>
                    </a:lnTo>
                    <a:cubicBezTo>
                      <a:pt x="317520" y="482"/>
                      <a:pt x="322047" y="4715"/>
                      <a:pt x="322047" y="9912"/>
                    </a:cubicBezTo>
                    <a:cubicBezTo>
                      <a:pt x="322047" y="15083"/>
                      <a:pt x="317520" y="19325"/>
                      <a:pt x="312010" y="19325"/>
                    </a:cubicBezTo>
                    <a:lnTo>
                      <a:pt x="10356" y="19325"/>
                    </a:lnTo>
                    <a:cubicBezTo>
                      <a:pt x="4849" y="19322"/>
                      <a:pt x="340" y="15083"/>
                      <a:pt x="340" y="991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0" name="フリーフォーム: 図形 39">
                <a:extLst>
                  <a:ext uri="{FF2B5EF4-FFF2-40B4-BE49-F238E27FC236}">
                    <a16:creationId xmlns:a16="http://schemas.microsoft.com/office/drawing/2014/main" id="{D7F54D3B-8C9E-FC56-CDE5-5DFEAB060EA5}"/>
                  </a:ext>
                </a:extLst>
              </p:cNvPr>
              <p:cNvSpPr/>
              <p:nvPr/>
            </p:nvSpPr>
            <p:spPr>
              <a:xfrm>
                <a:off x="354252" y="6528104"/>
                <a:ext cx="37479" cy="18840"/>
              </a:xfrm>
              <a:custGeom>
                <a:avLst/>
                <a:gdLst>
                  <a:gd name="connsiteX0" fmla="*/ 377 w 37479"/>
                  <a:gd name="connsiteY0" fmla="*/ 9646 h 18840"/>
                  <a:gd name="connsiteX1" fmla="*/ 10388 w 37479"/>
                  <a:gd name="connsiteY1" fmla="*/ 221 h 18840"/>
                  <a:gd name="connsiteX2" fmla="*/ 27837 w 37479"/>
                  <a:gd name="connsiteY2" fmla="*/ 221 h 18840"/>
                  <a:gd name="connsiteX3" fmla="*/ 37857 w 37479"/>
                  <a:gd name="connsiteY3" fmla="*/ 9646 h 18840"/>
                  <a:gd name="connsiteX4" fmla="*/ 27837 w 37479"/>
                  <a:gd name="connsiteY4" fmla="*/ 19062 h 18840"/>
                  <a:gd name="connsiteX5" fmla="*/ 10388 w 37479"/>
                  <a:gd name="connsiteY5" fmla="*/ 19062 h 18840"/>
                  <a:gd name="connsiteX6" fmla="*/ 377 w 37479"/>
                  <a:gd name="connsiteY6" fmla="*/ 9646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7479" h="18840">
                    <a:moveTo>
                      <a:pt x="377" y="9646"/>
                    </a:moveTo>
                    <a:cubicBezTo>
                      <a:pt x="377" y="4466"/>
                      <a:pt x="4880" y="221"/>
                      <a:pt x="10388" y="221"/>
                    </a:cubicBezTo>
                    <a:lnTo>
                      <a:pt x="27837" y="221"/>
                    </a:lnTo>
                    <a:cubicBezTo>
                      <a:pt x="33325" y="221"/>
                      <a:pt x="37857" y="4466"/>
                      <a:pt x="37857" y="9646"/>
                    </a:cubicBezTo>
                    <a:cubicBezTo>
                      <a:pt x="37857" y="14834"/>
                      <a:pt x="33322" y="19062"/>
                      <a:pt x="27837" y="19062"/>
                    </a:cubicBezTo>
                    <a:lnTo>
                      <a:pt x="10388" y="19062"/>
                    </a:lnTo>
                    <a:cubicBezTo>
                      <a:pt x="4880" y="19064"/>
                      <a:pt x="377" y="14837"/>
                      <a:pt x="377" y="964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1" name="フリーフォーム: 図形 40">
                <a:extLst>
                  <a:ext uri="{FF2B5EF4-FFF2-40B4-BE49-F238E27FC236}">
                    <a16:creationId xmlns:a16="http://schemas.microsoft.com/office/drawing/2014/main" id="{F22D18CA-D340-236B-4CD4-70568BA99F5D}"/>
                  </a:ext>
                </a:extLst>
              </p:cNvPr>
              <p:cNvSpPr/>
              <p:nvPr/>
            </p:nvSpPr>
            <p:spPr>
              <a:xfrm>
                <a:off x="311036" y="6438380"/>
                <a:ext cx="18837" cy="117999"/>
              </a:xfrm>
              <a:custGeom>
                <a:avLst/>
                <a:gdLst>
                  <a:gd name="connsiteX0" fmla="*/ 9778 w 18837"/>
                  <a:gd name="connsiteY0" fmla="*/ 306 h 117999"/>
                  <a:gd name="connsiteX1" fmla="*/ 19185 w 18837"/>
                  <a:gd name="connsiteY1" fmla="*/ 10322 h 117999"/>
                  <a:gd name="connsiteX2" fmla="*/ 19185 w 18837"/>
                  <a:gd name="connsiteY2" fmla="*/ 108277 h 117999"/>
                  <a:gd name="connsiteX3" fmla="*/ 9778 w 18837"/>
                  <a:gd name="connsiteY3" fmla="*/ 118305 h 117999"/>
                  <a:gd name="connsiteX4" fmla="*/ 348 w 18837"/>
                  <a:gd name="connsiteY4" fmla="*/ 108277 h 117999"/>
                  <a:gd name="connsiteX5" fmla="*/ 348 w 18837"/>
                  <a:gd name="connsiteY5" fmla="*/ 10322 h 117999"/>
                  <a:gd name="connsiteX6" fmla="*/ 9778 w 18837"/>
                  <a:gd name="connsiteY6" fmla="*/ 306 h 1179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17999">
                    <a:moveTo>
                      <a:pt x="9778" y="306"/>
                    </a:moveTo>
                    <a:cubicBezTo>
                      <a:pt x="14949" y="306"/>
                      <a:pt x="19185" y="4815"/>
                      <a:pt x="19185" y="10322"/>
                    </a:cubicBezTo>
                    <a:lnTo>
                      <a:pt x="19185" y="108277"/>
                    </a:lnTo>
                    <a:cubicBezTo>
                      <a:pt x="19185" y="113796"/>
                      <a:pt x="14949" y="118305"/>
                      <a:pt x="9778" y="118305"/>
                    </a:cubicBezTo>
                    <a:cubicBezTo>
                      <a:pt x="4590" y="118305"/>
                      <a:pt x="348" y="113796"/>
                      <a:pt x="348" y="108277"/>
                    </a:cubicBezTo>
                    <a:lnTo>
                      <a:pt x="348" y="10322"/>
                    </a:lnTo>
                    <a:cubicBezTo>
                      <a:pt x="348" y="4812"/>
                      <a:pt x="4590" y="306"/>
                      <a:pt x="9778" y="306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2" name="フリーフォーム: 図形 41">
                <a:extLst>
                  <a:ext uri="{FF2B5EF4-FFF2-40B4-BE49-F238E27FC236}">
                    <a16:creationId xmlns:a16="http://schemas.microsoft.com/office/drawing/2014/main" id="{B5B41703-5032-46C2-8D76-54733F3AAC46}"/>
                  </a:ext>
                </a:extLst>
              </p:cNvPr>
              <p:cNvSpPr/>
              <p:nvPr/>
            </p:nvSpPr>
            <p:spPr>
              <a:xfrm>
                <a:off x="311036" y="6438380"/>
                <a:ext cx="86393" cy="18845"/>
              </a:xfrm>
              <a:custGeom>
                <a:avLst/>
                <a:gdLst>
                  <a:gd name="connsiteX0" fmla="*/ 340 w 86393"/>
                  <a:gd name="connsiteY0" fmla="*/ 9722 h 18845"/>
                  <a:gd name="connsiteX1" fmla="*/ 10366 w 86393"/>
                  <a:gd name="connsiteY1" fmla="*/ 298 h 18845"/>
                  <a:gd name="connsiteX2" fmla="*/ 76717 w 86393"/>
                  <a:gd name="connsiteY2" fmla="*/ 298 h 18845"/>
                  <a:gd name="connsiteX3" fmla="*/ 86733 w 86393"/>
                  <a:gd name="connsiteY3" fmla="*/ 9722 h 18845"/>
                  <a:gd name="connsiteX4" fmla="*/ 76717 w 86393"/>
                  <a:gd name="connsiteY4" fmla="*/ 19144 h 18845"/>
                  <a:gd name="connsiteX5" fmla="*/ 10366 w 86393"/>
                  <a:gd name="connsiteY5" fmla="*/ 19144 h 18845"/>
                  <a:gd name="connsiteX6" fmla="*/ 340 w 86393"/>
                  <a:gd name="connsiteY6" fmla="*/ 9722 h 188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6393" h="18845">
                    <a:moveTo>
                      <a:pt x="340" y="9722"/>
                    </a:moveTo>
                    <a:cubicBezTo>
                      <a:pt x="340" y="4542"/>
                      <a:pt x="4843" y="298"/>
                      <a:pt x="10366" y="298"/>
                    </a:cubicBezTo>
                    <a:lnTo>
                      <a:pt x="76717" y="298"/>
                    </a:lnTo>
                    <a:cubicBezTo>
                      <a:pt x="82233" y="298"/>
                      <a:pt x="86733" y="4542"/>
                      <a:pt x="86733" y="9722"/>
                    </a:cubicBezTo>
                    <a:cubicBezTo>
                      <a:pt x="86733" y="14902"/>
                      <a:pt x="82233" y="19144"/>
                      <a:pt x="76717" y="19144"/>
                    </a:cubicBezTo>
                    <a:lnTo>
                      <a:pt x="10366" y="19144"/>
                    </a:lnTo>
                    <a:cubicBezTo>
                      <a:pt x="4846" y="19141"/>
                      <a:pt x="340" y="14902"/>
                      <a:pt x="340" y="972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3" name="フリーフォーム: 図形 42">
                <a:extLst>
                  <a:ext uri="{FF2B5EF4-FFF2-40B4-BE49-F238E27FC236}">
                    <a16:creationId xmlns:a16="http://schemas.microsoft.com/office/drawing/2014/main" id="{D316DFB9-D31D-AE6C-2684-447498324AF9}"/>
                  </a:ext>
                </a:extLst>
              </p:cNvPr>
              <p:cNvSpPr/>
              <p:nvPr/>
            </p:nvSpPr>
            <p:spPr>
              <a:xfrm>
                <a:off x="613202" y="6655041"/>
                <a:ext cx="18848" cy="37741"/>
              </a:xfrm>
              <a:custGeom>
                <a:avLst/>
                <a:gdLst>
                  <a:gd name="connsiteX0" fmla="*/ 10029 w 18848"/>
                  <a:gd name="connsiteY0" fmla="*/ 37831 h 37741"/>
                  <a:gd name="connsiteX1" fmla="*/ 605 w 18848"/>
                  <a:gd name="connsiteY1" fmla="*/ 27820 h 37741"/>
                  <a:gd name="connsiteX2" fmla="*/ 605 w 18848"/>
                  <a:gd name="connsiteY2" fmla="*/ 10118 h 37741"/>
                  <a:gd name="connsiteX3" fmla="*/ 10029 w 18848"/>
                  <a:gd name="connsiteY3" fmla="*/ 90 h 37741"/>
                  <a:gd name="connsiteX4" fmla="*/ 19454 w 18848"/>
                  <a:gd name="connsiteY4" fmla="*/ 10118 h 37741"/>
                  <a:gd name="connsiteX5" fmla="*/ 19454 w 18848"/>
                  <a:gd name="connsiteY5" fmla="*/ 27820 h 37741"/>
                  <a:gd name="connsiteX6" fmla="*/ 10029 w 18848"/>
                  <a:gd name="connsiteY6" fmla="*/ 37831 h 377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1">
                    <a:moveTo>
                      <a:pt x="10029" y="37831"/>
                    </a:moveTo>
                    <a:cubicBezTo>
                      <a:pt x="4841" y="37831"/>
                      <a:pt x="605" y="33331"/>
                      <a:pt x="605" y="27820"/>
                    </a:cubicBezTo>
                    <a:lnTo>
                      <a:pt x="605" y="10118"/>
                    </a:lnTo>
                    <a:cubicBezTo>
                      <a:pt x="605" y="4613"/>
                      <a:pt x="4841" y="90"/>
                      <a:pt x="10029" y="90"/>
                    </a:cubicBezTo>
                    <a:cubicBezTo>
                      <a:pt x="15217" y="90"/>
                      <a:pt x="19454" y="4616"/>
                      <a:pt x="19454" y="10118"/>
                    </a:cubicBezTo>
                    <a:lnTo>
                      <a:pt x="19454" y="27820"/>
                    </a:lnTo>
                    <a:cubicBezTo>
                      <a:pt x="19454" y="33331"/>
                      <a:pt x="15217" y="37831"/>
                      <a:pt x="10029" y="3783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4" name="フリーフォーム: 図形 43">
                <a:extLst>
                  <a:ext uri="{FF2B5EF4-FFF2-40B4-BE49-F238E27FC236}">
                    <a16:creationId xmlns:a16="http://schemas.microsoft.com/office/drawing/2014/main" id="{5255DB4D-DD09-9348-652A-EE974F1AC7E8}"/>
                  </a:ext>
                </a:extLst>
              </p:cNvPr>
              <p:cNvSpPr/>
              <p:nvPr/>
            </p:nvSpPr>
            <p:spPr>
              <a:xfrm>
                <a:off x="517201" y="6655065"/>
                <a:ext cx="114846" cy="18840"/>
              </a:xfrm>
              <a:custGeom>
                <a:avLst/>
                <a:gdLst>
                  <a:gd name="connsiteX0" fmla="*/ 515 w 114846"/>
                  <a:gd name="connsiteY0" fmla="*/ 9529 h 18840"/>
                  <a:gd name="connsiteX1" fmla="*/ 10517 w 114846"/>
                  <a:gd name="connsiteY1" fmla="*/ 114 h 18840"/>
                  <a:gd name="connsiteX2" fmla="*/ 105325 w 114846"/>
                  <a:gd name="connsiteY2" fmla="*/ 114 h 18840"/>
                  <a:gd name="connsiteX3" fmla="*/ 115362 w 114846"/>
                  <a:gd name="connsiteY3" fmla="*/ 9529 h 18840"/>
                  <a:gd name="connsiteX4" fmla="*/ 105325 w 114846"/>
                  <a:gd name="connsiteY4" fmla="*/ 18954 h 18840"/>
                  <a:gd name="connsiteX5" fmla="*/ 10517 w 114846"/>
                  <a:gd name="connsiteY5" fmla="*/ 18954 h 18840"/>
                  <a:gd name="connsiteX6" fmla="*/ 515 w 114846"/>
                  <a:gd name="connsiteY6" fmla="*/ 9529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29"/>
                    </a:moveTo>
                    <a:cubicBezTo>
                      <a:pt x="515" y="4367"/>
                      <a:pt x="5007" y="114"/>
                      <a:pt x="10517" y="114"/>
                    </a:cubicBezTo>
                    <a:lnTo>
                      <a:pt x="105325" y="114"/>
                    </a:lnTo>
                    <a:cubicBezTo>
                      <a:pt x="110835" y="114"/>
                      <a:pt x="115362" y="4367"/>
                      <a:pt x="115362" y="9529"/>
                    </a:cubicBezTo>
                    <a:cubicBezTo>
                      <a:pt x="115362" y="14726"/>
                      <a:pt x="110835" y="18954"/>
                      <a:pt x="105325" y="18954"/>
                    </a:cubicBezTo>
                    <a:lnTo>
                      <a:pt x="10517" y="18954"/>
                    </a:lnTo>
                    <a:cubicBezTo>
                      <a:pt x="5007" y="18954"/>
                      <a:pt x="515" y="14726"/>
                      <a:pt x="515" y="95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5" name="フリーフォーム: 図形 44">
                <a:extLst>
                  <a:ext uri="{FF2B5EF4-FFF2-40B4-BE49-F238E27FC236}">
                    <a16:creationId xmlns:a16="http://schemas.microsoft.com/office/drawing/2014/main" id="{3CEAAB63-BDFB-37BF-6386-E4CE13134387}"/>
                  </a:ext>
                </a:extLst>
              </p:cNvPr>
              <p:cNvSpPr/>
              <p:nvPr/>
            </p:nvSpPr>
            <p:spPr>
              <a:xfrm>
                <a:off x="517201" y="6596297"/>
                <a:ext cx="114846" cy="18840"/>
              </a:xfrm>
              <a:custGeom>
                <a:avLst/>
                <a:gdLst>
                  <a:gd name="connsiteX0" fmla="*/ 515 w 114846"/>
                  <a:gd name="connsiteY0" fmla="*/ 9588 h 18840"/>
                  <a:gd name="connsiteX1" fmla="*/ 10517 w 114846"/>
                  <a:gd name="connsiteY1" fmla="*/ 164 h 18840"/>
                  <a:gd name="connsiteX2" fmla="*/ 105325 w 114846"/>
                  <a:gd name="connsiteY2" fmla="*/ 164 h 18840"/>
                  <a:gd name="connsiteX3" fmla="*/ 115362 w 114846"/>
                  <a:gd name="connsiteY3" fmla="*/ 9588 h 18840"/>
                  <a:gd name="connsiteX4" fmla="*/ 105325 w 114846"/>
                  <a:gd name="connsiteY4" fmla="*/ 19004 h 18840"/>
                  <a:gd name="connsiteX5" fmla="*/ 10517 w 114846"/>
                  <a:gd name="connsiteY5" fmla="*/ 19004 h 18840"/>
                  <a:gd name="connsiteX6" fmla="*/ 515 w 114846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0">
                    <a:moveTo>
                      <a:pt x="515" y="9588"/>
                    </a:moveTo>
                    <a:cubicBezTo>
                      <a:pt x="515" y="4408"/>
                      <a:pt x="5007" y="164"/>
                      <a:pt x="10517" y="164"/>
                    </a:cubicBezTo>
                    <a:lnTo>
                      <a:pt x="105325" y="164"/>
                    </a:lnTo>
                    <a:cubicBezTo>
                      <a:pt x="110835" y="164"/>
                      <a:pt x="115362" y="4408"/>
                      <a:pt x="115362" y="9588"/>
                    </a:cubicBezTo>
                    <a:cubicBezTo>
                      <a:pt x="115362" y="14776"/>
                      <a:pt x="110835" y="19004"/>
                      <a:pt x="105325" y="19004"/>
                    </a:cubicBezTo>
                    <a:lnTo>
                      <a:pt x="10517" y="19004"/>
                    </a:lnTo>
                    <a:cubicBezTo>
                      <a:pt x="5007" y="19007"/>
                      <a:pt x="515" y="14779"/>
                      <a:pt x="515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6" name="フリーフォーム: 図形 45">
                <a:extLst>
                  <a:ext uri="{FF2B5EF4-FFF2-40B4-BE49-F238E27FC236}">
                    <a16:creationId xmlns:a16="http://schemas.microsoft.com/office/drawing/2014/main" id="{A4B96D0C-8454-18EA-14CE-C8B572CB8927}"/>
                  </a:ext>
                </a:extLst>
              </p:cNvPr>
              <p:cNvSpPr/>
              <p:nvPr/>
            </p:nvSpPr>
            <p:spPr>
              <a:xfrm>
                <a:off x="517201" y="6537531"/>
                <a:ext cx="114846" cy="18848"/>
              </a:xfrm>
              <a:custGeom>
                <a:avLst/>
                <a:gdLst>
                  <a:gd name="connsiteX0" fmla="*/ 515 w 114846"/>
                  <a:gd name="connsiteY0" fmla="*/ 9629 h 18848"/>
                  <a:gd name="connsiteX1" fmla="*/ 10517 w 114846"/>
                  <a:gd name="connsiteY1" fmla="*/ 213 h 18848"/>
                  <a:gd name="connsiteX2" fmla="*/ 105325 w 114846"/>
                  <a:gd name="connsiteY2" fmla="*/ 213 h 18848"/>
                  <a:gd name="connsiteX3" fmla="*/ 115362 w 114846"/>
                  <a:gd name="connsiteY3" fmla="*/ 9629 h 18848"/>
                  <a:gd name="connsiteX4" fmla="*/ 105325 w 114846"/>
                  <a:gd name="connsiteY4" fmla="*/ 19062 h 18848"/>
                  <a:gd name="connsiteX5" fmla="*/ 10517 w 114846"/>
                  <a:gd name="connsiteY5" fmla="*/ 19062 h 18848"/>
                  <a:gd name="connsiteX6" fmla="*/ 515 w 114846"/>
                  <a:gd name="connsiteY6" fmla="*/ 9629 h 188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14846" h="18848">
                    <a:moveTo>
                      <a:pt x="515" y="9629"/>
                    </a:moveTo>
                    <a:cubicBezTo>
                      <a:pt x="515" y="4458"/>
                      <a:pt x="5007" y="213"/>
                      <a:pt x="10517" y="213"/>
                    </a:cubicBezTo>
                    <a:lnTo>
                      <a:pt x="105325" y="213"/>
                    </a:lnTo>
                    <a:cubicBezTo>
                      <a:pt x="110835" y="213"/>
                      <a:pt x="115362" y="4458"/>
                      <a:pt x="115362" y="9629"/>
                    </a:cubicBezTo>
                    <a:cubicBezTo>
                      <a:pt x="115362" y="14809"/>
                      <a:pt x="110835" y="19062"/>
                      <a:pt x="105325" y="19062"/>
                    </a:cubicBezTo>
                    <a:lnTo>
                      <a:pt x="10517" y="19062"/>
                    </a:lnTo>
                    <a:cubicBezTo>
                      <a:pt x="5007" y="19062"/>
                      <a:pt x="515" y="14809"/>
                      <a:pt x="515" y="962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7" name="フリーフォーム: 図形 46">
                <a:extLst>
                  <a:ext uri="{FF2B5EF4-FFF2-40B4-BE49-F238E27FC236}">
                    <a16:creationId xmlns:a16="http://schemas.microsoft.com/office/drawing/2014/main" id="{48897C9C-DAB0-6853-FB84-D4B0CC5FF636}"/>
                  </a:ext>
                </a:extLst>
              </p:cNvPr>
              <p:cNvSpPr/>
              <p:nvPr/>
            </p:nvSpPr>
            <p:spPr>
              <a:xfrm>
                <a:off x="613202" y="6596297"/>
                <a:ext cx="18848" cy="77642"/>
              </a:xfrm>
              <a:custGeom>
                <a:avLst/>
                <a:gdLst>
                  <a:gd name="connsiteX0" fmla="*/ 10029 w 18848"/>
                  <a:gd name="connsiteY0" fmla="*/ 172 h 77642"/>
                  <a:gd name="connsiteX1" fmla="*/ 19454 w 18848"/>
                  <a:gd name="connsiteY1" fmla="*/ 10191 h 77642"/>
                  <a:gd name="connsiteX2" fmla="*/ 19454 w 18848"/>
                  <a:gd name="connsiteY2" fmla="*/ 67794 h 77642"/>
                  <a:gd name="connsiteX3" fmla="*/ 10029 w 18848"/>
                  <a:gd name="connsiteY3" fmla="*/ 77814 h 77642"/>
                  <a:gd name="connsiteX4" fmla="*/ 605 w 18848"/>
                  <a:gd name="connsiteY4" fmla="*/ 67794 h 77642"/>
                  <a:gd name="connsiteX5" fmla="*/ 605 w 18848"/>
                  <a:gd name="connsiteY5" fmla="*/ 10191 h 77642"/>
                  <a:gd name="connsiteX6" fmla="*/ 10029 w 18848"/>
                  <a:gd name="connsiteY6" fmla="*/ 172 h 776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42">
                    <a:moveTo>
                      <a:pt x="10029" y="172"/>
                    </a:moveTo>
                    <a:cubicBezTo>
                      <a:pt x="15217" y="172"/>
                      <a:pt x="19454" y="4681"/>
                      <a:pt x="19454" y="10191"/>
                    </a:cubicBezTo>
                    <a:lnTo>
                      <a:pt x="19454" y="67794"/>
                    </a:lnTo>
                    <a:cubicBezTo>
                      <a:pt x="19454" y="73282"/>
                      <a:pt x="15217" y="77814"/>
                      <a:pt x="10029" y="77814"/>
                    </a:cubicBezTo>
                    <a:cubicBezTo>
                      <a:pt x="4841" y="77814"/>
                      <a:pt x="605" y="73279"/>
                      <a:pt x="605" y="67794"/>
                    </a:cubicBezTo>
                    <a:lnTo>
                      <a:pt x="605" y="10191"/>
                    </a:lnTo>
                    <a:cubicBezTo>
                      <a:pt x="605" y="4681"/>
                      <a:pt x="4841" y="172"/>
                      <a:pt x="10029" y="172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8" name="フリーフォーム: 図形 47">
                <a:extLst>
                  <a:ext uri="{FF2B5EF4-FFF2-40B4-BE49-F238E27FC236}">
                    <a16:creationId xmlns:a16="http://schemas.microsoft.com/office/drawing/2014/main" id="{29F50A27-2FDB-F414-8D00-3C0B0477D0D5}"/>
                  </a:ext>
                </a:extLst>
              </p:cNvPr>
              <p:cNvSpPr/>
              <p:nvPr/>
            </p:nvSpPr>
            <p:spPr>
              <a:xfrm>
                <a:off x="517201" y="6537528"/>
                <a:ext cx="18848" cy="77607"/>
              </a:xfrm>
              <a:custGeom>
                <a:avLst/>
                <a:gdLst>
                  <a:gd name="connsiteX0" fmla="*/ 9948 w 18848"/>
                  <a:gd name="connsiteY0" fmla="*/ 221 h 77607"/>
                  <a:gd name="connsiteX1" fmla="*/ 19372 w 18848"/>
                  <a:gd name="connsiteY1" fmla="*/ 10232 h 77607"/>
                  <a:gd name="connsiteX2" fmla="*/ 19372 w 18848"/>
                  <a:gd name="connsiteY2" fmla="*/ 67827 h 77607"/>
                  <a:gd name="connsiteX3" fmla="*/ 9948 w 18848"/>
                  <a:gd name="connsiteY3" fmla="*/ 77829 h 77607"/>
                  <a:gd name="connsiteX4" fmla="*/ 523 w 18848"/>
                  <a:gd name="connsiteY4" fmla="*/ 67827 h 77607"/>
                  <a:gd name="connsiteX5" fmla="*/ 523 w 18848"/>
                  <a:gd name="connsiteY5" fmla="*/ 10232 h 77607"/>
                  <a:gd name="connsiteX6" fmla="*/ 9948 w 18848"/>
                  <a:gd name="connsiteY6" fmla="*/ 221 h 77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77607">
                    <a:moveTo>
                      <a:pt x="9948" y="221"/>
                    </a:moveTo>
                    <a:cubicBezTo>
                      <a:pt x="15136" y="221"/>
                      <a:pt x="19372" y="4722"/>
                      <a:pt x="19372" y="10232"/>
                    </a:cubicBezTo>
                    <a:lnTo>
                      <a:pt x="19372" y="67827"/>
                    </a:lnTo>
                    <a:cubicBezTo>
                      <a:pt x="19372" y="73332"/>
                      <a:pt x="15136" y="77829"/>
                      <a:pt x="9948" y="77829"/>
                    </a:cubicBezTo>
                    <a:cubicBezTo>
                      <a:pt x="4742" y="77829"/>
                      <a:pt x="523" y="73329"/>
                      <a:pt x="523" y="67827"/>
                    </a:cubicBezTo>
                    <a:lnTo>
                      <a:pt x="523" y="10232"/>
                    </a:lnTo>
                    <a:cubicBezTo>
                      <a:pt x="523" y="4722"/>
                      <a:pt x="4742" y="221"/>
                      <a:pt x="9948" y="221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9" name="フリーフォーム: 図形 48">
                <a:extLst>
                  <a:ext uri="{FF2B5EF4-FFF2-40B4-BE49-F238E27FC236}">
                    <a16:creationId xmlns:a16="http://schemas.microsoft.com/office/drawing/2014/main" id="{FF334EC2-0DA6-7A52-A2C1-A451066F7161}"/>
                  </a:ext>
                </a:extLst>
              </p:cNvPr>
              <p:cNvSpPr/>
              <p:nvPr/>
            </p:nvSpPr>
            <p:spPr>
              <a:xfrm>
                <a:off x="517201" y="6596594"/>
                <a:ext cx="18848" cy="37749"/>
              </a:xfrm>
              <a:custGeom>
                <a:avLst/>
                <a:gdLst>
                  <a:gd name="connsiteX0" fmla="*/ 9948 w 18848"/>
                  <a:gd name="connsiteY0" fmla="*/ 37889 h 37749"/>
                  <a:gd name="connsiteX1" fmla="*/ 523 w 18848"/>
                  <a:gd name="connsiteY1" fmla="*/ 27878 h 37749"/>
                  <a:gd name="connsiteX2" fmla="*/ 523 w 18848"/>
                  <a:gd name="connsiteY2" fmla="*/ 10168 h 37749"/>
                  <a:gd name="connsiteX3" fmla="*/ 9948 w 18848"/>
                  <a:gd name="connsiteY3" fmla="*/ 139 h 37749"/>
                  <a:gd name="connsiteX4" fmla="*/ 19372 w 18848"/>
                  <a:gd name="connsiteY4" fmla="*/ 10168 h 37749"/>
                  <a:gd name="connsiteX5" fmla="*/ 19372 w 18848"/>
                  <a:gd name="connsiteY5" fmla="*/ 27878 h 37749"/>
                  <a:gd name="connsiteX6" fmla="*/ 9948 w 18848"/>
                  <a:gd name="connsiteY6" fmla="*/ 37889 h 37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48" h="37749">
                    <a:moveTo>
                      <a:pt x="9948" y="37889"/>
                    </a:moveTo>
                    <a:cubicBezTo>
                      <a:pt x="4742" y="37889"/>
                      <a:pt x="523" y="33389"/>
                      <a:pt x="523" y="27878"/>
                    </a:cubicBezTo>
                    <a:lnTo>
                      <a:pt x="523" y="10168"/>
                    </a:lnTo>
                    <a:cubicBezTo>
                      <a:pt x="523" y="4648"/>
                      <a:pt x="4742" y="139"/>
                      <a:pt x="9948" y="139"/>
                    </a:cubicBezTo>
                    <a:cubicBezTo>
                      <a:pt x="15136" y="139"/>
                      <a:pt x="19372" y="4648"/>
                      <a:pt x="19372" y="10168"/>
                    </a:cubicBezTo>
                    <a:lnTo>
                      <a:pt x="19372" y="27878"/>
                    </a:lnTo>
                    <a:cubicBezTo>
                      <a:pt x="19372" y="33392"/>
                      <a:pt x="15136" y="37889"/>
                      <a:pt x="9948" y="37889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0" name="フリーフォーム: 図形 49">
                <a:extLst>
                  <a:ext uri="{FF2B5EF4-FFF2-40B4-BE49-F238E27FC236}">
                    <a16:creationId xmlns:a16="http://schemas.microsoft.com/office/drawing/2014/main" id="{CCFF4E11-5A61-61CE-C97B-A683433E1DBA}"/>
                  </a:ext>
                </a:extLst>
              </p:cNvPr>
              <p:cNvSpPr/>
              <p:nvPr/>
            </p:nvSpPr>
            <p:spPr>
              <a:xfrm>
                <a:off x="482464" y="6566850"/>
                <a:ext cx="18857" cy="48611"/>
              </a:xfrm>
              <a:custGeom>
                <a:avLst/>
                <a:gdLst>
                  <a:gd name="connsiteX0" fmla="*/ 9935 w 18857"/>
                  <a:gd name="connsiteY0" fmla="*/ 197 h 48611"/>
                  <a:gd name="connsiteX1" fmla="*/ 19351 w 18857"/>
                  <a:gd name="connsiteY1" fmla="*/ 10216 h 48611"/>
                  <a:gd name="connsiteX2" fmla="*/ 19351 w 18857"/>
                  <a:gd name="connsiteY2" fmla="*/ 38797 h 48611"/>
                  <a:gd name="connsiteX3" fmla="*/ 9935 w 18857"/>
                  <a:gd name="connsiteY3" fmla="*/ 48808 h 48611"/>
                  <a:gd name="connsiteX4" fmla="*/ 494 w 18857"/>
                  <a:gd name="connsiteY4" fmla="*/ 38797 h 48611"/>
                  <a:gd name="connsiteX5" fmla="*/ 494 w 18857"/>
                  <a:gd name="connsiteY5" fmla="*/ 10216 h 48611"/>
                  <a:gd name="connsiteX6" fmla="*/ 9935 w 18857"/>
                  <a:gd name="connsiteY6" fmla="*/ 197 h 48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48611">
                    <a:moveTo>
                      <a:pt x="9935" y="197"/>
                    </a:moveTo>
                    <a:cubicBezTo>
                      <a:pt x="15106" y="197"/>
                      <a:pt x="19351" y="4706"/>
                      <a:pt x="19351" y="10216"/>
                    </a:cubicBezTo>
                    <a:lnTo>
                      <a:pt x="19351" y="38797"/>
                    </a:lnTo>
                    <a:cubicBezTo>
                      <a:pt x="19351" y="44308"/>
                      <a:pt x="15106" y="48808"/>
                      <a:pt x="9935" y="48808"/>
                    </a:cubicBezTo>
                    <a:cubicBezTo>
                      <a:pt x="4730" y="48808"/>
                      <a:pt x="494" y="44308"/>
                      <a:pt x="494" y="38797"/>
                    </a:cubicBezTo>
                    <a:lnTo>
                      <a:pt x="494" y="10216"/>
                    </a:lnTo>
                    <a:cubicBezTo>
                      <a:pt x="494" y="4703"/>
                      <a:pt x="4730" y="197"/>
                      <a:pt x="9935" y="197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FB1DDC7F-865D-75A9-906F-A1C0B78B7BD3}"/>
                  </a:ext>
                </a:extLst>
              </p:cNvPr>
              <p:cNvSpPr/>
              <p:nvPr/>
            </p:nvSpPr>
            <p:spPr>
              <a:xfrm>
                <a:off x="372985" y="6596621"/>
                <a:ext cx="128335" cy="18840"/>
              </a:xfrm>
              <a:custGeom>
                <a:avLst/>
                <a:gdLst>
                  <a:gd name="connsiteX0" fmla="*/ 393 w 128335"/>
                  <a:gd name="connsiteY0" fmla="*/ 9588 h 18840"/>
                  <a:gd name="connsiteX1" fmla="*/ 10418 w 128335"/>
                  <a:gd name="connsiteY1" fmla="*/ 163 h 18840"/>
                  <a:gd name="connsiteX2" fmla="*/ 118717 w 128335"/>
                  <a:gd name="connsiteY2" fmla="*/ 163 h 18840"/>
                  <a:gd name="connsiteX3" fmla="*/ 128728 w 128335"/>
                  <a:gd name="connsiteY3" fmla="*/ 9588 h 18840"/>
                  <a:gd name="connsiteX4" fmla="*/ 118717 w 128335"/>
                  <a:gd name="connsiteY4" fmla="*/ 19003 h 18840"/>
                  <a:gd name="connsiteX5" fmla="*/ 10418 w 128335"/>
                  <a:gd name="connsiteY5" fmla="*/ 19003 h 18840"/>
                  <a:gd name="connsiteX6" fmla="*/ 393 w 128335"/>
                  <a:gd name="connsiteY6" fmla="*/ 9588 h 18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8335" h="18840">
                    <a:moveTo>
                      <a:pt x="393" y="9588"/>
                    </a:moveTo>
                    <a:cubicBezTo>
                      <a:pt x="393" y="4408"/>
                      <a:pt x="4902" y="163"/>
                      <a:pt x="10418" y="163"/>
                    </a:cubicBezTo>
                    <a:lnTo>
                      <a:pt x="118717" y="163"/>
                    </a:lnTo>
                    <a:cubicBezTo>
                      <a:pt x="124228" y="163"/>
                      <a:pt x="128728" y="4408"/>
                      <a:pt x="128728" y="9588"/>
                    </a:cubicBezTo>
                    <a:cubicBezTo>
                      <a:pt x="128728" y="14776"/>
                      <a:pt x="124228" y="19003"/>
                      <a:pt x="118717" y="19003"/>
                    </a:cubicBezTo>
                    <a:lnTo>
                      <a:pt x="10418" y="19003"/>
                    </a:lnTo>
                    <a:cubicBezTo>
                      <a:pt x="4902" y="19003"/>
                      <a:pt x="393" y="14776"/>
                      <a:pt x="393" y="958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9A0604BF-EFBF-17E7-D552-3C9D686A2801}"/>
                  </a:ext>
                </a:extLst>
              </p:cNvPr>
              <p:cNvSpPr/>
              <p:nvPr/>
            </p:nvSpPr>
            <p:spPr>
              <a:xfrm>
                <a:off x="415786" y="6487098"/>
                <a:ext cx="18837" cy="128387"/>
              </a:xfrm>
              <a:custGeom>
                <a:avLst/>
                <a:gdLst>
                  <a:gd name="connsiteX0" fmla="*/ 9859 w 18837"/>
                  <a:gd name="connsiteY0" fmla="*/ 264 h 128387"/>
                  <a:gd name="connsiteX1" fmla="*/ 19274 w 18837"/>
                  <a:gd name="connsiteY1" fmla="*/ 10284 h 128387"/>
                  <a:gd name="connsiteX2" fmla="*/ 19274 w 18837"/>
                  <a:gd name="connsiteY2" fmla="*/ 118633 h 128387"/>
                  <a:gd name="connsiteX3" fmla="*/ 9859 w 18837"/>
                  <a:gd name="connsiteY3" fmla="*/ 128652 h 128387"/>
                  <a:gd name="connsiteX4" fmla="*/ 437 w 18837"/>
                  <a:gd name="connsiteY4" fmla="*/ 118633 h 128387"/>
                  <a:gd name="connsiteX5" fmla="*/ 437 w 18837"/>
                  <a:gd name="connsiteY5" fmla="*/ 10284 h 128387"/>
                  <a:gd name="connsiteX6" fmla="*/ 9859 w 18837"/>
                  <a:gd name="connsiteY6" fmla="*/ 264 h 128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37" h="128387">
                    <a:moveTo>
                      <a:pt x="9859" y="264"/>
                    </a:moveTo>
                    <a:cubicBezTo>
                      <a:pt x="15030" y="264"/>
                      <a:pt x="19274" y="4773"/>
                      <a:pt x="19274" y="10284"/>
                    </a:cubicBezTo>
                    <a:lnTo>
                      <a:pt x="19274" y="118633"/>
                    </a:lnTo>
                    <a:cubicBezTo>
                      <a:pt x="19274" y="124129"/>
                      <a:pt x="15030" y="128652"/>
                      <a:pt x="9859" y="128652"/>
                    </a:cubicBezTo>
                    <a:cubicBezTo>
                      <a:pt x="4679" y="128652"/>
                      <a:pt x="437" y="124126"/>
                      <a:pt x="437" y="118633"/>
                    </a:cubicBezTo>
                    <a:lnTo>
                      <a:pt x="437" y="10284"/>
                    </a:lnTo>
                    <a:cubicBezTo>
                      <a:pt x="440" y="4773"/>
                      <a:pt x="4679" y="264"/>
                      <a:pt x="9859" y="264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61CA65F7-4E36-128E-AF34-BE60727F599E}"/>
                  </a:ext>
                </a:extLst>
              </p:cNvPr>
              <p:cNvSpPr/>
              <p:nvPr/>
            </p:nvSpPr>
            <p:spPr>
              <a:xfrm>
                <a:off x="482464" y="6596264"/>
                <a:ext cx="18857" cy="37758"/>
              </a:xfrm>
              <a:custGeom>
                <a:avLst/>
                <a:gdLst>
                  <a:gd name="connsiteX0" fmla="*/ 9935 w 18857"/>
                  <a:gd name="connsiteY0" fmla="*/ 37898 h 37758"/>
                  <a:gd name="connsiteX1" fmla="*/ 494 w 18857"/>
                  <a:gd name="connsiteY1" fmla="*/ 27879 h 37758"/>
                  <a:gd name="connsiteX2" fmla="*/ 494 w 18857"/>
                  <a:gd name="connsiteY2" fmla="*/ 10168 h 37758"/>
                  <a:gd name="connsiteX3" fmla="*/ 9935 w 18857"/>
                  <a:gd name="connsiteY3" fmla="*/ 140 h 37758"/>
                  <a:gd name="connsiteX4" fmla="*/ 19351 w 18857"/>
                  <a:gd name="connsiteY4" fmla="*/ 10168 h 37758"/>
                  <a:gd name="connsiteX5" fmla="*/ 19351 w 18857"/>
                  <a:gd name="connsiteY5" fmla="*/ 27879 h 37758"/>
                  <a:gd name="connsiteX6" fmla="*/ 9935 w 18857"/>
                  <a:gd name="connsiteY6" fmla="*/ 37898 h 3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57" h="37758">
                    <a:moveTo>
                      <a:pt x="9935" y="37898"/>
                    </a:moveTo>
                    <a:cubicBezTo>
                      <a:pt x="4730" y="37898"/>
                      <a:pt x="494" y="33389"/>
                      <a:pt x="494" y="27879"/>
                    </a:cubicBezTo>
                    <a:lnTo>
                      <a:pt x="494" y="10168"/>
                    </a:lnTo>
                    <a:cubicBezTo>
                      <a:pt x="494" y="4657"/>
                      <a:pt x="4730" y="140"/>
                      <a:pt x="9935" y="140"/>
                    </a:cubicBezTo>
                    <a:cubicBezTo>
                      <a:pt x="15106" y="140"/>
                      <a:pt x="19351" y="4657"/>
                      <a:pt x="19351" y="10168"/>
                    </a:cubicBezTo>
                    <a:lnTo>
                      <a:pt x="19351" y="27879"/>
                    </a:lnTo>
                    <a:cubicBezTo>
                      <a:pt x="19351" y="33389"/>
                      <a:pt x="15106" y="37898"/>
                      <a:pt x="9935" y="37898"/>
                    </a:cubicBezTo>
                  </a:path>
                </a:pathLst>
              </a:custGeom>
              <a:solidFill>
                <a:srgbClr val="FFFFFF"/>
              </a:solidFill>
              <a:ln w="289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53141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/>
            </a:lvl1pPr>
            <a:lvl2pPr marL="360000" indent="0">
              <a:defRPr baseline="0"/>
            </a:lvl2pPr>
            <a:lvl3pPr marL="720000" indent="0">
              <a:defRPr baseline="0"/>
            </a:lvl3pPr>
            <a:lvl4pPr marL="1008000" indent="0">
              <a:defRPr baseline="0"/>
            </a:lvl4pPr>
            <a:lvl5pPr marL="1260000" indent="0">
              <a:defRPr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37836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 (enumera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5C80453-4EFD-4940-A451-9E602AAF2583}"/>
              </a:ext>
            </a:extLst>
          </p:cNvPr>
          <p:cNvSpPr/>
          <p:nvPr/>
        </p:nvSpPr>
        <p:spPr>
          <a:xfrm>
            <a:off x="-18000" y="-18000"/>
            <a:ext cx="918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bg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5DC03F9-51EA-6345-AA47-AE285D474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BD7A5E-3F82-5840-B831-AF6309B11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96000" indent="-396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1pPr>
            <a:lvl2pPr marL="770400" indent="-360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2pPr>
            <a:lvl3pPr marL="1116000" indent="-342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3pPr>
            <a:lvl4pPr marL="1425600" indent="-3069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4pPr>
            <a:lvl5pPr marL="1620000" indent="-234000">
              <a:buClr>
                <a:schemeClr val="tx1"/>
              </a:buClr>
              <a:buSzPct val="100000"/>
              <a:buFont typeface="+mj-lt"/>
              <a:buAutoNum type="arabicPeriod"/>
              <a:defRPr baseline="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BE2F4-A3FC-6F4A-96E3-50D23E2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347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B4CE64-2C95-5345-8A9C-CDEBCA6A75EE}"/>
              </a:ext>
            </a:extLst>
          </p:cNvPr>
          <p:cNvSpPr/>
          <p:nvPr/>
        </p:nvSpPr>
        <p:spPr>
          <a:xfrm>
            <a:off x="-18000" y="-18000"/>
            <a:ext cx="9180000" cy="1350000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pc="120" baseline="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D07058A9-CF00-834B-AEB7-58F43DF7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43D2A-587B-014C-BE92-3DE1C1A1E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5837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82BC98-42A1-2246-8A71-B27B2A84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44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6B1F05-84DC-B54E-B42B-384447930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95999"/>
            <a:ext cx="8352000" cy="3816000"/>
          </a:xfrm>
        </p:spPr>
        <p:txBody>
          <a:bodyPr anchor="b"/>
          <a:lstStyle>
            <a:lvl1pPr>
              <a:defRPr sz="3200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70E8620-14A2-A849-A25C-8EDEBC53C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4625999"/>
            <a:ext cx="8352000" cy="1835999"/>
          </a:xfrm>
        </p:spPr>
        <p:txBody>
          <a:bodyPr lIns="72000"/>
          <a:lstStyle>
            <a:lvl1pPr marL="0" indent="0">
              <a:spcBef>
                <a:spcPts val="1000"/>
              </a:spcBef>
              <a:buNone/>
              <a:defRPr sz="2000" baseline="0">
                <a:ln>
                  <a:noFill/>
                </a:ln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9DA668-149E-A14F-BB4A-CD2B7F597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900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173EFC5-CCEE-A64B-9495-2AB0AD758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000" y="396001"/>
            <a:ext cx="8352000" cy="540000"/>
          </a:xfrm>
          <a:prstGeom prst="rect">
            <a:avLst/>
          </a:prstGeom>
          <a:noFill/>
          <a:ln>
            <a:noFill/>
          </a:ln>
        </p:spPr>
        <p:txBody>
          <a:bodyPr vert="horz" wrap="none" lIns="72000" tIns="72000" rIns="72000" bIns="54000" rtlCol="0" anchor="t">
            <a:no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C89C6E-2198-554A-922A-ABBF317A0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000" y="1728000"/>
            <a:ext cx="8352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8DA620-8294-E843-B477-D866D1EC2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690600" y="6498000"/>
            <a:ext cx="20574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lvl1pPr algn="r">
              <a:lnSpc>
                <a:spcPct val="100000"/>
              </a:lnSpc>
              <a:defRPr sz="200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fld id="{B16735D3-C9E7-F649-AF37-A9D08763696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883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</p:sldLayoutIdLst>
  <p:hf hdr="0" ftr="0" dt="0"/>
  <p:txStyles>
    <p:titleStyle>
      <a:lvl1pPr algn="just" defTabSz="914400" rtl="0" eaLnBrk="1" latinLnBrk="0" hangingPunct="1">
        <a:lnSpc>
          <a:spcPct val="90000"/>
        </a:lnSpc>
        <a:spcBef>
          <a:spcPts val="1600"/>
        </a:spcBef>
        <a:spcAft>
          <a:spcPts val="0"/>
        </a:spcAft>
        <a:buNone/>
        <a:defRPr kumimoji="1" sz="32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4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8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2304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4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6840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20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144800" indent="-228600" algn="l" defTabSz="914400" rtl="0" eaLnBrk="1" latinLnBrk="0" hangingPunct="1">
        <a:lnSpc>
          <a:spcPct val="90000"/>
        </a:lnSpc>
        <a:spcBef>
          <a:spcPts val="9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8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98400" indent="-228600" algn="l" defTabSz="914400" rtl="0" eaLnBrk="1" latinLnBrk="0" hangingPunct="1">
        <a:lnSpc>
          <a:spcPct val="90000"/>
        </a:lnSpc>
        <a:spcBef>
          <a:spcPts val="800"/>
        </a:spcBef>
        <a:spcAft>
          <a:spcPts val="0"/>
        </a:spcAft>
        <a:buClr>
          <a:schemeClr val="bg1"/>
        </a:buClr>
        <a:buSzPct val="25000"/>
        <a:buFont typeface="Arial" panose="020B0604020202020204" pitchFamily="34" charset="0"/>
        <a:buChar char="•"/>
        <a:defRPr kumimoji="1" sz="1600" kern="1200" spc="110" baseline="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767DA5-0D66-42D5-B56B-6A4F8C0E6C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Code Clone Refactoring in C#</a:t>
            </a:r>
            <a:br>
              <a:rPr kumimoji="1" lang="en-US" altLang="ja-JP" dirty="0"/>
            </a:br>
            <a:r>
              <a:rPr kumimoji="1" lang="en-US" altLang="ja-JP" dirty="0"/>
              <a:t>with Lambda Expressions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EC07461-0284-490D-A6EB-9D9DBDB23B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/>
              <a:t>The University of Osaka</a:t>
            </a:r>
            <a:br>
              <a:rPr lang="en-US" altLang="ja-JP" dirty="0"/>
            </a:br>
            <a:r>
              <a:rPr lang="en-US" altLang="ja-JP" dirty="0"/>
              <a:t>Takuto Kawamoto, Yoshiki Higo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382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6765E7-F7FA-9806-3190-FDD64DFBF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コンテンツ プレースホルダー 2">
            <a:extLst>
              <a:ext uri="{FF2B5EF4-FFF2-40B4-BE49-F238E27FC236}">
                <a16:creationId xmlns:a16="http://schemas.microsoft.com/office/drawing/2014/main" id="{499700A7-5D3C-9014-A76A-9FFE040ED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008" y="1666008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ja-JP" b="1" dirty="0">
                <a:ea typeface="inherit"/>
              </a:rPr>
              <a:t>Behavior Parameterization </a:t>
            </a:r>
            <a:r>
              <a:rPr kumimoji="0" lang="en-US" altLang="ja-JP" dirty="0">
                <a:ea typeface="inherit"/>
              </a:rPr>
              <a:t>accepts </a:t>
            </a:r>
            <a:br>
              <a:rPr kumimoji="0" lang="en-US" altLang="ja-JP" dirty="0">
                <a:ea typeface="inherit"/>
              </a:rPr>
            </a:br>
            <a:r>
              <a:rPr kumimoji="0" lang="en-US" altLang="ja-JP" dirty="0">
                <a:ea typeface="inherit"/>
              </a:rPr>
              <a:t>differences in behavior[3].</a:t>
            </a:r>
            <a:endParaRPr lang="en" altLang="ja-JP" dirty="0"/>
          </a:p>
          <a:p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4E44DBC-0C0D-30E8-783E-FD67BC7ED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Type-3 Code Clone Refactoring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E5EBB8-2275-D56D-0438-D3DEC81D6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9</a:t>
            </a:fld>
            <a:endParaRPr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998E100C-05BE-9F80-7E2E-F84B6E4CDAAD}"/>
              </a:ext>
            </a:extLst>
          </p:cNvPr>
          <p:cNvGrpSpPr/>
          <p:nvPr/>
        </p:nvGrpSpPr>
        <p:grpSpPr>
          <a:xfrm>
            <a:off x="1591878" y="4079731"/>
            <a:ext cx="1224771" cy="1936087"/>
            <a:chOff x="1627615" y="4079731"/>
            <a:chExt cx="1224771" cy="1936087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7043FBC5-47E4-24DB-65FD-C4BF8A224FE4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A61B409F-436F-EBD1-FFC0-09EF0FE102D0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b="1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E();</a:t>
                </a:r>
                <a:endParaRPr lang="en-US" altLang="ja-JP" b="1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0" name="メモ 9">
                <a:extLst>
                  <a:ext uri="{FF2B5EF4-FFF2-40B4-BE49-F238E27FC236}">
                    <a16:creationId xmlns:a16="http://schemas.microsoft.com/office/drawing/2014/main" id="{36F92985-A08F-7F4A-FBD2-174A4AC9B74B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3FB148A8-B575-DD5B-29FC-045E7D433282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2F9064DE-D855-1E1B-8649-8508ED0B0F1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9580F81-118C-3681-5080-91023BCA7746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latin typeface="Segoe UI" panose="020B0502040204020203" pitchFamily="34" charset="0"/>
                  <a:cs typeface="Segoe UI" panose="020B0502040204020203" pitchFamily="34" charset="0"/>
                </a:rPr>
                <a:t>Y</a:t>
              </a: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5379D2C-6760-A9CB-251B-7F5E5A206F99}"/>
              </a:ext>
            </a:extLst>
          </p:cNvPr>
          <p:cNvSpPr txBox="1"/>
          <p:nvPr/>
        </p:nvSpPr>
        <p:spPr>
          <a:xfrm>
            <a:off x="360264" y="6128668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Type-3 Code Clone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47EDC54D-CE4B-68A7-97AD-D569B3F589F1}"/>
              </a:ext>
            </a:extLst>
          </p:cNvPr>
          <p:cNvCxnSpPr>
            <a:cxnSpLocks/>
          </p:cNvCxnSpPr>
          <p:nvPr/>
        </p:nvCxnSpPr>
        <p:spPr>
          <a:xfrm>
            <a:off x="3006128" y="4995786"/>
            <a:ext cx="816488" cy="0"/>
          </a:xfrm>
          <a:prstGeom prst="straightConnector1">
            <a:avLst/>
          </a:prstGeom>
          <a:ln w="152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973AA957-275B-151C-833C-554B3189B737}"/>
              </a:ext>
            </a:extLst>
          </p:cNvPr>
          <p:cNvGrpSpPr/>
          <p:nvPr/>
        </p:nvGrpSpPr>
        <p:grpSpPr>
          <a:xfrm>
            <a:off x="3746649" y="3983181"/>
            <a:ext cx="2638666" cy="2129186"/>
            <a:chOff x="4078027" y="3823249"/>
            <a:chExt cx="2638666" cy="2129186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2B422BAC-E124-82B6-8280-81CF1C6EFBAB}"/>
                </a:ext>
              </a:extLst>
            </p:cNvPr>
            <p:cNvSpPr/>
            <p:nvPr/>
          </p:nvSpPr>
          <p:spPr>
            <a:xfrm>
              <a:off x="4461399" y="4178073"/>
              <a:ext cx="1420583" cy="1419538"/>
            </a:xfrm>
            <a:prstGeom prst="rect">
              <a:avLst/>
            </a:prstGeom>
            <a:solidFill>
              <a:schemeClr val="accent5">
                <a:lumMod val="20000"/>
                <a:lumOff val="80000"/>
                <a:alpha val="50000"/>
              </a:schemeClr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b" anchorCtr="0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A();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b="1" spc="110" dirty="0" err="1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</a:t>
              </a:r>
              <a:r>
                <a:rPr lang="en-US" altLang="ja-JP" sz="2000" spc="110" dirty="0" err="1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.Invoke</a:t>
              </a:r>
              <a:r>
                <a:rPr kumimoji="1" lang="en-US" altLang="ja-JP" sz="20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C();</a:t>
              </a:r>
              <a:endPara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D();</a:t>
              </a: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3ABD8BDD-A690-5B2D-F132-C8B9B026D8EC}"/>
                </a:ext>
              </a:extLst>
            </p:cNvPr>
            <p:cNvSpPr/>
            <p:nvPr/>
          </p:nvSpPr>
          <p:spPr>
            <a:xfrm>
              <a:off x="4078027" y="3823249"/>
              <a:ext cx="2638666" cy="369332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1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7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1" lang="en-US" altLang="ja-JP" sz="17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xtracted(</a:t>
              </a:r>
              <a:r>
                <a:rPr kumimoji="1" lang="en-US" altLang="ja-JP" sz="1700" spc="110" baseline="0" dirty="0">
                  <a:solidFill>
                    <a:schemeClr val="accent2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Lambda</a:t>
              </a:r>
              <a:r>
                <a:rPr kumimoji="1" lang="en-US" altLang="ja-JP" sz="17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f) {</a:t>
              </a:r>
              <a:endParaRPr kumimoji="1" lang="ja-JP" altLang="en-US" sz="17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2C6F4B74-EFBB-8880-7264-FDD33A5D8684}"/>
                </a:ext>
              </a:extLst>
            </p:cNvPr>
            <p:cNvSpPr txBox="1"/>
            <p:nvPr/>
          </p:nvSpPr>
          <p:spPr>
            <a:xfrm>
              <a:off x="4221472" y="5583103"/>
              <a:ext cx="15655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}</a:t>
              </a:r>
              <a:endParaRPr kumimoji="1" lang="ja-JP" altLang="en-US"/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45D1890-897F-326F-59CF-55F69CF28548}"/>
              </a:ext>
            </a:extLst>
          </p:cNvPr>
          <p:cNvSpPr txBox="1"/>
          <p:nvPr/>
        </p:nvSpPr>
        <p:spPr>
          <a:xfrm>
            <a:off x="3890094" y="609420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Extracted Method</a:t>
            </a:r>
            <a:endParaRPr kumimoji="1" lang="en-US" altLang="ja-JP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6199762-4B6E-5613-1625-A6621D3BEE49}"/>
              </a:ext>
            </a:extLst>
          </p:cNvPr>
          <p:cNvSpPr txBox="1"/>
          <p:nvPr/>
        </p:nvSpPr>
        <p:spPr>
          <a:xfrm>
            <a:off x="6577760" y="610601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Refined Code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8DA6FCB3-23D6-ED60-87FD-395B96098C55}"/>
              </a:ext>
            </a:extLst>
          </p:cNvPr>
          <p:cNvGrpSpPr/>
          <p:nvPr/>
        </p:nvGrpSpPr>
        <p:grpSpPr>
          <a:xfrm>
            <a:off x="245421" y="4092830"/>
            <a:ext cx="1224771" cy="1936087"/>
            <a:chOff x="1627615" y="4079731"/>
            <a:chExt cx="1224771" cy="1936087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3C0FDD82-DC3C-12C3-5C2E-39EA2D14F2D7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ECE6D1A0-1FE0-0A42-33A1-F09F5B110AE8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b="1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B();</a:t>
                </a:r>
                <a:endParaRPr lang="en-US" altLang="ja-JP" b="1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2" name="メモ 31">
                <a:extLst>
                  <a:ext uri="{FF2B5EF4-FFF2-40B4-BE49-F238E27FC236}">
                    <a16:creationId xmlns:a16="http://schemas.microsoft.com/office/drawing/2014/main" id="{8C37482F-DBB1-7BF3-3D15-9AAA642BFD1E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1C8CBBAF-DFBC-49D8-6710-D7C85ADD71A0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E14588CE-0FE8-6ED1-33B2-1925E91A2DE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E6A9CB98-5DB6-9192-3244-364F01997ADB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87F25511-31B9-9091-65EB-097A3CD1E558}"/>
              </a:ext>
            </a:extLst>
          </p:cNvPr>
          <p:cNvGrpSpPr/>
          <p:nvPr/>
        </p:nvGrpSpPr>
        <p:grpSpPr>
          <a:xfrm>
            <a:off x="6517150" y="2440567"/>
            <a:ext cx="2324893" cy="1678104"/>
            <a:chOff x="6412014" y="4646140"/>
            <a:chExt cx="1853273" cy="1678104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74A1D01B-BFB2-4426-9171-40D94D86DB65}"/>
                </a:ext>
              </a:extLst>
            </p:cNvPr>
            <p:cNvGrpSpPr/>
            <p:nvPr/>
          </p:nvGrpSpPr>
          <p:grpSpPr>
            <a:xfrm>
              <a:off x="6412014" y="4646140"/>
              <a:ext cx="1853273" cy="1678104"/>
              <a:chOff x="2472437" y="3935294"/>
              <a:chExt cx="1969102" cy="2256585"/>
            </a:xfrm>
          </p:grpSpPr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1228E77A-1ED0-1094-2A43-FF9141596365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749284" cy="117496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Extracted(() =&gt; {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 </a:t>
                </a:r>
                <a:r>
                  <a:rPr lang="en-US" altLang="ja-JP" b="1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B();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});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9" name="メモ 38">
                <a:extLst>
                  <a:ext uri="{FF2B5EF4-FFF2-40B4-BE49-F238E27FC236}">
                    <a16:creationId xmlns:a16="http://schemas.microsoft.com/office/drawing/2014/main" id="{FE29C9B3-C63B-E67D-02AC-005A1D3E10EA}"/>
                  </a:ext>
                </a:extLst>
              </p:cNvPr>
              <p:cNvSpPr/>
              <p:nvPr/>
            </p:nvSpPr>
            <p:spPr>
              <a:xfrm>
                <a:off x="2472437" y="3935294"/>
                <a:ext cx="1969102" cy="2256585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6FEAFF1F-CB4A-73B3-5879-20006ACEDF15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>
                <a:extLst>
                  <a:ext uri="{FF2B5EF4-FFF2-40B4-BE49-F238E27FC236}">
                    <a16:creationId xmlns:a16="http://schemas.microsoft.com/office/drawing/2014/main" id="{06F0AF19-D4EF-E187-8368-6C698EF4F4F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6006768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33C42270-C949-F788-689C-8B15D9A4AEA9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4724BC94-F287-B8B3-4E66-22228032D3F3}"/>
              </a:ext>
            </a:extLst>
          </p:cNvPr>
          <p:cNvGrpSpPr/>
          <p:nvPr/>
        </p:nvGrpSpPr>
        <p:grpSpPr>
          <a:xfrm>
            <a:off x="6517150" y="4340585"/>
            <a:ext cx="2324893" cy="1678104"/>
            <a:chOff x="6412014" y="4646140"/>
            <a:chExt cx="1853273" cy="1678104"/>
          </a:xfrm>
        </p:grpSpPr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3E226A34-4613-3C09-5B29-2122B704FDE2}"/>
                </a:ext>
              </a:extLst>
            </p:cNvPr>
            <p:cNvGrpSpPr/>
            <p:nvPr/>
          </p:nvGrpSpPr>
          <p:grpSpPr>
            <a:xfrm>
              <a:off x="6412014" y="4646140"/>
              <a:ext cx="1853273" cy="1678104"/>
              <a:chOff x="2472437" y="3935294"/>
              <a:chExt cx="1969102" cy="2256585"/>
            </a:xfrm>
          </p:grpSpPr>
          <p:sp>
            <p:nvSpPr>
              <p:cNvPr id="53" name="正方形/長方形 52">
                <a:extLst>
                  <a:ext uri="{FF2B5EF4-FFF2-40B4-BE49-F238E27FC236}">
                    <a16:creationId xmlns:a16="http://schemas.microsoft.com/office/drawing/2014/main" id="{AFA415EA-90B0-2745-00E1-E8AE491D0322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749284" cy="117496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Extracted(() =&gt; {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 </a:t>
                </a:r>
                <a:r>
                  <a:rPr lang="en-US" altLang="ja-JP" b="1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E();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});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4" name="メモ 53">
                <a:extLst>
                  <a:ext uri="{FF2B5EF4-FFF2-40B4-BE49-F238E27FC236}">
                    <a16:creationId xmlns:a16="http://schemas.microsoft.com/office/drawing/2014/main" id="{9692037B-5A10-D158-2549-09CE71E9CAE1}"/>
                  </a:ext>
                </a:extLst>
              </p:cNvPr>
              <p:cNvSpPr/>
              <p:nvPr/>
            </p:nvSpPr>
            <p:spPr>
              <a:xfrm>
                <a:off x="2472437" y="3935294"/>
                <a:ext cx="1969102" cy="2256585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55" name="直線コネクタ 54">
                <a:extLst>
                  <a:ext uri="{FF2B5EF4-FFF2-40B4-BE49-F238E27FC236}">
                    <a16:creationId xmlns:a16="http://schemas.microsoft.com/office/drawing/2014/main" id="{E0CA9694-CCAA-65DF-CE67-05D637B762E8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9FA93ED8-EBEF-1CAA-19F6-EC2ED9B71D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6006768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D8C5E5FE-00CB-3724-0B7A-BC03B1298FB3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latin typeface="Segoe UI" panose="020B0502040204020203" pitchFamily="34" charset="0"/>
                  <a:cs typeface="Segoe UI" panose="020B0502040204020203" pitchFamily="34" charset="0"/>
                </a:rPr>
                <a:t>Y</a:t>
              </a: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</p:txBody>
        </p:sp>
      </p:grp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ACEAD3E-9591-CAD2-BA29-3F9698238A7B}"/>
              </a:ext>
            </a:extLst>
          </p:cNvPr>
          <p:cNvSpPr txBox="1"/>
          <p:nvPr/>
        </p:nvSpPr>
        <p:spPr>
          <a:xfrm>
            <a:off x="429576" y="3711548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C8FD5159-868D-4605-93C5-F65E581DE12E}"/>
              </a:ext>
            </a:extLst>
          </p:cNvPr>
          <p:cNvSpPr txBox="1"/>
          <p:nvPr/>
        </p:nvSpPr>
        <p:spPr>
          <a:xfrm>
            <a:off x="1804061" y="3706870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72E1FAC-F702-9AC4-3F62-25279463CF94}"/>
              </a:ext>
            </a:extLst>
          </p:cNvPr>
          <p:cNvSpPr txBox="1"/>
          <p:nvPr/>
        </p:nvSpPr>
        <p:spPr>
          <a:xfrm>
            <a:off x="6247531" y="2262503"/>
            <a:ext cx="800406" cy="369332"/>
          </a:xfrm>
          <a:prstGeom prst="rect">
            <a:avLst/>
          </a:prstGeom>
          <a:solidFill>
            <a:schemeClr val="bg1">
              <a:alpha val="86818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3448104E-3423-331C-EFF3-3687DB1E0772}"/>
              </a:ext>
            </a:extLst>
          </p:cNvPr>
          <p:cNvSpPr txBox="1"/>
          <p:nvPr/>
        </p:nvSpPr>
        <p:spPr>
          <a:xfrm>
            <a:off x="6290397" y="4174818"/>
            <a:ext cx="800406" cy="369332"/>
          </a:xfrm>
          <a:prstGeom prst="rect">
            <a:avLst/>
          </a:prstGeom>
          <a:solidFill>
            <a:schemeClr val="bg1">
              <a:alpha val="8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2F74810-4FB2-4B1C-B23A-D32D6294886B}"/>
              </a:ext>
            </a:extLst>
          </p:cNvPr>
          <p:cNvSpPr/>
          <p:nvPr/>
        </p:nvSpPr>
        <p:spPr>
          <a:xfrm>
            <a:off x="716647" y="2683109"/>
            <a:ext cx="5210237" cy="98988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0" lang="en-US" altLang="ja-JP" sz="2000" b="1" dirty="0">
                <a:solidFill>
                  <a:schemeClr val="tx1"/>
                </a:solidFill>
              </a:rPr>
              <a:t>Higher-order Function</a:t>
            </a:r>
            <a:br>
              <a:rPr kumimoji="0" lang="en-US" altLang="ja-JP" sz="2000" dirty="0">
                <a:solidFill>
                  <a:schemeClr val="tx1"/>
                </a:solidFill>
              </a:rPr>
            </a:br>
            <a:r>
              <a:rPr kumimoji="0" lang="en-US" altLang="ja-JP" sz="2000" dirty="0">
                <a:solidFill>
                  <a:schemeClr val="tx1"/>
                </a:solidFill>
              </a:rPr>
              <a:t>    The function takes one or more functions</a:t>
            </a:r>
            <a:br>
              <a:rPr kumimoji="0" lang="en-US" altLang="ja-JP" sz="2000" dirty="0">
                <a:solidFill>
                  <a:schemeClr val="tx1"/>
                </a:solidFill>
              </a:rPr>
            </a:br>
            <a:r>
              <a:rPr kumimoji="0" lang="en-US" altLang="ja-JP" sz="2000" dirty="0">
                <a:solidFill>
                  <a:schemeClr val="tx1"/>
                </a:solidFill>
              </a:rPr>
              <a:t>    as arguments</a:t>
            </a:r>
            <a:endParaRPr kumimoji="0" lang="ja-JP" altLang="ja-JP" sz="1600">
              <a:solidFill>
                <a:schemeClr val="tx1"/>
              </a:solidFill>
            </a:endParaRPr>
          </a:p>
        </p:txBody>
      </p:sp>
      <p:sp>
        <p:nvSpPr>
          <p:cNvPr id="20" name="メモ 19">
            <a:extLst>
              <a:ext uri="{FF2B5EF4-FFF2-40B4-BE49-F238E27FC236}">
                <a16:creationId xmlns:a16="http://schemas.microsoft.com/office/drawing/2014/main" id="{8E73444F-7160-3732-F0EB-7F6491A050E8}"/>
              </a:ext>
            </a:extLst>
          </p:cNvPr>
          <p:cNvSpPr/>
          <p:nvPr/>
        </p:nvSpPr>
        <p:spPr>
          <a:xfrm>
            <a:off x="3840276" y="3983181"/>
            <a:ext cx="2550287" cy="2145480"/>
          </a:xfrm>
          <a:prstGeom prst="foldedCorner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accent2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ctangle 1">
            <a:extLst>
              <a:ext uri="{FF2B5EF4-FFF2-40B4-BE49-F238E27FC236}">
                <a16:creationId xmlns:a16="http://schemas.microsoft.com/office/drawing/2014/main" id="{A115D952-4DC6-DB70-B2E8-673700F84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00" y="6562207"/>
            <a:ext cx="678583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[3] 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N</a:t>
            </a: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.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 Tsantalis, D</a:t>
            </a: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.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 Mazinanian, and S</a:t>
            </a: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.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 Rostami. 2017. Clone refactoring with lambda expressions. ICSE '17. IEEE Press, 60–70. 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735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1D441A-84CE-BA72-49A6-E9EBEAA6D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Limitations of the Existing Approach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048A6D-4A77-C89B-8F12-37E74E8CF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A2753F2-7C25-8B72-B589-E50C67935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728000"/>
            <a:ext cx="8352000" cy="4734000"/>
          </a:xfrm>
        </p:spPr>
        <p:txBody>
          <a:bodyPr/>
          <a:lstStyle/>
          <a:p>
            <a:r>
              <a:rPr lang="en-US" altLang="ja-JP" sz="2400" dirty="0"/>
              <a:t>The e</a:t>
            </a:r>
            <a:r>
              <a:rPr kumimoji="1" lang="en-US" altLang="ja-JP" sz="2400" dirty="0"/>
              <a:t>xisting approach limits the target code clones.</a:t>
            </a:r>
            <a:endParaRPr kumimoji="1" lang="en-US" altLang="ja-JP" sz="2400" dirty="0">
              <a:latin typeface="+mj-lt"/>
            </a:endParaRPr>
          </a:p>
          <a:p>
            <a:endParaRPr lang="en-US" altLang="ja-JP" sz="2400" dirty="0">
              <a:solidFill>
                <a:srgbClr val="1F1F1F"/>
              </a:solidFill>
              <a:latin typeface="+mj-lt"/>
            </a:endParaRPr>
          </a:p>
          <a:p>
            <a:r>
              <a:rPr lang="en-US" altLang="ja-JP" sz="2400" dirty="0">
                <a:latin typeface="+mj-lt"/>
              </a:rPr>
              <a:t>Limitations</a:t>
            </a:r>
          </a:p>
          <a:p>
            <a:pPr lvl="1"/>
            <a:r>
              <a:rPr kumimoji="0" lang="en-US" altLang="ja-JP" sz="2000" dirty="0">
                <a:solidFill>
                  <a:srgbClr val="1F1F1F"/>
                </a:solidFill>
                <a:latin typeface="+mj-lt"/>
              </a:rPr>
              <a:t>- Clones must not contain jump statements</a:t>
            </a:r>
          </a:p>
          <a:p>
            <a:pPr lvl="1"/>
            <a:r>
              <a:rPr kumimoji="0" lang="en-US" altLang="ja-JP" sz="2000" dirty="0">
                <a:solidFill>
                  <a:srgbClr val="1F1F1F"/>
                </a:solidFill>
                <a:latin typeface="+mj-lt"/>
              </a:rPr>
              <a:t>- Clones and unmatched parts must have at most one output</a:t>
            </a:r>
          </a:p>
          <a:p>
            <a:pPr lvl="1"/>
            <a:endParaRPr kumimoji="0" lang="en-US" altLang="ja-JP" sz="2100" dirty="0">
              <a:latin typeface="Arial Unicode MS" panose="020B0604020202020204" pitchFamily="34" charset="-128"/>
              <a:ea typeface="inherit"/>
            </a:endParaRPr>
          </a:p>
          <a:p>
            <a:pPr lvl="1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703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07A7F-A96F-580B-C25D-AA6C1B6AC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EB5B1B-998D-2CB3-ED11-3FD25907E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Limitations of the Existing Approach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153AD0-2CCF-EA96-FD53-9AD31A927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82A08EC-B427-C9ED-2CB4-25770B1D6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728000"/>
            <a:ext cx="8352000" cy="4734000"/>
          </a:xfrm>
        </p:spPr>
        <p:txBody>
          <a:bodyPr/>
          <a:lstStyle/>
          <a:p>
            <a:r>
              <a:rPr lang="en-US" altLang="ja-JP" sz="2400" dirty="0"/>
              <a:t>The e</a:t>
            </a:r>
            <a:r>
              <a:rPr kumimoji="1" lang="en-US" altLang="ja-JP" sz="2400" dirty="0"/>
              <a:t>xisting approach limits the target code clones.</a:t>
            </a:r>
            <a:endParaRPr kumimoji="1" lang="en-US" altLang="ja-JP" sz="2400" dirty="0">
              <a:latin typeface="+mj-lt"/>
            </a:endParaRPr>
          </a:p>
          <a:p>
            <a:endParaRPr lang="en-US" altLang="ja-JP" sz="2400" dirty="0">
              <a:solidFill>
                <a:srgbClr val="1F1F1F"/>
              </a:solidFill>
              <a:latin typeface="+mj-lt"/>
            </a:endParaRPr>
          </a:p>
          <a:p>
            <a:r>
              <a:rPr lang="en-US" altLang="ja-JP" sz="2400" dirty="0">
                <a:latin typeface="+mj-lt"/>
              </a:rPr>
              <a:t>Limitations</a:t>
            </a:r>
          </a:p>
          <a:p>
            <a:pPr lvl="1"/>
            <a:r>
              <a:rPr kumimoji="0" lang="en-US" altLang="ja-JP" sz="2000" dirty="0">
                <a:solidFill>
                  <a:srgbClr val="1F1F1F"/>
                </a:solidFill>
                <a:latin typeface="+mj-lt"/>
              </a:rPr>
              <a:t>- </a:t>
            </a:r>
            <a:r>
              <a:rPr kumimoji="0" lang="en-US" altLang="ja-JP" sz="2000" dirty="0">
                <a:solidFill>
                  <a:srgbClr val="FF0000"/>
                </a:solidFill>
                <a:latin typeface="+mj-lt"/>
              </a:rPr>
              <a:t>Clones must not contain jump statements</a:t>
            </a:r>
          </a:p>
          <a:p>
            <a:pPr lvl="1"/>
            <a:r>
              <a:rPr kumimoji="0" lang="en-US" altLang="ja-JP" sz="2000" dirty="0">
                <a:solidFill>
                  <a:srgbClr val="1F1F1F"/>
                </a:solidFill>
                <a:latin typeface="+mj-lt"/>
              </a:rPr>
              <a:t>- Clones and unmatched parts must have at most one output</a:t>
            </a:r>
          </a:p>
          <a:p>
            <a:pPr lvl="1"/>
            <a:endParaRPr kumimoji="0" lang="en-US" altLang="ja-JP" sz="2100" dirty="0">
              <a:latin typeface="Arial Unicode MS" panose="020B0604020202020204" pitchFamily="34" charset="-128"/>
              <a:ea typeface="inherit"/>
            </a:endParaRPr>
          </a:p>
          <a:p>
            <a:pPr lvl="1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622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0BAB6-0396-CB61-15A1-FF43A521F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3DF0BE-AE65-2C7A-0663-EA4543980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Limitations of the Existing Approach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AF9D34-1CA5-63A8-2602-65E2E4FC8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C543ADF9-30AB-D4C1-659F-060191BB8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728000"/>
            <a:ext cx="8352000" cy="4734000"/>
          </a:xfrm>
        </p:spPr>
        <p:txBody>
          <a:bodyPr/>
          <a:lstStyle/>
          <a:p>
            <a:r>
              <a:rPr lang="en-US" altLang="ja-JP" sz="2400" dirty="0"/>
              <a:t>The e</a:t>
            </a:r>
            <a:r>
              <a:rPr kumimoji="1" lang="en-US" altLang="ja-JP" sz="2400" dirty="0"/>
              <a:t>xisting approach limits the target code clones.</a:t>
            </a:r>
            <a:endParaRPr kumimoji="1" lang="en-US" altLang="ja-JP" sz="2400" dirty="0">
              <a:latin typeface="+mj-lt"/>
            </a:endParaRPr>
          </a:p>
          <a:p>
            <a:endParaRPr lang="en-US" altLang="ja-JP" sz="2400" dirty="0">
              <a:solidFill>
                <a:srgbClr val="1F1F1F"/>
              </a:solidFill>
              <a:latin typeface="+mj-lt"/>
            </a:endParaRPr>
          </a:p>
          <a:p>
            <a:r>
              <a:rPr lang="en-US" altLang="ja-JP" sz="2400" dirty="0">
                <a:latin typeface="+mj-lt"/>
              </a:rPr>
              <a:t>Limitations</a:t>
            </a:r>
          </a:p>
          <a:p>
            <a:pPr lvl="1"/>
            <a:r>
              <a:rPr kumimoji="0" lang="en-US" altLang="ja-JP" sz="2000" dirty="0">
                <a:solidFill>
                  <a:srgbClr val="1F1F1F"/>
                </a:solidFill>
                <a:latin typeface="+mj-lt"/>
              </a:rPr>
              <a:t>- </a:t>
            </a:r>
            <a:r>
              <a:rPr kumimoji="0" lang="en-US" altLang="ja-JP" sz="2000" dirty="0">
                <a:solidFill>
                  <a:srgbClr val="FF0000"/>
                </a:solidFill>
                <a:latin typeface="+mj-lt"/>
              </a:rPr>
              <a:t>Clones must not contain jump statements</a:t>
            </a:r>
          </a:p>
          <a:p>
            <a:pPr lvl="1"/>
            <a:r>
              <a:rPr kumimoji="0" lang="en-US" altLang="ja-JP" sz="2000" dirty="0">
                <a:solidFill>
                  <a:srgbClr val="1F1F1F"/>
                </a:solidFill>
                <a:latin typeface="+mj-lt"/>
              </a:rPr>
              <a:t>- Clones and unmatched parts must have at most one output</a:t>
            </a:r>
          </a:p>
          <a:p>
            <a:pPr lvl="1"/>
            <a:endParaRPr kumimoji="0" lang="en-US" altLang="ja-JP" sz="2100" dirty="0">
              <a:latin typeface="Arial Unicode MS" panose="020B0604020202020204" pitchFamily="34" charset="-128"/>
              <a:ea typeface="inherit"/>
            </a:endParaRPr>
          </a:p>
          <a:p>
            <a:pPr lvl="1"/>
            <a:endParaRPr kumimoji="1" lang="ja-JP" altLang="en-US"/>
          </a:p>
        </p:txBody>
      </p:sp>
      <p:sp>
        <p:nvSpPr>
          <p:cNvPr id="3" name="四角形吹き出し 2">
            <a:extLst>
              <a:ext uri="{FF2B5EF4-FFF2-40B4-BE49-F238E27FC236}">
                <a16:creationId xmlns:a16="http://schemas.microsoft.com/office/drawing/2014/main" id="{7C533FD7-CF57-DA54-CD43-0DB5249DBF47}"/>
              </a:ext>
            </a:extLst>
          </p:cNvPr>
          <p:cNvSpPr/>
          <p:nvPr/>
        </p:nvSpPr>
        <p:spPr>
          <a:xfrm>
            <a:off x="4470400" y="2566057"/>
            <a:ext cx="4383314" cy="540000"/>
          </a:xfrm>
          <a:prstGeom prst="wedgeRectCallout">
            <a:avLst>
              <a:gd name="adj1" fmla="val -36720"/>
              <a:gd name="adj2" fmla="val 72256"/>
            </a:avLst>
          </a:prstGeom>
          <a:solidFill>
            <a:schemeClr val="tx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return, break, continue statement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699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2BA09-9E44-461A-3D7A-898B0665D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05239F-8F85-ED34-9B49-1C9714CF4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Example that Existing Approach Excepts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A247A4-E257-B46C-5237-04093801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5" name="メモ 4">
            <a:extLst>
              <a:ext uri="{FF2B5EF4-FFF2-40B4-BE49-F238E27FC236}">
                <a16:creationId xmlns:a16="http://schemas.microsoft.com/office/drawing/2014/main" id="{B351761F-EC73-8A62-17B9-E3B0C26D0003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メモ 5">
            <a:extLst>
              <a:ext uri="{FF2B5EF4-FFF2-40B4-BE49-F238E27FC236}">
                <a16:creationId xmlns:a16="http://schemas.microsoft.com/office/drawing/2014/main" id="{34B2BCA5-0764-CA1E-D3F6-52E6EFD05474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922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F3A19-446D-4F39-E0F4-12F4D7BDC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ABEC28-78F8-FBFE-AA45-464000075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 that Existing Approach Excepts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D510869-D3D1-3C92-1C59-35A2C271A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3" name="メモ 2">
            <a:extLst>
              <a:ext uri="{FF2B5EF4-FFF2-40B4-BE49-F238E27FC236}">
                <a16:creationId xmlns:a16="http://schemas.microsoft.com/office/drawing/2014/main" id="{4E1E0A65-549F-4E5C-00E9-0B4A5D26B5ED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メモ 4">
            <a:extLst>
              <a:ext uri="{FF2B5EF4-FFF2-40B4-BE49-F238E27FC236}">
                <a16:creationId xmlns:a16="http://schemas.microsoft.com/office/drawing/2014/main" id="{ABB62E55-76BD-CB0F-7233-D1362E564EC1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48E1A8D-938A-0466-7B7E-6ECDD79F7E6A}"/>
              </a:ext>
            </a:extLst>
          </p:cNvPr>
          <p:cNvSpPr txBox="1"/>
          <p:nvPr/>
        </p:nvSpPr>
        <p:spPr>
          <a:xfrm>
            <a:off x="2815045" y="4155621"/>
            <a:ext cx="3801291" cy="54000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dirty="0">
                <a:highlight>
                  <a:srgbClr val="F6CAC4"/>
                </a:highlight>
              </a:rPr>
              <a:t>Matched parts</a:t>
            </a:r>
            <a:r>
              <a:rPr kumimoji="1" lang="en-US" altLang="ja-JP" dirty="0"/>
              <a:t> are highlighted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888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A9F03-5B4C-68BB-845C-1958AA802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つの角を切り取った四角形 13">
            <a:extLst>
              <a:ext uri="{FF2B5EF4-FFF2-40B4-BE49-F238E27FC236}">
                <a16:creationId xmlns:a16="http://schemas.microsoft.com/office/drawing/2014/main" id="{826ECE7C-C60D-D25A-E83D-D8B68685BAF1}"/>
              </a:ext>
            </a:extLst>
          </p:cNvPr>
          <p:cNvSpPr/>
          <p:nvPr/>
        </p:nvSpPr>
        <p:spPr>
          <a:xfrm>
            <a:off x="760910" y="4130488"/>
            <a:ext cx="7454175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 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altLang="ja-JP" sz="14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index;</a:t>
            </a:r>
            <a:endParaRPr lang="en-US" altLang="ja-JP" sz="1400" spc="11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058C8E1-8528-A2FD-5585-E97790DE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 that Existing Approach Excepts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5CB69A7-BCAE-22D4-F631-E0B441FB5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6" name="メモ 5">
            <a:extLst>
              <a:ext uri="{FF2B5EF4-FFF2-40B4-BE49-F238E27FC236}">
                <a16:creationId xmlns:a16="http://schemas.microsoft.com/office/drawing/2014/main" id="{D132A603-0CAB-A1C3-7FC2-571DAF631CEA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メモ 6">
            <a:extLst>
              <a:ext uri="{FF2B5EF4-FFF2-40B4-BE49-F238E27FC236}">
                <a16:creationId xmlns:a16="http://schemas.microsoft.com/office/drawing/2014/main" id="{13EAA728-8BE8-208E-E088-99F47EBAA716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C41C89-394D-0792-3949-1CED6F9CC1A3}"/>
              </a:ext>
            </a:extLst>
          </p:cNvPr>
          <p:cNvSpPr/>
          <p:nvPr/>
        </p:nvSpPr>
        <p:spPr>
          <a:xfrm>
            <a:off x="2086156" y="3875263"/>
            <a:ext cx="6805535" cy="448990"/>
          </a:xfrm>
          <a:prstGeom prst="rect">
            <a:avLst/>
          </a:prstGeom>
          <a:solidFill>
            <a:srgbClr val="F8F8F8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ctr"/>
          <a:lstStyle/>
          <a:p>
            <a:pPr algn="ctr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m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atched parts are extracted into this subroutine 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8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6D3D1-A3A0-C5AC-9863-5CD35BABE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D675C0-D303-5E39-F986-56DC416F3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 that Existing Approach Excepts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00FFD8-ECDF-1BC5-088B-1BA42BF6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6" name="メモ 5">
            <a:extLst>
              <a:ext uri="{FF2B5EF4-FFF2-40B4-BE49-F238E27FC236}">
                <a16:creationId xmlns:a16="http://schemas.microsoft.com/office/drawing/2014/main" id="{A1D91DFD-17B9-3875-F9B5-DE5BC042FF89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メモ 6">
            <a:extLst>
              <a:ext uri="{FF2B5EF4-FFF2-40B4-BE49-F238E27FC236}">
                <a16:creationId xmlns:a16="http://schemas.microsoft.com/office/drawing/2014/main" id="{8D7B679C-3C5E-6527-797A-FA409C33F229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1 つの角を切り取った四角形 7">
            <a:extLst>
              <a:ext uri="{FF2B5EF4-FFF2-40B4-BE49-F238E27FC236}">
                <a16:creationId xmlns:a16="http://schemas.microsoft.com/office/drawing/2014/main" id="{5A6D7894-8271-79B7-7DBC-7B4263AC5A09}"/>
              </a:ext>
            </a:extLst>
          </p:cNvPr>
          <p:cNvSpPr/>
          <p:nvPr/>
        </p:nvSpPr>
        <p:spPr>
          <a:xfrm>
            <a:off x="760910" y="4130488"/>
            <a:ext cx="7454175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 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altLang="ja-JP" sz="14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index;</a:t>
            </a:r>
            <a:endParaRPr lang="en-US" altLang="ja-JP" sz="1400" spc="11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462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1047F-21F7-3B9F-D8CF-31CEADD3B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624249-7BF0-ECD6-18C6-EE81BFED1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 that Existing Approach Excepts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F52AF47-26DD-9849-6AD1-BA74299FA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B8B68939-D85C-A01B-C775-8CEEC8D145D5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BC0D9D4E-9FCF-801B-CC14-476953681378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E232A7A-BC9A-C0BA-1B7E-8D335F27A72B}"/>
              </a:ext>
            </a:extLst>
          </p:cNvPr>
          <p:cNvSpPr/>
          <p:nvPr/>
        </p:nvSpPr>
        <p:spPr>
          <a:xfrm>
            <a:off x="2089209" y="3299838"/>
            <a:ext cx="6100354" cy="77070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marL="457200" indent="-4572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AutoNum type="arabicPeriod"/>
            </a:pPr>
            <a:r>
              <a:rPr kumimoji="1" lang="en-US" altLang="ja-JP" sz="2000" spc="110" baseline="0" dirty="0">
                <a:solidFill>
                  <a:schemeClr val="tx1"/>
                </a:solidFill>
                <a:cs typeface="Segoe UI" panose="020B0502040204020203" pitchFamily="34" charset="0"/>
              </a:rPr>
              <a:t>If flag is </a:t>
            </a:r>
            <a:r>
              <a:rPr kumimoji="1" lang="en-US" altLang="ja-JP" sz="2000" spc="110" baseline="0" dirty="0">
                <a:solidFill>
                  <a:schemeClr val="accent2"/>
                </a:solidFill>
                <a:cs typeface="Segoe UI" panose="020B0502040204020203" pitchFamily="34" charset="0"/>
              </a:rPr>
              <a:t>true</a:t>
            </a:r>
            <a:r>
              <a:rPr kumimoji="1" lang="en-US" altLang="ja-JP" sz="2000" spc="110" baseline="0" dirty="0">
                <a:solidFill>
                  <a:schemeClr val="tx1"/>
                </a:solidFill>
                <a:cs typeface="Segoe UI" panose="020B0502040204020203" pitchFamily="34" charset="0"/>
              </a:rPr>
              <a:t>, exit the loop.</a:t>
            </a:r>
          </a:p>
          <a:p>
            <a:pPr marL="457200" indent="-4572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AutoNum type="arabicPeriod"/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flag is </a:t>
            </a:r>
            <a:r>
              <a:rPr kumimoji="1" lang="en-US" altLang="ja-JP" sz="2000" spc="110" baseline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false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return to the top of the loop 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1 つの角を切り取った四角形 27">
            <a:extLst>
              <a:ext uri="{FF2B5EF4-FFF2-40B4-BE49-F238E27FC236}">
                <a16:creationId xmlns:a16="http://schemas.microsoft.com/office/drawing/2014/main" id="{94325352-C246-0CF6-3211-E0FD364C3CC8}"/>
              </a:ext>
            </a:extLst>
          </p:cNvPr>
          <p:cNvSpPr/>
          <p:nvPr/>
        </p:nvSpPr>
        <p:spPr>
          <a:xfrm>
            <a:off x="760910" y="4130488"/>
            <a:ext cx="7454175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 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altLang="ja-JP" sz="14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index;</a:t>
            </a:r>
            <a:endParaRPr lang="en-US" altLang="ja-JP" sz="1400" spc="11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421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34770-B79A-E8E2-D90C-9EBC5FA84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65C1E4-5614-1F4F-1ADA-F4A8AD59C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 that Existing Approach Excepts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0B4442C-424B-0C93-F741-12A07A185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E76A3378-5716-4BAF-16C3-A395B155670C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41CC7140-D1AE-0C9A-15A4-4B6CA52732D4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6BA0C25-16FF-9E62-95D7-440EF0EBA7D7}"/>
              </a:ext>
            </a:extLst>
          </p:cNvPr>
          <p:cNvSpPr/>
          <p:nvPr/>
        </p:nvSpPr>
        <p:spPr>
          <a:xfrm>
            <a:off x="2089208" y="3299838"/>
            <a:ext cx="6658792" cy="77070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marL="457200" indent="-4572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AutoNum type="arabicPeriod"/>
            </a:pPr>
            <a:r>
              <a:rPr kumimoji="1" lang="en-US" altLang="ja-JP" sz="2000" spc="110" baseline="0" dirty="0">
                <a:solidFill>
                  <a:schemeClr val="tx1"/>
                </a:solidFill>
                <a:cs typeface="Segoe UI" panose="020B0502040204020203" pitchFamily="34" charset="0"/>
              </a:rPr>
              <a:t>If </a:t>
            </a:r>
            <a:r>
              <a:rPr kumimoji="1" lang="en-US" altLang="ja-JP" sz="2000" spc="110" baseline="0" dirty="0" err="1">
                <a:solidFill>
                  <a:schemeClr val="tx1"/>
                </a:solidFill>
                <a:cs typeface="Segoe UI" panose="020B0502040204020203" pitchFamily="34" charset="0"/>
              </a:rPr>
              <a:t>elem.flag</a:t>
            </a:r>
            <a:r>
              <a:rPr kumimoji="1" lang="en-US" altLang="ja-JP" sz="2000" spc="110" baseline="0" dirty="0">
                <a:solidFill>
                  <a:schemeClr val="tx1"/>
                </a:solidFill>
                <a:cs typeface="Segoe UI" panose="020B0502040204020203" pitchFamily="34" charset="0"/>
              </a:rPr>
              <a:t> is </a:t>
            </a:r>
            <a:r>
              <a:rPr kumimoji="1" lang="en-US" altLang="ja-JP" sz="2000" spc="110" baseline="0" dirty="0">
                <a:solidFill>
                  <a:schemeClr val="accent2"/>
                </a:solidFill>
                <a:cs typeface="Segoe UI" panose="020B0502040204020203" pitchFamily="34" charset="0"/>
              </a:rPr>
              <a:t>true</a:t>
            </a:r>
            <a:r>
              <a:rPr kumimoji="1" lang="en-US" altLang="ja-JP" sz="2000" spc="110" baseline="0" dirty="0">
                <a:solidFill>
                  <a:schemeClr val="tx1"/>
                </a:solidFill>
                <a:cs typeface="Segoe UI" panose="020B0502040204020203" pitchFamily="34" charset="0"/>
              </a:rPr>
              <a:t>, exit the loop.</a:t>
            </a:r>
          </a:p>
          <a:p>
            <a:pPr marL="457200" indent="-4572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AutoNum type="arabicPeriod"/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</a:t>
            </a:r>
            <a:r>
              <a:rPr kumimoji="1" lang="en-US" altLang="ja-JP" sz="2000" spc="110" baseline="0" dirty="0" err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elem.flag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is </a:t>
            </a:r>
            <a:r>
              <a:rPr kumimoji="1" lang="en-US" altLang="ja-JP" sz="2000" spc="110" baseline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false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return to the top of the loop 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1 つの角を切り取った四角形 5">
            <a:extLst>
              <a:ext uri="{FF2B5EF4-FFF2-40B4-BE49-F238E27FC236}">
                <a16:creationId xmlns:a16="http://schemas.microsoft.com/office/drawing/2014/main" id="{D7C2EA6E-7A27-5936-34BF-CAECF75C33B5}"/>
              </a:ext>
            </a:extLst>
          </p:cNvPr>
          <p:cNvSpPr/>
          <p:nvPr/>
        </p:nvSpPr>
        <p:spPr>
          <a:xfrm>
            <a:off x="760910" y="4130488"/>
            <a:ext cx="7454175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 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altLang="ja-JP" sz="14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index;</a:t>
            </a:r>
            <a:endParaRPr lang="en-US" altLang="ja-JP" sz="1400" spc="11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99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52DDF-5E1A-648B-2F88-D719D3BA8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E86AE4-8E27-BA08-BF2B-83633174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Code </a:t>
            </a:r>
            <a:r>
              <a:rPr lang="en-US" altLang="ja-JP" dirty="0"/>
              <a:t>Clone (Clone)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6ACE59A-45F7-7374-C166-E75102F87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/>
              <a:t>- Similar code fragments within </a:t>
            </a:r>
            <a:r>
              <a:rPr lang="en-US" altLang="ja-JP" dirty="0"/>
              <a:t>the </a:t>
            </a:r>
            <a:r>
              <a:rPr kumimoji="1" lang="en-US" altLang="ja-JP" dirty="0"/>
              <a:t>source code.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EC522B-58AE-073A-A485-8FABEFC8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A67D93DD-9F0A-7EF3-FE4A-6618084C6D6B}"/>
              </a:ext>
            </a:extLst>
          </p:cNvPr>
          <p:cNvSpPr/>
          <p:nvPr/>
        </p:nvSpPr>
        <p:spPr>
          <a:xfrm>
            <a:off x="1407381" y="3806763"/>
            <a:ext cx="616830" cy="1219200"/>
          </a:xfrm>
          <a:custGeom>
            <a:avLst/>
            <a:gdLst>
              <a:gd name="connsiteX0" fmla="*/ 336414 w 616830"/>
              <a:gd name="connsiteY0" fmla="*/ 0 h 1219200"/>
              <a:gd name="connsiteX1" fmla="*/ 7230 w 616830"/>
              <a:gd name="connsiteY1" fmla="*/ 853440 h 1219200"/>
              <a:gd name="connsiteX2" fmla="*/ 616830 w 616830"/>
              <a:gd name="connsiteY2" fmla="*/ 121920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6830" h="1219200">
                <a:moveTo>
                  <a:pt x="336414" y="0"/>
                </a:moveTo>
                <a:cubicBezTo>
                  <a:pt x="148454" y="325120"/>
                  <a:pt x="-39506" y="650240"/>
                  <a:pt x="7230" y="853440"/>
                </a:cubicBezTo>
                <a:cubicBezTo>
                  <a:pt x="53966" y="1056640"/>
                  <a:pt x="335398" y="1137920"/>
                  <a:pt x="616830" y="1219200"/>
                </a:cubicBezTo>
              </a:path>
            </a:pathLst>
          </a:custGeom>
          <a:noFill/>
          <a:ln w="76200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487B2D4-E264-AEC5-9E3E-7BFBDD7D65AD}"/>
              </a:ext>
            </a:extLst>
          </p:cNvPr>
          <p:cNvSpPr txBox="1"/>
          <p:nvPr/>
        </p:nvSpPr>
        <p:spPr>
          <a:xfrm>
            <a:off x="1416855" y="3332938"/>
            <a:ext cx="2281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/>
              <a:t>Code Fragment</a:t>
            </a:r>
            <a:endParaRPr kumimoji="1" lang="ja-JP" altLang="en-US" sz="2400"/>
          </a:p>
        </p:txBody>
      </p:sp>
      <p:sp>
        <p:nvSpPr>
          <p:cNvPr id="18" name="1 つの角を切り取った四角形 17">
            <a:extLst>
              <a:ext uri="{FF2B5EF4-FFF2-40B4-BE49-F238E27FC236}">
                <a16:creationId xmlns:a16="http://schemas.microsoft.com/office/drawing/2014/main" id="{7052D24F-27F6-5E26-BE8A-F4A72A7AB54A}"/>
              </a:ext>
            </a:extLst>
          </p:cNvPr>
          <p:cNvSpPr/>
          <p:nvPr/>
        </p:nvSpPr>
        <p:spPr>
          <a:xfrm>
            <a:off x="1986004" y="3998451"/>
            <a:ext cx="1425010" cy="1601577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FCF8DEBD-240F-5A28-03DC-1DDDBE87A599}"/>
              </a:ext>
            </a:extLst>
          </p:cNvPr>
          <p:cNvCxnSpPr>
            <a:cxnSpLocks/>
          </p:cNvCxnSpPr>
          <p:nvPr/>
        </p:nvCxnSpPr>
        <p:spPr>
          <a:xfrm>
            <a:off x="2076838" y="4346794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092C3300-F40B-FF37-130C-6D2B2AD79EB6}"/>
              </a:ext>
            </a:extLst>
          </p:cNvPr>
          <p:cNvCxnSpPr>
            <a:cxnSpLocks/>
          </p:cNvCxnSpPr>
          <p:nvPr/>
        </p:nvCxnSpPr>
        <p:spPr>
          <a:xfrm>
            <a:off x="2076838" y="4661979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306A0DEF-2BF5-EDEF-B8E0-E09F5EC13AA4}"/>
              </a:ext>
            </a:extLst>
          </p:cNvPr>
          <p:cNvCxnSpPr>
            <a:cxnSpLocks/>
          </p:cNvCxnSpPr>
          <p:nvPr/>
        </p:nvCxnSpPr>
        <p:spPr>
          <a:xfrm>
            <a:off x="2076838" y="5419357"/>
            <a:ext cx="125609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CC9765F-5823-12BB-F4B7-DA75D681D959}"/>
              </a:ext>
            </a:extLst>
          </p:cNvPr>
          <p:cNvSpPr/>
          <p:nvPr/>
        </p:nvSpPr>
        <p:spPr>
          <a:xfrm>
            <a:off x="2069628" y="4790832"/>
            <a:ext cx="1256091" cy="4702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594AD61-6564-86C8-CBF5-37C63B5A71ED}"/>
              </a:ext>
            </a:extLst>
          </p:cNvPr>
          <p:cNvSpPr txBox="1"/>
          <p:nvPr/>
        </p:nvSpPr>
        <p:spPr>
          <a:xfrm>
            <a:off x="1992377" y="5637910"/>
            <a:ext cx="142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Source File</a:t>
            </a:r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06E38B09-90D4-29D1-D3D6-3C40098AB9D5}"/>
              </a:ext>
            </a:extLst>
          </p:cNvPr>
          <p:cNvCxnSpPr>
            <a:cxnSpLocks/>
          </p:cNvCxnSpPr>
          <p:nvPr/>
        </p:nvCxnSpPr>
        <p:spPr>
          <a:xfrm>
            <a:off x="2076838" y="4505056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73372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740AE-88A7-A90B-F152-643AF014B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AEB29E-9F89-9E01-D196-8DACBF36F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 that Existing Approach Excepts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3800414-B57A-9024-BF9A-369F21BDB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19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126585E9-2D6C-C9C1-14AA-321A922B2601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937C8B59-21E9-F3BE-FE38-C0C63021443A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1 つの角を切り取った四角形 22">
            <a:extLst>
              <a:ext uri="{FF2B5EF4-FFF2-40B4-BE49-F238E27FC236}">
                <a16:creationId xmlns:a16="http://schemas.microsoft.com/office/drawing/2014/main" id="{171615C1-C5F1-EAD7-7130-ED372F0BC81D}"/>
              </a:ext>
            </a:extLst>
          </p:cNvPr>
          <p:cNvSpPr/>
          <p:nvPr/>
        </p:nvSpPr>
        <p:spPr>
          <a:xfrm>
            <a:off x="760910" y="4130488"/>
            <a:ext cx="7454175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 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altLang="ja-JP" sz="14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index;</a:t>
            </a:r>
            <a:endParaRPr lang="en-US" altLang="ja-JP" sz="1400" spc="11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3E3152-3E37-4287-EB88-71C384F7C97B}"/>
              </a:ext>
            </a:extLst>
          </p:cNvPr>
          <p:cNvSpPr/>
          <p:nvPr/>
        </p:nvSpPr>
        <p:spPr>
          <a:xfrm>
            <a:off x="2880720" y="3810756"/>
            <a:ext cx="5160194" cy="3906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 </a:t>
            </a:r>
            <a:r>
              <a:rPr kumimoji="1" lang="en-US" altLang="ja-JP" sz="2000" b="1" spc="110" baseline="0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always</a:t>
            </a: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returns to the top of the loop.</a:t>
            </a:r>
          </a:p>
        </p:txBody>
      </p:sp>
    </p:spTree>
    <p:extLst>
      <p:ext uri="{BB962C8B-B14F-4D97-AF65-F5344CB8AC3E}">
        <p14:creationId xmlns:p14="http://schemas.microsoft.com/office/powerpoint/2010/main" val="1071961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AEAC5-346E-02A0-384E-44F848A95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Motivations</a:t>
            </a:r>
            <a:br>
              <a:rPr kumimoji="1" lang="en-US" altLang="ja-JP" dirty="0"/>
            </a:b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933DA5-084C-5EDE-441C-183C437E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20</a:t>
            </a:fld>
            <a:endParaRPr lang="ja-JP" alt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36697A2-BD88-2AE4-9905-A5D3E00508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9209" y="1744626"/>
            <a:ext cx="8569975" cy="4249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4283" rIns="0" bIns="-14283" numCol="1" anchor="t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Remove the limitation of refactorable code clones</a:t>
            </a:r>
            <a:endParaRPr kumimoji="0" lang="en-US" altLang="ja-JP" sz="2400" dirty="0">
              <a:latin typeface="Arial Unicode MS" panose="020B0604020202020204" pitchFamily="34" charset="-128"/>
              <a:ea typeface="inherit"/>
            </a:endParaRPr>
          </a:p>
          <a:p>
            <a:pPr marL="702900" lvl="1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H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andle jump statements</a:t>
            </a:r>
            <a:endParaRPr kumimoji="0" lang="en-US" altLang="ja-JP" dirty="0">
              <a:latin typeface="Arial Unicode MS" panose="020B0604020202020204" pitchFamily="34" charset="-128"/>
              <a:ea typeface="inherit"/>
            </a:endParaRPr>
          </a:p>
          <a:p>
            <a:pPr marL="702900" lvl="1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Accept multiple outputs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 in a simple way</a:t>
            </a:r>
          </a:p>
          <a:p>
            <a:pPr marL="702900" lvl="1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ja-JP" dirty="0">
              <a:latin typeface="Arial Unicode MS" panose="020B0604020202020204" pitchFamily="34" charset="-128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ja-JP" dirty="0">
                <a:latin typeface="Arial" panose="020B0604020202020204" pitchFamily="34" charset="0"/>
              </a:rPr>
              <a:t>Find the language that is suitable for refactoring</a:t>
            </a:r>
            <a:endParaRPr kumimoji="0" lang="en-US" altLang="ja-JP" sz="2400" dirty="0">
              <a:latin typeface="Arial Unicode MS" panose="020B0604020202020204" pitchFamily="34" charset="-128"/>
              <a:ea typeface="inherit"/>
            </a:endParaRPr>
          </a:p>
          <a:p>
            <a:pPr marL="702900" lvl="1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Existing research focuses on Java.</a:t>
            </a:r>
          </a:p>
          <a:p>
            <a:pPr marL="702900" lvl="1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We focused on C#.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ja-JP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en-US" altLang="ja-JP" dirty="0"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kumimoji="0" lang="ja-JP" altLang="ja-JP">
              <a:latin typeface="Arial" panose="020B0604020202020204" pitchFamily="34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ja-JP" altLang="ja-JP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899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EAACE-A0D5-1E4D-33B6-39A8A9742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DA6EB-BAC9-3FF4-426A-3DBB85A18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/>
              <a:t>Key Idea: Introduction of Branching Structure</a:t>
            </a:r>
            <a:endParaRPr kumimoji="1" lang="ja-JP" altLang="en-US" sz="28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5CEC32-E46B-5438-D328-5C9FB23AE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21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74E761D0-A7C0-2D95-C86B-BD7015CBE44A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CAB90DA9-30DE-7456-4437-23DC8B2982EC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1 つの角を切り取った四角形 6">
            <a:extLst>
              <a:ext uri="{FF2B5EF4-FFF2-40B4-BE49-F238E27FC236}">
                <a16:creationId xmlns:a16="http://schemas.microsoft.com/office/drawing/2014/main" id="{8027BEA7-0008-99D4-E14A-3CE549BDC272}"/>
              </a:ext>
            </a:extLst>
          </p:cNvPr>
          <p:cNvSpPr/>
          <p:nvPr/>
        </p:nvSpPr>
        <p:spPr>
          <a:xfrm>
            <a:off x="760911" y="4465125"/>
            <a:ext cx="7512232" cy="2220251"/>
          </a:xfrm>
          <a:prstGeom prst="snip1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072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DD5B0-CB58-C733-D9FB-95F71C696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>
            <a:extLst>
              <a:ext uri="{FF2B5EF4-FFF2-40B4-BE49-F238E27FC236}">
                <a16:creationId xmlns:a16="http://schemas.microsoft.com/office/drawing/2014/main" id="{5E5280C1-ADCB-FB4F-B633-23EAADC55FA9}"/>
              </a:ext>
            </a:extLst>
          </p:cNvPr>
          <p:cNvSpPr/>
          <p:nvPr/>
        </p:nvSpPr>
        <p:spPr>
          <a:xfrm>
            <a:off x="760911" y="4465125"/>
            <a:ext cx="7512232" cy="2220251"/>
          </a:xfrm>
          <a:prstGeom prst="snip1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D7FDDAB-D042-9384-5A63-71520CA9B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/>
              <a:t>Key Idea: Introduction of Branching Structure</a:t>
            </a:r>
            <a:endParaRPr kumimoji="1" lang="ja-JP" altLang="en-US" sz="28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BA43F6-2B86-E9F8-E836-FA7BE7879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22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F02C8213-3751-080D-7467-B09F60394158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458E7583-C60A-6E73-B473-040DE2109CFF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231769-0943-0902-417E-331769EC1F0C}"/>
              </a:ext>
            </a:extLst>
          </p:cNvPr>
          <p:cNvSpPr/>
          <p:nvPr/>
        </p:nvSpPr>
        <p:spPr>
          <a:xfrm>
            <a:off x="1615873" y="6137229"/>
            <a:ext cx="6599213" cy="6344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marL="457200" indent="-4572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AutoNum type="arabicPeriod"/>
            </a:pPr>
            <a:r>
              <a:rPr kumimoji="1" lang="en-US" altLang="ja-JP" spc="110" baseline="0" dirty="0">
                <a:solidFill>
                  <a:schemeClr val="tx1"/>
                </a:solidFill>
                <a:cs typeface="Segoe UI" panose="020B0502040204020203" pitchFamily="34" charset="0"/>
              </a:rPr>
              <a:t>If lambda returns </a:t>
            </a:r>
            <a:r>
              <a:rPr kumimoji="1" lang="en-US" altLang="ja-JP" spc="110" baseline="0" dirty="0">
                <a:solidFill>
                  <a:schemeClr val="accent2"/>
                </a:solidFill>
                <a:cs typeface="Segoe UI" panose="020B0502040204020203" pitchFamily="34" charset="0"/>
              </a:rPr>
              <a:t>true</a:t>
            </a:r>
            <a:r>
              <a:rPr kumimoji="1" lang="en-US" altLang="ja-JP" spc="110" baseline="0" dirty="0">
                <a:solidFill>
                  <a:schemeClr val="tx1"/>
                </a:solidFill>
                <a:cs typeface="Segoe UI" panose="020B0502040204020203" pitchFamily="34" charset="0"/>
              </a:rPr>
              <a:t>, exit the loop.</a:t>
            </a:r>
          </a:p>
          <a:p>
            <a:pPr marL="457200" indent="-4572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AutoNum type="arabicPeriod"/>
            </a:pPr>
            <a:r>
              <a:rPr kumimoji="1" lang="en-US" altLang="ja-JP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</a:t>
            </a:r>
            <a:r>
              <a:rPr lang="en-US" altLang="ja-JP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lambda returns</a:t>
            </a:r>
            <a:r>
              <a:rPr kumimoji="1" lang="en-US" altLang="ja-JP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kumimoji="1" lang="en-US" altLang="ja-JP" spc="110" baseline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false</a:t>
            </a:r>
            <a:r>
              <a:rPr kumimoji="1" lang="en-US" altLang="ja-JP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altLang="ja-JP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return</a:t>
            </a:r>
            <a:r>
              <a:rPr kumimoji="1" lang="en-US" altLang="ja-JP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to the top of the loop </a:t>
            </a:r>
            <a:endParaRPr kumimoji="1" lang="ja-JP" altLang="en-US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9704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97C80-6A4D-3CC5-3E7B-E20F8A02B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70143B-9246-435D-24CE-5AD6E2CA0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800" dirty="0"/>
              <a:t>Key Idea: Introduction of Branching Structure</a:t>
            </a:r>
            <a:endParaRPr kumimoji="1" lang="ja-JP" altLang="en-US" sz="28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7C4AD1B-A97B-EBD8-FD79-D7F0D1B5D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23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CD50D735-EE14-A067-1F7B-7F8ABE2045CE}"/>
              </a:ext>
            </a:extLst>
          </p:cNvPr>
          <p:cNvSpPr/>
          <p:nvPr/>
        </p:nvSpPr>
        <p:spPr>
          <a:xfrm>
            <a:off x="252309" y="1692074"/>
            <a:ext cx="4176000" cy="2600427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Subroutine(list,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en-US" altLang="ja-JP" sz="16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true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 false;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});</a:t>
            </a:r>
            <a:endParaRPr kumimoji="1" lang="ja-JP" altLang="en-US" sz="1600" spc="110" baseline="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3EFF33FE-9D81-9DF8-5989-0AFD6238F38C}"/>
              </a:ext>
            </a:extLst>
          </p:cNvPr>
          <p:cNvSpPr/>
          <p:nvPr/>
        </p:nvSpPr>
        <p:spPr>
          <a:xfrm>
            <a:off x="4715691" y="1692074"/>
            <a:ext cx="4176000" cy="222025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Subroutine(list,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en-US" altLang="ja-JP" sz="14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lang="en-US" altLang="ja-JP" sz="16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true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 false;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});</a:t>
            </a:r>
            <a:endParaRPr kumimoji="1" lang="ja-JP" altLang="en-US" sz="1600" spc="110" baseline="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1 つの角を切り取った四角形 7">
            <a:extLst>
              <a:ext uri="{FF2B5EF4-FFF2-40B4-BE49-F238E27FC236}">
                <a16:creationId xmlns:a16="http://schemas.microsoft.com/office/drawing/2014/main" id="{214A31D8-EA36-0885-D0E2-584A8C18439E}"/>
              </a:ext>
            </a:extLst>
          </p:cNvPr>
          <p:cNvSpPr/>
          <p:nvPr/>
        </p:nvSpPr>
        <p:spPr>
          <a:xfrm>
            <a:off x="760911" y="4465125"/>
            <a:ext cx="7512232" cy="2220251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Lambda lambda){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0259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D40B5A-78F0-03DD-2B30-C583FD156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Our approach</a:t>
            </a:r>
            <a:br>
              <a:rPr kumimoji="1" lang="en-US" altLang="ja-JP" dirty="0"/>
            </a:b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6B9112-080A-842F-6B4D-C526BDD0F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Input: C# project and clone pair</a:t>
            </a:r>
          </a:p>
          <a:p>
            <a:r>
              <a:rPr lang="en-US" altLang="ja-JP" dirty="0"/>
              <a:t>Output: Refactored C# project</a:t>
            </a:r>
          </a:p>
          <a:p>
            <a:endParaRPr lang="en-US" altLang="ja-JP" dirty="0"/>
          </a:p>
          <a:p>
            <a:r>
              <a:rPr lang="en-US" altLang="ja-JP" dirty="0"/>
              <a:t>Step1: Statement Mapping</a:t>
            </a:r>
          </a:p>
          <a:p>
            <a:r>
              <a:rPr kumimoji="1" lang="en-US" altLang="ja-JP" dirty="0"/>
              <a:t>Step2: Variable Mapping</a:t>
            </a:r>
          </a:p>
          <a:p>
            <a:r>
              <a:rPr lang="en-US" altLang="ja-JP" dirty="0"/>
              <a:t>Step3: Exit Block Checking</a:t>
            </a:r>
          </a:p>
          <a:p>
            <a:r>
              <a:rPr kumimoji="1" lang="en-US" altLang="ja-JP" dirty="0"/>
              <a:t>Step4: Argument Determination</a:t>
            </a:r>
          </a:p>
          <a:p>
            <a:r>
              <a:rPr lang="en-US" altLang="ja-JP" dirty="0"/>
              <a:t>Step5: Source Code Generation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95E35D-4582-FCC2-5940-80729E287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7334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3FD06-304B-2241-7548-542E0B6A2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6B422A-BB89-825C-EA7A-4D57198CC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Our approach</a:t>
            </a:r>
            <a:br>
              <a:rPr kumimoji="1" lang="en-US" altLang="ja-JP" dirty="0"/>
            </a:b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30303A-50A9-720D-5A8B-1976FC40F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Input: C# project and clone pair</a:t>
            </a:r>
          </a:p>
          <a:p>
            <a:r>
              <a:rPr lang="en-US" altLang="ja-JP" dirty="0"/>
              <a:t>Output: Refactored C# project</a:t>
            </a:r>
          </a:p>
          <a:p>
            <a:endParaRPr lang="en-US" altLang="ja-JP" dirty="0"/>
          </a:p>
          <a:p>
            <a:r>
              <a:rPr lang="en-US" altLang="ja-JP" dirty="0"/>
              <a:t>Step1: Statement Mapping</a:t>
            </a:r>
          </a:p>
          <a:p>
            <a:r>
              <a:rPr kumimoji="1" lang="en-US" altLang="ja-JP" dirty="0"/>
              <a:t>Step2: Variable Mapping</a:t>
            </a:r>
          </a:p>
          <a:p>
            <a:r>
              <a:rPr lang="en-US" altLang="ja-JP" dirty="0">
                <a:solidFill>
                  <a:srgbClr val="FF0000"/>
                </a:solidFill>
              </a:rPr>
              <a:t>Step3: Exit Block Checking</a:t>
            </a:r>
          </a:p>
          <a:p>
            <a:r>
              <a:rPr kumimoji="1" lang="en-US" altLang="ja-JP" dirty="0"/>
              <a:t>Step4: Argument Determination</a:t>
            </a:r>
          </a:p>
          <a:p>
            <a:r>
              <a:rPr lang="en-US" altLang="ja-JP" dirty="0"/>
              <a:t>Step5: Source Code Generation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EA4E56F-4CFA-4950-1685-C31C38F3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30953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EF48F1-9D51-69C1-F299-F19D8AF69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Evaluation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2E9FAD-928E-2629-9E01-22A36B32D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Evaluation Process</a:t>
            </a:r>
          </a:p>
          <a:p>
            <a:r>
              <a:rPr lang="en-US" altLang="ja-JP" sz="2400" dirty="0"/>
              <a:t>1. </a:t>
            </a:r>
            <a:r>
              <a:rPr kumimoji="0" lang="ja-JP" altLang="ja-JP" sz="2400">
                <a:latin typeface="+mj-lt"/>
                <a:ea typeface="inherit"/>
              </a:rPr>
              <a:t>Detect </a:t>
            </a:r>
            <a:r>
              <a:rPr kumimoji="0" lang="en-US" altLang="ja-JP" sz="2400" dirty="0">
                <a:latin typeface="+mj-lt"/>
                <a:ea typeface="inherit"/>
              </a:rPr>
              <a:t>c</a:t>
            </a:r>
            <a:r>
              <a:rPr kumimoji="0" lang="ja-JP" altLang="ja-JP" sz="2400">
                <a:latin typeface="+mj-lt"/>
                <a:ea typeface="inherit"/>
              </a:rPr>
              <a:t>ode </a:t>
            </a:r>
            <a:r>
              <a:rPr kumimoji="0" lang="en-US" altLang="ja-JP" sz="2400" dirty="0">
                <a:latin typeface="+mj-lt"/>
                <a:ea typeface="inherit"/>
              </a:rPr>
              <a:t>c</a:t>
            </a:r>
            <a:r>
              <a:rPr kumimoji="0" lang="ja-JP" altLang="ja-JP" sz="2400">
                <a:latin typeface="+mj-lt"/>
                <a:ea typeface="inherit"/>
              </a:rPr>
              <a:t>lones </a:t>
            </a:r>
            <a:r>
              <a:rPr kumimoji="0" lang="en-US" altLang="ja-JP" sz="2400" dirty="0">
                <a:latin typeface="+mj-lt"/>
                <a:ea typeface="inherit"/>
              </a:rPr>
              <a:t>using</a:t>
            </a:r>
            <a:r>
              <a:rPr kumimoji="0" lang="ja-JP" altLang="ja-JP" sz="2400">
                <a:latin typeface="+mj-lt"/>
                <a:ea typeface="inherit"/>
              </a:rPr>
              <a:t> NiCad</a:t>
            </a:r>
            <a:r>
              <a:rPr lang="en-US" altLang="ja-JP" sz="2400" dirty="0">
                <a:latin typeface="+mj-lt"/>
              </a:rPr>
              <a:t> </a:t>
            </a:r>
          </a:p>
          <a:p>
            <a:r>
              <a:rPr kumimoji="1" lang="en-US" altLang="ja-JP" sz="2400" dirty="0"/>
              <a:t>2. Apply our approach</a:t>
            </a:r>
          </a:p>
          <a:p>
            <a:r>
              <a:rPr lang="en-US" altLang="ja-JP" sz="2400" dirty="0"/>
              <a:t>3. Run the included tests</a:t>
            </a:r>
          </a:p>
          <a:p>
            <a:endParaRPr kumimoji="1" lang="en-US" altLang="ja-JP" sz="2400" dirty="0"/>
          </a:p>
          <a:p>
            <a:r>
              <a:rPr lang="en-US" altLang="ja-JP" dirty="0"/>
              <a:t>Target Projects: 22 C# Projects on GitHub</a:t>
            </a:r>
          </a:p>
          <a:p>
            <a:r>
              <a:rPr lang="en-US" altLang="ja-JP" dirty="0"/>
              <a:t>Target Clone Pairs: 2,217 Pairs</a:t>
            </a:r>
            <a:endParaRPr kumimoji="1" lang="ja-JP" altLang="en-US" sz="320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08602F-C6E7-6E67-996F-7F6E5FA46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51381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2C2DE-DC41-F418-5551-D2827E089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FC9303-2358-A020-1B4B-5BF35E32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Result: Refactorable Clone Pairs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AE9B6A1-DB27-4028-D88C-E044A0D9A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270" y="1764000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How many clone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 pair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s 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can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 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our approach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 refactor?</a:t>
            </a:r>
            <a:endParaRPr kumimoji="0" lang="ja-JP" altLang="ja-JP" sz="2000">
              <a:latin typeface="Arial" panose="020B0604020202020204" pitchFamily="34" charset="0"/>
            </a:endParaRPr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3D945E01-ACA0-ADC0-2FC9-6494EF9C2F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1228578"/>
              </p:ext>
            </p:extLst>
          </p:nvPr>
        </p:nvGraphicFramePr>
        <p:xfrm>
          <a:off x="144540" y="2807834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27C0710-05B5-44C4-B2C6-897E5AD11C71}"/>
              </a:ext>
            </a:extLst>
          </p:cNvPr>
          <p:cNvSpPr txBox="1"/>
          <p:nvPr/>
        </p:nvSpPr>
        <p:spPr>
          <a:xfrm>
            <a:off x="735495" y="3696178"/>
            <a:ext cx="95338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35.0%</a:t>
            </a:r>
            <a:endParaRPr kumimoji="1" lang="ja-JP" altLang="en-US" sz="2000"/>
          </a:p>
        </p:txBody>
      </p:sp>
      <p:sp>
        <p:nvSpPr>
          <p:cNvPr id="11" name="スライド番号プレースホルダー 3">
            <a:extLst>
              <a:ext uri="{FF2B5EF4-FFF2-40B4-BE49-F238E27FC236}">
                <a16:creationId xmlns:a16="http://schemas.microsoft.com/office/drawing/2014/main" id="{367EC013-03C5-C5C5-9CC9-A76FCC73707E}"/>
              </a:ext>
            </a:extLst>
          </p:cNvPr>
          <p:cNvSpPr txBox="1">
            <a:spLocks/>
          </p:cNvSpPr>
          <p:nvPr/>
        </p:nvSpPr>
        <p:spPr>
          <a:xfrm>
            <a:off x="6690600" y="6498000"/>
            <a:ext cx="20574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defPPr>
              <a:defRPr lang="ja-JP"/>
            </a:defPPr>
            <a:lvl1pPr marL="0" algn="r" defTabSz="914400" rtl="0" eaLnBrk="1" latinLnBrk="0" hangingPunct="1">
              <a:lnSpc>
                <a:spcPct val="100000"/>
              </a:lnSpc>
              <a:defRPr kumimoji="1" sz="2000" kern="1200" baseline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6735D3-C9E7-F649-AF37-A9D08763696D}" type="slidenum">
              <a:rPr lang="ja-JP" altLang="en-US" smtClean="0"/>
              <a:pPr/>
              <a:t>27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15241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7DE5E-36A4-7922-D224-0F835EC41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3C52D3-33EA-5F94-C046-4EA2670B7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Result: Refactorable Clone Pairs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8EAC8E-E64D-AA10-0965-18F082597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270" y="1764000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How many clone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 pair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s 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can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 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our approach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 refactor?</a:t>
            </a:r>
            <a:endParaRPr kumimoji="0" lang="ja-JP" altLang="ja-JP" sz="2000">
              <a:latin typeface="Arial" panose="020B0604020202020204" pitchFamily="34" charset="0"/>
            </a:endParaRPr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7C2DAA36-D391-D493-1D39-5DCEC80E255A}"/>
              </a:ext>
            </a:extLst>
          </p:cNvPr>
          <p:cNvGraphicFramePr/>
          <p:nvPr/>
        </p:nvGraphicFramePr>
        <p:xfrm>
          <a:off x="144540" y="2807834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9C39D51-4793-6C6C-02F9-9F9E66E2874B}"/>
              </a:ext>
            </a:extLst>
          </p:cNvPr>
          <p:cNvSpPr txBox="1"/>
          <p:nvPr/>
        </p:nvSpPr>
        <p:spPr>
          <a:xfrm>
            <a:off x="735495" y="3696178"/>
            <a:ext cx="95338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35.0%</a:t>
            </a:r>
            <a:endParaRPr kumimoji="1" lang="ja-JP" altLang="en-US" sz="2000"/>
          </a:p>
        </p:txBody>
      </p:sp>
      <p:sp>
        <p:nvSpPr>
          <p:cNvPr id="11" name="スライド番号プレースホルダー 3">
            <a:extLst>
              <a:ext uri="{FF2B5EF4-FFF2-40B4-BE49-F238E27FC236}">
                <a16:creationId xmlns:a16="http://schemas.microsoft.com/office/drawing/2014/main" id="{4D309B88-68F1-BDEF-71ED-03F119F1DF14}"/>
              </a:ext>
            </a:extLst>
          </p:cNvPr>
          <p:cNvSpPr txBox="1">
            <a:spLocks/>
          </p:cNvSpPr>
          <p:nvPr/>
        </p:nvSpPr>
        <p:spPr>
          <a:xfrm>
            <a:off x="6690600" y="6498000"/>
            <a:ext cx="2057400" cy="360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 anchor="ctr">
            <a:noAutofit/>
          </a:bodyPr>
          <a:lstStyle>
            <a:defPPr>
              <a:defRPr lang="ja-JP"/>
            </a:defPPr>
            <a:lvl1pPr marL="0" algn="r" defTabSz="914400" rtl="0" eaLnBrk="1" latinLnBrk="0" hangingPunct="1">
              <a:lnSpc>
                <a:spcPct val="100000"/>
              </a:lnSpc>
              <a:defRPr kumimoji="1" sz="2000" kern="1200" baseline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6735D3-C9E7-F649-AF37-A9D08763696D}" type="slidenum">
              <a:rPr lang="ja-JP" altLang="en-US" smtClean="0"/>
              <a:pPr/>
              <a:t>28</a:t>
            </a:fld>
            <a:endParaRPr lang="ja-JP" altLang="en-US"/>
          </a:p>
        </p:txBody>
      </p:sp>
      <p:sp>
        <p:nvSpPr>
          <p:cNvPr id="4" name="四角形吹き出し 3">
            <a:extLst>
              <a:ext uri="{FF2B5EF4-FFF2-40B4-BE49-F238E27FC236}">
                <a16:creationId xmlns:a16="http://schemas.microsoft.com/office/drawing/2014/main" id="{A6F35AE7-E181-8BF6-7796-B1473CB6DB6D}"/>
              </a:ext>
            </a:extLst>
          </p:cNvPr>
          <p:cNvSpPr/>
          <p:nvPr/>
        </p:nvSpPr>
        <p:spPr>
          <a:xfrm>
            <a:off x="1224366" y="4726984"/>
            <a:ext cx="6633275" cy="1394848"/>
          </a:xfrm>
          <a:prstGeom prst="wedgeRectCallout">
            <a:avLst>
              <a:gd name="adj1" fmla="val 12812"/>
              <a:gd name="adj2" fmla="val -10289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marL="342900" indent="-3429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FontTx/>
              <a:buChar char="-"/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There are no matched statements</a:t>
            </a:r>
          </a:p>
          <a:p>
            <a:pPr marL="342900" indent="-342900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FontTx/>
              <a:buChar char="-"/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Clone is in asynchronous or iterator method</a:t>
            </a:r>
          </a:p>
          <a:p>
            <a:pPr marL="342900" indent="-342900"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  <a:buFontTx/>
              <a:buChar char="-"/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Clone uses instance method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…and more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40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24A1E-FF89-8D86-8A83-7823B480C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1 つの角を切り取った四角形 33">
            <a:extLst>
              <a:ext uri="{FF2B5EF4-FFF2-40B4-BE49-F238E27FC236}">
                <a16:creationId xmlns:a16="http://schemas.microsoft.com/office/drawing/2014/main" id="{CB921445-F705-C29F-B7FD-A5FB6CC37348}"/>
              </a:ext>
            </a:extLst>
          </p:cNvPr>
          <p:cNvSpPr/>
          <p:nvPr/>
        </p:nvSpPr>
        <p:spPr>
          <a:xfrm>
            <a:off x="4164959" y="3998451"/>
            <a:ext cx="1425010" cy="1601577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7" name="1 つの角を切り取った四角形 26">
            <a:extLst>
              <a:ext uri="{FF2B5EF4-FFF2-40B4-BE49-F238E27FC236}">
                <a16:creationId xmlns:a16="http://schemas.microsoft.com/office/drawing/2014/main" id="{22F4A815-24CD-C3AC-30A1-167D872FAAA1}"/>
              </a:ext>
            </a:extLst>
          </p:cNvPr>
          <p:cNvSpPr/>
          <p:nvPr/>
        </p:nvSpPr>
        <p:spPr>
          <a:xfrm>
            <a:off x="1986004" y="3998451"/>
            <a:ext cx="1425010" cy="1601577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18F24B3-5E96-FE37-C2CE-BE23ABE74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Code </a:t>
            </a:r>
            <a:r>
              <a:rPr lang="en-US" altLang="ja-JP" dirty="0"/>
              <a:t>Clone (Clone)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BFFBF5-71E4-EB10-6AFD-CDE101913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/>
              <a:t>- Similar code fragments within </a:t>
            </a:r>
            <a:r>
              <a:rPr lang="en-US" altLang="ja-JP" dirty="0"/>
              <a:t>the </a:t>
            </a:r>
            <a:r>
              <a:rPr kumimoji="1" lang="en-US" altLang="ja-JP" dirty="0"/>
              <a:t>source code.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294C57A-CCF6-F75C-A65E-0C423D7C7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82DF18BC-0D10-1F0F-106B-08015A699C60}"/>
              </a:ext>
            </a:extLst>
          </p:cNvPr>
          <p:cNvSpPr/>
          <p:nvPr/>
        </p:nvSpPr>
        <p:spPr>
          <a:xfrm>
            <a:off x="3194538" y="4647286"/>
            <a:ext cx="1008628" cy="202519"/>
          </a:xfrm>
          <a:custGeom>
            <a:avLst/>
            <a:gdLst>
              <a:gd name="connsiteX0" fmla="*/ 0 w 865632"/>
              <a:gd name="connsiteY0" fmla="*/ 183516 h 183516"/>
              <a:gd name="connsiteX1" fmla="*/ 402336 w 865632"/>
              <a:gd name="connsiteY1" fmla="*/ 636 h 183516"/>
              <a:gd name="connsiteX2" fmla="*/ 865632 w 865632"/>
              <a:gd name="connsiteY2" fmla="*/ 134748 h 183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5632" h="183516">
                <a:moveTo>
                  <a:pt x="0" y="183516"/>
                </a:moveTo>
                <a:cubicBezTo>
                  <a:pt x="129032" y="96140"/>
                  <a:pt x="258064" y="8764"/>
                  <a:pt x="402336" y="636"/>
                </a:cubicBezTo>
                <a:cubicBezTo>
                  <a:pt x="546608" y="-7492"/>
                  <a:pt x="706120" y="63628"/>
                  <a:pt x="865632" y="134748"/>
                </a:cubicBezTo>
              </a:path>
            </a:pathLst>
          </a:custGeom>
          <a:noFill/>
          <a:ln w="88900">
            <a:solidFill>
              <a:schemeClr val="accent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F51FD1A-E7B9-4346-CAE4-C4143F8C4C19}"/>
              </a:ext>
            </a:extLst>
          </p:cNvPr>
          <p:cNvSpPr txBox="1"/>
          <p:nvPr/>
        </p:nvSpPr>
        <p:spPr>
          <a:xfrm>
            <a:off x="5568433" y="4982558"/>
            <a:ext cx="1827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>
                <a:solidFill>
                  <a:schemeClr val="accent5"/>
                </a:solidFill>
              </a:rPr>
              <a:t>Code Clone</a:t>
            </a:r>
            <a:endParaRPr kumimoji="1" lang="ja-JP" altLang="en-US" sz="2400" b="1">
              <a:solidFill>
                <a:schemeClr val="accent5"/>
              </a:solidFill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E0B7F102-B319-7708-CEDE-4015F6877778}"/>
              </a:ext>
            </a:extLst>
          </p:cNvPr>
          <p:cNvCxnSpPr>
            <a:cxnSpLocks/>
          </p:cNvCxnSpPr>
          <p:nvPr/>
        </p:nvCxnSpPr>
        <p:spPr>
          <a:xfrm>
            <a:off x="2076838" y="4346794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11A6FC8B-7BB3-797A-B891-E446BB7D63E7}"/>
              </a:ext>
            </a:extLst>
          </p:cNvPr>
          <p:cNvCxnSpPr>
            <a:cxnSpLocks/>
          </p:cNvCxnSpPr>
          <p:nvPr/>
        </p:nvCxnSpPr>
        <p:spPr>
          <a:xfrm>
            <a:off x="2076838" y="4661979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A1E06CAF-D8B7-12B3-6061-56CF1FE0784C}"/>
              </a:ext>
            </a:extLst>
          </p:cNvPr>
          <p:cNvCxnSpPr>
            <a:cxnSpLocks/>
          </p:cNvCxnSpPr>
          <p:nvPr/>
        </p:nvCxnSpPr>
        <p:spPr>
          <a:xfrm>
            <a:off x="2076838" y="5419357"/>
            <a:ext cx="125609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A5436C2E-B94E-018C-49B0-DB8D7E7EB3A1}"/>
              </a:ext>
            </a:extLst>
          </p:cNvPr>
          <p:cNvSpPr/>
          <p:nvPr/>
        </p:nvSpPr>
        <p:spPr>
          <a:xfrm>
            <a:off x="2069628" y="4790832"/>
            <a:ext cx="1256091" cy="4702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DC3A407-74F2-0F9A-74C8-99224FEA793A}"/>
              </a:ext>
            </a:extLst>
          </p:cNvPr>
          <p:cNvSpPr txBox="1"/>
          <p:nvPr/>
        </p:nvSpPr>
        <p:spPr>
          <a:xfrm>
            <a:off x="1992377" y="5637910"/>
            <a:ext cx="142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Source File</a:t>
            </a:r>
            <a:endParaRPr kumimoji="1" lang="ja-JP" altLang="en-US"/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C4E32BB2-E3D6-F873-9AF9-83D2FECDFDA6}"/>
              </a:ext>
            </a:extLst>
          </p:cNvPr>
          <p:cNvCxnSpPr>
            <a:cxnSpLocks/>
          </p:cNvCxnSpPr>
          <p:nvPr/>
        </p:nvCxnSpPr>
        <p:spPr>
          <a:xfrm>
            <a:off x="2076838" y="4505056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65731E65-90BA-EFBA-F1F5-A4214FFD0E53}"/>
              </a:ext>
            </a:extLst>
          </p:cNvPr>
          <p:cNvCxnSpPr>
            <a:cxnSpLocks/>
          </p:cNvCxnSpPr>
          <p:nvPr/>
        </p:nvCxnSpPr>
        <p:spPr>
          <a:xfrm>
            <a:off x="4255793" y="4346794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530084B5-1CE0-136D-7DE6-37C27F04DC4C}"/>
              </a:ext>
            </a:extLst>
          </p:cNvPr>
          <p:cNvCxnSpPr>
            <a:cxnSpLocks/>
          </p:cNvCxnSpPr>
          <p:nvPr/>
        </p:nvCxnSpPr>
        <p:spPr>
          <a:xfrm>
            <a:off x="4255793" y="4661979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C51A86A5-BE40-6A4E-7B99-FFDA1ADEAFC0}"/>
              </a:ext>
            </a:extLst>
          </p:cNvPr>
          <p:cNvCxnSpPr>
            <a:cxnSpLocks/>
          </p:cNvCxnSpPr>
          <p:nvPr/>
        </p:nvCxnSpPr>
        <p:spPr>
          <a:xfrm>
            <a:off x="4255793" y="5419357"/>
            <a:ext cx="125609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4D59E8B9-9B68-62D5-28FE-8C8C77B51105}"/>
              </a:ext>
            </a:extLst>
          </p:cNvPr>
          <p:cNvSpPr/>
          <p:nvPr/>
        </p:nvSpPr>
        <p:spPr>
          <a:xfrm>
            <a:off x="4248583" y="4790832"/>
            <a:ext cx="1256091" cy="4702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5A94D1E-9EFE-F8E6-A62C-C156844E0B8B}"/>
              </a:ext>
            </a:extLst>
          </p:cNvPr>
          <p:cNvSpPr txBox="1"/>
          <p:nvPr/>
        </p:nvSpPr>
        <p:spPr>
          <a:xfrm>
            <a:off x="4171332" y="5637910"/>
            <a:ext cx="142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Source File</a:t>
            </a:r>
            <a:endParaRPr kumimoji="1" lang="ja-JP" altLang="en-US"/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CF8F023D-E46D-7473-DA65-318F286A74B4}"/>
              </a:ext>
            </a:extLst>
          </p:cNvPr>
          <p:cNvCxnSpPr>
            <a:cxnSpLocks/>
          </p:cNvCxnSpPr>
          <p:nvPr/>
        </p:nvCxnSpPr>
        <p:spPr>
          <a:xfrm>
            <a:off x="4255793" y="4505056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00F0E83-C543-0154-3F9C-B6BFB36F1BAA}"/>
              </a:ext>
            </a:extLst>
          </p:cNvPr>
          <p:cNvSpPr/>
          <p:nvPr/>
        </p:nvSpPr>
        <p:spPr>
          <a:xfrm>
            <a:off x="3393061" y="3923021"/>
            <a:ext cx="2084372" cy="412124"/>
          </a:xfrm>
          <a:prstGeom prst="rect">
            <a:avLst/>
          </a:prstGeom>
          <a:solidFill>
            <a:schemeClr val="bg1">
              <a:alpha val="83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and Paste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01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44998-97BE-7364-8063-02B67291B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7A4F6A-F554-3E27-AE77-315820838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Result: Refactoring Correctness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4620F0-70E5-D2EE-301F-9EC3C69D4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270" y="1764000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ja-JP" altLang="ja-JP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How many refactorable clone pairs </a:t>
            </a:r>
            <a:br>
              <a:rPr kumimoji="0" lang="en-US" altLang="ja-JP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</a:br>
            <a:r>
              <a:rPr kumimoji="0" lang="ja-JP" altLang="ja-JP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could be built after refactoring?</a:t>
            </a:r>
            <a:endParaRPr kumimoji="0" lang="ja-JP" altLang="ja-JP" sz="2000"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5658A7B-C270-0E7B-61E9-4E0A5D7C6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29</a:t>
            </a:fld>
            <a:endParaRPr lang="ja-JP" altLang="en-US"/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5EAFF5E1-CC2A-9148-A138-3FFECC35DC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6964652"/>
              </p:ext>
            </p:extLst>
          </p:nvPr>
        </p:nvGraphicFramePr>
        <p:xfrm>
          <a:off x="144540" y="2807834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51E66E7-2166-A0C6-0880-88D94CC3AE55}"/>
              </a:ext>
            </a:extLst>
          </p:cNvPr>
          <p:cNvSpPr/>
          <p:nvPr/>
        </p:nvSpPr>
        <p:spPr>
          <a:xfrm>
            <a:off x="844826" y="4131000"/>
            <a:ext cx="4323522" cy="35154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1CBB274E-C5EA-7451-7B5F-36EAD17087B7}"/>
              </a:ext>
            </a:extLst>
          </p:cNvPr>
          <p:cNvSpPr/>
          <p:nvPr/>
        </p:nvSpPr>
        <p:spPr>
          <a:xfrm>
            <a:off x="284814" y="3637954"/>
            <a:ext cx="5255832" cy="536980"/>
          </a:xfrm>
          <a:custGeom>
            <a:avLst/>
            <a:gdLst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1589615 w 6787780"/>
              <a:gd name="connsiteY3" fmla="*/ 9777 h 1196897"/>
              <a:gd name="connsiteX4" fmla="*/ 0 w 6787780"/>
              <a:gd name="connsiteY4" fmla="*/ 0 h 1196897"/>
              <a:gd name="connsiteX0" fmla="*/ 0 w 7169853"/>
              <a:gd name="connsiteY0" fmla="*/ 33152 h 1187120"/>
              <a:gd name="connsiteX1" fmla="*/ 1385683 w 7169853"/>
              <a:gd name="connsiteY1" fmla="*/ 1187120 h 1187120"/>
              <a:gd name="connsiteX2" fmla="*/ 7169853 w 7169853"/>
              <a:gd name="connsiteY2" fmla="*/ 1182757 h 1187120"/>
              <a:gd name="connsiteX3" fmla="*/ 1971688 w 7169853"/>
              <a:gd name="connsiteY3" fmla="*/ 0 h 1187120"/>
              <a:gd name="connsiteX4" fmla="*/ 0 w 7169853"/>
              <a:gd name="connsiteY4" fmla="*/ 33152 h 1187120"/>
              <a:gd name="connsiteX0" fmla="*/ 0 w 7169853"/>
              <a:gd name="connsiteY0" fmla="*/ 0 h 1153968"/>
              <a:gd name="connsiteX1" fmla="*/ 1385683 w 7169853"/>
              <a:gd name="connsiteY1" fmla="*/ 1153968 h 1153968"/>
              <a:gd name="connsiteX2" fmla="*/ 7169853 w 7169853"/>
              <a:gd name="connsiteY2" fmla="*/ 1149605 h 1153968"/>
              <a:gd name="connsiteX3" fmla="*/ 1821434 w 7169853"/>
              <a:gd name="connsiteY3" fmla="*/ 14070 h 1153968"/>
              <a:gd name="connsiteX4" fmla="*/ 0 w 7169853"/>
              <a:gd name="connsiteY4" fmla="*/ 0 h 1153968"/>
              <a:gd name="connsiteX0" fmla="*/ 0 w 7169853"/>
              <a:gd name="connsiteY0" fmla="*/ 3102 h 1157070"/>
              <a:gd name="connsiteX1" fmla="*/ 1385683 w 7169853"/>
              <a:gd name="connsiteY1" fmla="*/ 1157070 h 1157070"/>
              <a:gd name="connsiteX2" fmla="*/ 7169853 w 7169853"/>
              <a:gd name="connsiteY2" fmla="*/ 1152707 h 1157070"/>
              <a:gd name="connsiteX3" fmla="*/ 1817141 w 7169853"/>
              <a:gd name="connsiteY3" fmla="*/ 0 h 1157070"/>
              <a:gd name="connsiteX4" fmla="*/ 0 w 7169853"/>
              <a:gd name="connsiteY4" fmla="*/ 3102 h 1157070"/>
              <a:gd name="connsiteX0" fmla="*/ 0 w 7169853"/>
              <a:gd name="connsiteY0" fmla="*/ 3102 h 1152707"/>
              <a:gd name="connsiteX1" fmla="*/ 982272 w 7169853"/>
              <a:gd name="connsiteY1" fmla="*/ 551952 h 1152707"/>
              <a:gd name="connsiteX2" fmla="*/ 7169853 w 7169853"/>
              <a:gd name="connsiteY2" fmla="*/ 1152707 h 1152707"/>
              <a:gd name="connsiteX3" fmla="*/ 1817141 w 7169853"/>
              <a:gd name="connsiteY3" fmla="*/ 0 h 1152707"/>
              <a:gd name="connsiteX4" fmla="*/ 0 w 7169853"/>
              <a:gd name="connsiteY4" fmla="*/ 3102 h 1152707"/>
              <a:gd name="connsiteX0" fmla="*/ 0 w 4426653"/>
              <a:gd name="connsiteY0" fmla="*/ 3102 h 551952"/>
              <a:gd name="connsiteX1" fmla="*/ 982272 w 4426653"/>
              <a:gd name="connsiteY1" fmla="*/ 551952 h 551952"/>
              <a:gd name="connsiteX2" fmla="*/ 4426653 w 4426653"/>
              <a:gd name="connsiteY2" fmla="*/ 265201 h 551952"/>
              <a:gd name="connsiteX3" fmla="*/ 1817141 w 4426653"/>
              <a:gd name="connsiteY3" fmla="*/ 0 h 551952"/>
              <a:gd name="connsiteX4" fmla="*/ 0 w 4426653"/>
              <a:gd name="connsiteY4" fmla="*/ 3102 h 551952"/>
              <a:gd name="connsiteX0" fmla="*/ 0 w 4426653"/>
              <a:gd name="connsiteY0" fmla="*/ 3102 h 265201"/>
              <a:gd name="connsiteX1" fmla="*/ 807461 w 4426653"/>
              <a:gd name="connsiteY1" fmla="*/ 242670 h 265201"/>
              <a:gd name="connsiteX2" fmla="*/ 4426653 w 4426653"/>
              <a:gd name="connsiteY2" fmla="*/ 265201 h 265201"/>
              <a:gd name="connsiteX3" fmla="*/ 1817141 w 4426653"/>
              <a:gd name="connsiteY3" fmla="*/ 0 h 265201"/>
              <a:gd name="connsiteX4" fmla="*/ 0 w 4426653"/>
              <a:gd name="connsiteY4" fmla="*/ 3102 h 265201"/>
              <a:gd name="connsiteX0" fmla="*/ 0 w 4426653"/>
              <a:gd name="connsiteY0" fmla="*/ 3102 h 515515"/>
              <a:gd name="connsiteX1" fmla="*/ 711597 w 4426653"/>
              <a:gd name="connsiteY1" fmla="*/ 515515 h 515515"/>
              <a:gd name="connsiteX2" fmla="*/ 4426653 w 4426653"/>
              <a:gd name="connsiteY2" fmla="*/ 265201 h 515515"/>
              <a:gd name="connsiteX3" fmla="*/ 1817141 w 4426653"/>
              <a:gd name="connsiteY3" fmla="*/ 0 h 515515"/>
              <a:gd name="connsiteX4" fmla="*/ 0 w 4426653"/>
              <a:gd name="connsiteY4" fmla="*/ 3102 h 515515"/>
              <a:gd name="connsiteX0" fmla="*/ 0 w 5938362"/>
              <a:gd name="connsiteY0" fmla="*/ 3102 h 515515"/>
              <a:gd name="connsiteX1" fmla="*/ 711597 w 5938362"/>
              <a:gd name="connsiteY1" fmla="*/ 515515 h 515515"/>
              <a:gd name="connsiteX2" fmla="*/ 5938362 w 5938362"/>
              <a:gd name="connsiteY2" fmla="*/ 493801 h 515515"/>
              <a:gd name="connsiteX3" fmla="*/ 1817141 w 5938362"/>
              <a:gd name="connsiteY3" fmla="*/ 0 h 515515"/>
              <a:gd name="connsiteX4" fmla="*/ 0 w 5938362"/>
              <a:gd name="connsiteY4" fmla="*/ 3102 h 515515"/>
              <a:gd name="connsiteX0" fmla="*/ 9620 w 5947982"/>
              <a:gd name="connsiteY0" fmla="*/ 3102 h 536980"/>
              <a:gd name="connsiteX1" fmla="*/ 0 w 5947982"/>
              <a:gd name="connsiteY1" fmla="*/ 536980 h 536980"/>
              <a:gd name="connsiteX2" fmla="*/ 5947982 w 5947982"/>
              <a:gd name="connsiteY2" fmla="*/ 493801 h 536980"/>
              <a:gd name="connsiteX3" fmla="*/ 1826761 w 5947982"/>
              <a:gd name="connsiteY3" fmla="*/ 0 h 536980"/>
              <a:gd name="connsiteX4" fmla="*/ 9620 w 5947982"/>
              <a:gd name="connsiteY4" fmla="*/ 3102 h 536980"/>
              <a:gd name="connsiteX0" fmla="*/ 9620 w 5249482"/>
              <a:gd name="connsiteY0" fmla="*/ 3102 h 536980"/>
              <a:gd name="connsiteX1" fmla="*/ 0 w 5249482"/>
              <a:gd name="connsiteY1" fmla="*/ 536980 h 536980"/>
              <a:gd name="connsiteX2" fmla="*/ 5249482 w 5249482"/>
              <a:gd name="connsiteY2" fmla="*/ 500151 h 536980"/>
              <a:gd name="connsiteX3" fmla="*/ 1826761 w 5249482"/>
              <a:gd name="connsiteY3" fmla="*/ 0 h 536980"/>
              <a:gd name="connsiteX4" fmla="*/ 9620 w 5249482"/>
              <a:gd name="connsiteY4" fmla="*/ 3102 h 536980"/>
              <a:gd name="connsiteX0" fmla="*/ 9620 w 5255832"/>
              <a:gd name="connsiteY0" fmla="*/ 3102 h 536980"/>
              <a:gd name="connsiteX1" fmla="*/ 0 w 5255832"/>
              <a:gd name="connsiteY1" fmla="*/ 536980 h 536980"/>
              <a:gd name="connsiteX2" fmla="*/ 5255832 w 5255832"/>
              <a:gd name="connsiteY2" fmla="*/ 500151 h 536980"/>
              <a:gd name="connsiteX3" fmla="*/ 1826761 w 5255832"/>
              <a:gd name="connsiteY3" fmla="*/ 0 h 536980"/>
              <a:gd name="connsiteX4" fmla="*/ 9620 w 5255832"/>
              <a:gd name="connsiteY4" fmla="*/ 3102 h 53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5832" h="536980">
                <a:moveTo>
                  <a:pt x="9620" y="3102"/>
                </a:moveTo>
                <a:lnTo>
                  <a:pt x="0" y="536980"/>
                </a:lnTo>
                <a:lnTo>
                  <a:pt x="5255832" y="500151"/>
                </a:lnTo>
                <a:lnTo>
                  <a:pt x="1826761" y="0"/>
                </a:lnTo>
                <a:lnTo>
                  <a:pt x="9620" y="310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1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3" name="グラフ 12">
            <a:extLst>
              <a:ext uri="{FF2B5EF4-FFF2-40B4-BE49-F238E27FC236}">
                <a16:creationId xmlns:a16="http://schemas.microsoft.com/office/drawing/2014/main" id="{33A4C25D-5ABC-417E-3273-677485CD11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7457423"/>
              </p:ext>
            </p:extLst>
          </p:nvPr>
        </p:nvGraphicFramePr>
        <p:xfrm>
          <a:off x="144540" y="3689917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807BB9A-B19F-CF7B-2739-BFEB1853C03F}"/>
              </a:ext>
            </a:extLst>
          </p:cNvPr>
          <p:cNvSpPr txBox="1"/>
          <p:nvPr/>
        </p:nvSpPr>
        <p:spPr>
          <a:xfrm>
            <a:off x="1420503" y="4570478"/>
            <a:ext cx="95338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/>
              <a:t>61.0%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2510138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70884-9B8A-FA07-3080-135A6905B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0AF48A-34D9-4C62-DE7E-751CE4D46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Result: Verification by Testing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4DA739-A65E-6E3D-4985-7A0FAEEF5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270" y="1764000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" altLang="ja-JP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How many clone pairs have been verified by tests?</a:t>
            </a:r>
            <a:endParaRPr kumimoji="0" lang="ja-JP" altLang="ja-JP" sz="2000"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479464-F040-13AF-A5A6-7CE74E37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30</a:t>
            </a:fld>
            <a:endParaRPr lang="ja-JP" altLang="en-US"/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66C9D5EC-F325-0F13-B5B2-83E01B7AF1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845383"/>
              </p:ext>
            </p:extLst>
          </p:nvPr>
        </p:nvGraphicFramePr>
        <p:xfrm>
          <a:off x="4800600" y="7620960"/>
          <a:ext cx="6096000" cy="2546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右大かっこ 8">
            <a:extLst>
              <a:ext uri="{FF2B5EF4-FFF2-40B4-BE49-F238E27FC236}">
                <a16:creationId xmlns:a16="http://schemas.microsoft.com/office/drawing/2014/main" id="{EE87064D-0A86-9FA7-8314-D56499CCB8B6}"/>
              </a:ext>
            </a:extLst>
          </p:cNvPr>
          <p:cNvSpPr/>
          <p:nvPr/>
        </p:nvSpPr>
        <p:spPr>
          <a:xfrm rot="-5400000" flipH="1">
            <a:off x="6307139" y="7607591"/>
            <a:ext cx="303839" cy="3071188"/>
          </a:xfrm>
          <a:prstGeom prst="rightBracket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2A69EC29-D0A6-5E58-CBE2-1128B17880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5029526"/>
              </p:ext>
            </p:extLst>
          </p:nvPr>
        </p:nvGraphicFramePr>
        <p:xfrm>
          <a:off x="144540" y="2807834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AD385038-FE15-BC68-4D50-2088D2DA1E44}"/>
              </a:ext>
            </a:extLst>
          </p:cNvPr>
          <p:cNvSpPr/>
          <p:nvPr/>
        </p:nvSpPr>
        <p:spPr>
          <a:xfrm>
            <a:off x="844826" y="4131000"/>
            <a:ext cx="4323522" cy="35154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7E35541F-D640-D16C-AAD3-91AC4D125744}"/>
              </a:ext>
            </a:extLst>
          </p:cNvPr>
          <p:cNvSpPr/>
          <p:nvPr/>
        </p:nvSpPr>
        <p:spPr>
          <a:xfrm>
            <a:off x="284814" y="3637954"/>
            <a:ext cx="5255832" cy="536980"/>
          </a:xfrm>
          <a:custGeom>
            <a:avLst/>
            <a:gdLst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1589615 w 6787780"/>
              <a:gd name="connsiteY3" fmla="*/ 9777 h 1196897"/>
              <a:gd name="connsiteX4" fmla="*/ 0 w 6787780"/>
              <a:gd name="connsiteY4" fmla="*/ 0 h 1196897"/>
              <a:gd name="connsiteX0" fmla="*/ 0 w 7169853"/>
              <a:gd name="connsiteY0" fmla="*/ 33152 h 1187120"/>
              <a:gd name="connsiteX1" fmla="*/ 1385683 w 7169853"/>
              <a:gd name="connsiteY1" fmla="*/ 1187120 h 1187120"/>
              <a:gd name="connsiteX2" fmla="*/ 7169853 w 7169853"/>
              <a:gd name="connsiteY2" fmla="*/ 1182757 h 1187120"/>
              <a:gd name="connsiteX3" fmla="*/ 1971688 w 7169853"/>
              <a:gd name="connsiteY3" fmla="*/ 0 h 1187120"/>
              <a:gd name="connsiteX4" fmla="*/ 0 w 7169853"/>
              <a:gd name="connsiteY4" fmla="*/ 33152 h 1187120"/>
              <a:gd name="connsiteX0" fmla="*/ 0 w 7169853"/>
              <a:gd name="connsiteY0" fmla="*/ 0 h 1153968"/>
              <a:gd name="connsiteX1" fmla="*/ 1385683 w 7169853"/>
              <a:gd name="connsiteY1" fmla="*/ 1153968 h 1153968"/>
              <a:gd name="connsiteX2" fmla="*/ 7169853 w 7169853"/>
              <a:gd name="connsiteY2" fmla="*/ 1149605 h 1153968"/>
              <a:gd name="connsiteX3" fmla="*/ 1821434 w 7169853"/>
              <a:gd name="connsiteY3" fmla="*/ 14070 h 1153968"/>
              <a:gd name="connsiteX4" fmla="*/ 0 w 7169853"/>
              <a:gd name="connsiteY4" fmla="*/ 0 h 1153968"/>
              <a:gd name="connsiteX0" fmla="*/ 0 w 7169853"/>
              <a:gd name="connsiteY0" fmla="*/ 3102 h 1157070"/>
              <a:gd name="connsiteX1" fmla="*/ 1385683 w 7169853"/>
              <a:gd name="connsiteY1" fmla="*/ 1157070 h 1157070"/>
              <a:gd name="connsiteX2" fmla="*/ 7169853 w 7169853"/>
              <a:gd name="connsiteY2" fmla="*/ 1152707 h 1157070"/>
              <a:gd name="connsiteX3" fmla="*/ 1817141 w 7169853"/>
              <a:gd name="connsiteY3" fmla="*/ 0 h 1157070"/>
              <a:gd name="connsiteX4" fmla="*/ 0 w 7169853"/>
              <a:gd name="connsiteY4" fmla="*/ 3102 h 1157070"/>
              <a:gd name="connsiteX0" fmla="*/ 0 w 7169853"/>
              <a:gd name="connsiteY0" fmla="*/ 3102 h 1152707"/>
              <a:gd name="connsiteX1" fmla="*/ 982272 w 7169853"/>
              <a:gd name="connsiteY1" fmla="*/ 551952 h 1152707"/>
              <a:gd name="connsiteX2" fmla="*/ 7169853 w 7169853"/>
              <a:gd name="connsiteY2" fmla="*/ 1152707 h 1152707"/>
              <a:gd name="connsiteX3" fmla="*/ 1817141 w 7169853"/>
              <a:gd name="connsiteY3" fmla="*/ 0 h 1152707"/>
              <a:gd name="connsiteX4" fmla="*/ 0 w 7169853"/>
              <a:gd name="connsiteY4" fmla="*/ 3102 h 1152707"/>
              <a:gd name="connsiteX0" fmla="*/ 0 w 4426653"/>
              <a:gd name="connsiteY0" fmla="*/ 3102 h 551952"/>
              <a:gd name="connsiteX1" fmla="*/ 982272 w 4426653"/>
              <a:gd name="connsiteY1" fmla="*/ 551952 h 551952"/>
              <a:gd name="connsiteX2" fmla="*/ 4426653 w 4426653"/>
              <a:gd name="connsiteY2" fmla="*/ 265201 h 551952"/>
              <a:gd name="connsiteX3" fmla="*/ 1817141 w 4426653"/>
              <a:gd name="connsiteY3" fmla="*/ 0 h 551952"/>
              <a:gd name="connsiteX4" fmla="*/ 0 w 4426653"/>
              <a:gd name="connsiteY4" fmla="*/ 3102 h 551952"/>
              <a:gd name="connsiteX0" fmla="*/ 0 w 4426653"/>
              <a:gd name="connsiteY0" fmla="*/ 3102 h 265201"/>
              <a:gd name="connsiteX1" fmla="*/ 807461 w 4426653"/>
              <a:gd name="connsiteY1" fmla="*/ 242670 h 265201"/>
              <a:gd name="connsiteX2" fmla="*/ 4426653 w 4426653"/>
              <a:gd name="connsiteY2" fmla="*/ 265201 h 265201"/>
              <a:gd name="connsiteX3" fmla="*/ 1817141 w 4426653"/>
              <a:gd name="connsiteY3" fmla="*/ 0 h 265201"/>
              <a:gd name="connsiteX4" fmla="*/ 0 w 4426653"/>
              <a:gd name="connsiteY4" fmla="*/ 3102 h 265201"/>
              <a:gd name="connsiteX0" fmla="*/ 0 w 4426653"/>
              <a:gd name="connsiteY0" fmla="*/ 3102 h 515515"/>
              <a:gd name="connsiteX1" fmla="*/ 711597 w 4426653"/>
              <a:gd name="connsiteY1" fmla="*/ 515515 h 515515"/>
              <a:gd name="connsiteX2" fmla="*/ 4426653 w 4426653"/>
              <a:gd name="connsiteY2" fmla="*/ 265201 h 515515"/>
              <a:gd name="connsiteX3" fmla="*/ 1817141 w 4426653"/>
              <a:gd name="connsiteY3" fmla="*/ 0 h 515515"/>
              <a:gd name="connsiteX4" fmla="*/ 0 w 4426653"/>
              <a:gd name="connsiteY4" fmla="*/ 3102 h 515515"/>
              <a:gd name="connsiteX0" fmla="*/ 0 w 5938362"/>
              <a:gd name="connsiteY0" fmla="*/ 3102 h 515515"/>
              <a:gd name="connsiteX1" fmla="*/ 711597 w 5938362"/>
              <a:gd name="connsiteY1" fmla="*/ 515515 h 515515"/>
              <a:gd name="connsiteX2" fmla="*/ 5938362 w 5938362"/>
              <a:gd name="connsiteY2" fmla="*/ 493801 h 515515"/>
              <a:gd name="connsiteX3" fmla="*/ 1817141 w 5938362"/>
              <a:gd name="connsiteY3" fmla="*/ 0 h 515515"/>
              <a:gd name="connsiteX4" fmla="*/ 0 w 5938362"/>
              <a:gd name="connsiteY4" fmla="*/ 3102 h 515515"/>
              <a:gd name="connsiteX0" fmla="*/ 9620 w 5947982"/>
              <a:gd name="connsiteY0" fmla="*/ 3102 h 536980"/>
              <a:gd name="connsiteX1" fmla="*/ 0 w 5947982"/>
              <a:gd name="connsiteY1" fmla="*/ 536980 h 536980"/>
              <a:gd name="connsiteX2" fmla="*/ 5947982 w 5947982"/>
              <a:gd name="connsiteY2" fmla="*/ 493801 h 536980"/>
              <a:gd name="connsiteX3" fmla="*/ 1826761 w 5947982"/>
              <a:gd name="connsiteY3" fmla="*/ 0 h 536980"/>
              <a:gd name="connsiteX4" fmla="*/ 9620 w 5947982"/>
              <a:gd name="connsiteY4" fmla="*/ 3102 h 536980"/>
              <a:gd name="connsiteX0" fmla="*/ 9620 w 5249482"/>
              <a:gd name="connsiteY0" fmla="*/ 3102 h 536980"/>
              <a:gd name="connsiteX1" fmla="*/ 0 w 5249482"/>
              <a:gd name="connsiteY1" fmla="*/ 536980 h 536980"/>
              <a:gd name="connsiteX2" fmla="*/ 5249482 w 5249482"/>
              <a:gd name="connsiteY2" fmla="*/ 500151 h 536980"/>
              <a:gd name="connsiteX3" fmla="*/ 1826761 w 5249482"/>
              <a:gd name="connsiteY3" fmla="*/ 0 h 536980"/>
              <a:gd name="connsiteX4" fmla="*/ 9620 w 5249482"/>
              <a:gd name="connsiteY4" fmla="*/ 3102 h 536980"/>
              <a:gd name="connsiteX0" fmla="*/ 9620 w 5255832"/>
              <a:gd name="connsiteY0" fmla="*/ 3102 h 536980"/>
              <a:gd name="connsiteX1" fmla="*/ 0 w 5255832"/>
              <a:gd name="connsiteY1" fmla="*/ 536980 h 536980"/>
              <a:gd name="connsiteX2" fmla="*/ 5255832 w 5255832"/>
              <a:gd name="connsiteY2" fmla="*/ 500151 h 536980"/>
              <a:gd name="connsiteX3" fmla="*/ 1826761 w 5255832"/>
              <a:gd name="connsiteY3" fmla="*/ 0 h 536980"/>
              <a:gd name="connsiteX4" fmla="*/ 9620 w 5255832"/>
              <a:gd name="connsiteY4" fmla="*/ 3102 h 53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5832" h="536980">
                <a:moveTo>
                  <a:pt x="9620" y="3102"/>
                </a:moveTo>
                <a:lnTo>
                  <a:pt x="0" y="536980"/>
                </a:lnTo>
                <a:lnTo>
                  <a:pt x="5255832" y="500151"/>
                </a:lnTo>
                <a:lnTo>
                  <a:pt x="1826761" y="0"/>
                </a:lnTo>
                <a:lnTo>
                  <a:pt x="9620" y="310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1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4" name="グラフ 23">
            <a:extLst>
              <a:ext uri="{FF2B5EF4-FFF2-40B4-BE49-F238E27FC236}">
                <a16:creationId xmlns:a16="http://schemas.microsoft.com/office/drawing/2014/main" id="{F9031933-428D-2599-B16F-35B84BEE7D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8941868"/>
              </p:ext>
            </p:extLst>
          </p:nvPr>
        </p:nvGraphicFramePr>
        <p:xfrm>
          <a:off x="144540" y="3689917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0C3EC54B-952F-3D48-CD0B-404DC5202AA0}"/>
              </a:ext>
            </a:extLst>
          </p:cNvPr>
          <p:cNvSpPr/>
          <p:nvPr/>
        </p:nvSpPr>
        <p:spPr>
          <a:xfrm>
            <a:off x="638008" y="4937932"/>
            <a:ext cx="4561726" cy="48197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C5A8684E-E81D-2CDA-A1F7-8048154AF8E2}"/>
              </a:ext>
            </a:extLst>
          </p:cNvPr>
          <p:cNvSpPr/>
          <p:nvPr/>
        </p:nvSpPr>
        <p:spPr>
          <a:xfrm>
            <a:off x="282281" y="4521470"/>
            <a:ext cx="5252281" cy="458411"/>
          </a:xfrm>
          <a:custGeom>
            <a:avLst/>
            <a:gdLst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1589615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2776389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2795844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5463 h 1202360"/>
              <a:gd name="connsiteX1" fmla="*/ 1003610 w 6787780"/>
              <a:gd name="connsiteY1" fmla="*/ 1202360 h 1202360"/>
              <a:gd name="connsiteX2" fmla="*/ 6787780 w 6787780"/>
              <a:gd name="connsiteY2" fmla="*/ 1197997 h 1202360"/>
              <a:gd name="connsiteX3" fmla="*/ 2757744 w 6787780"/>
              <a:gd name="connsiteY3" fmla="*/ 0 h 1202360"/>
              <a:gd name="connsiteX4" fmla="*/ 0 w 6787780"/>
              <a:gd name="connsiteY4" fmla="*/ 5463 h 1202360"/>
              <a:gd name="connsiteX0" fmla="*/ 0 w 7160014"/>
              <a:gd name="connsiteY0" fmla="*/ 822759 h 1202360"/>
              <a:gd name="connsiteX1" fmla="*/ 1375844 w 7160014"/>
              <a:gd name="connsiteY1" fmla="*/ 1202360 h 1202360"/>
              <a:gd name="connsiteX2" fmla="*/ 7160014 w 7160014"/>
              <a:gd name="connsiteY2" fmla="*/ 1197997 h 1202360"/>
              <a:gd name="connsiteX3" fmla="*/ 3129978 w 7160014"/>
              <a:gd name="connsiteY3" fmla="*/ 0 h 1202360"/>
              <a:gd name="connsiteX4" fmla="*/ 0 w 7160014"/>
              <a:gd name="connsiteY4" fmla="*/ 822759 h 1202360"/>
              <a:gd name="connsiteX0" fmla="*/ 0 w 7297579"/>
              <a:gd name="connsiteY0" fmla="*/ 0 h 2014192"/>
              <a:gd name="connsiteX1" fmla="*/ 1513409 w 7297579"/>
              <a:gd name="connsiteY1" fmla="*/ 2014192 h 2014192"/>
              <a:gd name="connsiteX2" fmla="*/ 7297579 w 7297579"/>
              <a:gd name="connsiteY2" fmla="*/ 2009829 h 2014192"/>
              <a:gd name="connsiteX3" fmla="*/ 3267543 w 7297579"/>
              <a:gd name="connsiteY3" fmla="*/ 811832 h 2014192"/>
              <a:gd name="connsiteX4" fmla="*/ 0 w 7297579"/>
              <a:gd name="connsiteY4" fmla="*/ 0 h 2014192"/>
              <a:gd name="connsiteX0" fmla="*/ 0 w 7297579"/>
              <a:gd name="connsiteY0" fmla="*/ 5463 h 2019655"/>
              <a:gd name="connsiteX1" fmla="*/ 1513409 w 7297579"/>
              <a:gd name="connsiteY1" fmla="*/ 2019655 h 2019655"/>
              <a:gd name="connsiteX2" fmla="*/ 7297579 w 7297579"/>
              <a:gd name="connsiteY2" fmla="*/ 2015292 h 2019655"/>
              <a:gd name="connsiteX3" fmla="*/ 3170438 w 7297579"/>
              <a:gd name="connsiteY3" fmla="*/ 0 h 2019655"/>
              <a:gd name="connsiteX4" fmla="*/ 0 w 7297579"/>
              <a:gd name="connsiteY4" fmla="*/ 5463 h 2019655"/>
              <a:gd name="connsiteX0" fmla="*/ 0 w 7311125"/>
              <a:gd name="connsiteY0" fmla="*/ 8850 h 2019655"/>
              <a:gd name="connsiteX1" fmla="*/ 1526955 w 7311125"/>
              <a:gd name="connsiteY1" fmla="*/ 2019655 h 2019655"/>
              <a:gd name="connsiteX2" fmla="*/ 7311125 w 7311125"/>
              <a:gd name="connsiteY2" fmla="*/ 2015292 h 2019655"/>
              <a:gd name="connsiteX3" fmla="*/ 3183984 w 7311125"/>
              <a:gd name="connsiteY3" fmla="*/ 0 h 2019655"/>
              <a:gd name="connsiteX4" fmla="*/ 0 w 7311125"/>
              <a:gd name="connsiteY4" fmla="*/ 8850 h 2019655"/>
              <a:gd name="connsiteX0" fmla="*/ 0 w 7311125"/>
              <a:gd name="connsiteY0" fmla="*/ 8850 h 2015292"/>
              <a:gd name="connsiteX1" fmla="*/ 1144050 w 7311125"/>
              <a:gd name="connsiteY1" fmla="*/ 488035 h 2015292"/>
              <a:gd name="connsiteX2" fmla="*/ 7311125 w 7311125"/>
              <a:gd name="connsiteY2" fmla="*/ 2015292 h 2015292"/>
              <a:gd name="connsiteX3" fmla="*/ 3183984 w 7311125"/>
              <a:gd name="connsiteY3" fmla="*/ 0 h 2015292"/>
              <a:gd name="connsiteX4" fmla="*/ 0 w 7311125"/>
              <a:gd name="connsiteY4" fmla="*/ 8850 h 2015292"/>
              <a:gd name="connsiteX0" fmla="*/ 0 w 3876410"/>
              <a:gd name="connsiteY0" fmla="*/ 8850 h 535107"/>
              <a:gd name="connsiteX1" fmla="*/ 1144050 w 3876410"/>
              <a:gd name="connsiteY1" fmla="*/ 488035 h 535107"/>
              <a:gd name="connsiteX2" fmla="*/ 3876410 w 3876410"/>
              <a:gd name="connsiteY2" fmla="*/ 535107 h 535107"/>
              <a:gd name="connsiteX3" fmla="*/ 3183984 w 3876410"/>
              <a:gd name="connsiteY3" fmla="*/ 0 h 535107"/>
              <a:gd name="connsiteX4" fmla="*/ 0 w 3876410"/>
              <a:gd name="connsiteY4" fmla="*/ 8850 h 535107"/>
              <a:gd name="connsiteX0" fmla="*/ 0 w 3876410"/>
              <a:gd name="connsiteY0" fmla="*/ 8850 h 538461"/>
              <a:gd name="connsiteX1" fmla="*/ 1137326 w 3876410"/>
              <a:gd name="connsiteY1" fmla="*/ 538461 h 538461"/>
              <a:gd name="connsiteX2" fmla="*/ 3876410 w 3876410"/>
              <a:gd name="connsiteY2" fmla="*/ 535107 h 538461"/>
              <a:gd name="connsiteX3" fmla="*/ 3183984 w 3876410"/>
              <a:gd name="connsiteY3" fmla="*/ 0 h 538461"/>
              <a:gd name="connsiteX4" fmla="*/ 0 w 3876410"/>
              <a:gd name="connsiteY4" fmla="*/ 8850 h 538461"/>
              <a:gd name="connsiteX0" fmla="*/ 0 w 3896580"/>
              <a:gd name="connsiteY0" fmla="*/ 89533 h 538461"/>
              <a:gd name="connsiteX1" fmla="*/ 1157496 w 3896580"/>
              <a:gd name="connsiteY1" fmla="*/ 538461 h 538461"/>
              <a:gd name="connsiteX2" fmla="*/ 3896580 w 3896580"/>
              <a:gd name="connsiteY2" fmla="*/ 535107 h 538461"/>
              <a:gd name="connsiteX3" fmla="*/ 3204154 w 3896580"/>
              <a:gd name="connsiteY3" fmla="*/ 0 h 538461"/>
              <a:gd name="connsiteX4" fmla="*/ 0 w 3896580"/>
              <a:gd name="connsiteY4" fmla="*/ 89533 h 538461"/>
              <a:gd name="connsiteX0" fmla="*/ 0 w 3896580"/>
              <a:gd name="connsiteY0" fmla="*/ 0 h 448928"/>
              <a:gd name="connsiteX1" fmla="*/ 1157496 w 3896580"/>
              <a:gd name="connsiteY1" fmla="*/ 448928 h 448928"/>
              <a:gd name="connsiteX2" fmla="*/ 3896580 w 3896580"/>
              <a:gd name="connsiteY2" fmla="*/ 445574 h 448928"/>
              <a:gd name="connsiteX3" fmla="*/ 3204154 w 3896580"/>
              <a:gd name="connsiteY3" fmla="*/ 7958 h 448928"/>
              <a:gd name="connsiteX4" fmla="*/ 0 w 3896580"/>
              <a:gd name="connsiteY4" fmla="*/ 0 h 448928"/>
              <a:gd name="connsiteX0" fmla="*/ 0 w 3896580"/>
              <a:gd name="connsiteY0" fmla="*/ 0 h 448928"/>
              <a:gd name="connsiteX1" fmla="*/ 1157496 w 3896580"/>
              <a:gd name="connsiteY1" fmla="*/ 448928 h 448928"/>
              <a:gd name="connsiteX2" fmla="*/ 3896580 w 3896580"/>
              <a:gd name="connsiteY2" fmla="*/ 445574 h 448928"/>
              <a:gd name="connsiteX3" fmla="*/ 3194629 w 3896580"/>
              <a:gd name="connsiteY3" fmla="*/ 1608 h 448928"/>
              <a:gd name="connsiteX4" fmla="*/ 0 w 3896580"/>
              <a:gd name="connsiteY4" fmla="*/ 0 h 448928"/>
              <a:gd name="connsiteX0" fmla="*/ 0 w 6357944"/>
              <a:gd name="connsiteY0" fmla="*/ 0 h 508204"/>
              <a:gd name="connsiteX1" fmla="*/ 1157496 w 6357944"/>
              <a:gd name="connsiteY1" fmla="*/ 448928 h 508204"/>
              <a:gd name="connsiteX2" fmla="*/ 6357944 w 6357944"/>
              <a:gd name="connsiteY2" fmla="*/ 508204 h 508204"/>
              <a:gd name="connsiteX3" fmla="*/ 3194629 w 6357944"/>
              <a:gd name="connsiteY3" fmla="*/ 1608 h 508204"/>
              <a:gd name="connsiteX4" fmla="*/ 0 w 6357944"/>
              <a:gd name="connsiteY4" fmla="*/ 0 h 508204"/>
              <a:gd name="connsiteX0" fmla="*/ 0 w 6362426"/>
              <a:gd name="connsiteY0" fmla="*/ 0 h 448928"/>
              <a:gd name="connsiteX1" fmla="*/ 1157496 w 6362426"/>
              <a:gd name="connsiteY1" fmla="*/ 448928 h 448928"/>
              <a:gd name="connsiteX2" fmla="*/ 6362426 w 6362426"/>
              <a:gd name="connsiteY2" fmla="*/ 440969 h 448928"/>
              <a:gd name="connsiteX3" fmla="*/ 3194629 w 6362426"/>
              <a:gd name="connsiteY3" fmla="*/ 1608 h 448928"/>
              <a:gd name="connsiteX4" fmla="*/ 0 w 6362426"/>
              <a:gd name="connsiteY4" fmla="*/ 0 h 448928"/>
              <a:gd name="connsiteX0" fmla="*/ 0 w 7078706"/>
              <a:gd name="connsiteY0" fmla="*/ 0 h 448928"/>
              <a:gd name="connsiteX1" fmla="*/ 1873776 w 7078706"/>
              <a:gd name="connsiteY1" fmla="*/ 448928 h 448928"/>
              <a:gd name="connsiteX2" fmla="*/ 7078706 w 7078706"/>
              <a:gd name="connsiteY2" fmla="*/ 440969 h 448928"/>
              <a:gd name="connsiteX3" fmla="*/ 3910909 w 7078706"/>
              <a:gd name="connsiteY3" fmla="*/ 1608 h 448928"/>
              <a:gd name="connsiteX4" fmla="*/ 0 w 7078706"/>
              <a:gd name="connsiteY4" fmla="*/ 0 h 448928"/>
              <a:gd name="connsiteX0" fmla="*/ 0 w 7190466"/>
              <a:gd name="connsiteY0" fmla="*/ 150792 h 447320"/>
              <a:gd name="connsiteX1" fmla="*/ 1985536 w 7190466"/>
              <a:gd name="connsiteY1" fmla="*/ 447320 h 447320"/>
              <a:gd name="connsiteX2" fmla="*/ 7190466 w 7190466"/>
              <a:gd name="connsiteY2" fmla="*/ 439361 h 447320"/>
              <a:gd name="connsiteX3" fmla="*/ 4022669 w 7190466"/>
              <a:gd name="connsiteY3" fmla="*/ 0 h 447320"/>
              <a:gd name="connsiteX4" fmla="*/ 0 w 7190466"/>
              <a:gd name="connsiteY4" fmla="*/ 150792 h 447320"/>
              <a:gd name="connsiteX0" fmla="*/ 0 w 7065206"/>
              <a:gd name="connsiteY0" fmla="*/ 0 h 471893"/>
              <a:gd name="connsiteX1" fmla="*/ 1860276 w 7065206"/>
              <a:gd name="connsiteY1" fmla="*/ 471893 h 471893"/>
              <a:gd name="connsiteX2" fmla="*/ 7065206 w 7065206"/>
              <a:gd name="connsiteY2" fmla="*/ 463934 h 471893"/>
              <a:gd name="connsiteX3" fmla="*/ 3897409 w 7065206"/>
              <a:gd name="connsiteY3" fmla="*/ 24573 h 471893"/>
              <a:gd name="connsiteX4" fmla="*/ 0 w 7065206"/>
              <a:gd name="connsiteY4" fmla="*/ 0 h 471893"/>
              <a:gd name="connsiteX0" fmla="*/ 0 w 7071556"/>
              <a:gd name="connsiteY0" fmla="*/ 827 h 447320"/>
              <a:gd name="connsiteX1" fmla="*/ 1866626 w 7071556"/>
              <a:gd name="connsiteY1" fmla="*/ 447320 h 447320"/>
              <a:gd name="connsiteX2" fmla="*/ 7071556 w 7071556"/>
              <a:gd name="connsiteY2" fmla="*/ 439361 h 447320"/>
              <a:gd name="connsiteX3" fmla="*/ 3903759 w 7071556"/>
              <a:gd name="connsiteY3" fmla="*/ 0 h 447320"/>
              <a:gd name="connsiteX4" fmla="*/ 0 w 7071556"/>
              <a:gd name="connsiteY4" fmla="*/ 827 h 447320"/>
              <a:gd name="connsiteX0" fmla="*/ 0 w 7071556"/>
              <a:gd name="connsiteY0" fmla="*/ 827 h 447320"/>
              <a:gd name="connsiteX1" fmla="*/ 2901 w 7071556"/>
              <a:gd name="connsiteY1" fmla="*/ 447320 h 447320"/>
              <a:gd name="connsiteX2" fmla="*/ 7071556 w 7071556"/>
              <a:gd name="connsiteY2" fmla="*/ 439361 h 447320"/>
              <a:gd name="connsiteX3" fmla="*/ 3903759 w 7071556"/>
              <a:gd name="connsiteY3" fmla="*/ 0 h 447320"/>
              <a:gd name="connsiteX4" fmla="*/ 0 w 7071556"/>
              <a:gd name="connsiteY4" fmla="*/ 827 h 447320"/>
              <a:gd name="connsiteX0" fmla="*/ 0 w 5252281"/>
              <a:gd name="connsiteY0" fmla="*/ 827 h 452061"/>
              <a:gd name="connsiteX1" fmla="*/ 2901 w 5252281"/>
              <a:gd name="connsiteY1" fmla="*/ 447320 h 452061"/>
              <a:gd name="connsiteX2" fmla="*/ 5252281 w 5252281"/>
              <a:gd name="connsiteY2" fmla="*/ 452061 h 452061"/>
              <a:gd name="connsiteX3" fmla="*/ 3903759 w 5252281"/>
              <a:gd name="connsiteY3" fmla="*/ 0 h 452061"/>
              <a:gd name="connsiteX4" fmla="*/ 0 w 5252281"/>
              <a:gd name="connsiteY4" fmla="*/ 827 h 452061"/>
              <a:gd name="connsiteX0" fmla="*/ 0 w 5252281"/>
              <a:gd name="connsiteY0" fmla="*/ 7177 h 458411"/>
              <a:gd name="connsiteX1" fmla="*/ 2901 w 5252281"/>
              <a:gd name="connsiteY1" fmla="*/ 453670 h 458411"/>
              <a:gd name="connsiteX2" fmla="*/ 5252281 w 5252281"/>
              <a:gd name="connsiteY2" fmla="*/ 458411 h 458411"/>
              <a:gd name="connsiteX3" fmla="*/ 3208434 w 5252281"/>
              <a:gd name="connsiteY3" fmla="*/ 0 h 458411"/>
              <a:gd name="connsiteX4" fmla="*/ 0 w 5252281"/>
              <a:gd name="connsiteY4" fmla="*/ 7177 h 45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2281" h="458411">
                <a:moveTo>
                  <a:pt x="0" y="7177"/>
                </a:moveTo>
                <a:lnTo>
                  <a:pt x="2901" y="453670"/>
                </a:lnTo>
                <a:lnTo>
                  <a:pt x="5252281" y="458411"/>
                </a:lnTo>
                <a:lnTo>
                  <a:pt x="3208434" y="0"/>
                </a:lnTo>
                <a:lnTo>
                  <a:pt x="0" y="717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1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1" name="グラフ 20">
            <a:extLst>
              <a:ext uri="{FF2B5EF4-FFF2-40B4-BE49-F238E27FC236}">
                <a16:creationId xmlns:a16="http://schemas.microsoft.com/office/drawing/2014/main" id="{0EE7FC2C-5781-8F38-C2ED-F91ACCCCB4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0089772"/>
              </p:ext>
            </p:extLst>
          </p:nvPr>
        </p:nvGraphicFramePr>
        <p:xfrm>
          <a:off x="141787" y="4537822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6320202-EF24-0845-73DE-60E099D2F91E}"/>
              </a:ext>
            </a:extLst>
          </p:cNvPr>
          <p:cNvSpPr txBox="1"/>
          <p:nvPr/>
        </p:nvSpPr>
        <p:spPr>
          <a:xfrm>
            <a:off x="1177787" y="5407731"/>
            <a:ext cx="1084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/>
              <a:t>52.6%</a:t>
            </a:r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14252954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45C3F-C9DD-5E2C-BF0F-5348DE573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C16A70-EFD0-17FE-1DBF-975870802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Result: Verification by Testing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BB968F-63B3-3F8C-FCEB-845CA182E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270" y="1764000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" altLang="ja-JP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How many clone pairs have been verified by tests?</a:t>
            </a:r>
            <a:endParaRPr kumimoji="0" lang="ja-JP" altLang="ja-JP" sz="2000"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74EF13-D22B-B04F-671F-9E8B6E154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31</a:t>
            </a:fld>
            <a:endParaRPr lang="ja-JP" altLang="en-US"/>
          </a:p>
        </p:txBody>
      </p:sp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DBF2E457-8D9C-0C6F-0337-5687AADF618C}"/>
              </a:ext>
            </a:extLst>
          </p:cNvPr>
          <p:cNvGraphicFramePr/>
          <p:nvPr/>
        </p:nvGraphicFramePr>
        <p:xfrm>
          <a:off x="4800600" y="7620960"/>
          <a:ext cx="6096000" cy="2546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右大かっこ 8">
            <a:extLst>
              <a:ext uri="{FF2B5EF4-FFF2-40B4-BE49-F238E27FC236}">
                <a16:creationId xmlns:a16="http://schemas.microsoft.com/office/drawing/2014/main" id="{C8028D26-197A-56CD-FF21-9385D3C8D6FA}"/>
              </a:ext>
            </a:extLst>
          </p:cNvPr>
          <p:cNvSpPr/>
          <p:nvPr/>
        </p:nvSpPr>
        <p:spPr>
          <a:xfrm rot="-5400000" flipH="1">
            <a:off x="6307139" y="7607591"/>
            <a:ext cx="303839" cy="3071188"/>
          </a:xfrm>
          <a:prstGeom prst="rightBracket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ja-JP"/>
            </a:defPPr>
            <a:lvl1pPr marL="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F079272B-C65D-27CD-23B7-E6D56BD7F2E0}"/>
              </a:ext>
            </a:extLst>
          </p:cNvPr>
          <p:cNvGraphicFramePr/>
          <p:nvPr/>
        </p:nvGraphicFramePr>
        <p:xfrm>
          <a:off x="144540" y="2807834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75E3525-29C4-3ECF-54CD-EF9419649D74}"/>
              </a:ext>
            </a:extLst>
          </p:cNvPr>
          <p:cNvSpPr/>
          <p:nvPr/>
        </p:nvSpPr>
        <p:spPr>
          <a:xfrm>
            <a:off x="844826" y="4131000"/>
            <a:ext cx="4323522" cy="35154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4B20F87E-95B9-B730-D56D-55471177AC58}"/>
              </a:ext>
            </a:extLst>
          </p:cNvPr>
          <p:cNvSpPr/>
          <p:nvPr/>
        </p:nvSpPr>
        <p:spPr>
          <a:xfrm>
            <a:off x="284814" y="3637954"/>
            <a:ext cx="5255832" cy="536980"/>
          </a:xfrm>
          <a:custGeom>
            <a:avLst/>
            <a:gdLst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1589615 w 6787780"/>
              <a:gd name="connsiteY3" fmla="*/ 9777 h 1196897"/>
              <a:gd name="connsiteX4" fmla="*/ 0 w 6787780"/>
              <a:gd name="connsiteY4" fmla="*/ 0 h 1196897"/>
              <a:gd name="connsiteX0" fmla="*/ 0 w 7169853"/>
              <a:gd name="connsiteY0" fmla="*/ 33152 h 1187120"/>
              <a:gd name="connsiteX1" fmla="*/ 1385683 w 7169853"/>
              <a:gd name="connsiteY1" fmla="*/ 1187120 h 1187120"/>
              <a:gd name="connsiteX2" fmla="*/ 7169853 w 7169853"/>
              <a:gd name="connsiteY2" fmla="*/ 1182757 h 1187120"/>
              <a:gd name="connsiteX3" fmla="*/ 1971688 w 7169853"/>
              <a:gd name="connsiteY3" fmla="*/ 0 h 1187120"/>
              <a:gd name="connsiteX4" fmla="*/ 0 w 7169853"/>
              <a:gd name="connsiteY4" fmla="*/ 33152 h 1187120"/>
              <a:gd name="connsiteX0" fmla="*/ 0 w 7169853"/>
              <a:gd name="connsiteY0" fmla="*/ 0 h 1153968"/>
              <a:gd name="connsiteX1" fmla="*/ 1385683 w 7169853"/>
              <a:gd name="connsiteY1" fmla="*/ 1153968 h 1153968"/>
              <a:gd name="connsiteX2" fmla="*/ 7169853 w 7169853"/>
              <a:gd name="connsiteY2" fmla="*/ 1149605 h 1153968"/>
              <a:gd name="connsiteX3" fmla="*/ 1821434 w 7169853"/>
              <a:gd name="connsiteY3" fmla="*/ 14070 h 1153968"/>
              <a:gd name="connsiteX4" fmla="*/ 0 w 7169853"/>
              <a:gd name="connsiteY4" fmla="*/ 0 h 1153968"/>
              <a:gd name="connsiteX0" fmla="*/ 0 w 7169853"/>
              <a:gd name="connsiteY0" fmla="*/ 3102 h 1157070"/>
              <a:gd name="connsiteX1" fmla="*/ 1385683 w 7169853"/>
              <a:gd name="connsiteY1" fmla="*/ 1157070 h 1157070"/>
              <a:gd name="connsiteX2" fmla="*/ 7169853 w 7169853"/>
              <a:gd name="connsiteY2" fmla="*/ 1152707 h 1157070"/>
              <a:gd name="connsiteX3" fmla="*/ 1817141 w 7169853"/>
              <a:gd name="connsiteY3" fmla="*/ 0 h 1157070"/>
              <a:gd name="connsiteX4" fmla="*/ 0 w 7169853"/>
              <a:gd name="connsiteY4" fmla="*/ 3102 h 1157070"/>
              <a:gd name="connsiteX0" fmla="*/ 0 w 7169853"/>
              <a:gd name="connsiteY0" fmla="*/ 3102 h 1152707"/>
              <a:gd name="connsiteX1" fmla="*/ 982272 w 7169853"/>
              <a:gd name="connsiteY1" fmla="*/ 551952 h 1152707"/>
              <a:gd name="connsiteX2" fmla="*/ 7169853 w 7169853"/>
              <a:gd name="connsiteY2" fmla="*/ 1152707 h 1152707"/>
              <a:gd name="connsiteX3" fmla="*/ 1817141 w 7169853"/>
              <a:gd name="connsiteY3" fmla="*/ 0 h 1152707"/>
              <a:gd name="connsiteX4" fmla="*/ 0 w 7169853"/>
              <a:gd name="connsiteY4" fmla="*/ 3102 h 1152707"/>
              <a:gd name="connsiteX0" fmla="*/ 0 w 4426653"/>
              <a:gd name="connsiteY0" fmla="*/ 3102 h 551952"/>
              <a:gd name="connsiteX1" fmla="*/ 982272 w 4426653"/>
              <a:gd name="connsiteY1" fmla="*/ 551952 h 551952"/>
              <a:gd name="connsiteX2" fmla="*/ 4426653 w 4426653"/>
              <a:gd name="connsiteY2" fmla="*/ 265201 h 551952"/>
              <a:gd name="connsiteX3" fmla="*/ 1817141 w 4426653"/>
              <a:gd name="connsiteY3" fmla="*/ 0 h 551952"/>
              <a:gd name="connsiteX4" fmla="*/ 0 w 4426653"/>
              <a:gd name="connsiteY4" fmla="*/ 3102 h 551952"/>
              <a:gd name="connsiteX0" fmla="*/ 0 w 4426653"/>
              <a:gd name="connsiteY0" fmla="*/ 3102 h 265201"/>
              <a:gd name="connsiteX1" fmla="*/ 807461 w 4426653"/>
              <a:gd name="connsiteY1" fmla="*/ 242670 h 265201"/>
              <a:gd name="connsiteX2" fmla="*/ 4426653 w 4426653"/>
              <a:gd name="connsiteY2" fmla="*/ 265201 h 265201"/>
              <a:gd name="connsiteX3" fmla="*/ 1817141 w 4426653"/>
              <a:gd name="connsiteY3" fmla="*/ 0 h 265201"/>
              <a:gd name="connsiteX4" fmla="*/ 0 w 4426653"/>
              <a:gd name="connsiteY4" fmla="*/ 3102 h 265201"/>
              <a:gd name="connsiteX0" fmla="*/ 0 w 4426653"/>
              <a:gd name="connsiteY0" fmla="*/ 3102 h 515515"/>
              <a:gd name="connsiteX1" fmla="*/ 711597 w 4426653"/>
              <a:gd name="connsiteY1" fmla="*/ 515515 h 515515"/>
              <a:gd name="connsiteX2" fmla="*/ 4426653 w 4426653"/>
              <a:gd name="connsiteY2" fmla="*/ 265201 h 515515"/>
              <a:gd name="connsiteX3" fmla="*/ 1817141 w 4426653"/>
              <a:gd name="connsiteY3" fmla="*/ 0 h 515515"/>
              <a:gd name="connsiteX4" fmla="*/ 0 w 4426653"/>
              <a:gd name="connsiteY4" fmla="*/ 3102 h 515515"/>
              <a:gd name="connsiteX0" fmla="*/ 0 w 5938362"/>
              <a:gd name="connsiteY0" fmla="*/ 3102 h 515515"/>
              <a:gd name="connsiteX1" fmla="*/ 711597 w 5938362"/>
              <a:gd name="connsiteY1" fmla="*/ 515515 h 515515"/>
              <a:gd name="connsiteX2" fmla="*/ 5938362 w 5938362"/>
              <a:gd name="connsiteY2" fmla="*/ 493801 h 515515"/>
              <a:gd name="connsiteX3" fmla="*/ 1817141 w 5938362"/>
              <a:gd name="connsiteY3" fmla="*/ 0 h 515515"/>
              <a:gd name="connsiteX4" fmla="*/ 0 w 5938362"/>
              <a:gd name="connsiteY4" fmla="*/ 3102 h 515515"/>
              <a:gd name="connsiteX0" fmla="*/ 9620 w 5947982"/>
              <a:gd name="connsiteY0" fmla="*/ 3102 h 536980"/>
              <a:gd name="connsiteX1" fmla="*/ 0 w 5947982"/>
              <a:gd name="connsiteY1" fmla="*/ 536980 h 536980"/>
              <a:gd name="connsiteX2" fmla="*/ 5947982 w 5947982"/>
              <a:gd name="connsiteY2" fmla="*/ 493801 h 536980"/>
              <a:gd name="connsiteX3" fmla="*/ 1826761 w 5947982"/>
              <a:gd name="connsiteY3" fmla="*/ 0 h 536980"/>
              <a:gd name="connsiteX4" fmla="*/ 9620 w 5947982"/>
              <a:gd name="connsiteY4" fmla="*/ 3102 h 536980"/>
              <a:gd name="connsiteX0" fmla="*/ 9620 w 5249482"/>
              <a:gd name="connsiteY0" fmla="*/ 3102 h 536980"/>
              <a:gd name="connsiteX1" fmla="*/ 0 w 5249482"/>
              <a:gd name="connsiteY1" fmla="*/ 536980 h 536980"/>
              <a:gd name="connsiteX2" fmla="*/ 5249482 w 5249482"/>
              <a:gd name="connsiteY2" fmla="*/ 500151 h 536980"/>
              <a:gd name="connsiteX3" fmla="*/ 1826761 w 5249482"/>
              <a:gd name="connsiteY3" fmla="*/ 0 h 536980"/>
              <a:gd name="connsiteX4" fmla="*/ 9620 w 5249482"/>
              <a:gd name="connsiteY4" fmla="*/ 3102 h 536980"/>
              <a:gd name="connsiteX0" fmla="*/ 9620 w 5255832"/>
              <a:gd name="connsiteY0" fmla="*/ 3102 h 536980"/>
              <a:gd name="connsiteX1" fmla="*/ 0 w 5255832"/>
              <a:gd name="connsiteY1" fmla="*/ 536980 h 536980"/>
              <a:gd name="connsiteX2" fmla="*/ 5255832 w 5255832"/>
              <a:gd name="connsiteY2" fmla="*/ 500151 h 536980"/>
              <a:gd name="connsiteX3" fmla="*/ 1826761 w 5255832"/>
              <a:gd name="connsiteY3" fmla="*/ 0 h 536980"/>
              <a:gd name="connsiteX4" fmla="*/ 9620 w 5255832"/>
              <a:gd name="connsiteY4" fmla="*/ 3102 h 53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5832" h="536980">
                <a:moveTo>
                  <a:pt x="9620" y="3102"/>
                </a:moveTo>
                <a:lnTo>
                  <a:pt x="0" y="536980"/>
                </a:lnTo>
                <a:lnTo>
                  <a:pt x="5255832" y="500151"/>
                </a:lnTo>
                <a:lnTo>
                  <a:pt x="1826761" y="0"/>
                </a:lnTo>
                <a:lnTo>
                  <a:pt x="9620" y="310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1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4" name="グラフ 23">
            <a:extLst>
              <a:ext uri="{FF2B5EF4-FFF2-40B4-BE49-F238E27FC236}">
                <a16:creationId xmlns:a16="http://schemas.microsoft.com/office/drawing/2014/main" id="{22E69058-01DB-37A5-E37F-B72BB71B0139}"/>
              </a:ext>
            </a:extLst>
          </p:cNvPr>
          <p:cNvGraphicFramePr/>
          <p:nvPr/>
        </p:nvGraphicFramePr>
        <p:xfrm>
          <a:off x="144540" y="3689917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DB3C059-C372-1305-213C-0C82E5F63570}"/>
              </a:ext>
            </a:extLst>
          </p:cNvPr>
          <p:cNvSpPr/>
          <p:nvPr/>
        </p:nvSpPr>
        <p:spPr>
          <a:xfrm>
            <a:off x="638008" y="4937932"/>
            <a:ext cx="4561726" cy="48197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473015B8-BE36-2D9B-345E-52935E55B3E1}"/>
              </a:ext>
            </a:extLst>
          </p:cNvPr>
          <p:cNvSpPr/>
          <p:nvPr/>
        </p:nvSpPr>
        <p:spPr>
          <a:xfrm>
            <a:off x="282281" y="4521470"/>
            <a:ext cx="5252281" cy="458411"/>
          </a:xfrm>
          <a:custGeom>
            <a:avLst/>
            <a:gdLst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1589615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2776389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2795844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5463 h 1202360"/>
              <a:gd name="connsiteX1" fmla="*/ 1003610 w 6787780"/>
              <a:gd name="connsiteY1" fmla="*/ 1202360 h 1202360"/>
              <a:gd name="connsiteX2" fmla="*/ 6787780 w 6787780"/>
              <a:gd name="connsiteY2" fmla="*/ 1197997 h 1202360"/>
              <a:gd name="connsiteX3" fmla="*/ 2757744 w 6787780"/>
              <a:gd name="connsiteY3" fmla="*/ 0 h 1202360"/>
              <a:gd name="connsiteX4" fmla="*/ 0 w 6787780"/>
              <a:gd name="connsiteY4" fmla="*/ 5463 h 1202360"/>
              <a:gd name="connsiteX0" fmla="*/ 0 w 7160014"/>
              <a:gd name="connsiteY0" fmla="*/ 822759 h 1202360"/>
              <a:gd name="connsiteX1" fmla="*/ 1375844 w 7160014"/>
              <a:gd name="connsiteY1" fmla="*/ 1202360 h 1202360"/>
              <a:gd name="connsiteX2" fmla="*/ 7160014 w 7160014"/>
              <a:gd name="connsiteY2" fmla="*/ 1197997 h 1202360"/>
              <a:gd name="connsiteX3" fmla="*/ 3129978 w 7160014"/>
              <a:gd name="connsiteY3" fmla="*/ 0 h 1202360"/>
              <a:gd name="connsiteX4" fmla="*/ 0 w 7160014"/>
              <a:gd name="connsiteY4" fmla="*/ 822759 h 1202360"/>
              <a:gd name="connsiteX0" fmla="*/ 0 w 7297579"/>
              <a:gd name="connsiteY0" fmla="*/ 0 h 2014192"/>
              <a:gd name="connsiteX1" fmla="*/ 1513409 w 7297579"/>
              <a:gd name="connsiteY1" fmla="*/ 2014192 h 2014192"/>
              <a:gd name="connsiteX2" fmla="*/ 7297579 w 7297579"/>
              <a:gd name="connsiteY2" fmla="*/ 2009829 h 2014192"/>
              <a:gd name="connsiteX3" fmla="*/ 3267543 w 7297579"/>
              <a:gd name="connsiteY3" fmla="*/ 811832 h 2014192"/>
              <a:gd name="connsiteX4" fmla="*/ 0 w 7297579"/>
              <a:gd name="connsiteY4" fmla="*/ 0 h 2014192"/>
              <a:gd name="connsiteX0" fmla="*/ 0 w 7297579"/>
              <a:gd name="connsiteY0" fmla="*/ 5463 h 2019655"/>
              <a:gd name="connsiteX1" fmla="*/ 1513409 w 7297579"/>
              <a:gd name="connsiteY1" fmla="*/ 2019655 h 2019655"/>
              <a:gd name="connsiteX2" fmla="*/ 7297579 w 7297579"/>
              <a:gd name="connsiteY2" fmla="*/ 2015292 h 2019655"/>
              <a:gd name="connsiteX3" fmla="*/ 3170438 w 7297579"/>
              <a:gd name="connsiteY3" fmla="*/ 0 h 2019655"/>
              <a:gd name="connsiteX4" fmla="*/ 0 w 7297579"/>
              <a:gd name="connsiteY4" fmla="*/ 5463 h 2019655"/>
              <a:gd name="connsiteX0" fmla="*/ 0 w 7311125"/>
              <a:gd name="connsiteY0" fmla="*/ 8850 h 2019655"/>
              <a:gd name="connsiteX1" fmla="*/ 1526955 w 7311125"/>
              <a:gd name="connsiteY1" fmla="*/ 2019655 h 2019655"/>
              <a:gd name="connsiteX2" fmla="*/ 7311125 w 7311125"/>
              <a:gd name="connsiteY2" fmla="*/ 2015292 h 2019655"/>
              <a:gd name="connsiteX3" fmla="*/ 3183984 w 7311125"/>
              <a:gd name="connsiteY3" fmla="*/ 0 h 2019655"/>
              <a:gd name="connsiteX4" fmla="*/ 0 w 7311125"/>
              <a:gd name="connsiteY4" fmla="*/ 8850 h 2019655"/>
              <a:gd name="connsiteX0" fmla="*/ 0 w 7311125"/>
              <a:gd name="connsiteY0" fmla="*/ 8850 h 2015292"/>
              <a:gd name="connsiteX1" fmla="*/ 1144050 w 7311125"/>
              <a:gd name="connsiteY1" fmla="*/ 488035 h 2015292"/>
              <a:gd name="connsiteX2" fmla="*/ 7311125 w 7311125"/>
              <a:gd name="connsiteY2" fmla="*/ 2015292 h 2015292"/>
              <a:gd name="connsiteX3" fmla="*/ 3183984 w 7311125"/>
              <a:gd name="connsiteY3" fmla="*/ 0 h 2015292"/>
              <a:gd name="connsiteX4" fmla="*/ 0 w 7311125"/>
              <a:gd name="connsiteY4" fmla="*/ 8850 h 2015292"/>
              <a:gd name="connsiteX0" fmla="*/ 0 w 3876410"/>
              <a:gd name="connsiteY0" fmla="*/ 8850 h 535107"/>
              <a:gd name="connsiteX1" fmla="*/ 1144050 w 3876410"/>
              <a:gd name="connsiteY1" fmla="*/ 488035 h 535107"/>
              <a:gd name="connsiteX2" fmla="*/ 3876410 w 3876410"/>
              <a:gd name="connsiteY2" fmla="*/ 535107 h 535107"/>
              <a:gd name="connsiteX3" fmla="*/ 3183984 w 3876410"/>
              <a:gd name="connsiteY3" fmla="*/ 0 h 535107"/>
              <a:gd name="connsiteX4" fmla="*/ 0 w 3876410"/>
              <a:gd name="connsiteY4" fmla="*/ 8850 h 535107"/>
              <a:gd name="connsiteX0" fmla="*/ 0 w 3876410"/>
              <a:gd name="connsiteY0" fmla="*/ 8850 h 538461"/>
              <a:gd name="connsiteX1" fmla="*/ 1137326 w 3876410"/>
              <a:gd name="connsiteY1" fmla="*/ 538461 h 538461"/>
              <a:gd name="connsiteX2" fmla="*/ 3876410 w 3876410"/>
              <a:gd name="connsiteY2" fmla="*/ 535107 h 538461"/>
              <a:gd name="connsiteX3" fmla="*/ 3183984 w 3876410"/>
              <a:gd name="connsiteY3" fmla="*/ 0 h 538461"/>
              <a:gd name="connsiteX4" fmla="*/ 0 w 3876410"/>
              <a:gd name="connsiteY4" fmla="*/ 8850 h 538461"/>
              <a:gd name="connsiteX0" fmla="*/ 0 w 3896580"/>
              <a:gd name="connsiteY0" fmla="*/ 89533 h 538461"/>
              <a:gd name="connsiteX1" fmla="*/ 1157496 w 3896580"/>
              <a:gd name="connsiteY1" fmla="*/ 538461 h 538461"/>
              <a:gd name="connsiteX2" fmla="*/ 3896580 w 3896580"/>
              <a:gd name="connsiteY2" fmla="*/ 535107 h 538461"/>
              <a:gd name="connsiteX3" fmla="*/ 3204154 w 3896580"/>
              <a:gd name="connsiteY3" fmla="*/ 0 h 538461"/>
              <a:gd name="connsiteX4" fmla="*/ 0 w 3896580"/>
              <a:gd name="connsiteY4" fmla="*/ 89533 h 538461"/>
              <a:gd name="connsiteX0" fmla="*/ 0 w 3896580"/>
              <a:gd name="connsiteY0" fmla="*/ 0 h 448928"/>
              <a:gd name="connsiteX1" fmla="*/ 1157496 w 3896580"/>
              <a:gd name="connsiteY1" fmla="*/ 448928 h 448928"/>
              <a:gd name="connsiteX2" fmla="*/ 3896580 w 3896580"/>
              <a:gd name="connsiteY2" fmla="*/ 445574 h 448928"/>
              <a:gd name="connsiteX3" fmla="*/ 3204154 w 3896580"/>
              <a:gd name="connsiteY3" fmla="*/ 7958 h 448928"/>
              <a:gd name="connsiteX4" fmla="*/ 0 w 3896580"/>
              <a:gd name="connsiteY4" fmla="*/ 0 h 448928"/>
              <a:gd name="connsiteX0" fmla="*/ 0 w 3896580"/>
              <a:gd name="connsiteY0" fmla="*/ 0 h 448928"/>
              <a:gd name="connsiteX1" fmla="*/ 1157496 w 3896580"/>
              <a:gd name="connsiteY1" fmla="*/ 448928 h 448928"/>
              <a:gd name="connsiteX2" fmla="*/ 3896580 w 3896580"/>
              <a:gd name="connsiteY2" fmla="*/ 445574 h 448928"/>
              <a:gd name="connsiteX3" fmla="*/ 3194629 w 3896580"/>
              <a:gd name="connsiteY3" fmla="*/ 1608 h 448928"/>
              <a:gd name="connsiteX4" fmla="*/ 0 w 3896580"/>
              <a:gd name="connsiteY4" fmla="*/ 0 h 448928"/>
              <a:gd name="connsiteX0" fmla="*/ 0 w 6357944"/>
              <a:gd name="connsiteY0" fmla="*/ 0 h 508204"/>
              <a:gd name="connsiteX1" fmla="*/ 1157496 w 6357944"/>
              <a:gd name="connsiteY1" fmla="*/ 448928 h 508204"/>
              <a:gd name="connsiteX2" fmla="*/ 6357944 w 6357944"/>
              <a:gd name="connsiteY2" fmla="*/ 508204 h 508204"/>
              <a:gd name="connsiteX3" fmla="*/ 3194629 w 6357944"/>
              <a:gd name="connsiteY3" fmla="*/ 1608 h 508204"/>
              <a:gd name="connsiteX4" fmla="*/ 0 w 6357944"/>
              <a:gd name="connsiteY4" fmla="*/ 0 h 508204"/>
              <a:gd name="connsiteX0" fmla="*/ 0 w 6362426"/>
              <a:gd name="connsiteY0" fmla="*/ 0 h 448928"/>
              <a:gd name="connsiteX1" fmla="*/ 1157496 w 6362426"/>
              <a:gd name="connsiteY1" fmla="*/ 448928 h 448928"/>
              <a:gd name="connsiteX2" fmla="*/ 6362426 w 6362426"/>
              <a:gd name="connsiteY2" fmla="*/ 440969 h 448928"/>
              <a:gd name="connsiteX3" fmla="*/ 3194629 w 6362426"/>
              <a:gd name="connsiteY3" fmla="*/ 1608 h 448928"/>
              <a:gd name="connsiteX4" fmla="*/ 0 w 6362426"/>
              <a:gd name="connsiteY4" fmla="*/ 0 h 448928"/>
              <a:gd name="connsiteX0" fmla="*/ 0 w 7078706"/>
              <a:gd name="connsiteY0" fmla="*/ 0 h 448928"/>
              <a:gd name="connsiteX1" fmla="*/ 1873776 w 7078706"/>
              <a:gd name="connsiteY1" fmla="*/ 448928 h 448928"/>
              <a:gd name="connsiteX2" fmla="*/ 7078706 w 7078706"/>
              <a:gd name="connsiteY2" fmla="*/ 440969 h 448928"/>
              <a:gd name="connsiteX3" fmla="*/ 3910909 w 7078706"/>
              <a:gd name="connsiteY3" fmla="*/ 1608 h 448928"/>
              <a:gd name="connsiteX4" fmla="*/ 0 w 7078706"/>
              <a:gd name="connsiteY4" fmla="*/ 0 h 448928"/>
              <a:gd name="connsiteX0" fmla="*/ 0 w 7190466"/>
              <a:gd name="connsiteY0" fmla="*/ 150792 h 447320"/>
              <a:gd name="connsiteX1" fmla="*/ 1985536 w 7190466"/>
              <a:gd name="connsiteY1" fmla="*/ 447320 h 447320"/>
              <a:gd name="connsiteX2" fmla="*/ 7190466 w 7190466"/>
              <a:gd name="connsiteY2" fmla="*/ 439361 h 447320"/>
              <a:gd name="connsiteX3" fmla="*/ 4022669 w 7190466"/>
              <a:gd name="connsiteY3" fmla="*/ 0 h 447320"/>
              <a:gd name="connsiteX4" fmla="*/ 0 w 7190466"/>
              <a:gd name="connsiteY4" fmla="*/ 150792 h 447320"/>
              <a:gd name="connsiteX0" fmla="*/ 0 w 7065206"/>
              <a:gd name="connsiteY0" fmla="*/ 0 h 471893"/>
              <a:gd name="connsiteX1" fmla="*/ 1860276 w 7065206"/>
              <a:gd name="connsiteY1" fmla="*/ 471893 h 471893"/>
              <a:gd name="connsiteX2" fmla="*/ 7065206 w 7065206"/>
              <a:gd name="connsiteY2" fmla="*/ 463934 h 471893"/>
              <a:gd name="connsiteX3" fmla="*/ 3897409 w 7065206"/>
              <a:gd name="connsiteY3" fmla="*/ 24573 h 471893"/>
              <a:gd name="connsiteX4" fmla="*/ 0 w 7065206"/>
              <a:gd name="connsiteY4" fmla="*/ 0 h 471893"/>
              <a:gd name="connsiteX0" fmla="*/ 0 w 7071556"/>
              <a:gd name="connsiteY0" fmla="*/ 827 h 447320"/>
              <a:gd name="connsiteX1" fmla="*/ 1866626 w 7071556"/>
              <a:gd name="connsiteY1" fmla="*/ 447320 h 447320"/>
              <a:gd name="connsiteX2" fmla="*/ 7071556 w 7071556"/>
              <a:gd name="connsiteY2" fmla="*/ 439361 h 447320"/>
              <a:gd name="connsiteX3" fmla="*/ 3903759 w 7071556"/>
              <a:gd name="connsiteY3" fmla="*/ 0 h 447320"/>
              <a:gd name="connsiteX4" fmla="*/ 0 w 7071556"/>
              <a:gd name="connsiteY4" fmla="*/ 827 h 447320"/>
              <a:gd name="connsiteX0" fmla="*/ 0 w 7071556"/>
              <a:gd name="connsiteY0" fmla="*/ 827 h 447320"/>
              <a:gd name="connsiteX1" fmla="*/ 2901 w 7071556"/>
              <a:gd name="connsiteY1" fmla="*/ 447320 h 447320"/>
              <a:gd name="connsiteX2" fmla="*/ 7071556 w 7071556"/>
              <a:gd name="connsiteY2" fmla="*/ 439361 h 447320"/>
              <a:gd name="connsiteX3" fmla="*/ 3903759 w 7071556"/>
              <a:gd name="connsiteY3" fmla="*/ 0 h 447320"/>
              <a:gd name="connsiteX4" fmla="*/ 0 w 7071556"/>
              <a:gd name="connsiteY4" fmla="*/ 827 h 447320"/>
              <a:gd name="connsiteX0" fmla="*/ 0 w 5252281"/>
              <a:gd name="connsiteY0" fmla="*/ 827 h 452061"/>
              <a:gd name="connsiteX1" fmla="*/ 2901 w 5252281"/>
              <a:gd name="connsiteY1" fmla="*/ 447320 h 452061"/>
              <a:gd name="connsiteX2" fmla="*/ 5252281 w 5252281"/>
              <a:gd name="connsiteY2" fmla="*/ 452061 h 452061"/>
              <a:gd name="connsiteX3" fmla="*/ 3903759 w 5252281"/>
              <a:gd name="connsiteY3" fmla="*/ 0 h 452061"/>
              <a:gd name="connsiteX4" fmla="*/ 0 w 5252281"/>
              <a:gd name="connsiteY4" fmla="*/ 827 h 452061"/>
              <a:gd name="connsiteX0" fmla="*/ 0 w 5252281"/>
              <a:gd name="connsiteY0" fmla="*/ 7177 h 458411"/>
              <a:gd name="connsiteX1" fmla="*/ 2901 w 5252281"/>
              <a:gd name="connsiteY1" fmla="*/ 453670 h 458411"/>
              <a:gd name="connsiteX2" fmla="*/ 5252281 w 5252281"/>
              <a:gd name="connsiteY2" fmla="*/ 458411 h 458411"/>
              <a:gd name="connsiteX3" fmla="*/ 3208434 w 5252281"/>
              <a:gd name="connsiteY3" fmla="*/ 0 h 458411"/>
              <a:gd name="connsiteX4" fmla="*/ 0 w 5252281"/>
              <a:gd name="connsiteY4" fmla="*/ 7177 h 45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2281" h="458411">
                <a:moveTo>
                  <a:pt x="0" y="7177"/>
                </a:moveTo>
                <a:lnTo>
                  <a:pt x="2901" y="453670"/>
                </a:lnTo>
                <a:lnTo>
                  <a:pt x="5252281" y="458411"/>
                </a:lnTo>
                <a:lnTo>
                  <a:pt x="3208434" y="0"/>
                </a:lnTo>
                <a:lnTo>
                  <a:pt x="0" y="717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1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1" name="グラフ 20">
            <a:extLst>
              <a:ext uri="{FF2B5EF4-FFF2-40B4-BE49-F238E27FC236}">
                <a16:creationId xmlns:a16="http://schemas.microsoft.com/office/drawing/2014/main" id="{D943A438-B68C-E498-48A2-9F57DCD5C07C}"/>
              </a:ext>
            </a:extLst>
          </p:cNvPr>
          <p:cNvGraphicFramePr/>
          <p:nvPr/>
        </p:nvGraphicFramePr>
        <p:xfrm>
          <a:off x="141787" y="4537822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111E246-9978-AB90-F1D8-9DBBB42E606F}"/>
              </a:ext>
            </a:extLst>
          </p:cNvPr>
          <p:cNvSpPr txBox="1"/>
          <p:nvPr/>
        </p:nvSpPr>
        <p:spPr>
          <a:xfrm>
            <a:off x="1177787" y="5407731"/>
            <a:ext cx="1084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/>
              <a:t>52.6%</a:t>
            </a:r>
            <a:endParaRPr kumimoji="1" lang="ja-JP" altLang="en-US" sz="2400"/>
          </a:p>
        </p:txBody>
      </p:sp>
      <p:sp>
        <p:nvSpPr>
          <p:cNvPr id="25" name="四角形吹き出し 24">
            <a:extLst>
              <a:ext uri="{FF2B5EF4-FFF2-40B4-BE49-F238E27FC236}">
                <a16:creationId xmlns:a16="http://schemas.microsoft.com/office/drawing/2014/main" id="{2B94D3C6-C875-07D1-4F57-0416AEB0BB31}"/>
              </a:ext>
            </a:extLst>
          </p:cNvPr>
          <p:cNvSpPr/>
          <p:nvPr/>
        </p:nvSpPr>
        <p:spPr>
          <a:xfrm>
            <a:off x="6046742" y="4467316"/>
            <a:ext cx="2789695" cy="711602"/>
          </a:xfrm>
          <a:prstGeom prst="wedgeRectCallout">
            <a:avLst>
              <a:gd name="adj1" fmla="val -63055"/>
              <a:gd name="adj2" fmla="val 3964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It does not mean</a:t>
            </a:r>
            <a:b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failure immediately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28825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7F181-FD33-A59C-1554-3E514B046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0D2BFF-5A1B-B18F-FB51-453236F70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Result: Behavior Parameterization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B8437A-DF58-B1EE-174C-B607B9FF1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270" y="1764000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How many clone pairs 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that 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buil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t successfully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 </a:t>
            </a:r>
            <a:br>
              <a:rPr kumimoji="0" lang="en-US" altLang="ja-JP" dirty="0">
                <a:latin typeface="Arial Unicode MS" panose="020B0604020202020204" pitchFamily="34" charset="-128"/>
                <a:ea typeface="inherit"/>
              </a:rPr>
            </a:b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us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ed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 </a:t>
            </a:r>
            <a:r>
              <a:rPr kumimoji="0" lang="en-US" altLang="ja-JP" dirty="0">
                <a:latin typeface="Arial Unicode MS" panose="020B0604020202020204" pitchFamily="34" charset="-128"/>
                <a:ea typeface="inherit"/>
              </a:rPr>
              <a:t>lambda expressions</a:t>
            </a:r>
            <a:r>
              <a:rPr kumimoji="0" lang="ja-JP" altLang="ja-JP">
                <a:latin typeface="Arial Unicode MS" panose="020B0604020202020204" pitchFamily="34" charset="-128"/>
                <a:ea typeface="inherit"/>
              </a:rPr>
              <a:t>?</a:t>
            </a:r>
            <a:endParaRPr kumimoji="0" lang="ja-JP" altLang="ja-JP" sz="2000">
              <a:latin typeface="Arial" panose="020B0604020202020204" pitchFamily="34" charset="0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A198DF-DD90-C972-2BE1-EBEBA8FF7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32</a:t>
            </a:fld>
            <a:endParaRPr lang="ja-JP" altLang="en-US"/>
          </a:p>
        </p:txBody>
      </p:sp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127CAA42-1530-5C20-B161-F279072197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5169795"/>
              </p:ext>
            </p:extLst>
          </p:nvPr>
        </p:nvGraphicFramePr>
        <p:xfrm>
          <a:off x="144540" y="2807834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7602915-B391-0986-F83D-192F1B80A73F}"/>
              </a:ext>
            </a:extLst>
          </p:cNvPr>
          <p:cNvSpPr/>
          <p:nvPr/>
        </p:nvSpPr>
        <p:spPr>
          <a:xfrm>
            <a:off x="844826" y="4131000"/>
            <a:ext cx="4323522" cy="351548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AF1852A0-D8A6-5D36-0A03-E197B9779D5C}"/>
              </a:ext>
            </a:extLst>
          </p:cNvPr>
          <p:cNvSpPr/>
          <p:nvPr/>
        </p:nvSpPr>
        <p:spPr>
          <a:xfrm>
            <a:off x="284814" y="3637954"/>
            <a:ext cx="5255832" cy="536980"/>
          </a:xfrm>
          <a:custGeom>
            <a:avLst/>
            <a:gdLst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1589615 w 6787780"/>
              <a:gd name="connsiteY3" fmla="*/ 9777 h 1196897"/>
              <a:gd name="connsiteX4" fmla="*/ 0 w 6787780"/>
              <a:gd name="connsiteY4" fmla="*/ 0 h 1196897"/>
              <a:gd name="connsiteX0" fmla="*/ 0 w 7169853"/>
              <a:gd name="connsiteY0" fmla="*/ 33152 h 1187120"/>
              <a:gd name="connsiteX1" fmla="*/ 1385683 w 7169853"/>
              <a:gd name="connsiteY1" fmla="*/ 1187120 h 1187120"/>
              <a:gd name="connsiteX2" fmla="*/ 7169853 w 7169853"/>
              <a:gd name="connsiteY2" fmla="*/ 1182757 h 1187120"/>
              <a:gd name="connsiteX3" fmla="*/ 1971688 w 7169853"/>
              <a:gd name="connsiteY3" fmla="*/ 0 h 1187120"/>
              <a:gd name="connsiteX4" fmla="*/ 0 w 7169853"/>
              <a:gd name="connsiteY4" fmla="*/ 33152 h 1187120"/>
              <a:gd name="connsiteX0" fmla="*/ 0 w 7169853"/>
              <a:gd name="connsiteY0" fmla="*/ 0 h 1153968"/>
              <a:gd name="connsiteX1" fmla="*/ 1385683 w 7169853"/>
              <a:gd name="connsiteY1" fmla="*/ 1153968 h 1153968"/>
              <a:gd name="connsiteX2" fmla="*/ 7169853 w 7169853"/>
              <a:gd name="connsiteY2" fmla="*/ 1149605 h 1153968"/>
              <a:gd name="connsiteX3" fmla="*/ 1821434 w 7169853"/>
              <a:gd name="connsiteY3" fmla="*/ 14070 h 1153968"/>
              <a:gd name="connsiteX4" fmla="*/ 0 w 7169853"/>
              <a:gd name="connsiteY4" fmla="*/ 0 h 1153968"/>
              <a:gd name="connsiteX0" fmla="*/ 0 w 7169853"/>
              <a:gd name="connsiteY0" fmla="*/ 3102 h 1157070"/>
              <a:gd name="connsiteX1" fmla="*/ 1385683 w 7169853"/>
              <a:gd name="connsiteY1" fmla="*/ 1157070 h 1157070"/>
              <a:gd name="connsiteX2" fmla="*/ 7169853 w 7169853"/>
              <a:gd name="connsiteY2" fmla="*/ 1152707 h 1157070"/>
              <a:gd name="connsiteX3" fmla="*/ 1817141 w 7169853"/>
              <a:gd name="connsiteY3" fmla="*/ 0 h 1157070"/>
              <a:gd name="connsiteX4" fmla="*/ 0 w 7169853"/>
              <a:gd name="connsiteY4" fmla="*/ 3102 h 1157070"/>
              <a:gd name="connsiteX0" fmla="*/ 0 w 7169853"/>
              <a:gd name="connsiteY0" fmla="*/ 3102 h 1152707"/>
              <a:gd name="connsiteX1" fmla="*/ 982272 w 7169853"/>
              <a:gd name="connsiteY1" fmla="*/ 551952 h 1152707"/>
              <a:gd name="connsiteX2" fmla="*/ 7169853 w 7169853"/>
              <a:gd name="connsiteY2" fmla="*/ 1152707 h 1152707"/>
              <a:gd name="connsiteX3" fmla="*/ 1817141 w 7169853"/>
              <a:gd name="connsiteY3" fmla="*/ 0 h 1152707"/>
              <a:gd name="connsiteX4" fmla="*/ 0 w 7169853"/>
              <a:gd name="connsiteY4" fmla="*/ 3102 h 1152707"/>
              <a:gd name="connsiteX0" fmla="*/ 0 w 4426653"/>
              <a:gd name="connsiteY0" fmla="*/ 3102 h 551952"/>
              <a:gd name="connsiteX1" fmla="*/ 982272 w 4426653"/>
              <a:gd name="connsiteY1" fmla="*/ 551952 h 551952"/>
              <a:gd name="connsiteX2" fmla="*/ 4426653 w 4426653"/>
              <a:gd name="connsiteY2" fmla="*/ 265201 h 551952"/>
              <a:gd name="connsiteX3" fmla="*/ 1817141 w 4426653"/>
              <a:gd name="connsiteY3" fmla="*/ 0 h 551952"/>
              <a:gd name="connsiteX4" fmla="*/ 0 w 4426653"/>
              <a:gd name="connsiteY4" fmla="*/ 3102 h 551952"/>
              <a:gd name="connsiteX0" fmla="*/ 0 w 4426653"/>
              <a:gd name="connsiteY0" fmla="*/ 3102 h 265201"/>
              <a:gd name="connsiteX1" fmla="*/ 807461 w 4426653"/>
              <a:gd name="connsiteY1" fmla="*/ 242670 h 265201"/>
              <a:gd name="connsiteX2" fmla="*/ 4426653 w 4426653"/>
              <a:gd name="connsiteY2" fmla="*/ 265201 h 265201"/>
              <a:gd name="connsiteX3" fmla="*/ 1817141 w 4426653"/>
              <a:gd name="connsiteY3" fmla="*/ 0 h 265201"/>
              <a:gd name="connsiteX4" fmla="*/ 0 w 4426653"/>
              <a:gd name="connsiteY4" fmla="*/ 3102 h 265201"/>
              <a:gd name="connsiteX0" fmla="*/ 0 w 4426653"/>
              <a:gd name="connsiteY0" fmla="*/ 3102 h 515515"/>
              <a:gd name="connsiteX1" fmla="*/ 711597 w 4426653"/>
              <a:gd name="connsiteY1" fmla="*/ 515515 h 515515"/>
              <a:gd name="connsiteX2" fmla="*/ 4426653 w 4426653"/>
              <a:gd name="connsiteY2" fmla="*/ 265201 h 515515"/>
              <a:gd name="connsiteX3" fmla="*/ 1817141 w 4426653"/>
              <a:gd name="connsiteY3" fmla="*/ 0 h 515515"/>
              <a:gd name="connsiteX4" fmla="*/ 0 w 4426653"/>
              <a:gd name="connsiteY4" fmla="*/ 3102 h 515515"/>
              <a:gd name="connsiteX0" fmla="*/ 0 w 5938362"/>
              <a:gd name="connsiteY0" fmla="*/ 3102 h 515515"/>
              <a:gd name="connsiteX1" fmla="*/ 711597 w 5938362"/>
              <a:gd name="connsiteY1" fmla="*/ 515515 h 515515"/>
              <a:gd name="connsiteX2" fmla="*/ 5938362 w 5938362"/>
              <a:gd name="connsiteY2" fmla="*/ 493801 h 515515"/>
              <a:gd name="connsiteX3" fmla="*/ 1817141 w 5938362"/>
              <a:gd name="connsiteY3" fmla="*/ 0 h 515515"/>
              <a:gd name="connsiteX4" fmla="*/ 0 w 5938362"/>
              <a:gd name="connsiteY4" fmla="*/ 3102 h 515515"/>
              <a:gd name="connsiteX0" fmla="*/ 9620 w 5947982"/>
              <a:gd name="connsiteY0" fmla="*/ 3102 h 536980"/>
              <a:gd name="connsiteX1" fmla="*/ 0 w 5947982"/>
              <a:gd name="connsiteY1" fmla="*/ 536980 h 536980"/>
              <a:gd name="connsiteX2" fmla="*/ 5947982 w 5947982"/>
              <a:gd name="connsiteY2" fmla="*/ 493801 h 536980"/>
              <a:gd name="connsiteX3" fmla="*/ 1826761 w 5947982"/>
              <a:gd name="connsiteY3" fmla="*/ 0 h 536980"/>
              <a:gd name="connsiteX4" fmla="*/ 9620 w 5947982"/>
              <a:gd name="connsiteY4" fmla="*/ 3102 h 536980"/>
              <a:gd name="connsiteX0" fmla="*/ 9620 w 5249482"/>
              <a:gd name="connsiteY0" fmla="*/ 3102 h 536980"/>
              <a:gd name="connsiteX1" fmla="*/ 0 w 5249482"/>
              <a:gd name="connsiteY1" fmla="*/ 536980 h 536980"/>
              <a:gd name="connsiteX2" fmla="*/ 5249482 w 5249482"/>
              <a:gd name="connsiteY2" fmla="*/ 500151 h 536980"/>
              <a:gd name="connsiteX3" fmla="*/ 1826761 w 5249482"/>
              <a:gd name="connsiteY3" fmla="*/ 0 h 536980"/>
              <a:gd name="connsiteX4" fmla="*/ 9620 w 5249482"/>
              <a:gd name="connsiteY4" fmla="*/ 3102 h 536980"/>
              <a:gd name="connsiteX0" fmla="*/ 9620 w 5255832"/>
              <a:gd name="connsiteY0" fmla="*/ 3102 h 536980"/>
              <a:gd name="connsiteX1" fmla="*/ 0 w 5255832"/>
              <a:gd name="connsiteY1" fmla="*/ 536980 h 536980"/>
              <a:gd name="connsiteX2" fmla="*/ 5255832 w 5255832"/>
              <a:gd name="connsiteY2" fmla="*/ 500151 h 536980"/>
              <a:gd name="connsiteX3" fmla="*/ 1826761 w 5255832"/>
              <a:gd name="connsiteY3" fmla="*/ 0 h 536980"/>
              <a:gd name="connsiteX4" fmla="*/ 9620 w 5255832"/>
              <a:gd name="connsiteY4" fmla="*/ 3102 h 53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5832" h="536980">
                <a:moveTo>
                  <a:pt x="9620" y="3102"/>
                </a:moveTo>
                <a:lnTo>
                  <a:pt x="0" y="536980"/>
                </a:lnTo>
                <a:lnTo>
                  <a:pt x="5255832" y="500151"/>
                </a:lnTo>
                <a:lnTo>
                  <a:pt x="1826761" y="0"/>
                </a:lnTo>
                <a:lnTo>
                  <a:pt x="9620" y="3102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1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20" name="グラフ 19">
            <a:extLst>
              <a:ext uri="{FF2B5EF4-FFF2-40B4-BE49-F238E27FC236}">
                <a16:creationId xmlns:a16="http://schemas.microsoft.com/office/drawing/2014/main" id="{10466D12-57F6-4E92-DCA1-F33628D483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1509049"/>
              </p:ext>
            </p:extLst>
          </p:nvPr>
        </p:nvGraphicFramePr>
        <p:xfrm>
          <a:off x="144540" y="3689917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F5FC545-B478-2CF0-A85E-336EC9CDE2C9}"/>
              </a:ext>
            </a:extLst>
          </p:cNvPr>
          <p:cNvSpPr/>
          <p:nvPr/>
        </p:nvSpPr>
        <p:spPr>
          <a:xfrm>
            <a:off x="638008" y="4937932"/>
            <a:ext cx="4561726" cy="481973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BDCB2823-254A-55F1-5D94-F16939664569}"/>
              </a:ext>
            </a:extLst>
          </p:cNvPr>
          <p:cNvSpPr/>
          <p:nvPr/>
        </p:nvSpPr>
        <p:spPr>
          <a:xfrm>
            <a:off x="282281" y="4521470"/>
            <a:ext cx="5252281" cy="458411"/>
          </a:xfrm>
          <a:custGeom>
            <a:avLst/>
            <a:gdLst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1589615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2776389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0 h 1196897"/>
              <a:gd name="connsiteX1" fmla="*/ 1003610 w 6787780"/>
              <a:gd name="connsiteY1" fmla="*/ 1196897 h 1196897"/>
              <a:gd name="connsiteX2" fmla="*/ 6787780 w 6787780"/>
              <a:gd name="connsiteY2" fmla="*/ 1192534 h 1196897"/>
              <a:gd name="connsiteX3" fmla="*/ 2795844 w 6787780"/>
              <a:gd name="connsiteY3" fmla="*/ 9777 h 1196897"/>
              <a:gd name="connsiteX4" fmla="*/ 0 w 6787780"/>
              <a:gd name="connsiteY4" fmla="*/ 0 h 1196897"/>
              <a:gd name="connsiteX0" fmla="*/ 0 w 6787780"/>
              <a:gd name="connsiteY0" fmla="*/ 5463 h 1202360"/>
              <a:gd name="connsiteX1" fmla="*/ 1003610 w 6787780"/>
              <a:gd name="connsiteY1" fmla="*/ 1202360 h 1202360"/>
              <a:gd name="connsiteX2" fmla="*/ 6787780 w 6787780"/>
              <a:gd name="connsiteY2" fmla="*/ 1197997 h 1202360"/>
              <a:gd name="connsiteX3" fmla="*/ 2757744 w 6787780"/>
              <a:gd name="connsiteY3" fmla="*/ 0 h 1202360"/>
              <a:gd name="connsiteX4" fmla="*/ 0 w 6787780"/>
              <a:gd name="connsiteY4" fmla="*/ 5463 h 1202360"/>
              <a:gd name="connsiteX0" fmla="*/ 0 w 7160014"/>
              <a:gd name="connsiteY0" fmla="*/ 822759 h 1202360"/>
              <a:gd name="connsiteX1" fmla="*/ 1375844 w 7160014"/>
              <a:gd name="connsiteY1" fmla="*/ 1202360 h 1202360"/>
              <a:gd name="connsiteX2" fmla="*/ 7160014 w 7160014"/>
              <a:gd name="connsiteY2" fmla="*/ 1197997 h 1202360"/>
              <a:gd name="connsiteX3" fmla="*/ 3129978 w 7160014"/>
              <a:gd name="connsiteY3" fmla="*/ 0 h 1202360"/>
              <a:gd name="connsiteX4" fmla="*/ 0 w 7160014"/>
              <a:gd name="connsiteY4" fmla="*/ 822759 h 1202360"/>
              <a:gd name="connsiteX0" fmla="*/ 0 w 7297579"/>
              <a:gd name="connsiteY0" fmla="*/ 0 h 2014192"/>
              <a:gd name="connsiteX1" fmla="*/ 1513409 w 7297579"/>
              <a:gd name="connsiteY1" fmla="*/ 2014192 h 2014192"/>
              <a:gd name="connsiteX2" fmla="*/ 7297579 w 7297579"/>
              <a:gd name="connsiteY2" fmla="*/ 2009829 h 2014192"/>
              <a:gd name="connsiteX3" fmla="*/ 3267543 w 7297579"/>
              <a:gd name="connsiteY3" fmla="*/ 811832 h 2014192"/>
              <a:gd name="connsiteX4" fmla="*/ 0 w 7297579"/>
              <a:gd name="connsiteY4" fmla="*/ 0 h 2014192"/>
              <a:gd name="connsiteX0" fmla="*/ 0 w 7297579"/>
              <a:gd name="connsiteY0" fmla="*/ 5463 h 2019655"/>
              <a:gd name="connsiteX1" fmla="*/ 1513409 w 7297579"/>
              <a:gd name="connsiteY1" fmla="*/ 2019655 h 2019655"/>
              <a:gd name="connsiteX2" fmla="*/ 7297579 w 7297579"/>
              <a:gd name="connsiteY2" fmla="*/ 2015292 h 2019655"/>
              <a:gd name="connsiteX3" fmla="*/ 3170438 w 7297579"/>
              <a:gd name="connsiteY3" fmla="*/ 0 h 2019655"/>
              <a:gd name="connsiteX4" fmla="*/ 0 w 7297579"/>
              <a:gd name="connsiteY4" fmla="*/ 5463 h 2019655"/>
              <a:gd name="connsiteX0" fmla="*/ 0 w 7311125"/>
              <a:gd name="connsiteY0" fmla="*/ 8850 h 2019655"/>
              <a:gd name="connsiteX1" fmla="*/ 1526955 w 7311125"/>
              <a:gd name="connsiteY1" fmla="*/ 2019655 h 2019655"/>
              <a:gd name="connsiteX2" fmla="*/ 7311125 w 7311125"/>
              <a:gd name="connsiteY2" fmla="*/ 2015292 h 2019655"/>
              <a:gd name="connsiteX3" fmla="*/ 3183984 w 7311125"/>
              <a:gd name="connsiteY3" fmla="*/ 0 h 2019655"/>
              <a:gd name="connsiteX4" fmla="*/ 0 w 7311125"/>
              <a:gd name="connsiteY4" fmla="*/ 8850 h 2019655"/>
              <a:gd name="connsiteX0" fmla="*/ 0 w 7311125"/>
              <a:gd name="connsiteY0" fmla="*/ 8850 h 2015292"/>
              <a:gd name="connsiteX1" fmla="*/ 1144050 w 7311125"/>
              <a:gd name="connsiteY1" fmla="*/ 488035 h 2015292"/>
              <a:gd name="connsiteX2" fmla="*/ 7311125 w 7311125"/>
              <a:gd name="connsiteY2" fmla="*/ 2015292 h 2015292"/>
              <a:gd name="connsiteX3" fmla="*/ 3183984 w 7311125"/>
              <a:gd name="connsiteY3" fmla="*/ 0 h 2015292"/>
              <a:gd name="connsiteX4" fmla="*/ 0 w 7311125"/>
              <a:gd name="connsiteY4" fmla="*/ 8850 h 2015292"/>
              <a:gd name="connsiteX0" fmla="*/ 0 w 3876410"/>
              <a:gd name="connsiteY0" fmla="*/ 8850 h 535107"/>
              <a:gd name="connsiteX1" fmla="*/ 1144050 w 3876410"/>
              <a:gd name="connsiteY1" fmla="*/ 488035 h 535107"/>
              <a:gd name="connsiteX2" fmla="*/ 3876410 w 3876410"/>
              <a:gd name="connsiteY2" fmla="*/ 535107 h 535107"/>
              <a:gd name="connsiteX3" fmla="*/ 3183984 w 3876410"/>
              <a:gd name="connsiteY3" fmla="*/ 0 h 535107"/>
              <a:gd name="connsiteX4" fmla="*/ 0 w 3876410"/>
              <a:gd name="connsiteY4" fmla="*/ 8850 h 535107"/>
              <a:gd name="connsiteX0" fmla="*/ 0 w 3876410"/>
              <a:gd name="connsiteY0" fmla="*/ 8850 h 538461"/>
              <a:gd name="connsiteX1" fmla="*/ 1137326 w 3876410"/>
              <a:gd name="connsiteY1" fmla="*/ 538461 h 538461"/>
              <a:gd name="connsiteX2" fmla="*/ 3876410 w 3876410"/>
              <a:gd name="connsiteY2" fmla="*/ 535107 h 538461"/>
              <a:gd name="connsiteX3" fmla="*/ 3183984 w 3876410"/>
              <a:gd name="connsiteY3" fmla="*/ 0 h 538461"/>
              <a:gd name="connsiteX4" fmla="*/ 0 w 3876410"/>
              <a:gd name="connsiteY4" fmla="*/ 8850 h 538461"/>
              <a:gd name="connsiteX0" fmla="*/ 0 w 3896580"/>
              <a:gd name="connsiteY0" fmla="*/ 89533 h 538461"/>
              <a:gd name="connsiteX1" fmla="*/ 1157496 w 3896580"/>
              <a:gd name="connsiteY1" fmla="*/ 538461 h 538461"/>
              <a:gd name="connsiteX2" fmla="*/ 3896580 w 3896580"/>
              <a:gd name="connsiteY2" fmla="*/ 535107 h 538461"/>
              <a:gd name="connsiteX3" fmla="*/ 3204154 w 3896580"/>
              <a:gd name="connsiteY3" fmla="*/ 0 h 538461"/>
              <a:gd name="connsiteX4" fmla="*/ 0 w 3896580"/>
              <a:gd name="connsiteY4" fmla="*/ 89533 h 538461"/>
              <a:gd name="connsiteX0" fmla="*/ 0 w 3896580"/>
              <a:gd name="connsiteY0" fmla="*/ 0 h 448928"/>
              <a:gd name="connsiteX1" fmla="*/ 1157496 w 3896580"/>
              <a:gd name="connsiteY1" fmla="*/ 448928 h 448928"/>
              <a:gd name="connsiteX2" fmla="*/ 3896580 w 3896580"/>
              <a:gd name="connsiteY2" fmla="*/ 445574 h 448928"/>
              <a:gd name="connsiteX3" fmla="*/ 3204154 w 3896580"/>
              <a:gd name="connsiteY3" fmla="*/ 7958 h 448928"/>
              <a:gd name="connsiteX4" fmla="*/ 0 w 3896580"/>
              <a:gd name="connsiteY4" fmla="*/ 0 h 448928"/>
              <a:gd name="connsiteX0" fmla="*/ 0 w 3896580"/>
              <a:gd name="connsiteY0" fmla="*/ 0 h 448928"/>
              <a:gd name="connsiteX1" fmla="*/ 1157496 w 3896580"/>
              <a:gd name="connsiteY1" fmla="*/ 448928 h 448928"/>
              <a:gd name="connsiteX2" fmla="*/ 3896580 w 3896580"/>
              <a:gd name="connsiteY2" fmla="*/ 445574 h 448928"/>
              <a:gd name="connsiteX3" fmla="*/ 3194629 w 3896580"/>
              <a:gd name="connsiteY3" fmla="*/ 1608 h 448928"/>
              <a:gd name="connsiteX4" fmla="*/ 0 w 3896580"/>
              <a:gd name="connsiteY4" fmla="*/ 0 h 448928"/>
              <a:gd name="connsiteX0" fmla="*/ 0 w 6357944"/>
              <a:gd name="connsiteY0" fmla="*/ 0 h 508204"/>
              <a:gd name="connsiteX1" fmla="*/ 1157496 w 6357944"/>
              <a:gd name="connsiteY1" fmla="*/ 448928 h 508204"/>
              <a:gd name="connsiteX2" fmla="*/ 6357944 w 6357944"/>
              <a:gd name="connsiteY2" fmla="*/ 508204 h 508204"/>
              <a:gd name="connsiteX3" fmla="*/ 3194629 w 6357944"/>
              <a:gd name="connsiteY3" fmla="*/ 1608 h 508204"/>
              <a:gd name="connsiteX4" fmla="*/ 0 w 6357944"/>
              <a:gd name="connsiteY4" fmla="*/ 0 h 508204"/>
              <a:gd name="connsiteX0" fmla="*/ 0 w 6362426"/>
              <a:gd name="connsiteY0" fmla="*/ 0 h 448928"/>
              <a:gd name="connsiteX1" fmla="*/ 1157496 w 6362426"/>
              <a:gd name="connsiteY1" fmla="*/ 448928 h 448928"/>
              <a:gd name="connsiteX2" fmla="*/ 6362426 w 6362426"/>
              <a:gd name="connsiteY2" fmla="*/ 440969 h 448928"/>
              <a:gd name="connsiteX3" fmla="*/ 3194629 w 6362426"/>
              <a:gd name="connsiteY3" fmla="*/ 1608 h 448928"/>
              <a:gd name="connsiteX4" fmla="*/ 0 w 6362426"/>
              <a:gd name="connsiteY4" fmla="*/ 0 h 448928"/>
              <a:gd name="connsiteX0" fmla="*/ 0 w 7078706"/>
              <a:gd name="connsiteY0" fmla="*/ 0 h 448928"/>
              <a:gd name="connsiteX1" fmla="*/ 1873776 w 7078706"/>
              <a:gd name="connsiteY1" fmla="*/ 448928 h 448928"/>
              <a:gd name="connsiteX2" fmla="*/ 7078706 w 7078706"/>
              <a:gd name="connsiteY2" fmla="*/ 440969 h 448928"/>
              <a:gd name="connsiteX3" fmla="*/ 3910909 w 7078706"/>
              <a:gd name="connsiteY3" fmla="*/ 1608 h 448928"/>
              <a:gd name="connsiteX4" fmla="*/ 0 w 7078706"/>
              <a:gd name="connsiteY4" fmla="*/ 0 h 448928"/>
              <a:gd name="connsiteX0" fmla="*/ 0 w 7190466"/>
              <a:gd name="connsiteY0" fmla="*/ 150792 h 447320"/>
              <a:gd name="connsiteX1" fmla="*/ 1985536 w 7190466"/>
              <a:gd name="connsiteY1" fmla="*/ 447320 h 447320"/>
              <a:gd name="connsiteX2" fmla="*/ 7190466 w 7190466"/>
              <a:gd name="connsiteY2" fmla="*/ 439361 h 447320"/>
              <a:gd name="connsiteX3" fmla="*/ 4022669 w 7190466"/>
              <a:gd name="connsiteY3" fmla="*/ 0 h 447320"/>
              <a:gd name="connsiteX4" fmla="*/ 0 w 7190466"/>
              <a:gd name="connsiteY4" fmla="*/ 150792 h 447320"/>
              <a:gd name="connsiteX0" fmla="*/ 0 w 7065206"/>
              <a:gd name="connsiteY0" fmla="*/ 0 h 471893"/>
              <a:gd name="connsiteX1" fmla="*/ 1860276 w 7065206"/>
              <a:gd name="connsiteY1" fmla="*/ 471893 h 471893"/>
              <a:gd name="connsiteX2" fmla="*/ 7065206 w 7065206"/>
              <a:gd name="connsiteY2" fmla="*/ 463934 h 471893"/>
              <a:gd name="connsiteX3" fmla="*/ 3897409 w 7065206"/>
              <a:gd name="connsiteY3" fmla="*/ 24573 h 471893"/>
              <a:gd name="connsiteX4" fmla="*/ 0 w 7065206"/>
              <a:gd name="connsiteY4" fmla="*/ 0 h 471893"/>
              <a:gd name="connsiteX0" fmla="*/ 0 w 7071556"/>
              <a:gd name="connsiteY0" fmla="*/ 827 h 447320"/>
              <a:gd name="connsiteX1" fmla="*/ 1866626 w 7071556"/>
              <a:gd name="connsiteY1" fmla="*/ 447320 h 447320"/>
              <a:gd name="connsiteX2" fmla="*/ 7071556 w 7071556"/>
              <a:gd name="connsiteY2" fmla="*/ 439361 h 447320"/>
              <a:gd name="connsiteX3" fmla="*/ 3903759 w 7071556"/>
              <a:gd name="connsiteY3" fmla="*/ 0 h 447320"/>
              <a:gd name="connsiteX4" fmla="*/ 0 w 7071556"/>
              <a:gd name="connsiteY4" fmla="*/ 827 h 447320"/>
              <a:gd name="connsiteX0" fmla="*/ 0 w 7071556"/>
              <a:gd name="connsiteY0" fmla="*/ 827 h 447320"/>
              <a:gd name="connsiteX1" fmla="*/ 2901 w 7071556"/>
              <a:gd name="connsiteY1" fmla="*/ 447320 h 447320"/>
              <a:gd name="connsiteX2" fmla="*/ 7071556 w 7071556"/>
              <a:gd name="connsiteY2" fmla="*/ 439361 h 447320"/>
              <a:gd name="connsiteX3" fmla="*/ 3903759 w 7071556"/>
              <a:gd name="connsiteY3" fmla="*/ 0 h 447320"/>
              <a:gd name="connsiteX4" fmla="*/ 0 w 7071556"/>
              <a:gd name="connsiteY4" fmla="*/ 827 h 447320"/>
              <a:gd name="connsiteX0" fmla="*/ 0 w 5252281"/>
              <a:gd name="connsiteY0" fmla="*/ 827 h 452061"/>
              <a:gd name="connsiteX1" fmla="*/ 2901 w 5252281"/>
              <a:gd name="connsiteY1" fmla="*/ 447320 h 452061"/>
              <a:gd name="connsiteX2" fmla="*/ 5252281 w 5252281"/>
              <a:gd name="connsiteY2" fmla="*/ 452061 h 452061"/>
              <a:gd name="connsiteX3" fmla="*/ 3903759 w 5252281"/>
              <a:gd name="connsiteY3" fmla="*/ 0 h 452061"/>
              <a:gd name="connsiteX4" fmla="*/ 0 w 5252281"/>
              <a:gd name="connsiteY4" fmla="*/ 827 h 452061"/>
              <a:gd name="connsiteX0" fmla="*/ 0 w 5252281"/>
              <a:gd name="connsiteY0" fmla="*/ 7177 h 458411"/>
              <a:gd name="connsiteX1" fmla="*/ 2901 w 5252281"/>
              <a:gd name="connsiteY1" fmla="*/ 453670 h 458411"/>
              <a:gd name="connsiteX2" fmla="*/ 5252281 w 5252281"/>
              <a:gd name="connsiteY2" fmla="*/ 458411 h 458411"/>
              <a:gd name="connsiteX3" fmla="*/ 3208434 w 5252281"/>
              <a:gd name="connsiteY3" fmla="*/ 0 h 458411"/>
              <a:gd name="connsiteX4" fmla="*/ 0 w 5252281"/>
              <a:gd name="connsiteY4" fmla="*/ 7177 h 458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52281" h="458411">
                <a:moveTo>
                  <a:pt x="0" y="7177"/>
                </a:moveTo>
                <a:lnTo>
                  <a:pt x="2901" y="453670"/>
                </a:lnTo>
                <a:lnTo>
                  <a:pt x="5252281" y="458411"/>
                </a:lnTo>
                <a:lnTo>
                  <a:pt x="3208434" y="0"/>
                </a:lnTo>
                <a:lnTo>
                  <a:pt x="0" y="7177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  <a:alpha val="51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7" name="グラフ 16">
            <a:extLst>
              <a:ext uri="{FF2B5EF4-FFF2-40B4-BE49-F238E27FC236}">
                <a16:creationId xmlns:a16="http://schemas.microsoft.com/office/drawing/2014/main" id="{13752D42-6343-C3B1-AC0C-1BB3E6CBC5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7614136"/>
              </p:ext>
            </p:extLst>
          </p:nvPr>
        </p:nvGraphicFramePr>
        <p:xfrm>
          <a:off x="137478" y="4537822"/>
          <a:ext cx="5541885" cy="1764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F980E84-150D-DDE1-B424-642670D3C38E}"/>
              </a:ext>
            </a:extLst>
          </p:cNvPr>
          <p:cNvSpPr txBox="1"/>
          <p:nvPr/>
        </p:nvSpPr>
        <p:spPr>
          <a:xfrm>
            <a:off x="934651" y="5433501"/>
            <a:ext cx="1084217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/>
              <a:t>44.2%</a:t>
            </a:r>
            <a:endParaRPr kumimoji="1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26690140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3CCD61-4E3A-E6CE-C7D0-D64FD8975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Future Works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924378-BE23-ED8D-FA41-EA8511158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None/>
            </a:pPr>
            <a:r>
              <a:rPr lang="en-US" altLang="ja-JP" dirty="0"/>
              <a:t>- Comprehensive Implementation</a:t>
            </a:r>
          </a:p>
          <a:p>
            <a:pPr marL="457200" indent="-457200">
              <a:buClr>
                <a:schemeClr val="tx1"/>
              </a:buClr>
              <a:buFontTx/>
              <a:buChar char="-"/>
            </a:pPr>
            <a:r>
              <a:rPr lang="en-US" altLang="ja-JP" sz="2400" dirty="0"/>
              <a:t>Our implementation does not support</a:t>
            </a:r>
            <a:br>
              <a:rPr lang="en-US" altLang="ja-JP" sz="2400" dirty="0"/>
            </a:br>
            <a:r>
              <a:rPr lang="en-US" altLang="ja-JP" sz="2400" dirty="0"/>
              <a:t>less commonly used syntax. </a:t>
            </a:r>
            <a:endParaRPr kumimoji="1" lang="en-US" altLang="ja-JP" sz="2400" dirty="0"/>
          </a:p>
          <a:p>
            <a:pPr>
              <a:buClr>
                <a:schemeClr val="tx1"/>
              </a:buClr>
              <a:buNone/>
            </a:pPr>
            <a:r>
              <a:rPr kumimoji="1" lang="en-US" altLang="ja-JP" dirty="0"/>
              <a:t>- Naming Method and Parameters</a:t>
            </a:r>
          </a:p>
          <a:p>
            <a:pPr marL="457200" indent="-457200">
              <a:buClr>
                <a:schemeClr val="tx1"/>
              </a:buClr>
              <a:buFontTx/>
              <a:buChar char="-"/>
            </a:pPr>
            <a:r>
              <a:rPr lang="en-US" altLang="ja-JP" sz="2400" dirty="0"/>
              <a:t>Meaningful name makes the purpose clear.</a:t>
            </a:r>
            <a:endParaRPr kumimoji="1" lang="en-US" altLang="ja-JP" sz="2400" dirty="0"/>
          </a:p>
          <a:p>
            <a:pPr>
              <a:buClr>
                <a:schemeClr val="tx1"/>
              </a:buClr>
              <a:buNone/>
            </a:pPr>
            <a:r>
              <a:rPr kumimoji="1" lang="en-US" altLang="ja-JP" dirty="0"/>
              <a:t>- Application to Clone Class</a:t>
            </a:r>
            <a:endParaRPr lang="en-US" altLang="ja-JP" dirty="0"/>
          </a:p>
          <a:p>
            <a:pPr marL="457200" indent="-457200">
              <a:buClr>
                <a:schemeClr val="tx1"/>
              </a:buClr>
              <a:buFontTx/>
              <a:buChar char="-"/>
            </a:pPr>
            <a:r>
              <a:rPr lang="en-US" altLang="ja-JP" sz="2400" dirty="0"/>
              <a:t>It is more practical to refactor multiple code clones.</a:t>
            </a:r>
            <a:endParaRPr kumimoji="1" lang="en-US" altLang="ja-JP" dirty="0"/>
          </a:p>
          <a:p>
            <a:pPr>
              <a:buClr>
                <a:schemeClr val="tx1"/>
              </a:buClr>
              <a:buNone/>
            </a:pPr>
            <a:endParaRPr kumimoji="1" lang="en-US" altLang="ja-JP" dirty="0"/>
          </a:p>
          <a:p>
            <a:pPr marL="457200" indent="-457200">
              <a:buClr>
                <a:schemeClr val="tx1"/>
              </a:buClr>
              <a:buFont typeface="Wingdings" pitchFamily="2" charset="2"/>
              <a:buChar char="l"/>
            </a:pP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7D8A86-65A3-EC4E-E519-574E8DA8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043657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1699A-C2D3-73A1-4A5A-C68E46192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050C96-9358-96B7-13DC-FFF4E235A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Future Works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0EF25F-5BF1-17E1-3059-B84052213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None/>
            </a:pPr>
            <a:r>
              <a:rPr lang="en-US" altLang="ja-JP" dirty="0"/>
              <a:t>- Comprehensive Implementation</a:t>
            </a:r>
          </a:p>
          <a:p>
            <a:pPr marL="457200" indent="-457200">
              <a:buClr>
                <a:schemeClr val="tx1"/>
              </a:buClr>
              <a:buFontTx/>
              <a:buChar char="-"/>
            </a:pPr>
            <a:r>
              <a:rPr lang="en-US" altLang="ja-JP" sz="2400" dirty="0"/>
              <a:t>Our implementation does not support</a:t>
            </a:r>
            <a:br>
              <a:rPr lang="en-US" altLang="ja-JP" sz="2400" dirty="0"/>
            </a:br>
            <a:r>
              <a:rPr lang="en-US" altLang="ja-JP" sz="2400" dirty="0"/>
              <a:t>less commonly used syntax. </a:t>
            </a:r>
            <a:endParaRPr kumimoji="1" lang="en-US" altLang="ja-JP" sz="2400" dirty="0"/>
          </a:p>
          <a:p>
            <a:pPr>
              <a:buClr>
                <a:schemeClr val="tx1"/>
              </a:buClr>
              <a:buNone/>
            </a:pPr>
            <a:r>
              <a:rPr kumimoji="1" lang="en-US" altLang="ja-JP" dirty="0"/>
              <a:t>- </a:t>
            </a:r>
            <a:r>
              <a:rPr kumimoji="1" lang="en-US" altLang="ja-JP" dirty="0">
                <a:solidFill>
                  <a:srgbClr val="FF0000"/>
                </a:solidFill>
              </a:rPr>
              <a:t>Naming Method and Parameters</a:t>
            </a:r>
          </a:p>
          <a:p>
            <a:pPr marL="457200" indent="-457200">
              <a:buClr>
                <a:schemeClr val="tx1"/>
              </a:buClr>
              <a:buFontTx/>
              <a:buChar char="-"/>
            </a:pPr>
            <a:r>
              <a:rPr lang="en-US" altLang="ja-JP" sz="2400" dirty="0"/>
              <a:t>Meaningful name makes the purpose clear.</a:t>
            </a:r>
            <a:endParaRPr kumimoji="1" lang="en-US" altLang="ja-JP" sz="2400" dirty="0"/>
          </a:p>
          <a:p>
            <a:pPr>
              <a:buClr>
                <a:schemeClr val="tx1"/>
              </a:buClr>
              <a:buNone/>
            </a:pPr>
            <a:r>
              <a:rPr kumimoji="1" lang="en-US" altLang="ja-JP" dirty="0"/>
              <a:t>- Application to Clone Class</a:t>
            </a:r>
            <a:endParaRPr lang="en-US" altLang="ja-JP" dirty="0"/>
          </a:p>
          <a:p>
            <a:pPr marL="457200" indent="-457200">
              <a:buClr>
                <a:schemeClr val="tx1"/>
              </a:buClr>
              <a:buFontTx/>
              <a:buChar char="-"/>
            </a:pPr>
            <a:r>
              <a:rPr lang="en-US" altLang="ja-JP" sz="2400" dirty="0"/>
              <a:t>It is more practical to refactor multiple code clones.</a:t>
            </a:r>
            <a:endParaRPr kumimoji="1" lang="en-US" altLang="ja-JP" dirty="0"/>
          </a:p>
          <a:p>
            <a:pPr>
              <a:buClr>
                <a:schemeClr val="tx1"/>
              </a:buClr>
              <a:buNone/>
            </a:pPr>
            <a:endParaRPr kumimoji="1" lang="en-US" altLang="ja-JP" dirty="0"/>
          </a:p>
          <a:p>
            <a:pPr marL="457200" indent="-457200">
              <a:buClr>
                <a:schemeClr val="tx1"/>
              </a:buClr>
              <a:buFont typeface="Wingdings" pitchFamily="2" charset="2"/>
              <a:buChar char="l"/>
            </a:pP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D08ABC-D631-689E-9A8B-7DFE3A47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043399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30BF0-0FE5-EEBE-AEB6-8FBDDA9D0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2E8BB6-7840-20BC-D6D8-C16B7C6B8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Conclusion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E1A07BB-8DA1-EB89-8D01-AE7CB62A8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35</a:t>
            </a:fld>
            <a:endParaRPr lang="ja-JP" alt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149338A-9D8E-937B-13D8-EC53497191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96000" y="1728000"/>
            <a:ext cx="7938712" cy="4680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4283" rIns="0" bIns="-14283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ja-JP" altLang="ja-JP" sz="24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We proposed an approach to refactor code clones </a:t>
            </a:r>
            <a:b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</a:br>
            <a:r>
              <a:rPr kumimoji="0" lang="ja-JP" altLang="ja-JP" sz="24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that have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 </a:t>
            </a: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jump statements</a:t>
            </a:r>
            <a: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 or </a:t>
            </a:r>
            <a:r>
              <a:rPr kumimoji="0" lang="ja-JP" altLang="ja-JP" sz="24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multiple</a:t>
            </a:r>
            <a:r>
              <a:rPr kumimoji="0" lang="en-US" altLang="ja-JP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 outputs</a:t>
            </a:r>
            <a:r>
              <a:rPr kumimoji="0" lang="ja-JP" altLang="ja-JP" sz="24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 Unicode MS" panose="020B0604020202020204" pitchFamily="34" charset="-128"/>
                <a:ea typeface="inherit"/>
              </a:rPr>
              <a:t>.</a:t>
            </a:r>
            <a:endParaRPr kumimoji="0" lang="en-US" altLang="ja-JP" sz="24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ja-JP" sz="2400" dirty="0">
              <a:solidFill>
                <a:srgbClr val="1F1F1F"/>
              </a:solidFill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61</a:t>
            </a:r>
            <a: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.0</a:t>
            </a: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% of candidates</a:t>
            </a:r>
            <a: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 </a:t>
            </a: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were refactor</a:t>
            </a:r>
            <a: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ed successfully</a:t>
            </a: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.</a:t>
            </a:r>
            <a:endParaRPr kumimoji="0" lang="en-US" altLang="ja-JP" sz="2400" dirty="0">
              <a:solidFill>
                <a:srgbClr val="1F1F1F"/>
              </a:solidFill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ja-JP" sz="2400" dirty="0">
              <a:solidFill>
                <a:srgbClr val="1F1F1F"/>
              </a:solidFill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Behavior p</a:t>
            </a: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arameterization was effective </a:t>
            </a:r>
            <a:b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</a:b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in </a:t>
            </a:r>
            <a: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44.2% </a:t>
            </a: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of the cases</a:t>
            </a:r>
            <a:r>
              <a:rPr kumimoji="0" lang="en-US" altLang="ja-JP" sz="2400" dirty="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 that were refactored</a:t>
            </a:r>
            <a:r>
              <a:rPr kumimoji="0" lang="ja-JP" altLang="ja-JP" sz="2400">
                <a:solidFill>
                  <a:srgbClr val="1F1F1F"/>
                </a:solidFill>
                <a:latin typeface="Arial Unicode MS" panose="020B0604020202020204" pitchFamily="34" charset="-128"/>
                <a:ea typeface="inherit"/>
              </a:rPr>
              <a:t>.</a:t>
            </a:r>
            <a:endParaRPr kumimoji="0" lang="ja-JP" altLang="ja-JP" sz="2000">
              <a:latin typeface="Arial" panose="020B0604020202020204" pitchFamily="34" charset="0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ja-JP" sz="2400" dirty="0">
              <a:solidFill>
                <a:srgbClr val="1F1F1F"/>
              </a:solidFill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ja-JP" sz="2400" dirty="0">
              <a:solidFill>
                <a:srgbClr val="1F1F1F"/>
              </a:solidFill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ja-JP" sz="2400" dirty="0">
              <a:solidFill>
                <a:srgbClr val="1F1F1F"/>
              </a:solidFill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en-US" altLang="ja-JP" sz="2400" dirty="0">
              <a:solidFill>
                <a:srgbClr val="1F1F1F"/>
              </a:solidFill>
              <a:latin typeface="Arial Unicode MS" panose="020B0604020202020204" pitchFamily="34" charset="-128"/>
              <a:ea typeface="inherit"/>
            </a:endParaRPr>
          </a:p>
          <a:p>
            <a:pPr marL="34290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endParaRPr kumimoji="0" lang="ja-JP" altLang="ja-JP" sz="2400"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0884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6C707-92DB-2210-93F6-C8F02E957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F0B544-6B20-D953-A970-5F2AF0DBC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Appendix: Key Idea: Multiple Output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A28D7E2-3892-3986-DE48-6BC69B015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36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9E890077-9740-F235-37C2-31E569347F7D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Subroutine(list,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true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 false;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}, </a:t>
            </a:r>
            <a:r>
              <a:rPr lang="en-US" altLang="ja-JP" sz="1600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int </a:t>
            </a:r>
            <a:r>
              <a:rPr lang="en-US" altLang="ja-JP" sz="1600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DDF4CC73-C38A-379A-C39A-CFD68630619B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Subroutine(list,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true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return false;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}, </a:t>
            </a:r>
            <a:r>
              <a:rPr lang="en-US" altLang="ja-JP" sz="1600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int</a:t>
            </a:r>
            <a:r>
              <a:rPr lang="en-US" altLang="ja-JP" sz="1600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1 つの角を切り取った四角形 22">
            <a:extLst>
              <a:ext uri="{FF2B5EF4-FFF2-40B4-BE49-F238E27FC236}">
                <a16:creationId xmlns:a16="http://schemas.microsoft.com/office/drawing/2014/main" id="{8E30279F-E67C-75E2-D088-79AF67C0B08E}"/>
              </a:ext>
            </a:extLst>
          </p:cNvPr>
          <p:cNvSpPr/>
          <p:nvPr/>
        </p:nvSpPr>
        <p:spPr>
          <a:xfrm>
            <a:off x="760911" y="4138000"/>
            <a:ext cx="7622177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altLang="ja-JP" spc="110" dirty="0">
              <a:solidFill>
                <a:schemeClr val="accent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int 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b="1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2246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1E5ECC8-E25A-0E9F-86C5-384320308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28D30E-6D97-7B27-BCB6-FB9141992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The Limitation on Returned Value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59293C-4D14-57B1-9D1C-F1A78009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37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E61C4A13-CE75-BF8C-4619-073A05F0CAD2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59181959-5A47-25CD-7F53-590C0B88C8AB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1 つの角を切り取った四角形 22">
            <a:extLst>
              <a:ext uri="{FF2B5EF4-FFF2-40B4-BE49-F238E27FC236}">
                <a16:creationId xmlns:a16="http://schemas.microsoft.com/office/drawing/2014/main" id="{18EF3593-F12E-3B13-013E-354C5F9F51A3}"/>
              </a:ext>
            </a:extLst>
          </p:cNvPr>
          <p:cNvSpPr/>
          <p:nvPr/>
        </p:nvSpPr>
        <p:spPr>
          <a:xfrm>
            <a:off x="760911" y="4130488"/>
            <a:ext cx="6100354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list) 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altLang="ja-JP" sz="1400" spc="11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altLang="ja-JP" sz="1400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index;</a:t>
            </a:r>
            <a:endParaRPr lang="en-US" altLang="ja-JP" sz="1400" b="1" spc="11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5A40B58-F0C5-F39A-5CC8-8D586141368A}"/>
              </a:ext>
            </a:extLst>
          </p:cNvPr>
          <p:cNvSpPr/>
          <p:nvPr/>
        </p:nvSpPr>
        <p:spPr>
          <a:xfrm>
            <a:off x="1082917" y="3935162"/>
            <a:ext cx="3980545" cy="3906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Uses returned value as output</a:t>
            </a:r>
          </a:p>
        </p:txBody>
      </p:sp>
    </p:spTree>
    <p:extLst>
      <p:ext uri="{BB962C8B-B14F-4D97-AF65-F5344CB8AC3E}">
        <p14:creationId xmlns:p14="http://schemas.microsoft.com/office/powerpoint/2010/main" val="22009633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CFCA24-3028-682D-F835-33865132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Application Example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8AC3CD5-3A82-72FE-D1A8-579EA2BF5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38</a:t>
            </a:fld>
            <a:endParaRPr lang="ja-JP" altLang="en-US"/>
          </a:p>
        </p:txBody>
      </p:sp>
      <p:sp>
        <p:nvSpPr>
          <p:cNvPr id="12" name="メモ 11">
            <a:extLst>
              <a:ext uri="{FF2B5EF4-FFF2-40B4-BE49-F238E27FC236}">
                <a16:creationId xmlns:a16="http://schemas.microsoft.com/office/drawing/2014/main" id="{22682494-8052-7FB8-3FEC-73CCCC07A17A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3" name="メモ 12">
            <a:extLst>
              <a:ext uri="{FF2B5EF4-FFF2-40B4-BE49-F238E27FC236}">
                <a16:creationId xmlns:a16="http://schemas.microsoft.com/office/drawing/2014/main" id="{0950077E-CF30-4251-4304-0250DEC00E17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289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C37AB-2D6D-FC6C-01A2-1585EEF1D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34644-4571-422E-4F6E-485152A8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Code </a:t>
            </a:r>
            <a:r>
              <a:rPr lang="en-US" altLang="ja-JP" dirty="0"/>
              <a:t>Clone (Clone)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29E204-00BB-A11A-55E6-6A0B83213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/>
              <a:t>- Similar code fragments within </a:t>
            </a:r>
            <a:r>
              <a:rPr lang="en-US" altLang="ja-JP" dirty="0"/>
              <a:t>the </a:t>
            </a:r>
            <a:r>
              <a:rPr kumimoji="1" lang="en-US" altLang="ja-JP" dirty="0"/>
              <a:t>source code.</a:t>
            </a:r>
          </a:p>
          <a:p>
            <a:pPr>
              <a:buNone/>
            </a:pPr>
            <a:r>
              <a:rPr lang="en-US" altLang="ja-JP" dirty="0"/>
              <a:t>- Factor that reduces software maintainability.</a:t>
            </a: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B7549B8-CF94-74E6-07A0-A28A69EA0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21" name="1 つの角を切り取った四角形 20">
            <a:extLst>
              <a:ext uri="{FF2B5EF4-FFF2-40B4-BE49-F238E27FC236}">
                <a16:creationId xmlns:a16="http://schemas.microsoft.com/office/drawing/2014/main" id="{A6EB554B-0CB2-14A9-EC92-C4F264BF6EE3}"/>
              </a:ext>
            </a:extLst>
          </p:cNvPr>
          <p:cNvSpPr/>
          <p:nvPr/>
        </p:nvSpPr>
        <p:spPr>
          <a:xfrm>
            <a:off x="4164959" y="3998451"/>
            <a:ext cx="1425010" cy="1601577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1 つの角を切り取った四角形 21">
            <a:extLst>
              <a:ext uri="{FF2B5EF4-FFF2-40B4-BE49-F238E27FC236}">
                <a16:creationId xmlns:a16="http://schemas.microsoft.com/office/drawing/2014/main" id="{399E4357-EB17-91F3-B7C7-E651CFED24D1}"/>
              </a:ext>
            </a:extLst>
          </p:cNvPr>
          <p:cNvSpPr/>
          <p:nvPr/>
        </p:nvSpPr>
        <p:spPr>
          <a:xfrm>
            <a:off x="1986004" y="3998451"/>
            <a:ext cx="1425010" cy="1601577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FDD2AB87-7EEF-C080-34FF-F42A2D61D0D9}"/>
              </a:ext>
            </a:extLst>
          </p:cNvPr>
          <p:cNvCxnSpPr>
            <a:cxnSpLocks/>
          </p:cNvCxnSpPr>
          <p:nvPr/>
        </p:nvCxnSpPr>
        <p:spPr>
          <a:xfrm>
            <a:off x="2076838" y="4346794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ABBF7828-726F-5244-280A-0DDCB074FC73}"/>
              </a:ext>
            </a:extLst>
          </p:cNvPr>
          <p:cNvCxnSpPr>
            <a:cxnSpLocks/>
          </p:cNvCxnSpPr>
          <p:nvPr/>
        </p:nvCxnSpPr>
        <p:spPr>
          <a:xfrm>
            <a:off x="2076838" y="4661979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F8BFF68-ACE2-99CA-5FDB-57587E51760A}"/>
              </a:ext>
            </a:extLst>
          </p:cNvPr>
          <p:cNvCxnSpPr>
            <a:cxnSpLocks/>
          </p:cNvCxnSpPr>
          <p:nvPr/>
        </p:nvCxnSpPr>
        <p:spPr>
          <a:xfrm>
            <a:off x="2076838" y="5419357"/>
            <a:ext cx="125609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06F905E-02D6-617B-CF4D-913A48A089BC}"/>
              </a:ext>
            </a:extLst>
          </p:cNvPr>
          <p:cNvSpPr/>
          <p:nvPr/>
        </p:nvSpPr>
        <p:spPr>
          <a:xfrm>
            <a:off x="2069628" y="4790832"/>
            <a:ext cx="1256091" cy="4702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CB82DD0-EEEE-D51C-7ACD-0DAC70D8E225}"/>
              </a:ext>
            </a:extLst>
          </p:cNvPr>
          <p:cNvSpPr txBox="1"/>
          <p:nvPr/>
        </p:nvSpPr>
        <p:spPr>
          <a:xfrm>
            <a:off x="1992377" y="5637910"/>
            <a:ext cx="142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Source File</a:t>
            </a:r>
            <a:endParaRPr kumimoji="1" lang="ja-JP" altLang="en-US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E1CC9990-44F9-B0F2-595C-C5A6E31D2E67}"/>
              </a:ext>
            </a:extLst>
          </p:cNvPr>
          <p:cNvCxnSpPr>
            <a:cxnSpLocks/>
          </p:cNvCxnSpPr>
          <p:nvPr/>
        </p:nvCxnSpPr>
        <p:spPr>
          <a:xfrm>
            <a:off x="2076838" y="4505056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B84EFEA7-A547-1140-B0C6-2C3C38BBEA6F}"/>
              </a:ext>
            </a:extLst>
          </p:cNvPr>
          <p:cNvCxnSpPr>
            <a:cxnSpLocks/>
          </p:cNvCxnSpPr>
          <p:nvPr/>
        </p:nvCxnSpPr>
        <p:spPr>
          <a:xfrm>
            <a:off x="4255793" y="4346794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99888C53-6171-C5E8-372E-2BA29EE5EF6F}"/>
              </a:ext>
            </a:extLst>
          </p:cNvPr>
          <p:cNvCxnSpPr>
            <a:cxnSpLocks/>
          </p:cNvCxnSpPr>
          <p:nvPr/>
        </p:nvCxnSpPr>
        <p:spPr>
          <a:xfrm>
            <a:off x="4255793" y="4661979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6B427F5E-F2C7-6169-8F17-E4C0BAD168CC}"/>
              </a:ext>
            </a:extLst>
          </p:cNvPr>
          <p:cNvCxnSpPr>
            <a:cxnSpLocks/>
          </p:cNvCxnSpPr>
          <p:nvPr/>
        </p:nvCxnSpPr>
        <p:spPr>
          <a:xfrm>
            <a:off x="4255793" y="5419357"/>
            <a:ext cx="125609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F4B4C35-1C71-4D42-0F7D-0500F0044CC6}"/>
              </a:ext>
            </a:extLst>
          </p:cNvPr>
          <p:cNvSpPr txBox="1"/>
          <p:nvPr/>
        </p:nvSpPr>
        <p:spPr>
          <a:xfrm>
            <a:off x="4171332" y="5637910"/>
            <a:ext cx="142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Source File</a:t>
            </a:r>
            <a:endParaRPr kumimoji="1" lang="ja-JP" altLang="en-US"/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2450EE4E-AA47-BF1A-02AB-B7D71FD253C4}"/>
              </a:ext>
            </a:extLst>
          </p:cNvPr>
          <p:cNvCxnSpPr>
            <a:cxnSpLocks/>
          </p:cNvCxnSpPr>
          <p:nvPr/>
        </p:nvCxnSpPr>
        <p:spPr>
          <a:xfrm>
            <a:off x="4255793" y="4505056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グラフィックス 19" descr="甲虫 単色塗りつぶし">
            <a:extLst>
              <a:ext uri="{FF2B5EF4-FFF2-40B4-BE49-F238E27FC236}">
                <a16:creationId xmlns:a16="http://schemas.microsoft.com/office/drawing/2014/main" id="{2E8F5366-70D9-3776-1FB4-4193A991B0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3931">
            <a:off x="1965217" y="4906788"/>
            <a:ext cx="484067" cy="484067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0F4E86E-0C91-F999-E5D2-E04241F111EB}"/>
              </a:ext>
            </a:extLst>
          </p:cNvPr>
          <p:cNvSpPr txBox="1"/>
          <p:nvPr/>
        </p:nvSpPr>
        <p:spPr>
          <a:xfrm>
            <a:off x="1440028" y="4903976"/>
            <a:ext cx="93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Bug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300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0108AF2-0208-999F-D7B7-F6F474E31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A8F23B-23FC-B330-6F1B-9EA549667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Step4: Argument Determination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B07EA3-23B6-E682-A92D-6D6F40F4C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39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79EC21CC-9E8B-6EFB-70E7-611AE1A591D7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EBA5FF26-3D45-57A1-92CA-6F5376BCB508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1 つの角を切り取った四角形 22">
            <a:extLst>
              <a:ext uri="{FF2B5EF4-FFF2-40B4-BE49-F238E27FC236}">
                <a16:creationId xmlns:a16="http://schemas.microsoft.com/office/drawing/2014/main" id="{77DCF67F-1B59-3314-0EE7-30929D46AD10}"/>
              </a:ext>
            </a:extLst>
          </p:cNvPr>
          <p:cNvSpPr/>
          <p:nvPr/>
        </p:nvSpPr>
        <p:spPr>
          <a:xfrm>
            <a:off x="760911" y="4138000"/>
            <a:ext cx="7622177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 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LambdaType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b="1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altLang="ja-JP" spc="110" dirty="0">
              <a:solidFill>
                <a:schemeClr val="accent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list) {</a:t>
            </a:r>
            <a:b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52B3260-3275-0894-43E5-AE5530111BBA}"/>
              </a:ext>
            </a:extLst>
          </p:cNvPr>
          <p:cNvSpPr/>
          <p:nvPr/>
        </p:nvSpPr>
        <p:spPr>
          <a:xfrm>
            <a:off x="1800518" y="3958000"/>
            <a:ext cx="4666269" cy="39718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Signature of Lambda Expression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4814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D9CF9F9-6181-F7E1-17DC-9801E82E6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8F9417-418F-323B-4ED2-FFB7D16B1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Step4: Argument Determination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EA13212-F9F2-642E-98D0-7F9FABF87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40</a:t>
            </a:fld>
            <a:endParaRPr lang="ja-JP" altLang="en-US"/>
          </a:p>
        </p:txBody>
      </p:sp>
      <p:sp>
        <p:nvSpPr>
          <p:cNvPr id="21" name="メモ 20">
            <a:extLst>
              <a:ext uri="{FF2B5EF4-FFF2-40B4-BE49-F238E27FC236}">
                <a16:creationId xmlns:a16="http://schemas.microsoft.com/office/drawing/2014/main" id="{A8D442D7-D9E1-0C56-04D1-56568A390D1B}"/>
              </a:ext>
            </a:extLst>
          </p:cNvPr>
          <p:cNvSpPr/>
          <p:nvPr/>
        </p:nvSpPr>
        <p:spPr>
          <a:xfrm>
            <a:off x="252309" y="1692074"/>
            <a:ext cx="4176000" cy="2220251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 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flag = false;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// some calculation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(flag)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br>
              <a:rPr lang="en-US" altLang="ja-JP" sz="12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2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 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メモ 21">
            <a:extLst>
              <a:ext uri="{FF2B5EF4-FFF2-40B4-BE49-F238E27FC236}">
                <a16:creationId xmlns:a16="http://schemas.microsoft.com/office/drawing/2014/main" id="{3B3C4CAB-E154-43B3-71CD-02B4727CB392}"/>
              </a:ext>
            </a:extLst>
          </p:cNvPr>
          <p:cNvSpPr/>
          <p:nvPr/>
        </p:nvSpPr>
        <p:spPr>
          <a:xfrm>
            <a:off x="4715691" y="1692074"/>
            <a:ext cx="4176000" cy="1829600"/>
          </a:xfrm>
          <a:prstGeom prst="foldedCorner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index = 0;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z="14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index++){  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var </a:t>
            </a:r>
            <a:r>
              <a:rPr lang="en-US" altLang="ja-JP" sz="1600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z="1600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elem.flag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z="1600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  <a:br>
              <a:rPr lang="en-US" altLang="ja-JP" sz="16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z="16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spc="110" baseline="0" dirty="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1 つの角を切り取った四角形 22">
            <a:extLst>
              <a:ext uri="{FF2B5EF4-FFF2-40B4-BE49-F238E27FC236}">
                <a16:creationId xmlns:a16="http://schemas.microsoft.com/office/drawing/2014/main" id="{9F3D7930-633A-374B-2380-6BE351F23DC4}"/>
              </a:ext>
            </a:extLst>
          </p:cNvPr>
          <p:cNvSpPr/>
          <p:nvPr/>
        </p:nvSpPr>
        <p:spPr>
          <a:xfrm>
            <a:off x="760911" y="4138000"/>
            <a:ext cx="7622177" cy="2540000"/>
          </a:xfrm>
          <a:prstGeom prst="snip1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bool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  <a:endParaRPr lang="en-US" altLang="ja-JP" spc="110" dirty="0">
              <a:solidFill>
                <a:schemeClr val="accent2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Subroutine(List&lt;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SomeType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 list, </a:t>
            </a:r>
            <a:r>
              <a:rPr lang="en-US" altLang="ja-JP" b="1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out int </a:t>
            </a:r>
            <a:r>
              <a:rPr lang="en-US" altLang="ja-JP" b="1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b="1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index = 0;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for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(; index &lt;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list.Count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 index++) {  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pc="110" dirty="0">
                <a:solidFill>
                  <a:schemeClr val="accent2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var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ja-JP" spc="110" dirty="0" err="1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list[index];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lambda.Invoke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ja-JP" spc="11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altLang="ja-JP" spc="110" dirty="0">
                <a:solidFill>
                  <a:schemeClr val="accent2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break</a:t>
            </a: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b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altLang="ja-JP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lang="en-US" altLang="ja-JP" sz="1400" spc="11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altLang="ja-JP" sz="1400" spc="110" dirty="0">
                <a:solidFill>
                  <a:schemeClr val="tx1"/>
                </a:solidFill>
                <a:highlight>
                  <a:srgbClr val="F6CAC4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ja-JP" altLang="en-US" sz="1400" spc="110">
              <a:solidFill>
                <a:schemeClr val="tx1"/>
              </a:solidFill>
              <a:highlight>
                <a:srgbClr val="F6CAC4"/>
              </a:highlight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14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40B15B1-B16C-5B98-2232-5A3972AAB7A0}"/>
              </a:ext>
            </a:extLst>
          </p:cNvPr>
          <p:cNvSpPr/>
          <p:nvPr/>
        </p:nvSpPr>
        <p:spPr>
          <a:xfrm>
            <a:off x="3648173" y="3959376"/>
            <a:ext cx="5363851" cy="39065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0" lang="en-US" altLang="ja-JP" sz="2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Parameter modifier facilitate clear subroutines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52D3114-30FD-12FF-C687-274F4D57A5BF}"/>
              </a:ext>
            </a:extLst>
          </p:cNvPr>
          <p:cNvCxnSpPr/>
          <p:nvPr/>
        </p:nvCxnSpPr>
        <p:spPr>
          <a:xfrm flipH="1">
            <a:off x="6330098" y="4363682"/>
            <a:ext cx="285235" cy="329938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04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538CA-28C4-DC71-6CE3-9020EE5B3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D07556-F6CF-668F-9D86-77B25A01A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Code Clone (Clone)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D4A864-63A6-F884-DEE3-5A15C1A74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/>
              <a:t>- Similar code fragments within </a:t>
            </a:r>
            <a:r>
              <a:rPr lang="en-US" altLang="ja-JP" dirty="0"/>
              <a:t>the </a:t>
            </a:r>
            <a:r>
              <a:rPr kumimoji="1" lang="en-US" altLang="ja-JP" dirty="0"/>
              <a:t>source code.</a:t>
            </a:r>
          </a:p>
          <a:p>
            <a:pPr>
              <a:buNone/>
            </a:pPr>
            <a:r>
              <a:rPr lang="en-US" altLang="ja-JP" dirty="0"/>
              <a:t>- Factor that reduces software maintainability.</a:t>
            </a:r>
            <a:endParaRPr kumimoji="1" lang="en-US" altLang="ja-JP" dirty="0"/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B4BF00-D36E-14CC-3CAA-0E5F92CA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21" name="1 つの角を切り取った四角形 20">
            <a:extLst>
              <a:ext uri="{FF2B5EF4-FFF2-40B4-BE49-F238E27FC236}">
                <a16:creationId xmlns:a16="http://schemas.microsoft.com/office/drawing/2014/main" id="{3E6CCD4B-B820-E37D-691E-A4E6890D00EA}"/>
              </a:ext>
            </a:extLst>
          </p:cNvPr>
          <p:cNvSpPr/>
          <p:nvPr/>
        </p:nvSpPr>
        <p:spPr>
          <a:xfrm>
            <a:off x="4164959" y="3998451"/>
            <a:ext cx="1425010" cy="1601577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1 つの角を切り取った四角形 21">
            <a:extLst>
              <a:ext uri="{FF2B5EF4-FFF2-40B4-BE49-F238E27FC236}">
                <a16:creationId xmlns:a16="http://schemas.microsoft.com/office/drawing/2014/main" id="{2F95FD83-3E66-5C1A-3E24-13BF591A9F43}"/>
              </a:ext>
            </a:extLst>
          </p:cNvPr>
          <p:cNvSpPr/>
          <p:nvPr/>
        </p:nvSpPr>
        <p:spPr>
          <a:xfrm>
            <a:off x="1986004" y="3998451"/>
            <a:ext cx="1425010" cy="1601577"/>
          </a:xfrm>
          <a:prstGeom prst="snip1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AA2A3463-6B79-7CCF-D638-FAB1F9DBB01F}"/>
              </a:ext>
            </a:extLst>
          </p:cNvPr>
          <p:cNvSpPr/>
          <p:nvPr/>
        </p:nvSpPr>
        <p:spPr>
          <a:xfrm>
            <a:off x="3194538" y="4647286"/>
            <a:ext cx="1008628" cy="202519"/>
          </a:xfrm>
          <a:custGeom>
            <a:avLst/>
            <a:gdLst>
              <a:gd name="connsiteX0" fmla="*/ 0 w 865632"/>
              <a:gd name="connsiteY0" fmla="*/ 183516 h 183516"/>
              <a:gd name="connsiteX1" fmla="*/ 402336 w 865632"/>
              <a:gd name="connsiteY1" fmla="*/ 636 h 183516"/>
              <a:gd name="connsiteX2" fmla="*/ 865632 w 865632"/>
              <a:gd name="connsiteY2" fmla="*/ 134748 h 183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5632" h="183516">
                <a:moveTo>
                  <a:pt x="0" y="183516"/>
                </a:moveTo>
                <a:cubicBezTo>
                  <a:pt x="129032" y="96140"/>
                  <a:pt x="258064" y="8764"/>
                  <a:pt x="402336" y="636"/>
                </a:cubicBezTo>
                <a:cubicBezTo>
                  <a:pt x="546608" y="-7492"/>
                  <a:pt x="706120" y="63628"/>
                  <a:pt x="865632" y="134748"/>
                </a:cubicBezTo>
              </a:path>
            </a:pathLst>
          </a:custGeom>
          <a:noFill/>
          <a:ln w="88900">
            <a:solidFill>
              <a:schemeClr val="accent5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EE74C0B1-4C65-0DB8-2085-2BA685E30AAC}"/>
              </a:ext>
            </a:extLst>
          </p:cNvPr>
          <p:cNvCxnSpPr>
            <a:cxnSpLocks/>
          </p:cNvCxnSpPr>
          <p:nvPr/>
        </p:nvCxnSpPr>
        <p:spPr>
          <a:xfrm>
            <a:off x="2076838" y="4346794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5FBF1D58-DD90-9388-03D2-8225AE35A6BB}"/>
              </a:ext>
            </a:extLst>
          </p:cNvPr>
          <p:cNvCxnSpPr>
            <a:cxnSpLocks/>
          </p:cNvCxnSpPr>
          <p:nvPr/>
        </p:nvCxnSpPr>
        <p:spPr>
          <a:xfrm>
            <a:off x="2076838" y="4661979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929F0C7-A542-DEC6-771A-EB6170C4BCB3}"/>
              </a:ext>
            </a:extLst>
          </p:cNvPr>
          <p:cNvCxnSpPr>
            <a:cxnSpLocks/>
          </p:cNvCxnSpPr>
          <p:nvPr/>
        </p:nvCxnSpPr>
        <p:spPr>
          <a:xfrm>
            <a:off x="2076838" y="5419357"/>
            <a:ext cx="125609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5272E18-0608-003B-6B32-7179766EE787}"/>
              </a:ext>
            </a:extLst>
          </p:cNvPr>
          <p:cNvSpPr/>
          <p:nvPr/>
        </p:nvSpPr>
        <p:spPr>
          <a:xfrm>
            <a:off x="2069628" y="4790832"/>
            <a:ext cx="1256091" cy="4702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8DF5282-E115-E9B6-5261-2AFE6629AB45}"/>
              </a:ext>
            </a:extLst>
          </p:cNvPr>
          <p:cNvSpPr txBox="1"/>
          <p:nvPr/>
        </p:nvSpPr>
        <p:spPr>
          <a:xfrm>
            <a:off x="1992377" y="5637910"/>
            <a:ext cx="142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Source File</a:t>
            </a:r>
            <a:endParaRPr kumimoji="1" lang="ja-JP" altLang="en-US"/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6488D636-5C85-85CD-8934-5F89B451F863}"/>
              </a:ext>
            </a:extLst>
          </p:cNvPr>
          <p:cNvCxnSpPr>
            <a:cxnSpLocks/>
          </p:cNvCxnSpPr>
          <p:nvPr/>
        </p:nvCxnSpPr>
        <p:spPr>
          <a:xfrm>
            <a:off x="2076838" y="4505056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40EEAABA-1CC8-6A28-6B31-33D5C7630304}"/>
              </a:ext>
            </a:extLst>
          </p:cNvPr>
          <p:cNvCxnSpPr>
            <a:cxnSpLocks/>
          </p:cNvCxnSpPr>
          <p:nvPr/>
        </p:nvCxnSpPr>
        <p:spPr>
          <a:xfrm>
            <a:off x="4255793" y="4346794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639E4E3A-F772-7F46-BC96-5FF6EDB9C4F7}"/>
              </a:ext>
            </a:extLst>
          </p:cNvPr>
          <p:cNvCxnSpPr>
            <a:cxnSpLocks/>
          </p:cNvCxnSpPr>
          <p:nvPr/>
        </p:nvCxnSpPr>
        <p:spPr>
          <a:xfrm>
            <a:off x="4255793" y="4661979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B5D5B2DF-9D35-E1DA-A282-121F83E1EE17}"/>
              </a:ext>
            </a:extLst>
          </p:cNvPr>
          <p:cNvCxnSpPr>
            <a:cxnSpLocks/>
          </p:cNvCxnSpPr>
          <p:nvPr/>
        </p:nvCxnSpPr>
        <p:spPr>
          <a:xfrm>
            <a:off x="4255793" y="5419357"/>
            <a:ext cx="125609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5F4E27B-A06D-D3EA-A741-67231B9BAD7E}"/>
              </a:ext>
            </a:extLst>
          </p:cNvPr>
          <p:cNvSpPr/>
          <p:nvPr/>
        </p:nvSpPr>
        <p:spPr>
          <a:xfrm>
            <a:off x="4248583" y="4790832"/>
            <a:ext cx="1256091" cy="4702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3B95234-1242-885A-5620-91A9F498EF1F}"/>
              </a:ext>
            </a:extLst>
          </p:cNvPr>
          <p:cNvSpPr txBox="1"/>
          <p:nvPr/>
        </p:nvSpPr>
        <p:spPr>
          <a:xfrm>
            <a:off x="4171332" y="5637910"/>
            <a:ext cx="142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Source File</a:t>
            </a:r>
            <a:endParaRPr kumimoji="1" lang="ja-JP" altLang="en-US"/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5B52C71D-D6BC-0B20-A661-EEA2B1CAFE62}"/>
              </a:ext>
            </a:extLst>
          </p:cNvPr>
          <p:cNvCxnSpPr>
            <a:cxnSpLocks/>
          </p:cNvCxnSpPr>
          <p:nvPr/>
        </p:nvCxnSpPr>
        <p:spPr>
          <a:xfrm>
            <a:off x="4255793" y="4505056"/>
            <a:ext cx="1248881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C8AA01A-90BE-4391-972C-C9F9B2B3E8B0}"/>
              </a:ext>
            </a:extLst>
          </p:cNvPr>
          <p:cNvSpPr/>
          <p:nvPr/>
        </p:nvSpPr>
        <p:spPr>
          <a:xfrm>
            <a:off x="3393061" y="3923021"/>
            <a:ext cx="2084372" cy="412124"/>
          </a:xfrm>
          <a:prstGeom prst="rect">
            <a:avLst/>
          </a:prstGeom>
          <a:solidFill>
            <a:schemeClr val="bg1">
              <a:alpha val="83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r>
              <a: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and Paste</a:t>
            </a:r>
            <a:endParaRPr kumimoji="1" lang="ja-JP" altLang="en-US" sz="2000" spc="110" baseline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0" name="グラフィックス 19" descr="甲虫 単色塗りつぶし">
            <a:extLst>
              <a:ext uri="{FF2B5EF4-FFF2-40B4-BE49-F238E27FC236}">
                <a16:creationId xmlns:a16="http://schemas.microsoft.com/office/drawing/2014/main" id="{3C7C3BF9-7B43-486B-5FD1-C7C7B02899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3931">
            <a:off x="1965217" y="4906788"/>
            <a:ext cx="484067" cy="484067"/>
          </a:xfrm>
          <a:prstGeom prst="rect">
            <a:avLst/>
          </a:prstGeom>
        </p:spPr>
      </p:pic>
      <p:pic>
        <p:nvPicPr>
          <p:cNvPr id="40" name="グラフィックス 39" descr="甲虫 単色塗りつぶし">
            <a:extLst>
              <a:ext uri="{FF2B5EF4-FFF2-40B4-BE49-F238E27FC236}">
                <a16:creationId xmlns:a16="http://schemas.microsoft.com/office/drawing/2014/main" id="{C8AD9813-F01E-CD40-BFDC-C57E6FF20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083931">
            <a:off x="4137681" y="4913318"/>
            <a:ext cx="484067" cy="484067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D3479B4-338A-5DFE-66BA-206D00E0DE48}"/>
              </a:ext>
            </a:extLst>
          </p:cNvPr>
          <p:cNvSpPr txBox="1"/>
          <p:nvPr/>
        </p:nvSpPr>
        <p:spPr>
          <a:xfrm>
            <a:off x="1440028" y="4903976"/>
            <a:ext cx="936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Bug</a:t>
            </a:r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4B93B8D4-8A95-F8CB-CD5F-C4D62679A0B5}"/>
              </a:ext>
            </a:extLst>
          </p:cNvPr>
          <p:cNvSpPr txBox="1"/>
          <p:nvPr/>
        </p:nvSpPr>
        <p:spPr>
          <a:xfrm>
            <a:off x="5511884" y="4370730"/>
            <a:ext cx="3463628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Developer has to change both</a:t>
            </a:r>
            <a:br>
              <a:rPr lang="en-US" altLang="ja-JP" dirty="0"/>
            </a:br>
            <a:r>
              <a:rPr lang="en-US" altLang="ja-JP" dirty="0"/>
              <a:t>to fix the bug.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795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CAEC28-1CC7-3AB2-1D27-875670581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Classification of Code Clone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AE27B9-182C-8396-F674-11EFE7EE2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000" y="1693113"/>
            <a:ext cx="8352000" cy="4734000"/>
          </a:xfrm>
        </p:spPr>
        <p:txBody>
          <a:bodyPr/>
          <a:lstStyle/>
          <a:p>
            <a:r>
              <a:rPr lang="en" altLang="ja-JP" sz="2400" dirty="0"/>
              <a:t>Clones are classified based on syntactic differences[1].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2A5E0E-AEA2-AD36-2F66-AED58DAA0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D0851C-FFE7-9A55-63AB-6065822BD987}"/>
              </a:ext>
            </a:extLst>
          </p:cNvPr>
          <p:cNvSpPr txBox="1"/>
          <p:nvPr/>
        </p:nvSpPr>
        <p:spPr>
          <a:xfrm>
            <a:off x="396000" y="6427113"/>
            <a:ext cx="80040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solidFill>
                  <a:schemeClr val="bg2">
                    <a:lumMod val="25000"/>
                  </a:schemeClr>
                </a:solidFill>
              </a:rPr>
              <a:t>[1] C. Roy, J. Cordy, and R. </a:t>
            </a:r>
            <a:r>
              <a:rPr lang="en-US" altLang="ja-JP" sz="1000" dirty="0" err="1">
                <a:solidFill>
                  <a:schemeClr val="bg2">
                    <a:lumMod val="25000"/>
                  </a:schemeClr>
                </a:solidFill>
              </a:rPr>
              <a:t>Koschke</a:t>
            </a:r>
            <a:r>
              <a:rPr lang="en-US" altLang="ja-JP" sz="1000" dirty="0">
                <a:solidFill>
                  <a:schemeClr val="bg2">
                    <a:lumMod val="25000"/>
                  </a:schemeClr>
                </a:solidFill>
              </a:rPr>
              <a:t>, “Comparison and evaluation of code clone detection techniques and tools: A qualitative approach,” Science of Computer Programming, vol. 74, no. 7, pp. 470–495, 2009</a:t>
            </a:r>
            <a:endParaRPr kumimoji="1" lang="ja-JP" altLang="en-US" sz="100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098F453-8674-2F5E-6B40-D7F3A6C939F4}"/>
              </a:ext>
            </a:extLst>
          </p:cNvPr>
          <p:cNvSpPr txBox="1"/>
          <p:nvPr/>
        </p:nvSpPr>
        <p:spPr>
          <a:xfrm>
            <a:off x="396000" y="2623431"/>
            <a:ext cx="835199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Type-1</a:t>
            </a: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Identical clone that expects for </a:t>
            </a:r>
            <a:r>
              <a:rPr lang="en-US" altLang="ja-JP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whitespace, comments</a:t>
            </a:r>
            <a:endParaRPr lang="ja-JP" altLang="en-US" sz="2000" b="1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6BCFC24-7634-2E79-849E-370BE713EBAE}"/>
              </a:ext>
            </a:extLst>
          </p:cNvPr>
          <p:cNvSpPr txBox="1"/>
          <p:nvPr/>
        </p:nvSpPr>
        <p:spPr>
          <a:xfrm>
            <a:off x="396001" y="3246408"/>
            <a:ext cx="83519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Type-2</a:t>
            </a: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 Identical clone that expects for </a:t>
            </a:r>
            <a:b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  </a:t>
            </a:r>
            <a:r>
              <a:rPr lang="en-US" altLang="ja-JP" sz="2000" b="1" spc="110" dirty="0">
                <a:latin typeface="Segoe UI" panose="020B0502040204020203" pitchFamily="34" charset="0"/>
                <a:cs typeface="Segoe UI" panose="020B0502040204020203" pitchFamily="34" charset="0"/>
              </a:rPr>
              <a:t>identifiers, constant values</a:t>
            </a: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, whitespace and</a:t>
            </a:r>
            <a:r>
              <a:rPr lang="en-US" altLang="ja-JP" sz="2000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comments.</a:t>
            </a:r>
            <a:endParaRPr lang="ja-JP" altLang="en-US" sz="2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8ACB7FF-DBF8-83D7-5126-F25B147E78D7}"/>
              </a:ext>
            </a:extLst>
          </p:cNvPr>
          <p:cNvSpPr txBox="1"/>
          <p:nvPr/>
        </p:nvSpPr>
        <p:spPr>
          <a:xfrm>
            <a:off x="396000" y="4167185"/>
            <a:ext cx="825231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1" spc="11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Type-3</a:t>
            </a: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: Identical clone that expects for </a:t>
            </a:r>
            <a:b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	 </a:t>
            </a:r>
            <a:r>
              <a:rPr lang="en-US" altLang="ja-JP" sz="2000" b="1" spc="110" dirty="0">
                <a:latin typeface="Segoe UI" panose="020B0502040204020203" pitchFamily="34" charset="0"/>
                <a:cs typeface="Segoe UI" panose="020B0502040204020203" pitchFamily="34" charset="0"/>
              </a:rPr>
              <a:t>some statement-level difference</a:t>
            </a:r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  <a:endParaRPr lang="en-US" altLang="ja-JP" sz="2000" spc="11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altLang="ja-JP" sz="2000" spc="110" dirty="0">
                <a:latin typeface="Segoe UI" panose="020B0502040204020203" pitchFamily="34" charset="0"/>
                <a:cs typeface="Segoe UI" panose="020B0502040204020203" pitchFamily="34" charset="0"/>
              </a:rPr>
              <a:t>	 identifiers, constant values, whitespace and comments.</a:t>
            </a:r>
            <a:endParaRPr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361096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B770D-8390-C4BB-261C-ED0249556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3D221-716C-A8B1-6189-0BBAD8737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Type-1 Code Clone Refactoring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95DCF0-236B-E270-0AFE-C36EE8FD9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5940" y="-1527213"/>
            <a:ext cx="8352000" cy="4734000"/>
          </a:xfrm>
        </p:spPr>
        <p:txBody>
          <a:bodyPr/>
          <a:lstStyle/>
          <a:p>
            <a:pPr>
              <a:buNone/>
            </a:pPr>
            <a:r>
              <a:rPr lang="en" altLang="ja-JP" b="1" dirty="0">
                <a:latin typeface="+mj-lt"/>
              </a:rPr>
              <a:t>Extract</a:t>
            </a:r>
            <a:r>
              <a:rPr lang="en" altLang="ja-JP" b="1" dirty="0"/>
              <a:t> Method</a:t>
            </a:r>
            <a:r>
              <a:rPr lang="en" altLang="ja-JP" dirty="0"/>
              <a:t> refactoring is effective in </a:t>
            </a:r>
            <a:br>
              <a:rPr lang="en" altLang="ja-JP" dirty="0"/>
            </a:br>
            <a:r>
              <a:rPr lang="en" altLang="ja-JP" dirty="0"/>
              <a:t>removing code clone.</a:t>
            </a:r>
          </a:p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9AD375D-5CF3-1322-8051-322ADBA1C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6</a:t>
            </a:fld>
            <a:endParaRPr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15CBFE84-08F7-AD12-9FDA-D21AB77B26AE}"/>
              </a:ext>
            </a:extLst>
          </p:cNvPr>
          <p:cNvGrpSpPr/>
          <p:nvPr/>
        </p:nvGrpSpPr>
        <p:grpSpPr>
          <a:xfrm>
            <a:off x="1596619" y="4079731"/>
            <a:ext cx="1224771" cy="1936087"/>
            <a:chOff x="1627615" y="4079731"/>
            <a:chExt cx="1224771" cy="1936087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0C6B3553-B979-0CBF-7F95-CE79622F1342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7337AD3C-F213-F170-5509-BF41EF97FAE4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B();</a:t>
                </a:r>
                <a:endParaRPr lang="en-US" altLang="ja-JP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" name="メモ 8">
                <a:extLst>
                  <a:ext uri="{FF2B5EF4-FFF2-40B4-BE49-F238E27FC236}">
                    <a16:creationId xmlns:a16="http://schemas.microsoft.com/office/drawing/2014/main" id="{BD0F11AD-8B61-43D8-A691-2D62B6852FC4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F4C346AA-83A6-0659-EA05-634BAD103553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DF9C6559-D779-03DF-D1CA-FF791358D9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47549749-C8BE-D07B-52D1-103DA1F65869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Y();</a:t>
              </a: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A29691-50D4-62AA-FF9F-2D73E73CFF5E}"/>
              </a:ext>
            </a:extLst>
          </p:cNvPr>
          <p:cNvSpPr txBox="1"/>
          <p:nvPr/>
        </p:nvSpPr>
        <p:spPr>
          <a:xfrm>
            <a:off x="396001" y="6128668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Type-1 Code Clone</a:t>
            </a: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360577E4-39F8-4ECB-4779-1886EC034573}"/>
              </a:ext>
            </a:extLst>
          </p:cNvPr>
          <p:cNvCxnSpPr>
            <a:cxnSpLocks/>
          </p:cNvCxnSpPr>
          <p:nvPr/>
        </p:nvCxnSpPr>
        <p:spPr>
          <a:xfrm>
            <a:off x="3187658" y="4995786"/>
            <a:ext cx="1097527" cy="0"/>
          </a:xfrm>
          <a:prstGeom prst="straightConnector1">
            <a:avLst/>
          </a:prstGeom>
          <a:ln w="152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20A58785-3F75-450E-6987-370362AFA45C}"/>
              </a:ext>
            </a:extLst>
          </p:cNvPr>
          <p:cNvGrpSpPr/>
          <p:nvPr/>
        </p:nvGrpSpPr>
        <p:grpSpPr>
          <a:xfrm>
            <a:off x="4335385" y="3983181"/>
            <a:ext cx="1656193" cy="2129186"/>
            <a:chOff x="4130843" y="3823249"/>
            <a:chExt cx="1656193" cy="2129186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B7D23662-6D0F-C2A6-BBD1-5369C4AD397B}"/>
                </a:ext>
              </a:extLst>
            </p:cNvPr>
            <p:cNvSpPr/>
            <p:nvPr/>
          </p:nvSpPr>
          <p:spPr>
            <a:xfrm>
              <a:off x="4461400" y="4178073"/>
              <a:ext cx="1033846" cy="1419538"/>
            </a:xfrm>
            <a:prstGeom prst="rect">
              <a:avLst/>
            </a:prstGeom>
            <a:solidFill>
              <a:schemeClr val="accent5">
                <a:lumMod val="20000"/>
                <a:lumOff val="80000"/>
                <a:alpha val="50000"/>
              </a:schemeClr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b" anchorCtr="0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A();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20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B();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C();</a:t>
              </a:r>
              <a:endPara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D();</a:t>
              </a: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21076D9B-0B5E-D1BE-A44C-122C93B962E1}"/>
                </a:ext>
              </a:extLst>
            </p:cNvPr>
            <p:cNvSpPr/>
            <p:nvPr/>
          </p:nvSpPr>
          <p:spPr>
            <a:xfrm>
              <a:off x="4130843" y="3823249"/>
              <a:ext cx="1565564" cy="369332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1"/>
            <a:lstStyle/>
            <a:p>
              <a:pPr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xtracted() {</a:t>
              </a:r>
              <a:endParaRPr kumimoji="1" lang="ja-JP" altLang="en-US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94D4F07E-62C4-DCC6-5B24-DE2FC13883F1}"/>
                </a:ext>
              </a:extLst>
            </p:cNvPr>
            <p:cNvSpPr txBox="1"/>
            <p:nvPr/>
          </p:nvSpPr>
          <p:spPr>
            <a:xfrm>
              <a:off x="4221472" y="5583103"/>
              <a:ext cx="15655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}</a:t>
              </a:r>
              <a:endParaRPr kumimoji="1" lang="ja-JP" altLang="en-US"/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D4ABEE5-633B-2221-B6BD-39B96530C774}"/>
              </a:ext>
            </a:extLst>
          </p:cNvPr>
          <p:cNvSpPr txBox="1"/>
          <p:nvPr/>
        </p:nvSpPr>
        <p:spPr>
          <a:xfrm>
            <a:off x="4004146" y="609420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Extracted Method</a:t>
            </a:r>
            <a:endParaRPr kumimoji="1" lang="en-US" altLang="ja-JP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39938178-1426-3912-273D-DDF9585AA715}"/>
              </a:ext>
            </a:extLst>
          </p:cNvPr>
          <p:cNvGrpSpPr/>
          <p:nvPr/>
        </p:nvGrpSpPr>
        <p:grpSpPr>
          <a:xfrm>
            <a:off x="6620664" y="4742691"/>
            <a:ext cx="2197272" cy="1273127"/>
            <a:chOff x="6412015" y="4646140"/>
            <a:chExt cx="1751541" cy="1273127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08DCE7A6-84AD-AF52-F23D-5C414FC8F851}"/>
                </a:ext>
              </a:extLst>
            </p:cNvPr>
            <p:cNvGrpSpPr/>
            <p:nvPr/>
          </p:nvGrpSpPr>
          <p:grpSpPr>
            <a:xfrm>
              <a:off x="6412015" y="4646140"/>
              <a:ext cx="1751541" cy="1273127"/>
              <a:chOff x="2472438" y="3935293"/>
              <a:chExt cx="1861012" cy="1712003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43050897-55DA-E359-91D8-89D761940019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485585" cy="55611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メモ 22">
                <a:extLst>
                  <a:ext uri="{FF2B5EF4-FFF2-40B4-BE49-F238E27FC236}">
                    <a16:creationId xmlns:a16="http://schemas.microsoft.com/office/drawing/2014/main" id="{A40DCC76-C1CA-6B2F-C110-AE0376878124}"/>
                  </a:ext>
                </a:extLst>
              </p:cNvPr>
              <p:cNvSpPr/>
              <p:nvPr/>
            </p:nvSpPr>
            <p:spPr>
              <a:xfrm>
                <a:off x="2472438" y="3935293"/>
                <a:ext cx="1861012" cy="1712003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7462289F-0EEA-6C37-24A1-74C434F36CCB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83D3BD85-9B89-79E0-9226-920F72AE48F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410311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E3C4ABF7-F10B-0B9A-6042-8F9ECB0ECDBC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latin typeface="Segoe UI" panose="020B0502040204020203" pitchFamily="34" charset="0"/>
                  <a:cs typeface="Segoe UI" panose="020B0502040204020203" pitchFamily="34" charset="0"/>
                </a:rPr>
                <a:t>Y</a:t>
              </a: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0FA95F0-C427-DD5F-3E64-5608D8C74B5A}"/>
              </a:ext>
            </a:extLst>
          </p:cNvPr>
          <p:cNvSpPr txBox="1"/>
          <p:nvPr/>
        </p:nvSpPr>
        <p:spPr>
          <a:xfrm>
            <a:off x="6390563" y="610601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Refined Code</a:t>
            </a: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871CF7BF-622E-3560-6255-B81C0AE80BC1}"/>
              </a:ext>
            </a:extLst>
          </p:cNvPr>
          <p:cNvGrpSpPr/>
          <p:nvPr/>
        </p:nvGrpSpPr>
        <p:grpSpPr>
          <a:xfrm>
            <a:off x="250162" y="4092830"/>
            <a:ext cx="1224771" cy="1936087"/>
            <a:chOff x="1627615" y="4079731"/>
            <a:chExt cx="1224771" cy="1936087"/>
          </a:xfrm>
        </p:grpSpPr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93764B99-6A95-6518-7CDD-5910F656B87E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DCFB14C0-C484-9EF0-1F5B-A272CB9BD6DA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B();</a:t>
                </a:r>
                <a:endParaRPr lang="en-US" altLang="ja-JP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1" name="メモ 30">
                <a:extLst>
                  <a:ext uri="{FF2B5EF4-FFF2-40B4-BE49-F238E27FC236}">
                    <a16:creationId xmlns:a16="http://schemas.microsoft.com/office/drawing/2014/main" id="{08B934AD-DF27-AD59-7ABB-9955AC71C3C6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32" name="直線コネクタ 31">
                <a:extLst>
                  <a:ext uri="{FF2B5EF4-FFF2-40B4-BE49-F238E27FC236}">
                    <a16:creationId xmlns:a16="http://schemas.microsoft.com/office/drawing/2014/main" id="{8C9B1846-69D0-BF41-17B6-6C89E8DEE37A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FB4109A0-8A1B-F65D-4630-D9C65FBD78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1505BD72-487B-63DE-4E5B-EDE49E5B2991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D6A5E3D2-E0EB-C104-4C30-6FAA7412F4EC}"/>
              </a:ext>
            </a:extLst>
          </p:cNvPr>
          <p:cNvGrpSpPr/>
          <p:nvPr/>
        </p:nvGrpSpPr>
        <p:grpSpPr>
          <a:xfrm>
            <a:off x="6620664" y="3171585"/>
            <a:ext cx="2197272" cy="1273127"/>
            <a:chOff x="6412015" y="4646140"/>
            <a:chExt cx="1751541" cy="1273127"/>
          </a:xfrm>
        </p:grpSpPr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246AB5E8-E85E-28D3-B341-3C2365DF79ED}"/>
                </a:ext>
              </a:extLst>
            </p:cNvPr>
            <p:cNvGrpSpPr/>
            <p:nvPr/>
          </p:nvGrpSpPr>
          <p:grpSpPr>
            <a:xfrm>
              <a:off x="6412015" y="4646140"/>
              <a:ext cx="1751541" cy="1273127"/>
              <a:chOff x="2472438" y="3935293"/>
              <a:chExt cx="1861012" cy="1712003"/>
            </a:xfrm>
          </p:grpSpPr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39C5692B-D937-6FED-0B64-8304DDCF04FD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485585" cy="55611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8" name="メモ 37">
                <a:extLst>
                  <a:ext uri="{FF2B5EF4-FFF2-40B4-BE49-F238E27FC236}">
                    <a16:creationId xmlns:a16="http://schemas.microsoft.com/office/drawing/2014/main" id="{9ABC5BB4-9772-3BE3-2AAD-DD1AB520BDBB}"/>
                  </a:ext>
                </a:extLst>
              </p:cNvPr>
              <p:cNvSpPr/>
              <p:nvPr/>
            </p:nvSpPr>
            <p:spPr>
              <a:xfrm>
                <a:off x="2472438" y="3935293"/>
                <a:ext cx="1861012" cy="1712003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39" name="直線コネクタ 38">
                <a:extLst>
                  <a:ext uri="{FF2B5EF4-FFF2-40B4-BE49-F238E27FC236}">
                    <a16:creationId xmlns:a16="http://schemas.microsoft.com/office/drawing/2014/main" id="{B5B7391E-5C52-F65C-14C3-3EE7574C6267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23ACE0D5-274B-9A60-ED3E-9CE2971924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410311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499F345C-9D1B-7AD4-3888-6462D69BE67D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9860048-01BA-A094-E1AF-60454E04B8F1}"/>
              </a:ext>
            </a:extLst>
          </p:cNvPr>
          <p:cNvSpPr txBox="1"/>
          <p:nvPr/>
        </p:nvSpPr>
        <p:spPr>
          <a:xfrm>
            <a:off x="472627" y="3727311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ECD346E-2D4B-367C-89DE-40B4C9675933}"/>
              </a:ext>
            </a:extLst>
          </p:cNvPr>
          <p:cNvSpPr txBox="1"/>
          <p:nvPr/>
        </p:nvSpPr>
        <p:spPr>
          <a:xfrm>
            <a:off x="1816301" y="3727311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BC9FBF25-5A21-1E02-74A4-8826C8035202}"/>
              </a:ext>
            </a:extLst>
          </p:cNvPr>
          <p:cNvSpPr txBox="1"/>
          <p:nvPr/>
        </p:nvSpPr>
        <p:spPr>
          <a:xfrm>
            <a:off x="6221898" y="2967640"/>
            <a:ext cx="800406" cy="369332"/>
          </a:xfrm>
          <a:prstGeom prst="rect">
            <a:avLst/>
          </a:prstGeom>
          <a:solidFill>
            <a:schemeClr val="bg1">
              <a:alpha val="86818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51CBB2E-F24C-B972-F0FB-C046FB748A7A}"/>
              </a:ext>
            </a:extLst>
          </p:cNvPr>
          <p:cNvSpPr txBox="1"/>
          <p:nvPr/>
        </p:nvSpPr>
        <p:spPr>
          <a:xfrm>
            <a:off x="6328874" y="4538746"/>
            <a:ext cx="800406" cy="369332"/>
          </a:xfrm>
          <a:prstGeom prst="rect">
            <a:avLst/>
          </a:prstGeom>
          <a:solidFill>
            <a:schemeClr val="bg1">
              <a:alpha val="8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45" name="メモ 44">
            <a:extLst>
              <a:ext uri="{FF2B5EF4-FFF2-40B4-BE49-F238E27FC236}">
                <a16:creationId xmlns:a16="http://schemas.microsoft.com/office/drawing/2014/main" id="{18254837-0199-AA67-D20B-69EEED66F6A3}"/>
              </a:ext>
            </a:extLst>
          </p:cNvPr>
          <p:cNvSpPr/>
          <p:nvPr/>
        </p:nvSpPr>
        <p:spPr>
          <a:xfrm>
            <a:off x="4306248" y="3983181"/>
            <a:ext cx="2084315" cy="2145480"/>
          </a:xfrm>
          <a:prstGeom prst="foldedCorner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accent2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6" name="コンテンツ プレースホルダー 2">
            <a:extLst>
              <a:ext uri="{FF2B5EF4-FFF2-40B4-BE49-F238E27FC236}">
                <a16:creationId xmlns:a16="http://schemas.microsoft.com/office/drawing/2014/main" id="{E7794E92-5452-C33A-03C0-4FB3FA839789}"/>
              </a:ext>
            </a:extLst>
          </p:cNvPr>
          <p:cNvSpPr txBox="1">
            <a:spLocks/>
          </p:cNvSpPr>
          <p:nvPr/>
        </p:nvSpPr>
        <p:spPr>
          <a:xfrm>
            <a:off x="334008" y="1666008"/>
            <a:ext cx="8352000" cy="4734000"/>
          </a:xfrm>
          <a:prstGeom prst="rect">
            <a:avLst/>
          </a:prstGeom>
          <a:noFill/>
          <a:ln>
            <a:noFill/>
          </a:ln>
        </p:spPr>
        <p:txBody>
          <a:bodyPr vert="horz" wrap="none" lIns="54000" tIns="54000" rIns="54000" bIns="5400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800" kern="1200" spc="11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6000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400" kern="1200" spc="11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72000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2000" kern="1200" spc="11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008000" indent="0" algn="l" defTabSz="914400" rtl="0" eaLnBrk="1" latinLnBrk="0" hangingPunct="1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800" kern="1200" spc="11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260000" indent="0" algn="l" defTabSz="914400" rtl="0" eaLnBrk="1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  <a:defRPr kumimoji="1" sz="1600" kern="1200" spc="110" baseline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en-US" altLang="ja-JP" b="1" dirty="0">
                <a:ea typeface="inherit"/>
              </a:rPr>
              <a:t>Extract Method </a:t>
            </a:r>
            <a:r>
              <a:rPr kumimoji="0" lang="en-US" altLang="ja-JP" dirty="0">
                <a:ea typeface="inherit"/>
              </a:rPr>
              <a:t>refactoring is effective in</a:t>
            </a:r>
            <a:br>
              <a:rPr kumimoji="0" lang="en-US" altLang="ja-JP" dirty="0">
                <a:ea typeface="inherit"/>
              </a:rPr>
            </a:br>
            <a:r>
              <a:rPr kumimoji="0" lang="en-US" altLang="ja-JP" dirty="0">
                <a:ea typeface="inherit"/>
              </a:rPr>
              <a:t>removing code clone.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9224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A01E52-AC68-6DFE-6DCA-2B794207C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Type-2 Code Clone Refactoring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E5E4C17-C16C-BCB6-682D-946EE82F3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7</a:t>
            </a:fld>
            <a:endParaRPr lang="ja-JP" altLang="en-US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83EEC561-82E0-64CB-64F3-5A8DC7218298}"/>
              </a:ext>
            </a:extLst>
          </p:cNvPr>
          <p:cNvGrpSpPr/>
          <p:nvPr/>
        </p:nvGrpSpPr>
        <p:grpSpPr>
          <a:xfrm>
            <a:off x="1596619" y="4079731"/>
            <a:ext cx="1224771" cy="1936087"/>
            <a:chOff x="1627615" y="4079731"/>
            <a:chExt cx="1224771" cy="1936087"/>
          </a:xfrm>
        </p:grpSpPr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E7355176-4D29-994E-2304-6B9C6BCDE45A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A71A79BE-38DD-F1C7-EBB6-F32359CDF555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</a:t>
                </a:r>
                <a:r>
                  <a:rPr kumimoji="1" lang="en-US" altLang="ja-JP" b="1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20</a:t>
                </a:r>
                <a:r>
                  <a:rPr kumimoji="1" lang="en-US" altLang="ja-JP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);</a:t>
                </a:r>
                <a:endParaRPr lang="en-US" altLang="ja-JP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" name="メモ 7">
                <a:extLst>
                  <a:ext uri="{FF2B5EF4-FFF2-40B4-BE49-F238E27FC236}">
                    <a16:creationId xmlns:a16="http://schemas.microsoft.com/office/drawing/2014/main" id="{2FAEC86B-8666-7536-4CD7-46EC4D1510B7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9" name="直線コネクタ 8">
                <a:extLst>
                  <a:ext uri="{FF2B5EF4-FFF2-40B4-BE49-F238E27FC236}">
                    <a16:creationId xmlns:a16="http://schemas.microsoft.com/office/drawing/2014/main" id="{67844827-540C-3E55-F5F9-FE7244FD6CDA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>
                <a:extLst>
                  <a:ext uri="{FF2B5EF4-FFF2-40B4-BE49-F238E27FC236}">
                    <a16:creationId xmlns:a16="http://schemas.microsoft.com/office/drawing/2014/main" id="{1513F7EC-BBB2-A2B6-3830-5ED976C2A1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3965E38-94FD-5A5C-2154-5938CCDBBA39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latin typeface="Segoe UI" panose="020B0502040204020203" pitchFamily="34" charset="0"/>
                  <a:cs typeface="Segoe UI" panose="020B0502040204020203" pitchFamily="34" charset="0"/>
                </a:rPr>
                <a:t>Y</a:t>
              </a: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2D1D3A9-9D28-141A-D3B0-3F33439415A8}"/>
              </a:ext>
            </a:extLst>
          </p:cNvPr>
          <p:cNvSpPr txBox="1"/>
          <p:nvPr/>
        </p:nvSpPr>
        <p:spPr>
          <a:xfrm>
            <a:off x="396001" y="6128668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Type-2 Code Clone</a:t>
            </a:r>
          </a:p>
        </p:txBody>
      </p:sp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FCF69A30-3C36-0D95-2F74-2F1CB8635D57}"/>
              </a:ext>
            </a:extLst>
          </p:cNvPr>
          <p:cNvCxnSpPr>
            <a:cxnSpLocks/>
          </p:cNvCxnSpPr>
          <p:nvPr/>
        </p:nvCxnSpPr>
        <p:spPr>
          <a:xfrm>
            <a:off x="3187658" y="4995786"/>
            <a:ext cx="1097527" cy="0"/>
          </a:xfrm>
          <a:prstGeom prst="straightConnector1">
            <a:avLst/>
          </a:prstGeom>
          <a:ln w="152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BAE4CE6B-1977-BD5A-F11E-8CEABD07A74E}"/>
              </a:ext>
            </a:extLst>
          </p:cNvPr>
          <p:cNvGrpSpPr/>
          <p:nvPr/>
        </p:nvGrpSpPr>
        <p:grpSpPr>
          <a:xfrm>
            <a:off x="4426014" y="3983181"/>
            <a:ext cx="1865602" cy="2129186"/>
            <a:chOff x="4221472" y="3823249"/>
            <a:chExt cx="1865602" cy="2129186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416A4552-412F-FA6B-0494-B1865C2C1A2C}"/>
                </a:ext>
              </a:extLst>
            </p:cNvPr>
            <p:cNvSpPr/>
            <p:nvPr/>
          </p:nvSpPr>
          <p:spPr>
            <a:xfrm>
              <a:off x="4461400" y="4178073"/>
              <a:ext cx="1033846" cy="1419538"/>
            </a:xfrm>
            <a:prstGeom prst="rect">
              <a:avLst/>
            </a:prstGeom>
            <a:solidFill>
              <a:schemeClr val="accent5">
                <a:lumMod val="20000"/>
                <a:lumOff val="80000"/>
                <a:alpha val="50000"/>
              </a:schemeClr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b" anchorCtr="0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A();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kumimoji="1" lang="en-US" altLang="ja-JP" sz="20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B(</a:t>
              </a:r>
              <a:r>
                <a:rPr kumimoji="1" lang="en-US" altLang="ja-JP" sz="2000" b="1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v</a:t>
              </a:r>
              <a:r>
                <a:rPr kumimoji="1" lang="en-US" altLang="ja-JP" sz="20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C();</a:t>
              </a:r>
              <a:endPara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D();</a:t>
              </a: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66AC31A8-BA2D-967E-097C-79CEDE7E39C1}"/>
                </a:ext>
              </a:extLst>
            </p:cNvPr>
            <p:cNvSpPr/>
            <p:nvPr/>
          </p:nvSpPr>
          <p:spPr>
            <a:xfrm>
              <a:off x="4221472" y="3823249"/>
              <a:ext cx="1865602" cy="369332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1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xtracted(</a:t>
              </a:r>
              <a:r>
                <a:rPr kumimoji="1" lang="en-US" altLang="ja-JP" spc="110" baseline="0" dirty="0">
                  <a:solidFill>
                    <a:schemeClr val="accent2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int</a:t>
              </a:r>
              <a:r>
                <a: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v) {</a:t>
              </a:r>
              <a:endParaRPr kumimoji="1" lang="ja-JP" altLang="en-US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06B90832-81BE-05D1-BF2A-3EFEBBA703FF}"/>
                </a:ext>
              </a:extLst>
            </p:cNvPr>
            <p:cNvSpPr txBox="1"/>
            <p:nvPr/>
          </p:nvSpPr>
          <p:spPr>
            <a:xfrm>
              <a:off x="4221472" y="5583103"/>
              <a:ext cx="15655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}</a:t>
              </a:r>
              <a:endParaRPr kumimoji="1" lang="ja-JP" altLang="en-US"/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0DDC5E2-4A13-0370-A2A8-262F32749096}"/>
              </a:ext>
            </a:extLst>
          </p:cNvPr>
          <p:cNvSpPr txBox="1"/>
          <p:nvPr/>
        </p:nvSpPr>
        <p:spPr>
          <a:xfrm>
            <a:off x="4004146" y="609420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Extracted Method</a:t>
            </a:r>
            <a:endParaRPr kumimoji="1" lang="en-US" altLang="ja-JP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7C37DE3-CB7A-4E22-4440-BCB497F0A51F}"/>
              </a:ext>
            </a:extLst>
          </p:cNvPr>
          <p:cNvGrpSpPr/>
          <p:nvPr/>
        </p:nvGrpSpPr>
        <p:grpSpPr>
          <a:xfrm>
            <a:off x="6620664" y="4742691"/>
            <a:ext cx="2197272" cy="1273127"/>
            <a:chOff x="6412015" y="4646140"/>
            <a:chExt cx="1751541" cy="1273127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4E324561-18D5-4E45-2990-ACC5CCAB6C0F}"/>
                </a:ext>
              </a:extLst>
            </p:cNvPr>
            <p:cNvGrpSpPr/>
            <p:nvPr/>
          </p:nvGrpSpPr>
          <p:grpSpPr>
            <a:xfrm>
              <a:off x="6412015" y="4646140"/>
              <a:ext cx="1751541" cy="1273127"/>
              <a:chOff x="2472438" y="3935293"/>
              <a:chExt cx="1861012" cy="1712003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A2929646-C68F-9008-1BCB-D9D97151E2A0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485585" cy="55611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</a:t>
                </a:r>
                <a:r>
                  <a:rPr lang="en-US" altLang="ja-JP" b="1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20</a:t>
                </a: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23" name="メモ 22">
                <a:extLst>
                  <a:ext uri="{FF2B5EF4-FFF2-40B4-BE49-F238E27FC236}">
                    <a16:creationId xmlns:a16="http://schemas.microsoft.com/office/drawing/2014/main" id="{75CA04C0-0138-DC3A-9C18-BFD88724675D}"/>
                  </a:ext>
                </a:extLst>
              </p:cNvPr>
              <p:cNvSpPr/>
              <p:nvPr/>
            </p:nvSpPr>
            <p:spPr>
              <a:xfrm>
                <a:off x="2472438" y="3935293"/>
                <a:ext cx="1861012" cy="1712003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24" name="直線コネクタ 23">
                <a:extLst>
                  <a:ext uri="{FF2B5EF4-FFF2-40B4-BE49-F238E27FC236}">
                    <a16:creationId xmlns:a16="http://schemas.microsoft.com/office/drawing/2014/main" id="{275FE897-EB4A-9584-2BEF-BE138A000D6C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295AEABE-1B52-094F-5A4A-F77CE9661A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410311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D35E803F-3D69-9E4C-F5F4-A5E89986E5ED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latin typeface="Segoe UI" panose="020B0502040204020203" pitchFamily="34" charset="0"/>
                  <a:cs typeface="Segoe UI" panose="020B0502040204020203" pitchFamily="34" charset="0"/>
                </a:rPr>
                <a:t>Y</a:t>
              </a: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</p:txBody>
        </p:sp>
      </p:grp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F7E0568-1464-65A4-3EA6-63519D7E90A5}"/>
              </a:ext>
            </a:extLst>
          </p:cNvPr>
          <p:cNvSpPr txBox="1"/>
          <p:nvPr/>
        </p:nvSpPr>
        <p:spPr>
          <a:xfrm>
            <a:off x="6390563" y="610601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Refined Code</a:t>
            </a:r>
          </a:p>
        </p:txBody>
      </p: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6AB3183E-96CD-E6D4-70CA-D530B9AA5636}"/>
              </a:ext>
            </a:extLst>
          </p:cNvPr>
          <p:cNvGrpSpPr/>
          <p:nvPr/>
        </p:nvGrpSpPr>
        <p:grpSpPr>
          <a:xfrm>
            <a:off x="250162" y="4092830"/>
            <a:ext cx="1224771" cy="1936087"/>
            <a:chOff x="1627615" y="4079731"/>
            <a:chExt cx="1224771" cy="1936087"/>
          </a:xfrm>
        </p:grpSpPr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58642103-E22C-233A-0F85-E40AB269E4B1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8C275C09-937D-C58E-10CA-35A7B2FC1013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</a:t>
                </a:r>
                <a:r>
                  <a:rPr kumimoji="1" lang="en-US" altLang="ja-JP" b="1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10</a:t>
                </a:r>
                <a:r>
                  <a:rPr kumimoji="1" lang="en-US" altLang="ja-JP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);</a:t>
                </a:r>
                <a:endParaRPr lang="en-US" altLang="ja-JP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7" name="メモ 36">
                <a:extLst>
                  <a:ext uri="{FF2B5EF4-FFF2-40B4-BE49-F238E27FC236}">
                    <a16:creationId xmlns:a16="http://schemas.microsoft.com/office/drawing/2014/main" id="{52469F01-4179-6C70-EA58-1647266019CB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38" name="直線コネクタ 37">
                <a:extLst>
                  <a:ext uri="{FF2B5EF4-FFF2-40B4-BE49-F238E27FC236}">
                    <a16:creationId xmlns:a16="http://schemas.microsoft.com/office/drawing/2014/main" id="{61A9F047-E9DC-8695-10BC-C4E5676AEC3E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コネクタ 38">
                <a:extLst>
                  <a:ext uri="{FF2B5EF4-FFF2-40B4-BE49-F238E27FC236}">
                    <a16:creationId xmlns:a16="http://schemas.microsoft.com/office/drawing/2014/main" id="{AAF3992C-2760-03B5-7E02-566D182CC6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2A67ABD-95FE-D2FD-6B30-1AE17893B751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FD2B08B1-B3E9-E4C0-CE96-8160F84FCC85}"/>
              </a:ext>
            </a:extLst>
          </p:cNvPr>
          <p:cNvGrpSpPr/>
          <p:nvPr/>
        </p:nvGrpSpPr>
        <p:grpSpPr>
          <a:xfrm>
            <a:off x="6620664" y="3171585"/>
            <a:ext cx="2197272" cy="1273127"/>
            <a:chOff x="6412015" y="4646140"/>
            <a:chExt cx="1751541" cy="1273127"/>
          </a:xfrm>
        </p:grpSpPr>
        <p:grpSp>
          <p:nvGrpSpPr>
            <p:cNvPr id="41" name="グループ化 40">
              <a:extLst>
                <a:ext uri="{FF2B5EF4-FFF2-40B4-BE49-F238E27FC236}">
                  <a16:creationId xmlns:a16="http://schemas.microsoft.com/office/drawing/2014/main" id="{1F1DC383-AE13-6AE4-D116-C9663266DB44}"/>
                </a:ext>
              </a:extLst>
            </p:cNvPr>
            <p:cNvGrpSpPr/>
            <p:nvPr/>
          </p:nvGrpSpPr>
          <p:grpSpPr>
            <a:xfrm>
              <a:off x="6412015" y="4646140"/>
              <a:ext cx="1751541" cy="1273127"/>
              <a:chOff x="2472438" y="3935293"/>
              <a:chExt cx="1861012" cy="1712003"/>
            </a:xfrm>
          </p:grpSpPr>
          <p:sp>
            <p:nvSpPr>
              <p:cNvPr id="43" name="正方形/長方形 42">
                <a:extLst>
                  <a:ext uri="{FF2B5EF4-FFF2-40B4-BE49-F238E27FC236}">
                    <a16:creationId xmlns:a16="http://schemas.microsoft.com/office/drawing/2014/main" id="{4CC3406B-9047-DE8E-ABCB-3D1E9410A17B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485585" cy="55611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</a:t>
                </a:r>
                <a:r>
                  <a:rPr lang="en-US" altLang="ja-JP" b="1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10</a:t>
                </a: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44" name="メモ 43">
                <a:extLst>
                  <a:ext uri="{FF2B5EF4-FFF2-40B4-BE49-F238E27FC236}">
                    <a16:creationId xmlns:a16="http://schemas.microsoft.com/office/drawing/2014/main" id="{BB8A9F96-BD73-4993-CE7B-42D6C17C4111}"/>
                  </a:ext>
                </a:extLst>
              </p:cNvPr>
              <p:cNvSpPr/>
              <p:nvPr/>
            </p:nvSpPr>
            <p:spPr>
              <a:xfrm>
                <a:off x="2472438" y="3935293"/>
                <a:ext cx="1861012" cy="1712003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45" name="直線コネクタ 44">
                <a:extLst>
                  <a:ext uri="{FF2B5EF4-FFF2-40B4-BE49-F238E27FC236}">
                    <a16:creationId xmlns:a16="http://schemas.microsoft.com/office/drawing/2014/main" id="{918131BC-BB10-5D22-2D10-E04186151383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>
                <a:extLst>
                  <a:ext uri="{FF2B5EF4-FFF2-40B4-BE49-F238E27FC236}">
                    <a16:creationId xmlns:a16="http://schemas.microsoft.com/office/drawing/2014/main" id="{267D6AF2-B2F7-DC3F-F52C-E1435E5629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410311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29C768A6-3546-3999-3BA8-3FE8F64CE443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981E9CC0-F001-9FE2-7015-03A4B38B8C80}"/>
              </a:ext>
            </a:extLst>
          </p:cNvPr>
          <p:cNvSpPr txBox="1"/>
          <p:nvPr/>
        </p:nvSpPr>
        <p:spPr>
          <a:xfrm>
            <a:off x="472627" y="3727311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B4730F0E-831D-844C-60DC-E4D5E6285AED}"/>
              </a:ext>
            </a:extLst>
          </p:cNvPr>
          <p:cNvSpPr txBox="1"/>
          <p:nvPr/>
        </p:nvSpPr>
        <p:spPr>
          <a:xfrm>
            <a:off x="1816301" y="3727311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0A2EC1F2-F32E-3380-00B7-E3151B36BB45}"/>
              </a:ext>
            </a:extLst>
          </p:cNvPr>
          <p:cNvSpPr txBox="1"/>
          <p:nvPr/>
        </p:nvSpPr>
        <p:spPr>
          <a:xfrm>
            <a:off x="6221898" y="2967640"/>
            <a:ext cx="800406" cy="369332"/>
          </a:xfrm>
          <a:prstGeom prst="rect">
            <a:avLst/>
          </a:prstGeom>
          <a:solidFill>
            <a:schemeClr val="bg1">
              <a:alpha val="86818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8750B0A2-8AC4-AD68-A134-9375D5AF457C}"/>
              </a:ext>
            </a:extLst>
          </p:cNvPr>
          <p:cNvSpPr txBox="1"/>
          <p:nvPr/>
        </p:nvSpPr>
        <p:spPr>
          <a:xfrm>
            <a:off x="6328874" y="4538746"/>
            <a:ext cx="800406" cy="369332"/>
          </a:xfrm>
          <a:prstGeom prst="rect">
            <a:avLst/>
          </a:prstGeom>
          <a:solidFill>
            <a:schemeClr val="bg1">
              <a:alpha val="8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51" name="メモ 50">
            <a:extLst>
              <a:ext uri="{FF2B5EF4-FFF2-40B4-BE49-F238E27FC236}">
                <a16:creationId xmlns:a16="http://schemas.microsoft.com/office/drawing/2014/main" id="{0A2E0336-D161-1D14-6C1B-33D99B42AEED}"/>
              </a:ext>
            </a:extLst>
          </p:cNvPr>
          <p:cNvSpPr/>
          <p:nvPr/>
        </p:nvSpPr>
        <p:spPr>
          <a:xfrm>
            <a:off x="4306248" y="3983181"/>
            <a:ext cx="2084315" cy="2145480"/>
          </a:xfrm>
          <a:prstGeom prst="foldedCorner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accent2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4" name="Rectangle 1">
            <a:extLst>
              <a:ext uri="{FF2B5EF4-FFF2-40B4-BE49-F238E27FC236}">
                <a16:creationId xmlns:a16="http://schemas.microsoft.com/office/drawing/2014/main" id="{3AB2B87A-8AFA-0B00-C35C-6F7E5841E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00" y="6492957"/>
            <a:ext cx="58817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[2] </a:t>
            </a:r>
            <a:r>
              <a:rPr lang="en-US" altLang="ja-JP" sz="900" dirty="0"/>
              <a:t>R.</a:t>
            </a:r>
            <a:r>
              <a:rPr lang="ja-JP" altLang="en-US" sz="900"/>
              <a:t> Tairas, J</a:t>
            </a:r>
            <a:r>
              <a:rPr lang="en-US" altLang="ja-JP" sz="900" dirty="0"/>
              <a:t>.</a:t>
            </a:r>
            <a:r>
              <a:rPr lang="ja-JP" altLang="en-US" sz="900"/>
              <a:t> Gray,</a:t>
            </a:r>
            <a:r>
              <a:rPr lang="en-US" altLang="ja-JP" sz="900" dirty="0"/>
              <a:t> </a:t>
            </a:r>
            <a:r>
              <a:rPr lang="ja-JP" altLang="en-US" sz="900"/>
              <a:t>Increasing clone maintenance support by unifying clone detection and refactoring activities,</a:t>
            </a:r>
          </a:p>
          <a:p>
            <a:r>
              <a:rPr lang="ja-JP" altLang="en-US" sz="900"/>
              <a:t>Information and Software Technology,</a:t>
            </a:r>
            <a:r>
              <a:rPr lang="en-US" altLang="ja-JP" sz="900" dirty="0"/>
              <a:t> </a:t>
            </a:r>
            <a:r>
              <a:rPr lang="ja-JP" altLang="en-US" sz="900"/>
              <a:t>Volume 54, Issue 12,</a:t>
            </a:r>
            <a:r>
              <a:rPr lang="en-US" altLang="ja-JP" sz="900" dirty="0"/>
              <a:t> </a:t>
            </a:r>
            <a:r>
              <a:rPr lang="ja-JP" altLang="en-US" sz="900"/>
              <a:t>2012,</a:t>
            </a:r>
            <a:r>
              <a:rPr lang="en-US" altLang="ja-JP" sz="900" dirty="0"/>
              <a:t> </a:t>
            </a:r>
            <a:r>
              <a:rPr lang="ja-JP" altLang="en-US" sz="900"/>
              <a:t>1297-1307</a:t>
            </a:r>
          </a:p>
        </p:txBody>
      </p:sp>
      <p:sp>
        <p:nvSpPr>
          <p:cNvPr id="58" name="コンテンツ プレースホルダー 2">
            <a:extLst>
              <a:ext uri="{FF2B5EF4-FFF2-40B4-BE49-F238E27FC236}">
                <a16:creationId xmlns:a16="http://schemas.microsoft.com/office/drawing/2014/main" id="{C4101BEA-3657-B847-B8A8-37E8344E5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008" y="1666008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ja-JP" b="1" dirty="0">
                <a:ea typeface="inherit"/>
              </a:rPr>
              <a:t>Parameterization </a:t>
            </a:r>
            <a:r>
              <a:rPr kumimoji="0" lang="en-US" altLang="ja-JP" dirty="0">
                <a:ea typeface="inherit"/>
              </a:rPr>
              <a:t>allows for differences in </a:t>
            </a:r>
            <a:br>
              <a:rPr kumimoji="0" lang="en-US" altLang="ja-JP" dirty="0">
                <a:ea typeface="inherit"/>
              </a:rPr>
            </a:br>
            <a:r>
              <a:rPr kumimoji="0" lang="en-US" altLang="ja-JP" dirty="0">
                <a:ea typeface="inherit"/>
              </a:rPr>
              <a:t>constant values and variables[2].</a:t>
            </a:r>
            <a:endParaRPr lang="en" altLang="ja-JP" dirty="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72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C64B70-F99F-D2A1-0D93-2FE891292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Type-3 Code Clone Refactoring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1C26F0-A567-FB39-7084-6964CF322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735D3-C9E7-F649-AF37-A9D08763696D}" type="slidenum">
              <a:rPr lang="ja-JP" altLang="en-US" smtClean="0"/>
              <a:pPr/>
              <a:t>8</a:t>
            </a:fld>
            <a:endParaRPr lang="ja-JP" altLang="en-US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4152D2BF-1EA9-0D0A-1F31-C3D517E70295}"/>
              </a:ext>
            </a:extLst>
          </p:cNvPr>
          <p:cNvGrpSpPr/>
          <p:nvPr/>
        </p:nvGrpSpPr>
        <p:grpSpPr>
          <a:xfrm>
            <a:off x="1591878" y="4079731"/>
            <a:ext cx="1224771" cy="1936087"/>
            <a:chOff x="1627615" y="4079731"/>
            <a:chExt cx="1224771" cy="1936087"/>
          </a:xfrm>
        </p:grpSpPr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8B9B8252-1130-6CEC-2FCD-96D0AA814874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F98F9CAE-1E65-E351-9498-A936DB95DBEE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b="1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E();</a:t>
                </a:r>
                <a:endParaRPr lang="en-US" altLang="ja-JP" b="1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10" name="メモ 9">
                <a:extLst>
                  <a:ext uri="{FF2B5EF4-FFF2-40B4-BE49-F238E27FC236}">
                    <a16:creationId xmlns:a16="http://schemas.microsoft.com/office/drawing/2014/main" id="{A7860E98-9E9E-934A-AE3D-D398DC84F525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11" name="直線コネクタ 10">
                <a:extLst>
                  <a:ext uri="{FF2B5EF4-FFF2-40B4-BE49-F238E27FC236}">
                    <a16:creationId xmlns:a16="http://schemas.microsoft.com/office/drawing/2014/main" id="{059D7918-83B5-B457-A5BB-AEB2408D6A64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コネクタ 11">
                <a:extLst>
                  <a:ext uri="{FF2B5EF4-FFF2-40B4-BE49-F238E27FC236}">
                    <a16:creationId xmlns:a16="http://schemas.microsoft.com/office/drawing/2014/main" id="{9F518DDD-EE38-61C1-9AAA-34223325D5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E5D1F0F-3689-CE31-0D15-E1A57A8BF8D7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latin typeface="Segoe UI" panose="020B0502040204020203" pitchFamily="34" charset="0"/>
                  <a:cs typeface="Segoe UI" panose="020B0502040204020203" pitchFamily="34" charset="0"/>
                </a:rPr>
                <a:t>Y</a:t>
              </a: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0E435BE-ED87-ED89-9997-068A67141CCF}"/>
              </a:ext>
            </a:extLst>
          </p:cNvPr>
          <p:cNvSpPr txBox="1"/>
          <p:nvPr/>
        </p:nvSpPr>
        <p:spPr>
          <a:xfrm>
            <a:off x="360264" y="6128668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Type-3 Code Clone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1D604EE0-7349-E975-3745-1C6718F17CFC}"/>
              </a:ext>
            </a:extLst>
          </p:cNvPr>
          <p:cNvCxnSpPr>
            <a:cxnSpLocks/>
          </p:cNvCxnSpPr>
          <p:nvPr/>
        </p:nvCxnSpPr>
        <p:spPr>
          <a:xfrm>
            <a:off x="3006128" y="4995786"/>
            <a:ext cx="816488" cy="0"/>
          </a:xfrm>
          <a:prstGeom prst="straightConnector1">
            <a:avLst/>
          </a:prstGeom>
          <a:ln w="152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19BCF10D-8DE8-0C57-9FAB-EF148FB07C39}"/>
              </a:ext>
            </a:extLst>
          </p:cNvPr>
          <p:cNvGrpSpPr/>
          <p:nvPr/>
        </p:nvGrpSpPr>
        <p:grpSpPr>
          <a:xfrm>
            <a:off x="3746649" y="3983181"/>
            <a:ext cx="2638666" cy="2129186"/>
            <a:chOff x="4078027" y="3823249"/>
            <a:chExt cx="2638666" cy="2129186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99B90A81-FF1A-8138-4083-1A30AAFF274A}"/>
                </a:ext>
              </a:extLst>
            </p:cNvPr>
            <p:cNvSpPr/>
            <p:nvPr/>
          </p:nvSpPr>
          <p:spPr>
            <a:xfrm>
              <a:off x="4461399" y="4178073"/>
              <a:ext cx="1420583" cy="1419538"/>
            </a:xfrm>
            <a:prstGeom prst="rect">
              <a:avLst/>
            </a:prstGeom>
            <a:solidFill>
              <a:schemeClr val="accent5">
                <a:lumMod val="20000"/>
                <a:lumOff val="80000"/>
                <a:alpha val="50000"/>
              </a:schemeClr>
            </a:solidFill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b" anchorCtr="0"/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A();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b="1" spc="110" dirty="0" err="1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f</a:t>
              </a:r>
              <a:r>
                <a:rPr lang="en-US" altLang="ja-JP" sz="2000" spc="110" dirty="0" err="1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.Invoke</a:t>
              </a:r>
              <a:r>
                <a:rPr kumimoji="1" lang="en-US" altLang="ja-JP" sz="20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C();</a:t>
              </a:r>
              <a:endParaRPr kumimoji="1" lang="en-US" altLang="ja-JP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20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D();</a:t>
              </a:r>
              <a:endParaRPr kumimoji="1" lang="ja-JP" altLang="en-US" sz="20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03ED1B08-87EF-6AF7-45A2-B79434222713}"/>
                </a:ext>
              </a:extLst>
            </p:cNvPr>
            <p:cNvSpPr/>
            <p:nvPr/>
          </p:nvSpPr>
          <p:spPr>
            <a:xfrm>
              <a:off x="4078027" y="3823249"/>
              <a:ext cx="2638666" cy="369332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72000" tIns="72000" rIns="72000" bIns="72000" rtlCol="0" anchor="ctr" anchorCtr="1"/>
            <a:lstStyle/>
            <a:p>
              <a:pPr algn="ctr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z="1700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E</a:t>
              </a:r>
              <a:r>
                <a:rPr kumimoji="1" lang="en-US" altLang="ja-JP" sz="17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xtracted(</a:t>
              </a:r>
              <a:r>
                <a:rPr kumimoji="1" lang="en-US" altLang="ja-JP" sz="1700" spc="110" baseline="0" dirty="0">
                  <a:solidFill>
                    <a:schemeClr val="accent2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Lambda</a:t>
              </a:r>
              <a:r>
                <a:rPr kumimoji="1" lang="en-US" altLang="ja-JP" sz="1700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f) {</a:t>
              </a:r>
              <a:endParaRPr kumimoji="1" lang="ja-JP" altLang="en-US" sz="1700" spc="110" baseline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E636BEE-F71F-38D4-5E43-F1ACDD3F47E7}"/>
                </a:ext>
              </a:extLst>
            </p:cNvPr>
            <p:cNvSpPr txBox="1"/>
            <p:nvPr/>
          </p:nvSpPr>
          <p:spPr>
            <a:xfrm>
              <a:off x="4221472" y="5583103"/>
              <a:ext cx="15655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}</a:t>
              </a:r>
              <a:endParaRPr kumimoji="1" lang="ja-JP" altLang="en-US"/>
            </a:p>
          </p:txBody>
        </p:sp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41E3413-851F-3384-1762-0C3BEAA1E8F8}"/>
              </a:ext>
            </a:extLst>
          </p:cNvPr>
          <p:cNvSpPr txBox="1"/>
          <p:nvPr/>
        </p:nvSpPr>
        <p:spPr>
          <a:xfrm>
            <a:off x="3890094" y="609420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Extracted Method</a:t>
            </a:r>
            <a:endParaRPr kumimoji="1" lang="en-US" altLang="ja-JP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F0471CB-0055-9AA0-9552-E07F0F107529}"/>
              </a:ext>
            </a:extLst>
          </p:cNvPr>
          <p:cNvSpPr txBox="1"/>
          <p:nvPr/>
        </p:nvSpPr>
        <p:spPr>
          <a:xfrm>
            <a:off x="6577760" y="6106017"/>
            <a:ext cx="2357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Refined Code</a:t>
            </a: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C2819AFC-E9BD-16BB-47B1-893BD4AA4697}"/>
              </a:ext>
            </a:extLst>
          </p:cNvPr>
          <p:cNvGrpSpPr/>
          <p:nvPr/>
        </p:nvGrpSpPr>
        <p:grpSpPr>
          <a:xfrm>
            <a:off x="245421" y="4092830"/>
            <a:ext cx="1224771" cy="1936087"/>
            <a:chOff x="1627615" y="4079731"/>
            <a:chExt cx="1224771" cy="1936087"/>
          </a:xfrm>
        </p:grpSpPr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DB1719F7-8E3F-EABC-8B50-1BD3C5C19BBA}"/>
                </a:ext>
              </a:extLst>
            </p:cNvPr>
            <p:cNvGrpSpPr/>
            <p:nvPr/>
          </p:nvGrpSpPr>
          <p:grpSpPr>
            <a:xfrm>
              <a:off x="1627616" y="4079731"/>
              <a:ext cx="1224770" cy="1936087"/>
              <a:chOff x="2472439" y="3043796"/>
              <a:chExt cx="1301318" cy="2603500"/>
            </a:xfrm>
          </p:grpSpPr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CCAC072D-FC15-6AB2-A093-785779B21AAE}"/>
                  </a:ext>
                </a:extLst>
              </p:cNvPr>
              <p:cNvSpPr/>
              <p:nvPr/>
            </p:nvSpPr>
            <p:spPr>
              <a:xfrm>
                <a:off x="2584166" y="3679699"/>
                <a:ext cx="1033846" cy="1689207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A();</a:t>
                </a: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kumimoji="1" lang="en-US" altLang="ja-JP" b="1" spc="110" baseline="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B();</a:t>
                </a:r>
                <a:endParaRPr lang="en-US" altLang="ja-JP" b="1" spc="110" dirty="0">
                  <a:solidFill>
                    <a:srgbClr val="FF0000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C();</a:t>
                </a:r>
                <a:endParaRPr kumimoji="1" lang="en-US" altLang="ja-JP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D();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2" name="メモ 31">
                <a:extLst>
                  <a:ext uri="{FF2B5EF4-FFF2-40B4-BE49-F238E27FC236}">
                    <a16:creationId xmlns:a16="http://schemas.microsoft.com/office/drawing/2014/main" id="{3D7E9D46-1644-50B4-2B43-19C16BB9B4BA}"/>
                  </a:ext>
                </a:extLst>
              </p:cNvPr>
              <p:cNvSpPr/>
              <p:nvPr/>
            </p:nvSpPr>
            <p:spPr>
              <a:xfrm>
                <a:off x="2472439" y="3043796"/>
                <a:ext cx="1301318" cy="2603500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19BFCAF0-71E0-80A2-B057-29A607BD1044}"/>
                  </a:ext>
                </a:extLst>
              </p:cNvPr>
              <p:cNvCxnSpPr/>
              <p:nvPr/>
            </p:nvCxnSpPr>
            <p:spPr>
              <a:xfrm>
                <a:off x="2589064" y="3170796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コネクタ 33">
                <a:extLst>
                  <a:ext uri="{FF2B5EF4-FFF2-40B4-BE49-F238E27FC236}">
                    <a16:creationId xmlns:a16="http://schemas.microsoft.com/office/drawing/2014/main" id="{E29DB146-74D6-1C7D-BBEC-A529F90E36E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5504226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1E26C020-5B28-7B73-CEE3-9E9838C4B775}"/>
                </a:ext>
              </a:extLst>
            </p:cNvPr>
            <p:cNvSpPr txBox="1"/>
            <p:nvPr/>
          </p:nvSpPr>
          <p:spPr>
            <a:xfrm>
              <a:off x="1627615" y="4192581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3D669039-EE1F-F831-7272-2C71BA9E3FAB}"/>
              </a:ext>
            </a:extLst>
          </p:cNvPr>
          <p:cNvGrpSpPr/>
          <p:nvPr/>
        </p:nvGrpSpPr>
        <p:grpSpPr>
          <a:xfrm>
            <a:off x="6517150" y="2440567"/>
            <a:ext cx="2324893" cy="1678104"/>
            <a:chOff x="6412014" y="4646140"/>
            <a:chExt cx="1853273" cy="1678104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E887FEC2-A0D7-E9D4-C7CF-0F1F0D41FFFA}"/>
                </a:ext>
              </a:extLst>
            </p:cNvPr>
            <p:cNvGrpSpPr/>
            <p:nvPr/>
          </p:nvGrpSpPr>
          <p:grpSpPr>
            <a:xfrm>
              <a:off x="6412014" y="4646140"/>
              <a:ext cx="1853273" cy="1678104"/>
              <a:chOff x="2472437" y="3935294"/>
              <a:chExt cx="1969102" cy="2256585"/>
            </a:xfrm>
          </p:grpSpPr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835D2FAE-CA2A-41B7-4FB4-FC2FB84007D2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749284" cy="117496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Extracted(() =&gt; {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 </a:t>
                </a:r>
                <a:r>
                  <a:rPr lang="en-US" altLang="ja-JP" b="1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B();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});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39" name="メモ 38">
                <a:extLst>
                  <a:ext uri="{FF2B5EF4-FFF2-40B4-BE49-F238E27FC236}">
                    <a16:creationId xmlns:a16="http://schemas.microsoft.com/office/drawing/2014/main" id="{45C2B55C-B742-4978-E046-76299DAF499F}"/>
                  </a:ext>
                </a:extLst>
              </p:cNvPr>
              <p:cNvSpPr/>
              <p:nvPr/>
            </p:nvSpPr>
            <p:spPr>
              <a:xfrm>
                <a:off x="2472437" y="3935294"/>
                <a:ext cx="1969102" cy="2256585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C5D48971-0D2D-D798-A215-78E129128CCD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コネクタ 40">
                <a:extLst>
                  <a:ext uri="{FF2B5EF4-FFF2-40B4-BE49-F238E27FC236}">
                    <a16:creationId xmlns:a16="http://schemas.microsoft.com/office/drawing/2014/main" id="{A9DC1A71-B02F-E660-3304-9C689EAC03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6006768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90803C52-C2C4-D155-8F3E-B5655F3F6FA6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X();</a:t>
              </a: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D90BDBAF-9F71-4C7B-70EB-93B45D2912C0}"/>
              </a:ext>
            </a:extLst>
          </p:cNvPr>
          <p:cNvGrpSpPr/>
          <p:nvPr/>
        </p:nvGrpSpPr>
        <p:grpSpPr>
          <a:xfrm>
            <a:off x="6517150" y="4340585"/>
            <a:ext cx="2324893" cy="1678104"/>
            <a:chOff x="6412014" y="4646140"/>
            <a:chExt cx="1853273" cy="1678104"/>
          </a:xfrm>
        </p:grpSpPr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92A3A941-FC6F-17B5-4540-C24DBBF5F66B}"/>
                </a:ext>
              </a:extLst>
            </p:cNvPr>
            <p:cNvGrpSpPr/>
            <p:nvPr/>
          </p:nvGrpSpPr>
          <p:grpSpPr>
            <a:xfrm>
              <a:off x="6412014" y="4646140"/>
              <a:ext cx="1853273" cy="1678104"/>
              <a:chOff x="2472437" y="3935294"/>
              <a:chExt cx="1969102" cy="2256585"/>
            </a:xfrm>
          </p:grpSpPr>
          <p:sp>
            <p:nvSpPr>
              <p:cNvPr id="53" name="正方形/長方形 52">
                <a:extLst>
                  <a:ext uri="{FF2B5EF4-FFF2-40B4-BE49-F238E27FC236}">
                    <a16:creationId xmlns:a16="http://schemas.microsoft.com/office/drawing/2014/main" id="{3594FE84-2764-38E9-C065-788C199D8D3C}"/>
                  </a:ext>
                </a:extLst>
              </p:cNvPr>
              <p:cNvSpPr/>
              <p:nvPr/>
            </p:nvSpPr>
            <p:spPr>
              <a:xfrm>
                <a:off x="2584166" y="4654135"/>
                <a:ext cx="1749284" cy="1174962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  <a:alpha val="50000"/>
                </a:schemeClr>
              </a:solidFill>
              <a:ln w="63500">
                <a:solidFill>
                  <a:schemeClr val="accent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Extracted(() =&gt; {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  </a:t>
                </a:r>
                <a:r>
                  <a:rPr lang="en-US" altLang="ja-JP" b="1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E();</a:t>
                </a:r>
                <a:b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altLang="ja-JP" spc="110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});</a:t>
                </a:r>
                <a:endParaRPr kumimoji="1" lang="ja-JP" altLang="en-US" spc="110" baseline="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54" name="メモ 53">
                <a:extLst>
                  <a:ext uri="{FF2B5EF4-FFF2-40B4-BE49-F238E27FC236}">
                    <a16:creationId xmlns:a16="http://schemas.microsoft.com/office/drawing/2014/main" id="{5BCDE6FF-D303-6F40-D9C3-1198DCE41739}"/>
                  </a:ext>
                </a:extLst>
              </p:cNvPr>
              <p:cNvSpPr/>
              <p:nvPr/>
            </p:nvSpPr>
            <p:spPr>
              <a:xfrm>
                <a:off x="2472437" y="3935294"/>
                <a:ext cx="1969102" cy="2256585"/>
              </a:xfrm>
              <a:prstGeom prst="foldedCorner">
                <a:avLst/>
              </a:prstGeom>
              <a:noFill/>
              <a:ln w="508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72000" tIns="72000" rIns="72000" bIns="72000" rtlCol="0" anchor="t"/>
              <a:lstStyle/>
              <a:p>
                <a:pPr algn="l">
                  <a:lnSpc>
                    <a:spcPct val="90000"/>
                  </a:lnSpc>
                  <a:spcBef>
                    <a:spcPts val="300"/>
                  </a:spcBef>
                  <a:spcAft>
                    <a:spcPts val="100"/>
                  </a:spcAft>
                </a:pPr>
                <a:endParaRPr kumimoji="1" lang="ja-JP" altLang="en-US" sz="2000" spc="110" baseline="0" dirty="0">
                  <a:solidFill>
                    <a:schemeClr val="accent2">
                      <a:lumMod val="60000"/>
                      <a:lumOff val="40000"/>
                    </a:schemeClr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cxnSp>
            <p:nvCxnSpPr>
              <p:cNvPr id="55" name="直線コネクタ 54">
                <a:extLst>
                  <a:ext uri="{FF2B5EF4-FFF2-40B4-BE49-F238E27FC236}">
                    <a16:creationId xmlns:a16="http://schemas.microsoft.com/office/drawing/2014/main" id="{4DBE903B-5729-C2CC-807C-CA1FC5043DFD}"/>
                  </a:ext>
                </a:extLst>
              </p:cNvPr>
              <p:cNvCxnSpPr/>
              <p:nvPr/>
            </p:nvCxnSpPr>
            <p:spPr>
              <a:xfrm>
                <a:off x="2589064" y="4103922"/>
                <a:ext cx="1033846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6BC81326-C235-18A0-D959-898B65E47D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89064" y="6006768"/>
                <a:ext cx="845533" cy="0"/>
              </a:xfrm>
              <a:prstGeom prst="line">
                <a:avLst/>
              </a:prstGeom>
              <a:ln w="508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6A684B07-3649-1B4C-937A-C74A8370D634}"/>
                </a:ext>
              </a:extLst>
            </p:cNvPr>
            <p:cNvSpPr txBox="1"/>
            <p:nvPr/>
          </p:nvSpPr>
          <p:spPr>
            <a:xfrm>
              <a:off x="6412015" y="4821074"/>
              <a:ext cx="640330" cy="3416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>
                <a:lnSpc>
                  <a:spcPct val="90000"/>
                </a:lnSpc>
                <a:spcBef>
                  <a:spcPts val="300"/>
                </a:spcBef>
                <a:spcAft>
                  <a:spcPts val="100"/>
                </a:spcAft>
              </a:pPr>
              <a:r>
                <a:rPr lang="en-US" altLang="ja-JP" spc="110" dirty="0">
                  <a:latin typeface="Segoe UI" panose="020B0502040204020203" pitchFamily="34" charset="0"/>
                  <a:cs typeface="Segoe UI" panose="020B0502040204020203" pitchFamily="34" charset="0"/>
                </a:rPr>
                <a:t>Y</a:t>
              </a:r>
              <a:r>
                <a:rPr lang="en-US" altLang="ja-JP" spc="110" dirty="0">
                  <a:solidFill>
                    <a:schemeClr val="tx1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();</a:t>
              </a:r>
            </a:p>
          </p:txBody>
        </p:sp>
      </p:grp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269AEF68-74B7-BBDB-96DC-910BB8F21C98}"/>
              </a:ext>
            </a:extLst>
          </p:cNvPr>
          <p:cNvSpPr txBox="1"/>
          <p:nvPr/>
        </p:nvSpPr>
        <p:spPr>
          <a:xfrm>
            <a:off x="429576" y="3711548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23485B9-D293-5883-C5D9-63376F59580A}"/>
              </a:ext>
            </a:extLst>
          </p:cNvPr>
          <p:cNvSpPr txBox="1"/>
          <p:nvPr/>
        </p:nvSpPr>
        <p:spPr>
          <a:xfrm>
            <a:off x="1804061" y="3706870"/>
            <a:ext cx="800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9C731559-EFD0-3885-86C0-E447A4024517}"/>
              </a:ext>
            </a:extLst>
          </p:cNvPr>
          <p:cNvSpPr txBox="1"/>
          <p:nvPr/>
        </p:nvSpPr>
        <p:spPr>
          <a:xfrm>
            <a:off x="6247531" y="2262503"/>
            <a:ext cx="800406" cy="369332"/>
          </a:xfrm>
          <a:prstGeom prst="rect">
            <a:avLst/>
          </a:prstGeom>
          <a:solidFill>
            <a:schemeClr val="bg1">
              <a:alpha val="86818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1</a:t>
            </a:r>
            <a:endParaRPr kumimoji="1" lang="ja-JP" altLang="en-US"/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E581350F-C844-3D31-ABAD-6823C6022D6E}"/>
              </a:ext>
            </a:extLst>
          </p:cNvPr>
          <p:cNvSpPr txBox="1"/>
          <p:nvPr/>
        </p:nvSpPr>
        <p:spPr>
          <a:xfrm>
            <a:off x="6290397" y="4174818"/>
            <a:ext cx="800406" cy="369332"/>
          </a:xfrm>
          <a:prstGeom prst="rect">
            <a:avLst/>
          </a:prstGeom>
          <a:solidFill>
            <a:schemeClr val="bg1">
              <a:alpha val="8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File 2</a:t>
            </a:r>
            <a:endParaRPr kumimoji="1" lang="ja-JP" altLang="en-US"/>
          </a:p>
        </p:txBody>
      </p:sp>
      <p:sp>
        <p:nvSpPr>
          <p:cNvPr id="61" name="メモ 60">
            <a:extLst>
              <a:ext uri="{FF2B5EF4-FFF2-40B4-BE49-F238E27FC236}">
                <a16:creationId xmlns:a16="http://schemas.microsoft.com/office/drawing/2014/main" id="{8139D571-C58A-1DE9-CE96-3CCC1ED48555}"/>
              </a:ext>
            </a:extLst>
          </p:cNvPr>
          <p:cNvSpPr/>
          <p:nvPr/>
        </p:nvSpPr>
        <p:spPr>
          <a:xfrm>
            <a:off x="3840276" y="3983181"/>
            <a:ext cx="2550287" cy="2145480"/>
          </a:xfrm>
          <a:prstGeom prst="foldedCorner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72000" rIns="72000" bIns="72000" rtlCol="0" anchor="t"/>
          <a:lstStyle/>
          <a:p>
            <a:pPr algn="l">
              <a:lnSpc>
                <a:spcPct val="90000"/>
              </a:lnSpc>
              <a:spcBef>
                <a:spcPts val="300"/>
              </a:spcBef>
              <a:spcAft>
                <a:spcPts val="100"/>
              </a:spcAft>
            </a:pPr>
            <a:endParaRPr kumimoji="1" lang="ja-JP" altLang="en-US" sz="2000" spc="110" baseline="0" dirty="0">
              <a:solidFill>
                <a:schemeClr val="accent2">
                  <a:lumMod val="60000"/>
                  <a:lumOff val="4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4" name="Rectangle 1">
            <a:extLst>
              <a:ext uri="{FF2B5EF4-FFF2-40B4-BE49-F238E27FC236}">
                <a16:creationId xmlns:a16="http://schemas.microsoft.com/office/drawing/2014/main" id="{0CA89CB7-2FC3-A6CF-A846-1904DE792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000" y="6562207"/>
            <a:ext cx="678583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[3] 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N</a:t>
            </a: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.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 Tsantalis, D</a:t>
            </a: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.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 Mazinanian, and S</a:t>
            </a:r>
            <a:r>
              <a:rPr kumimoji="0" lang="en-US" altLang="ja-JP" sz="9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.</a:t>
            </a:r>
            <a:r>
              <a:rPr kumimoji="0" lang="ja-JP" altLang="ja-JP" sz="900" b="0" i="0" u="none" strike="noStrike" cap="none" normalizeH="0" baseline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ourier New" panose="02070309020205020404" pitchFamily="49" charset="0"/>
              </a:rPr>
              <a:t> Rostami. 2017. Clone refactoring with lambda expressions. ICSE '17. IEEE Press, 60–70. 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コンテンツ プレースホルダー 2">
            <a:extLst>
              <a:ext uri="{FF2B5EF4-FFF2-40B4-BE49-F238E27FC236}">
                <a16:creationId xmlns:a16="http://schemas.microsoft.com/office/drawing/2014/main" id="{AB7C6634-AA44-A3C1-2034-7AFC22BF6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008" y="1666008"/>
            <a:ext cx="8352000" cy="4734000"/>
          </a:xfrm>
        </p:spPr>
        <p:txBody>
          <a:bodyPr/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kumimoji="0" lang="en-US" altLang="ja-JP" b="1" dirty="0">
                <a:ea typeface="inherit"/>
              </a:rPr>
              <a:t>Behavior Parameterization </a:t>
            </a:r>
            <a:r>
              <a:rPr kumimoji="0" lang="en-US" altLang="ja-JP" dirty="0">
                <a:ea typeface="inherit"/>
              </a:rPr>
              <a:t>accepts </a:t>
            </a:r>
            <a:br>
              <a:rPr kumimoji="0" lang="en-US" altLang="ja-JP" dirty="0">
                <a:ea typeface="inherit"/>
              </a:rPr>
            </a:br>
            <a:r>
              <a:rPr kumimoji="0" lang="en-US" altLang="ja-JP" dirty="0">
                <a:ea typeface="inherit"/>
              </a:rPr>
              <a:t>differences in behavior[3].</a:t>
            </a:r>
            <a:endParaRPr lang="en" altLang="ja-JP" dirty="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694726"/>
      </p:ext>
    </p:extLst>
  </p:cSld>
  <p:clrMapOvr>
    <a:masterClrMapping/>
  </p:clrMapOvr>
</p:sld>
</file>

<file path=ppt/theme/theme1.xml><?xml version="1.0" encoding="utf-8"?>
<a:theme xmlns:a="http://schemas.openxmlformats.org/drawingml/2006/main" name="higolab-modern1">
  <a:themeElements>
    <a:clrScheme name="higolab1">
      <a:dk1>
        <a:srgbClr val="2F4F4F"/>
      </a:dk1>
      <a:lt1>
        <a:srgbClr val="F5F5F5"/>
      </a:lt1>
      <a:dk2>
        <a:srgbClr val="696969"/>
      </a:dk2>
      <a:lt2>
        <a:srgbClr val="DCDCDC"/>
      </a:lt2>
      <a:accent1>
        <a:srgbClr val="304A9E"/>
      </a:accent1>
      <a:accent2>
        <a:srgbClr val="136EAB"/>
      </a:accent2>
      <a:accent3>
        <a:srgbClr val="D59533"/>
      </a:accent3>
      <a:accent4>
        <a:srgbClr val="009353"/>
      </a:accent4>
      <a:accent5>
        <a:srgbClr val="CA4683"/>
      </a:accent5>
      <a:accent6>
        <a:srgbClr val="CB4828"/>
      </a:accent6>
      <a:hlink>
        <a:srgbClr val="0000CC"/>
      </a:hlink>
      <a:folHlink>
        <a:srgbClr val="551A8B"/>
      </a:folHlink>
    </a:clrScheme>
    <a:fontScheme name="sel_new">
      <a:majorFont>
        <a:latin typeface="Segoe UI"/>
        <a:ea typeface="游ゴシック"/>
        <a:cs typeface=""/>
      </a:majorFont>
      <a:minorFont>
        <a:latin typeface="Segoe UI"/>
        <a:ea typeface="游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8100">
          <a:solidFill>
            <a:schemeClr val="tx1"/>
          </a:solidFill>
        </a:ln>
      </a:spPr>
      <a:bodyPr wrap="none" lIns="72000" tIns="72000" rIns="72000" bIns="72000" rtlCol="0" anchor="t"/>
      <a:lstStyle>
        <a:defPPr algn="l">
          <a:lnSpc>
            <a:spcPct val="90000"/>
          </a:lnSpc>
          <a:spcBef>
            <a:spcPts val="300"/>
          </a:spcBef>
          <a:spcAft>
            <a:spcPts val="100"/>
          </a:spcAft>
          <a:defRPr kumimoji="1" sz="2000" spc="110" baseline="0" dirty="0">
            <a:solidFill>
              <a:schemeClr val="tx1"/>
            </a:solidFill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igolab-modern1" id="{3E96A2F8-991C-4873-9ECE-72FD02F70494}" vid="{B7B693FF-C13A-4064-837A-D6ED0A37F5D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higolab-modern1</Template>
  <TotalTime>14382</TotalTime>
  <Words>5138</Words>
  <Application>Microsoft Macintosh PowerPoint</Application>
  <PresentationFormat>画面に合わせる (4:3)</PresentationFormat>
  <Paragraphs>738</Paragraphs>
  <Slides>41</Slides>
  <Notes>41</Notes>
  <HiddenSlides>4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41</vt:i4>
      </vt:variant>
    </vt:vector>
  </HeadingPairs>
  <TitlesOfParts>
    <vt:vector size="49" baseType="lpstr">
      <vt:lpstr>Arial Unicode MS</vt:lpstr>
      <vt:lpstr>inherit</vt:lpstr>
      <vt:lpstr>游ゴシック</vt:lpstr>
      <vt:lpstr>Arial</vt:lpstr>
      <vt:lpstr>Consolas</vt:lpstr>
      <vt:lpstr>Segoe UI</vt:lpstr>
      <vt:lpstr>Wingdings</vt:lpstr>
      <vt:lpstr>higolab-modern1</vt:lpstr>
      <vt:lpstr>Code Clone Refactoring in C# with Lambda Expressions</vt:lpstr>
      <vt:lpstr>Code Clone (Clone)</vt:lpstr>
      <vt:lpstr>Code Clone (Clone)</vt:lpstr>
      <vt:lpstr>Code Clone (Clone)</vt:lpstr>
      <vt:lpstr>Code Clone (Clone)</vt:lpstr>
      <vt:lpstr>Classification of Code Clone</vt:lpstr>
      <vt:lpstr>Type-1 Code Clone Refactoring</vt:lpstr>
      <vt:lpstr>Type-2 Code Clone Refactoring</vt:lpstr>
      <vt:lpstr>Type-3 Code Clone Refactoring</vt:lpstr>
      <vt:lpstr>Type-3 Code Clone Refactoring</vt:lpstr>
      <vt:lpstr>Limitations of the Existing Approach</vt:lpstr>
      <vt:lpstr>Limitations of the Existing Approach</vt:lpstr>
      <vt:lpstr>Limitations of the Existing Approach</vt:lpstr>
      <vt:lpstr>Example that Existing Approach Excepts</vt:lpstr>
      <vt:lpstr>Example that Existing Approach Excepts</vt:lpstr>
      <vt:lpstr>Example that Existing Approach Excepts</vt:lpstr>
      <vt:lpstr>Example that Existing Approach Excepts</vt:lpstr>
      <vt:lpstr>Example that Existing Approach Excepts</vt:lpstr>
      <vt:lpstr>Example that Existing Approach Excepts</vt:lpstr>
      <vt:lpstr>Example that Existing Approach Excepts</vt:lpstr>
      <vt:lpstr>Motivations </vt:lpstr>
      <vt:lpstr>Key Idea: Introduction of Branching Structure</vt:lpstr>
      <vt:lpstr>Key Idea: Introduction of Branching Structure</vt:lpstr>
      <vt:lpstr>Key Idea: Introduction of Branching Structure</vt:lpstr>
      <vt:lpstr>Our approach </vt:lpstr>
      <vt:lpstr>Our approach </vt:lpstr>
      <vt:lpstr>Evaluation</vt:lpstr>
      <vt:lpstr>Result: Refactorable Clone Pairs</vt:lpstr>
      <vt:lpstr>Result: Refactorable Clone Pairs</vt:lpstr>
      <vt:lpstr>Result: Refactoring Correctness</vt:lpstr>
      <vt:lpstr>Result: Verification by Testing</vt:lpstr>
      <vt:lpstr>Result: Verification by Testing</vt:lpstr>
      <vt:lpstr>Result: Behavior Parameterization</vt:lpstr>
      <vt:lpstr>Future Works</vt:lpstr>
      <vt:lpstr>Future Works</vt:lpstr>
      <vt:lpstr>Conclusion</vt:lpstr>
      <vt:lpstr>Appendix: Key Idea: Multiple Output</vt:lpstr>
      <vt:lpstr>The Limitation on Returned Value</vt:lpstr>
      <vt:lpstr>Application Example</vt:lpstr>
      <vt:lpstr>Step4: Argument Determination</vt:lpstr>
      <vt:lpstr>Step4: Argument Determination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肥後研究室用 スライドテンプレートの使い方</dc:title>
  <dc:creator>TSURU Tomoaki</dc:creator>
  <cp:lastModifiedBy>Kawamoto Takuto</cp:lastModifiedBy>
  <cp:revision>27</cp:revision>
  <cp:lastPrinted>2025-10-23T07:28:44Z</cp:lastPrinted>
  <dcterms:created xsi:type="dcterms:W3CDTF">2023-02-24T03:37:54Z</dcterms:created>
  <dcterms:modified xsi:type="dcterms:W3CDTF">2025-10-30T07:55:01Z</dcterms:modified>
</cp:coreProperties>
</file>