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0C_E5E02519.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comments/modernComment_10D_83BC4254.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modernComment_126_E967A94E.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8" r:id="rId1"/>
  </p:sldMasterIdLst>
  <p:notesMasterIdLst>
    <p:notesMasterId r:id="rId31"/>
  </p:notesMasterIdLst>
  <p:sldIdLst>
    <p:sldId id="260" r:id="rId2"/>
    <p:sldId id="261" r:id="rId3"/>
    <p:sldId id="297" r:id="rId4"/>
    <p:sldId id="302" r:id="rId5"/>
    <p:sldId id="315" r:id="rId6"/>
    <p:sldId id="308" r:id="rId7"/>
    <p:sldId id="268" r:id="rId8"/>
    <p:sldId id="273" r:id="rId9"/>
    <p:sldId id="293" r:id="rId10"/>
    <p:sldId id="269" r:id="rId11"/>
    <p:sldId id="277" r:id="rId12"/>
    <p:sldId id="274" r:id="rId13"/>
    <p:sldId id="307" r:id="rId14"/>
    <p:sldId id="314" r:id="rId15"/>
    <p:sldId id="311" r:id="rId16"/>
    <p:sldId id="313" r:id="rId17"/>
    <p:sldId id="281" r:id="rId18"/>
    <p:sldId id="271" r:id="rId19"/>
    <p:sldId id="294" r:id="rId20"/>
    <p:sldId id="282" r:id="rId21"/>
    <p:sldId id="283" r:id="rId22"/>
    <p:sldId id="286" r:id="rId23"/>
    <p:sldId id="287" r:id="rId24"/>
    <p:sldId id="301" r:id="rId25"/>
    <p:sldId id="288" r:id="rId26"/>
    <p:sldId id="291" r:id="rId27"/>
    <p:sldId id="292" r:id="rId28"/>
    <p:sldId id="306" r:id="rId29"/>
    <p:sldId id="303" r:id="rId30"/>
  </p:sldIdLst>
  <p:sldSz cx="12192000" cy="6858000"/>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E5C88BB-1BB3-D222-CB13-366933AB9192}" name="MATSUSHITA Kazuya" initials="MK" userId="S::u897827k@ecs.osaka-u.ac.jp::1a553151-6d75-4e8e-b37b-f0d60fdd175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A797"/>
    <a:srgbClr val="FFCE8B"/>
    <a:srgbClr val="E6E300"/>
    <a:srgbClr val="D5FC79"/>
    <a:srgbClr val="FF2600"/>
    <a:srgbClr val="945200"/>
    <a:srgbClr val="4A66AC"/>
    <a:srgbClr val="D82000"/>
    <a:srgbClr val="FFD579"/>
    <a:srgbClr val="9F1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F443B8-003F-49E8-A01D-A2443D4C7F4D}" v="30" dt="2025-03-19T05:01:57.07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68" autoAdjust="0"/>
    <p:restoredTop sz="82890"/>
  </p:normalViewPr>
  <p:slideViewPr>
    <p:cSldViewPr snapToGrid="0">
      <p:cViewPr>
        <p:scale>
          <a:sx n="90" d="100"/>
          <a:sy n="90" d="100"/>
        </p:scale>
        <p:origin x="328" y="168"/>
      </p:cViewPr>
      <p:guideLst>
        <p:guide orient="horz" pos="2160"/>
        <p:guide pos="3840"/>
      </p:guideLst>
    </p:cSldViewPr>
  </p:slideViewPr>
  <p:notesTextViewPr>
    <p:cViewPr>
      <p:scale>
        <a:sx n="105" d="100"/>
        <a:sy n="10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oto Matsushita" userId="4ac42d0626fc5d1b" providerId="LiveId" clId="{BAF443B8-003F-49E8-A01D-A2443D4C7F4D}"/>
    <pc:docChg chg="custSel modSld">
      <pc:chgData name="Makoto Matsushita" userId="4ac42d0626fc5d1b" providerId="LiveId" clId="{BAF443B8-003F-49E8-A01D-A2443D4C7F4D}" dt="2025-03-19T05:01:57.074" v="274"/>
      <pc:docMkLst>
        <pc:docMk/>
      </pc:docMkLst>
      <pc:sldChg chg="modSp mod">
        <pc:chgData name="Makoto Matsushita" userId="4ac42d0626fc5d1b" providerId="LiveId" clId="{BAF443B8-003F-49E8-A01D-A2443D4C7F4D}" dt="2025-03-19T05:01:57.074" v="274"/>
        <pc:sldMkLst>
          <pc:docMk/>
          <pc:sldMk cId="3960547447" sldId="258"/>
        </pc:sldMkLst>
        <pc:spChg chg="mod">
          <ac:chgData name="Makoto Matsushita" userId="4ac42d0626fc5d1b" providerId="LiveId" clId="{BAF443B8-003F-49E8-A01D-A2443D4C7F4D}" dt="2025-03-19T05:01:57.074" v="274"/>
          <ac:spMkLst>
            <pc:docMk/>
            <pc:sldMk cId="3960547447" sldId="258"/>
            <ac:spMk id="3" creationId="{20A2F2C7-C48C-EE5E-920C-5AD67205DB09}"/>
          </ac:spMkLst>
        </pc:spChg>
      </pc:sldChg>
      <pc:sldChg chg="modSp mod">
        <pc:chgData name="Makoto Matsushita" userId="4ac42d0626fc5d1b" providerId="LiveId" clId="{BAF443B8-003F-49E8-A01D-A2443D4C7F4D}" dt="2025-03-19T04:54:43.351" v="39" actId="20577"/>
        <pc:sldMkLst>
          <pc:docMk/>
          <pc:sldMk cId="2790079065" sldId="266"/>
        </pc:sldMkLst>
        <pc:spChg chg="mod">
          <ac:chgData name="Makoto Matsushita" userId="4ac42d0626fc5d1b" providerId="LiveId" clId="{BAF443B8-003F-49E8-A01D-A2443D4C7F4D}" dt="2025-03-19T04:54:43.351" v="39" actId="20577"/>
          <ac:spMkLst>
            <pc:docMk/>
            <pc:sldMk cId="2790079065" sldId="266"/>
            <ac:spMk id="3" creationId="{8466304B-FA3C-53F0-1DAB-281FD06D37EA}"/>
          </ac:spMkLst>
        </pc:spChg>
      </pc:sldChg>
    </pc:docChg>
  </pc:docChgLst>
  <pc:docChgLst>
    <pc:chgData name="Makoto Matsushita" userId="4ac42d0626fc5d1b" providerId="LiveId" clId="{C208B5B1-4416-42F5-982A-B0A20EF11C2E}"/>
    <pc:docChg chg="undo custSel modSld">
      <pc:chgData name="Makoto Matsushita" userId="4ac42d0626fc5d1b" providerId="LiveId" clId="{C208B5B1-4416-42F5-982A-B0A20EF11C2E}" dt="2024-08-06T03:49:11.461" v="195" actId="20577"/>
      <pc:docMkLst>
        <pc:docMk/>
      </pc:docMkLst>
      <pc:sldChg chg="modSp">
        <pc:chgData name="Makoto Matsushita" userId="4ac42d0626fc5d1b" providerId="LiveId" clId="{C208B5B1-4416-42F5-982A-B0A20EF11C2E}" dt="2024-08-06T03:41:52.100" v="0"/>
        <pc:sldMkLst>
          <pc:docMk/>
          <pc:sldMk cId="325988623" sldId="256"/>
        </pc:sldMkLst>
      </pc:sldChg>
      <pc:sldChg chg="modSp mod">
        <pc:chgData name="Makoto Matsushita" userId="4ac42d0626fc5d1b" providerId="LiveId" clId="{C208B5B1-4416-42F5-982A-B0A20EF11C2E}" dt="2024-08-06T03:42:35.608" v="2" actId="115"/>
        <pc:sldMkLst>
          <pc:docMk/>
          <pc:sldMk cId="3038644417" sldId="257"/>
        </pc:sldMkLst>
      </pc:sldChg>
      <pc:sldChg chg="modSp mod">
        <pc:chgData name="Makoto Matsushita" userId="4ac42d0626fc5d1b" providerId="LiveId" clId="{C208B5B1-4416-42F5-982A-B0A20EF11C2E}" dt="2024-08-06T03:43:42.543" v="16" actId="20577"/>
        <pc:sldMkLst>
          <pc:docMk/>
          <pc:sldMk cId="3960547447" sldId="258"/>
        </pc:sldMkLst>
      </pc:sldChg>
      <pc:sldChg chg="modSp mod">
        <pc:chgData name="Makoto Matsushita" userId="4ac42d0626fc5d1b" providerId="LiveId" clId="{C208B5B1-4416-42F5-982A-B0A20EF11C2E}" dt="2024-08-06T03:44:19.261" v="25" actId="20577"/>
        <pc:sldMkLst>
          <pc:docMk/>
          <pc:sldMk cId="1536638912" sldId="259"/>
        </pc:sldMkLst>
      </pc:sldChg>
      <pc:sldChg chg="modSp">
        <pc:chgData name="Makoto Matsushita" userId="4ac42d0626fc5d1b" providerId="LiveId" clId="{C208B5B1-4416-42F5-982A-B0A20EF11C2E}" dt="2024-08-06T03:41:52.100" v="0"/>
        <pc:sldMkLst>
          <pc:docMk/>
          <pc:sldMk cId="2703248313" sldId="260"/>
        </pc:sldMkLst>
      </pc:sldChg>
      <pc:sldChg chg="modSp">
        <pc:chgData name="Makoto Matsushita" userId="4ac42d0626fc5d1b" providerId="LiveId" clId="{C208B5B1-4416-42F5-982A-B0A20EF11C2E}" dt="2024-08-06T03:41:52.100" v="0"/>
        <pc:sldMkLst>
          <pc:docMk/>
          <pc:sldMk cId="2016024250" sldId="261"/>
        </pc:sldMkLst>
      </pc:sldChg>
      <pc:sldChg chg="modSp mod">
        <pc:chgData name="Makoto Matsushita" userId="4ac42d0626fc5d1b" providerId="LiveId" clId="{C208B5B1-4416-42F5-982A-B0A20EF11C2E}" dt="2024-08-06T03:49:11.461" v="195" actId="20577"/>
        <pc:sldMkLst>
          <pc:docMk/>
          <pc:sldMk cId="4163367169" sldId="262"/>
        </pc:sldMkLst>
      </pc:sldChg>
      <pc:sldChg chg="modSp">
        <pc:chgData name="Makoto Matsushita" userId="4ac42d0626fc5d1b" providerId="LiveId" clId="{C208B5B1-4416-42F5-982A-B0A20EF11C2E}" dt="2024-08-06T03:41:52.100" v="0"/>
        <pc:sldMkLst>
          <pc:docMk/>
          <pc:sldMk cId="3698219138" sldId="263"/>
        </pc:sldMkLst>
      </pc:sldChg>
      <pc:sldChg chg="modSp">
        <pc:chgData name="Makoto Matsushita" userId="4ac42d0626fc5d1b" providerId="LiveId" clId="{C208B5B1-4416-42F5-982A-B0A20EF11C2E}" dt="2024-08-06T03:41:52.100" v="0"/>
        <pc:sldMkLst>
          <pc:docMk/>
          <pc:sldMk cId="4237306075" sldId="264"/>
        </pc:sldMkLst>
      </pc:sldChg>
      <pc:sldChg chg="modSp">
        <pc:chgData name="Makoto Matsushita" userId="4ac42d0626fc5d1b" providerId="LiveId" clId="{C208B5B1-4416-42F5-982A-B0A20EF11C2E}" dt="2024-08-06T03:41:52.100" v="0"/>
        <pc:sldMkLst>
          <pc:docMk/>
          <pc:sldMk cId="409901065" sldId="265"/>
        </pc:sldMkLst>
      </pc:sldChg>
      <pc:sldChg chg="modSp mod">
        <pc:chgData name="Makoto Matsushita" userId="4ac42d0626fc5d1b" providerId="LiveId" clId="{C208B5B1-4416-42F5-982A-B0A20EF11C2E}" dt="2024-08-06T03:47:41.722" v="124" actId="20577"/>
        <pc:sldMkLst>
          <pc:docMk/>
          <pc:sldMk cId="2790079065" sldId="266"/>
        </pc:sldMkLst>
      </pc:sldChg>
      <pc:sldChg chg="modSp mod">
        <pc:chgData name="Makoto Matsushita" userId="4ac42d0626fc5d1b" providerId="LiveId" clId="{C208B5B1-4416-42F5-982A-B0A20EF11C2E}" dt="2024-08-06T03:45:57.668" v="58" actId="20577"/>
        <pc:sldMkLst>
          <pc:docMk/>
          <pc:sldMk cId="1096259696" sldId="267"/>
        </pc:sldMkLst>
      </pc:sldChg>
    </pc:docChg>
  </pc:docChgLst>
  <pc:docChgLst>
    <pc:chgData name="Makoto Matsushita" userId="4ac42d0626fc5d1b" providerId="LiveId" clId="{06F6CCFF-53AD-4C41-9FBE-FED2DADAC936}"/>
    <pc:docChg chg="undo redo custSel addSld modSld">
      <pc:chgData name="Makoto Matsushita" userId="4ac42d0626fc5d1b" providerId="LiveId" clId="{06F6CCFF-53AD-4C41-9FBE-FED2DADAC936}" dt="2024-08-13T14:48:50.798" v="593"/>
      <pc:docMkLst>
        <pc:docMk/>
      </pc:docMkLst>
      <pc:sldChg chg="modSp">
        <pc:chgData name="Makoto Matsushita" userId="4ac42d0626fc5d1b" providerId="LiveId" clId="{06F6CCFF-53AD-4C41-9FBE-FED2DADAC936}" dt="2024-08-13T14:48:50.798" v="593"/>
        <pc:sldMkLst>
          <pc:docMk/>
          <pc:sldMk cId="325988623" sldId="256"/>
        </pc:sldMkLst>
      </pc:sldChg>
      <pc:sldChg chg="addSp delSp modSp mod chgLayout">
        <pc:chgData name="Makoto Matsushita" userId="4ac42d0626fc5d1b" providerId="LiveId" clId="{06F6CCFF-53AD-4C41-9FBE-FED2DADAC936}" dt="2024-08-13T14:48:50.798" v="593"/>
        <pc:sldMkLst>
          <pc:docMk/>
          <pc:sldMk cId="3038644417" sldId="257"/>
        </pc:sldMkLst>
      </pc:sldChg>
      <pc:sldChg chg="addSp delSp modSp mod chgLayout">
        <pc:chgData name="Makoto Matsushita" userId="4ac42d0626fc5d1b" providerId="LiveId" clId="{06F6CCFF-53AD-4C41-9FBE-FED2DADAC936}" dt="2024-08-13T14:48:50.798" v="593"/>
        <pc:sldMkLst>
          <pc:docMk/>
          <pc:sldMk cId="3960547447" sldId="258"/>
        </pc:sldMkLst>
      </pc:sldChg>
      <pc:sldChg chg="addSp delSp modSp mod chgLayout">
        <pc:chgData name="Makoto Matsushita" userId="4ac42d0626fc5d1b" providerId="LiveId" clId="{06F6CCFF-53AD-4C41-9FBE-FED2DADAC936}" dt="2024-08-13T14:48:50.798" v="593"/>
        <pc:sldMkLst>
          <pc:docMk/>
          <pc:sldMk cId="1536638912" sldId="259"/>
        </pc:sldMkLst>
      </pc:sldChg>
      <pc:sldChg chg="modSp mod">
        <pc:chgData name="Makoto Matsushita" userId="4ac42d0626fc5d1b" providerId="LiveId" clId="{06F6CCFF-53AD-4C41-9FBE-FED2DADAC936}" dt="2024-08-13T14:48:50.798" v="593"/>
        <pc:sldMkLst>
          <pc:docMk/>
          <pc:sldMk cId="2703248313" sldId="260"/>
        </pc:sldMkLst>
      </pc:sldChg>
      <pc:sldChg chg="modSp mod">
        <pc:chgData name="Makoto Matsushita" userId="4ac42d0626fc5d1b" providerId="LiveId" clId="{06F6CCFF-53AD-4C41-9FBE-FED2DADAC936}" dt="2024-08-13T14:48:50.798" v="593"/>
        <pc:sldMkLst>
          <pc:docMk/>
          <pc:sldMk cId="2016024250" sldId="261"/>
        </pc:sldMkLst>
      </pc:sldChg>
      <pc:sldChg chg="modSp mod">
        <pc:chgData name="Makoto Matsushita" userId="4ac42d0626fc5d1b" providerId="LiveId" clId="{06F6CCFF-53AD-4C41-9FBE-FED2DADAC936}" dt="2024-08-13T14:48:50.798" v="593"/>
        <pc:sldMkLst>
          <pc:docMk/>
          <pc:sldMk cId="4163367169" sldId="262"/>
        </pc:sldMkLst>
      </pc:sldChg>
      <pc:sldChg chg="modSp">
        <pc:chgData name="Makoto Matsushita" userId="4ac42d0626fc5d1b" providerId="LiveId" clId="{06F6CCFF-53AD-4C41-9FBE-FED2DADAC936}" dt="2024-08-13T14:48:50.798" v="593"/>
        <pc:sldMkLst>
          <pc:docMk/>
          <pc:sldMk cId="3698219138" sldId="263"/>
        </pc:sldMkLst>
      </pc:sldChg>
      <pc:sldChg chg="modSp">
        <pc:chgData name="Makoto Matsushita" userId="4ac42d0626fc5d1b" providerId="LiveId" clId="{06F6CCFF-53AD-4C41-9FBE-FED2DADAC936}" dt="2024-08-13T14:48:50.798" v="593"/>
        <pc:sldMkLst>
          <pc:docMk/>
          <pc:sldMk cId="4237306075" sldId="264"/>
        </pc:sldMkLst>
      </pc:sldChg>
      <pc:sldChg chg="modSp">
        <pc:chgData name="Makoto Matsushita" userId="4ac42d0626fc5d1b" providerId="LiveId" clId="{06F6CCFF-53AD-4C41-9FBE-FED2DADAC936}" dt="2024-08-13T14:48:50.798" v="593"/>
        <pc:sldMkLst>
          <pc:docMk/>
          <pc:sldMk cId="409901065" sldId="265"/>
        </pc:sldMkLst>
      </pc:sldChg>
      <pc:sldChg chg="addSp delSp modSp mod chgLayout">
        <pc:chgData name="Makoto Matsushita" userId="4ac42d0626fc5d1b" providerId="LiveId" clId="{06F6CCFF-53AD-4C41-9FBE-FED2DADAC936}" dt="2024-08-13T14:48:50.798" v="593"/>
        <pc:sldMkLst>
          <pc:docMk/>
          <pc:sldMk cId="2790079065" sldId="266"/>
        </pc:sldMkLst>
      </pc:sldChg>
      <pc:sldChg chg="addSp delSp modSp add mod chgLayout">
        <pc:chgData name="Makoto Matsushita" userId="4ac42d0626fc5d1b" providerId="LiveId" clId="{06F6CCFF-53AD-4C41-9FBE-FED2DADAC936}" dt="2024-08-13T14:48:50.798" v="593"/>
        <pc:sldMkLst>
          <pc:docMk/>
          <pc:sldMk cId="1096259696" sldId="26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altLang="ja-JP" sz="2800" dirty="0">
                <a:solidFill>
                  <a:schemeClr val="tx1"/>
                </a:solidFill>
              </a:rPr>
              <a:t>TFDD</a:t>
            </a:r>
            <a:r>
              <a:rPr lang="ja-JP" altLang="en-US" sz="2800">
                <a:solidFill>
                  <a:schemeClr val="tx1"/>
                </a:solidFill>
              </a:rPr>
              <a:t>の発生</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dPt>
            <c:idx val="0"/>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1-4E7E-5946-9004-4BF8FCCCBD12}"/>
              </c:ext>
            </c:extLst>
          </c:dPt>
          <c:dPt>
            <c:idx val="1"/>
            <c:bubble3D val="0"/>
            <c:spPr>
              <a:solidFill>
                <a:srgbClr val="FFCE8B"/>
              </a:solidFill>
              <a:ln w="19050">
                <a:solidFill>
                  <a:schemeClr val="lt1"/>
                </a:solidFill>
              </a:ln>
              <a:effectLst/>
            </c:spPr>
            <c:extLst>
              <c:ext xmlns:c16="http://schemas.microsoft.com/office/drawing/2014/chart" uri="{C3380CC4-5D6E-409C-BE32-E72D297353CC}">
                <c16:uniqueId val="{00000003-4E7E-5946-9004-4BF8FCCCBD12}"/>
              </c:ext>
            </c:extLst>
          </c:dPt>
          <c:dPt>
            <c:idx val="2"/>
            <c:bubble3D val="0"/>
            <c:spPr>
              <a:solidFill>
                <a:srgbClr val="FFA797"/>
              </a:solidFill>
              <a:ln w="19050">
                <a:solidFill>
                  <a:schemeClr val="lt1"/>
                </a:solidFill>
              </a:ln>
              <a:effectLst/>
            </c:spPr>
            <c:extLst>
              <c:ext xmlns:c16="http://schemas.microsoft.com/office/drawing/2014/chart" uri="{C3380CC4-5D6E-409C-BE32-E72D297353CC}">
                <c16:uniqueId val="{00000005-4E7E-5946-9004-4BF8FCCCBD12}"/>
              </c:ext>
            </c:extLst>
          </c:dPt>
          <c:dLbls>
            <c:dLbl>
              <c:idx val="0"/>
              <c:layout>
                <c:manualLayout>
                  <c:x val="-0.22738554442891323"/>
                  <c:y val="0.17796959418720251"/>
                </c:manualLayout>
              </c:layout>
              <c:tx>
                <c:rich>
                  <a:bodyPr/>
                  <a:lstStyle/>
                  <a:p>
                    <a:r>
                      <a:rPr lang="ja-JP" altLang="en-US" baseline="0">
                        <a:solidFill>
                          <a:schemeClr val="tx1"/>
                        </a:solidFill>
                      </a:rPr>
                      <a:t>生存</a:t>
                    </a:r>
                    <a:r>
                      <a:rPr lang="ja-JP" altLang="en-US" baseline="0" dirty="0">
                        <a:solidFill>
                          <a:schemeClr val="tx1"/>
                        </a:solidFill>
                      </a:rPr>
                      <a:t>
</a:t>
                    </a:r>
                    <a:fld id="{1C81DB1A-6D6F-3240-BF44-44A5DF1179F0}" type="PERCENTAGE">
                      <a:rPr lang="en-US" altLang="ja-JP" baseline="0" dirty="0">
                        <a:solidFill>
                          <a:schemeClr val="tx1"/>
                        </a:solidFill>
                      </a:rPr>
                      <a:pPr/>
                      <a:t>[パーセンテージ]</a:t>
                    </a:fld>
                    <a:endParaRPr lang="ja-JP" altLang="en-US" baseline="0" dirty="0">
                      <a:solidFill>
                        <a:schemeClr val="tx1"/>
                      </a:solidFill>
                    </a:endParaRPr>
                  </a:p>
                </c:rich>
              </c:tx>
              <c:showLegendKey val="0"/>
              <c:showVal val="0"/>
              <c:showCatName val="1"/>
              <c:showSerName val="0"/>
              <c:showPercent val="1"/>
              <c:showBubbleSize val="0"/>
              <c:extLst>
                <c:ext xmlns:c15="http://schemas.microsoft.com/office/drawing/2012/chart" uri="{CE6537A1-D6FC-4f65-9D91-7224C49458BB}">
                  <c15:layout>
                    <c:manualLayout>
                      <c:w val="0.35015225342953149"/>
                      <c:h val="0.15826238400322643"/>
                    </c:manualLayout>
                  </c15:layout>
                  <c15:dlblFieldTable/>
                  <c15:showDataLabelsRange val="0"/>
                </c:ext>
                <c:ext xmlns:c16="http://schemas.microsoft.com/office/drawing/2014/chart" uri="{C3380CC4-5D6E-409C-BE32-E72D297353CC}">
                  <c16:uniqueId val="{00000001-4E7E-5946-9004-4BF8FCCCBD12}"/>
                </c:ext>
              </c:extLst>
            </c:dLbl>
            <c:dLbl>
              <c:idx val="1"/>
              <c:layout>
                <c:manualLayout>
                  <c:x val="-0.14450727919313996"/>
                  <c:y val="2.0753985007304514E-2"/>
                </c:manualLayout>
              </c:layout>
              <c:tx>
                <c:rich>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mn-lt"/>
                        <a:ea typeface="+mn-ea"/>
                        <a:cs typeface="+mn-cs"/>
                      </a:defRPr>
                    </a:pPr>
                    <a:r>
                      <a:rPr lang="ja-JP" altLang="en-US" baseline="0">
                        <a:solidFill>
                          <a:sysClr val="windowText" lastClr="000000"/>
                        </a:solidFill>
                      </a:rPr>
                      <a:t>復活</a:t>
                    </a:r>
                    <a:r>
                      <a:rPr lang="ja-JP" altLang="en-US" baseline="0" dirty="0">
                        <a:solidFill>
                          <a:sysClr val="windowText" lastClr="000000"/>
                        </a:solidFill>
                      </a:rPr>
                      <a:t>
</a:t>
                    </a:r>
                    <a:fld id="{40778DCF-A121-7D4E-8197-89237D3C1B3C}" type="PERCENTAGE">
                      <a:rPr lang="en-US" altLang="ja-JP" baseline="0">
                        <a:solidFill>
                          <a:sysClr val="windowText" lastClr="000000"/>
                        </a:solidFill>
                      </a:rPr>
                      <a:pPr>
                        <a:defRPr sz="1600">
                          <a:solidFill>
                            <a:sysClr val="windowText" lastClr="000000"/>
                          </a:solidFill>
                        </a:defRPr>
                      </a:pPr>
                      <a:t>[パーセンテージ]</a:t>
                    </a:fld>
                    <a:endParaRPr lang="ja-JP" altLang="en-US" baseline="0" dirty="0">
                      <a:solidFill>
                        <a:sysClr val="windowText" lastClr="000000"/>
                      </a:solidFill>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mn-lt"/>
                      <a:ea typeface="+mn-ea"/>
                      <a:cs typeface="+mn-cs"/>
                    </a:defRPr>
                  </a:pPr>
                  <a:endParaRPr lang="ja-JP" altLang="en-US"/>
                </a:p>
              </c:txPr>
              <c:showLegendKey val="0"/>
              <c:showVal val="0"/>
              <c:showCatName val="1"/>
              <c:showSerName val="0"/>
              <c:showPercent val="1"/>
              <c:showBubbleSize val="0"/>
              <c:extLst>
                <c:ext xmlns:c15="http://schemas.microsoft.com/office/drawing/2012/chart" uri="{CE6537A1-D6FC-4f65-9D91-7224C49458BB}">
                  <c15:layout>
                    <c:manualLayout>
                      <c:w val="0.26863532670519613"/>
                      <c:h val="0.32851434255215184"/>
                    </c:manualLayout>
                  </c15:layout>
                  <c15:dlblFieldTable/>
                  <c15:showDataLabelsRange val="0"/>
                </c:ext>
                <c:ext xmlns:c16="http://schemas.microsoft.com/office/drawing/2014/chart" uri="{C3380CC4-5D6E-409C-BE32-E72D297353CC}">
                  <c16:uniqueId val="{00000003-4E7E-5946-9004-4BF8FCCCBD12}"/>
                </c:ext>
              </c:extLst>
            </c:dLbl>
            <c:dLbl>
              <c:idx val="2"/>
              <c:layout>
                <c:manualLayout>
                  <c:x val="0.17785511285309535"/>
                  <c:y val="-9.7699738759443447E-2"/>
                </c:manualLayout>
              </c:layout>
              <c:tx>
                <c:rich>
                  <a:bodyPr/>
                  <a:lstStyle/>
                  <a:p>
                    <a:r>
                      <a:rPr lang="ja-JP" altLang="en-US" baseline="0">
                        <a:solidFill>
                          <a:sysClr val="windowText" lastClr="000000"/>
                        </a:solidFill>
                      </a:rPr>
                      <a:t>放棄</a:t>
                    </a:r>
                    <a:r>
                      <a:rPr lang="ja-JP" altLang="en-US" baseline="0" dirty="0">
                        <a:solidFill>
                          <a:sysClr val="windowText" lastClr="000000"/>
                        </a:solidFill>
                      </a:rPr>
                      <a:t>
</a:t>
                    </a:r>
                    <a:fld id="{4A8C17F7-1D90-0D47-8C9C-9F5309BB01DC}" type="PERCENTAGE">
                      <a:rPr lang="en-US" altLang="ja-JP" baseline="0">
                        <a:solidFill>
                          <a:sysClr val="windowText" lastClr="000000"/>
                        </a:solidFill>
                      </a:rPr>
                      <a:pPr/>
                      <a:t>[パーセンテージ]</a:t>
                    </a:fld>
                    <a:endParaRPr lang="ja-JP" altLang="en-US" baseline="0" dirty="0">
                      <a:solidFill>
                        <a:sysClr val="windowText" lastClr="000000"/>
                      </a:solidFill>
                    </a:endParaRPr>
                  </a:p>
                </c:rich>
              </c:tx>
              <c:showLegendKey val="0"/>
              <c:showVal val="0"/>
              <c:showCatName val="1"/>
              <c:showSerName val="0"/>
              <c:showPercent val="1"/>
              <c:showBubbleSize val="0"/>
              <c:extLst>
                <c:ext xmlns:c15="http://schemas.microsoft.com/office/drawing/2012/chart" uri="{CE6537A1-D6FC-4f65-9D91-7224C49458BB}">
                  <c15:layout>
                    <c:manualLayout>
                      <c:w val="0.25844571086465418"/>
                      <c:h val="0.19662902254946313"/>
                    </c:manualLayout>
                  </c15:layout>
                  <c15:dlblFieldTable/>
                  <c15:showDataLabelsRange val="0"/>
                </c:ext>
                <c:ext xmlns:c16="http://schemas.microsoft.com/office/drawing/2014/chart" uri="{C3380CC4-5D6E-409C-BE32-E72D297353CC}">
                  <c16:uniqueId val="{00000005-4E7E-5946-9004-4BF8FCCCBD1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無し</c:v>
                </c:pt>
                <c:pt idx="1">
                  <c:v>発生後に再開</c:v>
                </c:pt>
                <c:pt idx="2">
                  <c:v>放棄</c:v>
                </c:pt>
              </c:strCache>
            </c:strRef>
          </c:cat>
          <c:val>
            <c:numRef>
              <c:f>Sheet1!$B$2:$B$4</c:f>
              <c:numCache>
                <c:formatCode>General</c:formatCode>
                <c:ptCount val="3"/>
                <c:pt idx="0">
                  <c:v>11</c:v>
                </c:pt>
                <c:pt idx="1">
                  <c:v>27</c:v>
                </c:pt>
                <c:pt idx="2">
                  <c:v>62</c:v>
                </c:pt>
              </c:numCache>
            </c:numRef>
          </c:val>
          <c:extLst>
            <c:ext xmlns:c16="http://schemas.microsoft.com/office/drawing/2014/chart" uri="{C3380CC4-5D6E-409C-BE32-E72D297353CC}">
              <c16:uniqueId val="{00000006-4E7E-5946-9004-4BF8FCCCBD12}"/>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8-4E7E-5946-9004-4BF8FCCCBD1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A-4E7E-5946-9004-4BF8FCCCBD1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C-4E7E-5946-9004-4BF8FCCCBD1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無し</c:v>
                </c:pt>
                <c:pt idx="1">
                  <c:v>発生後に再開</c:v>
                </c:pt>
                <c:pt idx="2">
                  <c:v>放棄</c:v>
                </c:pt>
              </c:strCache>
            </c:strRef>
          </c:cat>
          <c:val>
            <c:numRef>
              <c:f>Sheet1!$C$2:$C$4</c:f>
              <c:numCache>
                <c:formatCode>General</c:formatCode>
                <c:ptCount val="3"/>
              </c:numCache>
            </c:numRef>
          </c:val>
          <c:extLst>
            <c:ext xmlns:c16="http://schemas.microsoft.com/office/drawing/2014/chart" uri="{C3380CC4-5D6E-409C-BE32-E72D297353CC}">
              <c16:uniqueId val="{0000000D-4E7E-5946-9004-4BF8FCCCBD12}"/>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C_E5E02519.xml><?xml version="1.0" encoding="utf-8"?>
<p188:cmLst xmlns:a="http://schemas.openxmlformats.org/drawingml/2006/main" xmlns:r="http://schemas.openxmlformats.org/officeDocument/2006/relationships" xmlns:p188="http://schemas.microsoft.com/office/powerpoint/2018/8/main">
  <p188:cm id="{156125C9-8E64-E14F-9425-350C5153B416}" authorId="{AE5C88BB-1BB3-D222-CB13-366933AB9192}" created="2025-09-25T04:29:40.213">
    <pc:sldMkLst xmlns:pc="http://schemas.microsoft.com/office/powerpoint/2013/main/command">
      <pc:docMk/>
      <pc:sldMk cId="3856672025" sldId="268"/>
    </pc:sldMkLst>
    <p188:txBody>
      <a:bodyPr/>
      <a:lstStyle/>
      <a:p>
        <a:r>
          <a:rPr lang="ja-JP" altLang="en-US"/>
          <a:t>もっと先行研究の内容を頭に入れる</a:t>
        </a:r>
      </a:p>
    </p188:txBody>
  </p188:cm>
</p188:cmLst>
</file>

<file path=ppt/comments/modernComment_10D_83BC4254.xml><?xml version="1.0" encoding="utf-8"?>
<p188:cmLst xmlns:a="http://schemas.openxmlformats.org/drawingml/2006/main" xmlns:r="http://schemas.openxmlformats.org/officeDocument/2006/relationships" xmlns:p188="http://schemas.microsoft.com/office/powerpoint/2018/8/main">
  <p188:cm id="{02BF3382-85C8-A44B-9EBA-79D0753B58EE}" authorId="{AE5C88BB-1BB3-D222-CB13-366933AB9192}" created="2025-09-25T04:25:16.722">
    <pc:sldMkLst xmlns:pc="http://schemas.microsoft.com/office/powerpoint/2013/main/command">
      <pc:docMk/>
      <pc:sldMk cId="2210153044" sldId="269"/>
    </pc:sldMkLst>
    <p188:txBody>
      <a:bodyPr/>
      <a:lstStyle/>
      <a:p>
        <a:r>
          <a:rPr lang="ja-JP" altLang="en-US"/>
          <a:t>因果関係</a:t>
        </a:r>
      </a:p>
    </p188:txBody>
  </p188:cm>
  <p188:cm id="{27392658-86B0-E14D-AC17-7C09AC3078EE}" authorId="{AE5C88BB-1BB3-D222-CB13-366933AB9192}" created="2025-09-25T04:31:12.189">
    <ac:txMkLst xmlns:ac="http://schemas.microsoft.com/office/drawing/2013/main/command">
      <pc:docMk xmlns:pc="http://schemas.microsoft.com/office/powerpoint/2013/main/command"/>
      <pc:sldMk xmlns:pc="http://schemas.microsoft.com/office/powerpoint/2013/main/command" cId="2210153044" sldId="269"/>
      <ac:spMk id="5" creationId="{E3865E47-8FCD-F119-8DE1-80088EB505D1}"/>
      <ac:txMk cp="11">
        <ac:context len="48" hash="909868856"/>
      </ac:txMk>
    </ac:txMkLst>
    <p188:txBody>
      <a:bodyPr/>
      <a:lstStyle/>
      <a:p>
        <a:r>
          <a:rPr lang="ja-JP" altLang="en-US"/>
          <a:t>&gt; コア開発者の情報やメタデータをもとに 
これは手段であって目的ではない</a:t>
        </a:r>
      </a:p>
    </p188:txBody>
  </p188:cm>
  <p188:cm id="{7E1ED071-067C-A947-B04E-3D230A8B9E61}" authorId="{AE5C88BB-1BB3-D222-CB13-366933AB9192}" created="2025-09-25T04:37:26.594">
    <ac:txMkLst xmlns:ac="http://schemas.microsoft.com/office/drawing/2013/main/command">
      <pc:docMk xmlns:pc="http://schemas.microsoft.com/office/powerpoint/2013/main/command"/>
      <pc:sldMk xmlns:pc="http://schemas.microsoft.com/office/powerpoint/2013/main/command" cId="2210153044" sldId="269"/>
      <ac:spMk id="5" creationId="{E3865E47-8FCD-F119-8DE1-80088EB505D1}"/>
      <ac:txMk cp="11">
        <ac:context len="48" hash="909868856"/>
      </ac:txMk>
    </ac:txMkLst>
    <p188:txBody>
      <a:bodyPr/>
      <a:lstStyle/>
      <a:p>
        <a:r>
          <a:rPr lang="ja-JP" altLang="en-US"/>
          <a:t>誰にどう役立つのか</a:t>
        </a:r>
      </a:p>
    </p188:txBody>
  </p188:cm>
  <p188:cm id="{0978BCC9-E2CF-8046-A3E3-8FD5001A6A1F}" authorId="{AE5C88BB-1BB3-D222-CB13-366933AB9192}" created="2025-11-25T08:20:33.090">
    <pc:sldMkLst xmlns:pc="http://schemas.microsoft.com/office/powerpoint/2013/main/command">
      <pc:docMk/>
      <pc:sldMk cId="2210153044" sldId="269"/>
    </pc:sldMkLst>
    <p188:txBody>
      <a:bodyPr/>
      <a:lstStyle/>
      <a:p>
        <a:r>
          <a:rPr lang="ja-JP" altLang="en-US"/>
          <a:t>【2】"特定し"-&gt;微妙</a:t>
        </a:r>
      </a:p>
    </p188:txBody>
  </p188:cm>
</p188:cmLst>
</file>

<file path=ppt/comments/modernComment_126_E967A94E.xml><?xml version="1.0" encoding="utf-8"?>
<p188:cmLst xmlns:a="http://schemas.openxmlformats.org/drawingml/2006/main" xmlns:r="http://schemas.openxmlformats.org/officeDocument/2006/relationships" xmlns:p188="http://schemas.microsoft.com/office/powerpoint/2018/8/main">
  <p188:cm id="{14DF6BEA-59A5-434F-8913-3DC52732B630}" authorId="{AE5C88BB-1BB3-D222-CB13-366933AB9192}" created="2025-11-25T08:21:22.108">
    <pc:sldMkLst xmlns:pc="http://schemas.microsoft.com/office/powerpoint/2013/main/command">
      <pc:docMk/>
      <pc:sldMk cId="3915884878" sldId="294"/>
    </pc:sldMkLst>
    <p188:txBody>
      <a:bodyPr/>
      <a:lstStyle/>
      <a:p>
        <a:r>
          <a:rPr lang="ja-JP" altLang="en-US"/>
          <a:t>何を分析するのか？</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061FD-964D-9F44-940B-6875673FD0BF}"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kumimoji="1" lang="ja-JP" altLang="en-US"/>
        </a:p>
      </dgm:t>
    </dgm:pt>
    <dgm:pt modelId="{F1D5ABD6-7648-0345-9D4B-8E83C44D614B}">
      <dgm:prSet phldrT="[テキスト]" custT="1"/>
      <dgm:spPr/>
      <dgm:t>
        <a:bodyPr/>
        <a:lstStyle/>
        <a:p>
          <a:r>
            <a:rPr kumimoji="1" lang="ja-JP" altLang="en-US" sz="3200" b="1"/>
            <a:t>開発活動のデータ</a:t>
          </a:r>
        </a:p>
      </dgm:t>
    </dgm:pt>
    <dgm:pt modelId="{721D84AC-5EA2-F343-B88E-2742E4699694}" type="parTrans" cxnId="{92A9AA69-549A-A148-8EC6-BCA71FB25A32}">
      <dgm:prSet/>
      <dgm:spPr/>
      <dgm:t>
        <a:bodyPr/>
        <a:lstStyle/>
        <a:p>
          <a:endParaRPr kumimoji="1" lang="ja-JP" altLang="en-US"/>
        </a:p>
      </dgm:t>
    </dgm:pt>
    <dgm:pt modelId="{EB66867F-FD3E-5340-9776-A9300F0AC4D2}" type="sibTrans" cxnId="{92A9AA69-549A-A148-8EC6-BCA71FB25A32}">
      <dgm:prSet/>
      <dgm:spPr/>
      <dgm:t>
        <a:bodyPr/>
        <a:lstStyle/>
        <a:p>
          <a:endParaRPr kumimoji="1" lang="ja-JP" altLang="en-US"/>
        </a:p>
      </dgm:t>
    </dgm:pt>
    <dgm:pt modelId="{9458BBE7-EEF3-9A44-BEF0-A2A32D2FF9E5}">
      <dgm:prSet phldrT="[テキスト]" custT="1"/>
      <dgm:spPr/>
      <dgm:t>
        <a:bodyPr/>
        <a:lstStyle/>
        <a:p>
          <a:r>
            <a:rPr kumimoji="1" lang="en-US" altLang="ja-JP" sz="3200" dirty="0"/>
            <a:t>Truck Factor</a:t>
          </a:r>
          <a:r>
            <a:rPr kumimoji="1" lang="ja-JP" altLang="en-US" sz="3200"/>
            <a:t>　</a:t>
          </a:r>
        </a:p>
      </dgm:t>
    </dgm:pt>
    <dgm:pt modelId="{ABC652E9-3915-604B-AF6F-1348485FF59C}" type="parTrans" cxnId="{18970261-DB72-2F4B-BAB7-DF183D4FCFEF}">
      <dgm:prSet/>
      <dgm:spPr/>
      <dgm:t>
        <a:bodyPr/>
        <a:lstStyle/>
        <a:p>
          <a:endParaRPr kumimoji="1" lang="ja-JP" altLang="en-US"/>
        </a:p>
      </dgm:t>
    </dgm:pt>
    <dgm:pt modelId="{E8318BB6-344A-344D-9A35-CE089548E3FA}" type="sibTrans" cxnId="{18970261-DB72-2F4B-BAB7-DF183D4FCFEF}">
      <dgm:prSet/>
      <dgm:spPr/>
      <dgm:t>
        <a:bodyPr/>
        <a:lstStyle/>
        <a:p>
          <a:endParaRPr kumimoji="1" lang="ja-JP" altLang="en-US"/>
        </a:p>
      </dgm:t>
    </dgm:pt>
    <dgm:pt modelId="{D91A491A-CF07-9243-AE2F-8C20F39A27B4}">
      <dgm:prSet phldrT="[テキスト]" custT="1"/>
      <dgm:spPr/>
      <dgm:t>
        <a:bodyPr/>
        <a:lstStyle/>
        <a:p>
          <a:r>
            <a:rPr kumimoji="1" lang="en-US" altLang="ja-JP" sz="3200" dirty="0"/>
            <a:t>TFDD</a:t>
          </a:r>
          <a:r>
            <a:rPr kumimoji="1" lang="ja-JP" altLang="en-US" sz="3200"/>
            <a:t>　</a:t>
          </a:r>
        </a:p>
      </dgm:t>
    </dgm:pt>
    <dgm:pt modelId="{83DAB7D6-0EF9-7A43-A8D2-6A98A8FFAC98}" type="parTrans" cxnId="{1705993A-A7C4-AE47-B1D8-6FE1889CC512}">
      <dgm:prSet/>
      <dgm:spPr/>
      <dgm:t>
        <a:bodyPr/>
        <a:lstStyle/>
        <a:p>
          <a:endParaRPr kumimoji="1" lang="ja-JP" altLang="en-US"/>
        </a:p>
      </dgm:t>
    </dgm:pt>
    <dgm:pt modelId="{2DF6CD22-DCF0-C04E-88DC-4C40DD040C68}" type="sibTrans" cxnId="{1705993A-A7C4-AE47-B1D8-6FE1889CC512}">
      <dgm:prSet/>
      <dgm:spPr/>
      <dgm:t>
        <a:bodyPr/>
        <a:lstStyle/>
        <a:p>
          <a:endParaRPr kumimoji="1" lang="ja-JP" altLang="en-US"/>
        </a:p>
      </dgm:t>
    </dgm:pt>
    <dgm:pt modelId="{E54FC8D0-B5B4-2B44-A48F-DE039AD101C9}">
      <dgm:prSet phldrT="[テキスト]" custT="1"/>
      <dgm:spPr/>
      <dgm:t>
        <a:bodyPr/>
        <a:lstStyle/>
        <a:p>
          <a:r>
            <a:rPr kumimoji="1" lang="ja-JP" altLang="en-US" sz="3200" b="1"/>
            <a:t>アプリストアのデータ</a:t>
          </a:r>
        </a:p>
      </dgm:t>
    </dgm:pt>
    <dgm:pt modelId="{1649CA43-67BA-2D4B-B6BC-57D78B26C9DF}" type="parTrans" cxnId="{09B007DA-6B9B-9E41-A470-153DF3E1712D}">
      <dgm:prSet/>
      <dgm:spPr/>
      <dgm:t>
        <a:bodyPr/>
        <a:lstStyle/>
        <a:p>
          <a:endParaRPr kumimoji="1" lang="ja-JP" altLang="en-US"/>
        </a:p>
      </dgm:t>
    </dgm:pt>
    <dgm:pt modelId="{B9FB885A-1C14-C74E-A0A4-A8E0A2770A11}" type="sibTrans" cxnId="{09B007DA-6B9B-9E41-A470-153DF3E1712D}">
      <dgm:prSet/>
      <dgm:spPr/>
      <dgm:t>
        <a:bodyPr/>
        <a:lstStyle/>
        <a:p>
          <a:endParaRPr kumimoji="1" lang="ja-JP" altLang="en-US"/>
        </a:p>
      </dgm:t>
    </dgm:pt>
    <dgm:pt modelId="{9F2AA43F-B601-2F4A-9547-7B49FFCFABAA}">
      <dgm:prSet phldrT="[テキスト]" custT="1"/>
      <dgm:spPr/>
      <dgm:t>
        <a:bodyPr/>
        <a:lstStyle/>
        <a:p>
          <a:r>
            <a:rPr kumimoji="1" lang="ja-JP" altLang="en-US" sz="3200" b="1"/>
            <a:t>インストール数</a:t>
          </a:r>
        </a:p>
      </dgm:t>
    </dgm:pt>
    <dgm:pt modelId="{54D8ED67-2EB1-4943-8A78-89439EA0B9EE}" type="parTrans" cxnId="{0431E123-FCBB-4F45-B429-9BA66EF1AF8B}">
      <dgm:prSet/>
      <dgm:spPr/>
      <dgm:t>
        <a:bodyPr/>
        <a:lstStyle/>
        <a:p>
          <a:endParaRPr kumimoji="1" lang="ja-JP" altLang="en-US"/>
        </a:p>
      </dgm:t>
    </dgm:pt>
    <dgm:pt modelId="{5ED2F05A-F32B-E44C-87BB-FA50185D2EA1}" type="sibTrans" cxnId="{0431E123-FCBB-4F45-B429-9BA66EF1AF8B}">
      <dgm:prSet/>
      <dgm:spPr/>
      <dgm:t>
        <a:bodyPr/>
        <a:lstStyle/>
        <a:p>
          <a:endParaRPr kumimoji="1" lang="ja-JP" altLang="en-US"/>
        </a:p>
      </dgm:t>
    </dgm:pt>
    <dgm:pt modelId="{B4FE24AC-3579-0943-B30D-87A87EBC47B2}">
      <dgm:prSet phldrT="[テキスト]" custT="1"/>
      <dgm:spPr/>
      <dgm:t>
        <a:bodyPr/>
        <a:lstStyle/>
        <a:p>
          <a:r>
            <a:rPr kumimoji="1" lang="ja-JP" altLang="en-US" sz="3200" b="1"/>
            <a:t>スコア</a:t>
          </a:r>
        </a:p>
      </dgm:t>
    </dgm:pt>
    <dgm:pt modelId="{AA250E54-4FA3-B54C-ABB3-BB8301421FBE}" type="parTrans" cxnId="{891BBB2B-5D1D-7748-A2E4-07407A47B726}">
      <dgm:prSet/>
      <dgm:spPr/>
      <dgm:t>
        <a:bodyPr/>
        <a:lstStyle/>
        <a:p>
          <a:endParaRPr kumimoji="1" lang="ja-JP" altLang="en-US"/>
        </a:p>
      </dgm:t>
    </dgm:pt>
    <dgm:pt modelId="{3B5D617D-4606-A94D-A7AC-AA22EE78414F}" type="sibTrans" cxnId="{891BBB2B-5D1D-7748-A2E4-07407A47B726}">
      <dgm:prSet/>
      <dgm:spPr/>
      <dgm:t>
        <a:bodyPr/>
        <a:lstStyle/>
        <a:p>
          <a:endParaRPr kumimoji="1" lang="ja-JP" altLang="en-US"/>
        </a:p>
      </dgm:t>
    </dgm:pt>
    <dgm:pt modelId="{0ABD0C0C-0E67-8245-9256-961D798D7A81}">
      <dgm:prSet phldrT="[テキスト]" custT="1"/>
      <dgm:spPr/>
      <dgm:t>
        <a:bodyPr/>
        <a:lstStyle/>
        <a:p>
          <a:r>
            <a:rPr kumimoji="1" lang="ja-JP" altLang="en-US" sz="3200" b="1"/>
            <a:t>レビュー</a:t>
          </a:r>
        </a:p>
      </dgm:t>
    </dgm:pt>
    <dgm:pt modelId="{15DD154F-2A65-6F45-9BCC-7083DE272EF8}" type="parTrans" cxnId="{07D101F8-7F35-1543-BB87-5AD7A422F406}">
      <dgm:prSet/>
      <dgm:spPr/>
      <dgm:t>
        <a:bodyPr/>
        <a:lstStyle/>
        <a:p>
          <a:endParaRPr kumimoji="1" lang="ja-JP" altLang="en-US"/>
        </a:p>
      </dgm:t>
    </dgm:pt>
    <dgm:pt modelId="{7A9D511F-AAF2-864C-9EF1-1668497EA646}" type="sibTrans" cxnId="{07D101F8-7F35-1543-BB87-5AD7A422F406}">
      <dgm:prSet/>
      <dgm:spPr/>
      <dgm:t>
        <a:bodyPr/>
        <a:lstStyle/>
        <a:p>
          <a:endParaRPr kumimoji="1" lang="ja-JP" altLang="en-US"/>
        </a:p>
      </dgm:t>
    </dgm:pt>
    <dgm:pt modelId="{DF5947EC-C8BA-5644-9D3C-59F338636451}">
      <dgm:prSet phldrT="[テキスト]" custT="1"/>
      <dgm:spPr/>
      <dgm:t>
        <a:bodyPr/>
        <a:lstStyle/>
        <a:p>
          <a:r>
            <a:rPr kumimoji="1" lang="ja-JP" altLang="en-US" sz="3200"/>
            <a:t>コア開発者の人数</a:t>
          </a:r>
        </a:p>
      </dgm:t>
    </dgm:pt>
    <dgm:pt modelId="{D7779F94-5D39-7344-ABCD-9897B4FEA76A}" type="parTrans" cxnId="{0B16ACB0-43B5-C346-805F-DD794F969D9C}">
      <dgm:prSet/>
      <dgm:spPr/>
      <dgm:t>
        <a:bodyPr/>
        <a:lstStyle/>
        <a:p>
          <a:endParaRPr kumimoji="1" lang="ja-JP" altLang="en-US"/>
        </a:p>
      </dgm:t>
    </dgm:pt>
    <dgm:pt modelId="{DD84068A-2233-F647-86FF-E5095AB41186}" type="sibTrans" cxnId="{0B16ACB0-43B5-C346-805F-DD794F969D9C}">
      <dgm:prSet/>
      <dgm:spPr/>
      <dgm:t>
        <a:bodyPr/>
        <a:lstStyle/>
        <a:p>
          <a:endParaRPr kumimoji="1" lang="ja-JP" altLang="en-US"/>
        </a:p>
      </dgm:t>
    </dgm:pt>
    <dgm:pt modelId="{DD45425E-A5AA-4045-A648-C02ED3C83ED6}" type="pres">
      <dgm:prSet presAssocID="{B25061FD-964D-9F44-940B-6875673FD0BF}" presName="Name0" presStyleCnt="0">
        <dgm:presLayoutVars>
          <dgm:dir/>
          <dgm:animLvl val="lvl"/>
          <dgm:resizeHandles val="exact"/>
        </dgm:presLayoutVars>
      </dgm:prSet>
      <dgm:spPr/>
    </dgm:pt>
    <dgm:pt modelId="{325BADD3-4153-E549-812C-5B02C2A1D2F5}" type="pres">
      <dgm:prSet presAssocID="{F1D5ABD6-7648-0345-9D4B-8E83C44D614B}" presName="composite" presStyleCnt="0"/>
      <dgm:spPr/>
    </dgm:pt>
    <dgm:pt modelId="{2D038126-A660-CE4C-972E-3C234B816DE0}" type="pres">
      <dgm:prSet presAssocID="{F1D5ABD6-7648-0345-9D4B-8E83C44D614B}" presName="parTx" presStyleLbl="alignNode1" presStyleIdx="0" presStyleCnt="2" custLinFactNeighborX="-510" custLinFactNeighborY="-26328">
        <dgm:presLayoutVars>
          <dgm:chMax val="0"/>
          <dgm:chPref val="0"/>
          <dgm:bulletEnabled val="1"/>
        </dgm:presLayoutVars>
      </dgm:prSet>
      <dgm:spPr/>
    </dgm:pt>
    <dgm:pt modelId="{C2AC4840-AB9C-9B4C-8516-76EA02446D29}" type="pres">
      <dgm:prSet presAssocID="{F1D5ABD6-7648-0345-9D4B-8E83C44D614B}" presName="desTx" presStyleLbl="alignAccFollowNode1" presStyleIdx="0" presStyleCnt="2">
        <dgm:presLayoutVars>
          <dgm:bulletEnabled val="1"/>
        </dgm:presLayoutVars>
      </dgm:prSet>
      <dgm:spPr/>
    </dgm:pt>
    <dgm:pt modelId="{FA0AC489-F989-DF4D-863E-0EB0D183DD9F}" type="pres">
      <dgm:prSet presAssocID="{EB66867F-FD3E-5340-9776-A9300F0AC4D2}" presName="space" presStyleCnt="0"/>
      <dgm:spPr/>
    </dgm:pt>
    <dgm:pt modelId="{9E2BBFD9-6EF9-6E45-A599-74B90B54BDD0}" type="pres">
      <dgm:prSet presAssocID="{E54FC8D0-B5B4-2B44-A48F-DE039AD101C9}" presName="composite" presStyleCnt="0"/>
      <dgm:spPr/>
    </dgm:pt>
    <dgm:pt modelId="{4900D888-3AFA-224B-A69A-ED5AAC9BEA76}" type="pres">
      <dgm:prSet presAssocID="{E54FC8D0-B5B4-2B44-A48F-DE039AD101C9}" presName="parTx" presStyleLbl="alignNode1" presStyleIdx="1" presStyleCnt="2">
        <dgm:presLayoutVars>
          <dgm:chMax val="0"/>
          <dgm:chPref val="0"/>
          <dgm:bulletEnabled val="1"/>
        </dgm:presLayoutVars>
      </dgm:prSet>
      <dgm:spPr/>
    </dgm:pt>
    <dgm:pt modelId="{BCFBB684-1C9D-684F-AC20-63B5CF25765F}" type="pres">
      <dgm:prSet presAssocID="{E54FC8D0-B5B4-2B44-A48F-DE039AD101C9}" presName="desTx" presStyleLbl="alignAccFollowNode1" presStyleIdx="1" presStyleCnt="2">
        <dgm:presLayoutVars>
          <dgm:bulletEnabled val="1"/>
        </dgm:presLayoutVars>
      </dgm:prSet>
      <dgm:spPr/>
    </dgm:pt>
  </dgm:ptLst>
  <dgm:cxnLst>
    <dgm:cxn modelId="{E3AD6206-4AE7-8743-8B35-1F9E869B8E24}" type="presOf" srcId="{D91A491A-CF07-9243-AE2F-8C20F39A27B4}" destId="{C2AC4840-AB9C-9B4C-8516-76EA02446D29}" srcOrd="0" destOrd="1" presId="urn:microsoft.com/office/officeart/2005/8/layout/hList1"/>
    <dgm:cxn modelId="{0A094B09-DAA1-244D-A487-CB86FD6200A6}" type="presOf" srcId="{E54FC8D0-B5B4-2B44-A48F-DE039AD101C9}" destId="{4900D888-3AFA-224B-A69A-ED5AAC9BEA76}" srcOrd="0" destOrd="0" presId="urn:microsoft.com/office/officeart/2005/8/layout/hList1"/>
    <dgm:cxn modelId="{F1F4D813-8229-9B4D-A5FF-84221DBAC50C}" type="presOf" srcId="{B4FE24AC-3579-0943-B30D-87A87EBC47B2}" destId="{BCFBB684-1C9D-684F-AC20-63B5CF25765F}" srcOrd="0" destOrd="1" presId="urn:microsoft.com/office/officeart/2005/8/layout/hList1"/>
    <dgm:cxn modelId="{0431E123-FCBB-4F45-B429-9BA66EF1AF8B}" srcId="{E54FC8D0-B5B4-2B44-A48F-DE039AD101C9}" destId="{9F2AA43F-B601-2F4A-9547-7B49FFCFABAA}" srcOrd="0" destOrd="0" parTransId="{54D8ED67-2EB1-4943-8A78-89439EA0B9EE}" sibTransId="{5ED2F05A-F32B-E44C-87BB-FA50185D2EA1}"/>
    <dgm:cxn modelId="{891BBB2B-5D1D-7748-A2E4-07407A47B726}" srcId="{E54FC8D0-B5B4-2B44-A48F-DE039AD101C9}" destId="{B4FE24AC-3579-0943-B30D-87A87EBC47B2}" srcOrd="1" destOrd="0" parTransId="{AA250E54-4FA3-B54C-ABB3-BB8301421FBE}" sibTransId="{3B5D617D-4606-A94D-A7AC-AA22EE78414F}"/>
    <dgm:cxn modelId="{439BAB2E-1744-6F41-8441-36FCA8681935}" type="presOf" srcId="{B25061FD-964D-9F44-940B-6875673FD0BF}" destId="{DD45425E-A5AA-4045-A648-C02ED3C83ED6}" srcOrd="0" destOrd="0" presId="urn:microsoft.com/office/officeart/2005/8/layout/hList1"/>
    <dgm:cxn modelId="{1705993A-A7C4-AE47-B1D8-6FE1889CC512}" srcId="{F1D5ABD6-7648-0345-9D4B-8E83C44D614B}" destId="{D91A491A-CF07-9243-AE2F-8C20F39A27B4}" srcOrd="1" destOrd="0" parTransId="{83DAB7D6-0EF9-7A43-A8D2-6A98A8FFAC98}" sibTransId="{2DF6CD22-DCF0-C04E-88DC-4C40DD040C68}"/>
    <dgm:cxn modelId="{18970261-DB72-2F4B-BAB7-DF183D4FCFEF}" srcId="{F1D5ABD6-7648-0345-9D4B-8E83C44D614B}" destId="{9458BBE7-EEF3-9A44-BEF0-A2A32D2FF9E5}" srcOrd="0" destOrd="0" parTransId="{ABC652E9-3915-604B-AF6F-1348485FF59C}" sibTransId="{E8318BB6-344A-344D-9A35-CE089548E3FA}"/>
    <dgm:cxn modelId="{511F7C63-AC26-8846-B65E-FAF251DC1109}" type="presOf" srcId="{0ABD0C0C-0E67-8245-9256-961D798D7A81}" destId="{BCFBB684-1C9D-684F-AC20-63B5CF25765F}" srcOrd="0" destOrd="2" presId="urn:microsoft.com/office/officeart/2005/8/layout/hList1"/>
    <dgm:cxn modelId="{FB9AFC64-074D-644F-9B1D-F2BFD08C69F1}" type="presOf" srcId="{9F2AA43F-B601-2F4A-9547-7B49FFCFABAA}" destId="{BCFBB684-1C9D-684F-AC20-63B5CF25765F}" srcOrd="0" destOrd="0" presId="urn:microsoft.com/office/officeart/2005/8/layout/hList1"/>
    <dgm:cxn modelId="{92A9AA69-549A-A148-8EC6-BCA71FB25A32}" srcId="{B25061FD-964D-9F44-940B-6875673FD0BF}" destId="{F1D5ABD6-7648-0345-9D4B-8E83C44D614B}" srcOrd="0" destOrd="0" parTransId="{721D84AC-5EA2-F343-B88E-2742E4699694}" sibTransId="{EB66867F-FD3E-5340-9776-A9300F0AC4D2}"/>
    <dgm:cxn modelId="{F4172A8F-762F-D04F-B8B2-DD162A347BB2}" type="presOf" srcId="{9458BBE7-EEF3-9A44-BEF0-A2A32D2FF9E5}" destId="{C2AC4840-AB9C-9B4C-8516-76EA02446D29}" srcOrd="0" destOrd="0" presId="urn:microsoft.com/office/officeart/2005/8/layout/hList1"/>
    <dgm:cxn modelId="{74CF62A0-8DAE-424F-BA80-54D576219F89}" type="presOf" srcId="{DF5947EC-C8BA-5644-9D3C-59F338636451}" destId="{C2AC4840-AB9C-9B4C-8516-76EA02446D29}" srcOrd="0" destOrd="2" presId="urn:microsoft.com/office/officeart/2005/8/layout/hList1"/>
    <dgm:cxn modelId="{0B16ACB0-43B5-C346-805F-DD794F969D9C}" srcId="{F1D5ABD6-7648-0345-9D4B-8E83C44D614B}" destId="{DF5947EC-C8BA-5644-9D3C-59F338636451}" srcOrd="2" destOrd="0" parTransId="{D7779F94-5D39-7344-ABCD-9897B4FEA76A}" sibTransId="{DD84068A-2233-F647-86FF-E5095AB41186}"/>
    <dgm:cxn modelId="{AF27D3BE-8CA3-2141-97BA-D8AFF72ACFBC}" type="presOf" srcId="{F1D5ABD6-7648-0345-9D4B-8E83C44D614B}" destId="{2D038126-A660-CE4C-972E-3C234B816DE0}" srcOrd="0" destOrd="0" presId="urn:microsoft.com/office/officeart/2005/8/layout/hList1"/>
    <dgm:cxn modelId="{09B007DA-6B9B-9E41-A470-153DF3E1712D}" srcId="{B25061FD-964D-9F44-940B-6875673FD0BF}" destId="{E54FC8D0-B5B4-2B44-A48F-DE039AD101C9}" srcOrd="1" destOrd="0" parTransId="{1649CA43-67BA-2D4B-B6BC-57D78B26C9DF}" sibTransId="{B9FB885A-1C14-C74E-A0A4-A8E0A2770A11}"/>
    <dgm:cxn modelId="{07D101F8-7F35-1543-BB87-5AD7A422F406}" srcId="{E54FC8D0-B5B4-2B44-A48F-DE039AD101C9}" destId="{0ABD0C0C-0E67-8245-9256-961D798D7A81}" srcOrd="2" destOrd="0" parTransId="{15DD154F-2A65-6F45-9BCC-7083DE272EF8}" sibTransId="{7A9D511F-AAF2-864C-9EF1-1668497EA646}"/>
    <dgm:cxn modelId="{F22CB20E-7480-BD42-91EA-E4E10335CA60}" type="presParOf" srcId="{DD45425E-A5AA-4045-A648-C02ED3C83ED6}" destId="{325BADD3-4153-E549-812C-5B02C2A1D2F5}" srcOrd="0" destOrd="0" presId="urn:microsoft.com/office/officeart/2005/8/layout/hList1"/>
    <dgm:cxn modelId="{5BFF0E1E-B243-B441-8BEB-1BDFF4B94A0B}" type="presParOf" srcId="{325BADD3-4153-E549-812C-5B02C2A1D2F5}" destId="{2D038126-A660-CE4C-972E-3C234B816DE0}" srcOrd="0" destOrd="0" presId="urn:microsoft.com/office/officeart/2005/8/layout/hList1"/>
    <dgm:cxn modelId="{13E5FCF8-BE4F-3347-9C71-A7D5118743FB}" type="presParOf" srcId="{325BADD3-4153-E549-812C-5B02C2A1D2F5}" destId="{C2AC4840-AB9C-9B4C-8516-76EA02446D29}" srcOrd="1" destOrd="0" presId="urn:microsoft.com/office/officeart/2005/8/layout/hList1"/>
    <dgm:cxn modelId="{211EB8DB-5134-2849-A306-6FE519EA44D3}" type="presParOf" srcId="{DD45425E-A5AA-4045-A648-C02ED3C83ED6}" destId="{FA0AC489-F989-DF4D-863E-0EB0D183DD9F}" srcOrd="1" destOrd="0" presId="urn:microsoft.com/office/officeart/2005/8/layout/hList1"/>
    <dgm:cxn modelId="{292339A3-AF9E-3C46-8FEE-25BBB25D7B23}" type="presParOf" srcId="{DD45425E-A5AA-4045-A648-C02ED3C83ED6}" destId="{9E2BBFD9-6EF9-6E45-A599-74B90B54BDD0}" srcOrd="2" destOrd="0" presId="urn:microsoft.com/office/officeart/2005/8/layout/hList1"/>
    <dgm:cxn modelId="{5494060C-EEBE-7B4D-91F0-6872CAAB778F}" type="presParOf" srcId="{9E2BBFD9-6EF9-6E45-A599-74B90B54BDD0}" destId="{4900D888-3AFA-224B-A69A-ED5AAC9BEA76}" srcOrd="0" destOrd="0" presId="urn:microsoft.com/office/officeart/2005/8/layout/hList1"/>
    <dgm:cxn modelId="{CABDABB3-1D72-5942-99EA-3DFA687A455E}" type="presParOf" srcId="{9E2BBFD9-6EF9-6E45-A599-74B90B54BDD0}" destId="{BCFBB684-1C9D-684F-AC20-63B5CF25765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E66679-A825-6546-BCA4-D7BAC50431FD}" type="doc">
      <dgm:prSet loTypeId="urn:microsoft.com/office/officeart/2005/8/layout/vList2" loCatId="" qsTypeId="urn:microsoft.com/office/officeart/2005/8/quickstyle/simple1" qsCatId="simple" csTypeId="urn:microsoft.com/office/officeart/2005/8/colors/accent1_2" csCatId="accent1" phldr="1"/>
      <dgm:spPr/>
      <dgm:t>
        <a:bodyPr/>
        <a:lstStyle/>
        <a:p>
          <a:endParaRPr kumimoji="1" lang="ja-JP" altLang="en-US"/>
        </a:p>
      </dgm:t>
    </dgm:pt>
    <dgm:pt modelId="{6F0A9AED-5A53-194A-82E7-69A91D49294B}">
      <dgm:prSet phldrT="[テキスト]" custT="1"/>
      <dgm:spPr>
        <a:noFill/>
        <a:ln w="38100">
          <a:solidFill>
            <a:srgbClr val="4A66AC"/>
          </a:solidFill>
        </a:ln>
      </dgm:spPr>
      <dgm:t>
        <a:bodyPr/>
        <a:lstStyle/>
        <a:p>
          <a:pPr>
            <a:buNone/>
          </a:pPr>
          <a:r>
            <a:rPr lang="en-US" altLang="ja-JP" sz="3200" dirty="0">
              <a:solidFill>
                <a:sysClr val="windowText" lastClr="000000"/>
              </a:solidFill>
            </a:rPr>
            <a:t>RQ1	</a:t>
          </a:r>
          <a:r>
            <a:rPr lang="ja-JP" altLang="en-US" sz="3200">
              <a:solidFill>
                <a:sysClr val="windowText" lastClr="000000"/>
              </a:solidFill>
            </a:rPr>
            <a:t>アプリはどのくらいの割合で放棄されるのか？</a:t>
          </a:r>
          <a:endParaRPr kumimoji="1" lang="ja-JP" altLang="en-US" sz="3200">
            <a:solidFill>
              <a:sysClr val="windowText" lastClr="000000"/>
            </a:solidFill>
          </a:endParaRPr>
        </a:p>
      </dgm:t>
    </dgm:pt>
    <dgm:pt modelId="{3A2C5694-CE34-F045-A1F0-45BA3289514B}" type="parTrans" cxnId="{441A13A5-B3D1-E64D-BF83-F51A442D126B}">
      <dgm:prSet/>
      <dgm:spPr/>
      <dgm:t>
        <a:bodyPr/>
        <a:lstStyle/>
        <a:p>
          <a:endParaRPr kumimoji="1" lang="ja-JP" altLang="en-US" sz="3200"/>
        </a:p>
      </dgm:t>
    </dgm:pt>
    <dgm:pt modelId="{6FB47183-1BB6-8E47-9865-ADD252D6CA16}" type="sibTrans" cxnId="{441A13A5-B3D1-E64D-BF83-F51A442D126B}">
      <dgm:prSet/>
      <dgm:spPr/>
      <dgm:t>
        <a:bodyPr/>
        <a:lstStyle/>
        <a:p>
          <a:endParaRPr kumimoji="1" lang="ja-JP" altLang="en-US" sz="3200"/>
        </a:p>
      </dgm:t>
    </dgm:pt>
    <dgm:pt modelId="{3CD9CC9C-D55B-0848-A937-ADE9117CE9CC}">
      <dgm:prSet custT="1"/>
      <dgm:spPr>
        <a:noFill/>
        <a:ln w="38100">
          <a:solidFill>
            <a:srgbClr val="4A66AC"/>
          </a:solidFill>
        </a:ln>
      </dgm:spPr>
      <dgm:t>
        <a:bodyPr/>
        <a:lstStyle/>
        <a:p>
          <a:pPr>
            <a:buNone/>
          </a:pPr>
          <a:r>
            <a:rPr lang="en-US" altLang="ja-JP" sz="3200" dirty="0">
              <a:solidFill>
                <a:sysClr val="windowText" lastClr="000000"/>
              </a:solidFill>
            </a:rPr>
            <a:t>RQ3	</a:t>
          </a:r>
          <a:r>
            <a:rPr lang="ja-JP" altLang="en-US" sz="3200">
              <a:solidFill>
                <a:sysClr val="windowText" lastClr="000000"/>
              </a:solidFill>
            </a:rPr>
            <a:t>ユーザーレビューは放棄に関係あるのか？</a:t>
          </a:r>
          <a:endParaRPr kumimoji="1" lang="ja-JP" altLang="en-US" sz="3200">
            <a:solidFill>
              <a:sysClr val="windowText" lastClr="000000"/>
            </a:solidFill>
          </a:endParaRPr>
        </a:p>
      </dgm:t>
    </dgm:pt>
    <dgm:pt modelId="{DA0E8B2C-EC94-AB46-8D95-6FF528518046}" type="parTrans" cxnId="{581A92A8-9EE5-1448-B97D-C7A9BC35BEF6}">
      <dgm:prSet/>
      <dgm:spPr/>
      <dgm:t>
        <a:bodyPr/>
        <a:lstStyle/>
        <a:p>
          <a:endParaRPr kumimoji="1" lang="ja-JP" altLang="en-US" sz="3200"/>
        </a:p>
      </dgm:t>
    </dgm:pt>
    <dgm:pt modelId="{694C82B9-A898-2B4F-A5A5-301D19298663}" type="sibTrans" cxnId="{581A92A8-9EE5-1448-B97D-C7A9BC35BEF6}">
      <dgm:prSet/>
      <dgm:spPr/>
      <dgm:t>
        <a:bodyPr/>
        <a:lstStyle/>
        <a:p>
          <a:endParaRPr kumimoji="1" lang="ja-JP" altLang="en-US" sz="3200"/>
        </a:p>
      </dgm:t>
    </dgm:pt>
    <dgm:pt modelId="{A67E97B0-35CD-594B-921A-540DC488EDDE}">
      <dgm:prSet custT="1"/>
      <dgm:spPr>
        <a:noFill/>
        <a:ln w="38100">
          <a:solidFill>
            <a:srgbClr val="4A66AC"/>
          </a:solidFill>
        </a:ln>
      </dgm:spPr>
      <dgm:t>
        <a:bodyPr/>
        <a:lstStyle/>
        <a:p>
          <a:r>
            <a:rPr lang="en-US" altLang="ja-JP" sz="3200" dirty="0">
              <a:solidFill>
                <a:sysClr val="windowText" lastClr="000000"/>
              </a:solidFill>
            </a:rPr>
            <a:t>RQ2	</a:t>
          </a:r>
          <a:r>
            <a:rPr lang="ja-JP" altLang="en-US" sz="3200">
              <a:solidFill>
                <a:sysClr val="windowText" lastClr="000000"/>
              </a:solidFill>
            </a:rPr>
            <a:t>放棄されたアプリはどんな特徴があるか？</a:t>
          </a:r>
          <a:endParaRPr lang="en-US" altLang="ja-JP" sz="3200" dirty="0">
            <a:solidFill>
              <a:sysClr val="windowText" lastClr="000000"/>
            </a:solidFill>
          </a:endParaRPr>
        </a:p>
      </dgm:t>
    </dgm:pt>
    <dgm:pt modelId="{BF53816F-331D-4441-9A79-E76AA95388D9}" type="parTrans" cxnId="{8FD0A5E8-6C15-4C4C-B050-DDFCE0D62035}">
      <dgm:prSet/>
      <dgm:spPr/>
      <dgm:t>
        <a:bodyPr/>
        <a:lstStyle/>
        <a:p>
          <a:endParaRPr kumimoji="1" lang="ja-JP" altLang="en-US" sz="3200"/>
        </a:p>
      </dgm:t>
    </dgm:pt>
    <dgm:pt modelId="{46D6AA67-4636-C041-BDC1-331AE67981E3}" type="sibTrans" cxnId="{8FD0A5E8-6C15-4C4C-B050-DDFCE0D62035}">
      <dgm:prSet/>
      <dgm:spPr/>
      <dgm:t>
        <a:bodyPr/>
        <a:lstStyle/>
        <a:p>
          <a:endParaRPr kumimoji="1" lang="ja-JP" altLang="en-US" sz="3200"/>
        </a:p>
      </dgm:t>
    </dgm:pt>
    <dgm:pt modelId="{CC8ED687-DFF0-EE48-9265-F3525F2CCC31}">
      <dgm:prSet custT="1"/>
      <dgm:spPr/>
      <dgm:t>
        <a:bodyPr/>
        <a:lstStyle/>
        <a:p>
          <a:pPr>
            <a:buNone/>
          </a:pPr>
          <a:r>
            <a:rPr lang="ja-JP" altLang="en-US" sz="3200"/>
            <a:t>目的</a:t>
          </a:r>
          <a:r>
            <a:rPr lang="en-US" altLang="ja-JP" sz="3200" dirty="0"/>
            <a:t>	</a:t>
          </a:r>
          <a:r>
            <a:rPr lang="ja-JP" altLang="en-US" sz="3200"/>
            <a:t>モバイルアプリ開発が</a:t>
          </a:r>
          <a:r>
            <a:rPr lang="ja-JP" altLang="en-US" sz="3200" b="1"/>
            <a:t>放棄される兆候</a:t>
          </a:r>
          <a:r>
            <a:rPr lang="ja-JP" altLang="en-US" sz="3200"/>
            <a:t>を特定し</a:t>
          </a:r>
          <a:br>
            <a:rPr lang="en-US" altLang="ja-JP" sz="3200" dirty="0"/>
          </a:br>
          <a:r>
            <a:rPr lang="en-US" altLang="ja-JP" sz="3200" dirty="0"/>
            <a:t>	</a:t>
          </a:r>
          <a:r>
            <a:rPr lang="ja-JP" altLang="en-US" sz="3200"/>
            <a:t>持続的な開発を行うための指標を提案する</a:t>
          </a:r>
          <a:endParaRPr kumimoji="1" lang="ja-JP" altLang="en-US" sz="3200"/>
        </a:p>
      </dgm:t>
    </dgm:pt>
    <dgm:pt modelId="{5009AEAD-43B2-5241-8B95-89781ED92A8E}" type="parTrans" cxnId="{9870B700-5015-DE48-BF6C-DB21240A74B3}">
      <dgm:prSet/>
      <dgm:spPr/>
      <dgm:t>
        <a:bodyPr/>
        <a:lstStyle/>
        <a:p>
          <a:endParaRPr kumimoji="1" lang="ja-JP" altLang="en-US" sz="3200"/>
        </a:p>
      </dgm:t>
    </dgm:pt>
    <dgm:pt modelId="{78BB5743-78FF-F348-9665-DF8758B3A59A}" type="sibTrans" cxnId="{9870B700-5015-DE48-BF6C-DB21240A74B3}">
      <dgm:prSet/>
      <dgm:spPr/>
      <dgm:t>
        <a:bodyPr/>
        <a:lstStyle/>
        <a:p>
          <a:endParaRPr kumimoji="1" lang="ja-JP" altLang="en-US" sz="3200"/>
        </a:p>
      </dgm:t>
    </dgm:pt>
    <dgm:pt modelId="{7BC9194B-E72D-CB48-A194-5851489A7B46}" type="pres">
      <dgm:prSet presAssocID="{7EE66679-A825-6546-BCA4-D7BAC50431FD}" presName="linear" presStyleCnt="0">
        <dgm:presLayoutVars>
          <dgm:animLvl val="lvl"/>
          <dgm:resizeHandles val="exact"/>
        </dgm:presLayoutVars>
      </dgm:prSet>
      <dgm:spPr/>
    </dgm:pt>
    <dgm:pt modelId="{7452827C-9086-794E-83C6-1AFBB6681AB5}" type="pres">
      <dgm:prSet presAssocID="{CC8ED687-DFF0-EE48-9265-F3525F2CCC31}" presName="parentText" presStyleLbl="node1" presStyleIdx="0" presStyleCnt="4" custScaleY="224714" custLinFactY="-40699" custLinFactNeighborY="-100000">
        <dgm:presLayoutVars>
          <dgm:chMax val="0"/>
          <dgm:bulletEnabled val="1"/>
        </dgm:presLayoutVars>
      </dgm:prSet>
      <dgm:spPr/>
    </dgm:pt>
    <dgm:pt modelId="{1BF9BE8B-C071-D24A-8F14-7D36B1760753}" type="pres">
      <dgm:prSet presAssocID="{78BB5743-78FF-F348-9665-DF8758B3A59A}" presName="spacer" presStyleCnt="0"/>
      <dgm:spPr/>
    </dgm:pt>
    <dgm:pt modelId="{490198F8-2A67-0548-BE36-AB86A3C34132}" type="pres">
      <dgm:prSet presAssocID="{6F0A9AED-5A53-194A-82E7-69A91D49294B}" presName="parentText" presStyleLbl="node1" presStyleIdx="1" presStyleCnt="4">
        <dgm:presLayoutVars>
          <dgm:chMax val="0"/>
          <dgm:bulletEnabled val="1"/>
        </dgm:presLayoutVars>
      </dgm:prSet>
      <dgm:spPr/>
    </dgm:pt>
    <dgm:pt modelId="{D46F1FD0-9781-6143-BE27-9F365BDB0A39}" type="pres">
      <dgm:prSet presAssocID="{6FB47183-1BB6-8E47-9865-ADD252D6CA16}" presName="spacer" presStyleCnt="0"/>
      <dgm:spPr/>
    </dgm:pt>
    <dgm:pt modelId="{B0DAFFE4-8028-3F46-8094-A0AEB3C1D44C}" type="pres">
      <dgm:prSet presAssocID="{A67E97B0-35CD-594B-921A-540DC488EDDE}" presName="parentText" presStyleLbl="node1" presStyleIdx="2" presStyleCnt="4">
        <dgm:presLayoutVars>
          <dgm:chMax val="0"/>
          <dgm:bulletEnabled val="1"/>
        </dgm:presLayoutVars>
      </dgm:prSet>
      <dgm:spPr/>
    </dgm:pt>
    <dgm:pt modelId="{9445F194-44CE-E049-BEF7-E4452F7C651A}" type="pres">
      <dgm:prSet presAssocID="{46D6AA67-4636-C041-BDC1-331AE67981E3}" presName="spacer" presStyleCnt="0"/>
      <dgm:spPr/>
    </dgm:pt>
    <dgm:pt modelId="{AF216C5C-A69A-FC49-B49B-9270D0B0C56A}" type="pres">
      <dgm:prSet presAssocID="{3CD9CC9C-D55B-0848-A937-ADE9117CE9CC}" presName="parentText" presStyleLbl="node1" presStyleIdx="3" presStyleCnt="4">
        <dgm:presLayoutVars>
          <dgm:chMax val="0"/>
          <dgm:bulletEnabled val="1"/>
        </dgm:presLayoutVars>
      </dgm:prSet>
      <dgm:spPr/>
    </dgm:pt>
  </dgm:ptLst>
  <dgm:cxnLst>
    <dgm:cxn modelId="{9870B700-5015-DE48-BF6C-DB21240A74B3}" srcId="{7EE66679-A825-6546-BCA4-D7BAC50431FD}" destId="{CC8ED687-DFF0-EE48-9265-F3525F2CCC31}" srcOrd="0" destOrd="0" parTransId="{5009AEAD-43B2-5241-8B95-89781ED92A8E}" sibTransId="{78BB5743-78FF-F348-9665-DF8758B3A59A}"/>
    <dgm:cxn modelId="{3AF66F41-4AA8-314F-9C2A-0C81E46E8CBD}" type="presOf" srcId="{7EE66679-A825-6546-BCA4-D7BAC50431FD}" destId="{7BC9194B-E72D-CB48-A194-5851489A7B46}" srcOrd="0" destOrd="0" presId="urn:microsoft.com/office/officeart/2005/8/layout/vList2"/>
    <dgm:cxn modelId="{16568F5E-DAF6-1C42-BF48-9D164DC2FED4}" type="presOf" srcId="{3CD9CC9C-D55B-0848-A937-ADE9117CE9CC}" destId="{AF216C5C-A69A-FC49-B49B-9270D0B0C56A}" srcOrd="0" destOrd="0" presId="urn:microsoft.com/office/officeart/2005/8/layout/vList2"/>
    <dgm:cxn modelId="{A7B61C85-A25A-A842-A71A-C87B3C173F62}" type="presOf" srcId="{CC8ED687-DFF0-EE48-9265-F3525F2CCC31}" destId="{7452827C-9086-794E-83C6-1AFBB6681AB5}" srcOrd="0" destOrd="0" presId="urn:microsoft.com/office/officeart/2005/8/layout/vList2"/>
    <dgm:cxn modelId="{441A13A5-B3D1-E64D-BF83-F51A442D126B}" srcId="{7EE66679-A825-6546-BCA4-D7BAC50431FD}" destId="{6F0A9AED-5A53-194A-82E7-69A91D49294B}" srcOrd="1" destOrd="0" parTransId="{3A2C5694-CE34-F045-A1F0-45BA3289514B}" sibTransId="{6FB47183-1BB6-8E47-9865-ADD252D6CA16}"/>
    <dgm:cxn modelId="{581A92A8-9EE5-1448-B97D-C7A9BC35BEF6}" srcId="{7EE66679-A825-6546-BCA4-D7BAC50431FD}" destId="{3CD9CC9C-D55B-0848-A937-ADE9117CE9CC}" srcOrd="3" destOrd="0" parTransId="{DA0E8B2C-EC94-AB46-8D95-6FF528518046}" sibTransId="{694C82B9-A898-2B4F-A5A5-301D19298663}"/>
    <dgm:cxn modelId="{61AF2AB1-A5F5-7F4E-922D-0C795A9B39A3}" type="presOf" srcId="{6F0A9AED-5A53-194A-82E7-69A91D49294B}" destId="{490198F8-2A67-0548-BE36-AB86A3C34132}" srcOrd="0" destOrd="0" presId="urn:microsoft.com/office/officeart/2005/8/layout/vList2"/>
    <dgm:cxn modelId="{8FD0A5E8-6C15-4C4C-B050-DDFCE0D62035}" srcId="{7EE66679-A825-6546-BCA4-D7BAC50431FD}" destId="{A67E97B0-35CD-594B-921A-540DC488EDDE}" srcOrd="2" destOrd="0" parTransId="{BF53816F-331D-4441-9A79-E76AA95388D9}" sibTransId="{46D6AA67-4636-C041-BDC1-331AE67981E3}"/>
    <dgm:cxn modelId="{21274DF0-62DA-D549-BE18-9A49109DC8C0}" type="presOf" srcId="{A67E97B0-35CD-594B-921A-540DC488EDDE}" destId="{B0DAFFE4-8028-3F46-8094-A0AEB3C1D44C}" srcOrd="0" destOrd="0" presId="urn:microsoft.com/office/officeart/2005/8/layout/vList2"/>
    <dgm:cxn modelId="{E78E9038-DEE7-AA4A-BCC4-EE73A40C427E}" type="presParOf" srcId="{7BC9194B-E72D-CB48-A194-5851489A7B46}" destId="{7452827C-9086-794E-83C6-1AFBB6681AB5}" srcOrd="0" destOrd="0" presId="urn:microsoft.com/office/officeart/2005/8/layout/vList2"/>
    <dgm:cxn modelId="{E8FE9A17-0FE5-6849-8F60-0036F5C4BC8B}" type="presParOf" srcId="{7BC9194B-E72D-CB48-A194-5851489A7B46}" destId="{1BF9BE8B-C071-D24A-8F14-7D36B1760753}" srcOrd="1" destOrd="0" presId="urn:microsoft.com/office/officeart/2005/8/layout/vList2"/>
    <dgm:cxn modelId="{AC6B1403-EDCF-AB4F-8977-A7B8002AE8FF}" type="presParOf" srcId="{7BC9194B-E72D-CB48-A194-5851489A7B46}" destId="{490198F8-2A67-0548-BE36-AB86A3C34132}" srcOrd="2" destOrd="0" presId="urn:microsoft.com/office/officeart/2005/8/layout/vList2"/>
    <dgm:cxn modelId="{3AB8E5F0-5384-E44F-AB57-A82BD0109C71}" type="presParOf" srcId="{7BC9194B-E72D-CB48-A194-5851489A7B46}" destId="{D46F1FD0-9781-6143-BE27-9F365BDB0A39}" srcOrd="3" destOrd="0" presId="urn:microsoft.com/office/officeart/2005/8/layout/vList2"/>
    <dgm:cxn modelId="{83A33816-8DCF-324D-8944-A43DF954073D}" type="presParOf" srcId="{7BC9194B-E72D-CB48-A194-5851489A7B46}" destId="{B0DAFFE4-8028-3F46-8094-A0AEB3C1D44C}" srcOrd="4" destOrd="0" presId="urn:microsoft.com/office/officeart/2005/8/layout/vList2"/>
    <dgm:cxn modelId="{86B477F9-1B06-5243-8952-5861BEEEAAA3}" type="presParOf" srcId="{7BC9194B-E72D-CB48-A194-5851489A7B46}" destId="{9445F194-44CE-E049-BEF7-E4452F7C651A}" srcOrd="5" destOrd="0" presId="urn:microsoft.com/office/officeart/2005/8/layout/vList2"/>
    <dgm:cxn modelId="{B8781D34-1E86-7A4E-8117-B663A40B0AD2}" type="presParOf" srcId="{7BC9194B-E72D-CB48-A194-5851489A7B46}" destId="{AF216C5C-A69A-FC49-B49B-9270D0B0C56A}"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7A6198-8C2A-C044-9D71-CE6AA6D9A043}" type="doc">
      <dgm:prSet loTypeId="urn:microsoft.com/office/officeart/2005/8/layout/chevron2" loCatId="" qsTypeId="urn:microsoft.com/office/officeart/2005/8/quickstyle/simple1" qsCatId="simple" csTypeId="urn:microsoft.com/office/officeart/2005/8/colors/accent1_2" csCatId="accent1" phldr="1"/>
      <dgm:spPr/>
      <dgm:t>
        <a:bodyPr/>
        <a:lstStyle/>
        <a:p>
          <a:endParaRPr kumimoji="1" lang="ja-JP" altLang="en-US"/>
        </a:p>
      </dgm:t>
    </dgm:pt>
    <dgm:pt modelId="{335138E0-FE46-034C-83AD-ECF3513E804D}">
      <dgm:prSet phldrT="[テキスト]"/>
      <dgm:spPr/>
      <dgm:t>
        <a:bodyPr/>
        <a:lstStyle/>
        <a:p>
          <a:endParaRPr kumimoji="1" lang="ja-JP" altLang="en-US"/>
        </a:p>
      </dgm:t>
    </dgm:pt>
    <dgm:pt modelId="{ADF645A5-B7E4-E64A-90FE-F54C3AE09F09}" type="parTrans" cxnId="{ED7B7072-529E-C04B-8EAF-7C0706954128}">
      <dgm:prSet/>
      <dgm:spPr/>
      <dgm:t>
        <a:bodyPr/>
        <a:lstStyle/>
        <a:p>
          <a:endParaRPr kumimoji="1" lang="ja-JP" altLang="en-US"/>
        </a:p>
      </dgm:t>
    </dgm:pt>
    <dgm:pt modelId="{1442EB45-F6CD-784A-8F74-D5BC87B04A8B}" type="sibTrans" cxnId="{ED7B7072-529E-C04B-8EAF-7C0706954128}">
      <dgm:prSet/>
      <dgm:spPr/>
      <dgm:t>
        <a:bodyPr/>
        <a:lstStyle/>
        <a:p>
          <a:endParaRPr kumimoji="1" lang="ja-JP" altLang="en-US"/>
        </a:p>
      </dgm:t>
    </dgm:pt>
    <dgm:pt modelId="{9EC2A9E9-88A7-FF4C-97D1-C43BE1D17E7D}">
      <dgm:prSet phldrT="[テキスト]"/>
      <dgm:spPr/>
      <dgm:t>
        <a:bodyPr/>
        <a:lstStyle/>
        <a:p>
          <a:pPr>
            <a:buFont typeface="+mj-lt"/>
            <a:buNone/>
          </a:pPr>
          <a:r>
            <a:rPr lang="ja-JP" altLang="en-US"/>
            <a:t>モバイルアプリのデータセットを取得</a:t>
          </a:r>
          <a:endParaRPr kumimoji="1" lang="ja-JP" altLang="en-US"/>
        </a:p>
      </dgm:t>
    </dgm:pt>
    <dgm:pt modelId="{245FA9D0-53EE-0E47-8E51-D95901DAB74D}" type="parTrans" cxnId="{13507604-72A1-8148-A5DA-EE2D3462D9CC}">
      <dgm:prSet/>
      <dgm:spPr/>
      <dgm:t>
        <a:bodyPr/>
        <a:lstStyle/>
        <a:p>
          <a:endParaRPr kumimoji="1" lang="ja-JP" altLang="en-US"/>
        </a:p>
      </dgm:t>
    </dgm:pt>
    <dgm:pt modelId="{0D3FE52B-5D41-1D45-9269-963EA93AB4C8}" type="sibTrans" cxnId="{13507604-72A1-8148-A5DA-EE2D3462D9CC}">
      <dgm:prSet/>
      <dgm:spPr/>
      <dgm:t>
        <a:bodyPr/>
        <a:lstStyle/>
        <a:p>
          <a:endParaRPr kumimoji="1" lang="ja-JP" altLang="en-US"/>
        </a:p>
      </dgm:t>
    </dgm:pt>
    <dgm:pt modelId="{71B11451-DC0A-6843-AF88-084BE549EB7F}">
      <dgm:prSet phldrT="[テキスト]"/>
      <dgm:spPr/>
      <dgm:t>
        <a:bodyPr/>
        <a:lstStyle/>
        <a:p>
          <a:endParaRPr kumimoji="1" lang="ja-JP" altLang="en-US"/>
        </a:p>
      </dgm:t>
    </dgm:pt>
    <dgm:pt modelId="{AA7FEB77-94E0-3440-B872-CD54176B606E}" type="parTrans" cxnId="{73BAA681-2E2B-0F40-B703-5E5FED1CD4A5}">
      <dgm:prSet/>
      <dgm:spPr/>
      <dgm:t>
        <a:bodyPr/>
        <a:lstStyle/>
        <a:p>
          <a:endParaRPr kumimoji="1" lang="ja-JP" altLang="en-US"/>
        </a:p>
      </dgm:t>
    </dgm:pt>
    <dgm:pt modelId="{7A549647-5DD1-8F43-922B-5BAE23F07B64}" type="sibTrans" cxnId="{73BAA681-2E2B-0F40-B703-5E5FED1CD4A5}">
      <dgm:prSet/>
      <dgm:spPr/>
      <dgm:t>
        <a:bodyPr/>
        <a:lstStyle/>
        <a:p>
          <a:endParaRPr kumimoji="1" lang="ja-JP" altLang="en-US"/>
        </a:p>
      </dgm:t>
    </dgm:pt>
    <dgm:pt modelId="{FC47CF51-78EC-644C-B2AF-E36CD9926562}">
      <dgm:prSet phldrT="[テキスト]"/>
      <dgm:spPr/>
      <dgm:t>
        <a:bodyPr/>
        <a:lstStyle/>
        <a:p>
          <a:pPr>
            <a:buFont typeface="+mj-lt"/>
            <a:buNone/>
          </a:pPr>
          <a:r>
            <a:rPr lang="ja-JP" altLang="en-US"/>
            <a:t>コア開発者の情報を取得</a:t>
          </a:r>
          <a:endParaRPr kumimoji="1" lang="ja-JP" altLang="en-US"/>
        </a:p>
      </dgm:t>
    </dgm:pt>
    <dgm:pt modelId="{F2C48C1D-CB6B-4A4C-B361-C9B594A3B0FE}" type="parTrans" cxnId="{D7F676B7-4F54-BB4A-B265-26AB4DAE83D6}">
      <dgm:prSet/>
      <dgm:spPr/>
      <dgm:t>
        <a:bodyPr/>
        <a:lstStyle/>
        <a:p>
          <a:endParaRPr kumimoji="1" lang="ja-JP" altLang="en-US"/>
        </a:p>
      </dgm:t>
    </dgm:pt>
    <dgm:pt modelId="{46CB3F74-A4E0-494E-A65C-D4D506A0793D}" type="sibTrans" cxnId="{D7F676B7-4F54-BB4A-B265-26AB4DAE83D6}">
      <dgm:prSet/>
      <dgm:spPr/>
      <dgm:t>
        <a:bodyPr/>
        <a:lstStyle/>
        <a:p>
          <a:endParaRPr kumimoji="1" lang="ja-JP" altLang="en-US"/>
        </a:p>
      </dgm:t>
    </dgm:pt>
    <dgm:pt modelId="{DB3A314A-3561-9B43-B16B-4DDDC8F0E83B}">
      <dgm:prSet phldrT="[テキスト]"/>
      <dgm:spPr/>
      <dgm:t>
        <a:bodyPr/>
        <a:lstStyle/>
        <a:p>
          <a:endParaRPr kumimoji="1" lang="ja-JP" altLang="en-US"/>
        </a:p>
      </dgm:t>
    </dgm:pt>
    <dgm:pt modelId="{B871952D-EBB2-984E-9472-0CFF73CC6C77}" type="parTrans" cxnId="{818BA5B8-8CB3-2B4A-A090-EE3CFB35162C}">
      <dgm:prSet/>
      <dgm:spPr/>
      <dgm:t>
        <a:bodyPr/>
        <a:lstStyle/>
        <a:p>
          <a:endParaRPr kumimoji="1" lang="ja-JP" altLang="en-US"/>
        </a:p>
      </dgm:t>
    </dgm:pt>
    <dgm:pt modelId="{765FBEF3-2CE9-2C43-BFA7-47DDED0E6B05}" type="sibTrans" cxnId="{818BA5B8-8CB3-2B4A-A090-EE3CFB35162C}">
      <dgm:prSet/>
      <dgm:spPr/>
      <dgm:t>
        <a:bodyPr/>
        <a:lstStyle/>
        <a:p>
          <a:endParaRPr kumimoji="1" lang="ja-JP" altLang="en-US"/>
        </a:p>
      </dgm:t>
    </dgm:pt>
    <dgm:pt modelId="{85EBEBA5-2469-0147-AB55-420D7DF4458A}">
      <dgm:prSet phldrT="[テキスト]"/>
      <dgm:spPr/>
      <dgm:t>
        <a:bodyPr/>
        <a:lstStyle/>
        <a:p>
          <a:pPr>
            <a:buFont typeface="+mj-lt"/>
            <a:buNone/>
          </a:pPr>
          <a:r>
            <a:rPr lang="ja-JP" altLang="en-US"/>
            <a:t>アプリのメタデータ、レビューを取得</a:t>
          </a:r>
          <a:endParaRPr kumimoji="1" lang="ja-JP" altLang="en-US"/>
        </a:p>
      </dgm:t>
    </dgm:pt>
    <dgm:pt modelId="{B20C0016-6893-7E47-9B1C-7B27FEAF0632}" type="parTrans" cxnId="{73E3F903-7ECF-3E44-A987-693287E981ED}">
      <dgm:prSet/>
      <dgm:spPr/>
      <dgm:t>
        <a:bodyPr/>
        <a:lstStyle/>
        <a:p>
          <a:endParaRPr kumimoji="1" lang="ja-JP" altLang="en-US"/>
        </a:p>
      </dgm:t>
    </dgm:pt>
    <dgm:pt modelId="{1D8B6E83-175F-EB4E-AE62-CC647EC788C7}" type="sibTrans" cxnId="{73E3F903-7ECF-3E44-A987-693287E981ED}">
      <dgm:prSet/>
      <dgm:spPr/>
      <dgm:t>
        <a:bodyPr/>
        <a:lstStyle/>
        <a:p>
          <a:endParaRPr kumimoji="1" lang="ja-JP" altLang="en-US"/>
        </a:p>
      </dgm:t>
    </dgm:pt>
    <dgm:pt modelId="{429F5BB1-E421-F849-A8BF-29EC7C659ED4}">
      <dgm:prSet/>
      <dgm:spPr/>
      <dgm:t>
        <a:bodyPr/>
        <a:lstStyle/>
        <a:p>
          <a:endParaRPr kumimoji="1" lang="ja-JP" altLang="en-US"/>
        </a:p>
      </dgm:t>
    </dgm:pt>
    <dgm:pt modelId="{7328EE16-7D97-6940-A8CC-D53234494D5F}" type="parTrans" cxnId="{C0DEEBDD-8626-1D41-A832-E67CC7353852}">
      <dgm:prSet/>
      <dgm:spPr/>
      <dgm:t>
        <a:bodyPr/>
        <a:lstStyle/>
        <a:p>
          <a:endParaRPr kumimoji="1" lang="ja-JP" altLang="en-US"/>
        </a:p>
      </dgm:t>
    </dgm:pt>
    <dgm:pt modelId="{75F4440C-9E19-C34F-9735-00EB15616C50}" type="sibTrans" cxnId="{C0DEEBDD-8626-1D41-A832-E67CC7353852}">
      <dgm:prSet/>
      <dgm:spPr/>
      <dgm:t>
        <a:bodyPr/>
        <a:lstStyle/>
        <a:p>
          <a:endParaRPr kumimoji="1" lang="ja-JP" altLang="en-US"/>
        </a:p>
      </dgm:t>
    </dgm:pt>
    <dgm:pt modelId="{EA465AF2-88ED-BA4B-BCAE-25E9C9BC4E69}">
      <dgm:prSet/>
      <dgm:spPr/>
      <dgm:t>
        <a:bodyPr/>
        <a:lstStyle/>
        <a:p>
          <a:pPr>
            <a:buNone/>
          </a:pPr>
          <a:r>
            <a:rPr kumimoji="1" lang="ja-JP" altLang="en-US"/>
            <a:t>分析</a:t>
          </a:r>
        </a:p>
      </dgm:t>
    </dgm:pt>
    <dgm:pt modelId="{A5CBCD04-2865-3F48-A5DD-6F24D52D8D74}" type="parTrans" cxnId="{3AAEE629-7FF0-E141-80CB-F40D413E889E}">
      <dgm:prSet/>
      <dgm:spPr/>
      <dgm:t>
        <a:bodyPr/>
        <a:lstStyle/>
        <a:p>
          <a:endParaRPr kumimoji="1" lang="ja-JP" altLang="en-US"/>
        </a:p>
      </dgm:t>
    </dgm:pt>
    <dgm:pt modelId="{CC6964C9-4263-1845-A542-DDF876ED4315}" type="sibTrans" cxnId="{3AAEE629-7FF0-E141-80CB-F40D413E889E}">
      <dgm:prSet/>
      <dgm:spPr/>
      <dgm:t>
        <a:bodyPr/>
        <a:lstStyle/>
        <a:p>
          <a:endParaRPr kumimoji="1" lang="ja-JP" altLang="en-US"/>
        </a:p>
      </dgm:t>
    </dgm:pt>
    <dgm:pt modelId="{293FB8E8-06C1-6840-AF2C-4F7E4D89E479}" type="pres">
      <dgm:prSet presAssocID="{177A6198-8C2A-C044-9D71-CE6AA6D9A043}" presName="linearFlow" presStyleCnt="0">
        <dgm:presLayoutVars>
          <dgm:dir/>
          <dgm:animLvl val="lvl"/>
          <dgm:resizeHandles val="exact"/>
        </dgm:presLayoutVars>
      </dgm:prSet>
      <dgm:spPr/>
    </dgm:pt>
    <dgm:pt modelId="{00FE3171-C2F1-C24C-957B-5CFA7FAE473F}" type="pres">
      <dgm:prSet presAssocID="{335138E0-FE46-034C-83AD-ECF3513E804D}" presName="composite" presStyleCnt="0"/>
      <dgm:spPr/>
    </dgm:pt>
    <dgm:pt modelId="{68842808-03D0-C442-B20F-7F4D3EBA8867}" type="pres">
      <dgm:prSet presAssocID="{335138E0-FE46-034C-83AD-ECF3513E804D}" presName="parentText" presStyleLbl="alignNode1" presStyleIdx="0" presStyleCnt="4">
        <dgm:presLayoutVars>
          <dgm:chMax val="1"/>
          <dgm:bulletEnabled val="1"/>
        </dgm:presLayoutVars>
      </dgm:prSet>
      <dgm:spPr/>
    </dgm:pt>
    <dgm:pt modelId="{B5EE68EA-3267-354D-A37D-76EBA9373DD7}" type="pres">
      <dgm:prSet presAssocID="{335138E0-FE46-034C-83AD-ECF3513E804D}" presName="descendantText" presStyleLbl="alignAcc1" presStyleIdx="0" presStyleCnt="4">
        <dgm:presLayoutVars>
          <dgm:bulletEnabled val="1"/>
        </dgm:presLayoutVars>
      </dgm:prSet>
      <dgm:spPr/>
    </dgm:pt>
    <dgm:pt modelId="{972F85AA-8C66-0649-8F71-755C2F8C9583}" type="pres">
      <dgm:prSet presAssocID="{1442EB45-F6CD-784A-8F74-D5BC87B04A8B}" presName="sp" presStyleCnt="0"/>
      <dgm:spPr/>
    </dgm:pt>
    <dgm:pt modelId="{54DB530E-7A7B-FE40-9F4E-EE235EFFAF35}" type="pres">
      <dgm:prSet presAssocID="{71B11451-DC0A-6843-AF88-084BE549EB7F}" presName="composite" presStyleCnt="0"/>
      <dgm:spPr/>
    </dgm:pt>
    <dgm:pt modelId="{DC06E8A9-C3FB-C344-9D89-03B1170D65B7}" type="pres">
      <dgm:prSet presAssocID="{71B11451-DC0A-6843-AF88-084BE549EB7F}" presName="parentText" presStyleLbl="alignNode1" presStyleIdx="1" presStyleCnt="4">
        <dgm:presLayoutVars>
          <dgm:chMax val="1"/>
          <dgm:bulletEnabled val="1"/>
        </dgm:presLayoutVars>
      </dgm:prSet>
      <dgm:spPr/>
    </dgm:pt>
    <dgm:pt modelId="{68862625-14E5-154B-BA7C-6F3C6DFB8CA7}" type="pres">
      <dgm:prSet presAssocID="{71B11451-DC0A-6843-AF88-084BE549EB7F}" presName="descendantText" presStyleLbl="alignAcc1" presStyleIdx="1" presStyleCnt="4">
        <dgm:presLayoutVars>
          <dgm:bulletEnabled val="1"/>
        </dgm:presLayoutVars>
      </dgm:prSet>
      <dgm:spPr/>
    </dgm:pt>
    <dgm:pt modelId="{D67AFF89-E686-7842-AA4C-5C88A77BCEF8}" type="pres">
      <dgm:prSet presAssocID="{7A549647-5DD1-8F43-922B-5BAE23F07B64}" presName="sp" presStyleCnt="0"/>
      <dgm:spPr/>
    </dgm:pt>
    <dgm:pt modelId="{80AE636A-3B71-2F43-AB98-2E7CFC645549}" type="pres">
      <dgm:prSet presAssocID="{DB3A314A-3561-9B43-B16B-4DDDC8F0E83B}" presName="composite" presStyleCnt="0"/>
      <dgm:spPr/>
    </dgm:pt>
    <dgm:pt modelId="{6E8B455F-B609-C545-89CA-5F32A9DE7410}" type="pres">
      <dgm:prSet presAssocID="{DB3A314A-3561-9B43-B16B-4DDDC8F0E83B}" presName="parentText" presStyleLbl="alignNode1" presStyleIdx="2" presStyleCnt="4">
        <dgm:presLayoutVars>
          <dgm:chMax val="1"/>
          <dgm:bulletEnabled val="1"/>
        </dgm:presLayoutVars>
      </dgm:prSet>
      <dgm:spPr/>
    </dgm:pt>
    <dgm:pt modelId="{99E484CA-EBBC-AC4E-9920-D765F4099E20}" type="pres">
      <dgm:prSet presAssocID="{DB3A314A-3561-9B43-B16B-4DDDC8F0E83B}" presName="descendantText" presStyleLbl="alignAcc1" presStyleIdx="2" presStyleCnt="4">
        <dgm:presLayoutVars>
          <dgm:bulletEnabled val="1"/>
        </dgm:presLayoutVars>
      </dgm:prSet>
      <dgm:spPr/>
    </dgm:pt>
    <dgm:pt modelId="{613E2192-2F5F-3C43-A772-10724F74FA20}" type="pres">
      <dgm:prSet presAssocID="{765FBEF3-2CE9-2C43-BFA7-47DDED0E6B05}" presName="sp" presStyleCnt="0"/>
      <dgm:spPr/>
    </dgm:pt>
    <dgm:pt modelId="{5316AA62-E2E5-B649-B426-8844F2BC5834}" type="pres">
      <dgm:prSet presAssocID="{429F5BB1-E421-F849-A8BF-29EC7C659ED4}" presName="composite" presStyleCnt="0"/>
      <dgm:spPr/>
    </dgm:pt>
    <dgm:pt modelId="{AD3084D0-818D-7A42-B93B-DD8831A74DB1}" type="pres">
      <dgm:prSet presAssocID="{429F5BB1-E421-F849-A8BF-29EC7C659ED4}" presName="parentText" presStyleLbl="alignNode1" presStyleIdx="3" presStyleCnt="4">
        <dgm:presLayoutVars>
          <dgm:chMax val="1"/>
          <dgm:bulletEnabled val="1"/>
        </dgm:presLayoutVars>
      </dgm:prSet>
      <dgm:spPr/>
    </dgm:pt>
    <dgm:pt modelId="{001B7612-E055-F44C-BE2B-92367EB00C15}" type="pres">
      <dgm:prSet presAssocID="{429F5BB1-E421-F849-A8BF-29EC7C659ED4}" presName="descendantText" presStyleLbl="alignAcc1" presStyleIdx="3" presStyleCnt="4">
        <dgm:presLayoutVars>
          <dgm:bulletEnabled val="1"/>
        </dgm:presLayoutVars>
      </dgm:prSet>
      <dgm:spPr/>
    </dgm:pt>
  </dgm:ptLst>
  <dgm:cxnLst>
    <dgm:cxn modelId="{73E3F903-7ECF-3E44-A987-693287E981ED}" srcId="{DB3A314A-3561-9B43-B16B-4DDDC8F0E83B}" destId="{85EBEBA5-2469-0147-AB55-420D7DF4458A}" srcOrd="0" destOrd="0" parTransId="{B20C0016-6893-7E47-9B1C-7B27FEAF0632}" sibTransId="{1D8B6E83-175F-EB4E-AE62-CC647EC788C7}"/>
    <dgm:cxn modelId="{13507604-72A1-8148-A5DA-EE2D3462D9CC}" srcId="{335138E0-FE46-034C-83AD-ECF3513E804D}" destId="{9EC2A9E9-88A7-FF4C-97D1-C43BE1D17E7D}" srcOrd="0" destOrd="0" parTransId="{245FA9D0-53EE-0E47-8E51-D95901DAB74D}" sibTransId="{0D3FE52B-5D41-1D45-9269-963EA93AB4C8}"/>
    <dgm:cxn modelId="{7E95CC28-87F5-464F-B0BE-B6CEC1587BF9}" type="presOf" srcId="{71B11451-DC0A-6843-AF88-084BE549EB7F}" destId="{DC06E8A9-C3FB-C344-9D89-03B1170D65B7}" srcOrd="0" destOrd="0" presId="urn:microsoft.com/office/officeart/2005/8/layout/chevron2"/>
    <dgm:cxn modelId="{3AAEE629-7FF0-E141-80CB-F40D413E889E}" srcId="{429F5BB1-E421-F849-A8BF-29EC7C659ED4}" destId="{EA465AF2-88ED-BA4B-BCAE-25E9C9BC4E69}" srcOrd="0" destOrd="0" parTransId="{A5CBCD04-2865-3F48-A5DD-6F24D52D8D74}" sibTransId="{CC6964C9-4263-1845-A542-DDF876ED4315}"/>
    <dgm:cxn modelId="{66C44731-6C61-454E-879B-9ED1F401161D}" type="presOf" srcId="{9EC2A9E9-88A7-FF4C-97D1-C43BE1D17E7D}" destId="{B5EE68EA-3267-354D-A37D-76EBA9373DD7}" srcOrd="0" destOrd="0" presId="urn:microsoft.com/office/officeart/2005/8/layout/chevron2"/>
    <dgm:cxn modelId="{ED7B7072-529E-C04B-8EAF-7C0706954128}" srcId="{177A6198-8C2A-C044-9D71-CE6AA6D9A043}" destId="{335138E0-FE46-034C-83AD-ECF3513E804D}" srcOrd="0" destOrd="0" parTransId="{ADF645A5-B7E4-E64A-90FE-F54C3AE09F09}" sibTransId="{1442EB45-F6CD-784A-8F74-D5BC87B04A8B}"/>
    <dgm:cxn modelId="{B0F34D79-727F-D349-8726-656EB2A23376}" type="presOf" srcId="{85EBEBA5-2469-0147-AB55-420D7DF4458A}" destId="{99E484CA-EBBC-AC4E-9920-D765F4099E20}" srcOrd="0" destOrd="0" presId="urn:microsoft.com/office/officeart/2005/8/layout/chevron2"/>
    <dgm:cxn modelId="{73BAA681-2E2B-0F40-B703-5E5FED1CD4A5}" srcId="{177A6198-8C2A-C044-9D71-CE6AA6D9A043}" destId="{71B11451-DC0A-6843-AF88-084BE549EB7F}" srcOrd="1" destOrd="0" parTransId="{AA7FEB77-94E0-3440-B872-CD54176B606E}" sibTransId="{7A549647-5DD1-8F43-922B-5BAE23F07B64}"/>
    <dgm:cxn modelId="{AC6D738C-173D-F145-945B-C68971E21106}" type="presOf" srcId="{DB3A314A-3561-9B43-B16B-4DDDC8F0E83B}" destId="{6E8B455F-B609-C545-89CA-5F32A9DE7410}" srcOrd="0" destOrd="0" presId="urn:microsoft.com/office/officeart/2005/8/layout/chevron2"/>
    <dgm:cxn modelId="{09EC87A9-48D8-C048-BCC5-5A166E2343F4}" type="presOf" srcId="{FC47CF51-78EC-644C-B2AF-E36CD9926562}" destId="{68862625-14E5-154B-BA7C-6F3C6DFB8CA7}" srcOrd="0" destOrd="0" presId="urn:microsoft.com/office/officeart/2005/8/layout/chevron2"/>
    <dgm:cxn modelId="{020E77B6-B128-7F49-9142-8581A986DAF1}" type="presOf" srcId="{429F5BB1-E421-F849-A8BF-29EC7C659ED4}" destId="{AD3084D0-818D-7A42-B93B-DD8831A74DB1}" srcOrd="0" destOrd="0" presId="urn:microsoft.com/office/officeart/2005/8/layout/chevron2"/>
    <dgm:cxn modelId="{D7F676B7-4F54-BB4A-B265-26AB4DAE83D6}" srcId="{71B11451-DC0A-6843-AF88-084BE549EB7F}" destId="{FC47CF51-78EC-644C-B2AF-E36CD9926562}" srcOrd="0" destOrd="0" parTransId="{F2C48C1D-CB6B-4A4C-B361-C9B594A3B0FE}" sibTransId="{46CB3F74-A4E0-494E-A65C-D4D506A0793D}"/>
    <dgm:cxn modelId="{818BA5B8-8CB3-2B4A-A090-EE3CFB35162C}" srcId="{177A6198-8C2A-C044-9D71-CE6AA6D9A043}" destId="{DB3A314A-3561-9B43-B16B-4DDDC8F0E83B}" srcOrd="2" destOrd="0" parTransId="{B871952D-EBB2-984E-9472-0CFF73CC6C77}" sibTransId="{765FBEF3-2CE9-2C43-BFA7-47DDED0E6B05}"/>
    <dgm:cxn modelId="{78479DC2-9DA5-064F-A1E0-2363387F1AC5}" type="presOf" srcId="{177A6198-8C2A-C044-9D71-CE6AA6D9A043}" destId="{293FB8E8-06C1-6840-AF2C-4F7E4D89E479}" srcOrd="0" destOrd="0" presId="urn:microsoft.com/office/officeart/2005/8/layout/chevron2"/>
    <dgm:cxn modelId="{7C2463D6-3E6D-B64F-9BD4-F7DF3F206BFE}" type="presOf" srcId="{EA465AF2-88ED-BA4B-BCAE-25E9C9BC4E69}" destId="{001B7612-E055-F44C-BE2B-92367EB00C15}" srcOrd="0" destOrd="0" presId="urn:microsoft.com/office/officeart/2005/8/layout/chevron2"/>
    <dgm:cxn modelId="{C0DEEBDD-8626-1D41-A832-E67CC7353852}" srcId="{177A6198-8C2A-C044-9D71-CE6AA6D9A043}" destId="{429F5BB1-E421-F849-A8BF-29EC7C659ED4}" srcOrd="3" destOrd="0" parTransId="{7328EE16-7D97-6940-A8CC-D53234494D5F}" sibTransId="{75F4440C-9E19-C34F-9735-00EB15616C50}"/>
    <dgm:cxn modelId="{8FEAB2E2-FEB2-A641-9115-3139219648D7}" type="presOf" srcId="{335138E0-FE46-034C-83AD-ECF3513E804D}" destId="{68842808-03D0-C442-B20F-7F4D3EBA8867}" srcOrd="0" destOrd="0" presId="urn:microsoft.com/office/officeart/2005/8/layout/chevron2"/>
    <dgm:cxn modelId="{CEECECA7-4C02-4945-AD80-B316EF9999DF}" type="presParOf" srcId="{293FB8E8-06C1-6840-AF2C-4F7E4D89E479}" destId="{00FE3171-C2F1-C24C-957B-5CFA7FAE473F}" srcOrd="0" destOrd="0" presId="urn:microsoft.com/office/officeart/2005/8/layout/chevron2"/>
    <dgm:cxn modelId="{22887E62-8B4B-4742-B85D-5502BDBBE7E3}" type="presParOf" srcId="{00FE3171-C2F1-C24C-957B-5CFA7FAE473F}" destId="{68842808-03D0-C442-B20F-7F4D3EBA8867}" srcOrd="0" destOrd="0" presId="urn:microsoft.com/office/officeart/2005/8/layout/chevron2"/>
    <dgm:cxn modelId="{11246EF1-2F1B-8A4E-A97C-5EAFDF64FF8E}" type="presParOf" srcId="{00FE3171-C2F1-C24C-957B-5CFA7FAE473F}" destId="{B5EE68EA-3267-354D-A37D-76EBA9373DD7}" srcOrd="1" destOrd="0" presId="urn:microsoft.com/office/officeart/2005/8/layout/chevron2"/>
    <dgm:cxn modelId="{AE36A681-145A-6B44-9B11-E8D580D953C3}" type="presParOf" srcId="{293FB8E8-06C1-6840-AF2C-4F7E4D89E479}" destId="{972F85AA-8C66-0649-8F71-755C2F8C9583}" srcOrd="1" destOrd="0" presId="urn:microsoft.com/office/officeart/2005/8/layout/chevron2"/>
    <dgm:cxn modelId="{F4605618-E411-EC48-B389-61E49C419F44}" type="presParOf" srcId="{293FB8E8-06C1-6840-AF2C-4F7E4D89E479}" destId="{54DB530E-7A7B-FE40-9F4E-EE235EFFAF35}" srcOrd="2" destOrd="0" presId="urn:microsoft.com/office/officeart/2005/8/layout/chevron2"/>
    <dgm:cxn modelId="{3285612A-8DE3-C94E-8A87-BD6247429B13}" type="presParOf" srcId="{54DB530E-7A7B-FE40-9F4E-EE235EFFAF35}" destId="{DC06E8A9-C3FB-C344-9D89-03B1170D65B7}" srcOrd="0" destOrd="0" presId="urn:microsoft.com/office/officeart/2005/8/layout/chevron2"/>
    <dgm:cxn modelId="{B54AEF55-C9EE-844B-951F-32BD8D88BEBA}" type="presParOf" srcId="{54DB530E-7A7B-FE40-9F4E-EE235EFFAF35}" destId="{68862625-14E5-154B-BA7C-6F3C6DFB8CA7}" srcOrd="1" destOrd="0" presId="urn:microsoft.com/office/officeart/2005/8/layout/chevron2"/>
    <dgm:cxn modelId="{46569449-D05D-E846-8CBA-D88CCC09EA0B}" type="presParOf" srcId="{293FB8E8-06C1-6840-AF2C-4F7E4D89E479}" destId="{D67AFF89-E686-7842-AA4C-5C88A77BCEF8}" srcOrd="3" destOrd="0" presId="urn:microsoft.com/office/officeart/2005/8/layout/chevron2"/>
    <dgm:cxn modelId="{9EE0B184-E654-B649-9934-0844922BECAB}" type="presParOf" srcId="{293FB8E8-06C1-6840-AF2C-4F7E4D89E479}" destId="{80AE636A-3B71-2F43-AB98-2E7CFC645549}" srcOrd="4" destOrd="0" presId="urn:microsoft.com/office/officeart/2005/8/layout/chevron2"/>
    <dgm:cxn modelId="{0B096384-DAF3-3E47-96E0-C1D7F7B39920}" type="presParOf" srcId="{80AE636A-3B71-2F43-AB98-2E7CFC645549}" destId="{6E8B455F-B609-C545-89CA-5F32A9DE7410}" srcOrd="0" destOrd="0" presId="urn:microsoft.com/office/officeart/2005/8/layout/chevron2"/>
    <dgm:cxn modelId="{4828C451-E30A-E142-975B-D0E16D2341FA}" type="presParOf" srcId="{80AE636A-3B71-2F43-AB98-2E7CFC645549}" destId="{99E484CA-EBBC-AC4E-9920-D765F4099E20}" srcOrd="1" destOrd="0" presId="urn:microsoft.com/office/officeart/2005/8/layout/chevron2"/>
    <dgm:cxn modelId="{CEAA09BA-A634-444E-AB44-9AF0822C80B5}" type="presParOf" srcId="{293FB8E8-06C1-6840-AF2C-4F7E4D89E479}" destId="{613E2192-2F5F-3C43-A772-10724F74FA20}" srcOrd="5" destOrd="0" presId="urn:microsoft.com/office/officeart/2005/8/layout/chevron2"/>
    <dgm:cxn modelId="{B8CDF1E5-FFA9-BE48-8216-1D8BA310CB12}" type="presParOf" srcId="{293FB8E8-06C1-6840-AF2C-4F7E4D89E479}" destId="{5316AA62-E2E5-B649-B426-8844F2BC5834}" srcOrd="6" destOrd="0" presId="urn:microsoft.com/office/officeart/2005/8/layout/chevron2"/>
    <dgm:cxn modelId="{339F3AE0-5A6B-4942-9016-E386FD0B213D}" type="presParOf" srcId="{5316AA62-E2E5-B649-B426-8844F2BC5834}" destId="{AD3084D0-818D-7A42-B93B-DD8831A74DB1}" srcOrd="0" destOrd="0" presId="urn:microsoft.com/office/officeart/2005/8/layout/chevron2"/>
    <dgm:cxn modelId="{19C8D4B0-AA70-0A4E-8F30-7BF298475156}" type="presParOf" srcId="{5316AA62-E2E5-B649-B426-8844F2BC5834}" destId="{001B7612-E055-F44C-BE2B-92367EB00C1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9395BA-C555-3D40-AA70-AAADBE571D20}" type="doc">
      <dgm:prSet loTypeId="urn:microsoft.com/office/officeart/2005/8/layout/hierarchy3" loCatId="" qsTypeId="urn:microsoft.com/office/officeart/2005/8/quickstyle/simple1" qsCatId="simple" csTypeId="urn:microsoft.com/office/officeart/2005/8/colors/accent1_2" csCatId="accent1" phldr="1"/>
      <dgm:spPr/>
      <dgm:t>
        <a:bodyPr/>
        <a:lstStyle/>
        <a:p>
          <a:endParaRPr kumimoji="1" lang="ja-JP" altLang="en-US"/>
        </a:p>
      </dgm:t>
    </dgm:pt>
    <dgm:pt modelId="{D444AF60-4FA1-E541-915A-568C9B7B78BC}">
      <dgm:prSet phldrT="[テキスト]" custT="1"/>
      <dgm:spPr/>
      <dgm:t>
        <a:bodyPr/>
        <a:lstStyle/>
        <a:p>
          <a:r>
            <a:rPr kumimoji="1" lang="en-US" altLang="ja-JP" sz="4800" dirty="0"/>
            <a:t>Stable</a:t>
          </a:r>
          <a:endParaRPr kumimoji="1" lang="ja-JP" altLang="en-US" sz="6500"/>
        </a:p>
      </dgm:t>
    </dgm:pt>
    <dgm:pt modelId="{CD15FB18-A56A-FA4B-B4F7-1BAE69EB5A49}" type="parTrans" cxnId="{EEC347E8-3A52-CC41-9ACF-54D9D8AE70FE}">
      <dgm:prSet/>
      <dgm:spPr/>
      <dgm:t>
        <a:bodyPr/>
        <a:lstStyle/>
        <a:p>
          <a:endParaRPr kumimoji="1" lang="ja-JP" altLang="en-US"/>
        </a:p>
      </dgm:t>
    </dgm:pt>
    <dgm:pt modelId="{5654B647-7763-9E40-B20F-081AEAC4B468}" type="sibTrans" cxnId="{EEC347E8-3A52-CC41-9ACF-54D9D8AE70FE}">
      <dgm:prSet/>
      <dgm:spPr/>
      <dgm:t>
        <a:bodyPr/>
        <a:lstStyle/>
        <a:p>
          <a:endParaRPr kumimoji="1" lang="ja-JP" altLang="en-US"/>
        </a:p>
      </dgm:t>
    </dgm:pt>
    <dgm:pt modelId="{65B1A125-5003-D649-B370-E91B645CAD03}">
      <dgm:prSet phldrT="[テキスト]" custT="1"/>
      <dgm:spPr/>
      <dgm:t>
        <a:bodyPr/>
        <a:lstStyle/>
        <a:p>
          <a:r>
            <a:rPr kumimoji="1" lang="en-US" altLang="ja-JP" sz="4800" dirty="0"/>
            <a:t>TFDD</a:t>
          </a:r>
          <a:endParaRPr kumimoji="1" lang="ja-JP" altLang="en-US" sz="6500"/>
        </a:p>
      </dgm:t>
    </dgm:pt>
    <dgm:pt modelId="{2E7493D7-8369-0F46-99E9-4FCC9DADE486}" type="parTrans" cxnId="{E9A0B2C8-796E-A642-933D-1AABDCEF81DA}">
      <dgm:prSet/>
      <dgm:spPr/>
      <dgm:t>
        <a:bodyPr/>
        <a:lstStyle/>
        <a:p>
          <a:endParaRPr kumimoji="1" lang="ja-JP" altLang="en-US"/>
        </a:p>
      </dgm:t>
    </dgm:pt>
    <dgm:pt modelId="{DD3CABE2-66C4-9E4C-A689-3701BC5FB253}" type="sibTrans" cxnId="{E9A0B2C8-796E-A642-933D-1AABDCEF81DA}">
      <dgm:prSet/>
      <dgm:spPr/>
      <dgm:t>
        <a:bodyPr/>
        <a:lstStyle/>
        <a:p>
          <a:endParaRPr kumimoji="1" lang="ja-JP" altLang="en-US"/>
        </a:p>
      </dgm:t>
    </dgm:pt>
    <dgm:pt modelId="{515BC614-E58B-8D4D-800C-3379AC90E77F}">
      <dgm:prSet phldrT="[テキスト]" custT="1"/>
      <dgm:spPr>
        <a:ln w="76200">
          <a:solidFill>
            <a:srgbClr val="4A66AC"/>
          </a:solidFill>
        </a:ln>
      </dgm:spPr>
      <dgm:t>
        <a:bodyPr/>
        <a:lstStyle/>
        <a:p>
          <a:r>
            <a:rPr kumimoji="1" lang="en-US" altLang="ja-JP" sz="3600" dirty="0"/>
            <a:t>Survival</a:t>
          </a:r>
          <a:endParaRPr kumimoji="1" lang="ja-JP" altLang="en-US" sz="2800"/>
        </a:p>
      </dgm:t>
    </dgm:pt>
    <dgm:pt modelId="{455066C0-686F-6746-B585-6E20A668F064}" type="parTrans" cxnId="{F3F2E8D6-BAC6-264F-8669-EF055890AF37}">
      <dgm:prSet/>
      <dgm:spPr/>
      <dgm:t>
        <a:bodyPr/>
        <a:lstStyle/>
        <a:p>
          <a:endParaRPr kumimoji="1" lang="ja-JP" altLang="en-US"/>
        </a:p>
      </dgm:t>
    </dgm:pt>
    <dgm:pt modelId="{16F4896F-BEB9-A643-B24C-97D969C24EE2}" type="sibTrans" cxnId="{F3F2E8D6-BAC6-264F-8669-EF055890AF37}">
      <dgm:prSet/>
      <dgm:spPr/>
      <dgm:t>
        <a:bodyPr/>
        <a:lstStyle/>
        <a:p>
          <a:endParaRPr kumimoji="1" lang="ja-JP" altLang="en-US"/>
        </a:p>
      </dgm:t>
    </dgm:pt>
    <dgm:pt modelId="{2EE9DC34-0267-CE41-9A87-9F0FC9A37BFC}">
      <dgm:prSet phldrT="[テキスト]" custT="1"/>
      <dgm:spPr>
        <a:ln w="76200">
          <a:solidFill>
            <a:srgbClr val="4A66AC"/>
          </a:solidFill>
        </a:ln>
      </dgm:spPr>
      <dgm:t>
        <a:bodyPr/>
        <a:lstStyle/>
        <a:p>
          <a:r>
            <a:rPr kumimoji="1" lang="en-US" altLang="ja-JP" sz="2800" dirty="0"/>
            <a:t>Abandoned</a:t>
          </a:r>
          <a:endParaRPr kumimoji="1" lang="ja-JP" altLang="en-US" sz="2800"/>
        </a:p>
      </dgm:t>
    </dgm:pt>
    <dgm:pt modelId="{E937B135-67A5-2C43-B2CA-AA5424FE9575}" type="parTrans" cxnId="{9F571C78-5D7E-8B4E-BCE6-15A01CD57011}">
      <dgm:prSet/>
      <dgm:spPr/>
      <dgm:t>
        <a:bodyPr/>
        <a:lstStyle/>
        <a:p>
          <a:endParaRPr kumimoji="1" lang="ja-JP" altLang="en-US"/>
        </a:p>
      </dgm:t>
    </dgm:pt>
    <dgm:pt modelId="{10C93066-ACBC-104A-B710-A1B73643E49A}" type="sibTrans" cxnId="{9F571C78-5D7E-8B4E-BCE6-15A01CD57011}">
      <dgm:prSet/>
      <dgm:spPr/>
      <dgm:t>
        <a:bodyPr/>
        <a:lstStyle/>
        <a:p>
          <a:endParaRPr kumimoji="1" lang="ja-JP" altLang="en-US"/>
        </a:p>
      </dgm:t>
    </dgm:pt>
    <dgm:pt modelId="{ADE91EAE-792D-BE49-ADE8-C4780FE12151}" type="pres">
      <dgm:prSet presAssocID="{BE9395BA-C555-3D40-AA70-AAADBE571D20}" presName="diagram" presStyleCnt="0">
        <dgm:presLayoutVars>
          <dgm:chPref val="1"/>
          <dgm:dir/>
          <dgm:animOne val="branch"/>
          <dgm:animLvl val="lvl"/>
          <dgm:resizeHandles/>
        </dgm:presLayoutVars>
      </dgm:prSet>
      <dgm:spPr/>
    </dgm:pt>
    <dgm:pt modelId="{99A213D4-5B8B-C44A-AFB2-7BF7F543818C}" type="pres">
      <dgm:prSet presAssocID="{D444AF60-4FA1-E541-915A-568C9B7B78BC}" presName="root" presStyleCnt="0"/>
      <dgm:spPr/>
    </dgm:pt>
    <dgm:pt modelId="{07053FD3-98B9-9E43-93B9-AD575F53B4D3}" type="pres">
      <dgm:prSet presAssocID="{D444AF60-4FA1-E541-915A-568C9B7B78BC}" presName="rootComposite" presStyleCnt="0"/>
      <dgm:spPr/>
    </dgm:pt>
    <dgm:pt modelId="{6C24C460-85C9-D143-8D13-FEE9CC249AEC}" type="pres">
      <dgm:prSet presAssocID="{D444AF60-4FA1-E541-915A-568C9B7B78BC}" presName="rootText" presStyleLbl="node1" presStyleIdx="0" presStyleCnt="2" custScaleY="75922" custLinFactNeighborX="-27" custLinFactNeighborY="-34714"/>
      <dgm:spPr/>
    </dgm:pt>
    <dgm:pt modelId="{3998D32D-2782-A244-866B-6C2E57EFC8CB}" type="pres">
      <dgm:prSet presAssocID="{D444AF60-4FA1-E541-915A-568C9B7B78BC}" presName="rootConnector" presStyleLbl="node1" presStyleIdx="0" presStyleCnt="2"/>
      <dgm:spPr/>
    </dgm:pt>
    <dgm:pt modelId="{0548221E-7C87-6048-BF68-C5F9608E55A6}" type="pres">
      <dgm:prSet presAssocID="{D444AF60-4FA1-E541-915A-568C9B7B78BC}" presName="childShape" presStyleCnt="0"/>
      <dgm:spPr/>
    </dgm:pt>
    <dgm:pt modelId="{6B457462-2A02-5C41-98F5-235EAF7A38D9}" type="pres">
      <dgm:prSet presAssocID="{65B1A125-5003-D649-B370-E91B645CAD03}" presName="root" presStyleCnt="0"/>
      <dgm:spPr/>
    </dgm:pt>
    <dgm:pt modelId="{9D81AADB-8683-FD4B-AEA9-332F3F8FADAA}" type="pres">
      <dgm:prSet presAssocID="{65B1A125-5003-D649-B370-E91B645CAD03}" presName="rootComposite" presStyleCnt="0"/>
      <dgm:spPr/>
    </dgm:pt>
    <dgm:pt modelId="{A7B546F7-6B42-7342-92B0-27A3744EFA82}" type="pres">
      <dgm:prSet presAssocID="{65B1A125-5003-D649-B370-E91B645CAD03}" presName="rootText" presStyleLbl="node1" presStyleIdx="1" presStyleCnt="2" custScaleY="76001" custLinFactX="-25487" custLinFactNeighborX="-100000" custLinFactNeighborY="57201"/>
      <dgm:spPr/>
    </dgm:pt>
    <dgm:pt modelId="{B1F6EEFC-9E8D-8747-AB70-EBE3B68E5B14}" type="pres">
      <dgm:prSet presAssocID="{65B1A125-5003-D649-B370-E91B645CAD03}" presName="rootConnector" presStyleLbl="node1" presStyleIdx="1" presStyleCnt="2"/>
      <dgm:spPr/>
    </dgm:pt>
    <dgm:pt modelId="{B7EED9B3-27A2-DE48-8D41-D75F93F44B55}" type="pres">
      <dgm:prSet presAssocID="{65B1A125-5003-D649-B370-E91B645CAD03}" presName="childShape" presStyleCnt="0"/>
      <dgm:spPr/>
    </dgm:pt>
    <dgm:pt modelId="{7D1CB97D-8183-AA42-A3BA-FDB284C1F6D2}" type="pres">
      <dgm:prSet presAssocID="{455066C0-686F-6746-B585-6E20A668F064}" presName="Name13" presStyleLbl="parChTrans1D2" presStyleIdx="0" presStyleCnt="2"/>
      <dgm:spPr/>
    </dgm:pt>
    <dgm:pt modelId="{77B807FD-FA6D-B543-AD2D-EC0B156AA974}" type="pres">
      <dgm:prSet presAssocID="{515BC614-E58B-8D4D-800C-3379AC90E77F}" presName="childText" presStyleLbl="bgAcc1" presStyleIdx="0" presStyleCnt="2" custScaleY="53813" custLinFactX="-28524" custLinFactNeighborX="-100000" custLinFactNeighborY="44968">
        <dgm:presLayoutVars>
          <dgm:bulletEnabled val="1"/>
        </dgm:presLayoutVars>
      </dgm:prSet>
      <dgm:spPr/>
    </dgm:pt>
    <dgm:pt modelId="{9D2A2BD0-3972-5D45-8C70-3E29C42D11E4}" type="pres">
      <dgm:prSet presAssocID="{E937B135-67A5-2C43-B2CA-AA5424FE9575}" presName="Name13" presStyleLbl="parChTrans1D2" presStyleIdx="1" presStyleCnt="2"/>
      <dgm:spPr/>
    </dgm:pt>
    <dgm:pt modelId="{A6AFFB6F-C94D-AF4D-92CF-222F9498AAAF}" type="pres">
      <dgm:prSet presAssocID="{2EE9DC34-0267-CE41-9A87-9F0FC9A37BFC}" presName="childText" presStyleLbl="bgAcc1" presStyleIdx="1" presStyleCnt="2" custScaleY="53813" custLinFactX="-28451" custLinFactNeighborX="-100000" custLinFactNeighborY="59001">
        <dgm:presLayoutVars>
          <dgm:bulletEnabled val="1"/>
        </dgm:presLayoutVars>
      </dgm:prSet>
      <dgm:spPr/>
    </dgm:pt>
  </dgm:ptLst>
  <dgm:cxnLst>
    <dgm:cxn modelId="{7FA5C004-CDE8-B24C-B7CB-7058944D417E}" type="presOf" srcId="{BE9395BA-C555-3D40-AA70-AAADBE571D20}" destId="{ADE91EAE-792D-BE49-ADE8-C4780FE12151}" srcOrd="0" destOrd="0" presId="urn:microsoft.com/office/officeart/2005/8/layout/hierarchy3"/>
    <dgm:cxn modelId="{69DCAA27-66E2-FE45-B346-5DA20F754BF1}" type="presOf" srcId="{455066C0-686F-6746-B585-6E20A668F064}" destId="{7D1CB97D-8183-AA42-A3BA-FDB284C1F6D2}" srcOrd="0" destOrd="0" presId="urn:microsoft.com/office/officeart/2005/8/layout/hierarchy3"/>
    <dgm:cxn modelId="{6D9A7859-6FEC-4642-80E0-0BA116839CED}" type="presOf" srcId="{D444AF60-4FA1-E541-915A-568C9B7B78BC}" destId="{3998D32D-2782-A244-866B-6C2E57EFC8CB}" srcOrd="1" destOrd="0" presId="urn:microsoft.com/office/officeart/2005/8/layout/hierarchy3"/>
    <dgm:cxn modelId="{8641075D-19E8-EF49-A323-906DA64AF2EA}" type="presOf" srcId="{E937B135-67A5-2C43-B2CA-AA5424FE9575}" destId="{9D2A2BD0-3972-5D45-8C70-3E29C42D11E4}" srcOrd="0" destOrd="0" presId="urn:microsoft.com/office/officeart/2005/8/layout/hierarchy3"/>
    <dgm:cxn modelId="{CA2CE86B-BE39-BC48-9906-5B464F0D3DB7}" type="presOf" srcId="{515BC614-E58B-8D4D-800C-3379AC90E77F}" destId="{77B807FD-FA6D-B543-AD2D-EC0B156AA974}" srcOrd="0" destOrd="0" presId="urn:microsoft.com/office/officeart/2005/8/layout/hierarchy3"/>
    <dgm:cxn modelId="{32159C75-0B39-0A43-BFBA-3B16A5C00153}" type="presOf" srcId="{65B1A125-5003-D649-B370-E91B645CAD03}" destId="{B1F6EEFC-9E8D-8747-AB70-EBE3B68E5B14}" srcOrd="1" destOrd="0" presId="urn:microsoft.com/office/officeart/2005/8/layout/hierarchy3"/>
    <dgm:cxn modelId="{9F571C78-5D7E-8B4E-BCE6-15A01CD57011}" srcId="{65B1A125-5003-D649-B370-E91B645CAD03}" destId="{2EE9DC34-0267-CE41-9A87-9F0FC9A37BFC}" srcOrd="1" destOrd="0" parTransId="{E937B135-67A5-2C43-B2CA-AA5424FE9575}" sibTransId="{10C93066-ACBC-104A-B710-A1B73643E49A}"/>
    <dgm:cxn modelId="{2B14137A-8BAA-024E-A12A-4805FF271702}" type="presOf" srcId="{2EE9DC34-0267-CE41-9A87-9F0FC9A37BFC}" destId="{A6AFFB6F-C94D-AF4D-92CF-222F9498AAAF}" srcOrd="0" destOrd="0" presId="urn:microsoft.com/office/officeart/2005/8/layout/hierarchy3"/>
    <dgm:cxn modelId="{E8432CA3-306F-EA44-B830-75858CFBD822}" type="presOf" srcId="{65B1A125-5003-D649-B370-E91B645CAD03}" destId="{A7B546F7-6B42-7342-92B0-27A3744EFA82}" srcOrd="0" destOrd="0" presId="urn:microsoft.com/office/officeart/2005/8/layout/hierarchy3"/>
    <dgm:cxn modelId="{9361A2B1-4149-8144-8EED-12AF10B84201}" type="presOf" srcId="{D444AF60-4FA1-E541-915A-568C9B7B78BC}" destId="{6C24C460-85C9-D143-8D13-FEE9CC249AEC}" srcOrd="0" destOrd="0" presId="urn:microsoft.com/office/officeart/2005/8/layout/hierarchy3"/>
    <dgm:cxn modelId="{E9A0B2C8-796E-A642-933D-1AABDCEF81DA}" srcId="{BE9395BA-C555-3D40-AA70-AAADBE571D20}" destId="{65B1A125-5003-D649-B370-E91B645CAD03}" srcOrd="1" destOrd="0" parTransId="{2E7493D7-8369-0F46-99E9-4FCC9DADE486}" sibTransId="{DD3CABE2-66C4-9E4C-A689-3701BC5FB253}"/>
    <dgm:cxn modelId="{F3F2E8D6-BAC6-264F-8669-EF055890AF37}" srcId="{65B1A125-5003-D649-B370-E91B645CAD03}" destId="{515BC614-E58B-8D4D-800C-3379AC90E77F}" srcOrd="0" destOrd="0" parTransId="{455066C0-686F-6746-B585-6E20A668F064}" sibTransId="{16F4896F-BEB9-A643-B24C-97D969C24EE2}"/>
    <dgm:cxn modelId="{EEC347E8-3A52-CC41-9ACF-54D9D8AE70FE}" srcId="{BE9395BA-C555-3D40-AA70-AAADBE571D20}" destId="{D444AF60-4FA1-E541-915A-568C9B7B78BC}" srcOrd="0" destOrd="0" parTransId="{CD15FB18-A56A-FA4B-B4F7-1BAE69EB5A49}" sibTransId="{5654B647-7763-9E40-B20F-081AEAC4B468}"/>
    <dgm:cxn modelId="{A0978AA8-D339-764F-9061-F9C686523196}" type="presParOf" srcId="{ADE91EAE-792D-BE49-ADE8-C4780FE12151}" destId="{99A213D4-5B8B-C44A-AFB2-7BF7F543818C}" srcOrd="0" destOrd="0" presId="urn:microsoft.com/office/officeart/2005/8/layout/hierarchy3"/>
    <dgm:cxn modelId="{02DF10A1-619B-D848-BBDB-E16FD6DA5A76}" type="presParOf" srcId="{99A213D4-5B8B-C44A-AFB2-7BF7F543818C}" destId="{07053FD3-98B9-9E43-93B9-AD575F53B4D3}" srcOrd="0" destOrd="0" presId="urn:microsoft.com/office/officeart/2005/8/layout/hierarchy3"/>
    <dgm:cxn modelId="{AE36642B-B19F-7840-8D3A-A7E8D5CBE00A}" type="presParOf" srcId="{07053FD3-98B9-9E43-93B9-AD575F53B4D3}" destId="{6C24C460-85C9-D143-8D13-FEE9CC249AEC}" srcOrd="0" destOrd="0" presId="urn:microsoft.com/office/officeart/2005/8/layout/hierarchy3"/>
    <dgm:cxn modelId="{EF188815-2438-CF40-9DE2-247F7EB93AE7}" type="presParOf" srcId="{07053FD3-98B9-9E43-93B9-AD575F53B4D3}" destId="{3998D32D-2782-A244-866B-6C2E57EFC8CB}" srcOrd="1" destOrd="0" presId="urn:microsoft.com/office/officeart/2005/8/layout/hierarchy3"/>
    <dgm:cxn modelId="{94092C03-B54F-1D44-A543-14209F6AB5C9}" type="presParOf" srcId="{99A213D4-5B8B-C44A-AFB2-7BF7F543818C}" destId="{0548221E-7C87-6048-BF68-C5F9608E55A6}" srcOrd="1" destOrd="0" presId="urn:microsoft.com/office/officeart/2005/8/layout/hierarchy3"/>
    <dgm:cxn modelId="{081F3140-6422-9C43-9461-65A0E673D2EF}" type="presParOf" srcId="{ADE91EAE-792D-BE49-ADE8-C4780FE12151}" destId="{6B457462-2A02-5C41-98F5-235EAF7A38D9}" srcOrd="1" destOrd="0" presId="urn:microsoft.com/office/officeart/2005/8/layout/hierarchy3"/>
    <dgm:cxn modelId="{23099370-E256-1041-BDD1-146447491857}" type="presParOf" srcId="{6B457462-2A02-5C41-98F5-235EAF7A38D9}" destId="{9D81AADB-8683-FD4B-AEA9-332F3F8FADAA}" srcOrd="0" destOrd="0" presId="urn:microsoft.com/office/officeart/2005/8/layout/hierarchy3"/>
    <dgm:cxn modelId="{72139A4F-5454-CC41-8E78-13733ACE206F}" type="presParOf" srcId="{9D81AADB-8683-FD4B-AEA9-332F3F8FADAA}" destId="{A7B546F7-6B42-7342-92B0-27A3744EFA82}" srcOrd="0" destOrd="0" presId="urn:microsoft.com/office/officeart/2005/8/layout/hierarchy3"/>
    <dgm:cxn modelId="{1E2C4700-F2DE-8D41-8B1B-3633EC9E30C0}" type="presParOf" srcId="{9D81AADB-8683-FD4B-AEA9-332F3F8FADAA}" destId="{B1F6EEFC-9E8D-8747-AB70-EBE3B68E5B14}" srcOrd="1" destOrd="0" presId="urn:microsoft.com/office/officeart/2005/8/layout/hierarchy3"/>
    <dgm:cxn modelId="{B22F86A5-69EF-E84A-9345-28C452226136}" type="presParOf" srcId="{6B457462-2A02-5C41-98F5-235EAF7A38D9}" destId="{B7EED9B3-27A2-DE48-8D41-D75F93F44B55}" srcOrd="1" destOrd="0" presId="urn:microsoft.com/office/officeart/2005/8/layout/hierarchy3"/>
    <dgm:cxn modelId="{C65BE5F8-E569-A845-AED1-C8318E403920}" type="presParOf" srcId="{B7EED9B3-27A2-DE48-8D41-D75F93F44B55}" destId="{7D1CB97D-8183-AA42-A3BA-FDB284C1F6D2}" srcOrd="0" destOrd="0" presId="urn:microsoft.com/office/officeart/2005/8/layout/hierarchy3"/>
    <dgm:cxn modelId="{741749DB-15EB-AA4B-BEE4-98726F361827}" type="presParOf" srcId="{B7EED9B3-27A2-DE48-8D41-D75F93F44B55}" destId="{77B807FD-FA6D-B543-AD2D-EC0B156AA974}" srcOrd="1" destOrd="0" presId="urn:microsoft.com/office/officeart/2005/8/layout/hierarchy3"/>
    <dgm:cxn modelId="{E86CA846-560D-9F42-BFDA-4D31C12381D5}" type="presParOf" srcId="{B7EED9B3-27A2-DE48-8D41-D75F93F44B55}" destId="{9D2A2BD0-3972-5D45-8C70-3E29C42D11E4}" srcOrd="2" destOrd="0" presId="urn:microsoft.com/office/officeart/2005/8/layout/hierarchy3"/>
    <dgm:cxn modelId="{055826E1-C363-C349-A278-D255EE7DB53E}" type="presParOf" srcId="{B7EED9B3-27A2-DE48-8D41-D75F93F44B55}" destId="{A6AFFB6F-C94D-AF4D-92CF-222F9498AAAF}"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DE90C0-0997-FF4C-8819-6EEE55BE346E}"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kumimoji="1" lang="ja-JP" altLang="en-US"/>
        </a:p>
      </dgm:t>
    </dgm:pt>
    <dgm:pt modelId="{5E358928-3CD3-4D4F-AAEC-21E6ED0301DC}">
      <dgm:prSet phldrT="[テキスト]" custT="1"/>
      <dgm:spPr/>
      <dgm:t>
        <a:bodyPr bIns="14400" anchor="ctr"/>
        <a:lstStyle/>
        <a:p>
          <a:r>
            <a:rPr kumimoji="1" lang="ja-JP" altLang="en-US" sz="3200"/>
            <a:t>データセット</a:t>
          </a:r>
          <a:endParaRPr kumimoji="1" lang="ja-JP" altLang="en-US" sz="2400"/>
        </a:p>
      </dgm:t>
    </dgm:pt>
    <dgm:pt modelId="{07BDDE25-A4C9-114A-A92F-3FAF502BC535}" type="parTrans" cxnId="{A1480D9F-1039-3E48-A699-979564E2C4F2}">
      <dgm:prSet/>
      <dgm:spPr/>
      <dgm:t>
        <a:bodyPr/>
        <a:lstStyle/>
        <a:p>
          <a:endParaRPr kumimoji="1" lang="ja-JP" altLang="en-US"/>
        </a:p>
      </dgm:t>
    </dgm:pt>
    <dgm:pt modelId="{038F6E48-2249-4A46-95DA-198A8CABB168}" type="sibTrans" cxnId="{A1480D9F-1039-3E48-A699-979564E2C4F2}">
      <dgm:prSet/>
      <dgm:spPr/>
      <dgm:t>
        <a:bodyPr/>
        <a:lstStyle/>
        <a:p>
          <a:endParaRPr kumimoji="1" lang="ja-JP" altLang="en-US"/>
        </a:p>
      </dgm:t>
    </dgm:pt>
    <dgm:pt modelId="{1079ACA9-4622-C44F-95AA-BE97F03C80BA}">
      <dgm:prSet phldrT="[テキスト]" custT="1"/>
      <dgm:spPr/>
      <dgm:t>
        <a:bodyPr/>
        <a:lstStyle/>
        <a:p>
          <a:r>
            <a:rPr kumimoji="1" lang="en-US" altLang="ja-JP" sz="2400" dirty="0"/>
            <a:t>TFDD</a:t>
          </a:r>
          <a:r>
            <a:rPr kumimoji="1" lang="ja-JP" altLang="en-US" sz="2400"/>
            <a:t>アプリ</a:t>
          </a:r>
          <a:r>
            <a:rPr kumimoji="1" lang="en-US" altLang="ja-JP" sz="2400" dirty="0"/>
            <a:t>(409</a:t>
          </a:r>
          <a:r>
            <a:rPr kumimoji="1" lang="ja-JP" altLang="en-US" sz="2400"/>
            <a:t>件</a:t>
          </a:r>
          <a:r>
            <a:rPr kumimoji="1" lang="en-US" altLang="ja-JP" sz="2400" dirty="0"/>
            <a:t>)</a:t>
          </a:r>
          <a:r>
            <a:rPr kumimoji="1" lang="ja-JP" altLang="en-US" sz="2400"/>
            <a:t>のレビューは</a:t>
          </a:r>
          <a:r>
            <a:rPr kumimoji="1" lang="en-US" altLang="ja-JP" sz="2400" dirty="0"/>
            <a:t>12</a:t>
          </a:r>
          <a:r>
            <a:rPr kumimoji="1" lang="ja-JP" altLang="en-US" sz="2400"/>
            <a:t>万件存在する</a:t>
          </a:r>
        </a:p>
      </dgm:t>
    </dgm:pt>
    <dgm:pt modelId="{637F5505-864C-1249-89EB-37D59362B698}" type="parTrans" cxnId="{F65C92F4-D8B9-C941-8410-38A51A1EA4F1}">
      <dgm:prSet/>
      <dgm:spPr/>
      <dgm:t>
        <a:bodyPr/>
        <a:lstStyle/>
        <a:p>
          <a:endParaRPr kumimoji="1" lang="ja-JP" altLang="en-US"/>
        </a:p>
      </dgm:t>
    </dgm:pt>
    <dgm:pt modelId="{EE55C7B7-472F-2B4C-80A7-5AA05CE7CCD3}" type="sibTrans" cxnId="{F65C92F4-D8B9-C941-8410-38A51A1EA4F1}">
      <dgm:prSet/>
      <dgm:spPr/>
      <dgm:t>
        <a:bodyPr/>
        <a:lstStyle/>
        <a:p>
          <a:endParaRPr kumimoji="1" lang="ja-JP" altLang="en-US"/>
        </a:p>
      </dgm:t>
    </dgm:pt>
    <dgm:pt modelId="{180B2F4A-8EF0-B945-995F-FEFEDA884BCB}">
      <dgm:prSet phldrT="[テキスト]" custT="1"/>
      <dgm:spPr/>
      <dgm:t>
        <a:bodyPr bIns="36000" anchor="ctr" anchorCtr="1"/>
        <a:lstStyle/>
        <a:p>
          <a:r>
            <a:rPr kumimoji="1" lang="ja-JP" altLang="en-US" sz="2400"/>
            <a:t>プロンプト</a:t>
          </a:r>
          <a:endParaRPr kumimoji="1" lang="en-US" altLang="ja-JP" sz="2400" dirty="0"/>
        </a:p>
        <a:p>
          <a:r>
            <a:rPr kumimoji="1" lang="ja-JP" altLang="en-US" sz="2400"/>
            <a:t>チューニング</a:t>
          </a:r>
        </a:p>
      </dgm:t>
    </dgm:pt>
    <dgm:pt modelId="{3FE590AC-7394-6749-A67D-C65D9A40910B}" type="parTrans" cxnId="{6BEE5856-8994-8C45-9172-2619733B97F9}">
      <dgm:prSet/>
      <dgm:spPr/>
      <dgm:t>
        <a:bodyPr/>
        <a:lstStyle/>
        <a:p>
          <a:endParaRPr kumimoji="1" lang="ja-JP" altLang="en-US"/>
        </a:p>
      </dgm:t>
    </dgm:pt>
    <dgm:pt modelId="{9FD7B986-1265-6D49-8790-40E22609F188}" type="sibTrans" cxnId="{6BEE5856-8994-8C45-9172-2619733B97F9}">
      <dgm:prSet/>
      <dgm:spPr/>
      <dgm:t>
        <a:bodyPr/>
        <a:lstStyle/>
        <a:p>
          <a:endParaRPr kumimoji="1" lang="ja-JP" altLang="en-US"/>
        </a:p>
      </dgm:t>
    </dgm:pt>
    <dgm:pt modelId="{A92BD24E-4099-3C43-9B48-FCBDAAE84B11}">
      <dgm:prSet phldrT="[テキスト]" custT="1"/>
      <dgm:spPr/>
      <dgm:t>
        <a:bodyPr/>
        <a:lstStyle/>
        <a:p>
          <a:r>
            <a:rPr kumimoji="1" lang="en-US" altLang="ja-JP" sz="2400" dirty="0"/>
            <a:t>500</a:t>
          </a:r>
          <a:r>
            <a:rPr kumimoji="1" lang="ja-JP" altLang="en-US" sz="2400"/>
            <a:t>件のレビューを手作業でラベリング</a:t>
          </a:r>
        </a:p>
      </dgm:t>
    </dgm:pt>
    <dgm:pt modelId="{F82447DA-685F-C640-A9BB-CAB920C32ECA}" type="parTrans" cxnId="{20E047D9-CD6F-C441-9AD9-E251B53AF448}">
      <dgm:prSet/>
      <dgm:spPr/>
      <dgm:t>
        <a:bodyPr/>
        <a:lstStyle/>
        <a:p>
          <a:endParaRPr kumimoji="1" lang="ja-JP" altLang="en-US"/>
        </a:p>
      </dgm:t>
    </dgm:pt>
    <dgm:pt modelId="{A9E1263A-5A78-6D4A-A519-78525C793FF2}" type="sibTrans" cxnId="{20E047D9-CD6F-C441-9AD9-E251B53AF448}">
      <dgm:prSet/>
      <dgm:spPr/>
      <dgm:t>
        <a:bodyPr/>
        <a:lstStyle/>
        <a:p>
          <a:endParaRPr kumimoji="1" lang="ja-JP" altLang="en-US"/>
        </a:p>
      </dgm:t>
    </dgm:pt>
    <dgm:pt modelId="{3394CE00-4262-D142-9D94-0E765169AF6B}">
      <dgm:prSet phldrT="[テキスト]" custT="1"/>
      <dgm:spPr/>
      <dgm:t>
        <a:bodyPr anchor="ctr"/>
        <a:lstStyle/>
        <a:p>
          <a:r>
            <a:rPr kumimoji="1" lang="ja-JP" altLang="en-US" sz="3200"/>
            <a:t>ラベル決定</a:t>
          </a:r>
          <a:endParaRPr kumimoji="1" lang="en-US" altLang="ja-JP" sz="3200" dirty="0"/>
        </a:p>
      </dgm:t>
    </dgm:pt>
    <dgm:pt modelId="{C273C13F-217C-CA40-A5E0-3C0342C302F2}" type="parTrans" cxnId="{24BD1BAF-069D-9A49-ADFC-0F9D0FCF7DA7}">
      <dgm:prSet/>
      <dgm:spPr/>
      <dgm:t>
        <a:bodyPr/>
        <a:lstStyle/>
        <a:p>
          <a:endParaRPr kumimoji="1" lang="ja-JP" altLang="en-US"/>
        </a:p>
      </dgm:t>
    </dgm:pt>
    <dgm:pt modelId="{F9B25220-B7C2-8045-A8F9-899619801185}" type="sibTrans" cxnId="{24BD1BAF-069D-9A49-ADFC-0F9D0FCF7DA7}">
      <dgm:prSet/>
      <dgm:spPr/>
      <dgm:t>
        <a:bodyPr/>
        <a:lstStyle/>
        <a:p>
          <a:endParaRPr kumimoji="1" lang="ja-JP" altLang="en-US"/>
        </a:p>
      </dgm:t>
    </dgm:pt>
    <dgm:pt modelId="{D7142658-6F6F-0543-8DE3-B0B7DDE73B1A}">
      <dgm:prSet phldrT="[テキスト]" custT="1"/>
      <dgm:spPr/>
      <dgm:t>
        <a:bodyPr/>
        <a:lstStyle/>
        <a:p>
          <a:r>
            <a:rPr kumimoji="1" lang="ja-JP" altLang="en-US" sz="2400"/>
            <a:t>趣旨（フィードバック、機能要望、バグ報告）</a:t>
          </a:r>
        </a:p>
      </dgm:t>
    </dgm:pt>
    <dgm:pt modelId="{D0A92A18-FE13-7B4C-9CC3-8AC75F4D833A}" type="parTrans" cxnId="{75CC6410-C3BF-7C40-B0CD-091B3FBE27E9}">
      <dgm:prSet/>
      <dgm:spPr/>
      <dgm:t>
        <a:bodyPr/>
        <a:lstStyle/>
        <a:p>
          <a:endParaRPr kumimoji="1" lang="ja-JP" altLang="en-US"/>
        </a:p>
      </dgm:t>
    </dgm:pt>
    <dgm:pt modelId="{C1B57CD9-A7D0-1D42-9869-0A4BAECA8D52}" type="sibTrans" cxnId="{75CC6410-C3BF-7C40-B0CD-091B3FBE27E9}">
      <dgm:prSet/>
      <dgm:spPr/>
      <dgm:t>
        <a:bodyPr/>
        <a:lstStyle/>
        <a:p>
          <a:endParaRPr kumimoji="1" lang="ja-JP" altLang="en-US"/>
        </a:p>
      </dgm:t>
    </dgm:pt>
    <dgm:pt modelId="{98C1F0D5-A881-C44F-A0ED-F41B253821E1}">
      <dgm:prSet phldrT="[テキスト]" custT="1"/>
      <dgm:spPr/>
      <dgm:t>
        <a:bodyPr/>
        <a:lstStyle/>
        <a:p>
          <a:r>
            <a:rPr kumimoji="1" lang="ja-JP" altLang="en-US" sz="2400"/>
            <a:t>感情（肯定、中立、否定）</a:t>
          </a:r>
        </a:p>
      </dgm:t>
    </dgm:pt>
    <dgm:pt modelId="{E619046F-7564-CE4C-9AF0-77ACA8611FF3}" type="parTrans" cxnId="{68443AFF-FE94-C840-8807-18E73A8282AD}">
      <dgm:prSet/>
      <dgm:spPr/>
      <dgm:t>
        <a:bodyPr/>
        <a:lstStyle/>
        <a:p>
          <a:endParaRPr kumimoji="1" lang="ja-JP" altLang="en-US"/>
        </a:p>
      </dgm:t>
    </dgm:pt>
    <dgm:pt modelId="{89123DD6-74A6-5F46-9ADA-A0E6FBD96991}" type="sibTrans" cxnId="{68443AFF-FE94-C840-8807-18E73A8282AD}">
      <dgm:prSet/>
      <dgm:spPr/>
      <dgm:t>
        <a:bodyPr/>
        <a:lstStyle/>
        <a:p>
          <a:endParaRPr kumimoji="1" lang="ja-JP" altLang="en-US"/>
        </a:p>
      </dgm:t>
    </dgm:pt>
    <dgm:pt modelId="{ACF3A585-C7B8-4B4A-8A75-AA579E794A53}">
      <dgm:prSet phldrT="[テキスト]" custT="1"/>
      <dgm:spPr/>
      <dgm:t>
        <a:bodyPr/>
        <a:lstStyle/>
        <a:p>
          <a:r>
            <a:rPr kumimoji="1" lang="ja-JP" altLang="en-US" sz="2400"/>
            <a:t>正答率が</a:t>
          </a:r>
          <a:r>
            <a:rPr kumimoji="1" lang="en-US" altLang="ja-JP" sz="2400" dirty="0"/>
            <a:t>8</a:t>
          </a:r>
          <a:r>
            <a:rPr kumimoji="1" lang="ja-JP" altLang="en-US" sz="2400"/>
            <a:t>割を超えるようにプロンプトを作成</a:t>
          </a:r>
        </a:p>
      </dgm:t>
    </dgm:pt>
    <dgm:pt modelId="{04AB5699-93EF-DF4B-9469-24AEA8896CBF}" type="parTrans" cxnId="{BB5989EB-E84B-AD4C-B246-03E573AEF5BA}">
      <dgm:prSet/>
      <dgm:spPr/>
      <dgm:t>
        <a:bodyPr/>
        <a:lstStyle/>
        <a:p>
          <a:endParaRPr kumimoji="1" lang="ja-JP" altLang="en-US"/>
        </a:p>
      </dgm:t>
    </dgm:pt>
    <dgm:pt modelId="{69BB5444-5FA6-7C40-98C4-816DC05A444C}" type="sibTrans" cxnId="{BB5989EB-E84B-AD4C-B246-03E573AEF5BA}">
      <dgm:prSet/>
      <dgm:spPr/>
      <dgm:t>
        <a:bodyPr/>
        <a:lstStyle/>
        <a:p>
          <a:endParaRPr kumimoji="1" lang="ja-JP" altLang="en-US"/>
        </a:p>
      </dgm:t>
    </dgm:pt>
    <dgm:pt modelId="{4961A367-025C-7247-B018-426EE6A4FBB5}">
      <dgm:prSet phldrT="[テキスト]" custT="1"/>
      <dgm:spPr/>
      <dgm:t>
        <a:bodyPr/>
        <a:lstStyle/>
        <a:p>
          <a:r>
            <a:rPr kumimoji="1" lang="en-US" altLang="ja-JP" sz="2400" dirty="0"/>
            <a:t>Stable</a:t>
          </a:r>
          <a:r>
            <a:rPr kumimoji="1" lang="ja-JP" altLang="en-US" sz="2400"/>
            <a:t>は</a:t>
          </a:r>
          <a:r>
            <a:rPr kumimoji="1" lang="en-US" altLang="ja-JP" sz="2400" dirty="0"/>
            <a:t>60</a:t>
          </a:r>
          <a:r>
            <a:rPr kumimoji="1" lang="ja-JP" altLang="en-US" sz="2400"/>
            <a:t>万件から</a:t>
          </a:r>
          <a:r>
            <a:rPr kumimoji="1" lang="en-US" altLang="ja-JP" sz="2400" dirty="0"/>
            <a:t>12</a:t>
          </a:r>
          <a:r>
            <a:rPr kumimoji="1" lang="ja-JP" altLang="en-US" sz="2400"/>
            <a:t>万件</a:t>
          </a:r>
          <a:r>
            <a:rPr kumimoji="1" lang="en-US" altLang="ja-JP" sz="2400" dirty="0"/>
            <a:t>(</a:t>
          </a:r>
          <a:r>
            <a:rPr kumimoji="1" lang="ja-JP" altLang="en-US" sz="2400"/>
            <a:t>同数</a:t>
          </a:r>
          <a:r>
            <a:rPr kumimoji="1" lang="en-US" altLang="ja-JP" sz="2400" dirty="0"/>
            <a:t>)</a:t>
          </a:r>
          <a:r>
            <a:rPr kumimoji="1" lang="ja-JP" altLang="en-US" sz="2400"/>
            <a:t>をサンプリング</a:t>
          </a:r>
        </a:p>
      </dgm:t>
    </dgm:pt>
    <dgm:pt modelId="{CFF23F4B-7030-D84E-8269-8ABD355B6308}" type="sibTrans" cxnId="{DF329A82-BA36-7B43-B0B2-39039E6C5C97}">
      <dgm:prSet/>
      <dgm:spPr/>
      <dgm:t>
        <a:bodyPr/>
        <a:lstStyle/>
        <a:p>
          <a:endParaRPr kumimoji="1" lang="ja-JP" altLang="en-US"/>
        </a:p>
      </dgm:t>
    </dgm:pt>
    <dgm:pt modelId="{FCBD13C6-7BF5-9448-B3E8-C656CBA97EF1}" type="parTrans" cxnId="{DF329A82-BA36-7B43-B0B2-39039E6C5C97}">
      <dgm:prSet/>
      <dgm:spPr/>
      <dgm:t>
        <a:bodyPr/>
        <a:lstStyle/>
        <a:p>
          <a:endParaRPr kumimoji="1" lang="ja-JP" altLang="en-US"/>
        </a:p>
      </dgm:t>
    </dgm:pt>
    <dgm:pt modelId="{F7865BB2-7350-8A4C-A3DF-1F1C984853C3}">
      <dgm:prSet custT="1"/>
      <dgm:spPr/>
      <dgm:t>
        <a:bodyPr/>
        <a:lstStyle/>
        <a:p>
          <a:r>
            <a:rPr kumimoji="1" lang="ja-JP" altLang="en-US" sz="3200"/>
            <a:t>実行</a:t>
          </a:r>
        </a:p>
      </dgm:t>
    </dgm:pt>
    <dgm:pt modelId="{AE07A567-7965-594C-9E8C-0C9FFD39A7E2}" type="parTrans" cxnId="{D585116F-28D3-154E-879F-FB89329DA333}">
      <dgm:prSet/>
      <dgm:spPr/>
      <dgm:t>
        <a:bodyPr/>
        <a:lstStyle/>
        <a:p>
          <a:endParaRPr kumimoji="1" lang="ja-JP" altLang="en-US"/>
        </a:p>
      </dgm:t>
    </dgm:pt>
    <dgm:pt modelId="{5B01111F-DAFC-654A-8C15-9EE4289DF72A}" type="sibTrans" cxnId="{D585116F-28D3-154E-879F-FB89329DA333}">
      <dgm:prSet/>
      <dgm:spPr/>
      <dgm:t>
        <a:bodyPr/>
        <a:lstStyle/>
        <a:p>
          <a:endParaRPr kumimoji="1" lang="ja-JP" altLang="en-US"/>
        </a:p>
      </dgm:t>
    </dgm:pt>
    <dgm:pt modelId="{4678B055-059A-6A49-9C42-3136DD8FE6BC}">
      <dgm:prSet custT="1"/>
      <dgm:spPr/>
      <dgm:t>
        <a:bodyPr/>
        <a:lstStyle/>
        <a:p>
          <a:r>
            <a:rPr kumimoji="1" lang="en-US" altLang="ja-JP" sz="2400" dirty="0"/>
            <a:t>OpenAI API</a:t>
          </a:r>
          <a:r>
            <a:rPr kumimoji="1" lang="ja-JP" altLang="en-US" sz="2400"/>
            <a:t>のバッチ処理で全</a:t>
          </a:r>
          <a:r>
            <a:rPr kumimoji="1" lang="en-US" altLang="ja-JP" sz="2400" dirty="0"/>
            <a:t>24</a:t>
          </a:r>
          <a:r>
            <a:rPr kumimoji="1" lang="ja-JP" altLang="en-US" sz="2400"/>
            <a:t>万件をラベリング</a:t>
          </a:r>
        </a:p>
      </dgm:t>
    </dgm:pt>
    <dgm:pt modelId="{93E76DE1-1F5A-024A-859F-C6E83C729D36}" type="parTrans" cxnId="{099DFBB8-3D99-9E49-9475-09EF0A117D95}">
      <dgm:prSet/>
      <dgm:spPr/>
      <dgm:t>
        <a:bodyPr/>
        <a:lstStyle/>
        <a:p>
          <a:endParaRPr kumimoji="1" lang="ja-JP" altLang="en-US"/>
        </a:p>
      </dgm:t>
    </dgm:pt>
    <dgm:pt modelId="{EB218871-5B36-3945-B693-4F366092DF61}" type="sibTrans" cxnId="{099DFBB8-3D99-9E49-9475-09EF0A117D95}">
      <dgm:prSet/>
      <dgm:spPr/>
      <dgm:t>
        <a:bodyPr/>
        <a:lstStyle/>
        <a:p>
          <a:endParaRPr kumimoji="1" lang="ja-JP" altLang="en-US"/>
        </a:p>
      </dgm:t>
    </dgm:pt>
    <dgm:pt modelId="{E58EFEBD-527C-524A-8FF9-A9E79BFDC103}">
      <dgm:prSet custT="1"/>
      <dgm:spPr/>
      <dgm:t>
        <a:bodyPr/>
        <a:lstStyle/>
        <a:p>
          <a:r>
            <a:rPr kumimoji="1" lang="ja-JP" altLang="en-US" sz="2400"/>
            <a:t>モデルは</a:t>
          </a:r>
          <a:r>
            <a:rPr kumimoji="1" lang="en-US" altLang="ja-JP" sz="2400" dirty="0"/>
            <a:t>GPT 4o-mini</a:t>
          </a:r>
          <a:endParaRPr kumimoji="1" lang="ja-JP" altLang="en-US" sz="2400"/>
        </a:p>
      </dgm:t>
    </dgm:pt>
    <dgm:pt modelId="{B9C96696-1A06-9F45-A85D-6FF2497B883F}" type="parTrans" cxnId="{2B5FA731-4BF1-1D4C-81B3-1C5124059EE4}">
      <dgm:prSet/>
      <dgm:spPr/>
      <dgm:t>
        <a:bodyPr/>
        <a:lstStyle/>
        <a:p>
          <a:endParaRPr kumimoji="1" lang="ja-JP" altLang="en-US"/>
        </a:p>
      </dgm:t>
    </dgm:pt>
    <dgm:pt modelId="{FEA07811-B528-0C43-ACDD-894FC0B05328}" type="sibTrans" cxnId="{2B5FA731-4BF1-1D4C-81B3-1C5124059EE4}">
      <dgm:prSet/>
      <dgm:spPr/>
      <dgm:t>
        <a:bodyPr/>
        <a:lstStyle/>
        <a:p>
          <a:endParaRPr kumimoji="1" lang="ja-JP" altLang="en-US"/>
        </a:p>
      </dgm:t>
    </dgm:pt>
    <dgm:pt modelId="{E60FCA63-742B-264F-AD19-E49B18C77CF0}" type="pres">
      <dgm:prSet presAssocID="{EEDE90C0-0997-FF4C-8819-6EEE55BE346E}" presName="Name0" presStyleCnt="0">
        <dgm:presLayoutVars>
          <dgm:dir/>
          <dgm:animLvl val="lvl"/>
          <dgm:resizeHandles val="exact"/>
        </dgm:presLayoutVars>
      </dgm:prSet>
      <dgm:spPr/>
    </dgm:pt>
    <dgm:pt modelId="{B772A00C-2044-BE42-87E7-126E9EF260B0}" type="pres">
      <dgm:prSet presAssocID="{5E358928-3CD3-4D4F-AAEC-21E6ED0301DC}" presName="linNode" presStyleCnt="0"/>
      <dgm:spPr/>
    </dgm:pt>
    <dgm:pt modelId="{64981984-0C0C-CE4B-926D-152DDAAC7853}" type="pres">
      <dgm:prSet presAssocID="{5E358928-3CD3-4D4F-AAEC-21E6ED0301DC}" presName="parentText" presStyleLbl="node1" presStyleIdx="0" presStyleCnt="4" custScaleX="87915">
        <dgm:presLayoutVars>
          <dgm:chMax val="1"/>
          <dgm:bulletEnabled val="1"/>
        </dgm:presLayoutVars>
      </dgm:prSet>
      <dgm:spPr/>
    </dgm:pt>
    <dgm:pt modelId="{65CE2A87-A046-0943-B677-BD22E83158F8}" type="pres">
      <dgm:prSet presAssocID="{5E358928-3CD3-4D4F-AAEC-21E6ED0301DC}" presName="descendantText" presStyleLbl="alignAccFollowNode1" presStyleIdx="0" presStyleCnt="4" custScaleX="126742">
        <dgm:presLayoutVars>
          <dgm:bulletEnabled val="1"/>
        </dgm:presLayoutVars>
      </dgm:prSet>
      <dgm:spPr/>
    </dgm:pt>
    <dgm:pt modelId="{3B993D80-D049-6D46-B8D1-6316CDC1DF8F}" type="pres">
      <dgm:prSet presAssocID="{038F6E48-2249-4A46-95DA-198A8CABB168}" presName="sp" presStyleCnt="0"/>
      <dgm:spPr/>
    </dgm:pt>
    <dgm:pt modelId="{EF827E9C-17E2-C548-82A0-544E345F83D0}" type="pres">
      <dgm:prSet presAssocID="{3394CE00-4262-D142-9D94-0E765169AF6B}" presName="linNode" presStyleCnt="0"/>
      <dgm:spPr/>
    </dgm:pt>
    <dgm:pt modelId="{3FCB03BC-268F-EF45-AA81-0F9E6D4204E3}" type="pres">
      <dgm:prSet presAssocID="{3394CE00-4262-D142-9D94-0E765169AF6B}" presName="parentText" presStyleLbl="node1" presStyleIdx="1" presStyleCnt="4" custScaleX="120574">
        <dgm:presLayoutVars>
          <dgm:chMax val="1"/>
          <dgm:bulletEnabled val="1"/>
        </dgm:presLayoutVars>
      </dgm:prSet>
      <dgm:spPr/>
    </dgm:pt>
    <dgm:pt modelId="{B1BB726A-D44A-C649-B3BE-E91BD0F12680}" type="pres">
      <dgm:prSet presAssocID="{3394CE00-4262-D142-9D94-0E765169AF6B}" presName="descendantText" presStyleLbl="alignAccFollowNode1" presStyleIdx="1" presStyleCnt="4" custScaleX="173801" custScaleY="100020">
        <dgm:presLayoutVars>
          <dgm:bulletEnabled val="1"/>
        </dgm:presLayoutVars>
      </dgm:prSet>
      <dgm:spPr/>
    </dgm:pt>
    <dgm:pt modelId="{628C5617-492C-F846-9AB0-79267CB10033}" type="pres">
      <dgm:prSet presAssocID="{F9B25220-B7C2-8045-A8F9-899619801185}" presName="sp" presStyleCnt="0"/>
      <dgm:spPr/>
    </dgm:pt>
    <dgm:pt modelId="{E522C46D-C5CB-944B-BD88-AF5F35837140}" type="pres">
      <dgm:prSet presAssocID="{180B2F4A-8EF0-B945-995F-FEFEDA884BCB}" presName="linNode" presStyleCnt="0"/>
      <dgm:spPr/>
    </dgm:pt>
    <dgm:pt modelId="{C3573E89-C829-5B45-B055-6A70D1BD8FE7}" type="pres">
      <dgm:prSet presAssocID="{180B2F4A-8EF0-B945-995F-FEFEDA884BCB}" presName="parentText" presStyleLbl="node1" presStyleIdx="2" presStyleCnt="4" custScaleX="1388178">
        <dgm:presLayoutVars>
          <dgm:chMax val="1"/>
          <dgm:bulletEnabled val="1"/>
        </dgm:presLayoutVars>
      </dgm:prSet>
      <dgm:spPr/>
    </dgm:pt>
    <dgm:pt modelId="{CE416CE7-508D-4A46-8B78-025713244EE2}" type="pres">
      <dgm:prSet presAssocID="{180B2F4A-8EF0-B945-995F-FEFEDA884BCB}" presName="descendantText" presStyleLbl="alignAccFollowNode1" presStyleIdx="2" presStyleCnt="4" custScaleX="2000000">
        <dgm:presLayoutVars>
          <dgm:bulletEnabled val="1"/>
        </dgm:presLayoutVars>
      </dgm:prSet>
      <dgm:spPr/>
    </dgm:pt>
    <dgm:pt modelId="{99D0F4B6-7EF7-8647-95A0-B9B4F0CF5EBD}" type="pres">
      <dgm:prSet presAssocID="{9FD7B986-1265-6D49-8790-40E22609F188}" presName="sp" presStyleCnt="0"/>
      <dgm:spPr/>
    </dgm:pt>
    <dgm:pt modelId="{2B5031FB-917A-C647-849D-F72D33E09F2C}" type="pres">
      <dgm:prSet presAssocID="{F7865BB2-7350-8A4C-A3DF-1F1C984853C3}" presName="linNode" presStyleCnt="0"/>
      <dgm:spPr/>
    </dgm:pt>
    <dgm:pt modelId="{3149FF97-65D1-374B-8191-26B1967B2B23}" type="pres">
      <dgm:prSet presAssocID="{F7865BB2-7350-8A4C-A3DF-1F1C984853C3}" presName="parentText" presStyleLbl="node1" presStyleIdx="3" presStyleCnt="4" custScaleX="122424">
        <dgm:presLayoutVars>
          <dgm:chMax val="1"/>
          <dgm:bulletEnabled val="1"/>
        </dgm:presLayoutVars>
      </dgm:prSet>
      <dgm:spPr/>
    </dgm:pt>
    <dgm:pt modelId="{24DCF73D-814B-DF42-95D6-6A60653B60D0}" type="pres">
      <dgm:prSet presAssocID="{F7865BB2-7350-8A4C-A3DF-1F1C984853C3}" presName="descendantText" presStyleLbl="alignAccFollowNode1" presStyleIdx="3" presStyleCnt="4" custScaleX="176500">
        <dgm:presLayoutVars>
          <dgm:bulletEnabled val="1"/>
        </dgm:presLayoutVars>
      </dgm:prSet>
      <dgm:spPr/>
    </dgm:pt>
  </dgm:ptLst>
  <dgm:cxnLst>
    <dgm:cxn modelId="{637D2103-298A-4D4C-80D3-ADD992C7055C}" type="presOf" srcId="{F7865BB2-7350-8A4C-A3DF-1F1C984853C3}" destId="{3149FF97-65D1-374B-8191-26B1967B2B23}" srcOrd="0" destOrd="0" presId="urn:microsoft.com/office/officeart/2005/8/layout/vList5"/>
    <dgm:cxn modelId="{75CC6410-C3BF-7C40-B0CD-091B3FBE27E9}" srcId="{3394CE00-4262-D142-9D94-0E765169AF6B}" destId="{D7142658-6F6F-0543-8DE3-B0B7DDE73B1A}" srcOrd="0" destOrd="0" parTransId="{D0A92A18-FE13-7B4C-9CC3-8AC75F4D833A}" sibTransId="{C1B57CD9-A7D0-1D42-9869-0A4BAECA8D52}"/>
    <dgm:cxn modelId="{7751B813-6FC1-6247-B920-C243A8F5BB90}" type="presOf" srcId="{3394CE00-4262-D142-9D94-0E765169AF6B}" destId="{3FCB03BC-268F-EF45-AA81-0F9E6D4204E3}" srcOrd="0" destOrd="0" presId="urn:microsoft.com/office/officeart/2005/8/layout/vList5"/>
    <dgm:cxn modelId="{0A26B515-DD67-BF4E-9B3A-CE1D08804AD6}" type="presOf" srcId="{EEDE90C0-0997-FF4C-8819-6EEE55BE346E}" destId="{E60FCA63-742B-264F-AD19-E49B18C77CF0}" srcOrd="0" destOrd="0" presId="urn:microsoft.com/office/officeart/2005/8/layout/vList5"/>
    <dgm:cxn modelId="{D6EF8629-3F08-2C49-B963-D8D33D929642}" type="presOf" srcId="{E58EFEBD-527C-524A-8FF9-A9E79BFDC103}" destId="{24DCF73D-814B-DF42-95D6-6A60653B60D0}" srcOrd="0" destOrd="1" presId="urn:microsoft.com/office/officeart/2005/8/layout/vList5"/>
    <dgm:cxn modelId="{0FE21A2B-2D87-DF4A-AFBD-384526151CBF}" type="presOf" srcId="{4961A367-025C-7247-B018-426EE6A4FBB5}" destId="{65CE2A87-A046-0943-B677-BD22E83158F8}" srcOrd="0" destOrd="1" presId="urn:microsoft.com/office/officeart/2005/8/layout/vList5"/>
    <dgm:cxn modelId="{2B5FA731-4BF1-1D4C-81B3-1C5124059EE4}" srcId="{F7865BB2-7350-8A4C-A3DF-1F1C984853C3}" destId="{E58EFEBD-527C-524A-8FF9-A9E79BFDC103}" srcOrd="1" destOrd="0" parTransId="{B9C96696-1A06-9F45-A85D-6FF2497B883F}" sibTransId="{FEA07811-B528-0C43-ACDD-894FC0B05328}"/>
    <dgm:cxn modelId="{91C9CE40-C938-8145-BCFB-67D17B230D2B}" type="presOf" srcId="{1079ACA9-4622-C44F-95AA-BE97F03C80BA}" destId="{65CE2A87-A046-0943-B677-BD22E83158F8}" srcOrd="0" destOrd="0" presId="urn:microsoft.com/office/officeart/2005/8/layout/vList5"/>
    <dgm:cxn modelId="{6BEE5856-8994-8C45-9172-2619733B97F9}" srcId="{EEDE90C0-0997-FF4C-8819-6EEE55BE346E}" destId="{180B2F4A-8EF0-B945-995F-FEFEDA884BCB}" srcOrd="2" destOrd="0" parTransId="{3FE590AC-7394-6749-A67D-C65D9A40910B}" sibTransId="{9FD7B986-1265-6D49-8790-40E22609F188}"/>
    <dgm:cxn modelId="{C90DAE64-94FB-C046-9264-1B2E01E4376C}" type="presOf" srcId="{5E358928-3CD3-4D4F-AAEC-21E6ED0301DC}" destId="{64981984-0C0C-CE4B-926D-152DDAAC7853}" srcOrd="0" destOrd="0" presId="urn:microsoft.com/office/officeart/2005/8/layout/vList5"/>
    <dgm:cxn modelId="{D585116F-28D3-154E-879F-FB89329DA333}" srcId="{EEDE90C0-0997-FF4C-8819-6EEE55BE346E}" destId="{F7865BB2-7350-8A4C-A3DF-1F1C984853C3}" srcOrd="3" destOrd="0" parTransId="{AE07A567-7965-594C-9E8C-0C9FFD39A7E2}" sibTransId="{5B01111F-DAFC-654A-8C15-9EE4289DF72A}"/>
    <dgm:cxn modelId="{DF329A82-BA36-7B43-B0B2-39039E6C5C97}" srcId="{5E358928-3CD3-4D4F-AAEC-21E6ED0301DC}" destId="{4961A367-025C-7247-B018-426EE6A4FBB5}" srcOrd="1" destOrd="0" parTransId="{FCBD13C6-7BF5-9448-B3E8-C656CBA97EF1}" sibTransId="{CFF23F4B-7030-D84E-8269-8ABD355B6308}"/>
    <dgm:cxn modelId="{A1480D9F-1039-3E48-A699-979564E2C4F2}" srcId="{EEDE90C0-0997-FF4C-8819-6EEE55BE346E}" destId="{5E358928-3CD3-4D4F-AAEC-21E6ED0301DC}" srcOrd="0" destOrd="0" parTransId="{07BDDE25-A4C9-114A-A92F-3FAF502BC535}" sibTransId="{038F6E48-2249-4A46-95DA-198A8CABB168}"/>
    <dgm:cxn modelId="{EC308BA2-C960-2944-94DB-91D37865A3F0}" type="presOf" srcId="{4678B055-059A-6A49-9C42-3136DD8FE6BC}" destId="{24DCF73D-814B-DF42-95D6-6A60653B60D0}" srcOrd="0" destOrd="0" presId="urn:microsoft.com/office/officeart/2005/8/layout/vList5"/>
    <dgm:cxn modelId="{24BD1BAF-069D-9A49-ADFC-0F9D0FCF7DA7}" srcId="{EEDE90C0-0997-FF4C-8819-6EEE55BE346E}" destId="{3394CE00-4262-D142-9D94-0E765169AF6B}" srcOrd="1" destOrd="0" parTransId="{C273C13F-217C-CA40-A5E0-3C0342C302F2}" sibTransId="{F9B25220-B7C2-8045-A8F9-899619801185}"/>
    <dgm:cxn modelId="{2B1CADAF-4BD6-DC4E-9141-B50BC849C6DF}" type="presOf" srcId="{98C1F0D5-A881-C44F-A0ED-F41B253821E1}" destId="{B1BB726A-D44A-C649-B3BE-E91BD0F12680}" srcOrd="0" destOrd="1" presId="urn:microsoft.com/office/officeart/2005/8/layout/vList5"/>
    <dgm:cxn modelId="{099DFBB8-3D99-9E49-9475-09EF0A117D95}" srcId="{F7865BB2-7350-8A4C-A3DF-1F1C984853C3}" destId="{4678B055-059A-6A49-9C42-3136DD8FE6BC}" srcOrd="0" destOrd="0" parTransId="{93E76DE1-1F5A-024A-859F-C6E83C729D36}" sibTransId="{EB218871-5B36-3945-B693-4F366092DF61}"/>
    <dgm:cxn modelId="{C111FED2-862D-F946-BC61-4CF0C612F01E}" type="presOf" srcId="{A92BD24E-4099-3C43-9B48-FCBDAAE84B11}" destId="{CE416CE7-508D-4A46-8B78-025713244EE2}" srcOrd="0" destOrd="0" presId="urn:microsoft.com/office/officeart/2005/8/layout/vList5"/>
    <dgm:cxn modelId="{20E047D9-CD6F-C441-9AD9-E251B53AF448}" srcId="{180B2F4A-8EF0-B945-995F-FEFEDA884BCB}" destId="{A92BD24E-4099-3C43-9B48-FCBDAAE84B11}" srcOrd="0" destOrd="0" parTransId="{F82447DA-685F-C640-A9BB-CAB920C32ECA}" sibTransId="{A9E1263A-5A78-6D4A-A519-78525C793FF2}"/>
    <dgm:cxn modelId="{8141FFE4-1D46-1A48-ACF4-A72D3A8D1AC9}" type="presOf" srcId="{ACF3A585-C7B8-4B4A-8A75-AA579E794A53}" destId="{CE416CE7-508D-4A46-8B78-025713244EE2}" srcOrd="0" destOrd="1" presId="urn:microsoft.com/office/officeart/2005/8/layout/vList5"/>
    <dgm:cxn modelId="{BB5989EB-E84B-AD4C-B246-03E573AEF5BA}" srcId="{180B2F4A-8EF0-B945-995F-FEFEDA884BCB}" destId="{ACF3A585-C7B8-4B4A-8A75-AA579E794A53}" srcOrd="1" destOrd="0" parTransId="{04AB5699-93EF-DF4B-9469-24AEA8896CBF}" sibTransId="{69BB5444-5FA6-7C40-98C4-816DC05A444C}"/>
    <dgm:cxn modelId="{217909EC-F179-3B40-A429-9D9AE5DD40FE}" type="presOf" srcId="{D7142658-6F6F-0543-8DE3-B0B7DDE73B1A}" destId="{B1BB726A-D44A-C649-B3BE-E91BD0F12680}" srcOrd="0" destOrd="0" presId="urn:microsoft.com/office/officeart/2005/8/layout/vList5"/>
    <dgm:cxn modelId="{F65C92F4-D8B9-C941-8410-38A51A1EA4F1}" srcId="{5E358928-3CD3-4D4F-AAEC-21E6ED0301DC}" destId="{1079ACA9-4622-C44F-95AA-BE97F03C80BA}" srcOrd="0" destOrd="0" parTransId="{637F5505-864C-1249-89EB-37D59362B698}" sibTransId="{EE55C7B7-472F-2B4C-80A7-5AA05CE7CCD3}"/>
    <dgm:cxn modelId="{B4A1BCF8-2AC9-8E4B-8141-A709EC918C5B}" type="presOf" srcId="{180B2F4A-8EF0-B945-995F-FEFEDA884BCB}" destId="{C3573E89-C829-5B45-B055-6A70D1BD8FE7}" srcOrd="0" destOrd="0" presId="urn:microsoft.com/office/officeart/2005/8/layout/vList5"/>
    <dgm:cxn modelId="{68443AFF-FE94-C840-8807-18E73A8282AD}" srcId="{3394CE00-4262-D142-9D94-0E765169AF6B}" destId="{98C1F0D5-A881-C44F-A0ED-F41B253821E1}" srcOrd="1" destOrd="0" parTransId="{E619046F-7564-CE4C-9AF0-77ACA8611FF3}" sibTransId="{89123DD6-74A6-5F46-9ADA-A0E6FBD96991}"/>
    <dgm:cxn modelId="{B9AC36AE-3594-2D48-A15B-D045192707F3}" type="presParOf" srcId="{E60FCA63-742B-264F-AD19-E49B18C77CF0}" destId="{B772A00C-2044-BE42-87E7-126E9EF260B0}" srcOrd="0" destOrd="0" presId="urn:microsoft.com/office/officeart/2005/8/layout/vList5"/>
    <dgm:cxn modelId="{2828DC2A-AE78-1543-BCA0-E2B81B999FEB}" type="presParOf" srcId="{B772A00C-2044-BE42-87E7-126E9EF260B0}" destId="{64981984-0C0C-CE4B-926D-152DDAAC7853}" srcOrd="0" destOrd="0" presId="urn:microsoft.com/office/officeart/2005/8/layout/vList5"/>
    <dgm:cxn modelId="{C3277489-61CB-2D42-A074-49C0CA61B993}" type="presParOf" srcId="{B772A00C-2044-BE42-87E7-126E9EF260B0}" destId="{65CE2A87-A046-0943-B677-BD22E83158F8}" srcOrd="1" destOrd="0" presId="urn:microsoft.com/office/officeart/2005/8/layout/vList5"/>
    <dgm:cxn modelId="{44F82068-2B60-C547-AB45-FFB71CA49C47}" type="presParOf" srcId="{E60FCA63-742B-264F-AD19-E49B18C77CF0}" destId="{3B993D80-D049-6D46-B8D1-6316CDC1DF8F}" srcOrd="1" destOrd="0" presId="urn:microsoft.com/office/officeart/2005/8/layout/vList5"/>
    <dgm:cxn modelId="{74D03FB9-BCC0-3A4F-841E-D3E573EA21BF}" type="presParOf" srcId="{E60FCA63-742B-264F-AD19-E49B18C77CF0}" destId="{EF827E9C-17E2-C548-82A0-544E345F83D0}" srcOrd="2" destOrd="0" presId="urn:microsoft.com/office/officeart/2005/8/layout/vList5"/>
    <dgm:cxn modelId="{4C9D0BE6-CBE7-A542-ABB6-A30539205848}" type="presParOf" srcId="{EF827E9C-17E2-C548-82A0-544E345F83D0}" destId="{3FCB03BC-268F-EF45-AA81-0F9E6D4204E3}" srcOrd="0" destOrd="0" presId="urn:microsoft.com/office/officeart/2005/8/layout/vList5"/>
    <dgm:cxn modelId="{C974FB18-F2AD-EF4E-8C6F-E330ED188EB0}" type="presParOf" srcId="{EF827E9C-17E2-C548-82A0-544E345F83D0}" destId="{B1BB726A-D44A-C649-B3BE-E91BD0F12680}" srcOrd="1" destOrd="0" presId="urn:microsoft.com/office/officeart/2005/8/layout/vList5"/>
    <dgm:cxn modelId="{9A0119E6-25DE-BC48-9478-2C10207A5764}" type="presParOf" srcId="{E60FCA63-742B-264F-AD19-E49B18C77CF0}" destId="{628C5617-492C-F846-9AB0-79267CB10033}" srcOrd="3" destOrd="0" presId="urn:microsoft.com/office/officeart/2005/8/layout/vList5"/>
    <dgm:cxn modelId="{E4799C50-3BFB-6045-B72A-EF791E0B9F61}" type="presParOf" srcId="{E60FCA63-742B-264F-AD19-E49B18C77CF0}" destId="{E522C46D-C5CB-944B-BD88-AF5F35837140}" srcOrd="4" destOrd="0" presId="urn:microsoft.com/office/officeart/2005/8/layout/vList5"/>
    <dgm:cxn modelId="{8C942808-2CDC-034E-BF3D-DC3A7DA7C4A7}" type="presParOf" srcId="{E522C46D-C5CB-944B-BD88-AF5F35837140}" destId="{C3573E89-C829-5B45-B055-6A70D1BD8FE7}" srcOrd="0" destOrd="0" presId="urn:microsoft.com/office/officeart/2005/8/layout/vList5"/>
    <dgm:cxn modelId="{55651C3A-A8E8-654A-85BE-DE3BB63ACBBC}" type="presParOf" srcId="{E522C46D-C5CB-944B-BD88-AF5F35837140}" destId="{CE416CE7-508D-4A46-8B78-025713244EE2}" srcOrd="1" destOrd="0" presId="urn:microsoft.com/office/officeart/2005/8/layout/vList5"/>
    <dgm:cxn modelId="{F93F46D4-0BFB-174A-A251-1323641B6EB1}" type="presParOf" srcId="{E60FCA63-742B-264F-AD19-E49B18C77CF0}" destId="{99D0F4B6-7EF7-8647-95A0-B9B4F0CF5EBD}" srcOrd="5" destOrd="0" presId="urn:microsoft.com/office/officeart/2005/8/layout/vList5"/>
    <dgm:cxn modelId="{A0FB499E-E979-5E4A-B363-1EEC5C281C36}" type="presParOf" srcId="{E60FCA63-742B-264F-AD19-E49B18C77CF0}" destId="{2B5031FB-917A-C647-849D-F72D33E09F2C}" srcOrd="6" destOrd="0" presId="urn:microsoft.com/office/officeart/2005/8/layout/vList5"/>
    <dgm:cxn modelId="{D5FCB001-9F55-0740-8E3F-E212435098D3}" type="presParOf" srcId="{2B5031FB-917A-C647-849D-F72D33E09F2C}" destId="{3149FF97-65D1-374B-8191-26B1967B2B23}" srcOrd="0" destOrd="0" presId="urn:microsoft.com/office/officeart/2005/8/layout/vList5"/>
    <dgm:cxn modelId="{745D2469-CACE-A449-ADC3-3E918EB7561E}" type="presParOf" srcId="{2B5031FB-917A-C647-849D-F72D33E09F2C}" destId="{24DCF73D-814B-DF42-95D6-6A60653B60D0}"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A93BB5-56B3-AE47-BDA9-E46E8700E6B9}"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kumimoji="1" lang="ja-JP" altLang="en-US"/>
        </a:p>
      </dgm:t>
    </dgm:pt>
    <dgm:pt modelId="{A2344B1A-4103-E84B-8E6C-A2C4052FF23E}">
      <dgm:prSet phldrT="[テキスト]" custT="1"/>
      <dgm:spPr/>
      <dgm:t>
        <a:bodyPr/>
        <a:lstStyle/>
        <a:p>
          <a:r>
            <a:rPr kumimoji="1" lang="en-US" altLang="ja-JP" sz="3200" dirty="0"/>
            <a:t>RQ1</a:t>
          </a:r>
        </a:p>
        <a:p>
          <a:r>
            <a:rPr kumimoji="1" lang="ja-JP" altLang="en-US" sz="3200"/>
            <a:t>発生の様子</a:t>
          </a:r>
        </a:p>
      </dgm:t>
    </dgm:pt>
    <dgm:pt modelId="{F72F3CE4-FD55-0243-A6A0-00BE89D73F1F}" type="parTrans" cxnId="{4A68F0F4-F544-D14E-A670-B49068A085CD}">
      <dgm:prSet/>
      <dgm:spPr/>
      <dgm:t>
        <a:bodyPr/>
        <a:lstStyle/>
        <a:p>
          <a:endParaRPr kumimoji="1" lang="ja-JP" altLang="en-US"/>
        </a:p>
      </dgm:t>
    </dgm:pt>
    <dgm:pt modelId="{48DFBD61-CA95-6F48-A567-9D2DE838D4F8}" type="sibTrans" cxnId="{4A68F0F4-F544-D14E-A670-B49068A085CD}">
      <dgm:prSet/>
      <dgm:spPr/>
      <dgm:t>
        <a:bodyPr/>
        <a:lstStyle/>
        <a:p>
          <a:endParaRPr kumimoji="1" lang="ja-JP" altLang="en-US"/>
        </a:p>
      </dgm:t>
    </dgm:pt>
    <dgm:pt modelId="{42A3989F-26F8-3A40-8C58-0C1611C2C776}">
      <dgm:prSet phldrT="[テキスト]"/>
      <dgm:spPr/>
      <dgm:t>
        <a:bodyPr/>
        <a:lstStyle/>
        <a:p>
          <a:r>
            <a:rPr kumimoji="1" lang="en-US" altLang="ja-JP" dirty="0"/>
            <a:t>TFDD</a:t>
          </a:r>
          <a:r>
            <a:rPr kumimoji="1" lang="ja-JP" altLang="en-US"/>
            <a:t>の発生率は</a:t>
          </a:r>
          <a:r>
            <a:rPr kumimoji="1" lang="en-US" altLang="ja-JP" dirty="0"/>
            <a:t>50%</a:t>
          </a:r>
          <a:endParaRPr kumimoji="1" lang="ja-JP" altLang="en-US"/>
        </a:p>
      </dgm:t>
    </dgm:pt>
    <dgm:pt modelId="{A8DEFDC9-940D-3245-8FF3-808B573DD9C2}" type="parTrans" cxnId="{819C0E87-19B6-C644-9536-B1724E653465}">
      <dgm:prSet/>
      <dgm:spPr/>
      <dgm:t>
        <a:bodyPr/>
        <a:lstStyle/>
        <a:p>
          <a:endParaRPr kumimoji="1" lang="ja-JP" altLang="en-US"/>
        </a:p>
      </dgm:t>
    </dgm:pt>
    <dgm:pt modelId="{C091762D-9CFF-A54E-B8F4-8717BCB1C205}" type="sibTrans" cxnId="{819C0E87-19B6-C644-9536-B1724E653465}">
      <dgm:prSet/>
      <dgm:spPr/>
      <dgm:t>
        <a:bodyPr/>
        <a:lstStyle/>
        <a:p>
          <a:endParaRPr kumimoji="1" lang="ja-JP" altLang="en-US"/>
        </a:p>
      </dgm:t>
    </dgm:pt>
    <dgm:pt modelId="{5E86855F-5F25-A243-AEC1-EBF56E6C7694}">
      <dgm:prSet phldrT="[テキスト]"/>
      <dgm:spPr/>
      <dgm:t>
        <a:bodyPr/>
        <a:lstStyle/>
        <a:p>
          <a:r>
            <a:rPr kumimoji="1" lang="ja-JP" altLang="en-US"/>
            <a:t>多くの場合</a:t>
          </a:r>
          <a:r>
            <a:rPr kumimoji="1" lang="en-US" altLang="ja-JP" dirty="0"/>
            <a:t>1</a:t>
          </a:r>
          <a:r>
            <a:rPr kumimoji="1" lang="ja-JP" altLang="en-US"/>
            <a:t>人の開発者で保守開発を行なっている</a:t>
          </a:r>
        </a:p>
      </dgm:t>
    </dgm:pt>
    <dgm:pt modelId="{40B039B5-5C45-A34B-98D2-2BDA9C6271E6}" type="parTrans" cxnId="{08080AC6-50EB-D64E-B4A5-A31C249AB441}">
      <dgm:prSet/>
      <dgm:spPr/>
      <dgm:t>
        <a:bodyPr/>
        <a:lstStyle/>
        <a:p>
          <a:endParaRPr kumimoji="1" lang="ja-JP" altLang="en-US"/>
        </a:p>
      </dgm:t>
    </dgm:pt>
    <dgm:pt modelId="{33A4A599-3AA2-E945-9998-FADB494C627E}" type="sibTrans" cxnId="{08080AC6-50EB-D64E-B4A5-A31C249AB441}">
      <dgm:prSet/>
      <dgm:spPr/>
      <dgm:t>
        <a:bodyPr/>
        <a:lstStyle/>
        <a:p>
          <a:endParaRPr kumimoji="1" lang="ja-JP" altLang="en-US"/>
        </a:p>
      </dgm:t>
    </dgm:pt>
    <dgm:pt modelId="{807C9714-9109-9947-A5AF-4CBA4CADD456}">
      <dgm:prSet phldrT="[テキスト]" custT="1"/>
      <dgm:spPr/>
      <dgm:t>
        <a:bodyPr/>
        <a:lstStyle/>
        <a:p>
          <a:r>
            <a:rPr kumimoji="1" lang="en-US" altLang="ja-JP" sz="3200" dirty="0"/>
            <a:t>RQ2</a:t>
          </a:r>
        </a:p>
        <a:p>
          <a:r>
            <a:rPr kumimoji="1" lang="ja-JP" altLang="en-US" sz="3200"/>
            <a:t>特徴</a:t>
          </a:r>
        </a:p>
      </dgm:t>
    </dgm:pt>
    <dgm:pt modelId="{16AE3C9C-BA88-D94C-987E-31AB1014C78B}" type="parTrans" cxnId="{2507D8F5-A4A9-3F45-B7F9-3B91BFAC2AF5}">
      <dgm:prSet/>
      <dgm:spPr/>
      <dgm:t>
        <a:bodyPr/>
        <a:lstStyle/>
        <a:p>
          <a:endParaRPr kumimoji="1" lang="ja-JP" altLang="en-US"/>
        </a:p>
      </dgm:t>
    </dgm:pt>
    <dgm:pt modelId="{56B709E9-B2ED-C041-89E4-7B189821EA21}" type="sibTrans" cxnId="{2507D8F5-A4A9-3F45-B7F9-3B91BFAC2AF5}">
      <dgm:prSet/>
      <dgm:spPr/>
      <dgm:t>
        <a:bodyPr/>
        <a:lstStyle/>
        <a:p>
          <a:endParaRPr kumimoji="1" lang="ja-JP" altLang="en-US"/>
        </a:p>
      </dgm:t>
    </dgm:pt>
    <dgm:pt modelId="{C98D032D-0B70-B64C-B2B4-B34A4A0B0043}">
      <dgm:prSet phldrT="[テキスト]"/>
      <dgm:spPr/>
      <dgm:t>
        <a:bodyPr/>
        <a:lstStyle/>
        <a:p>
          <a:r>
            <a:rPr kumimoji="1" lang="en-US" altLang="ja-JP" dirty="0"/>
            <a:t>TFDD</a:t>
          </a:r>
          <a:r>
            <a:rPr kumimoji="1" lang="ja-JP" altLang="en-US"/>
            <a:t>の方がインストール数やスコアが良い傾向がある</a:t>
          </a:r>
        </a:p>
      </dgm:t>
    </dgm:pt>
    <dgm:pt modelId="{40CF7AF5-C722-0F4B-B4E4-346FB5D86782}" type="parTrans" cxnId="{2CFE55FA-E3D4-E946-B493-1D94389F8E24}">
      <dgm:prSet/>
      <dgm:spPr/>
      <dgm:t>
        <a:bodyPr/>
        <a:lstStyle/>
        <a:p>
          <a:endParaRPr kumimoji="1" lang="ja-JP" altLang="en-US"/>
        </a:p>
      </dgm:t>
    </dgm:pt>
    <dgm:pt modelId="{06B41952-3D1E-DD4C-9BD8-55CA62C9CAC7}" type="sibTrans" cxnId="{2CFE55FA-E3D4-E946-B493-1D94389F8E24}">
      <dgm:prSet/>
      <dgm:spPr/>
      <dgm:t>
        <a:bodyPr/>
        <a:lstStyle/>
        <a:p>
          <a:endParaRPr kumimoji="1" lang="ja-JP" altLang="en-US"/>
        </a:p>
      </dgm:t>
    </dgm:pt>
    <dgm:pt modelId="{FE22A6F0-56B2-554B-865D-E09C7AE20E2C}">
      <dgm:prSet phldrT="[テキスト]" custT="1"/>
      <dgm:spPr/>
      <dgm:t>
        <a:bodyPr/>
        <a:lstStyle/>
        <a:p>
          <a:r>
            <a:rPr kumimoji="1" lang="en-US" altLang="ja-JP" sz="3200" dirty="0"/>
            <a:t>RQ3</a:t>
          </a:r>
        </a:p>
        <a:p>
          <a:r>
            <a:rPr kumimoji="1" lang="ja-JP" altLang="en-US" sz="3200"/>
            <a:t>レビュー</a:t>
          </a:r>
        </a:p>
      </dgm:t>
    </dgm:pt>
    <dgm:pt modelId="{6CD398B7-7AB6-B44A-93A4-34F54FE15E1A}" type="parTrans" cxnId="{0B87AC6D-6BEE-4842-A8AD-C3C28CB5514A}">
      <dgm:prSet/>
      <dgm:spPr/>
      <dgm:t>
        <a:bodyPr/>
        <a:lstStyle/>
        <a:p>
          <a:endParaRPr kumimoji="1" lang="ja-JP" altLang="en-US"/>
        </a:p>
      </dgm:t>
    </dgm:pt>
    <dgm:pt modelId="{FAB59D51-96BB-5642-AF24-19658EE76F34}" type="sibTrans" cxnId="{0B87AC6D-6BEE-4842-A8AD-C3C28CB5514A}">
      <dgm:prSet/>
      <dgm:spPr/>
      <dgm:t>
        <a:bodyPr/>
        <a:lstStyle/>
        <a:p>
          <a:endParaRPr kumimoji="1" lang="ja-JP" altLang="en-US"/>
        </a:p>
      </dgm:t>
    </dgm:pt>
    <dgm:pt modelId="{462DDF35-610D-D64A-9E6B-B5525CB2D0D7}">
      <dgm:prSet phldrT="[テキスト]"/>
      <dgm:spPr/>
      <dgm:t>
        <a:bodyPr/>
        <a:lstStyle/>
        <a:p>
          <a:r>
            <a:rPr kumimoji="1" lang="ja-JP" altLang="en-US"/>
            <a:t>否定的なレビューや機能追加の要望は</a:t>
          </a:r>
          <a:r>
            <a:rPr kumimoji="1" lang="en-US" altLang="ja-JP" dirty="0"/>
            <a:t>TFDD</a:t>
          </a:r>
          <a:r>
            <a:rPr kumimoji="1" lang="ja-JP" altLang="en-US"/>
            <a:t>の傾向</a:t>
          </a:r>
        </a:p>
      </dgm:t>
    </dgm:pt>
    <dgm:pt modelId="{D3FBB937-19DD-C246-B974-7ADD8062B526}" type="parTrans" cxnId="{10DA6DCD-2425-D449-B51A-FD32C38C7217}">
      <dgm:prSet/>
      <dgm:spPr/>
      <dgm:t>
        <a:bodyPr/>
        <a:lstStyle/>
        <a:p>
          <a:endParaRPr kumimoji="1" lang="ja-JP" altLang="en-US"/>
        </a:p>
      </dgm:t>
    </dgm:pt>
    <dgm:pt modelId="{D4A1EF70-5025-2B4B-8FC2-DAF9B1834908}" type="sibTrans" cxnId="{10DA6DCD-2425-D449-B51A-FD32C38C7217}">
      <dgm:prSet/>
      <dgm:spPr/>
      <dgm:t>
        <a:bodyPr/>
        <a:lstStyle/>
        <a:p>
          <a:endParaRPr kumimoji="1" lang="ja-JP" altLang="en-US"/>
        </a:p>
      </dgm:t>
    </dgm:pt>
    <dgm:pt modelId="{E60842A7-07DE-8042-BD40-89732C48085E}">
      <dgm:prSet phldrT="[テキスト]"/>
      <dgm:spPr/>
      <dgm:t>
        <a:bodyPr/>
        <a:lstStyle/>
        <a:p>
          <a:r>
            <a:rPr kumimoji="1" lang="en-US" altLang="ja-JP" dirty="0"/>
            <a:t>Stable</a:t>
          </a:r>
          <a:r>
            <a:rPr kumimoji="1" lang="ja-JP" altLang="en-US"/>
            <a:t>と</a:t>
          </a:r>
          <a:r>
            <a:rPr kumimoji="1" lang="en-US" altLang="ja-JP" dirty="0"/>
            <a:t>TFDD</a:t>
          </a:r>
          <a:r>
            <a:rPr kumimoji="1" lang="ja-JP" altLang="en-US"/>
            <a:t>の違いが最も現れた</a:t>
          </a:r>
        </a:p>
      </dgm:t>
    </dgm:pt>
    <dgm:pt modelId="{2A8DBBCE-57CF-8440-A520-96DAA505D743}" type="parTrans" cxnId="{602AC3F3-F648-434A-8780-7E9690860902}">
      <dgm:prSet/>
      <dgm:spPr/>
      <dgm:t>
        <a:bodyPr/>
        <a:lstStyle/>
        <a:p>
          <a:endParaRPr kumimoji="1" lang="ja-JP" altLang="en-US"/>
        </a:p>
      </dgm:t>
    </dgm:pt>
    <dgm:pt modelId="{2B2F2635-CB1E-6940-919A-4101D214B1CB}" type="sibTrans" cxnId="{602AC3F3-F648-434A-8780-7E9690860902}">
      <dgm:prSet/>
      <dgm:spPr/>
      <dgm:t>
        <a:bodyPr/>
        <a:lstStyle/>
        <a:p>
          <a:endParaRPr kumimoji="1" lang="ja-JP" altLang="en-US"/>
        </a:p>
      </dgm:t>
    </dgm:pt>
    <dgm:pt modelId="{59194CD7-E3DA-2243-AA14-9E0FA4F58529}">
      <dgm:prSet phldrT="[テキスト]"/>
      <dgm:spPr/>
      <dgm:t>
        <a:bodyPr/>
        <a:lstStyle/>
        <a:p>
          <a:r>
            <a:rPr kumimoji="1" lang="ja-JP" altLang="en-US"/>
            <a:t>市場で成功したアプリでも開発放棄になるかもしれない</a:t>
          </a:r>
        </a:p>
      </dgm:t>
    </dgm:pt>
    <dgm:pt modelId="{385985B3-ACB6-4141-9D1E-E6319BB8949A}" type="parTrans" cxnId="{188DADCD-35A7-604E-AC8E-5B9ACDC95E02}">
      <dgm:prSet/>
      <dgm:spPr/>
      <dgm:t>
        <a:bodyPr/>
        <a:lstStyle/>
        <a:p>
          <a:endParaRPr kumimoji="1" lang="ja-JP" altLang="en-US"/>
        </a:p>
      </dgm:t>
    </dgm:pt>
    <dgm:pt modelId="{58E11DB6-D233-5240-BA89-FAEF19F521A2}" type="sibTrans" cxnId="{188DADCD-35A7-604E-AC8E-5B9ACDC95E02}">
      <dgm:prSet/>
      <dgm:spPr/>
      <dgm:t>
        <a:bodyPr/>
        <a:lstStyle/>
        <a:p>
          <a:endParaRPr kumimoji="1" lang="ja-JP" altLang="en-US"/>
        </a:p>
      </dgm:t>
    </dgm:pt>
    <dgm:pt modelId="{5886A4B5-BA0D-224B-A299-3769A23ADB8D}" type="pres">
      <dgm:prSet presAssocID="{90A93BB5-56B3-AE47-BDA9-E46E8700E6B9}" presName="Name0" presStyleCnt="0">
        <dgm:presLayoutVars>
          <dgm:dir/>
          <dgm:animLvl val="lvl"/>
          <dgm:resizeHandles val="exact"/>
        </dgm:presLayoutVars>
      </dgm:prSet>
      <dgm:spPr/>
    </dgm:pt>
    <dgm:pt modelId="{151560DF-F370-D147-94E2-D40C775F455B}" type="pres">
      <dgm:prSet presAssocID="{A2344B1A-4103-E84B-8E6C-A2C4052FF23E}" presName="linNode" presStyleCnt="0"/>
      <dgm:spPr/>
    </dgm:pt>
    <dgm:pt modelId="{B48E78F5-CA34-2941-B66C-ADC062FD1B5E}" type="pres">
      <dgm:prSet presAssocID="{A2344B1A-4103-E84B-8E6C-A2C4052FF23E}" presName="parentText" presStyleLbl="node1" presStyleIdx="0" presStyleCnt="3" custScaleX="75278">
        <dgm:presLayoutVars>
          <dgm:chMax val="1"/>
          <dgm:bulletEnabled val="1"/>
        </dgm:presLayoutVars>
      </dgm:prSet>
      <dgm:spPr/>
    </dgm:pt>
    <dgm:pt modelId="{70D3A1D5-31B6-664F-B3E1-A59B76C9030C}" type="pres">
      <dgm:prSet presAssocID="{A2344B1A-4103-E84B-8E6C-A2C4052FF23E}" presName="descendantText" presStyleLbl="alignAccFollowNode1" presStyleIdx="0" presStyleCnt="3" custScaleX="138570">
        <dgm:presLayoutVars>
          <dgm:bulletEnabled val="1"/>
        </dgm:presLayoutVars>
      </dgm:prSet>
      <dgm:spPr/>
    </dgm:pt>
    <dgm:pt modelId="{728C15D3-9C33-7F4F-8054-5B42753AA898}" type="pres">
      <dgm:prSet presAssocID="{48DFBD61-CA95-6F48-A567-9D2DE838D4F8}" presName="sp" presStyleCnt="0"/>
      <dgm:spPr/>
    </dgm:pt>
    <dgm:pt modelId="{78F6810F-2BD2-4E46-B880-E67DE759908C}" type="pres">
      <dgm:prSet presAssocID="{807C9714-9109-9947-A5AF-4CBA4CADD456}" presName="linNode" presStyleCnt="0"/>
      <dgm:spPr/>
    </dgm:pt>
    <dgm:pt modelId="{623FAB91-4C80-8F44-BC1E-79B03D7872B6}" type="pres">
      <dgm:prSet presAssocID="{807C9714-9109-9947-A5AF-4CBA4CADD456}" presName="parentText" presStyleLbl="node1" presStyleIdx="1" presStyleCnt="3" custScaleX="64986">
        <dgm:presLayoutVars>
          <dgm:chMax val="1"/>
          <dgm:bulletEnabled val="1"/>
        </dgm:presLayoutVars>
      </dgm:prSet>
      <dgm:spPr/>
    </dgm:pt>
    <dgm:pt modelId="{85ED7250-B8A3-AD43-8D5F-668922D497A7}" type="pres">
      <dgm:prSet presAssocID="{807C9714-9109-9947-A5AF-4CBA4CADD456}" presName="descendantText" presStyleLbl="alignAccFollowNode1" presStyleIdx="1" presStyleCnt="3" custScaleX="119584">
        <dgm:presLayoutVars>
          <dgm:bulletEnabled val="1"/>
        </dgm:presLayoutVars>
      </dgm:prSet>
      <dgm:spPr/>
    </dgm:pt>
    <dgm:pt modelId="{3E3F3DCE-7194-8247-A4C5-B7BF5A0D1B75}" type="pres">
      <dgm:prSet presAssocID="{56B709E9-B2ED-C041-89E4-7B189821EA21}" presName="sp" presStyleCnt="0"/>
      <dgm:spPr/>
    </dgm:pt>
    <dgm:pt modelId="{1F59304E-D870-F24C-82AE-2931319692B1}" type="pres">
      <dgm:prSet presAssocID="{FE22A6F0-56B2-554B-865D-E09C7AE20E2C}" presName="linNode" presStyleCnt="0"/>
      <dgm:spPr/>
    </dgm:pt>
    <dgm:pt modelId="{6E3A5530-2942-1E4F-9C4B-B8F0EC050330}" type="pres">
      <dgm:prSet presAssocID="{FE22A6F0-56B2-554B-865D-E09C7AE20E2C}" presName="parentText" presStyleLbl="node1" presStyleIdx="2" presStyleCnt="3" custScaleX="69246">
        <dgm:presLayoutVars>
          <dgm:chMax val="1"/>
          <dgm:bulletEnabled val="1"/>
        </dgm:presLayoutVars>
      </dgm:prSet>
      <dgm:spPr/>
    </dgm:pt>
    <dgm:pt modelId="{7EC9D16C-CD9B-CB49-B2CC-579284AA5641}" type="pres">
      <dgm:prSet presAssocID="{FE22A6F0-56B2-554B-865D-E09C7AE20E2C}" presName="descendantText" presStyleLbl="alignAccFollowNode1" presStyleIdx="2" presStyleCnt="3" custScaleX="127469">
        <dgm:presLayoutVars>
          <dgm:bulletEnabled val="1"/>
        </dgm:presLayoutVars>
      </dgm:prSet>
      <dgm:spPr/>
    </dgm:pt>
  </dgm:ptLst>
  <dgm:cxnLst>
    <dgm:cxn modelId="{AF5ABA25-E3D3-634A-9443-42CC403AE2EB}" type="presOf" srcId="{90A93BB5-56B3-AE47-BDA9-E46E8700E6B9}" destId="{5886A4B5-BA0D-224B-A299-3769A23ADB8D}" srcOrd="0" destOrd="0" presId="urn:microsoft.com/office/officeart/2005/8/layout/vList5"/>
    <dgm:cxn modelId="{2042B846-68C1-6D4D-88E2-8080704716BA}" type="presOf" srcId="{A2344B1A-4103-E84B-8E6C-A2C4052FF23E}" destId="{B48E78F5-CA34-2941-B66C-ADC062FD1B5E}" srcOrd="0" destOrd="0" presId="urn:microsoft.com/office/officeart/2005/8/layout/vList5"/>
    <dgm:cxn modelId="{B5808B65-9CF3-DE4A-A33C-57FFEE507B7D}" type="presOf" srcId="{807C9714-9109-9947-A5AF-4CBA4CADD456}" destId="{623FAB91-4C80-8F44-BC1E-79B03D7872B6}" srcOrd="0" destOrd="0" presId="urn:microsoft.com/office/officeart/2005/8/layout/vList5"/>
    <dgm:cxn modelId="{1205466D-ABBB-4748-A4F4-4BE92723F2CE}" type="presOf" srcId="{462DDF35-610D-D64A-9E6B-B5525CB2D0D7}" destId="{7EC9D16C-CD9B-CB49-B2CC-579284AA5641}" srcOrd="0" destOrd="0" presId="urn:microsoft.com/office/officeart/2005/8/layout/vList5"/>
    <dgm:cxn modelId="{0B87AC6D-6BEE-4842-A8AD-C3C28CB5514A}" srcId="{90A93BB5-56B3-AE47-BDA9-E46E8700E6B9}" destId="{FE22A6F0-56B2-554B-865D-E09C7AE20E2C}" srcOrd="2" destOrd="0" parTransId="{6CD398B7-7AB6-B44A-93A4-34F54FE15E1A}" sibTransId="{FAB59D51-96BB-5642-AF24-19658EE76F34}"/>
    <dgm:cxn modelId="{08111685-B7FB-CF4C-96A0-B1FEA23A9CE2}" type="presOf" srcId="{59194CD7-E3DA-2243-AA14-9E0FA4F58529}" destId="{85ED7250-B8A3-AD43-8D5F-668922D497A7}" srcOrd="0" destOrd="1" presId="urn:microsoft.com/office/officeart/2005/8/layout/vList5"/>
    <dgm:cxn modelId="{819C0E87-19B6-C644-9536-B1724E653465}" srcId="{A2344B1A-4103-E84B-8E6C-A2C4052FF23E}" destId="{42A3989F-26F8-3A40-8C58-0C1611C2C776}" srcOrd="0" destOrd="0" parTransId="{A8DEFDC9-940D-3245-8FF3-808B573DD9C2}" sibTransId="{C091762D-9CFF-A54E-B8F4-8717BCB1C205}"/>
    <dgm:cxn modelId="{08080AC6-50EB-D64E-B4A5-A31C249AB441}" srcId="{A2344B1A-4103-E84B-8E6C-A2C4052FF23E}" destId="{5E86855F-5F25-A243-AEC1-EBF56E6C7694}" srcOrd="1" destOrd="0" parTransId="{40B039B5-5C45-A34B-98D2-2BDA9C6271E6}" sibTransId="{33A4A599-3AA2-E945-9998-FADB494C627E}"/>
    <dgm:cxn modelId="{428EE4CC-FCDA-1D48-BEED-F849729FDE93}" type="presOf" srcId="{FE22A6F0-56B2-554B-865D-E09C7AE20E2C}" destId="{6E3A5530-2942-1E4F-9C4B-B8F0EC050330}" srcOrd="0" destOrd="0" presId="urn:microsoft.com/office/officeart/2005/8/layout/vList5"/>
    <dgm:cxn modelId="{10DA6DCD-2425-D449-B51A-FD32C38C7217}" srcId="{FE22A6F0-56B2-554B-865D-E09C7AE20E2C}" destId="{462DDF35-610D-D64A-9E6B-B5525CB2D0D7}" srcOrd="0" destOrd="0" parTransId="{D3FBB937-19DD-C246-B974-7ADD8062B526}" sibTransId="{D4A1EF70-5025-2B4B-8FC2-DAF9B1834908}"/>
    <dgm:cxn modelId="{188DADCD-35A7-604E-AC8E-5B9ACDC95E02}" srcId="{807C9714-9109-9947-A5AF-4CBA4CADD456}" destId="{59194CD7-E3DA-2243-AA14-9E0FA4F58529}" srcOrd="1" destOrd="0" parTransId="{385985B3-ACB6-4141-9D1E-E6319BB8949A}" sibTransId="{58E11DB6-D233-5240-BA89-FAEF19F521A2}"/>
    <dgm:cxn modelId="{D7A3E3D3-34AF-C34B-BD6A-FE2F94AD5899}" type="presOf" srcId="{5E86855F-5F25-A243-AEC1-EBF56E6C7694}" destId="{70D3A1D5-31B6-664F-B3E1-A59B76C9030C}" srcOrd="0" destOrd="1" presId="urn:microsoft.com/office/officeart/2005/8/layout/vList5"/>
    <dgm:cxn modelId="{5F32C5ED-68E2-6640-81D6-B1EC4A7E4580}" type="presOf" srcId="{C98D032D-0B70-B64C-B2B4-B34A4A0B0043}" destId="{85ED7250-B8A3-AD43-8D5F-668922D497A7}" srcOrd="0" destOrd="0" presId="urn:microsoft.com/office/officeart/2005/8/layout/vList5"/>
    <dgm:cxn modelId="{602AC3F3-F648-434A-8780-7E9690860902}" srcId="{FE22A6F0-56B2-554B-865D-E09C7AE20E2C}" destId="{E60842A7-07DE-8042-BD40-89732C48085E}" srcOrd="1" destOrd="0" parTransId="{2A8DBBCE-57CF-8440-A520-96DAA505D743}" sibTransId="{2B2F2635-CB1E-6940-919A-4101D214B1CB}"/>
    <dgm:cxn modelId="{4A68F0F4-F544-D14E-A670-B49068A085CD}" srcId="{90A93BB5-56B3-AE47-BDA9-E46E8700E6B9}" destId="{A2344B1A-4103-E84B-8E6C-A2C4052FF23E}" srcOrd="0" destOrd="0" parTransId="{F72F3CE4-FD55-0243-A6A0-00BE89D73F1F}" sibTransId="{48DFBD61-CA95-6F48-A567-9D2DE838D4F8}"/>
    <dgm:cxn modelId="{2507D8F5-A4A9-3F45-B7F9-3B91BFAC2AF5}" srcId="{90A93BB5-56B3-AE47-BDA9-E46E8700E6B9}" destId="{807C9714-9109-9947-A5AF-4CBA4CADD456}" srcOrd="1" destOrd="0" parTransId="{16AE3C9C-BA88-D94C-987E-31AB1014C78B}" sibTransId="{56B709E9-B2ED-C041-89E4-7B189821EA21}"/>
    <dgm:cxn modelId="{2CFE55FA-E3D4-E946-B493-1D94389F8E24}" srcId="{807C9714-9109-9947-A5AF-4CBA4CADD456}" destId="{C98D032D-0B70-B64C-B2B4-B34A4A0B0043}" srcOrd="0" destOrd="0" parTransId="{40CF7AF5-C722-0F4B-B4E4-346FB5D86782}" sibTransId="{06B41952-3D1E-DD4C-9BD8-55CA62C9CAC7}"/>
    <dgm:cxn modelId="{323D6DFC-3E08-EC45-9D62-C6B427E0DEC7}" type="presOf" srcId="{42A3989F-26F8-3A40-8C58-0C1611C2C776}" destId="{70D3A1D5-31B6-664F-B3E1-A59B76C9030C}" srcOrd="0" destOrd="0" presId="urn:microsoft.com/office/officeart/2005/8/layout/vList5"/>
    <dgm:cxn modelId="{46702CFE-B1CB-FD49-A7CB-A71153B4E2E3}" type="presOf" srcId="{E60842A7-07DE-8042-BD40-89732C48085E}" destId="{7EC9D16C-CD9B-CB49-B2CC-579284AA5641}" srcOrd="0" destOrd="1" presId="urn:microsoft.com/office/officeart/2005/8/layout/vList5"/>
    <dgm:cxn modelId="{8201197C-9209-824A-9945-E4E484A9F31B}" type="presParOf" srcId="{5886A4B5-BA0D-224B-A299-3769A23ADB8D}" destId="{151560DF-F370-D147-94E2-D40C775F455B}" srcOrd="0" destOrd="0" presId="urn:microsoft.com/office/officeart/2005/8/layout/vList5"/>
    <dgm:cxn modelId="{556E4502-3DBA-944D-BB53-8FAAB2E5C425}" type="presParOf" srcId="{151560DF-F370-D147-94E2-D40C775F455B}" destId="{B48E78F5-CA34-2941-B66C-ADC062FD1B5E}" srcOrd="0" destOrd="0" presId="urn:microsoft.com/office/officeart/2005/8/layout/vList5"/>
    <dgm:cxn modelId="{0D035A21-622C-9E48-A842-6A40562DCD5A}" type="presParOf" srcId="{151560DF-F370-D147-94E2-D40C775F455B}" destId="{70D3A1D5-31B6-664F-B3E1-A59B76C9030C}" srcOrd="1" destOrd="0" presId="urn:microsoft.com/office/officeart/2005/8/layout/vList5"/>
    <dgm:cxn modelId="{6CA20544-8B25-994B-8F7D-5881D49A3547}" type="presParOf" srcId="{5886A4B5-BA0D-224B-A299-3769A23ADB8D}" destId="{728C15D3-9C33-7F4F-8054-5B42753AA898}" srcOrd="1" destOrd="0" presId="urn:microsoft.com/office/officeart/2005/8/layout/vList5"/>
    <dgm:cxn modelId="{D35CD54A-64A8-F94A-A695-1A97A8A47EDD}" type="presParOf" srcId="{5886A4B5-BA0D-224B-A299-3769A23ADB8D}" destId="{78F6810F-2BD2-4E46-B880-E67DE759908C}" srcOrd="2" destOrd="0" presId="urn:microsoft.com/office/officeart/2005/8/layout/vList5"/>
    <dgm:cxn modelId="{BF580509-D4FA-324D-93A1-96488D48B37D}" type="presParOf" srcId="{78F6810F-2BD2-4E46-B880-E67DE759908C}" destId="{623FAB91-4C80-8F44-BC1E-79B03D7872B6}" srcOrd="0" destOrd="0" presId="urn:microsoft.com/office/officeart/2005/8/layout/vList5"/>
    <dgm:cxn modelId="{DEDB8B3F-E888-4748-A541-F24595D7A9C7}" type="presParOf" srcId="{78F6810F-2BD2-4E46-B880-E67DE759908C}" destId="{85ED7250-B8A3-AD43-8D5F-668922D497A7}" srcOrd="1" destOrd="0" presId="urn:microsoft.com/office/officeart/2005/8/layout/vList5"/>
    <dgm:cxn modelId="{5D7E46DF-85CC-5B4D-B24B-DBF58F56F02C}" type="presParOf" srcId="{5886A4B5-BA0D-224B-A299-3769A23ADB8D}" destId="{3E3F3DCE-7194-8247-A4C5-B7BF5A0D1B75}" srcOrd="3" destOrd="0" presId="urn:microsoft.com/office/officeart/2005/8/layout/vList5"/>
    <dgm:cxn modelId="{7D8527B3-5485-2B44-A90D-732ABA43519E}" type="presParOf" srcId="{5886A4B5-BA0D-224B-A299-3769A23ADB8D}" destId="{1F59304E-D870-F24C-82AE-2931319692B1}" srcOrd="4" destOrd="0" presId="urn:microsoft.com/office/officeart/2005/8/layout/vList5"/>
    <dgm:cxn modelId="{6DBD5917-9145-9346-9E44-CFBD3AD16946}" type="presParOf" srcId="{1F59304E-D870-F24C-82AE-2931319692B1}" destId="{6E3A5530-2942-1E4F-9C4B-B8F0EC050330}" srcOrd="0" destOrd="0" presId="urn:microsoft.com/office/officeart/2005/8/layout/vList5"/>
    <dgm:cxn modelId="{328A273C-B3C0-124B-A9DD-DC1152CD34E1}" type="presParOf" srcId="{1F59304E-D870-F24C-82AE-2931319692B1}" destId="{7EC9D16C-CD9B-CB49-B2CC-579284AA564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BCBA00-6472-684A-8D1F-B2941E0B8486}"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kumimoji="1" lang="ja-JP" altLang="en-US"/>
        </a:p>
      </dgm:t>
    </dgm:pt>
    <dgm:pt modelId="{0B9BD477-7BB8-5E4B-A4C7-5787A48D28A8}">
      <dgm:prSet phldrT="[テキスト]" custT="1"/>
      <dgm:spPr/>
      <dgm:t>
        <a:bodyPr/>
        <a:lstStyle/>
        <a:p>
          <a:r>
            <a:rPr kumimoji="1" lang="ja-JP" altLang="en-US" sz="3600"/>
            <a:t>研究者</a:t>
          </a:r>
          <a:endParaRPr kumimoji="1" lang="ja-JP" altLang="en-US" sz="4800"/>
        </a:p>
      </dgm:t>
    </dgm:pt>
    <dgm:pt modelId="{03678F2A-0BC8-264B-9B97-A17097DDAFAA}" type="parTrans" cxnId="{ACB66123-9993-D941-9EA0-53A59EE3F07C}">
      <dgm:prSet/>
      <dgm:spPr/>
      <dgm:t>
        <a:bodyPr/>
        <a:lstStyle/>
        <a:p>
          <a:endParaRPr kumimoji="1" lang="ja-JP" altLang="en-US"/>
        </a:p>
      </dgm:t>
    </dgm:pt>
    <dgm:pt modelId="{25F58CD9-E870-6A49-8AFC-0CDA7FB94E36}" type="sibTrans" cxnId="{ACB66123-9993-D941-9EA0-53A59EE3F07C}">
      <dgm:prSet/>
      <dgm:spPr/>
      <dgm:t>
        <a:bodyPr/>
        <a:lstStyle/>
        <a:p>
          <a:endParaRPr kumimoji="1" lang="ja-JP" altLang="en-US"/>
        </a:p>
      </dgm:t>
    </dgm:pt>
    <dgm:pt modelId="{53EDDC25-2164-6A4E-935C-2633BAA033E5}">
      <dgm:prSet phldrT="[テキスト]" custT="1"/>
      <dgm:spPr/>
      <dgm:t>
        <a:bodyPr/>
        <a:lstStyle/>
        <a:p>
          <a:pPr>
            <a:buFont typeface="Arial" panose="020B0604020202020204" pitchFamily="34" charset="0"/>
            <a:buChar char="•"/>
          </a:pPr>
          <a:r>
            <a:rPr lang="ja-JP" altLang="en-US" sz="2400"/>
            <a:t>アプリの持続可能性の新たな指標に</a:t>
          </a:r>
          <a:endParaRPr kumimoji="1" lang="ja-JP" altLang="en-US" sz="2400"/>
        </a:p>
      </dgm:t>
    </dgm:pt>
    <dgm:pt modelId="{9ECFDE3E-4B51-3F4C-8A11-29B0BBC4900A}" type="parTrans" cxnId="{BE7236B1-AB3E-384B-96B1-1D7E590327BC}">
      <dgm:prSet/>
      <dgm:spPr/>
      <dgm:t>
        <a:bodyPr/>
        <a:lstStyle/>
        <a:p>
          <a:endParaRPr kumimoji="1" lang="ja-JP" altLang="en-US"/>
        </a:p>
      </dgm:t>
    </dgm:pt>
    <dgm:pt modelId="{194C497E-0040-3149-8429-21F6F7B7C14B}" type="sibTrans" cxnId="{BE7236B1-AB3E-384B-96B1-1D7E590327BC}">
      <dgm:prSet/>
      <dgm:spPr/>
      <dgm:t>
        <a:bodyPr/>
        <a:lstStyle/>
        <a:p>
          <a:endParaRPr kumimoji="1" lang="ja-JP" altLang="en-US"/>
        </a:p>
      </dgm:t>
    </dgm:pt>
    <dgm:pt modelId="{05EC48CA-5785-7842-829F-51B7770A4411}">
      <dgm:prSet phldrT="[テキスト]" custT="1"/>
      <dgm:spPr/>
      <dgm:t>
        <a:bodyPr/>
        <a:lstStyle/>
        <a:p>
          <a:r>
            <a:rPr lang="ja-JP" altLang="en-US" sz="3600"/>
            <a:t>ユーザー</a:t>
          </a:r>
          <a:endParaRPr kumimoji="1" lang="ja-JP" altLang="en-US" sz="3600"/>
        </a:p>
      </dgm:t>
    </dgm:pt>
    <dgm:pt modelId="{3EDBF1BF-0304-D34A-8FD9-E62F577BC06D}" type="parTrans" cxnId="{41A6323A-D221-9942-AAAF-DD73893A5181}">
      <dgm:prSet/>
      <dgm:spPr/>
      <dgm:t>
        <a:bodyPr/>
        <a:lstStyle/>
        <a:p>
          <a:endParaRPr kumimoji="1" lang="ja-JP" altLang="en-US"/>
        </a:p>
      </dgm:t>
    </dgm:pt>
    <dgm:pt modelId="{79003B35-22AF-C14D-BD67-3EDB895329F3}" type="sibTrans" cxnId="{41A6323A-D221-9942-AAAF-DD73893A5181}">
      <dgm:prSet/>
      <dgm:spPr/>
      <dgm:t>
        <a:bodyPr/>
        <a:lstStyle/>
        <a:p>
          <a:endParaRPr kumimoji="1" lang="ja-JP" altLang="en-US"/>
        </a:p>
      </dgm:t>
    </dgm:pt>
    <dgm:pt modelId="{B677961E-B815-8D42-825F-CB8BC67E3199}">
      <dgm:prSet phldrT="[テキスト]" custT="1"/>
      <dgm:spPr/>
      <dgm:t>
        <a:bodyPr/>
        <a:lstStyle/>
        <a:p>
          <a:pPr>
            <a:buFont typeface="Arial" panose="020B0604020202020204" pitchFamily="34" charset="0"/>
            <a:buChar char="•"/>
          </a:pPr>
          <a:r>
            <a:rPr kumimoji="1" lang="ja-JP" altLang="en-US" sz="2400"/>
            <a:t>アプリのレビューを見て比較と検討を行う</a:t>
          </a:r>
        </a:p>
      </dgm:t>
    </dgm:pt>
    <dgm:pt modelId="{01441359-EE15-D440-929F-9021B3D9E966}" type="parTrans" cxnId="{BAB035F5-6558-FB4A-8B5D-EDBBFB91A372}">
      <dgm:prSet/>
      <dgm:spPr/>
      <dgm:t>
        <a:bodyPr/>
        <a:lstStyle/>
        <a:p>
          <a:endParaRPr kumimoji="1" lang="ja-JP" altLang="en-US"/>
        </a:p>
      </dgm:t>
    </dgm:pt>
    <dgm:pt modelId="{A4EFAA05-FCA8-8F45-BB61-4489E46DCF37}" type="sibTrans" cxnId="{BAB035F5-6558-FB4A-8B5D-EDBBFB91A372}">
      <dgm:prSet/>
      <dgm:spPr/>
      <dgm:t>
        <a:bodyPr/>
        <a:lstStyle/>
        <a:p>
          <a:endParaRPr kumimoji="1" lang="ja-JP" altLang="en-US"/>
        </a:p>
      </dgm:t>
    </dgm:pt>
    <dgm:pt modelId="{F010B21A-6D0B-924C-8BA4-4C53238D787A}">
      <dgm:prSet phldrT="[テキスト]" custT="1"/>
      <dgm:spPr/>
      <dgm:t>
        <a:bodyPr/>
        <a:lstStyle/>
        <a:p>
          <a:pPr>
            <a:buFont typeface="Arial" panose="020B0604020202020204" pitchFamily="34" charset="0"/>
            <a:buChar char="•"/>
          </a:pPr>
          <a:r>
            <a:rPr kumimoji="1" lang="ja-JP" altLang="en-US" sz="2400"/>
            <a:t>より良いアプリ寿命予測モデルの開発</a:t>
          </a:r>
        </a:p>
      </dgm:t>
    </dgm:pt>
    <dgm:pt modelId="{4C1F98FD-EEF7-544C-BD58-5FCDA12A28D1}" type="parTrans" cxnId="{4DDF5654-A0ED-3E41-AACF-6F965B41876E}">
      <dgm:prSet/>
      <dgm:spPr/>
      <dgm:t>
        <a:bodyPr/>
        <a:lstStyle/>
        <a:p>
          <a:endParaRPr kumimoji="1" lang="ja-JP" altLang="en-US"/>
        </a:p>
      </dgm:t>
    </dgm:pt>
    <dgm:pt modelId="{E2AC5B91-701B-1C44-B369-7CD884882CC4}" type="sibTrans" cxnId="{4DDF5654-A0ED-3E41-AACF-6F965B41876E}">
      <dgm:prSet/>
      <dgm:spPr/>
      <dgm:t>
        <a:bodyPr/>
        <a:lstStyle/>
        <a:p>
          <a:endParaRPr kumimoji="1" lang="ja-JP" altLang="en-US"/>
        </a:p>
      </dgm:t>
    </dgm:pt>
    <dgm:pt modelId="{228AD2FE-AF21-A641-9EB1-4DF2AF22B912}">
      <dgm:prSet phldrT="[テキスト]" custT="1"/>
      <dgm:spPr/>
      <dgm:t>
        <a:bodyPr/>
        <a:lstStyle/>
        <a:p>
          <a:pPr>
            <a:buFont typeface="Arial" panose="020B0604020202020204" pitchFamily="34" charset="0"/>
            <a:buChar char="•"/>
          </a:pPr>
          <a:r>
            <a:rPr kumimoji="1" lang="ja-JP" altLang="en-US" sz="2400"/>
            <a:t>長く使えるアプリをインストールできる</a:t>
          </a:r>
        </a:p>
      </dgm:t>
    </dgm:pt>
    <dgm:pt modelId="{65CB2667-4966-5F41-9538-04CCF26EEE8A}" type="parTrans" cxnId="{A136E6A1-5DC4-3F42-9904-4CD699D98337}">
      <dgm:prSet/>
      <dgm:spPr/>
      <dgm:t>
        <a:bodyPr/>
        <a:lstStyle/>
        <a:p>
          <a:endParaRPr kumimoji="1" lang="ja-JP" altLang="en-US"/>
        </a:p>
      </dgm:t>
    </dgm:pt>
    <dgm:pt modelId="{8FBF5EC1-E4F1-4F47-B12D-17490900D41B}" type="sibTrans" cxnId="{A136E6A1-5DC4-3F42-9904-4CD699D98337}">
      <dgm:prSet/>
      <dgm:spPr/>
      <dgm:t>
        <a:bodyPr/>
        <a:lstStyle/>
        <a:p>
          <a:endParaRPr kumimoji="1" lang="ja-JP" altLang="en-US"/>
        </a:p>
      </dgm:t>
    </dgm:pt>
    <dgm:pt modelId="{45691853-AAE1-D141-8DEC-9E14F1281961}">
      <dgm:prSet phldrT="[テキスト]" custT="1"/>
      <dgm:spPr/>
      <dgm:t>
        <a:bodyPr/>
        <a:lstStyle/>
        <a:p>
          <a:r>
            <a:rPr kumimoji="1" lang="ja-JP" altLang="en-US" sz="2400"/>
            <a:t>アプリストア</a:t>
          </a:r>
        </a:p>
      </dgm:t>
    </dgm:pt>
    <dgm:pt modelId="{FE0BD6E5-AFCB-1C4A-83D3-497133B066FE}" type="sibTrans" cxnId="{091B2CEC-6BF2-7542-8291-6FE58A029C0A}">
      <dgm:prSet/>
      <dgm:spPr/>
      <dgm:t>
        <a:bodyPr/>
        <a:lstStyle/>
        <a:p>
          <a:endParaRPr kumimoji="1" lang="ja-JP" altLang="en-US"/>
        </a:p>
      </dgm:t>
    </dgm:pt>
    <dgm:pt modelId="{2C3FAE95-3B1E-0647-8F7A-ADD92AF2EF25}" type="parTrans" cxnId="{091B2CEC-6BF2-7542-8291-6FE58A029C0A}">
      <dgm:prSet/>
      <dgm:spPr/>
      <dgm:t>
        <a:bodyPr/>
        <a:lstStyle/>
        <a:p>
          <a:endParaRPr kumimoji="1" lang="ja-JP" altLang="en-US"/>
        </a:p>
      </dgm:t>
    </dgm:pt>
    <dgm:pt modelId="{28F5B421-C674-0D4B-96EA-523B1818639A}">
      <dgm:prSet phldrT="[テキスト]" custT="1"/>
      <dgm:spPr/>
      <dgm:t>
        <a:bodyPr/>
        <a:lstStyle/>
        <a:p>
          <a:pPr>
            <a:buFont typeface="Arial" panose="020B0604020202020204" pitchFamily="34" charset="0"/>
            <a:buChar char="•"/>
          </a:pPr>
          <a:r>
            <a:rPr kumimoji="1" lang="ja-JP" altLang="en-US" sz="2400"/>
            <a:t>レビューを監視して健全なアプリをおすすめ</a:t>
          </a:r>
        </a:p>
      </dgm:t>
    </dgm:pt>
    <dgm:pt modelId="{68545427-407D-6F42-9B63-C777B261DFAB}" type="sibTrans" cxnId="{C86C12F9-3B24-1142-BE6C-0732FE28D99C}">
      <dgm:prSet/>
      <dgm:spPr/>
      <dgm:t>
        <a:bodyPr/>
        <a:lstStyle/>
        <a:p>
          <a:endParaRPr kumimoji="1" lang="ja-JP" altLang="en-US"/>
        </a:p>
      </dgm:t>
    </dgm:pt>
    <dgm:pt modelId="{A131408A-4999-8A4E-8914-7B3B94EE37CA}" type="parTrans" cxnId="{C86C12F9-3B24-1142-BE6C-0732FE28D99C}">
      <dgm:prSet/>
      <dgm:spPr/>
      <dgm:t>
        <a:bodyPr/>
        <a:lstStyle/>
        <a:p>
          <a:endParaRPr kumimoji="1" lang="ja-JP" altLang="en-US"/>
        </a:p>
      </dgm:t>
    </dgm:pt>
    <dgm:pt modelId="{7A2D9EF1-8B47-4A44-95F2-78A05DE73A07}">
      <dgm:prSet phldrT="[テキスト]" custT="1"/>
      <dgm:spPr/>
      <dgm:t>
        <a:bodyPr/>
        <a:lstStyle/>
        <a:p>
          <a:pPr>
            <a:buFont typeface="Arial" panose="020B0604020202020204" pitchFamily="34" charset="0"/>
            <a:buChar char="•"/>
          </a:pPr>
          <a:r>
            <a:rPr kumimoji="1" lang="ja-JP" altLang="en-US" sz="2400"/>
            <a:t>ユーザー体験の向上</a:t>
          </a:r>
        </a:p>
      </dgm:t>
    </dgm:pt>
    <dgm:pt modelId="{71986E2F-B1CC-0447-8DBC-3F891DB181CE}" type="parTrans" cxnId="{1E0481E2-C632-8547-A326-C79B4F7E12DC}">
      <dgm:prSet/>
      <dgm:spPr/>
      <dgm:t>
        <a:bodyPr/>
        <a:lstStyle/>
        <a:p>
          <a:endParaRPr kumimoji="1" lang="ja-JP" altLang="en-US"/>
        </a:p>
      </dgm:t>
    </dgm:pt>
    <dgm:pt modelId="{FD21E4CF-10C3-4F46-941D-E7356937423C}" type="sibTrans" cxnId="{1E0481E2-C632-8547-A326-C79B4F7E12DC}">
      <dgm:prSet/>
      <dgm:spPr/>
      <dgm:t>
        <a:bodyPr/>
        <a:lstStyle/>
        <a:p>
          <a:endParaRPr kumimoji="1" lang="ja-JP" altLang="en-US"/>
        </a:p>
      </dgm:t>
    </dgm:pt>
    <dgm:pt modelId="{0CDF85FC-1534-8A4B-9A4D-BB566262FA8B}" type="pres">
      <dgm:prSet presAssocID="{D5BCBA00-6472-684A-8D1F-B2941E0B8486}" presName="Name0" presStyleCnt="0">
        <dgm:presLayoutVars>
          <dgm:dir/>
          <dgm:animLvl val="lvl"/>
          <dgm:resizeHandles val="exact"/>
        </dgm:presLayoutVars>
      </dgm:prSet>
      <dgm:spPr/>
    </dgm:pt>
    <dgm:pt modelId="{B42E783D-9F33-654E-A50B-F18B532B4009}" type="pres">
      <dgm:prSet presAssocID="{0B9BD477-7BB8-5E4B-A4C7-5787A48D28A8}" presName="linNode" presStyleCnt="0"/>
      <dgm:spPr/>
    </dgm:pt>
    <dgm:pt modelId="{E9F0E833-F296-174D-A8FD-8026A3CDD3DB}" type="pres">
      <dgm:prSet presAssocID="{0B9BD477-7BB8-5E4B-A4C7-5787A48D28A8}" presName="parentText" presStyleLbl="node1" presStyleIdx="0" presStyleCnt="3" custScaleX="69073" custLinFactNeighborX="-837" custLinFactNeighborY="-28320">
        <dgm:presLayoutVars>
          <dgm:chMax val="1"/>
          <dgm:bulletEnabled val="1"/>
        </dgm:presLayoutVars>
      </dgm:prSet>
      <dgm:spPr/>
    </dgm:pt>
    <dgm:pt modelId="{8F645295-4602-6F42-BDF8-0A258C6A3E93}" type="pres">
      <dgm:prSet presAssocID="{0B9BD477-7BB8-5E4B-A4C7-5787A48D28A8}" presName="descendantText" presStyleLbl="alignAccFollowNode1" presStyleIdx="0" presStyleCnt="3" custScaleX="117010">
        <dgm:presLayoutVars>
          <dgm:bulletEnabled val="1"/>
        </dgm:presLayoutVars>
      </dgm:prSet>
      <dgm:spPr/>
    </dgm:pt>
    <dgm:pt modelId="{C94B685A-1107-604B-A749-38D469A816FA}" type="pres">
      <dgm:prSet presAssocID="{25F58CD9-E870-6A49-8AFC-0CDA7FB94E36}" presName="sp" presStyleCnt="0"/>
      <dgm:spPr/>
    </dgm:pt>
    <dgm:pt modelId="{C0CCC12B-C0DB-AC44-AA5C-7ACDF3383F6B}" type="pres">
      <dgm:prSet presAssocID="{45691853-AAE1-D141-8DEC-9E14F1281961}" presName="linNode" presStyleCnt="0"/>
      <dgm:spPr/>
    </dgm:pt>
    <dgm:pt modelId="{D3421B12-2983-9246-A264-A0948B7BED3A}" type="pres">
      <dgm:prSet presAssocID="{45691853-AAE1-D141-8DEC-9E14F1281961}" presName="parentText" presStyleLbl="node1" presStyleIdx="1" presStyleCnt="3" custScaleX="78852">
        <dgm:presLayoutVars>
          <dgm:chMax val="1"/>
          <dgm:bulletEnabled val="1"/>
        </dgm:presLayoutVars>
      </dgm:prSet>
      <dgm:spPr/>
    </dgm:pt>
    <dgm:pt modelId="{F2E02D8A-181E-6044-9FBF-FD8E02C4EA30}" type="pres">
      <dgm:prSet presAssocID="{45691853-AAE1-D141-8DEC-9E14F1281961}" presName="descendantText" presStyleLbl="alignAccFollowNode1" presStyleIdx="1" presStyleCnt="3" custScaleX="133913">
        <dgm:presLayoutVars>
          <dgm:bulletEnabled val="1"/>
        </dgm:presLayoutVars>
      </dgm:prSet>
      <dgm:spPr/>
    </dgm:pt>
    <dgm:pt modelId="{9CBB286B-301A-7840-A1E0-296F9EE9D947}" type="pres">
      <dgm:prSet presAssocID="{FE0BD6E5-AFCB-1C4A-83D3-497133B066FE}" presName="sp" presStyleCnt="0"/>
      <dgm:spPr/>
    </dgm:pt>
    <dgm:pt modelId="{6AEA3524-0C8D-2241-95EE-648641C58C9C}" type="pres">
      <dgm:prSet presAssocID="{05EC48CA-5785-7842-829F-51B7770A4411}" presName="linNode" presStyleCnt="0"/>
      <dgm:spPr/>
    </dgm:pt>
    <dgm:pt modelId="{608D52D6-73D8-434B-9AD1-2B3F09E1ED8C}" type="pres">
      <dgm:prSet presAssocID="{05EC48CA-5785-7842-829F-51B7770A4411}" presName="parentText" presStyleLbl="node1" presStyleIdx="2" presStyleCnt="3" custScaleX="150012">
        <dgm:presLayoutVars>
          <dgm:chMax val="1"/>
          <dgm:bulletEnabled val="1"/>
        </dgm:presLayoutVars>
      </dgm:prSet>
      <dgm:spPr/>
    </dgm:pt>
    <dgm:pt modelId="{E100483C-27FB-F944-8A7C-2B9B7CFE5F10}" type="pres">
      <dgm:prSet presAssocID="{05EC48CA-5785-7842-829F-51B7770A4411}" presName="descendantText" presStyleLbl="alignAccFollowNode1" presStyleIdx="2" presStyleCnt="3" custScaleX="254711">
        <dgm:presLayoutVars>
          <dgm:bulletEnabled val="1"/>
        </dgm:presLayoutVars>
      </dgm:prSet>
      <dgm:spPr/>
    </dgm:pt>
  </dgm:ptLst>
  <dgm:cxnLst>
    <dgm:cxn modelId="{020AEE02-896C-3448-8A37-89FCBCD8F061}" type="presOf" srcId="{B677961E-B815-8D42-825F-CB8BC67E3199}" destId="{E100483C-27FB-F944-8A7C-2B9B7CFE5F10}" srcOrd="0" destOrd="0" presId="urn:microsoft.com/office/officeart/2005/8/layout/vList5"/>
    <dgm:cxn modelId="{ACB66123-9993-D941-9EA0-53A59EE3F07C}" srcId="{D5BCBA00-6472-684A-8D1F-B2941E0B8486}" destId="{0B9BD477-7BB8-5E4B-A4C7-5787A48D28A8}" srcOrd="0" destOrd="0" parTransId="{03678F2A-0BC8-264B-9B97-A17097DDAFAA}" sibTransId="{25F58CD9-E870-6A49-8AFC-0CDA7FB94E36}"/>
    <dgm:cxn modelId="{41A6323A-D221-9942-AAAF-DD73893A5181}" srcId="{D5BCBA00-6472-684A-8D1F-B2941E0B8486}" destId="{05EC48CA-5785-7842-829F-51B7770A4411}" srcOrd="2" destOrd="0" parTransId="{3EDBF1BF-0304-D34A-8FD9-E62F577BC06D}" sibTransId="{79003B35-22AF-C14D-BD67-3EDB895329F3}"/>
    <dgm:cxn modelId="{49051D4B-D316-5F46-A45F-C8DFF93D1A10}" type="presOf" srcId="{F010B21A-6D0B-924C-8BA4-4C53238D787A}" destId="{8F645295-4602-6F42-BDF8-0A258C6A3E93}" srcOrd="0" destOrd="1" presId="urn:microsoft.com/office/officeart/2005/8/layout/vList5"/>
    <dgm:cxn modelId="{4DDF5654-A0ED-3E41-AACF-6F965B41876E}" srcId="{0B9BD477-7BB8-5E4B-A4C7-5787A48D28A8}" destId="{F010B21A-6D0B-924C-8BA4-4C53238D787A}" srcOrd="1" destOrd="0" parTransId="{4C1F98FD-EEF7-544C-BD58-5FCDA12A28D1}" sibTransId="{E2AC5B91-701B-1C44-B369-7CD884882CC4}"/>
    <dgm:cxn modelId="{DDC02D5B-8534-B942-B532-8B70B6C9A7BD}" type="presOf" srcId="{53EDDC25-2164-6A4E-935C-2633BAA033E5}" destId="{8F645295-4602-6F42-BDF8-0A258C6A3E93}" srcOrd="0" destOrd="0" presId="urn:microsoft.com/office/officeart/2005/8/layout/vList5"/>
    <dgm:cxn modelId="{DA1F1B69-4D0D-EF46-A834-8ACD691BE8F9}" type="presOf" srcId="{D5BCBA00-6472-684A-8D1F-B2941E0B8486}" destId="{0CDF85FC-1534-8A4B-9A4D-BB566262FA8B}" srcOrd="0" destOrd="0" presId="urn:microsoft.com/office/officeart/2005/8/layout/vList5"/>
    <dgm:cxn modelId="{26D1E96E-64AD-8047-BA44-1FACA10DAAEE}" type="presOf" srcId="{7A2D9EF1-8B47-4A44-95F2-78A05DE73A07}" destId="{F2E02D8A-181E-6044-9FBF-FD8E02C4EA30}" srcOrd="0" destOrd="1" presId="urn:microsoft.com/office/officeart/2005/8/layout/vList5"/>
    <dgm:cxn modelId="{CA0E8F81-1335-DF48-B3C9-281F560C71E4}" type="presOf" srcId="{228AD2FE-AF21-A641-9EB1-4DF2AF22B912}" destId="{E100483C-27FB-F944-8A7C-2B9B7CFE5F10}" srcOrd="0" destOrd="1" presId="urn:microsoft.com/office/officeart/2005/8/layout/vList5"/>
    <dgm:cxn modelId="{A136E6A1-5DC4-3F42-9904-4CD699D98337}" srcId="{05EC48CA-5785-7842-829F-51B7770A4411}" destId="{228AD2FE-AF21-A641-9EB1-4DF2AF22B912}" srcOrd="1" destOrd="0" parTransId="{65CB2667-4966-5F41-9538-04CCF26EEE8A}" sibTransId="{8FBF5EC1-E4F1-4F47-B12D-17490900D41B}"/>
    <dgm:cxn modelId="{0ACC68B0-0192-2C4E-8C00-3E7E5F9B39FD}" type="presOf" srcId="{05EC48CA-5785-7842-829F-51B7770A4411}" destId="{608D52D6-73D8-434B-9AD1-2B3F09E1ED8C}" srcOrd="0" destOrd="0" presId="urn:microsoft.com/office/officeart/2005/8/layout/vList5"/>
    <dgm:cxn modelId="{BE7236B1-AB3E-384B-96B1-1D7E590327BC}" srcId="{0B9BD477-7BB8-5E4B-A4C7-5787A48D28A8}" destId="{53EDDC25-2164-6A4E-935C-2633BAA033E5}" srcOrd="0" destOrd="0" parTransId="{9ECFDE3E-4B51-3F4C-8A11-29B0BBC4900A}" sibTransId="{194C497E-0040-3149-8429-21F6F7B7C14B}"/>
    <dgm:cxn modelId="{19EA57BA-BE9A-BF49-946F-8460FA55EF43}" type="presOf" srcId="{0B9BD477-7BB8-5E4B-A4C7-5787A48D28A8}" destId="{E9F0E833-F296-174D-A8FD-8026A3CDD3DB}" srcOrd="0" destOrd="0" presId="urn:microsoft.com/office/officeart/2005/8/layout/vList5"/>
    <dgm:cxn modelId="{1E0481E2-C632-8547-A326-C79B4F7E12DC}" srcId="{45691853-AAE1-D141-8DEC-9E14F1281961}" destId="{7A2D9EF1-8B47-4A44-95F2-78A05DE73A07}" srcOrd="1" destOrd="0" parTransId="{71986E2F-B1CC-0447-8DBC-3F891DB181CE}" sibTransId="{FD21E4CF-10C3-4F46-941D-E7356937423C}"/>
    <dgm:cxn modelId="{091B2CEC-6BF2-7542-8291-6FE58A029C0A}" srcId="{D5BCBA00-6472-684A-8D1F-B2941E0B8486}" destId="{45691853-AAE1-D141-8DEC-9E14F1281961}" srcOrd="1" destOrd="0" parTransId="{2C3FAE95-3B1E-0647-8F7A-ADD92AF2EF25}" sibTransId="{FE0BD6E5-AFCB-1C4A-83D3-497133B066FE}"/>
    <dgm:cxn modelId="{AC06B5EE-832B-8E4B-9BF0-71C06D7BEF24}" type="presOf" srcId="{45691853-AAE1-D141-8DEC-9E14F1281961}" destId="{D3421B12-2983-9246-A264-A0948B7BED3A}" srcOrd="0" destOrd="0" presId="urn:microsoft.com/office/officeart/2005/8/layout/vList5"/>
    <dgm:cxn modelId="{BAB035F5-6558-FB4A-8B5D-EDBBFB91A372}" srcId="{05EC48CA-5785-7842-829F-51B7770A4411}" destId="{B677961E-B815-8D42-825F-CB8BC67E3199}" srcOrd="0" destOrd="0" parTransId="{01441359-EE15-D440-929F-9021B3D9E966}" sibTransId="{A4EFAA05-FCA8-8F45-BB61-4489E46DCF37}"/>
    <dgm:cxn modelId="{C86C12F9-3B24-1142-BE6C-0732FE28D99C}" srcId="{45691853-AAE1-D141-8DEC-9E14F1281961}" destId="{28F5B421-C674-0D4B-96EA-523B1818639A}" srcOrd="0" destOrd="0" parTransId="{A131408A-4999-8A4E-8914-7B3B94EE37CA}" sibTransId="{68545427-407D-6F42-9B63-C777B261DFAB}"/>
    <dgm:cxn modelId="{DF4F7CFA-0C39-5143-BF04-731DFE49BF49}" type="presOf" srcId="{28F5B421-C674-0D4B-96EA-523B1818639A}" destId="{F2E02D8A-181E-6044-9FBF-FD8E02C4EA30}" srcOrd="0" destOrd="0" presId="urn:microsoft.com/office/officeart/2005/8/layout/vList5"/>
    <dgm:cxn modelId="{8E9AF293-2F24-CF4D-A187-B08BD47E4F7F}" type="presParOf" srcId="{0CDF85FC-1534-8A4B-9A4D-BB566262FA8B}" destId="{B42E783D-9F33-654E-A50B-F18B532B4009}" srcOrd="0" destOrd="0" presId="urn:microsoft.com/office/officeart/2005/8/layout/vList5"/>
    <dgm:cxn modelId="{5084F2C4-9608-4F44-ABEE-5DDC180DDD50}" type="presParOf" srcId="{B42E783D-9F33-654E-A50B-F18B532B4009}" destId="{E9F0E833-F296-174D-A8FD-8026A3CDD3DB}" srcOrd="0" destOrd="0" presId="urn:microsoft.com/office/officeart/2005/8/layout/vList5"/>
    <dgm:cxn modelId="{6D0F6A8E-5A9F-EA48-A473-68475E8589F9}" type="presParOf" srcId="{B42E783D-9F33-654E-A50B-F18B532B4009}" destId="{8F645295-4602-6F42-BDF8-0A258C6A3E93}" srcOrd="1" destOrd="0" presId="urn:microsoft.com/office/officeart/2005/8/layout/vList5"/>
    <dgm:cxn modelId="{92F3E41F-B0B4-9841-9BBA-FB82BD8A02E8}" type="presParOf" srcId="{0CDF85FC-1534-8A4B-9A4D-BB566262FA8B}" destId="{C94B685A-1107-604B-A749-38D469A816FA}" srcOrd="1" destOrd="0" presId="urn:microsoft.com/office/officeart/2005/8/layout/vList5"/>
    <dgm:cxn modelId="{ED3B12B0-4BE7-7043-A62A-4DB24E6EFF89}" type="presParOf" srcId="{0CDF85FC-1534-8A4B-9A4D-BB566262FA8B}" destId="{C0CCC12B-C0DB-AC44-AA5C-7ACDF3383F6B}" srcOrd="2" destOrd="0" presId="urn:microsoft.com/office/officeart/2005/8/layout/vList5"/>
    <dgm:cxn modelId="{44FEC7EE-B5D2-3D41-AB7F-387950750AF6}" type="presParOf" srcId="{C0CCC12B-C0DB-AC44-AA5C-7ACDF3383F6B}" destId="{D3421B12-2983-9246-A264-A0948B7BED3A}" srcOrd="0" destOrd="0" presId="urn:microsoft.com/office/officeart/2005/8/layout/vList5"/>
    <dgm:cxn modelId="{03E10BCD-5C4C-7D48-AC7B-DE17C62C1E7D}" type="presParOf" srcId="{C0CCC12B-C0DB-AC44-AA5C-7ACDF3383F6B}" destId="{F2E02D8A-181E-6044-9FBF-FD8E02C4EA30}" srcOrd="1" destOrd="0" presId="urn:microsoft.com/office/officeart/2005/8/layout/vList5"/>
    <dgm:cxn modelId="{FA4446AC-E8F0-2C4E-8AEB-7D01DCD6AC46}" type="presParOf" srcId="{0CDF85FC-1534-8A4B-9A4D-BB566262FA8B}" destId="{9CBB286B-301A-7840-A1E0-296F9EE9D947}" srcOrd="3" destOrd="0" presId="urn:microsoft.com/office/officeart/2005/8/layout/vList5"/>
    <dgm:cxn modelId="{5A2568E0-09B9-F94B-9A0C-98FE7B7D388E}" type="presParOf" srcId="{0CDF85FC-1534-8A4B-9A4D-BB566262FA8B}" destId="{6AEA3524-0C8D-2241-95EE-648641C58C9C}" srcOrd="4" destOrd="0" presId="urn:microsoft.com/office/officeart/2005/8/layout/vList5"/>
    <dgm:cxn modelId="{20AF82B6-E566-7945-9C53-8D9B1FAF4298}" type="presParOf" srcId="{6AEA3524-0C8D-2241-95EE-648641C58C9C}" destId="{608D52D6-73D8-434B-9AD1-2B3F09E1ED8C}" srcOrd="0" destOrd="0" presId="urn:microsoft.com/office/officeart/2005/8/layout/vList5"/>
    <dgm:cxn modelId="{2FB124A0-4269-A742-9A2E-D921782F8215}" type="presParOf" srcId="{6AEA3524-0C8D-2241-95EE-648641C58C9C}" destId="{E100483C-27FB-F944-8A7C-2B9B7CFE5F1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038126-A660-CE4C-972E-3C234B816DE0}">
      <dsp:nvSpPr>
        <dsp:cNvPr id="0" name=""/>
        <dsp:cNvSpPr/>
      </dsp:nvSpPr>
      <dsp:spPr>
        <a:xfrm>
          <a:off x="0" y="0"/>
          <a:ext cx="4971567" cy="12672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kumimoji="1" lang="ja-JP" altLang="en-US" sz="3200" b="1" kern="1200"/>
            <a:t>開発活動のデータ</a:t>
          </a:r>
        </a:p>
      </dsp:txBody>
      <dsp:txXfrm>
        <a:off x="0" y="0"/>
        <a:ext cx="4971567" cy="1267200"/>
      </dsp:txXfrm>
    </dsp:sp>
    <dsp:sp modelId="{C2AC4840-AB9C-9B4C-8516-76EA02446D29}">
      <dsp:nvSpPr>
        <dsp:cNvPr id="0" name=""/>
        <dsp:cNvSpPr/>
      </dsp:nvSpPr>
      <dsp:spPr>
        <a:xfrm>
          <a:off x="51" y="1273583"/>
          <a:ext cx="4971567" cy="253637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kumimoji="1" lang="en-US" altLang="ja-JP" sz="3200" kern="1200" dirty="0"/>
            <a:t>Truck Factor</a:t>
          </a:r>
          <a:r>
            <a:rPr kumimoji="1" lang="ja-JP" altLang="en-US" sz="3200" kern="1200"/>
            <a:t>　</a:t>
          </a:r>
        </a:p>
        <a:p>
          <a:pPr marL="285750" lvl="1" indent="-285750" algn="l" defTabSz="1422400">
            <a:lnSpc>
              <a:spcPct val="90000"/>
            </a:lnSpc>
            <a:spcBef>
              <a:spcPct val="0"/>
            </a:spcBef>
            <a:spcAft>
              <a:spcPct val="15000"/>
            </a:spcAft>
            <a:buChar char="•"/>
          </a:pPr>
          <a:r>
            <a:rPr kumimoji="1" lang="en-US" altLang="ja-JP" sz="3200" kern="1200" dirty="0"/>
            <a:t>TFDD</a:t>
          </a:r>
          <a:r>
            <a:rPr kumimoji="1" lang="ja-JP" altLang="en-US" sz="3200" kern="1200"/>
            <a:t>　</a:t>
          </a:r>
        </a:p>
        <a:p>
          <a:pPr marL="285750" lvl="1" indent="-285750" algn="l" defTabSz="1422400">
            <a:lnSpc>
              <a:spcPct val="90000"/>
            </a:lnSpc>
            <a:spcBef>
              <a:spcPct val="0"/>
            </a:spcBef>
            <a:spcAft>
              <a:spcPct val="15000"/>
            </a:spcAft>
            <a:buChar char="•"/>
          </a:pPr>
          <a:r>
            <a:rPr kumimoji="1" lang="ja-JP" altLang="en-US" sz="3200" kern="1200"/>
            <a:t>コア開発者の人数</a:t>
          </a:r>
        </a:p>
      </dsp:txBody>
      <dsp:txXfrm>
        <a:off x="51" y="1273583"/>
        <a:ext cx="4971567" cy="2536379"/>
      </dsp:txXfrm>
    </dsp:sp>
    <dsp:sp modelId="{4900D888-3AFA-224B-A69A-ED5AAC9BEA76}">
      <dsp:nvSpPr>
        <dsp:cNvPr id="0" name=""/>
        <dsp:cNvSpPr/>
      </dsp:nvSpPr>
      <dsp:spPr>
        <a:xfrm>
          <a:off x="5667638" y="6383"/>
          <a:ext cx="4971567" cy="12672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kumimoji="1" lang="ja-JP" altLang="en-US" sz="3200" b="1" kern="1200"/>
            <a:t>アプリストアのデータ</a:t>
          </a:r>
        </a:p>
      </dsp:txBody>
      <dsp:txXfrm>
        <a:off x="5667638" y="6383"/>
        <a:ext cx="4971567" cy="1267200"/>
      </dsp:txXfrm>
    </dsp:sp>
    <dsp:sp modelId="{BCFBB684-1C9D-684F-AC20-63B5CF25765F}">
      <dsp:nvSpPr>
        <dsp:cNvPr id="0" name=""/>
        <dsp:cNvSpPr/>
      </dsp:nvSpPr>
      <dsp:spPr>
        <a:xfrm>
          <a:off x="5667638" y="1273583"/>
          <a:ext cx="4971567" cy="253637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kumimoji="1" lang="ja-JP" altLang="en-US" sz="3200" b="1" kern="1200"/>
            <a:t>インストール数</a:t>
          </a:r>
        </a:p>
        <a:p>
          <a:pPr marL="285750" lvl="1" indent="-285750" algn="l" defTabSz="1422400">
            <a:lnSpc>
              <a:spcPct val="90000"/>
            </a:lnSpc>
            <a:spcBef>
              <a:spcPct val="0"/>
            </a:spcBef>
            <a:spcAft>
              <a:spcPct val="15000"/>
            </a:spcAft>
            <a:buChar char="•"/>
          </a:pPr>
          <a:r>
            <a:rPr kumimoji="1" lang="ja-JP" altLang="en-US" sz="3200" b="1" kern="1200"/>
            <a:t>スコア</a:t>
          </a:r>
        </a:p>
        <a:p>
          <a:pPr marL="285750" lvl="1" indent="-285750" algn="l" defTabSz="1422400">
            <a:lnSpc>
              <a:spcPct val="90000"/>
            </a:lnSpc>
            <a:spcBef>
              <a:spcPct val="0"/>
            </a:spcBef>
            <a:spcAft>
              <a:spcPct val="15000"/>
            </a:spcAft>
            <a:buChar char="•"/>
          </a:pPr>
          <a:r>
            <a:rPr kumimoji="1" lang="ja-JP" altLang="en-US" sz="3200" b="1" kern="1200"/>
            <a:t>レビュー</a:t>
          </a:r>
        </a:p>
      </dsp:txBody>
      <dsp:txXfrm>
        <a:off x="5667638" y="1273583"/>
        <a:ext cx="4971567" cy="25363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52827C-9086-794E-83C6-1AFBB6681AB5}">
      <dsp:nvSpPr>
        <dsp:cNvPr id="0" name=""/>
        <dsp:cNvSpPr/>
      </dsp:nvSpPr>
      <dsp:spPr>
        <a:xfrm>
          <a:off x="0" y="0"/>
          <a:ext cx="10853229" cy="19484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ja-JP" altLang="en-US" sz="3200" kern="1200"/>
            <a:t>目的</a:t>
          </a:r>
          <a:r>
            <a:rPr lang="en-US" altLang="ja-JP" sz="3200" kern="1200" dirty="0"/>
            <a:t>	</a:t>
          </a:r>
          <a:r>
            <a:rPr lang="ja-JP" altLang="en-US" sz="3200" kern="1200"/>
            <a:t>モバイルアプリ開発が</a:t>
          </a:r>
          <a:r>
            <a:rPr lang="ja-JP" altLang="en-US" sz="3200" b="1" kern="1200"/>
            <a:t>放棄される兆候</a:t>
          </a:r>
          <a:r>
            <a:rPr lang="ja-JP" altLang="en-US" sz="3200" kern="1200"/>
            <a:t>を特定し</a:t>
          </a:r>
          <a:br>
            <a:rPr lang="en-US" altLang="ja-JP" sz="3200" kern="1200" dirty="0"/>
          </a:br>
          <a:r>
            <a:rPr lang="en-US" altLang="ja-JP" sz="3200" kern="1200" dirty="0"/>
            <a:t>	</a:t>
          </a:r>
          <a:r>
            <a:rPr lang="ja-JP" altLang="en-US" sz="3200" kern="1200"/>
            <a:t>持続的な開発を行うための指標を提案する</a:t>
          </a:r>
          <a:endParaRPr kumimoji="1" lang="ja-JP" altLang="en-US" sz="3200" kern="1200"/>
        </a:p>
      </dsp:txBody>
      <dsp:txXfrm>
        <a:off x="95115" y="95115"/>
        <a:ext cx="10662999" cy="1758219"/>
      </dsp:txXfrm>
    </dsp:sp>
    <dsp:sp modelId="{490198F8-2A67-0548-BE36-AB86A3C34132}">
      <dsp:nvSpPr>
        <dsp:cNvPr id="0" name=""/>
        <dsp:cNvSpPr/>
      </dsp:nvSpPr>
      <dsp:spPr>
        <a:xfrm>
          <a:off x="0" y="1959322"/>
          <a:ext cx="10853229" cy="867079"/>
        </a:xfrm>
        <a:prstGeom prst="roundRect">
          <a:avLst/>
        </a:prstGeom>
        <a:noFill/>
        <a:ln w="38100" cap="flat" cmpd="sng" algn="ctr">
          <a:solidFill>
            <a:srgbClr val="4A66A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altLang="ja-JP" sz="3200" kern="1200" dirty="0">
              <a:solidFill>
                <a:sysClr val="windowText" lastClr="000000"/>
              </a:solidFill>
            </a:rPr>
            <a:t>RQ1	</a:t>
          </a:r>
          <a:r>
            <a:rPr lang="ja-JP" altLang="en-US" sz="3200" kern="1200">
              <a:solidFill>
                <a:sysClr val="windowText" lastClr="000000"/>
              </a:solidFill>
            </a:rPr>
            <a:t>アプリはどのくらいの割合で放棄されるのか？</a:t>
          </a:r>
          <a:endParaRPr kumimoji="1" lang="ja-JP" altLang="en-US" sz="3200" kern="1200">
            <a:solidFill>
              <a:sysClr val="windowText" lastClr="000000"/>
            </a:solidFill>
          </a:endParaRPr>
        </a:p>
      </dsp:txBody>
      <dsp:txXfrm>
        <a:off x="42327" y="2001649"/>
        <a:ext cx="10768575" cy="782425"/>
      </dsp:txXfrm>
    </dsp:sp>
    <dsp:sp modelId="{B0DAFFE4-8028-3F46-8094-A0AEB3C1D44C}">
      <dsp:nvSpPr>
        <dsp:cNvPr id="0" name=""/>
        <dsp:cNvSpPr/>
      </dsp:nvSpPr>
      <dsp:spPr>
        <a:xfrm>
          <a:off x="0" y="2833812"/>
          <a:ext cx="10853229" cy="867079"/>
        </a:xfrm>
        <a:prstGeom prst="roundRect">
          <a:avLst/>
        </a:prstGeom>
        <a:noFill/>
        <a:ln w="38100" cap="flat" cmpd="sng" algn="ctr">
          <a:solidFill>
            <a:srgbClr val="4A66A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altLang="ja-JP" sz="3200" kern="1200" dirty="0">
              <a:solidFill>
                <a:sysClr val="windowText" lastClr="000000"/>
              </a:solidFill>
            </a:rPr>
            <a:t>RQ2	</a:t>
          </a:r>
          <a:r>
            <a:rPr lang="ja-JP" altLang="en-US" sz="3200" kern="1200">
              <a:solidFill>
                <a:sysClr val="windowText" lastClr="000000"/>
              </a:solidFill>
            </a:rPr>
            <a:t>放棄されたアプリはどんな特徴があるか？</a:t>
          </a:r>
          <a:endParaRPr lang="en-US" altLang="ja-JP" sz="3200" kern="1200" dirty="0">
            <a:solidFill>
              <a:sysClr val="windowText" lastClr="000000"/>
            </a:solidFill>
          </a:endParaRPr>
        </a:p>
      </dsp:txBody>
      <dsp:txXfrm>
        <a:off x="42327" y="2876139"/>
        <a:ext cx="10768575" cy="782425"/>
      </dsp:txXfrm>
    </dsp:sp>
    <dsp:sp modelId="{AF216C5C-A69A-FC49-B49B-9270D0B0C56A}">
      <dsp:nvSpPr>
        <dsp:cNvPr id="0" name=""/>
        <dsp:cNvSpPr/>
      </dsp:nvSpPr>
      <dsp:spPr>
        <a:xfrm>
          <a:off x="0" y="3708303"/>
          <a:ext cx="10853229" cy="867079"/>
        </a:xfrm>
        <a:prstGeom prst="roundRect">
          <a:avLst/>
        </a:prstGeom>
        <a:noFill/>
        <a:ln w="38100" cap="flat" cmpd="sng" algn="ctr">
          <a:solidFill>
            <a:srgbClr val="4A66A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altLang="ja-JP" sz="3200" kern="1200" dirty="0">
              <a:solidFill>
                <a:sysClr val="windowText" lastClr="000000"/>
              </a:solidFill>
            </a:rPr>
            <a:t>RQ3	</a:t>
          </a:r>
          <a:r>
            <a:rPr lang="ja-JP" altLang="en-US" sz="3200" kern="1200">
              <a:solidFill>
                <a:sysClr val="windowText" lastClr="000000"/>
              </a:solidFill>
            </a:rPr>
            <a:t>ユーザーレビューは放棄に関係あるのか？</a:t>
          </a:r>
          <a:endParaRPr kumimoji="1" lang="ja-JP" altLang="en-US" sz="3200" kern="1200">
            <a:solidFill>
              <a:sysClr val="windowText" lastClr="000000"/>
            </a:solidFill>
          </a:endParaRPr>
        </a:p>
      </dsp:txBody>
      <dsp:txXfrm>
        <a:off x="42327" y="3750630"/>
        <a:ext cx="10768575" cy="7824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842808-03D0-C442-B20F-7F4D3EBA8867}">
      <dsp:nvSpPr>
        <dsp:cNvPr id="0" name=""/>
        <dsp:cNvSpPr/>
      </dsp:nvSpPr>
      <dsp:spPr>
        <a:xfrm rot="5400000">
          <a:off x="-209032" y="210845"/>
          <a:ext cx="1393550" cy="97548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kumimoji="1" lang="ja-JP" altLang="en-US" sz="2700" kern="1200"/>
        </a:p>
      </dsp:txBody>
      <dsp:txXfrm rot="-5400000">
        <a:off x="1" y="489556"/>
        <a:ext cx="975485" cy="418065"/>
      </dsp:txXfrm>
    </dsp:sp>
    <dsp:sp modelId="{B5EE68EA-3267-354D-A37D-76EBA9373DD7}">
      <dsp:nvSpPr>
        <dsp:cNvPr id="0" name=""/>
        <dsp:cNvSpPr/>
      </dsp:nvSpPr>
      <dsp:spPr>
        <a:xfrm rot="5400000">
          <a:off x="4098838" y="-3121540"/>
          <a:ext cx="905807" cy="715251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Font typeface="+mj-lt"/>
            <a:buNone/>
          </a:pPr>
          <a:r>
            <a:rPr lang="ja-JP" altLang="en-US" sz="3100" kern="1200"/>
            <a:t>モバイルアプリのデータセットを取得</a:t>
          </a:r>
          <a:endParaRPr kumimoji="1" lang="ja-JP" altLang="en-US" sz="3100" kern="1200"/>
        </a:p>
      </dsp:txBody>
      <dsp:txXfrm rot="-5400000">
        <a:off x="975485" y="46031"/>
        <a:ext cx="7108296" cy="817371"/>
      </dsp:txXfrm>
    </dsp:sp>
    <dsp:sp modelId="{DC06E8A9-C3FB-C344-9D89-03B1170D65B7}">
      <dsp:nvSpPr>
        <dsp:cNvPr id="0" name=""/>
        <dsp:cNvSpPr/>
      </dsp:nvSpPr>
      <dsp:spPr>
        <a:xfrm rot="5400000">
          <a:off x="-209032" y="1459228"/>
          <a:ext cx="1393550" cy="97548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kumimoji="1" lang="ja-JP" altLang="en-US" sz="2700" kern="1200"/>
        </a:p>
      </dsp:txBody>
      <dsp:txXfrm rot="-5400000">
        <a:off x="1" y="1737939"/>
        <a:ext cx="975485" cy="418065"/>
      </dsp:txXfrm>
    </dsp:sp>
    <dsp:sp modelId="{68862625-14E5-154B-BA7C-6F3C6DFB8CA7}">
      <dsp:nvSpPr>
        <dsp:cNvPr id="0" name=""/>
        <dsp:cNvSpPr/>
      </dsp:nvSpPr>
      <dsp:spPr>
        <a:xfrm rot="5400000">
          <a:off x="4098838" y="-1873157"/>
          <a:ext cx="905807" cy="715251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Font typeface="+mj-lt"/>
            <a:buNone/>
          </a:pPr>
          <a:r>
            <a:rPr lang="ja-JP" altLang="en-US" sz="3100" kern="1200"/>
            <a:t>コア開発者の情報を取得</a:t>
          </a:r>
          <a:endParaRPr kumimoji="1" lang="ja-JP" altLang="en-US" sz="3100" kern="1200"/>
        </a:p>
      </dsp:txBody>
      <dsp:txXfrm rot="-5400000">
        <a:off x="975485" y="1294414"/>
        <a:ext cx="7108296" cy="817371"/>
      </dsp:txXfrm>
    </dsp:sp>
    <dsp:sp modelId="{6E8B455F-B609-C545-89CA-5F32A9DE7410}">
      <dsp:nvSpPr>
        <dsp:cNvPr id="0" name=""/>
        <dsp:cNvSpPr/>
      </dsp:nvSpPr>
      <dsp:spPr>
        <a:xfrm rot="5400000">
          <a:off x="-209032" y="2707611"/>
          <a:ext cx="1393550" cy="97548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kumimoji="1" lang="ja-JP" altLang="en-US" sz="2700" kern="1200"/>
        </a:p>
      </dsp:txBody>
      <dsp:txXfrm rot="-5400000">
        <a:off x="1" y="2986322"/>
        <a:ext cx="975485" cy="418065"/>
      </dsp:txXfrm>
    </dsp:sp>
    <dsp:sp modelId="{99E484CA-EBBC-AC4E-9920-D765F4099E20}">
      <dsp:nvSpPr>
        <dsp:cNvPr id="0" name=""/>
        <dsp:cNvSpPr/>
      </dsp:nvSpPr>
      <dsp:spPr>
        <a:xfrm rot="5400000">
          <a:off x="4098838" y="-624774"/>
          <a:ext cx="905807" cy="715251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Font typeface="+mj-lt"/>
            <a:buNone/>
          </a:pPr>
          <a:r>
            <a:rPr lang="ja-JP" altLang="en-US" sz="3100" kern="1200"/>
            <a:t>アプリのメタデータ、レビューを取得</a:t>
          </a:r>
          <a:endParaRPr kumimoji="1" lang="ja-JP" altLang="en-US" sz="3100" kern="1200"/>
        </a:p>
      </dsp:txBody>
      <dsp:txXfrm rot="-5400000">
        <a:off x="975485" y="2542797"/>
        <a:ext cx="7108296" cy="817371"/>
      </dsp:txXfrm>
    </dsp:sp>
    <dsp:sp modelId="{AD3084D0-818D-7A42-B93B-DD8831A74DB1}">
      <dsp:nvSpPr>
        <dsp:cNvPr id="0" name=""/>
        <dsp:cNvSpPr/>
      </dsp:nvSpPr>
      <dsp:spPr>
        <a:xfrm rot="5400000">
          <a:off x="-209032" y="3955995"/>
          <a:ext cx="1393550" cy="97548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kumimoji="1" lang="ja-JP" altLang="en-US" sz="2700" kern="1200"/>
        </a:p>
      </dsp:txBody>
      <dsp:txXfrm rot="-5400000">
        <a:off x="1" y="4234706"/>
        <a:ext cx="975485" cy="418065"/>
      </dsp:txXfrm>
    </dsp:sp>
    <dsp:sp modelId="{001B7612-E055-F44C-BE2B-92367EB00C15}">
      <dsp:nvSpPr>
        <dsp:cNvPr id="0" name=""/>
        <dsp:cNvSpPr/>
      </dsp:nvSpPr>
      <dsp:spPr>
        <a:xfrm rot="5400000">
          <a:off x="4098838" y="623608"/>
          <a:ext cx="905807" cy="7152514"/>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None/>
          </a:pPr>
          <a:r>
            <a:rPr kumimoji="1" lang="ja-JP" altLang="en-US" sz="3100" kern="1200"/>
            <a:t>分析</a:t>
          </a:r>
        </a:p>
      </dsp:txBody>
      <dsp:txXfrm rot="-5400000">
        <a:off x="975485" y="3791179"/>
        <a:ext cx="7108296" cy="8173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4C460-85C9-D143-8D13-FEE9CC249AEC}">
      <dsp:nvSpPr>
        <dsp:cNvPr id="0" name=""/>
        <dsp:cNvSpPr/>
      </dsp:nvSpPr>
      <dsp:spPr>
        <a:xfrm>
          <a:off x="15" y="0"/>
          <a:ext cx="3211126" cy="12189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kumimoji="1" lang="en-US" altLang="ja-JP" sz="4800" kern="1200" dirty="0"/>
            <a:t>Stable</a:t>
          </a:r>
          <a:endParaRPr kumimoji="1" lang="ja-JP" altLang="en-US" sz="6500" kern="1200"/>
        </a:p>
      </dsp:txBody>
      <dsp:txXfrm>
        <a:off x="35718" y="35703"/>
        <a:ext cx="3139720" cy="1147569"/>
      </dsp:txXfrm>
    </dsp:sp>
    <dsp:sp modelId="{A7B546F7-6B42-7342-92B0-27A3744EFA82}">
      <dsp:nvSpPr>
        <dsp:cNvPr id="0" name=""/>
        <dsp:cNvSpPr/>
      </dsp:nvSpPr>
      <dsp:spPr>
        <a:xfrm>
          <a:off x="0" y="1467543"/>
          <a:ext cx="3211126" cy="122024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kumimoji="1" lang="en-US" altLang="ja-JP" sz="4800" kern="1200" dirty="0"/>
            <a:t>TFDD</a:t>
          </a:r>
          <a:endParaRPr kumimoji="1" lang="ja-JP" altLang="en-US" sz="6500" kern="1200"/>
        </a:p>
      </dsp:txBody>
      <dsp:txXfrm>
        <a:off x="35740" y="1503283"/>
        <a:ext cx="3139646" cy="1148764"/>
      </dsp:txXfrm>
    </dsp:sp>
    <dsp:sp modelId="{7D1CB97D-8183-AA42-A3BA-FDB284C1F6D2}">
      <dsp:nvSpPr>
        <dsp:cNvPr id="0" name=""/>
        <dsp:cNvSpPr/>
      </dsp:nvSpPr>
      <dsp:spPr>
        <a:xfrm>
          <a:off x="321112" y="2687787"/>
          <a:ext cx="1034248" cy="636983"/>
        </a:xfrm>
        <a:custGeom>
          <a:avLst/>
          <a:gdLst/>
          <a:ahLst/>
          <a:cxnLst/>
          <a:rect l="0" t="0" r="0" b="0"/>
          <a:pathLst>
            <a:path>
              <a:moveTo>
                <a:pt x="0" y="0"/>
              </a:moveTo>
              <a:lnTo>
                <a:pt x="0" y="636983"/>
              </a:lnTo>
              <a:lnTo>
                <a:pt x="1034248" y="636983"/>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B807FD-FA6D-B543-AD2D-EC0B156AA974}">
      <dsp:nvSpPr>
        <dsp:cNvPr id="0" name=""/>
        <dsp:cNvSpPr/>
      </dsp:nvSpPr>
      <dsp:spPr>
        <a:xfrm>
          <a:off x="1355361" y="2892769"/>
          <a:ext cx="2568901" cy="864001"/>
        </a:xfrm>
        <a:prstGeom prst="roundRect">
          <a:avLst>
            <a:gd name="adj" fmla="val 10000"/>
          </a:avLst>
        </a:prstGeom>
        <a:solidFill>
          <a:schemeClr val="lt1">
            <a:alpha val="90000"/>
            <a:hueOff val="0"/>
            <a:satOff val="0"/>
            <a:lumOff val="0"/>
            <a:alphaOff val="0"/>
          </a:schemeClr>
        </a:solidFill>
        <a:ln w="76200" cap="flat" cmpd="sng" algn="ctr">
          <a:solidFill>
            <a:srgbClr val="4A66AC"/>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ctr" defTabSz="1600200">
            <a:lnSpc>
              <a:spcPct val="90000"/>
            </a:lnSpc>
            <a:spcBef>
              <a:spcPct val="0"/>
            </a:spcBef>
            <a:spcAft>
              <a:spcPct val="35000"/>
            </a:spcAft>
            <a:buNone/>
          </a:pPr>
          <a:r>
            <a:rPr kumimoji="1" lang="en-US" altLang="ja-JP" sz="3600" kern="1200" dirty="0"/>
            <a:t>Survival</a:t>
          </a:r>
          <a:endParaRPr kumimoji="1" lang="ja-JP" altLang="en-US" sz="2800" kern="1200"/>
        </a:p>
      </dsp:txBody>
      <dsp:txXfrm>
        <a:off x="1380667" y="2918075"/>
        <a:ext cx="2518289" cy="813389"/>
      </dsp:txXfrm>
    </dsp:sp>
    <dsp:sp modelId="{9D2A2BD0-3972-5D45-8C70-3E29C42D11E4}">
      <dsp:nvSpPr>
        <dsp:cNvPr id="0" name=""/>
        <dsp:cNvSpPr/>
      </dsp:nvSpPr>
      <dsp:spPr>
        <a:xfrm>
          <a:off x="321112" y="2687787"/>
          <a:ext cx="1036123" cy="1729531"/>
        </a:xfrm>
        <a:custGeom>
          <a:avLst/>
          <a:gdLst/>
          <a:ahLst/>
          <a:cxnLst/>
          <a:rect l="0" t="0" r="0" b="0"/>
          <a:pathLst>
            <a:path>
              <a:moveTo>
                <a:pt x="0" y="0"/>
              </a:moveTo>
              <a:lnTo>
                <a:pt x="0" y="1729531"/>
              </a:lnTo>
              <a:lnTo>
                <a:pt x="1036123" y="172953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AFFB6F-C94D-AF4D-92CF-222F9498AAAF}">
      <dsp:nvSpPr>
        <dsp:cNvPr id="0" name=""/>
        <dsp:cNvSpPr/>
      </dsp:nvSpPr>
      <dsp:spPr>
        <a:xfrm>
          <a:off x="1357236" y="3985318"/>
          <a:ext cx="2568901" cy="864001"/>
        </a:xfrm>
        <a:prstGeom prst="roundRect">
          <a:avLst>
            <a:gd name="adj" fmla="val 10000"/>
          </a:avLst>
        </a:prstGeom>
        <a:solidFill>
          <a:schemeClr val="lt1">
            <a:alpha val="90000"/>
            <a:hueOff val="0"/>
            <a:satOff val="0"/>
            <a:lumOff val="0"/>
            <a:alphaOff val="0"/>
          </a:schemeClr>
        </a:solidFill>
        <a:ln w="76200" cap="flat" cmpd="sng" algn="ctr">
          <a:solidFill>
            <a:srgbClr val="4A66AC"/>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kumimoji="1" lang="en-US" altLang="ja-JP" sz="2800" kern="1200" dirty="0"/>
            <a:t>Abandoned</a:t>
          </a:r>
          <a:endParaRPr kumimoji="1" lang="ja-JP" altLang="en-US" sz="2800" kern="1200"/>
        </a:p>
      </dsp:txBody>
      <dsp:txXfrm>
        <a:off x="1382542" y="4010624"/>
        <a:ext cx="2518289" cy="8133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CE2A87-A046-0943-B677-BD22E83158F8}">
      <dsp:nvSpPr>
        <dsp:cNvPr id="0" name=""/>
        <dsp:cNvSpPr/>
      </dsp:nvSpPr>
      <dsp:spPr>
        <a:xfrm rot="5400000">
          <a:off x="6665981" y="-3382021"/>
          <a:ext cx="1043516" cy="8073861"/>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TFDD</a:t>
          </a:r>
          <a:r>
            <a:rPr kumimoji="1" lang="ja-JP" altLang="en-US" sz="2400" kern="1200"/>
            <a:t>アプリ</a:t>
          </a:r>
          <a:r>
            <a:rPr kumimoji="1" lang="en-US" altLang="ja-JP" sz="2400" kern="1200" dirty="0"/>
            <a:t>(409</a:t>
          </a:r>
          <a:r>
            <a:rPr kumimoji="1" lang="ja-JP" altLang="en-US" sz="2400" kern="1200"/>
            <a:t>件</a:t>
          </a:r>
          <a:r>
            <a:rPr kumimoji="1" lang="en-US" altLang="ja-JP" sz="2400" kern="1200" dirty="0"/>
            <a:t>)</a:t>
          </a:r>
          <a:r>
            <a:rPr kumimoji="1" lang="ja-JP" altLang="en-US" sz="2400" kern="1200"/>
            <a:t>のレビューは</a:t>
          </a:r>
          <a:r>
            <a:rPr kumimoji="1" lang="en-US" altLang="ja-JP" sz="2400" kern="1200" dirty="0"/>
            <a:t>12</a:t>
          </a:r>
          <a:r>
            <a:rPr kumimoji="1" lang="ja-JP" altLang="en-US" sz="2400" kern="1200"/>
            <a:t>万件存在する</a:t>
          </a:r>
        </a:p>
        <a:p>
          <a:pPr marL="228600" lvl="1" indent="-228600" algn="l" defTabSz="1066800">
            <a:lnSpc>
              <a:spcPct val="90000"/>
            </a:lnSpc>
            <a:spcBef>
              <a:spcPct val="0"/>
            </a:spcBef>
            <a:spcAft>
              <a:spcPct val="15000"/>
            </a:spcAft>
            <a:buChar char="•"/>
          </a:pPr>
          <a:r>
            <a:rPr kumimoji="1" lang="en-US" altLang="ja-JP" sz="2400" kern="1200" dirty="0"/>
            <a:t>Stable</a:t>
          </a:r>
          <a:r>
            <a:rPr kumimoji="1" lang="ja-JP" altLang="en-US" sz="2400" kern="1200"/>
            <a:t>は</a:t>
          </a:r>
          <a:r>
            <a:rPr kumimoji="1" lang="en-US" altLang="ja-JP" sz="2400" kern="1200" dirty="0"/>
            <a:t>60</a:t>
          </a:r>
          <a:r>
            <a:rPr kumimoji="1" lang="ja-JP" altLang="en-US" sz="2400" kern="1200"/>
            <a:t>万件から</a:t>
          </a:r>
          <a:r>
            <a:rPr kumimoji="1" lang="en-US" altLang="ja-JP" sz="2400" kern="1200" dirty="0"/>
            <a:t>12</a:t>
          </a:r>
          <a:r>
            <a:rPr kumimoji="1" lang="ja-JP" altLang="en-US" sz="2400" kern="1200"/>
            <a:t>万件</a:t>
          </a:r>
          <a:r>
            <a:rPr kumimoji="1" lang="en-US" altLang="ja-JP" sz="2400" kern="1200" dirty="0"/>
            <a:t>(</a:t>
          </a:r>
          <a:r>
            <a:rPr kumimoji="1" lang="ja-JP" altLang="en-US" sz="2400" kern="1200"/>
            <a:t>同数</a:t>
          </a:r>
          <a:r>
            <a:rPr kumimoji="1" lang="en-US" altLang="ja-JP" sz="2400" kern="1200" dirty="0"/>
            <a:t>)</a:t>
          </a:r>
          <a:r>
            <a:rPr kumimoji="1" lang="ja-JP" altLang="en-US" sz="2400" kern="1200"/>
            <a:t>をサンプリング</a:t>
          </a:r>
        </a:p>
      </dsp:txBody>
      <dsp:txXfrm rot="-5400000">
        <a:off x="3150809" y="184091"/>
        <a:ext cx="8022921" cy="941636"/>
      </dsp:txXfrm>
    </dsp:sp>
    <dsp:sp modelId="{64981984-0C0C-CE4B-926D-152DDAAC7853}">
      <dsp:nvSpPr>
        <dsp:cNvPr id="0" name=""/>
        <dsp:cNvSpPr/>
      </dsp:nvSpPr>
      <dsp:spPr>
        <a:xfrm>
          <a:off x="549" y="2711"/>
          <a:ext cx="315025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1440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データセット</a:t>
          </a:r>
          <a:endParaRPr kumimoji="1" lang="ja-JP" altLang="en-US" sz="2400" kern="1200"/>
        </a:p>
      </dsp:txBody>
      <dsp:txXfrm>
        <a:off x="64224" y="66386"/>
        <a:ext cx="3022909" cy="1177045"/>
      </dsp:txXfrm>
    </dsp:sp>
    <dsp:sp modelId="{B1BB726A-D44A-C649-B3BE-E91BD0F12680}">
      <dsp:nvSpPr>
        <dsp:cNvPr id="0" name=""/>
        <dsp:cNvSpPr/>
      </dsp:nvSpPr>
      <dsp:spPr>
        <a:xfrm rot="5400000">
          <a:off x="6664714" y="-2011511"/>
          <a:ext cx="1043725" cy="807207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a:t>趣旨（フィードバック、機能要望、バグ報告）</a:t>
          </a:r>
        </a:p>
        <a:p>
          <a:pPr marL="228600" lvl="1" indent="-228600" algn="l" defTabSz="1066800">
            <a:lnSpc>
              <a:spcPct val="90000"/>
            </a:lnSpc>
            <a:spcBef>
              <a:spcPct val="0"/>
            </a:spcBef>
            <a:spcAft>
              <a:spcPct val="15000"/>
            </a:spcAft>
            <a:buChar char="•"/>
          </a:pPr>
          <a:r>
            <a:rPr kumimoji="1" lang="ja-JP" altLang="en-US" sz="2400" kern="1200"/>
            <a:t>感情（肯定、中立、否定）</a:t>
          </a:r>
        </a:p>
      </dsp:txBody>
      <dsp:txXfrm rot="-5400000">
        <a:off x="3150540" y="1553613"/>
        <a:ext cx="8021124" cy="941825"/>
      </dsp:txXfrm>
    </dsp:sp>
    <dsp:sp modelId="{3FCB03BC-268F-EF45-AA81-0F9E6D4204E3}">
      <dsp:nvSpPr>
        <dsp:cNvPr id="0" name=""/>
        <dsp:cNvSpPr/>
      </dsp:nvSpPr>
      <dsp:spPr>
        <a:xfrm>
          <a:off x="549" y="1372327"/>
          <a:ext cx="314998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ラベル決定</a:t>
          </a:r>
          <a:endParaRPr kumimoji="1" lang="en-US" altLang="ja-JP" sz="3200" kern="1200" dirty="0"/>
        </a:p>
      </dsp:txBody>
      <dsp:txXfrm>
        <a:off x="64224" y="1436002"/>
        <a:ext cx="3022639" cy="1177045"/>
      </dsp:txXfrm>
    </dsp:sp>
    <dsp:sp modelId="{CE416CE7-508D-4A46-8B78-025713244EE2}">
      <dsp:nvSpPr>
        <dsp:cNvPr id="0" name=""/>
        <dsp:cNvSpPr/>
      </dsp:nvSpPr>
      <dsp:spPr>
        <a:xfrm rot="5400000">
          <a:off x="6662854" y="-639922"/>
          <a:ext cx="1043516" cy="8068127"/>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500</a:t>
          </a:r>
          <a:r>
            <a:rPr kumimoji="1" lang="ja-JP" altLang="en-US" sz="2400" kern="1200"/>
            <a:t>件のレビューを手作業でラベリング</a:t>
          </a:r>
        </a:p>
        <a:p>
          <a:pPr marL="228600" lvl="1" indent="-228600" algn="l" defTabSz="1066800">
            <a:lnSpc>
              <a:spcPct val="90000"/>
            </a:lnSpc>
            <a:spcBef>
              <a:spcPct val="0"/>
            </a:spcBef>
            <a:spcAft>
              <a:spcPct val="15000"/>
            </a:spcAft>
            <a:buChar char="•"/>
          </a:pPr>
          <a:r>
            <a:rPr kumimoji="1" lang="ja-JP" altLang="en-US" sz="2400" kern="1200"/>
            <a:t>正答率が</a:t>
          </a:r>
          <a:r>
            <a:rPr kumimoji="1" lang="en-US" altLang="ja-JP" sz="2400" kern="1200" dirty="0"/>
            <a:t>8</a:t>
          </a:r>
          <a:r>
            <a:rPr kumimoji="1" lang="ja-JP" altLang="en-US" sz="2400" kern="1200"/>
            <a:t>割を超えるようにプロンプトを作成</a:t>
          </a:r>
        </a:p>
      </dsp:txBody>
      <dsp:txXfrm rot="-5400000">
        <a:off x="3150549" y="2923323"/>
        <a:ext cx="8017187" cy="941636"/>
      </dsp:txXfrm>
    </dsp:sp>
    <dsp:sp modelId="{C3573E89-C829-5B45-B055-6A70D1BD8FE7}">
      <dsp:nvSpPr>
        <dsp:cNvPr id="0" name=""/>
        <dsp:cNvSpPr/>
      </dsp:nvSpPr>
      <dsp:spPr>
        <a:xfrm>
          <a:off x="549" y="2741943"/>
          <a:ext cx="3149999"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36000" numCol="1" spcCol="1270" anchor="ctr" anchorCtr="1">
          <a:noAutofit/>
        </a:bodyPr>
        <a:lstStyle/>
        <a:p>
          <a:pPr marL="0" lvl="0" indent="0" algn="ctr" defTabSz="1066800">
            <a:lnSpc>
              <a:spcPct val="90000"/>
            </a:lnSpc>
            <a:spcBef>
              <a:spcPct val="0"/>
            </a:spcBef>
            <a:spcAft>
              <a:spcPct val="35000"/>
            </a:spcAft>
            <a:buNone/>
          </a:pPr>
          <a:r>
            <a:rPr kumimoji="1" lang="ja-JP" altLang="en-US" sz="2400" kern="1200"/>
            <a:t>プロンプト</a:t>
          </a:r>
          <a:endParaRPr kumimoji="1" lang="en-US" altLang="ja-JP" sz="2400" kern="1200" dirty="0"/>
        </a:p>
        <a:p>
          <a:pPr marL="0" lvl="0" indent="0" algn="ctr" defTabSz="1066800">
            <a:lnSpc>
              <a:spcPct val="90000"/>
            </a:lnSpc>
            <a:spcBef>
              <a:spcPct val="0"/>
            </a:spcBef>
            <a:spcAft>
              <a:spcPct val="35000"/>
            </a:spcAft>
            <a:buNone/>
          </a:pPr>
          <a:r>
            <a:rPr kumimoji="1" lang="ja-JP" altLang="en-US" sz="2400" kern="1200"/>
            <a:t>チューニング</a:t>
          </a:r>
        </a:p>
      </dsp:txBody>
      <dsp:txXfrm>
        <a:off x="64224" y="2805618"/>
        <a:ext cx="3022649" cy="1177045"/>
      </dsp:txXfrm>
    </dsp:sp>
    <dsp:sp modelId="{24DCF73D-814B-DF42-95D6-6A60653B60D0}">
      <dsp:nvSpPr>
        <dsp:cNvPr id="0" name=""/>
        <dsp:cNvSpPr/>
      </dsp:nvSpPr>
      <dsp:spPr>
        <a:xfrm rot="5400000">
          <a:off x="6665599" y="726957"/>
          <a:ext cx="1043516" cy="8073599"/>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OpenAI API</a:t>
          </a:r>
          <a:r>
            <a:rPr kumimoji="1" lang="ja-JP" altLang="en-US" sz="2400" kern="1200"/>
            <a:t>のバッチ処理で全</a:t>
          </a:r>
          <a:r>
            <a:rPr kumimoji="1" lang="en-US" altLang="ja-JP" sz="2400" kern="1200" dirty="0"/>
            <a:t>24</a:t>
          </a:r>
          <a:r>
            <a:rPr kumimoji="1" lang="ja-JP" altLang="en-US" sz="2400" kern="1200"/>
            <a:t>万件をラベリング</a:t>
          </a:r>
        </a:p>
        <a:p>
          <a:pPr marL="228600" lvl="1" indent="-228600" algn="l" defTabSz="1066800">
            <a:lnSpc>
              <a:spcPct val="90000"/>
            </a:lnSpc>
            <a:spcBef>
              <a:spcPct val="0"/>
            </a:spcBef>
            <a:spcAft>
              <a:spcPct val="15000"/>
            </a:spcAft>
            <a:buChar char="•"/>
          </a:pPr>
          <a:r>
            <a:rPr kumimoji="1" lang="ja-JP" altLang="en-US" sz="2400" kern="1200"/>
            <a:t>モデルは</a:t>
          </a:r>
          <a:r>
            <a:rPr kumimoji="1" lang="en-US" altLang="ja-JP" sz="2400" kern="1200" dirty="0"/>
            <a:t>GPT 4o-mini</a:t>
          </a:r>
          <a:endParaRPr kumimoji="1" lang="ja-JP" altLang="en-US" sz="2400" kern="1200"/>
        </a:p>
      </dsp:txBody>
      <dsp:txXfrm rot="-5400000">
        <a:off x="3150558" y="4292938"/>
        <a:ext cx="8022659" cy="941636"/>
      </dsp:txXfrm>
    </dsp:sp>
    <dsp:sp modelId="{3149FF97-65D1-374B-8191-26B1967B2B23}">
      <dsp:nvSpPr>
        <dsp:cNvPr id="0" name=""/>
        <dsp:cNvSpPr/>
      </dsp:nvSpPr>
      <dsp:spPr>
        <a:xfrm>
          <a:off x="549" y="4111559"/>
          <a:ext cx="3150007" cy="13043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a:t>実行</a:t>
          </a:r>
        </a:p>
      </dsp:txBody>
      <dsp:txXfrm>
        <a:off x="64224" y="4175234"/>
        <a:ext cx="3022657" cy="11770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D3A1D5-31B6-664F-B3E1-A59B76C9030C}">
      <dsp:nvSpPr>
        <dsp:cNvPr id="0" name=""/>
        <dsp:cNvSpPr/>
      </dsp:nvSpPr>
      <dsp:spPr>
        <a:xfrm rot="5400000">
          <a:off x="5947206" y="-3247565"/>
          <a:ext cx="1397000" cy="8246672"/>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TFDD</a:t>
          </a:r>
          <a:r>
            <a:rPr kumimoji="1" lang="ja-JP" altLang="en-US" sz="2400" kern="1200"/>
            <a:t>の発生率は</a:t>
          </a:r>
          <a:r>
            <a:rPr kumimoji="1" lang="en-US" altLang="ja-JP" sz="2400" kern="1200" dirty="0"/>
            <a:t>50%</a:t>
          </a:r>
          <a:endParaRPr kumimoji="1" lang="ja-JP" altLang="en-US" sz="2400" kern="1200"/>
        </a:p>
        <a:p>
          <a:pPr marL="228600" lvl="1" indent="-228600" algn="l" defTabSz="1066800">
            <a:lnSpc>
              <a:spcPct val="90000"/>
            </a:lnSpc>
            <a:spcBef>
              <a:spcPct val="0"/>
            </a:spcBef>
            <a:spcAft>
              <a:spcPct val="15000"/>
            </a:spcAft>
            <a:buChar char="•"/>
          </a:pPr>
          <a:r>
            <a:rPr kumimoji="1" lang="ja-JP" altLang="en-US" sz="2400" kern="1200"/>
            <a:t>多くの場合</a:t>
          </a:r>
          <a:r>
            <a:rPr kumimoji="1" lang="en-US" altLang="ja-JP" sz="2400" kern="1200" dirty="0"/>
            <a:t>1</a:t>
          </a:r>
          <a:r>
            <a:rPr kumimoji="1" lang="ja-JP" altLang="en-US" sz="2400" kern="1200"/>
            <a:t>人の開発者で保守開発を行なっている</a:t>
          </a:r>
        </a:p>
      </dsp:txBody>
      <dsp:txXfrm rot="-5400000">
        <a:off x="2522370" y="245467"/>
        <a:ext cx="8178476" cy="1260608"/>
      </dsp:txXfrm>
    </dsp:sp>
    <dsp:sp modelId="{B48E78F5-CA34-2941-B66C-ADC062FD1B5E}">
      <dsp:nvSpPr>
        <dsp:cNvPr id="0" name=""/>
        <dsp:cNvSpPr/>
      </dsp:nvSpPr>
      <dsp:spPr>
        <a:xfrm>
          <a:off x="2373" y="2645"/>
          <a:ext cx="2519997" cy="1746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en-US" altLang="ja-JP" sz="3200" kern="1200" dirty="0"/>
            <a:t>RQ1</a:t>
          </a:r>
        </a:p>
        <a:p>
          <a:pPr marL="0" lvl="0" indent="0" algn="ctr" defTabSz="1422400">
            <a:lnSpc>
              <a:spcPct val="90000"/>
            </a:lnSpc>
            <a:spcBef>
              <a:spcPct val="0"/>
            </a:spcBef>
            <a:spcAft>
              <a:spcPct val="35000"/>
            </a:spcAft>
            <a:buNone/>
          </a:pPr>
          <a:r>
            <a:rPr kumimoji="1" lang="ja-JP" altLang="en-US" sz="3200" kern="1200"/>
            <a:t>発生の様子</a:t>
          </a:r>
        </a:p>
      </dsp:txBody>
      <dsp:txXfrm>
        <a:off x="87618" y="87890"/>
        <a:ext cx="2349507" cy="1575760"/>
      </dsp:txXfrm>
    </dsp:sp>
    <dsp:sp modelId="{85ED7250-B8A3-AD43-8D5F-668922D497A7}">
      <dsp:nvSpPr>
        <dsp:cNvPr id="0" name=""/>
        <dsp:cNvSpPr/>
      </dsp:nvSpPr>
      <dsp:spPr>
        <a:xfrm rot="5400000">
          <a:off x="5945794" y="-1412593"/>
          <a:ext cx="1397000" cy="8243853"/>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kumimoji="1" lang="en-US" altLang="ja-JP" sz="2400" kern="1200" dirty="0"/>
            <a:t>TFDD</a:t>
          </a:r>
          <a:r>
            <a:rPr kumimoji="1" lang="ja-JP" altLang="en-US" sz="2400" kern="1200"/>
            <a:t>の方がインストール数やスコアが良い傾向がある</a:t>
          </a:r>
        </a:p>
        <a:p>
          <a:pPr marL="228600" lvl="1" indent="-228600" algn="l" defTabSz="1066800">
            <a:lnSpc>
              <a:spcPct val="90000"/>
            </a:lnSpc>
            <a:spcBef>
              <a:spcPct val="0"/>
            </a:spcBef>
            <a:spcAft>
              <a:spcPct val="15000"/>
            </a:spcAft>
            <a:buChar char="•"/>
          </a:pPr>
          <a:r>
            <a:rPr kumimoji="1" lang="ja-JP" altLang="en-US" sz="2400" kern="1200"/>
            <a:t>市場で成功したアプリでも開発放棄になるかもしれない</a:t>
          </a:r>
        </a:p>
      </dsp:txBody>
      <dsp:txXfrm rot="-5400000">
        <a:off x="2522368" y="2079029"/>
        <a:ext cx="8175657" cy="1260608"/>
      </dsp:txXfrm>
    </dsp:sp>
    <dsp:sp modelId="{623FAB91-4C80-8F44-BC1E-79B03D7872B6}">
      <dsp:nvSpPr>
        <dsp:cNvPr id="0" name=""/>
        <dsp:cNvSpPr/>
      </dsp:nvSpPr>
      <dsp:spPr>
        <a:xfrm>
          <a:off x="2373" y="1836208"/>
          <a:ext cx="2519994" cy="1746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en-US" altLang="ja-JP" sz="3200" kern="1200" dirty="0"/>
            <a:t>RQ2</a:t>
          </a:r>
        </a:p>
        <a:p>
          <a:pPr marL="0" lvl="0" indent="0" algn="ctr" defTabSz="1422400">
            <a:lnSpc>
              <a:spcPct val="90000"/>
            </a:lnSpc>
            <a:spcBef>
              <a:spcPct val="0"/>
            </a:spcBef>
            <a:spcAft>
              <a:spcPct val="35000"/>
            </a:spcAft>
            <a:buNone/>
          </a:pPr>
          <a:r>
            <a:rPr kumimoji="1" lang="ja-JP" altLang="en-US" sz="3200" kern="1200"/>
            <a:t>特徴</a:t>
          </a:r>
        </a:p>
      </dsp:txBody>
      <dsp:txXfrm>
        <a:off x="87618" y="1921453"/>
        <a:ext cx="2349504" cy="1575760"/>
      </dsp:txXfrm>
    </dsp:sp>
    <dsp:sp modelId="{7EC9D16C-CD9B-CB49-B2CC-579284AA5641}">
      <dsp:nvSpPr>
        <dsp:cNvPr id="0" name=""/>
        <dsp:cNvSpPr/>
      </dsp:nvSpPr>
      <dsp:spPr>
        <a:xfrm rot="5400000">
          <a:off x="5947255" y="419498"/>
          <a:ext cx="1397000" cy="8246795"/>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kumimoji="1" lang="ja-JP" altLang="en-US" sz="2400" kern="1200"/>
            <a:t>否定的なレビューや機能追加の要望は</a:t>
          </a:r>
          <a:r>
            <a:rPr kumimoji="1" lang="en-US" altLang="ja-JP" sz="2400" kern="1200" dirty="0"/>
            <a:t>TFDD</a:t>
          </a:r>
          <a:r>
            <a:rPr kumimoji="1" lang="ja-JP" altLang="en-US" sz="2400" kern="1200"/>
            <a:t>の傾向</a:t>
          </a:r>
        </a:p>
        <a:p>
          <a:pPr marL="228600" lvl="1" indent="-228600" algn="l" defTabSz="1066800">
            <a:lnSpc>
              <a:spcPct val="90000"/>
            </a:lnSpc>
            <a:spcBef>
              <a:spcPct val="0"/>
            </a:spcBef>
            <a:spcAft>
              <a:spcPct val="15000"/>
            </a:spcAft>
            <a:buChar char="•"/>
          </a:pPr>
          <a:r>
            <a:rPr kumimoji="1" lang="en-US" altLang="ja-JP" sz="2400" kern="1200" dirty="0"/>
            <a:t>Stable</a:t>
          </a:r>
          <a:r>
            <a:rPr kumimoji="1" lang="ja-JP" altLang="en-US" sz="2400" kern="1200"/>
            <a:t>と</a:t>
          </a:r>
          <a:r>
            <a:rPr kumimoji="1" lang="en-US" altLang="ja-JP" sz="2400" kern="1200" dirty="0"/>
            <a:t>TFDD</a:t>
          </a:r>
          <a:r>
            <a:rPr kumimoji="1" lang="ja-JP" altLang="en-US" sz="2400" kern="1200"/>
            <a:t>の違いが最も現れた</a:t>
          </a:r>
        </a:p>
      </dsp:txBody>
      <dsp:txXfrm rot="-5400000">
        <a:off x="2522358" y="3912591"/>
        <a:ext cx="8178599" cy="1260608"/>
      </dsp:txXfrm>
    </dsp:sp>
    <dsp:sp modelId="{6E3A5530-2942-1E4F-9C4B-B8F0EC050330}">
      <dsp:nvSpPr>
        <dsp:cNvPr id="0" name=""/>
        <dsp:cNvSpPr/>
      </dsp:nvSpPr>
      <dsp:spPr>
        <a:xfrm>
          <a:off x="2373" y="3669771"/>
          <a:ext cx="2519984" cy="1746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kumimoji="1" lang="en-US" altLang="ja-JP" sz="3200" kern="1200" dirty="0"/>
            <a:t>RQ3</a:t>
          </a:r>
        </a:p>
        <a:p>
          <a:pPr marL="0" lvl="0" indent="0" algn="ctr" defTabSz="1422400">
            <a:lnSpc>
              <a:spcPct val="90000"/>
            </a:lnSpc>
            <a:spcBef>
              <a:spcPct val="0"/>
            </a:spcBef>
            <a:spcAft>
              <a:spcPct val="35000"/>
            </a:spcAft>
            <a:buNone/>
          </a:pPr>
          <a:r>
            <a:rPr kumimoji="1" lang="ja-JP" altLang="en-US" sz="3200" kern="1200"/>
            <a:t>レビュー</a:t>
          </a:r>
        </a:p>
      </dsp:txBody>
      <dsp:txXfrm>
        <a:off x="87618" y="3755016"/>
        <a:ext cx="2349494" cy="15757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645295-4602-6F42-BDF8-0A258C6A3E93}">
      <dsp:nvSpPr>
        <dsp:cNvPr id="0" name=""/>
        <dsp:cNvSpPr/>
      </dsp:nvSpPr>
      <dsp:spPr>
        <a:xfrm rot="5400000">
          <a:off x="5395091" y="-2903306"/>
          <a:ext cx="1032524" cy="7101179"/>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 typeface="Arial" panose="020B0604020202020204" pitchFamily="34" charset="0"/>
            <a:buChar char="•"/>
          </a:pPr>
          <a:r>
            <a:rPr lang="ja-JP" altLang="en-US" sz="2400" kern="1200"/>
            <a:t>アプリの持続可能性の新たな指標に</a:t>
          </a:r>
          <a:endParaRPr kumimoji="1" lang="ja-JP" altLang="en-US" sz="2400" kern="1200"/>
        </a:p>
        <a:p>
          <a:pPr marL="228600" lvl="1" indent="-228600" algn="l" defTabSz="1066800">
            <a:lnSpc>
              <a:spcPct val="90000"/>
            </a:lnSpc>
            <a:spcBef>
              <a:spcPct val="0"/>
            </a:spcBef>
            <a:spcAft>
              <a:spcPct val="15000"/>
            </a:spcAft>
            <a:buFont typeface="Arial" panose="020B0604020202020204" pitchFamily="34" charset="0"/>
            <a:buChar char="•"/>
          </a:pPr>
          <a:r>
            <a:rPr kumimoji="1" lang="ja-JP" altLang="en-US" sz="2400" kern="1200"/>
            <a:t>より良いアプリ寿命予測モデルの開発</a:t>
          </a:r>
        </a:p>
      </dsp:txBody>
      <dsp:txXfrm rot="-5400000">
        <a:off x="2360764" y="181425"/>
        <a:ext cx="7050775" cy="931716"/>
      </dsp:txXfrm>
    </dsp:sp>
    <dsp:sp modelId="{E9F0E833-F296-174D-A8FD-8026A3CDD3DB}">
      <dsp:nvSpPr>
        <dsp:cNvPr id="0" name=""/>
        <dsp:cNvSpPr/>
      </dsp:nvSpPr>
      <dsp:spPr>
        <a:xfrm>
          <a:off x="0" y="0"/>
          <a:ext cx="2357970" cy="12906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a:t>研究者</a:t>
          </a:r>
          <a:endParaRPr kumimoji="1" lang="ja-JP" altLang="en-US" sz="4800" kern="1200"/>
        </a:p>
      </dsp:txBody>
      <dsp:txXfrm>
        <a:off x="63005" y="63005"/>
        <a:ext cx="2231960" cy="1164646"/>
      </dsp:txXfrm>
    </dsp:sp>
    <dsp:sp modelId="{F2E02D8A-181E-6044-9FBF-FD8E02C4EA30}">
      <dsp:nvSpPr>
        <dsp:cNvPr id="0" name=""/>
        <dsp:cNvSpPr/>
      </dsp:nvSpPr>
      <dsp:spPr>
        <a:xfrm rot="5400000">
          <a:off x="5404015" y="-1557058"/>
          <a:ext cx="1032524" cy="7119061"/>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 typeface="Arial" panose="020B0604020202020204" pitchFamily="34" charset="0"/>
            <a:buChar char="•"/>
          </a:pPr>
          <a:r>
            <a:rPr kumimoji="1" lang="ja-JP" altLang="en-US" sz="2400" kern="1200"/>
            <a:t>レビューを監視して健全なアプリをおすすめ</a:t>
          </a:r>
        </a:p>
        <a:p>
          <a:pPr marL="228600" lvl="1" indent="-228600" algn="l" defTabSz="1066800">
            <a:lnSpc>
              <a:spcPct val="90000"/>
            </a:lnSpc>
            <a:spcBef>
              <a:spcPct val="0"/>
            </a:spcBef>
            <a:spcAft>
              <a:spcPct val="15000"/>
            </a:spcAft>
            <a:buFont typeface="Arial" panose="020B0604020202020204" pitchFamily="34" charset="0"/>
            <a:buChar char="•"/>
          </a:pPr>
          <a:r>
            <a:rPr kumimoji="1" lang="ja-JP" altLang="en-US" sz="2400" kern="1200"/>
            <a:t>ユーザー体験の向上</a:t>
          </a:r>
        </a:p>
      </dsp:txBody>
      <dsp:txXfrm rot="-5400000">
        <a:off x="2360747" y="1536614"/>
        <a:ext cx="7068657" cy="931716"/>
      </dsp:txXfrm>
    </dsp:sp>
    <dsp:sp modelId="{D3421B12-2983-9246-A264-A0948B7BED3A}">
      <dsp:nvSpPr>
        <dsp:cNvPr id="0" name=""/>
        <dsp:cNvSpPr/>
      </dsp:nvSpPr>
      <dsp:spPr>
        <a:xfrm>
          <a:off x="2793" y="1357144"/>
          <a:ext cx="2357953" cy="12906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a:t>アプリストア</a:t>
          </a:r>
        </a:p>
      </dsp:txBody>
      <dsp:txXfrm>
        <a:off x="65798" y="1420149"/>
        <a:ext cx="2231943" cy="1164646"/>
      </dsp:txXfrm>
    </dsp:sp>
    <dsp:sp modelId="{E100483C-27FB-F944-8A7C-2B9B7CFE5F10}">
      <dsp:nvSpPr>
        <dsp:cNvPr id="0" name=""/>
        <dsp:cNvSpPr/>
      </dsp:nvSpPr>
      <dsp:spPr>
        <a:xfrm rot="5400000">
          <a:off x="5403326" y="-201166"/>
          <a:ext cx="1032524" cy="7117655"/>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 typeface="Arial" panose="020B0604020202020204" pitchFamily="34" charset="0"/>
            <a:buChar char="•"/>
          </a:pPr>
          <a:r>
            <a:rPr kumimoji="1" lang="ja-JP" altLang="en-US" sz="2400" kern="1200"/>
            <a:t>アプリのレビューを見て比較と検討を行う</a:t>
          </a:r>
        </a:p>
        <a:p>
          <a:pPr marL="228600" lvl="1" indent="-228600" algn="l" defTabSz="1066800">
            <a:lnSpc>
              <a:spcPct val="90000"/>
            </a:lnSpc>
            <a:spcBef>
              <a:spcPct val="0"/>
            </a:spcBef>
            <a:spcAft>
              <a:spcPct val="15000"/>
            </a:spcAft>
            <a:buFont typeface="Arial" panose="020B0604020202020204" pitchFamily="34" charset="0"/>
            <a:buChar char="•"/>
          </a:pPr>
          <a:r>
            <a:rPr kumimoji="1" lang="ja-JP" altLang="en-US" sz="2400" kern="1200"/>
            <a:t>長く使えるアプリをインストールできる</a:t>
          </a:r>
        </a:p>
      </dsp:txBody>
      <dsp:txXfrm rot="-5400000">
        <a:off x="2360761" y="2891803"/>
        <a:ext cx="7067251" cy="931716"/>
      </dsp:txXfrm>
    </dsp:sp>
    <dsp:sp modelId="{608D52D6-73D8-434B-9AD1-2B3F09E1ED8C}">
      <dsp:nvSpPr>
        <dsp:cNvPr id="0" name=""/>
        <dsp:cNvSpPr/>
      </dsp:nvSpPr>
      <dsp:spPr>
        <a:xfrm>
          <a:off x="2793" y="2712333"/>
          <a:ext cx="2357967" cy="12906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ja-JP" altLang="en-US" sz="3600" kern="1200"/>
            <a:t>ユーザー</a:t>
          </a:r>
          <a:endParaRPr kumimoji="1" lang="ja-JP" altLang="en-US" sz="3600" kern="1200"/>
        </a:p>
      </dsp:txBody>
      <dsp:txXfrm>
        <a:off x="65798" y="2775338"/>
        <a:ext cx="2231957" cy="116464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0.26703</cdr:y>
    </cdr:from>
    <cdr:to>
      <cdr:x>0.25435</cdr:x>
      <cdr:y>0.43504</cdr:y>
    </cdr:to>
    <cdr:sp macro="" textlink="">
      <cdr:nvSpPr>
        <cdr:cNvPr id="2" name="テキスト ボックス 1">
          <a:extLst xmlns:a="http://schemas.openxmlformats.org/drawingml/2006/main">
            <a:ext uri="{FF2B5EF4-FFF2-40B4-BE49-F238E27FC236}">
              <a16:creationId xmlns:a16="http://schemas.microsoft.com/office/drawing/2014/main" id="{D7EFA27E-A8E0-4F14-28F7-F2469A103B54}"/>
            </a:ext>
          </a:extLst>
        </cdr:cNvPr>
        <cdr:cNvSpPr txBox="1"/>
      </cdr:nvSpPr>
      <cdr:spPr>
        <a:xfrm xmlns:a="http://schemas.openxmlformats.org/drawingml/2006/main">
          <a:off x="0" y="1060687"/>
          <a:ext cx="871770" cy="6673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altLang="ja-JP" sz="1600" kern="1200" dirty="0"/>
            <a:t>TFDD</a:t>
          </a:r>
        </a:p>
        <a:p xmlns:a="http://schemas.openxmlformats.org/drawingml/2006/main">
          <a:pPr algn="ctr"/>
          <a:r>
            <a:rPr lang="en-US" altLang="ja-JP" sz="1600" kern="1200" dirty="0"/>
            <a:t>89%</a:t>
          </a:r>
          <a:endParaRPr lang="ja-JP" altLang="en-US" sz="1600" kern="12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2AF68F0C-F65B-4022-8B38-56495FC3B88C}" type="datetimeFigureOut">
              <a:rPr kumimoji="1" lang="ja-JP" altLang="en-US" smtClean="0"/>
              <a:t>2025/12/11</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73D1E554-AADA-4830-AD5B-C305762D4E14}" type="slidenum">
              <a:rPr kumimoji="1" lang="ja-JP" altLang="en-US" smtClean="0"/>
              <a:t>‹#›</a:t>
            </a:fld>
            <a:endParaRPr kumimoji="1" lang="ja-JP" altLang="en-US"/>
          </a:p>
        </p:txBody>
      </p:sp>
    </p:spTree>
    <p:extLst>
      <p:ext uri="{BB962C8B-B14F-4D97-AF65-F5344CB8AC3E}">
        <p14:creationId xmlns:p14="http://schemas.microsoft.com/office/powerpoint/2010/main" val="15354067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大阪大学基礎工学部情報科学科の松下です。私の研究のテーマは</a:t>
            </a:r>
            <a:r>
              <a:rPr lang="ja-JP" altLang="en-US" sz="1200"/>
              <a:t>モバイルマーケットプレイスにおけるアプリの放棄、開発者の離脱とユーザーフィードバックの影響です</a:t>
            </a:r>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a:t>
            </a:fld>
            <a:endParaRPr kumimoji="1" lang="ja-JP" altLang="en-US"/>
          </a:p>
        </p:txBody>
      </p:sp>
    </p:spTree>
    <p:extLst>
      <p:ext uri="{BB962C8B-B14F-4D97-AF65-F5344CB8AC3E}">
        <p14:creationId xmlns:p14="http://schemas.microsoft.com/office/powerpoint/2010/main" val="933673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研究概要として目的と</a:t>
            </a:r>
            <a:r>
              <a:rPr kumimoji="1" lang="en-US" altLang="ja-JP" dirty="0"/>
              <a:t>RQ</a:t>
            </a:r>
            <a:r>
              <a:rPr kumimoji="1" lang="ja-JP" altLang="en-US"/>
              <a:t>を説明します</a:t>
            </a:r>
            <a:endParaRPr kumimoji="1" lang="en-US" altLang="ja-JP" dirty="0"/>
          </a:p>
          <a:p>
            <a:r>
              <a:rPr kumimoji="1" lang="ja-JP" altLang="en-US"/>
              <a:t>まず目的はモバイルアプリ開発が放棄される兆候を特定し持続的な開発を行うための指標を提案します</a:t>
            </a:r>
            <a:endParaRPr kumimoji="1" lang="en-US" altLang="ja-JP" dirty="0"/>
          </a:p>
          <a:p>
            <a:endParaRPr kumimoji="1" lang="en-US" altLang="ja-JP" dirty="0"/>
          </a:p>
          <a:p>
            <a:r>
              <a:rPr kumimoji="1" lang="en-US" altLang="ja-JP" dirty="0"/>
              <a:t>RQ</a:t>
            </a:r>
            <a:r>
              <a:rPr kumimoji="1" lang="ja-JP" altLang="en-US"/>
              <a:t>は</a:t>
            </a:r>
            <a:r>
              <a:rPr kumimoji="1" lang="en-US" altLang="ja-JP" dirty="0"/>
              <a:t>3</a:t>
            </a:r>
            <a:r>
              <a:rPr kumimoji="1" lang="ja-JP" altLang="en-US"/>
              <a:t>つ設定しました。</a:t>
            </a:r>
            <a:endParaRPr kumimoji="1" lang="en-US" altLang="ja-JP" dirty="0"/>
          </a:p>
          <a:p>
            <a:r>
              <a:rPr kumimoji="1" lang="en-US" altLang="ja-JP" dirty="0"/>
              <a:t>1</a:t>
            </a:r>
            <a:r>
              <a:rPr kumimoji="1" lang="ja-JP" altLang="en-US"/>
              <a:t>つ目はアプリはどのくらいの割合で放棄されるのかを調べます</a:t>
            </a:r>
            <a:endParaRPr kumimoji="1" lang="en-US" altLang="ja-JP" dirty="0"/>
          </a:p>
          <a:p>
            <a:r>
              <a:rPr kumimoji="1" lang="en-US" altLang="ja-JP" dirty="0"/>
              <a:t>2</a:t>
            </a:r>
            <a:r>
              <a:rPr kumimoji="1" lang="ja-JP" altLang="en-US"/>
              <a:t>つ目はそれらの放棄されたアプリにはどんな特徴があるのかということを調べます</a:t>
            </a:r>
            <a:endParaRPr kumimoji="1" lang="en-US" altLang="ja-JP" dirty="0"/>
          </a:p>
          <a:p>
            <a:r>
              <a:rPr kumimoji="1" lang="en-US" altLang="ja-JP" dirty="0"/>
              <a:t>3</a:t>
            </a:r>
            <a:r>
              <a:rPr kumimoji="1" lang="ja-JP" altLang="en-US"/>
              <a:t>つ目に特にユーザーレビューは放棄とどのような関係があるのかということを調べます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10</a:t>
            </a:fld>
            <a:endParaRPr kumimoji="1" lang="ja-JP" altLang="en-US"/>
          </a:p>
        </p:txBody>
      </p:sp>
    </p:spTree>
    <p:extLst>
      <p:ext uri="{BB962C8B-B14F-4D97-AF65-F5344CB8AC3E}">
        <p14:creationId xmlns:p14="http://schemas.microsoft.com/office/powerpoint/2010/main" val="2978088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手順としてはまずモバイルアプリのデータセットを取得します</a:t>
            </a:r>
            <a:endParaRPr kumimoji="1" lang="en-US" altLang="ja-JP" dirty="0"/>
          </a:p>
          <a:p>
            <a:r>
              <a:rPr kumimoji="1" lang="ja-JP" altLang="en-US"/>
              <a:t>次にコア開発者の情報を取得して、さらにアプリのメタデータレビューを取得します</a:t>
            </a:r>
            <a:endParaRPr kumimoji="1" lang="en-US" altLang="ja-JP" dirty="0"/>
          </a:p>
          <a:p>
            <a:r>
              <a:rPr kumimoji="1" lang="ja-JP" altLang="en-US"/>
              <a:t>これらのデータを元に分析を行います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11</a:t>
            </a:fld>
            <a:endParaRPr kumimoji="1" lang="ja-JP" altLang="en-US"/>
          </a:p>
        </p:txBody>
      </p:sp>
    </p:spTree>
    <p:extLst>
      <p:ext uri="{BB962C8B-B14F-4D97-AF65-F5344CB8AC3E}">
        <p14:creationId xmlns:p14="http://schemas.microsoft.com/office/powerpoint/2010/main" val="1176434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データセットの作成について説明します</a:t>
            </a:r>
            <a:endParaRPr kumimoji="1" lang="en-US" altLang="ja-JP" dirty="0"/>
          </a:p>
          <a:p>
            <a:r>
              <a:rPr kumimoji="1" lang="ja-JP" altLang="en-US"/>
              <a:t>まずオープンソースの</a:t>
            </a:r>
            <a:r>
              <a:rPr kumimoji="1" lang="en-US" altLang="ja-JP" dirty="0"/>
              <a:t>Android</a:t>
            </a:r>
            <a:r>
              <a:rPr kumimoji="1" lang="ja-JP" altLang="en-US"/>
              <a:t>アプリのデータセットを入手しました</a:t>
            </a:r>
            <a:endParaRPr kumimoji="1" lang="en-US" altLang="ja-JP" dirty="0"/>
          </a:p>
          <a:p>
            <a:r>
              <a:rPr kumimoji="1" lang="ja-JP" altLang="en-US"/>
              <a:t>そこから</a:t>
            </a:r>
            <a:r>
              <a:rPr kumimoji="1" lang="en-US" altLang="ja-JP" dirty="0"/>
              <a:t>git</a:t>
            </a:r>
            <a:r>
              <a:rPr kumimoji="1" lang="ja-JP" altLang="en-US"/>
              <a:t>リポジトリが完全にクローンできるものに絞ります</a:t>
            </a:r>
            <a:endParaRPr kumimoji="1" lang="en-US" altLang="ja-JP" dirty="0"/>
          </a:p>
          <a:p>
            <a:r>
              <a:rPr kumimoji="1" lang="ja-JP" altLang="en-US"/>
              <a:t>次に有効なビルドファイルが存在することと、そのファイルからアプリ</a:t>
            </a:r>
            <a:r>
              <a:rPr kumimoji="1" lang="en-US" altLang="ja-JP" dirty="0"/>
              <a:t>ID</a:t>
            </a:r>
            <a:r>
              <a:rPr kumimoji="1" lang="ja-JP" altLang="en-US"/>
              <a:t>が取得できることを基準にさらに絞ります</a:t>
            </a:r>
            <a:endParaRPr kumimoji="1" lang="en-US" altLang="ja-JP" dirty="0"/>
          </a:p>
          <a:p>
            <a:r>
              <a:rPr kumimoji="1" lang="ja-JP" altLang="en-US"/>
              <a:t>次に後述するツールでメタデータとレビューが取得可能であるかを考慮します</a:t>
            </a:r>
            <a:endParaRPr kumimoji="1" lang="en-US" altLang="ja-JP" dirty="0"/>
          </a:p>
          <a:p>
            <a:r>
              <a:rPr kumimoji="1" lang="ja-JP" altLang="en-US"/>
              <a:t>最後にモノレポなどを極力排除するために</a:t>
            </a:r>
            <a:r>
              <a:rPr kumimoji="1" lang="en-US" altLang="ja-JP" dirty="0"/>
              <a:t>Play Store</a:t>
            </a:r>
            <a:r>
              <a:rPr kumimoji="1" lang="ja-JP" altLang="en-US"/>
              <a:t>が開設された</a:t>
            </a:r>
            <a:r>
              <a:rPr kumimoji="1" lang="en-US" altLang="ja-JP" dirty="0"/>
              <a:t>2012</a:t>
            </a:r>
            <a:r>
              <a:rPr kumimoji="1" lang="ja-JP" altLang="en-US"/>
              <a:t>年以降に作成されているかでさらにフィルターをかけました</a:t>
            </a:r>
            <a:endParaRPr kumimoji="1" lang="en-US" altLang="ja-JP" dirty="0"/>
          </a:p>
          <a:p>
            <a:r>
              <a:rPr kumimoji="1" lang="ja-JP" altLang="en-US"/>
              <a:t>最終的に</a:t>
            </a:r>
            <a:r>
              <a:rPr kumimoji="1" lang="en-US" altLang="ja-JP" dirty="0"/>
              <a:t>831</a:t>
            </a:r>
            <a:r>
              <a:rPr kumimoji="1" lang="ja-JP" altLang="en-US"/>
              <a:t>けんのアプリを対象としました</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12</a:t>
            </a:fld>
            <a:endParaRPr kumimoji="1" lang="ja-JP" altLang="en-US"/>
          </a:p>
        </p:txBody>
      </p:sp>
    </p:spTree>
    <p:extLst>
      <p:ext uri="{BB962C8B-B14F-4D97-AF65-F5344CB8AC3E}">
        <p14:creationId xmlns:p14="http://schemas.microsoft.com/office/powerpoint/2010/main" val="2807574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53687-3BDF-2B36-1630-46AEECAD13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875056-AACE-F52C-5056-68AEFE7B43BD}"/>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DCE79A98-8226-9438-44AD-7949FA1A5053}"/>
              </a:ext>
            </a:extLst>
          </p:cNvPr>
          <p:cNvSpPr>
            <a:spLocks noGrp="1"/>
          </p:cNvSpPr>
          <p:nvPr>
            <p:ph type="body" idx="1"/>
          </p:nvPr>
        </p:nvSpPr>
        <p:spPr/>
        <p:txBody>
          <a:bodyPr/>
          <a:lstStyle/>
          <a:p>
            <a:r>
              <a:rPr kumimoji="1" lang="ja-JP" altLang="en-US"/>
              <a:t>次にツールの紹介です。</a:t>
            </a:r>
            <a:endParaRPr kumimoji="1" lang="en-US" altLang="ja-JP" dirty="0"/>
          </a:p>
          <a:p>
            <a:r>
              <a:rPr kumimoji="1" lang="ja-JP" altLang="en-US"/>
              <a:t>先ほど紹介した</a:t>
            </a:r>
            <a:r>
              <a:rPr kumimoji="1" lang="en-US" altLang="ja-JP" dirty="0"/>
              <a:t>Truck Factor</a:t>
            </a:r>
            <a:r>
              <a:rPr kumimoji="1" lang="ja-JP" altLang="en-US"/>
              <a:t>という指標を調べるためのツールが</a:t>
            </a:r>
            <a:r>
              <a:rPr kumimoji="1" lang="en-US" altLang="ja-JP" dirty="0"/>
              <a:t>GitHub</a:t>
            </a:r>
            <a:r>
              <a:rPr kumimoji="1" lang="ja-JP" altLang="en-US"/>
              <a:t>には公開されています。</a:t>
            </a:r>
            <a:endParaRPr kumimoji="1" lang="en-US" altLang="ja-JP" dirty="0"/>
          </a:p>
          <a:p>
            <a:r>
              <a:rPr kumimoji="1" lang="ja-JP" altLang="en-US"/>
              <a:t>対象のリポジトリをクローンして</a:t>
            </a:r>
            <a:r>
              <a:rPr kumimoji="1" lang="en-US" altLang="ja-JP" dirty="0"/>
              <a:t>git checkout</a:t>
            </a:r>
            <a:r>
              <a:rPr kumimoji="1" lang="ja-JP" altLang="en-US"/>
              <a:t>である時点のコミットに移動してからこのツールを適用することで、初回コミットからそのコミットまでのコア開発者を特定できます。</a:t>
            </a:r>
            <a:endParaRPr kumimoji="1" lang="en-US" altLang="ja-JP" dirty="0"/>
          </a:p>
          <a:p>
            <a:r>
              <a:rPr kumimoji="1" lang="ja-JP" altLang="en-US"/>
              <a:t>しかし本研究では</a:t>
            </a:r>
            <a:r>
              <a:rPr kumimoji="1" lang="en-US" altLang="ja-JP" dirty="0"/>
              <a:t>1</a:t>
            </a:r>
            <a:r>
              <a:rPr kumimoji="1" lang="ja-JP" altLang="en-US"/>
              <a:t>年ごとの結果が欲しいためここから</a:t>
            </a:r>
            <a:r>
              <a:rPr kumimoji="1" lang="en-US" altLang="ja-JP" dirty="0"/>
              <a:t>git log</a:t>
            </a:r>
            <a:r>
              <a:rPr kumimoji="1" lang="ja-JP" altLang="en-US"/>
              <a:t>コマンドを使ってその年に本当にコミットをしたかによって抽出を行います</a:t>
            </a:r>
            <a:endParaRPr kumimoji="1"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1F33DDBC-9FB5-35CC-6253-3EF8441DA777}"/>
              </a:ext>
            </a:extLst>
          </p:cNvPr>
          <p:cNvSpPr>
            <a:spLocks noGrp="1"/>
          </p:cNvSpPr>
          <p:nvPr>
            <p:ph type="sldNum" sz="quarter" idx="5"/>
          </p:nvPr>
        </p:nvSpPr>
        <p:spPr/>
        <p:txBody>
          <a:bodyPr/>
          <a:lstStyle/>
          <a:p>
            <a:fld id="{73D1E554-AADA-4830-AD5B-C305762D4E14}" type="slidenum">
              <a:rPr kumimoji="1" lang="ja-JP" altLang="en-US" smtClean="0"/>
              <a:t>13</a:t>
            </a:fld>
            <a:endParaRPr kumimoji="1" lang="ja-JP" altLang="en-US"/>
          </a:p>
        </p:txBody>
      </p:sp>
    </p:spTree>
    <p:extLst>
      <p:ext uri="{BB962C8B-B14F-4D97-AF65-F5344CB8AC3E}">
        <p14:creationId xmlns:p14="http://schemas.microsoft.com/office/powerpoint/2010/main" val="3242136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40164-9A03-F482-AA11-EBEAC64A8EE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CCD672F-1408-CC9F-7B83-DD3420A8C1CE}"/>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E4C86F8E-8351-FD76-F7F3-1A50439E1C70}"/>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BB49E3D-258D-515B-98EA-DE97794EC690}"/>
              </a:ext>
            </a:extLst>
          </p:cNvPr>
          <p:cNvSpPr>
            <a:spLocks noGrp="1"/>
          </p:cNvSpPr>
          <p:nvPr>
            <p:ph type="sldNum" sz="quarter" idx="5"/>
          </p:nvPr>
        </p:nvSpPr>
        <p:spPr/>
        <p:txBody>
          <a:bodyPr/>
          <a:lstStyle/>
          <a:p>
            <a:fld id="{73D1E554-AADA-4830-AD5B-C305762D4E14}" type="slidenum">
              <a:rPr kumimoji="1" lang="ja-JP" altLang="en-US" smtClean="0"/>
              <a:t>14</a:t>
            </a:fld>
            <a:endParaRPr kumimoji="1" lang="ja-JP" altLang="en-US"/>
          </a:p>
        </p:txBody>
      </p:sp>
    </p:spTree>
    <p:extLst>
      <p:ext uri="{BB962C8B-B14F-4D97-AF65-F5344CB8AC3E}">
        <p14:creationId xmlns:p14="http://schemas.microsoft.com/office/powerpoint/2010/main" val="7611601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15</a:t>
            </a:fld>
            <a:endParaRPr kumimoji="1" lang="ja-JP" altLang="en-US"/>
          </a:p>
        </p:txBody>
      </p:sp>
    </p:spTree>
    <p:extLst>
      <p:ext uri="{BB962C8B-B14F-4D97-AF65-F5344CB8AC3E}">
        <p14:creationId xmlns:p14="http://schemas.microsoft.com/office/powerpoint/2010/main" val="3600537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16</a:t>
            </a:fld>
            <a:endParaRPr kumimoji="1" lang="ja-JP" altLang="en-US"/>
          </a:p>
        </p:txBody>
      </p:sp>
    </p:spTree>
    <p:extLst>
      <p:ext uri="{BB962C8B-B14F-4D97-AF65-F5344CB8AC3E}">
        <p14:creationId xmlns:p14="http://schemas.microsoft.com/office/powerpoint/2010/main" val="4151937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次に先ほどの結果を元にアプリの分類を行います</a:t>
            </a:r>
            <a:endParaRPr kumimoji="1" lang="en-US" altLang="ja-JP" dirty="0"/>
          </a:p>
          <a:p>
            <a:r>
              <a:rPr kumimoji="1" lang="ja-JP" altLang="en-US"/>
              <a:t>一度も</a:t>
            </a:r>
            <a:r>
              <a:rPr kumimoji="1" lang="en-US" altLang="ja-JP" dirty="0"/>
              <a:t>TFDD</a:t>
            </a:r>
            <a:r>
              <a:rPr kumimoji="1" lang="ja-JP" altLang="en-US"/>
              <a:t>を経験していないアプリは</a:t>
            </a:r>
            <a:r>
              <a:rPr kumimoji="1" lang="en-US" altLang="ja-JP" dirty="0"/>
              <a:t>Stable</a:t>
            </a:r>
            <a:r>
              <a:rPr kumimoji="1" lang="ja-JP" altLang="en-US"/>
              <a:t>と名付けました</a:t>
            </a:r>
            <a:endParaRPr kumimoji="1" lang="en-US" altLang="ja-JP" dirty="0"/>
          </a:p>
          <a:p>
            <a:r>
              <a:rPr kumimoji="1" lang="ja-JP" altLang="en-US"/>
              <a:t>逆に少なくとも一度</a:t>
            </a:r>
            <a:r>
              <a:rPr kumimoji="1" lang="en-US" altLang="ja-JP" dirty="0"/>
              <a:t>TFDD</a:t>
            </a:r>
            <a:r>
              <a:rPr kumimoji="1" lang="ja-JP" altLang="en-US"/>
              <a:t>を経験しているアプリは</a:t>
            </a:r>
            <a:r>
              <a:rPr kumimoji="1" lang="en-US" altLang="ja-JP" dirty="0"/>
              <a:t>TFDD</a:t>
            </a:r>
            <a:r>
              <a:rPr kumimoji="1" lang="ja-JP" altLang="en-US"/>
              <a:t>と名付けました</a:t>
            </a:r>
            <a:endParaRPr kumimoji="1" lang="en-US" altLang="ja-JP" dirty="0"/>
          </a:p>
          <a:p>
            <a:r>
              <a:rPr kumimoji="1" lang="en-US" altLang="ja-JP" dirty="0"/>
              <a:t>TFDD</a:t>
            </a:r>
            <a:r>
              <a:rPr kumimoji="1" lang="ja-JP" altLang="en-US"/>
              <a:t>の中でも後にコア開発者が参加してプロジェクトが復活したものを</a:t>
            </a:r>
            <a:r>
              <a:rPr kumimoji="1" lang="en-US" altLang="ja-JP" dirty="0"/>
              <a:t>Survival</a:t>
            </a:r>
            <a:r>
              <a:rPr kumimoji="1" lang="ja-JP" altLang="en-US"/>
              <a:t>と名付け、</a:t>
            </a:r>
            <a:endParaRPr kumimoji="1" lang="en-US" altLang="ja-JP" dirty="0"/>
          </a:p>
          <a:p>
            <a:r>
              <a:rPr kumimoji="1" lang="ja-JP" altLang="en-US"/>
              <a:t>逆にコア開発者が参加せずに完全に放棄されてしまったものを</a:t>
            </a:r>
            <a:r>
              <a:rPr kumimoji="1" lang="en-US" altLang="ja-JP" dirty="0"/>
              <a:t>Abandoned</a:t>
            </a:r>
            <a:r>
              <a:rPr kumimoji="1" lang="ja-JP" altLang="en-US"/>
              <a:t>と名付けました</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17</a:t>
            </a:fld>
            <a:endParaRPr kumimoji="1" lang="ja-JP" altLang="en-US"/>
          </a:p>
        </p:txBody>
      </p:sp>
    </p:spTree>
    <p:extLst>
      <p:ext uri="{BB962C8B-B14F-4D97-AF65-F5344CB8AC3E}">
        <p14:creationId xmlns:p14="http://schemas.microsoft.com/office/powerpoint/2010/main" val="27564988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次にアプリストアでのメタデータやレビューの取得の方法について説明します</a:t>
            </a:r>
            <a:endParaRPr kumimoji="1" lang="en-US" altLang="ja-JP" dirty="0"/>
          </a:p>
          <a:p>
            <a:r>
              <a:rPr kumimoji="1" lang="ja-JP" altLang="en-US"/>
              <a:t>まずアプリ</a:t>
            </a:r>
            <a:r>
              <a:rPr kumimoji="1" lang="en-US" altLang="ja-JP" dirty="0"/>
              <a:t>ID</a:t>
            </a:r>
            <a:r>
              <a:rPr kumimoji="1" lang="ja-JP" altLang="en-US"/>
              <a:t>特定ツールによって</a:t>
            </a:r>
            <a:r>
              <a:rPr kumimoji="1" lang="en-US" altLang="ja-JP" dirty="0"/>
              <a:t>build.gradle</a:t>
            </a:r>
            <a:r>
              <a:rPr kumimoji="1" lang="ja-JP" altLang="en-US"/>
              <a:t>などのビルドファイルを探し正規表現によってアプリ</a:t>
            </a:r>
            <a:r>
              <a:rPr kumimoji="1" lang="en-US" altLang="ja-JP" dirty="0"/>
              <a:t>ID</a:t>
            </a:r>
            <a:r>
              <a:rPr kumimoji="1" lang="ja-JP" altLang="en-US"/>
              <a:t>を抽出します</a:t>
            </a:r>
            <a:endParaRPr kumimoji="1" lang="en-US" altLang="ja-JP" dirty="0"/>
          </a:p>
          <a:p>
            <a:r>
              <a:rPr kumimoji="1" lang="ja-JP" altLang="en-US"/>
              <a:t>次に</a:t>
            </a:r>
            <a:r>
              <a:rPr kumimoji="1" lang="en-US" altLang="ja-JP" dirty="0"/>
              <a:t>Google-Play-Scraper</a:t>
            </a:r>
            <a:r>
              <a:rPr kumimoji="1" lang="ja-JP" altLang="en-US"/>
              <a:t>という</a:t>
            </a:r>
            <a:r>
              <a:rPr kumimoji="1" lang="en-US" altLang="ja-JP" dirty="0"/>
              <a:t>Python</a:t>
            </a:r>
            <a:r>
              <a:rPr kumimoji="1" lang="ja-JP" altLang="en-US"/>
              <a:t>のライブラリでこのアプリ</a:t>
            </a:r>
            <a:r>
              <a:rPr kumimoji="1" lang="en-US" altLang="ja-JP" dirty="0"/>
              <a:t>ID</a:t>
            </a:r>
            <a:r>
              <a:rPr kumimoji="1" lang="ja-JP" altLang="en-US"/>
              <a:t>を元にメタデータやレビューを取得することができます。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18</a:t>
            </a:fld>
            <a:endParaRPr kumimoji="1" lang="ja-JP" altLang="en-US"/>
          </a:p>
        </p:txBody>
      </p:sp>
    </p:spTree>
    <p:extLst>
      <p:ext uri="{BB962C8B-B14F-4D97-AF65-F5344CB8AC3E}">
        <p14:creationId xmlns:p14="http://schemas.microsoft.com/office/powerpoint/2010/main" val="3355846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最後にレビューの分析方法について示します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ラベリングを行うことで定性的な分析を行いました。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データセットとして</a:t>
            </a:r>
            <a:r>
              <a:rPr kumimoji="1" lang="en-US" altLang="ja-JP" dirty="0"/>
              <a:t>TFDD</a:t>
            </a:r>
            <a:r>
              <a:rPr kumimoji="1" lang="ja-JP" altLang="en-US"/>
              <a:t>アプリが</a:t>
            </a:r>
            <a:r>
              <a:rPr kumimoji="1" lang="en-US" altLang="ja-JP" dirty="0"/>
              <a:t>409</a:t>
            </a:r>
            <a:r>
              <a:rPr kumimoji="1" lang="ja-JP" altLang="en-US"/>
              <a:t>件あったうちのレビューを全</a:t>
            </a:r>
            <a:r>
              <a:rPr kumimoji="1" lang="en-US" altLang="ja-JP" dirty="0"/>
              <a:t>12</a:t>
            </a:r>
            <a:r>
              <a:rPr kumimoji="1" lang="ja-JP" altLang="en-US"/>
              <a:t>万件、</a:t>
            </a:r>
            <a:r>
              <a:rPr kumimoji="1" lang="en-US" altLang="ja-JP" dirty="0"/>
              <a:t>Stable</a:t>
            </a:r>
            <a:r>
              <a:rPr kumimoji="1" lang="ja-JP" altLang="en-US"/>
              <a:t>は</a:t>
            </a:r>
            <a:r>
              <a:rPr kumimoji="1" lang="en-US" altLang="ja-JP" dirty="0"/>
              <a:t>60</a:t>
            </a:r>
            <a:r>
              <a:rPr kumimoji="1" lang="ja-JP" altLang="en-US"/>
              <a:t>万件ある中から同数の</a:t>
            </a:r>
            <a:r>
              <a:rPr kumimoji="1" lang="en-US" altLang="ja-JP" dirty="0"/>
              <a:t>12</a:t>
            </a:r>
            <a:r>
              <a:rPr kumimoji="1" lang="ja-JP" altLang="en-US"/>
              <a:t>万件をサンプリングして用意しました</a:t>
            </a:r>
            <a:endParaRPr kumimoji="1" lang="en-US" altLang="ja-JP" dirty="0"/>
          </a:p>
          <a:p>
            <a:r>
              <a:rPr kumimoji="1" lang="ja-JP" altLang="en-US"/>
              <a:t>次にラベルの決定を</a:t>
            </a:r>
            <a:r>
              <a:rPr kumimoji="1" lang="en-US" altLang="ja-JP" dirty="0"/>
              <a:t>2</a:t>
            </a:r>
            <a:r>
              <a:rPr kumimoji="1" lang="ja-JP" altLang="en-US"/>
              <a:t>種類行いました。</a:t>
            </a:r>
            <a:endParaRPr kumimoji="1" lang="en-US" altLang="ja-JP" dirty="0"/>
          </a:p>
          <a:p>
            <a:r>
              <a:rPr kumimoji="1" lang="en-US" altLang="ja-JP" dirty="0"/>
              <a:t>1</a:t>
            </a:r>
            <a:r>
              <a:rPr kumimoji="1" lang="ja-JP" altLang="en-US"/>
              <a:t>つ目はレビューの趣旨を分析するためにフィードバック、機能要望、バグ報告の</a:t>
            </a:r>
            <a:r>
              <a:rPr kumimoji="1" lang="en-US" altLang="ja-JP" dirty="0"/>
              <a:t>3</a:t>
            </a:r>
            <a:r>
              <a:rPr kumimoji="1" lang="ja-JP" altLang="en-US"/>
              <a:t>種類を用意しました。</a:t>
            </a:r>
            <a:endParaRPr kumimoji="1" lang="en-US" altLang="ja-JP" dirty="0"/>
          </a:p>
          <a:p>
            <a:r>
              <a:rPr kumimoji="1" lang="en-US" altLang="ja-JP" dirty="0"/>
              <a:t>2</a:t>
            </a:r>
            <a:r>
              <a:rPr kumimoji="1" lang="ja-JP" altLang="en-US"/>
              <a:t>つ目に感情を分析するために肯定、中立、否定の</a:t>
            </a:r>
            <a:r>
              <a:rPr kumimoji="1" lang="en-US" altLang="ja-JP" dirty="0"/>
              <a:t>3</a:t>
            </a:r>
            <a:r>
              <a:rPr kumimoji="1" lang="ja-JP" altLang="en-US"/>
              <a:t>種類を用意しました。</a:t>
            </a:r>
            <a:endParaRPr kumimoji="1" lang="en-US" altLang="ja-JP" dirty="0"/>
          </a:p>
          <a:p>
            <a:r>
              <a:rPr kumimoji="1" lang="ja-JP" altLang="en-US"/>
              <a:t>次にプロンプトチューニングを行いました。</a:t>
            </a:r>
            <a:endParaRPr kumimoji="1" lang="en-US" altLang="ja-JP" dirty="0"/>
          </a:p>
          <a:p>
            <a:r>
              <a:rPr kumimoji="1" lang="en-US" altLang="ja-JP" dirty="0"/>
              <a:t>500</a:t>
            </a:r>
            <a:r>
              <a:rPr kumimoji="1" lang="ja-JP" altLang="en-US"/>
              <a:t>件を手作業で分類し、ラベル付きデータを用いて正答率が</a:t>
            </a:r>
            <a:r>
              <a:rPr kumimoji="1" lang="en-US" altLang="ja-JP" dirty="0"/>
              <a:t>8</a:t>
            </a:r>
            <a:r>
              <a:rPr kumimoji="1" lang="ja-JP" altLang="en-US"/>
              <a:t>割を超えるようにプロンプトを調整しました</a:t>
            </a:r>
            <a:endParaRPr kumimoji="1" lang="en-US" altLang="ja-JP" dirty="0"/>
          </a:p>
          <a:p>
            <a:r>
              <a:rPr kumimoji="1" lang="ja-JP" altLang="en-US"/>
              <a:t>作成したプロンプトを用いて</a:t>
            </a:r>
            <a:r>
              <a:rPr kumimoji="1" lang="en-US" altLang="ja-JP" dirty="0"/>
              <a:t>OpenAI API</a:t>
            </a:r>
            <a:r>
              <a:rPr kumimoji="1" lang="ja-JP" altLang="en-US"/>
              <a:t>のバッチラベリングを用いて全件に適用しました。モデルは</a:t>
            </a:r>
            <a:r>
              <a:rPr kumimoji="1" lang="en-US" altLang="ja-JP" dirty="0"/>
              <a:t>GPT 4o-mini</a:t>
            </a:r>
            <a:r>
              <a:rPr kumimoji="1" lang="ja-JP" altLang="en-US"/>
              <a:t>を用いています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19</a:t>
            </a:fld>
            <a:endParaRPr kumimoji="1" lang="ja-JP" altLang="en-US"/>
          </a:p>
        </p:txBody>
      </p:sp>
    </p:spTree>
    <p:extLst>
      <p:ext uri="{BB962C8B-B14F-4D97-AF65-F5344CB8AC3E}">
        <p14:creationId xmlns:p14="http://schemas.microsoft.com/office/powerpoint/2010/main" val="4182708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まずこの研究のテーマに含まれるモバイルアプリの背景について説明します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スマートフォンの登場からモバイルアプリが私たちの生活に浸透し、ソフトウェア開発で主要な位置を占めるようになりました。</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また先行研究としてモバイルアプリの成功要因を調査する研究は今まで行われてきました。</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そしてモバイルアプリには</a:t>
            </a:r>
            <a:r>
              <a:rPr lang="en-US" altLang="ja-JP" b="0" u="none" dirty="0"/>
              <a:t>2</a:t>
            </a:r>
            <a:r>
              <a:rPr lang="ja-JP" altLang="en-US" b="0" u="none"/>
              <a:t>つの大きなファクターが存在します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b="0" u="none" dirty="0"/>
              <a:t>1</a:t>
            </a:r>
            <a:r>
              <a:rPr lang="ja-JP" altLang="en-US" b="0" u="none"/>
              <a:t>つ目は</a:t>
            </a:r>
            <a:r>
              <a:rPr lang="en-US" altLang="ja-JP" b="0" u="none" dirty="0"/>
              <a:t>OS</a:t>
            </a:r>
            <a:r>
              <a:rPr lang="ja-JP" altLang="en-US" b="0" u="none"/>
              <a:t>を作る</a:t>
            </a:r>
            <a:r>
              <a:rPr lang="en-US" altLang="ja-JP" b="0" u="none" dirty="0"/>
              <a:t>Apple</a:t>
            </a:r>
            <a:r>
              <a:rPr lang="ja-JP" altLang="en-US" b="0" u="none"/>
              <a:t>や</a:t>
            </a:r>
            <a:r>
              <a:rPr lang="en-US" altLang="ja-JP" b="0" u="none" dirty="0"/>
              <a:t>Google</a:t>
            </a:r>
            <a:r>
              <a:rPr lang="ja-JP" altLang="en-US" b="0" u="none"/>
              <a:t>の方針です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両者はコンプライアンスやポリシーの改訂、</a:t>
            </a:r>
            <a:r>
              <a:rPr lang="en-US" altLang="ja-JP" b="0" u="none" dirty="0"/>
              <a:t>OS</a:t>
            </a:r>
            <a:r>
              <a:rPr lang="ja-JP" altLang="en-US" b="0" u="none"/>
              <a:t>のメジャーアップデートなどを頻繁に行うためアプリは対応していく必要があります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b="0" u="none" dirty="0"/>
              <a:t>2</a:t>
            </a:r>
            <a:r>
              <a:rPr lang="ja-JP" altLang="en-US" b="0" u="none"/>
              <a:t>つ目に一般ユーザーがスコアやレビューといった手段で影響力を持っています。</a:t>
            </a:r>
            <a:endParaRPr lang="en-US" altLang="ja-JP" b="0" u="none"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a:t>
            </a:fld>
            <a:endParaRPr kumimoji="1" lang="ja-JP" altLang="en-US"/>
          </a:p>
        </p:txBody>
      </p:sp>
    </p:spTree>
    <p:extLst>
      <p:ext uri="{BB962C8B-B14F-4D97-AF65-F5344CB8AC3E}">
        <p14:creationId xmlns:p14="http://schemas.microsoft.com/office/powerpoint/2010/main" val="2948838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ここからは分析した結果を見ていきます</a:t>
            </a:r>
            <a:endParaRPr kumimoji="1" lang="en-US" altLang="ja-JP" dirty="0"/>
          </a:p>
          <a:p>
            <a:r>
              <a:rPr kumimoji="1" lang="ja-JP" altLang="en-US"/>
              <a:t>まず先ほどの分類を元にそれぞれの分布を見ていきます</a:t>
            </a:r>
            <a:endParaRPr kumimoji="1" lang="en-US" altLang="ja-JP" dirty="0"/>
          </a:p>
          <a:p>
            <a:r>
              <a:rPr kumimoji="1" lang="en-US" altLang="ja-JP" dirty="0"/>
              <a:t>TFDD</a:t>
            </a:r>
            <a:r>
              <a:rPr kumimoji="1" lang="ja-JP" altLang="en-US"/>
              <a:t>は全体の</a:t>
            </a:r>
            <a:r>
              <a:rPr kumimoji="1" lang="en-US" altLang="ja-JP" dirty="0"/>
              <a:t>1/2</a:t>
            </a:r>
            <a:r>
              <a:rPr kumimoji="1" lang="ja-JP" altLang="en-US"/>
              <a:t>という結果になりました。これは</a:t>
            </a:r>
            <a:r>
              <a:rPr kumimoji="1" lang="en-US" altLang="ja-JP" dirty="0"/>
              <a:t>OSS</a:t>
            </a:r>
            <a:r>
              <a:rPr kumimoji="1" lang="ja-JP" altLang="en-US"/>
              <a:t>よりも健全なアプリが多いことを示しています。</a:t>
            </a:r>
            <a:endParaRPr kumimoji="1" lang="en-US" altLang="ja-JP" dirty="0"/>
          </a:p>
          <a:p>
            <a:r>
              <a:rPr kumimoji="1" lang="en-US" altLang="ja-JP" dirty="0"/>
              <a:t>TFDD</a:t>
            </a:r>
            <a:r>
              <a:rPr kumimoji="1" lang="ja-JP" altLang="en-US"/>
              <a:t>のうち再びコア開発者を獲得した</a:t>
            </a:r>
            <a:r>
              <a:rPr kumimoji="1" lang="en-US" altLang="ja-JP" dirty="0"/>
              <a:t>Survival</a:t>
            </a:r>
            <a:r>
              <a:rPr kumimoji="1" lang="ja-JP" altLang="en-US"/>
              <a:t>は</a:t>
            </a:r>
            <a:r>
              <a:rPr kumimoji="1" lang="en-US" altLang="ja-JP" dirty="0"/>
              <a:t>1/3</a:t>
            </a:r>
            <a:r>
              <a:rPr kumimoji="1" lang="ja-JP" altLang="en-US"/>
              <a:t>になりました</a:t>
            </a:r>
            <a:endParaRPr kumimoji="1" lang="en-US" altLang="ja-JP" dirty="0"/>
          </a:p>
          <a:p>
            <a:endParaRPr kumimoji="1" lang="en-US" altLang="ja-JP" dirty="0"/>
          </a:p>
          <a:p>
            <a:r>
              <a:rPr kumimoji="1" lang="ja-JP" altLang="en-US"/>
              <a:t>コア開発者の人数分布についても調べました。</a:t>
            </a:r>
            <a:endParaRPr kumimoji="1" lang="en-US" altLang="ja-JP" dirty="0"/>
          </a:p>
          <a:p>
            <a:r>
              <a:rPr kumimoji="1" lang="en-US" altLang="ja-JP" dirty="0"/>
              <a:t>TFDD</a:t>
            </a:r>
            <a:r>
              <a:rPr kumimoji="1" lang="ja-JP" altLang="en-US"/>
              <a:t>、</a:t>
            </a:r>
            <a:r>
              <a:rPr kumimoji="1" lang="en-US" altLang="ja-JP" dirty="0"/>
              <a:t>Stable</a:t>
            </a:r>
            <a:r>
              <a:rPr kumimoji="1" lang="ja-JP" altLang="en-US"/>
              <a:t>を問わず</a:t>
            </a:r>
            <a:r>
              <a:rPr kumimoji="1" lang="en-US" altLang="ja-JP" dirty="0"/>
              <a:t>1</a:t>
            </a:r>
            <a:r>
              <a:rPr kumimoji="1" lang="ja-JP" altLang="en-US"/>
              <a:t>人で開発されているプロジェクトが多く見られました</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20</a:t>
            </a:fld>
            <a:endParaRPr kumimoji="1" lang="ja-JP" altLang="en-US"/>
          </a:p>
        </p:txBody>
      </p:sp>
    </p:spTree>
    <p:extLst>
      <p:ext uri="{BB962C8B-B14F-4D97-AF65-F5344CB8AC3E}">
        <p14:creationId xmlns:p14="http://schemas.microsoft.com/office/powerpoint/2010/main" val="25248279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関連してアプリ開発中の様々なイベントと</a:t>
            </a:r>
            <a:r>
              <a:rPr kumimoji="1" lang="en-US" altLang="ja-JP" dirty="0"/>
              <a:t>TFDD</a:t>
            </a:r>
            <a:r>
              <a:rPr kumimoji="1" lang="ja-JP" altLang="en-US"/>
              <a:t>の時系列についても調べました。</a:t>
            </a:r>
            <a:endParaRPr kumimoji="1" lang="en-US" altLang="ja-JP" dirty="0"/>
          </a:p>
          <a:p>
            <a:r>
              <a:rPr kumimoji="1" lang="ja-JP" altLang="en-US"/>
              <a:t>まず初回コミットから</a:t>
            </a:r>
            <a:r>
              <a:rPr kumimoji="1" lang="en-US" altLang="ja-JP" dirty="0"/>
              <a:t>TFDD</a:t>
            </a:r>
            <a:r>
              <a:rPr kumimoji="1" lang="ja-JP" altLang="en-US"/>
              <a:t>の期間ですが、初回コミットから</a:t>
            </a:r>
            <a:r>
              <a:rPr kumimoji="1" lang="en-US" altLang="ja-JP" dirty="0"/>
              <a:t>3</a:t>
            </a:r>
            <a:r>
              <a:rPr kumimoji="1" lang="ja-JP" altLang="en-US"/>
              <a:t>年で</a:t>
            </a:r>
            <a:r>
              <a:rPr kumimoji="1" lang="en-US" altLang="ja-JP" dirty="0"/>
              <a:t>8</a:t>
            </a:r>
            <a:r>
              <a:rPr kumimoji="1" lang="ja-JP" altLang="en-US"/>
              <a:t>割のアプリが</a:t>
            </a:r>
            <a:r>
              <a:rPr kumimoji="1" lang="en-US" altLang="ja-JP" dirty="0"/>
              <a:t>TFDD</a:t>
            </a:r>
            <a:r>
              <a:rPr kumimoji="1" lang="ja-JP" altLang="en-US"/>
              <a:t>に直面していました</a:t>
            </a:r>
            <a:endParaRPr kumimoji="1" lang="en-US" altLang="ja-JP" dirty="0"/>
          </a:p>
          <a:p>
            <a:r>
              <a:rPr kumimoji="1" lang="ja-JP" altLang="en-US"/>
              <a:t>またストアリリースから</a:t>
            </a:r>
            <a:r>
              <a:rPr kumimoji="1" lang="en-US" altLang="ja-JP" dirty="0"/>
              <a:t>TFDD</a:t>
            </a:r>
            <a:r>
              <a:rPr kumimoji="1" lang="ja-JP" altLang="en-US"/>
              <a:t>の期間も調べましたが、こちらもストアリリース直後までに大半のアプリで</a:t>
            </a:r>
            <a:r>
              <a:rPr kumimoji="1" lang="en-US" altLang="ja-JP" dirty="0"/>
              <a:t>TFDD</a:t>
            </a:r>
            <a:r>
              <a:rPr kumimoji="1" lang="ja-JP" altLang="en-US"/>
              <a:t>が発生していました</a:t>
            </a:r>
            <a:endParaRPr kumimoji="1" lang="en-US" altLang="ja-JP" dirty="0"/>
          </a:p>
          <a:p>
            <a:r>
              <a:rPr kumimoji="1" lang="ja-JP" altLang="en-US"/>
              <a:t>中ではグラフの左側に示されるようにストアリリース前でさえも</a:t>
            </a:r>
            <a:r>
              <a:rPr kumimoji="1" lang="en-US" altLang="ja-JP" dirty="0"/>
              <a:t>TFDD</a:t>
            </a:r>
            <a:r>
              <a:rPr kumimoji="1" lang="ja-JP" altLang="en-US"/>
              <a:t>が発生しているアプリが存在しました。</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21</a:t>
            </a:fld>
            <a:endParaRPr kumimoji="1" lang="ja-JP" altLang="en-US"/>
          </a:p>
        </p:txBody>
      </p:sp>
    </p:spTree>
    <p:extLst>
      <p:ext uri="{BB962C8B-B14F-4D97-AF65-F5344CB8AC3E}">
        <p14:creationId xmlns:p14="http://schemas.microsoft.com/office/powerpoint/2010/main" val="22635979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次に最終アップデートと</a:t>
            </a:r>
            <a:r>
              <a:rPr kumimoji="1" lang="en-US" altLang="ja-JP" dirty="0"/>
              <a:t>TFDD</a:t>
            </a:r>
            <a:r>
              <a:rPr kumimoji="1" lang="ja-JP" altLang="en-US"/>
              <a:t>の年数について調べたところ、最終アップデートから最初の一年で</a:t>
            </a:r>
            <a:r>
              <a:rPr kumimoji="1" lang="en-US" altLang="ja-JP" dirty="0"/>
              <a:t>80%</a:t>
            </a:r>
            <a:r>
              <a:rPr kumimoji="1" lang="ja-JP" altLang="en-US"/>
              <a:t>に到達していることがわかりました。</a:t>
            </a:r>
            <a:endParaRPr kumimoji="1" lang="en-US" altLang="ja-JP" dirty="0"/>
          </a:p>
          <a:p>
            <a:r>
              <a:rPr kumimoji="1" lang="ja-JP" altLang="en-US"/>
              <a:t>これはアプリ開発がコア開発者に</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22</a:t>
            </a:fld>
            <a:endParaRPr kumimoji="1" lang="ja-JP" altLang="en-US"/>
          </a:p>
        </p:txBody>
      </p:sp>
    </p:spTree>
    <p:extLst>
      <p:ext uri="{BB962C8B-B14F-4D97-AF65-F5344CB8AC3E}">
        <p14:creationId xmlns:p14="http://schemas.microsoft.com/office/powerpoint/2010/main" val="23491242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23</a:t>
            </a:fld>
            <a:endParaRPr kumimoji="1" lang="ja-JP" altLang="en-US"/>
          </a:p>
        </p:txBody>
      </p:sp>
    </p:spTree>
    <p:extLst>
      <p:ext uri="{BB962C8B-B14F-4D97-AF65-F5344CB8AC3E}">
        <p14:creationId xmlns:p14="http://schemas.microsoft.com/office/powerpoint/2010/main" val="36456038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25</a:t>
            </a:fld>
            <a:endParaRPr kumimoji="1" lang="ja-JP" altLang="en-US"/>
          </a:p>
        </p:txBody>
      </p:sp>
    </p:spTree>
    <p:extLst>
      <p:ext uri="{BB962C8B-B14F-4D97-AF65-F5344CB8AC3E}">
        <p14:creationId xmlns:p14="http://schemas.microsoft.com/office/powerpoint/2010/main" val="1509986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26</a:t>
            </a:fld>
            <a:endParaRPr kumimoji="1" lang="ja-JP" altLang="en-US"/>
          </a:p>
        </p:txBody>
      </p:sp>
    </p:spTree>
    <p:extLst>
      <p:ext uri="{BB962C8B-B14F-4D97-AF65-F5344CB8AC3E}">
        <p14:creationId xmlns:p14="http://schemas.microsoft.com/office/powerpoint/2010/main" val="32205190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29</a:t>
            </a:fld>
            <a:endParaRPr kumimoji="1" lang="ja-JP" altLang="en-US"/>
          </a:p>
        </p:txBody>
      </p:sp>
    </p:spTree>
    <p:extLst>
      <p:ext uri="{BB962C8B-B14F-4D97-AF65-F5344CB8AC3E}">
        <p14:creationId xmlns:p14="http://schemas.microsoft.com/office/powerpoint/2010/main" val="3973449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8DDB9-BFEA-076F-0A48-BC0894187D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17B10C9-B946-670C-EBD7-FD2A55782532}"/>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20554FEE-4549-8125-A0D9-1ACCB2EDECA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次にアプリに継続的な開発が必要であるということを説明します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アプリとしては当然より多くのユーザーに長く利用してもらうということが</a:t>
            </a:r>
            <a:r>
              <a:rPr lang="en-US" altLang="ja-JP" b="0" u="none" dirty="0"/>
              <a:t>1</a:t>
            </a:r>
            <a:r>
              <a:rPr lang="ja-JP" altLang="en-US" b="0" u="none"/>
              <a:t>つの成功の指標といえます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そのためにはバグ修正や機能追加であったり前のスライドで説明したような</a:t>
            </a:r>
            <a:r>
              <a:rPr lang="en-US" altLang="ja-JP" b="0" u="none" dirty="0"/>
              <a:t>Apple</a:t>
            </a:r>
            <a:r>
              <a:rPr lang="ja-JP" altLang="en-US" b="0" u="none"/>
              <a:t>、</a:t>
            </a:r>
            <a:r>
              <a:rPr lang="en-US" altLang="ja-JP" b="0" u="none" dirty="0"/>
              <a:t>Google</a:t>
            </a:r>
            <a:r>
              <a:rPr lang="ja-JP" altLang="en-US" b="0" u="none"/>
              <a:t>の方針に対応する必要があります。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そういった意味で継続的な開発は必要不可欠です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一方私たちユーザーとしては完成度の高いアプリを長く使えるほうが都合が良いです。</a:t>
            </a:r>
            <a:endParaRPr lang="en-US" altLang="ja-JP"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u="none"/>
              <a:t>そういった点でも継続的に開発されているアプリを見つけたいという需要が存在します。</a:t>
            </a:r>
            <a:endParaRPr lang="en-US" altLang="ja-JP" b="0" u="none" dirty="0"/>
          </a:p>
        </p:txBody>
      </p:sp>
      <p:sp>
        <p:nvSpPr>
          <p:cNvPr id="4" name="スライド番号プレースホルダー 3">
            <a:extLst>
              <a:ext uri="{FF2B5EF4-FFF2-40B4-BE49-F238E27FC236}">
                <a16:creationId xmlns:a16="http://schemas.microsoft.com/office/drawing/2014/main" id="{D15A2AE7-9CF8-D075-8147-152F86678106}"/>
              </a:ext>
            </a:extLst>
          </p:cNvPr>
          <p:cNvSpPr>
            <a:spLocks noGrp="1"/>
          </p:cNvSpPr>
          <p:nvPr>
            <p:ph type="sldNum" sz="quarter" idx="5"/>
          </p:nvPr>
        </p:nvSpPr>
        <p:spPr/>
        <p:txBody>
          <a:bodyPr/>
          <a:lstStyle/>
          <a:p>
            <a:fld id="{73D1E554-AADA-4830-AD5B-C305762D4E14}" type="slidenum">
              <a:rPr kumimoji="1" lang="ja-JP" altLang="en-US" smtClean="0"/>
              <a:t>3</a:t>
            </a:fld>
            <a:endParaRPr kumimoji="1" lang="ja-JP" altLang="en-US"/>
          </a:p>
        </p:txBody>
      </p:sp>
    </p:spTree>
    <p:extLst>
      <p:ext uri="{BB962C8B-B14F-4D97-AF65-F5344CB8AC3E}">
        <p14:creationId xmlns:p14="http://schemas.microsoft.com/office/powerpoint/2010/main" val="690552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pPr>
              <a:buFont typeface="Wingdings" pitchFamily="2" charset="2"/>
              <a:buNone/>
            </a:pPr>
            <a:r>
              <a:rPr lang="ja-JP" altLang="en-US"/>
              <a:t>ここで開発活動の指標として</a:t>
            </a:r>
            <a:r>
              <a:rPr lang="en-US" altLang="ja-JP" dirty="0"/>
              <a:t>Truck Factor</a:t>
            </a:r>
            <a:r>
              <a:rPr lang="ja-JP" altLang="en-US"/>
              <a:t>という概念を導入します</a:t>
            </a:r>
            <a:endParaRPr lang="en-US" altLang="ja-JP" dirty="0"/>
          </a:p>
          <a:p>
            <a:pPr>
              <a:buFont typeface="Wingdings" pitchFamily="2" charset="2"/>
              <a:buNone/>
            </a:pPr>
            <a:r>
              <a:rPr lang="ja-JP" altLang="en-US"/>
              <a:t>これはプロジェクトのコア開発者依存度を示す指標です</a:t>
            </a:r>
            <a:endParaRPr lang="en-US" altLang="ja-JP" dirty="0"/>
          </a:p>
          <a:p>
            <a:pPr>
              <a:buFont typeface="Wingdings" pitchFamily="2" charset="2"/>
              <a:buNone/>
            </a:pPr>
            <a:r>
              <a:rPr lang="ja-JP" altLang="en-US"/>
              <a:t>具体的にはあと何人抜けると開発が止まってしまうかという値で定義され、その人数にカウントされている開発者をコア開発者としています。</a:t>
            </a:r>
            <a:endParaRPr lang="en-US" altLang="ja-JP" dirty="0"/>
          </a:p>
          <a:p>
            <a:pPr>
              <a:buFont typeface="Wingdings" pitchFamily="2" charset="2"/>
              <a:buNone/>
            </a:pPr>
            <a:r>
              <a:rPr lang="ja-JP" altLang="en-US"/>
              <a:t>コア開発者はファイルの記述量やコミット数などで算出されます。</a:t>
            </a:r>
            <a:endParaRPr lang="en-US" altLang="ja-JP" dirty="0"/>
          </a:p>
          <a:p>
            <a:pPr>
              <a:buFont typeface="Wingdings" pitchFamily="2" charset="2"/>
              <a:buNone/>
            </a:pPr>
            <a:endParaRPr lang="en-US" altLang="ja-JP" dirty="0"/>
          </a:p>
          <a:p>
            <a:pPr>
              <a:buFont typeface="Wingdings" pitchFamily="2" charset="2"/>
              <a:buNone/>
            </a:pPr>
            <a:r>
              <a:rPr lang="ja-JP" altLang="en-US"/>
              <a:t>実際にコア開発者の全員が離脱した場合、</a:t>
            </a:r>
            <a:r>
              <a:rPr lang="en-US" altLang="ja-JP" dirty="0"/>
              <a:t>TFDD</a:t>
            </a:r>
            <a:r>
              <a:rPr lang="ja-JP" altLang="en-US"/>
              <a:t>というイベントが発生します。</a:t>
            </a:r>
            <a:endParaRPr lang="en-US" altLang="ja-JP" dirty="0"/>
          </a:p>
          <a:p>
            <a:pPr>
              <a:buFont typeface="Wingdings" pitchFamily="2" charset="2"/>
              <a:buNone/>
            </a:pPr>
            <a:r>
              <a:rPr lang="ja-JP" altLang="en-US"/>
              <a:t>これは</a:t>
            </a:r>
            <a:r>
              <a:rPr lang="en-US" altLang="ja-JP" dirty="0"/>
              <a:t>Truck Factor Developer Detachment</a:t>
            </a:r>
            <a:r>
              <a:rPr lang="ja-JP" altLang="en-US"/>
              <a:t>の略です。</a:t>
            </a:r>
            <a:endParaRPr lang="en-US" altLang="ja-JP" dirty="0"/>
          </a:p>
          <a:p>
            <a:pPr>
              <a:buFont typeface="Wingdings" pitchFamily="2" charset="2"/>
              <a:buNone/>
            </a:pPr>
            <a:r>
              <a:rPr lang="en-US" altLang="ja-JP" dirty="0"/>
              <a:t>TFDD</a:t>
            </a:r>
            <a:r>
              <a:rPr lang="ja-JP" altLang="en-US"/>
              <a:t>が起きた時、開発が放棄されたとも表現されます。</a:t>
            </a:r>
            <a:endParaRPr lang="en-US" altLang="ja-JP" dirty="0"/>
          </a:p>
          <a:p>
            <a:pPr>
              <a:buFont typeface="Wingdings" pitchFamily="2" charset="2"/>
              <a:buNone/>
            </a:pPr>
            <a:r>
              <a:rPr lang="ja-JP" altLang="en-US"/>
              <a:t>継続的な開発が止まってしまうという点で本研究で重要なキーワードとなります。</a:t>
            </a:r>
            <a:endParaRPr lang="en-US" altLang="ja-JP" dirty="0"/>
          </a:p>
          <a:p>
            <a:pPr>
              <a:buFont typeface="Wingdings" pitchFamily="2" charset="2"/>
              <a:buNone/>
            </a:pPr>
            <a:endParaRPr lang="en-US" altLang="ja-JP" dirty="0"/>
          </a:p>
          <a:p>
            <a:pPr>
              <a:buFont typeface="Wingdings" pitchFamily="2" charset="2"/>
              <a:buNone/>
            </a:pPr>
            <a:r>
              <a:rPr lang="ja-JP" altLang="en-US"/>
              <a:t>例を挙げて説明します</a:t>
            </a:r>
            <a:endParaRPr lang="en-US" altLang="ja-JP" dirty="0"/>
          </a:p>
          <a:p>
            <a:pPr>
              <a:buFont typeface="Wingdings" pitchFamily="2" charset="2"/>
              <a:buNone/>
            </a:pPr>
            <a:endParaRPr lang="en-US" altLang="ja-JP" dirty="0"/>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4</a:t>
            </a:fld>
            <a:endParaRPr kumimoji="1" lang="ja-JP" altLang="en-US"/>
          </a:p>
        </p:txBody>
      </p:sp>
    </p:spTree>
    <p:extLst>
      <p:ext uri="{BB962C8B-B14F-4D97-AF65-F5344CB8AC3E}">
        <p14:creationId xmlns:p14="http://schemas.microsoft.com/office/powerpoint/2010/main" val="2982099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9A144-D75E-0DB9-CEF1-CDCECD2687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57036AE-5F01-C673-EFEB-226A4A3FDDEB}"/>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F34FAD3-5D4D-3631-0FF7-98E0A646188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0DC980-BC2B-B3F3-2F94-CD268DC1AB08}"/>
              </a:ext>
            </a:extLst>
          </p:cNvPr>
          <p:cNvSpPr>
            <a:spLocks noGrp="1"/>
          </p:cNvSpPr>
          <p:nvPr>
            <p:ph type="sldNum" sz="quarter" idx="5"/>
          </p:nvPr>
        </p:nvSpPr>
        <p:spPr/>
        <p:txBody>
          <a:bodyPr/>
          <a:lstStyle/>
          <a:p>
            <a:fld id="{73D1E554-AADA-4830-AD5B-C305762D4E14}" type="slidenum">
              <a:rPr kumimoji="1" lang="ja-JP" altLang="en-US" smtClean="0"/>
              <a:t>5</a:t>
            </a:fld>
            <a:endParaRPr kumimoji="1" lang="ja-JP" altLang="en-US"/>
          </a:p>
        </p:txBody>
      </p:sp>
    </p:spTree>
    <p:extLst>
      <p:ext uri="{BB962C8B-B14F-4D97-AF65-F5344CB8AC3E}">
        <p14:creationId xmlns:p14="http://schemas.microsoft.com/office/powerpoint/2010/main" val="1577372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6</a:t>
            </a:fld>
            <a:endParaRPr kumimoji="1" lang="ja-JP" altLang="en-US"/>
          </a:p>
        </p:txBody>
      </p:sp>
    </p:spTree>
    <p:extLst>
      <p:ext uri="{BB962C8B-B14F-4D97-AF65-F5344CB8AC3E}">
        <p14:creationId xmlns:p14="http://schemas.microsoft.com/office/powerpoint/2010/main" val="1710030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lang="ja-JP" altLang="en-US"/>
              <a:t>先行研究ではコア開発者の離脱が</a:t>
            </a:r>
            <a:r>
              <a:rPr lang="en-US" altLang="ja-JP" dirty="0"/>
              <a:t>OSS</a:t>
            </a:r>
            <a:r>
              <a:rPr lang="ja-JP" altLang="en-US"/>
              <a:t>の存続に大きな影響を与える可能性があることが示されています</a:t>
            </a:r>
            <a:endParaRPr lang="en-US" altLang="ja-JP" dirty="0"/>
          </a:p>
          <a:p>
            <a:r>
              <a:rPr lang="en-US" altLang="ja-JP" dirty="0"/>
              <a:t>89%</a:t>
            </a:r>
            <a:r>
              <a:rPr lang="ja-JP" altLang="en-US"/>
              <a:t>のプロジェクトが少なくとも一度</a:t>
            </a:r>
            <a:r>
              <a:rPr lang="en-US" altLang="ja-JP" dirty="0"/>
              <a:t>TFDD</a:t>
            </a:r>
            <a:r>
              <a:rPr lang="ja-JP" altLang="en-US"/>
              <a:t>に直面し、その多くは開発初期段階でした</a:t>
            </a:r>
            <a:endParaRPr lang="en-US" altLang="ja-JP" dirty="0"/>
          </a:p>
          <a:p>
            <a:r>
              <a:rPr lang="ja-JP" altLang="en-US"/>
              <a:t>その中でコア開発者を再び擁することで再開したプロジェクトはわずか</a:t>
            </a:r>
            <a:r>
              <a:rPr lang="en-US" altLang="ja-JP" dirty="0"/>
              <a:t>27%</a:t>
            </a:r>
            <a:r>
              <a:rPr lang="ja-JP" altLang="en-US"/>
              <a:t>に留まりました。</a:t>
            </a:r>
            <a:endParaRPr lang="en-US" altLang="ja-JP" dirty="0"/>
          </a:p>
          <a:p>
            <a:endParaRPr lang="ja-JP" altLang="en-US"/>
          </a:p>
          <a:p>
            <a:endParaRPr kumimoji="1" lang="ja-JP" altLang="en-US"/>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7</a:t>
            </a:fld>
            <a:endParaRPr kumimoji="1" lang="ja-JP" altLang="en-US"/>
          </a:p>
        </p:txBody>
      </p:sp>
    </p:spTree>
    <p:extLst>
      <p:ext uri="{BB962C8B-B14F-4D97-AF65-F5344CB8AC3E}">
        <p14:creationId xmlns:p14="http://schemas.microsoft.com/office/powerpoint/2010/main" val="2252481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ここで従来の</a:t>
            </a:r>
            <a:r>
              <a:rPr kumimoji="1" lang="en-US" altLang="ja-JP" dirty="0"/>
              <a:t>OSS</a:t>
            </a:r>
            <a:r>
              <a:rPr kumimoji="1" lang="ja-JP" altLang="en-US"/>
              <a:t>の研究と本研究でフォーカスしたモバイルアプリの違いについて話します</a:t>
            </a:r>
            <a:endParaRPr kumimoji="1" lang="en-US" altLang="ja-JP" dirty="0"/>
          </a:p>
          <a:p>
            <a:r>
              <a:rPr kumimoji="1" lang="ja-JP" altLang="en-US"/>
              <a:t>冒頭で話したようにアプリには一般ユーザーによる指標が存在します。</a:t>
            </a:r>
            <a:endParaRPr kumimoji="1" lang="en-US" altLang="ja-JP" dirty="0"/>
          </a:p>
          <a:p>
            <a:r>
              <a:rPr kumimoji="1" lang="ja-JP" altLang="en-US"/>
              <a:t>例えばインストール数やスコア、ユーザーレビューなどです</a:t>
            </a:r>
            <a:endParaRPr kumimoji="1" lang="en-US" altLang="ja-JP" dirty="0"/>
          </a:p>
          <a:p>
            <a:r>
              <a:rPr kumimoji="1" lang="ja-JP" altLang="en-US"/>
              <a:t>これらはアプリ開発の放棄とどのような相関を持つのでしょうか</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8</a:t>
            </a:fld>
            <a:endParaRPr kumimoji="1" lang="ja-JP" altLang="en-US"/>
          </a:p>
        </p:txBody>
      </p:sp>
    </p:spTree>
    <p:extLst>
      <p:ext uri="{BB962C8B-B14F-4D97-AF65-F5344CB8AC3E}">
        <p14:creationId xmlns:p14="http://schemas.microsoft.com/office/powerpoint/2010/main" val="1346832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r>
              <a:rPr kumimoji="1" lang="ja-JP" altLang="en-US"/>
              <a:t>ここまでの内容をまとめるとモバイルアプリの開発には</a:t>
            </a:r>
            <a:r>
              <a:rPr kumimoji="1" lang="en-US" altLang="ja-JP" dirty="0"/>
              <a:t>2</a:t>
            </a:r>
            <a:r>
              <a:rPr kumimoji="1" lang="ja-JP" altLang="en-US"/>
              <a:t>つの観点が存在します</a:t>
            </a:r>
            <a:endParaRPr kumimoji="1" lang="en-US" altLang="ja-JP" dirty="0"/>
          </a:p>
          <a:p>
            <a:r>
              <a:rPr kumimoji="1" lang="en-US" altLang="ja-JP" dirty="0"/>
              <a:t>1</a:t>
            </a:r>
            <a:r>
              <a:rPr kumimoji="1" lang="ja-JP" altLang="en-US"/>
              <a:t>つ目は</a:t>
            </a:r>
            <a:r>
              <a:rPr kumimoji="1" lang="en-US" altLang="ja-JP" dirty="0"/>
              <a:t>OSS</a:t>
            </a:r>
            <a:r>
              <a:rPr kumimoji="1" lang="ja-JP" altLang="en-US"/>
              <a:t>と同じく開発活動そのもののデータです</a:t>
            </a:r>
            <a:endParaRPr kumimoji="1" lang="en-US" altLang="ja-JP" dirty="0"/>
          </a:p>
          <a:p>
            <a:r>
              <a:rPr kumimoji="1" lang="ja-JP" altLang="en-US"/>
              <a:t>先ほど紹介した</a:t>
            </a:r>
            <a:r>
              <a:rPr kumimoji="1" lang="en-US" altLang="ja-JP" dirty="0"/>
              <a:t>Truck Factor</a:t>
            </a:r>
            <a:r>
              <a:rPr kumimoji="1" lang="ja-JP" altLang="en-US"/>
              <a:t>や</a:t>
            </a:r>
            <a:r>
              <a:rPr kumimoji="1" lang="en-US" altLang="ja-JP" dirty="0"/>
              <a:t>TFDD</a:t>
            </a:r>
            <a:r>
              <a:rPr kumimoji="1" lang="ja-JP" altLang="en-US"/>
              <a:t>などの指標が存在します。</a:t>
            </a:r>
            <a:endParaRPr kumimoji="1" lang="en-US" altLang="ja-JP" dirty="0"/>
          </a:p>
          <a:p>
            <a:r>
              <a:rPr kumimoji="1" lang="en-US" altLang="ja-JP" dirty="0"/>
              <a:t>2</a:t>
            </a:r>
            <a:r>
              <a:rPr kumimoji="1" lang="ja-JP" altLang="en-US"/>
              <a:t>つ目はアプリストアで得られるデータでユーザーによるインストール数やスコアなどのデータが存在します</a:t>
            </a:r>
          </a:p>
        </p:txBody>
      </p:sp>
      <p:sp>
        <p:nvSpPr>
          <p:cNvPr id="4" name="スライド番号プレースホルダー 3"/>
          <p:cNvSpPr>
            <a:spLocks noGrp="1"/>
          </p:cNvSpPr>
          <p:nvPr>
            <p:ph type="sldNum" sz="quarter" idx="5"/>
          </p:nvPr>
        </p:nvSpPr>
        <p:spPr/>
        <p:txBody>
          <a:bodyPr/>
          <a:lstStyle/>
          <a:p>
            <a:fld id="{73D1E554-AADA-4830-AD5B-C305762D4E14}" type="slidenum">
              <a:rPr kumimoji="1" lang="ja-JP" altLang="en-US" smtClean="0"/>
              <a:t>9</a:t>
            </a:fld>
            <a:endParaRPr kumimoji="1" lang="ja-JP" altLang="en-US"/>
          </a:p>
        </p:txBody>
      </p:sp>
    </p:spTree>
    <p:extLst>
      <p:ext uri="{BB962C8B-B14F-4D97-AF65-F5344CB8AC3E}">
        <p14:creationId xmlns:p14="http://schemas.microsoft.com/office/powerpoint/2010/main" val="3310272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3"/>
            <a:ext cx="12028648" cy="2429942"/>
          </a:xfrm>
        </p:spPr>
        <p:txBody>
          <a:bodyPr anchor="b">
            <a:normAutofit/>
          </a:bodyPr>
          <a:lstStyle>
            <a:lvl1pPr algn="ctr">
              <a:defRPr sz="5400">
                <a:solidFill>
                  <a:schemeClr val="bg1"/>
                </a:solidFill>
              </a:defRPr>
            </a:lvl1pPr>
          </a:lstStyle>
          <a:p>
            <a:r>
              <a:rPr kumimoji="1" lang="ja-JP" altLang="en-US"/>
              <a:t>マスター タイトルの書式設定</a:t>
            </a:r>
            <a:endParaRPr kumimoji="1" lang="ja-JP" altLang="en-US" dirty="0"/>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ja-JP" altLang="en-US" dirty="0"/>
          </a:p>
        </p:txBody>
      </p:sp>
      <p:pic>
        <p:nvPicPr>
          <p:cNvPr id="6" name="図 5" descr="アイコン&#10;&#10;自動的に生成された説明">
            <a:extLst>
              <a:ext uri="{FF2B5EF4-FFF2-40B4-BE49-F238E27FC236}">
                <a16:creationId xmlns:a16="http://schemas.microsoft.com/office/drawing/2014/main" id="{FC68725E-052B-4DB9-BEA3-BF3CD8ED0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7E6E4C4E-0097-06C2-F329-7F786EDF77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endParaRPr lang="ja-JP" altLang="en-US" dirty="0"/>
          </a:p>
        </p:txBody>
      </p:sp>
      <p:sp>
        <p:nvSpPr>
          <p:cNvPr id="9" name="日付プレースホルダー 3">
            <a:extLst>
              <a:ext uri="{FF2B5EF4-FFF2-40B4-BE49-F238E27FC236}">
                <a16:creationId xmlns:a16="http://schemas.microsoft.com/office/drawing/2014/main" id="{7842B9B6-0D7E-67A8-88DC-D17CEDB023A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444EB450-64ED-4A7A-8F14-2B386B726333}" type="datetime1">
              <a:rPr lang="ja-JP" altLang="en-US" smtClean="0"/>
              <a:t>2025/12/11</a:t>
            </a:fld>
            <a:endParaRPr lang="ja-JP" altLang="en-US" dirty="0"/>
          </a:p>
        </p:txBody>
      </p:sp>
      <p:sp>
        <p:nvSpPr>
          <p:cNvPr id="11" name="スライド番号プレースホルダー 5">
            <a:extLst>
              <a:ext uri="{FF2B5EF4-FFF2-40B4-BE49-F238E27FC236}">
                <a16:creationId xmlns:a16="http://schemas.microsoft.com/office/drawing/2014/main" id="{48D60F90-7C5C-4A45-A1E0-9E8996A74E44}"/>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3072092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ロゴなし）">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860606"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1253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1253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フッター プレースホルダー 4">
            <a:extLst>
              <a:ext uri="{FF2B5EF4-FFF2-40B4-BE49-F238E27FC236}">
                <a16:creationId xmlns:a16="http://schemas.microsoft.com/office/drawing/2014/main" id="{D437027F-8AAF-9A9D-9062-1F40BBCE66BB}"/>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7" name="日付プレースホルダー 3">
            <a:extLst>
              <a:ext uri="{FF2B5EF4-FFF2-40B4-BE49-F238E27FC236}">
                <a16:creationId xmlns:a16="http://schemas.microsoft.com/office/drawing/2014/main" id="{3E719EB8-1395-0E22-5D55-67963DF3A91F}"/>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D486F3E0-BFDF-4621-A232-8781EF376A02}" type="datetime1">
              <a:rPr lang="ja-JP" altLang="en-US" smtClean="0"/>
              <a:t>2025/12/11</a:t>
            </a:fld>
            <a:endParaRPr lang="ja-JP" altLang="en-US" dirty="0"/>
          </a:p>
        </p:txBody>
      </p:sp>
      <p:sp>
        <p:nvSpPr>
          <p:cNvPr id="11" name="スライド番号プレースホルダー 5">
            <a:extLst>
              <a:ext uri="{FF2B5EF4-FFF2-40B4-BE49-F238E27FC236}">
                <a16:creationId xmlns:a16="http://schemas.microsoft.com/office/drawing/2014/main" id="{1C3FA26F-EAB0-00F4-E95A-6A6D7ED76FC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182983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ロゴなし）">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882217"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フッター プレースホルダー 4">
            <a:extLst>
              <a:ext uri="{FF2B5EF4-FFF2-40B4-BE49-F238E27FC236}">
                <a16:creationId xmlns:a16="http://schemas.microsoft.com/office/drawing/2014/main" id="{68662EE1-3F0A-BF83-C7AF-27854F458162}"/>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5" name="日付プレースホルダー 3">
            <a:extLst>
              <a:ext uri="{FF2B5EF4-FFF2-40B4-BE49-F238E27FC236}">
                <a16:creationId xmlns:a16="http://schemas.microsoft.com/office/drawing/2014/main" id="{F594FF63-95FF-903D-2500-BC9F43CA8208}"/>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CD381917-60ED-4F59-864A-8A340BAFBA8D}" type="datetime1">
              <a:rPr lang="ja-JP" altLang="en-US" smtClean="0"/>
              <a:t>2025/12/11</a:t>
            </a:fld>
            <a:endParaRPr lang="ja-JP" altLang="en-US" dirty="0"/>
          </a:p>
        </p:txBody>
      </p:sp>
      <p:sp>
        <p:nvSpPr>
          <p:cNvPr id="9" name="スライド番号プレースホルダー 5">
            <a:extLst>
              <a:ext uri="{FF2B5EF4-FFF2-40B4-BE49-F238E27FC236}">
                <a16:creationId xmlns:a16="http://schemas.microsoft.com/office/drawing/2014/main" id="{DE46AF14-E354-ABF0-FD69-99CE8B5A404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852445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タイトルなし（ロゴ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 name="フッター プレースホルダー 4">
            <a:extLst>
              <a:ext uri="{FF2B5EF4-FFF2-40B4-BE49-F238E27FC236}">
                <a16:creationId xmlns:a16="http://schemas.microsoft.com/office/drawing/2014/main" id="{CC4E3395-FEA1-05F2-AFA9-42537CE11DB6}"/>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endParaRPr kumimoji="1" lang="ja-JP" altLang="en-US" dirty="0"/>
          </a:p>
        </p:txBody>
      </p:sp>
      <p:sp>
        <p:nvSpPr>
          <p:cNvPr id="4" name="日付プレースホルダー 3">
            <a:extLst>
              <a:ext uri="{FF2B5EF4-FFF2-40B4-BE49-F238E27FC236}">
                <a16:creationId xmlns:a16="http://schemas.microsoft.com/office/drawing/2014/main" id="{B97D7E45-2E6A-D4F2-6F00-0B744B99CAC0}"/>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AA23912-B9A4-403E-8C68-A91C5F931B8E}"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CDD8D73D-2A7C-8F9C-1C15-E7ACF3E1294E}"/>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4030035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4">
            <a:extLst>
              <a:ext uri="{FF2B5EF4-FFF2-40B4-BE49-F238E27FC236}">
                <a16:creationId xmlns:a16="http://schemas.microsoft.com/office/drawing/2014/main" id="{26B4F219-99F5-0574-00AF-AD0D0A1E41A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4" name="日付プレースホルダー 3">
            <a:extLst>
              <a:ext uri="{FF2B5EF4-FFF2-40B4-BE49-F238E27FC236}">
                <a16:creationId xmlns:a16="http://schemas.microsoft.com/office/drawing/2014/main" id="{6020AEEB-6C86-E569-9769-B90FB959CF5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F3C85FDC-04B5-4E4A-AF6E-8A9DFBCF7C02}" type="datetime1">
              <a:rPr lang="ja-JP" altLang="en-US" smtClean="0"/>
              <a:t>2025/12/11</a:t>
            </a:fld>
            <a:endParaRPr lang="ja-JP" altLang="en-US" dirty="0"/>
          </a:p>
        </p:txBody>
      </p:sp>
      <p:sp>
        <p:nvSpPr>
          <p:cNvPr id="7" name="スライド番号プレースホルダー 5">
            <a:extLst>
              <a:ext uri="{FF2B5EF4-FFF2-40B4-BE49-F238E27FC236}">
                <a16:creationId xmlns:a16="http://schemas.microsoft.com/office/drawing/2014/main" id="{8A5D2FFA-A3BC-D2A4-4575-EBFA7DB755A7}"/>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09372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40264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4" name="図 3" descr="アイコン&#10;&#10;自動的に生成された説明">
            <a:extLst>
              <a:ext uri="{FF2B5EF4-FFF2-40B4-BE49-F238E27FC236}">
                <a16:creationId xmlns:a16="http://schemas.microsoft.com/office/drawing/2014/main" id="{B3D0057D-F90A-7B0E-EA7D-02FA2E228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6" name="フッター プレースホルダー 4">
            <a:extLst>
              <a:ext uri="{FF2B5EF4-FFF2-40B4-BE49-F238E27FC236}">
                <a16:creationId xmlns:a16="http://schemas.microsoft.com/office/drawing/2014/main" id="{1A5054F3-8716-A9F7-8D33-FEF23CE1AAD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endParaRPr kumimoji="1" lang="ja-JP" altLang="en-US" dirty="0"/>
          </a:p>
        </p:txBody>
      </p:sp>
      <p:sp>
        <p:nvSpPr>
          <p:cNvPr id="8" name="日付プレースホルダー 3">
            <a:extLst>
              <a:ext uri="{FF2B5EF4-FFF2-40B4-BE49-F238E27FC236}">
                <a16:creationId xmlns:a16="http://schemas.microsoft.com/office/drawing/2014/main" id="{D49A2A73-5315-F63A-7D7C-D279E093F5B7}"/>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E7CC8F51-F856-4FBA-AD20-C19CB6E08574}" type="datetime1">
              <a:rPr lang="ja-JP" altLang="en-US" smtClean="0"/>
              <a:t>2025/12/11</a:t>
            </a:fld>
            <a:endParaRPr lang="ja-JP" altLang="en-US" dirty="0"/>
          </a:p>
        </p:txBody>
      </p:sp>
      <p:sp>
        <p:nvSpPr>
          <p:cNvPr id="11" name="スライド番号プレースホルダー 5">
            <a:extLst>
              <a:ext uri="{FF2B5EF4-FFF2-40B4-BE49-F238E27FC236}">
                <a16:creationId xmlns:a16="http://schemas.microsoft.com/office/drawing/2014/main" id="{7992E8C2-AC1E-39EC-F484-2B9D0E643BE3}"/>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2216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70" y="1709738"/>
            <a:ext cx="12028648" cy="2852737"/>
          </a:xfrm>
        </p:spPr>
        <p:txBody>
          <a:bodyPr anchor="b">
            <a:normAutofit/>
          </a:bodyPr>
          <a:lstStyle>
            <a:lvl1pPr>
              <a:defRPr sz="5400">
                <a:solidFill>
                  <a:schemeClr val="bg1"/>
                </a:solidFill>
              </a:defRPr>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8"/>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pic>
        <p:nvPicPr>
          <p:cNvPr id="8" name="図 7" descr="アイコン&#10;&#10;自動的に生成された説明">
            <a:extLst>
              <a:ext uri="{FF2B5EF4-FFF2-40B4-BE49-F238E27FC236}">
                <a16:creationId xmlns:a16="http://schemas.microsoft.com/office/drawing/2014/main" id="{67A5805C-38B6-B2FE-E844-57BD56921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A88FB6CB-0493-80F7-D940-AF3C61C6D45C}"/>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A16F2070-AB41-CA7F-AD79-213F1314F5C1}"/>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1A265D79-60D3-4B1A-80C1-AC6526B2BF5A}" type="datetime1">
              <a:rPr lang="ja-JP" altLang="en-US" smtClean="0"/>
              <a:t>2025/12/11</a:t>
            </a:fld>
            <a:endParaRPr lang="ja-JP" altLang="en-US" dirty="0"/>
          </a:p>
        </p:txBody>
      </p:sp>
      <p:sp>
        <p:nvSpPr>
          <p:cNvPr id="11" name="スライド番号プレースホルダー 5">
            <a:extLst>
              <a:ext uri="{FF2B5EF4-FFF2-40B4-BE49-F238E27FC236}">
                <a16:creationId xmlns:a16="http://schemas.microsoft.com/office/drawing/2014/main" id="{8E6E7692-244B-C8A9-226D-6F3653CE57CD}"/>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372682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0145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014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7" name="図 6" descr="アイコン&#10;&#10;自動的に生成された説明">
            <a:extLst>
              <a:ext uri="{FF2B5EF4-FFF2-40B4-BE49-F238E27FC236}">
                <a16:creationId xmlns:a16="http://schemas.microsoft.com/office/drawing/2014/main" id="{38138C44-7B34-374A-1AA3-F4108A1E0F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5" name="フッター プレースホルダー 4">
            <a:extLst>
              <a:ext uri="{FF2B5EF4-FFF2-40B4-BE49-F238E27FC236}">
                <a16:creationId xmlns:a16="http://schemas.microsoft.com/office/drawing/2014/main" id="{832B0C6A-8327-B6BA-FDD4-7D1C09C6B81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9" name="日付プレースホルダー 3">
            <a:extLst>
              <a:ext uri="{FF2B5EF4-FFF2-40B4-BE49-F238E27FC236}">
                <a16:creationId xmlns:a16="http://schemas.microsoft.com/office/drawing/2014/main" id="{1825B8EB-B309-4CAA-41C8-CD68E6222235}"/>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767FB2C7-759D-4355-9185-42D7FBF856C9}" type="datetime1">
              <a:rPr lang="ja-JP" altLang="en-US" smtClean="0"/>
              <a:t>2025/12/11</a:t>
            </a:fld>
            <a:endParaRPr lang="ja-JP" altLang="en-US" dirty="0"/>
          </a:p>
        </p:txBody>
      </p:sp>
      <p:sp>
        <p:nvSpPr>
          <p:cNvPr id="12" name="スライド番号プレースホルダー 5">
            <a:extLst>
              <a:ext uri="{FF2B5EF4-FFF2-40B4-BE49-F238E27FC236}">
                <a16:creationId xmlns:a16="http://schemas.microsoft.com/office/drawing/2014/main" id="{BC740DFE-E0EF-64FC-958E-FA87E715F10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492248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pic>
        <p:nvPicPr>
          <p:cNvPr id="7" name="図 6" descr="アイコン&#10;&#10;自動的に生成された説明">
            <a:extLst>
              <a:ext uri="{FF2B5EF4-FFF2-40B4-BE49-F238E27FC236}">
                <a16:creationId xmlns:a16="http://schemas.microsoft.com/office/drawing/2014/main" id="{17B173BB-27FB-39BF-E0B7-4C5DE3FCDE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3" name="フッター プレースホルダー 4">
            <a:extLst>
              <a:ext uri="{FF2B5EF4-FFF2-40B4-BE49-F238E27FC236}">
                <a16:creationId xmlns:a16="http://schemas.microsoft.com/office/drawing/2014/main" id="{2C677EF9-ACFC-A9B9-8AE6-3CAE0EC2E70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5" name="日付プレースホルダー 3">
            <a:extLst>
              <a:ext uri="{FF2B5EF4-FFF2-40B4-BE49-F238E27FC236}">
                <a16:creationId xmlns:a16="http://schemas.microsoft.com/office/drawing/2014/main" id="{0BD9C6A9-6622-9C48-0FA0-1F12EBDF63A2}"/>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32E99E89-E00F-4929-866E-5BC747675BBF}" type="datetime1">
              <a:rPr lang="ja-JP" altLang="en-US" smtClean="0"/>
              <a:t>2025/12/11</a:t>
            </a:fld>
            <a:endParaRPr lang="ja-JP" altLang="en-US" dirty="0"/>
          </a:p>
        </p:txBody>
      </p:sp>
      <p:sp>
        <p:nvSpPr>
          <p:cNvPr id="10" name="スライド番号プレースホルダー 5">
            <a:extLst>
              <a:ext uri="{FF2B5EF4-FFF2-40B4-BE49-F238E27FC236}">
                <a16:creationId xmlns:a16="http://schemas.microsoft.com/office/drawing/2014/main" id="{A2F7C81B-E87E-39F1-81CA-6979E87B0B48}"/>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487516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6" name="図 5" descr="アイコン&#10;&#10;自動的に生成された説明">
            <a:extLst>
              <a:ext uri="{FF2B5EF4-FFF2-40B4-BE49-F238E27FC236}">
                <a16:creationId xmlns:a16="http://schemas.microsoft.com/office/drawing/2014/main" id="{9E28E1B3-6134-BDF3-119F-F6B0C59AD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2" name="フッター プレースホルダー 4">
            <a:extLst>
              <a:ext uri="{FF2B5EF4-FFF2-40B4-BE49-F238E27FC236}">
                <a16:creationId xmlns:a16="http://schemas.microsoft.com/office/drawing/2014/main" id="{B5070AF8-B392-4ADA-A7CD-2F7659C0C1D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endParaRPr kumimoji="1" lang="ja-JP" altLang="en-US" dirty="0"/>
          </a:p>
        </p:txBody>
      </p:sp>
      <p:sp>
        <p:nvSpPr>
          <p:cNvPr id="4" name="日付プレースホルダー 3">
            <a:extLst>
              <a:ext uri="{FF2B5EF4-FFF2-40B4-BE49-F238E27FC236}">
                <a16:creationId xmlns:a16="http://schemas.microsoft.com/office/drawing/2014/main" id="{D72F20E0-E2A8-DB8A-D2C7-66109B604CFF}"/>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704E4F3B-2519-42CA-B904-3AEE5593BC59}" type="datetime1">
              <a:rPr lang="ja-JP" altLang="en-US" smtClean="0"/>
              <a:t>2025/12/11</a:t>
            </a:fld>
            <a:endParaRPr lang="ja-JP" altLang="en-US" dirty="0"/>
          </a:p>
        </p:txBody>
      </p:sp>
      <p:sp>
        <p:nvSpPr>
          <p:cNvPr id="7" name="スライド番号プレースホルダー 5">
            <a:extLst>
              <a:ext uri="{FF2B5EF4-FFF2-40B4-BE49-F238E27FC236}">
                <a16:creationId xmlns:a16="http://schemas.microsoft.com/office/drawing/2014/main" id="{F60DF4C3-CB41-BF87-F3B0-0AB19E13AE1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322489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2"/>
            <a:ext cx="12028648" cy="2479675"/>
          </a:xfrm>
        </p:spPr>
        <p:txBody>
          <a:bodyPr anchor="b">
            <a:normAutofit/>
          </a:bodyPr>
          <a:lstStyle>
            <a:lvl1pPr algn="ctr">
              <a:defRPr sz="5400">
                <a:solidFill>
                  <a:schemeClr val="bg1"/>
                </a:solidFill>
              </a:defRPr>
            </a:lvl1pPr>
          </a:lstStyle>
          <a:p>
            <a:r>
              <a:rPr kumimoji="1" lang="ja-JP" altLang="en-US"/>
              <a:t>マスター タイトルの書式設定</a:t>
            </a:r>
            <a:endParaRPr kumimoji="1" lang="ja-JP" altLang="en-US" dirty="0"/>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ja-JP" altLang="en-US" dirty="0"/>
          </a:p>
        </p:txBody>
      </p:sp>
      <p:sp>
        <p:nvSpPr>
          <p:cNvPr id="8" name="フッター プレースホルダー 4">
            <a:extLst>
              <a:ext uri="{FF2B5EF4-FFF2-40B4-BE49-F238E27FC236}">
                <a16:creationId xmlns:a16="http://schemas.microsoft.com/office/drawing/2014/main" id="{49BC2146-875A-5E4E-50F1-C8D97255C3DA}"/>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endParaRPr lang="ja-JP" altLang="en-US" dirty="0"/>
          </a:p>
        </p:txBody>
      </p:sp>
      <p:sp>
        <p:nvSpPr>
          <p:cNvPr id="9" name="日付プレースホルダー 3">
            <a:extLst>
              <a:ext uri="{FF2B5EF4-FFF2-40B4-BE49-F238E27FC236}">
                <a16:creationId xmlns:a16="http://schemas.microsoft.com/office/drawing/2014/main" id="{C8FA29EE-0968-2A4E-1A1E-C1990F98392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B2AF2059-8F1B-4117-9F70-D5832821F54A}" type="datetime1">
              <a:rPr lang="ja-JP" altLang="en-US" smtClean="0"/>
              <a:t>2025/12/11</a:t>
            </a:fld>
            <a:endParaRPr lang="ja-JP" altLang="en-US" dirty="0"/>
          </a:p>
        </p:txBody>
      </p:sp>
      <p:sp>
        <p:nvSpPr>
          <p:cNvPr id="10" name="スライド番号プレースホルダー 5">
            <a:extLst>
              <a:ext uri="{FF2B5EF4-FFF2-40B4-BE49-F238E27FC236}">
                <a16:creationId xmlns:a16="http://schemas.microsoft.com/office/drawing/2014/main" id="{10C149B5-49ED-EDA9-F247-04A164D9A15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21697376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882216"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397099"/>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フッター プレースホルダー 4">
            <a:extLst>
              <a:ext uri="{FF2B5EF4-FFF2-40B4-BE49-F238E27FC236}">
                <a16:creationId xmlns:a16="http://schemas.microsoft.com/office/drawing/2014/main" id="{D7437C12-291C-1590-6A59-C38FE2AD55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48C014AA-B531-65BB-35B5-E7D8DD7A9F5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209BFD5-FA30-4D5C-AABA-228C8C477A61}" type="datetime1">
              <a:rPr lang="ja-JP" altLang="en-US" smtClean="0"/>
              <a:t>2025/12/11</a:t>
            </a:fld>
            <a:endParaRPr lang="ja-JP" altLang="en-US" dirty="0"/>
          </a:p>
        </p:txBody>
      </p:sp>
      <p:sp>
        <p:nvSpPr>
          <p:cNvPr id="10" name="スライド番号プレースホルダー 5">
            <a:extLst>
              <a:ext uri="{FF2B5EF4-FFF2-40B4-BE49-F238E27FC236}">
                <a16:creationId xmlns:a16="http://schemas.microsoft.com/office/drawing/2014/main" id="{8C15817B-2D10-EC29-4E99-9EAE411561E1}"/>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827436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69" y="1709738"/>
            <a:ext cx="12028647" cy="2852737"/>
          </a:xfrm>
        </p:spPr>
        <p:txBody>
          <a:bodyPr anchor="b">
            <a:normAutofit/>
          </a:bodyPr>
          <a:lstStyle>
            <a:lvl1pPr>
              <a:defRPr sz="5400">
                <a:solidFill>
                  <a:schemeClr val="bg1"/>
                </a:solidFill>
              </a:defRPr>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9"/>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フッター プレースホルダー 4">
            <a:extLst>
              <a:ext uri="{FF2B5EF4-FFF2-40B4-BE49-F238E27FC236}">
                <a16:creationId xmlns:a16="http://schemas.microsoft.com/office/drawing/2014/main" id="{91D19A59-09CC-51BA-F212-DC5C69EC2D9F}"/>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kumimoji="1" lang="ja-JP" altLang="en-US"/>
              <a:t>アプリマーケットにおける開発者の離脱：アプリ放棄の予測因子の特定</a:t>
            </a:r>
          </a:p>
        </p:txBody>
      </p:sp>
      <p:sp>
        <p:nvSpPr>
          <p:cNvPr id="6" name="日付プレースホルダー 3">
            <a:extLst>
              <a:ext uri="{FF2B5EF4-FFF2-40B4-BE49-F238E27FC236}">
                <a16:creationId xmlns:a16="http://schemas.microsoft.com/office/drawing/2014/main" id="{0B13B905-C4D9-C0EC-362E-71E25C5E1FE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834076F-3501-438B-B7F5-28070A26E11B}" type="datetime1">
              <a:rPr lang="ja-JP" altLang="en-US" smtClean="0"/>
              <a:t>2025/12/11</a:t>
            </a:fld>
            <a:endParaRPr lang="ja-JP" altLang="en-US" dirty="0"/>
          </a:p>
        </p:txBody>
      </p:sp>
      <p:sp>
        <p:nvSpPr>
          <p:cNvPr id="10" name="スライド番号プレースホルダー 5">
            <a:extLst>
              <a:ext uri="{FF2B5EF4-FFF2-40B4-BE49-F238E27FC236}">
                <a16:creationId xmlns:a16="http://schemas.microsoft.com/office/drawing/2014/main" id="{94641B38-5F6C-5D81-A199-CAA2FA7F1A69}"/>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55091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74F3A7-2F31-7660-1EE0-8C8E63554C37}"/>
              </a:ext>
            </a:extLst>
          </p:cNvPr>
          <p:cNvSpPr>
            <a:spLocks noGrp="1"/>
          </p:cNvSpPr>
          <p:nvPr>
            <p:ph type="title"/>
          </p:nvPr>
        </p:nvSpPr>
        <p:spPr>
          <a:xfrm>
            <a:off x="165696" y="74815"/>
            <a:ext cx="11776735" cy="833448"/>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DDD4CB1A-10BC-B73E-4E40-A1FBD7493D75}"/>
              </a:ext>
            </a:extLst>
          </p:cNvPr>
          <p:cNvSpPr>
            <a:spLocks noGrp="1"/>
          </p:cNvSpPr>
          <p:nvPr>
            <p:ph type="body" idx="1"/>
          </p:nvPr>
        </p:nvSpPr>
        <p:spPr>
          <a:xfrm>
            <a:off x="165697" y="1092370"/>
            <a:ext cx="11776735" cy="5402641"/>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a:extLst>
              <a:ext uri="{FF2B5EF4-FFF2-40B4-BE49-F238E27FC236}">
                <a16:creationId xmlns:a16="http://schemas.microsoft.com/office/drawing/2014/main" id="{4A6736C2-1D89-60EF-65B5-BA7F3B846A1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r>
              <a:rPr lang="ja-JP" altLang="en-US"/>
              <a:t>アプリマーケットにおける開発者の離脱：アプリ放棄の予測因子の特定</a:t>
            </a:r>
            <a:endParaRPr lang="ja-JP" altLang="en-US" dirty="0"/>
          </a:p>
        </p:txBody>
      </p:sp>
      <p:sp>
        <p:nvSpPr>
          <p:cNvPr id="7" name="日付プレースホルダー 3">
            <a:extLst>
              <a:ext uri="{FF2B5EF4-FFF2-40B4-BE49-F238E27FC236}">
                <a16:creationId xmlns:a16="http://schemas.microsoft.com/office/drawing/2014/main" id="{779CD636-ED81-102E-71A7-1DF067CEC31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08D09425-C233-4D60-8B77-36A3A200FCE5}" type="datetime1">
              <a:rPr lang="ja-JP" altLang="en-US" smtClean="0"/>
              <a:t>2025/12/11</a:t>
            </a:fld>
            <a:endParaRPr lang="ja-JP" altLang="en-US" dirty="0"/>
          </a:p>
        </p:txBody>
      </p:sp>
      <p:sp>
        <p:nvSpPr>
          <p:cNvPr id="8" name="スライド番号プレースホルダー 5">
            <a:extLst>
              <a:ext uri="{FF2B5EF4-FFF2-40B4-BE49-F238E27FC236}">
                <a16:creationId xmlns:a16="http://schemas.microsoft.com/office/drawing/2014/main" id="{7A544312-81AC-1CC5-8ABA-27330743C70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97767659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hf hdr="0"/>
  <p:txStyles>
    <p:titleStyle>
      <a:lvl1pPr algn="l" defTabSz="914400" rtl="0" eaLnBrk="1" latinLnBrk="0" hangingPunct="1">
        <a:lnSpc>
          <a:spcPct val="90000"/>
        </a:lnSpc>
        <a:spcBef>
          <a:spcPct val="0"/>
        </a:spcBef>
        <a:buNone/>
        <a:defRPr kumimoji="1" sz="4400" kern="1200" spc="300">
          <a:solidFill>
            <a:schemeClr val="tx1"/>
          </a:solidFill>
          <a:latin typeface="+mj-lt"/>
          <a:ea typeface="BIZ UDPゴシック" panose="020B0400000000000000" pitchFamily="50" charset="-128"/>
          <a:cs typeface="+mj-cs"/>
        </a:defRPr>
      </a:lvl1pPr>
    </p:titleStyle>
    <p:body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microsoft.com/office/2007/relationships/diagramDrawing" Target="../diagrams/drawing2.xml"/><Relationship Id="rId3" Type="http://schemas.microsoft.com/office/2018/10/relationships/comments" Target="../comments/modernComment_10D_83BC4254.xml"/><Relationship Id="rId7" Type="http://schemas.openxmlformats.org/officeDocument/2006/relationships/diagramColors" Target="../diagrams/colors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18/10/relationships/comments" Target="../comments/modernComment_126_E967A94E.xml"/><Relationship Id="rId7" Type="http://schemas.openxmlformats.org/officeDocument/2006/relationships/diagramColors" Target="../diagrams/colors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github.com/aserg-ufmg/Truck-Factor"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0C_E5E02519.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DB1E39C-B3AE-9B47-04BC-109679F1BA7F}"/>
              </a:ext>
            </a:extLst>
          </p:cNvPr>
          <p:cNvSpPr>
            <a:spLocks noGrp="1"/>
          </p:cNvSpPr>
          <p:nvPr>
            <p:ph type="title"/>
          </p:nvPr>
        </p:nvSpPr>
        <p:spPr>
          <a:xfrm>
            <a:off x="165100" y="1709738"/>
            <a:ext cx="12192000" cy="2852737"/>
          </a:xfrm>
        </p:spPr>
        <p:txBody>
          <a:bodyPr>
            <a:normAutofit/>
          </a:bodyPr>
          <a:lstStyle/>
          <a:p>
            <a:r>
              <a:rPr lang="en" altLang="ja-JP" sz="3000" dirty="0"/>
              <a:t>App Abandonment in Mobile Marketplaces:</a:t>
            </a:r>
            <a:br>
              <a:rPr lang="en" altLang="ja-JP" sz="3000" dirty="0"/>
            </a:br>
            <a:r>
              <a:rPr lang="en" altLang="ja-JP" sz="3000" dirty="0"/>
              <a:t> The Impact of Developer</a:t>
            </a:r>
            <a:r>
              <a:rPr lang="en-US" altLang="ja-JP" sz="3000" dirty="0"/>
              <a:t> </a:t>
            </a:r>
            <a:r>
              <a:rPr lang="en" altLang="ja-JP" sz="3000" dirty="0"/>
              <a:t>Dropout and User Feedback</a:t>
            </a:r>
          </a:p>
        </p:txBody>
      </p:sp>
      <p:sp>
        <p:nvSpPr>
          <p:cNvPr id="5" name="テキスト プレースホルダー 4">
            <a:extLst>
              <a:ext uri="{FF2B5EF4-FFF2-40B4-BE49-F238E27FC236}">
                <a16:creationId xmlns:a16="http://schemas.microsoft.com/office/drawing/2014/main" id="{008F724C-C16E-54F7-5524-2FAD2D50C86A}"/>
              </a:ext>
            </a:extLst>
          </p:cNvPr>
          <p:cNvSpPr>
            <a:spLocks noGrp="1"/>
          </p:cNvSpPr>
          <p:nvPr>
            <p:ph type="body" idx="1"/>
          </p:nvPr>
        </p:nvSpPr>
        <p:spPr/>
        <p:txBody>
          <a:bodyPr>
            <a:normAutofit/>
          </a:bodyPr>
          <a:lstStyle/>
          <a:p>
            <a:pPr algn="r"/>
            <a:r>
              <a:rPr lang="ja-JP" altLang="en-US" sz="2800"/>
              <a:t>松下和也</a:t>
            </a:r>
            <a:r>
              <a:rPr lang="en-US" altLang="ja-JP" sz="2800" b="1" baseline="30000" dirty="0"/>
              <a:t>†</a:t>
            </a:r>
            <a:r>
              <a:rPr lang="en-US" altLang="ja-JP" sz="2800" dirty="0"/>
              <a:t>, Olivier Nourry</a:t>
            </a:r>
            <a:r>
              <a:rPr lang="en-US" altLang="ja-JP" sz="2800" b="1" baseline="30000" dirty="0"/>
              <a:t> †</a:t>
            </a:r>
            <a:r>
              <a:rPr lang="en-US" altLang="ja-JP" sz="2800" dirty="0"/>
              <a:t>, </a:t>
            </a:r>
            <a:r>
              <a:rPr lang="ja-JP" altLang="en-US" sz="2800"/>
              <a:t>肥後芳樹</a:t>
            </a:r>
            <a:r>
              <a:rPr lang="en-US" altLang="ja-JP" sz="2800" b="1" baseline="30000" dirty="0"/>
              <a:t>†</a:t>
            </a:r>
            <a:r>
              <a:rPr lang="en-US" altLang="ja-JP" sz="2800" dirty="0"/>
              <a:t> </a:t>
            </a:r>
            <a:r>
              <a:rPr lang="ja-JP" altLang="en-US" sz="2800"/>
              <a:t>　</a:t>
            </a:r>
            <a:endParaRPr lang="en-US" altLang="ja-JP" sz="2800" dirty="0"/>
          </a:p>
          <a:p>
            <a:pPr algn="r"/>
            <a:r>
              <a:rPr lang="en-US" altLang="ja-JP" sz="2400" b="1" baseline="30000" dirty="0"/>
              <a:t>†</a:t>
            </a:r>
            <a:r>
              <a:rPr lang="ja-JP" altLang="en-US" sz="2400"/>
              <a:t>大阪大学　大学院情報科学研究科</a:t>
            </a:r>
            <a:endParaRPr lang="en-US" altLang="ja-JP" sz="2400" dirty="0"/>
          </a:p>
        </p:txBody>
      </p:sp>
      <p:sp>
        <p:nvSpPr>
          <p:cNvPr id="6" name="日付プレースホルダー 5">
            <a:extLst>
              <a:ext uri="{FF2B5EF4-FFF2-40B4-BE49-F238E27FC236}">
                <a16:creationId xmlns:a16="http://schemas.microsoft.com/office/drawing/2014/main" id="{BF6D15E7-5D16-D3B4-7910-DDB66375D536}"/>
              </a:ext>
            </a:extLst>
          </p:cNvPr>
          <p:cNvSpPr>
            <a:spLocks noGrp="1"/>
          </p:cNvSpPr>
          <p:nvPr>
            <p:ph type="dt" sz="half" idx="2"/>
          </p:nvPr>
        </p:nvSpPr>
        <p:spPr/>
        <p:txBody>
          <a:bodyPr/>
          <a:lstStyle/>
          <a:p>
            <a:fld id="{0BF712CF-EEE8-4746-B06B-19CAFEFB844A}"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979CD70A-0961-9B23-C751-D25D8E3566A7}"/>
              </a:ext>
            </a:extLst>
          </p:cNvPr>
          <p:cNvSpPr>
            <a:spLocks noGrp="1"/>
          </p:cNvSpPr>
          <p:nvPr>
            <p:ph type="sldNum" sz="quarter" idx="4"/>
          </p:nvPr>
        </p:nvSpPr>
        <p:spPr/>
        <p:txBody>
          <a:bodyPr/>
          <a:lstStyle/>
          <a:p>
            <a:fld id="{DDF0A04B-3F96-455C-AC58-511E5C06C175}" type="slidenum">
              <a:rPr lang="ja-JP" altLang="en-US" smtClean="0"/>
              <a:pPr/>
              <a:t>1</a:t>
            </a:fld>
            <a:endParaRPr lang="ja-JP" altLang="en-US" dirty="0"/>
          </a:p>
        </p:txBody>
      </p:sp>
    </p:spTree>
    <p:extLst>
      <p:ext uri="{BB962C8B-B14F-4D97-AF65-F5344CB8AC3E}">
        <p14:creationId xmlns:p14="http://schemas.microsoft.com/office/powerpoint/2010/main" val="2703248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155DC-8611-6CAF-006F-E1D7B369F5B7}"/>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8BD0C40F-B125-77CE-46A8-9F6752AB249D}"/>
              </a:ext>
            </a:extLst>
          </p:cNvPr>
          <p:cNvSpPr>
            <a:spLocks noGrp="1"/>
          </p:cNvSpPr>
          <p:nvPr>
            <p:ph type="title"/>
          </p:nvPr>
        </p:nvSpPr>
        <p:spPr/>
        <p:txBody>
          <a:bodyPr/>
          <a:lstStyle/>
          <a:p>
            <a:r>
              <a:rPr lang="ja-JP" altLang="en-US"/>
              <a:t>研究概要　目的と</a:t>
            </a:r>
            <a:r>
              <a:rPr lang="en-US" altLang="ja-JP" dirty="0"/>
              <a:t>RQ</a:t>
            </a:r>
            <a:endParaRPr lang="ja-JP" altLang="en-US" dirty="0"/>
          </a:p>
        </p:txBody>
      </p:sp>
      <p:sp>
        <p:nvSpPr>
          <p:cNvPr id="6" name="日付プレースホルダー 5">
            <a:extLst>
              <a:ext uri="{FF2B5EF4-FFF2-40B4-BE49-F238E27FC236}">
                <a16:creationId xmlns:a16="http://schemas.microsoft.com/office/drawing/2014/main" id="{4DC6D464-EA01-D832-FB35-B4D20594DE15}"/>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E0939729-6373-BA74-F1CA-0C55D7C22D92}"/>
              </a:ext>
            </a:extLst>
          </p:cNvPr>
          <p:cNvSpPr>
            <a:spLocks noGrp="1"/>
          </p:cNvSpPr>
          <p:nvPr>
            <p:ph type="sldNum" sz="quarter" idx="4"/>
          </p:nvPr>
        </p:nvSpPr>
        <p:spPr/>
        <p:txBody>
          <a:bodyPr/>
          <a:lstStyle/>
          <a:p>
            <a:fld id="{DDF0A04B-3F96-455C-AC58-511E5C06C175}" type="slidenum">
              <a:rPr lang="ja-JP" altLang="en-US" smtClean="0"/>
              <a:pPr/>
              <a:t>10</a:t>
            </a:fld>
            <a:endParaRPr lang="ja-JP" altLang="en-US" dirty="0"/>
          </a:p>
        </p:txBody>
      </p:sp>
      <p:graphicFrame>
        <p:nvGraphicFramePr>
          <p:cNvPr id="2" name="図表 1">
            <a:extLst>
              <a:ext uri="{FF2B5EF4-FFF2-40B4-BE49-F238E27FC236}">
                <a16:creationId xmlns:a16="http://schemas.microsoft.com/office/drawing/2014/main" id="{665CDEBD-839F-A70E-63BF-A2F931A41FA5}"/>
              </a:ext>
            </a:extLst>
          </p:cNvPr>
          <p:cNvGraphicFramePr/>
          <p:nvPr>
            <p:extLst>
              <p:ext uri="{D42A27DB-BD31-4B8C-83A1-F6EECF244321}">
                <p14:modId xmlns:p14="http://schemas.microsoft.com/office/powerpoint/2010/main" val="791111836"/>
              </p:ext>
            </p:extLst>
          </p:nvPr>
        </p:nvGraphicFramePr>
        <p:xfrm>
          <a:off x="572652" y="1487260"/>
          <a:ext cx="10853229" cy="4578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210153044"/>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80EA7-FC85-9439-7BF3-8DEEFE5BC521}"/>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ED493A99-90C1-6955-0044-CFB8B0D8344F}"/>
              </a:ext>
            </a:extLst>
          </p:cNvPr>
          <p:cNvSpPr>
            <a:spLocks noGrp="1"/>
          </p:cNvSpPr>
          <p:nvPr>
            <p:ph type="title"/>
          </p:nvPr>
        </p:nvSpPr>
        <p:spPr/>
        <p:txBody>
          <a:bodyPr>
            <a:normAutofit/>
          </a:bodyPr>
          <a:lstStyle/>
          <a:p>
            <a:r>
              <a:rPr lang="ja-JP" altLang="en-US"/>
              <a:t>研究概要　手順</a:t>
            </a:r>
            <a:endParaRPr lang="ja-JP" altLang="en-US" dirty="0"/>
          </a:p>
        </p:txBody>
      </p:sp>
      <p:sp>
        <p:nvSpPr>
          <p:cNvPr id="6" name="日付プレースホルダー 5">
            <a:extLst>
              <a:ext uri="{FF2B5EF4-FFF2-40B4-BE49-F238E27FC236}">
                <a16:creationId xmlns:a16="http://schemas.microsoft.com/office/drawing/2014/main" id="{7E52F4C8-A9B1-60CF-A6B5-9E61409C61C8}"/>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F865158F-6004-F016-ED99-5817E2EE2F04}"/>
              </a:ext>
            </a:extLst>
          </p:cNvPr>
          <p:cNvSpPr>
            <a:spLocks noGrp="1"/>
          </p:cNvSpPr>
          <p:nvPr>
            <p:ph type="sldNum" sz="quarter" idx="4"/>
          </p:nvPr>
        </p:nvSpPr>
        <p:spPr/>
        <p:txBody>
          <a:bodyPr/>
          <a:lstStyle/>
          <a:p>
            <a:fld id="{DDF0A04B-3F96-455C-AC58-511E5C06C175}" type="slidenum">
              <a:rPr lang="ja-JP" altLang="en-US" smtClean="0"/>
              <a:pPr/>
              <a:t>11</a:t>
            </a:fld>
            <a:endParaRPr lang="ja-JP" altLang="en-US" dirty="0"/>
          </a:p>
        </p:txBody>
      </p:sp>
      <p:graphicFrame>
        <p:nvGraphicFramePr>
          <p:cNvPr id="2" name="図表 1">
            <a:extLst>
              <a:ext uri="{FF2B5EF4-FFF2-40B4-BE49-F238E27FC236}">
                <a16:creationId xmlns:a16="http://schemas.microsoft.com/office/drawing/2014/main" id="{BE92C20D-C375-663B-8E8A-72697DDE0F31}"/>
              </a:ext>
            </a:extLst>
          </p:cNvPr>
          <p:cNvGraphicFramePr/>
          <p:nvPr>
            <p:extLst>
              <p:ext uri="{D42A27DB-BD31-4B8C-83A1-F6EECF244321}">
                <p14:modId xmlns:p14="http://schemas.microsoft.com/office/powerpoint/2010/main" val="4084496533"/>
              </p:ext>
            </p:extLst>
          </p:nvPr>
        </p:nvGraphicFramePr>
        <p:xfrm>
          <a:off x="2032000" y="1364519"/>
          <a:ext cx="8128000" cy="5142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56180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4788F-600C-E163-7CCC-7F22C61EF6F0}"/>
              </a:ext>
            </a:extLst>
          </p:cNvPr>
          <p:cNvSpPr>
            <a:spLocks noGrp="1"/>
          </p:cNvSpPr>
          <p:nvPr>
            <p:ph type="title"/>
          </p:nvPr>
        </p:nvSpPr>
        <p:spPr/>
        <p:txBody>
          <a:bodyPr/>
          <a:lstStyle/>
          <a:p>
            <a:r>
              <a:rPr kumimoji="1" lang="ja-JP" altLang="en-US"/>
              <a:t>データセットの作成</a:t>
            </a:r>
          </a:p>
        </p:txBody>
      </p:sp>
      <p:sp>
        <p:nvSpPr>
          <p:cNvPr id="5" name="日付プレースホルダー 4">
            <a:extLst>
              <a:ext uri="{FF2B5EF4-FFF2-40B4-BE49-F238E27FC236}">
                <a16:creationId xmlns:a16="http://schemas.microsoft.com/office/drawing/2014/main" id="{90EA5C84-86A9-702A-B7C0-C90352F1DF79}"/>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406F8B65-EC30-7DB7-8E31-3075B4BD244A}"/>
              </a:ext>
            </a:extLst>
          </p:cNvPr>
          <p:cNvSpPr>
            <a:spLocks noGrp="1"/>
          </p:cNvSpPr>
          <p:nvPr>
            <p:ph type="sldNum" sz="quarter" idx="4"/>
          </p:nvPr>
        </p:nvSpPr>
        <p:spPr/>
        <p:txBody>
          <a:bodyPr/>
          <a:lstStyle/>
          <a:p>
            <a:fld id="{DDF0A04B-3F96-455C-AC58-511E5C06C175}" type="slidenum">
              <a:rPr lang="ja-JP" altLang="en-US" smtClean="0"/>
              <a:pPr/>
              <a:t>12</a:t>
            </a:fld>
            <a:endParaRPr lang="ja-JP" altLang="en-US" dirty="0"/>
          </a:p>
        </p:txBody>
      </p:sp>
      <p:grpSp>
        <p:nvGrpSpPr>
          <p:cNvPr id="3" name="グループ化 2">
            <a:extLst>
              <a:ext uri="{FF2B5EF4-FFF2-40B4-BE49-F238E27FC236}">
                <a16:creationId xmlns:a16="http://schemas.microsoft.com/office/drawing/2014/main" id="{46C369D2-155E-CB69-CF11-ECC002058811}"/>
              </a:ext>
            </a:extLst>
          </p:cNvPr>
          <p:cNvGrpSpPr/>
          <p:nvPr/>
        </p:nvGrpSpPr>
        <p:grpSpPr>
          <a:xfrm>
            <a:off x="672548" y="1138948"/>
            <a:ext cx="10846904" cy="4952544"/>
            <a:chOff x="987606" y="1168856"/>
            <a:chExt cx="10216782" cy="5154624"/>
          </a:xfrm>
        </p:grpSpPr>
        <p:sp>
          <p:nvSpPr>
            <p:cNvPr id="8" name="角丸四角形 7">
              <a:extLst>
                <a:ext uri="{FF2B5EF4-FFF2-40B4-BE49-F238E27FC236}">
                  <a16:creationId xmlns:a16="http://schemas.microsoft.com/office/drawing/2014/main" id="{E17716FC-32F7-62F6-6304-AFAD4F7E77EF}"/>
                </a:ext>
              </a:extLst>
            </p:cNvPr>
            <p:cNvSpPr/>
            <p:nvPr/>
          </p:nvSpPr>
          <p:spPr>
            <a:xfrm>
              <a:off x="987606" y="1168856"/>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800" b="1" dirty="0">
                  <a:solidFill>
                    <a:schemeClr val="tx1"/>
                  </a:solidFill>
                </a:rPr>
                <a:t>①</a:t>
              </a:r>
              <a:r>
                <a:rPr kumimoji="1" lang="ja-JP" altLang="en-US" sz="2800" b="1">
                  <a:solidFill>
                    <a:schemeClr val="tx1"/>
                  </a:solidFill>
                </a:rPr>
                <a:t>　オープンソース</a:t>
              </a:r>
              <a:r>
                <a:rPr kumimoji="1" lang="en-US" altLang="ja-JP" sz="2800" b="1" dirty="0">
                  <a:solidFill>
                    <a:schemeClr val="tx1"/>
                  </a:solidFill>
                </a:rPr>
                <a:t>Android</a:t>
              </a:r>
              <a:r>
                <a:rPr lang="ja-JP" altLang="en-US" sz="2800" b="1">
                  <a:solidFill>
                    <a:schemeClr val="tx1"/>
                  </a:solidFill>
                </a:rPr>
                <a:t>アプリのデータセット</a:t>
              </a:r>
              <a:r>
                <a:rPr lang="en-US" altLang="ja-JP" sz="2800" b="1" baseline="-25000" dirty="0">
                  <a:solidFill>
                    <a:schemeClr val="tx1"/>
                  </a:solidFill>
                </a:rPr>
                <a:t>[5]</a:t>
              </a:r>
              <a:r>
                <a:rPr lang="en-US" altLang="ja-JP" sz="2800" b="1" dirty="0">
                  <a:solidFill>
                    <a:schemeClr val="tx1"/>
                  </a:solidFill>
                </a:rPr>
                <a:t>	</a:t>
              </a:r>
              <a:r>
                <a:rPr kumimoji="1" lang="en-US" altLang="ja-JP" sz="2800" dirty="0">
                  <a:solidFill>
                    <a:schemeClr val="tx1"/>
                  </a:solidFill>
                </a:rPr>
                <a:t>6,233</a:t>
              </a:r>
              <a:r>
                <a:rPr kumimoji="1" lang="ja-JP" altLang="en-US" sz="2800">
                  <a:solidFill>
                    <a:schemeClr val="tx1"/>
                  </a:solidFill>
                </a:rPr>
                <a:t>件</a:t>
              </a:r>
            </a:p>
          </p:txBody>
        </p:sp>
        <p:sp>
          <p:nvSpPr>
            <p:cNvPr id="12" name="角丸四角形 11">
              <a:extLst>
                <a:ext uri="{FF2B5EF4-FFF2-40B4-BE49-F238E27FC236}">
                  <a16:creationId xmlns:a16="http://schemas.microsoft.com/office/drawing/2014/main" id="{C5180033-67AC-CDB4-4D42-F31C379731CC}"/>
                </a:ext>
              </a:extLst>
            </p:cNvPr>
            <p:cNvSpPr/>
            <p:nvPr/>
          </p:nvSpPr>
          <p:spPr>
            <a:xfrm>
              <a:off x="987606" y="2056955"/>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②</a:t>
              </a:r>
              <a:r>
                <a:rPr kumimoji="1" lang="ja-JP" altLang="en-US" sz="2800" b="1">
                  <a:solidFill>
                    <a:schemeClr val="tx1"/>
                  </a:solidFill>
                </a:rPr>
                <a:t>　完全にクローン可能</a:t>
              </a:r>
              <a:r>
                <a:rPr lang="en-US" altLang="ja-JP" sz="2800" b="1" dirty="0">
                  <a:solidFill>
                    <a:schemeClr val="tx1"/>
                  </a:solidFill>
                </a:rPr>
                <a:t>						5,686</a:t>
              </a:r>
              <a:r>
                <a:rPr kumimoji="1" lang="ja-JP" altLang="en-US" sz="2800">
                  <a:solidFill>
                    <a:schemeClr val="tx1"/>
                  </a:solidFill>
                </a:rPr>
                <a:t>件</a:t>
              </a:r>
            </a:p>
          </p:txBody>
        </p:sp>
        <p:sp>
          <p:nvSpPr>
            <p:cNvPr id="13" name="角丸四角形 12">
              <a:extLst>
                <a:ext uri="{FF2B5EF4-FFF2-40B4-BE49-F238E27FC236}">
                  <a16:creationId xmlns:a16="http://schemas.microsoft.com/office/drawing/2014/main" id="{D3E7CD85-3F14-904C-06D9-3A44C926CE7A}"/>
                </a:ext>
              </a:extLst>
            </p:cNvPr>
            <p:cNvSpPr/>
            <p:nvPr/>
          </p:nvSpPr>
          <p:spPr>
            <a:xfrm>
              <a:off x="987606" y="2939183"/>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③</a:t>
              </a:r>
              <a:r>
                <a:rPr kumimoji="1" lang="ja-JP" altLang="en-US" sz="2800" b="1">
                  <a:solidFill>
                    <a:schemeClr val="tx1"/>
                  </a:solidFill>
                </a:rPr>
                <a:t>　有効なビルドファイルが存在</a:t>
              </a:r>
              <a:r>
                <a:rPr kumimoji="1" lang="en-US" altLang="ja-JP" sz="2800" b="1" dirty="0">
                  <a:solidFill>
                    <a:schemeClr val="tx1"/>
                  </a:solidFill>
                </a:rPr>
                <a:t>	</a:t>
              </a:r>
              <a:r>
                <a:rPr lang="en-US" altLang="ja-JP" sz="2800" b="1" dirty="0">
                  <a:solidFill>
                    <a:schemeClr val="tx1"/>
                  </a:solidFill>
                </a:rPr>
                <a:t>				5,048</a:t>
              </a:r>
              <a:r>
                <a:rPr kumimoji="1" lang="ja-JP" altLang="en-US" sz="2800">
                  <a:solidFill>
                    <a:schemeClr val="tx1"/>
                  </a:solidFill>
                </a:rPr>
                <a:t>件</a:t>
              </a:r>
            </a:p>
          </p:txBody>
        </p:sp>
        <p:sp>
          <p:nvSpPr>
            <p:cNvPr id="14" name="角丸四角形 13">
              <a:extLst>
                <a:ext uri="{FF2B5EF4-FFF2-40B4-BE49-F238E27FC236}">
                  <a16:creationId xmlns:a16="http://schemas.microsoft.com/office/drawing/2014/main" id="{CC943A57-71B7-E388-C569-C947D400319F}"/>
                </a:ext>
              </a:extLst>
            </p:cNvPr>
            <p:cNvSpPr/>
            <p:nvPr/>
          </p:nvSpPr>
          <p:spPr>
            <a:xfrm>
              <a:off x="987606" y="3827282"/>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④</a:t>
              </a:r>
              <a:r>
                <a:rPr kumimoji="1" lang="ja-JP" altLang="en-US" sz="2800" b="1">
                  <a:solidFill>
                    <a:schemeClr val="tx1"/>
                  </a:solidFill>
                </a:rPr>
                <a:t>　アプリ</a:t>
              </a:r>
              <a:r>
                <a:rPr kumimoji="1" lang="en-US" altLang="ja-JP" sz="2800" b="1" dirty="0">
                  <a:solidFill>
                    <a:schemeClr val="tx1"/>
                  </a:solidFill>
                </a:rPr>
                <a:t>ID</a:t>
              </a:r>
              <a:r>
                <a:rPr lang="ja-JP" altLang="en-US" sz="2800" b="1">
                  <a:solidFill>
                    <a:schemeClr val="tx1"/>
                  </a:solidFill>
                </a:rPr>
                <a:t>を取得可能</a:t>
              </a:r>
              <a:r>
                <a:rPr lang="en-US" altLang="ja-JP" sz="2800" b="1" dirty="0">
                  <a:solidFill>
                    <a:schemeClr val="tx1"/>
                  </a:solidFill>
                </a:rPr>
                <a:t>						3,741</a:t>
              </a:r>
              <a:r>
                <a:rPr kumimoji="1" lang="ja-JP" altLang="en-US" sz="2800">
                  <a:solidFill>
                    <a:schemeClr val="tx1"/>
                  </a:solidFill>
                </a:rPr>
                <a:t>件</a:t>
              </a:r>
            </a:p>
          </p:txBody>
        </p:sp>
        <p:sp>
          <p:nvSpPr>
            <p:cNvPr id="15" name="角丸四角形 14">
              <a:extLst>
                <a:ext uri="{FF2B5EF4-FFF2-40B4-BE49-F238E27FC236}">
                  <a16:creationId xmlns:a16="http://schemas.microsoft.com/office/drawing/2014/main" id="{31B65529-83BA-08E2-19B9-0A155AE73255}"/>
                </a:ext>
              </a:extLst>
            </p:cNvPr>
            <p:cNvSpPr/>
            <p:nvPr/>
          </p:nvSpPr>
          <p:spPr>
            <a:xfrm>
              <a:off x="987606" y="4715381"/>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④</a:t>
              </a:r>
              <a:r>
                <a:rPr kumimoji="1" lang="ja-JP" altLang="en-US" sz="2800" b="1">
                  <a:solidFill>
                    <a:schemeClr val="tx1"/>
                  </a:solidFill>
                </a:rPr>
                <a:t>　メタデータとレビュー</a:t>
              </a:r>
              <a:r>
                <a:rPr lang="ja-JP" altLang="en-US" sz="2800" b="1">
                  <a:solidFill>
                    <a:schemeClr val="tx1"/>
                  </a:solidFill>
                </a:rPr>
                <a:t>が取得可能</a:t>
              </a:r>
              <a:r>
                <a:rPr lang="en-US" altLang="ja-JP" sz="2800" b="1" dirty="0">
                  <a:solidFill>
                    <a:schemeClr val="tx1"/>
                  </a:solidFill>
                </a:rPr>
                <a:t>				1,059</a:t>
              </a:r>
              <a:r>
                <a:rPr kumimoji="1" lang="ja-JP" altLang="en-US" sz="2800">
                  <a:solidFill>
                    <a:schemeClr val="tx1"/>
                  </a:solidFill>
                </a:rPr>
                <a:t>件</a:t>
              </a:r>
            </a:p>
          </p:txBody>
        </p:sp>
        <p:sp>
          <p:nvSpPr>
            <p:cNvPr id="16" name="角丸四角形 15">
              <a:extLst>
                <a:ext uri="{FF2B5EF4-FFF2-40B4-BE49-F238E27FC236}">
                  <a16:creationId xmlns:a16="http://schemas.microsoft.com/office/drawing/2014/main" id="{578C6AE9-09F6-558B-BEB5-B17B960DA3D6}"/>
                </a:ext>
              </a:extLst>
            </p:cNvPr>
            <p:cNvSpPr/>
            <p:nvPr/>
          </p:nvSpPr>
          <p:spPr>
            <a:xfrm>
              <a:off x="987606" y="5603480"/>
              <a:ext cx="10216782" cy="720000"/>
            </a:xfrm>
            <a:prstGeom prst="roundRect">
              <a:avLst/>
            </a:prstGeom>
            <a:solidFill>
              <a:schemeClr val="accent1">
                <a:lumMod val="40000"/>
                <a:lumOff val="6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⑤</a:t>
              </a:r>
              <a:r>
                <a:rPr lang="ja-JP" altLang="en-US" sz="2800" b="1">
                  <a:solidFill>
                    <a:schemeClr val="tx1"/>
                  </a:solidFill>
                </a:rPr>
                <a:t>　</a:t>
              </a:r>
              <a:r>
                <a:rPr lang="en-US" altLang="ja-JP" sz="2800" b="1" dirty="0">
                  <a:solidFill>
                    <a:schemeClr val="tx1"/>
                  </a:solidFill>
                </a:rPr>
                <a:t>2012</a:t>
              </a:r>
              <a:r>
                <a:rPr lang="ja-JP" altLang="en-US" sz="2800" b="1">
                  <a:solidFill>
                    <a:schemeClr val="tx1"/>
                  </a:solidFill>
                </a:rPr>
                <a:t>年（</a:t>
              </a:r>
              <a:r>
                <a:rPr lang="en-US" altLang="ja-JP" sz="2800" b="1" dirty="0">
                  <a:solidFill>
                    <a:schemeClr val="tx1"/>
                  </a:solidFill>
                </a:rPr>
                <a:t>PlayStore</a:t>
              </a:r>
              <a:r>
                <a:rPr lang="ja-JP" altLang="en-US" sz="2800" b="1">
                  <a:solidFill>
                    <a:schemeClr val="tx1"/>
                  </a:solidFill>
                </a:rPr>
                <a:t>開設）以降に作成</a:t>
              </a:r>
              <a:r>
                <a:rPr lang="en-US" altLang="ja-JP" sz="2800" b="1" dirty="0">
                  <a:solidFill>
                    <a:schemeClr val="tx1"/>
                  </a:solidFill>
                </a:rPr>
                <a:t>			</a:t>
              </a:r>
              <a:r>
                <a:rPr lang="ja-JP" altLang="en-US" sz="2800" b="1">
                  <a:solidFill>
                    <a:schemeClr val="tx1"/>
                  </a:solidFill>
                </a:rPr>
                <a:t>　</a:t>
              </a:r>
              <a:r>
                <a:rPr lang="en-US" altLang="ja-JP" sz="2800" dirty="0">
                  <a:solidFill>
                    <a:schemeClr val="tx1"/>
                  </a:solidFill>
                </a:rPr>
                <a:t>831</a:t>
              </a:r>
              <a:r>
                <a:rPr lang="ja-JP" altLang="en-US" sz="2800">
                  <a:solidFill>
                    <a:schemeClr val="tx1"/>
                  </a:solidFill>
                </a:rPr>
                <a:t>件</a:t>
              </a:r>
              <a:endParaRPr kumimoji="1" lang="ja-JP" altLang="en-US" sz="2800">
                <a:solidFill>
                  <a:schemeClr val="tx1"/>
                </a:solidFill>
              </a:endParaRPr>
            </a:p>
          </p:txBody>
        </p:sp>
      </p:grpSp>
      <p:sp>
        <p:nvSpPr>
          <p:cNvPr id="4" name="テキスト ボックス 3">
            <a:extLst>
              <a:ext uri="{FF2B5EF4-FFF2-40B4-BE49-F238E27FC236}">
                <a16:creationId xmlns:a16="http://schemas.microsoft.com/office/drawing/2014/main" id="{E7CB0EFC-250A-CD45-71DD-0AFC1DB1ED3F}"/>
              </a:ext>
            </a:extLst>
          </p:cNvPr>
          <p:cNvSpPr txBox="1"/>
          <p:nvPr/>
        </p:nvSpPr>
        <p:spPr>
          <a:xfrm>
            <a:off x="279996" y="6322178"/>
            <a:ext cx="4292004" cy="276999"/>
          </a:xfrm>
          <a:prstGeom prst="rect">
            <a:avLst/>
          </a:prstGeom>
          <a:noFill/>
        </p:spPr>
        <p:txBody>
          <a:bodyPr wrap="square" rtlCol="0">
            <a:spAutoFit/>
          </a:bodyPr>
          <a:lstStyle/>
          <a:p>
            <a:r>
              <a:rPr lang="en" altLang="ja-JP" sz="1200" dirty="0">
                <a:solidFill>
                  <a:schemeClr val="bg1">
                    <a:lumMod val="50000"/>
                  </a:schemeClr>
                </a:solidFill>
              </a:rPr>
              <a:t>[5]F-Droid Tabler (Accessed: 2025/10/18)</a:t>
            </a:r>
          </a:p>
        </p:txBody>
      </p:sp>
    </p:spTree>
    <p:extLst>
      <p:ext uri="{BB962C8B-B14F-4D97-AF65-F5344CB8AC3E}">
        <p14:creationId xmlns:p14="http://schemas.microsoft.com/office/powerpoint/2010/main" val="128818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75386-694E-4E19-2CCF-1ABC3A768CAC}"/>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ADEF6772-E330-9EA0-6579-602D263B2FBC}"/>
              </a:ext>
            </a:extLst>
          </p:cNvPr>
          <p:cNvSpPr>
            <a:spLocks noGrp="1"/>
          </p:cNvSpPr>
          <p:nvPr>
            <p:ph type="title"/>
          </p:nvPr>
        </p:nvSpPr>
        <p:spPr/>
        <p:txBody>
          <a:bodyPr>
            <a:normAutofit/>
          </a:bodyPr>
          <a:lstStyle/>
          <a:p>
            <a:r>
              <a:rPr lang="en-US" altLang="ja-JP" dirty="0"/>
              <a:t>Truck Factor</a:t>
            </a:r>
            <a:r>
              <a:rPr lang="ja-JP" altLang="en-US"/>
              <a:t>の計算</a:t>
            </a:r>
            <a:endParaRPr lang="ja-JP" altLang="en-US" dirty="0"/>
          </a:p>
        </p:txBody>
      </p:sp>
      <p:sp>
        <p:nvSpPr>
          <p:cNvPr id="5" name="コンテンツ プレースホルダー 4">
            <a:extLst>
              <a:ext uri="{FF2B5EF4-FFF2-40B4-BE49-F238E27FC236}">
                <a16:creationId xmlns:a16="http://schemas.microsoft.com/office/drawing/2014/main" id="{5145421E-1892-DC40-7BE3-C5DBD7AF3959}"/>
              </a:ext>
            </a:extLst>
          </p:cNvPr>
          <p:cNvSpPr>
            <a:spLocks noGrp="1"/>
          </p:cNvSpPr>
          <p:nvPr>
            <p:ph idx="1"/>
          </p:nvPr>
        </p:nvSpPr>
        <p:spPr/>
        <p:txBody>
          <a:bodyPr>
            <a:noAutofit/>
          </a:bodyPr>
          <a:lstStyle/>
          <a:p>
            <a:pPr>
              <a:buFont typeface="Arial" panose="020B0604020202020204" pitchFamily="34" charset="0"/>
              <a:buChar char="•"/>
            </a:pPr>
            <a:r>
              <a:rPr lang="en-US" altLang="ja-JP" sz="3200" dirty="0"/>
              <a:t>Truck-Factor </a:t>
            </a:r>
            <a:r>
              <a:rPr lang="en-US" altLang="ja-JP" sz="3200" baseline="-25000" dirty="0"/>
              <a:t>[6]</a:t>
            </a:r>
            <a:endParaRPr lang="en-US" altLang="ja-JP" sz="3200" dirty="0"/>
          </a:p>
          <a:p>
            <a:pPr>
              <a:buFont typeface="Arial" panose="020B0604020202020204" pitchFamily="34" charset="0"/>
              <a:buChar char="•"/>
            </a:pPr>
            <a:r>
              <a:rPr lang="ja-JP" altLang="en-US" sz="3200"/>
              <a:t>初回コミット</a:t>
            </a:r>
            <a:r>
              <a:rPr lang="en-US" altLang="ja-JP" sz="3200" dirty="0"/>
              <a:t>~</a:t>
            </a:r>
            <a:r>
              <a:rPr lang="ja-JP" altLang="en-US" sz="3200"/>
              <a:t>特定のコミット</a:t>
            </a:r>
            <a:r>
              <a:rPr lang="en-US" altLang="ja-JP" sz="3200" dirty="0"/>
              <a:t>(checkout</a:t>
            </a:r>
            <a:r>
              <a:rPr lang="ja-JP" altLang="en-US" sz="3200"/>
              <a:t>で指定</a:t>
            </a:r>
            <a:r>
              <a:rPr lang="en-US" altLang="ja-JP" sz="3200" dirty="0"/>
              <a:t>)</a:t>
            </a:r>
            <a:r>
              <a:rPr lang="ja-JP" altLang="en-US" sz="3200"/>
              <a:t>におけるコア開発者を特定する</a:t>
            </a:r>
            <a:endParaRPr lang="en-US" altLang="ja-JP" sz="3200" dirty="0"/>
          </a:p>
          <a:p>
            <a:pPr>
              <a:buFont typeface="Arial" panose="020B0604020202020204" pitchFamily="34" charset="0"/>
              <a:buChar char="•"/>
            </a:pPr>
            <a:r>
              <a:rPr lang="en-US" altLang="ja-JP" sz="3200" dirty="0"/>
              <a:t> </a:t>
            </a:r>
            <a:r>
              <a:rPr lang="ja-JP" altLang="en-US" sz="3200"/>
              <a:t>本研究では</a:t>
            </a:r>
            <a:r>
              <a:rPr lang="en-US" altLang="ja-JP" sz="3200" dirty="0"/>
              <a:t>1</a:t>
            </a:r>
            <a:r>
              <a:rPr lang="ja-JP" altLang="en-US" sz="3200"/>
              <a:t>年ごとのデータが欲しい</a:t>
            </a:r>
            <a:endParaRPr lang="en-US" altLang="ja-JP" sz="3200" dirty="0"/>
          </a:p>
          <a:p>
            <a:pPr lvl="1">
              <a:buFont typeface="Arial" panose="020B0604020202020204" pitchFamily="34" charset="0"/>
              <a:buChar char="•"/>
            </a:pPr>
            <a:r>
              <a:rPr lang="ja-JP" altLang="en-US" sz="2800"/>
              <a:t>その年に本当に活動した開発者を知りたい</a:t>
            </a:r>
            <a:endParaRPr lang="en-US" altLang="ja-JP" sz="2800" dirty="0"/>
          </a:p>
          <a:p>
            <a:pPr lvl="1">
              <a:buFont typeface="Arial" panose="020B0604020202020204" pitchFamily="34" charset="0"/>
              <a:buChar char="•"/>
            </a:pPr>
            <a:r>
              <a:rPr lang="en-US" altLang="ja-JP" sz="2800" dirty="0"/>
              <a:t>git log</a:t>
            </a:r>
            <a:r>
              <a:rPr lang="ja-JP" altLang="en-US" sz="2800"/>
              <a:t>を併用し対象年にコミットした人のみ抽出</a:t>
            </a:r>
            <a:r>
              <a:rPr lang="en-US" altLang="ja-JP" sz="2800" dirty="0"/>
              <a:t> </a:t>
            </a:r>
          </a:p>
        </p:txBody>
      </p:sp>
      <p:sp>
        <p:nvSpPr>
          <p:cNvPr id="6" name="日付プレースホルダー 5">
            <a:extLst>
              <a:ext uri="{FF2B5EF4-FFF2-40B4-BE49-F238E27FC236}">
                <a16:creationId xmlns:a16="http://schemas.microsoft.com/office/drawing/2014/main" id="{32360769-E2F6-D2E7-F13C-771BA4E33C78}"/>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5DDF1F01-7383-4E54-359F-CA215347D052}"/>
              </a:ext>
            </a:extLst>
          </p:cNvPr>
          <p:cNvSpPr>
            <a:spLocks noGrp="1"/>
          </p:cNvSpPr>
          <p:nvPr>
            <p:ph type="sldNum" sz="quarter" idx="4"/>
          </p:nvPr>
        </p:nvSpPr>
        <p:spPr/>
        <p:txBody>
          <a:bodyPr/>
          <a:lstStyle/>
          <a:p>
            <a:fld id="{DDF0A04B-3F96-455C-AC58-511E5C06C175}" type="slidenum">
              <a:rPr lang="ja-JP" altLang="en-US" smtClean="0"/>
              <a:pPr/>
              <a:t>13</a:t>
            </a:fld>
            <a:endParaRPr lang="ja-JP" altLang="en-US" dirty="0"/>
          </a:p>
        </p:txBody>
      </p:sp>
      <p:sp>
        <p:nvSpPr>
          <p:cNvPr id="34" name="テキスト ボックス 33">
            <a:extLst>
              <a:ext uri="{FF2B5EF4-FFF2-40B4-BE49-F238E27FC236}">
                <a16:creationId xmlns:a16="http://schemas.microsoft.com/office/drawing/2014/main" id="{F85EE031-F2D0-4FE1-5BB8-9EB31BB6A820}"/>
              </a:ext>
            </a:extLst>
          </p:cNvPr>
          <p:cNvSpPr txBox="1"/>
          <p:nvPr/>
        </p:nvSpPr>
        <p:spPr>
          <a:xfrm>
            <a:off x="165696" y="6232082"/>
            <a:ext cx="4813299" cy="276999"/>
          </a:xfrm>
          <a:prstGeom prst="rect">
            <a:avLst/>
          </a:prstGeom>
          <a:noFill/>
        </p:spPr>
        <p:txBody>
          <a:bodyPr wrap="square" rtlCol="0">
            <a:spAutoFit/>
          </a:bodyPr>
          <a:lstStyle/>
          <a:p>
            <a:r>
              <a:rPr lang="en" altLang="ja-JP" sz="1200" dirty="0">
                <a:solidFill>
                  <a:schemeClr val="bg1">
                    <a:lumMod val="50000"/>
                  </a:schemeClr>
                </a:solidFill>
              </a:rPr>
              <a:t>[6]https://github.com/aserg-ufmg/Truck-Factor</a:t>
            </a:r>
            <a:endParaRPr kumimoji="1" lang="ja-JP" altLang="en-US" sz="1200">
              <a:solidFill>
                <a:schemeClr val="bg1">
                  <a:lumMod val="50000"/>
                </a:schemeClr>
              </a:solidFill>
            </a:endParaRPr>
          </a:p>
        </p:txBody>
      </p:sp>
    </p:spTree>
    <p:extLst>
      <p:ext uri="{BB962C8B-B14F-4D97-AF65-F5344CB8AC3E}">
        <p14:creationId xmlns:p14="http://schemas.microsoft.com/office/powerpoint/2010/main" val="2032092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9E82D-68A8-359D-D06E-A9CF83C4CC2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A641C07-3CC6-3DF5-5D82-723A991D09C2}"/>
              </a:ext>
            </a:extLst>
          </p:cNvPr>
          <p:cNvSpPr>
            <a:spLocks noGrp="1"/>
          </p:cNvSpPr>
          <p:nvPr>
            <p:ph type="title"/>
          </p:nvPr>
        </p:nvSpPr>
        <p:spPr/>
        <p:txBody>
          <a:bodyPr/>
          <a:lstStyle/>
          <a:p>
            <a:r>
              <a:rPr lang="ja-JP" altLang="en-US"/>
              <a:t>コア開発者の計算</a:t>
            </a:r>
            <a:endParaRPr kumimoji="1" lang="ja-JP" altLang="en-US"/>
          </a:p>
        </p:txBody>
      </p:sp>
      <p:graphicFrame>
        <p:nvGraphicFramePr>
          <p:cNvPr id="7" name="コンテンツ プレースホルダー 6">
            <a:extLst>
              <a:ext uri="{FF2B5EF4-FFF2-40B4-BE49-F238E27FC236}">
                <a16:creationId xmlns:a16="http://schemas.microsoft.com/office/drawing/2014/main" id="{53F201FA-00CA-C147-39A1-D2B05047433D}"/>
              </a:ext>
            </a:extLst>
          </p:cNvPr>
          <p:cNvGraphicFramePr>
            <a:graphicFrameLocks noGrp="1"/>
          </p:cNvGraphicFramePr>
          <p:nvPr>
            <p:ph idx="1"/>
            <p:extLst>
              <p:ext uri="{D42A27DB-BD31-4B8C-83A1-F6EECF244321}">
                <p14:modId xmlns:p14="http://schemas.microsoft.com/office/powerpoint/2010/main" val="1541849502"/>
              </p:ext>
            </p:extLst>
          </p:nvPr>
        </p:nvGraphicFramePr>
        <p:xfrm>
          <a:off x="154561" y="979513"/>
          <a:ext cx="11882437" cy="3474720"/>
        </p:xfrm>
        <a:graphic>
          <a:graphicData uri="http://schemas.openxmlformats.org/drawingml/2006/table">
            <a:tbl>
              <a:tblPr firstRow="1" bandRow="1">
                <a:tableStyleId>{5C22544A-7EE6-4342-B048-85BDC9FD1C3A}</a:tableStyleId>
              </a:tblPr>
              <a:tblGrid>
                <a:gridCol w="3105253">
                  <a:extLst>
                    <a:ext uri="{9D8B030D-6E8A-4147-A177-3AD203B41FA5}">
                      <a16:colId xmlns:a16="http://schemas.microsoft.com/office/drawing/2014/main" val="730678708"/>
                    </a:ext>
                  </a:extLst>
                </a:gridCol>
                <a:gridCol w="2194296">
                  <a:extLst>
                    <a:ext uri="{9D8B030D-6E8A-4147-A177-3AD203B41FA5}">
                      <a16:colId xmlns:a16="http://schemas.microsoft.com/office/drawing/2014/main" val="635877071"/>
                    </a:ext>
                  </a:extLst>
                </a:gridCol>
                <a:gridCol w="2194296">
                  <a:extLst>
                    <a:ext uri="{9D8B030D-6E8A-4147-A177-3AD203B41FA5}">
                      <a16:colId xmlns:a16="http://schemas.microsoft.com/office/drawing/2014/main" val="1793326734"/>
                    </a:ext>
                  </a:extLst>
                </a:gridCol>
                <a:gridCol w="2194296">
                  <a:extLst>
                    <a:ext uri="{9D8B030D-6E8A-4147-A177-3AD203B41FA5}">
                      <a16:colId xmlns:a16="http://schemas.microsoft.com/office/drawing/2014/main" val="1857103870"/>
                    </a:ext>
                  </a:extLst>
                </a:gridCol>
                <a:gridCol w="2194296">
                  <a:extLst>
                    <a:ext uri="{9D8B030D-6E8A-4147-A177-3AD203B41FA5}">
                      <a16:colId xmlns:a16="http://schemas.microsoft.com/office/drawing/2014/main" val="2803349128"/>
                    </a:ext>
                  </a:extLst>
                </a:gridCol>
              </a:tblGrid>
              <a:tr h="416118">
                <a:tc>
                  <a:txBody>
                    <a:bodyPr/>
                    <a:lstStyle/>
                    <a:p>
                      <a:endParaRPr kumimoji="1" lang="ja-JP" altLang="en-US" sz="2400"/>
                    </a:p>
                  </a:txBody>
                  <a:tcPr/>
                </a:tc>
                <a:tc>
                  <a:txBody>
                    <a:bodyPr/>
                    <a:lstStyle/>
                    <a:p>
                      <a:r>
                        <a:rPr kumimoji="1" lang="en-US" altLang="ja-JP" sz="2400" dirty="0"/>
                        <a:t>1</a:t>
                      </a:r>
                      <a:r>
                        <a:rPr kumimoji="1" lang="ja-JP" altLang="en-US" sz="2400"/>
                        <a:t>年目</a:t>
                      </a:r>
                    </a:p>
                  </a:txBody>
                  <a:tcPr/>
                </a:tc>
                <a:tc>
                  <a:txBody>
                    <a:bodyPr/>
                    <a:lstStyle/>
                    <a:p>
                      <a:r>
                        <a:rPr kumimoji="1" lang="en-US" altLang="ja-JP" sz="2400" dirty="0"/>
                        <a:t>2</a:t>
                      </a:r>
                      <a:r>
                        <a:rPr kumimoji="1" lang="ja-JP" altLang="en-US" sz="2400"/>
                        <a:t>年目</a:t>
                      </a:r>
                    </a:p>
                  </a:txBody>
                  <a:tcPr/>
                </a:tc>
                <a:tc>
                  <a:txBody>
                    <a:bodyPr/>
                    <a:lstStyle/>
                    <a:p>
                      <a:r>
                        <a:rPr kumimoji="1" lang="en-US" altLang="ja-JP" sz="2400" dirty="0"/>
                        <a:t>3</a:t>
                      </a:r>
                      <a:r>
                        <a:rPr kumimoji="1" lang="ja-JP" altLang="en-US" sz="2400"/>
                        <a:t>年目</a:t>
                      </a:r>
                    </a:p>
                  </a:txBody>
                  <a:tcPr/>
                </a:tc>
                <a:tc>
                  <a:txBody>
                    <a:bodyPr/>
                    <a:lstStyle/>
                    <a:p>
                      <a:r>
                        <a:rPr kumimoji="1" lang="en-US" altLang="ja-JP" sz="2400" dirty="0"/>
                        <a:t>4</a:t>
                      </a:r>
                      <a:r>
                        <a:rPr kumimoji="1" lang="ja-JP" altLang="en-US" sz="2400"/>
                        <a:t>年目</a:t>
                      </a:r>
                    </a:p>
                  </a:txBody>
                  <a:tcPr/>
                </a:tc>
                <a:extLst>
                  <a:ext uri="{0D108BD9-81ED-4DB2-BD59-A6C34878D82A}">
                    <a16:rowId xmlns:a16="http://schemas.microsoft.com/office/drawing/2014/main" val="2181136823"/>
                  </a:ext>
                </a:extLst>
              </a:tr>
              <a:tr h="370840">
                <a:tc>
                  <a:txBody>
                    <a:bodyPr/>
                    <a:lstStyle/>
                    <a:p>
                      <a:pPr algn="ctr"/>
                      <a:r>
                        <a:rPr kumimoji="1" lang="ja-JP" altLang="en-US" sz="2400"/>
                        <a:t>太郎（コミット数）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0</a:t>
                      </a:r>
                      <a:endParaRPr kumimoji="1" lang="ja-JP" altLang="en-US" sz="2400"/>
                    </a:p>
                  </a:txBody>
                  <a:tcPr/>
                </a:tc>
                <a:extLst>
                  <a:ext uri="{0D108BD9-81ED-4DB2-BD59-A6C34878D82A}">
                    <a16:rowId xmlns:a16="http://schemas.microsoft.com/office/drawing/2014/main" val="1349369472"/>
                  </a:ext>
                </a:extLst>
              </a:tr>
              <a:tr h="370840">
                <a:tc>
                  <a:txBody>
                    <a:bodyPr/>
                    <a:lstStyle/>
                    <a:p>
                      <a:pPr algn="ctr"/>
                      <a:r>
                        <a:rPr kumimoji="1" lang="ja-JP" altLang="en-US" sz="2400"/>
                        <a:t>花子（コミット数）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solidFill>
                            <a:schemeClr val="tx1"/>
                          </a:solidFill>
                        </a:rPr>
                        <a:t>0</a:t>
                      </a:r>
                      <a:endParaRPr kumimoji="1" lang="ja-JP" altLang="en-US" sz="2400">
                        <a:solidFill>
                          <a:schemeClr val="tx1"/>
                        </a:solidFill>
                      </a:endParaRPr>
                    </a:p>
                  </a:txBody>
                  <a:tcPr/>
                </a:tc>
                <a:tc>
                  <a:txBody>
                    <a:bodyPr/>
                    <a:lstStyle/>
                    <a:p>
                      <a:pPr algn="r"/>
                      <a:r>
                        <a:rPr kumimoji="1" lang="en-US" altLang="ja-JP" sz="2400" dirty="0"/>
                        <a:t>0</a:t>
                      </a:r>
                      <a:endParaRPr kumimoji="1" lang="ja-JP" altLang="en-US" sz="2400"/>
                    </a:p>
                  </a:txBody>
                  <a:tcPr/>
                </a:tc>
                <a:extLst>
                  <a:ext uri="{0D108BD9-81ED-4DB2-BD59-A6C34878D82A}">
                    <a16:rowId xmlns:a16="http://schemas.microsoft.com/office/drawing/2014/main" val="2889730474"/>
                  </a:ext>
                </a:extLst>
              </a:tr>
              <a:tr h="370840">
                <a:tc>
                  <a:txBody>
                    <a:bodyPr/>
                    <a:lstStyle/>
                    <a:p>
                      <a:pPr algn="ctr"/>
                      <a:r>
                        <a:rPr kumimoji="1" lang="ja-JP" altLang="en-US" sz="2400"/>
                        <a:t>次郎（コミット数）</a:t>
                      </a:r>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extLst>
                  <a:ext uri="{0D108BD9-81ED-4DB2-BD59-A6C34878D82A}">
                    <a16:rowId xmlns:a16="http://schemas.microsoft.com/office/drawing/2014/main" val="3730381147"/>
                  </a:ext>
                </a:extLst>
              </a:tr>
              <a:tr h="370840">
                <a:tc>
                  <a:txBody>
                    <a:bodyPr/>
                    <a:lstStyle/>
                    <a:p>
                      <a:pPr algn="ctr"/>
                      <a:r>
                        <a:rPr kumimoji="1" lang="ja-JP" altLang="en-US" sz="2400"/>
                        <a:t>ツール出力</a:t>
                      </a:r>
                    </a:p>
                  </a:txBody>
                  <a:tcPr/>
                </a:tc>
                <a:tc>
                  <a:txBody>
                    <a:bodyPr/>
                    <a:lstStyle/>
                    <a:p>
                      <a:endParaRPr kumimoji="1" lang="ja-JP" altLang="en-US" sz="2400"/>
                    </a:p>
                  </a:txBody>
                  <a:tcPr/>
                </a:tc>
                <a:tc>
                  <a:txBody>
                    <a:bodyPr/>
                    <a:lstStyle/>
                    <a:p>
                      <a:endParaRPr kumimoji="1" lang="ja-JP" altLang="en-US" sz="2400"/>
                    </a:p>
                  </a:txBody>
                  <a:tcPr/>
                </a:tc>
                <a:tc>
                  <a:txBody>
                    <a:bodyPr/>
                    <a:lstStyle/>
                    <a:p>
                      <a:endParaRPr kumimoji="1" lang="en-US" altLang="ja-JP" sz="2400" dirty="0"/>
                    </a:p>
                    <a:p>
                      <a:endParaRPr kumimoji="1" lang="ja-JP" altLang="en-US" sz="2400"/>
                    </a:p>
                  </a:txBody>
                  <a:tcPr/>
                </a:tc>
                <a:tc>
                  <a:txBody>
                    <a:bodyPr/>
                    <a:lstStyle/>
                    <a:p>
                      <a:endParaRPr kumimoji="1" lang="ja-JP" altLang="en-US" sz="2400"/>
                    </a:p>
                  </a:txBody>
                  <a:tcPr/>
                </a:tc>
                <a:extLst>
                  <a:ext uri="{0D108BD9-81ED-4DB2-BD59-A6C34878D82A}">
                    <a16:rowId xmlns:a16="http://schemas.microsoft.com/office/drawing/2014/main" val="1716838720"/>
                  </a:ext>
                </a:extLst>
              </a:tr>
              <a:tr h="370840">
                <a:tc>
                  <a:txBody>
                    <a:bodyPr/>
                    <a:lstStyle/>
                    <a:p>
                      <a:pPr algn="ctr"/>
                      <a:r>
                        <a:rPr kumimoji="1" lang="en-US" altLang="ja-JP" sz="2400" dirty="0"/>
                        <a:t>git log </a:t>
                      </a:r>
                      <a:r>
                        <a:rPr kumimoji="1" lang="ja-JP" altLang="en-US" sz="2400"/>
                        <a:t>抽出後</a:t>
                      </a:r>
                    </a:p>
                  </a:txBody>
                  <a:tcPr/>
                </a:tc>
                <a:tc>
                  <a:txBody>
                    <a:bodyPr/>
                    <a:lstStyle/>
                    <a:p>
                      <a:endParaRPr kumimoji="1" lang="ja-JP" altLang="en-US" sz="2400"/>
                    </a:p>
                  </a:txBody>
                  <a:tcPr/>
                </a:tc>
                <a:tc>
                  <a:txBody>
                    <a:bodyPr/>
                    <a:lstStyle/>
                    <a:p>
                      <a:endParaRPr kumimoji="1" lang="ja-JP" altLang="en-US" sz="2400"/>
                    </a:p>
                  </a:txBody>
                  <a:tcPr/>
                </a:tc>
                <a:tc>
                  <a:txBody>
                    <a:bodyPr/>
                    <a:lstStyle/>
                    <a:p>
                      <a:endParaRPr kumimoji="1" lang="en-US" altLang="ja-JP" sz="2400" dirty="0"/>
                    </a:p>
                    <a:p>
                      <a:endParaRPr kumimoji="1" lang="en-US" altLang="ja-JP" sz="2400" dirty="0"/>
                    </a:p>
                  </a:txBody>
                  <a:tcPr/>
                </a:tc>
                <a:tc>
                  <a:txBody>
                    <a:bodyPr/>
                    <a:lstStyle/>
                    <a:p>
                      <a:endParaRPr kumimoji="1" lang="ja-JP" altLang="en-US" sz="2400"/>
                    </a:p>
                  </a:txBody>
                  <a:tcPr/>
                </a:tc>
                <a:extLst>
                  <a:ext uri="{0D108BD9-81ED-4DB2-BD59-A6C34878D82A}">
                    <a16:rowId xmlns:a16="http://schemas.microsoft.com/office/drawing/2014/main" val="2798064645"/>
                  </a:ext>
                </a:extLst>
              </a:tr>
            </a:tbl>
          </a:graphicData>
        </a:graphic>
      </p:graphicFrame>
      <p:sp>
        <p:nvSpPr>
          <p:cNvPr id="5" name="日付プレースホルダー 4">
            <a:extLst>
              <a:ext uri="{FF2B5EF4-FFF2-40B4-BE49-F238E27FC236}">
                <a16:creationId xmlns:a16="http://schemas.microsoft.com/office/drawing/2014/main" id="{4C77D92F-5DF6-F9C8-B848-29014FEADE99}"/>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7EE886E7-F893-4632-2E2A-56DDE8DAB104}"/>
              </a:ext>
            </a:extLst>
          </p:cNvPr>
          <p:cNvSpPr>
            <a:spLocks noGrp="1"/>
          </p:cNvSpPr>
          <p:nvPr>
            <p:ph type="sldNum" sz="quarter" idx="4"/>
          </p:nvPr>
        </p:nvSpPr>
        <p:spPr/>
        <p:txBody>
          <a:bodyPr/>
          <a:lstStyle/>
          <a:p>
            <a:fld id="{DDF0A04B-3F96-455C-AC58-511E5C06C175}" type="slidenum">
              <a:rPr lang="ja-JP" altLang="en-US" smtClean="0"/>
              <a:pPr/>
              <a:t>14</a:t>
            </a:fld>
            <a:endParaRPr lang="ja-JP" altLang="en-US" dirty="0"/>
          </a:p>
        </p:txBody>
      </p:sp>
    </p:spTree>
    <p:extLst>
      <p:ext uri="{BB962C8B-B14F-4D97-AF65-F5344CB8AC3E}">
        <p14:creationId xmlns:p14="http://schemas.microsoft.com/office/powerpoint/2010/main" val="4285042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62CB5-FD44-85BC-DFEE-78993AD5F7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CC3872B-71A8-ED96-5302-B9B7FA154E95}"/>
              </a:ext>
            </a:extLst>
          </p:cNvPr>
          <p:cNvSpPr>
            <a:spLocks noGrp="1"/>
          </p:cNvSpPr>
          <p:nvPr>
            <p:ph type="title"/>
          </p:nvPr>
        </p:nvSpPr>
        <p:spPr/>
        <p:txBody>
          <a:bodyPr/>
          <a:lstStyle/>
          <a:p>
            <a:r>
              <a:rPr lang="ja-JP" altLang="en-US"/>
              <a:t>コア開発者の計算</a:t>
            </a:r>
            <a:endParaRPr kumimoji="1" lang="ja-JP" altLang="en-US"/>
          </a:p>
        </p:txBody>
      </p:sp>
      <p:graphicFrame>
        <p:nvGraphicFramePr>
          <p:cNvPr id="7" name="コンテンツ プレースホルダー 6">
            <a:extLst>
              <a:ext uri="{FF2B5EF4-FFF2-40B4-BE49-F238E27FC236}">
                <a16:creationId xmlns:a16="http://schemas.microsoft.com/office/drawing/2014/main" id="{E2DA8097-A24B-2690-A896-C16A977C03A4}"/>
              </a:ext>
            </a:extLst>
          </p:cNvPr>
          <p:cNvGraphicFramePr>
            <a:graphicFrameLocks noGrp="1"/>
          </p:cNvGraphicFramePr>
          <p:nvPr>
            <p:ph idx="1"/>
            <p:extLst>
              <p:ext uri="{D42A27DB-BD31-4B8C-83A1-F6EECF244321}">
                <p14:modId xmlns:p14="http://schemas.microsoft.com/office/powerpoint/2010/main" val="3037038233"/>
              </p:ext>
            </p:extLst>
          </p:nvPr>
        </p:nvGraphicFramePr>
        <p:xfrm>
          <a:off x="154561" y="979513"/>
          <a:ext cx="11882437" cy="3474720"/>
        </p:xfrm>
        <a:graphic>
          <a:graphicData uri="http://schemas.openxmlformats.org/drawingml/2006/table">
            <a:tbl>
              <a:tblPr firstRow="1" bandRow="1">
                <a:tableStyleId>{5C22544A-7EE6-4342-B048-85BDC9FD1C3A}</a:tableStyleId>
              </a:tblPr>
              <a:tblGrid>
                <a:gridCol w="3105253">
                  <a:extLst>
                    <a:ext uri="{9D8B030D-6E8A-4147-A177-3AD203B41FA5}">
                      <a16:colId xmlns:a16="http://schemas.microsoft.com/office/drawing/2014/main" val="730678708"/>
                    </a:ext>
                  </a:extLst>
                </a:gridCol>
                <a:gridCol w="2194296">
                  <a:extLst>
                    <a:ext uri="{9D8B030D-6E8A-4147-A177-3AD203B41FA5}">
                      <a16:colId xmlns:a16="http://schemas.microsoft.com/office/drawing/2014/main" val="635877071"/>
                    </a:ext>
                  </a:extLst>
                </a:gridCol>
                <a:gridCol w="2194296">
                  <a:extLst>
                    <a:ext uri="{9D8B030D-6E8A-4147-A177-3AD203B41FA5}">
                      <a16:colId xmlns:a16="http://schemas.microsoft.com/office/drawing/2014/main" val="1793326734"/>
                    </a:ext>
                  </a:extLst>
                </a:gridCol>
                <a:gridCol w="2194296">
                  <a:extLst>
                    <a:ext uri="{9D8B030D-6E8A-4147-A177-3AD203B41FA5}">
                      <a16:colId xmlns:a16="http://schemas.microsoft.com/office/drawing/2014/main" val="1857103870"/>
                    </a:ext>
                  </a:extLst>
                </a:gridCol>
                <a:gridCol w="2194296">
                  <a:extLst>
                    <a:ext uri="{9D8B030D-6E8A-4147-A177-3AD203B41FA5}">
                      <a16:colId xmlns:a16="http://schemas.microsoft.com/office/drawing/2014/main" val="2803349128"/>
                    </a:ext>
                  </a:extLst>
                </a:gridCol>
              </a:tblGrid>
              <a:tr h="416118">
                <a:tc>
                  <a:txBody>
                    <a:bodyPr/>
                    <a:lstStyle/>
                    <a:p>
                      <a:endParaRPr kumimoji="1" lang="ja-JP" altLang="en-US" sz="2400"/>
                    </a:p>
                  </a:txBody>
                  <a:tcPr/>
                </a:tc>
                <a:tc>
                  <a:txBody>
                    <a:bodyPr/>
                    <a:lstStyle/>
                    <a:p>
                      <a:r>
                        <a:rPr kumimoji="1" lang="en-US" altLang="ja-JP" sz="2400" dirty="0"/>
                        <a:t>1</a:t>
                      </a:r>
                      <a:r>
                        <a:rPr kumimoji="1" lang="ja-JP" altLang="en-US" sz="2400"/>
                        <a:t>年目</a:t>
                      </a:r>
                    </a:p>
                  </a:txBody>
                  <a:tcPr/>
                </a:tc>
                <a:tc>
                  <a:txBody>
                    <a:bodyPr/>
                    <a:lstStyle/>
                    <a:p>
                      <a:r>
                        <a:rPr kumimoji="1" lang="en-US" altLang="ja-JP" sz="2400" dirty="0"/>
                        <a:t>2</a:t>
                      </a:r>
                      <a:r>
                        <a:rPr kumimoji="1" lang="ja-JP" altLang="en-US" sz="2400"/>
                        <a:t>年目</a:t>
                      </a:r>
                    </a:p>
                  </a:txBody>
                  <a:tcPr/>
                </a:tc>
                <a:tc>
                  <a:txBody>
                    <a:bodyPr/>
                    <a:lstStyle/>
                    <a:p>
                      <a:r>
                        <a:rPr kumimoji="1" lang="en-US" altLang="ja-JP" sz="2400" dirty="0"/>
                        <a:t>3</a:t>
                      </a:r>
                      <a:r>
                        <a:rPr kumimoji="1" lang="ja-JP" altLang="en-US" sz="2400"/>
                        <a:t>年目</a:t>
                      </a:r>
                    </a:p>
                  </a:txBody>
                  <a:tcPr/>
                </a:tc>
                <a:tc>
                  <a:txBody>
                    <a:bodyPr/>
                    <a:lstStyle/>
                    <a:p>
                      <a:r>
                        <a:rPr kumimoji="1" lang="en-US" altLang="ja-JP" sz="2400" dirty="0"/>
                        <a:t>4</a:t>
                      </a:r>
                      <a:r>
                        <a:rPr kumimoji="1" lang="ja-JP" altLang="en-US" sz="2400"/>
                        <a:t>年目</a:t>
                      </a:r>
                    </a:p>
                  </a:txBody>
                  <a:tcPr/>
                </a:tc>
                <a:extLst>
                  <a:ext uri="{0D108BD9-81ED-4DB2-BD59-A6C34878D82A}">
                    <a16:rowId xmlns:a16="http://schemas.microsoft.com/office/drawing/2014/main" val="2181136823"/>
                  </a:ext>
                </a:extLst>
              </a:tr>
              <a:tr h="370840">
                <a:tc>
                  <a:txBody>
                    <a:bodyPr/>
                    <a:lstStyle/>
                    <a:p>
                      <a:pPr algn="ctr"/>
                      <a:r>
                        <a:rPr kumimoji="1" lang="ja-JP" altLang="en-US" sz="2400"/>
                        <a:t>太郎（コミット数）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0</a:t>
                      </a:r>
                      <a:endParaRPr kumimoji="1" lang="ja-JP" altLang="en-US" sz="2400"/>
                    </a:p>
                  </a:txBody>
                  <a:tcPr/>
                </a:tc>
                <a:extLst>
                  <a:ext uri="{0D108BD9-81ED-4DB2-BD59-A6C34878D82A}">
                    <a16:rowId xmlns:a16="http://schemas.microsoft.com/office/drawing/2014/main" val="1349369472"/>
                  </a:ext>
                </a:extLst>
              </a:tr>
              <a:tr h="370840">
                <a:tc>
                  <a:txBody>
                    <a:bodyPr/>
                    <a:lstStyle/>
                    <a:p>
                      <a:pPr algn="ctr"/>
                      <a:r>
                        <a:rPr kumimoji="1" lang="ja-JP" altLang="en-US" sz="2400"/>
                        <a:t>花子（コミット数）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solidFill>
                            <a:srgbClr val="FF0000"/>
                          </a:solidFill>
                        </a:rPr>
                        <a:t>0</a:t>
                      </a:r>
                      <a:endParaRPr kumimoji="1" lang="ja-JP" altLang="en-US" sz="2400">
                        <a:solidFill>
                          <a:srgbClr val="FF0000"/>
                        </a:solidFill>
                      </a:endParaRPr>
                    </a:p>
                  </a:txBody>
                  <a:tcPr/>
                </a:tc>
                <a:tc>
                  <a:txBody>
                    <a:bodyPr/>
                    <a:lstStyle/>
                    <a:p>
                      <a:pPr algn="r"/>
                      <a:r>
                        <a:rPr kumimoji="1" lang="en-US" altLang="ja-JP" sz="2400" dirty="0"/>
                        <a:t>0</a:t>
                      </a:r>
                      <a:endParaRPr kumimoji="1" lang="ja-JP" altLang="en-US" sz="2400"/>
                    </a:p>
                  </a:txBody>
                  <a:tcPr/>
                </a:tc>
                <a:extLst>
                  <a:ext uri="{0D108BD9-81ED-4DB2-BD59-A6C34878D82A}">
                    <a16:rowId xmlns:a16="http://schemas.microsoft.com/office/drawing/2014/main" val="2889730474"/>
                  </a:ext>
                </a:extLst>
              </a:tr>
              <a:tr h="370840">
                <a:tc>
                  <a:txBody>
                    <a:bodyPr/>
                    <a:lstStyle/>
                    <a:p>
                      <a:pPr algn="ctr"/>
                      <a:r>
                        <a:rPr kumimoji="1" lang="ja-JP" altLang="en-US" sz="2400"/>
                        <a:t>次郎（コミット数）</a:t>
                      </a:r>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extLst>
                  <a:ext uri="{0D108BD9-81ED-4DB2-BD59-A6C34878D82A}">
                    <a16:rowId xmlns:a16="http://schemas.microsoft.com/office/drawing/2014/main" val="3730381147"/>
                  </a:ext>
                </a:extLst>
              </a:tr>
              <a:tr h="370840">
                <a:tc>
                  <a:txBody>
                    <a:bodyPr/>
                    <a:lstStyle/>
                    <a:p>
                      <a:pPr algn="ctr"/>
                      <a:r>
                        <a:rPr kumimoji="1" lang="ja-JP" altLang="en-US" sz="2400"/>
                        <a:t>ツール出力</a:t>
                      </a:r>
                    </a:p>
                  </a:txBody>
                  <a:tcPr/>
                </a:tc>
                <a:tc>
                  <a:txBody>
                    <a:bodyPr/>
                    <a:lstStyle/>
                    <a:p>
                      <a:endParaRPr kumimoji="1" lang="ja-JP" altLang="en-US" sz="2400"/>
                    </a:p>
                  </a:txBody>
                  <a:tcPr/>
                </a:tc>
                <a:tc>
                  <a:txBody>
                    <a:bodyPr/>
                    <a:lstStyle/>
                    <a:p>
                      <a:endParaRPr kumimoji="1" lang="ja-JP" altLang="en-US" sz="2400"/>
                    </a:p>
                  </a:txBody>
                  <a:tcPr/>
                </a:tc>
                <a:tc>
                  <a:txBody>
                    <a:bodyPr/>
                    <a:lstStyle/>
                    <a:p>
                      <a:pPr algn="r"/>
                      <a:r>
                        <a:rPr kumimoji="1" lang="en-US" altLang="ja-JP" sz="2400" dirty="0"/>
                        <a:t>TF = 2</a:t>
                      </a:r>
                    </a:p>
                    <a:p>
                      <a:pPr algn="r"/>
                      <a:r>
                        <a:rPr kumimoji="1" lang="ja-JP" altLang="en-US" sz="2400"/>
                        <a:t>太郎</a:t>
                      </a:r>
                      <a:r>
                        <a:rPr kumimoji="1" lang="en-US" altLang="ja-JP" sz="2400" dirty="0"/>
                        <a:t>, </a:t>
                      </a:r>
                      <a:r>
                        <a:rPr kumimoji="1" lang="ja-JP" altLang="en-US" sz="2400"/>
                        <a:t>花子</a:t>
                      </a:r>
                    </a:p>
                  </a:txBody>
                  <a:tcPr/>
                </a:tc>
                <a:tc>
                  <a:txBody>
                    <a:bodyPr/>
                    <a:lstStyle/>
                    <a:p>
                      <a:endParaRPr kumimoji="1" lang="ja-JP" altLang="en-US" sz="2400"/>
                    </a:p>
                  </a:txBody>
                  <a:tcPr/>
                </a:tc>
                <a:extLst>
                  <a:ext uri="{0D108BD9-81ED-4DB2-BD59-A6C34878D82A}">
                    <a16:rowId xmlns:a16="http://schemas.microsoft.com/office/drawing/2014/main" val="1716838720"/>
                  </a:ext>
                </a:extLst>
              </a:tr>
              <a:tr h="370840">
                <a:tc>
                  <a:txBody>
                    <a:bodyPr/>
                    <a:lstStyle/>
                    <a:p>
                      <a:pPr algn="ctr"/>
                      <a:r>
                        <a:rPr kumimoji="1" lang="en-US" altLang="ja-JP" sz="2400" dirty="0"/>
                        <a:t>git log </a:t>
                      </a:r>
                      <a:r>
                        <a:rPr kumimoji="1" lang="ja-JP" altLang="en-US" sz="2400"/>
                        <a:t>抽出後</a:t>
                      </a:r>
                    </a:p>
                  </a:txBody>
                  <a:tcPr/>
                </a:tc>
                <a:tc>
                  <a:txBody>
                    <a:bodyPr/>
                    <a:lstStyle/>
                    <a:p>
                      <a:endParaRPr kumimoji="1" lang="ja-JP" altLang="en-US" sz="2400"/>
                    </a:p>
                  </a:txBody>
                  <a:tcPr/>
                </a:tc>
                <a:tc>
                  <a:txBody>
                    <a:bodyPr/>
                    <a:lstStyle/>
                    <a:p>
                      <a:endParaRPr kumimoji="1" lang="ja-JP" altLang="en-US" sz="2400"/>
                    </a:p>
                  </a:txBody>
                  <a:tcPr/>
                </a:tc>
                <a:tc>
                  <a:txBody>
                    <a:bodyPr/>
                    <a:lstStyle/>
                    <a:p>
                      <a:pPr algn="r"/>
                      <a:r>
                        <a:rPr kumimoji="1" lang="en-US" altLang="ja-JP" sz="2400" dirty="0"/>
                        <a:t>TF = 1</a:t>
                      </a:r>
                    </a:p>
                    <a:p>
                      <a:pPr algn="r"/>
                      <a:r>
                        <a:rPr kumimoji="1" lang="ja-JP" altLang="en-US" sz="2400"/>
                        <a:t>太郎</a:t>
                      </a:r>
                      <a:endParaRPr kumimoji="1" lang="en-US" altLang="ja-JP" sz="2400" dirty="0"/>
                    </a:p>
                  </a:txBody>
                  <a:tcPr/>
                </a:tc>
                <a:tc>
                  <a:txBody>
                    <a:bodyPr/>
                    <a:lstStyle/>
                    <a:p>
                      <a:endParaRPr kumimoji="1" lang="ja-JP" altLang="en-US" sz="2400"/>
                    </a:p>
                  </a:txBody>
                  <a:tcPr/>
                </a:tc>
                <a:extLst>
                  <a:ext uri="{0D108BD9-81ED-4DB2-BD59-A6C34878D82A}">
                    <a16:rowId xmlns:a16="http://schemas.microsoft.com/office/drawing/2014/main" val="2798064645"/>
                  </a:ext>
                </a:extLst>
              </a:tr>
            </a:tbl>
          </a:graphicData>
        </a:graphic>
      </p:graphicFrame>
      <p:sp>
        <p:nvSpPr>
          <p:cNvPr id="5" name="日付プレースホルダー 4">
            <a:extLst>
              <a:ext uri="{FF2B5EF4-FFF2-40B4-BE49-F238E27FC236}">
                <a16:creationId xmlns:a16="http://schemas.microsoft.com/office/drawing/2014/main" id="{61325325-946A-A5CD-A811-FEF3C3A57A42}"/>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FE4EBC18-5655-D57E-84E4-206910AA6E4A}"/>
              </a:ext>
            </a:extLst>
          </p:cNvPr>
          <p:cNvSpPr>
            <a:spLocks noGrp="1"/>
          </p:cNvSpPr>
          <p:nvPr>
            <p:ph type="sldNum" sz="quarter" idx="4"/>
          </p:nvPr>
        </p:nvSpPr>
        <p:spPr/>
        <p:txBody>
          <a:bodyPr/>
          <a:lstStyle/>
          <a:p>
            <a:fld id="{DDF0A04B-3F96-455C-AC58-511E5C06C175}" type="slidenum">
              <a:rPr lang="ja-JP" altLang="en-US" smtClean="0"/>
              <a:pPr/>
              <a:t>15</a:t>
            </a:fld>
            <a:endParaRPr lang="ja-JP" altLang="en-US" dirty="0"/>
          </a:p>
        </p:txBody>
      </p:sp>
      <p:sp>
        <p:nvSpPr>
          <p:cNvPr id="12" name="正方形/長方形 11">
            <a:extLst>
              <a:ext uri="{FF2B5EF4-FFF2-40B4-BE49-F238E27FC236}">
                <a16:creationId xmlns:a16="http://schemas.microsoft.com/office/drawing/2014/main" id="{A4E3974B-FBDB-8706-1E7A-68268623DD32}"/>
              </a:ext>
            </a:extLst>
          </p:cNvPr>
          <p:cNvSpPr/>
          <p:nvPr/>
        </p:nvSpPr>
        <p:spPr>
          <a:xfrm>
            <a:off x="3246783" y="1425845"/>
            <a:ext cx="6573078" cy="1378674"/>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4">
            <a:extLst>
              <a:ext uri="{FF2B5EF4-FFF2-40B4-BE49-F238E27FC236}">
                <a16:creationId xmlns:a16="http://schemas.microsoft.com/office/drawing/2014/main" id="{4CBC08EF-AAD0-F0F4-BCEA-2D1A9A4B206A}"/>
              </a:ext>
            </a:extLst>
          </p:cNvPr>
          <p:cNvSpPr txBox="1">
            <a:spLocks/>
          </p:cNvSpPr>
          <p:nvPr/>
        </p:nvSpPr>
        <p:spPr>
          <a:xfrm>
            <a:off x="165696" y="4573215"/>
            <a:ext cx="11882216" cy="2057615"/>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800" dirty="0"/>
              <a:t>3</a:t>
            </a:r>
            <a:r>
              <a:rPr lang="ja-JP" altLang="en-US" sz="1800"/>
              <a:t>年目のコア開発者を調べる場合</a:t>
            </a:r>
            <a:endParaRPr lang="en-US" altLang="ja-JP" sz="1800" dirty="0"/>
          </a:p>
          <a:p>
            <a:pPr marL="514350" indent="-514350">
              <a:buFont typeface="+mj-lt"/>
              <a:buAutoNum type="arabicPeriod"/>
            </a:pPr>
            <a:r>
              <a:rPr lang="ja-JP" altLang="en-US" sz="1800"/>
              <a:t>ツールで</a:t>
            </a:r>
            <a:r>
              <a:rPr lang="en-US" altLang="ja-JP" sz="1800" dirty="0"/>
              <a:t>1〜3</a:t>
            </a:r>
            <a:r>
              <a:rPr lang="ja-JP" altLang="en-US" sz="1800"/>
              <a:t>年目の履歴を調べる（赤枠の範囲）</a:t>
            </a:r>
            <a:endParaRPr lang="en-US" altLang="ja-JP" sz="1800" dirty="0"/>
          </a:p>
          <a:p>
            <a:pPr marL="514350" indent="-514350">
              <a:buFont typeface="+mj-lt"/>
              <a:buAutoNum type="arabicPeriod"/>
            </a:pPr>
            <a:r>
              <a:rPr lang="ja-JP" altLang="en-US" sz="1800"/>
              <a:t>コア開発者の太郎</a:t>
            </a:r>
            <a:r>
              <a:rPr lang="en-US" altLang="ja-JP" sz="1800" dirty="0"/>
              <a:t>, </a:t>
            </a:r>
            <a:r>
              <a:rPr lang="ja-JP" altLang="en-US" sz="1800"/>
              <a:t>花子が出力（</a:t>
            </a:r>
            <a:r>
              <a:rPr lang="en-US" altLang="ja-JP" sz="1800" dirty="0"/>
              <a:t>DOA</a:t>
            </a:r>
            <a:r>
              <a:rPr lang="ja-JP" altLang="en-US" sz="1800"/>
              <a:t>の低い次郎は除外）</a:t>
            </a:r>
            <a:endParaRPr lang="en-US" altLang="ja-JP" sz="1800" dirty="0"/>
          </a:p>
          <a:p>
            <a:pPr marL="514350" indent="-514350">
              <a:buFont typeface="+mj-lt"/>
              <a:buAutoNum type="arabicPeriod"/>
            </a:pPr>
            <a:r>
              <a:rPr lang="en-US" altLang="ja-JP" sz="1800" dirty="0"/>
              <a:t>git log </a:t>
            </a:r>
            <a:r>
              <a:rPr lang="ja-JP" altLang="en-US" sz="1800"/>
              <a:t>で</a:t>
            </a:r>
            <a:r>
              <a:rPr lang="en-US" altLang="ja-JP" sz="1800" dirty="0"/>
              <a:t>3</a:t>
            </a:r>
            <a:r>
              <a:rPr lang="ja-JP" altLang="en-US" sz="1800"/>
              <a:t>年目にコミットをしてない花子を除外</a:t>
            </a:r>
            <a:endParaRPr lang="en-US" altLang="ja-JP" sz="1800" dirty="0"/>
          </a:p>
          <a:p>
            <a:pPr marL="514350" indent="-514350">
              <a:buFont typeface="+mj-lt"/>
              <a:buAutoNum type="arabicPeriod"/>
            </a:pPr>
            <a:r>
              <a:rPr lang="ja-JP" altLang="en-US" sz="1800"/>
              <a:t>太郎のみが</a:t>
            </a:r>
            <a:r>
              <a:rPr lang="en-US" altLang="ja-JP" sz="1800" dirty="0"/>
              <a:t>3</a:t>
            </a:r>
            <a:r>
              <a:rPr lang="ja-JP" altLang="en-US" sz="1800"/>
              <a:t>年目のコア開発者として出力</a:t>
            </a:r>
            <a:r>
              <a:rPr lang="en-US" altLang="ja-JP" sz="1800" dirty="0"/>
              <a:t>	</a:t>
            </a:r>
          </a:p>
        </p:txBody>
      </p:sp>
    </p:spTree>
    <p:extLst>
      <p:ext uri="{BB962C8B-B14F-4D97-AF65-F5344CB8AC3E}">
        <p14:creationId xmlns:p14="http://schemas.microsoft.com/office/powerpoint/2010/main" val="423856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00B5A-E1F4-EC65-AC9B-3B18C3B9DDA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B35737-2D69-9DAB-E582-31215265CF05}"/>
              </a:ext>
            </a:extLst>
          </p:cNvPr>
          <p:cNvSpPr>
            <a:spLocks noGrp="1"/>
          </p:cNvSpPr>
          <p:nvPr>
            <p:ph type="title"/>
          </p:nvPr>
        </p:nvSpPr>
        <p:spPr/>
        <p:txBody>
          <a:bodyPr/>
          <a:lstStyle/>
          <a:p>
            <a:r>
              <a:rPr lang="ja-JP" altLang="en-US"/>
              <a:t>コア開発者の計算</a:t>
            </a:r>
            <a:endParaRPr kumimoji="1" lang="ja-JP" altLang="en-US"/>
          </a:p>
        </p:txBody>
      </p:sp>
      <p:graphicFrame>
        <p:nvGraphicFramePr>
          <p:cNvPr id="7" name="コンテンツ プレースホルダー 6">
            <a:extLst>
              <a:ext uri="{FF2B5EF4-FFF2-40B4-BE49-F238E27FC236}">
                <a16:creationId xmlns:a16="http://schemas.microsoft.com/office/drawing/2014/main" id="{14234B98-EC15-37B8-99E0-1B77B3B158FD}"/>
              </a:ext>
            </a:extLst>
          </p:cNvPr>
          <p:cNvGraphicFramePr>
            <a:graphicFrameLocks noGrp="1"/>
          </p:cNvGraphicFramePr>
          <p:nvPr>
            <p:ph idx="1"/>
            <p:extLst>
              <p:ext uri="{D42A27DB-BD31-4B8C-83A1-F6EECF244321}">
                <p14:modId xmlns:p14="http://schemas.microsoft.com/office/powerpoint/2010/main" val="995193694"/>
              </p:ext>
            </p:extLst>
          </p:nvPr>
        </p:nvGraphicFramePr>
        <p:xfrm>
          <a:off x="154561" y="979513"/>
          <a:ext cx="11882437" cy="3474720"/>
        </p:xfrm>
        <a:graphic>
          <a:graphicData uri="http://schemas.openxmlformats.org/drawingml/2006/table">
            <a:tbl>
              <a:tblPr firstRow="1" bandRow="1">
                <a:tableStyleId>{5C22544A-7EE6-4342-B048-85BDC9FD1C3A}</a:tableStyleId>
              </a:tblPr>
              <a:tblGrid>
                <a:gridCol w="3105253">
                  <a:extLst>
                    <a:ext uri="{9D8B030D-6E8A-4147-A177-3AD203B41FA5}">
                      <a16:colId xmlns:a16="http://schemas.microsoft.com/office/drawing/2014/main" val="730678708"/>
                    </a:ext>
                  </a:extLst>
                </a:gridCol>
                <a:gridCol w="2194296">
                  <a:extLst>
                    <a:ext uri="{9D8B030D-6E8A-4147-A177-3AD203B41FA5}">
                      <a16:colId xmlns:a16="http://schemas.microsoft.com/office/drawing/2014/main" val="635877071"/>
                    </a:ext>
                  </a:extLst>
                </a:gridCol>
                <a:gridCol w="2194296">
                  <a:extLst>
                    <a:ext uri="{9D8B030D-6E8A-4147-A177-3AD203B41FA5}">
                      <a16:colId xmlns:a16="http://schemas.microsoft.com/office/drawing/2014/main" val="1793326734"/>
                    </a:ext>
                  </a:extLst>
                </a:gridCol>
                <a:gridCol w="2194296">
                  <a:extLst>
                    <a:ext uri="{9D8B030D-6E8A-4147-A177-3AD203B41FA5}">
                      <a16:colId xmlns:a16="http://schemas.microsoft.com/office/drawing/2014/main" val="1857103870"/>
                    </a:ext>
                  </a:extLst>
                </a:gridCol>
                <a:gridCol w="2194296">
                  <a:extLst>
                    <a:ext uri="{9D8B030D-6E8A-4147-A177-3AD203B41FA5}">
                      <a16:colId xmlns:a16="http://schemas.microsoft.com/office/drawing/2014/main" val="2803349128"/>
                    </a:ext>
                  </a:extLst>
                </a:gridCol>
              </a:tblGrid>
              <a:tr h="416118">
                <a:tc>
                  <a:txBody>
                    <a:bodyPr/>
                    <a:lstStyle/>
                    <a:p>
                      <a:endParaRPr kumimoji="1" lang="ja-JP" altLang="en-US" sz="2400"/>
                    </a:p>
                  </a:txBody>
                  <a:tcPr/>
                </a:tc>
                <a:tc>
                  <a:txBody>
                    <a:bodyPr/>
                    <a:lstStyle/>
                    <a:p>
                      <a:r>
                        <a:rPr kumimoji="1" lang="en-US" altLang="ja-JP" sz="2400" dirty="0"/>
                        <a:t>1</a:t>
                      </a:r>
                      <a:r>
                        <a:rPr kumimoji="1" lang="ja-JP" altLang="en-US" sz="2400"/>
                        <a:t>年目</a:t>
                      </a:r>
                    </a:p>
                  </a:txBody>
                  <a:tcPr/>
                </a:tc>
                <a:tc>
                  <a:txBody>
                    <a:bodyPr/>
                    <a:lstStyle/>
                    <a:p>
                      <a:r>
                        <a:rPr kumimoji="1" lang="en-US" altLang="ja-JP" sz="2400" dirty="0"/>
                        <a:t>2</a:t>
                      </a:r>
                      <a:r>
                        <a:rPr kumimoji="1" lang="ja-JP" altLang="en-US" sz="2400"/>
                        <a:t>年目</a:t>
                      </a:r>
                    </a:p>
                  </a:txBody>
                  <a:tcPr/>
                </a:tc>
                <a:tc>
                  <a:txBody>
                    <a:bodyPr/>
                    <a:lstStyle/>
                    <a:p>
                      <a:r>
                        <a:rPr kumimoji="1" lang="en-US" altLang="ja-JP" sz="2400" dirty="0"/>
                        <a:t>3</a:t>
                      </a:r>
                      <a:r>
                        <a:rPr kumimoji="1" lang="ja-JP" altLang="en-US" sz="2400"/>
                        <a:t>年目</a:t>
                      </a:r>
                    </a:p>
                  </a:txBody>
                  <a:tcPr/>
                </a:tc>
                <a:tc>
                  <a:txBody>
                    <a:bodyPr/>
                    <a:lstStyle/>
                    <a:p>
                      <a:r>
                        <a:rPr kumimoji="1" lang="en-US" altLang="ja-JP" sz="2400" dirty="0"/>
                        <a:t>4</a:t>
                      </a:r>
                      <a:r>
                        <a:rPr kumimoji="1" lang="ja-JP" altLang="en-US" sz="2400"/>
                        <a:t>年目</a:t>
                      </a:r>
                    </a:p>
                  </a:txBody>
                  <a:tcPr/>
                </a:tc>
                <a:extLst>
                  <a:ext uri="{0D108BD9-81ED-4DB2-BD59-A6C34878D82A}">
                    <a16:rowId xmlns:a16="http://schemas.microsoft.com/office/drawing/2014/main" val="2181136823"/>
                  </a:ext>
                </a:extLst>
              </a:tr>
              <a:tr h="370840">
                <a:tc>
                  <a:txBody>
                    <a:bodyPr/>
                    <a:lstStyle/>
                    <a:p>
                      <a:pPr algn="ctr"/>
                      <a:r>
                        <a:rPr kumimoji="1" lang="ja-JP" altLang="en-US" sz="2400"/>
                        <a:t>太郎（コミット数）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solidFill>
                            <a:srgbClr val="FF0000"/>
                          </a:solidFill>
                        </a:rPr>
                        <a:t>0</a:t>
                      </a:r>
                      <a:endParaRPr kumimoji="1" lang="ja-JP" altLang="en-US" sz="2400">
                        <a:solidFill>
                          <a:srgbClr val="FF0000"/>
                        </a:solidFill>
                      </a:endParaRPr>
                    </a:p>
                  </a:txBody>
                  <a:tcPr/>
                </a:tc>
                <a:extLst>
                  <a:ext uri="{0D108BD9-81ED-4DB2-BD59-A6C34878D82A}">
                    <a16:rowId xmlns:a16="http://schemas.microsoft.com/office/drawing/2014/main" val="1349369472"/>
                  </a:ext>
                </a:extLst>
              </a:tr>
              <a:tr h="370840">
                <a:tc>
                  <a:txBody>
                    <a:bodyPr/>
                    <a:lstStyle/>
                    <a:p>
                      <a:pPr algn="ctr"/>
                      <a:r>
                        <a:rPr kumimoji="1" lang="ja-JP" altLang="en-US" sz="2400"/>
                        <a:t>花子（コミット数）</a:t>
                      </a:r>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t>20</a:t>
                      </a:r>
                      <a:endParaRPr kumimoji="1" lang="ja-JP" altLang="en-US" sz="2400"/>
                    </a:p>
                  </a:txBody>
                  <a:tcPr/>
                </a:tc>
                <a:tc>
                  <a:txBody>
                    <a:bodyPr/>
                    <a:lstStyle/>
                    <a:p>
                      <a:pPr algn="r"/>
                      <a:r>
                        <a:rPr kumimoji="1" lang="en-US" altLang="ja-JP" sz="2400" dirty="0">
                          <a:solidFill>
                            <a:schemeClr val="tx1"/>
                          </a:solidFill>
                        </a:rPr>
                        <a:t>0</a:t>
                      </a:r>
                      <a:endParaRPr kumimoji="1" lang="ja-JP" altLang="en-US" sz="2400">
                        <a:solidFill>
                          <a:schemeClr val="tx1"/>
                        </a:solidFill>
                      </a:endParaRPr>
                    </a:p>
                  </a:txBody>
                  <a:tcPr/>
                </a:tc>
                <a:tc>
                  <a:txBody>
                    <a:bodyPr/>
                    <a:lstStyle/>
                    <a:p>
                      <a:pPr algn="r"/>
                      <a:r>
                        <a:rPr kumimoji="1" lang="en-US" altLang="ja-JP" sz="2400" dirty="0">
                          <a:solidFill>
                            <a:srgbClr val="FF0000"/>
                          </a:solidFill>
                        </a:rPr>
                        <a:t>0</a:t>
                      </a:r>
                      <a:endParaRPr kumimoji="1" lang="ja-JP" altLang="en-US" sz="2400">
                        <a:solidFill>
                          <a:srgbClr val="FF0000"/>
                        </a:solidFill>
                      </a:endParaRPr>
                    </a:p>
                  </a:txBody>
                  <a:tcPr/>
                </a:tc>
                <a:extLst>
                  <a:ext uri="{0D108BD9-81ED-4DB2-BD59-A6C34878D82A}">
                    <a16:rowId xmlns:a16="http://schemas.microsoft.com/office/drawing/2014/main" val="2889730474"/>
                  </a:ext>
                </a:extLst>
              </a:tr>
              <a:tr h="370840">
                <a:tc>
                  <a:txBody>
                    <a:bodyPr/>
                    <a:lstStyle/>
                    <a:p>
                      <a:pPr algn="ctr"/>
                      <a:r>
                        <a:rPr kumimoji="1" lang="ja-JP" altLang="en-US" sz="2400"/>
                        <a:t>次郎（コミット数）</a:t>
                      </a:r>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tc>
                  <a:txBody>
                    <a:bodyPr/>
                    <a:lstStyle/>
                    <a:p>
                      <a:pPr algn="r"/>
                      <a:r>
                        <a:rPr kumimoji="1" lang="en-US" altLang="ja-JP" sz="2400" dirty="0"/>
                        <a:t>1</a:t>
                      </a:r>
                      <a:endParaRPr kumimoji="1" lang="ja-JP" altLang="en-US" sz="2400"/>
                    </a:p>
                  </a:txBody>
                  <a:tcPr/>
                </a:tc>
                <a:extLst>
                  <a:ext uri="{0D108BD9-81ED-4DB2-BD59-A6C34878D82A}">
                    <a16:rowId xmlns:a16="http://schemas.microsoft.com/office/drawing/2014/main" val="3730381147"/>
                  </a:ext>
                </a:extLst>
              </a:tr>
              <a:tr h="370840">
                <a:tc>
                  <a:txBody>
                    <a:bodyPr/>
                    <a:lstStyle/>
                    <a:p>
                      <a:pPr algn="ctr"/>
                      <a:r>
                        <a:rPr kumimoji="1" lang="ja-JP" altLang="en-US" sz="2400"/>
                        <a:t>ツール出力</a:t>
                      </a:r>
                    </a:p>
                  </a:txBody>
                  <a:tcPr/>
                </a:tc>
                <a:tc>
                  <a:txBody>
                    <a:bodyPr/>
                    <a:lstStyle/>
                    <a:p>
                      <a:endParaRPr kumimoji="1" lang="ja-JP" altLang="en-US" sz="2400"/>
                    </a:p>
                  </a:txBody>
                  <a:tcPr/>
                </a:tc>
                <a:tc>
                  <a:txBody>
                    <a:bodyPr/>
                    <a:lstStyle/>
                    <a:p>
                      <a:endParaRPr kumimoji="1" lang="ja-JP" altLang="en-US" sz="2400"/>
                    </a:p>
                  </a:txBody>
                  <a:tcPr/>
                </a:tc>
                <a:tc>
                  <a:txBody>
                    <a:bodyPr/>
                    <a:lstStyle/>
                    <a:p>
                      <a:pPr algn="r"/>
                      <a:r>
                        <a:rPr kumimoji="1" lang="en-US" altLang="ja-JP" sz="2400" dirty="0"/>
                        <a:t>TF = 2</a:t>
                      </a:r>
                    </a:p>
                    <a:p>
                      <a:pPr algn="r"/>
                      <a:r>
                        <a:rPr kumimoji="1" lang="ja-JP" altLang="en-US" sz="2400"/>
                        <a:t>太郎</a:t>
                      </a:r>
                      <a:r>
                        <a:rPr kumimoji="1" lang="en-US" altLang="ja-JP" sz="2400" dirty="0"/>
                        <a:t>, </a:t>
                      </a:r>
                      <a:r>
                        <a:rPr kumimoji="1" lang="ja-JP" altLang="en-US" sz="2400"/>
                        <a:t>花子</a:t>
                      </a:r>
                    </a:p>
                  </a:txBody>
                  <a:tcPr/>
                </a:tc>
                <a:tc>
                  <a:txBody>
                    <a:bodyPr/>
                    <a:lstStyle/>
                    <a:p>
                      <a:pPr algn="r"/>
                      <a:r>
                        <a:rPr kumimoji="1" lang="en-US" altLang="ja-JP" sz="2400" dirty="0"/>
                        <a:t>TF = 2</a:t>
                      </a: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400"/>
                        <a:t>太郎</a:t>
                      </a:r>
                      <a:r>
                        <a:rPr kumimoji="1" lang="en-US" altLang="ja-JP" sz="2400" dirty="0"/>
                        <a:t>, </a:t>
                      </a:r>
                      <a:r>
                        <a:rPr kumimoji="1" lang="ja-JP" altLang="en-US" sz="2400"/>
                        <a:t>花子</a:t>
                      </a:r>
                    </a:p>
                  </a:txBody>
                  <a:tcPr/>
                </a:tc>
                <a:extLst>
                  <a:ext uri="{0D108BD9-81ED-4DB2-BD59-A6C34878D82A}">
                    <a16:rowId xmlns:a16="http://schemas.microsoft.com/office/drawing/2014/main" val="1716838720"/>
                  </a:ext>
                </a:extLst>
              </a:tr>
              <a:tr h="370840">
                <a:tc>
                  <a:txBody>
                    <a:bodyPr/>
                    <a:lstStyle/>
                    <a:p>
                      <a:pPr algn="ctr"/>
                      <a:r>
                        <a:rPr kumimoji="1" lang="en-US" altLang="ja-JP" sz="2400" dirty="0"/>
                        <a:t>git log </a:t>
                      </a:r>
                      <a:r>
                        <a:rPr kumimoji="1" lang="ja-JP" altLang="en-US" sz="2400"/>
                        <a:t>抽出後</a:t>
                      </a:r>
                    </a:p>
                  </a:txBody>
                  <a:tcPr/>
                </a:tc>
                <a:tc>
                  <a:txBody>
                    <a:bodyPr/>
                    <a:lstStyle/>
                    <a:p>
                      <a:endParaRPr kumimoji="1" lang="ja-JP" altLang="en-US" sz="2400"/>
                    </a:p>
                  </a:txBody>
                  <a:tcPr/>
                </a:tc>
                <a:tc>
                  <a:txBody>
                    <a:bodyPr/>
                    <a:lstStyle/>
                    <a:p>
                      <a:endParaRPr kumimoji="1" lang="ja-JP" altLang="en-US" sz="2400"/>
                    </a:p>
                  </a:txBody>
                  <a:tcPr/>
                </a:tc>
                <a:tc>
                  <a:txBody>
                    <a:bodyPr/>
                    <a:lstStyle/>
                    <a:p>
                      <a:pPr algn="r"/>
                      <a:r>
                        <a:rPr kumimoji="1" lang="en-US" altLang="ja-JP" sz="2400" dirty="0"/>
                        <a:t>TF = 1</a:t>
                      </a:r>
                    </a:p>
                    <a:p>
                      <a:pPr algn="r"/>
                      <a:r>
                        <a:rPr kumimoji="1" lang="ja-JP" altLang="en-US" sz="2400"/>
                        <a:t>太郎</a:t>
                      </a:r>
                      <a:endParaRPr kumimoji="1" lang="en-US" altLang="ja-JP" sz="2400" dirty="0"/>
                    </a:p>
                  </a:txBody>
                  <a:tcPr/>
                </a:tc>
                <a:tc>
                  <a:txBody>
                    <a:bodyPr/>
                    <a:lstStyle/>
                    <a:p>
                      <a:pPr algn="r"/>
                      <a:r>
                        <a:rPr kumimoji="1" lang="en-US" altLang="ja-JP" sz="2400" dirty="0">
                          <a:solidFill>
                            <a:srgbClr val="FF0000"/>
                          </a:solidFill>
                        </a:rPr>
                        <a:t>TF=0</a:t>
                      </a:r>
                      <a:br>
                        <a:rPr kumimoji="1" lang="en-US" altLang="ja-JP" sz="2400" dirty="0">
                          <a:solidFill>
                            <a:srgbClr val="FF0000"/>
                          </a:solidFill>
                        </a:rPr>
                      </a:br>
                      <a:r>
                        <a:rPr kumimoji="1" lang="en-US" altLang="ja-JP" sz="2400" dirty="0">
                          <a:solidFill>
                            <a:srgbClr val="FF0000"/>
                          </a:solidFill>
                        </a:rPr>
                        <a:t>TFDD</a:t>
                      </a:r>
                      <a:endParaRPr kumimoji="1" lang="ja-JP" altLang="en-US" sz="2400">
                        <a:solidFill>
                          <a:srgbClr val="FF0000"/>
                        </a:solidFill>
                      </a:endParaRPr>
                    </a:p>
                  </a:txBody>
                  <a:tcPr/>
                </a:tc>
                <a:extLst>
                  <a:ext uri="{0D108BD9-81ED-4DB2-BD59-A6C34878D82A}">
                    <a16:rowId xmlns:a16="http://schemas.microsoft.com/office/drawing/2014/main" val="2798064645"/>
                  </a:ext>
                </a:extLst>
              </a:tr>
            </a:tbl>
          </a:graphicData>
        </a:graphic>
      </p:graphicFrame>
      <p:sp>
        <p:nvSpPr>
          <p:cNvPr id="5" name="日付プレースホルダー 4">
            <a:extLst>
              <a:ext uri="{FF2B5EF4-FFF2-40B4-BE49-F238E27FC236}">
                <a16:creationId xmlns:a16="http://schemas.microsoft.com/office/drawing/2014/main" id="{4AF3DB01-19D9-FA63-ED6E-65CC507D00BC}"/>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A65D6DD4-25A9-FCDE-BC1F-878DB4D23800}"/>
              </a:ext>
            </a:extLst>
          </p:cNvPr>
          <p:cNvSpPr>
            <a:spLocks noGrp="1"/>
          </p:cNvSpPr>
          <p:nvPr>
            <p:ph type="sldNum" sz="quarter" idx="4"/>
          </p:nvPr>
        </p:nvSpPr>
        <p:spPr/>
        <p:txBody>
          <a:bodyPr/>
          <a:lstStyle/>
          <a:p>
            <a:fld id="{DDF0A04B-3F96-455C-AC58-511E5C06C175}" type="slidenum">
              <a:rPr lang="ja-JP" altLang="en-US" smtClean="0"/>
              <a:pPr/>
              <a:t>16</a:t>
            </a:fld>
            <a:endParaRPr lang="ja-JP" altLang="en-US" dirty="0"/>
          </a:p>
        </p:txBody>
      </p:sp>
      <p:sp>
        <p:nvSpPr>
          <p:cNvPr id="12" name="正方形/長方形 11">
            <a:extLst>
              <a:ext uri="{FF2B5EF4-FFF2-40B4-BE49-F238E27FC236}">
                <a16:creationId xmlns:a16="http://schemas.microsoft.com/office/drawing/2014/main" id="{FE2D4C81-D536-A63B-C826-BA63DEE1FE40}"/>
              </a:ext>
            </a:extLst>
          </p:cNvPr>
          <p:cNvSpPr/>
          <p:nvPr/>
        </p:nvSpPr>
        <p:spPr>
          <a:xfrm>
            <a:off x="3246782" y="1425845"/>
            <a:ext cx="8790215" cy="1378674"/>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4">
            <a:extLst>
              <a:ext uri="{FF2B5EF4-FFF2-40B4-BE49-F238E27FC236}">
                <a16:creationId xmlns:a16="http://schemas.microsoft.com/office/drawing/2014/main" id="{68A40A36-8112-3BDC-CA73-C989CD90E143}"/>
              </a:ext>
            </a:extLst>
          </p:cNvPr>
          <p:cNvSpPr txBox="1">
            <a:spLocks/>
          </p:cNvSpPr>
          <p:nvPr/>
        </p:nvSpPr>
        <p:spPr>
          <a:xfrm>
            <a:off x="165696" y="4573215"/>
            <a:ext cx="11882216" cy="2057615"/>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800" dirty="0"/>
              <a:t>4</a:t>
            </a:r>
            <a:r>
              <a:rPr lang="ja-JP" altLang="en-US" sz="1800"/>
              <a:t>年目のコア開発者を調べる場合</a:t>
            </a:r>
            <a:endParaRPr lang="en-US" altLang="ja-JP" sz="1800" dirty="0"/>
          </a:p>
          <a:p>
            <a:pPr marL="514350" indent="-514350">
              <a:buFont typeface="+mj-lt"/>
              <a:buAutoNum type="arabicPeriod"/>
            </a:pPr>
            <a:r>
              <a:rPr lang="ja-JP" altLang="en-US" sz="1800"/>
              <a:t>ツールで</a:t>
            </a:r>
            <a:r>
              <a:rPr lang="en-US" altLang="ja-JP" sz="1800" dirty="0"/>
              <a:t>1〜4</a:t>
            </a:r>
            <a:r>
              <a:rPr lang="ja-JP" altLang="en-US" sz="1800"/>
              <a:t>年目の履歴を調べる</a:t>
            </a:r>
            <a:endParaRPr lang="en-US" altLang="ja-JP" sz="1800" dirty="0"/>
          </a:p>
          <a:p>
            <a:pPr marL="514350" indent="-514350">
              <a:buFont typeface="+mj-lt"/>
              <a:buAutoNum type="arabicPeriod"/>
            </a:pPr>
            <a:r>
              <a:rPr lang="ja-JP" altLang="en-US" sz="1800"/>
              <a:t>コア開発者の太郎</a:t>
            </a:r>
            <a:r>
              <a:rPr lang="en-US" altLang="ja-JP" sz="1800" dirty="0"/>
              <a:t>, </a:t>
            </a:r>
            <a:r>
              <a:rPr lang="ja-JP" altLang="en-US" sz="1800"/>
              <a:t>花子が出力</a:t>
            </a:r>
            <a:endParaRPr lang="en-US" altLang="ja-JP" sz="1800" dirty="0"/>
          </a:p>
          <a:p>
            <a:pPr marL="514350" indent="-514350">
              <a:buFont typeface="+mj-lt"/>
              <a:buAutoNum type="arabicPeriod"/>
            </a:pPr>
            <a:r>
              <a:rPr lang="en-US" altLang="ja-JP" sz="1800" dirty="0"/>
              <a:t>git log </a:t>
            </a:r>
            <a:r>
              <a:rPr lang="ja-JP" altLang="en-US" sz="1800"/>
              <a:t>で</a:t>
            </a:r>
            <a:r>
              <a:rPr lang="en-US" altLang="ja-JP" sz="1800" dirty="0"/>
              <a:t>3</a:t>
            </a:r>
            <a:r>
              <a:rPr lang="ja-JP" altLang="en-US" sz="1800"/>
              <a:t>年目にコミットをしてない太郎、花子を除外</a:t>
            </a:r>
            <a:endParaRPr lang="en-US" altLang="ja-JP" sz="1800" dirty="0"/>
          </a:p>
          <a:p>
            <a:pPr marL="514350" indent="-514350">
              <a:buFont typeface="+mj-lt"/>
              <a:buAutoNum type="arabicPeriod"/>
            </a:pPr>
            <a:r>
              <a:rPr lang="en-US" altLang="ja-JP" sz="1800" dirty="0"/>
              <a:t>4</a:t>
            </a:r>
            <a:r>
              <a:rPr lang="ja-JP" altLang="en-US" sz="1800"/>
              <a:t>年目終了時（</a:t>
            </a:r>
            <a:r>
              <a:rPr lang="en-US" altLang="ja-JP" sz="1800" dirty="0"/>
              <a:t>5</a:t>
            </a:r>
            <a:r>
              <a:rPr lang="ja-JP" altLang="en-US" sz="1800"/>
              <a:t>年目）に</a:t>
            </a:r>
            <a:r>
              <a:rPr lang="en-US" altLang="ja-JP" sz="1800" dirty="0"/>
              <a:t>TFDD</a:t>
            </a:r>
            <a:r>
              <a:rPr lang="ja-JP" altLang="en-US" sz="1800"/>
              <a:t>が起こったと判定</a:t>
            </a:r>
            <a:r>
              <a:rPr lang="en-US" altLang="ja-JP" sz="1800" dirty="0"/>
              <a:t>	</a:t>
            </a:r>
          </a:p>
        </p:txBody>
      </p:sp>
    </p:spTree>
    <p:extLst>
      <p:ext uri="{BB962C8B-B14F-4D97-AF65-F5344CB8AC3E}">
        <p14:creationId xmlns:p14="http://schemas.microsoft.com/office/powerpoint/2010/main" val="1193643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70B217-57BD-118A-86B5-EBF4F5C3B348}"/>
              </a:ext>
            </a:extLst>
          </p:cNvPr>
          <p:cNvSpPr>
            <a:spLocks noGrp="1"/>
          </p:cNvSpPr>
          <p:nvPr>
            <p:ph type="title"/>
          </p:nvPr>
        </p:nvSpPr>
        <p:spPr/>
        <p:txBody>
          <a:bodyPr/>
          <a:lstStyle/>
          <a:p>
            <a:r>
              <a:rPr lang="ja-JP" altLang="en-US"/>
              <a:t>アプリの分類</a:t>
            </a:r>
            <a:endParaRPr kumimoji="1" lang="ja-JP" altLang="en-US"/>
          </a:p>
        </p:txBody>
      </p:sp>
      <p:sp>
        <p:nvSpPr>
          <p:cNvPr id="5" name="日付プレースホルダー 4">
            <a:extLst>
              <a:ext uri="{FF2B5EF4-FFF2-40B4-BE49-F238E27FC236}">
                <a16:creationId xmlns:a16="http://schemas.microsoft.com/office/drawing/2014/main" id="{41B8271B-88D0-F038-6B6A-9CB1F0EDB847}"/>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9A70D7A2-7FE6-1A32-5D2E-FB5FA947A250}"/>
              </a:ext>
            </a:extLst>
          </p:cNvPr>
          <p:cNvSpPr>
            <a:spLocks noGrp="1"/>
          </p:cNvSpPr>
          <p:nvPr>
            <p:ph type="sldNum" sz="quarter" idx="4"/>
          </p:nvPr>
        </p:nvSpPr>
        <p:spPr/>
        <p:txBody>
          <a:bodyPr/>
          <a:lstStyle/>
          <a:p>
            <a:fld id="{DDF0A04B-3F96-455C-AC58-511E5C06C175}" type="slidenum">
              <a:rPr lang="ja-JP" altLang="en-US" smtClean="0"/>
              <a:pPr/>
              <a:t>17</a:t>
            </a:fld>
            <a:endParaRPr lang="ja-JP" altLang="en-US" dirty="0"/>
          </a:p>
        </p:txBody>
      </p:sp>
      <p:graphicFrame>
        <p:nvGraphicFramePr>
          <p:cNvPr id="4" name="図表 3">
            <a:extLst>
              <a:ext uri="{FF2B5EF4-FFF2-40B4-BE49-F238E27FC236}">
                <a16:creationId xmlns:a16="http://schemas.microsoft.com/office/drawing/2014/main" id="{A96D0ADE-CF99-39F8-49D1-60895A30A277}"/>
              </a:ext>
            </a:extLst>
          </p:cNvPr>
          <p:cNvGraphicFramePr/>
          <p:nvPr>
            <p:extLst>
              <p:ext uri="{D42A27DB-BD31-4B8C-83A1-F6EECF244321}">
                <p14:modId xmlns:p14="http://schemas.microsoft.com/office/powerpoint/2010/main" val="1275370329"/>
              </p:ext>
            </p:extLst>
          </p:nvPr>
        </p:nvGraphicFramePr>
        <p:xfrm>
          <a:off x="652281" y="1351340"/>
          <a:ext cx="7226799" cy="4849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角丸四角形 6">
            <a:extLst>
              <a:ext uri="{FF2B5EF4-FFF2-40B4-BE49-F238E27FC236}">
                <a16:creationId xmlns:a16="http://schemas.microsoft.com/office/drawing/2014/main" id="{9B2BD50D-1E2A-42D8-84B5-13408593D94A}"/>
              </a:ext>
            </a:extLst>
          </p:cNvPr>
          <p:cNvSpPr/>
          <p:nvPr/>
        </p:nvSpPr>
        <p:spPr>
          <a:xfrm>
            <a:off x="5450399" y="1604473"/>
            <a:ext cx="5909447" cy="728000"/>
          </a:xfrm>
          <a:prstGeom prst="roundRect">
            <a:avLst/>
          </a:prstGeom>
          <a:noFill/>
          <a:ln w="28575">
            <a:solidFill>
              <a:srgbClr val="4A66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dirty="0">
                <a:solidFill>
                  <a:sysClr val="windowText" lastClr="000000"/>
                </a:solidFill>
              </a:rPr>
              <a:t> </a:t>
            </a:r>
            <a:r>
              <a:rPr lang="ja-JP" altLang="en-US" sz="2800">
                <a:solidFill>
                  <a:sysClr val="windowText" lastClr="000000"/>
                </a:solidFill>
              </a:rPr>
              <a:t>一度も</a:t>
            </a:r>
            <a:r>
              <a:rPr lang="en-US" altLang="ja-JP" sz="2800" dirty="0">
                <a:solidFill>
                  <a:sysClr val="windowText" lastClr="000000"/>
                </a:solidFill>
              </a:rPr>
              <a:t>TFDD</a:t>
            </a:r>
            <a:r>
              <a:rPr lang="ja-JP" altLang="en-US" sz="2800">
                <a:solidFill>
                  <a:sysClr val="windowText" lastClr="000000"/>
                </a:solidFill>
              </a:rPr>
              <a:t>を経験してない</a:t>
            </a:r>
          </a:p>
        </p:txBody>
      </p:sp>
      <p:sp>
        <p:nvSpPr>
          <p:cNvPr id="11" name="角丸四角形 10">
            <a:extLst>
              <a:ext uri="{FF2B5EF4-FFF2-40B4-BE49-F238E27FC236}">
                <a16:creationId xmlns:a16="http://schemas.microsoft.com/office/drawing/2014/main" id="{78A1F5B4-7682-F738-0703-FC06072F9EA4}"/>
              </a:ext>
            </a:extLst>
          </p:cNvPr>
          <p:cNvSpPr/>
          <p:nvPr/>
        </p:nvSpPr>
        <p:spPr>
          <a:xfrm>
            <a:off x="5450399" y="3057499"/>
            <a:ext cx="5900067" cy="728000"/>
          </a:xfrm>
          <a:prstGeom prst="roundRect">
            <a:avLst/>
          </a:prstGeom>
          <a:noFill/>
          <a:ln w="28575">
            <a:solidFill>
              <a:srgbClr val="4A66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dirty="0">
                <a:solidFill>
                  <a:sysClr val="windowText" lastClr="000000"/>
                </a:solidFill>
              </a:rPr>
              <a:t> </a:t>
            </a:r>
            <a:r>
              <a:rPr lang="ja-JP" altLang="en-US" sz="2800">
                <a:solidFill>
                  <a:sysClr val="windowText" lastClr="000000"/>
                </a:solidFill>
              </a:rPr>
              <a:t>少なくとも一度</a:t>
            </a:r>
            <a:r>
              <a:rPr lang="en-US" altLang="ja-JP" sz="2800" dirty="0">
                <a:solidFill>
                  <a:sysClr val="windowText" lastClr="000000"/>
                </a:solidFill>
              </a:rPr>
              <a:t>TFDD</a:t>
            </a:r>
            <a:r>
              <a:rPr lang="ja-JP" altLang="en-US" sz="2800">
                <a:solidFill>
                  <a:sysClr val="windowText" lastClr="000000"/>
                </a:solidFill>
              </a:rPr>
              <a:t>を経験</a:t>
            </a:r>
            <a:endParaRPr lang="en-US" altLang="ja-JP" sz="2800" dirty="0">
              <a:solidFill>
                <a:sysClr val="windowText" lastClr="000000"/>
              </a:solidFill>
            </a:endParaRPr>
          </a:p>
        </p:txBody>
      </p:sp>
      <p:sp>
        <p:nvSpPr>
          <p:cNvPr id="13" name="角丸四角形 12">
            <a:extLst>
              <a:ext uri="{FF2B5EF4-FFF2-40B4-BE49-F238E27FC236}">
                <a16:creationId xmlns:a16="http://schemas.microsoft.com/office/drawing/2014/main" id="{D3217D60-8042-15B7-4112-671A31AFF3CE}"/>
              </a:ext>
            </a:extLst>
          </p:cNvPr>
          <p:cNvSpPr/>
          <p:nvPr/>
        </p:nvSpPr>
        <p:spPr>
          <a:xfrm>
            <a:off x="5450444" y="4315492"/>
            <a:ext cx="5909448" cy="728000"/>
          </a:xfrm>
          <a:prstGeom prst="roundRect">
            <a:avLst/>
          </a:prstGeom>
          <a:noFill/>
          <a:ln w="28575">
            <a:solidFill>
              <a:srgbClr val="4A66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dirty="0">
                <a:solidFill>
                  <a:schemeClr val="tx1"/>
                </a:solidFill>
              </a:rPr>
              <a:t>  TFDD</a:t>
            </a:r>
            <a:r>
              <a:rPr lang="ja-JP" altLang="en-US" sz="2800">
                <a:solidFill>
                  <a:schemeClr val="tx1"/>
                </a:solidFill>
              </a:rPr>
              <a:t>後にコア開発者が再び参加</a:t>
            </a:r>
            <a:endParaRPr lang="en-US" altLang="ja-JP" sz="2800" dirty="0">
              <a:solidFill>
                <a:schemeClr val="tx1"/>
              </a:solidFill>
            </a:endParaRPr>
          </a:p>
        </p:txBody>
      </p:sp>
      <p:sp>
        <p:nvSpPr>
          <p:cNvPr id="14" name="角丸四角形 13">
            <a:extLst>
              <a:ext uri="{FF2B5EF4-FFF2-40B4-BE49-F238E27FC236}">
                <a16:creationId xmlns:a16="http://schemas.microsoft.com/office/drawing/2014/main" id="{EE46E33B-AAE0-9B1C-8A3C-1112AA836BE4}"/>
              </a:ext>
            </a:extLst>
          </p:cNvPr>
          <p:cNvSpPr/>
          <p:nvPr/>
        </p:nvSpPr>
        <p:spPr>
          <a:xfrm>
            <a:off x="5441018" y="5404518"/>
            <a:ext cx="5918827" cy="728000"/>
          </a:xfrm>
          <a:prstGeom prst="roundRect">
            <a:avLst/>
          </a:prstGeom>
          <a:noFill/>
          <a:ln w="28575">
            <a:solidFill>
              <a:srgbClr val="4A66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dirty="0">
                <a:solidFill>
                  <a:schemeClr val="tx1"/>
                </a:solidFill>
              </a:rPr>
              <a:t>TFDD</a:t>
            </a:r>
            <a:r>
              <a:rPr lang="ja-JP" altLang="en-US" sz="2800">
                <a:solidFill>
                  <a:schemeClr val="tx1"/>
                </a:solidFill>
              </a:rPr>
              <a:t>後にコア開発者が参加しない</a:t>
            </a:r>
            <a:endParaRPr lang="en-US" altLang="ja-JP" sz="2800" dirty="0">
              <a:solidFill>
                <a:schemeClr val="tx1"/>
              </a:solidFill>
            </a:endParaRPr>
          </a:p>
        </p:txBody>
      </p:sp>
      <p:cxnSp>
        <p:nvCxnSpPr>
          <p:cNvPr id="16" name="直線矢印コネクタ 15">
            <a:extLst>
              <a:ext uri="{FF2B5EF4-FFF2-40B4-BE49-F238E27FC236}">
                <a16:creationId xmlns:a16="http://schemas.microsoft.com/office/drawing/2014/main" id="{634CFB9E-A510-A2A0-4814-EC4A48A4ECCF}"/>
              </a:ext>
            </a:extLst>
          </p:cNvPr>
          <p:cNvCxnSpPr>
            <a:cxnSpLocks/>
            <a:endCxn id="7" idx="1"/>
          </p:cNvCxnSpPr>
          <p:nvPr/>
        </p:nvCxnSpPr>
        <p:spPr>
          <a:xfrm>
            <a:off x="3827834" y="1968473"/>
            <a:ext cx="1622565" cy="0"/>
          </a:xfrm>
          <a:prstGeom prst="straightConnector1">
            <a:avLst/>
          </a:prstGeom>
          <a:ln w="38100">
            <a:tailEnd type="arrow"/>
          </a:ln>
        </p:spPr>
        <p:style>
          <a:lnRef idx="2">
            <a:schemeClr val="accent1"/>
          </a:lnRef>
          <a:fillRef idx="0">
            <a:schemeClr val="accent1"/>
          </a:fillRef>
          <a:effectRef idx="1">
            <a:schemeClr val="accent1"/>
          </a:effectRef>
          <a:fontRef idx="minor">
            <a:schemeClr val="tx1"/>
          </a:fontRef>
        </p:style>
      </p:cxnSp>
      <p:cxnSp>
        <p:nvCxnSpPr>
          <p:cNvPr id="20" name="直線矢印コネクタ 19">
            <a:extLst>
              <a:ext uri="{FF2B5EF4-FFF2-40B4-BE49-F238E27FC236}">
                <a16:creationId xmlns:a16="http://schemas.microsoft.com/office/drawing/2014/main" id="{8586B32E-4759-2D38-0C77-0101F2461B38}"/>
              </a:ext>
            </a:extLst>
          </p:cNvPr>
          <p:cNvCxnSpPr>
            <a:cxnSpLocks/>
          </p:cNvCxnSpPr>
          <p:nvPr/>
        </p:nvCxnSpPr>
        <p:spPr>
          <a:xfrm>
            <a:off x="3826800" y="3429000"/>
            <a:ext cx="1622566" cy="0"/>
          </a:xfrm>
          <a:prstGeom prst="straightConnector1">
            <a:avLst/>
          </a:prstGeom>
          <a:ln w="38100">
            <a:tailEnd type="arrow"/>
          </a:ln>
        </p:spPr>
        <p:style>
          <a:lnRef idx="2">
            <a:schemeClr val="accent1"/>
          </a:lnRef>
          <a:fillRef idx="0">
            <a:schemeClr val="accent1"/>
          </a:fillRef>
          <a:effectRef idx="1">
            <a:schemeClr val="accent1"/>
          </a:effectRef>
          <a:fontRef idx="minor">
            <a:schemeClr val="tx1"/>
          </a:fontRef>
        </p:style>
      </p:cxnSp>
      <p:cxnSp>
        <p:nvCxnSpPr>
          <p:cNvPr id="21" name="直線矢印コネクタ 20">
            <a:extLst>
              <a:ext uri="{FF2B5EF4-FFF2-40B4-BE49-F238E27FC236}">
                <a16:creationId xmlns:a16="http://schemas.microsoft.com/office/drawing/2014/main" id="{57F47B02-3277-0DB5-9461-AFC0E39B1D78}"/>
              </a:ext>
            </a:extLst>
          </p:cNvPr>
          <p:cNvCxnSpPr>
            <a:cxnSpLocks/>
            <a:endCxn id="13" idx="1"/>
          </p:cNvCxnSpPr>
          <p:nvPr/>
        </p:nvCxnSpPr>
        <p:spPr>
          <a:xfrm>
            <a:off x="4592737" y="4679492"/>
            <a:ext cx="857707" cy="0"/>
          </a:xfrm>
          <a:prstGeom prst="straightConnector1">
            <a:avLst/>
          </a:prstGeom>
          <a:ln w="38100">
            <a:tailEnd type="arrow"/>
          </a:ln>
        </p:spPr>
        <p:style>
          <a:lnRef idx="2">
            <a:schemeClr val="accent1"/>
          </a:lnRef>
          <a:fillRef idx="0">
            <a:schemeClr val="accent1"/>
          </a:fillRef>
          <a:effectRef idx="1">
            <a:schemeClr val="accent1"/>
          </a:effectRef>
          <a:fontRef idx="minor">
            <a:schemeClr val="tx1"/>
          </a:fontRef>
        </p:style>
      </p:cxnSp>
      <p:cxnSp>
        <p:nvCxnSpPr>
          <p:cNvPr id="23" name="直線矢印コネクタ 22">
            <a:extLst>
              <a:ext uri="{FF2B5EF4-FFF2-40B4-BE49-F238E27FC236}">
                <a16:creationId xmlns:a16="http://schemas.microsoft.com/office/drawing/2014/main" id="{A82D3902-FD88-BCA5-4280-0AF873131F12}"/>
              </a:ext>
            </a:extLst>
          </p:cNvPr>
          <p:cNvCxnSpPr>
            <a:cxnSpLocks/>
          </p:cNvCxnSpPr>
          <p:nvPr/>
        </p:nvCxnSpPr>
        <p:spPr>
          <a:xfrm>
            <a:off x="4593600" y="5764183"/>
            <a:ext cx="857707" cy="0"/>
          </a:xfrm>
          <a:prstGeom prst="straightConnector1">
            <a:avLst/>
          </a:prstGeom>
          <a:ln w="38100">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09305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1CB64-1981-34DB-BE5E-0C3EC861A05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96284752-B771-5AE2-C16F-588E6A264697}"/>
              </a:ext>
            </a:extLst>
          </p:cNvPr>
          <p:cNvSpPr>
            <a:spLocks noGrp="1"/>
          </p:cNvSpPr>
          <p:nvPr>
            <p:ph type="title"/>
          </p:nvPr>
        </p:nvSpPr>
        <p:spPr/>
        <p:txBody>
          <a:bodyPr>
            <a:normAutofit/>
          </a:bodyPr>
          <a:lstStyle/>
          <a:p>
            <a:r>
              <a:rPr lang="ja-JP" altLang="en-US"/>
              <a:t>メタデータとレビューの取得</a:t>
            </a:r>
            <a:endParaRPr lang="ja-JP" altLang="en-US" dirty="0"/>
          </a:p>
        </p:txBody>
      </p:sp>
      <p:sp>
        <p:nvSpPr>
          <p:cNvPr id="5" name="コンテンツ プレースホルダー 4">
            <a:extLst>
              <a:ext uri="{FF2B5EF4-FFF2-40B4-BE49-F238E27FC236}">
                <a16:creationId xmlns:a16="http://schemas.microsoft.com/office/drawing/2014/main" id="{0E66EF6E-C036-7E9C-D8A5-DD2109517EB3}"/>
              </a:ext>
            </a:extLst>
          </p:cNvPr>
          <p:cNvSpPr>
            <a:spLocks noGrp="1"/>
          </p:cNvSpPr>
          <p:nvPr>
            <p:ph idx="1"/>
          </p:nvPr>
        </p:nvSpPr>
        <p:spPr/>
        <p:txBody>
          <a:bodyPr>
            <a:noAutofit/>
          </a:bodyPr>
          <a:lstStyle/>
          <a:p>
            <a:pPr>
              <a:buFont typeface="Arial" panose="020B0604020202020204" pitchFamily="34" charset="0"/>
              <a:buChar char="•"/>
            </a:pPr>
            <a:r>
              <a:rPr lang="ja-JP" altLang="en-US"/>
              <a:t>アプリ</a:t>
            </a:r>
            <a:r>
              <a:rPr lang="en-US" altLang="ja-JP" dirty="0"/>
              <a:t>ID</a:t>
            </a:r>
            <a:r>
              <a:rPr lang="ja-JP" altLang="en-US"/>
              <a:t>特定ツール</a:t>
            </a:r>
            <a:endParaRPr lang="en-US" altLang="ja-JP" dirty="0"/>
          </a:p>
          <a:p>
            <a:pPr lvl="1">
              <a:buFont typeface="Arial" panose="020B0604020202020204" pitchFamily="34" charset="0"/>
              <a:buChar char="•"/>
            </a:pPr>
            <a:r>
              <a:rPr lang="ja-JP" altLang="en-US"/>
              <a:t>ビルドファイル（</a:t>
            </a:r>
            <a:r>
              <a:rPr lang="en-US" altLang="ja-JP" dirty="0"/>
              <a:t>build.gradle</a:t>
            </a:r>
            <a:r>
              <a:rPr lang="ja-JP" altLang="en-US"/>
              <a:t>など）</a:t>
            </a:r>
            <a:endParaRPr lang="en-US" altLang="ja-JP" dirty="0"/>
          </a:p>
          <a:p>
            <a:pPr lvl="1">
              <a:buFont typeface="Arial" panose="020B0604020202020204" pitchFamily="34" charset="0"/>
              <a:buChar char="•"/>
            </a:pPr>
            <a:r>
              <a:rPr lang="ja-JP" altLang="en-US"/>
              <a:t>アプリ</a:t>
            </a:r>
            <a:r>
              <a:rPr lang="en-US" altLang="ja-JP" dirty="0"/>
              <a:t>ID</a:t>
            </a:r>
            <a:r>
              <a:rPr lang="ja-JP" altLang="en-US"/>
              <a:t>を抽出</a:t>
            </a:r>
            <a:endParaRPr lang="en-US" altLang="ja-JP" dirty="0"/>
          </a:p>
          <a:p>
            <a:pPr>
              <a:buFont typeface="Arial" panose="020B0604020202020204" pitchFamily="34" charset="0"/>
              <a:buChar char="•"/>
            </a:pPr>
            <a:r>
              <a:rPr lang="en" altLang="ja-JP" b="1" dirty="0"/>
              <a:t>Google-Play-Scraper</a:t>
            </a:r>
          </a:p>
          <a:p>
            <a:pPr lvl="1">
              <a:buFont typeface="Arial" panose="020B0604020202020204" pitchFamily="34" charset="0"/>
              <a:buChar char="•"/>
            </a:pPr>
            <a:r>
              <a:rPr lang="ja-JP" altLang="en-US"/>
              <a:t>アプリ</a:t>
            </a:r>
            <a:r>
              <a:rPr lang="en-US" altLang="ja-JP" dirty="0"/>
              <a:t>ID</a:t>
            </a:r>
            <a:r>
              <a:rPr lang="ja-JP" altLang="en-US"/>
              <a:t>からメタデータやレビューを取得</a:t>
            </a:r>
            <a:endParaRPr lang="en-US" altLang="ja-JP" dirty="0"/>
          </a:p>
        </p:txBody>
      </p:sp>
      <p:sp>
        <p:nvSpPr>
          <p:cNvPr id="6" name="日付プレースホルダー 5">
            <a:extLst>
              <a:ext uri="{FF2B5EF4-FFF2-40B4-BE49-F238E27FC236}">
                <a16:creationId xmlns:a16="http://schemas.microsoft.com/office/drawing/2014/main" id="{7B30F0B3-2509-51C7-969A-9B29463D8AE8}"/>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D6493F09-793C-2C9A-08B4-0667AB61FD7B}"/>
              </a:ext>
            </a:extLst>
          </p:cNvPr>
          <p:cNvSpPr>
            <a:spLocks noGrp="1"/>
          </p:cNvSpPr>
          <p:nvPr>
            <p:ph type="sldNum" sz="quarter" idx="4"/>
          </p:nvPr>
        </p:nvSpPr>
        <p:spPr/>
        <p:txBody>
          <a:bodyPr/>
          <a:lstStyle/>
          <a:p>
            <a:fld id="{DDF0A04B-3F96-455C-AC58-511E5C06C175}" type="slidenum">
              <a:rPr lang="ja-JP" altLang="en-US" smtClean="0"/>
              <a:pPr/>
              <a:t>18</a:t>
            </a:fld>
            <a:endParaRPr lang="ja-JP" altLang="en-US" dirty="0"/>
          </a:p>
        </p:txBody>
      </p:sp>
      <p:pic>
        <p:nvPicPr>
          <p:cNvPr id="15" name="図 14" descr="テキスト&#10;&#10;AI 生成コンテンツは誤りを含む可能性があります。">
            <a:extLst>
              <a:ext uri="{FF2B5EF4-FFF2-40B4-BE49-F238E27FC236}">
                <a16:creationId xmlns:a16="http://schemas.microsoft.com/office/drawing/2014/main" id="{2BB0993E-1DBF-C921-04F5-442E3A563EF5}"/>
              </a:ext>
            </a:extLst>
          </p:cNvPr>
          <p:cNvPicPr>
            <a:picLocks noChangeAspect="1"/>
          </p:cNvPicPr>
          <p:nvPr/>
        </p:nvPicPr>
        <p:blipFill>
          <a:blip r:embed="rId3">
            <a:extLst>
              <a:ext uri="{28A0092B-C50C-407E-A947-70E740481C1C}">
                <a14:useLocalDpi xmlns:a14="http://schemas.microsoft.com/office/drawing/2010/main" val="0"/>
              </a:ext>
            </a:extLst>
          </a:blip>
          <a:srcRect b="20374"/>
          <a:stretch>
            <a:fillRect/>
          </a:stretch>
        </p:blipFill>
        <p:spPr>
          <a:xfrm>
            <a:off x="6600328" y="4333334"/>
            <a:ext cx="4102100" cy="2022496"/>
          </a:xfrm>
          <a:prstGeom prst="rect">
            <a:avLst/>
          </a:prstGeom>
        </p:spPr>
      </p:pic>
      <p:pic>
        <p:nvPicPr>
          <p:cNvPr id="17" name="図 16" descr="テキスト&#10;&#10;AI 生成コンテンツは誤りを含む可能性があります。">
            <a:extLst>
              <a:ext uri="{FF2B5EF4-FFF2-40B4-BE49-F238E27FC236}">
                <a16:creationId xmlns:a16="http://schemas.microsoft.com/office/drawing/2014/main" id="{E7C0D278-0B34-81D5-8E54-21A68860D0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89572" y="4333334"/>
            <a:ext cx="4102100" cy="1714500"/>
          </a:xfrm>
          <a:prstGeom prst="rect">
            <a:avLst/>
          </a:prstGeom>
        </p:spPr>
      </p:pic>
      <p:cxnSp>
        <p:nvCxnSpPr>
          <p:cNvPr id="3" name="直線コネクタ 2">
            <a:extLst>
              <a:ext uri="{FF2B5EF4-FFF2-40B4-BE49-F238E27FC236}">
                <a16:creationId xmlns:a16="http://schemas.microsoft.com/office/drawing/2014/main" id="{B989B6F7-5EBF-B235-1452-98D4E6DC67CD}"/>
              </a:ext>
            </a:extLst>
          </p:cNvPr>
          <p:cNvCxnSpPr>
            <a:cxnSpLocks/>
          </p:cNvCxnSpPr>
          <p:nvPr/>
        </p:nvCxnSpPr>
        <p:spPr>
          <a:xfrm>
            <a:off x="1611086" y="4826833"/>
            <a:ext cx="3317965"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319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513196-D420-D049-AB9C-4CF881CDC971}"/>
              </a:ext>
            </a:extLst>
          </p:cNvPr>
          <p:cNvSpPr>
            <a:spLocks noGrp="1"/>
          </p:cNvSpPr>
          <p:nvPr>
            <p:ph type="title"/>
          </p:nvPr>
        </p:nvSpPr>
        <p:spPr/>
        <p:txBody>
          <a:bodyPr/>
          <a:lstStyle/>
          <a:p>
            <a:r>
              <a:rPr kumimoji="1" lang="ja-JP" altLang="en-US"/>
              <a:t>ラベリングによるレビューの分析方法</a:t>
            </a:r>
          </a:p>
        </p:txBody>
      </p:sp>
      <p:sp>
        <p:nvSpPr>
          <p:cNvPr id="5" name="日付プレースホルダー 4">
            <a:extLst>
              <a:ext uri="{FF2B5EF4-FFF2-40B4-BE49-F238E27FC236}">
                <a16:creationId xmlns:a16="http://schemas.microsoft.com/office/drawing/2014/main" id="{AA50F8F8-D6ED-F31D-629B-D3FD292789AA}"/>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2A9D3FEE-FB1B-DB08-620E-F8CDE5FBD381}"/>
              </a:ext>
            </a:extLst>
          </p:cNvPr>
          <p:cNvSpPr>
            <a:spLocks noGrp="1"/>
          </p:cNvSpPr>
          <p:nvPr>
            <p:ph type="sldNum" sz="quarter" idx="4"/>
          </p:nvPr>
        </p:nvSpPr>
        <p:spPr/>
        <p:txBody>
          <a:bodyPr/>
          <a:lstStyle/>
          <a:p>
            <a:fld id="{DDF0A04B-3F96-455C-AC58-511E5C06C175}" type="slidenum">
              <a:rPr lang="ja-JP" altLang="en-US" smtClean="0"/>
              <a:pPr/>
              <a:t>19</a:t>
            </a:fld>
            <a:endParaRPr lang="ja-JP" altLang="en-US" dirty="0"/>
          </a:p>
        </p:txBody>
      </p:sp>
      <p:graphicFrame>
        <p:nvGraphicFramePr>
          <p:cNvPr id="23" name="図表 22">
            <a:extLst>
              <a:ext uri="{FF2B5EF4-FFF2-40B4-BE49-F238E27FC236}">
                <a16:creationId xmlns:a16="http://schemas.microsoft.com/office/drawing/2014/main" id="{C7818581-72C3-67B3-3987-DCFF4DE1249C}"/>
              </a:ext>
            </a:extLst>
          </p:cNvPr>
          <p:cNvGraphicFramePr/>
          <p:nvPr>
            <p:extLst>
              <p:ext uri="{D42A27DB-BD31-4B8C-83A1-F6EECF244321}">
                <p14:modId xmlns:p14="http://schemas.microsoft.com/office/powerpoint/2010/main" val="375618322"/>
              </p:ext>
            </p:extLst>
          </p:nvPr>
        </p:nvGraphicFramePr>
        <p:xfrm>
          <a:off x="483389" y="1144568"/>
          <a:ext cx="11225221"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15884878"/>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1EEEB02-4E98-79AE-C763-92B9CB727AEA}"/>
              </a:ext>
            </a:extLst>
          </p:cNvPr>
          <p:cNvSpPr>
            <a:spLocks noGrp="1"/>
          </p:cNvSpPr>
          <p:nvPr>
            <p:ph type="title"/>
          </p:nvPr>
        </p:nvSpPr>
        <p:spPr/>
        <p:txBody>
          <a:bodyPr/>
          <a:lstStyle/>
          <a:p>
            <a:r>
              <a:rPr lang="ja-JP" altLang="en-US"/>
              <a:t>背景</a:t>
            </a:r>
            <a:r>
              <a:rPr lang="en-US" altLang="ja-JP" dirty="0"/>
              <a:t> </a:t>
            </a:r>
            <a:r>
              <a:rPr lang="ja-JP" altLang="en-US"/>
              <a:t>モバイルアプリ</a:t>
            </a:r>
            <a:endParaRPr lang="ja-JP" altLang="en-US" dirty="0"/>
          </a:p>
        </p:txBody>
      </p:sp>
      <p:sp>
        <p:nvSpPr>
          <p:cNvPr id="5" name="コンテンツ プレースホルダー 4">
            <a:extLst>
              <a:ext uri="{FF2B5EF4-FFF2-40B4-BE49-F238E27FC236}">
                <a16:creationId xmlns:a16="http://schemas.microsoft.com/office/drawing/2014/main" id="{1F5E0938-01A2-A630-59B8-F60E5AE288B6}"/>
              </a:ext>
            </a:extLst>
          </p:cNvPr>
          <p:cNvSpPr>
            <a:spLocks noGrp="1"/>
          </p:cNvSpPr>
          <p:nvPr>
            <p:ph idx="1"/>
          </p:nvPr>
        </p:nvSpPr>
        <p:spPr/>
        <p:txBody>
          <a:bodyPr>
            <a:noAutofit/>
          </a:bodyPr>
          <a:lstStyle/>
          <a:p>
            <a:pPr>
              <a:buFont typeface="Arial" panose="020B0604020202020204" pitchFamily="34" charset="0"/>
              <a:buChar char="•"/>
            </a:pPr>
            <a:r>
              <a:rPr lang="ja-JP" altLang="en-US" sz="3200"/>
              <a:t>スマートフォンの登場からモバイルアプリが浸透</a:t>
            </a:r>
            <a:endParaRPr lang="en-US" altLang="ja-JP" sz="3200" dirty="0"/>
          </a:p>
          <a:p>
            <a:pPr lvl="1">
              <a:buFont typeface="Arial" panose="020B0604020202020204" pitchFamily="34" charset="0"/>
              <a:buChar char="•"/>
            </a:pPr>
            <a:r>
              <a:rPr lang="ja-JP" altLang="en-US" sz="2800"/>
              <a:t>ソフトウェア開発で主要な位置を占めるようになった</a:t>
            </a:r>
            <a:endParaRPr lang="en-US" altLang="ja-JP" sz="2800" dirty="0"/>
          </a:p>
          <a:p>
            <a:pPr>
              <a:buFont typeface="Arial" panose="020B0604020202020204" pitchFamily="34" charset="0"/>
              <a:buChar char="•"/>
            </a:pPr>
            <a:r>
              <a:rPr lang="ja-JP" altLang="en-US" sz="3200"/>
              <a:t>成功要因を調査する研究は存在する</a:t>
            </a:r>
            <a:r>
              <a:rPr lang="en-US" altLang="ja-JP" sz="3200" baseline="-25000" dirty="0"/>
              <a:t>[1]</a:t>
            </a:r>
          </a:p>
          <a:p>
            <a:pPr>
              <a:buFont typeface="Arial" panose="020B0604020202020204" pitchFamily="34" charset="0"/>
              <a:buChar char="•"/>
            </a:pPr>
            <a:r>
              <a:rPr lang="en-US" altLang="ja-JP" sz="3200" dirty="0"/>
              <a:t>2</a:t>
            </a:r>
            <a:r>
              <a:rPr lang="ja-JP" altLang="en-US" sz="3200"/>
              <a:t>つの大きなファクター</a:t>
            </a:r>
            <a:endParaRPr lang="en-US" altLang="ja-JP" sz="3200" dirty="0"/>
          </a:p>
          <a:p>
            <a:pPr lvl="1">
              <a:buFont typeface="Arial" panose="020B0604020202020204" pitchFamily="34" charset="0"/>
              <a:buChar char="•"/>
            </a:pPr>
            <a:r>
              <a:rPr lang="en-US" altLang="ja-JP" sz="2800" dirty="0"/>
              <a:t>Apple, Google</a:t>
            </a:r>
            <a:r>
              <a:rPr lang="ja-JP" altLang="en-US" sz="2800"/>
              <a:t>　</a:t>
            </a:r>
            <a:endParaRPr lang="en-US" altLang="ja-JP" sz="2800" dirty="0"/>
          </a:p>
          <a:p>
            <a:pPr lvl="2">
              <a:buFont typeface="Arial" panose="020B0604020202020204" pitchFamily="34" charset="0"/>
              <a:buChar char="•"/>
            </a:pPr>
            <a:r>
              <a:rPr lang="ja-JP" altLang="en-US" sz="2400"/>
              <a:t>コンプライアンス、ポリシーの改訂</a:t>
            </a:r>
            <a:endParaRPr lang="en-US" altLang="ja-JP" sz="2400" dirty="0"/>
          </a:p>
          <a:p>
            <a:pPr lvl="2">
              <a:buFont typeface="Arial" panose="020B0604020202020204" pitchFamily="34" charset="0"/>
              <a:buChar char="•"/>
            </a:pPr>
            <a:r>
              <a:rPr lang="en-US" altLang="ja-JP" sz="2400" dirty="0"/>
              <a:t>OS</a:t>
            </a:r>
            <a:r>
              <a:rPr lang="ja-JP" altLang="en-US" sz="2400"/>
              <a:t>のメジャーアップデート（例</a:t>
            </a:r>
            <a:r>
              <a:rPr lang="en-US" altLang="ja-JP" sz="2400" dirty="0"/>
              <a:t>:iOS26</a:t>
            </a:r>
            <a:r>
              <a:rPr lang="ja-JP" altLang="en-US" sz="2400"/>
              <a:t>）</a:t>
            </a:r>
            <a:endParaRPr lang="en-US" altLang="ja-JP" sz="2400" dirty="0"/>
          </a:p>
          <a:p>
            <a:pPr lvl="1">
              <a:buFont typeface="Arial" panose="020B0604020202020204" pitchFamily="34" charset="0"/>
              <a:buChar char="•"/>
            </a:pPr>
            <a:r>
              <a:rPr lang="en-US" altLang="ja-JP" sz="2800" dirty="0"/>
              <a:t> </a:t>
            </a:r>
            <a:r>
              <a:rPr lang="ja-JP" altLang="en-US" sz="2800"/>
              <a:t>一般ユーザー</a:t>
            </a:r>
            <a:endParaRPr lang="en-US" altLang="ja-JP" sz="2800" dirty="0"/>
          </a:p>
          <a:p>
            <a:pPr lvl="2">
              <a:buFont typeface="Arial" panose="020B0604020202020204" pitchFamily="34" charset="0"/>
              <a:buChar char="•"/>
            </a:pPr>
            <a:r>
              <a:rPr lang="en-US" altLang="ja-JP" sz="2400" dirty="0"/>
              <a:t> </a:t>
            </a:r>
            <a:r>
              <a:rPr lang="ja-JP" altLang="en-US" sz="2400"/>
              <a:t>スコア（★）やレビュー</a:t>
            </a:r>
            <a:endParaRPr lang="en-US" altLang="ja-JP" sz="2400" dirty="0"/>
          </a:p>
          <a:p>
            <a:endParaRPr lang="en-US" altLang="ja-JP" dirty="0"/>
          </a:p>
        </p:txBody>
      </p:sp>
      <p:sp>
        <p:nvSpPr>
          <p:cNvPr id="6" name="日付プレースホルダー 5">
            <a:extLst>
              <a:ext uri="{FF2B5EF4-FFF2-40B4-BE49-F238E27FC236}">
                <a16:creationId xmlns:a16="http://schemas.microsoft.com/office/drawing/2014/main" id="{586DB5FB-BF13-D640-FC89-B4D946C2B072}"/>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816818CE-09D2-8D7A-C784-8654AD3A9965}"/>
              </a:ext>
            </a:extLst>
          </p:cNvPr>
          <p:cNvSpPr>
            <a:spLocks noGrp="1"/>
          </p:cNvSpPr>
          <p:nvPr>
            <p:ph type="sldNum" sz="quarter" idx="4"/>
          </p:nvPr>
        </p:nvSpPr>
        <p:spPr/>
        <p:txBody>
          <a:bodyPr/>
          <a:lstStyle/>
          <a:p>
            <a:fld id="{DDF0A04B-3F96-455C-AC58-511E5C06C175}" type="slidenum">
              <a:rPr lang="ja-JP" altLang="en-US" smtClean="0"/>
              <a:pPr/>
              <a:t>2</a:t>
            </a:fld>
            <a:endParaRPr lang="ja-JP" altLang="en-US" dirty="0"/>
          </a:p>
        </p:txBody>
      </p:sp>
      <p:sp>
        <p:nvSpPr>
          <p:cNvPr id="7" name="テキスト ボックス 6">
            <a:extLst>
              <a:ext uri="{FF2B5EF4-FFF2-40B4-BE49-F238E27FC236}">
                <a16:creationId xmlns:a16="http://schemas.microsoft.com/office/drawing/2014/main" id="{62CE3B47-60FA-972E-923A-32E0F3075CE9}"/>
              </a:ext>
            </a:extLst>
          </p:cNvPr>
          <p:cNvSpPr txBox="1"/>
          <p:nvPr/>
        </p:nvSpPr>
        <p:spPr>
          <a:xfrm>
            <a:off x="279995" y="6322178"/>
            <a:ext cx="7139377" cy="307777"/>
          </a:xfrm>
          <a:prstGeom prst="rect">
            <a:avLst/>
          </a:prstGeom>
          <a:noFill/>
        </p:spPr>
        <p:txBody>
          <a:bodyPr wrap="square" rtlCol="0">
            <a:spAutoFit/>
          </a:bodyPr>
          <a:lstStyle/>
          <a:p>
            <a:r>
              <a:rPr lang="en" altLang="ja-JP" sz="1400" dirty="0">
                <a:solidFill>
                  <a:schemeClr val="bg1">
                    <a:lumMod val="50000"/>
                  </a:schemeClr>
                </a:solidFill>
              </a:rPr>
              <a:t>[2] </a:t>
            </a:r>
            <a:r>
              <a:rPr lang="en" altLang="ja-JP" sz="1400" b="1" dirty="0">
                <a:solidFill>
                  <a:schemeClr val="bg1">
                    <a:lumMod val="50000"/>
                  </a:schemeClr>
                </a:solidFill>
              </a:rPr>
              <a:t>Williams &amp; Kessler (2003) </a:t>
            </a:r>
            <a:r>
              <a:rPr lang="en" altLang="ja-JP" sz="1400" i="1" dirty="0">
                <a:solidFill>
                  <a:schemeClr val="bg1">
                    <a:lumMod val="50000"/>
                  </a:schemeClr>
                </a:solidFill>
              </a:rPr>
              <a:t>Pair Programming </a:t>
            </a:r>
            <a:r>
              <a:rPr lang="en" altLang="ja-JP" sz="1400" i="1" dirty="0" err="1">
                <a:solidFill>
                  <a:schemeClr val="bg1">
                    <a:lumMod val="50000"/>
                  </a:schemeClr>
                </a:solidFill>
              </a:rPr>
              <a:t>Illuminated.zd</a:t>
            </a:r>
            <a:endParaRPr lang="en" altLang="ja-JP" sz="1400" i="1" dirty="0">
              <a:solidFill>
                <a:schemeClr val="bg1">
                  <a:lumMod val="50000"/>
                </a:schemeClr>
              </a:solidFill>
            </a:endParaRPr>
          </a:p>
        </p:txBody>
      </p:sp>
    </p:spTree>
    <p:extLst>
      <p:ext uri="{BB962C8B-B14F-4D97-AF65-F5344CB8AC3E}">
        <p14:creationId xmlns:p14="http://schemas.microsoft.com/office/powerpoint/2010/main" val="2016024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4">
            <a:extLst>
              <a:ext uri="{FF2B5EF4-FFF2-40B4-BE49-F238E27FC236}">
                <a16:creationId xmlns:a16="http://schemas.microsoft.com/office/drawing/2014/main" id="{6B502DE8-E20C-9031-5ACC-12A147E37E02}"/>
              </a:ext>
            </a:extLst>
          </p:cNvPr>
          <p:cNvSpPr>
            <a:spLocks noGrp="1"/>
          </p:cNvSpPr>
          <p:nvPr>
            <p:ph idx="1"/>
          </p:nvPr>
        </p:nvSpPr>
        <p:spPr>
          <a:xfrm>
            <a:off x="165697" y="1092370"/>
            <a:ext cx="11882216" cy="5402641"/>
          </a:xfrm>
        </p:spPr>
        <p:txBody>
          <a:bodyPr>
            <a:noAutofit/>
          </a:bodyPr>
          <a:lstStyle/>
          <a:p>
            <a:pPr>
              <a:buFont typeface="Arial" panose="020B0604020202020204" pitchFamily="34" charset="0"/>
              <a:buChar char="•"/>
            </a:pPr>
            <a:r>
              <a:rPr lang="ja-JP" altLang="en-US" sz="3200"/>
              <a:t>カテゴリ毎の分布</a:t>
            </a:r>
            <a:endParaRPr lang="en-US" altLang="ja-JP" sz="3200" dirty="0"/>
          </a:p>
          <a:p>
            <a:pPr lvl="1">
              <a:buFont typeface="Arial" panose="020B0604020202020204" pitchFamily="34" charset="0"/>
              <a:buChar char="•"/>
            </a:pPr>
            <a:r>
              <a:rPr lang="en-US" altLang="ja-JP" sz="2800" dirty="0"/>
              <a:t>TFDD</a:t>
            </a:r>
            <a:r>
              <a:rPr lang="ja-JP" altLang="en-US" sz="2800"/>
              <a:t>は</a:t>
            </a:r>
            <a:r>
              <a:rPr lang="en-US" altLang="ja-JP" sz="2800" dirty="0"/>
              <a:t>1/2</a:t>
            </a:r>
            <a:endParaRPr lang="en-US" altLang="ja-JP" sz="2800" b="1" dirty="0"/>
          </a:p>
          <a:p>
            <a:pPr lvl="1">
              <a:buFont typeface="Arial" panose="020B0604020202020204" pitchFamily="34" charset="0"/>
              <a:buChar char="•"/>
            </a:pPr>
            <a:r>
              <a:rPr lang="en-US" altLang="ja-JP" sz="2800" dirty="0"/>
              <a:t>Survival</a:t>
            </a:r>
            <a:r>
              <a:rPr lang="ja-JP" altLang="en-US" sz="2800"/>
              <a:t>（復活）は</a:t>
            </a:r>
            <a:br>
              <a:rPr lang="en-US" altLang="ja-JP" sz="2800" dirty="0"/>
            </a:br>
            <a:r>
              <a:rPr lang="en-US" altLang="ja-JP" sz="2800" dirty="0"/>
              <a:t>TFDD</a:t>
            </a:r>
            <a:r>
              <a:rPr lang="ja-JP" altLang="en-US" sz="2800"/>
              <a:t>の</a:t>
            </a:r>
            <a:r>
              <a:rPr lang="en-US" altLang="ja-JP" sz="2800" dirty="0"/>
              <a:t>1/3</a:t>
            </a:r>
          </a:p>
          <a:p>
            <a:pPr lvl="1">
              <a:buFont typeface="Arial" panose="020B0604020202020204" pitchFamily="34" charset="0"/>
              <a:buChar char="•"/>
            </a:pPr>
            <a:endParaRPr lang="en-US" altLang="ja-JP" dirty="0"/>
          </a:p>
          <a:p>
            <a:pPr>
              <a:buFont typeface="Arial" panose="020B0604020202020204" pitchFamily="34" charset="0"/>
              <a:buChar char="•"/>
            </a:pPr>
            <a:r>
              <a:rPr lang="ja-JP" altLang="en-US" sz="3200"/>
              <a:t>コア開発者の人数分布</a:t>
            </a:r>
            <a:endParaRPr lang="en-US" altLang="ja-JP" sz="3200" dirty="0"/>
          </a:p>
          <a:p>
            <a:pPr lvl="1">
              <a:buFont typeface="Arial" panose="020B0604020202020204" pitchFamily="34" charset="0"/>
              <a:buChar char="•"/>
            </a:pPr>
            <a:r>
              <a:rPr lang="ja-JP" altLang="en-US" sz="2800"/>
              <a:t>カテゴリを問わず大半が</a:t>
            </a:r>
            <a:r>
              <a:rPr lang="en-US" altLang="ja-JP" sz="2800" dirty="0"/>
              <a:t>1</a:t>
            </a:r>
            <a:r>
              <a:rPr lang="ja-JP" altLang="en-US" sz="2800"/>
              <a:t>人</a:t>
            </a:r>
            <a:endParaRPr lang="en-US" altLang="ja-JP" sz="2800" dirty="0"/>
          </a:p>
        </p:txBody>
      </p:sp>
      <p:sp>
        <p:nvSpPr>
          <p:cNvPr id="2" name="タイトル 1">
            <a:extLst>
              <a:ext uri="{FF2B5EF4-FFF2-40B4-BE49-F238E27FC236}">
                <a16:creationId xmlns:a16="http://schemas.microsoft.com/office/drawing/2014/main" id="{D221E6CD-BE06-2DCC-ABE0-4E3FD0BC36A6}"/>
              </a:ext>
            </a:extLst>
          </p:cNvPr>
          <p:cNvSpPr>
            <a:spLocks noGrp="1"/>
          </p:cNvSpPr>
          <p:nvPr>
            <p:ph type="title"/>
          </p:nvPr>
        </p:nvSpPr>
        <p:spPr/>
        <p:txBody>
          <a:bodyPr>
            <a:normAutofit/>
          </a:bodyPr>
          <a:lstStyle/>
          <a:p>
            <a:r>
              <a:rPr kumimoji="1" lang="en-US" altLang="ja-JP" dirty="0"/>
              <a:t>RQ1 </a:t>
            </a:r>
            <a:r>
              <a:rPr kumimoji="1" lang="ja-JP" altLang="en-US"/>
              <a:t>アプリの放棄</a:t>
            </a:r>
            <a:r>
              <a:rPr lang="ja-JP" altLang="en-US"/>
              <a:t>とコア開発者</a:t>
            </a:r>
            <a:endParaRPr kumimoji="1" lang="ja-JP" altLang="en-US"/>
          </a:p>
        </p:txBody>
      </p:sp>
      <p:sp>
        <p:nvSpPr>
          <p:cNvPr id="5" name="日付プレースホルダー 4">
            <a:extLst>
              <a:ext uri="{FF2B5EF4-FFF2-40B4-BE49-F238E27FC236}">
                <a16:creationId xmlns:a16="http://schemas.microsoft.com/office/drawing/2014/main" id="{33AA7EA7-2465-4B89-9129-FA5F9145B8F0}"/>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16270A26-9FD6-7E6F-5246-DA5FE6AD2617}"/>
              </a:ext>
            </a:extLst>
          </p:cNvPr>
          <p:cNvSpPr>
            <a:spLocks noGrp="1"/>
          </p:cNvSpPr>
          <p:nvPr>
            <p:ph type="sldNum" sz="quarter" idx="4"/>
          </p:nvPr>
        </p:nvSpPr>
        <p:spPr/>
        <p:txBody>
          <a:bodyPr/>
          <a:lstStyle/>
          <a:p>
            <a:fld id="{DDF0A04B-3F96-455C-AC58-511E5C06C175}" type="slidenum">
              <a:rPr lang="ja-JP" altLang="en-US" smtClean="0"/>
              <a:pPr/>
              <a:t>20</a:t>
            </a:fld>
            <a:endParaRPr lang="ja-JP" altLang="en-US" dirty="0"/>
          </a:p>
        </p:txBody>
      </p:sp>
      <p:graphicFrame>
        <p:nvGraphicFramePr>
          <p:cNvPr id="8" name="表 7">
            <a:extLst>
              <a:ext uri="{FF2B5EF4-FFF2-40B4-BE49-F238E27FC236}">
                <a16:creationId xmlns:a16="http://schemas.microsoft.com/office/drawing/2014/main" id="{EF372F8F-1F14-373D-6423-50176548F5BA}"/>
              </a:ext>
            </a:extLst>
          </p:cNvPr>
          <p:cNvGraphicFramePr>
            <a:graphicFrameLocks noGrp="1"/>
          </p:cNvGraphicFramePr>
          <p:nvPr>
            <p:extLst>
              <p:ext uri="{D42A27DB-BD31-4B8C-83A1-F6EECF244321}">
                <p14:modId xmlns:p14="http://schemas.microsoft.com/office/powerpoint/2010/main" val="1332424024"/>
              </p:ext>
            </p:extLst>
          </p:nvPr>
        </p:nvGraphicFramePr>
        <p:xfrm>
          <a:off x="6280986" y="1143000"/>
          <a:ext cx="5766927" cy="2286000"/>
        </p:xfrm>
        <a:graphic>
          <a:graphicData uri="http://schemas.openxmlformats.org/drawingml/2006/table">
            <a:tbl>
              <a:tblPr firstRow="1" bandRow="1">
                <a:tableStyleId>{5C22544A-7EE6-4342-B048-85BDC9FD1C3A}</a:tableStyleId>
              </a:tblPr>
              <a:tblGrid>
                <a:gridCol w="1922309">
                  <a:extLst>
                    <a:ext uri="{9D8B030D-6E8A-4147-A177-3AD203B41FA5}">
                      <a16:colId xmlns:a16="http://schemas.microsoft.com/office/drawing/2014/main" val="1060858260"/>
                    </a:ext>
                  </a:extLst>
                </a:gridCol>
                <a:gridCol w="1922309">
                  <a:extLst>
                    <a:ext uri="{9D8B030D-6E8A-4147-A177-3AD203B41FA5}">
                      <a16:colId xmlns:a16="http://schemas.microsoft.com/office/drawing/2014/main" val="112834868"/>
                    </a:ext>
                  </a:extLst>
                </a:gridCol>
                <a:gridCol w="1922309">
                  <a:extLst>
                    <a:ext uri="{9D8B030D-6E8A-4147-A177-3AD203B41FA5}">
                      <a16:colId xmlns:a16="http://schemas.microsoft.com/office/drawing/2014/main" val="4283610938"/>
                    </a:ext>
                  </a:extLst>
                </a:gridCol>
              </a:tblGrid>
              <a:tr h="370840">
                <a:tc>
                  <a:txBody>
                    <a:bodyPr/>
                    <a:lstStyle/>
                    <a:p>
                      <a:pPr algn="ctr"/>
                      <a:r>
                        <a:rPr kumimoji="1" lang="ja-JP" altLang="en-US" sz="2400"/>
                        <a:t>カテゴリ</a:t>
                      </a:r>
                    </a:p>
                  </a:txBody>
                  <a:tcPr/>
                </a:tc>
                <a:tc>
                  <a:txBody>
                    <a:bodyPr/>
                    <a:lstStyle/>
                    <a:p>
                      <a:pPr algn="ctr"/>
                      <a:r>
                        <a:rPr kumimoji="1" lang="ja-JP" altLang="en-US" sz="2400"/>
                        <a:t>件数</a:t>
                      </a:r>
                    </a:p>
                  </a:txBody>
                  <a:tcPr/>
                </a:tc>
                <a:tc>
                  <a:txBody>
                    <a:bodyPr/>
                    <a:lstStyle/>
                    <a:p>
                      <a:pPr algn="ctr"/>
                      <a:r>
                        <a:rPr kumimoji="1" lang="ja-JP" altLang="en-US" sz="2400"/>
                        <a:t>割合</a:t>
                      </a:r>
                    </a:p>
                  </a:txBody>
                  <a:tcPr/>
                </a:tc>
                <a:extLst>
                  <a:ext uri="{0D108BD9-81ED-4DB2-BD59-A6C34878D82A}">
                    <a16:rowId xmlns:a16="http://schemas.microsoft.com/office/drawing/2014/main" val="1004627574"/>
                  </a:ext>
                </a:extLst>
              </a:tr>
              <a:tr h="370840">
                <a:tc>
                  <a:txBody>
                    <a:bodyPr/>
                    <a:lstStyle/>
                    <a:p>
                      <a:pPr algn="ctr"/>
                      <a:r>
                        <a:rPr kumimoji="1" lang="en-US" altLang="ja-JP" sz="2400" dirty="0"/>
                        <a:t>Stable</a:t>
                      </a:r>
                      <a:endParaRPr kumimoji="1" lang="ja-JP" altLang="en-US" sz="2400"/>
                    </a:p>
                  </a:txBody>
                  <a:tcPr/>
                </a:tc>
                <a:tc>
                  <a:txBody>
                    <a:bodyPr/>
                    <a:lstStyle/>
                    <a:p>
                      <a:pPr algn="ctr"/>
                      <a:r>
                        <a:rPr kumimoji="1" lang="en-US" altLang="ja-JP" sz="2400" dirty="0"/>
                        <a:t>422</a:t>
                      </a:r>
                      <a:endParaRPr kumimoji="1" lang="ja-JP" altLang="en-US" sz="2400"/>
                    </a:p>
                  </a:txBody>
                  <a:tcPr/>
                </a:tc>
                <a:tc>
                  <a:txBody>
                    <a:bodyPr/>
                    <a:lstStyle/>
                    <a:p>
                      <a:pPr algn="ctr"/>
                      <a:r>
                        <a:rPr kumimoji="1" lang="en-US" altLang="ja-JP" sz="2400" dirty="0"/>
                        <a:t>50.7%</a:t>
                      </a:r>
                      <a:endParaRPr kumimoji="1" lang="ja-JP" altLang="en-US" sz="2400"/>
                    </a:p>
                  </a:txBody>
                  <a:tcPr/>
                </a:tc>
                <a:extLst>
                  <a:ext uri="{0D108BD9-81ED-4DB2-BD59-A6C34878D82A}">
                    <a16:rowId xmlns:a16="http://schemas.microsoft.com/office/drawing/2014/main" val="1556028684"/>
                  </a:ext>
                </a:extLst>
              </a:tr>
              <a:tr h="370840">
                <a:tc>
                  <a:txBody>
                    <a:bodyPr/>
                    <a:lstStyle/>
                    <a:p>
                      <a:pPr algn="ctr"/>
                      <a:r>
                        <a:rPr kumimoji="1" lang="en-US" altLang="ja-JP" sz="2400" dirty="0"/>
                        <a:t>TFDD</a:t>
                      </a:r>
                      <a:endParaRPr kumimoji="1" lang="ja-JP" altLang="en-US" sz="2400"/>
                    </a:p>
                  </a:txBody>
                  <a:tcPr>
                    <a:lnB w="38100" cap="flat" cmpd="sng" algn="ctr">
                      <a:solidFill>
                        <a:srgbClr val="4A66AC"/>
                      </a:solidFill>
                      <a:prstDash val="solid"/>
                      <a:round/>
                      <a:headEnd type="none" w="med" len="med"/>
                      <a:tailEnd type="none" w="med" len="med"/>
                    </a:lnB>
                  </a:tcPr>
                </a:tc>
                <a:tc>
                  <a:txBody>
                    <a:bodyPr/>
                    <a:lstStyle/>
                    <a:p>
                      <a:pPr algn="ctr"/>
                      <a:r>
                        <a:rPr kumimoji="1" lang="en-US" altLang="ja-JP" sz="2400" dirty="0"/>
                        <a:t>409</a:t>
                      </a:r>
                      <a:endParaRPr kumimoji="1" lang="ja-JP" altLang="en-US" sz="2400"/>
                    </a:p>
                  </a:txBody>
                  <a:tcPr>
                    <a:lnB w="38100" cap="flat" cmpd="sng" algn="ctr">
                      <a:solidFill>
                        <a:srgbClr val="4A66AC"/>
                      </a:solidFill>
                      <a:prstDash val="solid"/>
                      <a:round/>
                      <a:headEnd type="none" w="med" len="med"/>
                      <a:tailEnd type="none" w="med" len="med"/>
                    </a:lnB>
                  </a:tcPr>
                </a:tc>
                <a:tc>
                  <a:txBody>
                    <a:bodyPr/>
                    <a:lstStyle/>
                    <a:p>
                      <a:pPr algn="ctr"/>
                      <a:r>
                        <a:rPr kumimoji="1" lang="en-US" altLang="ja-JP" sz="2400" dirty="0"/>
                        <a:t>49.2%</a:t>
                      </a:r>
                      <a:endParaRPr kumimoji="1" lang="ja-JP" altLang="en-US" sz="2400"/>
                    </a:p>
                  </a:txBody>
                  <a:tcPr>
                    <a:lnB w="38100" cap="flat" cmpd="sng" algn="ctr">
                      <a:solidFill>
                        <a:srgbClr val="4A66AC"/>
                      </a:solidFill>
                      <a:prstDash val="solid"/>
                      <a:round/>
                      <a:headEnd type="none" w="med" len="med"/>
                      <a:tailEnd type="none" w="med" len="med"/>
                    </a:lnB>
                  </a:tcPr>
                </a:tc>
                <a:extLst>
                  <a:ext uri="{0D108BD9-81ED-4DB2-BD59-A6C34878D82A}">
                    <a16:rowId xmlns:a16="http://schemas.microsoft.com/office/drawing/2014/main" val="2497024052"/>
                  </a:ext>
                </a:extLst>
              </a:tr>
              <a:tr h="370840">
                <a:tc>
                  <a:txBody>
                    <a:bodyPr/>
                    <a:lstStyle/>
                    <a:p>
                      <a:pPr algn="ctr"/>
                      <a:r>
                        <a:rPr kumimoji="1" lang="en-US" altLang="ja-JP" sz="2400" dirty="0"/>
                        <a:t>Survival</a:t>
                      </a:r>
                      <a:endParaRPr kumimoji="1" lang="ja-JP" altLang="en-US" sz="2400"/>
                    </a:p>
                  </a:txBody>
                  <a:tcPr>
                    <a:lnT w="38100" cap="flat" cmpd="sng" algn="ctr">
                      <a:solidFill>
                        <a:srgbClr val="4A66AC"/>
                      </a:solidFill>
                      <a:prstDash val="solid"/>
                      <a:round/>
                      <a:headEnd type="none" w="med" len="med"/>
                      <a:tailEnd type="none" w="med" len="med"/>
                    </a:lnT>
                  </a:tcPr>
                </a:tc>
                <a:tc>
                  <a:txBody>
                    <a:bodyPr/>
                    <a:lstStyle/>
                    <a:p>
                      <a:pPr algn="ctr"/>
                      <a:r>
                        <a:rPr kumimoji="1" lang="en-US" altLang="ja-JP" sz="2400" dirty="0"/>
                        <a:t>144</a:t>
                      </a:r>
                      <a:endParaRPr kumimoji="1" lang="ja-JP" altLang="en-US" sz="2400"/>
                    </a:p>
                  </a:txBody>
                  <a:tcPr>
                    <a:lnT w="38100" cap="flat" cmpd="sng" algn="ctr">
                      <a:solidFill>
                        <a:srgbClr val="4A66AC"/>
                      </a:solidFill>
                      <a:prstDash val="solid"/>
                      <a:round/>
                      <a:headEnd type="none" w="med" len="med"/>
                      <a:tailEnd type="none" w="med" len="med"/>
                    </a:lnT>
                  </a:tcPr>
                </a:tc>
                <a:tc>
                  <a:txBody>
                    <a:bodyPr/>
                    <a:lstStyle/>
                    <a:p>
                      <a:pPr algn="ctr"/>
                      <a:r>
                        <a:rPr kumimoji="1" lang="en-US" altLang="ja-JP" sz="2400" dirty="0"/>
                        <a:t>34.1%</a:t>
                      </a:r>
                      <a:endParaRPr kumimoji="1" lang="ja-JP" altLang="en-US" sz="2400"/>
                    </a:p>
                  </a:txBody>
                  <a:tcPr>
                    <a:lnT w="38100" cap="flat" cmpd="sng" algn="ctr">
                      <a:solidFill>
                        <a:srgbClr val="4A66AC"/>
                      </a:solidFill>
                      <a:prstDash val="solid"/>
                      <a:round/>
                      <a:headEnd type="none" w="med" len="med"/>
                      <a:tailEnd type="none" w="med" len="med"/>
                    </a:lnT>
                  </a:tcPr>
                </a:tc>
                <a:extLst>
                  <a:ext uri="{0D108BD9-81ED-4DB2-BD59-A6C34878D82A}">
                    <a16:rowId xmlns:a16="http://schemas.microsoft.com/office/drawing/2014/main" val="1673500343"/>
                  </a:ext>
                </a:extLst>
              </a:tr>
              <a:tr h="370840">
                <a:tc>
                  <a:txBody>
                    <a:bodyPr/>
                    <a:lstStyle/>
                    <a:p>
                      <a:pPr algn="ctr"/>
                      <a:r>
                        <a:rPr kumimoji="1" lang="en-US" altLang="ja-JP" sz="2400" dirty="0"/>
                        <a:t>Abandoned</a:t>
                      </a:r>
                      <a:endParaRPr kumimoji="1" lang="ja-JP" altLang="en-US" sz="2400"/>
                    </a:p>
                  </a:txBody>
                  <a:tcPr/>
                </a:tc>
                <a:tc>
                  <a:txBody>
                    <a:bodyPr/>
                    <a:lstStyle/>
                    <a:p>
                      <a:pPr algn="ctr"/>
                      <a:r>
                        <a:rPr kumimoji="1" lang="en-US" altLang="ja-JP" sz="2400" dirty="0"/>
                        <a:t>278</a:t>
                      </a:r>
                      <a:endParaRPr kumimoji="1" lang="ja-JP" altLang="en-US" sz="2400"/>
                    </a:p>
                  </a:txBody>
                  <a:tcPr/>
                </a:tc>
                <a:tc>
                  <a:txBody>
                    <a:bodyPr/>
                    <a:lstStyle/>
                    <a:p>
                      <a:pPr algn="ctr"/>
                      <a:r>
                        <a:rPr kumimoji="1" lang="en-US" altLang="ja-JP" sz="2400" dirty="0"/>
                        <a:t>67.9%</a:t>
                      </a:r>
                      <a:endParaRPr kumimoji="1" lang="ja-JP" altLang="en-US" sz="2400"/>
                    </a:p>
                  </a:txBody>
                  <a:tcPr/>
                </a:tc>
                <a:extLst>
                  <a:ext uri="{0D108BD9-81ED-4DB2-BD59-A6C34878D82A}">
                    <a16:rowId xmlns:a16="http://schemas.microsoft.com/office/drawing/2014/main" val="1748641811"/>
                  </a:ext>
                </a:extLst>
              </a:tr>
            </a:tbl>
          </a:graphicData>
        </a:graphic>
      </p:graphicFrame>
      <p:pic>
        <p:nvPicPr>
          <p:cNvPr id="12" name="図 11">
            <a:extLst>
              <a:ext uri="{FF2B5EF4-FFF2-40B4-BE49-F238E27FC236}">
                <a16:creationId xmlns:a16="http://schemas.microsoft.com/office/drawing/2014/main" id="{343CB0DE-8F00-DE5F-FD2B-F6234AD03834}"/>
              </a:ext>
            </a:extLst>
          </p:cNvPr>
          <p:cNvPicPr>
            <a:picLocks noChangeAspect="1"/>
          </p:cNvPicPr>
          <p:nvPr/>
        </p:nvPicPr>
        <p:blipFill>
          <a:blip r:embed="rId3"/>
          <a:srcRect/>
          <a:stretch/>
        </p:blipFill>
        <p:spPr>
          <a:xfrm>
            <a:off x="5979196" y="3613108"/>
            <a:ext cx="5766927" cy="2883463"/>
          </a:xfrm>
          <a:prstGeom prst="rect">
            <a:avLst/>
          </a:prstGeom>
        </p:spPr>
      </p:pic>
    </p:spTree>
    <p:extLst>
      <p:ext uri="{BB962C8B-B14F-4D97-AF65-F5344CB8AC3E}">
        <p14:creationId xmlns:p14="http://schemas.microsoft.com/office/powerpoint/2010/main" val="396105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コンテンツ プレースホルダー 4">
            <a:extLst>
              <a:ext uri="{FF2B5EF4-FFF2-40B4-BE49-F238E27FC236}">
                <a16:creationId xmlns:a16="http://schemas.microsoft.com/office/drawing/2014/main" id="{64A97CB1-5B8F-C22F-C1AA-496E91A8DEF1}"/>
              </a:ext>
            </a:extLst>
          </p:cNvPr>
          <p:cNvSpPr>
            <a:spLocks noGrp="1"/>
          </p:cNvSpPr>
          <p:nvPr>
            <p:ph idx="1"/>
          </p:nvPr>
        </p:nvSpPr>
        <p:spPr>
          <a:xfrm>
            <a:off x="165697" y="5063557"/>
            <a:ext cx="11882216" cy="1431454"/>
          </a:xfrm>
        </p:spPr>
        <p:txBody>
          <a:bodyPr>
            <a:noAutofit/>
          </a:bodyPr>
          <a:lstStyle/>
          <a:p>
            <a:pPr>
              <a:buFont typeface="Arial" panose="020B0604020202020204" pitchFamily="34" charset="0"/>
              <a:buChar char="•"/>
            </a:pPr>
            <a:r>
              <a:rPr lang="ja-JP" altLang="en-US" sz="2400"/>
              <a:t>初回コミットから</a:t>
            </a:r>
            <a:r>
              <a:rPr lang="en-US" altLang="ja-JP" sz="2400" dirty="0"/>
              <a:t>3</a:t>
            </a:r>
            <a:r>
              <a:rPr lang="ja-JP" altLang="en-US" sz="2400"/>
              <a:t>年で</a:t>
            </a:r>
            <a:r>
              <a:rPr lang="en-US" altLang="ja-JP" sz="2400" dirty="0"/>
              <a:t>8</a:t>
            </a:r>
            <a:r>
              <a:rPr lang="ja-JP" altLang="en-US" sz="2400"/>
              <a:t>割が</a:t>
            </a:r>
            <a:r>
              <a:rPr lang="en-US" altLang="ja-JP" sz="2400" dirty="0"/>
              <a:t>TFDD</a:t>
            </a:r>
            <a:r>
              <a:rPr lang="ja-JP" altLang="en-US" sz="2400"/>
              <a:t>に直面</a:t>
            </a:r>
            <a:endParaRPr lang="en-US" altLang="ja-JP" sz="2400" dirty="0"/>
          </a:p>
          <a:p>
            <a:pPr>
              <a:buFont typeface="Arial" panose="020B0604020202020204" pitchFamily="34" charset="0"/>
              <a:buChar char="•"/>
            </a:pPr>
            <a:r>
              <a:rPr lang="ja-JP" altLang="en-US" sz="2400"/>
              <a:t>ストアリリース直後までに大半のアプリで</a:t>
            </a:r>
            <a:r>
              <a:rPr lang="en-US" altLang="ja-JP" sz="2400" dirty="0"/>
              <a:t>TFDD</a:t>
            </a:r>
            <a:r>
              <a:rPr lang="ja-JP" altLang="en-US" sz="2400"/>
              <a:t>が発生</a:t>
            </a:r>
            <a:endParaRPr lang="en-US" altLang="ja-JP" sz="2400" dirty="0"/>
          </a:p>
          <a:p>
            <a:pPr lvl="1">
              <a:buFont typeface="Arial" panose="020B0604020202020204" pitchFamily="34" charset="0"/>
              <a:buChar char="•"/>
            </a:pPr>
            <a:r>
              <a:rPr lang="ja-JP" altLang="en-US" sz="2000"/>
              <a:t>一部ではストアリリース前でさえも</a:t>
            </a:r>
            <a:r>
              <a:rPr lang="en-US" altLang="ja-JP" sz="2000" dirty="0"/>
              <a:t>TFDD</a:t>
            </a:r>
            <a:r>
              <a:rPr lang="ja-JP" altLang="en-US" sz="2000"/>
              <a:t>が発生（負の数）</a:t>
            </a:r>
            <a:endParaRPr lang="en-US" altLang="ja-JP" sz="2000" dirty="0"/>
          </a:p>
        </p:txBody>
      </p:sp>
      <p:sp>
        <p:nvSpPr>
          <p:cNvPr id="2" name="タイトル 1">
            <a:extLst>
              <a:ext uri="{FF2B5EF4-FFF2-40B4-BE49-F238E27FC236}">
                <a16:creationId xmlns:a16="http://schemas.microsoft.com/office/drawing/2014/main" id="{E6918278-82B4-FEFD-2435-5B1A615E0718}"/>
              </a:ext>
            </a:extLst>
          </p:cNvPr>
          <p:cNvSpPr>
            <a:spLocks noGrp="1"/>
          </p:cNvSpPr>
          <p:nvPr>
            <p:ph type="title"/>
          </p:nvPr>
        </p:nvSpPr>
        <p:spPr/>
        <p:txBody>
          <a:bodyPr>
            <a:normAutofit/>
          </a:bodyPr>
          <a:lstStyle/>
          <a:p>
            <a:r>
              <a:rPr lang="en-US" altLang="ja-JP" dirty="0"/>
              <a:t>RQ1</a:t>
            </a:r>
            <a:r>
              <a:rPr lang="ja-JP" altLang="en-US"/>
              <a:t>開発開始</a:t>
            </a:r>
            <a:r>
              <a:rPr lang="en-US" altLang="ja-JP" dirty="0"/>
              <a:t>~TFDD</a:t>
            </a:r>
            <a:r>
              <a:rPr lang="ja-JP" altLang="en-US"/>
              <a:t>までの年数</a:t>
            </a:r>
            <a:endParaRPr kumimoji="1" lang="ja-JP" altLang="en-US"/>
          </a:p>
        </p:txBody>
      </p:sp>
      <p:sp>
        <p:nvSpPr>
          <p:cNvPr id="5" name="日付プレースホルダー 4">
            <a:extLst>
              <a:ext uri="{FF2B5EF4-FFF2-40B4-BE49-F238E27FC236}">
                <a16:creationId xmlns:a16="http://schemas.microsoft.com/office/drawing/2014/main" id="{61E76F54-9AF0-1D96-2B0C-6D4A4727EC85}"/>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6D4F01A8-66D3-5A44-B156-A7CFE89F6BC1}"/>
              </a:ext>
            </a:extLst>
          </p:cNvPr>
          <p:cNvSpPr>
            <a:spLocks noGrp="1"/>
          </p:cNvSpPr>
          <p:nvPr>
            <p:ph type="sldNum" sz="quarter" idx="4"/>
          </p:nvPr>
        </p:nvSpPr>
        <p:spPr/>
        <p:txBody>
          <a:bodyPr/>
          <a:lstStyle/>
          <a:p>
            <a:fld id="{DDF0A04B-3F96-455C-AC58-511E5C06C175}" type="slidenum">
              <a:rPr lang="ja-JP" altLang="en-US" smtClean="0"/>
              <a:pPr/>
              <a:t>21</a:t>
            </a:fld>
            <a:endParaRPr lang="ja-JP" altLang="en-US" dirty="0"/>
          </a:p>
        </p:txBody>
      </p:sp>
      <p:pic>
        <p:nvPicPr>
          <p:cNvPr id="18" name="図 17">
            <a:extLst>
              <a:ext uri="{FF2B5EF4-FFF2-40B4-BE49-F238E27FC236}">
                <a16:creationId xmlns:a16="http://schemas.microsoft.com/office/drawing/2014/main" id="{0EC2DA98-CB8E-4636-BE2E-42C11306AA96}"/>
              </a:ext>
            </a:extLst>
          </p:cNvPr>
          <p:cNvPicPr>
            <a:picLocks noChangeAspect="1"/>
          </p:cNvPicPr>
          <p:nvPr/>
        </p:nvPicPr>
        <p:blipFill>
          <a:blip r:embed="rId3"/>
          <a:srcRect/>
          <a:stretch/>
        </p:blipFill>
        <p:spPr>
          <a:xfrm>
            <a:off x="456645" y="1405959"/>
            <a:ext cx="5486397" cy="3657598"/>
          </a:xfrm>
          <a:prstGeom prst="rect">
            <a:avLst/>
          </a:prstGeom>
        </p:spPr>
      </p:pic>
      <p:grpSp>
        <p:nvGrpSpPr>
          <p:cNvPr id="7" name="グループ化 6">
            <a:extLst>
              <a:ext uri="{FF2B5EF4-FFF2-40B4-BE49-F238E27FC236}">
                <a16:creationId xmlns:a16="http://schemas.microsoft.com/office/drawing/2014/main" id="{4217B6C5-0F42-F137-D2D4-2FA563C376DA}"/>
              </a:ext>
            </a:extLst>
          </p:cNvPr>
          <p:cNvGrpSpPr/>
          <p:nvPr/>
        </p:nvGrpSpPr>
        <p:grpSpPr>
          <a:xfrm>
            <a:off x="6141481" y="1083743"/>
            <a:ext cx="6259285" cy="3979816"/>
            <a:chOff x="5991566" y="1853562"/>
            <a:chExt cx="6259285" cy="3979816"/>
          </a:xfrm>
        </p:grpSpPr>
        <p:pic>
          <p:nvPicPr>
            <p:cNvPr id="9" name="図 8">
              <a:extLst>
                <a:ext uri="{FF2B5EF4-FFF2-40B4-BE49-F238E27FC236}">
                  <a16:creationId xmlns:a16="http://schemas.microsoft.com/office/drawing/2014/main" id="{6EFAF359-D8C0-2723-7A0C-60F148DBF984}"/>
                </a:ext>
              </a:extLst>
            </p:cNvPr>
            <p:cNvPicPr>
              <a:picLocks noChangeAspect="1"/>
            </p:cNvPicPr>
            <p:nvPr/>
          </p:nvPicPr>
          <p:blipFill>
            <a:blip r:embed="rId4"/>
            <a:srcRect/>
            <a:stretch/>
          </p:blipFill>
          <p:spPr>
            <a:xfrm>
              <a:off x="6099039" y="2175778"/>
              <a:ext cx="5486400" cy="3657600"/>
            </a:xfrm>
            <a:prstGeom prst="rect">
              <a:avLst/>
            </a:prstGeom>
          </p:spPr>
        </p:pic>
        <p:sp>
          <p:nvSpPr>
            <p:cNvPr id="17" name="テキスト ボックス 16">
              <a:extLst>
                <a:ext uri="{FF2B5EF4-FFF2-40B4-BE49-F238E27FC236}">
                  <a16:creationId xmlns:a16="http://schemas.microsoft.com/office/drawing/2014/main" id="{F99C2A89-5AC6-5BA9-D5B9-AED19A03966A}"/>
                </a:ext>
              </a:extLst>
            </p:cNvPr>
            <p:cNvSpPr txBox="1"/>
            <p:nvPr/>
          </p:nvSpPr>
          <p:spPr>
            <a:xfrm>
              <a:off x="5991566" y="1853562"/>
              <a:ext cx="6259285" cy="461665"/>
            </a:xfrm>
            <a:prstGeom prst="rect">
              <a:avLst/>
            </a:prstGeom>
            <a:noFill/>
          </p:spPr>
          <p:txBody>
            <a:bodyPr wrap="square" rtlCol="0">
              <a:spAutoFit/>
            </a:bodyPr>
            <a:lstStyle/>
            <a:p>
              <a:pPr algn="ctr"/>
              <a:r>
                <a:rPr kumimoji="1" lang="ja-JP" altLang="en-US" sz="2400"/>
                <a:t>ストアリリース</a:t>
              </a:r>
              <a:r>
                <a:rPr kumimoji="1" lang="en-US" altLang="ja-JP" sz="2400" dirty="0"/>
                <a:t>~TFDD</a:t>
              </a:r>
              <a:r>
                <a:rPr kumimoji="1" lang="ja-JP" altLang="en-US" sz="2400"/>
                <a:t>の期間（累積）</a:t>
              </a:r>
            </a:p>
          </p:txBody>
        </p:sp>
      </p:grpSp>
      <p:sp>
        <p:nvSpPr>
          <p:cNvPr id="8" name="テキスト ボックス 7">
            <a:extLst>
              <a:ext uri="{FF2B5EF4-FFF2-40B4-BE49-F238E27FC236}">
                <a16:creationId xmlns:a16="http://schemas.microsoft.com/office/drawing/2014/main" id="{DAA70E8C-BF30-0E44-79FC-5DEDC7549797}"/>
              </a:ext>
            </a:extLst>
          </p:cNvPr>
          <p:cNvSpPr txBox="1"/>
          <p:nvPr/>
        </p:nvSpPr>
        <p:spPr>
          <a:xfrm>
            <a:off x="829666" y="1083743"/>
            <a:ext cx="5306597" cy="461665"/>
          </a:xfrm>
          <a:prstGeom prst="rect">
            <a:avLst/>
          </a:prstGeom>
          <a:noFill/>
        </p:spPr>
        <p:txBody>
          <a:bodyPr wrap="square" rtlCol="0">
            <a:spAutoFit/>
          </a:bodyPr>
          <a:lstStyle/>
          <a:p>
            <a:pPr algn="ctr"/>
            <a:r>
              <a:rPr lang="ja-JP" altLang="en-US" sz="2400"/>
              <a:t>初回コミット</a:t>
            </a:r>
            <a:r>
              <a:rPr kumimoji="1" lang="en-US" altLang="ja-JP" sz="2400" dirty="0"/>
              <a:t>~TFDD</a:t>
            </a:r>
            <a:r>
              <a:rPr kumimoji="1" lang="ja-JP" altLang="en-US" sz="2400"/>
              <a:t>の期間（累積）</a:t>
            </a:r>
          </a:p>
        </p:txBody>
      </p:sp>
    </p:spTree>
    <p:extLst>
      <p:ext uri="{BB962C8B-B14F-4D97-AF65-F5344CB8AC3E}">
        <p14:creationId xmlns:p14="http://schemas.microsoft.com/office/powerpoint/2010/main" val="1952866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84069-D264-1EEE-302A-587D0B59E77C}"/>
            </a:ext>
          </a:extLst>
        </p:cNvPr>
        <p:cNvGrpSpPr/>
        <p:nvPr/>
      </p:nvGrpSpPr>
      <p:grpSpPr>
        <a:xfrm>
          <a:off x="0" y="0"/>
          <a:ext cx="0" cy="0"/>
          <a:chOff x="0" y="0"/>
          <a:chExt cx="0" cy="0"/>
        </a:xfrm>
      </p:grpSpPr>
      <p:sp>
        <p:nvSpPr>
          <p:cNvPr id="3" name="コンテンツ プレースホルダー 4">
            <a:extLst>
              <a:ext uri="{FF2B5EF4-FFF2-40B4-BE49-F238E27FC236}">
                <a16:creationId xmlns:a16="http://schemas.microsoft.com/office/drawing/2014/main" id="{CF800686-7B68-C5A0-2269-17C9A1E99AD4}"/>
              </a:ext>
            </a:extLst>
          </p:cNvPr>
          <p:cNvSpPr>
            <a:spLocks noGrp="1"/>
          </p:cNvSpPr>
          <p:nvPr>
            <p:ph idx="1"/>
          </p:nvPr>
        </p:nvSpPr>
        <p:spPr>
          <a:xfrm>
            <a:off x="165697" y="5212753"/>
            <a:ext cx="11882216" cy="1578670"/>
          </a:xfrm>
        </p:spPr>
        <p:txBody>
          <a:bodyPr>
            <a:noAutofit/>
          </a:bodyPr>
          <a:lstStyle/>
          <a:p>
            <a:pPr>
              <a:buFont typeface="Arial" panose="020B0604020202020204" pitchFamily="34" charset="0"/>
              <a:buChar char="•"/>
            </a:pPr>
            <a:r>
              <a:rPr lang="ja-JP" altLang="en-US" sz="2400"/>
              <a:t>最終アップデートから最初の</a:t>
            </a:r>
            <a:r>
              <a:rPr lang="en-US" altLang="ja-JP" sz="2400" dirty="0"/>
              <a:t>1</a:t>
            </a:r>
            <a:r>
              <a:rPr lang="ja-JP" altLang="en-US" sz="2400"/>
              <a:t>年で</a:t>
            </a:r>
            <a:r>
              <a:rPr lang="en-US" altLang="ja-JP" sz="2400" dirty="0"/>
              <a:t>80%</a:t>
            </a:r>
            <a:r>
              <a:rPr lang="ja-JP" altLang="en-US" sz="2400"/>
              <a:t>に到達</a:t>
            </a:r>
            <a:endParaRPr lang="en-US" altLang="ja-JP" sz="2400" dirty="0"/>
          </a:p>
          <a:p>
            <a:pPr>
              <a:buFont typeface="Arial" panose="020B0604020202020204" pitchFamily="34" charset="0"/>
              <a:buChar char="•"/>
            </a:pPr>
            <a:r>
              <a:rPr lang="ja-JP" altLang="en-US" sz="2400"/>
              <a:t>コア開発者の離脱が最終アップデート </a:t>
            </a:r>
            <a:r>
              <a:rPr lang="en-US" altLang="ja-JP" sz="2400" dirty="0"/>
              <a:t>(</a:t>
            </a:r>
            <a:r>
              <a:rPr lang="ja-JP" altLang="en-US" sz="2400"/>
              <a:t>≒開発の停止</a:t>
            </a:r>
            <a:r>
              <a:rPr lang="en-US" altLang="ja-JP" sz="2400" dirty="0"/>
              <a:t>)</a:t>
            </a:r>
            <a:r>
              <a:rPr lang="ja-JP" altLang="en-US" sz="2400"/>
              <a:t>に直結</a:t>
            </a:r>
            <a:endParaRPr lang="en-US" altLang="ja-JP" sz="2400" dirty="0"/>
          </a:p>
          <a:p>
            <a:pPr lvl="1">
              <a:buFont typeface="Arial" panose="020B0604020202020204" pitchFamily="34" charset="0"/>
              <a:buChar char="•"/>
            </a:pPr>
            <a:r>
              <a:rPr lang="ja-JP" altLang="en-US" sz="2000"/>
              <a:t>コア開発者への依存を裏付ける</a:t>
            </a:r>
            <a:endParaRPr lang="en-US" altLang="ja-JP" sz="2000" dirty="0"/>
          </a:p>
        </p:txBody>
      </p:sp>
      <p:sp>
        <p:nvSpPr>
          <p:cNvPr id="2" name="タイトル 1">
            <a:extLst>
              <a:ext uri="{FF2B5EF4-FFF2-40B4-BE49-F238E27FC236}">
                <a16:creationId xmlns:a16="http://schemas.microsoft.com/office/drawing/2014/main" id="{ACEE84FF-BF56-652F-B585-D5AD3B019E3C}"/>
              </a:ext>
            </a:extLst>
          </p:cNvPr>
          <p:cNvSpPr>
            <a:spLocks noGrp="1"/>
          </p:cNvSpPr>
          <p:nvPr>
            <p:ph type="title"/>
          </p:nvPr>
        </p:nvSpPr>
        <p:spPr/>
        <p:txBody>
          <a:bodyPr/>
          <a:lstStyle/>
          <a:p>
            <a:r>
              <a:rPr lang="en-US" altLang="ja-JP" dirty="0"/>
              <a:t>RQ1 </a:t>
            </a:r>
            <a:r>
              <a:rPr lang="ja-JP" altLang="en-US"/>
              <a:t>最終アップデート</a:t>
            </a:r>
            <a:r>
              <a:rPr lang="en-US" altLang="ja-JP" dirty="0"/>
              <a:t>~ TFDD</a:t>
            </a:r>
            <a:r>
              <a:rPr lang="ja-JP" altLang="en-US"/>
              <a:t>の年数</a:t>
            </a:r>
            <a:endParaRPr kumimoji="1" lang="ja-JP" altLang="en-US"/>
          </a:p>
        </p:txBody>
      </p:sp>
      <p:sp>
        <p:nvSpPr>
          <p:cNvPr id="5" name="日付プレースホルダー 4">
            <a:extLst>
              <a:ext uri="{FF2B5EF4-FFF2-40B4-BE49-F238E27FC236}">
                <a16:creationId xmlns:a16="http://schemas.microsoft.com/office/drawing/2014/main" id="{0803416F-6E82-1917-5810-F4B07783C7AC}"/>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264899D3-D0AA-AD1D-302D-E21ABF5B5C51}"/>
              </a:ext>
            </a:extLst>
          </p:cNvPr>
          <p:cNvSpPr>
            <a:spLocks noGrp="1"/>
          </p:cNvSpPr>
          <p:nvPr>
            <p:ph type="sldNum" sz="quarter" idx="4"/>
          </p:nvPr>
        </p:nvSpPr>
        <p:spPr/>
        <p:txBody>
          <a:bodyPr/>
          <a:lstStyle/>
          <a:p>
            <a:fld id="{DDF0A04B-3F96-455C-AC58-511E5C06C175}" type="slidenum">
              <a:rPr lang="ja-JP" altLang="en-US" smtClean="0"/>
              <a:pPr/>
              <a:t>22</a:t>
            </a:fld>
            <a:endParaRPr lang="ja-JP" altLang="en-US" dirty="0"/>
          </a:p>
        </p:txBody>
      </p:sp>
      <p:grpSp>
        <p:nvGrpSpPr>
          <p:cNvPr id="20" name="グループ化 19">
            <a:extLst>
              <a:ext uri="{FF2B5EF4-FFF2-40B4-BE49-F238E27FC236}">
                <a16:creationId xmlns:a16="http://schemas.microsoft.com/office/drawing/2014/main" id="{8692DAAF-6E24-A0A4-1814-62146AA9C173}"/>
              </a:ext>
            </a:extLst>
          </p:cNvPr>
          <p:cNvGrpSpPr/>
          <p:nvPr/>
        </p:nvGrpSpPr>
        <p:grpSpPr>
          <a:xfrm>
            <a:off x="2557221" y="963444"/>
            <a:ext cx="7547674" cy="4311304"/>
            <a:chOff x="5303460" y="1733263"/>
            <a:chExt cx="7547674" cy="4311304"/>
          </a:xfrm>
        </p:grpSpPr>
        <p:pic>
          <p:nvPicPr>
            <p:cNvPr id="14" name="図 13">
              <a:extLst>
                <a:ext uri="{FF2B5EF4-FFF2-40B4-BE49-F238E27FC236}">
                  <a16:creationId xmlns:a16="http://schemas.microsoft.com/office/drawing/2014/main" id="{67A35C5E-ED49-32A6-0B36-FB01B4D1B0D5}"/>
                </a:ext>
              </a:extLst>
            </p:cNvPr>
            <p:cNvPicPr>
              <a:picLocks noChangeAspect="1"/>
            </p:cNvPicPr>
            <p:nvPr/>
          </p:nvPicPr>
          <p:blipFill>
            <a:blip r:embed="rId3"/>
            <a:srcRect/>
            <a:stretch/>
          </p:blipFill>
          <p:spPr>
            <a:xfrm>
              <a:off x="6099039" y="2386967"/>
              <a:ext cx="5486400" cy="3657600"/>
            </a:xfrm>
            <a:prstGeom prst="rect">
              <a:avLst/>
            </a:prstGeom>
          </p:spPr>
        </p:pic>
        <p:sp>
          <p:nvSpPr>
            <p:cNvPr id="15" name="テキスト ボックス 14">
              <a:extLst>
                <a:ext uri="{FF2B5EF4-FFF2-40B4-BE49-F238E27FC236}">
                  <a16:creationId xmlns:a16="http://schemas.microsoft.com/office/drawing/2014/main" id="{9DFD805E-8B4B-5B76-4FE4-C7AEE45D633D}"/>
                </a:ext>
              </a:extLst>
            </p:cNvPr>
            <p:cNvSpPr txBox="1"/>
            <p:nvPr/>
          </p:nvSpPr>
          <p:spPr>
            <a:xfrm>
              <a:off x="5303460" y="1733263"/>
              <a:ext cx="7547674" cy="830997"/>
            </a:xfrm>
            <a:prstGeom prst="rect">
              <a:avLst/>
            </a:prstGeom>
            <a:noFill/>
          </p:spPr>
          <p:txBody>
            <a:bodyPr wrap="square" rtlCol="0">
              <a:spAutoFit/>
            </a:bodyPr>
            <a:lstStyle/>
            <a:p>
              <a:pPr algn="ctr"/>
              <a:r>
                <a:rPr lang="ja-JP" altLang="en-US" sz="2400"/>
                <a:t>最終アップデートから</a:t>
              </a:r>
              <a:endParaRPr lang="en-US" altLang="ja-JP" sz="2400" dirty="0"/>
            </a:p>
            <a:p>
              <a:pPr algn="ctr"/>
              <a:r>
                <a:rPr lang="ja-JP" altLang="en-US" sz="2400"/>
                <a:t>直近の</a:t>
              </a:r>
              <a:r>
                <a:rPr lang="en" altLang="ja-JP" sz="2400" dirty="0"/>
                <a:t>TFDD</a:t>
              </a:r>
              <a:r>
                <a:rPr lang="ja-JP" altLang="en-US" sz="2400"/>
                <a:t>までの年数分布（累積）</a:t>
              </a:r>
            </a:p>
          </p:txBody>
        </p:sp>
      </p:grpSp>
    </p:spTree>
    <p:extLst>
      <p:ext uri="{BB962C8B-B14F-4D97-AF65-F5344CB8AC3E}">
        <p14:creationId xmlns:p14="http://schemas.microsoft.com/office/powerpoint/2010/main" val="2485262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コンテンツ プレースホルダー 4">
            <a:extLst>
              <a:ext uri="{FF2B5EF4-FFF2-40B4-BE49-F238E27FC236}">
                <a16:creationId xmlns:a16="http://schemas.microsoft.com/office/drawing/2014/main" id="{FC032163-8F5E-9400-E3D7-49E43C0C2EC6}"/>
              </a:ext>
            </a:extLst>
          </p:cNvPr>
          <p:cNvSpPr>
            <a:spLocks noGrp="1"/>
          </p:cNvSpPr>
          <p:nvPr>
            <p:ph idx="1"/>
          </p:nvPr>
        </p:nvSpPr>
        <p:spPr>
          <a:xfrm>
            <a:off x="165696" y="4926703"/>
            <a:ext cx="11882216" cy="1607369"/>
          </a:xfrm>
        </p:spPr>
        <p:txBody>
          <a:bodyPr>
            <a:noAutofit/>
          </a:bodyPr>
          <a:lstStyle/>
          <a:p>
            <a:pPr marL="0" indent="0">
              <a:buNone/>
            </a:pPr>
            <a:r>
              <a:rPr lang="ja-JP" altLang="en-US" sz="2800"/>
              <a:t>インストール数</a:t>
            </a:r>
            <a:r>
              <a:rPr lang="en-US" altLang="ja-JP" sz="2800" dirty="0"/>
              <a:t>	TFDD</a:t>
            </a:r>
            <a:r>
              <a:rPr lang="ja-JP" altLang="en-US" sz="2800"/>
              <a:t>の方が中央値が高い</a:t>
            </a:r>
            <a:endParaRPr lang="en-US" altLang="ja-JP" sz="2800" dirty="0"/>
          </a:p>
          <a:p>
            <a:pPr marL="0" indent="0">
              <a:buNone/>
            </a:pPr>
            <a:r>
              <a:rPr lang="ja-JP" altLang="en-US" sz="2800"/>
              <a:t>スコア</a:t>
            </a:r>
            <a:r>
              <a:rPr lang="en-US" altLang="ja-JP" sz="2800" dirty="0"/>
              <a:t>			TFDD</a:t>
            </a:r>
            <a:r>
              <a:rPr lang="ja-JP" altLang="en-US" sz="2800"/>
              <a:t>の方が高い評価に分布</a:t>
            </a:r>
            <a:endParaRPr lang="en-US" altLang="ja-JP" sz="2800" dirty="0"/>
          </a:p>
          <a:p>
            <a:pPr marL="0" indent="0">
              <a:buNone/>
            </a:pPr>
            <a:r>
              <a:rPr lang="ja-JP" altLang="en-US" sz="2800"/>
              <a:t>インストール数、スコア≠開発の持続性</a:t>
            </a:r>
            <a:endParaRPr lang="ja-JP" altLang="en-US"/>
          </a:p>
        </p:txBody>
      </p:sp>
      <p:sp>
        <p:nvSpPr>
          <p:cNvPr id="2" name="タイトル 1">
            <a:extLst>
              <a:ext uri="{FF2B5EF4-FFF2-40B4-BE49-F238E27FC236}">
                <a16:creationId xmlns:a16="http://schemas.microsoft.com/office/drawing/2014/main" id="{160284A3-C72B-AD22-E5F8-961B300529E0}"/>
              </a:ext>
            </a:extLst>
          </p:cNvPr>
          <p:cNvSpPr>
            <a:spLocks noGrp="1"/>
          </p:cNvSpPr>
          <p:nvPr>
            <p:ph type="title"/>
          </p:nvPr>
        </p:nvSpPr>
        <p:spPr/>
        <p:txBody>
          <a:bodyPr/>
          <a:lstStyle/>
          <a:p>
            <a:r>
              <a:rPr kumimoji="1" lang="en-US" altLang="ja-JP" dirty="0"/>
              <a:t>RQ2 </a:t>
            </a:r>
            <a:r>
              <a:rPr lang="ja-JP" altLang="en-US"/>
              <a:t>放棄されたアプリの特徴</a:t>
            </a:r>
            <a:endParaRPr kumimoji="1" lang="ja-JP" altLang="en-US"/>
          </a:p>
        </p:txBody>
      </p:sp>
      <p:sp>
        <p:nvSpPr>
          <p:cNvPr id="5" name="日付プレースホルダー 4">
            <a:extLst>
              <a:ext uri="{FF2B5EF4-FFF2-40B4-BE49-F238E27FC236}">
                <a16:creationId xmlns:a16="http://schemas.microsoft.com/office/drawing/2014/main" id="{6EBDEBE1-1B6B-1411-4B07-E9AC22A4FB2A}"/>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69C7FF36-C583-0AEE-232C-8C46EDF9448E}"/>
              </a:ext>
            </a:extLst>
          </p:cNvPr>
          <p:cNvSpPr>
            <a:spLocks noGrp="1"/>
          </p:cNvSpPr>
          <p:nvPr>
            <p:ph type="sldNum" sz="quarter" idx="4"/>
          </p:nvPr>
        </p:nvSpPr>
        <p:spPr/>
        <p:txBody>
          <a:bodyPr/>
          <a:lstStyle/>
          <a:p>
            <a:fld id="{DDF0A04B-3F96-455C-AC58-511E5C06C175}" type="slidenum">
              <a:rPr lang="ja-JP" altLang="en-US" smtClean="0"/>
              <a:pPr/>
              <a:t>23</a:t>
            </a:fld>
            <a:endParaRPr lang="ja-JP" altLang="en-US" dirty="0"/>
          </a:p>
        </p:txBody>
      </p:sp>
      <p:grpSp>
        <p:nvGrpSpPr>
          <p:cNvPr id="7" name="グループ化 6">
            <a:extLst>
              <a:ext uri="{FF2B5EF4-FFF2-40B4-BE49-F238E27FC236}">
                <a16:creationId xmlns:a16="http://schemas.microsoft.com/office/drawing/2014/main" id="{F29F3EDB-042B-B692-E0E0-709239EBE6BE}"/>
              </a:ext>
            </a:extLst>
          </p:cNvPr>
          <p:cNvGrpSpPr/>
          <p:nvPr/>
        </p:nvGrpSpPr>
        <p:grpSpPr>
          <a:xfrm>
            <a:off x="306731" y="1073766"/>
            <a:ext cx="11278708" cy="3767387"/>
            <a:chOff x="306731" y="1883111"/>
            <a:chExt cx="11278708" cy="3767387"/>
          </a:xfrm>
        </p:grpSpPr>
        <p:grpSp>
          <p:nvGrpSpPr>
            <p:cNvPr id="8" name="グループ化 7">
              <a:extLst>
                <a:ext uri="{FF2B5EF4-FFF2-40B4-BE49-F238E27FC236}">
                  <a16:creationId xmlns:a16="http://schemas.microsoft.com/office/drawing/2014/main" id="{95406C7C-BFF8-C2A2-9CF0-D0853A2DF92C}"/>
                </a:ext>
              </a:extLst>
            </p:cNvPr>
            <p:cNvGrpSpPr/>
            <p:nvPr/>
          </p:nvGrpSpPr>
          <p:grpSpPr>
            <a:xfrm>
              <a:off x="306731" y="1887133"/>
              <a:ext cx="5486396" cy="3763362"/>
              <a:chOff x="306731" y="2256099"/>
              <a:chExt cx="5486396" cy="3763362"/>
            </a:xfrm>
          </p:grpSpPr>
          <p:pic>
            <p:nvPicPr>
              <p:cNvPr id="12" name="図 11">
                <a:extLst>
                  <a:ext uri="{FF2B5EF4-FFF2-40B4-BE49-F238E27FC236}">
                    <a16:creationId xmlns:a16="http://schemas.microsoft.com/office/drawing/2014/main" id="{3905AE7C-7CEB-9BFC-C2D0-CE849962966D}"/>
                  </a:ext>
                </a:extLst>
              </p:cNvPr>
              <p:cNvPicPr>
                <a:picLocks noChangeAspect="1"/>
              </p:cNvPicPr>
              <p:nvPr/>
            </p:nvPicPr>
            <p:blipFill>
              <a:blip r:embed="rId3"/>
              <a:srcRect/>
              <a:stretch/>
            </p:blipFill>
            <p:spPr>
              <a:xfrm>
                <a:off x="306731" y="2727624"/>
                <a:ext cx="5486396" cy="3291837"/>
              </a:xfrm>
              <a:prstGeom prst="rect">
                <a:avLst/>
              </a:prstGeom>
            </p:spPr>
          </p:pic>
          <p:sp>
            <p:nvSpPr>
              <p:cNvPr id="13" name="テキスト ボックス 12">
                <a:extLst>
                  <a:ext uri="{FF2B5EF4-FFF2-40B4-BE49-F238E27FC236}">
                    <a16:creationId xmlns:a16="http://schemas.microsoft.com/office/drawing/2014/main" id="{FB2F7394-9193-DBBC-532D-44AE768B8CFE}"/>
                  </a:ext>
                </a:extLst>
              </p:cNvPr>
              <p:cNvSpPr txBox="1"/>
              <p:nvPr/>
            </p:nvSpPr>
            <p:spPr>
              <a:xfrm>
                <a:off x="1762805" y="2256099"/>
                <a:ext cx="2574248" cy="461665"/>
              </a:xfrm>
              <a:prstGeom prst="rect">
                <a:avLst/>
              </a:prstGeom>
              <a:noFill/>
            </p:spPr>
            <p:txBody>
              <a:bodyPr wrap="square" rtlCol="0">
                <a:spAutoFit/>
              </a:bodyPr>
              <a:lstStyle/>
              <a:p>
                <a:pPr algn="ctr"/>
                <a:r>
                  <a:rPr kumimoji="1" lang="ja-JP" altLang="en-US" sz="2400"/>
                  <a:t>インストール数</a:t>
                </a:r>
              </a:p>
            </p:txBody>
          </p:sp>
        </p:grpSp>
        <p:grpSp>
          <p:nvGrpSpPr>
            <p:cNvPr id="9" name="グループ化 8">
              <a:extLst>
                <a:ext uri="{FF2B5EF4-FFF2-40B4-BE49-F238E27FC236}">
                  <a16:creationId xmlns:a16="http://schemas.microsoft.com/office/drawing/2014/main" id="{49B81026-1027-FB71-E9B6-E46CEFC8BA21}"/>
                </a:ext>
              </a:extLst>
            </p:cNvPr>
            <p:cNvGrpSpPr/>
            <p:nvPr/>
          </p:nvGrpSpPr>
          <p:grpSpPr>
            <a:xfrm>
              <a:off x="6099039" y="1883111"/>
              <a:ext cx="5486400" cy="3767387"/>
              <a:chOff x="6099039" y="1883111"/>
              <a:chExt cx="5486400" cy="3767387"/>
            </a:xfrm>
          </p:grpSpPr>
          <p:pic>
            <p:nvPicPr>
              <p:cNvPr id="10" name="図 9">
                <a:extLst>
                  <a:ext uri="{FF2B5EF4-FFF2-40B4-BE49-F238E27FC236}">
                    <a16:creationId xmlns:a16="http://schemas.microsoft.com/office/drawing/2014/main" id="{AC861BB9-C35F-14E3-125B-C8182E580E1C}"/>
                  </a:ext>
                </a:extLst>
              </p:cNvPr>
              <p:cNvPicPr>
                <a:picLocks noChangeAspect="1"/>
              </p:cNvPicPr>
              <p:nvPr/>
            </p:nvPicPr>
            <p:blipFill>
              <a:blip r:embed="rId4"/>
              <a:srcRect/>
              <a:stretch/>
            </p:blipFill>
            <p:spPr>
              <a:xfrm>
                <a:off x="6099039" y="2358658"/>
                <a:ext cx="5486400" cy="3291840"/>
              </a:xfrm>
              <a:prstGeom prst="rect">
                <a:avLst/>
              </a:prstGeom>
            </p:spPr>
          </p:pic>
          <p:sp>
            <p:nvSpPr>
              <p:cNvPr id="11" name="テキスト ボックス 10">
                <a:extLst>
                  <a:ext uri="{FF2B5EF4-FFF2-40B4-BE49-F238E27FC236}">
                    <a16:creationId xmlns:a16="http://schemas.microsoft.com/office/drawing/2014/main" id="{91C8550B-56CD-B8E3-307D-66B5C9EC60C1}"/>
                  </a:ext>
                </a:extLst>
              </p:cNvPr>
              <p:cNvSpPr txBox="1"/>
              <p:nvPr/>
            </p:nvSpPr>
            <p:spPr>
              <a:xfrm>
                <a:off x="7833361" y="1883111"/>
                <a:ext cx="2017756" cy="461665"/>
              </a:xfrm>
              <a:prstGeom prst="rect">
                <a:avLst/>
              </a:prstGeom>
              <a:noFill/>
            </p:spPr>
            <p:txBody>
              <a:bodyPr wrap="square" rtlCol="0">
                <a:spAutoFit/>
              </a:bodyPr>
              <a:lstStyle/>
              <a:p>
                <a:pPr algn="ctr"/>
                <a:r>
                  <a:rPr kumimoji="1" lang="ja-JP" altLang="en-US" sz="2400"/>
                  <a:t>スコア（★）</a:t>
                </a:r>
              </a:p>
            </p:txBody>
          </p:sp>
        </p:grpSp>
      </p:grpSp>
    </p:spTree>
    <p:extLst>
      <p:ext uri="{BB962C8B-B14F-4D97-AF65-F5344CB8AC3E}">
        <p14:creationId xmlns:p14="http://schemas.microsoft.com/office/powerpoint/2010/main" val="3735758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939789-5323-0EF5-578D-23BB1EF7FCEA}"/>
              </a:ext>
            </a:extLst>
          </p:cNvPr>
          <p:cNvSpPr>
            <a:spLocks noGrp="1"/>
          </p:cNvSpPr>
          <p:nvPr>
            <p:ph type="title"/>
          </p:nvPr>
        </p:nvSpPr>
        <p:spPr/>
        <p:txBody>
          <a:bodyPr/>
          <a:lstStyle/>
          <a:p>
            <a:r>
              <a:rPr lang="en-US" altLang="ja-JP" dirty="0"/>
              <a:t>RQ3</a:t>
            </a:r>
            <a:r>
              <a:rPr lang="ja-JP" altLang="en-US"/>
              <a:t> レビューの総数</a:t>
            </a:r>
            <a:endParaRPr kumimoji="1" lang="ja-JP" altLang="en-US"/>
          </a:p>
        </p:txBody>
      </p:sp>
      <p:sp>
        <p:nvSpPr>
          <p:cNvPr id="3" name="コンテンツ プレースホルダー 2">
            <a:extLst>
              <a:ext uri="{FF2B5EF4-FFF2-40B4-BE49-F238E27FC236}">
                <a16:creationId xmlns:a16="http://schemas.microsoft.com/office/drawing/2014/main" id="{775C6598-DD49-0827-AF2E-587524C3A56F}"/>
              </a:ext>
            </a:extLst>
          </p:cNvPr>
          <p:cNvSpPr>
            <a:spLocks noGrp="1"/>
          </p:cNvSpPr>
          <p:nvPr>
            <p:ph idx="1"/>
          </p:nvPr>
        </p:nvSpPr>
        <p:spPr>
          <a:xfrm>
            <a:off x="165697" y="5063559"/>
            <a:ext cx="11882216" cy="1431452"/>
          </a:xfrm>
        </p:spPr>
        <p:txBody>
          <a:bodyPr/>
          <a:lstStyle/>
          <a:p>
            <a:pPr>
              <a:buFont typeface="Arial" panose="020B0604020202020204" pitchFamily="34" charset="0"/>
              <a:buChar char="•"/>
            </a:pPr>
            <a:r>
              <a:rPr kumimoji="1" lang="en-US" altLang="ja-JP" dirty="0"/>
              <a:t>TFDD</a:t>
            </a:r>
            <a:r>
              <a:rPr kumimoji="1" lang="ja-JP" altLang="en-US"/>
              <a:t>の方がレビューが多い傾向にあった</a:t>
            </a:r>
          </a:p>
        </p:txBody>
      </p:sp>
      <p:sp>
        <p:nvSpPr>
          <p:cNvPr id="5" name="日付プレースホルダー 4">
            <a:extLst>
              <a:ext uri="{FF2B5EF4-FFF2-40B4-BE49-F238E27FC236}">
                <a16:creationId xmlns:a16="http://schemas.microsoft.com/office/drawing/2014/main" id="{72DAC5F7-0AFA-1555-2F05-56D5EDB06A19}"/>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B0F65A8E-1ED9-E4D7-6A46-1A894A89D107}"/>
              </a:ext>
            </a:extLst>
          </p:cNvPr>
          <p:cNvSpPr>
            <a:spLocks noGrp="1"/>
          </p:cNvSpPr>
          <p:nvPr>
            <p:ph type="sldNum" sz="quarter" idx="4"/>
          </p:nvPr>
        </p:nvSpPr>
        <p:spPr/>
        <p:txBody>
          <a:bodyPr/>
          <a:lstStyle/>
          <a:p>
            <a:fld id="{DDF0A04B-3F96-455C-AC58-511E5C06C175}" type="slidenum">
              <a:rPr lang="ja-JP" altLang="en-US" smtClean="0"/>
              <a:pPr/>
              <a:t>24</a:t>
            </a:fld>
            <a:endParaRPr lang="ja-JP" altLang="en-US" dirty="0"/>
          </a:p>
        </p:txBody>
      </p:sp>
      <p:grpSp>
        <p:nvGrpSpPr>
          <p:cNvPr id="7" name="グループ化 6">
            <a:extLst>
              <a:ext uri="{FF2B5EF4-FFF2-40B4-BE49-F238E27FC236}">
                <a16:creationId xmlns:a16="http://schemas.microsoft.com/office/drawing/2014/main" id="{175ACE30-B17E-3428-7CEB-4F59C8BB9137}"/>
              </a:ext>
            </a:extLst>
          </p:cNvPr>
          <p:cNvGrpSpPr/>
          <p:nvPr/>
        </p:nvGrpSpPr>
        <p:grpSpPr>
          <a:xfrm>
            <a:off x="3352800" y="1113292"/>
            <a:ext cx="5486400" cy="3767387"/>
            <a:chOff x="6099039" y="1883111"/>
            <a:chExt cx="5486400" cy="3767387"/>
          </a:xfrm>
        </p:grpSpPr>
        <p:pic>
          <p:nvPicPr>
            <p:cNvPr id="8" name="図 7">
              <a:extLst>
                <a:ext uri="{FF2B5EF4-FFF2-40B4-BE49-F238E27FC236}">
                  <a16:creationId xmlns:a16="http://schemas.microsoft.com/office/drawing/2014/main" id="{B55A45BA-BA88-C3CD-DC3C-7DD243844773}"/>
                </a:ext>
              </a:extLst>
            </p:cNvPr>
            <p:cNvPicPr>
              <a:picLocks noChangeAspect="1"/>
            </p:cNvPicPr>
            <p:nvPr/>
          </p:nvPicPr>
          <p:blipFill>
            <a:blip r:embed="rId2"/>
            <a:srcRect/>
            <a:stretch/>
          </p:blipFill>
          <p:spPr>
            <a:xfrm>
              <a:off x="6099039" y="2358658"/>
              <a:ext cx="5486400" cy="3291840"/>
            </a:xfrm>
            <a:prstGeom prst="rect">
              <a:avLst/>
            </a:prstGeom>
          </p:spPr>
        </p:pic>
        <p:sp>
          <p:nvSpPr>
            <p:cNvPr id="9" name="テキスト ボックス 8">
              <a:extLst>
                <a:ext uri="{FF2B5EF4-FFF2-40B4-BE49-F238E27FC236}">
                  <a16:creationId xmlns:a16="http://schemas.microsoft.com/office/drawing/2014/main" id="{B975F45A-9AC0-80B3-5CD8-2AAF4F36D1DC}"/>
                </a:ext>
              </a:extLst>
            </p:cNvPr>
            <p:cNvSpPr txBox="1"/>
            <p:nvPr/>
          </p:nvSpPr>
          <p:spPr>
            <a:xfrm>
              <a:off x="7833361" y="1883111"/>
              <a:ext cx="2017756" cy="461665"/>
            </a:xfrm>
            <a:prstGeom prst="rect">
              <a:avLst/>
            </a:prstGeom>
            <a:noFill/>
          </p:spPr>
          <p:txBody>
            <a:bodyPr wrap="square" rtlCol="0">
              <a:spAutoFit/>
            </a:bodyPr>
            <a:lstStyle/>
            <a:p>
              <a:pPr algn="ctr"/>
              <a:r>
                <a:rPr kumimoji="1" lang="ja-JP" altLang="en-US" sz="2400"/>
                <a:t>件数</a:t>
              </a:r>
            </a:p>
          </p:txBody>
        </p:sp>
      </p:grpSp>
    </p:spTree>
    <p:extLst>
      <p:ext uri="{BB962C8B-B14F-4D97-AF65-F5344CB8AC3E}">
        <p14:creationId xmlns:p14="http://schemas.microsoft.com/office/powerpoint/2010/main" val="2917695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B0ED56-2F85-9DA1-2175-F2298A68F940}"/>
              </a:ext>
            </a:extLst>
          </p:cNvPr>
          <p:cNvSpPr>
            <a:spLocks noGrp="1"/>
          </p:cNvSpPr>
          <p:nvPr>
            <p:ph type="title"/>
          </p:nvPr>
        </p:nvSpPr>
        <p:spPr/>
        <p:txBody>
          <a:bodyPr/>
          <a:lstStyle/>
          <a:p>
            <a:r>
              <a:rPr kumimoji="1" lang="en-US" altLang="ja-JP" dirty="0"/>
              <a:t>RQ3</a:t>
            </a:r>
            <a:r>
              <a:rPr kumimoji="1" lang="ja-JP" altLang="en-US"/>
              <a:t> </a:t>
            </a:r>
            <a:r>
              <a:rPr lang="ja-JP" altLang="en-US"/>
              <a:t>レビューの内容</a:t>
            </a:r>
            <a:endParaRPr kumimoji="1" lang="ja-JP" altLang="en-US"/>
          </a:p>
        </p:txBody>
      </p:sp>
      <p:sp>
        <p:nvSpPr>
          <p:cNvPr id="5" name="日付プレースホルダー 4">
            <a:extLst>
              <a:ext uri="{FF2B5EF4-FFF2-40B4-BE49-F238E27FC236}">
                <a16:creationId xmlns:a16="http://schemas.microsoft.com/office/drawing/2014/main" id="{BA4EF924-429F-1CD9-9CE5-83EA2031AA2D}"/>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DA31BD26-7B01-EE8C-7BB7-A31C9FC194A2}"/>
              </a:ext>
            </a:extLst>
          </p:cNvPr>
          <p:cNvSpPr>
            <a:spLocks noGrp="1"/>
          </p:cNvSpPr>
          <p:nvPr>
            <p:ph type="sldNum" sz="quarter" idx="4"/>
          </p:nvPr>
        </p:nvSpPr>
        <p:spPr/>
        <p:txBody>
          <a:bodyPr/>
          <a:lstStyle/>
          <a:p>
            <a:fld id="{DDF0A04B-3F96-455C-AC58-511E5C06C175}" type="slidenum">
              <a:rPr lang="ja-JP" altLang="en-US" smtClean="0"/>
              <a:pPr/>
              <a:t>25</a:t>
            </a:fld>
            <a:endParaRPr lang="ja-JP" altLang="en-US" dirty="0"/>
          </a:p>
        </p:txBody>
      </p:sp>
      <p:graphicFrame>
        <p:nvGraphicFramePr>
          <p:cNvPr id="7" name="表 6">
            <a:extLst>
              <a:ext uri="{FF2B5EF4-FFF2-40B4-BE49-F238E27FC236}">
                <a16:creationId xmlns:a16="http://schemas.microsoft.com/office/drawing/2014/main" id="{ADE73FCF-8E54-8AA6-5BCE-EC7624AF7BB3}"/>
              </a:ext>
            </a:extLst>
          </p:cNvPr>
          <p:cNvGraphicFramePr>
            <a:graphicFrameLocks noGrp="1"/>
          </p:cNvGraphicFramePr>
          <p:nvPr>
            <p:extLst>
              <p:ext uri="{D42A27DB-BD31-4B8C-83A1-F6EECF244321}">
                <p14:modId xmlns:p14="http://schemas.microsoft.com/office/powerpoint/2010/main" val="2350918329"/>
              </p:ext>
            </p:extLst>
          </p:nvPr>
        </p:nvGraphicFramePr>
        <p:xfrm>
          <a:off x="599495" y="1432940"/>
          <a:ext cx="10993010" cy="2139903"/>
        </p:xfrm>
        <a:graphic>
          <a:graphicData uri="http://schemas.openxmlformats.org/drawingml/2006/table">
            <a:tbl>
              <a:tblPr firstRow="1" bandRow="1">
                <a:tableStyleId>{5C22544A-7EE6-4342-B048-85BDC9FD1C3A}</a:tableStyleId>
              </a:tblPr>
              <a:tblGrid>
                <a:gridCol w="1570430">
                  <a:extLst>
                    <a:ext uri="{9D8B030D-6E8A-4147-A177-3AD203B41FA5}">
                      <a16:colId xmlns:a16="http://schemas.microsoft.com/office/drawing/2014/main" val="3523210724"/>
                    </a:ext>
                  </a:extLst>
                </a:gridCol>
                <a:gridCol w="1570430">
                  <a:extLst>
                    <a:ext uri="{9D8B030D-6E8A-4147-A177-3AD203B41FA5}">
                      <a16:colId xmlns:a16="http://schemas.microsoft.com/office/drawing/2014/main" val="899405985"/>
                    </a:ext>
                  </a:extLst>
                </a:gridCol>
                <a:gridCol w="1570430">
                  <a:extLst>
                    <a:ext uri="{9D8B030D-6E8A-4147-A177-3AD203B41FA5}">
                      <a16:colId xmlns:a16="http://schemas.microsoft.com/office/drawing/2014/main" val="2917529981"/>
                    </a:ext>
                  </a:extLst>
                </a:gridCol>
                <a:gridCol w="1570430">
                  <a:extLst>
                    <a:ext uri="{9D8B030D-6E8A-4147-A177-3AD203B41FA5}">
                      <a16:colId xmlns:a16="http://schemas.microsoft.com/office/drawing/2014/main" val="4023322643"/>
                    </a:ext>
                  </a:extLst>
                </a:gridCol>
                <a:gridCol w="1570430">
                  <a:extLst>
                    <a:ext uri="{9D8B030D-6E8A-4147-A177-3AD203B41FA5}">
                      <a16:colId xmlns:a16="http://schemas.microsoft.com/office/drawing/2014/main" val="406030267"/>
                    </a:ext>
                  </a:extLst>
                </a:gridCol>
                <a:gridCol w="1570430">
                  <a:extLst>
                    <a:ext uri="{9D8B030D-6E8A-4147-A177-3AD203B41FA5}">
                      <a16:colId xmlns:a16="http://schemas.microsoft.com/office/drawing/2014/main" val="1141061135"/>
                    </a:ext>
                  </a:extLst>
                </a:gridCol>
                <a:gridCol w="1570430">
                  <a:extLst>
                    <a:ext uri="{9D8B030D-6E8A-4147-A177-3AD203B41FA5}">
                      <a16:colId xmlns:a16="http://schemas.microsoft.com/office/drawing/2014/main" val="1022810269"/>
                    </a:ext>
                  </a:extLst>
                </a:gridCol>
              </a:tblGrid>
              <a:tr h="713301">
                <a:tc>
                  <a:txBody>
                    <a:bodyPr/>
                    <a:lstStyle/>
                    <a:p>
                      <a:r>
                        <a:rPr kumimoji="1" lang="ja-JP" altLang="en-US" sz="2400"/>
                        <a:t>カテゴリ</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r>
                        <a:rPr kumimoji="1" lang="ja-JP" altLang="en-US" sz="2000"/>
                        <a:t>フィードバック</a:t>
                      </a:r>
                      <a:endParaRPr kumimoji="1" lang="ja-JP" altLang="en-US" sz="3600"/>
                    </a:p>
                  </a:txBody>
                  <a:tcPr anchor="ctr">
                    <a:lnL w="38100" cap="flat" cmpd="sng" algn="ctr">
                      <a:solidFill>
                        <a:schemeClr val="bg1"/>
                      </a:solidFill>
                      <a:prstDash val="solid"/>
                      <a:round/>
                      <a:headEnd type="none" w="med" len="med"/>
                      <a:tailEnd type="none" w="med" len="med"/>
                    </a:lnL>
                  </a:tcPr>
                </a:tc>
                <a:tc>
                  <a:txBody>
                    <a:bodyPr/>
                    <a:lstStyle/>
                    <a:p>
                      <a:pPr algn="ctr"/>
                      <a:r>
                        <a:rPr kumimoji="1" lang="ja-JP" altLang="en-US" sz="2400"/>
                        <a:t>機能要望</a:t>
                      </a:r>
                    </a:p>
                  </a:txBody>
                  <a:tcPr anchor="ctr"/>
                </a:tc>
                <a:tc>
                  <a:txBody>
                    <a:bodyPr/>
                    <a:lstStyle/>
                    <a:p>
                      <a:pPr algn="ctr"/>
                      <a:r>
                        <a:rPr kumimoji="1" lang="ja-JP" altLang="en-US" sz="2400"/>
                        <a:t>バグ報告</a:t>
                      </a:r>
                    </a:p>
                  </a:txBody>
                  <a:tcPr anchor="ctr">
                    <a:lnR w="38100" cap="flat" cmpd="sng" algn="ctr">
                      <a:solidFill>
                        <a:schemeClr val="bg1"/>
                      </a:solidFill>
                      <a:prstDash val="solid"/>
                      <a:round/>
                      <a:headEnd type="none" w="med" len="med"/>
                      <a:tailEnd type="none" w="med" len="med"/>
                    </a:lnR>
                  </a:tcPr>
                </a:tc>
                <a:tc>
                  <a:txBody>
                    <a:bodyPr/>
                    <a:lstStyle/>
                    <a:p>
                      <a:pPr algn="ctr"/>
                      <a:r>
                        <a:rPr kumimoji="1" lang="ja-JP" altLang="en-US" sz="2400"/>
                        <a:t>肯定</a:t>
                      </a:r>
                    </a:p>
                  </a:txBody>
                  <a:tcPr anchor="ctr">
                    <a:lnL w="38100" cap="flat" cmpd="sng" algn="ctr">
                      <a:solidFill>
                        <a:schemeClr val="bg1"/>
                      </a:solidFill>
                      <a:prstDash val="solid"/>
                      <a:round/>
                      <a:headEnd type="none" w="med" len="med"/>
                      <a:tailEnd type="none" w="med" len="med"/>
                    </a:lnL>
                  </a:tcPr>
                </a:tc>
                <a:tc>
                  <a:txBody>
                    <a:bodyPr/>
                    <a:lstStyle/>
                    <a:p>
                      <a:pPr algn="ctr"/>
                      <a:r>
                        <a:rPr kumimoji="1" lang="ja-JP" altLang="en-US" sz="2400"/>
                        <a:t>中立</a:t>
                      </a:r>
                    </a:p>
                  </a:txBody>
                  <a:tcPr anchor="ctr"/>
                </a:tc>
                <a:tc>
                  <a:txBody>
                    <a:bodyPr/>
                    <a:lstStyle/>
                    <a:p>
                      <a:pPr algn="ctr"/>
                      <a:r>
                        <a:rPr kumimoji="1" lang="ja-JP" altLang="en-US" sz="2400"/>
                        <a:t>否定</a:t>
                      </a:r>
                    </a:p>
                  </a:txBody>
                  <a:tcPr anchor="ctr"/>
                </a:tc>
                <a:extLst>
                  <a:ext uri="{0D108BD9-81ED-4DB2-BD59-A6C34878D82A}">
                    <a16:rowId xmlns:a16="http://schemas.microsoft.com/office/drawing/2014/main" val="2876588618"/>
                  </a:ext>
                </a:extLst>
              </a:tr>
              <a:tr h="713301">
                <a:tc>
                  <a:txBody>
                    <a:bodyPr/>
                    <a:lstStyle/>
                    <a:p>
                      <a:pPr algn="ctr"/>
                      <a:r>
                        <a:rPr kumimoji="1" lang="en-US" altLang="ja-JP" sz="2400" dirty="0"/>
                        <a:t>Stable</a:t>
                      </a:r>
                      <a:endParaRPr kumimoji="1" lang="ja-JP" altLang="en-US" sz="2400"/>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a:r>
                        <a:rPr kumimoji="1" lang="en-US" altLang="ja-JP" sz="2400" dirty="0">
                          <a:solidFill>
                            <a:schemeClr val="tx1"/>
                          </a:solidFill>
                        </a:rPr>
                        <a:t>85.0</a:t>
                      </a:r>
                      <a:endParaRPr kumimoji="1" lang="ja-JP" altLang="en-US" sz="2400">
                        <a:solidFill>
                          <a:schemeClr val="tx1"/>
                        </a:solidFill>
                      </a:endParaRPr>
                    </a:p>
                  </a:txBody>
                  <a:tcPr anchor="ctr">
                    <a:lnL w="38100" cap="flat" cmpd="sng" algn="ctr">
                      <a:solidFill>
                        <a:schemeClr val="bg1"/>
                      </a:solidFill>
                      <a:prstDash val="solid"/>
                      <a:round/>
                      <a:headEnd type="none" w="med" len="med"/>
                      <a:tailEnd type="none" w="med" len="med"/>
                    </a:lnL>
                  </a:tcPr>
                </a:tc>
                <a:tc>
                  <a:txBody>
                    <a:bodyPr/>
                    <a:lstStyle/>
                    <a:p>
                      <a:pPr algn="r"/>
                      <a:r>
                        <a:rPr kumimoji="1" lang="en-US" altLang="ja-JP" sz="2400" dirty="0">
                          <a:solidFill>
                            <a:schemeClr val="tx1"/>
                          </a:solidFill>
                        </a:rPr>
                        <a:t>8.7</a:t>
                      </a:r>
                      <a:endParaRPr kumimoji="1" lang="ja-JP" altLang="en-US" sz="2400">
                        <a:solidFill>
                          <a:schemeClr val="tx1"/>
                        </a:solidFill>
                      </a:endParaRPr>
                    </a:p>
                  </a:txBody>
                  <a:tcPr anchor="ctr"/>
                </a:tc>
                <a:tc>
                  <a:txBody>
                    <a:bodyPr/>
                    <a:lstStyle/>
                    <a:p>
                      <a:pPr algn="r"/>
                      <a:r>
                        <a:rPr kumimoji="1" lang="en-US" altLang="ja-JP" sz="2400" dirty="0">
                          <a:solidFill>
                            <a:schemeClr val="tx1"/>
                          </a:solidFill>
                        </a:rPr>
                        <a:t>6.3</a:t>
                      </a:r>
                      <a:endParaRPr kumimoji="1" lang="ja-JP" altLang="en-US" sz="2400">
                        <a:solidFill>
                          <a:schemeClr val="tx1"/>
                        </a:solidFill>
                      </a:endParaRPr>
                    </a:p>
                  </a:txBody>
                  <a:tcPr anchor="ctr">
                    <a:lnR w="38100" cap="flat" cmpd="sng" algn="ctr">
                      <a:solidFill>
                        <a:schemeClr val="bg1"/>
                      </a:solidFill>
                      <a:prstDash val="solid"/>
                      <a:round/>
                      <a:headEnd type="none" w="med" len="med"/>
                      <a:tailEnd type="none" w="med" len="med"/>
                    </a:lnR>
                  </a:tcPr>
                </a:tc>
                <a:tc>
                  <a:txBody>
                    <a:bodyPr/>
                    <a:lstStyle/>
                    <a:p>
                      <a:pPr algn="r"/>
                      <a:r>
                        <a:rPr kumimoji="1" lang="en-US" altLang="ja-JP" sz="2400" dirty="0">
                          <a:solidFill>
                            <a:srgbClr val="FF0000"/>
                          </a:solidFill>
                        </a:rPr>
                        <a:t>78.6</a:t>
                      </a:r>
                      <a:endParaRPr kumimoji="1" lang="ja-JP" altLang="en-US" sz="2400">
                        <a:solidFill>
                          <a:srgbClr val="FF0000"/>
                        </a:solidFill>
                      </a:endParaRPr>
                    </a:p>
                  </a:txBody>
                  <a:tcPr anchor="ctr">
                    <a:lnL w="38100" cap="flat" cmpd="sng" algn="ctr">
                      <a:solidFill>
                        <a:schemeClr val="bg1"/>
                      </a:solidFill>
                      <a:prstDash val="solid"/>
                      <a:round/>
                      <a:headEnd type="none" w="med" len="med"/>
                      <a:tailEnd type="none" w="med" len="med"/>
                    </a:lnL>
                  </a:tcPr>
                </a:tc>
                <a:tc>
                  <a:txBody>
                    <a:bodyPr/>
                    <a:lstStyle/>
                    <a:p>
                      <a:pPr algn="r"/>
                      <a:r>
                        <a:rPr kumimoji="1" lang="en-US" altLang="ja-JP" sz="2400" dirty="0">
                          <a:solidFill>
                            <a:schemeClr val="tx1"/>
                          </a:solidFill>
                        </a:rPr>
                        <a:t>13.2</a:t>
                      </a:r>
                      <a:endParaRPr kumimoji="1" lang="ja-JP" altLang="en-US" sz="2400">
                        <a:solidFill>
                          <a:schemeClr val="tx1"/>
                        </a:solidFill>
                      </a:endParaRPr>
                    </a:p>
                  </a:txBody>
                  <a:tcPr anchor="ctr"/>
                </a:tc>
                <a:tc>
                  <a:txBody>
                    <a:bodyPr/>
                    <a:lstStyle/>
                    <a:p>
                      <a:pPr algn="r"/>
                      <a:r>
                        <a:rPr kumimoji="1" lang="en-US" altLang="ja-JP" sz="2400" dirty="0">
                          <a:solidFill>
                            <a:schemeClr val="tx1"/>
                          </a:solidFill>
                        </a:rPr>
                        <a:t>8.2</a:t>
                      </a:r>
                      <a:endParaRPr kumimoji="1" lang="ja-JP" altLang="en-US" sz="2400">
                        <a:solidFill>
                          <a:schemeClr val="tx1"/>
                        </a:solidFill>
                      </a:endParaRPr>
                    </a:p>
                  </a:txBody>
                  <a:tcPr anchor="ctr"/>
                </a:tc>
                <a:extLst>
                  <a:ext uri="{0D108BD9-81ED-4DB2-BD59-A6C34878D82A}">
                    <a16:rowId xmlns:a16="http://schemas.microsoft.com/office/drawing/2014/main" val="1216277039"/>
                  </a:ext>
                </a:extLst>
              </a:tr>
              <a:tr h="713301">
                <a:tc>
                  <a:txBody>
                    <a:bodyPr/>
                    <a:lstStyle/>
                    <a:p>
                      <a:pPr algn="ctr"/>
                      <a:r>
                        <a:rPr kumimoji="1" lang="en-US" altLang="ja-JP" sz="2400" dirty="0"/>
                        <a:t>TFDD</a:t>
                      </a:r>
                      <a:endParaRPr kumimoji="1" lang="ja-JP" altLang="en-US" sz="240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chemeClr val="tx1"/>
                          </a:solidFill>
                        </a:rPr>
                        <a:t>64.4</a:t>
                      </a:r>
                      <a:endParaRPr kumimoji="1" lang="ja-JP" altLang="en-US" sz="2400">
                        <a:solidFill>
                          <a:schemeClr val="tx1"/>
                        </a:solidFill>
                      </a:endParaRP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rgbClr val="FF0000"/>
                          </a:solidFill>
                        </a:rPr>
                        <a:t>18.5</a:t>
                      </a:r>
                      <a:endParaRPr kumimoji="1" lang="ja-JP" altLang="en-US" sz="2400">
                        <a:solidFill>
                          <a:srgbClr val="FF0000"/>
                        </a:solidFill>
                      </a:endParaRPr>
                    </a:p>
                  </a:txBody>
                  <a:tcPr anchor="ct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rgbClr val="FF0000"/>
                          </a:solidFill>
                        </a:rPr>
                        <a:t>17.2</a:t>
                      </a:r>
                      <a:endParaRPr kumimoji="1" lang="ja-JP" altLang="en-US" sz="2400">
                        <a:solidFill>
                          <a:srgbClr val="FF0000"/>
                        </a:solidFill>
                      </a:endParaRP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chemeClr val="tx1"/>
                          </a:solidFill>
                        </a:rPr>
                        <a:t>64.3</a:t>
                      </a:r>
                      <a:endParaRPr kumimoji="1" lang="ja-JP" altLang="en-US" sz="2400">
                        <a:solidFill>
                          <a:schemeClr val="tx1"/>
                        </a:solidFill>
                      </a:endParaRP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chemeClr val="tx1"/>
                          </a:solidFill>
                        </a:rPr>
                        <a:t>16.9</a:t>
                      </a:r>
                      <a:endParaRPr kumimoji="1" lang="ja-JP" altLang="en-US" sz="2400">
                        <a:solidFill>
                          <a:schemeClr val="tx1"/>
                        </a:solidFill>
                      </a:endParaRPr>
                    </a:p>
                  </a:txBody>
                  <a:tcPr anchor="ctr">
                    <a:lnB w="38100" cap="flat" cmpd="sng" algn="ctr">
                      <a:solidFill>
                        <a:schemeClr val="bg1"/>
                      </a:solidFill>
                      <a:prstDash val="solid"/>
                      <a:round/>
                      <a:headEnd type="none" w="med" len="med"/>
                      <a:tailEnd type="none" w="med" len="med"/>
                    </a:lnB>
                  </a:tcPr>
                </a:tc>
                <a:tc>
                  <a:txBody>
                    <a:bodyPr/>
                    <a:lstStyle/>
                    <a:p>
                      <a:pPr algn="r"/>
                      <a:r>
                        <a:rPr kumimoji="1" lang="en-US" altLang="ja-JP" sz="2400" dirty="0">
                          <a:solidFill>
                            <a:srgbClr val="FF0000"/>
                          </a:solidFill>
                        </a:rPr>
                        <a:t>18.8</a:t>
                      </a:r>
                      <a:endParaRPr kumimoji="1" lang="ja-JP" altLang="en-US" sz="2400">
                        <a:solidFill>
                          <a:srgbClr val="FF0000"/>
                        </a:solidFill>
                      </a:endParaRPr>
                    </a:p>
                  </a:txBody>
                  <a:tcPr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37833672"/>
                  </a:ext>
                </a:extLst>
              </a:tr>
            </a:tbl>
          </a:graphicData>
        </a:graphic>
      </p:graphicFrame>
      <p:sp>
        <p:nvSpPr>
          <p:cNvPr id="3" name="コンテンツ プレースホルダー 4">
            <a:extLst>
              <a:ext uri="{FF2B5EF4-FFF2-40B4-BE49-F238E27FC236}">
                <a16:creationId xmlns:a16="http://schemas.microsoft.com/office/drawing/2014/main" id="{E800EDB8-855C-821A-27E3-355B4A373813}"/>
              </a:ext>
            </a:extLst>
          </p:cNvPr>
          <p:cNvSpPr>
            <a:spLocks noGrp="1"/>
          </p:cNvSpPr>
          <p:nvPr>
            <p:ph idx="1"/>
          </p:nvPr>
        </p:nvSpPr>
        <p:spPr>
          <a:xfrm>
            <a:off x="144087" y="3937310"/>
            <a:ext cx="11882216" cy="2139903"/>
          </a:xfrm>
        </p:spPr>
        <p:txBody>
          <a:bodyPr>
            <a:noAutofit/>
          </a:bodyPr>
          <a:lstStyle/>
          <a:p>
            <a:pPr>
              <a:buFont typeface="Arial" panose="020B0604020202020204" pitchFamily="34" charset="0"/>
              <a:buChar char="•"/>
            </a:pPr>
            <a:r>
              <a:rPr lang="en-US" altLang="ja-JP" sz="3200" dirty="0"/>
              <a:t>GPT 4o-mini</a:t>
            </a:r>
            <a:r>
              <a:rPr lang="ja-JP" altLang="en-US" sz="3200"/>
              <a:t>でレビューをラベリング</a:t>
            </a:r>
            <a:endParaRPr lang="en-US" altLang="ja-JP" sz="3200" dirty="0"/>
          </a:p>
          <a:p>
            <a:pPr>
              <a:buFont typeface="Arial" panose="020B0604020202020204" pitchFamily="34" charset="0"/>
              <a:buChar char="•"/>
            </a:pPr>
            <a:r>
              <a:rPr lang="en-US" altLang="ja-JP" sz="3200" dirty="0"/>
              <a:t>TFDD</a:t>
            </a:r>
            <a:r>
              <a:rPr lang="ja-JP" altLang="en-US" sz="3200"/>
              <a:t>は機能要望</a:t>
            </a:r>
            <a:r>
              <a:rPr lang="en-US" altLang="ja-JP" sz="3200" dirty="0"/>
              <a:t>/</a:t>
            </a:r>
            <a:r>
              <a:rPr lang="ja-JP" altLang="en-US" sz="3200"/>
              <a:t>バグ報告、</a:t>
            </a:r>
            <a:r>
              <a:rPr lang="ja-JP" altLang="en-US" sz="3200" b="1"/>
              <a:t>否定</a:t>
            </a:r>
            <a:r>
              <a:rPr lang="ja-JP" altLang="en-US" sz="3200"/>
              <a:t>的な意見が多い</a:t>
            </a:r>
            <a:endParaRPr lang="en-US" altLang="ja-JP" sz="3200" dirty="0"/>
          </a:p>
          <a:p>
            <a:pPr lvl="1">
              <a:buFont typeface="Arial" panose="020B0604020202020204" pitchFamily="34" charset="0"/>
              <a:buChar char="•"/>
            </a:pPr>
            <a:r>
              <a:rPr lang="ja-JP" altLang="en-US" sz="2800"/>
              <a:t>現状の機能に</a:t>
            </a:r>
            <a:r>
              <a:rPr lang="ja-JP" altLang="en-US" sz="2800" b="1"/>
              <a:t>満足していない</a:t>
            </a:r>
            <a:endParaRPr lang="en-US" altLang="ja-JP" sz="2800" b="1" dirty="0"/>
          </a:p>
          <a:p>
            <a:pPr>
              <a:buFont typeface="Arial" panose="020B0604020202020204" pitchFamily="34" charset="0"/>
              <a:buChar char="•"/>
            </a:pPr>
            <a:r>
              <a:rPr lang="en-US" altLang="ja-JP" sz="3200" dirty="0"/>
              <a:t>Stable</a:t>
            </a:r>
            <a:r>
              <a:rPr lang="ja-JP" altLang="en-US" sz="3200"/>
              <a:t>は肯定的な意見が多い</a:t>
            </a:r>
            <a:endParaRPr lang="en-US" altLang="ja-JP" sz="3200" dirty="0"/>
          </a:p>
          <a:p>
            <a:pPr>
              <a:buFont typeface="Arial" panose="020B0604020202020204" pitchFamily="34" charset="0"/>
              <a:buChar char="•"/>
            </a:pPr>
            <a:endParaRPr lang="ja-JP" altLang="en-US" sz="3200"/>
          </a:p>
          <a:p>
            <a:pPr>
              <a:buFont typeface="Arial" panose="020B0604020202020204" pitchFamily="34" charset="0"/>
              <a:buChar char="•"/>
            </a:pPr>
            <a:endParaRPr lang="ja-JP" altLang="en-US"/>
          </a:p>
        </p:txBody>
      </p:sp>
      <p:sp>
        <p:nvSpPr>
          <p:cNvPr id="4" name="コンテンツ プレースホルダー 4">
            <a:extLst>
              <a:ext uri="{FF2B5EF4-FFF2-40B4-BE49-F238E27FC236}">
                <a16:creationId xmlns:a16="http://schemas.microsoft.com/office/drawing/2014/main" id="{DE5D65A0-AA2B-71B9-A651-023DC8349CC7}"/>
              </a:ext>
            </a:extLst>
          </p:cNvPr>
          <p:cNvSpPr txBox="1">
            <a:spLocks/>
          </p:cNvSpPr>
          <p:nvPr/>
        </p:nvSpPr>
        <p:spPr>
          <a:xfrm>
            <a:off x="165697" y="5184054"/>
            <a:ext cx="11882216" cy="1310957"/>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Arial" panose="020B0604020202020204" pitchFamily="34" charset="0"/>
              <a:buChar char="•"/>
            </a:pPr>
            <a:endParaRPr lang="ja-JP" altLang="en-US"/>
          </a:p>
        </p:txBody>
      </p:sp>
      <p:sp>
        <p:nvSpPr>
          <p:cNvPr id="8" name="テキスト ボックス 7">
            <a:extLst>
              <a:ext uri="{FF2B5EF4-FFF2-40B4-BE49-F238E27FC236}">
                <a16:creationId xmlns:a16="http://schemas.microsoft.com/office/drawing/2014/main" id="{FEC6AA21-5115-3685-5D8A-A80631E6BBAB}"/>
              </a:ext>
            </a:extLst>
          </p:cNvPr>
          <p:cNvSpPr txBox="1"/>
          <p:nvPr/>
        </p:nvSpPr>
        <p:spPr>
          <a:xfrm>
            <a:off x="9810963" y="1068473"/>
            <a:ext cx="1781542" cy="369332"/>
          </a:xfrm>
          <a:prstGeom prst="rect">
            <a:avLst/>
          </a:prstGeom>
          <a:noFill/>
        </p:spPr>
        <p:txBody>
          <a:bodyPr wrap="square" rtlCol="0">
            <a:spAutoFit/>
          </a:bodyPr>
          <a:lstStyle/>
          <a:p>
            <a:pPr algn="r"/>
            <a:r>
              <a:rPr kumimoji="1" lang="ja-JP" altLang="en-US"/>
              <a:t>単位</a:t>
            </a:r>
            <a:r>
              <a:rPr kumimoji="1" lang="en-US" altLang="ja-JP" dirty="0"/>
              <a:t> : </a:t>
            </a:r>
            <a:r>
              <a:rPr kumimoji="1" lang="ja-JP" altLang="en-US"/>
              <a:t>割合</a:t>
            </a:r>
            <a:r>
              <a:rPr kumimoji="1" lang="en-US" altLang="ja-JP" dirty="0"/>
              <a:t>(%)</a:t>
            </a:r>
            <a:endParaRPr kumimoji="1" lang="ja-JP" altLang="en-US"/>
          </a:p>
        </p:txBody>
      </p:sp>
    </p:spTree>
    <p:extLst>
      <p:ext uri="{BB962C8B-B14F-4D97-AF65-F5344CB8AC3E}">
        <p14:creationId xmlns:p14="http://schemas.microsoft.com/office/powerpoint/2010/main" val="1272911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8A993D-E9EF-B928-F682-2BF0E4EF9DB2}"/>
              </a:ext>
            </a:extLst>
          </p:cNvPr>
          <p:cNvSpPr>
            <a:spLocks noGrp="1"/>
          </p:cNvSpPr>
          <p:nvPr>
            <p:ph type="title"/>
          </p:nvPr>
        </p:nvSpPr>
        <p:spPr/>
        <p:txBody>
          <a:bodyPr/>
          <a:lstStyle/>
          <a:p>
            <a:r>
              <a:rPr lang="ja-JP" altLang="en-US"/>
              <a:t>考察　結果のまとめ</a:t>
            </a:r>
            <a:endParaRPr kumimoji="1" lang="ja-JP" altLang="en-US"/>
          </a:p>
        </p:txBody>
      </p:sp>
      <p:sp>
        <p:nvSpPr>
          <p:cNvPr id="5" name="日付プレースホルダー 4">
            <a:extLst>
              <a:ext uri="{FF2B5EF4-FFF2-40B4-BE49-F238E27FC236}">
                <a16:creationId xmlns:a16="http://schemas.microsoft.com/office/drawing/2014/main" id="{ECF60A58-B0A2-8798-08E3-0A164B75273F}"/>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3C0E332A-67E8-8905-66B9-9C8CDDB59AD6}"/>
              </a:ext>
            </a:extLst>
          </p:cNvPr>
          <p:cNvSpPr>
            <a:spLocks noGrp="1"/>
          </p:cNvSpPr>
          <p:nvPr>
            <p:ph type="sldNum" sz="quarter" idx="4"/>
          </p:nvPr>
        </p:nvSpPr>
        <p:spPr/>
        <p:txBody>
          <a:bodyPr/>
          <a:lstStyle/>
          <a:p>
            <a:fld id="{DDF0A04B-3F96-455C-AC58-511E5C06C175}" type="slidenum">
              <a:rPr lang="ja-JP" altLang="en-US" smtClean="0"/>
              <a:pPr/>
              <a:t>26</a:t>
            </a:fld>
            <a:endParaRPr lang="ja-JP" altLang="en-US" dirty="0"/>
          </a:p>
        </p:txBody>
      </p:sp>
      <p:sp>
        <p:nvSpPr>
          <p:cNvPr id="16" name="コンテンツ プレースホルダー 2">
            <a:extLst>
              <a:ext uri="{FF2B5EF4-FFF2-40B4-BE49-F238E27FC236}">
                <a16:creationId xmlns:a16="http://schemas.microsoft.com/office/drawing/2014/main" id="{D363558A-FDB3-13EB-6B2A-65B3B25AB2ED}"/>
              </a:ext>
            </a:extLst>
          </p:cNvPr>
          <p:cNvSpPr txBox="1">
            <a:spLocks/>
          </p:cNvSpPr>
          <p:nvPr/>
        </p:nvSpPr>
        <p:spPr>
          <a:xfrm>
            <a:off x="7042221" y="1441524"/>
            <a:ext cx="4237305" cy="3974951"/>
          </a:xfrm>
          <a:prstGeom prst="rect">
            <a:avLst/>
          </a:prstGeom>
        </p:spPr>
        <p:txBody>
          <a:bodyPr vert="horz" lIns="91440" tIns="45720" rIns="91440" bIns="45720" rtlCol="0">
            <a:norm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300">
                <a:solidFill>
                  <a:schemeClr val="tx1"/>
                </a:solidFill>
                <a:latin typeface="+mn-lt"/>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300">
                <a:solidFill>
                  <a:schemeClr val="tx1"/>
                </a:solidFill>
                <a:latin typeface="+mn-lt"/>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300">
                <a:solidFill>
                  <a:schemeClr val="tx1"/>
                </a:solidFill>
                <a:latin typeface="+mn-lt"/>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300">
                <a:solidFill>
                  <a:schemeClr val="tx1"/>
                </a:solidFill>
                <a:latin typeface="+mn-lt"/>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300">
                <a:solidFill>
                  <a:schemeClr val="tx1"/>
                </a:solidFill>
                <a:latin typeface="+mn-lt"/>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SzPct val="100000"/>
              <a:buFont typeface="游ゴシック" panose="020B0400000000000000" pitchFamily="50" charset="-128"/>
              <a:buNone/>
            </a:pPr>
            <a:endParaRPr lang="en-US" altLang="ja-JP" dirty="0"/>
          </a:p>
        </p:txBody>
      </p:sp>
      <p:graphicFrame>
        <p:nvGraphicFramePr>
          <p:cNvPr id="9" name="図表 8">
            <a:extLst>
              <a:ext uri="{FF2B5EF4-FFF2-40B4-BE49-F238E27FC236}">
                <a16:creationId xmlns:a16="http://schemas.microsoft.com/office/drawing/2014/main" id="{5FCC4BBA-8D3C-B826-6AC0-66E34339F642}"/>
              </a:ext>
            </a:extLst>
          </p:cNvPr>
          <p:cNvGraphicFramePr/>
          <p:nvPr>
            <p:extLst>
              <p:ext uri="{D42A27DB-BD31-4B8C-83A1-F6EECF244321}">
                <p14:modId xmlns:p14="http://schemas.microsoft.com/office/powerpoint/2010/main" val="1660796381"/>
              </p:ext>
            </p:extLst>
          </p:nvPr>
        </p:nvGraphicFramePr>
        <p:xfrm>
          <a:off x="710237" y="1088177"/>
          <a:ext cx="10771526"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4584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234FBA-294A-3182-2BB1-908A6D2C9E00}"/>
              </a:ext>
            </a:extLst>
          </p:cNvPr>
          <p:cNvSpPr>
            <a:spLocks noGrp="1"/>
          </p:cNvSpPr>
          <p:nvPr>
            <p:ph type="title"/>
          </p:nvPr>
        </p:nvSpPr>
        <p:spPr/>
        <p:txBody>
          <a:bodyPr/>
          <a:lstStyle/>
          <a:p>
            <a:r>
              <a:rPr kumimoji="1" lang="ja-JP" altLang="en-US"/>
              <a:t>考察</a:t>
            </a:r>
            <a:r>
              <a:rPr lang="ja-JP" altLang="en-US"/>
              <a:t>　結果の活用</a:t>
            </a:r>
            <a:r>
              <a:rPr kumimoji="1" lang="ja-JP" altLang="en-US"/>
              <a:t> </a:t>
            </a:r>
          </a:p>
        </p:txBody>
      </p:sp>
      <p:sp>
        <p:nvSpPr>
          <p:cNvPr id="5" name="日付プレースホルダー 4">
            <a:extLst>
              <a:ext uri="{FF2B5EF4-FFF2-40B4-BE49-F238E27FC236}">
                <a16:creationId xmlns:a16="http://schemas.microsoft.com/office/drawing/2014/main" id="{08CB693B-7FFE-8F41-9740-65016264A6F8}"/>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D41226D8-0BDB-E073-C36E-03D9987C61FE}"/>
              </a:ext>
            </a:extLst>
          </p:cNvPr>
          <p:cNvSpPr>
            <a:spLocks noGrp="1"/>
          </p:cNvSpPr>
          <p:nvPr>
            <p:ph type="sldNum" sz="quarter" idx="4"/>
          </p:nvPr>
        </p:nvSpPr>
        <p:spPr/>
        <p:txBody>
          <a:bodyPr/>
          <a:lstStyle/>
          <a:p>
            <a:fld id="{DDF0A04B-3F96-455C-AC58-511E5C06C175}" type="slidenum">
              <a:rPr lang="ja-JP" altLang="en-US" smtClean="0"/>
              <a:pPr/>
              <a:t>27</a:t>
            </a:fld>
            <a:endParaRPr lang="ja-JP" altLang="en-US" dirty="0"/>
          </a:p>
        </p:txBody>
      </p:sp>
      <p:graphicFrame>
        <p:nvGraphicFramePr>
          <p:cNvPr id="7" name="図表 6">
            <a:extLst>
              <a:ext uri="{FF2B5EF4-FFF2-40B4-BE49-F238E27FC236}">
                <a16:creationId xmlns:a16="http://schemas.microsoft.com/office/drawing/2014/main" id="{5A6EEAD6-71AF-A42D-4C5C-5141DE541BE0}"/>
              </a:ext>
            </a:extLst>
          </p:cNvPr>
          <p:cNvGraphicFramePr/>
          <p:nvPr>
            <p:extLst>
              <p:ext uri="{D42A27DB-BD31-4B8C-83A1-F6EECF244321}">
                <p14:modId xmlns:p14="http://schemas.microsoft.com/office/powerpoint/2010/main" val="1419772828"/>
              </p:ext>
            </p:extLst>
          </p:nvPr>
        </p:nvGraphicFramePr>
        <p:xfrm>
          <a:off x="1354699" y="1761472"/>
          <a:ext cx="9482602" cy="4004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2605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1460FA-F6D7-D284-5814-340447F94171}"/>
              </a:ext>
            </a:extLst>
          </p:cNvPr>
          <p:cNvSpPr>
            <a:spLocks noGrp="1"/>
          </p:cNvSpPr>
          <p:nvPr>
            <p:ph type="title"/>
          </p:nvPr>
        </p:nvSpPr>
        <p:spPr/>
        <p:txBody>
          <a:bodyPr/>
          <a:lstStyle/>
          <a:p>
            <a:r>
              <a:rPr kumimoji="1" lang="ja-JP" altLang="en-US"/>
              <a:t>結論</a:t>
            </a:r>
            <a:r>
              <a:rPr lang="ja-JP" altLang="en-US"/>
              <a:t>と展望</a:t>
            </a:r>
            <a:endParaRPr kumimoji="1" lang="ja-JP" altLang="en-US"/>
          </a:p>
        </p:txBody>
      </p:sp>
      <p:sp>
        <p:nvSpPr>
          <p:cNvPr id="5" name="日付プレースホルダー 4">
            <a:extLst>
              <a:ext uri="{FF2B5EF4-FFF2-40B4-BE49-F238E27FC236}">
                <a16:creationId xmlns:a16="http://schemas.microsoft.com/office/drawing/2014/main" id="{13C95E3B-0335-97A8-9096-9AD9F18DD957}"/>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674184F9-6D2B-76EF-DEEF-D3C23F1BB93B}"/>
              </a:ext>
            </a:extLst>
          </p:cNvPr>
          <p:cNvSpPr>
            <a:spLocks noGrp="1"/>
          </p:cNvSpPr>
          <p:nvPr>
            <p:ph type="sldNum" sz="quarter" idx="4"/>
          </p:nvPr>
        </p:nvSpPr>
        <p:spPr/>
        <p:txBody>
          <a:bodyPr/>
          <a:lstStyle/>
          <a:p>
            <a:fld id="{DDF0A04B-3F96-455C-AC58-511E5C06C175}" type="slidenum">
              <a:rPr lang="ja-JP" altLang="en-US" smtClean="0"/>
              <a:pPr/>
              <a:t>28</a:t>
            </a:fld>
            <a:endParaRPr lang="ja-JP" altLang="en-US" dirty="0"/>
          </a:p>
        </p:txBody>
      </p:sp>
      <p:sp>
        <p:nvSpPr>
          <p:cNvPr id="11" name="正方形/長方形 10">
            <a:extLst>
              <a:ext uri="{FF2B5EF4-FFF2-40B4-BE49-F238E27FC236}">
                <a16:creationId xmlns:a16="http://schemas.microsoft.com/office/drawing/2014/main" id="{0657ACC2-3919-599D-67AC-83EEA752D044}"/>
              </a:ext>
            </a:extLst>
          </p:cNvPr>
          <p:cNvSpPr/>
          <p:nvPr/>
        </p:nvSpPr>
        <p:spPr>
          <a:xfrm>
            <a:off x="923022" y="3862498"/>
            <a:ext cx="10324675" cy="457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9846604D-2A3C-4549-574B-7A930BB9B8FC}"/>
              </a:ext>
            </a:extLst>
          </p:cNvPr>
          <p:cNvSpPr txBox="1"/>
          <p:nvPr/>
        </p:nvSpPr>
        <p:spPr>
          <a:xfrm>
            <a:off x="923020" y="1694601"/>
            <a:ext cx="10324675" cy="1877437"/>
          </a:xfrm>
          <a:prstGeom prst="rect">
            <a:avLst/>
          </a:prstGeom>
          <a:noFill/>
        </p:spPr>
        <p:txBody>
          <a:bodyPr wrap="square" rtlCol="0">
            <a:spAutoFit/>
          </a:bodyPr>
          <a:lstStyle/>
          <a:p>
            <a:r>
              <a:rPr kumimoji="1" lang="ja-JP" altLang="en-US" sz="3200" b="1"/>
              <a:t>結論</a:t>
            </a:r>
            <a:endParaRPr kumimoji="1" lang="en-US" altLang="ja-JP" sz="3200" b="1" dirty="0"/>
          </a:p>
          <a:p>
            <a:pPr marL="914400" lvl="1" indent="-457200">
              <a:buFont typeface="Arial" panose="020B0604020202020204" pitchFamily="34" charset="0"/>
              <a:buChar char="•"/>
            </a:pPr>
            <a:r>
              <a:rPr kumimoji="1" lang="ja-JP" altLang="en-US" sz="2800"/>
              <a:t>調査したアプリ全体の</a:t>
            </a:r>
            <a:r>
              <a:rPr kumimoji="1" lang="en-US" altLang="ja-JP" sz="2800" dirty="0"/>
              <a:t>1/2</a:t>
            </a:r>
            <a:r>
              <a:rPr kumimoji="1" lang="ja-JP" altLang="en-US" sz="2800"/>
              <a:t>が</a:t>
            </a:r>
            <a:r>
              <a:rPr lang="en-US" altLang="ja-JP" sz="2800" dirty="0"/>
              <a:t>TFDD</a:t>
            </a:r>
            <a:r>
              <a:rPr lang="ja-JP" altLang="en-US" sz="2800"/>
              <a:t>に</a:t>
            </a:r>
            <a:r>
              <a:rPr kumimoji="1" lang="ja-JP" altLang="en-US" sz="2800"/>
              <a:t>直面</a:t>
            </a:r>
            <a:endParaRPr kumimoji="1" lang="en-US" altLang="ja-JP" sz="2800" dirty="0"/>
          </a:p>
          <a:p>
            <a:pPr marL="914400" lvl="1" indent="-457200">
              <a:buFont typeface="Arial" panose="020B0604020202020204" pitchFamily="34" charset="0"/>
              <a:buChar char="•"/>
            </a:pPr>
            <a:r>
              <a:rPr lang="ja-JP" altLang="en-US" sz="2800"/>
              <a:t>評価が高いアプリでも開発放棄のリスクがある</a:t>
            </a:r>
            <a:endParaRPr lang="en-US" altLang="ja-JP" sz="2800" dirty="0"/>
          </a:p>
          <a:p>
            <a:pPr marL="914400" lvl="1" indent="-457200">
              <a:buFont typeface="Arial" panose="020B0604020202020204" pitchFamily="34" charset="0"/>
              <a:buChar char="•"/>
            </a:pPr>
            <a:r>
              <a:rPr lang="en-US" altLang="ja-JP" sz="2800" dirty="0"/>
              <a:t>TFDD</a:t>
            </a:r>
            <a:r>
              <a:rPr lang="ja-JP" altLang="en-US" sz="2800"/>
              <a:t>には機能要望、バグ報告、否定的なレビューが多い</a:t>
            </a:r>
            <a:endParaRPr kumimoji="1" lang="ja-JP" altLang="en-US" sz="2800"/>
          </a:p>
        </p:txBody>
      </p:sp>
      <p:sp>
        <p:nvSpPr>
          <p:cNvPr id="13" name="テキスト ボックス 12">
            <a:extLst>
              <a:ext uri="{FF2B5EF4-FFF2-40B4-BE49-F238E27FC236}">
                <a16:creationId xmlns:a16="http://schemas.microsoft.com/office/drawing/2014/main" id="{8329CB7F-4D3B-A6CE-287F-658246167264}"/>
              </a:ext>
            </a:extLst>
          </p:cNvPr>
          <p:cNvSpPr txBox="1"/>
          <p:nvPr/>
        </p:nvSpPr>
        <p:spPr>
          <a:xfrm>
            <a:off x="923021" y="4198677"/>
            <a:ext cx="10324675" cy="1446550"/>
          </a:xfrm>
          <a:prstGeom prst="rect">
            <a:avLst/>
          </a:prstGeom>
          <a:noFill/>
        </p:spPr>
        <p:txBody>
          <a:bodyPr wrap="square" rtlCol="0">
            <a:spAutoFit/>
          </a:bodyPr>
          <a:lstStyle/>
          <a:p>
            <a:r>
              <a:rPr kumimoji="1" lang="ja-JP" altLang="en-US" sz="3200" b="1"/>
              <a:t>今後の展望</a:t>
            </a:r>
            <a:endParaRPr kumimoji="1" lang="en-US" altLang="ja-JP" sz="3200" b="1" dirty="0"/>
          </a:p>
          <a:p>
            <a:pPr marL="914400" lvl="1" indent="-457200">
              <a:buFont typeface="Arial" panose="020B0604020202020204" pitchFamily="34" charset="0"/>
              <a:buChar char="•"/>
            </a:pPr>
            <a:r>
              <a:rPr kumimoji="1" lang="en-US" altLang="ja-JP" sz="2800" dirty="0"/>
              <a:t>Survival</a:t>
            </a:r>
            <a:r>
              <a:rPr lang="ja-JP" altLang="en-US" sz="2800"/>
              <a:t>と</a:t>
            </a:r>
            <a:r>
              <a:rPr lang="en-US" altLang="ja-JP" sz="2800" dirty="0"/>
              <a:t>Abandoned</a:t>
            </a:r>
            <a:r>
              <a:rPr lang="ja-JP" altLang="en-US" sz="2800"/>
              <a:t>の違いについて分析する</a:t>
            </a:r>
            <a:endParaRPr lang="en-US" altLang="ja-JP" sz="2800" dirty="0"/>
          </a:p>
          <a:p>
            <a:pPr marL="914400" lvl="1" indent="-457200">
              <a:buFont typeface="Arial" panose="020B0604020202020204" pitchFamily="34" charset="0"/>
              <a:buChar char="•"/>
            </a:pPr>
            <a:r>
              <a:rPr kumimoji="1" lang="ja-JP" altLang="en-US" sz="2800"/>
              <a:t>復活するアプリの特徴について明らかにする</a:t>
            </a:r>
            <a:endParaRPr kumimoji="1" lang="en-US" altLang="ja-JP" sz="2800" dirty="0"/>
          </a:p>
        </p:txBody>
      </p:sp>
    </p:spTree>
    <p:extLst>
      <p:ext uri="{BB962C8B-B14F-4D97-AF65-F5344CB8AC3E}">
        <p14:creationId xmlns:p14="http://schemas.microsoft.com/office/powerpoint/2010/main" val="784125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AE1D27-7CE5-0772-7E52-082B2EAFD949}"/>
              </a:ext>
            </a:extLst>
          </p:cNvPr>
          <p:cNvSpPr>
            <a:spLocks noGrp="1"/>
          </p:cNvSpPr>
          <p:nvPr>
            <p:ph type="title"/>
          </p:nvPr>
        </p:nvSpPr>
        <p:spPr/>
        <p:txBody>
          <a:bodyPr/>
          <a:lstStyle/>
          <a:p>
            <a:r>
              <a:rPr kumimoji="1" lang="ja-JP" altLang="en-US"/>
              <a:t>参考文献</a:t>
            </a:r>
          </a:p>
        </p:txBody>
      </p:sp>
      <p:sp>
        <p:nvSpPr>
          <p:cNvPr id="3" name="コンテンツ プレースホルダー 2">
            <a:extLst>
              <a:ext uri="{FF2B5EF4-FFF2-40B4-BE49-F238E27FC236}">
                <a16:creationId xmlns:a16="http://schemas.microsoft.com/office/drawing/2014/main" id="{8AB04683-B965-1E64-EE00-1019CFEB8F40}"/>
              </a:ext>
            </a:extLst>
          </p:cNvPr>
          <p:cNvSpPr>
            <a:spLocks noGrp="1"/>
          </p:cNvSpPr>
          <p:nvPr>
            <p:ph idx="1"/>
          </p:nvPr>
        </p:nvSpPr>
        <p:spPr/>
        <p:txBody>
          <a:bodyPr>
            <a:normAutofit fontScale="92500" lnSpcReduction="10000"/>
          </a:bodyPr>
          <a:lstStyle/>
          <a:p>
            <a:pPr marL="342900" indent="-342900">
              <a:buFont typeface="+mj-lt"/>
              <a:buAutoNum type="arabicPeriod"/>
            </a:pPr>
            <a:r>
              <a:rPr lang="en" altLang="ja-JP" sz="1800" dirty="0"/>
              <a:t>Ouyang, Y., Guo, B., Guo, T., Cao, L., &amp; Yu, Z. (2018).</a:t>
            </a:r>
            <a:br>
              <a:rPr lang="en" altLang="ja-JP" sz="1800" dirty="0"/>
            </a:br>
            <a:r>
              <a:rPr lang="en" altLang="ja-JP" sz="1800" dirty="0"/>
              <a:t>Modeling and forecasting the popularity evolution of mobile apps: A multivariate Hawkes process approach.</a:t>
            </a:r>
            <a:br>
              <a:rPr lang="en" altLang="ja-JP" sz="1800" dirty="0"/>
            </a:br>
            <a:r>
              <a:rPr lang="en" altLang="ja-JP" sz="1800" dirty="0"/>
              <a:t>Proceedings of the ACM on Interactive, Mobile, Wearable and Ubiquitous Technologies, 2.</a:t>
            </a:r>
          </a:p>
          <a:p>
            <a:pPr marL="342900" indent="-342900">
              <a:buFont typeface="+mj-lt"/>
              <a:buAutoNum type="arabicPeriod"/>
            </a:pPr>
            <a:r>
              <a:rPr lang="en" altLang="ja-JP" sz="1800" b="1" dirty="0"/>
              <a:t>Williams, L., &amp; Kessler, R. (2003). Pair Programming Illuminated. Addison-Wesley.</a:t>
            </a:r>
            <a:endParaRPr lang="en" altLang="ja-JP" sz="1800" dirty="0"/>
          </a:p>
          <a:p>
            <a:pPr marL="342900" indent="-342900">
              <a:buFont typeface="+mj-lt"/>
              <a:buAutoNum type="arabicPeriod"/>
            </a:pPr>
            <a:r>
              <a:rPr lang="en" altLang="ja-JP" sz="1800" dirty="0"/>
              <a:t>Avelino, G., Constantinou, E., Valente, M.T., &amp; </a:t>
            </a:r>
            <a:r>
              <a:rPr lang="en" altLang="ja-JP" sz="1800" dirty="0" err="1"/>
              <a:t>Serebrenik</a:t>
            </a:r>
            <a:r>
              <a:rPr lang="en" altLang="ja-JP" sz="1800" dirty="0"/>
              <a:t>, A. (2019).</a:t>
            </a:r>
            <a:br>
              <a:rPr lang="en" altLang="ja-JP" sz="1800" dirty="0"/>
            </a:br>
            <a:r>
              <a:rPr lang="ja-JP" altLang="en" sz="1800"/>
              <a:t>「</a:t>
            </a:r>
            <a:r>
              <a:rPr lang="en" altLang="ja-JP" sz="1800" dirty="0"/>
              <a:t>On the abandonment and survival of open source projects: An empirical investigation</a:t>
            </a:r>
            <a:r>
              <a:rPr lang="ja-JP" altLang="en" sz="1800"/>
              <a:t>」</a:t>
            </a:r>
            <a:r>
              <a:rPr lang="en" altLang="ja-JP" sz="1800" dirty="0"/>
              <a:t>.</a:t>
            </a:r>
            <a:br>
              <a:rPr lang="en" altLang="ja-JP" sz="1800" dirty="0"/>
            </a:br>
            <a:r>
              <a:rPr lang="en" altLang="ja-JP" sz="1800" dirty="0"/>
              <a:t>International Symposium on Empirical Software Engineering and Measurement, pp. 1–12, IEEE.</a:t>
            </a:r>
          </a:p>
          <a:p>
            <a:pPr marL="342900" indent="-342900">
              <a:buFont typeface="+mj-lt"/>
              <a:buAutoNum type="arabicPeriod"/>
            </a:pPr>
            <a:r>
              <a:rPr lang="en" altLang="ja-JP" sz="1800" dirty="0"/>
              <a:t>Nourry, O., Kondo, M., Saito, S., </a:t>
            </a:r>
            <a:r>
              <a:rPr lang="en" altLang="ja-JP" sz="1800" dirty="0" err="1"/>
              <a:t>Iimura</a:t>
            </a:r>
            <a:r>
              <a:rPr lang="en" altLang="ja-JP" sz="1800" dirty="0"/>
              <a:t>, Y., </a:t>
            </a:r>
            <a:r>
              <a:rPr lang="en" altLang="ja-JP" sz="1800" dirty="0" err="1"/>
              <a:t>Ubayashi</a:t>
            </a:r>
            <a:r>
              <a:rPr lang="en" altLang="ja-JP" sz="1800" dirty="0"/>
              <a:t>, N., &amp; Kamei, Y. (2024).</a:t>
            </a:r>
            <a:br>
              <a:rPr lang="en" altLang="ja-JP" sz="1800" dirty="0"/>
            </a:br>
            <a:r>
              <a:rPr lang="en" altLang="ja-JP" sz="1800" dirty="0"/>
              <a:t>Myth: The loss of core developers is a critical issue for OSS communities.</a:t>
            </a:r>
            <a:br>
              <a:rPr lang="en" altLang="ja-JP" sz="1800" dirty="0"/>
            </a:br>
            <a:r>
              <a:rPr lang="en" altLang="ja-JP" sz="1800" dirty="0" err="1"/>
              <a:t>arXiv</a:t>
            </a:r>
            <a:r>
              <a:rPr lang="en" altLang="ja-JP" sz="1800" dirty="0"/>
              <a:t> preprint arXiv:2412.00313.</a:t>
            </a:r>
          </a:p>
          <a:p>
            <a:pPr marL="342900" indent="-342900">
              <a:buFont typeface="+mj-lt"/>
              <a:buAutoNum type="arabicPeriod"/>
            </a:pPr>
            <a:r>
              <a:rPr lang="en" altLang="ja-JP" sz="1800" dirty="0"/>
              <a:t>Anonymous. (2025). F-Droid Tabler: Web Dashboard Interface for F-Droid Repository. https://</a:t>
            </a:r>
            <a:r>
              <a:rPr lang="en" altLang="ja-JP" sz="1800" dirty="0" err="1"/>
              <a:t>fdroid.tabler.dev</a:t>
            </a:r>
            <a:r>
              <a:rPr lang="en" altLang="ja-JP" sz="1800" dirty="0"/>
              <a:t>/ (Accessed: Oct. 18, 2025).</a:t>
            </a:r>
          </a:p>
          <a:p>
            <a:pPr marL="342900" indent="-342900">
              <a:buFont typeface="+mj-lt"/>
              <a:buAutoNum type="arabicPeriod"/>
            </a:pPr>
            <a:r>
              <a:rPr lang="en" altLang="ja-JP" sz="1800" dirty="0">
                <a:hlinkClick r:id="rId3"/>
              </a:rPr>
              <a:t>https://github.com/aserg-ufmg/Truck-Factor</a:t>
            </a:r>
            <a:endParaRPr lang="en" altLang="ja-JP" sz="1800" dirty="0"/>
          </a:p>
          <a:p>
            <a:pPr>
              <a:buFont typeface="Arial" panose="020B0604020202020204" pitchFamily="34" charset="0"/>
              <a:buChar char="•"/>
            </a:pPr>
            <a:endParaRPr lang="en" altLang="ja-JP" sz="1800" dirty="0"/>
          </a:p>
          <a:p>
            <a:pPr>
              <a:buFont typeface="Arial" panose="020B0604020202020204" pitchFamily="34" charset="0"/>
              <a:buChar char="•"/>
            </a:pPr>
            <a:endParaRPr lang="en" altLang="ja-JP" sz="1800" dirty="0"/>
          </a:p>
          <a:p>
            <a:pPr>
              <a:buFont typeface="Arial" panose="020B0604020202020204" pitchFamily="34" charset="0"/>
              <a:buChar char="•"/>
            </a:pPr>
            <a:endParaRPr lang="en" altLang="ja-JP" sz="1800" dirty="0"/>
          </a:p>
          <a:p>
            <a:endParaRPr kumimoji="1" lang="ja-JP" altLang="en-US"/>
          </a:p>
        </p:txBody>
      </p:sp>
      <p:sp>
        <p:nvSpPr>
          <p:cNvPr id="5" name="日付プレースホルダー 4">
            <a:extLst>
              <a:ext uri="{FF2B5EF4-FFF2-40B4-BE49-F238E27FC236}">
                <a16:creationId xmlns:a16="http://schemas.microsoft.com/office/drawing/2014/main" id="{F9904AED-A5E7-85C8-D552-8505B79E60F3}"/>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41DDB121-2714-F80C-D611-229128088470}"/>
              </a:ext>
            </a:extLst>
          </p:cNvPr>
          <p:cNvSpPr>
            <a:spLocks noGrp="1"/>
          </p:cNvSpPr>
          <p:nvPr>
            <p:ph type="sldNum" sz="quarter" idx="4"/>
          </p:nvPr>
        </p:nvSpPr>
        <p:spPr/>
        <p:txBody>
          <a:bodyPr/>
          <a:lstStyle/>
          <a:p>
            <a:fld id="{DDF0A04B-3F96-455C-AC58-511E5C06C175}" type="slidenum">
              <a:rPr lang="ja-JP" altLang="en-US" smtClean="0"/>
              <a:pPr/>
              <a:t>29</a:t>
            </a:fld>
            <a:endParaRPr lang="ja-JP" altLang="en-US" dirty="0"/>
          </a:p>
        </p:txBody>
      </p:sp>
    </p:spTree>
    <p:extLst>
      <p:ext uri="{BB962C8B-B14F-4D97-AF65-F5344CB8AC3E}">
        <p14:creationId xmlns:p14="http://schemas.microsoft.com/office/powerpoint/2010/main" val="1743989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83F2-BF3D-E16A-4D5E-ED173E0DF65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491C5467-3CE7-8F7A-4C5C-D0046CB44CB8}"/>
              </a:ext>
            </a:extLst>
          </p:cNvPr>
          <p:cNvSpPr>
            <a:spLocks noGrp="1"/>
          </p:cNvSpPr>
          <p:nvPr>
            <p:ph type="title"/>
          </p:nvPr>
        </p:nvSpPr>
        <p:spPr/>
        <p:txBody>
          <a:bodyPr>
            <a:normAutofit/>
          </a:bodyPr>
          <a:lstStyle/>
          <a:p>
            <a:r>
              <a:rPr lang="ja-JP" altLang="en-US"/>
              <a:t>継続的な開発の必要性</a:t>
            </a:r>
            <a:endParaRPr lang="ja-JP" altLang="en-US" dirty="0"/>
          </a:p>
        </p:txBody>
      </p:sp>
      <p:sp>
        <p:nvSpPr>
          <p:cNvPr id="5" name="コンテンツ プレースホルダー 4">
            <a:extLst>
              <a:ext uri="{FF2B5EF4-FFF2-40B4-BE49-F238E27FC236}">
                <a16:creationId xmlns:a16="http://schemas.microsoft.com/office/drawing/2014/main" id="{9F74F8EF-D5FC-2B8D-3D0F-99145510B3B1}"/>
              </a:ext>
            </a:extLst>
          </p:cNvPr>
          <p:cNvSpPr>
            <a:spLocks noGrp="1"/>
          </p:cNvSpPr>
          <p:nvPr>
            <p:ph idx="1"/>
          </p:nvPr>
        </p:nvSpPr>
        <p:spPr/>
        <p:txBody>
          <a:bodyPr>
            <a:noAutofit/>
          </a:bodyPr>
          <a:lstStyle/>
          <a:p>
            <a:pPr>
              <a:buFont typeface="Arial" panose="020B0604020202020204" pitchFamily="34" charset="0"/>
              <a:buChar char="•"/>
            </a:pPr>
            <a:r>
              <a:rPr lang="en-US" altLang="ja-JP" dirty="0"/>
              <a:t> </a:t>
            </a:r>
            <a:r>
              <a:rPr lang="ja-JP" altLang="en-US"/>
              <a:t>アプリ</a:t>
            </a:r>
            <a:endParaRPr lang="en-US" altLang="ja-JP" dirty="0"/>
          </a:p>
          <a:p>
            <a:pPr lvl="1">
              <a:buFont typeface="Arial" panose="020B0604020202020204" pitchFamily="34" charset="0"/>
              <a:buChar char="•"/>
            </a:pPr>
            <a:r>
              <a:rPr lang="en-US" altLang="ja-JP" dirty="0"/>
              <a:t> </a:t>
            </a:r>
            <a:r>
              <a:rPr lang="ja-JP" altLang="en-US"/>
              <a:t>より多くのユーザーに長く使ってもらいたい</a:t>
            </a:r>
            <a:endParaRPr lang="en-US" altLang="ja-JP" dirty="0"/>
          </a:p>
          <a:p>
            <a:pPr lvl="1">
              <a:buFont typeface="Arial" panose="020B0604020202020204" pitchFamily="34" charset="0"/>
              <a:buChar char="•"/>
            </a:pPr>
            <a:r>
              <a:rPr lang="en-US" altLang="ja-JP" dirty="0"/>
              <a:t> </a:t>
            </a:r>
            <a:r>
              <a:rPr lang="ja-JP" altLang="en-US"/>
              <a:t>継続的な開発が必要</a:t>
            </a:r>
            <a:endParaRPr lang="en-US" altLang="ja-JP" dirty="0"/>
          </a:p>
          <a:p>
            <a:pPr lvl="2">
              <a:buFont typeface="Arial" panose="020B0604020202020204" pitchFamily="34" charset="0"/>
              <a:buChar char="•"/>
            </a:pPr>
            <a:r>
              <a:rPr lang="en-US" altLang="ja-JP" dirty="0"/>
              <a:t> </a:t>
            </a:r>
            <a:r>
              <a:rPr lang="ja-JP" altLang="en-US"/>
              <a:t>バグ修正や機能追加</a:t>
            </a:r>
            <a:endParaRPr lang="en-US" altLang="ja-JP" dirty="0"/>
          </a:p>
          <a:p>
            <a:pPr lvl="2">
              <a:buFont typeface="Arial" panose="020B0604020202020204" pitchFamily="34" charset="0"/>
              <a:buChar char="•"/>
            </a:pPr>
            <a:r>
              <a:rPr lang="en-US" altLang="ja-JP" dirty="0"/>
              <a:t> Apple, Google</a:t>
            </a:r>
            <a:r>
              <a:rPr lang="ja-JP" altLang="en-US"/>
              <a:t>への対応</a:t>
            </a:r>
            <a:endParaRPr lang="en-US" altLang="ja-JP" dirty="0"/>
          </a:p>
          <a:p>
            <a:pPr>
              <a:buFont typeface="Arial" panose="020B0604020202020204" pitchFamily="34" charset="0"/>
              <a:buChar char="•"/>
            </a:pPr>
            <a:r>
              <a:rPr lang="ja-JP" altLang="en-US"/>
              <a:t>ユーザー</a:t>
            </a:r>
            <a:endParaRPr lang="en-US" altLang="ja-JP" dirty="0"/>
          </a:p>
          <a:p>
            <a:pPr lvl="1">
              <a:buFont typeface="Arial" panose="020B0604020202020204" pitchFamily="34" charset="0"/>
              <a:buChar char="•"/>
            </a:pPr>
            <a:r>
              <a:rPr lang="en-US" altLang="ja-JP" dirty="0"/>
              <a:t> </a:t>
            </a:r>
            <a:r>
              <a:rPr lang="ja-JP" altLang="en-US"/>
              <a:t>完成度の高いアプリを長く使いたい</a:t>
            </a:r>
            <a:endParaRPr lang="en-US" altLang="ja-JP" dirty="0"/>
          </a:p>
          <a:p>
            <a:pPr lvl="1">
              <a:buFont typeface="Arial" panose="020B0604020202020204" pitchFamily="34" charset="0"/>
              <a:buChar char="•"/>
            </a:pPr>
            <a:r>
              <a:rPr lang="en-US" altLang="ja-JP" dirty="0"/>
              <a:t> </a:t>
            </a:r>
            <a:r>
              <a:rPr lang="ja-JP" altLang="en-US"/>
              <a:t>継続的に開発されているアプリを見つけたい</a:t>
            </a:r>
            <a:endParaRPr lang="en-US" altLang="ja-JP" dirty="0"/>
          </a:p>
        </p:txBody>
      </p:sp>
      <p:sp>
        <p:nvSpPr>
          <p:cNvPr id="6" name="日付プレースホルダー 5">
            <a:extLst>
              <a:ext uri="{FF2B5EF4-FFF2-40B4-BE49-F238E27FC236}">
                <a16:creationId xmlns:a16="http://schemas.microsoft.com/office/drawing/2014/main" id="{A31A0BCC-24C0-2B7A-F174-FADE39D66D39}"/>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CE40D911-AD07-0190-81D6-40E83E2D50E7}"/>
              </a:ext>
            </a:extLst>
          </p:cNvPr>
          <p:cNvSpPr>
            <a:spLocks noGrp="1"/>
          </p:cNvSpPr>
          <p:nvPr>
            <p:ph type="sldNum" sz="quarter" idx="4"/>
          </p:nvPr>
        </p:nvSpPr>
        <p:spPr/>
        <p:txBody>
          <a:bodyPr/>
          <a:lstStyle/>
          <a:p>
            <a:fld id="{DDF0A04B-3F96-455C-AC58-511E5C06C175}" type="slidenum">
              <a:rPr lang="ja-JP" altLang="en-US" smtClean="0"/>
              <a:pPr/>
              <a:t>3</a:t>
            </a:fld>
            <a:endParaRPr lang="ja-JP" altLang="en-US" dirty="0"/>
          </a:p>
        </p:txBody>
      </p:sp>
    </p:spTree>
    <p:extLst>
      <p:ext uri="{BB962C8B-B14F-4D97-AF65-F5344CB8AC3E}">
        <p14:creationId xmlns:p14="http://schemas.microsoft.com/office/powerpoint/2010/main" val="373078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5">
                                            <p:txEl>
                                              <p:pRg st="2" end="2"/>
                                            </p:txEl>
                                          </p:spTgt>
                                        </p:tgtEl>
                                        <p:attrNameLst>
                                          <p:attrName>style.fontWeight</p:attrName>
                                        </p:attrNameLst>
                                      </p:cBhvr>
                                      <p:to>
                                        <p:strVal val="bold"/>
                                      </p:to>
                                    </p:set>
                                  </p:childTnLst>
                                </p:cTn>
                              </p:par>
                              <p:par>
                                <p:cTn id="7" presetID="15" presetClass="emph" presetSubtype="0" nodeType="withEffect">
                                  <p:stCondLst>
                                    <p:cond delay="0"/>
                                  </p:stCondLst>
                                  <p:iterate type="lt">
                                    <p:tmAbs val="25"/>
                                  </p:iterate>
                                  <p:childTnLst>
                                    <p:set>
                                      <p:cBhvr override="childStyle">
                                        <p:cTn id="8" dur="indefinite"/>
                                        <p:tgtEl>
                                          <p:spTgt spid="5">
                                            <p:txEl>
                                              <p:pRg st="7" end="7"/>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AD2E3-5D38-5832-386F-2FA61520C0B9}"/>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E7F50B96-E981-9F90-673D-A1F0D5B49008}"/>
              </a:ext>
            </a:extLst>
          </p:cNvPr>
          <p:cNvSpPr>
            <a:spLocks noGrp="1"/>
          </p:cNvSpPr>
          <p:nvPr>
            <p:ph type="title"/>
          </p:nvPr>
        </p:nvSpPr>
        <p:spPr/>
        <p:txBody>
          <a:bodyPr>
            <a:normAutofit/>
          </a:bodyPr>
          <a:lstStyle/>
          <a:p>
            <a:r>
              <a:rPr lang="ja-JP" altLang="en-US"/>
              <a:t>開発活動の指標</a:t>
            </a:r>
            <a:r>
              <a:rPr lang="en-US" altLang="ja-JP" dirty="0"/>
              <a:t> Truck Factor</a:t>
            </a:r>
            <a:endParaRPr lang="ja-JP" altLang="en-US" dirty="0"/>
          </a:p>
        </p:txBody>
      </p:sp>
      <p:sp>
        <p:nvSpPr>
          <p:cNvPr id="5" name="コンテンツ プレースホルダー 4">
            <a:extLst>
              <a:ext uri="{FF2B5EF4-FFF2-40B4-BE49-F238E27FC236}">
                <a16:creationId xmlns:a16="http://schemas.microsoft.com/office/drawing/2014/main" id="{1E8C7316-8A5B-5763-97F3-118D2B4918D4}"/>
              </a:ext>
            </a:extLst>
          </p:cNvPr>
          <p:cNvSpPr>
            <a:spLocks noGrp="1"/>
          </p:cNvSpPr>
          <p:nvPr>
            <p:ph idx="1"/>
          </p:nvPr>
        </p:nvSpPr>
        <p:spPr/>
        <p:txBody>
          <a:bodyPr>
            <a:noAutofit/>
          </a:bodyPr>
          <a:lstStyle/>
          <a:p>
            <a:pPr marL="0" indent="0">
              <a:buNone/>
            </a:pPr>
            <a:r>
              <a:rPr lang="en-US" altLang="ja-JP" sz="3200" dirty="0"/>
              <a:t>Truck Factor</a:t>
            </a:r>
            <a:r>
              <a:rPr lang="ja-JP" altLang="en-US" sz="3200"/>
              <a:t>（</a:t>
            </a:r>
            <a:r>
              <a:rPr lang="en-US" altLang="ja-JP" sz="3200" dirty="0"/>
              <a:t>TF</a:t>
            </a:r>
            <a:r>
              <a:rPr lang="ja-JP" altLang="en-US" sz="3200"/>
              <a:t>）</a:t>
            </a:r>
            <a:r>
              <a:rPr lang="en-US" altLang="ja-JP" sz="3200" dirty="0"/>
              <a:t> </a:t>
            </a:r>
            <a:r>
              <a:rPr lang="en-US" altLang="ja-JP" sz="3200" baseline="-25000" dirty="0"/>
              <a:t>[2]</a:t>
            </a:r>
          </a:p>
          <a:p>
            <a:pPr lvl="1">
              <a:buFont typeface="Arial" panose="020B0604020202020204" pitchFamily="34" charset="0"/>
              <a:buChar char="•"/>
            </a:pPr>
            <a:r>
              <a:rPr lang="ja-JP" altLang="en-US" sz="2800"/>
              <a:t>あと何人抜けると開発が止まってしまうか</a:t>
            </a:r>
            <a:endParaRPr lang="en-US" altLang="ja-JP" sz="2800" dirty="0"/>
          </a:p>
          <a:p>
            <a:pPr lvl="1">
              <a:buFont typeface="Arial" panose="020B0604020202020204" pitchFamily="34" charset="0"/>
              <a:buChar char="•"/>
            </a:pPr>
            <a:r>
              <a:rPr lang="ja-JP" altLang="en-US" sz="2800"/>
              <a:t>開発者のオーサーシップ</a:t>
            </a:r>
            <a:r>
              <a:rPr lang="en-US" altLang="ja-JP" sz="2800" dirty="0"/>
              <a:t>(DOA)</a:t>
            </a:r>
            <a:r>
              <a:rPr lang="ja-JP" altLang="en-US" sz="2800"/>
              <a:t>で決まる</a:t>
            </a:r>
            <a:endParaRPr lang="en-US" altLang="ja-JP" sz="2800" dirty="0"/>
          </a:p>
          <a:p>
            <a:pPr lvl="1">
              <a:buFont typeface="Arial" panose="020B0604020202020204" pitchFamily="34" charset="0"/>
              <a:buChar char="•"/>
            </a:pPr>
            <a:endParaRPr lang="en-US" altLang="ja-JP" sz="2800" dirty="0"/>
          </a:p>
          <a:p>
            <a:pPr marL="0" indent="0">
              <a:buNone/>
            </a:pPr>
            <a:r>
              <a:rPr lang="ja-JP" altLang="en-US" sz="3200"/>
              <a:t>計算方法</a:t>
            </a:r>
            <a:endParaRPr lang="en-US" altLang="ja-JP" sz="3200" dirty="0"/>
          </a:p>
          <a:p>
            <a:pPr marL="962025" lvl="1" indent="-514350">
              <a:buFont typeface="+mj-lt"/>
              <a:buAutoNum type="arabicPeriod"/>
            </a:pPr>
            <a:r>
              <a:rPr lang="ja-JP" altLang="en-US" sz="2800"/>
              <a:t>プロジェクト中の対象言語をきめる</a:t>
            </a:r>
            <a:endParaRPr lang="en-US" altLang="ja-JP" sz="2800" dirty="0"/>
          </a:p>
          <a:p>
            <a:pPr marL="962025" lvl="1" indent="-514350">
              <a:buFont typeface="+mj-lt"/>
              <a:buAutoNum type="arabicPeriod"/>
            </a:pPr>
            <a:r>
              <a:rPr lang="ja-JP" altLang="en-US" sz="2800"/>
              <a:t>ファイルと開発者をリストアップ</a:t>
            </a:r>
            <a:endParaRPr lang="en-US" altLang="ja-JP" sz="2800" dirty="0"/>
          </a:p>
          <a:p>
            <a:pPr marL="962025" lvl="1" indent="-514350">
              <a:buFont typeface="+mj-lt"/>
              <a:buAutoNum type="arabicPeriod"/>
            </a:pPr>
            <a:r>
              <a:rPr lang="ja-JP" altLang="en-US" sz="2800"/>
              <a:t>各ファイルに対し開発者ごとの</a:t>
            </a:r>
            <a:r>
              <a:rPr lang="en-US" altLang="ja-JP" sz="2800" dirty="0"/>
              <a:t>DOA</a:t>
            </a:r>
            <a:r>
              <a:rPr lang="ja-JP" altLang="en-US" sz="2800"/>
              <a:t>を計算する</a:t>
            </a:r>
            <a:endParaRPr lang="en-US" altLang="ja-JP" sz="2800" dirty="0"/>
          </a:p>
          <a:p>
            <a:pPr marL="962025" lvl="1" indent="-514350">
              <a:buFont typeface="+mj-lt"/>
              <a:buAutoNum type="arabicPeriod"/>
            </a:pPr>
            <a:r>
              <a:rPr lang="en-US" altLang="ja-JP" sz="2800" dirty="0"/>
              <a:t>DOA</a:t>
            </a:r>
            <a:r>
              <a:rPr lang="ja-JP" altLang="en-US" sz="2800"/>
              <a:t>が閾値を超えるために必要な最小人数から</a:t>
            </a:r>
            <a:r>
              <a:rPr lang="en-US" altLang="ja-JP" sz="2800" dirty="0"/>
              <a:t>TF</a:t>
            </a:r>
            <a:r>
              <a:rPr lang="ja-JP" altLang="en-US" sz="2800"/>
              <a:t>を推定</a:t>
            </a:r>
            <a:endParaRPr lang="en-US" altLang="ja-JP" sz="2800" dirty="0"/>
          </a:p>
        </p:txBody>
      </p:sp>
      <p:sp>
        <p:nvSpPr>
          <p:cNvPr id="6" name="日付プレースホルダー 5">
            <a:extLst>
              <a:ext uri="{FF2B5EF4-FFF2-40B4-BE49-F238E27FC236}">
                <a16:creationId xmlns:a16="http://schemas.microsoft.com/office/drawing/2014/main" id="{B361149A-1E24-32E6-C947-2F313E79B85C}"/>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800E1021-106C-4528-5756-2EC4D0703901}"/>
              </a:ext>
            </a:extLst>
          </p:cNvPr>
          <p:cNvSpPr>
            <a:spLocks noGrp="1"/>
          </p:cNvSpPr>
          <p:nvPr>
            <p:ph type="sldNum" sz="quarter" idx="4"/>
          </p:nvPr>
        </p:nvSpPr>
        <p:spPr/>
        <p:txBody>
          <a:bodyPr/>
          <a:lstStyle/>
          <a:p>
            <a:fld id="{DDF0A04B-3F96-455C-AC58-511E5C06C175}" type="slidenum">
              <a:rPr lang="ja-JP" altLang="en-US" smtClean="0"/>
              <a:pPr/>
              <a:t>4</a:t>
            </a:fld>
            <a:endParaRPr lang="ja-JP" altLang="en-US" dirty="0"/>
          </a:p>
        </p:txBody>
      </p:sp>
      <p:sp>
        <p:nvSpPr>
          <p:cNvPr id="2" name="角丸四角形吹き出し 1">
            <a:extLst>
              <a:ext uri="{FF2B5EF4-FFF2-40B4-BE49-F238E27FC236}">
                <a16:creationId xmlns:a16="http://schemas.microsoft.com/office/drawing/2014/main" id="{5E84BBEF-59CF-BA74-D83E-36F50713B0EF}"/>
              </a:ext>
            </a:extLst>
          </p:cNvPr>
          <p:cNvSpPr/>
          <p:nvPr/>
        </p:nvSpPr>
        <p:spPr>
          <a:xfrm>
            <a:off x="8493310" y="3197228"/>
            <a:ext cx="2555149" cy="1416269"/>
          </a:xfrm>
          <a:prstGeom prst="wedgeRoundRectCallout">
            <a:avLst>
              <a:gd name="adj1" fmla="val -63737"/>
              <a:gd name="adj2" fmla="val 79396"/>
              <a:gd name="adj3" fmla="val 16667"/>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buFont typeface="Arial" panose="020B0604020202020204" pitchFamily="34" charset="0"/>
              <a:buChar char="•"/>
            </a:pPr>
            <a:r>
              <a:rPr kumimoji="1" lang="ja-JP" altLang="en-US" sz="2000">
                <a:solidFill>
                  <a:sysClr val="windowText" lastClr="000000"/>
                </a:solidFill>
              </a:rPr>
              <a:t>作成</a:t>
            </a:r>
            <a:r>
              <a:rPr lang="ja-JP" altLang="en-US" sz="2000">
                <a:solidFill>
                  <a:sysClr val="windowText" lastClr="000000"/>
                </a:solidFill>
              </a:rPr>
              <a:t>者であるか</a:t>
            </a:r>
            <a:endParaRPr kumimoji="1" lang="en-US" altLang="ja-JP" sz="2000" dirty="0">
              <a:solidFill>
                <a:sysClr val="windowText" lastClr="000000"/>
              </a:solidFill>
            </a:endParaRPr>
          </a:p>
          <a:p>
            <a:pPr marL="342900" indent="-342900">
              <a:buFont typeface="Arial" panose="020B0604020202020204" pitchFamily="34" charset="0"/>
              <a:buChar char="•"/>
            </a:pPr>
            <a:r>
              <a:rPr kumimoji="1" lang="ja-JP" altLang="en-US" sz="2000">
                <a:solidFill>
                  <a:sysClr val="windowText" lastClr="000000"/>
                </a:solidFill>
              </a:rPr>
              <a:t>変更量</a:t>
            </a:r>
            <a:endParaRPr kumimoji="1" lang="en-US" altLang="ja-JP" sz="2000" dirty="0">
              <a:solidFill>
                <a:sysClr val="windowText" lastClr="000000"/>
              </a:solidFill>
            </a:endParaRPr>
          </a:p>
          <a:p>
            <a:pPr marL="800100" lvl="1" indent="-342900">
              <a:buFont typeface="Arial" panose="020B0604020202020204" pitchFamily="34" charset="0"/>
              <a:buChar char="•"/>
            </a:pPr>
            <a:r>
              <a:rPr lang="ja-JP" altLang="en-US" sz="2000">
                <a:solidFill>
                  <a:sysClr val="windowText" lastClr="000000"/>
                </a:solidFill>
              </a:rPr>
              <a:t>絶対量</a:t>
            </a:r>
            <a:endParaRPr lang="en-US" altLang="ja-JP" sz="2000" dirty="0">
              <a:solidFill>
                <a:sysClr val="windowText" lastClr="000000"/>
              </a:solidFill>
            </a:endParaRPr>
          </a:p>
          <a:p>
            <a:pPr marL="800100" lvl="1" indent="-342900">
              <a:buFont typeface="Arial" panose="020B0604020202020204" pitchFamily="34" charset="0"/>
              <a:buChar char="•"/>
            </a:pPr>
            <a:r>
              <a:rPr kumimoji="1" lang="ja-JP" altLang="en-US" sz="2000">
                <a:solidFill>
                  <a:sysClr val="windowText" lastClr="000000"/>
                </a:solidFill>
              </a:rPr>
              <a:t>相対量</a:t>
            </a:r>
            <a:endParaRPr kumimoji="1" lang="en-US" altLang="ja-JP" sz="2000" dirty="0">
              <a:solidFill>
                <a:sysClr val="windowText" lastClr="000000"/>
              </a:solidFill>
            </a:endParaRPr>
          </a:p>
        </p:txBody>
      </p:sp>
      <p:sp>
        <p:nvSpPr>
          <p:cNvPr id="22" name="テキスト ボックス 21">
            <a:extLst>
              <a:ext uri="{FF2B5EF4-FFF2-40B4-BE49-F238E27FC236}">
                <a16:creationId xmlns:a16="http://schemas.microsoft.com/office/drawing/2014/main" id="{63110A1B-82DD-A7A5-313B-10BCEAA9CD27}"/>
              </a:ext>
            </a:extLst>
          </p:cNvPr>
          <p:cNvSpPr txBox="1"/>
          <p:nvPr/>
        </p:nvSpPr>
        <p:spPr>
          <a:xfrm>
            <a:off x="279995" y="6322178"/>
            <a:ext cx="7139377" cy="307777"/>
          </a:xfrm>
          <a:prstGeom prst="rect">
            <a:avLst/>
          </a:prstGeom>
          <a:noFill/>
        </p:spPr>
        <p:txBody>
          <a:bodyPr wrap="square" rtlCol="0">
            <a:spAutoFit/>
          </a:bodyPr>
          <a:lstStyle/>
          <a:p>
            <a:r>
              <a:rPr lang="en" altLang="ja-JP" sz="1400" dirty="0">
                <a:solidFill>
                  <a:schemeClr val="bg1">
                    <a:lumMod val="50000"/>
                  </a:schemeClr>
                </a:solidFill>
              </a:rPr>
              <a:t>[2] </a:t>
            </a:r>
            <a:r>
              <a:rPr lang="en" altLang="ja-JP" sz="1400" b="1" dirty="0">
                <a:solidFill>
                  <a:schemeClr val="bg1">
                    <a:lumMod val="50000"/>
                  </a:schemeClr>
                </a:solidFill>
              </a:rPr>
              <a:t>Williams &amp; Kessler (2003) </a:t>
            </a:r>
            <a:r>
              <a:rPr lang="en" altLang="ja-JP" sz="1400" i="1" dirty="0">
                <a:solidFill>
                  <a:schemeClr val="bg1">
                    <a:lumMod val="50000"/>
                  </a:schemeClr>
                </a:solidFill>
              </a:rPr>
              <a:t>Pair Programming </a:t>
            </a:r>
            <a:r>
              <a:rPr lang="en" altLang="ja-JP" sz="1400" i="1" dirty="0" err="1">
                <a:solidFill>
                  <a:schemeClr val="bg1">
                    <a:lumMod val="50000"/>
                  </a:schemeClr>
                </a:solidFill>
              </a:rPr>
              <a:t>Illuminated.zd</a:t>
            </a:r>
            <a:endParaRPr lang="en" altLang="ja-JP" sz="1400" i="1" dirty="0">
              <a:solidFill>
                <a:schemeClr val="bg1">
                  <a:lumMod val="50000"/>
                </a:schemeClr>
              </a:solidFill>
            </a:endParaRPr>
          </a:p>
        </p:txBody>
      </p:sp>
    </p:spTree>
    <p:extLst>
      <p:ext uri="{BB962C8B-B14F-4D97-AF65-F5344CB8AC3E}">
        <p14:creationId xmlns:p14="http://schemas.microsoft.com/office/powerpoint/2010/main" val="3831722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72F9F-D42C-2DB9-D90A-EB5FDF3E8ABB}"/>
            </a:ext>
          </a:extLst>
        </p:cNvPr>
        <p:cNvGrpSpPr/>
        <p:nvPr/>
      </p:nvGrpSpPr>
      <p:grpSpPr>
        <a:xfrm>
          <a:off x="0" y="0"/>
          <a:ext cx="0" cy="0"/>
          <a:chOff x="0" y="0"/>
          <a:chExt cx="0" cy="0"/>
        </a:xfrm>
      </p:grpSpPr>
      <p:sp>
        <p:nvSpPr>
          <p:cNvPr id="22" name="コンテンツ プレースホルダー 4">
            <a:extLst>
              <a:ext uri="{FF2B5EF4-FFF2-40B4-BE49-F238E27FC236}">
                <a16:creationId xmlns:a16="http://schemas.microsoft.com/office/drawing/2014/main" id="{AE4649D7-FFB0-35A1-4F13-E9E362E8349B}"/>
              </a:ext>
            </a:extLst>
          </p:cNvPr>
          <p:cNvSpPr>
            <a:spLocks noGrp="1"/>
          </p:cNvSpPr>
          <p:nvPr>
            <p:ph idx="1"/>
          </p:nvPr>
        </p:nvSpPr>
        <p:spPr>
          <a:xfrm>
            <a:off x="165697" y="1092370"/>
            <a:ext cx="11882216" cy="5402641"/>
          </a:xfrm>
        </p:spPr>
        <p:txBody>
          <a:bodyPr>
            <a:noAutofit/>
          </a:bodyPr>
          <a:lstStyle/>
          <a:p>
            <a:pPr marL="0" indent="0">
              <a:buNone/>
            </a:pPr>
            <a:r>
              <a:rPr lang="ja-JP" altLang="en-US" sz="3200" b="1"/>
              <a:t>コア開発者（</a:t>
            </a:r>
            <a:r>
              <a:rPr lang="en" altLang="ja-JP" sz="3200" dirty="0"/>
              <a:t> Truck Factor Developer </a:t>
            </a:r>
            <a:r>
              <a:rPr lang="ja-JP" altLang="en-US" sz="3200" b="1"/>
              <a:t>）</a:t>
            </a:r>
            <a:endParaRPr lang="en-US" altLang="ja-JP" sz="3200" b="1" dirty="0"/>
          </a:p>
          <a:p>
            <a:pPr lvl="1">
              <a:buFont typeface="Arial" panose="020B0604020202020204" pitchFamily="34" charset="0"/>
              <a:buChar char="•"/>
            </a:pPr>
            <a:r>
              <a:rPr lang="en-US" altLang="ja-JP" sz="2800" dirty="0"/>
              <a:t>Truck Factor</a:t>
            </a:r>
            <a:r>
              <a:rPr lang="ja-JP" altLang="en-US" sz="2800"/>
              <a:t>にカウントされている開発者</a:t>
            </a:r>
            <a:endParaRPr lang="en-US" altLang="ja-JP" sz="2800" dirty="0"/>
          </a:p>
          <a:p>
            <a:pPr lvl="1">
              <a:buFont typeface="Arial" panose="020B0604020202020204" pitchFamily="34" charset="0"/>
              <a:buChar char="•"/>
            </a:pPr>
            <a:r>
              <a:rPr lang="ja-JP" altLang="en-US" sz="2800"/>
              <a:t>各ファイルのオーサーシップで決まる</a:t>
            </a:r>
            <a:endParaRPr lang="en-US" altLang="ja-JP" sz="2800" dirty="0"/>
          </a:p>
          <a:p>
            <a:pPr marL="0" indent="0">
              <a:buNone/>
            </a:pPr>
            <a:r>
              <a:rPr lang="en" altLang="ja-JP" sz="3200" dirty="0"/>
              <a:t>Truck Factor Developer Detachment</a:t>
            </a:r>
            <a:r>
              <a:rPr lang="ja-JP" altLang="en-US" sz="3200"/>
              <a:t>（</a:t>
            </a:r>
            <a:r>
              <a:rPr lang="en-US" altLang="ja-JP" sz="3200" u="sng" dirty="0"/>
              <a:t>TFDD</a:t>
            </a:r>
            <a:r>
              <a:rPr lang="ja-JP" altLang="en-US" sz="3200"/>
              <a:t>）</a:t>
            </a:r>
            <a:r>
              <a:rPr lang="en-US" altLang="ja-JP" sz="3200" baseline="-25000" dirty="0"/>
              <a:t>[3]</a:t>
            </a:r>
            <a:endParaRPr lang="en-US" altLang="ja-JP" sz="2800" dirty="0"/>
          </a:p>
          <a:p>
            <a:pPr lvl="1">
              <a:buFont typeface="Arial" panose="020B0604020202020204" pitchFamily="34" charset="0"/>
              <a:buChar char="•"/>
            </a:pPr>
            <a:r>
              <a:rPr lang="ja-JP" altLang="en-US" sz="2800"/>
              <a:t>全てのコア開発者がプロジェクトを離脱する</a:t>
            </a:r>
            <a:endParaRPr lang="en-US" altLang="ja-JP" sz="2800" dirty="0"/>
          </a:p>
          <a:p>
            <a:pPr lvl="1">
              <a:buFont typeface="Arial" panose="020B0604020202020204" pitchFamily="34" charset="0"/>
              <a:buChar char="•"/>
            </a:pPr>
            <a:r>
              <a:rPr lang="ja-JP" altLang="en-US" sz="2800"/>
              <a:t>開発が</a:t>
            </a:r>
            <a:r>
              <a:rPr lang="ja-JP" altLang="en-US" sz="2800" b="1"/>
              <a:t>放棄される</a:t>
            </a:r>
            <a:r>
              <a:rPr lang="ja-JP" altLang="en-US" sz="2800"/>
              <a:t>と表現される</a:t>
            </a:r>
            <a:endParaRPr lang="en-US" altLang="ja-JP" sz="2800" b="1" dirty="0"/>
          </a:p>
        </p:txBody>
      </p:sp>
      <p:sp>
        <p:nvSpPr>
          <p:cNvPr id="2" name="タイトル 1">
            <a:extLst>
              <a:ext uri="{FF2B5EF4-FFF2-40B4-BE49-F238E27FC236}">
                <a16:creationId xmlns:a16="http://schemas.microsoft.com/office/drawing/2014/main" id="{9A8EAA42-940E-F3C9-7071-7D987D6EAF42}"/>
              </a:ext>
            </a:extLst>
          </p:cNvPr>
          <p:cNvSpPr>
            <a:spLocks noGrp="1"/>
          </p:cNvSpPr>
          <p:nvPr>
            <p:ph type="title"/>
          </p:nvPr>
        </p:nvSpPr>
        <p:spPr/>
        <p:txBody>
          <a:bodyPr/>
          <a:lstStyle/>
          <a:p>
            <a:r>
              <a:rPr kumimoji="1" lang="ja-JP" altLang="en-US"/>
              <a:t>コア開発者と</a:t>
            </a:r>
            <a:r>
              <a:rPr kumimoji="1" lang="en-US" altLang="ja-JP" dirty="0"/>
              <a:t>TFDD</a:t>
            </a:r>
            <a:endParaRPr kumimoji="1" lang="ja-JP" altLang="en-US"/>
          </a:p>
        </p:txBody>
      </p:sp>
      <p:sp>
        <p:nvSpPr>
          <p:cNvPr id="5" name="日付プレースホルダー 4">
            <a:extLst>
              <a:ext uri="{FF2B5EF4-FFF2-40B4-BE49-F238E27FC236}">
                <a16:creationId xmlns:a16="http://schemas.microsoft.com/office/drawing/2014/main" id="{AEAA4673-CFA3-1538-CFCE-91D6CB4FD952}"/>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883B97B8-3C75-DB7C-44B1-0961326352C1}"/>
              </a:ext>
            </a:extLst>
          </p:cNvPr>
          <p:cNvSpPr>
            <a:spLocks noGrp="1"/>
          </p:cNvSpPr>
          <p:nvPr>
            <p:ph type="sldNum" sz="quarter" idx="4"/>
          </p:nvPr>
        </p:nvSpPr>
        <p:spPr/>
        <p:txBody>
          <a:bodyPr/>
          <a:lstStyle/>
          <a:p>
            <a:fld id="{DDF0A04B-3F96-455C-AC58-511E5C06C175}" type="slidenum">
              <a:rPr lang="ja-JP" altLang="en-US" smtClean="0"/>
              <a:pPr/>
              <a:t>5</a:t>
            </a:fld>
            <a:endParaRPr lang="ja-JP" altLang="en-US" dirty="0"/>
          </a:p>
        </p:txBody>
      </p:sp>
      <p:sp>
        <p:nvSpPr>
          <p:cNvPr id="23" name="テキスト ボックス 22">
            <a:extLst>
              <a:ext uri="{FF2B5EF4-FFF2-40B4-BE49-F238E27FC236}">
                <a16:creationId xmlns:a16="http://schemas.microsoft.com/office/drawing/2014/main" id="{D98F5A7A-837A-5ACE-6390-DFAC66F64ADA}"/>
              </a:ext>
            </a:extLst>
          </p:cNvPr>
          <p:cNvSpPr txBox="1"/>
          <p:nvPr/>
        </p:nvSpPr>
        <p:spPr>
          <a:xfrm>
            <a:off x="279995" y="6322178"/>
            <a:ext cx="7139377" cy="307777"/>
          </a:xfrm>
          <a:prstGeom prst="rect">
            <a:avLst/>
          </a:prstGeom>
          <a:noFill/>
        </p:spPr>
        <p:txBody>
          <a:bodyPr wrap="square" rtlCol="0">
            <a:spAutoFit/>
          </a:bodyPr>
          <a:lstStyle/>
          <a:p>
            <a:r>
              <a:rPr lang="en" altLang="ja-JP" sz="1400" dirty="0">
                <a:solidFill>
                  <a:schemeClr val="bg1">
                    <a:lumMod val="50000"/>
                  </a:schemeClr>
                </a:solidFill>
              </a:rPr>
              <a:t>[3] </a:t>
            </a:r>
            <a:r>
              <a:rPr lang="en" altLang="ja-JP" sz="1400" b="1" dirty="0">
                <a:solidFill>
                  <a:schemeClr val="bg1">
                    <a:lumMod val="50000"/>
                  </a:schemeClr>
                </a:solidFill>
              </a:rPr>
              <a:t>Avelino et al. (2019) </a:t>
            </a:r>
            <a:r>
              <a:rPr lang="en" altLang="ja-JP" sz="1400" i="1" dirty="0">
                <a:solidFill>
                  <a:schemeClr val="bg1">
                    <a:lumMod val="50000"/>
                  </a:schemeClr>
                </a:solidFill>
              </a:rPr>
              <a:t>On the Abandonment and Survival of OSS Projects.</a:t>
            </a:r>
            <a:endParaRPr lang="en" altLang="ja-JP" sz="1400" dirty="0">
              <a:solidFill>
                <a:schemeClr val="bg1">
                  <a:lumMod val="50000"/>
                </a:schemeClr>
              </a:solidFill>
            </a:endParaRPr>
          </a:p>
        </p:txBody>
      </p:sp>
      <p:grpSp>
        <p:nvGrpSpPr>
          <p:cNvPr id="55" name="グループ化 54">
            <a:extLst>
              <a:ext uri="{FF2B5EF4-FFF2-40B4-BE49-F238E27FC236}">
                <a16:creationId xmlns:a16="http://schemas.microsoft.com/office/drawing/2014/main" id="{3BEC3BEF-B5C5-69FE-53D1-FCE918219A1E}"/>
              </a:ext>
            </a:extLst>
          </p:cNvPr>
          <p:cNvGrpSpPr/>
          <p:nvPr/>
        </p:nvGrpSpPr>
        <p:grpSpPr>
          <a:xfrm>
            <a:off x="643102" y="4406917"/>
            <a:ext cx="10905795" cy="1526903"/>
            <a:chOff x="643102" y="4406917"/>
            <a:chExt cx="10905795" cy="1526903"/>
          </a:xfrm>
        </p:grpSpPr>
        <p:cxnSp>
          <p:nvCxnSpPr>
            <p:cNvPr id="8" name="直線コネクタ 7">
              <a:extLst>
                <a:ext uri="{FF2B5EF4-FFF2-40B4-BE49-F238E27FC236}">
                  <a16:creationId xmlns:a16="http://schemas.microsoft.com/office/drawing/2014/main" id="{57483F55-5010-C88D-1834-B43F5C3DE1EA}"/>
                </a:ext>
              </a:extLst>
            </p:cNvPr>
            <p:cNvCxnSpPr>
              <a:cxnSpLocks/>
            </p:cNvCxnSpPr>
            <p:nvPr/>
          </p:nvCxnSpPr>
          <p:spPr>
            <a:xfrm>
              <a:off x="780260" y="5475552"/>
              <a:ext cx="9137840" cy="0"/>
            </a:xfrm>
            <a:prstGeom prst="line">
              <a:avLst/>
            </a:prstGeom>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A4FF763D-631E-E92A-BA45-3C0982837774}"/>
                </a:ext>
              </a:extLst>
            </p:cNvPr>
            <p:cNvSpPr txBox="1"/>
            <p:nvPr/>
          </p:nvSpPr>
          <p:spPr>
            <a:xfrm>
              <a:off x="2772353" y="4776248"/>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=1</a:t>
              </a:r>
              <a:endParaRPr kumimoji="1" lang="ja-JP" altLang="en-US"/>
            </a:p>
          </p:txBody>
        </p:sp>
        <p:cxnSp>
          <p:nvCxnSpPr>
            <p:cNvPr id="14" name="直線コネクタ 13">
              <a:extLst>
                <a:ext uri="{FF2B5EF4-FFF2-40B4-BE49-F238E27FC236}">
                  <a16:creationId xmlns:a16="http://schemas.microsoft.com/office/drawing/2014/main" id="{78E8736E-EE66-EC8F-F68A-0EE14ABDA0BC}"/>
                </a:ext>
              </a:extLst>
            </p:cNvPr>
            <p:cNvCxnSpPr>
              <a:cxnSpLocks/>
            </p:cNvCxnSpPr>
            <p:nvPr/>
          </p:nvCxnSpPr>
          <p:spPr>
            <a:xfrm>
              <a:off x="9918100" y="5474968"/>
              <a:ext cx="1630797"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F0D571B7-EE14-910C-479B-EDFBE54EADC7}"/>
                </a:ext>
              </a:extLst>
            </p:cNvPr>
            <p:cNvSpPr txBox="1"/>
            <p:nvPr/>
          </p:nvSpPr>
          <p:spPr>
            <a:xfrm>
              <a:off x="4985563" y="4781810"/>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=2</a:t>
              </a:r>
              <a:endParaRPr kumimoji="1" lang="ja-JP" altLang="en-US"/>
            </a:p>
          </p:txBody>
        </p:sp>
        <p:sp>
          <p:nvSpPr>
            <p:cNvPr id="16" name="テキスト ボックス 15">
              <a:extLst>
                <a:ext uri="{FF2B5EF4-FFF2-40B4-BE49-F238E27FC236}">
                  <a16:creationId xmlns:a16="http://schemas.microsoft.com/office/drawing/2014/main" id="{0586B02E-DCF9-07A9-3972-AF4D48709166}"/>
                </a:ext>
              </a:extLst>
            </p:cNvPr>
            <p:cNvSpPr txBox="1"/>
            <p:nvPr/>
          </p:nvSpPr>
          <p:spPr>
            <a:xfrm>
              <a:off x="9249370" y="4406917"/>
              <a:ext cx="1337461" cy="369332"/>
            </a:xfrm>
            <a:prstGeom prst="rect">
              <a:avLst/>
            </a:prstGeom>
            <a:noFill/>
          </p:spPr>
          <p:txBody>
            <a:bodyPr wrap="square" rtlCol="0">
              <a:spAutoFit/>
            </a:bodyPr>
            <a:lstStyle/>
            <a:p>
              <a:pPr algn="ctr"/>
              <a:r>
                <a:rPr kumimoji="1" lang="en-US" altLang="ja-JP" dirty="0">
                  <a:solidFill>
                    <a:srgbClr val="FF0000"/>
                  </a:solidFill>
                </a:rPr>
                <a:t>TFDD</a:t>
              </a:r>
              <a:endParaRPr kumimoji="1" lang="ja-JP" altLang="en-US">
                <a:solidFill>
                  <a:srgbClr val="FF0000"/>
                </a:solidFill>
              </a:endParaRPr>
            </a:p>
          </p:txBody>
        </p:sp>
        <p:sp>
          <p:nvSpPr>
            <p:cNvPr id="17" name="テキスト ボックス 16">
              <a:extLst>
                <a:ext uri="{FF2B5EF4-FFF2-40B4-BE49-F238E27FC236}">
                  <a16:creationId xmlns:a16="http://schemas.microsoft.com/office/drawing/2014/main" id="{1FD7018F-A706-1C9F-3709-CD79DB1651CE}"/>
                </a:ext>
              </a:extLst>
            </p:cNvPr>
            <p:cNvSpPr txBox="1"/>
            <p:nvPr/>
          </p:nvSpPr>
          <p:spPr>
            <a:xfrm>
              <a:off x="9547603" y="4755662"/>
              <a:ext cx="582449" cy="646331"/>
            </a:xfrm>
            <a:prstGeom prst="rect">
              <a:avLst/>
            </a:prstGeom>
            <a:noFill/>
          </p:spPr>
          <p:txBody>
            <a:bodyPr wrap="square" rtlCol="0">
              <a:spAutoFit/>
            </a:bodyPr>
            <a:lstStyle/>
            <a:p>
              <a:pPr algn="r"/>
              <a:r>
                <a:rPr kumimoji="1" lang="en-US" altLang="ja-JP" dirty="0"/>
                <a:t>TF</a:t>
              </a:r>
            </a:p>
            <a:p>
              <a:pPr algn="r"/>
              <a:r>
                <a:rPr kumimoji="1" lang="en-US" altLang="ja-JP" dirty="0"/>
                <a:t>=0</a:t>
              </a:r>
              <a:endParaRPr kumimoji="1" lang="ja-JP" altLang="en-US"/>
            </a:p>
          </p:txBody>
        </p:sp>
        <p:sp>
          <p:nvSpPr>
            <p:cNvPr id="18" name="テキスト ボックス 17">
              <a:extLst>
                <a:ext uri="{FF2B5EF4-FFF2-40B4-BE49-F238E27FC236}">
                  <a16:creationId xmlns:a16="http://schemas.microsoft.com/office/drawing/2014/main" id="{43409DC6-3EE9-2E3D-76B8-2E7E70A96467}"/>
                </a:ext>
              </a:extLst>
            </p:cNvPr>
            <p:cNvSpPr txBox="1"/>
            <p:nvPr/>
          </p:nvSpPr>
          <p:spPr>
            <a:xfrm>
              <a:off x="643102" y="5016701"/>
              <a:ext cx="662734" cy="369332"/>
            </a:xfrm>
            <a:prstGeom prst="rect">
              <a:avLst/>
            </a:prstGeom>
            <a:noFill/>
          </p:spPr>
          <p:txBody>
            <a:bodyPr wrap="square" rtlCol="0">
              <a:spAutoFit/>
            </a:bodyPr>
            <a:lstStyle/>
            <a:p>
              <a:pPr algn="ctr"/>
              <a:r>
                <a:rPr kumimoji="1" lang="ja-JP" altLang="en-US"/>
                <a:t>作成</a:t>
              </a:r>
            </a:p>
          </p:txBody>
        </p:sp>
        <p:sp>
          <p:nvSpPr>
            <p:cNvPr id="19" name="テキスト ボックス 18">
              <a:extLst>
                <a:ext uri="{FF2B5EF4-FFF2-40B4-BE49-F238E27FC236}">
                  <a16:creationId xmlns:a16="http://schemas.microsoft.com/office/drawing/2014/main" id="{DB5BF492-9862-3CA6-032B-AD59740DB7D4}"/>
                </a:ext>
              </a:extLst>
            </p:cNvPr>
            <p:cNvSpPr txBox="1"/>
            <p:nvPr/>
          </p:nvSpPr>
          <p:spPr>
            <a:xfrm>
              <a:off x="2190060" y="5559650"/>
              <a:ext cx="1820460" cy="369332"/>
            </a:xfrm>
            <a:prstGeom prst="rect">
              <a:avLst/>
            </a:prstGeom>
            <a:noFill/>
          </p:spPr>
          <p:txBody>
            <a:bodyPr wrap="square" rtlCol="0">
              <a:spAutoFit/>
            </a:bodyPr>
            <a:lstStyle/>
            <a:p>
              <a:pPr algn="ctr"/>
              <a:r>
                <a:rPr lang="en-US" altLang="ja-JP" dirty="0"/>
                <a:t>1</a:t>
              </a:r>
              <a:r>
                <a:rPr kumimoji="1" lang="ja-JP" altLang="en-US"/>
                <a:t>年目</a:t>
              </a:r>
            </a:p>
          </p:txBody>
        </p:sp>
        <p:sp>
          <p:nvSpPr>
            <p:cNvPr id="20" name="テキスト ボックス 19">
              <a:extLst>
                <a:ext uri="{FF2B5EF4-FFF2-40B4-BE49-F238E27FC236}">
                  <a16:creationId xmlns:a16="http://schemas.microsoft.com/office/drawing/2014/main" id="{336655AA-0D40-4B48-3BD7-6EC9D9E34ACF}"/>
                </a:ext>
              </a:extLst>
            </p:cNvPr>
            <p:cNvSpPr txBox="1"/>
            <p:nvPr/>
          </p:nvSpPr>
          <p:spPr>
            <a:xfrm>
              <a:off x="4364311" y="5540844"/>
              <a:ext cx="1820460" cy="369332"/>
            </a:xfrm>
            <a:prstGeom prst="rect">
              <a:avLst/>
            </a:prstGeom>
            <a:noFill/>
          </p:spPr>
          <p:txBody>
            <a:bodyPr wrap="square" rtlCol="0">
              <a:spAutoFit/>
            </a:bodyPr>
            <a:lstStyle/>
            <a:p>
              <a:pPr algn="ctr"/>
              <a:r>
                <a:rPr lang="en-US" altLang="ja-JP" dirty="0"/>
                <a:t>2</a:t>
              </a:r>
              <a:r>
                <a:rPr lang="ja-JP" altLang="en-US"/>
                <a:t>年目</a:t>
              </a:r>
              <a:endParaRPr kumimoji="1" lang="ja-JP" altLang="en-US"/>
            </a:p>
          </p:txBody>
        </p:sp>
        <p:sp>
          <p:nvSpPr>
            <p:cNvPr id="21" name="テキスト ボックス 20">
              <a:extLst>
                <a:ext uri="{FF2B5EF4-FFF2-40B4-BE49-F238E27FC236}">
                  <a16:creationId xmlns:a16="http://schemas.microsoft.com/office/drawing/2014/main" id="{C8B7B0F5-A44B-8176-EF9E-684D5CED3F14}"/>
                </a:ext>
              </a:extLst>
            </p:cNvPr>
            <p:cNvSpPr txBox="1"/>
            <p:nvPr/>
          </p:nvSpPr>
          <p:spPr>
            <a:xfrm>
              <a:off x="9007870" y="5564488"/>
              <a:ext cx="1820460" cy="369332"/>
            </a:xfrm>
            <a:prstGeom prst="rect">
              <a:avLst/>
            </a:prstGeom>
            <a:noFill/>
          </p:spPr>
          <p:txBody>
            <a:bodyPr wrap="square" rtlCol="0">
              <a:spAutoFit/>
            </a:bodyPr>
            <a:lstStyle/>
            <a:p>
              <a:pPr algn="ctr"/>
              <a:r>
                <a:rPr lang="en-US" altLang="ja-JP" dirty="0"/>
                <a:t>4</a:t>
              </a:r>
              <a:r>
                <a:rPr lang="ja-JP" altLang="en-US"/>
                <a:t>年目</a:t>
              </a:r>
              <a:endParaRPr kumimoji="1" lang="ja-JP" altLang="en-US"/>
            </a:p>
          </p:txBody>
        </p:sp>
        <p:grpSp>
          <p:nvGrpSpPr>
            <p:cNvPr id="43" name="グループ化 42">
              <a:extLst>
                <a:ext uri="{FF2B5EF4-FFF2-40B4-BE49-F238E27FC236}">
                  <a16:creationId xmlns:a16="http://schemas.microsoft.com/office/drawing/2014/main" id="{52787224-2A1D-C4E9-3B3C-F0C1EF8E6AAD}"/>
                </a:ext>
              </a:extLst>
            </p:cNvPr>
            <p:cNvGrpSpPr/>
            <p:nvPr/>
          </p:nvGrpSpPr>
          <p:grpSpPr>
            <a:xfrm>
              <a:off x="1196316" y="4828310"/>
              <a:ext cx="1574414" cy="629541"/>
              <a:chOff x="1305373" y="4794754"/>
              <a:chExt cx="1574414" cy="629541"/>
            </a:xfrm>
          </p:grpSpPr>
          <p:sp>
            <p:nvSpPr>
              <p:cNvPr id="41" name="下矢印 40">
                <a:extLst>
                  <a:ext uri="{FF2B5EF4-FFF2-40B4-BE49-F238E27FC236}">
                    <a16:creationId xmlns:a16="http://schemas.microsoft.com/office/drawing/2014/main" id="{BACCBC6D-BA80-A12E-A286-C8673C822E25}"/>
                  </a:ext>
                </a:extLst>
              </p:cNvPr>
              <p:cNvSpPr/>
              <p:nvPr/>
            </p:nvSpPr>
            <p:spPr>
              <a:xfrm>
                <a:off x="1305373" y="4917844"/>
                <a:ext cx="165217" cy="506451"/>
              </a:xfrm>
              <a:prstGeom prst="downArrow">
                <a:avLst>
                  <a:gd name="adj1" fmla="val 18842"/>
                  <a:gd name="adj2" fmla="val 48269"/>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2C4736B7-0FD5-0C7B-D240-2AD439432F1C}"/>
                  </a:ext>
                </a:extLst>
              </p:cNvPr>
              <p:cNvSpPr txBox="1"/>
              <p:nvPr/>
            </p:nvSpPr>
            <p:spPr>
              <a:xfrm>
                <a:off x="1475471" y="4794754"/>
                <a:ext cx="1404316" cy="369332"/>
              </a:xfrm>
              <a:prstGeom prst="rect">
                <a:avLst/>
              </a:prstGeom>
              <a:noFill/>
            </p:spPr>
            <p:txBody>
              <a:bodyPr wrap="square" rtlCol="0">
                <a:spAutoFit/>
              </a:bodyPr>
              <a:lstStyle/>
              <a:p>
                <a:r>
                  <a:rPr kumimoji="1" lang="ja-JP" altLang="en-US" b="1"/>
                  <a:t>太郎</a:t>
                </a:r>
                <a:r>
                  <a:rPr kumimoji="1" lang="en-US" altLang="ja-JP" b="1" dirty="0"/>
                  <a:t> </a:t>
                </a:r>
                <a:r>
                  <a:rPr kumimoji="1" lang="ja-JP" altLang="en-US" b="1"/>
                  <a:t>参加</a:t>
                </a:r>
              </a:p>
            </p:txBody>
          </p:sp>
        </p:grpSp>
        <p:grpSp>
          <p:nvGrpSpPr>
            <p:cNvPr id="44" name="グループ化 43">
              <a:extLst>
                <a:ext uri="{FF2B5EF4-FFF2-40B4-BE49-F238E27FC236}">
                  <a16:creationId xmlns:a16="http://schemas.microsoft.com/office/drawing/2014/main" id="{74A782D3-3C27-C09E-0CF2-3D3234FD44E3}"/>
                </a:ext>
              </a:extLst>
            </p:cNvPr>
            <p:cNvGrpSpPr/>
            <p:nvPr/>
          </p:nvGrpSpPr>
          <p:grpSpPr>
            <a:xfrm>
              <a:off x="3319367" y="4820370"/>
              <a:ext cx="1701941" cy="639292"/>
              <a:chOff x="1287473" y="4785003"/>
              <a:chExt cx="1701941" cy="639292"/>
            </a:xfrm>
          </p:grpSpPr>
          <p:sp>
            <p:nvSpPr>
              <p:cNvPr id="46" name="テキスト ボックス 45">
                <a:extLst>
                  <a:ext uri="{FF2B5EF4-FFF2-40B4-BE49-F238E27FC236}">
                    <a16:creationId xmlns:a16="http://schemas.microsoft.com/office/drawing/2014/main" id="{CF8CBEE0-2CE6-8133-0936-19ECFBB9BDBA}"/>
                  </a:ext>
                </a:extLst>
              </p:cNvPr>
              <p:cNvSpPr txBox="1"/>
              <p:nvPr/>
            </p:nvSpPr>
            <p:spPr>
              <a:xfrm>
                <a:off x="1349419" y="4785003"/>
                <a:ext cx="1639995" cy="369332"/>
              </a:xfrm>
              <a:prstGeom prst="rect">
                <a:avLst/>
              </a:prstGeom>
              <a:noFill/>
            </p:spPr>
            <p:txBody>
              <a:bodyPr wrap="square" rtlCol="0">
                <a:spAutoFit/>
              </a:bodyPr>
              <a:lstStyle/>
              <a:p>
                <a:r>
                  <a:rPr lang="ja-JP" altLang="en-US" b="1"/>
                  <a:t>花子</a:t>
                </a:r>
                <a:r>
                  <a:rPr lang="en-US" altLang="ja-JP" b="1" dirty="0"/>
                  <a:t> </a:t>
                </a:r>
                <a:r>
                  <a:rPr kumimoji="1" lang="ja-JP" altLang="en-US" b="1"/>
                  <a:t>参加</a:t>
                </a:r>
                <a:endParaRPr kumimoji="1" lang="en-US" altLang="ja-JP" b="1" dirty="0"/>
              </a:p>
            </p:txBody>
          </p:sp>
          <p:sp>
            <p:nvSpPr>
              <p:cNvPr id="45" name="下矢印 44">
                <a:extLst>
                  <a:ext uri="{FF2B5EF4-FFF2-40B4-BE49-F238E27FC236}">
                    <a16:creationId xmlns:a16="http://schemas.microsoft.com/office/drawing/2014/main" id="{DEC38AAC-F045-8DB5-8BD1-1C57E1B01271}"/>
                  </a:ext>
                </a:extLst>
              </p:cNvPr>
              <p:cNvSpPr/>
              <p:nvPr/>
            </p:nvSpPr>
            <p:spPr>
              <a:xfrm>
                <a:off x="1287473" y="4917844"/>
                <a:ext cx="165217" cy="506451"/>
              </a:xfrm>
              <a:prstGeom prst="downArrow">
                <a:avLst>
                  <a:gd name="adj1" fmla="val 18842"/>
                  <a:gd name="adj2" fmla="val 48269"/>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 name="テキスト ボックス 46">
              <a:extLst>
                <a:ext uri="{FF2B5EF4-FFF2-40B4-BE49-F238E27FC236}">
                  <a16:creationId xmlns:a16="http://schemas.microsoft.com/office/drawing/2014/main" id="{22DB7AE9-210F-65F6-03BA-70A3CB60ABF4}"/>
                </a:ext>
              </a:extLst>
            </p:cNvPr>
            <p:cNvSpPr txBox="1"/>
            <p:nvPr/>
          </p:nvSpPr>
          <p:spPr>
            <a:xfrm>
              <a:off x="7205840" y="4776249"/>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=2</a:t>
              </a:r>
              <a:endParaRPr kumimoji="1" lang="ja-JP" altLang="en-US"/>
            </a:p>
          </p:txBody>
        </p:sp>
        <p:sp>
          <p:nvSpPr>
            <p:cNvPr id="48" name="テキスト ボックス 47">
              <a:extLst>
                <a:ext uri="{FF2B5EF4-FFF2-40B4-BE49-F238E27FC236}">
                  <a16:creationId xmlns:a16="http://schemas.microsoft.com/office/drawing/2014/main" id="{D6C7E692-D984-EC74-1693-1C367023300F}"/>
                </a:ext>
              </a:extLst>
            </p:cNvPr>
            <p:cNvSpPr txBox="1"/>
            <p:nvPr/>
          </p:nvSpPr>
          <p:spPr>
            <a:xfrm>
              <a:off x="6584588" y="5535283"/>
              <a:ext cx="1820460" cy="369332"/>
            </a:xfrm>
            <a:prstGeom prst="rect">
              <a:avLst/>
            </a:prstGeom>
            <a:noFill/>
          </p:spPr>
          <p:txBody>
            <a:bodyPr wrap="square" rtlCol="0">
              <a:spAutoFit/>
            </a:bodyPr>
            <a:lstStyle/>
            <a:p>
              <a:pPr algn="ctr"/>
              <a:r>
                <a:rPr lang="en-US" altLang="ja-JP" dirty="0"/>
                <a:t>3</a:t>
              </a:r>
              <a:r>
                <a:rPr lang="ja-JP" altLang="en-US"/>
                <a:t>年目</a:t>
              </a:r>
              <a:endParaRPr kumimoji="1" lang="ja-JP" altLang="en-US"/>
            </a:p>
          </p:txBody>
        </p:sp>
        <p:grpSp>
          <p:nvGrpSpPr>
            <p:cNvPr id="52" name="グループ化 51">
              <a:extLst>
                <a:ext uri="{FF2B5EF4-FFF2-40B4-BE49-F238E27FC236}">
                  <a16:creationId xmlns:a16="http://schemas.microsoft.com/office/drawing/2014/main" id="{F35B3C41-DD50-F36D-43C1-1FB126A0A9E5}"/>
                </a:ext>
              </a:extLst>
            </p:cNvPr>
            <p:cNvGrpSpPr/>
            <p:nvPr/>
          </p:nvGrpSpPr>
          <p:grpSpPr>
            <a:xfrm>
              <a:off x="6178596" y="4567028"/>
              <a:ext cx="811984" cy="923330"/>
              <a:chOff x="6178596" y="4567028"/>
              <a:chExt cx="811984" cy="923330"/>
            </a:xfrm>
          </p:grpSpPr>
          <p:sp>
            <p:nvSpPr>
              <p:cNvPr id="50" name="下矢印 49">
                <a:extLst>
                  <a:ext uri="{FF2B5EF4-FFF2-40B4-BE49-F238E27FC236}">
                    <a16:creationId xmlns:a16="http://schemas.microsoft.com/office/drawing/2014/main" id="{6CF9A4E4-D35B-8E26-8D1B-30CC2E29401C}"/>
                  </a:ext>
                </a:extLst>
              </p:cNvPr>
              <p:cNvSpPr/>
              <p:nvPr/>
            </p:nvSpPr>
            <p:spPr>
              <a:xfrm rot="10800000">
                <a:off x="6825363" y="4968809"/>
                <a:ext cx="165217" cy="506451"/>
              </a:xfrm>
              <a:prstGeom prst="downArrow">
                <a:avLst>
                  <a:gd name="adj1" fmla="val 18842"/>
                  <a:gd name="adj2" fmla="val 4826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BA3938C1-EBB8-3740-1332-23261BA43CEC}"/>
                  </a:ext>
                </a:extLst>
              </p:cNvPr>
              <p:cNvSpPr txBox="1"/>
              <p:nvPr/>
            </p:nvSpPr>
            <p:spPr>
              <a:xfrm>
                <a:off x="6178596" y="4567028"/>
                <a:ext cx="729375" cy="923330"/>
              </a:xfrm>
              <a:prstGeom prst="rect">
                <a:avLst/>
              </a:prstGeom>
              <a:noFill/>
            </p:spPr>
            <p:txBody>
              <a:bodyPr wrap="square" rtlCol="0">
                <a:spAutoFit/>
              </a:bodyPr>
              <a:lstStyle/>
              <a:p>
                <a:pPr algn="r"/>
                <a:r>
                  <a:rPr lang="ja-JP" altLang="en-US" b="1"/>
                  <a:t>太郎</a:t>
                </a:r>
                <a:endParaRPr lang="en-US" altLang="ja-JP" b="1" dirty="0"/>
              </a:p>
              <a:p>
                <a:pPr algn="r"/>
                <a:r>
                  <a:rPr lang="ja-JP" altLang="en-US" b="1"/>
                  <a:t>花子</a:t>
                </a:r>
                <a:endParaRPr lang="en-US" altLang="ja-JP" b="1" dirty="0"/>
              </a:p>
              <a:p>
                <a:pPr algn="r"/>
                <a:r>
                  <a:rPr kumimoji="1" lang="ja-JP" altLang="en-US" b="1"/>
                  <a:t>離脱</a:t>
                </a:r>
              </a:p>
            </p:txBody>
          </p:sp>
        </p:grpSp>
      </p:grpSp>
    </p:spTree>
    <p:extLst>
      <p:ext uri="{BB962C8B-B14F-4D97-AF65-F5344CB8AC3E}">
        <p14:creationId xmlns:p14="http://schemas.microsoft.com/office/powerpoint/2010/main" val="3631854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コンテンツ プレースホルダー 4">
            <a:extLst>
              <a:ext uri="{FF2B5EF4-FFF2-40B4-BE49-F238E27FC236}">
                <a16:creationId xmlns:a16="http://schemas.microsoft.com/office/drawing/2014/main" id="{A53B1F4A-BFAE-2814-08AE-479951091C65}"/>
              </a:ext>
            </a:extLst>
          </p:cNvPr>
          <p:cNvSpPr>
            <a:spLocks noGrp="1"/>
          </p:cNvSpPr>
          <p:nvPr>
            <p:ph idx="1"/>
          </p:nvPr>
        </p:nvSpPr>
        <p:spPr>
          <a:xfrm>
            <a:off x="165697" y="1092370"/>
            <a:ext cx="11882216" cy="5402641"/>
          </a:xfrm>
        </p:spPr>
        <p:txBody>
          <a:bodyPr>
            <a:noAutofit/>
          </a:bodyPr>
          <a:lstStyle/>
          <a:p>
            <a:pPr marL="0" indent="0">
              <a:buNone/>
            </a:pPr>
            <a:r>
              <a:rPr lang="ja-JP" altLang="en-US" sz="3200" b="1"/>
              <a:t>コア開発者（</a:t>
            </a:r>
            <a:r>
              <a:rPr lang="en" altLang="ja-JP" sz="3200" dirty="0"/>
              <a:t> Truck Factor Developer </a:t>
            </a:r>
            <a:r>
              <a:rPr lang="ja-JP" altLang="en-US" sz="3200" b="1"/>
              <a:t>）</a:t>
            </a:r>
            <a:endParaRPr lang="en-US" altLang="ja-JP" sz="3200" b="1" dirty="0"/>
          </a:p>
          <a:p>
            <a:pPr lvl="1">
              <a:buFont typeface="Arial" panose="020B0604020202020204" pitchFamily="34" charset="0"/>
              <a:buChar char="•"/>
            </a:pPr>
            <a:r>
              <a:rPr lang="en-US" altLang="ja-JP" sz="2800" dirty="0"/>
              <a:t>Truck Factor</a:t>
            </a:r>
            <a:r>
              <a:rPr lang="ja-JP" altLang="en-US" sz="2800"/>
              <a:t>にカウントされている開発者</a:t>
            </a:r>
            <a:endParaRPr lang="en-US" altLang="ja-JP" sz="2800" dirty="0"/>
          </a:p>
          <a:p>
            <a:pPr lvl="1">
              <a:buFont typeface="Arial" panose="020B0604020202020204" pitchFamily="34" charset="0"/>
              <a:buChar char="•"/>
            </a:pPr>
            <a:r>
              <a:rPr lang="ja-JP" altLang="en-US" sz="2800"/>
              <a:t>各ファイルのオーサーシップで決まる</a:t>
            </a:r>
            <a:endParaRPr lang="en-US" altLang="ja-JP" sz="2800" dirty="0"/>
          </a:p>
          <a:p>
            <a:pPr marL="0" indent="0">
              <a:buNone/>
            </a:pPr>
            <a:r>
              <a:rPr lang="en" altLang="ja-JP" sz="3200" dirty="0"/>
              <a:t>Truck Factor Developer Detachment</a:t>
            </a:r>
            <a:r>
              <a:rPr lang="ja-JP" altLang="en-US" sz="3200"/>
              <a:t>（</a:t>
            </a:r>
            <a:r>
              <a:rPr lang="en-US" altLang="ja-JP" sz="3200" u="sng" dirty="0"/>
              <a:t>TFDD</a:t>
            </a:r>
            <a:r>
              <a:rPr lang="ja-JP" altLang="en-US" sz="3200"/>
              <a:t>）</a:t>
            </a:r>
            <a:r>
              <a:rPr lang="en-US" altLang="ja-JP" sz="3200" baseline="-25000" dirty="0"/>
              <a:t>[3]</a:t>
            </a:r>
            <a:endParaRPr lang="en-US" altLang="ja-JP" sz="2800" dirty="0"/>
          </a:p>
          <a:p>
            <a:pPr lvl="1">
              <a:buFont typeface="Arial" panose="020B0604020202020204" pitchFamily="34" charset="0"/>
              <a:buChar char="•"/>
            </a:pPr>
            <a:r>
              <a:rPr lang="ja-JP" altLang="en-US" sz="2800"/>
              <a:t>全てのコア開発者がプロジェクトを離脱する</a:t>
            </a:r>
            <a:endParaRPr lang="en-US" altLang="ja-JP" sz="2800" dirty="0"/>
          </a:p>
          <a:p>
            <a:pPr lvl="1">
              <a:buFont typeface="Arial" panose="020B0604020202020204" pitchFamily="34" charset="0"/>
              <a:buChar char="•"/>
            </a:pPr>
            <a:r>
              <a:rPr lang="ja-JP" altLang="en-US" sz="2800"/>
              <a:t>開発が</a:t>
            </a:r>
            <a:r>
              <a:rPr lang="ja-JP" altLang="en-US" sz="2800" b="1"/>
              <a:t>放棄される</a:t>
            </a:r>
            <a:r>
              <a:rPr lang="ja-JP" altLang="en-US" sz="2800"/>
              <a:t>と表現される</a:t>
            </a:r>
            <a:endParaRPr lang="en-US" altLang="ja-JP" sz="2800" b="1" dirty="0"/>
          </a:p>
        </p:txBody>
      </p:sp>
      <p:sp>
        <p:nvSpPr>
          <p:cNvPr id="2" name="タイトル 1">
            <a:extLst>
              <a:ext uri="{FF2B5EF4-FFF2-40B4-BE49-F238E27FC236}">
                <a16:creationId xmlns:a16="http://schemas.microsoft.com/office/drawing/2014/main" id="{5B93B9B8-9EC2-B8F6-B0D5-5025451A1F17}"/>
              </a:ext>
            </a:extLst>
          </p:cNvPr>
          <p:cNvSpPr>
            <a:spLocks noGrp="1"/>
          </p:cNvSpPr>
          <p:nvPr>
            <p:ph type="title"/>
          </p:nvPr>
        </p:nvSpPr>
        <p:spPr/>
        <p:txBody>
          <a:bodyPr/>
          <a:lstStyle/>
          <a:p>
            <a:r>
              <a:rPr kumimoji="1" lang="ja-JP" altLang="en-US"/>
              <a:t>コア開発者と</a:t>
            </a:r>
            <a:r>
              <a:rPr kumimoji="1" lang="en-US" altLang="ja-JP" dirty="0"/>
              <a:t>TFDD</a:t>
            </a:r>
            <a:endParaRPr kumimoji="1" lang="ja-JP" altLang="en-US"/>
          </a:p>
        </p:txBody>
      </p:sp>
      <p:sp>
        <p:nvSpPr>
          <p:cNvPr id="5" name="日付プレースホルダー 4">
            <a:extLst>
              <a:ext uri="{FF2B5EF4-FFF2-40B4-BE49-F238E27FC236}">
                <a16:creationId xmlns:a16="http://schemas.microsoft.com/office/drawing/2014/main" id="{62038EF3-5587-E384-1954-277E6E683DAF}"/>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9AEBF345-B013-DE06-636B-EA47A69EC3DF}"/>
              </a:ext>
            </a:extLst>
          </p:cNvPr>
          <p:cNvSpPr>
            <a:spLocks noGrp="1"/>
          </p:cNvSpPr>
          <p:nvPr>
            <p:ph type="sldNum" sz="quarter" idx="4"/>
          </p:nvPr>
        </p:nvSpPr>
        <p:spPr/>
        <p:txBody>
          <a:bodyPr/>
          <a:lstStyle/>
          <a:p>
            <a:fld id="{DDF0A04B-3F96-455C-AC58-511E5C06C175}" type="slidenum">
              <a:rPr lang="ja-JP" altLang="en-US" smtClean="0"/>
              <a:pPr/>
              <a:t>6</a:t>
            </a:fld>
            <a:endParaRPr lang="ja-JP" altLang="en-US" dirty="0"/>
          </a:p>
        </p:txBody>
      </p:sp>
      <p:sp>
        <p:nvSpPr>
          <p:cNvPr id="23" name="テキスト ボックス 22">
            <a:extLst>
              <a:ext uri="{FF2B5EF4-FFF2-40B4-BE49-F238E27FC236}">
                <a16:creationId xmlns:a16="http://schemas.microsoft.com/office/drawing/2014/main" id="{1BDB132F-E0E0-D983-DE63-4FAF61D038D7}"/>
              </a:ext>
            </a:extLst>
          </p:cNvPr>
          <p:cNvSpPr txBox="1"/>
          <p:nvPr/>
        </p:nvSpPr>
        <p:spPr>
          <a:xfrm>
            <a:off x="279995" y="6322178"/>
            <a:ext cx="7139377" cy="307777"/>
          </a:xfrm>
          <a:prstGeom prst="rect">
            <a:avLst/>
          </a:prstGeom>
          <a:noFill/>
        </p:spPr>
        <p:txBody>
          <a:bodyPr wrap="square" rtlCol="0">
            <a:spAutoFit/>
          </a:bodyPr>
          <a:lstStyle/>
          <a:p>
            <a:r>
              <a:rPr lang="en" altLang="ja-JP" sz="1400" dirty="0">
                <a:solidFill>
                  <a:schemeClr val="bg1">
                    <a:lumMod val="50000"/>
                  </a:schemeClr>
                </a:solidFill>
              </a:rPr>
              <a:t>[3] </a:t>
            </a:r>
            <a:r>
              <a:rPr lang="en" altLang="ja-JP" sz="1400" b="1" dirty="0">
                <a:solidFill>
                  <a:schemeClr val="bg1">
                    <a:lumMod val="50000"/>
                  </a:schemeClr>
                </a:solidFill>
              </a:rPr>
              <a:t>Avelino et al. (2019) </a:t>
            </a:r>
            <a:r>
              <a:rPr lang="en" altLang="ja-JP" sz="1400" i="1" dirty="0">
                <a:solidFill>
                  <a:schemeClr val="bg1">
                    <a:lumMod val="50000"/>
                  </a:schemeClr>
                </a:solidFill>
              </a:rPr>
              <a:t>On the Abandonment and Survival of OSS Projects.</a:t>
            </a:r>
            <a:endParaRPr lang="en" altLang="ja-JP" sz="1400" dirty="0">
              <a:solidFill>
                <a:schemeClr val="bg1">
                  <a:lumMod val="50000"/>
                </a:schemeClr>
              </a:solidFill>
            </a:endParaRPr>
          </a:p>
        </p:txBody>
      </p:sp>
      <p:grpSp>
        <p:nvGrpSpPr>
          <p:cNvPr id="55" name="グループ化 54">
            <a:extLst>
              <a:ext uri="{FF2B5EF4-FFF2-40B4-BE49-F238E27FC236}">
                <a16:creationId xmlns:a16="http://schemas.microsoft.com/office/drawing/2014/main" id="{6A02DA0C-6E47-9296-1A5E-E8215C7EEE1B}"/>
              </a:ext>
            </a:extLst>
          </p:cNvPr>
          <p:cNvGrpSpPr/>
          <p:nvPr/>
        </p:nvGrpSpPr>
        <p:grpSpPr>
          <a:xfrm>
            <a:off x="643102" y="4406917"/>
            <a:ext cx="10905795" cy="1526903"/>
            <a:chOff x="643102" y="4406917"/>
            <a:chExt cx="10905795" cy="1526903"/>
          </a:xfrm>
        </p:grpSpPr>
        <p:cxnSp>
          <p:nvCxnSpPr>
            <p:cNvPr id="8" name="直線コネクタ 7">
              <a:extLst>
                <a:ext uri="{FF2B5EF4-FFF2-40B4-BE49-F238E27FC236}">
                  <a16:creationId xmlns:a16="http://schemas.microsoft.com/office/drawing/2014/main" id="{47C66EBE-A384-8BD6-996A-75293EF0BA33}"/>
                </a:ext>
              </a:extLst>
            </p:cNvPr>
            <p:cNvCxnSpPr>
              <a:cxnSpLocks/>
            </p:cNvCxnSpPr>
            <p:nvPr/>
          </p:nvCxnSpPr>
          <p:spPr>
            <a:xfrm>
              <a:off x="780260" y="5475552"/>
              <a:ext cx="9137840" cy="0"/>
            </a:xfrm>
            <a:prstGeom prst="line">
              <a:avLst/>
            </a:prstGeom>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8BA5B8CD-44F1-23C0-AFA6-9E80692F33E8}"/>
                </a:ext>
              </a:extLst>
            </p:cNvPr>
            <p:cNvSpPr txBox="1"/>
            <p:nvPr/>
          </p:nvSpPr>
          <p:spPr>
            <a:xfrm>
              <a:off x="2772353" y="4776248"/>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=1</a:t>
              </a:r>
              <a:endParaRPr kumimoji="1" lang="ja-JP" altLang="en-US"/>
            </a:p>
          </p:txBody>
        </p:sp>
        <p:cxnSp>
          <p:nvCxnSpPr>
            <p:cNvPr id="14" name="直線コネクタ 13">
              <a:extLst>
                <a:ext uri="{FF2B5EF4-FFF2-40B4-BE49-F238E27FC236}">
                  <a16:creationId xmlns:a16="http://schemas.microsoft.com/office/drawing/2014/main" id="{7A002C02-9BE8-3E8E-BBD3-0E260105B569}"/>
                </a:ext>
              </a:extLst>
            </p:cNvPr>
            <p:cNvCxnSpPr>
              <a:cxnSpLocks/>
            </p:cNvCxnSpPr>
            <p:nvPr/>
          </p:nvCxnSpPr>
          <p:spPr>
            <a:xfrm>
              <a:off x="9918100" y="5474968"/>
              <a:ext cx="1630797"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269FB51C-8DE3-481C-5C40-6682A269157C}"/>
                </a:ext>
              </a:extLst>
            </p:cNvPr>
            <p:cNvSpPr txBox="1"/>
            <p:nvPr/>
          </p:nvSpPr>
          <p:spPr>
            <a:xfrm>
              <a:off x="4985563" y="4781810"/>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a:t>
              </a:r>
              <a:r>
                <a:rPr kumimoji="1" lang="en-US" altLang="ja-JP" dirty="0">
                  <a:solidFill>
                    <a:srgbClr val="FF0000"/>
                  </a:solidFill>
                </a:rPr>
                <a:t>2</a:t>
              </a:r>
              <a:endParaRPr kumimoji="1" lang="ja-JP" altLang="en-US">
                <a:solidFill>
                  <a:srgbClr val="FF0000"/>
                </a:solidFill>
              </a:endParaRPr>
            </a:p>
          </p:txBody>
        </p:sp>
        <p:sp>
          <p:nvSpPr>
            <p:cNvPr id="16" name="テキスト ボックス 15">
              <a:extLst>
                <a:ext uri="{FF2B5EF4-FFF2-40B4-BE49-F238E27FC236}">
                  <a16:creationId xmlns:a16="http://schemas.microsoft.com/office/drawing/2014/main" id="{E49E7A52-84EF-848E-4A2B-4654EC5BF469}"/>
                </a:ext>
              </a:extLst>
            </p:cNvPr>
            <p:cNvSpPr txBox="1"/>
            <p:nvPr/>
          </p:nvSpPr>
          <p:spPr>
            <a:xfrm>
              <a:off x="9249370" y="4406917"/>
              <a:ext cx="1337461" cy="369332"/>
            </a:xfrm>
            <a:prstGeom prst="rect">
              <a:avLst/>
            </a:prstGeom>
            <a:noFill/>
          </p:spPr>
          <p:txBody>
            <a:bodyPr wrap="square" rtlCol="0">
              <a:spAutoFit/>
            </a:bodyPr>
            <a:lstStyle/>
            <a:p>
              <a:pPr algn="ctr"/>
              <a:r>
                <a:rPr kumimoji="1" lang="en-US" altLang="ja-JP" dirty="0">
                  <a:solidFill>
                    <a:srgbClr val="FF0000"/>
                  </a:solidFill>
                </a:rPr>
                <a:t>TFDD</a:t>
              </a:r>
              <a:endParaRPr kumimoji="1" lang="ja-JP" altLang="en-US">
                <a:solidFill>
                  <a:srgbClr val="FF0000"/>
                </a:solidFill>
              </a:endParaRPr>
            </a:p>
          </p:txBody>
        </p:sp>
        <p:sp>
          <p:nvSpPr>
            <p:cNvPr id="17" name="テキスト ボックス 16">
              <a:extLst>
                <a:ext uri="{FF2B5EF4-FFF2-40B4-BE49-F238E27FC236}">
                  <a16:creationId xmlns:a16="http://schemas.microsoft.com/office/drawing/2014/main" id="{2099969C-F4A3-846C-3885-B89F90A394AC}"/>
                </a:ext>
              </a:extLst>
            </p:cNvPr>
            <p:cNvSpPr txBox="1"/>
            <p:nvPr/>
          </p:nvSpPr>
          <p:spPr>
            <a:xfrm>
              <a:off x="9547603" y="4755662"/>
              <a:ext cx="582449" cy="646331"/>
            </a:xfrm>
            <a:prstGeom prst="rect">
              <a:avLst/>
            </a:prstGeom>
            <a:noFill/>
          </p:spPr>
          <p:txBody>
            <a:bodyPr wrap="square" rtlCol="0">
              <a:spAutoFit/>
            </a:bodyPr>
            <a:lstStyle/>
            <a:p>
              <a:pPr algn="r"/>
              <a:r>
                <a:rPr kumimoji="1" lang="en-US" altLang="ja-JP" dirty="0"/>
                <a:t>TF</a:t>
              </a:r>
            </a:p>
            <a:p>
              <a:pPr algn="r"/>
              <a:r>
                <a:rPr kumimoji="1" lang="en-US" altLang="ja-JP" dirty="0"/>
                <a:t>=0</a:t>
              </a:r>
              <a:endParaRPr kumimoji="1" lang="ja-JP" altLang="en-US"/>
            </a:p>
          </p:txBody>
        </p:sp>
        <p:sp>
          <p:nvSpPr>
            <p:cNvPr id="18" name="テキスト ボックス 17">
              <a:extLst>
                <a:ext uri="{FF2B5EF4-FFF2-40B4-BE49-F238E27FC236}">
                  <a16:creationId xmlns:a16="http://schemas.microsoft.com/office/drawing/2014/main" id="{BD13727A-9726-2B26-2702-0B385BA74BB5}"/>
                </a:ext>
              </a:extLst>
            </p:cNvPr>
            <p:cNvSpPr txBox="1"/>
            <p:nvPr/>
          </p:nvSpPr>
          <p:spPr>
            <a:xfrm>
              <a:off x="643102" y="5016701"/>
              <a:ext cx="662734" cy="369332"/>
            </a:xfrm>
            <a:prstGeom prst="rect">
              <a:avLst/>
            </a:prstGeom>
            <a:noFill/>
          </p:spPr>
          <p:txBody>
            <a:bodyPr wrap="square" rtlCol="0">
              <a:spAutoFit/>
            </a:bodyPr>
            <a:lstStyle/>
            <a:p>
              <a:pPr algn="ctr"/>
              <a:r>
                <a:rPr kumimoji="1" lang="ja-JP" altLang="en-US"/>
                <a:t>作成</a:t>
              </a:r>
            </a:p>
          </p:txBody>
        </p:sp>
        <p:sp>
          <p:nvSpPr>
            <p:cNvPr id="19" name="テキスト ボックス 18">
              <a:extLst>
                <a:ext uri="{FF2B5EF4-FFF2-40B4-BE49-F238E27FC236}">
                  <a16:creationId xmlns:a16="http://schemas.microsoft.com/office/drawing/2014/main" id="{C7472E92-1C38-9936-A42F-C7C9E123D0D2}"/>
                </a:ext>
              </a:extLst>
            </p:cNvPr>
            <p:cNvSpPr txBox="1"/>
            <p:nvPr/>
          </p:nvSpPr>
          <p:spPr>
            <a:xfrm>
              <a:off x="2190060" y="5559650"/>
              <a:ext cx="1820460" cy="369332"/>
            </a:xfrm>
            <a:prstGeom prst="rect">
              <a:avLst/>
            </a:prstGeom>
            <a:noFill/>
          </p:spPr>
          <p:txBody>
            <a:bodyPr wrap="square" rtlCol="0">
              <a:spAutoFit/>
            </a:bodyPr>
            <a:lstStyle/>
            <a:p>
              <a:pPr algn="ctr"/>
              <a:r>
                <a:rPr lang="en-US" altLang="ja-JP" dirty="0"/>
                <a:t>1</a:t>
              </a:r>
              <a:r>
                <a:rPr kumimoji="1" lang="ja-JP" altLang="en-US"/>
                <a:t>年目</a:t>
              </a:r>
            </a:p>
          </p:txBody>
        </p:sp>
        <p:sp>
          <p:nvSpPr>
            <p:cNvPr id="20" name="テキスト ボックス 19">
              <a:extLst>
                <a:ext uri="{FF2B5EF4-FFF2-40B4-BE49-F238E27FC236}">
                  <a16:creationId xmlns:a16="http://schemas.microsoft.com/office/drawing/2014/main" id="{73F60DAC-E256-32B9-1AFE-3E56E9F10A02}"/>
                </a:ext>
              </a:extLst>
            </p:cNvPr>
            <p:cNvSpPr txBox="1"/>
            <p:nvPr/>
          </p:nvSpPr>
          <p:spPr>
            <a:xfrm>
              <a:off x="4364311" y="5540844"/>
              <a:ext cx="1820460" cy="369332"/>
            </a:xfrm>
            <a:prstGeom prst="rect">
              <a:avLst/>
            </a:prstGeom>
            <a:noFill/>
          </p:spPr>
          <p:txBody>
            <a:bodyPr wrap="square" rtlCol="0">
              <a:spAutoFit/>
            </a:bodyPr>
            <a:lstStyle/>
            <a:p>
              <a:pPr algn="ctr"/>
              <a:r>
                <a:rPr lang="en-US" altLang="ja-JP" dirty="0"/>
                <a:t>2</a:t>
              </a:r>
              <a:r>
                <a:rPr lang="ja-JP" altLang="en-US"/>
                <a:t>年目</a:t>
              </a:r>
              <a:endParaRPr kumimoji="1" lang="ja-JP" altLang="en-US"/>
            </a:p>
          </p:txBody>
        </p:sp>
        <p:sp>
          <p:nvSpPr>
            <p:cNvPr id="21" name="テキスト ボックス 20">
              <a:extLst>
                <a:ext uri="{FF2B5EF4-FFF2-40B4-BE49-F238E27FC236}">
                  <a16:creationId xmlns:a16="http://schemas.microsoft.com/office/drawing/2014/main" id="{3AFE332A-4CA6-BC1F-8918-A4182B3E5F37}"/>
                </a:ext>
              </a:extLst>
            </p:cNvPr>
            <p:cNvSpPr txBox="1"/>
            <p:nvPr/>
          </p:nvSpPr>
          <p:spPr>
            <a:xfrm>
              <a:off x="9007870" y="5564488"/>
              <a:ext cx="1820460" cy="369332"/>
            </a:xfrm>
            <a:prstGeom prst="rect">
              <a:avLst/>
            </a:prstGeom>
            <a:noFill/>
          </p:spPr>
          <p:txBody>
            <a:bodyPr wrap="square" rtlCol="0">
              <a:spAutoFit/>
            </a:bodyPr>
            <a:lstStyle/>
            <a:p>
              <a:pPr algn="ctr"/>
              <a:r>
                <a:rPr lang="en-US" altLang="ja-JP" dirty="0"/>
                <a:t>4</a:t>
              </a:r>
              <a:r>
                <a:rPr lang="ja-JP" altLang="en-US"/>
                <a:t>年目</a:t>
              </a:r>
              <a:endParaRPr kumimoji="1" lang="ja-JP" altLang="en-US"/>
            </a:p>
          </p:txBody>
        </p:sp>
        <p:grpSp>
          <p:nvGrpSpPr>
            <p:cNvPr id="43" name="グループ化 42">
              <a:extLst>
                <a:ext uri="{FF2B5EF4-FFF2-40B4-BE49-F238E27FC236}">
                  <a16:creationId xmlns:a16="http://schemas.microsoft.com/office/drawing/2014/main" id="{C547E0EC-E0FD-32FA-CB9A-BA197A387F50}"/>
                </a:ext>
              </a:extLst>
            </p:cNvPr>
            <p:cNvGrpSpPr/>
            <p:nvPr/>
          </p:nvGrpSpPr>
          <p:grpSpPr>
            <a:xfrm>
              <a:off x="1196316" y="4828310"/>
              <a:ext cx="1447848" cy="629541"/>
              <a:chOff x="1305373" y="4794754"/>
              <a:chExt cx="1447848" cy="629541"/>
            </a:xfrm>
          </p:grpSpPr>
          <p:sp>
            <p:nvSpPr>
              <p:cNvPr id="41" name="下矢印 40">
                <a:extLst>
                  <a:ext uri="{FF2B5EF4-FFF2-40B4-BE49-F238E27FC236}">
                    <a16:creationId xmlns:a16="http://schemas.microsoft.com/office/drawing/2014/main" id="{889807A5-189A-D9B3-2654-B1992BA4DA84}"/>
                  </a:ext>
                </a:extLst>
              </p:cNvPr>
              <p:cNvSpPr/>
              <p:nvPr/>
            </p:nvSpPr>
            <p:spPr>
              <a:xfrm>
                <a:off x="1305373" y="4917844"/>
                <a:ext cx="165217" cy="506451"/>
              </a:xfrm>
              <a:prstGeom prst="downArrow">
                <a:avLst>
                  <a:gd name="adj1" fmla="val 18842"/>
                  <a:gd name="adj2" fmla="val 48269"/>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DF91D279-7BFA-E187-15BA-7DB1316EACCE}"/>
                  </a:ext>
                </a:extLst>
              </p:cNvPr>
              <p:cNvSpPr txBox="1"/>
              <p:nvPr/>
            </p:nvSpPr>
            <p:spPr>
              <a:xfrm>
                <a:off x="1475470" y="4794754"/>
                <a:ext cx="1277751" cy="369332"/>
              </a:xfrm>
              <a:prstGeom prst="rect">
                <a:avLst/>
              </a:prstGeom>
              <a:noFill/>
            </p:spPr>
            <p:txBody>
              <a:bodyPr wrap="square" rtlCol="0">
                <a:spAutoFit/>
              </a:bodyPr>
              <a:lstStyle/>
              <a:p>
                <a:r>
                  <a:rPr kumimoji="1" lang="ja-JP" altLang="en-US" b="1"/>
                  <a:t>太郎</a:t>
                </a:r>
                <a:r>
                  <a:rPr lang="en-US" altLang="ja-JP" b="1" dirty="0"/>
                  <a:t> </a:t>
                </a:r>
                <a:r>
                  <a:rPr kumimoji="1" lang="ja-JP" altLang="en-US" b="1"/>
                  <a:t>参加</a:t>
                </a:r>
              </a:p>
            </p:txBody>
          </p:sp>
        </p:grpSp>
        <p:grpSp>
          <p:nvGrpSpPr>
            <p:cNvPr id="44" name="グループ化 43">
              <a:extLst>
                <a:ext uri="{FF2B5EF4-FFF2-40B4-BE49-F238E27FC236}">
                  <a16:creationId xmlns:a16="http://schemas.microsoft.com/office/drawing/2014/main" id="{4A574124-41C7-F249-C5BA-EDB21D501B5C}"/>
                </a:ext>
              </a:extLst>
            </p:cNvPr>
            <p:cNvGrpSpPr/>
            <p:nvPr/>
          </p:nvGrpSpPr>
          <p:grpSpPr>
            <a:xfrm>
              <a:off x="3319367" y="4820370"/>
              <a:ext cx="1701941" cy="646331"/>
              <a:chOff x="1287473" y="4785003"/>
              <a:chExt cx="1701941" cy="646331"/>
            </a:xfrm>
          </p:grpSpPr>
          <p:sp>
            <p:nvSpPr>
              <p:cNvPr id="46" name="テキスト ボックス 45">
                <a:extLst>
                  <a:ext uri="{FF2B5EF4-FFF2-40B4-BE49-F238E27FC236}">
                    <a16:creationId xmlns:a16="http://schemas.microsoft.com/office/drawing/2014/main" id="{9D473D40-FFBB-471C-D88A-A8F5CE776346}"/>
                  </a:ext>
                </a:extLst>
              </p:cNvPr>
              <p:cNvSpPr txBox="1"/>
              <p:nvPr/>
            </p:nvSpPr>
            <p:spPr>
              <a:xfrm>
                <a:off x="1349419" y="4785003"/>
                <a:ext cx="1639995" cy="646331"/>
              </a:xfrm>
              <a:prstGeom prst="rect">
                <a:avLst/>
              </a:prstGeom>
              <a:noFill/>
            </p:spPr>
            <p:txBody>
              <a:bodyPr wrap="square" rtlCol="0">
                <a:spAutoFit/>
              </a:bodyPr>
              <a:lstStyle/>
              <a:p>
                <a:r>
                  <a:rPr lang="ja-JP" altLang="en-US" b="1"/>
                  <a:t>花子</a:t>
                </a:r>
                <a:r>
                  <a:rPr lang="en-US" altLang="ja-JP" b="1" dirty="0"/>
                  <a:t> </a:t>
                </a:r>
                <a:r>
                  <a:rPr kumimoji="1" lang="ja-JP" altLang="en-US" b="1"/>
                  <a:t>参加</a:t>
                </a:r>
                <a:endParaRPr kumimoji="1" lang="en-US" altLang="ja-JP" b="1" dirty="0"/>
              </a:p>
              <a:p>
                <a:r>
                  <a:rPr lang="ja-JP" altLang="en-US" b="1"/>
                  <a:t>次郎</a:t>
                </a:r>
                <a:r>
                  <a:rPr lang="en-US" altLang="ja-JP" b="1" dirty="0"/>
                  <a:t> </a:t>
                </a:r>
                <a:r>
                  <a:rPr lang="ja-JP" altLang="en-US" b="1"/>
                  <a:t>時折参加</a:t>
                </a:r>
                <a:endParaRPr kumimoji="1" lang="ja-JP" altLang="en-US" b="1"/>
              </a:p>
            </p:txBody>
          </p:sp>
          <p:sp>
            <p:nvSpPr>
              <p:cNvPr id="45" name="下矢印 44">
                <a:extLst>
                  <a:ext uri="{FF2B5EF4-FFF2-40B4-BE49-F238E27FC236}">
                    <a16:creationId xmlns:a16="http://schemas.microsoft.com/office/drawing/2014/main" id="{5B49EAA8-3059-9BBA-99EC-724760EEBE60}"/>
                  </a:ext>
                </a:extLst>
              </p:cNvPr>
              <p:cNvSpPr/>
              <p:nvPr/>
            </p:nvSpPr>
            <p:spPr>
              <a:xfrm>
                <a:off x="1287473" y="4917844"/>
                <a:ext cx="165217" cy="506451"/>
              </a:xfrm>
              <a:prstGeom prst="downArrow">
                <a:avLst>
                  <a:gd name="adj1" fmla="val 18842"/>
                  <a:gd name="adj2" fmla="val 48269"/>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 name="テキスト ボックス 46">
              <a:extLst>
                <a:ext uri="{FF2B5EF4-FFF2-40B4-BE49-F238E27FC236}">
                  <a16:creationId xmlns:a16="http://schemas.microsoft.com/office/drawing/2014/main" id="{902A8CE7-EF56-1738-C857-7AD22A324698}"/>
                </a:ext>
              </a:extLst>
            </p:cNvPr>
            <p:cNvSpPr txBox="1"/>
            <p:nvPr/>
          </p:nvSpPr>
          <p:spPr>
            <a:xfrm>
              <a:off x="7205840" y="4776249"/>
              <a:ext cx="582449" cy="646331"/>
            </a:xfrm>
            <a:prstGeom prst="rect">
              <a:avLst/>
            </a:prstGeom>
            <a:noFill/>
          </p:spPr>
          <p:txBody>
            <a:bodyPr wrap="square" rtlCol="0">
              <a:spAutoFit/>
            </a:bodyPr>
            <a:lstStyle/>
            <a:p>
              <a:pPr algn="ctr"/>
              <a:r>
                <a:rPr kumimoji="1" lang="en-US" altLang="ja-JP" dirty="0"/>
                <a:t>TF</a:t>
              </a:r>
            </a:p>
            <a:p>
              <a:pPr algn="ctr"/>
              <a:r>
                <a:rPr kumimoji="1" lang="en-US" altLang="ja-JP" dirty="0"/>
                <a:t>=2</a:t>
              </a:r>
              <a:endParaRPr kumimoji="1" lang="ja-JP" altLang="en-US"/>
            </a:p>
          </p:txBody>
        </p:sp>
        <p:sp>
          <p:nvSpPr>
            <p:cNvPr id="48" name="テキスト ボックス 47">
              <a:extLst>
                <a:ext uri="{FF2B5EF4-FFF2-40B4-BE49-F238E27FC236}">
                  <a16:creationId xmlns:a16="http://schemas.microsoft.com/office/drawing/2014/main" id="{D72724E2-28B3-AD32-B506-230B250BB3F2}"/>
                </a:ext>
              </a:extLst>
            </p:cNvPr>
            <p:cNvSpPr txBox="1"/>
            <p:nvPr/>
          </p:nvSpPr>
          <p:spPr>
            <a:xfrm>
              <a:off x="6584588" y="5535283"/>
              <a:ext cx="1820460" cy="369332"/>
            </a:xfrm>
            <a:prstGeom prst="rect">
              <a:avLst/>
            </a:prstGeom>
            <a:noFill/>
          </p:spPr>
          <p:txBody>
            <a:bodyPr wrap="square" rtlCol="0">
              <a:spAutoFit/>
            </a:bodyPr>
            <a:lstStyle/>
            <a:p>
              <a:pPr algn="ctr"/>
              <a:r>
                <a:rPr lang="en-US" altLang="ja-JP" dirty="0"/>
                <a:t>3</a:t>
              </a:r>
              <a:r>
                <a:rPr lang="ja-JP" altLang="en-US"/>
                <a:t>年目</a:t>
              </a:r>
              <a:endParaRPr kumimoji="1" lang="ja-JP" altLang="en-US"/>
            </a:p>
          </p:txBody>
        </p:sp>
        <p:grpSp>
          <p:nvGrpSpPr>
            <p:cNvPr id="52" name="グループ化 51">
              <a:extLst>
                <a:ext uri="{FF2B5EF4-FFF2-40B4-BE49-F238E27FC236}">
                  <a16:creationId xmlns:a16="http://schemas.microsoft.com/office/drawing/2014/main" id="{F9482804-763D-2ABC-F145-DCFCE3FA6FEF}"/>
                </a:ext>
              </a:extLst>
            </p:cNvPr>
            <p:cNvGrpSpPr/>
            <p:nvPr/>
          </p:nvGrpSpPr>
          <p:grpSpPr>
            <a:xfrm>
              <a:off x="6178596" y="4567028"/>
              <a:ext cx="811984" cy="923330"/>
              <a:chOff x="6178596" y="4567028"/>
              <a:chExt cx="811984" cy="923330"/>
            </a:xfrm>
          </p:grpSpPr>
          <p:sp>
            <p:nvSpPr>
              <p:cNvPr id="50" name="下矢印 49">
                <a:extLst>
                  <a:ext uri="{FF2B5EF4-FFF2-40B4-BE49-F238E27FC236}">
                    <a16:creationId xmlns:a16="http://schemas.microsoft.com/office/drawing/2014/main" id="{CFAA2B9F-5249-855B-E63E-EC34851AA814}"/>
                  </a:ext>
                </a:extLst>
              </p:cNvPr>
              <p:cNvSpPr/>
              <p:nvPr/>
            </p:nvSpPr>
            <p:spPr>
              <a:xfrm rot="10800000">
                <a:off x="6825363" y="4968809"/>
                <a:ext cx="165217" cy="506451"/>
              </a:xfrm>
              <a:prstGeom prst="downArrow">
                <a:avLst>
                  <a:gd name="adj1" fmla="val 18842"/>
                  <a:gd name="adj2" fmla="val 4826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6FEBE541-0A6B-923E-74F4-A95802C627F5}"/>
                  </a:ext>
                </a:extLst>
              </p:cNvPr>
              <p:cNvSpPr txBox="1"/>
              <p:nvPr/>
            </p:nvSpPr>
            <p:spPr>
              <a:xfrm>
                <a:off x="6178596" y="4567028"/>
                <a:ext cx="729375" cy="923330"/>
              </a:xfrm>
              <a:prstGeom prst="rect">
                <a:avLst/>
              </a:prstGeom>
              <a:noFill/>
            </p:spPr>
            <p:txBody>
              <a:bodyPr wrap="square" rtlCol="0">
                <a:spAutoFit/>
              </a:bodyPr>
              <a:lstStyle/>
              <a:p>
                <a:pPr algn="r"/>
                <a:r>
                  <a:rPr lang="ja-JP" altLang="en-US" b="1"/>
                  <a:t>太郎</a:t>
                </a:r>
                <a:endParaRPr lang="en-US" altLang="ja-JP" b="1" dirty="0"/>
              </a:p>
              <a:p>
                <a:pPr algn="r"/>
                <a:r>
                  <a:rPr lang="ja-JP" altLang="en-US" b="1"/>
                  <a:t>花子</a:t>
                </a:r>
                <a:endParaRPr lang="en-US" altLang="ja-JP" b="1" dirty="0"/>
              </a:p>
              <a:p>
                <a:pPr algn="r"/>
                <a:r>
                  <a:rPr kumimoji="1" lang="ja-JP" altLang="en-US" b="1"/>
                  <a:t>離脱</a:t>
                </a:r>
              </a:p>
            </p:txBody>
          </p:sp>
        </p:grpSp>
      </p:grpSp>
      <p:sp>
        <p:nvSpPr>
          <p:cNvPr id="58" name="テキスト ボックス 57">
            <a:extLst>
              <a:ext uri="{FF2B5EF4-FFF2-40B4-BE49-F238E27FC236}">
                <a16:creationId xmlns:a16="http://schemas.microsoft.com/office/drawing/2014/main" id="{7511656A-7A96-313B-B2EE-B1528E0041BE}"/>
              </a:ext>
            </a:extLst>
          </p:cNvPr>
          <p:cNvSpPr txBox="1"/>
          <p:nvPr/>
        </p:nvSpPr>
        <p:spPr>
          <a:xfrm>
            <a:off x="8020836" y="5091936"/>
            <a:ext cx="1639995" cy="369332"/>
          </a:xfrm>
          <a:prstGeom prst="rect">
            <a:avLst/>
          </a:prstGeom>
          <a:noFill/>
        </p:spPr>
        <p:txBody>
          <a:bodyPr wrap="square" rtlCol="0">
            <a:spAutoFit/>
          </a:bodyPr>
          <a:lstStyle/>
          <a:p>
            <a:r>
              <a:rPr lang="ja-JP" altLang="en-US" b="1"/>
              <a:t>次郎のみ在籍</a:t>
            </a:r>
            <a:r>
              <a:rPr lang="en-US" altLang="ja-JP" b="1" dirty="0"/>
              <a:t> </a:t>
            </a:r>
            <a:endParaRPr kumimoji="1" lang="ja-JP" altLang="en-US" b="1"/>
          </a:p>
        </p:txBody>
      </p:sp>
    </p:spTree>
    <p:extLst>
      <p:ext uri="{BB962C8B-B14F-4D97-AF65-F5344CB8AC3E}">
        <p14:creationId xmlns:p14="http://schemas.microsoft.com/office/powerpoint/2010/main" val="1073753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AFD32-5DC3-739D-EDC1-8B576C0F5F2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EE5B2CDD-D255-4705-D78D-2C694724CF16}"/>
              </a:ext>
            </a:extLst>
          </p:cNvPr>
          <p:cNvSpPr>
            <a:spLocks noGrp="1"/>
          </p:cNvSpPr>
          <p:nvPr>
            <p:ph type="title"/>
          </p:nvPr>
        </p:nvSpPr>
        <p:spPr/>
        <p:txBody>
          <a:bodyPr/>
          <a:lstStyle/>
          <a:p>
            <a:r>
              <a:rPr lang="en-US" altLang="ja-JP" dirty="0"/>
              <a:t>OSS</a:t>
            </a:r>
            <a:r>
              <a:rPr lang="ja-JP" altLang="en-US"/>
              <a:t>での</a:t>
            </a:r>
            <a:r>
              <a:rPr lang="en-US" altLang="ja-JP" dirty="0"/>
              <a:t>TFDD</a:t>
            </a:r>
            <a:r>
              <a:rPr lang="ja-JP" altLang="en-US"/>
              <a:t>の発生</a:t>
            </a:r>
            <a:endParaRPr lang="ja-JP" altLang="en-US" dirty="0"/>
          </a:p>
        </p:txBody>
      </p:sp>
      <p:sp>
        <p:nvSpPr>
          <p:cNvPr id="5" name="コンテンツ プレースホルダー 4">
            <a:extLst>
              <a:ext uri="{FF2B5EF4-FFF2-40B4-BE49-F238E27FC236}">
                <a16:creationId xmlns:a16="http://schemas.microsoft.com/office/drawing/2014/main" id="{2A5F7476-C5B5-DFF1-932F-CF0662A5D8B0}"/>
              </a:ext>
            </a:extLst>
          </p:cNvPr>
          <p:cNvSpPr>
            <a:spLocks noGrp="1"/>
          </p:cNvSpPr>
          <p:nvPr>
            <p:ph idx="1"/>
          </p:nvPr>
        </p:nvSpPr>
        <p:spPr>
          <a:xfrm>
            <a:off x="165697" y="1092370"/>
            <a:ext cx="11260184" cy="5402641"/>
          </a:xfrm>
        </p:spPr>
        <p:txBody>
          <a:bodyPr>
            <a:noAutofit/>
          </a:bodyPr>
          <a:lstStyle/>
          <a:p>
            <a:pPr marL="0" indent="0">
              <a:buNone/>
            </a:pPr>
            <a:r>
              <a:rPr lang="ja-JP" altLang="en-US" sz="3200"/>
              <a:t>コア開発者の離脱が</a:t>
            </a:r>
            <a:r>
              <a:rPr lang="en-US" altLang="ja-JP" sz="3200" dirty="0"/>
              <a:t>OSS</a:t>
            </a:r>
            <a:r>
              <a:rPr lang="ja-JP" altLang="en-US" sz="3200"/>
              <a:t>の存続に</a:t>
            </a:r>
            <a:br>
              <a:rPr lang="en-US" altLang="ja-JP" sz="3200" dirty="0"/>
            </a:br>
            <a:r>
              <a:rPr lang="ja-JP" altLang="en-US" sz="3200"/>
              <a:t>大きな影響を与える可能性がある</a:t>
            </a:r>
            <a:r>
              <a:rPr lang="en-US" altLang="ja-JP" sz="3200" baseline="-25000" dirty="0"/>
              <a:t>[4]</a:t>
            </a:r>
            <a:br>
              <a:rPr lang="en-US" altLang="ja-JP" sz="3200" dirty="0"/>
            </a:br>
            <a:endParaRPr lang="en-US" altLang="ja-JP" sz="3200" dirty="0"/>
          </a:p>
          <a:p>
            <a:pPr>
              <a:buFont typeface="Arial" panose="020B0604020202020204" pitchFamily="34" charset="0"/>
              <a:buChar char="•"/>
            </a:pPr>
            <a:r>
              <a:rPr lang="ja-JP" altLang="en-US" sz="3200"/>
              <a:t>計</a:t>
            </a:r>
            <a:r>
              <a:rPr lang="en-US" altLang="ja-JP" sz="3200" dirty="0"/>
              <a:t>89%</a:t>
            </a:r>
            <a:r>
              <a:rPr lang="ja-JP" altLang="en-US" sz="3200"/>
              <a:t>が少なくとも一度</a:t>
            </a:r>
            <a:r>
              <a:rPr lang="en-US" altLang="ja-JP" sz="3200" dirty="0"/>
              <a:t>TFDD</a:t>
            </a:r>
            <a:r>
              <a:rPr lang="ja-JP" altLang="en-US" sz="3200"/>
              <a:t>を経験</a:t>
            </a:r>
            <a:endParaRPr lang="en-US" altLang="ja-JP" sz="3200" dirty="0"/>
          </a:p>
          <a:p>
            <a:pPr lvl="1">
              <a:buFont typeface="Arial" panose="020B0604020202020204" pitchFamily="34" charset="0"/>
              <a:buChar char="•"/>
            </a:pPr>
            <a:r>
              <a:rPr lang="ja-JP" altLang="en-US" sz="2800"/>
              <a:t>大半が開発初期段階で発生</a:t>
            </a:r>
            <a:endParaRPr lang="en-US" altLang="ja-JP" sz="2800" dirty="0"/>
          </a:p>
          <a:p>
            <a:pPr>
              <a:buFont typeface="Arial" panose="020B0604020202020204" pitchFamily="34" charset="0"/>
              <a:buChar char="•"/>
            </a:pPr>
            <a:r>
              <a:rPr lang="ja-JP" altLang="en-US" sz="3200"/>
              <a:t>コア開発者が復帰したのは</a:t>
            </a:r>
            <a:r>
              <a:rPr lang="en-US" altLang="ja-JP" sz="3200" dirty="0"/>
              <a:t>27%</a:t>
            </a:r>
          </a:p>
        </p:txBody>
      </p:sp>
      <p:sp>
        <p:nvSpPr>
          <p:cNvPr id="6" name="日付プレースホルダー 5">
            <a:extLst>
              <a:ext uri="{FF2B5EF4-FFF2-40B4-BE49-F238E27FC236}">
                <a16:creationId xmlns:a16="http://schemas.microsoft.com/office/drawing/2014/main" id="{2E35368F-1B9D-DEDB-87D8-CE152C72BA3C}"/>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3D715DDF-AC06-5712-7E00-B91D721E717E}"/>
              </a:ext>
            </a:extLst>
          </p:cNvPr>
          <p:cNvSpPr>
            <a:spLocks noGrp="1"/>
          </p:cNvSpPr>
          <p:nvPr>
            <p:ph type="sldNum" sz="quarter" idx="4"/>
          </p:nvPr>
        </p:nvSpPr>
        <p:spPr/>
        <p:txBody>
          <a:bodyPr/>
          <a:lstStyle/>
          <a:p>
            <a:fld id="{DDF0A04B-3F96-455C-AC58-511E5C06C175}" type="slidenum">
              <a:rPr lang="ja-JP" altLang="en-US" smtClean="0"/>
              <a:pPr/>
              <a:t>7</a:t>
            </a:fld>
            <a:endParaRPr lang="ja-JP" altLang="en-US" dirty="0"/>
          </a:p>
        </p:txBody>
      </p:sp>
      <p:graphicFrame>
        <p:nvGraphicFramePr>
          <p:cNvPr id="3" name="グラフ 2">
            <a:extLst>
              <a:ext uri="{FF2B5EF4-FFF2-40B4-BE49-F238E27FC236}">
                <a16:creationId xmlns:a16="http://schemas.microsoft.com/office/drawing/2014/main" id="{77909E9E-6C60-0A72-0903-F6A1978896FB}"/>
              </a:ext>
            </a:extLst>
          </p:cNvPr>
          <p:cNvGraphicFramePr>
            <a:graphicFrameLocks/>
          </p:cNvGraphicFramePr>
          <p:nvPr>
            <p:extLst>
              <p:ext uri="{D42A27DB-BD31-4B8C-83A1-F6EECF244321}">
                <p14:modId xmlns:p14="http://schemas.microsoft.com/office/powerpoint/2010/main" val="2976804638"/>
              </p:ext>
            </p:extLst>
          </p:nvPr>
        </p:nvGraphicFramePr>
        <p:xfrm>
          <a:off x="8157930" y="2991480"/>
          <a:ext cx="3427509" cy="3972201"/>
        </p:xfrm>
        <a:graphic>
          <a:graphicData uri="http://schemas.openxmlformats.org/drawingml/2006/chart">
            <c:chart xmlns:c="http://schemas.openxmlformats.org/drawingml/2006/chart" xmlns:r="http://schemas.openxmlformats.org/officeDocument/2006/relationships" r:id="rId4"/>
          </a:graphicData>
        </a:graphic>
      </p:graphicFrame>
      <p:sp>
        <p:nvSpPr>
          <p:cNvPr id="7" name="パイ 6">
            <a:extLst>
              <a:ext uri="{FF2B5EF4-FFF2-40B4-BE49-F238E27FC236}">
                <a16:creationId xmlns:a16="http://schemas.microsoft.com/office/drawing/2014/main" id="{69575492-D467-D9E6-62DD-6F4B5A9789BE}"/>
              </a:ext>
            </a:extLst>
          </p:cNvPr>
          <p:cNvSpPr/>
          <p:nvPr/>
        </p:nvSpPr>
        <p:spPr>
          <a:xfrm>
            <a:off x="8610601" y="4067877"/>
            <a:ext cx="2520000" cy="2520000"/>
          </a:xfrm>
          <a:prstGeom prst="pie">
            <a:avLst>
              <a:gd name="adj1" fmla="val 18594607"/>
              <a:gd name="adj2" fmla="val 16199999"/>
            </a:avLst>
          </a:prstGeom>
          <a:noFill/>
          <a:ln w="63500">
            <a:solidFill>
              <a:srgbClr val="C000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 name="テキスト ボックス 1">
            <a:extLst>
              <a:ext uri="{FF2B5EF4-FFF2-40B4-BE49-F238E27FC236}">
                <a16:creationId xmlns:a16="http://schemas.microsoft.com/office/drawing/2014/main" id="{BB3FEE6D-441C-17C6-1382-B6EC44E4A6E5}"/>
              </a:ext>
            </a:extLst>
          </p:cNvPr>
          <p:cNvSpPr txBox="1"/>
          <p:nvPr/>
        </p:nvSpPr>
        <p:spPr>
          <a:xfrm>
            <a:off x="279995" y="6322178"/>
            <a:ext cx="7875768" cy="523220"/>
          </a:xfrm>
          <a:prstGeom prst="rect">
            <a:avLst/>
          </a:prstGeom>
          <a:noFill/>
        </p:spPr>
        <p:txBody>
          <a:bodyPr wrap="square" rtlCol="0">
            <a:spAutoFit/>
          </a:bodyPr>
          <a:lstStyle/>
          <a:p>
            <a:r>
              <a:rPr lang="en" altLang="ja-JP" sz="1400" dirty="0">
                <a:solidFill>
                  <a:schemeClr val="bg1">
                    <a:lumMod val="50000"/>
                  </a:schemeClr>
                </a:solidFill>
              </a:rPr>
              <a:t>[4] </a:t>
            </a:r>
            <a:r>
              <a:rPr lang="en" altLang="ja-JP" sz="1400" b="1" dirty="0">
                <a:solidFill>
                  <a:schemeClr val="bg1">
                    <a:lumMod val="50000"/>
                  </a:schemeClr>
                </a:solidFill>
              </a:rPr>
              <a:t>Nourry et al. (2024)</a:t>
            </a:r>
            <a:r>
              <a:rPr lang="en" altLang="ja-JP" sz="1400" i="1" dirty="0">
                <a:solidFill>
                  <a:schemeClr val="bg1">
                    <a:lumMod val="50000"/>
                  </a:schemeClr>
                </a:solidFill>
              </a:rPr>
              <a:t>Loss of Core Developers in OSS Communities (arXiv:2412.00313)</a:t>
            </a:r>
            <a:endParaRPr lang="en" altLang="ja-JP" sz="1400" dirty="0">
              <a:solidFill>
                <a:schemeClr val="bg1">
                  <a:lumMod val="50000"/>
                </a:schemeClr>
              </a:solidFill>
            </a:endParaRPr>
          </a:p>
          <a:p>
            <a:endParaRPr lang="en" altLang="ja-JP" sz="1400" dirty="0">
              <a:solidFill>
                <a:schemeClr val="bg1">
                  <a:lumMod val="50000"/>
                </a:schemeClr>
              </a:solidFill>
            </a:endParaRPr>
          </a:p>
        </p:txBody>
      </p:sp>
    </p:spTree>
    <p:extLst>
      <p:ext uri="{BB962C8B-B14F-4D97-AF65-F5344CB8AC3E}">
        <p14:creationId xmlns:p14="http://schemas.microsoft.com/office/powerpoint/2010/main" val="3856672025"/>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A8A02-C1A7-E64F-B842-E121794BF90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80FDB69-7852-6731-84CE-46B632125940}"/>
              </a:ext>
            </a:extLst>
          </p:cNvPr>
          <p:cNvSpPr>
            <a:spLocks noGrp="1"/>
          </p:cNvSpPr>
          <p:nvPr>
            <p:ph type="title"/>
          </p:nvPr>
        </p:nvSpPr>
        <p:spPr/>
        <p:txBody>
          <a:bodyPr>
            <a:normAutofit fontScale="90000"/>
          </a:bodyPr>
          <a:lstStyle/>
          <a:p>
            <a:r>
              <a:rPr lang="ja-JP" altLang="en-US"/>
              <a:t>モバイルアプリのユーザーフィードバック</a:t>
            </a:r>
            <a:endParaRPr lang="ja-JP" altLang="en-US" dirty="0"/>
          </a:p>
        </p:txBody>
      </p:sp>
      <p:sp>
        <p:nvSpPr>
          <p:cNvPr id="5" name="コンテンツ プレースホルダー 4">
            <a:extLst>
              <a:ext uri="{FF2B5EF4-FFF2-40B4-BE49-F238E27FC236}">
                <a16:creationId xmlns:a16="http://schemas.microsoft.com/office/drawing/2014/main" id="{9A2CD4F9-543E-E154-E059-F60ABE5444BD}"/>
              </a:ext>
            </a:extLst>
          </p:cNvPr>
          <p:cNvSpPr>
            <a:spLocks noGrp="1"/>
          </p:cNvSpPr>
          <p:nvPr>
            <p:ph idx="1"/>
          </p:nvPr>
        </p:nvSpPr>
        <p:spPr>
          <a:xfrm>
            <a:off x="165696" y="1092370"/>
            <a:ext cx="7483289" cy="5402641"/>
          </a:xfrm>
        </p:spPr>
        <p:txBody>
          <a:bodyPr>
            <a:noAutofit/>
          </a:bodyPr>
          <a:lstStyle/>
          <a:p>
            <a:pPr>
              <a:buFont typeface="Arial" panose="020B0604020202020204" pitchFamily="34" charset="0"/>
              <a:buChar char="•"/>
            </a:pPr>
            <a:r>
              <a:rPr lang="ja-JP" altLang="en-US" sz="3200"/>
              <a:t>従来の研究は</a:t>
            </a:r>
            <a:r>
              <a:rPr lang="en-US" altLang="ja-JP" sz="3200" dirty="0"/>
              <a:t>OSS</a:t>
            </a:r>
            <a:r>
              <a:rPr lang="ja-JP" altLang="en-US" sz="3200"/>
              <a:t>が対象</a:t>
            </a:r>
            <a:endParaRPr lang="en-US" altLang="ja-JP" sz="3200" dirty="0"/>
          </a:p>
          <a:p>
            <a:pPr>
              <a:buFont typeface="Arial" panose="020B0604020202020204" pitchFamily="34" charset="0"/>
              <a:buChar char="•"/>
            </a:pPr>
            <a:r>
              <a:rPr lang="ja-JP" altLang="en-US" sz="3200"/>
              <a:t>モバイルアプリでは</a:t>
            </a:r>
            <a:br>
              <a:rPr lang="en-US" altLang="ja-JP" sz="3200" dirty="0"/>
            </a:br>
            <a:r>
              <a:rPr lang="ja-JP" altLang="en-US" sz="3200" b="1"/>
              <a:t>一般ユーザーによる指標</a:t>
            </a:r>
            <a:r>
              <a:rPr lang="ja-JP" altLang="en-US" sz="3200"/>
              <a:t>が存在</a:t>
            </a:r>
            <a:endParaRPr lang="en-US" altLang="ja-JP" sz="3200" dirty="0"/>
          </a:p>
          <a:p>
            <a:pPr lvl="1">
              <a:buFont typeface="Arial" panose="020B0604020202020204" pitchFamily="34" charset="0"/>
              <a:buChar char="•"/>
            </a:pPr>
            <a:r>
              <a:rPr lang="ja-JP" altLang="en-US" sz="2800"/>
              <a:t>インストール数</a:t>
            </a:r>
            <a:endParaRPr lang="en-US" altLang="ja-JP" sz="2800" dirty="0"/>
          </a:p>
          <a:p>
            <a:pPr lvl="1">
              <a:buFont typeface="Arial" panose="020B0604020202020204" pitchFamily="34" charset="0"/>
              <a:buChar char="•"/>
            </a:pPr>
            <a:r>
              <a:rPr lang="ja-JP" altLang="en-US" sz="2800"/>
              <a:t>スコア（★）</a:t>
            </a:r>
            <a:endParaRPr lang="en-US" altLang="ja-JP" sz="2800" dirty="0"/>
          </a:p>
          <a:p>
            <a:pPr lvl="1">
              <a:buFont typeface="Arial" panose="020B0604020202020204" pitchFamily="34" charset="0"/>
              <a:buChar char="•"/>
            </a:pPr>
            <a:r>
              <a:rPr lang="ja-JP" altLang="en-US" sz="2800"/>
              <a:t>ユーザーレビュー</a:t>
            </a:r>
            <a:endParaRPr lang="en-US" altLang="ja-JP" sz="2800" dirty="0"/>
          </a:p>
          <a:p>
            <a:pPr>
              <a:buFont typeface="Arial" panose="020B0604020202020204" pitchFamily="34" charset="0"/>
              <a:buChar char="•"/>
            </a:pPr>
            <a:endParaRPr lang="en-US" altLang="ja-JP" sz="3200" dirty="0"/>
          </a:p>
          <a:p>
            <a:pPr marL="0" indent="0">
              <a:buNone/>
            </a:pPr>
            <a:r>
              <a:rPr lang="ja-JP" altLang="en-US" sz="3200"/>
              <a:t>これらはアプリ開発の放棄と</a:t>
            </a:r>
            <a:br>
              <a:rPr lang="en-US" altLang="ja-JP" sz="3200" dirty="0"/>
            </a:br>
            <a:r>
              <a:rPr lang="ja-JP" altLang="en-US" sz="3200"/>
              <a:t>どのような相関を持つのか</a:t>
            </a:r>
            <a:endParaRPr lang="ja-JP" altLang="en-US" sz="3200" dirty="0"/>
          </a:p>
        </p:txBody>
      </p:sp>
      <p:sp>
        <p:nvSpPr>
          <p:cNvPr id="6" name="日付プレースホルダー 5">
            <a:extLst>
              <a:ext uri="{FF2B5EF4-FFF2-40B4-BE49-F238E27FC236}">
                <a16:creationId xmlns:a16="http://schemas.microsoft.com/office/drawing/2014/main" id="{08F7D57E-4C7F-B9EB-F53C-CBCA9959233C}"/>
              </a:ext>
            </a:extLst>
          </p:cNvPr>
          <p:cNvSpPr>
            <a:spLocks noGrp="1"/>
          </p:cNvSpPr>
          <p:nvPr>
            <p:ph type="dt" sz="half" idx="2"/>
          </p:nvPr>
        </p:nvSpPr>
        <p:spPr/>
        <p:txBody>
          <a:bodyPr/>
          <a:lstStyle/>
          <a:p>
            <a:fld id="{308E78B9-1FEE-43B4-B166-7B269F365FDB}" type="datetime1">
              <a:rPr lang="ja-JP" altLang="en-US" smtClean="0"/>
              <a:t>2025/12/11</a:t>
            </a:fld>
            <a:endParaRPr lang="ja-JP" altLang="en-US" dirty="0"/>
          </a:p>
        </p:txBody>
      </p:sp>
      <p:sp>
        <p:nvSpPr>
          <p:cNvPr id="8" name="スライド番号プレースホルダー 7">
            <a:extLst>
              <a:ext uri="{FF2B5EF4-FFF2-40B4-BE49-F238E27FC236}">
                <a16:creationId xmlns:a16="http://schemas.microsoft.com/office/drawing/2014/main" id="{58AA5207-2285-C774-7BFF-DD14AC7E5061}"/>
              </a:ext>
            </a:extLst>
          </p:cNvPr>
          <p:cNvSpPr>
            <a:spLocks noGrp="1"/>
          </p:cNvSpPr>
          <p:nvPr>
            <p:ph type="sldNum" sz="quarter" idx="4"/>
          </p:nvPr>
        </p:nvSpPr>
        <p:spPr/>
        <p:txBody>
          <a:bodyPr/>
          <a:lstStyle/>
          <a:p>
            <a:fld id="{DDF0A04B-3F96-455C-AC58-511E5C06C175}" type="slidenum">
              <a:rPr lang="ja-JP" altLang="en-US" smtClean="0"/>
              <a:pPr/>
              <a:t>8</a:t>
            </a:fld>
            <a:endParaRPr lang="ja-JP" altLang="en-US" dirty="0"/>
          </a:p>
        </p:txBody>
      </p:sp>
      <p:pic>
        <p:nvPicPr>
          <p:cNvPr id="3" name="図 2" descr="グラフィカル ユーザー インターフェイス, アプリケーション&#10;&#10;AI 生成コンテンツは誤りを含む可能性があります。">
            <a:extLst>
              <a:ext uri="{FF2B5EF4-FFF2-40B4-BE49-F238E27FC236}">
                <a16:creationId xmlns:a16="http://schemas.microsoft.com/office/drawing/2014/main" id="{FEC0C5B9-CA18-2FC9-BDD7-F0038AC47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7565" y="1668204"/>
            <a:ext cx="4473860" cy="3521592"/>
          </a:xfrm>
          <a:prstGeom prst="rect">
            <a:avLst/>
          </a:prstGeom>
        </p:spPr>
      </p:pic>
      <p:sp>
        <p:nvSpPr>
          <p:cNvPr id="14" name="ドーナツ 13">
            <a:extLst>
              <a:ext uri="{FF2B5EF4-FFF2-40B4-BE49-F238E27FC236}">
                <a16:creationId xmlns:a16="http://schemas.microsoft.com/office/drawing/2014/main" id="{54B5DB9B-0FB6-5A56-CB71-3A79A1E36AE5}"/>
              </a:ext>
            </a:extLst>
          </p:cNvPr>
          <p:cNvSpPr/>
          <p:nvPr/>
        </p:nvSpPr>
        <p:spPr>
          <a:xfrm>
            <a:off x="7592324" y="3688121"/>
            <a:ext cx="1080000" cy="1080000"/>
          </a:xfrm>
          <a:prstGeom prst="donut">
            <a:avLst>
              <a:gd name="adj" fmla="val 6703"/>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ドーナツ 1">
            <a:extLst>
              <a:ext uri="{FF2B5EF4-FFF2-40B4-BE49-F238E27FC236}">
                <a16:creationId xmlns:a16="http://schemas.microsoft.com/office/drawing/2014/main" id="{3BE3A859-9A48-7FA6-B329-8A3D253B5BE8}"/>
              </a:ext>
            </a:extLst>
          </p:cNvPr>
          <p:cNvSpPr/>
          <p:nvPr/>
        </p:nvSpPr>
        <p:spPr>
          <a:xfrm>
            <a:off x="8827083" y="3688121"/>
            <a:ext cx="1080000" cy="1080000"/>
          </a:xfrm>
          <a:prstGeom prst="donut">
            <a:avLst>
              <a:gd name="adj" fmla="val 6703"/>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Tree>
    <p:extLst>
      <p:ext uri="{BB962C8B-B14F-4D97-AF65-F5344CB8AC3E}">
        <p14:creationId xmlns:p14="http://schemas.microsoft.com/office/powerpoint/2010/main" val="914612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64C2C-E69B-6C1E-DC33-416E45BA74CF}"/>
              </a:ext>
            </a:extLst>
          </p:cNvPr>
          <p:cNvSpPr>
            <a:spLocks noGrp="1"/>
          </p:cNvSpPr>
          <p:nvPr>
            <p:ph type="title"/>
          </p:nvPr>
        </p:nvSpPr>
        <p:spPr/>
        <p:txBody>
          <a:bodyPr/>
          <a:lstStyle/>
          <a:p>
            <a:r>
              <a:rPr kumimoji="1" lang="ja-JP" altLang="en-US"/>
              <a:t>モバイルアプリの</a:t>
            </a:r>
            <a:r>
              <a:rPr kumimoji="1" lang="en-US" altLang="ja-JP" dirty="0"/>
              <a:t>2</a:t>
            </a:r>
            <a:r>
              <a:rPr kumimoji="1" lang="ja-JP" altLang="en-US"/>
              <a:t>つの観点</a:t>
            </a:r>
          </a:p>
        </p:txBody>
      </p:sp>
      <p:sp>
        <p:nvSpPr>
          <p:cNvPr id="5" name="日付プレースホルダー 4">
            <a:extLst>
              <a:ext uri="{FF2B5EF4-FFF2-40B4-BE49-F238E27FC236}">
                <a16:creationId xmlns:a16="http://schemas.microsoft.com/office/drawing/2014/main" id="{05DD065E-5CDF-76C3-535B-D27B5D8240EC}"/>
              </a:ext>
            </a:extLst>
          </p:cNvPr>
          <p:cNvSpPr>
            <a:spLocks noGrp="1"/>
          </p:cNvSpPr>
          <p:nvPr>
            <p:ph type="dt" sz="half" idx="2"/>
          </p:nvPr>
        </p:nvSpPr>
        <p:spPr/>
        <p:txBody>
          <a:bodyPr/>
          <a:lstStyle/>
          <a:p>
            <a:fld id="{E7CC8F51-F856-4FBA-AD20-C19CB6E08574}" type="datetime1">
              <a:rPr lang="ja-JP" altLang="en-US" smtClean="0"/>
              <a:t>2025/12/11</a:t>
            </a:fld>
            <a:endParaRPr lang="ja-JP" altLang="en-US" dirty="0"/>
          </a:p>
        </p:txBody>
      </p:sp>
      <p:sp>
        <p:nvSpPr>
          <p:cNvPr id="6" name="スライド番号プレースホルダー 5">
            <a:extLst>
              <a:ext uri="{FF2B5EF4-FFF2-40B4-BE49-F238E27FC236}">
                <a16:creationId xmlns:a16="http://schemas.microsoft.com/office/drawing/2014/main" id="{9B12D110-6FA8-E267-7D87-59FD75A6AF03}"/>
              </a:ext>
            </a:extLst>
          </p:cNvPr>
          <p:cNvSpPr>
            <a:spLocks noGrp="1"/>
          </p:cNvSpPr>
          <p:nvPr>
            <p:ph type="sldNum" sz="quarter" idx="4"/>
          </p:nvPr>
        </p:nvSpPr>
        <p:spPr/>
        <p:txBody>
          <a:bodyPr/>
          <a:lstStyle/>
          <a:p>
            <a:fld id="{DDF0A04B-3F96-455C-AC58-511E5C06C175}" type="slidenum">
              <a:rPr lang="ja-JP" altLang="en-US" smtClean="0"/>
              <a:pPr/>
              <a:t>9</a:t>
            </a:fld>
            <a:endParaRPr lang="ja-JP" altLang="en-US" dirty="0"/>
          </a:p>
        </p:txBody>
      </p:sp>
      <p:graphicFrame>
        <p:nvGraphicFramePr>
          <p:cNvPr id="3" name="コンテンツ プレースホルダー 2">
            <a:extLst>
              <a:ext uri="{FF2B5EF4-FFF2-40B4-BE49-F238E27FC236}">
                <a16:creationId xmlns:a16="http://schemas.microsoft.com/office/drawing/2014/main" id="{8C7E2272-E7B5-5B3E-05F8-341CB97B4979}"/>
              </a:ext>
            </a:extLst>
          </p:cNvPr>
          <p:cNvGraphicFramePr>
            <a:graphicFrameLocks noGrp="1"/>
          </p:cNvGraphicFramePr>
          <p:nvPr>
            <p:ph idx="1"/>
            <p:extLst>
              <p:ext uri="{D42A27DB-BD31-4B8C-83A1-F6EECF244321}">
                <p14:modId xmlns:p14="http://schemas.microsoft.com/office/powerpoint/2010/main" val="1453083695"/>
              </p:ext>
            </p:extLst>
          </p:nvPr>
        </p:nvGraphicFramePr>
        <p:xfrm>
          <a:off x="776371" y="1855772"/>
          <a:ext cx="10639258" cy="38163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0566596"/>
      </p:ext>
    </p:extLst>
  </p:cSld>
  <p:clrMapOvr>
    <a:masterClrMapping/>
  </p:clrMapOvr>
</p:sld>
</file>

<file path=ppt/theme/theme1.xml><?xml version="1.0" encoding="utf-8"?>
<a:theme xmlns:a="http://schemas.openxmlformats.org/drawingml/2006/main" name="higolab-minmax-BIZUDP-AvenirNextLTProDemi">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IZUDP-AvenirNextLTProDemi">
      <a:majorFont>
        <a:latin typeface="Avenir Next LT Pro Demi"/>
        <a:ea typeface="BIZ UDPゴシック"/>
        <a:cs typeface=""/>
      </a:majorFont>
      <a:minorFont>
        <a:latin typeface="Avenir Next LT Pro Demi"/>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igolab-minmax-BIZUDP-AvenirNextLTProDemi" id="{F5C12F58-2F76-43DF-8FFF-1D438FF35DA2}" vid="{5FC9F1D4-ABB2-46A1-8B0A-2C524E8E309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higolab-minmax-BIZUDPGothic-AvenirNextLTProDemi</Template>
  <TotalTime>9724</TotalTime>
  <Words>3553</Words>
  <Application>Microsoft Macintosh PowerPoint</Application>
  <PresentationFormat>ワイド画面</PresentationFormat>
  <Paragraphs>545</Paragraphs>
  <Slides>29</Slides>
  <Notes>26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29</vt:i4>
      </vt:variant>
    </vt:vector>
  </HeadingPairs>
  <TitlesOfParts>
    <vt:vector size="35" baseType="lpstr">
      <vt:lpstr>BIZ UDPゴシック</vt:lpstr>
      <vt:lpstr>游ゴシック</vt:lpstr>
      <vt:lpstr>Arial</vt:lpstr>
      <vt:lpstr>Avenir Next LT Pro Demi</vt:lpstr>
      <vt:lpstr>Wingdings</vt:lpstr>
      <vt:lpstr>higolab-minmax-BIZUDP-AvenirNextLTProDemi</vt:lpstr>
      <vt:lpstr>App Abandonment in Mobile Marketplaces:  The Impact of Developer Dropout and User Feedback</vt:lpstr>
      <vt:lpstr>背景 モバイルアプリ</vt:lpstr>
      <vt:lpstr>継続的な開発の必要性</vt:lpstr>
      <vt:lpstr>開発活動の指標 Truck Factor</vt:lpstr>
      <vt:lpstr>コア開発者とTFDD</vt:lpstr>
      <vt:lpstr>コア開発者とTFDD</vt:lpstr>
      <vt:lpstr>OSSでのTFDDの発生</vt:lpstr>
      <vt:lpstr>モバイルアプリのユーザーフィードバック</vt:lpstr>
      <vt:lpstr>モバイルアプリの2つの観点</vt:lpstr>
      <vt:lpstr>研究概要　目的とRQ</vt:lpstr>
      <vt:lpstr>研究概要　手順</vt:lpstr>
      <vt:lpstr>データセットの作成</vt:lpstr>
      <vt:lpstr>Truck Factorの計算</vt:lpstr>
      <vt:lpstr>コア開発者の計算</vt:lpstr>
      <vt:lpstr>コア開発者の計算</vt:lpstr>
      <vt:lpstr>コア開発者の計算</vt:lpstr>
      <vt:lpstr>アプリの分類</vt:lpstr>
      <vt:lpstr>メタデータとレビューの取得</vt:lpstr>
      <vt:lpstr>ラベリングによるレビューの分析方法</vt:lpstr>
      <vt:lpstr>RQ1 アプリの放棄とコア開発者</vt:lpstr>
      <vt:lpstr>RQ1開発開始~TFDDまでの年数</vt:lpstr>
      <vt:lpstr>RQ1 最終アップデート~ TFDDの年数</vt:lpstr>
      <vt:lpstr>RQ2 放棄されたアプリの特徴</vt:lpstr>
      <vt:lpstr>RQ3 レビューの総数</vt:lpstr>
      <vt:lpstr>RQ3 レビューの内容</vt:lpstr>
      <vt:lpstr>考察　結果のまとめ</vt:lpstr>
      <vt:lpstr>考察　結果の活用 </vt:lpstr>
      <vt:lpstr>結論と展望</vt:lpstr>
      <vt:lpstr>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Makoto Matsushita</dc:creator>
  <cp:lastModifiedBy>MATSUSHITA Kazuya</cp:lastModifiedBy>
  <cp:revision>153</cp:revision>
  <cp:lastPrinted>2025-11-25T03:56:45Z</cp:lastPrinted>
  <dcterms:created xsi:type="dcterms:W3CDTF">2024-08-01T13:25:17Z</dcterms:created>
  <dcterms:modified xsi:type="dcterms:W3CDTF">2025-12-12T02:30:04Z</dcterms:modified>
</cp:coreProperties>
</file>