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9"/>
  </p:notesMasterIdLst>
  <p:sldIdLst>
    <p:sldId id="256" r:id="rId2"/>
    <p:sldId id="257" r:id="rId3"/>
    <p:sldId id="310" r:id="rId4"/>
    <p:sldId id="316" r:id="rId5"/>
    <p:sldId id="319" r:id="rId6"/>
    <p:sldId id="320" r:id="rId7"/>
    <p:sldId id="325" r:id="rId8"/>
    <p:sldId id="326" r:id="rId9"/>
    <p:sldId id="262" r:id="rId10"/>
    <p:sldId id="263" r:id="rId11"/>
    <p:sldId id="266" r:id="rId12"/>
    <p:sldId id="318" r:id="rId13"/>
    <p:sldId id="260" r:id="rId14"/>
    <p:sldId id="305" r:id="rId15"/>
    <p:sldId id="282" r:id="rId16"/>
    <p:sldId id="279" r:id="rId17"/>
    <p:sldId id="281" r:id="rId18"/>
    <p:sldId id="278" r:id="rId19"/>
    <p:sldId id="289" r:id="rId20"/>
    <p:sldId id="276" r:id="rId21"/>
    <p:sldId id="296" r:id="rId22"/>
    <p:sldId id="297" r:id="rId23"/>
    <p:sldId id="308" r:id="rId24"/>
    <p:sldId id="299" r:id="rId25"/>
    <p:sldId id="300" r:id="rId26"/>
    <p:sldId id="306" r:id="rId27"/>
    <p:sldId id="303" r:id="rId28"/>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223246"/>
    <a:srgbClr val="F8F8F8"/>
    <a:srgbClr val="00B8D9"/>
    <a:srgbClr val="FFD43B"/>
    <a:srgbClr val="008080"/>
    <a:srgbClr val="2C3D50"/>
    <a:srgbClr val="2C3E50"/>
    <a:srgbClr val="1E1E1E"/>
    <a:srgbClr val="FF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1"/>
    <p:restoredTop sz="82581"/>
  </p:normalViewPr>
  <p:slideViewPr>
    <p:cSldViewPr snapToGrid="0">
      <p:cViewPr varScale="1">
        <p:scale>
          <a:sx n="100" d="100"/>
          <a:sy n="100" d="100"/>
        </p:scale>
        <p:origin x="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0572C-CF9A-444C-82BE-3C2F376482E0}"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77D762E0-06BE-EB46-87B7-8DF9FED36986}">
      <dgm:prSet phldrT="[Text]" custT="1"/>
      <dgm:spPr>
        <a:solidFill>
          <a:srgbClr val="2C3D50"/>
        </a:solidFill>
        <a:ln>
          <a:solidFill>
            <a:srgbClr val="F8F8F8"/>
          </a:solidFill>
        </a:ln>
      </dgm:spPr>
      <dgm:t>
        <a:bodyPr/>
        <a:lstStyle/>
        <a:p>
          <a:r>
            <a:rPr lang="en-US" sz="2400" dirty="0">
              <a:latin typeface="Montserrat" pitchFamily="2" charset="77"/>
            </a:rPr>
            <a:t>Requirements</a:t>
          </a:r>
        </a:p>
      </dgm:t>
    </dgm:pt>
    <dgm:pt modelId="{D8B82CBE-F176-F44B-BA48-BA1F6EC6C417}" type="parTrans" cxnId="{B99B61D3-3893-D04F-9546-9707CD4334EA}">
      <dgm:prSet/>
      <dgm:spPr/>
      <dgm:t>
        <a:bodyPr/>
        <a:lstStyle/>
        <a:p>
          <a:endParaRPr lang="en-US"/>
        </a:p>
      </dgm:t>
    </dgm:pt>
    <dgm:pt modelId="{983276A2-1933-EE45-A2E1-3AF625E47C69}" type="sibTrans" cxnId="{B99B61D3-3893-D04F-9546-9707CD4334EA}">
      <dgm:prSet/>
      <dgm:spPr/>
      <dgm:t>
        <a:bodyPr/>
        <a:lstStyle/>
        <a:p>
          <a:endParaRPr lang="en-US" sz="2400">
            <a:latin typeface="Montserrat" pitchFamily="2" charset="77"/>
          </a:endParaRPr>
        </a:p>
      </dgm:t>
    </dgm:pt>
    <dgm:pt modelId="{D826F125-A8E0-0E43-A511-26123C3435E7}">
      <dgm:prSet phldrT="[Text]" custT="1"/>
      <dgm:spPr>
        <a:solidFill>
          <a:srgbClr val="2C3D50"/>
        </a:solidFill>
        <a:ln>
          <a:solidFill>
            <a:srgbClr val="F8F8F8"/>
          </a:solidFill>
        </a:ln>
      </dgm:spPr>
      <dgm:t>
        <a:bodyPr/>
        <a:lstStyle/>
        <a:p>
          <a:r>
            <a:rPr lang="en-US" sz="2400" dirty="0">
              <a:latin typeface="Montserrat" pitchFamily="2" charset="77"/>
            </a:rPr>
            <a:t>Implementation</a:t>
          </a:r>
        </a:p>
      </dgm:t>
    </dgm:pt>
    <dgm:pt modelId="{8D322960-F0DC-4B46-8D79-C2941CDFE964}" type="parTrans" cxnId="{B6BF0B79-CDDF-8F48-A484-B311A177096F}">
      <dgm:prSet/>
      <dgm:spPr/>
      <dgm:t>
        <a:bodyPr/>
        <a:lstStyle/>
        <a:p>
          <a:endParaRPr lang="en-US"/>
        </a:p>
      </dgm:t>
    </dgm:pt>
    <dgm:pt modelId="{5FC7E5D5-48C1-C347-9B5C-AE36CF14B395}" type="sibTrans" cxnId="{B6BF0B79-CDDF-8F48-A484-B311A177096F}">
      <dgm:prSet/>
      <dgm:spPr/>
      <dgm:t>
        <a:bodyPr/>
        <a:lstStyle/>
        <a:p>
          <a:endParaRPr lang="en-US"/>
        </a:p>
      </dgm:t>
    </dgm:pt>
    <dgm:pt modelId="{305DD474-F234-0D46-B4F7-BF15FF385504}">
      <dgm:prSet phldrT="[Text]" custT="1"/>
      <dgm:spPr>
        <a:solidFill>
          <a:srgbClr val="2C3D50"/>
        </a:solidFill>
        <a:ln>
          <a:solidFill>
            <a:srgbClr val="F8F8F8"/>
          </a:solidFill>
        </a:ln>
      </dgm:spPr>
      <dgm:t>
        <a:bodyPr/>
        <a:lstStyle/>
        <a:p>
          <a:r>
            <a:rPr lang="en-US" sz="2400" dirty="0">
              <a:latin typeface="Montserrat" pitchFamily="2" charset="77"/>
            </a:rPr>
            <a:t>Verification</a:t>
          </a:r>
        </a:p>
      </dgm:t>
    </dgm:pt>
    <dgm:pt modelId="{95EC2B89-72F1-F947-B82F-85A7674F4103}" type="parTrans" cxnId="{2C88F646-AD58-D646-A942-E41BCFBC2A19}">
      <dgm:prSet/>
      <dgm:spPr/>
      <dgm:t>
        <a:bodyPr/>
        <a:lstStyle/>
        <a:p>
          <a:endParaRPr lang="en-US"/>
        </a:p>
      </dgm:t>
    </dgm:pt>
    <dgm:pt modelId="{CD45BB89-205B-4240-9C7D-C933DE89FE18}" type="sibTrans" cxnId="{2C88F646-AD58-D646-A942-E41BCFBC2A19}">
      <dgm:prSet/>
      <dgm:spPr/>
      <dgm:t>
        <a:bodyPr/>
        <a:lstStyle/>
        <a:p>
          <a:endParaRPr lang="en-US"/>
        </a:p>
      </dgm:t>
    </dgm:pt>
    <dgm:pt modelId="{759C2AC6-95AD-3141-8AD0-4BFD31BE7B9A}">
      <dgm:prSet phldrT="[Text]" custT="1"/>
      <dgm:spPr>
        <a:solidFill>
          <a:srgbClr val="2C3D50"/>
        </a:solidFill>
        <a:ln>
          <a:solidFill>
            <a:srgbClr val="F8F8F8"/>
          </a:solidFill>
        </a:ln>
      </dgm:spPr>
      <dgm:t>
        <a:bodyPr/>
        <a:lstStyle/>
        <a:p>
          <a:r>
            <a:rPr lang="en-US" sz="2400" dirty="0">
              <a:latin typeface="Montserrat" pitchFamily="2" charset="77"/>
            </a:rPr>
            <a:t>Maintenance</a:t>
          </a:r>
        </a:p>
      </dgm:t>
    </dgm:pt>
    <dgm:pt modelId="{46B9CB8C-0A10-DD49-8CD5-7A77CE181EE9}" type="parTrans" cxnId="{3DEC5C29-DB14-8247-9656-B355C047814D}">
      <dgm:prSet/>
      <dgm:spPr/>
      <dgm:t>
        <a:bodyPr/>
        <a:lstStyle/>
        <a:p>
          <a:endParaRPr lang="en-US"/>
        </a:p>
      </dgm:t>
    </dgm:pt>
    <dgm:pt modelId="{D9CB1365-764C-7140-999E-96970646ED17}" type="sibTrans" cxnId="{3DEC5C29-DB14-8247-9656-B355C047814D}">
      <dgm:prSet/>
      <dgm:spPr/>
      <dgm:t>
        <a:bodyPr/>
        <a:lstStyle/>
        <a:p>
          <a:endParaRPr lang="en-US"/>
        </a:p>
      </dgm:t>
    </dgm:pt>
    <dgm:pt modelId="{59AE0B37-CCC1-9047-B606-EDB05B96BA05}">
      <dgm:prSet custT="1"/>
      <dgm:spPr>
        <a:solidFill>
          <a:srgbClr val="2C3D50"/>
        </a:solidFill>
        <a:ln>
          <a:solidFill>
            <a:srgbClr val="F8F8F8"/>
          </a:solidFill>
        </a:ln>
      </dgm:spPr>
      <dgm:t>
        <a:bodyPr/>
        <a:lstStyle/>
        <a:p>
          <a:r>
            <a:rPr lang="en-US" sz="2400" dirty="0">
              <a:latin typeface="Montserrat" pitchFamily="2" charset="77"/>
            </a:rPr>
            <a:t>Design</a:t>
          </a:r>
        </a:p>
      </dgm:t>
    </dgm:pt>
    <dgm:pt modelId="{51AD0BA6-ACE8-5443-9639-E9FDD294528F}" type="parTrans" cxnId="{8CD08547-AF9E-8345-8BC4-580ACCFC675D}">
      <dgm:prSet/>
      <dgm:spPr/>
      <dgm:t>
        <a:bodyPr/>
        <a:lstStyle/>
        <a:p>
          <a:endParaRPr lang="en-US"/>
        </a:p>
      </dgm:t>
    </dgm:pt>
    <dgm:pt modelId="{3E8CA801-DBDC-3848-87E0-95335C7E8174}" type="sibTrans" cxnId="{8CD08547-AF9E-8345-8BC4-580ACCFC675D}">
      <dgm:prSet/>
      <dgm:spPr/>
      <dgm:t>
        <a:bodyPr/>
        <a:lstStyle/>
        <a:p>
          <a:endParaRPr lang="en-US"/>
        </a:p>
      </dgm:t>
    </dgm:pt>
    <dgm:pt modelId="{BCAEB1C0-9CED-1F46-8A1F-841E303E53B9}" type="pres">
      <dgm:prSet presAssocID="{10E0572C-CF9A-444C-82BE-3C2F376482E0}" presName="Name0" presStyleCnt="0">
        <dgm:presLayoutVars>
          <dgm:dir/>
          <dgm:resizeHandles val="exact"/>
        </dgm:presLayoutVars>
      </dgm:prSet>
      <dgm:spPr/>
    </dgm:pt>
    <dgm:pt modelId="{64EA2FB5-5B80-F642-B8DE-17DC216460D1}" type="pres">
      <dgm:prSet presAssocID="{10E0572C-CF9A-444C-82BE-3C2F376482E0}" presName="cycle" presStyleCnt="0"/>
      <dgm:spPr/>
    </dgm:pt>
    <dgm:pt modelId="{BD43D860-3A23-C945-A65D-8F10F2257B01}" type="pres">
      <dgm:prSet presAssocID="{77D762E0-06BE-EB46-87B7-8DF9FED36986}" presName="nodeFirstNode" presStyleLbl="node1" presStyleIdx="0" presStyleCnt="5" custScaleX="128956" custScaleY="96717">
        <dgm:presLayoutVars>
          <dgm:bulletEnabled val="1"/>
        </dgm:presLayoutVars>
      </dgm:prSet>
      <dgm:spPr/>
    </dgm:pt>
    <dgm:pt modelId="{268BA538-EB1B-7148-B7A7-A3F051285400}" type="pres">
      <dgm:prSet presAssocID="{983276A2-1933-EE45-A2E1-3AF625E47C69}" presName="sibTransFirstNode" presStyleLbl="bgShp" presStyleIdx="0" presStyleCnt="1"/>
      <dgm:spPr/>
    </dgm:pt>
    <dgm:pt modelId="{02332838-0450-134D-A9F9-898C9FC2B48E}" type="pres">
      <dgm:prSet presAssocID="{59AE0B37-CCC1-9047-B606-EDB05B96BA05}" presName="nodeFollowingNodes" presStyleLbl="node1" presStyleIdx="1" presStyleCnt="5" custScaleX="128956" custScaleY="96717" custRadScaleRad="98849" custRadScaleInc="7795">
        <dgm:presLayoutVars>
          <dgm:bulletEnabled val="1"/>
        </dgm:presLayoutVars>
      </dgm:prSet>
      <dgm:spPr/>
    </dgm:pt>
    <dgm:pt modelId="{AF0BB5CE-31D7-3F45-9B97-9F9ED35B93A3}" type="pres">
      <dgm:prSet presAssocID="{D826F125-A8E0-0E43-A511-26123C3435E7}" presName="nodeFollowingNodes" presStyleLbl="node1" presStyleIdx="2" presStyleCnt="5" custScaleX="128956" custScaleY="96717" custRadScaleRad="119530" custRadScaleInc="-18947">
        <dgm:presLayoutVars>
          <dgm:bulletEnabled val="1"/>
        </dgm:presLayoutVars>
      </dgm:prSet>
      <dgm:spPr/>
    </dgm:pt>
    <dgm:pt modelId="{DE725A8A-B8B1-0446-AAA1-04F2BAD2886D}" type="pres">
      <dgm:prSet presAssocID="{305DD474-F234-0D46-B4F7-BF15FF385504}" presName="nodeFollowingNodes" presStyleLbl="node1" presStyleIdx="3" presStyleCnt="5" custScaleX="128956" custScaleY="96717" custRadScaleRad="112941" custRadScaleInc="13683">
        <dgm:presLayoutVars>
          <dgm:bulletEnabled val="1"/>
        </dgm:presLayoutVars>
      </dgm:prSet>
      <dgm:spPr/>
    </dgm:pt>
    <dgm:pt modelId="{84C363F6-E53C-0E48-8531-6B073C269ADC}" type="pres">
      <dgm:prSet presAssocID="{759C2AC6-95AD-3141-8AD0-4BFD31BE7B9A}" presName="nodeFollowingNodes" presStyleLbl="node1" presStyleIdx="4" presStyleCnt="5" custScaleX="128956" custScaleY="96717" custRadScaleRad="97021" custRadScaleInc="-8464">
        <dgm:presLayoutVars>
          <dgm:bulletEnabled val="1"/>
        </dgm:presLayoutVars>
      </dgm:prSet>
      <dgm:spPr/>
    </dgm:pt>
  </dgm:ptLst>
  <dgm:cxnLst>
    <dgm:cxn modelId="{F3D97F0E-6873-7C41-A042-F39171A66DB9}" type="presOf" srcId="{59AE0B37-CCC1-9047-B606-EDB05B96BA05}" destId="{02332838-0450-134D-A9F9-898C9FC2B48E}" srcOrd="0" destOrd="0" presId="urn:microsoft.com/office/officeart/2005/8/layout/cycle3"/>
    <dgm:cxn modelId="{3DEC5C29-DB14-8247-9656-B355C047814D}" srcId="{10E0572C-CF9A-444C-82BE-3C2F376482E0}" destId="{759C2AC6-95AD-3141-8AD0-4BFD31BE7B9A}" srcOrd="4" destOrd="0" parTransId="{46B9CB8C-0A10-DD49-8CD5-7A77CE181EE9}" sibTransId="{D9CB1365-764C-7140-999E-96970646ED17}"/>
    <dgm:cxn modelId="{4B161135-6671-C847-9B77-59A2F0C9062D}" type="presOf" srcId="{77D762E0-06BE-EB46-87B7-8DF9FED36986}" destId="{BD43D860-3A23-C945-A65D-8F10F2257B01}" srcOrd="0" destOrd="0" presId="urn:microsoft.com/office/officeart/2005/8/layout/cycle3"/>
    <dgm:cxn modelId="{F2B5483A-5282-3D4B-AFEF-9B5711C74322}" type="presOf" srcId="{10E0572C-CF9A-444C-82BE-3C2F376482E0}" destId="{BCAEB1C0-9CED-1F46-8A1F-841E303E53B9}" srcOrd="0" destOrd="0" presId="urn:microsoft.com/office/officeart/2005/8/layout/cycle3"/>
    <dgm:cxn modelId="{2C88F646-AD58-D646-A942-E41BCFBC2A19}" srcId="{10E0572C-CF9A-444C-82BE-3C2F376482E0}" destId="{305DD474-F234-0D46-B4F7-BF15FF385504}" srcOrd="3" destOrd="0" parTransId="{95EC2B89-72F1-F947-B82F-85A7674F4103}" sibTransId="{CD45BB89-205B-4240-9C7D-C933DE89FE18}"/>
    <dgm:cxn modelId="{8CD08547-AF9E-8345-8BC4-580ACCFC675D}" srcId="{10E0572C-CF9A-444C-82BE-3C2F376482E0}" destId="{59AE0B37-CCC1-9047-B606-EDB05B96BA05}" srcOrd="1" destOrd="0" parTransId="{51AD0BA6-ACE8-5443-9639-E9FDD294528F}" sibTransId="{3E8CA801-DBDC-3848-87E0-95335C7E8174}"/>
    <dgm:cxn modelId="{31A5E749-8230-0044-A432-BCCCF0B1D5A4}" type="presOf" srcId="{D826F125-A8E0-0E43-A511-26123C3435E7}" destId="{AF0BB5CE-31D7-3F45-9B97-9F9ED35B93A3}" srcOrd="0" destOrd="0" presId="urn:microsoft.com/office/officeart/2005/8/layout/cycle3"/>
    <dgm:cxn modelId="{B6BF0B79-CDDF-8F48-A484-B311A177096F}" srcId="{10E0572C-CF9A-444C-82BE-3C2F376482E0}" destId="{D826F125-A8E0-0E43-A511-26123C3435E7}" srcOrd="2" destOrd="0" parTransId="{8D322960-F0DC-4B46-8D79-C2941CDFE964}" sibTransId="{5FC7E5D5-48C1-C347-9B5C-AE36CF14B395}"/>
    <dgm:cxn modelId="{EE8CB5AB-0A64-E04B-861A-C02D9359A776}" type="presOf" srcId="{983276A2-1933-EE45-A2E1-3AF625E47C69}" destId="{268BA538-EB1B-7148-B7A7-A3F051285400}" srcOrd="0" destOrd="0" presId="urn:microsoft.com/office/officeart/2005/8/layout/cycle3"/>
    <dgm:cxn modelId="{2A6F78AC-E297-6142-9952-9844C51D5936}" type="presOf" srcId="{305DD474-F234-0D46-B4F7-BF15FF385504}" destId="{DE725A8A-B8B1-0446-AAA1-04F2BAD2886D}" srcOrd="0" destOrd="0" presId="urn:microsoft.com/office/officeart/2005/8/layout/cycle3"/>
    <dgm:cxn modelId="{B99B61D3-3893-D04F-9546-9707CD4334EA}" srcId="{10E0572C-CF9A-444C-82BE-3C2F376482E0}" destId="{77D762E0-06BE-EB46-87B7-8DF9FED36986}" srcOrd="0" destOrd="0" parTransId="{D8B82CBE-F176-F44B-BA48-BA1F6EC6C417}" sibTransId="{983276A2-1933-EE45-A2E1-3AF625E47C69}"/>
    <dgm:cxn modelId="{2E8D1ADE-DD80-EB46-8701-D736B3DDFFB8}" type="presOf" srcId="{759C2AC6-95AD-3141-8AD0-4BFD31BE7B9A}" destId="{84C363F6-E53C-0E48-8531-6B073C269ADC}" srcOrd="0" destOrd="0" presId="urn:microsoft.com/office/officeart/2005/8/layout/cycle3"/>
    <dgm:cxn modelId="{CC4DE19B-B050-4542-A797-95D2DE9E498A}" type="presParOf" srcId="{BCAEB1C0-9CED-1F46-8A1F-841E303E53B9}" destId="{64EA2FB5-5B80-F642-B8DE-17DC216460D1}" srcOrd="0" destOrd="0" presId="urn:microsoft.com/office/officeart/2005/8/layout/cycle3"/>
    <dgm:cxn modelId="{A3FF8385-AF72-2743-AC8E-B72B70CF1C32}" type="presParOf" srcId="{64EA2FB5-5B80-F642-B8DE-17DC216460D1}" destId="{BD43D860-3A23-C945-A65D-8F10F2257B01}" srcOrd="0" destOrd="0" presId="urn:microsoft.com/office/officeart/2005/8/layout/cycle3"/>
    <dgm:cxn modelId="{D11B3CA4-687B-C346-A6FC-BE4EB775B744}" type="presParOf" srcId="{64EA2FB5-5B80-F642-B8DE-17DC216460D1}" destId="{268BA538-EB1B-7148-B7A7-A3F051285400}" srcOrd="1" destOrd="0" presId="urn:microsoft.com/office/officeart/2005/8/layout/cycle3"/>
    <dgm:cxn modelId="{F7D40E1F-E858-0248-A3B4-C4AF819F05BF}" type="presParOf" srcId="{64EA2FB5-5B80-F642-B8DE-17DC216460D1}" destId="{02332838-0450-134D-A9F9-898C9FC2B48E}" srcOrd="2" destOrd="0" presId="urn:microsoft.com/office/officeart/2005/8/layout/cycle3"/>
    <dgm:cxn modelId="{844D72CF-47DC-3E4A-ABEE-D9078FB32179}" type="presParOf" srcId="{64EA2FB5-5B80-F642-B8DE-17DC216460D1}" destId="{AF0BB5CE-31D7-3F45-9B97-9F9ED35B93A3}" srcOrd="3" destOrd="0" presId="urn:microsoft.com/office/officeart/2005/8/layout/cycle3"/>
    <dgm:cxn modelId="{AC40668D-10BD-C645-A86E-F4C4C26F5EF2}" type="presParOf" srcId="{64EA2FB5-5B80-F642-B8DE-17DC216460D1}" destId="{DE725A8A-B8B1-0446-AAA1-04F2BAD2886D}" srcOrd="4" destOrd="0" presId="urn:microsoft.com/office/officeart/2005/8/layout/cycle3"/>
    <dgm:cxn modelId="{5EBBEFEA-47EC-EB4F-98CF-B59D9CFB7560}" type="presParOf" srcId="{64EA2FB5-5B80-F642-B8DE-17DC216460D1}" destId="{84C363F6-E53C-0E48-8531-6B073C269AD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0572C-CF9A-444C-82BE-3C2F376482E0}"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77D762E0-06BE-EB46-87B7-8DF9FED36986}">
      <dgm:prSet phldrT="[Text]" custT="1"/>
      <dgm:spPr>
        <a:solidFill>
          <a:srgbClr val="2C3D50"/>
        </a:solidFill>
        <a:ln>
          <a:solidFill>
            <a:srgbClr val="F8F8F8"/>
          </a:solidFill>
        </a:ln>
      </dgm:spPr>
      <dgm:t>
        <a:bodyPr/>
        <a:lstStyle/>
        <a:p>
          <a:r>
            <a:rPr lang="en-US" sz="2400" b="0" dirty="0">
              <a:latin typeface="Montserrat" pitchFamily="2" charset="77"/>
            </a:rPr>
            <a:t>Requirements</a:t>
          </a:r>
        </a:p>
      </dgm:t>
    </dgm:pt>
    <dgm:pt modelId="{D8B82CBE-F176-F44B-BA48-BA1F6EC6C417}" type="parTrans" cxnId="{B99B61D3-3893-D04F-9546-9707CD4334EA}">
      <dgm:prSet/>
      <dgm:spPr/>
      <dgm:t>
        <a:bodyPr/>
        <a:lstStyle/>
        <a:p>
          <a:endParaRPr lang="en-US"/>
        </a:p>
      </dgm:t>
    </dgm:pt>
    <dgm:pt modelId="{983276A2-1933-EE45-A2E1-3AF625E47C69}" type="sibTrans" cxnId="{B99B61D3-3893-D04F-9546-9707CD4334EA}">
      <dgm:prSet/>
      <dgm:spPr/>
      <dgm:t>
        <a:bodyPr/>
        <a:lstStyle/>
        <a:p>
          <a:endParaRPr lang="en-US" sz="2400">
            <a:latin typeface="Montserrat" pitchFamily="2" charset="77"/>
          </a:endParaRPr>
        </a:p>
      </dgm:t>
    </dgm:pt>
    <dgm:pt modelId="{D826F125-A8E0-0E43-A511-26123C3435E7}">
      <dgm:prSet phldrT="[Text]" custT="1"/>
      <dgm:spPr>
        <a:solidFill>
          <a:srgbClr val="2C3D50"/>
        </a:solidFill>
        <a:ln>
          <a:solidFill>
            <a:srgbClr val="F8F8F8"/>
          </a:solidFill>
        </a:ln>
      </dgm:spPr>
      <dgm:t>
        <a:bodyPr/>
        <a:lstStyle/>
        <a:p>
          <a:r>
            <a:rPr lang="en-US" sz="2400" b="0" dirty="0">
              <a:latin typeface="Montserrat" pitchFamily="2" charset="77"/>
            </a:rPr>
            <a:t>Implementation</a:t>
          </a:r>
        </a:p>
      </dgm:t>
    </dgm:pt>
    <dgm:pt modelId="{8D322960-F0DC-4B46-8D79-C2941CDFE964}" type="parTrans" cxnId="{B6BF0B79-CDDF-8F48-A484-B311A177096F}">
      <dgm:prSet/>
      <dgm:spPr/>
      <dgm:t>
        <a:bodyPr/>
        <a:lstStyle/>
        <a:p>
          <a:endParaRPr lang="en-US"/>
        </a:p>
      </dgm:t>
    </dgm:pt>
    <dgm:pt modelId="{5FC7E5D5-48C1-C347-9B5C-AE36CF14B395}" type="sibTrans" cxnId="{B6BF0B79-CDDF-8F48-A484-B311A177096F}">
      <dgm:prSet/>
      <dgm:spPr/>
      <dgm:t>
        <a:bodyPr/>
        <a:lstStyle/>
        <a:p>
          <a:endParaRPr lang="en-US"/>
        </a:p>
      </dgm:t>
    </dgm:pt>
    <dgm:pt modelId="{305DD474-F234-0D46-B4F7-BF15FF385504}">
      <dgm:prSet phldrT="[Text]" custT="1"/>
      <dgm:spPr>
        <a:solidFill>
          <a:srgbClr val="2C3D50"/>
        </a:solidFill>
        <a:ln>
          <a:solidFill>
            <a:srgbClr val="F8F8F8"/>
          </a:solidFill>
        </a:ln>
      </dgm:spPr>
      <dgm:t>
        <a:bodyPr/>
        <a:lstStyle/>
        <a:p>
          <a:r>
            <a:rPr lang="en-US" sz="2400" b="0" dirty="0">
              <a:latin typeface="Montserrat" pitchFamily="2" charset="77"/>
            </a:rPr>
            <a:t>Verification</a:t>
          </a:r>
        </a:p>
      </dgm:t>
    </dgm:pt>
    <dgm:pt modelId="{95EC2B89-72F1-F947-B82F-85A7674F4103}" type="parTrans" cxnId="{2C88F646-AD58-D646-A942-E41BCFBC2A19}">
      <dgm:prSet/>
      <dgm:spPr/>
      <dgm:t>
        <a:bodyPr/>
        <a:lstStyle/>
        <a:p>
          <a:endParaRPr lang="en-US"/>
        </a:p>
      </dgm:t>
    </dgm:pt>
    <dgm:pt modelId="{CD45BB89-205B-4240-9C7D-C933DE89FE18}" type="sibTrans" cxnId="{2C88F646-AD58-D646-A942-E41BCFBC2A19}">
      <dgm:prSet/>
      <dgm:spPr/>
      <dgm:t>
        <a:bodyPr/>
        <a:lstStyle/>
        <a:p>
          <a:endParaRPr lang="en-US"/>
        </a:p>
      </dgm:t>
    </dgm:pt>
    <dgm:pt modelId="{759C2AC6-95AD-3141-8AD0-4BFD31BE7B9A}">
      <dgm:prSet phldrT="[Text]" custT="1"/>
      <dgm:spPr>
        <a:solidFill>
          <a:srgbClr val="FF9933"/>
        </a:solidFill>
        <a:ln>
          <a:solidFill>
            <a:srgbClr val="FF9933"/>
          </a:solidFill>
        </a:ln>
      </dgm:spPr>
      <dgm:t>
        <a:bodyPr/>
        <a:lstStyle/>
        <a:p>
          <a:r>
            <a:rPr lang="en-US" sz="2400" b="1" dirty="0">
              <a:latin typeface="Montserrat" pitchFamily="2" charset="77"/>
            </a:rPr>
            <a:t>Maintenance</a:t>
          </a:r>
        </a:p>
      </dgm:t>
    </dgm:pt>
    <dgm:pt modelId="{46B9CB8C-0A10-DD49-8CD5-7A77CE181EE9}" type="parTrans" cxnId="{3DEC5C29-DB14-8247-9656-B355C047814D}">
      <dgm:prSet/>
      <dgm:spPr/>
      <dgm:t>
        <a:bodyPr/>
        <a:lstStyle/>
        <a:p>
          <a:endParaRPr lang="en-US"/>
        </a:p>
      </dgm:t>
    </dgm:pt>
    <dgm:pt modelId="{D9CB1365-764C-7140-999E-96970646ED17}" type="sibTrans" cxnId="{3DEC5C29-DB14-8247-9656-B355C047814D}">
      <dgm:prSet/>
      <dgm:spPr/>
      <dgm:t>
        <a:bodyPr/>
        <a:lstStyle/>
        <a:p>
          <a:endParaRPr lang="en-US"/>
        </a:p>
      </dgm:t>
    </dgm:pt>
    <dgm:pt modelId="{59AE0B37-CCC1-9047-B606-EDB05B96BA05}">
      <dgm:prSet custT="1"/>
      <dgm:spPr>
        <a:solidFill>
          <a:srgbClr val="2C3D50"/>
        </a:solidFill>
        <a:ln>
          <a:solidFill>
            <a:srgbClr val="F8F8F8"/>
          </a:solidFill>
        </a:ln>
      </dgm:spPr>
      <dgm:t>
        <a:bodyPr/>
        <a:lstStyle/>
        <a:p>
          <a:r>
            <a:rPr lang="en-US" sz="2400" b="0" dirty="0">
              <a:latin typeface="Montserrat" pitchFamily="2" charset="77"/>
            </a:rPr>
            <a:t>Design</a:t>
          </a:r>
        </a:p>
      </dgm:t>
    </dgm:pt>
    <dgm:pt modelId="{51AD0BA6-ACE8-5443-9639-E9FDD294528F}" type="parTrans" cxnId="{8CD08547-AF9E-8345-8BC4-580ACCFC675D}">
      <dgm:prSet/>
      <dgm:spPr/>
      <dgm:t>
        <a:bodyPr/>
        <a:lstStyle/>
        <a:p>
          <a:endParaRPr lang="en-US"/>
        </a:p>
      </dgm:t>
    </dgm:pt>
    <dgm:pt modelId="{3E8CA801-DBDC-3848-87E0-95335C7E8174}" type="sibTrans" cxnId="{8CD08547-AF9E-8345-8BC4-580ACCFC675D}">
      <dgm:prSet/>
      <dgm:spPr/>
      <dgm:t>
        <a:bodyPr/>
        <a:lstStyle/>
        <a:p>
          <a:endParaRPr lang="en-US"/>
        </a:p>
      </dgm:t>
    </dgm:pt>
    <dgm:pt modelId="{BCAEB1C0-9CED-1F46-8A1F-841E303E53B9}" type="pres">
      <dgm:prSet presAssocID="{10E0572C-CF9A-444C-82BE-3C2F376482E0}" presName="Name0" presStyleCnt="0">
        <dgm:presLayoutVars>
          <dgm:dir/>
          <dgm:resizeHandles val="exact"/>
        </dgm:presLayoutVars>
      </dgm:prSet>
      <dgm:spPr/>
    </dgm:pt>
    <dgm:pt modelId="{64EA2FB5-5B80-F642-B8DE-17DC216460D1}" type="pres">
      <dgm:prSet presAssocID="{10E0572C-CF9A-444C-82BE-3C2F376482E0}" presName="cycle" presStyleCnt="0"/>
      <dgm:spPr/>
    </dgm:pt>
    <dgm:pt modelId="{BD43D860-3A23-C945-A65D-8F10F2257B01}" type="pres">
      <dgm:prSet presAssocID="{77D762E0-06BE-EB46-87B7-8DF9FED36986}" presName="nodeFirstNode" presStyleLbl="node1" presStyleIdx="0" presStyleCnt="5" custScaleX="128956" custScaleY="96717">
        <dgm:presLayoutVars>
          <dgm:bulletEnabled val="1"/>
        </dgm:presLayoutVars>
      </dgm:prSet>
      <dgm:spPr/>
    </dgm:pt>
    <dgm:pt modelId="{268BA538-EB1B-7148-B7A7-A3F051285400}" type="pres">
      <dgm:prSet presAssocID="{983276A2-1933-EE45-A2E1-3AF625E47C69}" presName="sibTransFirstNode" presStyleLbl="bgShp" presStyleIdx="0" presStyleCnt="1"/>
      <dgm:spPr/>
    </dgm:pt>
    <dgm:pt modelId="{02332838-0450-134D-A9F9-898C9FC2B48E}" type="pres">
      <dgm:prSet presAssocID="{59AE0B37-CCC1-9047-B606-EDB05B96BA05}" presName="nodeFollowingNodes" presStyleLbl="node1" presStyleIdx="1" presStyleCnt="5" custScaleX="128956" custScaleY="96717" custRadScaleRad="98849" custRadScaleInc="7795">
        <dgm:presLayoutVars>
          <dgm:bulletEnabled val="1"/>
        </dgm:presLayoutVars>
      </dgm:prSet>
      <dgm:spPr/>
    </dgm:pt>
    <dgm:pt modelId="{AF0BB5CE-31D7-3F45-9B97-9F9ED35B93A3}" type="pres">
      <dgm:prSet presAssocID="{D826F125-A8E0-0E43-A511-26123C3435E7}" presName="nodeFollowingNodes" presStyleLbl="node1" presStyleIdx="2" presStyleCnt="5" custScaleX="128956" custScaleY="96717" custRadScaleRad="119530" custRadScaleInc="-18947">
        <dgm:presLayoutVars>
          <dgm:bulletEnabled val="1"/>
        </dgm:presLayoutVars>
      </dgm:prSet>
      <dgm:spPr/>
    </dgm:pt>
    <dgm:pt modelId="{DE725A8A-B8B1-0446-AAA1-04F2BAD2886D}" type="pres">
      <dgm:prSet presAssocID="{305DD474-F234-0D46-B4F7-BF15FF385504}" presName="nodeFollowingNodes" presStyleLbl="node1" presStyleIdx="3" presStyleCnt="5" custScaleX="128956" custScaleY="96717" custRadScaleRad="112941" custRadScaleInc="13683">
        <dgm:presLayoutVars>
          <dgm:bulletEnabled val="1"/>
        </dgm:presLayoutVars>
      </dgm:prSet>
      <dgm:spPr/>
    </dgm:pt>
    <dgm:pt modelId="{84C363F6-E53C-0E48-8531-6B073C269ADC}" type="pres">
      <dgm:prSet presAssocID="{759C2AC6-95AD-3141-8AD0-4BFD31BE7B9A}" presName="nodeFollowingNodes" presStyleLbl="node1" presStyleIdx="4" presStyleCnt="5" custScaleX="165313" custScaleY="160242" custRadScaleRad="97021" custRadScaleInc="-8464">
        <dgm:presLayoutVars>
          <dgm:bulletEnabled val="1"/>
        </dgm:presLayoutVars>
      </dgm:prSet>
      <dgm:spPr/>
    </dgm:pt>
  </dgm:ptLst>
  <dgm:cxnLst>
    <dgm:cxn modelId="{F3D97F0E-6873-7C41-A042-F39171A66DB9}" type="presOf" srcId="{59AE0B37-CCC1-9047-B606-EDB05B96BA05}" destId="{02332838-0450-134D-A9F9-898C9FC2B48E}" srcOrd="0" destOrd="0" presId="urn:microsoft.com/office/officeart/2005/8/layout/cycle3"/>
    <dgm:cxn modelId="{3DEC5C29-DB14-8247-9656-B355C047814D}" srcId="{10E0572C-CF9A-444C-82BE-3C2F376482E0}" destId="{759C2AC6-95AD-3141-8AD0-4BFD31BE7B9A}" srcOrd="4" destOrd="0" parTransId="{46B9CB8C-0A10-DD49-8CD5-7A77CE181EE9}" sibTransId="{D9CB1365-764C-7140-999E-96970646ED17}"/>
    <dgm:cxn modelId="{4B161135-6671-C847-9B77-59A2F0C9062D}" type="presOf" srcId="{77D762E0-06BE-EB46-87B7-8DF9FED36986}" destId="{BD43D860-3A23-C945-A65D-8F10F2257B01}" srcOrd="0" destOrd="0" presId="urn:microsoft.com/office/officeart/2005/8/layout/cycle3"/>
    <dgm:cxn modelId="{F2B5483A-5282-3D4B-AFEF-9B5711C74322}" type="presOf" srcId="{10E0572C-CF9A-444C-82BE-3C2F376482E0}" destId="{BCAEB1C0-9CED-1F46-8A1F-841E303E53B9}" srcOrd="0" destOrd="0" presId="urn:microsoft.com/office/officeart/2005/8/layout/cycle3"/>
    <dgm:cxn modelId="{2C88F646-AD58-D646-A942-E41BCFBC2A19}" srcId="{10E0572C-CF9A-444C-82BE-3C2F376482E0}" destId="{305DD474-F234-0D46-B4F7-BF15FF385504}" srcOrd="3" destOrd="0" parTransId="{95EC2B89-72F1-F947-B82F-85A7674F4103}" sibTransId="{CD45BB89-205B-4240-9C7D-C933DE89FE18}"/>
    <dgm:cxn modelId="{8CD08547-AF9E-8345-8BC4-580ACCFC675D}" srcId="{10E0572C-CF9A-444C-82BE-3C2F376482E0}" destId="{59AE0B37-CCC1-9047-B606-EDB05B96BA05}" srcOrd="1" destOrd="0" parTransId="{51AD0BA6-ACE8-5443-9639-E9FDD294528F}" sibTransId="{3E8CA801-DBDC-3848-87E0-95335C7E8174}"/>
    <dgm:cxn modelId="{31A5E749-8230-0044-A432-BCCCF0B1D5A4}" type="presOf" srcId="{D826F125-A8E0-0E43-A511-26123C3435E7}" destId="{AF0BB5CE-31D7-3F45-9B97-9F9ED35B93A3}" srcOrd="0" destOrd="0" presId="urn:microsoft.com/office/officeart/2005/8/layout/cycle3"/>
    <dgm:cxn modelId="{B6BF0B79-CDDF-8F48-A484-B311A177096F}" srcId="{10E0572C-CF9A-444C-82BE-3C2F376482E0}" destId="{D826F125-A8E0-0E43-A511-26123C3435E7}" srcOrd="2" destOrd="0" parTransId="{8D322960-F0DC-4B46-8D79-C2941CDFE964}" sibTransId="{5FC7E5D5-48C1-C347-9B5C-AE36CF14B395}"/>
    <dgm:cxn modelId="{EE8CB5AB-0A64-E04B-861A-C02D9359A776}" type="presOf" srcId="{983276A2-1933-EE45-A2E1-3AF625E47C69}" destId="{268BA538-EB1B-7148-B7A7-A3F051285400}" srcOrd="0" destOrd="0" presId="urn:microsoft.com/office/officeart/2005/8/layout/cycle3"/>
    <dgm:cxn modelId="{2A6F78AC-E297-6142-9952-9844C51D5936}" type="presOf" srcId="{305DD474-F234-0D46-B4F7-BF15FF385504}" destId="{DE725A8A-B8B1-0446-AAA1-04F2BAD2886D}" srcOrd="0" destOrd="0" presId="urn:microsoft.com/office/officeart/2005/8/layout/cycle3"/>
    <dgm:cxn modelId="{B99B61D3-3893-D04F-9546-9707CD4334EA}" srcId="{10E0572C-CF9A-444C-82BE-3C2F376482E0}" destId="{77D762E0-06BE-EB46-87B7-8DF9FED36986}" srcOrd="0" destOrd="0" parTransId="{D8B82CBE-F176-F44B-BA48-BA1F6EC6C417}" sibTransId="{983276A2-1933-EE45-A2E1-3AF625E47C69}"/>
    <dgm:cxn modelId="{2E8D1ADE-DD80-EB46-8701-D736B3DDFFB8}" type="presOf" srcId="{759C2AC6-95AD-3141-8AD0-4BFD31BE7B9A}" destId="{84C363F6-E53C-0E48-8531-6B073C269ADC}" srcOrd="0" destOrd="0" presId="urn:microsoft.com/office/officeart/2005/8/layout/cycle3"/>
    <dgm:cxn modelId="{CC4DE19B-B050-4542-A797-95D2DE9E498A}" type="presParOf" srcId="{BCAEB1C0-9CED-1F46-8A1F-841E303E53B9}" destId="{64EA2FB5-5B80-F642-B8DE-17DC216460D1}" srcOrd="0" destOrd="0" presId="urn:microsoft.com/office/officeart/2005/8/layout/cycle3"/>
    <dgm:cxn modelId="{A3FF8385-AF72-2743-AC8E-B72B70CF1C32}" type="presParOf" srcId="{64EA2FB5-5B80-F642-B8DE-17DC216460D1}" destId="{BD43D860-3A23-C945-A65D-8F10F2257B01}" srcOrd="0" destOrd="0" presId="urn:microsoft.com/office/officeart/2005/8/layout/cycle3"/>
    <dgm:cxn modelId="{D11B3CA4-687B-C346-A6FC-BE4EB775B744}" type="presParOf" srcId="{64EA2FB5-5B80-F642-B8DE-17DC216460D1}" destId="{268BA538-EB1B-7148-B7A7-A3F051285400}" srcOrd="1" destOrd="0" presId="urn:microsoft.com/office/officeart/2005/8/layout/cycle3"/>
    <dgm:cxn modelId="{F7D40E1F-E858-0248-A3B4-C4AF819F05BF}" type="presParOf" srcId="{64EA2FB5-5B80-F642-B8DE-17DC216460D1}" destId="{02332838-0450-134D-A9F9-898C9FC2B48E}" srcOrd="2" destOrd="0" presId="urn:microsoft.com/office/officeart/2005/8/layout/cycle3"/>
    <dgm:cxn modelId="{844D72CF-47DC-3E4A-ABEE-D9078FB32179}" type="presParOf" srcId="{64EA2FB5-5B80-F642-B8DE-17DC216460D1}" destId="{AF0BB5CE-31D7-3F45-9B97-9F9ED35B93A3}" srcOrd="3" destOrd="0" presId="urn:microsoft.com/office/officeart/2005/8/layout/cycle3"/>
    <dgm:cxn modelId="{AC40668D-10BD-C645-A86E-F4C4C26F5EF2}" type="presParOf" srcId="{64EA2FB5-5B80-F642-B8DE-17DC216460D1}" destId="{DE725A8A-B8B1-0446-AAA1-04F2BAD2886D}" srcOrd="4" destOrd="0" presId="urn:microsoft.com/office/officeart/2005/8/layout/cycle3"/>
    <dgm:cxn modelId="{5EBBEFEA-47EC-EB4F-98CF-B59D9CFB7560}" type="presParOf" srcId="{64EA2FB5-5B80-F642-B8DE-17DC216460D1}" destId="{84C363F6-E53C-0E48-8531-6B073C269ADC}"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EE8CC-7D48-41DC-BE6A-3517CC95271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F4FB8A5-014A-4249-B685-F81ECB9F9FDA}">
      <dgm:prSet/>
      <dgm:spPr>
        <a:solidFill>
          <a:srgbClr val="F8F8F8"/>
        </a:solidFill>
        <a:ln w="63500">
          <a:solidFill>
            <a:srgbClr val="2C3D50">
              <a:alpha val="94117"/>
            </a:srgbClr>
          </a:solidFill>
        </a:ln>
      </dgm:spPr>
      <dgm:t>
        <a:bodyPr/>
        <a:lstStyle/>
        <a:p>
          <a:pPr algn="ctr"/>
          <a:r>
            <a:rPr lang="en-US" b="1" dirty="0">
              <a:solidFill>
                <a:srgbClr val="FF9933"/>
              </a:solidFill>
            </a:rPr>
            <a:t>Static:</a:t>
          </a:r>
          <a:r>
            <a:rPr lang="en-US" dirty="0">
              <a:solidFill>
                <a:srgbClr val="FF9933"/>
              </a:solidFill>
            </a:rPr>
            <a:t> </a:t>
          </a:r>
          <a:r>
            <a:rPr lang="en-US" dirty="0">
              <a:solidFill>
                <a:srgbClr val="2C3D50"/>
              </a:solidFill>
            </a:rPr>
            <a:t>Most datasets (e.g., </a:t>
          </a:r>
          <a:r>
            <a:rPr lang="en-US" dirty="0" err="1">
              <a:solidFill>
                <a:srgbClr val="2C3D50"/>
              </a:solidFill>
            </a:rPr>
            <a:t>BigCloneBench</a:t>
          </a:r>
          <a:r>
            <a:rPr lang="en-US" dirty="0">
              <a:solidFill>
                <a:srgbClr val="2C3D50"/>
              </a:solidFill>
            </a:rPr>
            <a:t>*) are a </a:t>
          </a:r>
          <a:r>
            <a:rPr lang="en-US" b="1" dirty="0">
              <a:solidFill>
                <a:srgbClr val="2C3D50"/>
              </a:solidFill>
            </a:rPr>
            <a:t>snapshot in time.</a:t>
          </a:r>
          <a:r>
            <a:rPr lang="en-US" dirty="0">
              <a:solidFill>
                <a:srgbClr val="2C3D50"/>
              </a:solidFill>
            </a:rPr>
            <a:t> They don't reflect software evolution, newer versions of programming languages.</a:t>
          </a:r>
        </a:p>
      </dgm:t>
    </dgm:pt>
    <dgm:pt modelId="{E2498F5C-BEEE-48FE-A30E-3E38612797F5}" type="parTrans" cxnId="{0235C42C-5030-4BF9-A30E-6A28627A09C3}">
      <dgm:prSet/>
      <dgm:spPr/>
      <dgm:t>
        <a:bodyPr/>
        <a:lstStyle/>
        <a:p>
          <a:endParaRPr lang="en-US"/>
        </a:p>
      </dgm:t>
    </dgm:pt>
    <dgm:pt modelId="{49025724-41F2-4B85-B16F-FA9D82BC6F16}" type="sibTrans" cxnId="{0235C42C-5030-4BF9-A30E-6A28627A09C3}">
      <dgm:prSet/>
      <dgm:spPr>
        <a:solidFill>
          <a:srgbClr val="223246">
            <a:alpha val="90000"/>
          </a:srgbClr>
        </a:solidFill>
      </dgm:spPr>
      <dgm:t>
        <a:bodyPr/>
        <a:lstStyle/>
        <a:p>
          <a:endParaRPr lang="en-US"/>
        </a:p>
      </dgm:t>
    </dgm:pt>
    <dgm:pt modelId="{59F99D26-6014-4DA9-B068-04F454266473}">
      <dgm:prSet/>
      <dgm:spPr>
        <a:solidFill>
          <a:srgbClr val="F8F8F8"/>
        </a:solidFill>
        <a:ln w="63500">
          <a:solidFill>
            <a:srgbClr val="2C3D50"/>
          </a:solidFill>
        </a:ln>
      </dgm:spPr>
      <dgm:t>
        <a:bodyPr/>
        <a:lstStyle/>
        <a:p>
          <a:pPr algn="ctr"/>
          <a:r>
            <a:rPr lang="en-US" b="1" dirty="0">
              <a:solidFill>
                <a:srgbClr val="FF9933"/>
              </a:solidFill>
            </a:rPr>
            <a:t>Python Scarcity:</a:t>
          </a:r>
          <a:r>
            <a:rPr lang="en-US" dirty="0">
              <a:solidFill>
                <a:srgbClr val="FF9933"/>
              </a:solidFill>
            </a:rPr>
            <a:t> </a:t>
          </a:r>
          <a:r>
            <a:rPr lang="en-US" dirty="0">
              <a:solidFill>
                <a:srgbClr val="223246"/>
              </a:solidFill>
            </a:rPr>
            <a:t>Python Type-4 data is limited; </a:t>
          </a:r>
          <a:r>
            <a:rPr lang="en-US" dirty="0" err="1">
              <a:solidFill>
                <a:srgbClr val="223246"/>
              </a:solidFill>
            </a:rPr>
            <a:t>SemanticCloneBench</a:t>
          </a:r>
          <a:r>
            <a:rPr lang="en-US" dirty="0">
              <a:solidFill>
                <a:srgbClr val="223246"/>
              </a:solidFill>
            </a:rPr>
            <a:t>* has only 1,000 samples. </a:t>
          </a:r>
        </a:p>
      </dgm:t>
    </dgm:pt>
    <dgm:pt modelId="{F23449B5-82D2-4CA4-8280-FA2C83CFA82A}" type="sibTrans" cxnId="{81191128-1885-474A-AF6A-DD1D7A025AA8}">
      <dgm:prSet/>
      <dgm:spPr/>
      <dgm:t>
        <a:bodyPr/>
        <a:lstStyle/>
        <a:p>
          <a:endParaRPr lang="en-US"/>
        </a:p>
      </dgm:t>
    </dgm:pt>
    <dgm:pt modelId="{2C7B517A-443F-4834-B088-2480B3D35436}" type="parTrans" cxnId="{81191128-1885-474A-AF6A-DD1D7A025AA8}">
      <dgm:prSet/>
      <dgm:spPr/>
      <dgm:t>
        <a:bodyPr/>
        <a:lstStyle/>
        <a:p>
          <a:endParaRPr lang="en-US"/>
        </a:p>
      </dgm:t>
    </dgm:pt>
    <dgm:pt modelId="{3F5E05B0-E4B6-4246-8BC2-9A12F8C62C9B}">
      <dgm:prSet custT="1"/>
      <dgm:spPr>
        <a:noFill/>
        <a:ln w="63500" cap="flat" cmpd="sng" algn="ctr">
          <a:solidFill>
            <a:srgbClr val="2C3D50"/>
          </a:solidFill>
          <a:prstDash val="solid"/>
          <a:miter lim="800000"/>
        </a:ln>
        <a:effectLst/>
      </dgm:spPr>
      <dgm:t>
        <a:bodyPr/>
        <a:lstStyle/>
        <a:p>
          <a:pPr marL="0" lvl="0" indent="0" algn="ctr" defTabSz="800100">
            <a:lnSpc>
              <a:spcPct val="90000"/>
            </a:lnSpc>
            <a:spcBef>
              <a:spcPct val="0"/>
            </a:spcBef>
            <a:spcAft>
              <a:spcPct val="35000"/>
            </a:spcAft>
          </a:pPr>
          <a:r>
            <a:rPr lang="en-US" sz="1800" b="1" kern="1200" dirty="0">
              <a:solidFill>
                <a:srgbClr val="FF9933"/>
              </a:solidFill>
            </a:rPr>
            <a:t>Small-Scale &amp; Artificially Curated: </a:t>
          </a:r>
          <a:r>
            <a:rPr lang="en-US" sz="1800" kern="1200" dirty="0">
              <a:solidFill>
                <a:srgbClr val="223246"/>
              </a:solidFill>
            </a:rPr>
            <a:t>Datasets are often </a:t>
          </a:r>
          <a:r>
            <a:rPr lang="en-US" sz="1800" b="1" kern="1200" dirty="0">
              <a:solidFill>
                <a:srgbClr val="223246"/>
              </a:solidFill>
            </a:rPr>
            <a:t>small</a:t>
          </a:r>
          <a:r>
            <a:rPr lang="en-US" sz="1800" kern="1200" dirty="0">
              <a:solidFill>
                <a:srgbClr val="223246"/>
              </a:solidFill>
            </a:rPr>
            <a:t> and </a:t>
          </a:r>
          <a:r>
            <a:rPr lang="en-US" sz="1800" b="1" kern="1200" dirty="0">
              <a:solidFill>
                <a:srgbClr val="223246"/>
              </a:solidFill>
            </a:rPr>
            <a:t>manually curated </a:t>
          </a:r>
          <a:r>
            <a:rPr lang="en-US" sz="1800" kern="1200" dirty="0">
              <a:solidFill>
                <a:srgbClr val="223246"/>
              </a:solidFill>
            </a:rPr>
            <a:t>or </a:t>
          </a:r>
          <a:r>
            <a:rPr lang="en-US" sz="1800" b="1" kern="1200" dirty="0">
              <a:solidFill>
                <a:srgbClr val="223246"/>
              </a:solidFill>
            </a:rPr>
            <a:t>synthetically</a:t>
          </a:r>
          <a:r>
            <a:rPr lang="en-US" sz="1800" kern="1200" dirty="0">
              <a:solidFill>
                <a:srgbClr val="223246"/>
              </a:solidFill>
            </a:rPr>
            <a:t> created, which constrains coverage and reduces practical realism.</a:t>
          </a:r>
          <a:endParaRPr lang="en-US" sz="1800" b="1" kern="1200" dirty="0">
            <a:solidFill>
              <a:srgbClr val="223246"/>
            </a:solidFill>
            <a:latin typeface="Aptos" panose="02110004020202020204"/>
            <a:ea typeface="+mn-ea"/>
            <a:cs typeface="+mn-cs"/>
          </a:endParaRPr>
        </a:p>
      </dgm:t>
    </dgm:pt>
    <dgm:pt modelId="{9FFB54E4-CCEC-FF46-9660-6E0FD0CBF7DB}" type="sibTrans" cxnId="{94F7F7FD-DA6C-3148-BBDA-63BC8D9A2609}">
      <dgm:prSet/>
      <dgm:spPr>
        <a:solidFill>
          <a:srgbClr val="223246">
            <a:alpha val="90000"/>
          </a:srgbClr>
        </a:solidFill>
      </dgm:spPr>
      <dgm:t>
        <a:bodyPr/>
        <a:lstStyle/>
        <a:p>
          <a:endParaRPr lang="en-US"/>
        </a:p>
      </dgm:t>
    </dgm:pt>
    <dgm:pt modelId="{E03C811A-536E-2645-BDC5-A0B9CCA877FC}" type="parTrans" cxnId="{94F7F7FD-DA6C-3148-BBDA-63BC8D9A2609}">
      <dgm:prSet/>
      <dgm:spPr/>
      <dgm:t>
        <a:bodyPr/>
        <a:lstStyle/>
        <a:p>
          <a:endParaRPr lang="en-US"/>
        </a:p>
      </dgm:t>
    </dgm:pt>
    <dgm:pt modelId="{24EA3621-2466-47EC-A659-873DFF004754}">
      <dgm:prSet/>
      <dgm:spPr>
        <a:noFill/>
        <a:ln w="63500">
          <a:solidFill>
            <a:srgbClr val="2C3D50"/>
          </a:solidFill>
        </a:ln>
      </dgm:spPr>
      <dgm:t>
        <a:bodyPr/>
        <a:lstStyle/>
        <a:p>
          <a:pPr algn="ctr"/>
          <a:r>
            <a:rPr lang="en-US" b="1" dirty="0">
              <a:solidFill>
                <a:srgbClr val="FF9933"/>
              </a:solidFill>
            </a:rPr>
            <a:t>Limited Semantic Focus:</a:t>
          </a:r>
          <a:r>
            <a:rPr lang="en-US" dirty="0">
              <a:solidFill>
                <a:srgbClr val="FF9933"/>
              </a:solidFill>
            </a:rPr>
            <a:t> </a:t>
          </a:r>
          <a:r>
            <a:rPr lang="en-US" dirty="0">
              <a:solidFill>
                <a:srgbClr val="2C3D50"/>
              </a:solidFill>
            </a:rPr>
            <a:t>Heavy bias towards </a:t>
          </a:r>
          <a:r>
            <a:rPr lang="en-US" b="1" i="1" dirty="0">
              <a:solidFill>
                <a:srgbClr val="2C3D50"/>
              </a:solidFill>
            </a:rPr>
            <a:t>syntactic</a:t>
          </a:r>
          <a:r>
            <a:rPr lang="en-US" dirty="0">
              <a:solidFill>
                <a:srgbClr val="2C3D50"/>
              </a:solidFill>
            </a:rPr>
            <a:t> (look-alike) clones, ignoring the harder-to-find </a:t>
          </a:r>
          <a:r>
            <a:rPr lang="en-US" b="1" i="1" dirty="0">
              <a:solidFill>
                <a:srgbClr val="2C3D50"/>
              </a:solidFill>
            </a:rPr>
            <a:t>semantic</a:t>
          </a:r>
          <a:r>
            <a:rPr lang="en-US" dirty="0">
              <a:solidFill>
                <a:srgbClr val="2C3D50"/>
              </a:solidFill>
            </a:rPr>
            <a:t> clones. </a:t>
          </a:r>
        </a:p>
      </dgm:t>
    </dgm:pt>
    <dgm:pt modelId="{AF07387D-944A-4D05-8327-65DB152123B9}" type="sibTrans" cxnId="{3678C879-EA54-47D5-8BEF-3A883D4C55B3}">
      <dgm:prSet/>
      <dgm:spPr>
        <a:solidFill>
          <a:srgbClr val="223246">
            <a:alpha val="90000"/>
          </a:srgbClr>
        </a:solidFill>
      </dgm:spPr>
      <dgm:t>
        <a:bodyPr/>
        <a:lstStyle/>
        <a:p>
          <a:endParaRPr lang="en-US"/>
        </a:p>
      </dgm:t>
    </dgm:pt>
    <dgm:pt modelId="{DBCF5984-AF25-4A4A-902D-61D3DDC3B015}" type="parTrans" cxnId="{3678C879-EA54-47D5-8BEF-3A883D4C55B3}">
      <dgm:prSet/>
      <dgm:spPr/>
      <dgm:t>
        <a:bodyPr/>
        <a:lstStyle/>
        <a:p>
          <a:endParaRPr lang="en-US"/>
        </a:p>
      </dgm:t>
    </dgm:pt>
    <dgm:pt modelId="{F7342685-C6C4-A848-ADAC-9E1BC73E2D64}" type="pres">
      <dgm:prSet presAssocID="{727EE8CC-7D48-41DC-BE6A-3517CC95271B}" presName="outerComposite" presStyleCnt="0">
        <dgm:presLayoutVars>
          <dgm:chMax val="5"/>
          <dgm:dir/>
          <dgm:resizeHandles val="exact"/>
        </dgm:presLayoutVars>
      </dgm:prSet>
      <dgm:spPr/>
    </dgm:pt>
    <dgm:pt modelId="{382B2F20-A082-4E46-84C6-B5BFECB1E50A}" type="pres">
      <dgm:prSet presAssocID="{727EE8CC-7D48-41DC-BE6A-3517CC95271B}" presName="dummyMaxCanvas" presStyleCnt="0">
        <dgm:presLayoutVars/>
      </dgm:prSet>
      <dgm:spPr/>
    </dgm:pt>
    <dgm:pt modelId="{AAA10300-636B-1F42-A058-527B8D6AD68C}" type="pres">
      <dgm:prSet presAssocID="{727EE8CC-7D48-41DC-BE6A-3517CC95271B}" presName="FourNodes_1" presStyleLbl="node1" presStyleIdx="0" presStyleCnt="4">
        <dgm:presLayoutVars>
          <dgm:bulletEnabled val="1"/>
        </dgm:presLayoutVars>
      </dgm:prSet>
      <dgm:spPr/>
    </dgm:pt>
    <dgm:pt modelId="{A4E85C73-CF52-A340-84FB-1C07A6A44C8C}" type="pres">
      <dgm:prSet presAssocID="{727EE8CC-7D48-41DC-BE6A-3517CC95271B}" presName="FourNodes_2" presStyleLbl="node1" presStyleIdx="1" presStyleCnt="4">
        <dgm:presLayoutVars>
          <dgm:bulletEnabled val="1"/>
        </dgm:presLayoutVars>
      </dgm:prSet>
      <dgm:spPr/>
    </dgm:pt>
    <dgm:pt modelId="{FAB8BE4A-BEB2-434E-8AE2-22DEFFF38ABD}" type="pres">
      <dgm:prSet presAssocID="{727EE8CC-7D48-41DC-BE6A-3517CC95271B}" presName="FourNodes_3" presStyleLbl="node1" presStyleIdx="2" presStyleCnt="4">
        <dgm:presLayoutVars>
          <dgm:bulletEnabled val="1"/>
        </dgm:presLayoutVars>
      </dgm:prSet>
      <dgm:spPr>
        <a:xfrm>
          <a:off x="1237868" y="2328034"/>
          <a:ext cx="7445828" cy="984937"/>
        </a:xfrm>
        <a:prstGeom prst="roundRect">
          <a:avLst>
            <a:gd name="adj" fmla="val 10000"/>
          </a:avLst>
        </a:prstGeom>
      </dgm:spPr>
    </dgm:pt>
    <dgm:pt modelId="{DE01FDFA-682B-C742-A6D6-36385D355186}" type="pres">
      <dgm:prSet presAssocID="{727EE8CC-7D48-41DC-BE6A-3517CC95271B}" presName="FourNodes_4" presStyleLbl="node1" presStyleIdx="3" presStyleCnt="4">
        <dgm:presLayoutVars>
          <dgm:bulletEnabled val="1"/>
        </dgm:presLayoutVars>
      </dgm:prSet>
      <dgm:spPr/>
    </dgm:pt>
    <dgm:pt modelId="{E7BDBBA6-C997-2941-99B1-A66F709E730F}" type="pres">
      <dgm:prSet presAssocID="{727EE8CC-7D48-41DC-BE6A-3517CC95271B}" presName="FourConn_1-2" presStyleLbl="fgAccFollowNode1" presStyleIdx="0" presStyleCnt="3">
        <dgm:presLayoutVars>
          <dgm:bulletEnabled val="1"/>
        </dgm:presLayoutVars>
      </dgm:prSet>
      <dgm:spPr/>
    </dgm:pt>
    <dgm:pt modelId="{B61E709C-1D85-384A-A0B2-2E0D311494FC}" type="pres">
      <dgm:prSet presAssocID="{727EE8CC-7D48-41DC-BE6A-3517CC95271B}" presName="FourConn_2-3" presStyleLbl="fgAccFollowNode1" presStyleIdx="1" presStyleCnt="3">
        <dgm:presLayoutVars>
          <dgm:bulletEnabled val="1"/>
        </dgm:presLayoutVars>
      </dgm:prSet>
      <dgm:spPr/>
    </dgm:pt>
    <dgm:pt modelId="{5B1A198A-71E1-5F4A-86D5-8258A9A17C13}" type="pres">
      <dgm:prSet presAssocID="{727EE8CC-7D48-41DC-BE6A-3517CC95271B}" presName="FourConn_3-4" presStyleLbl="fgAccFollowNode1" presStyleIdx="2" presStyleCnt="3">
        <dgm:presLayoutVars>
          <dgm:bulletEnabled val="1"/>
        </dgm:presLayoutVars>
      </dgm:prSet>
      <dgm:spPr/>
    </dgm:pt>
    <dgm:pt modelId="{0090B63D-0171-B14D-B3FC-7DC5FD5E5B24}" type="pres">
      <dgm:prSet presAssocID="{727EE8CC-7D48-41DC-BE6A-3517CC95271B}" presName="FourNodes_1_text" presStyleLbl="node1" presStyleIdx="3" presStyleCnt="4">
        <dgm:presLayoutVars>
          <dgm:bulletEnabled val="1"/>
        </dgm:presLayoutVars>
      </dgm:prSet>
      <dgm:spPr/>
    </dgm:pt>
    <dgm:pt modelId="{A2533576-6A89-3D41-B9C1-5C38E171C086}" type="pres">
      <dgm:prSet presAssocID="{727EE8CC-7D48-41DC-BE6A-3517CC95271B}" presName="FourNodes_2_text" presStyleLbl="node1" presStyleIdx="3" presStyleCnt="4">
        <dgm:presLayoutVars>
          <dgm:bulletEnabled val="1"/>
        </dgm:presLayoutVars>
      </dgm:prSet>
      <dgm:spPr/>
    </dgm:pt>
    <dgm:pt modelId="{D9628425-2834-7149-B02A-DDF0C0D5131C}" type="pres">
      <dgm:prSet presAssocID="{727EE8CC-7D48-41DC-BE6A-3517CC95271B}" presName="FourNodes_3_text" presStyleLbl="node1" presStyleIdx="3" presStyleCnt="4">
        <dgm:presLayoutVars>
          <dgm:bulletEnabled val="1"/>
        </dgm:presLayoutVars>
      </dgm:prSet>
      <dgm:spPr/>
    </dgm:pt>
    <dgm:pt modelId="{CB491737-24AA-6744-9535-B2F8BC7F1EFD}" type="pres">
      <dgm:prSet presAssocID="{727EE8CC-7D48-41DC-BE6A-3517CC95271B}" presName="FourNodes_4_text" presStyleLbl="node1" presStyleIdx="3" presStyleCnt="4">
        <dgm:presLayoutVars>
          <dgm:bulletEnabled val="1"/>
        </dgm:presLayoutVars>
      </dgm:prSet>
      <dgm:spPr/>
    </dgm:pt>
  </dgm:ptLst>
  <dgm:cxnLst>
    <dgm:cxn modelId="{81191128-1885-474A-AF6A-DD1D7A025AA8}" srcId="{727EE8CC-7D48-41DC-BE6A-3517CC95271B}" destId="{59F99D26-6014-4DA9-B068-04F454266473}" srcOrd="3" destOrd="0" parTransId="{2C7B517A-443F-4834-B088-2480B3D35436}" sibTransId="{F23449B5-82D2-4CA4-8280-FA2C83CFA82A}"/>
    <dgm:cxn modelId="{DB0A762B-1D09-0745-9DCA-1605C31CB990}" type="presOf" srcId="{59F99D26-6014-4DA9-B068-04F454266473}" destId="{CB491737-24AA-6744-9535-B2F8BC7F1EFD}" srcOrd="1" destOrd="0" presId="urn:microsoft.com/office/officeart/2005/8/layout/vProcess5"/>
    <dgm:cxn modelId="{0235C42C-5030-4BF9-A30E-6A28627A09C3}" srcId="{727EE8CC-7D48-41DC-BE6A-3517CC95271B}" destId="{6F4FB8A5-014A-4249-B685-F81ECB9F9FDA}" srcOrd="0" destOrd="0" parTransId="{E2498F5C-BEEE-48FE-A30E-3E38612797F5}" sibTransId="{49025724-41F2-4B85-B16F-FA9D82BC6F16}"/>
    <dgm:cxn modelId="{E4082237-CADE-2C42-9E04-55B3F4A5E4FD}" type="presOf" srcId="{6F4FB8A5-014A-4249-B685-F81ECB9F9FDA}" destId="{0090B63D-0171-B14D-B3FC-7DC5FD5E5B24}" srcOrd="1" destOrd="0" presId="urn:microsoft.com/office/officeart/2005/8/layout/vProcess5"/>
    <dgm:cxn modelId="{68A34B41-667A-CE47-A1F9-857BE3BCFF57}" type="presOf" srcId="{9FFB54E4-CCEC-FF46-9660-6E0FD0CBF7DB}" destId="{5B1A198A-71E1-5F4A-86D5-8258A9A17C13}" srcOrd="0" destOrd="0" presId="urn:microsoft.com/office/officeart/2005/8/layout/vProcess5"/>
    <dgm:cxn modelId="{FFFCBD4A-C448-0B42-80C3-04F672BB133F}" type="presOf" srcId="{AF07387D-944A-4D05-8327-65DB152123B9}" destId="{B61E709C-1D85-384A-A0B2-2E0D311494FC}" srcOrd="0" destOrd="0" presId="urn:microsoft.com/office/officeart/2005/8/layout/vProcess5"/>
    <dgm:cxn modelId="{43A1B464-BBD2-CF40-9212-BF3B3251DAD7}" type="presOf" srcId="{24EA3621-2466-47EC-A659-873DFF004754}" destId="{A4E85C73-CF52-A340-84FB-1C07A6A44C8C}" srcOrd="0" destOrd="0" presId="urn:microsoft.com/office/officeart/2005/8/layout/vProcess5"/>
    <dgm:cxn modelId="{3678C879-EA54-47D5-8BEF-3A883D4C55B3}" srcId="{727EE8CC-7D48-41DC-BE6A-3517CC95271B}" destId="{24EA3621-2466-47EC-A659-873DFF004754}" srcOrd="1" destOrd="0" parTransId="{DBCF5984-AF25-4A4A-902D-61D3DDC3B015}" sibTransId="{AF07387D-944A-4D05-8327-65DB152123B9}"/>
    <dgm:cxn modelId="{062D9285-02A0-684C-B0FD-D0C73681B82B}" type="presOf" srcId="{24EA3621-2466-47EC-A659-873DFF004754}" destId="{A2533576-6A89-3D41-B9C1-5C38E171C086}" srcOrd="1" destOrd="0" presId="urn:microsoft.com/office/officeart/2005/8/layout/vProcess5"/>
    <dgm:cxn modelId="{66A674A8-DE14-1D47-A14D-571CC3F2A6DE}" type="presOf" srcId="{6F4FB8A5-014A-4249-B685-F81ECB9F9FDA}" destId="{AAA10300-636B-1F42-A058-527B8D6AD68C}" srcOrd="0" destOrd="0" presId="urn:microsoft.com/office/officeart/2005/8/layout/vProcess5"/>
    <dgm:cxn modelId="{E1A273AA-3E95-0C4B-B04A-0F7978C2CEE5}" type="presOf" srcId="{727EE8CC-7D48-41DC-BE6A-3517CC95271B}" destId="{F7342685-C6C4-A848-ADAC-9E1BC73E2D64}" srcOrd="0" destOrd="0" presId="urn:microsoft.com/office/officeart/2005/8/layout/vProcess5"/>
    <dgm:cxn modelId="{01A5CFAC-1A2D-B842-B341-29323C8C447F}" type="presOf" srcId="{49025724-41F2-4B85-B16F-FA9D82BC6F16}" destId="{E7BDBBA6-C997-2941-99B1-A66F709E730F}" srcOrd="0" destOrd="0" presId="urn:microsoft.com/office/officeart/2005/8/layout/vProcess5"/>
    <dgm:cxn modelId="{997AA6B6-7B80-2B4D-9DC7-B773E73C10B7}" type="presOf" srcId="{3F5E05B0-E4B6-4246-8BC2-9A12F8C62C9B}" destId="{D9628425-2834-7149-B02A-DDF0C0D5131C}" srcOrd="1" destOrd="0" presId="urn:microsoft.com/office/officeart/2005/8/layout/vProcess5"/>
    <dgm:cxn modelId="{E13C21B7-6023-4640-A765-1EF07E9076A8}" type="presOf" srcId="{59F99D26-6014-4DA9-B068-04F454266473}" destId="{DE01FDFA-682B-C742-A6D6-36385D355186}" srcOrd="0" destOrd="0" presId="urn:microsoft.com/office/officeart/2005/8/layout/vProcess5"/>
    <dgm:cxn modelId="{C81E42E5-8FF8-0C49-923F-48013B362930}" type="presOf" srcId="{3F5E05B0-E4B6-4246-8BC2-9A12F8C62C9B}" destId="{FAB8BE4A-BEB2-434E-8AE2-22DEFFF38ABD}" srcOrd="0" destOrd="0" presId="urn:microsoft.com/office/officeart/2005/8/layout/vProcess5"/>
    <dgm:cxn modelId="{94F7F7FD-DA6C-3148-BBDA-63BC8D9A2609}" srcId="{727EE8CC-7D48-41DC-BE6A-3517CC95271B}" destId="{3F5E05B0-E4B6-4246-8BC2-9A12F8C62C9B}" srcOrd="2" destOrd="0" parTransId="{E03C811A-536E-2645-BDC5-A0B9CCA877FC}" sibTransId="{9FFB54E4-CCEC-FF46-9660-6E0FD0CBF7DB}"/>
    <dgm:cxn modelId="{1860064B-7D25-5342-8923-4B13C18A933C}" type="presParOf" srcId="{F7342685-C6C4-A848-ADAC-9E1BC73E2D64}" destId="{382B2F20-A082-4E46-84C6-B5BFECB1E50A}" srcOrd="0" destOrd="0" presId="urn:microsoft.com/office/officeart/2005/8/layout/vProcess5"/>
    <dgm:cxn modelId="{A7810F16-6F3E-F248-A3ED-0892C13AC3AF}" type="presParOf" srcId="{F7342685-C6C4-A848-ADAC-9E1BC73E2D64}" destId="{AAA10300-636B-1F42-A058-527B8D6AD68C}" srcOrd="1" destOrd="0" presId="urn:microsoft.com/office/officeart/2005/8/layout/vProcess5"/>
    <dgm:cxn modelId="{F023E12E-3EC1-6D41-9E50-13BCAD2AA20B}" type="presParOf" srcId="{F7342685-C6C4-A848-ADAC-9E1BC73E2D64}" destId="{A4E85C73-CF52-A340-84FB-1C07A6A44C8C}" srcOrd="2" destOrd="0" presId="urn:microsoft.com/office/officeart/2005/8/layout/vProcess5"/>
    <dgm:cxn modelId="{65D9DAF3-F38C-9B47-9793-363BEA869BAC}" type="presParOf" srcId="{F7342685-C6C4-A848-ADAC-9E1BC73E2D64}" destId="{FAB8BE4A-BEB2-434E-8AE2-22DEFFF38ABD}" srcOrd="3" destOrd="0" presId="urn:microsoft.com/office/officeart/2005/8/layout/vProcess5"/>
    <dgm:cxn modelId="{24F688FE-C1B1-204B-9347-887F5058575C}" type="presParOf" srcId="{F7342685-C6C4-A848-ADAC-9E1BC73E2D64}" destId="{DE01FDFA-682B-C742-A6D6-36385D355186}" srcOrd="4" destOrd="0" presId="urn:microsoft.com/office/officeart/2005/8/layout/vProcess5"/>
    <dgm:cxn modelId="{7CE2B69B-A88D-C14F-A616-14A975DCE3C3}" type="presParOf" srcId="{F7342685-C6C4-A848-ADAC-9E1BC73E2D64}" destId="{E7BDBBA6-C997-2941-99B1-A66F709E730F}" srcOrd="5" destOrd="0" presId="urn:microsoft.com/office/officeart/2005/8/layout/vProcess5"/>
    <dgm:cxn modelId="{DA305110-3F3A-5D47-B1B9-C826D57AF87D}" type="presParOf" srcId="{F7342685-C6C4-A848-ADAC-9E1BC73E2D64}" destId="{B61E709C-1D85-384A-A0B2-2E0D311494FC}" srcOrd="6" destOrd="0" presId="urn:microsoft.com/office/officeart/2005/8/layout/vProcess5"/>
    <dgm:cxn modelId="{48BB51D1-7EA8-1B45-835A-FE39C8C029D9}" type="presParOf" srcId="{F7342685-C6C4-A848-ADAC-9E1BC73E2D64}" destId="{5B1A198A-71E1-5F4A-86D5-8258A9A17C13}" srcOrd="7" destOrd="0" presId="urn:microsoft.com/office/officeart/2005/8/layout/vProcess5"/>
    <dgm:cxn modelId="{648E2E9A-4BE5-F542-A743-E1F6CBF199ED}" type="presParOf" srcId="{F7342685-C6C4-A848-ADAC-9E1BC73E2D64}" destId="{0090B63D-0171-B14D-B3FC-7DC5FD5E5B24}" srcOrd="8" destOrd="0" presId="urn:microsoft.com/office/officeart/2005/8/layout/vProcess5"/>
    <dgm:cxn modelId="{E0DDA1E8-CD4C-F548-9E53-2A490AB28368}" type="presParOf" srcId="{F7342685-C6C4-A848-ADAC-9E1BC73E2D64}" destId="{A2533576-6A89-3D41-B9C1-5C38E171C086}" srcOrd="9" destOrd="0" presId="urn:microsoft.com/office/officeart/2005/8/layout/vProcess5"/>
    <dgm:cxn modelId="{4344777C-D9AC-5D4D-84F3-DCF505DDC7E4}" type="presParOf" srcId="{F7342685-C6C4-A848-ADAC-9E1BC73E2D64}" destId="{D9628425-2834-7149-B02A-DDF0C0D5131C}" srcOrd="10" destOrd="0" presId="urn:microsoft.com/office/officeart/2005/8/layout/vProcess5"/>
    <dgm:cxn modelId="{60CA91C4-4972-E94C-A185-78373E83D738}" type="presParOf" srcId="{F7342685-C6C4-A848-ADAC-9E1BC73E2D64}" destId="{CB491737-24AA-6744-9535-B2F8BC7F1EF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0575FB-79BD-0548-8769-5B4488C21132}"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71A1D274-4C32-0C4E-9840-4789D20B0772}">
      <dgm:prSet phldrT="[Text]"/>
      <dgm:spPr>
        <a:noFill/>
        <a:ln>
          <a:noFill/>
        </a:ln>
      </dgm:spPr>
      <dgm:t>
        <a:bodyPr/>
        <a:lstStyle/>
        <a:p>
          <a:pPr algn="ctr"/>
          <a:endParaRPr lang="en-US" dirty="0"/>
        </a:p>
      </dgm:t>
    </dgm:pt>
    <dgm:pt modelId="{D33906BB-2DE0-C744-8380-5BDEA4D2CA4A}" type="parTrans" cxnId="{696191F7-732F-E54B-B672-0BEB63EF3CEC}">
      <dgm:prSet/>
      <dgm:spPr/>
      <dgm:t>
        <a:bodyPr/>
        <a:lstStyle/>
        <a:p>
          <a:pPr algn="ctr"/>
          <a:endParaRPr lang="en-US"/>
        </a:p>
      </dgm:t>
    </dgm:pt>
    <dgm:pt modelId="{8C4A100A-1CBE-EF49-81C7-4FFC4E49998F}" type="sibTrans" cxnId="{696191F7-732F-E54B-B672-0BEB63EF3CEC}">
      <dgm:prSet/>
      <dgm:spPr/>
      <dgm:t>
        <a:bodyPr/>
        <a:lstStyle/>
        <a:p>
          <a:pPr algn="ctr"/>
          <a:endParaRPr lang="en-US"/>
        </a:p>
      </dgm:t>
    </dgm:pt>
    <dgm:pt modelId="{6D30E98E-6C54-924A-938C-FCA5B507E6BC}">
      <dgm:prSet phldrT="[Text]"/>
      <dgm:spPr>
        <a:noFill/>
        <a:ln>
          <a:noFill/>
        </a:ln>
      </dgm:spPr>
      <dgm:t>
        <a:bodyPr/>
        <a:lstStyle/>
        <a:p>
          <a:pPr algn="ctr"/>
          <a:endParaRPr lang="en-US" dirty="0"/>
        </a:p>
      </dgm:t>
    </dgm:pt>
    <dgm:pt modelId="{42AE9A0F-12D1-DC45-AB02-3DFCF1412FA6}" type="parTrans" cxnId="{6AF17BB6-F54C-5D4A-A4BB-301C406795A0}">
      <dgm:prSet/>
      <dgm:spPr/>
      <dgm:t>
        <a:bodyPr/>
        <a:lstStyle/>
        <a:p>
          <a:pPr algn="ctr"/>
          <a:endParaRPr lang="en-US"/>
        </a:p>
      </dgm:t>
    </dgm:pt>
    <dgm:pt modelId="{6782904A-A43E-9C4E-B4B7-EBF6ED7F65AD}" type="sibTrans" cxnId="{6AF17BB6-F54C-5D4A-A4BB-301C406795A0}">
      <dgm:prSet/>
      <dgm:spPr/>
      <dgm:t>
        <a:bodyPr/>
        <a:lstStyle/>
        <a:p>
          <a:pPr algn="ctr"/>
          <a:endParaRPr lang="en-US"/>
        </a:p>
      </dgm:t>
    </dgm:pt>
    <dgm:pt modelId="{5178E40F-3BEA-0443-93ED-35AC80B36DD0}">
      <dgm:prSet phldrT="[Text]"/>
      <dgm:spPr>
        <a:noFill/>
        <a:ln>
          <a:noFill/>
        </a:ln>
      </dgm:spPr>
      <dgm:t>
        <a:bodyPr/>
        <a:lstStyle/>
        <a:p>
          <a:pPr algn="ctr"/>
          <a:endParaRPr lang="en-US" dirty="0"/>
        </a:p>
      </dgm:t>
    </dgm:pt>
    <dgm:pt modelId="{1D95A974-3D53-7543-9D50-F7A13C3BD2E6}" type="sibTrans" cxnId="{F2C8136A-6FCF-FA45-9F42-A9D0E3D28E80}">
      <dgm:prSet/>
      <dgm:spPr/>
      <dgm:t>
        <a:bodyPr/>
        <a:lstStyle/>
        <a:p>
          <a:pPr algn="ctr"/>
          <a:endParaRPr lang="en-US"/>
        </a:p>
      </dgm:t>
    </dgm:pt>
    <dgm:pt modelId="{F5C6C276-8994-8A4D-B36D-CE6A79E9A79D}" type="parTrans" cxnId="{F2C8136A-6FCF-FA45-9F42-A9D0E3D28E80}">
      <dgm:prSet/>
      <dgm:spPr/>
      <dgm:t>
        <a:bodyPr/>
        <a:lstStyle/>
        <a:p>
          <a:pPr algn="ctr"/>
          <a:endParaRPr lang="en-US"/>
        </a:p>
      </dgm:t>
    </dgm:pt>
    <dgm:pt modelId="{144AFC08-7531-9E40-996A-08BE72427F40}" type="pres">
      <dgm:prSet presAssocID="{400575FB-79BD-0548-8769-5B4488C21132}" presName="cycle" presStyleCnt="0">
        <dgm:presLayoutVars>
          <dgm:dir/>
          <dgm:resizeHandles val="exact"/>
        </dgm:presLayoutVars>
      </dgm:prSet>
      <dgm:spPr/>
    </dgm:pt>
    <dgm:pt modelId="{D28F52F9-9A15-0147-9F11-145C6E336D20}" type="pres">
      <dgm:prSet presAssocID="{5178E40F-3BEA-0443-93ED-35AC80B36DD0}" presName="node" presStyleLbl="node1" presStyleIdx="0" presStyleCnt="3">
        <dgm:presLayoutVars>
          <dgm:bulletEnabled val="1"/>
        </dgm:presLayoutVars>
      </dgm:prSet>
      <dgm:spPr/>
    </dgm:pt>
    <dgm:pt modelId="{E78E3B7F-9051-BF40-A623-98D67FDEC0F9}" type="pres">
      <dgm:prSet presAssocID="{1D95A974-3D53-7543-9D50-F7A13C3BD2E6}" presName="sibTrans" presStyleLbl="sibTrans2D1" presStyleIdx="0" presStyleCnt="3"/>
      <dgm:spPr/>
    </dgm:pt>
    <dgm:pt modelId="{55E88484-291E-C346-B3BA-DD2E1BDB8DBD}" type="pres">
      <dgm:prSet presAssocID="{1D95A974-3D53-7543-9D50-F7A13C3BD2E6}" presName="connectorText" presStyleLbl="sibTrans2D1" presStyleIdx="0" presStyleCnt="3"/>
      <dgm:spPr/>
    </dgm:pt>
    <dgm:pt modelId="{55B6BE69-5F53-244F-A278-F0E0BDE26875}" type="pres">
      <dgm:prSet presAssocID="{71A1D274-4C32-0C4E-9840-4789D20B0772}" presName="node" presStyleLbl="node1" presStyleIdx="1" presStyleCnt="3">
        <dgm:presLayoutVars>
          <dgm:bulletEnabled val="1"/>
        </dgm:presLayoutVars>
      </dgm:prSet>
      <dgm:spPr/>
    </dgm:pt>
    <dgm:pt modelId="{DFB5A28F-6E76-0F4C-949F-CC815CD6D106}" type="pres">
      <dgm:prSet presAssocID="{8C4A100A-1CBE-EF49-81C7-4FFC4E49998F}" presName="sibTrans" presStyleLbl="sibTrans2D1" presStyleIdx="1" presStyleCnt="3"/>
      <dgm:spPr/>
    </dgm:pt>
    <dgm:pt modelId="{6D94581B-A78D-BB49-8533-8D68F8F9B122}" type="pres">
      <dgm:prSet presAssocID="{8C4A100A-1CBE-EF49-81C7-4FFC4E49998F}" presName="connectorText" presStyleLbl="sibTrans2D1" presStyleIdx="1" presStyleCnt="3"/>
      <dgm:spPr/>
    </dgm:pt>
    <dgm:pt modelId="{F66D12B2-C147-9349-A435-B1319A677D0E}" type="pres">
      <dgm:prSet presAssocID="{6D30E98E-6C54-924A-938C-FCA5B507E6BC}" presName="node" presStyleLbl="node1" presStyleIdx="2" presStyleCnt="3">
        <dgm:presLayoutVars>
          <dgm:bulletEnabled val="1"/>
        </dgm:presLayoutVars>
      </dgm:prSet>
      <dgm:spPr/>
    </dgm:pt>
    <dgm:pt modelId="{A68712BD-F546-5C40-A676-CE450474DF25}" type="pres">
      <dgm:prSet presAssocID="{6782904A-A43E-9C4E-B4B7-EBF6ED7F65AD}" presName="sibTrans" presStyleLbl="sibTrans2D1" presStyleIdx="2" presStyleCnt="3"/>
      <dgm:spPr/>
    </dgm:pt>
    <dgm:pt modelId="{FA3A1013-10E6-FD4A-AD97-C6AC6A88A0F7}" type="pres">
      <dgm:prSet presAssocID="{6782904A-A43E-9C4E-B4B7-EBF6ED7F65AD}" presName="connectorText" presStyleLbl="sibTrans2D1" presStyleIdx="2" presStyleCnt="3"/>
      <dgm:spPr/>
    </dgm:pt>
  </dgm:ptLst>
  <dgm:cxnLst>
    <dgm:cxn modelId="{615FDC24-263F-A54D-A1C7-9DE574972899}" type="presOf" srcId="{8C4A100A-1CBE-EF49-81C7-4FFC4E49998F}" destId="{6D94581B-A78D-BB49-8533-8D68F8F9B122}" srcOrd="1" destOrd="0" presId="urn:microsoft.com/office/officeart/2005/8/layout/cycle2"/>
    <dgm:cxn modelId="{AC6CB054-8E1A-4849-A3C8-9881424FDEFD}" type="presOf" srcId="{6782904A-A43E-9C4E-B4B7-EBF6ED7F65AD}" destId="{A68712BD-F546-5C40-A676-CE450474DF25}" srcOrd="0" destOrd="0" presId="urn:microsoft.com/office/officeart/2005/8/layout/cycle2"/>
    <dgm:cxn modelId="{F2C8136A-6FCF-FA45-9F42-A9D0E3D28E80}" srcId="{400575FB-79BD-0548-8769-5B4488C21132}" destId="{5178E40F-3BEA-0443-93ED-35AC80B36DD0}" srcOrd="0" destOrd="0" parTransId="{F5C6C276-8994-8A4D-B36D-CE6A79E9A79D}" sibTransId="{1D95A974-3D53-7543-9D50-F7A13C3BD2E6}"/>
    <dgm:cxn modelId="{584CE788-6CFF-1440-BEB0-DA22AFA3072A}" type="presOf" srcId="{8C4A100A-1CBE-EF49-81C7-4FFC4E49998F}" destId="{DFB5A28F-6E76-0F4C-949F-CC815CD6D106}" srcOrd="0" destOrd="0" presId="urn:microsoft.com/office/officeart/2005/8/layout/cycle2"/>
    <dgm:cxn modelId="{928E198A-FCA4-D144-94DB-38430FF08642}" type="presOf" srcId="{1D95A974-3D53-7543-9D50-F7A13C3BD2E6}" destId="{55E88484-291E-C346-B3BA-DD2E1BDB8DBD}" srcOrd="1" destOrd="0" presId="urn:microsoft.com/office/officeart/2005/8/layout/cycle2"/>
    <dgm:cxn modelId="{16816B8F-00EC-A74D-B1B2-981F81852632}" type="presOf" srcId="{5178E40F-3BEA-0443-93ED-35AC80B36DD0}" destId="{D28F52F9-9A15-0147-9F11-145C6E336D20}" srcOrd="0" destOrd="0" presId="urn:microsoft.com/office/officeart/2005/8/layout/cycle2"/>
    <dgm:cxn modelId="{6AF17BB6-F54C-5D4A-A4BB-301C406795A0}" srcId="{400575FB-79BD-0548-8769-5B4488C21132}" destId="{6D30E98E-6C54-924A-938C-FCA5B507E6BC}" srcOrd="2" destOrd="0" parTransId="{42AE9A0F-12D1-DC45-AB02-3DFCF1412FA6}" sibTransId="{6782904A-A43E-9C4E-B4B7-EBF6ED7F65AD}"/>
    <dgm:cxn modelId="{E83C03DB-7867-6C48-A2EB-C737C056BD4C}" type="presOf" srcId="{6782904A-A43E-9C4E-B4B7-EBF6ED7F65AD}" destId="{FA3A1013-10E6-FD4A-AD97-C6AC6A88A0F7}" srcOrd="1" destOrd="0" presId="urn:microsoft.com/office/officeart/2005/8/layout/cycle2"/>
    <dgm:cxn modelId="{A8C20ADC-D8C0-CD42-BFC7-9357BB9A017A}" type="presOf" srcId="{400575FB-79BD-0548-8769-5B4488C21132}" destId="{144AFC08-7531-9E40-996A-08BE72427F40}" srcOrd="0" destOrd="0" presId="urn:microsoft.com/office/officeart/2005/8/layout/cycle2"/>
    <dgm:cxn modelId="{B5101DDC-EC60-6A41-B7DD-5D5459B40060}" type="presOf" srcId="{71A1D274-4C32-0C4E-9840-4789D20B0772}" destId="{55B6BE69-5F53-244F-A278-F0E0BDE26875}" srcOrd="0" destOrd="0" presId="urn:microsoft.com/office/officeart/2005/8/layout/cycle2"/>
    <dgm:cxn modelId="{B40A11E7-27EA-BE4C-A9BE-0E7BD84D7391}" type="presOf" srcId="{6D30E98E-6C54-924A-938C-FCA5B507E6BC}" destId="{F66D12B2-C147-9349-A435-B1319A677D0E}" srcOrd="0" destOrd="0" presId="urn:microsoft.com/office/officeart/2005/8/layout/cycle2"/>
    <dgm:cxn modelId="{B89BE6F4-B192-C149-B9D8-F8B66BB92348}" type="presOf" srcId="{1D95A974-3D53-7543-9D50-F7A13C3BD2E6}" destId="{E78E3B7F-9051-BF40-A623-98D67FDEC0F9}" srcOrd="0" destOrd="0" presId="urn:microsoft.com/office/officeart/2005/8/layout/cycle2"/>
    <dgm:cxn modelId="{696191F7-732F-E54B-B672-0BEB63EF3CEC}" srcId="{400575FB-79BD-0548-8769-5B4488C21132}" destId="{71A1D274-4C32-0C4E-9840-4789D20B0772}" srcOrd="1" destOrd="0" parTransId="{D33906BB-2DE0-C744-8380-5BDEA4D2CA4A}" sibTransId="{8C4A100A-1CBE-EF49-81C7-4FFC4E49998F}"/>
    <dgm:cxn modelId="{8DC027F6-464E-C843-8386-54E249747381}" type="presParOf" srcId="{144AFC08-7531-9E40-996A-08BE72427F40}" destId="{D28F52F9-9A15-0147-9F11-145C6E336D20}" srcOrd="0" destOrd="0" presId="urn:microsoft.com/office/officeart/2005/8/layout/cycle2"/>
    <dgm:cxn modelId="{60874E61-C27E-ED43-B3C3-0F8869FA454F}" type="presParOf" srcId="{144AFC08-7531-9E40-996A-08BE72427F40}" destId="{E78E3B7F-9051-BF40-A623-98D67FDEC0F9}" srcOrd="1" destOrd="0" presId="urn:microsoft.com/office/officeart/2005/8/layout/cycle2"/>
    <dgm:cxn modelId="{26E520D9-71DE-2B4E-8FBC-60EBA9B9550A}" type="presParOf" srcId="{E78E3B7F-9051-BF40-A623-98D67FDEC0F9}" destId="{55E88484-291E-C346-B3BA-DD2E1BDB8DBD}" srcOrd="0" destOrd="0" presId="urn:microsoft.com/office/officeart/2005/8/layout/cycle2"/>
    <dgm:cxn modelId="{80675063-FEE4-C644-91AF-61CEF8793FA7}" type="presParOf" srcId="{144AFC08-7531-9E40-996A-08BE72427F40}" destId="{55B6BE69-5F53-244F-A278-F0E0BDE26875}" srcOrd="2" destOrd="0" presId="urn:microsoft.com/office/officeart/2005/8/layout/cycle2"/>
    <dgm:cxn modelId="{6579C298-2D16-6B49-8BFD-95895A095BD4}" type="presParOf" srcId="{144AFC08-7531-9E40-996A-08BE72427F40}" destId="{DFB5A28F-6E76-0F4C-949F-CC815CD6D106}" srcOrd="3" destOrd="0" presId="urn:microsoft.com/office/officeart/2005/8/layout/cycle2"/>
    <dgm:cxn modelId="{B0B7B8B3-620D-A843-AAB8-94C87216A7AC}" type="presParOf" srcId="{DFB5A28F-6E76-0F4C-949F-CC815CD6D106}" destId="{6D94581B-A78D-BB49-8533-8D68F8F9B122}" srcOrd="0" destOrd="0" presId="urn:microsoft.com/office/officeart/2005/8/layout/cycle2"/>
    <dgm:cxn modelId="{FDA9DE77-46C7-6F45-BBA3-41C3C0EB904C}" type="presParOf" srcId="{144AFC08-7531-9E40-996A-08BE72427F40}" destId="{F66D12B2-C147-9349-A435-B1319A677D0E}" srcOrd="4" destOrd="0" presId="urn:microsoft.com/office/officeart/2005/8/layout/cycle2"/>
    <dgm:cxn modelId="{B22527ED-40B0-9D4E-BC30-09648970E3D2}" type="presParOf" srcId="{144AFC08-7531-9E40-996A-08BE72427F40}" destId="{A68712BD-F546-5C40-A676-CE450474DF25}" srcOrd="5" destOrd="0" presId="urn:microsoft.com/office/officeart/2005/8/layout/cycle2"/>
    <dgm:cxn modelId="{CB3E636D-9296-BA46-A35A-ECE3AF649512}" type="presParOf" srcId="{A68712BD-F546-5C40-A676-CE450474DF25}" destId="{FA3A1013-10E6-FD4A-AD97-C6AC6A88A0F7}" srcOrd="0" destOrd="0" presId="urn:microsoft.com/office/officeart/2005/8/layout/cycle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1237F-CE2F-DE4A-A22F-A69483AF8CA6}" type="doc">
      <dgm:prSet loTypeId="urn:microsoft.com/office/officeart/2005/8/layout/pList1" loCatId="" qsTypeId="urn:microsoft.com/office/officeart/2005/8/quickstyle/simple1" qsCatId="simple" csTypeId="urn:microsoft.com/office/officeart/2005/8/colors/accent0_2" csCatId="mainScheme" phldr="1"/>
      <dgm:spPr/>
      <dgm:t>
        <a:bodyPr/>
        <a:lstStyle/>
        <a:p>
          <a:endParaRPr lang="en-US"/>
        </a:p>
      </dgm:t>
    </dgm:pt>
    <dgm:pt modelId="{CBC93116-ACCB-2A45-A95B-1D2E300F5AB2}">
      <dgm:prSet phldrT="[Text]" custT="1"/>
      <dgm:spPr/>
      <dgm:t>
        <a:bodyPr/>
        <a:lstStyle/>
        <a:p>
          <a:r>
            <a:rPr lang="en-US" sz="2000" b="1" dirty="0">
              <a:solidFill>
                <a:srgbClr val="2C3D50"/>
              </a:solidFill>
              <a:latin typeface="Montserrat" pitchFamily="2" charset="77"/>
            </a:rPr>
            <a:t>Submission 1 (S1)</a:t>
          </a:r>
        </a:p>
      </dgm:t>
    </dgm:pt>
    <dgm:pt modelId="{4C3B9258-8827-5443-97B3-5933DD113B55}" type="parTrans" cxnId="{EFE2B8F8-00D3-6647-B4C0-596DC113E234}">
      <dgm:prSet/>
      <dgm:spPr/>
      <dgm:t>
        <a:bodyPr/>
        <a:lstStyle/>
        <a:p>
          <a:endParaRPr lang="en-US"/>
        </a:p>
      </dgm:t>
    </dgm:pt>
    <dgm:pt modelId="{A3B2B979-EE2E-8A4D-BF1B-202338415500}" type="sibTrans" cxnId="{EFE2B8F8-00D3-6647-B4C0-596DC113E234}">
      <dgm:prSet/>
      <dgm:spPr/>
      <dgm:t>
        <a:bodyPr/>
        <a:lstStyle/>
        <a:p>
          <a:endParaRPr lang="en-US"/>
        </a:p>
      </dgm:t>
    </dgm:pt>
    <dgm:pt modelId="{683B6180-C9E8-144B-84CF-397F22FDEDC3}">
      <dgm:prSet phldrT="[Text]" custT="1"/>
      <dgm:spPr/>
      <dgm:t>
        <a:bodyPr/>
        <a:lstStyle/>
        <a:p>
          <a:r>
            <a:rPr lang="en-US" sz="2000" b="1" dirty="0">
              <a:solidFill>
                <a:srgbClr val="2C3D50"/>
              </a:solidFill>
              <a:latin typeface="Montserrat" pitchFamily="2" charset="77"/>
            </a:rPr>
            <a:t>Submission 2 (S2)</a:t>
          </a:r>
        </a:p>
      </dgm:t>
    </dgm:pt>
    <dgm:pt modelId="{34A0390E-9581-A74B-8AD7-9FC9D4F6F4D6}" type="parTrans" cxnId="{74D20FC9-4611-D049-9C48-C1CB9FD77217}">
      <dgm:prSet/>
      <dgm:spPr/>
      <dgm:t>
        <a:bodyPr/>
        <a:lstStyle/>
        <a:p>
          <a:endParaRPr lang="en-US"/>
        </a:p>
      </dgm:t>
    </dgm:pt>
    <dgm:pt modelId="{078D916E-76AF-874F-8FD5-9B4A59D6238F}" type="sibTrans" cxnId="{74D20FC9-4611-D049-9C48-C1CB9FD77217}">
      <dgm:prSet/>
      <dgm:spPr/>
      <dgm:t>
        <a:bodyPr/>
        <a:lstStyle/>
        <a:p>
          <a:endParaRPr lang="en-US"/>
        </a:p>
      </dgm:t>
    </dgm:pt>
    <dgm:pt modelId="{5CD80CDD-49B5-6843-9A0B-7DE7D03F4CCA}">
      <dgm:prSet phldrT="[Text]" custT="1"/>
      <dgm:spPr/>
      <dgm:t>
        <a:bodyPr/>
        <a:lstStyle/>
        <a:p>
          <a:r>
            <a:rPr lang="en-US" sz="2000" b="1" dirty="0">
              <a:solidFill>
                <a:srgbClr val="2C3D50"/>
              </a:solidFill>
              <a:latin typeface="Montserrat" pitchFamily="2" charset="77"/>
            </a:rPr>
            <a:t>Submission 3 (S3)</a:t>
          </a:r>
        </a:p>
      </dgm:t>
    </dgm:pt>
    <dgm:pt modelId="{D96D6FAA-B56B-AA4F-80B1-F0557DCD3F3C}" type="parTrans" cxnId="{D6F19EBD-DBE9-FE46-AF51-1F61AA2375B8}">
      <dgm:prSet/>
      <dgm:spPr/>
      <dgm:t>
        <a:bodyPr/>
        <a:lstStyle/>
        <a:p>
          <a:endParaRPr lang="en-US"/>
        </a:p>
      </dgm:t>
    </dgm:pt>
    <dgm:pt modelId="{4BBDD976-FF18-9446-A6C1-63AE1C9FBA29}" type="sibTrans" cxnId="{D6F19EBD-DBE9-FE46-AF51-1F61AA2375B8}">
      <dgm:prSet/>
      <dgm:spPr/>
      <dgm:t>
        <a:bodyPr/>
        <a:lstStyle/>
        <a:p>
          <a:endParaRPr lang="en-US"/>
        </a:p>
      </dgm:t>
    </dgm:pt>
    <dgm:pt modelId="{CD5ADFDC-9AD6-DA4E-9B43-4286A3E28450}">
      <dgm:prSet phldrT="[Text]" custT="1"/>
      <dgm:spPr/>
      <dgm:t>
        <a:bodyPr/>
        <a:lstStyle/>
        <a:p>
          <a:r>
            <a:rPr lang="en-US" sz="2000" b="1" dirty="0">
              <a:solidFill>
                <a:srgbClr val="2C3D50"/>
              </a:solidFill>
              <a:latin typeface="Montserrat" pitchFamily="2" charset="77"/>
            </a:rPr>
            <a:t>Submission 4 (S4)</a:t>
          </a:r>
        </a:p>
      </dgm:t>
    </dgm:pt>
    <dgm:pt modelId="{4AA3C171-7ADB-9B41-96AB-ADFF744E8600}" type="parTrans" cxnId="{86DED9B6-67DF-3F41-96FA-6D065AF93BC6}">
      <dgm:prSet/>
      <dgm:spPr/>
      <dgm:t>
        <a:bodyPr/>
        <a:lstStyle/>
        <a:p>
          <a:endParaRPr lang="en-US"/>
        </a:p>
      </dgm:t>
    </dgm:pt>
    <dgm:pt modelId="{C51DF615-770F-424C-90BC-A4AE2BE59693}" type="sibTrans" cxnId="{86DED9B6-67DF-3F41-96FA-6D065AF93BC6}">
      <dgm:prSet/>
      <dgm:spPr/>
      <dgm:t>
        <a:bodyPr/>
        <a:lstStyle/>
        <a:p>
          <a:endParaRPr lang="en-US"/>
        </a:p>
      </dgm:t>
    </dgm:pt>
    <dgm:pt modelId="{685EF591-F098-194F-B72D-9307775E5C68}" type="pres">
      <dgm:prSet presAssocID="{7D41237F-CE2F-DE4A-A22F-A69483AF8CA6}" presName="Name0" presStyleCnt="0">
        <dgm:presLayoutVars>
          <dgm:dir/>
          <dgm:resizeHandles val="exact"/>
        </dgm:presLayoutVars>
      </dgm:prSet>
      <dgm:spPr/>
    </dgm:pt>
    <dgm:pt modelId="{E15F238E-71EF-7F4F-86D9-1486DF53DB75}" type="pres">
      <dgm:prSet presAssocID="{CBC93116-ACCB-2A45-A95B-1D2E300F5AB2}" presName="compNode" presStyleCnt="0"/>
      <dgm:spPr/>
    </dgm:pt>
    <dgm:pt modelId="{DFCCB36F-25AD-5D46-9540-A6D1B2A74111}" type="pres">
      <dgm:prSet presAssocID="{CBC93116-ACCB-2A45-A95B-1D2E300F5AB2}" presName="pictRect" presStyleLbl="node1" presStyleIdx="0" presStyleCnt="4"/>
      <dgm:spPr>
        <a:noFill/>
      </dgm:spPr>
    </dgm:pt>
    <dgm:pt modelId="{24ACDE81-D217-E449-BF5A-2FCCB70BE73E}" type="pres">
      <dgm:prSet presAssocID="{CBC93116-ACCB-2A45-A95B-1D2E300F5AB2}" presName="textRect" presStyleLbl="revTx" presStyleIdx="0" presStyleCnt="4">
        <dgm:presLayoutVars>
          <dgm:bulletEnabled val="1"/>
        </dgm:presLayoutVars>
      </dgm:prSet>
      <dgm:spPr/>
    </dgm:pt>
    <dgm:pt modelId="{CA6C025B-5F4F-A544-B72F-7FCC99CB1F0C}" type="pres">
      <dgm:prSet presAssocID="{A3B2B979-EE2E-8A4D-BF1B-202338415500}" presName="sibTrans" presStyleLbl="sibTrans2D1" presStyleIdx="0" presStyleCnt="0"/>
      <dgm:spPr/>
    </dgm:pt>
    <dgm:pt modelId="{4D95BBC2-F6ED-DD43-83AB-8FF18709D40C}" type="pres">
      <dgm:prSet presAssocID="{683B6180-C9E8-144B-84CF-397F22FDEDC3}" presName="compNode" presStyleCnt="0"/>
      <dgm:spPr/>
    </dgm:pt>
    <dgm:pt modelId="{AAF30A27-30DC-C441-8A82-E86893659655}" type="pres">
      <dgm:prSet presAssocID="{683B6180-C9E8-144B-84CF-397F22FDEDC3}" presName="pictRect" presStyleLbl="node1" presStyleIdx="1" presStyleCnt="4"/>
      <dgm:spPr>
        <a:noFill/>
      </dgm:spPr>
    </dgm:pt>
    <dgm:pt modelId="{A98874B6-F664-F14F-8F7F-9083C14FC6B4}" type="pres">
      <dgm:prSet presAssocID="{683B6180-C9E8-144B-84CF-397F22FDEDC3}" presName="textRect" presStyleLbl="revTx" presStyleIdx="1" presStyleCnt="4">
        <dgm:presLayoutVars>
          <dgm:bulletEnabled val="1"/>
        </dgm:presLayoutVars>
      </dgm:prSet>
      <dgm:spPr/>
    </dgm:pt>
    <dgm:pt modelId="{882A00E3-4181-8A43-909A-6FE2A5F9E900}" type="pres">
      <dgm:prSet presAssocID="{078D916E-76AF-874F-8FD5-9B4A59D6238F}" presName="sibTrans" presStyleLbl="sibTrans2D1" presStyleIdx="0" presStyleCnt="0"/>
      <dgm:spPr/>
    </dgm:pt>
    <dgm:pt modelId="{3D8CD317-939A-1143-802D-AE95FBF859F8}" type="pres">
      <dgm:prSet presAssocID="{5CD80CDD-49B5-6843-9A0B-7DE7D03F4CCA}" presName="compNode" presStyleCnt="0"/>
      <dgm:spPr/>
    </dgm:pt>
    <dgm:pt modelId="{CCCA6A45-1CB0-5D4D-A68F-873526292E82}" type="pres">
      <dgm:prSet presAssocID="{5CD80CDD-49B5-6843-9A0B-7DE7D03F4CCA}" presName="pictRect" presStyleLbl="node1" presStyleIdx="2" presStyleCnt="4"/>
      <dgm:spPr>
        <a:noFill/>
      </dgm:spPr>
    </dgm:pt>
    <dgm:pt modelId="{353A45B0-830E-6445-BF09-5623E4C15C91}" type="pres">
      <dgm:prSet presAssocID="{5CD80CDD-49B5-6843-9A0B-7DE7D03F4CCA}" presName="textRect" presStyleLbl="revTx" presStyleIdx="2" presStyleCnt="4">
        <dgm:presLayoutVars>
          <dgm:bulletEnabled val="1"/>
        </dgm:presLayoutVars>
      </dgm:prSet>
      <dgm:spPr/>
    </dgm:pt>
    <dgm:pt modelId="{D0DADFBE-2C80-814D-9EB7-63983DD6BA36}" type="pres">
      <dgm:prSet presAssocID="{4BBDD976-FF18-9446-A6C1-63AE1C9FBA29}" presName="sibTrans" presStyleLbl="sibTrans2D1" presStyleIdx="0" presStyleCnt="0"/>
      <dgm:spPr/>
    </dgm:pt>
    <dgm:pt modelId="{A094FB2E-789C-0441-B5E5-3F279480214F}" type="pres">
      <dgm:prSet presAssocID="{CD5ADFDC-9AD6-DA4E-9B43-4286A3E28450}" presName="compNode" presStyleCnt="0"/>
      <dgm:spPr/>
    </dgm:pt>
    <dgm:pt modelId="{30973181-CE4E-CF4E-B309-9243F92FBBEC}" type="pres">
      <dgm:prSet presAssocID="{CD5ADFDC-9AD6-DA4E-9B43-4286A3E28450}" presName="pictRect" presStyleLbl="node1" presStyleIdx="3" presStyleCnt="4"/>
      <dgm:spPr>
        <a:noFill/>
      </dgm:spPr>
    </dgm:pt>
    <dgm:pt modelId="{8746612F-053F-2F47-8B52-1B7DA6551B6C}" type="pres">
      <dgm:prSet presAssocID="{CD5ADFDC-9AD6-DA4E-9B43-4286A3E28450}" presName="textRect" presStyleLbl="revTx" presStyleIdx="3" presStyleCnt="4">
        <dgm:presLayoutVars>
          <dgm:bulletEnabled val="1"/>
        </dgm:presLayoutVars>
      </dgm:prSet>
      <dgm:spPr/>
    </dgm:pt>
  </dgm:ptLst>
  <dgm:cxnLst>
    <dgm:cxn modelId="{7DC19008-8D78-8445-ADE2-B9D0AE7FE00E}" type="presOf" srcId="{5CD80CDD-49B5-6843-9A0B-7DE7D03F4CCA}" destId="{353A45B0-830E-6445-BF09-5623E4C15C91}" srcOrd="0" destOrd="0" presId="urn:microsoft.com/office/officeart/2005/8/layout/pList1"/>
    <dgm:cxn modelId="{135B971B-E146-3442-94DC-1C30E0D9BF83}" type="presOf" srcId="{683B6180-C9E8-144B-84CF-397F22FDEDC3}" destId="{A98874B6-F664-F14F-8F7F-9083C14FC6B4}" srcOrd="0" destOrd="0" presId="urn:microsoft.com/office/officeart/2005/8/layout/pList1"/>
    <dgm:cxn modelId="{0980A71B-F17F-414F-93B1-A1C0F0127CC4}" type="presOf" srcId="{4BBDD976-FF18-9446-A6C1-63AE1C9FBA29}" destId="{D0DADFBE-2C80-814D-9EB7-63983DD6BA36}" srcOrd="0" destOrd="0" presId="urn:microsoft.com/office/officeart/2005/8/layout/pList1"/>
    <dgm:cxn modelId="{C5A3C795-5936-4241-ADCF-6F744C7875DD}" type="presOf" srcId="{CBC93116-ACCB-2A45-A95B-1D2E300F5AB2}" destId="{24ACDE81-D217-E449-BF5A-2FCCB70BE73E}" srcOrd="0" destOrd="0" presId="urn:microsoft.com/office/officeart/2005/8/layout/pList1"/>
    <dgm:cxn modelId="{FB57E898-1B68-7E4B-A336-D7B537B2AD11}" type="presOf" srcId="{CD5ADFDC-9AD6-DA4E-9B43-4286A3E28450}" destId="{8746612F-053F-2F47-8B52-1B7DA6551B6C}" srcOrd="0" destOrd="0" presId="urn:microsoft.com/office/officeart/2005/8/layout/pList1"/>
    <dgm:cxn modelId="{86DED9B6-67DF-3F41-96FA-6D065AF93BC6}" srcId="{7D41237F-CE2F-DE4A-A22F-A69483AF8CA6}" destId="{CD5ADFDC-9AD6-DA4E-9B43-4286A3E28450}" srcOrd="3" destOrd="0" parTransId="{4AA3C171-7ADB-9B41-96AB-ADFF744E8600}" sibTransId="{C51DF615-770F-424C-90BC-A4AE2BE59693}"/>
    <dgm:cxn modelId="{D6F19EBD-DBE9-FE46-AF51-1F61AA2375B8}" srcId="{7D41237F-CE2F-DE4A-A22F-A69483AF8CA6}" destId="{5CD80CDD-49B5-6843-9A0B-7DE7D03F4CCA}" srcOrd="2" destOrd="0" parTransId="{D96D6FAA-B56B-AA4F-80B1-F0557DCD3F3C}" sibTransId="{4BBDD976-FF18-9446-A6C1-63AE1C9FBA29}"/>
    <dgm:cxn modelId="{49C183C2-46F7-3A41-933F-F831B2AB043A}" type="presOf" srcId="{078D916E-76AF-874F-8FD5-9B4A59D6238F}" destId="{882A00E3-4181-8A43-909A-6FE2A5F9E900}" srcOrd="0" destOrd="0" presId="urn:microsoft.com/office/officeart/2005/8/layout/pList1"/>
    <dgm:cxn modelId="{76CCF5C7-28C4-354E-82D6-DC5539BC2B67}" type="presOf" srcId="{7D41237F-CE2F-DE4A-A22F-A69483AF8CA6}" destId="{685EF591-F098-194F-B72D-9307775E5C68}" srcOrd="0" destOrd="0" presId="urn:microsoft.com/office/officeart/2005/8/layout/pList1"/>
    <dgm:cxn modelId="{74D20FC9-4611-D049-9C48-C1CB9FD77217}" srcId="{7D41237F-CE2F-DE4A-A22F-A69483AF8CA6}" destId="{683B6180-C9E8-144B-84CF-397F22FDEDC3}" srcOrd="1" destOrd="0" parTransId="{34A0390E-9581-A74B-8AD7-9FC9D4F6F4D6}" sibTransId="{078D916E-76AF-874F-8FD5-9B4A59D6238F}"/>
    <dgm:cxn modelId="{01E0B4D7-F968-BA47-A115-9994BCC25D65}" type="presOf" srcId="{A3B2B979-EE2E-8A4D-BF1B-202338415500}" destId="{CA6C025B-5F4F-A544-B72F-7FCC99CB1F0C}" srcOrd="0" destOrd="0" presId="urn:microsoft.com/office/officeart/2005/8/layout/pList1"/>
    <dgm:cxn modelId="{EFE2B8F8-00D3-6647-B4C0-596DC113E234}" srcId="{7D41237F-CE2F-DE4A-A22F-A69483AF8CA6}" destId="{CBC93116-ACCB-2A45-A95B-1D2E300F5AB2}" srcOrd="0" destOrd="0" parTransId="{4C3B9258-8827-5443-97B3-5933DD113B55}" sibTransId="{A3B2B979-EE2E-8A4D-BF1B-202338415500}"/>
    <dgm:cxn modelId="{C225A3BB-A491-1043-A770-CB4EA13E943D}" type="presParOf" srcId="{685EF591-F098-194F-B72D-9307775E5C68}" destId="{E15F238E-71EF-7F4F-86D9-1486DF53DB75}" srcOrd="0" destOrd="0" presId="urn:microsoft.com/office/officeart/2005/8/layout/pList1"/>
    <dgm:cxn modelId="{0F9A9BF3-142F-9F4B-92DA-98AE927E4F7C}" type="presParOf" srcId="{E15F238E-71EF-7F4F-86D9-1486DF53DB75}" destId="{DFCCB36F-25AD-5D46-9540-A6D1B2A74111}" srcOrd="0" destOrd="0" presId="urn:microsoft.com/office/officeart/2005/8/layout/pList1"/>
    <dgm:cxn modelId="{633FEE07-E784-AD44-B9E9-5F48B066F1BC}" type="presParOf" srcId="{E15F238E-71EF-7F4F-86D9-1486DF53DB75}" destId="{24ACDE81-D217-E449-BF5A-2FCCB70BE73E}" srcOrd="1" destOrd="0" presId="urn:microsoft.com/office/officeart/2005/8/layout/pList1"/>
    <dgm:cxn modelId="{12A7DE65-484E-C648-8EBF-83CB337B26DB}" type="presParOf" srcId="{685EF591-F098-194F-B72D-9307775E5C68}" destId="{CA6C025B-5F4F-A544-B72F-7FCC99CB1F0C}" srcOrd="1" destOrd="0" presId="urn:microsoft.com/office/officeart/2005/8/layout/pList1"/>
    <dgm:cxn modelId="{C1C822EE-61F8-0348-A971-8D18CC88C7D1}" type="presParOf" srcId="{685EF591-F098-194F-B72D-9307775E5C68}" destId="{4D95BBC2-F6ED-DD43-83AB-8FF18709D40C}" srcOrd="2" destOrd="0" presId="urn:microsoft.com/office/officeart/2005/8/layout/pList1"/>
    <dgm:cxn modelId="{6F72C255-6AF7-1043-BE74-BFE2F3B55486}" type="presParOf" srcId="{4D95BBC2-F6ED-DD43-83AB-8FF18709D40C}" destId="{AAF30A27-30DC-C441-8A82-E86893659655}" srcOrd="0" destOrd="0" presId="urn:microsoft.com/office/officeart/2005/8/layout/pList1"/>
    <dgm:cxn modelId="{A4090229-99BA-2047-9292-66AF51193C64}" type="presParOf" srcId="{4D95BBC2-F6ED-DD43-83AB-8FF18709D40C}" destId="{A98874B6-F664-F14F-8F7F-9083C14FC6B4}" srcOrd="1" destOrd="0" presId="urn:microsoft.com/office/officeart/2005/8/layout/pList1"/>
    <dgm:cxn modelId="{AEBD4A4E-86FC-9E45-9B63-A2463A0CA9EC}" type="presParOf" srcId="{685EF591-F098-194F-B72D-9307775E5C68}" destId="{882A00E3-4181-8A43-909A-6FE2A5F9E900}" srcOrd="3" destOrd="0" presId="urn:microsoft.com/office/officeart/2005/8/layout/pList1"/>
    <dgm:cxn modelId="{1B9D0023-FD35-EC42-AAE1-30FBED983BAB}" type="presParOf" srcId="{685EF591-F098-194F-B72D-9307775E5C68}" destId="{3D8CD317-939A-1143-802D-AE95FBF859F8}" srcOrd="4" destOrd="0" presId="urn:microsoft.com/office/officeart/2005/8/layout/pList1"/>
    <dgm:cxn modelId="{8FB442E4-A9A8-2B4D-977B-BAD29F614EBB}" type="presParOf" srcId="{3D8CD317-939A-1143-802D-AE95FBF859F8}" destId="{CCCA6A45-1CB0-5D4D-A68F-873526292E82}" srcOrd="0" destOrd="0" presId="urn:microsoft.com/office/officeart/2005/8/layout/pList1"/>
    <dgm:cxn modelId="{82BC227C-FF8D-4949-948B-5F5E5913D438}" type="presParOf" srcId="{3D8CD317-939A-1143-802D-AE95FBF859F8}" destId="{353A45B0-830E-6445-BF09-5623E4C15C91}" srcOrd="1" destOrd="0" presId="urn:microsoft.com/office/officeart/2005/8/layout/pList1"/>
    <dgm:cxn modelId="{1A2337F0-AF47-9248-B436-6B133C0B722E}" type="presParOf" srcId="{685EF591-F098-194F-B72D-9307775E5C68}" destId="{D0DADFBE-2C80-814D-9EB7-63983DD6BA36}" srcOrd="5" destOrd="0" presId="urn:microsoft.com/office/officeart/2005/8/layout/pList1"/>
    <dgm:cxn modelId="{848484B1-D366-F649-B1F3-A8E6880227FA}" type="presParOf" srcId="{685EF591-F098-194F-B72D-9307775E5C68}" destId="{A094FB2E-789C-0441-B5E5-3F279480214F}" srcOrd="6" destOrd="0" presId="urn:microsoft.com/office/officeart/2005/8/layout/pList1"/>
    <dgm:cxn modelId="{E705699A-FCA6-AD4E-85EF-A74F6973E486}" type="presParOf" srcId="{A094FB2E-789C-0441-B5E5-3F279480214F}" destId="{30973181-CE4E-CF4E-B309-9243F92FBBEC}" srcOrd="0" destOrd="0" presId="urn:microsoft.com/office/officeart/2005/8/layout/pList1"/>
    <dgm:cxn modelId="{D68AAAC1-9964-3145-A465-FE1CC4FCF178}" type="presParOf" srcId="{A094FB2E-789C-0441-B5E5-3F279480214F}" destId="{8746612F-053F-2F47-8B52-1B7DA6551B6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BA538-EB1B-7148-B7A7-A3F051285400}">
      <dsp:nvSpPr>
        <dsp:cNvPr id="0" name=""/>
        <dsp:cNvSpPr/>
      </dsp:nvSpPr>
      <dsp:spPr>
        <a:xfrm>
          <a:off x="871504" y="-269843"/>
          <a:ext cx="4828587" cy="4828587"/>
        </a:xfrm>
        <a:prstGeom prst="circularArrow">
          <a:avLst>
            <a:gd name="adj1" fmla="val 5544"/>
            <a:gd name="adj2" fmla="val 330680"/>
            <a:gd name="adj3" fmla="val 13102830"/>
            <a:gd name="adj4" fmla="val 1781065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3D860-3A23-C945-A65D-8F10F2257B01}">
      <dsp:nvSpPr>
        <dsp:cNvPr id="0" name=""/>
        <dsp:cNvSpPr/>
      </dsp:nvSpPr>
      <dsp:spPr>
        <a:xfrm>
          <a:off x="1845800" y="19436"/>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itchFamily="2" charset="77"/>
            </a:rPr>
            <a:t>Requirements</a:t>
          </a:r>
        </a:p>
      </dsp:txBody>
      <dsp:txXfrm>
        <a:off x="1898521" y="72157"/>
        <a:ext cx="2774553" cy="974556"/>
      </dsp:txXfrm>
    </dsp:sp>
    <dsp:sp modelId="{02332838-0450-134D-A9F9-898C9FC2B48E}">
      <dsp:nvSpPr>
        <dsp:cNvPr id="0" name=""/>
        <dsp:cNvSpPr/>
      </dsp:nvSpPr>
      <dsp:spPr>
        <a:xfrm>
          <a:off x="3804120" y="1609497"/>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itchFamily="2" charset="77"/>
            </a:rPr>
            <a:t>Design</a:t>
          </a:r>
        </a:p>
      </dsp:txBody>
      <dsp:txXfrm>
        <a:off x="3856841" y="1662218"/>
        <a:ext cx="2774553" cy="974556"/>
      </dsp:txXfrm>
    </dsp:sp>
    <dsp:sp modelId="{AF0BB5CE-31D7-3F45-9B97-9F9ED35B93A3}">
      <dsp:nvSpPr>
        <dsp:cNvPr id="0" name=""/>
        <dsp:cNvSpPr/>
      </dsp:nvSpPr>
      <dsp:spPr>
        <a:xfrm>
          <a:off x="3656588" y="3745495"/>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itchFamily="2" charset="77"/>
            </a:rPr>
            <a:t>Implementation</a:t>
          </a:r>
        </a:p>
      </dsp:txBody>
      <dsp:txXfrm>
        <a:off x="3709309" y="3798216"/>
        <a:ext cx="2774553" cy="974556"/>
      </dsp:txXfrm>
    </dsp:sp>
    <dsp:sp modelId="{DE725A8A-B8B1-0446-AAA1-04F2BAD2886D}">
      <dsp:nvSpPr>
        <dsp:cNvPr id="0" name=""/>
        <dsp:cNvSpPr/>
      </dsp:nvSpPr>
      <dsp:spPr>
        <a:xfrm>
          <a:off x="224211" y="3745481"/>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itchFamily="2" charset="77"/>
            </a:rPr>
            <a:t>Verification</a:t>
          </a:r>
        </a:p>
      </dsp:txBody>
      <dsp:txXfrm>
        <a:off x="276932" y="3798202"/>
        <a:ext cx="2774553" cy="974556"/>
      </dsp:txXfrm>
    </dsp:sp>
    <dsp:sp modelId="{84C363F6-E53C-0E48-8531-6B073C269ADC}">
      <dsp:nvSpPr>
        <dsp:cNvPr id="0" name=""/>
        <dsp:cNvSpPr/>
      </dsp:nvSpPr>
      <dsp:spPr>
        <a:xfrm>
          <a:off x="-101368" y="1631801"/>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itchFamily="2" charset="77"/>
            </a:rPr>
            <a:t>Maintenance</a:t>
          </a:r>
        </a:p>
      </dsp:txBody>
      <dsp:txXfrm>
        <a:off x="-48647" y="1684522"/>
        <a:ext cx="2774553" cy="974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BA538-EB1B-7148-B7A7-A3F051285400}">
      <dsp:nvSpPr>
        <dsp:cNvPr id="0" name=""/>
        <dsp:cNvSpPr/>
      </dsp:nvSpPr>
      <dsp:spPr>
        <a:xfrm>
          <a:off x="1074496" y="-269843"/>
          <a:ext cx="4828587" cy="4828587"/>
        </a:xfrm>
        <a:prstGeom prst="circularArrow">
          <a:avLst>
            <a:gd name="adj1" fmla="val 5544"/>
            <a:gd name="adj2" fmla="val 330680"/>
            <a:gd name="adj3" fmla="val 13102830"/>
            <a:gd name="adj4" fmla="val 1781065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3D860-3A23-C945-A65D-8F10F2257B01}">
      <dsp:nvSpPr>
        <dsp:cNvPr id="0" name=""/>
        <dsp:cNvSpPr/>
      </dsp:nvSpPr>
      <dsp:spPr>
        <a:xfrm>
          <a:off x="2048792" y="19436"/>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ontserrat" pitchFamily="2" charset="77"/>
            </a:rPr>
            <a:t>Requirements</a:t>
          </a:r>
        </a:p>
      </dsp:txBody>
      <dsp:txXfrm>
        <a:off x="2101513" y="72157"/>
        <a:ext cx="2774553" cy="974556"/>
      </dsp:txXfrm>
    </dsp:sp>
    <dsp:sp modelId="{02332838-0450-134D-A9F9-898C9FC2B48E}">
      <dsp:nvSpPr>
        <dsp:cNvPr id="0" name=""/>
        <dsp:cNvSpPr/>
      </dsp:nvSpPr>
      <dsp:spPr>
        <a:xfrm>
          <a:off x="4007112" y="1609497"/>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ontserrat" pitchFamily="2" charset="77"/>
            </a:rPr>
            <a:t>Design</a:t>
          </a:r>
        </a:p>
      </dsp:txBody>
      <dsp:txXfrm>
        <a:off x="4059833" y="1662218"/>
        <a:ext cx="2774553" cy="974556"/>
      </dsp:txXfrm>
    </dsp:sp>
    <dsp:sp modelId="{AF0BB5CE-31D7-3F45-9B97-9F9ED35B93A3}">
      <dsp:nvSpPr>
        <dsp:cNvPr id="0" name=""/>
        <dsp:cNvSpPr/>
      </dsp:nvSpPr>
      <dsp:spPr>
        <a:xfrm>
          <a:off x="3691601" y="3745495"/>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ontserrat" pitchFamily="2" charset="77"/>
            </a:rPr>
            <a:t>Implementation</a:t>
          </a:r>
        </a:p>
      </dsp:txBody>
      <dsp:txXfrm>
        <a:off x="3744322" y="3798216"/>
        <a:ext cx="2774553" cy="974556"/>
      </dsp:txXfrm>
    </dsp:sp>
    <dsp:sp modelId="{DE725A8A-B8B1-0446-AAA1-04F2BAD2886D}">
      <dsp:nvSpPr>
        <dsp:cNvPr id="0" name=""/>
        <dsp:cNvSpPr/>
      </dsp:nvSpPr>
      <dsp:spPr>
        <a:xfrm>
          <a:off x="427203" y="3745481"/>
          <a:ext cx="2879995" cy="1079998"/>
        </a:xfrm>
        <a:prstGeom prst="roundRect">
          <a:avLst/>
        </a:prstGeom>
        <a:solidFill>
          <a:srgbClr val="2C3D50"/>
        </a:solidFill>
        <a:ln w="19050" cap="flat" cmpd="sng" algn="ctr">
          <a:solidFill>
            <a:srgbClr val="F8F8F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Montserrat" pitchFamily="2" charset="77"/>
            </a:rPr>
            <a:t>Verification</a:t>
          </a:r>
        </a:p>
      </dsp:txBody>
      <dsp:txXfrm>
        <a:off x="479924" y="3798202"/>
        <a:ext cx="2774553" cy="974556"/>
      </dsp:txXfrm>
    </dsp:sp>
    <dsp:sp modelId="{84C363F6-E53C-0E48-8531-6B073C269ADC}">
      <dsp:nvSpPr>
        <dsp:cNvPr id="0" name=""/>
        <dsp:cNvSpPr/>
      </dsp:nvSpPr>
      <dsp:spPr>
        <a:xfrm>
          <a:off x="-304359" y="1277122"/>
          <a:ext cx="3691961" cy="1789355"/>
        </a:xfrm>
        <a:prstGeom prst="roundRect">
          <a:avLst/>
        </a:prstGeom>
        <a:solidFill>
          <a:srgbClr val="FF9933"/>
        </a:solidFill>
        <a:ln w="19050" cap="flat" cmpd="sng" algn="ctr">
          <a:solidFill>
            <a:srgbClr val="FF993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ontserrat" pitchFamily="2" charset="77"/>
            </a:rPr>
            <a:t>Maintenance</a:t>
          </a:r>
        </a:p>
      </dsp:txBody>
      <dsp:txXfrm>
        <a:off x="-217010" y="1364471"/>
        <a:ext cx="3517263" cy="1614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300-636B-1F42-A058-527B8D6AD68C}">
      <dsp:nvSpPr>
        <dsp:cNvPr id="0" name=""/>
        <dsp:cNvSpPr/>
      </dsp:nvSpPr>
      <dsp:spPr>
        <a:xfrm>
          <a:off x="0" y="0"/>
          <a:ext cx="7445828" cy="984937"/>
        </a:xfrm>
        <a:prstGeom prst="roundRect">
          <a:avLst>
            <a:gd name="adj" fmla="val 10000"/>
          </a:avLst>
        </a:prstGeom>
        <a:solidFill>
          <a:srgbClr val="F8F8F8"/>
        </a:solidFill>
        <a:ln w="63500" cap="flat" cmpd="sng" algn="ctr">
          <a:solidFill>
            <a:srgbClr val="2C3D50">
              <a:alpha val="94117"/>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9933"/>
              </a:solidFill>
            </a:rPr>
            <a:t>Static:</a:t>
          </a:r>
          <a:r>
            <a:rPr lang="en-US" sz="1800" kern="1200" dirty="0">
              <a:solidFill>
                <a:srgbClr val="FF9933"/>
              </a:solidFill>
            </a:rPr>
            <a:t> </a:t>
          </a:r>
          <a:r>
            <a:rPr lang="en-US" sz="1800" kern="1200" dirty="0">
              <a:solidFill>
                <a:srgbClr val="2C3D50"/>
              </a:solidFill>
            </a:rPr>
            <a:t>Most datasets (e.g., </a:t>
          </a:r>
          <a:r>
            <a:rPr lang="en-US" sz="1800" kern="1200" dirty="0" err="1">
              <a:solidFill>
                <a:srgbClr val="2C3D50"/>
              </a:solidFill>
            </a:rPr>
            <a:t>BigCloneBench</a:t>
          </a:r>
          <a:r>
            <a:rPr lang="en-US" sz="1800" kern="1200" dirty="0">
              <a:solidFill>
                <a:srgbClr val="2C3D50"/>
              </a:solidFill>
            </a:rPr>
            <a:t>*) are a </a:t>
          </a:r>
          <a:r>
            <a:rPr lang="en-US" sz="1800" b="1" kern="1200" dirty="0">
              <a:solidFill>
                <a:srgbClr val="2C3D50"/>
              </a:solidFill>
            </a:rPr>
            <a:t>snapshot in time.</a:t>
          </a:r>
          <a:r>
            <a:rPr lang="en-US" sz="1800" kern="1200" dirty="0">
              <a:solidFill>
                <a:srgbClr val="2C3D50"/>
              </a:solidFill>
            </a:rPr>
            <a:t> They don't reflect software evolution, newer versions of programming languages.</a:t>
          </a:r>
        </a:p>
      </dsp:txBody>
      <dsp:txXfrm>
        <a:off x="28848" y="28848"/>
        <a:ext cx="6299775" cy="927241"/>
      </dsp:txXfrm>
    </dsp:sp>
    <dsp:sp modelId="{A4E85C73-CF52-A340-84FB-1C07A6A44C8C}">
      <dsp:nvSpPr>
        <dsp:cNvPr id="0" name=""/>
        <dsp:cNvSpPr/>
      </dsp:nvSpPr>
      <dsp:spPr>
        <a:xfrm>
          <a:off x="623588" y="1164017"/>
          <a:ext cx="7445828" cy="984937"/>
        </a:xfrm>
        <a:prstGeom prst="roundRect">
          <a:avLst>
            <a:gd name="adj" fmla="val 10000"/>
          </a:avLst>
        </a:prstGeom>
        <a:noFill/>
        <a:ln w="63500" cap="flat" cmpd="sng" algn="ctr">
          <a:solidFill>
            <a:srgbClr val="2C3D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9933"/>
              </a:solidFill>
            </a:rPr>
            <a:t>Limited Semantic Focus:</a:t>
          </a:r>
          <a:r>
            <a:rPr lang="en-US" sz="1800" kern="1200" dirty="0">
              <a:solidFill>
                <a:srgbClr val="FF9933"/>
              </a:solidFill>
            </a:rPr>
            <a:t> </a:t>
          </a:r>
          <a:r>
            <a:rPr lang="en-US" sz="1800" kern="1200" dirty="0">
              <a:solidFill>
                <a:srgbClr val="2C3D50"/>
              </a:solidFill>
            </a:rPr>
            <a:t>Heavy bias towards </a:t>
          </a:r>
          <a:r>
            <a:rPr lang="en-US" sz="1800" b="1" i="1" kern="1200" dirty="0">
              <a:solidFill>
                <a:srgbClr val="2C3D50"/>
              </a:solidFill>
            </a:rPr>
            <a:t>syntactic</a:t>
          </a:r>
          <a:r>
            <a:rPr lang="en-US" sz="1800" kern="1200" dirty="0">
              <a:solidFill>
                <a:srgbClr val="2C3D50"/>
              </a:solidFill>
            </a:rPr>
            <a:t> (look-alike) clones, ignoring the harder-to-find </a:t>
          </a:r>
          <a:r>
            <a:rPr lang="en-US" sz="1800" b="1" i="1" kern="1200" dirty="0">
              <a:solidFill>
                <a:srgbClr val="2C3D50"/>
              </a:solidFill>
            </a:rPr>
            <a:t>semantic</a:t>
          </a:r>
          <a:r>
            <a:rPr lang="en-US" sz="1800" kern="1200" dirty="0">
              <a:solidFill>
                <a:srgbClr val="2C3D50"/>
              </a:solidFill>
            </a:rPr>
            <a:t> clones. </a:t>
          </a:r>
        </a:p>
      </dsp:txBody>
      <dsp:txXfrm>
        <a:off x="652436" y="1192865"/>
        <a:ext cx="6124334" cy="927241"/>
      </dsp:txXfrm>
    </dsp:sp>
    <dsp:sp modelId="{FAB8BE4A-BEB2-434E-8AE2-22DEFFF38ABD}">
      <dsp:nvSpPr>
        <dsp:cNvPr id="0" name=""/>
        <dsp:cNvSpPr/>
      </dsp:nvSpPr>
      <dsp:spPr>
        <a:xfrm>
          <a:off x="1237868" y="2328034"/>
          <a:ext cx="7445828" cy="984937"/>
        </a:xfrm>
        <a:prstGeom prst="roundRect">
          <a:avLst>
            <a:gd name="adj" fmla="val 10000"/>
          </a:avLst>
        </a:prstGeom>
        <a:noFill/>
        <a:ln w="63500" cap="flat" cmpd="sng" algn="ctr">
          <a:solidFill>
            <a:srgbClr val="2C3D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9933"/>
              </a:solidFill>
            </a:rPr>
            <a:t>Small-Scale &amp; Artificially Curated: </a:t>
          </a:r>
          <a:r>
            <a:rPr lang="en-US" sz="1800" kern="1200" dirty="0">
              <a:solidFill>
                <a:srgbClr val="223246"/>
              </a:solidFill>
            </a:rPr>
            <a:t>Datasets are often </a:t>
          </a:r>
          <a:r>
            <a:rPr lang="en-US" sz="1800" b="1" kern="1200" dirty="0">
              <a:solidFill>
                <a:srgbClr val="223246"/>
              </a:solidFill>
            </a:rPr>
            <a:t>small</a:t>
          </a:r>
          <a:r>
            <a:rPr lang="en-US" sz="1800" kern="1200" dirty="0">
              <a:solidFill>
                <a:srgbClr val="223246"/>
              </a:solidFill>
            </a:rPr>
            <a:t> and </a:t>
          </a:r>
          <a:r>
            <a:rPr lang="en-US" sz="1800" b="1" kern="1200" dirty="0">
              <a:solidFill>
                <a:srgbClr val="223246"/>
              </a:solidFill>
            </a:rPr>
            <a:t>manually curated </a:t>
          </a:r>
          <a:r>
            <a:rPr lang="en-US" sz="1800" kern="1200" dirty="0">
              <a:solidFill>
                <a:srgbClr val="223246"/>
              </a:solidFill>
            </a:rPr>
            <a:t>or </a:t>
          </a:r>
          <a:r>
            <a:rPr lang="en-US" sz="1800" b="1" kern="1200" dirty="0">
              <a:solidFill>
                <a:srgbClr val="223246"/>
              </a:solidFill>
            </a:rPr>
            <a:t>synthetically</a:t>
          </a:r>
          <a:r>
            <a:rPr lang="en-US" sz="1800" kern="1200" dirty="0">
              <a:solidFill>
                <a:srgbClr val="223246"/>
              </a:solidFill>
            </a:rPr>
            <a:t> created, which constrains coverage and reduces practical realism.</a:t>
          </a:r>
          <a:endParaRPr lang="en-US" sz="1800" b="1" kern="1200" dirty="0">
            <a:solidFill>
              <a:srgbClr val="223246"/>
            </a:solidFill>
            <a:latin typeface="Aptos" panose="02110004020202020204"/>
            <a:ea typeface="+mn-ea"/>
            <a:cs typeface="+mn-cs"/>
          </a:endParaRPr>
        </a:p>
      </dsp:txBody>
      <dsp:txXfrm>
        <a:off x="1266716" y="2356882"/>
        <a:ext cx="6133641" cy="927241"/>
      </dsp:txXfrm>
    </dsp:sp>
    <dsp:sp modelId="{DE01FDFA-682B-C742-A6D6-36385D355186}">
      <dsp:nvSpPr>
        <dsp:cNvPr id="0" name=""/>
        <dsp:cNvSpPr/>
      </dsp:nvSpPr>
      <dsp:spPr>
        <a:xfrm>
          <a:off x="1861457" y="3492051"/>
          <a:ext cx="7445828" cy="984937"/>
        </a:xfrm>
        <a:prstGeom prst="roundRect">
          <a:avLst>
            <a:gd name="adj" fmla="val 10000"/>
          </a:avLst>
        </a:prstGeom>
        <a:solidFill>
          <a:srgbClr val="F8F8F8"/>
        </a:solidFill>
        <a:ln w="63500" cap="flat" cmpd="sng" algn="ctr">
          <a:solidFill>
            <a:srgbClr val="2C3D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9933"/>
              </a:solidFill>
            </a:rPr>
            <a:t>Python Scarcity:</a:t>
          </a:r>
          <a:r>
            <a:rPr lang="en-US" sz="1800" kern="1200" dirty="0">
              <a:solidFill>
                <a:srgbClr val="FF9933"/>
              </a:solidFill>
            </a:rPr>
            <a:t> </a:t>
          </a:r>
          <a:r>
            <a:rPr lang="en-US" sz="1800" kern="1200" dirty="0">
              <a:solidFill>
                <a:srgbClr val="223246"/>
              </a:solidFill>
            </a:rPr>
            <a:t>Python Type-4 data is limited; </a:t>
          </a:r>
          <a:r>
            <a:rPr lang="en-US" sz="1800" kern="1200" dirty="0" err="1">
              <a:solidFill>
                <a:srgbClr val="223246"/>
              </a:solidFill>
            </a:rPr>
            <a:t>SemanticCloneBench</a:t>
          </a:r>
          <a:r>
            <a:rPr lang="en-US" sz="1800" kern="1200" dirty="0">
              <a:solidFill>
                <a:srgbClr val="223246"/>
              </a:solidFill>
            </a:rPr>
            <a:t>* has only 1,000 samples. </a:t>
          </a:r>
        </a:p>
      </dsp:txBody>
      <dsp:txXfrm>
        <a:off x="1890305" y="3520899"/>
        <a:ext cx="6124334" cy="927241"/>
      </dsp:txXfrm>
    </dsp:sp>
    <dsp:sp modelId="{E7BDBBA6-C997-2941-99B1-A66F709E730F}">
      <dsp:nvSpPr>
        <dsp:cNvPr id="0" name=""/>
        <dsp:cNvSpPr/>
      </dsp:nvSpPr>
      <dsp:spPr>
        <a:xfrm>
          <a:off x="6805618" y="754372"/>
          <a:ext cx="640209" cy="640209"/>
        </a:xfrm>
        <a:prstGeom prst="downArrow">
          <a:avLst>
            <a:gd name="adj1" fmla="val 55000"/>
            <a:gd name="adj2" fmla="val 45000"/>
          </a:avLst>
        </a:prstGeom>
        <a:solidFill>
          <a:srgbClr val="2232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49665" y="754372"/>
        <a:ext cx="352115" cy="481757"/>
      </dsp:txXfrm>
    </dsp:sp>
    <dsp:sp modelId="{B61E709C-1D85-384A-A0B2-2E0D311494FC}">
      <dsp:nvSpPr>
        <dsp:cNvPr id="0" name=""/>
        <dsp:cNvSpPr/>
      </dsp:nvSpPr>
      <dsp:spPr>
        <a:xfrm>
          <a:off x="7429206" y="1918389"/>
          <a:ext cx="640209" cy="640209"/>
        </a:xfrm>
        <a:prstGeom prst="downArrow">
          <a:avLst>
            <a:gd name="adj1" fmla="val 55000"/>
            <a:gd name="adj2" fmla="val 45000"/>
          </a:avLst>
        </a:prstGeom>
        <a:solidFill>
          <a:srgbClr val="2232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573253" y="1918389"/>
        <a:ext cx="352115" cy="481757"/>
      </dsp:txXfrm>
    </dsp:sp>
    <dsp:sp modelId="{5B1A198A-71E1-5F4A-86D5-8258A9A17C13}">
      <dsp:nvSpPr>
        <dsp:cNvPr id="0" name=""/>
        <dsp:cNvSpPr/>
      </dsp:nvSpPr>
      <dsp:spPr>
        <a:xfrm>
          <a:off x="8043487" y="3082406"/>
          <a:ext cx="640209" cy="640209"/>
        </a:xfrm>
        <a:prstGeom prst="downArrow">
          <a:avLst>
            <a:gd name="adj1" fmla="val 55000"/>
            <a:gd name="adj2" fmla="val 45000"/>
          </a:avLst>
        </a:prstGeom>
        <a:solidFill>
          <a:srgbClr val="2232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187534" y="3082406"/>
        <a:ext cx="352115" cy="481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52F9-9A15-0147-9F11-145C6E336D20}">
      <dsp:nvSpPr>
        <dsp:cNvPr id="0" name=""/>
        <dsp:cNvSpPr/>
      </dsp:nvSpPr>
      <dsp:spPr>
        <a:xfrm>
          <a:off x="2626930" y="26"/>
          <a:ext cx="1928987" cy="1928987"/>
        </a:xfrm>
        <a:prstGeom prst="ellipse">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909424" y="282520"/>
        <a:ext cx="1363999" cy="1363999"/>
      </dsp:txXfrm>
    </dsp:sp>
    <dsp:sp modelId="{E78E3B7F-9051-BF40-A623-98D67FDEC0F9}">
      <dsp:nvSpPr>
        <dsp:cNvPr id="0" name=""/>
        <dsp:cNvSpPr/>
      </dsp:nvSpPr>
      <dsp:spPr>
        <a:xfrm rot="3600000">
          <a:off x="4051895" y="1880769"/>
          <a:ext cx="512925" cy="651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090364" y="1944345"/>
        <a:ext cx="359048" cy="390619"/>
      </dsp:txXfrm>
    </dsp:sp>
    <dsp:sp modelId="{55B6BE69-5F53-244F-A278-F0E0BDE26875}">
      <dsp:nvSpPr>
        <dsp:cNvPr id="0" name=""/>
        <dsp:cNvSpPr/>
      </dsp:nvSpPr>
      <dsp:spPr>
        <a:xfrm>
          <a:off x="4075315" y="2508703"/>
          <a:ext cx="1928987" cy="1928987"/>
        </a:xfrm>
        <a:prstGeom prst="ellipse">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57809" y="2791197"/>
        <a:ext cx="1363999" cy="1363999"/>
      </dsp:txXfrm>
    </dsp:sp>
    <dsp:sp modelId="{DFB5A28F-6E76-0F4C-949F-CC815CD6D106}">
      <dsp:nvSpPr>
        <dsp:cNvPr id="0" name=""/>
        <dsp:cNvSpPr/>
      </dsp:nvSpPr>
      <dsp:spPr>
        <a:xfrm rot="10800000">
          <a:off x="3349478" y="3147680"/>
          <a:ext cx="512925" cy="651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3503355" y="3277887"/>
        <a:ext cx="359048" cy="390619"/>
      </dsp:txXfrm>
    </dsp:sp>
    <dsp:sp modelId="{F66D12B2-C147-9349-A435-B1319A677D0E}">
      <dsp:nvSpPr>
        <dsp:cNvPr id="0" name=""/>
        <dsp:cNvSpPr/>
      </dsp:nvSpPr>
      <dsp:spPr>
        <a:xfrm>
          <a:off x="1178544" y="2508703"/>
          <a:ext cx="1928987" cy="1928987"/>
        </a:xfrm>
        <a:prstGeom prst="ellipse">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461038" y="2791197"/>
        <a:ext cx="1363999" cy="1363999"/>
      </dsp:txXfrm>
    </dsp:sp>
    <dsp:sp modelId="{A68712BD-F546-5C40-A676-CE450474DF25}">
      <dsp:nvSpPr>
        <dsp:cNvPr id="0" name=""/>
        <dsp:cNvSpPr/>
      </dsp:nvSpPr>
      <dsp:spPr>
        <a:xfrm rot="18000000">
          <a:off x="2603510" y="1905913"/>
          <a:ext cx="512925" cy="651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641979" y="2102751"/>
        <a:ext cx="359048" cy="390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CB36F-25AD-5D46-9540-A6D1B2A74111}">
      <dsp:nvSpPr>
        <dsp:cNvPr id="0" name=""/>
        <dsp:cNvSpPr/>
      </dsp:nvSpPr>
      <dsp:spPr>
        <a:xfrm>
          <a:off x="5627" y="503632"/>
          <a:ext cx="2678016" cy="1845153"/>
        </a:xfrm>
        <a:prstGeom prst="roundRect">
          <a:avLst/>
        </a:pr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ACDE81-D217-E449-BF5A-2FCCB70BE73E}">
      <dsp:nvSpPr>
        <dsp:cNvPr id="0" name=""/>
        <dsp:cNvSpPr/>
      </dsp:nvSpPr>
      <dsp:spPr>
        <a:xfrm>
          <a:off x="5627" y="2348785"/>
          <a:ext cx="2678016" cy="9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2C3D50"/>
              </a:solidFill>
              <a:latin typeface="Montserrat" pitchFamily="2" charset="77"/>
            </a:rPr>
            <a:t>Submission 1 (S1)</a:t>
          </a:r>
        </a:p>
      </dsp:txBody>
      <dsp:txXfrm>
        <a:off x="5627" y="2348785"/>
        <a:ext cx="2678016" cy="993544"/>
      </dsp:txXfrm>
    </dsp:sp>
    <dsp:sp modelId="{AAF30A27-30DC-C441-8A82-E86893659655}">
      <dsp:nvSpPr>
        <dsp:cNvPr id="0" name=""/>
        <dsp:cNvSpPr/>
      </dsp:nvSpPr>
      <dsp:spPr>
        <a:xfrm>
          <a:off x="2951558" y="503632"/>
          <a:ext cx="2678016" cy="1845153"/>
        </a:xfrm>
        <a:prstGeom prst="roundRect">
          <a:avLst/>
        </a:pr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874B6-F664-F14F-8F7F-9083C14FC6B4}">
      <dsp:nvSpPr>
        <dsp:cNvPr id="0" name=""/>
        <dsp:cNvSpPr/>
      </dsp:nvSpPr>
      <dsp:spPr>
        <a:xfrm>
          <a:off x="2951558" y="2348785"/>
          <a:ext cx="2678016" cy="9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2C3D50"/>
              </a:solidFill>
              <a:latin typeface="Montserrat" pitchFamily="2" charset="77"/>
            </a:rPr>
            <a:t>Submission 2 (S2)</a:t>
          </a:r>
        </a:p>
      </dsp:txBody>
      <dsp:txXfrm>
        <a:off x="2951558" y="2348785"/>
        <a:ext cx="2678016" cy="993544"/>
      </dsp:txXfrm>
    </dsp:sp>
    <dsp:sp modelId="{CCCA6A45-1CB0-5D4D-A68F-873526292E82}">
      <dsp:nvSpPr>
        <dsp:cNvPr id="0" name=""/>
        <dsp:cNvSpPr/>
      </dsp:nvSpPr>
      <dsp:spPr>
        <a:xfrm>
          <a:off x="5897489" y="503632"/>
          <a:ext cx="2678016" cy="1845153"/>
        </a:xfrm>
        <a:prstGeom prst="roundRect">
          <a:avLst/>
        </a:pr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A45B0-830E-6445-BF09-5623E4C15C91}">
      <dsp:nvSpPr>
        <dsp:cNvPr id="0" name=""/>
        <dsp:cNvSpPr/>
      </dsp:nvSpPr>
      <dsp:spPr>
        <a:xfrm>
          <a:off x="5897489" y="2348785"/>
          <a:ext cx="2678016" cy="9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2C3D50"/>
              </a:solidFill>
              <a:latin typeface="Montserrat" pitchFamily="2" charset="77"/>
            </a:rPr>
            <a:t>Submission 3 (S3)</a:t>
          </a:r>
        </a:p>
      </dsp:txBody>
      <dsp:txXfrm>
        <a:off x="5897489" y="2348785"/>
        <a:ext cx="2678016" cy="993544"/>
      </dsp:txXfrm>
    </dsp:sp>
    <dsp:sp modelId="{30973181-CE4E-CF4E-B309-9243F92FBBEC}">
      <dsp:nvSpPr>
        <dsp:cNvPr id="0" name=""/>
        <dsp:cNvSpPr/>
      </dsp:nvSpPr>
      <dsp:spPr>
        <a:xfrm>
          <a:off x="8843420" y="503632"/>
          <a:ext cx="2678016" cy="1845153"/>
        </a:xfrm>
        <a:prstGeom prst="roundRect">
          <a:avLst/>
        </a:prstGeom>
        <a:no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6612F-053F-2F47-8B52-1B7DA6551B6C}">
      <dsp:nvSpPr>
        <dsp:cNvPr id="0" name=""/>
        <dsp:cNvSpPr/>
      </dsp:nvSpPr>
      <dsp:spPr>
        <a:xfrm>
          <a:off x="8843420" y="2348785"/>
          <a:ext cx="2678016" cy="9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rgbClr val="2C3D50"/>
              </a:solidFill>
              <a:latin typeface="Montserrat" pitchFamily="2" charset="77"/>
            </a:rPr>
            <a:t>Submission 4 (S4)</a:t>
          </a:r>
        </a:p>
      </dsp:txBody>
      <dsp:txXfrm>
        <a:off x="8843420" y="2348785"/>
        <a:ext cx="2678016" cy="9935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C4BAF-C1D8-3845-AA54-677A32C4336F}" type="datetimeFigureOut">
              <a:rPr lang="en-JP" smtClean="0"/>
              <a:t>2026/03/25</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D49E2-24DC-4C4C-A3E8-F39EE46F6003}" type="slidenum">
              <a:rPr lang="en-JP" smtClean="0"/>
              <a:t>‹#›</a:t>
            </a:fld>
            <a:endParaRPr lang="en-JP"/>
          </a:p>
        </p:txBody>
      </p:sp>
    </p:spTree>
    <p:extLst>
      <p:ext uri="{BB962C8B-B14F-4D97-AF65-F5344CB8AC3E}">
        <p14:creationId xmlns:p14="http://schemas.microsoft.com/office/powerpoint/2010/main" val="66394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p>
        </p:txBody>
      </p:sp>
      <p:sp>
        <p:nvSpPr>
          <p:cNvPr id="4" name="Slide Number Placeholder 3"/>
          <p:cNvSpPr>
            <a:spLocks noGrp="1"/>
          </p:cNvSpPr>
          <p:nvPr>
            <p:ph type="sldNum" sz="quarter" idx="5"/>
          </p:nvPr>
        </p:nvSpPr>
        <p:spPr/>
        <p:txBody>
          <a:bodyPr/>
          <a:lstStyle/>
          <a:p>
            <a:fld id="{C8AD49E2-24DC-4C4C-A3E8-F39EE46F6003}" type="slidenum">
              <a:rPr lang="en-JP" smtClean="0"/>
              <a:t>0</a:t>
            </a:fld>
            <a:endParaRPr lang="en-JP"/>
          </a:p>
        </p:txBody>
      </p:sp>
    </p:spTree>
    <p:extLst>
      <p:ext uri="{BB962C8B-B14F-4D97-AF65-F5344CB8AC3E}">
        <p14:creationId xmlns:p14="http://schemas.microsoft.com/office/powerpoint/2010/main" val="321842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9</a:t>
            </a:fld>
            <a:endParaRPr lang="en-JP"/>
          </a:p>
        </p:txBody>
      </p:sp>
    </p:spTree>
    <p:extLst>
      <p:ext uri="{BB962C8B-B14F-4D97-AF65-F5344CB8AC3E}">
        <p14:creationId xmlns:p14="http://schemas.microsoft.com/office/powerpoint/2010/main" val="288218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10</a:t>
            </a:fld>
            <a:endParaRPr lang="en-JP"/>
          </a:p>
        </p:txBody>
      </p:sp>
    </p:spTree>
    <p:extLst>
      <p:ext uri="{BB962C8B-B14F-4D97-AF65-F5344CB8AC3E}">
        <p14:creationId xmlns:p14="http://schemas.microsoft.com/office/powerpoint/2010/main" val="408168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11</a:t>
            </a:fld>
            <a:endParaRPr lang="en-JP"/>
          </a:p>
        </p:txBody>
      </p:sp>
    </p:spTree>
    <p:extLst>
      <p:ext uri="{BB962C8B-B14F-4D97-AF65-F5344CB8AC3E}">
        <p14:creationId xmlns:p14="http://schemas.microsoft.com/office/powerpoint/2010/main" val="428932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12</a:t>
            </a:fld>
            <a:endParaRPr lang="en-JP"/>
          </a:p>
        </p:txBody>
      </p:sp>
    </p:spTree>
    <p:extLst>
      <p:ext uri="{BB962C8B-B14F-4D97-AF65-F5344CB8AC3E}">
        <p14:creationId xmlns:p14="http://schemas.microsoft.com/office/powerpoint/2010/main" val="224597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13</a:t>
            </a:fld>
            <a:endParaRPr lang="en-JP"/>
          </a:p>
        </p:txBody>
      </p:sp>
    </p:spTree>
    <p:extLst>
      <p:ext uri="{BB962C8B-B14F-4D97-AF65-F5344CB8AC3E}">
        <p14:creationId xmlns:p14="http://schemas.microsoft.com/office/powerpoint/2010/main" val="81310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F573-F3E0-93FD-9D1A-D5DEB9F10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12BF1-3DDF-032C-2CEA-A06D9A7EA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9F835-EB20-1784-2AA9-3FD0A3B918DA}"/>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2C458043-5F05-D9F9-AE64-BFAB90617816}"/>
              </a:ext>
            </a:extLst>
          </p:cNvPr>
          <p:cNvSpPr>
            <a:spLocks noGrp="1"/>
          </p:cNvSpPr>
          <p:nvPr>
            <p:ph type="sldNum" sz="quarter" idx="5"/>
          </p:nvPr>
        </p:nvSpPr>
        <p:spPr/>
        <p:txBody>
          <a:bodyPr/>
          <a:lstStyle/>
          <a:p>
            <a:fld id="{C8AD49E2-24DC-4C4C-A3E8-F39EE46F6003}" type="slidenum">
              <a:rPr lang="en-JP" smtClean="0"/>
              <a:t>14</a:t>
            </a:fld>
            <a:endParaRPr lang="en-JP"/>
          </a:p>
        </p:txBody>
      </p:sp>
    </p:spTree>
    <p:extLst>
      <p:ext uri="{BB962C8B-B14F-4D97-AF65-F5344CB8AC3E}">
        <p14:creationId xmlns:p14="http://schemas.microsoft.com/office/powerpoint/2010/main" val="999942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94D01-340B-B552-B7B8-80938BE13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ED89C-FEDB-1647-C6DD-17379A63C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ACA71-81A9-8393-AE04-AD4C11A781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B422024B-017C-9656-7787-4CEFC7D37A8E}"/>
              </a:ext>
            </a:extLst>
          </p:cNvPr>
          <p:cNvSpPr>
            <a:spLocks noGrp="1"/>
          </p:cNvSpPr>
          <p:nvPr>
            <p:ph type="sldNum" sz="quarter" idx="5"/>
          </p:nvPr>
        </p:nvSpPr>
        <p:spPr/>
        <p:txBody>
          <a:bodyPr/>
          <a:lstStyle/>
          <a:p>
            <a:fld id="{C8AD49E2-24DC-4C4C-A3E8-F39EE46F6003}" type="slidenum">
              <a:rPr lang="en-JP" smtClean="0"/>
              <a:t>15</a:t>
            </a:fld>
            <a:endParaRPr lang="en-JP"/>
          </a:p>
        </p:txBody>
      </p:sp>
    </p:spTree>
    <p:extLst>
      <p:ext uri="{BB962C8B-B14F-4D97-AF65-F5344CB8AC3E}">
        <p14:creationId xmlns:p14="http://schemas.microsoft.com/office/powerpoint/2010/main" val="281579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B3DE-A2A1-533A-AB26-E88090150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AA257-8D41-2255-8113-026A27851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1AEE2-7FF9-A40B-1CB1-784DF7BE6E7E}"/>
              </a:ext>
            </a:extLst>
          </p:cNvPr>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8171E695-44B3-6E07-03EE-1948EB0F4654}"/>
              </a:ext>
            </a:extLst>
          </p:cNvPr>
          <p:cNvSpPr>
            <a:spLocks noGrp="1"/>
          </p:cNvSpPr>
          <p:nvPr>
            <p:ph type="sldNum" sz="quarter" idx="5"/>
          </p:nvPr>
        </p:nvSpPr>
        <p:spPr/>
        <p:txBody>
          <a:bodyPr/>
          <a:lstStyle/>
          <a:p>
            <a:fld id="{C8AD49E2-24DC-4C4C-A3E8-F39EE46F6003}" type="slidenum">
              <a:rPr lang="en-JP" smtClean="0"/>
              <a:t>16</a:t>
            </a:fld>
            <a:endParaRPr lang="en-JP"/>
          </a:p>
        </p:txBody>
      </p:sp>
    </p:spTree>
    <p:extLst>
      <p:ext uri="{BB962C8B-B14F-4D97-AF65-F5344CB8AC3E}">
        <p14:creationId xmlns:p14="http://schemas.microsoft.com/office/powerpoint/2010/main" val="259670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17CD-ECA3-7F17-ED70-89B734357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324C3-D242-B04A-685C-A1168E8DF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E9DE1-2937-6E23-9040-716BE59C4C07}"/>
              </a:ext>
            </a:extLst>
          </p:cNvPr>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AC9A8E0-A203-4996-6079-4A193B4B45D1}"/>
              </a:ext>
            </a:extLst>
          </p:cNvPr>
          <p:cNvSpPr>
            <a:spLocks noGrp="1"/>
          </p:cNvSpPr>
          <p:nvPr>
            <p:ph type="sldNum" sz="quarter" idx="5"/>
          </p:nvPr>
        </p:nvSpPr>
        <p:spPr/>
        <p:txBody>
          <a:bodyPr/>
          <a:lstStyle/>
          <a:p>
            <a:fld id="{C8AD49E2-24DC-4C4C-A3E8-F39EE46F6003}" type="slidenum">
              <a:rPr lang="en-JP" smtClean="0"/>
              <a:t>17</a:t>
            </a:fld>
            <a:endParaRPr lang="en-JP"/>
          </a:p>
        </p:txBody>
      </p:sp>
    </p:spTree>
    <p:extLst>
      <p:ext uri="{BB962C8B-B14F-4D97-AF65-F5344CB8AC3E}">
        <p14:creationId xmlns:p14="http://schemas.microsoft.com/office/powerpoint/2010/main" val="289474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18</a:t>
            </a:fld>
            <a:endParaRPr lang="en-JP"/>
          </a:p>
        </p:txBody>
      </p:sp>
    </p:spTree>
    <p:extLst>
      <p:ext uri="{BB962C8B-B14F-4D97-AF65-F5344CB8AC3E}">
        <p14:creationId xmlns:p14="http://schemas.microsoft.com/office/powerpoint/2010/main" val="160735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a:t>
            </a:fld>
            <a:endParaRPr lang="en-JP"/>
          </a:p>
        </p:txBody>
      </p:sp>
    </p:spTree>
    <p:extLst>
      <p:ext uri="{BB962C8B-B14F-4D97-AF65-F5344CB8AC3E}">
        <p14:creationId xmlns:p14="http://schemas.microsoft.com/office/powerpoint/2010/main" val="361860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19</a:t>
            </a:fld>
            <a:endParaRPr lang="en-JP"/>
          </a:p>
        </p:txBody>
      </p:sp>
    </p:spTree>
    <p:extLst>
      <p:ext uri="{BB962C8B-B14F-4D97-AF65-F5344CB8AC3E}">
        <p14:creationId xmlns:p14="http://schemas.microsoft.com/office/powerpoint/2010/main" val="98817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5400" dirty="0"/>
          </a:p>
        </p:txBody>
      </p:sp>
      <p:sp>
        <p:nvSpPr>
          <p:cNvPr id="4" name="Slide Number Placeholder 3"/>
          <p:cNvSpPr>
            <a:spLocks noGrp="1"/>
          </p:cNvSpPr>
          <p:nvPr>
            <p:ph type="sldNum" sz="quarter" idx="5"/>
          </p:nvPr>
        </p:nvSpPr>
        <p:spPr/>
        <p:txBody>
          <a:bodyPr/>
          <a:lstStyle/>
          <a:p>
            <a:fld id="{C8AD49E2-24DC-4C4C-A3E8-F39EE46F6003}" type="slidenum">
              <a:rPr lang="en-JP" smtClean="0"/>
              <a:t>20</a:t>
            </a:fld>
            <a:endParaRPr lang="en-JP"/>
          </a:p>
        </p:txBody>
      </p:sp>
    </p:spTree>
    <p:extLst>
      <p:ext uri="{BB962C8B-B14F-4D97-AF65-F5344CB8AC3E}">
        <p14:creationId xmlns:p14="http://schemas.microsoft.com/office/powerpoint/2010/main" val="317333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8AD49E2-24DC-4C4C-A3E8-F39EE46F6003}" type="slidenum">
              <a:rPr lang="en-JP" smtClean="0"/>
              <a:t>21</a:t>
            </a:fld>
            <a:endParaRPr lang="en-JP"/>
          </a:p>
        </p:txBody>
      </p:sp>
    </p:spTree>
    <p:extLst>
      <p:ext uri="{BB962C8B-B14F-4D97-AF65-F5344CB8AC3E}">
        <p14:creationId xmlns:p14="http://schemas.microsoft.com/office/powerpoint/2010/main" val="8481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8AD49E2-24DC-4C4C-A3E8-F39EE46F6003}" type="slidenum">
              <a:rPr lang="en-JP" smtClean="0"/>
              <a:t>22</a:t>
            </a:fld>
            <a:endParaRPr lang="en-JP"/>
          </a:p>
        </p:txBody>
      </p:sp>
    </p:spTree>
    <p:extLst>
      <p:ext uri="{BB962C8B-B14F-4D97-AF65-F5344CB8AC3E}">
        <p14:creationId xmlns:p14="http://schemas.microsoft.com/office/powerpoint/2010/main" val="1028858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8AD49E2-24DC-4C4C-A3E8-F39EE46F6003}" type="slidenum">
              <a:rPr lang="en-JP" smtClean="0"/>
              <a:t>23</a:t>
            </a:fld>
            <a:endParaRPr lang="en-JP"/>
          </a:p>
        </p:txBody>
      </p:sp>
    </p:spTree>
    <p:extLst>
      <p:ext uri="{BB962C8B-B14F-4D97-AF65-F5344CB8AC3E}">
        <p14:creationId xmlns:p14="http://schemas.microsoft.com/office/powerpoint/2010/main" val="300455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8AD49E2-24DC-4C4C-A3E8-F39EE46F6003}" type="slidenum">
              <a:rPr lang="en-JP" smtClean="0"/>
              <a:t>24</a:t>
            </a:fld>
            <a:endParaRPr lang="en-JP"/>
          </a:p>
        </p:txBody>
      </p:sp>
    </p:spTree>
    <p:extLst>
      <p:ext uri="{BB962C8B-B14F-4D97-AF65-F5344CB8AC3E}">
        <p14:creationId xmlns:p14="http://schemas.microsoft.com/office/powerpoint/2010/main" val="103467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C8AD49E2-24DC-4C4C-A3E8-F39EE46F6003}" type="slidenum">
              <a:rPr lang="en-JP" smtClean="0"/>
              <a:t>25</a:t>
            </a:fld>
            <a:endParaRPr lang="en-JP"/>
          </a:p>
        </p:txBody>
      </p:sp>
    </p:spTree>
    <p:extLst>
      <p:ext uri="{BB962C8B-B14F-4D97-AF65-F5344CB8AC3E}">
        <p14:creationId xmlns:p14="http://schemas.microsoft.com/office/powerpoint/2010/main" val="1416936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sz="1800" dirty="0"/>
          </a:p>
        </p:txBody>
      </p:sp>
      <p:sp>
        <p:nvSpPr>
          <p:cNvPr id="4" name="Slide Number Placeholder 3"/>
          <p:cNvSpPr>
            <a:spLocks noGrp="1"/>
          </p:cNvSpPr>
          <p:nvPr>
            <p:ph type="sldNum" sz="quarter" idx="5"/>
          </p:nvPr>
        </p:nvSpPr>
        <p:spPr/>
        <p:txBody>
          <a:bodyPr/>
          <a:lstStyle/>
          <a:p>
            <a:fld id="{C8AD49E2-24DC-4C4C-A3E8-F39EE46F6003}" type="slidenum">
              <a:rPr lang="en-JP" smtClean="0"/>
              <a:t>26</a:t>
            </a:fld>
            <a:endParaRPr lang="en-JP"/>
          </a:p>
        </p:txBody>
      </p:sp>
    </p:spTree>
    <p:extLst>
      <p:ext uri="{BB962C8B-B14F-4D97-AF65-F5344CB8AC3E}">
        <p14:creationId xmlns:p14="http://schemas.microsoft.com/office/powerpoint/2010/main" val="121740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2</a:t>
            </a:fld>
            <a:endParaRPr lang="en-JP"/>
          </a:p>
        </p:txBody>
      </p:sp>
    </p:spTree>
    <p:extLst>
      <p:ext uri="{BB962C8B-B14F-4D97-AF65-F5344CB8AC3E}">
        <p14:creationId xmlns:p14="http://schemas.microsoft.com/office/powerpoint/2010/main" val="261511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3</a:t>
            </a:fld>
            <a:endParaRPr lang="en-JP"/>
          </a:p>
        </p:txBody>
      </p:sp>
    </p:spTree>
    <p:extLst>
      <p:ext uri="{BB962C8B-B14F-4D97-AF65-F5344CB8AC3E}">
        <p14:creationId xmlns:p14="http://schemas.microsoft.com/office/powerpoint/2010/main" val="27984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4</a:t>
            </a:fld>
            <a:endParaRPr lang="en-JP"/>
          </a:p>
        </p:txBody>
      </p:sp>
    </p:spTree>
    <p:extLst>
      <p:ext uri="{BB962C8B-B14F-4D97-AF65-F5344CB8AC3E}">
        <p14:creationId xmlns:p14="http://schemas.microsoft.com/office/powerpoint/2010/main" val="398296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5</a:t>
            </a:fld>
            <a:endParaRPr lang="en-JP"/>
          </a:p>
        </p:txBody>
      </p:sp>
    </p:spTree>
    <p:extLst>
      <p:ext uri="{BB962C8B-B14F-4D97-AF65-F5344CB8AC3E}">
        <p14:creationId xmlns:p14="http://schemas.microsoft.com/office/powerpoint/2010/main" val="20498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6</a:t>
            </a:fld>
            <a:endParaRPr lang="en-JP"/>
          </a:p>
        </p:txBody>
      </p:sp>
    </p:spTree>
    <p:extLst>
      <p:ext uri="{BB962C8B-B14F-4D97-AF65-F5344CB8AC3E}">
        <p14:creationId xmlns:p14="http://schemas.microsoft.com/office/powerpoint/2010/main" val="345931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7</a:t>
            </a:fld>
            <a:endParaRPr lang="en-JP"/>
          </a:p>
        </p:txBody>
      </p:sp>
    </p:spTree>
    <p:extLst>
      <p:ext uri="{BB962C8B-B14F-4D97-AF65-F5344CB8AC3E}">
        <p14:creationId xmlns:p14="http://schemas.microsoft.com/office/powerpoint/2010/main" val="3886928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JP"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AD49E2-24DC-4C4C-A3E8-F39EE46F6003}" type="slidenum">
              <a:rPr lang="en-JP" smtClean="0"/>
              <a:t>8</a:t>
            </a:fld>
            <a:endParaRPr lang="en-JP"/>
          </a:p>
        </p:txBody>
      </p:sp>
    </p:spTree>
    <p:extLst>
      <p:ext uri="{BB962C8B-B14F-4D97-AF65-F5344CB8AC3E}">
        <p14:creationId xmlns:p14="http://schemas.microsoft.com/office/powerpoint/2010/main" val="289811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22B7-CE7C-A72D-5E6B-D5BBBE12A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4995B7C1-1193-631F-0416-B806A8A2A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EC884123-E0DF-F1D0-FCFE-4B4991641C98}"/>
              </a:ext>
            </a:extLst>
          </p:cNvPr>
          <p:cNvSpPr>
            <a:spLocks noGrp="1"/>
          </p:cNvSpPr>
          <p:nvPr>
            <p:ph type="dt" sz="half" idx="10"/>
          </p:nvPr>
        </p:nvSpPr>
        <p:spPr/>
        <p:txBody>
          <a:bodyPr/>
          <a:lstStyle/>
          <a:p>
            <a:fld id="{6EC7340E-FD42-164D-AAAD-85000FB5CEE8}" type="datetime1">
              <a:rPr lang="en-US" smtClean="0"/>
              <a:t>3/25/26</a:t>
            </a:fld>
            <a:endParaRPr lang="en-JP"/>
          </a:p>
        </p:txBody>
      </p:sp>
      <p:sp>
        <p:nvSpPr>
          <p:cNvPr id="5" name="Footer Placeholder 4">
            <a:extLst>
              <a:ext uri="{FF2B5EF4-FFF2-40B4-BE49-F238E27FC236}">
                <a16:creationId xmlns:a16="http://schemas.microsoft.com/office/drawing/2014/main" id="{A8B66A80-07A9-F9CD-1D34-078682CE893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4F9865BF-01CD-0C81-9D4B-79C931382181}"/>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199909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CD8B-AB96-F984-B72E-B652032AFBFC}"/>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325DF0F6-4E13-11CC-ACAB-E82A40E31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59D4D36-6016-70C3-3BA6-4A3D741E0C02}"/>
              </a:ext>
            </a:extLst>
          </p:cNvPr>
          <p:cNvSpPr>
            <a:spLocks noGrp="1"/>
          </p:cNvSpPr>
          <p:nvPr>
            <p:ph type="dt" sz="half" idx="10"/>
          </p:nvPr>
        </p:nvSpPr>
        <p:spPr/>
        <p:txBody>
          <a:bodyPr/>
          <a:lstStyle/>
          <a:p>
            <a:fld id="{6849662A-A7AA-6349-97F7-87D867F7C5C5}" type="datetime1">
              <a:rPr lang="en-US" smtClean="0"/>
              <a:t>3/25/26</a:t>
            </a:fld>
            <a:endParaRPr lang="en-JP"/>
          </a:p>
        </p:txBody>
      </p:sp>
      <p:sp>
        <p:nvSpPr>
          <p:cNvPr id="5" name="Footer Placeholder 4">
            <a:extLst>
              <a:ext uri="{FF2B5EF4-FFF2-40B4-BE49-F238E27FC236}">
                <a16:creationId xmlns:a16="http://schemas.microsoft.com/office/drawing/2014/main" id="{F308E55B-2AD1-756C-AB3D-FAA100FBFBE1}"/>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809EFE9-DCFB-9552-F9DD-1E8D5C4A3D6B}"/>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34252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BCD5DD-C43D-D8DE-71D6-A2E8BDB430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D6CF5246-1DE6-A695-C3B0-EDC1BCB66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701A0EE8-5F6F-F422-6A02-92C3F6C0B82D}"/>
              </a:ext>
            </a:extLst>
          </p:cNvPr>
          <p:cNvSpPr>
            <a:spLocks noGrp="1"/>
          </p:cNvSpPr>
          <p:nvPr>
            <p:ph type="dt" sz="half" idx="10"/>
          </p:nvPr>
        </p:nvSpPr>
        <p:spPr/>
        <p:txBody>
          <a:bodyPr/>
          <a:lstStyle/>
          <a:p>
            <a:fld id="{5C250C11-4001-8E4F-844A-B709B1487BA2}" type="datetime1">
              <a:rPr lang="en-US" smtClean="0"/>
              <a:t>3/25/26</a:t>
            </a:fld>
            <a:endParaRPr lang="en-JP"/>
          </a:p>
        </p:txBody>
      </p:sp>
      <p:sp>
        <p:nvSpPr>
          <p:cNvPr id="5" name="Footer Placeholder 4">
            <a:extLst>
              <a:ext uri="{FF2B5EF4-FFF2-40B4-BE49-F238E27FC236}">
                <a16:creationId xmlns:a16="http://schemas.microsoft.com/office/drawing/2014/main" id="{6BC9C995-DA5F-1906-CA4A-C65284B23DF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3240B67F-5CD4-94A4-70F1-23C2E4682BA3}"/>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311190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BE84-55F4-C8C2-932D-57684F151130}"/>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FF159AAC-DF84-E5B5-FB36-7CAB5935B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41F65BED-8FF9-05A0-731E-27DB035110D2}"/>
              </a:ext>
            </a:extLst>
          </p:cNvPr>
          <p:cNvSpPr>
            <a:spLocks noGrp="1"/>
          </p:cNvSpPr>
          <p:nvPr>
            <p:ph type="dt" sz="half" idx="10"/>
          </p:nvPr>
        </p:nvSpPr>
        <p:spPr/>
        <p:txBody>
          <a:bodyPr/>
          <a:lstStyle/>
          <a:p>
            <a:fld id="{DB135AC6-1BA4-4E4D-B2CB-4A9B225AD4A8}" type="datetime1">
              <a:rPr lang="en-US" smtClean="0"/>
              <a:t>3/25/26</a:t>
            </a:fld>
            <a:endParaRPr lang="en-JP"/>
          </a:p>
        </p:txBody>
      </p:sp>
      <p:sp>
        <p:nvSpPr>
          <p:cNvPr id="5" name="Footer Placeholder 4">
            <a:extLst>
              <a:ext uri="{FF2B5EF4-FFF2-40B4-BE49-F238E27FC236}">
                <a16:creationId xmlns:a16="http://schemas.microsoft.com/office/drawing/2014/main" id="{9676262D-A121-09B7-B9D3-205A85E4BC92}"/>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8498A56D-231D-9036-3B68-330F7F9AD9EC}"/>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150216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EFF4-8186-D3C1-BB38-F90146EA24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1D2D525C-5228-9FFC-AA55-49DE3F86C4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16D1D-74EE-7737-0D91-5A3641ED7D99}"/>
              </a:ext>
            </a:extLst>
          </p:cNvPr>
          <p:cNvSpPr>
            <a:spLocks noGrp="1"/>
          </p:cNvSpPr>
          <p:nvPr>
            <p:ph type="dt" sz="half" idx="10"/>
          </p:nvPr>
        </p:nvSpPr>
        <p:spPr/>
        <p:txBody>
          <a:bodyPr/>
          <a:lstStyle/>
          <a:p>
            <a:fld id="{1B6FA699-89B9-2946-A91C-E6AED1B01460}" type="datetime1">
              <a:rPr lang="en-US" smtClean="0"/>
              <a:t>3/25/26</a:t>
            </a:fld>
            <a:endParaRPr lang="en-JP"/>
          </a:p>
        </p:txBody>
      </p:sp>
      <p:sp>
        <p:nvSpPr>
          <p:cNvPr id="5" name="Footer Placeholder 4">
            <a:extLst>
              <a:ext uri="{FF2B5EF4-FFF2-40B4-BE49-F238E27FC236}">
                <a16:creationId xmlns:a16="http://schemas.microsoft.com/office/drawing/2014/main" id="{ED4B78BA-9C68-90E4-B7CE-CA005E39B6D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074E603B-1685-F299-01F2-62D3C9857CA0}"/>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34751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19FA-81ED-973E-2F67-7D916F6C5892}"/>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868E9DD9-29DE-24DB-0D67-67F773511C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E7600470-DAA2-6109-2FC0-24102C613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6079E313-A666-3EC1-F633-6255AC63D321}"/>
              </a:ext>
            </a:extLst>
          </p:cNvPr>
          <p:cNvSpPr>
            <a:spLocks noGrp="1"/>
          </p:cNvSpPr>
          <p:nvPr>
            <p:ph type="dt" sz="half" idx="10"/>
          </p:nvPr>
        </p:nvSpPr>
        <p:spPr/>
        <p:txBody>
          <a:bodyPr/>
          <a:lstStyle/>
          <a:p>
            <a:fld id="{09E06550-4C86-984D-8368-1642B579B448}" type="datetime1">
              <a:rPr lang="en-US" smtClean="0"/>
              <a:t>3/25/26</a:t>
            </a:fld>
            <a:endParaRPr lang="en-JP"/>
          </a:p>
        </p:txBody>
      </p:sp>
      <p:sp>
        <p:nvSpPr>
          <p:cNvPr id="6" name="Footer Placeholder 5">
            <a:extLst>
              <a:ext uri="{FF2B5EF4-FFF2-40B4-BE49-F238E27FC236}">
                <a16:creationId xmlns:a16="http://schemas.microsoft.com/office/drawing/2014/main" id="{C175211E-12BF-D2F5-7325-6399E169687D}"/>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B5048A16-4E9C-60FD-5C7F-32B5AE1FD99E}"/>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140877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D5A2-8037-62C6-AE40-889DE6C6DFE1}"/>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8AF97C9-2493-0035-F9F5-85C0B51C9E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F0F0A-F7CF-DC9E-F464-E82601C7B1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888058DE-62C7-69A7-A7E5-F75DAA8A4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55146-BD69-7182-8B0F-CA94C342E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5BFDE2A8-C820-F811-6D06-E4F03F9EFCC7}"/>
              </a:ext>
            </a:extLst>
          </p:cNvPr>
          <p:cNvSpPr>
            <a:spLocks noGrp="1"/>
          </p:cNvSpPr>
          <p:nvPr>
            <p:ph type="dt" sz="half" idx="10"/>
          </p:nvPr>
        </p:nvSpPr>
        <p:spPr/>
        <p:txBody>
          <a:bodyPr/>
          <a:lstStyle/>
          <a:p>
            <a:fld id="{FDA1A65A-2F2D-144A-AFAB-E67DE1A7131A}" type="datetime1">
              <a:rPr lang="en-US" smtClean="0"/>
              <a:t>3/25/26</a:t>
            </a:fld>
            <a:endParaRPr lang="en-JP"/>
          </a:p>
        </p:txBody>
      </p:sp>
      <p:sp>
        <p:nvSpPr>
          <p:cNvPr id="8" name="Footer Placeholder 7">
            <a:extLst>
              <a:ext uri="{FF2B5EF4-FFF2-40B4-BE49-F238E27FC236}">
                <a16:creationId xmlns:a16="http://schemas.microsoft.com/office/drawing/2014/main" id="{2A94A949-682C-C7EA-5C43-FBD84D8199DF}"/>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AAC1C9F3-D7E2-715E-DDEE-60314F386E28}"/>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229570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E066-6470-A41B-1C43-25171C8BBE5D}"/>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3C1AF1D8-FC01-C4BE-770C-7A235E792ACB}"/>
              </a:ext>
            </a:extLst>
          </p:cNvPr>
          <p:cNvSpPr>
            <a:spLocks noGrp="1"/>
          </p:cNvSpPr>
          <p:nvPr>
            <p:ph type="dt" sz="half" idx="10"/>
          </p:nvPr>
        </p:nvSpPr>
        <p:spPr/>
        <p:txBody>
          <a:bodyPr/>
          <a:lstStyle/>
          <a:p>
            <a:fld id="{2D4A88A2-5414-6F48-A51E-F0B7ED6C3BBD}" type="datetime1">
              <a:rPr lang="en-US" smtClean="0"/>
              <a:t>3/25/26</a:t>
            </a:fld>
            <a:endParaRPr lang="en-JP"/>
          </a:p>
        </p:txBody>
      </p:sp>
      <p:sp>
        <p:nvSpPr>
          <p:cNvPr id="4" name="Footer Placeholder 3">
            <a:extLst>
              <a:ext uri="{FF2B5EF4-FFF2-40B4-BE49-F238E27FC236}">
                <a16:creationId xmlns:a16="http://schemas.microsoft.com/office/drawing/2014/main" id="{2DEFC8F4-CAD2-8155-5DF0-A8811214CC8C}"/>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EBC937B7-D532-687E-D3CF-01A7B659EB66}"/>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415679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B0875-6535-EA65-C507-5E56C490883D}"/>
              </a:ext>
            </a:extLst>
          </p:cNvPr>
          <p:cNvSpPr>
            <a:spLocks noGrp="1"/>
          </p:cNvSpPr>
          <p:nvPr>
            <p:ph type="dt" sz="half" idx="10"/>
          </p:nvPr>
        </p:nvSpPr>
        <p:spPr/>
        <p:txBody>
          <a:bodyPr/>
          <a:lstStyle/>
          <a:p>
            <a:fld id="{0CAE9B73-3B60-5247-8CC6-A63A277EC47D}" type="datetime1">
              <a:rPr lang="en-US" smtClean="0"/>
              <a:t>3/25/26</a:t>
            </a:fld>
            <a:endParaRPr lang="en-JP"/>
          </a:p>
        </p:txBody>
      </p:sp>
      <p:sp>
        <p:nvSpPr>
          <p:cNvPr id="3" name="Footer Placeholder 2">
            <a:extLst>
              <a:ext uri="{FF2B5EF4-FFF2-40B4-BE49-F238E27FC236}">
                <a16:creationId xmlns:a16="http://schemas.microsoft.com/office/drawing/2014/main" id="{52C6B6ED-EB2F-9FB7-3381-CBD06FDB184F}"/>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DF8D7D14-17D3-2A5C-4673-19ECF040E4D5}"/>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156282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440B-BE84-E1B0-7354-72A5618C9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8BC9149C-BC54-B180-64EE-C3B899358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B5E17F2B-2E1B-89A2-6A51-8C1F65EE3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0A752-AA5B-105E-CEFC-D0CE31F905E9}"/>
              </a:ext>
            </a:extLst>
          </p:cNvPr>
          <p:cNvSpPr>
            <a:spLocks noGrp="1"/>
          </p:cNvSpPr>
          <p:nvPr>
            <p:ph type="dt" sz="half" idx="10"/>
          </p:nvPr>
        </p:nvSpPr>
        <p:spPr/>
        <p:txBody>
          <a:bodyPr/>
          <a:lstStyle/>
          <a:p>
            <a:fld id="{A94679CB-538E-0946-829F-618D7EC8C41E}" type="datetime1">
              <a:rPr lang="en-US" smtClean="0"/>
              <a:t>3/25/26</a:t>
            </a:fld>
            <a:endParaRPr lang="en-JP"/>
          </a:p>
        </p:txBody>
      </p:sp>
      <p:sp>
        <p:nvSpPr>
          <p:cNvPr id="6" name="Footer Placeholder 5">
            <a:extLst>
              <a:ext uri="{FF2B5EF4-FFF2-40B4-BE49-F238E27FC236}">
                <a16:creationId xmlns:a16="http://schemas.microsoft.com/office/drawing/2014/main" id="{B82292E2-63EB-1F24-E673-DF24F9B8D8CC}"/>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573E5C61-1805-80B9-689A-7AE500A4D568}"/>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301818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4512-F516-DEBA-C357-964D4AA49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EB3BB22-190E-735A-ED76-C9508C226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FF19D513-21C2-13EF-6025-76ACF7B35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82CBE-12A5-C72E-856E-9837215D2BFA}"/>
              </a:ext>
            </a:extLst>
          </p:cNvPr>
          <p:cNvSpPr>
            <a:spLocks noGrp="1"/>
          </p:cNvSpPr>
          <p:nvPr>
            <p:ph type="dt" sz="half" idx="10"/>
          </p:nvPr>
        </p:nvSpPr>
        <p:spPr/>
        <p:txBody>
          <a:bodyPr/>
          <a:lstStyle/>
          <a:p>
            <a:fld id="{E1393B61-BBD2-674E-83DD-8EDDDD28B33F}" type="datetime1">
              <a:rPr lang="en-US" smtClean="0"/>
              <a:t>3/25/26</a:t>
            </a:fld>
            <a:endParaRPr lang="en-JP"/>
          </a:p>
        </p:txBody>
      </p:sp>
      <p:sp>
        <p:nvSpPr>
          <p:cNvPr id="6" name="Footer Placeholder 5">
            <a:extLst>
              <a:ext uri="{FF2B5EF4-FFF2-40B4-BE49-F238E27FC236}">
                <a16:creationId xmlns:a16="http://schemas.microsoft.com/office/drawing/2014/main" id="{57F3ADC8-557A-324F-6642-D147026FC9D5}"/>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830BDDA9-F396-C4CC-E7B6-AC63E3306D84}"/>
              </a:ext>
            </a:extLst>
          </p:cNvPr>
          <p:cNvSpPr>
            <a:spLocks noGrp="1"/>
          </p:cNvSpPr>
          <p:nvPr>
            <p:ph type="sldNum" sz="quarter" idx="12"/>
          </p:nvPr>
        </p:nvSpPr>
        <p:spPr/>
        <p:txBody>
          <a:bodyPr/>
          <a:lstStyle/>
          <a:p>
            <a:fld id="{7891106E-BC8A-1748-B318-A8BB9C3AA827}" type="slidenum">
              <a:rPr lang="en-JP" smtClean="0"/>
              <a:t>‹#›</a:t>
            </a:fld>
            <a:endParaRPr lang="en-JP"/>
          </a:p>
        </p:txBody>
      </p:sp>
    </p:spTree>
    <p:extLst>
      <p:ext uri="{BB962C8B-B14F-4D97-AF65-F5344CB8AC3E}">
        <p14:creationId xmlns:p14="http://schemas.microsoft.com/office/powerpoint/2010/main" val="188509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7C964-701E-90B4-606B-7014F63FE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61D874DB-F5B2-96BB-29F6-4F533A61C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1D19C810-F61C-6467-13B1-5D33E8EF9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5AB3AF-BC13-0147-A50E-2AEA2F61E5DA}" type="datetime1">
              <a:rPr lang="en-US" smtClean="0"/>
              <a:t>3/25/26</a:t>
            </a:fld>
            <a:endParaRPr lang="en-JP"/>
          </a:p>
        </p:txBody>
      </p:sp>
      <p:sp>
        <p:nvSpPr>
          <p:cNvPr id="5" name="Footer Placeholder 4">
            <a:extLst>
              <a:ext uri="{FF2B5EF4-FFF2-40B4-BE49-F238E27FC236}">
                <a16:creationId xmlns:a16="http://schemas.microsoft.com/office/drawing/2014/main" id="{52867BA3-870A-C688-FA84-739D57701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JP"/>
          </a:p>
        </p:txBody>
      </p:sp>
      <p:sp>
        <p:nvSpPr>
          <p:cNvPr id="6" name="Slide Number Placeholder 5">
            <a:extLst>
              <a:ext uri="{FF2B5EF4-FFF2-40B4-BE49-F238E27FC236}">
                <a16:creationId xmlns:a16="http://schemas.microsoft.com/office/drawing/2014/main" id="{95F57D71-F249-8BBE-48CB-51621E00D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91106E-BC8A-1748-B318-A8BB9C3AA827}" type="slidenum">
              <a:rPr lang="en-JP" smtClean="0"/>
              <a:t>‹#›</a:t>
            </a:fld>
            <a:endParaRPr lang="en-JP"/>
          </a:p>
        </p:txBody>
      </p:sp>
    </p:spTree>
    <p:extLst>
      <p:ext uri="{BB962C8B-B14F-4D97-AF65-F5344CB8AC3E}">
        <p14:creationId xmlns:p14="http://schemas.microsoft.com/office/powerpoint/2010/main" val="205924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1.svg"/><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5.png"/><Relationship Id="rId5" Type="http://schemas.openxmlformats.org/officeDocument/2006/relationships/diagramQuickStyle" Target="../diagrams/quickStyle5.xml"/><Relationship Id="rId10" Type="http://schemas.openxmlformats.org/officeDocument/2006/relationships/image" Target="../media/image4.png"/><Relationship Id="rId4" Type="http://schemas.openxmlformats.org/officeDocument/2006/relationships/diagramLayout" Target="../diagrams/layout5.xm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CF842AB-1C8D-CE6F-63D2-7E64C1814717}"/>
              </a:ext>
            </a:extLst>
          </p:cNvPr>
          <p:cNvSpPr>
            <a:spLocks noGrp="1"/>
          </p:cNvSpPr>
          <p:nvPr>
            <p:ph type="ctrTitle"/>
          </p:nvPr>
        </p:nvSpPr>
        <p:spPr>
          <a:xfrm>
            <a:off x="1073150" y="836701"/>
            <a:ext cx="10045700" cy="3914595"/>
          </a:xfrm>
        </p:spPr>
        <p:txBody>
          <a:bodyPr>
            <a:normAutofit fontScale="90000"/>
          </a:bodyPr>
          <a:lstStyle/>
          <a:p>
            <a:pPr>
              <a:spcBef>
                <a:spcPts val="0"/>
              </a:spcBef>
            </a:pPr>
            <a:br>
              <a:rPr lang="en-US" sz="3200" b="1" dirty="0">
                <a:solidFill>
                  <a:srgbClr val="2C3E50"/>
                </a:solidFill>
                <a:latin typeface="Montserrat" pitchFamily="2" charset="77"/>
              </a:rPr>
            </a:br>
            <a:br>
              <a:rPr lang="en-US" sz="3200" b="1" dirty="0">
                <a:solidFill>
                  <a:srgbClr val="2C3E50"/>
                </a:solidFill>
                <a:latin typeface="Montserrat" pitchFamily="2" charset="77"/>
              </a:rPr>
            </a:br>
            <a:br>
              <a:rPr lang="en-US" sz="3600" b="1" dirty="0">
                <a:solidFill>
                  <a:srgbClr val="2C3E50"/>
                </a:solidFill>
                <a:latin typeface="Montserrat" pitchFamily="2" charset="77"/>
              </a:rPr>
            </a:br>
            <a:r>
              <a:rPr lang="en-US" sz="3600" b="1" dirty="0" err="1">
                <a:solidFill>
                  <a:srgbClr val="2C3E50"/>
                </a:solidFill>
                <a:latin typeface="Montserrat" pitchFamily="2" charset="77"/>
              </a:rPr>
              <a:t>PyClone</a:t>
            </a:r>
            <a:r>
              <a:rPr lang="en-US" sz="3600" b="1" dirty="0">
                <a:solidFill>
                  <a:srgbClr val="2C3E50"/>
                </a:solidFill>
                <a:latin typeface="Montserrat" pitchFamily="2" charset="77"/>
              </a:rPr>
              <a:t>-Stream: An Automated and Self-growing Python Semantic</a:t>
            </a:r>
            <a:br>
              <a:rPr lang="en-US" sz="3600" b="1" dirty="0">
                <a:solidFill>
                  <a:srgbClr val="2C3E50"/>
                </a:solidFill>
                <a:latin typeface="Montserrat" pitchFamily="2" charset="77"/>
              </a:rPr>
            </a:br>
            <a:r>
              <a:rPr lang="en-US" sz="3600" b="1" dirty="0">
                <a:solidFill>
                  <a:srgbClr val="2C3E50"/>
                </a:solidFill>
                <a:latin typeface="Montserrat" pitchFamily="2" charset="77"/>
              </a:rPr>
              <a:t>Clone Dataset</a:t>
            </a:r>
            <a:br>
              <a:rPr lang="en-US" sz="3200" b="1" dirty="0">
                <a:solidFill>
                  <a:srgbClr val="2C3E50"/>
                </a:solidFill>
                <a:latin typeface="Montserrat" pitchFamily="2" charset="77"/>
              </a:rPr>
            </a:br>
            <a:br>
              <a:rPr lang="en-US" sz="3200" b="1" dirty="0">
                <a:solidFill>
                  <a:srgbClr val="2C3E50"/>
                </a:solidFill>
                <a:latin typeface="Montserrat" pitchFamily="2" charset="77"/>
              </a:rPr>
            </a:br>
            <a:r>
              <a:rPr lang="en-US" sz="2200" b="1" u="sng" dirty="0">
                <a:solidFill>
                  <a:srgbClr val="FF9933"/>
                </a:solidFill>
                <a:latin typeface="Montserrat" pitchFamily="2" charset="77"/>
                <a:ea typeface="+mj-ea"/>
                <a:cs typeface="+mj-cs"/>
              </a:rPr>
              <a:t>Nigar Alizada</a:t>
            </a:r>
            <a:r>
              <a:rPr lang="en-US" sz="2200" b="1" dirty="0">
                <a:solidFill>
                  <a:srgbClr val="FF9933"/>
                </a:solidFill>
                <a:latin typeface="Montserrat" pitchFamily="2" charset="77"/>
                <a:ea typeface="+mj-ea"/>
                <a:cs typeface="+mj-cs"/>
              </a:rPr>
              <a:t>, </a:t>
            </a:r>
            <a:r>
              <a:rPr lang="en-US" sz="2200" b="1" dirty="0" err="1">
                <a:solidFill>
                  <a:srgbClr val="FF9933"/>
                </a:solidFill>
                <a:latin typeface="Montserrat" pitchFamily="2" charset="77"/>
                <a:ea typeface="+mj-ea"/>
                <a:cs typeface="+mj-cs"/>
              </a:rPr>
              <a:t>Shiyu</a:t>
            </a:r>
            <a:r>
              <a:rPr lang="en-US" sz="2200" b="1" dirty="0">
                <a:solidFill>
                  <a:srgbClr val="FF9933"/>
                </a:solidFill>
                <a:latin typeface="Montserrat" pitchFamily="2" charset="77"/>
                <a:ea typeface="+mj-ea"/>
                <a:cs typeface="+mj-cs"/>
              </a:rPr>
              <a:t> Yang, and </a:t>
            </a:r>
            <a:r>
              <a:rPr lang="en-US" sz="2200" b="1" dirty="0" err="1">
                <a:solidFill>
                  <a:srgbClr val="FF9933"/>
                </a:solidFill>
                <a:latin typeface="Montserrat" pitchFamily="2" charset="77"/>
                <a:ea typeface="+mj-ea"/>
                <a:cs typeface="+mj-cs"/>
              </a:rPr>
              <a:t>Yoshiki</a:t>
            </a:r>
            <a:r>
              <a:rPr lang="en-US" sz="2200" b="1" dirty="0">
                <a:solidFill>
                  <a:srgbClr val="FF9933"/>
                </a:solidFill>
                <a:latin typeface="Montserrat" pitchFamily="2" charset="77"/>
                <a:ea typeface="+mj-ea"/>
                <a:cs typeface="+mj-cs"/>
              </a:rPr>
              <a:t> Higo</a:t>
            </a:r>
            <a:br>
              <a:rPr lang="en-JP" sz="1800" b="1" dirty="0">
                <a:solidFill>
                  <a:srgbClr val="2C3E50"/>
                </a:solidFill>
                <a:latin typeface="Montserrat" pitchFamily="2" charset="77"/>
                <a:ea typeface="+mj-ea"/>
                <a:cs typeface="+mj-cs"/>
              </a:rPr>
            </a:br>
            <a:br>
              <a:rPr lang="en-JP" sz="1800" b="1" dirty="0">
                <a:solidFill>
                  <a:srgbClr val="2C3E50"/>
                </a:solidFill>
                <a:latin typeface="Montserrat" pitchFamily="2" charset="77"/>
                <a:ea typeface="+mj-ea"/>
                <a:cs typeface="+mj-cs"/>
              </a:rPr>
            </a:br>
            <a:r>
              <a:rPr lang="en-JP" sz="1800" dirty="0">
                <a:solidFill>
                  <a:srgbClr val="2C3E50"/>
                </a:solidFill>
                <a:latin typeface="Montserrat" pitchFamily="2" charset="77"/>
                <a:ea typeface="+mj-ea"/>
                <a:cs typeface="+mj-cs"/>
              </a:rPr>
              <a:t>Software Engineering Laboratory, Department of Computer Science, Graduate School of Information Science and Technology, The University of Osaka, Osaka, Japan</a:t>
            </a:r>
            <a:br>
              <a:rPr lang="en-JP" sz="3200" b="1" dirty="0">
                <a:solidFill>
                  <a:srgbClr val="2C3E50"/>
                </a:solidFill>
                <a:latin typeface="Montserrat" pitchFamily="2" charset="77"/>
                <a:ea typeface="+mj-ea"/>
                <a:cs typeface="+mj-cs"/>
              </a:rPr>
            </a:br>
            <a:br>
              <a:rPr lang="en-US" sz="3200" b="1" dirty="0">
                <a:solidFill>
                  <a:srgbClr val="2C3E50"/>
                </a:solidFill>
                <a:latin typeface="Montserrat" pitchFamily="2" charset="77"/>
              </a:rPr>
            </a:br>
            <a:endParaRPr lang="en-JP" sz="3200" b="1" dirty="0">
              <a:solidFill>
                <a:srgbClr val="2C3E50"/>
              </a:solidFill>
              <a:latin typeface="Montserrat" pitchFamily="2" charset="77"/>
              <a:cs typeface="Times New Roman" panose="02020603050405020304" pitchFamily="18" charset="0"/>
            </a:endParaRPr>
          </a:p>
        </p:txBody>
      </p:sp>
      <p:sp>
        <p:nvSpPr>
          <p:cNvPr id="22" name="Subtitle 2">
            <a:extLst>
              <a:ext uri="{FF2B5EF4-FFF2-40B4-BE49-F238E27FC236}">
                <a16:creationId xmlns:a16="http://schemas.microsoft.com/office/drawing/2014/main" id="{4A7668B2-E9A7-E090-434E-FBAB636537B0}"/>
              </a:ext>
            </a:extLst>
          </p:cNvPr>
          <p:cNvSpPr>
            <a:spLocks noGrp="1"/>
          </p:cNvSpPr>
          <p:nvPr>
            <p:ph type="subTitle" idx="1"/>
          </p:nvPr>
        </p:nvSpPr>
        <p:spPr>
          <a:xfrm>
            <a:off x="394658" y="5735638"/>
            <a:ext cx="5701341" cy="838200"/>
          </a:xfrm>
        </p:spPr>
        <p:txBody>
          <a:bodyPr>
            <a:normAutofit/>
          </a:bodyPr>
          <a:lstStyle/>
          <a:p>
            <a:pPr algn="l"/>
            <a:r>
              <a:rPr lang="en-US" sz="2200" b="1" dirty="0" err="1">
                <a:solidFill>
                  <a:srgbClr val="2C3E50"/>
                </a:solidFill>
                <a:latin typeface="Montserrat" pitchFamily="2" charset="77"/>
                <a:ea typeface="+mj-ea"/>
                <a:cs typeface="+mj-cs"/>
              </a:rPr>
              <a:t>nigar@ist.osaka-u.ac.jp</a:t>
            </a:r>
            <a:endParaRPr lang="en-JP" sz="2200" b="1" dirty="0">
              <a:solidFill>
                <a:srgbClr val="2C3E50"/>
              </a:solidFill>
              <a:latin typeface="Montserrat" pitchFamily="2" charset="77"/>
              <a:ea typeface="+mj-ea"/>
              <a:cs typeface="+mj-cs"/>
            </a:endParaRPr>
          </a:p>
        </p:txBody>
      </p:sp>
      <p:pic>
        <p:nvPicPr>
          <p:cNvPr id="23" name="Picture 22" descr="A blue and black logo&#10;&#10;AI-generated content may be incorrect.">
            <a:extLst>
              <a:ext uri="{FF2B5EF4-FFF2-40B4-BE49-F238E27FC236}">
                <a16:creationId xmlns:a16="http://schemas.microsoft.com/office/drawing/2014/main" id="{B6793D1E-ED39-1D46-805D-412F03D5D573}"/>
              </a:ext>
            </a:extLst>
          </p:cNvPr>
          <p:cNvPicPr>
            <a:picLocks noChangeAspect="1"/>
          </p:cNvPicPr>
          <p:nvPr/>
        </p:nvPicPr>
        <p:blipFill>
          <a:blip r:embed="rId3"/>
          <a:stretch>
            <a:fillRect/>
          </a:stretch>
        </p:blipFill>
        <p:spPr>
          <a:xfrm>
            <a:off x="8433637" y="4967197"/>
            <a:ext cx="3541504" cy="1536879"/>
          </a:xfrm>
          <a:prstGeom prst="rect">
            <a:avLst/>
          </a:prstGeom>
        </p:spPr>
      </p:pic>
      <p:pic>
        <p:nvPicPr>
          <p:cNvPr id="24" name="Picture 23" descr="A logo with blue and white stripes&#10;&#10;Description automatically generated">
            <a:extLst>
              <a:ext uri="{FF2B5EF4-FFF2-40B4-BE49-F238E27FC236}">
                <a16:creationId xmlns:a16="http://schemas.microsoft.com/office/drawing/2014/main" id="{5889C03E-FCCB-BD0F-C8BE-F357FA901D99}"/>
              </a:ext>
            </a:extLst>
          </p:cNvPr>
          <p:cNvPicPr>
            <a:picLocks noChangeAspect="1"/>
          </p:cNvPicPr>
          <p:nvPr/>
        </p:nvPicPr>
        <p:blipFill>
          <a:blip r:embed="rId4"/>
          <a:stretch>
            <a:fillRect/>
          </a:stretch>
        </p:blipFill>
        <p:spPr>
          <a:xfrm>
            <a:off x="7640297" y="5215024"/>
            <a:ext cx="1041223" cy="1041223"/>
          </a:xfrm>
          <a:prstGeom prst="rect">
            <a:avLst/>
          </a:prstGeom>
        </p:spPr>
      </p:pic>
      <p:pic>
        <p:nvPicPr>
          <p:cNvPr id="25" name="Picture 24" descr="A blue square with white lines&#10;&#10;Description automatically generated">
            <a:extLst>
              <a:ext uri="{FF2B5EF4-FFF2-40B4-BE49-F238E27FC236}">
                <a16:creationId xmlns:a16="http://schemas.microsoft.com/office/drawing/2014/main" id="{0C595D79-5987-AEB4-D0BC-479711890513}"/>
              </a:ext>
            </a:extLst>
          </p:cNvPr>
          <p:cNvPicPr>
            <a:picLocks noChangeAspect="1"/>
          </p:cNvPicPr>
          <p:nvPr/>
        </p:nvPicPr>
        <p:blipFill>
          <a:blip r:embed="rId5"/>
          <a:stretch>
            <a:fillRect/>
          </a:stretch>
        </p:blipFill>
        <p:spPr>
          <a:xfrm>
            <a:off x="6655285" y="5373730"/>
            <a:ext cx="723810" cy="723810"/>
          </a:xfrm>
          <a:prstGeom prst="rect">
            <a:avLst/>
          </a:prstGeom>
        </p:spPr>
      </p:pic>
    </p:spTree>
    <p:extLst>
      <p:ext uri="{BB962C8B-B14F-4D97-AF65-F5344CB8AC3E}">
        <p14:creationId xmlns:p14="http://schemas.microsoft.com/office/powerpoint/2010/main" val="63612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9</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800" y="406400"/>
            <a:ext cx="7632700" cy="523220"/>
          </a:xfrm>
          <a:prstGeom prst="rect">
            <a:avLst/>
          </a:prstGeom>
          <a:noFill/>
        </p:spPr>
        <p:txBody>
          <a:bodyPr wrap="square" rtlCol="0">
            <a:spAutoFit/>
          </a:bodyPr>
          <a:lstStyle/>
          <a:p>
            <a:r>
              <a:rPr lang="en-US" sz="2800" b="1" dirty="0">
                <a:solidFill>
                  <a:srgbClr val="2C3E50"/>
                </a:solidFill>
                <a:latin typeface="Montserrat" pitchFamily="2" charset="77"/>
              </a:rPr>
              <a:t>Why </a:t>
            </a:r>
            <a:r>
              <a:rPr lang="en-US" sz="2800" b="1" i="1" dirty="0">
                <a:solidFill>
                  <a:srgbClr val="2C3E50"/>
                </a:solidFill>
                <a:latin typeface="Montserrat" pitchFamily="2" charset="77"/>
              </a:rPr>
              <a:t>Bother</a:t>
            </a:r>
            <a:r>
              <a:rPr lang="en-US" sz="2800" b="1" dirty="0">
                <a:solidFill>
                  <a:srgbClr val="2C3E50"/>
                </a:solidFill>
                <a:latin typeface="Montserrat" pitchFamily="2" charset="77"/>
              </a:rPr>
              <a:t>?</a:t>
            </a:r>
            <a:endParaRPr lang="en-JP" sz="2800" b="1" dirty="0">
              <a:solidFill>
                <a:srgbClr val="2C3E50"/>
              </a:solidFill>
              <a:latin typeface="Montserrat" pitchFamily="2" charset="77"/>
            </a:endParaRPr>
          </a:p>
        </p:txBody>
      </p:sp>
      <p:sp>
        <p:nvSpPr>
          <p:cNvPr id="7" name="TextBox 6">
            <a:extLst>
              <a:ext uri="{FF2B5EF4-FFF2-40B4-BE49-F238E27FC236}">
                <a16:creationId xmlns:a16="http://schemas.microsoft.com/office/drawing/2014/main" id="{459E8C62-F8B4-89DB-4422-D30AB4AE98CF}"/>
              </a:ext>
            </a:extLst>
          </p:cNvPr>
          <p:cNvSpPr txBox="1"/>
          <p:nvPr/>
        </p:nvSpPr>
        <p:spPr>
          <a:xfrm>
            <a:off x="2934618" y="1180278"/>
            <a:ext cx="6737742" cy="461665"/>
          </a:xfrm>
          <a:prstGeom prst="rect">
            <a:avLst/>
          </a:prstGeom>
          <a:noFill/>
        </p:spPr>
        <p:txBody>
          <a:bodyPr wrap="none" rtlCol="0">
            <a:spAutoFit/>
          </a:bodyPr>
          <a:lstStyle/>
          <a:p>
            <a:r>
              <a:rPr lang="en-US" sz="2400" b="1" dirty="0">
                <a:solidFill>
                  <a:srgbClr val="FF9933"/>
                </a:solidFill>
                <a:latin typeface="Montserrat" pitchFamily="2" charset="77"/>
              </a:rPr>
              <a:t>Software Development Life Cycle (SDLC)</a:t>
            </a:r>
            <a:endParaRPr lang="en-JP" sz="2400" b="1" dirty="0">
              <a:solidFill>
                <a:srgbClr val="FF9933"/>
              </a:solidFill>
              <a:latin typeface="Montserrat" pitchFamily="2" charset="77"/>
            </a:endParaRPr>
          </a:p>
        </p:txBody>
      </p:sp>
      <p:graphicFrame>
        <p:nvGraphicFramePr>
          <p:cNvPr id="5" name="Diagram 4">
            <a:extLst>
              <a:ext uri="{FF2B5EF4-FFF2-40B4-BE49-F238E27FC236}">
                <a16:creationId xmlns:a16="http://schemas.microsoft.com/office/drawing/2014/main" id="{EAD92912-FFE6-B7C3-8181-E9744DBD8E1B}"/>
              </a:ext>
            </a:extLst>
          </p:cNvPr>
          <p:cNvGraphicFramePr/>
          <p:nvPr>
            <p:extLst>
              <p:ext uri="{D42A27DB-BD31-4B8C-83A1-F6EECF244321}">
                <p14:modId xmlns:p14="http://schemas.microsoft.com/office/powerpoint/2010/main" val="1737186661"/>
              </p:ext>
            </p:extLst>
          </p:nvPr>
        </p:nvGraphicFramePr>
        <p:xfrm>
          <a:off x="2810201" y="1695096"/>
          <a:ext cx="6571597" cy="4843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36177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10</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800" y="406400"/>
            <a:ext cx="7632700" cy="523220"/>
          </a:xfrm>
          <a:prstGeom prst="rect">
            <a:avLst/>
          </a:prstGeom>
          <a:noFill/>
        </p:spPr>
        <p:txBody>
          <a:bodyPr wrap="square" rtlCol="0">
            <a:spAutoFit/>
          </a:bodyPr>
          <a:lstStyle/>
          <a:p>
            <a:r>
              <a:rPr lang="en-US" sz="2800" b="1" dirty="0">
                <a:solidFill>
                  <a:srgbClr val="223246"/>
                </a:solidFill>
                <a:latin typeface="Montserrat" pitchFamily="2" charset="77"/>
              </a:rPr>
              <a:t>The Maintenance </a:t>
            </a:r>
            <a:r>
              <a:rPr lang="en-US" sz="2800" b="1" i="1" dirty="0">
                <a:solidFill>
                  <a:srgbClr val="223246"/>
                </a:solidFill>
                <a:latin typeface="Montserrat" pitchFamily="2" charset="77"/>
              </a:rPr>
              <a:t>Crisis</a:t>
            </a:r>
            <a:endParaRPr lang="en-JP" sz="2800" b="1" i="1" dirty="0">
              <a:solidFill>
                <a:srgbClr val="223246"/>
              </a:solidFill>
              <a:latin typeface="Montserrat" pitchFamily="2" charset="77"/>
            </a:endParaRPr>
          </a:p>
        </p:txBody>
      </p:sp>
      <p:sp>
        <p:nvSpPr>
          <p:cNvPr id="8" name="TextBox 7">
            <a:extLst>
              <a:ext uri="{FF2B5EF4-FFF2-40B4-BE49-F238E27FC236}">
                <a16:creationId xmlns:a16="http://schemas.microsoft.com/office/drawing/2014/main" id="{F1D57E48-7EAF-E8DB-E1C6-1DBCF8283E43}"/>
              </a:ext>
            </a:extLst>
          </p:cNvPr>
          <p:cNvSpPr txBox="1"/>
          <p:nvPr/>
        </p:nvSpPr>
        <p:spPr>
          <a:xfrm>
            <a:off x="2934618" y="1180278"/>
            <a:ext cx="6737742" cy="461665"/>
          </a:xfrm>
          <a:prstGeom prst="rect">
            <a:avLst/>
          </a:prstGeom>
          <a:noFill/>
        </p:spPr>
        <p:txBody>
          <a:bodyPr wrap="none" rtlCol="0">
            <a:spAutoFit/>
          </a:bodyPr>
          <a:lstStyle/>
          <a:p>
            <a:r>
              <a:rPr lang="en-US" sz="2400" b="1" dirty="0">
                <a:solidFill>
                  <a:srgbClr val="FF9933"/>
                </a:solidFill>
                <a:latin typeface="Montserrat" pitchFamily="2" charset="77"/>
              </a:rPr>
              <a:t>Software Development Life Cycle (SDLC)</a:t>
            </a:r>
            <a:endParaRPr lang="en-JP" sz="2400" b="1" dirty="0">
              <a:solidFill>
                <a:srgbClr val="FF9933"/>
              </a:solidFill>
              <a:latin typeface="Montserrat" pitchFamily="2" charset="77"/>
            </a:endParaRPr>
          </a:p>
        </p:txBody>
      </p:sp>
      <p:graphicFrame>
        <p:nvGraphicFramePr>
          <p:cNvPr id="9" name="Diagram 8">
            <a:extLst>
              <a:ext uri="{FF2B5EF4-FFF2-40B4-BE49-F238E27FC236}">
                <a16:creationId xmlns:a16="http://schemas.microsoft.com/office/drawing/2014/main" id="{BE947E5C-C43F-BAC0-7C13-871CBBB286B9}"/>
              </a:ext>
            </a:extLst>
          </p:cNvPr>
          <p:cNvGraphicFramePr/>
          <p:nvPr>
            <p:extLst>
              <p:ext uri="{D42A27DB-BD31-4B8C-83A1-F6EECF244321}">
                <p14:modId xmlns:p14="http://schemas.microsoft.com/office/powerpoint/2010/main" val="4096495726"/>
              </p:ext>
            </p:extLst>
          </p:nvPr>
        </p:nvGraphicFramePr>
        <p:xfrm>
          <a:off x="2810201" y="1695096"/>
          <a:ext cx="6571597" cy="4843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lternate Process 4">
            <a:extLst>
              <a:ext uri="{FF2B5EF4-FFF2-40B4-BE49-F238E27FC236}">
                <a16:creationId xmlns:a16="http://schemas.microsoft.com/office/drawing/2014/main" id="{3168537D-FF54-77FA-491E-E18FA7C428FE}"/>
              </a:ext>
            </a:extLst>
          </p:cNvPr>
          <p:cNvSpPr/>
          <p:nvPr/>
        </p:nvSpPr>
        <p:spPr>
          <a:xfrm>
            <a:off x="8629066" y="1641943"/>
            <a:ext cx="3015965" cy="3239546"/>
          </a:xfrm>
          <a:prstGeom prst="flowChartAlternateProcess">
            <a:avLst/>
          </a:prstGeom>
          <a:solidFill>
            <a:srgbClr val="F8F8F8"/>
          </a:solidFill>
          <a:ln w="539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 name="TextBox 5">
            <a:extLst>
              <a:ext uri="{FF2B5EF4-FFF2-40B4-BE49-F238E27FC236}">
                <a16:creationId xmlns:a16="http://schemas.microsoft.com/office/drawing/2014/main" id="{9EC65CB1-3A83-D432-748B-9B330D049C99}"/>
              </a:ext>
            </a:extLst>
          </p:cNvPr>
          <p:cNvSpPr txBox="1"/>
          <p:nvPr/>
        </p:nvSpPr>
        <p:spPr>
          <a:xfrm>
            <a:off x="8765448" y="1797141"/>
            <a:ext cx="2743199" cy="2862322"/>
          </a:xfrm>
          <a:prstGeom prst="rect">
            <a:avLst/>
          </a:prstGeom>
          <a:noFill/>
        </p:spPr>
        <p:txBody>
          <a:bodyPr wrap="square" rtlCol="0">
            <a:spAutoFit/>
          </a:bodyPr>
          <a:lstStyle/>
          <a:p>
            <a:r>
              <a:rPr lang="en-JP" sz="2000" dirty="0">
                <a:solidFill>
                  <a:srgbClr val="223246"/>
                </a:solidFill>
                <a:latin typeface="Montserrat" pitchFamily="2" charset="77"/>
                <a:ea typeface="Times New Roman" panose="02020603050405020304" pitchFamily="18" charset="0"/>
              </a:rPr>
              <a:t>T</a:t>
            </a:r>
            <a:r>
              <a:rPr lang="en-JP" sz="2000" dirty="0">
                <a:solidFill>
                  <a:srgbClr val="223246"/>
                </a:solidFill>
                <a:effectLst/>
                <a:latin typeface="Montserrat" pitchFamily="2" charset="77"/>
                <a:ea typeface="Times New Roman" panose="02020603050405020304" pitchFamily="18" charset="0"/>
              </a:rPr>
              <a:t>he </a:t>
            </a:r>
            <a:r>
              <a:rPr lang="en-JP" sz="2000" b="1" dirty="0">
                <a:solidFill>
                  <a:srgbClr val="223246"/>
                </a:solidFill>
                <a:effectLst/>
                <a:latin typeface="Montserrat" pitchFamily="2" charset="77"/>
                <a:ea typeface="Times New Roman" panose="02020603050405020304" pitchFamily="18" charset="0"/>
              </a:rPr>
              <a:t>maintenance phase </a:t>
            </a:r>
            <a:r>
              <a:rPr lang="en-JP" sz="2000" dirty="0">
                <a:solidFill>
                  <a:srgbClr val="223246"/>
                </a:solidFill>
                <a:effectLst/>
                <a:latin typeface="Montserrat" pitchFamily="2" charset="77"/>
                <a:ea typeface="Times New Roman" panose="02020603050405020304" pitchFamily="18" charset="0"/>
              </a:rPr>
              <a:t>can consume the majority of a system’s total life-cycle cost.</a:t>
            </a:r>
          </a:p>
          <a:p>
            <a:r>
              <a:rPr lang="en-JP" sz="2000" b="1" dirty="0">
                <a:solidFill>
                  <a:srgbClr val="223246"/>
                </a:solidFill>
                <a:effectLst/>
                <a:latin typeface="Montserrat" pitchFamily="2" charset="77"/>
                <a:ea typeface="Times New Roman" panose="02020603050405020304" pitchFamily="18" charset="0"/>
              </a:rPr>
              <a:t>Semantic clones </a:t>
            </a:r>
            <a:r>
              <a:rPr lang="en-JP" sz="2000" dirty="0">
                <a:solidFill>
                  <a:srgbClr val="223246"/>
                </a:solidFill>
                <a:effectLst/>
                <a:latin typeface="Montserrat" pitchFamily="2" charset="77"/>
                <a:ea typeface="Times New Roman" panose="02020603050405020304" pitchFamily="18" charset="0"/>
              </a:rPr>
              <a:t>become a major burden here.</a:t>
            </a:r>
            <a:endParaRPr lang="en-JP" sz="2000" dirty="0">
              <a:solidFill>
                <a:srgbClr val="223246"/>
              </a:solidFill>
              <a:latin typeface="Montserrat" pitchFamily="2" charset="77"/>
            </a:endParaRPr>
          </a:p>
        </p:txBody>
      </p:sp>
      <p:cxnSp>
        <p:nvCxnSpPr>
          <p:cNvPr id="10" name="Straight Connector 9">
            <a:extLst>
              <a:ext uri="{FF2B5EF4-FFF2-40B4-BE49-F238E27FC236}">
                <a16:creationId xmlns:a16="http://schemas.microsoft.com/office/drawing/2014/main" id="{E3E40A84-ADA9-0250-D2A3-B4AADBB712FA}"/>
              </a:ext>
            </a:extLst>
          </p:cNvPr>
          <p:cNvCxnSpPr/>
          <p:nvPr/>
        </p:nvCxnSpPr>
        <p:spPr>
          <a:xfrm flipV="1">
            <a:off x="6303489" y="2532185"/>
            <a:ext cx="2307111" cy="896815"/>
          </a:xfrm>
          <a:prstGeom prst="line">
            <a:avLst/>
          </a:prstGeom>
          <a:ln w="53975">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4023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11</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800" y="406400"/>
            <a:ext cx="7632700" cy="523220"/>
          </a:xfrm>
          <a:prstGeom prst="rect">
            <a:avLst/>
          </a:prstGeom>
          <a:noFill/>
        </p:spPr>
        <p:txBody>
          <a:bodyPr wrap="square" rtlCol="0">
            <a:spAutoFit/>
          </a:bodyPr>
          <a:lstStyle/>
          <a:p>
            <a:r>
              <a:rPr lang="en-US" sz="2800" b="1" dirty="0">
                <a:solidFill>
                  <a:srgbClr val="223246"/>
                </a:solidFill>
                <a:latin typeface="Montserrat" pitchFamily="2" charset="77"/>
              </a:rPr>
              <a:t>Why Existing Datasets </a:t>
            </a:r>
            <a:r>
              <a:rPr lang="en-US" sz="2800" b="1" i="1" dirty="0">
                <a:solidFill>
                  <a:srgbClr val="223246"/>
                </a:solidFill>
                <a:latin typeface="Montserrat" pitchFamily="2" charset="77"/>
              </a:rPr>
              <a:t>Fail?</a:t>
            </a:r>
            <a:endParaRPr lang="en-JP" sz="2800" b="1" i="1" dirty="0">
              <a:solidFill>
                <a:srgbClr val="223246"/>
              </a:solidFill>
              <a:latin typeface="Montserrat" pitchFamily="2" charset="77"/>
            </a:endParaRPr>
          </a:p>
        </p:txBody>
      </p:sp>
      <p:graphicFrame>
        <p:nvGraphicFramePr>
          <p:cNvPr id="8" name="TextBox 5">
            <a:extLst>
              <a:ext uri="{FF2B5EF4-FFF2-40B4-BE49-F238E27FC236}">
                <a16:creationId xmlns:a16="http://schemas.microsoft.com/office/drawing/2014/main" id="{0BCCB156-D321-9CCD-B21B-E9C5608E2033}"/>
              </a:ext>
            </a:extLst>
          </p:cNvPr>
          <p:cNvGraphicFramePr/>
          <p:nvPr/>
        </p:nvGraphicFramePr>
        <p:xfrm>
          <a:off x="1632858" y="1534888"/>
          <a:ext cx="9307285" cy="447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7BCF76D-E94C-0900-64E3-F98D13A4DA3D}"/>
              </a:ext>
            </a:extLst>
          </p:cNvPr>
          <p:cNvSpPr txBox="1"/>
          <p:nvPr/>
        </p:nvSpPr>
        <p:spPr>
          <a:xfrm>
            <a:off x="449580" y="6188806"/>
            <a:ext cx="3358676" cy="461665"/>
          </a:xfrm>
          <a:prstGeom prst="rect">
            <a:avLst/>
          </a:prstGeom>
          <a:noFill/>
        </p:spPr>
        <p:txBody>
          <a:bodyPr wrap="none" rtlCol="0">
            <a:spAutoFit/>
          </a:bodyPr>
          <a:lstStyle/>
          <a:p>
            <a:r>
              <a:rPr lang="en-US" sz="1200" dirty="0">
                <a:solidFill>
                  <a:srgbClr val="223246"/>
                </a:solidFill>
              </a:rPr>
              <a:t>*https://</a:t>
            </a:r>
            <a:r>
              <a:rPr lang="en-US" sz="1200" dirty="0" err="1">
                <a:solidFill>
                  <a:srgbClr val="223246"/>
                </a:solidFill>
              </a:rPr>
              <a:t>ieeexplore.ieee.org</a:t>
            </a:r>
            <a:r>
              <a:rPr lang="en-US" sz="1200" dirty="0">
                <a:solidFill>
                  <a:srgbClr val="223246"/>
                </a:solidFill>
              </a:rPr>
              <a:t>/document/6976121</a:t>
            </a:r>
          </a:p>
          <a:p>
            <a:r>
              <a:rPr lang="en-US" sz="1200" dirty="0">
                <a:solidFill>
                  <a:srgbClr val="223246"/>
                </a:solidFill>
              </a:rPr>
              <a:t>*https://</a:t>
            </a:r>
            <a:r>
              <a:rPr lang="en-US" sz="1200" dirty="0" err="1">
                <a:solidFill>
                  <a:srgbClr val="223246"/>
                </a:solidFill>
              </a:rPr>
              <a:t>ieeexplore.ieee.org</a:t>
            </a:r>
            <a:r>
              <a:rPr lang="en-US" sz="1200" dirty="0">
                <a:solidFill>
                  <a:srgbClr val="223246"/>
                </a:solidFill>
              </a:rPr>
              <a:t>/document/9047643</a:t>
            </a:r>
            <a:endParaRPr lang="en-JP" sz="1200" dirty="0">
              <a:solidFill>
                <a:srgbClr val="223246"/>
              </a:solidFill>
            </a:endParaRPr>
          </a:p>
        </p:txBody>
      </p:sp>
    </p:spTree>
    <p:extLst>
      <p:ext uri="{BB962C8B-B14F-4D97-AF65-F5344CB8AC3E}">
        <p14:creationId xmlns:p14="http://schemas.microsoft.com/office/powerpoint/2010/main" val="315232702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8E0C620E-D9D7-00D2-6273-C2D39559D2DE}"/>
              </a:ext>
            </a:extLst>
          </p:cNvPr>
          <p:cNvSpPr>
            <a:spLocks noGrp="1"/>
          </p:cNvSpPr>
          <p:nvPr>
            <p:ph type="sldNum" sz="quarter" idx="12"/>
          </p:nvPr>
        </p:nvSpPr>
        <p:spPr/>
        <p:txBody>
          <a:bodyPr/>
          <a:lstStyle/>
          <a:p>
            <a:fld id="{7891106E-BC8A-1748-B318-A8BB9C3AA827}" type="slidenum">
              <a:rPr lang="en-JP" sz="2000" smtClean="0">
                <a:solidFill>
                  <a:srgbClr val="223246"/>
                </a:solidFill>
              </a:rPr>
              <a:t>12</a:t>
            </a:fld>
            <a:endParaRPr lang="en-JP" sz="2000" dirty="0">
              <a:solidFill>
                <a:srgbClr val="223246"/>
              </a:solidFill>
            </a:endParaRPr>
          </a:p>
        </p:txBody>
      </p:sp>
      <p:sp>
        <p:nvSpPr>
          <p:cNvPr id="3" name="TextBox 2">
            <a:extLst>
              <a:ext uri="{FF2B5EF4-FFF2-40B4-BE49-F238E27FC236}">
                <a16:creationId xmlns:a16="http://schemas.microsoft.com/office/drawing/2014/main" id="{34D2550A-7598-B515-29FD-8DFACD222F99}"/>
              </a:ext>
            </a:extLst>
          </p:cNvPr>
          <p:cNvSpPr txBox="1"/>
          <p:nvPr/>
        </p:nvSpPr>
        <p:spPr>
          <a:xfrm>
            <a:off x="558800" y="406400"/>
            <a:ext cx="10795000" cy="523220"/>
          </a:xfrm>
          <a:prstGeom prst="rect">
            <a:avLst/>
          </a:prstGeom>
          <a:noFill/>
        </p:spPr>
        <p:txBody>
          <a:bodyPr wrap="square" rtlCol="0">
            <a:spAutoFit/>
          </a:bodyPr>
          <a:lstStyle/>
          <a:p>
            <a:r>
              <a:rPr lang="en-US" sz="2800" b="1" dirty="0">
                <a:solidFill>
                  <a:srgbClr val="2C3D50"/>
                </a:solidFill>
                <a:latin typeface="Montserrat" pitchFamily="2" charset="77"/>
              </a:rPr>
              <a:t>The </a:t>
            </a:r>
            <a:r>
              <a:rPr lang="en-US" sz="2800" b="1" dirty="0" err="1">
                <a:solidFill>
                  <a:srgbClr val="2C3D50"/>
                </a:solidFill>
                <a:latin typeface="Montserrat" pitchFamily="2" charset="77"/>
              </a:rPr>
              <a:t>PyClone</a:t>
            </a:r>
            <a:r>
              <a:rPr lang="en-US" sz="2800" b="1" dirty="0">
                <a:solidFill>
                  <a:srgbClr val="2C3D50"/>
                </a:solidFill>
                <a:latin typeface="Montserrat" pitchFamily="2" charset="77"/>
              </a:rPr>
              <a:t>-Stream Pipeline: Core Idea</a:t>
            </a:r>
            <a:endParaRPr lang="en-JP" sz="2800" b="1" i="1" dirty="0">
              <a:solidFill>
                <a:srgbClr val="2C3D50"/>
              </a:solidFill>
              <a:latin typeface="Montserrat" pitchFamily="2" charset="77"/>
            </a:endParaRPr>
          </a:p>
        </p:txBody>
      </p:sp>
      <p:sp>
        <p:nvSpPr>
          <p:cNvPr id="7" name="TextBox 6">
            <a:extLst>
              <a:ext uri="{FF2B5EF4-FFF2-40B4-BE49-F238E27FC236}">
                <a16:creationId xmlns:a16="http://schemas.microsoft.com/office/drawing/2014/main" id="{CDF98DDC-2193-6B39-0CDB-0721A32EE354}"/>
              </a:ext>
            </a:extLst>
          </p:cNvPr>
          <p:cNvSpPr txBox="1"/>
          <p:nvPr/>
        </p:nvSpPr>
        <p:spPr>
          <a:xfrm>
            <a:off x="3931864" y="2026814"/>
            <a:ext cx="4450136" cy="461665"/>
          </a:xfrm>
          <a:prstGeom prst="rect">
            <a:avLst/>
          </a:prstGeom>
          <a:noFill/>
        </p:spPr>
        <p:txBody>
          <a:bodyPr wrap="square" rtlCol="0">
            <a:spAutoFit/>
          </a:bodyPr>
          <a:lstStyle/>
          <a:p>
            <a:pPr algn="ctr"/>
            <a:r>
              <a:rPr lang="en-US" sz="2400" b="1" dirty="0">
                <a:solidFill>
                  <a:srgbClr val="FF9933"/>
                </a:solidFill>
                <a:latin typeface="Montserrat" pitchFamily="2" charset="77"/>
              </a:rPr>
              <a:t>Automated &amp; Incremental</a:t>
            </a:r>
            <a:endParaRPr lang="en-JP" sz="2400" b="1" dirty="0">
              <a:solidFill>
                <a:srgbClr val="FF9933"/>
              </a:solidFill>
              <a:latin typeface="Montserrat" pitchFamily="2" charset="77"/>
            </a:endParaRPr>
          </a:p>
        </p:txBody>
      </p:sp>
      <p:sp>
        <p:nvSpPr>
          <p:cNvPr id="8" name="TextBox 7">
            <a:extLst>
              <a:ext uri="{FF2B5EF4-FFF2-40B4-BE49-F238E27FC236}">
                <a16:creationId xmlns:a16="http://schemas.microsoft.com/office/drawing/2014/main" id="{2C5FFDE2-9C14-37C4-154A-3A5906BBC76C}"/>
              </a:ext>
            </a:extLst>
          </p:cNvPr>
          <p:cNvSpPr txBox="1"/>
          <p:nvPr/>
        </p:nvSpPr>
        <p:spPr>
          <a:xfrm>
            <a:off x="7432346" y="4844116"/>
            <a:ext cx="4084836" cy="461665"/>
          </a:xfrm>
          <a:prstGeom prst="rect">
            <a:avLst/>
          </a:prstGeom>
          <a:noFill/>
        </p:spPr>
        <p:txBody>
          <a:bodyPr wrap="square" rtlCol="0">
            <a:spAutoFit/>
          </a:bodyPr>
          <a:lstStyle/>
          <a:p>
            <a:pPr algn="ctr"/>
            <a:r>
              <a:rPr lang="en-US" sz="2400" b="1" dirty="0">
                <a:solidFill>
                  <a:srgbClr val="FF9933"/>
                </a:solidFill>
                <a:latin typeface="Montserrat" pitchFamily="2" charset="77"/>
              </a:rPr>
              <a:t>Reproducible</a:t>
            </a:r>
            <a:endParaRPr lang="en-JP" sz="2400" b="1" dirty="0">
              <a:solidFill>
                <a:srgbClr val="FF9933"/>
              </a:solidFill>
              <a:latin typeface="Montserrat" pitchFamily="2" charset="77"/>
            </a:endParaRPr>
          </a:p>
        </p:txBody>
      </p:sp>
      <p:sp>
        <p:nvSpPr>
          <p:cNvPr id="9" name="TextBox 8">
            <a:extLst>
              <a:ext uri="{FF2B5EF4-FFF2-40B4-BE49-F238E27FC236}">
                <a16:creationId xmlns:a16="http://schemas.microsoft.com/office/drawing/2014/main" id="{97AF7276-AC91-D0A9-C943-C467C5A27775}"/>
              </a:ext>
            </a:extLst>
          </p:cNvPr>
          <p:cNvSpPr txBox="1"/>
          <p:nvPr/>
        </p:nvSpPr>
        <p:spPr>
          <a:xfrm>
            <a:off x="674814" y="4844115"/>
            <a:ext cx="3807383" cy="461665"/>
          </a:xfrm>
          <a:prstGeom prst="rect">
            <a:avLst/>
          </a:prstGeom>
          <a:noFill/>
        </p:spPr>
        <p:txBody>
          <a:bodyPr wrap="square" rtlCol="0">
            <a:spAutoFit/>
          </a:bodyPr>
          <a:lstStyle/>
          <a:p>
            <a:pPr algn="ctr"/>
            <a:r>
              <a:rPr lang="en-US" sz="2400" b="1" dirty="0">
                <a:solidFill>
                  <a:srgbClr val="FF9933"/>
                </a:solidFill>
                <a:latin typeface="Montserrat" pitchFamily="2" charset="77"/>
              </a:rPr>
              <a:t>Self-growing</a:t>
            </a:r>
            <a:endParaRPr lang="en-JP" sz="2400" b="1" dirty="0">
              <a:solidFill>
                <a:srgbClr val="FF9933"/>
              </a:solidFill>
              <a:latin typeface="Montserrat" pitchFamily="2" charset="77"/>
            </a:endParaRPr>
          </a:p>
        </p:txBody>
      </p:sp>
      <p:graphicFrame>
        <p:nvGraphicFramePr>
          <p:cNvPr id="20" name="Diagram 19">
            <a:extLst>
              <a:ext uri="{FF2B5EF4-FFF2-40B4-BE49-F238E27FC236}">
                <a16:creationId xmlns:a16="http://schemas.microsoft.com/office/drawing/2014/main" id="{B145A6DE-89E5-00E6-6DA6-BBAB21188B72}"/>
              </a:ext>
            </a:extLst>
          </p:cNvPr>
          <p:cNvGraphicFramePr/>
          <p:nvPr>
            <p:extLst>
              <p:ext uri="{D42A27DB-BD31-4B8C-83A1-F6EECF244321}">
                <p14:modId xmlns:p14="http://schemas.microsoft.com/office/powerpoint/2010/main" val="3731463579"/>
              </p:ext>
            </p:extLst>
          </p:nvPr>
        </p:nvGraphicFramePr>
        <p:xfrm>
          <a:off x="2504575" y="1572667"/>
          <a:ext cx="7182848" cy="4437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Repeat with solid fill">
            <a:extLst>
              <a:ext uri="{FF2B5EF4-FFF2-40B4-BE49-F238E27FC236}">
                <a16:creationId xmlns:a16="http://schemas.microsoft.com/office/drawing/2014/main" id="{25602B8E-FCBB-945B-348A-BA4B08652D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33514" y="4383674"/>
            <a:ext cx="1197665" cy="1197665"/>
          </a:xfrm>
          <a:prstGeom prst="rect">
            <a:avLst/>
          </a:prstGeom>
        </p:spPr>
      </p:pic>
      <p:pic>
        <p:nvPicPr>
          <p:cNvPr id="11" name="Graphic 10" descr="Wilting Pot Plant with solid fill">
            <a:extLst>
              <a:ext uri="{FF2B5EF4-FFF2-40B4-BE49-F238E27FC236}">
                <a16:creationId xmlns:a16="http://schemas.microsoft.com/office/drawing/2014/main" id="{6C002260-17A3-7816-3FDA-2BC8C8C587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0823" y="4313341"/>
            <a:ext cx="1197665" cy="1197665"/>
          </a:xfrm>
          <a:prstGeom prst="rect">
            <a:avLst/>
          </a:prstGeom>
        </p:spPr>
      </p:pic>
      <p:pic>
        <p:nvPicPr>
          <p:cNvPr id="14" name="Graphic 13" descr="Single gear with solid fill">
            <a:extLst>
              <a:ext uri="{FF2B5EF4-FFF2-40B4-BE49-F238E27FC236}">
                <a16:creationId xmlns:a16="http://schemas.microsoft.com/office/drawing/2014/main" id="{BAE0D1EE-CB02-5B6C-D2BD-7BBCEB9028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97178" y="2574258"/>
            <a:ext cx="1197643" cy="1197643"/>
          </a:xfrm>
          <a:prstGeom prst="rect">
            <a:avLst/>
          </a:prstGeom>
        </p:spPr>
      </p:pic>
    </p:spTree>
    <p:extLst>
      <p:ext uri="{BB962C8B-B14F-4D97-AF65-F5344CB8AC3E}">
        <p14:creationId xmlns:p14="http://schemas.microsoft.com/office/powerpoint/2010/main" val="1022291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0C620E-D9D7-00D2-6273-C2D39559D2DE}"/>
              </a:ext>
            </a:extLst>
          </p:cNvPr>
          <p:cNvSpPr>
            <a:spLocks noGrp="1"/>
          </p:cNvSpPr>
          <p:nvPr>
            <p:ph type="sldNum" sz="quarter" idx="12"/>
          </p:nvPr>
        </p:nvSpPr>
        <p:spPr/>
        <p:txBody>
          <a:bodyPr/>
          <a:lstStyle/>
          <a:p>
            <a:fld id="{7891106E-BC8A-1748-B318-A8BB9C3AA827}" type="slidenum">
              <a:rPr lang="en-JP" sz="2000" smtClean="0">
                <a:solidFill>
                  <a:srgbClr val="223246"/>
                </a:solidFill>
              </a:rPr>
              <a:t>13</a:t>
            </a:fld>
            <a:endParaRPr lang="en-JP" sz="2000" dirty="0">
              <a:solidFill>
                <a:srgbClr val="223246"/>
              </a:solidFill>
            </a:endParaRPr>
          </a:p>
        </p:txBody>
      </p:sp>
      <p:pic>
        <p:nvPicPr>
          <p:cNvPr id="5" name="Picture 4">
            <a:extLst>
              <a:ext uri="{FF2B5EF4-FFF2-40B4-BE49-F238E27FC236}">
                <a16:creationId xmlns:a16="http://schemas.microsoft.com/office/drawing/2014/main" id="{E369ADA1-724F-CB15-C37B-86F6315F5F61}"/>
              </a:ext>
            </a:extLst>
          </p:cNvPr>
          <p:cNvPicPr>
            <a:picLocks noChangeAspect="1"/>
          </p:cNvPicPr>
          <p:nvPr/>
        </p:nvPicPr>
        <p:blipFill>
          <a:blip r:embed="rId3"/>
          <a:stretch>
            <a:fillRect/>
          </a:stretch>
        </p:blipFill>
        <p:spPr>
          <a:xfrm>
            <a:off x="-4765862" y="-10627526"/>
            <a:ext cx="21723724" cy="28113051"/>
          </a:xfrm>
          <a:prstGeom prst="rect">
            <a:avLst/>
          </a:prstGeom>
        </p:spPr>
      </p:pic>
    </p:spTree>
    <p:extLst>
      <p:ext uri="{BB962C8B-B14F-4D97-AF65-F5344CB8AC3E}">
        <p14:creationId xmlns:p14="http://schemas.microsoft.com/office/powerpoint/2010/main" val="10388898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F29380E-2D7B-33DB-E64B-E4AF1F6FB13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2DA0C6-21F9-BEDA-0C1C-FE0B40EDA261}"/>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EA85D986-FC98-91C8-3275-158FB35ABA69}"/>
              </a:ext>
            </a:extLst>
          </p:cNvPr>
          <p:cNvSpPr>
            <a:spLocks noGrp="1"/>
          </p:cNvSpPr>
          <p:nvPr>
            <p:ph type="sldNum" sz="quarter" idx="12"/>
          </p:nvPr>
        </p:nvSpPr>
        <p:spPr/>
        <p:txBody>
          <a:bodyPr/>
          <a:lstStyle/>
          <a:p>
            <a:fld id="{7891106E-BC8A-1748-B318-A8BB9C3AA827}" type="slidenum">
              <a:rPr lang="en-JP" sz="2000" smtClean="0">
                <a:solidFill>
                  <a:srgbClr val="223246"/>
                </a:solidFill>
              </a:rPr>
              <a:t>14</a:t>
            </a:fld>
            <a:endParaRPr lang="en-JP" sz="2000" dirty="0">
              <a:solidFill>
                <a:srgbClr val="223246"/>
              </a:solidFill>
            </a:endParaRPr>
          </a:p>
        </p:txBody>
      </p:sp>
      <p:sp>
        <p:nvSpPr>
          <p:cNvPr id="3" name="TextBox 2">
            <a:extLst>
              <a:ext uri="{FF2B5EF4-FFF2-40B4-BE49-F238E27FC236}">
                <a16:creationId xmlns:a16="http://schemas.microsoft.com/office/drawing/2014/main" id="{32EA025E-A19A-95B9-93DD-0C9232132A7B}"/>
              </a:ext>
            </a:extLst>
          </p:cNvPr>
          <p:cNvSpPr txBox="1"/>
          <p:nvPr/>
        </p:nvSpPr>
        <p:spPr>
          <a:xfrm>
            <a:off x="558800" y="406400"/>
            <a:ext cx="10795000" cy="523220"/>
          </a:xfrm>
          <a:prstGeom prst="rect">
            <a:avLst/>
          </a:prstGeom>
          <a:noFill/>
        </p:spPr>
        <p:txBody>
          <a:bodyPr wrap="square" rtlCol="0">
            <a:spAutoFit/>
          </a:bodyPr>
          <a:lstStyle/>
          <a:p>
            <a:r>
              <a:rPr lang="en-US" sz="2800" b="1" dirty="0">
                <a:solidFill>
                  <a:srgbClr val="2C3D50"/>
                </a:solidFill>
                <a:latin typeface="Montserrat" pitchFamily="2" charset="77"/>
              </a:rPr>
              <a:t>The </a:t>
            </a:r>
            <a:r>
              <a:rPr lang="en-US" sz="2800" b="1" dirty="0" err="1">
                <a:solidFill>
                  <a:srgbClr val="2C3D50"/>
                </a:solidFill>
                <a:latin typeface="Montserrat" pitchFamily="2" charset="77"/>
              </a:rPr>
              <a:t>PyClone</a:t>
            </a:r>
            <a:r>
              <a:rPr lang="en-US" sz="2800" b="1" dirty="0">
                <a:solidFill>
                  <a:srgbClr val="2C3D50"/>
                </a:solidFill>
                <a:latin typeface="Montserrat" pitchFamily="2" charset="77"/>
              </a:rPr>
              <a:t>-Stream Pipeline in </a:t>
            </a:r>
            <a:r>
              <a:rPr lang="en-US" sz="2800" b="1" i="1" dirty="0">
                <a:solidFill>
                  <a:srgbClr val="2C3D50"/>
                </a:solidFill>
                <a:latin typeface="Montserrat" pitchFamily="2" charset="77"/>
              </a:rPr>
              <a:t>Three steps</a:t>
            </a:r>
            <a:endParaRPr lang="en-JP" sz="2800" b="1" i="1" dirty="0">
              <a:solidFill>
                <a:srgbClr val="2C3D50"/>
              </a:solidFill>
              <a:latin typeface="Montserrat" pitchFamily="2" charset="77"/>
            </a:endParaRPr>
          </a:p>
        </p:txBody>
      </p:sp>
      <p:sp>
        <p:nvSpPr>
          <p:cNvPr id="5" name="Donut 4">
            <a:extLst>
              <a:ext uri="{FF2B5EF4-FFF2-40B4-BE49-F238E27FC236}">
                <a16:creationId xmlns:a16="http://schemas.microsoft.com/office/drawing/2014/main" id="{FFEF6FB1-4914-7883-7FE1-A5312E9636E4}"/>
              </a:ext>
            </a:extLst>
          </p:cNvPr>
          <p:cNvSpPr/>
          <p:nvPr/>
        </p:nvSpPr>
        <p:spPr>
          <a:xfrm>
            <a:off x="-2313878" y="1755852"/>
            <a:ext cx="4627756" cy="4600498"/>
          </a:xfrm>
          <a:prstGeom prst="donut">
            <a:avLst/>
          </a:prstGeom>
          <a:solidFill>
            <a:srgbClr val="223246"/>
          </a:solidFill>
          <a:ln>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Oval 9">
            <a:extLst>
              <a:ext uri="{FF2B5EF4-FFF2-40B4-BE49-F238E27FC236}">
                <a16:creationId xmlns:a16="http://schemas.microsoft.com/office/drawing/2014/main" id="{D44928EF-A527-2CAF-4B2E-C2CC65E24A32}"/>
              </a:ext>
            </a:extLst>
          </p:cNvPr>
          <p:cNvSpPr/>
          <p:nvPr/>
        </p:nvSpPr>
        <p:spPr>
          <a:xfrm>
            <a:off x="724829" y="1752056"/>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11" name="Oval 10">
            <a:extLst>
              <a:ext uri="{FF2B5EF4-FFF2-40B4-BE49-F238E27FC236}">
                <a16:creationId xmlns:a16="http://schemas.microsoft.com/office/drawing/2014/main" id="{B9C52BBE-A24F-3F8F-C15F-871F3002A325}"/>
              </a:ext>
            </a:extLst>
          </p:cNvPr>
          <p:cNvSpPr/>
          <p:nvPr/>
        </p:nvSpPr>
        <p:spPr>
          <a:xfrm>
            <a:off x="1728439" y="3473217"/>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Oval 11">
            <a:extLst>
              <a:ext uri="{FF2B5EF4-FFF2-40B4-BE49-F238E27FC236}">
                <a16:creationId xmlns:a16="http://schemas.microsoft.com/office/drawing/2014/main" id="{6DB17E40-4D14-62D8-18B7-17E6AB1187A9}"/>
              </a:ext>
            </a:extLst>
          </p:cNvPr>
          <p:cNvSpPr/>
          <p:nvPr/>
        </p:nvSpPr>
        <p:spPr>
          <a:xfrm>
            <a:off x="724829" y="5267711"/>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9" name="Graphic 18" descr="Magnifying glass with solid fill">
            <a:extLst>
              <a:ext uri="{FF2B5EF4-FFF2-40B4-BE49-F238E27FC236}">
                <a16:creationId xmlns:a16="http://schemas.microsoft.com/office/drawing/2014/main" id="{90BB7C3E-4261-1049-9CD9-C7F14528B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162" y="2010834"/>
            <a:ext cx="648212" cy="648212"/>
          </a:xfrm>
          <a:prstGeom prst="rect">
            <a:avLst/>
          </a:prstGeom>
        </p:spPr>
      </p:pic>
      <p:pic>
        <p:nvPicPr>
          <p:cNvPr id="13" name="Graphic 12" descr="Programmer female with solid fill">
            <a:extLst>
              <a:ext uri="{FF2B5EF4-FFF2-40B4-BE49-F238E27FC236}">
                <a16:creationId xmlns:a16="http://schemas.microsoft.com/office/drawing/2014/main" id="{4A7DB842-95CC-A2E0-5BA8-F8BBCC0095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0339" y="3682562"/>
            <a:ext cx="747077" cy="747077"/>
          </a:xfrm>
          <a:prstGeom prst="rect">
            <a:avLst/>
          </a:prstGeom>
        </p:spPr>
      </p:pic>
      <p:pic>
        <p:nvPicPr>
          <p:cNvPr id="15" name="Graphic 14" descr="Database with solid fill">
            <a:extLst>
              <a:ext uri="{FF2B5EF4-FFF2-40B4-BE49-F238E27FC236}">
                <a16:creationId xmlns:a16="http://schemas.microsoft.com/office/drawing/2014/main" id="{4D2E47C7-E324-1180-0D06-0F518A6747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583" y="5532699"/>
            <a:ext cx="635791" cy="635791"/>
          </a:xfrm>
          <a:prstGeom prst="rect">
            <a:avLst/>
          </a:prstGeom>
        </p:spPr>
      </p:pic>
    </p:spTree>
    <p:extLst>
      <p:ext uri="{BB962C8B-B14F-4D97-AF65-F5344CB8AC3E}">
        <p14:creationId xmlns:p14="http://schemas.microsoft.com/office/powerpoint/2010/main" val="25238355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3EA33242-285A-7C50-C8E9-D5B2EB6DBF9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FD6855-95C9-4EE1-8009-C35DB0E40DEE}"/>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3957898-D0D4-51B7-D3C2-71C077D857D0}"/>
              </a:ext>
            </a:extLst>
          </p:cNvPr>
          <p:cNvSpPr>
            <a:spLocks noGrp="1"/>
          </p:cNvSpPr>
          <p:nvPr>
            <p:ph type="sldNum" sz="quarter" idx="12"/>
          </p:nvPr>
        </p:nvSpPr>
        <p:spPr/>
        <p:txBody>
          <a:bodyPr/>
          <a:lstStyle/>
          <a:p>
            <a:fld id="{7891106E-BC8A-1748-B318-A8BB9C3AA827}" type="slidenum">
              <a:rPr lang="en-JP" sz="2000" smtClean="0">
                <a:solidFill>
                  <a:srgbClr val="223246"/>
                </a:solidFill>
              </a:rPr>
              <a:t>15</a:t>
            </a:fld>
            <a:endParaRPr lang="en-JP" sz="2000" dirty="0">
              <a:solidFill>
                <a:srgbClr val="223246"/>
              </a:solidFill>
            </a:endParaRPr>
          </a:p>
        </p:txBody>
      </p:sp>
      <p:sp>
        <p:nvSpPr>
          <p:cNvPr id="3" name="TextBox 2">
            <a:extLst>
              <a:ext uri="{FF2B5EF4-FFF2-40B4-BE49-F238E27FC236}">
                <a16:creationId xmlns:a16="http://schemas.microsoft.com/office/drawing/2014/main" id="{459B0E29-1240-52D3-5463-B2D9246923C0}"/>
              </a:ext>
            </a:extLst>
          </p:cNvPr>
          <p:cNvSpPr txBox="1"/>
          <p:nvPr/>
        </p:nvSpPr>
        <p:spPr>
          <a:xfrm>
            <a:off x="558800" y="406400"/>
            <a:ext cx="10795000" cy="523220"/>
          </a:xfrm>
          <a:prstGeom prst="rect">
            <a:avLst/>
          </a:prstGeom>
          <a:noFill/>
        </p:spPr>
        <p:txBody>
          <a:bodyPr wrap="square" rtlCol="0">
            <a:spAutoFit/>
          </a:bodyPr>
          <a:lstStyle/>
          <a:p>
            <a:r>
              <a:rPr lang="en-US" sz="2800" b="1" dirty="0">
                <a:solidFill>
                  <a:srgbClr val="2C3D50"/>
                </a:solidFill>
                <a:latin typeface="Montserrat" pitchFamily="2" charset="77"/>
              </a:rPr>
              <a:t>Phase 1: </a:t>
            </a:r>
            <a:r>
              <a:rPr lang="en-US" sz="2800" b="1" i="1" dirty="0">
                <a:solidFill>
                  <a:srgbClr val="2C3D50"/>
                </a:solidFill>
                <a:latin typeface="Montserrat" pitchFamily="2" charset="77"/>
              </a:rPr>
              <a:t>Data Retrieval</a:t>
            </a:r>
            <a:endParaRPr lang="en-JP" sz="2800" b="1" i="1" dirty="0">
              <a:solidFill>
                <a:srgbClr val="2C3D50"/>
              </a:solidFill>
              <a:latin typeface="Montserrat" pitchFamily="2" charset="77"/>
            </a:endParaRPr>
          </a:p>
        </p:txBody>
      </p:sp>
      <p:sp>
        <p:nvSpPr>
          <p:cNvPr id="5" name="Donut 4">
            <a:extLst>
              <a:ext uri="{FF2B5EF4-FFF2-40B4-BE49-F238E27FC236}">
                <a16:creationId xmlns:a16="http://schemas.microsoft.com/office/drawing/2014/main" id="{29B42914-4F82-F54B-0DD7-7D2750F0EEF6}"/>
              </a:ext>
            </a:extLst>
          </p:cNvPr>
          <p:cNvSpPr/>
          <p:nvPr/>
        </p:nvSpPr>
        <p:spPr>
          <a:xfrm>
            <a:off x="-2313878" y="1755852"/>
            <a:ext cx="4627756" cy="4600498"/>
          </a:xfrm>
          <a:prstGeom prst="donut">
            <a:avLst/>
          </a:prstGeom>
          <a:solidFill>
            <a:srgbClr val="223246"/>
          </a:solidFill>
          <a:ln>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Oval 9">
            <a:extLst>
              <a:ext uri="{FF2B5EF4-FFF2-40B4-BE49-F238E27FC236}">
                <a16:creationId xmlns:a16="http://schemas.microsoft.com/office/drawing/2014/main" id="{BA859DFE-F909-AE9E-ED55-87BBE91B5C99}"/>
              </a:ext>
            </a:extLst>
          </p:cNvPr>
          <p:cNvSpPr/>
          <p:nvPr/>
        </p:nvSpPr>
        <p:spPr>
          <a:xfrm>
            <a:off x="558799" y="1555732"/>
            <a:ext cx="1800000" cy="1800000"/>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11" name="Oval 10">
            <a:extLst>
              <a:ext uri="{FF2B5EF4-FFF2-40B4-BE49-F238E27FC236}">
                <a16:creationId xmlns:a16="http://schemas.microsoft.com/office/drawing/2014/main" id="{3A34C98A-E7CB-B820-91F6-C4703988FA55}"/>
              </a:ext>
            </a:extLst>
          </p:cNvPr>
          <p:cNvSpPr/>
          <p:nvPr/>
        </p:nvSpPr>
        <p:spPr>
          <a:xfrm>
            <a:off x="1728439" y="3473217"/>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Oval 11">
            <a:extLst>
              <a:ext uri="{FF2B5EF4-FFF2-40B4-BE49-F238E27FC236}">
                <a16:creationId xmlns:a16="http://schemas.microsoft.com/office/drawing/2014/main" id="{05C9E239-5F40-2F61-0079-CEC49BA9584D}"/>
              </a:ext>
            </a:extLst>
          </p:cNvPr>
          <p:cNvSpPr/>
          <p:nvPr/>
        </p:nvSpPr>
        <p:spPr>
          <a:xfrm>
            <a:off x="724829" y="5267711"/>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9" name="Graphic 18" descr="Magnifying glass with solid fill">
            <a:extLst>
              <a:ext uri="{FF2B5EF4-FFF2-40B4-BE49-F238E27FC236}">
                <a16:creationId xmlns:a16="http://schemas.microsoft.com/office/drawing/2014/main" id="{F41F208D-EAAC-B9E7-8CE1-CB184DB9C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583" y="1989617"/>
            <a:ext cx="999239" cy="999239"/>
          </a:xfrm>
          <a:prstGeom prst="rect">
            <a:avLst/>
          </a:prstGeom>
        </p:spPr>
      </p:pic>
      <p:pic>
        <p:nvPicPr>
          <p:cNvPr id="13" name="Graphic 12" descr="Programmer female with solid fill">
            <a:extLst>
              <a:ext uri="{FF2B5EF4-FFF2-40B4-BE49-F238E27FC236}">
                <a16:creationId xmlns:a16="http://schemas.microsoft.com/office/drawing/2014/main" id="{4FCD6D65-06AF-CED9-8478-59909DC70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0339" y="3682562"/>
            <a:ext cx="747077" cy="747077"/>
          </a:xfrm>
          <a:prstGeom prst="rect">
            <a:avLst/>
          </a:prstGeom>
        </p:spPr>
      </p:pic>
      <p:pic>
        <p:nvPicPr>
          <p:cNvPr id="15" name="Graphic 14" descr="Database with solid fill">
            <a:extLst>
              <a:ext uri="{FF2B5EF4-FFF2-40B4-BE49-F238E27FC236}">
                <a16:creationId xmlns:a16="http://schemas.microsoft.com/office/drawing/2014/main" id="{BB079418-56C1-3DDE-03D1-7A12803020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583" y="5532699"/>
            <a:ext cx="635791" cy="635791"/>
          </a:xfrm>
          <a:prstGeom prst="rect">
            <a:avLst/>
          </a:prstGeom>
        </p:spPr>
      </p:pic>
      <p:sp>
        <p:nvSpPr>
          <p:cNvPr id="7" name="TextBox 6">
            <a:extLst>
              <a:ext uri="{FF2B5EF4-FFF2-40B4-BE49-F238E27FC236}">
                <a16:creationId xmlns:a16="http://schemas.microsoft.com/office/drawing/2014/main" id="{35B3C639-1B3B-4038-3F7C-7449A8462F22}"/>
              </a:ext>
            </a:extLst>
          </p:cNvPr>
          <p:cNvSpPr txBox="1"/>
          <p:nvPr/>
        </p:nvSpPr>
        <p:spPr>
          <a:xfrm>
            <a:off x="3060491" y="2530090"/>
            <a:ext cx="5478549"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C3D50"/>
                </a:solidFill>
                <a:latin typeface="Montserrat" pitchFamily="2" charset="77"/>
              </a:rPr>
              <a:t>Automatically</a:t>
            </a:r>
            <a:r>
              <a:rPr lang="en-US" sz="2400" dirty="0">
                <a:solidFill>
                  <a:srgbClr val="2C3D50"/>
                </a:solidFill>
                <a:latin typeface="Montserrat" pitchFamily="2" charset="77"/>
              </a:rPr>
              <a:t> discovers new </a:t>
            </a:r>
            <a:r>
              <a:rPr lang="en-US" sz="2400" dirty="0" err="1">
                <a:solidFill>
                  <a:srgbClr val="2C3D50"/>
                </a:solidFill>
                <a:latin typeface="Montserrat" pitchFamily="2" charset="77"/>
              </a:rPr>
              <a:t>AtCoder</a:t>
            </a:r>
            <a:r>
              <a:rPr lang="en-US" sz="2400" dirty="0">
                <a:solidFill>
                  <a:srgbClr val="2C3D50"/>
                </a:solidFill>
                <a:latin typeface="Montserrat" pitchFamily="2" charset="77"/>
              </a:rPr>
              <a:t> contest submissions by web-scraping</a:t>
            </a:r>
          </a:p>
          <a:p>
            <a:pPr marL="342900" indent="-342900">
              <a:buFont typeface="Arial" panose="020B0604020202020204" pitchFamily="34" charset="0"/>
              <a:buChar char="•"/>
            </a:pPr>
            <a:r>
              <a:rPr lang="en-US" sz="2400" dirty="0">
                <a:solidFill>
                  <a:srgbClr val="2C3D50"/>
                </a:solidFill>
                <a:latin typeface="Montserrat" pitchFamily="2" charset="77"/>
              </a:rPr>
              <a:t>Fetches recent </a:t>
            </a:r>
            <a:r>
              <a:rPr lang="en-US" sz="2400" b="1" dirty="0">
                <a:solidFill>
                  <a:srgbClr val="2C3D50"/>
                </a:solidFill>
                <a:latin typeface="Montserrat" pitchFamily="2" charset="77"/>
              </a:rPr>
              <a:t>accepted</a:t>
            </a:r>
            <a:r>
              <a:rPr lang="en-US" sz="2400" dirty="0">
                <a:solidFill>
                  <a:srgbClr val="2C3D50"/>
                </a:solidFill>
                <a:latin typeface="Montserrat" pitchFamily="2" charset="77"/>
              </a:rPr>
              <a:t> </a:t>
            </a:r>
            <a:r>
              <a:rPr lang="en-US" sz="2400" b="1" dirty="0">
                <a:solidFill>
                  <a:srgbClr val="2C3D50"/>
                </a:solidFill>
                <a:latin typeface="Montserrat" pitchFamily="2" charset="77"/>
              </a:rPr>
              <a:t>Python</a:t>
            </a:r>
            <a:r>
              <a:rPr lang="en-US" sz="2400" dirty="0">
                <a:solidFill>
                  <a:srgbClr val="2C3D50"/>
                </a:solidFill>
                <a:latin typeface="Montserrat" pitchFamily="2" charset="77"/>
              </a:rPr>
              <a:t> submissions</a:t>
            </a:r>
          </a:p>
          <a:p>
            <a:pPr marL="342900" indent="-342900">
              <a:buFont typeface="Arial" panose="020B0604020202020204" pitchFamily="34" charset="0"/>
              <a:buChar char="•"/>
            </a:pPr>
            <a:r>
              <a:rPr lang="en-US" sz="2400" dirty="0">
                <a:solidFill>
                  <a:srgbClr val="2C3D50"/>
                </a:solidFill>
                <a:latin typeface="Montserrat" pitchFamily="2" charset="77"/>
              </a:rPr>
              <a:t>Collects metadata (</a:t>
            </a:r>
            <a:r>
              <a:rPr lang="en-US" sz="2400" b="1" dirty="0">
                <a:solidFill>
                  <a:srgbClr val="2C3D50"/>
                </a:solidFill>
                <a:latin typeface="Montserrat" pitchFamily="2" charset="77"/>
              </a:rPr>
              <a:t>problem ID, timestamp</a:t>
            </a:r>
            <a:r>
              <a:rPr lang="en-US" sz="2400" dirty="0">
                <a:solidFill>
                  <a:srgbClr val="2C3D50"/>
                </a:solidFill>
                <a:latin typeface="Montserrat" pitchFamily="2" charset="77"/>
              </a:rPr>
              <a:t>)</a:t>
            </a:r>
          </a:p>
          <a:p>
            <a:pPr marL="342900" indent="-342900">
              <a:buFont typeface="Arial" panose="020B0604020202020204" pitchFamily="34" charset="0"/>
              <a:buChar char="•"/>
            </a:pPr>
            <a:r>
              <a:rPr lang="en-US" sz="2400" dirty="0">
                <a:solidFill>
                  <a:srgbClr val="2C3D50"/>
                </a:solidFill>
                <a:latin typeface="Montserrat" pitchFamily="2" charset="77"/>
              </a:rPr>
              <a:t>Stores </a:t>
            </a:r>
            <a:r>
              <a:rPr lang="en-US" sz="2400" b="1" dirty="0">
                <a:solidFill>
                  <a:srgbClr val="2C3D50"/>
                </a:solidFill>
                <a:latin typeface="Montserrat" pitchFamily="2" charset="77"/>
              </a:rPr>
              <a:t>raw code </a:t>
            </a:r>
            <a:r>
              <a:rPr lang="en-US" sz="2400" dirty="0">
                <a:solidFill>
                  <a:srgbClr val="2C3D50"/>
                </a:solidFill>
                <a:latin typeface="Montserrat" pitchFamily="2" charset="77"/>
              </a:rPr>
              <a:t>for downstream clone processing</a:t>
            </a:r>
          </a:p>
        </p:txBody>
      </p:sp>
      <p:sp>
        <p:nvSpPr>
          <p:cNvPr id="9" name="TextBox 8">
            <a:extLst>
              <a:ext uri="{FF2B5EF4-FFF2-40B4-BE49-F238E27FC236}">
                <a16:creationId xmlns:a16="http://schemas.microsoft.com/office/drawing/2014/main" id="{E617FF53-8624-BF3F-A1E3-FBE27F52426D}"/>
              </a:ext>
            </a:extLst>
          </p:cNvPr>
          <p:cNvSpPr txBox="1"/>
          <p:nvPr/>
        </p:nvSpPr>
        <p:spPr>
          <a:xfrm>
            <a:off x="2687416" y="1437942"/>
            <a:ext cx="8216111" cy="954107"/>
          </a:xfrm>
          <a:prstGeom prst="rect">
            <a:avLst/>
          </a:prstGeom>
          <a:noFill/>
        </p:spPr>
        <p:txBody>
          <a:bodyPr wrap="square" rtlCol="0">
            <a:spAutoFit/>
          </a:bodyPr>
          <a:lstStyle/>
          <a:p>
            <a:pPr algn="ctr"/>
            <a:r>
              <a:rPr lang="en-US" sz="2800" b="1" dirty="0">
                <a:solidFill>
                  <a:srgbClr val="FF9933"/>
                </a:solidFill>
                <a:latin typeface="Montserrat" pitchFamily="2" charset="77"/>
              </a:rPr>
              <a:t>The </a:t>
            </a:r>
            <a:r>
              <a:rPr lang="en-US" sz="2800" b="1" dirty="0" err="1">
                <a:solidFill>
                  <a:srgbClr val="FF9933"/>
                </a:solidFill>
                <a:latin typeface="Montserrat" pitchFamily="2" charset="77"/>
              </a:rPr>
              <a:t>PyClone</a:t>
            </a:r>
            <a:r>
              <a:rPr lang="en-US" sz="2800" b="1" dirty="0">
                <a:solidFill>
                  <a:srgbClr val="FF9933"/>
                </a:solidFill>
                <a:latin typeface="Montserrat" pitchFamily="2" charset="77"/>
              </a:rPr>
              <a:t>-Stream Pipeline runs in two modes: </a:t>
            </a:r>
            <a:r>
              <a:rPr lang="en-US" sz="2800" b="1" dirty="0" err="1">
                <a:solidFill>
                  <a:srgbClr val="FF9933"/>
                </a:solidFill>
                <a:latin typeface="Montserrat" pitchFamily="2" charset="77"/>
              </a:rPr>
              <a:t>daily&amp;initial</a:t>
            </a:r>
            <a:r>
              <a:rPr lang="en-US" sz="2800" b="1" dirty="0">
                <a:solidFill>
                  <a:srgbClr val="FF9933"/>
                </a:solidFill>
                <a:latin typeface="Montserrat" pitchFamily="2" charset="77"/>
              </a:rPr>
              <a:t> as background service</a:t>
            </a:r>
            <a:endParaRPr lang="en-JP" sz="2800" b="1" dirty="0">
              <a:solidFill>
                <a:srgbClr val="FF9933"/>
              </a:solidFill>
              <a:latin typeface="Montserrat" pitchFamily="2" charset="77"/>
            </a:endParaRPr>
          </a:p>
        </p:txBody>
      </p:sp>
      <p:pic>
        <p:nvPicPr>
          <p:cNvPr id="1028" name="Picture 4">
            <a:extLst>
              <a:ext uri="{FF2B5EF4-FFF2-40B4-BE49-F238E27FC236}">
                <a16:creationId xmlns:a16="http://schemas.microsoft.com/office/drawing/2014/main" id="{D0615ACC-29CB-BD4B-8E39-E64958C2AD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25578" y="3144982"/>
            <a:ext cx="1201544" cy="118535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Magnifying glass with solid fill">
            <a:extLst>
              <a:ext uri="{FF2B5EF4-FFF2-40B4-BE49-F238E27FC236}">
                <a16:creationId xmlns:a16="http://schemas.microsoft.com/office/drawing/2014/main" id="{425CCB06-ACC0-1E72-F812-65C7E8FA3D24}"/>
              </a:ext>
            </a:extLst>
          </p:cNvPr>
          <p:cNvPicPr>
            <a:picLocks noChangeAspect="1"/>
          </p:cNvPicPr>
          <p:nvPr/>
        </p:nvPicPr>
        <p:blipFill>
          <a:blip r:embed="rId3">
            <a:extLst>
              <a:ext uri="{96DAC541-7B7A-43D3-8B79-37D633B846F1}">
                <asvg:svgBlip xmlns:asvg="http://schemas.microsoft.com/office/drawing/2016/SVG/main" r:embed="rId10"/>
              </a:ext>
            </a:extLst>
          </a:blip>
          <a:stretch>
            <a:fillRect/>
          </a:stretch>
        </p:blipFill>
        <p:spPr>
          <a:xfrm>
            <a:off x="8750941" y="2626827"/>
            <a:ext cx="2882260" cy="2882260"/>
          </a:xfrm>
          <a:prstGeom prst="rect">
            <a:avLst/>
          </a:prstGeom>
        </p:spPr>
      </p:pic>
      <p:sp>
        <p:nvSpPr>
          <p:cNvPr id="20" name="TextBox 19">
            <a:extLst>
              <a:ext uri="{FF2B5EF4-FFF2-40B4-BE49-F238E27FC236}">
                <a16:creationId xmlns:a16="http://schemas.microsoft.com/office/drawing/2014/main" id="{D71A1ABB-136F-C2E5-3ED1-CF3B78D111CE}"/>
              </a:ext>
            </a:extLst>
          </p:cNvPr>
          <p:cNvSpPr txBox="1"/>
          <p:nvPr/>
        </p:nvSpPr>
        <p:spPr>
          <a:xfrm>
            <a:off x="5197444" y="6475226"/>
            <a:ext cx="2413096" cy="276999"/>
          </a:xfrm>
          <a:prstGeom prst="rect">
            <a:avLst/>
          </a:prstGeom>
          <a:noFill/>
        </p:spPr>
        <p:txBody>
          <a:bodyPr wrap="none" rtlCol="0">
            <a:spAutoFit/>
          </a:bodyPr>
          <a:lstStyle/>
          <a:p>
            <a:r>
              <a:rPr lang="en-US" sz="1200" dirty="0">
                <a:solidFill>
                  <a:srgbClr val="223246"/>
                </a:solidFill>
              </a:rPr>
              <a:t>*https://</a:t>
            </a:r>
            <a:r>
              <a:rPr lang="en-US" sz="1200" dirty="0" err="1">
                <a:solidFill>
                  <a:srgbClr val="223246"/>
                </a:solidFill>
              </a:rPr>
              <a:t>info.atcoder.jp</a:t>
            </a:r>
            <a:r>
              <a:rPr lang="en-US" sz="1200" dirty="0">
                <a:solidFill>
                  <a:srgbClr val="223246"/>
                </a:solidFill>
              </a:rPr>
              <a:t>/</a:t>
            </a:r>
            <a:r>
              <a:rPr lang="en-US" sz="1200" dirty="0" err="1">
                <a:solidFill>
                  <a:srgbClr val="223246"/>
                </a:solidFill>
              </a:rPr>
              <a:t>logoguide</a:t>
            </a:r>
            <a:endParaRPr lang="en-JP" sz="1200" dirty="0">
              <a:solidFill>
                <a:srgbClr val="223246"/>
              </a:solidFill>
            </a:endParaRPr>
          </a:p>
        </p:txBody>
      </p:sp>
      <p:sp>
        <p:nvSpPr>
          <p:cNvPr id="6" name="TextBox 5">
            <a:extLst>
              <a:ext uri="{FF2B5EF4-FFF2-40B4-BE49-F238E27FC236}">
                <a16:creationId xmlns:a16="http://schemas.microsoft.com/office/drawing/2014/main" id="{E97E9A88-7EC0-6621-AF16-42FF4EEF9D03}"/>
              </a:ext>
            </a:extLst>
          </p:cNvPr>
          <p:cNvSpPr txBox="1"/>
          <p:nvPr/>
        </p:nvSpPr>
        <p:spPr>
          <a:xfrm>
            <a:off x="8366499" y="5509087"/>
            <a:ext cx="3651144" cy="707886"/>
          </a:xfrm>
          <a:prstGeom prst="rect">
            <a:avLst/>
          </a:prstGeom>
          <a:noFill/>
        </p:spPr>
        <p:txBody>
          <a:bodyPr wrap="square" rtlCol="0">
            <a:spAutoFit/>
          </a:bodyPr>
          <a:lstStyle/>
          <a:p>
            <a:pPr algn="ctr"/>
            <a:r>
              <a:rPr lang="en-JP" sz="2000" dirty="0">
                <a:solidFill>
                  <a:srgbClr val="223246"/>
                </a:solidFill>
                <a:latin typeface="Montserrat" pitchFamily="2" charset="77"/>
                <a:ea typeface="Times New Roman" panose="02020603050405020304" pitchFamily="18" charset="0"/>
              </a:rPr>
              <a:t>C</a:t>
            </a:r>
            <a:r>
              <a:rPr lang="en-JP" sz="2000" dirty="0">
                <a:solidFill>
                  <a:srgbClr val="223246"/>
                </a:solidFill>
                <a:effectLst/>
                <a:latin typeface="Montserrat" pitchFamily="2" charset="77"/>
                <a:ea typeface="Times New Roman" panose="02020603050405020304" pitchFamily="18" charset="0"/>
              </a:rPr>
              <a:t>ompetitive programming platform: </a:t>
            </a:r>
            <a:r>
              <a:rPr lang="en-JP" sz="2000" b="1" dirty="0">
                <a:solidFill>
                  <a:srgbClr val="223246"/>
                </a:solidFill>
                <a:effectLst/>
                <a:latin typeface="Montserrat" pitchFamily="2" charset="77"/>
                <a:ea typeface="Times New Roman" panose="02020603050405020304" pitchFamily="18" charset="0"/>
              </a:rPr>
              <a:t>AtCoder</a:t>
            </a:r>
            <a:endParaRPr lang="en-JP" sz="2000" b="1" dirty="0">
              <a:solidFill>
                <a:srgbClr val="223246"/>
              </a:solidFill>
              <a:latin typeface="Montserrat" pitchFamily="2" charset="77"/>
            </a:endParaRPr>
          </a:p>
        </p:txBody>
      </p:sp>
    </p:spTree>
    <p:extLst>
      <p:ext uri="{BB962C8B-B14F-4D97-AF65-F5344CB8AC3E}">
        <p14:creationId xmlns:p14="http://schemas.microsoft.com/office/powerpoint/2010/main" val="3548699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D8F36FB-335B-AE62-5C23-DDAA5D0243F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9B2124F-C303-0343-A081-CF6009DEA694}"/>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09B65D62-3431-32A8-6775-22FC86D37734}"/>
              </a:ext>
            </a:extLst>
          </p:cNvPr>
          <p:cNvSpPr>
            <a:spLocks noGrp="1"/>
          </p:cNvSpPr>
          <p:nvPr>
            <p:ph type="sldNum" sz="quarter" idx="12"/>
          </p:nvPr>
        </p:nvSpPr>
        <p:spPr/>
        <p:txBody>
          <a:bodyPr/>
          <a:lstStyle/>
          <a:p>
            <a:fld id="{7891106E-BC8A-1748-B318-A8BB9C3AA827}" type="slidenum">
              <a:rPr lang="en-JP" sz="2000" smtClean="0">
                <a:solidFill>
                  <a:srgbClr val="223246"/>
                </a:solidFill>
              </a:rPr>
              <a:t>16</a:t>
            </a:fld>
            <a:endParaRPr lang="en-JP" sz="2000" dirty="0">
              <a:solidFill>
                <a:srgbClr val="223246"/>
              </a:solidFill>
            </a:endParaRPr>
          </a:p>
        </p:txBody>
      </p:sp>
      <p:sp>
        <p:nvSpPr>
          <p:cNvPr id="3" name="TextBox 2">
            <a:extLst>
              <a:ext uri="{FF2B5EF4-FFF2-40B4-BE49-F238E27FC236}">
                <a16:creationId xmlns:a16="http://schemas.microsoft.com/office/drawing/2014/main" id="{23FC4F08-1FF6-CACC-7CD0-ABAA006D84E9}"/>
              </a:ext>
            </a:extLst>
          </p:cNvPr>
          <p:cNvSpPr txBox="1"/>
          <p:nvPr/>
        </p:nvSpPr>
        <p:spPr>
          <a:xfrm>
            <a:off x="558800" y="406400"/>
            <a:ext cx="10795000" cy="523220"/>
          </a:xfrm>
          <a:prstGeom prst="rect">
            <a:avLst/>
          </a:prstGeom>
          <a:noFill/>
        </p:spPr>
        <p:txBody>
          <a:bodyPr wrap="square" rtlCol="0">
            <a:spAutoFit/>
          </a:bodyPr>
          <a:lstStyle/>
          <a:p>
            <a:r>
              <a:rPr lang="en-US" sz="2800" b="1" dirty="0">
                <a:solidFill>
                  <a:srgbClr val="2C3D50"/>
                </a:solidFill>
                <a:latin typeface="Montserrat" pitchFamily="2" charset="77"/>
              </a:rPr>
              <a:t>Phase 2: </a:t>
            </a:r>
            <a:r>
              <a:rPr lang="en-US" sz="2800" b="1" i="1" dirty="0">
                <a:solidFill>
                  <a:srgbClr val="2C3D50"/>
                </a:solidFill>
                <a:latin typeface="Montserrat" pitchFamily="2" charset="77"/>
              </a:rPr>
              <a:t>Data Refinement</a:t>
            </a:r>
            <a:endParaRPr lang="en-JP" sz="2800" b="1" i="1" dirty="0">
              <a:solidFill>
                <a:srgbClr val="2C3D50"/>
              </a:solidFill>
              <a:latin typeface="Montserrat" pitchFamily="2" charset="77"/>
            </a:endParaRPr>
          </a:p>
        </p:txBody>
      </p:sp>
      <p:sp>
        <p:nvSpPr>
          <p:cNvPr id="5" name="Donut 4">
            <a:extLst>
              <a:ext uri="{FF2B5EF4-FFF2-40B4-BE49-F238E27FC236}">
                <a16:creationId xmlns:a16="http://schemas.microsoft.com/office/drawing/2014/main" id="{A44A0E9E-A7CE-4B68-65F2-FC9B6E96AAAA}"/>
              </a:ext>
            </a:extLst>
          </p:cNvPr>
          <p:cNvSpPr/>
          <p:nvPr/>
        </p:nvSpPr>
        <p:spPr>
          <a:xfrm>
            <a:off x="-2313878" y="1755852"/>
            <a:ext cx="4627756" cy="4600498"/>
          </a:xfrm>
          <a:prstGeom prst="donut">
            <a:avLst/>
          </a:prstGeom>
          <a:solidFill>
            <a:srgbClr val="223246"/>
          </a:solidFill>
          <a:ln>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Oval 9">
            <a:extLst>
              <a:ext uri="{FF2B5EF4-FFF2-40B4-BE49-F238E27FC236}">
                <a16:creationId xmlns:a16="http://schemas.microsoft.com/office/drawing/2014/main" id="{A2234BE3-D2C4-D874-86AA-B828168A71E7}"/>
              </a:ext>
            </a:extLst>
          </p:cNvPr>
          <p:cNvSpPr/>
          <p:nvPr/>
        </p:nvSpPr>
        <p:spPr>
          <a:xfrm>
            <a:off x="724829" y="1752056"/>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11" name="Oval 10">
            <a:extLst>
              <a:ext uri="{FF2B5EF4-FFF2-40B4-BE49-F238E27FC236}">
                <a16:creationId xmlns:a16="http://schemas.microsoft.com/office/drawing/2014/main" id="{D4C3E004-4186-71BA-A030-F6A0E4EE2A51}"/>
              </a:ext>
            </a:extLst>
          </p:cNvPr>
          <p:cNvSpPr/>
          <p:nvPr/>
        </p:nvSpPr>
        <p:spPr>
          <a:xfrm>
            <a:off x="1634374" y="3208933"/>
            <a:ext cx="1800000" cy="1800000"/>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Oval 11">
            <a:extLst>
              <a:ext uri="{FF2B5EF4-FFF2-40B4-BE49-F238E27FC236}">
                <a16:creationId xmlns:a16="http://schemas.microsoft.com/office/drawing/2014/main" id="{5CB289DC-A61C-7592-3214-CAAD34A48A29}"/>
              </a:ext>
            </a:extLst>
          </p:cNvPr>
          <p:cNvSpPr/>
          <p:nvPr/>
        </p:nvSpPr>
        <p:spPr>
          <a:xfrm>
            <a:off x="724829" y="5267711"/>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9" name="Graphic 18" descr="Magnifying glass with solid fill">
            <a:extLst>
              <a:ext uri="{FF2B5EF4-FFF2-40B4-BE49-F238E27FC236}">
                <a16:creationId xmlns:a16="http://schemas.microsoft.com/office/drawing/2014/main" id="{506ECC5C-204A-0A67-C09C-433C7D5212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162" y="2010834"/>
            <a:ext cx="648212" cy="648212"/>
          </a:xfrm>
          <a:prstGeom prst="rect">
            <a:avLst/>
          </a:prstGeom>
        </p:spPr>
      </p:pic>
      <p:pic>
        <p:nvPicPr>
          <p:cNvPr id="13" name="Graphic 12" descr="Programmer female with solid fill">
            <a:extLst>
              <a:ext uri="{FF2B5EF4-FFF2-40B4-BE49-F238E27FC236}">
                <a16:creationId xmlns:a16="http://schemas.microsoft.com/office/drawing/2014/main" id="{88874EE0-FF6D-7E7D-6C10-9BE891A3E1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02801" y="3577360"/>
            <a:ext cx="1063146" cy="1063146"/>
          </a:xfrm>
          <a:prstGeom prst="rect">
            <a:avLst/>
          </a:prstGeom>
        </p:spPr>
      </p:pic>
      <p:pic>
        <p:nvPicPr>
          <p:cNvPr id="15" name="Graphic 14" descr="Database with solid fill">
            <a:extLst>
              <a:ext uri="{FF2B5EF4-FFF2-40B4-BE49-F238E27FC236}">
                <a16:creationId xmlns:a16="http://schemas.microsoft.com/office/drawing/2014/main" id="{E1609675-0B2C-2408-95CE-53A003F09F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583" y="5532699"/>
            <a:ext cx="635791" cy="635791"/>
          </a:xfrm>
          <a:prstGeom prst="rect">
            <a:avLst/>
          </a:prstGeom>
        </p:spPr>
      </p:pic>
      <p:sp>
        <p:nvSpPr>
          <p:cNvPr id="28" name="TextBox 27">
            <a:extLst>
              <a:ext uri="{FF2B5EF4-FFF2-40B4-BE49-F238E27FC236}">
                <a16:creationId xmlns:a16="http://schemas.microsoft.com/office/drawing/2014/main" id="{714C006E-4E4D-C1B7-6E03-A4A02C9FD7B9}"/>
              </a:ext>
            </a:extLst>
          </p:cNvPr>
          <p:cNvSpPr txBox="1"/>
          <p:nvPr/>
        </p:nvSpPr>
        <p:spPr>
          <a:xfrm>
            <a:off x="3483223" y="2489484"/>
            <a:ext cx="5127377"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C3D50"/>
                </a:solidFill>
                <a:latin typeface="Montserrat" pitchFamily="2" charset="77"/>
              </a:rPr>
              <a:t>Normalize</a:t>
            </a:r>
            <a:r>
              <a:rPr lang="en-US" sz="2400" dirty="0">
                <a:solidFill>
                  <a:srgbClr val="2C3D50"/>
                </a:solidFill>
                <a:latin typeface="Montserrat" pitchFamily="2" charset="77"/>
              </a:rPr>
              <a:t> submissions</a:t>
            </a:r>
          </a:p>
          <a:p>
            <a:pPr marL="342900" indent="-342900">
              <a:buFont typeface="Arial" panose="020B0604020202020204" pitchFamily="34" charset="0"/>
              <a:buChar char="•"/>
            </a:pPr>
            <a:r>
              <a:rPr lang="en-US" sz="2400" b="1" dirty="0">
                <a:solidFill>
                  <a:srgbClr val="2C3D50"/>
                </a:solidFill>
                <a:latin typeface="Montserrat" pitchFamily="2" charset="77"/>
              </a:rPr>
              <a:t>Filter </a:t>
            </a:r>
            <a:r>
              <a:rPr lang="en-US" sz="2400" dirty="0">
                <a:solidFill>
                  <a:srgbClr val="2C3D50"/>
                </a:solidFill>
                <a:latin typeface="Montserrat" pitchFamily="2" charset="77"/>
              </a:rPr>
              <a:t>using </a:t>
            </a:r>
            <a:r>
              <a:rPr lang="en-US" sz="2400" b="1" dirty="0">
                <a:solidFill>
                  <a:srgbClr val="2C3D50"/>
                </a:solidFill>
                <a:latin typeface="Montserrat" pitchFamily="2" charset="77"/>
              </a:rPr>
              <a:t>Nicad </a:t>
            </a:r>
            <a:r>
              <a:rPr lang="en-US" sz="2400" dirty="0">
                <a:solidFill>
                  <a:srgbClr val="2C3D50"/>
                </a:solidFill>
                <a:latin typeface="Montserrat" pitchFamily="2" charset="77"/>
              </a:rPr>
              <a:t>code clone detection tool</a:t>
            </a:r>
          </a:p>
          <a:p>
            <a:pPr lvl="1"/>
            <a:r>
              <a:rPr lang="en-US" sz="2400" dirty="0">
                <a:solidFill>
                  <a:srgbClr val="2C3D50"/>
                </a:solidFill>
                <a:latin typeface="Montserrat" pitchFamily="2" charset="77"/>
              </a:rPr>
              <a:t>→ Keep only </a:t>
            </a:r>
            <a:r>
              <a:rPr lang="en-US" sz="2400" b="1" dirty="0">
                <a:solidFill>
                  <a:srgbClr val="2C3D50"/>
                </a:solidFill>
                <a:latin typeface="Montserrat" pitchFamily="2" charset="77"/>
              </a:rPr>
              <a:t>Type-4 pairs </a:t>
            </a:r>
            <a:r>
              <a:rPr lang="en-US" sz="2400" dirty="0">
                <a:solidFill>
                  <a:srgbClr val="2C3D50"/>
                </a:solidFill>
                <a:latin typeface="Montserrat" pitchFamily="2" charset="77"/>
              </a:rPr>
              <a:t>for the dataset</a:t>
            </a:r>
          </a:p>
          <a:p>
            <a:pPr lvl="1"/>
            <a:r>
              <a:rPr lang="en-US" sz="2400" dirty="0">
                <a:solidFill>
                  <a:srgbClr val="2C3D50"/>
                </a:solidFill>
                <a:latin typeface="Montserrat" pitchFamily="2" charset="77"/>
              </a:rPr>
              <a:t>→ Threshold = 0.7</a:t>
            </a:r>
          </a:p>
          <a:p>
            <a:endParaRPr lang="en-US" sz="2400" dirty="0">
              <a:solidFill>
                <a:srgbClr val="2C3D50"/>
              </a:solidFill>
              <a:latin typeface="Montserrat" pitchFamily="2" charset="77"/>
            </a:endParaRPr>
          </a:p>
          <a:p>
            <a:pPr marL="342900" indent="-342900">
              <a:buFont typeface="Arial" panose="020B0604020202020204" pitchFamily="34" charset="0"/>
              <a:buChar char="•"/>
            </a:pPr>
            <a:r>
              <a:rPr lang="en-US" sz="2400" b="1" dirty="0">
                <a:solidFill>
                  <a:srgbClr val="2C3D50"/>
                </a:solidFill>
                <a:latin typeface="Montserrat" pitchFamily="2" charset="77"/>
              </a:rPr>
              <a:t>Output:</a:t>
            </a:r>
          </a:p>
          <a:p>
            <a:pPr lvl="1"/>
            <a:r>
              <a:rPr lang="en-US" sz="2400" dirty="0">
                <a:solidFill>
                  <a:srgbClr val="2C3D50"/>
                </a:solidFill>
                <a:latin typeface="Montserrat" pitchFamily="2" charset="77"/>
              </a:rPr>
              <a:t>→ A filtered pool of Type-4 code clone candidates</a:t>
            </a:r>
          </a:p>
        </p:txBody>
      </p:sp>
      <p:sp>
        <p:nvSpPr>
          <p:cNvPr id="40" name="TextBox 39">
            <a:extLst>
              <a:ext uri="{FF2B5EF4-FFF2-40B4-BE49-F238E27FC236}">
                <a16:creationId xmlns:a16="http://schemas.microsoft.com/office/drawing/2014/main" id="{B544AB98-2BC8-D82A-F0D3-DD2294FA2607}"/>
              </a:ext>
            </a:extLst>
          </p:cNvPr>
          <p:cNvSpPr txBox="1"/>
          <p:nvPr/>
        </p:nvSpPr>
        <p:spPr>
          <a:xfrm>
            <a:off x="8530746" y="3141573"/>
            <a:ext cx="3534862" cy="1200329"/>
          </a:xfrm>
          <a:prstGeom prst="rect">
            <a:avLst/>
          </a:prstGeom>
          <a:noFill/>
        </p:spPr>
        <p:txBody>
          <a:bodyPr wrap="square" rtlCol="0">
            <a:spAutoFit/>
          </a:bodyPr>
          <a:lstStyle/>
          <a:p>
            <a:r>
              <a:rPr lang="en-US" sz="7200" b="1" dirty="0">
                <a:solidFill>
                  <a:srgbClr val="223246"/>
                </a:solidFill>
                <a:latin typeface="Montserrat" pitchFamily="2" charset="77"/>
              </a:rPr>
              <a:t>NiCad*</a:t>
            </a:r>
            <a:endParaRPr lang="en-US" sz="7200" dirty="0">
              <a:solidFill>
                <a:srgbClr val="223246"/>
              </a:solidFill>
              <a:latin typeface="Montserrat" pitchFamily="2" charset="77"/>
            </a:endParaRPr>
          </a:p>
        </p:txBody>
      </p:sp>
      <p:sp>
        <p:nvSpPr>
          <p:cNvPr id="42" name="TextBox 41">
            <a:extLst>
              <a:ext uri="{FF2B5EF4-FFF2-40B4-BE49-F238E27FC236}">
                <a16:creationId xmlns:a16="http://schemas.microsoft.com/office/drawing/2014/main" id="{B0BFBE39-1E8D-2017-6D0C-29CA7B0716FC}"/>
              </a:ext>
            </a:extLst>
          </p:cNvPr>
          <p:cNvSpPr txBox="1"/>
          <p:nvPr/>
        </p:nvSpPr>
        <p:spPr>
          <a:xfrm>
            <a:off x="1803885" y="6397925"/>
            <a:ext cx="3358676" cy="276999"/>
          </a:xfrm>
          <a:prstGeom prst="rect">
            <a:avLst/>
          </a:prstGeom>
          <a:noFill/>
        </p:spPr>
        <p:txBody>
          <a:bodyPr wrap="none" rtlCol="0">
            <a:spAutoFit/>
          </a:bodyPr>
          <a:lstStyle/>
          <a:p>
            <a:r>
              <a:rPr lang="en-US" sz="1200" dirty="0">
                <a:solidFill>
                  <a:srgbClr val="223246"/>
                </a:solidFill>
              </a:rPr>
              <a:t>*https://</a:t>
            </a:r>
            <a:r>
              <a:rPr lang="en-US" sz="1200" dirty="0" err="1">
                <a:solidFill>
                  <a:srgbClr val="223246"/>
                </a:solidFill>
              </a:rPr>
              <a:t>ieeexplore.ieee.org</a:t>
            </a:r>
            <a:r>
              <a:rPr lang="en-US" sz="1200" dirty="0">
                <a:solidFill>
                  <a:srgbClr val="223246"/>
                </a:solidFill>
              </a:rPr>
              <a:t>/document/5970189</a:t>
            </a:r>
            <a:endParaRPr lang="en-JP" sz="1200" dirty="0">
              <a:solidFill>
                <a:srgbClr val="223246"/>
              </a:solidFill>
            </a:endParaRPr>
          </a:p>
        </p:txBody>
      </p:sp>
      <p:sp>
        <p:nvSpPr>
          <p:cNvPr id="7" name="TextBox 6">
            <a:extLst>
              <a:ext uri="{FF2B5EF4-FFF2-40B4-BE49-F238E27FC236}">
                <a16:creationId xmlns:a16="http://schemas.microsoft.com/office/drawing/2014/main" id="{657DD2AF-E933-D5AF-C6F4-A6EEE3A1F7EC}"/>
              </a:ext>
            </a:extLst>
          </p:cNvPr>
          <p:cNvSpPr txBox="1"/>
          <p:nvPr/>
        </p:nvSpPr>
        <p:spPr>
          <a:xfrm>
            <a:off x="3230341" y="1383199"/>
            <a:ext cx="4810932" cy="523220"/>
          </a:xfrm>
          <a:prstGeom prst="rect">
            <a:avLst/>
          </a:prstGeom>
          <a:noFill/>
        </p:spPr>
        <p:txBody>
          <a:bodyPr wrap="none" rtlCol="0">
            <a:spAutoFit/>
          </a:bodyPr>
          <a:lstStyle/>
          <a:p>
            <a:r>
              <a:rPr lang="en-US" sz="2800" b="1" dirty="0">
                <a:solidFill>
                  <a:srgbClr val="FF9933"/>
                </a:solidFill>
                <a:latin typeface="Montserrat" pitchFamily="2" charset="77"/>
              </a:rPr>
              <a:t>Syntactic Clone Filtering</a:t>
            </a:r>
            <a:endParaRPr lang="en-JP" sz="2800" b="1" dirty="0">
              <a:solidFill>
                <a:srgbClr val="FF9933"/>
              </a:solidFill>
              <a:latin typeface="Montserrat" pitchFamily="2" charset="77"/>
            </a:endParaRPr>
          </a:p>
        </p:txBody>
      </p:sp>
      <p:sp>
        <p:nvSpPr>
          <p:cNvPr id="38" name="TextBox 37">
            <a:extLst>
              <a:ext uri="{FF2B5EF4-FFF2-40B4-BE49-F238E27FC236}">
                <a16:creationId xmlns:a16="http://schemas.microsoft.com/office/drawing/2014/main" id="{90A7B7F0-3233-009B-9622-275106FB72D2}"/>
              </a:ext>
            </a:extLst>
          </p:cNvPr>
          <p:cNvSpPr txBox="1"/>
          <p:nvPr/>
        </p:nvSpPr>
        <p:spPr>
          <a:xfrm>
            <a:off x="12671880" y="2392747"/>
            <a:ext cx="5478549"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C3D50"/>
                </a:solidFill>
                <a:latin typeface="Montserrat" pitchFamily="2" charset="77"/>
              </a:rPr>
              <a:t>Automatically</a:t>
            </a:r>
            <a:r>
              <a:rPr lang="en-US" sz="2400" dirty="0">
                <a:solidFill>
                  <a:srgbClr val="2C3D50"/>
                </a:solidFill>
                <a:latin typeface="Montserrat" pitchFamily="2" charset="77"/>
              </a:rPr>
              <a:t> discovers new </a:t>
            </a:r>
            <a:r>
              <a:rPr lang="en-US" sz="2400" dirty="0" err="1">
                <a:solidFill>
                  <a:srgbClr val="2C3D50"/>
                </a:solidFill>
                <a:latin typeface="Montserrat" pitchFamily="2" charset="77"/>
              </a:rPr>
              <a:t>AtCoder</a:t>
            </a:r>
            <a:r>
              <a:rPr lang="en-US" sz="2400" dirty="0">
                <a:solidFill>
                  <a:srgbClr val="2C3D50"/>
                </a:solidFill>
                <a:latin typeface="Montserrat" pitchFamily="2" charset="77"/>
              </a:rPr>
              <a:t> contest submissions by web-scraping</a:t>
            </a:r>
          </a:p>
          <a:p>
            <a:pPr marL="342900" indent="-342900">
              <a:buFont typeface="Arial" panose="020B0604020202020204" pitchFamily="34" charset="0"/>
              <a:buChar char="•"/>
            </a:pPr>
            <a:r>
              <a:rPr lang="en-US" sz="2400" dirty="0">
                <a:solidFill>
                  <a:srgbClr val="2C3D50"/>
                </a:solidFill>
                <a:latin typeface="Montserrat" pitchFamily="2" charset="77"/>
              </a:rPr>
              <a:t>Fetches recent </a:t>
            </a:r>
            <a:r>
              <a:rPr lang="en-US" sz="2400" b="1" dirty="0">
                <a:solidFill>
                  <a:srgbClr val="2C3D50"/>
                </a:solidFill>
                <a:latin typeface="Montserrat" pitchFamily="2" charset="77"/>
              </a:rPr>
              <a:t>accepted</a:t>
            </a:r>
            <a:r>
              <a:rPr lang="en-US" sz="2400" dirty="0">
                <a:solidFill>
                  <a:srgbClr val="2C3D50"/>
                </a:solidFill>
                <a:latin typeface="Montserrat" pitchFamily="2" charset="77"/>
              </a:rPr>
              <a:t> </a:t>
            </a:r>
            <a:r>
              <a:rPr lang="en-US" sz="2400" b="1" dirty="0">
                <a:solidFill>
                  <a:srgbClr val="2C3D50"/>
                </a:solidFill>
                <a:latin typeface="Montserrat" pitchFamily="2" charset="77"/>
              </a:rPr>
              <a:t>Python</a:t>
            </a:r>
            <a:r>
              <a:rPr lang="en-US" sz="2400" dirty="0">
                <a:solidFill>
                  <a:srgbClr val="2C3D50"/>
                </a:solidFill>
                <a:latin typeface="Montserrat" pitchFamily="2" charset="77"/>
              </a:rPr>
              <a:t> submissions</a:t>
            </a:r>
          </a:p>
          <a:p>
            <a:pPr marL="342900" indent="-342900">
              <a:buFont typeface="Arial" panose="020B0604020202020204" pitchFamily="34" charset="0"/>
              <a:buChar char="•"/>
            </a:pPr>
            <a:r>
              <a:rPr lang="en-US" sz="2400" dirty="0">
                <a:solidFill>
                  <a:srgbClr val="2C3D50"/>
                </a:solidFill>
                <a:latin typeface="Montserrat" pitchFamily="2" charset="77"/>
              </a:rPr>
              <a:t>Collects metadata (</a:t>
            </a:r>
            <a:r>
              <a:rPr lang="en-US" sz="2400" b="1" dirty="0">
                <a:solidFill>
                  <a:srgbClr val="2C3D50"/>
                </a:solidFill>
                <a:latin typeface="Montserrat" pitchFamily="2" charset="77"/>
              </a:rPr>
              <a:t>problem ID, timestamp</a:t>
            </a:r>
            <a:r>
              <a:rPr lang="en-US" sz="2400" dirty="0">
                <a:solidFill>
                  <a:srgbClr val="2C3D50"/>
                </a:solidFill>
                <a:latin typeface="Montserrat" pitchFamily="2" charset="77"/>
              </a:rPr>
              <a:t>)</a:t>
            </a:r>
          </a:p>
          <a:p>
            <a:pPr marL="342900" indent="-342900">
              <a:buFont typeface="Arial" panose="020B0604020202020204" pitchFamily="34" charset="0"/>
              <a:buChar char="•"/>
            </a:pPr>
            <a:r>
              <a:rPr lang="en-US" sz="2400" dirty="0">
                <a:solidFill>
                  <a:srgbClr val="2C3D50"/>
                </a:solidFill>
                <a:latin typeface="Montserrat" pitchFamily="2" charset="77"/>
              </a:rPr>
              <a:t>Stores </a:t>
            </a:r>
            <a:r>
              <a:rPr lang="en-US" sz="2400" b="1" dirty="0">
                <a:solidFill>
                  <a:srgbClr val="2C3D50"/>
                </a:solidFill>
                <a:latin typeface="Montserrat" pitchFamily="2" charset="77"/>
              </a:rPr>
              <a:t>raw code </a:t>
            </a:r>
            <a:r>
              <a:rPr lang="en-US" sz="2400" dirty="0">
                <a:solidFill>
                  <a:srgbClr val="2C3D50"/>
                </a:solidFill>
                <a:latin typeface="Montserrat" pitchFamily="2" charset="77"/>
              </a:rPr>
              <a:t>for downstream clone processing</a:t>
            </a:r>
          </a:p>
        </p:txBody>
      </p:sp>
      <p:sp>
        <p:nvSpPr>
          <p:cNvPr id="39" name="TextBox 38">
            <a:extLst>
              <a:ext uri="{FF2B5EF4-FFF2-40B4-BE49-F238E27FC236}">
                <a16:creationId xmlns:a16="http://schemas.microsoft.com/office/drawing/2014/main" id="{5D20833C-16F9-1F73-FBA1-378A2EE37881}"/>
              </a:ext>
            </a:extLst>
          </p:cNvPr>
          <p:cNvSpPr txBox="1"/>
          <p:nvPr/>
        </p:nvSpPr>
        <p:spPr>
          <a:xfrm>
            <a:off x="12298805" y="1300599"/>
            <a:ext cx="8216111" cy="954107"/>
          </a:xfrm>
          <a:prstGeom prst="rect">
            <a:avLst/>
          </a:prstGeom>
          <a:noFill/>
        </p:spPr>
        <p:txBody>
          <a:bodyPr wrap="square" rtlCol="0">
            <a:spAutoFit/>
          </a:bodyPr>
          <a:lstStyle/>
          <a:p>
            <a:pPr algn="ctr"/>
            <a:r>
              <a:rPr lang="en-US" sz="2800" b="1" dirty="0">
                <a:solidFill>
                  <a:srgbClr val="FF9933"/>
                </a:solidFill>
                <a:latin typeface="Montserrat" pitchFamily="2" charset="77"/>
              </a:rPr>
              <a:t>The </a:t>
            </a:r>
            <a:r>
              <a:rPr lang="en-US" sz="2800" b="1" dirty="0" err="1">
                <a:solidFill>
                  <a:srgbClr val="FF9933"/>
                </a:solidFill>
                <a:latin typeface="Montserrat" pitchFamily="2" charset="77"/>
              </a:rPr>
              <a:t>PyClone</a:t>
            </a:r>
            <a:r>
              <a:rPr lang="en-US" sz="2800" b="1" dirty="0">
                <a:solidFill>
                  <a:srgbClr val="FF9933"/>
                </a:solidFill>
                <a:latin typeface="Montserrat" pitchFamily="2" charset="77"/>
              </a:rPr>
              <a:t>-Stream Pipeline runs in two modes: </a:t>
            </a:r>
            <a:r>
              <a:rPr lang="en-US" sz="2800" b="1" dirty="0" err="1">
                <a:solidFill>
                  <a:srgbClr val="FF9933"/>
                </a:solidFill>
                <a:latin typeface="Montserrat" pitchFamily="2" charset="77"/>
              </a:rPr>
              <a:t>daily&amp;initial</a:t>
            </a:r>
            <a:r>
              <a:rPr lang="en-US" sz="2800" b="1" dirty="0">
                <a:solidFill>
                  <a:srgbClr val="FF9933"/>
                </a:solidFill>
                <a:latin typeface="Montserrat" pitchFamily="2" charset="77"/>
              </a:rPr>
              <a:t> as background service</a:t>
            </a:r>
            <a:endParaRPr lang="en-JP" sz="2800" b="1" dirty="0">
              <a:solidFill>
                <a:srgbClr val="FF9933"/>
              </a:solidFill>
              <a:latin typeface="Montserrat" pitchFamily="2" charset="77"/>
            </a:endParaRPr>
          </a:p>
        </p:txBody>
      </p:sp>
      <p:pic>
        <p:nvPicPr>
          <p:cNvPr id="41" name="Picture 4">
            <a:extLst>
              <a:ext uri="{FF2B5EF4-FFF2-40B4-BE49-F238E27FC236}">
                <a16:creationId xmlns:a16="http://schemas.microsoft.com/office/drawing/2014/main" id="{A9452631-EAA8-84A1-2759-6DDED0F00F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36967" y="3007639"/>
            <a:ext cx="1201544" cy="1185355"/>
          </a:xfrm>
          <a:prstGeom prst="rect">
            <a:avLst/>
          </a:prstGeom>
          <a:noFill/>
          <a:extLst>
            <a:ext uri="{909E8E84-426E-40DD-AFC4-6F175D3DCCD1}">
              <a14:hiddenFill xmlns:a14="http://schemas.microsoft.com/office/drawing/2010/main">
                <a:solidFill>
                  <a:srgbClr val="FFFFFF"/>
                </a:solidFill>
              </a14:hiddenFill>
            </a:ext>
          </a:extLst>
        </p:spPr>
      </p:pic>
      <p:pic>
        <p:nvPicPr>
          <p:cNvPr id="43" name="Graphic 42" descr="Magnifying glass with solid fill">
            <a:extLst>
              <a:ext uri="{FF2B5EF4-FFF2-40B4-BE49-F238E27FC236}">
                <a16:creationId xmlns:a16="http://schemas.microsoft.com/office/drawing/2014/main" id="{D1E2B53F-BC46-4195-0791-C460F9C355C0}"/>
              </a:ext>
            </a:extLst>
          </p:cNvPr>
          <p:cNvPicPr>
            <a:picLocks noChangeAspect="1"/>
          </p:cNvPicPr>
          <p:nvPr/>
        </p:nvPicPr>
        <p:blipFill>
          <a:blip r:embed="rId3">
            <a:extLst>
              <a:ext uri="{96DAC541-7B7A-43D3-8B79-37D633B846F1}">
                <asvg:svgBlip xmlns:asvg="http://schemas.microsoft.com/office/drawing/2016/SVG/main" r:embed="rId10"/>
              </a:ext>
            </a:extLst>
          </a:blip>
          <a:stretch>
            <a:fillRect/>
          </a:stretch>
        </p:blipFill>
        <p:spPr>
          <a:xfrm>
            <a:off x="18362330" y="2489484"/>
            <a:ext cx="2882260" cy="2882260"/>
          </a:xfrm>
          <a:prstGeom prst="rect">
            <a:avLst/>
          </a:prstGeom>
        </p:spPr>
      </p:pic>
      <p:sp>
        <p:nvSpPr>
          <p:cNvPr id="44" name="TextBox 43">
            <a:extLst>
              <a:ext uri="{FF2B5EF4-FFF2-40B4-BE49-F238E27FC236}">
                <a16:creationId xmlns:a16="http://schemas.microsoft.com/office/drawing/2014/main" id="{134C762A-1A38-79EB-8994-F4DE4F4635D7}"/>
              </a:ext>
            </a:extLst>
          </p:cNvPr>
          <p:cNvSpPr txBox="1"/>
          <p:nvPr/>
        </p:nvSpPr>
        <p:spPr>
          <a:xfrm>
            <a:off x="14808833" y="6337883"/>
            <a:ext cx="2413096" cy="276999"/>
          </a:xfrm>
          <a:prstGeom prst="rect">
            <a:avLst/>
          </a:prstGeom>
          <a:noFill/>
        </p:spPr>
        <p:txBody>
          <a:bodyPr wrap="none" rtlCol="0">
            <a:spAutoFit/>
          </a:bodyPr>
          <a:lstStyle/>
          <a:p>
            <a:r>
              <a:rPr lang="en-US" sz="1200" dirty="0">
                <a:solidFill>
                  <a:srgbClr val="223246"/>
                </a:solidFill>
              </a:rPr>
              <a:t>*https://</a:t>
            </a:r>
            <a:r>
              <a:rPr lang="en-US" sz="1200" dirty="0" err="1">
                <a:solidFill>
                  <a:srgbClr val="223246"/>
                </a:solidFill>
              </a:rPr>
              <a:t>info.atcoder.jp</a:t>
            </a:r>
            <a:r>
              <a:rPr lang="en-US" sz="1200" dirty="0">
                <a:solidFill>
                  <a:srgbClr val="223246"/>
                </a:solidFill>
              </a:rPr>
              <a:t>/</a:t>
            </a:r>
            <a:r>
              <a:rPr lang="en-US" sz="1200" dirty="0" err="1">
                <a:solidFill>
                  <a:srgbClr val="223246"/>
                </a:solidFill>
              </a:rPr>
              <a:t>logoguide</a:t>
            </a:r>
            <a:endParaRPr lang="en-JP" sz="1200" dirty="0">
              <a:solidFill>
                <a:srgbClr val="223246"/>
              </a:solidFill>
            </a:endParaRPr>
          </a:p>
        </p:txBody>
      </p:sp>
      <p:sp>
        <p:nvSpPr>
          <p:cNvPr id="45" name="TextBox 44">
            <a:extLst>
              <a:ext uri="{FF2B5EF4-FFF2-40B4-BE49-F238E27FC236}">
                <a16:creationId xmlns:a16="http://schemas.microsoft.com/office/drawing/2014/main" id="{5CDB5F11-977C-C43B-4EE8-C89EA8042F3F}"/>
              </a:ext>
            </a:extLst>
          </p:cNvPr>
          <p:cNvSpPr txBox="1"/>
          <p:nvPr/>
        </p:nvSpPr>
        <p:spPr>
          <a:xfrm>
            <a:off x="17977888" y="5371744"/>
            <a:ext cx="3651144" cy="707886"/>
          </a:xfrm>
          <a:prstGeom prst="rect">
            <a:avLst/>
          </a:prstGeom>
          <a:noFill/>
        </p:spPr>
        <p:txBody>
          <a:bodyPr wrap="square" rtlCol="0">
            <a:spAutoFit/>
          </a:bodyPr>
          <a:lstStyle/>
          <a:p>
            <a:pPr algn="ctr"/>
            <a:r>
              <a:rPr lang="en-JP" sz="2000" dirty="0">
                <a:solidFill>
                  <a:srgbClr val="223246"/>
                </a:solidFill>
                <a:latin typeface="Montserrat" pitchFamily="2" charset="77"/>
                <a:ea typeface="Times New Roman" panose="02020603050405020304" pitchFamily="18" charset="0"/>
              </a:rPr>
              <a:t>C</a:t>
            </a:r>
            <a:r>
              <a:rPr lang="en-JP" sz="2000" dirty="0">
                <a:solidFill>
                  <a:srgbClr val="223246"/>
                </a:solidFill>
                <a:effectLst/>
                <a:latin typeface="Montserrat" pitchFamily="2" charset="77"/>
                <a:ea typeface="Times New Roman" panose="02020603050405020304" pitchFamily="18" charset="0"/>
              </a:rPr>
              <a:t>ompetitive programming platform: </a:t>
            </a:r>
            <a:r>
              <a:rPr lang="en-JP" sz="2000" b="1" dirty="0">
                <a:solidFill>
                  <a:srgbClr val="223246"/>
                </a:solidFill>
                <a:effectLst/>
                <a:latin typeface="Montserrat" pitchFamily="2" charset="77"/>
                <a:ea typeface="Times New Roman" panose="02020603050405020304" pitchFamily="18" charset="0"/>
              </a:rPr>
              <a:t>AtCoder</a:t>
            </a:r>
            <a:endParaRPr lang="en-JP" sz="2000" b="1" dirty="0">
              <a:solidFill>
                <a:srgbClr val="223246"/>
              </a:solidFill>
              <a:latin typeface="Montserrat" pitchFamily="2" charset="77"/>
            </a:endParaRPr>
          </a:p>
        </p:txBody>
      </p:sp>
    </p:spTree>
    <p:extLst>
      <p:ext uri="{BB962C8B-B14F-4D97-AF65-F5344CB8AC3E}">
        <p14:creationId xmlns:p14="http://schemas.microsoft.com/office/powerpoint/2010/main" val="42131154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CE414964-6301-5ED1-6C76-1997DDEE834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48698A-4783-0403-EB80-E09F3C453212}"/>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0D8D099A-C454-D118-BA4E-00103730E5B8}"/>
              </a:ext>
            </a:extLst>
          </p:cNvPr>
          <p:cNvSpPr>
            <a:spLocks noGrp="1"/>
          </p:cNvSpPr>
          <p:nvPr>
            <p:ph type="sldNum" sz="quarter" idx="12"/>
          </p:nvPr>
        </p:nvSpPr>
        <p:spPr/>
        <p:txBody>
          <a:bodyPr/>
          <a:lstStyle/>
          <a:p>
            <a:fld id="{7891106E-BC8A-1748-B318-A8BB9C3AA827}" type="slidenum">
              <a:rPr lang="en-JP" sz="2000" smtClean="0">
                <a:solidFill>
                  <a:srgbClr val="223246"/>
                </a:solidFill>
              </a:rPr>
              <a:t>17</a:t>
            </a:fld>
            <a:endParaRPr lang="en-JP" sz="2000" dirty="0">
              <a:solidFill>
                <a:srgbClr val="223246"/>
              </a:solidFill>
            </a:endParaRPr>
          </a:p>
        </p:txBody>
      </p:sp>
      <p:sp>
        <p:nvSpPr>
          <p:cNvPr id="3" name="TextBox 2">
            <a:extLst>
              <a:ext uri="{FF2B5EF4-FFF2-40B4-BE49-F238E27FC236}">
                <a16:creationId xmlns:a16="http://schemas.microsoft.com/office/drawing/2014/main" id="{92659D6C-9A37-6767-0ED7-3103529AFD70}"/>
              </a:ext>
            </a:extLst>
          </p:cNvPr>
          <p:cNvSpPr txBox="1"/>
          <p:nvPr/>
        </p:nvSpPr>
        <p:spPr>
          <a:xfrm>
            <a:off x="558800" y="406400"/>
            <a:ext cx="10795000" cy="523220"/>
          </a:xfrm>
          <a:prstGeom prst="rect">
            <a:avLst/>
          </a:prstGeom>
          <a:noFill/>
        </p:spPr>
        <p:txBody>
          <a:bodyPr wrap="square" rtlCol="0">
            <a:spAutoFit/>
          </a:bodyPr>
          <a:lstStyle/>
          <a:p>
            <a:r>
              <a:rPr lang="en-US" sz="2800" b="1" dirty="0">
                <a:solidFill>
                  <a:srgbClr val="2C3D50"/>
                </a:solidFill>
                <a:latin typeface="Montserrat" pitchFamily="2" charset="77"/>
              </a:rPr>
              <a:t>Phase 3: </a:t>
            </a:r>
            <a:r>
              <a:rPr lang="en-US" sz="2800" b="1" i="1" dirty="0">
                <a:solidFill>
                  <a:srgbClr val="2C3D50"/>
                </a:solidFill>
                <a:latin typeface="Montserrat" pitchFamily="2" charset="77"/>
              </a:rPr>
              <a:t>Data Clustering</a:t>
            </a:r>
            <a:endParaRPr lang="en-JP" sz="2800" b="1" i="1" dirty="0">
              <a:solidFill>
                <a:srgbClr val="2C3D50"/>
              </a:solidFill>
              <a:latin typeface="Montserrat" pitchFamily="2" charset="77"/>
            </a:endParaRPr>
          </a:p>
        </p:txBody>
      </p:sp>
      <p:sp>
        <p:nvSpPr>
          <p:cNvPr id="5" name="Donut 4">
            <a:extLst>
              <a:ext uri="{FF2B5EF4-FFF2-40B4-BE49-F238E27FC236}">
                <a16:creationId xmlns:a16="http://schemas.microsoft.com/office/drawing/2014/main" id="{B047677E-84E4-6065-7DC5-5B29C6CB4F24}"/>
              </a:ext>
            </a:extLst>
          </p:cNvPr>
          <p:cNvSpPr/>
          <p:nvPr/>
        </p:nvSpPr>
        <p:spPr>
          <a:xfrm>
            <a:off x="-2313878" y="1755852"/>
            <a:ext cx="4627756" cy="4600498"/>
          </a:xfrm>
          <a:prstGeom prst="donut">
            <a:avLst/>
          </a:prstGeom>
          <a:solidFill>
            <a:srgbClr val="223246"/>
          </a:solidFill>
          <a:ln>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
        <p:nvSpPr>
          <p:cNvPr id="10" name="Oval 9">
            <a:extLst>
              <a:ext uri="{FF2B5EF4-FFF2-40B4-BE49-F238E27FC236}">
                <a16:creationId xmlns:a16="http://schemas.microsoft.com/office/drawing/2014/main" id="{FFE1CC3F-5BC8-ADB2-FBCC-723A0EB25BD5}"/>
              </a:ext>
            </a:extLst>
          </p:cNvPr>
          <p:cNvSpPr/>
          <p:nvPr/>
        </p:nvSpPr>
        <p:spPr>
          <a:xfrm>
            <a:off x="724829" y="1752056"/>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11" name="Oval 10">
            <a:extLst>
              <a:ext uri="{FF2B5EF4-FFF2-40B4-BE49-F238E27FC236}">
                <a16:creationId xmlns:a16="http://schemas.microsoft.com/office/drawing/2014/main" id="{DBD57C67-8C98-0445-7FFA-554E66ECD638}"/>
              </a:ext>
            </a:extLst>
          </p:cNvPr>
          <p:cNvSpPr/>
          <p:nvPr/>
        </p:nvSpPr>
        <p:spPr>
          <a:xfrm>
            <a:off x="1728439" y="3473217"/>
            <a:ext cx="1170878" cy="1165768"/>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Oval 11">
            <a:extLst>
              <a:ext uri="{FF2B5EF4-FFF2-40B4-BE49-F238E27FC236}">
                <a16:creationId xmlns:a16="http://schemas.microsoft.com/office/drawing/2014/main" id="{D70C34E4-AFED-D2F1-807F-26A51DE85A00}"/>
              </a:ext>
            </a:extLst>
          </p:cNvPr>
          <p:cNvSpPr/>
          <p:nvPr/>
        </p:nvSpPr>
        <p:spPr>
          <a:xfrm>
            <a:off x="558800" y="4928904"/>
            <a:ext cx="1800000" cy="1800000"/>
          </a:xfrm>
          <a:prstGeom prst="ellipse">
            <a:avLst/>
          </a:prstGeom>
          <a:solidFill>
            <a:srgbClr val="FF9933"/>
          </a:solidFill>
          <a:ln>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9" name="Graphic 18" descr="Magnifying glass with solid fill">
            <a:extLst>
              <a:ext uri="{FF2B5EF4-FFF2-40B4-BE49-F238E27FC236}">
                <a16:creationId xmlns:a16="http://schemas.microsoft.com/office/drawing/2014/main" id="{7C17FEA7-F065-78B4-A5A3-5DAA794279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162" y="2010834"/>
            <a:ext cx="648212" cy="648212"/>
          </a:xfrm>
          <a:prstGeom prst="rect">
            <a:avLst/>
          </a:prstGeom>
        </p:spPr>
      </p:pic>
      <p:pic>
        <p:nvPicPr>
          <p:cNvPr id="13" name="Graphic 12" descr="Programmer female with solid fill">
            <a:extLst>
              <a:ext uri="{FF2B5EF4-FFF2-40B4-BE49-F238E27FC236}">
                <a16:creationId xmlns:a16="http://schemas.microsoft.com/office/drawing/2014/main" id="{25DF18ED-DABC-64A8-51AE-42EBC221A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0339" y="3682562"/>
            <a:ext cx="747077" cy="747077"/>
          </a:xfrm>
          <a:prstGeom prst="rect">
            <a:avLst/>
          </a:prstGeom>
        </p:spPr>
      </p:pic>
      <p:pic>
        <p:nvPicPr>
          <p:cNvPr id="15" name="Graphic 14" descr="Database with solid fill">
            <a:extLst>
              <a:ext uri="{FF2B5EF4-FFF2-40B4-BE49-F238E27FC236}">
                <a16:creationId xmlns:a16="http://schemas.microsoft.com/office/drawing/2014/main" id="{6D9F6085-87FB-865C-0794-271AE7CC65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7512" y="5307859"/>
            <a:ext cx="1042090" cy="1042090"/>
          </a:xfrm>
          <a:prstGeom prst="rect">
            <a:avLst/>
          </a:prstGeom>
        </p:spPr>
      </p:pic>
      <p:sp>
        <p:nvSpPr>
          <p:cNvPr id="35" name="TextBox 34">
            <a:extLst>
              <a:ext uri="{FF2B5EF4-FFF2-40B4-BE49-F238E27FC236}">
                <a16:creationId xmlns:a16="http://schemas.microsoft.com/office/drawing/2014/main" id="{08A6C95D-766F-6F8C-49F3-83CCF702B51C}"/>
              </a:ext>
            </a:extLst>
          </p:cNvPr>
          <p:cNvSpPr txBox="1"/>
          <p:nvPr/>
        </p:nvSpPr>
        <p:spPr>
          <a:xfrm>
            <a:off x="3274920" y="2578772"/>
            <a:ext cx="5816969"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C3D50"/>
                </a:solidFill>
                <a:latin typeface="Montserrat" pitchFamily="2" charset="77"/>
              </a:rPr>
              <a:t>Group surviving Type-4 clones by problem ID and </a:t>
            </a:r>
            <a:r>
              <a:rPr lang="en-US" sz="2400" b="1" dirty="0">
                <a:solidFill>
                  <a:srgbClr val="2C3D50"/>
                </a:solidFill>
                <a:latin typeface="Montserrat" pitchFamily="2" charset="77"/>
              </a:rPr>
              <a:t>create clone pairs</a:t>
            </a:r>
          </a:p>
          <a:p>
            <a:pPr marL="342900" indent="-342900">
              <a:buFont typeface="Arial" panose="020B0604020202020204" pitchFamily="34" charset="0"/>
              <a:buChar char="•"/>
            </a:pPr>
            <a:r>
              <a:rPr lang="en-US" sz="2400" dirty="0">
                <a:solidFill>
                  <a:srgbClr val="2C3D50"/>
                </a:solidFill>
                <a:latin typeface="Montserrat" pitchFamily="2" charset="77"/>
              </a:rPr>
              <a:t>Form </a:t>
            </a:r>
            <a:r>
              <a:rPr lang="en-US" sz="2400" b="1" dirty="0">
                <a:solidFill>
                  <a:srgbClr val="2C3D50"/>
                </a:solidFill>
                <a:latin typeface="Montserrat" pitchFamily="2" charset="77"/>
              </a:rPr>
              <a:t>Type-4 clusters</a:t>
            </a:r>
          </a:p>
          <a:p>
            <a:pPr marL="342900" indent="-342900">
              <a:buFont typeface="Arial" panose="020B0604020202020204" pitchFamily="34" charset="0"/>
              <a:buChar char="•"/>
            </a:pPr>
            <a:r>
              <a:rPr lang="en-US" sz="2400" dirty="0">
                <a:solidFill>
                  <a:srgbClr val="2C3D50"/>
                </a:solidFill>
                <a:latin typeface="Montserrat" pitchFamily="2" charset="77"/>
              </a:rPr>
              <a:t>Continuously add clusters to the </a:t>
            </a:r>
            <a:r>
              <a:rPr lang="en-US" sz="2400" b="1" dirty="0">
                <a:solidFill>
                  <a:srgbClr val="2C3D50"/>
                </a:solidFill>
                <a:latin typeface="Montserrat" pitchFamily="2" charset="77"/>
              </a:rPr>
              <a:t>live, growing dataset</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4B97A3CB-05F4-1ECF-16CD-5EB960012CC6}"/>
              </a:ext>
            </a:extLst>
          </p:cNvPr>
          <p:cNvSpPr txBox="1"/>
          <p:nvPr/>
        </p:nvSpPr>
        <p:spPr>
          <a:xfrm>
            <a:off x="3230341" y="1383199"/>
            <a:ext cx="6413935" cy="523220"/>
          </a:xfrm>
          <a:prstGeom prst="rect">
            <a:avLst/>
          </a:prstGeom>
          <a:noFill/>
        </p:spPr>
        <p:txBody>
          <a:bodyPr wrap="none" rtlCol="0">
            <a:spAutoFit/>
          </a:bodyPr>
          <a:lstStyle/>
          <a:p>
            <a:r>
              <a:rPr lang="en-US" sz="2800" b="1" dirty="0">
                <a:solidFill>
                  <a:srgbClr val="FF9933"/>
                </a:solidFill>
                <a:latin typeface="Montserrat" pitchFamily="2" charset="77"/>
              </a:rPr>
              <a:t>Turning Code Into Clone Clusters</a:t>
            </a:r>
            <a:endParaRPr lang="en-JP" sz="2800" b="1" dirty="0">
              <a:solidFill>
                <a:srgbClr val="FF9933"/>
              </a:solidFill>
              <a:latin typeface="Montserrat" pitchFamily="2" charset="77"/>
            </a:endParaRPr>
          </a:p>
        </p:txBody>
      </p:sp>
      <p:pic>
        <p:nvPicPr>
          <p:cNvPr id="8" name="Graphic 7" descr="Server with solid fill">
            <a:extLst>
              <a:ext uri="{FF2B5EF4-FFF2-40B4-BE49-F238E27FC236}">
                <a16:creationId xmlns:a16="http://schemas.microsoft.com/office/drawing/2014/main" id="{EFA8208C-1D9C-EA3A-43F9-6B4B3FBEF5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30202" y="2917824"/>
            <a:ext cx="2266717" cy="2266717"/>
          </a:xfrm>
          <a:prstGeom prst="rect">
            <a:avLst/>
          </a:prstGeom>
        </p:spPr>
      </p:pic>
      <p:sp>
        <p:nvSpPr>
          <p:cNvPr id="9" name="TextBox 8">
            <a:extLst>
              <a:ext uri="{FF2B5EF4-FFF2-40B4-BE49-F238E27FC236}">
                <a16:creationId xmlns:a16="http://schemas.microsoft.com/office/drawing/2014/main" id="{D35CD2E6-70E2-39CD-E8D3-E0AA81E6569D}"/>
              </a:ext>
            </a:extLst>
          </p:cNvPr>
          <p:cNvSpPr txBox="1"/>
          <p:nvPr/>
        </p:nvSpPr>
        <p:spPr>
          <a:xfrm>
            <a:off x="12314202" y="2486439"/>
            <a:ext cx="5127377"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C3D50"/>
                </a:solidFill>
                <a:latin typeface="Montserrat" pitchFamily="2" charset="77"/>
              </a:rPr>
              <a:t>Normalize</a:t>
            </a:r>
            <a:r>
              <a:rPr lang="en-US" sz="2400" dirty="0">
                <a:solidFill>
                  <a:srgbClr val="2C3D50"/>
                </a:solidFill>
                <a:latin typeface="Montserrat" pitchFamily="2" charset="77"/>
              </a:rPr>
              <a:t> submissions</a:t>
            </a:r>
          </a:p>
          <a:p>
            <a:pPr marL="342900" indent="-342900">
              <a:buFont typeface="Arial" panose="020B0604020202020204" pitchFamily="34" charset="0"/>
              <a:buChar char="•"/>
            </a:pPr>
            <a:r>
              <a:rPr lang="en-US" sz="2400" b="1" dirty="0">
                <a:solidFill>
                  <a:srgbClr val="2C3D50"/>
                </a:solidFill>
                <a:latin typeface="Montserrat" pitchFamily="2" charset="77"/>
              </a:rPr>
              <a:t>Filter </a:t>
            </a:r>
            <a:r>
              <a:rPr lang="en-US" sz="2400" dirty="0">
                <a:solidFill>
                  <a:srgbClr val="2C3D50"/>
                </a:solidFill>
                <a:latin typeface="Montserrat" pitchFamily="2" charset="77"/>
              </a:rPr>
              <a:t>using </a:t>
            </a:r>
            <a:r>
              <a:rPr lang="en-US" sz="2400" b="1" dirty="0">
                <a:solidFill>
                  <a:srgbClr val="2C3D50"/>
                </a:solidFill>
                <a:latin typeface="Montserrat" pitchFamily="2" charset="77"/>
              </a:rPr>
              <a:t>Nicad </a:t>
            </a:r>
            <a:r>
              <a:rPr lang="en-US" sz="2400" dirty="0">
                <a:solidFill>
                  <a:srgbClr val="2C3D50"/>
                </a:solidFill>
                <a:latin typeface="Montserrat" pitchFamily="2" charset="77"/>
              </a:rPr>
              <a:t>code clone detection tool</a:t>
            </a:r>
          </a:p>
          <a:p>
            <a:pPr lvl="1"/>
            <a:r>
              <a:rPr lang="en-US" sz="2400" dirty="0">
                <a:solidFill>
                  <a:srgbClr val="2C3D50"/>
                </a:solidFill>
                <a:latin typeface="Montserrat" pitchFamily="2" charset="77"/>
              </a:rPr>
              <a:t>→ Keep only </a:t>
            </a:r>
            <a:r>
              <a:rPr lang="en-US" sz="2400" b="1" dirty="0">
                <a:solidFill>
                  <a:srgbClr val="2C3D50"/>
                </a:solidFill>
                <a:latin typeface="Montserrat" pitchFamily="2" charset="77"/>
              </a:rPr>
              <a:t>Type-4 pairs </a:t>
            </a:r>
            <a:r>
              <a:rPr lang="en-US" sz="2400" dirty="0">
                <a:solidFill>
                  <a:srgbClr val="2C3D50"/>
                </a:solidFill>
                <a:latin typeface="Montserrat" pitchFamily="2" charset="77"/>
              </a:rPr>
              <a:t>for the dataset</a:t>
            </a:r>
          </a:p>
          <a:p>
            <a:endParaRPr lang="en-US" sz="2400" dirty="0">
              <a:solidFill>
                <a:srgbClr val="2C3D50"/>
              </a:solidFill>
              <a:latin typeface="Montserrat" pitchFamily="2" charset="77"/>
            </a:endParaRPr>
          </a:p>
          <a:p>
            <a:pPr marL="342900" indent="-342900">
              <a:buFont typeface="Arial" panose="020B0604020202020204" pitchFamily="34" charset="0"/>
              <a:buChar char="•"/>
            </a:pPr>
            <a:r>
              <a:rPr lang="en-US" sz="2400" b="1" dirty="0">
                <a:solidFill>
                  <a:srgbClr val="2C3D50"/>
                </a:solidFill>
                <a:latin typeface="Montserrat" pitchFamily="2" charset="77"/>
              </a:rPr>
              <a:t>Output:</a:t>
            </a:r>
          </a:p>
          <a:p>
            <a:pPr lvl="1"/>
            <a:r>
              <a:rPr lang="en-US" sz="2400" dirty="0">
                <a:solidFill>
                  <a:srgbClr val="2C3D50"/>
                </a:solidFill>
                <a:latin typeface="Montserrat" pitchFamily="2" charset="77"/>
              </a:rPr>
              <a:t>→ A filtered pool of Type-4 code clones</a:t>
            </a:r>
          </a:p>
        </p:txBody>
      </p:sp>
      <p:sp>
        <p:nvSpPr>
          <p:cNvPr id="14" name="TextBox 13">
            <a:extLst>
              <a:ext uri="{FF2B5EF4-FFF2-40B4-BE49-F238E27FC236}">
                <a16:creationId xmlns:a16="http://schemas.microsoft.com/office/drawing/2014/main" id="{45943D47-5D0F-1992-56EF-95CE16E6D84A}"/>
              </a:ext>
            </a:extLst>
          </p:cNvPr>
          <p:cNvSpPr txBox="1"/>
          <p:nvPr/>
        </p:nvSpPr>
        <p:spPr>
          <a:xfrm>
            <a:off x="17361725" y="3138528"/>
            <a:ext cx="3534862" cy="1200329"/>
          </a:xfrm>
          <a:prstGeom prst="rect">
            <a:avLst/>
          </a:prstGeom>
          <a:noFill/>
        </p:spPr>
        <p:txBody>
          <a:bodyPr wrap="square" rtlCol="0">
            <a:spAutoFit/>
          </a:bodyPr>
          <a:lstStyle/>
          <a:p>
            <a:r>
              <a:rPr lang="en-US" sz="7200" b="1" dirty="0">
                <a:solidFill>
                  <a:srgbClr val="223246"/>
                </a:solidFill>
                <a:latin typeface="Montserrat" pitchFamily="2" charset="77"/>
              </a:rPr>
              <a:t>NiCad*</a:t>
            </a:r>
            <a:endParaRPr lang="en-US" sz="7200" dirty="0">
              <a:solidFill>
                <a:srgbClr val="223246"/>
              </a:solidFill>
              <a:latin typeface="Montserrat" pitchFamily="2" charset="77"/>
            </a:endParaRPr>
          </a:p>
        </p:txBody>
      </p:sp>
      <p:sp>
        <p:nvSpPr>
          <p:cNvPr id="17" name="TextBox 16">
            <a:extLst>
              <a:ext uri="{FF2B5EF4-FFF2-40B4-BE49-F238E27FC236}">
                <a16:creationId xmlns:a16="http://schemas.microsoft.com/office/drawing/2014/main" id="{D7DE9FF7-DEBB-DD81-CE85-8B8A825D1107}"/>
              </a:ext>
            </a:extLst>
          </p:cNvPr>
          <p:cNvSpPr txBox="1"/>
          <p:nvPr/>
        </p:nvSpPr>
        <p:spPr>
          <a:xfrm>
            <a:off x="12427065" y="1383199"/>
            <a:ext cx="5014514" cy="523220"/>
          </a:xfrm>
          <a:prstGeom prst="rect">
            <a:avLst/>
          </a:prstGeom>
          <a:noFill/>
        </p:spPr>
        <p:txBody>
          <a:bodyPr wrap="none" rtlCol="0">
            <a:spAutoFit/>
          </a:bodyPr>
          <a:lstStyle/>
          <a:p>
            <a:r>
              <a:rPr lang="en-US" sz="2800" b="1" dirty="0">
                <a:solidFill>
                  <a:srgbClr val="FF9933"/>
                </a:solidFill>
                <a:latin typeface="Montserrat" pitchFamily="2" charset="77"/>
              </a:rPr>
              <a:t>Semantic Clone Grouping</a:t>
            </a:r>
            <a:endParaRPr lang="en-JP" sz="2800" b="1" dirty="0">
              <a:solidFill>
                <a:srgbClr val="FF9933"/>
              </a:solidFill>
              <a:latin typeface="Montserrat" pitchFamily="2" charset="77"/>
            </a:endParaRPr>
          </a:p>
        </p:txBody>
      </p:sp>
    </p:spTree>
    <p:extLst>
      <p:ext uri="{BB962C8B-B14F-4D97-AF65-F5344CB8AC3E}">
        <p14:creationId xmlns:p14="http://schemas.microsoft.com/office/powerpoint/2010/main" val="39806197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18</a:t>
            </a:fld>
            <a:endParaRPr lang="en-JP" sz="2000" dirty="0">
              <a:solidFill>
                <a:srgbClr val="223246"/>
              </a:solidFill>
            </a:endParaRPr>
          </a:p>
        </p:txBody>
      </p:sp>
      <p:sp>
        <p:nvSpPr>
          <p:cNvPr id="3" name="TextBox 2">
            <a:extLst>
              <a:ext uri="{FF2B5EF4-FFF2-40B4-BE49-F238E27FC236}">
                <a16:creationId xmlns:a16="http://schemas.microsoft.com/office/drawing/2014/main" id="{042EB1CE-DE21-25BC-5B21-9498691899E4}"/>
              </a:ext>
            </a:extLst>
          </p:cNvPr>
          <p:cNvSpPr txBox="1"/>
          <p:nvPr/>
        </p:nvSpPr>
        <p:spPr>
          <a:xfrm>
            <a:off x="293589" y="325666"/>
            <a:ext cx="11883572" cy="523220"/>
          </a:xfrm>
          <a:prstGeom prst="rect">
            <a:avLst/>
          </a:prstGeom>
          <a:noFill/>
        </p:spPr>
        <p:txBody>
          <a:bodyPr wrap="square" rtlCol="0">
            <a:spAutoFit/>
          </a:bodyPr>
          <a:lstStyle/>
          <a:p>
            <a:r>
              <a:rPr lang="en-US" sz="2800" b="1" dirty="0">
                <a:solidFill>
                  <a:srgbClr val="223246"/>
                </a:solidFill>
                <a:latin typeface="Montserrat" pitchFamily="2" charset="77"/>
              </a:rPr>
              <a:t>Filtering Out </a:t>
            </a:r>
            <a:r>
              <a:rPr lang="en-US" sz="2800" b="1" i="1" dirty="0">
                <a:solidFill>
                  <a:srgbClr val="223246"/>
                </a:solidFill>
                <a:latin typeface="Montserrat" pitchFamily="2" charset="77"/>
              </a:rPr>
              <a:t>Trivial Clones</a:t>
            </a:r>
            <a:endParaRPr lang="en-JP" sz="2800" b="1" i="1" dirty="0">
              <a:solidFill>
                <a:srgbClr val="223246"/>
              </a:solidFill>
              <a:latin typeface="Montserrat" pitchFamily="2" charset="77"/>
            </a:endParaRPr>
          </a:p>
        </p:txBody>
      </p:sp>
      <p:sp>
        <p:nvSpPr>
          <p:cNvPr id="5" name="TextBox 4">
            <a:extLst>
              <a:ext uri="{FF2B5EF4-FFF2-40B4-BE49-F238E27FC236}">
                <a16:creationId xmlns:a16="http://schemas.microsoft.com/office/drawing/2014/main" id="{2AB71151-C51A-8A51-B38D-057F556F8FC8}"/>
              </a:ext>
            </a:extLst>
          </p:cNvPr>
          <p:cNvSpPr txBox="1"/>
          <p:nvPr/>
        </p:nvSpPr>
        <p:spPr>
          <a:xfrm>
            <a:off x="1962560" y="1646913"/>
            <a:ext cx="8545630" cy="954107"/>
          </a:xfrm>
          <a:prstGeom prst="rect">
            <a:avLst/>
          </a:prstGeom>
          <a:noFill/>
        </p:spPr>
        <p:txBody>
          <a:bodyPr wrap="square" rtlCol="0">
            <a:spAutoFit/>
          </a:bodyPr>
          <a:lstStyle/>
          <a:p>
            <a:pPr algn="ctr"/>
            <a:r>
              <a:rPr lang="en-JP" sz="2800" b="1" dirty="0">
                <a:solidFill>
                  <a:srgbClr val="FF9933"/>
                </a:solidFill>
                <a:latin typeface="Montserrat" pitchFamily="2" charset="77"/>
              </a:rPr>
              <a:t>The NiCad </a:t>
            </a:r>
            <a:r>
              <a:rPr lang="en-JP" sz="2800" dirty="0">
                <a:solidFill>
                  <a:srgbClr val="223246"/>
                </a:solidFill>
                <a:latin typeface="Montserrat" pitchFamily="2" charset="77"/>
              </a:rPr>
              <a:t>code clone detection tool is used to categorize submissions into clone types.</a:t>
            </a:r>
          </a:p>
        </p:txBody>
      </p:sp>
      <p:graphicFrame>
        <p:nvGraphicFramePr>
          <p:cNvPr id="8" name="Diagram 7">
            <a:extLst>
              <a:ext uri="{FF2B5EF4-FFF2-40B4-BE49-F238E27FC236}">
                <a16:creationId xmlns:a16="http://schemas.microsoft.com/office/drawing/2014/main" id="{918EA925-1BDA-CBC2-FF01-D2D32CF4A04D}"/>
              </a:ext>
            </a:extLst>
          </p:cNvPr>
          <p:cNvGraphicFramePr/>
          <p:nvPr>
            <p:extLst>
              <p:ext uri="{D42A27DB-BD31-4B8C-83A1-F6EECF244321}">
                <p14:modId xmlns:p14="http://schemas.microsoft.com/office/powerpoint/2010/main" val="2791046573"/>
              </p:ext>
            </p:extLst>
          </p:nvPr>
        </p:nvGraphicFramePr>
        <p:xfrm>
          <a:off x="332467" y="2510388"/>
          <a:ext cx="11527065" cy="384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9FC5EC5-8262-60A8-A7B6-8AA401EA3A6A}"/>
              </a:ext>
            </a:extLst>
          </p:cNvPr>
          <p:cNvPicPr>
            <a:picLocks noChangeAspect="1"/>
          </p:cNvPicPr>
          <p:nvPr/>
        </p:nvPicPr>
        <p:blipFill>
          <a:blip r:embed="rId8"/>
          <a:stretch>
            <a:fillRect/>
          </a:stretch>
        </p:blipFill>
        <p:spPr>
          <a:xfrm>
            <a:off x="558800" y="3168012"/>
            <a:ext cx="2197100" cy="1536700"/>
          </a:xfrm>
          <a:prstGeom prst="rect">
            <a:avLst/>
          </a:prstGeom>
        </p:spPr>
      </p:pic>
      <p:pic>
        <p:nvPicPr>
          <p:cNvPr id="11" name="Picture 10">
            <a:extLst>
              <a:ext uri="{FF2B5EF4-FFF2-40B4-BE49-F238E27FC236}">
                <a16:creationId xmlns:a16="http://schemas.microsoft.com/office/drawing/2014/main" id="{83B32D67-7C1D-3BC4-5BE5-F7EDC25C7BAD}"/>
              </a:ext>
            </a:extLst>
          </p:cNvPr>
          <p:cNvPicPr>
            <a:picLocks noChangeAspect="1"/>
          </p:cNvPicPr>
          <p:nvPr/>
        </p:nvPicPr>
        <p:blipFill>
          <a:blip r:embed="rId9"/>
          <a:stretch>
            <a:fillRect/>
          </a:stretch>
        </p:blipFill>
        <p:spPr>
          <a:xfrm>
            <a:off x="3384551" y="3185414"/>
            <a:ext cx="2451100" cy="1473200"/>
          </a:xfrm>
          <a:prstGeom prst="rect">
            <a:avLst/>
          </a:prstGeom>
        </p:spPr>
      </p:pic>
      <p:pic>
        <p:nvPicPr>
          <p:cNvPr id="12" name="Picture 11">
            <a:extLst>
              <a:ext uri="{FF2B5EF4-FFF2-40B4-BE49-F238E27FC236}">
                <a16:creationId xmlns:a16="http://schemas.microsoft.com/office/drawing/2014/main" id="{48F585AB-93E0-D777-4FBB-B68F5FDD1CE4}"/>
              </a:ext>
            </a:extLst>
          </p:cNvPr>
          <p:cNvPicPr>
            <a:picLocks noChangeAspect="1"/>
          </p:cNvPicPr>
          <p:nvPr/>
        </p:nvPicPr>
        <p:blipFill>
          <a:blip r:embed="rId10"/>
          <a:stretch>
            <a:fillRect/>
          </a:stretch>
        </p:blipFill>
        <p:spPr>
          <a:xfrm>
            <a:off x="6500586" y="3064609"/>
            <a:ext cx="2197100" cy="1714810"/>
          </a:xfrm>
          <a:prstGeom prst="rect">
            <a:avLst/>
          </a:prstGeom>
        </p:spPr>
      </p:pic>
      <p:pic>
        <p:nvPicPr>
          <p:cNvPr id="13" name="Picture 12">
            <a:extLst>
              <a:ext uri="{FF2B5EF4-FFF2-40B4-BE49-F238E27FC236}">
                <a16:creationId xmlns:a16="http://schemas.microsoft.com/office/drawing/2014/main" id="{A5881312-0609-61B5-331B-EA4E3E001F5D}"/>
              </a:ext>
            </a:extLst>
          </p:cNvPr>
          <p:cNvPicPr>
            <a:picLocks noChangeAspect="1"/>
          </p:cNvPicPr>
          <p:nvPr/>
        </p:nvPicPr>
        <p:blipFill>
          <a:blip r:embed="rId11"/>
          <a:stretch>
            <a:fillRect/>
          </a:stretch>
        </p:blipFill>
        <p:spPr>
          <a:xfrm>
            <a:off x="9316140" y="3308415"/>
            <a:ext cx="2436865" cy="1227198"/>
          </a:xfrm>
          <a:prstGeom prst="rect">
            <a:avLst/>
          </a:prstGeom>
        </p:spPr>
      </p:pic>
    </p:spTree>
    <p:extLst>
      <p:ext uri="{BB962C8B-B14F-4D97-AF65-F5344CB8AC3E}">
        <p14:creationId xmlns:p14="http://schemas.microsoft.com/office/powerpoint/2010/main" val="20179491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8" name="Slide Number Placeholder 7">
            <a:extLst>
              <a:ext uri="{FF2B5EF4-FFF2-40B4-BE49-F238E27FC236}">
                <a16:creationId xmlns:a16="http://schemas.microsoft.com/office/drawing/2014/main" id="{67C1D3A8-6551-A48A-CBB9-597A4DEC3173}"/>
              </a:ext>
            </a:extLst>
          </p:cNvPr>
          <p:cNvSpPr>
            <a:spLocks noGrp="1"/>
          </p:cNvSpPr>
          <p:nvPr>
            <p:ph type="sldNum" sz="quarter" idx="12"/>
          </p:nvPr>
        </p:nvSpPr>
        <p:spPr/>
        <p:txBody>
          <a:bodyPr/>
          <a:lstStyle/>
          <a:p>
            <a:fld id="{7891106E-BC8A-1748-B318-A8BB9C3AA827}" type="slidenum">
              <a:rPr lang="en-JP" sz="2000" smtClean="0">
                <a:solidFill>
                  <a:srgbClr val="2C3D50"/>
                </a:solidFill>
              </a:rPr>
              <a:t>1</a:t>
            </a:fld>
            <a:endParaRPr lang="en-JP" sz="2000" dirty="0">
              <a:solidFill>
                <a:srgbClr val="2C3D50"/>
              </a:solidFill>
            </a:endParaRPr>
          </a:p>
        </p:txBody>
      </p:sp>
      <p:sp>
        <p:nvSpPr>
          <p:cNvPr id="9" name="TextBox 8">
            <a:extLst>
              <a:ext uri="{FF2B5EF4-FFF2-40B4-BE49-F238E27FC236}">
                <a16:creationId xmlns:a16="http://schemas.microsoft.com/office/drawing/2014/main" id="{D2489C62-2DF3-031B-D38F-99A1EC73906B}"/>
              </a:ext>
            </a:extLst>
          </p:cNvPr>
          <p:cNvSpPr txBox="1"/>
          <p:nvPr/>
        </p:nvSpPr>
        <p:spPr>
          <a:xfrm>
            <a:off x="558800" y="406400"/>
            <a:ext cx="3860800" cy="523220"/>
          </a:xfrm>
          <a:prstGeom prst="rect">
            <a:avLst/>
          </a:prstGeom>
          <a:noFill/>
        </p:spPr>
        <p:txBody>
          <a:bodyPr wrap="square" rtlCol="0">
            <a:spAutoFit/>
          </a:bodyPr>
          <a:lstStyle/>
          <a:p>
            <a:r>
              <a:rPr lang="en-US" sz="2800" b="1" dirty="0">
                <a:solidFill>
                  <a:srgbClr val="223246"/>
                </a:solidFill>
                <a:latin typeface="Montserrat" pitchFamily="2" charset="77"/>
              </a:rPr>
              <a:t>Roadmap</a:t>
            </a:r>
            <a:endParaRPr lang="en-JP" sz="2800" b="1" dirty="0">
              <a:solidFill>
                <a:srgbClr val="223246"/>
              </a:solidFill>
              <a:latin typeface="Montserrat" pitchFamily="2" charset="77"/>
            </a:endParaRPr>
          </a:p>
        </p:txBody>
      </p:sp>
      <p:sp>
        <p:nvSpPr>
          <p:cNvPr id="11" name="TextBox 10">
            <a:extLst>
              <a:ext uri="{FF2B5EF4-FFF2-40B4-BE49-F238E27FC236}">
                <a16:creationId xmlns:a16="http://schemas.microsoft.com/office/drawing/2014/main" id="{6E63665B-8F81-C28E-C623-6854B372C240}"/>
              </a:ext>
            </a:extLst>
          </p:cNvPr>
          <p:cNvSpPr txBox="1"/>
          <p:nvPr/>
        </p:nvSpPr>
        <p:spPr>
          <a:xfrm>
            <a:off x="558800" y="1557953"/>
            <a:ext cx="4772460" cy="6001643"/>
          </a:xfrm>
          <a:prstGeom prst="rect">
            <a:avLst/>
          </a:prstGeom>
          <a:noFill/>
        </p:spPr>
        <p:txBody>
          <a:bodyPr wrap="none" rtlCol="0">
            <a:spAutoFit/>
          </a:bodyPr>
          <a:lstStyle/>
          <a:p>
            <a:pPr marL="342900" indent="-342900">
              <a:buFont typeface="Arial" panose="020B0604020202020204" pitchFamily="34" charset="0"/>
              <a:buChar char="•"/>
            </a:pPr>
            <a:r>
              <a:rPr lang="en-US" sz="2400" b="1" dirty="0">
                <a:solidFill>
                  <a:srgbClr val="2C3E50"/>
                </a:solidFill>
                <a:latin typeface="Montserrat" pitchFamily="2" charset="77"/>
              </a:rPr>
              <a:t>Background</a:t>
            </a:r>
          </a:p>
          <a:p>
            <a:pPr marL="342900" indent="-342900">
              <a:buFont typeface="Arial" panose="020B0604020202020204" pitchFamily="34" charset="0"/>
              <a:buChar char="•"/>
            </a:pPr>
            <a:r>
              <a:rPr lang="en-US" sz="2400" b="1" dirty="0">
                <a:solidFill>
                  <a:srgbClr val="2C3E50"/>
                </a:solidFill>
                <a:latin typeface="Montserrat" pitchFamily="2" charset="77"/>
              </a:rPr>
              <a:t>Motivation</a:t>
            </a:r>
          </a:p>
          <a:p>
            <a:pPr marL="342900" indent="-342900">
              <a:buFont typeface="Arial" panose="020B0604020202020204" pitchFamily="34" charset="0"/>
              <a:buChar char="•"/>
            </a:pPr>
            <a:r>
              <a:rPr lang="en-US" sz="2400" b="1" dirty="0">
                <a:solidFill>
                  <a:srgbClr val="2C3E50"/>
                </a:solidFill>
                <a:latin typeface="Montserrat" pitchFamily="2" charset="77"/>
              </a:rPr>
              <a:t>Research Gap</a:t>
            </a:r>
          </a:p>
          <a:p>
            <a:pPr marL="342900" indent="-342900">
              <a:buFont typeface="Arial" panose="020B0604020202020204" pitchFamily="34" charset="0"/>
              <a:buChar char="•"/>
            </a:pPr>
            <a:r>
              <a:rPr lang="en-US" sz="2400" b="1" dirty="0">
                <a:solidFill>
                  <a:srgbClr val="2C3E50"/>
                </a:solidFill>
                <a:latin typeface="Montserrat" pitchFamily="2" charset="77"/>
              </a:rPr>
              <a:t>Core Idea</a:t>
            </a:r>
          </a:p>
          <a:p>
            <a:pPr marL="342900" indent="-342900">
              <a:buFont typeface="Arial" panose="020B0604020202020204" pitchFamily="34" charset="0"/>
              <a:buChar char="•"/>
            </a:pPr>
            <a:r>
              <a:rPr lang="en-US" sz="2400" b="1" dirty="0" err="1">
                <a:solidFill>
                  <a:srgbClr val="2C3E50"/>
                </a:solidFill>
                <a:latin typeface="Montserrat" pitchFamily="2" charset="77"/>
              </a:rPr>
              <a:t>PyClone</a:t>
            </a:r>
            <a:r>
              <a:rPr lang="en-US" sz="2400" b="1" dirty="0">
                <a:solidFill>
                  <a:srgbClr val="2C3E50"/>
                </a:solidFill>
                <a:latin typeface="Montserrat" pitchFamily="2" charset="77"/>
              </a:rPr>
              <a:t>-Stream Structure</a:t>
            </a:r>
          </a:p>
          <a:p>
            <a:pPr marL="342900" indent="-342900">
              <a:buFont typeface="Arial" panose="020B0604020202020204" pitchFamily="34" charset="0"/>
              <a:buChar char="•"/>
            </a:pPr>
            <a:r>
              <a:rPr lang="en-US" sz="2400" b="1" dirty="0">
                <a:solidFill>
                  <a:srgbClr val="2C3E50"/>
                </a:solidFill>
                <a:latin typeface="Montserrat" pitchFamily="2" charset="77"/>
              </a:rPr>
              <a:t>Methodology</a:t>
            </a:r>
          </a:p>
          <a:p>
            <a:pPr marL="342900" indent="-342900">
              <a:buFont typeface="Arial" panose="020B0604020202020204" pitchFamily="34" charset="0"/>
              <a:buChar char="•"/>
            </a:pPr>
            <a:r>
              <a:rPr lang="en-US" sz="2400" b="1" dirty="0">
                <a:solidFill>
                  <a:srgbClr val="2C3E50"/>
                </a:solidFill>
                <a:latin typeface="Montserrat" pitchFamily="2" charset="77"/>
              </a:rPr>
              <a:t>Dataset Statistics</a:t>
            </a:r>
          </a:p>
          <a:p>
            <a:pPr marL="342900" indent="-342900">
              <a:buFont typeface="Arial" panose="020B0604020202020204" pitchFamily="34" charset="0"/>
              <a:buChar char="•"/>
            </a:pPr>
            <a:r>
              <a:rPr lang="en-US" sz="2400" b="1" dirty="0">
                <a:solidFill>
                  <a:srgbClr val="2C3E50"/>
                </a:solidFill>
                <a:latin typeface="Montserrat" pitchFamily="2" charset="77"/>
              </a:rPr>
              <a:t>Comparison</a:t>
            </a:r>
          </a:p>
          <a:p>
            <a:pPr marL="342900" indent="-342900">
              <a:buFont typeface="Arial" panose="020B0604020202020204" pitchFamily="34" charset="0"/>
              <a:buChar char="•"/>
            </a:pPr>
            <a:r>
              <a:rPr lang="en-US" sz="2400" b="1" dirty="0">
                <a:solidFill>
                  <a:srgbClr val="2C3E50"/>
                </a:solidFill>
                <a:latin typeface="Montserrat" pitchFamily="2" charset="77"/>
              </a:rPr>
              <a:t>Contributions</a:t>
            </a:r>
          </a:p>
          <a:p>
            <a:pPr marL="342900" indent="-342900">
              <a:buFont typeface="Arial" panose="020B0604020202020204" pitchFamily="34" charset="0"/>
              <a:buChar char="•"/>
            </a:pPr>
            <a:r>
              <a:rPr lang="en-US" sz="2400" b="1" dirty="0">
                <a:solidFill>
                  <a:srgbClr val="2C3E50"/>
                </a:solidFill>
                <a:latin typeface="Montserrat" pitchFamily="2" charset="77"/>
              </a:rPr>
              <a:t>Future work</a:t>
            </a:r>
          </a:p>
          <a:p>
            <a:pPr marL="342900" indent="-342900">
              <a:buFont typeface="Arial" panose="020B0604020202020204" pitchFamily="34" charset="0"/>
              <a:buChar char="•"/>
            </a:pPr>
            <a:endParaRPr lang="en-US" sz="2400" b="1" dirty="0">
              <a:solidFill>
                <a:srgbClr val="2C3E50"/>
              </a:solidFill>
              <a:latin typeface="Montserrat" pitchFamily="2" charset="77"/>
            </a:endParaRPr>
          </a:p>
          <a:p>
            <a:endParaRPr lang="en-US" sz="2400" dirty="0">
              <a:solidFill>
                <a:srgbClr val="2C3E50"/>
              </a:solidFill>
              <a:latin typeface="Montserrat" pitchFamily="2" charset="77"/>
            </a:endParaRPr>
          </a:p>
          <a:p>
            <a:endParaRPr lang="en-US" sz="2400" b="1" dirty="0">
              <a:solidFill>
                <a:srgbClr val="FF9933"/>
              </a:solidFill>
              <a:latin typeface="Montserrat" pitchFamily="2" charset="77"/>
            </a:endParaRPr>
          </a:p>
          <a:p>
            <a:endParaRPr lang="en-US" sz="2400" b="1" dirty="0">
              <a:solidFill>
                <a:srgbClr val="FF9933"/>
              </a:solidFill>
              <a:latin typeface="Montserrat" pitchFamily="2" charset="77"/>
            </a:endParaRPr>
          </a:p>
          <a:p>
            <a:endParaRPr lang="en-US" sz="2400" b="1" dirty="0">
              <a:solidFill>
                <a:srgbClr val="FF9933"/>
              </a:solidFill>
              <a:latin typeface="Montserrat" pitchFamily="2" charset="77"/>
            </a:endParaRPr>
          </a:p>
          <a:p>
            <a:endParaRPr lang="en-JP" sz="2400" dirty="0">
              <a:solidFill>
                <a:srgbClr val="2C3E50"/>
              </a:solidFill>
              <a:latin typeface="Montserrat" pitchFamily="2" charset="77"/>
            </a:endParaRPr>
          </a:p>
        </p:txBody>
      </p:sp>
    </p:spTree>
    <p:extLst>
      <p:ext uri="{BB962C8B-B14F-4D97-AF65-F5344CB8AC3E}">
        <p14:creationId xmlns:p14="http://schemas.microsoft.com/office/powerpoint/2010/main" val="17182884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19</a:t>
            </a:fld>
            <a:endParaRPr lang="en-JP" sz="2000" dirty="0">
              <a:solidFill>
                <a:srgbClr val="223246"/>
              </a:solidFill>
            </a:endParaRPr>
          </a:p>
        </p:txBody>
      </p:sp>
      <p:sp>
        <p:nvSpPr>
          <p:cNvPr id="3" name="TextBox 2">
            <a:extLst>
              <a:ext uri="{FF2B5EF4-FFF2-40B4-BE49-F238E27FC236}">
                <a16:creationId xmlns:a16="http://schemas.microsoft.com/office/drawing/2014/main" id="{042EB1CE-DE21-25BC-5B21-9498691899E4}"/>
              </a:ext>
            </a:extLst>
          </p:cNvPr>
          <p:cNvSpPr txBox="1"/>
          <p:nvPr/>
        </p:nvSpPr>
        <p:spPr>
          <a:xfrm>
            <a:off x="293589" y="325666"/>
            <a:ext cx="11883572" cy="523220"/>
          </a:xfrm>
          <a:prstGeom prst="rect">
            <a:avLst/>
          </a:prstGeom>
          <a:noFill/>
        </p:spPr>
        <p:txBody>
          <a:bodyPr wrap="square" rtlCol="0">
            <a:spAutoFit/>
          </a:bodyPr>
          <a:lstStyle/>
          <a:p>
            <a:r>
              <a:rPr lang="en-US" sz="2800" b="1" dirty="0">
                <a:solidFill>
                  <a:srgbClr val="223246"/>
                </a:solidFill>
                <a:latin typeface="Montserrat" pitchFamily="2" charset="77"/>
              </a:rPr>
              <a:t>From All Pairs to </a:t>
            </a:r>
            <a:r>
              <a:rPr lang="en-US" sz="2800" b="1" i="1" dirty="0">
                <a:solidFill>
                  <a:srgbClr val="223246"/>
                </a:solidFill>
                <a:latin typeface="Montserrat" pitchFamily="2" charset="77"/>
              </a:rPr>
              <a:t>Type-4 Pairs</a:t>
            </a:r>
            <a:endParaRPr lang="en-JP" sz="2800" b="1" i="1" dirty="0">
              <a:solidFill>
                <a:srgbClr val="223246"/>
              </a:solidFill>
              <a:latin typeface="Montserrat" pitchFamily="2" charset="77"/>
            </a:endParaRPr>
          </a:p>
        </p:txBody>
      </p:sp>
      <p:graphicFrame>
        <p:nvGraphicFramePr>
          <p:cNvPr id="6" name="Table 5">
            <a:extLst>
              <a:ext uri="{FF2B5EF4-FFF2-40B4-BE49-F238E27FC236}">
                <a16:creationId xmlns:a16="http://schemas.microsoft.com/office/drawing/2014/main" id="{74761662-DD75-390D-3FE8-0E68819A55B7}"/>
              </a:ext>
            </a:extLst>
          </p:cNvPr>
          <p:cNvGraphicFramePr>
            <a:graphicFrameLocks noGrp="1"/>
          </p:cNvGraphicFramePr>
          <p:nvPr>
            <p:extLst>
              <p:ext uri="{D42A27DB-BD31-4B8C-83A1-F6EECF244321}">
                <p14:modId xmlns:p14="http://schemas.microsoft.com/office/powerpoint/2010/main" val="3831949300"/>
              </p:ext>
            </p:extLst>
          </p:nvPr>
        </p:nvGraphicFramePr>
        <p:xfrm>
          <a:off x="838199" y="1259723"/>
          <a:ext cx="10515600" cy="4344480"/>
        </p:xfrm>
        <a:graphic>
          <a:graphicData uri="http://schemas.openxmlformats.org/drawingml/2006/table">
            <a:tbl>
              <a:tblPr firstRow="1">
                <a:tableStyleId>{B301B821-A1FF-4177-AEE7-76D212191A09}</a:tableStyleId>
              </a:tblPr>
              <a:tblGrid>
                <a:gridCol w="2628900">
                  <a:extLst>
                    <a:ext uri="{9D8B030D-6E8A-4147-A177-3AD203B41FA5}">
                      <a16:colId xmlns:a16="http://schemas.microsoft.com/office/drawing/2014/main" val="1916046343"/>
                    </a:ext>
                  </a:extLst>
                </a:gridCol>
                <a:gridCol w="2628900">
                  <a:extLst>
                    <a:ext uri="{9D8B030D-6E8A-4147-A177-3AD203B41FA5}">
                      <a16:colId xmlns:a16="http://schemas.microsoft.com/office/drawing/2014/main" val="3998407927"/>
                    </a:ext>
                  </a:extLst>
                </a:gridCol>
                <a:gridCol w="2628900">
                  <a:extLst>
                    <a:ext uri="{9D8B030D-6E8A-4147-A177-3AD203B41FA5}">
                      <a16:colId xmlns:a16="http://schemas.microsoft.com/office/drawing/2014/main" val="1544205524"/>
                    </a:ext>
                  </a:extLst>
                </a:gridCol>
                <a:gridCol w="2628900">
                  <a:extLst>
                    <a:ext uri="{9D8B030D-6E8A-4147-A177-3AD203B41FA5}">
                      <a16:colId xmlns:a16="http://schemas.microsoft.com/office/drawing/2014/main" val="2828661992"/>
                    </a:ext>
                  </a:extLst>
                </a:gridCol>
              </a:tblGrid>
              <a:tr h="0">
                <a:tc>
                  <a:txBody>
                    <a:bodyPr/>
                    <a:lstStyle/>
                    <a:p>
                      <a:pPr algn="ctr"/>
                      <a:r>
                        <a:rPr lang="en-US" sz="1800" dirty="0">
                          <a:solidFill>
                            <a:srgbClr val="F8F8F8"/>
                          </a:solidFill>
                          <a:latin typeface="Montserrat" pitchFamily="2" charset="77"/>
                        </a:rPr>
                        <a:t>Pair</a:t>
                      </a:r>
                    </a:p>
                  </a:txBody>
                  <a:tcPr marL="72000" marR="72000" marT="36000" marB="36000" anchor="ctr">
                    <a:solidFill>
                      <a:srgbClr val="223246"/>
                    </a:solidFill>
                  </a:tcPr>
                </a:tc>
                <a:tc>
                  <a:txBody>
                    <a:bodyPr/>
                    <a:lstStyle/>
                    <a:p>
                      <a:pPr algn="ctr"/>
                      <a:r>
                        <a:rPr lang="en-US" sz="1800" dirty="0">
                          <a:solidFill>
                            <a:srgbClr val="F8F8F8"/>
                          </a:solidFill>
                          <a:latin typeface="Montserrat" pitchFamily="2" charset="77"/>
                        </a:rPr>
                        <a:t>Clone Type</a:t>
                      </a:r>
                    </a:p>
                  </a:txBody>
                  <a:tcPr marL="72000" marR="72000" marT="36000" marB="36000" anchor="ctr">
                    <a:solidFill>
                      <a:srgbClr val="223246"/>
                    </a:solidFill>
                  </a:tcPr>
                </a:tc>
                <a:tc>
                  <a:txBody>
                    <a:bodyPr/>
                    <a:lstStyle/>
                    <a:p>
                      <a:pPr algn="ctr"/>
                      <a:r>
                        <a:rPr lang="en-US" sz="1800" dirty="0">
                          <a:solidFill>
                            <a:srgbClr val="F8F8F8"/>
                          </a:solidFill>
                          <a:latin typeface="Montserrat" pitchFamily="2" charset="77"/>
                        </a:rPr>
                        <a:t>Explanation</a:t>
                      </a:r>
                    </a:p>
                  </a:txBody>
                  <a:tcPr marL="72000" marR="72000" marT="36000" marB="36000" anchor="ctr">
                    <a:solidFill>
                      <a:srgbClr val="223246"/>
                    </a:solidFill>
                  </a:tcPr>
                </a:tc>
                <a:tc>
                  <a:txBody>
                    <a:bodyPr/>
                    <a:lstStyle/>
                    <a:p>
                      <a:pPr algn="ctr"/>
                      <a:r>
                        <a:rPr lang="en-US" sz="1800" dirty="0">
                          <a:solidFill>
                            <a:srgbClr val="F8F8F8"/>
                          </a:solidFill>
                          <a:latin typeface="Montserrat" pitchFamily="2" charset="77"/>
                        </a:rPr>
                        <a:t>Survives NiCad Filtering?</a:t>
                      </a:r>
                    </a:p>
                  </a:txBody>
                  <a:tcPr marL="72000" marR="72000" marT="36000" marB="36000" anchor="ctr">
                    <a:solidFill>
                      <a:srgbClr val="223246"/>
                    </a:solidFill>
                  </a:tcPr>
                </a:tc>
                <a:extLst>
                  <a:ext uri="{0D108BD9-81ED-4DB2-BD59-A6C34878D82A}">
                    <a16:rowId xmlns:a16="http://schemas.microsoft.com/office/drawing/2014/main" val="2423052996"/>
                  </a:ext>
                </a:extLst>
              </a:tr>
              <a:tr h="0">
                <a:tc>
                  <a:txBody>
                    <a:bodyPr/>
                    <a:lstStyle/>
                    <a:p>
                      <a:pPr algn="ctr"/>
                      <a:r>
                        <a:rPr lang="en-US" sz="1800" b="1" dirty="0">
                          <a:solidFill>
                            <a:srgbClr val="223246"/>
                          </a:solidFill>
                          <a:latin typeface="Montserrat" pitchFamily="2" charset="77"/>
                        </a:rPr>
                        <a:t>(S1, S2)</a:t>
                      </a: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b="1" dirty="0">
                          <a:solidFill>
                            <a:srgbClr val="223246"/>
                          </a:solidFill>
                          <a:latin typeface="Montserrat" pitchFamily="2" charset="77"/>
                        </a:rPr>
                        <a:t>Type-2</a:t>
                      </a: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dirty="0">
                          <a:solidFill>
                            <a:srgbClr val="223246"/>
                          </a:solidFill>
                          <a:latin typeface="Montserrat" pitchFamily="2" charset="77"/>
                        </a:rPr>
                        <a:t>Same structure; only variable names differ</a:t>
                      </a:r>
                    </a:p>
                  </a:txBody>
                  <a:tcPr marL="72000" marR="72000" marT="36000" marB="36000" anchor="ctr"/>
                </a:tc>
                <a:tc>
                  <a:txBody>
                    <a:bodyPr/>
                    <a:lstStyle/>
                    <a:p>
                      <a:pPr algn="ctr"/>
                      <a:r>
                        <a:rPr lang="en-JP" sz="1800" dirty="0">
                          <a:solidFill>
                            <a:srgbClr val="223246"/>
                          </a:solidFill>
                          <a:latin typeface="Montserrat" pitchFamily="2" charset="77"/>
                        </a:rPr>
                        <a:t>❌ </a:t>
                      </a:r>
                      <a:r>
                        <a:rPr lang="en-US" sz="1800" b="1" dirty="0">
                          <a:solidFill>
                            <a:srgbClr val="223246"/>
                          </a:solidFill>
                          <a:latin typeface="Montserrat" pitchFamily="2" charset="77"/>
                        </a:rPr>
                        <a:t>No</a:t>
                      </a: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2548059405"/>
                  </a:ext>
                </a:extLst>
              </a:tr>
              <a:tr h="0">
                <a:tc>
                  <a:txBody>
                    <a:bodyPr/>
                    <a:lstStyle/>
                    <a:p>
                      <a:pPr algn="ctr"/>
                      <a:r>
                        <a:rPr lang="en-US" sz="1800" b="1" dirty="0">
                          <a:solidFill>
                            <a:srgbClr val="223246"/>
                          </a:solidFill>
                          <a:latin typeface="Montserrat" pitchFamily="2" charset="77"/>
                        </a:rPr>
                        <a:t>(S1, S3)</a:t>
                      </a: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b="1" dirty="0">
                          <a:solidFill>
                            <a:srgbClr val="223246"/>
                          </a:solidFill>
                          <a:latin typeface="Montserrat" pitchFamily="2" charset="77"/>
                        </a:rPr>
                        <a:t>Type-3</a:t>
                      </a: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dirty="0">
                          <a:solidFill>
                            <a:srgbClr val="223246"/>
                          </a:solidFill>
                          <a:latin typeface="Montserrat" pitchFamily="2" charset="77"/>
                        </a:rPr>
                        <a:t>Same logic but different control structure (for → while)</a:t>
                      </a:r>
                    </a:p>
                  </a:txBody>
                  <a:tcPr marL="72000" marR="72000" marT="36000" marB="36000" anchor="ctr"/>
                </a:tc>
                <a:tc>
                  <a:txBody>
                    <a:bodyPr/>
                    <a:lstStyle/>
                    <a:p>
                      <a:pPr algn="ctr"/>
                      <a:r>
                        <a:rPr lang="en-JP" sz="1800" dirty="0">
                          <a:solidFill>
                            <a:srgbClr val="223246"/>
                          </a:solidFill>
                          <a:latin typeface="Montserrat" pitchFamily="2" charset="77"/>
                        </a:rPr>
                        <a:t>❌ </a:t>
                      </a:r>
                      <a:r>
                        <a:rPr lang="en-US" sz="1800" b="1" dirty="0">
                          <a:solidFill>
                            <a:srgbClr val="223246"/>
                          </a:solidFill>
                          <a:latin typeface="Montserrat" pitchFamily="2" charset="77"/>
                        </a:rPr>
                        <a:t>No</a:t>
                      </a: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1434179904"/>
                  </a:ext>
                </a:extLst>
              </a:tr>
              <a:tr h="0">
                <a:tc>
                  <a:txBody>
                    <a:bodyPr/>
                    <a:lstStyle/>
                    <a:p>
                      <a:pPr algn="ctr"/>
                      <a:r>
                        <a:rPr lang="en-US" sz="1800" b="1" dirty="0">
                          <a:solidFill>
                            <a:srgbClr val="223246"/>
                          </a:solidFill>
                          <a:latin typeface="Montserrat" pitchFamily="2" charset="77"/>
                        </a:rPr>
                        <a:t>(S1, S4)</a:t>
                      </a:r>
                      <a:endParaRPr lang="en-US" sz="1800" dirty="0">
                        <a:solidFill>
                          <a:srgbClr val="223246"/>
                        </a:solidFill>
                        <a:latin typeface="Montserrat" pitchFamily="2" charset="77"/>
                      </a:endParaRP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a:solidFill>
                            <a:srgbClr val="223246"/>
                          </a:solidFill>
                          <a:latin typeface="Montserrat" pitchFamily="2" charset="77"/>
                        </a:rPr>
                        <a:t>Loop vs built-in sum()</a:t>
                      </a: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3026659403"/>
                  </a:ext>
                </a:extLst>
              </a:tr>
              <a:tr h="168221">
                <a:tc>
                  <a:txBody>
                    <a:bodyPr/>
                    <a:lstStyle/>
                    <a:p>
                      <a:pPr algn="ctr"/>
                      <a:r>
                        <a:rPr lang="en-US" sz="1800" b="1">
                          <a:solidFill>
                            <a:srgbClr val="223246"/>
                          </a:solidFill>
                          <a:latin typeface="Montserrat" pitchFamily="2" charset="77"/>
                        </a:rPr>
                        <a:t>(S2, S3)</a:t>
                      </a:r>
                      <a:endParaRPr lang="en-US" sz="1800">
                        <a:solidFill>
                          <a:srgbClr val="223246"/>
                        </a:solidFill>
                        <a:latin typeface="Montserrat" pitchFamily="2" charset="77"/>
                      </a:endParaRPr>
                    </a:p>
                  </a:txBody>
                  <a:tcPr marL="72000" marR="72000" marT="36000" marB="36000" anchor="ctr"/>
                </a:tc>
                <a:tc>
                  <a:txBody>
                    <a:bodyPr/>
                    <a:lstStyle/>
                    <a:p>
                      <a:pPr algn="ctr"/>
                      <a:r>
                        <a:rPr lang="en-US" sz="1800" b="1" dirty="0">
                          <a:solidFill>
                            <a:srgbClr val="223246"/>
                          </a:solidFill>
                          <a:latin typeface="Montserrat" pitchFamily="2" charset="77"/>
                        </a:rPr>
                        <a:t>Type-3</a:t>
                      </a: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dirty="0">
                          <a:solidFill>
                            <a:srgbClr val="223246"/>
                          </a:solidFill>
                          <a:latin typeface="Montserrat" pitchFamily="2" charset="77"/>
                        </a:rPr>
                        <a:t>Structural differences but still closely derived</a:t>
                      </a:r>
                    </a:p>
                  </a:txBody>
                  <a:tcPr marL="72000" marR="72000" marT="36000" marB="36000" anchor="ctr"/>
                </a:tc>
                <a:tc>
                  <a:txBody>
                    <a:bodyPr/>
                    <a:lstStyle/>
                    <a:p>
                      <a:pPr algn="ctr"/>
                      <a:r>
                        <a:rPr lang="en-JP" sz="1800" dirty="0">
                          <a:solidFill>
                            <a:srgbClr val="223246"/>
                          </a:solidFill>
                          <a:latin typeface="Montserrat" pitchFamily="2" charset="77"/>
                        </a:rPr>
                        <a:t>❌ </a:t>
                      </a:r>
                      <a:r>
                        <a:rPr lang="en-US" sz="1800" b="1" dirty="0">
                          <a:solidFill>
                            <a:srgbClr val="223246"/>
                          </a:solidFill>
                          <a:latin typeface="Montserrat" pitchFamily="2" charset="77"/>
                        </a:rPr>
                        <a:t>No</a:t>
                      </a: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1031096296"/>
                  </a:ext>
                </a:extLst>
              </a:tr>
              <a:tr h="0">
                <a:tc>
                  <a:txBody>
                    <a:bodyPr/>
                    <a:lstStyle/>
                    <a:p>
                      <a:pPr algn="ctr"/>
                      <a:r>
                        <a:rPr lang="en-US" sz="1800" b="1">
                          <a:solidFill>
                            <a:srgbClr val="223246"/>
                          </a:solidFill>
                          <a:latin typeface="Montserrat" pitchFamily="2" charset="77"/>
                        </a:rPr>
                        <a:t>(S2, S4)</a:t>
                      </a:r>
                      <a:endParaRPr lang="en-US" sz="1800">
                        <a:solidFill>
                          <a:srgbClr val="223246"/>
                        </a:solidFill>
                        <a:latin typeface="Montserrat" pitchFamily="2" charset="77"/>
                      </a:endParaRP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dirty="0">
                          <a:solidFill>
                            <a:srgbClr val="223246"/>
                          </a:solidFill>
                          <a:latin typeface="Montserrat" pitchFamily="2" charset="77"/>
                        </a:rPr>
                        <a:t>Loop vs built-in sum()</a:t>
                      </a: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4216619611"/>
                  </a:ext>
                </a:extLst>
              </a:tr>
              <a:tr h="0">
                <a:tc>
                  <a:txBody>
                    <a:bodyPr/>
                    <a:lstStyle/>
                    <a:p>
                      <a:pPr algn="ctr"/>
                      <a:r>
                        <a:rPr lang="en-US" sz="1800" b="1">
                          <a:solidFill>
                            <a:srgbClr val="223246"/>
                          </a:solidFill>
                          <a:latin typeface="Montserrat" pitchFamily="2" charset="77"/>
                        </a:rPr>
                        <a:t>(S3, S4)</a:t>
                      </a:r>
                      <a:endParaRPr lang="en-US" sz="1800">
                        <a:solidFill>
                          <a:srgbClr val="223246"/>
                        </a:solidFill>
                        <a:latin typeface="Montserrat" pitchFamily="2" charset="77"/>
                      </a:endParaRP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tc>
                  <a:txBody>
                    <a:bodyPr/>
                    <a:lstStyle/>
                    <a:p>
                      <a:pPr algn="ctr"/>
                      <a:r>
                        <a:rPr lang="en-US" sz="1800" dirty="0">
                          <a:solidFill>
                            <a:srgbClr val="223246"/>
                          </a:solidFill>
                          <a:latin typeface="Montserrat" pitchFamily="2" charset="77"/>
                        </a:rPr>
                        <a:t>Index loop vs built-in sum()</a:t>
                      </a:r>
                    </a:p>
                  </a:txBody>
                  <a:tcPr marL="72000" marR="72000" marT="36000" marB="36000" anchor="ctr"/>
                </a:tc>
                <a:tc>
                  <a:txBody>
                    <a:bodyPr/>
                    <a:lstStyle/>
                    <a:p>
                      <a:pPr algn="ctr"/>
                      <a:endParaRPr lang="en-US" sz="1800" dirty="0">
                        <a:solidFill>
                          <a:srgbClr val="223246"/>
                        </a:solidFill>
                        <a:latin typeface="Montserrat" pitchFamily="2" charset="77"/>
                      </a:endParaRPr>
                    </a:p>
                  </a:txBody>
                  <a:tcPr marL="72000" marR="72000" marT="36000" marB="36000" anchor="ctr"/>
                </a:tc>
                <a:extLst>
                  <a:ext uri="{0D108BD9-81ED-4DB2-BD59-A6C34878D82A}">
                    <a16:rowId xmlns:a16="http://schemas.microsoft.com/office/drawing/2014/main" val="3328844166"/>
                  </a:ext>
                </a:extLst>
              </a:tr>
            </a:tbl>
          </a:graphicData>
        </a:graphic>
      </p:graphicFrame>
      <p:sp>
        <p:nvSpPr>
          <p:cNvPr id="8" name="TextBox 7">
            <a:extLst>
              <a:ext uri="{FF2B5EF4-FFF2-40B4-BE49-F238E27FC236}">
                <a16:creationId xmlns:a16="http://schemas.microsoft.com/office/drawing/2014/main" id="{B0569EE8-5135-0F17-DA07-0512CD22AC6A}"/>
              </a:ext>
            </a:extLst>
          </p:cNvPr>
          <p:cNvSpPr txBox="1"/>
          <p:nvPr/>
        </p:nvSpPr>
        <p:spPr>
          <a:xfrm>
            <a:off x="688852" y="5730875"/>
            <a:ext cx="11093045" cy="830997"/>
          </a:xfrm>
          <a:prstGeom prst="rect">
            <a:avLst/>
          </a:prstGeom>
          <a:noFill/>
        </p:spPr>
        <p:txBody>
          <a:bodyPr wrap="square" rtlCol="0">
            <a:spAutoFit/>
          </a:bodyPr>
          <a:lstStyle/>
          <a:p>
            <a:pPr algn="ctr"/>
            <a:r>
              <a:rPr lang="en-US" sz="2400" dirty="0">
                <a:solidFill>
                  <a:srgbClr val="2C3D50"/>
                </a:solidFill>
                <a:latin typeface="Montserrat" pitchFamily="2" charset="77"/>
              </a:rPr>
              <a:t>Whatever</a:t>
            </a:r>
            <a:r>
              <a:rPr lang="en-US" sz="2400" b="1" dirty="0">
                <a:solidFill>
                  <a:srgbClr val="2C3D50"/>
                </a:solidFill>
                <a:latin typeface="Montserrat" pitchFamily="2" charset="77"/>
              </a:rPr>
              <a:t> </a:t>
            </a:r>
            <a:r>
              <a:rPr lang="en-US" sz="2400" b="1" dirty="0">
                <a:solidFill>
                  <a:srgbClr val="FF9933"/>
                </a:solidFill>
                <a:latin typeface="Montserrat" pitchFamily="2" charset="77"/>
              </a:rPr>
              <a:t>survives</a:t>
            </a:r>
            <a:r>
              <a:rPr lang="en-US" sz="2400" dirty="0">
                <a:solidFill>
                  <a:srgbClr val="FF9933"/>
                </a:solidFill>
                <a:latin typeface="Montserrat" pitchFamily="2" charset="77"/>
              </a:rPr>
              <a:t> </a:t>
            </a:r>
            <a:r>
              <a:rPr lang="en-US" sz="2400" dirty="0">
                <a:solidFill>
                  <a:srgbClr val="2C3D50"/>
                </a:solidFill>
                <a:latin typeface="Montserrat" pitchFamily="2" charset="77"/>
              </a:rPr>
              <a:t>this filtering pipeline becomes a </a:t>
            </a:r>
            <a:r>
              <a:rPr lang="en-US" sz="2400" b="1" dirty="0">
                <a:solidFill>
                  <a:srgbClr val="2C3D50"/>
                </a:solidFill>
                <a:latin typeface="Montserrat" pitchFamily="2" charset="77"/>
              </a:rPr>
              <a:t>semantic (Type-4) clone candidate </a:t>
            </a:r>
            <a:r>
              <a:rPr lang="en-US" sz="2400" dirty="0">
                <a:solidFill>
                  <a:srgbClr val="2C3D50"/>
                </a:solidFill>
                <a:latin typeface="Montserrat" pitchFamily="2" charset="77"/>
              </a:rPr>
              <a:t>record for our dataset.</a:t>
            </a:r>
          </a:p>
        </p:txBody>
      </p:sp>
      <p:sp>
        <p:nvSpPr>
          <p:cNvPr id="7" name="TextBox 6">
            <a:extLst>
              <a:ext uri="{FF2B5EF4-FFF2-40B4-BE49-F238E27FC236}">
                <a16:creationId xmlns:a16="http://schemas.microsoft.com/office/drawing/2014/main" id="{A0248C92-79F5-4B3F-CB90-FE04B5B2AAC6}"/>
              </a:ext>
            </a:extLst>
          </p:cNvPr>
          <p:cNvSpPr txBox="1"/>
          <p:nvPr/>
        </p:nvSpPr>
        <p:spPr>
          <a:xfrm>
            <a:off x="4305187" y="5106998"/>
            <a:ext cx="1018227" cy="369332"/>
          </a:xfrm>
          <a:prstGeom prst="rect">
            <a:avLst/>
          </a:prstGeom>
          <a:noFill/>
        </p:spPr>
        <p:txBody>
          <a:bodyPr wrap="none" rtlCol="0">
            <a:spAutoFit/>
          </a:bodyPr>
          <a:lstStyle/>
          <a:p>
            <a:r>
              <a:rPr lang="en-US" sz="1800" b="1" dirty="0">
                <a:solidFill>
                  <a:srgbClr val="223246"/>
                </a:solidFill>
                <a:latin typeface="Montserrat" pitchFamily="2" charset="77"/>
              </a:rPr>
              <a:t>Type-4</a:t>
            </a:r>
            <a:endParaRPr lang="en-US" sz="1800" dirty="0">
              <a:solidFill>
                <a:srgbClr val="223246"/>
              </a:solidFill>
              <a:latin typeface="Montserrat" pitchFamily="2" charset="77"/>
            </a:endParaRPr>
          </a:p>
        </p:txBody>
      </p:sp>
      <p:sp>
        <p:nvSpPr>
          <p:cNvPr id="9" name="TextBox 8">
            <a:extLst>
              <a:ext uri="{FF2B5EF4-FFF2-40B4-BE49-F238E27FC236}">
                <a16:creationId xmlns:a16="http://schemas.microsoft.com/office/drawing/2014/main" id="{7C5D2EBF-5BEE-52FC-0D37-F75CD31AC396}"/>
              </a:ext>
            </a:extLst>
          </p:cNvPr>
          <p:cNvSpPr txBox="1"/>
          <p:nvPr/>
        </p:nvSpPr>
        <p:spPr>
          <a:xfrm>
            <a:off x="9532397" y="3384000"/>
            <a:ext cx="899605" cy="369332"/>
          </a:xfrm>
          <a:prstGeom prst="rect">
            <a:avLst/>
          </a:prstGeom>
          <a:noFill/>
        </p:spPr>
        <p:txBody>
          <a:bodyPr wrap="none" rtlCol="0">
            <a:spAutoFit/>
          </a:bodyPr>
          <a:lstStyle/>
          <a:p>
            <a:r>
              <a:rPr lang="en-JP" sz="1800" dirty="0">
                <a:solidFill>
                  <a:srgbClr val="223246"/>
                </a:solidFill>
                <a:latin typeface="Montserrat" pitchFamily="2" charset="77"/>
              </a:rPr>
              <a:t>✅ </a:t>
            </a:r>
            <a:r>
              <a:rPr lang="en-US" sz="1800" b="1" dirty="0">
                <a:solidFill>
                  <a:srgbClr val="223246"/>
                </a:solidFill>
                <a:latin typeface="Montserrat" pitchFamily="2" charset="77"/>
              </a:rPr>
              <a:t>Yes</a:t>
            </a:r>
            <a:endParaRPr lang="en-US" sz="1800" dirty="0">
              <a:solidFill>
                <a:srgbClr val="223246"/>
              </a:solidFill>
              <a:latin typeface="Montserrat" pitchFamily="2" charset="77"/>
            </a:endParaRPr>
          </a:p>
        </p:txBody>
      </p:sp>
      <p:sp>
        <p:nvSpPr>
          <p:cNvPr id="10" name="TextBox 9">
            <a:extLst>
              <a:ext uri="{FF2B5EF4-FFF2-40B4-BE49-F238E27FC236}">
                <a16:creationId xmlns:a16="http://schemas.microsoft.com/office/drawing/2014/main" id="{A4233745-2EFA-9A45-6C9E-99EE0ED7E228}"/>
              </a:ext>
            </a:extLst>
          </p:cNvPr>
          <p:cNvSpPr txBox="1"/>
          <p:nvPr/>
        </p:nvSpPr>
        <p:spPr>
          <a:xfrm>
            <a:off x="4305187" y="3384000"/>
            <a:ext cx="1018227" cy="369332"/>
          </a:xfrm>
          <a:prstGeom prst="rect">
            <a:avLst/>
          </a:prstGeom>
          <a:noFill/>
        </p:spPr>
        <p:txBody>
          <a:bodyPr wrap="none" rtlCol="0">
            <a:spAutoFit/>
          </a:bodyPr>
          <a:lstStyle/>
          <a:p>
            <a:r>
              <a:rPr lang="en-US" sz="1800" b="1" dirty="0">
                <a:solidFill>
                  <a:srgbClr val="223246"/>
                </a:solidFill>
                <a:latin typeface="Montserrat" pitchFamily="2" charset="77"/>
              </a:rPr>
              <a:t>Type-4</a:t>
            </a:r>
            <a:endParaRPr lang="en-US" sz="1800" dirty="0">
              <a:solidFill>
                <a:srgbClr val="223246"/>
              </a:solidFill>
              <a:latin typeface="Montserrat" pitchFamily="2" charset="77"/>
            </a:endParaRPr>
          </a:p>
        </p:txBody>
      </p:sp>
      <p:sp>
        <p:nvSpPr>
          <p:cNvPr id="11" name="TextBox 10">
            <a:extLst>
              <a:ext uri="{FF2B5EF4-FFF2-40B4-BE49-F238E27FC236}">
                <a16:creationId xmlns:a16="http://schemas.microsoft.com/office/drawing/2014/main" id="{44D99D20-537C-0111-C932-1A3CDA7E479E}"/>
              </a:ext>
            </a:extLst>
          </p:cNvPr>
          <p:cNvSpPr txBox="1"/>
          <p:nvPr/>
        </p:nvSpPr>
        <p:spPr>
          <a:xfrm>
            <a:off x="4305187" y="4591189"/>
            <a:ext cx="1018227" cy="369332"/>
          </a:xfrm>
          <a:prstGeom prst="rect">
            <a:avLst/>
          </a:prstGeom>
          <a:noFill/>
        </p:spPr>
        <p:txBody>
          <a:bodyPr wrap="none" rtlCol="0">
            <a:spAutoFit/>
          </a:bodyPr>
          <a:lstStyle/>
          <a:p>
            <a:r>
              <a:rPr lang="en-US" sz="1800" b="1" dirty="0">
                <a:solidFill>
                  <a:srgbClr val="223246"/>
                </a:solidFill>
                <a:latin typeface="Montserrat" pitchFamily="2" charset="77"/>
              </a:rPr>
              <a:t>Type-4</a:t>
            </a:r>
            <a:endParaRPr lang="en-US" sz="1800" dirty="0">
              <a:solidFill>
                <a:srgbClr val="223246"/>
              </a:solidFill>
              <a:latin typeface="Montserrat" pitchFamily="2" charset="77"/>
            </a:endParaRPr>
          </a:p>
        </p:txBody>
      </p:sp>
      <p:sp>
        <p:nvSpPr>
          <p:cNvPr id="12" name="TextBox 11">
            <a:extLst>
              <a:ext uri="{FF2B5EF4-FFF2-40B4-BE49-F238E27FC236}">
                <a16:creationId xmlns:a16="http://schemas.microsoft.com/office/drawing/2014/main" id="{355E6B31-264A-E8A7-5496-7A1B8E3F9A03}"/>
              </a:ext>
            </a:extLst>
          </p:cNvPr>
          <p:cNvSpPr txBox="1"/>
          <p:nvPr/>
        </p:nvSpPr>
        <p:spPr>
          <a:xfrm>
            <a:off x="9532397" y="4638495"/>
            <a:ext cx="899605" cy="369332"/>
          </a:xfrm>
          <a:prstGeom prst="rect">
            <a:avLst/>
          </a:prstGeom>
          <a:noFill/>
        </p:spPr>
        <p:txBody>
          <a:bodyPr wrap="none" rtlCol="0">
            <a:spAutoFit/>
          </a:bodyPr>
          <a:lstStyle/>
          <a:p>
            <a:r>
              <a:rPr lang="en-JP" sz="1800" dirty="0">
                <a:solidFill>
                  <a:srgbClr val="223246"/>
                </a:solidFill>
                <a:latin typeface="Montserrat" pitchFamily="2" charset="77"/>
              </a:rPr>
              <a:t>✅ </a:t>
            </a:r>
            <a:r>
              <a:rPr lang="en-US" sz="1800" b="1" dirty="0">
                <a:solidFill>
                  <a:srgbClr val="223246"/>
                </a:solidFill>
                <a:latin typeface="Montserrat" pitchFamily="2" charset="77"/>
              </a:rPr>
              <a:t>Yes</a:t>
            </a:r>
            <a:endParaRPr lang="en-US" sz="1800" dirty="0">
              <a:solidFill>
                <a:srgbClr val="223246"/>
              </a:solidFill>
              <a:latin typeface="Montserrat" pitchFamily="2" charset="77"/>
            </a:endParaRPr>
          </a:p>
        </p:txBody>
      </p:sp>
      <p:sp>
        <p:nvSpPr>
          <p:cNvPr id="13" name="TextBox 12">
            <a:extLst>
              <a:ext uri="{FF2B5EF4-FFF2-40B4-BE49-F238E27FC236}">
                <a16:creationId xmlns:a16="http://schemas.microsoft.com/office/drawing/2014/main" id="{4A81721F-D354-5D98-815B-192283C2B4D5}"/>
              </a:ext>
            </a:extLst>
          </p:cNvPr>
          <p:cNvSpPr txBox="1"/>
          <p:nvPr/>
        </p:nvSpPr>
        <p:spPr>
          <a:xfrm>
            <a:off x="9532396" y="5121349"/>
            <a:ext cx="899605" cy="369332"/>
          </a:xfrm>
          <a:prstGeom prst="rect">
            <a:avLst/>
          </a:prstGeom>
          <a:noFill/>
        </p:spPr>
        <p:txBody>
          <a:bodyPr wrap="none" rtlCol="0">
            <a:spAutoFit/>
          </a:bodyPr>
          <a:lstStyle/>
          <a:p>
            <a:r>
              <a:rPr lang="en-JP" sz="1800" dirty="0">
                <a:solidFill>
                  <a:srgbClr val="223246"/>
                </a:solidFill>
                <a:latin typeface="Montserrat" pitchFamily="2" charset="77"/>
              </a:rPr>
              <a:t>✅ </a:t>
            </a:r>
            <a:r>
              <a:rPr lang="en-US" sz="1800" b="1" dirty="0">
                <a:solidFill>
                  <a:srgbClr val="223246"/>
                </a:solidFill>
                <a:latin typeface="Montserrat" pitchFamily="2" charset="77"/>
              </a:rPr>
              <a:t>Yes</a:t>
            </a:r>
            <a:endParaRPr lang="en-US" sz="1800" dirty="0">
              <a:solidFill>
                <a:srgbClr val="223246"/>
              </a:solidFill>
              <a:latin typeface="Montserrat" pitchFamily="2" charset="77"/>
            </a:endParaRPr>
          </a:p>
        </p:txBody>
      </p:sp>
      <p:cxnSp>
        <p:nvCxnSpPr>
          <p:cNvPr id="15" name="Straight Connector 14">
            <a:extLst>
              <a:ext uri="{FF2B5EF4-FFF2-40B4-BE49-F238E27FC236}">
                <a16:creationId xmlns:a16="http://schemas.microsoft.com/office/drawing/2014/main" id="{EB58388A-7498-1859-A260-995F32F3773D}"/>
              </a:ext>
            </a:extLst>
          </p:cNvPr>
          <p:cNvCxnSpPr>
            <a:cxnSpLocks/>
          </p:cNvCxnSpPr>
          <p:nvPr/>
        </p:nvCxnSpPr>
        <p:spPr>
          <a:xfrm>
            <a:off x="763525" y="2159540"/>
            <a:ext cx="10664947"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10445C6-2385-4727-1822-45F7BAEDDBDC}"/>
              </a:ext>
            </a:extLst>
          </p:cNvPr>
          <p:cNvCxnSpPr>
            <a:cxnSpLocks/>
          </p:cNvCxnSpPr>
          <p:nvPr/>
        </p:nvCxnSpPr>
        <p:spPr>
          <a:xfrm>
            <a:off x="763524" y="2973421"/>
            <a:ext cx="10664947"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FC3C670-E03F-E48A-D90F-1DD9E8914AE3}"/>
              </a:ext>
            </a:extLst>
          </p:cNvPr>
          <p:cNvCxnSpPr>
            <a:cxnSpLocks/>
          </p:cNvCxnSpPr>
          <p:nvPr/>
        </p:nvCxnSpPr>
        <p:spPr>
          <a:xfrm>
            <a:off x="763523" y="4234775"/>
            <a:ext cx="10664947"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1492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20</a:t>
            </a:fld>
            <a:endParaRPr lang="en-JP" sz="2000" dirty="0">
              <a:solidFill>
                <a:srgbClr val="223246"/>
              </a:solidFill>
            </a:endParaRPr>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9695543" cy="523220"/>
          </a:xfrm>
          <a:prstGeom prst="rect">
            <a:avLst/>
          </a:prstGeom>
          <a:noFill/>
        </p:spPr>
        <p:txBody>
          <a:bodyPr wrap="square" rtlCol="0">
            <a:spAutoFit/>
          </a:bodyPr>
          <a:lstStyle/>
          <a:p>
            <a:r>
              <a:rPr lang="en-US" sz="2800" b="1" dirty="0">
                <a:solidFill>
                  <a:srgbClr val="2C3D50"/>
                </a:solidFill>
                <a:latin typeface="Montserrat" pitchFamily="2" charset="77"/>
              </a:rPr>
              <a:t>Dataset</a:t>
            </a:r>
            <a:r>
              <a:rPr lang="en-US" sz="2800" b="1" i="1" dirty="0">
                <a:solidFill>
                  <a:srgbClr val="2C3D50"/>
                </a:solidFill>
                <a:latin typeface="Montserrat" pitchFamily="2" charset="77"/>
              </a:rPr>
              <a:t> Statistics</a:t>
            </a:r>
            <a:endParaRPr lang="en-JP" sz="2800" b="1" i="1" dirty="0">
              <a:solidFill>
                <a:srgbClr val="2C3D50"/>
              </a:solidFill>
              <a:latin typeface="Montserrat" pitchFamily="2" charset="77"/>
            </a:endParaRPr>
          </a:p>
        </p:txBody>
      </p:sp>
      <p:sp>
        <p:nvSpPr>
          <p:cNvPr id="7" name="TextBox 6">
            <a:extLst>
              <a:ext uri="{FF2B5EF4-FFF2-40B4-BE49-F238E27FC236}">
                <a16:creationId xmlns:a16="http://schemas.microsoft.com/office/drawing/2014/main" id="{278C6967-F54B-9A7D-0EF1-B5E5D830ADEA}"/>
              </a:ext>
            </a:extLst>
          </p:cNvPr>
          <p:cNvSpPr txBox="1"/>
          <p:nvPr/>
        </p:nvSpPr>
        <p:spPr>
          <a:xfrm>
            <a:off x="838200" y="1524258"/>
            <a:ext cx="10334172" cy="4832092"/>
          </a:xfrm>
          <a:prstGeom prst="rect">
            <a:avLst/>
          </a:prstGeom>
          <a:noFill/>
        </p:spPr>
        <p:txBody>
          <a:bodyPr wrap="square">
            <a:spAutoFit/>
          </a:bodyPr>
          <a:lstStyle/>
          <a:p>
            <a:r>
              <a:rPr lang="en-US" sz="2800" b="1" dirty="0">
                <a:solidFill>
                  <a:srgbClr val="FF9933"/>
                </a:solidFill>
                <a:latin typeface="Montserrat" pitchFamily="2" charset="77"/>
              </a:rPr>
              <a:t>Current Snapshot </a:t>
            </a:r>
            <a:r>
              <a:rPr lang="en-US" sz="2800" dirty="0">
                <a:solidFill>
                  <a:srgbClr val="FF9933"/>
                </a:solidFill>
                <a:latin typeface="Montserrat" pitchFamily="2" charset="77"/>
              </a:rPr>
              <a:t>based on initial back-fill:</a:t>
            </a:r>
            <a:endParaRPr lang="en-US" sz="2800" b="1" dirty="0">
              <a:solidFill>
                <a:srgbClr val="FF9933"/>
              </a:solidFill>
              <a:latin typeface="Montserrat" pitchFamily="2" charset="77"/>
            </a:endParaRPr>
          </a:p>
          <a:p>
            <a:pPr marL="457200" indent="-457200">
              <a:buFont typeface="Arial" panose="020B0604020202020204" pitchFamily="34" charset="0"/>
              <a:buChar char="•"/>
            </a:pPr>
            <a:r>
              <a:rPr lang="en-US" sz="2800" b="1" dirty="0">
                <a:solidFill>
                  <a:srgbClr val="223246"/>
                </a:solidFill>
                <a:latin typeface="Montserrat" pitchFamily="2" charset="77"/>
              </a:rPr>
              <a:t>20</a:t>
            </a:r>
            <a:r>
              <a:rPr lang="en-US" sz="2800" dirty="0">
                <a:solidFill>
                  <a:srgbClr val="223246"/>
                </a:solidFill>
                <a:latin typeface="Montserrat" pitchFamily="2" charset="77"/>
              </a:rPr>
              <a:t> contests</a:t>
            </a:r>
          </a:p>
          <a:p>
            <a:pPr marL="457200" indent="-457200">
              <a:buFont typeface="Arial" panose="020B0604020202020204" pitchFamily="34" charset="0"/>
              <a:buChar char="•"/>
            </a:pPr>
            <a:r>
              <a:rPr lang="en-US" sz="2800" b="1" dirty="0">
                <a:solidFill>
                  <a:srgbClr val="223246"/>
                </a:solidFill>
                <a:latin typeface="Montserrat" pitchFamily="2" charset="77"/>
              </a:rPr>
              <a:t>+120+ </a:t>
            </a:r>
            <a:r>
              <a:rPr lang="en-US" sz="2800" dirty="0">
                <a:solidFill>
                  <a:srgbClr val="223246"/>
                </a:solidFill>
                <a:latin typeface="Montserrat" pitchFamily="2" charset="77"/>
              </a:rPr>
              <a:t>problems</a:t>
            </a:r>
          </a:p>
          <a:p>
            <a:pPr marL="457200" indent="-457200">
              <a:buFont typeface="Arial" panose="020B0604020202020204" pitchFamily="34" charset="0"/>
              <a:buChar char="•"/>
            </a:pPr>
            <a:r>
              <a:rPr lang="en-US" sz="2800" b="1" dirty="0">
                <a:solidFill>
                  <a:srgbClr val="223246"/>
                </a:solidFill>
                <a:latin typeface="Montserrat" pitchFamily="2" charset="77"/>
              </a:rPr>
              <a:t>+22K </a:t>
            </a:r>
            <a:r>
              <a:rPr lang="en-US" sz="2800" dirty="0">
                <a:solidFill>
                  <a:srgbClr val="223246"/>
                </a:solidFill>
                <a:latin typeface="Montserrat" pitchFamily="2" charset="77"/>
              </a:rPr>
              <a:t>submissions</a:t>
            </a:r>
          </a:p>
          <a:p>
            <a:pPr marL="457200" indent="-457200">
              <a:buFont typeface="Arial" panose="020B0604020202020204" pitchFamily="34" charset="0"/>
              <a:buChar char="•"/>
            </a:pPr>
            <a:r>
              <a:rPr lang="en-US" sz="2800" b="1" dirty="0">
                <a:solidFill>
                  <a:srgbClr val="223246"/>
                </a:solidFill>
                <a:latin typeface="Montserrat" pitchFamily="2" charset="77"/>
              </a:rPr>
              <a:t>+0.1M </a:t>
            </a:r>
            <a:r>
              <a:rPr lang="en-US" sz="2800" dirty="0">
                <a:solidFill>
                  <a:srgbClr val="223246"/>
                </a:solidFill>
                <a:latin typeface="Montserrat" pitchFamily="2" charset="77"/>
              </a:rPr>
              <a:t>Type-4 clone candidates</a:t>
            </a:r>
          </a:p>
          <a:p>
            <a:pPr marL="457200" indent="-457200">
              <a:buFont typeface="Arial" panose="020B0604020202020204" pitchFamily="34" charset="0"/>
              <a:buChar char="•"/>
            </a:pPr>
            <a:r>
              <a:rPr lang="en-US" sz="2800" b="1" dirty="0">
                <a:solidFill>
                  <a:srgbClr val="223246"/>
                </a:solidFill>
                <a:latin typeface="Montserrat" pitchFamily="2" charset="77"/>
              </a:rPr>
              <a:t>+2.4M</a:t>
            </a:r>
            <a:r>
              <a:rPr lang="en-US" sz="2800" dirty="0">
                <a:solidFill>
                  <a:srgbClr val="223246"/>
                </a:solidFill>
                <a:latin typeface="Montserrat" pitchFamily="2" charset="77"/>
              </a:rPr>
              <a:t> syntactic pairs removed</a:t>
            </a:r>
          </a:p>
          <a:p>
            <a:pPr marL="457200" indent="-457200">
              <a:buFont typeface="Arial" panose="020B0604020202020204" pitchFamily="34" charset="0"/>
              <a:buChar char="•"/>
            </a:pPr>
            <a:endParaRPr lang="en-US" sz="2800" dirty="0">
              <a:solidFill>
                <a:srgbClr val="223246"/>
              </a:solidFill>
              <a:latin typeface="Montserrat" pitchFamily="2" charset="77"/>
            </a:endParaRPr>
          </a:p>
          <a:p>
            <a:r>
              <a:rPr lang="en-US" sz="2800" b="1" dirty="0">
                <a:solidFill>
                  <a:srgbClr val="FF9933"/>
                </a:solidFill>
                <a:latin typeface="Montserrat" pitchFamily="2" charset="77"/>
              </a:rPr>
              <a:t>Projected 1-Year Growth </a:t>
            </a:r>
            <a:r>
              <a:rPr lang="en-US" sz="2800" dirty="0">
                <a:solidFill>
                  <a:srgbClr val="FF9933"/>
                </a:solidFill>
                <a:latin typeface="Montserrat" pitchFamily="2" charset="77"/>
              </a:rPr>
              <a:t>(Daily Scraping)</a:t>
            </a:r>
          </a:p>
          <a:p>
            <a:pPr marL="457200" indent="-457200">
              <a:buFont typeface="Arial" panose="020B0604020202020204" pitchFamily="34" charset="0"/>
              <a:buChar char="•"/>
            </a:pPr>
            <a:r>
              <a:rPr lang="en-US" sz="2800" b="1" dirty="0">
                <a:solidFill>
                  <a:srgbClr val="223246"/>
                </a:solidFill>
                <a:latin typeface="Montserrat" pitchFamily="2" charset="77"/>
              </a:rPr>
              <a:t>~150 </a:t>
            </a:r>
            <a:r>
              <a:rPr lang="en-US" sz="2800" dirty="0">
                <a:solidFill>
                  <a:srgbClr val="223246"/>
                </a:solidFill>
                <a:latin typeface="Montserrat" pitchFamily="2" charset="77"/>
              </a:rPr>
              <a:t>new contests</a:t>
            </a:r>
          </a:p>
          <a:p>
            <a:pPr marL="457200" indent="-457200">
              <a:buFont typeface="Arial" panose="020B0604020202020204" pitchFamily="34" charset="0"/>
              <a:buChar char="•"/>
            </a:pPr>
            <a:r>
              <a:rPr lang="en-US" sz="2800" b="1" dirty="0">
                <a:solidFill>
                  <a:srgbClr val="223246"/>
                </a:solidFill>
                <a:latin typeface="Montserrat" pitchFamily="2" charset="77"/>
              </a:rPr>
              <a:t>~200K </a:t>
            </a:r>
            <a:r>
              <a:rPr lang="en-US" sz="2800" dirty="0">
                <a:solidFill>
                  <a:srgbClr val="223246"/>
                </a:solidFill>
                <a:latin typeface="Montserrat" pitchFamily="2" charset="77"/>
              </a:rPr>
              <a:t>submissions</a:t>
            </a:r>
          </a:p>
          <a:p>
            <a:pPr marL="457200" indent="-457200">
              <a:buFont typeface="Arial" panose="020B0604020202020204" pitchFamily="34" charset="0"/>
              <a:buChar char="•"/>
            </a:pPr>
            <a:r>
              <a:rPr lang="en-US" sz="2800" b="1" dirty="0">
                <a:solidFill>
                  <a:srgbClr val="223246"/>
                </a:solidFill>
                <a:latin typeface="Montserrat" pitchFamily="2" charset="77"/>
              </a:rPr>
              <a:t>~1M </a:t>
            </a:r>
            <a:r>
              <a:rPr lang="en-US" sz="2800" dirty="0">
                <a:solidFill>
                  <a:srgbClr val="223246"/>
                </a:solidFill>
                <a:latin typeface="Montserrat" pitchFamily="2" charset="77"/>
              </a:rPr>
              <a:t>Type-4 candidates</a:t>
            </a:r>
          </a:p>
        </p:txBody>
      </p:sp>
    </p:spTree>
    <p:extLst>
      <p:ext uri="{BB962C8B-B14F-4D97-AF65-F5344CB8AC3E}">
        <p14:creationId xmlns:p14="http://schemas.microsoft.com/office/powerpoint/2010/main" val="316996798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21</a:t>
            </a:fld>
            <a:endParaRPr lang="en-JP" sz="2000" dirty="0">
              <a:solidFill>
                <a:srgbClr val="223246"/>
              </a:solidFill>
            </a:endParaRPr>
          </a:p>
        </p:txBody>
      </p:sp>
      <p:sp>
        <p:nvSpPr>
          <p:cNvPr id="3" name="TextBox 2">
            <a:extLst>
              <a:ext uri="{FF2B5EF4-FFF2-40B4-BE49-F238E27FC236}">
                <a16:creationId xmlns:a16="http://schemas.microsoft.com/office/drawing/2014/main" id="{042EB1CE-DE21-25BC-5B21-9498691899E4}"/>
              </a:ext>
            </a:extLst>
          </p:cNvPr>
          <p:cNvSpPr txBox="1"/>
          <p:nvPr/>
        </p:nvSpPr>
        <p:spPr>
          <a:xfrm>
            <a:off x="0" y="120650"/>
            <a:ext cx="12937068" cy="954107"/>
          </a:xfrm>
          <a:prstGeom prst="rect">
            <a:avLst/>
          </a:prstGeom>
          <a:noFill/>
        </p:spPr>
        <p:txBody>
          <a:bodyPr wrap="square" rtlCol="0">
            <a:spAutoFit/>
          </a:bodyPr>
          <a:lstStyle/>
          <a:p>
            <a:r>
              <a:rPr lang="en-US" sz="2800" b="1" dirty="0">
                <a:solidFill>
                  <a:srgbClr val="2C3D50"/>
                </a:solidFill>
                <a:latin typeface="Montserrat" pitchFamily="2" charset="77"/>
              </a:rPr>
              <a:t>Example: </a:t>
            </a:r>
            <a:r>
              <a:rPr lang="en-US" sz="2800" b="1" i="1" dirty="0">
                <a:solidFill>
                  <a:srgbClr val="2C3D50"/>
                </a:solidFill>
                <a:latin typeface="Montserrat" pitchFamily="2" charset="77"/>
              </a:rPr>
              <a:t>Semantic Clone - Different implementations, identical output</a:t>
            </a:r>
            <a:endParaRPr lang="en-JP" sz="2800" b="1" i="1" dirty="0">
              <a:solidFill>
                <a:srgbClr val="2C3D50"/>
              </a:solidFill>
              <a:latin typeface="Montserrat" pitchFamily="2" charset="77"/>
            </a:endParaRPr>
          </a:p>
        </p:txBody>
      </p:sp>
      <p:sp>
        <p:nvSpPr>
          <p:cNvPr id="6" name="Rounded Rectangle 5">
            <a:extLst>
              <a:ext uri="{FF2B5EF4-FFF2-40B4-BE49-F238E27FC236}">
                <a16:creationId xmlns:a16="http://schemas.microsoft.com/office/drawing/2014/main" id="{600B4958-1380-0783-7A47-9211F0C92853}"/>
              </a:ext>
            </a:extLst>
          </p:cNvPr>
          <p:cNvSpPr/>
          <p:nvPr/>
        </p:nvSpPr>
        <p:spPr>
          <a:xfrm>
            <a:off x="253999" y="1324631"/>
            <a:ext cx="5709479" cy="5396844"/>
          </a:xfrm>
          <a:prstGeom prst="roundRect">
            <a:avLst/>
          </a:prstGeom>
          <a:noFill/>
          <a:ln w="63500">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solidFill>
                  <a:srgbClr val="FF9933"/>
                </a:solidFill>
                <a:latin typeface="Consolas" panose="020B0609020204030204" pitchFamily="49" charset="0"/>
                <a:cs typeface="Consolas" panose="020B0609020204030204" pitchFamily="49" charset="0"/>
              </a:rPr>
              <a:t># Sort-based</a:t>
            </a:r>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 Solution (a)</a:t>
            </a:r>
          </a:p>
          <a:p>
            <a:r>
              <a:rPr lang="en-US" b="1" dirty="0">
                <a:solidFill>
                  <a:srgbClr val="223246"/>
                </a:solidFill>
                <a:latin typeface="Consolas" panose="020B0609020204030204" pitchFamily="49" charset="0"/>
                <a:cs typeface="Consolas" panose="020B0609020204030204" pitchFamily="49" charset="0"/>
              </a:rPr>
              <a:t>X = input()</a:t>
            </a:r>
          </a:p>
          <a:p>
            <a:r>
              <a:rPr lang="en-US" b="1" dirty="0">
                <a:solidFill>
                  <a:srgbClr val="223246"/>
                </a:solidFill>
                <a:latin typeface="Consolas" panose="020B0609020204030204" pitchFamily="49" charset="0"/>
                <a:cs typeface="Consolas" panose="020B0609020204030204" pitchFamily="49" charset="0"/>
              </a:rPr>
              <a:t>c = </a:t>
            </a:r>
            <a:r>
              <a:rPr lang="en-US" b="1" dirty="0" err="1">
                <a:solidFill>
                  <a:srgbClr val="223246"/>
                </a:solidFill>
                <a:latin typeface="Consolas" panose="020B0609020204030204" pitchFamily="49" charset="0"/>
                <a:cs typeface="Consolas" panose="020B0609020204030204" pitchFamily="49" charset="0"/>
              </a:rPr>
              <a:t>X.count</a:t>
            </a:r>
            <a:r>
              <a:rPr lang="en-US" b="1" dirty="0">
                <a:solidFill>
                  <a:srgbClr val="223246"/>
                </a:solidFill>
                <a:latin typeface="Consolas" panose="020B0609020204030204" pitchFamily="49" charset="0"/>
                <a:cs typeface="Consolas" panose="020B0609020204030204" pitchFamily="49" charset="0"/>
              </a:rPr>
              <a:t>('0')</a:t>
            </a:r>
          </a:p>
          <a:p>
            <a:r>
              <a:rPr lang="en-US" b="1" dirty="0">
                <a:solidFill>
                  <a:srgbClr val="223246"/>
                </a:solidFill>
                <a:latin typeface="Consolas" panose="020B0609020204030204" pitchFamily="49" charset="0"/>
                <a:cs typeface="Consolas" panose="020B0609020204030204" pitchFamily="49" charset="0"/>
              </a:rPr>
              <a:t>S = []</a:t>
            </a:r>
          </a:p>
          <a:p>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for </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in X:</a:t>
            </a:r>
          </a:p>
          <a:p>
            <a:r>
              <a:rPr lang="en-US" b="1" dirty="0">
                <a:solidFill>
                  <a:srgbClr val="223246"/>
                </a:solidFill>
                <a:latin typeface="Consolas" panose="020B0609020204030204" pitchFamily="49" charset="0"/>
                <a:cs typeface="Consolas" panose="020B0609020204030204" pitchFamily="49" charset="0"/>
              </a:rPr>
              <a:t>    if </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 '0':</a:t>
            </a:r>
          </a:p>
          <a:p>
            <a:r>
              <a:rPr lang="en-US" b="1" dirty="0">
                <a:solidFill>
                  <a:srgbClr val="223246"/>
                </a:solidFill>
                <a:latin typeface="Consolas" panose="020B0609020204030204" pitchFamily="49" charset="0"/>
                <a:cs typeface="Consolas" panose="020B0609020204030204" pitchFamily="49" charset="0"/>
              </a:rPr>
              <a:t>        </a:t>
            </a:r>
            <a:r>
              <a:rPr lang="en-US" b="1" dirty="0" err="1">
                <a:solidFill>
                  <a:srgbClr val="223246"/>
                </a:solidFill>
                <a:latin typeface="Consolas" panose="020B0609020204030204" pitchFamily="49" charset="0"/>
                <a:cs typeface="Consolas" panose="020B0609020204030204" pitchFamily="49" charset="0"/>
              </a:rPr>
              <a:t>S.append</a:t>
            </a:r>
            <a:r>
              <a:rPr lang="en-US" b="1" dirty="0">
                <a:solidFill>
                  <a:srgbClr val="223246"/>
                </a:solidFill>
                <a:latin typeface="Consolas" panose="020B0609020204030204" pitchFamily="49" charset="0"/>
                <a:cs typeface="Consolas" panose="020B0609020204030204" pitchFamily="49" charset="0"/>
              </a:rPr>
              <a:t>(</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a:t>
            </a:r>
          </a:p>
          <a:p>
            <a:endParaRPr lang="en-US" b="1" dirty="0">
              <a:solidFill>
                <a:srgbClr val="223246"/>
              </a:solidFill>
              <a:latin typeface="Consolas" panose="020B0609020204030204" pitchFamily="49" charset="0"/>
              <a:cs typeface="Consolas" panose="020B0609020204030204" pitchFamily="49" charset="0"/>
            </a:endParaRPr>
          </a:p>
          <a:p>
            <a:r>
              <a:rPr lang="en-US" b="1" dirty="0" err="1">
                <a:solidFill>
                  <a:srgbClr val="223246"/>
                </a:solidFill>
                <a:latin typeface="Consolas" panose="020B0609020204030204" pitchFamily="49" charset="0"/>
                <a:cs typeface="Consolas" panose="020B0609020204030204" pitchFamily="49" charset="0"/>
              </a:rPr>
              <a:t>S.sort</a:t>
            </a:r>
            <a:r>
              <a:rPr lang="en-US" b="1" dirty="0">
                <a:solidFill>
                  <a:srgbClr val="223246"/>
                </a:solidFill>
                <a:latin typeface="Consolas" panose="020B0609020204030204" pitchFamily="49" charset="0"/>
                <a:cs typeface="Consolas" panose="020B0609020204030204" pitchFamily="49" charset="0"/>
              </a:rPr>
              <a:t>()</a:t>
            </a:r>
          </a:p>
          <a:p>
            <a:r>
              <a:rPr lang="en-US" b="1" dirty="0">
                <a:solidFill>
                  <a:srgbClr val="223246"/>
                </a:solidFill>
                <a:latin typeface="Consolas" panose="020B0609020204030204" pitchFamily="49" charset="0"/>
                <a:cs typeface="Consolas" panose="020B0609020204030204" pitchFamily="49" charset="0"/>
              </a:rPr>
              <a:t>print(*( [S[0]] + ['0'] * c + S[1:] ), </a:t>
            </a:r>
            <a:r>
              <a:rPr lang="en-US" b="1" dirty="0" err="1">
                <a:solidFill>
                  <a:srgbClr val="223246"/>
                </a:solidFill>
                <a:latin typeface="Consolas" panose="020B0609020204030204" pitchFamily="49" charset="0"/>
                <a:cs typeface="Consolas" panose="020B0609020204030204" pitchFamily="49" charset="0"/>
              </a:rPr>
              <a:t>sep</a:t>
            </a:r>
            <a:r>
              <a:rPr lang="en-US" b="1" dirty="0">
                <a:solidFill>
                  <a:srgbClr val="223246"/>
                </a:solidFill>
                <a:latin typeface="Consolas" panose="020B0609020204030204" pitchFamily="49" charset="0"/>
                <a:cs typeface="Consolas" panose="020B0609020204030204" pitchFamily="49" charset="0"/>
              </a:rPr>
              <a:t>="")</a:t>
            </a:r>
            <a:endParaRPr lang="en-JP" b="1" dirty="0">
              <a:solidFill>
                <a:srgbClr val="223246"/>
              </a:solidFill>
              <a:latin typeface="Consolas" panose="020B0609020204030204" pitchFamily="49" charset="0"/>
              <a:cs typeface="Consolas" panose="020B0609020204030204" pitchFamily="49" charset="0"/>
            </a:endParaRPr>
          </a:p>
        </p:txBody>
      </p:sp>
      <p:sp>
        <p:nvSpPr>
          <p:cNvPr id="7" name="Rounded Rectangle 6">
            <a:extLst>
              <a:ext uri="{FF2B5EF4-FFF2-40B4-BE49-F238E27FC236}">
                <a16:creationId xmlns:a16="http://schemas.microsoft.com/office/drawing/2014/main" id="{306BA6C6-B6ED-89ED-049E-A5DF22FC40F4}"/>
              </a:ext>
            </a:extLst>
          </p:cNvPr>
          <p:cNvSpPr/>
          <p:nvPr/>
        </p:nvSpPr>
        <p:spPr>
          <a:xfrm>
            <a:off x="6228522" y="1324631"/>
            <a:ext cx="5709479" cy="5396844"/>
          </a:xfrm>
          <a:prstGeom prst="roundRect">
            <a:avLst/>
          </a:prstGeom>
          <a:noFill/>
          <a:ln w="63500">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FF9933"/>
                </a:solidFill>
                <a:latin typeface="Consolas" panose="020B0609020204030204" pitchFamily="49" charset="0"/>
                <a:cs typeface="Consolas" panose="020B0609020204030204" pitchFamily="49" charset="0"/>
              </a:rPr>
              <a:t># </a:t>
            </a:r>
            <a:r>
              <a:rPr lang="en-US" sz="1800" b="1" dirty="0">
                <a:solidFill>
                  <a:srgbClr val="FF9933"/>
                </a:solidFill>
                <a:latin typeface="Consolas" panose="020B0609020204030204" pitchFamily="49" charset="0"/>
                <a:cs typeface="Consolas" panose="020B0609020204030204" pitchFamily="49" charset="0"/>
              </a:rPr>
              <a:t>Counting-based</a:t>
            </a:r>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 Solution (b)</a:t>
            </a:r>
          </a:p>
          <a:p>
            <a:r>
              <a:rPr lang="en-US" b="1" dirty="0">
                <a:solidFill>
                  <a:srgbClr val="223246"/>
                </a:solidFill>
                <a:latin typeface="Consolas" panose="020B0609020204030204" pitchFamily="49" charset="0"/>
                <a:cs typeface="Consolas" panose="020B0609020204030204" pitchFamily="49" charset="0"/>
              </a:rPr>
              <a:t>X = input()</a:t>
            </a:r>
          </a:p>
          <a:p>
            <a:r>
              <a:rPr lang="en-US" b="1" dirty="0">
                <a:solidFill>
                  <a:srgbClr val="223246"/>
                </a:solidFill>
                <a:latin typeface="Consolas" panose="020B0609020204030204" pitchFamily="49" charset="0"/>
                <a:cs typeface="Consolas" panose="020B0609020204030204" pitchFamily="49" charset="0"/>
              </a:rPr>
              <a:t>count = [0 for _ in range(10)]</a:t>
            </a:r>
          </a:p>
          <a:p>
            <a:r>
              <a:rPr lang="en-US" b="1" dirty="0" err="1">
                <a:solidFill>
                  <a:srgbClr val="223246"/>
                </a:solidFill>
                <a:latin typeface="Consolas" panose="020B0609020204030204" pitchFamily="49" charset="0"/>
                <a:cs typeface="Consolas" panose="020B0609020204030204" pitchFamily="49" charset="0"/>
              </a:rPr>
              <a:t>n_min</a:t>
            </a:r>
            <a:r>
              <a:rPr lang="en-US" b="1" dirty="0">
                <a:solidFill>
                  <a:srgbClr val="223246"/>
                </a:solidFill>
                <a:latin typeface="Consolas" panose="020B0609020204030204" pitchFamily="49" charset="0"/>
                <a:cs typeface="Consolas" panose="020B0609020204030204" pitchFamily="49" charset="0"/>
              </a:rPr>
              <a:t> = 9</a:t>
            </a:r>
          </a:p>
          <a:p>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for </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in X:</a:t>
            </a:r>
          </a:p>
          <a:p>
            <a:r>
              <a:rPr lang="en-US" b="1" dirty="0">
                <a:solidFill>
                  <a:srgbClr val="223246"/>
                </a:solidFill>
                <a:latin typeface="Consolas" panose="020B0609020204030204" pitchFamily="49" charset="0"/>
                <a:cs typeface="Consolas" panose="020B0609020204030204" pitchFamily="49" charset="0"/>
              </a:rPr>
              <a:t>    count[int(</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 1</a:t>
            </a:r>
          </a:p>
          <a:p>
            <a:r>
              <a:rPr lang="en-US" b="1" dirty="0">
                <a:solidFill>
                  <a:srgbClr val="223246"/>
                </a:solidFill>
                <a:latin typeface="Consolas" panose="020B0609020204030204" pitchFamily="49" charset="0"/>
                <a:cs typeface="Consolas" panose="020B0609020204030204" pitchFamily="49" charset="0"/>
              </a:rPr>
              <a:t>    if int(</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&gt; 0:</a:t>
            </a:r>
          </a:p>
          <a:p>
            <a:r>
              <a:rPr lang="en-US" b="1" dirty="0">
                <a:solidFill>
                  <a:srgbClr val="223246"/>
                </a:solidFill>
                <a:latin typeface="Consolas" panose="020B0609020204030204" pitchFamily="49" charset="0"/>
                <a:cs typeface="Consolas" panose="020B0609020204030204" pitchFamily="49" charset="0"/>
              </a:rPr>
              <a:t>        </a:t>
            </a:r>
            <a:r>
              <a:rPr lang="en-US" b="1" dirty="0" err="1">
                <a:solidFill>
                  <a:srgbClr val="223246"/>
                </a:solidFill>
                <a:latin typeface="Consolas" panose="020B0609020204030204" pitchFamily="49" charset="0"/>
                <a:cs typeface="Consolas" panose="020B0609020204030204" pitchFamily="49" charset="0"/>
              </a:rPr>
              <a:t>n_min</a:t>
            </a:r>
            <a:r>
              <a:rPr lang="en-US" b="1" dirty="0">
                <a:solidFill>
                  <a:srgbClr val="223246"/>
                </a:solidFill>
                <a:latin typeface="Consolas" panose="020B0609020204030204" pitchFamily="49" charset="0"/>
                <a:cs typeface="Consolas" panose="020B0609020204030204" pitchFamily="49" charset="0"/>
              </a:rPr>
              <a:t> = min(</a:t>
            </a:r>
            <a:r>
              <a:rPr lang="en-US" b="1" dirty="0" err="1">
                <a:solidFill>
                  <a:srgbClr val="223246"/>
                </a:solidFill>
                <a:latin typeface="Consolas" panose="020B0609020204030204" pitchFamily="49" charset="0"/>
                <a:cs typeface="Consolas" panose="020B0609020204030204" pitchFamily="49" charset="0"/>
              </a:rPr>
              <a:t>n_min</a:t>
            </a:r>
            <a:r>
              <a:rPr lang="en-US" b="1" dirty="0">
                <a:solidFill>
                  <a:srgbClr val="223246"/>
                </a:solidFill>
                <a:latin typeface="Consolas" panose="020B0609020204030204" pitchFamily="49" charset="0"/>
                <a:cs typeface="Consolas" panose="020B0609020204030204" pitchFamily="49" charset="0"/>
              </a:rPr>
              <a:t>, int(</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a:t>
            </a:r>
          </a:p>
          <a:p>
            <a:endParaRPr lang="en-US" b="1" dirty="0">
              <a:solidFill>
                <a:srgbClr val="223246"/>
              </a:solidFill>
              <a:latin typeface="Consolas" panose="020B0609020204030204" pitchFamily="49" charset="0"/>
              <a:cs typeface="Consolas" panose="020B0609020204030204" pitchFamily="49" charset="0"/>
            </a:endParaRPr>
          </a:p>
          <a:p>
            <a:r>
              <a:rPr lang="en-US" b="1" dirty="0" err="1">
                <a:solidFill>
                  <a:srgbClr val="223246"/>
                </a:solidFill>
                <a:latin typeface="Consolas" panose="020B0609020204030204" pitchFamily="49" charset="0"/>
                <a:cs typeface="Consolas" panose="020B0609020204030204" pitchFamily="49" charset="0"/>
              </a:rPr>
              <a:t>ans</a:t>
            </a:r>
            <a:r>
              <a:rPr lang="en-US" b="1" dirty="0">
                <a:solidFill>
                  <a:srgbClr val="223246"/>
                </a:solidFill>
                <a:latin typeface="Consolas" panose="020B0609020204030204" pitchFamily="49" charset="0"/>
                <a:cs typeface="Consolas" panose="020B0609020204030204" pitchFamily="49" charset="0"/>
              </a:rPr>
              <a:t> = str(</a:t>
            </a:r>
            <a:r>
              <a:rPr lang="en-US" b="1" dirty="0" err="1">
                <a:solidFill>
                  <a:srgbClr val="223246"/>
                </a:solidFill>
                <a:latin typeface="Consolas" panose="020B0609020204030204" pitchFamily="49" charset="0"/>
                <a:cs typeface="Consolas" panose="020B0609020204030204" pitchFamily="49" charset="0"/>
              </a:rPr>
              <a:t>n_min</a:t>
            </a:r>
            <a:r>
              <a:rPr lang="en-US" b="1" dirty="0">
                <a:solidFill>
                  <a:srgbClr val="223246"/>
                </a:solidFill>
                <a:latin typeface="Consolas" panose="020B0609020204030204" pitchFamily="49" charset="0"/>
                <a:cs typeface="Consolas" panose="020B0609020204030204" pitchFamily="49" charset="0"/>
              </a:rPr>
              <a:t>)</a:t>
            </a:r>
          </a:p>
          <a:p>
            <a:r>
              <a:rPr lang="en-US" b="1" dirty="0">
                <a:solidFill>
                  <a:srgbClr val="223246"/>
                </a:solidFill>
                <a:latin typeface="Consolas" panose="020B0609020204030204" pitchFamily="49" charset="0"/>
                <a:cs typeface="Consolas" panose="020B0609020204030204" pitchFamily="49" charset="0"/>
              </a:rPr>
              <a:t>count[</a:t>
            </a:r>
            <a:r>
              <a:rPr lang="en-US" b="1" dirty="0" err="1">
                <a:solidFill>
                  <a:srgbClr val="223246"/>
                </a:solidFill>
                <a:latin typeface="Consolas" panose="020B0609020204030204" pitchFamily="49" charset="0"/>
                <a:cs typeface="Consolas" panose="020B0609020204030204" pitchFamily="49" charset="0"/>
              </a:rPr>
              <a:t>n_min</a:t>
            </a:r>
            <a:r>
              <a:rPr lang="en-US" b="1" dirty="0">
                <a:solidFill>
                  <a:srgbClr val="223246"/>
                </a:solidFill>
                <a:latin typeface="Consolas" panose="020B0609020204030204" pitchFamily="49" charset="0"/>
                <a:cs typeface="Consolas" panose="020B0609020204030204" pitchFamily="49" charset="0"/>
              </a:rPr>
              <a:t>] -= 1</a:t>
            </a:r>
          </a:p>
          <a:p>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for </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in range(10):</a:t>
            </a:r>
          </a:p>
          <a:p>
            <a:r>
              <a:rPr lang="en-US" b="1" dirty="0">
                <a:solidFill>
                  <a:srgbClr val="223246"/>
                </a:solidFill>
                <a:latin typeface="Consolas" panose="020B0609020204030204" pitchFamily="49" charset="0"/>
                <a:cs typeface="Consolas" panose="020B0609020204030204" pitchFamily="49" charset="0"/>
              </a:rPr>
              <a:t>    </a:t>
            </a:r>
            <a:r>
              <a:rPr lang="en-US" b="1" dirty="0" err="1">
                <a:solidFill>
                  <a:srgbClr val="223246"/>
                </a:solidFill>
                <a:latin typeface="Consolas" panose="020B0609020204030204" pitchFamily="49" charset="0"/>
                <a:cs typeface="Consolas" panose="020B0609020204030204" pitchFamily="49" charset="0"/>
              </a:rPr>
              <a:t>ans</a:t>
            </a:r>
            <a:r>
              <a:rPr lang="en-US" b="1" dirty="0">
                <a:solidFill>
                  <a:srgbClr val="223246"/>
                </a:solidFill>
                <a:latin typeface="Consolas" panose="020B0609020204030204" pitchFamily="49" charset="0"/>
                <a:cs typeface="Consolas" panose="020B0609020204030204" pitchFamily="49" charset="0"/>
              </a:rPr>
              <a:t> += str(</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 * count[</a:t>
            </a:r>
            <a:r>
              <a:rPr lang="en-US" b="1" dirty="0" err="1">
                <a:solidFill>
                  <a:srgbClr val="223246"/>
                </a:solidFill>
                <a:latin typeface="Consolas" panose="020B0609020204030204" pitchFamily="49" charset="0"/>
                <a:cs typeface="Consolas" panose="020B0609020204030204" pitchFamily="49" charset="0"/>
              </a:rPr>
              <a:t>i</a:t>
            </a:r>
            <a:r>
              <a:rPr lang="en-US" b="1" dirty="0">
                <a:solidFill>
                  <a:srgbClr val="223246"/>
                </a:solidFill>
                <a:latin typeface="Consolas" panose="020B0609020204030204" pitchFamily="49" charset="0"/>
                <a:cs typeface="Consolas" panose="020B0609020204030204" pitchFamily="49" charset="0"/>
              </a:rPr>
              <a:t>]</a:t>
            </a:r>
          </a:p>
          <a:p>
            <a:endParaRPr lang="en-US" b="1" dirty="0">
              <a:solidFill>
                <a:srgbClr val="223246"/>
              </a:solidFill>
              <a:latin typeface="Consolas" panose="020B0609020204030204" pitchFamily="49" charset="0"/>
              <a:cs typeface="Consolas" panose="020B0609020204030204" pitchFamily="49" charset="0"/>
            </a:endParaRPr>
          </a:p>
          <a:p>
            <a:r>
              <a:rPr lang="en-US" b="1" dirty="0">
                <a:solidFill>
                  <a:srgbClr val="223246"/>
                </a:solidFill>
                <a:latin typeface="Consolas" panose="020B0609020204030204" pitchFamily="49" charset="0"/>
                <a:cs typeface="Consolas" panose="020B0609020204030204" pitchFamily="49" charset="0"/>
              </a:rPr>
              <a:t>print(</a:t>
            </a:r>
            <a:r>
              <a:rPr lang="en-US" b="1" dirty="0" err="1">
                <a:solidFill>
                  <a:srgbClr val="223246"/>
                </a:solidFill>
                <a:latin typeface="Consolas" panose="020B0609020204030204" pitchFamily="49" charset="0"/>
                <a:cs typeface="Consolas" panose="020B0609020204030204" pitchFamily="49" charset="0"/>
              </a:rPr>
              <a:t>ans</a:t>
            </a:r>
            <a:r>
              <a:rPr lang="en-US" b="1" dirty="0">
                <a:solidFill>
                  <a:srgbClr val="223246"/>
                </a:solidFill>
                <a:latin typeface="Consolas" panose="020B0609020204030204" pitchFamily="49" charset="0"/>
                <a:cs typeface="Consolas" panose="020B0609020204030204" pitchFamily="49" charset="0"/>
              </a:rPr>
              <a:t>)</a:t>
            </a:r>
            <a:endParaRPr lang="en-JP" b="1" dirty="0">
              <a:solidFill>
                <a:srgbClr val="223246"/>
              </a:solidFill>
              <a:latin typeface="Consolas" panose="020B0609020204030204" pitchFamily="49" charset="0"/>
              <a:cs typeface="Consolas" panose="020B0609020204030204" pitchFamily="49" charset="0"/>
            </a:endParaRPr>
          </a:p>
        </p:txBody>
      </p:sp>
      <p:sp>
        <p:nvSpPr>
          <p:cNvPr id="14" name="Rounded Rectangle 13">
            <a:extLst>
              <a:ext uri="{FF2B5EF4-FFF2-40B4-BE49-F238E27FC236}">
                <a16:creationId xmlns:a16="http://schemas.microsoft.com/office/drawing/2014/main" id="{57E35799-6350-06A7-D566-1FC5F72B743C}"/>
              </a:ext>
            </a:extLst>
          </p:cNvPr>
          <p:cNvSpPr/>
          <p:nvPr/>
        </p:nvSpPr>
        <p:spPr>
          <a:xfrm>
            <a:off x="411921" y="4901133"/>
            <a:ext cx="5156122" cy="1026138"/>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5" name="Rounded Rectangle 14">
            <a:extLst>
              <a:ext uri="{FF2B5EF4-FFF2-40B4-BE49-F238E27FC236}">
                <a16:creationId xmlns:a16="http://schemas.microsoft.com/office/drawing/2014/main" id="{9561065E-5E75-C649-DA9B-C1ED438DB86E}"/>
              </a:ext>
            </a:extLst>
          </p:cNvPr>
          <p:cNvSpPr/>
          <p:nvPr/>
        </p:nvSpPr>
        <p:spPr>
          <a:xfrm>
            <a:off x="423333" y="3007582"/>
            <a:ext cx="2221895" cy="421200"/>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6" name="Rounded Rectangle 15">
            <a:extLst>
              <a:ext uri="{FF2B5EF4-FFF2-40B4-BE49-F238E27FC236}">
                <a16:creationId xmlns:a16="http://schemas.microsoft.com/office/drawing/2014/main" id="{35EBD015-48A0-3CF0-282B-E111B6473804}"/>
              </a:ext>
            </a:extLst>
          </p:cNvPr>
          <p:cNvSpPr/>
          <p:nvPr/>
        </p:nvSpPr>
        <p:spPr>
          <a:xfrm>
            <a:off x="6778778" y="3428781"/>
            <a:ext cx="2743200" cy="421200"/>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7" name="Rounded Rectangle 16">
            <a:extLst>
              <a:ext uri="{FF2B5EF4-FFF2-40B4-BE49-F238E27FC236}">
                <a16:creationId xmlns:a16="http://schemas.microsoft.com/office/drawing/2014/main" id="{AA680AA6-8F38-0889-F955-8965C256C1F1}"/>
              </a:ext>
            </a:extLst>
          </p:cNvPr>
          <p:cNvSpPr/>
          <p:nvPr/>
        </p:nvSpPr>
        <p:spPr>
          <a:xfrm>
            <a:off x="7470020" y="4001516"/>
            <a:ext cx="3437465" cy="421200"/>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8" name="Rounded Rectangle 17">
            <a:extLst>
              <a:ext uri="{FF2B5EF4-FFF2-40B4-BE49-F238E27FC236}">
                <a16:creationId xmlns:a16="http://schemas.microsoft.com/office/drawing/2014/main" id="{6DEAF185-6BC4-0CB6-E6B0-32DC2CF2F86D}"/>
              </a:ext>
            </a:extLst>
          </p:cNvPr>
          <p:cNvSpPr/>
          <p:nvPr/>
        </p:nvSpPr>
        <p:spPr>
          <a:xfrm>
            <a:off x="7018263" y="5625798"/>
            <a:ext cx="3219751" cy="421200"/>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588206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22</a:t>
            </a:fld>
            <a:endParaRPr lang="en-JP" sz="2000" dirty="0">
              <a:solidFill>
                <a:srgbClr val="223246"/>
              </a:solidFill>
            </a:endParaRPr>
          </a:p>
        </p:txBody>
      </p:sp>
      <p:sp>
        <p:nvSpPr>
          <p:cNvPr id="6" name="Rounded Rectangle 5">
            <a:extLst>
              <a:ext uri="{FF2B5EF4-FFF2-40B4-BE49-F238E27FC236}">
                <a16:creationId xmlns:a16="http://schemas.microsoft.com/office/drawing/2014/main" id="{600B4958-1380-0783-7A47-9211F0C92853}"/>
              </a:ext>
            </a:extLst>
          </p:cNvPr>
          <p:cNvSpPr/>
          <p:nvPr/>
        </p:nvSpPr>
        <p:spPr>
          <a:xfrm>
            <a:off x="253999" y="1324631"/>
            <a:ext cx="5709479" cy="5396844"/>
          </a:xfrm>
          <a:prstGeom prst="roundRect">
            <a:avLst/>
          </a:prstGeom>
          <a:noFill/>
          <a:ln w="63500">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223246"/>
                </a:solidFill>
                <a:latin typeface="Consolas" panose="020B0609020204030204" pitchFamily="49" charset="0"/>
                <a:cs typeface="Consolas" panose="020B0609020204030204" pitchFamily="49" charset="0"/>
              </a:rPr>
              <a:t># Solution (a)</a:t>
            </a:r>
          </a:p>
          <a:p>
            <a:r>
              <a:rPr lang="en-US" sz="2200" b="1" dirty="0">
                <a:solidFill>
                  <a:srgbClr val="223246"/>
                </a:solidFill>
                <a:latin typeface="Consolas" panose="020B0609020204030204" pitchFamily="49" charset="0"/>
                <a:cs typeface="Consolas" panose="020B0609020204030204" pitchFamily="49" charset="0"/>
              </a:rPr>
              <a:t>X = input()</a:t>
            </a:r>
          </a:p>
          <a:p>
            <a:r>
              <a:rPr lang="en-US" sz="2200" b="1" dirty="0">
                <a:solidFill>
                  <a:srgbClr val="223246"/>
                </a:solidFill>
                <a:latin typeface="Consolas" panose="020B0609020204030204" pitchFamily="49" charset="0"/>
                <a:cs typeface="Consolas" panose="020B0609020204030204" pitchFamily="49" charset="0"/>
              </a:rPr>
              <a:t>c = </a:t>
            </a:r>
            <a:r>
              <a:rPr lang="en-US" sz="2200" b="1" dirty="0" err="1">
                <a:solidFill>
                  <a:srgbClr val="223246"/>
                </a:solidFill>
                <a:latin typeface="Consolas" panose="020B0609020204030204" pitchFamily="49" charset="0"/>
                <a:cs typeface="Consolas" panose="020B0609020204030204" pitchFamily="49" charset="0"/>
              </a:rPr>
              <a:t>X.count</a:t>
            </a:r>
            <a:r>
              <a:rPr lang="en-US" sz="2200" b="1" dirty="0">
                <a:solidFill>
                  <a:srgbClr val="223246"/>
                </a:solidFill>
                <a:latin typeface="Consolas" panose="020B0609020204030204" pitchFamily="49" charset="0"/>
                <a:cs typeface="Consolas" panose="020B0609020204030204" pitchFamily="49" charset="0"/>
              </a:rPr>
              <a:t>('0')</a:t>
            </a:r>
          </a:p>
          <a:p>
            <a:r>
              <a:rPr lang="en-US" sz="2200" b="1" dirty="0">
                <a:solidFill>
                  <a:srgbClr val="223246"/>
                </a:solidFill>
                <a:latin typeface="Consolas" panose="020B0609020204030204" pitchFamily="49" charset="0"/>
                <a:cs typeface="Consolas" panose="020B0609020204030204" pitchFamily="49" charset="0"/>
              </a:rPr>
              <a:t>S = []</a:t>
            </a:r>
          </a:p>
          <a:p>
            <a:endParaRPr lang="en-US" sz="2200" b="1" dirty="0">
              <a:solidFill>
                <a:srgbClr val="223246"/>
              </a:solidFill>
              <a:latin typeface="Consolas" panose="020B0609020204030204" pitchFamily="49" charset="0"/>
              <a:cs typeface="Consolas" panose="020B0609020204030204" pitchFamily="49" charset="0"/>
            </a:endParaRPr>
          </a:p>
          <a:p>
            <a:r>
              <a:rPr lang="en-US" sz="2200" b="1" dirty="0">
                <a:solidFill>
                  <a:srgbClr val="223246"/>
                </a:solidFill>
                <a:latin typeface="Consolas" panose="020B0609020204030204" pitchFamily="49" charset="0"/>
                <a:cs typeface="Consolas" panose="020B0609020204030204" pitchFamily="49" charset="0"/>
              </a:rPr>
              <a:t>for </a:t>
            </a:r>
            <a:r>
              <a:rPr lang="en-US" sz="2200" b="1" dirty="0" err="1">
                <a:solidFill>
                  <a:srgbClr val="223246"/>
                </a:solidFill>
                <a:latin typeface="Consolas" panose="020B0609020204030204" pitchFamily="49" charset="0"/>
                <a:cs typeface="Consolas" panose="020B0609020204030204" pitchFamily="49" charset="0"/>
              </a:rPr>
              <a:t>i</a:t>
            </a:r>
            <a:r>
              <a:rPr lang="en-US" sz="2200" b="1" dirty="0">
                <a:solidFill>
                  <a:srgbClr val="223246"/>
                </a:solidFill>
                <a:latin typeface="Consolas" panose="020B0609020204030204" pitchFamily="49" charset="0"/>
                <a:cs typeface="Consolas" panose="020B0609020204030204" pitchFamily="49" charset="0"/>
              </a:rPr>
              <a:t> in X:</a:t>
            </a:r>
          </a:p>
          <a:p>
            <a:r>
              <a:rPr lang="en-US" sz="2200" b="1" dirty="0">
                <a:solidFill>
                  <a:srgbClr val="223246"/>
                </a:solidFill>
                <a:latin typeface="Consolas" panose="020B0609020204030204" pitchFamily="49" charset="0"/>
                <a:cs typeface="Consolas" panose="020B0609020204030204" pitchFamily="49" charset="0"/>
              </a:rPr>
              <a:t>    if </a:t>
            </a:r>
            <a:r>
              <a:rPr lang="en-US" sz="2200" b="1" dirty="0" err="1">
                <a:solidFill>
                  <a:srgbClr val="223246"/>
                </a:solidFill>
                <a:latin typeface="Consolas" panose="020B0609020204030204" pitchFamily="49" charset="0"/>
                <a:cs typeface="Consolas" panose="020B0609020204030204" pitchFamily="49" charset="0"/>
              </a:rPr>
              <a:t>i</a:t>
            </a:r>
            <a:r>
              <a:rPr lang="en-US" sz="2200" b="1" dirty="0">
                <a:solidFill>
                  <a:srgbClr val="223246"/>
                </a:solidFill>
                <a:latin typeface="Consolas" panose="020B0609020204030204" pitchFamily="49" charset="0"/>
                <a:cs typeface="Consolas" panose="020B0609020204030204" pitchFamily="49" charset="0"/>
              </a:rPr>
              <a:t> != '0':</a:t>
            </a:r>
          </a:p>
          <a:p>
            <a:r>
              <a:rPr lang="en-US" sz="2200" b="1" dirty="0">
                <a:solidFill>
                  <a:srgbClr val="223246"/>
                </a:solidFill>
                <a:latin typeface="Consolas" panose="020B0609020204030204" pitchFamily="49" charset="0"/>
                <a:cs typeface="Consolas" panose="020B0609020204030204" pitchFamily="49" charset="0"/>
              </a:rPr>
              <a:t>        </a:t>
            </a:r>
            <a:r>
              <a:rPr lang="en-US" sz="2200" b="1" dirty="0" err="1">
                <a:solidFill>
                  <a:srgbClr val="223246"/>
                </a:solidFill>
                <a:latin typeface="Consolas" panose="020B0609020204030204" pitchFamily="49" charset="0"/>
                <a:cs typeface="Consolas" panose="020B0609020204030204" pitchFamily="49" charset="0"/>
              </a:rPr>
              <a:t>S.append</a:t>
            </a:r>
            <a:r>
              <a:rPr lang="en-US" sz="2200" b="1" dirty="0">
                <a:solidFill>
                  <a:srgbClr val="223246"/>
                </a:solidFill>
                <a:latin typeface="Consolas" panose="020B0609020204030204" pitchFamily="49" charset="0"/>
                <a:cs typeface="Consolas" panose="020B0609020204030204" pitchFamily="49" charset="0"/>
              </a:rPr>
              <a:t>(</a:t>
            </a:r>
            <a:r>
              <a:rPr lang="en-US" sz="2200" b="1" dirty="0" err="1">
                <a:solidFill>
                  <a:srgbClr val="223246"/>
                </a:solidFill>
                <a:latin typeface="Consolas" panose="020B0609020204030204" pitchFamily="49" charset="0"/>
                <a:cs typeface="Consolas" panose="020B0609020204030204" pitchFamily="49" charset="0"/>
              </a:rPr>
              <a:t>i</a:t>
            </a:r>
            <a:r>
              <a:rPr lang="en-US" sz="2200" b="1" dirty="0">
                <a:solidFill>
                  <a:srgbClr val="223246"/>
                </a:solidFill>
                <a:latin typeface="Consolas" panose="020B0609020204030204" pitchFamily="49" charset="0"/>
                <a:cs typeface="Consolas" panose="020B0609020204030204" pitchFamily="49" charset="0"/>
              </a:rPr>
              <a:t>)</a:t>
            </a:r>
          </a:p>
          <a:p>
            <a:endParaRPr lang="en-US" sz="2200" b="1" dirty="0">
              <a:solidFill>
                <a:srgbClr val="223246"/>
              </a:solidFill>
              <a:latin typeface="Consolas" panose="020B0609020204030204" pitchFamily="49" charset="0"/>
              <a:cs typeface="Consolas" panose="020B0609020204030204" pitchFamily="49" charset="0"/>
            </a:endParaRPr>
          </a:p>
          <a:p>
            <a:r>
              <a:rPr lang="en-US" sz="2200" b="1" dirty="0" err="1">
                <a:solidFill>
                  <a:srgbClr val="223246"/>
                </a:solidFill>
                <a:latin typeface="Consolas" panose="020B0609020204030204" pitchFamily="49" charset="0"/>
                <a:cs typeface="Consolas" panose="020B0609020204030204" pitchFamily="49" charset="0"/>
              </a:rPr>
              <a:t>S.sort</a:t>
            </a:r>
            <a:r>
              <a:rPr lang="en-US" sz="2200" b="1" dirty="0">
                <a:solidFill>
                  <a:srgbClr val="223246"/>
                </a:solidFill>
                <a:latin typeface="Consolas" panose="020B0609020204030204" pitchFamily="49" charset="0"/>
                <a:cs typeface="Consolas" panose="020B0609020204030204" pitchFamily="49" charset="0"/>
              </a:rPr>
              <a:t>()</a:t>
            </a:r>
          </a:p>
          <a:p>
            <a:r>
              <a:rPr lang="en-US" sz="2200" b="1" dirty="0">
                <a:solidFill>
                  <a:srgbClr val="223246"/>
                </a:solidFill>
                <a:latin typeface="Consolas" panose="020B0609020204030204" pitchFamily="49" charset="0"/>
                <a:cs typeface="Consolas" panose="020B0609020204030204" pitchFamily="49" charset="0"/>
              </a:rPr>
              <a:t>print(*( [S[0]] + ['0'] * c + S[1:] ), </a:t>
            </a:r>
            <a:r>
              <a:rPr lang="en-US" sz="2200" b="1" dirty="0" err="1">
                <a:solidFill>
                  <a:srgbClr val="223246"/>
                </a:solidFill>
                <a:latin typeface="Consolas" panose="020B0609020204030204" pitchFamily="49" charset="0"/>
                <a:cs typeface="Consolas" panose="020B0609020204030204" pitchFamily="49" charset="0"/>
              </a:rPr>
              <a:t>sep</a:t>
            </a:r>
            <a:r>
              <a:rPr lang="en-US" sz="2200" b="1" dirty="0">
                <a:solidFill>
                  <a:srgbClr val="223246"/>
                </a:solidFill>
                <a:latin typeface="Consolas" panose="020B0609020204030204" pitchFamily="49" charset="0"/>
                <a:cs typeface="Consolas" panose="020B0609020204030204" pitchFamily="49" charset="0"/>
              </a:rPr>
              <a:t>="")</a:t>
            </a:r>
            <a:endParaRPr lang="en-JP" sz="2200" b="1" dirty="0">
              <a:solidFill>
                <a:srgbClr val="223246"/>
              </a:solidFill>
              <a:latin typeface="Consolas" panose="020B0609020204030204" pitchFamily="49" charset="0"/>
              <a:cs typeface="Consolas" panose="020B0609020204030204" pitchFamily="49" charset="0"/>
            </a:endParaRPr>
          </a:p>
        </p:txBody>
      </p:sp>
      <p:sp>
        <p:nvSpPr>
          <p:cNvPr id="7" name="Rounded Rectangle 6">
            <a:extLst>
              <a:ext uri="{FF2B5EF4-FFF2-40B4-BE49-F238E27FC236}">
                <a16:creationId xmlns:a16="http://schemas.microsoft.com/office/drawing/2014/main" id="{306BA6C6-B6ED-89ED-049E-A5DF22FC40F4}"/>
              </a:ext>
            </a:extLst>
          </p:cNvPr>
          <p:cNvSpPr/>
          <p:nvPr/>
        </p:nvSpPr>
        <p:spPr>
          <a:xfrm>
            <a:off x="6228522" y="1324631"/>
            <a:ext cx="5709479" cy="5396844"/>
          </a:xfrm>
          <a:prstGeom prst="roundRect">
            <a:avLst/>
          </a:prstGeom>
          <a:noFill/>
          <a:ln w="63500">
            <a:solidFill>
              <a:srgbClr val="2232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b="1" dirty="0">
                <a:solidFill>
                  <a:srgbClr val="223246"/>
                </a:solidFill>
                <a:latin typeface="Consolas" panose="020B0609020204030204" pitchFamily="49" charset="0"/>
                <a:cs typeface="Consolas" panose="020B0609020204030204" pitchFamily="49" charset="0"/>
              </a:rPr>
              <a:t># Solution (c)</a:t>
            </a:r>
          </a:p>
          <a:p>
            <a:r>
              <a:rPr lang="en-US" sz="2200" b="1" dirty="0">
                <a:solidFill>
                  <a:srgbClr val="223246"/>
                </a:solidFill>
                <a:latin typeface="Consolas" panose="020B0609020204030204" pitchFamily="49" charset="0"/>
                <a:cs typeface="Consolas" panose="020B0609020204030204" pitchFamily="49" charset="0"/>
              </a:rPr>
              <a:t>s = input()</a:t>
            </a:r>
          </a:p>
          <a:p>
            <a:r>
              <a:rPr lang="en-US" sz="2200" b="1" dirty="0">
                <a:solidFill>
                  <a:srgbClr val="223246"/>
                </a:solidFill>
                <a:latin typeface="Consolas" panose="020B0609020204030204" pitchFamily="49" charset="0"/>
                <a:cs typeface="Consolas" panose="020B0609020204030204" pitchFamily="49" charset="0"/>
              </a:rPr>
              <a:t>zero = </a:t>
            </a:r>
            <a:r>
              <a:rPr lang="en-US" sz="2200" b="1" dirty="0" err="1">
                <a:solidFill>
                  <a:srgbClr val="223246"/>
                </a:solidFill>
                <a:latin typeface="Consolas" panose="020B0609020204030204" pitchFamily="49" charset="0"/>
                <a:cs typeface="Consolas" panose="020B0609020204030204" pitchFamily="49" charset="0"/>
              </a:rPr>
              <a:t>s.count</a:t>
            </a:r>
            <a:r>
              <a:rPr lang="en-US" sz="2200" b="1" dirty="0">
                <a:solidFill>
                  <a:srgbClr val="223246"/>
                </a:solidFill>
                <a:latin typeface="Consolas" panose="020B0609020204030204" pitchFamily="49" charset="0"/>
                <a:cs typeface="Consolas" panose="020B0609020204030204" pitchFamily="49" charset="0"/>
              </a:rPr>
              <a:t>("0")</a:t>
            </a:r>
          </a:p>
          <a:p>
            <a:r>
              <a:rPr lang="en-US" sz="2200" b="1" dirty="0" err="1">
                <a:solidFill>
                  <a:srgbClr val="223246"/>
                </a:solidFill>
                <a:latin typeface="Consolas" panose="020B0609020204030204" pitchFamily="49" charset="0"/>
                <a:cs typeface="Consolas" panose="020B0609020204030204" pitchFamily="49" charset="0"/>
              </a:rPr>
              <a:t>ans</a:t>
            </a:r>
            <a:r>
              <a:rPr lang="en-US" sz="2200" b="1" dirty="0">
                <a:solidFill>
                  <a:srgbClr val="223246"/>
                </a:solidFill>
                <a:latin typeface="Consolas" panose="020B0609020204030204" pitchFamily="49" charset="0"/>
                <a:cs typeface="Consolas" panose="020B0609020204030204" pitchFamily="49" charset="0"/>
              </a:rPr>
              <a:t> = []</a:t>
            </a:r>
          </a:p>
          <a:p>
            <a:endParaRPr lang="en-US" sz="2200" b="1" dirty="0">
              <a:solidFill>
                <a:srgbClr val="223246"/>
              </a:solidFill>
              <a:latin typeface="Consolas" panose="020B0609020204030204" pitchFamily="49" charset="0"/>
              <a:cs typeface="Consolas" panose="020B0609020204030204" pitchFamily="49" charset="0"/>
            </a:endParaRPr>
          </a:p>
          <a:p>
            <a:r>
              <a:rPr lang="en-US" sz="2200" b="1" dirty="0">
                <a:solidFill>
                  <a:srgbClr val="223246"/>
                </a:solidFill>
                <a:latin typeface="Consolas" panose="020B0609020204030204" pitchFamily="49" charset="0"/>
                <a:cs typeface="Consolas" panose="020B0609020204030204" pitchFamily="49" charset="0"/>
              </a:rPr>
              <a:t>for x in s:</a:t>
            </a:r>
          </a:p>
          <a:p>
            <a:r>
              <a:rPr lang="en-US" sz="2200" b="1" dirty="0">
                <a:solidFill>
                  <a:srgbClr val="223246"/>
                </a:solidFill>
                <a:latin typeface="Consolas" panose="020B0609020204030204" pitchFamily="49" charset="0"/>
                <a:cs typeface="Consolas" panose="020B0609020204030204" pitchFamily="49" charset="0"/>
              </a:rPr>
              <a:t>    if x != "0":</a:t>
            </a:r>
          </a:p>
          <a:p>
            <a:r>
              <a:rPr lang="en-US" sz="2200" b="1" dirty="0">
                <a:solidFill>
                  <a:srgbClr val="223246"/>
                </a:solidFill>
                <a:latin typeface="Consolas" panose="020B0609020204030204" pitchFamily="49" charset="0"/>
                <a:cs typeface="Consolas" panose="020B0609020204030204" pitchFamily="49" charset="0"/>
              </a:rPr>
              <a:t>        </a:t>
            </a:r>
            <a:r>
              <a:rPr lang="en-US" sz="2200" b="1" dirty="0" err="1">
                <a:solidFill>
                  <a:srgbClr val="223246"/>
                </a:solidFill>
                <a:latin typeface="Consolas" panose="020B0609020204030204" pitchFamily="49" charset="0"/>
                <a:cs typeface="Consolas" panose="020B0609020204030204" pitchFamily="49" charset="0"/>
              </a:rPr>
              <a:t>ans.append</a:t>
            </a:r>
            <a:r>
              <a:rPr lang="en-US" sz="2200" b="1" dirty="0">
                <a:solidFill>
                  <a:srgbClr val="223246"/>
                </a:solidFill>
                <a:latin typeface="Consolas" panose="020B0609020204030204" pitchFamily="49" charset="0"/>
                <a:cs typeface="Consolas" panose="020B0609020204030204" pitchFamily="49" charset="0"/>
              </a:rPr>
              <a:t>(x)</a:t>
            </a:r>
          </a:p>
          <a:p>
            <a:endParaRPr lang="en-US" sz="2200" b="1" dirty="0">
              <a:solidFill>
                <a:srgbClr val="223246"/>
              </a:solidFill>
              <a:latin typeface="Consolas" panose="020B0609020204030204" pitchFamily="49" charset="0"/>
              <a:cs typeface="Consolas" panose="020B0609020204030204" pitchFamily="49" charset="0"/>
            </a:endParaRPr>
          </a:p>
          <a:p>
            <a:r>
              <a:rPr lang="en-US" sz="2200" b="1" dirty="0" err="1">
                <a:solidFill>
                  <a:srgbClr val="223246"/>
                </a:solidFill>
                <a:latin typeface="Consolas" panose="020B0609020204030204" pitchFamily="49" charset="0"/>
                <a:cs typeface="Consolas" panose="020B0609020204030204" pitchFamily="49" charset="0"/>
              </a:rPr>
              <a:t>ans.sort</a:t>
            </a:r>
            <a:r>
              <a:rPr lang="en-US" sz="2200" b="1" dirty="0">
                <a:solidFill>
                  <a:srgbClr val="223246"/>
                </a:solidFill>
                <a:latin typeface="Consolas" panose="020B0609020204030204" pitchFamily="49" charset="0"/>
                <a:cs typeface="Consolas" panose="020B0609020204030204" pitchFamily="49" charset="0"/>
              </a:rPr>
              <a:t>()</a:t>
            </a:r>
          </a:p>
          <a:p>
            <a:r>
              <a:rPr lang="en-US" sz="2200" b="1" dirty="0">
                <a:solidFill>
                  <a:srgbClr val="223246"/>
                </a:solidFill>
                <a:latin typeface="Consolas" panose="020B0609020204030204" pitchFamily="49" charset="0"/>
                <a:cs typeface="Consolas" panose="020B0609020204030204" pitchFamily="49" charset="0"/>
              </a:rPr>
              <a:t>print(</a:t>
            </a:r>
            <a:r>
              <a:rPr lang="en-US" sz="2200" b="1" dirty="0" err="1">
                <a:solidFill>
                  <a:srgbClr val="223246"/>
                </a:solidFill>
                <a:latin typeface="Consolas" panose="020B0609020204030204" pitchFamily="49" charset="0"/>
                <a:cs typeface="Consolas" panose="020B0609020204030204" pitchFamily="49" charset="0"/>
              </a:rPr>
              <a:t>ans</a:t>
            </a:r>
            <a:r>
              <a:rPr lang="en-US" sz="2200" b="1" dirty="0">
                <a:solidFill>
                  <a:srgbClr val="223246"/>
                </a:solidFill>
                <a:latin typeface="Consolas" panose="020B0609020204030204" pitchFamily="49" charset="0"/>
                <a:cs typeface="Consolas" panose="020B0609020204030204" pitchFamily="49" charset="0"/>
              </a:rPr>
              <a:t>[0] + "0" * zero + "".join(</a:t>
            </a:r>
            <a:r>
              <a:rPr lang="en-US" sz="2200" b="1" dirty="0" err="1">
                <a:solidFill>
                  <a:srgbClr val="223246"/>
                </a:solidFill>
                <a:latin typeface="Consolas" panose="020B0609020204030204" pitchFamily="49" charset="0"/>
                <a:cs typeface="Consolas" panose="020B0609020204030204" pitchFamily="49" charset="0"/>
              </a:rPr>
              <a:t>ans</a:t>
            </a:r>
            <a:r>
              <a:rPr lang="en-US" sz="2200" b="1" dirty="0">
                <a:solidFill>
                  <a:srgbClr val="223246"/>
                </a:solidFill>
                <a:latin typeface="Consolas" panose="020B0609020204030204" pitchFamily="49" charset="0"/>
                <a:cs typeface="Consolas" panose="020B0609020204030204" pitchFamily="49" charset="0"/>
              </a:rPr>
              <a:t>[1:]))</a:t>
            </a:r>
            <a:endParaRPr lang="en-JP" sz="2200" b="1" dirty="0">
              <a:solidFill>
                <a:srgbClr val="223246"/>
              </a:solidFill>
              <a:latin typeface="Consolas" panose="020B0609020204030204" pitchFamily="49" charset="0"/>
              <a:cs typeface="Consolas" panose="020B0609020204030204" pitchFamily="49" charset="0"/>
            </a:endParaRPr>
          </a:p>
        </p:txBody>
      </p:sp>
      <p:sp>
        <p:nvSpPr>
          <p:cNvPr id="5" name="TextBox 4">
            <a:extLst>
              <a:ext uri="{FF2B5EF4-FFF2-40B4-BE49-F238E27FC236}">
                <a16:creationId xmlns:a16="http://schemas.microsoft.com/office/drawing/2014/main" id="{DF8262CA-3317-914D-5AEE-98685AD9ADD1}"/>
              </a:ext>
            </a:extLst>
          </p:cNvPr>
          <p:cNvSpPr txBox="1"/>
          <p:nvPr/>
        </p:nvSpPr>
        <p:spPr>
          <a:xfrm>
            <a:off x="411921" y="74265"/>
            <a:ext cx="12066814" cy="954107"/>
          </a:xfrm>
          <a:prstGeom prst="rect">
            <a:avLst/>
          </a:prstGeom>
          <a:noFill/>
        </p:spPr>
        <p:txBody>
          <a:bodyPr wrap="square" rtlCol="0">
            <a:spAutoFit/>
          </a:bodyPr>
          <a:lstStyle/>
          <a:p>
            <a:r>
              <a:rPr lang="en-US" sz="2800" b="1" dirty="0">
                <a:solidFill>
                  <a:srgbClr val="2C3D50"/>
                </a:solidFill>
                <a:latin typeface="Montserrat" pitchFamily="2" charset="77"/>
              </a:rPr>
              <a:t>Example: </a:t>
            </a:r>
            <a:r>
              <a:rPr lang="en-US" sz="2800" b="1" i="1" dirty="0">
                <a:solidFill>
                  <a:srgbClr val="2C3D50"/>
                </a:solidFill>
                <a:latin typeface="Montserrat" pitchFamily="2" charset="77"/>
              </a:rPr>
              <a:t>Filtered Type-2 </a:t>
            </a:r>
            <a:r>
              <a:rPr lang="en-US" sz="2800" b="1" dirty="0">
                <a:solidFill>
                  <a:srgbClr val="2C3D50"/>
                </a:solidFill>
                <a:latin typeface="Montserrat" pitchFamily="2" charset="77"/>
              </a:rPr>
              <a:t>- Lexically different (renamed variables), structurally identical logic.</a:t>
            </a:r>
            <a:endParaRPr lang="en-JP" sz="2800" b="1" dirty="0">
              <a:solidFill>
                <a:srgbClr val="2C3D50"/>
              </a:solidFill>
              <a:latin typeface="Montserrat" pitchFamily="2" charset="77"/>
            </a:endParaRPr>
          </a:p>
        </p:txBody>
      </p:sp>
      <p:sp>
        <p:nvSpPr>
          <p:cNvPr id="8" name="Rounded Rectangle 7">
            <a:extLst>
              <a:ext uri="{FF2B5EF4-FFF2-40B4-BE49-F238E27FC236}">
                <a16:creationId xmlns:a16="http://schemas.microsoft.com/office/drawing/2014/main" id="{D9C2FE33-AE6D-2B8A-6FF6-8BA3FE107B68}"/>
              </a:ext>
            </a:extLst>
          </p:cNvPr>
          <p:cNvSpPr/>
          <p:nvPr/>
        </p:nvSpPr>
        <p:spPr>
          <a:xfrm>
            <a:off x="411921" y="4905669"/>
            <a:ext cx="5156122" cy="1282860"/>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Rounded Rectangle 10">
            <a:extLst>
              <a:ext uri="{FF2B5EF4-FFF2-40B4-BE49-F238E27FC236}">
                <a16:creationId xmlns:a16="http://schemas.microsoft.com/office/drawing/2014/main" id="{86290FF0-0041-FE67-F95B-03E7BF37FA72}"/>
              </a:ext>
            </a:extLst>
          </p:cNvPr>
          <p:cNvSpPr/>
          <p:nvPr/>
        </p:nvSpPr>
        <p:spPr>
          <a:xfrm>
            <a:off x="411921" y="2584443"/>
            <a:ext cx="2706836" cy="528439"/>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ounded Rectangle 11">
            <a:extLst>
              <a:ext uri="{FF2B5EF4-FFF2-40B4-BE49-F238E27FC236}">
                <a16:creationId xmlns:a16="http://schemas.microsoft.com/office/drawing/2014/main" id="{70E4511E-2EDC-587A-B718-172932BC4DF7}"/>
              </a:ext>
            </a:extLst>
          </p:cNvPr>
          <p:cNvSpPr/>
          <p:nvPr/>
        </p:nvSpPr>
        <p:spPr>
          <a:xfrm>
            <a:off x="6426278" y="4905669"/>
            <a:ext cx="5150680" cy="1287396"/>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Rounded Rectangle 12">
            <a:extLst>
              <a:ext uri="{FF2B5EF4-FFF2-40B4-BE49-F238E27FC236}">
                <a16:creationId xmlns:a16="http://schemas.microsoft.com/office/drawing/2014/main" id="{CD5802CD-4061-DFED-CFF9-C58FBB886DCA}"/>
              </a:ext>
            </a:extLst>
          </p:cNvPr>
          <p:cNvSpPr/>
          <p:nvPr/>
        </p:nvSpPr>
        <p:spPr>
          <a:xfrm>
            <a:off x="6426278" y="2588979"/>
            <a:ext cx="3174922" cy="528439"/>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906845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23</a:t>
            </a:fld>
            <a:endParaRPr lang="en-JP" sz="2000" dirty="0">
              <a:solidFill>
                <a:srgbClr val="223246"/>
              </a:solidFill>
            </a:endParaRPr>
          </a:p>
        </p:txBody>
      </p:sp>
      <p:sp>
        <p:nvSpPr>
          <p:cNvPr id="5" name="TextBox 4">
            <a:extLst>
              <a:ext uri="{FF2B5EF4-FFF2-40B4-BE49-F238E27FC236}">
                <a16:creationId xmlns:a16="http://schemas.microsoft.com/office/drawing/2014/main" id="{97F1E283-DA64-3A33-49AD-63CB91149092}"/>
              </a:ext>
            </a:extLst>
          </p:cNvPr>
          <p:cNvSpPr txBox="1"/>
          <p:nvPr/>
        </p:nvSpPr>
        <p:spPr>
          <a:xfrm>
            <a:off x="558799" y="406400"/>
            <a:ext cx="9695543" cy="523220"/>
          </a:xfrm>
          <a:prstGeom prst="rect">
            <a:avLst/>
          </a:prstGeom>
          <a:noFill/>
        </p:spPr>
        <p:txBody>
          <a:bodyPr wrap="square" rtlCol="0">
            <a:spAutoFit/>
          </a:bodyPr>
          <a:lstStyle/>
          <a:p>
            <a:r>
              <a:rPr lang="en-US" sz="2800" b="1" i="1" dirty="0">
                <a:solidFill>
                  <a:srgbClr val="2C3D50"/>
                </a:solidFill>
                <a:latin typeface="Montserrat" pitchFamily="2" charset="77"/>
              </a:rPr>
              <a:t>Comparison</a:t>
            </a:r>
            <a:r>
              <a:rPr lang="en-US" sz="2800" b="1" dirty="0">
                <a:solidFill>
                  <a:srgbClr val="2C3D50"/>
                </a:solidFill>
                <a:latin typeface="Montserrat" pitchFamily="2" charset="77"/>
              </a:rPr>
              <a:t> with Existing Benchmarks</a:t>
            </a:r>
            <a:endParaRPr lang="en-JP" sz="2800" b="1" dirty="0">
              <a:solidFill>
                <a:srgbClr val="2C3D50"/>
              </a:solidFill>
              <a:latin typeface="Montserrat" pitchFamily="2" charset="77"/>
            </a:endParaRPr>
          </a:p>
        </p:txBody>
      </p:sp>
      <p:graphicFrame>
        <p:nvGraphicFramePr>
          <p:cNvPr id="3" name="Table 2">
            <a:extLst>
              <a:ext uri="{FF2B5EF4-FFF2-40B4-BE49-F238E27FC236}">
                <a16:creationId xmlns:a16="http://schemas.microsoft.com/office/drawing/2014/main" id="{08F21309-FA14-E520-8CAF-A2B6FF95B83D}"/>
              </a:ext>
            </a:extLst>
          </p:cNvPr>
          <p:cNvGraphicFramePr>
            <a:graphicFrameLocks noGrp="1"/>
          </p:cNvGraphicFramePr>
          <p:nvPr>
            <p:extLst>
              <p:ext uri="{D42A27DB-BD31-4B8C-83A1-F6EECF244321}">
                <p14:modId xmlns:p14="http://schemas.microsoft.com/office/powerpoint/2010/main" val="993710735"/>
              </p:ext>
            </p:extLst>
          </p:nvPr>
        </p:nvGraphicFramePr>
        <p:xfrm>
          <a:off x="487846" y="1563170"/>
          <a:ext cx="11216308" cy="4402342"/>
        </p:xfrm>
        <a:graphic>
          <a:graphicData uri="http://schemas.openxmlformats.org/drawingml/2006/table">
            <a:tbl>
              <a:tblPr firstRow="1">
                <a:tableStyleId>{69012ECD-51FC-41F1-AA8D-1B2483CD663E}</a:tableStyleId>
              </a:tblPr>
              <a:tblGrid>
                <a:gridCol w="2203852">
                  <a:extLst>
                    <a:ext uri="{9D8B030D-6E8A-4147-A177-3AD203B41FA5}">
                      <a16:colId xmlns:a16="http://schemas.microsoft.com/office/drawing/2014/main" val="3565312743"/>
                    </a:ext>
                  </a:extLst>
                </a:gridCol>
                <a:gridCol w="3004152">
                  <a:extLst>
                    <a:ext uri="{9D8B030D-6E8A-4147-A177-3AD203B41FA5}">
                      <a16:colId xmlns:a16="http://schemas.microsoft.com/office/drawing/2014/main" val="2245832781"/>
                    </a:ext>
                  </a:extLst>
                </a:gridCol>
                <a:gridCol w="3004152">
                  <a:extLst>
                    <a:ext uri="{9D8B030D-6E8A-4147-A177-3AD203B41FA5}">
                      <a16:colId xmlns:a16="http://schemas.microsoft.com/office/drawing/2014/main" val="554779158"/>
                    </a:ext>
                  </a:extLst>
                </a:gridCol>
                <a:gridCol w="3004152">
                  <a:extLst>
                    <a:ext uri="{9D8B030D-6E8A-4147-A177-3AD203B41FA5}">
                      <a16:colId xmlns:a16="http://schemas.microsoft.com/office/drawing/2014/main" val="3496951280"/>
                    </a:ext>
                  </a:extLst>
                </a:gridCol>
              </a:tblGrid>
              <a:tr h="451522">
                <a:tc>
                  <a:txBody>
                    <a:bodyPr/>
                    <a:lstStyle/>
                    <a:p>
                      <a:pPr algn="ctr"/>
                      <a:r>
                        <a:rPr lang="en-US" b="1" dirty="0">
                          <a:solidFill>
                            <a:srgbClr val="F8F8F8"/>
                          </a:solidFill>
                        </a:rPr>
                        <a:t>Aspect</a:t>
                      </a:r>
                      <a:endParaRPr lang="en-US"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3246"/>
                    </a:solidFill>
                  </a:tcPr>
                </a:tc>
                <a:tc>
                  <a:txBody>
                    <a:bodyPr/>
                    <a:lstStyle/>
                    <a:p>
                      <a:pPr algn="ctr"/>
                      <a:r>
                        <a:rPr lang="en-US" b="1" dirty="0" err="1">
                          <a:solidFill>
                            <a:srgbClr val="F8F8F8"/>
                          </a:solidFill>
                        </a:rPr>
                        <a:t>PyClone</a:t>
                      </a:r>
                      <a:r>
                        <a:rPr lang="en-US" b="1" dirty="0">
                          <a:solidFill>
                            <a:srgbClr val="F8F8F8"/>
                          </a:solidFill>
                        </a:rPr>
                        <a:t>-Stream</a:t>
                      </a:r>
                      <a:endParaRPr lang="en-US"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3246"/>
                    </a:solidFill>
                  </a:tcPr>
                </a:tc>
                <a:tc>
                  <a:txBody>
                    <a:bodyPr/>
                    <a:lstStyle/>
                    <a:p>
                      <a:pPr algn="ctr"/>
                      <a:r>
                        <a:rPr lang="en-US" b="1" dirty="0" err="1">
                          <a:solidFill>
                            <a:srgbClr val="F8F8F8"/>
                          </a:solidFill>
                        </a:rPr>
                        <a:t>SemanticCloneBench</a:t>
                      </a:r>
                      <a:endParaRPr lang="en-US"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3246"/>
                    </a:solidFill>
                  </a:tcPr>
                </a:tc>
                <a:tc>
                  <a:txBody>
                    <a:bodyPr/>
                    <a:lstStyle/>
                    <a:p>
                      <a:pPr algn="ctr"/>
                      <a:r>
                        <a:rPr lang="en-US" b="1" dirty="0" err="1">
                          <a:solidFill>
                            <a:srgbClr val="F8F8F8"/>
                          </a:solidFill>
                        </a:rPr>
                        <a:t>GPTCloneBench</a:t>
                      </a:r>
                      <a:endParaRPr lang="en-US" dirty="0">
                        <a:solidFill>
                          <a:srgbClr val="F8F8F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3246"/>
                    </a:solidFill>
                  </a:tcPr>
                </a:tc>
                <a:extLst>
                  <a:ext uri="{0D108BD9-81ED-4DB2-BD59-A6C34878D82A}">
                    <a16:rowId xmlns:a16="http://schemas.microsoft.com/office/drawing/2014/main" val="514076128"/>
                  </a:ext>
                </a:extLst>
              </a:tr>
              <a:tr h="790164">
                <a:tc>
                  <a:txBody>
                    <a:bodyPr/>
                    <a:lstStyle/>
                    <a:p>
                      <a:pPr algn="ctr"/>
                      <a:r>
                        <a:rPr lang="en-US" b="1" dirty="0">
                          <a:solidFill>
                            <a:srgbClr val="223246"/>
                          </a:solidFill>
                        </a:rPr>
                        <a:t>Dataset Nature</a:t>
                      </a:r>
                      <a:endParaRPr lang="en-US" dirty="0">
                        <a:solidFill>
                          <a:srgbClr val="22324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Continuously growing (streaming)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Static benchmark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LLM-generated / labeled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577021"/>
                  </a:ext>
                </a:extLst>
              </a:tr>
              <a:tr h="790164">
                <a:tc>
                  <a:txBody>
                    <a:bodyPr/>
                    <a:lstStyle/>
                    <a:p>
                      <a:pPr algn="ctr"/>
                      <a:r>
                        <a:rPr lang="en-US" b="1">
                          <a:solidFill>
                            <a:srgbClr val="223246"/>
                          </a:solidFill>
                        </a:rPr>
                        <a:t>Data Origin</a:t>
                      </a:r>
                      <a:endParaRPr lang="en-US">
                        <a:solidFill>
                          <a:srgbClr val="22324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Human-authored contest 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Stack Overflow snippets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Synthetic / model-generated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0230477"/>
                  </a:ext>
                </a:extLst>
              </a:tr>
              <a:tr h="790164">
                <a:tc>
                  <a:txBody>
                    <a:bodyPr/>
                    <a:lstStyle/>
                    <a:p>
                      <a:pPr algn="ctr"/>
                      <a:r>
                        <a:rPr lang="en-US" b="1">
                          <a:solidFill>
                            <a:srgbClr val="223246"/>
                          </a:solidFill>
                        </a:rPr>
                        <a:t>Primary Language</a:t>
                      </a:r>
                      <a:endParaRPr lang="en-US">
                        <a:solidFill>
                          <a:srgbClr val="22324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Python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C, C#, Java, Python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Multiple (model-dependent)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986866"/>
                  </a:ext>
                </a:extLst>
              </a:tr>
              <a:tr h="790164">
                <a:tc>
                  <a:txBody>
                    <a:bodyPr/>
                    <a:lstStyle/>
                    <a:p>
                      <a:pPr algn="ctr"/>
                      <a:r>
                        <a:rPr lang="en-US" b="1">
                          <a:solidFill>
                            <a:srgbClr val="223246"/>
                          </a:solidFill>
                        </a:rPr>
                        <a:t>Scale</a:t>
                      </a:r>
                      <a:endParaRPr lang="en-US">
                        <a:solidFill>
                          <a:srgbClr val="22324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223246"/>
                          </a:solidFill>
                        </a:rPr>
                        <a:t>&gt;20K</a:t>
                      </a:r>
                      <a:r>
                        <a:rPr lang="en-US" dirty="0">
                          <a:solidFill>
                            <a:srgbClr val="223246"/>
                          </a:solidFill>
                        </a:rPr>
                        <a:t> submissions</a:t>
                      </a:r>
                      <a:r>
                        <a:rPr lang="en-US" b="1" dirty="0">
                          <a:solidFill>
                            <a:srgbClr val="223246"/>
                          </a:solidFill>
                        </a:rPr>
                        <a:t>&gt;0.1M</a:t>
                      </a:r>
                      <a:r>
                        <a:rPr lang="en-US" dirty="0">
                          <a:solidFill>
                            <a:srgbClr val="223246"/>
                          </a:solidFill>
                        </a:rPr>
                        <a:t> Type-4 candidates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223246"/>
                          </a:solidFill>
                        </a:rPr>
                        <a:t>4,000</a:t>
                      </a:r>
                      <a:r>
                        <a:rPr lang="en-US" dirty="0">
                          <a:solidFill>
                            <a:srgbClr val="223246"/>
                          </a:solidFill>
                        </a:rPr>
                        <a:t> pairs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223246"/>
                          </a:solidFill>
                        </a:rPr>
                        <a:t>Variable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7591403"/>
                  </a:ext>
                </a:extLst>
              </a:tr>
              <a:tr h="790164">
                <a:tc>
                  <a:txBody>
                    <a:bodyPr/>
                    <a:lstStyle/>
                    <a:p>
                      <a:pPr algn="ctr"/>
                      <a:r>
                        <a:rPr lang="en-US" b="1">
                          <a:solidFill>
                            <a:srgbClr val="223246"/>
                          </a:solidFill>
                        </a:rPr>
                        <a:t>Update Model</a:t>
                      </a:r>
                      <a:endParaRPr lang="en-US">
                        <a:solidFill>
                          <a:srgbClr val="22324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Daily incremental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solidFill>
                            <a:srgbClr val="223246"/>
                          </a:solidFill>
                        </a:rPr>
                        <a:t>One-time construction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223246"/>
                          </a:solidFill>
                        </a:rPr>
                        <a:t>On-demand 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7039252"/>
                  </a:ext>
                </a:extLst>
              </a:tr>
            </a:tbl>
          </a:graphicData>
        </a:graphic>
      </p:graphicFrame>
      <p:sp>
        <p:nvSpPr>
          <p:cNvPr id="8" name="Rounded Rectangle 7">
            <a:extLst>
              <a:ext uri="{FF2B5EF4-FFF2-40B4-BE49-F238E27FC236}">
                <a16:creationId xmlns:a16="http://schemas.microsoft.com/office/drawing/2014/main" id="{624DA289-E2D5-7247-5E40-3F43A31AAC09}"/>
              </a:ext>
            </a:extLst>
          </p:cNvPr>
          <p:cNvSpPr/>
          <p:nvPr/>
        </p:nvSpPr>
        <p:spPr>
          <a:xfrm>
            <a:off x="2517912" y="1398827"/>
            <a:ext cx="3352800" cy="4731027"/>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Tree>
    <p:extLst>
      <p:ext uri="{BB962C8B-B14F-4D97-AF65-F5344CB8AC3E}">
        <p14:creationId xmlns:p14="http://schemas.microsoft.com/office/powerpoint/2010/main" val="3698252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solidFill>
                  <a:srgbClr val="223246"/>
                </a:solidFill>
              </a:rPr>
              <a:t>24</a:t>
            </a:fld>
            <a:endParaRPr lang="en-JP" sz="2000" dirty="0">
              <a:solidFill>
                <a:srgbClr val="223246"/>
              </a:solidFill>
            </a:endParaRPr>
          </a:p>
        </p:txBody>
      </p:sp>
      <p:sp>
        <p:nvSpPr>
          <p:cNvPr id="5" name="TextBox 4">
            <a:extLst>
              <a:ext uri="{FF2B5EF4-FFF2-40B4-BE49-F238E27FC236}">
                <a16:creationId xmlns:a16="http://schemas.microsoft.com/office/drawing/2014/main" id="{97F1E283-DA64-3A33-49AD-63CB91149092}"/>
              </a:ext>
            </a:extLst>
          </p:cNvPr>
          <p:cNvSpPr txBox="1"/>
          <p:nvPr/>
        </p:nvSpPr>
        <p:spPr>
          <a:xfrm>
            <a:off x="558799" y="406400"/>
            <a:ext cx="9695543" cy="523220"/>
          </a:xfrm>
          <a:prstGeom prst="rect">
            <a:avLst/>
          </a:prstGeom>
          <a:noFill/>
        </p:spPr>
        <p:txBody>
          <a:bodyPr wrap="square" rtlCol="0">
            <a:spAutoFit/>
          </a:bodyPr>
          <a:lstStyle/>
          <a:p>
            <a:r>
              <a:rPr lang="en-US" sz="2800" b="1" dirty="0">
                <a:solidFill>
                  <a:srgbClr val="2C3D50"/>
                </a:solidFill>
                <a:latin typeface="Montserrat" pitchFamily="2" charset="77"/>
              </a:rPr>
              <a:t>Contributions</a:t>
            </a:r>
            <a:endParaRPr lang="en-JP" sz="2800" b="1" dirty="0">
              <a:solidFill>
                <a:srgbClr val="2C3D50"/>
              </a:solidFill>
              <a:latin typeface="Montserrat" pitchFamily="2" charset="77"/>
            </a:endParaRPr>
          </a:p>
        </p:txBody>
      </p:sp>
      <p:sp>
        <p:nvSpPr>
          <p:cNvPr id="3" name="TextBox 2">
            <a:extLst>
              <a:ext uri="{FF2B5EF4-FFF2-40B4-BE49-F238E27FC236}">
                <a16:creationId xmlns:a16="http://schemas.microsoft.com/office/drawing/2014/main" id="{3898E3DB-7E47-5FFD-34DC-912BE6C8DCFE}"/>
              </a:ext>
            </a:extLst>
          </p:cNvPr>
          <p:cNvSpPr txBox="1"/>
          <p:nvPr/>
        </p:nvSpPr>
        <p:spPr>
          <a:xfrm>
            <a:off x="1019628" y="1664246"/>
            <a:ext cx="10334172" cy="2677656"/>
          </a:xfrm>
          <a:prstGeom prst="rect">
            <a:avLst/>
          </a:prstGeom>
          <a:noFill/>
        </p:spPr>
        <p:txBody>
          <a:bodyPr wrap="square">
            <a:spAutoFit/>
          </a:bodyPr>
          <a:lstStyle/>
          <a:p>
            <a:r>
              <a:rPr lang="en-US" sz="2800" b="1" dirty="0" err="1">
                <a:solidFill>
                  <a:srgbClr val="FF9933"/>
                </a:solidFill>
                <a:latin typeface="Montserrat" pitchFamily="2" charset="77"/>
              </a:rPr>
              <a:t>PyClone</a:t>
            </a:r>
            <a:r>
              <a:rPr lang="en-US" sz="2800" b="1" dirty="0">
                <a:solidFill>
                  <a:srgbClr val="FF9933"/>
                </a:solidFill>
                <a:latin typeface="Montserrat" pitchFamily="2" charset="77"/>
              </a:rPr>
              <a:t>-Stream</a:t>
            </a:r>
            <a:r>
              <a:rPr lang="en-US" sz="2800" dirty="0">
                <a:solidFill>
                  <a:srgbClr val="223246"/>
                </a:solidFill>
                <a:latin typeface="Montserrat" pitchFamily="2" charset="77"/>
              </a:rPr>
              <a:t> provides:</a:t>
            </a:r>
          </a:p>
          <a:p>
            <a:endParaRPr lang="en-US" sz="2800" dirty="0">
              <a:solidFill>
                <a:srgbClr val="223246"/>
              </a:solidFill>
              <a:latin typeface="Montserrat" pitchFamily="2" charset="77"/>
            </a:endParaRPr>
          </a:p>
          <a:p>
            <a:pPr marL="457200" indent="-457200">
              <a:buFont typeface="Arial" panose="020B0604020202020204" pitchFamily="34" charset="0"/>
              <a:buChar char="•"/>
            </a:pPr>
            <a:r>
              <a:rPr lang="en-US" sz="2800" b="1" dirty="0">
                <a:solidFill>
                  <a:srgbClr val="223246"/>
                </a:solidFill>
                <a:latin typeface="Montserrat" pitchFamily="2" charset="77"/>
              </a:rPr>
              <a:t>Streaming</a:t>
            </a:r>
            <a:r>
              <a:rPr lang="en-US" sz="2800" dirty="0">
                <a:solidFill>
                  <a:srgbClr val="223246"/>
                </a:solidFill>
                <a:latin typeface="Montserrat" pitchFamily="2" charset="77"/>
              </a:rPr>
              <a:t> dataset construction</a:t>
            </a:r>
          </a:p>
          <a:p>
            <a:pPr marL="457200" indent="-457200">
              <a:buFont typeface="Arial" panose="020B0604020202020204" pitchFamily="34" charset="0"/>
              <a:buChar char="•"/>
            </a:pPr>
            <a:r>
              <a:rPr lang="en-US" sz="2800" b="1" dirty="0">
                <a:solidFill>
                  <a:srgbClr val="223246"/>
                </a:solidFill>
                <a:latin typeface="Montserrat" pitchFamily="2" charset="77"/>
              </a:rPr>
              <a:t>Python-focused</a:t>
            </a:r>
            <a:r>
              <a:rPr lang="en-US" sz="2800" dirty="0">
                <a:solidFill>
                  <a:srgbClr val="223246"/>
                </a:solidFill>
                <a:latin typeface="Montserrat" pitchFamily="2" charset="77"/>
              </a:rPr>
              <a:t> semantic diversity</a:t>
            </a:r>
          </a:p>
          <a:p>
            <a:pPr marL="457200" indent="-457200">
              <a:buFont typeface="Arial" panose="020B0604020202020204" pitchFamily="34" charset="0"/>
              <a:buChar char="•"/>
            </a:pPr>
            <a:r>
              <a:rPr lang="en-US" sz="2800" b="1" dirty="0">
                <a:solidFill>
                  <a:srgbClr val="223246"/>
                </a:solidFill>
                <a:latin typeface="Montserrat" pitchFamily="2" charset="77"/>
              </a:rPr>
              <a:t>Scalable</a:t>
            </a:r>
            <a:r>
              <a:rPr lang="en-US" sz="2800" dirty="0">
                <a:solidFill>
                  <a:srgbClr val="223246"/>
                </a:solidFill>
                <a:latin typeface="Montserrat" pitchFamily="2" charset="77"/>
              </a:rPr>
              <a:t> automated pipeline</a:t>
            </a:r>
          </a:p>
          <a:p>
            <a:pPr marL="457200" indent="-457200">
              <a:buFont typeface="Arial" panose="020B0604020202020204" pitchFamily="34" charset="0"/>
              <a:buChar char="•"/>
            </a:pPr>
            <a:r>
              <a:rPr lang="en-US" sz="2800" b="1" dirty="0">
                <a:solidFill>
                  <a:srgbClr val="223246"/>
                </a:solidFill>
                <a:latin typeface="Montserrat" pitchFamily="2" charset="77"/>
              </a:rPr>
              <a:t>Reproducible</a:t>
            </a:r>
            <a:r>
              <a:rPr lang="en-US" sz="2800" dirty="0">
                <a:solidFill>
                  <a:srgbClr val="223246"/>
                </a:solidFill>
                <a:latin typeface="Montserrat" pitchFamily="2" charset="77"/>
              </a:rPr>
              <a:t> infrastructure</a:t>
            </a:r>
          </a:p>
        </p:txBody>
      </p:sp>
    </p:spTree>
    <p:extLst>
      <p:ext uri="{BB962C8B-B14F-4D97-AF65-F5344CB8AC3E}">
        <p14:creationId xmlns:p14="http://schemas.microsoft.com/office/powerpoint/2010/main" val="134928285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77B02013-D136-6715-AA9B-F1A68800FF76}"/>
              </a:ext>
            </a:extLst>
          </p:cNvPr>
          <p:cNvSpPr>
            <a:spLocks noGrp="1"/>
          </p:cNvSpPr>
          <p:nvPr>
            <p:ph type="sldNum" sz="quarter" idx="12"/>
          </p:nvPr>
        </p:nvSpPr>
        <p:spPr>
          <a:xfrm>
            <a:off x="8610600" y="6356350"/>
            <a:ext cx="2743200" cy="365125"/>
          </a:xfrm>
        </p:spPr>
        <p:txBody>
          <a:bodyPr/>
          <a:lstStyle/>
          <a:p>
            <a:fld id="{7891106E-BC8A-1748-B318-A8BB9C3AA827}" type="slidenum">
              <a:rPr lang="en-JP" sz="2000" smtClean="0">
                <a:solidFill>
                  <a:srgbClr val="223246"/>
                </a:solidFill>
              </a:rPr>
              <a:t>25</a:t>
            </a:fld>
            <a:endParaRPr lang="en-JP" sz="2000" dirty="0">
              <a:solidFill>
                <a:srgbClr val="223246"/>
              </a:solidFill>
            </a:endParaRPr>
          </a:p>
        </p:txBody>
      </p:sp>
      <p:pic>
        <p:nvPicPr>
          <p:cNvPr id="21" name="Google Shape;93;p14" descr="image.png">
            <a:extLst>
              <a:ext uri="{FF2B5EF4-FFF2-40B4-BE49-F238E27FC236}">
                <a16:creationId xmlns:a16="http://schemas.microsoft.com/office/drawing/2014/main" id="{027A236B-F392-F1C3-B5BE-FB0C2FD1BA82}"/>
              </a:ext>
            </a:extLst>
          </p:cNvPr>
          <p:cNvPicPr preferRelativeResize="0"/>
          <p:nvPr/>
        </p:nvPicPr>
        <p:blipFill rotWithShape="1">
          <a:blip r:embed="rId3">
            <a:alphaModFix/>
          </a:blip>
          <a:srcRect/>
          <a:stretch/>
        </p:blipFill>
        <p:spPr>
          <a:xfrm>
            <a:off x="211336" y="1556473"/>
            <a:ext cx="2858400" cy="4621559"/>
          </a:xfrm>
          <a:prstGeom prst="rect">
            <a:avLst/>
          </a:prstGeom>
          <a:noFill/>
          <a:ln>
            <a:noFill/>
          </a:ln>
        </p:spPr>
      </p:pic>
      <p:pic>
        <p:nvPicPr>
          <p:cNvPr id="22" name="Google Shape;94;p14" descr="image.png">
            <a:extLst>
              <a:ext uri="{FF2B5EF4-FFF2-40B4-BE49-F238E27FC236}">
                <a16:creationId xmlns:a16="http://schemas.microsoft.com/office/drawing/2014/main" id="{0D9DE708-8D04-6FB1-946A-9D995BC8C0E2}"/>
              </a:ext>
            </a:extLst>
          </p:cNvPr>
          <p:cNvPicPr preferRelativeResize="0"/>
          <p:nvPr/>
        </p:nvPicPr>
        <p:blipFill rotWithShape="1">
          <a:blip r:embed="rId4">
            <a:alphaModFix/>
          </a:blip>
          <a:srcRect/>
          <a:stretch/>
        </p:blipFill>
        <p:spPr>
          <a:xfrm>
            <a:off x="3206997" y="1556473"/>
            <a:ext cx="2858400" cy="4621559"/>
          </a:xfrm>
          <a:prstGeom prst="rect">
            <a:avLst/>
          </a:prstGeom>
          <a:noFill/>
          <a:ln>
            <a:noFill/>
          </a:ln>
        </p:spPr>
      </p:pic>
      <p:pic>
        <p:nvPicPr>
          <p:cNvPr id="23" name="Google Shape;95;p14" descr="image.png">
            <a:extLst>
              <a:ext uri="{FF2B5EF4-FFF2-40B4-BE49-F238E27FC236}">
                <a16:creationId xmlns:a16="http://schemas.microsoft.com/office/drawing/2014/main" id="{1056FE5E-ABB5-EFFA-87F0-A4ED561FE7BA}"/>
              </a:ext>
            </a:extLst>
          </p:cNvPr>
          <p:cNvPicPr preferRelativeResize="0"/>
          <p:nvPr/>
        </p:nvPicPr>
        <p:blipFill rotWithShape="1">
          <a:blip r:embed="rId5">
            <a:alphaModFix/>
          </a:blip>
          <a:srcRect/>
          <a:stretch/>
        </p:blipFill>
        <p:spPr>
          <a:xfrm>
            <a:off x="6159361" y="1556473"/>
            <a:ext cx="2858400" cy="4621559"/>
          </a:xfrm>
          <a:prstGeom prst="rect">
            <a:avLst/>
          </a:prstGeom>
          <a:solidFill>
            <a:srgbClr val="F8F8F8"/>
          </a:solidFill>
          <a:ln>
            <a:noFill/>
          </a:ln>
        </p:spPr>
      </p:pic>
      <p:pic>
        <p:nvPicPr>
          <p:cNvPr id="24" name="Google Shape;96;p14" descr="image.png">
            <a:extLst>
              <a:ext uri="{FF2B5EF4-FFF2-40B4-BE49-F238E27FC236}">
                <a16:creationId xmlns:a16="http://schemas.microsoft.com/office/drawing/2014/main" id="{2CD62451-819E-75AE-DF08-CB94207ED855}"/>
              </a:ext>
            </a:extLst>
          </p:cNvPr>
          <p:cNvPicPr preferRelativeResize="0"/>
          <p:nvPr/>
        </p:nvPicPr>
        <p:blipFill rotWithShape="1">
          <a:blip r:embed="rId6">
            <a:alphaModFix/>
          </a:blip>
          <a:srcRect/>
          <a:stretch/>
        </p:blipFill>
        <p:spPr>
          <a:xfrm>
            <a:off x="9111725" y="1556473"/>
            <a:ext cx="2858400" cy="4621559"/>
          </a:xfrm>
          <a:prstGeom prst="rect">
            <a:avLst/>
          </a:prstGeom>
          <a:noFill/>
          <a:ln>
            <a:noFill/>
          </a:ln>
        </p:spPr>
      </p:pic>
      <p:pic>
        <p:nvPicPr>
          <p:cNvPr id="28" name="Graphic 27" descr="Network with solid fill">
            <a:extLst>
              <a:ext uri="{FF2B5EF4-FFF2-40B4-BE49-F238E27FC236}">
                <a16:creationId xmlns:a16="http://schemas.microsoft.com/office/drawing/2014/main" id="{08438A5C-0311-42DC-F7AF-5BC8AC31AC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3216" y="1969919"/>
            <a:ext cx="540000" cy="540000"/>
          </a:xfrm>
          <a:prstGeom prst="rect">
            <a:avLst/>
          </a:prstGeom>
        </p:spPr>
      </p:pic>
      <p:sp>
        <p:nvSpPr>
          <p:cNvPr id="29" name="TextBox 28">
            <a:extLst>
              <a:ext uri="{FF2B5EF4-FFF2-40B4-BE49-F238E27FC236}">
                <a16:creationId xmlns:a16="http://schemas.microsoft.com/office/drawing/2014/main" id="{46005F8C-62E0-0615-6875-2672B13DB585}"/>
              </a:ext>
            </a:extLst>
          </p:cNvPr>
          <p:cNvSpPr txBox="1"/>
          <p:nvPr/>
        </p:nvSpPr>
        <p:spPr>
          <a:xfrm>
            <a:off x="179410" y="3048826"/>
            <a:ext cx="2922252" cy="2031325"/>
          </a:xfrm>
          <a:prstGeom prst="rect">
            <a:avLst/>
          </a:prstGeom>
          <a:noFill/>
        </p:spPr>
        <p:txBody>
          <a:bodyPr wrap="square" rtlCol="0">
            <a:spAutoFit/>
          </a:bodyPr>
          <a:lstStyle/>
          <a:p>
            <a:pPr algn="ctr"/>
            <a:r>
              <a:rPr lang="en-US" sz="2400" b="1" dirty="0">
                <a:solidFill>
                  <a:schemeClr val="bg1"/>
                </a:solidFill>
                <a:latin typeface="Montserrat" pitchFamily="2" charset="77"/>
              </a:rPr>
              <a:t>Extend to </a:t>
            </a:r>
          </a:p>
          <a:p>
            <a:pPr algn="ctr"/>
            <a:r>
              <a:rPr lang="en-US" sz="2400" b="1" dirty="0">
                <a:solidFill>
                  <a:schemeClr val="bg1"/>
                </a:solidFill>
                <a:latin typeface="Montserrat" pitchFamily="2" charset="77"/>
              </a:rPr>
              <a:t>other platforms</a:t>
            </a:r>
          </a:p>
          <a:p>
            <a:endParaRPr lang="en-US" sz="2400" dirty="0">
              <a:solidFill>
                <a:srgbClr val="F8F8F8"/>
              </a:solidFill>
              <a:latin typeface="Montserrat" pitchFamily="2" charset="77"/>
            </a:endParaRPr>
          </a:p>
          <a:p>
            <a:pPr algn="ctr"/>
            <a:r>
              <a:rPr lang="en-US" sz="1800" dirty="0">
                <a:solidFill>
                  <a:schemeClr val="bg1"/>
                </a:solidFill>
                <a:latin typeface="Montserrat" pitchFamily="2" charset="77"/>
              </a:rPr>
              <a:t>Cross-platform dataset expansion &amp; ecosystem integration</a:t>
            </a:r>
            <a:endParaRPr lang="en-US" sz="1800" b="1" dirty="0">
              <a:solidFill>
                <a:schemeClr val="bg1"/>
              </a:solidFill>
              <a:latin typeface="Montserrat" pitchFamily="2" charset="77"/>
            </a:endParaRPr>
          </a:p>
        </p:txBody>
      </p:sp>
      <p:sp>
        <p:nvSpPr>
          <p:cNvPr id="30" name="TextBox 29">
            <a:extLst>
              <a:ext uri="{FF2B5EF4-FFF2-40B4-BE49-F238E27FC236}">
                <a16:creationId xmlns:a16="http://schemas.microsoft.com/office/drawing/2014/main" id="{8BCFAF35-0B2F-87F6-68EE-B7312F85AF35}"/>
              </a:ext>
            </a:extLst>
          </p:cNvPr>
          <p:cNvSpPr txBox="1"/>
          <p:nvPr/>
        </p:nvSpPr>
        <p:spPr>
          <a:xfrm>
            <a:off x="3206997" y="3040562"/>
            <a:ext cx="2887801" cy="2308324"/>
          </a:xfrm>
          <a:prstGeom prst="rect">
            <a:avLst/>
          </a:prstGeom>
          <a:noFill/>
        </p:spPr>
        <p:txBody>
          <a:bodyPr wrap="square" rtlCol="0">
            <a:spAutoFit/>
          </a:bodyPr>
          <a:lstStyle/>
          <a:p>
            <a:pPr algn="ctr"/>
            <a:r>
              <a:rPr lang="en-US" sz="2400" b="1" dirty="0">
                <a:solidFill>
                  <a:srgbClr val="F8F8F8"/>
                </a:solidFill>
                <a:latin typeface="Montserrat" pitchFamily="2" charset="77"/>
              </a:rPr>
              <a:t>Multilanguage Support</a:t>
            </a:r>
          </a:p>
          <a:p>
            <a:pPr algn="ctr"/>
            <a:endParaRPr lang="en-US" sz="2400" dirty="0">
              <a:solidFill>
                <a:srgbClr val="F8F8F8"/>
              </a:solidFill>
              <a:latin typeface="Montserrat" pitchFamily="2" charset="77"/>
            </a:endParaRPr>
          </a:p>
          <a:p>
            <a:pPr algn="ctr"/>
            <a:r>
              <a:rPr lang="en-US" dirty="0">
                <a:solidFill>
                  <a:srgbClr val="F8F8F8"/>
                </a:solidFill>
                <a:latin typeface="Montserrat" pitchFamily="2" charset="77"/>
              </a:rPr>
              <a:t>Generalized semantic cloning across programming languages</a:t>
            </a:r>
            <a:endParaRPr lang="en-JP" dirty="0">
              <a:solidFill>
                <a:srgbClr val="F8F8F8"/>
              </a:solidFill>
              <a:latin typeface="Montserrat" pitchFamily="2" charset="77"/>
            </a:endParaRPr>
          </a:p>
        </p:txBody>
      </p:sp>
      <p:sp>
        <p:nvSpPr>
          <p:cNvPr id="31" name="TextBox 30">
            <a:extLst>
              <a:ext uri="{FF2B5EF4-FFF2-40B4-BE49-F238E27FC236}">
                <a16:creationId xmlns:a16="http://schemas.microsoft.com/office/drawing/2014/main" id="{9472E57A-6F4E-9873-EBDA-D654E683828D}"/>
              </a:ext>
            </a:extLst>
          </p:cNvPr>
          <p:cNvSpPr txBox="1"/>
          <p:nvPr/>
        </p:nvSpPr>
        <p:spPr>
          <a:xfrm>
            <a:off x="6126605" y="3048826"/>
            <a:ext cx="2859349" cy="2031325"/>
          </a:xfrm>
          <a:prstGeom prst="rect">
            <a:avLst/>
          </a:prstGeom>
          <a:noFill/>
        </p:spPr>
        <p:txBody>
          <a:bodyPr wrap="square" rtlCol="0">
            <a:spAutoFit/>
          </a:bodyPr>
          <a:lstStyle/>
          <a:p>
            <a:pPr algn="ctr"/>
            <a:r>
              <a:rPr lang="en-US" sz="2400" b="1" dirty="0">
                <a:solidFill>
                  <a:srgbClr val="F8F8F8"/>
                </a:solidFill>
                <a:latin typeface="Montserrat" pitchFamily="2" charset="77"/>
              </a:rPr>
              <a:t>Train &amp; Evaluate ML Models</a:t>
            </a:r>
          </a:p>
          <a:p>
            <a:pPr algn="ctr"/>
            <a:endParaRPr lang="en-US" sz="2400" dirty="0">
              <a:solidFill>
                <a:srgbClr val="F8F8F8"/>
              </a:solidFill>
              <a:latin typeface="Montserrat" pitchFamily="2" charset="77"/>
            </a:endParaRPr>
          </a:p>
          <a:p>
            <a:pPr algn="ctr"/>
            <a:r>
              <a:rPr lang="en-US" dirty="0">
                <a:solidFill>
                  <a:srgbClr val="F8F8F8"/>
                </a:solidFill>
                <a:latin typeface="Montserrat" pitchFamily="2" charset="77"/>
              </a:rPr>
              <a:t>Benchmarking deep models for semantic clone detection</a:t>
            </a:r>
            <a:endParaRPr lang="en-JP" dirty="0">
              <a:solidFill>
                <a:srgbClr val="F8F8F8"/>
              </a:solidFill>
              <a:latin typeface="Montserrat" pitchFamily="2" charset="77"/>
            </a:endParaRPr>
          </a:p>
        </p:txBody>
      </p:sp>
      <p:sp>
        <p:nvSpPr>
          <p:cNvPr id="32" name="TextBox 31">
            <a:extLst>
              <a:ext uri="{FF2B5EF4-FFF2-40B4-BE49-F238E27FC236}">
                <a16:creationId xmlns:a16="http://schemas.microsoft.com/office/drawing/2014/main" id="{480A39BA-475D-13B2-7773-288A086970B3}"/>
              </a:ext>
            </a:extLst>
          </p:cNvPr>
          <p:cNvSpPr txBox="1"/>
          <p:nvPr/>
        </p:nvSpPr>
        <p:spPr>
          <a:xfrm>
            <a:off x="9149492" y="3048826"/>
            <a:ext cx="2859349" cy="2031325"/>
          </a:xfrm>
          <a:prstGeom prst="rect">
            <a:avLst/>
          </a:prstGeom>
          <a:noFill/>
        </p:spPr>
        <p:txBody>
          <a:bodyPr wrap="square" rtlCol="0">
            <a:spAutoFit/>
          </a:bodyPr>
          <a:lstStyle/>
          <a:p>
            <a:pPr algn="ctr"/>
            <a:r>
              <a:rPr lang="en-US" sz="2400" b="1" dirty="0">
                <a:solidFill>
                  <a:srgbClr val="F8F8F8"/>
                </a:solidFill>
                <a:latin typeface="Montserrat" pitchFamily="2" charset="77"/>
              </a:rPr>
              <a:t>Open-Source Clone Detection</a:t>
            </a:r>
            <a:endParaRPr lang="en-US" dirty="0">
              <a:solidFill>
                <a:srgbClr val="F8F8F8"/>
              </a:solidFill>
              <a:latin typeface="Montserrat" pitchFamily="2" charset="77"/>
            </a:endParaRPr>
          </a:p>
          <a:p>
            <a:pPr algn="ctr"/>
            <a:endParaRPr lang="en-US" sz="2400" dirty="0">
              <a:solidFill>
                <a:srgbClr val="F8F8F8"/>
              </a:solidFill>
              <a:latin typeface="Montserrat" pitchFamily="2" charset="77"/>
            </a:endParaRPr>
          </a:p>
          <a:p>
            <a:pPr algn="ctr"/>
            <a:r>
              <a:rPr lang="en-US" dirty="0">
                <a:solidFill>
                  <a:srgbClr val="F8F8F8"/>
                </a:solidFill>
                <a:latin typeface="Montserrat" pitchFamily="2" charset="77"/>
              </a:rPr>
              <a:t>Public semantic clone detection powered by contest-scale training</a:t>
            </a:r>
            <a:endParaRPr lang="en-JP" dirty="0">
              <a:solidFill>
                <a:srgbClr val="F8F8F8"/>
              </a:solidFill>
              <a:latin typeface="Montserrat" pitchFamily="2" charset="77"/>
            </a:endParaRPr>
          </a:p>
        </p:txBody>
      </p:sp>
      <p:cxnSp>
        <p:nvCxnSpPr>
          <p:cNvPr id="33" name="Straight Connector 32">
            <a:extLst>
              <a:ext uri="{FF2B5EF4-FFF2-40B4-BE49-F238E27FC236}">
                <a16:creationId xmlns:a16="http://schemas.microsoft.com/office/drawing/2014/main" id="{72823653-8A41-A34B-59E5-979800B2ADA8}"/>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34" name="TextBox 33">
            <a:extLst>
              <a:ext uri="{FF2B5EF4-FFF2-40B4-BE49-F238E27FC236}">
                <a16:creationId xmlns:a16="http://schemas.microsoft.com/office/drawing/2014/main" id="{FB2971B7-827E-565E-9CC9-ECF075020DA4}"/>
              </a:ext>
            </a:extLst>
          </p:cNvPr>
          <p:cNvSpPr txBox="1"/>
          <p:nvPr/>
        </p:nvSpPr>
        <p:spPr>
          <a:xfrm>
            <a:off x="558799" y="406400"/>
            <a:ext cx="9695543" cy="523220"/>
          </a:xfrm>
          <a:prstGeom prst="rect">
            <a:avLst/>
          </a:prstGeom>
          <a:noFill/>
        </p:spPr>
        <p:txBody>
          <a:bodyPr wrap="square" rtlCol="0">
            <a:spAutoFit/>
          </a:bodyPr>
          <a:lstStyle/>
          <a:p>
            <a:r>
              <a:rPr lang="en-US" sz="2800" b="1" dirty="0">
                <a:solidFill>
                  <a:srgbClr val="2C3D50"/>
                </a:solidFill>
                <a:latin typeface="Montserrat" pitchFamily="2" charset="77"/>
              </a:rPr>
              <a:t>Future Work</a:t>
            </a:r>
            <a:endParaRPr lang="en-JP" sz="2800" b="1" dirty="0">
              <a:solidFill>
                <a:srgbClr val="2C3D50"/>
              </a:solidFill>
              <a:latin typeface="Montserrat" pitchFamily="2" charset="77"/>
            </a:endParaRPr>
          </a:p>
        </p:txBody>
      </p:sp>
      <p:pic>
        <p:nvPicPr>
          <p:cNvPr id="36" name="Graphic 35" descr="Programmer female with solid fill">
            <a:extLst>
              <a:ext uri="{FF2B5EF4-FFF2-40B4-BE49-F238E27FC236}">
                <a16:creationId xmlns:a16="http://schemas.microsoft.com/office/drawing/2014/main" id="{4C938816-1BD9-BF39-00B5-F9DB8422F1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00567" y="1969919"/>
            <a:ext cx="559659" cy="559659"/>
          </a:xfrm>
          <a:prstGeom prst="rect">
            <a:avLst/>
          </a:prstGeom>
        </p:spPr>
      </p:pic>
      <p:pic>
        <p:nvPicPr>
          <p:cNvPr id="37" name="Graphic 36" descr="Brain with solid fill">
            <a:extLst>
              <a:ext uri="{FF2B5EF4-FFF2-40B4-BE49-F238E27FC236}">
                <a16:creationId xmlns:a16="http://schemas.microsoft.com/office/drawing/2014/main" id="{627ADACF-70A5-22D0-F930-D16B0D9872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17079" y="1969919"/>
            <a:ext cx="666925" cy="666925"/>
          </a:xfrm>
          <a:prstGeom prst="rect">
            <a:avLst/>
          </a:prstGeom>
        </p:spPr>
      </p:pic>
      <p:pic>
        <p:nvPicPr>
          <p:cNvPr id="39" name="Graphic 38" descr="Magnifying glass with solid fill">
            <a:extLst>
              <a:ext uri="{FF2B5EF4-FFF2-40B4-BE49-F238E27FC236}">
                <a16:creationId xmlns:a16="http://schemas.microsoft.com/office/drawing/2014/main" id="{BB35E0B5-5A5C-6F67-AEE0-40EDF7F445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70925" y="2033381"/>
            <a:ext cx="540000" cy="540000"/>
          </a:xfrm>
          <a:prstGeom prst="rect">
            <a:avLst/>
          </a:prstGeom>
        </p:spPr>
      </p:pic>
    </p:spTree>
    <p:extLst>
      <p:ext uri="{BB962C8B-B14F-4D97-AF65-F5344CB8AC3E}">
        <p14:creationId xmlns:p14="http://schemas.microsoft.com/office/powerpoint/2010/main" val="324859640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3CF842AB-1C8D-CE6F-63D2-7E64C1814717}"/>
              </a:ext>
            </a:extLst>
          </p:cNvPr>
          <p:cNvSpPr>
            <a:spLocks noGrp="1"/>
          </p:cNvSpPr>
          <p:nvPr>
            <p:ph type="ctrTitle"/>
          </p:nvPr>
        </p:nvSpPr>
        <p:spPr>
          <a:xfrm>
            <a:off x="1073150" y="836701"/>
            <a:ext cx="10045700" cy="3914595"/>
          </a:xfrm>
        </p:spPr>
        <p:txBody>
          <a:bodyPr>
            <a:normAutofit fontScale="90000"/>
          </a:bodyPr>
          <a:lstStyle/>
          <a:p>
            <a:pPr>
              <a:spcBef>
                <a:spcPts val="0"/>
              </a:spcBef>
            </a:pPr>
            <a:br>
              <a:rPr lang="en-US" sz="3200" b="1" dirty="0">
                <a:solidFill>
                  <a:srgbClr val="2C3E50"/>
                </a:solidFill>
                <a:latin typeface="Montserrat" pitchFamily="2" charset="77"/>
              </a:rPr>
            </a:br>
            <a:br>
              <a:rPr lang="en-US" sz="3200" b="1" dirty="0">
                <a:solidFill>
                  <a:srgbClr val="2C3E50"/>
                </a:solidFill>
                <a:latin typeface="Montserrat" pitchFamily="2" charset="77"/>
              </a:rPr>
            </a:br>
            <a:br>
              <a:rPr lang="en-US" sz="3600" b="1" dirty="0">
                <a:solidFill>
                  <a:srgbClr val="2C3E50"/>
                </a:solidFill>
                <a:latin typeface="Montserrat" pitchFamily="2" charset="77"/>
              </a:rPr>
            </a:br>
            <a:r>
              <a:rPr lang="en-US" sz="3600" b="1" dirty="0" err="1">
                <a:solidFill>
                  <a:srgbClr val="2C3E50"/>
                </a:solidFill>
                <a:latin typeface="Montserrat" pitchFamily="2" charset="77"/>
              </a:rPr>
              <a:t>PyClone</a:t>
            </a:r>
            <a:r>
              <a:rPr lang="en-US" sz="3600" b="1" dirty="0">
                <a:solidFill>
                  <a:srgbClr val="2C3E50"/>
                </a:solidFill>
                <a:latin typeface="Montserrat" pitchFamily="2" charset="77"/>
              </a:rPr>
              <a:t>-Stream: An Automated and Self-growing Python Semantic</a:t>
            </a:r>
            <a:br>
              <a:rPr lang="en-US" sz="3600" b="1" dirty="0">
                <a:solidFill>
                  <a:srgbClr val="2C3E50"/>
                </a:solidFill>
                <a:latin typeface="Montserrat" pitchFamily="2" charset="77"/>
              </a:rPr>
            </a:br>
            <a:r>
              <a:rPr lang="en-US" sz="3600" b="1" dirty="0">
                <a:solidFill>
                  <a:srgbClr val="2C3E50"/>
                </a:solidFill>
                <a:latin typeface="Montserrat" pitchFamily="2" charset="77"/>
              </a:rPr>
              <a:t>Clone Dataset</a:t>
            </a:r>
            <a:br>
              <a:rPr lang="en-US" sz="3200" b="1" dirty="0">
                <a:solidFill>
                  <a:srgbClr val="2C3E50"/>
                </a:solidFill>
                <a:latin typeface="Montserrat" pitchFamily="2" charset="77"/>
              </a:rPr>
            </a:br>
            <a:br>
              <a:rPr lang="en-US" sz="3200" b="1" dirty="0">
                <a:solidFill>
                  <a:srgbClr val="2C3E50"/>
                </a:solidFill>
                <a:latin typeface="Montserrat" pitchFamily="2" charset="77"/>
              </a:rPr>
            </a:br>
            <a:r>
              <a:rPr lang="en-US" sz="2200" b="1" u="sng" dirty="0">
                <a:solidFill>
                  <a:srgbClr val="FF9933"/>
                </a:solidFill>
                <a:latin typeface="Montserrat" pitchFamily="2" charset="77"/>
                <a:ea typeface="+mj-ea"/>
                <a:cs typeface="+mj-cs"/>
              </a:rPr>
              <a:t>Nigar Alizada</a:t>
            </a:r>
            <a:r>
              <a:rPr lang="en-US" sz="2200" b="1" dirty="0">
                <a:solidFill>
                  <a:srgbClr val="FF9933"/>
                </a:solidFill>
                <a:latin typeface="Montserrat" pitchFamily="2" charset="77"/>
                <a:ea typeface="+mj-ea"/>
                <a:cs typeface="+mj-cs"/>
              </a:rPr>
              <a:t>, </a:t>
            </a:r>
            <a:r>
              <a:rPr lang="en-US" sz="2200" b="1" dirty="0" err="1">
                <a:solidFill>
                  <a:srgbClr val="FF9933"/>
                </a:solidFill>
                <a:latin typeface="Montserrat" pitchFamily="2" charset="77"/>
                <a:ea typeface="+mj-ea"/>
                <a:cs typeface="+mj-cs"/>
              </a:rPr>
              <a:t>Shiyu</a:t>
            </a:r>
            <a:r>
              <a:rPr lang="en-US" sz="2200" b="1" dirty="0">
                <a:solidFill>
                  <a:srgbClr val="FF9933"/>
                </a:solidFill>
                <a:latin typeface="Montserrat" pitchFamily="2" charset="77"/>
                <a:ea typeface="+mj-ea"/>
                <a:cs typeface="+mj-cs"/>
              </a:rPr>
              <a:t> Yang, and </a:t>
            </a:r>
            <a:r>
              <a:rPr lang="en-US" sz="2200" b="1" dirty="0" err="1">
                <a:solidFill>
                  <a:srgbClr val="FF9933"/>
                </a:solidFill>
                <a:latin typeface="Montserrat" pitchFamily="2" charset="77"/>
                <a:ea typeface="+mj-ea"/>
                <a:cs typeface="+mj-cs"/>
              </a:rPr>
              <a:t>Yoshiki</a:t>
            </a:r>
            <a:r>
              <a:rPr lang="en-US" sz="2200" b="1" dirty="0">
                <a:solidFill>
                  <a:srgbClr val="FF9933"/>
                </a:solidFill>
                <a:latin typeface="Montserrat" pitchFamily="2" charset="77"/>
                <a:ea typeface="+mj-ea"/>
                <a:cs typeface="+mj-cs"/>
              </a:rPr>
              <a:t> Higo</a:t>
            </a:r>
            <a:br>
              <a:rPr lang="en-JP" sz="1800" b="1" dirty="0">
                <a:solidFill>
                  <a:srgbClr val="2C3E50"/>
                </a:solidFill>
                <a:latin typeface="Montserrat" pitchFamily="2" charset="77"/>
                <a:ea typeface="+mj-ea"/>
                <a:cs typeface="+mj-cs"/>
              </a:rPr>
            </a:br>
            <a:br>
              <a:rPr lang="en-JP" sz="1800" b="1" dirty="0">
                <a:solidFill>
                  <a:srgbClr val="2C3E50"/>
                </a:solidFill>
                <a:latin typeface="Montserrat" pitchFamily="2" charset="77"/>
                <a:ea typeface="+mj-ea"/>
                <a:cs typeface="+mj-cs"/>
              </a:rPr>
            </a:br>
            <a:r>
              <a:rPr lang="en-JP" sz="1800" dirty="0">
                <a:solidFill>
                  <a:srgbClr val="2C3E50"/>
                </a:solidFill>
                <a:latin typeface="Montserrat" pitchFamily="2" charset="77"/>
                <a:ea typeface="+mj-ea"/>
                <a:cs typeface="+mj-cs"/>
              </a:rPr>
              <a:t>Software Engineering Laboratory, Department of Computer Science, Graduate School of Information Science and Technology, The University of Osaka, Osaka, Japan</a:t>
            </a:r>
            <a:br>
              <a:rPr lang="en-JP" sz="3200" b="1" dirty="0">
                <a:solidFill>
                  <a:srgbClr val="2C3E50"/>
                </a:solidFill>
                <a:latin typeface="Montserrat" pitchFamily="2" charset="77"/>
                <a:ea typeface="+mj-ea"/>
                <a:cs typeface="+mj-cs"/>
              </a:rPr>
            </a:br>
            <a:br>
              <a:rPr lang="en-US" sz="3200" b="1" dirty="0">
                <a:solidFill>
                  <a:srgbClr val="2C3E50"/>
                </a:solidFill>
                <a:latin typeface="Montserrat" pitchFamily="2" charset="77"/>
              </a:rPr>
            </a:br>
            <a:endParaRPr lang="en-JP" sz="3200" b="1" dirty="0">
              <a:solidFill>
                <a:srgbClr val="2C3E50"/>
              </a:solidFill>
              <a:latin typeface="Montserrat" pitchFamily="2" charset="77"/>
              <a:cs typeface="Times New Roman" panose="02020603050405020304" pitchFamily="18" charset="0"/>
            </a:endParaRPr>
          </a:p>
        </p:txBody>
      </p:sp>
      <p:sp>
        <p:nvSpPr>
          <p:cNvPr id="22" name="Subtitle 2">
            <a:extLst>
              <a:ext uri="{FF2B5EF4-FFF2-40B4-BE49-F238E27FC236}">
                <a16:creationId xmlns:a16="http://schemas.microsoft.com/office/drawing/2014/main" id="{4A7668B2-E9A7-E090-434E-FBAB636537B0}"/>
              </a:ext>
            </a:extLst>
          </p:cNvPr>
          <p:cNvSpPr>
            <a:spLocks noGrp="1"/>
          </p:cNvSpPr>
          <p:nvPr>
            <p:ph type="subTitle" idx="1"/>
          </p:nvPr>
        </p:nvSpPr>
        <p:spPr>
          <a:xfrm>
            <a:off x="394658" y="5735638"/>
            <a:ext cx="5701341" cy="838200"/>
          </a:xfrm>
        </p:spPr>
        <p:txBody>
          <a:bodyPr>
            <a:normAutofit/>
          </a:bodyPr>
          <a:lstStyle/>
          <a:p>
            <a:pPr algn="l"/>
            <a:r>
              <a:rPr lang="en-US" sz="2200" b="1" dirty="0" err="1">
                <a:solidFill>
                  <a:srgbClr val="2C3E50"/>
                </a:solidFill>
                <a:latin typeface="Montserrat" pitchFamily="2" charset="77"/>
                <a:ea typeface="+mj-ea"/>
                <a:cs typeface="+mj-cs"/>
              </a:rPr>
              <a:t>nigar@ist.osaka-u.ac.jp</a:t>
            </a:r>
            <a:endParaRPr lang="en-JP" sz="2200" b="1" dirty="0">
              <a:solidFill>
                <a:srgbClr val="2C3E50"/>
              </a:solidFill>
              <a:latin typeface="Montserrat" pitchFamily="2" charset="77"/>
              <a:ea typeface="+mj-ea"/>
              <a:cs typeface="+mj-cs"/>
            </a:endParaRPr>
          </a:p>
        </p:txBody>
      </p:sp>
      <p:pic>
        <p:nvPicPr>
          <p:cNvPr id="23" name="Picture 22" descr="A blue and black logo&#10;&#10;AI-generated content may be incorrect.">
            <a:extLst>
              <a:ext uri="{FF2B5EF4-FFF2-40B4-BE49-F238E27FC236}">
                <a16:creationId xmlns:a16="http://schemas.microsoft.com/office/drawing/2014/main" id="{B6793D1E-ED39-1D46-805D-412F03D5D573}"/>
              </a:ext>
            </a:extLst>
          </p:cNvPr>
          <p:cNvPicPr>
            <a:picLocks noChangeAspect="1"/>
          </p:cNvPicPr>
          <p:nvPr/>
        </p:nvPicPr>
        <p:blipFill>
          <a:blip r:embed="rId3"/>
          <a:stretch>
            <a:fillRect/>
          </a:stretch>
        </p:blipFill>
        <p:spPr>
          <a:xfrm>
            <a:off x="8433637" y="4967197"/>
            <a:ext cx="3541504" cy="1536879"/>
          </a:xfrm>
          <a:prstGeom prst="rect">
            <a:avLst/>
          </a:prstGeom>
        </p:spPr>
      </p:pic>
      <p:pic>
        <p:nvPicPr>
          <p:cNvPr id="24" name="Picture 23" descr="A logo with blue and white stripes&#10;&#10;Description automatically generated">
            <a:extLst>
              <a:ext uri="{FF2B5EF4-FFF2-40B4-BE49-F238E27FC236}">
                <a16:creationId xmlns:a16="http://schemas.microsoft.com/office/drawing/2014/main" id="{5889C03E-FCCB-BD0F-C8BE-F357FA901D99}"/>
              </a:ext>
            </a:extLst>
          </p:cNvPr>
          <p:cNvPicPr>
            <a:picLocks noChangeAspect="1"/>
          </p:cNvPicPr>
          <p:nvPr/>
        </p:nvPicPr>
        <p:blipFill>
          <a:blip r:embed="rId4"/>
          <a:stretch>
            <a:fillRect/>
          </a:stretch>
        </p:blipFill>
        <p:spPr>
          <a:xfrm>
            <a:off x="7640297" y="5215024"/>
            <a:ext cx="1041223" cy="1041223"/>
          </a:xfrm>
          <a:prstGeom prst="rect">
            <a:avLst/>
          </a:prstGeom>
        </p:spPr>
      </p:pic>
      <p:pic>
        <p:nvPicPr>
          <p:cNvPr id="25" name="Picture 24" descr="A blue square with white lines&#10;&#10;Description automatically generated">
            <a:extLst>
              <a:ext uri="{FF2B5EF4-FFF2-40B4-BE49-F238E27FC236}">
                <a16:creationId xmlns:a16="http://schemas.microsoft.com/office/drawing/2014/main" id="{0C595D79-5987-AEB4-D0BC-479711890513}"/>
              </a:ext>
            </a:extLst>
          </p:cNvPr>
          <p:cNvPicPr>
            <a:picLocks noChangeAspect="1"/>
          </p:cNvPicPr>
          <p:nvPr/>
        </p:nvPicPr>
        <p:blipFill>
          <a:blip r:embed="rId5"/>
          <a:stretch>
            <a:fillRect/>
          </a:stretch>
        </p:blipFill>
        <p:spPr>
          <a:xfrm>
            <a:off x="6655285" y="5373730"/>
            <a:ext cx="723810" cy="723810"/>
          </a:xfrm>
          <a:prstGeom prst="rect">
            <a:avLst/>
          </a:prstGeom>
        </p:spPr>
      </p:pic>
    </p:spTree>
    <p:extLst>
      <p:ext uri="{BB962C8B-B14F-4D97-AF65-F5344CB8AC3E}">
        <p14:creationId xmlns:p14="http://schemas.microsoft.com/office/powerpoint/2010/main" val="125138258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2</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pic>
        <p:nvPicPr>
          <p:cNvPr id="14" name="Picture 13">
            <a:extLst>
              <a:ext uri="{FF2B5EF4-FFF2-40B4-BE49-F238E27FC236}">
                <a16:creationId xmlns:a16="http://schemas.microsoft.com/office/drawing/2014/main" id="{C387AA99-03AD-706C-A39F-67C415CBA30D}"/>
              </a:ext>
            </a:extLst>
          </p:cNvPr>
          <p:cNvPicPr>
            <a:picLocks noChangeAspect="1"/>
          </p:cNvPicPr>
          <p:nvPr/>
        </p:nvPicPr>
        <p:blipFill>
          <a:blip r:embed="rId3"/>
          <a:stretch>
            <a:fillRect/>
          </a:stretch>
        </p:blipFill>
        <p:spPr>
          <a:xfrm>
            <a:off x="7306907" y="2790321"/>
            <a:ext cx="2197100" cy="1714810"/>
          </a:xfrm>
          <a:prstGeom prst="rect">
            <a:avLst/>
          </a:prstGeom>
        </p:spPr>
      </p:pic>
      <p:pic>
        <p:nvPicPr>
          <p:cNvPr id="17" name="Picture 16">
            <a:extLst>
              <a:ext uri="{FF2B5EF4-FFF2-40B4-BE49-F238E27FC236}">
                <a16:creationId xmlns:a16="http://schemas.microsoft.com/office/drawing/2014/main" id="{7C4176FF-BF7C-B5EF-45C1-68D011664283}"/>
              </a:ext>
            </a:extLst>
          </p:cNvPr>
          <p:cNvPicPr>
            <a:picLocks noChangeAspect="1"/>
          </p:cNvPicPr>
          <p:nvPr/>
        </p:nvPicPr>
        <p:blipFill>
          <a:blip r:embed="rId4"/>
          <a:stretch>
            <a:fillRect/>
          </a:stretch>
        </p:blipFill>
        <p:spPr>
          <a:xfrm>
            <a:off x="9571195" y="3254166"/>
            <a:ext cx="2436865" cy="1227198"/>
          </a:xfrm>
          <a:prstGeom prst="rect">
            <a:avLst/>
          </a:prstGeom>
        </p:spPr>
      </p:pic>
      <p:grpSp>
        <p:nvGrpSpPr>
          <p:cNvPr id="5" name="Group 4">
            <a:extLst>
              <a:ext uri="{FF2B5EF4-FFF2-40B4-BE49-F238E27FC236}">
                <a16:creationId xmlns:a16="http://schemas.microsoft.com/office/drawing/2014/main" id="{3C63F1FD-71C7-A1B8-1BAE-DD058F1E6561}"/>
              </a:ext>
            </a:extLst>
          </p:cNvPr>
          <p:cNvGrpSpPr/>
          <p:nvPr/>
        </p:nvGrpSpPr>
        <p:grpSpPr>
          <a:xfrm>
            <a:off x="260043" y="3000181"/>
            <a:ext cx="4461388" cy="1544400"/>
            <a:chOff x="260043" y="3000181"/>
            <a:chExt cx="4461388" cy="1545977"/>
          </a:xfrm>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5"/>
            <a:stretch>
              <a:fillRect/>
            </a:stretch>
          </p:blipFill>
          <p:spPr>
            <a:xfrm>
              <a:off x="260043" y="3009458"/>
              <a:ext cx="2197100" cy="1536700"/>
            </a:xfrm>
            <a:prstGeom prst="rect">
              <a:avLst/>
            </a:prstGeom>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5"/>
            <a:stretch>
              <a:fillRect/>
            </a:stretch>
          </p:blipFill>
          <p:spPr>
            <a:xfrm>
              <a:off x="2524331" y="3000181"/>
              <a:ext cx="2197100" cy="1536700"/>
            </a:xfrm>
            <a:prstGeom prst="rect">
              <a:avLst/>
            </a:prstGeom>
          </p:spPr>
        </p:pic>
      </p:grpSp>
      <p:grpSp>
        <p:nvGrpSpPr>
          <p:cNvPr id="7" name="Group 6">
            <a:extLst>
              <a:ext uri="{FF2B5EF4-FFF2-40B4-BE49-F238E27FC236}">
                <a16:creationId xmlns:a16="http://schemas.microsoft.com/office/drawing/2014/main" id="{F9B0BC9E-D804-298F-8EFD-606845519F01}"/>
              </a:ext>
            </a:extLst>
          </p:cNvPr>
          <p:cNvGrpSpPr/>
          <p:nvPr/>
        </p:nvGrpSpPr>
        <p:grpSpPr>
          <a:xfrm>
            <a:off x="2524331" y="3000181"/>
            <a:ext cx="4715388" cy="1535132"/>
            <a:chOff x="2524331" y="3000181"/>
            <a:chExt cx="4715388" cy="1535132"/>
          </a:xfrm>
        </p:grpSpPr>
        <p:pic>
          <p:nvPicPr>
            <p:cNvPr id="13" name="Picture 12">
              <a:extLst>
                <a:ext uri="{FF2B5EF4-FFF2-40B4-BE49-F238E27FC236}">
                  <a16:creationId xmlns:a16="http://schemas.microsoft.com/office/drawing/2014/main" id="{F6ED1584-725F-9DC1-0449-50A8F68236F7}"/>
                </a:ext>
              </a:extLst>
            </p:cNvPr>
            <p:cNvPicPr>
              <a:picLocks noChangeAspect="1"/>
            </p:cNvPicPr>
            <p:nvPr/>
          </p:nvPicPr>
          <p:blipFill>
            <a:blip r:embed="rId6"/>
            <a:stretch>
              <a:fillRect/>
            </a:stretch>
          </p:blipFill>
          <p:spPr>
            <a:xfrm>
              <a:off x="4788619" y="3031931"/>
              <a:ext cx="2451100" cy="1473200"/>
            </a:xfrm>
            <a:prstGeom prst="rect">
              <a:avLst/>
            </a:prstGeom>
          </p:spPr>
        </p:pic>
        <p:pic>
          <p:nvPicPr>
            <p:cNvPr id="6" name="Picture 5">
              <a:extLst>
                <a:ext uri="{FF2B5EF4-FFF2-40B4-BE49-F238E27FC236}">
                  <a16:creationId xmlns:a16="http://schemas.microsoft.com/office/drawing/2014/main" id="{2BB16E62-FFBB-00DC-07DC-FA194C3F74EC}"/>
                </a:ext>
              </a:extLst>
            </p:cNvPr>
            <p:cNvPicPr>
              <a:picLocks noChangeAspect="1"/>
            </p:cNvPicPr>
            <p:nvPr/>
          </p:nvPicPr>
          <p:blipFill>
            <a:blip r:embed="rId5"/>
            <a:stretch>
              <a:fillRect/>
            </a:stretch>
          </p:blipFill>
          <p:spPr>
            <a:xfrm>
              <a:off x="2524331" y="3000181"/>
              <a:ext cx="2197100" cy="1535132"/>
            </a:xfrm>
            <a:prstGeom prst="rect">
              <a:avLst/>
            </a:prstGeom>
          </p:spPr>
        </p:pic>
      </p:grpSp>
    </p:spTree>
    <p:extLst>
      <p:ext uri="{BB962C8B-B14F-4D97-AF65-F5344CB8AC3E}">
        <p14:creationId xmlns:p14="http://schemas.microsoft.com/office/powerpoint/2010/main" val="33425708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alpha val="80000"/>
          </a:srgb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87AA99-03AD-706C-A39F-67C415CBA30D}"/>
              </a:ext>
            </a:extLst>
          </p:cNvPr>
          <p:cNvPicPr>
            <a:picLocks noChangeAspect="1"/>
          </p:cNvPicPr>
          <p:nvPr/>
        </p:nvPicPr>
        <p:blipFill>
          <a:blip r:embed="rId3"/>
          <a:stretch>
            <a:fillRect/>
          </a:stretch>
        </p:blipFill>
        <p:spPr>
          <a:xfrm>
            <a:off x="7306907" y="2790321"/>
            <a:ext cx="2197100" cy="1714810"/>
          </a:xfrm>
          <a:prstGeom prst="rect">
            <a:avLst/>
          </a:prstGeom>
        </p:spPr>
      </p:pic>
      <p:pic>
        <p:nvPicPr>
          <p:cNvPr id="17" name="Picture 16">
            <a:extLst>
              <a:ext uri="{FF2B5EF4-FFF2-40B4-BE49-F238E27FC236}">
                <a16:creationId xmlns:a16="http://schemas.microsoft.com/office/drawing/2014/main" id="{7C4176FF-BF7C-B5EF-45C1-68D011664283}"/>
              </a:ext>
            </a:extLst>
          </p:cNvPr>
          <p:cNvPicPr>
            <a:picLocks noChangeAspect="1"/>
          </p:cNvPicPr>
          <p:nvPr/>
        </p:nvPicPr>
        <p:blipFill>
          <a:blip r:embed="rId4"/>
          <a:stretch>
            <a:fillRect/>
          </a:stretch>
        </p:blipFill>
        <p:spPr>
          <a:xfrm>
            <a:off x="9571195" y="3254166"/>
            <a:ext cx="2436865" cy="1227198"/>
          </a:xfrm>
          <a:prstGeom prst="rect">
            <a:avLst/>
          </a:prstGeom>
        </p:spPr>
      </p:pic>
      <p:grpSp>
        <p:nvGrpSpPr>
          <p:cNvPr id="26" name="Group 25">
            <a:extLst>
              <a:ext uri="{FF2B5EF4-FFF2-40B4-BE49-F238E27FC236}">
                <a16:creationId xmlns:a16="http://schemas.microsoft.com/office/drawing/2014/main" id="{74925EC5-0D48-30B5-FB37-3F5E46CA7FC2}"/>
              </a:ext>
            </a:extLst>
          </p:cNvPr>
          <p:cNvGrpSpPr/>
          <p:nvPr/>
        </p:nvGrpSpPr>
        <p:grpSpPr>
          <a:xfrm>
            <a:off x="2524331" y="3000181"/>
            <a:ext cx="4715388" cy="1535132"/>
            <a:chOff x="2524331" y="3000181"/>
            <a:chExt cx="4715388" cy="1535132"/>
          </a:xfrm>
        </p:grpSpPr>
        <p:pic>
          <p:nvPicPr>
            <p:cNvPr id="27" name="Picture 26">
              <a:extLst>
                <a:ext uri="{FF2B5EF4-FFF2-40B4-BE49-F238E27FC236}">
                  <a16:creationId xmlns:a16="http://schemas.microsoft.com/office/drawing/2014/main" id="{B04EB466-DA1B-8CD9-85D5-33335D93AA6F}"/>
                </a:ext>
              </a:extLst>
            </p:cNvPr>
            <p:cNvPicPr>
              <a:picLocks noChangeAspect="1"/>
            </p:cNvPicPr>
            <p:nvPr/>
          </p:nvPicPr>
          <p:blipFill>
            <a:blip r:embed="rId5"/>
            <a:stretch>
              <a:fillRect/>
            </a:stretch>
          </p:blipFill>
          <p:spPr>
            <a:xfrm>
              <a:off x="4788619" y="3031931"/>
              <a:ext cx="2451100" cy="1473200"/>
            </a:xfrm>
            <a:prstGeom prst="rect">
              <a:avLst/>
            </a:prstGeom>
          </p:spPr>
        </p:pic>
        <p:pic>
          <p:nvPicPr>
            <p:cNvPr id="28" name="Picture 27">
              <a:extLst>
                <a:ext uri="{FF2B5EF4-FFF2-40B4-BE49-F238E27FC236}">
                  <a16:creationId xmlns:a16="http://schemas.microsoft.com/office/drawing/2014/main" id="{7EA48B69-A4DA-B98E-ED70-22326797E396}"/>
                </a:ext>
              </a:extLst>
            </p:cNvPr>
            <p:cNvPicPr>
              <a:picLocks noChangeAspect="1"/>
            </p:cNvPicPr>
            <p:nvPr/>
          </p:nvPicPr>
          <p:blipFill>
            <a:blip r:embed="rId6"/>
            <a:stretch>
              <a:fillRect/>
            </a:stretch>
          </p:blipFill>
          <p:spPr>
            <a:xfrm>
              <a:off x="2524331" y="3000181"/>
              <a:ext cx="2197100" cy="1535132"/>
            </a:xfrm>
            <a:prstGeom prst="rect">
              <a:avLst/>
            </a:prstGeom>
          </p:spPr>
        </p:pic>
      </p:grpSp>
      <p:sp>
        <p:nvSpPr>
          <p:cNvPr id="29" name="Rectangle 28">
            <a:extLst>
              <a:ext uri="{FF2B5EF4-FFF2-40B4-BE49-F238E27FC236}">
                <a16:creationId xmlns:a16="http://schemas.microsoft.com/office/drawing/2014/main" id="{C2B4F14E-1AF1-61B6-BA72-CAA3AA9B7FDC}"/>
              </a:ext>
            </a:extLst>
          </p:cNvPr>
          <p:cNvSpPr/>
          <p:nvPr/>
        </p:nvSpPr>
        <p:spPr>
          <a:xfrm>
            <a:off x="0" y="0"/>
            <a:ext cx="12192000" cy="6858000"/>
          </a:xfrm>
          <a:prstGeom prst="rect">
            <a:avLst/>
          </a:prstGeom>
          <a:solidFill>
            <a:schemeClr val="accent1">
              <a:alpha val="63704"/>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sp>
        <p:nvSpPr>
          <p:cNvPr id="12" name="Slide Number Placeholder 1">
            <a:extLst>
              <a:ext uri="{FF2B5EF4-FFF2-40B4-BE49-F238E27FC236}">
                <a16:creationId xmlns:a16="http://schemas.microsoft.com/office/drawing/2014/main" id="{1E3E54C5-F56C-CEFD-1413-CDAD576BE95D}"/>
              </a:ext>
            </a:extLst>
          </p:cNvPr>
          <p:cNvSpPr>
            <a:spLocks noGrp="1"/>
          </p:cNvSpPr>
          <p:nvPr>
            <p:ph type="sldNum" sz="quarter" idx="12"/>
          </p:nvPr>
        </p:nvSpPr>
        <p:spPr>
          <a:xfrm>
            <a:off x="8610600" y="6356350"/>
            <a:ext cx="2743200" cy="365125"/>
          </a:xfrm>
        </p:spPr>
        <p:txBody>
          <a:bodyPr/>
          <a:lstStyle/>
          <a:p>
            <a:fld id="{7891106E-BC8A-1748-B318-A8BB9C3AA827}" type="slidenum">
              <a:rPr lang="en-JP" sz="2000" smtClean="0">
                <a:solidFill>
                  <a:srgbClr val="223246"/>
                </a:solidFill>
              </a:rPr>
              <a:t>3</a:t>
            </a:fld>
            <a:endParaRPr lang="en-JP" sz="2000" dirty="0">
              <a:solidFill>
                <a:srgbClr val="223246"/>
              </a:solidFill>
            </a:endParaRPr>
          </a:p>
        </p:txBody>
      </p:sp>
      <p:grpSp>
        <p:nvGrpSpPr>
          <p:cNvPr id="5" name="Group 4">
            <a:extLst>
              <a:ext uri="{FF2B5EF4-FFF2-40B4-BE49-F238E27FC236}">
                <a16:creationId xmlns:a16="http://schemas.microsoft.com/office/drawing/2014/main" id="{3C63F1FD-71C7-A1B8-1BAE-DD058F1E6561}"/>
              </a:ext>
            </a:extLst>
          </p:cNvPr>
          <p:cNvGrpSpPr>
            <a:grpSpLocks noChangeAspect="1"/>
          </p:cNvGrpSpPr>
          <p:nvPr/>
        </p:nvGrpSpPr>
        <p:grpSpPr>
          <a:xfrm>
            <a:off x="183938" y="2350337"/>
            <a:ext cx="8420225" cy="2905200"/>
            <a:chOff x="260043" y="3006861"/>
            <a:chExt cx="4461388" cy="1539297"/>
          </a:xfrm>
          <a:noFill/>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6"/>
            <a:stretch>
              <a:fillRect/>
            </a:stretch>
          </p:blipFill>
          <p:spPr>
            <a:xfrm>
              <a:off x="260043" y="3009458"/>
              <a:ext cx="2197100" cy="1536700"/>
            </a:xfrm>
            <a:prstGeom prst="rect">
              <a:avLst/>
            </a:prstGeom>
            <a:grpFill/>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6"/>
            <a:stretch>
              <a:fillRect/>
            </a:stretch>
          </p:blipFill>
          <p:spPr>
            <a:xfrm>
              <a:off x="2524331" y="3006861"/>
              <a:ext cx="2197100" cy="1536700"/>
            </a:xfrm>
            <a:prstGeom prst="rect">
              <a:avLst/>
            </a:prstGeom>
            <a:grpFill/>
          </p:spPr>
        </p:pic>
      </p:grpSp>
      <p:sp>
        <p:nvSpPr>
          <p:cNvPr id="15" name="Rounded Rectangle 14">
            <a:extLst>
              <a:ext uri="{FF2B5EF4-FFF2-40B4-BE49-F238E27FC236}">
                <a16:creationId xmlns:a16="http://schemas.microsoft.com/office/drawing/2014/main" id="{26A84F53-DA8E-534B-822A-F2BD2071FCBD}"/>
              </a:ext>
            </a:extLst>
          </p:cNvPr>
          <p:cNvSpPr/>
          <p:nvPr/>
        </p:nvSpPr>
        <p:spPr>
          <a:xfrm>
            <a:off x="1314696" y="260882"/>
            <a:ext cx="7623564" cy="1079909"/>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933"/>
                </a:solidFill>
                <a:latin typeface="Montserrat" pitchFamily="2" charset="77"/>
              </a:rPr>
              <a:t>Type-1</a:t>
            </a:r>
            <a:r>
              <a:rPr lang="en-JP" sz="2400" b="1" dirty="0">
                <a:solidFill>
                  <a:srgbClr val="FF9933"/>
                </a:solidFill>
                <a:latin typeface="Montserrat" pitchFamily="2" charset="77"/>
              </a:rPr>
              <a:t>: </a:t>
            </a:r>
            <a:r>
              <a:rPr lang="en-US" sz="2400" dirty="0">
                <a:solidFill>
                  <a:srgbClr val="2C3D50"/>
                </a:solidFill>
                <a:latin typeface="Montserrat" pitchFamily="2" charset="77"/>
              </a:rPr>
              <a:t>Two fragments are </a:t>
            </a:r>
            <a:r>
              <a:rPr lang="en-US" sz="2400" b="1" i="1" dirty="0">
                <a:solidFill>
                  <a:srgbClr val="2C3D50"/>
                </a:solidFill>
                <a:latin typeface="Montserrat" pitchFamily="2" charset="77"/>
              </a:rPr>
              <a:t>textually identical</a:t>
            </a:r>
            <a:r>
              <a:rPr lang="en-US" sz="2400" b="1" dirty="0">
                <a:solidFill>
                  <a:srgbClr val="2C3D50"/>
                </a:solidFill>
                <a:latin typeface="Montserrat" pitchFamily="2" charset="77"/>
              </a:rPr>
              <a:t>.</a:t>
            </a:r>
            <a:br>
              <a:rPr lang="en-US" sz="2400" b="1" dirty="0">
                <a:solidFill>
                  <a:srgbClr val="2C3D50"/>
                </a:solidFill>
                <a:latin typeface="Montserrat" pitchFamily="2" charset="77"/>
              </a:rPr>
            </a:br>
            <a:r>
              <a:rPr lang="en-US" sz="2400" dirty="0">
                <a:solidFill>
                  <a:srgbClr val="2C3D50"/>
                </a:solidFill>
                <a:latin typeface="Montserrat" pitchFamily="2" charset="77"/>
              </a:rPr>
              <a:t>Only whitespace or comments may differ.</a:t>
            </a:r>
            <a:endParaRPr lang="en-JP" sz="2400" dirty="0">
              <a:solidFill>
                <a:srgbClr val="2C3D50"/>
              </a:solidFill>
              <a:latin typeface="Montserrat" pitchFamily="2" charset="77"/>
            </a:endParaRPr>
          </a:p>
        </p:txBody>
      </p:sp>
      <p:sp>
        <p:nvSpPr>
          <p:cNvPr id="16" name="Circular Arrow 15">
            <a:extLst>
              <a:ext uri="{FF2B5EF4-FFF2-40B4-BE49-F238E27FC236}">
                <a16:creationId xmlns:a16="http://schemas.microsoft.com/office/drawing/2014/main" id="{4A0CCC71-82A0-32C8-8052-8AB01AC53BB8}"/>
              </a:ext>
            </a:extLst>
          </p:cNvPr>
          <p:cNvSpPr/>
          <p:nvPr/>
        </p:nvSpPr>
        <p:spPr>
          <a:xfrm>
            <a:off x="3462903" y="1478556"/>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9" name="TextBox 18">
            <a:extLst>
              <a:ext uri="{FF2B5EF4-FFF2-40B4-BE49-F238E27FC236}">
                <a16:creationId xmlns:a16="http://schemas.microsoft.com/office/drawing/2014/main" id="{7D1349D3-BF8F-5403-DDBD-6E24B575196E}"/>
              </a:ext>
            </a:extLst>
          </p:cNvPr>
          <p:cNvSpPr txBox="1"/>
          <p:nvPr/>
        </p:nvSpPr>
        <p:spPr>
          <a:xfrm>
            <a:off x="3896323" y="1801401"/>
            <a:ext cx="892296" cy="369332"/>
          </a:xfrm>
          <a:prstGeom prst="rect">
            <a:avLst/>
          </a:prstGeom>
          <a:noFill/>
        </p:spPr>
        <p:txBody>
          <a:bodyPr wrap="square" rtlCol="0">
            <a:spAutoFit/>
          </a:bodyPr>
          <a:lstStyle/>
          <a:p>
            <a:r>
              <a:rPr lang="en-JP" b="1" dirty="0">
                <a:solidFill>
                  <a:srgbClr val="223246"/>
                </a:solidFill>
                <a:latin typeface="Montserrat" pitchFamily="2" charset="77"/>
              </a:rPr>
              <a:t>Pair 1</a:t>
            </a:r>
          </a:p>
        </p:txBody>
      </p:sp>
    </p:spTree>
    <p:extLst>
      <p:ext uri="{BB962C8B-B14F-4D97-AF65-F5344CB8AC3E}">
        <p14:creationId xmlns:p14="http://schemas.microsoft.com/office/powerpoint/2010/main" val="1882626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5AE431C-79E3-A73F-E3D5-FFA43697211F}"/>
              </a:ext>
            </a:extLst>
          </p:cNvPr>
          <p:cNvGrpSpPr/>
          <p:nvPr/>
        </p:nvGrpSpPr>
        <p:grpSpPr>
          <a:xfrm>
            <a:off x="4788619" y="2790321"/>
            <a:ext cx="4715388" cy="1714810"/>
            <a:chOff x="4788619" y="2790321"/>
            <a:chExt cx="4715388" cy="1714810"/>
          </a:xfrm>
        </p:grpSpPr>
        <p:pic>
          <p:nvPicPr>
            <p:cNvPr id="14" name="Picture 13">
              <a:extLst>
                <a:ext uri="{FF2B5EF4-FFF2-40B4-BE49-F238E27FC236}">
                  <a16:creationId xmlns:a16="http://schemas.microsoft.com/office/drawing/2014/main" id="{C387AA99-03AD-706C-A39F-67C415CBA30D}"/>
                </a:ext>
              </a:extLst>
            </p:cNvPr>
            <p:cNvPicPr>
              <a:picLocks noChangeAspect="1"/>
            </p:cNvPicPr>
            <p:nvPr/>
          </p:nvPicPr>
          <p:blipFill>
            <a:blip r:embed="rId3"/>
            <a:stretch>
              <a:fillRect/>
            </a:stretch>
          </p:blipFill>
          <p:spPr>
            <a:xfrm>
              <a:off x="7306907" y="2790321"/>
              <a:ext cx="2197100" cy="1714810"/>
            </a:xfrm>
            <a:prstGeom prst="rect">
              <a:avLst/>
            </a:prstGeom>
          </p:spPr>
        </p:pic>
        <p:pic>
          <p:nvPicPr>
            <p:cNvPr id="16" name="Picture 15">
              <a:extLst>
                <a:ext uri="{FF2B5EF4-FFF2-40B4-BE49-F238E27FC236}">
                  <a16:creationId xmlns:a16="http://schemas.microsoft.com/office/drawing/2014/main" id="{CA4AA821-3760-AD69-D9B4-2CE19A131C6D}"/>
                </a:ext>
              </a:extLst>
            </p:cNvPr>
            <p:cNvPicPr>
              <a:picLocks noChangeAspect="1"/>
            </p:cNvPicPr>
            <p:nvPr/>
          </p:nvPicPr>
          <p:blipFill>
            <a:blip r:embed="rId4"/>
            <a:stretch>
              <a:fillRect/>
            </a:stretch>
          </p:blipFill>
          <p:spPr>
            <a:xfrm>
              <a:off x="4788619" y="3031931"/>
              <a:ext cx="2451100" cy="1473200"/>
            </a:xfrm>
            <a:prstGeom prst="rect">
              <a:avLst/>
            </a:prstGeom>
          </p:spPr>
        </p:pic>
      </p:grpSp>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4</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pic>
        <p:nvPicPr>
          <p:cNvPr id="17" name="Picture 16">
            <a:extLst>
              <a:ext uri="{FF2B5EF4-FFF2-40B4-BE49-F238E27FC236}">
                <a16:creationId xmlns:a16="http://schemas.microsoft.com/office/drawing/2014/main" id="{7C4176FF-BF7C-B5EF-45C1-68D011664283}"/>
              </a:ext>
            </a:extLst>
          </p:cNvPr>
          <p:cNvPicPr>
            <a:picLocks noChangeAspect="1"/>
          </p:cNvPicPr>
          <p:nvPr/>
        </p:nvPicPr>
        <p:blipFill>
          <a:blip r:embed="rId5"/>
          <a:stretch>
            <a:fillRect/>
          </a:stretch>
        </p:blipFill>
        <p:spPr>
          <a:xfrm>
            <a:off x="9571195" y="3254166"/>
            <a:ext cx="2436865" cy="1227198"/>
          </a:xfrm>
          <a:prstGeom prst="rect">
            <a:avLst/>
          </a:prstGeom>
        </p:spPr>
      </p:pic>
      <p:grpSp>
        <p:nvGrpSpPr>
          <p:cNvPr id="5" name="Group 4">
            <a:extLst>
              <a:ext uri="{FF2B5EF4-FFF2-40B4-BE49-F238E27FC236}">
                <a16:creationId xmlns:a16="http://schemas.microsoft.com/office/drawing/2014/main" id="{3C63F1FD-71C7-A1B8-1BAE-DD058F1E6561}"/>
              </a:ext>
            </a:extLst>
          </p:cNvPr>
          <p:cNvGrpSpPr/>
          <p:nvPr/>
        </p:nvGrpSpPr>
        <p:grpSpPr>
          <a:xfrm>
            <a:off x="260043" y="3000181"/>
            <a:ext cx="4461388" cy="1544400"/>
            <a:chOff x="260043" y="3000181"/>
            <a:chExt cx="4461388" cy="1545977"/>
          </a:xfrm>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6"/>
            <a:stretch>
              <a:fillRect/>
            </a:stretch>
          </p:blipFill>
          <p:spPr>
            <a:xfrm>
              <a:off x="260043" y="3009458"/>
              <a:ext cx="2197100" cy="1536700"/>
            </a:xfrm>
            <a:prstGeom prst="rect">
              <a:avLst/>
            </a:prstGeom>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6"/>
            <a:stretch>
              <a:fillRect/>
            </a:stretch>
          </p:blipFill>
          <p:spPr>
            <a:xfrm>
              <a:off x="2524331" y="3000181"/>
              <a:ext cx="2197100" cy="1536700"/>
            </a:xfrm>
            <a:prstGeom prst="rect">
              <a:avLst/>
            </a:prstGeom>
          </p:spPr>
        </p:pic>
      </p:grpSp>
      <p:sp>
        <p:nvSpPr>
          <p:cNvPr id="7" name="Rounded Rectangle 6">
            <a:extLst>
              <a:ext uri="{FF2B5EF4-FFF2-40B4-BE49-F238E27FC236}">
                <a16:creationId xmlns:a16="http://schemas.microsoft.com/office/drawing/2014/main" id="{68FE8414-CC05-3DB4-43F2-5FB45279539A}"/>
              </a:ext>
            </a:extLst>
          </p:cNvPr>
          <p:cNvSpPr/>
          <p:nvPr/>
        </p:nvSpPr>
        <p:spPr>
          <a:xfrm>
            <a:off x="58466" y="1492464"/>
            <a:ext cx="5634476"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Type-1</a:t>
            </a:r>
            <a:r>
              <a:rPr lang="en-JP" b="1" dirty="0">
                <a:solidFill>
                  <a:srgbClr val="FF9933"/>
                </a:solidFill>
                <a:latin typeface="Montserrat" pitchFamily="2" charset="77"/>
              </a:rPr>
              <a:t>: </a:t>
            </a:r>
            <a:r>
              <a:rPr lang="en-US" dirty="0">
                <a:solidFill>
                  <a:srgbClr val="2C3D50"/>
                </a:solidFill>
                <a:latin typeface="Montserrat" pitchFamily="2" charset="77"/>
              </a:rPr>
              <a:t>Two fragments are </a:t>
            </a:r>
            <a:r>
              <a:rPr lang="en-US" b="1" i="1" dirty="0">
                <a:solidFill>
                  <a:srgbClr val="2C3D50"/>
                </a:solidFill>
                <a:latin typeface="Montserrat" pitchFamily="2" charset="77"/>
              </a:rPr>
              <a:t>textually identical</a:t>
            </a:r>
            <a:r>
              <a:rPr lang="en-US" b="1" dirty="0">
                <a:solidFill>
                  <a:srgbClr val="2C3D50"/>
                </a:solidFill>
                <a:latin typeface="Montserrat" pitchFamily="2" charset="77"/>
              </a:rPr>
              <a:t>.</a:t>
            </a:r>
            <a:br>
              <a:rPr lang="en-US" b="1" dirty="0">
                <a:solidFill>
                  <a:srgbClr val="2C3D50"/>
                </a:solidFill>
                <a:latin typeface="Montserrat" pitchFamily="2" charset="77"/>
              </a:rPr>
            </a:br>
            <a:r>
              <a:rPr lang="en-US" dirty="0">
                <a:solidFill>
                  <a:srgbClr val="2C3D50"/>
                </a:solidFill>
                <a:latin typeface="Montserrat" pitchFamily="2" charset="77"/>
              </a:rPr>
              <a:t>Only whitespace or comments may differ.</a:t>
            </a:r>
            <a:endParaRPr lang="en-JP" dirty="0">
              <a:solidFill>
                <a:srgbClr val="2C3D50"/>
              </a:solidFill>
              <a:latin typeface="Montserrat" pitchFamily="2" charset="77"/>
            </a:endParaRPr>
          </a:p>
        </p:txBody>
      </p:sp>
      <p:sp>
        <p:nvSpPr>
          <p:cNvPr id="8" name="Circular Arrow 7">
            <a:extLst>
              <a:ext uri="{FF2B5EF4-FFF2-40B4-BE49-F238E27FC236}">
                <a16:creationId xmlns:a16="http://schemas.microsoft.com/office/drawing/2014/main" id="{55281F97-33F1-BD27-0720-FF68CAA95460}"/>
              </a:ext>
            </a:extLst>
          </p:cNvPr>
          <p:cNvSpPr/>
          <p:nvPr/>
        </p:nvSpPr>
        <p:spPr>
          <a:xfrm>
            <a:off x="1569368" y="2266165"/>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9" name="TextBox 8">
            <a:extLst>
              <a:ext uri="{FF2B5EF4-FFF2-40B4-BE49-F238E27FC236}">
                <a16:creationId xmlns:a16="http://schemas.microsoft.com/office/drawing/2014/main" id="{9C377261-B36A-0019-A069-6E3E0B927548}"/>
              </a:ext>
            </a:extLst>
          </p:cNvPr>
          <p:cNvSpPr txBox="1"/>
          <p:nvPr/>
        </p:nvSpPr>
        <p:spPr>
          <a:xfrm>
            <a:off x="2000929" y="2633402"/>
            <a:ext cx="819455" cy="369332"/>
          </a:xfrm>
          <a:prstGeom prst="rect">
            <a:avLst/>
          </a:prstGeom>
          <a:noFill/>
        </p:spPr>
        <p:txBody>
          <a:bodyPr wrap="none" rtlCol="0">
            <a:spAutoFit/>
          </a:bodyPr>
          <a:lstStyle/>
          <a:p>
            <a:r>
              <a:rPr lang="en-JP" b="1" dirty="0">
                <a:solidFill>
                  <a:srgbClr val="223246"/>
                </a:solidFill>
                <a:latin typeface="Montserrat" pitchFamily="2" charset="77"/>
              </a:rPr>
              <a:t>Pair 1</a:t>
            </a:r>
          </a:p>
        </p:txBody>
      </p:sp>
      <p:sp>
        <p:nvSpPr>
          <p:cNvPr id="24" name="Rectangle 23">
            <a:extLst>
              <a:ext uri="{FF2B5EF4-FFF2-40B4-BE49-F238E27FC236}">
                <a16:creationId xmlns:a16="http://schemas.microsoft.com/office/drawing/2014/main" id="{107332C6-D54A-062A-0008-084B1E322DE4}"/>
              </a:ext>
            </a:extLst>
          </p:cNvPr>
          <p:cNvSpPr/>
          <p:nvPr/>
        </p:nvSpPr>
        <p:spPr>
          <a:xfrm>
            <a:off x="0" y="0"/>
            <a:ext cx="12192000" cy="6858000"/>
          </a:xfrm>
          <a:prstGeom prst="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grpSp>
        <p:nvGrpSpPr>
          <p:cNvPr id="11" name="Group 10">
            <a:extLst>
              <a:ext uri="{FF2B5EF4-FFF2-40B4-BE49-F238E27FC236}">
                <a16:creationId xmlns:a16="http://schemas.microsoft.com/office/drawing/2014/main" id="{37647CE5-591C-B7CC-26BB-B111A87CC103}"/>
              </a:ext>
            </a:extLst>
          </p:cNvPr>
          <p:cNvGrpSpPr>
            <a:grpSpLocks noChangeAspect="1"/>
          </p:cNvGrpSpPr>
          <p:nvPr/>
        </p:nvGrpSpPr>
        <p:grpSpPr>
          <a:xfrm>
            <a:off x="1856754" y="1716859"/>
            <a:ext cx="8923757" cy="2905200"/>
            <a:chOff x="2524331" y="3000181"/>
            <a:chExt cx="4715388" cy="1535132"/>
          </a:xfrm>
        </p:grpSpPr>
        <p:pic>
          <p:nvPicPr>
            <p:cNvPr id="12" name="Picture 11">
              <a:extLst>
                <a:ext uri="{FF2B5EF4-FFF2-40B4-BE49-F238E27FC236}">
                  <a16:creationId xmlns:a16="http://schemas.microsoft.com/office/drawing/2014/main" id="{57814846-F2A7-076E-0162-1D86FE57518C}"/>
                </a:ext>
              </a:extLst>
            </p:cNvPr>
            <p:cNvPicPr>
              <a:picLocks noChangeAspect="1"/>
            </p:cNvPicPr>
            <p:nvPr/>
          </p:nvPicPr>
          <p:blipFill>
            <a:blip r:embed="rId4"/>
            <a:stretch>
              <a:fillRect/>
            </a:stretch>
          </p:blipFill>
          <p:spPr>
            <a:xfrm>
              <a:off x="4788619" y="3031931"/>
              <a:ext cx="2451100" cy="1473200"/>
            </a:xfrm>
            <a:prstGeom prst="rect">
              <a:avLst/>
            </a:prstGeom>
          </p:spPr>
        </p:pic>
        <p:pic>
          <p:nvPicPr>
            <p:cNvPr id="15" name="Picture 14">
              <a:extLst>
                <a:ext uri="{FF2B5EF4-FFF2-40B4-BE49-F238E27FC236}">
                  <a16:creationId xmlns:a16="http://schemas.microsoft.com/office/drawing/2014/main" id="{E637F4C1-A5F8-9A8C-74DB-E708A2E5185E}"/>
                </a:ext>
              </a:extLst>
            </p:cNvPr>
            <p:cNvPicPr>
              <a:picLocks noChangeAspect="1"/>
            </p:cNvPicPr>
            <p:nvPr/>
          </p:nvPicPr>
          <p:blipFill>
            <a:blip r:embed="rId6"/>
            <a:stretch>
              <a:fillRect/>
            </a:stretch>
          </p:blipFill>
          <p:spPr>
            <a:xfrm>
              <a:off x="2524331" y="3000181"/>
              <a:ext cx="2197100" cy="1535132"/>
            </a:xfrm>
            <a:prstGeom prst="rect">
              <a:avLst/>
            </a:prstGeom>
          </p:spPr>
        </p:pic>
      </p:grpSp>
      <p:sp>
        <p:nvSpPr>
          <p:cNvPr id="21" name="TextBox 20">
            <a:extLst>
              <a:ext uri="{FF2B5EF4-FFF2-40B4-BE49-F238E27FC236}">
                <a16:creationId xmlns:a16="http://schemas.microsoft.com/office/drawing/2014/main" id="{2AF490FC-75E5-6582-508E-2456224FBDF4}"/>
              </a:ext>
            </a:extLst>
          </p:cNvPr>
          <p:cNvSpPr txBox="1"/>
          <p:nvPr/>
        </p:nvSpPr>
        <p:spPr>
          <a:xfrm>
            <a:off x="5713366" y="4678443"/>
            <a:ext cx="865943" cy="369332"/>
          </a:xfrm>
          <a:prstGeom prst="rect">
            <a:avLst/>
          </a:prstGeom>
          <a:noFill/>
        </p:spPr>
        <p:txBody>
          <a:bodyPr wrap="none" rtlCol="0">
            <a:spAutoFit/>
          </a:bodyPr>
          <a:lstStyle/>
          <a:p>
            <a:r>
              <a:rPr lang="en-JP" b="1" dirty="0">
                <a:solidFill>
                  <a:srgbClr val="223246"/>
                </a:solidFill>
                <a:latin typeface="Montserrat" pitchFamily="2" charset="77"/>
              </a:rPr>
              <a:t>Pair 2</a:t>
            </a:r>
          </a:p>
        </p:txBody>
      </p:sp>
      <p:sp>
        <p:nvSpPr>
          <p:cNvPr id="22" name="Rounded Rectangle 21">
            <a:extLst>
              <a:ext uri="{FF2B5EF4-FFF2-40B4-BE49-F238E27FC236}">
                <a16:creationId xmlns:a16="http://schemas.microsoft.com/office/drawing/2014/main" id="{25CFE25A-C0B2-1C33-8BE0-67B0874B7152}"/>
              </a:ext>
            </a:extLst>
          </p:cNvPr>
          <p:cNvSpPr/>
          <p:nvPr/>
        </p:nvSpPr>
        <p:spPr>
          <a:xfrm>
            <a:off x="1661658" y="5423657"/>
            <a:ext cx="9260552" cy="1080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933"/>
                </a:solidFill>
                <a:latin typeface="Montserrat" pitchFamily="2" charset="77"/>
              </a:rPr>
              <a:t>Type-2:</a:t>
            </a:r>
            <a:r>
              <a:rPr lang="en-JP" sz="2400" b="1" dirty="0">
                <a:solidFill>
                  <a:srgbClr val="FF9933"/>
                </a:solidFill>
                <a:latin typeface="Montserrat" pitchFamily="2" charset="77"/>
              </a:rPr>
              <a:t> </a:t>
            </a:r>
            <a:r>
              <a:rPr lang="en-US" sz="2400" dirty="0">
                <a:solidFill>
                  <a:srgbClr val="2C3D50"/>
                </a:solidFill>
                <a:latin typeface="Montserrat" pitchFamily="2" charset="77"/>
              </a:rPr>
              <a:t>Same structure, but </a:t>
            </a:r>
            <a:r>
              <a:rPr lang="en-US" sz="2400" b="1" i="1" dirty="0">
                <a:solidFill>
                  <a:srgbClr val="2C3D50"/>
                </a:solidFill>
                <a:latin typeface="Montserrat" pitchFamily="2" charset="77"/>
              </a:rPr>
              <a:t>variables, function names,</a:t>
            </a:r>
            <a:br>
              <a:rPr lang="en-US" sz="2400" b="1" i="1" dirty="0">
                <a:solidFill>
                  <a:srgbClr val="2C3D50"/>
                </a:solidFill>
                <a:latin typeface="Montserrat" pitchFamily="2" charset="77"/>
              </a:rPr>
            </a:br>
            <a:r>
              <a:rPr lang="en-US" sz="2400" b="1" i="1" dirty="0">
                <a:solidFill>
                  <a:srgbClr val="2C3D50"/>
                </a:solidFill>
                <a:latin typeface="Montserrat" pitchFamily="2" charset="77"/>
              </a:rPr>
              <a:t>or types are renamed.</a:t>
            </a:r>
            <a:endParaRPr lang="en-JP" sz="2400" b="1" i="1" dirty="0">
              <a:solidFill>
                <a:srgbClr val="2C3D50"/>
              </a:solidFill>
              <a:latin typeface="Montserrat" pitchFamily="2" charset="77"/>
            </a:endParaRPr>
          </a:p>
        </p:txBody>
      </p:sp>
      <p:sp>
        <p:nvSpPr>
          <p:cNvPr id="31" name="Circular Arrow 30">
            <a:extLst>
              <a:ext uri="{FF2B5EF4-FFF2-40B4-BE49-F238E27FC236}">
                <a16:creationId xmlns:a16="http://schemas.microsoft.com/office/drawing/2014/main" id="{49A4B5CB-05F5-7BC8-76B5-E9CE6EE84FF9}"/>
              </a:ext>
            </a:extLst>
          </p:cNvPr>
          <p:cNvSpPr/>
          <p:nvPr/>
        </p:nvSpPr>
        <p:spPr>
          <a:xfrm rot="10800000">
            <a:off x="5298716" y="4075790"/>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Tree>
    <p:extLst>
      <p:ext uri="{BB962C8B-B14F-4D97-AF65-F5344CB8AC3E}">
        <p14:creationId xmlns:p14="http://schemas.microsoft.com/office/powerpoint/2010/main" val="25794163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5</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grpSp>
        <p:nvGrpSpPr>
          <p:cNvPr id="5" name="Group 4">
            <a:extLst>
              <a:ext uri="{FF2B5EF4-FFF2-40B4-BE49-F238E27FC236}">
                <a16:creationId xmlns:a16="http://schemas.microsoft.com/office/drawing/2014/main" id="{3C63F1FD-71C7-A1B8-1BAE-DD058F1E6561}"/>
              </a:ext>
            </a:extLst>
          </p:cNvPr>
          <p:cNvGrpSpPr/>
          <p:nvPr/>
        </p:nvGrpSpPr>
        <p:grpSpPr>
          <a:xfrm>
            <a:off x="260043" y="3000181"/>
            <a:ext cx="4461388" cy="1544400"/>
            <a:chOff x="260043" y="3000181"/>
            <a:chExt cx="4461388" cy="1545977"/>
          </a:xfrm>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3"/>
            <a:stretch>
              <a:fillRect/>
            </a:stretch>
          </p:blipFill>
          <p:spPr>
            <a:xfrm>
              <a:off x="260043" y="3009458"/>
              <a:ext cx="2197100" cy="1536700"/>
            </a:xfrm>
            <a:prstGeom prst="rect">
              <a:avLst/>
            </a:prstGeom>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3"/>
            <a:stretch>
              <a:fillRect/>
            </a:stretch>
          </p:blipFill>
          <p:spPr>
            <a:xfrm>
              <a:off x="2524331" y="3000181"/>
              <a:ext cx="2197100" cy="1536700"/>
            </a:xfrm>
            <a:prstGeom prst="rect">
              <a:avLst/>
            </a:prstGeom>
          </p:spPr>
        </p:pic>
      </p:grpSp>
      <p:sp>
        <p:nvSpPr>
          <p:cNvPr id="7" name="Rounded Rectangle 6">
            <a:extLst>
              <a:ext uri="{FF2B5EF4-FFF2-40B4-BE49-F238E27FC236}">
                <a16:creationId xmlns:a16="http://schemas.microsoft.com/office/drawing/2014/main" id="{68FE8414-CC05-3DB4-43F2-5FB45279539A}"/>
              </a:ext>
            </a:extLst>
          </p:cNvPr>
          <p:cNvSpPr/>
          <p:nvPr/>
        </p:nvSpPr>
        <p:spPr>
          <a:xfrm>
            <a:off x="58466" y="1492464"/>
            <a:ext cx="5634476"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Type-1</a:t>
            </a:r>
            <a:r>
              <a:rPr lang="en-JP" b="1" dirty="0">
                <a:solidFill>
                  <a:srgbClr val="FF9933"/>
                </a:solidFill>
                <a:latin typeface="Montserrat" pitchFamily="2" charset="77"/>
              </a:rPr>
              <a:t>: </a:t>
            </a:r>
            <a:r>
              <a:rPr lang="en-US" dirty="0">
                <a:solidFill>
                  <a:srgbClr val="2C3D50"/>
                </a:solidFill>
                <a:latin typeface="Montserrat" pitchFamily="2" charset="77"/>
              </a:rPr>
              <a:t>Two fragments are </a:t>
            </a:r>
            <a:r>
              <a:rPr lang="en-US" b="1" i="1" dirty="0">
                <a:solidFill>
                  <a:srgbClr val="2C3D50"/>
                </a:solidFill>
                <a:latin typeface="Montserrat" pitchFamily="2" charset="77"/>
              </a:rPr>
              <a:t>textually identical</a:t>
            </a:r>
            <a:r>
              <a:rPr lang="en-US" b="1" dirty="0">
                <a:solidFill>
                  <a:srgbClr val="2C3D50"/>
                </a:solidFill>
                <a:latin typeface="Montserrat" pitchFamily="2" charset="77"/>
              </a:rPr>
              <a:t>.</a:t>
            </a:r>
            <a:br>
              <a:rPr lang="en-US" b="1" dirty="0">
                <a:solidFill>
                  <a:srgbClr val="2C3D50"/>
                </a:solidFill>
                <a:latin typeface="Montserrat" pitchFamily="2" charset="77"/>
              </a:rPr>
            </a:br>
            <a:r>
              <a:rPr lang="en-US" dirty="0">
                <a:solidFill>
                  <a:srgbClr val="2C3D50"/>
                </a:solidFill>
                <a:latin typeface="Montserrat" pitchFamily="2" charset="77"/>
              </a:rPr>
              <a:t>Only whitespace or comments may differ.</a:t>
            </a:r>
            <a:endParaRPr lang="en-JP" dirty="0">
              <a:solidFill>
                <a:srgbClr val="2C3D50"/>
              </a:solidFill>
              <a:latin typeface="Montserrat" pitchFamily="2" charset="77"/>
            </a:endParaRPr>
          </a:p>
        </p:txBody>
      </p:sp>
      <p:sp>
        <p:nvSpPr>
          <p:cNvPr id="8" name="Circular Arrow 7">
            <a:extLst>
              <a:ext uri="{FF2B5EF4-FFF2-40B4-BE49-F238E27FC236}">
                <a16:creationId xmlns:a16="http://schemas.microsoft.com/office/drawing/2014/main" id="{55281F97-33F1-BD27-0720-FF68CAA95460}"/>
              </a:ext>
            </a:extLst>
          </p:cNvPr>
          <p:cNvSpPr/>
          <p:nvPr/>
        </p:nvSpPr>
        <p:spPr>
          <a:xfrm>
            <a:off x="1569368" y="2266165"/>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9" name="TextBox 8">
            <a:extLst>
              <a:ext uri="{FF2B5EF4-FFF2-40B4-BE49-F238E27FC236}">
                <a16:creationId xmlns:a16="http://schemas.microsoft.com/office/drawing/2014/main" id="{9C377261-B36A-0019-A069-6E3E0B927548}"/>
              </a:ext>
            </a:extLst>
          </p:cNvPr>
          <p:cNvSpPr txBox="1"/>
          <p:nvPr/>
        </p:nvSpPr>
        <p:spPr>
          <a:xfrm>
            <a:off x="2000929" y="2633402"/>
            <a:ext cx="819455" cy="369332"/>
          </a:xfrm>
          <a:prstGeom prst="rect">
            <a:avLst/>
          </a:prstGeom>
          <a:noFill/>
        </p:spPr>
        <p:txBody>
          <a:bodyPr wrap="none" rtlCol="0">
            <a:spAutoFit/>
          </a:bodyPr>
          <a:lstStyle/>
          <a:p>
            <a:r>
              <a:rPr lang="en-JP" b="1" dirty="0">
                <a:solidFill>
                  <a:srgbClr val="223246"/>
                </a:solidFill>
                <a:latin typeface="Montserrat" pitchFamily="2" charset="77"/>
              </a:rPr>
              <a:t>Pair 1</a:t>
            </a:r>
          </a:p>
        </p:txBody>
      </p:sp>
      <p:sp>
        <p:nvSpPr>
          <p:cNvPr id="23" name="Rounded Rectangle 22">
            <a:extLst>
              <a:ext uri="{FF2B5EF4-FFF2-40B4-BE49-F238E27FC236}">
                <a16:creationId xmlns:a16="http://schemas.microsoft.com/office/drawing/2014/main" id="{88DC924B-0311-431F-6749-BCF74E73AB6B}"/>
              </a:ext>
            </a:extLst>
          </p:cNvPr>
          <p:cNvSpPr/>
          <p:nvPr/>
        </p:nvSpPr>
        <p:spPr>
          <a:xfrm>
            <a:off x="58466" y="5230125"/>
            <a:ext cx="6751172"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Type-2:</a:t>
            </a:r>
            <a:r>
              <a:rPr lang="en-JP" b="1" dirty="0">
                <a:solidFill>
                  <a:srgbClr val="FF9933"/>
                </a:solidFill>
                <a:latin typeface="Montserrat" pitchFamily="2" charset="77"/>
              </a:rPr>
              <a:t> </a:t>
            </a:r>
            <a:r>
              <a:rPr lang="en-US" dirty="0">
                <a:solidFill>
                  <a:srgbClr val="2C3D50"/>
                </a:solidFill>
                <a:latin typeface="Montserrat" pitchFamily="2" charset="77"/>
              </a:rPr>
              <a:t>Same structure, but </a:t>
            </a:r>
            <a:r>
              <a:rPr lang="en-US" b="1" i="1" dirty="0">
                <a:solidFill>
                  <a:srgbClr val="2C3D50"/>
                </a:solidFill>
                <a:latin typeface="Montserrat" pitchFamily="2" charset="77"/>
              </a:rPr>
              <a:t>variables, function names,</a:t>
            </a:r>
            <a:br>
              <a:rPr lang="en-US" b="1" i="1" dirty="0">
                <a:solidFill>
                  <a:srgbClr val="2C3D50"/>
                </a:solidFill>
                <a:latin typeface="Montserrat" pitchFamily="2" charset="77"/>
              </a:rPr>
            </a:br>
            <a:r>
              <a:rPr lang="en-US" b="1" i="1" dirty="0">
                <a:solidFill>
                  <a:srgbClr val="2C3D50"/>
                </a:solidFill>
                <a:latin typeface="Montserrat" pitchFamily="2" charset="77"/>
              </a:rPr>
              <a:t>or types are renamed.</a:t>
            </a:r>
            <a:endParaRPr lang="en-JP" b="1" i="1" dirty="0">
              <a:solidFill>
                <a:srgbClr val="2C3D50"/>
              </a:solidFill>
              <a:latin typeface="Montserrat" pitchFamily="2" charset="77"/>
            </a:endParaRPr>
          </a:p>
        </p:txBody>
      </p:sp>
      <p:sp>
        <p:nvSpPr>
          <p:cNvPr id="25" name="Circular Arrow 24">
            <a:extLst>
              <a:ext uri="{FF2B5EF4-FFF2-40B4-BE49-F238E27FC236}">
                <a16:creationId xmlns:a16="http://schemas.microsoft.com/office/drawing/2014/main" id="{2883386E-FADE-49E7-4791-E57797E4F36B}"/>
              </a:ext>
            </a:extLst>
          </p:cNvPr>
          <p:cNvSpPr/>
          <p:nvPr/>
        </p:nvSpPr>
        <p:spPr>
          <a:xfrm rot="10800000">
            <a:off x="3945471" y="3906481"/>
            <a:ext cx="1686296" cy="1346400"/>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6" name="TextBox 25">
            <a:extLst>
              <a:ext uri="{FF2B5EF4-FFF2-40B4-BE49-F238E27FC236}">
                <a16:creationId xmlns:a16="http://schemas.microsoft.com/office/drawing/2014/main" id="{00BE86F3-5C72-2D39-54F0-A159C4D90373}"/>
              </a:ext>
            </a:extLst>
          </p:cNvPr>
          <p:cNvSpPr txBox="1"/>
          <p:nvPr/>
        </p:nvSpPr>
        <p:spPr>
          <a:xfrm>
            <a:off x="4378890" y="4530046"/>
            <a:ext cx="865943" cy="369332"/>
          </a:xfrm>
          <a:prstGeom prst="rect">
            <a:avLst/>
          </a:prstGeom>
          <a:noFill/>
        </p:spPr>
        <p:txBody>
          <a:bodyPr wrap="none" rtlCol="0">
            <a:spAutoFit/>
          </a:bodyPr>
          <a:lstStyle/>
          <a:p>
            <a:r>
              <a:rPr lang="en-JP" b="1" dirty="0">
                <a:solidFill>
                  <a:srgbClr val="223246"/>
                </a:solidFill>
                <a:latin typeface="Montserrat" pitchFamily="2" charset="77"/>
              </a:rPr>
              <a:t>Pair 2</a:t>
            </a:r>
          </a:p>
        </p:txBody>
      </p:sp>
      <p:pic>
        <p:nvPicPr>
          <p:cNvPr id="31" name="Picture 30">
            <a:extLst>
              <a:ext uri="{FF2B5EF4-FFF2-40B4-BE49-F238E27FC236}">
                <a16:creationId xmlns:a16="http://schemas.microsoft.com/office/drawing/2014/main" id="{1DFD094F-33B4-4104-03EB-14A52AA2A048}"/>
              </a:ext>
            </a:extLst>
          </p:cNvPr>
          <p:cNvPicPr>
            <a:picLocks noChangeAspect="1"/>
          </p:cNvPicPr>
          <p:nvPr/>
        </p:nvPicPr>
        <p:blipFill>
          <a:blip r:embed="rId4"/>
          <a:stretch>
            <a:fillRect/>
          </a:stretch>
        </p:blipFill>
        <p:spPr>
          <a:xfrm>
            <a:off x="4788619" y="3031931"/>
            <a:ext cx="2451100" cy="1473200"/>
          </a:xfrm>
          <a:prstGeom prst="rect">
            <a:avLst/>
          </a:prstGeom>
        </p:spPr>
      </p:pic>
      <p:grpSp>
        <p:nvGrpSpPr>
          <p:cNvPr id="13" name="Group 12">
            <a:extLst>
              <a:ext uri="{FF2B5EF4-FFF2-40B4-BE49-F238E27FC236}">
                <a16:creationId xmlns:a16="http://schemas.microsoft.com/office/drawing/2014/main" id="{D87EC728-4415-6904-CCF1-E0426F575AEC}"/>
              </a:ext>
            </a:extLst>
          </p:cNvPr>
          <p:cNvGrpSpPr/>
          <p:nvPr/>
        </p:nvGrpSpPr>
        <p:grpSpPr>
          <a:xfrm>
            <a:off x="7306907" y="2790321"/>
            <a:ext cx="4701153" cy="1714810"/>
            <a:chOff x="7306907" y="2790321"/>
            <a:chExt cx="4701153" cy="1714810"/>
          </a:xfrm>
        </p:grpSpPr>
        <p:pic>
          <p:nvPicPr>
            <p:cNvPr id="17" name="Picture 16">
              <a:extLst>
                <a:ext uri="{FF2B5EF4-FFF2-40B4-BE49-F238E27FC236}">
                  <a16:creationId xmlns:a16="http://schemas.microsoft.com/office/drawing/2014/main" id="{7C4176FF-BF7C-B5EF-45C1-68D011664283}"/>
                </a:ext>
              </a:extLst>
            </p:cNvPr>
            <p:cNvPicPr>
              <a:picLocks noChangeAspect="1"/>
            </p:cNvPicPr>
            <p:nvPr/>
          </p:nvPicPr>
          <p:blipFill>
            <a:blip r:embed="rId5"/>
            <a:stretch>
              <a:fillRect/>
            </a:stretch>
          </p:blipFill>
          <p:spPr>
            <a:xfrm>
              <a:off x="9571195" y="3254166"/>
              <a:ext cx="2436865" cy="1227198"/>
            </a:xfrm>
            <a:prstGeom prst="rect">
              <a:avLst/>
            </a:prstGeom>
          </p:spPr>
        </p:pic>
        <p:pic>
          <p:nvPicPr>
            <p:cNvPr id="6" name="Picture 5">
              <a:extLst>
                <a:ext uri="{FF2B5EF4-FFF2-40B4-BE49-F238E27FC236}">
                  <a16:creationId xmlns:a16="http://schemas.microsoft.com/office/drawing/2014/main" id="{4ED30B02-0243-D6A9-7CE8-C0492D248D9D}"/>
                </a:ext>
              </a:extLst>
            </p:cNvPr>
            <p:cNvPicPr>
              <a:picLocks noChangeAspect="1"/>
            </p:cNvPicPr>
            <p:nvPr/>
          </p:nvPicPr>
          <p:blipFill>
            <a:blip r:embed="rId6"/>
            <a:stretch>
              <a:fillRect/>
            </a:stretch>
          </p:blipFill>
          <p:spPr>
            <a:xfrm>
              <a:off x="7306907" y="2790321"/>
              <a:ext cx="2197100" cy="1714810"/>
            </a:xfrm>
            <a:prstGeom prst="rect">
              <a:avLst/>
            </a:prstGeom>
          </p:spPr>
        </p:pic>
      </p:grpSp>
      <p:sp>
        <p:nvSpPr>
          <p:cNvPr id="27" name="Rectangle 26">
            <a:extLst>
              <a:ext uri="{FF2B5EF4-FFF2-40B4-BE49-F238E27FC236}">
                <a16:creationId xmlns:a16="http://schemas.microsoft.com/office/drawing/2014/main" id="{791E169A-EDBF-FCCF-A85F-F7453A7FC010}"/>
              </a:ext>
            </a:extLst>
          </p:cNvPr>
          <p:cNvSpPr/>
          <p:nvPr/>
        </p:nvSpPr>
        <p:spPr>
          <a:xfrm>
            <a:off x="0" y="0"/>
            <a:ext cx="12192000" cy="6858000"/>
          </a:xfrm>
          <a:prstGeom prst="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grpSp>
        <p:nvGrpSpPr>
          <p:cNvPr id="19" name="Group 18">
            <a:extLst>
              <a:ext uri="{FF2B5EF4-FFF2-40B4-BE49-F238E27FC236}">
                <a16:creationId xmlns:a16="http://schemas.microsoft.com/office/drawing/2014/main" id="{75AE431C-79E3-A73F-E3D5-FFA43697211F}"/>
              </a:ext>
            </a:extLst>
          </p:cNvPr>
          <p:cNvGrpSpPr>
            <a:grpSpLocks noChangeAspect="1"/>
          </p:cNvGrpSpPr>
          <p:nvPr/>
        </p:nvGrpSpPr>
        <p:grpSpPr>
          <a:xfrm>
            <a:off x="2501877" y="2089639"/>
            <a:ext cx="7994366" cy="2905200"/>
            <a:chOff x="4788619" y="2790321"/>
            <a:chExt cx="4715388" cy="1714810"/>
          </a:xfrm>
        </p:grpSpPr>
        <p:pic>
          <p:nvPicPr>
            <p:cNvPr id="14" name="Picture 13">
              <a:extLst>
                <a:ext uri="{FF2B5EF4-FFF2-40B4-BE49-F238E27FC236}">
                  <a16:creationId xmlns:a16="http://schemas.microsoft.com/office/drawing/2014/main" id="{C387AA99-03AD-706C-A39F-67C415CBA30D}"/>
                </a:ext>
              </a:extLst>
            </p:cNvPr>
            <p:cNvPicPr>
              <a:picLocks noChangeAspect="1"/>
            </p:cNvPicPr>
            <p:nvPr/>
          </p:nvPicPr>
          <p:blipFill>
            <a:blip r:embed="rId6"/>
            <a:stretch>
              <a:fillRect/>
            </a:stretch>
          </p:blipFill>
          <p:spPr>
            <a:xfrm>
              <a:off x="7306907" y="2790321"/>
              <a:ext cx="2197100" cy="1714810"/>
            </a:xfrm>
            <a:prstGeom prst="rect">
              <a:avLst/>
            </a:prstGeom>
          </p:spPr>
        </p:pic>
        <p:pic>
          <p:nvPicPr>
            <p:cNvPr id="16" name="Picture 15">
              <a:extLst>
                <a:ext uri="{FF2B5EF4-FFF2-40B4-BE49-F238E27FC236}">
                  <a16:creationId xmlns:a16="http://schemas.microsoft.com/office/drawing/2014/main" id="{CA4AA821-3760-AD69-D9B4-2CE19A131C6D}"/>
                </a:ext>
              </a:extLst>
            </p:cNvPr>
            <p:cNvPicPr>
              <a:picLocks noChangeAspect="1"/>
            </p:cNvPicPr>
            <p:nvPr/>
          </p:nvPicPr>
          <p:blipFill>
            <a:blip r:embed="rId4"/>
            <a:stretch>
              <a:fillRect/>
            </a:stretch>
          </p:blipFill>
          <p:spPr>
            <a:xfrm>
              <a:off x="4788619" y="3031931"/>
              <a:ext cx="2451100" cy="1473200"/>
            </a:xfrm>
            <a:prstGeom prst="rect">
              <a:avLst/>
            </a:prstGeom>
          </p:spPr>
        </p:pic>
      </p:grpSp>
      <p:sp>
        <p:nvSpPr>
          <p:cNvPr id="28" name="Circular Arrow 27">
            <a:extLst>
              <a:ext uri="{FF2B5EF4-FFF2-40B4-BE49-F238E27FC236}">
                <a16:creationId xmlns:a16="http://schemas.microsoft.com/office/drawing/2014/main" id="{50093844-A48B-C4C4-4FAA-FA17500330BB}"/>
              </a:ext>
            </a:extLst>
          </p:cNvPr>
          <p:cNvSpPr/>
          <p:nvPr/>
        </p:nvSpPr>
        <p:spPr>
          <a:xfrm>
            <a:off x="5550646" y="1332807"/>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9" name="Rounded Rectangle 28">
            <a:extLst>
              <a:ext uri="{FF2B5EF4-FFF2-40B4-BE49-F238E27FC236}">
                <a16:creationId xmlns:a16="http://schemas.microsoft.com/office/drawing/2014/main" id="{D98ED5D4-929E-89D5-854C-C29084C51163}"/>
              </a:ext>
            </a:extLst>
          </p:cNvPr>
          <p:cNvSpPr/>
          <p:nvPr/>
        </p:nvSpPr>
        <p:spPr>
          <a:xfrm>
            <a:off x="2201105" y="233115"/>
            <a:ext cx="8385378" cy="1080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933"/>
                </a:solidFill>
                <a:latin typeface="Montserrat" pitchFamily="2" charset="77"/>
              </a:rPr>
              <a:t>Type-3</a:t>
            </a:r>
            <a:r>
              <a:rPr lang="en-JP" sz="2400" b="1" dirty="0">
                <a:solidFill>
                  <a:srgbClr val="FF9933"/>
                </a:solidFill>
                <a:latin typeface="Montserrat" pitchFamily="2" charset="77"/>
              </a:rPr>
              <a:t>: </a:t>
            </a:r>
            <a:r>
              <a:rPr lang="en-US" sz="2400" b="1" i="1" dirty="0">
                <a:solidFill>
                  <a:srgbClr val="2C3D50"/>
                </a:solidFill>
                <a:latin typeface="Montserrat" pitchFamily="2" charset="77"/>
              </a:rPr>
              <a:t>Code is changed, reordered, or extended</a:t>
            </a:r>
            <a:r>
              <a:rPr lang="en-US" sz="2400" dirty="0">
                <a:solidFill>
                  <a:srgbClr val="2C3D50"/>
                </a:solidFill>
                <a:latin typeface="Montserrat" pitchFamily="2" charset="77"/>
              </a:rPr>
              <a:t>,</a:t>
            </a:r>
            <a:br>
              <a:rPr lang="en-US" sz="2400" dirty="0">
                <a:solidFill>
                  <a:srgbClr val="2C3D50"/>
                </a:solidFill>
                <a:latin typeface="Montserrat" pitchFamily="2" charset="77"/>
              </a:rPr>
            </a:br>
            <a:r>
              <a:rPr lang="en-US" sz="2400" dirty="0">
                <a:solidFill>
                  <a:srgbClr val="2C3D50"/>
                </a:solidFill>
                <a:latin typeface="Montserrat" pitchFamily="2" charset="77"/>
              </a:rPr>
              <a:t>but the overall logic remains similar.</a:t>
            </a:r>
            <a:endParaRPr lang="en-JP" sz="2400" dirty="0">
              <a:solidFill>
                <a:srgbClr val="2C3D50"/>
              </a:solidFill>
              <a:latin typeface="Montserrat" pitchFamily="2" charset="77"/>
            </a:endParaRPr>
          </a:p>
        </p:txBody>
      </p:sp>
      <p:sp>
        <p:nvSpPr>
          <p:cNvPr id="30" name="TextBox 29">
            <a:extLst>
              <a:ext uri="{FF2B5EF4-FFF2-40B4-BE49-F238E27FC236}">
                <a16:creationId xmlns:a16="http://schemas.microsoft.com/office/drawing/2014/main" id="{20527103-BFFC-0589-A1D9-39F11456232E}"/>
              </a:ext>
            </a:extLst>
          </p:cNvPr>
          <p:cNvSpPr txBox="1"/>
          <p:nvPr/>
        </p:nvSpPr>
        <p:spPr>
          <a:xfrm>
            <a:off x="5981540" y="1685658"/>
            <a:ext cx="865943" cy="369332"/>
          </a:xfrm>
          <a:prstGeom prst="rect">
            <a:avLst/>
          </a:prstGeom>
          <a:noFill/>
        </p:spPr>
        <p:txBody>
          <a:bodyPr wrap="none" rtlCol="0">
            <a:spAutoFit/>
          </a:bodyPr>
          <a:lstStyle/>
          <a:p>
            <a:r>
              <a:rPr lang="en-JP" b="1" dirty="0">
                <a:solidFill>
                  <a:srgbClr val="223246"/>
                </a:solidFill>
                <a:latin typeface="Montserrat" pitchFamily="2" charset="77"/>
              </a:rPr>
              <a:t>Pair 3</a:t>
            </a:r>
          </a:p>
        </p:txBody>
      </p:sp>
    </p:spTree>
    <p:extLst>
      <p:ext uri="{BB962C8B-B14F-4D97-AF65-F5344CB8AC3E}">
        <p14:creationId xmlns:p14="http://schemas.microsoft.com/office/powerpoint/2010/main" val="5705434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6</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grpSp>
        <p:nvGrpSpPr>
          <p:cNvPr id="5" name="Group 4">
            <a:extLst>
              <a:ext uri="{FF2B5EF4-FFF2-40B4-BE49-F238E27FC236}">
                <a16:creationId xmlns:a16="http://schemas.microsoft.com/office/drawing/2014/main" id="{3C63F1FD-71C7-A1B8-1BAE-DD058F1E6561}"/>
              </a:ext>
            </a:extLst>
          </p:cNvPr>
          <p:cNvGrpSpPr/>
          <p:nvPr/>
        </p:nvGrpSpPr>
        <p:grpSpPr>
          <a:xfrm>
            <a:off x="260043" y="3000181"/>
            <a:ext cx="4461388" cy="1544400"/>
            <a:chOff x="260043" y="3000181"/>
            <a:chExt cx="4461388" cy="1545977"/>
          </a:xfrm>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3"/>
            <a:stretch>
              <a:fillRect/>
            </a:stretch>
          </p:blipFill>
          <p:spPr>
            <a:xfrm>
              <a:off x="260043" y="3009458"/>
              <a:ext cx="2197100" cy="1536700"/>
            </a:xfrm>
            <a:prstGeom prst="rect">
              <a:avLst/>
            </a:prstGeom>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3"/>
            <a:stretch>
              <a:fillRect/>
            </a:stretch>
          </p:blipFill>
          <p:spPr>
            <a:xfrm>
              <a:off x="2524331" y="3000181"/>
              <a:ext cx="2197100" cy="1536700"/>
            </a:xfrm>
            <a:prstGeom prst="rect">
              <a:avLst/>
            </a:prstGeom>
          </p:spPr>
        </p:pic>
      </p:grpSp>
      <p:sp>
        <p:nvSpPr>
          <p:cNvPr id="7" name="Rounded Rectangle 6">
            <a:extLst>
              <a:ext uri="{FF2B5EF4-FFF2-40B4-BE49-F238E27FC236}">
                <a16:creationId xmlns:a16="http://schemas.microsoft.com/office/drawing/2014/main" id="{68FE8414-CC05-3DB4-43F2-5FB45279539A}"/>
              </a:ext>
            </a:extLst>
          </p:cNvPr>
          <p:cNvSpPr/>
          <p:nvPr/>
        </p:nvSpPr>
        <p:spPr>
          <a:xfrm>
            <a:off x="58466" y="1492464"/>
            <a:ext cx="5634476"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Type-1</a:t>
            </a:r>
            <a:r>
              <a:rPr lang="en-JP" b="1" dirty="0">
                <a:solidFill>
                  <a:srgbClr val="FF9933"/>
                </a:solidFill>
                <a:latin typeface="Montserrat" pitchFamily="2" charset="77"/>
              </a:rPr>
              <a:t>: </a:t>
            </a:r>
            <a:r>
              <a:rPr lang="en-US" dirty="0">
                <a:solidFill>
                  <a:srgbClr val="2C3D50"/>
                </a:solidFill>
                <a:latin typeface="Montserrat" pitchFamily="2" charset="77"/>
              </a:rPr>
              <a:t>Two fragments are </a:t>
            </a:r>
            <a:r>
              <a:rPr lang="en-US" b="1" i="1" dirty="0">
                <a:solidFill>
                  <a:srgbClr val="2C3D50"/>
                </a:solidFill>
                <a:latin typeface="Montserrat" pitchFamily="2" charset="77"/>
              </a:rPr>
              <a:t>textually identical</a:t>
            </a:r>
            <a:r>
              <a:rPr lang="en-US" b="1" dirty="0">
                <a:solidFill>
                  <a:srgbClr val="2C3D50"/>
                </a:solidFill>
                <a:latin typeface="Montserrat" pitchFamily="2" charset="77"/>
              </a:rPr>
              <a:t>.</a:t>
            </a:r>
            <a:br>
              <a:rPr lang="en-US" b="1" dirty="0">
                <a:solidFill>
                  <a:srgbClr val="2C3D50"/>
                </a:solidFill>
                <a:latin typeface="Montserrat" pitchFamily="2" charset="77"/>
              </a:rPr>
            </a:br>
            <a:r>
              <a:rPr lang="en-US" dirty="0">
                <a:solidFill>
                  <a:srgbClr val="2C3D50"/>
                </a:solidFill>
                <a:latin typeface="Montserrat" pitchFamily="2" charset="77"/>
              </a:rPr>
              <a:t>Only whitespace or comments may differ.</a:t>
            </a:r>
            <a:endParaRPr lang="en-JP" dirty="0">
              <a:solidFill>
                <a:srgbClr val="2C3D50"/>
              </a:solidFill>
              <a:latin typeface="Montserrat" pitchFamily="2" charset="77"/>
            </a:endParaRPr>
          </a:p>
        </p:txBody>
      </p:sp>
      <p:sp>
        <p:nvSpPr>
          <p:cNvPr id="8" name="Circular Arrow 7">
            <a:extLst>
              <a:ext uri="{FF2B5EF4-FFF2-40B4-BE49-F238E27FC236}">
                <a16:creationId xmlns:a16="http://schemas.microsoft.com/office/drawing/2014/main" id="{55281F97-33F1-BD27-0720-FF68CAA95460}"/>
              </a:ext>
            </a:extLst>
          </p:cNvPr>
          <p:cNvSpPr/>
          <p:nvPr/>
        </p:nvSpPr>
        <p:spPr>
          <a:xfrm>
            <a:off x="1569368" y="2266165"/>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9" name="TextBox 8">
            <a:extLst>
              <a:ext uri="{FF2B5EF4-FFF2-40B4-BE49-F238E27FC236}">
                <a16:creationId xmlns:a16="http://schemas.microsoft.com/office/drawing/2014/main" id="{9C377261-B36A-0019-A069-6E3E0B927548}"/>
              </a:ext>
            </a:extLst>
          </p:cNvPr>
          <p:cNvSpPr txBox="1"/>
          <p:nvPr/>
        </p:nvSpPr>
        <p:spPr>
          <a:xfrm>
            <a:off x="2000929" y="2633402"/>
            <a:ext cx="819455" cy="369332"/>
          </a:xfrm>
          <a:prstGeom prst="rect">
            <a:avLst/>
          </a:prstGeom>
          <a:noFill/>
        </p:spPr>
        <p:txBody>
          <a:bodyPr wrap="none" rtlCol="0">
            <a:spAutoFit/>
          </a:bodyPr>
          <a:lstStyle/>
          <a:p>
            <a:r>
              <a:rPr lang="en-JP" b="1" dirty="0">
                <a:solidFill>
                  <a:srgbClr val="223246"/>
                </a:solidFill>
                <a:latin typeface="Montserrat" pitchFamily="2" charset="77"/>
              </a:rPr>
              <a:t>Pair 1</a:t>
            </a:r>
          </a:p>
        </p:txBody>
      </p:sp>
      <p:sp>
        <p:nvSpPr>
          <p:cNvPr id="23" name="Rounded Rectangle 22">
            <a:extLst>
              <a:ext uri="{FF2B5EF4-FFF2-40B4-BE49-F238E27FC236}">
                <a16:creationId xmlns:a16="http://schemas.microsoft.com/office/drawing/2014/main" id="{88DC924B-0311-431F-6749-BCF74E73AB6B}"/>
              </a:ext>
            </a:extLst>
          </p:cNvPr>
          <p:cNvSpPr/>
          <p:nvPr/>
        </p:nvSpPr>
        <p:spPr>
          <a:xfrm>
            <a:off x="58466" y="5230125"/>
            <a:ext cx="6751172"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Type-2:</a:t>
            </a:r>
            <a:r>
              <a:rPr lang="en-JP" b="1" dirty="0">
                <a:solidFill>
                  <a:srgbClr val="FF9933"/>
                </a:solidFill>
                <a:latin typeface="Montserrat" pitchFamily="2" charset="77"/>
              </a:rPr>
              <a:t> </a:t>
            </a:r>
            <a:r>
              <a:rPr lang="en-US" dirty="0">
                <a:solidFill>
                  <a:srgbClr val="2C3D50"/>
                </a:solidFill>
                <a:latin typeface="Montserrat" pitchFamily="2" charset="77"/>
              </a:rPr>
              <a:t>Same structure, but </a:t>
            </a:r>
            <a:r>
              <a:rPr lang="en-US" b="1" i="1" dirty="0">
                <a:solidFill>
                  <a:srgbClr val="2C3D50"/>
                </a:solidFill>
                <a:latin typeface="Montserrat" pitchFamily="2" charset="77"/>
              </a:rPr>
              <a:t>variables, function names,</a:t>
            </a:r>
            <a:br>
              <a:rPr lang="en-US" b="1" i="1" dirty="0">
                <a:solidFill>
                  <a:srgbClr val="2C3D50"/>
                </a:solidFill>
                <a:latin typeface="Montserrat" pitchFamily="2" charset="77"/>
              </a:rPr>
            </a:br>
            <a:r>
              <a:rPr lang="en-US" b="1" i="1" dirty="0">
                <a:solidFill>
                  <a:srgbClr val="2C3D50"/>
                </a:solidFill>
                <a:latin typeface="Montserrat" pitchFamily="2" charset="77"/>
              </a:rPr>
              <a:t>or types are renamed.</a:t>
            </a:r>
            <a:endParaRPr lang="en-JP" b="1" i="1" dirty="0">
              <a:solidFill>
                <a:srgbClr val="2C3D50"/>
              </a:solidFill>
              <a:latin typeface="Montserrat" pitchFamily="2" charset="77"/>
            </a:endParaRPr>
          </a:p>
        </p:txBody>
      </p:sp>
      <p:sp>
        <p:nvSpPr>
          <p:cNvPr id="25" name="Circular Arrow 24">
            <a:extLst>
              <a:ext uri="{FF2B5EF4-FFF2-40B4-BE49-F238E27FC236}">
                <a16:creationId xmlns:a16="http://schemas.microsoft.com/office/drawing/2014/main" id="{2883386E-FADE-49E7-4791-E57797E4F36B}"/>
              </a:ext>
            </a:extLst>
          </p:cNvPr>
          <p:cNvSpPr/>
          <p:nvPr/>
        </p:nvSpPr>
        <p:spPr>
          <a:xfrm rot="10800000">
            <a:off x="3945471" y="3906481"/>
            <a:ext cx="1686296" cy="1346400"/>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6" name="TextBox 25">
            <a:extLst>
              <a:ext uri="{FF2B5EF4-FFF2-40B4-BE49-F238E27FC236}">
                <a16:creationId xmlns:a16="http://schemas.microsoft.com/office/drawing/2014/main" id="{00BE86F3-5C72-2D39-54F0-A159C4D90373}"/>
              </a:ext>
            </a:extLst>
          </p:cNvPr>
          <p:cNvSpPr txBox="1"/>
          <p:nvPr/>
        </p:nvSpPr>
        <p:spPr>
          <a:xfrm>
            <a:off x="4378890" y="4530046"/>
            <a:ext cx="865943" cy="369332"/>
          </a:xfrm>
          <a:prstGeom prst="rect">
            <a:avLst/>
          </a:prstGeom>
          <a:noFill/>
        </p:spPr>
        <p:txBody>
          <a:bodyPr wrap="none" rtlCol="0">
            <a:spAutoFit/>
          </a:bodyPr>
          <a:lstStyle/>
          <a:p>
            <a:r>
              <a:rPr lang="en-JP" b="1" dirty="0">
                <a:solidFill>
                  <a:srgbClr val="223246"/>
                </a:solidFill>
                <a:latin typeface="Montserrat" pitchFamily="2" charset="77"/>
              </a:rPr>
              <a:t>Pair 2</a:t>
            </a:r>
          </a:p>
        </p:txBody>
      </p:sp>
      <p:pic>
        <p:nvPicPr>
          <p:cNvPr id="31" name="Picture 30">
            <a:extLst>
              <a:ext uri="{FF2B5EF4-FFF2-40B4-BE49-F238E27FC236}">
                <a16:creationId xmlns:a16="http://schemas.microsoft.com/office/drawing/2014/main" id="{1DFD094F-33B4-4104-03EB-14A52AA2A048}"/>
              </a:ext>
            </a:extLst>
          </p:cNvPr>
          <p:cNvPicPr>
            <a:picLocks noChangeAspect="1"/>
          </p:cNvPicPr>
          <p:nvPr/>
        </p:nvPicPr>
        <p:blipFill>
          <a:blip r:embed="rId4"/>
          <a:stretch>
            <a:fillRect/>
          </a:stretch>
        </p:blipFill>
        <p:spPr>
          <a:xfrm>
            <a:off x="4788619" y="3031931"/>
            <a:ext cx="2451100" cy="1473200"/>
          </a:xfrm>
          <a:prstGeom prst="rect">
            <a:avLst/>
          </a:prstGeom>
        </p:spPr>
      </p:pic>
      <p:grpSp>
        <p:nvGrpSpPr>
          <p:cNvPr id="35" name="Group 34">
            <a:extLst>
              <a:ext uri="{FF2B5EF4-FFF2-40B4-BE49-F238E27FC236}">
                <a16:creationId xmlns:a16="http://schemas.microsoft.com/office/drawing/2014/main" id="{1BD229AC-C0A2-8B70-6CA5-AE9667B4331C}"/>
              </a:ext>
            </a:extLst>
          </p:cNvPr>
          <p:cNvGrpSpPr/>
          <p:nvPr/>
        </p:nvGrpSpPr>
        <p:grpSpPr>
          <a:xfrm>
            <a:off x="4788619" y="2790321"/>
            <a:ext cx="4715388" cy="1714810"/>
            <a:chOff x="4788619" y="2790321"/>
            <a:chExt cx="4715388" cy="1714810"/>
          </a:xfrm>
        </p:grpSpPr>
        <p:pic>
          <p:nvPicPr>
            <p:cNvPr id="36" name="Picture 35">
              <a:extLst>
                <a:ext uri="{FF2B5EF4-FFF2-40B4-BE49-F238E27FC236}">
                  <a16:creationId xmlns:a16="http://schemas.microsoft.com/office/drawing/2014/main" id="{74FEE6AF-95D9-AFE7-423B-8D679C9F60C7}"/>
                </a:ext>
              </a:extLst>
            </p:cNvPr>
            <p:cNvPicPr>
              <a:picLocks noChangeAspect="1"/>
            </p:cNvPicPr>
            <p:nvPr/>
          </p:nvPicPr>
          <p:blipFill>
            <a:blip r:embed="rId5"/>
            <a:stretch>
              <a:fillRect/>
            </a:stretch>
          </p:blipFill>
          <p:spPr>
            <a:xfrm>
              <a:off x="7306907" y="2790321"/>
              <a:ext cx="2197100" cy="1714810"/>
            </a:xfrm>
            <a:prstGeom prst="rect">
              <a:avLst/>
            </a:prstGeom>
          </p:spPr>
        </p:pic>
        <p:pic>
          <p:nvPicPr>
            <p:cNvPr id="37" name="Picture 36">
              <a:extLst>
                <a:ext uri="{FF2B5EF4-FFF2-40B4-BE49-F238E27FC236}">
                  <a16:creationId xmlns:a16="http://schemas.microsoft.com/office/drawing/2014/main" id="{CA6FF874-D00B-7790-8163-A94CD82FFD3A}"/>
                </a:ext>
              </a:extLst>
            </p:cNvPr>
            <p:cNvPicPr>
              <a:picLocks noChangeAspect="1"/>
            </p:cNvPicPr>
            <p:nvPr/>
          </p:nvPicPr>
          <p:blipFill>
            <a:blip r:embed="rId4"/>
            <a:stretch>
              <a:fillRect/>
            </a:stretch>
          </p:blipFill>
          <p:spPr>
            <a:xfrm>
              <a:off x="4788619" y="3031931"/>
              <a:ext cx="2451100" cy="1473200"/>
            </a:xfrm>
            <a:prstGeom prst="rect">
              <a:avLst/>
            </a:prstGeom>
          </p:spPr>
        </p:pic>
      </p:grpSp>
      <p:sp>
        <p:nvSpPr>
          <p:cNvPr id="41" name="Circular Arrow 40">
            <a:extLst>
              <a:ext uri="{FF2B5EF4-FFF2-40B4-BE49-F238E27FC236}">
                <a16:creationId xmlns:a16="http://schemas.microsoft.com/office/drawing/2014/main" id="{0DA90C8B-A777-2864-FD4D-DB3FD5D613C2}"/>
              </a:ext>
            </a:extLst>
          </p:cNvPr>
          <p:cNvSpPr/>
          <p:nvPr/>
        </p:nvSpPr>
        <p:spPr>
          <a:xfrm>
            <a:off x="6168234" y="2074270"/>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42" name="Rounded Rectangle 41">
            <a:extLst>
              <a:ext uri="{FF2B5EF4-FFF2-40B4-BE49-F238E27FC236}">
                <a16:creationId xmlns:a16="http://schemas.microsoft.com/office/drawing/2014/main" id="{DB490796-6D25-BD9F-93B8-8001C09B0888}"/>
              </a:ext>
            </a:extLst>
          </p:cNvPr>
          <p:cNvSpPr/>
          <p:nvPr/>
        </p:nvSpPr>
        <p:spPr>
          <a:xfrm>
            <a:off x="5988116" y="1272623"/>
            <a:ext cx="6145418"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Type-3</a:t>
            </a:r>
            <a:r>
              <a:rPr lang="en-JP" b="1" dirty="0">
                <a:solidFill>
                  <a:srgbClr val="FF9933"/>
                </a:solidFill>
                <a:latin typeface="Montserrat" pitchFamily="2" charset="77"/>
              </a:rPr>
              <a:t>: </a:t>
            </a:r>
            <a:r>
              <a:rPr lang="en-US" b="1" i="1" dirty="0">
                <a:solidFill>
                  <a:srgbClr val="2C3D50"/>
                </a:solidFill>
                <a:latin typeface="Montserrat" pitchFamily="2" charset="77"/>
              </a:rPr>
              <a:t>Code is changed, reordered, or extended</a:t>
            </a:r>
            <a:r>
              <a:rPr lang="en-US" dirty="0">
                <a:solidFill>
                  <a:srgbClr val="2C3D50"/>
                </a:solidFill>
                <a:latin typeface="Montserrat" pitchFamily="2" charset="77"/>
              </a:rPr>
              <a:t>,</a:t>
            </a:r>
            <a:br>
              <a:rPr lang="en-US" dirty="0">
                <a:solidFill>
                  <a:srgbClr val="2C3D50"/>
                </a:solidFill>
                <a:latin typeface="Montserrat" pitchFamily="2" charset="77"/>
              </a:rPr>
            </a:br>
            <a:r>
              <a:rPr lang="en-US" dirty="0">
                <a:solidFill>
                  <a:srgbClr val="2C3D50"/>
                </a:solidFill>
                <a:latin typeface="Montserrat" pitchFamily="2" charset="77"/>
              </a:rPr>
              <a:t>but the overall logic remains similar.</a:t>
            </a:r>
            <a:endParaRPr lang="en-JP" dirty="0">
              <a:solidFill>
                <a:srgbClr val="2C3D50"/>
              </a:solidFill>
              <a:latin typeface="Montserrat" pitchFamily="2" charset="77"/>
            </a:endParaRPr>
          </a:p>
        </p:txBody>
      </p:sp>
      <p:sp>
        <p:nvSpPr>
          <p:cNvPr id="43" name="TextBox 42">
            <a:extLst>
              <a:ext uri="{FF2B5EF4-FFF2-40B4-BE49-F238E27FC236}">
                <a16:creationId xmlns:a16="http://schemas.microsoft.com/office/drawing/2014/main" id="{4204017A-954A-E3F2-508F-7B8FBBD81A15}"/>
              </a:ext>
            </a:extLst>
          </p:cNvPr>
          <p:cNvSpPr txBox="1"/>
          <p:nvPr/>
        </p:nvSpPr>
        <p:spPr>
          <a:xfrm>
            <a:off x="6599128" y="2427121"/>
            <a:ext cx="865943" cy="369332"/>
          </a:xfrm>
          <a:prstGeom prst="rect">
            <a:avLst/>
          </a:prstGeom>
          <a:noFill/>
        </p:spPr>
        <p:txBody>
          <a:bodyPr wrap="none" rtlCol="0">
            <a:spAutoFit/>
          </a:bodyPr>
          <a:lstStyle/>
          <a:p>
            <a:r>
              <a:rPr lang="en-JP" b="1" dirty="0">
                <a:solidFill>
                  <a:srgbClr val="223246"/>
                </a:solidFill>
                <a:latin typeface="Montserrat" pitchFamily="2" charset="77"/>
              </a:rPr>
              <a:t>Pair 3</a:t>
            </a:r>
          </a:p>
        </p:txBody>
      </p:sp>
      <p:sp>
        <p:nvSpPr>
          <p:cNvPr id="44" name="Rectangle 43">
            <a:extLst>
              <a:ext uri="{FF2B5EF4-FFF2-40B4-BE49-F238E27FC236}">
                <a16:creationId xmlns:a16="http://schemas.microsoft.com/office/drawing/2014/main" id="{F430D6ED-FEF2-CD94-6733-EE4DB7D2080D}"/>
              </a:ext>
            </a:extLst>
          </p:cNvPr>
          <p:cNvSpPr/>
          <p:nvPr/>
        </p:nvSpPr>
        <p:spPr>
          <a:xfrm>
            <a:off x="0" y="0"/>
            <a:ext cx="12192000" cy="6858000"/>
          </a:xfrm>
          <a:prstGeom prst="rect">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grpSp>
        <p:nvGrpSpPr>
          <p:cNvPr id="45" name="Group 44">
            <a:extLst>
              <a:ext uri="{FF2B5EF4-FFF2-40B4-BE49-F238E27FC236}">
                <a16:creationId xmlns:a16="http://schemas.microsoft.com/office/drawing/2014/main" id="{3A46B2EE-3336-3882-142B-C74AA69E2254}"/>
              </a:ext>
            </a:extLst>
          </p:cNvPr>
          <p:cNvGrpSpPr>
            <a:grpSpLocks noChangeAspect="1"/>
          </p:cNvGrpSpPr>
          <p:nvPr/>
        </p:nvGrpSpPr>
        <p:grpSpPr>
          <a:xfrm>
            <a:off x="3945470" y="1948458"/>
            <a:ext cx="7970232" cy="2905200"/>
            <a:chOff x="7306907" y="2790321"/>
            <a:chExt cx="4701153" cy="1714810"/>
          </a:xfrm>
        </p:grpSpPr>
        <p:pic>
          <p:nvPicPr>
            <p:cNvPr id="46" name="Picture 45">
              <a:extLst>
                <a:ext uri="{FF2B5EF4-FFF2-40B4-BE49-F238E27FC236}">
                  <a16:creationId xmlns:a16="http://schemas.microsoft.com/office/drawing/2014/main" id="{2970ADB0-DFF6-80CF-C9DE-180CA96A245C}"/>
                </a:ext>
              </a:extLst>
            </p:cNvPr>
            <p:cNvPicPr>
              <a:picLocks noChangeAspect="1"/>
            </p:cNvPicPr>
            <p:nvPr/>
          </p:nvPicPr>
          <p:blipFill>
            <a:blip r:embed="rId6"/>
            <a:stretch>
              <a:fillRect/>
            </a:stretch>
          </p:blipFill>
          <p:spPr>
            <a:xfrm>
              <a:off x="9571195" y="3254166"/>
              <a:ext cx="2436865" cy="1227198"/>
            </a:xfrm>
            <a:prstGeom prst="rect">
              <a:avLst/>
            </a:prstGeom>
          </p:spPr>
        </p:pic>
        <p:pic>
          <p:nvPicPr>
            <p:cNvPr id="47" name="Picture 46">
              <a:extLst>
                <a:ext uri="{FF2B5EF4-FFF2-40B4-BE49-F238E27FC236}">
                  <a16:creationId xmlns:a16="http://schemas.microsoft.com/office/drawing/2014/main" id="{A75B7C11-3157-626B-5F14-9ECB76242465}"/>
                </a:ext>
              </a:extLst>
            </p:cNvPr>
            <p:cNvPicPr>
              <a:picLocks noChangeAspect="1"/>
            </p:cNvPicPr>
            <p:nvPr/>
          </p:nvPicPr>
          <p:blipFill>
            <a:blip r:embed="rId5"/>
            <a:stretch>
              <a:fillRect/>
            </a:stretch>
          </p:blipFill>
          <p:spPr>
            <a:xfrm>
              <a:off x="7306907" y="2790321"/>
              <a:ext cx="2197100" cy="1714810"/>
            </a:xfrm>
            <a:prstGeom prst="rect">
              <a:avLst/>
            </a:prstGeom>
          </p:spPr>
        </p:pic>
      </p:grpSp>
      <p:sp>
        <p:nvSpPr>
          <p:cNvPr id="48" name="Rounded Rectangle 47">
            <a:extLst>
              <a:ext uri="{FF2B5EF4-FFF2-40B4-BE49-F238E27FC236}">
                <a16:creationId xmlns:a16="http://schemas.microsoft.com/office/drawing/2014/main" id="{106F49BB-F001-2DDF-9457-A43BA5D54A3A}"/>
              </a:ext>
            </a:extLst>
          </p:cNvPr>
          <p:cNvSpPr/>
          <p:nvPr/>
        </p:nvSpPr>
        <p:spPr>
          <a:xfrm>
            <a:off x="4378890" y="5624291"/>
            <a:ext cx="7034558" cy="1080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933"/>
                </a:solidFill>
                <a:latin typeface="Montserrat" pitchFamily="2" charset="77"/>
              </a:rPr>
              <a:t>Type-4</a:t>
            </a:r>
            <a:r>
              <a:rPr lang="en-JP" sz="2400" b="1" dirty="0">
                <a:solidFill>
                  <a:srgbClr val="FF9933"/>
                </a:solidFill>
                <a:latin typeface="Montserrat" pitchFamily="2" charset="77"/>
              </a:rPr>
              <a:t>: </a:t>
            </a:r>
            <a:r>
              <a:rPr lang="en-US" sz="2400" dirty="0">
                <a:solidFill>
                  <a:srgbClr val="2C3D50"/>
                </a:solidFill>
                <a:latin typeface="Montserrat" pitchFamily="2" charset="77"/>
              </a:rPr>
              <a:t>Different algorithms or structures,</a:t>
            </a:r>
            <a:br>
              <a:rPr lang="en-US" sz="2400" dirty="0">
                <a:solidFill>
                  <a:srgbClr val="2C3D50"/>
                </a:solidFill>
                <a:latin typeface="Montserrat" pitchFamily="2" charset="77"/>
              </a:rPr>
            </a:br>
            <a:r>
              <a:rPr lang="en-US" sz="2400" dirty="0">
                <a:solidFill>
                  <a:srgbClr val="2C3D50"/>
                </a:solidFill>
                <a:latin typeface="Montserrat" pitchFamily="2" charset="77"/>
              </a:rPr>
              <a:t>but </a:t>
            </a:r>
            <a:r>
              <a:rPr lang="en-US" sz="2400" b="1" i="1" dirty="0">
                <a:solidFill>
                  <a:srgbClr val="2C3D50"/>
                </a:solidFill>
                <a:latin typeface="Montserrat" pitchFamily="2" charset="77"/>
              </a:rPr>
              <a:t>semantically equivalent</a:t>
            </a:r>
            <a:r>
              <a:rPr lang="en-US" sz="2400" b="1" dirty="0">
                <a:solidFill>
                  <a:srgbClr val="2C3D50"/>
                </a:solidFill>
                <a:latin typeface="Montserrat" pitchFamily="2" charset="77"/>
              </a:rPr>
              <a:t> </a:t>
            </a:r>
            <a:r>
              <a:rPr lang="en-US" sz="2400" dirty="0">
                <a:solidFill>
                  <a:srgbClr val="2C3D50"/>
                </a:solidFill>
                <a:latin typeface="Montserrat" pitchFamily="2" charset="77"/>
              </a:rPr>
              <a:t>behavior.</a:t>
            </a:r>
            <a:endParaRPr lang="en-JP" sz="2400" dirty="0">
              <a:solidFill>
                <a:srgbClr val="2C3D50"/>
              </a:solidFill>
              <a:latin typeface="Montserrat" pitchFamily="2" charset="77"/>
            </a:endParaRPr>
          </a:p>
        </p:txBody>
      </p:sp>
      <p:sp>
        <p:nvSpPr>
          <p:cNvPr id="49" name="Circular Arrow 48">
            <a:extLst>
              <a:ext uri="{FF2B5EF4-FFF2-40B4-BE49-F238E27FC236}">
                <a16:creationId xmlns:a16="http://schemas.microsoft.com/office/drawing/2014/main" id="{8CA0866F-C96F-34AA-3EAE-B46E144AC7D7}"/>
              </a:ext>
            </a:extLst>
          </p:cNvPr>
          <p:cNvSpPr/>
          <p:nvPr/>
        </p:nvSpPr>
        <p:spPr>
          <a:xfrm rot="10800000">
            <a:off x="6816736" y="4276377"/>
            <a:ext cx="1686296" cy="1346400"/>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50" name="TextBox 49">
            <a:extLst>
              <a:ext uri="{FF2B5EF4-FFF2-40B4-BE49-F238E27FC236}">
                <a16:creationId xmlns:a16="http://schemas.microsoft.com/office/drawing/2014/main" id="{6C0593AC-3B77-441E-ED9D-7E2023FEF533}"/>
              </a:ext>
            </a:extLst>
          </p:cNvPr>
          <p:cNvSpPr txBox="1"/>
          <p:nvPr/>
        </p:nvSpPr>
        <p:spPr>
          <a:xfrm>
            <a:off x="7276905" y="4877923"/>
            <a:ext cx="888385" cy="369332"/>
          </a:xfrm>
          <a:prstGeom prst="rect">
            <a:avLst/>
          </a:prstGeom>
          <a:noFill/>
        </p:spPr>
        <p:txBody>
          <a:bodyPr wrap="none" rtlCol="0">
            <a:spAutoFit/>
          </a:bodyPr>
          <a:lstStyle/>
          <a:p>
            <a:r>
              <a:rPr lang="en-JP" b="1" dirty="0">
                <a:solidFill>
                  <a:srgbClr val="223246"/>
                </a:solidFill>
                <a:latin typeface="Montserrat" pitchFamily="2" charset="77"/>
              </a:rPr>
              <a:t>Pair 4</a:t>
            </a:r>
          </a:p>
        </p:txBody>
      </p:sp>
    </p:spTree>
    <p:extLst>
      <p:ext uri="{BB962C8B-B14F-4D97-AF65-F5344CB8AC3E}">
        <p14:creationId xmlns:p14="http://schemas.microsoft.com/office/powerpoint/2010/main" val="2272059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7</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799" y="406400"/>
            <a:ext cx="10456199" cy="523220"/>
          </a:xfrm>
          <a:prstGeom prst="rect">
            <a:avLst/>
          </a:prstGeom>
          <a:noFill/>
        </p:spPr>
        <p:txBody>
          <a:bodyPr wrap="square" rtlCol="0">
            <a:spAutoFit/>
          </a:bodyPr>
          <a:lstStyle/>
          <a:p>
            <a:r>
              <a:rPr lang="en-US" sz="2800" b="1" dirty="0">
                <a:solidFill>
                  <a:srgbClr val="2C3E50"/>
                </a:solidFill>
                <a:latin typeface="Montserrat" pitchFamily="2" charset="77"/>
              </a:rPr>
              <a:t>The </a:t>
            </a:r>
            <a:r>
              <a:rPr lang="en-US" sz="2800" b="1" i="1" dirty="0">
                <a:solidFill>
                  <a:srgbClr val="2C3E50"/>
                </a:solidFill>
                <a:latin typeface="Montserrat" pitchFamily="2" charset="77"/>
              </a:rPr>
              <a:t>Code</a:t>
            </a:r>
            <a:r>
              <a:rPr lang="en-US" sz="2800" b="1" dirty="0">
                <a:solidFill>
                  <a:srgbClr val="2C3E50"/>
                </a:solidFill>
                <a:latin typeface="Montserrat" pitchFamily="2" charset="77"/>
              </a:rPr>
              <a:t> </a:t>
            </a:r>
            <a:r>
              <a:rPr lang="en-US" sz="2800" b="1" i="1" dirty="0">
                <a:solidFill>
                  <a:srgbClr val="2C3E50"/>
                </a:solidFill>
                <a:latin typeface="Montserrat" pitchFamily="2" charset="77"/>
              </a:rPr>
              <a:t>Clones</a:t>
            </a:r>
            <a:endParaRPr lang="en-JP" sz="2800" b="1" i="1" dirty="0">
              <a:solidFill>
                <a:srgbClr val="2C3E50"/>
              </a:solidFill>
              <a:latin typeface="Montserrat" pitchFamily="2" charset="77"/>
            </a:endParaRPr>
          </a:p>
        </p:txBody>
      </p:sp>
      <p:grpSp>
        <p:nvGrpSpPr>
          <p:cNvPr id="5" name="Group 4">
            <a:extLst>
              <a:ext uri="{FF2B5EF4-FFF2-40B4-BE49-F238E27FC236}">
                <a16:creationId xmlns:a16="http://schemas.microsoft.com/office/drawing/2014/main" id="{3C63F1FD-71C7-A1B8-1BAE-DD058F1E6561}"/>
              </a:ext>
            </a:extLst>
          </p:cNvPr>
          <p:cNvGrpSpPr/>
          <p:nvPr/>
        </p:nvGrpSpPr>
        <p:grpSpPr>
          <a:xfrm>
            <a:off x="260043" y="3000181"/>
            <a:ext cx="4461388" cy="1544400"/>
            <a:chOff x="260043" y="3000181"/>
            <a:chExt cx="4461388" cy="1545977"/>
          </a:xfrm>
        </p:grpSpPr>
        <p:pic>
          <p:nvPicPr>
            <p:cNvPr id="10" name="Picture 9">
              <a:extLst>
                <a:ext uri="{FF2B5EF4-FFF2-40B4-BE49-F238E27FC236}">
                  <a16:creationId xmlns:a16="http://schemas.microsoft.com/office/drawing/2014/main" id="{78B20FC5-1439-0218-FA24-DFBE22F4B918}"/>
                </a:ext>
              </a:extLst>
            </p:cNvPr>
            <p:cNvPicPr>
              <a:picLocks noChangeAspect="1"/>
            </p:cNvPicPr>
            <p:nvPr/>
          </p:nvPicPr>
          <p:blipFill>
            <a:blip r:embed="rId3"/>
            <a:stretch>
              <a:fillRect/>
            </a:stretch>
          </p:blipFill>
          <p:spPr>
            <a:xfrm>
              <a:off x="260043" y="3009458"/>
              <a:ext cx="2197100" cy="1536700"/>
            </a:xfrm>
            <a:prstGeom prst="rect">
              <a:avLst/>
            </a:prstGeom>
          </p:spPr>
        </p:pic>
        <p:pic>
          <p:nvPicPr>
            <p:cNvPr id="18" name="Picture 17">
              <a:extLst>
                <a:ext uri="{FF2B5EF4-FFF2-40B4-BE49-F238E27FC236}">
                  <a16:creationId xmlns:a16="http://schemas.microsoft.com/office/drawing/2014/main" id="{831EEFAF-BACB-44F8-FABF-19C3F701AA34}"/>
                </a:ext>
              </a:extLst>
            </p:cNvPr>
            <p:cNvPicPr>
              <a:picLocks noChangeAspect="1"/>
            </p:cNvPicPr>
            <p:nvPr/>
          </p:nvPicPr>
          <p:blipFill>
            <a:blip r:embed="rId3"/>
            <a:stretch>
              <a:fillRect/>
            </a:stretch>
          </p:blipFill>
          <p:spPr>
            <a:xfrm>
              <a:off x="2524331" y="3000181"/>
              <a:ext cx="2197100" cy="1536700"/>
            </a:xfrm>
            <a:prstGeom prst="rect">
              <a:avLst/>
            </a:prstGeom>
          </p:spPr>
        </p:pic>
      </p:grpSp>
      <p:sp>
        <p:nvSpPr>
          <p:cNvPr id="7" name="Rounded Rectangle 6">
            <a:extLst>
              <a:ext uri="{FF2B5EF4-FFF2-40B4-BE49-F238E27FC236}">
                <a16:creationId xmlns:a16="http://schemas.microsoft.com/office/drawing/2014/main" id="{68FE8414-CC05-3DB4-43F2-5FB45279539A}"/>
              </a:ext>
            </a:extLst>
          </p:cNvPr>
          <p:cNvSpPr/>
          <p:nvPr/>
        </p:nvSpPr>
        <p:spPr>
          <a:xfrm>
            <a:off x="58466" y="1492464"/>
            <a:ext cx="5634476"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Type-1</a:t>
            </a:r>
            <a:r>
              <a:rPr lang="en-JP" b="1" dirty="0">
                <a:solidFill>
                  <a:srgbClr val="FF9933"/>
                </a:solidFill>
                <a:latin typeface="Montserrat" pitchFamily="2" charset="77"/>
              </a:rPr>
              <a:t>: </a:t>
            </a:r>
            <a:r>
              <a:rPr lang="en-US" dirty="0">
                <a:solidFill>
                  <a:srgbClr val="2C3D50"/>
                </a:solidFill>
                <a:latin typeface="Montserrat" pitchFamily="2" charset="77"/>
              </a:rPr>
              <a:t>Two fragments are </a:t>
            </a:r>
            <a:r>
              <a:rPr lang="en-US" b="1" i="1" dirty="0">
                <a:solidFill>
                  <a:srgbClr val="2C3D50"/>
                </a:solidFill>
                <a:latin typeface="Montserrat" pitchFamily="2" charset="77"/>
              </a:rPr>
              <a:t>textually identical</a:t>
            </a:r>
            <a:r>
              <a:rPr lang="en-US" b="1" dirty="0">
                <a:solidFill>
                  <a:srgbClr val="2C3D50"/>
                </a:solidFill>
                <a:latin typeface="Montserrat" pitchFamily="2" charset="77"/>
              </a:rPr>
              <a:t>.</a:t>
            </a:r>
            <a:br>
              <a:rPr lang="en-US" b="1" dirty="0">
                <a:solidFill>
                  <a:srgbClr val="2C3D50"/>
                </a:solidFill>
                <a:latin typeface="Montserrat" pitchFamily="2" charset="77"/>
              </a:rPr>
            </a:br>
            <a:r>
              <a:rPr lang="en-US" dirty="0">
                <a:solidFill>
                  <a:srgbClr val="2C3D50"/>
                </a:solidFill>
                <a:latin typeface="Montserrat" pitchFamily="2" charset="77"/>
              </a:rPr>
              <a:t>Only whitespace or comments may differ.</a:t>
            </a:r>
            <a:endParaRPr lang="en-JP" dirty="0">
              <a:solidFill>
                <a:srgbClr val="2C3D50"/>
              </a:solidFill>
              <a:latin typeface="Montserrat" pitchFamily="2" charset="77"/>
            </a:endParaRPr>
          </a:p>
        </p:txBody>
      </p:sp>
      <p:sp>
        <p:nvSpPr>
          <p:cNvPr id="8" name="Circular Arrow 7">
            <a:extLst>
              <a:ext uri="{FF2B5EF4-FFF2-40B4-BE49-F238E27FC236}">
                <a16:creationId xmlns:a16="http://schemas.microsoft.com/office/drawing/2014/main" id="{55281F97-33F1-BD27-0720-FF68CAA95460}"/>
              </a:ext>
            </a:extLst>
          </p:cNvPr>
          <p:cNvSpPr/>
          <p:nvPr/>
        </p:nvSpPr>
        <p:spPr>
          <a:xfrm>
            <a:off x="1569368" y="2266165"/>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9" name="TextBox 8">
            <a:extLst>
              <a:ext uri="{FF2B5EF4-FFF2-40B4-BE49-F238E27FC236}">
                <a16:creationId xmlns:a16="http://schemas.microsoft.com/office/drawing/2014/main" id="{9C377261-B36A-0019-A069-6E3E0B927548}"/>
              </a:ext>
            </a:extLst>
          </p:cNvPr>
          <p:cNvSpPr txBox="1"/>
          <p:nvPr/>
        </p:nvSpPr>
        <p:spPr>
          <a:xfrm>
            <a:off x="2000929" y="2633402"/>
            <a:ext cx="819455" cy="369332"/>
          </a:xfrm>
          <a:prstGeom prst="rect">
            <a:avLst/>
          </a:prstGeom>
          <a:noFill/>
        </p:spPr>
        <p:txBody>
          <a:bodyPr wrap="none" rtlCol="0">
            <a:spAutoFit/>
          </a:bodyPr>
          <a:lstStyle/>
          <a:p>
            <a:r>
              <a:rPr lang="en-JP" b="1" dirty="0">
                <a:solidFill>
                  <a:srgbClr val="223246"/>
                </a:solidFill>
                <a:latin typeface="Montserrat" pitchFamily="2" charset="77"/>
              </a:rPr>
              <a:t>Pair 1</a:t>
            </a:r>
          </a:p>
        </p:txBody>
      </p:sp>
      <p:sp>
        <p:nvSpPr>
          <p:cNvPr id="23" name="Rounded Rectangle 22">
            <a:extLst>
              <a:ext uri="{FF2B5EF4-FFF2-40B4-BE49-F238E27FC236}">
                <a16:creationId xmlns:a16="http://schemas.microsoft.com/office/drawing/2014/main" id="{88DC924B-0311-431F-6749-BCF74E73AB6B}"/>
              </a:ext>
            </a:extLst>
          </p:cNvPr>
          <p:cNvSpPr/>
          <p:nvPr/>
        </p:nvSpPr>
        <p:spPr>
          <a:xfrm>
            <a:off x="58466" y="5230125"/>
            <a:ext cx="6751172"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Type-2:</a:t>
            </a:r>
            <a:r>
              <a:rPr lang="en-JP" b="1" dirty="0">
                <a:solidFill>
                  <a:srgbClr val="FF9933"/>
                </a:solidFill>
                <a:latin typeface="Montserrat" pitchFamily="2" charset="77"/>
              </a:rPr>
              <a:t> </a:t>
            </a:r>
            <a:r>
              <a:rPr lang="en-US" dirty="0">
                <a:solidFill>
                  <a:srgbClr val="2C3D50"/>
                </a:solidFill>
                <a:latin typeface="Montserrat" pitchFamily="2" charset="77"/>
              </a:rPr>
              <a:t>Same structure, but </a:t>
            </a:r>
            <a:r>
              <a:rPr lang="en-US" b="1" i="1" dirty="0">
                <a:solidFill>
                  <a:srgbClr val="2C3D50"/>
                </a:solidFill>
                <a:latin typeface="Montserrat" pitchFamily="2" charset="77"/>
              </a:rPr>
              <a:t>variables, function names,</a:t>
            </a:r>
            <a:br>
              <a:rPr lang="en-US" b="1" i="1" dirty="0">
                <a:solidFill>
                  <a:srgbClr val="2C3D50"/>
                </a:solidFill>
                <a:latin typeface="Montserrat" pitchFamily="2" charset="77"/>
              </a:rPr>
            </a:br>
            <a:r>
              <a:rPr lang="en-US" b="1" i="1" dirty="0">
                <a:solidFill>
                  <a:srgbClr val="2C3D50"/>
                </a:solidFill>
                <a:latin typeface="Montserrat" pitchFamily="2" charset="77"/>
              </a:rPr>
              <a:t>or types are renamed.</a:t>
            </a:r>
            <a:endParaRPr lang="en-JP" b="1" i="1" dirty="0">
              <a:solidFill>
                <a:srgbClr val="2C3D50"/>
              </a:solidFill>
              <a:latin typeface="Montserrat" pitchFamily="2" charset="77"/>
            </a:endParaRPr>
          </a:p>
        </p:txBody>
      </p:sp>
      <p:sp>
        <p:nvSpPr>
          <p:cNvPr id="25" name="Circular Arrow 24">
            <a:extLst>
              <a:ext uri="{FF2B5EF4-FFF2-40B4-BE49-F238E27FC236}">
                <a16:creationId xmlns:a16="http://schemas.microsoft.com/office/drawing/2014/main" id="{2883386E-FADE-49E7-4791-E57797E4F36B}"/>
              </a:ext>
            </a:extLst>
          </p:cNvPr>
          <p:cNvSpPr/>
          <p:nvPr/>
        </p:nvSpPr>
        <p:spPr>
          <a:xfrm rot="10800000">
            <a:off x="3945471" y="3906481"/>
            <a:ext cx="1686296" cy="1346400"/>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26" name="TextBox 25">
            <a:extLst>
              <a:ext uri="{FF2B5EF4-FFF2-40B4-BE49-F238E27FC236}">
                <a16:creationId xmlns:a16="http://schemas.microsoft.com/office/drawing/2014/main" id="{00BE86F3-5C72-2D39-54F0-A159C4D90373}"/>
              </a:ext>
            </a:extLst>
          </p:cNvPr>
          <p:cNvSpPr txBox="1"/>
          <p:nvPr/>
        </p:nvSpPr>
        <p:spPr>
          <a:xfrm>
            <a:off x="4378890" y="4530046"/>
            <a:ext cx="865943" cy="369332"/>
          </a:xfrm>
          <a:prstGeom prst="rect">
            <a:avLst/>
          </a:prstGeom>
          <a:noFill/>
        </p:spPr>
        <p:txBody>
          <a:bodyPr wrap="none" rtlCol="0">
            <a:spAutoFit/>
          </a:bodyPr>
          <a:lstStyle/>
          <a:p>
            <a:r>
              <a:rPr lang="en-JP" b="1" dirty="0">
                <a:solidFill>
                  <a:srgbClr val="223246"/>
                </a:solidFill>
                <a:latin typeface="Montserrat" pitchFamily="2" charset="77"/>
              </a:rPr>
              <a:t>Pair 2</a:t>
            </a:r>
          </a:p>
        </p:txBody>
      </p:sp>
      <p:pic>
        <p:nvPicPr>
          <p:cNvPr id="31" name="Picture 30">
            <a:extLst>
              <a:ext uri="{FF2B5EF4-FFF2-40B4-BE49-F238E27FC236}">
                <a16:creationId xmlns:a16="http://schemas.microsoft.com/office/drawing/2014/main" id="{1DFD094F-33B4-4104-03EB-14A52AA2A048}"/>
              </a:ext>
            </a:extLst>
          </p:cNvPr>
          <p:cNvPicPr>
            <a:picLocks noChangeAspect="1"/>
          </p:cNvPicPr>
          <p:nvPr/>
        </p:nvPicPr>
        <p:blipFill>
          <a:blip r:embed="rId4"/>
          <a:stretch>
            <a:fillRect/>
          </a:stretch>
        </p:blipFill>
        <p:spPr>
          <a:xfrm>
            <a:off x="4788619" y="3031931"/>
            <a:ext cx="2451100" cy="1473200"/>
          </a:xfrm>
          <a:prstGeom prst="rect">
            <a:avLst/>
          </a:prstGeom>
        </p:spPr>
      </p:pic>
      <p:grpSp>
        <p:nvGrpSpPr>
          <p:cNvPr id="35" name="Group 34">
            <a:extLst>
              <a:ext uri="{FF2B5EF4-FFF2-40B4-BE49-F238E27FC236}">
                <a16:creationId xmlns:a16="http://schemas.microsoft.com/office/drawing/2014/main" id="{1BD229AC-C0A2-8B70-6CA5-AE9667B4331C}"/>
              </a:ext>
            </a:extLst>
          </p:cNvPr>
          <p:cNvGrpSpPr/>
          <p:nvPr/>
        </p:nvGrpSpPr>
        <p:grpSpPr>
          <a:xfrm>
            <a:off x="4788619" y="2790321"/>
            <a:ext cx="4715388" cy="1714810"/>
            <a:chOff x="4788619" y="2790321"/>
            <a:chExt cx="4715388" cy="1714810"/>
          </a:xfrm>
        </p:grpSpPr>
        <p:pic>
          <p:nvPicPr>
            <p:cNvPr id="36" name="Picture 35">
              <a:extLst>
                <a:ext uri="{FF2B5EF4-FFF2-40B4-BE49-F238E27FC236}">
                  <a16:creationId xmlns:a16="http://schemas.microsoft.com/office/drawing/2014/main" id="{74FEE6AF-95D9-AFE7-423B-8D679C9F60C7}"/>
                </a:ext>
              </a:extLst>
            </p:cNvPr>
            <p:cNvPicPr>
              <a:picLocks noChangeAspect="1"/>
            </p:cNvPicPr>
            <p:nvPr/>
          </p:nvPicPr>
          <p:blipFill>
            <a:blip r:embed="rId5"/>
            <a:stretch>
              <a:fillRect/>
            </a:stretch>
          </p:blipFill>
          <p:spPr>
            <a:xfrm>
              <a:off x="7306907" y="2790321"/>
              <a:ext cx="2197100" cy="1714810"/>
            </a:xfrm>
            <a:prstGeom prst="rect">
              <a:avLst/>
            </a:prstGeom>
          </p:spPr>
        </p:pic>
        <p:pic>
          <p:nvPicPr>
            <p:cNvPr id="37" name="Picture 36">
              <a:extLst>
                <a:ext uri="{FF2B5EF4-FFF2-40B4-BE49-F238E27FC236}">
                  <a16:creationId xmlns:a16="http://schemas.microsoft.com/office/drawing/2014/main" id="{CA6FF874-D00B-7790-8163-A94CD82FFD3A}"/>
                </a:ext>
              </a:extLst>
            </p:cNvPr>
            <p:cNvPicPr>
              <a:picLocks noChangeAspect="1"/>
            </p:cNvPicPr>
            <p:nvPr/>
          </p:nvPicPr>
          <p:blipFill>
            <a:blip r:embed="rId4"/>
            <a:stretch>
              <a:fillRect/>
            </a:stretch>
          </p:blipFill>
          <p:spPr>
            <a:xfrm>
              <a:off x="4788619" y="3031931"/>
              <a:ext cx="2451100" cy="1473200"/>
            </a:xfrm>
            <a:prstGeom prst="rect">
              <a:avLst/>
            </a:prstGeom>
          </p:spPr>
        </p:pic>
      </p:grpSp>
      <p:sp>
        <p:nvSpPr>
          <p:cNvPr id="41" name="Circular Arrow 40">
            <a:extLst>
              <a:ext uri="{FF2B5EF4-FFF2-40B4-BE49-F238E27FC236}">
                <a16:creationId xmlns:a16="http://schemas.microsoft.com/office/drawing/2014/main" id="{0DA90C8B-A777-2864-FD4D-DB3FD5D613C2}"/>
              </a:ext>
            </a:extLst>
          </p:cNvPr>
          <p:cNvSpPr/>
          <p:nvPr/>
        </p:nvSpPr>
        <p:spPr>
          <a:xfrm>
            <a:off x="6168234" y="2074270"/>
            <a:ext cx="1686296" cy="1347866"/>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42" name="Rounded Rectangle 41">
            <a:extLst>
              <a:ext uri="{FF2B5EF4-FFF2-40B4-BE49-F238E27FC236}">
                <a16:creationId xmlns:a16="http://schemas.microsoft.com/office/drawing/2014/main" id="{DB490796-6D25-BD9F-93B8-8001C09B0888}"/>
              </a:ext>
            </a:extLst>
          </p:cNvPr>
          <p:cNvSpPr/>
          <p:nvPr/>
        </p:nvSpPr>
        <p:spPr>
          <a:xfrm>
            <a:off x="5988116" y="1272623"/>
            <a:ext cx="6145418"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Type-3</a:t>
            </a:r>
            <a:r>
              <a:rPr lang="en-JP" b="1" dirty="0">
                <a:solidFill>
                  <a:srgbClr val="FF9933"/>
                </a:solidFill>
                <a:latin typeface="Montserrat" pitchFamily="2" charset="77"/>
              </a:rPr>
              <a:t>: </a:t>
            </a:r>
            <a:r>
              <a:rPr lang="en-US" b="1" i="1" dirty="0">
                <a:solidFill>
                  <a:srgbClr val="2C3D50"/>
                </a:solidFill>
                <a:latin typeface="Montserrat" pitchFamily="2" charset="77"/>
              </a:rPr>
              <a:t>Code is changed, reordered, or extended</a:t>
            </a:r>
            <a:r>
              <a:rPr lang="en-US" dirty="0">
                <a:solidFill>
                  <a:srgbClr val="2C3D50"/>
                </a:solidFill>
                <a:latin typeface="Montserrat" pitchFamily="2" charset="77"/>
              </a:rPr>
              <a:t>,</a:t>
            </a:r>
            <a:br>
              <a:rPr lang="en-US" dirty="0">
                <a:solidFill>
                  <a:srgbClr val="2C3D50"/>
                </a:solidFill>
                <a:latin typeface="Montserrat" pitchFamily="2" charset="77"/>
              </a:rPr>
            </a:br>
            <a:r>
              <a:rPr lang="en-US" dirty="0">
                <a:solidFill>
                  <a:srgbClr val="2C3D50"/>
                </a:solidFill>
                <a:latin typeface="Montserrat" pitchFamily="2" charset="77"/>
              </a:rPr>
              <a:t>but the overall logic remains similar.</a:t>
            </a:r>
            <a:endParaRPr lang="en-JP" dirty="0">
              <a:solidFill>
                <a:srgbClr val="2C3D50"/>
              </a:solidFill>
              <a:latin typeface="Montserrat" pitchFamily="2" charset="77"/>
            </a:endParaRPr>
          </a:p>
        </p:txBody>
      </p:sp>
      <p:sp>
        <p:nvSpPr>
          <p:cNvPr id="43" name="TextBox 42">
            <a:extLst>
              <a:ext uri="{FF2B5EF4-FFF2-40B4-BE49-F238E27FC236}">
                <a16:creationId xmlns:a16="http://schemas.microsoft.com/office/drawing/2014/main" id="{4204017A-954A-E3F2-508F-7B8FBBD81A15}"/>
              </a:ext>
            </a:extLst>
          </p:cNvPr>
          <p:cNvSpPr txBox="1"/>
          <p:nvPr/>
        </p:nvSpPr>
        <p:spPr>
          <a:xfrm>
            <a:off x="6599128" y="2427121"/>
            <a:ext cx="865943" cy="369332"/>
          </a:xfrm>
          <a:prstGeom prst="rect">
            <a:avLst/>
          </a:prstGeom>
          <a:noFill/>
        </p:spPr>
        <p:txBody>
          <a:bodyPr wrap="none" rtlCol="0">
            <a:spAutoFit/>
          </a:bodyPr>
          <a:lstStyle/>
          <a:p>
            <a:r>
              <a:rPr lang="en-JP" b="1" dirty="0">
                <a:solidFill>
                  <a:srgbClr val="223246"/>
                </a:solidFill>
                <a:latin typeface="Montserrat" pitchFamily="2" charset="77"/>
              </a:rPr>
              <a:t>Pair 3</a:t>
            </a:r>
          </a:p>
        </p:txBody>
      </p:sp>
      <p:pic>
        <p:nvPicPr>
          <p:cNvPr id="6" name="Picture 5">
            <a:extLst>
              <a:ext uri="{FF2B5EF4-FFF2-40B4-BE49-F238E27FC236}">
                <a16:creationId xmlns:a16="http://schemas.microsoft.com/office/drawing/2014/main" id="{7C945532-9A3E-8E87-DC76-0E24968EC79B}"/>
              </a:ext>
            </a:extLst>
          </p:cNvPr>
          <p:cNvPicPr>
            <a:picLocks noChangeAspect="1"/>
          </p:cNvPicPr>
          <p:nvPr/>
        </p:nvPicPr>
        <p:blipFill>
          <a:blip r:embed="rId6"/>
          <a:stretch>
            <a:fillRect/>
          </a:stretch>
        </p:blipFill>
        <p:spPr>
          <a:xfrm>
            <a:off x="9571195" y="3254166"/>
            <a:ext cx="2436865" cy="1227198"/>
          </a:xfrm>
          <a:prstGeom prst="rect">
            <a:avLst/>
          </a:prstGeom>
        </p:spPr>
      </p:pic>
      <p:sp>
        <p:nvSpPr>
          <p:cNvPr id="11" name="Rounded Rectangle 10">
            <a:extLst>
              <a:ext uri="{FF2B5EF4-FFF2-40B4-BE49-F238E27FC236}">
                <a16:creationId xmlns:a16="http://schemas.microsoft.com/office/drawing/2014/main" id="{EF51D4A7-863E-A8CD-452A-D61776CA031F}"/>
              </a:ext>
            </a:extLst>
          </p:cNvPr>
          <p:cNvSpPr/>
          <p:nvPr/>
        </p:nvSpPr>
        <p:spPr>
          <a:xfrm>
            <a:off x="7008856" y="5273355"/>
            <a:ext cx="5124678" cy="792000"/>
          </a:xfrm>
          <a:prstGeom prst="roundRect">
            <a:avLst/>
          </a:prstGeom>
          <a:solidFill>
            <a:srgbClr val="F8F8F8"/>
          </a:solidFill>
          <a:ln w="76200">
            <a:solidFill>
              <a:srgbClr val="2C3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33"/>
                </a:solidFill>
                <a:latin typeface="Montserrat" pitchFamily="2" charset="77"/>
              </a:rPr>
              <a:t>Type-4</a:t>
            </a:r>
            <a:r>
              <a:rPr lang="en-JP" b="1" dirty="0">
                <a:solidFill>
                  <a:srgbClr val="FF9933"/>
                </a:solidFill>
                <a:latin typeface="Montserrat" pitchFamily="2" charset="77"/>
              </a:rPr>
              <a:t>: </a:t>
            </a:r>
            <a:r>
              <a:rPr lang="en-US" dirty="0">
                <a:solidFill>
                  <a:srgbClr val="2C3D50"/>
                </a:solidFill>
                <a:latin typeface="Montserrat" pitchFamily="2" charset="77"/>
              </a:rPr>
              <a:t>Different algorithms or structures,</a:t>
            </a:r>
            <a:br>
              <a:rPr lang="en-US" dirty="0">
                <a:solidFill>
                  <a:srgbClr val="2C3D50"/>
                </a:solidFill>
                <a:latin typeface="Montserrat" pitchFamily="2" charset="77"/>
              </a:rPr>
            </a:br>
            <a:r>
              <a:rPr lang="en-US" dirty="0">
                <a:solidFill>
                  <a:srgbClr val="2C3D50"/>
                </a:solidFill>
                <a:latin typeface="Montserrat" pitchFamily="2" charset="77"/>
              </a:rPr>
              <a:t>but </a:t>
            </a:r>
            <a:r>
              <a:rPr lang="en-US" b="1" i="1" dirty="0">
                <a:solidFill>
                  <a:srgbClr val="2C3D50"/>
                </a:solidFill>
                <a:latin typeface="Montserrat" pitchFamily="2" charset="77"/>
              </a:rPr>
              <a:t>semantically equivalent</a:t>
            </a:r>
            <a:r>
              <a:rPr lang="en-US" b="1" dirty="0">
                <a:solidFill>
                  <a:srgbClr val="2C3D50"/>
                </a:solidFill>
                <a:latin typeface="Montserrat" pitchFamily="2" charset="77"/>
              </a:rPr>
              <a:t> </a:t>
            </a:r>
            <a:r>
              <a:rPr lang="en-US" dirty="0">
                <a:solidFill>
                  <a:srgbClr val="2C3D50"/>
                </a:solidFill>
                <a:latin typeface="Montserrat" pitchFamily="2" charset="77"/>
              </a:rPr>
              <a:t>behavior.</a:t>
            </a:r>
            <a:endParaRPr lang="en-JP" dirty="0">
              <a:solidFill>
                <a:srgbClr val="2C3D50"/>
              </a:solidFill>
              <a:latin typeface="Montserrat" pitchFamily="2" charset="77"/>
            </a:endParaRPr>
          </a:p>
        </p:txBody>
      </p:sp>
      <p:sp>
        <p:nvSpPr>
          <p:cNvPr id="12" name="Circular Arrow 11">
            <a:extLst>
              <a:ext uri="{FF2B5EF4-FFF2-40B4-BE49-F238E27FC236}">
                <a16:creationId xmlns:a16="http://schemas.microsoft.com/office/drawing/2014/main" id="{0D019B71-5D20-267A-7AF1-36C143F50C5E}"/>
              </a:ext>
            </a:extLst>
          </p:cNvPr>
          <p:cNvSpPr/>
          <p:nvPr/>
        </p:nvSpPr>
        <p:spPr>
          <a:xfrm rot="10800000">
            <a:off x="8650358" y="3906481"/>
            <a:ext cx="1686296" cy="1346400"/>
          </a:xfrm>
          <a:prstGeom prst="circular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solidFill>
                <a:schemeClr val="tx1"/>
              </a:solidFill>
            </a:endParaRPr>
          </a:p>
        </p:txBody>
      </p:sp>
      <p:sp>
        <p:nvSpPr>
          <p:cNvPr id="13" name="TextBox 12">
            <a:extLst>
              <a:ext uri="{FF2B5EF4-FFF2-40B4-BE49-F238E27FC236}">
                <a16:creationId xmlns:a16="http://schemas.microsoft.com/office/drawing/2014/main" id="{92B67772-1BF6-40F0-067F-19731911E24A}"/>
              </a:ext>
            </a:extLst>
          </p:cNvPr>
          <p:cNvSpPr txBox="1"/>
          <p:nvPr/>
        </p:nvSpPr>
        <p:spPr>
          <a:xfrm>
            <a:off x="9110527" y="4508027"/>
            <a:ext cx="888385" cy="369332"/>
          </a:xfrm>
          <a:prstGeom prst="rect">
            <a:avLst/>
          </a:prstGeom>
          <a:noFill/>
        </p:spPr>
        <p:txBody>
          <a:bodyPr wrap="none" rtlCol="0">
            <a:spAutoFit/>
          </a:bodyPr>
          <a:lstStyle/>
          <a:p>
            <a:r>
              <a:rPr lang="en-JP" b="1" dirty="0">
                <a:solidFill>
                  <a:srgbClr val="223246"/>
                </a:solidFill>
                <a:latin typeface="Montserrat" pitchFamily="2" charset="77"/>
              </a:rPr>
              <a:t>Pair 4</a:t>
            </a:r>
          </a:p>
        </p:txBody>
      </p:sp>
    </p:spTree>
    <p:extLst>
      <p:ext uri="{BB962C8B-B14F-4D97-AF65-F5344CB8AC3E}">
        <p14:creationId xmlns:p14="http://schemas.microsoft.com/office/powerpoint/2010/main" val="30771139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9E0D23-8BA8-9D4C-949A-3562C8E81317}"/>
              </a:ext>
            </a:extLst>
          </p:cNvPr>
          <p:cNvCxnSpPr>
            <a:cxnSpLocks/>
          </p:cNvCxnSpPr>
          <p:nvPr/>
        </p:nvCxnSpPr>
        <p:spPr>
          <a:xfrm>
            <a:off x="0" y="1127125"/>
            <a:ext cx="12192000" cy="0"/>
          </a:xfrm>
          <a:prstGeom prst="line">
            <a:avLst/>
          </a:prstGeom>
          <a:ln>
            <a:solidFill>
              <a:srgbClr val="2C3E50"/>
            </a:solidFill>
          </a:ln>
        </p:spPr>
        <p:style>
          <a:lnRef idx="3">
            <a:schemeClr val="accent5"/>
          </a:lnRef>
          <a:fillRef idx="0">
            <a:schemeClr val="accent5"/>
          </a:fillRef>
          <a:effectRef idx="2">
            <a:schemeClr val="accent5"/>
          </a:effectRef>
          <a:fontRef idx="minor">
            <a:schemeClr val="tx1"/>
          </a:fontRef>
        </p:style>
      </p:cxnSp>
      <p:sp>
        <p:nvSpPr>
          <p:cNvPr id="2" name="Slide Number Placeholder 1">
            <a:extLst>
              <a:ext uri="{FF2B5EF4-FFF2-40B4-BE49-F238E27FC236}">
                <a16:creationId xmlns:a16="http://schemas.microsoft.com/office/drawing/2014/main" id="{56723146-07F2-EC6C-7BD0-3092CE5B3BBE}"/>
              </a:ext>
            </a:extLst>
          </p:cNvPr>
          <p:cNvSpPr>
            <a:spLocks noGrp="1"/>
          </p:cNvSpPr>
          <p:nvPr>
            <p:ph type="sldNum" sz="quarter" idx="12"/>
          </p:nvPr>
        </p:nvSpPr>
        <p:spPr/>
        <p:txBody>
          <a:bodyPr/>
          <a:lstStyle/>
          <a:p>
            <a:fld id="{7891106E-BC8A-1748-B318-A8BB9C3AA827}" type="slidenum">
              <a:rPr lang="en-JP" sz="2000" smtClean="0"/>
              <a:t>8</a:t>
            </a:fld>
            <a:endParaRPr lang="en-JP" sz="2000" dirty="0"/>
          </a:p>
        </p:txBody>
      </p:sp>
      <p:sp>
        <p:nvSpPr>
          <p:cNvPr id="3" name="TextBox 2">
            <a:extLst>
              <a:ext uri="{FF2B5EF4-FFF2-40B4-BE49-F238E27FC236}">
                <a16:creationId xmlns:a16="http://schemas.microsoft.com/office/drawing/2014/main" id="{042EB1CE-DE21-25BC-5B21-9498691899E4}"/>
              </a:ext>
            </a:extLst>
          </p:cNvPr>
          <p:cNvSpPr txBox="1"/>
          <p:nvPr/>
        </p:nvSpPr>
        <p:spPr>
          <a:xfrm>
            <a:off x="558800" y="406400"/>
            <a:ext cx="7632700" cy="523220"/>
          </a:xfrm>
          <a:prstGeom prst="rect">
            <a:avLst/>
          </a:prstGeom>
          <a:noFill/>
        </p:spPr>
        <p:txBody>
          <a:bodyPr wrap="square" rtlCol="0">
            <a:spAutoFit/>
          </a:bodyPr>
          <a:lstStyle/>
          <a:p>
            <a:r>
              <a:rPr lang="en-US" sz="2800" b="1" i="1" dirty="0">
                <a:solidFill>
                  <a:srgbClr val="223246"/>
                </a:solidFill>
                <a:latin typeface="Montserrat" pitchFamily="2" charset="77"/>
              </a:rPr>
              <a:t>The</a:t>
            </a:r>
            <a:r>
              <a:rPr lang="en-US" sz="2800" b="1" dirty="0">
                <a:solidFill>
                  <a:srgbClr val="223246"/>
                </a:solidFill>
                <a:latin typeface="Montserrat" pitchFamily="2" charset="77"/>
              </a:rPr>
              <a:t> </a:t>
            </a:r>
            <a:r>
              <a:rPr lang="en-US" sz="2800" b="1" i="1" dirty="0">
                <a:solidFill>
                  <a:srgbClr val="223246"/>
                </a:solidFill>
                <a:latin typeface="Montserrat" pitchFamily="2" charset="77"/>
              </a:rPr>
              <a:t>Real</a:t>
            </a:r>
            <a:r>
              <a:rPr lang="en-US" sz="2800" b="1" dirty="0">
                <a:solidFill>
                  <a:srgbClr val="223246"/>
                </a:solidFill>
                <a:latin typeface="Montserrat" pitchFamily="2" charset="77"/>
              </a:rPr>
              <a:t> Clone Detection Problem</a:t>
            </a:r>
            <a:endParaRPr lang="en-JP" sz="2800" b="1" i="1" dirty="0">
              <a:solidFill>
                <a:srgbClr val="223246"/>
              </a:solidFill>
              <a:latin typeface="Montserrat" pitchFamily="2" charset="77"/>
            </a:endParaRPr>
          </a:p>
        </p:txBody>
      </p:sp>
      <p:sp>
        <p:nvSpPr>
          <p:cNvPr id="10" name="TextBox 9">
            <a:extLst>
              <a:ext uri="{FF2B5EF4-FFF2-40B4-BE49-F238E27FC236}">
                <a16:creationId xmlns:a16="http://schemas.microsoft.com/office/drawing/2014/main" id="{3A61F885-4FAA-5643-8416-F027EC881D03}"/>
              </a:ext>
            </a:extLst>
          </p:cNvPr>
          <p:cNvSpPr txBox="1"/>
          <p:nvPr/>
        </p:nvSpPr>
        <p:spPr>
          <a:xfrm>
            <a:off x="771614" y="2956908"/>
            <a:ext cx="10347490" cy="1200329"/>
          </a:xfrm>
          <a:prstGeom prst="rect">
            <a:avLst/>
          </a:prstGeom>
          <a:noFill/>
        </p:spPr>
        <p:txBody>
          <a:bodyPr wrap="square" rtlCol="0">
            <a:spAutoFit/>
          </a:bodyPr>
          <a:lstStyle/>
          <a:p>
            <a:pPr algn="ctr"/>
            <a:r>
              <a:rPr lang="en-US" sz="2400" dirty="0">
                <a:solidFill>
                  <a:srgbClr val="2C3D50"/>
                </a:solidFill>
                <a:latin typeface="Montserrat" pitchFamily="2" charset="77"/>
              </a:rPr>
              <a:t>Machine Learning models </a:t>
            </a:r>
            <a:r>
              <a:rPr lang="en-US" sz="2400" b="1" i="1" dirty="0">
                <a:solidFill>
                  <a:srgbClr val="2C3D50"/>
                </a:solidFill>
                <a:latin typeface="Montserrat" pitchFamily="2" charset="77"/>
              </a:rPr>
              <a:t>need</a:t>
            </a:r>
            <a:r>
              <a:rPr lang="en-US" sz="2400" dirty="0">
                <a:solidFill>
                  <a:srgbClr val="2C3D50"/>
                </a:solidFill>
                <a:latin typeface="Montserrat" pitchFamily="2" charset="77"/>
              </a:rPr>
              <a:t> a huge dataset of these </a:t>
            </a:r>
            <a:r>
              <a:rPr lang="en-US" sz="2400" b="1" i="1" dirty="0">
                <a:solidFill>
                  <a:srgbClr val="2C3D50"/>
                </a:solidFill>
                <a:latin typeface="Montserrat" pitchFamily="2" charset="77"/>
              </a:rPr>
              <a:t>Type-4 code clone </a:t>
            </a:r>
            <a:r>
              <a:rPr lang="en-US" sz="2400" dirty="0">
                <a:solidFill>
                  <a:srgbClr val="2C3D50"/>
                </a:solidFill>
                <a:latin typeface="Montserrat" pitchFamily="2" charset="77"/>
              </a:rPr>
              <a:t>examples to learn from. </a:t>
            </a:r>
          </a:p>
          <a:p>
            <a:pPr algn="ctr"/>
            <a:endParaRPr lang="en-US" sz="2400" dirty="0">
              <a:solidFill>
                <a:srgbClr val="2C3D50"/>
              </a:solidFill>
              <a:latin typeface="Montserrat" pitchFamily="2" charset="77"/>
            </a:endParaRPr>
          </a:p>
        </p:txBody>
      </p:sp>
      <p:sp>
        <p:nvSpPr>
          <p:cNvPr id="6" name="TextBox 5">
            <a:extLst>
              <a:ext uri="{FF2B5EF4-FFF2-40B4-BE49-F238E27FC236}">
                <a16:creationId xmlns:a16="http://schemas.microsoft.com/office/drawing/2014/main" id="{6BF0C352-6AEC-54C1-F891-11DD38BAF618}"/>
              </a:ext>
            </a:extLst>
          </p:cNvPr>
          <p:cNvSpPr txBox="1"/>
          <p:nvPr/>
        </p:nvSpPr>
        <p:spPr>
          <a:xfrm>
            <a:off x="2567046" y="4415140"/>
            <a:ext cx="6886822" cy="461665"/>
          </a:xfrm>
          <a:prstGeom prst="rect">
            <a:avLst/>
          </a:prstGeom>
          <a:noFill/>
        </p:spPr>
        <p:txBody>
          <a:bodyPr wrap="none" rtlCol="0">
            <a:spAutoFit/>
          </a:bodyPr>
          <a:lstStyle/>
          <a:p>
            <a:pPr algn="ctr"/>
            <a:r>
              <a:rPr lang="en-US" sz="2400" b="1" dirty="0">
                <a:solidFill>
                  <a:srgbClr val="FF9933"/>
                </a:solidFill>
                <a:latin typeface="Montserrat" pitchFamily="2" charset="77"/>
              </a:rPr>
              <a:t>The existing datasets are not big enough.</a:t>
            </a:r>
            <a:endParaRPr lang="en-JP" sz="2400" dirty="0">
              <a:solidFill>
                <a:srgbClr val="FF9933"/>
              </a:solidFill>
              <a:latin typeface="Montserrat" pitchFamily="2" charset="77"/>
            </a:endParaRPr>
          </a:p>
        </p:txBody>
      </p:sp>
    </p:spTree>
    <p:extLst>
      <p:ext uri="{BB962C8B-B14F-4D97-AF65-F5344CB8AC3E}">
        <p14:creationId xmlns:p14="http://schemas.microsoft.com/office/powerpoint/2010/main" val="667851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20270</TotalTime>
  <Words>1573</Words>
  <Application>Microsoft Macintosh PowerPoint</Application>
  <PresentationFormat>Widescreen</PresentationFormat>
  <Paragraphs>323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Consolas</vt:lpstr>
      <vt:lpstr>Montserrat</vt:lpstr>
      <vt:lpstr>Times New Roman</vt:lpstr>
      <vt:lpstr>Office Theme</vt:lpstr>
      <vt:lpstr>   PyClone-Stream: An Automated and Self-growing Python Semantic Clone Dataset  Nigar Alizada, Shiyu Yang, and Yoshiki Higo  Software Engineering Laboratory, Department of Computer Science, Graduate School of Information Science and Technology, The University of Osaka, Osaka, Japan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PyClone-Stream: An Automated and Self-growing Python Semantic Clone Dataset  Nigar Alizada, Shiyu Yang, and Yoshiki Higo  Software Engineering Laboratory, Department of Computer Science, Graduate School of Information Science and Technology, The University of Osaka, Osaka, Japan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Nigar Alizade</dc:creator>
  <cp:lastModifiedBy>Nigar Alizade</cp:lastModifiedBy>
  <cp:revision>370</cp:revision>
  <cp:lastPrinted>2025-12-04T05:47:05Z</cp:lastPrinted>
  <dcterms:created xsi:type="dcterms:W3CDTF">2025-11-10T23:45:33Z</dcterms:created>
  <dcterms:modified xsi:type="dcterms:W3CDTF">2026-03-24T17:19:15Z</dcterms:modified>
</cp:coreProperties>
</file>