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9" r:id="rId3"/>
    <p:sldId id="261" r:id="rId4"/>
    <p:sldId id="281" r:id="rId5"/>
    <p:sldId id="275" r:id="rId6"/>
    <p:sldId id="267" r:id="rId7"/>
    <p:sldId id="268" r:id="rId8"/>
    <p:sldId id="264" r:id="rId9"/>
    <p:sldId id="269" r:id="rId10"/>
    <p:sldId id="280" r:id="rId11"/>
    <p:sldId id="262" r:id="rId12"/>
    <p:sldId id="272" r:id="rId13"/>
    <p:sldId id="273" r:id="rId14"/>
    <p:sldId id="274" r:id="rId15"/>
    <p:sldId id="258" r:id="rId16"/>
    <p:sldId id="282" r:id="rId17"/>
    <p:sldId id="271" r:id="rId18"/>
    <p:sldId id="263" r:id="rId19"/>
    <p:sldId id="270" r:id="rId20"/>
    <p:sldId id="276" r:id="rId21"/>
    <p:sldId id="277" r:id="rId22"/>
    <p:sldId id="278" r:id="rId23"/>
    <p:sldId id="279" r:id="rId24"/>
  </p:sldIdLst>
  <p:sldSz cx="9144000" cy="6858000" type="screen4x3"/>
  <p:notesSz cx="6805613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269D01E-BC32-4049-B463-5C60D7B0CCD2}" styleName="テーマ スタイル 2 - アクセント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B9631B5-78F2-41C9-869B-9F39066F8104}" styleName="中間スタイル 3 - アクセント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12C8C85-51F0-491E-9774-3900AFEF0FD7}" styleName="淡色スタイル 2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953" autoAdjust="0"/>
    <p:restoredTop sz="68952" autoAdjust="0"/>
  </p:normalViewPr>
  <p:slideViewPr>
    <p:cSldViewPr snapToGrid="0">
      <p:cViewPr varScale="1">
        <p:scale>
          <a:sx n="53" d="100"/>
          <a:sy n="53" d="100"/>
        </p:scale>
        <p:origin x="162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88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E77B85-1360-466F-817D-2B94F33B837C}" type="datetimeFigureOut">
              <a:rPr kumimoji="1" lang="ja-JP" altLang="en-US" smtClean="0"/>
              <a:t>2014/2/11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647"/>
            <a:ext cx="2949099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4939" y="9440647"/>
            <a:ext cx="2949099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1432F9-8182-444E-9205-86770483A1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86759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BFA1CF-0590-42F7-9888-91A673740798}" type="datetimeFigureOut">
              <a:rPr kumimoji="1" lang="ja-JP" altLang="en-US" smtClean="0"/>
              <a:t>2014/2/11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1987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562" y="4783307"/>
            <a:ext cx="544449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099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4939" y="9440647"/>
            <a:ext cx="2949099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2DD9A9-5C64-43EB-9F65-789767AC2E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85734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2DD9A9-5C64-43EB-9F65-789767AC2E1A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62394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ja-JP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2DD9A9-5C64-43EB-9F65-789767AC2E1A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20716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2DD9A9-5C64-43EB-9F65-789767AC2E1A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778307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ja-JP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2DD9A9-5C64-43EB-9F65-789767AC2E1A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960935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ja-JP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2DD9A9-5C64-43EB-9F65-789767AC2E1A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209529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2DD9A9-5C64-43EB-9F65-789767AC2E1A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039698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2DD9A9-5C64-43EB-9F65-789767AC2E1A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726755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ja-JP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2DD9A9-5C64-43EB-9F65-789767AC2E1A}" type="slidenum">
              <a:rPr kumimoji="1" lang="ja-JP" altLang="en-US" smtClean="0"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52431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ja-JP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2DD9A9-5C64-43EB-9F65-789767AC2E1A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11673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ja-JP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2DD9A9-5C64-43EB-9F65-789767AC2E1A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60599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2DD9A9-5C64-43EB-9F65-789767AC2E1A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39764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2DD9A9-5C64-43EB-9F65-789767AC2E1A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46266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ja-JP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2DD9A9-5C64-43EB-9F65-789767AC2E1A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28532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ja-JP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2DD9A9-5C64-43EB-9F65-789767AC2E1A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02683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2DD9A9-5C64-43EB-9F65-789767AC2E1A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01632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2DD9A9-5C64-43EB-9F65-789767AC2E1A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74271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91" name="Picture 19" descr="bottom_ba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597650"/>
            <a:ext cx="9144000" cy="260350"/>
          </a:xfrm>
          <a:prstGeom prst="rect">
            <a:avLst/>
          </a:prstGeom>
          <a:noFill/>
        </p:spPr>
      </p:pic>
      <p:sp>
        <p:nvSpPr>
          <p:cNvPr id="3079" name="Rectangle 7" descr="ban"/>
          <p:cNvSpPr>
            <a:spLocks noChangeArrowheads="1"/>
          </p:cNvSpPr>
          <p:nvPr/>
        </p:nvSpPr>
        <p:spPr bwMode="auto">
          <a:xfrm>
            <a:off x="0" y="0"/>
            <a:ext cx="9144000" cy="188913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84313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573463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3086" name="Line 14"/>
          <p:cNvSpPr>
            <a:spLocks noChangeShapeType="1"/>
          </p:cNvSpPr>
          <p:nvPr/>
        </p:nvSpPr>
        <p:spPr bwMode="auto">
          <a:xfrm>
            <a:off x="1331913" y="3213100"/>
            <a:ext cx="64801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3094" name="Rectangle 22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279400"/>
          </a:xfrm>
        </p:spPr>
        <p:txBody>
          <a:bodyPr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fld id="{3CD2452A-433F-4517-86AB-B23439E55F47}" type="datetime1">
              <a:rPr kumimoji="1" lang="ja-JP" altLang="en-US" smtClean="0"/>
              <a:t>2014/2/11</a:t>
            </a:fld>
            <a:endParaRPr kumimoji="1" lang="ja-JP" altLang="en-US"/>
          </a:p>
        </p:txBody>
      </p:sp>
      <p:sp>
        <p:nvSpPr>
          <p:cNvPr id="3095" name="Rectangle 23"/>
          <p:cNvSpPr>
            <a:spLocks noGrp="1" noChangeArrowheads="1"/>
          </p:cNvSpPr>
          <p:nvPr>
            <p:ph type="ftr" sz="quarter" idx="3"/>
          </p:nvPr>
        </p:nvSpPr>
        <p:spPr>
          <a:xfrm>
            <a:off x="2700338" y="6245225"/>
            <a:ext cx="3743325" cy="279400"/>
          </a:xfrm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3096" name="Rectangle 24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279400"/>
          </a:xfrm>
        </p:spPr>
        <p:txBody>
          <a:bodyPr/>
          <a:lstStyle>
            <a:lvl1pPr>
              <a:defRPr/>
            </a:lvl1pPr>
          </a:lstStyle>
          <a:p>
            <a:fld id="{1C9A9487-41CD-4167-9354-C769EEF36E5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pic>
        <p:nvPicPr>
          <p:cNvPr id="22" name="Picture 2" descr="\\mir\space\document\logo\color-variations\sel-logo-color.e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9471" y="430260"/>
            <a:ext cx="2051050" cy="704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Freeform 18"/>
          <p:cNvSpPr>
            <a:spLocks/>
          </p:cNvSpPr>
          <p:nvPr/>
        </p:nvSpPr>
        <p:spPr bwMode="auto">
          <a:xfrm>
            <a:off x="8892480" y="6663618"/>
            <a:ext cx="191924" cy="176621"/>
          </a:xfrm>
          <a:custGeom>
            <a:avLst/>
            <a:gdLst/>
            <a:ahLst/>
            <a:cxnLst>
              <a:cxn ang="0">
                <a:pos x="300" y="364"/>
              </a:cxn>
              <a:cxn ang="0">
                <a:pos x="94" y="246"/>
              </a:cxn>
              <a:cxn ang="0">
                <a:pos x="94" y="246"/>
              </a:cxn>
              <a:cxn ang="0">
                <a:pos x="300" y="79"/>
              </a:cxn>
              <a:cxn ang="0">
                <a:pos x="220" y="0"/>
              </a:cxn>
              <a:cxn ang="0">
                <a:pos x="220" y="0"/>
              </a:cxn>
              <a:cxn ang="0">
                <a:pos x="0" y="289"/>
              </a:cxn>
              <a:cxn ang="0">
                <a:pos x="4" y="341"/>
              </a:cxn>
              <a:cxn ang="0">
                <a:pos x="4" y="341"/>
              </a:cxn>
              <a:cxn ang="0">
                <a:pos x="60" y="334"/>
              </a:cxn>
              <a:cxn ang="0">
                <a:pos x="270" y="544"/>
              </a:cxn>
              <a:cxn ang="0">
                <a:pos x="265" y="586"/>
              </a:cxn>
              <a:cxn ang="0">
                <a:pos x="265" y="587"/>
              </a:cxn>
              <a:cxn ang="0">
                <a:pos x="300" y="589"/>
              </a:cxn>
              <a:cxn ang="0">
                <a:pos x="334" y="587"/>
              </a:cxn>
              <a:cxn ang="0">
                <a:pos x="334" y="586"/>
              </a:cxn>
              <a:cxn ang="0">
                <a:pos x="330" y="544"/>
              </a:cxn>
              <a:cxn ang="0">
                <a:pos x="540" y="334"/>
              </a:cxn>
              <a:cxn ang="0">
                <a:pos x="595" y="341"/>
              </a:cxn>
              <a:cxn ang="0">
                <a:pos x="595" y="341"/>
              </a:cxn>
              <a:cxn ang="0">
                <a:pos x="600" y="289"/>
              </a:cxn>
              <a:cxn ang="0">
                <a:pos x="379" y="0"/>
              </a:cxn>
              <a:cxn ang="0">
                <a:pos x="379" y="0"/>
              </a:cxn>
              <a:cxn ang="0">
                <a:pos x="300" y="79"/>
              </a:cxn>
              <a:cxn ang="0">
                <a:pos x="505" y="246"/>
              </a:cxn>
              <a:cxn ang="0">
                <a:pos x="505" y="246"/>
              </a:cxn>
              <a:cxn ang="0">
                <a:pos x="299" y="364"/>
              </a:cxn>
              <a:cxn ang="0">
                <a:pos x="300" y="364"/>
              </a:cxn>
            </a:cxnLst>
            <a:rect l="0" t="0" r="r" b="b"/>
            <a:pathLst>
              <a:path w="600" h="589">
                <a:moveTo>
                  <a:pt x="300" y="364"/>
                </a:moveTo>
                <a:cubicBezTo>
                  <a:pt x="251" y="300"/>
                  <a:pt x="178" y="255"/>
                  <a:pt x="94" y="246"/>
                </a:cubicBezTo>
                <a:lnTo>
                  <a:pt x="94" y="246"/>
                </a:lnTo>
                <a:cubicBezTo>
                  <a:pt x="114" y="151"/>
                  <a:pt x="198" y="79"/>
                  <a:pt x="300" y="79"/>
                </a:cubicBezTo>
                <a:lnTo>
                  <a:pt x="220" y="0"/>
                </a:lnTo>
                <a:lnTo>
                  <a:pt x="220" y="0"/>
                </a:lnTo>
                <a:cubicBezTo>
                  <a:pt x="93" y="34"/>
                  <a:pt x="0" y="151"/>
                  <a:pt x="0" y="289"/>
                </a:cubicBezTo>
                <a:cubicBezTo>
                  <a:pt x="0" y="307"/>
                  <a:pt x="1" y="324"/>
                  <a:pt x="4" y="341"/>
                </a:cubicBezTo>
                <a:lnTo>
                  <a:pt x="4" y="341"/>
                </a:lnTo>
                <a:cubicBezTo>
                  <a:pt x="22" y="336"/>
                  <a:pt x="40" y="334"/>
                  <a:pt x="60" y="334"/>
                </a:cubicBezTo>
                <a:cubicBezTo>
                  <a:pt x="175" y="334"/>
                  <a:pt x="270" y="428"/>
                  <a:pt x="270" y="544"/>
                </a:cubicBezTo>
                <a:cubicBezTo>
                  <a:pt x="270" y="558"/>
                  <a:pt x="268" y="573"/>
                  <a:pt x="265" y="586"/>
                </a:cubicBezTo>
                <a:lnTo>
                  <a:pt x="265" y="587"/>
                </a:lnTo>
                <a:cubicBezTo>
                  <a:pt x="276" y="588"/>
                  <a:pt x="288" y="589"/>
                  <a:pt x="300" y="589"/>
                </a:cubicBezTo>
                <a:cubicBezTo>
                  <a:pt x="311" y="589"/>
                  <a:pt x="323" y="588"/>
                  <a:pt x="334" y="587"/>
                </a:cubicBezTo>
                <a:lnTo>
                  <a:pt x="334" y="586"/>
                </a:lnTo>
                <a:cubicBezTo>
                  <a:pt x="331" y="573"/>
                  <a:pt x="330" y="558"/>
                  <a:pt x="330" y="544"/>
                </a:cubicBezTo>
                <a:cubicBezTo>
                  <a:pt x="330" y="428"/>
                  <a:pt x="424" y="334"/>
                  <a:pt x="540" y="334"/>
                </a:cubicBezTo>
                <a:cubicBezTo>
                  <a:pt x="559" y="334"/>
                  <a:pt x="577" y="336"/>
                  <a:pt x="595" y="341"/>
                </a:cubicBezTo>
                <a:lnTo>
                  <a:pt x="595" y="341"/>
                </a:lnTo>
                <a:cubicBezTo>
                  <a:pt x="598" y="324"/>
                  <a:pt x="600" y="307"/>
                  <a:pt x="600" y="289"/>
                </a:cubicBezTo>
                <a:cubicBezTo>
                  <a:pt x="600" y="151"/>
                  <a:pt x="506" y="34"/>
                  <a:pt x="379" y="0"/>
                </a:cubicBezTo>
                <a:lnTo>
                  <a:pt x="379" y="0"/>
                </a:lnTo>
                <a:lnTo>
                  <a:pt x="300" y="79"/>
                </a:lnTo>
                <a:cubicBezTo>
                  <a:pt x="401" y="79"/>
                  <a:pt x="485" y="151"/>
                  <a:pt x="505" y="246"/>
                </a:cubicBezTo>
                <a:lnTo>
                  <a:pt x="505" y="246"/>
                </a:lnTo>
                <a:cubicBezTo>
                  <a:pt x="421" y="255"/>
                  <a:pt x="348" y="300"/>
                  <a:pt x="299" y="364"/>
                </a:cubicBezTo>
                <a:lnTo>
                  <a:pt x="300" y="364"/>
                </a:ln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3" name="Freeform 18"/>
          <p:cNvSpPr>
            <a:spLocks/>
          </p:cNvSpPr>
          <p:nvPr/>
        </p:nvSpPr>
        <p:spPr bwMode="auto">
          <a:xfrm>
            <a:off x="8892480" y="6663618"/>
            <a:ext cx="191924" cy="176621"/>
          </a:xfrm>
          <a:custGeom>
            <a:avLst/>
            <a:gdLst/>
            <a:ahLst/>
            <a:cxnLst>
              <a:cxn ang="0">
                <a:pos x="300" y="364"/>
              </a:cxn>
              <a:cxn ang="0">
                <a:pos x="94" y="246"/>
              </a:cxn>
              <a:cxn ang="0">
                <a:pos x="94" y="246"/>
              </a:cxn>
              <a:cxn ang="0">
                <a:pos x="300" y="79"/>
              </a:cxn>
              <a:cxn ang="0">
                <a:pos x="220" y="0"/>
              </a:cxn>
              <a:cxn ang="0">
                <a:pos x="220" y="0"/>
              </a:cxn>
              <a:cxn ang="0">
                <a:pos x="0" y="289"/>
              </a:cxn>
              <a:cxn ang="0">
                <a:pos x="4" y="341"/>
              </a:cxn>
              <a:cxn ang="0">
                <a:pos x="4" y="341"/>
              </a:cxn>
              <a:cxn ang="0">
                <a:pos x="60" y="334"/>
              </a:cxn>
              <a:cxn ang="0">
                <a:pos x="270" y="544"/>
              </a:cxn>
              <a:cxn ang="0">
                <a:pos x="265" y="586"/>
              </a:cxn>
              <a:cxn ang="0">
                <a:pos x="265" y="587"/>
              </a:cxn>
              <a:cxn ang="0">
                <a:pos x="300" y="589"/>
              </a:cxn>
              <a:cxn ang="0">
                <a:pos x="334" y="587"/>
              </a:cxn>
              <a:cxn ang="0">
                <a:pos x="334" y="586"/>
              </a:cxn>
              <a:cxn ang="0">
                <a:pos x="330" y="544"/>
              </a:cxn>
              <a:cxn ang="0">
                <a:pos x="540" y="334"/>
              </a:cxn>
              <a:cxn ang="0">
                <a:pos x="595" y="341"/>
              </a:cxn>
              <a:cxn ang="0">
                <a:pos x="595" y="341"/>
              </a:cxn>
              <a:cxn ang="0">
                <a:pos x="600" y="289"/>
              </a:cxn>
              <a:cxn ang="0">
                <a:pos x="379" y="0"/>
              </a:cxn>
              <a:cxn ang="0">
                <a:pos x="379" y="0"/>
              </a:cxn>
              <a:cxn ang="0">
                <a:pos x="300" y="79"/>
              </a:cxn>
              <a:cxn ang="0">
                <a:pos x="505" y="246"/>
              </a:cxn>
              <a:cxn ang="0">
                <a:pos x="505" y="246"/>
              </a:cxn>
              <a:cxn ang="0">
                <a:pos x="299" y="364"/>
              </a:cxn>
              <a:cxn ang="0">
                <a:pos x="300" y="364"/>
              </a:cxn>
            </a:cxnLst>
            <a:rect l="0" t="0" r="r" b="b"/>
            <a:pathLst>
              <a:path w="600" h="589">
                <a:moveTo>
                  <a:pt x="300" y="364"/>
                </a:moveTo>
                <a:cubicBezTo>
                  <a:pt x="251" y="300"/>
                  <a:pt x="178" y="255"/>
                  <a:pt x="94" y="246"/>
                </a:cubicBezTo>
                <a:lnTo>
                  <a:pt x="94" y="246"/>
                </a:lnTo>
                <a:cubicBezTo>
                  <a:pt x="114" y="151"/>
                  <a:pt x="198" y="79"/>
                  <a:pt x="300" y="79"/>
                </a:cubicBezTo>
                <a:lnTo>
                  <a:pt x="220" y="0"/>
                </a:lnTo>
                <a:lnTo>
                  <a:pt x="220" y="0"/>
                </a:lnTo>
                <a:cubicBezTo>
                  <a:pt x="93" y="34"/>
                  <a:pt x="0" y="151"/>
                  <a:pt x="0" y="289"/>
                </a:cubicBezTo>
                <a:cubicBezTo>
                  <a:pt x="0" y="307"/>
                  <a:pt x="1" y="324"/>
                  <a:pt x="4" y="341"/>
                </a:cubicBezTo>
                <a:lnTo>
                  <a:pt x="4" y="341"/>
                </a:lnTo>
                <a:cubicBezTo>
                  <a:pt x="22" y="336"/>
                  <a:pt x="40" y="334"/>
                  <a:pt x="60" y="334"/>
                </a:cubicBezTo>
                <a:cubicBezTo>
                  <a:pt x="175" y="334"/>
                  <a:pt x="270" y="428"/>
                  <a:pt x="270" y="544"/>
                </a:cubicBezTo>
                <a:cubicBezTo>
                  <a:pt x="270" y="558"/>
                  <a:pt x="268" y="573"/>
                  <a:pt x="265" y="586"/>
                </a:cubicBezTo>
                <a:lnTo>
                  <a:pt x="265" y="587"/>
                </a:lnTo>
                <a:cubicBezTo>
                  <a:pt x="276" y="588"/>
                  <a:pt x="288" y="589"/>
                  <a:pt x="300" y="589"/>
                </a:cubicBezTo>
                <a:cubicBezTo>
                  <a:pt x="311" y="589"/>
                  <a:pt x="323" y="588"/>
                  <a:pt x="334" y="587"/>
                </a:cubicBezTo>
                <a:lnTo>
                  <a:pt x="334" y="586"/>
                </a:lnTo>
                <a:cubicBezTo>
                  <a:pt x="331" y="573"/>
                  <a:pt x="330" y="558"/>
                  <a:pt x="330" y="544"/>
                </a:cubicBezTo>
                <a:cubicBezTo>
                  <a:pt x="330" y="428"/>
                  <a:pt x="424" y="334"/>
                  <a:pt x="540" y="334"/>
                </a:cubicBezTo>
                <a:cubicBezTo>
                  <a:pt x="559" y="334"/>
                  <a:pt x="577" y="336"/>
                  <a:pt x="595" y="341"/>
                </a:cubicBezTo>
                <a:lnTo>
                  <a:pt x="595" y="341"/>
                </a:lnTo>
                <a:cubicBezTo>
                  <a:pt x="598" y="324"/>
                  <a:pt x="600" y="307"/>
                  <a:pt x="600" y="289"/>
                </a:cubicBezTo>
                <a:cubicBezTo>
                  <a:pt x="600" y="151"/>
                  <a:pt x="506" y="34"/>
                  <a:pt x="379" y="0"/>
                </a:cubicBezTo>
                <a:lnTo>
                  <a:pt x="379" y="0"/>
                </a:lnTo>
                <a:lnTo>
                  <a:pt x="300" y="79"/>
                </a:lnTo>
                <a:cubicBezTo>
                  <a:pt x="401" y="79"/>
                  <a:pt x="485" y="151"/>
                  <a:pt x="505" y="246"/>
                </a:cubicBezTo>
                <a:lnTo>
                  <a:pt x="505" y="246"/>
                </a:lnTo>
                <a:cubicBezTo>
                  <a:pt x="421" y="255"/>
                  <a:pt x="348" y="300"/>
                  <a:pt x="299" y="364"/>
                </a:cubicBezTo>
                <a:lnTo>
                  <a:pt x="300" y="364"/>
                </a:ln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5" name="Text Box 24"/>
          <p:cNvSpPr txBox="1">
            <a:spLocks noChangeArrowheads="1"/>
          </p:cNvSpPr>
          <p:nvPr/>
        </p:nvSpPr>
        <p:spPr bwMode="auto">
          <a:xfrm>
            <a:off x="334963" y="6640513"/>
            <a:ext cx="831830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sz="1000" dirty="0" smtClean="0">
                <a:solidFill>
                  <a:srgbClr val="DDDDDD"/>
                </a:solidFill>
              </a:rPr>
              <a:t>Software Engineering Laboratory, Department of Computer Science, Graduate School of Information Science and Technology, Osaka University</a:t>
            </a:r>
            <a:endParaRPr lang="en-US" altLang="ja-JP" sz="1000" dirty="0">
              <a:solidFill>
                <a:srgbClr val="DDDDD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99787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8212A83-3B75-4215-8BB6-287B7294490D}" type="datetime1">
              <a:rPr kumimoji="1" lang="ja-JP" altLang="en-US" smtClean="0"/>
              <a:t>2014/2/11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9A9487-41CD-4167-9354-C769EEF36E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236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2D80B61-4102-402A-A270-632FA43C951C}" type="datetime1">
              <a:rPr kumimoji="1" lang="ja-JP" altLang="en-US" smtClean="0"/>
              <a:t>2014/2/11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9A9487-41CD-4167-9354-C769EEF36E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9928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6742A0B-D138-4E77-966D-7958056975DB}" type="datetime1">
              <a:rPr kumimoji="1" lang="ja-JP" altLang="en-US" smtClean="0"/>
              <a:t>2014/2/11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9A9487-41CD-4167-9354-C769EEF36E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9469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0" y="216000"/>
            <a:ext cx="9144000" cy="144570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A88940-6197-41C6-9E49-F89D03EC0114}" type="datetime1">
              <a:rPr kumimoji="1" lang="ja-JP" altLang="en-US" smtClean="0"/>
              <a:t>2014/2/11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9A9487-41CD-4167-9354-C769EEF36E5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pic>
        <p:nvPicPr>
          <p:cNvPr id="8" name="Picture 2" descr="\\mir\space\document\logo\color-variations\sel-logo-color.e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88306"/>
            <a:ext cx="3394323" cy="1165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11509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83F8CC0-F598-4B7F-90DB-BECDDCBBB200}" type="datetime1">
              <a:rPr kumimoji="1" lang="ja-JP" altLang="en-US" smtClean="0"/>
              <a:t>2014/2/11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9A9487-41CD-4167-9354-C769EEF36E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31848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F8AF128-1888-4936-8AC8-2B8F1B584FC5}" type="datetime1">
              <a:rPr kumimoji="1" lang="ja-JP" altLang="en-US" smtClean="0"/>
              <a:t>2014/2/11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9A9487-41CD-4167-9354-C769EEF36E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1051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E038700-6DAD-4D62-A2F5-E95F52E705A9}" type="datetime1">
              <a:rPr kumimoji="1" lang="ja-JP" altLang="en-US" smtClean="0"/>
              <a:t>2014/2/11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9A9487-41CD-4167-9354-C769EEF36E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1780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8D2EB40-6510-4143-901D-5971F93E0B0C}" type="datetime1">
              <a:rPr kumimoji="1" lang="ja-JP" altLang="en-US" smtClean="0"/>
              <a:t>2014/2/11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9A9487-41CD-4167-9354-C769EEF36E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4658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296A0CD-D3A1-4455-A874-2A482E4B262A}" type="datetime1">
              <a:rPr kumimoji="1" lang="ja-JP" altLang="en-US" smtClean="0"/>
              <a:t>2014/2/11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9A9487-41CD-4167-9354-C769EEF36E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5167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65158A9-9C23-461A-8D2D-F44A5BD098EC}" type="datetime1">
              <a:rPr kumimoji="1" lang="ja-JP" altLang="en-US" smtClean="0"/>
              <a:t>2014/2/11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9A9487-41CD-4167-9354-C769EEF36E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2053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8" name="Picture 14" descr="bottom_ba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6597650"/>
            <a:ext cx="9144000" cy="260350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18488" cy="1066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34963" y="1484784"/>
            <a:ext cx="8485509" cy="4641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31" name="Rectangle 7" descr="ban"/>
          <p:cNvSpPr>
            <a:spLocks noChangeArrowheads="1"/>
          </p:cNvSpPr>
          <p:nvPr/>
        </p:nvSpPr>
        <p:spPr bwMode="auto">
          <a:xfrm>
            <a:off x="0" y="0"/>
            <a:ext cx="9144000" cy="188913"/>
          </a:xfrm>
          <a:prstGeom prst="rect">
            <a:avLst/>
          </a:prstGeom>
          <a:blipFill dpi="0" rotWithShape="1">
            <a:blip r:embed="rId14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36" name="Line 12"/>
          <p:cNvSpPr>
            <a:spLocks noChangeShapeType="1"/>
          </p:cNvSpPr>
          <p:nvPr/>
        </p:nvSpPr>
        <p:spPr bwMode="auto">
          <a:xfrm>
            <a:off x="468313" y="1412776"/>
            <a:ext cx="82073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045" name="Rectangle 2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308850" y="6596063"/>
            <a:ext cx="1439863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A8599FF5-023E-42CB-B53C-CFD3BFDF63C3}" type="datetime1">
              <a:rPr kumimoji="1" lang="ja-JP" altLang="en-US" smtClean="0"/>
              <a:t>2014/2/11</a:t>
            </a:fld>
            <a:endParaRPr kumimoji="1" lang="ja-JP" altLang="en-US"/>
          </a:p>
        </p:txBody>
      </p:sp>
      <p:sp>
        <p:nvSpPr>
          <p:cNvPr id="1046" name="Rectangle 2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55763" y="6310313"/>
            <a:ext cx="5832475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kumimoji="1" lang="ja-JP" altLang="en-US"/>
          </a:p>
        </p:txBody>
      </p:sp>
      <p:sp>
        <p:nvSpPr>
          <p:cNvPr id="1047" name="Rectangle 2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97775" y="6308725"/>
            <a:ext cx="1150938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C9A9487-41CD-4167-9354-C769EEF36E5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48" name="Text Box 24"/>
          <p:cNvSpPr txBox="1">
            <a:spLocks noChangeArrowheads="1"/>
          </p:cNvSpPr>
          <p:nvPr/>
        </p:nvSpPr>
        <p:spPr bwMode="auto">
          <a:xfrm>
            <a:off x="334963" y="6640513"/>
            <a:ext cx="831830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sz="1000" dirty="0" smtClean="0">
                <a:solidFill>
                  <a:srgbClr val="DDDDDD"/>
                </a:solidFill>
              </a:rPr>
              <a:t>Software Engineering Laboratory, Department of Computer Science, Graduate School of Information Science and Technology, Osaka University</a:t>
            </a:r>
            <a:endParaRPr lang="en-US" altLang="ja-JP" sz="1000" dirty="0">
              <a:solidFill>
                <a:srgbClr val="DDDDDD"/>
              </a:solidFill>
            </a:endParaRPr>
          </a:p>
        </p:txBody>
      </p:sp>
      <p:sp>
        <p:nvSpPr>
          <p:cNvPr id="14" name="Freeform 18"/>
          <p:cNvSpPr>
            <a:spLocks/>
          </p:cNvSpPr>
          <p:nvPr/>
        </p:nvSpPr>
        <p:spPr bwMode="auto">
          <a:xfrm>
            <a:off x="8892480" y="6663618"/>
            <a:ext cx="191924" cy="176621"/>
          </a:xfrm>
          <a:custGeom>
            <a:avLst/>
            <a:gdLst/>
            <a:ahLst/>
            <a:cxnLst>
              <a:cxn ang="0">
                <a:pos x="300" y="364"/>
              </a:cxn>
              <a:cxn ang="0">
                <a:pos x="94" y="246"/>
              </a:cxn>
              <a:cxn ang="0">
                <a:pos x="94" y="246"/>
              </a:cxn>
              <a:cxn ang="0">
                <a:pos x="300" y="79"/>
              </a:cxn>
              <a:cxn ang="0">
                <a:pos x="220" y="0"/>
              </a:cxn>
              <a:cxn ang="0">
                <a:pos x="220" y="0"/>
              </a:cxn>
              <a:cxn ang="0">
                <a:pos x="0" y="289"/>
              </a:cxn>
              <a:cxn ang="0">
                <a:pos x="4" y="341"/>
              </a:cxn>
              <a:cxn ang="0">
                <a:pos x="4" y="341"/>
              </a:cxn>
              <a:cxn ang="0">
                <a:pos x="60" y="334"/>
              </a:cxn>
              <a:cxn ang="0">
                <a:pos x="270" y="544"/>
              </a:cxn>
              <a:cxn ang="0">
                <a:pos x="265" y="586"/>
              </a:cxn>
              <a:cxn ang="0">
                <a:pos x="265" y="587"/>
              </a:cxn>
              <a:cxn ang="0">
                <a:pos x="300" y="589"/>
              </a:cxn>
              <a:cxn ang="0">
                <a:pos x="334" y="587"/>
              </a:cxn>
              <a:cxn ang="0">
                <a:pos x="334" y="586"/>
              </a:cxn>
              <a:cxn ang="0">
                <a:pos x="330" y="544"/>
              </a:cxn>
              <a:cxn ang="0">
                <a:pos x="540" y="334"/>
              </a:cxn>
              <a:cxn ang="0">
                <a:pos x="595" y="341"/>
              </a:cxn>
              <a:cxn ang="0">
                <a:pos x="595" y="341"/>
              </a:cxn>
              <a:cxn ang="0">
                <a:pos x="600" y="289"/>
              </a:cxn>
              <a:cxn ang="0">
                <a:pos x="379" y="0"/>
              </a:cxn>
              <a:cxn ang="0">
                <a:pos x="379" y="0"/>
              </a:cxn>
              <a:cxn ang="0">
                <a:pos x="300" y="79"/>
              </a:cxn>
              <a:cxn ang="0">
                <a:pos x="505" y="246"/>
              </a:cxn>
              <a:cxn ang="0">
                <a:pos x="505" y="246"/>
              </a:cxn>
              <a:cxn ang="0">
                <a:pos x="299" y="364"/>
              </a:cxn>
              <a:cxn ang="0">
                <a:pos x="300" y="364"/>
              </a:cxn>
            </a:cxnLst>
            <a:rect l="0" t="0" r="r" b="b"/>
            <a:pathLst>
              <a:path w="600" h="589">
                <a:moveTo>
                  <a:pt x="300" y="364"/>
                </a:moveTo>
                <a:cubicBezTo>
                  <a:pt x="251" y="300"/>
                  <a:pt x="178" y="255"/>
                  <a:pt x="94" y="246"/>
                </a:cubicBezTo>
                <a:lnTo>
                  <a:pt x="94" y="246"/>
                </a:lnTo>
                <a:cubicBezTo>
                  <a:pt x="114" y="151"/>
                  <a:pt x="198" y="79"/>
                  <a:pt x="300" y="79"/>
                </a:cubicBezTo>
                <a:lnTo>
                  <a:pt x="220" y="0"/>
                </a:lnTo>
                <a:lnTo>
                  <a:pt x="220" y="0"/>
                </a:lnTo>
                <a:cubicBezTo>
                  <a:pt x="93" y="34"/>
                  <a:pt x="0" y="151"/>
                  <a:pt x="0" y="289"/>
                </a:cubicBezTo>
                <a:cubicBezTo>
                  <a:pt x="0" y="307"/>
                  <a:pt x="1" y="324"/>
                  <a:pt x="4" y="341"/>
                </a:cubicBezTo>
                <a:lnTo>
                  <a:pt x="4" y="341"/>
                </a:lnTo>
                <a:cubicBezTo>
                  <a:pt x="22" y="336"/>
                  <a:pt x="40" y="334"/>
                  <a:pt x="60" y="334"/>
                </a:cubicBezTo>
                <a:cubicBezTo>
                  <a:pt x="175" y="334"/>
                  <a:pt x="270" y="428"/>
                  <a:pt x="270" y="544"/>
                </a:cubicBezTo>
                <a:cubicBezTo>
                  <a:pt x="270" y="558"/>
                  <a:pt x="268" y="573"/>
                  <a:pt x="265" y="586"/>
                </a:cubicBezTo>
                <a:lnTo>
                  <a:pt x="265" y="587"/>
                </a:lnTo>
                <a:cubicBezTo>
                  <a:pt x="276" y="588"/>
                  <a:pt x="288" y="589"/>
                  <a:pt x="300" y="589"/>
                </a:cubicBezTo>
                <a:cubicBezTo>
                  <a:pt x="311" y="589"/>
                  <a:pt x="323" y="588"/>
                  <a:pt x="334" y="587"/>
                </a:cubicBezTo>
                <a:lnTo>
                  <a:pt x="334" y="586"/>
                </a:lnTo>
                <a:cubicBezTo>
                  <a:pt x="331" y="573"/>
                  <a:pt x="330" y="558"/>
                  <a:pt x="330" y="544"/>
                </a:cubicBezTo>
                <a:cubicBezTo>
                  <a:pt x="330" y="428"/>
                  <a:pt x="424" y="334"/>
                  <a:pt x="540" y="334"/>
                </a:cubicBezTo>
                <a:cubicBezTo>
                  <a:pt x="559" y="334"/>
                  <a:pt x="577" y="336"/>
                  <a:pt x="595" y="341"/>
                </a:cubicBezTo>
                <a:lnTo>
                  <a:pt x="595" y="341"/>
                </a:lnTo>
                <a:cubicBezTo>
                  <a:pt x="598" y="324"/>
                  <a:pt x="600" y="307"/>
                  <a:pt x="600" y="289"/>
                </a:cubicBezTo>
                <a:cubicBezTo>
                  <a:pt x="600" y="151"/>
                  <a:pt x="506" y="34"/>
                  <a:pt x="379" y="0"/>
                </a:cubicBezTo>
                <a:lnTo>
                  <a:pt x="379" y="0"/>
                </a:lnTo>
                <a:lnTo>
                  <a:pt x="300" y="79"/>
                </a:lnTo>
                <a:cubicBezTo>
                  <a:pt x="401" y="79"/>
                  <a:pt x="485" y="151"/>
                  <a:pt x="505" y="246"/>
                </a:cubicBezTo>
                <a:lnTo>
                  <a:pt x="505" y="246"/>
                </a:lnTo>
                <a:cubicBezTo>
                  <a:pt x="421" y="255"/>
                  <a:pt x="348" y="300"/>
                  <a:pt x="299" y="364"/>
                </a:cubicBezTo>
                <a:lnTo>
                  <a:pt x="300" y="364"/>
                </a:ln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5" name="Freeform 18"/>
          <p:cNvSpPr>
            <a:spLocks/>
          </p:cNvSpPr>
          <p:nvPr/>
        </p:nvSpPr>
        <p:spPr bwMode="auto">
          <a:xfrm>
            <a:off x="8892480" y="6663618"/>
            <a:ext cx="191924" cy="176621"/>
          </a:xfrm>
          <a:custGeom>
            <a:avLst/>
            <a:gdLst/>
            <a:ahLst/>
            <a:cxnLst>
              <a:cxn ang="0">
                <a:pos x="300" y="364"/>
              </a:cxn>
              <a:cxn ang="0">
                <a:pos x="94" y="246"/>
              </a:cxn>
              <a:cxn ang="0">
                <a:pos x="94" y="246"/>
              </a:cxn>
              <a:cxn ang="0">
                <a:pos x="300" y="79"/>
              </a:cxn>
              <a:cxn ang="0">
                <a:pos x="220" y="0"/>
              </a:cxn>
              <a:cxn ang="0">
                <a:pos x="220" y="0"/>
              </a:cxn>
              <a:cxn ang="0">
                <a:pos x="0" y="289"/>
              </a:cxn>
              <a:cxn ang="0">
                <a:pos x="4" y="341"/>
              </a:cxn>
              <a:cxn ang="0">
                <a:pos x="4" y="341"/>
              </a:cxn>
              <a:cxn ang="0">
                <a:pos x="60" y="334"/>
              </a:cxn>
              <a:cxn ang="0">
                <a:pos x="270" y="544"/>
              </a:cxn>
              <a:cxn ang="0">
                <a:pos x="265" y="586"/>
              </a:cxn>
              <a:cxn ang="0">
                <a:pos x="265" y="587"/>
              </a:cxn>
              <a:cxn ang="0">
                <a:pos x="300" y="589"/>
              </a:cxn>
              <a:cxn ang="0">
                <a:pos x="334" y="587"/>
              </a:cxn>
              <a:cxn ang="0">
                <a:pos x="334" y="586"/>
              </a:cxn>
              <a:cxn ang="0">
                <a:pos x="330" y="544"/>
              </a:cxn>
              <a:cxn ang="0">
                <a:pos x="540" y="334"/>
              </a:cxn>
              <a:cxn ang="0">
                <a:pos x="595" y="341"/>
              </a:cxn>
              <a:cxn ang="0">
                <a:pos x="595" y="341"/>
              </a:cxn>
              <a:cxn ang="0">
                <a:pos x="600" y="289"/>
              </a:cxn>
              <a:cxn ang="0">
                <a:pos x="379" y="0"/>
              </a:cxn>
              <a:cxn ang="0">
                <a:pos x="379" y="0"/>
              </a:cxn>
              <a:cxn ang="0">
                <a:pos x="300" y="79"/>
              </a:cxn>
              <a:cxn ang="0">
                <a:pos x="505" y="246"/>
              </a:cxn>
              <a:cxn ang="0">
                <a:pos x="505" y="246"/>
              </a:cxn>
              <a:cxn ang="0">
                <a:pos x="299" y="364"/>
              </a:cxn>
              <a:cxn ang="0">
                <a:pos x="300" y="364"/>
              </a:cxn>
            </a:cxnLst>
            <a:rect l="0" t="0" r="r" b="b"/>
            <a:pathLst>
              <a:path w="600" h="589">
                <a:moveTo>
                  <a:pt x="300" y="364"/>
                </a:moveTo>
                <a:cubicBezTo>
                  <a:pt x="251" y="300"/>
                  <a:pt x="178" y="255"/>
                  <a:pt x="94" y="246"/>
                </a:cubicBezTo>
                <a:lnTo>
                  <a:pt x="94" y="246"/>
                </a:lnTo>
                <a:cubicBezTo>
                  <a:pt x="114" y="151"/>
                  <a:pt x="198" y="79"/>
                  <a:pt x="300" y="79"/>
                </a:cubicBezTo>
                <a:lnTo>
                  <a:pt x="220" y="0"/>
                </a:lnTo>
                <a:lnTo>
                  <a:pt x="220" y="0"/>
                </a:lnTo>
                <a:cubicBezTo>
                  <a:pt x="93" y="34"/>
                  <a:pt x="0" y="151"/>
                  <a:pt x="0" y="289"/>
                </a:cubicBezTo>
                <a:cubicBezTo>
                  <a:pt x="0" y="307"/>
                  <a:pt x="1" y="324"/>
                  <a:pt x="4" y="341"/>
                </a:cubicBezTo>
                <a:lnTo>
                  <a:pt x="4" y="341"/>
                </a:lnTo>
                <a:cubicBezTo>
                  <a:pt x="22" y="336"/>
                  <a:pt x="40" y="334"/>
                  <a:pt x="60" y="334"/>
                </a:cubicBezTo>
                <a:cubicBezTo>
                  <a:pt x="175" y="334"/>
                  <a:pt x="270" y="428"/>
                  <a:pt x="270" y="544"/>
                </a:cubicBezTo>
                <a:cubicBezTo>
                  <a:pt x="270" y="558"/>
                  <a:pt x="268" y="573"/>
                  <a:pt x="265" y="586"/>
                </a:cubicBezTo>
                <a:lnTo>
                  <a:pt x="265" y="587"/>
                </a:lnTo>
                <a:cubicBezTo>
                  <a:pt x="276" y="588"/>
                  <a:pt x="288" y="589"/>
                  <a:pt x="300" y="589"/>
                </a:cubicBezTo>
                <a:cubicBezTo>
                  <a:pt x="311" y="589"/>
                  <a:pt x="323" y="588"/>
                  <a:pt x="334" y="587"/>
                </a:cubicBezTo>
                <a:lnTo>
                  <a:pt x="334" y="586"/>
                </a:lnTo>
                <a:cubicBezTo>
                  <a:pt x="331" y="573"/>
                  <a:pt x="330" y="558"/>
                  <a:pt x="330" y="544"/>
                </a:cubicBezTo>
                <a:cubicBezTo>
                  <a:pt x="330" y="428"/>
                  <a:pt x="424" y="334"/>
                  <a:pt x="540" y="334"/>
                </a:cubicBezTo>
                <a:cubicBezTo>
                  <a:pt x="559" y="334"/>
                  <a:pt x="577" y="336"/>
                  <a:pt x="595" y="341"/>
                </a:cubicBezTo>
                <a:lnTo>
                  <a:pt x="595" y="341"/>
                </a:lnTo>
                <a:cubicBezTo>
                  <a:pt x="598" y="324"/>
                  <a:pt x="600" y="307"/>
                  <a:pt x="600" y="289"/>
                </a:cubicBezTo>
                <a:cubicBezTo>
                  <a:pt x="600" y="151"/>
                  <a:pt x="506" y="34"/>
                  <a:pt x="379" y="0"/>
                </a:cubicBezTo>
                <a:lnTo>
                  <a:pt x="379" y="0"/>
                </a:lnTo>
                <a:lnTo>
                  <a:pt x="300" y="79"/>
                </a:lnTo>
                <a:cubicBezTo>
                  <a:pt x="401" y="79"/>
                  <a:pt x="485" y="151"/>
                  <a:pt x="505" y="246"/>
                </a:cubicBezTo>
                <a:lnTo>
                  <a:pt x="505" y="246"/>
                </a:lnTo>
                <a:cubicBezTo>
                  <a:pt x="421" y="255"/>
                  <a:pt x="348" y="300"/>
                  <a:pt x="299" y="364"/>
                </a:cubicBezTo>
                <a:lnTo>
                  <a:pt x="300" y="364"/>
                </a:ln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pic>
        <p:nvPicPr>
          <p:cNvPr id="18" name="Picture 19" descr="sel-logo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8028000" y="216000"/>
            <a:ext cx="1081087" cy="3698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25585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1484313"/>
            <a:ext cx="9144000" cy="1470025"/>
          </a:xfrm>
        </p:spPr>
        <p:txBody>
          <a:bodyPr/>
          <a:lstStyle/>
          <a:p>
            <a:r>
              <a:rPr lang="en-US" altLang="ja-JP" sz="4000" dirty="0"/>
              <a:t>Measuring Copying of Java Archives</a:t>
            </a:r>
            <a:endParaRPr kumimoji="1" lang="ja-JP" altLang="en-US" sz="40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ja-JP" sz="2800" b="1" u="sng" dirty="0"/>
              <a:t>Tetsuya </a:t>
            </a:r>
            <a:r>
              <a:rPr lang="en-US" altLang="ja-JP" sz="2800" b="1" u="sng" dirty="0" smtClean="0"/>
              <a:t>Kanda</a:t>
            </a:r>
            <a:r>
              <a:rPr lang="en-US" altLang="ja-JP" sz="2800" baseline="30000" dirty="0" smtClean="0"/>
              <a:t>1</a:t>
            </a:r>
            <a:r>
              <a:rPr lang="en-US" altLang="ja-JP" sz="2800" dirty="0" smtClean="0"/>
              <a:t>, Daniel </a:t>
            </a:r>
            <a:r>
              <a:rPr lang="en-US" altLang="ja-JP" sz="2800" dirty="0"/>
              <a:t>M. </a:t>
            </a:r>
            <a:r>
              <a:rPr lang="en-US" altLang="ja-JP" sz="2800" dirty="0" smtClean="0"/>
              <a:t>German</a:t>
            </a:r>
            <a:r>
              <a:rPr lang="en-US" altLang="ja-JP" sz="2800" baseline="30000" dirty="0" smtClean="0"/>
              <a:t>2,1</a:t>
            </a:r>
            <a:r>
              <a:rPr lang="en-US" altLang="ja-JP" sz="2800" dirty="0" smtClean="0"/>
              <a:t>, </a:t>
            </a:r>
            <a:r>
              <a:rPr lang="en-US" altLang="ja-JP" sz="2800" dirty="0"/>
              <a:t>Takashi </a:t>
            </a:r>
            <a:r>
              <a:rPr lang="en-US" altLang="ja-JP" sz="2800" dirty="0" smtClean="0"/>
              <a:t>Ishio</a:t>
            </a:r>
            <a:r>
              <a:rPr lang="en-US" altLang="ja-JP" sz="2800" baseline="30000" dirty="0"/>
              <a:t>1</a:t>
            </a:r>
            <a:r>
              <a:rPr lang="en-US" altLang="ja-JP" sz="2800" dirty="0" smtClean="0"/>
              <a:t>, </a:t>
            </a:r>
            <a:r>
              <a:rPr lang="en-US" altLang="ja-JP" sz="2800" dirty="0" err="1"/>
              <a:t>Katsuro</a:t>
            </a:r>
            <a:r>
              <a:rPr lang="en-US" altLang="ja-JP" sz="2800" dirty="0"/>
              <a:t> </a:t>
            </a:r>
            <a:r>
              <a:rPr lang="en-US" altLang="ja-JP" sz="2800" dirty="0" smtClean="0"/>
              <a:t>Inoue</a:t>
            </a:r>
            <a:r>
              <a:rPr lang="en-US" altLang="ja-JP" sz="2800" baseline="30000" dirty="0"/>
              <a:t>1</a:t>
            </a:r>
            <a:r>
              <a:rPr lang="en-US" altLang="ja-JP" sz="2800" dirty="0" smtClean="0"/>
              <a:t/>
            </a:r>
            <a:br>
              <a:rPr lang="en-US" altLang="ja-JP" sz="2800" dirty="0" smtClean="0"/>
            </a:br>
            <a:r>
              <a:rPr lang="en-US" altLang="ja-JP" sz="2800" dirty="0" smtClean="0"/>
              <a:t/>
            </a:r>
            <a:br>
              <a:rPr lang="en-US" altLang="ja-JP" sz="2800" dirty="0" smtClean="0"/>
            </a:br>
            <a:r>
              <a:rPr lang="en-US" altLang="ja-JP" sz="2400" baseline="30000" dirty="0" smtClean="0"/>
              <a:t>1 </a:t>
            </a:r>
            <a:r>
              <a:rPr lang="en-US" altLang="ja-JP" sz="2400" dirty="0" smtClean="0"/>
              <a:t>Osaka </a:t>
            </a:r>
            <a:r>
              <a:rPr lang="en-US" altLang="ja-JP" sz="2400" dirty="0"/>
              <a:t>University, </a:t>
            </a:r>
            <a:r>
              <a:rPr lang="en-US" altLang="ja-JP" sz="2400" dirty="0" smtClean="0"/>
              <a:t>Japan</a:t>
            </a:r>
            <a:br>
              <a:rPr lang="en-US" altLang="ja-JP" sz="2400" dirty="0" smtClean="0"/>
            </a:br>
            <a:r>
              <a:rPr lang="en-US" altLang="ja-JP" sz="2400" baseline="30000" dirty="0"/>
              <a:t>2</a:t>
            </a:r>
            <a:r>
              <a:rPr lang="en-US" altLang="ja-JP" sz="2400" baseline="30000" dirty="0" smtClean="0"/>
              <a:t> </a:t>
            </a:r>
            <a:r>
              <a:rPr lang="en-US" altLang="ja-JP" sz="2400" dirty="0" smtClean="0"/>
              <a:t>University </a:t>
            </a:r>
            <a:r>
              <a:rPr lang="en-US" altLang="ja-JP" sz="2400" dirty="0"/>
              <a:t>of Victoria, Canada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020236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Reused jar files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118,361 different inner jar files </a:t>
            </a:r>
            <a:r>
              <a:rPr lang="en-US" altLang="ja-JP" dirty="0" smtClean="0"/>
              <a:t>are contained </a:t>
            </a:r>
            <a:r>
              <a:rPr lang="en-US" altLang="ja-JP" dirty="0"/>
              <a:t>in other jar </a:t>
            </a:r>
            <a:r>
              <a:rPr lang="en-US" altLang="ja-JP" dirty="0" smtClean="0"/>
              <a:t>files</a:t>
            </a:r>
            <a:endParaRPr lang="en-US" altLang="ja-JP" dirty="0"/>
          </a:p>
          <a:p>
            <a:r>
              <a:rPr lang="en-US" altLang="ja-JP" dirty="0" smtClean="0"/>
              <a:t>89,054 of them are found as top-level jar files in Maven Central repository</a:t>
            </a:r>
          </a:p>
          <a:p>
            <a:pPr lvl="1"/>
            <a:r>
              <a:rPr lang="en-US" altLang="ja-JP" dirty="0"/>
              <a:t>There is a possibility of causing further duplication in software </a:t>
            </a:r>
            <a:r>
              <a:rPr lang="en-US" altLang="ja-JP" dirty="0" smtClean="0"/>
              <a:t>projects.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A9487-41CD-4167-9354-C769EEF36E5F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2608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Duplication of inner jar files</a:t>
            </a:r>
            <a:endParaRPr kumimoji="1" lang="ja-JP" altLang="en-US" dirty="0"/>
          </a:p>
        </p:txBody>
      </p:sp>
      <p:graphicFrame>
        <p:nvGraphicFramePr>
          <p:cNvPr id="6" name="コンテンツ プレースホルダー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7861499"/>
              </p:ext>
            </p:extLst>
          </p:nvPr>
        </p:nvGraphicFramePr>
        <p:xfrm>
          <a:off x="217755" y="1715961"/>
          <a:ext cx="8855252" cy="13716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660280"/>
                <a:gridCol w="1816255"/>
                <a:gridCol w="1081405"/>
                <a:gridCol w="1677788"/>
                <a:gridCol w="1059693"/>
                <a:gridCol w="1559831"/>
              </a:tblGrid>
              <a:tr h="185420"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2400" b="0" dirty="0" smtClean="0"/>
                        <a:t>Top-level</a:t>
                      </a:r>
                      <a:endParaRPr kumimoji="1" lang="ja-JP" altLang="en-US" sz="2400" b="0" dirty="0"/>
                    </a:p>
                  </a:txBody>
                  <a:tcPr anchor="b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Contains</a:t>
                      </a:r>
                      <a:br>
                        <a:rPr kumimoji="1" lang="en-US" altLang="ja-JP" sz="2400" dirty="0" smtClean="0"/>
                      </a:br>
                      <a:r>
                        <a:rPr kumimoji="1" lang="en-US" altLang="ja-JP" sz="2400" dirty="0" smtClean="0"/>
                        <a:t> Inner jar</a:t>
                      </a:r>
                      <a:endParaRPr kumimoji="1" lang="ja-JP" altLang="en-US" sz="2400" dirty="0"/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Having Duplication</a:t>
                      </a:r>
                      <a:endParaRPr kumimoji="1" lang="ja-JP" altLang="en-US" sz="24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Total</a:t>
                      </a:r>
                      <a:endParaRPr kumimoji="1" lang="ja-JP" altLang="en-US" sz="2400" dirty="0"/>
                    </a:p>
                  </a:txBody>
                  <a:tcPr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42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1" dirty="0" smtClean="0">
                          <a:solidFill>
                            <a:schemeClr val="bg1"/>
                          </a:solidFill>
                        </a:rPr>
                        <a:t>Same</a:t>
                      </a:r>
                      <a:endParaRPr kumimoji="1" lang="ja-JP" alt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1" dirty="0" smtClean="0">
                          <a:solidFill>
                            <a:schemeClr val="bg1"/>
                          </a:solidFill>
                        </a:rPr>
                        <a:t>Different</a:t>
                      </a:r>
                      <a:endParaRPr kumimoji="1" lang="ja-JP" alt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1" dirty="0" smtClean="0">
                          <a:solidFill>
                            <a:schemeClr val="bg1"/>
                          </a:solidFill>
                        </a:rPr>
                        <a:t>Both</a:t>
                      </a:r>
                      <a:endParaRPr kumimoji="1" lang="ja-JP" alt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#files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4,747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105</a:t>
                      </a:r>
                      <a:endParaRPr kumimoji="1" lang="ja-JP" altLang="en-US" sz="2400" dirty="0"/>
                    </a:p>
                  </a:txBody>
                  <a:tcP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394</a:t>
                      </a:r>
                      <a:endParaRPr kumimoji="1" lang="ja-JP" altLang="en-US" sz="2400" dirty="0"/>
                    </a:p>
                  </a:txBody>
                  <a:tcP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30</a:t>
                      </a:r>
                      <a:endParaRPr kumimoji="1" lang="ja-JP" altLang="en-US" sz="2400" dirty="0"/>
                    </a:p>
                  </a:txBody>
                  <a:tcP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469</a:t>
                      </a:r>
                      <a:endParaRPr kumimoji="1" lang="ja-JP" altLang="en-US" sz="2400" dirty="0"/>
                    </a:p>
                  </a:txBody>
                  <a:tcP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A9487-41CD-4167-9354-C769EEF36E5F}" type="slidenum">
              <a:rPr kumimoji="1" lang="ja-JP" altLang="en-US" smtClean="0"/>
              <a:t>11</a:t>
            </a:fld>
            <a:endParaRPr kumimoji="1" lang="ja-JP" altLang="en-US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3980" y="3596486"/>
            <a:ext cx="1077913" cy="1077913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1210" y="3591426"/>
            <a:ext cx="1077913" cy="1077913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0955" y="5225871"/>
            <a:ext cx="1077913" cy="1077913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1209" y="5225870"/>
            <a:ext cx="1077913" cy="1077913"/>
          </a:xfrm>
          <a:prstGeom prst="rect">
            <a:avLst/>
          </a:prstGeom>
        </p:spPr>
      </p:pic>
      <p:sp>
        <p:nvSpPr>
          <p:cNvPr id="3" name="正方形/長方形 2"/>
          <p:cNvSpPr/>
          <p:nvPr/>
        </p:nvSpPr>
        <p:spPr>
          <a:xfrm>
            <a:off x="193863" y="3722771"/>
            <a:ext cx="2406428" cy="40011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altLang="ja-JP" sz="2000" dirty="0"/>
              <a:t>The </a:t>
            </a:r>
            <a:r>
              <a:rPr lang="en-US" altLang="ja-JP" sz="2000" b="1" dirty="0"/>
              <a:t>same version </a:t>
            </a:r>
            <a:endParaRPr lang="ja-JP" altLang="en-US" sz="2000" dirty="0"/>
          </a:p>
        </p:txBody>
      </p:sp>
      <p:sp>
        <p:nvSpPr>
          <p:cNvPr id="12" name="正方形/長方形 11"/>
          <p:cNvSpPr/>
          <p:nvPr/>
        </p:nvSpPr>
        <p:spPr>
          <a:xfrm>
            <a:off x="193863" y="5286001"/>
            <a:ext cx="2917786" cy="40011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altLang="ja-JP" sz="2000" dirty="0" smtClean="0"/>
              <a:t>The </a:t>
            </a:r>
            <a:r>
              <a:rPr lang="en-US" altLang="ja-JP" sz="2000" b="1" dirty="0" smtClean="0"/>
              <a:t>different versions </a:t>
            </a:r>
            <a:endParaRPr lang="ja-JP" altLang="en-US" sz="20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93863" y="4098789"/>
            <a:ext cx="478688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/>
              <a:t>Having the same file name and</a:t>
            </a:r>
            <a:br>
              <a:rPr lang="en-US" altLang="ja-JP" sz="2400" dirty="0" smtClean="0"/>
            </a:br>
            <a:r>
              <a:rPr lang="en-US" altLang="ja-JP" sz="2400" dirty="0" smtClean="0"/>
              <a:t>the same file hash of the contents</a:t>
            </a:r>
            <a:endParaRPr kumimoji="1" lang="ja-JP" altLang="en-US" sz="24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22502" y="5585521"/>
            <a:ext cx="454964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/>
              <a:t>Having the same file </a:t>
            </a:r>
            <a:r>
              <a:rPr lang="en-US" altLang="ja-JP" sz="2400" dirty="0" smtClean="0"/>
              <a:t>name with </a:t>
            </a:r>
            <a:br>
              <a:rPr lang="en-US" altLang="ja-JP" sz="2400" dirty="0" smtClean="0"/>
            </a:br>
            <a:r>
              <a:rPr lang="en-US" altLang="ja-JP" sz="2400" dirty="0" smtClean="0"/>
              <a:t>the </a:t>
            </a:r>
            <a:r>
              <a:rPr lang="en-US" altLang="ja-JP" sz="2400" dirty="0"/>
              <a:t>exception of version names</a:t>
            </a:r>
            <a:endParaRPr kumimoji="1" lang="ja-JP" altLang="en-US" sz="24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6663522" y="4098789"/>
            <a:ext cx="1338828" cy="64633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altLang="ja-JP" dirty="0"/>
              <a:t>llibA-1.0.jar</a:t>
            </a:r>
          </a:p>
          <a:p>
            <a:r>
              <a:rPr lang="en-US" altLang="ja-JP" dirty="0"/>
              <a:t>hash:3bf7</a:t>
            </a:r>
            <a:endParaRPr lang="ja-JP" altLang="en-US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4980751" y="4120111"/>
            <a:ext cx="1338828" cy="64633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altLang="ja-JP" dirty="0" smtClean="0"/>
              <a:t>llibA-1.0.jar</a:t>
            </a:r>
          </a:p>
          <a:p>
            <a:r>
              <a:rPr kumimoji="1" lang="en-US" altLang="ja-JP" dirty="0" smtClean="0"/>
              <a:t>hash:3bf7</a:t>
            </a:r>
            <a:endParaRPr kumimoji="1" lang="ja-JP" altLang="en-US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4980751" y="5750946"/>
            <a:ext cx="1338828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altLang="ja-JP" dirty="0" smtClean="0"/>
              <a:t>llibB-1.0.jar</a:t>
            </a:r>
            <a:endParaRPr kumimoji="1" lang="ja-JP" altLang="en-US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6663522" y="5750946"/>
            <a:ext cx="1338828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altLang="ja-JP" dirty="0" smtClean="0"/>
              <a:t>llibB-1.2.jar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48281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Duplication of inner jar files</a:t>
            </a:r>
            <a:endParaRPr kumimoji="1" lang="ja-JP" altLang="en-US" dirty="0"/>
          </a:p>
        </p:txBody>
      </p:sp>
      <p:graphicFrame>
        <p:nvGraphicFramePr>
          <p:cNvPr id="6" name="コンテンツ プレースホルダー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3524861"/>
              </p:ext>
            </p:extLst>
          </p:nvPr>
        </p:nvGraphicFramePr>
        <p:xfrm>
          <a:off x="217755" y="1715961"/>
          <a:ext cx="8855252" cy="13716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660280"/>
                <a:gridCol w="1816255"/>
                <a:gridCol w="1081405"/>
                <a:gridCol w="1677788"/>
                <a:gridCol w="1059693"/>
                <a:gridCol w="1559831"/>
              </a:tblGrid>
              <a:tr h="185420"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2400" b="0" dirty="0" smtClean="0"/>
                        <a:t>Top-level</a:t>
                      </a:r>
                      <a:endParaRPr kumimoji="1" lang="ja-JP" altLang="en-US" sz="2400" b="0" dirty="0"/>
                    </a:p>
                  </a:txBody>
                  <a:tcPr anchor="b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Contains</a:t>
                      </a:r>
                      <a:br>
                        <a:rPr kumimoji="1" lang="en-US" altLang="ja-JP" sz="2400" dirty="0" smtClean="0"/>
                      </a:br>
                      <a:r>
                        <a:rPr kumimoji="1" lang="en-US" altLang="ja-JP" sz="2400" dirty="0" smtClean="0"/>
                        <a:t> Inner jar</a:t>
                      </a:r>
                      <a:endParaRPr kumimoji="1" lang="ja-JP" altLang="en-US" sz="2400" dirty="0"/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Having Duplication</a:t>
                      </a:r>
                      <a:endParaRPr kumimoji="1" lang="ja-JP" altLang="en-US" sz="24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Total</a:t>
                      </a:r>
                      <a:endParaRPr kumimoji="1" lang="ja-JP" altLang="en-US" sz="2400" dirty="0"/>
                    </a:p>
                  </a:txBody>
                  <a:tcPr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42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1" dirty="0" smtClean="0">
                          <a:solidFill>
                            <a:schemeClr val="bg1"/>
                          </a:solidFill>
                        </a:rPr>
                        <a:t>Same</a:t>
                      </a:r>
                      <a:endParaRPr kumimoji="1" lang="ja-JP" alt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1" dirty="0" smtClean="0">
                          <a:solidFill>
                            <a:schemeClr val="bg1"/>
                          </a:solidFill>
                        </a:rPr>
                        <a:t>Different</a:t>
                      </a:r>
                      <a:endParaRPr kumimoji="1" lang="ja-JP" alt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1" dirty="0" smtClean="0">
                          <a:solidFill>
                            <a:schemeClr val="bg1"/>
                          </a:solidFill>
                        </a:rPr>
                        <a:t>Both</a:t>
                      </a:r>
                      <a:endParaRPr kumimoji="1" lang="ja-JP" alt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#files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4,747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105</a:t>
                      </a:r>
                      <a:endParaRPr kumimoji="1" lang="ja-JP" altLang="en-US" sz="2400" dirty="0"/>
                    </a:p>
                  </a:txBody>
                  <a:tcP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394</a:t>
                      </a:r>
                      <a:endParaRPr kumimoji="1" lang="ja-JP" altLang="en-US" sz="2400" dirty="0"/>
                    </a:p>
                  </a:txBody>
                  <a:tcP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30</a:t>
                      </a:r>
                      <a:endParaRPr kumimoji="1" lang="ja-JP" altLang="en-US" sz="2400" dirty="0"/>
                    </a:p>
                  </a:txBody>
                  <a:tcP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469</a:t>
                      </a:r>
                      <a:endParaRPr kumimoji="1" lang="ja-JP" altLang="en-US" sz="2400" dirty="0"/>
                    </a:p>
                  </a:txBody>
                  <a:tcP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A9487-41CD-4167-9354-C769EEF36E5F}" type="slidenum">
              <a:rPr kumimoji="1" lang="ja-JP" altLang="en-US" smtClean="0"/>
              <a:t>12</a:t>
            </a:fld>
            <a:endParaRPr kumimoji="1" lang="ja-JP" altLang="en-US"/>
          </a:p>
        </p:txBody>
      </p:sp>
      <p:sp>
        <p:nvSpPr>
          <p:cNvPr id="3" name="角丸四角形吹き出し 2"/>
          <p:cNvSpPr/>
          <p:nvPr/>
        </p:nvSpPr>
        <p:spPr>
          <a:xfrm>
            <a:off x="621792" y="3984942"/>
            <a:ext cx="4620768" cy="2468245"/>
          </a:xfrm>
          <a:prstGeom prst="wedgeRoundRectCallout">
            <a:avLst>
              <a:gd name="adj1" fmla="val 28044"/>
              <a:gd name="adj2" fmla="val -66916"/>
              <a:gd name="adj3" fmla="val 16667"/>
            </a:avLst>
          </a:prstGeom>
          <a:solidFill>
            <a:schemeClr val="accent3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077" y="4411894"/>
            <a:ext cx="1292625" cy="1292625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3353" y="3984942"/>
            <a:ext cx="853903" cy="853903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3354" y="5581510"/>
            <a:ext cx="853903" cy="853903"/>
          </a:xfrm>
          <a:prstGeom prst="rect">
            <a:avLst/>
          </a:prstGeom>
        </p:spPr>
      </p:pic>
      <p:cxnSp>
        <p:nvCxnSpPr>
          <p:cNvPr id="10" name="直線矢印コネクタ 9"/>
          <p:cNvCxnSpPr>
            <a:stCxn id="7" idx="3"/>
            <a:endCxn id="8" idx="1"/>
          </p:cNvCxnSpPr>
          <p:nvPr/>
        </p:nvCxnSpPr>
        <p:spPr>
          <a:xfrm flipV="1">
            <a:off x="2001702" y="4411894"/>
            <a:ext cx="901651" cy="646313"/>
          </a:xfrm>
          <a:prstGeom prst="straightConnector1">
            <a:avLst/>
          </a:prstGeom>
          <a:ln w="44450">
            <a:tailEnd type="triangle" w="lg" len="lg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直線矢印コネクタ 10"/>
          <p:cNvCxnSpPr>
            <a:stCxn id="7" idx="3"/>
            <a:endCxn id="9" idx="1"/>
          </p:cNvCxnSpPr>
          <p:nvPr/>
        </p:nvCxnSpPr>
        <p:spPr>
          <a:xfrm>
            <a:off x="2001702" y="5058207"/>
            <a:ext cx="901652" cy="950255"/>
          </a:xfrm>
          <a:prstGeom prst="straightConnector1">
            <a:avLst/>
          </a:prstGeom>
          <a:ln w="44450">
            <a:tailEnd type="triangle" w="lg" len="lg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2" name="図 11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263" y="3984942"/>
            <a:ext cx="853903" cy="853903"/>
          </a:xfrm>
          <a:prstGeom prst="rect">
            <a:avLst/>
          </a:prstGeom>
        </p:spPr>
      </p:pic>
      <p:cxnSp>
        <p:nvCxnSpPr>
          <p:cNvPr id="13" name="直線矢印コネクタ 12"/>
          <p:cNvCxnSpPr>
            <a:stCxn id="8" idx="3"/>
            <a:endCxn id="12" idx="1"/>
          </p:cNvCxnSpPr>
          <p:nvPr/>
        </p:nvCxnSpPr>
        <p:spPr>
          <a:xfrm>
            <a:off x="3757256" y="4411894"/>
            <a:ext cx="526007" cy="0"/>
          </a:xfrm>
          <a:prstGeom prst="straightConnector1">
            <a:avLst/>
          </a:prstGeom>
          <a:ln w="44450">
            <a:tailEnd type="triangle" w="lg" len="lg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円/楕円 14"/>
          <p:cNvSpPr/>
          <p:nvPr/>
        </p:nvSpPr>
        <p:spPr>
          <a:xfrm rot="18783370">
            <a:off x="2307647" y="4689402"/>
            <a:ext cx="3352800" cy="1059325"/>
          </a:xfrm>
          <a:prstGeom prst="ellipse">
            <a:avLst/>
          </a:prstGeom>
          <a:noFill/>
          <a:ln w="76200">
            <a:solidFill>
              <a:schemeClr val="accent6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4871784" y="5230517"/>
            <a:ext cx="3803904" cy="83099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ja-JP" sz="2400" dirty="0" smtClean="0"/>
              <a:t>Contain </a:t>
            </a:r>
            <a:r>
              <a:rPr lang="en-US" altLang="ja-JP" sz="2400" dirty="0"/>
              <a:t>the </a:t>
            </a:r>
            <a:r>
              <a:rPr lang="en-US" altLang="ja-JP" sz="2400" b="1" dirty="0" smtClean="0"/>
              <a:t>same version </a:t>
            </a:r>
            <a:r>
              <a:rPr lang="en-US" altLang="ja-JP" sz="2400" dirty="0"/>
              <a:t>of the same library</a:t>
            </a:r>
            <a:endParaRPr kumimoji="1" lang="ja-JP" altLang="en-US" sz="24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4284781" y="4227227"/>
            <a:ext cx="7686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solidFill>
                  <a:schemeClr val="bg1"/>
                </a:solidFill>
              </a:rPr>
              <a:t>Ver.1</a:t>
            </a:r>
            <a:endParaRPr kumimoji="1" lang="ja-JP" altLang="en-US" sz="2000" dirty="0">
              <a:solidFill>
                <a:schemeClr val="bg1"/>
              </a:solidFill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2903353" y="5784556"/>
            <a:ext cx="7686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solidFill>
                  <a:schemeClr val="bg1"/>
                </a:solidFill>
              </a:rPr>
              <a:t>Ver.1</a:t>
            </a:r>
            <a:endParaRPr kumimoji="1" lang="ja-JP" alt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8394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Duplication of inner jar files</a:t>
            </a:r>
            <a:endParaRPr kumimoji="1" lang="ja-JP" altLang="en-US" dirty="0"/>
          </a:p>
        </p:txBody>
      </p:sp>
      <p:graphicFrame>
        <p:nvGraphicFramePr>
          <p:cNvPr id="6" name="コンテンツ プレースホルダー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9729956"/>
              </p:ext>
            </p:extLst>
          </p:nvPr>
        </p:nvGraphicFramePr>
        <p:xfrm>
          <a:off x="217755" y="1715961"/>
          <a:ext cx="8855252" cy="13716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660280"/>
                <a:gridCol w="1816255"/>
                <a:gridCol w="1081405"/>
                <a:gridCol w="1677788"/>
                <a:gridCol w="1059693"/>
                <a:gridCol w="1559831"/>
              </a:tblGrid>
              <a:tr h="185420"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2400" b="0" dirty="0" smtClean="0"/>
                        <a:t>Top-level</a:t>
                      </a:r>
                      <a:endParaRPr kumimoji="1" lang="ja-JP" altLang="en-US" sz="2400" b="0" dirty="0"/>
                    </a:p>
                  </a:txBody>
                  <a:tcPr anchor="b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Contains</a:t>
                      </a:r>
                      <a:br>
                        <a:rPr kumimoji="1" lang="en-US" altLang="ja-JP" sz="2400" dirty="0" smtClean="0"/>
                      </a:br>
                      <a:r>
                        <a:rPr kumimoji="1" lang="en-US" altLang="ja-JP" sz="2400" dirty="0" smtClean="0"/>
                        <a:t> Inner jar</a:t>
                      </a:r>
                      <a:endParaRPr kumimoji="1" lang="ja-JP" altLang="en-US" sz="2400" dirty="0"/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Having Duplication</a:t>
                      </a:r>
                      <a:endParaRPr kumimoji="1" lang="ja-JP" altLang="en-US" sz="24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Total</a:t>
                      </a:r>
                      <a:endParaRPr kumimoji="1" lang="ja-JP" altLang="en-US" sz="2400" dirty="0"/>
                    </a:p>
                  </a:txBody>
                  <a:tcPr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42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1" dirty="0" smtClean="0">
                          <a:solidFill>
                            <a:schemeClr val="bg1"/>
                          </a:solidFill>
                        </a:rPr>
                        <a:t>Same</a:t>
                      </a:r>
                      <a:endParaRPr kumimoji="1" lang="ja-JP" alt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1" dirty="0" smtClean="0">
                          <a:solidFill>
                            <a:schemeClr val="bg1"/>
                          </a:solidFill>
                        </a:rPr>
                        <a:t>Different</a:t>
                      </a:r>
                      <a:endParaRPr kumimoji="1" lang="ja-JP" alt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1" dirty="0" smtClean="0">
                          <a:solidFill>
                            <a:schemeClr val="bg1"/>
                          </a:solidFill>
                        </a:rPr>
                        <a:t>Both</a:t>
                      </a:r>
                      <a:endParaRPr kumimoji="1" lang="ja-JP" alt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#files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4,747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105</a:t>
                      </a:r>
                      <a:endParaRPr kumimoji="1" lang="ja-JP" altLang="en-US" sz="2400" dirty="0"/>
                    </a:p>
                  </a:txBody>
                  <a:tcP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394</a:t>
                      </a:r>
                      <a:endParaRPr kumimoji="1" lang="ja-JP" altLang="en-US" sz="2400" dirty="0"/>
                    </a:p>
                  </a:txBody>
                  <a:tcP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30</a:t>
                      </a:r>
                      <a:endParaRPr kumimoji="1" lang="ja-JP" altLang="en-US" sz="2400" dirty="0"/>
                    </a:p>
                  </a:txBody>
                  <a:tcP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469</a:t>
                      </a:r>
                      <a:endParaRPr kumimoji="1" lang="ja-JP" altLang="en-US" sz="2400" dirty="0"/>
                    </a:p>
                  </a:txBody>
                  <a:tcP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A9487-41CD-4167-9354-C769EEF36E5F}" type="slidenum">
              <a:rPr kumimoji="1" lang="ja-JP" altLang="en-US" smtClean="0"/>
              <a:t>13</a:t>
            </a:fld>
            <a:endParaRPr kumimoji="1" lang="ja-JP" altLang="en-US"/>
          </a:p>
        </p:txBody>
      </p:sp>
      <p:sp>
        <p:nvSpPr>
          <p:cNvPr id="5" name="角丸四角形吹き出し 4"/>
          <p:cNvSpPr/>
          <p:nvPr/>
        </p:nvSpPr>
        <p:spPr>
          <a:xfrm>
            <a:off x="621792" y="3984942"/>
            <a:ext cx="4620768" cy="2468245"/>
          </a:xfrm>
          <a:prstGeom prst="wedgeRoundRectCallout">
            <a:avLst>
              <a:gd name="adj1" fmla="val 53902"/>
              <a:gd name="adj2" fmla="val -66916"/>
              <a:gd name="adj3" fmla="val 16667"/>
            </a:avLst>
          </a:prstGeom>
          <a:solidFill>
            <a:schemeClr val="accent3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077" y="4411894"/>
            <a:ext cx="1292625" cy="1292625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3353" y="3984942"/>
            <a:ext cx="853903" cy="853903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3354" y="5581510"/>
            <a:ext cx="853903" cy="853903"/>
          </a:xfrm>
          <a:prstGeom prst="rect">
            <a:avLst/>
          </a:prstGeom>
        </p:spPr>
      </p:pic>
      <p:cxnSp>
        <p:nvCxnSpPr>
          <p:cNvPr id="10" name="直線矢印コネクタ 9"/>
          <p:cNvCxnSpPr>
            <a:stCxn id="7" idx="3"/>
            <a:endCxn id="8" idx="1"/>
          </p:cNvCxnSpPr>
          <p:nvPr/>
        </p:nvCxnSpPr>
        <p:spPr>
          <a:xfrm flipV="1">
            <a:off x="2001702" y="4411894"/>
            <a:ext cx="901651" cy="646313"/>
          </a:xfrm>
          <a:prstGeom prst="straightConnector1">
            <a:avLst/>
          </a:prstGeom>
          <a:ln w="44450">
            <a:tailEnd type="triangle" w="lg" len="lg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直線矢印コネクタ 10"/>
          <p:cNvCxnSpPr>
            <a:stCxn id="7" idx="3"/>
            <a:endCxn id="9" idx="1"/>
          </p:cNvCxnSpPr>
          <p:nvPr/>
        </p:nvCxnSpPr>
        <p:spPr>
          <a:xfrm>
            <a:off x="2001702" y="5058207"/>
            <a:ext cx="901652" cy="950255"/>
          </a:xfrm>
          <a:prstGeom prst="straightConnector1">
            <a:avLst/>
          </a:prstGeom>
          <a:ln w="44450">
            <a:tailEnd type="triangle" w="lg" len="lg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2" name="図 11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263" y="3984942"/>
            <a:ext cx="853903" cy="853903"/>
          </a:xfrm>
          <a:prstGeom prst="rect">
            <a:avLst/>
          </a:prstGeom>
        </p:spPr>
      </p:pic>
      <p:cxnSp>
        <p:nvCxnSpPr>
          <p:cNvPr id="13" name="直線矢印コネクタ 12"/>
          <p:cNvCxnSpPr>
            <a:stCxn id="8" idx="3"/>
            <a:endCxn id="12" idx="1"/>
          </p:cNvCxnSpPr>
          <p:nvPr/>
        </p:nvCxnSpPr>
        <p:spPr>
          <a:xfrm>
            <a:off x="3757256" y="4411894"/>
            <a:ext cx="526007" cy="0"/>
          </a:xfrm>
          <a:prstGeom prst="straightConnector1">
            <a:avLst/>
          </a:prstGeom>
          <a:ln w="44450">
            <a:tailEnd type="triangle" w="lg" len="lg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円/楕円 13"/>
          <p:cNvSpPr/>
          <p:nvPr/>
        </p:nvSpPr>
        <p:spPr>
          <a:xfrm rot="18783370">
            <a:off x="2307647" y="4689402"/>
            <a:ext cx="3352800" cy="1059325"/>
          </a:xfrm>
          <a:prstGeom prst="ellipse">
            <a:avLst/>
          </a:prstGeom>
          <a:noFill/>
          <a:ln w="76200">
            <a:solidFill>
              <a:schemeClr val="accent6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4425696" y="5128106"/>
            <a:ext cx="4620768" cy="83099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ja-JP" sz="2400" dirty="0" smtClean="0"/>
              <a:t>Contain </a:t>
            </a:r>
            <a:r>
              <a:rPr lang="en-US" altLang="ja-JP" sz="2400" dirty="0"/>
              <a:t>the </a:t>
            </a:r>
            <a:r>
              <a:rPr lang="en-US" altLang="ja-JP" sz="2400" b="1" dirty="0" smtClean="0"/>
              <a:t>different versions </a:t>
            </a:r>
            <a:r>
              <a:rPr lang="en-US" altLang="ja-JP" sz="2400" dirty="0"/>
              <a:t>of the same library</a:t>
            </a:r>
            <a:endParaRPr kumimoji="1" lang="ja-JP" altLang="en-US" sz="24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284781" y="4227227"/>
            <a:ext cx="7686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solidFill>
                  <a:schemeClr val="bg1"/>
                </a:solidFill>
              </a:rPr>
              <a:t>Ver.1</a:t>
            </a:r>
            <a:endParaRPr kumimoji="1" lang="ja-JP" altLang="en-US" sz="2000" dirty="0">
              <a:solidFill>
                <a:schemeClr val="bg1"/>
              </a:solidFill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2903353" y="5784556"/>
            <a:ext cx="7686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solidFill>
                  <a:schemeClr val="bg1"/>
                </a:solidFill>
              </a:rPr>
              <a:t>Ver.</a:t>
            </a:r>
            <a:r>
              <a:rPr kumimoji="1" lang="en-US" altLang="ja-JP" sz="2000" b="1" dirty="0" smtClean="0">
                <a:solidFill>
                  <a:schemeClr val="bg1"/>
                </a:solidFill>
              </a:rPr>
              <a:t>2</a:t>
            </a:r>
            <a:endParaRPr kumimoji="1" lang="ja-JP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2548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Duplication of inner jar files</a:t>
            </a:r>
            <a:endParaRPr kumimoji="1" lang="ja-JP" altLang="en-US" dirty="0"/>
          </a:p>
        </p:txBody>
      </p:sp>
      <p:graphicFrame>
        <p:nvGraphicFramePr>
          <p:cNvPr id="6" name="コンテンツ プレースホルダー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8097685"/>
              </p:ext>
            </p:extLst>
          </p:nvPr>
        </p:nvGraphicFramePr>
        <p:xfrm>
          <a:off x="217755" y="1715961"/>
          <a:ext cx="8855252" cy="13716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660280"/>
                <a:gridCol w="1816255"/>
                <a:gridCol w="1081405"/>
                <a:gridCol w="1677788"/>
                <a:gridCol w="1059693"/>
                <a:gridCol w="1559831"/>
              </a:tblGrid>
              <a:tr h="185420"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2400" b="0" dirty="0" smtClean="0"/>
                        <a:t>Top-level</a:t>
                      </a:r>
                      <a:endParaRPr kumimoji="1" lang="ja-JP" altLang="en-US" sz="2400" b="0" dirty="0"/>
                    </a:p>
                  </a:txBody>
                  <a:tcPr anchor="b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Contains</a:t>
                      </a:r>
                      <a:br>
                        <a:rPr kumimoji="1" lang="en-US" altLang="ja-JP" sz="2400" dirty="0" smtClean="0"/>
                      </a:br>
                      <a:r>
                        <a:rPr kumimoji="1" lang="en-US" altLang="ja-JP" sz="2400" dirty="0" smtClean="0"/>
                        <a:t> Inner jar</a:t>
                      </a:r>
                      <a:endParaRPr kumimoji="1" lang="ja-JP" altLang="en-US" sz="2400" dirty="0"/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Having Duplication</a:t>
                      </a:r>
                      <a:endParaRPr kumimoji="1" lang="ja-JP" altLang="en-US" sz="24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Total</a:t>
                      </a:r>
                      <a:endParaRPr kumimoji="1" lang="ja-JP" altLang="en-US" sz="2400" dirty="0"/>
                    </a:p>
                  </a:txBody>
                  <a:tcPr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42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1" dirty="0" smtClean="0">
                          <a:solidFill>
                            <a:schemeClr val="bg1"/>
                          </a:solidFill>
                        </a:rPr>
                        <a:t>Same</a:t>
                      </a:r>
                      <a:endParaRPr kumimoji="1" lang="ja-JP" alt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1" dirty="0" smtClean="0">
                          <a:solidFill>
                            <a:schemeClr val="bg1"/>
                          </a:solidFill>
                        </a:rPr>
                        <a:t>Different</a:t>
                      </a:r>
                      <a:endParaRPr kumimoji="1" lang="ja-JP" alt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1" dirty="0" smtClean="0">
                          <a:solidFill>
                            <a:schemeClr val="bg1"/>
                          </a:solidFill>
                        </a:rPr>
                        <a:t>Both</a:t>
                      </a:r>
                      <a:endParaRPr kumimoji="1" lang="ja-JP" alt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#files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4,747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105</a:t>
                      </a:r>
                      <a:endParaRPr kumimoji="1" lang="ja-JP" altLang="en-US" sz="2400" dirty="0"/>
                    </a:p>
                  </a:txBody>
                  <a:tcP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394</a:t>
                      </a:r>
                      <a:endParaRPr kumimoji="1" lang="ja-JP" altLang="en-US" sz="2400" dirty="0"/>
                    </a:p>
                  </a:txBody>
                  <a:tcP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30</a:t>
                      </a:r>
                      <a:endParaRPr kumimoji="1" lang="ja-JP" altLang="en-US" sz="2400" dirty="0"/>
                    </a:p>
                  </a:txBody>
                  <a:tcP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469</a:t>
                      </a:r>
                      <a:endParaRPr kumimoji="1" lang="ja-JP" altLang="en-US" sz="2400" dirty="0"/>
                    </a:p>
                  </a:txBody>
                  <a:tcP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A9487-41CD-4167-9354-C769EEF36E5F}" type="slidenum">
              <a:rPr kumimoji="1" lang="ja-JP" altLang="en-US" smtClean="0"/>
              <a:t>14</a:t>
            </a:fld>
            <a:endParaRPr kumimoji="1" lang="ja-JP" altLang="en-US"/>
          </a:p>
        </p:txBody>
      </p:sp>
      <p:sp>
        <p:nvSpPr>
          <p:cNvPr id="5" name="角丸四角形吹き出し 4"/>
          <p:cNvSpPr/>
          <p:nvPr/>
        </p:nvSpPr>
        <p:spPr>
          <a:xfrm>
            <a:off x="621792" y="3984942"/>
            <a:ext cx="4620768" cy="2468245"/>
          </a:xfrm>
          <a:prstGeom prst="wedgeRoundRectCallout">
            <a:avLst>
              <a:gd name="adj1" fmla="val 87147"/>
              <a:gd name="adj2" fmla="val -67410"/>
              <a:gd name="adj3" fmla="val 16667"/>
            </a:avLst>
          </a:prstGeom>
          <a:solidFill>
            <a:schemeClr val="accent3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077" y="4411894"/>
            <a:ext cx="1292625" cy="1292625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3353" y="3984942"/>
            <a:ext cx="853903" cy="853903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3354" y="5699606"/>
            <a:ext cx="853903" cy="853903"/>
          </a:xfrm>
          <a:prstGeom prst="rect">
            <a:avLst/>
          </a:prstGeom>
        </p:spPr>
      </p:pic>
      <p:cxnSp>
        <p:nvCxnSpPr>
          <p:cNvPr id="10" name="直線矢印コネクタ 9"/>
          <p:cNvCxnSpPr>
            <a:stCxn id="7" idx="3"/>
            <a:endCxn id="8" idx="1"/>
          </p:cNvCxnSpPr>
          <p:nvPr/>
        </p:nvCxnSpPr>
        <p:spPr>
          <a:xfrm flipV="1">
            <a:off x="2001702" y="4411894"/>
            <a:ext cx="901651" cy="646313"/>
          </a:xfrm>
          <a:prstGeom prst="straightConnector1">
            <a:avLst/>
          </a:prstGeom>
          <a:ln w="44450">
            <a:tailEnd type="triangle" w="lg" len="lg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直線矢印コネクタ 10"/>
          <p:cNvCxnSpPr>
            <a:stCxn id="7" idx="3"/>
            <a:endCxn id="9" idx="1"/>
          </p:cNvCxnSpPr>
          <p:nvPr/>
        </p:nvCxnSpPr>
        <p:spPr>
          <a:xfrm>
            <a:off x="2001702" y="5058207"/>
            <a:ext cx="901652" cy="1068351"/>
          </a:xfrm>
          <a:prstGeom prst="straightConnector1">
            <a:avLst/>
          </a:prstGeom>
          <a:ln w="44450">
            <a:tailEnd type="triangle" w="lg" len="lg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2" name="図 11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263" y="3984942"/>
            <a:ext cx="853903" cy="853903"/>
          </a:xfrm>
          <a:prstGeom prst="rect">
            <a:avLst/>
          </a:prstGeom>
        </p:spPr>
      </p:pic>
      <p:cxnSp>
        <p:nvCxnSpPr>
          <p:cNvPr id="13" name="直線矢印コネクタ 12"/>
          <p:cNvCxnSpPr>
            <a:stCxn id="8" idx="3"/>
            <a:endCxn id="12" idx="1"/>
          </p:cNvCxnSpPr>
          <p:nvPr/>
        </p:nvCxnSpPr>
        <p:spPr>
          <a:xfrm>
            <a:off x="3757256" y="4411894"/>
            <a:ext cx="526007" cy="0"/>
          </a:xfrm>
          <a:prstGeom prst="straightConnector1">
            <a:avLst/>
          </a:prstGeom>
          <a:ln w="44450">
            <a:tailEnd type="triangle" w="lg" len="lg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円/楕円 13"/>
          <p:cNvSpPr/>
          <p:nvPr/>
        </p:nvSpPr>
        <p:spPr>
          <a:xfrm rot="18783370">
            <a:off x="2307647" y="4689402"/>
            <a:ext cx="3352800" cy="1059325"/>
          </a:xfrm>
          <a:prstGeom prst="ellipse">
            <a:avLst/>
          </a:prstGeom>
          <a:noFill/>
          <a:ln w="76200">
            <a:solidFill>
              <a:schemeClr val="accent6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4425696" y="5114659"/>
            <a:ext cx="4620768" cy="120032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ja-JP" sz="2400" dirty="0"/>
              <a:t>Contain </a:t>
            </a:r>
            <a:r>
              <a:rPr lang="en-US" altLang="ja-JP" sz="2400" dirty="0" smtClean="0"/>
              <a:t>both the </a:t>
            </a:r>
            <a:r>
              <a:rPr lang="en-US" altLang="ja-JP" sz="2400" b="1" dirty="0"/>
              <a:t>same version </a:t>
            </a:r>
            <a:r>
              <a:rPr lang="en-US" altLang="ja-JP" sz="2400" dirty="0" smtClean="0"/>
              <a:t>and the </a:t>
            </a:r>
            <a:r>
              <a:rPr lang="en-US" altLang="ja-JP" sz="2400" b="1" dirty="0" smtClean="0"/>
              <a:t>different versions</a:t>
            </a:r>
            <a:br>
              <a:rPr lang="en-US" altLang="ja-JP" sz="2400" b="1" dirty="0" smtClean="0"/>
            </a:br>
            <a:r>
              <a:rPr lang="en-US" altLang="ja-JP" sz="2400" dirty="0" smtClean="0"/>
              <a:t>of </a:t>
            </a:r>
            <a:r>
              <a:rPr lang="en-US" altLang="ja-JP" sz="2400" dirty="0"/>
              <a:t>the same library</a:t>
            </a:r>
            <a:endParaRPr kumimoji="1" lang="ja-JP" altLang="en-US" sz="24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4284781" y="4227227"/>
            <a:ext cx="7686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solidFill>
                  <a:schemeClr val="bg1"/>
                </a:solidFill>
              </a:rPr>
              <a:t>Ver.1</a:t>
            </a:r>
            <a:endParaRPr kumimoji="1" lang="ja-JP" altLang="en-US" sz="2000" dirty="0">
              <a:solidFill>
                <a:schemeClr val="bg1"/>
              </a:solidFill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2903353" y="5902652"/>
            <a:ext cx="7686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solidFill>
                  <a:schemeClr val="bg1"/>
                </a:solidFill>
              </a:rPr>
              <a:t>Ver.2</a:t>
            </a:r>
            <a:endParaRPr kumimoji="1" lang="ja-JP" altLang="en-US" sz="2000" dirty="0">
              <a:solidFill>
                <a:schemeClr val="bg1"/>
              </a:solidFill>
            </a:endParaRPr>
          </a:p>
        </p:txBody>
      </p:sp>
      <p:pic>
        <p:nvPicPr>
          <p:cNvPr id="19" name="図 18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3353" y="4829387"/>
            <a:ext cx="853903" cy="853903"/>
          </a:xfrm>
          <a:prstGeom prst="rect">
            <a:avLst/>
          </a:prstGeom>
        </p:spPr>
      </p:pic>
      <p:sp>
        <p:nvSpPr>
          <p:cNvPr id="20" name="テキスト ボックス 19"/>
          <p:cNvSpPr txBox="1"/>
          <p:nvPr/>
        </p:nvSpPr>
        <p:spPr>
          <a:xfrm>
            <a:off x="2903352" y="5032433"/>
            <a:ext cx="7686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solidFill>
                  <a:schemeClr val="bg1"/>
                </a:solidFill>
              </a:rPr>
              <a:t>Ver.1</a:t>
            </a:r>
            <a:endParaRPr kumimoji="1" lang="ja-JP" altLang="en-US" sz="2000" dirty="0">
              <a:solidFill>
                <a:schemeClr val="bg1"/>
              </a:solidFill>
            </a:endParaRPr>
          </a:p>
        </p:txBody>
      </p:sp>
      <p:cxnSp>
        <p:nvCxnSpPr>
          <p:cNvPr id="21" name="直線矢印コネクタ 20"/>
          <p:cNvCxnSpPr>
            <a:endCxn id="20" idx="1"/>
          </p:cNvCxnSpPr>
          <p:nvPr/>
        </p:nvCxnSpPr>
        <p:spPr>
          <a:xfrm>
            <a:off x="2001701" y="5049865"/>
            <a:ext cx="901651" cy="182623"/>
          </a:xfrm>
          <a:prstGeom prst="straightConnector1">
            <a:avLst/>
          </a:prstGeom>
          <a:ln w="44450">
            <a:tailEnd type="triangle" w="lg" len="lg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133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Concluding remarks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34963" y="1484784"/>
            <a:ext cx="8485509" cy="4641379"/>
          </a:xfrm>
        </p:spPr>
        <p:txBody>
          <a:bodyPr/>
          <a:lstStyle/>
          <a:p>
            <a:r>
              <a:rPr lang="en-US" altLang="ja-JP" dirty="0" smtClean="0"/>
              <a:t>About 5,000 jar </a:t>
            </a:r>
            <a:r>
              <a:rPr lang="en-US" altLang="ja-JP" dirty="0"/>
              <a:t>files in the </a:t>
            </a:r>
            <a:r>
              <a:rPr lang="en-US" altLang="ja-JP" dirty="0" smtClean="0"/>
              <a:t>Maven</a:t>
            </a:r>
            <a:r>
              <a:rPr lang="ja-JP" altLang="en-US" dirty="0"/>
              <a:t> </a:t>
            </a:r>
            <a:r>
              <a:rPr lang="en-US" altLang="ja-JP" dirty="0" smtClean="0"/>
              <a:t>Central repository </a:t>
            </a:r>
            <a:r>
              <a:rPr lang="en-US" altLang="ja-JP" dirty="0"/>
              <a:t>contain other jar </a:t>
            </a:r>
            <a:r>
              <a:rPr lang="en-US" altLang="ja-JP" dirty="0" smtClean="0"/>
              <a:t>files</a:t>
            </a:r>
          </a:p>
          <a:p>
            <a:r>
              <a:rPr lang="en-US" altLang="ja-JP" dirty="0" smtClean="0"/>
              <a:t>About </a:t>
            </a:r>
            <a:r>
              <a:rPr lang="en-US" altLang="ja-JP" dirty="0"/>
              <a:t>470 of them </a:t>
            </a:r>
            <a:r>
              <a:rPr lang="en-US" altLang="ja-JP" dirty="0" smtClean="0"/>
              <a:t>contains </a:t>
            </a:r>
            <a:br>
              <a:rPr lang="en-US" altLang="ja-JP" dirty="0" smtClean="0"/>
            </a:br>
            <a:r>
              <a:rPr lang="en-US" altLang="ja-JP" dirty="0" smtClean="0"/>
              <a:t>duplicate libraries</a:t>
            </a:r>
          </a:p>
          <a:p>
            <a:r>
              <a:rPr kumimoji="1" lang="en-US" altLang="ja-JP" dirty="0" smtClean="0"/>
              <a:t>Most of inner jar files are also found as Maven components</a:t>
            </a:r>
          </a:p>
          <a:p>
            <a:pPr lvl="1"/>
            <a:r>
              <a:rPr lang="en-US" altLang="ja-JP" dirty="0" smtClean="0"/>
              <a:t>There are still possibility of further duplications.</a:t>
            </a:r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A9487-41CD-4167-9354-C769EEF36E5F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8681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Future </a:t>
            </a:r>
            <a:r>
              <a:rPr lang="en-US" altLang="ja-JP" dirty="0" smtClean="0"/>
              <a:t>works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Find </a:t>
            </a:r>
            <a:r>
              <a:rPr lang="en-US" altLang="ja-JP" dirty="0"/>
              <a:t>duplications of jar files and class files </a:t>
            </a:r>
            <a:r>
              <a:rPr lang="en-US" altLang="ja-JP" dirty="0" smtClean="0"/>
              <a:t>in distributed </a:t>
            </a:r>
            <a:r>
              <a:rPr lang="en-US" altLang="ja-JP" dirty="0"/>
              <a:t>software </a:t>
            </a:r>
            <a:r>
              <a:rPr lang="en-US" altLang="ja-JP" dirty="0" smtClean="0"/>
              <a:t>applications</a:t>
            </a:r>
          </a:p>
          <a:p>
            <a:pPr lvl="1"/>
            <a:r>
              <a:rPr lang="en-US" altLang="ja-JP" dirty="0" smtClean="0"/>
              <a:t>eclipse, </a:t>
            </a:r>
            <a:r>
              <a:rPr lang="en-US" altLang="ja-JP" dirty="0" err="1" smtClean="0"/>
              <a:t>JBoss</a:t>
            </a:r>
            <a:r>
              <a:rPr lang="en-US" altLang="ja-JP" dirty="0" smtClean="0"/>
              <a:t>, …</a:t>
            </a:r>
          </a:p>
          <a:p>
            <a:r>
              <a:rPr lang="en-US" altLang="ja-JP" dirty="0" smtClean="0"/>
              <a:t>Analyze the behavior of the software which contains duplicated libraries</a:t>
            </a:r>
          </a:p>
          <a:p>
            <a:pPr lvl="1"/>
            <a:r>
              <a:rPr lang="en-US" altLang="ja-JP" dirty="0"/>
              <a:t>Understanding the </a:t>
            </a:r>
            <a:r>
              <a:rPr lang="en-US" altLang="ja-JP" dirty="0" smtClean="0"/>
              <a:t>impact of duplication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A9487-41CD-4167-9354-C769EEF36E5F}" type="slidenum">
              <a:rPr kumimoji="1" lang="ja-JP" altLang="en-US" smtClean="0"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9987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HIDDEN</a:t>
            </a:r>
            <a:endParaRPr kumimoji="1" lang="ja-JP" altLang="en-US" dirty="0"/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A9487-41CD-4167-9354-C769EEF36E5F}" type="slidenum">
              <a:rPr kumimoji="1" lang="ja-JP" altLang="en-US" smtClean="0"/>
              <a:t>17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0162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A9487-41CD-4167-9354-C769EEF36E5F}" type="slidenum">
              <a:rPr kumimoji="1" lang="ja-JP" altLang="en-US" smtClean="0"/>
              <a:t>18</a:t>
            </a:fld>
            <a:endParaRPr kumimoji="1" lang="ja-JP" altLang="en-US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6444" y="2948223"/>
            <a:ext cx="1714500" cy="1714500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7607" y="2810471"/>
            <a:ext cx="1714500" cy="1714500"/>
          </a:xfrm>
          <a:prstGeom prst="rect">
            <a:avLst/>
          </a:prstGeom>
        </p:spPr>
      </p:pic>
      <p:grpSp>
        <p:nvGrpSpPr>
          <p:cNvPr id="7" name="グループ化 6"/>
          <p:cNvGrpSpPr/>
          <p:nvPr/>
        </p:nvGrpSpPr>
        <p:grpSpPr>
          <a:xfrm>
            <a:off x="5489815" y="4364665"/>
            <a:ext cx="2223827" cy="2053842"/>
            <a:chOff x="79775" y="3186871"/>
            <a:chExt cx="3338496" cy="3083308"/>
          </a:xfrm>
        </p:grpSpPr>
        <p:pic>
          <p:nvPicPr>
            <p:cNvPr id="8" name="図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4963" y="3186871"/>
              <a:ext cx="3083308" cy="3083308"/>
            </a:xfrm>
            <a:prstGeom prst="rect">
              <a:avLst/>
            </a:prstGeom>
          </p:spPr>
        </p:pic>
        <p:sp>
          <p:nvSpPr>
            <p:cNvPr id="9" name="テキスト ボックス 8"/>
            <p:cNvSpPr txBox="1"/>
            <p:nvPr/>
          </p:nvSpPr>
          <p:spPr>
            <a:xfrm>
              <a:off x="79775" y="4493419"/>
              <a:ext cx="2914741" cy="693070"/>
            </a:xfrm>
            <a:prstGeom prst="rect">
              <a:avLst/>
            </a:prstGeom>
            <a:scene3d>
              <a:camera prst="orthographicFront">
                <a:rot lat="1460595" lon="3112662" rev="740718"/>
              </a:camera>
              <a:lightRig rig="threePt" dir="t"/>
            </a:scene3d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2400" dirty="0" smtClean="0">
                  <a:latin typeface="Lucida Sans" panose="020B0602030504020204" pitchFamily="34" charset="0"/>
                </a:rPr>
                <a:t>Java archive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33158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Inner Jar Files</a:t>
            </a:r>
            <a:endParaRPr kumimoji="1" lang="ja-JP" altLang="en-US" dirty="0"/>
          </a:p>
        </p:txBody>
      </p:sp>
      <p:sp>
        <p:nvSpPr>
          <p:cNvPr id="8" name="コンテンツ プレースホルダー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A9487-41CD-4167-9354-C769EEF36E5F}" type="slidenum">
              <a:rPr kumimoji="1" lang="ja-JP" altLang="en-US" smtClean="0"/>
              <a:t>19</a:t>
            </a:fld>
            <a:endParaRPr kumimoji="1" lang="ja-JP" altLang="en-US"/>
          </a:p>
        </p:txBody>
      </p:sp>
      <p:sp>
        <p:nvSpPr>
          <p:cNvPr id="5" name="フローチャート: 磁気ディスク 4"/>
          <p:cNvSpPr/>
          <p:nvPr/>
        </p:nvSpPr>
        <p:spPr>
          <a:xfrm>
            <a:off x="6347392" y="2252849"/>
            <a:ext cx="2473080" cy="2017541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kumimoji="1" lang="en-US" altLang="ja-JP" sz="3200" dirty="0" smtClean="0"/>
              <a:t>Maven2</a:t>
            </a:r>
            <a:endParaRPr kumimoji="1" lang="ja-JP" altLang="en-US" sz="32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45481" y="2876900"/>
            <a:ext cx="3601233" cy="76944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599,498 top-level jar files</a:t>
            </a:r>
            <a:r>
              <a:rPr kumimoji="1" lang="en-US" altLang="ja-JP" sz="2000" dirty="0" smtClean="0"/>
              <a:t/>
            </a:r>
            <a:br>
              <a:rPr kumimoji="1" lang="en-US" altLang="ja-JP" sz="2000" dirty="0" smtClean="0"/>
            </a:br>
            <a:r>
              <a:rPr kumimoji="1" lang="en-US" altLang="ja-JP" sz="2000" dirty="0" smtClean="0"/>
              <a:t>(without duplications)</a:t>
            </a:r>
            <a:endParaRPr kumimoji="1" lang="ja-JP" altLang="en-US" sz="20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341246" y="4109611"/>
            <a:ext cx="683199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 defTabSz="360000">
              <a:buFont typeface="Arial" panose="020B0604020202020204" pitchFamily="34" charset="0"/>
              <a:buChar char="•"/>
            </a:pPr>
            <a:r>
              <a:rPr lang="en-US" altLang="ja-JP" sz="2400" b="1" dirty="0" smtClean="0"/>
              <a:t>4747</a:t>
            </a:r>
            <a:r>
              <a:rPr lang="en-US" altLang="ja-JP" sz="2400" dirty="0" smtClean="0"/>
              <a:t> contains jar file inside</a:t>
            </a:r>
          </a:p>
          <a:p>
            <a:pPr marL="742950" lvl="1" indent="-285750" defTabSz="360000">
              <a:buFont typeface="Arial" panose="020B0604020202020204" pitchFamily="34" charset="0"/>
              <a:buChar char="•"/>
            </a:pPr>
            <a:r>
              <a:rPr lang="en-US" altLang="ja-JP" sz="2400" dirty="0" smtClean="0"/>
              <a:t>Max: 		282 inner jar files</a:t>
            </a:r>
          </a:p>
          <a:p>
            <a:pPr marL="742950" lvl="1" indent="-285750" defTabSz="360000">
              <a:buFont typeface="Arial" panose="020B0604020202020204" pitchFamily="34" charset="0"/>
              <a:buChar char="•"/>
            </a:pPr>
            <a:r>
              <a:rPr lang="en-US" altLang="ja-JP" sz="2400" dirty="0" smtClean="0"/>
              <a:t>Median:	2</a:t>
            </a:r>
          </a:p>
          <a:p>
            <a:pPr marL="742950" lvl="1" indent="-285750" defTabSz="360000">
              <a:buFont typeface="Arial" panose="020B0604020202020204" pitchFamily="34" charset="0"/>
              <a:buChar char="•"/>
            </a:pPr>
            <a:r>
              <a:rPr lang="en-US" altLang="ja-JP" sz="2400" dirty="0" smtClean="0"/>
              <a:t>Min:			1    (in 1833  of top-level jar files)</a:t>
            </a:r>
          </a:p>
        </p:txBody>
      </p:sp>
    </p:spTree>
    <p:extLst>
      <p:ext uri="{BB962C8B-B14F-4D97-AF65-F5344CB8AC3E}">
        <p14:creationId xmlns:p14="http://schemas.microsoft.com/office/powerpoint/2010/main" val="3444768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Reusing </a:t>
            </a:r>
            <a:r>
              <a:rPr lang="en-US" altLang="ja-JP" dirty="0" smtClean="0"/>
              <a:t>a library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Reuse existing libraries by copying them into </a:t>
            </a:r>
            <a:r>
              <a:rPr lang="en-US" altLang="ja-JP" dirty="0"/>
              <a:t>the software development </a:t>
            </a:r>
            <a:r>
              <a:rPr lang="en-US" altLang="ja-JP" dirty="0" smtClean="0"/>
              <a:t>project</a:t>
            </a:r>
          </a:p>
          <a:p>
            <a:r>
              <a:rPr lang="en-US" altLang="ja-JP" dirty="0" smtClean="0"/>
              <a:t>Black-box reuse</a:t>
            </a:r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A9487-41CD-4167-9354-C769EEF36E5F}" type="slidenum">
              <a:rPr kumimoji="1" lang="ja-JP" altLang="en-US" smtClean="0"/>
              <a:t>2</a:t>
            </a:fld>
            <a:endParaRPr kumimoji="1" lang="ja-JP" altLang="en-US"/>
          </a:p>
        </p:txBody>
      </p:sp>
      <p:grpSp>
        <p:nvGrpSpPr>
          <p:cNvPr id="17" name="グループ化 16"/>
          <p:cNvGrpSpPr/>
          <p:nvPr/>
        </p:nvGrpSpPr>
        <p:grpSpPr>
          <a:xfrm>
            <a:off x="1400610" y="3805473"/>
            <a:ext cx="2411971" cy="2411971"/>
            <a:chOff x="1164794" y="4036134"/>
            <a:chExt cx="2239748" cy="2239748"/>
          </a:xfrm>
        </p:grpSpPr>
        <p:pic>
          <p:nvPicPr>
            <p:cNvPr id="15" name="図 1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64794" y="4036134"/>
              <a:ext cx="2239748" cy="2239748"/>
            </a:xfrm>
            <a:prstGeom prst="rect">
              <a:avLst/>
            </a:prstGeom>
          </p:spPr>
        </p:pic>
        <p:sp>
          <p:nvSpPr>
            <p:cNvPr id="16" name="テキスト ボックス 15"/>
            <p:cNvSpPr txBox="1"/>
            <p:nvPr/>
          </p:nvSpPr>
          <p:spPr>
            <a:xfrm>
              <a:off x="1417009" y="5056286"/>
              <a:ext cx="1569222" cy="485860"/>
            </a:xfrm>
            <a:prstGeom prst="rect">
              <a:avLst/>
            </a:prstGeom>
            <a:scene3d>
              <a:camera prst="orthographicFront">
                <a:rot lat="20697857" lon="2453876" rev="281484"/>
              </a:camera>
              <a:lightRig rig="threePt" dir="t"/>
            </a:scene3d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2800" dirty="0" smtClean="0">
                  <a:latin typeface="Lucida Sans" panose="020B0602030504020204" pitchFamily="34" charset="0"/>
                </a:rPr>
                <a:t>Software</a:t>
              </a:r>
              <a:endParaRPr kumimoji="1" lang="ja-JP" altLang="en-US" sz="2800" dirty="0">
                <a:latin typeface="Lucida Sans" panose="020B0602030504020204" pitchFamily="34" charset="0"/>
              </a:endParaRPr>
            </a:p>
          </p:txBody>
        </p:sp>
      </p:grpSp>
      <p:sp>
        <p:nvSpPr>
          <p:cNvPr id="18" name="下カーブ矢印 17"/>
          <p:cNvSpPr/>
          <p:nvPr/>
        </p:nvSpPr>
        <p:spPr>
          <a:xfrm flipH="1">
            <a:off x="3366710" y="4290721"/>
            <a:ext cx="1627886" cy="555787"/>
          </a:xfrm>
          <a:prstGeom prst="curvedDownArrow">
            <a:avLst>
              <a:gd name="adj1" fmla="val 41441"/>
              <a:gd name="adj2" fmla="val 110228"/>
              <a:gd name="adj3" fmla="val 38413"/>
            </a:avLst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512001" y="3805473"/>
            <a:ext cx="1236906" cy="46166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ja-JP" sz="2400" dirty="0" smtClean="0"/>
              <a:t>Copy</a:t>
            </a:r>
            <a:endParaRPr kumimoji="1" lang="ja-JP" altLang="en-US" sz="2400" dirty="0"/>
          </a:p>
        </p:txBody>
      </p:sp>
      <p:sp>
        <p:nvSpPr>
          <p:cNvPr id="22" name="直方体 21"/>
          <p:cNvSpPr/>
          <p:nvPr/>
        </p:nvSpPr>
        <p:spPr>
          <a:xfrm>
            <a:off x="5079588" y="4129469"/>
            <a:ext cx="2860806" cy="2140710"/>
          </a:xfrm>
          <a:prstGeom prst="cube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dirty="0" smtClean="0"/>
              <a:t>THE</a:t>
            </a:r>
            <a:br>
              <a:rPr kumimoji="1" lang="en-US" altLang="ja-JP" sz="2400" dirty="0" smtClean="0"/>
            </a:br>
            <a:r>
              <a:rPr kumimoji="1" lang="en-US" altLang="ja-JP" sz="2400" dirty="0" smtClean="0"/>
              <a:t>USEFUL LIBRARY</a:t>
            </a:r>
          </a:p>
        </p:txBody>
      </p:sp>
    </p:spTree>
    <p:extLst>
      <p:ext uri="{BB962C8B-B14F-4D97-AF65-F5344CB8AC3E}">
        <p14:creationId xmlns:p14="http://schemas.microsoft.com/office/powerpoint/2010/main" val="2928274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Duplication of Inner Jar Files</a:t>
            </a:r>
            <a:endParaRPr kumimoji="1" lang="ja-JP" altLang="en-US" dirty="0"/>
          </a:p>
        </p:txBody>
      </p:sp>
      <p:graphicFrame>
        <p:nvGraphicFramePr>
          <p:cNvPr id="6" name="コンテンツ プレースホルダー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222357"/>
              </p:ext>
            </p:extLst>
          </p:nvPr>
        </p:nvGraphicFramePr>
        <p:xfrm>
          <a:off x="217755" y="1715961"/>
          <a:ext cx="8855252" cy="18288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660280"/>
                <a:gridCol w="1816255"/>
                <a:gridCol w="1081405"/>
                <a:gridCol w="1677788"/>
                <a:gridCol w="1059693"/>
                <a:gridCol w="1559831"/>
              </a:tblGrid>
              <a:tr h="185420"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2400" b="0" dirty="0" smtClean="0"/>
                        <a:t>Top-level</a:t>
                      </a:r>
                      <a:endParaRPr kumimoji="1" lang="ja-JP" altLang="en-US" sz="2400" b="0" dirty="0"/>
                    </a:p>
                  </a:txBody>
                  <a:tcPr anchor="b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Contains</a:t>
                      </a:r>
                      <a:br>
                        <a:rPr kumimoji="1" lang="en-US" altLang="ja-JP" sz="2400" dirty="0" smtClean="0"/>
                      </a:br>
                      <a:r>
                        <a:rPr kumimoji="1" lang="en-US" altLang="ja-JP" sz="2400" dirty="0" smtClean="0"/>
                        <a:t> Inner jar</a:t>
                      </a:r>
                      <a:endParaRPr kumimoji="1" lang="ja-JP" altLang="en-US" sz="2400" dirty="0"/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Having Duplication</a:t>
                      </a:r>
                      <a:endParaRPr kumimoji="1" lang="ja-JP" altLang="en-US" sz="24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Total</a:t>
                      </a:r>
                      <a:endParaRPr kumimoji="1" lang="ja-JP" altLang="en-US" sz="2400" dirty="0"/>
                    </a:p>
                  </a:txBody>
                  <a:tcPr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42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1" dirty="0" smtClean="0">
                          <a:solidFill>
                            <a:schemeClr val="bg1"/>
                          </a:solidFill>
                        </a:rPr>
                        <a:t>Same</a:t>
                      </a:r>
                      <a:endParaRPr kumimoji="1" lang="ja-JP" alt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1" dirty="0" smtClean="0">
                          <a:solidFill>
                            <a:schemeClr val="bg1"/>
                          </a:solidFill>
                        </a:rPr>
                        <a:t>Different</a:t>
                      </a:r>
                      <a:endParaRPr kumimoji="1" lang="ja-JP" alt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1" dirty="0" smtClean="0">
                          <a:solidFill>
                            <a:schemeClr val="bg1"/>
                          </a:solidFill>
                        </a:rPr>
                        <a:t>Both</a:t>
                      </a:r>
                      <a:endParaRPr kumimoji="1" lang="ja-JP" alt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#files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4,747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105</a:t>
                      </a:r>
                      <a:endParaRPr kumimoji="1" lang="ja-JP" altLang="en-US" sz="2400" dirty="0"/>
                    </a:p>
                  </a:txBody>
                  <a:tcP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394</a:t>
                      </a:r>
                      <a:endParaRPr kumimoji="1" lang="ja-JP" altLang="en-US" sz="2400" dirty="0"/>
                    </a:p>
                  </a:txBody>
                  <a:tcP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30</a:t>
                      </a:r>
                      <a:endParaRPr kumimoji="1" lang="ja-JP" altLang="en-US" sz="2400" dirty="0"/>
                    </a:p>
                  </a:txBody>
                  <a:tcP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469</a:t>
                      </a:r>
                      <a:endParaRPr kumimoji="1" lang="ja-JP" altLang="en-US" sz="2400" dirty="0"/>
                    </a:p>
                  </a:txBody>
                  <a:tcP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#projects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886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39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49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14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73</a:t>
                      </a:r>
                      <a:endParaRPr kumimoji="1" lang="ja-JP" alt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A9487-41CD-4167-9354-C769EEF36E5F}" type="slidenum">
              <a:rPr kumimoji="1" lang="ja-JP" altLang="en-US" smtClean="0"/>
              <a:t>20</a:t>
            </a:fld>
            <a:endParaRPr kumimoji="1" lang="ja-JP" altLang="en-US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3980" y="3775388"/>
            <a:ext cx="1077913" cy="1077913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1210" y="3770328"/>
            <a:ext cx="1077913" cy="1077913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0955" y="5285505"/>
            <a:ext cx="1077913" cy="1077913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1209" y="5285504"/>
            <a:ext cx="1077913" cy="1077913"/>
          </a:xfrm>
          <a:prstGeom prst="rect">
            <a:avLst/>
          </a:prstGeom>
        </p:spPr>
      </p:pic>
      <p:sp>
        <p:nvSpPr>
          <p:cNvPr id="3" name="正方形/長方形 2"/>
          <p:cNvSpPr/>
          <p:nvPr/>
        </p:nvSpPr>
        <p:spPr>
          <a:xfrm>
            <a:off x="193863" y="3901673"/>
            <a:ext cx="2406428" cy="40011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altLang="ja-JP" sz="2000" dirty="0"/>
              <a:t>The </a:t>
            </a:r>
            <a:r>
              <a:rPr lang="en-US" altLang="ja-JP" sz="2000" b="1" dirty="0"/>
              <a:t>same version </a:t>
            </a:r>
            <a:endParaRPr lang="ja-JP" altLang="en-US" sz="2000" dirty="0"/>
          </a:p>
        </p:txBody>
      </p:sp>
      <p:sp>
        <p:nvSpPr>
          <p:cNvPr id="12" name="正方形/長方形 11"/>
          <p:cNvSpPr/>
          <p:nvPr/>
        </p:nvSpPr>
        <p:spPr>
          <a:xfrm>
            <a:off x="193863" y="5345635"/>
            <a:ext cx="2917786" cy="40011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altLang="ja-JP" sz="2000" dirty="0"/>
              <a:t>The </a:t>
            </a:r>
            <a:r>
              <a:rPr lang="en-US" altLang="ja-JP" sz="2000" b="1" dirty="0"/>
              <a:t>different versions </a:t>
            </a:r>
            <a:endParaRPr lang="ja-JP" altLang="en-US" sz="20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93863" y="4277691"/>
            <a:ext cx="478688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/>
              <a:t>Having the same file name and</a:t>
            </a:r>
            <a:br>
              <a:rPr lang="en-US" altLang="ja-JP" sz="2400" dirty="0" smtClean="0"/>
            </a:br>
            <a:r>
              <a:rPr lang="en-US" altLang="ja-JP" sz="2400" dirty="0" smtClean="0"/>
              <a:t>the same file hash of the contents</a:t>
            </a:r>
            <a:endParaRPr kumimoji="1" lang="ja-JP" altLang="en-US" sz="24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22502" y="5645155"/>
            <a:ext cx="454964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/>
              <a:t>Having the same file </a:t>
            </a:r>
            <a:r>
              <a:rPr lang="en-US" altLang="ja-JP" sz="2400" dirty="0" smtClean="0"/>
              <a:t>name with </a:t>
            </a:r>
            <a:br>
              <a:rPr lang="en-US" altLang="ja-JP" sz="2400" dirty="0" smtClean="0"/>
            </a:br>
            <a:r>
              <a:rPr lang="en-US" altLang="ja-JP" sz="2400" dirty="0" smtClean="0"/>
              <a:t>the </a:t>
            </a:r>
            <a:r>
              <a:rPr lang="en-US" altLang="ja-JP" sz="2400" dirty="0"/>
              <a:t>exception of version names</a:t>
            </a:r>
            <a:endParaRPr kumimoji="1" lang="ja-JP" altLang="en-US" sz="24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6663522" y="4277691"/>
            <a:ext cx="1338828" cy="64633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altLang="ja-JP" dirty="0"/>
              <a:t>llibA-1.0.jar</a:t>
            </a:r>
          </a:p>
          <a:p>
            <a:r>
              <a:rPr lang="en-US" altLang="ja-JP" dirty="0"/>
              <a:t>hash:3bf7</a:t>
            </a:r>
            <a:endParaRPr lang="ja-JP" altLang="en-US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4980751" y="4299013"/>
            <a:ext cx="1338828" cy="64633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altLang="ja-JP" dirty="0" smtClean="0"/>
              <a:t>llibA-1.0.jar</a:t>
            </a:r>
          </a:p>
          <a:p>
            <a:r>
              <a:rPr kumimoji="1" lang="en-US" altLang="ja-JP" dirty="0" smtClean="0"/>
              <a:t>hash:3bf7</a:t>
            </a:r>
            <a:endParaRPr kumimoji="1" lang="ja-JP" altLang="en-US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4980751" y="5810580"/>
            <a:ext cx="1338828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altLang="ja-JP" dirty="0" smtClean="0"/>
              <a:t>llibB-1.0.jar</a:t>
            </a:r>
            <a:endParaRPr kumimoji="1" lang="ja-JP" altLang="en-US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6663522" y="5810580"/>
            <a:ext cx="1338828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altLang="ja-JP" dirty="0" smtClean="0"/>
              <a:t>llibB-1.2.jar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57715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Duplication of Inner Jar Files</a:t>
            </a:r>
            <a:endParaRPr kumimoji="1" lang="ja-JP" altLang="en-US" dirty="0"/>
          </a:p>
        </p:txBody>
      </p:sp>
      <p:graphicFrame>
        <p:nvGraphicFramePr>
          <p:cNvPr id="6" name="コンテンツ プレースホルダー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1303571"/>
              </p:ext>
            </p:extLst>
          </p:nvPr>
        </p:nvGraphicFramePr>
        <p:xfrm>
          <a:off x="217755" y="1715961"/>
          <a:ext cx="8855252" cy="18288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660280"/>
                <a:gridCol w="1816255"/>
                <a:gridCol w="1081405"/>
                <a:gridCol w="1677788"/>
                <a:gridCol w="1059693"/>
                <a:gridCol w="1559831"/>
              </a:tblGrid>
              <a:tr h="185420"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2400" b="0" dirty="0" smtClean="0"/>
                        <a:t>Top-level</a:t>
                      </a:r>
                      <a:endParaRPr kumimoji="1" lang="ja-JP" altLang="en-US" sz="2400" b="0" dirty="0"/>
                    </a:p>
                  </a:txBody>
                  <a:tcPr anchor="b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Contains</a:t>
                      </a:r>
                      <a:br>
                        <a:rPr kumimoji="1" lang="en-US" altLang="ja-JP" sz="2400" dirty="0" smtClean="0"/>
                      </a:br>
                      <a:r>
                        <a:rPr kumimoji="1" lang="en-US" altLang="ja-JP" sz="2400" dirty="0" smtClean="0"/>
                        <a:t> Inner jar</a:t>
                      </a:r>
                      <a:endParaRPr kumimoji="1" lang="ja-JP" altLang="en-US" sz="2400" dirty="0"/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Having Duplication</a:t>
                      </a:r>
                      <a:endParaRPr kumimoji="1" lang="ja-JP" altLang="en-US" sz="24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Total</a:t>
                      </a:r>
                      <a:endParaRPr kumimoji="1" lang="ja-JP" altLang="en-US" sz="2400" dirty="0"/>
                    </a:p>
                  </a:txBody>
                  <a:tcPr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42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1" dirty="0" smtClean="0">
                          <a:solidFill>
                            <a:schemeClr val="bg1"/>
                          </a:solidFill>
                        </a:rPr>
                        <a:t>Same</a:t>
                      </a:r>
                      <a:endParaRPr kumimoji="1" lang="ja-JP" alt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1" dirty="0" smtClean="0">
                          <a:solidFill>
                            <a:schemeClr val="bg1"/>
                          </a:solidFill>
                        </a:rPr>
                        <a:t>Different</a:t>
                      </a:r>
                      <a:endParaRPr kumimoji="1" lang="ja-JP" alt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1" dirty="0" smtClean="0">
                          <a:solidFill>
                            <a:schemeClr val="bg1"/>
                          </a:solidFill>
                        </a:rPr>
                        <a:t>Both</a:t>
                      </a:r>
                      <a:endParaRPr kumimoji="1" lang="ja-JP" alt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#files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4,747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105</a:t>
                      </a:r>
                      <a:endParaRPr kumimoji="1" lang="ja-JP" altLang="en-US" sz="2400" dirty="0"/>
                    </a:p>
                  </a:txBody>
                  <a:tcP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394</a:t>
                      </a:r>
                      <a:endParaRPr kumimoji="1" lang="ja-JP" altLang="en-US" sz="2400" dirty="0"/>
                    </a:p>
                  </a:txBody>
                  <a:tcP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30</a:t>
                      </a:r>
                      <a:endParaRPr kumimoji="1" lang="ja-JP" altLang="en-US" sz="2400" dirty="0"/>
                    </a:p>
                  </a:txBody>
                  <a:tcP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469</a:t>
                      </a:r>
                      <a:endParaRPr kumimoji="1" lang="ja-JP" altLang="en-US" sz="2400" dirty="0"/>
                    </a:p>
                  </a:txBody>
                  <a:tcP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#projects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886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39</a:t>
                      </a:r>
                      <a:endParaRPr kumimoji="1" lang="ja-JP" altLang="en-US" sz="2400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49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14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73</a:t>
                      </a:r>
                      <a:endParaRPr kumimoji="1" lang="ja-JP" alt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A9487-41CD-4167-9354-C769EEF36E5F}" type="slidenum">
              <a:rPr kumimoji="1" lang="ja-JP" altLang="en-US" smtClean="0"/>
              <a:t>21</a:t>
            </a:fld>
            <a:endParaRPr kumimoji="1" lang="ja-JP" altLang="en-US"/>
          </a:p>
        </p:txBody>
      </p:sp>
      <p:sp>
        <p:nvSpPr>
          <p:cNvPr id="3" name="角丸四角形吹き出し 2"/>
          <p:cNvSpPr/>
          <p:nvPr/>
        </p:nvSpPr>
        <p:spPr>
          <a:xfrm>
            <a:off x="621792" y="3984942"/>
            <a:ext cx="4620768" cy="2468245"/>
          </a:xfrm>
          <a:prstGeom prst="wedgeRoundRectCallout">
            <a:avLst>
              <a:gd name="adj1" fmla="val 28044"/>
              <a:gd name="adj2" fmla="val -66916"/>
              <a:gd name="adj3" fmla="val 16667"/>
            </a:avLst>
          </a:prstGeom>
          <a:solidFill>
            <a:schemeClr val="accent3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077" y="4411894"/>
            <a:ext cx="1292625" cy="1292625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3353" y="3984942"/>
            <a:ext cx="853903" cy="853903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3354" y="5581510"/>
            <a:ext cx="853903" cy="853903"/>
          </a:xfrm>
          <a:prstGeom prst="rect">
            <a:avLst/>
          </a:prstGeom>
        </p:spPr>
      </p:pic>
      <p:cxnSp>
        <p:nvCxnSpPr>
          <p:cNvPr id="10" name="直線矢印コネクタ 9"/>
          <p:cNvCxnSpPr>
            <a:stCxn id="7" idx="3"/>
            <a:endCxn id="8" idx="1"/>
          </p:cNvCxnSpPr>
          <p:nvPr/>
        </p:nvCxnSpPr>
        <p:spPr>
          <a:xfrm flipV="1">
            <a:off x="2001702" y="4411894"/>
            <a:ext cx="901651" cy="646313"/>
          </a:xfrm>
          <a:prstGeom prst="straightConnector1">
            <a:avLst/>
          </a:prstGeom>
          <a:ln w="44450">
            <a:tailEnd type="triangle" w="lg" len="lg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直線矢印コネクタ 10"/>
          <p:cNvCxnSpPr>
            <a:stCxn id="7" idx="3"/>
            <a:endCxn id="9" idx="1"/>
          </p:cNvCxnSpPr>
          <p:nvPr/>
        </p:nvCxnSpPr>
        <p:spPr>
          <a:xfrm>
            <a:off x="2001702" y="5058207"/>
            <a:ext cx="901652" cy="950255"/>
          </a:xfrm>
          <a:prstGeom prst="straightConnector1">
            <a:avLst/>
          </a:prstGeom>
          <a:ln w="44450">
            <a:tailEnd type="triangle" w="lg" len="lg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2" name="図 11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263" y="3984942"/>
            <a:ext cx="853903" cy="853903"/>
          </a:xfrm>
          <a:prstGeom prst="rect">
            <a:avLst/>
          </a:prstGeom>
        </p:spPr>
      </p:pic>
      <p:cxnSp>
        <p:nvCxnSpPr>
          <p:cNvPr id="13" name="直線矢印コネクタ 12"/>
          <p:cNvCxnSpPr>
            <a:stCxn id="8" idx="3"/>
            <a:endCxn id="12" idx="1"/>
          </p:cNvCxnSpPr>
          <p:nvPr/>
        </p:nvCxnSpPr>
        <p:spPr>
          <a:xfrm>
            <a:off x="3757256" y="4411894"/>
            <a:ext cx="526007" cy="0"/>
          </a:xfrm>
          <a:prstGeom prst="straightConnector1">
            <a:avLst/>
          </a:prstGeom>
          <a:ln w="44450">
            <a:tailEnd type="triangle" w="lg" len="lg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円/楕円 14"/>
          <p:cNvSpPr/>
          <p:nvPr/>
        </p:nvSpPr>
        <p:spPr>
          <a:xfrm rot="18783370">
            <a:off x="2307647" y="4689402"/>
            <a:ext cx="3352800" cy="1059325"/>
          </a:xfrm>
          <a:prstGeom prst="ellipse">
            <a:avLst/>
          </a:prstGeom>
          <a:noFill/>
          <a:ln w="76200">
            <a:solidFill>
              <a:schemeClr val="accent6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4871784" y="5230517"/>
            <a:ext cx="3803904" cy="83099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ja-JP" sz="2400" dirty="0" smtClean="0"/>
              <a:t>Contain </a:t>
            </a:r>
            <a:r>
              <a:rPr lang="en-US" altLang="ja-JP" sz="2400" dirty="0"/>
              <a:t>the </a:t>
            </a:r>
            <a:r>
              <a:rPr lang="en-US" altLang="ja-JP" sz="2400" b="1" dirty="0" smtClean="0"/>
              <a:t>same version </a:t>
            </a:r>
            <a:r>
              <a:rPr lang="en-US" altLang="ja-JP" sz="2400" dirty="0"/>
              <a:t>of the same library</a:t>
            </a:r>
            <a:endParaRPr kumimoji="1" lang="ja-JP" altLang="en-US" sz="24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4284781" y="4227227"/>
            <a:ext cx="7686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solidFill>
                  <a:schemeClr val="bg1"/>
                </a:solidFill>
              </a:rPr>
              <a:t>Ver.1</a:t>
            </a:r>
            <a:endParaRPr kumimoji="1" lang="ja-JP" altLang="en-US" sz="2000" dirty="0">
              <a:solidFill>
                <a:schemeClr val="bg1"/>
              </a:solidFill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2903353" y="5784556"/>
            <a:ext cx="7686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solidFill>
                  <a:schemeClr val="bg1"/>
                </a:solidFill>
              </a:rPr>
              <a:t>Ver.1</a:t>
            </a:r>
            <a:endParaRPr kumimoji="1" lang="ja-JP" alt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3869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Duplication of Inner Jar Files</a:t>
            </a:r>
            <a:endParaRPr kumimoji="1" lang="ja-JP" altLang="en-US" dirty="0"/>
          </a:p>
        </p:txBody>
      </p:sp>
      <p:graphicFrame>
        <p:nvGraphicFramePr>
          <p:cNvPr id="6" name="コンテンツ プレースホルダー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2977083"/>
              </p:ext>
            </p:extLst>
          </p:nvPr>
        </p:nvGraphicFramePr>
        <p:xfrm>
          <a:off x="217755" y="1715961"/>
          <a:ext cx="8855252" cy="18288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660280"/>
                <a:gridCol w="1816255"/>
                <a:gridCol w="1081405"/>
                <a:gridCol w="1677788"/>
                <a:gridCol w="1059693"/>
                <a:gridCol w="1559831"/>
              </a:tblGrid>
              <a:tr h="185420"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2400" b="0" dirty="0" smtClean="0"/>
                        <a:t>Top-level</a:t>
                      </a:r>
                      <a:endParaRPr kumimoji="1" lang="ja-JP" altLang="en-US" sz="2400" b="0" dirty="0"/>
                    </a:p>
                  </a:txBody>
                  <a:tcPr anchor="b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Contains</a:t>
                      </a:r>
                      <a:br>
                        <a:rPr kumimoji="1" lang="en-US" altLang="ja-JP" sz="2400" dirty="0" smtClean="0"/>
                      </a:br>
                      <a:r>
                        <a:rPr kumimoji="1" lang="en-US" altLang="ja-JP" sz="2400" dirty="0" smtClean="0"/>
                        <a:t> Inner jar</a:t>
                      </a:r>
                      <a:endParaRPr kumimoji="1" lang="ja-JP" altLang="en-US" sz="2400" dirty="0"/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Having Duplication</a:t>
                      </a:r>
                      <a:endParaRPr kumimoji="1" lang="ja-JP" altLang="en-US" sz="24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Total</a:t>
                      </a:r>
                      <a:endParaRPr kumimoji="1" lang="ja-JP" altLang="en-US" sz="2400" dirty="0"/>
                    </a:p>
                  </a:txBody>
                  <a:tcPr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42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1" dirty="0" smtClean="0">
                          <a:solidFill>
                            <a:schemeClr val="bg1"/>
                          </a:solidFill>
                        </a:rPr>
                        <a:t>Same</a:t>
                      </a:r>
                      <a:endParaRPr kumimoji="1" lang="ja-JP" alt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1" dirty="0" smtClean="0">
                          <a:solidFill>
                            <a:schemeClr val="bg1"/>
                          </a:solidFill>
                        </a:rPr>
                        <a:t>Different</a:t>
                      </a:r>
                      <a:endParaRPr kumimoji="1" lang="ja-JP" alt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1" dirty="0" smtClean="0">
                          <a:solidFill>
                            <a:schemeClr val="bg1"/>
                          </a:solidFill>
                        </a:rPr>
                        <a:t>Both</a:t>
                      </a:r>
                      <a:endParaRPr kumimoji="1" lang="ja-JP" alt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#files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4,747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105</a:t>
                      </a:r>
                      <a:endParaRPr kumimoji="1" lang="ja-JP" altLang="en-US" sz="2400" dirty="0"/>
                    </a:p>
                  </a:txBody>
                  <a:tcP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394</a:t>
                      </a:r>
                      <a:endParaRPr kumimoji="1" lang="ja-JP" altLang="en-US" sz="2400" dirty="0"/>
                    </a:p>
                  </a:txBody>
                  <a:tcP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30</a:t>
                      </a:r>
                      <a:endParaRPr kumimoji="1" lang="ja-JP" altLang="en-US" sz="2400" dirty="0"/>
                    </a:p>
                  </a:txBody>
                  <a:tcP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469</a:t>
                      </a:r>
                      <a:endParaRPr kumimoji="1" lang="ja-JP" altLang="en-US" sz="2400" dirty="0"/>
                    </a:p>
                  </a:txBody>
                  <a:tcP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#projects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886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39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49</a:t>
                      </a:r>
                      <a:endParaRPr kumimoji="1" lang="ja-JP" altLang="en-US" sz="2400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14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73</a:t>
                      </a:r>
                      <a:endParaRPr kumimoji="1" lang="ja-JP" alt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A9487-41CD-4167-9354-C769EEF36E5F}" type="slidenum">
              <a:rPr kumimoji="1" lang="ja-JP" altLang="en-US" smtClean="0"/>
              <a:t>22</a:t>
            </a:fld>
            <a:endParaRPr kumimoji="1" lang="ja-JP" altLang="en-US"/>
          </a:p>
        </p:txBody>
      </p:sp>
      <p:sp>
        <p:nvSpPr>
          <p:cNvPr id="5" name="角丸四角形吹き出し 4"/>
          <p:cNvSpPr/>
          <p:nvPr/>
        </p:nvSpPr>
        <p:spPr>
          <a:xfrm>
            <a:off x="621792" y="3984942"/>
            <a:ext cx="4620768" cy="2468245"/>
          </a:xfrm>
          <a:prstGeom prst="wedgeRoundRectCallout">
            <a:avLst>
              <a:gd name="adj1" fmla="val 53902"/>
              <a:gd name="adj2" fmla="val -66916"/>
              <a:gd name="adj3" fmla="val 16667"/>
            </a:avLst>
          </a:prstGeom>
          <a:solidFill>
            <a:schemeClr val="accent3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077" y="4411894"/>
            <a:ext cx="1292625" cy="1292625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3353" y="3984942"/>
            <a:ext cx="853903" cy="853903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3354" y="5581510"/>
            <a:ext cx="853903" cy="853903"/>
          </a:xfrm>
          <a:prstGeom prst="rect">
            <a:avLst/>
          </a:prstGeom>
        </p:spPr>
      </p:pic>
      <p:cxnSp>
        <p:nvCxnSpPr>
          <p:cNvPr id="10" name="直線矢印コネクタ 9"/>
          <p:cNvCxnSpPr>
            <a:stCxn id="7" idx="3"/>
            <a:endCxn id="8" idx="1"/>
          </p:cNvCxnSpPr>
          <p:nvPr/>
        </p:nvCxnSpPr>
        <p:spPr>
          <a:xfrm flipV="1">
            <a:off x="2001702" y="4411894"/>
            <a:ext cx="901651" cy="646313"/>
          </a:xfrm>
          <a:prstGeom prst="straightConnector1">
            <a:avLst/>
          </a:prstGeom>
          <a:ln w="44450">
            <a:tailEnd type="triangle" w="lg" len="lg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直線矢印コネクタ 10"/>
          <p:cNvCxnSpPr>
            <a:stCxn id="7" idx="3"/>
            <a:endCxn id="9" idx="1"/>
          </p:cNvCxnSpPr>
          <p:nvPr/>
        </p:nvCxnSpPr>
        <p:spPr>
          <a:xfrm>
            <a:off x="2001702" y="5058207"/>
            <a:ext cx="901652" cy="950255"/>
          </a:xfrm>
          <a:prstGeom prst="straightConnector1">
            <a:avLst/>
          </a:prstGeom>
          <a:ln w="44450">
            <a:tailEnd type="triangle" w="lg" len="lg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2" name="図 11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263" y="3984942"/>
            <a:ext cx="853903" cy="853903"/>
          </a:xfrm>
          <a:prstGeom prst="rect">
            <a:avLst/>
          </a:prstGeom>
        </p:spPr>
      </p:pic>
      <p:cxnSp>
        <p:nvCxnSpPr>
          <p:cNvPr id="13" name="直線矢印コネクタ 12"/>
          <p:cNvCxnSpPr>
            <a:stCxn id="8" idx="3"/>
            <a:endCxn id="12" idx="1"/>
          </p:cNvCxnSpPr>
          <p:nvPr/>
        </p:nvCxnSpPr>
        <p:spPr>
          <a:xfrm>
            <a:off x="3757256" y="4411894"/>
            <a:ext cx="526007" cy="0"/>
          </a:xfrm>
          <a:prstGeom prst="straightConnector1">
            <a:avLst/>
          </a:prstGeom>
          <a:ln w="44450">
            <a:tailEnd type="triangle" w="lg" len="lg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円/楕円 13"/>
          <p:cNvSpPr/>
          <p:nvPr/>
        </p:nvSpPr>
        <p:spPr>
          <a:xfrm rot="18783370">
            <a:off x="2307647" y="4689402"/>
            <a:ext cx="3352800" cy="1059325"/>
          </a:xfrm>
          <a:prstGeom prst="ellipse">
            <a:avLst/>
          </a:prstGeom>
          <a:noFill/>
          <a:ln w="76200">
            <a:solidFill>
              <a:schemeClr val="accent6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4425696" y="5128106"/>
            <a:ext cx="4620768" cy="83099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ja-JP" sz="2400" dirty="0" smtClean="0"/>
              <a:t>Contain </a:t>
            </a:r>
            <a:r>
              <a:rPr lang="en-US" altLang="ja-JP" sz="2400" dirty="0"/>
              <a:t>the </a:t>
            </a:r>
            <a:r>
              <a:rPr lang="en-US" altLang="ja-JP" sz="2400" b="1" dirty="0" smtClean="0"/>
              <a:t>different versions </a:t>
            </a:r>
            <a:r>
              <a:rPr lang="en-US" altLang="ja-JP" sz="2400" dirty="0"/>
              <a:t>of the same library</a:t>
            </a:r>
            <a:endParaRPr kumimoji="1" lang="ja-JP" altLang="en-US" sz="24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284781" y="4227227"/>
            <a:ext cx="7686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solidFill>
                  <a:schemeClr val="bg1"/>
                </a:solidFill>
              </a:rPr>
              <a:t>Ver.1</a:t>
            </a:r>
            <a:endParaRPr kumimoji="1" lang="ja-JP" altLang="en-US" sz="2000" dirty="0">
              <a:solidFill>
                <a:schemeClr val="bg1"/>
              </a:solidFill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2903353" y="5784556"/>
            <a:ext cx="7686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solidFill>
                  <a:schemeClr val="bg1"/>
                </a:solidFill>
              </a:rPr>
              <a:t>Ver.</a:t>
            </a:r>
            <a:r>
              <a:rPr kumimoji="1" lang="en-US" altLang="ja-JP" sz="2000" b="1" dirty="0" smtClean="0">
                <a:solidFill>
                  <a:schemeClr val="bg1"/>
                </a:solidFill>
              </a:rPr>
              <a:t>2</a:t>
            </a:r>
            <a:endParaRPr kumimoji="1" lang="ja-JP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174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Duplication of Inner Jar Files</a:t>
            </a:r>
            <a:endParaRPr kumimoji="1" lang="ja-JP" altLang="en-US" dirty="0"/>
          </a:p>
        </p:txBody>
      </p:sp>
      <p:graphicFrame>
        <p:nvGraphicFramePr>
          <p:cNvPr id="6" name="コンテンツ プレースホルダー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0082659"/>
              </p:ext>
            </p:extLst>
          </p:nvPr>
        </p:nvGraphicFramePr>
        <p:xfrm>
          <a:off x="217755" y="1715961"/>
          <a:ext cx="8855252" cy="18288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660280"/>
                <a:gridCol w="1816255"/>
                <a:gridCol w="1081405"/>
                <a:gridCol w="1677788"/>
                <a:gridCol w="1059693"/>
                <a:gridCol w="1559831"/>
              </a:tblGrid>
              <a:tr h="185420"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2400" b="0" dirty="0" smtClean="0"/>
                        <a:t>Top-level</a:t>
                      </a:r>
                      <a:endParaRPr kumimoji="1" lang="ja-JP" altLang="en-US" sz="2400" b="0" dirty="0"/>
                    </a:p>
                  </a:txBody>
                  <a:tcPr anchor="b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Contains</a:t>
                      </a:r>
                      <a:br>
                        <a:rPr kumimoji="1" lang="en-US" altLang="ja-JP" sz="2400" dirty="0" smtClean="0"/>
                      </a:br>
                      <a:r>
                        <a:rPr kumimoji="1" lang="en-US" altLang="ja-JP" sz="2400" dirty="0" smtClean="0"/>
                        <a:t> Inner jar</a:t>
                      </a:r>
                      <a:endParaRPr kumimoji="1" lang="ja-JP" altLang="en-US" sz="2400" dirty="0"/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Having Duplication</a:t>
                      </a:r>
                      <a:endParaRPr kumimoji="1" lang="ja-JP" altLang="en-US" sz="24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Total</a:t>
                      </a:r>
                      <a:endParaRPr kumimoji="1" lang="ja-JP" altLang="en-US" sz="2400" dirty="0"/>
                    </a:p>
                  </a:txBody>
                  <a:tcPr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42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1" dirty="0" smtClean="0">
                          <a:solidFill>
                            <a:schemeClr val="bg1"/>
                          </a:solidFill>
                        </a:rPr>
                        <a:t>Same</a:t>
                      </a:r>
                      <a:endParaRPr kumimoji="1" lang="ja-JP" alt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1" dirty="0" smtClean="0">
                          <a:solidFill>
                            <a:schemeClr val="bg1"/>
                          </a:solidFill>
                        </a:rPr>
                        <a:t>Different</a:t>
                      </a:r>
                      <a:endParaRPr kumimoji="1" lang="ja-JP" alt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1" dirty="0" smtClean="0">
                          <a:solidFill>
                            <a:schemeClr val="bg1"/>
                          </a:solidFill>
                        </a:rPr>
                        <a:t>Both</a:t>
                      </a:r>
                      <a:endParaRPr kumimoji="1" lang="ja-JP" alt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#files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4,747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105</a:t>
                      </a:r>
                      <a:endParaRPr kumimoji="1" lang="ja-JP" altLang="en-US" sz="2400" dirty="0"/>
                    </a:p>
                  </a:txBody>
                  <a:tcP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394</a:t>
                      </a:r>
                      <a:endParaRPr kumimoji="1" lang="ja-JP" altLang="en-US" sz="2400" dirty="0"/>
                    </a:p>
                  </a:txBody>
                  <a:tcP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30</a:t>
                      </a:r>
                      <a:endParaRPr kumimoji="1" lang="ja-JP" altLang="en-US" sz="2400" dirty="0"/>
                    </a:p>
                  </a:txBody>
                  <a:tcP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469</a:t>
                      </a:r>
                      <a:endParaRPr kumimoji="1" lang="ja-JP" altLang="en-US" sz="2400" dirty="0"/>
                    </a:p>
                  </a:txBody>
                  <a:tcP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#projects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886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39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49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14</a:t>
                      </a:r>
                      <a:endParaRPr kumimoji="1" lang="ja-JP" altLang="en-US" sz="2400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73</a:t>
                      </a:r>
                      <a:endParaRPr kumimoji="1" lang="ja-JP" alt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A9487-41CD-4167-9354-C769EEF36E5F}" type="slidenum">
              <a:rPr kumimoji="1" lang="ja-JP" altLang="en-US" smtClean="0"/>
              <a:t>23</a:t>
            </a:fld>
            <a:endParaRPr kumimoji="1" lang="ja-JP" altLang="en-US"/>
          </a:p>
        </p:txBody>
      </p:sp>
      <p:sp>
        <p:nvSpPr>
          <p:cNvPr id="5" name="角丸四角形吹き出し 4"/>
          <p:cNvSpPr/>
          <p:nvPr/>
        </p:nvSpPr>
        <p:spPr>
          <a:xfrm>
            <a:off x="621792" y="3984942"/>
            <a:ext cx="4620768" cy="2468245"/>
          </a:xfrm>
          <a:prstGeom prst="wedgeRoundRectCallout">
            <a:avLst>
              <a:gd name="adj1" fmla="val 87147"/>
              <a:gd name="adj2" fmla="val -67410"/>
              <a:gd name="adj3" fmla="val 16667"/>
            </a:avLst>
          </a:prstGeom>
          <a:solidFill>
            <a:schemeClr val="accent3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077" y="4411894"/>
            <a:ext cx="1292625" cy="1292625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3353" y="3984942"/>
            <a:ext cx="853903" cy="853903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3354" y="5699606"/>
            <a:ext cx="853903" cy="853903"/>
          </a:xfrm>
          <a:prstGeom prst="rect">
            <a:avLst/>
          </a:prstGeom>
        </p:spPr>
      </p:pic>
      <p:cxnSp>
        <p:nvCxnSpPr>
          <p:cNvPr id="10" name="直線矢印コネクタ 9"/>
          <p:cNvCxnSpPr>
            <a:stCxn id="7" idx="3"/>
            <a:endCxn id="8" idx="1"/>
          </p:cNvCxnSpPr>
          <p:nvPr/>
        </p:nvCxnSpPr>
        <p:spPr>
          <a:xfrm flipV="1">
            <a:off x="2001702" y="4411894"/>
            <a:ext cx="901651" cy="646313"/>
          </a:xfrm>
          <a:prstGeom prst="straightConnector1">
            <a:avLst/>
          </a:prstGeom>
          <a:ln w="44450">
            <a:tailEnd type="triangle" w="lg" len="lg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直線矢印コネクタ 10"/>
          <p:cNvCxnSpPr>
            <a:stCxn id="7" idx="3"/>
            <a:endCxn id="9" idx="1"/>
          </p:cNvCxnSpPr>
          <p:nvPr/>
        </p:nvCxnSpPr>
        <p:spPr>
          <a:xfrm>
            <a:off x="2001702" y="5058207"/>
            <a:ext cx="901652" cy="1068351"/>
          </a:xfrm>
          <a:prstGeom prst="straightConnector1">
            <a:avLst/>
          </a:prstGeom>
          <a:ln w="44450">
            <a:tailEnd type="triangle" w="lg" len="lg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2" name="図 11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263" y="3984942"/>
            <a:ext cx="853903" cy="853903"/>
          </a:xfrm>
          <a:prstGeom prst="rect">
            <a:avLst/>
          </a:prstGeom>
        </p:spPr>
      </p:pic>
      <p:cxnSp>
        <p:nvCxnSpPr>
          <p:cNvPr id="13" name="直線矢印コネクタ 12"/>
          <p:cNvCxnSpPr>
            <a:stCxn id="8" idx="3"/>
            <a:endCxn id="12" idx="1"/>
          </p:cNvCxnSpPr>
          <p:nvPr/>
        </p:nvCxnSpPr>
        <p:spPr>
          <a:xfrm>
            <a:off x="3757256" y="4411894"/>
            <a:ext cx="526007" cy="0"/>
          </a:xfrm>
          <a:prstGeom prst="straightConnector1">
            <a:avLst/>
          </a:prstGeom>
          <a:ln w="44450">
            <a:tailEnd type="triangle" w="lg" len="lg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円/楕円 13"/>
          <p:cNvSpPr/>
          <p:nvPr/>
        </p:nvSpPr>
        <p:spPr>
          <a:xfrm rot="18783370">
            <a:off x="2307647" y="4689402"/>
            <a:ext cx="3352800" cy="1059325"/>
          </a:xfrm>
          <a:prstGeom prst="ellipse">
            <a:avLst/>
          </a:prstGeom>
          <a:noFill/>
          <a:ln w="76200">
            <a:solidFill>
              <a:schemeClr val="accent6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4425696" y="5114659"/>
            <a:ext cx="4620768" cy="120032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ja-JP" sz="2400" dirty="0"/>
              <a:t>Contain </a:t>
            </a:r>
            <a:r>
              <a:rPr lang="en-US" altLang="ja-JP" sz="2400" dirty="0" smtClean="0"/>
              <a:t>both the </a:t>
            </a:r>
            <a:r>
              <a:rPr lang="en-US" altLang="ja-JP" sz="2400" b="1" dirty="0"/>
              <a:t>same version </a:t>
            </a:r>
            <a:r>
              <a:rPr lang="en-US" altLang="ja-JP" sz="2400" dirty="0" smtClean="0"/>
              <a:t>and the </a:t>
            </a:r>
            <a:r>
              <a:rPr lang="en-US" altLang="ja-JP" sz="2400" b="1" dirty="0" smtClean="0"/>
              <a:t>different versions</a:t>
            </a:r>
            <a:br>
              <a:rPr lang="en-US" altLang="ja-JP" sz="2400" b="1" dirty="0" smtClean="0"/>
            </a:br>
            <a:r>
              <a:rPr lang="en-US" altLang="ja-JP" sz="2400" dirty="0" smtClean="0"/>
              <a:t>of </a:t>
            </a:r>
            <a:r>
              <a:rPr lang="en-US" altLang="ja-JP" sz="2400" dirty="0"/>
              <a:t>the same library</a:t>
            </a:r>
            <a:endParaRPr kumimoji="1" lang="ja-JP" altLang="en-US" sz="24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4284781" y="4227227"/>
            <a:ext cx="7686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solidFill>
                  <a:schemeClr val="bg1"/>
                </a:solidFill>
              </a:rPr>
              <a:t>Ver.1</a:t>
            </a:r>
            <a:endParaRPr kumimoji="1" lang="ja-JP" altLang="en-US" sz="2000" dirty="0">
              <a:solidFill>
                <a:schemeClr val="bg1"/>
              </a:solidFill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2903353" y="5902652"/>
            <a:ext cx="7686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solidFill>
                  <a:schemeClr val="bg1"/>
                </a:solidFill>
              </a:rPr>
              <a:t>Ver.2</a:t>
            </a:r>
            <a:endParaRPr kumimoji="1" lang="ja-JP" altLang="en-US" sz="2000" dirty="0">
              <a:solidFill>
                <a:schemeClr val="bg1"/>
              </a:solidFill>
            </a:endParaRPr>
          </a:p>
        </p:txBody>
      </p:sp>
      <p:pic>
        <p:nvPicPr>
          <p:cNvPr id="19" name="図 18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3353" y="4829387"/>
            <a:ext cx="853903" cy="853903"/>
          </a:xfrm>
          <a:prstGeom prst="rect">
            <a:avLst/>
          </a:prstGeom>
        </p:spPr>
      </p:pic>
      <p:sp>
        <p:nvSpPr>
          <p:cNvPr id="20" name="テキスト ボックス 19"/>
          <p:cNvSpPr txBox="1"/>
          <p:nvPr/>
        </p:nvSpPr>
        <p:spPr>
          <a:xfrm>
            <a:off x="2903352" y="5032433"/>
            <a:ext cx="7686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solidFill>
                  <a:schemeClr val="bg1"/>
                </a:solidFill>
              </a:rPr>
              <a:t>Ver.1</a:t>
            </a:r>
            <a:endParaRPr kumimoji="1" lang="ja-JP" altLang="en-US" sz="2000" dirty="0">
              <a:solidFill>
                <a:schemeClr val="bg1"/>
              </a:solidFill>
            </a:endParaRPr>
          </a:p>
        </p:txBody>
      </p:sp>
      <p:cxnSp>
        <p:nvCxnSpPr>
          <p:cNvPr id="21" name="直線矢印コネクタ 20"/>
          <p:cNvCxnSpPr>
            <a:endCxn id="20" idx="1"/>
          </p:cNvCxnSpPr>
          <p:nvPr/>
        </p:nvCxnSpPr>
        <p:spPr>
          <a:xfrm>
            <a:off x="2001701" y="5049865"/>
            <a:ext cx="901651" cy="182623"/>
          </a:xfrm>
          <a:prstGeom prst="straightConnector1">
            <a:avLst/>
          </a:prstGeom>
          <a:ln w="44450">
            <a:tailEnd type="triangle" w="lg" len="lg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3727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Library in Java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JAR files (Java archive file</a:t>
            </a:r>
            <a:r>
              <a:rPr lang="en-US" altLang="ja-JP" dirty="0"/>
              <a:t>) </a:t>
            </a:r>
            <a:r>
              <a:rPr lang="en-US" altLang="ja-JP" dirty="0" smtClean="0"/>
              <a:t>are built </a:t>
            </a:r>
            <a:r>
              <a:rPr lang="en-US" altLang="ja-JP" dirty="0"/>
              <a:t>on the ZIP file format </a:t>
            </a:r>
            <a:endParaRPr lang="en-US" altLang="ja-JP" dirty="0" smtClean="0"/>
          </a:p>
          <a:p>
            <a:r>
              <a:rPr lang="en-US" altLang="ja-JP" dirty="0" smtClean="0"/>
              <a:t>A</a:t>
            </a:r>
            <a:r>
              <a:rPr kumimoji="1" lang="en-US" altLang="ja-JP" dirty="0" smtClean="0"/>
              <a:t> Ja</a:t>
            </a:r>
            <a:r>
              <a:rPr lang="en-US" altLang="ja-JP" dirty="0" smtClean="0"/>
              <a:t>r file can contain </a:t>
            </a:r>
            <a:r>
              <a:rPr lang="en-US" altLang="ja-JP" dirty="0"/>
              <a:t>another jar </a:t>
            </a:r>
            <a:r>
              <a:rPr lang="en-US" altLang="ja-JP" dirty="0" smtClean="0"/>
              <a:t>file inside.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A9487-41CD-4167-9354-C769EEF36E5F}" type="slidenum">
              <a:rPr kumimoji="1" lang="ja-JP" altLang="en-US" smtClean="0"/>
              <a:t>3</a:t>
            </a:fld>
            <a:endParaRPr kumimoji="1" lang="ja-JP" altLang="en-US"/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8435" y="3813527"/>
            <a:ext cx="853903" cy="853903"/>
          </a:xfrm>
          <a:prstGeom prst="rect">
            <a:avLst/>
          </a:prstGeom>
        </p:spPr>
      </p:pic>
      <p:pic>
        <p:nvPicPr>
          <p:cNvPr id="11" name="図 10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6464" y="5038858"/>
            <a:ext cx="853903" cy="853903"/>
          </a:xfrm>
          <a:prstGeom prst="rect">
            <a:avLst/>
          </a:prstGeom>
        </p:spPr>
      </p:pic>
      <p:pic>
        <p:nvPicPr>
          <p:cNvPr id="13" name="図 12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475" y="3805473"/>
            <a:ext cx="853903" cy="853903"/>
          </a:xfrm>
          <a:prstGeom prst="rect">
            <a:avLst/>
          </a:prstGeom>
        </p:spPr>
      </p:pic>
      <p:pic>
        <p:nvPicPr>
          <p:cNvPr id="15" name="図 14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5784" y="4719567"/>
            <a:ext cx="853903" cy="853903"/>
          </a:xfrm>
          <a:prstGeom prst="rect">
            <a:avLst/>
          </a:prstGeom>
        </p:spPr>
      </p:pic>
      <p:grpSp>
        <p:nvGrpSpPr>
          <p:cNvPr id="12" name="グループ化 11"/>
          <p:cNvGrpSpPr/>
          <p:nvPr/>
        </p:nvGrpSpPr>
        <p:grpSpPr>
          <a:xfrm>
            <a:off x="5489815" y="4364665"/>
            <a:ext cx="2223827" cy="2053842"/>
            <a:chOff x="79775" y="3186871"/>
            <a:chExt cx="3338496" cy="3083308"/>
          </a:xfrm>
        </p:grpSpPr>
        <p:pic>
          <p:nvPicPr>
            <p:cNvPr id="16" name="図 1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4963" y="3186871"/>
              <a:ext cx="3083308" cy="3083308"/>
            </a:xfrm>
            <a:prstGeom prst="rect">
              <a:avLst/>
            </a:prstGeom>
          </p:spPr>
        </p:pic>
        <p:sp>
          <p:nvSpPr>
            <p:cNvPr id="17" name="テキスト ボックス 16"/>
            <p:cNvSpPr txBox="1"/>
            <p:nvPr/>
          </p:nvSpPr>
          <p:spPr>
            <a:xfrm>
              <a:off x="79775" y="4493419"/>
              <a:ext cx="2914741" cy="693070"/>
            </a:xfrm>
            <a:prstGeom prst="rect">
              <a:avLst/>
            </a:prstGeom>
            <a:scene3d>
              <a:camera prst="orthographicFront">
                <a:rot lat="1460595" lon="3112662" rev="740718"/>
              </a:camera>
              <a:lightRig rig="threePt" dir="t"/>
            </a:scene3d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2400" dirty="0" smtClean="0">
                  <a:latin typeface="Lucida Sans" panose="020B0602030504020204" pitchFamily="34" charset="0"/>
                </a:rPr>
                <a:t>Java archive</a:t>
              </a:r>
            </a:p>
          </p:txBody>
        </p:sp>
      </p:grpSp>
      <p:sp>
        <p:nvSpPr>
          <p:cNvPr id="19" name="直方体 18"/>
          <p:cNvSpPr/>
          <p:nvPr/>
        </p:nvSpPr>
        <p:spPr>
          <a:xfrm>
            <a:off x="5079588" y="4129469"/>
            <a:ext cx="2860806" cy="2140710"/>
          </a:xfrm>
          <a:prstGeom prst="cube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dirty="0" smtClean="0"/>
              <a:t>THE</a:t>
            </a:r>
            <a:br>
              <a:rPr kumimoji="1" lang="en-US" altLang="ja-JP" sz="2400" dirty="0" smtClean="0"/>
            </a:br>
            <a:r>
              <a:rPr kumimoji="1" lang="en-US" altLang="ja-JP" sz="2400" dirty="0" smtClean="0"/>
              <a:t>USEFUL LIBRARY</a:t>
            </a:r>
          </a:p>
        </p:txBody>
      </p:sp>
      <p:sp>
        <p:nvSpPr>
          <p:cNvPr id="5" name="右矢印 4"/>
          <p:cNvSpPr/>
          <p:nvPr/>
        </p:nvSpPr>
        <p:spPr>
          <a:xfrm rot="11700000">
            <a:off x="3801874" y="4536046"/>
            <a:ext cx="1440729" cy="795873"/>
          </a:xfrm>
          <a:prstGeom prst="rightArrow">
            <a:avLst>
              <a:gd name="adj1" fmla="val 32424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91602" y="5391586"/>
            <a:ext cx="214513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2800" dirty="0" smtClean="0"/>
              <a:t>jar files</a:t>
            </a:r>
          </a:p>
          <a:p>
            <a:pPr algn="ctr"/>
            <a:r>
              <a:rPr lang="en-US" altLang="ja-JP" sz="2800" dirty="0" smtClean="0"/>
              <a:t>in the library</a:t>
            </a:r>
            <a:endParaRPr kumimoji="1" lang="ja-JP" altLang="en-US" sz="2800" dirty="0"/>
          </a:p>
        </p:txBody>
      </p:sp>
      <p:sp>
        <p:nvSpPr>
          <p:cNvPr id="20" name="右矢印 19"/>
          <p:cNvSpPr/>
          <p:nvPr/>
        </p:nvSpPr>
        <p:spPr>
          <a:xfrm rot="10800000">
            <a:off x="1631377" y="4005329"/>
            <a:ext cx="628017" cy="494823"/>
          </a:xfrm>
          <a:prstGeom prst="rightArrow">
            <a:avLst>
              <a:gd name="adj1" fmla="val 32424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3579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5" grpId="0" animBg="1"/>
      <p:bldP spid="6" grpId="0"/>
      <p:bldP spid="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Duplication of jar files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Since a </a:t>
            </a:r>
            <a:r>
              <a:rPr lang="en-US" altLang="ja-JP" dirty="0"/>
              <a:t>Jar file can contain another jar file </a:t>
            </a:r>
            <a:r>
              <a:rPr lang="en-US" altLang="ja-JP" dirty="0" smtClean="0"/>
              <a:t>inside, they can be duplicated</a:t>
            </a:r>
          </a:p>
          <a:p>
            <a:pPr lvl="2"/>
            <a:endParaRPr lang="en-US" altLang="ja-JP" dirty="0"/>
          </a:p>
          <a:p>
            <a:pPr lvl="2"/>
            <a:endParaRPr lang="en-US" altLang="ja-JP" dirty="0" smtClean="0"/>
          </a:p>
          <a:p>
            <a:endParaRPr lang="en-US" altLang="ja-JP" dirty="0" smtClean="0"/>
          </a:p>
          <a:p>
            <a:r>
              <a:rPr lang="en-US" altLang="ja-JP" dirty="0" smtClean="0"/>
              <a:t>Jar files in another jar file might cause further duplication</a:t>
            </a:r>
            <a:endParaRPr lang="ja-JP" altLang="en-US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A9487-41CD-4167-9354-C769EEF36E5F}" type="slidenum">
              <a:rPr kumimoji="1" lang="ja-JP" altLang="en-US" smtClean="0"/>
              <a:t>4</a:t>
            </a:fld>
            <a:endParaRPr kumimoji="1" lang="ja-JP" altLang="en-US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4317" y="2467601"/>
            <a:ext cx="853903" cy="853903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9889" y="2474621"/>
            <a:ext cx="853903" cy="853903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4317" y="3177734"/>
            <a:ext cx="853903" cy="853903"/>
          </a:xfrm>
          <a:prstGeom prst="rect">
            <a:avLst/>
          </a:prstGeom>
        </p:spPr>
      </p:pic>
      <p:cxnSp>
        <p:nvCxnSpPr>
          <p:cNvPr id="11" name="直線矢印コネクタ 10"/>
          <p:cNvCxnSpPr>
            <a:endCxn id="6" idx="1"/>
          </p:cNvCxnSpPr>
          <p:nvPr/>
        </p:nvCxnSpPr>
        <p:spPr>
          <a:xfrm flipV="1">
            <a:off x="3185274" y="2894553"/>
            <a:ext cx="649043" cy="426951"/>
          </a:xfrm>
          <a:prstGeom prst="straightConnector1">
            <a:avLst/>
          </a:prstGeom>
          <a:ln w="44450">
            <a:tailEnd type="triangle" w="lg" len="lg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直線矢印コネクタ 12"/>
          <p:cNvCxnSpPr>
            <a:endCxn id="9" idx="1"/>
          </p:cNvCxnSpPr>
          <p:nvPr/>
        </p:nvCxnSpPr>
        <p:spPr>
          <a:xfrm>
            <a:off x="3185274" y="3321504"/>
            <a:ext cx="649043" cy="283182"/>
          </a:xfrm>
          <a:prstGeom prst="straightConnector1">
            <a:avLst/>
          </a:prstGeom>
          <a:ln w="44450">
            <a:tailEnd type="triangle" w="lg" len="lg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直線矢印コネクタ 13"/>
          <p:cNvCxnSpPr>
            <a:stCxn id="6" idx="3"/>
            <a:endCxn id="8" idx="1"/>
          </p:cNvCxnSpPr>
          <p:nvPr/>
        </p:nvCxnSpPr>
        <p:spPr>
          <a:xfrm>
            <a:off x="4688220" y="2894553"/>
            <a:ext cx="671669" cy="7020"/>
          </a:xfrm>
          <a:prstGeom prst="straightConnector1">
            <a:avLst/>
          </a:prstGeom>
          <a:ln w="44450">
            <a:tailEnd type="triangle" w="lg" len="lg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23" name="グループ化 22"/>
          <p:cNvGrpSpPr/>
          <p:nvPr/>
        </p:nvGrpSpPr>
        <p:grpSpPr>
          <a:xfrm>
            <a:off x="1951748" y="5137736"/>
            <a:ext cx="1590768" cy="1590768"/>
            <a:chOff x="1164794" y="4036134"/>
            <a:chExt cx="2239748" cy="2239748"/>
          </a:xfrm>
        </p:grpSpPr>
        <p:pic>
          <p:nvPicPr>
            <p:cNvPr id="24" name="図 23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64794" y="4036134"/>
              <a:ext cx="2239748" cy="2239748"/>
            </a:xfrm>
            <a:prstGeom prst="rect">
              <a:avLst/>
            </a:prstGeom>
          </p:spPr>
        </p:pic>
        <p:sp>
          <p:nvSpPr>
            <p:cNvPr id="25" name="テキスト ボックス 24"/>
            <p:cNvSpPr txBox="1"/>
            <p:nvPr/>
          </p:nvSpPr>
          <p:spPr>
            <a:xfrm>
              <a:off x="1317789" y="5056286"/>
              <a:ext cx="1767662" cy="563341"/>
            </a:xfrm>
            <a:prstGeom prst="rect">
              <a:avLst/>
            </a:prstGeom>
            <a:scene3d>
              <a:camera prst="orthographicFront">
                <a:rot lat="20697857" lon="2453876" rev="281484"/>
              </a:camera>
              <a:lightRig rig="threePt" dir="t"/>
            </a:scene3d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2000" dirty="0" smtClean="0">
                  <a:latin typeface="Lucida Sans" panose="020B0602030504020204" pitchFamily="34" charset="0"/>
                </a:rPr>
                <a:t>Software</a:t>
              </a:r>
              <a:endParaRPr kumimoji="1" lang="ja-JP" altLang="en-US" sz="2000" dirty="0">
                <a:latin typeface="Lucida Sans" panose="020B0602030504020204" pitchFamily="34" charset="0"/>
              </a:endParaRPr>
            </a:p>
          </p:txBody>
        </p:sp>
      </p:grpSp>
      <p:pic>
        <p:nvPicPr>
          <p:cNvPr id="28" name="図 27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0617" y="4830185"/>
            <a:ext cx="853903" cy="853903"/>
          </a:xfrm>
          <a:prstGeom prst="rect">
            <a:avLst/>
          </a:prstGeom>
        </p:spPr>
      </p:pic>
      <p:pic>
        <p:nvPicPr>
          <p:cNvPr id="29" name="図 28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5245" y="5789789"/>
            <a:ext cx="853903" cy="853903"/>
          </a:xfrm>
          <a:prstGeom prst="rect">
            <a:avLst/>
          </a:prstGeom>
        </p:spPr>
      </p:pic>
      <p:sp>
        <p:nvSpPr>
          <p:cNvPr id="30" name="下カーブ矢印 29"/>
          <p:cNvSpPr/>
          <p:nvPr/>
        </p:nvSpPr>
        <p:spPr>
          <a:xfrm flipH="1">
            <a:off x="3283058" y="5469462"/>
            <a:ext cx="1257270" cy="429253"/>
          </a:xfrm>
          <a:prstGeom prst="curvedDownArrow">
            <a:avLst>
              <a:gd name="adj1" fmla="val 41441"/>
              <a:gd name="adj2" fmla="val 110228"/>
              <a:gd name="adj3" fmla="val 38413"/>
            </a:avLst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>
              <a:solidFill>
                <a:schemeClr val="tx1"/>
              </a:solidFill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3705436" y="5916391"/>
            <a:ext cx="955303" cy="40011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ja-JP" sz="2000" dirty="0" smtClean="0"/>
              <a:t>Copy</a:t>
            </a:r>
            <a:endParaRPr kumimoji="1" lang="ja-JP" altLang="en-US" sz="2000" dirty="0"/>
          </a:p>
        </p:txBody>
      </p:sp>
      <p:pic>
        <p:nvPicPr>
          <p:cNvPr id="32" name="図 31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9148" y="4830185"/>
            <a:ext cx="853903" cy="853903"/>
          </a:xfrm>
          <a:prstGeom prst="rect">
            <a:avLst/>
          </a:prstGeom>
        </p:spPr>
      </p:pic>
      <p:cxnSp>
        <p:nvCxnSpPr>
          <p:cNvPr id="33" name="直線矢印コネクタ 32"/>
          <p:cNvCxnSpPr>
            <a:endCxn id="32" idx="1"/>
          </p:cNvCxnSpPr>
          <p:nvPr/>
        </p:nvCxnSpPr>
        <p:spPr>
          <a:xfrm>
            <a:off x="5382919" y="5257137"/>
            <a:ext cx="606229" cy="0"/>
          </a:xfrm>
          <a:prstGeom prst="straightConnector1">
            <a:avLst/>
          </a:prstGeom>
          <a:ln w="44450">
            <a:tailEnd type="triangle" w="lg" len="lg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34" name="図 33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8371" y="5731725"/>
            <a:ext cx="853903" cy="853903"/>
          </a:xfrm>
          <a:prstGeom prst="rect">
            <a:avLst/>
          </a:prstGeom>
        </p:spPr>
      </p:pic>
      <p:cxnSp>
        <p:nvCxnSpPr>
          <p:cNvPr id="35" name="直線矢印コネクタ 34"/>
          <p:cNvCxnSpPr>
            <a:endCxn id="34" idx="1"/>
          </p:cNvCxnSpPr>
          <p:nvPr/>
        </p:nvCxnSpPr>
        <p:spPr>
          <a:xfrm>
            <a:off x="5882142" y="6158677"/>
            <a:ext cx="606229" cy="0"/>
          </a:xfrm>
          <a:prstGeom prst="straightConnector1">
            <a:avLst/>
          </a:prstGeom>
          <a:ln w="44450">
            <a:tailEnd type="triangle" w="lg" len="lg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6" name="円/楕円 35"/>
          <p:cNvSpPr/>
          <p:nvPr/>
        </p:nvSpPr>
        <p:spPr>
          <a:xfrm rot="20176720">
            <a:off x="3674318" y="2876101"/>
            <a:ext cx="2843670" cy="712869"/>
          </a:xfrm>
          <a:prstGeom prst="ellipse">
            <a:avLst/>
          </a:prstGeom>
          <a:noFill/>
          <a:ln w="76200">
            <a:solidFill>
              <a:schemeClr val="accent6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円/楕円 42"/>
          <p:cNvSpPr/>
          <p:nvPr/>
        </p:nvSpPr>
        <p:spPr>
          <a:xfrm rot="3619589">
            <a:off x="5604780" y="5356326"/>
            <a:ext cx="2283628" cy="712869"/>
          </a:xfrm>
          <a:prstGeom prst="ellipse">
            <a:avLst/>
          </a:prstGeom>
          <a:noFill/>
          <a:ln w="76200">
            <a:solidFill>
              <a:schemeClr val="accent6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44" name="グループ化 43"/>
          <p:cNvGrpSpPr/>
          <p:nvPr/>
        </p:nvGrpSpPr>
        <p:grpSpPr>
          <a:xfrm>
            <a:off x="1578442" y="2467601"/>
            <a:ext cx="1863288" cy="1704616"/>
            <a:chOff x="47958" y="3186871"/>
            <a:chExt cx="3370313" cy="3083308"/>
          </a:xfrm>
        </p:grpSpPr>
        <p:pic>
          <p:nvPicPr>
            <p:cNvPr id="45" name="図 4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4963" y="3186871"/>
              <a:ext cx="3083308" cy="3083308"/>
            </a:xfrm>
            <a:prstGeom prst="rect">
              <a:avLst/>
            </a:prstGeom>
          </p:spPr>
        </p:pic>
        <p:sp>
          <p:nvSpPr>
            <p:cNvPr id="46" name="テキスト ボックス 45"/>
            <p:cNvSpPr txBox="1"/>
            <p:nvPr/>
          </p:nvSpPr>
          <p:spPr>
            <a:xfrm>
              <a:off x="47958" y="4493419"/>
              <a:ext cx="2978377" cy="723719"/>
            </a:xfrm>
            <a:prstGeom prst="rect">
              <a:avLst/>
            </a:prstGeom>
            <a:scene3d>
              <a:camera prst="orthographicFront">
                <a:rot lat="1460595" lon="3112662" rev="740718"/>
              </a:camera>
              <a:lightRig rig="threePt" dir="t"/>
            </a:scene3d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2000" dirty="0" smtClean="0">
                  <a:latin typeface="Lucida Sans" panose="020B0602030504020204" pitchFamily="34" charset="0"/>
                </a:rPr>
                <a:t>Java archive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01779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Question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How many jar files in a large software repository contain jar files inside?</a:t>
            </a:r>
            <a:endParaRPr kumimoji="1" lang="en-US" altLang="ja-JP" dirty="0" smtClean="0"/>
          </a:p>
          <a:p>
            <a:r>
              <a:rPr kumimoji="1" lang="en-US" altLang="ja-JP" dirty="0" smtClean="0"/>
              <a:t>Are there any </a:t>
            </a:r>
            <a:r>
              <a:rPr kumimoji="1" lang="en-US" altLang="ja-JP" u="wavyHeavy" dirty="0" smtClean="0"/>
              <a:t>duplication of jar files</a:t>
            </a:r>
            <a:r>
              <a:rPr kumimoji="1" lang="en-US" altLang="ja-JP" dirty="0" smtClean="0"/>
              <a:t> inside?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A9487-41CD-4167-9354-C769EEF36E5F}" type="slidenum">
              <a:rPr kumimoji="1" lang="ja-JP" altLang="en-US" smtClean="0"/>
              <a:t>5</a:t>
            </a:fld>
            <a:endParaRPr kumimoji="1" lang="ja-JP" altLang="en-US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8435" y="3813527"/>
            <a:ext cx="853903" cy="853903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6464" y="5038858"/>
            <a:ext cx="853903" cy="853903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5784" y="4719567"/>
            <a:ext cx="853903" cy="853903"/>
          </a:xfrm>
          <a:prstGeom prst="rect">
            <a:avLst/>
          </a:prstGeom>
        </p:spPr>
      </p:pic>
      <p:grpSp>
        <p:nvGrpSpPr>
          <p:cNvPr id="9" name="グループ化 8"/>
          <p:cNvGrpSpPr/>
          <p:nvPr/>
        </p:nvGrpSpPr>
        <p:grpSpPr>
          <a:xfrm>
            <a:off x="5489815" y="4364665"/>
            <a:ext cx="2223827" cy="2053842"/>
            <a:chOff x="79775" y="3186871"/>
            <a:chExt cx="3338496" cy="3083308"/>
          </a:xfrm>
        </p:grpSpPr>
        <p:pic>
          <p:nvPicPr>
            <p:cNvPr id="10" name="図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4963" y="3186871"/>
              <a:ext cx="3083308" cy="3083308"/>
            </a:xfrm>
            <a:prstGeom prst="rect">
              <a:avLst/>
            </a:prstGeom>
          </p:spPr>
        </p:pic>
        <p:sp>
          <p:nvSpPr>
            <p:cNvPr id="11" name="テキスト ボックス 10"/>
            <p:cNvSpPr txBox="1"/>
            <p:nvPr/>
          </p:nvSpPr>
          <p:spPr>
            <a:xfrm>
              <a:off x="79775" y="4493419"/>
              <a:ext cx="2914741" cy="693070"/>
            </a:xfrm>
            <a:prstGeom prst="rect">
              <a:avLst/>
            </a:prstGeom>
            <a:scene3d>
              <a:camera prst="orthographicFront">
                <a:rot lat="1460595" lon="3112662" rev="740718"/>
              </a:camera>
              <a:lightRig rig="threePt" dir="t"/>
            </a:scene3d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2400" dirty="0" smtClean="0">
                  <a:latin typeface="Lucida Sans" panose="020B0602030504020204" pitchFamily="34" charset="0"/>
                </a:rPr>
                <a:t>Java archive</a:t>
              </a:r>
            </a:p>
          </p:txBody>
        </p:sp>
      </p:grpSp>
      <p:sp>
        <p:nvSpPr>
          <p:cNvPr id="12" name="右矢印 11"/>
          <p:cNvSpPr/>
          <p:nvPr/>
        </p:nvSpPr>
        <p:spPr>
          <a:xfrm rot="11700000">
            <a:off x="3801874" y="4536046"/>
            <a:ext cx="1440729" cy="795873"/>
          </a:xfrm>
          <a:prstGeom prst="rightArrow">
            <a:avLst>
              <a:gd name="adj1" fmla="val 32424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91602" y="5391586"/>
            <a:ext cx="214513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2800" dirty="0" smtClean="0"/>
              <a:t>jar files</a:t>
            </a:r>
          </a:p>
          <a:p>
            <a:pPr algn="ctr"/>
            <a:r>
              <a:rPr lang="en-US" altLang="ja-JP" sz="2800" dirty="0" smtClean="0"/>
              <a:t>in the library</a:t>
            </a:r>
            <a:endParaRPr kumimoji="1" lang="ja-JP" altLang="en-US" sz="2800" dirty="0"/>
          </a:p>
        </p:txBody>
      </p:sp>
      <p:pic>
        <p:nvPicPr>
          <p:cNvPr id="15" name="図 14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475" y="3805473"/>
            <a:ext cx="853903" cy="853903"/>
          </a:xfrm>
          <a:prstGeom prst="rect">
            <a:avLst/>
          </a:prstGeom>
        </p:spPr>
      </p:pic>
      <p:sp>
        <p:nvSpPr>
          <p:cNvPr id="16" name="右矢印 15"/>
          <p:cNvSpPr/>
          <p:nvPr/>
        </p:nvSpPr>
        <p:spPr>
          <a:xfrm rot="10800000">
            <a:off x="1631377" y="4005329"/>
            <a:ext cx="628017" cy="494823"/>
          </a:xfrm>
          <a:prstGeom prst="rightArrow">
            <a:avLst>
              <a:gd name="adj1" fmla="val 32424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8" name="直線矢印コネクタ 17"/>
          <p:cNvCxnSpPr/>
          <p:nvPr/>
        </p:nvCxnSpPr>
        <p:spPr>
          <a:xfrm flipH="1">
            <a:off x="1631377" y="3078051"/>
            <a:ext cx="3030775" cy="735476"/>
          </a:xfrm>
          <a:prstGeom prst="straightConnector1">
            <a:avLst/>
          </a:prstGeom>
          <a:ln>
            <a:tailEnd type="triangle" w="lg" len="lg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直線矢印コネクタ 19"/>
          <p:cNvCxnSpPr/>
          <p:nvPr/>
        </p:nvCxnSpPr>
        <p:spPr>
          <a:xfrm flipH="1">
            <a:off x="3580327" y="3090930"/>
            <a:ext cx="1094704" cy="1628637"/>
          </a:xfrm>
          <a:prstGeom prst="straightConnector1">
            <a:avLst/>
          </a:prstGeom>
          <a:ln>
            <a:tailEnd type="triangle" w="lg" len="lg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4329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Definition</a:t>
            </a:r>
            <a:r>
              <a:rPr lang="en-US" altLang="ja-JP" dirty="0" smtClean="0"/>
              <a:t>: Top-level jar file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A jar file found in the repository</a:t>
            </a:r>
          </a:p>
          <a:p>
            <a:pPr lvl="1"/>
            <a:r>
              <a:rPr lang="en-US" altLang="ja-JP" dirty="0" smtClean="0"/>
              <a:t>A </a:t>
            </a:r>
            <a:r>
              <a:rPr lang="en-US" altLang="ja-JP" dirty="0"/>
              <a:t>component ready to be </a:t>
            </a:r>
            <a:r>
              <a:rPr lang="en-US" altLang="ja-JP" dirty="0" smtClean="0"/>
              <a:t>reused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A9487-41CD-4167-9354-C769EEF36E5F}" type="slidenum">
              <a:rPr kumimoji="1" lang="ja-JP" altLang="en-US" smtClean="0"/>
              <a:t>6</a:t>
            </a:fld>
            <a:endParaRPr kumimoji="1" lang="ja-JP" altLang="en-US"/>
          </a:p>
        </p:txBody>
      </p:sp>
      <p:sp>
        <p:nvSpPr>
          <p:cNvPr id="5" name="フローチャート: 磁気ディスク 4"/>
          <p:cNvSpPr/>
          <p:nvPr/>
        </p:nvSpPr>
        <p:spPr>
          <a:xfrm>
            <a:off x="1801668" y="2669598"/>
            <a:ext cx="5449454" cy="3703782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4591" y="3766179"/>
            <a:ext cx="1292625" cy="1292625"/>
          </a:xfrm>
          <a:prstGeom prst="rect">
            <a:avLst/>
          </a:prstGeom>
        </p:spPr>
      </p:pic>
      <p:pic>
        <p:nvPicPr>
          <p:cNvPr id="11" name="図 10"/>
          <p:cNvPicPr>
            <a:picLocks noChangeAspect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3355" y="3766179"/>
            <a:ext cx="1292625" cy="1292625"/>
          </a:xfrm>
          <a:prstGeom prst="rect">
            <a:avLst/>
          </a:prstGeom>
        </p:spPr>
      </p:pic>
      <p:pic>
        <p:nvPicPr>
          <p:cNvPr id="12" name="図 11"/>
          <p:cNvPicPr>
            <a:picLocks noChangeAspect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2119" y="3766179"/>
            <a:ext cx="1292625" cy="1292625"/>
          </a:xfrm>
          <a:prstGeom prst="rect">
            <a:avLst/>
          </a:prstGeom>
        </p:spPr>
      </p:pic>
      <p:pic>
        <p:nvPicPr>
          <p:cNvPr id="13" name="図 12"/>
          <p:cNvPicPr>
            <a:picLocks noChangeAspect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3467" y="4582188"/>
            <a:ext cx="1292625" cy="1292625"/>
          </a:xfrm>
          <a:prstGeom prst="rect">
            <a:avLst/>
          </a:prstGeom>
        </p:spPr>
      </p:pic>
      <p:pic>
        <p:nvPicPr>
          <p:cNvPr id="14" name="図 13"/>
          <p:cNvPicPr>
            <a:picLocks noChangeAspect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4703" y="4862760"/>
            <a:ext cx="1292625" cy="1292625"/>
          </a:xfrm>
          <a:prstGeom prst="rect">
            <a:avLst/>
          </a:prstGeom>
        </p:spPr>
      </p:pic>
      <p:pic>
        <p:nvPicPr>
          <p:cNvPr id="15" name="図 14"/>
          <p:cNvPicPr>
            <a:picLocks noChangeAspect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1486" y="4848149"/>
            <a:ext cx="1292625" cy="1292625"/>
          </a:xfrm>
          <a:prstGeom prst="rect">
            <a:avLst/>
          </a:prstGeom>
        </p:spPr>
      </p:pic>
      <p:pic>
        <p:nvPicPr>
          <p:cNvPr id="16" name="図 15"/>
          <p:cNvPicPr>
            <a:picLocks noChangeAspect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5622" y="2586187"/>
            <a:ext cx="1292625" cy="1292625"/>
          </a:xfrm>
          <a:prstGeom prst="rect">
            <a:avLst/>
          </a:prstGeom>
        </p:spPr>
      </p:pic>
      <p:pic>
        <p:nvPicPr>
          <p:cNvPr id="17" name="図 16"/>
          <p:cNvPicPr>
            <a:picLocks noChangeAspect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139" y="2812153"/>
            <a:ext cx="1292625" cy="1292625"/>
          </a:xfrm>
          <a:prstGeom prst="rect">
            <a:avLst/>
          </a:prstGeom>
        </p:spPr>
      </p:pic>
      <p:sp>
        <p:nvSpPr>
          <p:cNvPr id="20" name="テキスト ボックス 19"/>
          <p:cNvSpPr txBox="1"/>
          <p:nvPr/>
        </p:nvSpPr>
        <p:spPr>
          <a:xfrm>
            <a:off x="3298640" y="4399626"/>
            <a:ext cx="2506054" cy="5232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sz="2800" dirty="0" smtClean="0"/>
              <a:t>Top-level jar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82546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角丸四角形 30"/>
          <p:cNvSpPr/>
          <p:nvPr/>
        </p:nvSpPr>
        <p:spPr>
          <a:xfrm>
            <a:off x="3448930" y="2619375"/>
            <a:ext cx="3426683" cy="3833812"/>
          </a:xfrm>
          <a:prstGeom prst="round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Definition: </a:t>
            </a:r>
            <a:r>
              <a:rPr lang="en-US" altLang="ja-JP" dirty="0" smtClean="0"/>
              <a:t>Inner jar file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A</a:t>
            </a:r>
            <a:r>
              <a:rPr lang="en-US" altLang="ja-JP" dirty="0" smtClean="0"/>
              <a:t> </a:t>
            </a:r>
            <a:r>
              <a:rPr lang="en-US" altLang="ja-JP" dirty="0"/>
              <a:t>jar file that is included in another jar </a:t>
            </a:r>
            <a:r>
              <a:rPr lang="en-US" altLang="ja-JP" dirty="0" smtClean="0"/>
              <a:t>file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A9487-41CD-4167-9354-C769EEF36E5F}" type="slidenum">
              <a:rPr kumimoji="1" lang="ja-JP" altLang="en-US" smtClean="0"/>
              <a:t>7</a:t>
            </a:fld>
            <a:endParaRPr kumimoji="1" lang="ja-JP" altLang="en-US"/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0203" y="3790421"/>
            <a:ext cx="1292625" cy="1292625"/>
          </a:xfrm>
          <a:prstGeom prst="rect">
            <a:avLst/>
          </a:prstGeom>
        </p:spPr>
      </p:pic>
      <p:pic>
        <p:nvPicPr>
          <p:cNvPr id="18" name="図 17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9757" y="2707096"/>
            <a:ext cx="853903" cy="853903"/>
          </a:xfrm>
          <a:prstGeom prst="rect">
            <a:avLst/>
          </a:prstGeom>
        </p:spPr>
      </p:pic>
      <p:pic>
        <p:nvPicPr>
          <p:cNvPr id="19" name="図 18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9757" y="4080959"/>
            <a:ext cx="853903" cy="853903"/>
          </a:xfrm>
          <a:prstGeom prst="rect">
            <a:avLst/>
          </a:prstGeom>
        </p:spPr>
      </p:pic>
      <p:pic>
        <p:nvPicPr>
          <p:cNvPr id="20" name="図 19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9889" y="2707096"/>
            <a:ext cx="853903" cy="853903"/>
          </a:xfrm>
          <a:prstGeom prst="rect">
            <a:avLst/>
          </a:prstGeom>
        </p:spPr>
      </p:pic>
      <p:pic>
        <p:nvPicPr>
          <p:cNvPr id="21" name="図 20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9757" y="5454822"/>
            <a:ext cx="853903" cy="853903"/>
          </a:xfrm>
          <a:prstGeom prst="rect">
            <a:avLst/>
          </a:prstGeom>
        </p:spPr>
      </p:pic>
      <p:sp>
        <p:nvSpPr>
          <p:cNvPr id="22" name="テキスト ボックス 21"/>
          <p:cNvSpPr txBox="1"/>
          <p:nvPr/>
        </p:nvSpPr>
        <p:spPr>
          <a:xfrm>
            <a:off x="1246338" y="4612466"/>
            <a:ext cx="1751766" cy="64633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A.jar</a:t>
            </a:r>
            <a:br>
              <a:rPr kumimoji="1" lang="en-US" altLang="ja-JP" dirty="0" smtClean="0"/>
            </a:br>
            <a:r>
              <a:rPr kumimoji="1" lang="en-US" altLang="ja-JP" dirty="0" smtClean="0"/>
              <a:t>(Top-level jar</a:t>
            </a:r>
            <a:r>
              <a:rPr lang="en-US" altLang="ja-JP" dirty="0"/>
              <a:t>)</a:t>
            </a:r>
            <a:endParaRPr kumimoji="1" lang="ja-JP" altLang="en-US" dirty="0"/>
          </a:p>
        </p:txBody>
      </p:sp>
      <p:cxnSp>
        <p:nvCxnSpPr>
          <p:cNvPr id="7" name="直線矢印コネクタ 6"/>
          <p:cNvCxnSpPr>
            <a:stCxn id="10" idx="3"/>
            <a:endCxn id="18" idx="1"/>
          </p:cNvCxnSpPr>
          <p:nvPr/>
        </p:nvCxnSpPr>
        <p:spPr>
          <a:xfrm flipV="1">
            <a:off x="2932828" y="3134048"/>
            <a:ext cx="966929" cy="1302686"/>
          </a:xfrm>
          <a:prstGeom prst="straightConnector1">
            <a:avLst/>
          </a:prstGeom>
          <a:ln w="44450">
            <a:tailEnd type="triangle" w="lg" len="lg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直線矢印コネクタ 22"/>
          <p:cNvCxnSpPr>
            <a:stCxn id="10" idx="3"/>
            <a:endCxn id="19" idx="1"/>
          </p:cNvCxnSpPr>
          <p:nvPr/>
        </p:nvCxnSpPr>
        <p:spPr>
          <a:xfrm>
            <a:off x="2932828" y="4436734"/>
            <a:ext cx="966929" cy="71177"/>
          </a:xfrm>
          <a:prstGeom prst="straightConnector1">
            <a:avLst/>
          </a:prstGeom>
          <a:ln w="44450">
            <a:tailEnd type="triangle" w="lg" len="lg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直線矢印コネクタ 23"/>
          <p:cNvCxnSpPr>
            <a:stCxn id="10" idx="3"/>
            <a:endCxn id="21" idx="1"/>
          </p:cNvCxnSpPr>
          <p:nvPr/>
        </p:nvCxnSpPr>
        <p:spPr>
          <a:xfrm>
            <a:off x="2932828" y="4436734"/>
            <a:ext cx="966929" cy="1445040"/>
          </a:xfrm>
          <a:prstGeom prst="straightConnector1">
            <a:avLst/>
          </a:prstGeom>
          <a:ln w="44450">
            <a:tailEnd type="triangle" w="lg" len="lg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直線矢印コネクタ 27"/>
          <p:cNvCxnSpPr>
            <a:stCxn id="18" idx="3"/>
            <a:endCxn id="20" idx="1"/>
          </p:cNvCxnSpPr>
          <p:nvPr/>
        </p:nvCxnSpPr>
        <p:spPr>
          <a:xfrm>
            <a:off x="4753660" y="3134048"/>
            <a:ext cx="606229" cy="0"/>
          </a:xfrm>
          <a:prstGeom prst="straightConnector1">
            <a:avLst/>
          </a:prstGeom>
          <a:ln w="44450">
            <a:tailEnd type="triangle" w="lg" len="lg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2" name="テキスト ボックス 31"/>
          <p:cNvSpPr txBox="1"/>
          <p:nvPr/>
        </p:nvSpPr>
        <p:spPr>
          <a:xfrm>
            <a:off x="5502833" y="5310360"/>
            <a:ext cx="2210980" cy="830997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sz="2400" dirty="0" smtClean="0"/>
              <a:t>Inner jar files of A.jar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387414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The experiment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Objective:</a:t>
            </a:r>
            <a:endParaRPr lang="en-US" altLang="ja-JP" dirty="0"/>
          </a:p>
          <a:p>
            <a:pPr lvl="1"/>
            <a:r>
              <a:rPr lang="en-US" altLang="ja-JP" dirty="0" smtClean="0"/>
              <a:t>Find how many top-level jar files contain duplicate inner jar files inside</a:t>
            </a:r>
          </a:p>
          <a:p>
            <a:r>
              <a:rPr lang="en-US" altLang="ja-JP" dirty="0" smtClean="0"/>
              <a:t>Target:</a:t>
            </a:r>
          </a:p>
          <a:p>
            <a:pPr lvl="1"/>
            <a:r>
              <a:rPr lang="en-US" altLang="ja-JP" dirty="0" smtClean="0"/>
              <a:t>Maven </a:t>
            </a:r>
            <a:r>
              <a:rPr lang="en-US" altLang="ja-JP" dirty="0"/>
              <a:t>Central repository</a:t>
            </a:r>
          </a:p>
          <a:p>
            <a:pPr lvl="2"/>
            <a:r>
              <a:rPr lang="en-US" altLang="ja-JP" dirty="0"/>
              <a:t>D</a:t>
            </a:r>
            <a:r>
              <a:rPr lang="en-US" altLang="ja-JP" dirty="0" smtClean="0"/>
              <a:t>efault </a:t>
            </a:r>
            <a:r>
              <a:rPr lang="en-US" altLang="ja-JP" dirty="0"/>
              <a:t>repository of Apache </a:t>
            </a:r>
            <a:r>
              <a:rPr lang="en-US" altLang="ja-JP" dirty="0" smtClean="0"/>
              <a:t>Maven</a:t>
            </a:r>
          </a:p>
          <a:p>
            <a:pPr lvl="2"/>
            <a:r>
              <a:rPr lang="en-US" altLang="ja-JP" dirty="0" smtClean="0"/>
              <a:t>Contains many </a:t>
            </a:r>
            <a:r>
              <a:rPr lang="en-US" altLang="ja-JP" dirty="0"/>
              <a:t>popular libraries and projects.</a:t>
            </a:r>
          </a:p>
          <a:p>
            <a:pPr lvl="1"/>
            <a:endParaRPr lang="en-US" altLang="ja-JP" dirty="0" smtClean="0"/>
          </a:p>
          <a:p>
            <a:pPr lvl="1"/>
            <a:endParaRPr lang="ja-JP" altLang="en-US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A9487-41CD-4167-9354-C769EEF36E5F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2594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Counting inner </a:t>
            </a:r>
            <a:r>
              <a:rPr lang="en-US" altLang="ja-JP" dirty="0"/>
              <a:t>j</a:t>
            </a:r>
            <a:r>
              <a:rPr kumimoji="1" lang="en-US" altLang="ja-JP" dirty="0" smtClean="0"/>
              <a:t>ar </a:t>
            </a:r>
            <a:r>
              <a:rPr lang="en-US" altLang="ja-JP" dirty="0"/>
              <a:t>f</a:t>
            </a:r>
            <a:r>
              <a:rPr kumimoji="1" lang="en-US" altLang="ja-JP" dirty="0" smtClean="0"/>
              <a:t>iles</a:t>
            </a:r>
            <a:endParaRPr kumimoji="1" lang="ja-JP" altLang="en-US" dirty="0"/>
          </a:p>
        </p:txBody>
      </p:sp>
      <p:sp>
        <p:nvSpPr>
          <p:cNvPr id="8" name="コンテンツ プレースホルダー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599,498 top-level jar files </a:t>
            </a:r>
            <a:r>
              <a:rPr lang="en-US" altLang="ja-JP" dirty="0"/>
              <a:t>in Maven Central </a:t>
            </a:r>
            <a:r>
              <a:rPr lang="en-US" altLang="ja-JP" dirty="0" smtClean="0"/>
              <a:t>repository</a:t>
            </a:r>
            <a:r>
              <a:rPr lang="ja-JP" altLang="en-US" dirty="0" smtClean="0"/>
              <a:t>　</a:t>
            </a:r>
            <a:r>
              <a:rPr lang="en-US" altLang="ja-JP" sz="2800" dirty="0" smtClean="0"/>
              <a:t>(without duplications)</a:t>
            </a:r>
          </a:p>
          <a:p>
            <a:r>
              <a:rPr lang="en-US" altLang="ja-JP" dirty="0" smtClean="0"/>
              <a:t>4,747 </a:t>
            </a:r>
            <a:r>
              <a:rPr lang="en-US" altLang="ja-JP" dirty="0"/>
              <a:t>contains jar </a:t>
            </a:r>
            <a:r>
              <a:rPr lang="en-US" altLang="ja-JP" dirty="0" smtClean="0"/>
              <a:t>files inside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A9487-41CD-4167-9354-C769EEF36E5F}" type="slidenum">
              <a:rPr kumimoji="1" lang="ja-JP" altLang="en-US" smtClean="0"/>
              <a:t>9</a:t>
            </a:fld>
            <a:endParaRPr kumimoji="1" lang="ja-JP" altLang="en-US"/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6686460"/>
              </p:ext>
            </p:extLst>
          </p:nvPr>
        </p:nvGraphicFramePr>
        <p:xfrm>
          <a:off x="651804" y="3345613"/>
          <a:ext cx="4293681" cy="22860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597292"/>
                <a:gridCol w="2696389"/>
              </a:tblGrid>
              <a:tr h="370840">
                <a:tc>
                  <a:txBody>
                    <a:bodyPr/>
                    <a:lstStyle/>
                    <a:p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# inner jar files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Max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282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393505"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Average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13.1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Median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2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Min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1</a:t>
                      </a:r>
                      <a:endParaRPr kumimoji="1" lang="ja-JP" alt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正方形/長方形 8"/>
          <p:cNvSpPr/>
          <p:nvPr/>
        </p:nvSpPr>
        <p:spPr>
          <a:xfrm>
            <a:off x="4875841" y="5148030"/>
            <a:ext cx="41007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360000"/>
            <a:r>
              <a:rPr lang="en-US" altLang="ja-JP" sz="2400" dirty="0"/>
              <a:t>(in </a:t>
            </a:r>
            <a:r>
              <a:rPr lang="en-US" altLang="ja-JP" sz="2400" dirty="0" smtClean="0"/>
              <a:t>1,833 of </a:t>
            </a:r>
            <a:r>
              <a:rPr lang="en-US" altLang="ja-JP" sz="2400" dirty="0"/>
              <a:t>top-level jar files)</a:t>
            </a:r>
          </a:p>
        </p:txBody>
      </p:sp>
    </p:spTree>
    <p:extLst>
      <p:ext uri="{BB962C8B-B14F-4D97-AF65-F5344CB8AC3E}">
        <p14:creationId xmlns:p14="http://schemas.microsoft.com/office/powerpoint/2010/main" val="2170306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el-CoolMetal-white_COLORS3">
  <a:themeElements>
    <a:clrScheme name="t-kanda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C00000"/>
      </a:accent4>
      <a:accent5>
        <a:srgbClr val="FFC000"/>
      </a:accent5>
      <a:accent6>
        <a:srgbClr val="00B050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el-CoolMetal-white_COLORS3" id="{0DCB47B9-F865-4CCD-BD79-13183785A414}" vid="{54C9495C-45C5-4B9F-BBD5-9595D58B42C9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Sel-CoolMetal-white_COLORS3</Template>
  <TotalTime>19332</TotalTime>
  <Words>691</Words>
  <Application>Microsoft Office PowerPoint</Application>
  <PresentationFormat>画面に合わせる (4:3)</PresentationFormat>
  <Paragraphs>296</Paragraphs>
  <Slides>23</Slides>
  <Notes>16</Notes>
  <HiddenSlides>7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23</vt:i4>
      </vt:variant>
    </vt:vector>
  </HeadingPairs>
  <TitlesOfParts>
    <vt:vector size="28" baseType="lpstr">
      <vt:lpstr>ＭＳ Ｐゴシック</vt:lpstr>
      <vt:lpstr>Arial</vt:lpstr>
      <vt:lpstr>Calibri</vt:lpstr>
      <vt:lpstr>Lucida Sans</vt:lpstr>
      <vt:lpstr>Sel-CoolMetal-white_COLORS3</vt:lpstr>
      <vt:lpstr>Measuring Copying of Java Archives</vt:lpstr>
      <vt:lpstr>Reusing a library</vt:lpstr>
      <vt:lpstr>Library in Java</vt:lpstr>
      <vt:lpstr>Duplication of jar files</vt:lpstr>
      <vt:lpstr>Question</vt:lpstr>
      <vt:lpstr>Definition: Top-level jar file</vt:lpstr>
      <vt:lpstr>Definition: Inner jar file</vt:lpstr>
      <vt:lpstr>The experiment</vt:lpstr>
      <vt:lpstr>Counting inner jar files</vt:lpstr>
      <vt:lpstr>Reused jar files</vt:lpstr>
      <vt:lpstr>Duplication of inner jar files</vt:lpstr>
      <vt:lpstr>Duplication of inner jar files</vt:lpstr>
      <vt:lpstr>Duplication of inner jar files</vt:lpstr>
      <vt:lpstr>Duplication of inner jar files</vt:lpstr>
      <vt:lpstr>Concluding remarks</vt:lpstr>
      <vt:lpstr>Future works</vt:lpstr>
      <vt:lpstr>HIDDEN</vt:lpstr>
      <vt:lpstr>PowerPoint プレゼンテーション</vt:lpstr>
      <vt:lpstr>Inner Jar Files</vt:lpstr>
      <vt:lpstr>Duplication of Inner Jar Files</vt:lpstr>
      <vt:lpstr>Duplication of Inner Jar Files</vt:lpstr>
      <vt:lpstr>Duplication of Inner Jar Files</vt:lpstr>
      <vt:lpstr>Duplication of Inner Jar Files</vt:lpstr>
    </vt:vector>
  </TitlesOfParts>
  <Company>Osaka Univ.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Measuring Copying of Java Archives</dc:title>
  <dc:creator>KANDA Tetsuya</dc:creator>
  <cp:lastModifiedBy>KANDA Tetsuya</cp:lastModifiedBy>
  <cp:revision>161</cp:revision>
  <cp:lastPrinted>2014-01-28T12:31:06Z</cp:lastPrinted>
  <dcterms:created xsi:type="dcterms:W3CDTF">2014-01-06T11:09:54Z</dcterms:created>
  <dcterms:modified xsi:type="dcterms:W3CDTF">2014-02-11T08:55:27Z</dcterms:modified>
</cp:coreProperties>
</file>