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6" r:id="rId4"/>
    <p:sldId id="260" r:id="rId5"/>
    <p:sldId id="262" r:id="rId6"/>
    <p:sldId id="271" r:id="rId7"/>
    <p:sldId id="272" r:id="rId8"/>
    <p:sldId id="270" r:id="rId9"/>
    <p:sldId id="273" r:id="rId10"/>
    <p:sldId id="274" r:id="rId11"/>
    <p:sldId id="275" r:id="rId12"/>
    <p:sldId id="265" r:id="rId13"/>
    <p:sldId id="278" r:id="rId14"/>
    <p:sldId id="276" r:id="rId15"/>
    <p:sldId id="277" r:id="rId16"/>
    <p:sldId id="268" r:id="rId17"/>
    <p:sldId id="267" r:id="rId18"/>
    <p:sldId id="263" r:id="rId19"/>
    <p:sldId id="259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1" autoAdjust="0"/>
    <p:restoredTop sz="81831" autoAdjust="0"/>
  </p:normalViewPr>
  <p:slideViewPr>
    <p:cSldViewPr snapToGrid="0">
      <p:cViewPr varScale="1">
        <p:scale>
          <a:sx n="75" d="100"/>
          <a:sy n="75" d="100"/>
        </p:scale>
        <p:origin x="18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43869-ECFC-4C3C-9157-B90561C31DEA}" type="datetimeFigureOut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E7BE8-B679-4357-8C99-7D29FA0CF9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7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Hello everyone</a:t>
            </a:r>
          </a:p>
          <a:p>
            <a:r>
              <a:rPr kumimoji="1" lang="en-US" altLang="ja-JP" dirty="0" smtClean="0"/>
              <a:t>My</a:t>
            </a:r>
            <a:r>
              <a:rPr kumimoji="1" lang="en-US" altLang="ja-JP" baseline="0" dirty="0" smtClean="0"/>
              <a:t> name is yuki yano.</a:t>
            </a:r>
          </a:p>
          <a:p>
            <a:r>
              <a:rPr kumimoji="1" lang="en-US" altLang="ja-JP" baseline="0" dirty="0" smtClean="0"/>
              <a:t>I am a graduate master student at Osaka University, Japan.</a:t>
            </a:r>
          </a:p>
          <a:p>
            <a:r>
              <a:rPr kumimoji="1" lang="en-US" altLang="ja-JP" baseline="0" dirty="0" smtClean="0"/>
              <a:t>I would like to talk about Our tool, called </a:t>
            </a:r>
            <a:r>
              <a:rPr kumimoji="1" lang="en-US" altLang="ja-JP" baseline="0" dirty="0" err="1" smtClean="0"/>
              <a:t>VerXCombo</a:t>
            </a:r>
            <a:r>
              <a:rPr kumimoji="1" lang="en-US" altLang="ja-JP" baseline="0" dirty="0" smtClean="0"/>
              <a:t>. It is visualization tool of popular library version combinations.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57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Next for Q2 </a:t>
            </a:r>
          </a:p>
          <a:p>
            <a:r>
              <a:rPr kumimoji="1" lang="en-US" altLang="ja-JP" baseline="0" dirty="0" smtClean="0"/>
              <a:t>We will use popularity sorting to find the most popular version(sort by popularity)</a:t>
            </a:r>
          </a:p>
          <a:p>
            <a:r>
              <a:rPr kumimoji="1" lang="en-US" altLang="ja-JP" baseline="0" dirty="0" smtClean="0"/>
              <a:t>As you can see popular combination is</a:t>
            </a:r>
            <a:r>
              <a:rPr kumimoji="1" lang="ja-JP" altLang="en-US" baseline="0" dirty="0" smtClean="0"/>
              <a:t>　</a:t>
            </a:r>
            <a:r>
              <a:rPr kumimoji="1" lang="en-US" altLang="ja-JP" baseline="0" dirty="0" smtClean="0"/>
              <a:t>commons-collection version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3.2.1 and commons-</a:t>
            </a:r>
            <a:r>
              <a:rPr kumimoji="1" lang="en-US" altLang="ja-JP" baseline="0" dirty="0" err="1" smtClean="0"/>
              <a:t>httpclient</a:t>
            </a:r>
            <a:r>
              <a:rPr kumimoji="1" lang="en-US" altLang="ja-JP" baseline="0" dirty="0" smtClean="0"/>
              <a:t> version 3.1 &amp;</a:t>
            </a:r>
            <a:r>
              <a:rPr kumimoji="1" lang="en-US" altLang="ja-JP" baseline="0" dirty="0" err="1" smtClean="0"/>
              <a:t>joda</a:t>
            </a:r>
            <a:r>
              <a:rPr kumimoji="1" lang="en-US" altLang="ja-JP" baseline="0" dirty="0" smtClean="0"/>
              <a:t>-time version 1.6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3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Finally for Q3,</a:t>
            </a:r>
          </a:p>
          <a:p>
            <a:r>
              <a:rPr kumimoji="1" lang="en-US" altLang="ja-JP" baseline="0" dirty="0" smtClean="0"/>
              <a:t>We want to find the most popular which is closest to the latest versions of each library.</a:t>
            </a:r>
          </a:p>
          <a:p>
            <a:r>
              <a:rPr kumimoji="1" lang="en-US" altLang="ja-JP" baseline="0" dirty="0" smtClean="0"/>
              <a:t>For this we will sort by version.(sort by version) </a:t>
            </a:r>
          </a:p>
          <a:p>
            <a:r>
              <a:rPr kumimoji="1" lang="en-US" altLang="ja-JP" baseline="0" dirty="0" smtClean="0"/>
              <a:t>Also the thickness of lines provide indication of the recommended answer.</a:t>
            </a:r>
          </a:p>
          <a:p>
            <a:r>
              <a:rPr kumimoji="1" lang="en-US" altLang="ja-JP" baseline="0" dirty="0" smtClean="0"/>
              <a:t>In this case recommended version is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version 2.2. </a:t>
            </a:r>
          </a:p>
          <a:p>
            <a:r>
              <a:rPr kumimoji="1" lang="en-US" altLang="ja-JP" baseline="0" dirty="0" smtClean="0"/>
              <a:t>note that our tool does not recommend the latest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version 2.3.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Developer can decide to use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 version 2.3, but this is not a popular crowd choice.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43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tool uses</a:t>
            </a:r>
            <a:r>
              <a:rPr kumimoji="1" lang="en-US" altLang="ja-JP" baseline="0" dirty="0" smtClean="0"/>
              <a:t> wisdom of crowd to determine best-fit library update for large systems</a:t>
            </a:r>
            <a:endParaRPr kumimoji="1" lang="en-US" altLang="ja-JP" dirty="0" smtClean="0"/>
          </a:p>
          <a:p>
            <a:r>
              <a:rPr kumimoji="1" lang="en-US" altLang="ja-JP" dirty="0" smtClean="0"/>
              <a:t>In our</a:t>
            </a:r>
            <a:r>
              <a:rPr kumimoji="1" lang="en-US" altLang="ja-JP" baseline="0" dirty="0" smtClean="0"/>
              <a:t> future work, </a:t>
            </a:r>
          </a:p>
          <a:p>
            <a:r>
              <a:rPr kumimoji="1" lang="en-US" altLang="ja-JP" baseline="0" dirty="0" smtClean="0"/>
              <a:t>We would like to extend 3 library combination to n combination, </a:t>
            </a:r>
          </a:p>
          <a:p>
            <a:r>
              <a:rPr kumimoji="1" lang="en-US" altLang="ja-JP" baseline="0" dirty="0" smtClean="0"/>
              <a:t>and now, we had collected direct dependency data. But we would like to explore transitive </a:t>
            </a:r>
            <a:r>
              <a:rPr kumimoji="1" lang="en-US" altLang="ja-JP" baseline="0" dirty="0" err="1" smtClean="0"/>
              <a:t>depenedencies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your attention I invite you to visit our demo.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on a web-browser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interacting with the extracted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dataset.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user selects libraries on a browser.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tool extracts a subset of library usage and visualizes the data using parallel sets.</a:t>
            </a:r>
          </a:p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56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determine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fit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combination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according</a:t>
            </a:r>
            <a:r>
              <a:rPr kumimoji="1" lang="en-US" altLang="ja-JP" baseline="0" dirty="0" smtClean="0"/>
              <a:t> to the two criteria.</a:t>
            </a:r>
          </a:p>
          <a:p>
            <a:r>
              <a:rPr kumimoji="1" lang="en-US" altLang="ja-JP" baseline="0" dirty="0" smtClean="0"/>
              <a:t>1.Popularity  First,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assume popular use by similar system indicates a favorable library versions.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2.Latest …   we also consider sorting by latest versions.</a:t>
            </a:r>
          </a:p>
          <a:p>
            <a:r>
              <a:rPr kumimoji="1" lang="en-US" altLang="ja-JP" baseline="0" dirty="0" smtClean="0"/>
              <a:t>Using these two criteria we can find a best fit combination.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30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Software</a:t>
            </a:r>
            <a:r>
              <a:rPr kumimoji="1" lang="en-US" altLang="ja-JP" baseline="0" dirty="0" smtClean="0"/>
              <a:t> is always changing</a:t>
            </a:r>
          </a:p>
          <a:p>
            <a:r>
              <a:rPr kumimoji="1" lang="en-US" altLang="ja-JP" baseline="0" dirty="0" smtClean="0"/>
              <a:t>So each time you have a new release that include bug fix or patches or new features or maintenance activities like refactoring</a:t>
            </a:r>
          </a:p>
          <a:p>
            <a:r>
              <a:rPr kumimoji="1" lang="en-US" altLang="ja-JP" baseline="0" dirty="0" smtClean="0"/>
              <a:t> also libraries are evolving to fix bugs or….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82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ケース設定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84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our usage scenario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populate our tool using the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ライブラリは，自身のプロジェクトとは別に開発が進められ，機能の改善やバグの修正などが行われる．これに伴って新しいバージョンがリリースされていく．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そのため，開発者にはライブラリのアップデートを行うかどうか，行う場合，どのライブラリのどのバージョンを利用するか，などの判断を行う必要がある．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84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software development, the adoption of third-party libraries is now a commonplace.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Third-party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libraries provide various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with high quality.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using libraries, we can avoid reinventing the wheel.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dirty="0" err="1" smtClean="0"/>
              <a:t>Refference</a:t>
            </a:r>
            <a:r>
              <a:rPr kumimoji="1" lang="en-US" altLang="ja-JP" dirty="0" smtClean="0"/>
              <a:t> [1]..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According</a:t>
            </a:r>
            <a:r>
              <a:rPr kumimoji="1" lang="en-US" altLang="ja-JP" baseline="0" dirty="0" smtClean="0"/>
              <a:t> to [1] using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party libraries is becoming very popular in software engineering both open source software and industry.</a:t>
            </a:r>
          </a:p>
          <a:p>
            <a:r>
              <a:rPr kumimoji="1" lang="en-US" altLang="ja-JP" baseline="0" dirty="0" smtClean="0"/>
              <a:t>Benefit of using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party </a:t>
            </a:r>
            <a:r>
              <a:rPr kumimoji="1" lang="en-US" altLang="ja-JP" baseline="0" dirty="0" err="1" smtClean="0"/>
              <a:t>llibrary</a:t>
            </a:r>
            <a:r>
              <a:rPr kumimoji="1" lang="en-US" altLang="ja-JP" baseline="0" dirty="0" smtClean="0"/>
              <a:t> is </a:t>
            </a:r>
          </a:p>
          <a:p>
            <a:r>
              <a:rPr kumimoji="1" lang="en-US" altLang="ja-JP" baseline="0" dirty="0" smtClean="0"/>
              <a:t>Needed </a:t>
            </a:r>
            <a:r>
              <a:rPr kumimoji="1" lang="en-US" altLang="ja-JP" baseline="0" noProof="0" dirty="0" smtClean="0"/>
              <a:t>features</a:t>
            </a:r>
            <a:r>
              <a:rPr kumimoji="1" lang="en-US" altLang="ja-JP" baseline="0" dirty="0" smtClean="0"/>
              <a:t> are available</a:t>
            </a:r>
          </a:p>
          <a:p>
            <a:r>
              <a:rPr kumimoji="1" lang="en-US" altLang="ja-JP" baseline="0" dirty="0" smtClean="0"/>
              <a:t>Trusting quality from library developers </a:t>
            </a:r>
          </a:p>
          <a:p>
            <a:r>
              <a:rPr kumimoji="1" lang="en-US" altLang="ja-JP" baseline="0" dirty="0" smtClean="0"/>
              <a:t>You can save time and cost  because you are not </a:t>
            </a:r>
            <a:r>
              <a:rPr kumimoji="1" lang="en-US" altLang="ja-JP" baseline="0" dirty="0" err="1" smtClean="0"/>
              <a:t>inplement</a:t>
            </a:r>
            <a:r>
              <a:rPr kumimoji="1" lang="en-US" altLang="ja-JP" baseline="0" dirty="0" smtClean="0"/>
              <a:t> yourself</a:t>
            </a:r>
          </a:p>
          <a:p>
            <a:r>
              <a:rPr kumimoji="1" lang="en-US" altLang="ja-JP" baseline="0" dirty="0" smtClean="0"/>
              <a:t>Avoid reinvent wheel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2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software system may depend on several libraries.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library also depends on other libraries.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transitive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dependencies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like a tree structure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the actual interaction among libraries can be represented as a complex graph.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8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complexity causes a library update problem.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Third-party libraries are always updated to include new features and bug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fixes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 new version of a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library may be incompatible with system’s complex library dependencies.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Updating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library version breaks a software system if it is incompatible with another library used by the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system maintainer needs to decide WHEN and WHAT version to update.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 library update, </a:t>
            </a:r>
            <a:r>
              <a:rPr kumimoji="1" lang="en-US" altLang="ja-JP" baseline="0" dirty="0" smtClean="0"/>
              <a:t>developers have risk of bugs like heart bleed and the shellshock bash bug.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if we don’t update, we have risk of bugs like heart bleed and the shellshock bash bug, but if we do update, we risk incompatibility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issue.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Ref[2][3]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concern of incompatibility when updating libraries.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90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reduce the library update problem, we visualize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combinations of library versions are popular among existing systems available on the Internet.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can not report actual incompatibility. but 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assume popular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indicates a good combination of library versions.</a:t>
            </a:r>
          </a:p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tool named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VerX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-Combo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web-application working on a browser and a server.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collects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various programs available on GitHub and extracts library usage from their Maven configuration files. 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user selects some libraries, then the tool visualizes which versions of the libraries are combined in existing systems using parallel sets.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Selecting a popular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combination of latest library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versions reduces the risk of incompatibility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01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Our tool visualizes library combinations as Parallel Sets.</a:t>
            </a:r>
          </a:p>
          <a:p>
            <a:r>
              <a:rPr kumimoji="1" lang="en-US" altLang="ja-JP" baseline="0" dirty="0" smtClean="0"/>
              <a:t>Now I will demonstrate how to read the Parallel sets visualization.</a:t>
            </a:r>
          </a:p>
          <a:p>
            <a:r>
              <a:rPr kumimoji="1" lang="en-US" altLang="ja-JP" baseline="0" dirty="0" smtClean="0"/>
              <a:t>(</a:t>
            </a:r>
            <a:r>
              <a:rPr kumimoji="1" lang="ja-JP" altLang="en-US" baseline="0" dirty="0" smtClean="0"/>
              <a:t>デモページへ</a:t>
            </a:r>
            <a:r>
              <a:rPr kumimoji="1" lang="en-US" altLang="ja-JP" baseline="0" dirty="0" smtClean="0"/>
              <a:t>)</a:t>
            </a:r>
          </a:p>
          <a:p>
            <a:r>
              <a:rPr kumimoji="1" lang="en-US" altLang="ja-JP" baseline="0" dirty="0" smtClean="0"/>
              <a:t>For example there are a system that uses 3 libraries A&amp; B &amp;C(point to ABC).</a:t>
            </a:r>
          </a:p>
          <a:p>
            <a:r>
              <a:rPr kumimoji="1" lang="en-US" altLang="ja-JP" baseline="0" dirty="0" smtClean="0"/>
              <a:t>All these libraries are represented as a horizontal bar parallel to each other </a:t>
            </a:r>
          </a:p>
          <a:p>
            <a:r>
              <a:rPr kumimoji="1" lang="en-US" altLang="ja-JP" baseline="0" dirty="0" smtClean="0"/>
              <a:t>Then, the bar is divided into each respective library versions.</a:t>
            </a:r>
          </a:p>
          <a:p>
            <a:r>
              <a:rPr kumimoji="1" lang="en-US" altLang="ja-JP" baseline="0" dirty="0" smtClean="0"/>
              <a:t>The link between each library version represent the </a:t>
            </a:r>
            <a:r>
              <a:rPr kumimoji="1" lang="en-US" altLang="ja-JP" baseline="0" dirty="0" err="1" smtClean="0"/>
              <a:t>freaqency</a:t>
            </a:r>
            <a:r>
              <a:rPr kumimoji="1" lang="en-US" altLang="ja-JP" baseline="0" dirty="0" smtClean="0"/>
              <a:t> count of systems that uses both library versions.</a:t>
            </a:r>
          </a:p>
          <a:p>
            <a:r>
              <a:rPr kumimoji="1" lang="en-US" altLang="ja-JP" baseline="0" dirty="0" smtClean="0"/>
              <a:t>The thickness represents popularity.</a:t>
            </a:r>
          </a:p>
          <a:p>
            <a:r>
              <a:rPr kumimoji="1" lang="en-US" altLang="ja-JP" baseline="0" dirty="0" smtClean="0"/>
              <a:t>The color represent different combination sets in reference to Library A.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Our tool has several features for user interaction.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500" i="0" u="none" dirty="0" smtClean="0"/>
              <a:t>Mouse over can be use to highlight and select interested libraries,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1500" i="0" u="none" baseline="0" dirty="0" smtClean="0"/>
              <a:t>   </a:t>
            </a:r>
            <a:r>
              <a:rPr lang="en-US" altLang="ja-JP" sz="1500" i="0" u="none" dirty="0" smtClean="0"/>
              <a:t>For example, These</a:t>
            </a:r>
            <a:r>
              <a:rPr lang="en-US" altLang="ja-JP" sz="1500" i="0" u="none" baseline="0" dirty="0" smtClean="0"/>
              <a:t> lines correspond to</a:t>
            </a:r>
            <a:r>
              <a:rPr lang="en-US" altLang="ja-JP" sz="1500" i="0" u="none" dirty="0" smtClean="0"/>
              <a:t> the combination sets</a:t>
            </a:r>
            <a:r>
              <a:rPr lang="en-US" altLang="ja-JP" sz="1500" i="0" u="none" baseline="0" dirty="0" smtClean="0"/>
              <a:t> that include</a:t>
            </a:r>
            <a:r>
              <a:rPr lang="en-US" altLang="ja-JP" sz="1500" i="0" u="none" dirty="0" smtClean="0"/>
              <a:t> </a:t>
            </a:r>
            <a:r>
              <a:rPr lang="en-US" altLang="ja-JP" sz="1500" i="0" u="none" dirty="0" err="1" smtClean="0"/>
              <a:t>LibraryA</a:t>
            </a:r>
            <a:r>
              <a:rPr lang="en-US" altLang="ja-JP" sz="1500" i="0" u="none" baseline="0" dirty="0" smtClean="0"/>
              <a:t> version1.0.(point to LIbAver1)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ja-JP" sz="1500" i="0" u="none" baseline="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ja-JP" sz="1500" dirty="0" smtClean="0"/>
              <a:t>Our tool can also do Vertical an</a:t>
            </a:r>
            <a:r>
              <a:rPr lang="en-US" altLang="ja-JP" sz="1500" baseline="0" dirty="0" smtClean="0"/>
              <a:t>d </a:t>
            </a:r>
            <a:r>
              <a:rPr lang="en-US" altLang="ja-JP" sz="1500" dirty="0" smtClean="0"/>
              <a:t>Horizontal Rearrangement(rearrangement)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 sz="1500" dirty="0" smtClean="0"/>
              <a:t>We can also sort by Popular Usage</a:t>
            </a:r>
            <a:r>
              <a:rPr lang="en-US" altLang="ja-JP" sz="1500" baseline="0" dirty="0" smtClean="0"/>
              <a:t> and</a:t>
            </a:r>
            <a:r>
              <a:rPr lang="en-US" altLang="ja-JP" sz="1500" dirty="0" smtClean="0"/>
              <a:t> Version(sort)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36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will now demonstrate how the tool can be used in a case scenario.</a:t>
            </a:r>
            <a:endParaRPr kumimoji="1" lang="en-US" altLang="ja-JP" dirty="0" smtClean="0"/>
          </a:p>
          <a:p>
            <a:r>
              <a:rPr kumimoji="1" lang="en-US" altLang="ja-JP" dirty="0" smtClean="0"/>
              <a:t>Suppose, System “S” has dependencies </a:t>
            </a:r>
            <a:r>
              <a:rPr lang="en-US" altLang="ja-JP" dirty="0" smtClean="0"/>
              <a:t>with the Apache Commons-Collections and COMMONS-HTTPCLIENT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the next</a:t>
            </a:r>
            <a:r>
              <a:rPr kumimoji="1" lang="en-US" altLang="ja-JP" baseline="0" dirty="0" smtClean="0"/>
              <a:t> release of S, developer want to implement a new feature. the New feature involve adopting  the 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library. In this scenario user want to know what is the best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version to use. 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S wants</a:t>
            </a:r>
            <a:r>
              <a:rPr kumimoji="1" lang="en-US" altLang="ja-JP" baseline="0" dirty="0" smtClean="0"/>
              <a:t> new feature of </a:t>
            </a:r>
            <a:r>
              <a:rPr kumimoji="1" lang="en-US" altLang="ja-JP" baseline="0" dirty="0" err="1" smtClean="0"/>
              <a:t>calender</a:t>
            </a:r>
            <a:r>
              <a:rPr kumimoji="1" lang="en-US" altLang="ja-JP" baseline="0" dirty="0" smtClean="0"/>
              <a:t>, the developer want to use </a:t>
            </a:r>
            <a:r>
              <a:rPr kumimoji="1" lang="en-US" altLang="ja-JP" baseline="0" dirty="0" err="1" smtClean="0"/>
              <a:t>jodatime</a:t>
            </a:r>
            <a:r>
              <a:rPr kumimoji="1" lang="en-US" altLang="ja-JP" baseline="0" dirty="0" smtClean="0"/>
              <a:t> library which can implement </a:t>
            </a:r>
            <a:r>
              <a:rPr kumimoji="1" lang="en-US" altLang="ja-JP" baseline="0" dirty="0" err="1" smtClean="0"/>
              <a:t>calender</a:t>
            </a:r>
            <a:r>
              <a:rPr kumimoji="1" lang="en-US" altLang="ja-JP" baseline="0" dirty="0" smtClean="0"/>
              <a:t> feature.</a:t>
            </a:r>
          </a:p>
          <a:p>
            <a:r>
              <a:rPr kumimoji="1" lang="en-US" altLang="ja-JP" baseline="0" dirty="0" smtClean="0"/>
              <a:t>Related library dependency is collections and </a:t>
            </a:r>
            <a:r>
              <a:rPr kumimoji="1" lang="en-US" altLang="ja-JP" baseline="0" dirty="0" err="1" smtClean="0"/>
              <a:t>httpclient</a:t>
            </a:r>
            <a:r>
              <a:rPr kumimoji="1" lang="en-US" altLang="ja-JP" baseline="0" dirty="0" smtClean="0"/>
              <a:t>. In this scenario user want to know what is the best-fit combination between the 3 libraries.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8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my demo , we show how our</a:t>
            </a:r>
            <a:r>
              <a:rPr kumimoji="1" lang="en-US" altLang="ja-JP" baseline="0" dirty="0" smtClean="0"/>
              <a:t> tool is able to provide answers to the following 3 questions 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 smtClean="0"/>
              <a:t>What is the best fit combination of libraries. For this question we will use the current library versions in system S.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 smtClean="0"/>
              <a:t>For Q2 we want to know the most popular versions used by the crowd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 smtClean="0"/>
              <a:t>Finally  for Q3 we want to know what is the most popular combination that is closest to the latest versions.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First, we will load the data. (enter and load there libs)</a:t>
            </a:r>
          </a:p>
          <a:p>
            <a:r>
              <a:rPr kumimoji="1" lang="en-US" altLang="ja-JP" baseline="0" dirty="0" smtClean="0"/>
              <a:t>Next we will try to find the best fit. (3.1</a:t>
            </a:r>
          </a:p>
          <a:p>
            <a:r>
              <a:rPr kumimoji="1" lang="en-US" altLang="ja-JP" baseline="0" dirty="0" smtClean="0"/>
              <a:t>So system S uses collections 3.2(point to 3.2) and http3.1(point to 3.1) </a:t>
            </a:r>
          </a:p>
          <a:p>
            <a:r>
              <a:rPr kumimoji="1" lang="en-US" altLang="ja-JP" baseline="0" dirty="0" smtClean="0"/>
              <a:t>From our tool we can see that </a:t>
            </a:r>
            <a:r>
              <a:rPr kumimoji="1" lang="en-US" altLang="ja-JP" baseline="0" dirty="0" err="1" smtClean="0"/>
              <a:t>joda</a:t>
            </a:r>
            <a:r>
              <a:rPr kumimoji="1" lang="en-US" altLang="ja-JP" baseline="0" dirty="0" smtClean="0"/>
              <a:t>-time version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1.4;1.6;2.0;2.2 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7BE8-B679-4357-8C99-7D29FA0CF95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2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6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013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9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6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6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013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40" y="6640518"/>
            <a:ext cx="4826962" cy="1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563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39395C7-C108-41D2-8E08-9A7DD7E72BCE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38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A21A3-E1BB-4FBE-BEC1-94E4E89FC393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3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E0B10-4CDA-40C2-A6FF-8C897E3CC85B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9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43040-7F48-4C36-A12F-AA4C49ABA88E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66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9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1" indent="0">
              <a:buNone/>
              <a:defRPr sz="788"/>
            </a:lvl7pPr>
            <a:lvl8pPr marL="1800180" indent="0">
              <a:buNone/>
              <a:defRPr sz="788"/>
            </a:lvl8pPr>
            <a:lvl9pPr marL="2057349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CFFF1-7114-43FA-A21B-AB9204682277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6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E3F11-6815-496A-8C2E-4B98025506CE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4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38CA7-F5A9-4C3F-B8F3-86512EE554F6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3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156AD-0059-4FE5-AF16-CDC196CC82A9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3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A0CCC-9F18-417E-AF7C-F8CD20E8F4FC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7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95275-47F8-4C51-97C2-B8341DDF7998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1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2ACCE-9F26-400A-A265-B7D946953C4E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62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6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013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6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013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6740" y="218743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3" y="6596069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A29AD38C-64CF-40F4-A588-999DC6FDFB57}" type="datetime1">
              <a:rPr kumimoji="1" lang="ja-JP" altLang="en-US" smtClean="0"/>
              <a:t>2015/5/18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6" y="6310319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31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/>
            </a:lvl1pPr>
          </a:lstStyle>
          <a:p>
            <a:fld id="{46A9B5E2-E4EC-4D98-9E48-273CA2472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8"/>
            <a:ext cx="3725700" cy="1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563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25160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257169"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514337"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771506"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028675" algn="ctr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92876" indent="-192876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642921" indent="-12858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900090" indent="-128585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157259" indent="-128585" algn="l" rtl="0" eaLnBrk="1" fontAlgn="base" hangingPunct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1414427" indent="-128585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6pPr>
      <a:lvl7pPr marL="1671596" indent="-128585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7pPr>
      <a:lvl8pPr marL="1928765" indent="-128585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8pPr>
      <a:lvl9pPr marL="2185933" indent="-128585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dirty="0" err="1"/>
              <a:t>VerXCombo</a:t>
            </a:r>
            <a:r>
              <a:rPr lang="en-US" altLang="ja-JP" sz="4000" dirty="0"/>
              <a:t>: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600" dirty="0" smtClean="0"/>
              <a:t>An </a:t>
            </a:r>
            <a:r>
              <a:rPr lang="en-US" altLang="ja-JP" sz="3600" dirty="0"/>
              <a:t>interactive data </a:t>
            </a:r>
            <a:r>
              <a:rPr lang="en-US" altLang="ja-JP" sz="3600" dirty="0" smtClean="0"/>
              <a:t>visualization of </a:t>
            </a:r>
            <a:r>
              <a:rPr lang="en-US" altLang="ja-JP" sz="3600" dirty="0"/>
              <a:t>popular library version combinations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ja-JP" u="sng" dirty="0"/>
              <a:t>Yuki </a:t>
            </a:r>
            <a:r>
              <a:rPr lang="fi-FI" altLang="ja-JP" u="sng" dirty="0" smtClean="0"/>
              <a:t>Yano</a:t>
            </a:r>
            <a:r>
              <a:rPr lang="fi-FI" altLang="ja-JP" dirty="0"/>
              <a:t>, Raula Gaikovina Kula, Takashi Ishio, Katsuro </a:t>
            </a:r>
            <a:r>
              <a:rPr lang="fi-FI" altLang="ja-JP" dirty="0" smtClean="0"/>
              <a:t>Inoue</a:t>
            </a:r>
          </a:p>
          <a:p>
            <a:endParaRPr lang="fi-FI" altLang="ja-JP" dirty="0" smtClean="0"/>
          </a:p>
          <a:p>
            <a:r>
              <a:rPr lang="en-US" altLang="ja-JP" sz="2000" smtClean="0"/>
              <a:t>Graduate </a:t>
            </a:r>
            <a:r>
              <a:rPr lang="en-US" altLang="ja-JP" sz="2000" dirty="0"/>
              <a:t>S</a:t>
            </a:r>
            <a:r>
              <a:rPr lang="en-US" altLang="ja-JP" sz="2000" smtClean="0"/>
              <a:t>chool </a:t>
            </a:r>
            <a:r>
              <a:rPr lang="en-US" altLang="ja-JP" sz="2000" smtClean="0"/>
              <a:t>of </a:t>
            </a:r>
            <a:r>
              <a:rPr lang="en-US" altLang="ja-JP" sz="2000" smtClean="0"/>
              <a:t>Information </a:t>
            </a:r>
            <a:r>
              <a:rPr lang="en-US" altLang="ja-JP" sz="2000" dirty="0"/>
              <a:t>S</a:t>
            </a:r>
            <a:r>
              <a:rPr lang="en-US" altLang="ja-JP" sz="2000" smtClean="0"/>
              <a:t>cience </a:t>
            </a:r>
            <a:r>
              <a:rPr lang="en-US" altLang="ja-JP" sz="2000" dirty="0" smtClean="0"/>
              <a:t>and Technology,</a:t>
            </a:r>
          </a:p>
          <a:p>
            <a:r>
              <a:rPr kumimoji="1" lang="en-US" altLang="ja-JP" sz="2000" dirty="0" smtClean="0"/>
              <a:t>Osaka University, Japan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Q2: What is the most popular combination set of libraries?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 rot="5400000">
            <a:off x="7618788" y="1795818"/>
            <a:ext cx="346363" cy="3883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Q2_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357444"/>
            <a:ext cx="9144000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3200" dirty="0"/>
              <a:t>Q3: What combination satisfies the closest to the latest version combination?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5400000">
            <a:off x="7618788" y="2196089"/>
            <a:ext cx="346363" cy="3883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Q3_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556" y="2646368"/>
            <a:ext cx="9144000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onclusion </a:t>
            </a:r>
            <a:r>
              <a:rPr lang="en-US" altLang="ja-JP" dirty="0" smtClean="0"/>
              <a:t>and</a:t>
            </a:r>
            <a:r>
              <a:rPr kumimoji="1" lang="en-US" altLang="ja-JP" dirty="0" smtClean="0"/>
              <a:t> </a:t>
            </a:r>
            <a:r>
              <a:rPr lang="en-US" altLang="ja-JP" dirty="0"/>
              <a:t>F</a:t>
            </a:r>
            <a:r>
              <a:rPr kumimoji="1" lang="en-US" altLang="ja-JP" dirty="0" smtClean="0"/>
              <a:t>uture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Our tool</a:t>
            </a:r>
            <a:r>
              <a:rPr kumimoji="1" lang="en-US" altLang="ja-JP" dirty="0" smtClean="0"/>
              <a:t> uses wisdom of crowd to determine best-fit library update for large systems</a:t>
            </a:r>
          </a:p>
          <a:p>
            <a:pPr lvl="1"/>
            <a:r>
              <a:rPr lang="en-US" altLang="ja-JP" dirty="0" smtClean="0"/>
              <a:t>Popularity</a:t>
            </a:r>
          </a:p>
          <a:p>
            <a:pPr lvl="1"/>
            <a:r>
              <a:rPr lang="en-US" altLang="ja-JP" dirty="0" smtClean="0"/>
              <a:t>Latest version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Future work </a:t>
            </a:r>
          </a:p>
          <a:p>
            <a:pPr lvl="1"/>
            <a:r>
              <a:rPr lang="en-US" altLang="ja-JP" dirty="0" smtClean="0"/>
              <a:t>Extend 3 combination to </a:t>
            </a:r>
            <a:r>
              <a:rPr lang="en-US" altLang="ja-JP" b="1" dirty="0" smtClean="0">
                <a:solidFill>
                  <a:srgbClr val="FF0000"/>
                </a:solidFill>
              </a:rPr>
              <a:t>n</a:t>
            </a:r>
            <a:r>
              <a:rPr lang="en-US" altLang="ja-JP" dirty="0" smtClean="0"/>
              <a:t> combination</a:t>
            </a:r>
          </a:p>
          <a:p>
            <a:pPr lvl="1"/>
            <a:r>
              <a:rPr lang="en-US" altLang="ja-JP" dirty="0" smtClean="0"/>
              <a:t>Explore dependency within libraries(transitive dependency)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02418"/>
            <a:ext cx="3426883" cy="25701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02418"/>
            <a:ext cx="3426883" cy="257016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68300" y="1308100"/>
            <a:ext cx="8380413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748094"/>
            <a:ext cx="3799416" cy="28495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748094"/>
            <a:ext cx="3799416" cy="28495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78933" y="2987172"/>
            <a:ext cx="737023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Thank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you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for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your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attention!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192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Tool Architecture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4" y="1600200"/>
            <a:ext cx="8011952" cy="452596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1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Library combination as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Parallel Sets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determine best-</a:t>
            </a:r>
            <a:r>
              <a:rPr lang="en-US" altLang="ja-JP" dirty="0" smtClean="0"/>
              <a:t>fit</a:t>
            </a:r>
            <a:r>
              <a:rPr kumimoji="1" lang="en-US" altLang="ja-JP" dirty="0" smtClean="0"/>
              <a:t> according to</a:t>
            </a:r>
          </a:p>
          <a:p>
            <a:pPr marL="771518" lvl="1" indent="-514350">
              <a:buFont typeface="+mj-lt"/>
              <a:buAutoNum type="arabicPeriod"/>
            </a:pPr>
            <a:r>
              <a:rPr lang="en-US" altLang="ja-JP" dirty="0" smtClean="0"/>
              <a:t>Popularity</a:t>
            </a:r>
          </a:p>
          <a:p>
            <a:pPr marL="771518" lvl="1" indent="-514350">
              <a:buFont typeface="+mj-lt"/>
              <a:buAutoNum type="arabicPeriod"/>
            </a:pPr>
            <a:r>
              <a:rPr kumimoji="1" lang="en-US" altLang="ja-JP" dirty="0" smtClean="0"/>
              <a:t>Latest release version</a:t>
            </a:r>
          </a:p>
          <a:p>
            <a:pPr marL="546495" indent="-51435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1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Software </a:t>
            </a:r>
            <a:r>
              <a:rPr lang="en-US" altLang="ja-JP" dirty="0" smtClean="0"/>
              <a:t>Evolution and Maintenance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Software is always changing </a:t>
            </a:r>
          </a:p>
          <a:p>
            <a:pPr lvl="1"/>
            <a:r>
              <a:rPr lang="en-US" altLang="ja-JP" dirty="0" smtClean="0"/>
              <a:t>Fix bugs</a:t>
            </a:r>
          </a:p>
          <a:p>
            <a:pPr lvl="1"/>
            <a:r>
              <a:rPr kumimoji="1" lang="en-US" altLang="ja-JP" dirty="0" smtClean="0"/>
              <a:t>New features</a:t>
            </a:r>
          </a:p>
          <a:p>
            <a:pPr lvl="1"/>
            <a:r>
              <a:rPr lang="en-US" altLang="ja-JP" dirty="0" smtClean="0"/>
              <a:t>Software maintenance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Library also require updates</a:t>
            </a:r>
          </a:p>
          <a:p>
            <a:pPr lvl="1"/>
            <a:r>
              <a:rPr lang="en-US" altLang="ja-JP" dirty="0" smtClean="0"/>
              <a:t>New versions library also change</a:t>
            </a:r>
          </a:p>
          <a:p>
            <a:pPr lvl="1"/>
            <a:endParaRPr kumimoji="1" lang="en-AU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1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Real world Scenario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304873"/>
              </p:ext>
            </p:extLst>
          </p:nvPr>
        </p:nvGraphicFramePr>
        <p:xfrm>
          <a:off x="519113" y="4309798"/>
          <a:ext cx="8229600" cy="21409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352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Library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Description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System</a:t>
                      </a:r>
                      <a:r>
                        <a:rPr kumimoji="1" lang="en-US" altLang="ja-JP" sz="1400" baseline="0" dirty="0" smtClean="0"/>
                        <a:t> Environment Version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Latest Version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5352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Commons-Collections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13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 Utilities Library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3.2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3.2.1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5352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Commons-</a:t>
                      </a:r>
                      <a:r>
                        <a:rPr kumimoji="1" lang="en-US" altLang="ja-JP" sz="1400" dirty="0" err="1" smtClean="0"/>
                        <a:t>Httpclient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13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Client-side HTTP protocol library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3.1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3.1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5352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Joda</a:t>
                      </a:r>
                      <a:r>
                        <a:rPr kumimoji="1" lang="en-US" altLang="ja-JP" sz="1400" dirty="0" smtClean="0"/>
                        <a:t>-Time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13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Date, Time and </a:t>
                      </a:r>
                      <a:r>
                        <a:rPr kumimoji="1" lang="en-US" altLang="ja-JP" sz="1013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Calender</a:t>
                      </a:r>
                      <a:r>
                        <a:rPr kumimoji="1" lang="en-US" altLang="ja-JP" sz="1013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library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-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2.3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1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Library dependency dataset</a:t>
            </a:r>
          </a:p>
          <a:p>
            <a:pPr lvl="1"/>
            <a:r>
              <a:rPr lang="en-US" altLang="ja-JP" dirty="0" smtClean="0"/>
              <a:t> Make a dataset by analyzing Projects in GitHub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43098"/>
              </p:ext>
            </p:extLst>
          </p:nvPr>
        </p:nvGraphicFramePr>
        <p:xfrm>
          <a:off x="1386837" y="2788291"/>
          <a:ext cx="6766562" cy="227076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3383281"/>
                <a:gridCol w="3383281"/>
              </a:tblGrid>
              <a:tr h="5676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Of</a:t>
                      </a:r>
                      <a:r>
                        <a:rPr kumimoji="1" lang="en-US" altLang="ja-JP" sz="2000" b="1" baseline="0" dirty="0" smtClean="0">
                          <a:latin typeface="+mj-lt"/>
                        </a:rPr>
                        <a:t> projects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4,210</a:t>
                      </a:r>
                    </a:p>
                  </a:txBody>
                  <a:tcPr anchor="ctr"/>
                </a:tc>
              </a:tr>
              <a:tr h="5676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Of Systems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36,910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676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Of  Libraries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29,535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676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Of Libraries</a:t>
                      </a:r>
                      <a:r>
                        <a:rPr kumimoji="1" lang="en-US" altLang="ja-JP" sz="2000" b="1" baseline="0" dirty="0" smtClean="0">
                          <a:latin typeface="+mj-lt"/>
                        </a:rPr>
                        <a:t> Versions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151,647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Software 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Release new versions</a:t>
            </a:r>
          </a:p>
          <a:p>
            <a:pPr lvl="1"/>
            <a:r>
              <a:rPr lang="en-US" altLang="ja-JP" dirty="0"/>
              <a:t>New </a:t>
            </a:r>
            <a:r>
              <a:rPr lang="en-US" altLang="ja-JP" dirty="0" smtClean="0"/>
              <a:t>features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Bug fix</a:t>
            </a:r>
          </a:p>
          <a:p>
            <a:pPr lvl="1"/>
            <a:endParaRPr lang="en-US" altLang="ja-JP" dirty="0" smtClean="0"/>
          </a:p>
          <a:p>
            <a:r>
              <a:rPr lang="en-US" altLang="ja-JP" dirty="0"/>
              <a:t>System Maintainer needs to decide </a:t>
            </a:r>
            <a:r>
              <a:rPr lang="en-US" altLang="ja-JP" dirty="0" smtClean="0"/>
              <a:t>           `</a:t>
            </a:r>
            <a:r>
              <a:rPr lang="en-US" altLang="ja-JP" dirty="0"/>
              <a:t>if’, `when’ and `what to update?’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3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Software Library Reuse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129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Developers often use third-party libraries[1]</a:t>
            </a:r>
          </a:p>
          <a:p>
            <a:pPr marL="257168" lvl="1" indent="0">
              <a:buNone/>
            </a:pPr>
            <a:r>
              <a:rPr lang="en-US" altLang="ja-JP" dirty="0" smtClean="0"/>
              <a:t> Benefits:</a:t>
            </a:r>
          </a:p>
          <a:p>
            <a:pPr lvl="2"/>
            <a:r>
              <a:rPr lang="en-US" altLang="ja-JP" dirty="0" smtClean="0"/>
              <a:t>Needed features</a:t>
            </a:r>
          </a:p>
          <a:p>
            <a:pPr lvl="2"/>
            <a:r>
              <a:rPr lang="en-US" altLang="ja-JP" dirty="0" smtClean="0"/>
              <a:t>High quality</a:t>
            </a:r>
          </a:p>
          <a:p>
            <a:pPr lvl="2"/>
            <a:r>
              <a:rPr lang="en-AU" altLang="ja-JP" dirty="0" smtClean="0">
                <a:ea typeface="Roboto Condensed" pitchFamily="2" charset="0"/>
              </a:rPr>
              <a:t>Time </a:t>
            </a:r>
            <a:r>
              <a:rPr lang="en-AU" altLang="ja-JP" dirty="0">
                <a:ea typeface="Roboto Condensed" pitchFamily="2" charset="0"/>
              </a:rPr>
              <a:t>and </a:t>
            </a:r>
            <a:r>
              <a:rPr lang="en-AU" altLang="ja-JP" dirty="0" smtClean="0">
                <a:ea typeface="Roboto Condensed" pitchFamily="2" charset="0"/>
              </a:rPr>
              <a:t>cost </a:t>
            </a:r>
            <a:r>
              <a:rPr lang="en-AU" altLang="ja-JP" dirty="0">
                <a:ea typeface="Roboto Condensed" pitchFamily="2" charset="0"/>
              </a:rPr>
              <a:t>e</a:t>
            </a:r>
            <a:r>
              <a:rPr lang="en-AU" altLang="ja-JP" dirty="0" smtClean="0">
                <a:ea typeface="Roboto Condensed" pitchFamily="2" charset="0"/>
              </a:rPr>
              <a:t>fficient</a:t>
            </a:r>
            <a:endParaRPr lang="en-AU" altLang="ja-JP" dirty="0">
              <a:ea typeface="Roboto Condensed" pitchFamily="2" charset="0"/>
            </a:endParaRPr>
          </a:p>
          <a:p>
            <a:pPr lvl="2"/>
            <a:r>
              <a:rPr lang="en-US" altLang="ja-JP" dirty="0" smtClean="0"/>
              <a:t>Avoid reinventing the </a:t>
            </a:r>
            <a:r>
              <a:rPr lang="en-US" altLang="ja-JP" dirty="0"/>
              <a:t>wheel </a:t>
            </a:r>
          </a:p>
          <a:p>
            <a:pPr lvl="2"/>
            <a:endParaRPr kumimoji="1" lang="ja-JP" alt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485954" y="5474969"/>
            <a:ext cx="1561668" cy="101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雲形吹き出し 6"/>
          <p:cNvSpPr/>
          <p:nvPr/>
        </p:nvSpPr>
        <p:spPr>
          <a:xfrm>
            <a:off x="6058986" y="3261004"/>
            <a:ext cx="2627814" cy="1572126"/>
          </a:xfrm>
          <a:prstGeom prst="cloudCallout">
            <a:avLst>
              <a:gd name="adj1" fmla="val -31143"/>
              <a:gd name="adj2" fmla="val 8296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21516" y="492254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dirty="0">
                <a:latin typeface="Roboto Condensed" pitchFamily="2" charset="0"/>
                <a:ea typeface="Roboto Condensed" pitchFamily="2" charset="0"/>
              </a:rPr>
              <a:t>Adopt 3</a:t>
            </a:r>
            <a:r>
              <a:rPr lang="en-AU" altLang="ja-JP" baseline="30000" dirty="0">
                <a:latin typeface="Roboto Condensed" pitchFamily="2" charset="0"/>
                <a:ea typeface="Roboto Condensed" pitchFamily="2" charset="0"/>
              </a:rPr>
              <a:t>rd</a:t>
            </a:r>
            <a:r>
              <a:rPr lang="en-AU" altLang="ja-JP" dirty="0">
                <a:latin typeface="Roboto Condensed" pitchFamily="2" charset="0"/>
                <a:ea typeface="Roboto Condensed" pitchFamily="2" charset="0"/>
              </a:rPr>
              <a:t> party libraries</a:t>
            </a:r>
          </a:p>
        </p:txBody>
      </p:sp>
      <p:pic>
        <p:nvPicPr>
          <p:cNvPr id="9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1" y="3716425"/>
            <a:ext cx="435730" cy="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94" y="3589338"/>
            <a:ext cx="435730" cy="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28" y="4143728"/>
            <a:ext cx="435730" cy="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28" y="3914331"/>
            <a:ext cx="435730" cy="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283" y="6077898"/>
            <a:ext cx="47853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/>
              <a:t>[1] C</a:t>
            </a:r>
            <a:r>
              <a:rPr lang="en-US" altLang="ja-JP" sz="1200" dirty="0"/>
              <a:t>. Ebert, “Open source software in industry,” in IEEE Software, </a:t>
            </a:r>
            <a:r>
              <a:rPr lang="en-US" altLang="ja-JP" sz="1200" dirty="0" smtClean="0"/>
              <a:t>2008, pp</a:t>
            </a:r>
            <a:r>
              <a:rPr lang="en-US" altLang="ja-JP" sz="1200" dirty="0"/>
              <a:t>. 52–53.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95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omplex library dependencies</a:t>
            </a:r>
            <a:br>
              <a:rPr lang="en-US" altLang="ja-JP" dirty="0" smtClean="0"/>
            </a:br>
            <a:r>
              <a:rPr lang="en-US" altLang="ja-JP" dirty="0" smtClean="0"/>
              <a:t> in large software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Large systems can have</a:t>
            </a:r>
            <a:r>
              <a:rPr kumimoji="1" lang="en-US" altLang="ja-JP" dirty="0" smtClean="0"/>
              <a:t> very complex library dependencies</a:t>
            </a:r>
          </a:p>
          <a:p>
            <a:endParaRPr kumimoji="1" lang="ja-JP" altLang="en-US" dirty="0"/>
          </a:p>
        </p:txBody>
      </p:sp>
      <p:grpSp>
        <p:nvGrpSpPr>
          <p:cNvPr id="69" name="グループ化 68"/>
          <p:cNvGrpSpPr/>
          <p:nvPr/>
        </p:nvGrpSpPr>
        <p:grpSpPr>
          <a:xfrm>
            <a:off x="316218" y="2974570"/>
            <a:ext cx="4967354" cy="3290576"/>
            <a:chOff x="3097996" y="3137910"/>
            <a:chExt cx="5390252" cy="357072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331180" y="3137910"/>
              <a:ext cx="3630201" cy="2527767"/>
              <a:chOff x="3170692" y="3367506"/>
              <a:chExt cx="1423334" cy="991091"/>
            </a:xfrm>
          </p:grpSpPr>
          <p:grpSp>
            <p:nvGrpSpPr>
              <p:cNvPr id="4" name="Group 24"/>
              <p:cNvGrpSpPr/>
              <p:nvPr/>
            </p:nvGrpSpPr>
            <p:grpSpPr>
              <a:xfrm>
                <a:off x="3563204" y="3367506"/>
                <a:ext cx="1030822" cy="614722"/>
                <a:chOff x="1893118" y="596507"/>
                <a:chExt cx="1030822" cy="614722"/>
              </a:xfrm>
            </p:grpSpPr>
            <p:grpSp>
              <p:nvGrpSpPr>
                <p:cNvPr id="5" name="Group 22"/>
                <p:cNvGrpSpPr/>
                <p:nvPr/>
              </p:nvGrpSpPr>
              <p:grpSpPr>
                <a:xfrm>
                  <a:off x="1893118" y="722803"/>
                  <a:ext cx="1030822" cy="488426"/>
                  <a:chOff x="1893118" y="722803"/>
                  <a:chExt cx="1030822" cy="488426"/>
                </a:xfrm>
              </p:grpSpPr>
              <p:pic>
                <p:nvPicPr>
                  <p:cNvPr id="9" name="Picture 2" descr="http://theverticalview.files.wordpress.com/2012/11/brown-paper-package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93118" y="722803"/>
                    <a:ext cx="563031" cy="48045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TextBox 21"/>
                  <p:cNvSpPr txBox="1"/>
                  <p:nvPr/>
                </p:nvSpPr>
                <p:spPr>
                  <a:xfrm>
                    <a:off x="2529598" y="1040998"/>
                    <a:ext cx="394342" cy="170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accent6"/>
                        </a:solidFill>
                        <a:latin typeface="Roboto Condensed"/>
                      </a:rPr>
                      <a:t>Library</a:t>
                    </a:r>
                    <a:endParaRPr lang="en-US" sz="2000" b="1" dirty="0">
                      <a:solidFill>
                        <a:schemeClr val="accent6"/>
                      </a:solidFill>
                      <a:latin typeface="Roboto Condensed"/>
                    </a:endParaRPr>
                  </a:p>
                </p:txBody>
              </p:sp>
            </p:grpSp>
            <p:sp>
              <p:nvSpPr>
                <p:cNvPr id="6" name="TextBox 23"/>
                <p:cNvSpPr txBox="1"/>
                <p:nvPr/>
              </p:nvSpPr>
              <p:spPr>
                <a:xfrm>
                  <a:off x="1963481" y="596507"/>
                  <a:ext cx="422304" cy="170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AU" sz="2000" b="1" dirty="0" smtClean="0">
                      <a:solidFill>
                        <a:schemeClr val="accent6"/>
                      </a:solidFill>
                      <a:latin typeface="Roboto Condensed" pitchFamily="2" charset="0"/>
                      <a:ea typeface="Roboto Condensed" pitchFamily="2" charset="0"/>
                    </a:rPr>
                    <a:t>System</a:t>
                  </a:r>
                  <a:endParaRPr lang="en-AU" sz="1000" b="1" dirty="0">
                    <a:solidFill>
                      <a:schemeClr val="accent6"/>
                    </a:solidFill>
                    <a:latin typeface="Roboto Condensed" pitchFamily="2" charset="0"/>
                    <a:ea typeface="Roboto Condensed" pitchFamily="2" charset="0"/>
                  </a:endParaRPr>
                </a:p>
              </p:txBody>
            </p:sp>
          </p:grpSp>
          <p:pic>
            <p:nvPicPr>
              <p:cNvPr id="12" name="Picture 2" descr="http://theverticalview.files.wordpress.com/2012/11/brown-paper-packag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365" y="3975121"/>
                <a:ext cx="343971" cy="293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Arrow Connector 26"/>
              <p:cNvCxnSpPr/>
              <p:nvPr/>
            </p:nvCxnSpPr>
            <p:spPr>
              <a:xfrm>
                <a:off x="4031270" y="3865726"/>
                <a:ext cx="235723" cy="1197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 descr="http://theverticalview.files.wordpress.com/2012/11/brown-paper-packag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692" y="3952104"/>
                <a:ext cx="343971" cy="293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theverticalview.files.wordpress.com/2012/11/brown-paper-packag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323" y="4065075"/>
                <a:ext cx="343971" cy="293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" name="Straight Arrow Connector 32"/>
              <p:cNvCxnSpPr>
                <a:endCxn id="16" idx="0"/>
              </p:cNvCxnSpPr>
              <p:nvPr/>
            </p:nvCxnSpPr>
            <p:spPr>
              <a:xfrm flipH="1">
                <a:off x="3342678" y="3862641"/>
                <a:ext cx="220526" cy="894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33"/>
              <p:cNvCxnSpPr>
                <a:stCxn id="9" idx="2"/>
              </p:cNvCxnSpPr>
              <p:nvPr/>
            </p:nvCxnSpPr>
            <p:spPr>
              <a:xfrm flipH="1">
                <a:off x="3831335" y="3974255"/>
                <a:ext cx="13384" cy="1094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767" y="5932055"/>
              <a:ext cx="877295" cy="74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32"/>
            <p:cNvCxnSpPr>
              <a:endCxn id="31" idx="0"/>
            </p:cNvCxnSpPr>
            <p:nvPr/>
          </p:nvCxnSpPr>
          <p:spPr>
            <a:xfrm flipH="1">
              <a:off x="3536644" y="5304046"/>
              <a:ext cx="946448" cy="449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316" y="5784866"/>
              <a:ext cx="877295" cy="74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32"/>
            <p:cNvCxnSpPr>
              <a:stCxn id="16" idx="2"/>
              <a:endCxn id="25" idx="0"/>
            </p:cNvCxnSpPr>
            <p:nvPr/>
          </p:nvCxnSpPr>
          <p:spPr>
            <a:xfrm flipH="1">
              <a:off x="4600964" y="5377545"/>
              <a:ext cx="168862" cy="407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996" y="5753137"/>
              <a:ext cx="877295" cy="74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2"/>
            <p:cNvCxnSpPr>
              <a:stCxn id="17" idx="2"/>
              <a:endCxn id="21" idx="0"/>
            </p:cNvCxnSpPr>
            <p:nvPr/>
          </p:nvCxnSpPr>
          <p:spPr>
            <a:xfrm flipH="1">
              <a:off x="5990415" y="5665677"/>
              <a:ext cx="30762" cy="266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087" y="5955518"/>
              <a:ext cx="877295" cy="74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Straight Arrow Connector 32"/>
            <p:cNvCxnSpPr>
              <a:endCxn id="57" idx="0"/>
            </p:cNvCxnSpPr>
            <p:nvPr/>
          </p:nvCxnSpPr>
          <p:spPr>
            <a:xfrm flipH="1">
              <a:off x="7054735" y="5406189"/>
              <a:ext cx="90079" cy="549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53" y="5960006"/>
              <a:ext cx="877295" cy="74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32"/>
            <p:cNvCxnSpPr>
              <a:endCxn id="64" idx="0"/>
            </p:cNvCxnSpPr>
            <p:nvPr/>
          </p:nvCxnSpPr>
          <p:spPr>
            <a:xfrm>
              <a:off x="7680407" y="5291364"/>
              <a:ext cx="369194" cy="668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スライド番号プレースホルダー 69"/>
          <p:cNvSpPr>
            <a:spLocks noGrp="1"/>
          </p:cNvSpPr>
          <p:nvPr>
            <p:ph type="sldNum" sz="quarter" idx="12"/>
          </p:nvPr>
        </p:nvSpPr>
        <p:spPr>
          <a:xfrm>
            <a:off x="7597775" y="6300416"/>
            <a:ext cx="1150938" cy="288925"/>
          </a:xfrm>
        </p:spPr>
        <p:txBody>
          <a:bodyPr/>
          <a:lstStyle/>
          <a:p>
            <a:fld id="{46A9B5E2-E4EC-4D98-9E48-273CA2472C2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4" y="3602774"/>
            <a:ext cx="2741131" cy="2658236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5214154" y="4590042"/>
            <a:ext cx="787215" cy="67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609600" y="1752606"/>
            <a:ext cx="84013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76" indent="-1928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99" indent="-1607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642921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900090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157259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414427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6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800" kern="0" dirty="0" smtClean="0"/>
              <a:t>Library update may cause software breakages because of incompatibility [2][3]</a:t>
            </a:r>
          </a:p>
          <a:p>
            <a:r>
              <a:rPr lang="en-US" altLang="ja-JP" sz="2800" dirty="0"/>
              <a:t>System Maintainer needs to decide </a:t>
            </a:r>
            <a:r>
              <a:rPr lang="en-US" altLang="ja-JP" sz="2800" dirty="0" smtClean="0"/>
              <a:t>“when” </a:t>
            </a:r>
            <a:r>
              <a:rPr lang="en-US" altLang="ja-JP" sz="2800" dirty="0"/>
              <a:t>and </a:t>
            </a:r>
            <a:r>
              <a:rPr lang="en-US" altLang="ja-JP" sz="2800" dirty="0" smtClean="0"/>
              <a:t>“what version” </a:t>
            </a:r>
            <a:r>
              <a:rPr lang="en-US" altLang="ja-JP" sz="2800" dirty="0"/>
              <a:t>to update</a:t>
            </a:r>
            <a:r>
              <a:rPr lang="en-US" altLang="ja-JP" sz="2800" dirty="0" smtClean="0"/>
              <a:t>?</a:t>
            </a:r>
            <a:endParaRPr lang="en-US" altLang="ja-JP" sz="2800" dirty="0"/>
          </a:p>
          <a:p>
            <a:endParaRPr lang="ja-JP" altLang="en-US" sz="2800" kern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Library Update</a:t>
            </a:r>
            <a:r>
              <a:rPr kumimoji="1" lang="en-US" altLang="ja-JP" dirty="0" smtClean="0"/>
              <a:t>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 descr="http://upload.wikimedia.org/wikipedia/commons/thumb/d/dc/Heartbleed.svg/220px-Heartble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5" y="4210063"/>
            <a:ext cx="1076961" cy="12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38532" y="5788756"/>
            <a:ext cx="8199120" cy="8272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altLang="ja-JP" sz="1200" dirty="0" smtClean="0"/>
              <a:t>[2] S</a:t>
            </a:r>
            <a:r>
              <a:rPr lang="nl-NL" altLang="ja-JP" sz="1200" dirty="0"/>
              <a:t>. Raemaekers, A. van Deursen, and J. Visser, “Semantic versioning</a:t>
            </a:r>
          </a:p>
          <a:p>
            <a:r>
              <a:rPr lang="en-US" altLang="ja-JP" sz="1200" dirty="0"/>
              <a:t>versus breaking changes: A study of the maven repository,” in Proc. </a:t>
            </a:r>
            <a:r>
              <a:rPr lang="en-US" altLang="ja-JP" sz="1200" dirty="0" smtClean="0"/>
              <a:t>of SCAM</a:t>
            </a:r>
            <a:r>
              <a:rPr lang="en-US" altLang="ja-JP" sz="1200" dirty="0"/>
              <a:t>, Sept 2014, pp. 215–224</a:t>
            </a:r>
            <a:r>
              <a:rPr lang="en-US" altLang="ja-JP" sz="1200" dirty="0" smtClean="0"/>
              <a:t>.</a:t>
            </a:r>
          </a:p>
          <a:p>
            <a:r>
              <a:rPr kumimoji="1" lang="en-US" altLang="ja-JP" sz="1200" dirty="0" smtClean="0"/>
              <a:t>[3] </a:t>
            </a:r>
            <a:r>
              <a:rPr lang="en-US" altLang="ja-JP" sz="1200" dirty="0"/>
              <a:t>R. G. Kula, D. M. German, T. </a:t>
            </a:r>
            <a:r>
              <a:rPr lang="en-US" altLang="ja-JP" sz="1200" dirty="0" err="1"/>
              <a:t>Ishio</a:t>
            </a:r>
            <a:r>
              <a:rPr lang="en-US" altLang="ja-JP" sz="1200" dirty="0"/>
              <a:t>, and K. Inoue, “Trusting a library: </a:t>
            </a:r>
            <a:r>
              <a:rPr lang="en-US" altLang="ja-JP" sz="1200" dirty="0" smtClean="0"/>
              <a:t>A study </a:t>
            </a:r>
            <a:r>
              <a:rPr lang="en-US" altLang="ja-JP" sz="1200" dirty="0"/>
              <a:t>of the latency to adopt the latest maven release,” in 22nd IEEE </a:t>
            </a:r>
            <a:r>
              <a:rPr lang="en-US" altLang="ja-JP" sz="1200" dirty="0" smtClean="0"/>
              <a:t>Int. Conf</a:t>
            </a:r>
            <a:r>
              <a:rPr lang="en-US" altLang="ja-JP" sz="1200" dirty="0"/>
              <a:t>. on Soft. Ana., </a:t>
            </a:r>
            <a:r>
              <a:rPr lang="en-US" altLang="ja-JP" sz="1200" dirty="0" err="1"/>
              <a:t>Evo</a:t>
            </a:r>
            <a:r>
              <a:rPr lang="en-US" altLang="ja-JP" sz="1200" dirty="0"/>
              <a:t>., and </a:t>
            </a:r>
            <a:r>
              <a:rPr lang="en-US" altLang="ja-JP" sz="1200" dirty="0" err="1"/>
              <a:t>Reeng</a:t>
            </a:r>
            <a:r>
              <a:rPr lang="en-US" altLang="ja-JP" sz="1200" dirty="0"/>
              <a:t>., SANER 2015, Montreal, </a:t>
            </a:r>
            <a:r>
              <a:rPr lang="en-US" altLang="ja-JP" sz="1200" dirty="0" smtClean="0"/>
              <a:t>Canada, March </a:t>
            </a:r>
            <a:r>
              <a:rPr lang="en-US" altLang="ja-JP" sz="1200" dirty="0"/>
              <a:t>2-6, 2015</a:t>
            </a:r>
            <a:r>
              <a:rPr lang="en-US" altLang="ja-JP" sz="1200" dirty="0" smtClean="0"/>
              <a:t>,</a:t>
            </a:r>
            <a:endParaRPr kumimoji="1" lang="ja-JP" altLang="en-US" sz="1200" dirty="0"/>
          </a:p>
        </p:txBody>
      </p:sp>
      <p:pic>
        <p:nvPicPr>
          <p:cNvPr id="1032" name="Picture 8" descr="http://blog.kaburk.com/wp-content/uploads/2007/05/bas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20838" r="1" b="28422"/>
          <a:stretch/>
        </p:blipFill>
        <p:spPr bwMode="auto">
          <a:xfrm>
            <a:off x="4013277" y="4580296"/>
            <a:ext cx="1438116" cy="5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Propose solution: </a:t>
            </a:r>
            <a:r>
              <a:rPr lang="en-US" altLang="ja-JP" dirty="0" err="1" smtClean="0"/>
              <a:t>VerXCombo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 err="1" smtClean="0"/>
              <a:t>VerXCombo</a:t>
            </a:r>
            <a:r>
              <a:rPr kumimoji="1" lang="en-US" altLang="ja-JP" sz="2800" dirty="0" smtClean="0"/>
              <a:t> visualizes popularity of library version combinations to determine best-fit</a:t>
            </a:r>
          </a:p>
          <a:p>
            <a:pPr marL="257168" lvl="1" indent="0">
              <a:buNone/>
            </a:pPr>
            <a:endParaRPr lang="en-US" altLang="ja-JP" sz="2400" dirty="0" smtClean="0"/>
          </a:p>
          <a:p>
            <a:pPr marL="257168" lvl="1" indent="0">
              <a:buNone/>
            </a:pPr>
            <a:r>
              <a:rPr lang="en-US" altLang="ja-JP" sz="2400" u="sng" dirty="0" smtClean="0"/>
              <a:t>Wisdom </a:t>
            </a:r>
            <a:r>
              <a:rPr lang="en-US" altLang="ja-JP" sz="2400" u="sng" dirty="0"/>
              <a:t>of the </a:t>
            </a:r>
            <a:r>
              <a:rPr lang="en-US" altLang="ja-JP" sz="2400" u="sng" dirty="0" smtClean="0"/>
              <a:t>crowd: Popularity </a:t>
            </a:r>
            <a:r>
              <a:rPr lang="en-US" altLang="ja-JP" sz="2400" u="sng" dirty="0" smtClean="0">
                <a:sym typeface="Wingdings" panose="05000000000000000000" pitchFamily="2" charset="2"/>
              </a:rPr>
              <a:t>indicates </a:t>
            </a:r>
            <a:r>
              <a:rPr lang="en-US" altLang="ja-JP" sz="2400" u="sng" dirty="0" smtClean="0"/>
              <a:t>Compatibility</a:t>
            </a:r>
          </a:p>
          <a:p>
            <a:pPr lvl="1"/>
            <a:endParaRPr kumimoji="1" lang="en-US" altLang="ja-JP" sz="2400" dirty="0" smtClean="0"/>
          </a:p>
        </p:txBody>
      </p:sp>
      <p:pic>
        <p:nvPicPr>
          <p:cNvPr id="4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46" y="4556751"/>
            <a:ext cx="3758703" cy="15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2946" y="4088599"/>
            <a:ext cx="2487007" cy="571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1240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480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20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960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6199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67439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679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9919" algn="l" defTabSz="522480" rtl="0" eaLnBrk="1" latinLnBrk="0" hangingPunct="1">
              <a:defRPr sz="10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Roboto" pitchFamily="2" charset="0"/>
                <a:ea typeface="Roboto" pitchFamily="2" charset="0"/>
              </a:rPr>
              <a:t>Ver</a:t>
            </a:r>
            <a:r>
              <a:rPr lang="en-US" sz="2400" dirty="0" err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X</a:t>
            </a:r>
            <a:r>
              <a:rPr lang="en-US" sz="2400" dirty="0" err="1" smtClean="0">
                <a:latin typeface="Roboto" pitchFamily="2" charset="0"/>
                <a:ea typeface="Roboto" pitchFamily="2" charset="0"/>
              </a:rPr>
              <a:t>Combo</a:t>
            </a:r>
            <a:endParaRPr lang="en-US" sz="24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074286" y="3912009"/>
            <a:ext cx="1067266" cy="1699614"/>
            <a:chOff x="7142957" y="4027418"/>
            <a:chExt cx="1067266" cy="1699614"/>
          </a:xfrm>
        </p:grpSpPr>
        <p:pic>
          <p:nvPicPr>
            <p:cNvPr id="7" name="Picture 2" descr="http://media.creativebloq.futurecdn.net/sites/creativebloq.com/files/images/2013/06/16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23" y="4027418"/>
              <a:ext cx="982734" cy="69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57" y="4659766"/>
              <a:ext cx="1067266" cy="1067266"/>
            </a:xfrm>
            <a:prstGeom prst="rect">
              <a:avLst/>
            </a:prstGeom>
          </p:spPr>
        </p:pic>
      </p:grpSp>
      <p:sp>
        <p:nvSpPr>
          <p:cNvPr id="9" name="左矢印 8"/>
          <p:cNvSpPr/>
          <p:nvPr/>
        </p:nvSpPr>
        <p:spPr>
          <a:xfrm>
            <a:off x="5406820" y="5071296"/>
            <a:ext cx="1122218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09" y="5585690"/>
            <a:ext cx="557334" cy="540479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35" y="5544312"/>
            <a:ext cx="290190" cy="281414"/>
          </a:xfrm>
          <a:prstGeom prst="rect">
            <a:avLst/>
          </a:prstGeom>
        </p:spPr>
      </p:pic>
      <p:pic>
        <p:nvPicPr>
          <p:cNvPr id="12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68" y="5970280"/>
            <a:ext cx="207435" cy="201162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5" y="5901202"/>
            <a:ext cx="557334" cy="540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2" y="5596192"/>
            <a:ext cx="290190" cy="281414"/>
          </a:xfrm>
          <a:prstGeom prst="rect">
            <a:avLst/>
          </a:prstGeom>
        </p:spPr>
      </p:pic>
      <p:pic>
        <p:nvPicPr>
          <p:cNvPr id="15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08" y="6144844"/>
            <a:ext cx="207435" cy="201162"/>
          </a:xfrm>
          <a:prstGeom prst="rect">
            <a:avLst/>
          </a:prstGeom>
        </p:spPr>
      </p:pic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2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219"/>
            <a:ext cx="7273724" cy="28907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757567"/>
            <a:ext cx="8686802" cy="549952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Visualize library combinations as </a:t>
            </a:r>
            <a:r>
              <a:rPr lang="en-US" sz="2800" dirty="0" smtClean="0">
                <a:solidFill>
                  <a:schemeClr val="accent6"/>
                </a:solidFill>
              </a:rPr>
              <a:t>Parallel Sets[4]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9380" y="453174"/>
            <a:ext cx="8562111" cy="1178278"/>
          </a:xfrm>
        </p:spPr>
        <p:txBody>
          <a:bodyPr>
            <a:normAutofit/>
          </a:bodyPr>
          <a:lstStyle/>
          <a:p>
            <a:r>
              <a:rPr lang="en-US" dirty="0" smtClean="0"/>
              <a:t>Features for User Interaction</a:t>
            </a:r>
            <a:endParaRPr 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64123" y="4257118"/>
            <a:ext cx="2452255" cy="1981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u="sng" dirty="0">
                <a:solidFill>
                  <a:srgbClr val="FF0000"/>
                </a:solidFill>
              </a:rPr>
              <a:t>Features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400" dirty="0"/>
              <a:t>Mouse </a:t>
            </a:r>
            <a:r>
              <a:rPr lang="en-US" altLang="ja-JP" sz="1400" dirty="0" smtClean="0"/>
              <a:t>over highlighting a </a:t>
            </a:r>
            <a:r>
              <a:rPr lang="en-US" altLang="ja-JP" sz="1400" dirty="0"/>
              <a:t>combination link.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400" dirty="0"/>
              <a:t>Vertical Rearrangement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400" dirty="0"/>
              <a:t>Horizontal Rearrangement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400" dirty="0"/>
              <a:t>Sorting by Popular Usage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1400" dirty="0"/>
              <a:t>Sorting by Version</a:t>
            </a:r>
          </a:p>
          <a:p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9380" y="6301375"/>
            <a:ext cx="662247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/>
              <a:t>[4] F</a:t>
            </a:r>
            <a:r>
              <a:rPr lang="en-US" altLang="ja-JP" sz="1400" dirty="0"/>
              <a:t>. Bendix, “Visual Analysis Tool for Categorical Data Parallel </a:t>
            </a:r>
            <a:r>
              <a:rPr lang="en-US" altLang="ja-JP" sz="1400" dirty="0" smtClean="0"/>
              <a:t>Sets”, no</a:t>
            </a:r>
            <a:r>
              <a:rPr lang="en-US" altLang="ja-JP" sz="1400" dirty="0"/>
              <a:t>. 1, 2005.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3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 Scenario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131589" y="3218397"/>
            <a:ext cx="1082781" cy="1081897"/>
            <a:chOff x="1010345" y="3812475"/>
            <a:chExt cx="1520608" cy="1519366"/>
          </a:xfrm>
        </p:grpSpPr>
        <p:sp>
          <p:nvSpPr>
            <p:cNvPr id="27" name="円/楕円 26"/>
            <p:cNvSpPr/>
            <p:nvPr/>
          </p:nvSpPr>
          <p:spPr bwMode="auto">
            <a:xfrm>
              <a:off x="1010345" y="3812475"/>
              <a:ext cx="1520608" cy="1519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081571" y="4030201"/>
              <a:ext cx="1378152" cy="104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Commons-</a:t>
              </a:r>
            </a:p>
            <a:p>
              <a:pPr algn="ctr"/>
              <a:r>
                <a:rPr kumimoji="1" lang="en-US" altLang="ja-JP" sz="1200" dirty="0" smtClean="0"/>
                <a:t>Collections</a:t>
              </a:r>
            </a:p>
            <a:p>
              <a:pPr algn="ctr"/>
              <a:r>
                <a:rPr kumimoji="1" lang="en-US" altLang="ja-JP" sz="1400" dirty="0" smtClean="0"/>
                <a:t>Ver. 3.2</a:t>
              </a:r>
              <a:endParaRPr kumimoji="1" lang="ja-JP" altLang="en-US" sz="14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705041" y="3218399"/>
            <a:ext cx="1082782" cy="1081898"/>
            <a:chOff x="192277" y="3789889"/>
            <a:chExt cx="1520608" cy="1519366"/>
          </a:xfrm>
        </p:grpSpPr>
        <p:sp>
          <p:nvSpPr>
            <p:cNvPr id="25" name="円/楕円 24"/>
            <p:cNvSpPr/>
            <p:nvPr/>
          </p:nvSpPr>
          <p:spPr bwMode="auto">
            <a:xfrm>
              <a:off x="192277" y="3789889"/>
              <a:ext cx="1520608" cy="15193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68526" y="4007612"/>
              <a:ext cx="1368108" cy="974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Commons-</a:t>
              </a:r>
            </a:p>
            <a:p>
              <a:pPr algn="ctr"/>
              <a:r>
                <a:rPr kumimoji="1" lang="en-US" altLang="ja-JP" sz="1200" dirty="0" err="1" smtClean="0"/>
                <a:t>HttpClient</a:t>
              </a:r>
              <a:endParaRPr kumimoji="1" lang="en-US" altLang="ja-JP" sz="1200" dirty="0" smtClean="0"/>
            </a:p>
            <a:p>
              <a:pPr algn="ctr"/>
              <a:r>
                <a:rPr kumimoji="1" lang="en-US" altLang="ja-JP" sz="1400" dirty="0" smtClean="0"/>
                <a:t>Ver. 3.1</a:t>
              </a:r>
              <a:endParaRPr kumimoji="1" lang="ja-JP" altLang="en-US" sz="140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466476" y="5067410"/>
            <a:ext cx="1490907" cy="1359713"/>
            <a:chOff x="1234857" y="3619491"/>
            <a:chExt cx="1360091" cy="1240409"/>
          </a:xfrm>
        </p:grpSpPr>
        <p:sp>
          <p:nvSpPr>
            <p:cNvPr id="23" name="円/楕円 22"/>
            <p:cNvSpPr/>
            <p:nvPr/>
          </p:nvSpPr>
          <p:spPr bwMode="auto">
            <a:xfrm>
              <a:off x="1234857" y="3619491"/>
              <a:ext cx="1241423" cy="12404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423240" y="3910719"/>
                  <a:ext cx="1171708" cy="645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4000" dirty="0" smtClean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240" y="3910719"/>
                  <a:ext cx="1171708" cy="645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直線矢印コネクタ 11"/>
          <p:cNvCxnSpPr>
            <a:stCxn id="23" idx="0"/>
            <a:endCxn id="27" idx="4"/>
          </p:cNvCxnSpPr>
          <p:nvPr/>
        </p:nvCxnSpPr>
        <p:spPr bwMode="auto">
          <a:xfrm flipH="1" flipV="1">
            <a:off x="1672980" y="4300296"/>
            <a:ext cx="473909" cy="767114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flipV="1">
            <a:off x="2353393" y="4316375"/>
            <a:ext cx="680034" cy="75103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グループ化 45"/>
          <p:cNvGrpSpPr/>
          <p:nvPr/>
        </p:nvGrpSpPr>
        <p:grpSpPr>
          <a:xfrm>
            <a:off x="2827301" y="3218395"/>
            <a:ext cx="5848387" cy="3208728"/>
            <a:chOff x="2152976" y="2689152"/>
            <a:chExt cx="5848387" cy="3208728"/>
          </a:xfrm>
        </p:grpSpPr>
        <p:cxnSp>
          <p:nvCxnSpPr>
            <p:cNvPr id="21" name="直線矢印コネクタ 20"/>
            <p:cNvCxnSpPr>
              <a:endCxn id="7" idx="2"/>
            </p:cNvCxnSpPr>
            <p:nvPr/>
          </p:nvCxnSpPr>
          <p:spPr bwMode="auto">
            <a:xfrm>
              <a:off x="2152976" y="5211349"/>
              <a:ext cx="2610675" cy="6675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テキスト ボックス 21"/>
            <p:cNvSpPr txBox="1"/>
            <p:nvPr/>
          </p:nvSpPr>
          <p:spPr>
            <a:xfrm>
              <a:off x="3261563" y="5218022"/>
              <a:ext cx="1179723" cy="50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Update</a:t>
              </a:r>
              <a:endParaRPr kumimoji="1" lang="ja-JP" altLang="en-US" dirty="0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6918582" y="2723677"/>
              <a:ext cx="1082781" cy="1081897"/>
              <a:chOff x="3310858" y="3838374"/>
              <a:chExt cx="1520608" cy="1519366"/>
            </a:xfrm>
          </p:grpSpPr>
          <p:sp>
            <p:nvSpPr>
              <p:cNvPr id="18" name="円/楕円 17"/>
              <p:cNvSpPr/>
              <p:nvPr/>
            </p:nvSpPr>
            <p:spPr bwMode="auto">
              <a:xfrm>
                <a:off x="3310858" y="3838374"/>
                <a:ext cx="1520608" cy="151936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3370529" y="4253014"/>
                <a:ext cx="1460936" cy="80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err="1" smtClean="0"/>
                  <a:t>Joda</a:t>
                </a:r>
                <a:r>
                  <a:rPr kumimoji="1" lang="en-US" altLang="ja-JP" sz="1400" dirty="0" smtClean="0"/>
                  <a:t>-Time</a:t>
                </a:r>
                <a:endParaRPr kumimoji="1" lang="en-US" altLang="ja-JP" sz="1400" dirty="0"/>
              </a:p>
              <a:p>
                <a:pPr algn="ctr"/>
                <a:r>
                  <a:rPr kumimoji="1" lang="en-US" altLang="ja-JP" sz="1400" dirty="0" smtClean="0">
                    <a:solidFill>
                      <a:srgbClr val="FF0000"/>
                    </a:solidFill>
                  </a:rPr>
                  <a:t>Ver. ?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" name="直線矢印コネクタ 16"/>
            <p:cNvCxnSpPr>
              <a:endCxn id="18" idx="4"/>
            </p:cNvCxnSpPr>
            <p:nvPr/>
          </p:nvCxnSpPr>
          <p:spPr bwMode="auto">
            <a:xfrm flipV="1">
              <a:off x="5936611" y="3805574"/>
              <a:ext cx="1523363" cy="1051832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円/楕円 6"/>
            <p:cNvSpPr/>
            <p:nvPr/>
          </p:nvSpPr>
          <p:spPr bwMode="auto">
            <a:xfrm>
              <a:off x="4763651" y="4538167"/>
              <a:ext cx="1360826" cy="13597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972043" y="4857406"/>
                  <a:ext cx="12844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4000" dirty="0" smtClean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043" y="4857406"/>
                  <a:ext cx="12844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円/楕円 38"/>
            <p:cNvSpPr/>
            <p:nvPr/>
          </p:nvSpPr>
          <p:spPr bwMode="auto">
            <a:xfrm>
              <a:off x="4157033" y="2689152"/>
              <a:ext cx="1082781" cy="10818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207751" y="2844188"/>
              <a:ext cx="981342" cy="74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Commons-</a:t>
              </a:r>
            </a:p>
            <a:p>
              <a:pPr algn="ctr"/>
              <a:r>
                <a:rPr kumimoji="1" lang="en-US" altLang="ja-JP" sz="1200" dirty="0" smtClean="0"/>
                <a:t>Collections</a:t>
              </a:r>
            </a:p>
            <a:p>
              <a:pPr algn="ctr"/>
              <a:r>
                <a:rPr kumimoji="1" lang="en-US" altLang="ja-JP" sz="1400" dirty="0" smtClean="0"/>
                <a:t>Ver. 3.2</a:t>
              </a:r>
              <a:endParaRPr kumimoji="1" lang="ja-JP" altLang="en-US" sz="1400" dirty="0"/>
            </a:p>
          </p:txBody>
        </p:sp>
        <p:sp>
          <p:nvSpPr>
            <p:cNvPr id="41" name="円/楕円 40"/>
            <p:cNvSpPr/>
            <p:nvPr/>
          </p:nvSpPr>
          <p:spPr bwMode="auto">
            <a:xfrm>
              <a:off x="5730485" y="2689154"/>
              <a:ext cx="1082782" cy="10818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784780" y="2844188"/>
              <a:ext cx="974191" cy="69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Commons-</a:t>
              </a:r>
            </a:p>
            <a:p>
              <a:pPr algn="ctr"/>
              <a:r>
                <a:rPr kumimoji="1" lang="en-US" altLang="ja-JP" sz="1200" dirty="0" err="1" smtClean="0"/>
                <a:t>HttpClient</a:t>
              </a:r>
              <a:endParaRPr kumimoji="1" lang="en-US" altLang="ja-JP" sz="1200" dirty="0" smtClean="0"/>
            </a:p>
            <a:p>
              <a:pPr algn="ctr"/>
              <a:r>
                <a:rPr kumimoji="1" lang="en-US" altLang="ja-JP" sz="1400" dirty="0" smtClean="0"/>
                <a:t>Ver. 3.1</a:t>
              </a:r>
              <a:endParaRPr kumimoji="1" lang="ja-JP" altLang="en-US" sz="1400" dirty="0"/>
            </a:p>
          </p:txBody>
        </p:sp>
        <p:cxnSp>
          <p:nvCxnSpPr>
            <p:cNvPr id="43" name="直線矢印コネクタ 42"/>
            <p:cNvCxnSpPr>
              <a:endCxn id="39" idx="4"/>
            </p:cNvCxnSpPr>
            <p:nvPr/>
          </p:nvCxnSpPr>
          <p:spPr bwMode="auto">
            <a:xfrm flipH="1" flipV="1">
              <a:off x="4698424" y="3771049"/>
              <a:ext cx="429060" cy="767116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直線矢印コネクタ 43"/>
            <p:cNvCxnSpPr/>
            <p:nvPr/>
          </p:nvCxnSpPr>
          <p:spPr bwMode="auto">
            <a:xfrm flipV="1">
              <a:off x="5378837" y="3787130"/>
              <a:ext cx="680034" cy="751035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7"/>
            <a:ext cx="8291513" cy="1441733"/>
          </a:xfrm>
        </p:spPr>
        <p:txBody>
          <a:bodyPr/>
          <a:lstStyle/>
          <a:p>
            <a:r>
              <a:rPr lang="en-US" altLang="ja-JP" dirty="0" smtClean="0"/>
              <a:t>Introduce a new library.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9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information does the user want to know?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16306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Q1: </a:t>
            </a:r>
            <a:r>
              <a:rPr lang="en-US" altLang="ja-JP" dirty="0"/>
              <a:t>What set of the target library version </a:t>
            </a:r>
            <a:r>
              <a:rPr lang="en-US" altLang="ja-JP" dirty="0" smtClean="0"/>
              <a:t>combinations ‘best-fit’ </a:t>
            </a:r>
            <a:r>
              <a:rPr lang="en-US" altLang="ja-JP" dirty="0"/>
              <a:t>the current system dependency environment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r>
              <a:rPr lang="en-US" altLang="ja-JP" dirty="0"/>
              <a:t>Q2: What is the most popular combination set of libraries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r>
              <a:rPr lang="en-US" altLang="ja-JP" dirty="0"/>
              <a:t>Q3: What combination satisfies the closest to the latest version combination?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4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Q1_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24842"/>
            <a:ext cx="9144000" cy="39512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Q1: What set of the target library version combinations ‘fit-in’ the current system dependency environment?</a:t>
            </a:r>
            <a:r>
              <a:rPr lang="ja-JP" altLang="en-US" sz="2800" dirty="0"/>
              <a:t>　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B5E2-E4EC-4D98-9E48-273CA2472C2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5400000">
            <a:off x="7805867" y="1629227"/>
            <a:ext cx="346363" cy="3883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5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-yuuta_PowerPoint-templa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-yuuta_PowerPoint-template" id="{79D11452-0DB3-40C3-B7BC-35135C1CA1C0}" vid="{9B8A2FD2-D73F-49AE-9113-79D5EA273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PowerPoint-template_isamuEdition</Template>
  <TotalTime>1915</TotalTime>
  <Words>1851</Words>
  <Application>Microsoft Office PowerPoint</Application>
  <PresentationFormat>画面に合わせる (4:3)</PresentationFormat>
  <Paragraphs>268</Paragraphs>
  <Slides>19</Slides>
  <Notes>18</Notes>
  <HiddenSlides>6</HiddenSlides>
  <MMClips>3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ＭＳ Ｐゴシック</vt:lpstr>
      <vt:lpstr>Roboto</vt:lpstr>
      <vt:lpstr>Roboto Condensed</vt:lpstr>
      <vt:lpstr>Arial</vt:lpstr>
      <vt:lpstr>Calibri</vt:lpstr>
      <vt:lpstr>Cambria Math</vt:lpstr>
      <vt:lpstr>Times New Roman</vt:lpstr>
      <vt:lpstr>Wingdings</vt:lpstr>
      <vt:lpstr>n-yuuta_PowerPoint-template</vt:lpstr>
      <vt:lpstr>VerXCombo:  An interactive data visualization of popular library version combinations</vt:lpstr>
      <vt:lpstr>Software Library Reuse</vt:lpstr>
      <vt:lpstr>Complex library dependencies  in large software systems</vt:lpstr>
      <vt:lpstr>Library Update problem</vt:lpstr>
      <vt:lpstr>Propose solution: VerXCombo</vt:lpstr>
      <vt:lpstr>Features for User Interaction</vt:lpstr>
      <vt:lpstr>Demo Scenario </vt:lpstr>
      <vt:lpstr>What information does the user want to know?</vt:lpstr>
      <vt:lpstr>Q1: What set of the target library version combinations ‘fit-in’ the current system dependency environment?　</vt:lpstr>
      <vt:lpstr>Q2: What is the most popular combination set of libraries?</vt:lpstr>
      <vt:lpstr>Q3: What combination satisfies the closest to the latest version combination?</vt:lpstr>
      <vt:lpstr>Conclusion and Future Work</vt:lpstr>
      <vt:lpstr>PowerPoint プレゼンテーション</vt:lpstr>
      <vt:lpstr>Tool Architecture</vt:lpstr>
      <vt:lpstr>Library combination as Parallel Sets</vt:lpstr>
      <vt:lpstr>Software Evolution and Maintenance</vt:lpstr>
      <vt:lpstr>Real world Scenario</vt:lpstr>
      <vt:lpstr>Dataset</vt:lpstr>
      <vt:lpstr>Software Evolution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VerXCombo:  An interactive data visualization of popular library version combinations</dc:title>
  <dc:creator>yano-y</dc:creator>
  <cp:lastModifiedBy>yano-y</cp:lastModifiedBy>
  <cp:revision>163</cp:revision>
  <cp:lastPrinted>2015-05-15T09:04:38Z</cp:lastPrinted>
  <dcterms:created xsi:type="dcterms:W3CDTF">2015-05-10T16:59:26Z</dcterms:created>
  <dcterms:modified xsi:type="dcterms:W3CDTF">2015-05-18T13:46:57Z</dcterms:modified>
</cp:coreProperties>
</file>