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68" r:id="rId1"/>
  </p:sldMasterIdLst>
  <p:notesMasterIdLst>
    <p:notesMasterId r:id="rId32"/>
  </p:notesMasterIdLst>
  <p:handoutMasterIdLst>
    <p:handoutMasterId r:id="rId33"/>
  </p:handoutMasterIdLst>
  <p:sldIdLst>
    <p:sldId id="256" r:id="rId2"/>
    <p:sldId id="288" r:id="rId3"/>
    <p:sldId id="273" r:id="rId4"/>
    <p:sldId id="260" r:id="rId5"/>
    <p:sldId id="292" r:id="rId6"/>
    <p:sldId id="290" r:id="rId7"/>
    <p:sldId id="277" r:id="rId8"/>
    <p:sldId id="284" r:id="rId9"/>
    <p:sldId id="279" r:id="rId10"/>
    <p:sldId id="293" r:id="rId11"/>
    <p:sldId id="280" r:id="rId12"/>
    <p:sldId id="287" r:id="rId13"/>
    <p:sldId id="265" r:id="rId14"/>
    <p:sldId id="286" r:id="rId15"/>
    <p:sldId id="295" r:id="rId16"/>
    <p:sldId id="294" r:id="rId17"/>
    <p:sldId id="283" r:id="rId18"/>
    <p:sldId id="271" r:id="rId19"/>
    <p:sldId id="274" r:id="rId20"/>
    <p:sldId id="282" r:id="rId21"/>
    <p:sldId id="289" r:id="rId22"/>
    <p:sldId id="272" r:id="rId23"/>
    <p:sldId id="267" r:id="rId24"/>
    <p:sldId id="276" r:id="rId25"/>
    <p:sldId id="270" r:id="rId26"/>
    <p:sldId id="264" r:id="rId27"/>
    <p:sldId id="269" r:id="rId28"/>
    <p:sldId id="281" r:id="rId29"/>
    <p:sldId id="278" r:id="rId30"/>
    <p:sldId id="291" r:id="rId31"/>
  </p:sldIdLst>
  <p:sldSz cx="9144000" cy="6858000" type="screen4x3"/>
  <p:notesSz cx="6807200" cy="9939338"/>
  <p:embeddedFontLst>
    <p:embeddedFont>
      <p:font typeface="Consolas" pitchFamily="49" charset="0"/>
      <p:regular r:id="rId34"/>
      <p:bold r:id="rId35"/>
      <p:italic r:id="rId36"/>
      <p:boldItalic r:id="rId37"/>
    </p:embeddedFont>
    <p:embeddedFont>
      <p:font typeface="メイリオ" pitchFamily="50" charset="-128"/>
      <p:regular r:id="rId38"/>
      <p:bold r:id="rId39"/>
      <p:italic r:id="rId40"/>
      <p:boldItalic r:id="rId41"/>
    </p:embeddedFont>
    <p:embeddedFont>
      <p:font typeface="Calibri" pitchFamily="34" charset="0"/>
      <p:regular r:id="rId42"/>
      <p:bold r:id="rId43"/>
      <p:italic r:id="rId44"/>
      <p:boldItalic r:id="rId45"/>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036" autoAdjust="0"/>
    <p:restoredTop sz="95447" autoAdjust="0"/>
  </p:normalViewPr>
  <p:slideViewPr>
    <p:cSldViewPr>
      <p:cViewPr varScale="1">
        <p:scale>
          <a:sx n="71" d="100"/>
          <a:sy n="71" d="100"/>
        </p:scale>
        <p:origin x="-7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E679AD4B-B406-481F-8DFA-E87AAC2503BD}" type="datetimeFigureOut">
              <a:rPr kumimoji="1" lang="ja-JP" altLang="en-US" smtClean="0"/>
              <a:pPr/>
              <a:t>2009/2/22</a:t>
            </a:fld>
            <a:endParaRPr kumimoji="1" lang="ja-JP" altLang="en-US"/>
          </a:p>
        </p:txBody>
      </p:sp>
      <p:sp>
        <p:nvSpPr>
          <p:cNvPr id="4" name="フッター プレースホル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7F3E188D-1AC2-4C90-8817-7F7CAB813C9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385F003-F83B-457D-9130-22DF6BE38EC7}" type="datetimeFigureOut">
              <a:rPr kumimoji="1" lang="ja-JP" altLang="en-US" smtClean="0"/>
              <a:pPr/>
              <a:t>2009/2/22</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FAB3C66-8442-45E1-9732-76A130F89A2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スライドの下に</a:t>
            </a:r>
            <a:r>
              <a:rPr kumimoji="1" lang="ja-JP" altLang="en-US" baseline="0" smtClean="0"/>
              <a:t>例をあげました。</a:t>
            </a:r>
            <a:endParaRPr kumimoji="1" lang="en-US" altLang="ja-JP" baseline="0" smtClean="0"/>
          </a:p>
          <a:p>
            <a:r>
              <a:rPr kumimoji="1" lang="ja-JP" altLang="en-US" smtClean="0"/>
              <a:t>この例では、メソッド呼び出し系列</a:t>
            </a:r>
            <a:r>
              <a:rPr kumimoji="1" lang="en-US" altLang="ja-JP" smtClean="0"/>
              <a:t>open,</a:t>
            </a:r>
            <a:r>
              <a:rPr kumimoji="1" lang="en-US" altLang="ja-JP" baseline="0" smtClean="0"/>
              <a:t> read, close</a:t>
            </a:r>
            <a:r>
              <a:rPr kumimoji="1" lang="ja-JP" altLang="en-US" baseline="0" smtClean="0"/>
              <a:t>がメソッド定義１～</a:t>
            </a:r>
            <a:r>
              <a:rPr kumimoji="1" lang="en-US" altLang="ja-JP" baseline="0" smtClean="0"/>
              <a:t>n</a:t>
            </a:r>
            <a:r>
              <a:rPr kumimoji="1" lang="ja-JP" altLang="en-US" baseline="0" smtClean="0"/>
              <a:t>で出現しています。</a:t>
            </a:r>
            <a:endParaRPr kumimoji="1" lang="en-US" altLang="ja-JP" baseline="0" smtClean="0"/>
          </a:p>
          <a:p>
            <a:r>
              <a:rPr kumimoji="1" lang="ja-JP" altLang="en-US" baseline="0" smtClean="0"/>
              <a:t>同じメソッド呼び出し系列がたくさんのメソッド呼び出し定義に出現するので、</a:t>
            </a:r>
            <a:r>
              <a:rPr kumimoji="1" lang="en-US" altLang="ja-JP" baseline="0" smtClean="0"/>
              <a:t>open, read, close </a:t>
            </a:r>
            <a:r>
              <a:rPr kumimoji="1" lang="ja-JP" altLang="en-US" baseline="0" smtClean="0"/>
              <a:t>はパターンとして抽出されます</a:t>
            </a:r>
            <a:endParaRPr kumimoji="1" lang="en-US" altLang="ja-JP" smtClean="0"/>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2</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めそっど呼び出しをハイライト</a:t>
            </a:r>
            <a:endParaRPr kumimoji="1" lang="ja-JP" altLang="en-US"/>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12</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こんごのかだいかこう</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13</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ソースコード</a:t>
            </a:r>
            <a:r>
              <a:rPr kumimoji="1" lang="en-US" altLang="ja-JP" smtClean="0"/>
              <a:t>X</a:t>
            </a:r>
            <a:r>
              <a:rPr kumimoji="1" lang="ja-JP" altLang="en-US" smtClean="0"/>
              <a:t>中のメソッド呼び出し</a:t>
            </a:r>
            <a:r>
              <a:rPr kumimoji="1" lang="en-US" altLang="ja-JP" smtClean="0"/>
              <a:t>close</a:t>
            </a:r>
            <a:r>
              <a:rPr kumimoji="1" lang="ja-JP" altLang="en-US" smtClean="0"/>
              <a:t>は他とは違うオブジェクトから呼び出されており</a:t>
            </a:r>
            <a:endParaRPr kumimoji="1" lang="en-US" altLang="ja-JP" smtClean="0"/>
          </a:p>
          <a:p>
            <a:r>
              <a:rPr kumimoji="1" lang="ja-JP" altLang="en-US" smtClean="0"/>
              <a:t>誤って異なるオブジェクトからメソッドを呼び出してしまった可能性があり、欠陥かもしれない</a:t>
            </a:r>
            <a:endParaRPr kumimoji="1" lang="en-US" altLang="ja-JP" smtClean="0"/>
          </a:p>
          <a:p>
            <a:endParaRPr kumimoji="1" lang="en-US" altLang="ja-JP" smtClean="0"/>
          </a:p>
          <a:p>
            <a:r>
              <a:rPr kumimoji="1" lang="ja-JP" altLang="en-US" smtClean="0"/>
              <a:t>しかし、メソッド名のみ考慮するばあい</a:t>
            </a:r>
            <a:endParaRPr kumimoji="1" lang="ja-JP" altLang="en-US"/>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17</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背景と統合</a:t>
            </a:r>
            <a:endParaRPr kumimoji="1" lang="en-US" altLang="ja-JP" smtClean="0"/>
          </a:p>
          <a:p>
            <a:r>
              <a:rPr kumimoji="1" lang="ja-JP" altLang="en-US" smtClean="0"/>
              <a:t>情報量ない</a:t>
            </a:r>
            <a:endParaRPr kumimoji="1" lang="en-US" altLang="ja-JP" smtClean="0"/>
          </a:p>
          <a:p>
            <a:r>
              <a:rPr kumimoji="1" lang="en-US" altLang="ja-JP" smtClean="0"/>
              <a:t>10</a:t>
            </a:r>
            <a:r>
              <a:rPr kumimoji="1" lang="ja-JP" altLang="en-US" smtClean="0"/>
              <a:t>分ｈのでいらない</a:t>
            </a:r>
            <a:endParaRPr kumimoji="1" lang="ja-JP" altLang="en-US"/>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18</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mtClean="0"/>
              <a:t>パターン違反ではメソッド呼び出しの欠落などによる欠陥が生じている可能性が高い</a:t>
            </a:r>
            <a:endParaRPr lang="en-US" altLang="ja-JP" smtClean="0"/>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19</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式</a:t>
            </a:r>
            <a:endParaRPr kumimoji="1" lang="en-US" altLang="ja-JP" smtClean="0"/>
          </a:p>
          <a:p>
            <a:r>
              <a:rPr kumimoji="1" lang="ja-JP" altLang="en-US" smtClean="0"/>
              <a:t>図</a:t>
            </a:r>
            <a:endParaRPr kumimoji="1" lang="en-US" altLang="ja-JP" smtClean="0"/>
          </a:p>
          <a:p>
            <a:r>
              <a:rPr kumimoji="1" lang="ja-JP" altLang="en-US" smtClean="0"/>
              <a:t>例</a:t>
            </a:r>
            <a:endParaRPr kumimoji="1" lang="en-US" altLang="ja-JP" smtClean="0"/>
          </a:p>
          <a:p>
            <a:r>
              <a:rPr kumimoji="1" lang="ja-JP" altLang="en-US" smtClean="0"/>
              <a:t>式のサ変を定義する</a:t>
            </a:r>
            <a:r>
              <a:rPr kumimoji="1" lang="en-US" altLang="ja-JP" smtClean="0"/>
              <a:t>P</a:t>
            </a:r>
            <a:r>
              <a:rPr kumimoji="1" lang="ja-JP" altLang="en-US" smtClean="0"/>
              <a:t>とか</a:t>
            </a:r>
            <a:endParaRPr kumimoji="1" lang="en-US" altLang="ja-JP" smtClean="0"/>
          </a:p>
          <a:p>
            <a:r>
              <a:rPr kumimoji="1" lang="ja-JP" altLang="en-US" smtClean="0"/>
              <a:t>ほんで１２で信頼度ー＞信頼度</a:t>
            </a:r>
            <a:r>
              <a:rPr kumimoji="1" lang="en-US" altLang="ja-JP" smtClean="0"/>
              <a:t>P</a:t>
            </a:r>
            <a:r>
              <a:rPr kumimoji="1" lang="ja-JP" altLang="en-US" smtClean="0"/>
              <a:t>っていうとごっつわかりやすいで</a:t>
            </a:r>
            <a:endParaRPr kumimoji="1" lang="en-US" altLang="ja-JP" smtClean="0"/>
          </a:p>
          <a:p>
            <a:r>
              <a:rPr kumimoji="1" lang="en-US" altLang="ja-JP" smtClean="0"/>
              <a:t>s</a:t>
            </a:r>
            <a:endParaRPr kumimoji="1" lang="ja-JP" altLang="en-US"/>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21</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コードの説明長すぎ</a:t>
            </a:r>
            <a:endParaRPr kumimoji="1" lang="en-US" altLang="ja-JP" smtClean="0"/>
          </a:p>
          <a:p>
            <a:r>
              <a:rPr kumimoji="1" lang="ja-JP" altLang="en-US" smtClean="0"/>
              <a:t>こっから</a:t>
            </a:r>
            <a:r>
              <a:rPr kumimoji="1" lang="en-US" altLang="ja-JP" smtClean="0"/>
              <a:t>OpenReadClose</a:t>
            </a:r>
            <a:r>
              <a:rPr kumimoji="1" lang="ja-JP" altLang="en-US" smtClean="0"/>
              <a:t>にする</a:t>
            </a:r>
            <a:endParaRPr kumimoji="1" lang="en-US" altLang="ja-JP" smtClean="0"/>
          </a:p>
          <a:p>
            <a:r>
              <a:rPr kumimoji="1" lang="ja-JP" altLang="en-US" smtClean="0"/>
              <a:t>さっさと例だす</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22</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23</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8,9</a:t>
            </a:r>
            <a:r>
              <a:rPr kumimoji="1" lang="ja-JP" altLang="en-US" smtClean="0"/>
              <a:t>をマージ</a:t>
            </a:r>
            <a:endParaRPr kumimoji="1" lang="en-US" altLang="ja-JP" smtClean="0"/>
          </a:p>
          <a:p>
            <a:endParaRPr kumimoji="1" lang="ja-JP" altLang="en-US"/>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24</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25</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3</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a</a:t>
            </a:r>
            <a:r>
              <a:rPr kumimoji="1" lang="ja-JP" altLang="en-US" smtClean="0"/>
              <a:t>　とか　</a:t>
            </a:r>
            <a:r>
              <a:rPr kumimoji="1" lang="en-US" altLang="ja-JP" smtClean="0"/>
              <a:t>x</a:t>
            </a:r>
            <a:r>
              <a:rPr kumimoji="1" lang="ja-JP" altLang="en-US" smtClean="0"/>
              <a:t>が型にみえない</a:t>
            </a:r>
            <a:endParaRPr kumimoji="1" lang="en-US" altLang="ja-JP" smtClean="0"/>
          </a:p>
          <a:p>
            <a:r>
              <a:rPr kumimoji="1" lang="ja-JP" altLang="en-US" smtClean="0"/>
              <a:t>キャストにする</a:t>
            </a:r>
            <a:endParaRPr kumimoji="1" lang="en-US" altLang="ja-JP" smtClean="0"/>
          </a:p>
          <a:p>
            <a:r>
              <a:rPr kumimoji="1" lang="ja-JP" altLang="en-US" smtClean="0"/>
              <a:t>噴出しにする</a:t>
            </a:r>
            <a:endParaRPr kumimoji="1" lang="ja-JP" altLang="en-US"/>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27</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A, B</a:t>
            </a:r>
            <a:r>
              <a:rPr kumimoji="1" lang="ja-JP" altLang="en-US" smtClean="0"/>
              <a:t>を図示</a:t>
            </a:r>
            <a:endParaRPr kumimoji="1" lang="en-US" altLang="ja-JP" smtClean="0"/>
          </a:p>
          <a:p>
            <a:r>
              <a:rPr kumimoji="1" lang="ja-JP" altLang="en-US" smtClean="0"/>
              <a:t>図でごり押し</a:t>
            </a:r>
            <a:endParaRPr kumimoji="1" lang="en-US" altLang="ja-JP" smtClean="0"/>
          </a:p>
          <a:p>
            <a:endParaRPr kumimoji="1" lang="en-US" altLang="ja-JP" smtClean="0"/>
          </a:p>
          <a:p>
            <a:r>
              <a:rPr kumimoji="1" lang="ja-JP" altLang="en-US" smtClean="0"/>
              <a:t>式のサ変を定義する</a:t>
            </a:r>
            <a:r>
              <a:rPr kumimoji="1" lang="en-US" altLang="ja-JP" smtClean="0"/>
              <a:t>P</a:t>
            </a:r>
            <a:r>
              <a:rPr kumimoji="1" lang="ja-JP" altLang="en-US" smtClean="0"/>
              <a:t>とか</a:t>
            </a:r>
            <a:endParaRPr kumimoji="1" lang="en-US" altLang="ja-JP" smtClean="0"/>
          </a:p>
          <a:p>
            <a:r>
              <a:rPr kumimoji="1" lang="ja-JP" altLang="en-US" smtClean="0"/>
              <a:t>ほんで１２で信頼度ー＞信頼度</a:t>
            </a:r>
            <a:r>
              <a:rPr kumimoji="1" lang="en-US" altLang="ja-JP" smtClean="0"/>
              <a:t>P</a:t>
            </a:r>
            <a:r>
              <a:rPr kumimoji="1" lang="ja-JP" altLang="en-US" smtClean="0"/>
              <a:t>っていうとごっつわかりやすいで</a:t>
            </a:r>
            <a:endParaRPr kumimoji="1" lang="en-US" altLang="ja-JP" smtClean="0"/>
          </a:p>
          <a:p>
            <a:r>
              <a:rPr kumimoji="1" lang="en-US" altLang="ja-JP" smtClean="0"/>
              <a:t>s</a:t>
            </a:r>
            <a:endParaRPr kumimoji="1" lang="ja-JP" altLang="en-US"/>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30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さいご</a:t>
            </a:r>
            <a:endParaRPr kumimoji="1" lang="en-US" altLang="ja-JP" smtClean="0"/>
          </a:p>
          <a:p>
            <a:endParaRPr kumimoji="1" lang="en-US" altLang="ja-JP" smtClean="0"/>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むりすぎ</a:t>
            </a:r>
            <a:endParaRPr kumimoji="1" lang="en-US" altLang="ja-JP" smtClean="0"/>
          </a:p>
          <a:p>
            <a:r>
              <a:rPr kumimoji="1" lang="ja-JP" altLang="en-US" smtClean="0"/>
              <a:t>図でごり押し</a:t>
            </a:r>
            <a:endParaRPr kumimoji="1" lang="en-US" altLang="ja-JP" smtClean="0"/>
          </a:p>
          <a:p>
            <a:r>
              <a:rPr kumimoji="1" lang="ja-JP" altLang="en-US" smtClean="0"/>
              <a:t>２ページにわける</a:t>
            </a:r>
            <a:endParaRPr kumimoji="1" lang="en-US" altLang="ja-JP" smtClean="0"/>
          </a:p>
          <a:p>
            <a:r>
              <a:rPr kumimoji="1" lang="ja-JP" altLang="en-US" smtClean="0"/>
              <a:t>式だす</a:t>
            </a:r>
            <a:endParaRPr kumimoji="1" lang="en-US" altLang="ja-JP" smtClean="0"/>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この手法ー＞口頭ではちゃんとしゃべれ</a:t>
            </a:r>
            <a:endParaRPr kumimoji="1" lang="en-US" altLang="ja-JP" smtClean="0"/>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既存けんきゅうがないので問題店っていうのはおかしい</a:t>
            </a:r>
            <a:endParaRPr kumimoji="1" lang="en-US" altLang="ja-JP" smtClean="0"/>
          </a:p>
          <a:p>
            <a:endParaRPr kumimoji="1" lang="en-US" altLang="ja-JP" smtClean="0"/>
          </a:p>
          <a:p>
            <a:r>
              <a:rPr kumimoji="1" lang="ja-JP" altLang="en-US" smtClean="0"/>
              <a:t>口頭でうまいことしゃべれ</a:t>
            </a:r>
            <a:endParaRPr kumimoji="1" lang="ja-JP" altLang="en-US"/>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mtClean="0"/>
              <a:t>a</a:t>
            </a:r>
            <a:r>
              <a:rPr kumimoji="1" lang="ja-JP" altLang="en-US" smtClean="0"/>
              <a:t>　とか　</a:t>
            </a:r>
            <a:r>
              <a:rPr kumimoji="1" lang="en-US" altLang="ja-JP" smtClean="0"/>
              <a:t>x</a:t>
            </a:r>
            <a:r>
              <a:rPr kumimoji="1" lang="ja-JP" altLang="en-US" smtClean="0"/>
              <a:t>が型にみえない</a:t>
            </a:r>
            <a:endParaRPr kumimoji="1" lang="en-US" altLang="ja-JP" smtClean="0"/>
          </a:p>
          <a:p>
            <a:r>
              <a:rPr kumimoji="1" lang="ja-JP" altLang="en-US" smtClean="0"/>
              <a:t>キャストにする</a:t>
            </a:r>
            <a:endParaRPr kumimoji="1" lang="en-US" altLang="ja-JP" smtClean="0"/>
          </a:p>
          <a:p>
            <a:r>
              <a:rPr kumimoji="1" lang="ja-JP" altLang="en-US" smtClean="0"/>
              <a:t>噴出しにする</a:t>
            </a:r>
            <a:endParaRPr kumimoji="1" lang="en-US" altLang="ja-JP" smtClean="0"/>
          </a:p>
          <a:p>
            <a:r>
              <a:rPr kumimoji="1" lang="ja-JP" altLang="en-US" smtClean="0"/>
              <a:t>数式は画像に</a:t>
            </a:r>
            <a:endParaRPr kumimoji="1" lang="ja-JP" altLang="en-US"/>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しきいちかけ</a:t>
            </a:r>
            <a:endParaRPr kumimoji="1" lang="en-US" altLang="ja-JP" smtClean="0"/>
          </a:p>
          <a:p>
            <a:endParaRPr kumimoji="1" lang="en-US" altLang="ja-JP"/>
          </a:p>
          <a:p>
            <a:r>
              <a:rPr kumimoji="1" lang="en-US" altLang="ja-JP" smtClean="0"/>
              <a:t>Itemize</a:t>
            </a:r>
            <a:r>
              <a:rPr kumimoji="1" lang="ja-JP" altLang="en-US" smtClean="0"/>
              <a:t>おかしい</a:t>
            </a:r>
            <a:endParaRPr kumimoji="1" lang="en-US" altLang="ja-JP" smtClean="0"/>
          </a:p>
          <a:p>
            <a:r>
              <a:rPr kumimoji="1" lang="ja-JP" altLang="en-US" smtClean="0"/>
              <a:t>一つ目と二つめが逆になってる</a:t>
            </a:r>
            <a:endParaRPr kumimoji="1" lang="en-US" altLang="ja-JP" smtClean="0"/>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9</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FAB3C66-8442-45E1-9732-76A130F89A23}" type="slidenum">
              <a:rPr kumimoji="1" lang="ja-JP" altLang="en-US" smtClean="0"/>
              <a:pPr/>
              <a:t>11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D6D025C-6333-46DD-9F13-07B65E12619A}" type="datetime1">
              <a:rPr kumimoji="1" lang="ja-JP" altLang="en-US" smtClean="0"/>
              <a:pPr/>
              <a:t>2009/2/22</a:t>
            </a:fld>
            <a:endParaRPr kumimoji="1" lang="ja-JP" altLang="en-US"/>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FD05DC4-08F1-466B-A8E5-4B24E8055D55}" type="datetime1">
              <a:rPr kumimoji="1" lang="ja-JP" altLang="en-US" smtClean="0"/>
              <a:pPr/>
              <a:t>2009/2/22</a:t>
            </a:fld>
            <a:endParaRPr kumimoji="1" lang="ja-JP" altLang="en-US"/>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1517E19-204E-4459-AAD3-D39B4D0651EC}" type="datetime1">
              <a:rPr kumimoji="1" lang="ja-JP" altLang="en-US" smtClean="0"/>
              <a:pPr/>
              <a:t>2009/2/22</a:t>
            </a:fld>
            <a:endParaRPr kumimoji="1" lang="ja-JP" altLang="en-US"/>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角丸四角形 6"/>
          <p:cNvSpPr/>
          <p:nvPr/>
        </p:nvSpPr>
        <p:spPr>
          <a:xfrm>
            <a:off x="428596" y="285728"/>
            <a:ext cx="8286808" cy="857256"/>
          </a:xfrm>
          <a:prstGeom prst="roundRect">
            <a:avLst/>
          </a:prstGeom>
          <a:gradFill flip="none" rotWithShape="1">
            <a:gsLst>
              <a:gs pos="0">
                <a:schemeClr val="accent3">
                  <a:lumMod val="75000"/>
                </a:schemeClr>
              </a:gs>
              <a:gs pos="50000">
                <a:schemeClr val="accent3">
                  <a:shade val="67500"/>
                  <a:satMod val="115000"/>
                </a:schemeClr>
              </a:gs>
              <a:gs pos="100000">
                <a:schemeClr val="accent3">
                  <a:shade val="100000"/>
                  <a:satMod val="115000"/>
                </a:schemeClr>
              </a:gs>
            </a:gsLst>
            <a:lin ang="16200000" scaled="1"/>
            <a:tileRect/>
          </a:gradFill>
          <a:ln w="41275">
            <a:solidFill>
              <a:schemeClr val="bg1"/>
            </a:solidFill>
          </a:ln>
          <a:effectLst>
            <a:outerShdw blurRad="50800" dist="38100" dir="5400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lvl1pPr>
              <a:defRPr sz="3200">
                <a:solidFill>
                  <a:schemeClr val="bg1"/>
                </a:solidFill>
              </a:defRPr>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lvl1pPr>
              <a:buFontTx/>
              <a:buBlip>
                <a:blip r:embed="rId2"/>
              </a:buBlip>
              <a:defRPr sz="2800">
                <a:latin typeface="+mn-ea"/>
                <a:ea typeface="+mn-ea"/>
              </a:defRPr>
            </a:lvl1pPr>
            <a:lvl2pPr>
              <a:buFontTx/>
              <a:buBlip>
                <a:blip r:embed="rId3"/>
              </a:buBlip>
              <a:defRPr sz="2400"/>
            </a:lvl2pPr>
            <a:lvl3pPr>
              <a:buFontTx/>
              <a:buBlip>
                <a:blip r:embed="rId4"/>
              </a:buBlip>
              <a:defRPr sz="2000"/>
            </a:lvl3pPr>
            <a:lvl4pPr>
              <a:buFont typeface="MS Mincho" pitchFamily="17" charset="-128"/>
              <a:buChar char="☺"/>
              <a:defRPr sz="1800"/>
            </a:lvl4pPr>
            <a:lvl5pPr>
              <a:buFont typeface="MS Mincho" pitchFamily="17" charset="-128"/>
              <a:buChar char="☺"/>
              <a:defRPr sz="18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7407BC-CDCC-4251-A641-993B5A8D3993}" type="datetime1">
              <a:rPr kumimoji="1" lang="ja-JP" altLang="en-US" smtClean="0"/>
              <a:pPr/>
              <a:t>2009/2/22</a:t>
            </a:fld>
            <a:endParaRPr kumimoji="1" lang="ja-JP" altLang="en-US"/>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&lt;#&gt;</a:t>
            </a:fld>
            <a:endParaRPr kumimoji="1" lang="ja-JP" altLang="en-US"/>
          </a:p>
        </p:txBody>
      </p:sp>
      <p:sp>
        <p:nvSpPr>
          <p:cNvPr id="8" name="角丸四角形 7"/>
          <p:cNvSpPr/>
          <p:nvPr userDrawn="1"/>
        </p:nvSpPr>
        <p:spPr>
          <a:xfrm>
            <a:off x="428596" y="285728"/>
            <a:ext cx="8286808" cy="857256"/>
          </a:xfrm>
          <a:prstGeom prst="roundRect">
            <a:avLst/>
          </a:prstGeom>
          <a:gradFill flip="none" rotWithShape="1">
            <a:gsLst>
              <a:gs pos="0">
                <a:schemeClr val="accent3">
                  <a:lumMod val="75000"/>
                </a:schemeClr>
              </a:gs>
              <a:gs pos="50000">
                <a:schemeClr val="accent3">
                  <a:shade val="67500"/>
                  <a:satMod val="115000"/>
                </a:schemeClr>
              </a:gs>
              <a:gs pos="100000">
                <a:schemeClr val="accent3">
                  <a:shade val="100000"/>
                  <a:satMod val="115000"/>
                </a:schemeClr>
              </a:gs>
            </a:gsLst>
            <a:lin ang="16200000" scaled="1"/>
            <a:tileRect/>
          </a:gradFill>
          <a:ln w="41275">
            <a:solidFill>
              <a:schemeClr val="bg1"/>
            </a:solidFill>
          </a:ln>
          <a:effectLst>
            <a:outerShdw blurRad="50800" dist="38100" dir="5400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角丸四角形 6"/>
          <p:cNvSpPr/>
          <p:nvPr/>
        </p:nvSpPr>
        <p:spPr>
          <a:xfrm>
            <a:off x="714348" y="2571744"/>
            <a:ext cx="7786742" cy="1285884"/>
          </a:xfrm>
          <a:prstGeom prst="roundRect">
            <a:avLst/>
          </a:prstGeom>
          <a:ln w="76200">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714348" y="2857496"/>
            <a:ext cx="7772400" cy="857256"/>
          </a:xfrm>
        </p:spPr>
        <p:txBody>
          <a:bodyPr anchor="t"/>
          <a:lstStyle>
            <a:lvl1pPr algn="ctr">
              <a:defRPr sz="4000" b="1" cap="all">
                <a:solidFill>
                  <a:schemeClr val="bg1">
                    <a:lumMod val="95000"/>
                  </a:schemeClr>
                </a:solidFill>
                <a:latin typeface="メイリオ" pitchFamily="50" charset="-128"/>
                <a:ea typeface="メイリオ" pitchFamily="50" charset="-128"/>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71472" y="414338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1DCB322-4EF5-4616-9191-FAE57E06A31E}" type="datetime1">
              <a:rPr kumimoji="1" lang="ja-JP" altLang="en-US" smtClean="0"/>
              <a:pPr/>
              <a:t>2009/2/22</a:t>
            </a:fld>
            <a:endParaRPr kumimoji="1" lang="ja-JP" altLang="en-US"/>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&lt;#&gt;</a:t>
            </a:fld>
            <a:endParaRPr kumimoji="1" lang="ja-JP" altLang="en-US"/>
          </a:p>
        </p:txBody>
      </p:sp>
      <p:sp>
        <p:nvSpPr>
          <p:cNvPr id="8" name="角丸四角形 7"/>
          <p:cNvSpPr/>
          <p:nvPr userDrawn="1"/>
        </p:nvSpPr>
        <p:spPr>
          <a:xfrm>
            <a:off x="714348" y="2571744"/>
            <a:ext cx="7786742" cy="1285884"/>
          </a:xfrm>
          <a:prstGeom prst="roundRect">
            <a:avLst/>
          </a:prstGeom>
          <a:ln w="76200">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F04707C-7C49-4D22-9B4C-F594D482EE29}" type="datetime1">
              <a:rPr kumimoji="1" lang="ja-JP" altLang="en-US" smtClean="0"/>
              <a:pPr/>
              <a:t>2009/2/22</a:t>
            </a:fld>
            <a:endParaRPr kumimoji="1" lang="ja-JP" altLang="en-US"/>
          </a:p>
        </p:txBody>
      </p:sp>
      <p:sp>
        <p:nvSpPr>
          <p:cNvPr id="6" name="フッター プレースホルダ 5"/>
          <p:cNvSpPr>
            <a:spLocks noGrp="1"/>
          </p:cNvSpPr>
          <p:nvPr>
            <p:ph type="ftr" sz="quarter" idx="11"/>
          </p:nvPr>
        </p:nvSpPr>
        <p:spPr/>
        <p:txBody>
          <a:bodyPr/>
          <a:lstStyle/>
          <a:p>
            <a:r>
              <a:rPr kumimoji="1" lang="zh-TW" altLang="en-US" smtClean="0"/>
              <a:t>特別研究発表会</a:t>
            </a:r>
            <a:endParaRPr kumimoji="1" lang="ja-JP" altLang="en-US"/>
          </a:p>
        </p:txBody>
      </p:sp>
      <p:sp>
        <p:nvSpPr>
          <p:cNvPr id="7" name="スライド番号プレースホルダ 6"/>
          <p:cNvSpPr>
            <a:spLocks noGrp="1"/>
          </p:cNvSpPr>
          <p:nvPr>
            <p:ph type="sldNum" sz="quarter" idx="12"/>
          </p:nvPr>
        </p:nvSpPr>
        <p:spPr/>
        <p:txBody>
          <a:bodyPr/>
          <a:lstStyle/>
          <a:p>
            <a:fld id="{1EB8FF0B-AAD0-46C6-861A-7F73174B8C4E}"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0A9E178-6560-4E2C-A831-61FE2CBE345A}" type="datetime1">
              <a:rPr kumimoji="1" lang="ja-JP" altLang="en-US" smtClean="0"/>
              <a:pPr/>
              <a:t>2009/2/22</a:t>
            </a:fld>
            <a:endParaRPr kumimoji="1" lang="ja-JP" altLang="en-US"/>
          </a:p>
        </p:txBody>
      </p:sp>
      <p:sp>
        <p:nvSpPr>
          <p:cNvPr id="8" name="フッター プレースホルダ 7"/>
          <p:cNvSpPr>
            <a:spLocks noGrp="1"/>
          </p:cNvSpPr>
          <p:nvPr>
            <p:ph type="ftr" sz="quarter" idx="11"/>
          </p:nvPr>
        </p:nvSpPr>
        <p:spPr/>
        <p:txBody>
          <a:bodyPr/>
          <a:lstStyle/>
          <a:p>
            <a:r>
              <a:rPr kumimoji="1" lang="zh-TW" altLang="en-US" smtClean="0"/>
              <a:t>特別研究発表会</a:t>
            </a:r>
            <a:endParaRPr kumimoji="1" lang="ja-JP" altLang="en-US"/>
          </a:p>
        </p:txBody>
      </p:sp>
      <p:sp>
        <p:nvSpPr>
          <p:cNvPr id="9" name="スライド番号プレースホルダ 8"/>
          <p:cNvSpPr>
            <a:spLocks noGrp="1"/>
          </p:cNvSpPr>
          <p:nvPr>
            <p:ph type="sldNum" sz="quarter" idx="12"/>
          </p:nvPr>
        </p:nvSpPr>
        <p:spPr/>
        <p:txBody>
          <a:bodyPr/>
          <a:lstStyle/>
          <a:p>
            <a:fld id="{1EB8FF0B-AAD0-46C6-861A-7F73174B8C4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DC262D8-EEAA-48EA-8078-251F742441C8}" type="datetime1">
              <a:rPr kumimoji="1" lang="ja-JP" altLang="en-US" smtClean="0"/>
              <a:pPr/>
              <a:t>2009/2/22</a:t>
            </a:fld>
            <a:endParaRPr kumimoji="1" lang="ja-JP" altLang="en-US"/>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128AE74-1DA9-4F92-974D-6707F174F014}" type="datetime1">
              <a:rPr kumimoji="1" lang="ja-JP" altLang="en-US" smtClean="0"/>
              <a:pPr/>
              <a:t>2009/2/22</a:t>
            </a:fld>
            <a:endParaRPr kumimoji="1" lang="ja-JP" altLang="en-US"/>
          </a:p>
        </p:txBody>
      </p:sp>
      <p:sp>
        <p:nvSpPr>
          <p:cNvPr id="3" name="フッター プレースホルダ 2"/>
          <p:cNvSpPr>
            <a:spLocks noGrp="1"/>
          </p:cNvSpPr>
          <p:nvPr>
            <p:ph type="ftr" sz="quarter" idx="11"/>
          </p:nvPr>
        </p:nvSpPr>
        <p:spPr/>
        <p:txBody>
          <a:bodyPr/>
          <a:lstStyle/>
          <a:p>
            <a:r>
              <a:rPr kumimoji="1" lang="zh-TW" altLang="en-US" smtClean="0"/>
              <a:t>特別研究発表会</a:t>
            </a:r>
            <a:endParaRPr kumimoji="1" lang="ja-JP" altLang="en-US"/>
          </a:p>
        </p:txBody>
      </p:sp>
      <p:sp>
        <p:nvSpPr>
          <p:cNvPr id="4" name="スライド番号プレースホルダ 3"/>
          <p:cNvSpPr>
            <a:spLocks noGrp="1"/>
          </p:cNvSpPr>
          <p:nvPr>
            <p:ph type="sldNum" sz="quarter" idx="12"/>
          </p:nvPr>
        </p:nvSpPr>
        <p:spPr/>
        <p:txBody>
          <a:bodyPr/>
          <a:lstStyle/>
          <a:p>
            <a:fld id="{1EB8FF0B-AAD0-46C6-861A-7F73174B8C4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E771DA0-4DAA-4542-AEB3-6B1875C4DADC}" type="datetime1">
              <a:rPr kumimoji="1" lang="ja-JP" altLang="en-US" smtClean="0"/>
              <a:pPr/>
              <a:t>2009/2/22</a:t>
            </a:fld>
            <a:endParaRPr kumimoji="1" lang="ja-JP" altLang="en-US"/>
          </a:p>
        </p:txBody>
      </p:sp>
      <p:sp>
        <p:nvSpPr>
          <p:cNvPr id="6" name="フッター プレースホルダ 5"/>
          <p:cNvSpPr>
            <a:spLocks noGrp="1"/>
          </p:cNvSpPr>
          <p:nvPr>
            <p:ph type="ftr" sz="quarter" idx="11"/>
          </p:nvPr>
        </p:nvSpPr>
        <p:spPr/>
        <p:txBody>
          <a:bodyPr/>
          <a:lstStyle/>
          <a:p>
            <a:r>
              <a:rPr kumimoji="1" lang="zh-TW" altLang="en-US" smtClean="0"/>
              <a:t>特別研究発表会</a:t>
            </a:r>
            <a:endParaRPr kumimoji="1" lang="ja-JP" altLang="en-US"/>
          </a:p>
        </p:txBody>
      </p:sp>
      <p:sp>
        <p:nvSpPr>
          <p:cNvPr id="7" name="スライド番号プレースホルダ 6"/>
          <p:cNvSpPr>
            <a:spLocks noGrp="1"/>
          </p:cNvSpPr>
          <p:nvPr>
            <p:ph type="sldNum" sz="quarter" idx="12"/>
          </p:nvPr>
        </p:nvSpPr>
        <p:spPr/>
        <p:txBody>
          <a:bodyPr/>
          <a:lstStyle/>
          <a:p>
            <a:fld id="{1EB8FF0B-AAD0-46C6-861A-7F73174B8C4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9683C1E-15E0-426F-9E46-1B238141A2D3}" type="datetime1">
              <a:rPr kumimoji="1" lang="ja-JP" altLang="en-US" smtClean="0"/>
              <a:pPr/>
              <a:t>2009/2/22</a:t>
            </a:fld>
            <a:endParaRPr kumimoji="1" lang="ja-JP" altLang="en-US"/>
          </a:p>
        </p:txBody>
      </p:sp>
      <p:sp>
        <p:nvSpPr>
          <p:cNvPr id="6" name="フッター プレースホルダ 5"/>
          <p:cNvSpPr>
            <a:spLocks noGrp="1"/>
          </p:cNvSpPr>
          <p:nvPr>
            <p:ph type="ftr" sz="quarter" idx="11"/>
          </p:nvPr>
        </p:nvSpPr>
        <p:spPr/>
        <p:txBody>
          <a:bodyPr/>
          <a:lstStyle/>
          <a:p>
            <a:r>
              <a:rPr kumimoji="1" lang="zh-TW" altLang="en-US" smtClean="0"/>
              <a:t>特別研究発表会</a:t>
            </a:r>
            <a:endParaRPr kumimoji="1" lang="ja-JP" altLang="en-US"/>
          </a:p>
        </p:txBody>
      </p:sp>
      <p:sp>
        <p:nvSpPr>
          <p:cNvPr id="7" name="スライド番号プレースホルダ 6"/>
          <p:cNvSpPr>
            <a:spLocks noGrp="1"/>
          </p:cNvSpPr>
          <p:nvPr>
            <p:ph type="sldNum" sz="quarter" idx="12"/>
          </p:nvPr>
        </p:nvSpPr>
        <p:spPr/>
        <p:txBody>
          <a:bodyPr/>
          <a:lstStyle/>
          <a:p>
            <a:fld id="{1EB8FF0B-AAD0-46C6-861A-7F73174B8C4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5000"/>
            <a:lum/>
          </a:blip>
          <a:srcRect/>
          <a:stretch>
            <a:fillRect l="3000" t="92000" r="82000" b="1000"/>
          </a:stretch>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868346"/>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113AF-2440-4540-BC87-BF828CFB67E8}" type="datetime1">
              <a:rPr kumimoji="1" lang="ja-JP" altLang="en-US" smtClean="0"/>
              <a:pPr/>
              <a:t>2009/2/22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8FF0B-AAD0-46C6-861A-7F73174B8C4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ctr" defTabSz="914400" rtl="0" eaLnBrk="1" latinLnBrk="0" hangingPunct="1">
        <a:spcBef>
          <a:spcPct val="0"/>
        </a:spcBef>
        <a:buNone/>
        <a:defRPr kumimoji="1"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0034" y="1643050"/>
            <a:ext cx="8029604" cy="1957400"/>
          </a:xfrm>
        </p:spPr>
        <p:txBody>
          <a:bodyPr>
            <a:normAutofit/>
          </a:bodyPr>
          <a:lstStyle/>
          <a:p>
            <a:r>
              <a:rPr lang="ja-JP" altLang="en-US" sz="3600" smtClean="0">
                <a:latin typeface="+mn-ea"/>
                <a:ea typeface="+mn-ea"/>
              </a:rPr>
              <a:t>オブジェクト</a:t>
            </a:r>
            <a:r>
              <a:rPr lang="ja-JP" altLang="en-US" sz="3600">
                <a:latin typeface="+mn-ea"/>
                <a:ea typeface="+mn-ea"/>
              </a:rPr>
              <a:t>指向</a:t>
            </a:r>
            <a:r>
              <a:rPr lang="ja-JP" altLang="en-US" sz="3600" smtClean="0">
                <a:latin typeface="+mn-ea"/>
                <a:ea typeface="+mn-ea"/>
              </a:rPr>
              <a:t>プログラムに対するメソッド呼び出しパターン違反の</a:t>
            </a:r>
            <a:r>
              <a:rPr lang="en-US" altLang="ja-JP" sz="3600" smtClean="0">
                <a:latin typeface="+mn-ea"/>
                <a:ea typeface="+mn-ea"/>
              </a:rPr>
              <a:t/>
            </a:r>
            <a:br>
              <a:rPr lang="en-US" altLang="ja-JP" sz="3600" smtClean="0">
                <a:latin typeface="+mn-ea"/>
                <a:ea typeface="+mn-ea"/>
              </a:rPr>
            </a:br>
            <a:r>
              <a:rPr lang="ja-JP" altLang="en-US" sz="3600" smtClean="0">
                <a:latin typeface="+mn-ea"/>
                <a:ea typeface="+mn-ea"/>
              </a:rPr>
              <a:t>検出手法</a:t>
            </a:r>
            <a:endParaRPr kumimoji="1" lang="ja-JP" altLang="en-US" sz="3600">
              <a:latin typeface="+mn-ea"/>
              <a:ea typeface="+mn-ea"/>
            </a:endParaRPr>
          </a:p>
        </p:txBody>
      </p:sp>
      <p:sp>
        <p:nvSpPr>
          <p:cNvPr id="3" name="サブタイトル 2"/>
          <p:cNvSpPr>
            <a:spLocks noGrp="1"/>
          </p:cNvSpPr>
          <p:nvPr>
            <p:ph type="subTitle" idx="1"/>
          </p:nvPr>
        </p:nvSpPr>
        <p:spPr/>
        <p:txBody>
          <a:bodyPr/>
          <a:lstStyle/>
          <a:p>
            <a:r>
              <a:rPr lang="ja-JP" altLang="en-US" smtClean="0"/>
              <a:t>井上研究室　</a:t>
            </a:r>
            <a:r>
              <a:rPr kumimoji="1" lang="ja-JP" altLang="en-US" smtClean="0"/>
              <a:t>山田 吾郎</a:t>
            </a:r>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実験方法</a:t>
            </a:r>
            <a:endParaRPr kumimoji="1" lang="ja-JP" altLang="en-US"/>
          </a:p>
        </p:txBody>
      </p:sp>
      <p:sp>
        <p:nvSpPr>
          <p:cNvPr id="3" name="コンテンツ プレースホルダ 2"/>
          <p:cNvSpPr>
            <a:spLocks noGrp="1"/>
          </p:cNvSpPr>
          <p:nvPr>
            <p:ph idx="1"/>
          </p:nvPr>
        </p:nvSpPr>
        <p:spPr>
          <a:xfrm>
            <a:off x="457200" y="1357298"/>
            <a:ext cx="8472518" cy="4768865"/>
          </a:xfrm>
        </p:spPr>
        <p:txBody>
          <a:bodyPr/>
          <a:lstStyle/>
          <a:p>
            <a:r>
              <a:rPr lang="ja-JP" altLang="en-US" smtClean="0"/>
              <a:t>対象</a:t>
            </a:r>
            <a:endParaRPr lang="en-US" altLang="ja-JP" smtClean="0"/>
          </a:p>
          <a:p>
            <a:pPr lvl="1"/>
            <a:r>
              <a:rPr lang="en-US" altLang="ja-JP" smtClean="0"/>
              <a:t>Java</a:t>
            </a:r>
            <a:r>
              <a:rPr lang="ja-JP" altLang="en-US" smtClean="0"/>
              <a:t>で開発されたプログラム</a:t>
            </a:r>
            <a:r>
              <a:rPr lang="en-US" altLang="ja-JP" smtClean="0"/>
              <a:t>Eclipse</a:t>
            </a:r>
            <a:r>
              <a:rPr lang="ja-JP" altLang="en-US" smtClean="0"/>
              <a:t> </a:t>
            </a:r>
            <a:r>
              <a:rPr lang="en-US" altLang="ja-JP" smtClean="0"/>
              <a:t>JDT</a:t>
            </a:r>
          </a:p>
          <a:p>
            <a:pPr lvl="1"/>
            <a:endParaRPr lang="en-US" altLang="ja-JP" smtClean="0"/>
          </a:p>
          <a:p>
            <a:pPr lvl="1"/>
            <a:endParaRPr lang="en-US" altLang="ja-JP" smtClean="0"/>
          </a:p>
          <a:p>
            <a:pPr lvl="1"/>
            <a:endParaRPr lang="en-US" altLang="ja-JP" smtClean="0"/>
          </a:p>
          <a:p>
            <a:pPr lvl="1"/>
            <a:endParaRPr lang="en-US" altLang="ja-JP" smtClean="0"/>
          </a:p>
          <a:p>
            <a:r>
              <a:rPr lang="ja-JP" altLang="en-US" smtClean="0"/>
              <a:t>パターン違反とみなす確信度の閾値は </a:t>
            </a:r>
            <a:r>
              <a:rPr lang="en-US" altLang="ja-JP" smtClean="0"/>
              <a:t>0.9</a:t>
            </a:r>
          </a:p>
          <a:p>
            <a:r>
              <a:rPr lang="ja-JP" altLang="en-US" smtClean="0"/>
              <a:t>型を考慮する場合としない場合，</a:t>
            </a:r>
            <a:r>
              <a:rPr lang="en-US" altLang="ja-JP" smtClean="0"/>
              <a:t>2</a:t>
            </a:r>
            <a:r>
              <a:rPr lang="ja-JP" altLang="en-US" smtClean="0"/>
              <a:t>通りの実験を行う</a:t>
            </a:r>
            <a:endParaRPr lang="en-US" altLang="ja-JP" smtClean="0"/>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10</a:t>
            </a:fld>
            <a:endParaRPr kumimoji="1" lang="ja-JP" altLang="en-US"/>
          </a:p>
        </p:txBody>
      </p:sp>
      <p:graphicFrame>
        <p:nvGraphicFramePr>
          <p:cNvPr id="6" name="コンテンツ プレースホルダ 5"/>
          <p:cNvGraphicFramePr>
            <a:graphicFrameLocks/>
          </p:cNvGraphicFramePr>
          <p:nvPr/>
        </p:nvGraphicFramePr>
        <p:xfrm>
          <a:off x="2143108" y="2428868"/>
          <a:ext cx="4513911" cy="876827"/>
        </p:xfrm>
        <a:graphic>
          <a:graphicData uri="http://schemas.openxmlformats.org/drawingml/2006/table">
            <a:tbl>
              <a:tblPr firstRow="1" bandRow="1">
                <a:tableStyleId>{5C22544A-7EE6-4342-B048-85BDC9FD1C3A}</a:tableStyleId>
              </a:tblPr>
              <a:tblGrid>
                <a:gridCol w="1217930"/>
                <a:gridCol w="1510030"/>
                <a:gridCol w="1785951"/>
              </a:tblGrid>
              <a:tr h="480587">
                <a:tc>
                  <a:txBody>
                    <a:bodyPr/>
                    <a:lstStyle/>
                    <a:p>
                      <a:pPr algn="ctr"/>
                      <a:r>
                        <a:rPr kumimoji="1" lang="ja-JP" altLang="en-US" sz="2000" b="0" smtClean="0"/>
                        <a:t>行数</a:t>
                      </a:r>
                      <a:endParaRPr kumimoji="1" lang="ja-JP" altLang="en-US" sz="2000" b="0"/>
                    </a:p>
                  </a:txBody>
                  <a:tcPr/>
                </a:tc>
                <a:tc>
                  <a:txBody>
                    <a:bodyPr/>
                    <a:lstStyle/>
                    <a:p>
                      <a:pPr algn="ctr"/>
                      <a:r>
                        <a:rPr kumimoji="1" lang="ja-JP" altLang="en-US" sz="2000" b="0" smtClean="0"/>
                        <a:t>ファイル数</a:t>
                      </a:r>
                      <a:endParaRPr kumimoji="1" lang="ja-JP" altLang="en-US" sz="2000" b="0"/>
                    </a:p>
                  </a:txBody>
                  <a:tcPr/>
                </a:tc>
                <a:tc>
                  <a:txBody>
                    <a:bodyPr/>
                    <a:lstStyle/>
                    <a:p>
                      <a:pPr algn="ctr"/>
                      <a:r>
                        <a:rPr kumimoji="1" lang="ja-JP" altLang="en-US" sz="2000" b="0" smtClean="0"/>
                        <a:t>メソッド数</a:t>
                      </a:r>
                      <a:endParaRPr kumimoji="1" lang="ja-JP" altLang="en-US" sz="2000" b="0"/>
                    </a:p>
                  </a:txBody>
                  <a:tcPr/>
                </a:tc>
              </a:tr>
              <a:tr h="311893">
                <a:tc>
                  <a:txBody>
                    <a:bodyPr/>
                    <a:lstStyle/>
                    <a:p>
                      <a:pPr algn="ctr"/>
                      <a:r>
                        <a:rPr kumimoji="1" lang="ja-JP" altLang="en-US" sz="2000" b="0" smtClean="0"/>
                        <a:t> </a:t>
                      </a:r>
                      <a:r>
                        <a:rPr kumimoji="1" lang="en-US" altLang="ja-JP" sz="2000" b="0" smtClean="0"/>
                        <a:t>334,595</a:t>
                      </a:r>
                      <a:endParaRPr kumimoji="1" lang="ja-JP" altLang="en-US" sz="2000" b="0"/>
                    </a:p>
                  </a:txBody>
                  <a:tcPr/>
                </a:tc>
                <a:tc>
                  <a:txBody>
                    <a:bodyPr/>
                    <a:lstStyle/>
                    <a:p>
                      <a:pPr algn="ctr"/>
                      <a:r>
                        <a:rPr kumimoji="1" lang="en-US" altLang="ja-JP" sz="2000" b="0" smtClean="0"/>
                        <a:t>1,654</a:t>
                      </a:r>
                      <a:endParaRPr kumimoji="1" lang="ja-JP" altLang="en-US" sz="2000" b="0"/>
                    </a:p>
                  </a:txBody>
                  <a:tcPr/>
                </a:tc>
                <a:tc>
                  <a:txBody>
                    <a:bodyPr/>
                    <a:lstStyle/>
                    <a:p>
                      <a:pPr algn="ctr"/>
                      <a:r>
                        <a:rPr kumimoji="1" lang="en-US" altLang="ja-JP" sz="2000" b="0" smtClean="0"/>
                        <a:t>9,668 </a:t>
                      </a:r>
                      <a:endParaRPr kumimoji="1" lang="ja-JP" altLang="en-US" sz="2000" b="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実験結果とその評価</a:t>
            </a:r>
            <a:endParaRPr kumimoji="1" lang="ja-JP" altLang="en-US"/>
          </a:p>
        </p:txBody>
      </p:sp>
      <p:sp>
        <p:nvSpPr>
          <p:cNvPr id="3" name="コンテンツ プレースホルダ 2"/>
          <p:cNvSpPr>
            <a:spLocks noGrp="1"/>
          </p:cNvSpPr>
          <p:nvPr>
            <p:ph idx="1"/>
          </p:nvPr>
        </p:nvSpPr>
        <p:spPr>
          <a:xfrm>
            <a:off x="457200" y="1357298"/>
            <a:ext cx="8229600" cy="5072098"/>
          </a:xfrm>
        </p:spPr>
        <p:txBody>
          <a:bodyPr>
            <a:normAutofit lnSpcReduction="10000"/>
          </a:bodyPr>
          <a:lstStyle/>
          <a:p>
            <a:endParaRPr lang="en-US" altLang="ja-JP" smtClean="0"/>
          </a:p>
          <a:p>
            <a:pPr lvl="3"/>
            <a:endParaRPr lang="en-US" altLang="ja-JP" smtClean="0"/>
          </a:p>
          <a:p>
            <a:pPr lvl="3"/>
            <a:endParaRPr lang="en-US" altLang="ja-JP" smtClean="0"/>
          </a:p>
          <a:p>
            <a:endParaRPr lang="en-US" altLang="ja-JP" smtClean="0"/>
          </a:p>
          <a:p>
            <a:pPr>
              <a:buNone/>
            </a:pPr>
            <a:r>
              <a:rPr lang="en-US" altLang="ja-JP" smtClean="0"/>
              <a:t>	</a:t>
            </a:r>
          </a:p>
          <a:p>
            <a:r>
              <a:rPr lang="ja-JP" altLang="en-US" smtClean="0"/>
              <a:t>欠陥の検出数</a:t>
            </a:r>
            <a:endParaRPr lang="en-US" altLang="ja-JP" smtClean="0"/>
          </a:p>
          <a:p>
            <a:pPr lvl="1"/>
            <a:r>
              <a:rPr lang="ja-JP" altLang="en-US" smtClean="0"/>
              <a:t>型を考慮した場合に</a:t>
            </a:r>
            <a:r>
              <a:rPr lang="en-US" altLang="ja-JP" smtClean="0"/>
              <a:t>,</a:t>
            </a:r>
            <a:r>
              <a:rPr lang="ja-JP" altLang="en-US" smtClean="0"/>
              <a:t> </a:t>
            </a:r>
            <a:r>
              <a:rPr lang="en-US" altLang="ja-JP" smtClean="0"/>
              <a:t>192</a:t>
            </a:r>
            <a:r>
              <a:rPr lang="ja-JP" altLang="en-US" smtClean="0"/>
              <a:t>のパターン違反から</a:t>
            </a:r>
            <a:r>
              <a:rPr lang="en-US" altLang="ja-JP" smtClean="0"/>
              <a:t>1</a:t>
            </a:r>
            <a:r>
              <a:rPr lang="ja-JP" altLang="en-US" smtClean="0"/>
              <a:t>つの欠陥が検出された</a:t>
            </a:r>
            <a:endParaRPr lang="en-US" altLang="ja-JP" smtClean="0"/>
          </a:p>
          <a:p>
            <a:r>
              <a:rPr lang="ja-JP" altLang="en-US" smtClean="0"/>
              <a:t>型を考慮することの有効性</a:t>
            </a:r>
            <a:endParaRPr kumimoji="1" lang="en-US" altLang="ja-JP" smtClean="0"/>
          </a:p>
          <a:p>
            <a:pPr lvl="1"/>
            <a:r>
              <a:rPr lang="ja-JP" altLang="en-US" smtClean="0"/>
              <a:t>検出された欠陥は</a:t>
            </a:r>
            <a:r>
              <a:rPr lang="en-US" altLang="ja-JP" smtClean="0"/>
              <a:t>,</a:t>
            </a:r>
            <a:r>
              <a:rPr lang="ja-JP" altLang="en-US" smtClean="0"/>
              <a:t> 型を考慮した場合のみ発見された</a:t>
            </a:r>
            <a:endParaRPr lang="en-US" altLang="ja-JP" smtClean="0"/>
          </a:p>
          <a:p>
            <a:pPr lvl="1"/>
            <a:r>
              <a:rPr lang="ja-JP" altLang="en-US" smtClean="0"/>
              <a:t>パターン違反が</a:t>
            </a:r>
            <a:r>
              <a:rPr lang="en-US" altLang="ja-JP" smtClean="0"/>
              <a:t>64.7%</a:t>
            </a:r>
            <a:r>
              <a:rPr lang="ja-JP" altLang="en-US" smtClean="0"/>
              <a:t>に削減された</a:t>
            </a:r>
            <a:endParaRPr lang="en-US" altLang="ja-JP" smtClean="0"/>
          </a:p>
          <a:p>
            <a:pPr lvl="1"/>
            <a:r>
              <a:rPr lang="ja-JP" altLang="en-US" smtClean="0"/>
              <a:t>そのうち</a:t>
            </a:r>
            <a:r>
              <a:rPr lang="en-US" altLang="ja-JP" smtClean="0"/>
              <a:t>65.1%</a:t>
            </a:r>
            <a:r>
              <a:rPr lang="ja-JP" altLang="en-US" smtClean="0"/>
              <a:t>が欠陥を含んでいた</a:t>
            </a:r>
            <a:endParaRPr lang="en-US" altLang="ja-JP" smtClean="0"/>
          </a:p>
          <a:p>
            <a:pPr lvl="1"/>
            <a:endParaRPr lang="en-US" altLang="ja-JP" smtClean="0"/>
          </a:p>
          <a:p>
            <a:pPr lvl="1"/>
            <a:endParaRPr kumimoji="1" lang="ja-JP" altLang="en-US"/>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11</a:t>
            </a:fld>
            <a:endParaRPr kumimoji="1" lang="ja-JP" altLang="en-US"/>
          </a:p>
        </p:txBody>
      </p:sp>
      <p:graphicFrame>
        <p:nvGraphicFramePr>
          <p:cNvPr id="6" name="表 5"/>
          <p:cNvGraphicFramePr>
            <a:graphicFrameLocks noGrp="1"/>
          </p:cNvGraphicFramePr>
          <p:nvPr/>
        </p:nvGraphicFramePr>
        <p:xfrm>
          <a:off x="500034" y="1214422"/>
          <a:ext cx="8072493" cy="2071700"/>
        </p:xfrm>
        <a:graphic>
          <a:graphicData uri="http://schemas.openxmlformats.org/drawingml/2006/table">
            <a:tbl>
              <a:tblPr firstRow="1" bandRow="1">
                <a:tableStyleId>{5C22544A-7EE6-4342-B048-85BDC9FD1C3A}</a:tableStyleId>
              </a:tblPr>
              <a:tblGrid>
                <a:gridCol w="3000395"/>
                <a:gridCol w="2500330"/>
                <a:gridCol w="2571768"/>
              </a:tblGrid>
              <a:tr h="414340">
                <a:tc>
                  <a:txBody>
                    <a:bodyPr/>
                    <a:lstStyle/>
                    <a:p>
                      <a:pPr algn="ctr"/>
                      <a:endParaRPr kumimoji="1" lang="ja-JP" altLang="en-US" sz="2000"/>
                    </a:p>
                  </a:txBody>
                  <a:tcPr/>
                </a:tc>
                <a:tc>
                  <a:txBody>
                    <a:bodyPr/>
                    <a:lstStyle/>
                    <a:p>
                      <a:pPr algn="ctr"/>
                      <a:r>
                        <a:rPr kumimoji="1" lang="ja-JP" altLang="en-US" sz="2000" smtClean="0"/>
                        <a:t>型を考慮しない</a:t>
                      </a:r>
                      <a:endParaRPr kumimoji="1" lang="ja-JP" altLang="en-US" sz="2000"/>
                    </a:p>
                  </a:txBody>
                  <a:tcPr/>
                </a:tc>
                <a:tc>
                  <a:txBody>
                    <a:bodyPr/>
                    <a:lstStyle/>
                    <a:p>
                      <a:pPr algn="ctr"/>
                      <a:r>
                        <a:rPr kumimoji="1" lang="ja-JP" altLang="en-US" sz="2000" smtClean="0"/>
                        <a:t>型を考慮</a:t>
                      </a:r>
                      <a:endParaRPr kumimoji="1" lang="ja-JP" altLang="en-US" sz="2000"/>
                    </a:p>
                  </a:txBody>
                  <a:tcPr/>
                </a:tc>
              </a:tr>
              <a:tr h="414340">
                <a:tc>
                  <a:txBody>
                    <a:bodyPr/>
                    <a:lstStyle/>
                    <a:p>
                      <a:pPr algn="ctr"/>
                      <a:r>
                        <a:rPr kumimoji="1" lang="ja-JP" altLang="en-US" sz="2000" smtClean="0"/>
                        <a:t>パターン</a:t>
                      </a:r>
                      <a:endParaRPr kumimoji="1" lang="ja-JP" altLang="en-US" sz="2000"/>
                    </a:p>
                  </a:txBody>
                  <a:tcPr/>
                </a:tc>
                <a:tc>
                  <a:txBody>
                    <a:bodyPr/>
                    <a:lstStyle/>
                    <a:p>
                      <a:pPr algn="r"/>
                      <a:r>
                        <a:rPr kumimoji="1" lang="en-US" altLang="ja-JP" sz="2000" smtClean="0"/>
                        <a:t>260</a:t>
                      </a:r>
                      <a:endParaRPr kumimoji="1" lang="ja-JP" altLang="en-US" sz="2000"/>
                    </a:p>
                  </a:txBody>
                  <a:tcPr/>
                </a:tc>
                <a:tc>
                  <a:txBody>
                    <a:bodyPr/>
                    <a:lstStyle/>
                    <a:p>
                      <a:pPr algn="r"/>
                      <a:r>
                        <a:rPr kumimoji="1" lang="en-US" altLang="ja-JP" sz="2000" smtClean="0"/>
                        <a:t>121</a:t>
                      </a:r>
                      <a:endParaRPr kumimoji="1" lang="ja-JP" altLang="en-US" sz="2000"/>
                    </a:p>
                  </a:txBody>
                  <a:tcPr/>
                </a:tc>
              </a:tr>
              <a:tr h="414340">
                <a:tc>
                  <a:txBody>
                    <a:bodyPr/>
                    <a:lstStyle/>
                    <a:p>
                      <a:pPr algn="ctr"/>
                      <a:r>
                        <a:rPr kumimoji="1" lang="ja-JP" altLang="en-US" sz="2000" smtClean="0"/>
                        <a:t>パターン違反</a:t>
                      </a:r>
                      <a:endParaRPr kumimoji="1" lang="ja-JP" altLang="en-US" sz="2000"/>
                    </a:p>
                  </a:txBody>
                  <a:tcPr/>
                </a:tc>
                <a:tc>
                  <a:txBody>
                    <a:bodyPr/>
                    <a:lstStyle/>
                    <a:p>
                      <a:pPr algn="r"/>
                      <a:r>
                        <a:rPr kumimoji="1" lang="en-US" altLang="ja-JP" sz="2000" smtClean="0"/>
                        <a:t>456</a:t>
                      </a:r>
                      <a:endParaRPr kumimoji="1" lang="ja-JP" altLang="en-US" sz="2000"/>
                    </a:p>
                  </a:txBody>
                  <a:tcPr/>
                </a:tc>
                <a:tc>
                  <a:txBody>
                    <a:bodyPr/>
                    <a:lstStyle/>
                    <a:p>
                      <a:pPr algn="r"/>
                      <a:r>
                        <a:rPr kumimoji="1" lang="en-US" altLang="ja-JP" sz="2000" smtClean="0"/>
                        <a:t>295</a:t>
                      </a:r>
                      <a:endParaRPr kumimoji="1" lang="ja-JP" altLang="en-US" sz="2000"/>
                    </a:p>
                  </a:txBody>
                  <a:tcPr/>
                </a:tc>
              </a:tr>
              <a:tr h="414340">
                <a:tc>
                  <a:txBody>
                    <a:bodyPr/>
                    <a:lstStyle/>
                    <a:p>
                      <a:pPr algn="ctr"/>
                      <a:r>
                        <a:rPr kumimoji="1" lang="ja-JP" altLang="en-US" sz="2000" smtClean="0"/>
                        <a:t>欠陥を含むパターン違反</a:t>
                      </a:r>
                      <a:endParaRPr kumimoji="1" lang="ja-JP" altLang="en-US" sz="2000"/>
                    </a:p>
                  </a:txBody>
                  <a:tcPr/>
                </a:tc>
                <a:tc>
                  <a:txBody>
                    <a:bodyPr/>
                    <a:lstStyle/>
                    <a:p>
                      <a:pPr algn="r"/>
                      <a:r>
                        <a:rPr kumimoji="1" lang="en-US" altLang="ja-JP" sz="2000" smtClean="0"/>
                        <a:t>0</a:t>
                      </a:r>
                      <a:endParaRPr kumimoji="1" lang="ja-JP" altLang="en-US" sz="2000"/>
                    </a:p>
                  </a:txBody>
                  <a:tcPr/>
                </a:tc>
                <a:tc>
                  <a:txBody>
                    <a:bodyPr/>
                    <a:lstStyle/>
                    <a:p>
                      <a:pPr algn="r"/>
                      <a:r>
                        <a:rPr kumimoji="1" lang="en-US" altLang="ja-JP" sz="2000" smtClean="0"/>
                        <a:t>192</a:t>
                      </a:r>
                      <a:endParaRPr kumimoji="1" lang="ja-JP" altLang="en-US" sz="2000"/>
                    </a:p>
                  </a:txBody>
                  <a:tcPr/>
                </a:tc>
              </a:tr>
              <a:tr h="414340">
                <a:tc>
                  <a:txBody>
                    <a:bodyPr/>
                    <a:lstStyle/>
                    <a:p>
                      <a:pPr algn="ctr"/>
                      <a:r>
                        <a:rPr kumimoji="1" lang="ja-JP" altLang="en-US" sz="2000" smtClean="0"/>
                        <a:t>欠陥</a:t>
                      </a:r>
                      <a:endParaRPr kumimoji="1" lang="ja-JP" altLang="en-US" sz="2000"/>
                    </a:p>
                  </a:txBody>
                  <a:tcPr/>
                </a:tc>
                <a:tc>
                  <a:txBody>
                    <a:bodyPr/>
                    <a:lstStyle/>
                    <a:p>
                      <a:pPr algn="r"/>
                      <a:r>
                        <a:rPr kumimoji="1" lang="en-US" altLang="ja-JP" sz="2000" smtClean="0"/>
                        <a:t>0</a:t>
                      </a:r>
                      <a:endParaRPr kumimoji="1" lang="ja-JP" altLang="en-US" sz="2000"/>
                    </a:p>
                  </a:txBody>
                  <a:tcPr/>
                </a:tc>
                <a:tc>
                  <a:txBody>
                    <a:bodyPr/>
                    <a:lstStyle/>
                    <a:p>
                      <a:pPr algn="r"/>
                      <a:r>
                        <a:rPr kumimoji="1" lang="en-US" altLang="ja-JP" sz="2000" smtClean="0"/>
                        <a:t>1</a:t>
                      </a:r>
                      <a:endParaRPr kumimoji="1" lang="ja-JP" altLang="en-US" sz="200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14282" y="1357298"/>
            <a:ext cx="8715436" cy="2714644"/>
          </a:xfrm>
          <a:prstGeom prst="roundRect">
            <a:avLst>
              <a:gd name="adj" fmla="val 569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smtClean="0"/>
              <a:t>検出された欠陥について</a:t>
            </a:r>
            <a:endParaRPr kumimoji="1" lang="ja-JP" altLang="en-US"/>
          </a:p>
        </p:txBody>
      </p:sp>
      <p:sp>
        <p:nvSpPr>
          <p:cNvPr id="3" name="コンテンツ プレースホルダ 2"/>
          <p:cNvSpPr>
            <a:spLocks noGrp="1"/>
          </p:cNvSpPr>
          <p:nvPr>
            <p:ph idx="1"/>
          </p:nvPr>
        </p:nvSpPr>
        <p:spPr>
          <a:xfrm>
            <a:off x="457200" y="4143380"/>
            <a:ext cx="8229600" cy="1571637"/>
          </a:xfrm>
        </p:spPr>
        <p:txBody>
          <a:bodyPr>
            <a:normAutofit/>
          </a:bodyPr>
          <a:lstStyle/>
          <a:p>
            <a:r>
              <a:rPr lang="en-US" altLang="ja-JP" smtClean="0">
                <a:latin typeface="Consolas" pitchFamily="49" charset="0"/>
              </a:rPr>
              <a:t>P1={</a:t>
            </a:r>
            <a:r>
              <a:rPr lang="en-US" altLang="ja-JP" smtClean="0">
                <a:solidFill>
                  <a:srgbClr val="00B050"/>
                </a:solidFill>
                <a:latin typeface="Consolas" pitchFamily="49" charset="0"/>
              </a:rPr>
              <a:t>writeU1, writeU2, writeU1, writeU2</a:t>
            </a:r>
            <a:r>
              <a:rPr lang="en-US" altLang="ja-JP" smtClean="0">
                <a:latin typeface="Consolas" pitchFamily="49" charset="0"/>
              </a:rPr>
              <a:t>}</a:t>
            </a:r>
          </a:p>
          <a:p>
            <a:r>
              <a:rPr lang="en-US" altLang="ja-JP" smtClean="0">
                <a:latin typeface="Consolas" pitchFamily="49" charset="0"/>
              </a:rPr>
              <a:t>P2={</a:t>
            </a:r>
            <a:r>
              <a:rPr lang="en-US" altLang="ja-JP" smtClean="0">
                <a:solidFill>
                  <a:srgbClr val="FF0000"/>
                </a:solidFill>
                <a:latin typeface="Consolas" pitchFamily="49" charset="0"/>
              </a:rPr>
              <a:t>problemReporter, ...</a:t>
            </a:r>
            <a:r>
              <a:rPr lang="en-US" altLang="ja-JP" smtClean="0">
                <a:latin typeface="Consolas" pitchFamily="49" charset="0"/>
              </a:rPr>
              <a:t>}</a:t>
            </a:r>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12</a:t>
            </a:fld>
            <a:endParaRPr kumimoji="1" lang="ja-JP" altLang="en-US"/>
          </a:p>
        </p:txBody>
      </p:sp>
      <p:sp>
        <p:nvSpPr>
          <p:cNvPr id="6" name="テキスト ボックス 5"/>
          <p:cNvSpPr txBox="1"/>
          <p:nvPr/>
        </p:nvSpPr>
        <p:spPr>
          <a:xfrm>
            <a:off x="285720" y="1785926"/>
            <a:ext cx="8572560" cy="2246769"/>
          </a:xfrm>
          <a:prstGeom prst="rect">
            <a:avLst/>
          </a:prstGeom>
          <a:noFill/>
        </p:spPr>
        <p:txBody>
          <a:bodyPr wrap="square" rtlCol="0">
            <a:spAutoFit/>
          </a:bodyPr>
          <a:lstStyle/>
          <a:p>
            <a:r>
              <a:rPr lang="en-US" altLang="ja-JP" sz="2000" smtClean="0">
                <a:latin typeface="Consolas" pitchFamily="49" charset="0"/>
              </a:rPr>
              <a:t> </a:t>
            </a:r>
            <a:r>
              <a:rPr lang="ja-JP" altLang="en-US" sz="2000" smtClean="0">
                <a:latin typeface="Consolas" pitchFamily="49" charset="0"/>
              </a:rPr>
              <a:t> </a:t>
            </a:r>
            <a:r>
              <a:rPr lang="en-US" altLang="ja-JP" sz="2000" smtClean="0">
                <a:solidFill>
                  <a:srgbClr val="00B050"/>
                </a:solidFill>
                <a:latin typeface="Consolas" pitchFamily="49" charset="0"/>
              </a:rPr>
              <a:t>writeU1</a:t>
            </a:r>
            <a:r>
              <a:rPr lang="en-US" altLang="ja-JP" sz="2000" smtClean="0">
                <a:latin typeface="Consolas" pitchFamily="49" charset="0"/>
              </a:rPr>
              <a:t>(NameAndTypeTag); </a:t>
            </a:r>
            <a:r>
              <a:rPr lang="en-US" altLang="ja-JP" sz="2000" smtClean="0">
                <a:solidFill>
                  <a:srgbClr val="00B050"/>
                </a:solidFill>
                <a:latin typeface="Consolas" pitchFamily="49" charset="0"/>
              </a:rPr>
              <a:t>writeU2</a:t>
            </a:r>
            <a:r>
              <a:rPr lang="en-US" altLang="ja-JP" sz="2000" smtClean="0">
                <a:latin typeface="Consolas" pitchFamily="49" charset="0"/>
              </a:rPr>
              <a:t>(nameIndex);</a:t>
            </a:r>
          </a:p>
          <a:p>
            <a:r>
              <a:rPr lang="en-US" altLang="ja-JP" sz="2000" smtClean="0">
                <a:latin typeface="Consolas" pitchFamily="49" charset="0"/>
              </a:rPr>
              <a:t>}</a:t>
            </a:r>
          </a:p>
          <a:p>
            <a:r>
              <a:rPr lang="en-US" altLang="ja-JP" sz="2000" smtClean="0">
                <a:latin typeface="Consolas" pitchFamily="49" charset="0"/>
              </a:rPr>
              <a:t>index = … = currentIndex++;</a:t>
            </a:r>
          </a:p>
          <a:p>
            <a:r>
              <a:rPr lang="en-US" altLang="ja-JP" sz="2000" smtClean="0">
                <a:latin typeface="Consolas" pitchFamily="49" charset="0"/>
              </a:rPr>
              <a:t>if (index &gt; 0xFFFF){</a:t>
            </a:r>
          </a:p>
          <a:p>
            <a:r>
              <a:rPr lang="en-US" altLang="ja-JP" sz="2000" smtClean="0">
                <a:latin typeface="Consolas" pitchFamily="49" charset="0"/>
              </a:rPr>
              <a:t>  ….</a:t>
            </a:r>
            <a:r>
              <a:rPr lang="en-US" altLang="ja-JP" sz="2000" smtClean="0">
                <a:solidFill>
                  <a:srgbClr val="FF0000"/>
                </a:solidFill>
                <a:latin typeface="Consolas" pitchFamily="49" charset="0"/>
              </a:rPr>
              <a:t>problemReporter</a:t>
            </a:r>
            <a:r>
              <a:rPr lang="en-US" altLang="ja-JP" sz="2000" smtClean="0">
                <a:latin typeface="Consolas" pitchFamily="49" charset="0"/>
              </a:rPr>
              <a:t>().</a:t>
            </a:r>
            <a:r>
              <a:rPr lang="en-US" altLang="ja-JP" sz="2000" smtClean="0">
                <a:solidFill>
                  <a:srgbClr val="FF0000"/>
                </a:solidFill>
                <a:latin typeface="Consolas" pitchFamily="49" charset="0"/>
              </a:rPr>
              <a:t>noMoreAvailableSpaceInConstantPool</a:t>
            </a:r>
            <a:r>
              <a:rPr lang="en-US" altLang="ja-JP" sz="2000" smtClean="0">
                <a:latin typeface="Consolas" pitchFamily="49" charset="0"/>
              </a:rPr>
              <a:t>(…);</a:t>
            </a:r>
          </a:p>
          <a:p>
            <a:r>
              <a:rPr lang="en-US" altLang="ja-JP" sz="2000" smtClean="0">
                <a:latin typeface="Consolas" pitchFamily="49" charset="0"/>
              </a:rPr>
              <a:t>}</a:t>
            </a:r>
          </a:p>
          <a:p>
            <a:r>
              <a:rPr lang="en-US" altLang="ja-JP" sz="2000" smtClean="0">
                <a:solidFill>
                  <a:srgbClr val="00B050"/>
                </a:solidFill>
                <a:latin typeface="Consolas" pitchFamily="49" charset="0"/>
              </a:rPr>
              <a:t>writeU1</a:t>
            </a:r>
            <a:r>
              <a:rPr lang="en-US" altLang="ja-JP" sz="2000" smtClean="0">
                <a:latin typeface="Consolas" pitchFamily="49" charset="0"/>
              </a:rPr>
              <a:t>(MethodRefTag);</a:t>
            </a:r>
            <a:r>
              <a:rPr lang="ja-JP" altLang="en-US" sz="2000" smtClean="0">
                <a:latin typeface="Consolas" pitchFamily="49" charset="0"/>
              </a:rPr>
              <a:t> </a:t>
            </a:r>
            <a:r>
              <a:rPr lang="en-US" altLang="ja-JP" sz="2000" smtClean="0">
                <a:solidFill>
                  <a:srgbClr val="00B050"/>
                </a:solidFill>
                <a:latin typeface="Consolas" pitchFamily="49" charset="0"/>
              </a:rPr>
              <a:t>writeU2</a:t>
            </a:r>
            <a:r>
              <a:rPr lang="en-US" altLang="ja-JP" sz="2000" smtClean="0">
                <a:latin typeface="Consolas" pitchFamily="49" charset="0"/>
              </a:rPr>
              <a:t>(classIndex);</a:t>
            </a:r>
            <a:endParaRPr kumimoji="1" lang="ja-JP" altLang="en-US" sz="2000">
              <a:latin typeface="Consolas" pitchFamily="49" charset="0"/>
            </a:endParaRPr>
          </a:p>
        </p:txBody>
      </p:sp>
      <p:sp>
        <p:nvSpPr>
          <p:cNvPr id="8" name="角丸四角形 7"/>
          <p:cNvSpPr/>
          <p:nvPr/>
        </p:nvSpPr>
        <p:spPr>
          <a:xfrm>
            <a:off x="214282" y="1285860"/>
            <a:ext cx="871543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mtClean="0"/>
              <a:t>org.eclipse.jdt.internal.compiler.codegen.ConstantPool</a:t>
            </a:r>
            <a:endParaRPr kumimoji="1" lang="ja-JP" altLang="en-US"/>
          </a:p>
        </p:txBody>
      </p:sp>
      <p:sp>
        <p:nvSpPr>
          <p:cNvPr id="9" name="角丸四角形 8"/>
          <p:cNvSpPr/>
          <p:nvPr/>
        </p:nvSpPr>
        <p:spPr>
          <a:xfrm>
            <a:off x="285720" y="2714620"/>
            <a:ext cx="8572560" cy="928694"/>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角丸四角形 9"/>
          <p:cNvSpPr/>
          <p:nvPr/>
        </p:nvSpPr>
        <p:spPr>
          <a:xfrm>
            <a:off x="4643438" y="2428868"/>
            <a:ext cx="4214842" cy="4286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000" smtClean="0"/>
              <a:t>31</a:t>
            </a:r>
            <a:r>
              <a:rPr kumimoji="1" lang="ja-JP" altLang="en-US" sz="2000" smtClean="0"/>
              <a:t>の</a:t>
            </a:r>
            <a:r>
              <a:rPr kumimoji="1" lang="ja-JP" altLang="en-US" smtClean="0"/>
              <a:t>メソッド定義中</a:t>
            </a:r>
            <a:r>
              <a:rPr kumimoji="1" lang="en-US" altLang="ja-JP" sz="2000" smtClean="0"/>
              <a:t>1</a:t>
            </a:r>
            <a:r>
              <a:rPr kumimoji="1" lang="ja-JP" altLang="en-US" sz="2000" smtClean="0"/>
              <a:t>つのみ欠落</a:t>
            </a:r>
            <a:endParaRPr kumimoji="1" lang="ja-JP" altLang="en-US" sz="2000"/>
          </a:p>
        </p:txBody>
      </p:sp>
      <p:sp>
        <p:nvSpPr>
          <p:cNvPr id="12" name="テキスト ボックス 11"/>
          <p:cNvSpPr txBox="1"/>
          <p:nvPr/>
        </p:nvSpPr>
        <p:spPr>
          <a:xfrm>
            <a:off x="785786" y="5429264"/>
            <a:ext cx="2786082" cy="523220"/>
          </a:xfrm>
          <a:prstGeom prst="rect">
            <a:avLst/>
          </a:prstGeom>
          <a:noFill/>
        </p:spPr>
        <p:txBody>
          <a:bodyPr wrap="square" rtlCol="0">
            <a:spAutoFit/>
          </a:bodyPr>
          <a:lstStyle/>
          <a:p>
            <a:r>
              <a:rPr kumimoji="1" lang="en-US" altLang="ja-JP" sz="2800" b="1" i="1" smtClean="0">
                <a:latin typeface="小塚明朝 Pro-VI R" pitchFamily="18" charset="-128"/>
                <a:ea typeface="小塚明朝 Pro-VI R" pitchFamily="18" charset="-128"/>
              </a:rPr>
              <a:t>C</a:t>
            </a:r>
            <a:r>
              <a:rPr kumimoji="1" lang="en-US" altLang="ja-JP" sz="2800" b="1" smtClean="0">
                <a:latin typeface="小塚明朝 Pro-VI R" pitchFamily="18" charset="-128"/>
                <a:ea typeface="小塚明朝 Pro-VI R" pitchFamily="18" charset="-128"/>
              </a:rPr>
              <a:t>(</a:t>
            </a:r>
            <a:r>
              <a:rPr kumimoji="1" lang="ja-JP" altLang="en-US" sz="2800" b="1" smtClean="0">
                <a:latin typeface="小塚明朝 Pro-VI R" pitchFamily="18" charset="-128"/>
                <a:ea typeface="小塚明朝 Pro-VI R" pitchFamily="18" charset="-128"/>
              </a:rPr>
              <a:t> </a:t>
            </a:r>
            <a:r>
              <a:rPr kumimoji="1" lang="en-US" altLang="ja-JP" sz="2800" b="1" i="1" smtClean="0">
                <a:latin typeface="小塚明朝 Pro-VI R" pitchFamily="18" charset="-128"/>
                <a:ea typeface="小塚明朝 Pro-VI R" pitchFamily="18" charset="-128"/>
              </a:rPr>
              <a:t>P</a:t>
            </a:r>
            <a:r>
              <a:rPr kumimoji="1" lang="en-US" altLang="ja-JP" sz="2800" b="1" smtClean="0">
                <a:latin typeface="小塚明朝 Pro-VI R" pitchFamily="18" charset="-128"/>
                <a:ea typeface="小塚明朝 Pro-VI R" pitchFamily="18" charset="-128"/>
              </a:rPr>
              <a:t>1</a:t>
            </a:r>
            <a:r>
              <a:rPr kumimoji="1" lang="ja-JP" altLang="en-US" sz="2800" b="1" i="1" smtClean="0">
                <a:latin typeface="小塚明朝 Pro-VI R" pitchFamily="18" charset="-128"/>
                <a:ea typeface="小塚明朝 Pro-VI R" pitchFamily="18" charset="-128"/>
              </a:rPr>
              <a:t> </a:t>
            </a:r>
            <a:r>
              <a:rPr kumimoji="1" lang="ja-JP" altLang="en-US" sz="2800" b="1" smtClean="0">
                <a:latin typeface="小塚明朝 Pro-VI R" pitchFamily="18" charset="-128"/>
                <a:ea typeface="小塚明朝 Pro-VI R" pitchFamily="18" charset="-128"/>
              </a:rPr>
              <a:t>⇒ </a:t>
            </a:r>
            <a:r>
              <a:rPr kumimoji="1" lang="en-US" altLang="ja-JP" sz="2800" b="1" i="1" smtClean="0">
                <a:latin typeface="小塚明朝 Pro-VI R" pitchFamily="18" charset="-128"/>
                <a:ea typeface="小塚明朝 Pro-VI R" pitchFamily="18" charset="-128"/>
              </a:rPr>
              <a:t>P</a:t>
            </a:r>
            <a:r>
              <a:rPr kumimoji="1" lang="en-US" altLang="ja-JP" sz="2800" b="1" smtClean="0">
                <a:latin typeface="小塚明朝 Pro-VI R" pitchFamily="18" charset="-128"/>
                <a:ea typeface="小塚明朝 Pro-VI R" pitchFamily="18" charset="-128"/>
              </a:rPr>
              <a:t>2</a:t>
            </a:r>
            <a:r>
              <a:rPr kumimoji="1" lang="ja-JP" altLang="en-US" sz="2800" b="1" i="1" smtClean="0">
                <a:latin typeface="小塚明朝 Pro-VI R" pitchFamily="18" charset="-128"/>
                <a:ea typeface="小塚明朝 Pro-VI R" pitchFamily="18" charset="-128"/>
              </a:rPr>
              <a:t> </a:t>
            </a:r>
            <a:r>
              <a:rPr kumimoji="1" lang="en-US" altLang="ja-JP" sz="2800" b="1" smtClean="0">
                <a:latin typeface="小塚明朝 Pro-VI R" pitchFamily="18" charset="-128"/>
                <a:ea typeface="小塚明朝 Pro-VI R" pitchFamily="18" charset="-128"/>
              </a:rPr>
              <a:t>)</a:t>
            </a:r>
            <a:r>
              <a:rPr kumimoji="1" lang="ja-JP" altLang="en-US" sz="2800" b="1" smtClean="0">
                <a:latin typeface="小塚明朝 Pro-VI R" pitchFamily="18" charset="-128"/>
                <a:ea typeface="小塚明朝 Pro-VI R" pitchFamily="18" charset="-128"/>
              </a:rPr>
              <a:t>＝</a:t>
            </a:r>
            <a:endParaRPr kumimoji="1" lang="ja-JP" altLang="en-US" sz="2800" b="1" i="1">
              <a:latin typeface="小塚明朝 Pro-VI R" pitchFamily="18" charset="-128"/>
              <a:ea typeface="小塚明朝 Pro-VI R" pitchFamily="18" charset="-128"/>
            </a:endParaRPr>
          </a:p>
        </p:txBody>
      </p:sp>
      <p:sp>
        <p:nvSpPr>
          <p:cNvPr id="13" name="テキスト ボックス 12"/>
          <p:cNvSpPr txBox="1"/>
          <p:nvPr/>
        </p:nvSpPr>
        <p:spPr>
          <a:xfrm>
            <a:off x="3428992" y="5715016"/>
            <a:ext cx="4286280" cy="400110"/>
          </a:xfrm>
          <a:prstGeom prst="rect">
            <a:avLst/>
          </a:prstGeom>
          <a:noFill/>
        </p:spPr>
        <p:txBody>
          <a:bodyPr wrap="square" rtlCol="0">
            <a:spAutoFit/>
          </a:bodyPr>
          <a:lstStyle/>
          <a:p>
            <a:pPr algn="ctr"/>
            <a:r>
              <a:rPr lang="en-US" altLang="ja-JP" sz="2000" b="1" i="1" smtClean="0">
                <a:latin typeface="小塚明朝 Pro-VI R" pitchFamily="18" charset="-128"/>
                <a:ea typeface="小塚明朝 Pro-VI R" pitchFamily="18" charset="-128"/>
              </a:rPr>
              <a:t>P</a:t>
            </a:r>
            <a:r>
              <a:rPr lang="en-US" altLang="ja-JP" sz="2000" b="1" smtClean="0">
                <a:latin typeface="小塚明朝 Pro-VI R" pitchFamily="18" charset="-128"/>
                <a:ea typeface="小塚明朝 Pro-VI R" pitchFamily="18" charset="-128"/>
              </a:rPr>
              <a:t>1</a:t>
            </a:r>
            <a:r>
              <a:rPr lang="ja-JP" altLang="en-US" sz="2000" b="1" smtClean="0">
                <a:latin typeface="小塚明朝 Pro-VI R" pitchFamily="18" charset="-128"/>
                <a:ea typeface="小塚明朝 Pro-VI R" pitchFamily="18" charset="-128"/>
              </a:rPr>
              <a:t>の出現するメソッド定義</a:t>
            </a:r>
            <a:endParaRPr kumimoji="1" lang="ja-JP" altLang="en-US" sz="2000" b="1">
              <a:latin typeface="小塚明朝 Pro-VI R" pitchFamily="18" charset="-128"/>
              <a:ea typeface="小塚明朝 Pro-VI R" pitchFamily="18" charset="-128"/>
            </a:endParaRPr>
          </a:p>
        </p:txBody>
      </p:sp>
      <p:sp>
        <p:nvSpPr>
          <p:cNvPr id="14" name="テキスト ボックス 13"/>
          <p:cNvSpPr txBox="1"/>
          <p:nvPr/>
        </p:nvSpPr>
        <p:spPr>
          <a:xfrm>
            <a:off x="3428992" y="5357826"/>
            <a:ext cx="4429156" cy="400110"/>
          </a:xfrm>
          <a:prstGeom prst="rect">
            <a:avLst/>
          </a:prstGeom>
          <a:noFill/>
        </p:spPr>
        <p:txBody>
          <a:bodyPr wrap="square" rtlCol="0">
            <a:spAutoFit/>
          </a:bodyPr>
          <a:lstStyle/>
          <a:p>
            <a:r>
              <a:rPr lang="en-US" altLang="ja-JP" sz="2000" b="1" i="1" smtClean="0">
                <a:latin typeface="小塚明朝 Pro-VI R" pitchFamily="18" charset="-128"/>
                <a:ea typeface="小塚明朝 Pro-VI R" pitchFamily="18" charset="-128"/>
              </a:rPr>
              <a:t>P</a:t>
            </a:r>
            <a:r>
              <a:rPr lang="en-US" altLang="ja-JP" sz="2000" b="1" smtClean="0">
                <a:latin typeface="小塚明朝 Pro-VI R" pitchFamily="18" charset="-128"/>
                <a:ea typeface="小塚明朝 Pro-VI R" pitchFamily="18" charset="-128"/>
              </a:rPr>
              <a:t>1</a:t>
            </a:r>
            <a:r>
              <a:rPr lang="en-US" altLang="ja-JP" sz="2000" b="1" i="1" smtClean="0">
                <a:latin typeface="小塚明朝 Pro-VI R" pitchFamily="18" charset="-128"/>
                <a:ea typeface="小塚明朝 Pro-VI R" pitchFamily="18" charset="-128"/>
              </a:rPr>
              <a:t>,</a:t>
            </a:r>
            <a:r>
              <a:rPr lang="ja-JP" altLang="en-US" sz="2000" b="1" i="1" smtClean="0">
                <a:latin typeface="小塚明朝 Pro-VI R" pitchFamily="18" charset="-128"/>
                <a:ea typeface="小塚明朝 Pro-VI R" pitchFamily="18" charset="-128"/>
              </a:rPr>
              <a:t> </a:t>
            </a:r>
            <a:r>
              <a:rPr lang="en-US" altLang="ja-JP" sz="2000" b="1" i="1" smtClean="0">
                <a:latin typeface="小塚明朝 Pro-VI R" pitchFamily="18" charset="-128"/>
                <a:ea typeface="小塚明朝 Pro-VI R" pitchFamily="18" charset="-128"/>
              </a:rPr>
              <a:t>P</a:t>
            </a:r>
            <a:r>
              <a:rPr lang="en-US" altLang="ja-JP" sz="2000" b="1" smtClean="0">
                <a:latin typeface="小塚明朝 Pro-VI R" pitchFamily="18" charset="-128"/>
                <a:ea typeface="小塚明朝 Pro-VI R" pitchFamily="18" charset="-128"/>
              </a:rPr>
              <a:t>2</a:t>
            </a:r>
            <a:r>
              <a:rPr lang="ja-JP" altLang="en-US" sz="2000" b="1" smtClean="0">
                <a:latin typeface="小塚明朝 Pro-VI R" pitchFamily="18" charset="-128"/>
                <a:ea typeface="小塚明朝 Pro-VI R" pitchFamily="18" charset="-128"/>
              </a:rPr>
              <a:t>ともに出現するメソッド定義</a:t>
            </a:r>
            <a:endParaRPr kumimoji="1" lang="ja-JP" altLang="en-US" sz="2000" b="1">
              <a:latin typeface="小塚明朝 Pro-VI R" pitchFamily="18" charset="-128"/>
              <a:ea typeface="小塚明朝 Pro-VI R" pitchFamily="18" charset="-128"/>
            </a:endParaRPr>
          </a:p>
        </p:txBody>
      </p:sp>
      <p:cxnSp>
        <p:nvCxnSpPr>
          <p:cNvPr id="15" name="直線コネクタ 14"/>
          <p:cNvCxnSpPr/>
          <p:nvPr/>
        </p:nvCxnSpPr>
        <p:spPr>
          <a:xfrm>
            <a:off x="3428992" y="5715016"/>
            <a:ext cx="428628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まとめと</a:t>
            </a:r>
            <a:r>
              <a:rPr lang="ja-JP" altLang="en-US" smtClean="0"/>
              <a:t>今後の課題</a:t>
            </a:r>
            <a:endParaRPr kumimoji="1" lang="ja-JP" altLang="en-US"/>
          </a:p>
        </p:txBody>
      </p:sp>
      <p:sp>
        <p:nvSpPr>
          <p:cNvPr id="3" name="コンテンツ プレースホルダ 2"/>
          <p:cNvSpPr>
            <a:spLocks noGrp="1"/>
          </p:cNvSpPr>
          <p:nvPr>
            <p:ph idx="1"/>
          </p:nvPr>
        </p:nvSpPr>
        <p:spPr/>
        <p:txBody>
          <a:bodyPr>
            <a:normAutofit/>
          </a:bodyPr>
          <a:lstStyle/>
          <a:p>
            <a:r>
              <a:rPr lang="ja-JP" altLang="en-US" smtClean="0"/>
              <a:t>まとめ</a:t>
            </a:r>
            <a:endParaRPr lang="en-US" altLang="ja-JP" smtClean="0"/>
          </a:p>
          <a:p>
            <a:pPr lvl="1"/>
            <a:r>
              <a:rPr lang="ja-JP" altLang="en-US" smtClean="0"/>
              <a:t>オブジェクト指向プログラムに対し，パターン違反を用いた欠陥検出を行った</a:t>
            </a:r>
            <a:endParaRPr lang="en-US" altLang="ja-JP" smtClean="0"/>
          </a:p>
          <a:p>
            <a:pPr lvl="2"/>
            <a:r>
              <a:rPr lang="ja-JP" altLang="en-US" smtClean="0"/>
              <a:t>適用に際し</a:t>
            </a:r>
            <a:r>
              <a:rPr lang="en-US" altLang="ja-JP" smtClean="0"/>
              <a:t>,</a:t>
            </a:r>
            <a:r>
              <a:rPr lang="ja-JP" altLang="en-US" smtClean="0"/>
              <a:t> 精度を高めるため型情報を用いた</a:t>
            </a:r>
            <a:endParaRPr lang="en-US" altLang="ja-JP" smtClean="0"/>
          </a:p>
          <a:p>
            <a:pPr lvl="1"/>
            <a:r>
              <a:rPr lang="ja-JP" altLang="en-US" smtClean="0"/>
              <a:t>欠陥の検出に成功し，型情報を用いる有効性も確認した</a:t>
            </a:r>
            <a:endParaRPr lang="en-US" altLang="ja-JP" smtClean="0"/>
          </a:p>
          <a:p>
            <a:r>
              <a:rPr lang="ja-JP" altLang="en-US" smtClean="0"/>
              <a:t>今後の課題</a:t>
            </a:r>
            <a:endParaRPr lang="en-US" altLang="ja-JP" smtClean="0"/>
          </a:p>
          <a:p>
            <a:pPr lvl="1"/>
            <a:r>
              <a:rPr lang="ja-JP" altLang="en-US" smtClean="0"/>
              <a:t>他のプログラムへの適用</a:t>
            </a:r>
            <a:endParaRPr lang="en-US" altLang="ja-JP" smtClean="0"/>
          </a:p>
          <a:p>
            <a:pPr lvl="1"/>
            <a:r>
              <a:rPr lang="ja-JP" altLang="en-US" smtClean="0"/>
              <a:t>他の欠陥検出ツールとの比較</a:t>
            </a:r>
            <a:endParaRPr lang="en-US" altLang="ja-JP" smtClean="0"/>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13</a:t>
            </a:fld>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ご清聴ありがとうございました</a:t>
            </a:r>
            <a:endParaRPr kumimoji="1" lang="ja-JP" altLang="en-US"/>
          </a:p>
        </p:txBody>
      </p:sp>
      <p:sp>
        <p:nvSpPr>
          <p:cNvPr id="3" name="テキスト プレースホルダ 2"/>
          <p:cNvSpPr>
            <a:spLocks noGrp="1"/>
          </p:cNvSpPr>
          <p:nvPr>
            <p:ph type="body" idx="1"/>
          </p:nvPr>
        </p:nvSpPr>
        <p:spPr>
          <a:xfrm>
            <a:off x="1000100" y="4714884"/>
            <a:ext cx="7772400" cy="1500187"/>
          </a:xfrm>
        </p:spPr>
        <p:txBody>
          <a:bodyPr/>
          <a:lstStyle/>
          <a:p>
            <a:endParaRPr kumimoji="1" lang="ja-JP" altLang="en-US"/>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14</a:t>
            </a:fld>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メソッド</a:t>
            </a:r>
            <a:r>
              <a:rPr lang="ja-JP" altLang="en-US" smtClean="0"/>
              <a:t>呼び出しパターンの抽出</a:t>
            </a:r>
            <a:endParaRPr kumimoji="1" lang="ja-JP" altLang="en-US"/>
          </a:p>
        </p:txBody>
      </p:sp>
      <p:pic>
        <p:nvPicPr>
          <p:cNvPr id="6" name="コンテンツ プレースホルダ 5" descr="prefixspan.eps"/>
          <p:cNvPicPr>
            <a:picLocks noGrp="1" noChangeAspect="1"/>
          </p:cNvPicPr>
          <p:nvPr>
            <p:ph idx="1"/>
          </p:nvPr>
        </p:nvPicPr>
        <p:blipFill>
          <a:blip r:embed="rId2"/>
          <a:stretch>
            <a:fillRect/>
          </a:stretch>
        </p:blipFill>
        <p:spPr>
          <a:xfrm>
            <a:off x="1071538" y="925721"/>
            <a:ext cx="5868507" cy="5909098"/>
          </a:xfrm>
        </p:spPr>
      </p:pic>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15</a:t>
            </a:fld>
            <a:endParaRPr kumimoji="1" lang="ja-JP"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検出漏れの原因</a:t>
            </a:r>
            <a:endParaRPr kumimoji="1" lang="ja-JP" altLang="en-US"/>
          </a:p>
        </p:txBody>
      </p:sp>
      <p:sp>
        <p:nvSpPr>
          <p:cNvPr id="3" name="コンテンツ プレースホルダ 2"/>
          <p:cNvSpPr>
            <a:spLocks noGrp="1"/>
          </p:cNvSpPr>
          <p:nvPr>
            <p:ph idx="1"/>
          </p:nvPr>
        </p:nvSpPr>
        <p:spPr/>
        <p:txBody>
          <a:bodyPr/>
          <a:lstStyle/>
          <a:p>
            <a:r>
              <a:rPr kumimoji="1" lang="ja-JP" altLang="en-US" smtClean="0"/>
              <a:t>相関ルールの左辺が原因</a:t>
            </a:r>
            <a:endParaRPr kumimoji="1" lang="en-US" altLang="ja-JP" smtClean="0"/>
          </a:p>
          <a:p>
            <a:pPr lvl="1"/>
            <a:r>
              <a:rPr lang="ja-JP" altLang="en-US" smtClean="0"/>
              <a:t>型を考えなかった場合</a:t>
            </a:r>
            <a:endParaRPr lang="en-US" altLang="ja-JP" smtClean="0"/>
          </a:p>
          <a:p>
            <a:pPr lvl="2"/>
            <a:r>
              <a:rPr lang="ja-JP" altLang="en-US" smtClean="0"/>
              <a:t>パターン</a:t>
            </a:r>
            <a:r>
              <a:rPr lang="en-US" altLang="ja-JP" smtClean="0"/>
              <a:t>P1{writeU1, writeU2, ...}</a:t>
            </a:r>
            <a:r>
              <a:rPr lang="ja-JP" altLang="en-US" smtClean="0"/>
              <a:t>は</a:t>
            </a:r>
            <a:r>
              <a:rPr lang="en-US" altLang="ja-JP" smtClean="0"/>
              <a:t>49</a:t>
            </a:r>
            <a:r>
              <a:rPr lang="ja-JP" altLang="en-US" smtClean="0"/>
              <a:t>のメソッド定義に出現</a:t>
            </a:r>
            <a:endParaRPr lang="en-US" altLang="ja-JP" smtClean="0"/>
          </a:p>
          <a:p>
            <a:pPr lvl="2"/>
            <a:r>
              <a:rPr lang="en-US" altLang="ja-JP" smtClean="0"/>
              <a:t>19</a:t>
            </a:r>
            <a:r>
              <a:rPr lang="ja-JP" altLang="en-US" smtClean="0"/>
              <a:t>は異なるレシーバオブジェクトからの呼び出し</a:t>
            </a:r>
            <a:endParaRPr lang="en-US" altLang="ja-JP" smtClean="0"/>
          </a:p>
          <a:p>
            <a:pPr lvl="2"/>
            <a:r>
              <a:rPr lang="ja-JP" altLang="en-US" smtClean="0"/>
              <a:t>確信度</a:t>
            </a:r>
            <a:r>
              <a:rPr lang="en-US" altLang="ja-JP" smtClean="0"/>
              <a:t>C</a:t>
            </a:r>
            <a:r>
              <a:rPr lang="ja-JP" altLang="en-US" smtClean="0"/>
              <a:t>は</a:t>
            </a:r>
            <a:r>
              <a:rPr lang="en-US" altLang="ja-JP" smtClean="0"/>
              <a:t>0.61</a:t>
            </a:r>
          </a:p>
          <a:p>
            <a:pPr lvl="2">
              <a:buNone/>
            </a:pPr>
            <a:r>
              <a:rPr lang="en-US" altLang="ja-JP" smtClean="0">
                <a:sym typeface="Wingdings" pitchFamily="2" charset="2"/>
              </a:rPr>
              <a:t></a:t>
            </a:r>
            <a:r>
              <a:rPr lang="ja-JP" altLang="en-US" smtClean="0">
                <a:sym typeface="Wingdings" pitchFamily="2" charset="2"/>
              </a:rPr>
              <a:t>閾値を下回った</a:t>
            </a:r>
            <a:endParaRPr lang="en-US" altLang="ja-JP" smtClean="0"/>
          </a:p>
          <a:p>
            <a:pPr lvl="1"/>
            <a:r>
              <a:rPr lang="ja-JP" altLang="en-US" smtClean="0"/>
              <a:t>型を考えた場合</a:t>
            </a:r>
            <a:endParaRPr lang="en-US" altLang="ja-JP" smtClean="0"/>
          </a:p>
          <a:p>
            <a:pPr lvl="2"/>
            <a:r>
              <a:rPr lang="ja-JP" altLang="en-US" smtClean="0"/>
              <a:t>パターン</a:t>
            </a:r>
            <a:r>
              <a:rPr lang="en-US" altLang="ja-JP" smtClean="0"/>
              <a:t>P1</a:t>
            </a:r>
            <a:r>
              <a:rPr lang="ja-JP" altLang="en-US" smtClean="0"/>
              <a:t>は</a:t>
            </a:r>
            <a:r>
              <a:rPr lang="en-US" altLang="ja-JP" smtClean="0"/>
              <a:t>31</a:t>
            </a:r>
            <a:r>
              <a:rPr lang="ja-JP" altLang="en-US" smtClean="0"/>
              <a:t>のメソッド定義に出現</a:t>
            </a:r>
            <a:endParaRPr lang="en-US" altLang="ja-JP" smtClean="0"/>
          </a:p>
          <a:p>
            <a:pPr lvl="2"/>
            <a:r>
              <a:rPr lang="ja-JP" altLang="en-US" smtClean="0"/>
              <a:t>確信度</a:t>
            </a:r>
            <a:r>
              <a:rPr lang="en-US" altLang="ja-JP" smtClean="0"/>
              <a:t>C</a:t>
            </a:r>
            <a:r>
              <a:rPr lang="ja-JP" altLang="en-US" smtClean="0"/>
              <a:t>は</a:t>
            </a:r>
            <a:r>
              <a:rPr lang="en-US" altLang="ja-JP" smtClean="0"/>
              <a:t>0.97</a:t>
            </a:r>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16</a:t>
            </a:fld>
            <a:endParaRPr kumimoji="1" lang="ja-JP" altLang="en-US"/>
          </a:p>
        </p:txBody>
      </p:sp>
      <p:graphicFrame>
        <p:nvGraphicFramePr>
          <p:cNvPr id="31747" name="Object 3"/>
          <p:cNvGraphicFramePr>
            <a:graphicFrameLocks noChangeAspect="1"/>
          </p:cNvGraphicFramePr>
          <p:nvPr/>
        </p:nvGraphicFramePr>
        <p:xfrm>
          <a:off x="500034" y="5429264"/>
          <a:ext cx="7500937" cy="857250"/>
        </p:xfrm>
        <a:graphic>
          <a:graphicData uri="http://schemas.openxmlformats.org/presentationml/2006/ole">
            <p:oleObj spid="_x0000_s31747" name="数式" r:id="rId3" imgW="2323800" imgH="253800" progId="Equation.3">
              <p:embed/>
            </p:oleObj>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mtClean="0"/>
              <a:t>型を考慮することによる効果</a:t>
            </a:r>
            <a:r>
              <a:rPr kumimoji="1" lang="en-US" altLang="ja-JP" smtClean="0"/>
              <a:t>(2/2)</a:t>
            </a:r>
            <a:endParaRPr kumimoji="1" lang="ja-JP" altLang="en-US"/>
          </a:p>
        </p:txBody>
      </p:sp>
      <p:sp>
        <p:nvSpPr>
          <p:cNvPr id="3" name="コンテンツ プレースホルダ 2"/>
          <p:cNvSpPr>
            <a:spLocks noGrp="1"/>
          </p:cNvSpPr>
          <p:nvPr>
            <p:ph idx="1"/>
          </p:nvPr>
        </p:nvSpPr>
        <p:spPr>
          <a:xfrm>
            <a:off x="457200" y="1357298"/>
            <a:ext cx="8229600" cy="5000660"/>
          </a:xfrm>
        </p:spPr>
        <p:txBody>
          <a:bodyPr>
            <a:normAutofit/>
          </a:bodyPr>
          <a:lstStyle/>
          <a:p>
            <a:endParaRPr lang="en-US" altLang="ja-JP" smtClean="0"/>
          </a:p>
          <a:p>
            <a:pPr lvl="1"/>
            <a:endParaRPr lang="en-US" altLang="ja-JP" smtClean="0"/>
          </a:p>
          <a:p>
            <a:pPr lvl="2"/>
            <a:endParaRPr lang="en-US" altLang="ja-JP" smtClean="0"/>
          </a:p>
          <a:p>
            <a:endParaRPr lang="en-US" altLang="ja-JP" smtClean="0"/>
          </a:p>
          <a:p>
            <a:r>
              <a:rPr lang="ja-JP" altLang="en-US" smtClean="0"/>
              <a:t>メソッド名のみ考慮する場合</a:t>
            </a:r>
            <a:endParaRPr lang="en-US" altLang="ja-JP" smtClean="0"/>
          </a:p>
          <a:p>
            <a:pPr lvl="1"/>
            <a:r>
              <a:rPr lang="en-US" altLang="ja-JP" smtClean="0"/>
              <a:t> </a:t>
            </a:r>
            <a:r>
              <a:rPr lang="en-US" altLang="ja-JP" smtClean="0">
                <a:latin typeface="Consolas" pitchFamily="49" charset="0"/>
              </a:rPr>
              <a:t>a.close</a:t>
            </a:r>
            <a:r>
              <a:rPr lang="ja-JP" altLang="en-US" smtClean="0">
                <a:latin typeface="Consolas" pitchFamily="49" charset="0"/>
              </a:rPr>
              <a:t>と </a:t>
            </a:r>
            <a:r>
              <a:rPr lang="en-US" altLang="ja-JP" smtClean="0">
                <a:latin typeface="Consolas" pitchFamily="49" charset="0"/>
              </a:rPr>
              <a:t>x.close</a:t>
            </a:r>
            <a:r>
              <a:rPr lang="ja-JP" altLang="en-US" smtClean="0">
                <a:latin typeface="Consolas" pitchFamily="49" charset="0"/>
              </a:rPr>
              <a:t>を区別できない</a:t>
            </a:r>
            <a:endParaRPr lang="en-US" altLang="ja-JP" smtClean="0">
              <a:latin typeface="Consolas" pitchFamily="49" charset="0"/>
            </a:endParaRPr>
          </a:p>
          <a:p>
            <a:endParaRPr lang="en-US" altLang="ja-JP" smtClean="0"/>
          </a:p>
          <a:p>
            <a:r>
              <a:rPr lang="ja-JP" altLang="en-US" smtClean="0"/>
              <a:t>型も考慮する場合</a:t>
            </a:r>
            <a:endParaRPr lang="en-US" altLang="ja-JP" smtClean="0"/>
          </a:p>
          <a:p>
            <a:pPr lvl="1"/>
            <a:r>
              <a:rPr lang="en-US" altLang="ja-JP" smtClean="0">
                <a:latin typeface="Consolas" pitchFamily="49" charset="0"/>
              </a:rPr>
              <a:t>x.close</a:t>
            </a:r>
            <a:r>
              <a:rPr lang="ja-JP" altLang="en-US" smtClean="0"/>
              <a:t>が異なる型から呼び出されているため，異なるメソッドと認識</a:t>
            </a:r>
          </a:p>
          <a:p>
            <a:endParaRPr kumimoji="1" lang="ja-JP" altLang="en-US"/>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17</a:t>
            </a:fld>
            <a:endParaRPr kumimoji="1" lang="ja-JP" altLang="en-US"/>
          </a:p>
        </p:txBody>
      </p:sp>
      <p:sp>
        <p:nvSpPr>
          <p:cNvPr id="42" name="メモ 41"/>
          <p:cNvSpPr/>
          <p:nvPr/>
        </p:nvSpPr>
        <p:spPr>
          <a:xfrm>
            <a:off x="1643042" y="1500174"/>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a.</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close()</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11" name="メモ 10"/>
          <p:cNvSpPr/>
          <p:nvPr/>
        </p:nvSpPr>
        <p:spPr>
          <a:xfrm>
            <a:off x="1714480" y="1571612"/>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a.</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close()</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12" name="メモ 11"/>
          <p:cNvSpPr/>
          <p:nvPr/>
        </p:nvSpPr>
        <p:spPr>
          <a:xfrm>
            <a:off x="1785918" y="1643050"/>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a.</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close()</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13" name="メモ 12"/>
          <p:cNvSpPr/>
          <p:nvPr/>
        </p:nvSpPr>
        <p:spPr>
          <a:xfrm>
            <a:off x="1857356" y="1714488"/>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a.</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close()</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14" name="メモ 13"/>
          <p:cNvSpPr/>
          <p:nvPr/>
        </p:nvSpPr>
        <p:spPr>
          <a:xfrm>
            <a:off x="1928794" y="1785926"/>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a.</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close()</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16" name="角丸四角形吹き出し 15"/>
          <p:cNvSpPr/>
          <p:nvPr/>
        </p:nvSpPr>
        <p:spPr>
          <a:xfrm>
            <a:off x="1357290" y="1428736"/>
            <a:ext cx="642942" cy="285752"/>
          </a:xfrm>
          <a:prstGeom prst="wedgeRoundRectCallout">
            <a:avLst>
              <a:gd name="adj1" fmla="val 49227"/>
              <a:gd name="adj2" fmla="val 1079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型</a:t>
            </a:r>
            <a:r>
              <a:rPr lang="en-US" altLang="ja-JP" smtClean="0"/>
              <a:t>A</a:t>
            </a:r>
            <a:endParaRPr kumimoji="1" lang="ja-JP" altLang="en-US"/>
          </a:p>
        </p:txBody>
      </p:sp>
      <p:sp>
        <p:nvSpPr>
          <p:cNvPr id="17" name="角丸四角形吹き出し 16"/>
          <p:cNvSpPr/>
          <p:nvPr/>
        </p:nvSpPr>
        <p:spPr>
          <a:xfrm>
            <a:off x="1357290" y="1928802"/>
            <a:ext cx="642942" cy="285752"/>
          </a:xfrm>
          <a:prstGeom prst="wedgeRoundRectCallout">
            <a:avLst>
              <a:gd name="adj1" fmla="val 49227"/>
              <a:gd name="adj2" fmla="val 1079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型</a:t>
            </a:r>
            <a:r>
              <a:rPr lang="en-US" altLang="ja-JP" smtClean="0"/>
              <a:t>A</a:t>
            </a:r>
            <a:endParaRPr kumimoji="1" lang="ja-JP" altLang="en-US"/>
          </a:p>
        </p:txBody>
      </p:sp>
      <p:grpSp>
        <p:nvGrpSpPr>
          <p:cNvPr id="22" name="グループ化 21"/>
          <p:cNvGrpSpPr/>
          <p:nvPr/>
        </p:nvGrpSpPr>
        <p:grpSpPr>
          <a:xfrm>
            <a:off x="3929058" y="1428736"/>
            <a:ext cx="2071702" cy="1357322"/>
            <a:chOff x="3929058" y="1428736"/>
            <a:chExt cx="2071702" cy="1357322"/>
          </a:xfrm>
        </p:grpSpPr>
        <p:sp>
          <p:nvSpPr>
            <p:cNvPr id="18" name="メモ 17"/>
            <p:cNvSpPr/>
            <p:nvPr/>
          </p:nvSpPr>
          <p:spPr>
            <a:xfrm>
              <a:off x="4500562" y="1785926"/>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a.</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x.</a:t>
              </a:r>
              <a:r>
                <a:rPr lang="en-US" altLang="ja-JP" smtClean="0">
                  <a:solidFill>
                    <a:srgbClr val="FF0000"/>
                  </a:solidFill>
                  <a:latin typeface="Consolas" pitchFamily="49" charset="0"/>
                </a:rPr>
                <a:t>close()</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19" name="角丸四角形吹き出し 18"/>
            <p:cNvSpPr/>
            <p:nvPr/>
          </p:nvSpPr>
          <p:spPr>
            <a:xfrm>
              <a:off x="3929058" y="1428736"/>
              <a:ext cx="642942" cy="285752"/>
            </a:xfrm>
            <a:prstGeom prst="wedgeRoundRectCallout">
              <a:avLst>
                <a:gd name="adj1" fmla="val 49227"/>
                <a:gd name="adj2" fmla="val 1079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型</a:t>
              </a:r>
              <a:r>
                <a:rPr lang="en-US" altLang="ja-JP" smtClean="0"/>
                <a:t>A</a:t>
              </a:r>
              <a:endParaRPr kumimoji="1" lang="ja-JP" altLang="en-US"/>
            </a:p>
          </p:txBody>
        </p:sp>
        <p:sp>
          <p:nvSpPr>
            <p:cNvPr id="20" name="角丸四角形吹き出し 19"/>
            <p:cNvSpPr/>
            <p:nvPr/>
          </p:nvSpPr>
          <p:spPr>
            <a:xfrm>
              <a:off x="3929058" y="1928802"/>
              <a:ext cx="642942" cy="285752"/>
            </a:xfrm>
            <a:prstGeom prst="wedgeRoundRectCallout">
              <a:avLst>
                <a:gd name="adj1" fmla="val 48663"/>
                <a:gd name="adj2" fmla="val 11843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t>型</a:t>
              </a:r>
              <a:r>
                <a:rPr lang="en-US" altLang="ja-JP" smtClean="0"/>
                <a:t>X</a:t>
              </a:r>
              <a:endParaRPr kumimoji="1" lang="ja-JP" altLang="en-US"/>
            </a:p>
          </p:txBody>
        </p:sp>
      </p:grpSp>
      <p:sp>
        <p:nvSpPr>
          <p:cNvPr id="24" name="角丸四角形 23"/>
          <p:cNvSpPr/>
          <p:nvPr/>
        </p:nvSpPr>
        <p:spPr>
          <a:xfrm>
            <a:off x="1142976" y="1285860"/>
            <a:ext cx="5072098" cy="1785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142976" y="1285860"/>
            <a:ext cx="2571768" cy="178595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7" name="左矢印吹き出し 26"/>
          <p:cNvSpPr/>
          <p:nvPr/>
        </p:nvSpPr>
        <p:spPr>
          <a:xfrm>
            <a:off x="5857884" y="1785926"/>
            <a:ext cx="2357422" cy="571504"/>
          </a:xfrm>
          <a:prstGeom prst="leftArrowCallout">
            <a:avLst>
              <a:gd name="adj1" fmla="val 50000"/>
              <a:gd name="adj2" fmla="val 25000"/>
              <a:gd name="adj3" fmla="val 25000"/>
              <a:gd name="adj4" fmla="val 8659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smtClean="0"/>
              <a:t>パターン違反</a:t>
            </a:r>
            <a:endParaRPr kumimoji="1" lang="ja-JP"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childTnLst>
                                    <p:anim calcmode="lin" valueType="num">
                                      <p:cBhvr>
                                        <p:cTn id="12" dur="500"/>
                                        <p:tgtEl>
                                          <p:spTgt spid="24"/>
                                        </p:tgtEl>
                                        <p:attrNameLst>
                                          <p:attrName>ppt_w</p:attrName>
                                        </p:attrNameLst>
                                      </p:cBhvr>
                                      <p:tavLst>
                                        <p:tav tm="0">
                                          <p:val>
                                            <p:strVal val="ppt_w"/>
                                          </p:val>
                                        </p:tav>
                                        <p:tav tm="100000">
                                          <p:val>
                                            <p:fltVal val="0"/>
                                          </p:val>
                                        </p:tav>
                                      </p:tavLst>
                                    </p:anim>
                                    <p:anim calcmode="lin" valueType="num">
                                      <p:cBhvr>
                                        <p:cTn id="13" dur="500"/>
                                        <p:tgtEl>
                                          <p:spTgt spid="24"/>
                                        </p:tgtEl>
                                        <p:attrNameLst>
                                          <p:attrName>ppt_h</p:attrName>
                                        </p:attrNameLst>
                                      </p:cBhvr>
                                      <p:tavLst>
                                        <p:tav tm="0">
                                          <p:val>
                                            <p:strVal val="ppt_h"/>
                                          </p:val>
                                        </p:tav>
                                        <p:tav tm="100000">
                                          <p:val>
                                            <p:fltVal val="0"/>
                                          </p:val>
                                        </p:tav>
                                      </p:tavLst>
                                    </p:anim>
                                    <p:set>
                                      <p:cBhvr>
                                        <p:cTn id="14" dur="1" fill="hold">
                                          <p:stCondLst>
                                            <p:cond delay="499"/>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概要</a:t>
            </a:r>
            <a:endParaRPr kumimoji="1" lang="ja-JP" altLang="en-US"/>
          </a:p>
        </p:txBody>
      </p:sp>
      <p:sp>
        <p:nvSpPr>
          <p:cNvPr id="3" name="コンテンツ プレースホルダ 2"/>
          <p:cNvSpPr>
            <a:spLocks noGrp="1"/>
          </p:cNvSpPr>
          <p:nvPr>
            <p:ph idx="1"/>
          </p:nvPr>
        </p:nvSpPr>
        <p:spPr/>
        <p:txBody>
          <a:bodyPr/>
          <a:lstStyle/>
          <a:p>
            <a:r>
              <a:rPr lang="ja-JP" altLang="en-US" smtClean="0"/>
              <a:t>目的</a:t>
            </a:r>
            <a:endParaRPr lang="en-US" altLang="ja-JP" smtClean="0"/>
          </a:p>
          <a:p>
            <a:pPr lvl="1"/>
            <a:r>
              <a:rPr kumimoji="1" lang="ja-JP" altLang="en-US" smtClean="0"/>
              <a:t>オブジェクト指向プログラムからの欠陥</a:t>
            </a:r>
            <a:r>
              <a:rPr kumimoji="1" lang="en-US" altLang="ja-JP" smtClean="0"/>
              <a:t>(</a:t>
            </a:r>
            <a:r>
              <a:rPr kumimoji="1" lang="ja-JP" altLang="en-US" smtClean="0"/>
              <a:t>バグ</a:t>
            </a:r>
            <a:r>
              <a:rPr kumimoji="1" lang="en-US" altLang="ja-JP" smtClean="0"/>
              <a:t>)</a:t>
            </a:r>
            <a:r>
              <a:rPr kumimoji="1" lang="ja-JP" altLang="en-US" smtClean="0"/>
              <a:t>検出</a:t>
            </a:r>
            <a:endParaRPr lang="en-US" altLang="ja-JP" smtClean="0"/>
          </a:p>
          <a:p>
            <a:r>
              <a:rPr lang="ja-JP" altLang="en-US" smtClean="0"/>
              <a:t>背景</a:t>
            </a:r>
            <a:endParaRPr lang="en-US" altLang="ja-JP" smtClean="0"/>
          </a:p>
          <a:p>
            <a:pPr lvl="1"/>
            <a:r>
              <a:rPr lang="ja-JP" altLang="en-US" smtClean="0"/>
              <a:t>メソッド呼び出しパターンのパターン違反を元に欠陥を検出する研究がある</a:t>
            </a:r>
            <a:endParaRPr lang="en-US" altLang="ja-JP" smtClean="0"/>
          </a:p>
          <a:p>
            <a:pPr lvl="1"/>
            <a:r>
              <a:rPr lang="ja-JP" altLang="en-US" smtClean="0"/>
              <a:t>ただし対象は</a:t>
            </a:r>
            <a:r>
              <a:rPr lang="en-US" altLang="ja-JP" smtClean="0"/>
              <a:t>C</a:t>
            </a:r>
            <a:r>
              <a:rPr lang="ja-JP" altLang="en-US" smtClean="0"/>
              <a:t>言語</a:t>
            </a:r>
            <a:endParaRPr lang="en-US" altLang="ja-JP" smtClean="0"/>
          </a:p>
          <a:p>
            <a:pPr lvl="1"/>
            <a:r>
              <a:rPr lang="ja-JP" altLang="en-US" smtClean="0"/>
              <a:t>オブジェクト指向プログラムでも欠陥はみつかるのか？</a:t>
            </a:r>
            <a:endParaRPr lang="en-US" altLang="ja-JP" smtClean="0"/>
          </a:p>
          <a:p>
            <a:r>
              <a:rPr lang="ja-JP" altLang="en-US" smtClean="0"/>
              <a:t>結論</a:t>
            </a:r>
            <a:endParaRPr lang="en-US" altLang="ja-JP" smtClean="0"/>
          </a:p>
          <a:p>
            <a:pPr lvl="1"/>
            <a:r>
              <a:rPr kumimoji="1" lang="ja-JP" altLang="en-US" smtClean="0"/>
              <a:t>適用実験を行い</a:t>
            </a:r>
            <a:r>
              <a:rPr kumimoji="1" lang="en-US" altLang="ja-JP" smtClean="0"/>
              <a:t>,</a:t>
            </a:r>
            <a:r>
              <a:rPr kumimoji="1" lang="ja-JP" altLang="en-US" smtClean="0"/>
              <a:t> 有効性の確認をした</a:t>
            </a:r>
            <a:endParaRPr kumimoji="1" lang="en-US" altLang="ja-JP" smtClean="0"/>
          </a:p>
          <a:p>
            <a:pPr lvl="1"/>
            <a:endParaRPr kumimoji="1" lang="ja-JP" altLang="en-US"/>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18</a:t>
            </a:fld>
            <a:endParaRPr kumimoji="1" lang="ja-JP"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パターン違反とは </a:t>
            </a:r>
            <a:r>
              <a:rPr lang="en-US" altLang="ja-JP" smtClean="0"/>
              <a:t>(2/2)</a:t>
            </a:r>
            <a:endParaRPr kumimoji="1" lang="ja-JP" altLang="en-US"/>
          </a:p>
        </p:txBody>
      </p:sp>
      <p:sp>
        <p:nvSpPr>
          <p:cNvPr id="3" name="コンテンツ プレースホルダ 2"/>
          <p:cNvSpPr>
            <a:spLocks noGrp="1"/>
          </p:cNvSpPr>
          <p:nvPr>
            <p:ph idx="1"/>
          </p:nvPr>
        </p:nvSpPr>
        <p:spPr/>
        <p:txBody>
          <a:bodyPr/>
          <a:lstStyle/>
          <a:p>
            <a:r>
              <a:rPr lang="ja-JP" altLang="en-US" smtClean="0"/>
              <a:t>サブパターンと元のパターンで出現インスタンスの差分が少数</a:t>
            </a:r>
            <a:endParaRPr lang="en-US" altLang="ja-JP" smtClean="0"/>
          </a:p>
          <a:p>
            <a:r>
              <a:rPr lang="ja-JP" altLang="en-US" smtClean="0"/>
              <a:t>そのメソッド定義に出現するサブパターンのインスタンスがパターン違反</a:t>
            </a:r>
            <a:endParaRPr lang="en-US" altLang="ja-JP"/>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19</a:t>
            </a:fld>
            <a:endParaRPr kumimoji="1" lang="ja-JP" altLang="en-US"/>
          </a:p>
        </p:txBody>
      </p:sp>
      <p:sp>
        <p:nvSpPr>
          <p:cNvPr id="27" name="メモ 26"/>
          <p:cNvSpPr/>
          <p:nvPr/>
        </p:nvSpPr>
        <p:spPr>
          <a:xfrm>
            <a:off x="428596" y="3857628"/>
            <a:ext cx="1500198" cy="2357454"/>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mtClean="0">
              <a:solidFill>
                <a:schemeClr val="tx1"/>
              </a:solidFill>
              <a:latin typeface="Consolas" pitchFamily="49" charset="0"/>
            </a:endParaRPr>
          </a:p>
          <a:p>
            <a:r>
              <a:rPr kumimoji="1" lang="en-US" altLang="ja-JP" smtClean="0">
                <a:solidFill>
                  <a:schemeClr val="tx1"/>
                </a:solidFill>
                <a:latin typeface="Consolas" pitchFamily="49" charset="0"/>
              </a:rPr>
              <a:t>method1(){</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kumimoji="1" lang="en-US" altLang="ja-JP" smtClean="0">
                <a:solidFill>
                  <a:schemeClr val="tx1"/>
                </a:solidFill>
                <a:latin typeface="Consolas" pitchFamily="49" charset="0"/>
              </a:rPr>
              <a:t>  hoge();</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  fuga();</a:t>
            </a:r>
          </a:p>
          <a:p>
            <a:r>
              <a:rPr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piyo();</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p:txBody>
      </p:sp>
      <p:sp>
        <p:nvSpPr>
          <p:cNvPr id="28" name="メモ 27"/>
          <p:cNvSpPr/>
          <p:nvPr/>
        </p:nvSpPr>
        <p:spPr>
          <a:xfrm>
            <a:off x="2071670" y="3857628"/>
            <a:ext cx="1500198" cy="2357454"/>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mtClean="0">
              <a:solidFill>
                <a:schemeClr val="tx1"/>
              </a:solidFill>
              <a:latin typeface="Consolas" pitchFamily="49" charset="0"/>
            </a:endParaRPr>
          </a:p>
          <a:p>
            <a:endParaRPr kumimoji="1" lang="en-US" altLang="ja-JP" smtClean="0">
              <a:solidFill>
                <a:schemeClr val="tx1"/>
              </a:solidFill>
              <a:latin typeface="Consolas" pitchFamily="49" charset="0"/>
            </a:endParaRPr>
          </a:p>
          <a:p>
            <a:r>
              <a:rPr kumimoji="1" lang="en-US" altLang="ja-JP" smtClean="0">
                <a:solidFill>
                  <a:schemeClr val="tx1"/>
                </a:solidFill>
                <a:latin typeface="Consolas" pitchFamily="49" charset="0"/>
              </a:rPr>
              <a:t>method2(){</a:t>
            </a:r>
          </a:p>
          <a:p>
            <a:r>
              <a:rPr kumimoji="1"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hoge();</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  fuga();</a:t>
            </a:r>
          </a:p>
          <a:p>
            <a:r>
              <a:rPr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piyo();</a:t>
            </a:r>
          </a:p>
          <a:p>
            <a:r>
              <a:rPr lang="en-US" altLang="ja-JP" smtClean="0">
                <a:solidFill>
                  <a:schemeClr val="tx1"/>
                </a:solidFill>
                <a:latin typeface="Consolas" pitchFamily="49" charset="0"/>
              </a:rPr>
              <a:t>    :</a:t>
            </a:r>
          </a:p>
          <a:p>
            <a:endParaRPr kumimoji="1" lang="en-US" altLang="ja-JP" smtClean="0">
              <a:solidFill>
                <a:schemeClr val="tx1"/>
              </a:solidFill>
              <a:latin typeface="Consolas" pitchFamily="49" charset="0"/>
            </a:endParaRPr>
          </a:p>
        </p:txBody>
      </p:sp>
      <p:sp>
        <p:nvSpPr>
          <p:cNvPr id="29" name="メモ 28"/>
          <p:cNvSpPr/>
          <p:nvPr/>
        </p:nvSpPr>
        <p:spPr>
          <a:xfrm>
            <a:off x="3714744" y="3857628"/>
            <a:ext cx="1500198" cy="2357454"/>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mtClean="0">
              <a:solidFill>
                <a:schemeClr val="tx1"/>
              </a:solidFill>
              <a:latin typeface="Consolas" pitchFamily="49" charset="0"/>
            </a:endParaRPr>
          </a:p>
          <a:p>
            <a:endParaRPr kumimoji="1" lang="en-US" altLang="ja-JP" smtClean="0">
              <a:solidFill>
                <a:schemeClr val="tx1"/>
              </a:solidFill>
              <a:latin typeface="Consolas" pitchFamily="49" charset="0"/>
            </a:endParaRPr>
          </a:p>
          <a:p>
            <a:r>
              <a:rPr kumimoji="1" lang="en-US" altLang="ja-JP" smtClean="0">
                <a:solidFill>
                  <a:schemeClr val="tx1"/>
                </a:solidFill>
                <a:latin typeface="Consolas" pitchFamily="49" charset="0"/>
              </a:rPr>
              <a:t>method3(){</a:t>
            </a:r>
          </a:p>
          <a:p>
            <a:r>
              <a:rPr kumimoji="1"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hoge();</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  fuga();</a:t>
            </a:r>
          </a:p>
          <a:p>
            <a:r>
              <a:rPr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piyo();</a:t>
            </a:r>
          </a:p>
          <a:p>
            <a:r>
              <a:rPr lang="en-US" altLang="ja-JP" smtClean="0">
                <a:solidFill>
                  <a:schemeClr val="tx1"/>
                </a:solidFill>
                <a:latin typeface="Consolas" pitchFamily="49" charset="0"/>
              </a:rPr>
              <a:t>    :</a:t>
            </a:r>
          </a:p>
          <a:p>
            <a:endParaRPr kumimoji="1" lang="en-US" altLang="ja-JP" smtClean="0">
              <a:solidFill>
                <a:schemeClr val="tx1"/>
              </a:solidFill>
              <a:latin typeface="Consolas" pitchFamily="49" charset="0"/>
            </a:endParaRPr>
          </a:p>
        </p:txBody>
      </p:sp>
      <p:sp>
        <p:nvSpPr>
          <p:cNvPr id="30" name="メモ 29"/>
          <p:cNvSpPr/>
          <p:nvPr/>
        </p:nvSpPr>
        <p:spPr>
          <a:xfrm>
            <a:off x="5357818" y="3857628"/>
            <a:ext cx="1500198" cy="2357454"/>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mtClean="0">
              <a:solidFill>
                <a:schemeClr val="tx1"/>
              </a:solidFill>
              <a:latin typeface="Consolas" pitchFamily="49" charset="0"/>
            </a:endParaRPr>
          </a:p>
          <a:p>
            <a:endParaRPr kumimoji="1" lang="en-US" altLang="ja-JP" smtClean="0">
              <a:solidFill>
                <a:schemeClr val="tx1"/>
              </a:solidFill>
              <a:latin typeface="Consolas" pitchFamily="49" charset="0"/>
            </a:endParaRPr>
          </a:p>
          <a:p>
            <a:r>
              <a:rPr kumimoji="1" lang="en-US" altLang="ja-JP" smtClean="0">
                <a:solidFill>
                  <a:schemeClr val="tx1"/>
                </a:solidFill>
                <a:latin typeface="Consolas" pitchFamily="49" charset="0"/>
              </a:rPr>
              <a:t>method4(){</a:t>
            </a:r>
          </a:p>
          <a:p>
            <a:r>
              <a:rPr kumimoji="1"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hoge();</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  fuga();</a:t>
            </a:r>
          </a:p>
          <a:p>
            <a:r>
              <a:rPr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piyo();</a:t>
            </a:r>
          </a:p>
          <a:p>
            <a:r>
              <a:rPr lang="en-US" altLang="ja-JP" smtClean="0">
                <a:solidFill>
                  <a:schemeClr val="tx1"/>
                </a:solidFill>
                <a:latin typeface="Consolas" pitchFamily="49" charset="0"/>
              </a:rPr>
              <a:t>    :</a:t>
            </a:r>
          </a:p>
          <a:p>
            <a:endParaRPr kumimoji="1" lang="en-US" altLang="ja-JP" smtClean="0">
              <a:solidFill>
                <a:schemeClr val="tx1"/>
              </a:solidFill>
              <a:latin typeface="Consolas" pitchFamily="49" charset="0"/>
            </a:endParaRPr>
          </a:p>
        </p:txBody>
      </p:sp>
      <p:sp>
        <p:nvSpPr>
          <p:cNvPr id="31" name="メモ 30"/>
          <p:cNvSpPr/>
          <p:nvPr/>
        </p:nvSpPr>
        <p:spPr>
          <a:xfrm>
            <a:off x="7000892" y="3857628"/>
            <a:ext cx="1500198" cy="2357454"/>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mtClean="0">
              <a:solidFill>
                <a:schemeClr val="tx1"/>
              </a:solidFill>
              <a:latin typeface="Consolas" pitchFamily="49" charset="0"/>
            </a:endParaRPr>
          </a:p>
          <a:p>
            <a:endParaRPr kumimoji="1" lang="en-US" altLang="ja-JP" smtClean="0">
              <a:solidFill>
                <a:schemeClr val="tx1"/>
              </a:solidFill>
              <a:latin typeface="Consolas" pitchFamily="49" charset="0"/>
            </a:endParaRPr>
          </a:p>
          <a:p>
            <a:r>
              <a:rPr kumimoji="1" lang="en-US" altLang="ja-JP" smtClean="0">
                <a:solidFill>
                  <a:schemeClr val="tx1"/>
                </a:solidFill>
                <a:latin typeface="Consolas" pitchFamily="49" charset="0"/>
              </a:rPr>
              <a:t>method5(){</a:t>
            </a:r>
          </a:p>
          <a:p>
            <a:r>
              <a:rPr kumimoji="1"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hoge();</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    :</a:t>
            </a:r>
          </a:p>
          <a:p>
            <a:r>
              <a:rPr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piyo();</a:t>
            </a:r>
          </a:p>
          <a:p>
            <a:r>
              <a:rPr lang="en-US" altLang="ja-JP" smtClean="0">
                <a:solidFill>
                  <a:schemeClr val="tx1"/>
                </a:solidFill>
                <a:latin typeface="Consolas" pitchFamily="49" charset="0"/>
              </a:rPr>
              <a:t>    :</a:t>
            </a:r>
          </a:p>
          <a:p>
            <a:endParaRPr kumimoji="1" lang="en-US" altLang="ja-JP" smtClean="0">
              <a:solidFill>
                <a:schemeClr val="tx1"/>
              </a:solidFill>
              <a:latin typeface="Consolas" pitchFamily="49" charset="0"/>
            </a:endParaRPr>
          </a:p>
        </p:txBody>
      </p:sp>
      <p:sp>
        <p:nvSpPr>
          <p:cNvPr id="13" name="円形吹き出し 12"/>
          <p:cNvSpPr/>
          <p:nvPr/>
        </p:nvSpPr>
        <p:spPr>
          <a:xfrm>
            <a:off x="5500694" y="4000504"/>
            <a:ext cx="1857388" cy="785818"/>
          </a:xfrm>
          <a:prstGeom prst="wedgeEllipseCallout">
            <a:avLst>
              <a:gd name="adj1" fmla="val 53217"/>
              <a:gd name="adj2" fmla="val 8614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mtClean="0">
                <a:latin typeface="Consolas" pitchFamily="49" charset="0"/>
              </a:rPr>
              <a:t>fuga()</a:t>
            </a:r>
            <a:r>
              <a:rPr kumimoji="1" lang="ja-JP" altLang="en-US" smtClean="0"/>
              <a:t>は</a:t>
            </a:r>
            <a:r>
              <a:rPr kumimoji="1" lang="en-US" altLang="ja-JP" smtClean="0"/>
              <a:t>?</a:t>
            </a:r>
            <a:endParaRPr kumimoji="1" lang="ja-JP" altLang="en-US"/>
          </a:p>
        </p:txBody>
      </p:sp>
      <p:sp>
        <p:nvSpPr>
          <p:cNvPr id="43" name="下矢印吹き出し 42"/>
          <p:cNvSpPr/>
          <p:nvPr/>
        </p:nvSpPr>
        <p:spPr>
          <a:xfrm>
            <a:off x="6929454" y="3214686"/>
            <a:ext cx="1643074" cy="785818"/>
          </a:xfrm>
          <a:prstGeom prst="downArrowCallout">
            <a:avLst>
              <a:gd name="adj1" fmla="val 31474"/>
              <a:gd name="adj2" fmla="val 15737"/>
              <a:gd name="adj3" fmla="val 15528"/>
              <a:gd name="adj4" fmla="val 730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パターン違反</a:t>
            </a:r>
            <a:endParaRPr kumimoji="1" lang="ja-JP" altLang="en-US"/>
          </a:p>
        </p:txBody>
      </p:sp>
      <p:sp>
        <p:nvSpPr>
          <p:cNvPr id="44" name="角丸四角形 43"/>
          <p:cNvSpPr/>
          <p:nvPr/>
        </p:nvSpPr>
        <p:spPr>
          <a:xfrm>
            <a:off x="357158" y="3214686"/>
            <a:ext cx="6357982" cy="5715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smtClean="0"/>
              <a:t>パターン違反は欠陥を示す場合がある</a:t>
            </a:r>
            <a:endParaRPr kumimoji="1" lang="ja-JP"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メソッド呼び出しパターンと</a:t>
            </a:r>
            <a:r>
              <a:rPr lang="ja-JP" altLang="en-US" smtClean="0"/>
              <a:t>は</a:t>
            </a:r>
            <a:endParaRPr kumimoji="1" lang="ja-JP" altLang="en-US"/>
          </a:p>
        </p:txBody>
      </p:sp>
      <p:sp>
        <p:nvSpPr>
          <p:cNvPr id="3" name="コンテンツ プレースホルダ 2"/>
          <p:cNvSpPr>
            <a:spLocks noGrp="1"/>
          </p:cNvSpPr>
          <p:nvPr>
            <p:ph idx="1"/>
          </p:nvPr>
        </p:nvSpPr>
        <p:spPr>
          <a:xfrm>
            <a:off x="457200" y="1357298"/>
            <a:ext cx="8401080" cy="4768865"/>
          </a:xfrm>
        </p:spPr>
        <p:txBody>
          <a:bodyPr>
            <a:normAutofit/>
          </a:bodyPr>
          <a:lstStyle/>
          <a:p>
            <a:r>
              <a:rPr lang="ja-JP" altLang="en-US" smtClean="0"/>
              <a:t>メソッド定義中に頻出するメソッド呼び出し系列</a:t>
            </a:r>
            <a:endParaRPr lang="en-US" altLang="ja-JP" smtClean="0"/>
          </a:p>
          <a:p>
            <a:pPr lvl="1"/>
            <a:r>
              <a:rPr lang="ja-JP" altLang="en-US" smtClean="0"/>
              <a:t>メソッド呼び出し系列は</a:t>
            </a:r>
            <a:r>
              <a:rPr lang="en-US" altLang="ja-JP" smtClean="0"/>
              <a:t>,</a:t>
            </a:r>
            <a:r>
              <a:rPr lang="ja-JP" altLang="en-US" smtClean="0"/>
              <a:t> 以下の要素からなる</a:t>
            </a:r>
            <a:endParaRPr lang="en-US" altLang="ja-JP" smtClean="0"/>
          </a:p>
          <a:p>
            <a:pPr lvl="2"/>
            <a:r>
              <a:rPr lang="ja-JP" altLang="en-US" smtClean="0"/>
              <a:t>メソッド名</a:t>
            </a:r>
            <a:endParaRPr lang="en-US" altLang="ja-JP" smtClean="0"/>
          </a:p>
          <a:p>
            <a:pPr lvl="2"/>
            <a:r>
              <a:rPr lang="ja-JP" altLang="en-US" smtClean="0"/>
              <a:t>制御構造 </a:t>
            </a:r>
            <a:r>
              <a:rPr lang="en-US" altLang="ja-JP" smtClean="0"/>
              <a:t>(if, while,</a:t>
            </a:r>
            <a:r>
              <a:rPr lang="ja-JP" altLang="en-US" smtClean="0"/>
              <a:t> </a:t>
            </a:r>
            <a:r>
              <a:rPr lang="en-US" altLang="ja-JP" smtClean="0"/>
              <a:t>...)</a:t>
            </a:r>
          </a:p>
          <a:p>
            <a:pPr lvl="1"/>
            <a:r>
              <a:rPr lang="ja-JP" altLang="en-US" smtClean="0"/>
              <a:t>パターンの中には，実装を行う上で守るべきルールを表しているものがある</a:t>
            </a:r>
            <a:endParaRPr lang="en-US" altLang="ja-JP" smtClean="0"/>
          </a:p>
          <a:p>
            <a:pPr lvl="1"/>
            <a:endParaRPr kumimoji="1" lang="en-US" altLang="ja-JP" smtClean="0"/>
          </a:p>
          <a:p>
            <a:endParaRPr lang="en-US" altLang="ja-JP" smtClean="0"/>
          </a:p>
          <a:p>
            <a:pPr>
              <a:buNone/>
            </a:pPr>
            <a:endParaRPr kumimoji="1" lang="en-US" altLang="ja-JP" smtClean="0"/>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2</a:t>
            </a:fld>
            <a:endParaRPr kumimoji="1" lang="ja-JP" altLang="en-US"/>
          </a:p>
        </p:txBody>
      </p:sp>
      <p:grpSp>
        <p:nvGrpSpPr>
          <p:cNvPr id="18" name="グループ化 17"/>
          <p:cNvGrpSpPr/>
          <p:nvPr/>
        </p:nvGrpSpPr>
        <p:grpSpPr>
          <a:xfrm>
            <a:off x="357158" y="4214818"/>
            <a:ext cx="8501122" cy="1940968"/>
            <a:chOff x="357158" y="4214818"/>
            <a:chExt cx="8501122" cy="1940968"/>
          </a:xfrm>
        </p:grpSpPr>
        <p:sp>
          <p:nvSpPr>
            <p:cNvPr id="9" name="メモ 8"/>
            <p:cNvSpPr/>
            <p:nvPr/>
          </p:nvSpPr>
          <p:spPr>
            <a:xfrm>
              <a:off x="571472" y="4214818"/>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close();</a:t>
              </a:r>
              <a:endParaRPr kumimoji="1" lang="en-US" altLang="ja-JP" smtClean="0">
                <a:latin typeface="Consolas" pitchFamily="49" charset="0"/>
              </a:endParaRPr>
            </a:p>
          </p:txBody>
        </p:sp>
        <p:sp>
          <p:nvSpPr>
            <p:cNvPr id="10" name="メモ 9"/>
            <p:cNvSpPr/>
            <p:nvPr/>
          </p:nvSpPr>
          <p:spPr>
            <a:xfrm>
              <a:off x="2500298" y="4214818"/>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close();</a:t>
              </a:r>
              <a:endParaRPr kumimoji="1" lang="en-US" altLang="ja-JP" smtClean="0">
                <a:latin typeface="Consolas" pitchFamily="49" charset="0"/>
              </a:endParaRPr>
            </a:p>
          </p:txBody>
        </p:sp>
        <p:sp>
          <p:nvSpPr>
            <p:cNvPr id="11" name="メモ 10"/>
            <p:cNvSpPr/>
            <p:nvPr/>
          </p:nvSpPr>
          <p:spPr>
            <a:xfrm>
              <a:off x="5000628" y="4214818"/>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close();</a:t>
              </a:r>
              <a:endParaRPr kumimoji="1" lang="en-US" altLang="ja-JP" smtClean="0">
                <a:latin typeface="Consolas" pitchFamily="49" charset="0"/>
              </a:endParaRPr>
            </a:p>
          </p:txBody>
        </p:sp>
        <p:sp>
          <p:nvSpPr>
            <p:cNvPr id="12" name="メモ 11"/>
            <p:cNvSpPr/>
            <p:nvPr/>
          </p:nvSpPr>
          <p:spPr>
            <a:xfrm>
              <a:off x="6929454" y="4214818"/>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close();</a:t>
              </a:r>
              <a:endParaRPr kumimoji="1" lang="en-US" altLang="ja-JP" smtClean="0">
                <a:latin typeface="Consolas" pitchFamily="49" charset="0"/>
              </a:endParaRPr>
            </a:p>
          </p:txBody>
        </p:sp>
        <p:sp>
          <p:nvSpPr>
            <p:cNvPr id="13" name="テキスト ボックス 12"/>
            <p:cNvSpPr txBox="1"/>
            <p:nvPr/>
          </p:nvSpPr>
          <p:spPr>
            <a:xfrm>
              <a:off x="357158" y="5786454"/>
              <a:ext cx="1785950" cy="369332"/>
            </a:xfrm>
            <a:prstGeom prst="rect">
              <a:avLst/>
            </a:prstGeom>
            <a:noFill/>
          </p:spPr>
          <p:txBody>
            <a:bodyPr wrap="square" rtlCol="0">
              <a:spAutoFit/>
            </a:bodyPr>
            <a:lstStyle/>
            <a:p>
              <a:r>
                <a:rPr lang="ja-JP" altLang="en-US" smtClean="0"/>
                <a:t>メソッド定義</a:t>
              </a:r>
              <a:r>
                <a:rPr lang="en-US" altLang="ja-JP" smtClean="0"/>
                <a:t>1</a:t>
              </a:r>
              <a:endParaRPr kumimoji="1" lang="ja-JP" altLang="en-US"/>
            </a:p>
          </p:txBody>
        </p:sp>
        <p:sp>
          <p:nvSpPr>
            <p:cNvPr id="14" name="テキスト ボックス 13"/>
            <p:cNvSpPr txBox="1"/>
            <p:nvPr/>
          </p:nvSpPr>
          <p:spPr>
            <a:xfrm>
              <a:off x="2285984" y="5786454"/>
              <a:ext cx="1714512" cy="369332"/>
            </a:xfrm>
            <a:prstGeom prst="rect">
              <a:avLst/>
            </a:prstGeom>
            <a:noFill/>
          </p:spPr>
          <p:txBody>
            <a:bodyPr wrap="square" rtlCol="0">
              <a:spAutoFit/>
            </a:bodyPr>
            <a:lstStyle/>
            <a:p>
              <a:r>
                <a:rPr lang="ja-JP" altLang="en-US" smtClean="0"/>
                <a:t>メソッド定義</a:t>
              </a:r>
              <a:r>
                <a:rPr lang="en-US" altLang="ja-JP" smtClean="0"/>
                <a:t>2</a:t>
              </a:r>
            </a:p>
          </p:txBody>
        </p:sp>
        <p:sp>
          <p:nvSpPr>
            <p:cNvPr id="15" name="テキスト ボックス 14"/>
            <p:cNvSpPr txBox="1"/>
            <p:nvPr/>
          </p:nvSpPr>
          <p:spPr>
            <a:xfrm>
              <a:off x="4643438" y="5786454"/>
              <a:ext cx="2000264" cy="369332"/>
            </a:xfrm>
            <a:prstGeom prst="rect">
              <a:avLst/>
            </a:prstGeom>
            <a:noFill/>
          </p:spPr>
          <p:txBody>
            <a:bodyPr wrap="square" rtlCol="0">
              <a:spAutoFit/>
            </a:bodyPr>
            <a:lstStyle/>
            <a:p>
              <a:r>
                <a:rPr lang="ja-JP" altLang="en-US" smtClean="0"/>
                <a:t>メソッド定義</a:t>
              </a:r>
              <a:r>
                <a:rPr lang="en-US" altLang="ja-JP" smtClean="0"/>
                <a:t>n-1</a:t>
              </a:r>
              <a:endParaRPr kumimoji="1" lang="ja-JP" altLang="en-US"/>
            </a:p>
          </p:txBody>
        </p:sp>
        <p:sp>
          <p:nvSpPr>
            <p:cNvPr id="16" name="テキスト ボックス 15"/>
            <p:cNvSpPr txBox="1"/>
            <p:nvPr/>
          </p:nvSpPr>
          <p:spPr>
            <a:xfrm>
              <a:off x="6786578" y="5786454"/>
              <a:ext cx="2071702" cy="369332"/>
            </a:xfrm>
            <a:prstGeom prst="rect">
              <a:avLst/>
            </a:prstGeom>
            <a:noFill/>
          </p:spPr>
          <p:txBody>
            <a:bodyPr wrap="square" rtlCol="0">
              <a:spAutoFit/>
            </a:bodyPr>
            <a:lstStyle/>
            <a:p>
              <a:r>
                <a:rPr lang="ja-JP" altLang="en-US" smtClean="0"/>
                <a:t>メソッド定義</a:t>
              </a:r>
              <a:r>
                <a:rPr lang="en-US" altLang="ja-JP" smtClean="0"/>
                <a:t>n</a:t>
              </a:r>
              <a:endParaRPr kumimoji="1" lang="ja-JP" altLang="en-US"/>
            </a:p>
          </p:txBody>
        </p:sp>
        <p:sp>
          <p:nvSpPr>
            <p:cNvPr id="17" name="テキスト ボックス 16"/>
            <p:cNvSpPr txBox="1"/>
            <p:nvPr/>
          </p:nvSpPr>
          <p:spPr>
            <a:xfrm>
              <a:off x="4000496" y="4786322"/>
              <a:ext cx="928694" cy="369332"/>
            </a:xfrm>
            <a:prstGeom prst="rect">
              <a:avLst/>
            </a:prstGeom>
            <a:noFill/>
          </p:spPr>
          <p:txBody>
            <a:bodyPr wrap="square" rtlCol="0">
              <a:spAutoFit/>
            </a:bodyPr>
            <a:lstStyle/>
            <a:p>
              <a:r>
                <a:rPr kumimoji="1" lang="ja-JP" altLang="en-US" smtClean="0"/>
                <a:t>・・・</a:t>
              </a:r>
              <a:endParaRPr kumimoji="1" lang="ja-JP" altLang="en-US"/>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パターン違反の検出例</a:t>
            </a:r>
            <a:endParaRPr kumimoji="1" lang="ja-JP" altLang="en-US"/>
          </a:p>
        </p:txBody>
      </p:sp>
      <p:sp>
        <p:nvSpPr>
          <p:cNvPr id="3" name="コンテンツ プレースホルダ 2"/>
          <p:cNvSpPr>
            <a:spLocks noGrp="1"/>
          </p:cNvSpPr>
          <p:nvPr>
            <p:ph idx="1"/>
          </p:nvPr>
        </p:nvSpPr>
        <p:spPr/>
        <p:txBody>
          <a:bodyPr/>
          <a:lstStyle/>
          <a:p>
            <a:r>
              <a:rPr lang="ja-JP" altLang="en-US" smtClean="0"/>
              <a:t>以下</a:t>
            </a:r>
            <a:r>
              <a:rPr lang="en-US" altLang="ja-JP" smtClean="0"/>
              <a:t>2</a:t>
            </a:r>
            <a:r>
              <a:rPr lang="ja-JP" altLang="en-US" smtClean="0"/>
              <a:t>つのパターンの信頼度</a:t>
            </a:r>
            <a:r>
              <a:rPr lang="en-US" altLang="ja-JP" smtClean="0"/>
              <a:t>C</a:t>
            </a:r>
            <a:r>
              <a:rPr lang="ja-JP" altLang="en-US" smtClean="0"/>
              <a:t>を求める</a:t>
            </a:r>
            <a:endParaRPr lang="en-US" altLang="ja-JP" smtClean="0"/>
          </a:p>
          <a:p>
            <a:pPr lvl="1"/>
            <a:r>
              <a:rPr lang="ja-JP" altLang="en-US" smtClean="0"/>
              <a:t>パターン</a:t>
            </a:r>
            <a:r>
              <a:rPr lang="en-US" altLang="ja-JP" smtClean="0"/>
              <a:t>A={hoge, piyo}</a:t>
            </a:r>
          </a:p>
          <a:p>
            <a:pPr lvl="1"/>
            <a:r>
              <a:rPr lang="ja-JP" altLang="en-US" smtClean="0"/>
              <a:t>パターン</a:t>
            </a:r>
            <a:r>
              <a:rPr lang="en-US" altLang="ja-JP" smtClean="0"/>
              <a:t>B={hoge, fuga, piyo}</a:t>
            </a:r>
          </a:p>
          <a:p>
            <a:endParaRPr kumimoji="1" lang="ja-JP" altLang="en-US"/>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20</a:t>
            </a:fld>
            <a:endParaRPr kumimoji="1" lang="ja-JP" altLang="en-US"/>
          </a:p>
        </p:txBody>
      </p:sp>
      <p:sp>
        <p:nvSpPr>
          <p:cNvPr id="6" name="メモ 5"/>
          <p:cNvSpPr/>
          <p:nvPr/>
        </p:nvSpPr>
        <p:spPr>
          <a:xfrm>
            <a:off x="428596" y="3857628"/>
            <a:ext cx="1500198" cy="2357454"/>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mtClean="0">
              <a:solidFill>
                <a:schemeClr val="tx1"/>
              </a:solidFill>
              <a:latin typeface="Consolas" pitchFamily="49" charset="0"/>
            </a:endParaRPr>
          </a:p>
          <a:p>
            <a:r>
              <a:rPr kumimoji="1" lang="en-US" altLang="ja-JP" smtClean="0">
                <a:solidFill>
                  <a:schemeClr val="tx1"/>
                </a:solidFill>
                <a:latin typeface="Consolas" pitchFamily="49" charset="0"/>
              </a:rPr>
              <a:t>method1(){</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kumimoji="1" lang="en-US" altLang="ja-JP" smtClean="0">
                <a:solidFill>
                  <a:schemeClr val="tx1"/>
                </a:solidFill>
                <a:latin typeface="Consolas" pitchFamily="49" charset="0"/>
              </a:rPr>
              <a:t>  hoge();</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  fuga();</a:t>
            </a:r>
          </a:p>
          <a:p>
            <a:r>
              <a:rPr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piyo();</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p:txBody>
      </p:sp>
      <p:sp>
        <p:nvSpPr>
          <p:cNvPr id="7" name="メモ 6"/>
          <p:cNvSpPr/>
          <p:nvPr/>
        </p:nvSpPr>
        <p:spPr>
          <a:xfrm>
            <a:off x="2071670" y="3857628"/>
            <a:ext cx="1500198" cy="2357454"/>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mtClean="0">
              <a:solidFill>
                <a:schemeClr val="tx1"/>
              </a:solidFill>
              <a:latin typeface="Consolas" pitchFamily="49" charset="0"/>
            </a:endParaRPr>
          </a:p>
          <a:p>
            <a:endParaRPr kumimoji="1" lang="en-US" altLang="ja-JP" smtClean="0">
              <a:solidFill>
                <a:schemeClr val="tx1"/>
              </a:solidFill>
              <a:latin typeface="Consolas" pitchFamily="49" charset="0"/>
            </a:endParaRPr>
          </a:p>
          <a:p>
            <a:r>
              <a:rPr kumimoji="1" lang="en-US" altLang="ja-JP" smtClean="0">
                <a:solidFill>
                  <a:schemeClr val="tx1"/>
                </a:solidFill>
                <a:latin typeface="Consolas" pitchFamily="49" charset="0"/>
              </a:rPr>
              <a:t>method2(){</a:t>
            </a:r>
          </a:p>
          <a:p>
            <a:r>
              <a:rPr kumimoji="1"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hoge();</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  fuga();</a:t>
            </a:r>
          </a:p>
          <a:p>
            <a:r>
              <a:rPr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piyo();</a:t>
            </a:r>
          </a:p>
          <a:p>
            <a:r>
              <a:rPr lang="en-US" altLang="ja-JP" smtClean="0">
                <a:solidFill>
                  <a:schemeClr val="tx1"/>
                </a:solidFill>
                <a:latin typeface="Consolas" pitchFamily="49" charset="0"/>
              </a:rPr>
              <a:t>    :</a:t>
            </a:r>
          </a:p>
          <a:p>
            <a:endParaRPr kumimoji="1" lang="en-US" altLang="ja-JP" smtClean="0">
              <a:solidFill>
                <a:schemeClr val="tx1"/>
              </a:solidFill>
              <a:latin typeface="Consolas" pitchFamily="49" charset="0"/>
            </a:endParaRPr>
          </a:p>
        </p:txBody>
      </p:sp>
      <p:sp>
        <p:nvSpPr>
          <p:cNvPr id="8" name="メモ 7"/>
          <p:cNvSpPr/>
          <p:nvPr/>
        </p:nvSpPr>
        <p:spPr>
          <a:xfrm>
            <a:off x="3714744" y="3857628"/>
            <a:ext cx="1500198" cy="2357454"/>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mtClean="0">
              <a:solidFill>
                <a:schemeClr val="tx1"/>
              </a:solidFill>
              <a:latin typeface="Consolas" pitchFamily="49" charset="0"/>
            </a:endParaRPr>
          </a:p>
          <a:p>
            <a:endParaRPr kumimoji="1" lang="en-US" altLang="ja-JP" smtClean="0">
              <a:solidFill>
                <a:schemeClr val="tx1"/>
              </a:solidFill>
              <a:latin typeface="Consolas" pitchFamily="49" charset="0"/>
            </a:endParaRPr>
          </a:p>
          <a:p>
            <a:r>
              <a:rPr kumimoji="1" lang="en-US" altLang="ja-JP" smtClean="0">
                <a:solidFill>
                  <a:schemeClr val="tx1"/>
                </a:solidFill>
                <a:latin typeface="Consolas" pitchFamily="49" charset="0"/>
              </a:rPr>
              <a:t>method3(){</a:t>
            </a:r>
          </a:p>
          <a:p>
            <a:r>
              <a:rPr kumimoji="1"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hoge();</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  fuga();</a:t>
            </a:r>
          </a:p>
          <a:p>
            <a:r>
              <a:rPr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piyo();</a:t>
            </a:r>
          </a:p>
          <a:p>
            <a:r>
              <a:rPr lang="en-US" altLang="ja-JP" smtClean="0">
                <a:solidFill>
                  <a:schemeClr val="tx1"/>
                </a:solidFill>
                <a:latin typeface="Consolas" pitchFamily="49" charset="0"/>
              </a:rPr>
              <a:t>    :</a:t>
            </a:r>
          </a:p>
          <a:p>
            <a:endParaRPr kumimoji="1" lang="en-US" altLang="ja-JP" smtClean="0">
              <a:solidFill>
                <a:schemeClr val="tx1"/>
              </a:solidFill>
              <a:latin typeface="Consolas" pitchFamily="49" charset="0"/>
            </a:endParaRPr>
          </a:p>
        </p:txBody>
      </p:sp>
      <p:sp>
        <p:nvSpPr>
          <p:cNvPr id="9" name="メモ 8"/>
          <p:cNvSpPr/>
          <p:nvPr/>
        </p:nvSpPr>
        <p:spPr>
          <a:xfrm>
            <a:off x="5357818" y="3857628"/>
            <a:ext cx="1500198" cy="2357454"/>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mtClean="0">
              <a:solidFill>
                <a:schemeClr val="tx1"/>
              </a:solidFill>
              <a:latin typeface="Consolas" pitchFamily="49" charset="0"/>
            </a:endParaRPr>
          </a:p>
          <a:p>
            <a:endParaRPr kumimoji="1" lang="en-US" altLang="ja-JP" smtClean="0">
              <a:solidFill>
                <a:schemeClr val="tx1"/>
              </a:solidFill>
              <a:latin typeface="Consolas" pitchFamily="49" charset="0"/>
            </a:endParaRPr>
          </a:p>
          <a:p>
            <a:r>
              <a:rPr kumimoji="1" lang="en-US" altLang="ja-JP" smtClean="0">
                <a:solidFill>
                  <a:schemeClr val="tx1"/>
                </a:solidFill>
                <a:latin typeface="Consolas" pitchFamily="49" charset="0"/>
              </a:rPr>
              <a:t>method4(){</a:t>
            </a:r>
          </a:p>
          <a:p>
            <a:r>
              <a:rPr kumimoji="1"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hoge();</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  fuga();</a:t>
            </a:r>
          </a:p>
          <a:p>
            <a:r>
              <a:rPr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piyo();</a:t>
            </a:r>
          </a:p>
          <a:p>
            <a:r>
              <a:rPr lang="en-US" altLang="ja-JP" smtClean="0">
                <a:solidFill>
                  <a:schemeClr val="tx1"/>
                </a:solidFill>
                <a:latin typeface="Consolas" pitchFamily="49" charset="0"/>
              </a:rPr>
              <a:t>    :</a:t>
            </a:r>
          </a:p>
          <a:p>
            <a:endParaRPr kumimoji="1" lang="en-US" altLang="ja-JP" smtClean="0">
              <a:solidFill>
                <a:schemeClr val="tx1"/>
              </a:solidFill>
              <a:latin typeface="Consolas" pitchFamily="49" charset="0"/>
            </a:endParaRPr>
          </a:p>
        </p:txBody>
      </p:sp>
      <p:sp>
        <p:nvSpPr>
          <p:cNvPr id="10" name="メモ 9"/>
          <p:cNvSpPr/>
          <p:nvPr/>
        </p:nvSpPr>
        <p:spPr>
          <a:xfrm>
            <a:off x="7000892" y="3857628"/>
            <a:ext cx="1500198" cy="2357454"/>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mtClean="0">
              <a:solidFill>
                <a:schemeClr val="tx1"/>
              </a:solidFill>
              <a:latin typeface="Consolas" pitchFamily="49" charset="0"/>
            </a:endParaRPr>
          </a:p>
          <a:p>
            <a:endParaRPr kumimoji="1" lang="en-US" altLang="ja-JP" smtClean="0">
              <a:solidFill>
                <a:schemeClr val="tx1"/>
              </a:solidFill>
              <a:latin typeface="Consolas" pitchFamily="49" charset="0"/>
            </a:endParaRPr>
          </a:p>
          <a:p>
            <a:r>
              <a:rPr kumimoji="1" lang="en-US" altLang="ja-JP" smtClean="0">
                <a:solidFill>
                  <a:schemeClr val="tx1"/>
                </a:solidFill>
                <a:latin typeface="Consolas" pitchFamily="49" charset="0"/>
              </a:rPr>
              <a:t>method5(){</a:t>
            </a:r>
          </a:p>
          <a:p>
            <a:r>
              <a:rPr kumimoji="1"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hoge();</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    :</a:t>
            </a:r>
          </a:p>
          <a:p>
            <a:r>
              <a:rPr lang="en-US" altLang="ja-JP" smtClean="0">
                <a:solidFill>
                  <a:schemeClr val="tx1"/>
                </a:solidFill>
                <a:latin typeface="Consolas" pitchFamily="49" charset="0"/>
              </a:rPr>
              <a:t>    :</a:t>
            </a:r>
          </a:p>
          <a:p>
            <a:r>
              <a:rPr kumimoji="1" lang="en-US" altLang="ja-JP" smtClean="0">
                <a:solidFill>
                  <a:schemeClr val="tx1"/>
                </a:solidFill>
                <a:latin typeface="Consolas" pitchFamily="49" charset="0"/>
              </a:rPr>
              <a:t>  piyo();</a:t>
            </a:r>
          </a:p>
          <a:p>
            <a:r>
              <a:rPr lang="en-US" altLang="ja-JP" smtClean="0">
                <a:solidFill>
                  <a:schemeClr val="tx1"/>
                </a:solidFill>
                <a:latin typeface="Consolas" pitchFamily="49" charset="0"/>
              </a:rPr>
              <a:t>    :</a:t>
            </a:r>
          </a:p>
          <a:p>
            <a:endParaRPr kumimoji="1" lang="en-US" altLang="ja-JP" smtClean="0">
              <a:solidFill>
                <a:schemeClr val="tx1"/>
              </a:solidFill>
              <a:latin typeface="Consolas" pitchFamily="49" charset="0"/>
            </a:endParaRPr>
          </a:p>
        </p:txBody>
      </p:sp>
      <p:graphicFrame>
        <p:nvGraphicFramePr>
          <p:cNvPr id="2050" name="Object 2"/>
          <p:cNvGraphicFramePr>
            <a:graphicFrameLocks noChangeAspect="1"/>
          </p:cNvGraphicFramePr>
          <p:nvPr/>
        </p:nvGraphicFramePr>
        <p:xfrm>
          <a:off x="500034" y="2786058"/>
          <a:ext cx="6143668" cy="857256"/>
        </p:xfrm>
        <a:graphic>
          <a:graphicData uri="http://schemas.openxmlformats.org/presentationml/2006/ole">
            <p:oleObj spid="_x0000_s2050" name="数式" r:id="rId3" imgW="2946240" imgH="419040" progId="Equation.3">
              <p:embed/>
            </p:oleObj>
          </a:graphicData>
        </a:graphic>
      </p:graphicFrame>
      <p:graphicFrame>
        <p:nvGraphicFramePr>
          <p:cNvPr id="12" name="オブジェクト 11"/>
          <p:cNvGraphicFramePr>
            <a:graphicFrameLocks noChangeAspect="1"/>
          </p:cNvGraphicFramePr>
          <p:nvPr/>
        </p:nvGraphicFramePr>
        <p:xfrm>
          <a:off x="6643702" y="2786058"/>
          <a:ext cx="1328737" cy="857250"/>
        </p:xfrm>
        <a:graphic>
          <a:graphicData uri="http://schemas.openxmlformats.org/presentationml/2006/ole">
            <p:oleObj spid="_x0000_s2051" name="数式" r:id="rId4" imgW="609480" imgH="393480" progId="Equation.3">
              <p:embed/>
            </p:oleObj>
          </a:graphicData>
        </a:graphic>
      </p:graphicFrame>
      <p:sp>
        <p:nvSpPr>
          <p:cNvPr id="13" name="下矢印吹き出し 12"/>
          <p:cNvSpPr/>
          <p:nvPr/>
        </p:nvSpPr>
        <p:spPr>
          <a:xfrm>
            <a:off x="6929454" y="3214686"/>
            <a:ext cx="1643074" cy="785818"/>
          </a:xfrm>
          <a:prstGeom prst="downArrowCallout">
            <a:avLst>
              <a:gd name="adj1" fmla="val 31474"/>
              <a:gd name="adj2" fmla="val 15737"/>
              <a:gd name="adj3" fmla="val 15528"/>
              <a:gd name="adj4" fmla="val 730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パターン違反</a:t>
            </a:r>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パターン違反の検出手法</a:t>
            </a:r>
            <a:endParaRPr kumimoji="1" lang="ja-JP" altLang="en-US"/>
          </a:p>
        </p:txBody>
      </p:sp>
      <p:sp>
        <p:nvSpPr>
          <p:cNvPr id="3" name="コンテンツ プレースホルダ 2"/>
          <p:cNvSpPr>
            <a:spLocks noGrp="1"/>
          </p:cNvSpPr>
          <p:nvPr>
            <p:ph idx="1"/>
          </p:nvPr>
        </p:nvSpPr>
        <p:spPr>
          <a:xfrm>
            <a:off x="457200" y="1357298"/>
            <a:ext cx="8229600" cy="5072098"/>
          </a:xfrm>
        </p:spPr>
        <p:txBody>
          <a:bodyPr>
            <a:normAutofit/>
          </a:bodyPr>
          <a:lstStyle/>
          <a:p>
            <a:r>
              <a:rPr kumimoji="1" lang="ja-JP" altLang="en-US" smtClean="0"/>
              <a:t>相関ルール</a:t>
            </a:r>
            <a:r>
              <a:rPr kumimoji="1" lang="en-US" altLang="ja-JP" smtClean="0"/>
              <a:t>(association rule)</a:t>
            </a:r>
            <a:r>
              <a:rPr lang="ja-JP" altLang="en-US" smtClean="0"/>
              <a:t>の信頼度</a:t>
            </a:r>
            <a:r>
              <a:rPr lang="en-US" altLang="ja-JP" i="1" smtClean="0"/>
              <a:t>C</a:t>
            </a:r>
            <a:r>
              <a:rPr lang="ja-JP" altLang="en-US" smtClean="0"/>
              <a:t>を用いる</a:t>
            </a:r>
            <a:endParaRPr lang="en-US" altLang="ja-JP" smtClean="0"/>
          </a:p>
          <a:p>
            <a:pPr lvl="1"/>
            <a:r>
              <a:rPr kumimoji="1" lang="ja-JP" altLang="en-US" smtClean="0"/>
              <a:t>相関ルール</a:t>
            </a:r>
            <a:r>
              <a:rPr kumimoji="1" lang="en-US" altLang="ja-JP" smtClean="0"/>
              <a:t>:</a:t>
            </a:r>
            <a:r>
              <a:rPr kumimoji="1" lang="ja-JP" altLang="en-US" smtClean="0"/>
              <a:t> パターン</a:t>
            </a:r>
            <a:r>
              <a:rPr kumimoji="1" lang="en-US" altLang="ja-JP" smtClean="0"/>
              <a:t>A,</a:t>
            </a:r>
            <a:r>
              <a:rPr kumimoji="1" lang="ja-JP" altLang="en-US" smtClean="0"/>
              <a:t> </a:t>
            </a:r>
            <a:r>
              <a:rPr kumimoji="1" lang="en-US" altLang="ja-JP" smtClean="0"/>
              <a:t>B</a:t>
            </a:r>
            <a:r>
              <a:rPr lang="ja-JP" altLang="en-US" smtClean="0"/>
              <a:t>について</a:t>
            </a:r>
            <a:r>
              <a:rPr kumimoji="1" lang="en-US" altLang="ja-JP" smtClean="0"/>
              <a:t>,</a:t>
            </a:r>
            <a:r>
              <a:rPr kumimoji="1" lang="ja-JP" altLang="en-US" smtClean="0"/>
              <a:t> あるメソッド定義中で</a:t>
            </a:r>
            <a:r>
              <a:rPr kumimoji="1" lang="en-US" altLang="ja-JP" smtClean="0"/>
              <a:t>A</a:t>
            </a:r>
            <a:r>
              <a:rPr kumimoji="1" lang="ja-JP" altLang="en-US" smtClean="0"/>
              <a:t>のインスタンスが存在する時</a:t>
            </a:r>
            <a:r>
              <a:rPr kumimoji="1" lang="en-US" altLang="ja-JP" smtClean="0"/>
              <a:t>B</a:t>
            </a:r>
            <a:r>
              <a:rPr kumimoji="1" lang="ja-JP" altLang="en-US" smtClean="0"/>
              <a:t>のインスタンスも同時に存在するというルール</a:t>
            </a:r>
            <a:r>
              <a:rPr kumimoji="1" lang="en-US" altLang="ja-JP" smtClean="0"/>
              <a:t>.</a:t>
            </a:r>
            <a:r>
              <a:rPr kumimoji="1" lang="ja-JP" altLang="en-US" smtClean="0"/>
              <a:t> </a:t>
            </a:r>
            <a:r>
              <a:rPr kumimoji="1" lang="en-US" altLang="ja-JP" i="1" smtClean="0"/>
              <a:t>A</a:t>
            </a:r>
            <a:r>
              <a:rPr kumimoji="1" lang="ja-JP" altLang="en-US" i="1" smtClean="0"/>
              <a:t>⇒</a:t>
            </a:r>
            <a:r>
              <a:rPr kumimoji="1" lang="en-US" altLang="ja-JP" i="1" smtClean="0"/>
              <a:t>B</a:t>
            </a:r>
            <a:r>
              <a:rPr kumimoji="1" lang="ja-JP" altLang="en-US" smtClean="0"/>
              <a:t>と書く</a:t>
            </a:r>
            <a:endParaRPr lang="en-US" altLang="ja-JP" smtClean="0"/>
          </a:p>
          <a:p>
            <a:pPr lvl="2"/>
            <a:endParaRPr lang="en-US" altLang="ja-JP" smtClean="0"/>
          </a:p>
          <a:p>
            <a:pPr lvl="2"/>
            <a:endParaRPr lang="en-US" altLang="ja-JP" smtClean="0"/>
          </a:p>
          <a:p>
            <a:pPr lvl="2"/>
            <a:endParaRPr lang="en-US" altLang="ja-JP" smtClean="0"/>
          </a:p>
          <a:p>
            <a:r>
              <a:rPr lang="ja-JP" altLang="en-US" smtClean="0"/>
              <a:t>パターン違反は次のように定義される</a:t>
            </a:r>
            <a:endParaRPr lang="en-US" altLang="ja-JP" smtClean="0"/>
          </a:p>
          <a:p>
            <a:pPr lvl="1"/>
            <a:r>
              <a:rPr lang="ja-JP" altLang="en-US" smtClean="0"/>
              <a:t>信頼度</a:t>
            </a:r>
            <a:r>
              <a:rPr lang="en-US" altLang="ja-JP" smtClean="0"/>
              <a:t>C</a:t>
            </a:r>
            <a:r>
              <a:rPr lang="ja-JP" altLang="en-US" smtClean="0"/>
              <a:t>が次の式を満たす相関ルール</a:t>
            </a:r>
            <a:r>
              <a:rPr lang="en-US" altLang="ja-JP" smtClean="0"/>
              <a:t>R</a:t>
            </a:r>
            <a:r>
              <a:rPr lang="ja-JP" altLang="en-US" smtClean="0"/>
              <a:t>があるとき</a:t>
            </a:r>
            <a:endParaRPr lang="en-US" altLang="ja-JP" smtClean="0"/>
          </a:p>
          <a:p>
            <a:pPr lvl="2"/>
            <a:r>
              <a:rPr lang="ja-JP" altLang="en-US" smtClean="0"/>
              <a:t> </a:t>
            </a:r>
            <a:r>
              <a:rPr lang="en-US" altLang="ja-JP" smtClean="0"/>
              <a:t>m</a:t>
            </a:r>
            <a:r>
              <a:rPr lang="ja-JP" altLang="en-US" smtClean="0"/>
              <a:t>≦</a:t>
            </a:r>
            <a:r>
              <a:rPr lang="en-US" altLang="ja-JP" smtClean="0"/>
              <a:t>C</a:t>
            </a:r>
            <a:r>
              <a:rPr lang="ja-JP" altLang="en-US" smtClean="0"/>
              <a:t>＜</a:t>
            </a:r>
            <a:r>
              <a:rPr lang="en-US" altLang="ja-JP" smtClean="0"/>
              <a:t>1.0(</a:t>
            </a:r>
            <a:r>
              <a:rPr lang="en-US" altLang="ja-JP" smtClean="0">
                <a:latin typeface="Consolas" pitchFamily="49" charset="0"/>
              </a:rPr>
              <a:t>m:</a:t>
            </a:r>
            <a:r>
              <a:rPr lang="ja-JP" altLang="en-US" smtClean="0"/>
              <a:t>ユーザ定義の閾値</a:t>
            </a:r>
            <a:r>
              <a:rPr lang="en-US" altLang="ja-JP" smtClean="0"/>
              <a:t>)</a:t>
            </a:r>
          </a:p>
          <a:p>
            <a:pPr lvl="1"/>
            <a:r>
              <a:rPr lang="en-US" altLang="ja-JP" smtClean="0"/>
              <a:t>R</a:t>
            </a:r>
            <a:r>
              <a:rPr lang="ja-JP" altLang="en-US" smtClean="0"/>
              <a:t>の左辺と右辺の出現メソッド定義の差集合に出現する左辺のインスタンスがパターン違反</a:t>
            </a:r>
            <a:endParaRPr lang="en-US" altLang="ja-JP" smtClean="0"/>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21</a:t>
            </a:fld>
            <a:endParaRPr kumimoji="1" lang="ja-JP" altLang="en-US"/>
          </a:p>
        </p:txBody>
      </p:sp>
      <p:graphicFrame>
        <p:nvGraphicFramePr>
          <p:cNvPr id="7" name="オブジェクト 6"/>
          <p:cNvGraphicFramePr>
            <a:graphicFrameLocks noChangeAspect="1"/>
          </p:cNvGraphicFramePr>
          <p:nvPr/>
        </p:nvGraphicFramePr>
        <p:xfrm>
          <a:off x="1000100" y="3071810"/>
          <a:ext cx="6572296" cy="928693"/>
        </p:xfrm>
        <a:graphic>
          <a:graphicData uri="http://schemas.openxmlformats.org/presentationml/2006/ole">
            <p:oleObj spid="_x0000_s27650" name="数式" r:id="rId4" imgW="2946240" imgH="419040" progId="Equation.3">
              <p:embed/>
            </p:oleObj>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メソッド呼び出しパターンと</a:t>
            </a:r>
            <a:r>
              <a:rPr lang="ja-JP" altLang="en-US" smtClean="0"/>
              <a:t>は</a:t>
            </a:r>
            <a:endParaRPr kumimoji="1" lang="ja-JP" altLang="en-US"/>
          </a:p>
        </p:txBody>
      </p:sp>
      <p:sp>
        <p:nvSpPr>
          <p:cNvPr id="3" name="コンテンツ プレースホルダ 2"/>
          <p:cNvSpPr>
            <a:spLocks noGrp="1"/>
          </p:cNvSpPr>
          <p:nvPr>
            <p:ph idx="1"/>
          </p:nvPr>
        </p:nvSpPr>
        <p:spPr>
          <a:xfrm>
            <a:off x="457200" y="1357298"/>
            <a:ext cx="8401080" cy="4768865"/>
          </a:xfrm>
        </p:spPr>
        <p:txBody>
          <a:bodyPr/>
          <a:lstStyle/>
          <a:p>
            <a:r>
              <a:rPr lang="ja-JP" altLang="en-US" smtClean="0"/>
              <a:t>ソースコード中に頻出するメソッド呼び出し系列</a:t>
            </a:r>
            <a:endParaRPr lang="en-US" altLang="ja-JP" smtClean="0"/>
          </a:p>
          <a:p>
            <a:pPr lvl="1"/>
            <a:r>
              <a:rPr lang="ja-JP" altLang="en-US" smtClean="0"/>
              <a:t>メソッド呼び出し系列は</a:t>
            </a:r>
            <a:r>
              <a:rPr lang="en-US" altLang="ja-JP" smtClean="0"/>
              <a:t>,</a:t>
            </a:r>
            <a:r>
              <a:rPr lang="ja-JP" altLang="en-US" smtClean="0"/>
              <a:t> 以下の要素からなる</a:t>
            </a:r>
            <a:endParaRPr lang="en-US" altLang="ja-JP" smtClean="0"/>
          </a:p>
          <a:p>
            <a:pPr lvl="2"/>
            <a:r>
              <a:rPr lang="ja-JP" altLang="en-US" smtClean="0"/>
              <a:t>メソッド名</a:t>
            </a:r>
            <a:endParaRPr lang="en-US" altLang="ja-JP" smtClean="0"/>
          </a:p>
          <a:p>
            <a:pPr lvl="2"/>
            <a:r>
              <a:rPr lang="ja-JP" altLang="en-US" smtClean="0"/>
              <a:t>制御構造 </a:t>
            </a:r>
            <a:r>
              <a:rPr lang="en-US" altLang="ja-JP" smtClean="0"/>
              <a:t>(if, while,</a:t>
            </a:r>
            <a:r>
              <a:rPr lang="ja-JP" altLang="en-US" smtClean="0"/>
              <a:t> </a:t>
            </a:r>
            <a:r>
              <a:rPr lang="en-US" altLang="ja-JP" smtClean="0"/>
              <a:t>...)</a:t>
            </a:r>
          </a:p>
          <a:p>
            <a:r>
              <a:rPr lang="ja-JP" altLang="en-US" smtClean="0"/>
              <a:t>インスタンス</a:t>
            </a:r>
            <a:endParaRPr lang="en-US" altLang="ja-JP" smtClean="0"/>
          </a:p>
          <a:p>
            <a:pPr lvl="1"/>
            <a:r>
              <a:rPr lang="ja-JP" altLang="en-US" smtClean="0"/>
              <a:t>パターンに一致するメソッド呼び出し系列である</a:t>
            </a:r>
            <a:endParaRPr lang="en-US" altLang="ja-JP" smtClean="0"/>
          </a:p>
          <a:p>
            <a:endParaRPr lang="en-US" altLang="ja-JP" smtClean="0"/>
          </a:p>
          <a:p>
            <a:endParaRPr kumimoji="1" lang="ja-JP" altLang="en-US"/>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22</a:t>
            </a:fld>
            <a:endParaRPr kumimoji="1" lang="ja-JP" altLang="en-US"/>
          </a:p>
        </p:txBody>
      </p:sp>
      <p:sp>
        <p:nvSpPr>
          <p:cNvPr id="6" name="角丸四角形 5"/>
          <p:cNvSpPr/>
          <p:nvPr/>
        </p:nvSpPr>
        <p:spPr>
          <a:xfrm>
            <a:off x="500034" y="4357694"/>
            <a:ext cx="8001056" cy="17859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28728" y="4857760"/>
            <a:ext cx="5357850" cy="1200329"/>
          </a:xfrm>
          <a:prstGeom prst="rect">
            <a:avLst/>
          </a:prstGeom>
        </p:spPr>
        <p:txBody>
          <a:bodyPr wrap="square">
            <a:spAutoFit/>
          </a:bodyPr>
          <a:lstStyle/>
          <a:p>
            <a:pPr defTabSz="942975"/>
            <a:r>
              <a:rPr kumimoji="0" lang="en-US" altLang="ja-JP" b="1" smtClean="0">
                <a:solidFill>
                  <a:srgbClr val="FF3300"/>
                </a:solidFill>
                <a:latin typeface="Consolas" pitchFamily="49" charset="0"/>
              </a:rPr>
              <a:t>if</a:t>
            </a:r>
            <a:r>
              <a:rPr kumimoji="0" lang="en-US" altLang="ja-JP" smtClean="0">
                <a:latin typeface="Consolas" pitchFamily="49" charset="0"/>
              </a:rPr>
              <a:t>(!buffer.</a:t>
            </a:r>
            <a:r>
              <a:rPr kumimoji="0" lang="en-US" altLang="ja-JP" b="1" smtClean="0">
                <a:solidFill>
                  <a:srgbClr val="FF3300"/>
                </a:solidFill>
                <a:latin typeface="Consolas" pitchFamily="49" charset="0"/>
              </a:rPr>
              <a:t>isEditable()</a:t>
            </a:r>
            <a:r>
              <a:rPr kumimoji="0" lang="en-US" altLang="ja-JP" smtClean="0">
                <a:latin typeface="Consolas" pitchFamily="49" charset="0"/>
              </a:rPr>
              <a:t>) { </a:t>
            </a:r>
          </a:p>
          <a:p>
            <a:pPr defTabSz="942975"/>
            <a:r>
              <a:rPr kumimoji="0" lang="en-US" altLang="ja-JP" smtClean="0">
                <a:latin typeface="Consolas" pitchFamily="49" charset="0"/>
              </a:rPr>
              <a:t>	textArea.getToolkit().</a:t>
            </a:r>
            <a:r>
              <a:rPr kumimoji="0" lang="en-US" altLang="ja-JP" b="1" smtClean="0">
                <a:solidFill>
                  <a:srgbClr val="FF3300"/>
                </a:solidFill>
                <a:latin typeface="Consolas" pitchFamily="49" charset="0"/>
              </a:rPr>
              <a:t>beep()</a:t>
            </a:r>
            <a:r>
              <a:rPr kumimoji="0" lang="en-US" altLang="ja-JP" smtClean="0">
                <a:latin typeface="Consolas" pitchFamily="49" charset="0"/>
              </a:rPr>
              <a:t>; </a:t>
            </a:r>
          </a:p>
          <a:p>
            <a:pPr defTabSz="942975"/>
            <a:r>
              <a:rPr kumimoji="0" lang="en-US" altLang="ja-JP" smtClean="0">
                <a:latin typeface="Consolas" pitchFamily="49" charset="0"/>
              </a:rPr>
              <a:t>	return;</a:t>
            </a:r>
          </a:p>
          <a:p>
            <a:pPr defTabSz="942975"/>
            <a:r>
              <a:rPr kumimoji="0" lang="en-US" altLang="ja-JP" smtClean="0">
                <a:solidFill>
                  <a:srgbClr val="FF0000"/>
                </a:solidFill>
                <a:latin typeface="Consolas" pitchFamily="49" charset="0"/>
              </a:rPr>
              <a:t>}</a:t>
            </a:r>
            <a:endParaRPr kumimoji="0" lang="en-US" altLang="ja-JP">
              <a:solidFill>
                <a:srgbClr val="FF0000"/>
              </a:solidFill>
              <a:latin typeface="Consolas" pitchFamily="49" charset="0"/>
            </a:endParaRPr>
          </a:p>
        </p:txBody>
      </p:sp>
      <p:sp>
        <p:nvSpPr>
          <p:cNvPr id="8" name="角丸四角形 7"/>
          <p:cNvSpPr/>
          <p:nvPr/>
        </p:nvSpPr>
        <p:spPr>
          <a:xfrm>
            <a:off x="500034" y="4357694"/>
            <a:ext cx="800105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mtClean="0">
                <a:latin typeface="+mn-ea"/>
              </a:rPr>
              <a:t>パターン</a:t>
            </a:r>
            <a:r>
              <a:rPr lang="en-US" altLang="ja-JP" sz="1600" b="1" smtClean="0">
                <a:latin typeface="+mn-ea"/>
              </a:rPr>
              <a:t>[ IF, isEditable, beep, ENDIF ]</a:t>
            </a:r>
            <a:r>
              <a:rPr lang="ja-JP" altLang="en-US" sz="1600" smtClean="0">
                <a:latin typeface="+mn-ea"/>
              </a:rPr>
              <a:t> （テキスト編集ソフト</a:t>
            </a:r>
            <a:r>
              <a:rPr lang="en-US" altLang="ja-JP" sz="1600" smtClean="0">
                <a:latin typeface="+mn-ea"/>
              </a:rPr>
              <a:t>JEdit</a:t>
            </a:r>
            <a:r>
              <a:rPr lang="ja-JP" altLang="en-US" sz="1600" smtClean="0">
                <a:latin typeface="+mn-ea"/>
              </a:rPr>
              <a:t>中に</a:t>
            </a:r>
            <a:r>
              <a:rPr lang="en-US" altLang="ja-JP" sz="1600" smtClean="0">
                <a:latin typeface="+mn-ea"/>
              </a:rPr>
              <a:t>25</a:t>
            </a:r>
            <a:r>
              <a:rPr lang="ja-JP" altLang="en-US" sz="1600" smtClean="0">
                <a:latin typeface="+mn-ea"/>
              </a:rPr>
              <a:t>回出現）</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パターン違反の検出手法</a:t>
            </a:r>
            <a:r>
              <a:rPr kumimoji="1" lang="en-US" altLang="ja-JP" smtClean="0"/>
              <a:t>(2/2)</a:t>
            </a:r>
            <a:endParaRPr kumimoji="1" lang="ja-JP" altLang="en-US"/>
          </a:p>
        </p:txBody>
      </p:sp>
      <p:sp>
        <p:nvSpPr>
          <p:cNvPr id="3" name="コンテンツ プレースホルダ 2"/>
          <p:cNvSpPr>
            <a:spLocks noGrp="1"/>
          </p:cNvSpPr>
          <p:nvPr>
            <p:ph idx="1"/>
          </p:nvPr>
        </p:nvSpPr>
        <p:spPr/>
        <p:txBody>
          <a:bodyPr/>
          <a:lstStyle/>
          <a:p>
            <a:r>
              <a:rPr lang="ja-JP" altLang="en-US" smtClean="0"/>
              <a:t>信頼度が</a:t>
            </a:r>
            <a:r>
              <a:rPr lang="en-US" altLang="ja-JP" smtClean="0"/>
              <a:t>1.0</a:t>
            </a:r>
            <a:r>
              <a:rPr lang="ja-JP" altLang="en-US" smtClean="0"/>
              <a:t>ではない十分大きな値の相関ルールは</a:t>
            </a:r>
            <a:r>
              <a:rPr lang="en-US" altLang="ja-JP" smtClean="0"/>
              <a:t>,</a:t>
            </a:r>
            <a:r>
              <a:rPr lang="ja-JP" altLang="en-US" smtClean="0"/>
              <a:t> ルールが成立しない箇所にパターン違反が存在することを示す</a:t>
            </a:r>
            <a:endParaRPr lang="en-US" altLang="ja-JP" smtClean="0"/>
          </a:p>
          <a:p>
            <a:endParaRPr lang="en-US" altLang="ja-JP"/>
          </a:p>
          <a:p>
            <a:r>
              <a:rPr lang="ja-JP" altLang="en-US" smtClean="0"/>
              <a:t>しかし</a:t>
            </a:r>
            <a:r>
              <a:rPr lang="en-US" altLang="ja-JP" smtClean="0"/>
              <a:t>,</a:t>
            </a:r>
            <a:r>
              <a:rPr lang="ja-JP" altLang="en-US" smtClean="0"/>
              <a:t> オブジェクト指向プログラムへの適用事例はまだない</a:t>
            </a:r>
            <a:endParaRPr lang="en-US" altLang="ja-JP" smtClean="0"/>
          </a:p>
          <a:p>
            <a:endParaRPr lang="en-US" altLang="ja-JP" smtClean="0"/>
          </a:p>
          <a:p>
            <a:endParaRPr lang="en-US" altLang="ja-JP"/>
          </a:p>
          <a:p>
            <a:endParaRPr lang="en-US" altLang="ja-JP" smtClean="0"/>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23</a:t>
            </a:fld>
            <a:endParaRPr kumimoji="1" lang="ja-JP"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背景</a:t>
            </a:r>
            <a:r>
              <a:rPr kumimoji="1" lang="en-US" altLang="ja-JP" smtClean="0"/>
              <a:t>(2/2)</a:t>
            </a:r>
            <a:endParaRPr kumimoji="1" lang="ja-JP" altLang="en-US"/>
          </a:p>
        </p:txBody>
      </p:sp>
      <p:sp>
        <p:nvSpPr>
          <p:cNvPr id="3" name="コンテンツ プレースホルダ 2"/>
          <p:cNvSpPr>
            <a:spLocks noGrp="1"/>
          </p:cNvSpPr>
          <p:nvPr>
            <p:ph idx="1"/>
          </p:nvPr>
        </p:nvSpPr>
        <p:spPr/>
        <p:txBody>
          <a:bodyPr/>
          <a:lstStyle/>
          <a:p>
            <a:r>
              <a:rPr kumimoji="1" lang="ja-JP" altLang="en-US" smtClean="0"/>
              <a:t>しかし</a:t>
            </a:r>
            <a:r>
              <a:rPr kumimoji="1" lang="en-US" altLang="ja-JP" smtClean="0"/>
              <a:t>,</a:t>
            </a:r>
            <a:r>
              <a:rPr lang="ja-JP" altLang="en-US"/>
              <a:t> </a:t>
            </a:r>
            <a:r>
              <a:rPr lang="ja-JP" altLang="en-US" smtClean="0"/>
              <a:t>適用対象のプログラムはいずれも</a:t>
            </a:r>
            <a:r>
              <a:rPr lang="en-US" altLang="ja-JP" smtClean="0"/>
              <a:t>C</a:t>
            </a:r>
            <a:r>
              <a:rPr lang="ja-JP" altLang="en-US" smtClean="0"/>
              <a:t>言語</a:t>
            </a:r>
            <a:endParaRPr lang="en-US" altLang="ja-JP" smtClean="0"/>
          </a:p>
          <a:p>
            <a:r>
              <a:rPr kumimoji="1" lang="ja-JP" altLang="en-US" smtClean="0"/>
              <a:t>近年普及しているオブジェクト指向型言語のプログラムに適用した例はない</a:t>
            </a:r>
            <a:endParaRPr kumimoji="1" lang="en-US" altLang="ja-JP" smtClean="0"/>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24</a:t>
            </a:fld>
            <a:endParaRPr kumimoji="1" lang="ja-JP"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提案手法</a:t>
            </a:r>
            <a:r>
              <a:rPr kumimoji="1" lang="en-US" altLang="ja-JP" smtClean="0"/>
              <a:t>(</a:t>
            </a:r>
            <a:r>
              <a:rPr lang="en-US" altLang="ja-JP"/>
              <a:t>3/3</a:t>
            </a:r>
            <a:r>
              <a:rPr kumimoji="1" lang="en-US" altLang="ja-JP" smtClean="0"/>
              <a:t>)</a:t>
            </a:r>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25</a:t>
            </a:fld>
            <a:endParaRPr kumimoji="1" lang="ja-JP" altLang="en-US"/>
          </a:p>
        </p:txBody>
      </p:sp>
      <p:sp>
        <p:nvSpPr>
          <p:cNvPr id="7" name="角丸四角形 6"/>
          <p:cNvSpPr/>
          <p:nvPr/>
        </p:nvSpPr>
        <p:spPr>
          <a:xfrm>
            <a:off x="4929190" y="1643050"/>
            <a:ext cx="3286148" cy="4500594"/>
          </a:xfrm>
          <a:prstGeom prst="roundRect">
            <a:avLst>
              <a:gd name="adj" fmla="val 11503"/>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28662" y="1643050"/>
            <a:ext cx="3286148" cy="4500594"/>
          </a:xfrm>
          <a:prstGeom prst="roundRect">
            <a:avLst>
              <a:gd name="adj" fmla="val 115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928662" y="1643050"/>
            <a:ext cx="3286148"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既存手法</a:t>
            </a:r>
            <a:endParaRPr kumimoji="1" lang="ja-JP" altLang="en-US"/>
          </a:p>
        </p:txBody>
      </p:sp>
      <p:sp>
        <p:nvSpPr>
          <p:cNvPr id="14" name="角丸四角形 13"/>
          <p:cNvSpPr/>
          <p:nvPr/>
        </p:nvSpPr>
        <p:spPr>
          <a:xfrm>
            <a:off x="4929190" y="1643050"/>
            <a:ext cx="3286148" cy="3571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t>提案手法</a:t>
            </a:r>
            <a:endParaRPr kumimoji="1" lang="ja-JP" altLang="en-US"/>
          </a:p>
        </p:txBody>
      </p:sp>
      <p:sp>
        <p:nvSpPr>
          <p:cNvPr id="15" name="テキスト ボックス 14"/>
          <p:cNvSpPr txBox="1"/>
          <p:nvPr/>
        </p:nvSpPr>
        <p:spPr>
          <a:xfrm>
            <a:off x="1142976" y="3643314"/>
            <a:ext cx="2857520" cy="2031325"/>
          </a:xfrm>
          <a:prstGeom prst="rect">
            <a:avLst/>
          </a:prstGeom>
          <a:noFill/>
        </p:spPr>
        <p:txBody>
          <a:bodyPr wrap="square" rtlCol="0">
            <a:spAutoFit/>
          </a:bodyPr>
          <a:lstStyle/>
          <a:p>
            <a:pPr>
              <a:buFont typeface="Arial" pitchFamily="34" charset="0"/>
              <a:buChar char="•"/>
            </a:pPr>
            <a:r>
              <a:rPr kumimoji="1" lang="ja-JP" altLang="en-US" smtClean="0"/>
              <a:t>メソッド名のみでマイニング</a:t>
            </a:r>
            <a:endParaRPr kumimoji="1" lang="en-US" altLang="ja-JP" smtClean="0"/>
          </a:p>
          <a:p>
            <a:r>
              <a:rPr lang="ja-JP" altLang="en-US" smtClean="0"/>
              <a:t>⇒同一パターンと判断</a:t>
            </a:r>
            <a:endParaRPr lang="en-US" altLang="ja-JP" smtClean="0"/>
          </a:p>
          <a:p>
            <a:endParaRPr kumimoji="1" lang="en-US" altLang="ja-JP" smtClean="0"/>
          </a:p>
          <a:p>
            <a:r>
              <a:rPr lang="en-US" altLang="ja-JP" smtClean="0"/>
              <a:t>a.close((X)y)</a:t>
            </a:r>
            <a:r>
              <a:rPr lang="ja-JP" altLang="en-US" smtClean="0"/>
              <a:t> は異なるメソッドであり</a:t>
            </a:r>
            <a:r>
              <a:rPr lang="en-US" altLang="ja-JP" smtClean="0"/>
              <a:t>,</a:t>
            </a:r>
            <a:r>
              <a:rPr lang="ja-JP" altLang="en-US" smtClean="0"/>
              <a:t> 欠陥である可能性があるにもかかわらず検出されない</a:t>
            </a:r>
            <a:endParaRPr kumimoji="1" lang="en-US" altLang="ja-JP" smtClean="0"/>
          </a:p>
        </p:txBody>
      </p:sp>
      <p:sp>
        <p:nvSpPr>
          <p:cNvPr id="16" name="テキスト ボックス 15"/>
          <p:cNvSpPr txBox="1"/>
          <p:nvPr/>
        </p:nvSpPr>
        <p:spPr>
          <a:xfrm>
            <a:off x="5143504" y="3643314"/>
            <a:ext cx="2786082" cy="2031325"/>
          </a:xfrm>
          <a:prstGeom prst="rect">
            <a:avLst/>
          </a:prstGeom>
          <a:noFill/>
        </p:spPr>
        <p:txBody>
          <a:bodyPr wrap="square" rtlCol="0">
            <a:spAutoFit/>
          </a:bodyPr>
          <a:lstStyle/>
          <a:p>
            <a:pPr>
              <a:buFont typeface="Arial" pitchFamily="34" charset="0"/>
              <a:buChar char="•"/>
            </a:pPr>
            <a:r>
              <a:rPr lang="ja-JP" altLang="en-US" smtClean="0"/>
              <a:t>引数の型を考慮</a:t>
            </a:r>
            <a:endParaRPr lang="en-US" altLang="ja-JP" smtClean="0"/>
          </a:p>
          <a:p>
            <a:r>
              <a:rPr kumimoji="1" lang="ja-JP" altLang="en-US" smtClean="0"/>
              <a:t>⇒異なるパターンと認識</a:t>
            </a:r>
            <a:endParaRPr kumimoji="1" lang="en-US" altLang="ja-JP" smtClean="0"/>
          </a:p>
          <a:p>
            <a:endParaRPr lang="en-US" altLang="ja-JP" smtClean="0"/>
          </a:p>
          <a:p>
            <a:r>
              <a:rPr kumimoji="1" lang="en-US" altLang="ja-JP" smtClean="0"/>
              <a:t>a.close((X)y)</a:t>
            </a:r>
            <a:r>
              <a:rPr kumimoji="1" lang="ja-JP" altLang="en-US" smtClean="0"/>
              <a:t> をパターン違反として検出できる</a:t>
            </a:r>
            <a:endParaRPr kumimoji="1" lang="en-US" altLang="ja-JP" smtClean="0"/>
          </a:p>
          <a:p>
            <a:endParaRPr lang="en-US" altLang="ja-JP" smtClean="0"/>
          </a:p>
          <a:p>
            <a:endParaRPr kumimoji="1" lang="ja-JP" altLang="en-US"/>
          </a:p>
        </p:txBody>
      </p:sp>
      <p:sp>
        <p:nvSpPr>
          <p:cNvPr id="19" name="メモ 18"/>
          <p:cNvSpPr/>
          <p:nvPr/>
        </p:nvSpPr>
        <p:spPr>
          <a:xfrm>
            <a:off x="2643174" y="2143116"/>
            <a:ext cx="150019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a.</a:t>
            </a:r>
            <a:r>
              <a:rPr kumimoji="1" lang="en-US" altLang="ja-JP" smtClean="0">
                <a:solidFill>
                  <a:srgbClr val="FF0000"/>
                </a:solidFill>
              </a:rPr>
              <a:t>open(</a:t>
            </a:r>
            <a:r>
              <a:rPr kumimoji="1" lang="en-US" altLang="ja-JP" smtClean="0">
                <a:solidFill>
                  <a:schemeClr val="tx1"/>
                </a:solidFill>
              </a:rPr>
              <a:t>(T)x</a:t>
            </a:r>
            <a:r>
              <a:rPr kumimoji="1" lang="en-US" altLang="ja-JP" smtClean="0">
                <a:solidFill>
                  <a:srgbClr val="FF0000"/>
                </a:solidFill>
              </a:rPr>
              <a:t>)</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chemeClr val="tx1"/>
                </a:solidFill>
              </a:rPr>
              <a:t>a.</a:t>
            </a:r>
            <a:r>
              <a:rPr lang="en-US" altLang="ja-JP" smtClean="0">
                <a:solidFill>
                  <a:srgbClr val="FF0000"/>
                </a:solidFill>
              </a:rPr>
              <a:t>close(</a:t>
            </a:r>
            <a:r>
              <a:rPr lang="en-US" altLang="ja-JP" smtClean="0">
                <a:solidFill>
                  <a:schemeClr val="tx1"/>
                </a:solidFill>
              </a:rPr>
              <a:t>(X)y</a:t>
            </a:r>
            <a:r>
              <a:rPr lang="en-US" altLang="ja-JP" smtClean="0">
                <a:solidFill>
                  <a:srgbClr val="FF0000"/>
                </a:solidFill>
              </a:rPr>
              <a:t>)</a:t>
            </a:r>
            <a:r>
              <a:rPr lang="en-US" altLang="ja-JP" smtClean="0">
                <a:solidFill>
                  <a:schemeClr val="tx1"/>
                </a:solidFill>
              </a:rPr>
              <a:t>;</a:t>
            </a:r>
          </a:p>
        </p:txBody>
      </p:sp>
      <p:sp>
        <p:nvSpPr>
          <p:cNvPr id="24" name="メモ 23"/>
          <p:cNvSpPr/>
          <p:nvPr/>
        </p:nvSpPr>
        <p:spPr>
          <a:xfrm>
            <a:off x="1142976" y="2285992"/>
            <a:ext cx="150019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a.</a:t>
            </a:r>
            <a:r>
              <a:rPr kumimoji="1" lang="en-US" altLang="ja-JP" smtClean="0">
                <a:solidFill>
                  <a:srgbClr val="FF0000"/>
                </a:solidFill>
              </a:rPr>
              <a:t>open(</a:t>
            </a:r>
            <a:r>
              <a:rPr kumimoji="1" lang="en-US" altLang="ja-JP" smtClean="0">
                <a:solidFill>
                  <a:schemeClr val="tx1"/>
                </a:solidFill>
              </a:rPr>
              <a:t>(T)x</a:t>
            </a:r>
            <a:r>
              <a:rPr kumimoji="1" lang="en-US" altLang="ja-JP" smtClean="0">
                <a:solidFill>
                  <a:srgbClr val="FF0000"/>
                </a:solidFill>
              </a:rPr>
              <a:t>)</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chemeClr val="tx1"/>
                </a:solidFill>
              </a:rPr>
              <a:t>a.</a:t>
            </a:r>
            <a:r>
              <a:rPr lang="en-US" altLang="ja-JP" smtClean="0">
                <a:solidFill>
                  <a:srgbClr val="FF0000"/>
                </a:solidFill>
              </a:rPr>
              <a:t>close(</a:t>
            </a:r>
            <a:r>
              <a:rPr lang="en-US" altLang="ja-JP" smtClean="0">
                <a:solidFill>
                  <a:schemeClr val="tx1"/>
                </a:solidFill>
              </a:rPr>
              <a:t>(M)y</a:t>
            </a:r>
            <a:r>
              <a:rPr lang="en-US" altLang="ja-JP" smtClean="0">
                <a:solidFill>
                  <a:srgbClr val="FF0000"/>
                </a:solidFill>
              </a:rPr>
              <a:t>)</a:t>
            </a:r>
            <a:r>
              <a:rPr lang="en-US" altLang="ja-JP" smtClean="0">
                <a:solidFill>
                  <a:schemeClr val="tx1"/>
                </a:solidFill>
              </a:rPr>
              <a:t>;</a:t>
            </a:r>
          </a:p>
        </p:txBody>
      </p:sp>
      <p:sp>
        <p:nvSpPr>
          <p:cNvPr id="25" name="メモ 24"/>
          <p:cNvSpPr/>
          <p:nvPr/>
        </p:nvSpPr>
        <p:spPr>
          <a:xfrm>
            <a:off x="1071538" y="2214554"/>
            <a:ext cx="150019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a.</a:t>
            </a:r>
            <a:r>
              <a:rPr kumimoji="1" lang="en-US" altLang="ja-JP" smtClean="0">
                <a:solidFill>
                  <a:srgbClr val="FF0000"/>
                </a:solidFill>
              </a:rPr>
              <a:t>open(</a:t>
            </a:r>
            <a:r>
              <a:rPr kumimoji="1" lang="en-US" altLang="ja-JP" smtClean="0">
                <a:solidFill>
                  <a:schemeClr val="tx1"/>
                </a:solidFill>
              </a:rPr>
              <a:t>(T)x</a:t>
            </a:r>
            <a:r>
              <a:rPr kumimoji="1" lang="en-US" altLang="ja-JP" smtClean="0">
                <a:solidFill>
                  <a:srgbClr val="FF0000"/>
                </a:solidFill>
              </a:rPr>
              <a:t>)</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chemeClr val="tx1"/>
                </a:solidFill>
              </a:rPr>
              <a:t>a.</a:t>
            </a:r>
            <a:r>
              <a:rPr lang="en-US" altLang="ja-JP" smtClean="0">
                <a:solidFill>
                  <a:srgbClr val="FF0000"/>
                </a:solidFill>
              </a:rPr>
              <a:t>close(</a:t>
            </a:r>
            <a:r>
              <a:rPr lang="en-US" altLang="ja-JP" smtClean="0">
                <a:solidFill>
                  <a:schemeClr val="tx1"/>
                </a:solidFill>
              </a:rPr>
              <a:t>(M)y</a:t>
            </a:r>
            <a:r>
              <a:rPr lang="en-US" altLang="ja-JP" smtClean="0">
                <a:solidFill>
                  <a:srgbClr val="FF0000"/>
                </a:solidFill>
              </a:rPr>
              <a:t>)</a:t>
            </a:r>
            <a:r>
              <a:rPr lang="en-US" altLang="ja-JP" smtClean="0">
                <a:solidFill>
                  <a:schemeClr val="tx1"/>
                </a:solidFill>
              </a:rPr>
              <a:t>;</a:t>
            </a:r>
          </a:p>
        </p:txBody>
      </p:sp>
      <p:sp>
        <p:nvSpPr>
          <p:cNvPr id="26" name="メモ 25"/>
          <p:cNvSpPr/>
          <p:nvPr/>
        </p:nvSpPr>
        <p:spPr>
          <a:xfrm>
            <a:off x="1000100" y="2143116"/>
            <a:ext cx="150019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a.</a:t>
            </a:r>
            <a:r>
              <a:rPr kumimoji="1" lang="en-US" altLang="ja-JP" smtClean="0">
                <a:solidFill>
                  <a:srgbClr val="FF0000"/>
                </a:solidFill>
              </a:rPr>
              <a:t>open(</a:t>
            </a:r>
            <a:r>
              <a:rPr kumimoji="1" lang="en-US" altLang="ja-JP" smtClean="0">
                <a:solidFill>
                  <a:schemeClr val="tx1"/>
                </a:solidFill>
              </a:rPr>
              <a:t>(T)x</a:t>
            </a:r>
            <a:r>
              <a:rPr kumimoji="1" lang="en-US" altLang="ja-JP" smtClean="0">
                <a:solidFill>
                  <a:srgbClr val="FF0000"/>
                </a:solidFill>
              </a:rPr>
              <a:t>)</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chemeClr val="tx1"/>
                </a:solidFill>
              </a:rPr>
              <a:t>a.</a:t>
            </a:r>
            <a:r>
              <a:rPr lang="en-US" altLang="ja-JP" smtClean="0">
                <a:solidFill>
                  <a:srgbClr val="FF0000"/>
                </a:solidFill>
              </a:rPr>
              <a:t>close(</a:t>
            </a:r>
            <a:r>
              <a:rPr lang="en-US" altLang="ja-JP" smtClean="0">
                <a:solidFill>
                  <a:schemeClr val="tx1"/>
                </a:solidFill>
              </a:rPr>
              <a:t>(M)y</a:t>
            </a:r>
            <a:r>
              <a:rPr lang="en-US" altLang="ja-JP" smtClean="0">
                <a:solidFill>
                  <a:srgbClr val="FF0000"/>
                </a:solidFill>
              </a:rPr>
              <a:t>)</a:t>
            </a:r>
            <a:r>
              <a:rPr lang="en-US" altLang="ja-JP" smtClean="0">
                <a:solidFill>
                  <a:schemeClr val="tx1"/>
                </a:solidFill>
              </a:rPr>
              <a:t>;</a:t>
            </a:r>
          </a:p>
        </p:txBody>
      </p:sp>
      <p:sp>
        <p:nvSpPr>
          <p:cNvPr id="27" name="メモ 26"/>
          <p:cNvSpPr/>
          <p:nvPr/>
        </p:nvSpPr>
        <p:spPr>
          <a:xfrm>
            <a:off x="6643702" y="2143116"/>
            <a:ext cx="150019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a.</a:t>
            </a:r>
            <a:r>
              <a:rPr kumimoji="1" lang="en-US" altLang="ja-JP" smtClean="0">
                <a:solidFill>
                  <a:srgbClr val="FF0000"/>
                </a:solidFill>
              </a:rPr>
              <a:t>open(</a:t>
            </a:r>
            <a:r>
              <a:rPr kumimoji="1" lang="en-US" altLang="ja-JP" smtClean="0">
                <a:solidFill>
                  <a:schemeClr val="accent3"/>
                </a:solidFill>
              </a:rPr>
              <a:t>(T)</a:t>
            </a:r>
            <a:r>
              <a:rPr kumimoji="1" lang="en-US" altLang="ja-JP" smtClean="0">
                <a:solidFill>
                  <a:schemeClr val="tx1"/>
                </a:solidFill>
              </a:rPr>
              <a:t>x</a:t>
            </a:r>
            <a:r>
              <a:rPr kumimoji="1" lang="en-US" altLang="ja-JP" smtClean="0">
                <a:solidFill>
                  <a:srgbClr val="FF0000"/>
                </a:solidFill>
              </a:rPr>
              <a:t>)</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chemeClr val="tx1"/>
                </a:solidFill>
              </a:rPr>
              <a:t>a.</a:t>
            </a:r>
            <a:r>
              <a:rPr lang="en-US" altLang="ja-JP" smtClean="0">
                <a:solidFill>
                  <a:srgbClr val="FF0000"/>
                </a:solidFill>
              </a:rPr>
              <a:t>close(</a:t>
            </a:r>
            <a:r>
              <a:rPr lang="en-US" altLang="ja-JP" smtClean="0">
                <a:solidFill>
                  <a:schemeClr val="accent3"/>
                </a:solidFill>
              </a:rPr>
              <a:t>(X)</a:t>
            </a:r>
            <a:r>
              <a:rPr lang="en-US" altLang="ja-JP" smtClean="0">
                <a:solidFill>
                  <a:schemeClr val="tx1"/>
                </a:solidFill>
              </a:rPr>
              <a:t>y</a:t>
            </a:r>
            <a:r>
              <a:rPr lang="en-US" altLang="ja-JP" smtClean="0">
                <a:solidFill>
                  <a:srgbClr val="FF0000"/>
                </a:solidFill>
              </a:rPr>
              <a:t>)</a:t>
            </a:r>
            <a:r>
              <a:rPr lang="en-US" altLang="ja-JP" smtClean="0">
                <a:solidFill>
                  <a:schemeClr val="tx1"/>
                </a:solidFill>
              </a:rPr>
              <a:t>;</a:t>
            </a:r>
          </a:p>
        </p:txBody>
      </p:sp>
      <p:sp>
        <p:nvSpPr>
          <p:cNvPr id="28" name="メモ 27"/>
          <p:cNvSpPr/>
          <p:nvPr/>
        </p:nvSpPr>
        <p:spPr>
          <a:xfrm>
            <a:off x="5143504" y="2285992"/>
            <a:ext cx="150019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a.</a:t>
            </a:r>
            <a:r>
              <a:rPr kumimoji="1" lang="en-US" altLang="ja-JP" smtClean="0">
                <a:solidFill>
                  <a:srgbClr val="FF0000"/>
                </a:solidFill>
              </a:rPr>
              <a:t>open(</a:t>
            </a:r>
            <a:r>
              <a:rPr kumimoji="1" lang="en-US" altLang="ja-JP" smtClean="0">
                <a:solidFill>
                  <a:schemeClr val="tx1"/>
                </a:solidFill>
              </a:rPr>
              <a:t>(T)x</a:t>
            </a:r>
            <a:r>
              <a:rPr kumimoji="1" lang="en-US" altLang="ja-JP" smtClean="0">
                <a:solidFill>
                  <a:srgbClr val="FF0000"/>
                </a:solidFill>
              </a:rPr>
              <a:t>)</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chemeClr val="tx1"/>
                </a:solidFill>
              </a:rPr>
              <a:t>a.</a:t>
            </a:r>
            <a:r>
              <a:rPr lang="en-US" altLang="ja-JP" smtClean="0">
                <a:solidFill>
                  <a:srgbClr val="FF0000"/>
                </a:solidFill>
              </a:rPr>
              <a:t>close(</a:t>
            </a:r>
            <a:r>
              <a:rPr lang="en-US" altLang="ja-JP" smtClean="0">
                <a:solidFill>
                  <a:schemeClr val="tx1"/>
                </a:solidFill>
              </a:rPr>
              <a:t>(M)y</a:t>
            </a:r>
            <a:r>
              <a:rPr lang="en-US" altLang="ja-JP" smtClean="0">
                <a:solidFill>
                  <a:srgbClr val="FF0000"/>
                </a:solidFill>
              </a:rPr>
              <a:t>)</a:t>
            </a:r>
            <a:r>
              <a:rPr lang="en-US" altLang="ja-JP" smtClean="0">
                <a:solidFill>
                  <a:schemeClr val="tx1"/>
                </a:solidFill>
              </a:rPr>
              <a:t>;</a:t>
            </a:r>
          </a:p>
        </p:txBody>
      </p:sp>
      <p:sp>
        <p:nvSpPr>
          <p:cNvPr id="29" name="メモ 28"/>
          <p:cNvSpPr/>
          <p:nvPr/>
        </p:nvSpPr>
        <p:spPr>
          <a:xfrm>
            <a:off x="5072066" y="2214554"/>
            <a:ext cx="150019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a.</a:t>
            </a:r>
            <a:r>
              <a:rPr kumimoji="1" lang="en-US" altLang="ja-JP" smtClean="0">
                <a:solidFill>
                  <a:srgbClr val="FF0000"/>
                </a:solidFill>
              </a:rPr>
              <a:t>open(</a:t>
            </a:r>
            <a:r>
              <a:rPr kumimoji="1" lang="en-US" altLang="ja-JP" smtClean="0">
                <a:solidFill>
                  <a:schemeClr val="tx1"/>
                </a:solidFill>
              </a:rPr>
              <a:t>(T)x</a:t>
            </a:r>
            <a:r>
              <a:rPr kumimoji="1" lang="en-US" altLang="ja-JP" smtClean="0">
                <a:solidFill>
                  <a:srgbClr val="FF0000"/>
                </a:solidFill>
              </a:rPr>
              <a:t>)</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chemeClr val="tx1"/>
                </a:solidFill>
              </a:rPr>
              <a:t>a.</a:t>
            </a:r>
            <a:r>
              <a:rPr lang="en-US" altLang="ja-JP" smtClean="0">
                <a:solidFill>
                  <a:srgbClr val="FF0000"/>
                </a:solidFill>
              </a:rPr>
              <a:t>close(</a:t>
            </a:r>
            <a:r>
              <a:rPr lang="en-US" altLang="ja-JP" smtClean="0">
                <a:solidFill>
                  <a:schemeClr val="tx1"/>
                </a:solidFill>
              </a:rPr>
              <a:t>(M)y</a:t>
            </a:r>
            <a:r>
              <a:rPr lang="en-US" altLang="ja-JP" smtClean="0">
                <a:solidFill>
                  <a:srgbClr val="FF0000"/>
                </a:solidFill>
              </a:rPr>
              <a:t>)</a:t>
            </a:r>
            <a:r>
              <a:rPr lang="en-US" altLang="ja-JP" smtClean="0">
                <a:solidFill>
                  <a:schemeClr val="tx1"/>
                </a:solidFill>
              </a:rPr>
              <a:t>;</a:t>
            </a:r>
          </a:p>
        </p:txBody>
      </p:sp>
      <p:sp>
        <p:nvSpPr>
          <p:cNvPr id="30" name="メモ 29"/>
          <p:cNvSpPr/>
          <p:nvPr/>
        </p:nvSpPr>
        <p:spPr>
          <a:xfrm>
            <a:off x="5000628" y="2143116"/>
            <a:ext cx="150019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a.</a:t>
            </a:r>
            <a:r>
              <a:rPr kumimoji="1" lang="en-US" altLang="ja-JP" smtClean="0">
                <a:solidFill>
                  <a:srgbClr val="FF0000"/>
                </a:solidFill>
              </a:rPr>
              <a:t>open(</a:t>
            </a:r>
            <a:r>
              <a:rPr kumimoji="1" lang="en-US" altLang="ja-JP" smtClean="0">
                <a:solidFill>
                  <a:schemeClr val="accent3"/>
                </a:solidFill>
              </a:rPr>
              <a:t>(T)</a:t>
            </a:r>
            <a:r>
              <a:rPr kumimoji="1" lang="en-US" altLang="ja-JP" smtClean="0">
                <a:solidFill>
                  <a:schemeClr val="tx1"/>
                </a:solidFill>
              </a:rPr>
              <a:t>x</a:t>
            </a:r>
            <a:r>
              <a:rPr kumimoji="1" lang="en-US" altLang="ja-JP" smtClean="0">
                <a:solidFill>
                  <a:srgbClr val="FF0000"/>
                </a:solidFill>
              </a:rPr>
              <a:t>)</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chemeClr val="tx1"/>
                </a:solidFill>
              </a:rPr>
              <a:t>a.</a:t>
            </a:r>
            <a:r>
              <a:rPr lang="en-US" altLang="ja-JP" smtClean="0">
                <a:solidFill>
                  <a:srgbClr val="FF0000"/>
                </a:solidFill>
              </a:rPr>
              <a:t>close(</a:t>
            </a:r>
            <a:r>
              <a:rPr lang="en-US" altLang="ja-JP" smtClean="0">
                <a:solidFill>
                  <a:schemeClr val="accent3"/>
                </a:solidFill>
              </a:rPr>
              <a:t>(M)</a:t>
            </a:r>
            <a:r>
              <a:rPr lang="en-US" altLang="ja-JP" smtClean="0">
                <a:solidFill>
                  <a:schemeClr val="tx1"/>
                </a:solidFill>
              </a:rPr>
              <a:t>y</a:t>
            </a:r>
            <a:r>
              <a:rPr lang="en-US" altLang="ja-JP" smtClean="0">
                <a:solidFill>
                  <a:srgbClr val="FF0000"/>
                </a:solidFill>
              </a:rPr>
              <a:t>)</a:t>
            </a:r>
            <a:r>
              <a:rPr lang="en-US" altLang="ja-JP" smtClean="0">
                <a:solidFill>
                  <a:schemeClr val="tx1"/>
                </a:solidFill>
              </a:rPr>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評価実験</a:t>
            </a:r>
            <a:endParaRPr kumimoji="1" lang="ja-JP" altLang="en-US"/>
          </a:p>
        </p:txBody>
      </p:sp>
      <p:sp>
        <p:nvSpPr>
          <p:cNvPr id="3" name="コンテンツ プレースホルダ 2"/>
          <p:cNvSpPr>
            <a:spLocks noGrp="1"/>
          </p:cNvSpPr>
          <p:nvPr>
            <p:ph idx="1"/>
          </p:nvPr>
        </p:nvSpPr>
        <p:spPr>
          <a:xfrm>
            <a:off x="500034" y="1357298"/>
            <a:ext cx="8329642" cy="4614882"/>
          </a:xfrm>
        </p:spPr>
        <p:txBody>
          <a:bodyPr/>
          <a:lstStyle/>
          <a:p>
            <a:r>
              <a:rPr kumimoji="1" lang="en-US" altLang="ja-JP" smtClean="0"/>
              <a:t>Java</a:t>
            </a:r>
            <a:r>
              <a:rPr kumimoji="1" lang="ja-JP" altLang="en-US" smtClean="0"/>
              <a:t>プログラムを対象に</a:t>
            </a:r>
            <a:r>
              <a:rPr kumimoji="1" lang="en-US" altLang="ja-JP" smtClean="0"/>
              <a:t>2</a:t>
            </a:r>
            <a:r>
              <a:rPr kumimoji="1" lang="ja-JP" altLang="en-US" smtClean="0"/>
              <a:t>通りの実験を行った</a:t>
            </a:r>
            <a:endParaRPr kumimoji="1" lang="en-US" altLang="ja-JP" smtClean="0"/>
          </a:p>
          <a:p>
            <a:pPr lvl="1"/>
            <a:r>
              <a:rPr lang="ja-JP" altLang="en-US" smtClean="0"/>
              <a:t>型を考慮しない</a:t>
            </a:r>
            <a:endParaRPr lang="en-US" altLang="ja-JP"/>
          </a:p>
          <a:p>
            <a:pPr lvl="2"/>
            <a:r>
              <a:rPr lang="ja-JP" altLang="en-US" smtClean="0"/>
              <a:t>従来の手法をそのまま適用</a:t>
            </a:r>
            <a:endParaRPr lang="en-US" altLang="ja-JP" smtClean="0"/>
          </a:p>
          <a:p>
            <a:pPr lvl="1"/>
            <a:r>
              <a:rPr lang="ja-JP" altLang="en-US" smtClean="0"/>
              <a:t>型を考慮する</a:t>
            </a:r>
            <a:endParaRPr lang="en-US" altLang="ja-JP"/>
          </a:p>
          <a:p>
            <a:pPr lvl="2"/>
            <a:r>
              <a:rPr lang="ja-JP" altLang="en-US" smtClean="0"/>
              <a:t>提案手法</a:t>
            </a:r>
            <a:endParaRPr lang="en-US" altLang="ja-JP"/>
          </a:p>
          <a:p>
            <a:r>
              <a:rPr lang="ja-JP" altLang="en-US" smtClean="0"/>
              <a:t>次の</a:t>
            </a:r>
            <a:r>
              <a:rPr lang="en-US" altLang="ja-JP" smtClean="0"/>
              <a:t>2</a:t>
            </a:r>
            <a:r>
              <a:rPr lang="ja-JP" altLang="en-US" smtClean="0"/>
              <a:t>点で評価を行う</a:t>
            </a:r>
            <a:endParaRPr lang="en-US" altLang="ja-JP" smtClean="0"/>
          </a:p>
          <a:p>
            <a:pPr lvl="1"/>
            <a:r>
              <a:rPr lang="ja-JP" altLang="en-US" smtClean="0"/>
              <a:t>欠陥は見つかるのか</a:t>
            </a:r>
            <a:endParaRPr lang="en-US" altLang="ja-JP" smtClean="0"/>
          </a:p>
          <a:p>
            <a:pPr lvl="2"/>
            <a:r>
              <a:rPr lang="ja-JP" altLang="en-US" smtClean="0"/>
              <a:t>オブジェクト指向プログラムにおいてもパターン違反による欠陥検出は有効か確かめる</a:t>
            </a:r>
            <a:endParaRPr lang="en-US" altLang="ja-JP" smtClean="0"/>
          </a:p>
          <a:p>
            <a:pPr lvl="1"/>
            <a:r>
              <a:rPr lang="ja-JP" altLang="en-US" smtClean="0"/>
              <a:t>型を考慮する利点はあるのか</a:t>
            </a:r>
            <a:endParaRPr lang="en-US" altLang="ja-JP" smtClean="0"/>
          </a:p>
          <a:p>
            <a:pPr lvl="2"/>
            <a:r>
              <a:rPr lang="ja-JP" altLang="en-US" smtClean="0"/>
              <a:t>提案手法の有効性を確かめる</a:t>
            </a:r>
            <a:endParaRPr lang="en-US" altLang="ja-JP"/>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26</a:t>
            </a:fld>
            <a:endParaRPr kumimoji="1" lang="ja-JP" alt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提案手法</a:t>
            </a:r>
            <a:r>
              <a:rPr lang="ja-JP" altLang="en-US"/>
              <a:t>に</a:t>
            </a:r>
            <a:r>
              <a:rPr lang="ja-JP" altLang="en-US" smtClean="0"/>
              <a:t>より期待できる効果</a:t>
            </a:r>
            <a:r>
              <a:rPr lang="en-US" altLang="ja-JP" smtClean="0"/>
              <a:t>(1/2)</a:t>
            </a:r>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27</a:t>
            </a:fld>
            <a:endParaRPr kumimoji="1" lang="ja-JP" altLang="en-US"/>
          </a:p>
        </p:txBody>
      </p:sp>
      <p:sp>
        <p:nvSpPr>
          <p:cNvPr id="7" name="角丸四角形 6"/>
          <p:cNvSpPr/>
          <p:nvPr/>
        </p:nvSpPr>
        <p:spPr>
          <a:xfrm>
            <a:off x="4643438" y="1357298"/>
            <a:ext cx="4000528" cy="4786346"/>
          </a:xfrm>
          <a:prstGeom prst="roundRect">
            <a:avLst>
              <a:gd name="adj" fmla="val 7444"/>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00034" y="1357298"/>
            <a:ext cx="3929090" cy="4786346"/>
          </a:xfrm>
          <a:prstGeom prst="roundRect">
            <a:avLst>
              <a:gd name="adj" fmla="val 85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00034" y="1357298"/>
            <a:ext cx="3929090"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既存手法</a:t>
            </a:r>
            <a:endParaRPr kumimoji="1" lang="ja-JP" altLang="en-US"/>
          </a:p>
        </p:txBody>
      </p:sp>
      <p:sp>
        <p:nvSpPr>
          <p:cNvPr id="13" name="メモ 12"/>
          <p:cNvSpPr/>
          <p:nvPr/>
        </p:nvSpPr>
        <p:spPr>
          <a:xfrm>
            <a:off x="6715140" y="1928802"/>
            <a:ext cx="1357322"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mtClean="0">
                <a:solidFill>
                  <a:srgbClr val="00B050"/>
                </a:solidFill>
                <a:latin typeface="Consolas" pitchFamily="49" charset="0"/>
              </a:rPr>
              <a:t>a.</a:t>
            </a:r>
            <a:r>
              <a:rPr lang="en-US" altLang="ja-JP" smtClean="0">
                <a:solidFill>
                  <a:srgbClr val="FF0000"/>
                </a:solidFill>
                <a:latin typeface="Consolas" pitchFamily="49" charset="0"/>
              </a:rPr>
              <a:t>hoge</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rgbClr val="00B050"/>
                </a:solidFill>
                <a:latin typeface="Consolas" pitchFamily="49" charset="0"/>
              </a:rPr>
              <a:t>x.</a:t>
            </a:r>
            <a:r>
              <a:rPr lang="en-US" altLang="ja-JP" smtClean="0">
                <a:solidFill>
                  <a:srgbClr val="FF0000"/>
                </a:solidFill>
                <a:latin typeface="Consolas" pitchFamily="49" charset="0"/>
              </a:rPr>
              <a:t>piyo()</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14" name="角丸四角形 13"/>
          <p:cNvSpPr/>
          <p:nvPr/>
        </p:nvSpPr>
        <p:spPr>
          <a:xfrm>
            <a:off x="4643438" y="1357298"/>
            <a:ext cx="4000528" cy="3571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t>提案手法</a:t>
            </a:r>
            <a:endParaRPr kumimoji="1" lang="ja-JP" altLang="en-US"/>
          </a:p>
        </p:txBody>
      </p:sp>
      <p:sp>
        <p:nvSpPr>
          <p:cNvPr id="15" name="テキスト ボックス 14"/>
          <p:cNvSpPr txBox="1"/>
          <p:nvPr/>
        </p:nvSpPr>
        <p:spPr>
          <a:xfrm>
            <a:off x="714348" y="3357562"/>
            <a:ext cx="3500462" cy="2643206"/>
          </a:xfrm>
          <a:prstGeom prst="rect">
            <a:avLst/>
          </a:prstGeom>
          <a:noFill/>
        </p:spPr>
        <p:txBody>
          <a:bodyPr wrap="square" rtlCol="0">
            <a:spAutoFit/>
          </a:bodyPr>
          <a:lstStyle/>
          <a:p>
            <a:pPr>
              <a:buFont typeface="Arial" pitchFamily="34" charset="0"/>
              <a:buChar char="•"/>
            </a:pPr>
            <a:r>
              <a:rPr kumimoji="1" lang="ja-JP" altLang="en-US" sz="2000" smtClean="0"/>
              <a:t>メソッド名のみで</a:t>
            </a:r>
            <a:r>
              <a:rPr lang="ja-JP" altLang="en-US" sz="2000" smtClean="0"/>
              <a:t>パターン違反検出</a:t>
            </a:r>
            <a:endParaRPr kumimoji="1" lang="en-US" altLang="ja-JP" sz="2000" smtClean="0"/>
          </a:p>
          <a:p>
            <a:r>
              <a:rPr lang="ja-JP" altLang="en-US" sz="2000" smtClean="0"/>
              <a:t>⇒同一メソッドと判断</a:t>
            </a:r>
            <a:endParaRPr lang="en-US" altLang="ja-JP" sz="2000" smtClean="0"/>
          </a:p>
          <a:p>
            <a:endParaRPr kumimoji="1" lang="en-US" altLang="ja-JP" sz="2000" smtClean="0"/>
          </a:p>
          <a:p>
            <a:r>
              <a:rPr kumimoji="1" lang="en-US" altLang="ja-JP" sz="2000" smtClean="0"/>
              <a:t>x.piyo()</a:t>
            </a:r>
            <a:r>
              <a:rPr kumimoji="1" lang="ja-JP" altLang="en-US" sz="2000" smtClean="0"/>
              <a:t> は欠陥である可能性があるにもかかわらずパターン違反として検出されず</a:t>
            </a:r>
            <a:r>
              <a:rPr kumimoji="1" lang="en-US" altLang="ja-JP" sz="2000" smtClean="0"/>
              <a:t>,</a:t>
            </a:r>
            <a:r>
              <a:rPr kumimoji="1" lang="ja-JP" altLang="en-US" sz="2000" smtClean="0"/>
              <a:t> 検出漏れが起こる</a:t>
            </a:r>
            <a:endParaRPr kumimoji="1" lang="ja-JP" altLang="en-US" sz="2000"/>
          </a:p>
        </p:txBody>
      </p:sp>
      <p:sp>
        <p:nvSpPr>
          <p:cNvPr id="16" name="テキスト ボックス 15"/>
          <p:cNvSpPr txBox="1"/>
          <p:nvPr/>
        </p:nvSpPr>
        <p:spPr>
          <a:xfrm>
            <a:off x="4857752" y="3357562"/>
            <a:ext cx="3571900" cy="1938992"/>
          </a:xfrm>
          <a:prstGeom prst="rect">
            <a:avLst/>
          </a:prstGeom>
          <a:noFill/>
        </p:spPr>
        <p:txBody>
          <a:bodyPr wrap="square" rtlCol="0">
            <a:spAutoFit/>
          </a:bodyPr>
          <a:lstStyle/>
          <a:p>
            <a:pPr>
              <a:buFont typeface="Arial" pitchFamily="34" charset="0"/>
              <a:buChar char="•"/>
            </a:pPr>
            <a:r>
              <a:rPr lang="ja-JP" altLang="en-US" sz="2000" smtClean="0"/>
              <a:t>メソッド呼び出しに関連の型を考慮</a:t>
            </a:r>
            <a:endParaRPr lang="en-US" altLang="ja-JP" sz="2000" smtClean="0"/>
          </a:p>
          <a:p>
            <a:r>
              <a:rPr kumimoji="1" lang="ja-JP" altLang="en-US" sz="2000" smtClean="0"/>
              <a:t>⇒異なる</a:t>
            </a:r>
            <a:r>
              <a:rPr lang="ja-JP" altLang="en-US" sz="2000" smtClean="0"/>
              <a:t>メソッド</a:t>
            </a:r>
            <a:r>
              <a:rPr kumimoji="1" lang="ja-JP" altLang="en-US" sz="2000" smtClean="0"/>
              <a:t>と認識</a:t>
            </a:r>
            <a:endParaRPr kumimoji="1" lang="en-US" altLang="ja-JP" sz="2000" smtClean="0"/>
          </a:p>
          <a:p>
            <a:endParaRPr lang="en-US" altLang="ja-JP" sz="2000" smtClean="0"/>
          </a:p>
          <a:p>
            <a:r>
              <a:rPr kumimoji="1" lang="en-US" altLang="ja-JP" sz="2000" smtClean="0"/>
              <a:t>x.piyo()</a:t>
            </a:r>
            <a:r>
              <a:rPr kumimoji="1" lang="ja-JP" altLang="en-US" sz="2000" smtClean="0"/>
              <a:t> をパターン違反として検出できる</a:t>
            </a:r>
            <a:endParaRPr kumimoji="1" lang="en-US" altLang="ja-JP" sz="2000" smtClean="0"/>
          </a:p>
        </p:txBody>
      </p:sp>
      <p:sp>
        <p:nvSpPr>
          <p:cNvPr id="26" name="メモ 25"/>
          <p:cNvSpPr/>
          <p:nvPr/>
        </p:nvSpPr>
        <p:spPr>
          <a:xfrm>
            <a:off x="5072066" y="2071678"/>
            <a:ext cx="1357322"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mtClean="0">
                <a:solidFill>
                  <a:srgbClr val="00B050"/>
                </a:solidFill>
                <a:latin typeface="Consolas" pitchFamily="49" charset="0"/>
              </a:rPr>
              <a:t>a.</a:t>
            </a:r>
            <a:r>
              <a:rPr lang="en-US" altLang="ja-JP" smtClean="0">
                <a:solidFill>
                  <a:srgbClr val="FF0000"/>
                </a:solidFill>
                <a:latin typeface="Consolas" pitchFamily="49" charset="0"/>
              </a:rPr>
              <a:t>hoge</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rgbClr val="00B050"/>
                </a:solidFill>
                <a:latin typeface="Consolas" pitchFamily="49" charset="0"/>
              </a:rPr>
              <a:t>a.</a:t>
            </a:r>
            <a:r>
              <a:rPr lang="en-US" altLang="ja-JP" smtClean="0">
                <a:solidFill>
                  <a:srgbClr val="FF0000"/>
                </a:solidFill>
                <a:latin typeface="Consolas" pitchFamily="49" charset="0"/>
              </a:rPr>
              <a:t>piyo()</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27" name="メモ 26"/>
          <p:cNvSpPr/>
          <p:nvPr/>
        </p:nvSpPr>
        <p:spPr>
          <a:xfrm>
            <a:off x="5000628" y="2000240"/>
            <a:ext cx="1357322"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mtClean="0">
                <a:solidFill>
                  <a:srgbClr val="00B050"/>
                </a:solidFill>
                <a:latin typeface="Consolas" pitchFamily="49" charset="0"/>
              </a:rPr>
              <a:t>a.</a:t>
            </a:r>
            <a:r>
              <a:rPr lang="en-US" altLang="ja-JP" smtClean="0">
                <a:solidFill>
                  <a:srgbClr val="FF0000"/>
                </a:solidFill>
                <a:latin typeface="Consolas" pitchFamily="49" charset="0"/>
              </a:rPr>
              <a:t>hoge</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rgbClr val="00B050"/>
                </a:solidFill>
                <a:latin typeface="Consolas" pitchFamily="49" charset="0"/>
              </a:rPr>
              <a:t>a.</a:t>
            </a:r>
            <a:r>
              <a:rPr lang="en-US" altLang="ja-JP" smtClean="0">
                <a:solidFill>
                  <a:srgbClr val="FF0000"/>
                </a:solidFill>
                <a:latin typeface="Consolas" pitchFamily="49" charset="0"/>
              </a:rPr>
              <a:t>piyo()</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28" name="メモ 27"/>
          <p:cNvSpPr/>
          <p:nvPr/>
        </p:nvSpPr>
        <p:spPr>
          <a:xfrm>
            <a:off x="4929190" y="1928802"/>
            <a:ext cx="1357322"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mtClean="0">
                <a:solidFill>
                  <a:srgbClr val="00B050"/>
                </a:solidFill>
                <a:latin typeface="Consolas" pitchFamily="49" charset="0"/>
              </a:rPr>
              <a:t>a.</a:t>
            </a:r>
            <a:r>
              <a:rPr lang="en-US" altLang="ja-JP" smtClean="0">
                <a:solidFill>
                  <a:srgbClr val="FF0000"/>
                </a:solidFill>
                <a:latin typeface="Consolas" pitchFamily="49" charset="0"/>
              </a:rPr>
              <a:t>hoge</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rgbClr val="00B050"/>
                </a:solidFill>
                <a:latin typeface="Consolas" pitchFamily="49" charset="0"/>
              </a:rPr>
              <a:t>a.</a:t>
            </a:r>
            <a:r>
              <a:rPr lang="en-US" altLang="ja-JP" smtClean="0">
                <a:solidFill>
                  <a:srgbClr val="FF0000"/>
                </a:solidFill>
                <a:latin typeface="Consolas" pitchFamily="49" charset="0"/>
              </a:rPr>
              <a:t>piyo()</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29" name="メモ 28"/>
          <p:cNvSpPr/>
          <p:nvPr/>
        </p:nvSpPr>
        <p:spPr>
          <a:xfrm>
            <a:off x="2643174" y="1928802"/>
            <a:ext cx="1357322"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mtClean="0">
                <a:solidFill>
                  <a:schemeClr val="tx1"/>
                </a:solidFill>
                <a:latin typeface="Consolas" pitchFamily="49" charset="0"/>
              </a:rPr>
              <a:t>a.</a:t>
            </a:r>
            <a:r>
              <a:rPr lang="en-US" altLang="ja-JP" smtClean="0">
                <a:solidFill>
                  <a:srgbClr val="FF0000"/>
                </a:solidFill>
                <a:latin typeface="Consolas" pitchFamily="49" charset="0"/>
              </a:rPr>
              <a:t>hoge</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x.</a:t>
            </a:r>
            <a:r>
              <a:rPr lang="en-US" altLang="ja-JP" smtClean="0">
                <a:solidFill>
                  <a:srgbClr val="FF0000"/>
                </a:solidFill>
                <a:latin typeface="Consolas" pitchFamily="49" charset="0"/>
              </a:rPr>
              <a:t>piyo()</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30" name="メモ 29"/>
          <p:cNvSpPr/>
          <p:nvPr/>
        </p:nvSpPr>
        <p:spPr>
          <a:xfrm>
            <a:off x="1000100" y="2071678"/>
            <a:ext cx="1357322"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mtClean="0">
                <a:solidFill>
                  <a:srgbClr val="00B050"/>
                </a:solidFill>
                <a:latin typeface="Consolas" pitchFamily="49" charset="0"/>
              </a:rPr>
              <a:t>a.</a:t>
            </a:r>
            <a:r>
              <a:rPr lang="en-US" altLang="ja-JP" smtClean="0">
                <a:solidFill>
                  <a:srgbClr val="FF0000"/>
                </a:solidFill>
                <a:latin typeface="Consolas" pitchFamily="49" charset="0"/>
              </a:rPr>
              <a:t>hoge</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rgbClr val="00B050"/>
                </a:solidFill>
                <a:latin typeface="Consolas" pitchFamily="49" charset="0"/>
              </a:rPr>
              <a:t>a.</a:t>
            </a:r>
            <a:r>
              <a:rPr lang="en-US" altLang="ja-JP" smtClean="0">
                <a:solidFill>
                  <a:srgbClr val="FF0000"/>
                </a:solidFill>
                <a:latin typeface="Consolas" pitchFamily="49" charset="0"/>
              </a:rPr>
              <a:t>piyo()</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31" name="メモ 30"/>
          <p:cNvSpPr/>
          <p:nvPr/>
        </p:nvSpPr>
        <p:spPr>
          <a:xfrm>
            <a:off x="928662" y="2000240"/>
            <a:ext cx="1357322"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mtClean="0">
                <a:solidFill>
                  <a:srgbClr val="00B050"/>
                </a:solidFill>
                <a:latin typeface="Consolas" pitchFamily="49" charset="0"/>
              </a:rPr>
              <a:t>a.</a:t>
            </a:r>
            <a:r>
              <a:rPr lang="en-US" altLang="ja-JP" smtClean="0">
                <a:solidFill>
                  <a:srgbClr val="FF0000"/>
                </a:solidFill>
                <a:latin typeface="Consolas" pitchFamily="49" charset="0"/>
              </a:rPr>
              <a:t>hoge</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rgbClr val="00B050"/>
                </a:solidFill>
                <a:latin typeface="Consolas" pitchFamily="49" charset="0"/>
              </a:rPr>
              <a:t>a.</a:t>
            </a:r>
            <a:r>
              <a:rPr lang="en-US" altLang="ja-JP" smtClean="0">
                <a:solidFill>
                  <a:srgbClr val="FF0000"/>
                </a:solidFill>
                <a:latin typeface="Consolas" pitchFamily="49" charset="0"/>
              </a:rPr>
              <a:t>piyo()</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32" name="メモ 31"/>
          <p:cNvSpPr/>
          <p:nvPr/>
        </p:nvSpPr>
        <p:spPr>
          <a:xfrm>
            <a:off x="857224" y="1928802"/>
            <a:ext cx="1357322"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a.</a:t>
            </a:r>
            <a:r>
              <a:rPr lang="en-US" altLang="ja-JP" smtClean="0">
                <a:solidFill>
                  <a:srgbClr val="FF0000"/>
                </a:solidFill>
                <a:latin typeface="Consolas" pitchFamily="49" charset="0"/>
              </a:rPr>
              <a:t>hoge</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piyo()</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33" name="角丸四角形吹き出し 32"/>
          <p:cNvSpPr/>
          <p:nvPr/>
        </p:nvSpPr>
        <p:spPr>
          <a:xfrm>
            <a:off x="357158" y="2071678"/>
            <a:ext cx="642942" cy="357190"/>
          </a:xfrm>
          <a:prstGeom prst="wedgeRoundRectCallout">
            <a:avLst>
              <a:gd name="adj1" fmla="val 38908"/>
              <a:gd name="adj2" fmla="val 8333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mtClean="0"/>
              <a:t>型</a:t>
            </a:r>
            <a:r>
              <a:rPr kumimoji="1" lang="en-US" altLang="ja-JP" smtClean="0"/>
              <a:t>A</a:t>
            </a:r>
            <a:endParaRPr kumimoji="1" lang="ja-JP" altLang="en-US"/>
          </a:p>
        </p:txBody>
      </p:sp>
      <p:sp>
        <p:nvSpPr>
          <p:cNvPr id="34" name="角丸四角形吹き出し 33"/>
          <p:cNvSpPr/>
          <p:nvPr/>
        </p:nvSpPr>
        <p:spPr>
          <a:xfrm>
            <a:off x="2143108" y="1500174"/>
            <a:ext cx="642942" cy="357190"/>
          </a:xfrm>
          <a:prstGeom prst="wedgeRoundRectCallout">
            <a:avLst>
              <a:gd name="adj1" fmla="val 38908"/>
              <a:gd name="adj2" fmla="val 8333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mtClean="0"/>
              <a:t>型</a:t>
            </a:r>
            <a:r>
              <a:rPr kumimoji="1" lang="en-US" altLang="ja-JP" smtClean="0"/>
              <a:t>A</a:t>
            </a:r>
            <a:endParaRPr kumimoji="1" lang="ja-JP" altLang="en-US"/>
          </a:p>
        </p:txBody>
      </p:sp>
      <p:sp>
        <p:nvSpPr>
          <p:cNvPr id="25" name="角丸四角形吹き出し 24"/>
          <p:cNvSpPr/>
          <p:nvPr/>
        </p:nvSpPr>
        <p:spPr>
          <a:xfrm>
            <a:off x="357158" y="1500174"/>
            <a:ext cx="642942" cy="357190"/>
          </a:xfrm>
          <a:prstGeom prst="wedgeRoundRectCallout">
            <a:avLst>
              <a:gd name="adj1" fmla="val 38908"/>
              <a:gd name="adj2" fmla="val 8333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mtClean="0"/>
              <a:t>型</a:t>
            </a:r>
            <a:r>
              <a:rPr kumimoji="1" lang="en-US" altLang="ja-JP" smtClean="0"/>
              <a:t>A</a:t>
            </a:r>
            <a:endParaRPr kumimoji="1" lang="ja-JP" altLang="en-US"/>
          </a:p>
        </p:txBody>
      </p:sp>
      <p:sp>
        <p:nvSpPr>
          <p:cNvPr id="35" name="角丸四角形吹き出し 34"/>
          <p:cNvSpPr/>
          <p:nvPr/>
        </p:nvSpPr>
        <p:spPr>
          <a:xfrm>
            <a:off x="2143108" y="2071678"/>
            <a:ext cx="642942" cy="357190"/>
          </a:xfrm>
          <a:prstGeom prst="wedgeRoundRectCallout">
            <a:avLst>
              <a:gd name="adj1" fmla="val 38908"/>
              <a:gd name="adj2" fmla="val 8333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mtClean="0"/>
              <a:t>型</a:t>
            </a:r>
            <a:r>
              <a:rPr lang="en-US" altLang="ja-JP" smtClean="0"/>
              <a:t>X</a:t>
            </a:r>
            <a:endParaRPr kumimoji="1" lang="ja-JP" altLang="en-US"/>
          </a:p>
        </p:txBody>
      </p:sp>
      <p:sp>
        <p:nvSpPr>
          <p:cNvPr id="36" name="角丸四角形吹き出し 35"/>
          <p:cNvSpPr/>
          <p:nvPr/>
        </p:nvSpPr>
        <p:spPr>
          <a:xfrm>
            <a:off x="4429124" y="2071678"/>
            <a:ext cx="642942" cy="357190"/>
          </a:xfrm>
          <a:prstGeom prst="wedgeRoundRectCallout">
            <a:avLst>
              <a:gd name="adj1" fmla="val 38908"/>
              <a:gd name="adj2" fmla="val 8333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mtClean="0"/>
              <a:t>型</a:t>
            </a:r>
            <a:r>
              <a:rPr kumimoji="1" lang="en-US" altLang="ja-JP" smtClean="0"/>
              <a:t>A</a:t>
            </a:r>
            <a:endParaRPr kumimoji="1" lang="ja-JP" altLang="en-US"/>
          </a:p>
        </p:txBody>
      </p:sp>
      <p:sp>
        <p:nvSpPr>
          <p:cNvPr id="37" name="角丸四角形吹き出し 36"/>
          <p:cNvSpPr/>
          <p:nvPr/>
        </p:nvSpPr>
        <p:spPr>
          <a:xfrm>
            <a:off x="6215074" y="1500174"/>
            <a:ext cx="642942" cy="357190"/>
          </a:xfrm>
          <a:prstGeom prst="wedgeRoundRectCallout">
            <a:avLst>
              <a:gd name="adj1" fmla="val 38908"/>
              <a:gd name="adj2" fmla="val 8333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mtClean="0"/>
              <a:t>型</a:t>
            </a:r>
            <a:r>
              <a:rPr kumimoji="1" lang="en-US" altLang="ja-JP" smtClean="0"/>
              <a:t>A</a:t>
            </a:r>
            <a:endParaRPr kumimoji="1" lang="ja-JP" altLang="en-US"/>
          </a:p>
        </p:txBody>
      </p:sp>
      <p:sp>
        <p:nvSpPr>
          <p:cNvPr id="38" name="角丸四角形吹き出し 37"/>
          <p:cNvSpPr/>
          <p:nvPr/>
        </p:nvSpPr>
        <p:spPr>
          <a:xfrm>
            <a:off x="4429124" y="1500174"/>
            <a:ext cx="642942" cy="357190"/>
          </a:xfrm>
          <a:prstGeom prst="wedgeRoundRectCallout">
            <a:avLst>
              <a:gd name="adj1" fmla="val 38908"/>
              <a:gd name="adj2" fmla="val 8333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mtClean="0"/>
              <a:t>型</a:t>
            </a:r>
            <a:r>
              <a:rPr kumimoji="1" lang="en-US" altLang="ja-JP" smtClean="0"/>
              <a:t>A</a:t>
            </a:r>
            <a:endParaRPr kumimoji="1" lang="ja-JP" altLang="en-US"/>
          </a:p>
        </p:txBody>
      </p:sp>
      <p:sp>
        <p:nvSpPr>
          <p:cNvPr id="39" name="角丸四角形吹き出し 38"/>
          <p:cNvSpPr/>
          <p:nvPr/>
        </p:nvSpPr>
        <p:spPr>
          <a:xfrm>
            <a:off x="6215074" y="2071678"/>
            <a:ext cx="642942" cy="357190"/>
          </a:xfrm>
          <a:prstGeom prst="wedgeRoundRectCallout">
            <a:avLst>
              <a:gd name="adj1" fmla="val 38908"/>
              <a:gd name="adj2" fmla="val 8333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t>型</a:t>
            </a:r>
            <a:r>
              <a:rPr lang="en-US" altLang="ja-JP" smtClean="0"/>
              <a:t>X</a:t>
            </a:r>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1000"/>
                                        <p:tgtEl>
                                          <p:spTgt spid="38"/>
                                        </p:tgtEl>
                                      </p:cBhvr>
                                    </p:animEffect>
                                    <p:anim calcmode="lin" valueType="num">
                                      <p:cBhvr>
                                        <p:cTn id="30" dur="1000" fill="hold"/>
                                        <p:tgtEl>
                                          <p:spTgt spid="38"/>
                                        </p:tgtEl>
                                        <p:attrNameLst>
                                          <p:attrName>ppt_x</p:attrName>
                                        </p:attrNameLst>
                                      </p:cBhvr>
                                      <p:tavLst>
                                        <p:tav tm="0">
                                          <p:val>
                                            <p:strVal val="#ppt_x"/>
                                          </p:val>
                                        </p:tav>
                                        <p:tav tm="100000">
                                          <p:val>
                                            <p:strVal val="#ppt_x"/>
                                          </p:val>
                                        </p:tav>
                                      </p:tavLst>
                                    </p:anim>
                                    <p:anim calcmode="lin" valueType="num">
                                      <p:cBhvr>
                                        <p:cTn id="31" dur="1000" fill="hold"/>
                                        <p:tgtEl>
                                          <p:spTgt spid="3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5" grpId="0" animBg="1"/>
      <p:bldP spid="35" grpId="0" animBg="1"/>
      <p:bldP spid="36" grpId="0" animBg="1"/>
      <p:bldP spid="37" grpId="0" animBg="1"/>
      <p:bldP spid="38" grpId="0" animBg="1"/>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実験対象と設定項目</a:t>
            </a:r>
            <a:endParaRPr kumimoji="1" lang="ja-JP" altLang="en-US"/>
          </a:p>
        </p:txBody>
      </p:sp>
      <p:sp>
        <p:nvSpPr>
          <p:cNvPr id="7" name="コンテンツ プレースホルダ 6"/>
          <p:cNvSpPr>
            <a:spLocks noGrp="1"/>
          </p:cNvSpPr>
          <p:nvPr>
            <p:ph idx="1"/>
          </p:nvPr>
        </p:nvSpPr>
        <p:spPr/>
        <p:txBody>
          <a:bodyPr/>
          <a:lstStyle/>
          <a:p>
            <a:r>
              <a:rPr lang="ja-JP" altLang="en-US" smtClean="0"/>
              <a:t>対象</a:t>
            </a:r>
            <a:r>
              <a:rPr lang="en-US" altLang="ja-JP" smtClean="0"/>
              <a:t>:</a:t>
            </a:r>
            <a:r>
              <a:rPr lang="ja-JP" altLang="en-US" smtClean="0"/>
              <a:t> </a:t>
            </a:r>
            <a:r>
              <a:rPr lang="en-US" altLang="ja-JP" smtClean="0"/>
              <a:t>Eclipse</a:t>
            </a:r>
            <a:r>
              <a:rPr lang="ja-JP" altLang="en-US" smtClean="0"/>
              <a:t> </a:t>
            </a:r>
            <a:r>
              <a:rPr lang="en-US" altLang="ja-JP" smtClean="0"/>
              <a:t>JDT(Java Development Tools)</a:t>
            </a:r>
          </a:p>
          <a:p>
            <a:r>
              <a:rPr kumimoji="1" lang="ja-JP" altLang="en-US" smtClean="0"/>
              <a:t>信頼度</a:t>
            </a:r>
            <a:r>
              <a:rPr kumimoji="1" lang="en-US" altLang="ja-JP" smtClean="0"/>
              <a:t>C</a:t>
            </a:r>
            <a:r>
              <a:rPr kumimoji="1" lang="ja-JP" altLang="en-US" smtClean="0"/>
              <a:t>の閾値</a:t>
            </a:r>
            <a:r>
              <a:rPr kumimoji="1" lang="en-US" altLang="ja-JP" smtClean="0"/>
              <a:t>:</a:t>
            </a:r>
            <a:r>
              <a:rPr lang="ja-JP" altLang="en-US" smtClean="0"/>
              <a:t> </a:t>
            </a:r>
            <a:r>
              <a:rPr lang="en-US" altLang="ja-JP" smtClean="0"/>
              <a:t>0.8</a:t>
            </a:r>
            <a:endParaRPr kumimoji="1" lang="ja-JP" altLang="en-US"/>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28</a:t>
            </a:fld>
            <a:endParaRPr kumimoji="1" lang="ja-JP" alt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提案手法により期待できる効果</a:t>
            </a:r>
            <a:r>
              <a:rPr kumimoji="1" lang="en-US" altLang="ja-JP" smtClean="0"/>
              <a:t>(2/2)</a:t>
            </a:r>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29</a:t>
            </a:fld>
            <a:endParaRPr kumimoji="1" lang="ja-JP" altLang="en-US"/>
          </a:p>
        </p:txBody>
      </p:sp>
      <p:sp>
        <p:nvSpPr>
          <p:cNvPr id="7" name="角丸四角形 6"/>
          <p:cNvSpPr/>
          <p:nvPr/>
        </p:nvSpPr>
        <p:spPr>
          <a:xfrm>
            <a:off x="4643438" y="1357298"/>
            <a:ext cx="4000528" cy="4786346"/>
          </a:xfrm>
          <a:prstGeom prst="roundRect">
            <a:avLst>
              <a:gd name="adj" fmla="val 7444"/>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00034" y="1357298"/>
            <a:ext cx="3929090" cy="4786346"/>
          </a:xfrm>
          <a:prstGeom prst="roundRect">
            <a:avLst>
              <a:gd name="adj" fmla="val 85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00034" y="1357298"/>
            <a:ext cx="3929090"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既存手法</a:t>
            </a:r>
            <a:endParaRPr kumimoji="1" lang="ja-JP" altLang="en-US"/>
          </a:p>
        </p:txBody>
      </p:sp>
      <p:sp>
        <p:nvSpPr>
          <p:cNvPr id="11" name="メモ 10"/>
          <p:cNvSpPr/>
          <p:nvPr/>
        </p:nvSpPr>
        <p:spPr>
          <a:xfrm>
            <a:off x="3214678" y="2000240"/>
            <a:ext cx="114300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a.</a:t>
            </a:r>
            <a:r>
              <a:rPr lang="en-US" altLang="ja-JP" smtClean="0">
                <a:solidFill>
                  <a:srgbClr val="FF0000"/>
                </a:solidFill>
              </a:rPr>
              <a:t>open</a:t>
            </a:r>
            <a:r>
              <a:rPr kumimoji="1" lang="en-US" altLang="ja-JP" smtClean="0">
                <a:solidFill>
                  <a:srgbClr val="FF0000"/>
                </a:solidFill>
              </a:rPr>
              <a:t>()</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chemeClr val="tx1"/>
                </a:solidFill>
              </a:rPr>
              <a:t>a.</a:t>
            </a:r>
            <a:r>
              <a:rPr lang="en-US" altLang="ja-JP" smtClean="0">
                <a:solidFill>
                  <a:srgbClr val="FF0000"/>
                </a:solidFill>
              </a:rPr>
              <a:t>close()</a:t>
            </a:r>
            <a:r>
              <a:rPr lang="en-US" altLang="ja-JP" smtClean="0">
                <a:solidFill>
                  <a:schemeClr val="tx1"/>
                </a:solidFill>
              </a:rPr>
              <a:t>;</a:t>
            </a:r>
          </a:p>
        </p:txBody>
      </p:sp>
      <p:sp>
        <p:nvSpPr>
          <p:cNvPr id="13" name="メモ 12"/>
          <p:cNvSpPr/>
          <p:nvPr/>
        </p:nvSpPr>
        <p:spPr>
          <a:xfrm>
            <a:off x="7358082" y="2000240"/>
            <a:ext cx="1214446"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rgbClr val="00B050"/>
                </a:solidFill>
              </a:rPr>
              <a:t>a.</a:t>
            </a:r>
            <a:r>
              <a:rPr lang="en-US" altLang="ja-JP" smtClean="0">
                <a:solidFill>
                  <a:srgbClr val="FF0000"/>
                </a:solidFill>
              </a:rPr>
              <a:t>open</a:t>
            </a:r>
            <a:r>
              <a:rPr kumimoji="1" lang="en-US" altLang="ja-JP" smtClean="0">
                <a:solidFill>
                  <a:srgbClr val="FF0000"/>
                </a:solidFill>
              </a:rPr>
              <a:t> ()</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rgbClr val="00B050"/>
                </a:solidFill>
              </a:rPr>
              <a:t>a.</a:t>
            </a:r>
            <a:r>
              <a:rPr lang="en-US" altLang="ja-JP" smtClean="0">
                <a:solidFill>
                  <a:srgbClr val="FF0000"/>
                </a:solidFill>
              </a:rPr>
              <a:t>close ()</a:t>
            </a:r>
            <a:r>
              <a:rPr lang="en-US" altLang="ja-JP" smtClean="0">
                <a:solidFill>
                  <a:schemeClr val="tx1"/>
                </a:solidFill>
              </a:rPr>
              <a:t>;</a:t>
            </a:r>
            <a:endParaRPr kumimoji="1" lang="en-US" altLang="ja-JP" smtClean="0">
              <a:solidFill>
                <a:schemeClr val="tx1"/>
              </a:solidFill>
            </a:endParaRPr>
          </a:p>
        </p:txBody>
      </p:sp>
      <p:sp>
        <p:nvSpPr>
          <p:cNvPr id="14" name="角丸四角形 13"/>
          <p:cNvSpPr/>
          <p:nvPr/>
        </p:nvSpPr>
        <p:spPr>
          <a:xfrm>
            <a:off x="4643438" y="1357298"/>
            <a:ext cx="4000528" cy="3571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t>提案手法</a:t>
            </a:r>
            <a:endParaRPr kumimoji="1" lang="ja-JP" altLang="en-US"/>
          </a:p>
        </p:txBody>
      </p:sp>
      <p:sp>
        <p:nvSpPr>
          <p:cNvPr id="15" name="テキスト ボックス 14"/>
          <p:cNvSpPr txBox="1"/>
          <p:nvPr/>
        </p:nvSpPr>
        <p:spPr>
          <a:xfrm>
            <a:off x="714348" y="3500438"/>
            <a:ext cx="3500462" cy="3179981"/>
          </a:xfrm>
          <a:prstGeom prst="rect">
            <a:avLst/>
          </a:prstGeom>
          <a:noFill/>
        </p:spPr>
        <p:txBody>
          <a:bodyPr wrap="square" rtlCol="0">
            <a:spAutoFit/>
          </a:bodyPr>
          <a:lstStyle/>
          <a:p>
            <a:r>
              <a:rPr lang="ja-JP" altLang="en-US" smtClean="0"/>
              <a:t>･</a:t>
            </a:r>
            <a:r>
              <a:rPr kumimoji="1" lang="en-US" altLang="ja-JP" sz="2000" smtClean="0"/>
              <a:t>x.open(), x.close()</a:t>
            </a:r>
            <a:r>
              <a:rPr kumimoji="1" lang="ja-JP" altLang="en-US" sz="2000" smtClean="0"/>
              <a:t> </a:t>
            </a:r>
            <a:r>
              <a:rPr lang="ja-JP" altLang="en-US" sz="2000" smtClean="0"/>
              <a:t>をサブパターンと誤認識</a:t>
            </a:r>
            <a:endParaRPr lang="en-US" altLang="ja-JP" sz="2000" smtClean="0"/>
          </a:p>
          <a:p>
            <a:endParaRPr lang="en-US" altLang="ja-JP" sz="2000" smtClean="0"/>
          </a:p>
          <a:p>
            <a:r>
              <a:rPr lang="ja-JP" altLang="en-US" sz="2000" smtClean="0"/>
              <a:t>⇒相関ルールの信頼度が低下</a:t>
            </a:r>
            <a:endParaRPr lang="en-US" altLang="ja-JP" sz="2000" smtClean="0"/>
          </a:p>
          <a:p>
            <a:endParaRPr lang="en-US" altLang="ja-JP" sz="2000" smtClean="0"/>
          </a:p>
          <a:p>
            <a:r>
              <a:rPr lang="ja-JP" altLang="en-US" sz="2000" smtClean="0"/>
              <a:t>⇒</a:t>
            </a:r>
            <a:r>
              <a:rPr lang="en-US" altLang="ja-JP" sz="2000" smtClean="0"/>
              <a:t>a.open(), a.close()</a:t>
            </a:r>
            <a:r>
              <a:rPr lang="ja-JP" altLang="en-US" sz="2000" smtClean="0"/>
              <a:t>がパターン違反として検出されず</a:t>
            </a:r>
            <a:r>
              <a:rPr lang="en-US" altLang="ja-JP" sz="2000" smtClean="0"/>
              <a:t>,</a:t>
            </a:r>
            <a:r>
              <a:rPr lang="ja-JP" altLang="en-US" sz="2000" smtClean="0"/>
              <a:t> 検出漏れが起こる</a:t>
            </a:r>
            <a:endParaRPr lang="en-US" altLang="ja-JP" sz="2000" smtClean="0"/>
          </a:p>
          <a:p>
            <a:endParaRPr kumimoji="1" lang="en-US" altLang="ja-JP" smtClean="0"/>
          </a:p>
          <a:p>
            <a:endParaRPr kumimoji="1" lang="ja-JP" altLang="en-US"/>
          </a:p>
        </p:txBody>
      </p:sp>
      <p:sp>
        <p:nvSpPr>
          <p:cNvPr id="16" name="テキスト ボックス 15"/>
          <p:cNvSpPr txBox="1"/>
          <p:nvPr/>
        </p:nvSpPr>
        <p:spPr>
          <a:xfrm>
            <a:off x="4857752" y="3500438"/>
            <a:ext cx="3429024" cy="2554545"/>
          </a:xfrm>
          <a:prstGeom prst="rect">
            <a:avLst/>
          </a:prstGeom>
          <a:noFill/>
        </p:spPr>
        <p:txBody>
          <a:bodyPr wrap="square" rtlCol="0">
            <a:spAutoFit/>
          </a:bodyPr>
          <a:lstStyle/>
          <a:p>
            <a:r>
              <a:rPr lang="ja-JP" altLang="en-US" sz="2000" smtClean="0"/>
              <a:t>･</a:t>
            </a:r>
            <a:r>
              <a:rPr lang="en-US" altLang="ja-JP" sz="2000" smtClean="0"/>
              <a:t>x.open(),x.close()</a:t>
            </a:r>
            <a:r>
              <a:rPr lang="ja-JP" altLang="en-US" sz="2000" smtClean="0"/>
              <a:t>を別のパターンと認識</a:t>
            </a:r>
            <a:endParaRPr lang="en-US" altLang="ja-JP" sz="2000" smtClean="0"/>
          </a:p>
          <a:p>
            <a:endParaRPr lang="en-US" altLang="ja-JP" sz="2000" smtClean="0"/>
          </a:p>
          <a:p>
            <a:r>
              <a:rPr lang="ja-JP" altLang="en-US" sz="2000" smtClean="0"/>
              <a:t>⇒</a:t>
            </a:r>
            <a:r>
              <a:rPr lang="en-US" altLang="ja-JP" sz="2000" smtClean="0"/>
              <a:t>a.open(), a</a:t>
            </a:r>
            <a:r>
              <a:rPr kumimoji="1" lang="en-US" altLang="ja-JP" sz="2000" smtClean="0"/>
              <a:t>.close()</a:t>
            </a:r>
            <a:r>
              <a:rPr kumimoji="1" lang="ja-JP" altLang="en-US" sz="2000" smtClean="0"/>
              <a:t> をパターン違反として検出できる</a:t>
            </a:r>
            <a:endParaRPr kumimoji="1" lang="en-US" altLang="ja-JP" sz="2000" smtClean="0"/>
          </a:p>
          <a:p>
            <a:endParaRPr lang="en-US" altLang="ja-JP" sz="2000" smtClean="0"/>
          </a:p>
          <a:p>
            <a:endParaRPr kumimoji="1" lang="ja-JP" altLang="en-US" sz="2000"/>
          </a:p>
        </p:txBody>
      </p:sp>
      <p:sp>
        <p:nvSpPr>
          <p:cNvPr id="17" name="メモ 16"/>
          <p:cNvSpPr/>
          <p:nvPr/>
        </p:nvSpPr>
        <p:spPr>
          <a:xfrm>
            <a:off x="714348" y="2143116"/>
            <a:ext cx="114300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a.</a:t>
            </a:r>
            <a:r>
              <a:rPr kumimoji="1" lang="en-US" altLang="ja-JP" smtClean="0">
                <a:solidFill>
                  <a:srgbClr val="FF0000"/>
                </a:solidFill>
              </a:rPr>
              <a:t>open()</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chemeClr val="tx1"/>
                </a:solidFill>
              </a:rPr>
              <a:t>a.</a:t>
            </a:r>
            <a:r>
              <a:rPr lang="en-US" altLang="ja-JP" smtClean="0">
                <a:solidFill>
                  <a:srgbClr val="FF0000"/>
                </a:solidFill>
              </a:rPr>
              <a:t>close()</a:t>
            </a:r>
            <a:r>
              <a:rPr lang="en-US" altLang="ja-JP" smtClean="0">
                <a:solidFill>
                  <a:schemeClr val="tx1"/>
                </a:solidFill>
              </a:rPr>
              <a:t>;</a:t>
            </a:r>
          </a:p>
        </p:txBody>
      </p:sp>
      <p:sp>
        <p:nvSpPr>
          <p:cNvPr id="18" name="メモ 17"/>
          <p:cNvSpPr/>
          <p:nvPr/>
        </p:nvSpPr>
        <p:spPr>
          <a:xfrm>
            <a:off x="642910" y="2071678"/>
            <a:ext cx="114300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a.</a:t>
            </a:r>
            <a:r>
              <a:rPr kumimoji="1" lang="en-US" altLang="ja-JP" smtClean="0">
                <a:solidFill>
                  <a:srgbClr val="FF0000"/>
                </a:solidFill>
              </a:rPr>
              <a:t>open()</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chemeClr val="tx1"/>
                </a:solidFill>
              </a:rPr>
              <a:t>a.</a:t>
            </a:r>
            <a:r>
              <a:rPr lang="en-US" altLang="ja-JP" smtClean="0">
                <a:solidFill>
                  <a:srgbClr val="FF0000"/>
                </a:solidFill>
              </a:rPr>
              <a:t>close()</a:t>
            </a:r>
            <a:r>
              <a:rPr lang="en-US" altLang="ja-JP" smtClean="0">
                <a:solidFill>
                  <a:schemeClr val="tx1"/>
                </a:solidFill>
              </a:rPr>
              <a:t>;</a:t>
            </a:r>
          </a:p>
        </p:txBody>
      </p:sp>
      <p:sp>
        <p:nvSpPr>
          <p:cNvPr id="19" name="メモ 18"/>
          <p:cNvSpPr/>
          <p:nvPr/>
        </p:nvSpPr>
        <p:spPr>
          <a:xfrm>
            <a:off x="571472" y="2000240"/>
            <a:ext cx="114300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a.</a:t>
            </a:r>
            <a:r>
              <a:rPr kumimoji="1" lang="en-US" altLang="ja-JP" smtClean="0">
                <a:solidFill>
                  <a:srgbClr val="FF0000"/>
                </a:solidFill>
              </a:rPr>
              <a:t>open()</a:t>
            </a:r>
            <a:r>
              <a:rPr kumimoji="1" lang="en-US" altLang="ja-JP" smtClean="0">
                <a:solidFill>
                  <a:schemeClr val="tx1"/>
                </a:solidFill>
              </a:rPr>
              <a:t>;</a:t>
            </a:r>
          </a:p>
          <a:p>
            <a:pPr algn="ctr"/>
            <a:r>
              <a:rPr kumimoji="1" lang="en-US" altLang="ja-JP" smtClean="0">
                <a:solidFill>
                  <a:schemeClr val="tx1"/>
                </a:solidFill>
              </a:rPr>
              <a:t>a.</a:t>
            </a:r>
            <a:r>
              <a:rPr kumimoji="1" lang="en-US" altLang="ja-JP" smtClean="0">
                <a:solidFill>
                  <a:srgbClr val="FF0000"/>
                </a:solidFill>
              </a:rPr>
              <a:t>hoge()</a:t>
            </a:r>
            <a:r>
              <a:rPr kumimoji="1" lang="en-US" altLang="ja-JP" smtClean="0">
                <a:solidFill>
                  <a:schemeClr val="tx1"/>
                </a:solidFill>
              </a:rPr>
              <a:t>;</a:t>
            </a:r>
          </a:p>
          <a:p>
            <a:pPr algn="ctr"/>
            <a:r>
              <a:rPr lang="en-US" altLang="ja-JP" smtClean="0">
                <a:solidFill>
                  <a:schemeClr val="tx1"/>
                </a:solidFill>
              </a:rPr>
              <a:t>a.</a:t>
            </a:r>
            <a:r>
              <a:rPr lang="en-US" altLang="ja-JP" smtClean="0">
                <a:solidFill>
                  <a:srgbClr val="FF0000"/>
                </a:solidFill>
              </a:rPr>
              <a:t>close()</a:t>
            </a:r>
            <a:r>
              <a:rPr lang="en-US" altLang="ja-JP" smtClean="0">
                <a:solidFill>
                  <a:schemeClr val="tx1"/>
                </a:solidFill>
              </a:rPr>
              <a:t>;</a:t>
            </a:r>
          </a:p>
        </p:txBody>
      </p:sp>
      <p:sp>
        <p:nvSpPr>
          <p:cNvPr id="21" name="メモ 20"/>
          <p:cNvSpPr/>
          <p:nvPr/>
        </p:nvSpPr>
        <p:spPr>
          <a:xfrm>
            <a:off x="4857752" y="2143116"/>
            <a:ext cx="114300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rgbClr val="00B050"/>
                </a:solidFill>
              </a:rPr>
              <a:t>a.</a:t>
            </a:r>
            <a:r>
              <a:rPr lang="en-US" altLang="ja-JP" smtClean="0">
                <a:solidFill>
                  <a:srgbClr val="FF0000"/>
                </a:solidFill>
              </a:rPr>
              <a:t>open</a:t>
            </a:r>
            <a:r>
              <a:rPr kumimoji="1" lang="en-US" altLang="ja-JP" smtClean="0">
                <a:solidFill>
                  <a:srgbClr val="FF0000"/>
                </a:solidFill>
              </a:rPr>
              <a:t>()</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rgbClr val="00B050"/>
                </a:solidFill>
              </a:rPr>
              <a:t>a.</a:t>
            </a:r>
            <a:r>
              <a:rPr lang="en-US" altLang="ja-JP" smtClean="0">
                <a:solidFill>
                  <a:srgbClr val="FF0000"/>
                </a:solidFill>
              </a:rPr>
              <a:t>close()</a:t>
            </a:r>
            <a:r>
              <a:rPr lang="en-US" altLang="ja-JP" smtClean="0">
                <a:solidFill>
                  <a:schemeClr val="tx1"/>
                </a:solidFill>
              </a:rPr>
              <a:t>;</a:t>
            </a:r>
            <a:endParaRPr kumimoji="1" lang="en-US" altLang="ja-JP" smtClean="0">
              <a:solidFill>
                <a:schemeClr val="tx1"/>
              </a:solidFill>
            </a:endParaRPr>
          </a:p>
        </p:txBody>
      </p:sp>
      <p:sp>
        <p:nvSpPr>
          <p:cNvPr id="22" name="メモ 21"/>
          <p:cNvSpPr/>
          <p:nvPr/>
        </p:nvSpPr>
        <p:spPr>
          <a:xfrm>
            <a:off x="4786314" y="2071678"/>
            <a:ext cx="114300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rgbClr val="00B050"/>
                </a:solidFill>
              </a:rPr>
              <a:t>a.</a:t>
            </a:r>
            <a:r>
              <a:rPr lang="en-US" altLang="ja-JP" smtClean="0">
                <a:solidFill>
                  <a:srgbClr val="FF0000"/>
                </a:solidFill>
              </a:rPr>
              <a:t>open</a:t>
            </a:r>
            <a:r>
              <a:rPr kumimoji="1" lang="en-US" altLang="ja-JP" smtClean="0">
                <a:solidFill>
                  <a:srgbClr val="FF0000"/>
                </a:solidFill>
              </a:rPr>
              <a:t>()</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rgbClr val="00B050"/>
                </a:solidFill>
              </a:rPr>
              <a:t>a.</a:t>
            </a:r>
            <a:r>
              <a:rPr lang="en-US" altLang="ja-JP" smtClean="0">
                <a:solidFill>
                  <a:srgbClr val="FF0000"/>
                </a:solidFill>
              </a:rPr>
              <a:t>close()</a:t>
            </a:r>
            <a:r>
              <a:rPr lang="en-US" altLang="ja-JP" smtClean="0">
                <a:solidFill>
                  <a:schemeClr val="tx1"/>
                </a:solidFill>
              </a:rPr>
              <a:t>;</a:t>
            </a:r>
            <a:endParaRPr kumimoji="1" lang="en-US" altLang="ja-JP" smtClean="0">
              <a:solidFill>
                <a:schemeClr val="tx1"/>
              </a:solidFill>
            </a:endParaRPr>
          </a:p>
        </p:txBody>
      </p:sp>
      <p:sp>
        <p:nvSpPr>
          <p:cNvPr id="23" name="メモ 22"/>
          <p:cNvSpPr/>
          <p:nvPr/>
        </p:nvSpPr>
        <p:spPr>
          <a:xfrm>
            <a:off x="4714876" y="2000240"/>
            <a:ext cx="114300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rgbClr val="00B050"/>
                </a:solidFill>
              </a:rPr>
              <a:t>a.</a:t>
            </a:r>
            <a:r>
              <a:rPr lang="en-US" altLang="ja-JP" smtClean="0">
                <a:solidFill>
                  <a:srgbClr val="FF0000"/>
                </a:solidFill>
              </a:rPr>
              <a:t>open</a:t>
            </a:r>
            <a:r>
              <a:rPr kumimoji="1" lang="en-US" altLang="ja-JP" smtClean="0">
                <a:solidFill>
                  <a:srgbClr val="FF0000"/>
                </a:solidFill>
              </a:rPr>
              <a:t>()</a:t>
            </a:r>
            <a:r>
              <a:rPr kumimoji="1" lang="en-US" altLang="ja-JP" smtClean="0">
                <a:solidFill>
                  <a:schemeClr val="tx1"/>
                </a:solidFill>
              </a:rPr>
              <a:t>;</a:t>
            </a:r>
          </a:p>
          <a:p>
            <a:pPr algn="ctr"/>
            <a:r>
              <a:rPr kumimoji="1" lang="en-US" altLang="ja-JP" smtClean="0">
                <a:solidFill>
                  <a:srgbClr val="00B050"/>
                </a:solidFill>
              </a:rPr>
              <a:t>a.</a:t>
            </a:r>
            <a:r>
              <a:rPr kumimoji="1" lang="en-US" altLang="ja-JP" smtClean="0">
                <a:solidFill>
                  <a:srgbClr val="FF0000"/>
                </a:solidFill>
              </a:rPr>
              <a:t>hoge()</a:t>
            </a:r>
            <a:r>
              <a:rPr kumimoji="1" lang="en-US" altLang="ja-JP" smtClean="0">
                <a:solidFill>
                  <a:schemeClr val="tx1"/>
                </a:solidFill>
              </a:rPr>
              <a:t>;</a:t>
            </a:r>
          </a:p>
          <a:p>
            <a:pPr algn="ctr"/>
            <a:r>
              <a:rPr lang="en-US" altLang="ja-JP" smtClean="0">
                <a:solidFill>
                  <a:srgbClr val="00B050"/>
                </a:solidFill>
              </a:rPr>
              <a:t>a.</a:t>
            </a:r>
            <a:r>
              <a:rPr lang="en-US" altLang="ja-JP" smtClean="0">
                <a:solidFill>
                  <a:srgbClr val="FF0000"/>
                </a:solidFill>
              </a:rPr>
              <a:t>close()</a:t>
            </a:r>
            <a:r>
              <a:rPr lang="en-US" altLang="ja-JP" smtClean="0">
                <a:solidFill>
                  <a:schemeClr val="tx1"/>
                </a:solidFill>
              </a:rPr>
              <a:t>;</a:t>
            </a:r>
            <a:endParaRPr kumimoji="1" lang="en-US" altLang="ja-JP" smtClean="0">
              <a:solidFill>
                <a:schemeClr val="tx1"/>
              </a:solidFill>
            </a:endParaRPr>
          </a:p>
        </p:txBody>
      </p:sp>
      <p:sp>
        <p:nvSpPr>
          <p:cNvPr id="25" name="メモ 24"/>
          <p:cNvSpPr/>
          <p:nvPr/>
        </p:nvSpPr>
        <p:spPr>
          <a:xfrm>
            <a:off x="2000232" y="2143116"/>
            <a:ext cx="114300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a.</a:t>
            </a:r>
            <a:r>
              <a:rPr kumimoji="1" lang="en-US" altLang="ja-JP" smtClean="0">
                <a:solidFill>
                  <a:srgbClr val="FF0000"/>
                </a:solidFill>
              </a:rPr>
              <a:t>open()</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chemeClr val="tx1"/>
                </a:solidFill>
              </a:rPr>
              <a:t>a.</a:t>
            </a:r>
            <a:r>
              <a:rPr lang="en-US" altLang="ja-JP" smtClean="0">
                <a:solidFill>
                  <a:srgbClr val="FF0000"/>
                </a:solidFill>
              </a:rPr>
              <a:t>close()</a:t>
            </a:r>
            <a:r>
              <a:rPr lang="en-US" altLang="ja-JP" smtClean="0">
                <a:solidFill>
                  <a:schemeClr val="tx1"/>
                </a:solidFill>
              </a:rPr>
              <a:t>;</a:t>
            </a:r>
          </a:p>
        </p:txBody>
      </p:sp>
      <p:sp>
        <p:nvSpPr>
          <p:cNvPr id="26" name="メモ 25"/>
          <p:cNvSpPr/>
          <p:nvPr/>
        </p:nvSpPr>
        <p:spPr>
          <a:xfrm>
            <a:off x="1928794" y="2071678"/>
            <a:ext cx="114300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chemeClr val="tx1"/>
                </a:solidFill>
              </a:rPr>
              <a:t>a.</a:t>
            </a:r>
            <a:r>
              <a:rPr kumimoji="1" lang="en-US" altLang="ja-JP" smtClean="0">
                <a:solidFill>
                  <a:srgbClr val="FF0000"/>
                </a:solidFill>
              </a:rPr>
              <a:t>open()</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chemeClr val="tx1"/>
                </a:solidFill>
              </a:rPr>
              <a:t>a.</a:t>
            </a:r>
            <a:r>
              <a:rPr lang="en-US" altLang="ja-JP" smtClean="0">
                <a:solidFill>
                  <a:srgbClr val="FF0000"/>
                </a:solidFill>
              </a:rPr>
              <a:t>close()</a:t>
            </a:r>
            <a:r>
              <a:rPr lang="en-US" altLang="ja-JP" smtClean="0">
                <a:solidFill>
                  <a:schemeClr val="tx1"/>
                </a:solidFill>
              </a:rPr>
              <a:t>;</a:t>
            </a:r>
          </a:p>
        </p:txBody>
      </p:sp>
      <p:sp>
        <p:nvSpPr>
          <p:cNvPr id="27" name="メモ 26"/>
          <p:cNvSpPr/>
          <p:nvPr/>
        </p:nvSpPr>
        <p:spPr>
          <a:xfrm>
            <a:off x="1857356" y="2000240"/>
            <a:ext cx="1143008"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mtClean="0">
                <a:solidFill>
                  <a:schemeClr val="tx1"/>
                </a:solidFill>
              </a:rPr>
              <a:t>x</a:t>
            </a:r>
            <a:r>
              <a:rPr kumimoji="1" lang="en-US" altLang="ja-JP" smtClean="0">
                <a:solidFill>
                  <a:schemeClr val="tx1"/>
                </a:solidFill>
              </a:rPr>
              <a:t>.</a:t>
            </a:r>
            <a:r>
              <a:rPr kumimoji="1" lang="en-US" altLang="ja-JP" smtClean="0">
                <a:solidFill>
                  <a:srgbClr val="FF0000"/>
                </a:solidFill>
              </a:rPr>
              <a:t>open()</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chemeClr val="tx1"/>
                </a:solidFill>
              </a:rPr>
              <a:t>x.</a:t>
            </a:r>
            <a:r>
              <a:rPr lang="en-US" altLang="ja-JP" smtClean="0">
                <a:solidFill>
                  <a:srgbClr val="FF0000"/>
                </a:solidFill>
              </a:rPr>
              <a:t>close()</a:t>
            </a:r>
            <a:r>
              <a:rPr lang="en-US" altLang="ja-JP" smtClean="0">
                <a:solidFill>
                  <a:schemeClr val="tx1"/>
                </a:solidFill>
              </a:rPr>
              <a:t>;</a:t>
            </a:r>
          </a:p>
        </p:txBody>
      </p:sp>
      <p:sp>
        <p:nvSpPr>
          <p:cNvPr id="28" name="メモ 27"/>
          <p:cNvSpPr/>
          <p:nvPr/>
        </p:nvSpPr>
        <p:spPr>
          <a:xfrm>
            <a:off x="6143636" y="2143116"/>
            <a:ext cx="1214446"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rgbClr val="00B050"/>
                </a:solidFill>
              </a:rPr>
              <a:t>a.</a:t>
            </a:r>
            <a:r>
              <a:rPr lang="en-US" altLang="ja-JP" smtClean="0">
                <a:solidFill>
                  <a:srgbClr val="FF0000"/>
                </a:solidFill>
              </a:rPr>
              <a:t>open</a:t>
            </a:r>
            <a:r>
              <a:rPr kumimoji="1" lang="en-US" altLang="ja-JP" smtClean="0">
                <a:solidFill>
                  <a:srgbClr val="FF0000"/>
                </a:solidFill>
              </a:rPr>
              <a:t> ()</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rgbClr val="00B050"/>
                </a:solidFill>
              </a:rPr>
              <a:t>a.</a:t>
            </a:r>
            <a:r>
              <a:rPr lang="en-US" altLang="ja-JP" smtClean="0">
                <a:solidFill>
                  <a:srgbClr val="FF0000"/>
                </a:solidFill>
              </a:rPr>
              <a:t>close ()</a:t>
            </a:r>
            <a:r>
              <a:rPr lang="en-US" altLang="ja-JP" smtClean="0">
                <a:solidFill>
                  <a:schemeClr val="tx1"/>
                </a:solidFill>
              </a:rPr>
              <a:t>;</a:t>
            </a:r>
            <a:endParaRPr kumimoji="1" lang="en-US" altLang="ja-JP" smtClean="0">
              <a:solidFill>
                <a:schemeClr val="tx1"/>
              </a:solidFill>
            </a:endParaRPr>
          </a:p>
        </p:txBody>
      </p:sp>
      <p:sp>
        <p:nvSpPr>
          <p:cNvPr id="29" name="メモ 28"/>
          <p:cNvSpPr/>
          <p:nvPr/>
        </p:nvSpPr>
        <p:spPr>
          <a:xfrm>
            <a:off x="6072198" y="2071678"/>
            <a:ext cx="1214446"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solidFill>
                  <a:srgbClr val="00B050"/>
                </a:solidFill>
              </a:rPr>
              <a:t>a.</a:t>
            </a:r>
            <a:r>
              <a:rPr lang="en-US" altLang="ja-JP" smtClean="0">
                <a:solidFill>
                  <a:srgbClr val="FF0000"/>
                </a:solidFill>
              </a:rPr>
              <a:t>open</a:t>
            </a:r>
            <a:r>
              <a:rPr kumimoji="1" lang="en-US" altLang="ja-JP" smtClean="0">
                <a:solidFill>
                  <a:srgbClr val="FF0000"/>
                </a:solidFill>
              </a:rPr>
              <a:t> ()</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rgbClr val="00B050"/>
                </a:solidFill>
              </a:rPr>
              <a:t>a.</a:t>
            </a:r>
            <a:r>
              <a:rPr lang="en-US" altLang="ja-JP" smtClean="0">
                <a:solidFill>
                  <a:srgbClr val="FF0000"/>
                </a:solidFill>
              </a:rPr>
              <a:t>close ()</a:t>
            </a:r>
            <a:r>
              <a:rPr lang="en-US" altLang="ja-JP" smtClean="0">
                <a:solidFill>
                  <a:schemeClr val="tx1"/>
                </a:solidFill>
              </a:rPr>
              <a:t>;</a:t>
            </a:r>
            <a:endParaRPr kumimoji="1" lang="en-US" altLang="ja-JP" smtClean="0">
              <a:solidFill>
                <a:schemeClr val="tx1"/>
              </a:solidFill>
            </a:endParaRPr>
          </a:p>
        </p:txBody>
      </p:sp>
      <p:sp>
        <p:nvSpPr>
          <p:cNvPr id="30" name="メモ 29"/>
          <p:cNvSpPr/>
          <p:nvPr/>
        </p:nvSpPr>
        <p:spPr>
          <a:xfrm>
            <a:off x="6000760" y="2000240"/>
            <a:ext cx="1214446" cy="85725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mtClean="0">
                <a:solidFill>
                  <a:srgbClr val="00B050"/>
                </a:solidFill>
              </a:rPr>
              <a:t>x</a:t>
            </a:r>
            <a:r>
              <a:rPr kumimoji="1" lang="en-US" altLang="ja-JP" smtClean="0">
                <a:solidFill>
                  <a:srgbClr val="00B050"/>
                </a:solidFill>
              </a:rPr>
              <a:t>.</a:t>
            </a:r>
            <a:r>
              <a:rPr lang="en-US" altLang="ja-JP" smtClean="0">
                <a:solidFill>
                  <a:srgbClr val="FF0000"/>
                </a:solidFill>
              </a:rPr>
              <a:t>open</a:t>
            </a:r>
            <a:r>
              <a:rPr kumimoji="1" lang="en-US" altLang="ja-JP" smtClean="0">
                <a:solidFill>
                  <a:srgbClr val="FF0000"/>
                </a:solidFill>
              </a:rPr>
              <a:t> ()</a:t>
            </a:r>
            <a:r>
              <a:rPr kumimoji="1" lang="en-US" altLang="ja-JP" smtClean="0">
                <a:solidFill>
                  <a:schemeClr val="tx1"/>
                </a:solidFill>
              </a:rPr>
              <a:t>;</a:t>
            </a:r>
          </a:p>
          <a:p>
            <a:pPr algn="ctr"/>
            <a:r>
              <a:rPr lang="en-US" altLang="ja-JP" smtClean="0">
                <a:solidFill>
                  <a:schemeClr val="tx1"/>
                </a:solidFill>
              </a:rPr>
              <a:t>:</a:t>
            </a:r>
            <a:endParaRPr kumimoji="1" lang="en-US" altLang="ja-JP" smtClean="0">
              <a:solidFill>
                <a:schemeClr val="tx1"/>
              </a:solidFill>
            </a:endParaRPr>
          </a:p>
          <a:p>
            <a:pPr algn="ctr"/>
            <a:r>
              <a:rPr lang="en-US" altLang="ja-JP" smtClean="0">
                <a:solidFill>
                  <a:srgbClr val="00B050"/>
                </a:solidFill>
              </a:rPr>
              <a:t>x.</a:t>
            </a:r>
            <a:r>
              <a:rPr lang="en-US" altLang="ja-JP" smtClean="0">
                <a:solidFill>
                  <a:srgbClr val="FF0000"/>
                </a:solidFill>
              </a:rPr>
              <a:t>close ()</a:t>
            </a:r>
            <a:r>
              <a:rPr lang="en-US" altLang="ja-JP" smtClean="0">
                <a:solidFill>
                  <a:schemeClr val="tx1"/>
                </a:solidFill>
              </a:rPr>
              <a:t>;</a:t>
            </a:r>
            <a:endParaRPr kumimoji="1" lang="en-US" altLang="ja-JP" smtClean="0">
              <a:solidFill>
                <a:schemeClr val="tx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パターン違反とは </a:t>
            </a:r>
            <a:endParaRPr kumimoji="1" lang="ja-JP" altLang="en-US"/>
          </a:p>
        </p:txBody>
      </p:sp>
      <p:sp>
        <p:nvSpPr>
          <p:cNvPr id="3" name="コンテンツ プレースホルダ 2"/>
          <p:cNvSpPr>
            <a:spLocks noGrp="1"/>
          </p:cNvSpPr>
          <p:nvPr>
            <p:ph idx="1"/>
          </p:nvPr>
        </p:nvSpPr>
        <p:spPr>
          <a:xfrm>
            <a:off x="457200" y="1357298"/>
            <a:ext cx="8229600" cy="5143536"/>
          </a:xfrm>
        </p:spPr>
        <p:txBody>
          <a:bodyPr>
            <a:normAutofit/>
          </a:bodyPr>
          <a:lstStyle/>
          <a:p>
            <a:r>
              <a:rPr lang="ja-JP" altLang="en-US" smtClean="0"/>
              <a:t>パターンに違反したメソッド呼び出し系列</a:t>
            </a:r>
            <a:endParaRPr lang="en-US" altLang="ja-JP" smtClean="0"/>
          </a:p>
          <a:p>
            <a:pPr>
              <a:buNone/>
            </a:pPr>
            <a:endParaRPr lang="en-US" altLang="ja-JP" smtClean="0">
              <a:sym typeface="Wingdings" pitchFamily="2" charset="2"/>
            </a:endParaRPr>
          </a:p>
          <a:p>
            <a:pPr>
              <a:buNone/>
            </a:pPr>
            <a:endParaRPr lang="en-US" altLang="ja-JP" smtClean="0">
              <a:sym typeface="Wingdings" pitchFamily="2" charset="2"/>
            </a:endParaRPr>
          </a:p>
          <a:p>
            <a:pPr>
              <a:buNone/>
            </a:pPr>
            <a:endParaRPr lang="en-US" altLang="ja-JP" smtClean="0">
              <a:sym typeface="Wingdings" pitchFamily="2" charset="2"/>
            </a:endParaRPr>
          </a:p>
          <a:p>
            <a:pPr>
              <a:buNone/>
            </a:pPr>
            <a:endParaRPr lang="en-US" altLang="ja-JP" smtClean="0">
              <a:sym typeface="Wingdings" pitchFamily="2" charset="2"/>
            </a:endParaRPr>
          </a:p>
          <a:p>
            <a:pPr>
              <a:buNone/>
            </a:pPr>
            <a:endParaRPr lang="en-US" altLang="ja-JP" smtClean="0">
              <a:sym typeface="Wingdings" pitchFamily="2" charset="2"/>
            </a:endParaRPr>
          </a:p>
          <a:p>
            <a:pPr>
              <a:buNone/>
            </a:pPr>
            <a:endParaRPr lang="en-US" altLang="ja-JP" smtClean="0">
              <a:sym typeface="Wingdings" pitchFamily="2" charset="2"/>
            </a:endParaRPr>
          </a:p>
          <a:p>
            <a:pPr>
              <a:buNone/>
            </a:pPr>
            <a:r>
              <a:rPr lang="en-US" altLang="ja-JP" smtClean="0">
                <a:sym typeface="Wingdings" pitchFamily="2" charset="2"/>
              </a:rPr>
              <a:t></a:t>
            </a:r>
            <a:r>
              <a:rPr lang="ja-JP" altLang="en-US" smtClean="0">
                <a:sym typeface="Wingdings" pitchFamily="2" charset="2"/>
              </a:rPr>
              <a:t>パターンに違反しているメソッド呼び出し系列は欠陥を含んでいる可能性がある</a:t>
            </a:r>
            <a:endParaRPr lang="en-US" altLang="ja-JP" smtClean="0">
              <a:sym typeface="Wingdings" pitchFamily="2" charset="2"/>
            </a:endParaRPr>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3</a:t>
            </a:fld>
            <a:endParaRPr kumimoji="1" lang="ja-JP" altLang="en-US"/>
          </a:p>
        </p:txBody>
      </p:sp>
      <p:sp>
        <p:nvSpPr>
          <p:cNvPr id="23" name="メモ 22"/>
          <p:cNvSpPr/>
          <p:nvPr/>
        </p:nvSpPr>
        <p:spPr>
          <a:xfrm>
            <a:off x="500034" y="2000240"/>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close();</a:t>
            </a:r>
            <a:endParaRPr kumimoji="1" lang="en-US" altLang="ja-JP" smtClean="0">
              <a:latin typeface="Consolas" pitchFamily="49" charset="0"/>
            </a:endParaRPr>
          </a:p>
        </p:txBody>
      </p:sp>
      <p:sp>
        <p:nvSpPr>
          <p:cNvPr id="29" name="メモ 28"/>
          <p:cNvSpPr/>
          <p:nvPr/>
        </p:nvSpPr>
        <p:spPr>
          <a:xfrm>
            <a:off x="6858016" y="2000240"/>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  :</a:t>
            </a:r>
            <a:endParaRPr kumimoji="1" lang="en-US" altLang="ja-JP" smtClean="0">
              <a:latin typeface="Consolas" pitchFamily="49" charset="0"/>
            </a:endParaRPr>
          </a:p>
        </p:txBody>
      </p:sp>
      <p:sp>
        <p:nvSpPr>
          <p:cNvPr id="30" name="テキスト ボックス 29"/>
          <p:cNvSpPr txBox="1"/>
          <p:nvPr/>
        </p:nvSpPr>
        <p:spPr>
          <a:xfrm>
            <a:off x="285720" y="3571876"/>
            <a:ext cx="1785950" cy="369332"/>
          </a:xfrm>
          <a:prstGeom prst="rect">
            <a:avLst/>
          </a:prstGeom>
          <a:noFill/>
        </p:spPr>
        <p:txBody>
          <a:bodyPr wrap="square" rtlCol="0">
            <a:spAutoFit/>
          </a:bodyPr>
          <a:lstStyle/>
          <a:p>
            <a:r>
              <a:rPr lang="ja-JP" altLang="en-US" smtClean="0"/>
              <a:t>メソッド定義</a:t>
            </a:r>
            <a:r>
              <a:rPr lang="en-US" altLang="ja-JP" smtClean="0"/>
              <a:t>1</a:t>
            </a:r>
            <a:endParaRPr kumimoji="1" lang="ja-JP" altLang="en-US"/>
          </a:p>
        </p:txBody>
      </p:sp>
      <p:sp>
        <p:nvSpPr>
          <p:cNvPr id="31" name="テキスト ボックス 30"/>
          <p:cNvSpPr txBox="1"/>
          <p:nvPr/>
        </p:nvSpPr>
        <p:spPr>
          <a:xfrm>
            <a:off x="2214546" y="3571876"/>
            <a:ext cx="1714512" cy="369332"/>
          </a:xfrm>
          <a:prstGeom prst="rect">
            <a:avLst/>
          </a:prstGeom>
          <a:noFill/>
        </p:spPr>
        <p:txBody>
          <a:bodyPr wrap="square" rtlCol="0">
            <a:spAutoFit/>
          </a:bodyPr>
          <a:lstStyle/>
          <a:p>
            <a:r>
              <a:rPr lang="ja-JP" altLang="en-US" smtClean="0"/>
              <a:t>メソッド定義</a:t>
            </a:r>
            <a:r>
              <a:rPr lang="en-US" altLang="ja-JP" smtClean="0"/>
              <a:t>2</a:t>
            </a:r>
          </a:p>
        </p:txBody>
      </p:sp>
      <p:sp>
        <p:nvSpPr>
          <p:cNvPr id="36" name="テキスト ボックス 35"/>
          <p:cNvSpPr txBox="1"/>
          <p:nvPr/>
        </p:nvSpPr>
        <p:spPr>
          <a:xfrm>
            <a:off x="4572000" y="3571876"/>
            <a:ext cx="2000264" cy="369332"/>
          </a:xfrm>
          <a:prstGeom prst="rect">
            <a:avLst/>
          </a:prstGeom>
          <a:noFill/>
        </p:spPr>
        <p:txBody>
          <a:bodyPr wrap="square" rtlCol="0">
            <a:spAutoFit/>
          </a:bodyPr>
          <a:lstStyle/>
          <a:p>
            <a:r>
              <a:rPr lang="ja-JP" altLang="en-US" smtClean="0"/>
              <a:t>メソッド定義</a:t>
            </a:r>
            <a:r>
              <a:rPr lang="en-US" altLang="ja-JP" smtClean="0"/>
              <a:t>n-1</a:t>
            </a:r>
            <a:endParaRPr kumimoji="1" lang="ja-JP" altLang="en-US"/>
          </a:p>
        </p:txBody>
      </p:sp>
      <p:sp>
        <p:nvSpPr>
          <p:cNvPr id="38" name="テキスト ボックス 37"/>
          <p:cNvSpPr txBox="1"/>
          <p:nvPr/>
        </p:nvSpPr>
        <p:spPr>
          <a:xfrm>
            <a:off x="6715140" y="3571876"/>
            <a:ext cx="2071702" cy="369332"/>
          </a:xfrm>
          <a:prstGeom prst="rect">
            <a:avLst/>
          </a:prstGeom>
          <a:noFill/>
        </p:spPr>
        <p:txBody>
          <a:bodyPr wrap="square" rtlCol="0">
            <a:spAutoFit/>
          </a:bodyPr>
          <a:lstStyle/>
          <a:p>
            <a:r>
              <a:rPr lang="ja-JP" altLang="en-US" smtClean="0"/>
              <a:t>メソッド定義</a:t>
            </a:r>
            <a:r>
              <a:rPr lang="en-US" altLang="ja-JP" smtClean="0"/>
              <a:t>n</a:t>
            </a:r>
            <a:endParaRPr kumimoji="1" lang="ja-JP" altLang="en-US"/>
          </a:p>
        </p:txBody>
      </p:sp>
      <p:sp>
        <p:nvSpPr>
          <p:cNvPr id="42" name="テキスト ボックス 41"/>
          <p:cNvSpPr txBox="1"/>
          <p:nvPr/>
        </p:nvSpPr>
        <p:spPr>
          <a:xfrm>
            <a:off x="3929058" y="2571744"/>
            <a:ext cx="928694" cy="369332"/>
          </a:xfrm>
          <a:prstGeom prst="rect">
            <a:avLst/>
          </a:prstGeom>
          <a:noFill/>
        </p:spPr>
        <p:txBody>
          <a:bodyPr wrap="square" rtlCol="0">
            <a:spAutoFit/>
          </a:bodyPr>
          <a:lstStyle/>
          <a:p>
            <a:r>
              <a:rPr kumimoji="1" lang="ja-JP" altLang="en-US" smtClean="0"/>
              <a:t>・・・</a:t>
            </a:r>
            <a:endParaRPr kumimoji="1" lang="ja-JP" altLang="en-US"/>
          </a:p>
        </p:txBody>
      </p:sp>
      <p:sp>
        <p:nvSpPr>
          <p:cNvPr id="44" name="メモ 43"/>
          <p:cNvSpPr/>
          <p:nvPr/>
        </p:nvSpPr>
        <p:spPr>
          <a:xfrm>
            <a:off x="2428860" y="2000240"/>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close();</a:t>
            </a:r>
            <a:endParaRPr kumimoji="1" lang="en-US" altLang="ja-JP" smtClean="0">
              <a:latin typeface="Consolas" pitchFamily="49" charset="0"/>
            </a:endParaRPr>
          </a:p>
        </p:txBody>
      </p:sp>
      <p:sp>
        <p:nvSpPr>
          <p:cNvPr id="45" name="メモ 44"/>
          <p:cNvSpPr/>
          <p:nvPr/>
        </p:nvSpPr>
        <p:spPr>
          <a:xfrm>
            <a:off x="4929190" y="2000240"/>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close();</a:t>
            </a:r>
            <a:endParaRPr kumimoji="1" lang="en-US" altLang="ja-JP" smtClean="0">
              <a:latin typeface="Consolas" pitchFamily="49" charset="0"/>
            </a:endParaRPr>
          </a:p>
        </p:txBody>
      </p:sp>
      <p:sp>
        <p:nvSpPr>
          <p:cNvPr id="43" name="円形吹き出し 42"/>
          <p:cNvSpPr/>
          <p:nvPr/>
        </p:nvSpPr>
        <p:spPr>
          <a:xfrm>
            <a:off x="5143504" y="3929066"/>
            <a:ext cx="2214578" cy="785818"/>
          </a:xfrm>
          <a:prstGeom prst="wedgeEllipseCallout">
            <a:avLst>
              <a:gd name="adj1" fmla="val 27804"/>
              <a:gd name="adj2" fmla="val -12535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mtClean="0">
                <a:latin typeface="Consolas" pitchFamily="49" charset="0"/>
              </a:rPr>
              <a:t>close</a:t>
            </a:r>
            <a:r>
              <a:rPr lang="ja-JP" altLang="en-US" smtClean="0"/>
              <a:t>が</a:t>
            </a:r>
            <a:endParaRPr lang="en-US" altLang="ja-JP" smtClean="0"/>
          </a:p>
          <a:p>
            <a:pPr algn="ctr"/>
            <a:r>
              <a:rPr lang="ja-JP" altLang="en-US" smtClean="0"/>
              <a:t>欠落している</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パターン違反の検出手法</a:t>
            </a:r>
            <a:endParaRPr kumimoji="1" lang="ja-JP" altLang="en-US"/>
          </a:p>
        </p:txBody>
      </p:sp>
      <p:sp>
        <p:nvSpPr>
          <p:cNvPr id="3" name="コンテンツ プレースホルダ 2"/>
          <p:cNvSpPr>
            <a:spLocks noGrp="1"/>
          </p:cNvSpPr>
          <p:nvPr>
            <p:ph idx="1"/>
          </p:nvPr>
        </p:nvSpPr>
        <p:spPr>
          <a:xfrm>
            <a:off x="457200" y="1357298"/>
            <a:ext cx="8401080" cy="5072098"/>
          </a:xfrm>
        </p:spPr>
        <p:txBody>
          <a:bodyPr>
            <a:normAutofit/>
          </a:bodyPr>
          <a:lstStyle/>
          <a:p>
            <a:r>
              <a:rPr kumimoji="1" lang="ja-JP" altLang="en-US" smtClean="0"/>
              <a:t>相関ルール</a:t>
            </a:r>
            <a:r>
              <a:rPr kumimoji="1" lang="en-US" altLang="ja-JP" smtClean="0"/>
              <a:t>(association rule)</a:t>
            </a:r>
            <a:r>
              <a:rPr lang="ja-JP" altLang="en-US" smtClean="0"/>
              <a:t>の確信度</a:t>
            </a:r>
            <a:r>
              <a:rPr lang="en-US" altLang="ja-JP" smtClean="0"/>
              <a:t>C</a:t>
            </a:r>
            <a:r>
              <a:rPr lang="ja-JP" altLang="en-US" smtClean="0"/>
              <a:t>を用いる</a:t>
            </a:r>
            <a:endParaRPr lang="en-US" altLang="ja-JP" smtClean="0"/>
          </a:p>
          <a:p>
            <a:pPr lvl="1"/>
            <a:r>
              <a:rPr kumimoji="1" lang="ja-JP" altLang="en-US" smtClean="0"/>
              <a:t>相関ルール</a:t>
            </a:r>
            <a:r>
              <a:rPr lang="ja-JP" altLang="en-US" smtClean="0"/>
              <a:t>　</a:t>
            </a:r>
            <a:r>
              <a:rPr lang="en-US" altLang="ja-JP" smtClean="0"/>
              <a:t>P1</a:t>
            </a:r>
            <a:r>
              <a:rPr kumimoji="1" lang="ja-JP" altLang="en-US" smtClean="0"/>
              <a:t>⇒</a:t>
            </a:r>
            <a:r>
              <a:rPr lang="en-US" altLang="ja-JP" smtClean="0"/>
              <a:t>P2</a:t>
            </a:r>
            <a:endParaRPr kumimoji="1" lang="en-US" altLang="ja-JP" smtClean="0"/>
          </a:p>
          <a:p>
            <a:pPr lvl="2"/>
            <a:r>
              <a:rPr kumimoji="1" lang="ja-JP" altLang="en-US" smtClean="0"/>
              <a:t>パターン</a:t>
            </a:r>
            <a:r>
              <a:rPr lang="en-US" altLang="ja-JP" smtClean="0"/>
              <a:t>P1</a:t>
            </a:r>
            <a:r>
              <a:rPr kumimoji="1" lang="en-US" altLang="ja-JP" smtClean="0"/>
              <a:t>,</a:t>
            </a:r>
            <a:r>
              <a:rPr kumimoji="1" lang="ja-JP" altLang="en-US" smtClean="0"/>
              <a:t> </a:t>
            </a:r>
            <a:r>
              <a:rPr lang="en-US" altLang="ja-JP" smtClean="0"/>
              <a:t>P2</a:t>
            </a:r>
            <a:r>
              <a:rPr lang="ja-JP" altLang="en-US" smtClean="0"/>
              <a:t>について</a:t>
            </a:r>
            <a:r>
              <a:rPr kumimoji="1" lang="en-US" altLang="ja-JP" smtClean="0"/>
              <a:t>,</a:t>
            </a:r>
            <a:r>
              <a:rPr kumimoji="1" lang="ja-JP" altLang="en-US" smtClean="0"/>
              <a:t> あるソースコード中で</a:t>
            </a:r>
            <a:r>
              <a:rPr lang="en-US" altLang="ja-JP" smtClean="0"/>
              <a:t>P1</a:t>
            </a:r>
            <a:r>
              <a:rPr lang="ja-JP" altLang="en-US" smtClean="0"/>
              <a:t>が出現するとき，</a:t>
            </a:r>
            <a:r>
              <a:rPr lang="en-US" altLang="ja-JP" smtClean="0"/>
              <a:t>P2</a:t>
            </a:r>
            <a:r>
              <a:rPr lang="ja-JP" altLang="en-US" smtClean="0"/>
              <a:t>も</a:t>
            </a:r>
            <a:r>
              <a:rPr kumimoji="1" lang="ja-JP" altLang="en-US" smtClean="0"/>
              <a:t>存在するというルール</a:t>
            </a:r>
            <a:endParaRPr kumimoji="1" lang="en-US" altLang="ja-JP" smtClean="0"/>
          </a:p>
          <a:p>
            <a:pPr lvl="1"/>
            <a:r>
              <a:rPr lang="ja-JP" altLang="en-US" smtClean="0"/>
              <a:t>確信度</a:t>
            </a:r>
            <a:r>
              <a:rPr lang="en-US" altLang="ja-JP" smtClean="0"/>
              <a:t>C: P1</a:t>
            </a:r>
            <a:r>
              <a:rPr lang="ja-JP" altLang="en-US" smtClean="0"/>
              <a:t>が出現するとき，</a:t>
            </a:r>
            <a:r>
              <a:rPr lang="en-US" altLang="ja-JP" smtClean="0"/>
              <a:t>P2</a:t>
            </a:r>
            <a:r>
              <a:rPr lang="ja-JP" altLang="en-US" smtClean="0"/>
              <a:t>も出現する条件付確率</a:t>
            </a:r>
            <a:endParaRPr lang="en-US" altLang="ja-JP" smtClean="0"/>
          </a:p>
          <a:p>
            <a:r>
              <a:rPr lang="ja-JP" altLang="en-US" smtClean="0"/>
              <a:t>確信度が</a:t>
            </a:r>
            <a:r>
              <a:rPr lang="en-US" altLang="ja-JP" smtClean="0"/>
              <a:t>1.0</a:t>
            </a:r>
            <a:r>
              <a:rPr lang="ja-JP" altLang="en-US" smtClean="0"/>
              <a:t>でなく，任意の閾値以上であればパターン違反</a:t>
            </a:r>
            <a:endParaRPr lang="en-US" altLang="ja-JP" smtClean="0"/>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30</a:t>
            </a:fld>
            <a:endParaRPr kumimoji="1" lang="ja-JP" altLang="en-US"/>
          </a:p>
        </p:txBody>
      </p:sp>
      <p:sp>
        <p:nvSpPr>
          <p:cNvPr id="14" name="メモ 13"/>
          <p:cNvSpPr/>
          <p:nvPr/>
        </p:nvSpPr>
        <p:spPr>
          <a:xfrm>
            <a:off x="571472" y="4357694"/>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close();</a:t>
            </a:r>
            <a:endParaRPr kumimoji="1" lang="en-US" altLang="ja-JP" smtClean="0">
              <a:latin typeface="Consolas" pitchFamily="49" charset="0"/>
            </a:endParaRPr>
          </a:p>
        </p:txBody>
      </p:sp>
      <p:sp>
        <p:nvSpPr>
          <p:cNvPr id="17" name="メモ 16"/>
          <p:cNvSpPr/>
          <p:nvPr/>
        </p:nvSpPr>
        <p:spPr>
          <a:xfrm>
            <a:off x="6929454" y="4357694"/>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  :</a:t>
            </a:r>
            <a:endParaRPr kumimoji="1" lang="en-US" altLang="ja-JP" smtClean="0">
              <a:latin typeface="Consolas" pitchFamily="49" charset="0"/>
            </a:endParaRPr>
          </a:p>
        </p:txBody>
      </p:sp>
      <p:sp>
        <p:nvSpPr>
          <p:cNvPr id="18" name="テキスト ボックス 17"/>
          <p:cNvSpPr txBox="1"/>
          <p:nvPr/>
        </p:nvSpPr>
        <p:spPr>
          <a:xfrm>
            <a:off x="357158" y="5929330"/>
            <a:ext cx="1785950" cy="369332"/>
          </a:xfrm>
          <a:prstGeom prst="rect">
            <a:avLst/>
          </a:prstGeom>
          <a:noFill/>
        </p:spPr>
        <p:txBody>
          <a:bodyPr wrap="square" rtlCol="0">
            <a:spAutoFit/>
          </a:bodyPr>
          <a:lstStyle/>
          <a:p>
            <a:r>
              <a:rPr lang="ja-JP" altLang="en-US" smtClean="0"/>
              <a:t>ソースコード</a:t>
            </a:r>
            <a:r>
              <a:rPr lang="en-US" altLang="ja-JP" smtClean="0"/>
              <a:t>1</a:t>
            </a:r>
            <a:endParaRPr kumimoji="1" lang="ja-JP" altLang="en-US"/>
          </a:p>
        </p:txBody>
      </p:sp>
      <p:sp>
        <p:nvSpPr>
          <p:cNvPr id="19" name="テキスト ボックス 18"/>
          <p:cNvSpPr txBox="1"/>
          <p:nvPr/>
        </p:nvSpPr>
        <p:spPr>
          <a:xfrm>
            <a:off x="2285984" y="5929330"/>
            <a:ext cx="1714512" cy="369332"/>
          </a:xfrm>
          <a:prstGeom prst="rect">
            <a:avLst/>
          </a:prstGeom>
          <a:noFill/>
        </p:spPr>
        <p:txBody>
          <a:bodyPr wrap="square" rtlCol="0">
            <a:spAutoFit/>
          </a:bodyPr>
          <a:lstStyle/>
          <a:p>
            <a:r>
              <a:rPr lang="ja-JP" altLang="en-US" smtClean="0"/>
              <a:t>ソースコード</a:t>
            </a:r>
            <a:r>
              <a:rPr lang="en-US" altLang="ja-JP" smtClean="0"/>
              <a:t>2</a:t>
            </a:r>
          </a:p>
        </p:txBody>
      </p:sp>
      <p:sp>
        <p:nvSpPr>
          <p:cNvPr id="20" name="テキスト ボックス 19"/>
          <p:cNvSpPr txBox="1"/>
          <p:nvPr/>
        </p:nvSpPr>
        <p:spPr>
          <a:xfrm>
            <a:off x="4643438" y="5929330"/>
            <a:ext cx="2000264" cy="369332"/>
          </a:xfrm>
          <a:prstGeom prst="rect">
            <a:avLst/>
          </a:prstGeom>
          <a:noFill/>
        </p:spPr>
        <p:txBody>
          <a:bodyPr wrap="square" rtlCol="0">
            <a:spAutoFit/>
          </a:bodyPr>
          <a:lstStyle/>
          <a:p>
            <a:r>
              <a:rPr lang="ja-JP" altLang="en-US" smtClean="0"/>
              <a:t>ソースコード</a:t>
            </a:r>
            <a:r>
              <a:rPr lang="en-US" altLang="ja-JP" smtClean="0"/>
              <a:t>99</a:t>
            </a:r>
            <a:endParaRPr kumimoji="1" lang="ja-JP" altLang="en-US"/>
          </a:p>
        </p:txBody>
      </p:sp>
      <p:sp>
        <p:nvSpPr>
          <p:cNvPr id="21" name="テキスト ボックス 20"/>
          <p:cNvSpPr txBox="1"/>
          <p:nvPr/>
        </p:nvSpPr>
        <p:spPr>
          <a:xfrm>
            <a:off x="6786578" y="5929330"/>
            <a:ext cx="2071702" cy="369332"/>
          </a:xfrm>
          <a:prstGeom prst="rect">
            <a:avLst/>
          </a:prstGeom>
          <a:noFill/>
        </p:spPr>
        <p:txBody>
          <a:bodyPr wrap="square" rtlCol="0">
            <a:spAutoFit/>
          </a:bodyPr>
          <a:lstStyle/>
          <a:p>
            <a:r>
              <a:rPr lang="ja-JP" altLang="en-US" smtClean="0"/>
              <a:t>ソースコード</a:t>
            </a:r>
            <a:r>
              <a:rPr lang="en-US" altLang="ja-JP" smtClean="0"/>
              <a:t>100</a:t>
            </a:r>
            <a:endParaRPr kumimoji="1" lang="ja-JP" altLang="en-US"/>
          </a:p>
        </p:txBody>
      </p:sp>
      <p:sp>
        <p:nvSpPr>
          <p:cNvPr id="22" name="テキスト ボックス 21"/>
          <p:cNvSpPr txBox="1"/>
          <p:nvPr/>
        </p:nvSpPr>
        <p:spPr>
          <a:xfrm>
            <a:off x="4000496" y="4929198"/>
            <a:ext cx="928694" cy="369332"/>
          </a:xfrm>
          <a:prstGeom prst="rect">
            <a:avLst/>
          </a:prstGeom>
          <a:noFill/>
        </p:spPr>
        <p:txBody>
          <a:bodyPr wrap="square" rtlCol="0">
            <a:spAutoFit/>
          </a:bodyPr>
          <a:lstStyle/>
          <a:p>
            <a:r>
              <a:rPr kumimoji="1" lang="ja-JP" altLang="en-US" smtClean="0"/>
              <a:t>・・・</a:t>
            </a:r>
            <a:endParaRPr kumimoji="1" lang="ja-JP" altLang="en-US"/>
          </a:p>
        </p:txBody>
      </p:sp>
      <p:sp>
        <p:nvSpPr>
          <p:cNvPr id="27" name="メモ 26"/>
          <p:cNvSpPr/>
          <p:nvPr/>
        </p:nvSpPr>
        <p:spPr>
          <a:xfrm>
            <a:off x="2500298" y="4357694"/>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close();</a:t>
            </a:r>
            <a:endParaRPr kumimoji="1" lang="en-US" altLang="ja-JP" smtClean="0">
              <a:latin typeface="Consolas" pitchFamily="49" charset="0"/>
            </a:endParaRPr>
          </a:p>
        </p:txBody>
      </p:sp>
      <p:sp>
        <p:nvSpPr>
          <p:cNvPr id="28" name="メモ 27"/>
          <p:cNvSpPr/>
          <p:nvPr/>
        </p:nvSpPr>
        <p:spPr>
          <a:xfrm>
            <a:off x="5000628" y="4357694"/>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close();</a:t>
            </a:r>
            <a:endParaRPr kumimoji="1" lang="en-US" altLang="ja-JP" smtClean="0">
              <a:latin typeface="Consolas" pitchFamily="49" charset="0"/>
            </a:endParaRPr>
          </a:p>
        </p:txBody>
      </p:sp>
      <p:grpSp>
        <p:nvGrpSpPr>
          <p:cNvPr id="4" name="グループ化 30"/>
          <p:cNvGrpSpPr/>
          <p:nvPr/>
        </p:nvGrpSpPr>
        <p:grpSpPr>
          <a:xfrm>
            <a:off x="428596" y="4286256"/>
            <a:ext cx="6215106" cy="1714512"/>
            <a:chOff x="428596" y="4286256"/>
            <a:chExt cx="6215106" cy="1714512"/>
          </a:xfrm>
        </p:grpSpPr>
        <p:sp>
          <p:nvSpPr>
            <p:cNvPr id="29" name="角丸四角形 28"/>
            <p:cNvSpPr/>
            <p:nvPr/>
          </p:nvSpPr>
          <p:spPr>
            <a:xfrm>
              <a:off x="428596" y="4286256"/>
              <a:ext cx="6215106" cy="1714512"/>
            </a:xfrm>
            <a:prstGeom prst="round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0" name="角丸四角形 29"/>
            <p:cNvSpPr/>
            <p:nvPr/>
          </p:nvSpPr>
          <p:spPr>
            <a:xfrm>
              <a:off x="428596" y="4286256"/>
              <a:ext cx="4071966" cy="4286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2000" smtClean="0"/>
                <a:t>P2</a:t>
              </a:r>
              <a:r>
                <a:rPr kumimoji="1" lang="ja-JP" altLang="en-US" sz="2000" smtClean="0"/>
                <a:t>　</a:t>
              </a:r>
              <a:r>
                <a:rPr kumimoji="1" lang="en-US" altLang="ja-JP" sz="2000" smtClean="0"/>
                <a:t>99</a:t>
              </a:r>
              <a:r>
                <a:rPr kumimoji="1" lang="ja-JP" altLang="en-US" sz="2000" smtClean="0"/>
                <a:t>のソースコードで出現</a:t>
              </a:r>
              <a:endParaRPr kumimoji="1" lang="ja-JP" altLang="en-US" sz="2000"/>
            </a:p>
          </p:txBody>
        </p:sp>
      </p:grpSp>
      <p:grpSp>
        <p:nvGrpSpPr>
          <p:cNvPr id="7" name="グループ化 34"/>
          <p:cNvGrpSpPr/>
          <p:nvPr/>
        </p:nvGrpSpPr>
        <p:grpSpPr>
          <a:xfrm>
            <a:off x="428596" y="4286256"/>
            <a:ext cx="8286808" cy="1714512"/>
            <a:chOff x="428596" y="4286256"/>
            <a:chExt cx="8286808" cy="1714512"/>
          </a:xfrm>
        </p:grpSpPr>
        <p:sp>
          <p:nvSpPr>
            <p:cNvPr id="33" name="角丸四角形 32"/>
            <p:cNvSpPr/>
            <p:nvPr/>
          </p:nvSpPr>
          <p:spPr>
            <a:xfrm>
              <a:off x="428596" y="4286256"/>
              <a:ext cx="8286808" cy="1714512"/>
            </a:xfrm>
            <a:prstGeom prst="roundRect">
              <a:avLst/>
            </a:prstGeom>
            <a:noFill/>
            <a:ln w="28575">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4" name="角丸四角形 33"/>
            <p:cNvSpPr/>
            <p:nvPr/>
          </p:nvSpPr>
          <p:spPr>
            <a:xfrm>
              <a:off x="4500562" y="4286256"/>
              <a:ext cx="4214842" cy="4286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000" smtClean="0"/>
                <a:t>P1</a:t>
              </a:r>
              <a:r>
                <a:rPr kumimoji="1" lang="ja-JP" altLang="en-US" sz="2000" smtClean="0"/>
                <a:t>　</a:t>
              </a:r>
              <a:r>
                <a:rPr lang="en-US" altLang="ja-JP" sz="2000" smtClean="0"/>
                <a:t>100</a:t>
              </a:r>
              <a:r>
                <a:rPr kumimoji="1" lang="ja-JP" altLang="en-US" sz="2000" smtClean="0"/>
                <a:t>のソースコードで出現</a:t>
              </a:r>
              <a:endParaRPr kumimoji="1" lang="ja-JP" altLang="en-US" sz="200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14">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p:cBhvr override="childStyle">
                                        <p:cTn id="8" dur="500" fill="hold"/>
                                        <p:tgtEl>
                                          <p:spTgt spid="14">
                                            <p:txEl>
                                              <p:pRg st="2" end="2"/>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p:cBhvr override="childStyle">
                                        <p:cTn id="10" dur="500" fill="hold"/>
                                        <p:tgtEl>
                                          <p:spTgt spid="27">
                                            <p:txEl>
                                              <p:pRg st="0" end="0"/>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p:cBhvr override="childStyle">
                                        <p:cTn id="12" dur="500" fill="hold"/>
                                        <p:tgtEl>
                                          <p:spTgt spid="27">
                                            <p:txEl>
                                              <p:pRg st="2" end="2"/>
                                            </p:txEl>
                                          </p:spTgt>
                                        </p:tgtEl>
                                        <p:attrNameLst>
                                          <p:attrName>style.color</p:attrName>
                                        </p:attrNameLst>
                                      </p:cBhvr>
                                      <p:to>
                                        <a:srgbClr val="FF0000"/>
                                      </p:to>
                                    </p:animClr>
                                  </p:childTnLst>
                                </p:cTn>
                              </p:par>
                              <p:par>
                                <p:cTn id="13" presetID="3" presetClass="emph" presetSubtype="2" fill="hold" nodeType="withEffect">
                                  <p:stCondLst>
                                    <p:cond delay="0"/>
                                  </p:stCondLst>
                                  <p:childTnLst>
                                    <p:animClr clrSpc="rgb">
                                      <p:cBhvr override="childStyle">
                                        <p:cTn id="14" dur="500" fill="hold"/>
                                        <p:tgtEl>
                                          <p:spTgt spid="28">
                                            <p:txEl>
                                              <p:pRg st="0" end="0"/>
                                            </p:txEl>
                                          </p:spTgt>
                                        </p:tgtEl>
                                        <p:attrNameLst>
                                          <p:attrName>style.color</p:attrName>
                                        </p:attrNameLst>
                                      </p:cBhvr>
                                      <p:to>
                                        <a:srgbClr val="FF0000"/>
                                      </p:to>
                                    </p:animClr>
                                  </p:childTnLst>
                                </p:cTn>
                              </p:par>
                              <p:par>
                                <p:cTn id="15" presetID="3" presetClass="emph" presetSubtype="2" fill="hold" nodeType="withEffect">
                                  <p:stCondLst>
                                    <p:cond delay="0"/>
                                  </p:stCondLst>
                                  <p:childTnLst>
                                    <p:animClr clrSpc="rgb">
                                      <p:cBhvr override="childStyle">
                                        <p:cTn id="16" dur="500" fill="hold"/>
                                        <p:tgtEl>
                                          <p:spTgt spid="28">
                                            <p:txEl>
                                              <p:pRg st="2" end="2"/>
                                            </p:txEl>
                                          </p:spTgt>
                                        </p:tgtEl>
                                        <p:attrNameLst>
                                          <p:attrName>style.color</p:attrName>
                                        </p:attrNameLst>
                                      </p:cBhvr>
                                      <p:to>
                                        <a:srgbClr val="FF0000"/>
                                      </p:to>
                                    </p:animClr>
                                  </p:childTnLst>
                                </p:cTn>
                              </p:par>
                              <p:par>
                                <p:cTn id="17" presetID="3" presetClass="emph" presetSubtype="2" fill="hold" nodeType="withEffect">
                                  <p:stCondLst>
                                    <p:cond delay="0"/>
                                  </p:stCondLst>
                                  <p:childTnLst>
                                    <p:animClr clrSpc="rgb">
                                      <p:cBhvr override="childStyle">
                                        <p:cTn id="18" dur="500" fill="hold"/>
                                        <p:tgtEl>
                                          <p:spTgt spid="17">
                                            <p:txEl>
                                              <p:pRg st="0" end="0"/>
                                            </p:txEl>
                                          </p:spTgt>
                                        </p:tgtEl>
                                        <p:attrNameLst>
                                          <p:attrName>style.color</p:attrName>
                                        </p:attrNameLst>
                                      </p:cBhvr>
                                      <p:to>
                                        <a:srgbClr val="FF0000"/>
                                      </p:to>
                                    </p:animClr>
                                  </p:childTnLst>
                                </p:cTn>
                              </p:par>
                              <p:par>
                                <p:cTn id="19" presetID="3" presetClass="emph" presetSubtype="2" fill="hold" nodeType="withEffect">
                                  <p:stCondLst>
                                    <p:cond delay="0"/>
                                  </p:stCondLst>
                                  <p:childTnLst>
                                    <p:animClr clrSpc="rgb">
                                      <p:cBhvr override="childStyle">
                                        <p:cTn id="20" dur="500" fill="hold"/>
                                        <p:tgtEl>
                                          <p:spTgt spid="17">
                                            <p:txEl>
                                              <p:pRg st="2" end="2"/>
                                            </p:txEl>
                                          </p:spTgt>
                                        </p:tgtEl>
                                        <p:attrNameLst>
                                          <p:attrName>style.color</p:attrName>
                                        </p:attrNameLst>
                                      </p:cBhvr>
                                      <p:to>
                                        <a:srgbClr val="FF0000"/>
                                      </p:to>
                                    </p:animClr>
                                  </p:childTnLst>
                                </p:cTn>
                              </p:par>
                              <p:par>
                                <p:cTn id="21" presetID="23"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xit" presetSubtype="32" fill="hold" nodeType="click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p:cBhvr override="childStyle">
                                        <p:cTn id="34" dur="500" fill="hold"/>
                                        <p:tgtEl>
                                          <p:spTgt spid="14">
                                            <p:txEl>
                                              <p:pRg st="0" end="0"/>
                                            </p:txEl>
                                          </p:spTgt>
                                        </p:tgtEl>
                                        <p:attrNameLst>
                                          <p:attrName>style.color</p:attrName>
                                        </p:attrNameLst>
                                      </p:cBhvr>
                                      <p:to>
                                        <a:srgbClr val="00CC00"/>
                                      </p:to>
                                    </p:animClr>
                                  </p:childTnLst>
                                </p:cTn>
                              </p:par>
                              <p:par>
                                <p:cTn id="35" presetID="3" presetClass="emph" presetSubtype="2" fill="hold" nodeType="withEffect">
                                  <p:stCondLst>
                                    <p:cond delay="0"/>
                                  </p:stCondLst>
                                  <p:childTnLst>
                                    <p:animClr clrSpc="rgb">
                                      <p:cBhvr override="childStyle">
                                        <p:cTn id="36" dur="500" fill="hold"/>
                                        <p:tgtEl>
                                          <p:spTgt spid="14">
                                            <p:txEl>
                                              <p:pRg st="2" end="2"/>
                                            </p:txEl>
                                          </p:spTgt>
                                        </p:tgtEl>
                                        <p:attrNameLst>
                                          <p:attrName>style.color</p:attrName>
                                        </p:attrNameLst>
                                      </p:cBhvr>
                                      <p:to>
                                        <a:srgbClr val="00CC00"/>
                                      </p:to>
                                    </p:animClr>
                                  </p:childTnLst>
                                </p:cTn>
                              </p:par>
                              <p:par>
                                <p:cTn id="37" presetID="3" presetClass="emph" presetSubtype="2" fill="hold" nodeType="withEffect">
                                  <p:stCondLst>
                                    <p:cond delay="0"/>
                                  </p:stCondLst>
                                  <p:childTnLst>
                                    <p:animClr clrSpc="rgb">
                                      <p:cBhvr override="childStyle">
                                        <p:cTn id="38" dur="500" fill="hold"/>
                                        <p:tgtEl>
                                          <p:spTgt spid="14">
                                            <p:txEl>
                                              <p:pRg st="4" end="4"/>
                                            </p:txEl>
                                          </p:spTgt>
                                        </p:tgtEl>
                                        <p:attrNameLst>
                                          <p:attrName>style.color</p:attrName>
                                        </p:attrNameLst>
                                      </p:cBhvr>
                                      <p:to>
                                        <a:srgbClr val="00CC00"/>
                                      </p:to>
                                    </p:animClr>
                                  </p:childTnLst>
                                </p:cTn>
                              </p:par>
                              <p:par>
                                <p:cTn id="39" presetID="3" presetClass="emph" presetSubtype="2" fill="hold" nodeType="withEffect">
                                  <p:stCondLst>
                                    <p:cond delay="0"/>
                                  </p:stCondLst>
                                  <p:childTnLst>
                                    <p:animClr clrSpc="rgb">
                                      <p:cBhvr override="childStyle">
                                        <p:cTn id="40" dur="500" fill="hold"/>
                                        <p:tgtEl>
                                          <p:spTgt spid="27">
                                            <p:txEl>
                                              <p:pRg st="0" end="0"/>
                                            </p:txEl>
                                          </p:spTgt>
                                        </p:tgtEl>
                                        <p:attrNameLst>
                                          <p:attrName>style.color</p:attrName>
                                        </p:attrNameLst>
                                      </p:cBhvr>
                                      <p:to>
                                        <a:srgbClr val="00CC00"/>
                                      </p:to>
                                    </p:animClr>
                                  </p:childTnLst>
                                </p:cTn>
                              </p:par>
                              <p:par>
                                <p:cTn id="41" presetID="3" presetClass="emph" presetSubtype="2" fill="hold" nodeType="withEffect">
                                  <p:stCondLst>
                                    <p:cond delay="0"/>
                                  </p:stCondLst>
                                  <p:childTnLst>
                                    <p:animClr clrSpc="rgb">
                                      <p:cBhvr override="childStyle">
                                        <p:cTn id="42" dur="500" fill="hold"/>
                                        <p:tgtEl>
                                          <p:spTgt spid="27">
                                            <p:txEl>
                                              <p:pRg st="2" end="2"/>
                                            </p:txEl>
                                          </p:spTgt>
                                        </p:tgtEl>
                                        <p:attrNameLst>
                                          <p:attrName>style.color</p:attrName>
                                        </p:attrNameLst>
                                      </p:cBhvr>
                                      <p:to>
                                        <a:srgbClr val="00CC00"/>
                                      </p:to>
                                    </p:animClr>
                                  </p:childTnLst>
                                </p:cTn>
                              </p:par>
                              <p:par>
                                <p:cTn id="43" presetID="3" presetClass="emph" presetSubtype="2" fill="hold" nodeType="withEffect">
                                  <p:stCondLst>
                                    <p:cond delay="0"/>
                                  </p:stCondLst>
                                  <p:childTnLst>
                                    <p:animClr clrSpc="rgb">
                                      <p:cBhvr override="childStyle">
                                        <p:cTn id="44" dur="500" fill="hold"/>
                                        <p:tgtEl>
                                          <p:spTgt spid="27">
                                            <p:txEl>
                                              <p:pRg st="4" end="4"/>
                                            </p:txEl>
                                          </p:spTgt>
                                        </p:tgtEl>
                                        <p:attrNameLst>
                                          <p:attrName>style.color</p:attrName>
                                        </p:attrNameLst>
                                      </p:cBhvr>
                                      <p:to>
                                        <a:srgbClr val="00CC00"/>
                                      </p:to>
                                    </p:animClr>
                                  </p:childTnLst>
                                </p:cTn>
                              </p:par>
                              <p:par>
                                <p:cTn id="45" presetID="3" presetClass="emph" presetSubtype="2" fill="hold" nodeType="withEffect">
                                  <p:stCondLst>
                                    <p:cond delay="0"/>
                                  </p:stCondLst>
                                  <p:childTnLst>
                                    <p:animClr clrSpc="rgb">
                                      <p:cBhvr override="childStyle">
                                        <p:cTn id="46" dur="500" fill="hold"/>
                                        <p:tgtEl>
                                          <p:spTgt spid="28">
                                            <p:txEl>
                                              <p:pRg st="0" end="0"/>
                                            </p:txEl>
                                          </p:spTgt>
                                        </p:tgtEl>
                                        <p:attrNameLst>
                                          <p:attrName>style.color</p:attrName>
                                        </p:attrNameLst>
                                      </p:cBhvr>
                                      <p:to>
                                        <a:srgbClr val="00CC00"/>
                                      </p:to>
                                    </p:animClr>
                                  </p:childTnLst>
                                </p:cTn>
                              </p:par>
                              <p:par>
                                <p:cTn id="47" presetID="3" presetClass="emph" presetSubtype="2" fill="hold" nodeType="withEffect">
                                  <p:stCondLst>
                                    <p:cond delay="0"/>
                                  </p:stCondLst>
                                  <p:childTnLst>
                                    <p:animClr clrSpc="rgb">
                                      <p:cBhvr override="childStyle">
                                        <p:cTn id="48" dur="500" fill="hold"/>
                                        <p:tgtEl>
                                          <p:spTgt spid="28">
                                            <p:txEl>
                                              <p:pRg st="2" end="2"/>
                                            </p:txEl>
                                          </p:spTgt>
                                        </p:tgtEl>
                                        <p:attrNameLst>
                                          <p:attrName>style.color</p:attrName>
                                        </p:attrNameLst>
                                      </p:cBhvr>
                                      <p:to>
                                        <a:srgbClr val="00CC00"/>
                                      </p:to>
                                    </p:animClr>
                                  </p:childTnLst>
                                </p:cTn>
                              </p:par>
                              <p:par>
                                <p:cTn id="49" presetID="3" presetClass="emph" presetSubtype="2" fill="hold" nodeType="withEffect">
                                  <p:stCondLst>
                                    <p:cond delay="0"/>
                                  </p:stCondLst>
                                  <p:childTnLst>
                                    <p:animClr clrSpc="rgb">
                                      <p:cBhvr override="childStyle">
                                        <p:cTn id="50" dur="500" fill="hold"/>
                                        <p:tgtEl>
                                          <p:spTgt spid="28">
                                            <p:txEl>
                                              <p:pRg st="4" end="4"/>
                                            </p:txEl>
                                          </p:spTgt>
                                        </p:tgtEl>
                                        <p:attrNameLst>
                                          <p:attrName>style.color</p:attrName>
                                        </p:attrNameLst>
                                      </p:cBhvr>
                                      <p:to>
                                        <a:srgbClr val="00CC00"/>
                                      </p:to>
                                    </p:animClr>
                                  </p:childTnLst>
                                </p:cTn>
                              </p:par>
                              <p:par>
                                <p:cTn id="51" presetID="23" presetClass="entr" presetSubtype="16"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xit" presetSubtype="32" fill="hold" nodeType="clickEffect">
                                  <p:stCondLst>
                                    <p:cond delay="0"/>
                                  </p:stCondLst>
                                  <p:childTnLst>
                                    <p:anim calcmode="lin" valueType="num">
                                      <p:cBhvr>
                                        <p:cTn id="58" dur="500"/>
                                        <p:tgtEl>
                                          <p:spTgt spid="4"/>
                                        </p:tgtEl>
                                        <p:attrNameLst>
                                          <p:attrName>ppt_w</p:attrName>
                                        </p:attrNameLst>
                                      </p:cBhvr>
                                      <p:tavLst>
                                        <p:tav tm="0">
                                          <p:val>
                                            <p:strVal val="ppt_w"/>
                                          </p:val>
                                        </p:tav>
                                        <p:tav tm="100000">
                                          <p:val>
                                            <p:fltVal val="0"/>
                                          </p:val>
                                        </p:tav>
                                      </p:tavLst>
                                    </p:anim>
                                    <p:anim calcmode="lin" valueType="num">
                                      <p:cBhvr>
                                        <p:cTn id="59" dur="500"/>
                                        <p:tgtEl>
                                          <p:spTgt spid="4"/>
                                        </p:tgtEl>
                                        <p:attrNameLst>
                                          <p:attrName>ppt_h</p:attrName>
                                        </p:attrNameLst>
                                      </p:cBhvr>
                                      <p:tavLst>
                                        <p:tav tm="0">
                                          <p:val>
                                            <p:strVal val="ppt_h"/>
                                          </p:val>
                                        </p:tav>
                                        <p:tav tm="100000">
                                          <p:val>
                                            <p:fltVal val="0"/>
                                          </p:val>
                                        </p:tav>
                                      </p:tavLst>
                                    </p:anim>
                                    <p:set>
                                      <p:cBhvr>
                                        <p:cTn id="6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パターン違反の検出手法</a:t>
            </a:r>
            <a:endParaRPr kumimoji="1" lang="ja-JP" altLang="en-US"/>
          </a:p>
        </p:txBody>
      </p:sp>
      <p:sp>
        <p:nvSpPr>
          <p:cNvPr id="3" name="コンテンツ プレースホルダ 2"/>
          <p:cNvSpPr>
            <a:spLocks noGrp="1"/>
          </p:cNvSpPr>
          <p:nvPr>
            <p:ph idx="1"/>
          </p:nvPr>
        </p:nvSpPr>
        <p:spPr>
          <a:xfrm>
            <a:off x="457200" y="1357298"/>
            <a:ext cx="8401080" cy="5072098"/>
          </a:xfrm>
        </p:spPr>
        <p:txBody>
          <a:bodyPr>
            <a:normAutofit/>
          </a:bodyPr>
          <a:lstStyle/>
          <a:p>
            <a:r>
              <a:rPr kumimoji="1" lang="ja-JP" altLang="en-US" smtClean="0"/>
              <a:t>相関ルール</a:t>
            </a:r>
            <a:r>
              <a:rPr kumimoji="1" lang="en-US" altLang="ja-JP" smtClean="0"/>
              <a:t>(association rule)</a:t>
            </a:r>
            <a:r>
              <a:rPr lang="ja-JP" altLang="en-US" smtClean="0"/>
              <a:t>の確信度</a:t>
            </a:r>
            <a:r>
              <a:rPr lang="en-US" altLang="ja-JP" smtClean="0"/>
              <a:t>C</a:t>
            </a:r>
            <a:r>
              <a:rPr lang="ja-JP" altLang="en-US" smtClean="0"/>
              <a:t>を用いる</a:t>
            </a:r>
            <a:endParaRPr lang="en-US" altLang="ja-JP" smtClean="0"/>
          </a:p>
          <a:p>
            <a:pPr lvl="1"/>
            <a:r>
              <a:rPr kumimoji="1" lang="ja-JP" altLang="en-US" smtClean="0"/>
              <a:t>相関ルール</a:t>
            </a:r>
            <a:r>
              <a:rPr lang="ja-JP" altLang="en-US" smtClean="0"/>
              <a:t>　</a:t>
            </a:r>
            <a:r>
              <a:rPr lang="en-US" altLang="ja-JP" smtClean="0"/>
              <a:t>P1</a:t>
            </a:r>
            <a:r>
              <a:rPr kumimoji="1" lang="ja-JP" altLang="en-US" smtClean="0"/>
              <a:t>⇒</a:t>
            </a:r>
            <a:r>
              <a:rPr lang="en-US" altLang="ja-JP" smtClean="0"/>
              <a:t>P2</a:t>
            </a:r>
            <a:endParaRPr kumimoji="1" lang="en-US" altLang="ja-JP" smtClean="0"/>
          </a:p>
          <a:p>
            <a:pPr lvl="2"/>
            <a:r>
              <a:rPr kumimoji="1" lang="ja-JP" altLang="en-US" smtClean="0"/>
              <a:t>パターン</a:t>
            </a:r>
            <a:r>
              <a:rPr lang="en-US" altLang="ja-JP" smtClean="0"/>
              <a:t>P1</a:t>
            </a:r>
            <a:r>
              <a:rPr kumimoji="1" lang="en-US" altLang="ja-JP" smtClean="0"/>
              <a:t>,</a:t>
            </a:r>
            <a:r>
              <a:rPr kumimoji="1" lang="ja-JP" altLang="en-US" smtClean="0"/>
              <a:t> </a:t>
            </a:r>
            <a:r>
              <a:rPr lang="en-US" altLang="ja-JP" smtClean="0"/>
              <a:t>P2</a:t>
            </a:r>
            <a:r>
              <a:rPr lang="ja-JP" altLang="en-US" smtClean="0"/>
              <a:t>について</a:t>
            </a:r>
            <a:r>
              <a:rPr kumimoji="1" lang="en-US" altLang="ja-JP" smtClean="0"/>
              <a:t>,</a:t>
            </a:r>
            <a:r>
              <a:rPr kumimoji="1" lang="ja-JP" altLang="en-US" smtClean="0"/>
              <a:t> あるメソッド定義中で</a:t>
            </a:r>
            <a:r>
              <a:rPr lang="en-US" altLang="ja-JP" smtClean="0"/>
              <a:t>P1</a:t>
            </a:r>
            <a:r>
              <a:rPr lang="ja-JP" altLang="en-US" smtClean="0"/>
              <a:t>が出現するとき，</a:t>
            </a:r>
            <a:r>
              <a:rPr lang="en-US" altLang="ja-JP" smtClean="0"/>
              <a:t>P2</a:t>
            </a:r>
            <a:r>
              <a:rPr lang="ja-JP" altLang="en-US" smtClean="0"/>
              <a:t>も出現</a:t>
            </a:r>
            <a:r>
              <a:rPr kumimoji="1" lang="ja-JP" altLang="en-US" smtClean="0"/>
              <a:t>するというルール</a:t>
            </a:r>
            <a:endParaRPr kumimoji="1" lang="en-US" altLang="ja-JP" smtClean="0"/>
          </a:p>
          <a:p>
            <a:pPr lvl="1"/>
            <a:r>
              <a:rPr lang="ja-JP" altLang="en-US" smtClean="0"/>
              <a:t>確信度</a:t>
            </a:r>
            <a:r>
              <a:rPr lang="en-US" altLang="ja-JP" smtClean="0"/>
              <a:t>C: P1</a:t>
            </a:r>
            <a:r>
              <a:rPr lang="ja-JP" altLang="en-US" smtClean="0"/>
              <a:t>が出現するとき，</a:t>
            </a:r>
            <a:r>
              <a:rPr lang="en-US" altLang="ja-JP" smtClean="0"/>
              <a:t>P2</a:t>
            </a:r>
            <a:r>
              <a:rPr lang="ja-JP" altLang="en-US" smtClean="0"/>
              <a:t>も出現する条件付確率</a:t>
            </a:r>
            <a:endParaRPr lang="en-US" altLang="ja-JP" smtClean="0"/>
          </a:p>
          <a:p>
            <a:pPr lvl="2"/>
            <a:endParaRPr lang="en-US" altLang="ja-JP" smtClean="0"/>
          </a:p>
          <a:p>
            <a:pPr lvl="2"/>
            <a:endParaRPr lang="en-US" altLang="ja-JP" smtClean="0"/>
          </a:p>
          <a:p>
            <a:pPr lvl="2"/>
            <a:endParaRPr lang="en-US" altLang="ja-JP" smtClean="0"/>
          </a:p>
          <a:p>
            <a:r>
              <a:rPr lang="ja-JP" altLang="en-US" smtClean="0"/>
              <a:t>確信度が</a:t>
            </a:r>
            <a:r>
              <a:rPr lang="en-US" altLang="ja-JP" smtClean="0"/>
              <a:t>1.0</a:t>
            </a:r>
            <a:r>
              <a:rPr lang="ja-JP" altLang="en-US" smtClean="0"/>
              <a:t>でなく，任意の閾値以上であればパターン違反を検出</a:t>
            </a:r>
            <a:endParaRPr lang="en-US" altLang="ja-JP" smtClean="0"/>
          </a:p>
          <a:p>
            <a:pPr lvl="1"/>
            <a:r>
              <a:rPr lang="ja-JP" altLang="en-US" smtClean="0"/>
              <a:t>相関ルールに反しているメソッド定義がパターン違反</a:t>
            </a:r>
            <a:endParaRPr lang="en-US" altLang="ja-JP" smtClean="0"/>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4</a:t>
            </a:fld>
            <a:endParaRPr kumimoji="1" lang="ja-JP" altLang="en-US"/>
          </a:p>
        </p:txBody>
      </p:sp>
      <p:sp>
        <p:nvSpPr>
          <p:cNvPr id="7" name="テキスト ボックス 6"/>
          <p:cNvSpPr txBox="1"/>
          <p:nvPr/>
        </p:nvSpPr>
        <p:spPr>
          <a:xfrm>
            <a:off x="571472" y="3643314"/>
            <a:ext cx="2786082" cy="523220"/>
          </a:xfrm>
          <a:prstGeom prst="rect">
            <a:avLst/>
          </a:prstGeom>
          <a:noFill/>
        </p:spPr>
        <p:txBody>
          <a:bodyPr wrap="square" rtlCol="0">
            <a:spAutoFit/>
          </a:bodyPr>
          <a:lstStyle/>
          <a:p>
            <a:r>
              <a:rPr kumimoji="1" lang="en-US" altLang="ja-JP" sz="2800" b="1" i="1" smtClean="0">
                <a:latin typeface="小塚明朝 Pro-VI R" pitchFamily="18" charset="-128"/>
                <a:ea typeface="小塚明朝 Pro-VI R" pitchFamily="18" charset="-128"/>
              </a:rPr>
              <a:t>C</a:t>
            </a:r>
            <a:r>
              <a:rPr kumimoji="1" lang="en-US" altLang="ja-JP" sz="2800" b="1" smtClean="0">
                <a:latin typeface="小塚明朝 Pro-VI R" pitchFamily="18" charset="-128"/>
                <a:ea typeface="小塚明朝 Pro-VI R" pitchFamily="18" charset="-128"/>
              </a:rPr>
              <a:t>(</a:t>
            </a:r>
            <a:r>
              <a:rPr kumimoji="1" lang="ja-JP" altLang="en-US" sz="2800" b="1" smtClean="0">
                <a:latin typeface="小塚明朝 Pro-VI R" pitchFamily="18" charset="-128"/>
                <a:ea typeface="小塚明朝 Pro-VI R" pitchFamily="18" charset="-128"/>
              </a:rPr>
              <a:t> </a:t>
            </a:r>
            <a:r>
              <a:rPr kumimoji="1" lang="en-US" altLang="ja-JP" sz="2800" b="1" i="1" smtClean="0">
                <a:latin typeface="小塚明朝 Pro-VI R" pitchFamily="18" charset="-128"/>
                <a:ea typeface="小塚明朝 Pro-VI R" pitchFamily="18" charset="-128"/>
              </a:rPr>
              <a:t>P</a:t>
            </a:r>
            <a:r>
              <a:rPr kumimoji="1" lang="en-US" altLang="ja-JP" sz="2800" b="1" smtClean="0">
                <a:latin typeface="小塚明朝 Pro-VI R" pitchFamily="18" charset="-128"/>
                <a:ea typeface="小塚明朝 Pro-VI R" pitchFamily="18" charset="-128"/>
              </a:rPr>
              <a:t>1</a:t>
            </a:r>
            <a:r>
              <a:rPr kumimoji="1" lang="ja-JP" altLang="en-US" sz="2800" b="1" i="1" smtClean="0">
                <a:latin typeface="小塚明朝 Pro-VI R" pitchFamily="18" charset="-128"/>
                <a:ea typeface="小塚明朝 Pro-VI R" pitchFamily="18" charset="-128"/>
              </a:rPr>
              <a:t> </a:t>
            </a:r>
            <a:r>
              <a:rPr kumimoji="1" lang="ja-JP" altLang="en-US" sz="2800" b="1" smtClean="0">
                <a:latin typeface="小塚明朝 Pro-VI R" pitchFamily="18" charset="-128"/>
                <a:ea typeface="小塚明朝 Pro-VI R" pitchFamily="18" charset="-128"/>
              </a:rPr>
              <a:t>⇒ </a:t>
            </a:r>
            <a:r>
              <a:rPr kumimoji="1" lang="en-US" altLang="ja-JP" sz="2800" b="1" i="1" smtClean="0">
                <a:latin typeface="小塚明朝 Pro-VI R" pitchFamily="18" charset="-128"/>
                <a:ea typeface="小塚明朝 Pro-VI R" pitchFamily="18" charset="-128"/>
              </a:rPr>
              <a:t>P</a:t>
            </a:r>
            <a:r>
              <a:rPr kumimoji="1" lang="en-US" altLang="ja-JP" sz="2800" b="1" smtClean="0">
                <a:latin typeface="小塚明朝 Pro-VI R" pitchFamily="18" charset="-128"/>
                <a:ea typeface="小塚明朝 Pro-VI R" pitchFamily="18" charset="-128"/>
              </a:rPr>
              <a:t>2</a:t>
            </a:r>
            <a:r>
              <a:rPr kumimoji="1" lang="ja-JP" altLang="en-US" sz="2800" b="1" i="1" smtClean="0">
                <a:latin typeface="小塚明朝 Pro-VI R" pitchFamily="18" charset="-128"/>
                <a:ea typeface="小塚明朝 Pro-VI R" pitchFamily="18" charset="-128"/>
              </a:rPr>
              <a:t> </a:t>
            </a:r>
            <a:r>
              <a:rPr kumimoji="1" lang="en-US" altLang="ja-JP" sz="2800" b="1" smtClean="0">
                <a:latin typeface="小塚明朝 Pro-VI R" pitchFamily="18" charset="-128"/>
                <a:ea typeface="小塚明朝 Pro-VI R" pitchFamily="18" charset="-128"/>
              </a:rPr>
              <a:t>)</a:t>
            </a:r>
            <a:r>
              <a:rPr kumimoji="1" lang="ja-JP" altLang="en-US" sz="2800" b="1" smtClean="0">
                <a:latin typeface="小塚明朝 Pro-VI R" pitchFamily="18" charset="-128"/>
                <a:ea typeface="小塚明朝 Pro-VI R" pitchFamily="18" charset="-128"/>
              </a:rPr>
              <a:t>＝</a:t>
            </a:r>
            <a:endParaRPr kumimoji="1" lang="ja-JP" altLang="en-US" sz="2800" b="1" i="1">
              <a:latin typeface="小塚明朝 Pro-VI R" pitchFamily="18" charset="-128"/>
              <a:ea typeface="小塚明朝 Pro-VI R" pitchFamily="18" charset="-128"/>
            </a:endParaRPr>
          </a:p>
        </p:txBody>
      </p:sp>
      <p:sp>
        <p:nvSpPr>
          <p:cNvPr id="8" name="テキスト ボックス 7"/>
          <p:cNvSpPr txBox="1"/>
          <p:nvPr/>
        </p:nvSpPr>
        <p:spPr>
          <a:xfrm>
            <a:off x="3214678" y="3929066"/>
            <a:ext cx="4286280" cy="400110"/>
          </a:xfrm>
          <a:prstGeom prst="rect">
            <a:avLst/>
          </a:prstGeom>
          <a:noFill/>
        </p:spPr>
        <p:txBody>
          <a:bodyPr wrap="square" rtlCol="0">
            <a:spAutoFit/>
          </a:bodyPr>
          <a:lstStyle/>
          <a:p>
            <a:pPr algn="ctr"/>
            <a:r>
              <a:rPr lang="en-US" altLang="ja-JP" sz="2000" b="1" i="1" smtClean="0">
                <a:latin typeface="小塚明朝 Pro-VI R" pitchFamily="18" charset="-128"/>
                <a:ea typeface="小塚明朝 Pro-VI R" pitchFamily="18" charset="-128"/>
              </a:rPr>
              <a:t>P</a:t>
            </a:r>
            <a:r>
              <a:rPr lang="en-US" altLang="ja-JP" sz="2000" b="1" smtClean="0">
                <a:latin typeface="小塚明朝 Pro-VI R" pitchFamily="18" charset="-128"/>
                <a:ea typeface="小塚明朝 Pro-VI R" pitchFamily="18" charset="-128"/>
              </a:rPr>
              <a:t>1</a:t>
            </a:r>
            <a:r>
              <a:rPr lang="ja-JP" altLang="en-US" sz="2000" b="1" smtClean="0">
                <a:latin typeface="小塚明朝 Pro-VI R" pitchFamily="18" charset="-128"/>
                <a:ea typeface="小塚明朝 Pro-VI R" pitchFamily="18" charset="-128"/>
              </a:rPr>
              <a:t>の出現するメソッド定義</a:t>
            </a:r>
            <a:endParaRPr kumimoji="1" lang="ja-JP" altLang="en-US" sz="2000" b="1">
              <a:latin typeface="小塚明朝 Pro-VI R" pitchFamily="18" charset="-128"/>
              <a:ea typeface="小塚明朝 Pro-VI R" pitchFamily="18" charset="-128"/>
            </a:endParaRPr>
          </a:p>
        </p:txBody>
      </p:sp>
      <p:sp>
        <p:nvSpPr>
          <p:cNvPr id="9" name="テキスト ボックス 8"/>
          <p:cNvSpPr txBox="1"/>
          <p:nvPr/>
        </p:nvSpPr>
        <p:spPr>
          <a:xfrm>
            <a:off x="3214678" y="3571876"/>
            <a:ext cx="4429156" cy="400110"/>
          </a:xfrm>
          <a:prstGeom prst="rect">
            <a:avLst/>
          </a:prstGeom>
          <a:noFill/>
        </p:spPr>
        <p:txBody>
          <a:bodyPr wrap="square" rtlCol="0">
            <a:spAutoFit/>
          </a:bodyPr>
          <a:lstStyle/>
          <a:p>
            <a:r>
              <a:rPr lang="en-US" altLang="ja-JP" sz="2000" b="1" i="1" smtClean="0">
                <a:latin typeface="小塚明朝 Pro-VI R" pitchFamily="18" charset="-128"/>
                <a:ea typeface="小塚明朝 Pro-VI R" pitchFamily="18" charset="-128"/>
              </a:rPr>
              <a:t>P</a:t>
            </a:r>
            <a:r>
              <a:rPr lang="en-US" altLang="ja-JP" sz="2000" b="1" smtClean="0">
                <a:latin typeface="小塚明朝 Pro-VI R" pitchFamily="18" charset="-128"/>
                <a:ea typeface="小塚明朝 Pro-VI R" pitchFamily="18" charset="-128"/>
              </a:rPr>
              <a:t>1</a:t>
            </a:r>
            <a:r>
              <a:rPr lang="en-US" altLang="ja-JP" sz="2000" b="1" i="1" smtClean="0">
                <a:latin typeface="小塚明朝 Pro-VI R" pitchFamily="18" charset="-128"/>
                <a:ea typeface="小塚明朝 Pro-VI R" pitchFamily="18" charset="-128"/>
              </a:rPr>
              <a:t>,</a:t>
            </a:r>
            <a:r>
              <a:rPr lang="ja-JP" altLang="en-US" sz="2000" b="1" i="1" smtClean="0">
                <a:latin typeface="小塚明朝 Pro-VI R" pitchFamily="18" charset="-128"/>
                <a:ea typeface="小塚明朝 Pro-VI R" pitchFamily="18" charset="-128"/>
              </a:rPr>
              <a:t> </a:t>
            </a:r>
            <a:r>
              <a:rPr lang="en-US" altLang="ja-JP" sz="2000" b="1" i="1" smtClean="0">
                <a:latin typeface="小塚明朝 Pro-VI R" pitchFamily="18" charset="-128"/>
                <a:ea typeface="小塚明朝 Pro-VI R" pitchFamily="18" charset="-128"/>
              </a:rPr>
              <a:t>P</a:t>
            </a:r>
            <a:r>
              <a:rPr lang="en-US" altLang="ja-JP" sz="2000" b="1" smtClean="0">
                <a:latin typeface="小塚明朝 Pro-VI R" pitchFamily="18" charset="-128"/>
                <a:ea typeface="小塚明朝 Pro-VI R" pitchFamily="18" charset="-128"/>
              </a:rPr>
              <a:t>2</a:t>
            </a:r>
            <a:r>
              <a:rPr lang="ja-JP" altLang="en-US" sz="2000" b="1" smtClean="0">
                <a:latin typeface="小塚明朝 Pro-VI R" pitchFamily="18" charset="-128"/>
                <a:ea typeface="小塚明朝 Pro-VI R" pitchFamily="18" charset="-128"/>
              </a:rPr>
              <a:t>ともに出現するメソッド定義</a:t>
            </a:r>
            <a:endParaRPr kumimoji="1" lang="ja-JP" altLang="en-US" sz="2000" b="1">
              <a:latin typeface="小塚明朝 Pro-VI R" pitchFamily="18" charset="-128"/>
              <a:ea typeface="小塚明朝 Pro-VI R" pitchFamily="18" charset="-128"/>
            </a:endParaRPr>
          </a:p>
        </p:txBody>
      </p:sp>
      <p:cxnSp>
        <p:nvCxnSpPr>
          <p:cNvPr id="11" name="直線コネクタ 10"/>
          <p:cNvCxnSpPr/>
          <p:nvPr/>
        </p:nvCxnSpPr>
        <p:spPr>
          <a:xfrm>
            <a:off x="3214678" y="3929066"/>
            <a:ext cx="428628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吹き出し 29"/>
          <p:cNvSpPr/>
          <p:nvPr/>
        </p:nvSpPr>
        <p:spPr>
          <a:xfrm>
            <a:off x="3000364" y="2786058"/>
            <a:ext cx="4286280" cy="357190"/>
          </a:xfrm>
          <a:prstGeom prst="wedgeRectCallout">
            <a:avLst>
              <a:gd name="adj1" fmla="val -20102"/>
              <a:gd name="adj2" fmla="val 306308"/>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smtClean="0"/>
              <a:t>パターン違反の検出例</a:t>
            </a:r>
            <a:endParaRPr kumimoji="1" lang="ja-JP" altLang="en-US"/>
          </a:p>
        </p:txBody>
      </p:sp>
      <p:sp>
        <p:nvSpPr>
          <p:cNvPr id="3" name="コンテンツ プレースホルダ 2"/>
          <p:cNvSpPr>
            <a:spLocks noGrp="1"/>
          </p:cNvSpPr>
          <p:nvPr>
            <p:ph idx="1"/>
          </p:nvPr>
        </p:nvSpPr>
        <p:spPr>
          <a:xfrm>
            <a:off x="457200" y="1357298"/>
            <a:ext cx="8401080" cy="5072098"/>
          </a:xfrm>
        </p:spPr>
        <p:txBody>
          <a:bodyPr>
            <a:normAutofit/>
          </a:bodyPr>
          <a:lstStyle/>
          <a:p>
            <a:r>
              <a:rPr lang="en-US" altLang="ja-JP" smtClean="0"/>
              <a:t>2</a:t>
            </a:r>
            <a:r>
              <a:rPr lang="ja-JP" altLang="en-US" smtClean="0"/>
              <a:t>つのパターン</a:t>
            </a:r>
            <a:endParaRPr lang="en-US" altLang="ja-JP" smtClean="0"/>
          </a:p>
          <a:p>
            <a:pPr lvl="1"/>
            <a:r>
              <a:rPr lang="en-US" altLang="ja-JP" smtClean="0"/>
              <a:t>P1 = </a:t>
            </a:r>
            <a:r>
              <a:rPr lang="en-US" altLang="ja-JP" smtClean="0">
                <a:latin typeface="Consolas" pitchFamily="49" charset="0"/>
              </a:rPr>
              <a:t>{open, read}</a:t>
            </a:r>
            <a:endParaRPr lang="en-US" altLang="ja-JP" smtClean="0"/>
          </a:p>
          <a:p>
            <a:pPr lvl="1"/>
            <a:r>
              <a:rPr lang="en-US" altLang="ja-JP" smtClean="0"/>
              <a:t>P2 = </a:t>
            </a:r>
            <a:r>
              <a:rPr lang="en-US" altLang="ja-JP" smtClean="0">
                <a:latin typeface="Consolas" pitchFamily="49" charset="0"/>
              </a:rPr>
              <a:t>{open, read, close}</a:t>
            </a:r>
            <a:endParaRPr lang="en-US" altLang="ja-JP" smtClean="0"/>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5</a:t>
            </a:fld>
            <a:endParaRPr kumimoji="1" lang="ja-JP" altLang="en-US"/>
          </a:p>
        </p:txBody>
      </p:sp>
      <p:sp>
        <p:nvSpPr>
          <p:cNvPr id="14" name="メモ 13"/>
          <p:cNvSpPr/>
          <p:nvPr/>
        </p:nvSpPr>
        <p:spPr>
          <a:xfrm>
            <a:off x="571472" y="4357694"/>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close();</a:t>
            </a:r>
            <a:endParaRPr kumimoji="1" lang="en-US" altLang="ja-JP" smtClean="0">
              <a:latin typeface="Consolas" pitchFamily="49" charset="0"/>
            </a:endParaRPr>
          </a:p>
        </p:txBody>
      </p:sp>
      <p:sp>
        <p:nvSpPr>
          <p:cNvPr id="17" name="メモ 16"/>
          <p:cNvSpPr/>
          <p:nvPr/>
        </p:nvSpPr>
        <p:spPr>
          <a:xfrm>
            <a:off x="6929454" y="4357694"/>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  :</a:t>
            </a:r>
            <a:endParaRPr kumimoji="1" lang="en-US" altLang="ja-JP" smtClean="0">
              <a:latin typeface="Consolas" pitchFamily="49" charset="0"/>
            </a:endParaRPr>
          </a:p>
        </p:txBody>
      </p:sp>
      <p:sp>
        <p:nvSpPr>
          <p:cNvPr id="18" name="テキスト ボックス 17"/>
          <p:cNvSpPr txBox="1"/>
          <p:nvPr/>
        </p:nvSpPr>
        <p:spPr>
          <a:xfrm>
            <a:off x="357158" y="5929330"/>
            <a:ext cx="1785950" cy="369332"/>
          </a:xfrm>
          <a:prstGeom prst="rect">
            <a:avLst/>
          </a:prstGeom>
          <a:noFill/>
        </p:spPr>
        <p:txBody>
          <a:bodyPr wrap="square" rtlCol="0">
            <a:spAutoFit/>
          </a:bodyPr>
          <a:lstStyle/>
          <a:p>
            <a:r>
              <a:rPr lang="ja-JP" altLang="en-US" smtClean="0"/>
              <a:t>メソッド定義</a:t>
            </a:r>
            <a:r>
              <a:rPr lang="en-US" altLang="ja-JP" smtClean="0"/>
              <a:t>1</a:t>
            </a:r>
            <a:endParaRPr kumimoji="1" lang="ja-JP" altLang="en-US"/>
          </a:p>
        </p:txBody>
      </p:sp>
      <p:sp>
        <p:nvSpPr>
          <p:cNvPr id="19" name="テキスト ボックス 18"/>
          <p:cNvSpPr txBox="1"/>
          <p:nvPr/>
        </p:nvSpPr>
        <p:spPr>
          <a:xfrm>
            <a:off x="2285984" y="5929330"/>
            <a:ext cx="1714512" cy="369332"/>
          </a:xfrm>
          <a:prstGeom prst="rect">
            <a:avLst/>
          </a:prstGeom>
          <a:noFill/>
        </p:spPr>
        <p:txBody>
          <a:bodyPr wrap="square" rtlCol="0">
            <a:spAutoFit/>
          </a:bodyPr>
          <a:lstStyle/>
          <a:p>
            <a:r>
              <a:rPr lang="ja-JP" altLang="en-US" smtClean="0"/>
              <a:t>メソッド定義</a:t>
            </a:r>
            <a:r>
              <a:rPr lang="en-US" altLang="ja-JP" smtClean="0"/>
              <a:t>2</a:t>
            </a:r>
          </a:p>
        </p:txBody>
      </p:sp>
      <p:sp>
        <p:nvSpPr>
          <p:cNvPr id="20" name="テキスト ボックス 19"/>
          <p:cNvSpPr txBox="1"/>
          <p:nvPr/>
        </p:nvSpPr>
        <p:spPr>
          <a:xfrm>
            <a:off x="4643438" y="5929330"/>
            <a:ext cx="2000264" cy="369332"/>
          </a:xfrm>
          <a:prstGeom prst="rect">
            <a:avLst/>
          </a:prstGeom>
          <a:noFill/>
        </p:spPr>
        <p:txBody>
          <a:bodyPr wrap="square" rtlCol="0">
            <a:spAutoFit/>
          </a:bodyPr>
          <a:lstStyle/>
          <a:p>
            <a:r>
              <a:rPr lang="ja-JP" altLang="en-US" smtClean="0"/>
              <a:t>メソッド定義</a:t>
            </a:r>
            <a:r>
              <a:rPr lang="en-US" altLang="ja-JP" smtClean="0"/>
              <a:t>99</a:t>
            </a:r>
            <a:endParaRPr kumimoji="1" lang="ja-JP" altLang="en-US"/>
          </a:p>
        </p:txBody>
      </p:sp>
      <p:sp>
        <p:nvSpPr>
          <p:cNvPr id="21" name="テキスト ボックス 20"/>
          <p:cNvSpPr txBox="1"/>
          <p:nvPr/>
        </p:nvSpPr>
        <p:spPr>
          <a:xfrm>
            <a:off x="6786578" y="5929330"/>
            <a:ext cx="2071702" cy="369332"/>
          </a:xfrm>
          <a:prstGeom prst="rect">
            <a:avLst/>
          </a:prstGeom>
          <a:noFill/>
        </p:spPr>
        <p:txBody>
          <a:bodyPr wrap="square" rtlCol="0">
            <a:spAutoFit/>
          </a:bodyPr>
          <a:lstStyle/>
          <a:p>
            <a:r>
              <a:rPr lang="ja-JP" altLang="en-US" smtClean="0"/>
              <a:t>メソッド定義</a:t>
            </a:r>
            <a:r>
              <a:rPr lang="en-US" altLang="ja-JP" smtClean="0"/>
              <a:t>100</a:t>
            </a:r>
            <a:endParaRPr kumimoji="1" lang="ja-JP" altLang="en-US"/>
          </a:p>
        </p:txBody>
      </p:sp>
      <p:sp>
        <p:nvSpPr>
          <p:cNvPr id="22" name="テキスト ボックス 21"/>
          <p:cNvSpPr txBox="1"/>
          <p:nvPr/>
        </p:nvSpPr>
        <p:spPr>
          <a:xfrm>
            <a:off x="4000496" y="4929198"/>
            <a:ext cx="928694" cy="369332"/>
          </a:xfrm>
          <a:prstGeom prst="rect">
            <a:avLst/>
          </a:prstGeom>
          <a:noFill/>
        </p:spPr>
        <p:txBody>
          <a:bodyPr wrap="square" rtlCol="0">
            <a:spAutoFit/>
          </a:bodyPr>
          <a:lstStyle/>
          <a:p>
            <a:r>
              <a:rPr kumimoji="1" lang="ja-JP" altLang="en-US" smtClean="0"/>
              <a:t>・・・</a:t>
            </a:r>
            <a:endParaRPr kumimoji="1" lang="ja-JP" altLang="en-US"/>
          </a:p>
        </p:txBody>
      </p:sp>
      <p:sp>
        <p:nvSpPr>
          <p:cNvPr id="27" name="メモ 26"/>
          <p:cNvSpPr/>
          <p:nvPr/>
        </p:nvSpPr>
        <p:spPr>
          <a:xfrm>
            <a:off x="2500298" y="4357694"/>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close();</a:t>
            </a:r>
            <a:endParaRPr kumimoji="1" lang="en-US" altLang="ja-JP" smtClean="0">
              <a:latin typeface="Consolas" pitchFamily="49" charset="0"/>
            </a:endParaRPr>
          </a:p>
        </p:txBody>
      </p:sp>
      <p:sp>
        <p:nvSpPr>
          <p:cNvPr id="28" name="メモ 27"/>
          <p:cNvSpPr/>
          <p:nvPr/>
        </p:nvSpPr>
        <p:spPr>
          <a:xfrm>
            <a:off x="5000628" y="4357694"/>
            <a:ext cx="1428760" cy="1571636"/>
          </a:xfrm>
          <a:prstGeom prst="foldedCorner">
            <a:avLst>
              <a:gd name="adj" fmla="val 11926"/>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mtClean="0">
                <a:latin typeface="Consolas" pitchFamily="49" charset="0"/>
              </a:rPr>
              <a:t>open();</a:t>
            </a:r>
          </a:p>
          <a:p>
            <a:r>
              <a:rPr lang="en-US" altLang="ja-JP" smtClean="0">
                <a:latin typeface="Consolas" pitchFamily="49" charset="0"/>
              </a:rPr>
              <a:t>  :</a:t>
            </a:r>
          </a:p>
          <a:p>
            <a:r>
              <a:rPr lang="en-US" altLang="ja-JP" smtClean="0">
                <a:latin typeface="Consolas" pitchFamily="49" charset="0"/>
              </a:rPr>
              <a:t>read();</a:t>
            </a:r>
          </a:p>
          <a:p>
            <a:r>
              <a:rPr kumimoji="1" lang="en-US" altLang="ja-JP" smtClean="0">
                <a:latin typeface="Consolas" pitchFamily="49" charset="0"/>
              </a:rPr>
              <a:t>  :</a:t>
            </a:r>
          </a:p>
          <a:p>
            <a:r>
              <a:rPr lang="en-US" altLang="ja-JP" smtClean="0">
                <a:latin typeface="Consolas" pitchFamily="49" charset="0"/>
              </a:rPr>
              <a:t>close();</a:t>
            </a:r>
            <a:endParaRPr kumimoji="1" lang="en-US" altLang="ja-JP" smtClean="0">
              <a:latin typeface="Consolas" pitchFamily="49" charset="0"/>
            </a:endParaRPr>
          </a:p>
        </p:txBody>
      </p:sp>
      <p:sp>
        <p:nvSpPr>
          <p:cNvPr id="24" name="角丸四角形 23"/>
          <p:cNvSpPr/>
          <p:nvPr/>
        </p:nvSpPr>
        <p:spPr>
          <a:xfrm>
            <a:off x="285720" y="4000504"/>
            <a:ext cx="8501122" cy="235745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吹き出し 22"/>
          <p:cNvSpPr/>
          <p:nvPr/>
        </p:nvSpPr>
        <p:spPr>
          <a:xfrm>
            <a:off x="6572264" y="3714752"/>
            <a:ext cx="2000264" cy="714380"/>
          </a:xfrm>
          <a:prstGeom prst="downArrowCallout">
            <a:avLst>
              <a:gd name="adj1" fmla="val 50000"/>
              <a:gd name="adj2" fmla="val 25000"/>
              <a:gd name="adj3" fmla="val 25000"/>
              <a:gd name="adj4" fmla="val 649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smtClean="0"/>
              <a:t>パターン違反</a:t>
            </a:r>
            <a:endParaRPr kumimoji="1" lang="ja-JP" altLang="en-US" sz="2000"/>
          </a:p>
        </p:txBody>
      </p:sp>
      <p:sp>
        <p:nvSpPr>
          <p:cNvPr id="26" name="四角形吹き出し 25"/>
          <p:cNvSpPr/>
          <p:nvPr/>
        </p:nvSpPr>
        <p:spPr>
          <a:xfrm>
            <a:off x="3428992" y="3214686"/>
            <a:ext cx="3643338" cy="357190"/>
          </a:xfrm>
          <a:prstGeom prst="wedgeRectCallout">
            <a:avLst>
              <a:gd name="adj1" fmla="val 23335"/>
              <a:gd name="adj2" fmla="val 168150"/>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9" name="角丸四角形 28"/>
          <p:cNvSpPr/>
          <p:nvPr/>
        </p:nvSpPr>
        <p:spPr>
          <a:xfrm>
            <a:off x="357158" y="4071942"/>
            <a:ext cx="6357982" cy="221457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28596" y="2928934"/>
            <a:ext cx="7572428" cy="523220"/>
          </a:xfrm>
          <a:prstGeom prst="rect">
            <a:avLst/>
          </a:prstGeom>
          <a:noFill/>
        </p:spPr>
        <p:txBody>
          <a:bodyPr wrap="square" rtlCol="0">
            <a:spAutoFit/>
          </a:bodyPr>
          <a:lstStyle/>
          <a:p>
            <a:r>
              <a:rPr kumimoji="1" lang="en-US" altLang="ja-JP" sz="2800" b="1" i="1" smtClean="0">
                <a:latin typeface="小塚明朝 Pro-VI R" pitchFamily="18" charset="-128"/>
                <a:ea typeface="小塚明朝 Pro-VI R" pitchFamily="18" charset="-128"/>
              </a:rPr>
              <a:t>C</a:t>
            </a:r>
            <a:r>
              <a:rPr kumimoji="1" lang="en-US" altLang="ja-JP" sz="2800" b="1" smtClean="0">
                <a:latin typeface="小塚明朝 Pro-VI R" pitchFamily="18" charset="-128"/>
                <a:ea typeface="小塚明朝 Pro-VI R" pitchFamily="18" charset="-128"/>
              </a:rPr>
              <a:t>(</a:t>
            </a:r>
            <a:r>
              <a:rPr kumimoji="1" lang="ja-JP" altLang="en-US" sz="2800" b="1" smtClean="0">
                <a:latin typeface="小塚明朝 Pro-VI R" pitchFamily="18" charset="-128"/>
                <a:ea typeface="小塚明朝 Pro-VI R" pitchFamily="18" charset="-128"/>
              </a:rPr>
              <a:t> </a:t>
            </a:r>
            <a:r>
              <a:rPr kumimoji="1" lang="en-US" altLang="ja-JP" sz="2800" b="1" i="1" smtClean="0">
                <a:latin typeface="小塚明朝 Pro-VI R" pitchFamily="18" charset="-128"/>
                <a:ea typeface="小塚明朝 Pro-VI R" pitchFamily="18" charset="-128"/>
              </a:rPr>
              <a:t>P</a:t>
            </a:r>
            <a:r>
              <a:rPr kumimoji="1" lang="en-US" altLang="ja-JP" sz="2800" b="1" smtClean="0">
                <a:latin typeface="小塚明朝 Pro-VI R" pitchFamily="18" charset="-128"/>
                <a:ea typeface="小塚明朝 Pro-VI R" pitchFamily="18" charset="-128"/>
              </a:rPr>
              <a:t>1</a:t>
            </a:r>
            <a:r>
              <a:rPr kumimoji="1" lang="ja-JP" altLang="en-US" sz="2800" b="1" i="1" smtClean="0">
                <a:latin typeface="小塚明朝 Pro-VI R" pitchFamily="18" charset="-128"/>
                <a:ea typeface="小塚明朝 Pro-VI R" pitchFamily="18" charset="-128"/>
              </a:rPr>
              <a:t> </a:t>
            </a:r>
            <a:r>
              <a:rPr kumimoji="1" lang="ja-JP" altLang="en-US" sz="2800" b="1" smtClean="0">
                <a:latin typeface="小塚明朝 Pro-VI R" pitchFamily="18" charset="-128"/>
                <a:ea typeface="小塚明朝 Pro-VI R" pitchFamily="18" charset="-128"/>
              </a:rPr>
              <a:t>⇒ </a:t>
            </a:r>
            <a:r>
              <a:rPr kumimoji="1" lang="en-US" altLang="ja-JP" sz="2800" b="1" i="1" smtClean="0">
                <a:latin typeface="小塚明朝 Pro-VI R" pitchFamily="18" charset="-128"/>
                <a:ea typeface="小塚明朝 Pro-VI R" pitchFamily="18" charset="-128"/>
              </a:rPr>
              <a:t>P</a:t>
            </a:r>
            <a:r>
              <a:rPr kumimoji="1" lang="en-US" altLang="ja-JP" sz="2800" b="1" smtClean="0">
                <a:latin typeface="小塚明朝 Pro-VI R" pitchFamily="18" charset="-128"/>
                <a:ea typeface="小塚明朝 Pro-VI R" pitchFamily="18" charset="-128"/>
              </a:rPr>
              <a:t>2</a:t>
            </a:r>
            <a:r>
              <a:rPr kumimoji="1" lang="ja-JP" altLang="en-US" sz="2800" b="1" i="1" smtClean="0">
                <a:latin typeface="小塚明朝 Pro-VI R" pitchFamily="18" charset="-128"/>
                <a:ea typeface="小塚明朝 Pro-VI R" pitchFamily="18" charset="-128"/>
              </a:rPr>
              <a:t> </a:t>
            </a:r>
            <a:r>
              <a:rPr kumimoji="1" lang="en-US" altLang="ja-JP" sz="2800" b="1" smtClean="0">
                <a:latin typeface="小塚明朝 Pro-VI R" pitchFamily="18" charset="-128"/>
                <a:ea typeface="小塚明朝 Pro-VI R" pitchFamily="18" charset="-128"/>
              </a:rPr>
              <a:t>)</a:t>
            </a:r>
            <a:r>
              <a:rPr kumimoji="1" lang="ja-JP" altLang="en-US" sz="2800" b="1" smtClean="0">
                <a:latin typeface="小塚明朝 Pro-VI R" pitchFamily="18" charset="-128"/>
                <a:ea typeface="小塚明朝 Pro-VI R" pitchFamily="18" charset="-128"/>
              </a:rPr>
              <a:t>＝　　　　　　　　　　　　＝</a:t>
            </a:r>
            <a:endParaRPr kumimoji="1" lang="ja-JP" altLang="en-US" sz="2800" b="1" i="1">
              <a:latin typeface="小塚明朝 Pro-VI R" pitchFamily="18" charset="-128"/>
              <a:ea typeface="小塚明朝 Pro-VI R" pitchFamily="18" charset="-128"/>
            </a:endParaRPr>
          </a:p>
        </p:txBody>
      </p:sp>
      <p:sp>
        <p:nvSpPr>
          <p:cNvPr id="31" name="テキスト ボックス 30"/>
          <p:cNvSpPr txBox="1"/>
          <p:nvPr/>
        </p:nvSpPr>
        <p:spPr>
          <a:xfrm>
            <a:off x="3071802" y="3214686"/>
            <a:ext cx="5429288" cy="400110"/>
          </a:xfrm>
          <a:prstGeom prst="rect">
            <a:avLst/>
          </a:prstGeom>
          <a:noFill/>
        </p:spPr>
        <p:txBody>
          <a:bodyPr wrap="square" rtlCol="0">
            <a:spAutoFit/>
          </a:bodyPr>
          <a:lstStyle/>
          <a:p>
            <a:r>
              <a:rPr lang="ja-JP" altLang="en-US" sz="2000" b="1" i="1" smtClean="0">
                <a:latin typeface="小塚明朝 Pro-VI R" pitchFamily="18" charset="-128"/>
                <a:ea typeface="小塚明朝 Pro-VI R" pitchFamily="18" charset="-128"/>
              </a:rPr>
              <a:t>　　</a:t>
            </a:r>
            <a:r>
              <a:rPr lang="en-US" altLang="ja-JP" sz="2000" b="1" i="1" smtClean="0">
                <a:latin typeface="小塚明朝 Pro-VI R" pitchFamily="18" charset="-128"/>
                <a:ea typeface="小塚明朝 Pro-VI R" pitchFamily="18" charset="-128"/>
              </a:rPr>
              <a:t>P</a:t>
            </a:r>
            <a:r>
              <a:rPr lang="en-US" altLang="ja-JP" sz="2000" b="1" smtClean="0">
                <a:latin typeface="小塚明朝 Pro-VI R" pitchFamily="18" charset="-128"/>
                <a:ea typeface="小塚明朝 Pro-VI R" pitchFamily="18" charset="-128"/>
              </a:rPr>
              <a:t>1</a:t>
            </a:r>
            <a:r>
              <a:rPr lang="ja-JP" altLang="en-US" sz="2000" b="1" smtClean="0">
                <a:latin typeface="小塚明朝 Pro-VI R" pitchFamily="18" charset="-128"/>
                <a:ea typeface="小塚明朝 Pro-VI R" pitchFamily="18" charset="-128"/>
              </a:rPr>
              <a:t>の出現するメソッド定義　　　 </a:t>
            </a:r>
            <a:r>
              <a:rPr lang="en-US" altLang="ja-JP" sz="2000" b="1" smtClean="0">
                <a:latin typeface="小塚明朝 Pro-VI R" pitchFamily="18" charset="-128"/>
                <a:ea typeface="小塚明朝 Pro-VI R" pitchFamily="18" charset="-128"/>
              </a:rPr>
              <a:t>100</a:t>
            </a:r>
            <a:endParaRPr kumimoji="1" lang="ja-JP" altLang="en-US" sz="2000" b="1">
              <a:latin typeface="小塚明朝 Pro-VI R" pitchFamily="18" charset="-128"/>
              <a:ea typeface="小塚明朝 Pro-VI R" pitchFamily="18" charset="-128"/>
            </a:endParaRPr>
          </a:p>
        </p:txBody>
      </p:sp>
      <p:sp>
        <p:nvSpPr>
          <p:cNvPr id="32" name="テキスト ボックス 31"/>
          <p:cNvSpPr txBox="1"/>
          <p:nvPr/>
        </p:nvSpPr>
        <p:spPr>
          <a:xfrm>
            <a:off x="3071802" y="2786058"/>
            <a:ext cx="5643602" cy="400110"/>
          </a:xfrm>
          <a:prstGeom prst="rect">
            <a:avLst/>
          </a:prstGeom>
          <a:noFill/>
        </p:spPr>
        <p:txBody>
          <a:bodyPr wrap="square" rtlCol="0">
            <a:spAutoFit/>
          </a:bodyPr>
          <a:lstStyle/>
          <a:p>
            <a:r>
              <a:rPr lang="en-US" altLang="ja-JP" sz="2000" b="1" i="1" smtClean="0">
                <a:latin typeface="小塚明朝 Pro-VI R" pitchFamily="18" charset="-128"/>
                <a:ea typeface="小塚明朝 Pro-VI R" pitchFamily="18" charset="-128"/>
              </a:rPr>
              <a:t>P</a:t>
            </a:r>
            <a:r>
              <a:rPr lang="en-US" altLang="ja-JP" sz="2000" b="1" smtClean="0">
                <a:latin typeface="小塚明朝 Pro-VI R" pitchFamily="18" charset="-128"/>
                <a:ea typeface="小塚明朝 Pro-VI R" pitchFamily="18" charset="-128"/>
              </a:rPr>
              <a:t>1</a:t>
            </a:r>
            <a:r>
              <a:rPr lang="en-US" altLang="ja-JP" sz="2000" b="1" i="1" smtClean="0">
                <a:latin typeface="小塚明朝 Pro-VI R" pitchFamily="18" charset="-128"/>
                <a:ea typeface="小塚明朝 Pro-VI R" pitchFamily="18" charset="-128"/>
              </a:rPr>
              <a:t>,</a:t>
            </a:r>
            <a:r>
              <a:rPr lang="ja-JP" altLang="en-US" sz="2000" b="1" i="1" smtClean="0">
                <a:latin typeface="小塚明朝 Pro-VI R" pitchFamily="18" charset="-128"/>
                <a:ea typeface="小塚明朝 Pro-VI R" pitchFamily="18" charset="-128"/>
              </a:rPr>
              <a:t> </a:t>
            </a:r>
            <a:r>
              <a:rPr lang="en-US" altLang="ja-JP" sz="2000" b="1" i="1" smtClean="0">
                <a:latin typeface="小塚明朝 Pro-VI R" pitchFamily="18" charset="-128"/>
                <a:ea typeface="小塚明朝 Pro-VI R" pitchFamily="18" charset="-128"/>
              </a:rPr>
              <a:t>P</a:t>
            </a:r>
            <a:r>
              <a:rPr lang="en-US" altLang="ja-JP" sz="2000" b="1" smtClean="0">
                <a:latin typeface="小塚明朝 Pro-VI R" pitchFamily="18" charset="-128"/>
                <a:ea typeface="小塚明朝 Pro-VI R" pitchFamily="18" charset="-128"/>
              </a:rPr>
              <a:t>2</a:t>
            </a:r>
            <a:r>
              <a:rPr lang="ja-JP" altLang="en-US" sz="2000" b="1" smtClean="0">
                <a:latin typeface="小塚明朝 Pro-VI R" pitchFamily="18" charset="-128"/>
                <a:ea typeface="小塚明朝 Pro-VI R" pitchFamily="18" charset="-128"/>
              </a:rPr>
              <a:t>ともに出現するメソッド定義　　</a:t>
            </a:r>
            <a:r>
              <a:rPr lang="en-US" altLang="ja-JP" sz="2000" b="1" smtClean="0">
                <a:latin typeface="小塚明朝 Pro-VI R" pitchFamily="18" charset="-128"/>
                <a:ea typeface="小塚明朝 Pro-VI R" pitchFamily="18" charset="-128"/>
              </a:rPr>
              <a:t>99</a:t>
            </a:r>
            <a:endParaRPr kumimoji="1" lang="ja-JP" altLang="en-US" sz="2000" b="1">
              <a:latin typeface="小塚明朝 Pro-VI R" pitchFamily="18" charset="-128"/>
              <a:ea typeface="小塚明朝 Pro-VI R" pitchFamily="18" charset="-128"/>
            </a:endParaRPr>
          </a:p>
        </p:txBody>
      </p:sp>
      <p:cxnSp>
        <p:nvCxnSpPr>
          <p:cNvPr id="33" name="直線コネクタ 32"/>
          <p:cNvCxnSpPr/>
          <p:nvPr/>
        </p:nvCxnSpPr>
        <p:spPr>
          <a:xfrm>
            <a:off x="3071802" y="3143248"/>
            <a:ext cx="4286280" cy="1588"/>
          </a:xfrm>
          <a:prstGeom prst="line">
            <a:avLst/>
          </a:prstGeom>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a:off x="7786710" y="3143248"/>
            <a:ext cx="428628"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14">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p:cBhvr override="childStyle">
                                        <p:cTn id="8" dur="500" fill="hold"/>
                                        <p:tgtEl>
                                          <p:spTgt spid="14">
                                            <p:txEl>
                                              <p:pRg st="2" end="2"/>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p:cBhvr override="childStyle">
                                        <p:cTn id="10" dur="500" fill="hold"/>
                                        <p:tgtEl>
                                          <p:spTgt spid="27">
                                            <p:txEl>
                                              <p:pRg st="0" end="0"/>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p:cBhvr override="childStyle">
                                        <p:cTn id="12" dur="500" fill="hold"/>
                                        <p:tgtEl>
                                          <p:spTgt spid="27">
                                            <p:txEl>
                                              <p:pRg st="2" end="2"/>
                                            </p:txEl>
                                          </p:spTgt>
                                        </p:tgtEl>
                                        <p:attrNameLst>
                                          <p:attrName>style.color</p:attrName>
                                        </p:attrNameLst>
                                      </p:cBhvr>
                                      <p:to>
                                        <a:srgbClr val="FF0000"/>
                                      </p:to>
                                    </p:animClr>
                                  </p:childTnLst>
                                </p:cTn>
                              </p:par>
                              <p:par>
                                <p:cTn id="13" presetID="3" presetClass="emph" presetSubtype="2" fill="hold" nodeType="withEffect">
                                  <p:stCondLst>
                                    <p:cond delay="0"/>
                                  </p:stCondLst>
                                  <p:childTnLst>
                                    <p:animClr clrSpc="rgb">
                                      <p:cBhvr override="childStyle">
                                        <p:cTn id="14" dur="500" fill="hold"/>
                                        <p:tgtEl>
                                          <p:spTgt spid="28">
                                            <p:txEl>
                                              <p:pRg st="0" end="0"/>
                                            </p:txEl>
                                          </p:spTgt>
                                        </p:tgtEl>
                                        <p:attrNameLst>
                                          <p:attrName>style.color</p:attrName>
                                        </p:attrNameLst>
                                      </p:cBhvr>
                                      <p:to>
                                        <a:srgbClr val="FF0000"/>
                                      </p:to>
                                    </p:animClr>
                                  </p:childTnLst>
                                </p:cTn>
                              </p:par>
                              <p:par>
                                <p:cTn id="15" presetID="3" presetClass="emph" presetSubtype="2" fill="hold" nodeType="withEffect">
                                  <p:stCondLst>
                                    <p:cond delay="0"/>
                                  </p:stCondLst>
                                  <p:childTnLst>
                                    <p:animClr clrSpc="rgb">
                                      <p:cBhvr override="childStyle">
                                        <p:cTn id="16" dur="500" fill="hold"/>
                                        <p:tgtEl>
                                          <p:spTgt spid="28">
                                            <p:txEl>
                                              <p:pRg st="2" end="2"/>
                                            </p:txEl>
                                          </p:spTgt>
                                        </p:tgtEl>
                                        <p:attrNameLst>
                                          <p:attrName>style.color</p:attrName>
                                        </p:attrNameLst>
                                      </p:cBhvr>
                                      <p:to>
                                        <a:srgbClr val="FF0000"/>
                                      </p:to>
                                    </p:animClr>
                                  </p:childTnLst>
                                </p:cTn>
                              </p:par>
                              <p:par>
                                <p:cTn id="17" presetID="3" presetClass="emph" presetSubtype="2" fill="hold" nodeType="withEffect">
                                  <p:stCondLst>
                                    <p:cond delay="0"/>
                                  </p:stCondLst>
                                  <p:childTnLst>
                                    <p:animClr clrSpc="rgb">
                                      <p:cBhvr override="childStyle">
                                        <p:cTn id="18" dur="500" fill="hold"/>
                                        <p:tgtEl>
                                          <p:spTgt spid="17">
                                            <p:txEl>
                                              <p:pRg st="0" end="0"/>
                                            </p:txEl>
                                          </p:spTgt>
                                        </p:tgtEl>
                                        <p:attrNameLst>
                                          <p:attrName>style.color</p:attrName>
                                        </p:attrNameLst>
                                      </p:cBhvr>
                                      <p:to>
                                        <a:srgbClr val="FF0000"/>
                                      </p:to>
                                    </p:animClr>
                                  </p:childTnLst>
                                </p:cTn>
                              </p:par>
                              <p:par>
                                <p:cTn id="19" presetID="3" presetClass="emph" presetSubtype="2" fill="hold" nodeType="withEffect">
                                  <p:stCondLst>
                                    <p:cond delay="0"/>
                                  </p:stCondLst>
                                  <p:childTnLst>
                                    <p:animClr clrSpc="rgb">
                                      <p:cBhvr override="childStyle">
                                        <p:cTn id="20" dur="500" fill="hold"/>
                                        <p:tgtEl>
                                          <p:spTgt spid="17">
                                            <p:txEl>
                                              <p:pRg st="2" end="2"/>
                                            </p:txEl>
                                          </p:spTgt>
                                        </p:tgtEl>
                                        <p:attrNameLst>
                                          <p:attrName>style.color</p:attrName>
                                        </p:attrNameLst>
                                      </p:cBhvr>
                                      <p:to>
                                        <a:srgbClr val="FF0000"/>
                                      </p:to>
                                    </p:animClr>
                                  </p:childTnLst>
                                </p:cTn>
                              </p:par>
                              <p:par>
                                <p:cTn id="21" presetID="23" presetClass="entr" presetSubtype="1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p:cBhvr override="childStyle">
                                        <p:cTn id="32" dur="500" fill="hold"/>
                                        <p:tgtEl>
                                          <p:spTgt spid="14">
                                            <p:txEl>
                                              <p:pRg st="0" end="0"/>
                                            </p:txEl>
                                          </p:spTgt>
                                        </p:tgtEl>
                                        <p:attrNameLst>
                                          <p:attrName>style.color</p:attrName>
                                        </p:attrNameLst>
                                      </p:cBhvr>
                                      <p:to>
                                        <a:srgbClr val="00CC00"/>
                                      </p:to>
                                    </p:animClr>
                                  </p:childTnLst>
                                </p:cTn>
                              </p:par>
                              <p:par>
                                <p:cTn id="33" presetID="3" presetClass="emph" presetSubtype="2" fill="hold" nodeType="withEffect">
                                  <p:stCondLst>
                                    <p:cond delay="0"/>
                                  </p:stCondLst>
                                  <p:childTnLst>
                                    <p:animClr clrSpc="rgb">
                                      <p:cBhvr override="childStyle">
                                        <p:cTn id="34" dur="500" fill="hold"/>
                                        <p:tgtEl>
                                          <p:spTgt spid="14">
                                            <p:txEl>
                                              <p:pRg st="2" end="2"/>
                                            </p:txEl>
                                          </p:spTgt>
                                        </p:tgtEl>
                                        <p:attrNameLst>
                                          <p:attrName>style.color</p:attrName>
                                        </p:attrNameLst>
                                      </p:cBhvr>
                                      <p:to>
                                        <a:srgbClr val="00CC00"/>
                                      </p:to>
                                    </p:animClr>
                                  </p:childTnLst>
                                </p:cTn>
                              </p:par>
                              <p:par>
                                <p:cTn id="35" presetID="3" presetClass="emph" presetSubtype="2" fill="hold" nodeType="withEffect">
                                  <p:stCondLst>
                                    <p:cond delay="0"/>
                                  </p:stCondLst>
                                  <p:childTnLst>
                                    <p:animClr clrSpc="rgb">
                                      <p:cBhvr override="childStyle">
                                        <p:cTn id="36" dur="500" fill="hold"/>
                                        <p:tgtEl>
                                          <p:spTgt spid="14">
                                            <p:txEl>
                                              <p:pRg st="4" end="4"/>
                                            </p:txEl>
                                          </p:spTgt>
                                        </p:tgtEl>
                                        <p:attrNameLst>
                                          <p:attrName>style.color</p:attrName>
                                        </p:attrNameLst>
                                      </p:cBhvr>
                                      <p:to>
                                        <a:srgbClr val="00CC00"/>
                                      </p:to>
                                    </p:animClr>
                                  </p:childTnLst>
                                </p:cTn>
                              </p:par>
                              <p:par>
                                <p:cTn id="37" presetID="3" presetClass="emph" presetSubtype="2" fill="hold" nodeType="withEffect">
                                  <p:stCondLst>
                                    <p:cond delay="0"/>
                                  </p:stCondLst>
                                  <p:childTnLst>
                                    <p:animClr clrSpc="rgb">
                                      <p:cBhvr override="childStyle">
                                        <p:cTn id="38" dur="500" fill="hold"/>
                                        <p:tgtEl>
                                          <p:spTgt spid="27">
                                            <p:txEl>
                                              <p:pRg st="0" end="0"/>
                                            </p:txEl>
                                          </p:spTgt>
                                        </p:tgtEl>
                                        <p:attrNameLst>
                                          <p:attrName>style.color</p:attrName>
                                        </p:attrNameLst>
                                      </p:cBhvr>
                                      <p:to>
                                        <a:srgbClr val="00CC00"/>
                                      </p:to>
                                    </p:animClr>
                                  </p:childTnLst>
                                </p:cTn>
                              </p:par>
                              <p:par>
                                <p:cTn id="39" presetID="3" presetClass="emph" presetSubtype="2" fill="hold" nodeType="withEffect">
                                  <p:stCondLst>
                                    <p:cond delay="0"/>
                                  </p:stCondLst>
                                  <p:childTnLst>
                                    <p:animClr clrSpc="rgb">
                                      <p:cBhvr override="childStyle">
                                        <p:cTn id="40" dur="500" fill="hold"/>
                                        <p:tgtEl>
                                          <p:spTgt spid="27">
                                            <p:txEl>
                                              <p:pRg st="2" end="2"/>
                                            </p:txEl>
                                          </p:spTgt>
                                        </p:tgtEl>
                                        <p:attrNameLst>
                                          <p:attrName>style.color</p:attrName>
                                        </p:attrNameLst>
                                      </p:cBhvr>
                                      <p:to>
                                        <a:srgbClr val="00CC00"/>
                                      </p:to>
                                    </p:animClr>
                                  </p:childTnLst>
                                </p:cTn>
                              </p:par>
                              <p:par>
                                <p:cTn id="41" presetID="3" presetClass="emph" presetSubtype="2" fill="hold" nodeType="withEffect">
                                  <p:stCondLst>
                                    <p:cond delay="0"/>
                                  </p:stCondLst>
                                  <p:childTnLst>
                                    <p:animClr clrSpc="rgb">
                                      <p:cBhvr override="childStyle">
                                        <p:cTn id="42" dur="500" fill="hold"/>
                                        <p:tgtEl>
                                          <p:spTgt spid="27">
                                            <p:txEl>
                                              <p:pRg st="4" end="4"/>
                                            </p:txEl>
                                          </p:spTgt>
                                        </p:tgtEl>
                                        <p:attrNameLst>
                                          <p:attrName>style.color</p:attrName>
                                        </p:attrNameLst>
                                      </p:cBhvr>
                                      <p:to>
                                        <a:srgbClr val="00CC00"/>
                                      </p:to>
                                    </p:animClr>
                                  </p:childTnLst>
                                </p:cTn>
                              </p:par>
                              <p:par>
                                <p:cTn id="43" presetID="3" presetClass="emph" presetSubtype="2" fill="hold" nodeType="withEffect">
                                  <p:stCondLst>
                                    <p:cond delay="0"/>
                                  </p:stCondLst>
                                  <p:childTnLst>
                                    <p:animClr clrSpc="rgb">
                                      <p:cBhvr override="childStyle">
                                        <p:cTn id="44" dur="500" fill="hold"/>
                                        <p:tgtEl>
                                          <p:spTgt spid="28">
                                            <p:txEl>
                                              <p:pRg st="0" end="0"/>
                                            </p:txEl>
                                          </p:spTgt>
                                        </p:tgtEl>
                                        <p:attrNameLst>
                                          <p:attrName>style.color</p:attrName>
                                        </p:attrNameLst>
                                      </p:cBhvr>
                                      <p:to>
                                        <a:srgbClr val="00CC00"/>
                                      </p:to>
                                    </p:animClr>
                                  </p:childTnLst>
                                </p:cTn>
                              </p:par>
                              <p:par>
                                <p:cTn id="45" presetID="3" presetClass="emph" presetSubtype="2" fill="hold" nodeType="withEffect">
                                  <p:stCondLst>
                                    <p:cond delay="0"/>
                                  </p:stCondLst>
                                  <p:childTnLst>
                                    <p:animClr clrSpc="rgb">
                                      <p:cBhvr override="childStyle">
                                        <p:cTn id="46" dur="500" fill="hold"/>
                                        <p:tgtEl>
                                          <p:spTgt spid="28">
                                            <p:txEl>
                                              <p:pRg st="2" end="2"/>
                                            </p:txEl>
                                          </p:spTgt>
                                        </p:tgtEl>
                                        <p:attrNameLst>
                                          <p:attrName>style.color</p:attrName>
                                        </p:attrNameLst>
                                      </p:cBhvr>
                                      <p:to>
                                        <a:srgbClr val="00CC00"/>
                                      </p:to>
                                    </p:animClr>
                                  </p:childTnLst>
                                </p:cTn>
                              </p:par>
                              <p:par>
                                <p:cTn id="47" presetID="3" presetClass="emph" presetSubtype="2" fill="hold" nodeType="withEffect">
                                  <p:stCondLst>
                                    <p:cond delay="0"/>
                                  </p:stCondLst>
                                  <p:childTnLst>
                                    <p:animClr clrSpc="rgb">
                                      <p:cBhvr override="childStyle">
                                        <p:cTn id="48" dur="500" fill="hold"/>
                                        <p:tgtEl>
                                          <p:spTgt spid="28">
                                            <p:txEl>
                                              <p:pRg st="4" end="4"/>
                                            </p:txEl>
                                          </p:spTgt>
                                        </p:tgtEl>
                                        <p:attrNameLst>
                                          <p:attrName>style.color</p:attrName>
                                        </p:attrNameLst>
                                      </p:cBhvr>
                                      <p:to>
                                        <a:srgbClr val="00CC00"/>
                                      </p:to>
                                    </p:animClr>
                                  </p:childTnLst>
                                </p:cTn>
                              </p:par>
                              <p:par>
                                <p:cTn id="49" presetID="23" presetClass="entr" presetSubtype="16"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4" grpId="0" animBg="1"/>
      <p:bldP spid="23" grpId="0" animBg="1"/>
      <p:bldP spid="26"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本研究の動機</a:t>
            </a:r>
            <a:endParaRPr kumimoji="1" lang="ja-JP" altLang="en-US"/>
          </a:p>
        </p:txBody>
      </p:sp>
      <p:sp>
        <p:nvSpPr>
          <p:cNvPr id="3" name="コンテンツ プレースホルダ 2"/>
          <p:cNvSpPr>
            <a:spLocks noGrp="1"/>
          </p:cNvSpPr>
          <p:nvPr>
            <p:ph idx="1"/>
          </p:nvPr>
        </p:nvSpPr>
        <p:spPr/>
        <p:txBody>
          <a:bodyPr/>
          <a:lstStyle/>
          <a:p>
            <a:r>
              <a:rPr lang="ja-JP" altLang="en-US" smtClean="0"/>
              <a:t>オブジェクト指向プログラムに対し，パターン違反を用いた欠陥検出を行った研究は確認できていない</a:t>
            </a:r>
            <a:endParaRPr lang="en-US" altLang="ja-JP" smtClean="0"/>
          </a:p>
          <a:p>
            <a:pPr lvl="1"/>
            <a:r>
              <a:rPr lang="ja-JP" altLang="en-US" smtClean="0"/>
              <a:t>過去の適用例は，</a:t>
            </a:r>
            <a:r>
              <a:rPr lang="en-US" altLang="ja-JP" smtClean="0"/>
              <a:t>C</a:t>
            </a:r>
            <a:r>
              <a:rPr lang="ja-JP" altLang="en-US" smtClean="0"/>
              <a:t>言語で記述されたプログラムのみ</a:t>
            </a:r>
            <a:endParaRPr lang="en-US" altLang="ja-JP" smtClean="0"/>
          </a:p>
          <a:p>
            <a:endParaRPr lang="en-US" altLang="ja-JP" smtClean="0"/>
          </a:p>
          <a:p>
            <a:endParaRPr lang="en-US" altLang="ja-JP" smtClean="0"/>
          </a:p>
          <a:p>
            <a:r>
              <a:rPr lang="ja-JP" altLang="en-US" smtClean="0"/>
              <a:t>オブジェクト指向</a:t>
            </a:r>
            <a:r>
              <a:rPr lang="ja-JP" altLang="en-US" smtClean="0"/>
              <a:t>プログラムである</a:t>
            </a:r>
            <a:r>
              <a:rPr lang="en-US" altLang="ja-JP" smtClean="0"/>
              <a:t>Java</a:t>
            </a:r>
            <a:r>
              <a:rPr lang="ja-JP" altLang="en-US" smtClean="0"/>
              <a:t>言語に</a:t>
            </a:r>
            <a:r>
              <a:rPr lang="ja-JP" altLang="en-US" smtClean="0"/>
              <a:t>適用し，欠陥検出における有効性を確認する</a:t>
            </a:r>
            <a:endParaRPr lang="en-US" altLang="ja-JP" smtClean="0"/>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6</a:t>
            </a:fld>
            <a:endParaRPr kumimoji="1" lang="ja-JP" altLang="en-US"/>
          </a:p>
        </p:txBody>
      </p:sp>
      <p:sp>
        <p:nvSpPr>
          <p:cNvPr id="7" name="下矢印 6"/>
          <p:cNvSpPr/>
          <p:nvPr/>
        </p:nvSpPr>
        <p:spPr>
          <a:xfrm>
            <a:off x="3929058" y="3286124"/>
            <a:ext cx="928694" cy="857256"/>
          </a:xfrm>
          <a:prstGeom prst="downArrow">
            <a:avLst>
              <a:gd name="adj1" fmla="val 50000"/>
              <a:gd name="adj2" fmla="val 574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適用にあたっての問題点と解決方法</a:t>
            </a:r>
            <a:endParaRPr kumimoji="1" lang="ja-JP" altLang="en-US"/>
          </a:p>
        </p:txBody>
      </p:sp>
      <p:sp>
        <p:nvSpPr>
          <p:cNvPr id="3" name="コンテンツ プレースホルダ 2"/>
          <p:cNvSpPr>
            <a:spLocks noGrp="1"/>
          </p:cNvSpPr>
          <p:nvPr>
            <p:ph idx="1"/>
          </p:nvPr>
        </p:nvSpPr>
        <p:spPr>
          <a:xfrm>
            <a:off x="457200" y="1357298"/>
            <a:ext cx="8401080" cy="4768865"/>
          </a:xfrm>
        </p:spPr>
        <p:txBody>
          <a:bodyPr/>
          <a:lstStyle/>
          <a:p>
            <a:r>
              <a:rPr kumimoji="1" lang="ja-JP" altLang="en-US" smtClean="0"/>
              <a:t>オブジェクト指向言語ではメソッド名だけでメソッドを特定できない</a:t>
            </a:r>
            <a:endParaRPr kumimoji="1" lang="en-US" altLang="ja-JP" smtClean="0"/>
          </a:p>
          <a:p>
            <a:pPr lvl="1"/>
            <a:r>
              <a:rPr lang="en-US" altLang="ja-JP" smtClean="0"/>
              <a:t>C</a:t>
            </a:r>
            <a:r>
              <a:rPr kumimoji="1" lang="ja-JP" altLang="en-US" smtClean="0"/>
              <a:t>言語では関数名のみで関数を識別できる</a:t>
            </a:r>
            <a:endParaRPr kumimoji="1" lang="en-US" altLang="ja-JP" smtClean="0"/>
          </a:p>
          <a:p>
            <a:pPr lvl="1"/>
            <a:r>
              <a:rPr lang="en-US" altLang="ja-JP" smtClean="0"/>
              <a:t>Java</a:t>
            </a:r>
            <a:r>
              <a:rPr lang="ja-JP" altLang="en-US" smtClean="0"/>
              <a:t>言語では同名のメソッドが複数存在する</a:t>
            </a:r>
            <a:endParaRPr lang="en-US" altLang="ja-JP" smtClean="0"/>
          </a:p>
          <a:p>
            <a:pPr lvl="2"/>
            <a:r>
              <a:rPr lang="ja-JP" altLang="en-US" smtClean="0"/>
              <a:t>オーバーロード，クラス階層</a:t>
            </a:r>
            <a:endParaRPr lang="en-US" altLang="ja-JP" smtClean="0"/>
          </a:p>
          <a:p>
            <a:r>
              <a:rPr lang="ja-JP" altLang="en-US" smtClean="0"/>
              <a:t>欠陥検出において検出漏れが起こる可能性がある</a:t>
            </a:r>
            <a:endParaRPr lang="en-US" altLang="ja-JP" smtClean="0"/>
          </a:p>
          <a:p>
            <a:endParaRPr lang="en-US" altLang="ja-JP" smtClean="0"/>
          </a:p>
          <a:p>
            <a:r>
              <a:rPr lang="ja-JP" altLang="en-US" smtClean="0"/>
              <a:t>メソッド呼び出しに関連する型を考慮</a:t>
            </a:r>
            <a:endParaRPr lang="en-US" altLang="ja-JP" smtClean="0"/>
          </a:p>
          <a:p>
            <a:pPr lvl="1"/>
            <a:endParaRPr lang="en-US" altLang="ja-JP" smtClean="0"/>
          </a:p>
          <a:p>
            <a:pPr lvl="1">
              <a:buNone/>
            </a:pPr>
            <a:r>
              <a:rPr lang="ja-JP" altLang="en-US" smtClean="0"/>
              <a:t>レシーバオブジェクト　　　　　引数</a:t>
            </a:r>
            <a:endParaRPr lang="en-US" altLang="ja-JP" smtClean="0"/>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7</a:t>
            </a:fld>
            <a:endParaRPr kumimoji="1" lang="ja-JP" altLang="en-US"/>
          </a:p>
        </p:txBody>
      </p:sp>
      <p:sp>
        <p:nvSpPr>
          <p:cNvPr id="6" name="テキスト ボックス 5"/>
          <p:cNvSpPr txBox="1"/>
          <p:nvPr/>
        </p:nvSpPr>
        <p:spPr>
          <a:xfrm>
            <a:off x="1142976" y="5000636"/>
            <a:ext cx="7000924" cy="523220"/>
          </a:xfrm>
          <a:prstGeom prst="rect">
            <a:avLst/>
          </a:prstGeom>
          <a:noFill/>
        </p:spPr>
        <p:txBody>
          <a:bodyPr wrap="square" rtlCol="0">
            <a:spAutoFit/>
          </a:bodyPr>
          <a:lstStyle/>
          <a:p>
            <a:r>
              <a:rPr kumimoji="1" lang="en-US" altLang="ja-JP" sz="2800" smtClean="0">
                <a:latin typeface="Consolas" pitchFamily="49" charset="0"/>
              </a:rPr>
              <a:t>someClass.someMethod(arg1, arg2 );</a:t>
            </a:r>
            <a:endParaRPr kumimoji="1" lang="ja-JP" altLang="en-US" sz="2800">
              <a:latin typeface="Consolas" pitchFamily="49" charset="0"/>
            </a:endParaRPr>
          </a:p>
        </p:txBody>
      </p:sp>
      <p:sp>
        <p:nvSpPr>
          <p:cNvPr id="7" name="下矢印 6"/>
          <p:cNvSpPr/>
          <p:nvPr/>
        </p:nvSpPr>
        <p:spPr>
          <a:xfrm>
            <a:off x="4214810" y="4071942"/>
            <a:ext cx="64294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1214414" y="5500702"/>
            <a:ext cx="1928826" cy="15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357818" y="5500702"/>
            <a:ext cx="2071702" cy="158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型を考慮することによる効果の例</a:t>
            </a:r>
            <a:endParaRPr kumimoji="1" lang="ja-JP" altLang="en-US"/>
          </a:p>
        </p:txBody>
      </p:sp>
      <p:sp>
        <p:nvSpPr>
          <p:cNvPr id="3" name="コンテンツ プレースホルダ 2"/>
          <p:cNvSpPr>
            <a:spLocks noGrp="1"/>
          </p:cNvSpPr>
          <p:nvPr>
            <p:ph idx="1"/>
          </p:nvPr>
        </p:nvSpPr>
        <p:spPr>
          <a:xfrm>
            <a:off x="457200" y="1357298"/>
            <a:ext cx="8229600" cy="5000660"/>
          </a:xfrm>
        </p:spPr>
        <p:txBody>
          <a:bodyPr>
            <a:normAutofit/>
          </a:bodyPr>
          <a:lstStyle/>
          <a:p>
            <a:endParaRPr lang="en-US" altLang="ja-JP" smtClean="0"/>
          </a:p>
          <a:p>
            <a:endParaRPr lang="en-US" altLang="ja-JP" smtClean="0"/>
          </a:p>
          <a:p>
            <a:pPr lvl="1"/>
            <a:endParaRPr lang="en-US" altLang="ja-JP" smtClean="0"/>
          </a:p>
          <a:p>
            <a:pPr lvl="2"/>
            <a:endParaRPr lang="en-US" altLang="ja-JP" smtClean="0"/>
          </a:p>
          <a:p>
            <a:r>
              <a:rPr lang="ja-JP" altLang="en-US" smtClean="0"/>
              <a:t>メソッド名のみ考慮する場合</a:t>
            </a:r>
            <a:endParaRPr lang="en-US" altLang="ja-JP" smtClean="0"/>
          </a:p>
          <a:p>
            <a:pPr lvl="1"/>
            <a:r>
              <a:rPr lang="en-US" altLang="ja-JP" smtClean="0">
                <a:latin typeface="Consolas" pitchFamily="49" charset="0"/>
              </a:rPr>
              <a:t>{x.open, x.read}</a:t>
            </a:r>
            <a:r>
              <a:rPr lang="ja-JP" altLang="en-US" smtClean="0">
                <a:latin typeface="Consolas" pitchFamily="49" charset="0"/>
              </a:rPr>
              <a:t>を</a:t>
            </a:r>
            <a:r>
              <a:rPr lang="en-US" altLang="ja-JP" smtClean="0">
                <a:latin typeface="Consolas" pitchFamily="49" charset="0"/>
              </a:rPr>
              <a:t>{a.open, a.read}</a:t>
            </a:r>
            <a:r>
              <a:rPr lang="ja-JP" altLang="en-US" smtClean="0">
                <a:latin typeface="Consolas" pitchFamily="49" charset="0"/>
              </a:rPr>
              <a:t>と同一視</a:t>
            </a:r>
            <a:endParaRPr lang="en-US" altLang="ja-JP" smtClean="0">
              <a:latin typeface="Consolas" pitchFamily="49" charset="0"/>
            </a:endParaRPr>
          </a:p>
          <a:p>
            <a:pPr lvl="1"/>
            <a:r>
              <a:rPr lang="ja-JP" altLang="en-US" smtClean="0">
                <a:latin typeface="Consolas" pitchFamily="49" charset="0"/>
              </a:rPr>
              <a:t>パターン</a:t>
            </a:r>
            <a:r>
              <a:rPr lang="en-US" altLang="ja-JP" smtClean="0">
                <a:latin typeface="Consolas" pitchFamily="49" charset="0"/>
              </a:rPr>
              <a:t>{open, read}</a:t>
            </a:r>
            <a:r>
              <a:rPr lang="ja-JP" altLang="en-US" smtClean="0">
                <a:latin typeface="Consolas" pitchFamily="49" charset="0"/>
              </a:rPr>
              <a:t>の出現メソッド定義数が増加</a:t>
            </a:r>
            <a:endParaRPr lang="en-US" altLang="ja-JP" smtClean="0">
              <a:latin typeface="Consolas" pitchFamily="49" charset="0"/>
            </a:endParaRPr>
          </a:p>
          <a:p>
            <a:pPr lvl="1">
              <a:buNone/>
            </a:pPr>
            <a:r>
              <a:rPr lang="en-US" altLang="ja-JP" smtClean="0">
                <a:sym typeface="Wingdings" pitchFamily="2" charset="2"/>
              </a:rPr>
              <a:t></a:t>
            </a:r>
            <a:r>
              <a:rPr lang="ja-JP" altLang="en-US" smtClean="0">
                <a:sym typeface="Wingdings" pitchFamily="2" charset="2"/>
              </a:rPr>
              <a:t>確信度</a:t>
            </a:r>
            <a:r>
              <a:rPr lang="en-US" altLang="ja-JP" smtClean="0">
                <a:sym typeface="Wingdings" pitchFamily="2" charset="2"/>
              </a:rPr>
              <a:t>C </a:t>
            </a:r>
            <a:r>
              <a:rPr lang="ja-JP" altLang="en-US" smtClean="0">
                <a:sym typeface="Wingdings" pitchFamily="2" charset="2"/>
              </a:rPr>
              <a:t>が減少</a:t>
            </a:r>
            <a:r>
              <a:rPr lang="en-US" altLang="ja-JP" smtClean="0">
                <a:sym typeface="Wingdings" pitchFamily="2" charset="2"/>
              </a:rPr>
              <a:t></a:t>
            </a:r>
            <a:r>
              <a:rPr lang="ja-JP" altLang="en-US" smtClean="0">
                <a:sym typeface="Wingdings" pitchFamily="2" charset="2"/>
              </a:rPr>
              <a:t>閾値を下回ると検出漏れ</a:t>
            </a:r>
            <a:endParaRPr lang="en-US" altLang="ja-JP" smtClean="0"/>
          </a:p>
          <a:p>
            <a:r>
              <a:rPr lang="ja-JP" altLang="en-US" smtClean="0"/>
              <a:t>型も考慮する場合</a:t>
            </a:r>
            <a:endParaRPr lang="en-US" altLang="ja-JP" smtClean="0"/>
          </a:p>
          <a:p>
            <a:pPr lvl="1"/>
            <a:r>
              <a:rPr lang="en-US" altLang="ja-JP" smtClean="0">
                <a:latin typeface="Consolas" pitchFamily="49" charset="0"/>
              </a:rPr>
              <a:t>{x.open, x.read}</a:t>
            </a:r>
            <a:r>
              <a:rPr lang="ja-JP" altLang="en-US" smtClean="0">
                <a:latin typeface="Consolas" pitchFamily="49" charset="0"/>
              </a:rPr>
              <a:t>と</a:t>
            </a:r>
            <a:r>
              <a:rPr lang="en-US" altLang="ja-JP" smtClean="0">
                <a:latin typeface="Consolas" pitchFamily="49" charset="0"/>
              </a:rPr>
              <a:t>{a.open, a.read}</a:t>
            </a:r>
            <a:r>
              <a:rPr lang="ja-JP" altLang="en-US" smtClean="0">
                <a:latin typeface="Consolas" pitchFamily="49" charset="0"/>
              </a:rPr>
              <a:t>を区別することができる</a:t>
            </a:r>
            <a:endParaRPr lang="en-US" altLang="ja-JP" smtClean="0">
              <a:latin typeface="Consolas" pitchFamily="49" charset="0"/>
            </a:endParaRPr>
          </a:p>
        </p:txBody>
      </p:sp>
      <p:sp>
        <p:nvSpPr>
          <p:cNvPr id="5" name="フッター プレースホルダ 4"/>
          <p:cNvSpPr>
            <a:spLocks noGrp="1"/>
          </p:cNvSpPr>
          <p:nvPr>
            <p:ph type="ftr" sz="quarter" idx="11"/>
          </p:nvPr>
        </p:nvSpPr>
        <p:spPr/>
        <p:txBody>
          <a:bodyPr/>
          <a:lstStyle/>
          <a:p>
            <a:r>
              <a:rPr kumimoji="1" lang="zh-TW" altLang="en-US" smtClean="0"/>
              <a:t>特別研究発表会</a:t>
            </a:r>
            <a:endParaRPr kumimoji="1" lang="ja-JP" altLang="en-US"/>
          </a:p>
        </p:txBody>
      </p:sp>
      <p:sp>
        <p:nvSpPr>
          <p:cNvPr id="6" name="スライド番号プレースホルダ 5"/>
          <p:cNvSpPr>
            <a:spLocks noGrp="1"/>
          </p:cNvSpPr>
          <p:nvPr>
            <p:ph type="sldNum" sz="quarter" idx="12"/>
          </p:nvPr>
        </p:nvSpPr>
        <p:spPr/>
        <p:txBody>
          <a:bodyPr/>
          <a:lstStyle/>
          <a:p>
            <a:fld id="{1EB8FF0B-AAD0-46C6-861A-7F73174B8C4E}" type="slidenum">
              <a:rPr kumimoji="1" lang="ja-JP" altLang="en-US" smtClean="0"/>
              <a:pPr/>
              <a:t>8</a:t>
            </a:fld>
            <a:endParaRPr kumimoji="1" lang="ja-JP" altLang="en-US"/>
          </a:p>
        </p:txBody>
      </p:sp>
      <p:sp>
        <p:nvSpPr>
          <p:cNvPr id="19" name="メモ 18"/>
          <p:cNvSpPr/>
          <p:nvPr/>
        </p:nvSpPr>
        <p:spPr>
          <a:xfrm>
            <a:off x="1000100" y="1500174"/>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a.</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read()</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close()</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20" name="メモ 19"/>
          <p:cNvSpPr/>
          <p:nvPr/>
        </p:nvSpPr>
        <p:spPr>
          <a:xfrm>
            <a:off x="1071538" y="1571612"/>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a.</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read()</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close()</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21" name="メモ 20"/>
          <p:cNvSpPr/>
          <p:nvPr/>
        </p:nvSpPr>
        <p:spPr>
          <a:xfrm>
            <a:off x="1142976" y="1643050"/>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a.</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read()</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close()</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22" name="メモ 21"/>
          <p:cNvSpPr/>
          <p:nvPr/>
        </p:nvSpPr>
        <p:spPr>
          <a:xfrm>
            <a:off x="1214414" y="1714488"/>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a.</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read()</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close()</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23" name="メモ 22"/>
          <p:cNvSpPr/>
          <p:nvPr/>
        </p:nvSpPr>
        <p:spPr>
          <a:xfrm>
            <a:off x="1285852" y="1785926"/>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a.</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read()</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close()</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24" name="メモ 23"/>
          <p:cNvSpPr/>
          <p:nvPr/>
        </p:nvSpPr>
        <p:spPr>
          <a:xfrm>
            <a:off x="4143372" y="1714488"/>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a.</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a.</a:t>
            </a:r>
            <a:r>
              <a:rPr lang="en-US" altLang="ja-JP" smtClean="0">
                <a:solidFill>
                  <a:srgbClr val="FF0000"/>
                </a:solidFill>
                <a:latin typeface="Consolas" pitchFamily="49" charset="0"/>
              </a:rPr>
              <a:t>read()</a:t>
            </a:r>
            <a:r>
              <a:rPr lang="en-US" altLang="ja-JP" smtClean="0">
                <a:solidFill>
                  <a:schemeClr val="tx1"/>
                </a:solidFill>
                <a:latin typeface="Consolas" pitchFamily="49" charset="0"/>
              </a:rPr>
              <a:t>;</a:t>
            </a:r>
          </a:p>
          <a:p>
            <a:r>
              <a:rPr kumimoji="1" lang="en-US" altLang="ja-JP" smtClean="0">
                <a:solidFill>
                  <a:schemeClr val="tx1"/>
                </a:solidFill>
                <a:latin typeface="Consolas" pitchFamily="49" charset="0"/>
              </a:rPr>
              <a:t>    :</a:t>
            </a:r>
          </a:p>
        </p:txBody>
      </p:sp>
      <p:grpSp>
        <p:nvGrpSpPr>
          <p:cNvPr id="37" name="グループ化 36"/>
          <p:cNvGrpSpPr/>
          <p:nvPr/>
        </p:nvGrpSpPr>
        <p:grpSpPr>
          <a:xfrm>
            <a:off x="6286512" y="1500174"/>
            <a:ext cx="1785950" cy="1285884"/>
            <a:chOff x="6286512" y="1500174"/>
            <a:chExt cx="1785950" cy="1285884"/>
          </a:xfrm>
        </p:grpSpPr>
        <p:sp>
          <p:nvSpPr>
            <p:cNvPr id="26" name="メモ 25"/>
            <p:cNvSpPr/>
            <p:nvPr/>
          </p:nvSpPr>
          <p:spPr>
            <a:xfrm>
              <a:off x="6286512" y="1500174"/>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x.</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x.</a:t>
              </a:r>
              <a:r>
                <a:rPr lang="en-US" altLang="ja-JP" smtClean="0">
                  <a:solidFill>
                    <a:srgbClr val="FF0000"/>
                  </a:solidFill>
                  <a:latin typeface="Consolas" pitchFamily="49" charset="0"/>
                </a:rPr>
                <a:t>close()</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28" name="メモ 27"/>
            <p:cNvSpPr/>
            <p:nvPr/>
          </p:nvSpPr>
          <p:spPr>
            <a:xfrm>
              <a:off x="6357950" y="1571612"/>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x.</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x.</a:t>
              </a:r>
              <a:r>
                <a:rPr lang="en-US" altLang="ja-JP" smtClean="0">
                  <a:solidFill>
                    <a:srgbClr val="FF0000"/>
                  </a:solidFill>
                  <a:latin typeface="Consolas" pitchFamily="49" charset="0"/>
                </a:rPr>
                <a:t>close()</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29" name="メモ 28"/>
            <p:cNvSpPr/>
            <p:nvPr/>
          </p:nvSpPr>
          <p:spPr>
            <a:xfrm>
              <a:off x="6438912" y="1652574"/>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x.</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x.</a:t>
              </a:r>
              <a:r>
                <a:rPr lang="en-US" altLang="ja-JP" smtClean="0">
                  <a:solidFill>
                    <a:srgbClr val="FF0000"/>
                  </a:solidFill>
                  <a:latin typeface="Consolas" pitchFamily="49" charset="0"/>
                </a:rPr>
                <a:t>close()</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30" name="メモ 29"/>
            <p:cNvSpPr/>
            <p:nvPr/>
          </p:nvSpPr>
          <p:spPr>
            <a:xfrm>
              <a:off x="6500826" y="1714488"/>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x.</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    :</a:t>
              </a:r>
              <a:endParaRPr kumimoji="1" lang="en-US" altLang="ja-JP" smtClean="0">
                <a:solidFill>
                  <a:schemeClr val="tx1"/>
                </a:solidFill>
                <a:latin typeface="Consolas" pitchFamily="49" charset="0"/>
              </a:endParaRPr>
            </a:p>
            <a:p>
              <a:r>
                <a:rPr lang="en-US" altLang="ja-JP" smtClean="0">
                  <a:solidFill>
                    <a:schemeClr val="tx1"/>
                  </a:solidFill>
                  <a:latin typeface="Consolas" pitchFamily="49" charset="0"/>
                </a:rPr>
                <a:t>x.</a:t>
              </a:r>
              <a:r>
                <a:rPr lang="en-US" altLang="ja-JP" smtClean="0">
                  <a:solidFill>
                    <a:srgbClr val="FF0000"/>
                  </a:solidFill>
                  <a:latin typeface="Consolas" pitchFamily="49" charset="0"/>
                </a:rPr>
                <a:t>close()</a:t>
              </a:r>
              <a:r>
                <a:rPr lang="en-US" altLang="ja-JP" smtClean="0">
                  <a:solidFill>
                    <a:schemeClr val="tx1"/>
                  </a:solidFill>
                  <a:latin typeface="Consolas" pitchFamily="49" charset="0"/>
                </a:rPr>
                <a:t>;</a:t>
              </a:r>
              <a:endParaRPr kumimoji="1" lang="en-US" altLang="ja-JP" smtClean="0">
                <a:solidFill>
                  <a:schemeClr val="tx1"/>
                </a:solidFill>
                <a:latin typeface="Consolas" pitchFamily="49" charset="0"/>
              </a:endParaRPr>
            </a:p>
          </p:txBody>
        </p:sp>
        <p:sp>
          <p:nvSpPr>
            <p:cNvPr id="36" name="メモ 35"/>
            <p:cNvSpPr/>
            <p:nvPr/>
          </p:nvSpPr>
          <p:spPr>
            <a:xfrm>
              <a:off x="6572264" y="1785926"/>
              <a:ext cx="1500198" cy="10001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mtClean="0">
                  <a:solidFill>
                    <a:schemeClr val="tx1"/>
                  </a:solidFill>
                  <a:latin typeface="Consolas" pitchFamily="49" charset="0"/>
                </a:rPr>
                <a:t>x.</a:t>
              </a:r>
              <a:r>
                <a:rPr lang="en-US" altLang="ja-JP" smtClean="0">
                  <a:solidFill>
                    <a:srgbClr val="FF0000"/>
                  </a:solidFill>
                  <a:latin typeface="Consolas" pitchFamily="49" charset="0"/>
                </a:rPr>
                <a:t>open</a:t>
              </a:r>
              <a:r>
                <a:rPr kumimoji="1" lang="en-US" altLang="ja-JP" smtClean="0">
                  <a:solidFill>
                    <a:srgbClr val="FF0000"/>
                  </a:solidFill>
                  <a:latin typeface="Consolas" pitchFamily="49" charset="0"/>
                </a:rPr>
                <a:t>()</a:t>
              </a:r>
              <a:r>
                <a:rPr kumimoji="1" lang="en-US" altLang="ja-JP" smtClean="0">
                  <a:solidFill>
                    <a:schemeClr val="tx1"/>
                  </a:solidFill>
                  <a:latin typeface="Consolas" pitchFamily="49" charset="0"/>
                </a:rPr>
                <a:t>;</a:t>
              </a:r>
            </a:p>
            <a:p>
              <a:r>
                <a:rPr lang="en-US" altLang="ja-JP" smtClean="0">
                  <a:solidFill>
                    <a:schemeClr val="tx1"/>
                  </a:solidFill>
                  <a:latin typeface="Consolas" pitchFamily="49" charset="0"/>
                </a:rPr>
                <a:t>x.</a:t>
              </a:r>
              <a:r>
                <a:rPr lang="en-US" altLang="ja-JP" smtClean="0">
                  <a:solidFill>
                    <a:srgbClr val="FF0000"/>
                  </a:solidFill>
                  <a:latin typeface="Consolas" pitchFamily="49" charset="0"/>
                </a:rPr>
                <a:t>read()</a:t>
              </a:r>
              <a:r>
                <a:rPr lang="en-US" altLang="ja-JP" smtClean="0">
                  <a:solidFill>
                    <a:schemeClr val="tx1"/>
                  </a:solidFill>
                  <a:latin typeface="Consolas" pitchFamily="49" charset="0"/>
                </a:rPr>
                <a:t>;</a:t>
              </a:r>
            </a:p>
            <a:p>
              <a:r>
                <a:rPr kumimoji="1" lang="en-US" altLang="ja-JP" smtClean="0">
                  <a:solidFill>
                    <a:schemeClr val="tx1"/>
                  </a:solidFill>
                  <a:latin typeface="Consolas" pitchFamily="49" charset="0"/>
                </a:rPr>
                <a:t>    :</a:t>
              </a:r>
            </a:p>
          </p:txBody>
        </p:sp>
      </p:grpSp>
      <p:sp>
        <p:nvSpPr>
          <p:cNvPr id="40" name="角丸四角形吹き出し 39"/>
          <p:cNvSpPr/>
          <p:nvPr/>
        </p:nvSpPr>
        <p:spPr>
          <a:xfrm>
            <a:off x="642910" y="1500174"/>
            <a:ext cx="642942" cy="285752"/>
          </a:xfrm>
          <a:prstGeom prst="wedgeRoundRectCallout">
            <a:avLst>
              <a:gd name="adj1" fmla="val 57592"/>
              <a:gd name="adj2" fmla="val 2899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型</a:t>
            </a:r>
            <a:r>
              <a:rPr lang="en-US" altLang="ja-JP" smtClean="0"/>
              <a:t>A</a:t>
            </a:r>
            <a:endParaRPr kumimoji="1" lang="ja-JP" altLang="en-US"/>
          </a:p>
        </p:txBody>
      </p:sp>
      <p:sp>
        <p:nvSpPr>
          <p:cNvPr id="45" name="角丸四角形吹き出し 44"/>
          <p:cNvSpPr/>
          <p:nvPr/>
        </p:nvSpPr>
        <p:spPr>
          <a:xfrm>
            <a:off x="3500430" y="1500174"/>
            <a:ext cx="642942" cy="285752"/>
          </a:xfrm>
          <a:prstGeom prst="wedgeRoundRectCallout">
            <a:avLst>
              <a:gd name="adj1" fmla="val 60381"/>
              <a:gd name="adj2" fmla="val 1769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型</a:t>
            </a:r>
            <a:r>
              <a:rPr lang="en-US" altLang="ja-JP" smtClean="0"/>
              <a:t>A</a:t>
            </a:r>
            <a:endParaRPr kumimoji="1" lang="ja-JP" altLang="en-US"/>
          </a:p>
        </p:txBody>
      </p:sp>
      <p:sp>
        <p:nvSpPr>
          <p:cNvPr id="46" name="角丸四角形吹き出し 45"/>
          <p:cNvSpPr/>
          <p:nvPr/>
        </p:nvSpPr>
        <p:spPr>
          <a:xfrm>
            <a:off x="5929322" y="1571612"/>
            <a:ext cx="642942" cy="285752"/>
          </a:xfrm>
          <a:prstGeom prst="wedgeRoundRectCallout">
            <a:avLst>
              <a:gd name="adj1" fmla="val 60381"/>
              <a:gd name="adj2" fmla="val 17696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t>型</a:t>
            </a:r>
            <a:r>
              <a:rPr lang="en-US" altLang="ja-JP" smtClean="0"/>
              <a:t>X</a:t>
            </a:r>
            <a:endParaRPr kumimoji="1" lang="ja-JP" altLang="en-US"/>
          </a:p>
        </p:txBody>
      </p:sp>
      <p:sp>
        <p:nvSpPr>
          <p:cNvPr id="47" name="角丸四角形吹き出し 46"/>
          <p:cNvSpPr/>
          <p:nvPr/>
        </p:nvSpPr>
        <p:spPr>
          <a:xfrm>
            <a:off x="5929322" y="1571612"/>
            <a:ext cx="642942" cy="285752"/>
          </a:xfrm>
          <a:prstGeom prst="wedgeRoundRectCallout">
            <a:avLst>
              <a:gd name="adj1" fmla="val 60382"/>
              <a:gd name="adj2" fmla="val 8284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t>型</a:t>
            </a:r>
            <a:r>
              <a:rPr lang="en-US" altLang="ja-JP" smtClean="0"/>
              <a:t>X</a:t>
            </a:r>
          </a:p>
        </p:txBody>
      </p:sp>
      <p:sp>
        <p:nvSpPr>
          <p:cNvPr id="43" name="角丸四角形吹き出し 42"/>
          <p:cNvSpPr/>
          <p:nvPr/>
        </p:nvSpPr>
        <p:spPr>
          <a:xfrm>
            <a:off x="3500430" y="1500174"/>
            <a:ext cx="642942" cy="285752"/>
          </a:xfrm>
          <a:prstGeom prst="wedgeRoundRectCallout">
            <a:avLst>
              <a:gd name="adj1" fmla="val 60382"/>
              <a:gd name="adj2" fmla="val 828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型</a:t>
            </a:r>
            <a:r>
              <a:rPr lang="en-US" altLang="ja-JP" smtClean="0"/>
              <a:t>A</a:t>
            </a:r>
            <a:endParaRPr kumimoji="1" lang="ja-JP" altLang="en-US"/>
          </a:p>
        </p:txBody>
      </p:sp>
      <p:sp>
        <p:nvSpPr>
          <p:cNvPr id="39" name="角丸四角形吹き出し 38"/>
          <p:cNvSpPr/>
          <p:nvPr/>
        </p:nvSpPr>
        <p:spPr>
          <a:xfrm>
            <a:off x="642910" y="1500174"/>
            <a:ext cx="642942" cy="285752"/>
          </a:xfrm>
          <a:prstGeom prst="wedgeRoundRectCallout">
            <a:avLst>
              <a:gd name="adj1" fmla="val 57593"/>
              <a:gd name="adj2" fmla="val 1706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型</a:t>
            </a:r>
            <a:r>
              <a:rPr lang="en-US" altLang="ja-JP" smtClean="0"/>
              <a:t>A</a:t>
            </a:r>
            <a:endParaRPr kumimoji="1" lang="ja-JP" altLang="en-US"/>
          </a:p>
        </p:txBody>
      </p:sp>
      <p:sp>
        <p:nvSpPr>
          <p:cNvPr id="38" name="角丸四角形吹き出し 37"/>
          <p:cNvSpPr/>
          <p:nvPr/>
        </p:nvSpPr>
        <p:spPr>
          <a:xfrm>
            <a:off x="642910" y="1500174"/>
            <a:ext cx="642942" cy="285752"/>
          </a:xfrm>
          <a:prstGeom prst="wedgeRoundRectCallout">
            <a:avLst>
              <a:gd name="adj1" fmla="val 57593"/>
              <a:gd name="adj2" fmla="val 1079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型</a:t>
            </a:r>
            <a:r>
              <a:rPr lang="en-US" altLang="ja-JP" smtClean="0"/>
              <a:t>A</a:t>
            </a:r>
            <a:endParaRPr kumimoji="1" lang="ja-JP" altLang="en-US"/>
          </a:p>
        </p:txBody>
      </p:sp>
      <p:sp>
        <p:nvSpPr>
          <p:cNvPr id="48" name="角丸四角形 47"/>
          <p:cNvSpPr/>
          <p:nvPr/>
        </p:nvSpPr>
        <p:spPr>
          <a:xfrm>
            <a:off x="571472" y="1357298"/>
            <a:ext cx="2286016" cy="157163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9" name="角丸四角形 48"/>
          <p:cNvSpPr/>
          <p:nvPr/>
        </p:nvSpPr>
        <p:spPr>
          <a:xfrm>
            <a:off x="500034" y="1285860"/>
            <a:ext cx="8072494" cy="1714512"/>
          </a:xfrm>
          <a:prstGeom prst="round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2" name="角丸四角形 51"/>
          <p:cNvSpPr/>
          <p:nvPr/>
        </p:nvSpPr>
        <p:spPr>
          <a:xfrm>
            <a:off x="500034" y="1285860"/>
            <a:ext cx="5286412" cy="1714512"/>
          </a:xfrm>
          <a:prstGeom prst="round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1" name="上矢印吹き出し 50"/>
          <p:cNvSpPr/>
          <p:nvPr/>
        </p:nvSpPr>
        <p:spPr>
          <a:xfrm>
            <a:off x="3929058" y="2500306"/>
            <a:ext cx="1785950" cy="642942"/>
          </a:xfrm>
          <a:prstGeom prst="upArrowCallout">
            <a:avLst>
              <a:gd name="adj1" fmla="val 50000"/>
              <a:gd name="adj2" fmla="val 25000"/>
              <a:gd name="adj3" fmla="val 25000"/>
              <a:gd name="adj4" fmla="val 649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smtClean="0"/>
              <a:t>パターン違反</a:t>
            </a:r>
            <a:endParaRPr kumimoji="1" lang="ja-JP"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xit" presetSubtype="32" fill="hold" grpId="1" nodeType="clickEffect">
                                  <p:stCondLst>
                                    <p:cond delay="0"/>
                                  </p:stCondLst>
                                  <p:childTnLst>
                                    <p:anim calcmode="lin" valueType="num">
                                      <p:cBhvr>
                                        <p:cTn id="33" dur="500"/>
                                        <p:tgtEl>
                                          <p:spTgt spid="48"/>
                                        </p:tgtEl>
                                        <p:attrNameLst>
                                          <p:attrName>ppt_w</p:attrName>
                                        </p:attrNameLst>
                                      </p:cBhvr>
                                      <p:tavLst>
                                        <p:tav tm="0">
                                          <p:val>
                                            <p:strVal val="ppt_w"/>
                                          </p:val>
                                        </p:tav>
                                        <p:tav tm="100000">
                                          <p:val>
                                            <p:fltVal val="0"/>
                                          </p:val>
                                        </p:tav>
                                      </p:tavLst>
                                    </p:anim>
                                    <p:anim calcmode="lin" valueType="num">
                                      <p:cBhvr>
                                        <p:cTn id="34" dur="500"/>
                                        <p:tgtEl>
                                          <p:spTgt spid="48"/>
                                        </p:tgtEl>
                                        <p:attrNameLst>
                                          <p:attrName>ppt_h</p:attrName>
                                        </p:attrNameLst>
                                      </p:cBhvr>
                                      <p:tavLst>
                                        <p:tav tm="0">
                                          <p:val>
                                            <p:strVal val="ppt_h"/>
                                          </p:val>
                                        </p:tav>
                                        <p:tav tm="100000">
                                          <p:val>
                                            <p:fltVal val="0"/>
                                          </p:val>
                                        </p:tav>
                                      </p:tavLst>
                                    </p:anim>
                                    <p:set>
                                      <p:cBhvr>
                                        <p:cTn id="35" dur="1" fill="hold">
                                          <p:stCondLst>
                                            <p:cond delay="499"/>
                                          </p:stCondLst>
                                        </p:cTn>
                                        <p:tgtEl>
                                          <p:spTgt spid="48"/>
                                        </p:tgtEl>
                                        <p:attrNameLst>
                                          <p:attrName>style.visibility</p:attrName>
                                        </p:attrNameLst>
                                      </p:cBhvr>
                                      <p:to>
                                        <p:strVal val="hidden"/>
                                      </p:to>
                                    </p:set>
                                  </p:childTnLst>
                                </p:cTn>
                              </p:par>
                              <p:par>
                                <p:cTn id="36" presetID="23" presetClass="exit" presetSubtype="32" fill="hold" grpId="1" nodeType="withEffect">
                                  <p:stCondLst>
                                    <p:cond delay="0"/>
                                  </p:stCondLst>
                                  <p:childTnLst>
                                    <p:anim calcmode="lin" valueType="num">
                                      <p:cBhvr>
                                        <p:cTn id="37" dur="500"/>
                                        <p:tgtEl>
                                          <p:spTgt spid="49"/>
                                        </p:tgtEl>
                                        <p:attrNameLst>
                                          <p:attrName>ppt_w</p:attrName>
                                        </p:attrNameLst>
                                      </p:cBhvr>
                                      <p:tavLst>
                                        <p:tav tm="0">
                                          <p:val>
                                            <p:strVal val="ppt_w"/>
                                          </p:val>
                                        </p:tav>
                                        <p:tav tm="100000">
                                          <p:val>
                                            <p:fltVal val="0"/>
                                          </p:val>
                                        </p:tav>
                                      </p:tavLst>
                                    </p:anim>
                                    <p:anim calcmode="lin" valueType="num">
                                      <p:cBhvr>
                                        <p:cTn id="38" dur="500"/>
                                        <p:tgtEl>
                                          <p:spTgt spid="49"/>
                                        </p:tgtEl>
                                        <p:attrNameLst>
                                          <p:attrName>ppt_h</p:attrName>
                                        </p:attrNameLst>
                                      </p:cBhvr>
                                      <p:tavLst>
                                        <p:tav tm="0">
                                          <p:val>
                                            <p:strVal val="ppt_h"/>
                                          </p:val>
                                        </p:tav>
                                        <p:tav tm="100000">
                                          <p:val>
                                            <p:fltVal val="0"/>
                                          </p:val>
                                        </p:tav>
                                      </p:tavLst>
                                    </p:anim>
                                    <p:set>
                                      <p:cBhvr>
                                        <p:cTn id="39" dur="1" fill="hold">
                                          <p:stCondLst>
                                            <p:cond delay="499"/>
                                          </p:stCondLst>
                                        </p:cTn>
                                        <p:tgtEl>
                                          <p:spTgt spid="4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2" nodeType="click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000"/>
                                        <p:tgtEl>
                                          <p:spTgt spid="51"/>
                                        </p:tgtEl>
                                      </p:cBhvr>
                                    </p:animEffect>
                                    <p:anim calcmode="lin" valueType="num">
                                      <p:cBhvr>
                                        <p:cTn id="55" dur="1000" fill="hold"/>
                                        <p:tgtEl>
                                          <p:spTgt spid="51"/>
                                        </p:tgtEl>
                                        <p:attrNameLst>
                                          <p:attrName>ppt_x</p:attrName>
                                        </p:attrNameLst>
                                      </p:cBhvr>
                                      <p:tavLst>
                                        <p:tav tm="0">
                                          <p:val>
                                            <p:strVal val="#ppt_x"/>
                                          </p:val>
                                        </p:tav>
                                        <p:tav tm="100000">
                                          <p:val>
                                            <p:strVal val="#ppt_x"/>
                                          </p:val>
                                        </p:tav>
                                      </p:tavLst>
                                    </p:anim>
                                    <p:anim calcmode="lin" valueType="num">
                                      <p:cBhvr>
                                        <p:cTn id="5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8" grpId="1" animBg="1"/>
      <p:bldP spid="48" grpId="2" animBg="1"/>
      <p:bldP spid="49" grpId="0" animBg="1"/>
      <p:bldP spid="49" grpId="1"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実験目的</a:t>
            </a:r>
            <a:endParaRPr kumimoji="1" lang="ja-JP" altLang="en-US"/>
          </a:p>
        </p:txBody>
      </p:sp>
      <p:sp>
        <p:nvSpPr>
          <p:cNvPr id="3" name="コンテンツ プレースホルダ 2"/>
          <p:cNvSpPr>
            <a:spLocks noGrp="1"/>
          </p:cNvSpPr>
          <p:nvPr>
            <p:ph idx="1"/>
          </p:nvPr>
        </p:nvSpPr>
        <p:spPr>
          <a:xfrm>
            <a:off x="457200" y="1357298"/>
            <a:ext cx="8229600" cy="5000660"/>
          </a:xfrm>
        </p:spPr>
        <p:txBody>
          <a:bodyPr>
            <a:normAutofit/>
          </a:bodyPr>
          <a:lstStyle/>
          <a:p>
            <a:pPr marL="342900" lvl="1" indent="-342900">
              <a:buBlip>
                <a:blip r:embed="rId3"/>
              </a:buBlip>
            </a:pPr>
            <a:r>
              <a:rPr lang="ja-JP" altLang="en-US" sz="2800" smtClean="0"/>
              <a:t>オブジェクト指向プログラムに対する有効性の評価</a:t>
            </a:r>
            <a:endParaRPr lang="en-US" altLang="ja-JP" sz="2800" smtClean="0"/>
          </a:p>
          <a:p>
            <a:pPr lvl="1"/>
            <a:r>
              <a:rPr lang="ja-JP" altLang="en-US" smtClean="0"/>
              <a:t>欠陥を検出できるか，またその検出数を確認</a:t>
            </a:r>
            <a:endParaRPr lang="en-US" altLang="ja-JP" smtClean="0"/>
          </a:p>
          <a:p>
            <a:endParaRPr lang="en-US" altLang="ja-JP" smtClean="0"/>
          </a:p>
          <a:p>
            <a:r>
              <a:rPr lang="ja-JP" altLang="en-US" smtClean="0"/>
              <a:t>型を考慮することの有効性の評価</a:t>
            </a:r>
            <a:endParaRPr lang="en-US" altLang="ja-JP" smtClean="0"/>
          </a:p>
          <a:p>
            <a:pPr lvl="1"/>
            <a:r>
              <a:rPr lang="ja-JP" altLang="en-US" smtClean="0"/>
              <a:t>型を考慮することで，考慮しない場合に検出できなかった欠陥を検出できるか調査</a:t>
            </a:r>
            <a:endParaRPr lang="en-US" altLang="ja-JP" smtClean="0"/>
          </a:p>
          <a:p>
            <a:pPr lvl="1"/>
            <a:r>
              <a:rPr lang="ja-JP" altLang="en-US" smtClean="0"/>
              <a:t>欠陥を含まないパターン違反を削減できるか確認</a:t>
            </a:r>
          </a:p>
        </p:txBody>
      </p:sp>
      <p:sp>
        <p:nvSpPr>
          <p:cNvPr id="4" name="フッター プレースホルダ 3"/>
          <p:cNvSpPr>
            <a:spLocks noGrp="1"/>
          </p:cNvSpPr>
          <p:nvPr>
            <p:ph type="ftr" sz="quarter" idx="11"/>
          </p:nvPr>
        </p:nvSpPr>
        <p:spPr/>
        <p:txBody>
          <a:bodyPr/>
          <a:lstStyle/>
          <a:p>
            <a:r>
              <a:rPr kumimoji="1" lang="zh-TW" altLang="en-US" smtClean="0"/>
              <a:t>特別研究発表会</a:t>
            </a:r>
            <a:endParaRPr kumimoji="1" lang="ja-JP" altLang="en-US"/>
          </a:p>
        </p:txBody>
      </p:sp>
      <p:sp>
        <p:nvSpPr>
          <p:cNvPr id="5" name="スライド番号プレースホルダ 4"/>
          <p:cNvSpPr>
            <a:spLocks noGrp="1"/>
          </p:cNvSpPr>
          <p:nvPr>
            <p:ph type="sldNum" sz="quarter" idx="12"/>
          </p:nvPr>
        </p:nvSpPr>
        <p:spPr/>
        <p:txBody>
          <a:bodyPr/>
          <a:lstStyle/>
          <a:p>
            <a:fld id="{1EB8FF0B-AAD0-46C6-861A-7F73174B8C4E}" type="slidenum">
              <a:rPr kumimoji="1" lang="ja-JP" altLang="en-US" smtClean="0"/>
              <a:pPr/>
              <a:t>9</a:t>
            </a:fld>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icolo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小塚ゴシック Pro-VI M"/>
        <a:ea typeface="小塚ゴシック Pro-VI M"/>
        <a:cs typeface=""/>
      </a:majorFont>
      <a:minorFont>
        <a:latin typeface="小塚ゴシック Pro-VI M"/>
        <a:ea typeface="小塚ゴシック Pro-VI 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tricolore</Template>
  <TotalTime>10825</TotalTime>
  <Words>2594</Words>
  <Application>Microsoft Office PowerPoint</Application>
  <PresentationFormat>画面に合わせる (4:3)</PresentationFormat>
  <Paragraphs>755</Paragraphs>
  <Slides>30</Slides>
  <Notes>21</Notes>
  <HiddenSlides>16</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41" baseType="lpstr">
      <vt:lpstr>Arial</vt:lpstr>
      <vt:lpstr>ＭＳ Ｐゴシック</vt:lpstr>
      <vt:lpstr>小塚ゴシック Pro-VI M</vt:lpstr>
      <vt:lpstr>Consolas</vt:lpstr>
      <vt:lpstr>Wingdings</vt:lpstr>
      <vt:lpstr>小塚明朝 Pro-VI R</vt:lpstr>
      <vt:lpstr>MS Mincho</vt:lpstr>
      <vt:lpstr>メイリオ</vt:lpstr>
      <vt:lpstr>Calibri</vt:lpstr>
      <vt:lpstr>tricolore</vt:lpstr>
      <vt:lpstr>数式</vt:lpstr>
      <vt:lpstr>オブジェクト指向プログラムに対するメソッド呼び出しパターン違反の 検出手法</vt:lpstr>
      <vt:lpstr>メソッド呼び出しパターンとは</vt:lpstr>
      <vt:lpstr>パターン違反とは </vt:lpstr>
      <vt:lpstr>パターン違反の検出手法</vt:lpstr>
      <vt:lpstr>パターン違反の検出例</vt:lpstr>
      <vt:lpstr>本研究の動機</vt:lpstr>
      <vt:lpstr>適用にあたっての問題点と解決方法</vt:lpstr>
      <vt:lpstr>型を考慮することによる効果の例</vt:lpstr>
      <vt:lpstr>実験目的</vt:lpstr>
      <vt:lpstr>実験方法</vt:lpstr>
      <vt:lpstr>実験結果とその評価</vt:lpstr>
      <vt:lpstr>検出された欠陥について</vt:lpstr>
      <vt:lpstr>まとめと今後の課題</vt:lpstr>
      <vt:lpstr>ご清聴ありがとうございました</vt:lpstr>
      <vt:lpstr>メソッド呼び出しパターンの抽出</vt:lpstr>
      <vt:lpstr>検出漏れの原因</vt:lpstr>
      <vt:lpstr>型を考慮することによる効果(2/2)</vt:lpstr>
      <vt:lpstr>概要</vt:lpstr>
      <vt:lpstr>パターン違反とは (2/2)</vt:lpstr>
      <vt:lpstr>パターン違反の検出例</vt:lpstr>
      <vt:lpstr>パターン違反の検出手法</vt:lpstr>
      <vt:lpstr>メソッド呼び出しパターンとは</vt:lpstr>
      <vt:lpstr>パターン違反の検出手法(2/2)</vt:lpstr>
      <vt:lpstr>背景(2/2)</vt:lpstr>
      <vt:lpstr>提案手法(3/3)</vt:lpstr>
      <vt:lpstr>評価実験</vt:lpstr>
      <vt:lpstr>提案手法により期待できる効果(1/2)</vt:lpstr>
      <vt:lpstr>実験対象と設定項目</vt:lpstr>
      <vt:lpstr>提案手法により期待できる効果(2/2)</vt:lpstr>
      <vt:lpstr>パターン違反の検出手法</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シーケンシャルパターンマイニングを用いた欠陥検出手法の改良</dc:title>
  <dc:creator>g-yamada</dc:creator>
  <cp:lastModifiedBy>g-yamada</cp:lastModifiedBy>
  <cp:revision>109</cp:revision>
  <dcterms:created xsi:type="dcterms:W3CDTF">2008-12-13T08:15:46Z</dcterms:created>
  <dcterms:modified xsi:type="dcterms:W3CDTF">2009-02-22T18:18:54Z</dcterms:modified>
</cp:coreProperties>
</file>