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40"/>
  </p:notesMasterIdLst>
  <p:handoutMasterIdLst>
    <p:handoutMasterId r:id="rId41"/>
  </p:handoutMasterIdLst>
  <p:sldIdLst>
    <p:sldId id="256" r:id="rId2"/>
    <p:sldId id="315" r:id="rId3"/>
    <p:sldId id="286" r:id="rId4"/>
    <p:sldId id="290" r:id="rId5"/>
    <p:sldId id="259" r:id="rId6"/>
    <p:sldId id="325" r:id="rId7"/>
    <p:sldId id="291" r:id="rId8"/>
    <p:sldId id="287" r:id="rId9"/>
    <p:sldId id="332" r:id="rId10"/>
    <p:sldId id="301" r:id="rId11"/>
    <p:sldId id="333" r:id="rId12"/>
    <p:sldId id="316" r:id="rId13"/>
    <p:sldId id="334" r:id="rId14"/>
    <p:sldId id="294" r:id="rId15"/>
    <p:sldId id="322" r:id="rId16"/>
    <p:sldId id="335" r:id="rId17"/>
    <p:sldId id="309" r:id="rId18"/>
    <p:sldId id="312" r:id="rId19"/>
    <p:sldId id="323" r:id="rId20"/>
    <p:sldId id="324" r:id="rId21"/>
    <p:sldId id="317" r:id="rId22"/>
    <p:sldId id="308" r:id="rId23"/>
    <p:sldId id="303" r:id="rId24"/>
    <p:sldId id="326" r:id="rId25"/>
    <p:sldId id="288" r:id="rId26"/>
    <p:sldId id="289" r:id="rId27"/>
    <p:sldId id="313" r:id="rId28"/>
    <p:sldId id="314" r:id="rId29"/>
    <p:sldId id="311" r:id="rId30"/>
    <p:sldId id="307" r:id="rId31"/>
    <p:sldId id="298" r:id="rId32"/>
    <p:sldId id="299" r:id="rId33"/>
    <p:sldId id="300" r:id="rId34"/>
    <p:sldId id="302" r:id="rId35"/>
    <p:sldId id="305" r:id="rId36"/>
    <p:sldId id="304" r:id="rId37"/>
    <p:sldId id="306" r:id="rId38"/>
    <p:sldId id="327" r:id="rId3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22"/>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54035D"/>
    <a:srgbClr val="5C045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2" autoAdjust="0"/>
    <p:restoredTop sz="77195" autoAdjust="0"/>
  </p:normalViewPr>
  <p:slideViewPr>
    <p:cSldViewPr>
      <p:cViewPr varScale="1">
        <p:scale>
          <a:sx n="84" d="100"/>
          <a:sy n="84" d="100"/>
        </p:scale>
        <p:origin x="-73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5D8CD14F-F285-4228-A9E0-4D92EFC580E7}" type="datetimeFigureOut">
              <a:rPr kumimoji="1" lang="ja-JP" altLang="en-US" smtClean="0"/>
              <a:pPr/>
              <a:t>2011/2/23</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A05EFA57-D3E3-434E-90B1-A5FE94835FD7}" type="slidenum">
              <a:rPr kumimoji="1" lang="ja-JP" altLang="en-US" smtClean="0"/>
              <a:pPr/>
              <a:t>&lt;#&gt;</a:t>
            </a:fld>
            <a:endParaRPr kumimoji="1" lang="ja-JP" altLang="en-US"/>
          </a:p>
        </p:txBody>
      </p:sp>
    </p:spTree>
    <p:extLst>
      <p:ext uri="{BB962C8B-B14F-4D97-AF65-F5344CB8AC3E}">
        <p14:creationId xmlns="" xmlns:p14="http://schemas.microsoft.com/office/powerpoint/2010/main" val="3340365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942A7A4F-F86D-4975-B7EB-9FA703F748F9}" type="datetimeFigureOut">
              <a:rPr kumimoji="1" lang="ja-JP" altLang="en-US" smtClean="0"/>
              <a:pPr/>
              <a:t>2011/2/23</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929249AE-22E7-477C-B29B-BA3D50FFC4A9}" type="slidenum">
              <a:rPr kumimoji="1" lang="ja-JP" altLang="en-US" smtClean="0"/>
              <a:pPr/>
              <a:t>&lt;#&gt;</a:t>
            </a:fld>
            <a:endParaRPr kumimoji="1" lang="ja-JP" altLang="en-US"/>
          </a:p>
        </p:txBody>
      </p:sp>
    </p:spTree>
    <p:extLst>
      <p:ext uri="{BB962C8B-B14F-4D97-AF65-F5344CB8AC3E}">
        <p14:creationId xmlns="" xmlns:p14="http://schemas.microsoft.com/office/powerpoint/2010/main" val="23210934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こういうふうにリファクタリングしますみたいなの</a:t>
            </a:r>
          </a:p>
          <a:p>
            <a:endParaRPr kumimoji="1" lang="en-US" altLang="ja-JP" dirty="0" smtClean="0"/>
          </a:p>
          <a:p>
            <a:endParaRPr kumimoji="1" lang="en-US" altLang="ja-JP" dirty="0" smtClean="0"/>
          </a:p>
          <a:p>
            <a:r>
              <a:rPr lang="ja-JP" altLang="en-US" dirty="0" smtClean="0"/>
              <a:t>手続きを作る場合：</a:t>
            </a:r>
            <a:endParaRPr lang="en-US" altLang="ja-JP" dirty="0" smtClean="0"/>
          </a:p>
          <a:p>
            <a:pPr lvl="1"/>
            <a:r>
              <a:rPr lang="ja-JP" altLang="en-US" dirty="0" smtClean="0"/>
              <a:t>参照する変数の違い ＝ 手続きの引数として扱う</a:t>
            </a:r>
            <a:endParaRPr lang="en-US" altLang="ja-JP" dirty="0" smtClean="0"/>
          </a:p>
          <a:p>
            <a:pPr lvl="1"/>
            <a:r>
              <a:rPr lang="ja-JP" altLang="en-US" dirty="0" smtClean="0"/>
              <a:t>参照する変数の型の違い ＝ 扱えることもある </a:t>
            </a:r>
            <a:endParaRPr lang="en-US" altLang="ja-JP" dirty="0" smtClean="0"/>
          </a:p>
          <a:p>
            <a:pPr lvl="1"/>
            <a:r>
              <a:rPr lang="ja-JP" altLang="en-US" dirty="0" smtClean="0"/>
              <a:t>参照する手続きの違い ＝ 手続きとしてはまとめにくい</a:t>
            </a:r>
            <a:endParaRPr lang="en-US" altLang="ja-JP" dirty="0" smtClean="0"/>
          </a:p>
          <a:p>
            <a:pPr lvl="1"/>
            <a:endParaRPr lang="en-US" altLang="ja-JP" dirty="0" smtClean="0"/>
          </a:p>
          <a:p>
            <a:r>
              <a:rPr kumimoji="1" lang="ja-JP" altLang="en-US" dirty="0" smtClean="0"/>
              <a:t>すべてのクローンが集約できるとは限らない</a:t>
            </a:r>
            <a:endParaRPr kumimoji="1" lang="en-US" altLang="ja-JP" dirty="0" smtClean="0"/>
          </a:p>
          <a:p>
            <a:pPr lvl="1"/>
            <a:r>
              <a:rPr lang="ja-JP" altLang="en-US" dirty="0" smtClean="0"/>
              <a:t>クローン間の識別子名の違いを吸収する必要性がある</a:t>
            </a:r>
            <a:endParaRPr lang="en-US" altLang="ja-JP" dirty="0" smtClean="0"/>
          </a:p>
          <a:p>
            <a:pPr lvl="1"/>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4</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「対応する位置にある識別子」があること，「名前の対応関係」と「種別の対応関係」を区別しないと説明は難しい</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14</a:t>
            </a:fld>
            <a:endParaRPr kumimoji="1" lang="ja-JP" altLang="en-US"/>
          </a:p>
        </p:txBody>
      </p:sp>
    </p:spTree>
    <p:extLst>
      <p:ext uri="{BB962C8B-B14F-4D97-AF65-F5344CB8AC3E}">
        <p14:creationId xmlns="" xmlns:p14="http://schemas.microsoft.com/office/powerpoint/2010/main" val="1806374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15</a:t>
            </a:fld>
            <a:endParaRPr kumimoji="1" lang="ja-JP" altLang="en-US"/>
          </a:p>
        </p:txBody>
      </p:sp>
    </p:spTree>
    <p:extLst>
      <p:ext uri="{BB962C8B-B14F-4D97-AF65-F5344CB8AC3E}">
        <p14:creationId xmlns="" xmlns:p14="http://schemas.microsoft.com/office/powerpoint/2010/main" val="411298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16</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変数名 </a:t>
            </a:r>
            <a:r>
              <a:rPr kumimoji="1" lang="en-US" altLang="ja-JP" dirty="0" smtClean="0"/>
              <a:t>A,</a:t>
            </a:r>
            <a:r>
              <a:rPr kumimoji="1" lang="en-US" altLang="ja-JP" baseline="0" dirty="0" smtClean="0"/>
              <a:t> D, H </a:t>
            </a:r>
            <a:r>
              <a:rPr kumimoji="1" lang="ja-JP" altLang="en-US" baseline="0" dirty="0" smtClean="0"/>
              <a:t>は</a:t>
            </a:r>
            <a:r>
              <a:rPr kumimoji="1" lang="en-US" altLang="ja-JP" baseline="0" dirty="0" smtClean="0"/>
              <a:t>1</a:t>
            </a:r>
            <a:r>
              <a:rPr kumimoji="1" lang="ja-JP" altLang="en-US" baseline="0" dirty="0" smtClean="0"/>
              <a:t>対</a:t>
            </a:r>
            <a:r>
              <a:rPr kumimoji="1" lang="en-US" altLang="ja-JP" baseline="0" dirty="0" smtClean="0"/>
              <a:t>1</a:t>
            </a:r>
            <a:r>
              <a:rPr kumimoji="1" lang="ja-JP" altLang="en-US" baseline="0" dirty="0" smtClean="0"/>
              <a:t>対応．コード片</a:t>
            </a:r>
            <a:r>
              <a:rPr kumimoji="1" lang="en-US" altLang="ja-JP" baseline="0" dirty="0" smtClean="0"/>
              <a:t>1</a:t>
            </a:r>
            <a:r>
              <a:rPr kumimoji="1" lang="ja-JP" altLang="en-US" baseline="0" dirty="0" smtClean="0"/>
              <a:t>に出現するすべての変数</a:t>
            </a:r>
            <a:r>
              <a:rPr kumimoji="1" lang="en-US" altLang="ja-JP" baseline="0" dirty="0" smtClean="0"/>
              <a:t> A </a:t>
            </a:r>
            <a:r>
              <a:rPr kumimoji="1" lang="ja-JP" altLang="en-US" baseline="0" dirty="0" smtClean="0"/>
              <a:t>について，</a:t>
            </a:r>
            <a:r>
              <a:rPr kumimoji="1" lang="en-US" altLang="ja-JP" baseline="0" dirty="0" smtClean="0"/>
              <a:t>A</a:t>
            </a:r>
            <a:r>
              <a:rPr kumimoji="1" lang="en-US" altLang="ja-JP" baseline="0" dirty="0" smtClean="0">
                <a:sym typeface="Wingdings" pitchFamily="2" charset="2"/>
              </a:rPr>
              <a:t>D</a:t>
            </a:r>
            <a:r>
              <a:rPr kumimoji="1" lang="ja-JP" altLang="en-US" baseline="0" dirty="0" smtClean="0">
                <a:sym typeface="Wingdings" pitchFamily="2" charset="2"/>
              </a:rPr>
              <a:t>という変換を適用するとコード片２に変換できる．</a:t>
            </a:r>
            <a:endParaRPr kumimoji="1" lang="en-US" altLang="ja-JP" baseline="0" dirty="0" smtClean="0">
              <a:sym typeface="Wingdings" pitchFamily="2" charset="2"/>
            </a:endParaRPr>
          </a:p>
          <a:p>
            <a:r>
              <a:rPr kumimoji="1" lang="ja-JP" altLang="en-US" baseline="0" dirty="0" smtClean="0">
                <a:sym typeface="Wingdings" pitchFamily="2" charset="2"/>
              </a:rPr>
              <a:t>（どのコード片からでも，他のコード片に変換できる）</a:t>
            </a:r>
            <a:endParaRPr kumimoji="1" lang="en-US" altLang="ja-JP" baseline="0" dirty="0" smtClean="0">
              <a:sym typeface="Wingdings" pitchFamily="2" charset="2"/>
            </a:endParaRPr>
          </a:p>
          <a:p>
            <a:r>
              <a:rPr kumimoji="1" lang="ja-JP" altLang="en-US" baseline="0" dirty="0" smtClean="0">
                <a:sym typeface="Wingdings" pitchFamily="2" charset="2"/>
              </a:rPr>
              <a:t>変数</a:t>
            </a:r>
            <a:r>
              <a:rPr kumimoji="1" lang="en-US" altLang="ja-JP" baseline="0" dirty="0" smtClean="0">
                <a:sym typeface="Wingdings" pitchFamily="2" charset="2"/>
              </a:rPr>
              <a:t>B, F, {G,P} </a:t>
            </a:r>
            <a:r>
              <a:rPr kumimoji="1" lang="ja-JP" altLang="en-US" baseline="0" dirty="0" smtClean="0">
                <a:sym typeface="Wingdings" pitchFamily="2" charset="2"/>
              </a:rPr>
              <a:t>は</a:t>
            </a:r>
            <a:r>
              <a:rPr kumimoji="1" lang="en-US" altLang="ja-JP" baseline="0" dirty="0" smtClean="0">
                <a:sym typeface="Wingdings" pitchFamily="2" charset="2"/>
              </a:rPr>
              <a:t>N</a:t>
            </a:r>
            <a:r>
              <a:rPr kumimoji="1" lang="ja-JP" altLang="en-US" baseline="0" dirty="0" smtClean="0">
                <a:sym typeface="Wingdings" pitchFamily="2" charset="2"/>
              </a:rPr>
              <a:t>対</a:t>
            </a:r>
            <a:r>
              <a:rPr kumimoji="1" lang="en-US" altLang="ja-JP" baseline="0" dirty="0" smtClean="0">
                <a:sym typeface="Wingdings" pitchFamily="2" charset="2"/>
              </a:rPr>
              <a:t>N</a:t>
            </a:r>
            <a:r>
              <a:rPr kumimoji="1" lang="ja-JP" altLang="en-US" baseline="0" dirty="0" smtClean="0">
                <a:sym typeface="Wingdings" pitchFamily="2" charset="2"/>
              </a:rPr>
              <a:t>対応．１対１変換が定義できないから．</a:t>
            </a:r>
            <a:endParaRPr kumimoji="1" lang="en-US" altLang="ja-JP" baseline="0" dirty="0" smtClean="0">
              <a:sym typeface="Wingdings" pitchFamily="2" charset="2"/>
            </a:endParaRPr>
          </a:p>
          <a:p>
            <a:r>
              <a:rPr kumimoji="1" lang="ja-JP" altLang="en-US" baseline="0" dirty="0" smtClean="0">
                <a:sym typeface="Wingdings" pitchFamily="2" charset="2"/>
              </a:rPr>
              <a:t>識別子以外の部分（ </a:t>
            </a:r>
            <a:r>
              <a:rPr kumimoji="1" lang="en-US" altLang="ja-JP" baseline="0" dirty="0" smtClean="0">
                <a:sym typeface="Wingdings" pitchFamily="2" charset="2"/>
              </a:rPr>
              <a:t>“=” </a:t>
            </a:r>
            <a:r>
              <a:rPr kumimoji="1" lang="ja-JP" altLang="en-US" baseline="0" dirty="0" smtClean="0">
                <a:sym typeface="Wingdings" pitchFamily="2" charset="2"/>
              </a:rPr>
              <a:t>や </a:t>
            </a:r>
            <a:r>
              <a:rPr kumimoji="1" lang="en-US" altLang="ja-JP" baseline="0" dirty="0" smtClean="0">
                <a:sym typeface="Wingdings" pitchFamily="2" charset="2"/>
              </a:rPr>
              <a:t>“;” )</a:t>
            </a:r>
            <a:r>
              <a:rPr kumimoji="1" lang="ja-JP" altLang="en-US" baseline="0" dirty="0" smtClean="0">
                <a:sym typeface="Wingdings" pitchFamily="2" charset="2"/>
              </a:rPr>
              <a:t> は，</a:t>
            </a:r>
            <a:r>
              <a:rPr kumimoji="1" lang="en-US" altLang="ja-JP" baseline="0" dirty="0" err="1" smtClean="0">
                <a:sym typeface="Wingdings" pitchFamily="2" charset="2"/>
              </a:rPr>
              <a:t>CCFinder</a:t>
            </a:r>
            <a:r>
              <a:rPr kumimoji="1" lang="en-US" altLang="ja-JP" baseline="0" dirty="0" smtClean="0">
                <a:sym typeface="Wingdings" pitchFamily="2" charset="2"/>
              </a:rPr>
              <a:t> </a:t>
            </a:r>
            <a:r>
              <a:rPr kumimoji="1" lang="ja-JP" altLang="en-US" baseline="0" dirty="0" smtClean="0">
                <a:sym typeface="Wingdings" pitchFamily="2" charset="2"/>
              </a:rPr>
              <a:t>は完全一致で検出してくれる．</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17</a:t>
            </a:fld>
            <a:endParaRPr kumimoji="1" lang="ja-JP" altLang="en-US"/>
          </a:p>
        </p:txBody>
      </p:sp>
    </p:spTree>
    <p:extLst>
      <p:ext uri="{BB962C8B-B14F-4D97-AF65-F5344CB8AC3E}">
        <p14:creationId xmlns="" xmlns:p14="http://schemas.microsoft.com/office/powerpoint/2010/main" val="4144276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18</a:t>
            </a:fld>
            <a:endParaRPr kumimoji="1" lang="ja-JP" altLang="en-US"/>
          </a:p>
        </p:txBody>
      </p:sp>
    </p:spTree>
    <p:extLst>
      <p:ext uri="{BB962C8B-B14F-4D97-AF65-F5344CB8AC3E}">
        <p14:creationId xmlns="" xmlns:p14="http://schemas.microsoft.com/office/powerpoint/2010/main" val="1194925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algn="l" rtl="0" eaLnBrk="1" fontAlgn="t" latinLnBrk="0" hangingPunct="1">
              <a:spcBef>
                <a:spcPts val="0"/>
              </a:spcBef>
              <a:spcAft>
                <a:spcPts val="0"/>
              </a:spcAft>
            </a:pPr>
            <a:r>
              <a:rPr kumimoji="1" lang="ja-JP" altLang="ja-JP" sz="1200" b="1" i="0" u="none" strike="noStrike" kern="1200" dirty="0" smtClean="0">
                <a:solidFill>
                  <a:schemeClr val="lt1"/>
                </a:solidFill>
                <a:latin typeface="Gill Sans MT"/>
              </a:rPr>
              <a:t>型が変更</a:t>
            </a:r>
            <a:endParaRPr kumimoji="1" lang="en-US" altLang="ja-JP" sz="1200" b="1" i="0" u="none" strike="noStrike" kern="1200" dirty="0" smtClean="0">
              <a:solidFill>
                <a:schemeClr val="lt1"/>
              </a:solidFill>
              <a:latin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162622</a:t>
            </a:r>
            <a:endParaRPr kumimoji="1" lang="ja-JP" altLang="ja-JP" sz="1200" b="1" i="0" u="none" strike="noStrike" kern="1200" dirty="0" smtClean="0">
              <a:solidFill>
                <a:schemeClr val="lt1"/>
              </a:solidFill>
              <a:latin typeface="Gill Sans MT"/>
              <a:ea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23.4%</a:t>
            </a:r>
            <a:endParaRPr kumimoji="1" lang="ja-JP" altLang="ja-JP" sz="1200" b="1" i="0" u="none" strike="noStrike" kern="1200" dirty="0" smtClean="0">
              <a:solidFill>
                <a:schemeClr val="lt1"/>
              </a:solidFill>
              <a:latin typeface="Gill Sans MT"/>
              <a:ea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78.3%</a:t>
            </a:r>
            <a:endParaRPr kumimoji="1" lang="ja-JP" altLang="ja-JP" sz="1200" b="1" i="0" u="none" strike="noStrike" kern="1200" dirty="0" smtClean="0">
              <a:solidFill>
                <a:schemeClr val="lt1"/>
              </a:solidFill>
              <a:latin typeface="Gill Sans MT"/>
              <a:ea typeface="Gill Sans MT"/>
            </a:endParaRPr>
          </a:p>
          <a:p>
            <a:pPr marL="0" algn="l" rtl="0" eaLnBrk="1" fontAlgn="t" latinLnBrk="0" hangingPunct="1">
              <a:spcBef>
                <a:spcPts val="0"/>
              </a:spcBef>
              <a:spcAft>
                <a:spcPts val="0"/>
              </a:spcAft>
            </a:pPr>
            <a:r>
              <a:rPr kumimoji="1" lang="ja-JP" altLang="ja-JP" sz="1200" b="0" i="0" u="none" strike="noStrike" kern="1200" dirty="0" smtClean="0">
                <a:solidFill>
                  <a:schemeClr val="dk1"/>
                </a:solidFill>
                <a:latin typeface="Gill Sans MT"/>
              </a:rPr>
              <a:t>メソッドが変更</a:t>
            </a:r>
            <a:endParaRPr kumimoji="1" lang="en-US" altLang="ja-JP" sz="1200" b="0" i="0" u="none" strike="noStrike" kern="1200" dirty="0" smtClean="0">
              <a:solidFill>
                <a:schemeClr val="dk1"/>
              </a:solidFill>
              <a:latin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288419</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41.5%</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74.0%</a:t>
            </a:r>
            <a:endParaRPr kumimoji="1" lang="ja-JP" altLang="ja-JP" sz="1200" b="0" i="0" u="none" strike="noStrike" kern="1200" dirty="0" smtClean="0">
              <a:solidFill>
                <a:schemeClr val="dk1"/>
              </a:solidFill>
              <a:latin typeface="Gill Sans MT"/>
              <a:ea typeface="Gill Sans MT"/>
            </a:endParaRPr>
          </a:p>
          <a:p>
            <a:pPr marL="0" algn="l" rtl="0" eaLnBrk="1" fontAlgn="t" latinLnBrk="0" hangingPunct="1">
              <a:spcBef>
                <a:spcPts val="0"/>
              </a:spcBef>
              <a:spcAft>
                <a:spcPts val="0"/>
              </a:spcAft>
            </a:pPr>
            <a:r>
              <a:rPr kumimoji="1" lang="ja-JP" altLang="ja-JP" sz="1200" b="0" i="0" u="none" strike="noStrike" kern="1200" dirty="0" smtClean="0">
                <a:solidFill>
                  <a:schemeClr val="dk1"/>
                </a:solidFill>
                <a:latin typeface="Gill Sans MT"/>
              </a:rPr>
              <a:t>型またはメソッドが変更</a:t>
            </a:r>
            <a:endParaRPr kumimoji="1" lang="en-US" altLang="ja-JP" sz="1200" b="0" i="0" u="none" strike="noStrike" kern="1200" dirty="0" smtClean="0">
              <a:solidFill>
                <a:schemeClr val="dk1"/>
              </a:solidFill>
              <a:latin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364005</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52.4%</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endParaRPr kumimoji="1" lang="ja-JP" altLang="ja-JP" sz="1200" b="0" i="0" u="none" strike="noStrike" kern="1200" dirty="0" smtClean="0">
              <a:solidFill>
                <a:schemeClr val="dk1"/>
              </a:solidFill>
              <a:latin typeface="Gill Sans MT"/>
              <a:ea typeface="Gill Sans MT"/>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20</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また、集約が困難なクローンも、その</a:t>
            </a:r>
            <a:r>
              <a:rPr lang="en-US" altLang="ja-JP" dirty="0" smtClean="0"/>
              <a:t>4</a:t>
            </a:r>
            <a:r>
              <a:rPr lang="ja-JP" altLang="en-US" dirty="0" smtClean="0"/>
              <a:t>分の</a:t>
            </a:r>
            <a:r>
              <a:rPr lang="en-US" altLang="ja-JP" dirty="0" smtClean="0"/>
              <a:t>3</a:t>
            </a:r>
            <a:r>
              <a:rPr lang="ja-JP" altLang="en-US" dirty="0" err="1" smtClean="0"/>
              <a:t>は識</a:t>
            </a:r>
            <a:r>
              <a:rPr lang="ja-JP" altLang="en-US" dirty="0" smtClean="0"/>
              <a:t>別子が</a:t>
            </a:r>
            <a:r>
              <a:rPr lang="en-US" altLang="ja-JP" dirty="0" smtClean="0"/>
              <a:t>1</a:t>
            </a:r>
            <a:r>
              <a:rPr lang="ja-JP" altLang="en-US" dirty="0" smtClean="0"/>
              <a:t>対</a:t>
            </a:r>
            <a:r>
              <a:rPr lang="en-US" altLang="ja-JP" dirty="0" smtClean="0"/>
              <a:t>1</a:t>
            </a:r>
            <a:r>
              <a:rPr lang="ja-JP" altLang="en-US" dirty="0" smtClean="0"/>
              <a:t>対応のクローンであった</a:t>
            </a:r>
            <a:endParaRPr lang="en-US" altLang="ja-JP" dirty="0" smtClean="0"/>
          </a:p>
          <a:p>
            <a:pPr lvl="1"/>
            <a:r>
              <a:rPr lang="ja-JP" altLang="en-US" dirty="0" smtClean="0"/>
              <a:t>違いを吸収する手法を確立できれば</a:t>
            </a:r>
            <a:r>
              <a:rPr lang="en-US" altLang="ja-JP" dirty="0" smtClean="0"/>
              <a:t>,</a:t>
            </a:r>
            <a:r>
              <a:rPr lang="ja-JP" altLang="en-US" dirty="0" smtClean="0"/>
              <a:t>多くのクローンをリファクタリングすることができる？</a:t>
            </a:r>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21</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25</a:t>
            </a:fld>
            <a:endParaRPr kumimoji="1" lang="ja-JP" altLang="en-US"/>
          </a:p>
        </p:txBody>
      </p:sp>
    </p:spTree>
    <p:extLst>
      <p:ext uri="{BB962C8B-B14F-4D97-AF65-F5344CB8AC3E}">
        <p14:creationId xmlns="" xmlns:p14="http://schemas.microsoft.com/office/powerpoint/2010/main" val="11949250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27</a:t>
            </a:fld>
            <a:endParaRPr kumimoji="1" lang="ja-JP" altLang="en-US"/>
          </a:p>
        </p:txBody>
      </p:sp>
    </p:spTree>
    <p:extLst>
      <p:ext uri="{BB962C8B-B14F-4D97-AF65-F5344CB8AC3E}">
        <p14:creationId xmlns="" xmlns:p14="http://schemas.microsoft.com/office/powerpoint/2010/main" val="411298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細かいので省く：</a:t>
            </a:r>
            <a:r>
              <a:rPr lang="ja-JP" altLang="en-US" baseline="0" dirty="0" smtClean="0"/>
              <a:t> </a:t>
            </a:r>
            <a:r>
              <a:rPr lang="en-US" altLang="ja-JP" dirty="0" err="1" smtClean="0"/>
              <a:t>CCFinder</a:t>
            </a:r>
            <a:r>
              <a:rPr lang="en-US" altLang="ja-JP" dirty="0" smtClean="0"/>
              <a:t> </a:t>
            </a:r>
            <a:r>
              <a:rPr lang="ja-JP" altLang="en-US" dirty="0" smtClean="0"/>
              <a:t>標準の長さ </a:t>
            </a:r>
            <a:r>
              <a:rPr lang="en-US" altLang="ja-JP" dirty="0" smtClean="0"/>
              <a:t>30</a:t>
            </a:r>
            <a:r>
              <a:rPr lang="ja-JP" altLang="en-US" dirty="0" smtClean="0"/>
              <a:t>トークン以上のコード片，</a:t>
            </a:r>
            <a:r>
              <a:rPr lang="en-US" altLang="ja-JP" dirty="0" smtClean="0"/>
              <a:t>RNR=0.5</a:t>
            </a:r>
            <a:r>
              <a:rPr lang="ja-JP" altLang="en-US" dirty="0" smtClean="0"/>
              <a:t>以上</a:t>
            </a:r>
            <a:endParaRPr lang="en-US" altLang="ja-JP" dirty="0" smtClean="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5</a:t>
            </a:fld>
            <a:endParaRPr kumimoji="1" lang="ja-JP" altLang="en-US"/>
          </a:p>
        </p:txBody>
      </p:sp>
    </p:spTree>
    <p:extLst>
      <p:ext uri="{BB962C8B-B14F-4D97-AF65-F5344CB8AC3E}">
        <p14:creationId xmlns="" xmlns:p14="http://schemas.microsoft.com/office/powerpoint/2010/main" val="78696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6</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クローンになっているコード片の間で識別子を比較し，識別子名の変更状況を調査</a:t>
            </a:r>
            <a:endParaRPr lang="en-US" altLang="ja-JP" dirty="0" smtClean="0"/>
          </a:p>
          <a:p>
            <a:pPr lvl="1"/>
            <a:r>
              <a:rPr lang="ja-JP" altLang="en-US" dirty="0" smtClean="0"/>
              <a:t>変更された識別子の種類</a:t>
            </a:r>
            <a:endParaRPr lang="en-US" altLang="ja-JP" dirty="0" smtClean="0"/>
          </a:p>
          <a:p>
            <a:pPr lvl="1"/>
            <a:r>
              <a:rPr lang="ja-JP" altLang="en-US" dirty="0" smtClean="0"/>
              <a:t>変更された識別子の対応関係</a:t>
            </a:r>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7</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8</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9</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10</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11</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1340153F-B692-45A5-85BA-8EEB1EC06D88}" type="datetime1">
              <a:rPr kumimoji="1" lang="ja-JP" altLang="en-US" smtClean="0"/>
              <a:pPr/>
              <a:t>2011/2/23</a:t>
            </a:fld>
            <a:endParaRPr kumimoji="1" lang="ja-JP" altLang="en-US"/>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 28"/>
          <p:cNvSpPr>
            <a:spLocks noGrp="1"/>
          </p:cNvSpPr>
          <p:nvPr>
            <p:ph type="sldNum" sz="quarter" idx="12"/>
          </p:nvPr>
        </p:nvSpPr>
        <p:spPr>
          <a:xfrm>
            <a:off x="1216152" y="6355080"/>
            <a:ext cx="1219200" cy="365760"/>
          </a:xfrm>
        </p:spPr>
        <p:txBody>
          <a:bodyPr/>
          <a:lstStyle/>
          <a:p>
            <a:fld id="{F81A0F36-08C2-48D1-B66F-990A663397CD}" type="slidenum">
              <a:rPr kumimoji="1" lang="ja-JP" altLang="en-US" smtClean="0"/>
              <a:pPr/>
              <a:t>&lt;#&gt;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74925E93-F283-46C1-A7D8-B892D696944C}" type="datetime1">
              <a:rPr kumimoji="1" lang="ja-JP" altLang="en-US" smtClean="0"/>
              <a:pPr/>
              <a:t>2011/2/23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EC7F532-C261-42D9-8BA8-982650385A79}" type="datetime1">
              <a:rPr kumimoji="1" lang="ja-JP" altLang="en-US" smtClean="0"/>
              <a:pPr/>
              <a:t>2011/2/23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D003B5E7-D746-4AAF-9852-408DCF09CC7C}" type="datetime1">
              <a:rPr kumimoji="1" lang="ja-JP" altLang="en-US" smtClean="0"/>
              <a:pPr/>
              <a:t>2011/2/23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D8FEE105-87F2-4151-BD0E-9BD91B829C03}" type="datetime1">
              <a:rPr kumimoji="1" lang="ja-JP" altLang="en-US" smtClean="0"/>
              <a:pPr/>
              <a:t>2011/2/23</a:t>
            </a:fld>
            <a:endParaRPr kumimoji="1" lang="ja-JP" altLang="en-US"/>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 5"/>
          <p:cNvSpPr>
            <a:spLocks noGrp="1"/>
          </p:cNvSpPr>
          <p:nvPr>
            <p:ph type="sldNum" sz="quarter" idx="12"/>
          </p:nvPr>
        </p:nvSpPr>
        <p:spPr>
          <a:xfrm>
            <a:off x="1069848" y="6355080"/>
            <a:ext cx="1520952" cy="365760"/>
          </a:xfrm>
        </p:spPr>
        <p:txBody>
          <a:bodyPr/>
          <a:lstStyle/>
          <a:p>
            <a:fld id="{F81A0F36-08C2-48D1-B66F-990A663397CD}" type="slidenum">
              <a:rPr kumimoji="1" lang="ja-JP" altLang="en-US" smtClean="0"/>
              <a:pPr/>
              <a:t>&lt;#&gt;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841BCB16-E389-42AE-A376-31A38314B9F9}" type="datetime1">
              <a:rPr kumimoji="1" lang="ja-JP" altLang="en-US" smtClean="0"/>
              <a:pPr/>
              <a:t>2011/2/23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5DE5D67F-E83E-443E-9265-EBA1642A9B85}" type="datetime1">
              <a:rPr kumimoji="1" lang="ja-JP" altLang="en-US" smtClean="0"/>
              <a:pPr/>
              <a:t>2011/2/23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44D16318-4874-490B-846A-E48CDDCE886C}" type="datetime1">
              <a:rPr kumimoji="1" lang="ja-JP" altLang="en-US" smtClean="0"/>
              <a:pPr/>
              <a:t>2011/2/23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8E22825-675B-4CA0-B9EE-97E347DBB6D0}" type="datetime1">
              <a:rPr kumimoji="1" lang="ja-JP" altLang="en-US" smtClean="0"/>
              <a:pPr/>
              <a:t>2011/2/23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DD683901-8087-49DE-9140-3F3B448E3A6B}" type="datetime1">
              <a:rPr kumimoji="1" lang="ja-JP" altLang="en-US" smtClean="0"/>
              <a:pPr/>
              <a:t>2011/2/23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C0EDECE4-A7A4-4155-AA9B-A33F15CFC7EF}" type="datetime1">
              <a:rPr kumimoji="1" lang="ja-JP" altLang="en-US" smtClean="0"/>
              <a:pPr/>
              <a:t>2011/2/23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81A0F36-08C2-48D1-B66F-990A663397CD}" type="slidenum">
              <a:rPr kumimoji="1" lang="ja-JP" altLang="en-US" smtClean="0"/>
              <a:pPr/>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0077CBC-70B1-413E-8180-9FACB2EB3F33}" type="datetime1">
              <a:rPr kumimoji="1" lang="ja-JP" altLang="en-US" smtClean="0"/>
              <a:pPr/>
              <a:t>2011/2/23</a:t>
            </a:fld>
            <a:endParaRPr kumimoji="1" lang="ja-JP" altLang="en-US"/>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F81A0F36-08C2-48D1-B66F-990A663397CD}" type="slidenum">
              <a:rPr kumimoji="1" lang="ja-JP" altLang="en-US" smtClean="0"/>
              <a:pPr/>
              <a:t>&lt;#&gt;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24544" y="3645024"/>
            <a:ext cx="8496944" cy="1463824"/>
          </a:xfrm>
        </p:spPr>
        <p:txBody>
          <a:bodyPr>
            <a:normAutofit/>
          </a:bodyPr>
          <a:lstStyle/>
          <a:p>
            <a:r>
              <a:rPr lang="ja-JP" altLang="en-US" sz="2400" dirty="0" smtClean="0"/>
              <a:t>リファクタリング支援のための</a:t>
            </a:r>
            <a:r>
              <a:rPr lang="en-US" altLang="ja-JP" sz="2400" dirty="0" smtClean="0"/>
              <a:t/>
            </a:r>
            <a:br>
              <a:rPr lang="en-US" altLang="ja-JP" sz="2400" dirty="0" smtClean="0"/>
            </a:br>
            <a:r>
              <a:rPr lang="ja-JP" altLang="en-US" sz="2400" dirty="0" smtClean="0"/>
              <a:t>コードクローンに含まれる識別子の変更内容分析</a:t>
            </a:r>
            <a:endParaRPr kumimoji="1" lang="ja-JP" altLang="en-US" sz="2400" dirty="0"/>
          </a:p>
        </p:txBody>
      </p:sp>
      <p:sp>
        <p:nvSpPr>
          <p:cNvPr id="3" name="サブタイトル 2"/>
          <p:cNvSpPr>
            <a:spLocks noGrp="1"/>
          </p:cNvSpPr>
          <p:nvPr>
            <p:ph type="subTitle" idx="1"/>
          </p:nvPr>
        </p:nvSpPr>
        <p:spPr>
          <a:xfrm>
            <a:off x="1331640" y="5085184"/>
            <a:ext cx="6858000" cy="533400"/>
          </a:xfrm>
        </p:spPr>
        <p:txBody>
          <a:bodyPr>
            <a:normAutofit/>
          </a:bodyPr>
          <a:lstStyle/>
          <a:p>
            <a:pPr algn="r"/>
            <a:r>
              <a:rPr kumimoji="1" lang="ja-JP" altLang="en-US" sz="2400" dirty="0" smtClean="0"/>
              <a:t>井上研究室　工藤 良介</a:t>
            </a:r>
            <a:endParaRPr kumimoji="1" lang="ja-JP" altLang="en-US" sz="2400" dirty="0"/>
          </a:p>
        </p:txBody>
      </p:sp>
      <p:sp>
        <p:nvSpPr>
          <p:cNvPr id="4" name="スライド番号プレースホルダ 3"/>
          <p:cNvSpPr>
            <a:spLocks noGrp="1"/>
          </p:cNvSpPr>
          <p:nvPr>
            <p:ph type="sldNum" sz="quarter" idx="12"/>
          </p:nvPr>
        </p:nvSpPr>
        <p:spPr/>
        <p:txBody>
          <a:bodyPr/>
          <a:lstStyle/>
          <a:p>
            <a:fld id="{F81A0F36-08C2-48D1-B66F-990A663397CD}"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1</a:t>
            </a:r>
            <a:r>
              <a:rPr kumimoji="1" lang="ja-JP" altLang="en-US" dirty="0" err="1" smtClean="0"/>
              <a:t>．</a:t>
            </a:r>
            <a:r>
              <a:rPr kumimoji="1" lang="ja-JP" altLang="en-US" dirty="0" smtClean="0"/>
              <a:t>コードクローンの検出</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10</a:t>
            </a:fld>
            <a:endParaRPr kumimoji="1" lang="ja-JP" altLang="en-US"/>
          </a:p>
        </p:txBody>
      </p:sp>
      <p:sp>
        <p:nvSpPr>
          <p:cNvPr id="4" name="コンテンツ プレースホルダー 3"/>
          <p:cNvSpPr>
            <a:spLocks noGrp="1"/>
          </p:cNvSpPr>
          <p:nvPr>
            <p:ph sz="quarter" idx="1"/>
          </p:nvPr>
        </p:nvSpPr>
        <p:spPr>
          <a:xfrm>
            <a:off x="683568" y="1196752"/>
            <a:ext cx="8229600" cy="4937760"/>
          </a:xfrm>
        </p:spPr>
        <p:txBody>
          <a:bodyPr/>
          <a:lstStyle/>
          <a:p>
            <a:r>
              <a:rPr lang="ja-JP" altLang="en-US" dirty="0" smtClean="0"/>
              <a:t>コードクローン検出ツール</a:t>
            </a:r>
            <a:r>
              <a:rPr lang="en-US" altLang="ja-JP" dirty="0" err="1" smtClean="0"/>
              <a:t>CCFinder</a:t>
            </a:r>
            <a:r>
              <a:rPr lang="ja-JP" altLang="en-US" dirty="0" smtClean="0"/>
              <a:t>を利用</a:t>
            </a:r>
            <a:endParaRPr lang="en-US" altLang="ja-JP" dirty="0" smtClean="0"/>
          </a:p>
        </p:txBody>
      </p:sp>
      <p:sp>
        <p:nvSpPr>
          <p:cNvPr id="5" name="メモ 4"/>
          <p:cNvSpPr/>
          <p:nvPr/>
        </p:nvSpPr>
        <p:spPr>
          <a:xfrm>
            <a:off x="3756094" y="2708920"/>
            <a:ext cx="1968034" cy="19442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683568" y="2713436"/>
            <a:ext cx="2088232" cy="20837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6804248" y="2713436"/>
            <a:ext cx="1944216" cy="1939700"/>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756096" y="2780928"/>
            <a:ext cx="2112048"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y</a:t>
            </a:r>
            <a:r>
              <a:rPr lang="en-US" altLang="ja-JP" sz="1400" dirty="0" smtClean="0"/>
              <a:t> =</a:t>
            </a:r>
            <a:r>
              <a:rPr lang="ja-JP" altLang="en-US" sz="1400" dirty="0" smtClean="0"/>
              <a:t>　</a:t>
            </a:r>
            <a:r>
              <a:rPr lang="en-US" altLang="ja-JP" sz="1400" dirty="0" err="1" smtClean="0">
                <a:solidFill>
                  <a:srgbClr val="54035D"/>
                </a:solidFill>
              </a:rPr>
              <a:t>getY</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a:t>
            </a:r>
            <a:r>
              <a:rPr lang="en-US" altLang="ja-JP" sz="1400" dirty="0" smtClean="0">
                <a:solidFill>
                  <a:srgbClr val="FF0000"/>
                </a:solidFill>
              </a:rPr>
              <a:t>t</a:t>
            </a:r>
            <a:r>
              <a:rPr lang="en-US" altLang="ja-JP" sz="1400" dirty="0" smtClean="0"/>
              <a:t> =freefall(y) </a:t>
            </a:r>
          </a:p>
          <a:p>
            <a:r>
              <a:rPr lang="en-US" altLang="ja-JP" sz="1400" dirty="0" smtClean="0"/>
              <a:t>…</a:t>
            </a:r>
          </a:p>
        </p:txBody>
      </p:sp>
      <p:sp>
        <p:nvSpPr>
          <p:cNvPr id="9" name="テキスト ボックス 8"/>
          <p:cNvSpPr txBox="1"/>
          <p:nvPr/>
        </p:nvSpPr>
        <p:spPr>
          <a:xfrm>
            <a:off x="683568" y="2780928"/>
            <a:ext cx="2016224"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height</a:t>
            </a:r>
            <a:r>
              <a:rPr lang="en-US" altLang="ja-JP" sz="1400" dirty="0" smtClean="0"/>
              <a:t> = </a:t>
            </a:r>
            <a:r>
              <a:rPr lang="en-US" altLang="ja-JP" sz="1400" dirty="0" err="1" smtClean="0"/>
              <a:t>getY</a:t>
            </a:r>
            <a:r>
              <a:rPr lang="en-US" altLang="ja-JP" sz="1400" dirty="0" smtClean="0"/>
              <a:t>();</a:t>
            </a:r>
          </a:p>
          <a:p>
            <a:r>
              <a:rPr lang="en-US" altLang="ja-JP" sz="1400" dirty="0" err="1" smtClean="0"/>
              <a:t>System.out.println</a:t>
            </a:r>
            <a:r>
              <a:rPr lang="en-US" altLang="ja-JP" sz="1400" dirty="0" smtClean="0"/>
              <a:t>(</a:t>
            </a:r>
          </a:p>
          <a:p>
            <a:r>
              <a:rPr lang="en-US" altLang="ja-JP" sz="1400" dirty="0"/>
              <a:t> </a:t>
            </a:r>
            <a:r>
              <a:rPr lang="en-US" altLang="ja-JP" sz="1400" dirty="0" smtClean="0"/>
              <a:t> “</a:t>
            </a:r>
            <a:r>
              <a:rPr lang="en-US" altLang="ja-JP" sz="1400" dirty="0" err="1" smtClean="0"/>
              <a:t>Freefall</a:t>
            </a:r>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time</a:t>
            </a:r>
            <a:r>
              <a:rPr lang="ja-JP" altLang="en-US" sz="1400" dirty="0" smtClean="0">
                <a:solidFill>
                  <a:srgbClr val="FF0000"/>
                </a:solidFill>
              </a:rPr>
              <a:t>　</a:t>
            </a:r>
            <a:r>
              <a:rPr lang="en-US" altLang="ja-JP" sz="1400" dirty="0" smtClean="0"/>
              <a:t>=</a:t>
            </a:r>
            <a:r>
              <a:rPr lang="en-US" altLang="ja-JP" sz="1400" dirty="0" err="1" smtClean="0"/>
              <a:t>freefall</a:t>
            </a:r>
            <a:r>
              <a:rPr lang="en-US" altLang="ja-JP" sz="1400" dirty="0" smtClean="0"/>
              <a:t>(height) </a:t>
            </a:r>
          </a:p>
          <a:p>
            <a:r>
              <a:rPr lang="en-US" altLang="ja-JP" sz="1400" dirty="0" smtClean="0"/>
              <a:t>…</a:t>
            </a:r>
          </a:p>
        </p:txBody>
      </p:sp>
      <p:sp>
        <p:nvSpPr>
          <p:cNvPr id="10" name="テキスト ボックス 9"/>
          <p:cNvSpPr txBox="1"/>
          <p:nvPr/>
        </p:nvSpPr>
        <p:spPr>
          <a:xfrm>
            <a:off x="6883392" y="2852936"/>
            <a:ext cx="2081096"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y = </a:t>
            </a:r>
            <a:r>
              <a:rPr lang="en-US" altLang="ja-JP" sz="1400" dirty="0" err="1" smtClean="0">
                <a:solidFill>
                  <a:srgbClr val="54035D"/>
                </a:solidFill>
              </a:rPr>
              <a:t>getHeight</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t =freefall(y) </a:t>
            </a:r>
          </a:p>
          <a:p>
            <a:r>
              <a:rPr lang="en-US" altLang="ja-JP" sz="1400" dirty="0" smtClean="0"/>
              <a:t>…</a:t>
            </a:r>
          </a:p>
        </p:txBody>
      </p:sp>
      <p:cxnSp>
        <p:nvCxnSpPr>
          <p:cNvPr id="12" name="直線矢印コネクタ 11"/>
          <p:cNvCxnSpPr/>
          <p:nvPr/>
        </p:nvCxnSpPr>
        <p:spPr>
          <a:xfrm>
            <a:off x="2771800" y="3717032"/>
            <a:ext cx="936104"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5724128" y="3717032"/>
            <a:ext cx="1056304" cy="225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5" name="円形吹き出し 14"/>
          <p:cNvSpPr/>
          <p:nvPr/>
        </p:nvSpPr>
        <p:spPr>
          <a:xfrm>
            <a:off x="2555776" y="4581128"/>
            <a:ext cx="1440160" cy="720080"/>
          </a:xfrm>
          <a:prstGeom prst="wedgeEllipseCallout">
            <a:avLst>
              <a:gd name="adj1" fmla="val 13375"/>
              <a:gd name="adj2" fmla="val -6092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形吹き出し 15"/>
          <p:cNvSpPr/>
          <p:nvPr/>
        </p:nvSpPr>
        <p:spPr>
          <a:xfrm>
            <a:off x="5495929" y="4557028"/>
            <a:ext cx="1440160" cy="720080"/>
          </a:xfrm>
          <a:prstGeom prst="wedgeEllipseCallout">
            <a:avLst>
              <a:gd name="adj1" fmla="val 13375"/>
              <a:gd name="adj2" fmla="val -6092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2699792" y="4797152"/>
            <a:ext cx="1272328" cy="307777"/>
          </a:xfrm>
          <a:prstGeom prst="rect">
            <a:avLst/>
          </a:prstGeom>
          <a:noFill/>
        </p:spPr>
        <p:txBody>
          <a:bodyPr wrap="square" rtlCol="0">
            <a:spAutoFit/>
          </a:bodyPr>
          <a:lstStyle/>
          <a:p>
            <a:r>
              <a:rPr lang="ja-JP" altLang="en-US" sz="1400" dirty="0" smtClean="0">
                <a:solidFill>
                  <a:srgbClr val="FF0000"/>
                </a:solidFill>
              </a:rPr>
              <a:t>変数名が違う</a:t>
            </a:r>
            <a:endParaRPr kumimoji="1" lang="ja-JP" altLang="en-US" sz="1400" dirty="0">
              <a:solidFill>
                <a:srgbClr val="FF0000"/>
              </a:solidFill>
            </a:endParaRPr>
          </a:p>
        </p:txBody>
      </p:sp>
      <p:sp>
        <p:nvSpPr>
          <p:cNvPr id="18" name="テキスト ボックス 17"/>
          <p:cNvSpPr txBox="1"/>
          <p:nvPr/>
        </p:nvSpPr>
        <p:spPr>
          <a:xfrm>
            <a:off x="5580111" y="4763179"/>
            <a:ext cx="1355978" cy="307777"/>
          </a:xfrm>
          <a:prstGeom prst="rect">
            <a:avLst/>
          </a:prstGeom>
          <a:noFill/>
        </p:spPr>
        <p:txBody>
          <a:bodyPr wrap="square" rtlCol="0">
            <a:spAutoFit/>
          </a:bodyPr>
          <a:lstStyle/>
          <a:p>
            <a:r>
              <a:rPr lang="ja-JP" altLang="en-US" sz="1400" dirty="0">
                <a:solidFill>
                  <a:srgbClr val="5C045C"/>
                </a:solidFill>
              </a:rPr>
              <a:t>手続き</a:t>
            </a:r>
            <a:r>
              <a:rPr lang="ja-JP" altLang="en-US" sz="1400" dirty="0" smtClean="0">
                <a:solidFill>
                  <a:srgbClr val="5C045C"/>
                </a:solidFill>
              </a:rPr>
              <a:t>名が違う</a:t>
            </a:r>
            <a:endParaRPr kumimoji="1" lang="ja-JP" altLang="en-US" sz="1400" dirty="0">
              <a:solidFill>
                <a:srgbClr val="5C045C"/>
              </a:solidFill>
            </a:endParaRPr>
          </a:p>
        </p:txBody>
      </p:sp>
    </p:spTree>
    <p:extLst>
      <p:ext uri="{BB962C8B-B14F-4D97-AF65-F5344CB8AC3E}">
        <p14:creationId xmlns="" xmlns:p14="http://schemas.microsoft.com/office/powerpoint/2010/main" val="36593583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11</a:t>
            </a:fld>
            <a:endParaRPr kumimoji="1" lang="ja-JP" altLang="en-US"/>
          </a:p>
        </p:txBody>
      </p:sp>
      <p:sp>
        <p:nvSpPr>
          <p:cNvPr id="4" name="コンテンツ プレースホルダ 3"/>
          <p:cNvSpPr>
            <a:spLocks noGrp="1"/>
          </p:cNvSpPr>
          <p:nvPr>
            <p:ph sz="quarter" idx="1"/>
          </p:nvPr>
        </p:nvSpPr>
        <p:spPr/>
        <p:txBody>
          <a:bodyPr>
            <a:normAutofit/>
          </a:bodyPr>
          <a:lstStyle/>
          <a:p>
            <a:pPr marL="788670" lvl="1" indent="-514350"/>
            <a:endParaRPr lang="en-US" altLang="ja-JP" dirty="0" smtClean="0"/>
          </a:p>
          <a:p>
            <a:pPr marL="514350" indent="-514350">
              <a:buFont typeface="+mj-lt"/>
              <a:buAutoNum type="arabicPeriod"/>
            </a:pPr>
            <a:r>
              <a:rPr lang="ja-JP" altLang="en-US" dirty="0" smtClean="0"/>
              <a:t>ソースコード中のクローンを検出する</a:t>
            </a:r>
            <a:endParaRPr kumimoji="1" lang="en-US" altLang="ja-JP" dirty="0" smtClean="0"/>
          </a:p>
          <a:p>
            <a:pPr marL="514350" indent="-514350">
              <a:buFont typeface="+mj-lt"/>
              <a:buAutoNum type="arabicPeriod"/>
            </a:pPr>
            <a:r>
              <a:rPr kumimoji="1" lang="ja-JP" altLang="en-US" dirty="0" smtClean="0">
                <a:solidFill>
                  <a:srgbClr val="FF0000"/>
                </a:solidFill>
              </a:rPr>
              <a:t>ソースコードに出現する識別子のリストを作成</a:t>
            </a:r>
            <a:endParaRPr kumimoji="1" lang="en-US" altLang="ja-JP" dirty="0" smtClean="0">
              <a:solidFill>
                <a:srgbClr val="FF0000"/>
              </a:solidFill>
            </a:endParaRPr>
          </a:p>
          <a:p>
            <a:pPr marL="788670" lvl="1" indent="-514350"/>
            <a:r>
              <a:rPr lang="ja-JP" altLang="en-US" dirty="0" smtClean="0"/>
              <a:t>出力する情報は</a:t>
            </a:r>
            <a:r>
              <a:rPr lang="en-US" altLang="ja-JP" dirty="0" smtClean="0"/>
              <a:t>{</a:t>
            </a:r>
            <a:r>
              <a:rPr lang="ja-JP" altLang="en-US" dirty="0" smtClean="0"/>
              <a:t>識別子名</a:t>
            </a:r>
            <a:r>
              <a:rPr lang="en-US" altLang="ja-JP" dirty="0" smtClean="0"/>
              <a:t>,</a:t>
            </a:r>
            <a:r>
              <a:rPr lang="ja-JP" altLang="en-US" dirty="0" smtClean="0"/>
              <a:t>出現位置</a:t>
            </a:r>
            <a:r>
              <a:rPr lang="en-US" altLang="ja-JP" dirty="0" smtClean="0"/>
              <a:t>,</a:t>
            </a:r>
            <a:r>
              <a:rPr lang="ja-JP" altLang="en-US" dirty="0" smtClean="0"/>
              <a:t>種類</a:t>
            </a:r>
            <a:r>
              <a:rPr lang="en-US" altLang="ja-JP" dirty="0" smtClean="0"/>
              <a:t>}</a:t>
            </a:r>
          </a:p>
          <a:p>
            <a:pPr marL="514350" indent="-514350">
              <a:buFont typeface="+mj-lt"/>
              <a:buAutoNum type="arabicPeriod"/>
            </a:pPr>
            <a:r>
              <a:rPr lang="en-US" altLang="ja-JP" dirty="0" smtClean="0"/>
              <a:t> </a:t>
            </a:r>
            <a:r>
              <a:rPr lang="ja-JP" altLang="en-US" dirty="0" smtClean="0"/>
              <a:t>クローン中の識別子をリストから抽出し</a:t>
            </a:r>
            <a:r>
              <a:rPr lang="en-US" altLang="ja-JP" dirty="0" smtClean="0"/>
              <a:t>,</a:t>
            </a:r>
            <a:r>
              <a:rPr lang="ja-JP" altLang="en-US" dirty="0" smtClean="0"/>
              <a:t>対応関係を調査する</a:t>
            </a:r>
            <a:endParaRPr lang="en-US" altLang="ja-JP" dirty="0" smtClean="0"/>
          </a:p>
          <a:p>
            <a:pPr lvl="1"/>
            <a:r>
              <a:rPr lang="ja-JP" altLang="en-US" dirty="0" smtClean="0"/>
              <a:t>変更された識別子の種類</a:t>
            </a:r>
            <a:endParaRPr lang="en-US" altLang="ja-JP" dirty="0" smtClean="0"/>
          </a:p>
          <a:p>
            <a:pPr lvl="1"/>
            <a:r>
              <a:rPr lang="ja-JP" altLang="en-US" dirty="0" smtClean="0"/>
              <a:t>変更された識別子の対応関係</a:t>
            </a:r>
            <a:endParaRPr lang="en-US" altLang="ja-JP" dirty="0" smtClean="0"/>
          </a:p>
          <a:p>
            <a:pPr marL="514350" indent="-514350">
              <a:buFont typeface="+mj-lt"/>
              <a:buAutoNum type="arabicPeriod"/>
            </a:pPr>
            <a:r>
              <a:rPr lang="ja-JP" altLang="en-US" dirty="0" smtClean="0"/>
              <a:t>クローンを分類する</a:t>
            </a: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kumimoji="1" lang="ja-JP" altLang="en-US" dirty="0" err="1" smtClean="0"/>
              <a:t>．</a:t>
            </a:r>
            <a:r>
              <a:rPr kumimoji="1" lang="ja-JP" altLang="en-US" dirty="0" smtClean="0"/>
              <a:t>識別子のリスト作成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12</a:t>
            </a:fld>
            <a:endParaRPr kumimoji="1" lang="ja-JP" altLang="en-US"/>
          </a:p>
        </p:txBody>
      </p:sp>
      <p:sp>
        <p:nvSpPr>
          <p:cNvPr id="4" name="コンテンツ プレースホルダ 3"/>
          <p:cNvSpPr>
            <a:spLocks noGrp="1"/>
          </p:cNvSpPr>
          <p:nvPr>
            <p:ph sz="quarter" idx="1"/>
          </p:nvPr>
        </p:nvSpPr>
        <p:spPr/>
        <p:txBody>
          <a:bodyPr/>
          <a:lstStyle/>
          <a:p>
            <a:pPr marL="240030" indent="-514350"/>
            <a:r>
              <a:rPr lang="ja-JP" altLang="en-US" dirty="0" smtClean="0"/>
              <a:t>出力する情報は</a:t>
            </a:r>
            <a:r>
              <a:rPr lang="en-US" altLang="ja-JP" dirty="0" smtClean="0"/>
              <a:t>{</a:t>
            </a:r>
            <a:r>
              <a:rPr lang="ja-JP" altLang="en-US" dirty="0" smtClean="0"/>
              <a:t>識別子名</a:t>
            </a:r>
            <a:r>
              <a:rPr lang="en-US" altLang="ja-JP" dirty="0" smtClean="0"/>
              <a:t>,</a:t>
            </a:r>
            <a:r>
              <a:rPr lang="ja-JP" altLang="en-US" dirty="0" smtClean="0"/>
              <a:t>出現位置</a:t>
            </a:r>
            <a:r>
              <a:rPr lang="en-US" altLang="ja-JP" dirty="0" smtClean="0"/>
              <a:t>,</a:t>
            </a:r>
            <a:r>
              <a:rPr lang="ja-JP" altLang="en-US" dirty="0" smtClean="0"/>
              <a:t>種類</a:t>
            </a:r>
            <a:r>
              <a:rPr lang="en-US" altLang="ja-JP" dirty="0" smtClean="0"/>
              <a:t>}</a:t>
            </a:r>
          </a:p>
          <a:p>
            <a:pPr marL="788670" lvl="1" indent="-514350"/>
            <a:r>
              <a:rPr lang="ja-JP" altLang="en-US" dirty="0" smtClean="0"/>
              <a:t>識別子の種類は</a:t>
            </a:r>
            <a:r>
              <a:rPr lang="en-US" altLang="ja-JP" dirty="0" smtClean="0"/>
              <a:t>{</a:t>
            </a:r>
            <a:r>
              <a:rPr lang="ja-JP" altLang="en-US" dirty="0" smtClean="0"/>
              <a:t>変数</a:t>
            </a:r>
            <a:r>
              <a:rPr lang="en-US" altLang="ja-JP" dirty="0" smtClean="0"/>
              <a:t>,</a:t>
            </a:r>
            <a:r>
              <a:rPr lang="ja-JP" altLang="en-US" dirty="0" smtClean="0"/>
              <a:t>メソッド</a:t>
            </a:r>
            <a:r>
              <a:rPr lang="en-US" altLang="ja-JP" dirty="0" smtClean="0"/>
              <a:t>,</a:t>
            </a:r>
            <a:r>
              <a:rPr lang="ja-JP" altLang="en-US" dirty="0" smtClean="0"/>
              <a:t>型</a:t>
            </a:r>
            <a:r>
              <a:rPr lang="en-US" altLang="ja-JP" dirty="0" smtClean="0"/>
              <a:t>,</a:t>
            </a:r>
            <a:r>
              <a:rPr lang="ja-JP" altLang="en-US" dirty="0" smtClean="0"/>
              <a:t>レシーバ</a:t>
            </a:r>
            <a:r>
              <a:rPr lang="en-US" altLang="ja-JP" dirty="0" smtClean="0"/>
              <a:t>,</a:t>
            </a:r>
            <a:r>
              <a:rPr lang="ja-JP" altLang="en-US" dirty="0" smtClean="0"/>
              <a:t>リテラル</a:t>
            </a:r>
            <a:r>
              <a:rPr lang="en-US" altLang="ja-JP" dirty="0" smtClean="0"/>
              <a:t>,</a:t>
            </a:r>
            <a:r>
              <a:rPr lang="ja-JP" altLang="en-US" dirty="0" smtClean="0"/>
              <a:t>その他</a:t>
            </a:r>
            <a:r>
              <a:rPr lang="en-US" altLang="ja-JP" dirty="0" smtClean="0"/>
              <a:t>}</a:t>
            </a:r>
            <a:r>
              <a:rPr lang="ja-JP" altLang="en-US" dirty="0" smtClean="0"/>
              <a:t>とした</a:t>
            </a: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13</a:t>
            </a:fld>
            <a:endParaRPr kumimoji="1" lang="ja-JP" altLang="en-US"/>
          </a:p>
        </p:txBody>
      </p:sp>
      <p:sp>
        <p:nvSpPr>
          <p:cNvPr id="4" name="コンテンツ プレースホルダ 3"/>
          <p:cNvSpPr>
            <a:spLocks noGrp="1"/>
          </p:cNvSpPr>
          <p:nvPr>
            <p:ph sz="quarter" idx="1"/>
          </p:nvPr>
        </p:nvSpPr>
        <p:spPr/>
        <p:txBody>
          <a:bodyPr>
            <a:normAutofit/>
          </a:bodyPr>
          <a:lstStyle/>
          <a:p>
            <a:pPr marL="788670" lvl="1" indent="-514350"/>
            <a:endParaRPr lang="en-US" altLang="ja-JP" dirty="0" smtClean="0"/>
          </a:p>
          <a:p>
            <a:pPr marL="514350" indent="-514350">
              <a:buFont typeface="+mj-lt"/>
              <a:buAutoNum type="arabicPeriod"/>
            </a:pPr>
            <a:r>
              <a:rPr lang="ja-JP" altLang="en-US" dirty="0" smtClean="0"/>
              <a:t>ソースコード中のクローンを検出する</a:t>
            </a:r>
            <a:endParaRPr kumimoji="1" lang="en-US" altLang="ja-JP" dirty="0" smtClean="0"/>
          </a:p>
          <a:p>
            <a:pPr marL="514350" indent="-514350">
              <a:buFont typeface="+mj-lt"/>
              <a:buAutoNum type="arabicPeriod"/>
            </a:pPr>
            <a:r>
              <a:rPr kumimoji="1" lang="ja-JP" altLang="en-US" dirty="0" smtClean="0"/>
              <a:t>ソースコードに出現する識別子のリストを作成</a:t>
            </a:r>
            <a:endParaRPr kumimoji="1" lang="en-US" altLang="ja-JP" dirty="0" smtClean="0"/>
          </a:p>
          <a:p>
            <a:pPr marL="788670" lvl="1" indent="-514350"/>
            <a:r>
              <a:rPr lang="ja-JP" altLang="en-US" dirty="0" smtClean="0"/>
              <a:t>出力する情報は</a:t>
            </a:r>
            <a:r>
              <a:rPr lang="en-US" altLang="ja-JP" dirty="0" smtClean="0"/>
              <a:t>{</a:t>
            </a:r>
            <a:r>
              <a:rPr lang="ja-JP" altLang="en-US" dirty="0" smtClean="0"/>
              <a:t>識別子名</a:t>
            </a:r>
            <a:r>
              <a:rPr lang="en-US" altLang="ja-JP" dirty="0" smtClean="0"/>
              <a:t>,</a:t>
            </a:r>
            <a:r>
              <a:rPr lang="ja-JP" altLang="en-US" dirty="0" smtClean="0"/>
              <a:t>出現位置</a:t>
            </a:r>
            <a:r>
              <a:rPr lang="en-US" altLang="ja-JP" dirty="0" smtClean="0"/>
              <a:t>,</a:t>
            </a:r>
            <a:r>
              <a:rPr lang="ja-JP" altLang="en-US" dirty="0" smtClean="0"/>
              <a:t>種類</a:t>
            </a:r>
            <a:r>
              <a:rPr lang="en-US" altLang="ja-JP" dirty="0" smtClean="0"/>
              <a:t>}</a:t>
            </a:r>
          </a:p>
          <a:p>
            <a:pPr marL="514350" indent="-514350">
              <a:buFont typeface="+mj-lt"/>
              <a:buAutoNum type="arabicPeriod"/>
            </a:pPr>
            <a:r>
              <a:rPr lang="en-US" altLang="ja-JP" dirty="0" smtClean="0"/>
              <a:t> </a:t>
            </a:r>
            <a:r>
              <a:rPr lang="ja-JP" altLang="en-US" dirty="0" smtClean="0">
                <a:solidFill>
                  <a:srgbClr val="FF0000"/>
                </a:solidFill>
              </a:rPr>
              <a:t>クローン中の識別子をリストから抽出し</a:t>
            </a:r>
            <a:r>
              <a:rPr lang="en-US" altLang="ja-JP" dirty="0" smtClean="0">
                <a:solidFill>
                  <a:srgbClr val="FF0000"/>
                </a:solidFill>
              </a:rPr>
              <a:t>,</a:t>
            </a:r>
            <a:r>
              <a:rPr lang="ja-JP" altLang="en-US" dirty="0" smtClean="0">
                <a:solidFill>
                  <a:srgbClr val="FF0000"/>
                </a:solidFill>
              </a:rPr>
              <a:t>対応関係を調査する</a:t>
            </a:r>
            <a:endParaRPr lang="en-US" altLang="ja-JP" dirty="0" smtClean="0">
              <a:solidFill>
                <a:srgbClr val="FF0000"/>
              </a:solidFill>
            </a:endParaRPr>
          </a:p>
          <a:p>
            <a:pPr lvl="1"/>
            <a:r>
              <a:rPr lang="ja-JP" altLang="en-US" dirty="0" smtClean="0"/>
              <a:t>変更された識別子の種類</a:t>
            </a:r>
            <a:endParaRPr lang="en-US" altLang="ja-JP" dirty="0" smtClean="0"/>
          </a:p>
          <a:p>
            <a:pPr lvl="1"/>
            <a:r>
              <a:rPr lang="ja-JP" altLang="en-US" dirty="0" smtClean="0"/>
              <a:t>変更された識別子の対応関係</a:t>
            </a:r>
            <a:endParaRPr lang="en-US" altLang="ja-JP" dirty="0" smtClean="0"/>
          </a:p>
          <a:p>
            <a:pPr marL="514350" indent="-514350">
              <a:buFont typeface="+mj-lt"/>
              <a:buAutoNum type="arabicPeriod"/>
            </a:pPr>
            <a:r>
              <a:rPr lang="ja-JP" altLang="en-US" dirty="0" smtClean="0"/>
              <a:t>クローンを分類する</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t>
            </a:r>
            <a:r>
              <a:rPr lang="ja-JP" altLang="en-US" dirty="0" err="1" smtClean="0"/>
              <a:t>．</a:t>
            </a:r>
            <a:r>
              <a:rPr lang="ja-JP" altLang="en-US" dirty="0" smtClean="0"/>
              <a:t>識別子名</a:t>
            </a:r>
            <a:r>
              <a:rPr lang="ja-JP" altLang="en-US" dirty="0"/>
              <a:t>の対応</a:t>
            </a:r>
            <a:r>
              <a:rPr kumimoji="1" lang="ja-JP" altLang="en-US" dirty="0" smtClean="0"/>
              <a:t>関係の調査</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14</a:t>
            </a:fld>
            <a:endParaRPr kumimoji="1" lang="ja-JP" altLang="en-US"/>
          </a:p>
        </p:txBody>
      </p:sp>
      <p:sp>
        <p:nvSpPr>
          <p:cNvPr id="4" name="コンテンツ プレースホルダ 3"/>
          <p:cNvSpPr>
            <a:spLocks noGrp="1"/>
          </p:cNvSpPr>
          <p:nvPr>
            <p:ph sz="quarter" idx="1"/>
          </p:nvPr>
        </p:nvSpPr>
        <p:spPr/>
        <p:txBody>
          <a:bodyPr>
            <a:normAutofit/>
          </a:bodyPr>
          <a:lstStyle/>
          <a:p>
            <a:r>
              <a:rPr kumimoji="1" lang="ja-JP" altLang="en-US" dirty="0" smtClean="0"/>
              <a:t>識別子名の対応関係を以下の</a:t>
            </a:r>
            <a:r>
              <a:rPr lang="ja-JP" altLang="en-US" dirty="0"/>
              <a:t>よう</a:t>
            </a:r>
            <a:r>
              <a:rPr lang="ja-JP" altLang="en-US" dirty="0" smtClean="0"/>
              <a:t>に定義する</a:t>
            </a:r>
            <a:endParaRPr lang="en-US" altLang="ja-JP" dirty="0" smtClean="0"/>
          </a:p>
          <a:p>
            <a:pPr lvl="1"/>
            <a:r>
              <a:rPr lang="ja-JP" altLang="en-US" dirty="0"/>
              <a:t>変更なし</a:t>
            </a:r>
            <a:endParaRPr kumimoji="1" lang="en-US" altLang="ja-JP" dirty="0" smtClean="0"/>
          </a:p>
          <a:p>
            <a:pPr lvl="2"/>
            <a:r>
              <a:rPr lang="ja-JP" altLang="en-US" dirty="0" smtClean="0"/>
              <a:t>識別子名は変わっていない</a:t>
            </a:r>
            <a:endParaRPr lang="en-US" altLang="ja-JP" dirty="0"/>
          </a:p>
          <a:p>
            <a:pPr lvl="1"/>
            <a:r>
              <a:rPr lang="ja-JP" altLang="en-US" dirty="0" smtClean="0"/>
              <a:t>変更あり</a:t>
            </a:r>
            <a:endParaRPr lang="en-US" altLang="ja-JP" dirty="0" smtClean="0"/>
          </a:p>
          <a:p>
            <a:pPr lvl="2"/>
            <a:r>
              <a:rPr kumimoji="1" lang="en-US" altLang="ja-JP" dirty="0" smtClean="0"/>
              <a:t>1</a:t>
            </a:r>
            <a:r>
              <a:rPr kumimoji="1" lang="ja-JP" altLang="en-US" dirty="0" smtClean="0"/>
              <a:t>対</a:t>
            </a:r>
            <a:r>
              <a:rPr kumimoji="1" lang="en-US" altLang="ja-JP" dirty="0" smtClean="0"/>
              <a:t>1</a:t>
            </a:r>
            <a:r>
              <a:rPr kumimoji="1" lang="ja-JP" altLang="en-US" dirty="0" smtClean="0"/>
              <a:t>対応</a:t>
            </a:r>
            <a:r>
              <a:rPr kumimoji="1" lang="en-US" altLang="ja-JP" dirty="0" smtClean="0"/>
              <a:t>	</a:t>
            </a:r>
          </a:p>
          <a:p>
            <a:pPr lvl="3"/>
            <a:r>
              <a:rPr kumimoji="1" lang="ja-JP" altLang="en-US" dirty="0" smtClean="0"/>
              <a:t>クローン間で</a:t>
            </a:r>
            <a:r>
              <a:rPr kumimoji="1" lang="ja-JP" altLang="en-US" dirty="0" smtClean="0"/>
              <a:t>識別子名</a:t>
            </a:r>
            <a:r>
              <a:rPr lang="ja-JP" altLang="en-US" dirty="0" smtClean="0"/>
              <a:t>をお互いに</a:t>
            </a:r>
            <a:r>
              <a:rPr lang="en-US" altLang="ja-JP" dirty="0" smtClean="0"/>
              <a:t>1</a:t>
            </a:r>
            <a:r>
              <a:rPr lang="ja-JP" altLang="en-US" dirty="0" smtClean="0"/>
              <a:t>対</a:t>
            </a:r>
            <a:r>
              <a:rPr lang="en-US" altLang="ja-JP" dirty="0" smtClean="0"/>
              <a:t>1</a:t>
            </a:r>
            <a:r>
              <a:rPr lang="ja-JP" altLang="en-US" dirty="0" smtClean="0"/>
              <a:t>で置換できる</a:t>
            </a:r>
            <a:endParaRPr kumimoji="1" lang="en-US" altLang="ja-JP" dirty="0" smtClean="0"/>
          </a:p>
          <a:p>
            <a:pPr lvl="2"/>
            <a:r>
              <a:rPr lang="en-US" altLang="ja-JP" dirty="0" smtClean="0"/>
              <a:t>N</a:t>
            </a:r>
            <a:r>
              <a:rPr lang="ja-JP" altLang="en-US" dirty="0" smtClean="0"/>
              <a:t>対</a:t>
            </a:r>
            <a:r>
              <a:rPr lang="en-US" altLang="ja-JP" dirty="0" smtClean="0"/>
              <a:t>N</a:t>
            </a:r>
            <a:r>
              <a:rPr lang="ja-JP" altLang="en-US" dirty="0" smtClean="0"/>
              <a:t>対応</a:t>
            </a:r>
            <a:endParaRPr lang="en-US" altLang="ja-JP" dirty="0" smtClean="0"/>
          </a:p>
          <a:p>
            <a:pPr lvl="3"/>
            <a:r>
              <a:rPr lang="en-US" altLang="ja-JP" dirty="0" smtClean="0"/>
              <a:t>1</a:t>
            </a:r>
            <a:r>
              <a:rPr lang="ja-JP" altLang="en-US" dirty="0" smtClean="0"/>
              <a:t>対</a:t>
            </a:r>
            <a:r>
              <a:rPr lang="en-US" altLang="ja-JP" dirty="0" smtClean="0"/>
              <a:t>1</a:t>
            </a:r>
            <a:r>
              <a:rPr lang="ja-JP" altLang="en-US" dirty="0" smtClean="0"/>
              <a:t>対応ではない識別子名の対応がある</a:t>
            </a:r>
            <a:endParaRPr lang="en-US" altLang="ja-JP" dirty="0" smtClean="0"/>
          </a:p>
          <a:p>
            <a:endParaRPr kumimoji="1" lang="en-US" altLang="ja-JP"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例）識別子の対応関係</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15</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t>B=B+A;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t>E=E+D;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t>Y=Z+H;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 xmlns:p14="http://schemas.microsoft.com/office/powerpoint/2010/main" val="1568500356"/>
              </p:ext>
            </p:extLst>
          </p:nvPr>
        </p:nvGraphicFramePr>
        <p:xfrm>
          <a:off x="472374" y="4293096"/>
          <a:ext cx="8229600" cy="174752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変更なし</a:t>
                      </a:r>
                      <a:endParaRPr kumimoji="1" lang="ja-JP" altLang="en-US" dirty="0"/>
                    </a:p>
                  </a:txBody>
                  <a:tcPr/>
                </a:tc>
              </a:tr>
              <a:tr h="370840">
                <a:tc>
                  <a:txBody>
                    <a:bodyPr/>
                    <a:lstStyle/>
                    <a:p>
                      <a:r>
                        <a:rPr kumimoji="1" lang="en-US" altLang="ja-JP"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r>
                        <a:rPr kumimoji="1" lang="ja-JP" altLang="en-US" dirty="0" smtClean="0"/>
                        <a:t>○</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r>
                        <a:rPr kumimoji="1" lang="ja-JP" altLang="en-US" dirty="0" smtClean="0"/>
                        <a:t>○</a:t>
                      </a:r>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a:t>
                      </a:r>
                    </a:p>
                    <a:p>
                      <a:r>
                        <a:rPr kumimoji="1" lang="en-US" altLang="ja-JP" dirty="0" smtClean="0"/>
                        <a:t>Z </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r>
            </a:tbl>
          </a:graphicData>
        </a:graphic>
      </p:graphicFrame>
    </p:spTree>
    <p:extLst>
      <p:ext uri="{BB962C8B-B14F-4D97-AF65-F5344CB8AC3E}">
        <p14:creationId xmlns="" xmlns:p14="http://schemas.microsoft.com/office/powerpoint/2010/main" val="57060653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16</a:t>
            </a:fld>
            <a:endParaRPr kumimoji="1" lang="ja-JP" altLang="en-US"/>
          </a:p>
        </p:txBody>
      </p:sp>
      <p:sp>
        <p:nvSpPr>
          <p:cNvPr id="4" name="コンテンツ プレースホルダ 3"/>
          <p:cNvSpPr>
            <a:spLocks noGrp="1"/>
          </p:cNvSpPr>
          <p:nvPr>
            <p:ph sz="quarter" idx="1"/>
          </p:nvPr>
        </p:nvSpPr>
        <p:spPr/>
        <p:txBody>
          <a:bodyPr>
            <a:normAutofit/>
          </a:bodyPr>
          <a:lstStyle/>
          <a:p>
            <a:pPr marL="788670" lvl="1" indent="-514350"/>
            <a:endParaRPr lang="en-US" altLang="ja-JP" dirty="0" smtClean="0"/>
          </a:p>
          <a:p>
            <a:pPr marL="514350" indent="-514350">
              <a:buFont typeface="+mj-lt"/>
              <a:buAutoNum type="arabicPeriod"/>
            </a:pPr>
            <a:r>
              <a:rPr lang="ja-JP" altLang="en-US" dirty="0" smtClean="0"/>
              <a:t>ソースコード中のクローンを検出する</a:t>
            </a:r>
            <a:endParaRPr kumimoji="1" lang="en-US" altLang="ja-JP" dirty="0" smtClean="0"/>
          </a:p>
          <a:p>
            <a:pPr marL="514350" indent="-514350">
              <a:buFont typeface="+mj-lt"/>
              <a:buAutoNum type="arabicPeriod"/>
            </a:pPr>
            <a:r>
              <a:rPr kumimoji="1" lang="ja-JP" altLang="en-US" dirty="0" smtClean="0"/>
              <a:t>ソースコードに出現する識別子のリストを作成</a:t>
            </a:r>
            <a:endParaRPr kumimoji="1" lang="en-US" altLang="ja-JP" dirty="0" smtClean="0"/>
          </a:p>
          <a:p>
            <a:pPr marL="788670" lvl="1" indent="-514350"/>
            <a:r>
              <a:rPr lang="ja-JP" altLang="en-US" dirty="0" smtClean="0"/>
              <a:t>出力する情報は</a:t>
            </a:r>
            <a:r>
              <a:rPr lang="en-US" altLang="ja-JP" dirty="0" smtClean="0"/>
              <a:t>{</a:t>
            </a:r>
            <a:r>
              <a:rPr lang="ja-JP" altLang="en-US" dirty="0" smtClean="0"/>
              <a:t>識別子名</a:t>
            </a:r>
            <a:r>
              <a:rPr lang="en-US" altLang="ja-JP" dirty="0" smtClean="0"/>
              <a:t>,</a:t>
            </a:r>
            <a:r>
              <a:rPr lang="ja-JP" altLang="en-US" dirty="0" smtClean="0"/>
              <a:t>出現位置</a:t>
            </a:r>
            <a:r>
              <a:rPr lang="en-US" altLang="ja-JP" dirty="0" smtClean="0"/>
              <a:t>,</a:t>
            </a:r>
            <a:r>
              <a:rPr lang="ja-JP" altLang="en-US" dirty="0" smtClean="0"/>
              <a:t>種類</a:t>
            </a:r>
            <a:r>
              <a:rPr lang="en-US" altLang="ja-JP" dirty="0" smtClean="0"/>
              <a:t>}</a:t>
            </a:r>
          </a:p>
          <a:p>
            <a:pPr marL="514350" indent="-514350">
              <a:buFont typeface="+mj-lt"/>
              <a:buAutoNum type="arabicPeriod"/>
            </a:pPr>
            <a:r>
              <a:rPr lang="en-US" altLang="ja-JP" dirty="0" smtClean="0"/>
              <a:t> </a:t>
            </a:r>
            <a:r>
              <a:rPr lang="ja-JP" altLang="en-US" dirty="0" smtClean="0"/>
              <a:t>クローン中の識別子をリストから抽出し</a:t>
            </a:r>
            <a:r>
              <a:rPr lang="en-US" altLang="ja-JP" dirty="0" smtClean="0"/>
              <a:t>,</a:t>
            </a:r>
            <a:r>
              <a:rPr lang="ja-JP" altLang="en-US" dirty="0" smtClean="0"/>
              <a:t>対応関係を調査する</a:t>
            </a:r>
            <a:endParaRPr lang="en-US" altLang="ja-JP" dirty="0" smtClean="0"/>
          </a:p>
          <a:p>
            <a:pPr lvl="1"/>
            <a:r>
              <a:rPr lang="ja-JP" altLang="en-US" dirty="0" smtClean="0"/>
              <a:t>変更された識別子の種類</a:t>
            </a:r>
            <a:endParaRPr lang="en-US" altLang="ja-JP" dirty="0" smtClean="0"/>
          </a:p>
          <a:p>
            <a:pPr lvl="1"/>
            <a:r>
              <a:rPr lang="ja-JP" altLang="en-US" dirty="0" smtClean="0"/>
              <a:t>変更された識別子の対応関係</a:t>
            </a:r>
            <a:endParaRPr lang="en-US" altLang="ja-JP" dirty="0" smtClean="0"/>
          </a:p>
          <a:p>
            <a:pPr marL="514350" indent="-514350">
              <a:buFont typeface="+mj-lt"/>
              <a:buAutoNum type="arabicPeriod"/>
            </a:pPr>
            <a:r>
              <a:rPr lang="ja-JP" altLang="en-US" dirty="0" smtClean="0">
                <a:solidFill>
                  <a:srgbClr val="FF0000"/>
                </a:solidFill>
              </a:rPr>
              <a:t>クローンを分類する</a:t>
            </a:r>
            <a:endParaRPr kumimoji="1" lang="ja-JP" altLang="en-US"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2400"/>
            <a:ext cx="8229600" cy="684312"/>
          </a:xfrm>
        </p:spPr>
        <p:txBody>
          <a:bodyPr>
            <a:normAutofit/>
          </a:bodyPr>
          <a:lstStyle/>
          <a:p>
            <a:r>
              <a:rPr lang="en-US" altLang="ja-JP" dirty="0" smtClean="0"/>
              <a:t>4</a:t>
            </a:r>
            <a:r>
              <a:rPr lang="ja-JP" altLang="en-US" dirty="0" err="1" smtClean="0"/>
              <a:t>．</a:t>
            </a:r>
            <a:r>
              <a:rPr lang="ja-JP" altLang="en-US" dirty="0" smtClean="0"/>
              <a:t>クローンの分類</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17</a:t>
            </a:fld>
            <a:endParaRPr kumimoji="1" lang="ja-JP" altLang="en-US"/>
          </a:p>
        </p:txBody>
      </p:sp>
      <p:sp>
        <p:nvSpPr>
          <p:cNvPr id="4" name="テキスト ボックス 3"/>
          <p:cNvSpPr txBox="1"/>
          <p:nvPr/>
        </p:nvSpPr>
        <p:spPr>
          <a:xfrm>
            <a:off x="467544" y="5229200"/>
            <a:ext cx="8208912" cy="923330"/>
          </a:xfrm>
          <a:prstGeom prst="rect">
            <a:avLst/>
          </a:prstGeom>
          <a:noFill/>
        </p:spPr>
        <p:txBody>
          <a:bodyPr wrap="square" rtlCol="0">
            <a:spAutoFit/>
          </a:bodyPr>
          <a:lstStyle/>
          <a:p>
            <a:r>
              <a:rPr kumimoji="1" lang="ja-JP" altLang="en-US" dirty="0" smtClean="0"/>
              <a:t>変数名</a:t>
            </a:r>
            <a:r>
              <a:rPr kumimoji="1" lang="en-US" altLang="ja-JP" dirty="0" smtClean="0"/>
              <a:t>A</a:t>
            </a:r>
            <a:r>
              <a:rPr kumimoji="1" lang="ja-JP" altLang="en-US" dirty="0" smtClean="0"/>
              <a:t>⇔</a:t>
            </a:r>
            <a:r>
              <a:rPr kumimoji="1" lang="en-US" altLang="ja-JP" dirty="0" smtClean="0"/>
              <a:t>D</a:t>
            </a:r>
            <a:r>
              <a:rPr kumimoji="1" lang="ja-JP" altLang="en-US" dirty="0" smtClean="0"/>
              <a:t>⇔</a:t>
            </a:r>
            <a:r>
              <a:rPr kumimoji="1" lang="en-US" altLang="ja-JP" dirty="0" smtClean="0"/>
              <a:t>H</a:t>
            </a:r>
            <a:r>
              <a:rPr kumimoji="1" lang="ja-JP" altLang="en-US" dirty="0" smtClean="0"/>
              <a:t>　　</a:t>
            </a:r>
            <a:r>
              <a:rPr lang="ja-JP" altLang="en-US" dirty="0"/>
              <a:t>・・・・・・・</a:t>
            </a:r>
            <a:r>
              <a:rPr lang="ja-JP" altLang="en-US" dirty="0" smtClean="0"/>
              <a:t>・　</a:t>
            </a:r>
            <a:r>
              <a:rPr lang="en-US" altLang="ja-JP" dirty="0" smtClean="0"/>
              <a:t>1</a:t>
            </a:r>
            <a:r>
              <a:rPr lang="ja-JP" altLang="en-US" dirty="0" smtClean="0"/>
              <a:t>対</a:t>
            </a:r>
            <a:r>
              <a:rPr lang="en-US" altLang="ja-JP" dirty="0" smtClean="0"/>
              <a:t>1</a:t>
            </a:r>
            <a:r>
              <a:rPr lang="ja-JP" altLang="en-US" dirty="0" smtClean="0"/>
              <a:t>対応</a:t>
            </a:r>
            <a:endParaRPr kumimoji="1" lang="en-US" altLang="ja-JP" dirty="0" smtClean="0"/>
          </a:p>
          <a:p>
            <a:endParaRPr lang="en-US" altLang="ja-JP" dirty="0"/>
          </a:p>
          <a:p>
            <a:r>
              <a:rPr kumimoji="1" lang="ja-JP" altLang="en-US" dirty="0" smtClean="0"/>
              <a:t>変数名</a:t>
            </a:r>
            <a:r>
              <a:rPr kumimoji="1" lang="en-US" altLang="ja-JP" dirty="0" smtClean="0"/>
              <a:t>B</a:t>
            </a:r>
            <a:r>
              <a:rPr kumimoji="1" lang="ja-JP" altLang="en-US" dirty="0" smtClean="0"/>
              <a:t>⇔</a:t>
            </a:r>
            <a:r>
              <a:rPr kumimoji="1" lang="en-US" altLang="ja-JP" dirty="0" smtClean="0"/>
              <a:t>E</a:t>
            </a:r>
            <a:r>
              <a:rPr kumimoji="1" lang="ja-JP" altLang="en-US" dirty="0" smtClean="0"/>
              <a:t>⇔｛</a:t>
            </a:r>
            <a:r>
              <a:rPr kumimoji="1" lang="en-US" altLang="ja-JP" dirty="0" smtClean="0"/>
              <a:t>Y,Z}</a:t>
            </a:r>
            <a:r>
              <a:rPr kumimoji="1" lang="ja-JP" altLang="en-US" dirty="0" smtClean="0"/>
              <a:t>　・・・・・・・・　</a:t>
            </a:r>
            <a:r>
              <a:rPr kumimoji="1" lang="en-US" altLang="ja-JP" dirty="0" smtClean="0"/>
              <a:t>N</a:t>
            </a:r>
            <a:r>
              <a:rPr kumimoji="1" lang="ja-JP" altLang="en-US" dirty="0" smtClean="0"/>
              <a:t>対</a:t>
            </a:r>
            <a:r>
              <a:rPr kumimoji="1" lang="en-US" altLang="ja-JP" dirty="0" smtClean="0"/>
              <a:t>N</a:t>
            </a:r>
            <a:r>
              <a:rPr kumimoji="1" lang="ja-JP" altLang="en-US" dirty="0" smtClean="0"/>
              <a:t>対応</a:t>
            </a:r>
            <a:endParaRPr kumimoji="1" lang="ja-JP" altLang="en-US" dirty="0"/>
          </a:p>
        </p:txBody>
      </p:sp>
      <p:sp>
        <p:nvSpPr>
          <p:cNvPr id="5" name="テキスト ボックス 4"/>
          <p:cNvSpPr txBox="1"/>
          <p:nvPr/>
        </p:nvSpPr>
        <p:spPr>
          <a:xfrm>
            <a:off x="5220072" y="5367699"/>
            <a:ext cx="3456384" cy="646331"/>
          </a:xfrm>
          <a:prstGeom prst="rect">
            <a:avLst/>
          </a:prstGeom>
          <a:noFill/>
        </p:spPr>
        <p:txBody>
          <a:bodyPr wrap="square" rtlCol="0">
            <a:spAutoFit/>
          </a:bodyPr>
          <a:lstStyle/>
          <a:p>
            <a:pPr algn="ctr"/>
            <a:r>
              <a:rPr kumimoji="1" lang="en-US" altLang="ja-JP" dirty="0" smtClean="0"/>
              <a:t>1</a:t>
            </a:r>
            <a:r>
              <a:rPr kumimoji="1" lang="ja-JP" altLang="en-US" dirty="0" smtClean="0"/>
              <a:t>対</a:t>
            </a:r>
            <a:r>
              <a:rPr kumimoji="1" lang="en-US" altLang="ja-JP" dirty="0" smtClean="0"/>
              <a:t>1</a:t>
            </a:r>
            <a:r>
              <a:rPr kumimoji="1" lang="ja-JP" altLang="en-US" dirty="0" smtClean="0"/>
              <a:t>でない変更</a:t>
            </a:r>
            <a:r>
              <a:rPr kumimoji="1" lang="ja-JP" altLang="en-US" dirty="0" smtClean="0"/>
              <a:t>があると</a:t>
            </a:r>
            <a:endParaRPr kumimoji="1" lang="en-US" altLang="ja-JP" dirty="0" smtClean="0"/>
          </a:p>
          <a:p>
            <a:pPr algn="ctr"/>
            <a:r>
              <a:rPr kumimoji="1" lang="ja-JP" altLang="en-US" dirty="0" smtClean="0"/>
              <a:t>集約が難しい</a:t>
            </a:r>
            <a:endParaRPr kumimoji="1" lang="ja-JP" altLang="en-US" dirty="0"/>
          </a:p>
        </p:txBody>
      </p:sp>
      <p:sp>
        <p:nvSpPr>
          <p:cNvPr id="6" name="円/楕円 5"/>
          <p:cNvSpPr/>
          <p:nvPr/>
        </p:nvSpPr>
        <p:spPr>
          <a:xfrm>
            <a:off x="5148064" y="5301208"/>
            <a:ext cx="3589178" cy="784830"/>
          </a:xfrm>
          <a:prstGeom prst="ellipse">
            <a:avLst/>
          </a:prstGeom>
          <a:solidFill>
            <a:srgbClr val="FF0000">
              <a:alpha val="1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コンテンツ プレースホルダー 5"/>
          <p:cNvGraphicFramePr>
            <a:graphicFrameLocks/>
          </p:cNvGraphicFramePr>
          <p:nvPr>
            <p:extLst>
              <p:ext uri="{D42A27DB-BD31-4B8C-83A1-F6EECF244321}">
                <p14:modId xmlns="" xmlns:p14="http://schemas.microsoft.com/office/powerpoint/2010/main" val="3616686911"/>
              </p:ext>
            </p:extLst>
          </p:nvPr>
        </p:nvGraphicFramePr>
        <p:xfrm>
          <a:off x="476785" y="1268760"/>
          <a:ext cx="8229600" cy="174752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変更なし</a:t>
                      </a:r>
                      <a:endParaRPr kumimoji="1" lang="ja-JP" altLang="en-US" dirty="0"/>
                    </a:p>
                  </a:txBody>
                  <a:tcPr/>
                </a:tc>
              </a:tr>
              <a:tr h="370840">
                <a:tc>
                  <a:txBody>
                    <a:bodyPr/>
                    <a:lstStyle/>
                    <a:p>
                      <a:r>
                        <a:rPr kumimoji="1" lang="en-US" altLang="ja-JP"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r>
                        <a:rPr kumimoji="1" lang="ja-JP" altLang="en-US" dirty="0" smtClean="0"/>
                        <a:t>○</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r>
                        <a:rPr kumimoji="1" lang="ja-JP" altLang="en-US" dirty="0" smtClean="0"/>
                        <a:t>○</a:t>
                      </a:r>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a:t>
                      </a:r>
                    </a:p>
                    <a:p>
                      <a:r>
                        <a:rPr kumimoji="1" lang="en-US" altLang="ja-JP" dirty="0" smtClean="0"/>
                        <a:t>Z </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r>
            </a:tbl>
          </a:graphicData>
        </a:graphic>
      </p:graphicFrame>
      <p:sp>
        <p:nvSpPr>
          <p:cNvPr id="8" name="テキスト ボックス 7"/>
          <p:cNvSpPr txBox="1"/>
          <p:nvPr/>
        </p:nvSpPr>
        <p:spPr>
          <a:xfrm>
            <a:off x="395536" y="3356992"/>
            <a:ext cx="8208912" cy="369332"/>
          </a:xfrm>
          <a:prstGeom prst="rect">
            <a:avLst/>
          </a:prstGeom>
          <a:noFill/>
        </p:spPr>
        <p:txBody>
          <a:bodyPr wrap="square" rtlCol="0">
            <a:spAutoFit/>
          </a:bodyPr>
          <a:lstStyle/>
          <a:p>
            <a:r>
              <a:rPr kumimoji="1" lang="ja-JP" altLang="en-US" dirty="0" smtClean="0"/>
              <a:t>このクローンは「変数のみが変更されて</a:t>
            </a:r>
            <a:r>
              <a:rPr kumimoji="1" lang="ja-JP" altLang="en-US" dirty="0" smtClean="0"/>
              <a:t>いて」「</a:t>
            </a:r>
            <a:r>
              <a:rPr kumimoji="1" lang="en-US" altLang="ja-JP" dirty="0" smtClean="0"/>
              <a:t>1</a:t>
            </a:r>
            <a:r>
              <a:rPr kumimoji="1" lang="ja-JP" altLang="en-US" dirty="0" smtClean="0"/>
              <a:t>対</a:t>
            </a:r>
            <a:r>
              <a:rPr kumimoji="1" lang="en-US" altLang="ja-JP" dirty="0" smtClean="0"/>
              <a:t>1</a:t>
            </a:r>
            <a:r>
              <a:rPr kumimoji="1" lang="ja-JP" altLang="en-US" dirty="0" smtClean="0"/>
              <a:t>でない変更</a:t>
            </a:r>
            <a:r>
              <a:rPr kumimoji="1" lang="ja-JP" altLang="en-US" dirty="0" smtClean="0"/>
              <a:t>を含む」と分類</a:t>
            </a:r>
            <a:endParaRPr kumimoji="1" lang="ja-JP" altLang="en-US" dirty="0"/>
          </a:p>
        </p:txBody>
      </p:sp>
      <p:sp>
        <p:nvSpPr>
          <p:cNvPr id="10" name="正方形/長方形 9"/>
          <p:cNvSpPr/>
          <p:nvPr/>
        </p:nvSpPr>
        <p:spPr>
          <a:xfrm>
            <a:off x="467544" y="3284984"/>
            <a:ext cx="7488832" cy="576064"/>
          </a:xfrm>
          <a:prstGeom prst="rect">
            <a:avLst/>
          </a:prstGeom>
          <a:solidFill>
            <a:schemeClr val="accent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 xmlns:p14="http://schemas.microsoft.com/office/powerpoint/2010/main" val="208902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調査する点</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18</a:t>
            </a:fld>
            <a:endParaRPr kumimoji="1" lang="ja-JP" altLang="en-US"/>
          </a:p>
        </p:txBody>
      </p:sp>
      <p:sp>
        <p:nvSpPr>
          <p:cNvPr id="4" name="コンテンツ プレースホルダ 3"/>
          <p:cNvSpPr>
            <a:spLocks noGrp="1"/>
          </p:cNvSpPr>
          <p:nvPr>
            <p:ph sz="quarter" idx="1"/>
          </p:nvPr>
        </p:nvSpPr>
        <p:spPr/>
        <p:txBody>
          <a:bodyPr>
            <a:normAutofit/>
          </a:bodyPr>
          <a:lstStyle/>
          <a:p>
            <a:r>
              <a:rPr lang="ja-JP" altLang="en-US" dirty="0"/>
              <a:t>集約</a:t>
            </a:r>
            <a:r>
              <a:rPr lang="ja-JP" altLang="en-US" dirty="0" smtClean="0"/>
              <a:t>の容易なクローン</a:t>
            </a:r>
            <a:endParaRPr lang="en-US" altLang="ja-JP" dirty="0" smtClean="0"/>
          </a:p>
          <a:p>
            <a:pPr lvl="1"/>
            <a:r>
              <a:rPr lang="ja-JP" altLang="en-US" dirty="0" smtClean="0"/>
              <a:t>識別子名に変更</a:t>
            </a:r>
            <a:r>
              <a:rPr lang="ja-JP" altLang="en-US" dirty="0"/>
              <a:t>の</a:t>
            </a:r>
            <a:r>
              <a:rPr lang="ja-JP" altLang="en-US" dirty="0" smtClean="0"/>
              <a:t>ないクローン</a:t>
            </a:r>
            <a:endParaRPr lang="en-US" altLang="ja-JP" dirty="0" smtClean="0"/>
          </a:p>
          <a:p>
            <a:pPr lvl="1"/>
            <a:r>
              <a:rPr lang="ja-JP" altLang="en-US" dirty="0" smtClean="0"/>
              <a:t>変数名のみが変わっていてその変更が全て</a:t>
            </a:r>
            <a:r>
              <a:rPr lang="en-US" altLang="ja-JP" dirty="0" smtClean="0"/>
              <a:t>1</a:t>
            </a:r>
            <a:r>
              <a:rPr lang="ja-JP" altLang="en-US" dirty="0" smtClean="0"/>
              <a:t>対</a:t>
            </a:r>
            <a:r>
              <a:rPr lang="en-US" altLang="ja-JP" dirty="0" smtClean="0"/>
              <a:t>1</a:t>
            </a:r>
            <a:r>
              <a:rPr lang="ja-JP" altLang="en-US" dirty="0" smtClean="0"/>
              <a:t>対応であるクローン</a:t>
            </a:r>
            <a:endParaRPr lang="en-US" altLang="ja-JP" dirty="0"/>
          </a:p>
          <a:p>
            <a:pPr lvl="1"/>
            <a:endParaRPr kumimoji="1" lang="en-US" altLang="ja-JP" dirty="0" smtClean="0"/>
          </a:p>
          <a:p>
            <a:r>
              <a:rPr kumimoji="1" lang="ja-JP" altLang="en-US" dirty="0" smtClean="0"/>
              <a:t>集約の困難なクローン</a:t>
            </a:r>
            <a:endParaRPr kumimoji="1" lang="en-US" altLang="ja-JP" dirty="0" smtClean="0"/>
          </a:p>
          <a:p>
            <a:pPr lvl="1"/>
            <a:r>
              <a:rPr kumimoji="1" lang="ja-JP" altLang="en-US" dirty="0" smtClean="0"/>
              <a:t>型名が変わっているクローン</a:t>
            </a:r>
            <a:endParaRPr kumimoji="1" lang="en-US" altLang="ja-JP" dirty="0" smtClean="0"/>
          </a:p>
          <a:p>
            <a:pPr lvl="1"/>
            <a:r>
              <a:rPr lang="ja-JP" altLang="en-US" dirty="0" smtClean="0"/>
              <a:t>メソッド名</a:t>
            </a:r>
            <a:r>
              <a:rPr lang="ja-JP" altLang="en-US" dirty="0"/>
              <a:t>が変わっている</a:t>
            </a:r>
            <a:r>
              <a:rPr lang="ja-JP" altLang="en-US" dirty="0" smtClean="0"/>
              <a:t>クローン</a:t>
            </a:r>
            <a:endParaRPr lang="en-US" altLang="ja-JP" dirty="0" smtClean="0"/>
          </a:p>
          <a:p>
            <a:pPr lvl="1"/>
            <a:r>
              <a:rPr lang="ja-JP" altLang="en-US" dirty="0" smtClean="0"/>
              <a:t>識別子の対応が</a:t>
            </a:r>
            <a:r>
              <a:rPr lang="en-US" altLang="ja-JP" dirty="0" smtClean="0"/>
              <a:t>1</a:t>
            </a:r>
            <a:r>
              <a:rPr lang="ja-JP" altLang="en-US" dirty="0" smtClean="0"/>
              <a:t>対</a:t>
            </a:r>
            <a:r>
              <a:rPr lang="en-US" altLang="ja-JP" dirty="0" smtClean="0"/>
              <a:t>1</a:t>
            </a:r>
            <a:r>
              <a:rPr lang="ja-JP" altLang="en-US" dirty="0" smtClean="0"/>
              <a:t>でないクローン</a:t>
            </a:r>
          </a:p>
          <a:p>
            <a:pPr lvl="1"/>
            <a:endParaRPr kumimoji="1" lang="ja-JP" altLang="en-US" dirty="0"/>
          </a:p>
        </p:txBody>
      </p:sp>
    </p:spTree>
    <p:extLst>
      <p:ext uri="{BB962C8B-B14F-4D97-AF65-F5344CB8AC3E}">
        <p14:creationId xmlns="" xmlns:p14="http://schemas.microsoft.com/office/powerpoint/2010/main" val="249139046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a:t>
            </a:r>
            <a:r>
              <a:rPr kumimoji="1" lang="en-US" altLang="ja-JP" dirty="0" smtClean="0"/>
              <a:t>	</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19</a:t>
            </a:fld>
            <a:endParaRPr kumimoji="1" lang="ja-JP" altLang="en-US"/>
          </a:p>
        </p:txBody>
      </p:sp>
      <p:sp>
        <p:nvSpPr>
          <p:cNvPr id="4" name="コンテンツ プレースホルダー 3"/>
          <p:cNvSpPr>
            <a:spLocks noGrp="1"/>
          </p:cNvSpPr>
          <p:nvPr>
            <p:ph sz="quarter" idx="1"/>
          </p:nvPr>
        </p:nvSpPr>
        <p:spPr/>
        <p:txBody>
          <a:bodyPr/>
          <a:lstStyle/>
          <a:p>
            <a:r>
              <a:rPr kumimoji="1" lang="ja-JP" altLang="en-US" dirty="0" smtClean="0"/>
              <a:t>調査対象</a:t>
            </a:r>
            <a:endParaRPr kumimoji="1" lang="en-US" altLang="ja-JP" dirty="0" smtClean="0"/>
          </a:p>
          <a:p>
            <a:pPr lvl="1"/>
            <a:r>
              <a:rPr lang="en-US" altLang="ja-JP" dirty="0"/>
              <a:t>Java </a:t>
            </a:r>
            <a:r>
              <a:rPr lang="ja-JP" altLang="en-US" dirty="0"/>
              <a:t>で書かれたオープンソースソフトウェア   </a:t>
            </a:r>
            <a:r>
              <a:rPr lang="en-US" altLang="ja-JP" dirty="0"/>
              <a:t>2142</a:t>
            </a:r>
            <a:r>
              <a:rPr lang="ja-JP" altLang="en-US" dirty="0" smtClean="0"/>
              <a:t>個</a:t>
            </a:r>
            <a:endParaRPr lang="en-US" altLang="ja-JP" dirty="0" smtClean="0"/>
          </a:p>
          <a:p>
            <a:pPr lvl="1"/>
            <a:r>
              <a:rPr lang="en-US" altLang="ja-JP" dirty="0" err="1"/>
              <a:t>apache.commons</a:t>
            </a:r>
            <a:r>
              <a:rPr lang="ja-JP" altLang="en-US" dirty="0" err="1"/>
              <a:t>，</a:t>
            </a:r>
            <a:r>
              <a:rPr lang="en-US" altLang="ja-JP" dirty="0"/>
              <a:t>sourceforge.net</a:t>
            </a:r>
            <a:r>
              <a:rPr lang="ja-JP" altLang="en-US" dirty="0"/>
              <a:t> から収集したもの</a:t>
            </a:r>
            <a:endParaRPr lang="en-US" altLang="ja-JP" dirty="0"/>
          </a:p>
          <a:p>
            <a:pPr lvl="1"/>
            <a:r>
              <a:rPr lang="ja-JP" altLang="en-US" dirty="0" smtClean="0"/>
              <a:t>総クローン数　</a:t>
            </a:r>
            <a:r>
              <a:rPr lang="en-US" altLang="ja-JP" dirty="0" smtClean="0"/>
              <a:t>695484</a:t>
            </a:r>
          </a:p>
          <a:p>
            <a:r>
              <a:rPr lang="ja-JP" altLang="en-US" dirty="0"/>
              <a:t>調査</a:t>
            </a:r>
            <a:r>
              <a:rPr lang="ja-JP" altLang="en-US" dirty="0" smtClean="0"/>
              <a:t>結果</a:t>
            </a:r>
            <a:endParaRPr lang="en-US" altLang="ja-JP" dirty="0" smtClean="0"/>
          </a:p>
          <a:p>
            <a:pPr lvl="1"/>
            <a:r>
              <a:rPr lang="ja-JP" altLang="en-US" dirty="0"/>
              <a:t>集約の容易</a:t>
            </a:r>
            <a:r>
              <a:rPr lang="ja-JP" altLang="en-US" dirty="0" smtClean="0"/>
              <a:t>なクローン　</a:t>
            </a:r>
            <a:r>
              <a:rPr lang="en-US" altLang="ja-JP" dirty="0" smtClean="0"/>
              <a:t>26.0%</a:t>
            </a:r>
          </a:p>
          <a:p>
            <a:pPr lvl="1"/>
            <a:r>
              <a:rPr lang="ja-JP" altLang="en-US" dirty="0"/>
              <a:t>集約</a:t>
            </a:r>
            <a:r>
              <a:rPr lang="ja-JP" altLang="en-US" dirty="0" smtClean="0"/>
              <a:t>の</a:t>
            </a:r>
            <a:r>
              <a:rPr lang="ja-JP" altLang="en-US" dirty="0"/>
              <a:t>困難な</a:t>
            </a:r>
            <a:r>
              <a:rPr lang="ja-JP" altLang="en-US" dirty="0" smtClean="0"/>
              <a:t>クローン　</a:t>
            </a:r>
            <a:r>
              <a:rPr lang="en-US" altLang="ja-JP" dirty="0" smtClean="0"/>
              <a:t>52.4%</a:t>
            </a:r>
            <a:endParaRPr lang="en-US" altLang="ja-JP" dirty="0"/>
          </a:p>
          <a:p>
            <a:pPr lvl="1"/>
            <a:endParaRPr kumimoji="1" lang="en-US" altLang="ja-JP" dirty="0" smtClean="0"/>
          </a:p>
          <a:p>
            <a:pPr lvl="1"/>
            <a:endParaRPr kumimoji="1" lang="ja-JP" altLang="en-US" dirty="0"/>
          </a:p>
        </p:txBody>
      </p:sp>
    </p:spTree>
    <p:extLst>
      <p:ext uri="{BB962C8B-B14F-4D97-AF65-F5344CB8AC3E}">
        <p14:creationId xmlns="" xmlns:p14="http://schemas.microsoft.com/office/powerpoint/2010/main" val="3411938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発表</a:t>
            </a:r>
            <a:r>
              <a:rPr kumimoji="1" lang="ja-JP" altLang="en-US" dirty="0" smtClean="0"/>
              <a:t>概要</a:t>
            </a:r>
            <a:r>
              <a:rPr kumimoji="1" lang="en-US" altLang="ja-JP" dirty="0" smtClean="0"/>
              <a:t>	</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a:t>
            </a:fld>
            <a:endParaRPr kumimoji="1" lang="ja-JP" altLang="en-US"/>
          </a:p>
        </p:txBody>
      </p:sp>
      <p:sp>
        <p:nvSpPr>
          <p:cNvPr id="4" name="コンテンツ プレースホルダ 3"/>
          <p:cNvSpPr>
            <a:spLocks noGrp="1"/>
          </p:cNvSpPr>
          <p:nvPr>
            <p:ph sz="quarter" idx="1"/>
          </p:nvPr>
        </p:nvSpPr>
        <p:spPr/>
        <p:txBody>
          <a:bodyPr/>
          <a:lstStyle/>
          <a:p>
            <a:r>
              <a:rPr kumimoji="1" lang="ja-JP" altLang="en-US" dirty="0" smtClean="0"/>
              <a:t>保守コストを抑えるためコードクローンを集約することが提案されている</a:t>
            </a:r>
            <a:endParaRPr kumimoji="1" lang="en-US" altLang="ja-JP" dirty="0" smtClean="0"/>
          </a:p>
          <a:p>
            <a:r>
              <a:rPr lang="ja-JP" altLang="en-US" dirty="0" smtClean="0"/>
              <a:t>全てのコードクローンが集約できるわけではない</a:t>
            </a:r>
            <a:endParaRPr lang="en-US" altLang="ja-JP" dirty="0" smtClean="0"/>
          </a:p>
          <a:p>
            <a:r>
              <a:rPr kumimoji="1" lang="ja-JP" altLang="en-US" dirty="0" smtClean="0"/>
              <a:t>集約しやすいクローン</a:t>
            </a:r>
            <a:r>
              <a:rPr kumimoji="1" lang="en-US" altLang="ja-JP" dirty="0" smtClean="0"/>
              <a:t>,</a:t>
            </a:r>
            <a:r>
              <a:rPr kumimoji="1" lang="ja-JP" altLang="en-US" dirty="0" smtClean="0"/>
              <a:t>困難なクローンの割合を調査する</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2555776" y="5229200"/>
            <a:ext cx="3960440" cy="720080"/>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20</a:t>
            </a:fld>
            <a:endParaRPr kumimoji="1" lang="ja-JP" altLang="en-US"/>
          </a:p>
        </p:txBody>
      </p:sp>
      <p:graphicFrame>
        <p:nvGraphicFramePr>
          <p:cNvPr id="7" name="コンテンツ プレースホルダー 6"/>
          <p:cNvGraphicFramePr>
            <a:graphicFrameLocks noGrp="1"/>
          </p:cNvGraphicFramePr>
          <p:nvPr>
            <p:ph sz="quarter" idx="1"/>
            <p:extLst>
              <p:ext uri="{D42A27DB-BD31-4B8C-83A1-F6EECF244321}">
                <p14:modId xmlns="" xmlns:p14="http://schemas.microsoft.com/office/powerpoint/2010/main" val="481460472"/>
              </p:ext>
            </p:extLst>
          </p:nvPr>
        </p:nvGraphicFramePr>
        <p:xfrm>
          <a:off x="323528" y="1844824"/>
          <a:ext cx="8136905" cy="1381760"/>
        </p:xfrm>
        <a:graphic>
          <a:graphicData uri="http://schemas.openxmlformats.org/drawingml/2006/table">
            <a:tbl>
              <a:tblPr firstRow="1" bandRow="1">
                <a:tableStyleId>{5C22544A-7EE6-4342-B048-85BDC9FD1C3A}</a:tableStyleId>
              </a:tblPr>
              <a:tblGrid>
                <a:gridCol w="2538283"/>
                <a:gridCol w="1195892"/>
                <a:gridCol w="1543050"/>
                <a:gridCol w="285968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総クローン数に対する割合</a:t>
                      </a:r>
                      <a:endParaRPr kumimoji="1" lang="ja-JP" altLang="en-US" dirty="0"/>
                    </a:p>
                  </a:txBody>
                  <a:tcPr marL="88487" marR="8848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全ての識別子が</a:t>
                      </a:r>
                      <a:r>
                        <a:rPr kumimoji="1" lang="en-US" altLang="ja-JP" dirty="0" smtClean="0"/>
                        <a:t>1</a:t>
                      </a:r>
                      <a:r>
                        <a:rPr kumimoji="1" lang="ja-JP" altLang="en-US" dirty="0" smtClean="0"/>
                        <a:t>対</a:t>
                      </a:r>
                      <a:r>
                        <a:rPr kumimoji="1" lang="en-US" altLang="ja-JP" dirty="0" smtClean="0"/>
                        <a:t>1</a:t>
                      </a:r>
                      <a:r>
                        <a:rPr kumimoji="1" lang="ja-JP" altLang="en-US" dirty="0" smtClean="0"/>
                        <a:t>対応</a:t>
                      </a:r>
                    </a:p>
                    <a:p>
                      <a:endParaRPr kumimoji="1" lang="ja-JP" altLang="en-US" dirty="0"/>
                    </a:p>
                  </a:txBody>
                  <a:tcPr marL="88487" marR="88487"/>
                </a:tc>
              </a:tr>
              <a:tr h="370840">
                <a:tc>
                  <a:txBody>
                    <a:bodyPr/>
                    <a:lstStyle/>
                    <a:p>
                      <a:r>
                        <a:rPr kumimoji="1" lang="ja-JP" altLang="en-US" dirty="0" smtClean="0"/>
                        <a:t>変更なし</a:t>
                      </a:r>
                      <a:endParaRPr kumimoji="1" lang="ja-JP" altLang="en-US" dirty="0"/>
                    </a:p>
                  </a:txBody>
                  <a:tcPr marL="88487" marR="88487"/>
                </a:tc>
                <a:tc>
                  <a:txBody>
                    <a:bodyPr/>
                    <a:lstStyle/>
                    <a:p>
                      <a:pPr algn="r"/>
                      <a:r>
                        <a:rPr kumimoji="1" lang="en-US" altLang="ja-JP" dirty="0" smtClean="0"/>
                        <a:t>156284</a:t>
                      </a:r>
                      <a:endParaRPr kumimoji="1" lang="ja-JP" altLang="en-US" dirty="0"/>
                    </a:p>
                  </a:txBody>
                  <a:tcPr marL="88487" marR="88487"/>
                </a:tc>
                <a:tc>
                  <a:txBody>
                    <a:bodyPr/>
                    <a:lstStyle/>
                    <a:p>
                      <a:pPr algn="r"/>
                      <a:r>
                        <a:rPr kumimoji="1" lang="en-US" altLang="ja-JP" dirty="0" smtClean="0">
                          <a:solidFill>
                            <a:srgbClr val="FF0000"/>
                          </a:solidFill>
                        </a:rPr>
                        <a:t>22.4%</a:t>
                      </a:r>
                      <a:endParaRPr kumimoji="1" lang="ja-JP" altLang="en-US" dirty="0">
                        <a:solidFill>
                          <a:srgbClr val="FF0000"/>
                        </a:solidFill>
                      </a:endParaRPr>
                    </a:p>
                  </a:txBody>
                  <a:tcPr marL="88487" marR="88487"/>
                </a:tc>
                <a:tc>
                  <a:txBody>
                    <a:bodyPr/>
                    <a:lstStyle/>
                    <a:p>
                      <a:pPr algn="r"/>
                      <a:r>
                        <a:rPr kumimoji="1" lang="en-US" altLang="ja-JP" dirty="0" smtClean="0"/>
                        <a:t>100%</a:t>
                      </a:r>
                      <a:endParaRPr kumimoji="1" lang="ja-JP" altLang="en-US" dirty="0"/>
                    </a:p>
                  </a:txBody>
                  <a:tcPr marL="88487" marR="88487"/>
                </a:tc>
              </a:tr>
              <a:tr h="370840">
                <a:tc>
                  <a:txBody>
                    <a:bodyPr/>
                    <a:lstStyle/>
                    <a:p>
                      <a:r>
                        <a:rPr kumimoji="1" lang="ja-JP" altLang="en-US" dirty="0" smtClean="0"/>
                        <a:t>変数のみ変更</a:t>
                      </a:r>
                      <a:endParaRPr kumimoji="1" lang="ja-JP" altLang="en-US" dirty="0"/>
                    </a:p>
                  </a:txBody>
                  <a:tcPr marL="88487" marR="88487"/>
                </a:tc>
                <a:tc>
                  <a:txBody>
                    <a:bodyPr/>
                    <a:lstStyle/>
                    <a:p>
                      <a:pPr algn="r"/>
                      <a:r>
                        <a:rPr kumimoji="1" lang="en-US" altLang="ja-JP" dirty="0" smtClean="0"/>
                        <a:t>27634</a:t>
                      </a:r>
                      <a:endParaRPr kumimoji="1" lang="ja-JP" altLang="en-US" dirty="0"/>
                    </a:p>
                  </a:txBody>
                  <a:tcPr marL="88487" marR="88487"/>
                </a:tc>
                <a:tc>
                  <a:txBody>
                    <a:bodyPr/>
                    <a:lstStyle/>
                    <a:p>
                      <a:pPr algn="r"/>
                      <a:r>
                        <a:rPr kumimoji="1" lang="en-US" altLang="ja-JP" dirty="0" smtClean="0">
                          <a:solidFill>
                            <a:srgbClr val="FF0000"/>
                          </a:solidFill>
                        </a:rPr>
                        <a:t>4.0%</a:t>
                      </a:r>
                      <a:endParaRPr kumimoji="1" lang="ja-JP" altLang="en-US" dirty="0">
                        <a:solidFill>
                          <a:srgbClr val="FF0000"/>
                        </a:solidFill>
                      </a:endParaRPr>
                    </a:p>
                  </a:txBody>
                  <a:tcPr marL="88487" marR="88487"/>
                </a:tc>
                <a:tc>
                  <a:txBody>
                    <a:bodyPr/>
                    <a:lstStyle/>
                    <a:p>
                      <a:pPr algn="r"/>
                      <a:r>
                        <a:rPr kumimoji="1" lang="en-US" altLang="ja-JP" dirty="0" smtClean="0">
                          <a:solidFill>
                            <a:srgbClr val="FF0000"/>
                          </a:solidFill>
                        </a:rPr>
                        <a:t>91.2%</a:t>
                      </a:r>
                      <a:endParaRPr kumimoji="1" lang="ja-JP" altLang="en-US" dirty="0">
                        <a:solidFill>
                          <a:srgbClr val="FF0000"/>
                        </a:solidFill>
                      </a:endParaRPr>
                    </a:p>
                  </a:txBody>
                  <a:tcPr marL="88487" marR="88487"/>
                </a:tc>
              </a:tr>
            </a:tbl>
          </a:graphicData>
        </a:graphic>
      </p:graphicFrame>
      <p:sp>
        <p:nvSpPr>
          <p:cNvPr id="5" name="テキスト ボックス 4"/>
          <p:cNvSpPr txBox="1"/>
          <p:nvPr/>
        </p:nvSpPr>
        <p:spPr>
          <a:xfrm>
            <a:off x="2627784" y="5266074"/>
            <a:ext cx="3888432" cy="646331"/>
          </a:xfrm>
          <a:prstGeom prst="rect">
            <a:avLst/>
          </a:prstGeom>
          <a:noFill/>
        </p:spPr>
        <p:txBody>
          <a:bodyPr wrap="square" rtlCol="0">
            <a:spAutoFit/>
          </a:bodyPr>
          <a:lstStyle/>
          <a:p>
            <a:r>
              <a:rPr lang="ja-JP" altLang="en-US" dirty="0"/>
              <a:t>集約の期待</a:t>
            </a:r>
            <a:r>
              <a:rPr lang="ja-JP" altLang="en-US" dirty="0" smtClean="0"/>
              <a:t>できるクローン</a:t>
            </a:r>
            <a:r>
              <a:rPr lang="ja-JP" altLang="en-US" dirty="0"/>
              <a:t>・・</a:t>
            </a:r>
            <a:r>
              <a:rPr lang="ja-JP" altLang="en-US" dirty="0" smtClean="0"/>
              <a:t>・　</a:t>
            </a:r>
            <a:r>
              <a:rPr lang="en-US" altLang="ja-JP" dirty="0" smtClean="0"/>
              <a:t>26.0%</a:t>
            </a:r>
          </a:p>
          <a:p>
            <a:r>
              <a:rPr kumimoji="1" lang="ja-JP" altLang="en-US" dirty="0"/>
              <a:t>集約の</a:t>
            </a:r>
            <a:r>
              <a:rPr kumimoji="1" lang="ja-JP" altLang="en-US" dirty="0" smtClean="0"/>
              <a:t>難しいクローン　　　・・・　</a:t>
            </a:r>
            <a:r>
              <a:rPr kumimoji="1" lang="en-US" altLang="ja-JP" dirty="0" smtClean="0"/>
              <a:t>52.4%</a:t>
            </a:r>
            <a:endParaRPr kumimoji="1" lang="ja-JP" altLang="en-US" dirty="0"/>
          </a:p>
        </p:txBody>
      </p:sp>
      <p:graphicFrame>
        <p:nvGraphicFramePr>
          <p:cNvPr id="10" name="表 9"/>
          <p:cNvGraphicFramePr>
            <a:graphicFrameLocks noGrp="1"/>
          </p:cNvGraphicFramePr>
          <p:nvPr/>
        </p:nvGraphicFramePr>
        <p:xfrm>
          <a:off x="323528" y="3356992"/>
          <a:ext cx="8136904" cy="1752600"/>
        </p:xfrm>
        <a:graphic>
          <a:graphicData uri="http://schemas.openxmlformats.org/drawingml/2006/table">
            <a:tbl>
              <a:tblPr firstRow="1" bandRow="1">
                <a:tableStyleId>{5C22544A-7EE6-4342-B048-85BDC9FD1C3A}</a:tableStyleId>
              </a:tblPr>
              <a:tblGrid>
                <a:gridCol w="2520280"/>
                <a:gridCol w="1224136"/>
                <a:gridCol w="1512168"/>
                <a:gridCol w="288032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総クローン数に対する割合</a:t>
                      </a:r>
                      <a:endParaRPr kumimoji="1" lang="ja-JP" altLang="en-US" dirty="0"/>
                    </a:p>
                  </a:txBody>
                  <a:tcPr marL="88487" marR="8848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全ての識別子が</a:t>
                      </a:r>
                      <a:r>
                        <a:rPr kumimoji="1" lang="en-US" altLang="ja-JP" dirty="0" smtClean="0"/>
                        <a:t>1</a:t>
                      </a:r>
                      <a:r>
                        <a:rPr kumimoji="1" lang="ja-JP" altLang="en-US" dirty="0" smtClean="0"/>
                        <a:t>対</a:t>
                      </a:r>
                      <a:r>
                        <a:rPr kumimoji="1" lang="en-US" altLang="ja-JP" dirty="0" smtClean="0"/>
                        <a:t>1</a:t>
                      </a:r>
                      <a:r>
                        <a:rPr kumimoji="1" lang="ja-JP" altLang="en-US" dirty="0" smtClean="0"/>
                        <a:t>対応</a:t>
                      </a:r>
                    </a:p>
                  </a:txBody>
                  <a:tcPr marL="88487" marR="88487"/>
                </a:tc>
              </a:tr>
              <a:tr h="370840">
                <a:tc>
                  <a:txBody>
                    <a:bodyPr/>
                    <a:lstStyle/>
                    <a:p>
                      <a:r>
                        <a:rPr kumimoji="1" lang="ja-JP" altLang="en-US" dirty="0" smtClean="0"/>
                        <a:t>型が変更</a:t>
                      </a:r>
                      <a:endParaRPr kumimoji="1" lang="en-US" altLang="ja-JP" dirty="0" smtClean="0"/>
                    </a:p>
                  </a:txBody>
                  <a:tcPr marL="88487" marR="88487"/>
                </a:tc>
                <a:tc>
                  <a:txBody>
                    <a:bodyPr/>
                    <a:lstStyle/>
                    <a:p>
                      <a:pPr algn="r"/>
                      <a:r>
                        <a:rPr kumimoji="1" lang="en-US" altLang="ja-JP" dirty="0" smtClean="0"/>
                        <a:t>162622</a:t>
                      </a:r>
                      <a:endParaRPr kumimoji="1" lang="ja-JP" altLang="en-US" dirty="0"/>
                    </a:p>
                  </a:txBody>
                  <a:tcPr marL="88487" marR="88487"/>
                </a:tc>
                <a:tc>
                  <a:txBody>
                    <a:bodyPr/>
                    <a:lstStyle/>
                    <a:p>
                      <a:pPr algn="r"/>
                      <a:r>
                        <a:rPr kumimoji="1" lang="en-US" altLang="ja-JP" dirty="0" smtClean="0"/>
                        <a:t>23.4%</a:t>
                      </a:r>
                      <a:endParaRPr kumimoji="1" lang="ja-JP" altLang="en-US" dirty="0"/>
                    </a:p>
                  </a:txBody>
                  <a:tcPr marL="88487" marR="88487"/>
                </a:tc>
                <a:tc>
                  <a:txBody>
                    <a:bodyPr/>
                    <a:lstStyle/>
                    <a:p>
                      <a:pPr algn="r"/>
                      <a:r>
                        <a:rPr kumimoji="1" lang="en-US" altLang="ja-JP" dirty="0" smtClean="0"/>
                        <a:t>78.3%</a:t>
                      </a:r>
                      <a:endParaRPr kumimoji="1" lang="ja-JP" altLang="en-US" dirty="0"/>
                    </a:p>
                  </a:txBody>
                  <a:tcPr marL="88487" marR="88487"/>
                </a:tc>
              </a:tr>
              <a:tr h="370840">
                <a:tc>
                  <a:txBody>
                    <a:bodyPr/>
                    <a:lstStyle/>
                    <a:p>
                      <a:r>
                        <a:rPr kumimoji="1" lang="ja-JP" altLang="en-US" dirty="0" smtClean="0"/>
                        <a:t>メソッドが変更</a:t>
                      </a:r>
                      <a:endParaRPr kumimoji="1" lang="en-US" altLang="ja-JP" dirty="0" smtClean="0"/>
                    </a:p>
                  </a:txBody>
                  <a:tcPr marL="88487" marR="88487"/>
                </a:tc>
                <a:tc>
                  <a:txBody>
                    <a:bodyPr/>
                    <a:lstStyle/>
                    <a:p>
                      <a:pPr algn="r"/>
                      <a:r>
                        <a:rPr kumimoji="1" lang="en-US" altLang="ja-JP" dirty="0" smtClean="0"/>
                        <a:t>288419</a:t>
                      </a:r>
                      <a:endParaRPr kumimoji="1" lang="ja-JP" altLang="en-US" dirty="0"/>
                    </a:p>
                  </a:txBody>
                  <a:tcPr marL="88487" marR="88487"/>
                </a:tc>
                <a:tc>
                  <a:txBody>
                    <a:bodyPr/>
                    <a:lstStyle/>
                    <a:p>
                      <a:pPr algn="r"/>
                      <a:r>
                        <a:rPr kumimoji="1" lang="en-US" altLang="ja-JP" dirty="0" smtClean="0"/>
                        <a:t>41.5%</a:t>
                      </a:r>
                      <a:endParaRPr kumimoji="1" lang="ja-JP" altLang="en-US" dirty="0"/>
                    </a:p>
                  </a:txBody>
                  <a:tcPr marL="88487" marR="88487"/>
                </a:tc>
                <a:tc>
                  <a:txBody>
                    <a:bodyPr/>
                    <a:lstStyle/>
                    <a:p>
                      <a:pPr algn="r"/>
                      <a:r>
                        <a:rPr kumimoji="1" lang="en-US" altLang="ja-JP" dirty="0" smtClean="0"/>
                        <a:t>74.0%</a:t>
                      </a:r>
                      <a:endParaRPr kumimoji="1" lang="ja-JP" altLang="en-US" dirty="0"/>
                    </a:p>
                  </a:txBody>
                  <a:tcPr marL="88487" marR="88487"/>
                </a:tc>
              </a:tr>
              <a:tr h="370840">
                <a:tc>
                  <a:txBody>
                    <a:bodyPr/>
                    <a:lstStyle/>
                    <a:p>
                      <a:r>
                        <a:rPr kumimoji="1" lang="ja-JP" altLang="en-US" dirty="0" smtClean="0"/>
                        <a:t>型またはメソッドが変更</a:t>
                      </a:r>
                      <a:endParaRPr kumimoji="1" lang="en-US" altLang="ja-JP" dirty="0" smtClean="0"/>
                    </a:p>
                  </a:txBody>
                  <a:tcPr marL="88487" marR="88487"/>
                </a:tc>
                <a:tc>
                  <a:txBody>
                    <a:bodyPr/>
                    <a:lstStyle/>
                    <a:p>
                      <a:pPr algn="r"/>
                      <a:r>
                        <a:rPr kumimoji="1" lang="en-US" altLang="ja-JP" dirty="0" smtClean="0"/>
                        <a:t>364005</a:t>
                      </a:r>
                      <a:endParaRPr kumimoji="1" lang="ja-JP" altLang="en-US" dirty="0"/>
                    </a:p>
                  </a:txBody>
                  <a:tcPr marL="88487" marR="88487"/>
                </a:tc>
                <a:tc>
                  <a:txBody>
                    <a:bodyPr/>
                    <a:lstStyle/>
                    <a:p>
                      <a:pPr algn="r"/>
                      <a:r>
                        <a:rPr kumimoji="1" lang="en-US" altLang="ja-JP" dirty="0" smtClean="0">
                          <a:solidFill>
                            <a:srgbClr val="FF0000"/>
                          </a:solidFill>
                        </a:rPr>
                        <a:t>52.4%</a:t>
                      </a:r>
                      <a:endParaRPr kumimoji="1" lang="ja-JP" altLang="en-US" dirty="0">
                        <a:solidFill>
                          <a:srgbClr val="FF0000"/>
                        </a:solidFill>
                      </a:endParaRPr>
                    </a:p>
                  </a:txBody>
                  <a:tcPr marL="88487" marR="88487"/>
                </a:tc>
                <a:tc>
                  <a:txBody>
                    <a:bodyPr/>
                    <a:lstStyle/>
                    <a:p>
                      <a:pPr algn="r"/>
                      <a:r>
                        <a:rPr kumimoji="1" lang="en-US" altLang="ja-JP" dirty="0" smtClean="0">
                          <a:solidFill>
                            <a:srgbClr val="FF0000"/>
                          </a:solidFill>
                        </a:rPr>
                        <a:t>75.5%</a:t>
                      </a:r>
                      <a:endParaRPr kumimoji="1" lang="ja-JP" altLang="en-US" dirty="0">
                        <a:solidFill>
                          <a:srgbClr val="FF0000"/>
                        </a:solidFill>
                      </a:endParaRPr>
                    </a:p>
                  </a:txBody>
                  <a:tcPr marL="88487" marR="88487"/>
                </a:tc>
              </a:tr>
            </a:tbl>
          </a:graphicData>
        </a:graphic>
      </p:graphicFrame>
      <p:sp>
        <p:nvSpPr>
          <p:cNvPr id="12" name="テキスト ボックス 11"/>
          <p:cNvSpPr txBox="1"/>
          <p:nvPr/>
        </p:nvSpPr>
        <p:spPr>
          <a:xfrm>
            <a:off x="323528" y="1196752"/>
            <a:ext cx="3384376" cy="461665"/>
          </a:xfrm>
          <a:prstGeom prst="rect">
            <a:avLst/>
          </a:prstGeom>
          <a:noFill/>
        </p:spPr>
        <p:txBody>
          <a:bodyPr wrap="square" rtlCol="0">
            <a:spAutoFit/>
          </a:bodyPr>
          <a:lstStyle/>
          <a:p>
            <a:r>
              <a:rPr kumimoji="1" lang="ja-JP" altLang="en-US" sz="2400" dirty="0" smtClean="0"/>
              <a:t>総クローン数　</a:t>
            </a:r>
            <a:r>
              <a:rPr kumimoji="1" lang="en-US" altLang="ja-JP" sz="2400" dirty="0" smtClean="0"/>
              <a:t>695484</a:t>
            </a:r>
            <a:endParaRPr kumimoji="1" lang="ja-JP" altLang="en-US" sz="2400" dirty="0"/>
          </a:p>
        </p:txBody>
      </p:sp>
    </p:spTree>
    <p:extLst>
      <p:ext uri="{BB962C8B-B14F-4D97-AF65-F5344CB8AC3E}">
        <p14:creationId xmlns="" xmlns:p14="http://schemas.microsoft.com/office/powerpoint/2010/main" val="1077770922"/>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21</a:t>
            </a:fld>
            <a:endParaRPr kumimoji="1" lang="ja-JP" altLang="en-US"/>
          </a:p>
        </p:txBody>
      </p:sp>
      <p:sp>
        <p:nvSpPr>
          <p:cNvPr id="4" name="コンテンツ プレースホルダ 3"/>
          <p:cNvSpPr>
            <a:spLocks noGrp="1"/>
          </p:cNvSpPr>
          <p:nvPr>
            <p:ph sz="quarter" idx="1"/>
          </p:nvPr>
        </p:nvSpPr>
        <p:spPr/>
        <p:txBody>
          <a:bodyPr/>
          <a:lstStyle/>
          <a:p>
            <a:r>
              <a:rPr lang="ja-JP" altLang="en-US" dirty="0" smtClean="0"/>
              <a:t>集約が容易なクローンが全体の</a:t>
            </a:r>
            <a:r>
              <a:rPr lang="en-US" altLang="ja-JP" dirty="0" smtClean="0"/>
              <a:t>4</a:t>
            </a:r>
            <a:r>
              <a:rPr lang="ja-JP" altLang="en-US" dirty="0" smtClean="0"/>
              <a:t>分の</a:t>
            </a:r>
            <a:r>
              <a:rPr lang="en-US" altLang="ja-JP" dirty="0" smtClean="0"/>
              <a:t>1</a:t>
            </a:r>
            <a:r>
              <a:rPr lang="ja-JP" altLang="en-US" dirty="0" smtClean="0"/>
              <a:t>であった</a:t>
            </a:r>
            <a:endParaRPr lang="en-US" altLang="ja-JP" dirty="0" smtClean="0"/>
          </a:p>
          <a:p>
            <a:pPr lvl="1"/>
            <a:r>
              <a:rPr lang="ja-JP" altLang="en-US" dirty="0" smtClean="0"/>
              <a:t>これらのクローンを集約することで保守コストを下げることができる</a:t>
            </a:r>
            <a:endParaRPr lang="en-US" altLang="ja-JP" dirty="0" smtClean="0"/>
          </a:p>
          <a:p>
            <a:r>
              <a:rPr lang="ja-JP" altLang="en-US" dirty="0" smtClean="0"/>
              <a:t>また</a:t>
            </a:r>
            <a:r>
              <a:rPr lang="en-US" altLang="ja-JP" dirty="0" smtClean="0"/>
              <a:t>,</a:t>
            </a:r>
            <a:r>
              <a:rPr lang="ja-JP" altLang="en-US" dirty="0" smtClean="0"/>
              <a:t>集約が困難なクローンも</a:t>
            </a:r>
            <a:r>
              <a:rPr lang="en-US" altLang="ja-JP" dirty="0" smtClean="0"/>
              <a:t>,</a:t>
            </a:r>
            <a:r>
              <a:rPr lang="ja-JP" altLang="en-US" dirty="0" smtClean="0"/>
              <a:t>その</a:t>
            </a:r>
            <a:r>
              <a:rPr lang="en-US" altLang="ja-JP" dirty="0" smtClean="0"/>
              <a:t>4</a:t>
            </a:r>
            <a:r>
              <a:rPr lang="ja-JP" altLang="en-US" dirty="0" smtClean="0"/>
              <a:t>分の</a:t>
            </a:r>
            <a:r>
              <a:rPr lang="en-US" altLang="ja-JP" dirty="0" smtClean="0"/>
              <a:t>3</a:t>
            </a:r>
            <a:r>
              <a:rPr lang="ja-JP" altLang="en-US" dirty="0" err="1" smtClean="0"/>
              <a:t>は識</a:t>
            </a:r>
            <a:r>
              <a:rPr lang="ja-JP" altLang="en-US" dirty="0" smtClean="0"/>
              <a:t>別子が</a:t>
            </a:r>
            <a:r>
              <a:rPr lang="en-US" altLang="ja-JP" dirty="0" smtClean="0"/>
              <a:t>1</a:t>
            </a:r>
            <a:r>
              <a:rPr lang="ja-JP" altLang="en-US" dirty="0" smtClean="0"/>
              <a:t>対</a:t>
            </a:r>
            <a:r>
              <a:rPr lang="en-US" altLang="ja-JP" dirty="0" smtClean="0"/>
              <a:t>1</a:t>
            </a:r>
            <a:r>
              <a:rPr lang="ja-JP" altLang="en-US" dirty="0" smtClean="0"/>
              <a:t>対応のクローンであった</a:t>
            </a:r>
            <a:endParaRPr lang="en-US" altLang="ja-JP" dirty="0" smtClean="0"/>
          </a:p>
          <a:p>
            <a:pPr lvl="1"/>
            <a:r>
              <a:rPr lang="ja-JP" altLang="en-US" dirty="0" smtClean="0"/>
              <a:t>違いを吸収する手法を確立できれば</a:t>
            </a:r>
            <a:r>
              <a:rPr lang="en-US" altLang="ja-JP" dirty="0" smtClean="0"/>
              <a:t>,</a:t>
            </a:r>
            <a:r>
              <a:rPr lang="ja-JP" altLang="en-US" dirty="0" smtClean="0"/>
              <a:t>多くのクローンをリファクタリングすることができる</a:t>
            </a:r>
            <a:endParaRPr lang="en-US" altLang="ja-JP" dirty="0" smtClean="0"/>
          </a:p>
          <a:p>
            <a:pPr lvl="1"/>
            <a:endParaRPr lang="en-US" altLang="ja-JP" dirty="0" smtClean="0"/>
          </a:p>
          <a:p>
            <a:endParaRPr lang="en-US" altLang="ja-JP" dirty="0"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22</a:t>
            </a:fld>
            <a:endParaRPr kumimoji="1" lang="ja-JP" altLang="en-US"/>
          </a:p>
        </p:txBody>
      </p:sp>
      <p:sp>
        <p:nvSpPr>
          <p:cNvPr id="4" name="コンテンツ プレースホルダー 3"/>
          <p:cNvSpPr>
            <a:spLocks noGrp="1"/>
          </p:cNvSpPr>
          <p:nvPr>
            <p:ph sz="quarter" idx="1"/>
          </p:nvPr>
        </p:nvSpPr>
        <p:spPr/>
        <p:txBody>
          <a:bodyPr/>
          <a:lstStyle/>
          <a:p>
            <a:pPr>
              <a:buFont typeface="Wingdings" pitchFamily="2" charset="2"/>
              <a:buChar char="Ø"/>
            </a:pPr>
            <a:r>
              <a:rPr lang="ja-JP" altLang="en-US" dirty="0" smtClean="0"/>
              <a:t>コードクローンのリファクタリングがどの程度適用できるのかを確認するために</a:t>
            </a:r>
            <a:r>
              <a:rPr lang="en-US" altLang="ja-JP" dirty="0" smtClean="0"/>
              <a:t>,</a:t>
            </a:r>
            <a:r>
              <a:rPr lang="ja-JP" altLang="en-US" dirty="0" smtClean="0"/>
              <a:t>集約が容易なクローン，集約が困難なクローンの割合を調べた</a:t>
            </a:r>
            <a:endParaRPr lang="en-US" altLang="ja-JP" dirty="0" smtClean="0"/>
          </a:p>
          <a:p>
            <a:pPr>
              <a:buFont typeface="Wingdings" pitchFamily="2" charset="2"/>
              <a:buChar char="Ø"/>
            </a:pPr>
            <a:r>
              <a:rPr lang="ja-JP" altLang="en-US" dirty="0" smtClean="0"/>
              <a:t>クローンになっているコード片の間で識別子を比較し，識別子名の変更状況を調査した</a:t>
            </a:r>
            <a:endParaRPr lang="en-US" altLang="ja-JP" dirty="0" smtClean="0"/>
          </a:p>
          <a:p>
            <a:r>
              <a:rPr kumimoji="1" lang="ja-JP" altLang="en-US" dirty="0" smtClean="0"/>
              <a:t>実験</a:t>
            </a:r>
            <a:r>
              <a:rPr kumimoji="1" lang="ja-JP" altLang="en-US" dirty="0"/>
              <a:t>の</a:t>
            </a:r>
            <a:r>
              <a:rPr kumimoji="1" lang="ja-JP" altLang="en-US" dirty="0" smtClean="0"/>
              <a:t>結果</a:t>
            </a:r>
            <a:r>
              <a:rPr kumimoji="1" lang="en-US" altLang="ja-JP" dirty="0" smtClean="0"/>
              <a:t>,</a:t>
            </a:r>
            <a:r>
              <a:rPr kumimoji="1" lang="ja-JP" altLang="en-US" dirty="0" smtClean="0"/>
              <a:t>約</a:t>
            </a:r>
            <a:r>
              <a:rPr kumimoji="1" lang="en-US" altLang="ja-JP" dirty="0" smtClean="0"/>
              <a:t>4</a:t>
            </a:r>
            <a:r>
              <a:rPr kumimoji="1" lang="ja-JP" altLang="en-US" dirty="0" smtClean="0"/>
              <a:t>分の</a:t>
            </a:r>
            <a:r>
              <a:rPr kumimoji="1" lang="en-US" altLang="ja-JP" dirty="0" smtClean="0"/>
              <a:t>1</a:t>
            </a:r>
            <a:r>
              <a:rPr kumimoji="1" lang="ja-JP" altLang="en-US" dirty="0" smtClean="0"/>
              <a:t>のクローンで集約が容易なことがわかった</a:t>
            </a:r>
            <a:endParaRPr kumimoji="1" lang="ja-JP" altLang="en-US" dirty="0"/>
          </a:p>
        </p:txBody>
      </p:sp>
    </p:spTree>
    <p:extLst>
      <p:ext uri="{BB962C8B-B14F-4D97-AF65-F5344CB8AC3E}">
        <p14:creationId xmlns="" xmlns:p14="http://schemas.microsoft.com/office/powerpoint/2010/main" val="28133517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識別子の分類</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23</a:t>
            </a:fld>
            <a:endParaRPr kumimoji="1" lang="ja-JP" altLang="en-US"/>
          </a:p>
        </p:txBody>
      </p:sp>
      <p:sp>
        <p:nvSpPr>
          <p:cNvPr id="4" name="コンテンツ プレースホルダー 3"/>
          <p:cNvSpPr>
            <a:spLocks noGrp="1"/>
          </p:cNvSpPr>
          <p:nvPr>
            <p:ph sz="quarter" idx="1"/>
          </p:nvPr>
        </p:nvSpPr>
        <p:spPr/>
        <p:txBody>
          <a:bodyPr/>
          <a:lstStyle/>
          <a:p>
            <a:r>
              <a:rPr kumimoji="1" lang="ja-JP" altLang="en-US" dirty="0" smtClean="0"/>
              <a:t>今回識別子を以下のように分類した。</a:t>
            </a:r>
            <a:endParaRPr kumimoji="1" lang="en-US" altLang="ja-JP" dirty="0" smtClean="0"/>
          </a:p>
          <a:p>
            <a:pPr lvl="1"/>
            <a:r>
              <a:rPr lang="ja-JP" altLang="en-US" dirty="0" smtClean="0"/>
              <a:t>変数</a:t>
            </a:r>
            <a:endParaRPr lang="en-US" altLang="ja-JP" dirty="0" smtClean="0"/>
          </a:p>
          <a:p>
            <a:pPr lvl="1"/>
            <a:r>
              <a:rPr kumimoji="1" lang="ja-JP" altLang="en-US" dirty="0" smtClean="0"/>
              <a:t>メソッド</a:t>
            </a:r>
            <a:endParaRPr kumimoji="1" lang="en-US" altLang="ja-JP" dirty="0" smtClean="0"/>
          </a:p>
          <a:p>
            <a:pPr lvl="1"/>
            <a:r>
              <a:rPr lang="ja-JP" altLang="en-US" dirty="0" smtClean="0"/>
              <a:t>型</a:t>
            </a:r>
            <a:endParaRPr lang="en-US" altLang="ja-JP" dirty="0" smtClean="0"/>
          </a:p>
          <a:p>
            <a:pPr lvl="1"/>
            <a:r>
              <a:rPr kumimoji="1" lang="ja-JP" altLang="en-US" dirty="0" smtClean="0"/>
              <a:t>レシーバ</a:t>
            </a:r>
            <a:endParaRPr kumimoji="1" lang="en-US" altLang="ja-JP" dirty="0" smtClean="0"/>
          </a:p>
          <a:p>
            <a:pPr lvl="1"/>
            <a:r>
              <a:rPr lang="ja-JP" altLang="en-US" dirty="0" smtClean="0"/>
              <a:t>リテラル</a:t>
            </a:r>
            <a:endParaRPr lang="en-US" altLang="ja-JP" dirty="0" smtClean="0"/>
          </a:p>
          <a:p>
            <a:pPr lvl="1"/>
            <a:r>
              <a:rPr kumimoji="1" lang="ja-JP" altLang="en-US" dirty="0"/>
              <a:t>その他</a:t>
            </a:r>
            <a:endParaRPr kumimoji="1" lang="en-US" altLang="ja-JP" dirty="0" smtClean="0"/>
          </a:p>
        </p:txBody>
      </p:sp>
    </p:spTree>
    <p:extLst>
      <p:ext uri="{BB962C8B-B14F-4D97-AF65-F5344CB8AC3E}">
        <p14:creationId xmlns="" xmlns:p14="http://schemas.microsoft.com/office/powerpoint/2010/main" val="3010485777"/>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正方形/長方形 5"/>
          <p:cNvSpPr/>
          <p:nvPr/>
        </p:nvSpPr>
        <p:spPr>
          <a:xfrm>
            <a:off x="2550936" y="5230554"/>
            <a:ext cx="3960440" cy="720080"/>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24</a:t>
            </a:fld>
            <a:endParaRPr kumimoji="1" lang="ja-JP" altLang="en-US"/>
          </a:p>
        </p:txBody>
      </p:sp>
      <p:graphicFrame>
        <p:nvGraphicFramePr>
          <p:cNvPr id="7" name="コンテンツ プレースホルダー 6"/>
          <p:cNvGraphicFramePr>
            <a:graphicFrameLocks noGrp="1"/>
          </p:cNvGraphicFramePr>
          <p:nvPr>
            <p:ph sz="quarter" idx="1"/>
            <p:extLst>
              <p:ext uri="{D42A27DB-BD31-4B8C-83A1-F6EECF244321}">
                <p14:modId xmlns="" xmlns:p14="http://schemas.microsoft.com/office/powerpoint/2010/main" val="1001594542"/>
              </p:ext>
            </p:extLst>
          </p:nvPr>
        </p:nvGraphicFramePr>
        <p:xfrm>
          <a:off x="1547664" y="1196752"/>
          <a:ext cx="6172202" cy="2595880"/>
        </p:xfrm>
        <a:graphic>
          <a:graphicData uri="http://schemas.openxmlformats.org/drawingml/2006/table">
            <a:tbl>
              <a:tblPr firstRow="1" bandRow="1">
                <a:tableStyleId>{5C22544A-7EE6-4342-B048-85BDC9FD1C3A}</a:tableStyleId>
              </a:tblPr>
              <a:tblGrid>
                <a:gridCol w="2520280"/>
                <a:gridCol w="1594522"/>
                <a:gridCol w="205740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全体に対する割合</a:t>
                      </a:r>
                      <a:endParaRPr kumimoji="1" lang="ja-JP" altLang="en-US" dirty="0"/>
                    </a:p>
                  </a:txBody>
                  <a:tcPr marL="88487" marR="88487"/>
                </a:tc>
              </a:tr>
              <a:tr h="370840">
                <a:tc>
                  <a:txBody>
                    <a:bodyPr/>
                    <a:lstStyle/>
                    <a:p>
                      <a:r>
                        <a:rPr kumimoji="1" lang="ja-JP" altLang="en-US" dirty="0" smtClean="0"/>
                        <a:t>全体</a:t>
                      </a:r>
                      <a:endParaRPr kumimoji="1" lang="ja-JP" altLang="en-US" dirty="0"/>
                    </a:p>
                  </a:txBody>
                  <a:tcPr marL="88487" marR="88487"/>
                </a:tc>
                <a:tc>
                  <a:txBody>
                    <a:bodyPr/>
                    <a:lstStyle/>
                    <a:p>
                      <a:pPr algn="r"/>
                      <a:r>
                        <a:rPr kumimoji="1" lang="en-US" altLang="ja-JP" dirty="0" smtClean="0"/>
                        <a:t>695484</a:t>
                      </a:r>
                      <a:endParaRPr kumimoji="1" lang="ja-JP" altLang="en-US" dirty="0"/>
                    </a:p>
                  </a:txBody>
                  <a:tcPr marL="88487" marR="88487"/>
                </a:tc>
                <a:tc>
                  <a:txBody>
                    <a:bodyPr/>
                    <a:lstStyle/>
                    <a:p>
                      <a:endParaRPr kumimoji="1" lang="ja-JP" altLang="en-US" dirty="0"/>
                    </a:p>
                  </a:txBody>
                  <a:tcPr marL="88487" marR="88487"/>
                </a:tc>
              </a:tr>
              <a:tr h="370840">
                <a:tc>
                  <a:txBody>
                    <a:bodyPr/>
                    <a:lstStyle/>
                    <a:p>
                      <a:r>
                        <a:rPr kumimoji="1" lang="ja-JP" altLang="en-US" dirty="0" smtClean="0"/>
                        <a:t>変更なし</a:t>
                      </a:r>
                      <a:endParaRPr kumimoji="1" lang="ja-JP" altLang="en-US" dirty="0"/>
                    </a:p>
                  </a:txBody>
                  <a:tcPr marL="88487" marR="88487"/>
                </a:tc>
                <a:tc>
                  <a:txBody>
                    <a:bodyPr/>
                    <a:lstStyle/>
                    <a:p>
                      <a:pPr algn="r"/>
                      <a:r>
                        <a:rPr kumimoji="1" lang="en-US" altLang="ja-JP" dirty="0" smtClean="0"/>
                        <a:t>156284</a:t>
                      </a:r>
                      <a:endParaRPr kumimoji="1" lang="ja-JP" altLang="en-US" dirty="0"/>
                    </a:p>
                  </a:txBody>
                  <a:tcPr marL="88487" marR="88487"/>
                </a:tc>
                <a:tc>
                  <a:txBody>
                    <a:bodyPr/>
                    <a:lstStyle/>
                    <a:p>
                      <a:pPr algn="r"/>
                      <a:r>
                        <a:rPr kumimoji="1" lang="en-US" altLang="ja-JP" dirty="0" smtClean="0"/>
                        <a:t>22.4%</a:t>
                      </a:r>
                      <a:endParaRPr kumimoji="1" lang="ja-JP" altLang="en-US" dirty="0"/>
                    </a:p>
                  </a:txBody>
                  <a:tcPr marL="88487" marR="88487"/>
                </a:tc>
              </a:tr>
              <a:tr h="370840">
                <a:tc>
                  <a:txBody>
                    <a:bodyPr/>
                    <a:lstStyle/>
                    <a:p>
                      <a:r>
                        <a:rPr kumimoji="1" lang="ja-JP" altLang="en-US" dirty="0" smtClean="0"/>
                        <a:t>変数のみ変更</a:t>
                      </a:r>
                      <a:endParaRPr kumimoji="1" lang="ja-JP" altLang="en-US" dirty="0"/>
                    </a:p>
                  </a:txBody>
                  <a:tcPr marL="88487" marR="88487"/>
                </a:tc>
                <a:tc>
                  <a:txBody>
                    <a:bodyPr/>
                    <a:lstStyle/>
                    <a:p>
                      <a:pPr algn="r"/>
                      <a:r>
                        <a:rPr kumimoji="1" lang="en-US" altLang="ja-JP" dirty="0" smtClean="0"/>
                        <a:t>27634</a:t>
                      </a:r>
                      <a:endParaRPr kumimoji="1" lang="ja-JP" altLang="en-US" dirty="0"/>
                    </a:p>
                  </a:txBody>
                  <a:tcPr marL="88487" marR="88487"/>
                </a:tc>
                <a:tc>
                  <a:txBody>
                    <a:bodyPr/>
                    <a:lstStyle/>
                    <a:p>
                      <a:pPr algn="r"/>
                      <a:r>
                        <a:rPr kumimoji="1" lang="en-US" altLang="ja-JP" dirty="0" smtClean="0"/>
                        <a:t>4.0%</a:t>
                      </a:r>
                      <a:endParaRPr kumimoji="1" lang="ja-JP" altLang="en-US" dirty="0"/>
                    </a:p>
                  </a:txBody>
                  <a:tcPr marL="88487" marR="88487"/>
                </a:tc>
              </a:tr>
              <a:tr h="370840">
                <a:tc>
                  <a:txBody>
                    <a:bodyPr/>
                    <a:lstStyle/>
                    <a:p>
                      <a:r>
                        <a:rPr kumimoji="1" lang="ja-JP" altLang="en-US" dirty="0" smtClean="0"/>
                        <a:t>型が変更</a:t>
                      </a:r>
                      <a:endParaRPr kumimoji="1" lang="en-US" altLang="ja-JP" dirty="0" smtClean="0"/>
                    </a:p>
                  </a:txBody>
                  <a:tcPr marL="88487" marR="88487"/>
                </a:tc>
                <a:tc>
                  <a:txBody>
                    <a:bodyPr/>
                    <a:lstStyle/>
                    <a:p>
                      <a:pPr algn="r"/>
                      <a:r>
                        <a:rPr kumimoji="1" lang="en-US" altLang="ja-JP" dirty="0" smtClean="0"/>
                        <a:t>162622</a:t>
                      </a:r>
                      <a:endParaRPr kumimoji="1" lang="ja-JP" altLang="en-US" dirty="0"/>
                    </a:p>
                  </a:txBody>
                  <a:tcPr marL="88487" marR="88487"/>
                </a:tc>
                <a:tc>
                  <a:txBody>
                    <a:bodyPr/>
                    <a:lstStyle/>
                    <a:p>
                      <a:pPr algn="r"/>
                      <a:r>
                        <a:rPr kumimoji="1" lang="en-US" altLang="ja-JP" dirty="0" smtClean="0"/>
                        <a:t>23.4%</a:t>
                      </a:r>
                      <a:endParaRPr kumimoji="1" lang="ja-JP" altLang="en-US" dirty="0"/>
                    </a:p>
                  </a:txBody>
                  <a:tcPr marL="88487" marR="88487"/>
                </a:tc>
              </a:tr>
              <a:tr h="370840">
                <a:tc>
                  <a:txBody>
                    <a:bodyPr/>
                    <a:lstStyle/>
                    <a:p>
                      <a:r>
                        <a:rPr kumimoji="1" lang="ja-JP" altLang="en-US" dirty="0" smtClean="0"/>
                        <a:t>メソッドが変更</a:t>
                      </a:r>
                      <a:endParaRPr kumimoji="1" lang="en-US" altLang="ja-JP" dirty="0" smtClean="0"/>
                    </a:p>
                  </a:txBody>
                  <a:tcPr marL="88487" marR="88487"/>
                </a:tc>
                <a:tc>
                  <a:txBody>
                    <a:bodyPr/>
                    <a:lstStyle/>
                    <a:p>
                      <a:pPr algn="r"/>
                      <a:r>
                        <a:rPr kumimoji="1" lang="en-US" altLang="ja-JP" dirty="0" smtClean="0"/>
                        <a:t>288419</a:t>
                      </a:r>
                      <a:endParaRPr kumimoji="1" lang="ja-JP" altLang="en-US" dirty="0"/>
                    </a:p>
                  </a:txBody>
                  <a:tcPr marL="88487" marR="88487"/>
                </a:tc>
                <a:tc>
                  <a:txBody>
                    <a:bodyPr/>
                    <a:lstStyle/>
                    <a:p>
                      <a:pPr algn="r"/>
                      <a:r>
                        <a:rPr kumimoji="1" lang="en-US" altLang="ja-JP" dirty="0" smtClean="0"/>
                        <a:t>41.5%</a:t>
                      </a:r>
                      <a:endParaRPr kumimoji="1" lang="ja-JP" altLang="en-US" dirty="0"/>
                    </a:p>
                  </a:txBody>
                  <a:tcPr marL="88487" marR="88487"/>
                </a:tc>
              </a:tr>
              <a:tr h="370840">
                <a:tc>
                  <a:txBody>
                    <a:bodyPr/>
                    <a:lstStyle/>
                    <a:p>
                      <a:r>
                        <a:rPr kumimoji="1" lang="ja-JP" altLang="en-US" dirty="0" smtClean="0"/>
                        <a:t>型またはメソッドが変更</a:t>
                      </a:r>
                      <a:endParaRPr kumimoji="1" lang="en-US" altLang="ja-JP" dirty="0" smtClean="0"/>
                    </a:p>
                  </a:txBody>
                  <a:tcPr marL="88487" marR="88487"/>
                </a:tc>
                <a:tc>
                  <a:txBody>
                    <a:bodyPr/>
                    <a:lstStyle/>
                    <a:p>
                      <a:pPr algn="r"/>
                      <a:r>
                        <a:rPr kumimoji="1" lang="en-US" altLang="ja-JP" dirty="0" smtClean="0"/>
                        <a:t>364005</a:t>
                      </a:r>
                      <a:endParaRPr kumimoji="1" lang="ja-JP" altLang="en-US" dirty="0"/>
                    </a:p>
                  </a:txBody>
                  <a:tcPr marL="88487" marR="88487"/>
                </a:tc>
                <a:tc>
                  <a:txBody>
                    <a:bodyPr/>
                    <a:lstStyle/>
                    <a:p>
                      <a:pPr algn="r"/>
                      <a:r>
                        <a:rPr kumimoji="1" lang="en-US" altLang="ja-JP" dirty="0" smtClean="0"/>
                        <a:t>52.4%</a:t>
                      </a:r>
                      <a:endParaRPr kumimoji="1" lang="ja-JP" altLang="en-US" dirty="0"/>
                    </a:p>
                  </a:txBody>
                  <a:tcPr marL="88487" marR="88487"/>
                </a:tc>
              </a:tr>
            </a:tbl>
          </a:graphicData>
        </a:graphic>
      </p:graphicFrame>
      <p:graphicFrame>
        <p:nvGraphicFramePr>
          <p:cNvPr id="4" name="表 3"/>
          <p:cNvGraphicFramePr>
            <a:graphicFrameLocks noGrp="1"/>
          </p:cNvGraphicFramePr>
          <p:nvPr>
            <p:extLst>
              <p:ext uri="{D42A27DB-BD31-4B8C-83A1-F6EECF244321}">
                <p14:modId xmlns="" xmlns:p14="http://schemas.microsoft.com/office/powerpoint/2010/main" val="3005083925"/>
              </p:ext>
            </p:extLst>
          </p:nvPr>
        </p:nvGraphicFramePr>
        <p:xfrm>
          <a:off x="1403648" y="4365104"/>
          <a:ext cx="6552729" cy="741680"/>
        </p:xfrm>
        <a:graphic>
          <a:graphicData uri="http://schemas.openxmlformats.org/drawingml/2006/table">
            <a:tbl>
              <a:tblPr firstRow="1" bandRow="1">
                <a:tableStyleId>{5C22544A-7EE6-4342-B048-85BDC9FD1C3A}</a:tableStyleId>
              </a:tblPr>
              <a:tblGrid>
                <a:gridCol w="1656185"/>
                <a:gridCol w="2880320"/>
                <a:gridCol w="2016224"/>
              </a:tblGrid>
              <a:tr h="370840">
                <a:tc>
                  <a:txBody>
                    <a:bodyPr/>
                    <a:lstStyle/>
                    <a:p>
                      <a:r>
                        <a:rPr kumimoji="1" lang="ja-JP" altLang="en-US" dirty="0" smtClean="0"/>
                        <a:t>分類</a:t>
                      </a:r>
                      <a:endParaRPr kumimoji="1" lang="ja-JP" altLang="en-US" dirty="0"/>
                    </a:p>
                  </a:txBody>
                  <a:tcPr/>
                </a:tc>
                <a:tc>
                  <a:txBody>
                    <a:bodyPr/>
                    <a:lstStyle/>
                    <a:p>
                      <a:r>
                        <a:rPr kumimoji="1" lang="ja-JP" altLang="en-US" dirty="0" smtClean="0"/>
                        <a:t>全ての識別子が</a:t>
                      </a:r>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en-US" altLang="ja-JP" dirty="0" smtClean="0"/>
                        <a:t>N</a:t>
                      </a:r>
                      <a:r>
                        <a:rPr kumimoji="1" lang="ja-JP" altLang="en-US" dirty="0" smtClean="0"/>
                        <a:t>対</a:t>
                      </a:r>
                      <a:r>
                        <a:rPr kumimoji="1" lang="en-US" altLang="ja-JP" dirty="0" smtClean="0"/>
                        <a:t>N</a:t>
                      </a:r>
                      <a:r>
                        <a:rPr kumimoji="1" lang="ja-JP" altLang="en-US" dirty="0" smtClean="0"/>
                        <a:t>対応を含む</a:t>
                      </a:r>
                      <a:endParaRPr kumimoji="1" lang="ja-JP" altLang="en-US" dirty="0"/>
                    </a:p>
                  </a:txBody>
                  <a:tcPr/>
                </a:tc>
              </a:tr>
              <a:tr h="370840">
                <a:tc>
                  <a:txBody>
                    <a:bodyPr/>
                    <a:lstStyle/>
                    <a:p>
                      <a:r>
                        <a:rPr kumimoji="1" lang="ja-JP" altLang="en-US" dirty="0" smtClean="0"/>
                        <a:t>変数のみ変更</a:t>
                      </a:r>
                      <a:endParaRPr kumimoji="1" lang="ja-JP" altLang="en-US" dirty="0"/>
                    </a:p>
                  </a:txBody>
                  <a:tcPr/>
                </a:tc>
                <a:tc>
                  <a:txBody>
                    <a:bodyPr/>
                    <a:lstStyle/>
                    <a:p>
                      <a:r>
                        <a:rPr kumimoji="1" lang="en-US" altLang="ja-JP" dirty="0" smtClean="0"/>
                        <a:t>91.2%</a:t>
                      </a:r>
                      <a:endParaRPr kumimoji="1" lang="ja-JP" altLang="en-US" dirty="0"/>
                    </a:p>
                  </a:txBody>
                  <a:tcPr/>
                </a:tc>
                <a:tc>
                  <a:txBody>
                    <a:bodyPr/>
                    <a:lstStyle/>
                    <a:p>
                      <a:r>
                        <a:rPr kumimoji="1" lang="en-US" altLang="ja-JP" dirty="0" smtClean="0"/>
                        <a:t>8.8%</a:t>
                      </a:r>
                      <a:endParaRPr kumimoji="1" lang="ja-JP" altLang="en-US" dirty="0"/>
                    </a:p>
                  </a:txBody>
                  <a:tcPr/>
                </a:tc>
              </a:tr>
            </a:tbl>
          </a:graphicData>
        </a:graphic>
      </p:graphicFrame>
      <p:sp>
        <p:nvSpPr>
          <p:cNvPr id="5" name="テキスト ボックス 4"/>
          <p:cNvSpPr txBox="1"/>
          <p:nvPr/>
        </p:nvSpPr>
        <p:spPr>
          <a:xfrm>
            <a:off x="2627784" y="5266074"/>
            <a:ext cx="3888432" cy="646331"/>
          </a:xfrm>
          <a:prstGeom prst="rect">
            <a:avLst/>
          </a:prstGeom>
          <a:noFill/>
        </p:spPr>
        <p:txBody>
          <a:bodyPr wrap="square" rtlCol="0">
            <a:spAutoFit/>
          </a:bodyPr>
          <a:lstStyle/>
          <a:p>
            <a:r>
              <a:rPr lang="ja-JP" altLang="en-US" dirty="0"/>
              <a:t>集約の期待</a:t>
            </a:r>
            <a:r>
              <a:rPr lang="ja-JP" altLang="en-US" dirty="0" smtClean="0"/>
              <a:t>できるクローン</a:t>
            </a:r>
            <a:r>
              <a:rPr lang="ja-JP" altLang="en-US" dirty="0"/>
              <a:t>・・</a:t>
            </a:r>
            <a:r>
              <a:rPr lang="ja-JP" altLang="en-US" dirty="0" smtClean="0"/>
              <a:t>・　</a:t>
            </a:r>
            <a:r>
              <a:rPr lang="en-US" altLang="ja-JP" dirty="0" smtClean="0"/>
              <a:t>26.0%</a:t>
            </a:r>
          </a:p>
          <a:p>
            <a:r>
              <a:rPr kumimoji="1" lang="ja-JP" altLang="en-US" dirty="0"/>
              <a:t>集約の</a:t>
            </a:r>
            <a:r>
              <a:rPr kumimoji="1" lang="ja-JP" altLang="en-US" dirty="0" smtClean="0"/>
              <a:t>難しいクローン　　　・・・　</a:t>
            </a:r>
            <a:r>
              <a:rPr kumimoji="1" lang="en-US" altLang="ja-JP" dirty="0" smtClean="0"/>
              <a:t>52.4%</a:t>
            </a:r>
            <a:endParaRPr kumimoji="1" lang="ja-JP" altLang="en-US" dirty="0"/>
          </a:p>
        </p:txBody>
      </p:sp>
    </p:spTree>
    <p:extLst>
      <p:ext uri="{BB962C8B-B14F-4D97-AF65-F5344CB8AC3E}">
        <p14:creationId xmlns="" xmlns:p14="http://schemas.microsoft.com/office/powerpoint/2010/main" val="2599461335"/>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25</a:t>
            </a:fld>
            <a:endParaRPr kumimoji="1" lang="ja-JP" altLang="en-US"/>
          </a:p>
        </p:txBody>
      </p:sp>
      <p:sp>
        <p:nvSpPr>
          <p:cNvPr id="4" name="コンテンツ プレースホルダ 3"/>
          <p:cNvSpPr>
            <a:spLocks noGrp="1"/>
          </p:cNvSpPr>
          <p:nvPr>
            <p:ph sz="quarter" idx="1"/>
          </p:nvPr>
        </p:nvSpPr>
        <p:spPr/>
        <p:txBody>
          <a:bodyPr>
            <a:normAutofit/>
          </a:bodyPr>
          <a:lstStyle/>
          <a:p>
            <a:r>
              <a:rPr lang="ja-JP" altLang="en-US" dirty="0" smtClean="0"/>
              <a:t>識別子名の変更なしのクローンが全体の</a:t>
            </a:r>
            <a:r>
              <a:rPr lang="en-US" altLang="ja-JP" dirty="0" smtClean="0"/>
              <a:t>22.4%</a:t>
            </a:r>
            <a:r>
              <a:rPr lang="ja-JP" altLang="en-US" dirty="0" err="1" smtClean="0"/>
              <a:t>、</a:t>
            </a:r>
            <a:r>
              <a:rPr kumimoji="1" lang="ja-JP" altLang="en-US" dirty="0" smtClean="0"/>
              <a:t>変数名のみ変更されているクローンが 全体の</a:t>
            </a:r>
            <a:r>
              <a:rPr kumimoji="1" lang="en-US" altLang="ja-JP" dirty="0" smtClean="0"/>
              <a:t> 4%</a:t>
            </a:r>
            <a:r>
              <a:rPr kumimoji="1" lang="ja-JP" altLang="en-US" dirty="0" smtClean="0"/>
              <a:t>でそのうち</a:t>
            </a:r>
            <a:r>
              <a:rPr lang="en-US" altLang="ja-JP" dirty="0"/>
              <a:t>86</a:t>
            </a:r>
            <a:r>
              <a:rPr kumimoji="1" lang="en-US" altLang="ja-JP" dirty="0" smtClean="0"/>
              <a:t>%</a:t>
            </a:r>
            <a:r>
              <a:rPr kumimoji="1" lang="ja-JP" altLang="en-US" dirty="0" smtClean="0"/>
              <a:t>が</a:t>
            </a:r>
            <a:r>
              <a:rPr kumimoji="1" lang="en-US" altLang="ja-JP" dirty="0" smtClean="0"/>
              <a:t>1</a:t>
            </a:r>
            <a:r>
              <a:rPr kumimoji="1" lang="ja-JP" altLang="en-US" dirty="0" smtClean="0"/>
              <a:t>対</a:t>
            </a:r>
            <a:r>
              <a:rPr kumimoji="1" lang="en-US" altLang="ja-JP" dirty="0" smtClean="0"/>
              <a:t>1</a:t>
            </a:r>
            <a:r>
              <a:rPr kumimoji="1" lang="ja-JP" altLang="en-US" dirty="0" smtClean="0"/>
              <a:t>対応の変更であった</a:t>
            </a:r>
            <a:endParaRPr kumimoji="1" lang="en-US" altLang="ja-JP" dirty="0" smtClean="0"/>
          </a:p>
          <a:p>
            <a:pPr lvl="1"/>
            <a:r>
              <a:rPr lang="ja-JP" altLang="en-US" dirty="0" smtClean="0"/>
              <a:t>集約の期待されるクローン</a:t>
            </a:r>
            <a:endParaRPr lang="en-US" altLang="ja-JP" dirty="0" smtClean="0"/>
          </a:p>
          <a:p>
            <a:endParaRPr kumimoji="1" lang="en-US" altLang="ja-JP" dirty="0" smtClean="0"/>
          </a:p>
          <a:p>
            <a:r>
              <a:rPr lang="ja-JP" altLang="en-US" dirty="0" smtClean="0"/>
              <a:t>型またはメソッド名の変更されたクローンは全体の</a:t>
            </a:r>
            <a:r>
              <a:rPr lang="en-US" altLang="ja-JP" dirty="0" smtClean="0"/>
              <a:t>52.3%</a:t>
            </a:r>
            <a:r>
              <a:rPr lang="ja-JP" altLang="en-US" dirty="0" smtClean="0"/>
              <a:t>であった</a:t>
            </a:r>
            <a:endParaRPr lang="en-US" altLang="ja-JP" dirty="0" smtClean="0"/>
          </a:p>
          <a:p>
            <a:pPr lvl="1"/>
            <a:r>
              <a:rPr kumimoji="1" lang="ja-JP" altLang="en-US" dirty="0" smtClean="0"/>
              <a:t>集約の難しいクローン</a:t>
            </a:r>
            <a:endParaRPr kumimoji="1" lang="ja-JP" altLang="en-US" dirty="0"/>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スライド番号プレースホルダ 2"/>
          <p:cNvSpPr>
            <a:spLocks noGrp="1"/>
          </p:cNvSpPr>
          <p:nvPr>
            <p:ph type="sldNum" sz="quarter" idx="12"/>
          </p:nvPr>
        </p:nvSpPr>
        <p:spPr>
          <a:xfrm>
            <a:off x="4330824" y="1043459"/>
            <a:ext cx="457200" cy="441325"/>
          </a:xfrm>
        </p:spPr>
        <p:txBody>
          <a:bodyPr/>
          <a:lstStyle/>
          <a:p>
            <a:fld id="{F81A0F36-08C2-48D1-B66F-990A663397CD}" type="slidenum">
              <a:rPr kumimoji="1" lang="ja-JP" altLang="en-US" smtClean="0"/>
              <a:pPr/>
              <a:t>26</a:t>
            </a:fld>
            <a:endParaRPr kumimoji="1" lang="ja-JP" altLang="en-US" dirty="0"/>
          </a:p>
        </p:txBody>
      </p:sp>
      <p:sp>
        <p:nvSpPr>
          <p:cNvPr id="4" name="コンテンツ プレースホルダ 3"/>
          <p:cNvSpPr>
            <a:spLocks noGrp="1"/>
          </p:cNvSpPr>
          <p:nvPr>
            <p:ph sz="quarter" idx="1"/>
          </p:nvPr>
        </p:nvSpPr>
        <p:spPr/>
        <p:txBody>
          <a:bodyPr>
            <a:normAutofit/>
          </a:bodyPr>
          <a:lstStyle/>
          <a:p>
            <a:r>
              <a:rPr lang="ja-JP" altLang="en-US" dirty="0" smtClean="0"/>
              <a:t>全クローンのうち約</a:t>
            </a:r>
            <a:r>
              <a:rPr lang="en-US" altLang="ja-JP" dirty="0" smtClean="0"/>
              <a:t>4</a:t>
            </a:r>
            <a:r>
              <a:rPr lang="ja-JP" altLang="en-US" dirty="0" smtClean="0"/>
              <a:t>分の</a:t>
            </a:r>
            <a:r>
              <a:rPr lang="en-US" altLang="ja-JP" dirty="0" smtClean="0"/>
              <a:t>1</a:t>
            </a:r>
            <a:r>
              <a:rPr lang="ja-JP" altLang="en-US" dirty="0" smtClean="0"/>
              <a:t>で集約が期待できることがわかった。</a:t>
            </a:r>
            <a:endParaRPr lang="en-US" altLang="ja-JP" dirty="0" smtClean="0"/>
          </a:p>
          <a:p>
            <a:pPr>
              <a:buNone/>
            </a:pPr>
            <a:endParaRPr lang="en-US" altLang="ja-JP" dirty="0" smtClean="0"/>
          </a:p>
          <a:p>
            <a:r>
              <a:rPr kumimoji="1" lang="ja-JP" altLang="en-US" dirty="0" smtClean="0"/>
              <a:t>提案されているコードクローンのリファクタリング手法は十分有用であると言える。</a:t>
            </a:r>
            <a:endParaRPr kumimoji="1" lang="en-US" altLang="ja-JP" dirty="0" smtClean="0"/>
          </a:p>
          <a:p>
            <a:endParaRPr lang="en-US" altLang="ja-JP" dirty="0" smtClean="0"/>
          </a:p>
          <a:p>
            <a:r>
              <a:rPr lang="ja-JP" altLang="en-US" dirty="0" smtClean="0"/>
              <a:t>しかし、集約可能でも実際には行うべきでないケースも存在することに留意しなければならない。</a:t>
            </a:r>
            <a:endParaRPr kumimoji="1" lang="ja-JP" altLang="en-US" dirty="0"/>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例）識別子の対応関係</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27</a:t>
            </a:fld>
            <a:endParaRPr kumimoji="1" lang="ja-JP" altLang="en-US"/>
          </a:p>
        </p:txBody>
      </p:sp>
      <p:sp>
        <p:nvSpPr>
          <p:cNvPr id="4" name="コンテンツ プレースホルダ 3"/>
          <p:cNvSpPr>
            <a:spLocks noGrp="1"/>
          </p:cNvSpPr>
          <p:nvPr>
            <p:ph sz="quarter" idx="1"/>
          </p:nvPr>
        </p:nvSpPr>
        <p:spPr/>
        <p:txBody>
          <a:bodyPr/>
          <a:lstStyle/>
          <a:p>
            <a:pPr>
              <a:buNone/>
            </a:pPr>
            <a:endParaRPr kumimoji="1" lang="ja-JP" altLang="en-US" dirty="0"/>
          </a:p>
        </p:txBody>
      </p:sp>
      <p:sp>
        <p:nvSpPr>
          <p:cNvPr id="5" name="メモ 4"/>
          <p:cNvSpPr/>
          <p:nvPr/>
        </p:nvSpPr>
        <p:spPr>
          <a:xfrm>
            <a:off x="1835696" y="1556792"/>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07904" y="1556792"/>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5580112" y="1556792"/>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1835696" y="3140968"/>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3707904" y="3140968"/>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5580112" y="3140968"/>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メモ 11"/>
          <p:cNvSpPr/>
          <p:nvPr/>
        </p:nvSpPr>
        <p:spPr>
          <a:xfrm>
            <a:off x="1835696" y="4725144"/>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メモ 12"/>
          <p:cNvSpPr/>
          <p:nvPr/>
        </p:nvSpPr>
        <p:spPr>
          <a:xfrm>
            <a:off x="3707904" y="4725144"/>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メモ 13"/>
          <p:cNvSpPr/>
          <p:nvPr/>
        </p:nvSpPr>
        <p:spPr>
          <a:xfrm>
            <a:off x="5580112" y="4725144"/>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p:cNvCxnSpPr/>
          <p:nvPr/>
        </p:nvCxnSpPr>
        <p:spPr>
          <a:xfrm>
            <a:off x="611560" y="2924944"/>
            <a:ext cx="784887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683568" y="4509120"/>
            <a:ext cx="784887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1907704" y="1628800"/>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20" name="テキスト ボックス 19"/>
          <p:cNvSpPr txBox="1"/>
          <p:nvPr/>
        </p:nvSpPr>
        <p:spPr>
          <a:xfrm>
            <a:off x="3779912" y="1628800"/>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21" name="テキスト ボックス 20"/>
          <p:cNvSpPr txBox="1"/>
          <p:nvPr/>
        </p:nvSpPr>
        <p:spPr>
          <a:xfrm>
            <a:off x="5652120" y="1628800"/>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22" name="円/楕円 21"/>
          <p:cNvSpPr/>
          <p:nvPr/>
        </p:nvSpPr>
        <p:spPr>
          <a:xfrm>
            <a:off x="611560" y="1916832"/>
            <a:ext cx="1008112" cy="432048"/>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755576" y="1988840"/>
            <a:ext cx="792088" cy="261610"/>
          </a:xfrm>
          <a:prstGeom prst="rect">
            <a:avLst/>
          </a:prstGeom>
          <a:noFill/>
        </p:spPr>
        <p:txBody>
          <a:bodyPr wrap="square" rtlCol="0">
            <a:spAutoFit/>
          </a:bodyPr>
          <a:lstStyle/>
          <a:p>
            <a:r>
              <a:rPr lang="ja-JP" altLang="en-US" sz="1100" dirty="0" smtClean="0"/>
              <a:t>変更なし</a:t>
            </a:r>
            <a:endParaRPr kumimoji="1" lang="ja-JP" altLang="en-US" sz="1100" dirty="0"/>
          </a:p>
        </p:txBody>
      </p:sp>
      <p:sp>
        <p:nvSpPr>
          <p:cNvPr id="24" name="円/楕円 23"/>
          <p:cNvSpPr/>
          <p:nvPr/>
        </p:nvSpPr>
        <p:spPr>
          <a:xfrm>
            <a:off x="611560" y="3429000"/>
            <a:ext cx="1008112" cy="432048"/>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55576" y="3501008"/>
            <a:ext cx="792088" cy="261610"/>
          </a:xfrm>
          <a:prstGeom prst="rect">
            <a:avLst/>
          </a:prstGeom>
          <a:noFill/>
        </p:spPr>
        <p:txBody>
          <a:bodyPr wrap="square" rtlCol="0">
            <a:spAutoFit/>
          </a:bodyPr>
          <a:lstStyle/>
          <a:p>
            <a:r>
              <a:rPr kumimoji="1" lang="en-US" altLang="ja-JP" sz="1100" dirty="0" smtClean="0"/>
              <a:t>1</a:t>
            </a:r>
            <a:r>
              <a:rPr kumimoji="1" lang="ja-JP" altLang="en-US" sz="1100" dirty="0" smtClean="0"/>
              <a:t>対</a:t>
            </a:r>
            <a:r>
              <a:rPr kumimoji="1" lang="en-US" altLang="ja-JP" sz="1100" dirty="0" smtClean="0"/>
              <a:t>1</a:t>
            </a:r>
            <a:r>
              <a:rPr kumimoji="1" lang="ja-JP" altLang="en-US" sz="1100" dirty="0" smtClean="0"/>
              <a:t>対応</a:t>
            </a:r>
            <a:endParaRPr kumimoji="1" lang="ja-JP" altLang="en-US" sz="1100" dirty="0"/>
          </a:p>
        </p:txBody>
      </p:sp>
      <p:cxnSp>
        <p:nvCxnSpPr>
          <p:cNvPr id="28" name="直線矢印コネクタ 27"/>
          <p:cNvCxnSpPr/>
          <p:nvPr/>
        </p:nvCxnSpPr>
        <p:spPr>
          <a:xfrm>
            <a:off x="2843808" y="2132856"/>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4716016" y="2132856"/>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1907704" y="3212976"/>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32" name="テキスト ボックス 31"/>
          <p:cNvSpPr txBox="1"/>
          <p:nvPr/>
        </p:nvSpPr>
        <p:spPr>
          <a:xfrm>
            <a:off x="3779912" y="3212976"/>
            <a:ext cx="720080" cy="1107996"/>
          </a:xfrm>
          <a:prstGeom prst="rect">
            <a:avLst/>
          </a:prstGeom>
          <a:noFill/>
        </p:spPr>
        <p:txBody>
          <a:bodyPr wrap="square" rtlCol="0">
            <a:spAutoFit/>
          </a:bodyPr>
          <a:lstStyle/>
          <a:p>
            <a:r>
              <a:rPr lang="en-US" altLang="ja-JP" sz="1100" dirty="0" smtClean="0"/>
              <a:t>d=1;</a:t>
            </a:r>
          </a:p>
          <a:p>
            <a:r>
              <a:rPr lang="en-US" altLang="ja-JP" sz="1100" dirty="0" smtClean="0"/>
              <a:t>e=e+1;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d=f;</a:t>
            </a:r>
          </a:p>
        </p:txBody>
      </p:sp>
      <p:sp>
        <p:nvSpPr>
          <p:cNvPr id="33" name="テキスト ボックス 32"/>
          <p:cNvSpPr txBox="1"/>
          <p:nvPr/>
        </p:nvSpPr>
        <p:spPr>
          <a:xfrm>
            <a:off x="5652120" y="3212976"/>
            <a:ext cx="720080" cy="1107996"/>
          </a:xfrm>
          <a:prstGeom prst="rect">
            <a:avLst/>
          </a:prstGeom>
          <a:noFill/>
        </p:spPr>
        <p:txBody>
          <a:bodyPr wrap="square" rtlCol="0">
            <a:spAutoFit/>
          </a:bodyPr>
          <a:lstStyle/>
          <a:p>
            <a:r>
              <a:rPr lang="en-US" altLang="ja-JP" sz="1100" dirty="0" smtClean="0"/>
              <a:t>g=1;</a:t>
            </a:r>
          </a:p>
          <a:p>
            <a:r>
              <a:rPr lang="en-US" altLang="ja-JP" sz="1100" dirty="0" smtClean="0"/>
              <a:t>h=h+1;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g=</a:t>
            </a:r>
            <a:r>
              <a:rPr lang="en-US" altLang="ja-JP" sz="1100" dirty="0" err="1" smtClean="0"/>
              <a:t>i</a:t>
            </a:r>
            <a:r>
              <a:rPr lang="en-US" altLang="ja-JP" sz="1100" dirty="0" smtClean="0"/>
              <a:t>;</a:t>
            </a:r>
          </a:p>
        </p:txBody>
      </p:sp>
      <p:cxnSp>
        <p:nvCxnSpPr>
          <p:cNvPr id="34" name="直線矢印コネクタ 33"/>
          <p:cNvCxnSpPr/>
          <p:nvPr/>
        </p:nvCxnSpPr>
        <p:spPr>
          <a:xfrm>
            <a:off x="2843808" y="3717032"/>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4716016" y="3717032"/>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a:xfrm>
            <a:off x="6804248" y="3068960"/>
            <a:ext cx="1728192" cy="792088"/>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6660232" y="3140968"/>
            <a:ext cx="1872208" cy="646331"/>
          </a:xfrm>
          <a:prstGeom prst="rect">
            <a:avLst/>
          </a:prstGeom>
          <a:noFill/>
        </p:spPr>
        <p:txBody>
          <a:bodyPr wrap="square" rtlCol="0">
            <a:spAutoFit/>
          </a:bodyPr>
          <a:lstStyle/>
          <a:p>
            <a:r>
              <a:rPr kumimoji="1" lang="en-US" altLang="ja-JP" sz="1200" dirty="0" smtClean="0"/>
              <a:t>      a  </a:t>
            </a:r>
            <a:r>
              <a:rPr kumimoji="1" lang="ja-JP" altLang="en-US" sz="1200" dirty="0" smtClean="0"/>
              <a:t>⇔</a:t>
            </a:r>
            <a:r>
              <a:rPr kumimoji="1" lang="en-US" altLang="ja-JP" sz="1200" dirty="0" smtClean="0"/>
              <a:t>d </a:t>
            </a:r>
            <a:r>
              <a:rPr kumimoji="1" lang="ja-JP" altLang="en-US" sz="1200" dirty="0" smtClean="0"/>
              <a:t>⇔ </a:t>
            </a:r>
            <a:r>
              <a:rPr lang="en-US" altLang="ja-JP" sz="1200" dirty="0" err="1" smtClean="0"/>
              <a:t>g</a:t>
            </a:r>
            <a:endParaRPr kumimoji="1" lang="en-US" altLang="ja-JP" sz="1200" dirty="0" smtClean="0"/>
          </a:p>
          <a:p>
            <a:r>
              <a:rPr lang="en-US" altLang="ja-JP" sz="1200" dirty="0" smtClean="0"/>
              <a:t>      b  </a:t>
            </a:r>
            <a:r>
              <a:rPr lang="ja-JP" altLang="en-US" sz="1200" dirty="0" smtClean="0"/>
              <a:t>⇔</a:t>
            </a:r>
            <a:r>
              <a:rPr lang="en-US" altLang="ja-JP" sz="1200" dirty="0" smtClean="0"/>
              <a:t>e </a:t>
            </a:r>
            <a:r>
              <a:rPr lang="ja-JP" altLang="en-US" sz="1200" dirty="0" smtClean="0"/>
              <a:t>⇔ ｈ 　　 と対応</a:t>
            </a:r>
            <a:endParaRPr lang="en-US" altLang="ja-JP" sz="1200" dirty="0" smtClean="0"/>
          </a:p>
          <a:p>
            <a:r>
              <a:rPr kumimoji="1" lang="en-US" altLang="ja-JP" sz="1200" dirty="0" smtClean="0"/>
              <a:t>      </a:t>
            </a:r>
            <a:r>
              <a:rPr lang="en-US" altLang="ja-JP" sz="1200" dirty="0" smtClean="0"/>
              <a:t>c  </a:t>
            </a:r>
            <a:r>
              <a:rPr lang="ja-JP" altLang="en-US" sz="1200" dirty="0" smtClean="0"/>
              <a:t>⇔</a:t>
            </a:r>
            <a:r>
              <a:rPr lang="en-US" altLang="ja-JP" sz="1200" dirty="0" smtClean="0"/>
              <a:t>f </a:t>
            </a:r>
            <a:r>
              <a:rPr lang="ja-JP" altLang="en-US" sz="1200" dirty="0" smtClean="0"/>
              <a:t>⇔ </a:t>
            </a:r>
            <a:r>
              <a:rPr lang="en-US" altLang="ja-JP" sz="1200" dirty="0" err="1" smtClean="0"/>
              <a:t>i</a:t>
            </a:r>
            <a:endParaRPr kumimoji="1" lang="ja-JP" altLang="en-US" sz="1200" dirty="0"/>
          </a:p>
        </p:txBody>
      </p:sp>
      <p:sp>
        <p:nvSpPr>
          <p:cNvPr id="38" name="円/楕円 37"/>
          <p:cNvSpPr/>
          <p:nvPr/>
        </p:nvSpPr>
        <p:spPr>
          <a:xfrm>
            <a:off x="611560" y="5085184"/>
            <a:ext cx="1008112" cy="432048"/>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698238" y="5157192"/>
            <a:ext cx="864096" cy="261610"/>
          </a:xfrm>
          <a:prstGeom prst="rect">
            <a:avLst/>
          </a:prstGeom>
          <a:noFill/>
        </p:spPr>
        <p:txBody>
          <a:bodyPr wrap="square" rtlCol="0">
            <a:spAutoFit/>
          </a:bodyPr>
          <a:lstStyle/>
          <a:p>
            <a:r>
              <a:rPr kumimoji="1" lang="en-US" altLang="ja-JP" sz="1100" dirty="0" smtClean="0"/>
              <a:t>N</a:t>
            </a:r>
            <a:r>
              <a:rPr kumimoji="1" lang="ja-JP" altLang="en-US" sz="1100" dirty="0" smtClean="0"/>
              <a:t>対</a:t>
            </a:r>
            <a:r>
              <a:rPr kumimoji="1" lang="en-US" altLang="ja-JP" sz="1100" dirty="0" smtClean="0"/>
              <a:t>N</a:t>
            </a:r>
            <a:r>
              <a:rPr kumimoji="1" lang="ja-JP" altLang="en-US" sz="1100" dirty="0" smtClean="0"/>
              <a:t>対応</a:t>
            </a:r>
            <a:endParaRPr kumimoji="1" lang="ja-JP" altLang="en-US" sz="1100" dirty="0"/>
          </a:p>
        </p:txBody>
      </p:sp>
      <p:sp>
        <p:nvSpPr>
          <p:cNvPr id="40" name="テキスト ボックス 39"/>
          <p:cNvSpPr txBox="1"/>
          <p:nvPr/>
        </p:nvSpPr>
        <p:spPr>
          <a:xfrm>
            <a:off x="1907704" y="4797152"/>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41" name="テキスト ボックス 40"/>
          <p:cNvSpPr txBox="1"/>
          <p:nvPr/>
        </p:nvSpPr>
        <p:spPr>
          <a:xfrm>
            <a:off x="3779912" y="4797152"/>
            <a:ext cx="720080" cy="1107996"/>
          </a:xfrm>
          <a:prstGeom prst="rect">
            <a:avLst/>
          </a:prstGeom>
          <a:noFill/>
        </p:spPr>
        <p:txBody>
          <a:bodyPr wrap="square" rtlCol="0">
            <a:spAutoFit/>
          </a:bodyPr>
          <a:lstStyle/>
          <a:p>
            <a:r>
              <a:rPr lang="en-US" altLang="ja-JP" sz="1100" dirty="0" smtClean="0"/>
              <a:t>d=1;</a:t>
            </a:r>
          </a:p>
          <a:p>
            <a:r>
              <a:rPr lang="en-US" altLang="ja-JP" sz="1100" dirty="0" smtClean="0"/>
              <a:t>f=g+1;</a:t>
            </a:r>
          </a:p>
          <a:p>
            <a:endParaRPr kumimoji="1" lang="en-US" altLang="ja-JP" sz="1100" dirty="0" smtClean="0"/>
          </a:p>
          <a:p>
            <a:r>
              <a:rPr lang="en-US" altLang="ja-JP" sz="1100" dirty="0" smtClean="0"/>
              <a:t>…</a:t>
            </a:r>
          </a:p>
          <a:p>
            <a:endParaRPr kumimoji="1" lang="en-US" altLang="ja-JP" sz="1100" dirty="0" smtClean="0"/>
          </a:p>
          <a:p>
            <a:r>
              <a:rPr lang="en-US" altLang="ja-JP" sz="1100" dirty="0" err="1" smtClean="0"/>
              <a:t>i</a:t>
            </a:r>
            <a:r>
              <a:rPr lang="en-US" altLang="ja-JP" sz="1100" dirty="0" smtClean="0"/>
              <a:t>=c;</a:t>
            </a:r>
          </a:p>
        </p:txBody>
      </p:sp>
      <p:sp>
        <p:nvSpPr>
          <p:cNvPr id="42" name="テキスト ボックス 41"/>
          <p:cNvSpPr txBox="1"/>
          <p:nvPr/>
        </p:nvSpPr>
        <p:spPr>
          <a:xfrm>
            <a:off x="5652120" y="4797152"/>
            <a:ext cx="720080" cy="1277273"/>
          </a:xfrm>
          <a:prstGeom prst="rect">
            <a:avLst/>
          </a:prstGeom>
          <a:noFill/>
        </p:spPr>
        <p:txBody>
          <a:bodyPr wrap="square" rtlCol="0">
            <a:spAutoFit/>
          </a:bodyPr>
          <a:lstStyle/>
          <a:p>
            <a:r>
              <a:rPr lang="en-US" altLang="ja-JP" sz="1100" dirty="0" smtClean="0"/>
              <a:t>k=1;</a:t>
            </a:r>
          </a:p>
          <a:p>
            <a:r>
              <a:rPr lang="en-US" altLang="ja-JP" sz="1100" dirty="0" smtClean="0"/>
              <a:t>f=g+1;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a=l;</a:t>
            </a:r>
          </a:p>
          <a:p>
            <a:endParaRPr kumimoji="1" lang="ja-JP" altLang="en-US" sz="1100" dirty="0"/>
          </a:p>
        </p:txBody>
      </p:sp>
      <p:cxnSp>
        <p:nvCxnSpPr>
          <p:cNvPr id="43" name="直線矢印コネクタ 42"/>
          <p:cNvCxnSpPr/>
          <p:nvPr/>
        </p:nvCxnSpPr>
        <p:spPr>
          <a:xfrm>
            <a:off x="2843808" y="5301208"/>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4716016" y="5301208"/>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5" name="正方形/長方形 44"/>
          <p:cNvSpPr/>
          <p:nvPr/>
        </p:nvSpPr>
        <p:spPr>
          <a:xfrm>
            <a:off x="6804248" y="4725144"/>
            <a:ext cx="1368152" cy="72008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6804248" y="4797152"/>
            <a:ext cx="1728192" cy="646331"/>
          </a:xfrm>
          <a:prstGeom prst="rect">
            <a:avLst/>
          </a:prstGeom>
          <a:noFill/>
        </p:spPr>
        <p:txBody>
          <a:bodyPr wrap="square" rtlCol="0">
            <a:spAutoFit/>
          </a:bodyPr>
          <a:lstStyle/>
          <a:p>
            <a:r>
              <a:rPr kumimoji="1" lang="en-US" altLang="ja-JP" sz="1200" dirty="0" smtClean="0"/>
              <a:t>  a  </a:t>
            </a:r>
            <a:r>
              <a:rPr kumimoji="1" lang="ja-JP" altLang="en-US" sz="1200" dirty="0" smtClean="0"/>
              <a:t>⇔</a:t>
            </a:r>
            <a:r>
              <a:rPr kumimoji="1" lang="en-US" altLang="ja-JP" sz="1200" dirty="0" err="1" smtClean="0"/>
              <a:t>d,i</a:t>
            </a:r>
            <a:r>
              <a:rPr kumimoji="1" lang="en-US" altLang="ja-JP" sz="1200" dirty="0" smtClean="0"/>
              <a:t> </a:t>
            </a:r>
            <a:r>
              <a:rPr kumimoji="1" lang="ja-JP" altLang="en-US" sz="1200" dirty="0" smtClean="0"/>
              <a:t>⇔ </a:t>
            </a:r>
            <a:r>
              <a:rPr lang="en-US" altLang="ja-JP" sz="1200" dirty="0" err="1" smtClean="0"/>
              <a:t>k,a</a:t>
            </a:r>
            <a:endParaRPr kumimoji="1" lang="en-US" altLang="ja-JP" sz="1200" dirty="0" smtClean="0"/>
          </a:p>
          <a:p>
            <a:r>
              <a:rPr lang="en-US" altLang="ja-JP" sz="1200" dirty="0" smtClean="0"/>
              <a:t>   …..</a:t>
            </a:r>
          </a:p>
          <a:p>
            <a:r>
              <a:rPr lang="en-US" altLang="ja-JP" sz="1200" dirty="0" smtClean="0"/>
              <a:t>  </a:t>
            </a:r>
            <a:r>
              <a:rPr lang="ja-JP" altLang="en-US" sz="1200" dirty="0" smtClean="0"/>
              <a:t>とバラバラ</a:t>
            </a:r>
            <a:r>
              <a:rPr lang="en-US" altLang="ja-JP" sz="1200" dirty="0" smtClean="0"/>
              <a:t>     </a:t>
            </a:r>
          </a:p>
        </p:txBody>
      </p:sp>
    </p:spTree>
    <p:extLst>
      <p:ext uri="{BB962C8B-B14F-4D97-AF65-F5344CB8AC3E}">
        <p14:creationId xmlns="" xmlns:p14="http://schemas.microsoft.com/office/powerpoint/2010/main" val="3532655355"/>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28</a:t>
            </a:fld>
            <a:endParaRPr kumimoji="1" lang="ja-JP" altLang="en-US"/>
          </a:p>
        </p:txBody>
      </p:sp>
      <p:graphicFrame>
        <p:nvGraphicFramePr>
          <p:cNvPr id="7" name="コンテンツ プレースホルダー 6"/>
          <p:cNvGraphicFramePr>
            <a:graphicFrameLocks noGrp="1"/>
          </p:cNvGraphicFramePr>
          <p:nvPr>
            <p:ph sz="quarter" idx="1"/>
            <p:extLst>
              <p:ext uri="{D42A27DB-BD31-4B8C-83A1-F6EECF244321}">
                <p14:modId xmlns="" xmlns:p14="http://schemas.microsoft.com/office/powerpoint/2010/main" val="3684135538"/>
              </p:ext>
            </p:extLst>
          </p:nvPr>
        </p:nvGraphicFramePr>
        <p:xfrm>
          <a:off x="1547664" y="1196752"/>
          <a:ext cx="6172202" cy="2966720"/>
        </p:xfrm>
        <a:graphic>
          <a:graphicData uri="http://schemas.openxmlformats.org/drawingml/2006/table">
            <a:tbl>
              <a:tblPr firstRow="1" bandRow="1">
                <a:tableStyleId>{5C22544A-7EE6-4342-B048-85BDC9FD1C3A}</a:tableStyleId>
              </a:tblPr>
              <a:tblGrid>
                <a:gridCol w="2520280"/>
                <a:gridCol w="1594522"/>
                <a:gridCol w="205740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全体に対する割合</a:t>
                      </a:r>
                      <a:endParaRPr kumimoji="1" lang="ja-JP" altLang="en-US" dirty="0"/>
                    </a:p>
                  </a:txBody>
                  <a:tcPr marL="88487" marR="88487"/>
                </a:tc>
              </a:tr>
              <a:tr h="370840">
                <a:tc>
                  <a:txBody>
                    <a:bodyPr/>
                    <a:lstStyle/>
                    <a:p>
                      <a:r>
                        <a:rPr kumimoji="1" lang="ja-JP" altLang="en-US" dirty="0" smtClean="0"/>
                        <a:t>全体</a:t>
                      </a:r>
                      <a:endParaRPr kumimoji="1" lang="ja-JP" altLang="en-US" dirty="0"/>
                    </a:p>
                  </a:txBody>
                  <a:tcPr marL="88487" marR="88487"/>
                </a:tc>
                <a:tc>
                  <a:txBody>
                    <a:bodyPr/>
                    <a:lstStyle/>
                    <a:p>
                      <a:pPr algn="r"/>
                      <a:r>
                        <a:rPr kumimoji="1" lang="en-US" altLang="ja-JP" dirty="0" smtClean="0"/>
                        <a:t>695484</a:t>
                      </a:r>
                      <a:endParaRPr kumimoji="1" lang="ja-JP" altLang="en-US" dirty="0"/>
                    </a:p>
                  </a:txBody>
                  <a:tcPr marL="88487" marR="88487"/>
                </a:tc>
                <a:tc>
                  <a:txBody>
                    <a:bodyPr/>
                    <a:lstStyle/>
                    <a:p>
                      <a:endParaRPr kumimoji="1" lang="ja-JP" altLang="en-US" dirty="0"/>
                    </a:p>
                  </a:txBody>
                  <a:tcPr marL="88487" marR="88487"/>
                </a:tc>
              </a:tr>
              <a:tr h="370840">
                <a:tc>
                  <a:txBody>
                    <a:bodyPr/>
                    <a:lstStyle/>
                    <a:p>
                      <a:r>
                        <a:rPr kumimoji="1" lang="ja-JP" altLang="en-US" dirty="0" smtClean="0"/>
                        <a:t>変更なし</a:t>
                      </a:r>
                      <a:endParaRPr kumimoji="1" lang="ja-JP" altLang="en-US" dirty="0"/>
                    </a:p>
                  </a:txBody>
                  <a:tcPr marL="88487" marR="88487"/>
                </a:tc>
                <a:tc>
                  <a:txBody>
                    <a:bodyPr/>
                    <a:lstStyle/>
                    <a:p>
                      <a:pPr algn="r"/>
                      <a:r>
                        <a:rPr kumimoji="1" lang="en-US" altLang="ja-JP" dirty="0" smtClean="0"/>
                        <a:t>156284</a:t>
                      </a:r>
                      <a:endParaRPr kumimoji="1" lang="ja-JP" altLang="en-US" dirty="0"/>
                    </a:p>
                  </a:txBody>
                  <a:tcPr marL="88487" marR="88487"/>
                </a:tc>
                <a:tc>
                  <a:txBody>
                    <a:bodyPr/>
                    <a:lstStyle/>
                    <a:p>
                      <a:pPr algn="r"/>
                      <a:r>
                        <a:rPr kumimoji="1" lang="en-US" altLang="ja-JP" dirty="0" smtClean="0"/>
                        <a:t>22.4%</a:t>
                      </a:r>
                      <a:endParaRPr kumimoji="1" lang="ja-JP" altLang="en-US" dirty="0"/>
                    </a:p>
                  </a:txBody>
                  <a:tcPr marL="88487" marR="88487"/>
                </a:tc>
              </a:tr>
              <a:tr h="370840">
                <a:tc>
                  <a:txBody>
                    <a:bodyPr/>
                    <a:lstStyle/>
                    <a:p>
                      <a:r>
                        <a:rPr kumimoji="1" lang="ja-JP" altLang="en-US" dirty="0" smtClean="0"/>
                        <a:t>変数のみ変更</a:t>
                      </a:r>
                      <a:endParaRPr kumimoji="1" lang="ja-JP" altLang="en-US" dirty="0"/>
                    </a:p>
                  </a:txBody>
                  <a:tcPr marL="88487" marR="88487"/>
                </a:tc>
                <a:tc>
                  <a:txBody>
                    <a:bodyPr/>
                    <a:lstStyle/>
                    <a:p>
                      <a:pPr algn="r"/>
                      <a:r>
                        <a:rPr kumimoji="1" lang="en-US" altLang="ja-JP" dirty="0" smtClean="0"/>
                        <a:t>27634</a:t>
                      </a:r>
                      <a:endParaRPr kumimoji="1" lang="ja-JP" altLang="en-US" dirty="0"/>
                    </a:p>
                  </a:txBody>
                  <a:tcPr marL="88487" marR="88487"/>
                </a:tc>
                <a:tc>
                  <a:txBody>
                    <a:bodyPr/>
                    <a:lstStyle/>
                    <a:p>
                      <a:pPr algn="r"/>
                      <a:r>
                        <a:rPr kumimoji="1" lang="en-US" altLang="ja-JP" dirty="0" smtClean="0"/>
                        <a:t>4.0%</a:t>
                      </a:r>
                      <a:endParaRPr kumimoji="1" lang="ja-JP" altLang="en-US" dirty="0"/>
                    </a:p>
                  </a:txBody>
                  <a:tcPr marL="88487" marR="88487"/>
                </a:tc>
              </a:tr>
              <a:tr h="370840">
                <a:tc>
                  <a:txBody>
                    <a:bodyPr/>
                    <a:lstStyle/>
                    <a:p>
                      <a:r>
                        <a:rPr kumimoji="1" lang="ja-JP" altLang="en-US" dirty="0" smtClean="0"/>
                        <a:t>リテラルのみ変更</a:t>
                      </a:r>
                      <a:endParaRPr kumimoji="1" lang="ja-JP" altLang="en-US" dirty="0"/>
                    </a:p>
                  </a:txBody>
                  <a:tcPr marL="88487" marR="88487"/>
                </a:tc>
                <a:tc>
                  <a:txBody>
                    <a:bodyPr/>
                    <a:lstStyle/>
                    <a:p>
                      <a:pPr algn="r"/>
                      <a:r>
                        <a:rPr kumimoji="1" lang="en-US" altLang="ja-JP" dirty="0" smtClean="0"/>
                        <a:t>40544</a:t>
                      </a:r>
                      <a:endParaRPr kumimoji="1" lang="ja-JP" altLang="en-US" dirty="0"/>
                    </a:p>
                  </a:txBody>
                  <a:tcPr marL="88487" marR="88487"/>
                </a:tc>
                <a:tc>
                  <a:txBody>
                    <a:bodyPr/>
                    <a:lstStyle/>
                    <a:p>
                      <a:pPr algn="r"/>
                      <a:r>
                        <a:rPr kumimoji="1" lang="en-US" altLang="ja-JP" dirty="0" smtClean="0"/>
                        <a:t>5.8%</a:t>
                      </a:r>
                      <a:endParaRPr kumimoji="1" lang="ja-JP" altLang="en-US" dirty="0"/>
                    </a:p>
                  </a:txBody>
                  <a:tcPr marL="88487" marR="88487"/>
                </a:tc>
              </a:tr>
              <a:tr h="370840">
                <a:tc>
                  <a:txBody>
                    <a:bodyPr/>
                    <a:lstStyle/>
                    <a:p>
                      <a:r>
                        <a:rPr kumimoji="1" lang="ja-JP" altLang="en-US" dirty="0" smtClean="0"/>
                        <a:t>型が変更</a:t>
                      </a:r>
                      <a:endParaRPr kumimoji="1" lang="en-US" altLang="ja-JP" dirty="0" smtClean="0"/>
                    </a:p>
                  </a:txBody>
                  <a:tcPr marL="88487" marR="88487"/>
                </a:tc>
                <a:tc>
                  <a:txBody>
                    <a:bodyPr/>
                    <a:lstStyle/>
                    <a:p>
                      <a:pPr algn="r"/>
                      <a:r>
                        <a:rPr kumimoji="1" lang="en-US" altLang="ja-JP" dirty="0" smtClean="0"/>
                        <a:t>162622</a:t>
                      </a:r>
                      <a:endParaRPr kumimoji="1" lang="ja-JP" altLang="en-US" dirty="0"/>
                    </a:p>
                  </a:txBody>
                  <a:tcPr marL="88487" marR="88487"/>
                </a:tc>
                <a:tc>
                  <a:txBody>
                    <a:bodyPr/>
                    <a:lstStyle/>
                    <a:p>
                      <a:pPr algn="r"/>
                      <a:r>
                        <a:rPr kumimoji="1" lang="en-US" altLang="ja-JP" dirty="0" smtClean="0"/>
                        <a:t>23.4%</a:t>
                      </a:r>
                      <a:endParaRPr kumimoji="1" lang="ja-JP" altLang="en-US" dirty="0"/>
                    </a:p>
                  </a:txBody>
                  <a:tcPr marL="88487" marR="88487"/>
                </a:tc>
              </a:tr>
              <a:tr h="370840">
                <a:tc>
                  <a:txBody>
                    <a:bodyPr/>
                    <a:lstStyle/>
                    <a:p>
                      <a:r>
                        <a:rPr kumimoji="1" lang="ja-JP" altLang="en-US" dirty="0" smtClean="0"/>
                        <a:t>メソッドが変更</a:t>
                      </a:r>
                      <a:endParaRPr kumimoji="1" lang="en-US" altLang="ja-JP" dirty="0" smtClean="0"/>
                    </a:p>
                  </a:txBody>
                  <a:tcPr marL="88487" marR="88487"/>
                </a:tc>
                <a:tc>
                  <a:txBody>
                    <a:bodyPr/>
                    <a:lstStyle/>
                    <a:p>
                      <a:pPr algn="r"/>
                      <a:r>
                        <a:rPr kumimoji="1" lang="en-US" altLang="ja-JP" dirty="0" smtClean="0"/>
                        <a:t>288419</a:t>
                      </a:r>
                      <a:endParaRPr kumimoji="1" lang="ja-JP" altLang="en-US" dirty="0"/>
                    </a:p>
                  </a:txBody>
                  <a:tcPr marL="88487" marR="88487"/>
                </a:tc>
                <a:tc>
                  <a:txBody>
                    <a:bodyPr/>
                    <a:lstStyle/>
                    <a:p>
                      <a:pPr algn="r"/>
                      <a:r>
                        <a:rPr kumimoji="1" lang="en-US" altLang="ja-JP" dirty="0" smtClean="0"/>
                        <a:t>41.5%</a:t>
                      </a:r>
                      <a:endParaRPr kumimoji="1" lang="ja-JP" altLang="en-US" dirty="0"/>
                    </a:p>
                  </a:txBody>
                  <a:tcPr marL="88487" marR="88487"/>
                </a:tc>
              </a:tr>
              <a:tr h="370840">
                <a:tc>
                  <a:txBody>
                    <a:bodyPr/>
                    <a:lstStyle/>
                    <a:p>
                      <a:r>
                        <a:rPr kumimoji="1" lang="ja-JP" altLang="en-US" dirty="0" smtClean="0"/>
                        <a:t>型またはメソッドが変更</a:t>
                      </a:r>
                      <a:endParaRPr kumimoji="1" lang="en-US" altLang="ja-JP" dirty="0" smtClean="0"/>
                    </a:p>
                  </a:txBody>
                  <a:tcPr marL="88487" marR="88487"/>
                </a:tc>
                <a:tc>
                  <a:txBody>
                    <a:bodyPr/>
                    <a:lstStyle/>
                    <a:p>
                      <a:pPr algn="r"/>
                      <a:r>
                        <a:rPr kumimoji="1" lang="en-US" altLang="ja-JP" dirty="0" smtClean="0"/>
                        <a:t>364005</a:t>
                      </a:r>
                      <a:endParaRPr kumimoji="1" lang="ja-JP" altLang="en-US" dirty="0"/>
                    </a:p>
                  </a:txBody>
                  <a:tcPr marL="88487" marR="88487"/>
                </a:tc>
                <a:tc>
                  <a:txBody>
                    <a:bodyPr/>
                    <a:lstStyle/>
                    <a:p>
                      <a:pPr algn="r"/>
                      <a:r>
                        <a:rPr kumimoji="1" lang="en-US" altLang="ja-JP" dirty="0" smtClean="0"/>
                        <a:t>52.4%</a:t>
                      </a:r>
                      <a:endParaRPr kumimoji="1" lang="ja-JP" altLang="en-US" dirty="0"/>
                    </a:p>
                  </a:txBody>
                  <a:tcPr marL="88487" marR="88487"/>
                </a:tc>
              </a:tr>
            </a:tbl>
          </a:graphicData>
        </a:graphic>
      </p:graphicFrame>
      <p:graphicFrame>
        <p:nvGraphicFramePr>
          <p:cNvPr id="4" name="表 3"/>
          <p:cNvGraphicFramePr>
            <a:graphicFrameLocks noGrp="1"/>
          </p:cNvGraphicFramePr>
          <p:nvPr>
            <p:extLst>
              <p:ext uri="{D42A27DB-BD31-4B8C-83A1-F6EECF244321}">
                <p14:modId xmlns="" xmlns:p14="http://schemas.microsoft.com/office/powerpoint/2010/main" val="471706248"/>
              </p:ext>
            </p:extLst>
          </p:nvPr>
        </p:nvGraphicFramePr>
        <p:xfrm>
          <a:off x="1403648" y="4869160"/>
          <a:ext cx="6552729" cy="741680"/>
        </p:xfrm>
        <a:graphic>
          <a:graphicData uri="http://schemas.openxmlformats.org/drawingml/2006/table">
            <a:tbl>
              <a:tblPr firstRow="1" bandRow="1">
                <a:tableStyleId>{5C22544A-7EE6-4342-B048-85BDC9FD1C3A}</a:tableStyleId>
              </a:tblPr>
              <a:tblGrid>
                <a:gridCol w="1656185"/>
                <a:gridCol w="2880320"/>
                <a:gridCol w="2016224"/>
              </a:tblGrid>
              <a:tr h="370840">
                <a:tc>
                  <a:txBody>
                    <a:bodyPr/>
                    <a:lstStyle/>
                    <a:p>
                      <a:r>
                        <a:rPr kumimoji="1" lang="ja-JP" altLang="en-US" dirty="0" smtClean="0"/>
                        <a:t>分類</a:t>
                      </a:r>
                      <a:endParaRPr kumimoji="1" lang="ja-JP" altLang="en-US" dirty="0"/>
                    </a:p>
                  </a:txBody>
                  <a:tcPr/>
                </a:tc>
                <a:tc>
                  <a:txBody>
                    <a:bodyPr/>
                    <a:lstStyle/>
                    <a:p>
                      <a:r>
                        <a:rPr kumimoji="1" lang="ja-JP" altLang="en-US" dirty="0" smtClean="0"/>
                        <a:t>全ての識別子が</a:t>
                      </a:r>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en-US" altLang="ja-JP" dirty="0" smtClean="0"/>
                        <a:t>N</a:t>
                      </a:r>
                      <a:r>
                        <a:rPr kumimoji="1" lang="ja-JP" altLang="en-US" dirty="0" smtClean="0"/>
                        <a:t>対</a:t>
                      </a:r>
                      <a:r>
                        <a:rPr kumimoji="1" lang="en-US" altLang="ja-JP" dirty="0" smtClean="0"/>
                        <a:t>N</a:t>
                      </a:r>
                      <a:r>
                        <a:rPr kumimoji="1" lang="ja-JP" altLang="en-US" dirty="0" smtClean="0"/>
                        <a:t>対応を含む</a:t>
                      </a:r>
                      <a:endParaRPr kumimoji="1" lang="ja-JP" altLang="en-US" dirty="0"/>
                    </a:p>
                  </a:txBody>
                  <a:tcPr/>
                </a:tc>
              </a:tr>
              <a:tr h="370840">
                <a:tc>
                  <a:txBody>
                    <a:bodyPr/>
                    <a:lstStyle/>
                    <a:p>
                      <a:r>
                        <a:rPr kumimoji="1" lang="ja-JP" altLang="en-US" dirty="0" smtClean="0"/>
                        <a:t>変数のみ変更</a:t>
                      </a:r>
                      <a:endParaRPr kumimoji="1" lang="ja-JP" altLang="en-US" dirty="0"/>
                    </a:p>
                  </a:txBody>
                  <a:tcPr/>
                </a:tc>
                <a:tc>
                  <a:txBody>
                    <a:bodyPr/>
                    <a:lstStyle/>
                    <a:p>
                      <a:r>
                        <a:rPr kumimoji="1" lang="en-US" altLang="ja-JP" dirty="0" smtClean="0"/>
                        <a:t>85.5%</a:t>
                      </a:r>
                      <a:endParaRPr kumimoji="1" lang="ja-JP" altLang="en-US" dirty="0"/>
                    </a:p>
                  </a:txBody>
                  <a:tcPr/>
                </a:tc>
                <a:tc>
                  <a:txBody>
                    <a:bodyPr/>
                    <a:lstStyle/>
                    <a:p>
                      <a:r>
                        <a:rPr kumimoji="1" lang="en-US" altLang="ja-JP" dirty="0" smtClean="0"/>
                        <a:t>14.5%</a:t>
                      </a:r>
                      <a:endParaRPr kumimoji="1" lang="ja-JP" altLang="en-US" dirty="0"/>
                    </a:p>
                  </a:txBody>
                  <a:tcPr/>
                </a:tc>
              </a:tr>
            </a:tbl>
          </a:graphicData>
        </a:graphic>
      </p:graphicFrame>
    </p:spTree>
    <p:extLst>
      <p:ext uri="{BB962C8B-B14F-4D97-AF65-F5344CB8AC3E}">
        <p14:creationId xmlns="" xmlns:p14="http://schemas.microsoft.com/office/powerpoint/2010/main" val="1012589809"/>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おわり</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29</a:t>
            </a:fld>
            <a:endParaRPr kumimoji="1" lang="ja-JP" altLang="en-US"/>
          </a:p>
        </p:txBody>
      </p:sp>
      <p:sp>
        <p:nvSpPr>
          <p:cNvPr id="4" name="コンテンツ プレースホルダ 3"/>
          <p:cNvSpPr>
            <a:spLocks noGrp="1"/>
          </p:cNvSpPr>
          <p:nvPr>
            <p:ph sz="quarter" idx="1"/>
          </p:nvPr>
        </p:nvSpPr>
        <p:spPr/>
        <p:txBody>
          <a:bodyPr/>
          <a:lstStyle/>
          <a:p>
            <a:endParaRPr kumimoji="1" lang="ja-JP" alt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コードクローンとは</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a:t>
            </a:fld>
            <a:endParaRPr kumimoji="1" lang="ja-JP" altLang="en-US"/>
          </a:p>
        </p:txBody>
      </p:sp>
      <p:sp>
        <p:nvSpPr>
          <p:cNvPr id="4" name="コンテンツ プレースホルダ 3"/>
          <p:cNvSpPr>
            <a:spLocks noGrp="1"/>
          </p:cNvSpPr>
          <p:nvPr>
            <p:ph sz="quarter" idx="1"/>
          </p:nvPr>
        </p:nvSpPr>
        <p:spPr>
          <a:xfrm>
            <a:off x="301752" y="1527048"/>
            <a:ext cx="8503920" cy="4854280"/>
          </a:xfrm>
        </p:spPr>
        <p:txBody>
          <a:bodyPr>
            <a:normAutofit fontScale="85000" lnSpcReduction="20000"/>
          </a:bodyPr>
          <a:lstStyle/>
          <a:p>
            <a:r>
              <a:rPr kumimoji="1" lang="ja-JP" altLang="en-US" dirty="0" smtClean="0"/>
              <a:t>ソースコード中の同一</a:t>
            </a:r>
            <a:r>
              <a:rPr kumimoji="1" lang="en-US" altLang="ja-JP" dirty="0" smtClean="0"/>
              <a:t>,</a:t>
            </a:r>
            <a:r>
              <a:rPr kumimoji="1" lang="ja-JP" altLang="en-US" dirty="0" smtClean="0"/>
              <a:t>または類似したコード片</a:t>
            </a:r>
            <a:endParaRPr kumimoji="1" lang="en-US" altLang="ja-JP" dirty="0" smtClean="0"/>
          </a:p>
          <a:p>
            <a:pPr lvl="1"/>
            <a:r>
              <a:rPr lang="ja-JP" altLang="en-US" dirty="0" smtClean="0"/>
              <a:t>クローンのひとつにバグが見つかった場合</a:t>
            </a:r>
            <a:r>
              <a:rPr lang="en-US" altLang="ja-JP" dirty="0" smtClean="0"/>
              <a:t>,</a:t>
            </a:r>
            <a:r>
              <a:rPr lang="ja-JP" altLang="en-US" dirty="0" smtClean="0"/>
              <a:t>その他のクローンについても修正を検討する必要がある</a:t>
            </a:r>
            <a:endParaRPr lang="en-US" altLang="ja-JP" dirty="0" smtClean="0"/>
          </a:p>
          <a:p>
            <a:endParaRPr kumimoji="1" lang="en-US" altLang="ja-JP" dirty="0" smtClean="0"/>
          </a:p>
          <a:p>
            <a:pPr lvl="1"/>
            <a:endParaRPr kumimoji="1" lang="en-US" altLang="ja-JP" dirty="0" smtClean="0"/>
          </a:p>
          <a:p>
            <a:pPr lvl="1"/>
            <a:endParaRPr lang="en-US" altLang="ja-JP" dirty="0" smtClean="0"/>
          </a:p>
          <a:p>
            <a:pPr lvl="1"/>
            <a:endParaRPr kumimoji="1" lang="en-US" altLang="ja-JP" dirty="0" smtClean="0"/>
          </a:p>
          <a:p>
            <a:pPr lvl="1"/>
            <a:endParaRPr lang="en-US" altLang="ja-JP" dirty="0" smtClean="0"/>
          </a:p>
          <a:p>
            <a:pPr lvl="1"/>
            <a:endParaRPr kumimoji="1" lang="en-US" altLang="ja-JP" dirty="0" smtClean="0"/>
          </a:p>
          <a:p>
            <a:pPr lvl="1"/>
            <a:endParaRPr kumimoji="1" lang="en-US" altLang="ja-JP" dirty="0" smtClean="0"/>
          </a:p>
          <a:p>
            <a:pPr lvl="1"/>
            <a:endParaRPr kumimoji="1" lang="en-US" altLang="ja-JP" dirty="0" smtClean="0"/>
          </a:p>
          <a:p>
            <a:pPr lvl="1"/>
            <a:r>
              <a:rPr kumimoji="1" lang="ja-JP" altLang="en-US" dirty="0" smtClean="0"/>
              <a:t>コードクローンの存在が保守コストを増大させる要因となっている</a:t>
            </a:r>
            <a:endParaRPr kumimoji="1" lang="en-US" altLang="ja-JP" dirty="0" smtClean="0"/>
          </a:p>
          <a:p>
            <a:pPr>
              <a:buNone/>
            </a:pPr>
            <a:endParaRPr kumimoji="1" lang="en-US" altLang="ja-JP" dirty="0" smtClean="0"/>
          </a:p>
          <a:p>
            <a:endParaRPr lang="en-US" altLang="ja-JP" dirty="0" smtClean="0"/>
          </a:p>
          <a:p>
            <a:pPr>
              <a:buNone/>
            </a:pPr>
            <a:r>
              <a:rPr kumimoji="1" lang="ja-JP" altLang="en-US" dirty="0" smtClean="0"/>
              <a:t>　　　　　　　　　　　　　　　　　　　　　　　　　　　　　　　　　　　　　　　　　　　　　　　　　　　　　　　</a:t>
            </a:r>
            <a:endParaRPr kumimoji="1" lang="en-US" altLang="ja-JP" dirty="0" smtClean="0"/>
          </a:p>
          <a:p>
            <a:pPr>
              <a:buNone/>
            </a:pPr>
            <a:endParaRPr kumimoji="1" lang="en-US" altLang="ja-JP" dirty="0" smtClean="0"/>
          </a:p>
        </p:txBody>
      </p:sp>
      <p:sp>
        <p:nvSpPr>
          <p:cNvPr id="6" name="メモ 5"/>
          <p:cNvSpPr/>
          <p:nvPr/>
        </p:nvSpPr>
        <p:spPr>
          <a:xfrm>
            <a:off x="1187624" y="2924944"/>
            <a:ext cx="165618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4283968" y="2924944"/>
            <a:ext cx="165618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L 字 7"/>
          <p:cNvSpPr/>
          <p:nvPr/>
        </p:nvSpPr>
        <p:spPr>
          <a:xfrm rot="10800000">
            <a:off x="1331640" y="3284984"/>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L 字 8"/>
          <p:cNvSpPr/>
          <p:nvPr/>
        </p:nvSpPr>
        <p:spPr>
          <a:xfrm rot="10800000">
            <a:off x="1331640" y="4005064"/>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L 字 9"/>
          <p:cNvSpPr/>
          <p:nvPr/>
        </p:nvSpPr>
        <p:spPr>
          <a:xfrm rot="10800000">
            <a:off x="4499992" y="3501008"/>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p:nvPr/>
        </p:nvCxnSpPr>
        <p:spPr>
          <a:xfrm>
            <a:off x="1331640" y="3140968"/>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331640" y="3789040"/>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4499992" y="3140968"/>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499992" y="3356992"/>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499992" y="4077072"/>
            <a:ext cx="11521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4499992" y="4293096"/>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2555776" y="3356992"/>
            <a:ext cx="1872208" cy="288032"/>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rot="5400000">
            <a:off x="2159732" y="3753036"/>
            <a:ext cx="360040"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flipV="1">
            <a:off x="2555776" y="3789040"/>
            <a:ext cx="1872208" cy="288032"/>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0" name="L 字 29"/>
          <p:cNvSpPr/>
          <p:nvPr/>
        </p:nvSpPr>
        <p:spPr>
          <a:xfrm rot="10800000">
            <a:off x="6948264" y="3861048"/>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531317" y="3140968"/>
            <a:ext cx="2145139" cy="646331"/>
          </a:xfrm>
          <a:prstGeom prst="rect">
            <a:avLst/>
          </a:prstGeom>
        </p:spPr>
        <p:txBody>
          <a:bodyPr wrap="none">
            <a:spAutoFit/>
          </a:bodyPr>
          <a:lstStyle/>
          <a:p>
            <a:r>
              <a:rPr lang="ja-JP" altLang="en-US" dirty="0"/>
              <a:t>クローンとなって</a:t>
            </a:r>
            <a:r>
              <a:rPr lang="ja-JP" altLang="en-US" dirty="0" smtClean="0"/>
              <a:t>いる</a:t>
            </a:r>
            <a:endParaRPr lang="en-US" altLang="ja-JP" dirty="0" smtClean="0"/>
          </a:p>
          <a:p>
            <a:r>
              <a:rPr lang="ja-JP" altLang="en-US" dirty="0" smtClean="0"/>
              <a:t>コード片</a:t>
            </a:r>
            <a:endParaRPr lang="ja-JP"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30</a:t>
            </a:fld>
            <a:endParaRPr kumimoji="1" lang="ja-JP" altLang="en-US"/>
          </a:p>
        </p:txBody>
      </p:sp>
      <p:sp>
        <p:nvSpPr>
          <p:cNvPr id="4" name="コンテンツ プレースホルダー 3"/>
          <p:cNvSpPr>
            <a:spLocks noGrp="1"/>
          </p:cNvSpPr>
          <p:nvPr>
            <p:ph sz="quarter" idx="1"/>
          </p:nvPr>
        </p:nvSpPr>
        <p:spPr/>
        <p:txBody>
          <a:bodyPr/>
          <a:lstStyle/>
          <a:p>
            <a:endParaRPr kumimoji="1" lang="ja-JP" altLang="en-US"/>
          </a:p>
        </p:txBody>
      </p:sp>
    </p:spTree>
    <p:extLst>
      <p:ext uri="{BB962C8B-B14F-4D97-AF65-F5344CB8AC3E}">
        <p14:creationId xmlns="" xmlns:p14="http://schemas.microsoft.com/office/powerpoint/2010/main" val="107587176"/>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コードクローンとは</a:t>
            </a:r>
            <a:r>
              <a:rPr kumimoji="1" lang="en-US" altLang="ja-JP" dirty="0" smtClean="0"/>
              <a:t>(2)</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31</a:t>
            </a:fld>
            <a:endParaRPr kumimoji="1" lang="ja-JP" altLang="en-US"/>
          </a:p>
        </p:txBody>
      </p:sp>
      <p:sp>
        <p:nvSpPr>
          <p:cNvPr id="4" name="コンテンツ プレースホルダ 3"/>
          <p:cNvSpPr>
            <a:spLocks noGrp="1"/>
          </p:cNvSpPr>
          <p:nvPr>
            <p:ph sz="quarter" idx="1"/>
          </p:nvPr>
        </p:nvSpPr>
        <p:spPr/>
        <p:txBody>
          <a:bodyPr>
            <a:normAutofit/>
          </a:bodyPr>
          <a:lstStyle/>
          <a:p>
            <a:r>
              <a:rPr kumimoji="1" lang="ja-JP" altLang="en-US" dirty="0" smtClean="0"/>
              <a:t>コードクローンは</a:t>
            </a:r>
            <a:r>
              <a:rPr kumimoji="1" lang="en-US" altLang="ja-JP" dirty="0" smtClean="0"/>
              <a:t>3</a:t>
            </a:r>
            <a:r>
              <a:rPr kumimoji="1" lang="ja-JP" altLang="en-US" dirty="0" err="1" smtClean="0"/>
              <a:t>つの</a:t>
            </a:r>
            <a:r>
              <a:rPr kumimoji="1" lang="ja-JP" altLang="en-US" dirty="0" smtClean="0"/>
              <a:t>タイプに分けられる。</a:t>
            </a:r>
            <a:endParaRPr kumimoji="1" lang="en-US" altLang="ja-JP" dirty="0" smtClean="0"/>
          </a:p>
          <a:p>
            <a:pPr lvl="1"/>
            <a:r>
              <a:rPr lang="ja-JP" altLang="en-US" dirty="0" smtClean="0"/>
              <a:t>タイプ</a:t>
            </a:r>
            <a:r>
              <a:rPr lang="en-US" altLang="ja-JP" dirty="0" smtClean="0"/>
              <a:t>1</a:t>
            </a:r>
            <a:r>
              <a:rPr lang="ja-JP" altLang="en-US" dirty="0" smtClean="0"/>
              <a:t>：空白、改行などを除き同一のもの</a:t>
            </a:r>
            <a:endParaRPr lang="en-US" altLang="ja-JP" dirty="0" smtClean="0"/>
          </a:p>
          <a:p>
            <a:pPr lvl="1"/>
            <a:r>
              <a:rPr kumimoji="1" lang="ja-JP" altLang="en-US" dirty="0" smtClean="0"/>
              <a:t>タイプ</a:t>
            </a:r>
            <a:r>
              <a:rPr kumimoji="1" lang="en-US" altLang="ja-JP" dirty="0" smtClean="0"/>
              <a:t>2</a:t>
            </a:r>
            <a:r>
              <a:rPr kumimoji="1" lang="ja-JP" altLang="en-US" dirty="0" smtClean="0"/>
              <a:t>：変数名や型名など識別子名が変わったもの</a:t>
            </a:r>
            <a:endParaRPr kumimoji="1" lang="en-US" altLang="ja-JP" dirty="0" smtClean="0"/>
          </a:p>
          <a:p>
            <a:pPr lvl="1"/>
            <a:r>
              <a:rPr lang="ja-JP" altLang="en-US" dirty="0" smtClean="0"/>
              <a:t>タイプ</a:t>
            </a:r>
            <a:r>
              <a:rPr lang="en-US" altLang="ja-JP" dirty="0" smtClean="0"/>
              <a:t>3</a:t>
            </a:r>
            <a:r>
              <a:rPr lang="ja-JP" altLang="en-US" dirty="0" smtClean="0"/>
              <a:t>：一部に文の挿入や削除が行われたもの</a:t>
            </a:r>
            <a:endParaRPr lang="en-US" altLang="ja-JP" dirty="0" smtClean="0"/>
          </a:p>
          <a:p>
            <a:endParaRPr kumimoji="1" lang="en-US" altLang="ja-JP" dirty="0" smtClean="0"/>
          </a:p>
          <a:p>
            <a:endParaRPr lang="en-US" altLang="ja-JP" dirty="0" smtClean="0"/>
          </a:p>
          <a:p>
            <a:r>
              <a:rPr kumimoji="1" lang="ja-JP" altLang="en-US" dirty="0" smtClean="0"/>
              <a:t>本研究ではタイプ</a:t>
            </a:r>
            <a:r>
              <a:rPr kumimoji="1" lang="en-US" altLang="ja-JP" dirty="0" smtClean="0"/>
              <a:t>1</a:t>
            </a:r>
            <a:r>
              <a:rPr kumimoji="1" lang="ja-JP" altLang="en-US" dirty="0" smtClean="0"/>
              <a:t>およびタイプ</a:t>
            </a:r>
            <a:r>
              <a:rPr kumimoji="1" lang="en-US" altLang="ja-JP" dirty="0" smtClean="0"/>
              <a:t>2</a:t>
            </a:r>
            <a:r>
              <a:rPr kumimoji="1" lang="ja-JP" altLang="en-US" dirty="0" smtClean="0"/>
              <a:t>のコードクローンを扱う。</a:t>
            </a:r>
            <a:endParaRPr kumimoji="1" lang="ja-JP" altLang="en-US" dirty="0"/>
          </a:p>
        </p:txBody>
      </p:sp>
    </p:spTree>
    <p:extLst>
      <p:ext uri="{BB962C8B-B14F-4D97-AF65-F5344CB8AC3E}">
        <p14:creationId xmlns="" xmlns:p14="http://schemas.microsoft.com/office/powerpoint/2010/main" val="1357796455"/>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コードクローンのリファクタリング</a:t>
            </a:r>
            <a:r>
              <a:rPr kumimoji="1" lang="en-US" altLang="ja-JP" dirty="0" smtClean="0"/>
              <a:t>(1)</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32</a:t>
            </a:fld>
            <a:endParaRPr kumimoji="1" lang="ja-JP" altLang="en-US"/>
          </a:p>
        </p:txBody>
      </p:sp>
      <p:sp>
        <p:nvSpPr>
          <p:cNvPr id="4" name="コンテンツ プレースホルダ 3"/>
          <p:cNvSpPr>
            <a:spLocks noGrp="1"/>
          </p:cNvSpPr>
          <p:nvPr>
            <p:ph sz="quarter" idx="1"/>
          </p:nvPr>
        </p:nvSpPr>
        <p:spPr/>
        <p:txBody>
          <a:bodyPr/>
          <a:lstStyle/>
          <a:p>
            <a:r>
              <a:rPr kumimoji="1" lang="ja-JP" altLang="en-US" dirty="0" smtClean="0"/>
              <a:t>コードクローンの存在は保守コストを増大させるので好ましくない。</a:t>
            </a:r>
            <a:endParaRPr kumimoji="1" lang="en-US" altLang="ja-JP" dirty="0" smtClean="0"/>
          </a:p>
          <a:p>
            <a:endParaRPr lang="en-US" altLang="ja-JP" dirty="0" smtClean="0"/>
          </a:p>
          <a:p>
            <a:pPr lvl="1"/>
            <a:endParaRPr kumimoji="1" lang="en-US" altLang="ja-JP" dirty="0" smtClean="0"/>
          </a:p>
          <a:p>
            <a:endParaRPr lang="en-US" altLang="ja-JP" dirty="0" smtClean="0"/>
          </a:p>
          <a:p>
            <a:r>
              <a:rPr lang="ja-JP" altLang="en-US" dirty="0" smtClean="0"/>
              <a:t>コードクローンを除去するためのリファクタリング手法が提案されている。</a:t>
            </a:r>
            <a:endParaRPr lang="en-US" altLang="ja-JP" dirty="0" smtClean="0"/>
          </a:p>
          <a:p>
            <a:pPr lvl="1"/>
            <a:r>
              <a:rPr kumimoji="1" lang="ja-JP" altLang="en-US" sz="1800" dirty="0" smtClean="0"/>
              <a:t>リファクタリング：外部からみた動作を変えずに、内部構造を整理すること</a:t>
            </a:r>
            <a:endParaRPr kumimoji="1" lang="ja-JP" altLang="en-US" sz="1800" dirty="0"/>
          </a:p>
        </p:txBody>
      </p:sp>
      <p:sp>
        <p:nvSpPr>
          <p:cNvPr id="6" name="下矢印 5"/>
          <p:cNvSpPr/>
          <p:nvPr/>
        </p:nvSpPr>
        <p:spPr>
          <a:xfrm>
            <a:off x="3707904" y="2780928"/>
            <a:ext cx="136815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 xmlns:p14="http://schemas.microsoft.com/office/powerpoint/2010/main" val="12731633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r>
              <a:rPr kumimoji="1" lang="en-US" altLang="ja-JP" dirty="0" smtClean="0"/>
              <a:t>(</a:t>
            </a:r>
            <a:r>
              <a:rPr kumimoji="1" lang="ja-JP" altLang="en-US" dirty="0" smtClean="0"/>
              <a:t>非表示</a:t>
            </a:r>
            <a:r>
              <a:rPr kumimoji="1" lang="en-US" altLang="ja-JP" dirty="0" smtClean="0"/>
              <a:t>)</a:t>
            </a:r>
            <a:endParaRPr kumimoji="1" lang="ja-JP" altLang="en-US" dirty="0"/>
          </a:p>
        </p:txBody>
      </p:sp>
      <p:sp>
        <p:nvSpPr>
          <p:cNvPr id="5" name="スライド番号プレースホルダ 4"/>
          <p:cNvSpPr>
            <a:spLocks noGrp="1"/>
          </p:cNvSpPr>
          <p:nvPr>
            <p:ph type="sldNum" sz="quarter" idx="12"/>
          </p:nvPr>
        </p:nvSpPr>
        <p:spPr/>
        <p:txBody>
          <a:bodyPr/>
          <a:lstStyle/>
          <a:p>
            <a:fld id="{F81A0F36-08C2-48D1-B66F-990A663397CD}" type="slidenum">
              <a:rPr kumimoji="1" lang="ja-JP" altLang="en-US" smtClean="0"/>
              <a:pPr/>
              <a:t>33</a:t>
            </a:fld>
            <a:endParaRPr kumimoji="1" lang="ja-JP" altLang="en-US"/>
          </a:p>
        </p:txBody>
      </p:sp>
      <p:sp>
        <p:nvSpPr>
          <p:cNvPr id="3" name="コンテンツ プレースホルダ 2"/>
          <p:cNvSpPr>
            <a:spLocks noGrp="1"/>
          </p:cNvSpPr>
          <p:nvPr>
            <p:ph sz="quarter" idx="1"/>
          </p:nvPr>
        </p:nvSpPr>
        <p:spPr>
          <a:xfrm>
            <a:off x="301752" y="1527048"/>
            <a:ext cx="8503920" cy="4566248"/>
          </a:xfrm>
        </p:spPr>
        <p:txBody>
          <a:bodyPr>
            <a:normAutofit/>
          </a:bodyPr>
          <a:lstStyle/>
          <a:p>
            <a:r>
              <a:rPr kumimoji="1" lang="en-US" altLang="ja-JP" dirty="0" err="1" smtClean="0"/>
              <a:t>Yii</a:t>
            </a:r>
            <a:r>
              <a:rPr kumimoji="1" lang="en-US" altLang="ja-JP" dirty="0" smtClean="0"/>
              <a:t> Yong Lee</a:t>
            </a:r>
            <a:r>
              <a:rPr lang="ja-JP" altLang="en-US" dirty="0" smtClean="0"/>
              <a:t>の研究で、クローンペア間での識別子名の変更によるバグの生成についての調査が行われた。</a:t>
            </a:r>
            <a:endParaRPr lang="en-US" altLang="ja-JP" dirty="0" smtClean="0"/>
          </a:p>
          <a:p>
            <a:endParaRPr kumimoji="1" lang="en-US" altLang="ja-JP" dirty="0" smtClean="0"/>
          </a:p>
          <a:p>
            <a:endParaRPr lang="en-US" altLang="ja-JP" dirty="0" smtClean="0"/>
          </a:p>
          <a:p>
            <a:endParaRPr kumimoji="1" lang="en-US" altLang="ja-JP" dirty="0" smtClean="0"/>
          </a:p>
          <a:p>
            <a:r>
              <a:rPr lang="ja-JP" altLang="en-US" dirty="0" smtClean="0"/>
              <a:t>今回は一般化し、バグ検出という視点ではなく、どのように識別子名の変更が行われているかを調査したい。</a:t>
            </a:r>
            <a:endParaRPr lang="en-US" altLang="ja-JP" dirty="0" smtClean="0"/>
          </a:p>
        </p:txBody>
      </p:sp>
      <p:sp>
        <p:nvSpPr>
          <p:cNvPr id="4" name="下矢印 3"/>
          <p:cNvSpPr/>
          <p:nvPr/>
        </p:nvSpPr>
        <p:spPr>
          <a:xfrm>
            <a:off x="3851920" y="2852936"/>
            <a:ext cx="1440160"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 xmlns:p14="http://schemas.microsoft.com/office/powerpoint/2010/main" val="2886970756"/>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a:t>
            </a:r>
            <a:r>
              <a:rPr kumimoji="1" lang="ja-JP" altLang="en-US" dirty="0" smtClean="0"/>
              <a:t>対象</a:t>
            </a:r>
            <a:endParaRPr kumimoji="1" lang="ja-JP" altLang="en-US" dirty="0"/>
          </a:p>
        </p:txBody>
      </p:sp>
      <p:sp>
        <p:nvSpPr>
          <p:cNvPr id="4" name="スライド番号プレースホルダ 3"/>
          <p:cNvSpPr>
            <a:spLocks noGrp="1"/>
          </p:cNvSpPr>
          <p:nvPr>
            <p:ph type="sldNum" sz="quarter" idx="12"/>
          </p:nvPr>
        </p:nvSpPr>
        <p:spPr/>
        <p:txBody>
          <a:bodyPr/>
          <a:lstStyle/>
          <a:p>
            <a:fld id="{F81A0F36-08C2-48D1-B66F-990A663397CD}" type="slidenum">
              <a:rPr kumimoji="1" lang="ja-JP" altLang="en-US" smtClean="0"/>
              <a:pPr/>
              <a:t>34</a:t>
            </a:fld>
            <a:endParaRPr kumimoji="1" lang="ja-JP" altLang="en-US"/>
          </a:p>
        </p:txBody>
      </p:sp>
      <p:sp>
        <p:nvSpPr>
          <p:cNvPr id="3" name="コンテンツ プレースホルダ 2"/>
          <p:cNvSpPr>
            <a:spLocks noGrp="1"/>
          </p:cNvSpPr>
          <p:nvPr>
            <p:ph sz="quarter" idx="1"/>
          </p:nvPr>
        </p:nvSpPr>
        <p:spPr/>
        <p:txBody>
          <a:bodyPr>
            <a:normAutofit/>
          </a:bodyPr>
          <a:lstStyle/>
          <a:p>
            <a:r>
              <a:rPr kumimoji="1" lang="en-US" altLang="ja-JP" dirty="0" smtClean="0"/>
              <a:t>Java</a:t>
            </a:r>
            <a:r>
              <a:rPr kumimoji="1" lang="ja-JP" altLang="en-US" dirty="0" smtClean="0"/>
              <a:t>で書かれたソースファイルを対象とする</a:t>
            </a:r>
            <a:endParaRPr kumimoji="1" lang="en-US" altLang="ja-JP" dirty="0" smtClean="0"/>
          </a:p>
          <a:p>
            <a:r>
              <a:rPr kumimoji="1" lang="ja-JP" altLang="en-US" dirty="0" smtClean="0"/>
              <a:t>研究対象として、以下のドメインから</a:t>
            </a:r>
            <a:r>
              <a:rPr lang="ja-JP" altLang="en-US" dirty="0" smtClean="0"/>
              <a:t>集めたオープンソースソフトウェアのデータセットを利用する</a:t>
            </a:r>
            <a:endParaRPr lang="en-US" altLang="ja-JP" dirty="0" smtClean="0"/>
          </a:p>
          <a:p>
            <a:pPr lvl="1"/>
            <a:r>
              <a:rPr lang="en-US" altLang="ja-JP" dirty="0" err="1" smtClean="0"/>
              <a:t>a</a:t>
            </a:r>
            <a:r>
              <a:rPr kumimoji="1" lang="en-US" altLang="ja-JP" dirty="0" err="1" smtClean="0"/>
              <a:t>pache.commons</a:t>
            </a:r>
            <a:endParaRPr kumimoji="1" lang="en-US" altLang="ja-JP" dirty="0" smtClean="0"/>
          </a:p>
          <a:p>
            <a:pPr lvl="1"/>
            <a:r>
              <a:rPr lang="en-US" altLang="ja-JP" dirty="0" smtClean="0"/>
              <a:t>sourceforge.net</a:t>
            </a:r>
          </a:p>
          <a:p>
            <a:pPr lvl="1"/>
            <a:r>
              <a:rPr lang="en-US" altLang="ja-JP" dirty="0" err="1" smtClean="0"/>
              <a:t>s</a:t>
            </a:r>
            <a:r>
              <a:rPr kumimoji="1" lang="en-US" altLang="ja-JP" dirty="0" err="1" smtClean="0"/>
              <a:t>ourceforge.net.DB</a:t>
            </a:r>
            <a:endParaRPr kumimoji="1" lang="en-US" altLang="ja-JP" dirty="0" smtClean="0"/>
          </a:p>
          <a:p>
            <a:r>
              <a:rPr lang="ja-JP" altLang="en-US" dirty="0" smtClean="0"/>
              <a:t>ツールの実行対象はプロジェクト単位</a:t>
            </a:r>
            <a:endParaRPr lang="en-US" altLang="ja-JP" dirty="0" smtClean="0"/>
          </a:p>
          <a:p>
            <a:pPr lvl="1"/>
            <a:r>
              <a:rPr lang="ja-JP" altLang="en-US" dirty="0" smtClean="0"/>
              <a:t>全</a:t>
            </a:r>
            <a:r>
              <a:rPr lang="en-US" altLang="ja-JP" dirty="0" smtClean="0"/>
              <a:t>2142</a:t>
            </a:r>
            <a:r>
              <a:rPr lang="ja-JP" altLang="en-US" dirty="0" smtClean="0"/>
              <a:t>プロジェクト</a:t>
            </a:r>
            <a:endParaRPr lang="en-US" altLang="ja-JP" dirty="0" smtClean="0"/>
          </a:p>
        </p:txBody>
      </p:sp>
    </p:spTree>
    <p:extLst>
      <p:ext uri="{BB962C8B-B14F-4D97-AF65-F5344CB8AC3E}">
        <p14:creationId xmlns="" xmlns:p14="http://schemas.microsoft.com/office/powerpoint/2010/main" val="834255667"/>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実験準備</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35</a:t>
            </a:fld>
            <a:endParaRPr kumimoji="1" lang="ja-JP" altLang="en-US"/>
          </a:p>
        </p:txBody>
      </p:sp>
      <p:sp>
        <p:nvSpPr>
          <p:cNvPr id="4" name="コンテンツ プレースホルダ 3"/>
          <p:cNvSpPr>
            <a:spLocks noGrp="1"/>
          </p:cNvSpPr>
          <p:nvPr>
            <p:ph sz="quarter" idx="1"/>
          </p:nvPr>
        </p:nvSpPr>
        <p:spPr/>
        <p:txBody>
          <a:bodyPr/>
          <a:lstStyle/>
          <a:p>
            <a:r>
              <a:rPr kumimoji="1" lang="ja-JP" altLang="en-US" dirty="0" smtClean="0"/>
              <a:t>実験を行うためにクローン間の識別子の変更内容を割り出すツールを作成</a:t>
            </a:r>
            <a:endParaRPr kumimoji="1" lang="en-US" altLang="ja-JP" dirty="0" smtClean="0"/>
          </a:p>
          <a:p>
            <a:endParaRPr lang="en-US" altLang="ja-JP" dirty="0" smtClean="0"/>
          </a:p>
          <a:p>
            <a:r>
              <a:rPr lang="ja-JP" altLang="en-US" dirty="0" smtClean="0"/>
              <a:t>今回は</a:t>
            </a:r>
            <a:r>
              <a:rPr lang="en-US" altLang="ja-JP" dirty="0" smtClean="0"/>
              <a:t>Java</a:t>
            </a:r>
            <a:r>
              <a:rPr lang="ja-JP" altLang="en-US" dirty="0" smtClean="0"/>
              <a:t>ファイルのみを対象とする</a:t>
            </a:r>
            <a:endParaRPr kumimoji="1" lang="ja-JP" altLang="en-US" dirty="0"/>
          </a:p>
        </p:txBody>
      </p:sp>
    </p:spTree>
    <p:extLst>
      <p:ext uri="{BB962C8B-B14F-4D97-AF65-F5344CB8AC3E}">
        <p14:creationId xmlns="" xmlns:p14="http://schemas.microsoft.com/office/powerpoint/2010/main" val="133214986"/>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実験用ツール概略図</a:t>
            </a:r>
            <a:endParaRPr kumimoji="1" lang="ja-JP" altLang="en-US" dirty="0"/>
          </a:p>
        </p:txBody>
      </p:sp>
      <p:sp>
        <p:nvSpPr>
          <p:cNvPr id="23" name="スライド番号プレースホルダ 22"/>
          <p:cNvSpPr>
            <a:spLocks noGrp="1"/>
          </p:cNvSpPr>
          <p:nvPr>
            <p:ph type="sldNum" sz="quarter" idx="12"/>
          </p:nvPr>
        </p:nvSpPr>
        <p:spPr/>
        <p:txBody>
          <a:bodyPr/>
          <a:lstStyle/>
          <a:p>
            <a:fld id="{F81A0F36-08C2-48D1-B66F-990A663397CD}" type="slidenum">
              <a:rPr kumimoji="1" lang="ja-JP" altLang="en-US" smtClean="0"/>
              <a:pPr/>
              <a:t>36</a:t>
            </a:fld>
            <a:endParaRPr kumimoji="1" lang="ja-JP" altLang="en-US"/>
          </a:p>
        </p:txBody>
      </p:sp>
      <p:sp>
        <p:nvSpPr>
          <p:cNvPr id="5" name="正方形/長方形 4"/>
          <p:cNvSpPr/>
          <p:nvPr/>
        </p:nvSpPr>
        <p:spPr>
          <a:xfrm>
            <a:off x="3131840" y="2204864"/>
            <a:ext cx="2088232"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203848" y="2276872"/>
            <a:ext cx="2016224" cy="369332"/>
          </a:xfrm>
          <a:prstGeom prst="rect">
            <a:avLst/>
          </a:prstGeom>
          <a:noFill/>
        </p:spPr>
        <p:txBody>
          <a:bodyPr wrap="square" rtlCol="0">
            <a:spAutoFit/>
          </a:bodyPr>
          <a:lstStyle/>
          <a:p>
            <a:r>
              <a:rPr lang="ja-JP" altLang="en-US" dirty="0" smtClean="0"/>
              <a:t>　　</a:t>
            </a:r>
            <a:r>
              <a:rPr lang="en-US" altLang="ja-JP" dirty="0" smtClean="0"/>
              <a:t>Java</a:t>
            </a:r>
            <a:r>
              <a:rPr lang="ja-JP" altLang="en-US" dirty="0" smtClean="0"/>
              <a:t>ファイル</a:t>
            </a:r>
            <a:endParaRPr kumimoji="1" lang="ja-JP" altLang="en-US" dirty="0"/>
          </a:p>
        </p:txBody>
      </p:sp>
      <p:sp>
        <p:nvSpPr>
          <p:cNvPr id="8" name="ひし形 7"/>
          <p:cNvSpPr/>
          <p:nvPr/>
        </p:nvSpPr>
        <p:spPr>
          <a:xfrm>
            <a:off x="755576" y="3356992"/>
            <a:ext cx="2736304" cy="792088"/>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331640" y="3573016"/>
            <a:ext cx="1368152" cy="369332"/>
          </a:xfrm>
          <a:prstGeom prst="rect">
            <a:avLst/>
          </a:prstGeom>
          <a:noFill/>
        </p:spPr>
        <p:txBody>
          <a:bodyPr wrap="square" rtlCol="0">
            <a:spAutoFit/>
          </a:bodyPr>
          <a:lstStyle/>
          <a:p>
            <a:pPr algn="ctr"/>
            <a:r>
              <a:rPr kumimoji="1" lang="en-US" altLang="ja-JP" dirty="0" smtClean="0"/>
              <a:t> </a:t>
            </a:r>
            <a:r>
              <a:rPr kumimoji="1" lang="en-US" altLang="ja-JP" dirty="0" err="1" smtClean="0"/>
              <a:t>CCFinder</a:t>
            </a:r>
            <a:endParaRPr kumimoji="1" lang="ja-JP" altLang="en-US" dirty="0"/>
          </a:p>
        </p:txBody>
      </p:sp>
      <p:sp>
        <p:nvSpPr>
          <p:cNvPr id="10" name="ひし形 9"/>
          <p:cNvSpPr/>
          <p:nvPr/>
        </p:nvSpPr>
        <p:spPr>
          <a:xfrm>
            <a:off x="5292080" y="3356992"/>
            <a:ext cx="2592288" cy="792088"/>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796136" y="3573016"/>
            <a:ext cx="1512168" cy="369332"/>
          </a:xfrm>
          <a:prstGeom prst="rect">
            <a:avLst/>
          </a:prstGeom>
          <a:noFill/>
        </p:spPr>
        <p:txBody>
          <a:bodyPr wrap="square" rtlCol="0">
            <a:spAutoFit/>
          </a:bodyPr>
          <a:lstStyle/>
          <a:p>
            <a:pPr algn="ctr"/>
            <a:r>
              <a:rPr kumimoji="1" lang="ja-JP" altLang="en-US" dirty="0" smtClean="0"/>
              <a:t>リスト作成</a:t>
            </a:r>
            <a:endParaRPr kumimoji="1" lang="ja-JP" altLang="en-US" dirty="0"/>
          </a:p>
        </p:txBody>
      </p:sp>
      <p:cxnSp>
        <p:nvCxnSpPr>
          <p:cNvPr id="13" name="直線矢印コネクタ 12"/>
          <p:cNvCxnSpPr>
            <a:endCxn id="10" idx="0"/>
          </p:cNvCxnSpPr>
          <p:nvPr/>
        </p:nvCxnSpPr>
        <p:spPr>
          <a:xfrm>
            <a:off x="5220072" y="2708920"/>
            <a:ext cx="1368152"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endCxn id="8" idx="0"/>
          </p:cNvCxnSpPr>
          <p:nvPr/>
        </p:nvCxnSpPr>
        <p:spPr>
          <a:xfrm rot="10800000" flipV="1">
            <a:off x="2123728" y="2708920"/>
            <a:ext cx="1080120"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フローチャート: 処理 17"/>
          <p:cNvSpPr/>
          <p:nvPr/>
        </p:nvSpPr>
        <p:spPr>
          <a:xfrm>
            <a:off x="899592" y="5373216"/>
            <a:ext cx="2448272" cy="504056"/>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899592" y="5445224"/>
            <a:ext cx="2304256" cy="369332"/>
          </a:xfrm>
          <a:prstGeom prst="rect">
            <a:avLst/>
          </a:prstGeom>
          <a:noFill/>
        </p:spPr>
        <p:txBody>
          <a:bodyPr wrap="square" rtlCol="0">
            <a:spAutoFit/>
          </a:bodyPr>
          <a:lstStyle/>
          <a:p>
            <a:pPr algn="ctr"/>
            <a:r>
              <a:rPr kumimoji="1" lang="ja-JP" altLang="en-US" dirty="0" smtClean="0"/>
              <a:t>コードクローン情報</a:t>
            </a:r>
            <a:endParaRPr kumimoji="1" lang="ja-JP" altLang="en-US" dirty="0"/>
          </a:p>
        </p:txBody>
      </p:sp>
      <p:sp>
        <p:nvSpPr>
          <p:cNvPr id="20" name="フローチャート: 処理 19"/>
          <p:cNvSpPr/>
          <p:nvPr/>
        </p:nvSpPr>
        <p:spPr>
          <a:xfrm>
            <a:off x="5364088" y="5373216"/>
            <a:ext cx="2448272" cy="504056"/>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テキスト ボックス 21"/>
          <p:cNvSpPr txBox="1"/>
          <p:nvPr/>
        </p:nvSpPr>
        <p:spPr>
          <a:xfrm>
            <a:off x="5508104" y="5445224"/>
            <a:ext cx="2304256" cy="369332"/>
          </a:xfrm>
          <a:prstGeom prst="rect">
            <a:avLst/>
          </a:prstGeom>
          <a:noFill/>
        </p:spPr>
        <p:txBody>
          <a:bodyPr wrap="square" rtlCol="0">
            <a:spAutoFit/>
          </a:bodyPr>
          <a:lstStyle/>
          <a:p>
            <a:pPr algn="ctr"/>
            <a:r>
              <a:rPr kumimoji="1" lang="ja-JP" altLang="en-US" dirty="0" smtClean="0"/>
              <a:t>識別子リスト</a:t>
            </a:r>
            <a:endParaRPr kumimoji="1" lang="ja-JP" altLang="en-US" dirty="0"/>
          </a:p>
        </p:txBody>
      </p:sp>
      <p:cxnSp>
        <p:nvCxnSpPr>
          <p:cNvPr id="24" name="直線矢印コネクタ 23"/>
          <p:cNvCxnSpPr>
            <a:stCxn id="8" idx="2"/>
            <a:endCxn id="18" idx="0"/>
          </p:cNvCxnSpPr>
          <p:nvPr/>
        </p:nvCxnSpPr>
        <p:spPr>
          <a:xfrm rot="5400000">
            <a:off x="1511660" y="4761148"/>
            <a:ext cx="122413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0" idx="2"/>
            <a:endCxn id="20" idx="0"/>
          </p:cNvCxnSpPr>
          <p:nvPr/>
        </p:nvCxnSpPr>
        <p:spPr>
          <a:xfrm rot="5400000">
            <a:off x="5976156" y="4761148"/>
            <a:ext cx="122413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18" idx="3"/>
            <a:endCxn id="20" idx="1"/>
          </p:cNvCxnSpPr>
          <p:nvPr/>
        </p:nvCxnSpPr>
        <p:spPr>
          <a:xfrm>
            <a:off x="3347864" y="5625244"/>
            <a:ext cx="2016224" cy="1588"/>
          </a:xfrm>
          <a:prstGeom prst="straightConnector1">
            <a:avLst/>
          </a:prstGeom>
          <a:ln w="19050">
            <a:solidFill>
              <a:srgbClr val="FF0000"/>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9" name="円形吹き出し 38"/>
          <p:cNvSpPr/>
          <p:nvPr/>
        </p:nvSpPr>
        <p:spPr>
          <a:xfrm>
            <a:off x="3923928" y="5733256"/>
            <a:ext cx="1080120" cy="504056"/>
          </a:xfrm>
          <a:prstGeom prst="wedgeEllipseCallout">
            <a:avLst>
              <a:gd name="adj1" fmla="val -28194"/>
              <a:gd name="adj2" fmla="val -57782"/>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テキスト ボックス 39"/>
          <p:cNvSpPr txBox="1"/>
          <p:nvPr/>
        </p:nvSpPr>
        <p:spPr>
          <a:xfrm>
            <a:off x="4067944" y="5805264"/>
            <a:ext cx="792088" cy="369332"/>
          </a:xfrm>
          <a:prstGeom prst="rect">
            <a:avLst/>
          </a:prstGeom>
          <a:noFill/>
        </p:spPr>
        <p:txBody>
          <a:bodyPr wrap="square" rtlCol="0">
            <a:spAutoFit/>
          </a:bodyPr>
          <a:lstStyle/>
          <a:p>
            <a:pPr algn="ctr"/>
            <a:r>
              <a:rPr kumimoji="1" lang="ja-JP" altLang="en-US" dirty="0" smtClean="0"/>
              <a:t>比較</a:t>
            </a:r>
            <a:endParaRPr kumimoji="1" lang="ja-JP" altLang="en-US" dirty="0"/>
          </a:p>
        </p:txBody>
      </p:sp>
      <p:sp>
        <p:nvSpPr>
          <p:cNvPr id="21" name="正方形/長方形 20"/>
          <p:cNvSpPr/>
          <p:nvPr/>
        </p:nvSpPr>
        <p:spPr>
          <a:xfrm>
            <a:off x="3491880" y="3861048"/>
            <a:ext cx="1728192" cy="72008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識別子情報</a:t>
            </a:r>
            <a:endParaRPr kumimoji="1" lang="ja-JP" altLang="en-US" dirty="0">
              <a:solidFill>
                <a:schemeClr val="tx1"/>
              </a:solidFill>
            </a:endParaRPr>
          </a:p>
        </p:txBody>
      </p:sp>
      <p:cxnSp>
        <p:nvCxnSpPr>
          <p:cNvPr id="25" name="直線矢印コネクタ 24"/>
          <p:cNvCxnSpPr>
            <a:endCxn id="21" idx="2"/>
          </p:cNvCxnSpPr>
          <p:nvPr/>
        </p:nvCxnSpPr>
        <p:spPr>
          <a:xfrm rot="5400000" flipH="1" flipV="1">
            <a:off x="3851920" y="5085184"/>
            <a:ext cx="1008112"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453205494"/>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実験用ツール</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37</a:t>
            </a:fld>
            <a:endParaRPr kumimoji="1" lang="ja-JP" altLang="en-US"/>
          </a:p>
        </p:txBody>
      </p:sp>
      <p:sp>
        <p:nvSpPr>
          <p:cNvPr id="4" name="コンテンツ プレースホルダ 3"/>
          <p:cNvSpPr>
            <a:spLocks noGrp="1"/>
          </p:cNvSpPr>
          <p:nvPr>
            <p:ph sz="quarter" idx="1"/>
          </p:nvPr>
        </p:nvSpPr>
        <p:spPr/>
        <p:txBody>
          <a:bodyPr>
            <a:normAutofit/>
          </a:bodyPr>
          <a:lstStyle/>
          <a:p>
            <a:r>
              <a:rPr lang="ja-JP" altLang="en-US" dirty="0" smtClean="0"/>
              <a:t>クローン検出には既存のツール</a:t>
            </a:r>
            <a:r>
              <a:rPr lang="en-US" altLang="ja-JP" dirty="0" err="1" smtClean="0"/>
              <a:t>CCFinder</a:t>
            </a:r>
            <a:r>
              <a:rPr lang="ja-JP" altLang="en-US" dirty="0" smtClean="0"/>
              <a:t>を使用</a:t>
            </a:r>
            <a:endParaRPr lang="en-US" altLang="ja-JP" dirty="0" smtClean="0"/>
          </a:p>
          <a:p>
            <a:pPr lvl="1"/>
            <a:r>
              <a:rPr lang="ja-JP" altLang="en-US" dirty="0" smtClean="0"/>
              <a:t>タイプ</a:t>
            </a:r>
            <a:r>
              <a:rPr lang="en-US" altLang="ja-JP" dirty="0" smtClean="0"/>
              <a:t>1</a:t>
            </a:r>
            <a:r>
              <a:rPr lang="ja-JP" altLang="en-US" dirty="0" smtClean="0"/>
              <a:t>および</a:t>
            </a:r>
            <a:r>
              <a:rPr lang="en-US" altLang="ja-JP" dirty="0" smtClean="0"/>
              <a:t>2</a:t>
            </a:r>
            <a:r>
              <a:rPr lang="ja-JP" altLang="en-US" dirty="0" smtClean="0"/>
              <a:t>のクローンを検出</a:t>
            </a:r>
            <a:endParaRPr lang="en-US" altLang="ja-JP" dirty="0" smtClean="0"/>
          </a:p>
          <a:p>
            <a:pPr lvl="1"/>
            <a:r>
              <a:rPr lang="ja-JP" altLang="en-US" dirty="0" smtClean="0"/>
              <a:t>クローンとして検出するのは</a:t>
            </a:r>
            <a:r>
              <a:rPr lang="en-US" altLang="ja-JP" dirty="0" smtClean="0"/>
              <a:t>30</a:t>
            </a:r>
            <a:r>
              <a:rPr lang="ja-JP" altLang="en-US" dirty="0" smtClean="0"/>
              <a:t>トークン以上のコード片</a:t>
            </a:r>
            <a:endParaRPr lang="en-US" altLang="ja-JP" dirty="0" smtClean="0"/>
          </a:p>
          <a:p>
            <a:r>
              <a:rPr kumimoji="1" lang="en-US" altLang="ja-JP" dirty="0" smtClean="0"/>
              <a:t>Java</a:t>
            </a:r>
            <a:r>
              <a:rPr kumimoji="1" lang="ja-JP" altLang="en-US" dirty="0" smtClean="0"/>
              <a:t>ファイルから識別子を抜き出しリストを作成するプログラムを用意</a:t>
            </a:r>
            <a:endParaRPr kumimoji="1" lang="en-US" altLang="ja-JP" dirty="0" smtClean="0"/>
          </a:p>
          <a:p>
            <a:r>
              <a:rPr lang="en-US" altLang="ja-JP" dirty="0" err="1" smtClean="0"/>
              <a:t>CCFinder</a:t>
            </a:r>
            <a:r>
              <a:rPr lang="ja-JP" altLang="en-US" dirty="0" smtClean="0"/>
              <a:t>の出力結果と識別子リストの比較により識別子の変更情報を得る</a:t>
            </a:r>
            <a:endParaRPr kumimoji="1" lang="ja-JP" altLang="en-US" dirty="0"/>
          </a:p>
        </p:txBody>
      </p:sp>
    </p:spTree>
    <p:extLst>
      <p:ext uri="{BB962C8B-B14F-4D97-AF65-F5344CB8AC3E}">
        <p14:creationId xmlns="" xmlns:p14="http://schemas.microsoft.com/office/powerpoint/2010/main" val="691508741"/>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38</a:t>
            </a:fld>
            <a:endParaRPr kumimoji="1" lang="ja-JP" altLang="en-US"/>
          </a:p>
        </p:txBody>
      </p:sp>
      <p:sp>
        <p:nvSpPr>
          <p:cNvPr id="4" name="コンテンツ プレースホルダ 3"/>
          <p:cNvSpPr>
            <a:spLocks noGrp="1"/>
          </p:cNvSpPr>
          <p:nvPr>
            <p:ph sz="quarter" idx="1"/>
          </p:nvPr>
        </p:nvSpPr>
        <p:spPr/>
        <p:txBody>
          <a:bodyPr/>
          <a:lstStyle/>
          <a:p>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コードクローンに対するリファクタリング</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4</a:t>
            </a:fld>
            <a:endParaRPr kumimoji="1" lang="ja-JP" altLang="en-US"/>
          </a:p>
        </p:txBody>
      </p:sp>
      <p:sp>
        <p:nvSpPr>
          <p:cNvPr id="4" name="コンテンツ プレースホルダ 3"/>
          <p:cNvSpPr>
            <a:spLocks noGrp="1"/>
          </p:cNvSpPr>
          <p:nvPr>
            <p:ph sz="quarter" idx="1"/>
          </p:nvPr>
        </p:nvSpPr>
        <p:spPr>
          <a:xfrm>
            <a:off x="457200" y="1268760"/>
            <a:ext cx="8229600" cy="4937760"/>
          </a:xfrm>
        </p:spPr>
        <p:txBody>
          <a:bodyPr/>
          <a:lstStyle/>
          <a:p>
            <a:r>
              <a:rPr kumimoji="1" lang="ja-JP" altLang="en-US" dirty="0" smtClean="0"/>
              <a:t>共通した処理を，単一のコードに集約する</a:t>
            </a:r>
            <a:endParaRPr kumimoji="1" lang="en-US" altLang="ja-JP" dirty="0" smtClean="0"/>
          </a:p>
          <a:p>
            <a:endParaRPr lang="en-US" altLang="ja-JP" dirty="0" smtClean="0"/>
          </a:p>
          <a:p>
            <a:endParaRPr kumimoji="1" lang="en-US" altLang="ja-JP" dirty="0" smtClean="0"/>
          </a:p>
          <a:p>
            <a:pPr marL="0" indent="0">
              <a:buNone/>
            </a:pPr>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r>
              <a:rPr lang="ja-JP" altLang="en-US" dirty="0" smtClean="0"/>
              <a:t>全てのクローンが集約できるとは限らない</a:t>
            </a:r>
            <a:endParaRPr kumimoji="1" lang="en-US" altLang="ja-JP" dirty="0" smtClean="0"/>
          </a:p>
          <a:p>
            <a:pPr lvl="1"/>
            <a:endParaRPr kumimoji="1" lang="ja-JP" altLang="en-US" dirty="0"/>
          </a:p>
        </p:txBody>
      </p:sp>
      <p:sp>
        <p:nvSpPr>
          <p:cNvPr id="7" name="メモ 6"/>
          <p:cNvSpPr/>
          <p:nvPr/>
        </p:nvSpPr>
        <p:spPr>
          <a:xfrm>
            <a:off x="3707904" y="2111536"/>
            <a:ext cx="1656184" cy="100811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407729" y="3214917"/>
            <a:ext cx="165618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5081993" y="3212975"/>
            <a:ext cx="165618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L 字 9"/>
          <p:cNvSpPr/>
          <p:nvPr/>
        </p:nvSpPr>
        <p:spPr>
          <a:xfrm rot="10800000">
            <a:off x="3923928" y="2492896"/>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p:cNvCxnSpPr/>
          <p:nvPr/>
        </p:nvCxnSpPr>
        <p:spPr>
          <a:xfrm>
            <a:off x="2593690" y="3456973"/>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593690" y="4185083"/>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5230410" y="3363699"/>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5230410" y="3492152"/>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5246540" y="4185083"/>
            <a:ext cx="11521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5250352" y="4374396"/>
            <a:ext cx="100811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2593690" y="3660746"/>
            <a:ext cx="1008112" cy="276999"/>
          </a:xfrm>
          <a:prstGeom prst="rect">
            <a:avLst/>
          </a:prstGeom>
          <a:noFill/>
        </p:spPr>
        <p:txBody>
          <a:bodyPr wrap="square" rtlCol="0">
            <a:spAutoFit/>
          </a:bodyPr>
          <a:lstStyle/>
          <a:p>
            <a:r>
              <a:rPr lang="en-US" altLang="ja-JP" sz="1200" dirty="0" err="1" smtClean="0"/>
              <a:t>h</a:t>
            </a:r>
            <a:r>
              <a:rPr kumimoji="1" lang="en-US" altLang="ja-JP" sz="1200" dirty="0" err="1" smtClean="0"/>
              <a:t>oge</a:t>
            </a:r>
            <a:r>
              <a:rPr kumimoji="1" lang="en-US" altLang="ja-JP" sz="1200" dirty="0" smtClean="0"/>
              <a:t>();</a:t>
            </a:r>
            <a:endParaRPr kumimoji="1" lang="ja-JP" altLang="en-US" sz="1200" dirty="0"/>
          </a:p>
        </p:txBody>
      </p:sp>
      <p:sp>
        <p:nvSpPr>
          <p:cNvPr id="23" name="テキスト ボックス 22"/>
          <p:cNvSpPr txBox="1"/>
          <p:nvPr/>
        </p:nvSpPr>
        <p:spPr>
          <a:xfrm>
            <a:off x="2593690" y="4298612"/>
            <a:ext cx="1008112" cy="276999"/>
          </a:xfrm>
          <a:prstGeom prst="rect">
            <a:avLst/>
          </a:prstGeom>
          <a:noFill/>
        </p:spPr>
        <p:txBody>
          <a:bodyPr wrap="square" rtlCol="0">
            <a:spAutoFit/>
          </a:bodyPr>
          <a:lstStyle/>
          <a:p>
            <a:r>
              <a:rPr lang="en-US" altLang="ja-JP" sz="1200" dirty="0" err="1" smtClean="0"/>
              <a:t>h</a:t>
            </a:r>
            <a:r>
              <a:rPr kumimoji="1" lang="en-US" altLang="ja-JP" sz="1200" dirty="0" err="1" smtClean="0"/>
              <a:t>oge</a:t>
            </a:r>
            <a:r>
              <a:rPr kumimoji="1" lang="en-US" altLang="ja-JP" sz="1200" dirty="0" smtClean="0"/>
              <a:t>();</a:t>
            </a:r>
            <a:endParaRPr kumimoji="1" lang="ja-JP" altLang="en-US" sz="1200" dirty="0"/>
          </a:p>
        </p:txBody>
      </p:sp>
      <p:sp>
        <p:nvSpPr>
          <p:cNvPr id="24" name="テキスト ボックス 23"/>
          <p:cNvSpPr txBox="1"/>
          <p:nvPr/>
        </p:nvSpPr>
        <p:spPr>
          <a:xfrm>
            <a:off x="5235688" y="3641976"/>
            <a:ext cx="1008112" cy="276999"/>
          </a:xfrm>
          <a:prstGeom prst="rect">
            <a:avLst/>
          </a:prstGeom>
          <a:noFill/>
        </p:spPr>
        <p:txBody>
          <a:bodyPr wrap="square" rtlCol="0">
            <a:spAutoFit/>
          </a:bodyPr>
          <a:lstStyle/>
          <a:p>
            <a:r>
              <a:rPr lang="en-US" altLang="ja-JP" sz="1200" dirty="0" err="1" smtClean="0"/>
              <a:t>h</a:t>
            </a:r>
            <a:r>
              <a:rPr kumimoji="1" lang="en-US" altLang="ja-JP" sz="1200" dirty="0" err="1" smtClean="0"/>
              <a:t>oge</a:t>
            </a:r>
            <a:r>
              <a:rPr kumimoji="1" lang="en-US" altLang="ja-JP" sz="1200" dirty="0" smtClean="0"/>
              <a:t>();</a:t>
            </a:r>
            <a:endParaRPr kumimoji="1" lang="ja-JP" altLang="en-US" sz="1200" dirty="0"/>
          </a:p>
        </p:txBody>
      </p:sp>
      <p:cxnSp>
        <p:nvCxnSpPr>
          <p:cNvPr id="26" name="直線矢印コネクタ 25"/>
          <p:cNvCxnSpPr/>
          <p:nvPr/>
        </p:nvCxnSpPr>
        <p:spPr>
          <a:xfrm rot="5400000" flipH="1" flipV="1">
            <a:off x="3156955" y="3187861"/>
            <a:ext cx="1800201" cy="69830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rot="5400000" flipH="1" flipV="1">
            <a:off x="3342681" y="2930127"/>
            <a:ext cx="1224136" cy="637707"/>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rot="10800000">
            <a:off x="4716016" y="2636912"/>
            <a:ext cx="1224136" cy="115212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円形吹き出し 34"/>
          <p:cNvSpPr/>
          <p:nvPr/>
        </p:nvSpPr>
        <p:spPr>
          <a:xfrm>
            <a:off x="4695628" y="1700808"/>
            <a:ext cx="3096344" cy="850653"/>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4881810" y="1889451"/>
            <a:ext cx="2808312" cy="400110"/>
          </a:xfrm>
          <a:prstGeom prst="rect">
            <a:avLst/>
          </a:prstGeom>
          <a:noFill/>
        </p:spPr>
        <p:txBody>
          <a:bodyPr wrap="square" rtlCol="0">
            <a:spAutoFit/>
          </a:bodyPr>
          <a:lstStyle/>
          <a:p>
            <a:r>
              <a:rPr kumimoji="1" lang="ja-JP" altLang="en-US" sz="2000" dirty="0" smtClean="0"/>
              <a:t>手続きとして独立させる</a:t>
            </a:r>
            <a:endParaRPr kumimoji="1" lang="ja-JP" altLang="en-US" sz="2000" dirty="0"/>
          </a:p>
        </p:txBody>
      </p:sp>
      <p:sp>
        <p:nvSpPr>
          <p:cNvPr id="41" name="四角形吹き出し 40"/>
          <p:cNvSpPr/>
          <p:nvPr/>
        </p:nvSpPr>
        <p:spPr>
          <a:xfrm>
            <a:off x="251520" y="3458326"/>
            <a:ext cx="1872208" cy="781055"/>
          </a:xfrm>
          <a:prstGeom prst="wedgeRectCallout">
            <a:avLst>
              <a:gd name="adj1" fmla="val 74406"/>
              <a:gd name="adj2" fmla="val 25462"/>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42" name="テキスト ボックス 41"/>
          <p:cNvSpPr txBox="1"/>
          <p:nvPr/>
        </p:nvSpPr>
        <p:spPr>
          <a:xfrm>
            <a:off x="323528" y="3471806"/>
            <a:ext cx="1728192" cy="707886"/>
          </a:xfrm>
          <a:prstGeom prst="rect">
            <a:avLst/>
          </a:prstGeom>
          <a:noFill/>
        </p:spPr>
        <p:txBody>
          <a:bodyPr wrap="square" rtlCol="0">
            <a:spAutoFit/>
          </a:bodyPr>
          <a:lstStyle/>
          <a:p>
            <a:r>
              <a:rPr kumimoji="1" lang="ja-JP" altLang="en-US" sz="2000" dirty="0" smtClean="0"/>
              <a:t>手続き呼出しに変更</a:t>
            </a:r>
            <a:endParaRPr kumimoji="1" lang="ja-JP" altLang="en-US" sz="2000" dirty="0"/>
          </a:p>
        </p:txBody>
      </p:sp>
      <p:sp>
        <p:nvSpPr>
          <p:cNvPr id="43" name="円/楕円 42"/>
          <p:cNvSpPr/>
          <p:nvPr/>
        </p:nvSpPr>
        <p:spPr>
          <a:xfrm>
            <a:off x="4145889" y="3992433"/>
            <a:ext cx="858159" cy="43204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a:xfrm>
            <a:off x="4233738" y="3988680"/>
            <a:ext cx="648072" cy="369332"/>
          </a:xfrm>
          <a:prstGeom prst="rect">
            <a:avLst/>
          </a:prstGeom>
          <a:noFill/>
        </p:spPr>
        <p:txBody>
          <a:bodyPr wrap="square" rtlCol="0">
            <a:spAutoFit/>
          </a:bodyPr>
          <a:lstStyle/>
          <a:p>
            <a:r>
              <a:rPr kumimoji="1" lang="ja-JP" altLang="en-US" dirty="0" smtClean="0"/>
              <a:t>集約</a:t>
            </a:r>
            <a:endParaRPr kumimoji="1" lang="ja-JP" altLang="en-US" dirty="0"/>
          </a:p>
        </p:txBody>
      </p:sp>
      <p:sp>
        <p:nvSpPr>
          <p:cNvPr id="27" name="L 字 26"/>
          <p:cNvSpPr/>
          <p:nvPr/>
        </p:nvSpPr>
        <p:spPr>
          <a:xfrm rot="10800000">
            <a:off x="2593691" y="4298612"/>
            <a:ext cx="1224136" cy="360040"/>
          </a:xfrm>
          <a:prstGeom prst="corner">
            <a:avLst>
              <a:gd name="adj1" fmla="val 69048"/>
              <a:gd name="adj2" fmla="val 123652"/>
            </a:avLst>
          </a:prstGeom>
          <a:solidFill>
            <a:schemeClr val="accent1">
              <a:alpha val="14000"/>
            </a:schemeClr>
          </a:solidFill>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L 字 27"/>
          <p:cNvSpPr/>
          <p:nvPr/>
        </p:nvSpPr>
        <p:spPr>
          <a:xfrm rot="10800000">
            <a:off x="2593690" y="3678555"/>
            <a:ext cx="1224136" cy="360040"/>
          </a:xfrm>
          <a:prstGeom prst="corner">
            <a:avLst>
              <a:gd name="adj1" fmla="val 69048"/>
              <a:gd name="adj2" fmla="val 123652"/>
            </a:avLst>
          </a:prstGeom>
          <a:solidFill>
            <a:schemeClr val="accent1">
              <a:alpha val="14000"/>
            </a:schemeClr>
          </a:solidFill>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L 字 29"/>
          <p:cNvSpPr/>
          <p:nvPr/>
        </p:nvSpPr>
        <p:spPr>
          <a:xfrm rot="10800000">
            <a:off x="5230410" y="3641977"/>
            <a:ext cx="1224136" cy="360040"/>
          </a:xfrm>
          <a:prstGeom prst="corner">
            <a:avLst>
              <a:gd name="adj1" fmla="val 69048"/>
              <a:gd name="adj2" fmla="val 123652"/>
            </a:avLst>
          </a:prstGeom>
          <a:solidFill>
            <a:schemeClr val="accent1">
              <a:alpha val="14000"/>
            </a:schemeClr>
          </a:solidFill>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3851920" y="2204864"/>
            <a:ext cx="1368152" cy="954107"/>
          </a:xfrm>
          <a:prstGeom prst="rect">
            <a:avLst/>
          </a:prstGeom>
          <a:noFill/>
        </p:spPr>
        <p:txBody>
          <a:bodyPr wrap="square" rtlCol="0">
            <a:spAutoFit/>
          </a:bodyPr>
          <a:lstStyle/>
          <a:p>
            <a:r>
              <a:rPr lang="en-US" altLang="ja-JP" sz="1400" dirty="0" err="1" smtClean="0"/>
              <a:t>h</a:t>
            </a:r>
            <a:r>
              <a:rPr kumimoji="1" lang="en-US" altLang="ja-JP" sz="1400" dirty="0" err="1" smtClean="0"/>
              <a:t>oge</a:t>
            </a:r>
            <a:r>
              <a:rPr kumimoji="1" lang="en-US" altLang="ja-JP" sz="1400" dirty="0" smtClean="0"/>
              <a:t>(){</a:t>
            </a:r>
          </a:p>
          <a:p>
            <a:endParaRPr lang="en-US" altLang="ja-JP" sz="1400" dirty="0" smtClean="0"/>
          </a:p>
          <a:p>
            <a:endParaRPr kumimoji="1" lang="en-US" altLang="ja-JP" sz="1400" dirty="0" smtClean="0"/>
          </a:p>
          <a:p>
            <a:r>
              <a:rPr lang="en-US" altLang="ja-JP" sz="1400" dirty="0" smtClean="0"/>
              <a:t>}</a:t>
            </a:r>
            <a:endParaRPr kumimoji="1" lang="ja-JP" alt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研究目的・内容</a:t>
            </a:r>
            <a:endParaRPr kumimoji="1" lang="ja-JP" altLang="en-US" dirty="0"/>
          </a:p>
        </p:txBody>
      </p:sp>
      <p:sp>
        <p:nvSpPr>
          <p:cNvPr id="4" name="スライド番号プレースホルダ 3"/>
          <p:cNvSpPr>
            <a:spLocks noGrp="1"/>
          </p:cNvSpPr>
          <p:nvPr>
            <p:ph type="sldNum" sz="quarter" idx="12"/>
          </p:nvPr>
        </p:nvSpPr>
        <p:spPr/>
        <p:txBody>
          <a:bodyPr/>
          <a:lstStyle/>
          <a:p>
            <a:fld id="{F81A0F36-08C2-48D1-B66F-990A663397CD}" type="slidenum">
              <a:rPr kumimoji="1" lang="ja-JP" altLang="en-US" smtClean="0"/>
              <a:pPr/>
              <a:t>5</a:t>
            </a:fld>
            <a:endParaRPr kumimoji="1" lang="ja-JP" altLang="en-US"/>
          </a:p>
        </p:txBody>
      </p:sp>
      <p:sp>
        <p:nvSpPr>
          <p:cNvPr id="3" name="コンテンツ プレースホルダ 2"/>
          <p:cNvSpPr>
            <a:spLocks noGrp="1"/>
          </p:cNvSpPr>
          <p:nvPr>
            <p:ph sz="quarter" idx="1"/>
          </p:nvPr>
        </p:nvSpPr>
        <p:spPr>
          <a:xfrm>
            <a:off x="251520" y="1484784"/>
            <a:ext cx="8503920" cy="4536504"/>
          </a:xfrm>
        </p:spPr>
        <p:txBody>
          <a:bodyPr>
            <a:normAutofit/>
          </a:bodyPr>
          <a:lstStyle/>
          <a:p>
            <a:pPr>
              <a:buFont typeface="Wingdings" pitchFamily="2" charset="2"/>
              <a:buChar char="Ø"/>
            </a:pPr>
            <a:r>
              <a:rPr lang="ja-JP" altLang="en-US" dirty="0" smtClean="0"/>
              <a:t>コードクローンのリファクタリングがどの程度適用できるのかを確認する</a:t>
            </a:r>
            <a:endParaRPr lang="en-US" altLang="ja-JP" dirty="0" smtClean="0"/>
          </a:p>
          <a:p>
            <a:pPr>
              <a:buFont typeface="Wingdings" pitchFamily="2" charset="2"/>
              <a:buChar char="Ø"/>
            </a:pPr>
            <a:r>
              <a:rPr lang="ja-JP" altLang="en-US" dirty="0" smtClean="0"/>
              <a:t>集約が容易なクローン，集約が困難なクローンの割合を調べる</a:t>
            </a:r>
            <a:endParaRPr lang="en-US" altLang="ja-JP" dirty="0" smtClean="0"/>
          </a:p>
          <a:p>
            <a:pPr>
              <a:buFont typeface="Wingdings" pitchFamily="2" charset="2"/>
              <a:buChar char="Ø"/>
            </a:pPr>
            <a:endParaRPr lang="en-US" altLang="ja-JP" dirty="0" smtClean="0"/>
          </a:p>
          <a:p>
            <a:pPr>
              <a:buFont typeface="Wingdings" pitchFamily="2" charset="2"/>
              <a:buChar char="Ø"/>
            </a:pPr>
            <a:endParaRPr lang="en-US" altLang="ja-JP" dirty="0" smtClean="0"/>
          </a:p>
          <a:p>
            <a:pPr>
              <a:buFont typeface="Wingdings" pitchFamily="2" charset="2"/>
              <a:buChar char="Ø"/>
            </a:pPr>
            <a:r>
              <a:rPr lang="ja-JP" altLang="en-US" dirty="0" smtClean="0"/>
              <a:t>調査対象</a:t>
            </a:r>
            <a:endParaRPr lang="en-US" altLang="ja-JP" dirty="0" smtClean="0"/>
          </a:p>
          <a:p>
            <a:pPr lvl="1">
              <a:buFont typeface="Wingdings" pitchFamily="2" charset="2"/>
              <a:buChar char="Ø"/>
            </a:pPr>
            <a:r>
              <a:rPr lang="en-US" altLang="ja-JP" dirty="0" smtClean="0"/>
              <a:t>Java </a:t>
            </a:r>
            <a:r>
              <a:rPr lang="ja-JP" altLang="en-US" dirty="0" smtClean="0"/>
              <a:t>で書かれたオープンソースソフトウェア   </a:t>
            </a:r>
            <a:r>
              <a:rPr lang="en-US" altLang="ja-JP" dirty="0" smtClean="0"/>
              <a:t>2142</a:t>
            </a:r>
            <a:r>
              <a:rPr lang="ja-JP" altLang="en-US" dirty="0" smtClean="0"/>
              <a:t>個</a:t>
            </a:r>
            <a:endParaRPr lang="en-US" altLang="ja-JP" dirty="0" smtClean="0"/>
          </a:p>
          <a:p>
            <a:pPr lvl="1">
              <a:buFont typeface="Wingdings" pitchFamily="2" charset="2"/>
              <a:buChar char="Ø"/>
            </a:pPr>
            <a:r>
              <a:rPr lang="en-US" altLang="ja-JP" dirty="0" err="1" smtClean="0"/>
              <a:t>apache.commons</a:t>
            </a:r>
            <a:r>
              <a:rPr lang="ja-JP" altLang="en-US" dirty="0" err="1" smtClean="0"/>
              <a:t>，</a:t>
            </a:r>
            <a:r>
              <a:rPr lang="en-US" altLang="ja-JP" dirty="0" smtClean="0"/>
              <a:t>sourceforge.net</a:t>
            </a:r>
            <a:r>
              <a:rPr lang="ja-JP" altLang="en-US" dirty="0" smtClean="0"/>
              <a:t> から収集したもの</a:t>
            </a:r>
            <a:endParaRPr lang="en-US" altLang="ja-JP" dirty="0" smtClean="0"/>
          </a:p>
          <a:p>
            <a:pPr lvl="1">
              <a:buFont typeface="Wingdings" pitchFamily="2" charset="2"/>
              <a:buChar char="Ø"/>
            </a:pPr>
            <a:endParaRPr lang="ja-JP" altLang="en-US" dirty="0" smtClean="0"/>
          </a:p>
          <a:p>
            <a:pPr>
              <a:buFont typeface="Wingdings" pitchFamily="2" charset="2"/>
              <a:buChar char="Ø"/>
            </a:pPr>
            <a:endParaRPr lang="en-US" altLang="ja-JP"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本研究で対象とするコードクローン</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6</a:t>
            </a:fld>
            <a:endParaRPr kumimoji="1" lang="ja-JP" altLang="en-US"/>
          </a:p>
        </p:txBody>
      </p:sp>
      <p:sp>
        <p:nvSpPr>
          <p:cNvPr id="4" name="コンテンツ プレースホルダー 3"/>
          <p:cNvSpPr>
            <a:spLocks noGrp="1"/>
          </p:cNvSpPr>
          <p:nvPr>
            <p:ph sz="quarter" idx="1"/>
          </p:nvPr>
        </p:nvSpPr>
        <p:spPr>
          <a:xfrm>
            <a:off x="683568" y="1196752"/>
            <a:ext cx="8229600" cy="4937760"/>
          </a:xfrm>
        </p:spPr>
        <p:txBody>
          <a:bodyPr/>
          <a:lstStyle/>
          <a:p>
            <a:r>
              <a:rPr lang="en-US" altLang="ja-JP" dirty="0" err="1" smtClean="0"/>
              <a:t>CCFinder</a:t>
            </a:r>
            <a:r>
              <a:rPr lang="ja-JP" altLang="en-US" dirty="0" smtClean="0"/>
              <a:t> が検出する </a:t>
            </a:r>
            <a:r>
              <a:rPr lang="en-US" altLang="ja-JP" dirty="0" smtClean="0"/>
              <a:t>“Parameterized” </a:t>
            </a:r>
            <a:r>
              <a:rPr lang="ja-JP" altLang="en-US" dirty="0" smtClean="0"/>
              <a:t>クローン</a:t>
            </a:r>
            <a:endParaRPr lang="en-US" altLang="ja-JP" dirty="0" smtClean="0"/>
          </a:p>
        </p:txBody>
      </p:sp>
      <p:sp>
        <p:nvSpPr>
          <p:cNvPr id="5" name="メモ 4"/>
          <p:cNvSpPr/>
          <p:nvPr/>
        </p:nvSpPr>
        <p:spPr>
          <a:xfrm>
            <a:off x="3756094" y="2708920"/>
            <a:ext cx="1968034" cy="19442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683568" y="2713436"/>
            <a:ext cx="2088232" cy="20837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6804248" y="2713436"/>
            <a:ext cx="1944216" cy="1939700"/>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756096" y="2780928"/>
            <a:ext cx="2112048"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y</a:t>
            </a:r>
            <a:r>
              <a:rPr lang="en-US" altLang="ja-JP" sz="1400" dirty="0" smtClean="0"/>
              <a:t> =</a:t>
            </a:r>
            <a:r>
              <a:rPr lang="ja-JP" altLang="en-US" sz="1400" dirty="0" smtClean="0"/>
              <a:t>　</a:t>
            </a:r>
            <a:r>
              <a:rPr lang="en-US" altLang="ja-JP" sz="1400" dirty="0" err="1" smtClean="0">
                <a:solidFill>
                  <a:srgbClr val="54035D"/>
                </a:solidFill>
              </a:rPr>
              <a:t>getY</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a:t>
            </a:r>
            <a:r>
              <a:rPr lang="en-US" altLang="ja-JP" sz="1400" dirty="0" smtClean="0">
                <a:solidFill>
                  <a:srgbClr val="FF0000"/>
                </a:solidFill>
              </a:rPr>
              <a:t>t</a:t>
            </a:r>
            <a:r>
              <a:rPr lang="en-US" altLang="ja-JP" sz="1400" dirty="0" smtClean="0"/>
              <a:t> =freefall(y) </a:t>
            </a:r>
          </a:p>
          <a:p>
            <a:r>
              <a:rPr lang="en-US" altLang="ja-JP" sz="1400" dirty="0" smtClean="0"/>
              <a:t>…</a:t>
            </a:r>
          </a:p>
        </p:txBody>
      </p:sp>
      <p:sp>
        <p:nvSpPr>
          <p:cNvPr id="9" name="テキスト ボックス 8"/>
          <p:cNvSpPr txBox="1"/>
          <p:nvPr/>
        </p:nvSpPr>
        <p:spPr>
          <a:xfrm>
            <a:off x="683568" y="2780928"/>
            <a:ext cx="2016224"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height</a:t>
            </a:r>
            <a:r>
              <a:rPr lang="en-US" altLang="ja-JP" sz="1400" dirty="0" smtClean="0"/>
              <a:t> = </a:t>
            </a:r>
            <a:r>
              <a:rPr lang="en-US" altLang="ja-JP" sz="1400" dirty="0" err="1" smtClean="0"/>
              <a:t>getY</a:t>
            </a:r>
            <a:r>
              <a:rPr lang="en-US" altLang="ja-JP" sz="1400" dirty="0" smtClean="0"/>
              <a:t>();</a:t>
            </a:r>
          </a:p>
          <a:p>
            <a:r>
              <a:rPr lang="en-US" altLang="ja-JP" sz="1400" dirty="0" err="1" smtClean="0"/>
              <a:t>System.out.println</a:t>
            </a:r>
            <a:r>
              <a:rPr lang="en-US" altLang="ja-JP" sz="1400" dirty="0" smtClean="0"/>
              <a:t>(</a:t>
            </a:r>
          </a:p>
          <a:p>
            <a:r>
              <a:rPr lang="en-US" altLang="ja-JP" sz="1400" dirty="0"/>
              <a:t> </a:t>
            </a:r>
            <a:r>
              <a:rPr lang="en-US" altLang="ja-JP" sz="1400" dirty="0" smtClean="0"/>
              <a:t> “</a:t>
            </a:r>
            <a:r>
              <a:rPr lang="en-US" altLang="ja-JP" sz="1400" dirty="0" err="1" smtClean="0"/>
              <a:t>Freefall</a:t>
            </a:r>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time</a:t>
            </a:r>
            <a:r>
              <a:rPr lang="ja-JP" altLang="en-US" sz="1400" dirty="0" smtClean="0">
                <a:solidFill>
                  <a:srgbClr val="FF0000"/>
                </a:solidFill>
              </a:rPr>
              <a:t>　</a:t>
            </a:r>
            <a:r>
              <a:rPr lang="en-US" altLang="ja-JP" sz="1400" dirty="0" smtClean="0"/>
              <a:t>=</a:t>
            </a:r>
            <a:r>
              <a:rPr lang="en-US" altLang="ja-JP" sz="1400" dirty="0" err="1" smtClean="0"/>
              <a:t>freefall</a:t>
            </a:r>
            <a:r>
              <a:rPr lang="en-US" altLang="ja-JP" sz="1400" dirty="0" smtClean="0"/>
              <a:t>(height) </a:t>
            </a:r>
          </a:p>
          <a:p>
            <a:r>
              <a:rPr lang="en-US" altLang="ja-JP" sz="1400" dirty="0" smtClean="0"/>
              <a:t>…</a:t>
            </a:r>
          </a:p>
        </p:txBody>
      </p:sp>
      <p:sp>
        <p:nvSpPr>
          <p:cNvPr id="10" name="テキスト ボックス 9"/>
          <p:cNvSpPr txBox="1"/>
          <p:nvPr/>
        </p:nvSpPr>
        <p:spPr>
          <a:xfrm>
            <a:off x="6883392" y="2852936"/>
            <a:ext cx="2081096"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y = </a:t>
            </a:r>
            <a:r>
              <a:rPr lang="en-US" altLang="ja-JP" sz="1400" dirty="0" err="1" smtClean="0">
                <a:solidFill>
                  <a:srgbClr val="5C045C"/>
                </a:solidFill>
              </a:rPr>
              <a:t>getHeight</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t =freefall(y) </a:t>
            </a:r>
          </a:p>
          <a:p>
            <a:r>
              <a:rPr lang="en-US" altLang="ja-JP" sz="1400" dirty="0" smtClean="0"/>
              <a:t>…</a:t>
            </a:r>
          </a:p>
        </p:txBody>
      </p:sp>
      <p:cxnSp>
        <p:nvCxnSpPr>
          <p:cNvPr id="12" name="直線矢印コネクタ 11"/>
          <p:cNvCxnSpPr/>
          <p:nvPr/>
        </p:nvCxnSpPr>
        <p:spPr>
          <a:xfrm>
            <a:off x="2771800" y="3717032"/>
            <a:ext cx="936104"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5724128" y="3717032"/>
            <a:ext cx="1056304" cy="225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5" name="円形吹き出し 14"/>
          <p:cNvSpPr/>
          <p:nvPr/>
        </p:nvSpPr>
        <p:spPr>
          <a:xfrm>
            <a:off x="2555776" y="4581128"/>
            <a:ext cx="1440160" cy="720080"/>
          </a:xfrm>
          <a:prstGeom prst="wedgeEllipseCallout">
            <a:avLst>
              <a:gd name="adj1" fmla="val 13375"/>
              <a:gd name="adj2" fmla="val -6092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形吹き出し 15"/>
          <p:cNvSpPr/>
          <p:nvPr/>
        </p:nvSpPr>
        <p:spPr>
          <a:xfrm>
            <a:off x="5495929" y="4557028"/>
            <a:ext cx="1440160" cy="720080"/>
          </a:xfrm>
          <a:prstGeom prst="wedgeEllipseCallout">
            <a:avLst>
              <a:gd name="adj1" fmla="val 13375"/>
              <a:gd name="adj2" fmla="val -6092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2699792" y="4797152"/>
            <a:ext cx="1272328" cy="307777"/>
          </a:xfrm>
          <a:prstGeom prst="rect">
            <a:avLst/>
          </a:prstGeom>
          <a:noFill/>
        </p:spPr>
        <p:txBody>
          <a:bodyPr wrap="square" rtlCol="0">
            <a:spAutoFit/>
          </a:bodyPr>
          <a:lstStyle/>
          <a:p>
            <a:r>
              <a:rPr lang="ja-JP" altLang="en-US" sz="1400" dirty="0" smtClean="0">
                <a:solidFill>
                  <a:srgbClr val="FF0000"/>
                </a:solidFill>
              </a:rPr>
              <a:t>変数名が違う</a:t>
            </a:r>
            <a:endParaRPr kumimoji="1" lang="ja-JP" altLang="en-US" sz="1400" dirty="0">
              <a:solidFill>
                <a:srgbClr val="FF0000"/>
              </a:solidFill>
            </a:endParaRPr>
          </a:p>
        </p:txBody>
      </p:sp>
      <p:sp>
        <p:nvSpPr>
          <p:cNvPr id="18" name="テキスト ボックス 17"/>
          <p:cNvSpPr txBox="1"/>
          <p:nvPr/>
        </p:nvSpPr>
        <p:spPr>
          <a:xfrm>
            <a:off x="5580111" y="4763179"/>
            <a:ext cx="1355978" cy="307777"/>
          </a:xfrm>
          <a:prstGeom prst="rect">
            <a:avLst/>
          </a:prstGeom>
          <a:noFill/>
        </p:spPr>
        <p:txBody>
          <a:bodyPr wrap="square" rtlCol="0">
            <a:spAutoFit/>
          </a:bodyPr>
          <a:lstStyle/>
          <a:p>
            <a:r>
              <a:rPr lang="ja-JP" altLang="en-US" sz="1400" dirty="0">
                <a:solidFill>
                  <a:srgbClr val="54035D"/>
                </a:solidFill>
              </a:rPr>
              <a:t>手続き</a:t>
            </a:r>
            <a:r>
              <a:rPr lang="ja-JP" altLang="en-US" sz="1400" dirty="0" smtClean="0">
                <a:solidFill>
                  <a:srgbClr val="54035D"/>
                </a:solidFill>
              </a:rPr>
              <a:t>名が違う</a:t>
            </a:r>
            <a:endParaRPr kumimoji="1" lang="ja-JP" altLang="en-US" sz="1400" dirty="0">
              <a:solidFill>
                <a:srgbClr val="54035D"/>
              </a:solidFill>
            </a:endParaRPr>
          </a:p>
        </p:txBody>
      </p:sp>
    </p:spTree>
    <p:extLst>
      <p:ext uri="{BB962C8B-B14F-4D97-AF65-F5344CB8AC3E}">
        <p14:creationId xmlns="" xmlns:p14="http://schemas.microsoft.com/office/powerpoint/2010/main" val="3659358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集約の容易なクローン</a:t>
            </a:r>
            <a:r>
              <a:rPr kumimoji="1" lang="en-US" altLang="ja-JP" dirty="0" smtClean="0"/>
              <a:t>,</a:t>
            </a:r>
            <a:r>
              <a:rPr kumimoji="1" lang="ja-JP" altLang="en-US" dirty="0" smtClean="0"/>
              <a:t>困難なクローン</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7</a:t>
            </a:fld>
            <a:endParaRPr kumimoji="1" lang="ja-JP" altLang="en-US"/>
          </a:p>
        </p:txBody>
      </p:sp>
      <p:sp>
        <p:nvSpPr>
          <p:cNvPr id="4" name="コンテンツ プレースホルダ 3"/>
          <p:cNvSpPr>
            <a:spLocks noGrp="1"/>
          </p:cNvSpPr>
          <p:nvPr>
            <p:ph sz="quarter" idx="1"/>
          </p:nvPr>
        </p:nvSpPr>
        <p:spPr/>
        <p:txBody>
          <a:bodyPr>
            <a:normAutofit/>
          </a:bodyPr>
          <a:lstStyle/>
          <a:p>
            <a:r>
              <a:rPr lang="ja-JP" altLang="en-US" dirty="0" smtClean="0"/>
              <a:t>集約の容易なクローン</a:t>
            </a:r>
            <a:endParaRPr lang="en-US" altLang="ja-JP" dirty="0" smtClean="0"/>
          </a:p>
          <a:p>
            <a:pPr lvl="1"/>
            <a:r>
              <a:rPr lang="ja-JP" altLang="en-US" dirty="0" smtClean="0"/>
              <a:t>識別子名に変更のないクローン</a:t>
            </a:r>
            <a:endParaRPr lang="en-US" altLang="ja-JP" dirty="0" smtClean="0"/>
          </a:p>
          <a:p>
            <a:pPr lvl="1"/>
            <a:r>
              <a:rPr lang="ja-JP" altLang="en-US" dirty="0" smtClean="0"/>
              <a:t>変数名のみが変更されているクローン</a:t>
            </a:r>
            <a:endParaRPr lang="en-US" altLang="ja-JP" dirty="0" smtClean="0"/>
          </a:p>
          <a:p>
            <a:pPr lvl="2"/>
            <a:r>
              <a:rPr lang="ja-JP" altLang="en-US" dirty="0" smtClean="0"/>
              <a:t>手続きに引数を設定することで違いを吸収</a:t>
            </a:r>
            <a:endParaRPr lang="en-US" altLang="ja-JP" dirty="0" smtClean="0"/>
          </a:p>
          <a:p>
            <a:r>
              <a:rPr lang="ja-JP" altLang="en-US" dirty="0" smtClean="0"/>
              <a:t>集約の困難なクローン</a:t>
            </a:r>
            <a:endParaRPr lang="en-US" altLang="ja-JP" dirty="0" smtClean="0"/>
          </a:p>
          <a:p>
            <a:pPr lvl="1"/>
            <a:r>
              <a:rPr lang="ja-JP" altLang="en-US" dirty="0" smtClean="0"/>
              <a:t>型名が変更されているクローン</a:t>
            </a:r>
            <a:endParaRPr lang="en-US" altLang="ja-JP" dirty="0" smtClean="0"/>
          </a:p>
          <a:p>
            <a:pPr lvl="1"/>
            <a:r>
              <a:rPr lang="ja-JP" altLang="en-US" dirty="0" smtClean="0"/>
              <a:t>メソッド名が変更されているクローン</a:t>
            </a:r>
            <a:endParaRPr lang="en-US" altLang="ja-JP" dirty="0" smtClean="0"/>
          </a:p>
          <a:p>
            <a:pPr lvl="1"/>
            <a:r>
              <a:rPr lang="ja-JP" altLang="en-US" dirty="0" smtClean="0"/>
              <a:t>識別子の対応が</a:t>
            </a:r>
            <a:r>
              <a:rPr lang="en-US" altLang="ja-JP" dirty="0" smtClean="0"/>
              <a:t>1</a:t>
            </a:r>
            <a:r>
              <a:rPr lang="ja-JP" altLang="en-US" dirty="0" smtClean="0"/>
              <a:t>対</a:t>
            </a:r>
            <a:r>
              <a:rPr lang="en-US" altLang="ja-JP" dirty="0" smtClean="0"/>
              <a:t>1</a:t>
            </a:r>
            <a:r>
              <a:rPr lang="ja-JP" altLang="en-US" dirty="0" smtClean="0"/>
              <a:t>でないクローン</a:t>
            </a:r>
          </a:p>
          <a:p>
            <a:pPr lvl="1"/>
            <a:endParaRPr lang="en-US" altLang="ja-JP" dirty="0" smtClean="0"/>
          </a:p>
          <a:p>
            <a:pPr lvl="2"/>
            <a:endParaRPr lang="en-US" altLang="ja-JP"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8</a:t>
            </a:fld>
            <a:endParaRPr kumimoji="1" lang="ja-JP" altLang="en-US"/>
          </a:p>
        </p:txBody>
      </p:sp>
      <p:sp>
        <p:nvSpPr>
          <p:cNvPr id="4" name="コンテンツ プレースホルダ 3"/>
          <p:cNvSpPr>
            <a:spLocks noGrp="1"/>
          </p:cNvSpPr>
          <p:nvPr>
            <p:ph sz="quarter" idx="1"/>
          </p:nvPr>
        </p:nvSpPr>
        <p:spPr/>
        <p:txBody>
          <a:bodyPr>
            <a:normAutofit/>
          </a:bodyPr>
          <a:lstStyle/>
          <a:p>
            <a:pPr marL="788670" lvl="1" indent="-514350"/>
            <a:endParaRPr lang="en-US" altLang="ja-JP" dirty="0" smtClean="0"/>
          </a:p>
          <a:p>
            <a:pPr marL="514350" indent="-514350">
              <a:buFont typeface="+mj-lt"/>
              <a:buAutoNum type="arabicPeriod"/>
            </a:pPr>
            <a:r>
              <a:rPr lang="ja-JP" altLang="en-US" dirty="0" smtClean="0"/>
              <a:t>ソースコード中のクローンを検出する</a:t>
            </a:r>
            <a:endParaRPr kumimoji="1" lang="en-US" altLang="ja-JP" dirty="0" smtClean="0"/>
          </a:p>
          <a:p>
            <a:pPr marL="514350" indent="-514350">
              <a:buFont typeface="+mj-lt"/>
              <a:buAutoNum type="arabicPeriod"/>
            </a:pPr>
            <a:r>
              <a:rPr kumimoji="1" lang="ja-JP" altLang="en-US" dirty="0" smtClean="0"/>
              <a:t>ソースコードに出現する識別子のリストを作成</a:t>
            </a:r>
            <a:endParaRPr kumimoji="1" lang="en-US" altLang="ja-JP" dirty="0" smtClean="0"/>
          </a:p>
          <a:p>
            <a:pPr marL="788670" lvl="1" indent="-514350"/>
            <a:r>
              <a:rPr lang="ja-JP" altLang="en-US" dirty="0" smtClean="0"/>
              <a:t>出力する情報は</a:t>
            </a:r>
            <a:r>
              <a:rPr lang="en-US" altLang="ja-JP" dirty="0" smtClean="0"/>
              <a:t>{</a:t>
            </a:r>
            <a:r>
              <a:rPr lang="ja-JP" altLang="en-US" dirty="0" smtClean="0"/>
              <a:t>識別子名</a:t>
            </a:r>
            <a:r>
              <a:rPr lang="en-US" altLang="ja-JP" dirty="0" smtClean="0"/>
              <a:t>,</a:t>
            </a:r>
            <a:r>
              <a:rPr lang="ja-JP" altLang="en-US" dirty="0" smtClean="0"/>
              <a:t>出現位置</a:t>
            </a:r>
            <a:r>
              <a:rPr lang="en-US" altLang="ja-JP" dirty="0" smtClean="0"/>
              <a:t>,</a:t>
            </a:r>
            <a:r>
              <a:rPr lang="ja-JP" altLang="en-US" dirty="0" smtClean="0"/>
              <a:t>種類</a:t>
            </a:r>
            <a:r>
              <a:rPr lang="en-US" altLang="ja-JP" dirty="0" smtClean="0"/>
              <a:t>}</a:t>
            </a:r>
          </a:p>
          <a:p>
            <a:pPr marL="514350" indent="-514350">
              <a:buFont typeface="+mj-lt"/>
              <a:buAutoNum type="arabicPeriod"/>
            </a:pPr>
            <a:r>
              <a:rPr lang="en-US" altLang="ja-JP" dirty="0" smtClean="0"/>
              <a:t> </a:t>
            </a:r>
            <a:r>
              <a:rPr lang="ja-JP" altLang="en-US" dirty="0" smtClean="0"/>
              <a:t>クローン中の識別子をリストから抽出し</a:t>
            </a:r>
            <a:r>
              <a:rPr lang="en-US" altLang="ja-JP" dirty="0" smtClean="0"/>
              <a:t>,</a:t>
            </a:r>
            <a:r>
              <a:rPr lang="ja-JP" altLang="en-US" dirty="0" smtClean="0"/>
              <a:t>対応関係を調査する</a:t>
            </a:r>
            <a:endParaRPr lang="en-US" altLang="ja-JP" dirty="0" smtClean="0"/>
          </a:p>
          <a:p>
            <a:pPr lvl="1"/>
            <a:r>
              <a:rPr lang="ja-JP" altLang="en-US" dirty="0" smtClean="0"/>
              <a:t>変更された識別子の種類</a:t>
            </a:r>
            <a:endParaRPr lang="en-US" altLang="ja-JP" dirty="0" smtClean="0"/>
          </a:p>
          <a:p>
            <a:pPr lvl="1"/>
            <a:r>
              <a:rPr lang="ja-JP" altLang="en-US" dirty="0" smtClean="0"/>
              <a:t>変更された識別子の対応関係</a:t>
            </a:r>
            <a:endParaRPr lang="en-US" altLang="ja-JP" dirty="0" smtClean="0"/>
          </a:p>
          <a:p>
            <a:pPr marL="514350" indent="-514350">
              <a:buFont typeface="+mj-lt"/>
              <a:buAutoNum type="arabicPeriod"/>
            </a:pPr>
            <a:r>
              <a:rPr lang="ja-JP" altLang="en-US" dirty="0" smtClean="0"/>
              <a:t>クローンを分類する</a:t>
            </a: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9</a:t>
            </a:fld>
            <a:endParaRPr kumimoji="1" lang="ja-JP" altLang="en-US"/>
          </a:p>
        </p:txBody>
      </p:sp>
      <p:sp>
        <p:nvSpPr>
          <p:cNvPr id="4" name="コンテンツ プレースホルダ 3"/>
          <p:cNvSpPr>
            <a:spLocks noGrp="1"/>
          </p:cNvSpPr>
          <p:nvPr>
            <p:ph sz="quarter" idx="1"/>
          </p:nvPr>
        </p:nvSpPr>
        <p:spPr/>
        <p:txBody>
          <a:bodyPr>
            <a:normAutofit/>
          </a:bodyPr>
          <a:lstStyle/>
          <a:p>
            <a:pPr marL="788670" lvl="1" indent="-514350"/>
            <a:endParaRPr lang="en-US" altLang="ja-JP" dirty="0" smtClean="0"/>
          </a:p>
          <a:p>
            <a:pPr marL="514350" indent="-514350">
              <a:buFont typeface="+mj-lt"/>
              <a:buAutoNum type="arabicPeriod"/>
            </a:pPr>
            <a:r>
              <a:rPr lang="ja-JP" altLang="en-US" dirty="0" smtClean="0">
                <a:solidFill>
                  <a:srgbClr val="FF0000"/>
                </a:solidFill>
              </a:rPr>
              <a:t>ソースコード中のクローンを検出する</a:t>
            </a:r>
            <a:endParaRPr kumimoji="1" lang="en-US" altLang="ja-JP" dirty="0" smtClean="0">
              <a:solidFill>
                <a:srgbClr val="FF0000"/>
              </a:solidFill>
            </a:endParaRPr>
          </a:p>
          <a:p>
            <a:pPr marL="514350" indent="-514350">
              <a:buFont typeface="+mj-lt"/>
              <a:buAutoNum type="arabicPeriod"/>
            </a:pPr>
            <a:r>
              <a:rPr kumimoji="1" lang="ja-JP" altLang="en-US" dirty="0" smtClean="0"/>
              <a:t>ソースコードに出現する識別子のリストを作成</a:t>
            </a:r>
            <a:endParaRPr kumimoji="1" lang="en-US" altLang="ja-JP" dirty="0" smtClean="0"/>
          </a:p>
          <a:p>
            <a:pPr marL="788670" lvl="1" indent="-514350"/>
            <a:r>
              <a:rPr lang="ja-JP" altLang="en-US" dirty="0" smtClean="0"/>
              <a:t>出力する情報は</a:t>
            </a:r>
            <a:r>
              <a:rPr lang="en-US" altLang="ja-JP" dirty="0" smtClean="0"/>
              <a:t>{</a:t>
            </a:r>
            <a:r>
              <a:rPr lang="ja-JP" altLang="en-US" dirty="0" smtClean="0"/>
              <a:t>識別子名</a:t>
            </a:r>
            <a:r>
              <a:rPr lang="en-US" altLang="ja-JP" dirty="0" smtClean="0"/>
              <a:t>,</a:t>
            </a:r>
            <a:r>
              <a:rPr lang="ja-JP" altLang="en-US" dirty="0" smtClean="0"/>
              <a:t>出現位置</a:t>
            </a:r>
            <a:r>
              <a:rPr lang="en-US" altLang="ja-JP" dirty="0" smtClean="0"/>
              <a:t>,</a:t>
            </a:r>
            <a:r>
              <a:rPr lang="ja-JP" altLang="en-US" dirty="0" smtClean="0"/>
              <a:t>種類</a:t>
            </a:r>
            <a:r>
              <a:rPr lang="en-US" altLang="ja-JP" dirty="0" smtClean="0"/>
              <a:t>}</a:t>
            </a:r>
          </a:p>
          <a:p>
            <a:pPr marL="514350" indent="-514350">
              <a:buFont typeface="+mj-lt"/>
              <a:buAutoNum type="arabicPeriod"/>
            </a:pPr>
            <a:r>
              <a:rPr lang="en-US" altLang="ja-JP" dirty="0" smtClean="0"/>
              <a:t> </a:t>
            </a:r>
            <a:r>
              <a:rPr lang="ja-JP" altLang="en-US" dirty="0" smtClean="0"/>
              <a:t>クローン中の識別子をリストから抽出し</a:t>
            </a:r>
            <a:r>
              <a:rPr lang="en-US" altLang="ja-JP" dirty="0" smtClean="0"/>
              <a:t>,</a:t>
            </a:r>
            <a:r>
              <a:rPr lang="ja-JP" altLang="en-US" dirty="0" smtClean="0"/>
              <a:t>対応関係を調査する</a:t>
            </a:r>
            <a:endParaRPr lang="en-US" altLang="ja-JP" dirty="0" smtClean="0"/>
          </a:p>
          <a:p>
            <a:pPr lvl="1"/>
            <a:r>
              <a:rPr lang="ja-JP" altLang="en-US" dirty="0" smtClean="0"/>
              <a:t>変更された識別子の種類</a:t>
            </a:r>
            <a:endParaRPr lang="en-US" altLang="ja-JP" dirty="0" smtClean="0"/>
          </a:p>
          <a:p>
            <a:pPr lvl="1"/>
            <a:r>
              <a:rPr lang="ja-JP" altLang="en-US" dirty="0" smtClean="0"/>
              <a:t>変更された識別子の対応関係</a:t>
            </a:r>
            <a:endParaRPr lang="en-US" altLang="ja-JP" dirty="0" smtClean="0"/>
          </a:p>
          <a:p>
            <a:pPr marL="514350" indent="-514350">
              <a:buFont typeface="+mj-lt"/>
              <a:buAutoNum type="arabicPeriod"/>
            </a:pPr>
            <a:r>
              <a:rPr lang="ja-JP" altLang="en-US" dirty="0" smtClean="0"/>
              <a:t>クローンを分類する</a:t>
            </a:r>
            <a:endParaRPr kumimoji="1"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8908</TotalTime>
  <Words>2282</Words>
  <Application>Microsoft Office PowerPoint</Application>
  <PresentationFormat>画面に合わせる (4:3)</PresentationFormat>
  <Paragraphs>581</Paragraphs>
  <Slides>38</Slides>
  <Notes>18</Notes>
  <HiddenSlides>15</HiddenSlides>
  <MMClips>0</MMClips>
  <ScaleCrop>false</ScaleCrop>
  <HeadingPairs>
    <vt:vector size="4" baseType="variant">
      <vt:variant>
        <vt:lpstr>テーマ</vt:lpstr>
      </vt:variant>
      <vt:variant>
        <vt:i4>1</vt:i4>
      </vt:variant>
      <vt:variant>
        <vt:lpstr>スライド タイトル</vt:lpstr>
      </vt:variant>
      <vt:variant>
        <vt:i4>38</vt:i4>
      </vt:variant>
    </vt:vector>
  </HeadingPairs>
  <TitlesOfParts>
    <vt:vector size="39" baseType="lpstr">
      <vt:lpstr>アース</vt:lpstr>
      <vt:lpstr>リファクタリング支援のための コードクローンに含まれる識別子の変更内容分析</vt:lpstr>
      <vt:lpstr>発表概要 </vt:lpstr>
      <vt:lpstr>コードクローンとは</vt:lpstr>
      <vt:lpstr>コードクローンに対するリファクタリング</vt:lpstr>
      <vt:lpstr>研究目的・内容</vt:lpstr>
      <vt:lpstr>本研究で対象とするコードクローン</vt:lpstr>
      <vt:lpstr>集約の容易なクローン,困難なクローン</vt:lpstr>
      <vt:lpstr>調査手法</vt:lpstr>
      <vt:lpstr>調査手法</vt:lpstr>
      <vt:lpstr>1．コードクローンの検出</vt:lpstr>
      <vt:lpstr>調査手法</vt:lpstr>
      <vt:lpstr>2．識別子のリスト作成</vt:lpstr>
      <vt:lpstr>調査手法</vt:lpstr>
      <vt:lpstr>3．識別子名の対応関係の調査</vt:lpstr>
      <vt:lpstr>例）識別子の対応関係</vt:lpstr>
      <vt:lpstr>調査手法</vt:lpstr>
      <vt:lpstr>4．クローンの分類</vt:lpstr>
      <vt:lpstr>調査する点</vt:lpstr>
      <vt:lpstr>調査結果 </vt:lpstr>
      <vt:lpstr>調査結果</vt:lpstr>
      <vt:lpstr>考察</vt:lpstr>
      <vt:lpstr>まとめ</vt:lpstr>
      <vt:lpstr>識別子の分類</vt:lpstr>
      <vt:lpstr>調査結果</vt:lpstr>
      <vt:lpstr>実験結果</vt:lpstr>
      <vt:lpstr>考察</vt:lpstr>
      <vt:lpstr>例）識別子の対応関係</vt:lpstr>
      <vt:lpstr>調査結果</vt:lpstr>
      <vt:lpstr>おわり</vt:lpstr>
      <vt:lpstr>スライド 30</vt:lpstr>
      <vt:lpstr>コードクローンとは(2)</vt:lpstr>
      <vt:lpstr>コードクローンのリファクタリング(1)</vt:lpstr>
      <vt:lpstr>背景(非表示)</vt:lpstr>
      <vt:lpstr>調査対象</vt:lpstr>
      <vt:lpstr>実験準備</vt:lpstr>
      <vt:lpstr>実験用ツール概略図</vt:lpstr>
      <vt:lpstr>実験用ツール</vt:lpstr>
      <vt:lpstr>スライド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p</dc:creator>
  <cp:lastModifiedBy>r-kudou</cp:lastModifiedBy>
  <cp:revision>718</cp:revision>
  <dcterms:created xsi:type="dcterms:W3CDTF">2010-10-19T15:14:00Z</dcterms:created>
  <dcterms:modified xsi:type="dcterms:W3CDTF">2011-02-23T01:22:51Z</dcterms:modified>
</cp:coreProperties>
</file>