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xml" ContentType="application/vnd.openxmlformats-officedocument.drawingml.chart+xml"/>
  <Override PartName="/ppt/notesSlides/notesSlide28.xml" ContentType="application/vnd.openxmlformats-officedocument.presentationml.notesSlide+xml"/>
  <Override PartName="/ppt/charts/chart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73" r:id="rId1"/>
  </p:sldMasterIdLst>
  <p:notesMasterIdLst>
    <p:notesMasterId r:id="rId41"/>
  </p:notesMasterIdLst>
  <p:handoutMasterIdLst>
    <p:handoutMasterId r:id="rId42"/>
  </p:handoutMasterIdLst>
  <p:sldIdLst>
    <p:sldId id="256" r:id="rId2"/>
    <p:sldId id="268" r:id="rId3"/>
    <p:sldId id="297" r:id="rId4"/>
    <p:sldId id="281" r:id="rId5"/>
    <p:sldId id="282" r:id="rId6"/>
    <p:sldId id="283" r:id="rId7"/>
    <p:sldId id="284" r:id="rId8"/>
    <p:sldId id="285" r:id="rId9"/>
    <p:sldId id="276" r:id="rId10"/>
    <p:sldId id="269" r:id="rId11"/>
    <p:sldId id="258" r:id="rId12"/>
    <p:sldId id="306" r:id="rId13"/>
    <p:sldId id="312" r:id="rId14"/>
    <p:sldId id="286" r:id="rId15"/>
    <p:sldId id="259" r:id="rId16"/>
    <p:sldId id="260" r:id="rId17"/>
    <p:sldId id="298" r:id="rId18"/>
    <p:sldId id="307" r:id="rId19"/>
    <p:sldId id="271" r:id="rId20"/>
    <p:sldId id="266" r:id="rId21"/>
    <p:sldId id="289" r:id="rId22"/>
    <p:sldId id="277" r:id="rId23"/>
    <p:sldId id="293" r:id="rId24"/>
    <p:sldId id="290" r:id="rId25"/>
    <p:sldId id="262" r:id="rId26"/>
    <p:sldId id="301" r:id="rId27"/>
    <p:sldId id="288" r:id="rId28"/>
    <p:sldId id="313" r:id="rId29"/>
    <p:sldId id="308" r:id="rId30"/>
    <p:sldId id="309" r:id="rId31"/>
    <p:sldId id="310" r:id="rId32"/>
    <p:sldId id="300" r:id="rId33"/>
    <p:sldId id="287" r:id="rId34"/>
    <p:sldId id="291" r:id="rId35"/>
    <p:sldId id="292" r:id="rId36"/>
    <p:sldId id="280" r:id="rId37"/>
    <p:sldId id="302" r:id="rId38"/>
    <p:sldId id="303" r:id="rId39"/>
    <p:sldId id="304" r:id="rId40"/>
  </p:sldIdLst>
  <p:sldSz cx="9144000" cy="6858000" type="screen4x3"/>
  <p:notesSz cx="6805613"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A58"/>
    <a:srgbClr val="E6E63A"/>
    <a:srgbClr val="FF5050"/>
    <a:srgbClr val="FF99CC"/>
    <a:srgbClr val="FF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68138" autoAdjust="0"/>
  </p:normalViewPr>
  <p:slideViewPr>
    <p:cSldViewPr snapToGrid="0" snapToObjects="1">
      <p:cViewPr varScale="1">
        <p:scale>
          <a:sx n="79" d="100"/>
          <a:sy n="79" d="100"/>
        </p:scale>
        <p:origin x="-924" y="-84"/>
      </p:cViewPr>
      <p:guideLst>
        <p:guide orient="horz" pos="2160"/>
        <p:guide pos="2880"/>
      </p:guideLst>
    </p:cSldViewPr>
  </p:slideViewPr>
  <p:outlineViewPr>
    <p:cViewPr>
      <p:scale>
        <a:sx n="33" d="100"/>
        <a:sy n="33" d="100"/>
      </p:scale>
      <p:origin x="0" y="5888"/>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6" d="100"/>
          <a:sy n="76" d="100"/>
        </p:scale>
        <p:origin x="-2520" y="-12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p\Documents\My%20Dropbox\lab\paper\graduation\ppt\book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p\Documents\My%20Dropbox\lab\paper\graduation\ppt\experimentation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FTMPATool</c:v>
                </c:pt>
              </c:strCache>
            </c:strRef>
          </c:tx>
          <c:spPr>
            <a:solidFill>
              <a:srgbClr val="00B0F0"/>
            </a:solidFill>
          </c:spPr>
          <c:invertIfNegative val="0"/>
          <c:cat>
            <c:strRef>
              <c:f>Sheet1!$B$1:$D$1</c:f>
              <c:strCache>
                <c:ptCount val="3"/>
                <c:pt idx="0">
                  <c:v>Antlr</c:v>
                </c:pt>
                <c:pt idx="1">
                  <c:v>Ant</c:v>
                </c:pt>
                <c:pt idx="2">
                  <c:v>Azureus</c:v>
                </c:pt>
              </c:strCache>
            </c:strRef>
          </c:cat>
          <c:val>
            <c:numRef>
              <c:f>Sheet1!$B$2:$D$2</c:f>
              <c:numCache>
                <c:formatCode>General</c:formatCode>
                <c:ptCount val="3"/>
                <c:pt idx="0">
                  <c:v>0.16666666666666671</c:v>
                </c:pt>
                <c:pt idx="1">
                  <c:v>7.7777777777777821E-2</c:v>
                </c:pt>
                <c:pt idx="2">
                  <c:v>8.8888888888889142E-2</c:v>
                </c:pt>
              </c:numCache>
            </c:numRef>
          </c:val>
        </c:ser>
        <c:ser>
          <c:idx val="1"/>
          <c:order val="1"/>
          <c:tx>
            <c:strRef>
              <c:f>Sheet1!$A$3</c:f>
              <c:strCache>
                <c:ptCount val="1"/>
                <c:pt idx="0">
                  <c:v>本手法</c:v>
                </c:pt>
              </c:strCache>
            </c:strRef>
          </c:tx>
          <c:spPr>
            <a:solidFill>
              <a:srgbClr val="FF5050"/>
            </a:solidFill>
          </c:spPr>
          <c:invertIfNegative val="0"/>
          <c:cat>
            <c:strRef>
              <c:f>Sheet1!$B$1:$D$1</c:f>
              <c:strCache>
                <c:ptCount val="3"/>
                <c:pt idx="0">
                  <c:v>Antlr</c:v>
                </c:pt>
                <c:pt idx="1">
                  <c:v>Ant</c:v>
                </c:pt>
                <c:pt idx="2">
                  <c:v>Azureus</c:v>
                </c:pt>
              </c:strCache>
            </c:strRef>
          </c:cat>
          <c:val>
            <c:numRef>
              <c:f>Sheet1!$B$3:$D$3</c:f>
              <c:numCache>
                <c:formatCode>General</c:formatCode>
                <c:ptCount val="3"/>
                <c:pt idx="0">
                  <c:v>0.20370370370370369</c:v>
                </c:pt>
                <c:pt idx="1">
                  <c:v>0.15555555555555556</c:v>
                </c:pt>
                <c:pt idx="2">
                  <c:v>0.21111111111111139</c:v>
                </c:pt>
              </c:numCache>
            </c:numRef>
          </c:val>
        </c:ser>
        <c:dLbls>
          <c:showLegendKey val="0"/>
          <c:showVal val="0"/>
          <c:showCatName val="0"/>
          <c:showSerName val="0"/>
          <c:showPercent val="0"/>
          <c:showBubbleSize val="0"/>
        </c:dLbls>
        <c:gapWidth val="150"/>
        <c:axId val="29739264"/>
        <c:axId val="29745152"/>
      </c:barChart>
      <c:catAx>
        <c:axId val="29739264"/>
        <c:scaling>
          <c:orientation val="minMax"/>
        </c:scaling>
        <c:delete val="0"/>
        <c:axPos val="b"/>
        <c:majorTickMark val="out"/>
        <c:minorTickMark val="none"/>
        <c:tickLblPos val="nextTo"/>
        <c:crossAx val="29745152"/>
        <c:crosses val="autoZero"/>
        <c:auto val="1"/>
        <c:lblAlgn val="ctr"/>
        <c:lblOffset val="100"/>
        <c:noMultiLvlLbl val="0"/>
      </c:catAx>
      <c:valAx>
        <c:axId val="29745152"/>
        <c:scaling>
          <c:orientation val="minMax"/>
        </c:scaling>
        <c:delete val="0"/>
        <c:axPos val="l"/>
        <c:majorGridlines/>
        <c:numFmt formatCode="General" sourceLinked="1"/>
        <c:majorTickMark val="out"/>
        <c:minorTickMark val="none"/>
        <c:tickLblPos val="nextTo"/>
        <c:crossAx val="2973926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Sheet1!$A$2</c:f>
              <c:strCache>
                <c:ptCount val="1"/>
                <c:pt idx="0">
                  <c:v>FTMPATool</c:v>
                </c:pt>
              </c:strCache>
            </c:strRef>
          </c:tx>
          <c:spPr>
            <a:solidFill>
              <a:srgbClr val="00B0F0"/>
            </a:solidFill>
          </c:spPr>
          <c:invertIfNegative val="0"/>
          <c:cat>
            <c:strRef>
              <c:f>Sheet1!$B$1:$D$1</c:f>
              <c:strCache>
                <c:ptCount val="3"/>
                <c:pt idx="0">
                  <c:v>Antlr</c:v>
                </c:pt>
                <c:pt idx="1">
                  <c:v>Ant</c:v>
                </c:pt>
                <c:pt idx="2">
                  <c:v>Azureus</c:v>
                </c:pt>
              </c:strCache>
            </c:strRef>
          </c:cat>
          <c:val>
            <c:numRef>
              <c:f>Sheet1!$B$2:$D$2</c:f>
              <c:numCache>
                <c:formatCode>General</c:formatCode>
                <c:ptCount val="3"/>
                <c:pt idx="0">
                  <c:v>2</c:v>
                </c:pt>
                <c:pt idx="1">
                  <c:v>1</c:v>
                </c:pt>
                <c:pt idx="2">
                  <c:v>0</c:v>
                </c:pt>
              </c:numCache>
            </c:numRef>
          </c:val>
        </c:ser>
        <c:ser>
          <c:idx val="1"/>
          <c:order val="1"/>
          <c:tx>
            <c:strRef>
              <c:f>Sheet1!$A$3</c:f>
              <c:strCache>
                <c:ptCount val="1"/>
                <c:pt idx="0">
                  <c:v>本手法</c:v>
                </c:pt>
              </c:strCache>
            </c:strRef>
          </c:tx>
          <c:spPr>
            <a:solidFill>
              <a:srgbClr val="FF5050"/>
            </a:solidFill>
          </c:spPr>
          <c:invertIfNegative val="0"/>
          <c:cat>
            <c:strRef>
              <c:f>Sheet1!$B$1:$D$1</c:f>
              <c:strCache>
                <c:ptCount val="3"/>
                <c:pt idx="0">
                  <c:v>Antlr</c:v>
                </c:pt>
                <c:pt idx="1">
                  <c:v>Ant</c:v>
                </c:pt>
                <c:pt idx="2">
                  <c:v>Azureus</c:v>
                </c:pt>
              </c:strCache>
            </c:strRef>
          </c:cat>
          <c:val>
            <c:numRef>
              <c:f>Sheet1!$B$3:$D$3</c:f>
              <c:numCache>
                <c:formatCode>General</c:formatCode>
                <c:ptCount val="3"/>
                <c:pt idx="0">
                  <c:v>1</c:v>
                </c:pt>
                <c:pt idx="1">
                  <c:v>1</c:v>
                </c:pt>
                <c:pt idx="2">
                  <c:v>2</c:v>
                </c:pt>
              </c:numCache>
            </c:numRef>
          </c:val>
        </c:ser>
        <c:dLbls>
          <c:showLegendKey val="0"/>
          <c:showVal val="0"/>
          <c:showCatName val="0"/>
          <c:showSerName val="0"/>
          <c:showPercent val="0"/>
          <c:showBubbleSize val="0"/>
        </c:dLbls>
        <c:gapWidth val="150"/>
        <c:axId val="29838336"/>
        <c:axId val="29868800"/>
      </c:barChart>
      <c:catAx>
        <c:axId val="29838336"/>
        <c:scaling>
          <c:orientation val="minMax"/>
        </c:scaling>
        <c:delete val="0"/>
        <c:axPos val="b"/>
        <c:majorTickMark val="out"/>
        <c:minorTickMark val="none"/>
        <c:tickLblPos val="nextTo"/>
        <c:crossAx val="29868800"/>
        <c:crosses val="autoZero"/>
        <c:auto val="1"/>
        <c:lblAlgn val="ctr"/>
        <c:lblOffset val="100"/>
        <c:noMultiLvlLbl val="0"/>
      </c:catAx>
      <c:valAx>
        <c:axId val="29868800"/>
        <c:scaling>
          <c:orientation val="minMax"/>
        </c:scaling>
        <c:delete val="0"/>
        <c:axPos val="l"/>
        <c:majorGridlines/>
        <c:numFmt formatCode="General" sourceLinked="1"/>
        <c:majorTickMark val="out"/>
        <c:minorTickMark val="none"/>
        <c:tickLblPos val="nextTo"/>
        <c:crossAx val="29838336"/>
        <c:crosses val="autoZero"/>
        <c:crossBetween val="between"/>
        <c:majorUnit val="1"/>
      </c:valAx>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85CE95F5-67EF-8145-A1C4-346712A57844}" type="datetimeFigureOut">
              <a:rPr lang="ja-JP" altLang="en-US" smtClean="0"/>
              <a:pPr/>
              <a:t>2011/2/23</a:t>
            </a:fld>
            <a:endParaRPr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50EFD17-624F-3C45-80DC-1E08567C1397}" type="slidenum">
              <a:rPr lang="ja-JP" altLang="en-US" smtClean="0"/>
              <a:pPr/>
              <a:t>‹#›</a:t>
            </a:fld>
            <a:endParaRPr lang="ja-JP" altLang="en-US"/>
          </a:p>
        </p:txBody>
      </p:sp>
    </p:spTree>
    <p:extLst>
      <p:ext uri="{BB962C8B-B14F-4D97-AF65-F5344CB8AC3E}">
        <p14:creationId xmlns:p14="http://schemas.microsoft.com/office/powerpoint/2010/main" val="35161537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0A2FD3CB-79C6-8B4D-8ECF-F842C462B1FB}" type="datetimeFigureOut">
              <a:rPr lang="ja-JP" altLang="en-US" smtClean="0"/>
              <a:pPr/>
              <a:t>2011/2/23</a:t>
            </a:fld>
            <a:endParaRPr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5D4C5C6E-C0FE-BC42-AAA2-CD1783A162A1}" type="slidenum">
              <a:rPr lang="ja-JP" altLang="en-US" smtClean="0"/>
              <a:pPr/>
              <a:t>‹#›</a:t>
            </a:fld>
            <a:endParaRPr lang="ja-JP" altLang="en-US"/>
          </a:p>
        </p:txBody>
      </p:sp>
    </p:spTree>
    <p:extLst>
      <p:ext uri="{BB962C8B-B14F-4D97-AF65-F5344CB8AC3E}">
        <p14:creationId xmlns:p14="http://schemas.microsoft.com/office/powerpoint/2010/main" val="31970784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0</a:t>
            </a:fld>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lvl="0"/>
            <a:r>
              <a:rPr lang="ja-JP" altLang="en-US" dirty="0" smtClean="0"/>
              <a:t>範囲をせまくして、意味的なまとまりを持つようにする</a:t>
            </a:r>
            <a:endParaRPr lang="en-US" altLang="ja-JP" dirty="0" smtClean="0"/>
          </a:p>
          <a:p>
            <a:pPr lvl="0"/>
            <a:endParaRPr lang="en-US" altLang="ja-JP" dirty="0" smtClean="0"/>
          </a:p>
          <a:p>
            <a:pPr lvl="0"/>
            <a:endParaRPr lang="en-US" altLang="ja-JP" dirty="0" smtClean="0"/>
          </a:p>
          <a:p>
            <a:pPr lvl="0"/>
            <a:endParaRPr lang="en-US" altLang="ja-JP" dirty="0" smtClean="0"/>
          </a:p>
          <a:p>
            <a:pPr lvl="0"/>
            <a:r>
              <a:rPr lang="en-US" altLang="ja-JP" dirty="0" smtClean="0"/>
              <a:t>----</a:t>
            </a:r>
          </a:p>
          <a:p>
            <a:pPr lvl="0"/>
            <a:r>
              <a:rPr lang="ja-JP" altLang="en-US" dirty="0" smtClean="0"/>
              <a:t>そこで、抽出する範囲を図のように狭くし、</a:t>
            </a:r>
            <a:endParaRPr lang="en-US" altLang="ja-JP" dirty="0" smtClean="0"/>
          </a:p>
          <a:p>
            <a:pPr lvl="0"/>
            <a:r>
              <a:rPr lang="ja-JP" altLang="en-US" dirty="0" smtClean="0"/>
              <a:t>意味的なまとまりを持つコード片をメソッド固有の処理として抽出することで、</a:t>
            </a:r>
            <a:endParaRPr lang="en-US" altLang="ja-JP" dirty="0" smtClean="0"/>
          </a:p>
          <a:p>
            <a:pPr lvl="0"/>
            <a:r>
              <a:rPr lang="ja-JP" altLang="en-US" dirty="0" smtClean="0"/>
              <a:t>分割が満たすべき条件を満たす。</a:t>
            </a:r>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9</a:t>
            </a:fld>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良い点を挙げる</a:t>
            </a:r>
            <a:endParaRPr lang="en-US" altLang="ja-JP" dirty="0" smtClean="0"/>
          </a:p>
          <a:p>
            <a:r>
              <a:rPr lang="en-US" altLang="ja-JP" dirty="0" smtClean="0"/>
              <a:t>  </a:t>
            </a:r>
            <a:r>
              <a:rPr lang="ja-JP" altLang="en-US" dirty="0" smtClean="0"/>
              <a:t>手作業を自動化したとか</a:t>
            </a:r>
            <a:endParaRPr lang="en-US" altLang="ja-JP" dirty="0" smtClean="0"/>
          </a:p>
          <a:p>
            <a:endParaRPr lang="en-US" altLang="ja-JP" dirty="0" smtClean="0"/>
          </a:p>
          <a:p>
            <a:r>
              <a:rPr lang="ja-JP" altLang="en-US" dirty="0" smtClean="0"/>
              <a:t>ツールの例</a:t>
            </a:r>
            <a:endParaRPr lang="en-US" altLang="ja-JP" dirty="0" smtClean="0"/>
          </a:p>
          <a:p>
            <a:r>
              <a:rPr lang="en-US" altLang="ja-JP" dirty="0" smtClean="0"/>
              <a:t>----</a:t>
            </a:r>
          </a:p>
          <a:p>
            <a:endParaRPr lang="en-US" altLang="ja-JP" dirty="0" smtClean="0"/>
          </a:p>
          <a:p>
            <a:r>
              <a:rPr lang="ja-JP" altLang="en-US" dirty="0" smtClean="0"/>
              <a:t>提示される候補の順序は、差分から広げていく順序</a:t>
            </a:r>
            <a:endParaRPr lang="en-US" altLang="ja-JP" dirty="0" smtClean="0"/>
          </a:p>
          <a:p>
            <a:endParaRPr lang="en-US" altLang="ja-JP" dirty="0" smtClean="0"/>
          </a:p>
          <a:p>
            <a:r>
              <a:rPr lang="en-US" altLang="ja-JP" dirty="0" smtClean="0"/>
              <a:t>----</a:t>
            </a:r>
          </a:p>
          <a:p>
            <a:r>
              <a:rPr lang="en-US" altLang="ja-JP" dirty="0" smtClean="0"/>
              <a:t>TODO</a:t>
            </a:r>
          </a:p>
          <a:p>
            <a:r>
              <a:rPr lang="ja-JP" altLang="en-US" dirty="0" smtClean="0"/>
              <a:t>条件すべてを挙げて、あてはまるものを強調</a:t>
            </a:r>
            <a:endParaRPr lang="en-US" altLang="ja-JP" dirty="0" smtClean="0"/>
          </a:p>
          <a:p>
            <a:endParaRPr lang="en-US" altLang="ja-JP" dirty="0" smtClean="0"/>
          </a:p>
          <a:p>
            <a:r>
              <a:rPr lang="en-US" altLang="ja-JP" dirty="0" smtClean="0"/>
              <a:t>-- </a:t>
            </a:r>
            <a:r>
              <a:rPr lang="ja-JP" altLang="en-US" dirty="0" smtClean="0"/>
              <a:t>抽出できない条件</a:t>
            </a:r>
            <a:r>
              <a:rPr lang="ja-JP" altLang="en-US" baseline="0" dirty="0" smtClean="0"/>
              <a:t> </a:t>
            </a:r>
            <a:r>
              <a:rPr lang="en-US" altLang="ja-JP" baseline="0" dirty="0" smtClean="0"/>
              <a:t>--</a:t>
            </a:r>
            <a:endParaRPr lang="en-US" altLang="ja-JP" dirty="0" smtClean="0"/>
          </a:p>
          <a:p>
            <a:r>
              <a:rPr lang="ja-JP" altLang="en-US" dirty="0" smtClean="0"/>
              <a:t>条件</a:t>
            </a:r>
            <a:r>
              <a:rPr lang="en-US" altLang="ja-JP" dirty="0" smtClean="0"/>
              <a:t>1</a:t>
            </a:r>
          </a:p>
          <a:p>
            <a:r>
              <a:rPr lang="ja-JP" altLang="en-US" dirty="0" smtClean="0"/>
              <a:t>複数の変数の宣言文，または変数への代入文が含まれており，それらの変数が抽出するコード片の後で参照されている．</a:t>
            </a:r>
          </a:p>
          <a:p>
            <a:r>
              <a:rPr lang="ja-JP" altLang="en-US" dirty="0" smtClean="0"/>
              <a:t>メソッドとして抽出する際に戻り値が複数必要になるが，戻り値を複数としたメソッドは生成できないため抽出することができない．</a:t>
            </a:r>
          </a:p>
          <a:p>
            <a:endParaRPr lang="en-US" altLang="ja-JP" dirty="0" smtClean="0"/>
          </a:p>
          <a:p>
            <a:r>
              <a:rPr lang="ja-JP" altLang="en-US" dirty="0" smtClean="0"/>
              <a:t>条件</a:t>
            </a:r>
            <a:r>
              <a:rPr lang="en-US" altLang="ja-JP" dirty="0" smtClean="0"/>
              <a:t>2</a:t>
            </a:r>
          </a:p>
          <a:p>
            <a:r>
              <a:rPr lang="ja-JP" altLang="en-US" dirty="0" smtClean="0"/>
              <a:t>抽出するコード片に</a:t>
            </a:r>
            <a:r>
              <a:rPr lang="en-US" altLang="ja-JP" dirty="0" smtClean="0"/>
              <a:t>break </a:t>
            </a:r>
            <a:r>
              <a:rPr lang="ja-JP" altLang="en-US" dirty="0" smtClean="0"/>
              <a:t>文，</a:t>
            </a:r>
            <a:r>
              <a:rPr lang="en-US" altLang="ja-JP" dirty="0" smtClean="0"/>
              <a:t>continue </a:t>
            </a:r>
            <a:r>
              <a:rPr lang="ja-JP" altLang="en-US" dirty="0" smtClean="0"/>
              <a:t>文が含まれているが，それらに対応する制御文が含まれていない．</a:t>
            </a:r>
          </a:p>
          <a:p>
            <a:r>
              <a:rPr lang="en-US" altLang="ja-JP" dirty="0" smtClean="0"/>
              <a:t>break </a:t>
            </a:r>
            <a:r>
              <a:rPr lang="ja-JP" altLang="en-US" dirty="0" smtClean="0"/>
              <a:t>文，</a:t>
            </a:r>
            <a:r>
              <a:rPr lang="en-US" altLang="ja-JP" dirty="0" smtClean="0"/>
              <a:t>continue </a:t>
            </a:r>
            <a:r>
              <a:rPr lang="ja-JP" altLang="en-US" dirty="0" smtClean="0"/>
              <a:t>文のみをメソッドとして抽出しても，処理を変化させる制御文が存在せず，</a:t>
            </a:r>
            <a:endParaRPr lang="en-US" altLang="ja-JP" dirty="0" smtClean="0"/>
          </a:p>
          <a:p>
            <a:r>
              <a:rPr lang="ja-JP" altLang="en-US" dirty="0" smtClean="0"/>
              <a:t>コンパイルエラーが発生する，または動作が変化するため抽出することができない．</a:t>
            </a:r>
            <a:endParaRPr lang="en-US" altLang="ja-JP" dirty="0" smtClean="0"/>
          </a:p>
          <a:p>
            <a:endParaRPr lang="ja-JP" altLang="en-US" dirty="0" smtClean="0"/>
          </a:p>
          <a:p>
            <a:r>
              <a:rPr lang="ja-JP" altLang="en-US" dirty="0" smtClean="0"/>
              <a:t>条件</a:t>
            </a:r>
            <a:r>
              <a:rPr lang="en-US" altLang="ja-JP" dirty="0" smtClean="0"/>
              <a:t>3</a:t>
            </a:r>
          </a:p>
          <a:p>
            <a:r>
              <a:rPr lang="ja-JP" altLang="en-US" dirty="0" smtClean="0"/>
              <a:t>構文木を生成しているメソッドの戻り値が</a:t>
            </a:r>
            <a:r>
              <a:rPr lang="en-US" altLang="ja-JP" dirty="0" smtClean="0"/>
              <a:t>void </a:t>
            </a:r>
            <a:r>
              <a:rPr lang="ja-JP" altLang="en-US" dirty="0" smtClean="0"/>
              <a:t>型であり，かつ抽出するコード片が</a:t>
            </a:r>
            <a:r>
              <a:rPr lang="en-US" altLang="ja-JP" dirty="0" smtClean="0"/>
              <a:t>return </a:t>
            </a:r>
            <a:r>
              <a:rPr lang="ja-JP" altLang="en-US" dirty="0" smtClean="0"/>
              <a:t>文を含んでいる．</a:t>
            </a:r>
          </a:p>
          <a:p>
            <a:r>
              <a:rPr lang="ja-JP" altLang="en-US" dirty="0" smtClean="0"/>
              <a:t>抽出すること自体は可能であるが，抽出した部分と置き換える記述に</a:t>
            </a:r>
            <a:r>
              <a:rPr lang="en-US" altLang="ja-JP" dirty="0" smtClean="0"/>
              <a:t>return </a:t>
            </a:r>
            <a:r>
              <a:rPr lang="ja-JP" altLang="en-US" dirty="0" smtClean="0"/>
              <a:t>文を記述することができず，</a:t>
            </a:r>
            <a:endParaRPr lang="en-US" altLang="ja-JP" dirty="0" smtClean="0"/>
          </a:p>
          <a:p>
            <a:r>
              <a:rPr lang="ja-JP" altLang="en-US" dirty="0" smtClean="0"/>
              <a:t>プログラムの元の動作が変化してしまう可能性があるため抽出できないものとする．</a:t>
            </a:r>
            <a:endParaRPr lang="en-US" altLang="ja-JP" dirty="0" smtClean="0"/>
          </a:p>
          <a:p>
            <a:endParaRPr lang="en-US" altLang="ja-JP" dirty="0" smtClean="0"/>
          </a:p>
          <a:p>
            <a:endParaRPr lang="en-US" altLang="ja-JP" dirty="0" smtClean="0"/>
          </a:p>
          <a:p>
            <a:r>
              <a:rPr lang="en-US" altLang="ja-JP" dirty="0" smtClean="0"/>
              <a:t>----</a:t>
            </a:r>
          </a:p>
          <a:p>
            <a:r>
              <a:rPr lang="ja-JP" altLang="en-US" dirty="0" smtClean="0"/>
              <a:t>既存研究について説明します</a:t>
            </a:r>
            <a:endParaRPr lang="en-US" altLang="ja-JP" dirty="0" smtClean="0"/>
          </a:p>
          <a:p>
            <a:r>
              <a:rPr lang="ja-JP" altLang="en-US" dirty="0" smtClean="0"/>
              <a:t>政井らが提案したツールでは、類似メソッド対を集約するためのメソッド抽出の候補を挙げる。</a:t>
            </a:r>
            <a:endParaRPr lang="en-US" altLang="ja-JP" dirty="0" smtClean="0"/>
          </a:p>
          <a:p>
            <a:r>
              <a:rPr lang="ja-JP" altLang="en-US" dirty="0" smtClean="0"/>
              <a:t>このツールが挙げる候補は、分割が満たすべき条件の</a:t>
            </a:r>
            <a:r>
              <a:rPr lang="en-US" altLang="ja-JP" dirty="0" smtClean="0"/>
              <a:t>1,2</a:t>
            </a:r>
            <a:r>
              <a:rPr lang="ja-JP" altLang="en-US" dirty="0" smtClean="0"/>
              <a:t>を満たす</a:t>
            </a:r>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10</a:t>
            </a:fld>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抽出した結果を述べる</a:t>
            </a:r>
            <a:endParaRPr kumimoji="1" lang="en-US" altLang="ja-JP" dirty="0" smtClean="0"/>
          </a:p>
          <a:p>
            <a:endParaRPr kumimoji="1" lang="en-US" altLang="ja-JP" dirty="0" smtClean="0"/>
          </a:p>
          <a:p>
            <a:r>
              <a:rPr kumimoji="1" lang="ja-JP" altLang="en-US" smtClean="0"/>
              <a:t>抽出した結果、類似メソッドの記述が一致するので、集約することができる</a:t>
            </a:r>
            <a:endParaRPr kumimoji="1" lang="en-US" altLang="ja-JP" dirty="0" smtClean="0"/>
          </a:p>
          <a:p>
            <a:endParaRPr kumimoji="1" lang="en-US" altLang="ja-JP" dirty="0" smtClean="0"/>
          </a:p>
          <a:p>
            <a:endParaRPr kumimoji="1" lang="en-US" altLang="ja-JP" dirty="0" smtClean="0"/>
          </a:p>
          <a:p>
            <a:r>
              <a:rPr kumimoji="1" lang="ja-JP" altLang="en-US" dirty="0" smtClean="0"/>
              <a:t>複数候補を挙げる</a:t>
            </a:r>
            <a:endParaRPr kumimoji="1" lang="en-US" altLang="ja-JP" dirty="0" smtClean="0"/>
          </a:p>
          <a:p>
            <a:r>
              <a:rPr kumimoji="1" lang="ja-JP" altLang="en-US" dirty="0" smtClean="0"/>
              <a:t>上のタブ消す</a:t>
            </a:r>
            <a:endParaRPr kumimoji="1" lang="en-US" altLang="ja-JP" dirty="0" smtClean="0"/>
          </a:p>
          <a:p>
            <a:r>
              <a:rPr kumimoji="1" lang="ja-JP" altLang="en-US" dirty="0" smtClean="0"/>
              <a:t>矢印の意味をかく</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ツールに類似メソッドを与えると、図のように集約の候補を提示する</a:t>
            </a:r>
            <a:endParaRPr kumimoji="1" lang="en-US" altLang="ja-JP" dirty="0" smtClean="0"/>
          </a:p>
          <a:p>
            <a:r>
              <a:rPr kumimoji="1" lang="ja-JP" altLang="en-US" dirty="0" smtClean="0"/>
              <a:t>色が付いているところが、メソッドとして抽出するコード片で、</a:t>
            </a:r>
            <a:endParaRPr kumimoji="1" lang="en-US" altLang="ja-JP" dirty="0" smtClean="0"/>
          </a:p>
          <a:p>
            <a:r>
              <a:rPr kumimoji="1" lang="ja-JP" altLang="en-US" dirty="0" smtClean="0"/>
              <a:t>同じ色が同じメソッド名として抽出される</a:t>
            </a:r>
            <a:endParaRPr kumimoji="1" lang="en-US" altLang="ja-JP" dirty="0" smtClean="0"/>
          </a:p>
          <a:p>
            <a:endParaRPr kumimoji="1" lang="en-US" altLang="ja-JP" dirty="0" smtClean="0"/>
          </a:p>
          <a:p>
            <a:r>
              <a:rPr kumimoji="1" lang="ja-JP" altLang="en-US" dirty="0" smtClean="0"/>
              <a:t>また、このように多くの候補が提示される</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11</a:t>
            </a:fld>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次に、既存研究の問題点について説明します。</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13</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そこで、本研究では、</a:t>
            </a:r>
            <a:endParaRPr kumimoji="1" lang="en-US" altLang="ja-JP" dirty="0" smtClean="0"/>
          </a:p>
          <a:p>
            <a:r>
              <a:rPr kumimoji="1" lang="ja-JP" altLang="en-US" dirty="0" smtClean="0"/>
              <a:t>類似メソッド集約の抽出メソッドの候補を優れた候補から利用者に提示する、ことを目的とする。</a:t>
            </a:r>
            <a:endParaRPr kumimoji="1" lang="en-US" altLang="ja-JP" dirty="0" smtClean="0"/>
          </a:p>
          <a:p>
            <a:endParaRPr kumimoji="1" lang="en-US" altLang="ja-JP" dirty="0" smtClean="0"/>
          </a:p>
          <a:p>
            <a:r>
              <a:rPr kumimoji="1" lang="ja-JP" altLang="en-US" dirty="0" smtClean="0"/>
              <a:t>優れた候補とは、分割が満たすべき条件の</a:t>
            </a:r>
            <a:r>
              <a:rPr kumimoji="1" lang="en-US" altLang="ja-JP" dirty="0" smtClean="0"/>
              <a:t>3</a:t>
            </a:r>
            <a:r>
              <a:rPr kumimoji="1" lang="ja-JP" altLang="en-US" dirty="0" smtClean="0"/>
              <a:t>を満たすものである。</a:t>
            </a:r>
            <a:endParaRPr kumimoji="1" lang="en-US" altLang="ja-JP" dirty="0" smtClean="0"/>
          </a:p>
          <a:p>
            <a:endParaRPr kumimoji="1" lang="en-US" altLang="ja-JP" dirty="0" smtClean="0"/>
          </a:p>
          <a:p>
            <a:endParaRPr kumimoji="1" lang="en-US" altLang="ja-JP" dirty="0" smtClean="0"/>
          </a:p>
          <a:p>
            <a:r>
              <a:rPr kumimoji="1" lang="en-US" altLang="ja-JP" dirty="0" smtClean="0"/>
              <a:t>----</a:t>
            </a:r>
          </a:p>
          <a:p>
            <a:r>
              <a:rPr kumimoji="1" lang="en-US" altLang="ja-JP" dirty="0" smtClean="0"/>
              <a:t>TODO</a:t>
            </a:r>
          </a:p>
          <a:p>
            <a:pPr marL="0" marR="0" indent="0" algn="l" defTabSz="457200" rtl="0" eaLnBrk="1" fontAlgn="auto" latinLnBrk="0" hangingPunct="1">
              <a:lnSpc>
                <a:spcPct val="100000"/>
              </a:lnSpc>
              <a:spcBef>
                <a:spcPts val="0"/>
              </a:spcBef>
              <a:spcAft>
                <a:spcPts val="0"/>
              </a:spcAft>
              <a:buClrTx/>
              <a:buSzTx/>
              <a:buFontTx/>
              <a:buNone/>
              <a:tabLst/>
              <a:defRPr/>
            </a:pPr>
            <a:r>
              <a:rPr lang="ja-JP" altLang="en-US" dirty="0" smtClean="0"/>
              <a:t>条件すべてを挙げて、あてはまるものを強調</a:t>
            </a:r>
            <a:endParaRPr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14</a:t>
            </a:fld>
            <a:endParaRPr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凝集度のスライド</a:t>
            </a:r>
            <a:endParaRPr lang="en-US" altLang="ja-JP" dirty="0" smtClean="0"/>
          </a:p>
          <a:p>
            <a:endParaRPr lang="en-US" altLang="ja-JP" dirty="0" smtClean="0"/>
          </a:p>
          <a:p>
            <a:r>
              <a:rPr lang="ja-JP" altLang="en-US" dirty="0" smtClean="0"/>
              <a:t>一般的にメソッドの品質評価に利用されている</a:t>
            </a:r>
            <a:endParaRPr lang="en-US" altLang="ja-JP" dirty="0" smtClean="0"/>
          </a:p>
          <a:p>
            <a:endParaRPr lang="en-US" altLang="ja-JP" dirty="0" smtClean="0"/>
          </a:p>
          <a:p>
            <a:r>
              <a:rPr lang="ja-JP" altLang="en-US" dirty="0" smtClean="0"/>
              <a:t>コード片に対して凝集度を測りたいので、</a:t>
            </a:r>
            <a:r>
              <a:rPr lang="en-US" altLang="ja-JP" dirty="0" smtClean="0"/>
              <a:t>COB</a:t>
            </a:r>
            <a:r>
              <a:rPr lang="ja-JP" altLang="en-US" dirty="0" smtClean="0"/>
              <a:t>を用いる</a:t>
            </a:r>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15</a:t>
            </a:fld>
            <a:endParaRPr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u="none" strike="noStrike" kern="1200" baseline="0" dirty="0" smtClean="0">
                <a:solidFill>
                  <a:schemeClr val="tx1"/>
                </a:solidFill>
                <a:latin typeface="+mn-lt"/>
                <a:ea typeface="+mn-ea"/>
                <a:cs typeface="+mn-cs"/>
              </a:rPr>
              <a:t>凝集度はモジュール内の構成要素が特定の機能を実現するため協調している度合を表す．</a:t>
            </a:r>
            <a:endParaRPr kumimoji="1" lang="en-US" altLang="ja-JP" sz="1200" b="0" i="0" u="none" strike="noStrike" kern="1200" baseline="0" dirty="0" smtClean="0">
              <a:solidFill>
                <a:schemeClr val="tx1"/>
              </a:solidFill>
              <a:latin typeface="+mn-lt"/>
              <a:ea typeface="+mn-ea"/>
              <a:cs typeface="+mn-cs"/>
            </a:endParaRPr>
          </a:p>
          <a:p>
            <a:endParaRPr kumimoji="1" lang="en-US" altLang="ja-JP" sz="1200" b="0" i="0" u="none" strike="noStrike" kern="1200" baseline="0" dirty="0" smtClean="0">
              <a:solidFill>
                <a:schemeClr val="tx1"/>
              </a:solidFill>
              <a:latin typeface="+mn-lt"/>
              <a:ea typeface="+mn-ea"/>
              <a:cs typeface="+mn-cs"/>
            </a:endParaRPr>
          </a:p>
          <a:p>
            <a:r>
              <a:rPr kumimoji="1" lang="en-US" altLang="ja-JP" sz="1200" b="0" i="0" u="none" strike="noStrike" kern="1200" baseline="0" dirty="0" smtClean="0">
                <a:solidFill>
                  <a:schemeClr val="tx1"/>
                </a:solidFill>
                <a:latin typeface="+mn-lt"/>
                <a:ea typeface="+mn-ea"/>
                <a:cs typeface="+mn-cs"/>
              </a:rPr>
              <a:t>----</a:t>
            </a:r>
          </a:p>
          <a:p>
            <a:r>
              <a:rPr kumimoji="1" lang="ja-JP" altLang="en-US" sz="1200" b="0" i="0" u="none" strike="noStrike" kern="1200" baseline="0" dirty="0" smtClean="0">
                <a:solidFill>
                  <a:schemeClr val="tx1"/>
                </a:solidFill>
                <a:latin typeface="+mn-lt"/>
                <a:ea typeface="+mn-ea"/>
                <a:cs typeface="+mn-cs"/>
              </a:rPr>
              <a:t>一般的に使われていることを書く</a:t>
            </a:r>
            <a:endParaRPr kumimoji="1" lang="en-US" altLang="ja-JP" sz="1200" b="0" i="0" u="none" strike="noStrike" kern="1200" baseline="0" dirty="0" smtClean="0">
              <a:solidFill>
                <a:schemeClr val="tx1"/>
              </a:solidFill>
              <a:latin typeface="+mn-lt"/>
              <a:ea typeface="+mn-ea"/>
              <a:cs typeface="+mn-cs"/>
            </a:endParaRPr>
          </a:p>
          <a:p>
            <a:endParaRPr kumimoji="1" lang="en-US" altLang="ja-JP" sz="1200" b="0" i="0" u="none" strike="noStrike" kern="1200" baseline="0" dirty="0" smtClean="0">
              <a:solidFill>
                <a:schemeClr val="tx1"/>
              </a:solidFill>
              <a:latin typeface="+mn-lt"/>
              <a:ea typeface="+mn-ea"/>
              <a:cs typeface="+mn-cs"/>
            </a:endParaRPr>
          </a:p>
          <a:p>
            <a:pPr lvl="1"/>
            <a:r>
              <a:rPr lang="ja-JP" altLang="en-US" dirty="0" smtClean="0"/>
              <a:t>変数のブロック間での共用度合を表す</a:t>
            </a:r>
            <a:endParaRPr lang="en-US" altLang="ja-JP" dirty="0" smtClean="0"/>
          </a:p>
          <a:p>
            <a:pPr lvl="2"/>
            <a:r>
              <a:rPr lang="ja-JP" altLang="en-US" dirty="0" smtClean="0"/>
              <a:t>ブロック間の凝集度</a:t>
            </a:r>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16</a:t>
            </a:fld>
            <a:endParaRPr lang="ja-JP" altLang="en-US"/>
          </a:p>
        </p:txBody>
      </p:sp>
    </p:spTree>
    <p:extLst>
      <p:ext uri="{BB962C8B-B14F-4D97-AF65-F5344CB8AC3E}">
        <p14:creationId xmlns:p14="http://schemas.microsoft.com/office/powerpoint/2010/main" val="1606340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下に</a:t>
            </a:r>
            <a:r>
              <a:rPr lang="en-US" altLang="ja-JP" dirty="0" smtClean="0"/>
              <a:t>COB</a:t>
            </a:r>
            <a:r>
              <a:rPr lang="ja-JP" altLang="en-US" dirty="0" smtClean="0"/>
              <a:t>の定義をかく</a:t>
            </a:r>
            <a:endParaRPr lang="en-US" altLang="ja-JP" dirty="0" smtClean="0"/>
          </a:p>
          <a:p>
            <a:endParaRPr lang="en-US" altLang="ja-JP" dirty="0" smtClean="0"/>
          </a:p>
          <a:p>
            <a:endParaRPr lang="en-US" altLang="ja-JP" dirty="0" smtClean="0"/>
          </a:p>
          <a:p>
            <a:endParaRPr lang="en-US" altLang="ja-JP" dirty="0" smtClean="0"/>
          </a:p>
          <a:p>
            <a:r>
              <a:rPr lang="ja-JP" altLang="en-US" dirty="0" smtClean="0"/>
              <a:t>点線：２つのコードブロックが変数を介して協調していることを表す</a:t>
            </a:r>
            <a:r>
              <a:rPr lang="en-US" altLang="ja-JP" dirty="0" smtClean="0"/>
              <a:t/>
            </a:r>
            <a:br>
              <a:rPr lang="en-US" altLang="ja-JP" dirty="0" smtClean="0"/>
            </a:br>
            <a:endParaRPr lang="en-US" altLang="ja-JP" dirty="0" smtClean="0"/>
          </a:p>
          <a:p>
            <a:r>
              <a:rPr lang="ja-JP" altLang="en-US" dirty="0" smtClean="0"/>
              <a:t>カンペ代わり、に吹き出し！</a:t>
            </a:r>
            <a:endParaRPr lang="en-US" altLang="ja-JP" dirty="0" smtClean="0"/>
          </a:p>
          <a:p>
            <a:r>
              <a:rPr lang="en-US" altLang="ja-JP" dirty="0" smtClean="0"/>
              <a:t>BLOCK</a:t>
            </a:r>
            <a:r>
              <a:rPr lang="ja-JP" altLang="en-US" dirty="0" smtClean="0"/>
              <a:t>をすべて大文字</a:t>
            </a:r>
            <a:endParaRPr lang="en-US" altLang="ja-JP" dirty="0" smtClean="0"/>
          </a:p>
          <a:p>
            <a:endParaRPr lang="en-US" altLang="ja-JP" dirty="0" smtClean="0"/>
          </a:p>
          <a:p>
            <a:r>
              <a:rPr lang="ja-JP" altLang="en-US" dirty="0" smtClean="0"/>
              <a:t>線消す！</a:t>
            </a:r>
            <a:endParaRPr lang="en-US" altLang="ja-JP" dirty="0" smtClean="0"/>
          </a:p>
          <a:p>
            <a:endParaRPr lang="en-US" altLang="ja-JP" dirty="0" smtClean="0"/>
          </a:p>
          <a:p>
            <a:endParaRPr lang="en-US" altLang="ja-JP" dirty="0" smtClean="0"/>
          </a:p>
          <a:p>
            <a:r>
              <a:rPr lang="en-US" altLang="ja-JP" dirty="0" smtClean="0"/>
              <a:t>----</a:t>
            </a:r>
          </a:p>
          <a:p>
            <a:r>
              <a:rPr lang="en-US" altLang="ja-JP" dirty="0" smtClean="0"/>
              <a:t>COB</a:t>
            </a:r>
            <a:r>
              <a:rPr lang="ja-JP" altLang="en-US" dirty="0" smtClean="0"/>
              <a:t>の値が低い例と高い例を比較して説明</a:t>
            </a:r>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17</a:t>
            </a:fld>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0.5</a:t>
            </a:r>
            <a:r>
              <a:rPr lang="en-US" altLang="ja-JP" baseline="0" dirty="0" smtClean="0"/>
              <a:t> -&gt; 0.66 </a:t>
            </a:r>
            <a:r>
              <a:rPr lang="ja-JP" altLang="en-US" baseline="0" dirty="0" smtClean="0"/>
              <a:t>になったことをいう</a:t>
            </a:r>
            <a:endParaRPr lang="en-US" altLang="ja-JP" dirty="0" smtClean="0"/>
          </a:p>
          <a:p>
            <a:endParaRPr lang="en-US" altLang="ja-JP" dirty="0" smtClean="0"/>
          </a:p>
          <a:p>
            <a:endParaRPr lang="en-US" altLang="ja-JP" dirty="0" smtClean="0"/>
          </a:p>
          <a:p>
            <a:r>
              <a:rPr lang="ja-JP" altLang="en-US" dirty="0" smtClean="0"/>
              <a:t>点線：２つのコードブロックが変数を介して協調していることを表す</a:t>
            </a:r>
            <a:r>
              <a:rPr lang="en-US" altLang="ja-JP" dirty="0" smtClean="0"/>
              <a:t/>
            </a:r>
            <a:br>
              <a:rPr lang="en-US" altLang="ja-JP" dirty="0" smtClean="0"/>
            </a:br>
            <a:endParaRPr lang="en-US" altLang="ja-JP" dirty="0" smtClean="0"/>
          </a:p>
          <a:p>
            <a:endParaRPr lang="en-US" altLang="ja-JP" dirty="0" smtClean="0"/>
          </a:p>
          <a:p>
            <a:r>
              <a:rPr lang="en-US" altLang="ja-JP" dirty="0" smtClean="0"/>
              <a:t>----</a:t>
            </a:r>
          </a:p>
          <a:p>
            <a:r>
              <a:rPr lang="en-US" altLang="ja-JP" dirty="0" smtClean="0"/>
              <a:t>COB</a:t>
            </a:r>
            <a:r>
              <a:rPr lang="ja-JP" altLang="en-US" dirty="0" smtClean="0"/>
              <a:t>の値が低い例と高い例を比較して説明</a:t>
            </a:r>
            <a:endParaRPr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18</a:t>
            </a:fld>
            <a:endParaRPr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z="1200" kern="1200" baseline="0" dirty="0" smtClean="0">
                <a:solidFill>
                  <a:schemeClr val="tx1"/>
                </a:solidFill>
                <a:latin typeface="+mn-lt"/>
                <a:ea typeface="+mn-ea"/>
                <a:cs typeface="+mn-cs"/>
              </a:rPr>
              <a:t>ブロック</a:t>
            </a:r>
            <a:r>
              <a:rPr kumimoji="1" lang="en-US" altLang="ja-JP" sz="1200" kern="1200" baseline="0" dirty="0" smtClean="0">
                <a:solidFill>
                  <a:schemeClr val="tx1"/>
                </a:solidFill>
                <a:latin typeface="+mn-lt"/>
                <a:ea typeface="+mn-ea"/>
                <a:cs typeface="+mn-cs"/>
              </a:rPr>
              <a:t>1 </a:t>
            </a:r>
            <a:r>
              <a:rPr kumimoji="1" lang="ja-JP" altLang="en-US" sz="1200" kern="1200" baseline="0" dirty="0" smtClean="0">
                <a:solidFill>
                  <a:schemeClr val="tx1"/>
                </a:solidFill>
                <a:latin typeface="+mn-lt"/>
                <a:ea typeface="+mn-ea"/>
                <a:cs typeface="+mn-cs"/>
              </a:rPr>
              <a:t>つのみを抽出する場合は，必ず</a:t>
            </a:r>
            <a:r>
              <a:rPr kumimoji="1" lang="en-US" altLang="ja-JP" sz="1200" kern="1200" baseline="0" dirty="0" smtClean="0">
                <a:solidFill>
                  <a:schemeClr val="tx1"/>
                </a:solidFill>
                <a:latin typeface="+mn-lt"/>
                <a:ea typeface="+mn-ea"/>
                <a:cs typeface="+mn-cs"/>
              </a:rPr>
              <a:t>COB</a:t>
            </a:r>
            <a:r>
              <a:rPr kumimoji="1" lang="ja-JP" altLang="en-US" sz="1200" kern="1200" baseline="0" dirty="0" smtClean="0">
                <a:solidFill>
                  <a:schemeClr val="tx1"/>
                </a:solidFill>
                <a:latin typeface="+mn-lt"/>
                <a:ea typeface="+mn-ea"/>
                <a:cs typeface="+mn-cs"/>
              </a:rPr>
              <a:t>の値が最大となるが，機能的なまとまりであるとはいえないことが多いため</a:t>
            </a:r>
            <a:endParaRPr kumimoji="1" lang="en-US" altLang="ja-JP" sz="1200" kern="1200" baseline="0" dirty="0" smtClean="0">
              <a:solidFill>
                <a:schemeClr val="tx1"/>
              </a:solidFill>
              <a:latin typeface="+mn-lt"/>
              <a:ea typeface="+mn-ea"/>
              <a:cs typeface="+mn-cs"/>
            </a:endParaRPr>
          </a:p>
          <a:p>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大きい範囲をメソッドとして抽出した場合に，抽出したメソッド対が再びコードクローンとなるため</a:t>
            </a:r>
            <a:endParaRPr kumimoji="1" lang="en-US" altLang="ja-JP" sz="1200" kern="1200" baseline="0" dirty="0" smtClean="0">
              <a:solidFill>
                <a:schemeClr val="tx1"/>
              </a:solidFill>
              <a:latin typeface="+mn-lt"/>
              <a:ea typeface="+mn-ea"/>
              <a:cs typeface="+mn-cs"/>
            </a:endParaRPr>
          </a:p>
          <a:p>
            <a:endParaRPr kumimoji="1" lang="en-US" altLang="ja-JP" sz="1200" kern="1200" baseline="0" dirty="0" smtClean="0">
              <a:solidFill>
                <a:schemeClr val="tx1"/>
              </a:solidFill>
              <a:latin typeface="+mn-lt"/>
              <a:ea typeface="+mn-ea"/>
              <a:cs typeface="+mn-cs"/>
            </a:endParaRPr>
          </a:p>
          <a:p>
            <a:r>
              <a:rPr kumimoji="1" lang="en-US" altLang="ja-JP" sz="1200" kern="1200" baseline="0" dirty="0" smtClean="0">
                <a:solidFill>
                  <a:schemeClr val="tx1"/>
                </a:solidFill>
                <a:latin typeface="+mn-lt"/>
                <a:ea typeface="+mn-ea"/>
                <a:cs typeface="+mn-cs"/>
              </a:rPr>
              <a:t>-----</a:t>
            </a:r>
          </a:p>
          <a:p>
            <a:r>
              <a:rPr kumimoji="1" lang="ja-JP" altLang="en-US" sz="1200" kern="1200" baseline="0" dirty="0" smtClean="0">
                <a:solidFill>
                  <a:schemeClr val="tx1"/>
                </a:solidFill>
                <a:latin typeface="+mn-lt"/>
                <a:ea typeface="+mn-ea"/>
                <a:cs typeface="+mn-cs"/>
              </a:rPr>
              <a:t>ブロック</a:t>
            </a:r>
            <a:r>
              <a:rPr kumimoji="1" lang="en-US" altLang="ja-JP" sz="1200" kern="1200" baseline="0" dirty="0" smtClean="0">
                <a:solidFill>
                  <a:schemeClr val="tx1"/>
                </a:solidFill>
                <a:latin typeface="+mn-lt"/>
                <a:ea typeface="+mn-ea"/>
                <a:cs typeface="+mn-cs"/>
              </a:rPr>
              <a:t>1</a:t>
            </a:r>
            <a:r>
              <a:rPr kumimoji="1" lang="ja-JP" altLang="en-US" sz="1200" kern="1200" baseline="0" dirty="0" err="1" smtClean="0">
                <a:solidFill>
                  <a:schemeClr val="tx1"/>
                </a:solidFill>
                <a:latin typeface="+mn-lt"/>
                <a:ea typeface="+mn-ea"/>
                <a:cs typeface="+mn-cs"/>
              </a:rPr>
              <a:t>つの</a:t>
            </a:r>
            <a:r>
              <a:rPr kumimoji="1" lang="ja-JP" altLang="en-US" sz="1200" kern="1200" baseline="0" dirty="0" smtClean="0">
                <a:solidFill>
                  <a:schemeClr val="tx1"/>
                </a:solidFill>
                <a:latin typeface="+mn-lt"/>
                <a:ea typeface="+mn-ea"/>
                <a:cs typeface="+mn-cs"/>
              </a:rPr>
              <a:t>場合は、実質除外</a:t>
            </a:r>
            <a:endParaRPr kumimoji="1" lang="en-US" altLang="ja-JP" sz="1200" kern="1200" baseline="0" dirty="0" smtClean="0">
              <a:solidFill>
                <a:schemeClr val="tx1"/>
              </a:solidFill>
              <a:latin typeface="+mn-lt"/>
              <a:ea typeface="+mn-ea"/>
              <a:cs typeface="+mn-cs"/>
            </a:endParaRPr>
          </a:p>
          <a:p>
            <a:r>
              <a:rPr kumimoji="1" lang="en-US" altLang="ja-JP" sz="1200" kern="1200" baseline="0" dirty="0" smtClean="0">
                <a:solidFill>
                  <a:schemeClr val="tx1"/>
                </a:solidFill>
                <a:latin typeface="+mn-lt"/>
                <a:ea typeface="+mn-ea"/>
                <a:cs typeface="+mn-cs"/>
              </a:rPr>
              <a:t>----</a:t>
            </a:r>
          </a:p>
          <a:p>
            <a:r>
              <a:rPr kumimoji="1" lang="en-US" altLang="ja-JP" sz="1200" kern="1200" baseline="0" dirty="0" smtClean="0">
                <a:solidFill>
                  <a:schemeClr val="tx1"/>
                </a:solidFill>
                <a:latin typeface="+mn-lt"/>
                <a:ea typeface="+mn-ea"/>
                <a:cs typeface="+mn-cs"/>
              </a:rPr>
              <a:t>TODO</a:t>
            </a:r>
          </a:p>
          <a:p>
            <a:r>
              <a:rPr kumimoji="1" lang="en-US" altLang="ja-JP" sz="1200" kern="1200" baseline="0" dirty="0" smtClean="0">
                <a:solidFill>
                  <a:schemeClr val="tx1"/>
                </a:solidFill>
                <a:latin typeface="+mn-lt"/>
                <a:ea typeface="+mn-ea"/>
                <a:cs typeface="+mn-cs"/>
              </a:rPr>
              <a:t>COB</a:t>
            </a:r>
            <a:r>
              <a:rPr kumimoji="1" lang="ja-JP" altLang="en-US" sz="1200" kern="1200" baseline="0" dirty="0" smtClean="0">
                <a:solidFill>
                  <a:schemeClr val="tx1"/>
                </a:solidFill>
                <a:latin typeface="+mn-lt"/>
                <a:ea typeface="+mn-ea"/>
                <a:cs typeface="+mn-cs"/>
              </a:rPr>
              <a:t>良いものはどのようなものか</a:t>
            </a:r>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ここ詳細に！</a:t>
            </a:r>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抽出範囲が広い</a:t>
            </a:r>
            <a:r>
              <a:rPr kumimoji="1" lang="ja-JP" altLang="en-US" sz="1200" kern="1200" baseline="0" dirty="0" err="1" smtClean="0">
                <a:solidFill>
                  <a:schemeClr val="tx1"/>
                </a:solidFill>
                <a:latin typeface="+mn-lt"/>
                <a:ea typeface="+mn-ea"/>
                <a:cs typeface="+mn-cs"/>
              </a:rPr>
              <a:t>を</a:t>
            </a:r>
            <a:r>
              <a:rPr kumimoji="1" lang="ja-JP" altLang="en-US" sz="1200" kern="1200" baseline="0" dirty="0" smtClean="0">
                <a:solidFill>
                  <a:schemeClr val="tx1"/>
                </a:solidFill>
                <a:latin typeface="+mn-lt"/>
                <a:ea typeface="+mn-ea"/>
                <a:cs typeface="+mn-cs"/>
              </a:rPr>
              <a:t>詳しく</a:t>
            </a:r>
            <a:endParaRPr kumimoji="1" lang="en-US" altLang="ja-JP" sz="1200" kern="1200" baseline="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19</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実験したことまで言う</a:t>
            </a:r>
            <a:endParaRPr kumimoji="1" lang="en-US" altLang="ja-JP" dirty="0" smtClean="0"/>
          </a:p>
          <a:p>
            <a:endParaRPr kumimoji="1" lang="en-US" altLang="ja-JP" dirty="0" smtClean="0"/>
          </a:p>
          <a:p>
            <a:endParaRPr kumimoji="1" lang="en-US" altLang="ja-JP" dirty="0" smtClean="0"/>
          </a:p>
          <a:p>
            <a:r>
              <a:rPr kumimoji="1" lang="ja-JP" altLang="en-US" dirty="0" smtClean="0"/>
              <a:t>コードクローン</a:t>
            </a:r>
            <a:endParaRPr kumimoji="1" lang="en-US" altLang="ja-JP" dirty="0" smtClean="0"/>
          </a:p>
          <a:p>
            <a:r>
              <a:rPr kumimoji="1" lang="ja-JP" altLang="en-US" dirty="0" smtClean="0"/>
              <a:t>　ソースコード中のコード片で、同一または類似したコード片を持つもの</a:t>
            </a:r>
            <a:endParaRPr kumimoji="1" lang="en-US" altLang="ja-JP" dirty="0" smtClean="0"/>
          </a:p>
          <a:p>
            <a:endParaRPr kumimoji="1" lang="en-US" altLang="ja-JP" dirty="0" smtClean="0"/>
          </a:p>
          <a:p>
            <a:r>
              <a:rPr kumimoji="1" lang="en-US" altLang="ja-JP" dirty="0" smtClean="0"/>
              <a:t>----</a:t>
            </a:r>
          </a:p>
          <a:p>
            <a:endParaRPr kumimoji="1" lang="en-US" altLang="ja-JP" dirty="0" smtClean="0"/>
          </a:p>
          <a:p>
            <a:r>
              <a:rPr kumimoji="1" lang="ja-JP" altLang="en-US" dirty="0" smtClean="0"/>
              <a:t>リファクタリングとは、</a:t>
            </a:r>
            <a:r>
              <a:rPr kumimoji="1" lang="ja-JP" altLang="en-US" sz="1200" kern="1200" baseline="0" dirty="0" smtClean="0">
                <a:solidFill>
                  <a:schemeClr val="tx1"/>
                </a:solidFill>
                <a:latin typeface="+mn-lt"/>
                <a:ea typeface="+mn-ea"/>
                <a:cs typeface="+mn-cs"/>
              </a:rPr>
              <a:t>外部から見たときの振る舞いを保ちつつ、</a:t>
            </a:r>
            <a:endParaRPr kumimoji="1" lang="en-US" altLang="ja-JP" sz="1200" kern="1200" baseline="0" dirty="0" smtClean="0">
              <a:solidFill>
                <a:schemeClr val="tx1"/>
              </a:solidFill>
              <a:latin typeface="+mn-lt"/>
              <a:ea typeface="+mn-ea"/>
              <a:cs typeface="+mn-cs"/>
            </a:endParaRPr>
          </a:p>
          <a:p>
            <a:r>
              <a:rPr kumimoji="1" lang="ja-JP" altLang="en-US" sz="1200" kern="1200" baseline="0" dirty="0" smtClean="0">
                <a:solidFill>
                  <a:schemeClr val="tx1"/>
                </a:solidFill>
                <a:latin typeface="+mn-lt"/>
                <a:ea typeface="+mn-ea"/>
                <a:cs typeface="+mn-cs"/>
              </a:rPr>
              <a:t>理解や修正が簡単になるように、ソフトウェアの内部構造を整理すること</a:t>
            </a:r>
            <a:endParaRPr kumimoji="1" lang="en-US" altLang="ja-JP" dirty="0" smtClean="0"/>
          </a:p>
          <a:p>
            <a:endParaRPr kumimoji="1" lang="en-US" altLang="ja-JP" dirty="0" smtClean="0"/>
          </a:p>
          <a:p>
            <a:r>
              <a:rPr kumimoji="1" lang="ja-JP" altLang="en-US" dirty="0" smtClean="0"/>
              <a:t>類似メソッド・・・完全に一致はしていないが、互いに似ている</a:t>
            </a:r>
            <a:endParaRPr kumimoji="1" lang="en-US" altLang="ja-JP" dirty="0" smtClean="0"/>
          </a:p>
          <a:p>
            <a:endParaRPr kumimoji="1" lang="en-US" altLang="ja-JP" dirty="0" smtClean="0"/>
          </a:p>
          <a:p>
            <a:r>
              <a:rPr kumimoji="1" lang="ja-JP" altLang="en-US" dirty="0" smtClean="0"/>
              <a:t>意味的なまとまり＝</a:t>
            </a:r>
            <a:r>
              <a:rPr kumimoji="1" lang="en-US" altLang="en-US" dirty="0" smtClean="0"/>
              <a:t>まとまり</a:t>
            </a:r>
            <a:r>
              <a:rPr kumimoji="1" lang="ja-JP" altLang="en-US" dirty="0" smtClean="0"/>
              <a:t>で機能が完結している</a:t>
            </a:r>
            <a:endParaRPr kumimoji="1" lang="en-US" altLang="ja-JP" dirty="0" smtClean="0"/>
          </a:p>
          <a:p>
            <a:endParaRPr kumimoji="1" lang="en-US" altLang="ja-JP" dirty="0" smtClean="0"/>
          </a:p>
          <a:p>
            <a:r>
              <a:rPr kumimoji="1" lang="ja-JP" altLang="en-US" dirty="0" smtClean="0"/>
              <a:t>重要</a:t>
            </a:r>
            <a:r>
              <a:rPr kumimoji="1" lang="en-US" altLang="ja-JP" dirty="0" smtClean="0"/>
              <a:t>:</a:t>
            </a:r>
            <a:r>
              <a:rPr kumimoji="1" lang="en-US" altLang="ja-JP" baseline="0" dirty="0" smtClean="0"/>
              <a:t> </a:t>
            </a:r>
            <a:r>
              <a:rPr kumimoji="1" lang="ja-JP" altLang="en-US" dirty="0" smtClean="0"/>
              <a:t>各メソッドから固有の処理をメソッドとして抽出</a:t>
            </a:r>
            <a:endParaRPr kumimoji="1" lang="en-US" altLang="ja-JP" dirty="0" smtClean="0"/>
          </a:p>
          <a:p>
            <a:endParaRPr kumimoji="1" lang="en-US" altLang="ja-JP" dirty="0" smtClean="0"/>
          </a:p>
          <a:p>
            <a:r>
              <a:rPr kumimoji="1" lang="en-US" altLang="ja-JP" dirty="0" smtClean="0"/>
              <a:t>----</a:t>
            </a:r>
          </a:p>
          <a:p>
            <a:r>
              <a:rPr kumimoji="1" lang="en-US" altLang="ja-JP" dirty="0" smtClean="0"/>
              <a:t>TODO</a:t>
            </a:r>
          </a:p>
          <a:p>
            <a:r>
              <a:rPr kumimoji="1" lang="ja-JP" altLang="en-US" dirty="0" smtClean="0"/>
              <a:t>リファクタリングという言葉使わずに説明</a:t>
            </a:r>
            <a:endParaRPr kumimoji="1" lang="en-US" altLang="ja-JP" dirty="0" smtClean="0"/>
          </a:p>
          <a:p>
            <a:r>
              <a:rPr kumimoji="1" lang="ja-JP" altLang="en-US" dirty="0" smtClean="0"/>
              <a:t>条件をもっと簡単に</a:t>
            </a:r>
            <a:endParaRPr kumimoji="1" lang="en-US" altLang="ja-JP" dirty="0" smtClean="0"/>
          </a:p>
          <a:p>
            <a:endParaRPr kumimoji="1" lang="en-US" altLang="ja-JP" dirty="0" smtClean="0"/>
          </a:p>
          <a:p>
            <a:r>
              <a:rPr kumimoji="1" lang="ja-JP" altLang="en-US" dirty="0" smtClean="0"/>
              <a:t>類似メソッド集約とは</a:t>
            </a:r>
            <a:r>
              <a:rPr kumimoji="1" lang="ja-JP" altLang="en-US" dirty="0" err="1" smtClean="0"/>
              <a:t>の</a:t>
            </a:r>
            <a:r>
              <a:rPr kumimoji="1" lang="ja-JP" altLang="en-US" dirty="0" smtClean="0"/>
              <a:t>スライド作成</a:t>
            </a:r>
            <a:endParaRPr kumimoji="1" lang="en-US" altLang="ja-JP" dirty="0" smtClean="0"/>
          </a:p>
          <a:p>
            <a:endParaRPr kumimoji="1" lang="en-US" altLang="ja-JP" dirty="0" smtClean="0"/>
          </a:p>
          <a:p>
            <a:r>
              <a:rPr kumimoji="1" lang="ja-JP" altLang="en-US" dirty="0" smtClean="0"/>
              <a:t>問題点を強調</a:t>
            </a:r>
            <a:endParaRPr kumimoji="1" lang="en-US" altLang="ja-JP" dirty="0" smtClean="0"/>
          </a:p>
          <a:p>
            <a:r>
              <a:rPr kumimoji="1" lang="ja-JP" altLang="en-US" dirty="0" smtClean="0"/>
              <a:t>スライド背景分ける</a:t>
            </a:r>
            <a:endParaRPr kumimoji="1" lang="en-US" altLang="ja-JP" dirty="0" smtClean="0"/>
          </a:p>
          <a:p>
            <a:endParaRPr kumimoji="1" lang="en-US" altLang="ja-JP" dirty="0" smtClean="0"/>
          </a:p>
          <a:p>
            <a:r>
              <a:rPr kumimoji="1" lang="en-US" altLang="ja-JP" dirty="0" smtClean="0"/>
              <a:t>----</a:t>
            </a:r>
          </a:p>
          <a:p>
            <a:r>
              <a:rPr kumimoji="1" lang="ja-JP" altLang="en-US" dirty="0" smtClean="0"/>
              <a:t>ソースコードの保守性を向上させるためにリファクタリングが行われている</a:t>
            </a:r>
            <a:endParaRPr kumimoji="1" lang="en-US" altLang="ja-JP" dirty="0" smtClean="0"/>
          </a:p>
          <a:p>
            <a:endParaRPr kumimoji="1" lang="en-US" altLang="ja-JP" dirty="0" smtClean="0"/>
          </a:p>
          <a:p>
            <a:r>
              <a:rPr kumimoji="1" lang="ja-JP" altLang="en-US" dirty="0" smtClean="0"/>
              <a:t>リファクタリングの手法として、類似メソッド集約を行うものがあるが、</a:t>
            </a:r>
            <a:endParaRPr kumimoji="1" lang="en-US" altLang="ja-JP" dirty="0" smtClean="0"/>
          </a:p>
          <a:p>
            <a:r>
              <a:rPr kumimoji="1" lang="ja-JP" altLang="en-US" dirty="0" smtClean="0"/>
              <a:t>類似メソッド集約を行うためには各メソッド固有の処理をメソッドとして抽出する必要がある</a:t>
            </a:r>
            <a:endParaRPr kumimoji="1" lang="en-US" altLang="ja-JP" dirty="0" smtClean="0"/>
          </a:p>
          <a:p>
            <a:r>
              <a:rPr kumimoji="1" lang="ja-JP" altLang="en-US" dirty="0" smtClean="0"/>
              <a:t>しかし、これらを適切に分割することは難しい</a:t>
            </a:r>
            <a:endParaRPr kumimoji="1" lang="en-US" altLang="ja-JP" dirty="0" smtClean="0"/>
          </a:p>
          <a:p>
            <a:endParaRPr kumimoji="1" lang="en-US" altLang="ja-JP" dirty="0" smtClean="0"/>
          </a:p>
          <a:p>
            <a:r>
              <a:rPr kumimoji="1" lang="ja-JP" altLang="en-US" dirty="0" smtClean="0"/>
              <a:t>そこで、本発表が満たすべき条件として</a:t>
            </a:r>
            <a:endParaRPr kumimoji="1" lang="en-US" altLang="ja-JP" dirty="0" smtClean="0"/>
          </a:p>
          <a:p>
            <a:r>
              <a:rPr kumimoji="1" lang="ja-JP" altLang="en-US" dirty="0" smtClean="0"/>
              <a:t>・各メソッド固有の処理をメソッドとして抽出しやすい。</a:t>
            </a:r>
            <a:endParaRPr kumimoji="1" lang="en-US" altLang="ja-JP" dirty="0" smtClean="0"/>
          </a:p>
          <a:p>
            <a:r>
              <a:rPr kumimoji="1" lang="ja-JP" altLang="en-US" dirty="0" smtClean="0"/>
              <a:t>・各メソッドから固有の処理をメソッドとして抽出することで、</a:t>
            </a:r>
            <a:endParaRPr kumimoji="1" lang="en-US" altLang="ja-JP" dirty="0" smtClean="0"/>
          </a:p>
          <a:p>
            <a:r>
              <a:rPr kumimoji="1" lang="ja-JP" altLang="en-US" dirty="0" smtClean="0"/>
              <a:t>類似メソッド対であったメソッド対はクローンペアになる。</a:t>
            </a:r>
            <a:endParaRPr kumimoji="1" lang="en-US" altLang="ja-JP" dirty="0" smtClean="0"/>
          </a:p>
          <a:p>
            <a:r>
              <a:rPr kumimoji="1" lang="ja-JP" altLang="en-US" dirty="0" smtClean="0"/>
              <a:t>・開発者から見たときに、意味的なまとまりを持つ。</a:t>
            </a:r>
            <a:endParaRPr kumimoji="1" lang="en-US" altLang="ja-JP" dirty="0" smtClean="0"/>
          </a:p>
          <a:p>
            <a:r>
              <a:rPr kumimoji="1" lang="ja-JP" altLang="en-US" dirty="0" smtClean="0"/>
              <a:t>の</a:t>
            </a:r>
            <a:r>
              <a:rPr kumimoji="1" lang="en-US" altLang="ja-JP" dirty="0" smtClean="0"/>
              <a:t>3</a:t>
            </a:r>
            <a:r>
              <a:rPr kumimoji="1" lang="ja-JP" altLang="en-US" dirty="0" err="1" smtClean="0"/>
              <a:t>つを</a:t>
            </a:r>
            <a:r>
              <a:rPr kumimoji="1" lang="ja-JP" altLang="en-US" dirty="0" smtClean="0"/>
              <a:t>挙げる。</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1</a:t>
            </a:fld>
            <a:endParaRPr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ここで大体残り</a:t>
            </a:r>
            <a:r>
              <a:rPr kumimoji="1" lang="en-US" altLang="ja-JP" dirty="0" smtClean="0"/>
              <a:t>2</a:t>
            </a:r>
            <a:r>
              <a:rPr kumimoji="1" lang="ja-JP" altLang="en-US" dirty="0" smtClean="0"/>
              <a:t>分！！</a:t>
            </a:r>
            <a:endParaRPr kumimoji="1" lang="en-US" altLang="ja-JP" dirty="0" smtClean="0"/>
          </a:p>
          <a:p>
            <a:endParaRPr kumimoji="1" lang="en-US" altLang="ja-JP" dirty="0" smtClean="0"/>
          </a:p>
          <a:p>
            <a:r>
              <a:rPr kumimoji="1" lang="en-US" altLang="ja-JP" dirty="0" smtClean="0"/>
              <a:t>----</a:t>
            </a:r>
          </a:p>
          <a:p>
            <a:r>
              <a:rPr kumimoji="1" lang="ja-JP" altLang="en-US" dirty="0" smtClean="0"/>
              <a:t>実験する意味をちゃんと言う</a:t>
            </a:r>
            <a:endParaRPr kumimoji="1" lang="en-US" altLang="ja-JP" dirty="0" smtClean="0"/>
          </a:p>
          <a:p>
            <a:r>
              <a:rPr kumimoji="1" lang="en-US" altLang="ja-JP" dirty="0" smtClean="0"/>
              <a:t>----</a:t>
            </a:r>
          </a:p>
          <a:p>
            <a:endParaRPr kumimoji="1" lang="en-US" altLang="ja-JP" dirty="0" smtClean="0"/>
          </a:p>
          <a:p>
            <a:r>
              <a:rPr kumimoji="1" lang="en-US" altLang="ja-JP" dirty="0" smtClean="0"/>
              <a:t>FIXME</a:t>
            </a:r>
          </a:p>
          <a:p>
            <a:r>
              <a:rPr kumimoji="1" lang="ja-JP" altLang="en-US" dirty="0" smtClean="0"/>
              <a:t>被験者の人数チェック</a:t>
            </a:r>
            <a:endParaRPr kumimoji="1" lang="en-US" altLang="ja-JP" dirty="0" smtClean="0"/>
          </a:p>
          <a:p>
            <a:endParaRPr kumimoji="1" lang="en-US" altLang="ja-JP" dirty="0" smtClean="0"/>
          </a:p>
          <a:p>
            <a:r>
              <a:rPr kumimoji="1" lang="ja-JP" altLang="en-US" dirty="0" smtClean="0"/>
              <a:t>上位</a:t>
            </a:r>
            <a:r>
              <a:rPr kumimoji="1" lang="en-US" altLang="ja-JP" dirty="0" smtClean="0"/>
              <a:t>10</a:t>
            </a:r>
            <a:r>
              <a:rPr kumimoji="1" lang="ja-JP" altLang="en-US" dirty="0" smtClean="0"/>
              <a:t>件の理由</a:t>
            </a:r>
            <a:endParaRPr kumimoji="1" lang="en-US" altLang="ja-JP" dirty="0" smtClean="0"/>
          </a:p>
          <a:p>
            <a:r>
              <a:rPr kumimoji="1" lang="ja-JP" altLang="en-US" dirty="0" smtClean="0"/>
              <a:t>あくまで、候補を提示しているので、多くの優れた候補を効率的に見れた方が良い</a:t>
            </a:r>
            <a:endParaRPr kumimoji="1" lang="en-US" altLang="ja-JP" dirty="0" smtClean="0"/>
          </a:p>
          <a:p>
            <a:endParaRPr kumimoji="1" lang="en-US" altLang="ja-JP" dirty="0" smtClean="0"/>
          </a:p>
          <a:p>
            <a:endParaRPr kumimoji="1" lang="en-US" altLang="ja-JP" dirty="0" smtClean="0"/>
          </a:p>
          <a:p>
            <a:r>
              <a:rPr kumimoji="1" lang="ja-JP" altLang="en-US" dirty="0" smtClean="0"/>
              <a:t>比較するなら、無作為に</a:t>
            </a:r>
            <a:r>
              <a:rPr kumimoji="1" lang="en-US" altLang="ja-JP" dirty="0" smtClean="0"/>
              <a:t>10</a:t>
            </a:r>
            <a:r>
              <a:rPr kumimoji="1" lang="ja-JP" altLang="en-US" dirty="0" smtClean="0"/>
              <a:t>件とってきた</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比較実験の記述は保留</a:t>
            </a:r>
            <a:endParaRPr kumimoji="1" lang="en-US" altLang="ja-JP" dirty="0" smtClean="0"/>
          </a:p>
          <a:p>
            <a:r>
              <a:rPr kumimoji="1" lang="en-US" altLang="ja-JP" dirty="0" smtClean="0"/>
              <a:t>TODO</a:t>
            </a:r>
          </a:p>
          <a:p>
            <a:r>
              <a:rPr kumimoji="1" lang="ja-JP" altLang="en-US" dirty="0" smtClean="0"/>
              <a:t>比較方法の説明追加</a:t>
            </a:r>
            <a:endParaRPr kumimoji="1" lang="en-US" altLang="ja-JP" dirty="0" smtClean="0"/>
          </a:p>
          <a:p>
            <a:r>
              <a:rPr kumimoji="1" lang="ja-JP" altLang="en-US" dirty="0" smtClean="0"/>
              <a:t>比較して何をするか</a:t>
            </a:r>
            <a:endParaRPr kumimoji="1" lang="en-US" altLang="ja-JP" dirty="0" smtClean="0"/>
          </a:p>
          <a:p>
            <a:endParaRPr kumimoji="1" lang="en-US" altLang="ja-JP" dirty="0" smtClean="0"/>
          </a:p>
          <a:p>
            <a:r>
              <a:rPr kumimoji="1" lang="ja-JP" altLang="en-US" dirty="0" smtClean="0"/>
              <a:t>これ書き忘れた</a:t>
            </a:r>
            <a:endParaRPr kumimoji="1" lang="en-US" altLang="ja-JP" dirty="0" smtClean="0"/>
          </a:p>
          <a:p>
            <a:r>
              <a:rPr kumimoji="1" lang="ja-JP" altLang="en-US" dirty="0" smtClean="0"/>
              <a:t>→優れた候補かどうか判断するのは主観</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20</a:t>
            </a:fld>
            <a:endParaRPr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TODO</a:t>
            </a:r>
          </a:p>
          <a:p>
            <a:r>
              <a:rPr kumimoji="1" lang="ja-JP" altLang="en-US" dirty="0" smtClean="0"/>
              <a:t>対象とメソッド規模を書く</a:t>
            </a:r>
            <a:endParaRPr kumimoji="1" lang="en-US" altLang="ja-JP" dirty="0" smtClean="0"/>
          </a:p>
          <a:p>
            <a:endParaRPr kumimoji="1" lang="en-US" altLang="ja-JP" dirty="0" smtClean="0"/>
          </a:p>
          <a:p>
            <a:r>
              <a:rPr kumimoji="1" lang="ja-JP" altLang="en-US" dirty="0" smtClean="0"/>
              <a:t>なぜ類似しているか</a:t>
            </a:r>
            <a:r>
              <a:rPr kumimoji="1" lang="en-US" altLang="ja-JP" dirty="0" smtClean="0"/>
              <a:t>(</a:t>
            </a:r>
            <a:r>
              <a:rPr kumimoji="1" lang="ja-JP" altLang="en-US" dirty="0" smtClean="0"/>
              <a:t>メソッド間クローン率が大きいか</a:t>
            </a:r>
            <a:r>
              <a:rPr kumimoji="1" lang="en-US" altLang="ja-JP" dirty="0" smtClean="0"/>
              <a:t>)</a:t>
            </a:r>
          </a:p>
          <a:p>
            <a:endParaRPr kumimoji="1" lang="en-US" altLang="ja-JP" dirty="0" smtClean="0"/>
          </a:p>
          <a:p>
            <a:r>
              <a:rPr kumimoji="1" lang="en-US" altLang="ja-JP" dirty="0" err="1" smtClean="0"/>
              <a:t>Cpp</a:t>
            </a:r>
            <a:r>
              <a:rPr kumimoji="1" lang="en-US" altLang="ja-JP" dirty="0" smtClean="0"/>
              <a:t> -&gt; 2467 – 2503</a:t>
            </a:r>
          </a:p>
          <a:p>
            <a:r>
              <a:rPr kumimoji="1" lang="en-US" altLang="ja-JP" dirty="0" smtClean="0"/>
              <a:t>Java</a:t>
            </a:r>
            <a:r>
              <a:rPr kumimoji="1" lang="en-US" altLang="ja-JP" baseline="0" dirty="0" smtClean="0"/>
              <a:t> -&gt; 1995 – 2028</a:t>
            </a:r>
          </a:p>
          <a:p>
            <a:endParaRPr kumimoji="1" lang="en-US" altLang="ja-JP" dirty="0" smtClean="0"/>
          </a:p>
          <a:p>
            <a:r>
              <a:rPr kumimoji="1" lang="en-US" altLang="ja-JP" dirty="0" smtClean="0"/>
              <a:t>Arc</a:t>
            </a:r>
            <a:r>
              <a:rPr kumimoji="1" lang="en-US" altLang="ja-JP" baseline="0" dirty="0" smtClean="0"/>
              <a:t> -&gt; 86 – 120</a:t>
            </a:r>
          </a:p>
          <a:p>
            <a:r>
              <a:rPr kumimoji="1" lang="en-US" altLang="ja-JP" baseline="0" dirty="0" smtClean="0"/>
              <a:t>Ellipse -&gt; 53 – 84</a:t>
            </a:r>
          </a:p>
          <a:p>
            <a:endParaRPr kumimoji="1" lang="en-US" altLang="ja-JP" baseline="0" dirty="0" smtClean="0"/>
          </a:p>
          <a:p>
            <a:r>
              <a:rPr kumimoji="1" lang="en-US" altLang="ja-JP" baseline="0" dirty="0" smtClean="0"/>
              <a:t>MD5 -&gt; 279 – 312</a:t>
            </a:r>
          </a:p>
          <a:p>
            <a:r>
              <a:rPr kumimoji="1" lang="en-US" altLang="ja-JP" baseline="0" dirty="0" smtClean="0"/>
              <a:t>SHA1 -&gt; 404 - 436</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21</a:t>
            </a:fld>
            <a:endParaRPr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定義しました！</a:t>
            </a:r>
            <a:endParaRPr kumimoji="1" lang="en-US" altLang="ja-JP" dirty="0" smtClean="0"/>
          </a:p>
          <a:p>
            <a:endParaRPr kumimoji="1" lang="en-US" altLang="ja-JP" dirty="0" smtClean="0"/>
          </a:p>
          <a:p>
            <a:endParaRPr kumimoji="1" lang="en-US" altLang="ja-JP" dirty="0" smtClean="0"/>
          </a:p>
          <a:p>
            <a:r>
              <a:rPr kumimoji="1" lang="en-US" altLang="ja-JP" dirty="0" smtClean="0"/>
              <a:t>!!</a:t>
            </a:r>
            <a:r>
              <a:rPr kumimoji="1" lang="ja-JP" altLang="en-US" dirty="0" smtClean="0"/>
              <a:t>重要</a:t>
            </a:r>
            <a:r>
              <a:rPr kumimoji="1" lang="en-US" altLang="ja-JP" dirty="0" smtClean="0"/>
              <a:t>: </a:t>
            </a:r>
            <a:r>
              <a:rPr kumimoji="1" lang="ja-JP" altLang="en-US" dirty="0" smtClean="0"/>
              <a:t>この基準を使う理由</a:t>
            </a:r>
            <a:endParaRPr kumimoji="1" lang="en-US" altLang="ja-JP" dirty="0" smtClean="0"/>
          </a:p>
          <a:p>
            <a:r>
              <a:rPr kumimoji="1" lang="ja-JP" altLang="en-US" dirty="0" smtClean="0"/>
              <a:t>　検索エンジンの手法に見立てて決めた</a:t>
            </a:r>
            <a:endParaRPr kumimoji="1" lang="en-US" altLang="ja-JP" dirty="0" smtClean="0"/>
          </a:p>
          <a:p>
            <a:r>
              <a:rPr kumimoji="1" lang="ja-JP" altLang="en-US" dirty="0" smtClean="0"/>
              <a:t>　ここで、使う理由を細かく述べる</a:t>
            </a:r>
            <a:endParaRPr kumimoji="1" lang="en-US" altLang="ja-JP" dirty="0" smtClean="0"/>
          </a:p>
          <a:p>
            <a:endParaRPr kumimoji="1" lang="en-US" altLang="ja-JP" dirty="0" smtClean="0"/>
          </a:p>
          <a:p>
            <a:r>
              <a:rPr kumimoji="1" lang="ja-JP" altLang="en-US" dirty="0" smtClean="0"/>
              <a:t>・候補を選択した被験者の割合</a:t>
            </a:r>
            <a:endParaRPr kumimoji="1" lang="en-US" altLang="ja-JP" dirty="0" smtClean="0"/>
          </a:p>
          <a:p>
            <a:endParaRPr kumimoji="1" lang="en-US" altLang="ja-JP" dirty="0" smtClean="0"/>
          </a:p>
          <a:p>
            <a:endParaRPr kumimoji="1" lang="en-US" altLang="ja-JP" dirty="0" smtClean="0"/>
          </a:p>
          <a:p>
            <a:r>
              <a:rPr kumimoji="1" lang="ja-JP" altLang="en-US" dirty="0" smtClean="0"/>
              <a:t>候補選択率</a:t>
            </a:r>
            <a:endParaRPr kumimoji="1" lang="en-US" altLang="ja-JP" dirty="0" smtClean="0"/>
          </a:p>
          <a:p>
            <a:endParaRPr kumimoji="1" lang="en-US" altLang="ja-JP" dirty="0" smtClean="0"/>
          </a:p>
          <a:p>
            <a:r>
              <a:rPr kumimoji="1" lang="ja-JP" altLang="en-US" dirty="0" smtClean="0"/>
              <a:t>適合率の名前が微妙</a:t>
            </a:r>
            <a:endParaRPr kumimoji="1" lang="en-US" altLang="ja-JP" dirty="0" smtClean="0"/>
          </a:p>
          <a:p>
            <a:r>
              <a:rPr kumimoji="1" lang="ja-JP" altLang="en-US" dirty="0" smtClean="0"/>
              <a:t>→平均候補選択率</a:t>
            </a:r>
            <a:endParaRPr kumimoji="1" lang="en-US" altLang="ja-JP" dirty="0" smtClean="0"/>
          </a:p>
          <a:p>
            <a:endParaRPr kumimoji="1" lang="en-US" altLang="ja-JP" dirty="0" smtClean="0"/>
          </a:p>
          <a:p>
            <a:r>
              <a:rPr kumimoji="1" lang="ja-JP" altLang="en-US" dirty="0" smtClean="0"/>
              <a:t>正解があらかじめ定まっていない</a:t>
            </a:r>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22</a:t>
            </a:fld>
            <a:endParaRPr lang="ja-JP" altLang="en-US"/>
          </a:p>
        </p:txBody>
      </p:sp>
    </p:spTree>
    <p:extLst>
      <p:ext uri="{BB962C8B-B14F-4D97-AF65-F5344CB8AC3E}">
        <p14:creationId xmlns:p14="http://schemas.microsoft.com/office/powerpoint/2010/main" val="514342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良い順</a:t>
            </a:r>
            <a:endParaRPr kumimoji="1" lang="en-US" altLang="ja-JP" dirty="0" smtClean="0"/>
          </a:p>
          <a:p>
            <a:r>
              <a:rPr kumimoji="1" lang="ja-JP" altLang="en-US" dirty="0" smtClean="0"/>
              <a:t>一つ目に、</a:t>
            </a:r>
            <a:r>
              <a:rPr kumimoji="1" lang="en-US" altLang="ja-JP" dirty="0" err="1" smtClean="0"/>
              <a:t>Ant,Azureus</a:t>
            </a:r>
            <a:r>
              <a:rPr kumimoji="1" lang="ja-JP" altLang="en-US" dirty="0" smtClean="0"/>
              <a:t>をかく</a:t>
            </a:r>
            <a:endParaRPr kumimoji="1" lang="en-US" altLang="ja-JP" dirty="0" smtClean="0"/>
          </a:p>
          <a:p>
            <a:endParaRPr kumimoji="1" lang="en-US" altLang="ja-JP" dirty="0" smtClean="0"/>
          </a:p>
          <a:p>
            <a:endParaRPr kumimoji="1" lang="en-US" altLang="ja-JP" dirty="0" smtClean="0"/>
          </a:p>
          <a:p>
            <a:r>
              <a:rPr kumimoji="1" lang="ja-JP" altLang="en-US" dirty="0" smtClean="0"/>
              <a:t>平均候補選択率が低い → すべての候補が良いというわけではない</a:t>
            </a:r>
            <a:endParaRPr kumimoji="1" lang="en-US" altLang="ja-JP" dirty="0" smtClean="0"/>
          </a:p>
          <a:p>
            <a:r>
              <a:rPr kumimoji="1" lang="ja-JP" altLang="en-US" dirty="0" smtClean="0"/>
              <a:t>被験者の選択率が高い → 被験者にとって有用な候補があることが重要なのでよい</a:t>
            </a:r>
            <a:endParaRPr kumimoji="1" lang="en-US" altLang="ja-JP" dirty="0" smtClean="0"/>
          </a:p>
          <a:p>
            <a:r>
              <a:rPr kumimoji="1" lang="en-US" altLang="ja-JP" dirty="0" smtClean="0"/>
              <a:t>----</a:t>
            </a:r>
          </a:p>
          <a:p>
            <a:endParaRPr kumimoji="1" lang="en-US" altLang="ja-JP" dirty="0" smtClean="0"/>
          </a:p>
          <a:p>
            <a:r>
              <a:rPr kumimoji="1" lang="ja-JP" altLang="en-US" dirty="0" smtClean="0"/>
              <a:t>ここ詳しく</a:t>
            </a:r>
            <a:endParaRPr kumimoji="1" lang="en-US" altLang="ja-JP" dirty="0" smtClean="0"/>
          </a:p>
          <a:p>
            <a:endParaRPr kumimoji="1" lang="en-US" altLang="ja-JP" dirty="0" smtClean="0"/>
          </a:p>
          <a:p>
            <a:r>
              <a:rPr kumimoji="1" lang="ja-JP" altLang="en-US" dirty="0" smtClean="0"/>
              <a:t>少なくとも</a:t>
            </a:r>
            <a:r>
              <a:rPr kumimoji="1" lang="en-US" altLang="ja-JP" dirty="0" smtClean="0"/>
              <a:t>1</a:t>
            </a:r>
            <a:r>
              <a:rPr kumimoji="1" lang="ja-JP" altLang="en-US" dirty="0" smtClean="0"/>
              <a:t>人は微妙な基準</a:t>
            </a:r>
            <a:endParaRPr kumimoji="1" lang="en-US" altLang="ja-JP" dirty="0" smtClean="0"/>
          </a:p>
          <a:p>
            <a:r>
              <a:rPr kumimoji="1" lang="ja-JP" altLang="en-US" dirty="0" smtClean="0"/>
              <a:t>各候補に対して何人が選択したかを</a:t>
            </a:r>
            <a:endParaRPr kumimoji="1" lang="en-US" altLang="ja-JP" dirty="0" smtClean="0"/>
          </a:p>
          <a:p>
            <a:endParaRPr kumimoji="1" lang="en-US" altLang="ja-JP" dirty="0" smtClean="0"/>
          </a:p>
          <a:p>
            <a:r>
              <a:rPr kumimoji="1" lang="ja-JP" altLang="en-US" dirty="0" smtClean="0"/>
              <a:t>高い、低いはなにかと比べた</a:t>
            </a:r>
            <a:endParaRPr kumimoji="1" lang="en-US" altLang="ja-JP" dirty="0" smtClean="0"/>
          </a:p>
          <a:p>
            <a:endParaRPr kumimoji="1" lang="en-US" altLang="ja-JP" dirty="0" smtClean="0"/>
          </a:p>
          <a:p>
            <a:r>
              <a:rPr kumimoji="1" lang="ja-JP" altLang="en-US" dirty="0" smtClean="0"/>
              <a:t>基準を明確に</a:t>
            </a:r>
            <a:endParaRPr kumimoji="1" lang="en-US" altLang="ja-JP" dirty="0" smtClean="0"/>
          </a:p>
          <a:p>
            <a:endParaRPr kumimoji="1" lang="en-US" altLang="ja-JP" dirty="0" smtClean="0"/>
          </a:p>
          <a:p>
            <a:r>
              <a:rPr kumimoji="1" lang="ja-JP" altLang="en-US" dirty="0" smtClean="0"/>
              <a:t>リファクタリングは</a:t>
            </a:r>
            <a:r>
              <a:rPr kumimoji="1" lang="en-US" altLang="ja-JP" dirty="0" smtClean="0"/>
              <a:t>1</a:t>
            </a:r>
            <a:r>
              <a:rPr kumimoji="1" lang="ja-JP" altLang="en-US" dirty="0" smtClean="0"/>
              <a:t>個でもあたりがでれば</a:t>
            </a:r>
            <a:r>
              <a:rPr kumimoji="1" lang="en-US" altLang="ja-JP" dirty="0" smtClean="0"/>
              <a:t>OK</a:t>
            </a:r>
          </a:p>
          <a:p>
            <a:r>
              <a:rPr kumimoji="1" lang="ja-JP" altLang="en-US" dirty="0" smtClean="0"/>
              <a:t>なら被験者の選択率が重要かも</a:t>
            </a:r>
            <a:endParaRPr kumimoji="1" lang="en-US" altLang="ja-JP" dirty="0" smtClean="0"/>
          </a:p>
          <a:p>
            <a:r>
              <a:rPr kumimoji="1" lang="ja-JP" altLang="en-US" dirty="0" smtClean="0"/>
              <a:t>→</a:t>
            </a:r>
            <a:r>
              <a:rPr kumimoji="1" lang="en-US" altLang="ja-JP" dirty="0" err="1" smtClean="0"/>
              <a:t>Antlr</a:t>
            </a:r>
            <a:r>
              <a:rPr kumimoji="1" lang="ja-JP" altLang="en-US" dirty="0" smtClean="0"/>
              <a:t>が微妙だったことを考える</a:t>
            </a:r>
            <a:endParaRPr kumimoji="1" lang="en-US" altLang="ja-JP" dirty="0" smtClean="0"/>
          </a:p>
          <a:p>
            <a:r>
              <a:rPr kumimoji="1" lang="ja-JP" altLang="en-US" dirty="0" smtClean="0"/>
              <a:t>→候補の選択率いらない</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23</a:t>
            </a:fld>
            <a:endParaRPr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課題の順序</a:t>
            </a:r>
            <a:endParaRPr kumimoji="1" lang="en-US" altLang="ja-JP" dirty="0" smtClean="0"/>
          </a:p>
          <a:p>
            <a:endParaRPr kumimoji="1" lang="en-US" altLang="ja-JP" dirty="0" smtClean="0"/>
          </a:p>
          <a:p>
            <a:endParaRPr kumimoji="1" lang="en-US" altLang="ja-JP" dirty="0" smtClean="0"/>
          </a:p>
          <a:p>
            <a:r>
              <a:rPr kumimoji="1" lang="en-US" altLang="ja-JP" dirty="0" smtClean="0"/>
              <a:t>TODO</a:t>
            </a:r>
          </a:p>
          <a:p>
            <a:r>
              <a:rPr kumimoji="1" lang="ja-JP" altLang="en-US" dirty="0" smtClean="0"/>
              <a:t>データ依存関係、制御依存関係を考慮した</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24</a:t>
            </a:fld>
            <a:endParaRPr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COB</a:t>
            </a:r>
            <a:r>
              <a:rPr lang="ja-JP" altLang="en-US" dirty="0" smtClean="0"/>
              <a:t>とは、</a:t>
            </a:r>
            <a:endParaRPr lang="en-US" altLang="ja-JP" dirty="0" smtClean="0"/>
          </a:p>
          <a:p>
            <a:r>
              <a:rPr lang="ja-JP" altLang="en-US" dirty="0" smtClean="0"/>
              <a:t>変数がブロック間で共用されていることを数値化したもの</a:t>
            </a:r>
            <a:endParaRPr lang="en-US" altLang="ja-JP" dirty="0" smtClean="0"/>
          </a:p>
          <a:p>
            <a:endParaRPr lang="en-US" altLang="ja-JP" dirty="0" smtClean="0"/>
          </a:p>
          <a:p>
            <a:r>
              <a:rPr lang="ja-JP" altLang="en-US" dirty="0" smtClean="0"/>
              <a:t>式を書かない、後ろにまわす</a:t>
            </a:r>
            <a:endParaRPr lang="en-US" altLang="ja-JP" dirty="0" smtClean="0"/>
          </a:p>
          <a:p>
            <a:endParaRPr lang="en-US" altLang="ja-JP" dirty="0" smtClean="0"/>
          </a:p>
          <a:p>
            <a:endParaRPr lang="en-US" altLang="ja-JP" dirty="0" smtClean="0"/>
          </a:p>
          <a:p>
            <a:endParaRPr lang="en-US" altLang="ja-JP" dirty="0" smtClean="0"/>
          </a:p>
          <a:p>
            <a:r>
              <a:rPr lang="ja-JP" altLang="en-US" dirty="0" smtClean="0"/>
              <a:t>メソッド内で使用されている変数をデータ要素</a:t>
            </a:r>
            <a:endParaRPr lang="en-US" altLang="ja-JP" dirty="0" smtClean="0"/>
          </a:p>
          <a:p>
            <a:r>
              <a:rPr lang="ja-JP" altLang="en-US" dirty="0" smtClean="0"/>
              <a:t>コードブロックを機能要素</a:t>
            </a:r>
            <a:endParaRPr lang="en-US" altLang="ja-JP" dirty="0" smtClean="0"/>
          </a:p>
          <a:p>
            <a:endParaRPr lang="en-US" altLang="ja-JP" dirty="0" smtClean="0"/>
          </a:p>
          <a:p>
            <a:r>
              <a:rPr lang="en-US" altLang="ja-JP" dirty="0" smtClean="0"/>
              <a:t>----</a:t>
            </a:r>
          </a:p>
          <a:p>
            <a:r>
              <a:rPr lang="en-US" altLang="ja-JP" dirty="0" smtClean="0"/>
              <a:t>COB</a:t>
            </a:r>
            <a:r>
              <a:rPr lang="ja-JP" altLang="en-US" dirty="0" smtClean="0"/>
              <a:t>とは、あるデータ要素と協調する機能要素の割合の平均を表すメトリクスで、</a:t>
            </a:r>
            <a:endParaRPr lang="en-US" altLang="ja-JP" dirty="0" smtClean="0"/>
          </a:p>
          <a:p>
            <a:r>
              <a:rPr lang="ja-JP" altLang="en-US" dirty="0" smtClean="0"/>
              <a:t>ブロック間で協調しているかどうかを示す</a:t>
            </a:r>
            <a:endParaRPr lang="en-US" altLang="ja-JP" dirty="0" smtClean="0"/>
          </a:p>
          <a:p>
            <a:endParaRPr lang="en-US" altLang="ja-JP" dirty="0" smtClean="0"/>
          </a:p>
          <a:p>
            <a:r>
              <a:rPr lang="en-US" altLang="ja-JP" dirty="0" smtClean="0"/>
              <a:t>----</a:t>
            </a:r>
          </a:p>
          <a:p>
            <a:r>
              <a:rPr lang="ja-JP" altLang="en-US" dirty="0" smtClean="0"/>
              <a:t>定義書き直したほうがわかりやすい</a:t>
            </a:r>
            <a:endParaRPr lang="en-US" altLang="ja-JP" dirty="0" smtClean="0"/>
          </a:p>
          <a:p>
            <a:endParaRPr lang="en-US" altLang="ja-JP" dirty="0" smtClean="0"/>
          </a:p>
          <a:p>
            <a:r>
              <a:rPr lang="en-US" altLang="ja-JP" dirty="0" smtClean="0"/>
              <a:t>(0&lt;=COB&lt;=1)</a:t>
            </a:r>
            <a:r>
              <a:rPr lang="ja-JP" altLang="en-US" dirty="0" smtClean="0"/>
              <a:t>を別の場所に移動</a:t>
            </a:r>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27</a:t>
            </a:fld>
            <a:endParaRPr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もともと順位を気にしていないものと比較するのは微妙</a:t>
            </a:r>
            <a:endParaRPr kumimoji="1" lang="en-US" altLang="ja-JP" dirty="0" smtClean="0"/>
          </a:p>
          <a:p>
            <a:r>
              <a:rPr kumimoji="1" lang="en-US" altLang="ja-JP" dirty="0" smtClean="0"/>
              <a:t>----</a:t>
            </a:r>
          </a:p>
          <a:p>
            <a:endParaRPr kumimoji="1" lang="en-US" altLang="ja-JP" dirty="0" smtClean="0"/>
          </a:p>
          <a:p>
            <a:endParaRPr kumimoji="1" lang="en-US" altLang="ja-JP" dirty="0" smtClean="0"/>
          </a:p>
          <a:p>
            <a:endParaRPr kumimoji="1" lang="en-US" altLang="ja-JP" dirty="0" smtClean="0"/>
          </a:p>
          <a:p>
            <a:r>
              <a:rPr kumimoji="1" lang="en-US" altLang="ja-JP" dirty="0" smtClean="0"/>
              <a:t>FIXME</a:t>
            </a:r>
          </a:p>
          <a:p>
            <a:r>
              <a:rPr kumimoji="1" lang="ja-JP" altLang="en-US" dirty="0" smtClean="0"/>
              <a:t>被験者の人数チェック</a:t>
            </a:r>
            <a:endParaRPr kumimoji="1" lang="en-US" altLang="ja-JP" dirty="0" smtClean="0"/>
          </a:p>
          <a:p>
            <a:endParaRPr kumimoji="1" lang="en-US" altLang="ja-JP" dirty="0" smtClean="0"/>
          </a:p>
          <a:p>
            <a:r>
              <a:rPr kumimoji="1" lang="ja-JP" altLang="en-US" dirty="0" smtClean="0"/>
              <a:t>上位</a:t>
            </a:r>
            <a:r>
              <a:rPr kumimoji="1" lang="en-US" altLang="ja-JP" dirty="0" smtClean="0"/>
              <a:t>10</a:t>
            </a:r>
            <a:r>
              <a:rPr kumimoji="1" lang="ja-JP" altLang="en-US" dirty="0" smtClean="0"/>
              <a:t>件の理由</a:t>
            </a:r>
            <a:endParaRPr kumimoji="1" lang="en-US" altLang="ja-JP" dirty="0" smtClean="0"/>
          </a:p>
          <a:p>
            <a:r>
              <a:rPr kumimoji="1" lang="ja-JP" altLang="en-US" dirty="0" smtClean="0"/>
              <a:t>あくまで、候補を提示しているので、多くの優れた候補を効率的に見れた方が良い</a:t>
            </a:r>
            <a:endParaRPr kumimoji="1" lang="en-US" altLang="ja-JP" dirty="0" smtClean="0"/>
          </a:p>
          <a:p>
            <a:endParaRPr kumimoji="1" lang="en-US" altLang="ja-JP" dirty="0" smtClean="0"/>
          </a:p>
          <a:p>
            <a:endParaRPr kumimoji="1" lang="en-US" altLang="ja-JP" dirty="0" smtClean="0"/>
          </a:p>
          <a:p>
            <a:r>
              <a:rPr kumimoji="1" lang="ja-JP" altLang="en-US" dirty="0" smtClean="0"/>
              <a:t>比較するなら、無作為に</a:t>
            </a:r>
            <a:r>
              <a:rPr kumimoji="1" lang="en-US" altLang="ja-JP" dirty="0" smtClean="0"/>
              <a:t>10</a:t>
            </a:r>
            <a:r>
              <a:rPr kumimoji="1" lang="ja-JP" altLang="en-US" dirty="0" smtClean="0"/>
              <a:t>件とってきた</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比較実験の記述は保留</a:t>
            </a:r>
            <a:endParaRPr kumimoji="1" lang="en-US" altLang="ja-JP" dirty="0" smtClean="0"/>
          </a:p>
          <a:p>
            <a:r>
              <a:rPr kumimoji="1" lang="en-US" altLang="ja-JP" dirty="0" smtClean="0"/>
              <a:t>TODO</a:t>
            </a:r>
          </a:p>
          <a:p>
            <a:r>
              <a:rPr kumimoji="1" lang="ja-JP" altLang="en-US" dirty="0" smtClean="0"/>
              <a:t>比較方法の説明追加</a:t>
            </a:r>
            <a:endParaRPr kumimoji="1" lang="en-US" altLang="ja-JP" dirty="0" smtClean="0"/>
          </a:p>
          <a:p>
            <a:r>
              <a:rPr kumimoji="1" lang="ja-JP" altLang="en-US" dirty="0" smtClean="0"/>
              <a:t>比較して何をするか</a:t>
            </a:r>
            <a:endParaRPr kumimoji="1" lang="en-US" altLang="ja-JP" dirty="0" smtClean="0"/>
          </a:p>
          <a:p>
            <a:endParaRPr kumimoji="1" lang="en-US" altLang="ja-JP" dirty="0" smtClean="0"/>
          </a:p>
          <a:p>
            <a:r>
              <a:rPr kumimoji="1" lang="ja-JP" altLang="en-US" dirty="0" smtClean="0"/>
              <a:t>これ書き忘れた</a:t>
            </a:r>
            <a:endParaRPr kumimoji="1" lang="en-US" altLang="ja-JP" dirty="0" smtClean="0"/>
          </a:p>
          <a:p>
            <a:r>
              <a:rPr kumimoji="1" lang="ja-JP" altLang="en-US" dirty="0" smtClean="0"/>
              <a:t>→優れた候補かどうか判断するのは主観</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32</a:t>
            </a:fld>
            <a:endParaRPr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r>
              <a:rPr kumimoji="1" lang="en-US" altLang="ja-JP" dirty="0" smtClean="0"/>
              <a:t>----</a:t>
            </a:r>
          </a:p>
          <a:p>
            <a:r>
              <a:rPr kumimoji="1" lang="ja-JP" altLang="en-US" dirty="0" smtClean="0"/>
              <a:t>青が政井らのツールの結果、</a:t>
            </a:r>
            <a:endParaRPr kumimoji="1" lang="en-US" altLang="ja-JP" dirty="0" smtClean="0"/>
          </a:p>
          <a:p>
            <a:r>
              <a:rPr kumimoji="1" lang="ja-JP" altLang="en-US" dirty="0" smtClean="0"/>
              <a:t>赤が本手法の結果</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33</a:t>
            </a:fld>
            <a:endParaRPr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34</a:t>
            </a:fld>
            <a:endParaRPr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p>
          <a:p>
            <a:r>
              <a:rPr kumimoji="1" lang="ja-JP" altLang="en-US" dirty="0" smtClean="0"/>
              <a:t>以上の結果より、</a:t>
            </a:r>
            <a:endParaRPr kumimoji="1" lang="en-US" altLang="ja-JP" dirty="0" smtClean="0"/>
          </a:p>
          <a:p>
            <a:r>
              <a:rPr kumimoji="1" lang="ja-JP" altLang="en-US" dirty="0" smtClean="0"/>
              <a:t>本手法を用いることで、優れた候補が上位に複数で出現するので、</a:t>
            </a:r>
            <a:endParaRPr kumimoji="1" lang="en-US" altLang="ja-JP" dirty="0" smtClean="0"/>
          </a:p>
          <a:p>
            <a:r>
              <a:rPr kumimoji="1" lang="ja-JP" altLang="en-US" dirty="0" smtClean="0"/>
              <a:t>凝集度メトリクス</a:t>
            </a:r>
            <a:r>
              <a:rPr kumimoji="1" lang="en-US" altLang="ja-JP" dirty="0" smtClean="0"/>
              <a:t>COB</a:t>
            </a:r>
            <a:r>
              <a:rPr kumimoji="1" lang="ja-JP" altLang="en-US" dirty="0" smtClean="0"/>
              <a:t>による順位付けは妥当であるといえる。</a:t>
            </a:r>
            <a:endParaRPr kumimoji="1" lang="en-US" altLang="ja-JP" dirty="0" smtClean="0"/>
          </a:p>
          <a:p>
            <a:endParaRPr kumimoji="1" lang="en-US" altLang="ja-JP" dirty="0" smtClean="0"/>
          </a:p>
          <a:p>
            <a:r>
              <a:rPr kumimoji="1" lang="ja-JP" altLang="en-US" dirty="0" smtClean="0"/>
              <a:t>結果のグラフ等のところに考察を書くのもあり</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35</a:t>
            </a:fld>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800" dirty="0" smtClean="0"/>
              <a:t>本研究で支援する類似メソッド集約を，</a:t>
            </a:r>
            <a:endParaRPr lang="en-US" altLang="ja-JP" sz="2800" dirty="0" smtClean="0"/>
          </a:p>
          <a:p>
            <a:r>
              <a:rPr lang="en-US" altLang="ja-JP" sz="2800" dirty="0" smtClean="0"/>
              <a:t>Fowler</a:t>
            </a:r>
            <a:r>
              <a:rPr lang="ja-JP" altLang="en-US" sz="2800" dirty="0" smtClean="0"/>
              <a:t>の書籍で紹介されている例を用いて説明する</a:t>
            </a:r>
            <a:endParaRPr lang="en-US" altLang="ja-JP" sz="2800" dirty="0" smtClean="0"/>
          </a:p>
          <a:p>
            <a:r>
              <a:rPr lang="en-US" altLang="ja-JP" sz="2800" dirty="0" smtClean="0"/>
              <a:t>----</a:t>
            </a:r>
          </a:p>
          <a:p>
            <a:endParaRPr lang="en-US" altLang="ja-JP" sz="2800" dirty="0" smtClean="0"/>
          </a:p>
          <a:p>
            <a:r>
              <a:rPr lang="ja-JP" altLang="en-US" sz="2800" dirty="0" smtClean="0"/>
              <a:t>互いに一致するコード片を共有するメソッド</a:t>
            </a:r>
          </a:p>
          <a:p>
            <a:r>
              <a:rPr lang="ja-JP" altLang="en-US" sz="2800" dirty="0" smtClean="0"/>
              <a:t>あるメソッドにおいて修正を行う場合，その類似メソッド全てに対しても同様の修正を行う必要がある</a:t>
            </a:r>
          </a:p>
          <a:p>
            <a:pPr lvl="1"/>
            <a:r>
              <a:rPr lang="ja-JP" altLang="en-US" sz="2400" dirty="0" smtClean="0"/>
              <a:t>集約することで保守コストを低減させることができる</a:t>
            </a:r>
          </a:p>
          <a:p>
            <a:r>
              <a:rPr lang="ja-JP" altLang="en-US" sz="2800" dirty="0" smtClean="0"/>
              <a:t>全ての記述が一致している場合，共通の親クラスへ引き上げることで集約することができる</a:t>
            </a:r>
          </a:p>
          <a:p>
            <a:endParaRPr kumimoji="1" lang="ja-JP" altLang="en-US" dirty="0"/>
          </a:p>
        </p:txBody>
      </p:sp>
      <p:sp>
        <p:nvSpPr>
          <p:cNvPr id="4" name="スライド番号プレースホルダー 3"/>
          <p:cNvSpPr>
            <a:spLocks noGrp="1"/>
          </p:cNvSpPr>
          <p:nvPr>
            <p:ph type="sldNum" sz="quarter" idx="10"/>
          </p:nvPr>
        </p:nvSpPr>
        <p:spPr/>
        <p:txBody>
          <a:bodyPr/>
          <a:lstStyle/>
          <a:p>
            <a:fld id="{5D4C5C6E-C0FE-BC42-AAA2-CD1783A162A1}" type="slidenum">
              <a:rPr lang="ja-JP" altLang="en-US" smtClean="0"/>
              <a:pPr/>
              <a:t>2</a:t>
            </a:fld>
            <a:endParaRPr lang="ja-JP" altLang="en-US"/>
          </a:p>
        </p:txBody>
      </p:sp>
    </p:spTree>
    <p:extLst>
      <p:ext uri="{BB962C8B-B14F-4D97-AF65-F5344CB8AC3E}">
        <p14:creationId xmlns:p14="http://schemas.microsoft.com/office/powerpoint/2010/main" val="1378954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対応関係のないコード片がないほうが良いかも</a:t>
            </a:r>
            <a:endParaRPr kumimoji="1" lang="en-US" altLang="ja-JP" dirty="0" smtClean="0"/>
          </a:p>
          <a:p>
            <a:r>
              <a:rPr kumimoji="1" lang="ja-JP" altLang="en-US" baseline="0" dirty="0" smtClean="0"/>
              <a:t>　例を変える</a:t>
            </a:r>
            <a:endParaRPr kumimoji="1" lang="en-US" altLang="ja-JP" dirty="0" smtClean="0"/>
          </a:p>
          <a:p>
            <a:r>
              <a:rPr kumimoji="1" lang="en-US" altLang="ja-JP" dirty="0" smtClean="0"/>
              <a:t>-----</a:t>
            </a:r>
          </a:p>
          <a:p>
            <a:endParaRPr kumimoji="1" lang="en-US" altLang="ja-JP" dirty="0" smtClean="0"/>
          </a:p>
          <a:p>
            <a:r>
              <a:rPr kumimoji="1" lang="ja-JP" altLang="en-US" dirty="0" smtClean="0"/>
              <a:t>結果画面はこのようになります．</a:t>
            </a:r>
            <a:endParaRPr kumimoji="1" lang="en-US" altLang="ja-JP" dirty="0" smtClean="0"/>
          </a:p>
          <a:p>
            <a:r>
              <a:rPr kumimoji="1" lang="ja-JP" altLang="en-US" dirty="0" smtClean="0"/>
              <a:t>いまこの画面では，差分から範囲を拡大して，最初に見つかった候補のみを表示しています．</a:t>
            </a:r>
            <a:endParaRPr kumimoji="1" lang="en-US" altLang="ja-JP" dirty="0" smtClean="0"/>
          </a:p>
          <a:p>
            <a:r>
              <a:rPr kumimoji="1" lang="ja-JP" altLang="en-US" dirty="0" smtClean="0"/>
              <a:t>この候補は，</a:t>
            </a:r>
            <a:r>
              <a:rPr lang="ja-JP" altLang="en-US" dirty="0" smtClean="0"/>
              <a:t>抽出後の</a:t>
            </a:r>
            <a:r>
              <a:rPr lang="ja-JP" altLang="en-US" dirty="0" smtClean="0">
                <a:solidFill>
                  <a:srgbClr val="FF0000"/>
                </a:solidFill>
              </a:rPr>
              <a:t>複数の</a:t>
            </a:r>
            <a:r>
              <a:rPr lang="ja-JP" altLang="en-US" dirty="0" smtClean="0"/>
              <a:t>メソッド呼び出し文が</a:t>
            </a:r>
            <a:r>
              <a:rPr lang="ja-JP" altLang="en-US" dirty="0" smtClean="0">
                <a:solidFill>
                  <a:srgbClr val="FF0000"/>
                </a:solidFill>
              </a:rPr>
              <a:t>一致しない</a:t>
            </a:r>
            <a:r>
              <a:rPr lang="ja-JP" altLang="en-US" dirty="0" smtClean="0"/>
              <a:t>候補として分類されています．</a:t>
            </a:r>
            <a:endParaRPr lang="en-US" altLang="ja-JP" dirty="0" smtClean="0"/>
          </a:p>
          <a:p>
            <a:r>
              <a:rPr lang="ja-JP" altLang="en-US" dirty="0" smtClean="0"/>
              <a:t>画面の見方としては，同じ色で表示されたコードが，対応する抽出が容易なコード片であり，</a:t>
            </a:r>
            <a:endParaRPr lang="en-US" altLang="ja-JP" dirty="0" smtClean="0"/>
          </a:p>
          <a:p>
            <a:r>
              <a:rPr lang="ja-JP" altLang="en-US" dirty="0" smtClean="0"/>
              <a:t>同じ色のコード片がない場合は，対応するコード片が無い，ということになり，抽出後のメソッド呼び出し文が一致しないものとして判定しています．</a:t>
            </a:r>
            <a:endParaRPr lang="en-US" altLang="ja-JP" dirty="0" smtClean="0"/>
          </a:p>
          <a:p>
            <a:r>
              <a:rPr lang="ja-JP" altLang="en-US" dirty="0" smtClean="0"/>
              <a:t>続いて，下の</a:t>
            </a:r>
            <a:r>
              <a:rPr lang="en-US" altLang="ja-JP" dirty="0" smtClean="0"/>
              <a:t>expand</a:t>
            </a:r>
            <a:r>
              <a:rPr lang="ja-JP" altLang="en-US" dirty="0" smtClean="0"/>
              <a:t>ボタンを選択すると，全ての候補の探索</a:t>
            </a:r>
            <a:r>
              <a:rPr kumimoji="1" lang="ja-JP" altLang="en-US" dirty="0" smtClean="0"/>
              <a:t>を開始します．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07718555-FED6-447E-846E-25CFCD3240A0}" type="slidenum">
              <a:rPr lang="en-US" altLang="ja-JP" smtClean="0"/>
              <a:pPr>
                <a:defRPr/>
              </a:pPr>
              <a:t>37</a:t>
            </a:fld>
            <a:endParaRPr lang="en-US" altLang="ja-JP"/>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結果はこのように表示され，複数の候補がそれぞれ分類されます．</a:t>
            </a:r>
            <a:endParaRPr kumimoji="1" lang="en-US" altLang="ja-JP" dirty="0" smtClean="0"/>
          </a:p>
          <a:p>
            <a:r>
              <a:rPr kumimoji="1" lang="ja-JP" altLang="en-US" dirty="0" smtClean="0"/>
              <a:t>この画面は，抽出後の全てのメソッド呼び出し文が一致する候補を表示しています．</a:t>
            </a:r>
            <a:endParaRPr kumimoji="1" lang="en-US" altLang="ja-JP" dirty="0" smtClean="0"/>
          </a:p>
          <a:p>
            <a:endParaRPr kumimoji="1" lang="en-US" altLang="ja-JP" dirty="0" smtClean="0"/>
          </a:p>
          <a:p>
            <a:r>
              <a:rPr kumimoji="1" lang="ja-JP" altLang="en-US" dirty="0" smtClean="0"/>
              <a:t>ここ！</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07718555-FED6-447E-846E-25CFCD3240A0}" type="slidenum">
              <a:rPr lang="en-US" altLang="ja-JP" smtClean="0"/>
              <a:pPr>
                <a:defRPr/>
              </a:pPr>
              <a:t>38</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ふぁうらーの例を引用している</a:t>
            </a:r>
            <a:endParaRPr kumimoji="1" lang="en-US" altLang="ja-JP" dirty="0" smtClean="0"/>
          </a:p>
          <a:p>
            <a:endParaRPr kumimoji="1" lang="en-US" altLang="ja-JP" dirty="0" smtClean="0"/>
          </a:p>
          <a:p>
            <a:endParaRPr kumimoji="1" lang="en-US" altLang="ja-JP" dirty="0" smtClean="0"/>
          </a:p>
          <a:p>
            <a:r>
              <a:rPr kumimoji="1" lang="ja-JP" altLang="en-US" dirty="0" smtClean="0"/>
              <a:t>共通の親クラス</a:t>
            </a:r>
            <a:r>
              <a:rPr kumimoji="1" lang="en-US" altLang="ja-JP" dirty="0" smtClean="0"/>
              <a:t>Site</a:t>
            </a:r>
            <a:r>
              <a:rPr kumimoji="1" lang="ja-JP" altLang="en-US" dirty="0" smtClean="0"/>
              <a:t>を持つ、</a:t>
            </a:r>
            <a:endParaRPr kumimoji="1" lang="en-US" altLang="ja-JP" dirty="0" smtClean="0"/>
          </a:p>
          <a:p>
            <a:r>
              <a:rPr kumimoji="1" lang="en-US" altLang="ja-JP" dirty="0" smtClean="0"/>
              <a:t>2</a:t>
            </a:r>
            <a:r>
              <a:rPr kumimoji="1" lang="ja-JP" altLang="en-US" dirty="0" err="1" smtClean="0"/>
              <a:t>つの</a:t>
            </a:r>
            <a:r>
              <a:rPr kumimoji="1" lang="ja-JP" altLang="en-US" dirty="0" smtClean="0"/>
              <a:t>子クラス</a:t>
            </a:r>
            <a:r>
              <a:rPr kumimoji="1" lang="en-US" altLang="ja-JP" dirty="0" err="1" smtClean="0"/>
              <a:t>ResidentialSite</a:t>
            </a:r>
            <a:r>
              <a:rPr kumimoji="1" lang="ja-JP" altLang="en-US" dirty="0" err="1" smtClean="0"/>
              <a:t>、</a:t>
            </a:r>
            <a:r>
              <a:rPr kumimoji="1" lang="en-US" altLang="ja-JP" dirty="0" err="1" smtClean="0"/>
              <a:t>LifelineSite</a:t>
            </a:r>
            <a:r>
              <a:rPr kumimoji="1" lang="ja-JP" altLang="en-US" dirty="0" smtClean="0"/>
              <a:t>がある</a:t>
            </a:r>
            <a:endParaRPr kumimoji="1" lang="en-US" altLang="ja-JP" dirty="0" smtClean="0"/>
          </a:p>
          <a:p>
            <a:endParaRPr kumimoji="1" lang="en-US" altLang="ja-JP" dirty="0" smtClean="0"/>
          </a:p>
          <a:p>
            <a:r>
              <a:rPr kumimoji="1" lang="ja-JP" altLang="en-US" dirty="0" smtClean="0"/>
              <a:t>これらの子クラスは類似メソッド対である</a:t>
            </a:r>
            <a:r>
              <a:rPr kumimoji="1" lang="en-US" altLang="ja-JP" dirty="0" err="1" smtClean="0"/>
              <a:t>getBillableAmount</a:t>
            </a:r>
            <a:r>
              <a:rPr kumimoji="1" lang="en-US" altLang="ja-JP" dirty="0" smtClean="0"/>
              <a:t>()</a:t>
            </a:r>
            <a:r>
              <a:rPr kumimoji="1" lang="ja-JP" altLang="en-US" dirty="0" smtClean="0"/>
              <a:t>メソッドを持つ</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3</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まず、差分を見つける。</a:t>
            </a:r>
            <a:endParaRPr kumimoji="1" lang="en-US" altLang="ja-JP" dirty="0" smtClean="0"/>
          </a:p>
          <a:p>
            <a:r>
              <a:rPr kumimoji="1" lang="ja-JP" altLang="en-US" dirty="0" smtClean="0"/>
              <a:t>そして、差分から固有の処理を求める。</a:t>
            </a:r>
            <a:endParaRPr kumimoji="1" lang="en-US" altLang="ja-JP" dirty="0" smtClean="0"/>
          </a:p>
          <a:p>
            <a:r>
              <a:rPr kumimoji="1" lang="ja-JP" altLang="en-US" dirty="0" smtClean="0"/>
              <a:t>固有の処理は、メソッドとして抽出されるので、</a:t>
            </a:r>
            <a:endParaRPr kumimoji="1" lang="en-US" altLang="ja-JP" dirty="0" smtClean="0"/>
          </a:p>
          <a:p>
            <a:r>
              <a:rPr kumimoji="1" lang="ja-JP" altLang="en-US" dirty="0" smtClean="0"/>
              <a:t>意味的なまとまりを持った範囲を固有の処理とする。</a:t>
            </a:r>
            <a:endParaRPr kumimoji="1" lang="en-US" altLang="ja-JP" dirty="0" smtClean="0"/>
          </a:p>
          <a:p>
            <a:r>
              <a:rPr kumimoji="1" lang="ja-JP" altLang="en-US" dirty="0" smtClean="0"/>
              <a:t>ここでは、差分の範囲を固有の処理とする。</a:t>
            </a:r>
            <a:endParaRPr kumimoji="1" lang="en-US" altLang="ja-JP" dirty="0" smtClean="0"/>
          </a:p>
          <a:p>
            <a:r>
              <a:rPr kumimoji="1" lang="en-US" altLang="ja-JP" dirty="0" smtClean="0"/>
              <a:t>----</a:t>
            </a:r>
          </a:p>
          <a:p>
            <a:endParaRPr kumimoji="1" lang="en-US" altLang="ja-JP" dirty="0" smtClean="0"/>
          </a:p>
          <a:p>
            <a:r>
              <a:rPr kumimoji="1" lang="en-US" altLang="ja-JP" dirty="0" smtClean="0"/>
              <a:t>1</a:t>
            </a:r>
            <a:r>
              <a:rPr kumimoji="1" lang="ja-JP" altLang="en-US" dirty="0" err="1" smtClean="0"/>
              <a:t>つの</a:t>
            </a:r>
            <a:r>
              <a:rPr kumimoji="1" lang="ja-JP" altLang="en-US" dirty="0" smtClean="0"/>
              <a:t>まとまった処理を抽出する必要があるので、</a:t>
            </a:r>
            <a:endParaRPr kumimoji="1" lang="en-US" altLang="ja-JP" dirty="0" smtClean="0"/>
          </a:p>
          <a:p>
            <a:r>
              <a:rPr kumimoji="1" lang="ja-JP" altLang="en-US" dirty="0" smtClean="0"/>
              <a:t>意味的なまとまりを各メソッドの固有の処理とする</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固有の処理と共通処理を明確に図示する</a:t>
            </a:r>
            <a:endParaRPr kumimoji="1" lang="en-US" altLang="ja-JP" dirty="0" smtClean="0"/>
          </a:p>
          <a:p>
            <a:endParaRPr kumimoji="1" lang="en-US" altLang="ja-JP" dirty="0" smtClean="0"/>
          </a:p>
          <a:p>
            <a:endParaRPr kumimoji="1" lang="en-US" altLang="ja-JP" dirty="0" smtClean="0"/>
          </a:p>
          <a:p>
            <a:r>
              <a:rPr kumimoji="1" lang="ja-JP" altLang="en-US" dirty="0" smtClean="0"/>
              <a:t>ここで、固有の処理の説明</a:t>
            </a:r>
            <a:endParaRPr kumimoji="1" lang="en-US" altLang="ja-JP" dirty="0" smtClean="0"/>
          </a:p>
          <a:p>
            <a:endParaRPr kumimoji="1" lang="en-US" altLang="ja-JP" dirty="0" smtClean="0"/>
          </a:p>
          <a:p>
            <a:r>
              <a:rPr kumimoji="1" lang="ja-JP" altLang="en-US" dirty="0" smtClean="0"/>
              <a:t>吹き出しで、差分から固有の処理を求める</a:t>
            </a:r>
            <a:endParaRPr kumimoji="1" lang="en-US" altLang="ja-JP" dirty="0" smtClean="0"/>
          </a:p>
          <a:p>
            <a:endParaRPr kumimoji="1" lang="en-US" altLang="ja-JP" dirty="0" smtClean="0"/>
          </a:p>
          <a:p>
            <a:endParaRPr kumimoji="1" lang="en-US" altLang="ja-JP" dirty="0" smtClean="0"/>
          </a:p>
          <a:p>
            <a:r>
              <a:rPr kumimoji="1" lang="ja-JP" altLang="en-US" dirty="0" smtClean="0"/>
              <a:t>まず、</a:t>
            </a:r>
            <a:r>
              <a:rPr kumimoji="1" lang="en-US" altLang="ja-JP" dirty="0" smtClean="0"/>
              <a:t>2</a:t>
            </a:r>
            <a:r>
              <a:rPr kumimoji="1" lang="ja-JP" altLang="en-US" dirty="0" err="1" smtClean="0"/>
              <a:t>つの</a:t>
            </a:r>
            <a:r>
              <a:rPr kumimoji="1" lang="ja-JP" altLang="en-US" dirty="0" smtClean="0"/>
              <a:t>メソッド間の差分を見つけます。</a:t>
            </a:r>
            <a:endParaRPr kumimoji="1" lang="en-US" altLang="ja-JP" dirty="0" smtClean="0"/>
          </a:p>
          <a:p>
            <a:r>
              <a:rPr kumimoji="1" lang="ja-JP" altLang="en-US" dirty="0" smtClean="0"/>
              <a:t>ここでは、赤文字のところとなります。</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4</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メソッドとして抽出できるかを確認し、メソッドとして抽出</a:t>
            </a:r>
            <a:endParaRPr kumimoji="1" lang="en-US" altLang="ja-JP" dirty="0" smtClean="0"/>
          </a:p>
          <a:p>
            <a:endParaRPr kumimoji="1" lang="en-US" altLang="ja-JP" dirty="0" smtClean="0"/>
          </a:p>
          <a:p>
            <a:r>
              <a:rPr kumimoji="1" lang="ja-JP" altLang="en-US" dirty="0" smtClean="0"/>
              <a:t>ここでは、</a:t>
            </a:r>
            <a:r>
              <a:rPr kumimoji="1" lang="en-US" altLang="ja-JP" dirty="0" err="1" smtClean="0"/>
              <a:t>getBaseAmount</a:t>
            </a:r>
            <a:r>
              <a:rPr kumimoji="1" lang="en-US" altLang="ja-JP" dirty="0" smtClean="0"/>
              <a:t>()</a:t>
            </a:r>
            <a:r>
              <a:rPr kumimoji="1" lang="ja-JP" altLang="en-US" dirty="0" err="1" smtClean="0"/>
              <a:t>、</a:t>
            </a:r>
            <a:r>
              <a:rPr kumimoji="1" lang="en-US" altLang="ja-JP" dirty="0" err="1" smtClean="0"/>
              <a:t>getTaxAmount</a:t>
            </a:r>
            <a:r>
              <a:rPr kumimoji="1" lang="en-US" altLang="ja-JP" dirty="0" smtClean="0"/>
              <a:t>()</a:t>
            </a:r>
            <a:r>
              <a:rPr kumimoji="1" lang="ja-JP" altLang="en-US" dirty="0" smtClean="0"/>
              <a:t>という名前を付けています。</a:t>
            </a:r>
            <a:endParaRPr kumimoji="1" lang="en-US" altLang="ja-JP" dirty="0" smtClean="0"/>
          </a:p>
          <a:p>
            <a:r>
              <a:rPr kumimoji="1" lang="ja-JP" altLang="en-US" dirty="0" smtClean="0"/>
              <a:t>これらのメソッドを抽出することによって、</a:t>
            </a:r>
            <a:r>
              <a:rPr kumimoji="1" lang="en-US" altLang="ja-JP" dirty="0" err="1" smtClean="0"/>
              <a:t>getBillableAmount</a:t>
            </a:r>
            <a:r>
              <a:rPr kumimoji="1" lang="en-US" altLang="ja-JP" dirty="0" smtClean="0"/>
              <a:t>()</a:t>
            </a:r>
            <a:r>
              <a:rPr kumimoji="1" lang="ja-JP" altLang="en-US" dirty="0" smtClean="0"/>
              <a:t>メソッドは、</a:t>
            </a:r>
            <a:endParaRPr kumimoji="1" lang="en-US" altLang="ja-JP" dirty="0" smtClean="0"/>
          </a:p>
          <a:p>
            <a:r>
              <a:rPr kumimoji="1" lang="en-US" altLang="ja-JP" dirty="0" smtClean="0"/>
              <a:t>2</a:t>
            </a:r>
            <a:r>
              <a:rPr kumimoji="1" lang="ja-JP" altLang="en-US" dirty="0" err="1" smtClean="0"/>
              <a:t>つの</a:t>
            </a:r>
            <a:r>
              <a:rPr kumimoji="1" lang="ja-JP" altLang="en-US" dirty="0" smtClean="0"/>
              <a:t>子クラスで同一のメソッドとなる</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5</a:t>
            </a:fld>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err="1" smtClean="0"/>
              <a:t>getBillableAmount</a:t>
            </a:r>
            <a:r>
              <a:rPr kumimoji="1" lang="en-US" altLang="ja-JP" dirty="0" smtClean="0"/>
              <a:t>()</a:t>
            </a:r>
            <a:r>
              <a:rPr kumimoji="1" lang="ja-JP" altLang="en-US" dirty="0" smtClean="0"/>
              <a:t>メソッドを親クラスである</a:t>
            </a:r>
            <a:r>
              <a:rPr kumimoji="1" lang="en-US" altLang="ja-JP" dirty="0" smtClean="0"/>
              <a:t>Site</a:t>
            </a:r>
            <a:r>
              <a:rPr kumimoji="1" lang="ja-JP" altLang="en-US" dirty="0" smtClean="0"/>
              <a:t>クラスに引き上げる</a:t>
            </a:r>
            <a:endParaRPr kumimoji="1" lang="en-US" altLang="ja-JP" dirty="0" smtClean="0"/>
          </a:p>
          <a:p>
            <a:r>
              <a:rPr kumimoji="1" lang="ja-JP" altLang="en-US" dirty="0" smtClean="0"/>
              <a:t>同時に、先ほど子クラス固有の処理として抽出した</a:t>
            </a:r>
            <a:endParaRPr kumimoji="1" lang="en-US" altLang="ja-JP" dirty="0" smtClean="0"/>
          </a:p>
          <a:p>
            <a:r>
              <a:rPr kumimoji="1" lang="en-US" altLang="ja-JP" dirty="0" err="1" smtClean="0"/>
              <a:t>getBaseAmount</a:t>
            </a:r>
            <a:r>
              <a:rPr kumimoji="1" lang="en-US" altLang="ja-JP" dirty="0" smtClean="0"/>
              <a:t>()</a:t>
            </a:r>
            <a:r>
              <a:rPr kumimoji="1" lang="ja-JP" altLang="en-US" dirty="0" err="1" smtClean="0"/>
              <a:t>、</a:t>
            </a:r>
            <a:r>
              <a:rPr kumimoji="1" lang="en-US" altLang="ja-JP" dirty="0" err="1" smtClean="0"/>
              <a:t>getTaxAmount</a:t>
            </a:r>
            <a:r>
              <a:rPr kumimoji="1" lang="en-US" altLang="ja-JP" dirty="0" smtClean="0"/>
              <a:t>()</a:t>
            </a:r>
            <a:r>
              <a:rPr kumimoji="1" lang="ja-JP" altLang="en-US" dirty="0" smtClean="0"/>
              <a:t>メソッドを親クラスに抽象メソッドとして定義</a:t>
            </a:r>
            <a:endParaRPr kumimoji="1" lang="en-US" altLang="ja-JP" dirty="0" smtClean="0"/>
          </a:p>
          <a:p>
            <a:endParaRPr kumimoji="1" lang="en-US" altLang="ja-JP" dirty="0" smtClean="0"/>
          </a:p>
          <a:p>
            <a:r>
              <a:rPr kumimoji="1" lang="ja-JP" altLang="en-US" dirty="0" smtClean="0"/>
              <a:t>以上の手順で、子クラスにあった類似メソッドは親クラスに集約され、</a:t>
            </a:r>
            <a:endParaRPr kumimoji="1" lang="en-US" altLang="ja-JP" dirty="0" smtClean="0"/>
          </a:p>
          <a:p>
            <a:r>
              <a:rPr kumimoji="1" lang="ja-JP" altLang="en-US" dirty="0" smtClean="0"/>
              <a:t>各子クラスでは、それぞれ固有の処理のみが残る</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6</a:t>
            </a:fld>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固有の処理とは！</a:t>
            </a:r>
            <a:endParaRPr kumimoji="1" lang="en-US" altLang="ja-JP" dirty="0" smtClean="0"/>
          </a:p>
          <a:p>
            <a:endParaRPr kumimoji="1" lang="en-US" altLang="ja-JP" dirty="0" smtClean="0"/>
          </a:p>
          <a:p>
            <a:r>
              <a:rPr kumimoji="1" lang="ja-JP" altLang="en-US" dirty="0" smtClean="0"/>
              <a:t>条件を囲って強調！</a:t>
            </a:r>
            <a:endParaRPr kumimoji="1" lang="en-US" altLang="ja-JP" dirty="0" smtClean="0"/>
          </a:p>
          <a:p>
            <a:endParaRPr kumimoji="1" lang="en-US" altLang="ja-JP" dirty="0" smtClean="0"/>
          </a:p>
          <a:p>
            <a:r>
              <a:rPr kumimoji="1" lang="ja-JP" altLang="en-US" dirty="0" smtClean="0"/>
              <a:t>条件</a:t>
            </a:r>
            <a:r>
              <a:rPr kumimoji="1" lang="en-US" altLang="ja-JP" dirty="0" smtClean="0"/>
              <a:t>1. </a:t>
            </a:r>
            <a:r>
              <a:rPr kumimoji="1" lang="ja-JP" altLang="en-US" dirty="0" smtClean="0"/>
              <a:t>とかに変更</a:t>
            </a:r>
            <a:endParaRPr kumimoji="1" lang="en-US" altLang="ja-JP" dirty="0" smtClean="0"/>
          </a:p>
          <a:p>
            <a:endParaRPr kumimoji="1" lang="en-US" altLang="ja-JP" dirty="0" smtClean="0"/>
          </a:p>
          <a:p>
            <a:r>
              <a:rPr kumimoji="1" lang="en-US" altLang="ja-JP" dirty="0" smtClean="0"/>
              <a:t>----</a:t>
            </a:r>
          </a:p>
          <a:p>
            <a:endParaRPr kumimoji="1" lang="en-US" altLang="ja-JP" dirty="0" smtClean="0"/>
          </a:p>
          <a:p>
            <a:r>
              <a:rPr kumimoji="1" lang="ja-JP" altLang="en-US" dirty="0" smtClean="0"/>
              <a:t>メソッドは意味的なまとまりをもつものであるので、</a:t>
            </a:r>
            <a:endParaRPr kumimoji="1" lang="en-US" altLang="ja-JP" dirty="0" smtClean="0"/>
          </a:p>
          <a:p>
            <a:r>
              <a:rPr kumimoji="1" lang="ja-JP" altLang="en-US" dirty="0" smtClean="0"/>
              <a:t>類似メソッド集約を行う際に、</a:t>
            </a:r>
            <a:endParaRPr kumimoji="1" lang="en-US" altLang="ja-JP" dirty="0" smtClean="0"/>
          </a:p>
          <a:p>
            <a:r>
              <a:rPr kumimoji="1" lang="ja-JP" altLang="en-US" dirty="0" smtClean="0"/>
              <a:t>各メソッド固有の処理とメソッド間で共通の処理を適切に分割する必要がある</a:t>
            </a:r>
            <a:endParaRPr kumimoji="1" lang="en-US" altLang="ja-JP" dirty="0" smtClean="0"/>
          </a:p>
          <a:p>
            <a:endParaRPr kumimoji="1" lang="en-US" altLang="ja-JP" dirty="0" smtClean="0"/>
          </a:p>
          <a:p>
            <a:r>
              <a:rPr kumimoji="1" lang="en-US" altLang="ja-JP" dirty="0" smtClean="0"/>
              <a:t>----</a:t>
            </a:r>
          </a:p>
          <a:p>
            <a:r>
              <a:rPr kumimoji="1" lang="en-US" altLang="ja-JP" dirty="0" smtClean="0"/>
              <a:t>!!</a:t>
            </a:r>
            <a:r>
              <a:rPr kumimoji="1" lang="ja-JP" altLang="en-US" dirty="0" smtClean="0"/>
              <a:t>重要： メソッドは意味的なまとまりをもつものであるので、～</a:t>
            </a:r>
            <a:endParaRPr kumimoji="1" lang="en-US" altLang="ja-JP" dirty="0" smtClean="0"/>
          </a:p>
          <a:p>
            <a:endParaRPr kumimoji="1" lang="en-US" altLang="ja-JP" dirty="0" smtClean="0"/>
          </a:p>
          <a:p>
            <a:r>
              <a:rPr kumimoji="1" lang="ja-JP" altLang="en-US" dirty="0" smtClean="0"/>
              <a:t>固有の処理 ・・・ 差分を含む意味的なまとまり</a:t>
            </a:r>
            <a:endParaRPr kumimoji="1" lang="en-US" altLang="ja-JP" dirty="0" smtClean="0"/>
          </a:p>
          <a:p>
            <a:endParaRPr kumimoji="1" lang="en-US" altLang="ja-JP" dirty="0" smtClean="0"/>
          </a:p>
          <a:p>
            <a:r>
              <a:rPr kumimoji="1" lang="en-US" altLang="ja-JP" dirty="0" smtClean="0"/>
              <a:t>----</a:t>
            </a:r>
          </a:p>
          <a:p>
            <a:r>
              <a:rPr kumimoji="1" lang="ja-JP" altLang="en-US" dirty="0" smtClean="0"/>
              <a:t>どう難しいかをちゃんと説明する</a:t>
            </a:r>
            <a:endParaRPr kumimoji="1" lang="en-US" altLang="ja-JP" dirty="0" smtClean="0"/>
          </a:p>
          <a:p>
            <a:endParaRPr kumimoji="1" lang="en-US" altLang="ja-JP" dirty="0" smtClean="0"/>
          </a:p>
          <a:p>
            <a:r>
              <a:rPr kumimoji="1" lang="ja-JP" altLang="en-US" dirty="0" smtClean="0"/>
              <a:t>類似メソッド集約の一般的な手順であることを述べる</a:t>
            </a:r>
            <a:endParaRPr kumimoji="1" lang="en-US" altLang="ja-JP" dirty="0" smtClean="0"/>
          </a:p>
          <a:p>
            <a:endParaRPr kumimoji="1" lang="en-US" altLang="ja-JP" dirty="0" smtClean="0"/>
          </a:p>
          <a:p>
            <a:r>
              <a:rPr kumimoji="1" lang="ja-JP" altLang="en-US" dirty="0" smtClean="0"/>
              <a:t>本発表での？</a:t>
            </a:r>
            <a:endParaRPr kumimoji="1" lang="en-US" altLang="ja-JP" dirty="0" smtClean="0"/>
          </a:p>
          <a:p>
            <a:r>
              <a:rPr kumimoji="1" lang="ja-JP" altLang="en-US" dirty="0" smtClean="0"/>
              <a:t>→本研究</a:t>
            </a:r>
            <a:endParaRPr kumimoji="1" lang="en-US" altLang="ja-JP" dirty="0" smtClean="0"/>
          </a:p>
          <a:p>
            <a:r>
              <a:rPr kumimoji="1" lang="en-US" altLang="ja-JP" dirty="0" smtClean="0"/>
              <a:t>----</a:t>
            </a:r>
          </a:p>
          <a:p>
            <a:endParaRPr kumimoji="1" lang="en-US" altLang="ja-JP" dirty="0" smtClean="0"/>
          </a:p>
          <a:p>
            <a:r>
              <a:rPr kumimoji="1" lang="ja-JP" altLang="en-US" dirty="0" smtClean="0"/>
              <a:t>先ほどは簡単な例を挙げたが、</a:t>
            </a:r>
            <a:endParaRPr kumimoji="1" lang="en-US" altLang="ja-JP" dirty="0" smtClean="0"/>
          </a:p>
          <a:p>
            <a:r>
              <a:rPr kumimoji="1" lang="ja-JP" altLang="en-US" dirty="0" smtClean="0"/>
              <a:t>実際は、各メソッド固有の処理とメソッド間での共通処理の適切な分割が困難です。</a:t>
            </a:r>
            <a:endParaRPr kumimoji="1" lang="en-US" altLang="ja-JP" dirty="0" smtClean="0"/>
          </a:p>
          <a:p>
            <a:endParaRPr kumimoji="1" lang="en-US" altLang="ja-JP" dirty="0" smtClean="0"/>
          </a:p>
          <a:p>
            <a:r>
              <a:rPr kumimoji="1" lang="ja-JP" altLang="en-US" dirty="0" smtClean="0"/>
              <a:t>本発表での分割が満たすべき条件は、</a:t>
            </a:r>
            <a:endParaRPr kumimoji="1" lang="en-US" altLang="ja-JP" dirty="0" smtClean="0"/>
          </a:p>
          <a:p>
            <a:r>
              <a:rPr kumimoji="1" lang="ja-JP" altLang="en-US" dirty="0" smtClean="0"/>
              <a:t>・各メソッド固有の処理をメソッドとして抽出可能</a:t>
            </a:r>
            <a:endParaRPr kumimoji="1" lang="en-US" altLang="ja-JP" dirty="0" smtClean="0"/>
          </a:p>
          <a:p>
            <a:r>
              <a:rPr kumimoji="1" lang="ja-JP" altLang="en-US" dirty="0" smtClean="0"/>
              <a:t>・各メソッドから固有の処理をメソッドとして抽出することで、</a:t>
            </a:r>
            <a:endParaRPr kumimoji="1" lang="en-US" altLang="ja-JP" dirty="0" smtClean="0"/>
          </a:p>
          <a:p>
            <a:r>
              <a:rPr kumimoji="1" lang="ja-JP" altLang="en-US" dirty="0" smtClean="0"/>
              <a:t>類似メソッド対であったメソッド対は一致する</a:t>
            </a:r>
            <a:endParaRPr kumimoji="1" lang="en-US" altLang="ja-JP" dirty="0" smtClean="0"/>
          </a:p>
          <a:p>
            <a:r>
              <a:rPr kumimoji="1" lang="ja-JP" altLang="en-US" dirty="0" smtClean="0"/>
              <a:t>・開発者から見たときに意味的なまとまりをもつ</a:t>
            </a:r>
            <a:endParaRPr kumimoji="1" lang="en-US" altLang="ja-JP" dirty="0" smtClean="0"/>
          </a:p>
          <a:p>
            <a:r>
              <a:rPr kumimoji="1" lang="ja-JP" altLang="en-US" dirty="0" smtClean="0"/>
              <a:t>という</a:t>
            </a:r>
            <a:r>
              <a:rPr kumimoji="1" lang="en-US" altLang="ja-JP" dirty="0" smtClean="0"/>
              <a:t>3</a:t>
            </a:r>
            <a:r>
              <a:rPr kumimoji="1" lang="ja-JP" altLang="en-US" dirty="0" err="1" smtClean="0"/>
              <a:t>つを</a:t>
            </a:r>
            <a:r>
              <a:rPr kumimoji="1" lang="ja-JP" altLang="en-US" dirty="0" smtClean="0"/>
              <a:t>挙げた</a:t>
            </a:r>
            <a:endParaRPr kumimoji="1" lang="ja-JP" altLang="en-US" dirty="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7</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lvl="0"/>
            <a:r>
              <a:rPr lang="ja-JP" altLang="en-US" dirty="0" smtClean="0"/>
              <a:t>差分強調</a:t>
            </a:r>
            <a:endParaRPr lang="en-US" altLang="ja-JP" dirty="0" smtClean="0"/>
          </a:p>
          <a:p>
            <a:pPr lvl="0"/>
            <a:endParaRPr lang="en-US" altLang="ja-JP" dirty="0" smtClean="0"/>
          </a:p>
          <a:p>
            <a:pPr lvl="0"/>
            <a:endParaRPr lang="en-US" altLang="ja-JP" dirty="0" smtClean="0"/>
          </a:p>
          <a:p>
            <a:pPr lvl="0"/>
            <a:r>
              <a:rPr lang="en-US" altLang="ja-JP" dirty="0" smtClean="0"/>
              <a:t>if</a:t>
            </a:r>
            <a:r>
              <a:rPr lang="ja-JP" altLang="en-US" dirty="0" smtClean="0"/>
              <a:t>文の中で計算</a:t>
            </a:r>
            <a:r>
              <a:rPr lang="en-US" altLang="ja-JP" dirty="0" smtClean="0"/>
              <a:t>→</a:t>
            </a:r>
            <a:r>
              <a:rPr lang="ja-JP" altLang="en-US" dirty="0" smtClean="0"/>
              <a:t>出力と処理が完結している</a:t>
            </a:r>
            <a:endParaRPr lang="en-US" altLang="ja-JP" dirty="0" smtClean="0"/>
          </a:p>
          <a:p>
            <a:pPr lvl="0"/>
            <a:r>
              <a:rPr lang="ja-JP" altLang="ja-JP" dirty="0" smtClean="0"/>
              <a:t>　</a:t>
            </a:r>
            <a:r>
              <a:rPr lang="ja-JP" altLang="en-US" dirty="0" smtClean="0"/>
              <a:t>しかし、</a:t>
            </a:r>
            <a:r>
              <a:rPr lang="en-US" altLang="ja-JP" dirty="0" smtClean="0"/>
              <a:t>if</a:t>
            </a:r>
            <a:r>
              <a:rPr lang="ja-JP" altLang="en-US" dirty="0" smtClean="0"/>
              <a:t>文の外の</a:t>
            </a:r>
            <a:r>
              <a:rPr lang="en-US" altLang="ja-JP" dirty="0" smtClean="0"/>
              <a:t>count</a:t>
            </a:r>
            <a:r>
              <a:rPr lang="ja-JP" altLang="en-US" dirty="0" smtClean="0"/>
              <a:t>した値を取得するという別の処理が混じっている</a:t>
            </a:r>
            <a:endParaRPr lang="en-US" altLang="ja-JP" dirty="0" smtClean="0"/>
          </a:p>
          <a:p>
            <a:pPr lvl="0"/>
            <a:endParaRPr lang="en-US" altLang="ja-JP" dirty="0" smtClean="0"/>
          </a:p>
          <a:p>
            <a:pPr lvl="0"/>
            <a:r>
              <a:rPr lang="en-US" altLang="ja-JP" dirty="0" smtClean="0"/>
              <a:t>----</a:t>
            </a:r>
          </a:p>
          <a:p>
            <a:pPr lvl="0"/>
            <a:r>
              <a:rPr lang="en-US" altLang="ja-JP" dirty="0" smtClean="0"/>
              <a:t>TODO</a:t>
            </a:r>
          </a:p>
          <a:p>
            <a:pPr lvl="0"/>
            <a:r>
              <a:rPr lang="ja-JP" altLang="en-US" dirty="0" smtClean="0"/>
              <a:t>・条件３をかく</a:t>
            </a:r>
            <a:endParaRPr lang="en-US" altLang="ja-JP" dirty="0" smtClean="0"/>
          </a:p>
          <a:p>
            <a:pPr lvl="0"/>
            <a:r>
              <a:rPr lang="ja-JP" altLang="en-US" dirty="0" smtClean="0"/>
              <a:t>・タイトルに悪い例</a:t>
            </a:r>
            <a:endParaRPr lang="en-US" altLang="ja-JP" dirty="0" smtClean="0"/>
          </a:p>
          <a:p>
            <a:pPr lvl="0"/>
            <a:r>
              <a:rPr lang="ja-JP" altLang="en-US" dirty="0" smtClean="0"/>
              <a:t>・メソッド名適当につける</a:t>
            </a:r>
            <a:endParaRPr lang="en-US" altLang="ja-JP" dirty="0" smtClean="0"/>
          </a:p>
          <a:p>
            <a:pPr lvl="0"/>
            <a:endParaRPr lang="en-US" altLang="ja-JP" dirty="0" smtClean="0"/>
          </a:p>
          <a:p>
            <a:pPr lvl="0"/>
            <a:r>
              <a:rPr lang="en-US" altLang="ja-JP" dirty="0" smtClean="0"/>
              <a:t>----</a:t>
            </a:r>
          </a:p>
          <a:p>
            <a:pPr lvl="0"/>
            <a:r>
              <a:rPr lang="ja-JP" altLang="en-US" dirty="0" smtClean="0"/>
              <a:t>類似メソッド集約を行う際の分割の例を挙げる</a:t>
            </a:r>
            <a:endParaRPr lang="en-US" altLang="ja-JP" dirty="0" smtClean="0"/>
          </a:p>
          <a:p>
            <a:pPr lvl="0"/>
            <a:endParaRPr lang="en-US" altLang="ja-JP" dirty="0" smtClean="0"/>
          </a:p>
          <a:p>
            <a:pPr lvl="0"/>
            <a:r>
              <a:rPr lang="en-US" altLang="ja-JP" dirty="0" smtClean="0"/>
              <a:t>2</a:t>
            </a:r>
            <a:r>
              <a:rPr lang="ja-JP" altLang="en-US" dirty="0" err="1" smtClean="0"/>
              <a:t>つの</a:t>
            </a:r>
            <a:r>
              <a:rPr lang="ja-JP" altLang="en-US" dirty="0" smtClean="0"/>
              <a:t>メソッドがあり、</a:t>
            </a:r>
            <a:endParaRPr lang="en-US" altLang="ja-JP" dirty="0" smtClean="0"/>
          </a:p>
          <a:p>
            <a:pPr lvl="0"/>
            <a:r>
              <a:rPr lang="ja-JP" altLang="en-US" dirty="0" smtClean="0"/>
              <a:t>赤い枠で囲われている部分が</a:t>
            </a:r>
            <a:r>
              <a:rPr lang="en-US" altLang="ja-JP" dirty="0" smtClean="0"/>
              <a:t>2</a:t>
            </a:r>
            <a:r>
              <a:rPr lang="ja-JP" altLang="en-US" dirty="0" err="1" smtClean="0"/>
              <a:t>つの</a:t>
            </a:r>
            <a:r>
              <a:rPr lang="ja-JP" altLang="en-US" dirty="0" smtClean="0"/>
              <a:t>メソッド間で差分となっているコード片。</a:t>
            </a:r>
            <a:endParaRPr lang="en-US" altLang="ja-JP" dirty="0" smtClean="0"/>
          </a:p>
          <a:p>
            <a:pPr lvl="0"/>
            <a:r>
              <a:rPr lang="ja-JP" altLang="en-US" dirty="0" smtClean="0"/>
              <a:t>青い枠で囲われている部分が各メソッド固有の処理として抽出しようとしている範囲。</a:t>
            </a:r>
            <a:endParaRPr lang="en-US" altLang="ja-JP" dirty="0" smtClean="0"/>
          </a:p>
          <a:p>
            <a:pPr lvl="0"/>
            <a:endParaRPr lang="en-US" altLang="ja-JP" dirty="0" smtClean="0"/>
          </a:p>
          <a:p>
            <a:pPr lvl="0"/>
            <a:r>
              <a:rPr lang="en-US" altLang="ja-JP" dirty="0" smtClean="0"/>
              <a:t>if</a:t>
            </a:r>
            <a:r>
              <a:rPr lang="ja-JP" altLang="en-US" dirty="0" smtClean="0"/>
              <a:t>文の中で、値を計算しその値を出力するという処理を行っており、</a:t>
            </a:r>
            <a:r>
              <a:rPr lang="en-US" altLang="ja-JP" dirty="0" smtClean="0"/>
              <a:t>1</a:t>
            </a:r>
            <a:r>
              <a:rPr lang="ja-JP" altLang="en-US" dirty="0" err="1" smtClean="0"/>
              <a:t>つの</a:t>
            </a:r>
            <a:r>
              <a:rPr lang="ja-JP" altLang="en-US" dirty="0" smtClean="0"/>
              <a:t>まとまった処理となっている。</a:t>
            </a:r>
            <a:endParaRPr lang="en-US" altLang="ja-JP" dirty="0" smtClean="0"/>
          </a:p>
          <a:p>
            <a:pPr lvl="0"/>
            <a:r>
              <a:rPr lang="ja-JP" altLang="en-US" dirty="0" smtClean="0"/>
              <a:t>しかし、今回の抽出範囲では、</a:t>
            </a:r>
            <a:r>
              <a:rPr lang="en-US" altLang="ja-JP" dirty="0" smtClean="0"/>
              <a:t>if</a:t>
            </a:r>
            <a:r>
              <a:rPr lang="ja-JP" altLang="en-US" dirty="0" smtClean="0"/>
              <a:t>文の外の描画するという別の処理が含まれており、</a:t>
            </a:r>
            <a:endParaRPr lang="en-US" altLang="ja-JP" dirty="0" smtClean="0"/>
          </a:p>
          <a:p>
            <a:pPr lvl="0"/>
            <a:r>
              <a:rPr lang="ja-JP" altLang="en-US" dirty="0" smtClean="0"/>
              <a:t>開発者から見たときに意味的なまとまりを持っておらず、分割が満たすべき条件を満たさない。</a:t>
            </a:r>
            <a:endParaRPr lang="en-US" altLang="ja-JP" dirty="0" smtClean="0"/>
          </a:p>
        </p:txBody>
      </p:sp>
      <p:sp>
        <p:nvSpPr>
          <p:cNvPr id="4" name="スライド番号プレースホルダ 3"/>
          <p:cNvSpPr>
            <a:spLocks noGrp="1"/>
          </p:cNvSpPr>
          <p:nvPr>
            <p:ph type="sldNum" sz="quarter" idx="10"/>
          </p:nvPr>
        </p:nvSpPr>
        <p:spPr/>
        <p:txBody>
          <a:bodyPr/>
          <a:lstStyle/>
          <a:p>
            <a:fld id="{5D4C5C6E-C0FE-BC42-AAA2-CD1783A162A1}" type="slidenum">
              <a:rPr lang="ja-JP" altLang="en-US" smtClean="0"/>
              <a:pPr/>
              <a:t>8</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D175641-4FF0-46AE-A79A-40CB187D2B2A}" type="datetime1">
              <a:rPr lang="ja-JP" altLang="en-US" smtClean="0"/>
              <a:pPr/>
              <a:t>2011/2/23</a:t>
            </a:fld>
            <a:endParaRPr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D16B8B8-450C-4AEB-BC07-8417DCB80A6B}" type="datetime1">
              <a:rPr lang="ja-JP" altLang="en-US" smtClean="0"/>
              <a:pPr/>
              <a:t>2011/2/23</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5DC8477-DA85-49AC-8557-C03F93E349BD}" type="datetime1">
              <a:rPr lang="ja-JP" altLang="en-US" smtClean="0"/>
              <a:pPr/>
              <a:t>2011/2/23</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2C4ED9F-1316-4C19-87C2-D5894E6E2272}" type="datetime1">
              <a:rPr lang="ja-JP" altLang="en-US" smtClean="0"/>
              <a:pPr/>
              <a:t>2011/2/23</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fld id="{65DC8477-DA85-49AC-8557-C03F93E349BD}" type="datetime1">
              <a:rPr lang="ja-JP" altLang="en-US" smtClean="0"/>
              <a:pPr/>
              <a:t>2011/2/23</a:t>
            </a:fld>
            <a:endParaRPr lang="ja-JP" altLang="en-US"/>
          </a:p>
        </p:txBody>
      </p:sp>
      <p:sp>
        <p:nvSpPr>
          <p:cNvPr id="5" name="フッター プレースホルダ 4"/>
          <p:cNvSpPr>
            <a:spLocks noGrp="1"/>
          </p:cNvSpPr>
          <p:nvPr>
            <p:ph type="ftr" sz="quarter" idx="11"/>
          </p:nvPr>
        </p:nvSpPr>
        <p:spPr/>
        <p:txBody>
          <a:bodyPr/>
          <a:lstStyle>
            <a:lvl1pPr>
              <a:defRPr/>
            </a:lvl1pPr>
          </a:lstStyle>
          <a:p>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17771652-F325-4CB0-B8DE-CC2DD47EC752}" type="datetime1">
              <a:rPr lang="ja-JP" altLang="en-US" smtClean="0"/>
              <a:pPr/>
              <a:t>2011/2/23</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5A6C83B8-EC3F-4DFF-A601-817E7D248DB3}" type="datetime1">
              <a:rPr lang="ja-JP" altLang="en-US" smtClean="0"/>
              <a:pPr/>
              <a:t>2011/2/23</a:t>
            </a:fld>
            <a:endParaRPr lang="ja-JP" altLang="en-US"/>
          </a:p>
        </p:txBody>
      </p:sp>
      <p:sp>
        <p:nvSpPr>
          <p:cNvPr id="8" name="フッター プレースホルダ 7"/>
          <p:cNvSpPr>
            <a:spLocks noGrp="1"/>
          </p:cNvSpPr>
          <p:nvPr>
            <p:ph type="ftr" sz="quarter" idx="11"/>
          </p:nvPr>
        </p:nvSpPr>
        <p:spPr/>
        <p:txBody>
          <a:bodyPr/>
          <a:lstStyle>
            <a:lvl1pPr>
              <a:defRPr/>
            </a:lvl1pPr>
          </a:lstStyle>
          <a:p>
            <a:endParaRPr lang="ja-JP" altLang="en-US"/>
          </a:p>
        </p:txBody>
      </p:sp>
      <p:sp>
        <p:nvSpPr>
          <p:cNvPr id="9" name="スライド番号プレースホルダ 8"/>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4E2547CB-FA4B-4AE4-A75B-90CF39690584}" type="datetime1">
              <a:rPr lang="ja-JP" altLang="en-US" smtClean="0"/>
              <a:pPr/>
              <a:t>2011/2/23</a:t>
            </a:fld>
            <a:endParaRPr lang="ja-JP" altLang="en-US"/>
          </a:p>
        </p:txBody>
      </p:sp>
      <p:sp>
        <p:nvSpPr>
          <p:cNvPr id="4" name="フッター プレースホルダ 3"/>
          <p:cNvSpPr>
            <a:spLocks noGrp="1"/>
          </p:cNvSpPr>
          <p:nvPr>
            <p:ph type="ftr" sz="quarter" idx="11"/>
          </p:nvPr>
        </p:nvSpPr>
        <p:spPr/>
        <p:txBody>
          <a:bodyPr/>
          <a:lstStyle>
            <a:lvl1pPr>
              <a:defRPr/>
            </a:lvl1pPr>
          </a:lstStyle>
          <a:p>
            <a:endParaRPr lang="ja-JP" altLang="en-US"/>
          </a:p>
        </p:txBody>
      </p:sp>
      <p:sp>
        <p:nvSpPr>
          <p:cNvPr id="5" name="スライド番号プレースホルダ 4"/>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72EBCEE-5123-4697-AF3D-63F18221C16B}" type="datetime1">
              <a:rPr lang="ja-JP" altLang="en-US" smtClean="0"/>
              <a:pPr/>
              <a:t>2011/2/23</a:t>
            </a:fld>
            <a:endParaRPr lang="ja-JP" altLang="en-US"/>
          </a:p>
        </p:txBody>
      </p:sp>
      <p:sp>
        <p:nvSpPr>
          <p:cNvPr id="3" name="フッター プレースホルダ 2"/>
          <p:cNvSpPr>
            <a:spLocks noGrp="1"/>
          </p:cNvSpPr>
          <p:nvPr>
            <p:ph type="ftr" sz="quarter" idx="11"/>
          </p:nvPr>
        </p:nvSpPr>
        <p:spPr/>
        <p:txBody>
          <a:bodyPr/>
          <a:lstStyle>
            <a:lvl1pPr>
              <a:defRPr/>
            </a:lvl1pPr>
          </a:lstStyle>
          <a:p>
            <a:endParaRPr lang="ja-JP" altLang="en-US"/>
          </a:p>
        </p:txBody>
      </p:sp>
      <p:sp>
        <p:nvSpPr>
          <p:cNvPr id="4" name="スライド番号プレースホルダ 3"/>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AF9FAEF9-D903-4BC1-9300-5B96780FA672}" type="datetime1">
              <a:rPr lang="ja-JP" altLang="en-US" smtClean="0"/>
              <a:pPr/>
              <a:t>2011/2/23</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fld id="{65DC8477-DA85-49AC-8557-C03F93E349BD}" type="datetime1">
              <a:rPr lang="ja-JP" altLang="en-US" smtClean="0"/>
              <a:pPr/>
              <a:t>2011/2/23</a:t>
            </a:fld>
            <a:endParaRPr lang="ja-JP" altLang="en-US"/>
          </a:p>
        </p:txBody>
      </p:sp>
      <p:sp>
        <p:nvSpPr>
          <p:cNvPr id="6" name="フッター プレースホルダ 5"/>
          <p:cNvSpPr>
            <a:spLocks noGrp="1"/>
          </p:cNvSpPr>
          <p:nvPr>
            <p:ph type="ftr" sz="quarter" idx="11"/>
          </p:nvPr>
        </p:nvSpPr>
        <p:spPr/>
        <p:txBody>
          <a:bodyPr/>
          <a:lstStyle>
            <a:lvl1pPr>
              <a:defRPr/>
            </a:lvl1pPr>
          </a:lstStyle>
          <a:p>
            <a:endParaRPr lang="ja-JP" altLang="en-US"/>
          </a:p>
        </p:txBody>
      </p:sp>
      <p:sp>
        <p:nvSpPr>
          <p:cNvPr id="7" name="スライド番号プレースホルダ 6"/>
          <p:cNvSpPr>
            <a:spLocks noGrp="1"/>
          </p:cNvSpPr>
          <p:nvPr>
            <p:ph type="sldNum" sz="quarter" idx="12"/>
          </p:nvPr>
        </p:nvSpPr>
        <p:spPr/>
        <p:txBody>
          <a:bodyPr/>
          <a:lstStyle>
            <a:lvl1pPr>
              <a:defRPr/>
            </a:lvl1pPr>
          </a:lstStyle>
          <a:p>
            <a:fld id="{63177B97-C38E-6B49-9829-0ADB86AF5D52}" type="slidenum">
              <a:rPr lang="ja-JP" altLang="en-US" smtClean="0"/>
              <a:pPr/>
              <a:t>‹#›</a:t>
            </a:fld>
            <a:endParaRPr lang="ja-JP" altLang="en-US"/>
          </a:p>
        </p:txBody>
      </p:sp>
    </p:spTree>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userDrawn="1"/>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65DC8477-DA85-49AC-8557-C03F93E349BD}" type="datetime1">
              <a:rPr lang="ja-JP" altLang="en-US" smtClean="0"/>
              <a:pPr/>
              <a:t>2011/2/23</a:t>
            </a:fld>
            <a:endParaRPr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177B97-C38E-6B49-9829-0ADB86AF5D52}"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1515" y="1523999"/>
            <a:ext cx="8311793" cy="1724867"/>
          </a:xfrm>
        </p:spPr>
        <p:txBody>
          <a:bodyPr/>
          <a:lstStyle/>
          <a:p>
            <a:r>
              <a:rPr lang="ja-JP" altLang="en-US" sz="4000" dirty="0" smtClean="0"/>
              <a:t>凝集度メトリクス</a:t>
            </a:r>
            <a:r>
              <a:rPr lang="en-US" altLang="ja-JP" sz="4000" dirty="0" smtClean="0"/>
              <a:t>COB</a:t>
            </a:r>
            <a:r>
              <a:rPr lang="ja-JP" altLang="en-US" sz="4000" dirty="0" smtClean="0"/>
              <a:t>を用いた</a:t>
            </a:r>
            <a:r>
              <a:rPr lang="en-US" altLang="ja-JP" sz="4000" dirty="0" smtClean="0"/>
              <a:t/>
            </a:r>
            <a:br>
              <a:rPr lang="en-US" altLang="ja-JP" sz="4000" dirty="0" smtClean="0"/>
            </a:br>
            <a:r>
              <a:rPr lang="ja-JP" altLang="en-US" sz="4000" dirty="0" smtClean="0"/>
              <a:t>類似メソッド集約範囲の決定支援手法 </a:t>
            </a:r>
            <a:endParaRPr lang="ja-JP" altLang="en-US" sz="4000" dirty="0"/>
          </a:p>
        </p:txBody>
      </p:sp>
      <p:sp>
        <p:nvSpPr>
          <p:cNvPr id="3" name="サブタイトル 2"/>
          <p:cNvSpPr>
            <a:spLocks noGrp="1"/>
          </p:cNvSpPr>
          <p:nvPr>
            <p:ph type="subTitle" idx="1"/>
          </p:nvPr>
        </p:nvSpPr>
        <p:spPr/>
        <p:txBody>
          <a:bodyPr>
            <a:normAutofit/>
          </a:bodyPr>
          <a:lstStyle/>
          <a:p>
            <a:endParaRPr lang="en-US" altLang="ja-JP" sz="2400" dirty="0" smtClean="0"/>
          </a:p>
          <a:p>
            <a:r>
              <a:rPr lang="ja-JP" altLang="en-US" sz="2400" dirty="0" smtClean="0"/>
              <a:t>井上研究室  井岡</a:t>
            </a:r>
            <a:r>
              <a:rPr lang="en-US" altLang="ja-JP" sz="2400" dirty="0" smtClean="0"/>
              <a:t> </a:t>
            </a:r>
            <a:r>
              <a:rPr lang="ja-JP" altLang="en-US" sz="2400" dirty="0" smtClean="0"/>
              <a:t>正和</a:t>
            </a:r>
            <a:endParaRPr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条件を満たす分割の例</a:t>
            </a:r>
            <a:endParaRPr lang="ja-JP" altLang="en-US" dirty="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9</a:t>
            </a:fld>
            <a:endParaRPr lang="ja-JP" altLang="en-US"/>
          </a:p>
        </p:txBody>
      </p:sp>
      <p:sp>
        <p:nvSpPr>
          <p:cNvPr id="6" name="正方形/長方形 5"/>
          <p:cNvSpPr/>
          <p:nvPr/>
        </p:nvSpPr>
        <p:spPr>
          <a:xfrm>
            <a:off x="318499" y="1600201"/>
            <a:ext cx="3955550"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49275" y="1600201"/>
            <a:ext cx="3724774" cy="4524315"/>
          </a:xfrm>
          <a:prstGeom prst="rect">
            <a:avLst/>
          </a:prstGeom>
          <a:noFill/>
        </p:spPr>
        <p:txBody>
          <a:bodyPr wrap="square" rtlCol="0">
            <a:spAutoFit/>
          </a:bodyPr>
          <a:lstStyle/>
          <a:p>
            <a:r>
              <a:rPr lang="en-US" altLang="ja-JP" sz="2400" dirty="0" smtClean="0"/>
              <a:t>void </a:t>
            </a:r>
            <a:r>
              <a:rPr lang="en-US" altLang="ja-JP" sz="2400" dirty="0" err="1" smtClean="0"/>
              <a:t>initTriangle</a:t>
            </a:r>
            <a:r>
              <a:rPr lang="en-US" altLang="ja-JP" sz="2400" dirty="0" smtClean="0"/>
              <a:t>(</a:t>
            </a:r>
            <a:r>
              <a:rPr lang="en-US" altLang="ja-JP" sz="2400" dirty="0" err="1" smtClean="0"/>
              <a:t>int</a:t>
            </a:r>
            <a:r>
              <a:rPr lang="en-US" altLang="ja-JP" sz="2400" dirty="0" smtClean="0"/>
              <a:t> x) {</a:t>
            </a:r>
          </a:p>
          <a:p>
            <a:r>
              <a:rPr lang="ja-JP" altLang="en-US" sz="2400" dirty="0" smtClean="0"/>
              <a:t>　</a:t>
            </a:r>
            <a:r>
              <a:rPr lang="ja-JP" altLang="en-US" sz="2400" dirty="0" err="1" smtClean="0"/>
              <a:t>．．．</a:t>
            </a:r>
            <a:endParaRPr lang="en-US" altLang="ja-JP" sz="2400" dirty="0" smtClean="0"/>
          </a:p>
          <a:p>
            <a:r>
              <a:rPr lang="en-US" altLang="ja-JP" sz="2400" dirty="0" smtClean="0"/>
              <a:t>  if(z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getArea</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smtClean="0">
                <a:solidFill>
                  <a:srgbClr val="FF0000"/>
                </a:solidFill>
              </a:rPr>
              <a:t>s * </a:t>
            </a:r>
            <a:r>
              <a:rPr lang="en-US" altLang="ja-JP" sz="2400" dirty="0" err="1" smtClean="0"/>
              <a:t>getRate</a:t>
            </a:r>
            <a:r>
              <a:rPr lang="en-US" altLang="ja-JP" sz="2400" dirty="0" smtClean="0"/>
              <a:t>();</a:t>
            </a:r>
          </a:p>
          <a:p>
            <a:r>
              <a:rPr lang="en-US" altLang="ja-JP" sz="2400" dirty="0" smtClean="0"/>
              <a:t>    result = calc(s, t);</a:t>
            </a:r>
          </a:p>
          <a:p>
            <a:r>
              <a:rPr lang="en-US" altLang="ja-JP" sz="2400" dirty="0" smtClean="0"/>
              <a:t>    print(result);</a:t>
            </a:r>
          </a:p>
          <a:p>
            <a:r>
              <a:rPr lang="en-US" altLang="ja-JP" sz="2400" dirty="0" smtClean="0"/>
              <a:t>  }</a:t>
            </a:r>
          </a:p>
          <a:p>
            <a:r>
              <a:rPr lang="en-US" altLang="ja-JP" sz="2400" dirty="0" smtClean="0"/>
              <a:t>  draw();</a:t>
            </a:r>
          </a:p>
          <a:p>
            <a:r>
              <a:rPr lang="ja-JP" altLang="en-US" sz="2400" dirty="0" smtClean="0"/>
              <a:t>　</a:t>
            </a:r>
            <a:r>
              <a:rPr lang="ja-JP" altLang="en-US" sz="2400" dirty="0" err="1" smtClean="0"/>
              <a:t>．．．</a:t>
            </a:r>
            <a:endParaRPr lang="en-US" altLang="ja-JP" sz="2400" dirty="0" smtClean="0"/>
          </a:p>
          <a:p>
            <a:r>
              <a:rPr lang="en-US" altLang="ja-JP" sz="2400" dirty="0" smtClean="0"/>
              <a:t>}</a:t>
            </a:r>
          </a:p>
          <a:p>
            <a:endParaRPr kumimoji="1" lang="en-US" altLang="ja-JP" sz="2400" dirty="0" smtClean="0"/>
          </a:p>
        </p:txBody>
      </p:sp>
      <p:sp>
        <p:nvSpPr>
          <p:cNvPr id="8" name="正方形/長方形 7"/>
          <p:cNvSpPr/>
          <p:nvPr/>
        </p:nvSpPr>
        <p:spPr>
          <a:xfrm>
            <a:off x="4725117" y="1600201"/>
            <a:ext cx="4163389"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883336" y="1600201"/>
            <a:ext cx="3776222" cy="4524315"/>
          </a:xfrm>
          <a:prstGeom prst="rect">
            <a:avLst/>
          </a:prstGeom>
          <a:noFill/>
          <a:ln>
            <a:noFill/>
          </a:ln>
        </p:spPr>
        <p:txBody>
          <a:bodyPr wrap="square" rtlCol="0">
            <a:spAutoFit/>
          </a:bodyPr>
          <a:lstStyle/>
          <a:p>
            <a:r>
              <a:rPr lang="en-US" altLang="ja-JP" sz="2400" dirty="0" smtClean="0"/>
              <a:t>void </a:t>
            </a:r>
            <a:r>
              <a:rPr lang="en-US" altLang="ja-JP" sz="2400" dirty="0" err="1" smtClean="0"/>
              <a:t>initRectangle</a:t>
            </a:r>
            <a:r>
              <a:rPr lang="en-US" altLang="ja-JP" sz="2400" dirty="0" smtClean="0"/>
              <a:t> (</a:t>
            </a:r>
            <a:r>
              <a:rPr lang="en-US" altLang="ja-JP" sz="2400" dirty="0" err="1" smtClean="0"/>
              <a:t>int</a:t>
            </a:r>
            <a:r>
              <a:rPr lang="en-US" altLang="ja-JP" sz="2400" dirty="0" smtClean="0"/>
              <a:t> x) {</a:t>
            </a:r>
          </a:p>
          <a:p>
            <a:r>
              <a:rPr lang="ja-JP" altLang="en-US" sz="2400" dirty="0" smtClean="0"/>
              <a:t>　</a:t>
            </a:r>
            <a:r>
              <a:rPr lang="ja-JP" altLang="en-US" sz="2400" dirty="0" err="1" smtClean="0"/>
              <a:t>．．．</a:t>
            </a:r>
            <a:endParaRPr lang="en-US" altLang="ja-JP" sz="2400" dirty="0" smtClean="0"/>
          </a:p>
          <a:p>
            <a:r>
              <a:rPr lang="en-US" altLang="ja-JP" sz="2400" dirty="0" smtClean="0"/>
              <a:t>  if(z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getBase</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err="1" smtClean="0"/>
              <a:t>getRate</a:t>
            </a:r>
            <a:r>
              <a:rPr lang="en-US" altLang="ja-JP" sz="2400" dirty="0" smtClean="0"/>
              <a:t>();</a:t>
            </a:r>
          </a:p>
          <a:p>
            <a:r>
              <a:rPr lang="en-US" altLang="ja-JP" sz="2400" dirty="0" smtClean="0">
                <a:solidFill>
                  <a:srgbClr val="FF0000"/>
                </a:solidFill>
              </a:rPr>
              <a:t>    </a:t>
            </a:r>
            <a:r>
              <a:rPr lang="en-US" altLang="ja-JP" sz="2400" dirty="0" smtClean="0"/>
              <a:t>result = calc(s, t);</a:t>
            </a:r>
          </a:p>
          <a:p>
            <a:r>
              <a:rPr lang="en-US" altLang="ja-JP" sz="2400" dirty="0" smtClean="0"/>
              <a:t>    print(result);</a:t>
            </a:r>
          </a:p>
          <a:p>
            <a:r>
              <a:rPr lang="en-US" altLang="ja-JP" sz="2400" dirty="0" smtClean="0"/>
              <a:t>  }</a:t>
            </a:r>
          </a:p>
          <a:p>
            <a:r>
              <a:rPr lang="en-US" altLang="ja-JP" sz="2400" dirty="0" smtClean="0"/>
              <a:t>  draw();</a:t>
            </a:r>
          </a:p>
          <a:p>
            <a:r>
              <a:rPr lang="en-US" altLang="ja-JP" sz="2400" dirty="0" smtClean="0"/>
              <a:t>  </a:t>
            </a:r>
            <a:r>
              <a:rPr lang="ja-JP" altLang="en-US" sz="2400" dirty="0" err="1" smtClean="0"/>
              <a:t>．．．</a:t>
            </a:r>
            <a:endParaRPr lang="en-US" altLang="ja-JP" sz="2400" dirty="0" smtClean="0"/>
          </a:p>
          <a:p>
            <a:r>
              <a:rPr lang="en-US" altLang="ja-JP" sz="2400" dirty="0" smtClean="0"/>
              <a:t>}</a:t>
            </a:r>
          </a:p>
          <a:p>
            <a:endParaRPr kumimoji="1" lang="ja-JP" altLang="en-US" sz="2400" dirty="0"/>
          </a:p>
        </p:txBody>
      </p:sp>
      <p:sp>
        <p:nvSpPr>
          <p:cNvPr id="10" name="正方形/長方形 9"/>
          <p:cNvSpPr/>
          <p:nvPr/>
        </p:nvSpPr>
        <p:spPr>
          <a:xfrm>
            <a:off x="764771" y="2709950"/>
            <a:ext cx="2876204"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1" name="正方形/長方形 10"/>
          <p:cNvSpPr/>
          <p:nvPr/>
        </p:nvSpPr>
        <p:spPr>
          <a:xfrm>
            <a:off x="5087856" y="2709950"/>
            <a:ext cx="3355571"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6" name="正方形/長方形 15"/>
          <p:cNvSpPr/>
          <p:nvPr/>
        </p:nvSpPr>
        <p:spPr>
          <a:xfrm>
            <a:off x="549275" y="2330141"/>
            <a:ext cx="3580934" cy="2211038"/>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815329" y="2367913"/>
            <a:ext cx="3776222" cy="2173266"/>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768636" y="5238908"/>
            <a:ext cx="3142211" cy="885608"/>
            <a:chOff x="1340772" y="5238908"/>
            <a:chExt cx="3142211" cy="885608"/>
          </a:xfrm>
        </p:grpSpPr>
        <p:sp>
          <p:nvSpPr>
            <p:cNvPr id="19" name="四角形吹き出し 18"/>
            <p:cNvSpPr/>
            <p:nvPr/>
          </p:nvSpPr>
          <p:spPr>
            <a:xfrm>
              <a:off x="1340772" y="5238908"/>
              <a:ext cx="3142211" cy="885608"/>
            </a:xfrm>
            <a:prstGeom prst="wedgeRectCallout">
              <a:avLst>
                <a:gd name="adj1" fmla="val 81500"/>
                <a:gd name="adj2" fmla="val -13150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四角形吹き出し 17"/>
            <p:cNvSpPr/>
            <p:nvPr/>
          </p:nvSpPr>
          <p:spPr>
            <a:xfrm>
              <a:off x="1340772" y="5238908"/>
              <a:ext cx="3142211" cy="885608"/>
            </a:xfrm>
            <a:prstGeom prst="wedgeRectCallout">
              <a:avLst>
                <a:gd name="adj1" fmla="val -33005"/>
                <a:gd name="adj2" fmla="val -128341"/>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条件</a:t>
              </a:r>
              <a:r>
                <a:rPr lang="en-US" altLang="ja-JP" sz="2000" b="1" dirty="0" smtClean="0">
                  <a:solidFill>
                    <a:schemeClr val="tx1"/>
                  </a:solidFill>
                </a:rPr>
                <a:t>3</a:t>
              </a:r>
              <a:r>
                <a:rPr lang="ja-JP" altLang="en-US" sz="2000" b="1" dirty="0" smtClean="0">
                  <a:solidFill>
                    <a:schemeClr val="tx1"/>
                  </a:solidFill>
                </a:rPr>
                <a:t>を満たす</a:t>
              </a:r>
              <a:r>
                <a:rPr kumimoji="1" lang="ja-JP" altLang="en-US" sz="2000" b="1" dirty="0" smtClean="0">
                  <a:solidFill>
                    <a:schemeClr val="tx1"/>
                  </a:solidFill>
                </a:rPr>
                <a:t>分割</a:t>
              </a:r>
              <a:endParaRPr kumimoji="1" lang="ja-JP" altLang="en-US" sz="2000" b="1" dirty="0">
                <a:solidFill>
                  <a:schemeClr val="tx1"/>
                </a:solidFill>
              </a:endParaRPr>
            </a:p>
          </p:txBody>
        </p:sp>
      </p:grpSp>
      <p:sp>
        <p:nvSpPr>
          <p:cNvPr id="15" name="四角形吹き出し 14"/>
          <p:cNvSpPr/>
          <p:nvPr/>
        </p:nvSpPr>
        <p:spPr>
          <a:xfrm>
            <a:off x="2559104" y="1444532"/>
            <a:ext cx="3142211" cy="885608"/>
          </a:xfrm>
          <a:prstGeom prst="wedgeRectCallout">
            <a:avLst>
              <a:gd name="adj1" fmla="val 34345"/>
              <a:gd name="adj2" fmla="val 105266"/>
            </a:avLst>
          </a:prstGeom>
          <a:solidFill>
            <a:srgbClr val="FFCC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四角形吹き出し 12"/>
          <p:cNvSpPr/>
          <p:nvPr/>
        </p:nvSpPr>
        <p:spPr>
          <a:xfrm>
            <a:off x="2559104" y="1444532"/>
            <a:ext cx="3142211" cy="885608"/>
          </a:xfrm>
          <a:prstGeom prst="wedgeRectCallout">
            <a:avLst>
              <a:gd name="adj1" fmla="val -30416"/>
              <a:gd name="adj2" fmla="val 112353"/>
            </a:avLst>
          </a:prstGeom>
          <a:solidFill>
            <a:srgbClr val="FF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差分であるコード片</a:t>
            </a:r>
            <a:endParaRPr kumimoji="1" lang="ja-JP" altLang="en-US" sz="2000" b="1" dirty="0">
              <a:solidFill>
                <a:schemeClr val="tx1"/>
              </a:solidFill>
            </a:endParaRPr>
          </a:p>
        </p:txBody>
      </p:sp>
      <p:sp>
        <p:nvSpPr>
          <p:cNvPr id="21" name="正方形/長方形 20"/>
          <p:cNvSpPr/>
          <p:nvPr/>
        </p:nvSpPr>
        <p:spPr>
          <a:xfrm>
            <a:off x="4130209" y="5844944"/>
            <a:ext cx="4917654" cy="895798"/>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lvl="2" algn="ctr"/>
            <a:endParaRPr lang="en-US" altLang="ja-JP" sz="2400" dirty="0" smtClean="0"/>
          </a:p>
          <a:p>
            <a:pPr marL="0" lvl="2" algn="ctr"/>
            <a:r>
              <a:rPr lang="ja-JP" altLang="en-US" sz="2400" dirty="0" smtClean="0"/>
              <a:t>条件</a:t>
            </a:r>
            <a:r>
              <a:rPr lang="en-US" altLang="ja-JP" sz="2400" dirty="0" smtClean="0"/>
              <a:t>3: </a:t>
            </a:r>
            <a:r>
              <a:rPr lang="ja-JP" altLang="en-US" sz="2400" dirty="0"/>
              <a:t>利用者</a:t>
            </a:r>
            <a:r>
              <a:rPr lang="ja-JP" altLang="en-US" sz="2400" dirty="0" smtClean="0"/>
              <a:t>から</a:t>
            </a:r>
            <a:r>
              <a:rPr lang="ja-JP" altLang="en-US" sz="2400" dirty="0"/>
              <a:t>見たとき</a:t>
            </a:r>
            <a:r>
              <a:rPr lang="ja-JP" altLang="en-US" sz="2400" dirty="0" smtClean="0"/>
              <a:t>に抽出</a:t>
            </a:r>
            <a:endParaRPr lang="en-US" altLang="ja-JP" sz="2400" dirty="0" smtClean="0"/>
          </a:p>
          <a:p>
            <a:pPr marL="0" lvl="2" algn="ctr"/>
            <a:r>
              <a:rPr lang="ja-JP" altLang="en-US" sz="2400" dirty="0" smtClean="0"/>
              <a:t>メソッドが意味的</a:t>
            </a:r>
            <a:r>
              <a:rPr lang="ja-JP" altLang="en-US" sz="2400" dirty="0"/>
              <a:t>なまとまりを</a:t>
            </a:r>
            <a:r>
              <a:rPr lang="ja-JP" altLang="en-US" sz="2400" dirty="0" smtClean="0"/>
              <a:t>持つ</a:t>
            </a:r>
            <a:endParaRPr lang="en-US" altLang="ja-JP" sz="2400" dirty="0"/>
          </a:p>
          <a:p>
            <a:pPr algn="ct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1011576" y="3662867"/>
            <a:ext cx="7736304" cy="2370222"/>
            <a:chOff x="1118938" y="3537283"/>
            <a:chExt cx="7736304" cy="2370222"/>
          </a:xfrm>
        </p:grpSpPr>
        <p:sp>
          <p:nvSpPr>
            <p:cNvPr id="10" name="角丸四角形 9"/>
            <p:cNvSpPr/>
            <p:nvPr/>
          </p:nvSpPr>
          <p:spPr>
            <a:xfrm>
              <a:off x="1118938" y="3826042"/>
              <a:ext cx="7736304"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 name="タイトル 1"/>
          <p:cNvSpPr>
            <a:spLocks noGrp="1"/>
          </p:cNvSpPr>
          <p:nvPr>
            <p:ph type="title"/>
          </p:nvPr>
        </p:nvSpPr>
        <p:spPr/>
        <p:txBody>
          <a:bodyPr>
            <a:normAutofit/>
          </a:bodyPr>
          <a:lstStyle/>
          <a:p>
            <a:r>
              <a:rPr lang="ja-JP" altLang="en-US" dirty="0" smtClean="0"/>
              <a:t>既存研究</a:t>
            </a:r>
            <a:endParaRPr lang="ja-JP" altLang="en-US" dirty="0"/>
          </a:p>
        </p:txBody>
      </p:sp>
      <p:sp>
        <p:nvSpPr>
          <p:cNvPr id="3" name="コンテンツ プレースホルダ 2"/>
          <p:cNvSpPr>
            <a:spLocks noGrp="1"/>
          </p:cNvSpPr>
          <p:nvPr>
            <p:ph idx="1"/>
          </p:nvPr>
        </p:nvSpPr>
        <p:spPr>
          <a:xfrm>
            <a:off x="457199" y="1600200"/>
            <a:ext cx="8291513" cy="4336631"/>
          </a:xfrm>
        </p:spPr>
        <p:txBody>
          <a:bodyPr>
            <a:normAutofit/>
          </a:bodyPr>
          <a:lstStyle/>
          <a:p>
            <a:r>
              <a:rPr lang="ja-JP" altLang="en-US" dirty="0" smtClean="0"/>
              <a:t>政井らの提案したツール</a:t>
            </a:r>
            <a:r>
              <a:rPr lang="en-US" altLang="ja-JP" dirty="0" smtClean="0"/>
              <a:t>[2]</a:t>
            </a:r>
            <a:r>
              <a:rPr lang="ja-JP" altLang="en-US" dirty="0" smtClean="0"/>
              <a:t>では，類似メソッドを集約するための抽出コード片の候補を挙げる．</a:t>
            </a:r>
            <a:endParaRPr lang="en-US" altLang="ja-JP" dirty="0" smtClean="0"/>
          </a:p>
          <a:p>
            <a:pPr lvl="1"/>
            <a:r>
              <a:rPr lang="ja-JP" altLang="en-US" dirty="0" smtClean="0"/>
              <a:t>分割が満たすべき条件の</a:t>
            </a:r>
            <a:r>
              <a:rPr lang="en-US" altLang="ja-JP" dirty="0" smtClean="0"/>
              <a:t>1, 2</a:t>
            </a:r>
            <a:r>
              <a:rPr lang="ja-JP" altLang="en-US" dirty="0" smtClean="0"/>
              <a:t>を満たす</a:t>
            </a:r>
            <a:endParaRPr lang="en-US" altLang="ja-JP" dirty="0" smtClean="0"/>
          </a:p>
          <a:p>
            <a:pPr marL="457200" lvl="1" indent="0">
              <a:buNone/>
            </a:pPr>
            <a:r>
              <a:rPr lang="ja-JP" altLang="en-US" dirty="0" smtClean="0"/>
              <a:t>　　本研究での分割が満たすべき条件</a:t>
            </a:r>
            <a:endParaRPr lang="en-US" altLang="ja-JP" dirty="0" smtClean="0"/>
          </a:p>
          <a:p>
            <a:pPr marL="631825" lvl="2" indent="0">
              <a:buNone/>
            </a:pPr>
            <a:r>
              <a:rPr lang="ja-JP" altLang="en-US" dirty="0" smtClean="0"/>
              <a:t>条件</a:t>
            </a:r>
            <a:r>
              <a:rPr lang="en-US" altLang="ja-JP" dirty="0" smtClean="0"/>
              <a:t>1. </a:t>
            </a:r>
            <a:r>
              <a:rPr lang="ja-JP" altLang="en-US" dirty="0" smtClean="0"/>
              <a:t>各メソッド固有の処理をメソッドとして抽出できる</a:t>
            </a:r>
            <a:endParaRPr lang="en-US" altLang="ja-JP" dirty="0" smtClean="0"/>
          </a:p>
          <a:p>
            <a:pPr marL="631825" lvl="2" indent="0">
              <a:buNone/>
            </a:pPr>
            <a:r>
              <a:rPr lang="ja-JP" altLang="en-US" dirty="0" smtClean="0"/>
              <a:t>条件</a:t>
            </a:r>
            <a:r>
              <a:rPr lang="en-US" altLang="ja-JP" dirty="0" smtClean="0"/>
              <a:t>2. </a:t>
            </a:r>
            <a:r>
              <a:rPr lang="ja-JP" altLang="en-US" dirty="0" smtClean="0"/>
              <a:t>抽出後に類似メソッドであったメソッド対は一致する</a:t>
            </a:r>
            <a:endParaRPr lang="en-US" altLang="ja-JP" dirty="0" smtClean="0"/>
          </a:p>
          <a:p>
            <a:pPr marL="631825" lvl="2" indent="0">
              <a:buNone/>
            </a:pPr>
            <a:r>
              <a:rPr lang="ja-JP" altLang="en-US" dirty="0" smtClean="0">
                <a:solidFill>
                  <a:schemeClr val="bg1">
                    <a:lumMod val="50000"/>
                  </a:schemeClr>
                </a:solidFill>
              </a:rPr>
              <a:t>条件</a:t>
            </a:r>
            <a:r>
              <a:rPr lang="en-US" altLang="ja-JP" dirty="0" smtClean="0">
                <a:solidFill>
                  <a:schemeClr val="bg1">
                    <a:lumMod val="50000"/>
                  </a:schemeClr>
                </a:solidFill>
              </a:rPr>
              <a:t>3. </a:t>
            </a:r>
            <a:r>
              <a:rPr lang="ja-JP" altLang="en-US" dirty="0" smtClean="0">
                <a:solidFill>
                  <a:schemeClr val="bg1">
                    <a:lumMod val="50000"/>
                  </a:schemeClr>
                </a:solidFill>
              </a:rPr>
              <a:t>利用者から</a:t>
            </a:r>
            <a:r>
              <a:rPr lang="ja-JP" altLang="en-US" dirty="0">
                <a:solidFill>
                  <a:schemeClr val="bg1">
                    <a:lumMod val="50000"/>
                  </a:schemeClr>
                </a:solidFill>
              </a:rPr>
              <a:t>見たときに</a:t>
            </a:r>
            <a:r>
              <a:rPr lang="ja-JP" altLang="en-US" dirty="0" smtClean="0">
                <a:solidFill>
                  <a:schemeClr val="bg1">
                    <a:lumMod val="50000"/>
                  </a:schemeClr>
                </a:solidFill>
              </a:rPr>
              <a:t>，抽出メソッドが意味的な</a:t>
            </a:r>
            <a:r>
              <a:rPr lang="en-US" altLang="ja-JP" dirty="0" smtClean="0">
                <a:solidFill>
                  <a:schemeClr val="bg1">
                    <a:lumMod val="50000"/>
                  </a:schemeClr>
                </a:solidFill>
              </a:rPr>
              <a:t/>
            </a:r>
            <a:br>
              <a:rPr lang="en-US" altLang="ja-JP" dirty="0" smtClean="0">
                <a:solidFill>
                  <a:schemeClr val="bg1">
                    <a:lumMod val="50000"/>
                  </a:schemeClr>
                </a:solidFill>
              </a:rPr>
            </a:br>
            <a:r>
              <a:rPr lang="ja-JP" altLang="en-US" dirty="0" smtClean="0">
                <a:solidFill>
                  <a:schemeClr val="bg1">
                    <a:lumMod val="50000"/>
                  </a:schemeClr>
                </a:solidFill>
              </a:rPr>
              <a:t>　　　　　まとまり</a:t>
            </a:r>
            <a:r>
              <a:rPr lang="ja-JP" altLang="en-US" dirty="0">
                <a:solidFill>
                  <a:schemeClr val="bg1">
                    <a:lumMod val="50000"/>
                  </a:schemeClr>
                </a:solidFill>
              </a:rPr>
              <a:t>を</a:t>
            </a:r>
            <a:r>
              <a:rPr lang="ja-JP" altLang="en-US" dirty="0" smtClean="0">
                <a:solidFill>
                  <a:schemeClr val="bg1">
                    <a:lumMod val="50000"/>
                  </a:schemeClr>
                </a:solidFill>
              </a:rPr>
              <a:t>持つ</a:t>
            </a:r>
            <a:endParaRPr lang="en-US" altLang="ja-JP" dirty="0">
              <a:solidFill>
                <a:schemeClr val="bg1">
                  <a:lumMod val="50000"/>
                </a:schemeClr>
              </a:solidFill>
            </a:endParaRPr>
          </a:p>
          <a:p>
            <a:pPr marL="1089025" lvl="2" indent="-457200">
              <a:buFont typeface="+mj-lt"/>
              <a:buAutoNum type="arabicPeriod"/>
            </a:pP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10</a:t>
            </a:fld>
            <a:endParaRPr lang="ja-JP" altLang="en-US"/>
          </a:p>
        </p:txBody>
      </p:sp>
      <p:sp>
        <p:nvSpPr>
          <p:cNvPr id="5" name="テキスト ボックス 4"/>
          <p:cNvSpPr txBox="1"/>
          <p:nvPr/>
        </p:nvSpPr>
        <p:spPr>
          <a:xfrm>
            <a:off x="1508969" y="6054538"/>
            <a:ext cx="7124066" cy="646331"/>
          </a:xfrm>
          <a:prstGeom prst="rect">
            <a:avLst/>
          </a:prstGeom>
          <a:noFill/>
        </p:spPr>
        <p:txBody>
          <a:bodyPr wrap="none" rtlCol="0">
            <a:spAutoFit/>
          </a:bodyPr>
          <a:lstStyle/>
          <a:p>
            <a:r>
              <a:rPr kumimoji="1" lang="en-US" altLang="ja-JP" dirty="0" smtClean="0">
                <a:solidFill>
                  <a:schemeClr val="tx1">
                    <a:lumMod val="65000"/>
                    <a:lumOff val="35000"/>
                  </a:schemeClr>
                </a:solidFill>
              </a:rPr>
              <a:t>[2]</a:t>
            </a:r>
            <a:r>
              <a:rPr kumimoji="1" lang="ja-JP" altLang="en-US" dirty="0" smtClean="0">
                <a:solidFill>
                  <a:schemeClr val="tx1">
                    <a:lumMod val="65000"/>
                    <a:lumOff val="35000"/>
                  </a:schemeClr>
                </a:solidFill>
              </a:rPr>
              <a:t>政井ら，</a:t>
            </a:r>
            <a:r>
              <a:rPr kumimoji="1" lang="en-US" altLang="ja-JP" dirty="0" smtClean="0">
                <a:solidFill>
                  <a:schemeClr val="tx1">
                    <a:lumMod val="65000"/>
                    <a:lumOff val="35000"/>
                  </a:schemeClr>
                </a:solidFill>
              </a:rPr>
              <a:t>”</a:t>
            </a:r>
            <a:r>
              <a:rPr kumimoji="1" lang="ja-JP" altLang="en-US" dirty="0" smtClean="0">
                <a:solidFill>
                  <a:schemeClr val="tx1">
                    <a:lumMod val="65000"/>
                    <a:lumOff val="35000"/>
                  </a:schemeClr>
                </a:solidFill>
              </a:rPr>
              <a:t>テンプレートメソッドの形成に基づく類似メソッド集約支援</a:t>
            </a:r>
            <a:r>
              <a:rPr kumimoji="1" lang="en-US" altLang="ja-JP" dirty="0" smtClean="0">
                <a:solidFill>
                  <a:schemeClr val="tx1">
                    <a:lumMod val="65000"/>
                    <a:lumOff val="35000"/>
                  </a:schemeClr>
                </a:solidFill>
              </a:rPr>
              <a:t>”</a:t>
            </a:r>
            <a:r>
              <a:rPr kumimoji="1" lang="ja-JP" altLang="en-US" dirty="0" err="1" smtClean="0">
                <a:solidFill>
                  <a:schemeClr val="tx1">
                    <a:lumMod val="65000"/>
                    <a:lumOff val="35000"/>
                  </a:schemeClr>
                </a:solidFill>
              </a:rPr>
              <a:t>，</a:t>
            </a:r>
            <a:endParaRPr kumimoji="1" lang="en-US" altLang="ja-JP" dirty="0" smtClean="0">
              <a:solidFill>
                <a:schemeClr val="tx1">
                  <a:lumMod val="65000"/>
                  <a:lumOff val="35000"/>
                </a:schemeClr>
              </a:solidFill>
            </a:endParaRPr>
          </a:p>
          <a:p>
            <a:r>
              <a:rPr lang="en-US" altLang="ja-JP" dirty="0" smtClean="0">
                <a:solidFill>
                  <a:schemeClr val="tx1">
                    <a:lumMod val="65000"/>
                    <a:lumOff val="35000"/>
                  </a:schemeClr>
                </a:solidFill>
              </a:rPr>
              <a:t>	</a:t>
            </a:r>
            <a:r>
              <a:rPr kumimoji="1" lang="en-US" altLang="ja-JP" dirty="0" smtClean="0">
                <a:solidFill>
                  <a:schemeClr val="tx1">
                    <a:lumMod val="65000"/>
                    <a:lumOff val="35000"/>
                  </a:schemeClr>
                </a:solidFill>
              </a:rPr>
              <a:t>FOSE2010 pp.125-130</a:t>
            </a:r>
            <a:r>
              <a:rPr kumimoji="1" lang="ja-JP" altLang="en-US" dirty="0" smtClean="0">
                <a:solidFill>
                  <a:schemeClr val="tx1">
                    <a:lumMod val="65000"/>
                    <a:lumOff val="35000"/>
                  </a:schemeClr>
                </a:solidFill>
              </a:rPr>
              <a:t>，</a:t>
            </a:r>
            <a:r>
              <a:rPr lang="en-US" altLang="ja-JP" dirty="0" smtClean="0">
                <a:solidFill>
                  <a:schemeClr val="tx1">
                    <a:lumMod val="65000"/>
                    <a:lumOff val="35000"/>
                  </a:schemeClr>
                </a:solidFill>
              </a:rPr>
              <a:t>2010</a:t>
            </a:r>
            <a:endParaRPr kumimoji="1" lang="ja-JP" altLang="en-US"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p\Documents\My Dropbox\lab\paper\graduation\ppt\img\tool_exampl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272924"/>
            <a:ext cx="9144000" cy="504825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p:txBody>
          <a:bodyPr/>
          <a:lstStyle/>
          <a:p>
            <a:r>
              <a:rPr lang="ja-JP" altLang="en-US" dirty="0"/>
              <a:t>政</a:t>
            </a:r>
            <a:r>
              <a:rPr lang="ja-JP" altLang="en-US" dirty="0" smtClean="0"/>
              <a:t>井</a:t>
            </a:r>
            <a:r>
              <a:rPr lang="ja-JP" altLang="en-US" dirty="0"/>
              <a:t>ら</a:t>
            </a:r>
            <a:r>
              <a:rPr lang="ja-JP" altLang="en-US" dirty="0" smtClean="0"/>
              <a:t>のツールの出力例</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fld id="{63177B97-C38E-6B49-9829-0ADB86AF5D52}" type="slidenum">
              <a:rPr lang="ja-JP" altLang="en-US" smtClean="0"/>
              <a:pPr/>
              <a:t>11</a:t>
            </a:fld>
            <a:endParaRPr lang="ja-JP" altLang="en-US" dirty="0"/>
          </a:p>
        </p:txBody>
      </p:sp>
      <p:cxnSp>
        <p:nvCxnSpPr>
          <p:cNvPr id="6" name="直線矢印コネクタ 7"/>
          <p:cNvCxnSpPr>
            <a:cxnSpLocks noChangeShapeType="1"/>
          </p:cNvCxnSpPr>
          <p:nvPr/>
        </p:nvCxnSpPr>
        <p:spPr bwMode="auto">
          <a:xfrm>
            <a:off x="3784674" y="1749004"/>
            <a:ext cx="1015926" cy="0"/>
          </a:xfrm>
          <a:prstGeom prst="straightConnector1">
            <a:avLst/>
          </a:prstGeom>
          <a:noFill/>
          <a:ln w="63500" algn="ctr">
            <a:solidFill>
              <a:srgbClr val="FF9900"/>
            </a:solidFill>
            <a:round/>
            <a:headEnd type="arrow" w="med" len="med"/>
            <a:tailEnd type="arrow" w="med" len="med"/>
          </a:ln>
        </p:spPr>
      </p:cxnSp>
      <p:cxnSp>
        <p:nvCxnSpPr>
          <p:cNvPr id="9" name="直線矢印コネクタ 7"/>
          <p:cNvCxnSpPr>
            <a:cxnSpLocks noChangeShapeType="1"/>
          </p:cNvCxnSpPr>
          <p:nvPr/>
        </p:nvCxnSpPr>
        <p:spPr bwMode="auto">
          <a:xfrm flipV="1">
            <a:off x="3352910" y="2634916"/>
            <a:ext cx="1295289" cy="108699"/>
          </a:xfrm>
          <a:prstGeom prst="straightConnector1">
            <a:avLst/>
          </a:prstGeom>
          <a:noFill/>
          <a:ln w="63500" algn="ctr">
            <a:solidFill>
              <a:srgbClr val="FF9900"/>
            </a:solidFill>
            <a:round/>
            <a:headEnd type="arrow" w="med" len="med"/>
            <a:tailEnd type="arrow" w="med" len="med"/>
          </a:ln>
        </p:spPr>
      </p:cxnSp>
      <p:cxnSp>
        <p:nvCxnSpPr>
          <p:cNvPr id="11" name="直線矢印コネクタ 7"/>
          <p:cNvCxnSpPr>
            <a:cxnSpLocks noChangeShapeType="1"/>
          </p:cNvCxnSpPr>
          <p:nvPr/>
        </p:nvCxnSpPr>
        <p:spPr bwMode="auto">
          <a:xfrm flipV="1">
            <a:off x="3429110" y="3513305"/>
            <a:ext cx="1142890" cy="254668"/>
          </a:xfrm>
          <a:prstGeom prst="straightConnector1">
            <a:avLst/>
          </a:prstGeom>
          <a:noFill/>
          <a:ln w="63500" algn="ctr">
            <a:solidFill>
              <a:srgbClr val="FF9900"/>
            </a:solidFill>
            <a:round/>
            <a:headEnd type="arrow" w="med" len="med"/>
            <a:tailEnd type="arrow" w="med" len="med"/>
          </a:ln>
        </p:spPr>
      </p:cxnSp>
      <p:sp>
        <p:nvSpPr>
          <p:cNvPr id="3" name="角丸四角形 2"/>
          <p:cNvSpPr/>
          <p:nvPr/>
        </p:nvSpPr>
        <p:spPr>
          <a:xfrm>
            <a:off x="6238206" y="5438274"/>
            <a:ext cx="2719137" cy="1275347"/>
          </a:xfrm>
          <a:prstGeom prst="roundRect">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同じメソッド名で</a:t>
            </a:r>
            <a:endParaRPr kumimoji="1" lang="en-US" altLang="ja-JP" sz="2000" b="1" dirty="0" smtClean="0">
              <a:solidFill>
                <a:schemeClr val="tx1"/>
              </a:solidFill>
            </a:endParaRPr>
          </a:p>
          <a:p>
            <a:pPr algn="ctr"/>
            <a:r>
              <a:rPr lang="ja-JP" altLang="en-US" sz="2000" b="1" dirty="0" smtClean="0">
                <a:solidFill>
                  <a:schemeClr val="tx1"/>
                </a:solidFill>
              </a:rPr>
              <a:t>子クラスに抽出される</a:t>
            </a:r>
            <a:endParaRPr kumimoji="1" lang="ja-JP" altLang="en-US" sz="2000" b="1" dirty="0">
              <a:solidFill>
                <a:schemeClr val="tx1"/>
              </a:solidFill>
            </a:endParaRPr>
          </a:p>
        </p:txBody>
      </p:sp>
      <p:sp>
        <p:nvSpPr>
          <p:cNvPr id="7" name="角丸四角形吹き出し 6"/>
          <p:cNvSpPr/>
          <p:nvPr/>
        </p:nvSpPr>
        <p:spPr>
          <a:xfrm>
            <a:off x="2141621" y="4656220"/>
            <a:ext cx="1858933" cy="950495"/>
          </a:xfrm>
          <a:prstGeom prst="wedgeRoundRectCallout">
            <a:avLst>
              <a:gd name="adj1" fmla="val 48420"/>
              <a:gd name="adj2" fmla="val -132437"/>
              <a:gd name="adj3" fmla="val 16667"/>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抽出するコード片の対応関係</a:t>
            </a:r>
            <a:endParaRPr kumimoji="1" lang="ja-JP" altLang="en-US" b="1" dirty="0">
              <a:solidFill>
                <a:schemeClr val="tx1"/>
              </a:solidFill>
            </a:endParaRPr>
          </a:p>
        </p:txBody>
      </p:sp>
    </p:spTree>
    <p:extLst>
      <p:ext uri="{BB962C8B-B14F-4D97-AF65-F5344CB8AC3E}">
        <p14:creationId xmlns:p14="http://schemas.microsoft.com/office/powerpoint/2010/main" val="436439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政井らのツールの</a:t>
            </a:r>
            <a:r>
              <a:rPr lang="ja-JP" altLang="en-US" dirty="0" smtClean="0"/>
              <a:t>出力例</a:t>
            </a:r>
            <a:r>
              <a:rPr lang="en-US" altLang="ja-JP" dirty="0" smtClean="0"/>
              <a:t>(2/2)</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12</a:t>
            </a:fld>
            <a:endParaRPr lang="ja-JP" altLang="en-US"/>
          </a:p>
        </p:txBody>
      </p:sp>
      <p:pic>
        <p:nvPicPr>
          <p:cNvPr id="6147" name="Picture 3" descr="C:\Users\m-p\Documents\My Dropbox\lab\paper\graduation\ppt\img\tool_example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260475"/>
            <a:ext cx="9144001" cy="5048250"/>
          </a:xfrm>
          <a:prstGeom prst="rect">
            <a:avLst/>
          </a:prstGeom>
          <a:noFill/>
          <a:extLst>
            <a:ext uri="{909E8E84-426E-40DD-AFC4-6F175D3DCCD1}">
              <a14:hiddenFill xmlns:a14="http://schemas.microsoft.com/office/drawing/2010/main">
                <a:solidFill>
                  <a:srgbClr val="FFFFFF"/>
                </a:solidFill>
              </a14:hiddenFill>
            </a:ext>
          </a:extLst>
        </p:spPr>
      </p:pic>
      <p:sp>
        <p:nvSpPr>
          <p:cNvPr id="3" name="左中かっこ 2"/>
          <p:cNvSpPr/>
          <p:nvPr/>
        </p:nvSpPr>
        <p:spPr>
          <a:xfrm>
            <a:off x="4024400" y="3104147"/>
            <a:ext cx="511509" cy="2743200"/>
          </a:xfrm>
          <a:prstGeom prst="leftBrace">
            <a:avLst>
              <a:gd name="adj1" fmla="val 51470"/>
              <a:gd name="adj2" fmla="val 49561"/>
            </a:avLst>
          </a:prstGeom>
          <a:ln w="7620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7" name="角丸四角形 6"/>
          <p:cNvSpPr/>
          <p:nvPr/>
        </p:nvSpPr>
        <p:spPr>
          <a:xfrm>
            <a:off x="1184943" y="3838073"/>
            <a:ext cx="2719137" cy="1275347"/>
          </a:xfrm>
          <a:prstGeom prst="roundRect">
            <a:avLst/>
          </a:prstGeom>
          <a:solidFill>
            <a:schemeClr val="accent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抽出範囲が</a:t>
            </a:r>
            <a:endParaRPr kumimoji="1" lang="en-US" altLang="ja-JP" sz="2000" b="1" dirty="0" smtClean="0">
              <a:solidFill>
                <a:schemeClr val="tx1"/>
              </a:solidFill>
            </a:endParaRPr>
          </a:p>
          <a:p>
            <a:pPr algn="ctr"/>
            <a:r>
              <a:rPr lang="ja-JP" altLang="en-US" sz="2000" b="1" dirty="0" smtClean="0">
                <a:solidFill>
                  <a:schemeClr val="tx1"/>
                </a:solidFill>
              </a:rPr>
              <a:t>複数の処理を含む</a:t>
            </a:r>
            <a:endParaRPr kumimoji="1" lang="ja-JP" altLang="en-US" sz="2000" b="1" dirty="0">
              <a:solidFill>
                <a:schemeClr val="tx1"/>
              </a:solidFill>
            </a:endParaRPr>
          </a:p>
        </p:txBody>
      </p:sp>
    </p:spTree>
    <p:extLst>
      <p:ext uri="{BB962C8B-B14F-4D97-AF65-F5344CB8AC3E}">
        <p14:creationId xmlns:p14="http://schemas.microsoft.com/office/powerpoint/2010/main" val="1700646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既存研究の問題点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a:t>政</a:t>
            </a:r>
            <a:r>
              <a:rPr lang="ja-JP" altLang="en-US" dirty="0" smtClean="0"/>
              <a:t>井らのツールでは，差分から抽出範囲を広げ，抽出可能と判定された順番に候補をすべて挙げる．</a:t>
            </a:r>
            <a:endParaRPr lang="en-US" altLang="ja-JP" dirty="0" smtClean="0"/>
          </a:p>
          <a:p>
            <a:r>
              <a:rPr lang="ja-JP" altLang="en-US" dirty="0" smtClean="0"/>
              <a:t>→ 提示</a:t>
            </a:r>
            <a:r>
              <a:rPr lang="ja-JP" altLang="en-US" dirty="0"/>
              <a:t>される候補の順序に意味を</a:t>
            </a:r>
            <a:r>
              <a:rPr lang="ja-JP" altLang="en-US" dirty="0" smtClean="0"/>
              <a:t>持たない．</a:t>
            </a:r>
            <a:endParaRPr lang="en-US" altLang="ja-JP" dirty="0"/>
          </a:p>
          <a:p>
            <a:pPr lvl="1"/>
            <a:r>
              <a:rPr lang="ja-JP" altLang="en-US" dirty="0"/>
              <a:t>利用者にとって有用な候補を見つけること</a:t>
            </a:r>
            <a:r>
              <a:rPr lang="ja-JP" altLang="en-US" dirty="0" smtClean="0"/>
              <a:t>が</a:t>
            </a:r>
            <a:r>
              <a:rPr lang="ja-JP" altLang="en-US" dirty="0"/>
              <a:t>困難</a:t>
            </a:r>
            <a:endParaRPr lang="en-US" altLang="ja-JP" dirty="0"/>
          </a:p>
          <a:p>
            <a:pPr lvl="1"/>
            <a:r>
              <a:rPr lang="ja-JP" altLang="en-US" dirty="0"/>
              <a:t>候補数</a:t>
            </a:r>
            <a:r>
              <a:rPr lang="ja-JP" altLang="en-US" dirty="0" smtClean="0"/>
              <a:t>が膨大な数になることもある</a:t>
            </a:r>
            <a:endParaRPr lang="en-US" altLang="ja-JP" dirty="0" smtClean="0"/>
          </a:p>
          <a:p>
            <a:pPr lvl="2"/>
            <a:r>
              <a:rPr lang="en-US" altLang="ja-JP" dirty="0" smtClean="0"/>
              <a:t>10</a:t>
            </a:r>
            <a:r>
              <a:rPr lang="ja-JP" altLang="en-US" dirty="0"/>
              <a:t>万を</a:t>
            </a:r>
            <a:r>
              <a:rPr lang="ja-JP" altLang="en-US" dirty="0" smtClean="0"/>
              <a:t>超える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13</a:t>
            </a:fld>
            <a:endParaRPr lang="ja-JP" altLang="en-US"/>
          </a:p>
        </p:txBody>
      </p:sp>
    </p:spTree>
    <p:extLst>
      <p:ext uri="{BB962C8B-B14F-4D97-AF65-F5344CB8AC3E}">
        <p14:creationId xmlns:p14="http://schemas.microsoft.com/office/powerpoint/2010/main" val="558439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939384" y="3561349"/>
            <a:ext cx="7736304" cy="2370222"/>
            <a:chOff x="1118938" y="3537283"/>
            <a:chExt cx="7736304" cy="2370222"/>
          </a:xfrm>
        </p:grpSpPr>
        <p:sp>
          <p:nvSpPr>
            <p:cNvPr id="7" name="角丸四角形 6"/>
            <p:cNvSpPr/>
            <p:nvPr/>
          </p:nvSpPr>
          <p:spPr>
            <a:xfrm>
              <a:off x="1118938" y="3826042"/>
              <a:ext cx="7736304"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 name="タイトル 1"/>
          <p:cNvSpPr>
            <a:spLocks noGrp="1"/>
          </p:cNvSpPr>
          <p:nvPr>
            <p:ph type="title"/>
          </p:nvPr>
        </p:nvSpPr>
        <p:spPr/>
        <p:txBody>
          <a:bodyPr/>
          <a:lstStyle/>
          <a:p>
            <a:r>
              <a:rPr lang="ja-JP" altLang="en-US" dirty="0" smtClean="0"/>
              <a:t>目的</a:t>
            </a:r>
            <a:endParaRPr lang="ja-JP" altLang="en-US" dirty="0"/>
          </a:p>
        </p:txBody>
      </p:sp>
      <p:sp>
        <p:nvSpPr>
          <p:cNvPr id="3" name="コンテンツ プレースホルダ 2"/>
          <p:cNvSpPr>
            <a:spLocks noGrp="1"/>
          </p:cNvSpPr>
          <p:nvPr>
            <p:ph idx="1"/>
          </p:nvPr>
        </p:nvSpPr>
        <p:spPr>
          <a:xfrm>
            <a:off x="457199" y="1600200"/>
            <a:ext cx="8291513" cy="4525963"/>
          </a:xfrm>
        </p:spPr>
        <p:txBody>
          <a:bodyPr/>
          <a:lstStyle/>
          <a:p>
            <a:r>
              <a:rPr lang="ja-JP" altLang="en-US" dirty="0" smtClean="0"/>
              <a:t>類似メソッド集約の抽出コード片の候補を</a:t>
            </a:r>
            <a:r>
              <a:rPr lang="en-US" altLang="ja-JP" dirty="0" smtClean="0"/>
              <a:t/>
            </a:r>
            <a:br>
              <a:rPr lang="en-US" altLang="ja-JP" dirty="0" smtClean="0"/>
            </a:br>
            <a:r>
              <a:rPr lang="ja-JP" altLang="en-US" b="1" dirty="0" smtClean="0">
                <a:solidFill>
                  <a:srgbClr val="0070C0"/>
                </a:solidFill>
              </a:rPr>
              <a:t>優れた候補</a:t>
            </a:r>
            <a:r>
              <a:rPr lang="ja-JP" altLang="en-US" dirty="0" smtClean="0"/>
              <a:t>から利用者に提示する．</a:t>
            </a:r>
            <a:endParaRPr lang="en-US" altLang="ja-JP" dirty="0" smtClean="0"/>
          </a:p>
          <a:p>
            <a:pPr lvl="1"/>
            <a:r>
              <a:rPr lang="ja-JP" altLang="en-US" dirty="0" smtClean="0"/>
              <a:t>優れた候補とは分割が満たすべき条件のすべてを満たすもの</a:t>
            </a:r>
            <a:endParaRPr lang="en-US" altLang="ja-JP" dirty="0" smtClean="0"/>
          </a:p>
          <a:p>
            <a:pPr marL="457200" lvl="1" indent="0">
              <a:buNone/>
            </a:pPr>
            <a:r>
              <a:rPr lang="ja-JP" altLang="en-US" dirty="0" smtClean="0"/>
              <a:t>　</a:t>
            </a:r>
            <a:r>
              <a:rPr lang="ja-JP" altLang="en-US" dirty="0"/>
              <a:t> </a:t>
            </a:r>
            <a:r>
              <a:rPr lang="ja-JP" altLang="en-US" dirty="0" smtClean="0"/>
              <a:t> 本研究</a:t>
            </a:r>
            <a:r>
              <a:rPr lang="ja-JP" altLang="en-US" dirty="0"/>
              <a:t>で</a:t>
            </a:r>
            <a:r>
              <a:rPr lang="ja-JP" altLang="en-US" dirty="0" smtClean="0"/>
              <a:t>の分割が満たすべき条件</a:t>
            </a:r>
            <a:endParaRPr lang="en-US" altLang="ja-JP" dirty="0" smtClean="0"/>
          </a:p>
          <a:p>
            <a:pPr marL="631825" lvl="2" indent="0">
              <a:buNone/>
            </a:pPr>
            <a:r>
              <a:rPr lang="ja-JP" altLang="en-US" dirty="0" smtClean="0"/>
              <a:t>条件</a:t>
            </a:r>
            <a:r>
              <a:rPr lang="en-US" altLang="ja-JP" dirty="0" smtClean="0"/>
              <a:t>1. </a:t>
            </a:r>
            <a:r>
              <a:rPr lang="ja-JP" altLang="en-US" dirty="0" smtClean="0"/>
              <a:t>各メソッド</a:t>
            </a:r>
            <a:r>
              <a:rPr lang="ja-JP" altLang="en-US" dirty="0"/>
              <a:t>固有の処理をメソッドとして</a:t>
            </a:r>
            <a:r>
              <a:rPr lang="ja-JP" altLang="en-US" dirty="0" smtClean="0"/>
              <a:t>抽出できる</a:t>
            </a:r>
            <a:endParaRPr lang="en-US" altLang="ja-JP" dirty="0"/>
          </a:p>
          <a:p>
            <a:pPr marL="631825" lvl="2" indent="0">
              <a:buNone/>
            </a:pPr>
            <a:r>
              <a:rPr lang="ja-JP" altLang="en-US" dirty="0" smtClean="0"/>
              <a:t>条件</a:t>
            </a:r>
            <a:r>
              <a:rPr lang="en-US" altLang="ja-JP" dirty="0" smtClean="0"/>
              <a:t>2. </a:t>
            </a:r>
            <a:r>
              <a:rPr lang="ja-JP" altLang="en-US" dirty="0" smtClean="0"/>
              <a:t>抽出後に類似メソッドで</a:t>
            </a:r>
            <a:r>
              <a:rPr lang="ja-JP" altLang="en-US" dirty="0"/>
              <a:t>あったメソッド対</a:t>
            </a:r>
            <a:r>
              <a:rPr lang="ja-JP" altLang="en-US" dirty="0" smtClean="0"/>
              <a:t>は一致す</a:t>
            </a:r>
            <a:endParaRPr lang="en-US" altLang="ja-JP" dirty="0" smtClean="0"/>
          </a:p>
          <a:p>
            <a:pPr marL="631825" lvl="2" indent="0">
              <a:buNone/>
            </a:pPr>
            <a:r>
              <a:rPr lang="ja-JP" altLang="en-US" dirty="0" smtClean="0">
                <a:solidFill>
                  <a:srgbClr val="FF0000"/>
                </a:solidFill>
              </a:rPr>
              <a:t>条件</a:t>
            </a:r>
            <a:r>
              <a:rPr lang="en-US" altLang="ja-JP" dirty="0" smtClean="0">
                <a:solidFill>
                  <a:srgbClr val="FF0000"/>
                </a:solidFill>
              </a:rPr>
              <a:t>3. </a:t>
            </a:r>
            <a:r>
              <a:rPr lang="ja-JP" altLang="en-US" dirty="0" smtClean="0">
                <a:solidFill>
                  <a:srgbClr val="FF0000"/>
                </a:solidFill>
              </a:rPr>
              <a:t>利用者から見たときに，抽出メソッドが意味的な</a:t>
            </a:r>
            <a:endParaRPr lang="en-US" altLang="ja-JP" dirty="0" smtClean="0">
              <a:solidFill>
                <a:srgbClr val="FF0000"/>
              </a:solidFill>
            </a:endParaRPr>
          </a:p>
          <a:p>
            <a:pPr marL="631825" lvl="2" indent="0">
              <a:buNone/>
            </a:pPr>
            <a:r>
              <a:rPr lang="ja-JP" altLang="en-US" dirty="0" smtClean="0">
                <a:solidFill>
                  <a:srgbClr val="FF0000"/>
                </a:solidFill>
              </a:rPr>
              <a:t>　　　　　まとまりを持つ</a:t>
            </a:r>
            <a:endParaRPr lang="en-US" altLang="ja-JP" dirty="0" smtClean="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14</a:t>
            </a:fld>
            <a:endParaRPr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提案手法</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メトリクスを用いて，類似メソッド集約の抽出コード片の候補を順位付けする．</a:t>
            </a:r>
            <a:endParaRPr lang="en-US" altLang="ja-JP" dirty="0" smtClean="0"/>
          </a:p>
          <a:p>
            <a:pPr lvl="1"/>
            <a:r>
              <a:rPr lang="ja-JP" altLang="en-US" dirty="0" smtClean="0"/>
              <a:t>メトリクスとして凝集度を使用する．</a:t>
            </a:r>
            <a:endParaRPr lang="en-US" altLang="ja-JP" dirty="0" smtClean="0"/>
          </a:p>
          <a:p>
            <a:pPr lvl="2"/>
            <a:r>
              <a:rPr lang="ja-JP" altLang="en-US" dirty="0" smtClean="0"/>
              <a:t>凝集度が高いほど</a:t>
            </a:r>
            <a:r>
              <a:rPr lang="en-US" altLang="ja-JP" dirty="0" smtClean="0"/>
              <a:t>1</a:t>
            </a:r>
            <a:r>
              <a:rPr lang="ja-JP" altLang="en-US" dirty="0" smtClean="0"/>
              <a:t>メソッド</a:t>
            </a:r>
            <a:r>
              <a:rPr lang="en-US" altLang="ja-JP" dirty="0" smtClean="0"/>
              <a:t>1</a:t>
            </a:r>
            <a:r>
              <a:rPr lang="ja-JP" altLang="en-US" dirty="0" smtClean="0"/>
              <a:t>機能を実現</a:t>
            </a:r>
            <a:endParaRPr lang="en-US" altLang="ja-JP" dirty="0" smtClean="0"/>
          </a:p>
          <a:p>
            <a:pPr lvl="1"/>
            <a:r>
              <a:rPr lang="ja-JP" altLang="en-US" dirty="0" smtClean="0"/>
              <a:t>コード片に対する凝集度を測定するために，三宅らが提案したメトリクス</a:t>
            </a:r>
            <a:r>
              <a:rPr lang="en-US" altLang="ja-JP" dirty="0" smtClean="0"/>
              <a:t>COB</a:t>
            </a:r>
            <a:r>
              <a:rPr lang="ja-JP" altLang="en-US" dirty="0" smtClean="0"/>
              <a:t>を用いる</a:t>
            </a:r>
            <a:r>
              <a:rPr lang="en-US" altLang="ja-JP" dirty="0" smtClean="0"/>
              <a:t>[3]</a:t>
            </a:r>
            <a:r>
              <a:rPr lang="ja-JP" altLang="en-US" dirty="0" err="1" smtClean="0"/>
              <a:t>．</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15</a:t>
            </a:fld>
            <a:endParaRPr lang="ja-JP" altLang="en-US"/>
          </a:p>
        </p:txBody>
      </p:sp>
      <p:sp>
        <p:nvSpPr>
          <p:cNvPr id="5" name="テキスト ボックス 4"/>
          <p:cNvSpPr txBox="1"/>
          <p:nvPr/>
        </p:nvSpPr>
        <p:spPr>
          <a:xfrm>
            <a:off x="1044360" y="5662393"/>
            <a:ext cx="7704353" cy="646331"/>
          </a:xfrm>
          <a:prstGeom prst="rect">
            <a:avLst/>
          </a:prstGeom>
          <a:noFill/>
        </p:spPr>
        <p:txBody>
          <a:bodyPr wrap="none" rtlCol="0">
            <a:spAutoFit/>
          </a:bodyPr>
          <a:lstStyle/>
          <a:p>
            <a:r>
              <a:rPr kumimoji="1" lang="en-US" altLang="ja-JP" dirty="0" smtClean="0">
                <a:solidFill>
                  <a:schemeClr val="tx1">
                    <a:lumMod val="65000"/>
                    <a:lumOff val="35000"/>
                  </a:schemeClr>
                </a:solidFill>
              </a:rPr>
              <a:t>[3]</a:t>
            </a:r>
            <a:r>
              <a:rPr lang="ja-JP" altLang="en-US" dirty="0" smtClean="0">
                <a:solidFill>
                  <a:schemeClr val="tx1">
                    <a:lumMod val="65000"/>
                    <a:lumOff val="35000"/>
                  </a:schemeClr>
                </a:solidFill>
              </a:rPr>
              <a:t>三宅ら</a:t>
            </a:r>
            <a:r>
              <a:rPr kumimoji="1" lang="ja-JP" altLang="en-US" dirty="0" smtClean="0">
                <a:solidFill>
                  <a:schemeClr val="tx1">
                    <a:lumMod val="65000"/>
                    <a:lumOff val="35000"/>
                  </a:schemeClr>
                </a:solidFill>
              </a:rPr>
              <a:t>，</a:t>
            </a:r>
            <a:r>
              <a:rPr kumimoji="1" lang="en-US" altLang="ja-JP" dirty="0" smtClean="0">
                <a:solidFill>
                  <a:schemeClr val="tx1">
                    <a:lumMod val="65000"/>
                    <a:lumOff val="35000"/>
                  </a:schemeClr>
                </a:solidFill>
              </a:rPr>
              <a:t>”</a:t>
            </a:r>
            <a:r>
              <a:rPr kumimoji="1" lang="ja-JP" altLang="en-US" dirty="0" smtClean="0">
                <a:solidFill>
                  <a:schemeClr val="tx1">
                    <a:lumMod val="65000"/>
                    <a:lumOff val="35000"/>
                  </a:schemeClr>
                </a:solidFill>
              </a:rPr>
              <a:t>メソッド抽出の必要性を評価するソフトウェアメトリックスの提案</a:t>
            </a:r>
            <a:r>
              <a:rPr kumimoji="1" lang="en-US" altLang="ja-JP" dirty="0" smtClean="0">
                <a:solidFill>
                  <a:schemeClr val="tx1">
                    <a:lumMod val="65000"/>
                    <a:lumOff val="35000"/>
                  </a:schemeClr>
                </a:solidFill>
              </a:rPr>
              <a:t>”</a:t>
            </a:r>
            <a:r>
              <a:rPr kumimoji="1" lang="ja-JP" altLang="en-US" dirty="0" err="1" smtClean="0">
                <a:solidFill>
                  <a:schemeClr val="tx1">
                    <a:lumMod val="65000"/>
                    <a:lumOff val="35000"/>
                  </a:schemeClr>
                </a:solidFill>
              </a:rPr>
              <a:t>，</a:t>
            </a:r>
            <a:endParaRPr kumimoji="1" lang="en-US" altLang="ja-JP" dirty="0" smtClean="0">
              <a:solidFill>
                <a:schemeClr val="tx1">
                  <a:lumMod val="65000"/>
                  <a:lumOff val="35000"/>
                </a:schemeClr>
              </a:solidFill>
            </a:endParaRPr>
          </a:p>
          <a:p>
            <a:r>
              <a:rPr lang="en-US" altLang="ja-JP" dirty="0" smtClean="0">
                <a:solidFill>
                  <a:schemeClr val="tx1">
                    <a:lumMod val="65000"/>
                    <a:lumOff val="35000"/>
                  </a:schemeClr>
                </a:solidFill>
              </a:rPr>
              <a:t>	</a:t>
            </a:r>
            <a:r>
              <a:rPr lang="ja-JP" altLang="en-US" dirty="0" smtClean="0">
                <a:solidFill>
                  <a:schemeClr val="tx1">
                    <a:lumMod val="65000"/>
                    <a:lumOff val="35000"/>
                  </a:schemeClr>
                </a:solidFill>
              </a:rPr>
              <a:t>電子情報通信学会論文誌，</a:t>
            </a:r>
            <a:r>
              <a:rPr lang="en-US" altLang="ja-JP" dirty="0" smtClean="0">
                <a:solidFill>
                  <a:schemeClr val="tx1">
                    <a:lumMod val="65000"/>
                    <a:lumOff val="35000"/>
                  </a:schemeClr>
                </a:solidFill>
              </a:rPr>
              <a:t>2009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凝集度</a:t>
            </a:r>
            <a:endParaRPr kumimoji="1" lang="ja-JP" altLang="en-US" dirty="0"/>
          </a:p>
        </p:txBody>
      </p:sp>
      <p:sp>
        <p:nvSpPr>
          <p:cNvPr id="3" name="コンテンツ プレースホルダー 2"/>
          <p:cNvSpPr>
            <a:spLocks noGrp="1"/>
          </p:cNvSpPr>
          <p:nvPr>
            <p:ph idx="1"/>
          </p:nvPr>
        </p:nvSpPr>
        <p:spPr/>
        <p:txBody>
          <a:bodyPr/>
          <a:lstStyle/>
          <a:p>
            <a:r>
              <a:rPr lang="ja-JP" altLang="en-US" sz="2800" kern="1200" dirty="0" smtClean="0"/>
              <a:t>メソッド内</a:t>
            </a:r>
            <a:r>
              <a:rPr lang="ja-JP" altLang="en-US" sz="2800" kern="1200" dirty="0"/>
              <a:t>の構成要素</a:t>
            </a:r>
            <a:r>
              <a:rPr lang="ja-JP" altLang="en-US" sz="2800" kern="1200" dirty="0" smtClean="0"/>
              <a:t>が</a:t>
            </a:r>
            <a:r>
              <a:rPr lang="en-US" altLang="ja-JP" sz="2800" kern="1200" dirty="0" smtClean="0"/>
              <a:t>1</a:t>
            </a:r>
            <a:r>
              <a:rPr lang="ja-JP" altLang="en-US" sz="2800" kern="1200" dirty="0" err="1" smtClean="0"/>
              <a:t>つの</a:t>
            </a:r>
            <a:r>
              <a:rPr lang="ja-JP" altLang="en-US" sz="2800" kern="1200" dirty="0"/>
              <a:t>機能を実現するため協調している度合を表す</a:t>
            </a:r>
            <a:r>
              <a:rPr lang="ja-JP" altLang="en-US" sz="2800" kern="1200" dirty="0" smtClean="0"/>
              <a:t>．</a:t>
            </a:r>
            <a:endParaRPr lang="en-US" altLang="ja-JP" sz="2800" kern="1200" dirty="0" smtClean="0"/>
          </a:p>
          <a:p>
            <a:pPr lvl="1"/>
            <a:r>
              <a:rPr lang="ja-JP" altLang="en-US" sz="2400" kern="1200" dirty="0" smtClean="0"/>
              <a:t>一般</a:t>
            </a:r>
            <a:r>
              <a:rPr lang="ja-JP" altLang="en-US" sz="2400" kern="1200" dirty="0"/>
              <a:t>に</a:t>
            </a:r>
            <a:r>
              <a:rPr lang="ja-JP" altLang="en-US" sz="2400" kern="1200" dirty="0" smtClean="0"/>
              <a:t>メソッドの品質評価に使われる．</a:t>
            </a:r>
            <a:endParaRPr lang="ja-JP" altLang="en-US" sz="2400" dirty="0"/>
          </a:p>
          <a:p>
            <a:r>
              <a:rPr lang="ja-JP" altLang="en-US" sz="2800" dirty="0"/>
              <a:t>凝集度の</a:t>
            </a:r>
            <a:r>
              <a:rPr lang="ja-JP" altLang="en-US" sz="2800" dirty="0" smtClean="0"/>
              <a:t>高いメソッドの特徴</a:t>
            </a:r>
            <a:endParaRPr lang="en-US" altLang="ja-JP" sz="2800" dirty="0" smtClean="0"/>
          </a:p>
          <a:p>
            <a:pPr lvl="1"/>
            <a:r>
              <a:rPr lang="ja-JP" altLang="en-US" sz="2400" dirty="0" smtClean="0"/>
              <a:t>信頼性</a:t>
            </a:r>
            <a:endParaRPr lang="en-US" altLang="ja-JP" sz="2400" dirty="0" smtClean="0"/>
          </a:p>
          <a:p>
            <a:pPr lvl="1"/>
            <a:r>
              <a:rPr lang="ja-JP" altLang="en-US" sz="2400" dirty="0" smtClean="0"/>
              <a:t>再利用性</a:t>
            </a:r>
            <a:endParaRPr lang="en-US" altLang="ja-JP" sz="2400" dirty="0" smtClean="0"/>
          </a:p>
          <a:p>
            <a:pPr lvl="1"/>
            <a:r>
              <a:rPr kumimoji="1" lang="ja-JP" altLang="en-US" sz="2400" dirty="0" smtClean="0"/>
              <a:t>可読性</a:t>
            </a:r>
            <a:endParaRPr kumimoji="1" lang="en-US" altLang="ja-JP" sz="2400" dirty="0" smtClean="0"/>
          </a:p>
          <a:p>
            <a:r>
              <a:rPr lang="ja-JP" altLang="en-US" sz="2800" dirty="0" smtClean="0"/>
              <a:t>メトリクス</a:t>
            </a:r>
            <a:r>
              <a:rPr lang="en-US" altLang="ja-JP" sz="2800" dirty="0" smtClean="0"/>
              <a:t>COB(Cohesion Of Blocks)</a:t>
            </a:r>
          </a:p>
          <a:p>
            <a:pPr lvl="1"/>
            <a:r>
              <a:rPr lang="ja-JP" altLang="en-US" sz="2400" dirty="0" smtClean="0"/>
              <a:t>変数のブロック間での共用度合を表す．</a:t>
            </a:r>
            <a:endParaRPr lang="en-US" altLang="ja-JP" sz="2400" dirty="0" smtClean="0"/>
          </a:p>
          <a:p>
            <a:pPr lvl="2"/>
            <a:r>
              <a:rPr lang="ja-JP" altLang="en-US" sz="2000" dirty="0" smtClean="0"/>
              <a:t>ブロック間の凝集度</a:t>
            </a:r>
            <a:endParaRPr lang="en-US" altLang="ja-JP" sz="2000" dirty="0" smtClean="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16</a:t>
            </a:fld>
            <a:endParaRPr lang="ja-JP" altLang="en-US"/>
          </a:p>
        </p:txBody>
      </p:sp>
    </p:spTree>
    <p:extLst>
      <p:ext uri="{BB962C8B-B14F-4D97-AF65-F5344CB8AC3E}">
        <p14:creationId xmlns:p14="http://schemas.microsoft.com/office/powerpoint/2010/main" val="28879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180474" y="1321673"/>
            <a:ext cx="8654215" cy="2978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49275" y="103910"/>
            <a:ext cx="8042276" cy="812177"/>
          </a:xfrm>
        </p:spPr>
        <p:txBody>
          <a:bodyPr/>
          <a:lstStyle/>
          <a:p>
            <a:r>
              <a:rPr lang="ja-JP" altLang="en-US" dirty="0" smtClean="0"/>
              <a:t>メトリクス</a:t>
            </a:r>
            <a:r>
              <a:rPr lang="en-US" altLang="ja-JP" dirty="0" smtClean="0"/>
              <a:t>COB</a:t>
            </a:r>
            <a:r>
              <a:rPr lang="ja-JP" altLang="en-US" dirty="0" smtClean="0"/>
              <a:t>の値が低い例</a:t>
            </a:r>
            <a:endParaRPr lang="ja-JP" altLang="en-US" dirty="0"/>
          </a:p>
        </p:txBody>
      </p:sp>
      <p:sp>
        <p:nvSpPr>
          <p:cNvPr id="47" name="スライド番号プレースホルダ 46"/>
          <p:cNvSpPr>
            <a:spLocks noGrp="1"/>
          </p:cNvSpPr>
          <p:nvPr>
            <p:ph type="sldNum" sz="quarter" idx="12"/>
          </p:nvPr>
        </p:nvSpPr>
        <p:spPr>
          <a:xfrm>
            <a:off x="7597775" y="6201149"/>
            <a:ext cx="1150938" cy="288925"/>
          </a:xfrm>
        </p:spPr>
        <p:txBody>
          <a:bodyPr/>
          <a:lstStyle/>
          <a:p>
            <a:fld id="{63177B97-C38E-6B49-9829-0ADB86AF5D52}" type="slidenum">
              <a:rPr lang="ja-JP" altLang="en-US" smtClean="0"/>
              <a:pPr/>
              <a:t>17</a:t>
            </a:fld>
            <a:endParaRPr lang="ja-JP" altLang="en-US"/>
          </a:p>
        </p:txBody>
      </p:sp>
      <p:grpSp>
        <p:nvGrpSpPr>
          <p:cNvPr id="72" name="グループ化 71"/>
          <p:cNvGrpSpPr/>
          <p:nvPr/>
        </p:nvGrpSpPr>
        <p:grpSpPr>
          <a:xfrm>
            <a:off x="4681893" y="1838578"/>
            <a:ext cx="4152796" cy="4841393"/>
            <a:chOff x="4777142" y="2007893"/>
            <a:chExt cx="4152796" cy="4841393"/>
          </a:xfrm>
        </p:grpSpPr>
        <p:sp>
          <p:nvSpPr>
            <p:cNvPr id="42" name="テキスト ボックス 41"/>
            <p:cNvSpPr txBox="1"/>
            <p:nvPr/>
          </p:nvSpPr>
          <p:spPr>
            <a:xfrm>
              <a:off x="5693883" y="6387621"/>
              <a:ext cx="2540355" cy="461665"/>
            </a:xfrm>
            <a:prstGeom prst="rect">
              <a:avLst/>
            </a:prstGeom>
            <a:noFill/>
          </p:spPr>
          <p:txBody>
            <a:bodyPr wrap="square" rtlCol="0">
              <a:spAutoFit/>
            </a:bodyPr>
            <a:lstStyle/>
            <a:p>
              <a:r>
                <a:rPr lang="en-US" altLang="ja-JP" sz="2400" dirty="0" smtClean="0"/>
                <a:t>(a) COB = 0.5</a:t>
              </a:r>
              <a:endParaRPr lang="ja-JP" altLang="en-US" sz="2400" dirty="0"/>
            </a:p>
          </p:txBody>
        </p:sp>
        <p:grpSp>
          <p:nvGrpSpPr>
            <p:cNvPr id="71" name="グループ化 70"/>
            <p:cNvGrpSpPr/>
            <p:nvPr/>
          </p:nvGrpSpPr>
          <p:grpSpPr>
            <a:xfrm>
              <a:off x="4777142" y="2007893"/>
              <a:ext cx="4152796" cy="4195063"/>
              <a:chOff x="4777142" y="2007893"/>
              <a:chExt cx="4152796" cy="4195063"/>
            </a:xfrm>
          </p:grpSpPr>
          <p:sp>
            <p:nvSpPr>
              <p:cNvPr id="20" name="正方形/長方形 19"/>
              <p:cNvSpPr/>
              <p:nvPr/>
            </p:nvSpPr>
            <p:spPr>
              <a:xfrm>
                <a:off x="4777142" y="2007893"/>
                <a:ext cx="4152796" cy="419506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020280" y="2331978"/>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985069" y="2331978"/>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020280" y="4248709"/>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985069" y="4248709"/>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5087592" y="3178541"/>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1</a:t>
                </a:r>
              </a:p>
              <a:p>
                <a:pPr algn="ctr"/>
                <a:endParaRPr kumimoji="1" lang="ja-JP" altLang="en-US" dirty="0"/>
              </a:p>
            </p:txBody>
          </p:sp>
          <p:sp>
            <p:nvSpPr>
              <p:cNvPr id="26" name="円/楕円 25"/>
              <p:cNvSpPr/>
              <p:nvPr/>
            </p:nvSpPr>
            <p:spPr>
              <a:xfrm>
                <a:off x="5858213" y="2484379"/>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2</a:t>
                </a:r>
              </a:p>
              <a:p>
                <a:pPr algn="ctr"/>
                <a:endParaRPr kumimoji="1" lang="ja-JP" altLang="en-US" dirty="0"/>
              </a:p>
            </p:txBody>
          </p:sp>
          <p:sp>
            <p:nvSpPr>
              <p:cNvPr id="27" name="円/楕円 26"/>
              <p:cNvSpPr/>
              <p:nvPr/>
            </p:nvSpPr>
            <p:spPr>
              <a:xfrm>
                <a:off x="7170589" y="2484379"/>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2</a:t>
                </a:r>
              </a:p>
              <a:p>
                <a:pPr algn="ctr"/>
                <a:endParaRPr kumimoji="1" lang="ja-JP" altLang="en-US" dirty="0"/>
              </a:p>
            </p:txBody>
          </p:sp>
          <p:sp>
            <p:nvSpPr>
              <p:cNvPr id="28" name="円/楕円 27"/>
              <p:cNvSpPr/>
              <p:nvPr/>
            </p:nvSpPr>
            <p:spPr>
              <a:xfrm>
                <a:off x="7855588" y="3178541"/>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1</a:t>
                </a:r>
              </a:p>
              <a:p>
                <a:pPr algn="ctr"/>
                <a:endParaRPr kumimoji="1" lang="ja-JP" altLang="en-US" dirty="0"/>
              </a:p>
            </p:txBody>
          </p:sp>
          <p:sp>
            <p:nvSpPr>
              <p:cNvPr id="29" name="円/楕円 28"/>
              <p:cNvSpPr/>
              <p:nvPr/>
            </p:nvSpPr>
            <p:spPr>
              <a:xfrm>
                <a:off x="5087592" y="4261200"/>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smtClean="0"/>
                  <a:t>v4</a:t>
                </a:r>
                <a:endParaRPr kumimoji="1" lang="en-US" altLang="ja-JP" dirty="0" smtClean="0"/>
              </a:p>
            </p:txBody>
          </p:sp>
          <p:sp>
            <p:nvSpPr>
              <p:cNvPr id="30" name="円/楕円 29"/>
              <p:cNvSpPr/>
              <p:nvPr/>
            </p:nvSpPr>
            <p:spPr>
              <a:xfrm>
                <a:off x="5858213" y="4950664"/>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3</a:t>
                </a:r>
              </a:p>
              <a:p>
                <a:pPr algn="ctr"/>
                <a:endParaRPr kumimoji="1" lang="ja-JP" altLang="en-US" dirty="0"/>
              </a:p>
            </p:txBody>
          </p:sp>
          <p:sp>
            <p:nvSpPr>
              <p:cNvPr id="31" name="円/楕円 30"/>
              <p:cNvSpPr/>
              <p:nvPr/>
            </p:nvSpPr>
            <p:spPr>
              <a:xfrm>
                <a:off x="7855588" y="4261200"/>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smtClean="0"/>
                  <a:t>v4</a:t>
                </a:r>
                <a:endParaRPr kumimoji="1" lang="en-US" altLang="ja-JP" dirty="0" smtClean="0"/>
              </a:p>
            </p:txBody>
          </p:sp>
          <p:sp>
            <p:nvSpPr>
              <p:cNvPr id="32" name="円/楕円 31"/>
              <p:cNvSpPr/>
              <p:nvPr/>
            </p:nvSpPr>
            <p:spPr>
              <a:xfrm>
                <a:off x="7170590" y="4950664"/>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3</a:t>
                </a:r>
              </a:p>
              <a:p>
                <a:pPr algn="ctr"/>
                <a:endParaRPr kumimoji="1" lang="ja-JP" altLang="en-US" dirty="0"/>
              </a:p>
            </p:txBody>
          </p:sp>
          <p:cxnSp>
            <p:nvCxnSpPr>
              <p:cNvPr id="43" name="直線コネクタ 42"/>
              <p:cNvCxnSpPr/>
              <p:nvPr/>
            </p:nvCxnSpPr>
            <p:spPr>
              <a:xfrm>
                <a:off x="5858213" y="3538304"/>
                <a:ext cx="1997375"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4" name="直線コネクタ 43"/>
              <p:cNvCxnSpPr/>
              <p:nvPr/>
            </p:nvCxnSpPr>
            <p:spPr>
              <a:xfrm>
                <a:off x="5858213" y="4636154"/>
                <a:ext cx="1997375"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5" name="直線コネクタ 44"/>
              <p:cNvCxnSpPr/>
              <p:nvPr/>
            </p:nvCxnSpPr>
            <p:spPr>
              <a:xfrm>
                <a:off x="6628833" y="5305205"/>
                <a:ext cx="541754"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6" name="直線コネクタ 45"/>
              <p:cNvCxnSpPr/>
              <p:nvPr/>
            </p:nvCxnSpPr>
            <p:spPr>
              <a:xfrm>
                <a:off x="6628833" y="2829872"/>
                <a:ext cx="541754"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grpSp>
      </p:grpSp>
      <p:grpSp>
        <p:nvGrpSpPr>
          <p:cNvPr id="37" name="図形グループ 36"/>
          <p:cNvGrpSpPr/>
          <p:nvPr/>
        </p:nvGrpSpPr>
        <p:grpSpPr>
          <a:xfrm>
            <a:off x="457200" y="1838578"/>
            <a:ext cx="3955550" cy="4395496"/>
            <a:chOff x="4636001" y="1790550"/>
            <a:chExt cx="3955550" cy="4395496"/>
          </a:xfrm>
        </p:grpSpPr>
        <p:sp>
          <p:nvSpPr>
            <p:cNvPr id="58" name="正方形/長方形 57"/>
            <p:cNvSpPr/>
            <p:nvPr/>
          </p:nvSpPr>
          <p:spPr>
            <a:xfrm>
              <a:off x="4636001" y="1790550"/>
              <a:ext cx="3955550" cy="4395496"/>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9" name="テキスト ボックス 58"/>
            <p:cNvSpPr txBox="1"/>
            <p:nvPr/>
          </p:nvSpPr>
          <p:spPr>
            <a:xfrm>
              <a:off x="4954499" y="1790550"/>
              <a:ext cx="3637052" cy="4247317"/>
            </a:xfrm>
            <a:prstGeom prst="rect">
              <a:avLst/>
            </a:prstGeom>
            <a:noFill/>
          </p:spPr>
          <p:txBody>
            <a:bodyPr wrap="square" rtlCol="0">
              <a:spAutoFit/>
            </a:bodyPr>
            <a:lstStyle/>
            <a:p>
              <a:r>
                <a:rPr lang="en-US" altLang="ja-JP" dirty="0" smtClean="0">
                  <a:latin typeface="Consolas" pitchFamily="49" charset="0"/>
                  <a:cs typeface="Consolas" pitchFamily="49" charset="0"/>
                </a:rPr>
                <a:t>void method() {</a:t>
              </a:r>
            </a:p>
            <a:p>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int</a:t>
              </a:r>
              <a:r>
                <a:rPr lang="en-US" altLang="ja-JP" dirty="0" smtClean="0">
                  <a:latin typeface="Consolas" pitchFamily="49" charset="0"/>
                  <a:cs typeface="Consolas" pitchFamily="49" charset="0"/>
                </a:rPr>
                <a:t> v1, v2, v3, v4;</a:t>
              </a:r>
            </a:p>
            <a:p>
              <a:r>
                <a:rPr lang="en-US" altLang="ja-JP" dirty="0" smtClean="0">
                  <a:latin typeface="Consolas" pitchFamily="49" charset="0"/>
                  <a:cs typeface="Consolas" pitchFamily="49" charset="0"/>
                </a:rPr>
                <a:t>	BLOCK1 {</a:t>
              </a:r>
            </a:p>
            <a:p>
              <a:r>
                <a:rPr lang="en-US" altLang="ja-JP" dirty="0" smtClean="0">
                  <a:latin typeface="Consolas" pitchFamily="49" charset="0"/>
                  <a:cs typeface="Consolas" pitchFamily="49" charset="0"/>
                </a:rPr>
                <a:t>		v1 = v1 + v2;</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BLOCK2 {</a:t>
              </a:r>
            </a:p>
            <a:p>
              <a:r>
                <a:rPr lang="en-US" altLang="ja-JP" dirty="0" smtClean="0">
                  <a:latin typeface="Consolas" pitchFamily="49" charset="0"/>
                  <a:cs typeface="Consolas" pitchFamily="49" charset="0"/>
                </a:rPr>
                <a:t>		v2 = v1++;</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BLOCK3 {</a:t>
              </a:r>
            </a:p>
            <a:p>
              <a:r>
                <a:rPr lang="en-US" altLang="ja-JP" dirty="0" smtClean="0">
                  <a:latin typeface="Consolas" pitchFamily="49" charset="0"/>
                  <a:cs typeface="Consolas" pitchFamily="49" charset="0"/>
                </a:rPr>
                <a:t>		v3 = v3 * v4;</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BLOCK4 {</a:t>
              </a:r>
            </a:p>
            <a:p>
              <a:r>
                <a:rPr lang="en-US" altLang="ja-JP" dirty="0" smtClean="0">
                  <a:latin typeface="Consolas" pitchFamily="49" charset="0"/>
                  <a:cs typeface="Consolas" pitchFamily="49" charset="0"/>
                </a:rPr>
                <a:t>		v4 = v3 + 1;</a:t>
              </a:r>
            </a:p>
            <a:p>
              <a:r>
                <a:rPr lang="en-US" altLang="ja-JP" dirty="0" smtClean="0">
                  <a:latin typeface="Consolas" pitchFamily="49" charset="0"/>
                  <a:cs typeface="Consolas" pitchFamily="49" charset="0"/>
                </a:rPr>
                <a:t>	}</a:t>
              </a:r>
            </a:p>
            <a:p>
              <a:r>
                <a:rPr kumimoji="1" lang="en-US" altLang="ja-JP" dirty="0" smtClean="0">
                  <a:latin typeface="Consolas" pitchFamily="49" charset="0"/>
                  <a:cs typeface="Consolas" pitchFamily="49" charset="0"/>
                </a:rPr>
                <a:t>}</a:t>
              </a:r>
              <a:endParaRPr kumimoji="1" lang="ja-JP" altLang="en-US" dirty="0">
                <a:latin typeface="Consolas" pitchFamily="49" charset="0"/>
                <a:cs typeface="Consolas" pitchFamily="49" charset="0"/>
              </a:endParaRPr>
            </a:p>
          </p:txBody>
        </p:sp>
      </p:grpSp>
      <p:sp>
        <p:nvSpPr>
          <p:cNvPr id="64" name="円/楕円 63"/>
          <p:cNvSpPr/>
          <p:nvPr/>
        </p:nvSpPr>
        <p:spPr>
          <a:xfrm>
            <a:off x="5890798" y="812177"/>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a:t>v</a:t>
            </a:r>
            <a:r>
              <a:rPr lang="en-US" altLang="ja-JP" dirty="0" smtClean="0"/>
              <a:t>i</a:t>
            </a:r>
            <a:endParaRPr kumimoji="1" lang="en-US" altLang="ja-JP" dirty="0" smtClean="0"/>
          </a:p>
        </p:txBody>
      </p:sp>
      <p:sp>
        <p:nvSpPr>
          <p:cNvPr id="65" name="テキスト ボックス 64"/>
          <p:cNvSpPr txBox="1"/>
          <p:nvPr/>
        </p:nvSpPr>
        <p:spPr>
          <a:xfrm>
            <a:off x="6661420" y="1137007"/>
            <a:ext cx="646331" cy="369332"/>
          </a:xfrm>
          <a:prstGeom prst="rect">
            <a:avLst/>
          </a:prstGeom>
          <a:noFill/>
        </p:spPr>
        <p:txBody>
          <a:bodyPr wrap="none" rtlCol="0">
            <a:spAutoFit/>
          </a:bodyPr>
          <a:lstStyle/>
          <a:p>
            <a:r>
              <a:rPr lang="ja-JP" altLang="en-US" dirty="0" smtClean="0"/>
              <a:t>変数</a:t>
            </a:r>
            <a:endParaRPr kumimoji="1" lang="ja-JP" altLang="en-US" dirty="0"/>
          </a:p>
        </p:txBody>
      </p:sp>
      <p:sp>
        <p:nvSpPr>
          <p:cNvPr id="66" name="正方形/長方形 65"/>
          <p:cNvSpPr/>
          <p:nvPr/>
        </p:nvSpPr>
        <p:spPr>
          <a:xfrm>
            <a:off x="3083071" y="812177"/>
            <a:ext cx="850513" cy="8073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3864908" y="1137007"/>
            <a:ext cx="1511952" cy="369332"/>
          </a:xfrm>
          <a:prstGeom prst="rect">
            <a:avLst/>
          </a:prstGeom>
          <a:noFill/>
        </p:spPr>
        <p:txBody>
          <a:bodyPr wrap="none" rtlCol="0">
            <a:spAutoFit/>
          </a:bodyPr>
          <a:lstStyle/>
          <a:p>
            <a:r>
              <a:rPr kumimoji="1" lang="ja-JP" altLang="en-US" dirty="0" smtClean="0"/>
              <a:t>コードブロック</a:t>
            </a:r>
            <a:endParaRPr kumimoji="1" lang="ja-JP" altLang="en-US" dirty="0"/>
          </a:p>
        </p:txBody>
      </p:sp>
      <p:sp>
        <p:nvSpPr>
          <p:cNvPr id="68" name="正方形/長方形 67"/>
          <p:cNvSpPr/>
          <p:nvPr/>
        </p:nvSpPr>
        <p:spPr>
          <a:xfrm>
            <a:off x="457200" y="774982"/>
            <a:ext cx="959675" cy="84163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1443851" y="1137007"/>
            <a:ext cx="877163" cy="369332"/>
          </a:xfrm>
          <a:prstGeom prst="rect">
            <a:avLst/>
          </a:prstGeom>
          <a:noFill/>
        </p:spPr>
        <p:txBody>
          <a:bodyPr wrap="none" rtlCol="0">
            <a:spAutoFit/>
          </a:bodyPr>
          <a:lstStyle/>
          <a:p>
            <a:r>
              <a:rPr kumimoji="1" lang="ja-JP" altLang="en-US" dirty="0" smtClean="0"/>
              <a:t>メソッド</a:t>
            </a:r>
            <a:endParaRPr kumimoji="1" lang="ja-JP" altLang="en-US" dirty="0"/>
          </a:p>
        </p:txBody>
      </p:sp>
      <p:sp>
        <p:nvSpPr>
          <p:cNvPr id="3" name="テキスト ボックス 2"/>
          <p:cNvSpPr txBox="1"/>
          <p:nvPr/>
        </p:nvSpPr>
        <p:spPr>
          <a:xfrm>
            <a:off x="4839847" y="2102503"/>
            <a:ext cx="1095172" cy="369332"/>
          </a:xfrm>
          <a:prstGeom prst="rect">
            <a:avLst/>
          </a:prstGeom>
          <a:noFill/>
        </p:spPr>
        <p:txBody>
          <a:bodyPr wrap="none" rtlCol="0">
            <a:spAutoFit/>
          </a:bodyPr>
          <a:lstStyle/>
          <a:p>
            <a:r>
              <a:rPr lang="en-US" altLang="ja-JP" dirty="0" smtClean="0"/>
              <a:t>BLOCK</a:t>
            </a:r>
            <a:r>
              <a:rPr kumimoji="1" lang="en-US" altLang="ja-JP" dirty="0" smtClean="0"/>
              <a:t>1</a:t>
            </a:r>
            <a:endParaRPr kumimoji="1" lang="ja-JP" altLang="en-US" dirty="0"/>
          </a:p>
        </p:txBody>
      </p:sp>
      <p:sp>
        <p:nvSpPr>
          <p:cNvPr id="38" name="テキスト ボックス 37"/>
          <p:cNvSpPr txBox="1"/>
          <p:nvPr/>
        </p:nvSpPr>
        <p:spPr>
          <a:xfrm>
            <a:off x="7510694" y="2102503"/>
            <a:ext cx="1095172" cy="369332"/>
          </a:xfrm>
          <a:prstGeom prst="rect">
            <a:avLst/>
          </a:prstGeom>
          <a:noFill/>
        </p:spPr>
        <p:txBody>
          <a:bodyPr wrap="none" rtlCol="0">
            <a:spAutoFit/>
          </a:bodyPr>
          <a:lstStyle/>
          <a:p>
            <a:r>
              <a:rPr kumimoji="1" lang="en-US" altLang="ja-JP" dirty="0" smtClean="0"/>
              <a:t>BLOCK2</a:t>
            </a:r>
            <a:endParaRPr kumimoji="1" lang="ja-JP" altLang="en-US" dirty="0"/>
          </a:p>
        </p:txBody>
      </p:sp>
      <p:sp>
        <p:nvSpPr>
          <p:cNvPr id="39" name="テキスト ボックス 38"/>
          <p:cNvSpPr txBox="1"/>
          <p:nvPr/>
        </p:nvSpPr>
        <p:spPr>
          <a:xfrm>
            <a:off x="7498662" y="5376307"/>
            <a:ext cx="1095172" cy="369332"/>
          </a:xfrm>
          <a:prstGeom prst="rect">
            <a:avLst/>
          </a:prstGeom>
          <a:noFill/>
        </p:spPr>
        <p:txBody>
          <a:bodyPr wrap="none" rtlCol="0">
            <a:spAutoFit/>
          </a:bodyPr>
          <a:lstStyle/>
          <a:p>
            <a:r>
              <a:rPr kumimoji="1" lang="en-US" altLang="ja-JP" dirty="0" smtClean="0"/>
              <a:t>BLOCK4</a:t>
            </a:r>
            <a:endParaRPr kumimoji="1" lang="ja-JP" altLang="en-US" dirty="0"/>
          </a:p>
        </p:txBody>
      </p:sp>
      <p:sp>
        <p:nvSpPr>
          <p:cNvPr id="40" name="テキスト ボックス 39"/>
          <p:cNvSpPr txBox="1"/>
          <p:nvPr/>
        </p:nvSpPr>
        <p:spPr>
          <a:xfrm>
            <a:off x="4840807" y="5377885"/>
            <a:ext cx="1095172" cy="369332"/>
          </a:xfrm>
          <a:prstGeom prst="rect">
            <a:avLst/>
          </a:prstGeom>
          <a:noFill/>
        </p:spPr>
        <p:txBody>
          <a:bodyPr wrap="none" rtlCol="0">
            <a:spAutoFit/>
          </a:bodyPr>
          <a:lstStyle/>
          <a:p>
            <a:r>
              <a:rPr kumimoji="1" lang="en-US" altLang="ja-JP" dirty="0" smtClean="0"/>
              <a:t>BLOCK3</a:t>
            </a:r>
            <a:endParaRPr kumimoji="1" lang="ja-JP" altLang="en-US" dirty="0"/>
          </a:p>
        </p:txBody>
      </p:sp>
    </p:spTree>
    <p:extLst>
      <p:ext uri="{BB962C8B-B14F-4D97-AF65-F5344CB8AC3E}">
        <p14:creationId xmlns:p14="http://schemas.microsoft.com/office/powerpoint/2010/main" val="4778929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80474" y="1321673"/>
            <a:ext cx="8654215" cy="2978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49275" y="103910"/>
            <a:ext cx="8042276" cy="812177"/>
          </a:xfrm>
        </p:spPr>
        <p:txBody>
          <a:bodyPr/>
          <a:lstStyle/>
          <a:p>
            <a:r>
              <a:rPr lang="ja-JP" altLang="en-US" dirty="0" smtClean="0"/>
              <a:t>メトリクス</a:t>
            </a:r>
            <a:r>
              <a:rPr lang="en-US" altLang="ja-JP" dirty="0" smtClean="0"/>
              <a:t>COB</a:t>
            </a:r>
            <a:r>
              <a:rPr lang="ja-JP" altLang="en-US" dirty="0" smtClean="0"/>
              <a:t>の値が高い例</a:t>
            </a:r>
            <a:endParaRPr lang="ja-JP" altLang="en-US" dirty="0"/>
          </a:p>
        </p:txBody>
      </p:sp>
      <p:sp>
        <p:nvSpPr>
          <p:cNvPr id="47" name="スライド番号プレースホルダ 46"/>
          <p:cNvSpPr>
            <a:spLocks noGrp="1"/>
          </p:cNvSpPr>
          <p:nvPr>
            <p:ph type="sldNum" sz="quarter" idx="12"/>
          </p:nvPr>
        </p:nvSpPr>
        <p:spPr>
          <a:xfrm>
            <a:off x="7597775" y="6201149"/>
            <a:ext cx="1150938" cy="288925"/>
          </a:xfrm>
        </p:spPr>
        <p:txBody>
          <a:bodyPr/>
          <a:lstStyle/>
          <a:p>
            <a:fld id="{63177B97-C38E-6B49-9829-0ADB86AF5D52}" type="slidenum">
              <a:rPr lang="ja-JP" altLang="en-US" smtClean="0"/>
              <a:pPr/>
              <a:t>18</a:t>
            </a:fld>
            <a:endParaRPr lang="ja-JP" altLang="en-US"/>
          </a:p>
        </p:txBody>
      </p:sp>
      <p:grpSp>
        <p:nvGrpSpPr>
          <p:cNvPr id="72" name="グループ化 71"/>
          <p:cNvGrpSpPr/>
          <p:nvPr/>
        </p:nvGrpSpPr>
        <p:grpSpPr>
          <a:xfrm>
            <a:off x="4681893" y="1838578"/>
            <a:ext cx="4152796" cy="4841393"/>
            <a:chOff x="4777142" y="2007893"/>
            <a:chExt cx="4152796" cy="4841393"/>
          </a:xfrm>
        </p:grpSpPr>
        <p:sp>
          <p:nvSpPr>
            <p:cNvPr id="42" name="テキスト ボックス 41"/>
            <p:cNvSpPr txBox="1"/>
            <p:nvPr/>
          </p:nvSpPr>
          <p:spPr>
            <a:xfrm>
              <a:off x="5693883" y="6387621"/>
              <a:ext cx="2540355" cy="461665"/>
            </a:xfrm>
            <a:prstGeom prst="rect">
              <a:avLst/>
            </a:prstGeom>
            <a:noFill/>
          </p:spPr>
          <p:txBody>
            <a:bodyPr wrap="square" rtlCol="0">
              <a:spAutoFit/>
            </a:bodyPr>
            <a:lstStyle/>
            <a:p>
              <a:r>
                <a:rPr lang="en-US" altLang="ja-JP" sz="2400" dirty="0" smtClean="0"/>
                <a:t>(b) COB = </a:t>
              </a:r>
              <a:r>
                <a:rPr lang="en-US" altLang="ja-JP" sz="2400" b="1" dirty="0" smtClean="0">
                  <a:solidFill>
                    <a:srgbClr val="FF0000"/>
                  </a:solidFill>
                </a:rPr>
                <a:t>0.66</a:t>
              </a:r>
              <a:endParaRPr lang="ja-JP" altLang="en-US" sz="2400" b="1" dirty="0">
                <a:solidFill>
                  <a:srgbClr val="FF0000"/>
                </a:solidFill>
              </a:endParaRPr>
            </a:p>
          </p:txBody>
        </p:sp>
        <p:grpSp>
          <p:nvGrpSpPr>
            <p:cNvPr id="71" name="グループ化 70"/>
            <p:cNvGrpSpPr/>
            <p:nvPr/>
          </p:nvGrpSpPr>
          <p:grpSpPr>
            <a:xfrm>
              <a:off x="4777142" y="2007893"/>
              <a:ext cx="4152796" cy="4195063"/>
              <a:chOff x="4777142" y="2007893"/>
              <a:chExt cx="4152796" cy="4195063"/>
            </a:xfrm>
          </p:grpSpPr>
          <p:sp>
            <p:nvSpPr>
              <p:cNvPr id="20" name="正方形/長方形 19"/>
              <p:cNvSpPr/>
              <p:nvPr/>
            </p:nvSpPr>
            <p:spPr>
              <a:xfrm>
                <a:off x="4777142" y="2007893"/>
                <a:ext cx="4152796" cy="419506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020280" y="2331978"/>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985069" y="2331978"/>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020280" y="4248709"/>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985069" y="4248709"/>
                <a:ext cx="1641140" cy="1593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5087592" y="3178541"/>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1</a:t>
                </a:r>
              </a:p>
              <a:p>
                <a:pPr algn="ctr"/>
                <a:endParaRPr kumimoji="1" lang="ja-JP" altLang="en-US" dirty="0"/>
              </a:p>
            </p:txBody>
          </p:sp>
          <p:sp>
            <p:nvSpPr>
              <p:cNvPr id="26" name="円/楕円 25"/>
              <p:cNvSpPr/>
              <p:nvPr/>
            </p:nvSpPr>
            <p:spPr>
              <a:xfrm>
                <a:off x="5858213" y="2484379"/>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2</a:t>
                </a:r>
              </a:p>
              <a:p>
                <a:pPr algn="ctr"/>
                <a:endParaRPr kumimoji="1" lang="ja-JP" altLang="en-US" dirty="0"/>
              </a:p>
            </p:txBody>
          </p:sp>
          <p:sp>
            <p:nvSpPr>
              <p:cNvPr id="27" name="円/楕円 26"/>
              <p:cNvSpPr/>
              <p:nvPr/>
            </p:nvSpPr>
            <p:spPr>
              <a:xfrm>
                <a:off x="7170589" y="2484379"/>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2</a:t>
                </a:r>
              </a:p>
              <a:p>
                <a:pPr algn="ctr"/>
                <a:endParaRPr kumimoji="1" lang="ja-JP" altLang="en-US" dirty="0"/>
              </a:p>
            </p:txBody>
          </p:sp>
          <p:sp>
            <p:nvSpPr>
              <p:cNvPr id="28" name="円/楕円 27"/>
              <p:cNvSpPr/>
              <p:nvPr/>
            </p:nvSpPr>
            <p:spPr>
              <a:xfrm>
                <a:off x="7855588" y="3178541"/>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1</a:t>
                </a:r>
              </a:p>
              <a:p>
                <a:pPr algn="ctr"/>
                <a:endParaRPr kumimoji="1" lang="ja-JP" altLang="en-US" dirty="0"/>
              </a:p>
            </p:txBody>
          </p:sp>
          <p:sp>
            <p:nvSpPr>
              <p:cNvPr id="29" name="円/楕円 28"/>
              <p:cNvSpPr/>
              <p:nvPr/>
            </p:nvSpPr>
            <p:spPr>
              <a:xfrm>
                <a:off x="5087592" y="4261200"/>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smtClean="0"/>
                  <a:t>v1</a:t>
                </a:r>
                <a:endParaRPr kumimoji="1" lang="en-US" altLang="ja-JP" dirty="0" smtClean="0"/>
              </a:p>
            </p:txBody>
          </p:sp>
          <p:sp>
            <p:nvSpPr>
              <p:cNvPr id="30" name="円/楕円 29"/>
              <p:cNvSpPr/>
              <p:nvPr/>
            </p:nvSpPr>
            <p:spPr>
              <a:xfrm>
                <a:off x="5858213" y="4950664"/>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3</a:t>
                </a:r>
              </a:p>
              <a:p>
                <a:pPr algn="ctr"/>
                <a:endParaRPr kumimoji="1" lang="ja-JP" altLang="en-US" dirty="0"/>
              </a:p>
            </p:txBody>
          </p:sp>
          <p:sp>
            <p:nvSpPr>
              <p:cNvPr id="32" name="円/楕円 31"/>
              <p:cNvSpPr/>
              <p:nvPr/>
            </p:nvSpPr>
            <p:spPr>
              <a:xfrm>
                <a:off x="7170590" y="4950664"/>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en-US" altLang="ja-JP" dirty="0" smtClean="0"/>
              </a:p>
              <a:p>
                <a:pPr algn="ctr"/>
                <a:r>
                  <a:rPr lang="en-US" altLang="ja-JP" dirty="0"/>
                  <a:t>v</a:t>
                </a:r>
                <a:r>
                  <a:rPr kumimoji="1" lang="en-US" altLang="ja-JP" dirty="0" smtClean="0"/>
                  <a:t>3</a:t>
                </a:r>
              </a:p>
              <a:p>
                <a:pPr algn="ctr"/>
                <a:endParaRPr kumimoji="1" lang="ja-JP" altLang="en-US" dirty="0"/>
              </a:p>
            </p:txBody>
          </p:sp>
          <p:cxnSp>
            <p:nvCxnSpPr>
              <p:cNvPr id="43" name="直線コネクタ 42"/>
              <p:cNvCxnSpPr/>
              <p:nvPr/>
            </p:nvCxnSpPr>
            <p:spPr>
              <a:xfrm>
                <a:off x="5858213" y="3538304"/>
                <a:ext cx="1997375"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4" name="直線コネクタ 43"/>
              <p:cNvCxnSpPr/>
              <p:nvPr/>
            </p:nvCxnSpPr>
            <p:spPr>
              <a:xfrm>
                <a:off x="5858213" y="4636154"/>
                <a:ext cx="1997375"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5" name="直線コネクタ 44"/>
              <p:cNvCxnSpPr/>
              <p:nvPr/>
            </p:nvCxnSpPr>
            <p:spPr>
              <a:xfrm>
                <a:off x="6628833" y="5305205"/>
                <a:ext cx="541754"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6" name="直線コネクタ 45"/>
              <p:cNvCxnSpPr/>
              <p:nvPr/>
            </p:nvCxnSpPr>
            <p:spPr>
              <a:xfrm>
                <a:off x="6628833" y="2829872"/>
                <a:ext cx="541754"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9" name="直線コネクタ 48"/>
              <p:cNvCxnSpPr/>
              <p:nvPr/>
            </p:nvCxnSpPr>
            <p:spPr>
              <a:xfrm rot="5400000">
                <a:off x="7970829" y="4165445"/>
                <a:ext cx="528406" cy="158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48" name="直線コネクタ 47"/>
              <p:cNvCxnSpPr>
                <a:stCxn id="25" idx="4"/>
                <a:endCxn id="29" idx="0"/>
              </p:cNvCxnSpPr>
              <p:nvPr/>
            </p:nvCxnSpPr>
            <p:spPr>
              <a:xfrm>
                <a:off x="5472903" y="3901242"/>
                <a:ext cx="0" cy="359958"/>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53" name="直線コネクタ 52"/>
              <p:cNvCxnSpPr>
                <a:stCxn id="25" idx="5"/>
                <a:endCxn id="31" idx="1"/>
              </p:cNvCxnSpPr>
              <p:nvPr/>
            </p:nvCxnSpPr>
            <p:spPr>
              <a:xfrm>
                <a:off x="5745358" y="3795405"/>
                <a:ext cx="2223085" cy="571632"/>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56" name="直線コネクタ 55"/>
              <p:cNvCxnSpPr>
                <a:stCxn id="29" idx="7"/>
                <a:endCxn id="28" idx="3"/>
              </p:cNvCxnSpPr>
              <p:nvPr/>
            </p:nvCxnSpPr>
            <p:spPr>
              <a:xfrm flipV="1">
                <a:off x="5745358" y="3795405"/>
                <a:ext cx="2223085" cy="571632"/>
              </a:xfrm>
              <a:prstGeom prst="line">
                <a:avLst/>
              </a:prstGeom>
              <a:ln w="317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31" name="円/楕円 30"/>
              <p:cNvSpPr/>
              <p:nvPr/>
            </p:nvSpPr>
            <p:spPr>
              <a:xfrm>
                <a:off x="7855588" y="4261200"/>
                <a:ext cx="770621" cy="722701"/>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a:t>v</a:t>
                </a:r>
                <a:r>
                  <a:rPr lang="en-US" altLang="ja-JP" dirty="0" smtClean="0"/>
                  <a:t>1</a:t>
                </a:r>
                <a:endParaRPr kumimoji="1" lang="en-US" altLang="ja-JP" dirty="0" smtClean="0"/>
              </a:p>
            </p:txBody>
          </p:sp>
        </p:grpSp>
      </p:grpSp>
      <p:grpSp>
        <p:nvGrpSpPr>
          <p:cNvPr id="37" name="図形グループ 36"/>
          <p:cNvGrpSpPr/>
          <p:nvPr/>
        </p:nvGrpSpPr>
        <p:grpSpPr>
          <a:xfrm>
            <a:off x="457200" y="1838578"/>
            <a:ext cx="3955550" cy="4395496"/>
            <a:chOff x="4636001" y="1790550"/>
            <a:chExt cx="3955550" cy="4395496"/>
          </a:xfrm>
        </p:grpSpPr>
        <p:sp>
          <p:nvSpPr>
            <p:cNvPr id="58" name="正方形/長方形 57"/>
            <p:cNvSpPr/>
            <p:nvPr/>
          </p:nvSpPr>
          <p:spPr>
            <a:xfrm>
              <a:off x="4636001" y="1790550"/>
              <a:ext cx="3955550" cy="4395496"/>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9" name="テキスト ボックス 58"/>
            <p:cNvSpPr txBox="1"/>
            <p:nvPr/>
          </p:nvSpPr>
          <p:spPr>
            <a:xfrm>
              <a:off x="4954499" y="1790550"/>
              <a:ext cx="3637052" cy="4247317"/>
            </a:xfrm>
            <a:prstGeom prst="rect">
              <a:avLst/>
            </a:prstGeom>
            <a:noFill/>
          </p:spPr>
          <p:txBody>
            <a:bodyPr wrap="square" rtlCol="0">
              <a:spAutoFit/>
            </a:bodyPr>
            <a:lstStyle/>
            <a:p>
              <a:r>
                <a:rPr lang="en-US" altLang="ja-JP" dirty="0" smtClean="0">
                  <a:latin typeface="Consolas" pitchFamily="49" charset="0"/>
                  <a:cs typeface="Consolas" pitchFamily="49" charset="0"/>
                </a:rPr>
                <a:t>void method() {</a:t>
              </a:r>
            </a:p>
            <a:p>
              <a:r>
                <a:rPr lang="en-US" altLang="ja-JP" dirty="0" smtClean="0">
                  <a:latin typeface="Consolas" pitchFamily="49" charset="0"/>
                  <a:cs typeface="Consolas" pitchFamily="49" charset="0"/>
                </a:rPr>
                <a:t>	</a:t>
              </a:r>
              <a:r>
                <a:rPr lang="en-US" altLang="ja-JP" dirty="0" err="1" smtClean="0">
                  <a:latin typeface="Consolas" pitchFamily="49" charset="0"/>
                  <a:cs typeface="Consolas" pitchFamily="49" charset="0"/>
                </a:rPr>
                <a:t>int</a:t>
              </a:r>
              <a:r>
                <a:rPr lang="en-US" altLang="ja-JP" dirty="0" smtClean="0">
                  <a:latin typeface="Consolas" pitchFamily="49" charset="0"/>
                  <a:cs typeface="Consolas" pitchFamily="49" charset="0"/>
                </a:rPr>
                <a:t> v1, v2, v3;</a:t>
              </a:r>
            </a:p>
            <a:p>
              <a:r>
                <a:rPr lang="en-US" altLang="ja-JP" dirty="0" smtClean="0">
                  <a:latin typeface="Consolas" pitchFamily="49" charset="0"/>
                  <a:cs typeface="Consolas" pitchFamily="49" charset="0"/>
                </a:rPr>
                <a:t>	BLOCK1 {</a:t>
              </a:r>
            </a:p>
            <a:p>
              <a:r>
                <a:rPr lang="en-US" altLang="ja-JP" dirty="0" smtClean="0">
                  <a:latin typeface="Consolas" pitchFamily="49" charset="0"/>
                  <a:cs typeface="Consolas" pitchFamily="49" charset="0"/>
                </a:rPr>
                <a:t>		v1 = v1 + v2;</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BLOCK2 {</a:t>
              </a:r>
            </a:p>
            <a:p>
              <a:r>
                <a:rPr lang="en-US" altLang="ja-JP" dirty="0" smtClean="0">
                  <a:latin typeface="Consolas" pitchFamily="49" charset="0"/>
                  <a:cs typeface="Consolas" pitchFamily="49" charset="0"/>
                </a:rPr>
                <a:t>		v2 = v1++;</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BLOCK3 {</a:t>
              </a:r>
            </a:p>
            <a:p>
              <a:r>
                <a:rPr lang="en-US" altLang="ja-JP" dirty="0" smtClean="0">
                  <a:latin typeface="Consolas" pitchFamily="49" charset="0"/>
                  <a:cs typeface="Consolas" pitchFamily="49" charset="0"/>
                </a:rPr>
                <a:t>		v3 = v3 * </a:t>
              </a:r>
              <a:r>
                <a:rPr lang="en-US" altLang="ja-JP" b="1" dirty="0" smtClean="0">
                  <a:solidFill>
                    <a:srgbClr val="FF0000"/>
                  </a:solidFill>
                  <a:latin typeface="Consolas" pitchFamily="49" charset="0"/>
                  <a:cs typeface="Consolas" pitchFamily="49" charset="0"/>
                </a:rPr>
                <a:t>v1</a:t>
              </a:r>
              <a:r>
                <a:rPr lang="en-US" altLang="ja-JP" dirty="0" smtClean="0">
                  <a:latin typeface="Consolas" pitchFamily="49" charset="0"/>
                  <a:cs typeface="Consolas" pitchFamily="49" charset="0"/>
                </a:rPr>
                <a:t>;</a:t>
              </a:r>
            </a:p>
            <a:p>
              <a:r>
                <a:rPr lang="en-US" altLang="ja-JP" dirty="0" smtClean="0">
                  <a:latin typeface="Consolas" pitchFamily="49" charset="0"/>
                  <a:cs typeface="Consolas" pitchFamily="49" charset="0"/>
                </a:rPr>
                <a:t>	}</a:t>
              </a:r>
            </a:p>
            <a:p>
              <a:r>
                <a:rPr lang="en-US" altLang="ja-JP" dirty="0" smtClean="0">
                  <a:latin typeface="Consolas" pitchFamily="49" charset="0"/>
                  <a:cs typeface="Consolas" pitchFamily="49" charset="0"/>
                </a:rPr>
                <a:t>  	BLOCK4 {</a:t>
              </a:r>
            </a:p>
            <a:p>
              <a:r>
                <a:rPr lang="en-US" altLang="ja-JP" dirty="0" smtClean="0">
                  <a:latin typeface="Consolas" pitchFamily="49" charset="0"/>
                  <a:cs typeface="Consolas" pitchFamily="49" charset="0"/>
                </a:rPr>
                <a:t>		</a:t>
              </a:r>
              <a:r>
                <a:rPr lang="en-US" altLang="ja-JP" b="1" dirty="0" smtClean="0">
                  <a:solidFill>
                    <a:srgbClr val="FF0000"/>
                  </a:solidFill>
                  <a:latin typeface="Consolas" pitchFamily="49" charset="0"/>
                  <a:cs typeface="Consolas" pitchFamily="49" charset="0"/>
                </a:rPr>
                <a:t>v1</a:t>
              </a:r>
              <a:r>
                <a:rPr lang="en-US" altLang="ja-JP" dirty="0" smtClean="0">
                  <a:latin typeface="Consolas" pitchFamily="49" charset="0"/>
                  <a:cs typeface="Consolas" pitchFamily="49" charset="0"/>
                </a:rPr>
                <a:t> = v3 + 1;</a:t>
              </a:r>
            </a:p>
            <a:p>
              <a:r>
                <a:rPr lang="en-US" altLang="ja-JP" dirty="0" smtClean="0">
                  <a:latin typeface="Consolas" pitchFamily="49" charset="0"/>
                  <a:cs typeface="Consolas" pitchFamily="49" charset="0"/>
                </a:rPr>
                <a:t>	}</a:t>
              </a:r>
            </a:p>
            <a:p>
              <a:r>
                <a:rPr kumimoji="1" lang="en-US" altLang="ja-JP" dirty="0" smtClean="0">
                  <a:latin typeface="Consolas" pitchFamily="49" charset="0"/>
                  <a:cs typeface="Consolas" pitchFamily="49" charset="0"/>
                </a:rPr>
                <a:t>}</a:t>
              </a:r>
              <a:endParaRPr kumimoji="1" lang="ja-JP" altLang="en-US" dirty="0">
                <a:latin typeface="Consolas" pitchFamily="49" charset="0"/>
                <a:cs typeface="Consolas" pitchFamily="49" charset="0"/>
              </a:endParaRPr>
            </a:p>
          </p:txBody>
        </p:sp>
      </p:grpSp>
      <p:sp>
        <p:nvSpPr>
          <p:cNvPr id="64" name="円/楕円 63"/>
          <p:cNvSpPr/>
          <p:nvPr/>
        </p:nvSpPr>
        <p:spPr>
          <a:xfrm>
            <a:off x="5890798" y="812177"/>
            <a:ext cx="770622" cy="694162"/>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dirty="0"/>
              <a:t>v</a:t>
            </a:r>
            <a:r>
              <a:rPr lang="en-US" altLang="ja-JP" dirty="0" smtClean="0"/>
              <a:t>i</a:t>
            </a:r>
            <a:endParaRPr kumimoji="1" lang="en-US" altLang="ja-JP" dirty="0" smtClean="0"/>
          </a:p>
        </p:txBody>
      </p:sp>
      <p:sp>
        <p:nvSpPr>
          <p:cNvPr id="65" name="テキスト ボックス 64"/>
          <p:cNvSpPr txBox="1"/>
          <p:nvPr/>
        </p:nvSpPr>
        <p:spPr>
          <a:xfrm>
            <a:off x="6661420" y="1137007"/>
            <a:ext cx="646331" cy="369332"/>
          </a:xfrm>
          <a:prstGeom prst="rect">
            <a:avLst/>
          </a:prstGeom>
          <a:noFill/>
        </p:spPr>
        <p:txBody>
          <a:bodyPr wrap="none" rtlCol="0">
            <a:spAutoFit/>
          </a:bodyPr>
          <a:lstStyle/>
          <a:p>
            <a:r>
              <a:rPr lang="ja-JP" altLang="en-US" dirty="0" smtClean="0"/>
              <a:t>変数</a:t>
            </a:r>
            <a:endParaRPr kumimoji="1" lang="ja-JP" altLang="en-US" dirty="0"/>
          </a:p>
        </p:txBody>
      </p:sp>
      <p:sp>
        <p:nvSpPr>
          <p:cNvPr id="66" name="正方形/長方形 65"/>
          <p:cNvSpPr/>
          <p:nvPr/>
        </p:nvSpPr>
        <p:spPr>
          <a:xfrm>
            <a:off x="3083071" y="812177"/>
            <a:ext cx="850513" cy="8073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3864908" y="1137007"/>
            <a:ext cx="1511952" cy="369332"/>
          </a:xfrm>
          <a:prstGeom prst="rect">
            <a:avLst/>
          </a:prstGeom>
          <a:noFill/>
        </p:spPr>
        <p:txBody>
          <a:bodyPr wrap="none" rtlCol="0">
            <a:spAutoFit/>
          </a:bodyPr>
          <a:lstStyle/>
          <a:p>
            <a:r>
              <a:rPr kumimoji="1" lang="ja-JP" altLang="en-US" dirty="0" smtClean="0"/>
              <a:t>コードブロック</a:t>
            </a:r>
            <a:endParaRPr kumimoji="1" lang="ja-JP" altLang="en-US" dirty="0"/>
          </a:p>
        </p:txBody>
      </p:sp>
      <p:sp>
        <p:nvSpPr>
          <p:cNvPr id="68" name="正方形/長方形 67"/>
          <p:cNvSpPr/>
          <p:nvPr/>
        </p:nvSpPr>
        <p:spPr>
          <a:xfrm>
            <a:off x="457200" y="774982"/>
            <a:ext cx="959675" cy="841633"/>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1443851" y="1137007"/>
            <a:ext cx="877163" cy="369332"/>
          </a:xfrm>
          <a:prstGeom prst="rect">
            <a:avLst/>
          </a:prstGeom>
          <a:noFill/>
        </p:spPr>
        <p:txBody>
          <a:bodyPr wrap="none" rtlCol="0">
            <a:spAutoFit/>
          </a:bodyPr>
          <a:lstStyle/>
          <a:p>
            <a:r>
              <a:rPr kumimoji="1" lang="ja-JP" altLang="en-US" dirty="0" smtClean="0"/>
              <a:t>メソッド</a:t>
            </a:r>
            <a:endParaRPr kumimoji="1" lang="ja-JP" altLang="en-US" dirty="0"/>
          </a:p>
        </p:txBody>
      </p:sp>
      <p:sp>
        <p:nvSpPr>
          <p:cNvPr id="3" name="テキスト ボックス 2"/>
          <p:cNvSpPr txBox="1"/>
          <p:nvPr/>
        </p:nvSpPr>
        <p:spPr>
          <a:xfrm>
            <a:off x="4840807" y="2102503"/>
            <a:ext cx="1095172" cy="369332"/>
          </a:xfrm>
          <a:prstGeom prst="rect">
            <a:avLst/>
          </a:prstGeom>
          <a:noFill/>
        </p:spPr>
        <p:txBody>
          <a:bodyPr wrap="none" rtlCol="0">
            <a:spAutoFit/>
          </a:bodyPr>
          <a:lstStyle/>
          <a:p>
            <a:r>
              <a:rPr kumimoji="1" lang="en-US" altLang="ja-JP" dirty="0" smtClean="0"/>
              <a:t>BLOCK1</a:t>
            </a:r>
            <a:endParaRPr kumimoji="1" lang="ja-JP" altLang="en-US" dirty="0"/>
          </a:p>
        </p:txBody>
      </p:sp>
      <p:sp>
        <p:nvSpPr>
          <p:cNvPr id="38" name="テキスト ボックス 37"/>
          <p:cNvSpPr txBox="1"/>
          <p:nvPr/>
        </p:nvSpPr>
        <p:spPr>
          <a:xfrm>
            <a:off x="7510694" y="2102503"/>
            <a:ext cx="1095172" cy="369332"/>
          </a:xfrm>
          <a:prstGeom prst="rect">
            <a:avLst/>
          </a:prstGeom>
          <a:noFill/>
        </p:spPr>
        <p:txBody>
          <a:bodyPr wrap="none" rtlCol="0">
            <a:spAutoFit/>
          </a:bodyPr>
          <a:lstStyle/>
          <a:p>
            <a:r>
              <a:rPr kumimoji="1" lang="en-US" altLang="ja-JP" dirty="0" smtClean="0"/>
              <a:t>BLOCK2</a:t>
            </a:r>
            <a:endParaRPr kumimoji="1" lang="ja-JP" altLang="en-US" dirty="0"/>
          </a:p>
        </p:txBody>
      </p:sp>
      <p:sp>
        <p:nvSpPr>
          <p:cNvPr id="39" name="テキスト ボックス 38"/>
          <p:cNvSpPr txBox="1"/>
          <p:nvPr/>
        </p:nvSpPr>
        <p:spPr>
          <a:xfrm>
            <a:off x="7498662" y="5376307"/>
            <a:ext cx="1095172" cy="369332"/>
          </a:xfrm>
          <a:prstGeom prst="rect">
            <a:avLst/>
          </a:prstGeom>
          <a:noFill/>
        </p:spPr>
        <p:txBody>
          <a:bodyPr wrap="none" rtlCol="0">
            <a:spAutoFit/>
          </a:bodyPr>
          <a:lstStyle/>
          <a:p>
            <a:r>
              <a:rPr kumimoji="1" lang="en-US" altLang="ja-JP" dirty="0" smtClean="0"/>
              <a:t>BLOCK4</a:t>
            </a:r>
            <a:endParaRPr kumimoji="1" lang="ja-JP" altLang="en-US" dirty="0"/>
          </a:p>
        </p:txBody>
      </p:sp>
      <p:sp>
        <p:nvSpPr>
          <p:cNvPr id="40" name="テキスト ボックス 39"/>
          <p:cNvSpPr txBox="1"/>
          <p:nvPr/>
        </p:nvSpPr>
        <p:spPr>
          <a:xfrm>
            <a:off x="4840807" y="5377885"/>
            <a:ext cx="1095172" cy="369332"/>
          </a:xfrm>
          <a:prstGeom prst="rect">
            <a:avLst/>
          </a:prstGeom>
          <a:noFill/>
        </p:spPr>
        <p:txBody>
          <a:bodyPr wrap="none" rtlCol="0">
            <a:spAutoFit/>
          </a:bodyPr>
          <a:lstStyle/>
          <a:p>
            <a:r>
              <a:rPr kumimoji="1" lang="en-US" altLang="ja-JP" dirty="0" smtClean="0"/>
              <a:t>BLOCK3</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本発表の概要</a:t>
            </a:r>
            <a:endParaRPr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a:t>ソフトウェア</a:t>
            </a:r>
            <a:r>
              <a:rPr lang="ja-JP" altLang="en-US" dirty="0" smtClean="0"/>
              <a:t>の保守を困難にする要因の</a:t>
            </a:r>
            <a:r>
              <a:rPr lang="en-US" altLang="ja-JP" dirty="0" smtClean="0"/>
              <a:t>1</a:t>
            </a:r>
            <a:r>
              <a:rPr lang="ja-JP" altLang="en-US" dirty="0" smtClean="0"/>
              <a:t>つとして，類似メソッドが指摘されている．</a:t>
            </a:r>
            <a:endParaRPr lang="en-US" altLang="ja-JP" dirty="0" smtClean="0"/>
          </a:p>
          <a:p>
            <a:pPr lvl="1"/>
            <a:r>
              <a:rPr lang="ja-JP" altLang="en-US" dirty="0" smtClean="0"/>
              <a:t>類似メソッドとは，互いに一致するコード片を含むメソッド対を指す．</a:t>
            </a:r>
            <a:endParaRPr lang="en-US" altLang="ja-JP" dirty="0" smtClean="0"/>
          </a:p>
          <a:p>
            <a:r>
              <a:rPr lang="ja-JP" altLang="en-US" dirty="0" smtClean="0"/>
              <a:t>既存研究では，類似メソッドの集約を支援している．</a:t>
            </a:r>
            <a:endParaRPr lang="en-US" altLang="ja-JP" dirty="0" smtClean="0"/>
          </a:p>
          <a:p>
            <a:pPr lvl="1"/>
            <a:r>
              <a:rPr lang="ja-JP" altLang="en-US" dirty="0" smtClean="0"/>
              <a:t>抽出するコード片の候補を提示する．</a:t>
            </a:r>
            <a:endParaRPr lang="en-US" altLang="ja-JP" dirty="0" smtClean="0"/>
          </a:p>
          <a:p>
            <a:pPr lvl="1"/>
            <a:r>
              <a:rPr lang="ja-JP" altLang="en-US" dirty="0" smtClean="0"/>
              <a:t>非常に多くの候補を提示する場合がある．</a:t>
            </a:r>
            <a:endParaRPr lang="en-US" altLang="ja-JP" dirty="0" smtClean="0"/>
          </a:p>
          <a:p>
            <a:r>
              <a:rPr lang="ja-JP" altLang="en-US" dirty="0" smtClean="0"/>
              <a:t>本研究では，候補の順位付け手法を提案し，有効性の確認を行った．</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a:t>
            </a:fld>
            <a:endParaRPr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提案手法の適用手順</a:t>
            </a:r>
            <a:endParaRPr lang="ja-JP" altLang="en-US" dirty="0"/>
          </a:p>
        </p:txBody>
      </p:sp>
      <p:sp>
        <p:nvSpPr>
          <p:cNvPr id="3" name="コンテンツ プレースホルダ 2"/>
          <p:cNvSpPr>
            <a:spLocks noGrp="1"/>
          </p:cNvSpPr>
          <p:nvPr>
            <p:ph idx="1"/>
          </p:nvPr>
        </p:nvSpPr>
        <p:spPr>
          <a:xfrm>
            <a:off x="256030" y="1600200"/>
            <a:ext cx="8686801" cy="4525963"/>
          </a:xfrm>
        </p:spPr>
        <p:txBody>
          <a:bodyPr/>
          <a:lstStyle/>
          <a:p>
            <a:pPr marL="514350" indent="-514350">
              <a:buFont typeface="+mj-lt"/>
              <a:buAutoNum type="arabicPeriod"/>
            </a:pPr>
            <a:r>
              <a:rPr lang="ja-JP" altLang="en-US" sz="3150" dirty="0" smtClean="0"/>
              <a:t>政井らのツール</a:t>
            </a:r>
            <a:r>
              <a:rPr lang="ja-JP" altLang="en-US" sz="3150" dirty="0"/>
              <a:t>から</a:t>
            </a:r>
            <a:r>
              <a:rPr lang="ja-JP" altLang="en-US" sz="3150" dirty="0" smtClean="0"/>
              <a:t>抽出コード片の候補を</a:t>
            </a:r>
            <a:r>
              <a:rPr lang="ja-JP" altLang="en-US" sz="3150" dirty="0"/>
              <a:t>列挙</a:t>
            </a:r>
            <a:endParaRPr lang="en-US" altLang="ja-JP" sz="3150" dirty="0" smtClean="0"/>
          </a:p>
          <a:p>
            <a:pPr marL="514350" indent="-514350">
              <a:buFont typeface="+mj-lt"/>
              <a:buAutoNum type="arabicPeriod"/>
            </a:pPr>
            <a:r>
              <a:rPr lang="ja-JP" altLang="en-US" dirty="0" smtClean="0"/>
              <a:t>コード片の抽出範囲に</a:t>
            </a:r>
            <a:r>
              <a:rPr lang="ja-JP" altLang="en-US" dirty="0"/>
              <a:t>基づく</a:t>
            </a:r>
            <a:r>
              <a:rPr lang="ja-JP" altLang="en-US" dirty="0" smtClean="0"/>
              <a:t>フィルタリング</a:t>
            </a:r>
            <a:endParaRPr lang="en-US" altLang="ja-JP" dirty="0" smtClean="0"/>
          </a:p>
          <a:p>
            <a:pPr lvl="1"/>
            <a:r>
              <a:rPr lang="ja-JP" altLang="en-US" dirty="0" smtClean="0"/>
              <a:t>抽出元メソッドに対して抽出範囲が広い場合は，</a:t>
            </a:r>
            <a:r>
              <a:rPr lang="en-US" altLang="ja-JP" dirty="0" smtClean="0"/>
              <a:t/>
            </a:r>
            <a:br>
              <a:rPr lang="en-US" altLang="ja-JP" dirty="0" smtClean="0"/>
            </a:br>
            <a:r>
              <a:rPr lang="ja-JP" altLang="en-US" dirty="0" smtClean="0"/>
              <a:t>候補から除く</a:t>
            </a:r>
            <a:endParaRPr lang="en-US" altLang="ja-JP" dirty="0" smtClean="0"/>
          </a:p>
          <a:p>
            <a:pPr lvl="2"/>
            <a:r>
              <a:rPr lang="ja-JP" altLang="en-US" dirty="0" smtClean="0"/>
              <a:t>抽出後</a:t>
            </a:r>
            <a:r>
              <a:rPr lang="ja-JP" altLang="en-US" dirty="0"/>
              <a:t>のメソッドが類似メソッドになるため</a:t>
            </a:r>
            <a:endParaRPr lang="en-US" altLang="ja-JP" dirty="0" smtClean="0"/>
          </a:p>
          <a:p>
            <a:pPr marL="514350" indent="-514350">
              <a:buFont typeface="+mj-lt"/>
              <a:buAutoNum type="arabicPeriod"/>
            </a:pPr>
            <a:r>
              <a:rPr lang="ja-JP" altLang="en-US" dirty="0" smtClean="0"/>
              <a:t>メトリクス</a:t>
            </a:r>
            <a:r>
              <a:rPr lang="en-US" altLang="ja-JP" dirty="0" smtClean="0"/>
              <a:t>COB</a:t>
            </a:r>
            <a:r>
              <a:rPr lang="ja-JP" altLang="en-US" dirty="0" smtClean="0"/>
              <a:t>の大きさに基づいて順位付け</a:t>
            </a:r>
            <a:endParaRPr lang="en-US" altLang="ja-JP" dirty="0" smtClean="0"/>
          </a:p>
          <a:p>
            <a:pPr lvl="1"/>
            <a:r>
              <a:rPr lang="ja-JP" altLang="en-US" dirty="0" smtClean="0"/>
              <a:t>値が大きいものを上位に</a:t>
            </a:r>
            <a:endParaRPr lang="en-US" altLang="ja-JP" dirty="0" smtClean="0"/>
          </a:p>
          <a:p>
            <a:pPr lvl="2"/>
            <a:r>
              <a:rPr lang="ja-JP" altLang="en-US" dirty="0"/>
              <a:t>すべての</a:t>
            </a:r>
            <a:r>
              <a:rPr lang="ja-JP" altLang="en-US" dirty="0" smtClean="0"/>
              <a:t>抽出コード片がブロック</a:t>
            </a:r>
            <a:r>
              <a:rPr lang="en-US" altLang="ja-JP" dirty="0" smtClean="0"/>
              <a:t>1</a:t>
            </a:r>
            <a:r>
              <a:rPr lang="ja-JP" altLang="en-US" dirty="0" smtClean="0"/>
              <a:t>つのみの場合は除外</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19</a:t>
            </a:fld>
            <a:endParaRPr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適用実験</a:t>
            </a:r>
            <a:endParaRPr lang="ja-JP" altLang="en-US" dirty="0"/>
          </a:p>
        </p:txBody>
      </p:sp>
      <p:sp>
        <p:nvSpPr>
          <p:cNvPr id="3" name="コンテンツ プレースホルダ 2"/>
          <p:cNvSpPr>
            <a:spLocks noGrp="1"/>
          </p:cNvSpPr>
          <p:nvPr>
            <p:ph idx="1"/>
          </p:nvPr>
        </p:nvSpPr>
        <p:spPr>
          <a:xfrm>
            <a:off x="549274" y="1600201"/>
            <a:ext cx="8183759" cy="4343400"/>
          </a:xfrm>
        </p:spPr>
        <p:txBody>
          <a:bodyPr>
            <a:normAutofit/>
          </a:bodyPr>
          <a:lstStyle/>
          <a:p>
            <a:r>
              <a:rPr lang="ja-JP" altLang="en-US" dirty="0" smtClean="0"/>
              <a:t>実験目的</a:t>
            </a:r>
            <a:r>
              <a:rPr lang="en-US" altLang="ja-JP" dirty="0" smtClean="0"/>
              <a:t>: </a:t>
            </a:r>
            <a:r>
              <a:rPr lang="ja-JP" altLang="en-US" dirty="0" smtClean="0"/>
              <a:t>本手法を用いた</a:t>
            </a:r>
            <a:r>
              <a:rPr lang="ja-JP" altLang="en-US" dirty="0"/>
              <a:t>結果</a:t>
            </a:r>
            <a:r>
              <a:rPr lang="ja-JP" altLang="en-US" dirty="0" smtClean="0"/>
              <a:t>の上位</a:t>
            </a:r>
            <a:r>
              <a:rPr lang="en-US" altLang="ja-JP" dirty="0" smtClean="0"/>
              <a:t>10</a:t>
            </a:r>
            <a:r>
              <a:rPr lang="ja-JP" altLang="en-US" dirty="0" smtClean="0"/>
              <a:t>件に，優れた候補があるかどうかを調査する．</a:t>
            </a:r>
            <a:endParaRPr lang="en-US" altLang="ja-JP" dirty="0" smtClean="0"/>
          </a:p>
          <a:p>
            <a:pPr lvl="1"/>
            <a:r>
              <a:rPr lang="ja-JP" altLang="en-US" dirty="0" smtClean="0"/>
              <a:t>研究目的</a:t>
            </a:r>
            <a:r>
              <a:rPr lang="en-US" altLang="ja-JP" dirty="0" smtClean="0"/>
              <a:t>: </a:t>
            </a:r>
            <a:r>
              <a:rPr lang="ja-JP" altLang="en-US" dirty="0" smtClean="0"/>
              <a:t>優れた</a:t>
            </a:r>
            <a:r>
              <a:rPr lang="ja-JP" altLang="en-US" dirty="0"/>
              <a:t>候補から利用者に提示</a:t>
            </a:r>
            <a:r>
              <a:rPr lang="ja-JP" altLang="en-US" dirty="0" smtClean="0"/>
              <a:t>する</a:t>
            </a:r>
            <a:endParaRPr lang="en-US" altLang="ja-JP" dirty="0" smtClean="0"/>
          </a:p>
          <a:p>
            <a:r>
              <a:rPr lang="ja-JP" altLang="en-US" dirty="0" smtClean="0"/>
              <a:t>被験者</a:t>
            </a:r>
            <a:r>
              <a:rPr lang="ja-JP" altLang="en-US" dirty="0"/>
              <a:t>は学生</a:t>
            </a:r>
            <a:r>
              <a:rPr lang="en-US" altLang="ja-JP" dirty="0"/>
              <a:t>9</a:t>
            </a:r>
            <a:r>
              <a:rPr lang="ja-JP" altLang="en-US" dirty="0" smtClean="0"/>
              <a:t>人</a:t>
            </a:r>
            <a:endParaRPr lang="en-US" altLang="ja-JP" dirty="0" smtClean="0"/>
          </a:p>
          <a:p>
            <a:pPr lvl="1"/>
            <a:r>
              <a:rPr lang="ja-JP" altLang="en-US" dirty="0" smtClean="0"/>
              <a:t>基礎工学部情報科学科</a:t>
            </a:r>
            <a:r>
              <a:rPr lang="en-US" altLang="ja-JP" dirty="0" smtClean="0"/>
              <a:t>B4: 1</a:t>
            </a:r>
            <a:r>
              <a:rPr lang="ja-JP" altLang="en-US" dirty="0" smtClean="0"/>
              <a:t>人</a:t>
            </a:r>
            <a:endParaRPr lang="en-US" altLang="ja-JP" dirty="0" smtClean="0"/>
          </a:p>
          <a:p>
            <a:pPr lvl="1"/>
            <a:r>
              <a:rPr lang="ja-JP" altLang="en-US" dirty="0" smtClean="0"/>
              <a:t>コンピュータサイエンス専攻</a:t>
            </a:r>
            <a:r>
              <a:rPr lang="en-US" altLang="ja-JP" dirty="0" smtClean="0"/>
              <a:t>M1: 1</a:t>
            </a:r>
            <a:r>
              <a:rPr lang="ja-JP" altLang="en-US" dirty="0" smtClean="0"/>
              <a:t>人</a:t>
            </a:r>
            <a:endParaRPr lang="en-US" altLang="ja-JP" dirty="0" smtClean="0"/>
          </a:p>
          <a:p>
            <a:pPr lvl="1"/>
            <a:r>
              <a:rPr lang="ja-JP" altLang="en-US" dirty="0" smtClean="0"/>
              <a:t>コンピュータサイエンス専攻</a:t>
            </a:r>
            <a:r>
              <a:rPr lang="en-US" altLang="ja-JP" dirty="0" smtClean="0"/>
              <a:t>M2: 6</a:t>
            </a:r>
            <a:r>
              <a:rPr lang="ja-JP" altLang="en-US" dirty="0" smtClean="0"/>
              <a:t>人</a:t>
            </a:r>
            <a:endParaRPr lang="en-US" altLang="ja-JP" dirty="0" smtClean="0"/>
          </a:p>
          <a:p>
            <a:pPr lvl="1"/>
            <a:r>
              <a:rPr lang="ja-JP" altLang="en-US" dirty="0" smtClean="0"/>
              <a:t>コンピュータサイエンス専攻研究生</a:t>
            </a:r>
            <a:r>
              <a:rPr lang="en-US" altLang="ja-JP" dirty="0" smtClean="0"/>
              <a:t>: 1</a:t>
            </a:r>
            <a:r>
              <a:rPr lang="ja-JP" altLang="en-US" dirty="0" smtClean="0"/>
              <a:t>人</a:t>
            </a:r>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20</a:t>
            </a:fld>
            <a:endParaRPr lang="ja-JP" altLang="en-US"/>
          </a:p>
        </p:txBody>
      </p:sp>
    </p:spTree>
    <p:extLst>
      <p:ext uri="{BB962C8B-B14F-4D97-AF65-F5344CB8AC3E}">
        <p14:creationId xmlns:p14="http://schemas.microsoft.com/office/powerpoint/2010/main" val="10981963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実験対象</a:t>
            </a:r>
            <a:endParaRPr lang="ja-JP" altLang="en-US" dirty="0"/>
          </a:p>
        </p:txBody>
      </p:sp>
      <p:sp>
        <p:nvSpPr>
          <p:cNvPr id="3" name="コンテンツ プレースホルダ 2"/>
          <p:cNvSpPr>
            <a:spLocks noGrp="1"/>
          </p:cNvSpPr>
          <p:nvPr>
            <p:ph idx="1"/>
          </p:nvPr>
        </p:nvSpPr>
        <p:spPr>
          <a:xfrm>
            <a:off x="549274" y="1600201"/>
            <a:ext cx="8330031" cy="4343400"/>
          </a:xfrm>
        </p:spPr>
        <p:txBody>
          <a:bodyPr>
            <a:normAutofit fontScale="85000" lnSpcReduction="20000"/>
          </a:bodyPr>
          <a:lstStyle/>
          <a:p>
            <a:r>
              <a:rPr lang="en-US" altLang="ja-JP" dirty="0" smtClean="0"/>
              <a:t>Ant</a:t>
            </a:r>
            <a:r>
              <a:rPr lang="ja-JP" altLang="en-US" dirty="0" smtClean="0"/>
              <a:t>プロジェクト </a:t>
            </a:r>
            <a:r>
              <a:rPr lang="en-US" altLang="ja-JP" dirty="0" smtClean="0"/>
              <a:t>(</a:t>
            </a:r>
            <a:r>
              <a:rPr lang="ja-JP" altLang="en-US" dirty="0" smtClean="0"/>
              <a:t>ファイル数</a:t>
            </a:r>
            <a:r>
              <a:rPr lang="en-US" altLang="ja-JP" dirty="0" smtClean="0"/>
              <a:t>: 789)</a:t>
            </a:r>
          </a:p>
          <a:p>
            <a:pPr lvl="1"/>
            <a:r>
              <a:rPr lang="en-US" altLang="ja-JP" dirty="0" smtClean="0"/>
              <a:t>Arc</a:t>
            </a:r>
            <a:r>
              <a:rPr lang="ja-JP" altLang="en-US" dirty="0" smtClean="0"/>
              <a:t>クラス</a:t>
            </a:r>
            <a:r>
              <a:rPr lang="en-US" altLang="ja-JP" dirty="0" smtClean="0"/>
              <a:t> </a:t>
            </a:r>
            <a:r>
              <a:rPr lang="en-US" altLang="ja-JP" dirty="0" err="1" smtClean="0"/>
              <a:t>executeDrawOperation</a:t>
            </a:r>
            <a:r>
              <a:rPr lang="en-US" altLang="ja-JP" dirty="0" smtClean="0"/>
              <a:t>()</a:t>
            </a:r>
            <a:r>
              <a:rPr lang="ja-JP" altLang="en-US" dirty="0"/>
              <a:t> ･･</a:t>
            </a:r>
            <a:r>
              <a:rPr lang="ja-JP" altLang="en-US" dirty="0" smtClean="0"/>
              <a:t>･ </a:t>
            </a:r>
            <a:r>
              <a:rPr lang="en-US" altLang="ja-JP" dirty="0" smtClean="0"/>
              <a:t>35</a:t>
            </a:r>
            <a:r>
              <a:rPr lang="ja-JP" altLang="en-US" dirty="0" smtClean="0"/>
              <a:t>行</a:t>
            </a:r>
            <a:endParaRPr lang="en-US" altLang="ja-JP" dirty="0" smtClean="0"/>
          </a:p>
          <a:p>
            <a:pPr lvl="1"/>
            <a:r>
              <a:rPr lang="en-US" altLang="ja-JP" dirty="0" smtClean="0"/>
              <a:t>Ellipse</a:t>
            </a:r>
            <a:r>
              <a:rPr lang="ja-JP" altLang="en-US" dirty="0" smtClean="0"/>
              <a:t>クラス</a:t>
            </a:r>
            <a:r>
              <a:rPr lang="en-US" altLang="ja-JP" dirty="0" smtClean="0"/>
              <a:t> </a:t>
            </a:r>
            <a:r>
              <a:rPr lang="en-US" altLang="ja-JP" dirty="0" err="1" smtClean="0"/>
              <a:t>executeDrawOperation</a:t>
            </a:r>
            <a:r>
              <a:rPr lang="en-US" altLang="ja-JP" dirty="0" smtClean="0"/>
              <a:t>() </a:t>
            </a:r>
            <a:r>
              <a:rPr lang="ja-JP" altLang="en-US" dirty="0" smtClean="0"/>
              <a:t>･･･ </a:t>
            </a:r>
            <a:r>
              <a:rPr lang="en-US" altLang="ja-JP" dirty="0" smtClean="0"/>
              <a:t>32</a:t>
            </a:r>
            <a:r>
              <a:rPr lang="ja-JP" altLang="en-US" dirty="0" smtClean="0"/>
              <a:t>行</a:t>
            </a:r>
            <a:endParaRPr lang="en-US" altLang="ja-JP" dirty="0" smtClean="0"/>
          </a:p>
          <a:p>
            <a:pPr lvl="1"/>
            <a:endParaRPr lang="en-US" altLang="ja-JP" dirty="0" smtClean="0"/>
          </a:p>
          <a:p>
            <a:r>
              <a:rPr lang="en-US" altLang="ja-JP" dirty="0" err="1" smtClean="0"/>
              <a:t>Azureus</a:t>
            </a:r>
            <a:r>
              <a:rPr lang="ja-JP" altLang="en-US" dirty="0" smtClean="0"/>
              <a:t>プロジェクト </a:t>
            </a:r>
            <a:r>
              <a:rPr lang="en-US" altLang="ja-JP" dirty="0" smtClean="0"/>
              <a:t>(</a:t>
            </a:r>
            <a:r>
              <a:rPr lang="ja-JP" altLang="en-US" dirty="0" smtClean="0"/>
              <a:t>ファイル数</a:t>
            </a:r>
            <a:r>
              <a:rPr lang="en-US" altLang="ja-JP" dirty="0" smtClean="0"/>
              <a:t>: 2684)</a:t>
            </a:r>
          </a:p>
          <a:p>
            <a:pPr lvl="1"/>
            <a:r>
              <a:rPr lang="en-US" altLang="ja-JP" dirty="0" smtClean="0"/>
              <a:t>MD5</a:t>
            </a:r>
            <a:r>
              <a:rPr lang="ja-JP" altLang="en-US" dirty="0" smtClean="0"/>
              <a:t>クラス</a:t>
            </a:r>
            <a:r>
              <a:rPr lang="en-US" altLang="ja-JP" dirty="0" smtClean="0"/>
              <a:t> digest() </a:t>
            </a:r>
            <a:r>
              <a:rPr lang="ja-JP" altLang="en-US" dirty="0" smtClean="0"/>
              <a:t>･･･ </a:t>
            </a:r>
            <a:r>
              <a:rPr lang="en-US" altLang="ja-JP" dirty="0" smtClean="0"/>
              <a:t>34</a:t>
            </a:r>
            <a:r>
              <a:rPr lang="ja-JP" altLang="en-US" dirty="0" smtClean="0"/>
              <a:t>行</a:t>
            </a:r>
            <a:endParaRPr lang="en-US" altLang="ja-JP" dirty="0" smtClean="0"/>
          </a:p>
          <a:p>
            <a:pPr lvl="1"/>
            <a:r>
              <a:rPr lang="en-US" altLang="ja-JP" dirty="0" smtClean="0"/>
              <a:t>SHA1</a:t>
            </a:r>
            <a:r>
              <a:rPr lang="ja-JP" altLang="en-US" dirty="0" smtClean="0"/>
              <a:t>クラス</a:t>
            </a:r>
            <a:r>
              <a:rPr lang="en-US" altLang="ja-JP" dirty="0" smtClean="0"/>
              <a:t> digest() </a:t>
            </a:r>
            <a:r>
              <a:rPr lang="ja-JP" altLang="en-US" dirty="0" smtClean="0"/>
              <a:t>･･･ </a:t>
            </a:r>
            <a:r>
              <a:rPr lang="en-US" altLang="ja-JP" dirty="0" smtClean="0"/>
              <a:t>33</a:t>
            </a:r>
            <a:r>
              <a:rPr lang="ja-JP" altLang="en-US" dirty="0" smtClean="0"/>
              <a:t>行</a:t>
            </a:r>
            <a:endParaRPr lang="en-US" altLang="ja-JP" dirty="0" smtClean="0"/>
          </a:p>
          <a:p>
            <a:pPr lvl="1"/>
            <a:endParaRPr lang="en-US" altLang="ja-JP" dirty="0"/>
          </a:p>
          <a:p>
            <a:r>
              <a:rPr lang="en-US" altLang="ja-JP" dirty="0" err="1"/>
              <a:t>Antlr</a:t>
            </a:r>
            <a:r>
              <a:rPr lang="ja-JP" altLang="en-US" dirty="0"/>
              <a:t>プロジェクト </a:t>
            </a:r>
            <a:r>
              <a:rPr lang="en-US" altLang="ja-JP" dirty="0"/>
              <a:t>(</a:t>
            </a:r>
            <a:r>
              <a:rPr lang="ja-JP" altLang="en-US" dirty="0"/>
              <a:t>ファイル数</a:t>
            </a:r>
            <a:r>
              <a:rPr lang="en-US" altLang="ja-JP" dirty="0"/>
              <a:t>: 209)</a:t>
            </a:r>
          </a:p>
          <a:p>
            <a:pPr lvl="1"/>
            <a:r>
              <a:rPr lang="en-US" altLang="ja-JP" dirty="0" err="1"/>
              <a:t>CppCodeGenerator</a:t>
            </a:r>
            <a:r>
              <a:rPr lang="ja-JP" altLang="en-US" dirty="0"/>
              <a:t>クラス</a:t>
            </a:r>
            <a:r>
              <a:rPr lang="en-US" altLang="ja-JP" dirty="0"/>
              <a:t> </a:t>
            </a:r>
            <a:r>
              <a:rPr lang="en-US" altLang="ja-JP" dirty="0" err="1"/>
              <a:t>genErrorHandler</a:t>
            </a:r>
            <a:r>
              <a:rPr lang="en-US" altLang="ja-JP" dirty="0"/>
              <a:t>()</a:t>
            </a:r>
            <a:r>
              <a:rPr lang="ja-JP" altLang="en-US" dirty="0"/>
              <a:t> ･･･ </a:t>
            </a:r>
            <a:r>
              <a:rPr lang="en-US" altLang="ja-JP" dirty="0"/>
              <a:t>37</a:t>
            </a:r>
            <a:r>
              <a:rPr lang="ja-JP" altLang="en-US" dirty="0"/>
              <a:t>行</a:t>
            </a:r>
            <a:endParaRPr lang="en-US" altLang="ja-JP" dirty="0"/>
          </a:p>
          <a:p>
            <a:pPr lvl="1"/>
            <a:r>
              <a:rPr lang="en-US" altLang="ja-JP" dirty="0" err="1"/>
              <a:t>JavaCodeGenerator</a:t>
            </a:r>
            <a:r>
              <a:rPr lang="ja-JP" altLang="en-US" dirty="0"/>
              <a:t>クラス</a:t>
            </a:r>
            <a:r>
              <a:rPr lang="en-US" altLang="ja-JP" dirty="0"/>
              <a:t> </a:t>
            </a:r>
            <a:r>
              <a:rPr lang="en-US" altLang="ja-JP" dirty="0" err="1"/>
              <a:t>genErrorHandler</a:t>
            </a:r>
            <a:r>
              <a:rPr lang="en-US" altLang="ja-JP" dirty="0"/>
              <a:t>() </a:t>
            </a:r>
            <a:r>
              <a:rPr lang="ja-JP" altLang="en-US" dirty="0"/>
              <a:t>･･･ </a:t>
            </a:r>
            <a:r>
              <a:rPr lang="en-US" altLang="ja-JP" dirty="0"/>
              <a:t>34</a:t>
            </a:r>
            <a:r>
              <a:rPr lang="ja-JP" altLang="en-US" dirty="0" smtClean="0"/>
              <a:t>行</a:t>
            </a:r>
            <a:endParaRPr lang="en-US" altLang="ja-JP"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21</a:t>
            </a:fld>
            <a:endParaRPr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評価基準</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sz="2400" b="1" dirty="0" smtClean="0"/>
                  <a:t>被験者の選択率 </a:t>
                </a:r>
                <a:r>
                  <a:rPr lang="en-US" altLang="ja-JP" sz="2400" dirty="0" smtClean="0"/>
                  <a:t>= </a:t>
                </a:r>
                <a14:m>
                  <m:oMath xmlns:m="http://schemas.openxmlformats.org/officeDocument/2006/math">
                    <m:f>
                      <m:fPr>
                        <m:ctrlPr>
                          <a:rPr lang="en-US" altLang="ja-JP" sz="2800" i="1" smtClean="0">
                            <a:latin typeface="Cambria Math"/>
                          </a:rPr>
                        </m:ctrlPr>
                      </m:fPr>
                      <m:num>
                        <m:r>
                          <a:rPr lang="ja-JP" altLang="en-US" sz="2800" i="1">
                            <a:latin typeface="Cambria Math"/>
                          </a:rPr>
                          <m:t>候補</m:t>
                        </m:r>
                        <m:r>
                          <a:rPr lang="ja-JP" altLang="en-US" sz="2800" b="0" i="1" smtClean="0">
                            <a:latin typeface="Cambria Math"/>
                          </a:rPr>
                          <m:t>を</m:t>
                        </m:r>
                        <m:r>
                          <a:rPr lang="en-US" altLang="ja-JP" sz="2800" i="1">
                            <a:latin typeface="Cambria Math"/>
                          </a:rPr>
                          <m:t>1</m:t>
                        </m:r>
                        <m:r>
                          <a:rPr lang="ja-JP" altLang="en-US" sz="2800" i="1">
                            <a:latin typeface="Cambria Math"/>
                          </a:rPr>
                          <m:t>つ以上選択した</m:t>
                        </m:r>
                        <m:r>
                          <a:rPr lang="ja-JP" altLang="en-US" sz="2800" i="1" smtClean="0">
                            <a:latin typeface="Cambria Math"/>
                          </a:rPr>
                          <m:t>被験者</m:t>
                        </m:r>
                        <m:r>
                          <a:rPr lang="ja-JP" altLang="en-US" sz="2800" b="0" i="1" smtClean="0">
                            <a:latin typeface="Cambria Math"/>
                          </a:rPr>
                          <m:t>数</m:t>
                        </m:r>
                      </m:num>
                      <m:den>
                        <m:r>
                          <a:rPr lang="ja-JP" altLang="en-US" sz="2800" i="1">
                            <a:latin typeface="Cambria Math"/>
                          </a:rPr>
                          <m:t>被験者数</m:t>
                        </m:r>
                      </m:den>
                    </m:f>
                  </m:oMath>
                </a14:m>
                <a:endParaRPr lang="en-US" altLang="ja-JP" sz="2000" dirty="0" smtClean="0"/>
              </a:p>
              <a:p>
                <a:pPr lvl="1"/>
                <a:r>
                  <a:rPr lang="ja-JP" altLang="en-US" sz="2000" dirty="0" smtClean="0"/>
                  <a:t>被験者にとって有用な候補が存在するか確認するため</a:t>
                </a:r>
                <a:endParaRPr lang="en-US" altLang="ja-JP" sz="2000" dirty="0" smtClean="0"/>
              </a:p>
              <a:p>
                <a:pPr lvl="1"/>
                <a:endParaRPr lang="en-US" altLang="ja-JP" sz="2000" dirty="0" smtClean="0"/>
              </a:p>
              <a:p>
                <a:r>
                  <a:rPr lang="ja-JP" altLang="en-US" sz="2400" b="1" dirty="0"/>
                  <a:t>平均候補選択率 </a:t>
                </a:r>
                <a:r>
                  <a:rPr lang="en-US" altLang="ja-JP" sz="2400" dirty="0"/>
                  <a:t>= </a:t>
                </a:r>
                <a14:m>
                  <m:oMath xmlns:m="http://schemas.openxmlformats.org/officeDocument/2006/math">
                    <m:f>
                      <m:fPr>
                        <m:ctrlPr>
                          <a:rPr lang="en-US" altLang="ja-JP" sz="2800" i="1">
                            <a:latin typeface="Cambria Math"/>
                          </a:rPr>
                        </m:ctrlPr>
                      </m:fPr>
                      <m:num>
                        <m:nary>
                          <m:naryPr>
                            <m:chr m:val="∑"/>
                            <m:subHide m:val="on"/>
                            <m:supHide m:val="on"/>
                            <m:ctrlPr>
                              <a:rPr lang="en-US" altLang="ja-JP" sz="2800" i="1">
                                <a:latin typeface="Cambria Math"/>
                              </a:rPr>
                            </m:ctrlPr>
                          </m:naryPr>
                          <m:sub/>
                          <m:sup/>
                          <m:e>
                            <m:r>
                              <a:rPr lang="ja-JP" altLang="en-US" sz="2800" i="1">
                                <a:latin typeface="Cambria Math"/>
                              </a:rPr>
                              <m:t>被験者の候補選択率</m:t>
                            </m:r>
                          </m:e>
                        </m:nary>
                      </m:num>
                      <m:den>
                        <m:r>
                          <a:rPr lang="ja-JP" altLang="en-US" sz="2800" i="1">
                            <a:latin typeface="Cambria Math"/>
                          </a:rPr>
                          <m:t>被験者数</m:t>
                        </m:r>
                      </m:den>
                    </m:f>
                  </m:oMath>
                </a14:m>
                <a:endParaRPr lang="en-US" altLang="ja-JP" sz="2400" dirty="0"/>
              </a:p>
              <a:p>
                <a:pPr lvl="1"/>
                <a:r>
                  <a:rPr lang="ja-JP" altLang="en-US" sz="2000" dirty="0"/>
                  <a:t>被験者の候補選択率は，被験者が候補を選択した割合</a:t>
                </a:r>
                <a:endParaRPr lang="en-US" altLang="ja-JP" sz="2000" dirty="0"/>
              </a:p>
              <a:p>
                <a:pPr lvl="1"/>
                <a:r>
                  <a:rPr lang="ja-JP" altLang="en-US" sz="2000" dirty="0"/>
                  <a:t>候補中に優れた候補がどの程度含まれているかを確認するため</a:t>
                </a:r>
                <a:endParaRPr lang="en-US" altLang="ja-JP" sz="2000" dirty="0"/>
              </a:p>
              <a:p>
                <a:pPr lvl="1"/>
                <a:endParaRPr lang="en-US" altLang="ja-JP" sz="20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3"/>
                <a:stretch>
                  <a:fillRect l="-96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22</a:t>
            </a:fld>
            <a:endParaRPr lang="ja-JP" altLang="en-US"/>
          </a:p>
        </p:txBody>
      </p:sp>
    </p:spTree>
    <p:extLst>
      <p:ext uri="{BB962C8B-B14F-4D97-AF65-F5344CB8AC3E}">
        <p14:creationId xmlns:p14="http://schemas.microsoft.com/office/powerpoint/2010/main" val="4071949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実験結果と考察</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23</a:t>
            </a:fld>
            <a:endParaRPr lang="ja-JP" altLang="en-US"/>
          </a:p>
        </p:txBody>
      </p:sp>
      <p:sp>
        <p:nvSpPr>
          <p:cNvPr id="6" name="コンテンツ プレースホルダー 5"/>
          <p:cNvSpPr>
            <a:spLocks noGrp="1"/>
          </p:cNvSpPr>
          <p:nvPr>
            <p:ph idx="1"/>
          </p:nvPr>
        </p:nvSpPr>
        <p:spPr>
          <a:xfrm>
            <a:off x="457200" y="1467848"/>
            <a:ext cx="8229600" cy="4525963"/>
          </a:xfrm>
        </p:spPr>
        <p:txBody>
          <a:bodyPr/>
          <a:lstStyle/>
          <a:p>
            <a:endParaRPr kumimoji="1" lang="en-US" altLang="ja-JP" dirty="0" smtClean="0"/>
          </a:p>
          <a:p>
            <a:endParaRPr lang="en-US" altLang="ja-JP" dirty="0" smtClean="0"/>
          </a:p>
          <a:p>
            <a:pPr marL="0" indent="0">
              <a:buNone/>
            </a:pPr>
            <a:endParaRPr kumimoji="1" lang="en-US" altLang="ja-JP" dirty="0" smtClean="0"/>
          </a:p>
          <a:p>
            <a:r>
              <a:rPr lang="en-US" altLang="ja-JP" sz="2400" dirty="0" smtClean="0"/>
              <a:t>Ant</a:t>
            </a:r>
            <a:r>
              <a:rPr lang="ja-JP" altLang="en-US" sz="2400" dirty="0" err="1" smtClean="0"/>
              <a:t>，</a:t>
            </a:r>
            <a:r>
              <a:rPr lang="en-US" altLang="ja-JP" sz="2400" dirty="0" err="1" smtClean="0"/>
              <a:t>Azureus</a:t>
            </a:r>
            <a:r>
              <a:rPr lang="ja-JP" altLang="en-US" sz="2400" smtClean="0"/>
              <a:t>は，被験者</a:t>
            </a:r>
            <a:r>
              <a:rPr lang="ja-JP" altLang="en-US" sz="2400" dirty="0" smtClean="0"/>
              <a:t>の選択率が高いことより，被験者にとって有用な候補が上位にあることが分かる．</a:t>
            </a:r>
            <a:endParaRPr lang="en-US" altLang="ja-JP" sz="2400" dirty="0" smtClean="0"/>
          </a:p>
          <a:p>
            <a:pPr lvl="1"/>
            <a:r>
              <a:rPr lang="ja-JP" altLang="en-US" sz="2000" dirty="0" smtClean="0"/>
              <a:t>有効な支援を行うためには，被験者にとって有用な候補が</a:t>
            </a:r>
            <a:r>
              <a:rPr lang="en-US" altLang="ja-JP" sz="2000" dirty="0" smtClean="0"/>
              <a:t>1</a:t>
            </a:r>
            <a:r>
              <a:rPr lang="ja-JP" altLang="en-US" sz="2000" dirty="0" smtClean="0"/>
              <a:t>つ以上あることが求められる．</a:t>
            </a:r>
            <a:endParaRPr lang="en-US" altLang="ja-JP" sz="2000" dirty="0" smtClean="0"/>
          </a:p>
          <a:p>
            <a:pPr lvl="1"/>
            <a:r>
              <a:rPr lang="en-US" altLang="ja-JP" sz="2000" dirty="0" err="1" smtClean="0"/>
              <a:t>Antlr</a:t>
            </a:r>
            <a:r>
              <a:rPr lang="ja-JP" altLang="en-US" sz="2000" dirty="0"/>
              <a:t>に関しては，抽出範囲でのフィルタリングで優れた候補を除いているので</a:t>
            </a:r>
            <a:r>
              <a:rPr lang="ja-JP" altLang="en-US" sz="2000" dirty="0" smtClean="0"/>
              <a:t>，柔軟に閾値を決定する手法を考える必要がある．</a:t>
            </a:r>
            <a:endParaRPr lang="en-US" altLang="ja-JP" sz="1600" dirty="0"/>
          </a:p>
          <a:p>
            <a:r>
              <a:rPr lang="ja-JP" altLang="en-US" sz="2400" dirty="0"/>
              <a:t>平均候補選択率が低いことより</a:t>
            </a:r>
            <a:r>
              <a:rPr lang="ja-JP" altLang="en-US" sz="2400" dirty="0" smtClean="0"/>
              <a:t>，有用でない候補が多く含まれること</a:t>
            </a:r>
            <a:r>
              <a:rPr lang="ja-JP" altLang="en-US" sz="2400" dirty="0"/>
              <a:t>が分かる．</a:t>
            </a:r>
            <a:endParaRPr lang="en-US" altLang="ja-JP" sz="2400" dirty="0"/>
          </a:p>
          <a:p>
            <a:endParaRPr lang="en-US" altLang="ja-JP" sz="2400" dirty="0"/>
          </a:p>
        </p:txBody>
      </p:sp>
      <p:graphicFrame>
        <p:nvGraphicFramePr>
          <p:cNvPr id="7" name="コンテンツ プレースホルダー 4"/>
          <p:cNvGraphicFramePr>
            <a:graphicFrameLocks/>
          </p:cNvGraphicFramePr>
          <p:nvPr>
            <p:extLst>
              <p:ext uri="{D42A27DB-BD31-4B8C-83A1-F6EECF244321}">
                <p14:modId xmlns:p14="http://schemas.microsoft.com/office/powerpoint/2010/main" val="2956766596"/>
              </p:ext>
            </p:extLst>
          </p:nvPr>
        </p:nvGraphicFramePr>
        <p:xfrm>
          <a:off x="1425575" y="1600200"/>
          <a:ext cx="6172200" cy="1483360"/>
        </p:xfrm>
        <a:graphic>
          <a:graphicData uri="http://schemas.openxmlformats.org/drawingml/2006/table">
            <a:tbl>
              <a:tblPr firstRow="1" bandRow="1">
                <a:tableStyleId>{21E4AEA4-8DFA-4A89-87EB-49C32662AFE0}</a:tableStyleId>
              </a:tblPr>
              <a:tblGrid>
                <a:gridCol w="2057400"/>
                <a:gridCol w="2057400"/>
                <a:gridCol w="2057400"/>
              </a:tblGrid>
              <a:tr h="370840">
                <a:tc>
                  <a:txBody>
                    <a:bodyPr/>
                    <a:lstStyle/>
                    <a:p>
                      <a:endParaRPr kumimoji="1" lang="ja-JP" altLang="en-US" dirty="0"/>
                    </a:p>
                  </a:txBody>
                  <a:tcPr/>
                </a:tc>
                <a:tc>
                  <a:txBody>
                    <a:bodyPr/>
                    <a:lstStyle/>
                    <a:p>
                      <a:pPr algn="ctr"/>
                      <a:r>
                        <a:rPr kumimoji="1" lang="ja-JP" altLang="en-US" dirty="0" smtClean="0"/>
                        <a:t>被験者の選択率</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平均候補選択率</a:t>
                      </a:r>
                    </a:p>
                  </a:txBody>
                  <a:tcPr/>
                </a:tc>
              </a:tr>
              <a:tr h="370840">
                <a:tc>
                  <a:txBody>
                    <a:bodyPr/>
                    <a:lstStyle/>
                    <a:p>
                      <a:r>
                        <a:rPr kumimoji="1" lang="en-US" altLang="ja-JP" dirty="0" smtClean="0"/>
                        <a:t>Ant</a:t>
                      </a:r>
                      <a:endParaRPr kumimoji="1" lang="ja-JP" altLang="en-US" dirty="0"/>
                    </a:p>
                  </a:txBody>
                  <a:tcPr/>
                </a:tc>
                <a:tc>
                  <a:txBody>
                    <a:bodyPr/>
                    <a:lstStyle/>
                    <a:p>
                      <a:pPr algn="r"/>
                      <a:r>
                        <a:rPr kumimoji="1" lang="en-US" altLang="ja-JP" dirty="0" smtClean="0"/>
                        <a:t>0.89</a:t>
                      </a:r>
                      <a:endParaRPr kumimoji="1" lang="ja-JP" altLang="en-US" dirty="0"/>
                    </a:p>
                  </a:txBody>
                  <a:tcPr/>
                </a:tc>
                <a:tc>
                  <a:txBody>
                    <a:bodyPr/>
                    <a:lstStyle/>
                    <a:p>
                      <a:pPr algn="r"/>
                      <a:r>
                        <a:rPr kumimoji="1" lang="en-US" altLang="ja-JP" dirty="0" smtClean="0"/>
                        <a:t>0.16</a:t>
                      </a:r>
                      <a:endParaRPr kumimoji="1" lang="ja-JP" altLang="en-US" dirty="0"/>
                    </a:p>
                  </a:txBody>
                  <a:tcPr/>
                </a:tc>
              </a:tr>
              <a:tr h="370840">
                <a:tc>
                  <a:txBody>
                    <a:bodyPr/>
                    <a:lstStyle/>
                    <a:p>
                      <a:r>
                        <a:rPr kumimoji="1" lang="en-US" altLang="ja-JP" dirty="0" err="1" smtClean="0"/>
                        <a:t>Azureus</a:t>
                      </a:r>
                      <a:endParaRPr kumimoji="1" lang="en-US" altLang="ja-JP" dirty="0" smtClean="0"/>
                    </a:p>
                  </a:txBody>
                  <a:tcPr/>
                </a:tc>
                <a:tc>
                  <a:txBody>
                    <a:bodyPr/>
                    <a:lstStyle/>
                    <a:p>
                      <a:pPr algn="r"/>
                      <a:r>
                        <a:rPr kumimoji="1" lang="en-US" altLang="ja-JP" dirty="0" smtClean="0"/>
                        <a:t>1.00</a:t>
                      </a:r>
                      <a:endParaRPr kumimoji="1" lang="ja-JP" altLang="en-US" dirty="0"/>
                    </a:p>
                  </a:txBody>
                  <a:tcPr/>
                </a:tc>
                <a:tc>
                  <a:txBody>
                    <a:bodyPr/>
                    <a:lstStyle/>
                    <a:p>
                      <a:pPr algn="r"/>
                      <a:r>
                        <a:rPr kumimoji="1" lang="en-US" altLang="ja-JP" dirty="0" smtClean="0"/>
                        <a:t>0.21</a:t>
                      </a:r>
                      <a:endParaRPr kumimoji="1" lang="ja-JP" altLang="en-US" dirty="0"/>
                    </a:p>
                  </a:txBody>
                  <a:tcPr/>
                </a:tc>
              </a:tr>
              <a:tr h="370840">
                <a:tc>
                  <a:txBody>
                    <a:bodyPr/>
                    <a:lstStyle/>
                    <a:p>
                      <a:r>
                        <a:rPr kumimoji="1" lang="en-US" altLang="ja-JP" dirty="0" err="1" smtClean="0"/>
                        <a:t>Antlr</a:t>
                      </a:r>
                      <a:endParaRPr kumimoji="1" lang="ja-JP" altLang="en-US" dirty="0"/>
                    </a:p>
                  </a:txBody>
                  <a:tcPr/>
                </a:tc>
                <a:tc>
                  <a:txBody>
                    <a:bodyPr/>
                    <a:lstStyle/>
                    <a:p>
                      <a:pPr algn="r"/>
                      <a:r>
                        <a:rPr kumimoji="1" lang="en-US" altLang="ja-JP" dirty="0" smtClean="0"/>
                        <a:t>0.56</a:t>
                      </a:r>
                      <a:endParaRPr kumimoji="1" lang="ja-JP" altLang="en-US" dirty="0"/>
                    </a:p>
                  </a:txBody>
                  <a:tcPr/>
                </a:tc>
                <a:tc>
                  <a:txBody>
                    <a:bodyPr/>
                    <a:lstStyle/>
                    <a:p>
                      <a:pPr algn="r"/>
                      <a:r>
                        <a:rPr kumimoji="1" lang="en-US" altLang="ja-JP" dirty="0" smtClean="0"/>
                        <a:t>0.20</a:t>
                      </a:r>
                      <a:endParaRPr kumimoji="1" lang="ja-JP" altLang="en-US" dirty="0"/>
                    </a:p>
                  </a:txBody>
                  <a:tcPr/>
                </a:tc>
              </a:tr>
            </a:tbl>
          </a:graphicData>
        </a:graphic>
      </p:graphicFrame>
    </p:spTree>
    <p:extLst>
      <p:ext uri="{BB962C8B-B14F-4D97-AF65-F5344CB8AC3E}">
        <p14:creationId xmlns:p14="http://schemas.microsoft.com/office/powerpoint/2010/main" val="985661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ja-JP" altLang="en-US" dirty="0"/>
          </a:p>
        </p:txBody>
      </p:sp>
      <p:sp>
        <p:nvSpPr>
          <p:cNvPr id="3" name="コンテンツ プレースホルダ 2"/>
          <p:cNvSpPr>
            <a:spLocks noGrp="1"/>
          </p:cNvSpPr>
          <p:nvPr>
            <p:ph idx="1"/>
          </p:nvPr>
        </p:nvSpPr>
        <p:spPr/>
        <p:txBody>
          <a:bodyPr/>
          <a:lstStyle/>
          <a:p>
            <a:r>
              <a:rPr lang="ja-JP" altLang="en-US" dirty="0" smtClean="0"/>
              <a:t>まとめ</a:t>
            </a:r>
            <a:endParaRPr lang="en-US" altLang="ja-JP" dirty="0" smtClean="0"/>
          </a:p>
          <a:p>
            <a:pPr lvl="1"/>
            <a:r>
              <a:rPr lang="ja-JP" altLang="en-US" dirty="0" smtClean="0"/>
              <a:t>凝集度メトリクスを使用することで，類似メソッド集約の優れた候補を利用者に提示できる．</a:t>
            </a:r>
            <a:endParaRPr lang="en-US" altLang="ja-JP" dirty="0" smtClean="0"/>
          </a:p>
          <a:p>
            <a:r>
              <a:rPr lang="ja-JP" altLang="en-US" dirty="0" smtClean="0"/>
              <a:t>今後の課題</a:t>
            </a:r>
            <a:endParaRPr lang="en-US" altLang="ja-JP" dirty="0" smtClean="0"/>
          </a:p>
          <a:p>
            <a:pPr lvl="1"/>
            <a:r>
              <a:rPr lang="ja-JP" altLang="en-US" dirty="0" smtClean="0"/>
              <a:t>平均候補選択率を高める</a:t>
            </a:r>
            <a:endParaRPr lang="en-US" altLang="ja-JP" dirty="0" smtClean="0"/>
          </a:p>
          <a:p>
            <a:pPr lvl="2"/>
            <a:r>
              <a:rPr lang="ja-JP" altLang="en-US" dirty="0"/>
              <a:t>データ依存関係，制御依存関係を考慮</a:t>
            </a:r>
            <a:r>
              <a:rPr lang="ja-JP" altLang="en-US" dirty="0" smtClean="0"/>
              <a:t>する</a:t>
            </a:r>
            <a:endParaRPr lang="en-US" altLang="ja-JP" dirty="0" smtClean="0"/>
          </a:p>
          <a:p>
            <a:pPr lvl="1"/>
            <a:r>
              <a:rPr lang="ja-JP" altLang="en-US" dirty="0" smtClean="0"/>
              <a:t>ツールに本手法を組み込む</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24</a:t>
            </a:fld>
            <a:endParaRPr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25</a:t>
            </a:fld>
            <a:endParaRPr lang="ja-JP" altLang="en-US"/>
          </a:p>
        </p:txBody>
      </p:sp>
    </p:spTree>
    <p:extLst>
      <p:ext uri="{BB962C8B-B14F-4D97-AF65-F5344CB8AC3E}">
        <p14:creationId xmlns:p14="http://schemas.microsoft.com/office/powerpoint/2010/main" val="32123844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以降、質問回答用スライド</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26</a:t>
            </a:fld>
            <a:endParaRPr lang="ja-JP" altLang="en-US"/>
          </a:p>
        </p:txBody>
      </p:sp>
    </p:spTree>
    <p:extLst>
      <p:ext uri="{BB962C8B-B14F-4D97-AF65-F5344CB8AC3E}">
        <p14:creationId xmlns:p14="http://schemas.microsoft.com/office/powerpoint/2010/main" val="3227436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8371"/>
            <a:ext cx="9144000" cy="1143000"/>
          </a:xfrm>
        </p:spPr>
        <p:txBody>
          <a:bodyPr/>
          <a:lstStyle/>
          <a:p>
            <a:r>
              <a:rPr lang="ja-JP" altLang="en-US" dirty="0" smtClean="0"/>
              <a:t>メトリクス</a:t>
            </a:r>
            <a:r>
              <a:rPr lang="en-US" altLang="ja-JP" dirty="0" smtClean="0"/>
              <a:t>COB(Cohesion Of Blocks)</a:t>
            </a:r>
            <a:endParaRPr lang="ja-JP" altLang="en-US" dirty="0"/>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a:xfrm>
                <a:off x="457200" y="1824907"/>
                <a:ext cx="8229600" cy="4785491"/>
              </a:xfrm>
            </p:spPr>
            <p:txBody>
              <a:bodyPr>
                <a:normAutofit/>
              </a:bodyPr>
              <a:lstStyle/>
              <a:p>
                <a:r>
                  <a:rPr lang="ja-JP" altLang="en-US" dirty="0" smtClean="0"/>
                  <a:t>ブロック間の協調度合を表す</a:t>
                </a:r>
                <a:r>
                  <a:rPr lang="en-US" altLang="ja-JP" dirty="0" smtClean="0"/>
                  <a:t>	</a:t>
                </a:r>
              </a:p>
              <a:p>
                <a:pPr>
                  <a:buNone/>
                </a:pPr>
                <a:r>
                  <a:rPr lang="en-US" altLang="ja-JP" b="0" dirty="0" smtClean="0">
                    <a:solidFill>
                      <a:schemeClr val="tx1"/>
                    </a:solidFill>
                  </a:rPr>
                  <a:t>		</a:t>
                </a:r>
                <a14:m>
                  <m:oMath xmlns:m="http://schemas.openxmlformats.org/officeDocument/2006/math">
                    <m:r>
                      <a:rPr lang="en-US" altLang="ja-JP" sz="4000" b="0" i="1" smtClean="0">
                        <a:solidFill>
                          <a:schemeClr val="tx1"/>
                        </a:solidFill>
                        <a:latin typeface="Cambria Math"/>
                      </a:rPr>
                      <m:t>𝐶𝑂𝐵</m:t>
                    </m:r>
                    <m:r>
                      <a:rPr lang="en-US" altLang="ja-JP" sz="4000" b="0" i="1" smtClean="0">
                        <a:solidFill>
                          <a:schemeClr val="tx1"/>
                        </a:solidFill>
                        <a:latin typeface="Cambria Math"/>
                      </a:rPr>
                      <m:t>= </m:t>
                    </m:r>
                    <m:f>
                      <m:fPr>
                        <m:ctrlPr>
                          <a:rPr lang="en-US" altLang="ja-JP" sz="4000" b="0" i="1" smtClean="0">
                            <a:solidFill>
                              <a:schemeClr val="tx1"/>
                            </a:solidFill>
                            <a:latin typeface="Cambria Math"/>
                          </a:rPr>
                        </m:ctrlPr>
                      </m:fPr>
                      <m:num>
                        <m:r>
                          <a:rPr lang="en-US" altLang="ja-JP" sz="4000" b="0" i="1" smtClean="0">
                            <a:solidFill>
                              <a:schemeClr val="tx1"/>
                            </a:solidFill>
                            <a:latin typeface="Cambria Math"/>
                          </a:rPr>
                          <m:t>1</m:t>
                        </m:r>
                      </m:num>
                      <m:den>
                        <m:r>
                          <a:rPr lang="en-US" altLang="ja-JP" sz="4000" b="0" i="1" smtClean="0">
                            <a:solidFill>
                              <a:schemeClr val="tx1"/>
                            </a:solidFill>
                            <a:latin typeface="Cambria Math"/>
                          </a:rPr>
                          <m:t>𝑏</m:t>
                        </m:r>
                      </m:den>
                    </m:f>
                    <m:f>
                      <m:fPr>
                        <m:ctrlPr>
                          <a:rPr lang="en-US" altLang="ja-JP" sz="4000" b="0" i="1" smtClean="0">
                            <a:solidFill>
                              <a:schemeClr val="tx1"/>
                            </a:solidFill>
                            <a:latin typeface="Cambria Math"/>
                          </a:rPr>
                        </m:ctrlPr>
                      </m:fPr>
                      <m:num>
                        <m:r>
                          <a:rPr lang="en-US" altLang="ja-JP" sz="4000" b="0" i="1" smtClean="0">
                            <a:solidFill>
                              <a:schemeClr val="tx1"/>
                            </a:solidFill>
                            <a:latin typeface="Cambria Math"/>
                          </a:rPr>
                          <m:t>1</m:t>
                        </m:r>
                      </m:num>
                      <m:den>
                        <m:r>
                          <a:rPr lang="en-US" altLang="ja-JP" sz="4000" b="0" i="1" smtClean="0">
                            <a:solidFill>
                              <a:schemeClr val="tx1"/>
                            </a:solidFill>
                            <a:latin typeface="Cambria Math"/>
                          </a:rPr>
                          <m:t>𝑣</m:t>
                        </m:r>
                      </m:den>
                    </m:f>
                    <m:nary>
                      <m:naryPr>
                        <m:chr m:val="∑"/>
                        <m:ctrlPr>
                          <a:rPr lang="en-US" altLang="ja-JP" sz="4000" b="0" i="1" smtClean="0">
                            <a:solidFill>
                              <a:schemeClr val="tx1"/>
                            </a:solidFill>
                            <a:latin typeface="Cambria Math"/>
                          </a:rPr>
                        </m:ctrlPr>
                      </m:naryPr>
                      <m:sub>
                        <m:r>
                          <m:rPr>
                            <m:brk m:alnAt="23"/>
                          </m:rPr>
                          <a:rPr lang="en-US" altLang="ja-JP" sz="4000" b="0" i="1" smtClean="0">
                            <a:solidFill>
                              <a:schemeClr val="tx1"/>
                            </a:solidFill>
                            <a:latin typeface="Cambria Math"/>
                          </a:rPr>
                          <m:t>𝑗</m:t>
                        </m:r>
                      </m:sub>
                      <m:sup>
                        <m:r>
                          <a:rPr lang="en-US" altLang="ja-JP" sz="4000" b="0" i="1" smtClean="0">
                            <a:solidFill>
                              <a:schemeClr val="tx1"/>
                            </a:solidFill>
                            <a:latin typeface="Cambria Math"/>
                          </a:rPr>
                          <m:t>𝑣</m:t>
                        </m:r>
                      </m:sup>
                      <m:e>
                        <m:r>
                          <a:rPr lang="ja-JP" altLang="en-US" sz="4000" b="0" i="1" smtClean="0">
                            <a:solidFill>
                              <a:schemeClr val="tx1"/>
                            </a:solidFill>
                            <a:latin typeface="Cambria Math"/>
                          </a:rPr>
                          <m:t>𝜇</m:t>
                        </m:r>
                        <m:r>
                          <a:rPr lang="en-US" altLang="ja-JP" sz="4000" b="0" i="1" smtClean="0">
                            <a:solidFill>
                              <a:schemeClr val="tx1"/>
                            </a:solidFill>
                            <a:latin typeface="Cambria Math"/>
                          </a:rPr>
                          <m:t>(</m:t>
                        </m:r>
                        <m:sSub>
                          <m:sSubPr>
                            <m:ctrlPr>
                              <a:rPr lang="en-US" altLang="ja-JP" sz="4000" b="0" i="1" smtClean="0">
                                <a:solidFill>
                                  <a:schemeClr val="tx1"/>
                                </a:solidFill>
                                <a:latin typeface="Cambria Math"/>
                              </a:rPr>
                            </m:ctrlPr>
                          </m:sSubPr>
                          <m:e>
                            <m:r>
                              <a:rPr lang="en-US" altLang="ja-JP" sz="4000" b="0" i="1" smtClean="0">
                                <a:solidFill>
                                  <a:schemeClr val="tx1"/>
                                </a:solidFill>
                                <a:latin typeface="Cambria Math"/>
                              </a:rPr>
                              <m:t>𝑉</m:t>
                            </m:r>
                          </m:e>
                          <m:sub>
                            <m:r>
                              <a:rPr lang="en-US" altLang="ja-JP" sz="4000" b="0" i="1" smtClean="0">
                                <a:solidFill>
                                  <a:schemeClr val="tx1"/>
                                </a:solidFill>
                                <a:latin typeface="Cambria Math"/>
                              </a:rPr>
                              <m:t>𝑗</m:t>
                            </m:r>
                          </m:sub>
                        </m:sSub>
                        <m:r>
                          <a:rPr lang="en-US" altLang="ja-JP" sz="4000" b="0" i="1" smtClean="0">
                            <a:solidFill>
                              <a:schemeClr val="tx1"/>
                            </a:solidFill>
                            <a:latin typeface="Cambria Math"/>
                          </a:rPr>
                          <m:t>)</m:t>
                        </m:r>
                      </m:e>
                    </m:nary>
                  </m:oMath>
                </a14:m>
                <a:r>
                  <a:rPr lang="en-US" altLang="ja-JP" dirty="0" smtClean="0"/>
                  <a:t>  </a:t>
                </a:r>
                <a14:m>
                  <m:oMath xmlns:m="http://schemas.openxmlformats.org/officeDocument/2006/math">
                    <m:r>
                      <a:rPr lang="en-US" altLang="ja-JP" sz="2400">
                        <a:latin typeface="Cambria Math"/>
                      </a:rPr>
                      <m:t> </m:t>
                    </m:r>
                    <m:r>
                      <a:rPr lang="en-US" altLang="ja-JP" sz="2400" b="0" i="0" smtClean="0">
                        <a:latin typeface="Cambria Math"/>
                      </a:rPr>
                      <m:t>      </m:t>
                    </m:r>
                    <m:r>
                      <a:rPr lang="en-US" altLang="ja-JP" sz="2400">
                        <a:latin typeface="Cambria Math"/>
                      </a:rPr>
                      <m:t>(</m:t>
                    </m:r>
                    <m:r>
                      <a:rPr lang="en-US" altLang="ja-JP" sz="2400">
                        <a:latin typeface="Cambria Math"/>
                      </a:rPr>
                      <m:t>0</m:t>
                    </m:r>
                    <m:r>
                      <a:rPr lang="en-US" altLang="ja-JP" sz="2400" i="1">
                        <a:latin typeface="Cambria Math"/>
                        <a:ea typeface="Cambria Math"/>
                      </a:rPr>
                      <m:t>≤</m:t>
                    </m:r>
                    <m:r>
                      <a:rPr lang="en-US" altLang="ja-JP" sz="2400" i="1">
                        <a:latin typeface="Cambria Math"/>
                        <a:ea typeface="Cambria Math"/>
                      </a:rPr>
                      <m:t>𝐶𝑂𝐵</m:t>
                    </m:r>
                    <m:r>
                      <a:rPr lang="en-US" altLang="ja-JP" sz="2400" i="1">
                        <a:latin typeface="Cambria Math"/>
                        <a:ea typeface="Cambria Math"/>
                      </a:rPr>
                      <m:t>≤</m:t>
                    </m:r>
                    <m:r>
                      <a:rPr lang="en-US" altLang="ja-JP" sz="2400" i="1">
                        <a:latin typeface="Cambria Math"/>
                        <a:ea typeface="Cambria Math"/>
                      </a:rPr>
                      <m:t>1</m:t>
                    </m:r>
                    <m:r>
                      <a:rPr lang="en-US" altLang="ja-JP" sz="2400" i="1">
                        <a:latin typeface="Cambria Math"/>
                        <a:ea typeface="Cambria Math"/>
                      </a:rPr>
                      <m:t>)</m:t>
                    </m:r>
                  </m:oMath>
                </a14:m>
                <a:endParaRPr lang="en-US" altLang="ja-JP" sz="2400" dirty="0" smtClean="0"/>
              </a:p>
              <a:p>
                <a:pPr lvl="1"/>
                <a:r>
                  <a:rPr lang="en-US" altLang="ja-JP" dirty="0" err="1" smtClean="0"/>
                  <a:t>b</a:t>
                </a:r>
                <a:r>
                  <a:rPr lang="en-US" altLang="ja-JP" dirty="0" smtClean="0"/>
                  <a:t> :</a:t>
                </a:r>
                <a:r>
                  <a:rPr lang="ja-JP" altLang="en-US" dirty="0" smtClean="0"/>
                  <a:t>メソッド内の</a:t>
                </a:r>
                <a:r>
                  <a:rPr lang="ja-JP" altLang="en-US" dirty="0"/>
                  <a:t>コードブロックの</a:t>
                </a:r>
                <a:r>
                  <a:rPr lang="ja-JP" altLang="en-US" dirty="0" smtClean="0"/>
                  <a:t>数</a:t>
                </a:r>
                <a:endParaRPr lang="en-US" altLang="ja-JP" dirty="0" smtClean="0"/>
              </a:p>
              <a:p>
                <a:pPr lvl="1"/>
                <a:r>
                  <a:rPr lang="en-US" altLang="ja-JP" dirty="0" smtClean="0"/>
                  <a:t>v :</a:t>
                </a:r>
                <a:r>
                  <a:rPr lang="ja-JP" altLang="en-US" dirty="0" smtClean="0"/>
                  <a:t>メソッド内</a:t>
                </a:r>
                <a:r>
                  <a:rPr lang="ja-JP" altLang="en-US" dirty="0" err="1" smtClean="0"/>
                  <a:t>で</a:t>
                </a:r>
                <a:r>
                  <a:rPr lang="ja-JP" altLang="en-US" dirty="0"/>
                  <a:t>使用されている変数の</a:t>
                </a:r>
                <a:r>
                  <a:rPr lang="ja-JP" altLang="en-US" dirty="0" smtClean="0"/>
                  <a:t>数</a:t>
                </a:r>
                <a:endParaRPr lang="en-US" altLang="ja-JP" dirty="0" smtClean="0"/>
              </a:p>
              <a:p>
                <a:pPr lvl="1"/>
                <a:r>
                  <a:rPr lang="en-US" altLang="ja-JP" dirty="0" err="1" smtClean="0"/>
                  <a:t>Vj</a:t>
                </a:r>
                <a:r>
                  <a:rPr lang="en-US" altLang="ja-JP" dirty="0" smtClean="0"/>
                  <a:t> :</a:t>
                </a:r>
                <a:r>
                  <a:rPr lang="ja-JP" altLang="en-US" dirty="0" smtClean="0"/>
                  <a:t>メソッ </a:t>
                </a:r>
                <a:r>
                  <a:rPr lang="ja-JP" altLang="en-US" dirty="0"/>
                  <a:t>ド内で使用されている </a:t>
                </a:r>
                <a:r>
                  <a:rPr lang="en-US" altLang="ja-JP" dirty="0" err="1"/>
                  <a:t>j</a:t>
                </a:r>
                <a:r>
                  <a:rPr lang="en-US" altLang="ja-JP" dirty="0"/>
                  <a:t> </a:t>
                </a:r>
                <a:r>
                  <a:rPr lang="ja-JP" altLang="en-US" dirty="0"/>
                  <a:t>番目の</a:t>
                </a:r>
                <a:r>
                  <a:rPr lang="ja-JP" altLang="en-US" dirty="0" smtClean="0"/>
                  <a:t>変数</a:t>
                </a:r>
                <a:endParaRPr lang="en-US" altLang="ja-JP" dirty="0" smtClean="0"/>
              </a:p>
              <a:p>
                <a:pPr lvl="1"/>
                <a:r>
                  <a:rPr lang="en-US" altLang="ja-JP" dirty="0" smtClean="0"/>
                  <a:t>μ(</a:t>
                </a:r>
                <a:r>
                  <a:rPr lang="en-US" altLang="ja-JP" dirty="0" err="1" smtClean="0"/>
                  <a:t>Vj</a:t>
                </a:r>
                <a:r>
                  <a:rPr lang="en-US" altLang="ja-JP" dirty="0" smtClean="0"/>
                  <a:t>) :</a:t>
                </a:r>
                <a:r>
                  <a:rPr lang="ja-JP" altLang="en-US" dirty="0" smtClean="0"/>
                  <a:t>変数 </a:t>
                </a:r>
                <a:r>
                  <a:rPr lang="en-US" altLang="ja-JP" dirty="0" err="1"/>
                  <a:t>Vj</a:t>
                </a:r>
                <a:r>
                  <a:rPr lang="en-US" altLang="ja-JP" dirty="0"/>
                  <a:t> </a:t>
                </a:r>
                <a:r>
                  <a:rPr lang="ja-JP" altLang="en-US" dirty="0"/>
                  <a:t>を使用しているコードブロックの</a:t>
                </a:r>
                <a:r>
                  <a:rPr lang="ja-JP" altLang="en-US" dirty="0" smtClean="0"/>
                  <a:t>数</a:t>
                </a:r>
              </a:p>
              <a:p>
                <a:pPr>
                  <a:buNone/>
                </a:pPr>
                <a:endParaRPr lang="en-US" altLang="ja-JP" dirty="0" smtClean="0"/>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xfrm>
                <a:off x="457200" y="1824907"/>
                <a:ext cx="8229600" cy="4785491"/>
              </a:xfrm>
              <a:blipFill rotWithShape="1">
                <a:blip r:embed="rId3"/>
                <a:stretch>
                  <a:fillRect l="-1630" t="-2038"/>
                </a:stretch>
              </a:blipFill>
            </p:spPr>
            <p:txBody>
              <a:bodyPr/>
              <a:lstStyle/>
              <a:p>
                <a:r>
                  <a:rPr lang="ja-JP" altLang="en-US">
                    <a:noFill/>
                  </a:rPr>
                  <a:t> </a:t>
                </a:r>
              </a:p>
            </p:txBody>
          </p:sp>
        </mc:Fallback>
      </mc:AlternateContent>
      <p:sp>
        <p:nvSpPr>
          <p:cNvPr id="5" name="スライド番号プレースホルダ 4"/>
          <p:cNvSpPr>
            <a:spLocks noGrp="1"/>
          </p:cNvSpPr>
          <p:nvPr>
            <p:ph type="sldNum" sz="quarter" idx="12"/>
          </p:nvPr>
        </p:nvSpPr>
        <p:spPr/>
        <p:txBody>
          <a:bodyPr/>
          <a:lstStyle/>
          <a:p>
            <a:fld id="{63177B97-C38E-6B49-9829-0ADB86AF5D52}" type="slidenum">
              <a:rPr lang="ja-JP" altLang="en-US" smtClean="0"/>
              <a:pPr/>
              <a:t>27</a:t>
            </a:fld>
            <a:endParaRPr lang="ja-JP" altLang="en-US"/>
          </a:p>
        </p:txBody>
      </p:sp>
    </p:spTree>
    <p:extLst>
      <p:ext uri="{BB962C8B-B14F-4D97-AF65-F5344CB8AC3E}">
        <p14:creationId xmlns:p14="http://schemas.microsoft.com/office/powerpoint/2010/main" val="18785244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ja-JP" altLang="en-US" dirty="0" smtClean="0"/>
              <a:t>結果 </a:t>
            </a:r>
            <a:r>
              <a:rPr lang="en-US" altLang="ja-JP" dirty="0"/>
              <a:t>-</a:t>
            </a:r>
            <a:r>
              <a:rPr lang="en-US" altLang="ja-JP" dirty="0" smtClean="0"/>
              <a:t> Ant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2711025"/>
              </p:ext>
            </p:extLst>
          </p:nvPr>
        </p:nvGraphicFramePr>
        <p:xfrm>
          <a:off x="733926" y="1549459"/>
          <a:ext cx="7363326" cy="4247894"/>
        </p:xfrm>
        <a:graphic>
          <a:graphicData uri="http://schemas.openxmlformats.org/drawingml/2006/table">
            <a:tbl>
              <a:tblPr firstRow="1" bandRow="1">
                <a:tableStyleId>{21E4AEA4-8DFA-4A89-87EB-49C32662AFE0}</a:tableStyleId>
              </a:tblPr>
              <a:tblGrid>
                <a:gridCol w="806994"/>
                <a:gridCol w="537990"/>
                <a:gridCol w="537990"/>
                <a:gridCol w="537990"/>
                <a:gridCol w="537990"/>
                <a:gridCol w="537990"/>
                <a:gridCol w="537990"/>
                <a:gridCol w="537990"/>
                <a:gridCol w="537990"/>
                <a:gridCol w="537990"/>
                <a:gridCol w="537990"/>
                <a:gridCol w="1176432"/>
              </a:tblGrid>
              <a:tr h="432067">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a</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g</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h</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i</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j</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2067">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endParaRPr lang="ja-JP" alt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0.30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0.00 </a:t>
                      </a:r>
                      <a:endParaRPr lang="en-US" altLang="ja-JP" sz="1600" b="0" i="0" u="none" strike="noStrike" dirty="0">
                        <a:solidFill>
                          <a:srgbClr val="000000"/>
                        </a:solidFill>
                        <a:effectLst/>
                        <a:latin typeface="ＭＳ Ｐゴシック"/>
                      </a:endParaRPr>
                    </a:p>
                  </a:txBody>
                  <a:tcPr marL="9525" marR="9525" marT="9525" marB="0" anchor="ctr"/>
                </a:tc>
              </a:tr>
              <a:tr h="422970">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0.10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28</a:t>
            </a:fld>
            <a:endParaRPr lang="ja-JP" altLang="en-US"/>
          </a:p>
        </p:txBody>
      </p:sp>
      <p:sp>
        <p:nvSpPr>
          <p:cNvPr id="6" name="テキスト ボックス 5"/>
          <p:cNvSpPr txBox="1"/>
          <p:nvPr/>
        </p:nvSpPr>
        <p:spPr>
          <a:xfrm>
            <a:off x="5679602"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0.16</a:t>
            </a:r>
          </a:p>
          <a:p>
            <a:r>
              <a:rPr lang="ja-JP" altLang="en-US" dirty="0" smtClean="0"/>
              <a:t>被験者の選択率</a:t>
            </a:r>
            <a:r>
              <a:rPr lang="en-US" altLang="ja-JP" dirty="0" smtClean="0"/>
              <a:t>: 0.89</a:t>
            </a:r>
            <a:endParaRPr kumimoji="1" lang="ja-JP" altLang="en-US" dirty="0"/>
          </a:p>
        </p:txBody>
      </p:sp>
    </p:spTree>
    <p:extLst>
      <p:ext uri="{BB962C8B-B14F-4D97-AF65-F5344CB8AC3E}">
        <p14:creationId xmlns:p14="http://schemas.microsoft.com/office/powerpoint/2010/main" val="1748439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類似メソッド</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あるメソッドにおいて修正を行う場合，そ</a:t>
            </a:r>
            <a:r>
              <a:rPr lang="ja-JP" altLang="en-US" sz="2800" dirty="0" smtClean="0"/>
              <a:t>の類似メソッドに対しても修正が必要である．</a:t>
            </a:r>
            <a:endParaRPr lang="en-US" altLang="ja-JP" sz="2800" dirty="0" smtClean="0"/>
          </a:p>
          <a:p>
            <a:r>
              <a:rPr kumimoji="1" lang="ja-JP" altLang="en-US" sz="2800" dirty="0" smtClean="0"/>
              <a:t>すべての記述が一致している場合，共通の親クラスに引き上げることで集約することができる．</a:t>
            </a:r>
            <a:endParaRPr kumimoji="1" lang="en-US" altLang="ja-JP" sz="2800" dirty="0" smtClean="0"/>
          </a:p>
          <a:p>
            <a:r>
              <a:rPr kumimoji="1" lang="ja-JP" altLang="en-US" sz="2800" dirty="0" smtClean="0"/>
              <a:t>類似メソッドの集約を，</a:t>
            </a:r>
            <a:r>
              <a:rPr kumimoji="1" lang="en-US" altLang="ja-JP" sz="2800" dirty="0" smtClean="0"/>
              <a:t>Fowler</a:t>
            </a:r>
            <a:r>
              <a:rPr kumimoji="1" lang="ja-JP" altLang="en-US" sz="2800" dirty="0" smtClean="0"/>
              <a:t>の</a:t>
            </a:r>
            <a:r>
              <a:rPr lang="ja-JP" altLang="en-US" sz="2800" dirty="0" smtClean="0"/>
              <a:t>書籍</a:t>
            </a:r>
            <a:r>
              <a:rPr lang="en-US" altLang="ja-JP" sz="2800" dirty="0"/>
              <a:t>[1]</a:t>
            </a:r>
            <a:r>
              <a:rPr lang="ja-JP" altLang="en-US" sz="2800" dirty="0" err="1" smtClean="0"/>
              <a:t>で紹</a:t>
            </a:r>
            <a:r>
              <a:rPr lang="ja-JP" altLang="en-US" sz="2800" dirty="0" smtClean="0"/>
              <a:t>介されている</a:t>
            </a:r>
            <a:r>
              <a:rPr kumimoji="1" lang="ja-JP" altLang="en-US" sz="2800" dirty="0" smtClean="0"/>
              <a:t>例を用いて説明する．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a:t>
            </a:fld>
            <a:endParaRPr lang="ja-JP" altLang="en-US"/>
          </a:p>
        </p:txBody>
      </p:sp>
      <p:sp>
        <p:nvSpPr>
          <p:cNvPr id="5" name="テキスト ボックス 4"/>
          <p:cNvSpPr txBox="1"/>
          <p:nvPr/>
        </p:nvSpPr>
        <p:spPr>
          <a:xfrm>
            <a:off x="1022667" y="5628153"/>
            <a:ext cx="6994287" cy="646331"/>
          </a:xfrm>
          <a:prstGeom prst="rect">
            <a:avLst/>
          </a:prstGeom>
          <a:noFill/>
        </p:spPr>
        <p:txBody>
          <a:bodyPr wrap="none" rtlCol="0">
            <a:spAutoFit/>
          </a:bodyPr>
          <a:lstStyle/>
          <a:p>
            <a:r>
              <a:rPr kumimoji="1" lang="en-US" altLang="ja-JP" dirty="0" smtClean="0">
                <a:solidFill>
                  <a:schemeClr val="bg2">
                    <a:lumMod val="75000"/>
                  </a:schemeClr>
                </a:solidFill>
              </a:rPr>
              <a:t>[1]</a:t>
            </a:r>
            <a:r>
              <a:rPr lang="en-US" altLang="ja-JP" dirty="0" smtClean="0">
                <a:solidFill>
                  <a:schemeClr val="bg2">
                    <a:lumMod val="75000"/>
                  </a:schemeClr>
                </a:solidFill>
              </a:rPr>
              <a:t> M. Fowler. </a:t>
            </a:r>
            <a:r>
              <a:rPr lang="en-US" altLang="ja-JP" i="1" dirty="0" smtClean="0">
                <a:solidFill>
                  <a:schemeClr val="bg2">
                    <a:lumMod val="75000"/>
                  </a:schemeClr>
                </a:solidFill>
              </a:rPr>
              <a:t>Refactoring: Improving the Design of Existing Code. </a:t>
            </a:r>
          </a:p>
          <a:p>
            <a:r>
              <a:rPr lang="en-US" altLang="ja-JP" i="1" dirty="0" smtClean="0">
                <a:solidFill>
                  <a:schemeClr val="bg2">
                    <a:lumMod val="75000"/>
                  </a:schemeClr>
                </a:solidFill>
              </a:rPr>
              <a:t>           Addison Wesley, 1999</a:t>
            </a:r>
            <a:r>
              <a:rPr lang="en-US" altLang="ja-JP" dirty="0" smtClean="0">
                <a:solidFill>
                  <a:schemeClr val="bg2">
                    <a:lumMod val="75000"/>
                  </a:schemeClr>
                </a:solidFill>
              </a:rPr>
              <a:t>.</a:t>
            </a:r>
            <a:endParaRPr kumimoji="1" lang="ja-JP" altLang="en-US" dirty="0">
              <a:solidFill>
                <a:schemeClr val="bg2">
                  <a:lumMod val="75000"/>
                </a:schemeClr>
              </a:solidFill>
            </a:endParaRPr>
          </a:p>
        </p:txBody>
      </p:sp>
    </p:spTree>
    <p:extLst>
      <p:ext uri="{BB962C8B-B14F-4D97-AF65-F5344CB8AC3E}">
        <p14:creationId xmlns:p14="http://schemas.microsoft.com/office/powerpoint/2010/main" val="14308586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lang="ja-JP" altLang="en-US" dirty="0" smtClean="0"/>
              <a:t>結果 </a:t>
            </a:r>
            <a:r>
              <a:rPr lang="en-US" altLang="ja-JP" dirty="0"/>
              <a:t>-</a:t>
            </a:r>
            <a:r>
              <a:rPr lang="en-US" altLang="ja-JP" dirty="0" smtClean="0"/>
              <a:t> </a:t>
            </a:r>
            <a:r>
              <a:rPr lang="en-US" altLang="ja-JP" dirty="0" err="1" smtClean="0"/>
              <a:t>Azureus</a:t>
            </a:r>
            <a:r>
              <a:rPr lang="en-US" altLang="ja-JP" dirty="0" smtClean="0"/>
              <a: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162390849"/>
              </p:ext>
            </p:extLst>
          </p:nvPr>
        </p:nvGraphicFramePr>
        <p:xfrm>
          <a:off x="745958" y="1549459"/>
          <a:ext cx="7351294" cy="4261792"/>
        </p:xfrm>
        <a:graphic>
          <a:graphicData uri="http://schemas.openxmlformats.org/drawingml/2006/table">
            <a:tbl>
              <a:tblPr firstRow="1" bandRow="1">
                <a:tableStyleId>{21E4AEA4-8DFA-4A89-87EB-49C32662AFE0}</a:tableStyleId>
              </a:tblPr>
              <a:tblGrid>
                <a:gridCol w="833558"/>
                <a:gridCol w="532765"/>
                <a:gridCol w="532765"/>
                <a:gridCol w="532765"/>
                <a:gridCol w="532765"/>
                <a:gridCol w="532765"/>
                <a:gridCol w="532765"/>
                <a:gridCol w="532765"/>
                <a:gridCol w="532765"/>
                <a:gridCol w="532765"/>
                <a:gridCol w="532765"/>
                <a:gridCol w="1190086"/>
              </a:tblGrid>
              <a:tr h="433480">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a</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g</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h</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i</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j</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3480">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0.40 </a:t>
                      </a:r>
                      <a:endParaRPr lang="en-US" altLang="ja-JP" sz="1600" b="0" i="0" u="none" strike="noStrike" dirty="0">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0.30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0.20 </a:t>
                      </a:r>
                      <a:endParaRPr lang="en-US" altLang="ja-JP" sz="1600" b="0" i="0" u="none" strike="noStrike">
                        <a:solidFill>
                          <a:srgbClr val="000000"/>
                        </a:solidFill>
                        <a:effectLst/>
                        <a:latin typeface="ＭＳ Ｐゴシック"/>
                      </a:endParaRPr>
                    </a:p>
                  </a:txBody>
                  <a:tcPr marL="9525" marR="9525" marT="9525" marB="0" anchor="ctr"/>
                </a:tc>
              </a:tr>
              <a:tr h="424354">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　</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dirty="0">
                          <a:effectLst/>
                        </a:rPr>
                        <a:t>○</a:t>
                      </a:r>
                      <a:endParaRPr lang="ja-JP" altLang="en-US" sz="1600" b="0" i="0" u="none" strike="noStrike" dirty="0">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0.20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29</a:t>
            </a:fld>
            <a:endParaRPr lang="ja-JP" altLang="en-US"/>
          </a:p>
        </p:txBody>
      </p:sp>
      <p:sp>
        <p:nvSpPr>
          <p:cNvPr id="6" name="テキスト ボックス 5"/>
          <p:cNvSpPr txBox="1"/>
          <p:nvPr/>
        </p:nvSpPr>
        <p:spPr>
          <a:xfrm>
            <a:off x="5679602"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0.21</a:t>
            </a:r>
          </a:p>
          <a:p>
            <a:r>
              <a:rPr lang="ja-JP" altLang="en-US" dirty="0" smtClean="0"/>
              <a:t>被験者の選択率</a:t>
            </a:r>
            <a:r>
              <a:rPr lang="en-US" altLang="ja-JP" dirty="0" smtClean="0"/>
              <a:t>: 1.00</a:t>
            </a:r>
            <a:endParaRPr kumimoji="1" lang="ja-JP" altLang="en-US" dirty="0"/>
          </a:p>
        </p:txBody>
      </p:sp>
    </p:spTree>
    <p:extLst>
      <p:ext uri="{BB962C8B-B14F-4D97-AF65-F5344CB8AC3E}">
        <p14:creationId xmlns:p14="http://schemas.microsoft.com/office/powerpoint/2010/main" val="5016730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 </a:t>
            </a:r>
            <a:r>
              <a:rPr lang="en-US" altLang="ja-JP" dirty="0"/>
              <a:t>-</a:t>
            </a:r>
            <a:r>
              <a:rPr kumimoji="1" lang="en-US" altLang="ja-JP" dirty="0" smtClean="0"/>
              <a:t> </a:t>
            </a:r>
            <a:r>
              <a:rPr kumimoji="1" lang="en-US" altLang="ja-JP" dirty="0" err="1" smtClean="0"/>
              <a:t>Antlr</a:t>
            </a:r>
            <a:r>
              <a:rPr kumimoji="1" lang="en-US" altLang="ja-JP" dirty="0" smtClean="0"/>
              <a: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166300075"/>
              </p:ext>
            </p:extLst>
          </p:nvPr>
        </p:nvGraphicFramePr>
        <p:xfrm>
          <a:off x="1346533" y="1552077"/>
          <a:ext cx="6413835" cy="4259172"/>
        </p:xfrm>
        <a:graphic>
          <a:graphicData uri="http://schemas.openxmlformats.org/drawingml/2006/table">
            <a:tbl>
              <a:tblPr firstRow="1" bandRow="1">
                <a:tableStyleId>{21E4AEA4-8DFA-4A89-87EB-49C32662AFE0}</a:tableStyleId>
              </a:tblPr>
              <a:tblGrid>
                <a:gridCol w="1616618"/>
                <a:gridCol w="586246"/>
                <a:gridCol w="586246"/>
                <a:gridCol w="586246"/>
                <a:gridCol w="586246"/>
                <a:gridCol w="586246"/>
                <a:gridCol w="586246"/>
                <a:gridCol w="1279741"/>
              </a:tblGrid>
              <a:tr h="433214">
                <a:tc>
                  <a:txBody>
                    <a:bodyPr/>
                    <a:lstStyle/>
                    <a:p>
                      <a:pPr algn="l" fontAlgn="ct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a</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b</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c</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d</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e</a:t>
                      </a:r>
                      <a:endParaRPr lang="en-US" sz="1600" b="0" i="0" u="none" strike="noStrike">
                        <a:solidFill>
                          <a:srgbClr val="000000"/>
                        </a:solidFill>
                        <a:effectLst/>
                        <a:latin typeface="ＭＳ Ｐゴシック"/>
                      </a:endParaRPr>
                    </a:p>
                  </a:txBody>
                  <a:tcPr marL="9525" marR="9525" marT="9525" marB="0" anchor="ctr"/>
                </a:tc>
                <a:tc>
                  <a:txBody>
                    <a:bodyPr/>
                    <a:lstStyle/>
                    <a:p>
                      <a:pPr algn="ctr" fontAlgn="ctr"/>
                      <a:r>
                        <a:rPr lang="en-US" sz="1600" u="none" strike="noStrike">
                          <a:effectLst/>
                        </a:rPr>
                        <a:t>f</a:t>
                      </a:r>
                      <a:endParaRPr lang="en-US" sz="1600" b="0" i="0" u="none" strike="noStrike">
                        <a:solidFill>
                          <a:srgbClr val="000000"/>
                        </a:solidFill>
                        <a:effectLst/>
                        <a:latin typeface="ＭＳ Ｐゴシック"/>
                      </a:endParaRPr>
                    </a:p>
                  </a:txBody>
                  <a:tcPr marL="9525" marR="9525" marT="9525" marB="0" anchor="ctr"/>
                </a:tc>
                <a:tc>
                  <a:txBody>
                    <a:bodyPr/>
                    <a:lstStyle/>
                    <a:p>
                      <a:pPr algn="l" fontAlgn="ctr"/>
                      <a:r>
                        <a:rPr lang="ja-JP" altLang="en-US" sz="1600" u="none" strike="noStrike" dirty="0" smtClean="0">
                          <a:effectLst/>
                        </a:rPr>
                        <a:t>候補</a:t>
                      </a:r>
                      <a:r>
                        <a:rPr lang="ja-JP" altLang="en-US" sz="1600" u="none" strike="noStrike" dirty="0">
                          <a:effectLst/>
                        </a:rPr>
                        <a:t>選択率</a:t>
                      </a:r>
                      <a:endParaRPr lang="ja-JP" altLang="en-US" sz="1600" b="0" i="0" u="none" strike="noStrike" dirty="0">
                        <a:solidFill>
                          <a:srgbClr val="000000"/>
                        </a:solidFill>
                        <a:effectLst/>
                        <a:latin typeface="ＭＳ Ｐゴシック"/>
                      </a:endParaRPr>
                    </a:p>
                  </a:txBody>
                  <a:tcPr marL="9525" marR="9525" marT="9525" marB="0" anchor="ctr"/>
                </a:tc>
              </a:tr>
              <a:tr h="433214">
                <a:tc>
                  <a:txBody>
                    <a:bodyPr/>
                    <a:lstStyle/>
                    <a:p>
                      <a:pPr algn="l" fontAlgn="ctr"/>
                      <a:r>
                        <a:rPr lang="ja-JP" altLang="en-US" sz="1600" u="none" strike="noStrike" dirty="0" smtClean="0">
                          <a:effectLst/>
                        </a:rPr>
                        <a:t>被験者</a:t>
                      </a:r>
                      <a:r>
                        <a:rPr lang="en-US" altLang="ja-JP" sz="1600" u="none" strike="noStrike" dirty="0" smtClean="0">
                          <a:effectLst/>
                        </a:rPr>
                        <a:t>1</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0.00 </a:t>
                      </a:r>
                      <a:endParaRPr lang="en-US" altLang="ja-JP" sz="1600" b="0" i="0" u="none" strike="noStrike" dirty="0">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2</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3</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0.17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4</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5</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0.67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6</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0.33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7</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0.50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8</a:t>
                      </a:r>
                      <a:endParaRPr lang="en-US" sz="1600" u="none" strike="noStrike" dirty="0" smtClean="0">
                        <a:effectLst/>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a:effectLst/>
                        </a:rPr>
                        <a:t>0.00 </a:t>
                      </a:r>
                      <a:endParaRPr lang="en-US" altLang="ja-JP" sz="1600" b="0" i="0" u="none" strike="noStrike">
                        <a:solidFill>
                          <a:srgbClr val="000000"/>
                        </a:solidFill>
                        <a:effectLst/>
                        <a:latin typeface="ＭＳ Ｐゴシック"/>
                      </a:endParaRPr>
                    </a:p>
                  </a:txBody>
                  <a:tcPr marL="9525" marR="9525" marT="9525" marB="0" anchor="ctr"/>
                </a:tc>
              </a:tr>
              <a:tr h="424093">
                <a:tc>
                  <a:txBody>
                    <a:bodyPr/>
                    <a:lstStyle/>
                    <a:p>
                      <a:pPr algn="l" fontAlgn="ctr"/>
                      <a:r>
                        <a:rPr lang="ja-JP" altLang="en-US" sz="1600" u="none" strike="noStrike" dirty="0" smtClean="0">
                          <a:effectLst/>
                        </a:rPr>
                        <a:t>被験者</a:t>
                      </a:r>
                      <a:r>
                        <a:rPr lang="en-US" altLang="ja-JP" sz="1600" u="none" strike="noStrike" dirty="0" smtClean="0">
                          <a:effectLst/>
                        </a:rPr>
                        <a:t>9</a:t>
                      </a:r>
                      <a:endParaRPr lang="en-US" sz="16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　</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600" u="none" strike="noStrike">
                          <a:effectLst/>
                        </a:rPr>
                        <a:t>○</a:t>
                      </a:r>
                      <a:endParaRPr lang="ja-JP" altLang="en-US" sz="1600" b="0" i="0" u="none" strike="noStrike">
                        <a:solidFill>
                          <a:srgbClr val="000000"/>
                        </a:solidFill>
                        <a:effectLst/>
                        <a:latin typeface="ＭＳ Ｐゴシック"/>
                      </a:endParaRPr>
                    </a:p>
                  </a:txBody>
                  <a:tcPr marL="9525" marR="9525" marT="9525" marB="0" anchor="ctr"/>
                </a:tc>
                <a:tc>
                  <a:txBody>
                    <a:bodyPr/>
                    <a:lstStyle/>
                    <a:p>
                      <a:pPr algn="r" fontAlgn="ctr"/>
                      <a:r>
                        <a:rPr lang="en-US" altLang="ja-JP" sz="1600" u="none" strike="noStrike" dirty="0">
                          <a:effectLst/>
                        </a:rPr>
                        <a:t>0.17 </a:t>
                      </a:r>
                      <a:endParaRPr lang="en-US" altLang="ja-JP" sz="1600" b="0" i="0" u="none" strike="noStrike" dirty="0">
                        <a:solidFill>
                          <a:srgbClr val="000000"/>
                        </a:solidFill>
                        <a:effectLst/>
                        <a:latin typeface="ＭＳ Ｐゴシック"/>
                      </a:endParaRPr>
                    </a:p>
                  </a:txBody>
                  <a:tcPr marL="9525" marR="9525" marT="9525" marB="0" anchor="ctr"/>
                </a:tc>
              </a:tr>
            </a:tbl>
          </a:graphicData>
        </a:graphic>
      </p:graphicFrame>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30</a:t>
            </a:fld>
            <a:endParaRPr lang="ja-JP" altLang="en-US"/>
          </a:p>
        </p:txBody>
      </p:sp>
      <p:sp>
        <p:nvSpPr>
          <p:cNvPr id="6" name="テキスト ボックス 5"/>
          <p:cNvSpPr txBox="1"/>
          <p:nvPr/>
        </p:nvSpPr>
        <p:spPr>
          <a:xfrm>
            <a:off x="5382794" y="5939392"/>
            <a:ext cx="2417650" cy="646331"/>
          </a:xfrm>
          <a:prstGeom prst="rect">
            <a:avLst/>
          </a:prstGeom>
          <a:noFill/>
          <a:ln>
            <a:solidFill>
              <a:srgbClr val="FF5050"/>
            </a:solidFill>
          </a:ln>
        </p:spPr>
        <p:txBody>
          <a:bodyPr wrap="none" rtlCol="0">
            <a:spAutoFit/>
          </a:bodyPr>
          <a:lstStyle/>
          <a:p>
            <a:r>
              <a:rPr lang="ja-JP" altLang="en-US" dirty="0" smtClean="0"/>
              <a:t>平均</a:t>
            </a:r>
            <a:r>
              <a:rPr lang="ja-JP" altLang="en-US" dirty="0"/>
              <a:t>候補</a:t>
            </a:r>
            <a:r>
              <a:rPr lang="ja-JP" altLang="en-US" dirty="0" smtClean="0"/>
              <a:t>選択率</a:t>
            </a:r>
            <a:r>
              <a:rPr lang="en-US" altLang="ja-JP" dirty="0" smtClean="0"/>
              <a:t>: 0.20</a:t>
            </a:r>
          </a:p>
          <a:p>
            <a:r>
              <a:rPr lang="ja-JP" altLang="en-US" dirty="0" smtClean="0"/>
              <a:t>被験者の選択率</a:t>
            </a:r>
            <a:r>
              <a:rPr lang="en-US" altLang="ja-JP" dirty="0" smtClean="0"/>
              <a:t>: 0.56</a:t>
            </a:r>
            <a:endParaRPr kumimoji="1" lang="ja-JP" altLang="en-US" dirty="0"/>
          </a:p>
        </p:txBody>
      </p:sp>
    </p:spTree>
    <p:extLst>
      <p:ext uri="{BB962C8B-B14F-4D97-AF65-F5344CB8AC3E}">
        <p14:creationId xmlns:p14="http://schemas.microsoft.com/office/powerpoint/2010/main" val="35046666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31</a:t>
            </a:fld>
            <a:endParaRPr lang="ja-JP" altLang="en-US"/>
          </a:p>
        </p:txBody>
      </p:sp>
    </p:spTree>
    <p:extLst>
      <p:ext uri="{BB962C8B-B14F-4D97-AF65-F5344CB8AC3E}">
        <p14:creationId xmlns:p14="http://schemas.microsoft.com/office/powerpoint/2010/main" val="15885804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適用実験</a:t>
            </a:r>
            <a:endParaRPr lang="ja-JP" altLang="en-US" dirty="0"/>
          </a:p>
        </p:txBody>
      </p:sp>
      <p:sp>
        <p:nvSpPr>
          <p:cNvPr id="3" name="コンテンツ プレースホルダ 2"/>
          <p:cNvSpPr>
            <a:spLocks noGrp="1"/>
          </p:cNvSpPr>
          <p:nvPr>
            <p:ph idx="1"/>
          </p:nvPr>
        </p:nvSpPr>
        <p:spPr>
          <a:xfrm>
            <a:off x="549274" y="1600201"/>
            <a:ext cx="8183759" cy="4343400"/>
          </a:xfrm>
        </p:spPr>
        <p:txBody>
          <a:bodyPr>
            <a:normAutofit/>
          </a:bodyPr>
          <a:lstStyle/>
          <a:p>
            <a:r>
              <a:rPr lang="ja-JP" altLang="en-US" dirty="0" smtClean="0"/>
              <a:t>政井らのツールの表示順の上位</a:t>
            </a:r>
            <a:r>
              <a:rPr lang="en-US" altLang="ja-JP" dirty="0" smtClean="0"/>
              <a:t>10</a:t>
            </a:r>
            <a:r>
              <a:rPr lang="ja-JP" altLang="en-US" dirty="0" smtClean="0"/>
              <a:t>件と，本手法を用いた場合の上位</a:t>
            </a:r>
            <a:r>
              <a:rPr lang="en-US" altLang="ja-JP" dirty="0" smtClean="0"/>
              <a:t>10</a:t>
            </a:r>
            <a:r>
              <a:rPr lang="ja-JP" altLang="en-US" dirty="0" smtClean="0"/>
              <a:t>件に対して，どちらが多くの優れた候補があるか比較．</a:t>
            </a:r>
            <a:endParaRPr lang="en-US" altLang="ja-JP" dirty="0" smtClean="0"/>
          </a:p>
          <a:p>
            <a:r>
              <a:rPr lang="en-US" altLang="ja-JP" dirty="0" err="1" smtClean="0"/>
              <a:t>Antlr</a:t>
            </a:r>
            <a:r>
              <a:rPr lang="ja-JP" altLang="en-US" dirty="0" smtClean="0"/>
              <a:t>，</a:t>
            </a:r>
            <a:r>
              <a:rPr lang="en-US" altLang="ja-JP" dirty="0" smtClean="0"/>
              <a:t>Ant</a:t>
            </a:r>
            <a:r>
              <a:rPr lang="ja-JP" altLang="en-US" dirty="0" smtClean="0"/>
              <a:t>，</a:t>
            </a:r>
            <a:r>
              <a:rPr lang="en-US" altLang="ja-JP" dirty="0" err="1" smtClean="0"/>
              <a:t>Azureus</a:t>
            </a:r>
            <a:r>
              <a:rPr lang="ja-JP" altLang="en-US" dirty="0" smtClean="0"/>
              <a:t>の類似メソッド対が対象</a:t>
            </a:r>
            <a:endParaRPr lang="en-US" altLang="ja-JP" dirty="0" smtClean="0"/>
          </a:p>
          <a:p>
            <a:r>
              <a:rPr lang="ja-JP" altLang="en-US" dirty="0" smtClean="0"/>
              <a:t>被験者は，コンピュータサイエンス専攻の学部</a:t>
            </a:r>
            <a:r>
              <a:rPr lang="en-US" altLang="ja-JP" dirty="0" smtClean="0"/>
              <a:t>4</a:t>
            </a:r>
            <a:r>
              <a:rPr lang="ja-JP" altLang="en-US" dirty="0" smtClean="0"/>
              <a:t>年から博士前期課程</a:t>
            </a:r>
            <a:r>
              <a:rPr lang="en-US" altLang="ja-JP" dirty="0" smtClean="0"/>
              <a:t>2</a:t>
            </a:r>
            <a:r>
              <a:rPr lang="ja-JP" altLang="en-US" dirty="0" smtClean="0"/>
              <a:t>年までの学生</a:t>
            </a:r>
            <a:r>
              <a:rPr lang="en-US" altLang="ja-JP" dirty="0" smtClean="0"/>
              <a:t>9</a:t>
            </a:r>
            <a:r>
              <a:rPr lang="ja-JP" altLang="en-US" dirty="0" smtClean="0"/>
              <a:t>人</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32</a:t>
            </a:fld>
            <a:endParaRPr lang="ja-JP" altLang="en-US"/>
          </a:p>
        </p:txBody>
      </p:sp>
    </p:spTree>
    <p:extLst>
      <p:ext uri="{BB962C8B-B14F-4D97-AF65-F5344CB8AC3E}">
        <p14:creationId xmlns:p14="http://schemas.microsoft.com/office/powerpoint/2010/main" val="10745214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平均候補選択率</a:t>
            </a:r>
            <a:endParaRPr lang="en-US" altLang="ja-JP" sz="3200"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33</a:t>
            </a:fld>
            <a:endParaRPr lang="ja-JP" altLang="en-US"/>
          </a:p>
        </p:txBody>
      </p:sp>
      <p:graphicFrame>
        <p:nvGraphicFramePr>
          <p:cNvPr id="7" name="グラフ 6"/>
          <p:cNvGraphicFramePr/>
          <p:nvPr/>
        </p:nvGraphicFramePr>
        <p:xfrm>
          <a:off x="1414058" y="1829406"/>
          <a:ext cx="6459139" cy="38332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75971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半数以上が優れていると判断した候補数</a:t>
            </a:r>
            <a:endParaRPr lang="en-US" altLang="ja-JP" sz="3200" dirty="0" smtClean="0"/>
          </a:p>
        </p:txBody>
      </p:sp>
      <p:sp>
        <p:nvSpPr>
          <p:cNvPr id="3" name="コンテンツ プレースホルダ 2"/>
          <p:cNvSpPr>
            <a:spLocks noGrp="1"/>
          </p:cNvSpPr>
          <p:nvPr>
            <p:ph idx="1"/>
          </p:nvPr>
        </p:nvSpPr>
        <p:spPr>
          <a:xfrm>
            <a:off x="549274" y="1600201"/>
            <a:ext cx="8183759" cy="4343400"/>
          </a:xfrm>
        </p:spPr>
        <p:txBody>
          <a:bodyPr>
            <a:normAutofit/>
          </a:bodyPr>
          <a:lstStyle/>
          <a:p>
            <a:r>
              <a:rPr lang="en-US" altLang="ja-JP" dirty="0" err="1" smtClean="0"/>
              <a:t>Antlr</a:t>
            </a:r>
            <a:r>
              <a:rPr lang="ja-JP" altLang="en-US" dirty="0" err="1" smtClean="0"/>
              <a:t>は抽</a:t>
            </a:r>
            <a:r>
              <a:rPr lang="ja-JP" altLang="en-US" dirty="0" smtClean="0"/>
              <a:t>出範囲のフィルタリングによって全体の候補数が</a:t>
            </a:r>
            <a:r>
              <a:rPr lang="en-US" altLang="ja-JP" dirty="0" smtClean="0"/>
              <a:t>6</a:t>
            </a:r>
            <a:r>
              <a:rPr lang="ja-JP" altLang="en-US" dirty="0" smtClean="0"/>
              <a:t>件となっている．</a:t>
            </a:r>
            <a:endParaRPr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34</a:t>
            </a:fld>
            <a:endParaRPr lang="ja-JP" altLang="en-US"/>
          </a:p>
        </p:txBody>
      </p:sp>
      <p:graphicFrame>
        <p:nvGraphicFramePr>
          <p:cNvPr id="6" name="グラフ 5"/>
          <p:cNvGraphicFramePr/>
          <p:nvPr/>
        </p:nvGraphicFramePr>
        <p:xfrm>
          <a:off x="1550251" y="2637178"/>
          <a:ext cx="6267862" cy="36715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52634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優れた候補が上位に複数ある</a:t>
            </a:r>
            <a:endParaRPr kumimoji="1" lang="en-US" altLang="ja-JP" dirty="0" smtClean="0"/>
          </a:p>
          <a:p>
            <a:pPr lvl="1"/>
            <a:r>
              <a:rPr lang="ja-JP" altLang="en-US" dirty="0"/>
              <a:t>凝集度メトリクス</a:t>
            </a:r>
            <a:r>
              <a:rPr lang="en-US" altLang="ja-JP" dirty="0"/>
              <a:t>COB</a:t>
            </a:r>
            <a:r>
              <a:rPr lang="ja-JP" altLang="en-US" dirty="0"/>
              <a:t>による順位付けは妥当</a:t>
            </a:r>
            <a:endParaRPr kumimoji="1" lang="en-US" altLang="ja-JP" dirty="0" smtClean="0"/>
          </a:p>
          <a:p>
            <a:r>
              <a:rPr kumimoji="1" lang="ja-JP" altLang="en-US" dirty="0" smtClean="0"/>
              <a:t>抽出範囲のフィルタリングの閾値を柔軟に設定する必要がある．</a:t>
            </a:r>
            <a:endParaRPr kumimoji="1" lang="en-US" altLang="ja-JP" dirty="0" smtClean="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35</a:t>
            </a:fld>
            <a:endParaRPr lang="ja-JP"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36</a:t>
            </a:fld>
            <a:endParaRPr lang="ja-JP" altLang="en-US"/>
          </a:p>
        </p:txBody>
      </p:sp>
    </p:spTree>
    <p:extLst>
      <p:ext uri="{BB962C8B-B14F-4D97-AF65-F5344CB8AC3E}">
        <p14:creationId xmlns:p14="http://schemas.microsoft.com/office/powerpoint/2010/main" val="31118433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タイトル 1"/>
          <p:cNvSpPr>
            <a:spLocks noGrp="1"/>
          </p:cNvSpPr>
          <p:nvPr>
            <p:ph type="title"/>
          </p:nvPr>
        </p:nvSpPr>
        <p:spPr/>
        <p:txBody>
          <a:bodyPr/>
          <a:lstStyle/>
          <a:p>
            <a:r>
              <a:rPr lang="ja-JP" altLang="en-US" dirty="0" smtClean="0"/>
              <a:t>政井らのツールの出力例</a:t>
            </a:r>
            <a:r>
              <a:rPr lang="en-US" altLang="ja-JP" dirty="0" smtClean="0"/>
              <a:t>(1/2)</a:t>
            </a:r>
            <a:endParaRPr lang="ja-JP" altLang="en-US" dirty="0" smtClean="0"/>
          </a:p>
        </p:txBody>
      </p:sp>
      <p:sp>
        <p:nvSpPr>
          <p:cNvPr id="38915" name="スライド番号プレースホルダ 3"/>
          <p:cNvSpPr>
            <a:spLocks noGrp="1"/>
          </p:cNvSpPr>
          <p:nvPr>
            <p:ph type="sldNum" sz="quarter" idx="12"/>
          </p:nvPr>
        </p:nvSpPr>
        <p:spPr>
          <a:xfrm>
            <a:off x="7669967" y="6308725"/>
            <a:ext cx="1150938" cy="288925"/>
          </a:xfrm>
          <a:noFill/>
        </p:spPr>
        <p:txBody>
          <a:bodyPr/>
          <a:lstStyle/>
          <a:p>
            <a:fld id="{81C5B01D-752D-4FE2-BA5C-A60941DA08B9}" type="slidenum">
              <a:rPr lang="en-US" altLang="ja-JP" smtClean="0"/>
              <a:pPr/>
              <a:t>37</a:t>
            </a:fld>
            <a:endParaRPr lang="en-US" altLang="ja-JP" smtClean="0"/>
          </a:p>
        </p:txBody>
      </p:sp>
      <p:pic>
        <p:nvPicPr>
          <p:cNvPr id="38916" name="Picture 3"/>
          <p:cNvPicPr>
            <a:picLocks noChangeAspect="1" noChangeArrowheads="1"/>
          </p:cNvPicPr>
          <p:nvPr/>
        </p:nvPicPr>
        <p:blipFill>
          <a:blip r:embed="rId3" cstate="print"/>
          <a:srcRect/>
          <a:stretch>
            <a:fillRect/>
          </a:stretch>
        </p:blipFill>
        <p:spPr bwMode="auto">
          <a:xfrm>
            <a:off x="410355" y="1214438"/>
            <a:ext cx="8345007" cy="5643562"/>
          </a:xfrm>
          <a:prstGeom prst="rect">
            <a:avLst/>
          </a:prstGeom>
          <a:noFill/>
          <a:ln w="9525">
            <a:noFill/>
            <a:miter lim="800000"/>
            <a:headEnd/>
            <a:tailEnd/>
          </a:ln>
        </p:spPr>
      </p:pic>
      <p:cxnSp>
        <p:nvCxnSpPr>
          <p:cNvPr id="38917" name="直線矢印コネクタ 7"/>
          <p:cNvCxnSpPr>
            <a:cxnSpLocks noChangeShapeType="1"/>
          </p:cNvCxnSpPr>
          <p:nvPr/>
        </p:nvCxnSpPr>
        <p:spPr bwMode="auto">
          <a:xfrm>
            <a:off x="2858242" y="2855909"/>
            <a:ext cx="2214562" cy="1587"/>
          </a:xfrm>
          <a:prstGeom prst="straightConnector1">
            <a:avLst/>
          </a:prstGeom>
          <a:noFill/>
          <a:ln w="63500" algn="ctr">
            <a:solidFill>
              <a:srgbClr val="FF9900"/>
            </a:solidFill>
            <a:round/>
            <a:headEnd type="arrow" w="med" len="med"/>
            <a:tailEnd type="arrow" w="med" len="med"/>
          </a:ln>
        </p:spPr>
      </p:cxnSp>
      <p:sp>
        <p:nvSpPr>
          <p:cNvPr id="38919" name="角丸四角形吹き出し 16"/>
          <p:cNvSpPr>
            <a:spLocks noChangeArrowheads="1"/>
          </p:cNvSpPr>
          <p:nvPr/>
        </p:nvSpPr>
        <p:spPr bwMode="auto">
          <a:xfrm>
            <a:off x="786562" y="1355721"/>
            <a:ext cx="4000506" cy="571500"/>
          </a:xfrm>
          <a:prstGeom prst="wedgeRoundRectCallout">
            <a:avLst>
              <a:gd name="adj1" fmla="val 28876"/>
              <a:gd name="adj2" fmla="val 204176"/>
              <a:gd name="adj3" fmla="val 16667"/>
            </a:avLst>
          </a:prstGeom>
          <a:solidFill>
            <a:srgbClr val="FFCC99"/>
          </a:solidFill>
          <a:ln w="9525" algn="ctr">
            <a:solidFill>
              <a:schemeClr val="tx1"/>
            </a:solidFill>
            <a:round/>
            <a:headEnd/>
            <a:tailEnd/>
          </a:ln>
        </p:spPr>
        <p:txBody>
          <a:bodyPr wrap="none" lIns="90000" tIns="46800" rIns="90000" bIns="46800" anchor="ctr"/>
          <a:lstStyle/>
          <a:p>
            <a:pPr algn="ctr"/>
            <a:r>
              <a:rPr lang="ja-JP" altLang="en-US" b="1" dirty="0" smtClean="0"/>
              <a:t>抽出するコード片の対応関係</a:t>
            </a:r>
            <a:endParaRPr lang="ja-JP" altLang="en-US" b="1" dirty="0"/>
          </a:p>
        </p:txBody>
      </p:sp>
      <p:cxnSp>
        <p:nvCxnSpPr>
          <p:cNvPr id="38918" name="直線矢印コネクタ 14"/>
          <p:cNvCxnSpPr>
            <a:cxnSpLocks noChangeShapeType="1"/>
          </p:cNvCxnSpPr>
          <p:nvPr/>
        </p:nvCxnSpPr>
        <p:spPr bwMode="auto">
          <a:xfrm flipV="1">
            <a:off x="1858104" y="5072083"/>
            <a:ext cx="2786062" cy="214312"/>
          </a:xfrm>
          <a:prstGeom prst="straightConnector1">
            <a:avLst/>
          </a:prstGeom>
          <a:noFill/>
          <a:ln w="63500" algn="ctr">
            <a:solidFill>
              <a:srgbClr val="FF9900"/>
            </a:solidFill>
            <a:round/>
            <a:headEnd type="arrow" w="med" len="med"/>
            <a:tailEnd type="arrow" w="med" len="med"/>
          </a:ln>
        </p:spPr>
      </p:cxnSp>
      <p:sp>
        <p:nvSpPr>
          <p:cNvPr id="38920" name="角丸四角形吹き出し 17"/>
          <p:cNvSpPr>
            <a:spLocks noChangeArrowheads="1"/>
          </p:cNvSpPr>
          <p:nvPr/>
        </p:nvSpPr>
        <p:spPr bwMode="auto">
          <a:xfrm>
            <a:off x="1072292" y="5786458"/>
            <a:ext cx="3857628" cy="571500"/>
          </a:xfrm>
          <a:prstGeom prst="wedgeRoundRectCallout">
            <a:avLst>
              <a:gd name="adj1" fmla="val 16188"/>
              <a:gd name="adj2" fmla="val -153750"/>
              <a:gd name="adj3" fmla="val 16667"/>
            </a:avLst>
          </a:prstGeom>
          <a:solidFill>
            <a:srgbClr val="FFCC99"/>
          </a:solidFill>
          <a:ln w="9525" algn="ctr">
            <a:solidFill>
              <a:schemeClr val="tx1"/>
            </a:solidFill>
            <a:round/>
            <a:headEnd/>
            <a:tailEnd/>
          </a:ln>
        </p:spPr>
        <p:txBody>
          <a:bodyPr wrap="none" lIns="90000" tIns="46800" rIns="90000" bIns="46800" anchor="ctr"/>
          <a:lstStyle/>
          <a:p>
            <a:pPr algn="ctr"/>
            <a:r>
              <a:rPr lang="ja-JP" altLang="en-US" b="1" dirty="0" smtClean="0"/>
              <a:t>抽出するコード片の対応関係</a:t>
            </a:r>
            <a:endParaRPr lang="ja-JP" altLang="en-US" b="1" dirty="0"/>
          </a:p>
        </p:txBody>
      </p:sp>
      <p:sp>
        <p:nvSpPr>
          <p:cNvPr id="38921" name="角丸四角形吹き出し 19"/>
          <p:cNvSpPr>
            <a:spLocks noChangeArrowheads="1"/>
          </p:cNvSpPr>
          <p:nvPr/>
        </p:nvSpPr>
        <p:spPr bwMode="auto">
          <a:xfrm>
            <a:off x="3429756" y="3214690"/>
            <a:ext cx="3571890" cy="571500"/>
          </a:xfrm>
          <a:prstGeom prst="wedgeRoundRectCallout">
            <a:avLst>
              <a:gd name="adj1" fmla="val -87426"/>
              <a:gd name="adj2" fmla="val -1926"/>
              <a:gd name="adj3" fmla="val 16667"/>
            </a:avLst>
          </a:prstGeom>
          <a:solidFill>
            <a:srgbClr val="CCFFCC"/>
          </a:solidFill>
          <a:ln w="9525" algn="ctr">
            <a:solidFill>
              <a:schemeClr val="tx1"/>
            </a:solidFill>
            <a:round/>
            <a:headEnd/>
            <a:tailEnd/>
          </a:ln>
        </p:spPr>
        <p:txBody>
          <a:bodyPr wrap="none" lIns="90000" tIns="46800" rIns="90000" bIns="46800" anchor="ctr"/>
          <a:lstStyle/>
          <a:p>
            <a:pPr algn="ctr"/>
            <a:r>
              <a:rPr lang="ja-JP" altLang="en-US" b="1" dirty="0" smtClean="0"/>
              <a:t>対応関係の無いコード片</a:t>
            </a:r>
            <a:endParaRPr lang="ja-JP" altLang="en-US" b="1" dirty="0"/>
          </a:p>
        </p:txBody>
      </p:sp>
      <p:sp>
        <p:nvSpPr>
          <p:cNvPr id="38922" name="角丸四角形吹き出し 20"/>
          <p:cNvSpPr>
            <a:spLocks noChangeArrowheads="1"/>
          </p:cNvSpPr>
          <p:nvPr/>
        </p:nvSpPr>
        <p:spPr bwMode="auto">
          <a:xfrm>
            <a:off x="3001130" y="3929066"/>
            <a:ext cx="3500450" cy="571500"/>
          </a:xfrm>
          <a:prstGeom prst="wedgeRoundRectCallout">
            <a:avLst>
              <a:gd name="adj1" fmla="val -92060"/>
              <a:gd name="adj2" fmla="val 6606"/>
              <a:gd name="adj3" fmla="val 16667"/>
            </a:avLst>
          </a:prstGeom>
          <a:solidFill>
            <a:srgbClr val="CCFFCC"/>
          </a:solidFill>
          <a:ln w="9525" algn="ctr">
            <a:solidFill>
              <a:schemeClr val="tx1"/>
            </a:solidFill>
            <a:round/>
            <a:headEnd/>
            <a:tailEnd/>
          </a:ln>
        </p:spPr>
        <p:txBody>
          <a:bodyPr wrap="none" lIns="90000" tIns="46800" rIns="90000" bIns="46800" anchor="ctr"/>
          <a:lstStyle/>
          <a:p>
            <a:pPr algn="ctr"/>
            <a:r>
              <a:rPr lang="ja-JP" altLang="en-US" b="1" dirty="0" smtClean="0"/>
              <a:t>対応関係の無いコード片</a:t>
            </a:r>
            <a:endParaRPr lang="ja-JP" altLang="en-US" b="1" dirty="0"/>
          </a:p>
        </p:txBody>
      </p:sp>
      <p:sp>
        <p:nvSpPr>
          <p:cNvPr id="38924" name="角丸四角形吹き出し 24"/>
          <p:cNvSpPr>
            <a:spLocks noChangeArrowheads="1"/>
          </p:cNvSpPr>
          <p:nvPr/>
        </p:nvSpPr>
        <p:spPr bwMode="auto">
          <a:xfrm>
            <a:off x="5287130" y="5429268"/>
            <a:ext cx="2571750" cy="571500"/>
          </a:xfrm>
          <a:prstGeom prst="wedgeRoundRectCallout">
            <a:avLst>
              <a:gd name="adj1" fmla="val -31074"/>
              <a:gd name="adj2" fmla="val 138875"/>
              <a:gd name="adj3" fmla="val 16667"/>
            </a:avLst>
          </a:prstGeom>
          <a:solidFill>
            <a:srgbClr val="FFFFCC"/>
          </a:solidFill>
          <a:ln w="9525" algn="ctr">
            <a:solidFill>
              <a:schemeClr val="tx1"/>
            </a:solidFill>
            <a:round/>
            <a:headEnd/>
            <a:tailEnd/>
          </a:ln>
        </p:spPr>
        <p:txBody>
          <a:bodyPr wrap="none" lIns="90000" tIns="46800" rIns="90000" bIns="46800" anchor="ctr"/>
          <a:lstStyle/>
          <a:p>
            <a:pPr algn="ctr"/>
            <a:r>
              <a:rPr lang="ja-JP" altLang="en-US" b="1"/>
              <a:t>全ての候補を探索</a:t>
            </a:r>
          </a:p>
        </p:txBody>
      </p:sp>
      <p:sp>
        <p:nvSpPr>
          <p:cNvPr id="15" name="角丸四角形 14"/>
          <p:cNvSpPr/>
          <p:nvPr/>
        </p:nvSpPr>
        <p:spPr bwMode="auto">
          <a:xfrm>
            <a:off x="5652304" y="1412776"/>
            <a:ext cx="3096344" cy="576064"/>
          </a:xfrm>
          <a:prstGeom prst="roundRect">
            <a:avLst/>
          </a:prstGeom>
          <a:solidFill>
            <a:srgbClr val="99CCFF"/>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effectLst/>
                <a:latin typeface="Arial" charset="0"/>
                <a:ea typeface="ＭＳ Ｐゴシック" charset="-128"/>
              </a:rPr>
              <a:t>最初に検出される候補</a:t>
            </a:r>
          </a:p>
        </p:txBody>
      </p:sp>
    </p:spTree>
    <p:extLst>
      <p:ext uri="{BB962C8B-B14F-4D97-AF65-F5344CB8AC3E}">
        <p14:creationId xmlns:p14="http://schemas.microsoft.com/office/powerpoint/2010/main" val="176288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9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8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1" grpId="0" animBg="1"/>
      <p:bldP spid="38922" grpId="0" animBg="1"/>
      <p:bldP spid="38924" grpId="0" animBg="1"/>
      <p:bldP spid="1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ja-JP" altLang="en-US" dirty="0" smtClean="0"/>
              <a:t>政井らのツールの出力例</a:t>
            </a:r>
            <a:r>
              <a:rPr lang="en-US" altLang="ja-JP" dirty="0" smtClean="0"/>
              <a:t>(2/2)</a:t>
            </a:r>
            <a:endParaRPr lang="ja-JP" altLang="en-US" dirty="0" smtClean="0"/>
          </a:p>
        </p:txBody>
      </p:sp>
      <p:sp>
        <p:nvSpPr>
          <p:cNvPr id="39939" name="スライド番号プレースホルダ 3"/>
          <p:cNvSpPr>
            <a:spLocks noGrp="1"/>
          </p:cNvSpPr>
          <p:nvPr>
            <p:ph type="sldNum" sz="quarter" idx="12"/>
          </p:nvPr>
        </p:nvSpPr>
        <p:spPr>
          <a:noFill/>
        </p:spPr>
        <p:txBody>
          <a:bodyPr/>
          <a:lstStyle/>
          <a:p>
            <a:fld id="{643D79EC-082F-4436-90A6-BBBA8930CAD6}" type="slidenum">
              <a:rPr lang="en-US" altLang="ja-JP" smtClean="0"/>
              <a:pPr/>
              <a:t>38</a:t>
            </a:fld>
            <a:endParaRPr lang="en-US" altLang="ja-JP" smtClean="0"/>
          </a:p>
        </p:txBody>
      </p:sp>
      <p:pic>
        <p:nvPicPr>
          <p:cNvPr id="39940" name="Picture 2"/>
          <p:cNvPicPr>
            <a:picLocks noChangeAspect="1" noChangeArrowheads="1"/>
          </p:cNvPicPr>
          <p:nvPr/>
        </p:nvPicPr>
        <p:blipFill>
          <a:blip r:embed="rId3" cstate="print"/>
          <a:srcRect/>
          <a:stretch>
            <a:fillRect/>
          </a:stretch>
        </p:blipFill>
        <p:spPr bwMode="auto">
          <a:xfrm>
            <a:off x="428596" y="1214438"/>
            <a:ext cx="8330974" cy="5643562"/>
          </a:xfrm>
          <a:prstGeom prst="rect">
            <a:avLst/>
          </a:prstGeom>
          <a:noFill/>
          <a:ln w="9525">
            <a:noFill/>
            <a:miter lim="800000"/>
            <a:headEnd/>
            <a:tailEnd/>
          </a:ln>
        </p:spPr>
      </p:pic>
    </p:spTree>
    <p:extLst>
      <p:ext uri="{BB962C8B-B14F-4D97-AF65-F5344CB8AC3E}">
        <p14:creationId xmlns:p14="http://schemas.microsoft.com/office/powerpoint/2010/main" val="1463159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AutoShape 17"/>
          <p:cNvCxnSpPr>
            <a:cxnSpLocks noChangeShapeType="1"/>
            <a:endCxn id="5" idx="2"/>
          </p:cNvCxnSpPr>
          <p:nvPr/>
        </p:nvCxnSpPr>
        <p:spPr bwMode="auto">
          <a:xfrm>
            <a:off x="6261100" y="4725924"/>
            <a:ext cx="540941" cy="355598"/>
          </a:xfrm>
          <a:prstGeom prst="straightConnector1">
            <a:avLst/>
          </a:prstGeom>
          <a:noFill/>
          <a:ln w="63500">
            <a:solidFill>
              <a:schemeClr val="tx1"/>
            </a:solidFill>
            <a:prstDash val="sysDot"/>
            <a:round/>
            <a:headEnd/>
            <a:tailEnd/>
          </a:ln>
          <a:effectLst/>
        </p:spPr>
      </p:cxnSp>
      <p:cxnSp>
        <p:nvCxnSpPr>
          <p:cNvPr id="17" name="AutoShape 16"/>
          <p:cNvCxnSpPr>
            <a:cxnSpLocks noChangeShapeType="1"/>
            <a:endCxn id="16" idx="2"/>
          </p:cNvCxnSpPr>
          <p:nvPr/>
        </p:nvCxnSpPr>
        <p:spPr bwMode="auto">
          <a:xfrm flipH="1">
            <a:off x="2105820" y="4654486"/>
            <a:ext cx="627856" cy="427036"/>
          </a:xfrm>
          <a:prstGeom prst="straightConnector1">
            <a:avLst/>
          </a:prstGeom>
          <a:noFill/>
          <a:ln w="63500">
            <a:solidFill>
              <a:schemeClr val="tx1"/>
            </a:solidFill>
            <a:prstDash val="sysDot"/>
            <a:round/>
            <a:headEnd/>
            <a:tailEnd/>
          </a:ln>
          <a:effectLst/>
        </p:spPr>
      </p:cxnSp>
      <p:sp>
        <p:nvSpPr>
          <p:cNvPr id="2" name="タイトル 1"/>
          <p:cNvSpPr>
            <a:spLocks noGrp="1"/>
          </p:cNvSpPr>
          <p:nvPr>
            <p:ph type="title"/>
          </p:nvPr>
        </p:nvSpPr>
        <p:spPr/>
        <p:txBody>
          <a:bodyPr/>
          <a:lstStyle/>
          <a:p>
            <a:r>
              <a:rPr lang="ja-JP" altLang="en-US" dirty="0" smtClean="0"/>
              <a:t>類似メソッド集約</a:t>
            </a:r>
            <a:endParaRPr kumimoji="1" lang="ja-JP" altLang="en-US"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3</a:t>
            </a:fld>
            <a:endParaRPr lang="ja-JP" altLang="en-US"/>
          </a:p>
        </p:txBody>
      </p:sp>
      <p:sp>
        <p:nvSpPr>
          <p:cNvPr id="5" name="AutoShape 4"/>
          <p:cNvSpPr>
            <a:spLocks noChangeArrowheads="1"/>
          </p:cNvSpPr>
          <p:nvPr/>
        </p:nvSpPr>
        <p:spPr bwMode="auto">
          <a:xfrm flipV="1">
            <a:off x="4460081" y="5081522"/>
            <a:ext cx="4683919"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base = _units*_rate*0.5;</a:t>
            </a:r>
          </a:p>
          <a:p>
            <a:r>
              <a:rPr lang="en-US" altLang="ja-JP" sz="1800" dirty="0">
                <a:latin typeface="Consolas" pitchFamily="49" charset="0"/>
                <a:cs typeface="Consolas" pitchFamily="49" charset="0"/>
              </a:rPr>
              <a:t>double tax = base*</a:t>
            </a:r>
            <a:r>
              <a:rPr lang="en-US" altLang="ja-JP" sz="1800" dirty="0" err="1">
                <a:latin typeface="Consolas" pitchFamily="49" charset="0"/>
                <a:cs typeface="Consolas" pitchFamily="49" charset="0"/>
              </a:rPr>
              <a:t>Site.TAX_RATE</a:t>
            </a:r>
            <a:r>
              <a:rPr lang="en-US" altLang="ja-JP" sz="1800" dirty="0">
                <a:latin typeface="Consolas" pitchFamily="49" charset="0"/>
                <a:cs typeface="Consolas" pitchFamily="49" charset="0"/>
              </a:rPr>
              <a:t>*0.2;</a:t>
            </a: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2511"/>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713099"/>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4194111"/>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4289361"/>
            <a:ext cx="2524125" cy="48418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sp>
        <p:nvSpPr>
          <p:cNvPr id="10" name="Rectangle 9"/>
          <p:cNvSpPr>
            <a:spLocks noChangeArrowheads="1"/>
          </p:cNvSpPr>
          <p:nvPr/>
        </p:nvSpPr>
        <p:spPr bwMode="auto">
          <a:xfrm>
            <a:off x="4997450" y="3713099"/>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4217924"/>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4289361"/>
            <a:ext cx="2527300" cy="50323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cxnSp>
        <p:nvCxnSpPr>
          <p:cNvPr id="13" name="AutoShape 12"/>
          <p:cNvCxnSpPr>
            <a:cxnSpLocks noChangeShapeType="1"/>
            <a:stCxn id="10" idx="0"/>
            <a:endCxn id="6" idx="2"/>
          </p:cNvCxnSpPr>
          <p:nvPr/>
        </p:nvCxnSpPr>
        <p:spPr bwMode="auto">
          <a:xfrm rot="5400000" flipH="1">
            <a:off x="4749800" y="2201799"/>
            <a:ext cx="1223963" cy="1798637"/>
          </a:xfrm>
          <a:prstGeom prst="bentConnector3">
            <a:avLst>
              <a:gd name="adj1" fmla="val 49935"/>
            </a:avLst>
          </a:prstGeom>
          <a:noFill/>
          <a:ln w="9525">
            <a:solidFill>
              <a:schemeClr val="tx1"/>
            </a:solidFill>
            <a:miter lim="800000"/>
            <a:headEnd/>
            <a:tailEnd type="triangle" w="med" len="med"/>
          </a:ln>
          <a:effectLst/>
        </p:spPr>
      </p:cxnSp>
      <p:cxnSp>
        <p:nvCxnSpPr>
          <p:cNvPr id="14" name="AutoShape 13"/>
          <p:cNvCxnSpPr>
            <a:cxnSpLocks noChangeShapeType="1"/>
            <a:stCxn id="7" idx="0"/>
            <a:endCxn id="6" idx="2"/>
          </p:cNvCxnSpPr>
          <p:nvPr/>
        </p:nvCxnSpPr>
        <p:spPr bwMode="auto">
          <a:xfrm rot="16200000">
            <a:off x="2986087" y="2236724"/>
            <a:ext cx="1223963" cy="1728788"/>
          </a:xfrm>
          <a:prstGeom prst="bentConnector3">
            <a:avLst>
              <a:gd name="adj1" fmla="val 49935"/>
            </a:avLst>
          </a:prstGeom>
          <a:noFill/>
          <a:ln w="9525">
            <a:solidFill>
              <a:schemeClr val="tx1"/>
            </a:solidFill>
            <a:miter lim="800000"/>
            <a:headEnd/>
            <a:tailEnd type="triangle" w="med" len="med"/>
          </a:ln>
          <a:effectLst/>
        </p:spPr>
      </p:cxnSp>
      <p:sp>
        <p:nvSpPr>
          <p:cNvPr id="15" name="AutoShape 14"/>
          <p:cNvSpPr>
            <a:spLocks noChangeArrowheads="1"/>
          </p:cNvSpPr>
          <p:nvPr/>
        </p:nvSpPr>
        <p:spPr bwMode="auto">
          <a:xfrm>
            <a:off x="4170363" y="2489136"/>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6" name="AutoShape 15"/>
          <p:cNvSpPr>
            <a:spLocks noChangeArrowheads="1"/>
          </p:cNvSpPr>
          <p:nvPr/>
        </p:nvSpPr>
        <p:spPr bwMode="auto">
          <a:xfrm flipV="1">
            <a:off x="1" y="5081522"/>
            <a:ext cx="421163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base = _units*_rate;</a:t>
            </a:r>
          </a:p>
          <a:p>
            <a:r>
              <a:rPr lang="en-US" altLang="ja-JP" sz="1800" dirty="0">
                <a:latin typeface="Consolas" pitchFamily="49" charset="0"/>
                <a:cs typeface="Consolas" pitchFamily="49" charset="0"/>
              </a:rPr>
              <a:t>double tax = base*</a:t>
            </a:r>
            <a:r>
              <a:rPr lang="en-US" altLang="ja-JP" sz="1800" dirty="0" err="1">
                <a:latin typeface="Consolas" pitchFamily="49" charset="0"/>
                <a:cs typeface="Consolas" pitchFamily="49" charset="0"/>
              </a:rPr>
              <a:t>Site.TAX_RATE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類似メソッド集約</a:t>
            </a:r>
            <a:r>
              <a:rPr lang="en-US" altLang="ja-JP" sz="4000" dirty="0" smtClean="0"/>
              <a:t/>
            </a:r>
            <a:br>
              <a:rPr lang="en-US" altLang="ja-JP" sz="4000" dirty="0" smtClean="0"/>
            </a:br>
            <a:r>
              <a:rPr lang="ja-JP" altLang="en-US" sz="4000" dirty="0" smtClean="0"/>
              <a:t>手順</a:t>
            </a:r>
            <a:r>
              <a:rPr lang="en-US" altLang="ja-JP" sz="4000" dirty="0" smtClean="0"/>
              <a:t>1: </a:t>
            </a:r>
            <a:r>
              <a:rPr lang="ja-JP" altLang="en-US" sz="4000" dirty="0" smtClean="0"/>
              <a:t>固有の処理を求める</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4</a:t>
            </a:fld>
            <a:endParaRPr lang="ja-JP" altLang="en-US"/>
          </a:p>
        </p:txBody>
      </p:sp>
      <p:sp>
        <p:nvSpPr>
          <p:cNvPr id="5" name="AutoShape 4"/>
          <p:cNvSpPr>
            <a:spLocks noChangeArrowheads="1"/>
          </p:cNvSpPr>
          <p:nvPr/>
        </p:nvSpPr>
        <p:spPr bwMode="auto">
          <a:xfrm flipV="1">
            <a:off x="4460082" y="5082018"/>
            <a:ext cx="468391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smtClean="0">
                <a:solidFill>
                  <a:srgbClr val="FF0000"/>
                </a:solidFill>
                <a:latin typeface="Consolas" pitchFamily="49" charset="0"/>
                <a:cs typeface="Consolas" pitchFamily="49" charset="0"/>
              </a:rPr>
              <a:t>_units*_rate*0.5</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sz="1800" dirty="0" smtClean="0">
                <a:solidFill>
                  <a:srgbClr val="FF0000"/>
                </a:solidFill>
                <a:latin typeface="Consolas" pitchFamily="49" charset="0"/>
                <a:cs typeface="Consolas" pitchFamily="49" charset="0"/>
              </a:rPr>
              <a:t>base*</a:t>
            </a:r>
            <a:r>
              <a:rPr lang="en-US" altLang="ja-JP" sz="1800" dirty="0" err="1" smtClean="0">
                <a:solidFill>
                  <a:srgbClr val="FF0000"/>
                </a:solidFill>
                <a:latin typeface="Consolas" pitchFamily="49" charset="0"/>
                <a:cs typeface="Consolas" pitchFamily="49" charset="0"/>
              </a:rPr>
              <a:t>Site.TAX_RATE</a:t>
            </a:r>
            <a:r>
              <a:rPr lang="en-US" altLang="ja-JP" sz="1800" dirty="0" smtClean="0">
                <a:solidFill>
                  <a:srgbClr val="FF0000"/>
                </a:solidFill>
                <a:latin typeface="Consolas" pitchFamily="49" charset="0"/>
                <a:cs typeface="Consolas" pitchFamily="49" charset="0"/>
              </a:rPr>
              <a:t>*0.2</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3007"/>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713595"/>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4194607"/>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4289857"/>
            <a:ext cx="2524125" cy="48418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sp>
        <p:nvSpPr>
          <p:cNvPr id="10" name="Rectangle 9"/>
          <p:cNvSpPr>
            <a:spLocks noChangeArrowheads="1"/>
          </p:cNvSpPr>
          <p:nvPr/>
        </p:nvSpPr>
        <p:spPr bwMode="auto">
          <a:xfrm>
            <a:off x="4997450" y="3713595"/>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4218420"/>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4289857"/>
            <a:ext cx="2527300" cy="503238"/>
          </a:xfrm>
          <a:prstGeom prst="rect">
            <a:avLst/>
          </a:prstGeom>
          <a:solidFill>
            <a:schemeClr val="bg1"/>
          </a:solidFill>
          <a:ln w="9525">
            <a:solidFill>
              <a:schemeClr val="tx1"/>
            </a:solidFill>
            <a:miter lim="800000"/>
            <a:headEnd/>
            <a:tailEnd/>
          </a:ln>
          <a:effectLst/>
        </p:spPr>
        <p:txBody>
          <a:bodyPr wrap="none" anchor="ctr"/>
          <a:lstStyle/>
          <a:p>
            <a:r>
              <a:rPr lang="en-US" altLang="ja-JP" sz="2000"/>
              <a:t>getBillableAmount()</a:t>
            </a:r>
          </a:p>
        </p:txBody>
      </p:sp>
      <p:cxnSp>
        <p:nvCxnSpPr>
          <p:cNvPr id="13" name="AutoShape 12"/>
          <p:cNvCxnSpPr>
            <a:cxnSpLocks noChangeShapeType="1"/>
            <a:stCxn id="10" idx="0"/>
            <a:endCxn id="6" idx="2"/>
          </p:cNvCxnSpPr>
          <p:nvPr/>
        </p:nvCxnSpPr>
        <p:spPr bwMode="auto">
          <a:xfrm rot="5400000" flipH="1">
            <a:off x="4749800" y="2202295"/>
            <a:ext cx="1223963" cy="1798637"/>
          </a:xfrm>
          <a:prstGeom prst="bentConnector3">
            <a:avLst>
              <a:gd name="adj1" fmla="val 49935"/>
            </a:avLst>
          </a:prstGeom>
          <a:noFill/>
          <a:ln w="9525">
            <a:solidFill>
              <a:schemeClr val="tx1"/>
            </a:solidFill>
            <a:miter lim="800000"/>
            <a:headEnd/>
            <a:tailEnd type="triangle" w="med" len="med"/>
          </a:ln>
          <a:effectLst/>
        </p:spPr>
      </p:cxnSp>
      <p:cxnSp>
        <p:nvCxnSpPr>
          <p:cNvPr id="14" name="AutoShape 13"/>
          <p:cNvCxnSpPr>
            <a:cxnSpLocks noChangeShapeType="1"/>
            <a:stCxn id="7" idx="0"/>
            <a:endCxn id="6" idx="2"/>
          </p:cNvCxnSpPr>
          <p:nvPr/>
        </p:nvCxnSpPr>
        <p:spPr bwMode="auto">
          <a:xfrm rot="16200000">
            <a:off x="2986087" y="2237220"/>
            <a:ext cx="1223963" cy="1728788"/>
          </a:xfrm>
          <a:prstGeom prst="bentConnector3">
            <a:avLst>
              <a:gd name="adj1" fmla="val 49935"/>
            </a:avLst>
          </a:prstGeom>
          <a:noFill/>
          <a:ln w="9525">
            <a:solidFill>
              <a:schemeClr val="tx1"/>
            </a:solidFill>
            <a:miter lim="800000"/>
            <a:headEnd/>
            <a:tailEnd type="triangle" w="med" len="med"/>
          </a:ln>
          <a:effectLst/>
        </p:spPr>
      </p:cxnSp>
      <p:sp>
        <p:nvSpPr>
          <p:cNvPr id="15" name="AutoShape 14"/>
          <p:cNvSpPr>
            <a:spLocks noChangeArrowheads="1"/>
          </p:cNvSpPr>
          <p:nvPr/>
        </p:nvSpPr>
        <p:spPr bwMode="auto">
          <a:xfrm>
            <a:off x="4170363" y="2489632"/>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16" name="AutoShape 15"/>
          <p:cNvSpPr>
            <a:spLocks noChangeArrowheads="1"/>
          </p:cNvSpPr>
          <p:nvPr/>
        </p:nvSpPr>
        <p:spPr bwMode="auto">
          <a:xfrm flipV="1">
            <a:off x="1" y="5082019"/>
            <a:ext cx="421163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 </a:t>
            </a:r>
            <a:r>
              <a:rPr lang="en-US" altLang="ja-JP" sz="1800" dirty="0">
                <a:solidFill>
                  <a:srgbClr val="FF0000"/>
                </a:solidFill>
                <a:latin typeface="Consolas" pitchFamily="49" charset="0"/>
                <a:cs typeface="Consolas" pitchFamily="49" charset="0"/>
              </a:rPr>
              <a:t>_units*_rate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double tax = </a:t>
            </a:r>
            <a:r>
              <a:rPr lang="en-US" altLang="ja-JP" sz="1800" dirty="0">
                <a:solidFill>
                  <a:srgbClr val="FF0000"/>
                </a:solidFill>
                <a:latin typeface="Consolas" pitchFamily="49" charset="0"/>
                <a:cs typeface="Consolas" pitchFamily="49" charset="0"/>
              </a:rPr>
              <a:t>base*</a:t>
            </a:r>
            <a:r>
              <a:rPr lang="en-US" altLang="ja-JP" sz="1800" dirty="0" err="1">
                <a:solidFill>
                  <a:srgbClr val="FF0000"/>
                </a:solidFill>
                <a:latin typeface="Consolas" pitchFamily="49" charset="0"/>
                <a:cs typeface="Consolas" pitchFamily="49" charset="0"/>
              </a:rPr>
              <a:t>Site.TAX_RATE</a:t>
            </a:r>
            <a:r>
              <a:rPr lang="en-US" altLang="ja-JP" sz="1800" dirty="0">
                <a:latin typeface="Consolas" pitchFamily="49" charset="0"/>
                <a:cs typeface="Consolas" pitchFamily="49" charset="0"/>
              </a:rPr>
              <a:t>;</a:t>
            </a:r>
          </a:p>
          <a:p>
            <a:r>
              <a:rPr lang="en-US" altLang="ja-JP" sz="1800" dirty="0">
                <a:latin typeface="Consolas" pitchFamily="49" charset="0"/>
                <a:cs typeface="Consolas" pitchFamily="49" charset="0"/>
              </a:rPr>
              <a:t>return base + tax;</a:t>
            </a:r>
          </a:p>
        </p:txBody>
      </p:sp>
      <p:cxnSp>
        <p:nvCxnSpPr>
          <p:cNvPr id="17" name="AutoShape 16"/>
          <p:cNvCxnSpPr>
            <a:cxnSpLocks noChangeShapeType="1"/>
            <a:endCxn id="16" idx="2"/>
          </p:cNvCxnSpPr>
          <p:nvPr/>
        </p:nvCxnSpPr>
        <p:spPr bwMode="auto">
          <a:xfrm flipH="1">
            <a:off x="2105820" y="4654982"/>
            <a:ext cx="627856" cy="427037"/>
          </a:xfrm>
          <a:prstGeom prst="straightConnector1">
            <a:avLst/>
          </a:prstGeom>
          <a:noFill/>
          <a:ln w="63500">
            <a:solidFill>
              <a:schemeClr val="tx1"/>
            </a:solidFill>
            <a:prstDash val="sysDot"/>
            <a:round/>
            <a:headEnd/>
            <a:tailEnd/>
          </a:ln>
          <a:effectLst/>
        </p:spPr>
      </p:cxnSp>
      <p:cxnSp>
        <p:nvCxnSpPr>
          <p:cNvPr id="18" name="AutoShape 17"/>
          <p:cNvCxnSpPr>
            <a:cxnSpLocks noChangeShapeType="1"/>
            <a:endCxn id="5" idx="2"/>
          </p:cNvCxnSpPr>
          <p:nvPr/>
        </p:nvCxnSpPr>
        <p:spPr bwMode="auto">
          <a:xfrm>
            <a:off x="6261100" y="4726420"/>
            <a:ext cx="540941" cy="355598"/>
          </a:xfrm>
          <a:prstGeom prst="straightConnector1">
            <a:avLst/>
          </a:prstGeom>
          <a:noFill/>
          <a:ln w="63500">
            <a:solidFill>
              <a:schemeClr val="tx1"/>
            </a:solidFill>
            <a:prstDash val="sysDot"/>
            <a:round/>
            <a:headEnd/>
            <a:tailEnd/>
          </a:ln>
          <a:effectLst/>
        </p:spPr>
      </p:cxnSp>
      <p:sp>
        <p:nvSpPr>
          <p:cNvPr id="23" name="四角形吹き出し 22"/>
          <p:cNvSpPr/>
          <p:nvPr/>
        </p:nvSpPr>
        <p:spPr>
          <a:xfrm>
            <a:off x="2891357" y="3907487"/>
            <a:ext cx="3142211" cy="885608"/>
          </a:xfrm>
          <a:prstGeom prst="wedgeRectCallout">
            <a:avLst>
              <a:gd name="adj1" fmla="val 62884"/>
              <a:gd name="adj2" fmla="val 120423"/>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四角形吹き出し 23"/>
          <p:cNvSpPr/>
          <p:nvPr/>
        </p:nvSpPr>
        <p:spPr>
          <a:xfrm>
            <a:off x="2891357" y="3907487"/>
            <a:ext cx="3142211" cy="885608"/>
          </a:xfrm>
          <a:prstGeom prst="wedgeRectCallout">
            <a:avLst>
              <a:gd name="adj1" fmla="val -41299"/>
              <a:gd name="adj2" fmla="val 11346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差分を見つける</a:t>
            </a:r>
            <a:endParaRPr kumimoji="1" lang="ja-JP" altLang="en-US" sz="2000" b="1" dirty="0">
              <a:solidFill>
                <a:schemeClr val="tx1"/>
              </a:solidFill>
            </a:endParaRPr>
          </a:p>
        </p:txBody>
      </p:sp>
      <p:sp>
        <p:nvSpPr>
          <p:cNvPr id="3" name="角丸四角形 2"/>
          <p:cNvSpPr/>
          <p:nvPr/>
        </p:nvSpPr>
        <p:spPr>
          <a:xfrm>
            <a:off x="300789" y="1708484"/>
            <a:ext cx="2432887" cy="13931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差分から固有の処理を求める</a:t>
            </a:r>
            <a:endParaRPr kumimoji="1" lang="ja-JP" altLang="en-US" sz="2400" dirty="0">
              <a:solidFill>
                <a:schemeClr val="tx1"/>
              </a:solidFill>
            </a:endParaRPr>
          </a:p>
        </p:txBody>
      </p:sp>
      <p:grpSp>
        <p:nvGrpSpPr>
          <p:cNvPr id="29" name="グループ化 28"/>
          <p:cNvGrpSpPr/>
          <p:nvPr/>
        </p:nvGrpSpPr>
        <p:grpSpPr>
          <a:xfrm>
            <a:off x="2105820" y="4254138"/>
            <a:ext cx="2227096" cy="1214045"/>
            <a:chOff x="2105820" y="4254138"/>
            <a:chExt cx="2227096" cy="1214045"/>
          </a:xfrm>
        </p:grpSpPr>
        <p:grpSp>
          <p:nvGrpSpPr>
            <p:cNvPr id="26" name="グループ化 25"/>
            <p:cNvGrpSpPr/>
            <p:nvPr/>
          </p:nvGrpSpPr>
          <p:grpSpPr>
            <a:xfrm>
              <a:off x="2105820" y="4254138"/>
              <a:ext cx="2227096" cy="1011522"/>
              <a:chOff x="1768642" y="4248296"/>
              <a:chExt cx="2227096" cy="1011522"/>
            </a:xfrm>
          </p:grpSpPr>
          <p:sp>
            <p:nvSpPr>
              <p:cNvPr id="21" name="角丸四角形吹き出し 20"/>
              <p:cNvSpPr/>
              <p:nvPr/>
            </p:nvSpPr>
            <p:spPr>
              <a:xfrm>
                <a:off x="1768642" y="4248296"/>
                <a:ext cx="2227096" cy="1005680"/>
              </a:xfrm>
              <a:prstGeom prst="wedgeRoundRectCallout">
                <a:avLst>
                  <a:gd name="adj1" fmla="val 57501"/>
                  <a:gd name="adj2" fmla="val 75660"/>
                  <a:gd name="adj3" fmla="val 16667"/>
                </a:avLst>
              </a:prstGeom>
              <a:solidFill>
                <a:srgbClr val="EDEA5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固有</a:t>
                </a:r>
                <a:r>
                  <a:rPr lang="ja-JP" altLang="en-US" sz="2400" b="1" dirty="0" smtClean="0">
                    <a:solidFill>
                      <a:schemeClr val="tx1"/>
                    </a:solidFill>
                  </a:rPr>
                  <a:t>の</a:t>
                </a:r>
                <a:r>
                  <a:rPr lang="ja-JP" altLang="en-US" sz="2400" b="1" dirty="0">
                    <a:solidFill>
                      <a:schemeClr val="tx1"/>
                    </a:solidFill>
                  </a:rPr>
                  <a:t>処理</a:t>
                </a:r>
                <a:endParaRPr kumimoji="1" lang="ja-JP" altLang="en-US" sz="2400" b="1" dirty="0">
                  <a:solidFill>
                    <a:schemeClr val="tx1"/>
                  </a:solidFill>
                </a:endParaRPr>
              </a:p>
            </p:txBody>
          </p:sp>
          <p:sp>
            <p:nvSpPr>
              <p:cNvPr id="25" name="角丸四角形吹き出し 24"/>
              <p:cNvSpPr/>
              <p:nvPr/>
            </p:nvSpPr>
            <p:spPr>
              <a:xfrm>
                <a:off x="1768642" y="4254138"/>
                <a:ext cx="2227096" cy="1005680"/>
              </a:xfrm>
              <a:prstGeom prst="wedgeRoundRectCallout">
                <a:avLst>
                  <a:gd name="adj1" fmla="val 59121"/>
                  <a:gd name="adj2" fmla="val 106765"/>
                  <a:gd name="adj3" fmla="val 16667"/>
                </a:avLst>
              </a:prstGeom>
              <a:solidFill>
                <a:srgbClr val="EDEA58"/>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固有</a:t>
                </a:r>
                <a:r>
                  <a:rPr lang="ja-JP" altLang="en-US" sz="2400" b="1" dirty="0" smtClean="0">
                    <a:solidFill>
                      <a:schemeClr val="tx1"/>
                    </a:solidFill>
                  </a:rPr>
                  <a:t>の</a:t>
                </a:r>
                <a:r>
                  <a:rPr lang="ja-JP" altLang="en-US" sz="2400" b="1" dirty="0">
                    <a:solidFill>
                      <a:schemeClr val="tx1"/>
                    </a:solidFill>
                  </a:rPr>
                  <a:t>処理</a:t>
                </a:r>
                <a:endParaRPr kumimoji="1" lang="ja-JP" altLang="en-US" sz="2400" b="1" dirty="0">
                  <a:solidFill>
                    <a:schemeClr val="tx1"/>
                  </a:solidFill>
                </a:endParaRPr>
              </a:p>
            </p:txBody>
          </p:sp>
        </p:grpSp>
        <p:sp>
          <p:nvSpPr>
            <p:cNvPr id="27" name="正方形/長方形 26"/>
            <p:cNvSpPr/>
            <p:nvPr/>
          </p:nvSpPr>
          <p:spPr>
            <a:xfrm>
              <a:off x="3774197" y="5106084"/>
              <a:ext cx="272131" cy="326002"/>
            </a:xfrm>
            <a:prstGeom prst="rect">
              <a:avLst/>
            </a:prstGeom>
            <a:solidFill>
              <a:srgbClr val="EDEA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898230" y="5348169"/>
              <a:ext cx="209509" cy="120014"/>
            </a:xfrm>
            <a:prstGeom prst="rect">
              <a:avLst/>
            </a:prstGeom>
            <a:solidFill>
              <a:srgbClr val="EDEA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AutoShape 10"/>
          <p:cNvCxnSpPr>
            <a:cxnSpLocks noChangeShapeType="1"/>
          </p:cNvCxnSpPr>
          <p:nvPr/>
        </p:nvCxnSpPr>
        <p:spPr bwMode="auto">
          <a:xfrm rot="5400000" flipH="1">
            <a:off x="4929980" y="2022113"/>
            <a:ext cx="863600" cy="1798637"/>
          </a:xfrm>
          <a:prstGeom prst="bentConnector3">
            <a:avLst>
              <a:gd name="adj1" fmla="val 50000"/>
            </a:avLst>
          </a:prstGeom>
          <a:noFill/>
          <a:ln w="9525">
            <a:solidFill>
              <a:schemeClr val="tx1"/>
            </a:solidFill>
            <a:miter lim="800000"/>
            <a:headEnd/>
            <a:tailEnd type="triangle" w="med" len="med"/>
          </a:ln>
          <a:effectLst/>
        </p:spPr>
      </p:cxnSp>
      <p:cxnSp>
        <p:nvCxnSpPr>
          <p:cNvPr id="36" name="AutoShape 11"/>
          <p:cNvCxnSpPr>
            <a:cxnSpLocks noChangeShapeType="1"/>
          </p:cNvCxnSpPr>
          <p:nvPr/>
        </p:nvCxnSpPr>
        <p:spPr bwMode="auto">
          <a:xfrm rot="16200000">
            <a:off x="3166267" y="2057038"/>
            <a:ext cx="863600" cy="1728788"/>
          </a:xfrm>
          <a:prstGeom prst="bentConnector3">
            <a:avLst>
              <a:gd name="adj1" fmla="val 50000"/>
            </a:avLst>
          </a:prstGeom>
          <a:noFill/>
          <a:ln w="9525">
            <a:solidFill>
              <a:schemeClr val="tx1"/>
            </a:solidFill>
            <a:miter lim="800000"/>
            <a:headEnd/>
            <a:tailEnd type="triangle" w="med" len="med"/>
          </a:ln>
          <a:effectLst/>
        </p:spPr>
      </p:cxnSp>
      <p:sp>
        <p:nvSpPr>
          <p:cNvPr id="2" name="タイトル 1"/>
          <p:cNvSpPr>
            <a:spLocks noGrp="1"/>
          </p:cNvSpPr>
          <p:nvPr>
            <p:ph type="title"/>
          </p:nvPr>
        </p:nvSpPr>
        <p:spPr/>
        <p:txBody>
          <a:bodyPr/>
          <a:lstStyle/>
          <a:p>
            <a:r>
              <a:rPr lang="ja-JP" altLang="en-US" sz="4000" dirty="0" smtClean="0"/>
              <a:t>類似メソッド集約</a:t>
            </a:r>
            <a:r>
              <a:rPr lang="en-US" altLang="ja-JP" sz="4000" dirty="0" smtClean="0"/>
              <a:t/>
            </a:r>
            <a:br>
              <a:rPr lang="en-US" altLang="ja-JP" sz="4000" dirty="0" smtClean="0"/>
            </a:br>
            <a:r>
              <a:rPr lang="ja-JP" altLang="en-US" sz="4000" dirty="0" smtClean="0"/>
              <a:t>手順</a:t>
            </a:r>
            <a:r>
              <a:rPr lang="en-US" altLang="ja-JP" sz="4000" dirty="0" smtClean="0"/>
              <a:t>2: </a:t>
            </a:r>
            <a:r>
              <a:rPr lang="ja-JP" altLang="en-US" sz="4000" dirty="0"/>
              <a:t>固有</a:t>
            </a:r>
            <a:r>
              <a:rPr lang="ja-JP" altLang="en-US" sz="4000" dirty="0" smtClean="0"/>
              <a:t>の</a:t>
            </a:r>
            <a:r>
              <a:rPr lang="ja-JP" altLang="en-US" sz="4000" dirty="0"/>
              <a:t>処理</a:t>
            </a:r>
            <a:r>
              <a:rPr lang="ja-JP" altLang="en-US" sz="4000" dirty="0" smtClean="0"/>
              <a:t>を取り除く</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5</a:t>
            </a:fld>
            <a:endParaRPr lang="ja-JP" altLang="en-US"/>
          </a:p>
        </p:txBody>
      </p:sp>
      <p:sp>
        <p:nvSpPr>
          <p:cNvPr id="5" name="AutoShape 4"/>
          <p:cNvSpPr>
            <a:spLocks noChangeArrowheads="1"/>
          </p:cNvSpPr>
          <p:nvPr/>
        </p:nvSpPr>
        <p:spPr bwMode="auto">
          <a:xfrm flipV="1">
            <a:off x="4584700" y="5082020"/>
            <a:ext cx="4341813"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err="1" smtClean="0">
                <a:solidFill>
                  <a:srgbClr val="FF0000"/>
                </a:solidFill>
                <a:latin typeface="Consolas" pitchFamily="49" charset="0"/>
                <a:cs typeface="Consolas" pitchFamily="49" charset="0"/>
              </a:rPr>
              <a:t>getBaseAmount</a:t>
            </a:r>
            <a:r>
              <a:rPr lang="en-US" altLang="ja-JP" sz="1800"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solidFill>
                  <a:srgbClr val="FF0000"/>
                </a:solidFill>
                <a:latin typeface="Consolas" pitchFamily="49" charset="0"/>
                <a:cs typeface="Consolas" pitchFamily="49" charset="0"/>
              </a:rPr>
              <a:t>getTaxAmount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sp>
        <p:nvSpPr>
          <p:cNvPr id="6" name="Rectangle 5"/>
          <p:cNvSpPr>
            <a:spLocks noChangeArrowheads="1"/>
          </p:cNvSpPr>
          <p:nvPr/>
        </p:nvSpPr>
        <p:spPr bwMode="auto">
          <a:xfrm>
            <a:off x="3273425" y="1553007"/>
            <a:ext cx="2378075" cy="9366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3" y="3210357"/>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3" y="3691369"/>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3" y="3786618"/>
            <a:ext cx="2524125" cy="939801"/>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smtClean="0">
                <a:solidFill>
                  <a:srgbClr val="FF0000"/>
                </a:solidFill>
              </a:rPr>
              <a:t>getBaseAmount</a:t>
            </a:r>
            <a:r>
              <a:rPr lang="en-US" altLang="ja-JP" sz="2000" dirty="0" smtClean="0">
                <a:solidFill>
                  <a:srgbClr val="FF0000"/>
                </a:solidFill>
              </a:rPr>
              <a:t>()</a:t>
            </a:r>
          </a:p>
          <a:p>
            <a:r>
              <a:rPr lang="en-US" altLang="ja-JP" sz="2000" dirty="0" err="1" smtClean="0">
                <a:solidFill>
                  <a:srgbClr val="FF0000"/>
                </a:solidFill>
              </a:rPr>
              <a:t>getTaxAmount</a:t>
            </a:r>
            <a:r>
              <a:rPr lang="en-US" altLang="ja-JP" sz="2000" dirty="0" smtClean="0">
                <a:solidFill>
                  <a:srgbClr val="FF0000"/>
                </a:solidFill>
              </a:rPr>
              <a:t>()</a:t>
            </a:r>
            <a:endParaRPr lang="en-US" altLang="ja-JP" sz="2000" dirty="0">
              <a:solidFill>
                <a:srgbClr val="FF0000"/>
              </a:solidFill>
            </a:endParaRPr>
          </a:p>
        </p:txBody>
      </p:sp>
      <p:sp>
        <p:nvSpPr>
          <p:cNvPr id="10" name="Rectangle 9"/>
          <p:cNvSpPr>
            <a:spLocks noChangeArrowheads="1"/>
          </p:cNvSpPr>
          <p:nvPr/>
        </p:nvSpPr>
        <p:spPr bwMode="auto">
          <a:xfrm>
            <a:off x="4997450" y="3210357"/>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50" y="3715182"/>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50" y="3786618"/>
            <a:ext cx="2527300" cy="868363"/>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t>getBillableAmount</a:t>
            </a:r>
            <a:r>
              <a:rPr lang="en-US" altLang="ja-JP" sz="2000" dirty="0" smtClean="0"/>
              <a:t>()</a:t>
            </a:r>
          </a:p>
          <a:p>
            <a:r>
              <a:rPr lang="en-US" altLang="ja-JP" sz="2000" dirty="0" err="1" smtClean="0">
                <a:solidFill>
                  <a:srgbClr val="FF0000"/>
                </a:solidFill>
              </a:rPr>
              <a:t>getBaseAmount</a:t>
            </a:r>
            <a:r>
              <a:rPr lang="en-US" altLang="ja-JP" sz="2000" dirty="0" smtClean="0">
                <a:solidFill>
                  <a:srgbClr val="FF0000"/>
                </a:solidFill>
              </a:rPr>
              <a:t>()</a:t>
            </a:r>
          </a:p>
          <a:p>
            <a:r>
              <a:rPr lang="en-US" altLang="ja-JP" sz="2000" dirty="0" err="1" smtClean="0">
                <a:solidFill>
                  <a:srgbClr val="FF0000"/>
                </a:solidFill>
              </a:rPr>
              <a:t>getTaxAmount</a:t>
            </a:r>
            <a:r>
              <a:rPr lang="en-US" altLang="ja-JP" sz="2000" dirty="0" smtClean="0">
                <a:solidFill>
                  <a:srgbClr val="FF0000"/>
                </a:solidFill>
              </a:rPr>
              <a:t>()</a:t>
            </a:r>
            <a:endParaRPr lang="en-US" altLang="ja-JP" sz="2000" dirty="0">
              <a:solidFill>
                <a:srgbClr val="FF0000"/>
              </a:solidFill>
            </a:endParaRPr>
          </a:p>
        </p:txBody>
      </p:sp>
      <p:sp>
        <p:nvSpPr>
          <p:cNvPr id="16" name="AutoShape 15"/>
          <p:cNvSpPr>
            <a:spLocks noChangeArrowheads="1"/>
          </p:cNvSpPr>
          <p:nvPr/>
        </p:nvSpPr>
        <p:spPr bwMode="auto">
          <a:xfrm flipV="1">
            <a:off x="250825" y="5082020"/>
            <a:ext cx="3960813"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 </a:t>
            </a:r>
            <a:r>
              <a:rPr lang="en-US" altLang="ja-JP" dirty="0" err="1" smtClean="0">
                <a:solidFill>
                  <a:srgbClr val="FF0000"/>
                </a:solidFill>
                <a:latin typeface="Consolas" pitchFamily="49" charset="0"/>
                <a:cs typeface="Consolas" pitchFamily="49" charset="0"/>
              </a:rPr>
              <a:t>getBaseAmount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solidFill>
                  <a:srgbClr val="FF0000"/>
                </a:solidFill>
                <a:latin typeface="Consolas" pitchFamily="49" charset="0"/>
                <a:cs typeface="Consolas" pitchFamily="49" charset="0"/>
              </a:rPr>
              <a:t>getTaxAmount</a:t>
            </a:r>
            <a:r>
              <a:rPr lang="en-US" altLang="ja-JP" dirty="0" smtClean="0">
                <a:solidFill>
                  <a:srgbClr val="FF0000"/>
                </a:solidFill>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cxnSp>
        <p:nvCxnSpPr>
          <p:cNvPr id="17" name="AutoShape 16"/>
          <p:cNvCxnSpPr>
            <a:cxnSpLocks noChangeShapeType="1"/>
          </p:cNvCxnSpPr>
          <p:nvPr/>
        </p:nvCxnSpPr>
        <p:spPr bwMode="auto">
          <a:xfrm rot="5400000">
            <a:off x="589705" y="4201698"/>
            <a:ext cx="1063253" cy="700564"/>
          </a:xfrm>
          <a:prstGeom prst="straightConnector1">
            <a:avLst/>
          </a:prstGeom>
          <a:noFill/>
          <a:ln w="63500">
            <a:solidFill>
              <a:schemeClr val="tx1"/>
            </a:solidFill>
            <a:prstDash val="sysDot"/>
            <a:round/>
            <a:headEnd/>
            <a:tailEnd/>
          </a:ln>
          <a:effectLst/>
        </p:spPr>
      </p:cxnSp>
      <p:cxnSp>
        <p:nvCxnSpPr>
          <p:cNvPr id="18" name="AutoShape 17"/>
          <p:cNvCxnSpPr>
            <a:cxnSpLocks noChangeShapeType="1"/>
          </p:cNvCxnSpPr>
          <p:nvPr/>
        </p:nvCxnSpPr>
        <p:spPr bwMode="auto">
          <a:xfrm rot="16200000" flipH="1">
            <a:off x="7398373" y="4146730"/>
            <a:ext cx="991815" cy="739060"/>
          </a:xfrm>
          <a:prstGeom prst="straightConnector1">
            <a:avLst/>
          </a:prstGeom>
          <a:noFill/>
          <a:ln w="63500">
            <a:solidFill>
              <a:schemeClr val="tx1"/>
            </a:solidFill>
            <a:prstDash val="sysDot"/>
            <a:round/>
            <a:headEnd/>
            <a:tailEnd/>
          </a:ln>
          <a:effectLst/>
        </p:spPr>
      </p:cxnSp>
      <p:sp>
        <p:nvSpPr>
          <p:cNvPr id="15" name="AutoShape 14"/>
          <p:cNvSpPr>
            <a:spLocks noChangeArrowheads="1"/>
          </p:cNvSpPr>
          <p:nvPr/>
        </p:nvSpPr>
        <p:spPr bwMode="auto">
          <a:xfrm>
            <a:off x="4170363" y="2489632"/>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41" name="上矢印 40"/>
          <p:cNvSpPr/>
          <p:nvPr/>
        </p:nvSpPr>
        <p:spPr>
          <a:xfrm>
            <a:off x="2295728" y="4763844"/>
            <a:ext cx="437944" cy="597441"/>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上矢印 41"/>
          <p:cNvSpPr/>
          <p:nvPr/>
        </p:nvSpPr>
        <p:spPr>
          <a:xfrm>
            <a:off x="6261099" y="4713447"/>
            <a:ext cx="437944" cy="597441"/>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四角形吹き出し 42"/>
          <p:cNvSpPr/>
          <p:nvPr/>
        </p:nvSpPr>
        <p:spPr>
          <a:xfrm>
            <a:off x="3273423" y="4726419"/>
            <a:ext cx="2378076" cy="500366"/>
          </a:xfrm>
          <a:prstGeom prst="wedgeRectCallout">
            <a:avLst>
              <a:gd name="adj1" fmla="val 77566"/>
              <a:gd name="adj2" fmla="val 3877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4" name="四角形吹き出し 43"/>
          <p:cNvSpPr/>
          <p:nvPr/>
        </p:nvSpPr>
        <p:spPr>
          <a:xfrm>
            <a:off x="3273423" y="4726419"/>
            <a:ext cx="2378076" cy="500366"/>
          </a:xfrm>
          <a:prstGeom prst="wedgeRectCallout">
            <a:avLst>
              <a:gd name="adj1" fmla="val -72499"/>
              <a:gd name="adj2" fmla="val 43479"/>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メソッドとして抽出</a:t>
            </a:r>
            <a:endParaRPr kumimoji="1" lang="ja-JP" altLang="en-US" sz="20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AutoShape 10"/>
          <p:cNvCxnSpPr>
            <a:cxnSpLocks noChangeShapeType="1"/>
          </p:cNvCxnSpPr>
          <p:nvPr/>
        </p:nvCxnSpPr>
        <p:spPr bwMode="auto">
          <a:xfrm rot="5400000" flipH="1">
            <a:off x="4929977" y="3241864"/>
            <a:ext cx="863600" cy="1798637"/>
          </a:xfrm>
          <a:prstGeom prst="bentConnector3">
            <a:avLst>
              <a:gd name="adj1" fmla="val 50000"/>
            </a:avLst>
          </a:prstGeom>
          <a:noFill/>
          <a:ln w="9525">
            <a:solidFill>
              <a:schemeClr val="tx1"/>
            </a:solidFill>
            <a:miter lim="800000"/>
            <a:headEnd/>
            <a:tailEnd type="triangle" w="med" len="med"/>
          </a:ln>
          <a:effectLst/>
        </p:spPr>
      </p:cxnSp>
      <p:cxnSp>
        <p:nvCxnSpPr>
          <p:cNvPr id="36" name="AutoShape 11"/>
          <p:cNvCxnSpPr>
            <a:cxnSpLocks noChangeShapeType="1"/>
          </p:cNvCxnSpPr>
          <p:nvPr/>
        </p:nvCxnSpPr>
        <p:spPr bwMode="auto">
          <a:xfrm rot="16200000">
            <a:off x="3166264" y="3276789"/>
            <a:ext cx="863600" cy="1728788"/>
          </a:xfrm>
          <a:prstGeom prst="bentConnector3">
            <a:avLst>
              <a:gd name="adj1" fmla="val 50000"/>
            </a:avLst>
          </a:prstGeom>
          <a:noFill/>
          <a:ln w="9525">
            <a:solidFill>
              <a:schemeClr val="tx1"/>
            </a:solidFill>
            <a:miter lim="800000"/>
            <a:headEnd/>
            <a:tailEnd type="triangle" w="med" len="med"/>
          </a:ln>
          <a:effectLst/>
        </p:spPr>
      </p:cxnSp>
      <p:sp>
        <p:nvSpPr>
          <p:cNvPr id="2" name="タイトル 1"/>
          <p:cNvSpPr>
            <a:spLocks noGrp="1"/>
          </p:cNvSpPr>
          <p:nvPr>
            <p:ph type="title"/>
          </p:nvPr>
        </p:nvSpPr>
        <p:spPr/>
        <p:txBody>
          <a:bodyPr/>
          <a:lstStyle/>
          <a:p>
            <a:r>
              <a:rPr lang="ja-JP" altLang="en-US" sz="4000" dirty="0" smtClean="0"/>
              <a:t>類似メソッド集約</a:t>
            </a:r>
            <a:r>
              <a:rPr lang="en-US" altLang="ja-JP" sz="4000" dirty="0" smtClean="0"/>
              <a:t/>
            </a:r>
            <a:br>
              <a:rPr lang="en-US" altLang="ja-JP" sz="4000" dirty="0" smtClean="0"/>
            </a:br>
            <a:r>
              <a:rPr lang="ja-JP" altLang="en-US" sz="4000" dirty="0" smtClean="0"/>
              <a:t>手順</a:t>
            </a:r>
            <a:r>
              <a:rPr lang="en-US" altLang="ja-JP" sz="4000" dirty="0" smtClean="0"/>
              <a:t>3: </a:t>
            </a:r>
            <a:r>
              <a:rPr lang="ja-JP" altLang="en-US" sz="4000" dirty="0" smtClean="0"/>
              <a:t>類似メソッドを引き上げる</a:t>
            </a:r>
            <a:endParaRPr kumimoji="1" lang="ja-JP" altLang="en-US" sz="4000" dirty="0"/>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6</a:t>
            </a:fld>
            <a:endParaRPr lang="ja-JP" altLang="en-US"/>
          </a:p>
        </p:txBody>
      </p:sp>
      <p:sp>
        <p:nvSpPr>
          <p:cNvPr id="6" name="Rectangle 5"/>
          <p:cNvSpPr>
            <a:spLocks noChangeArrowheads="1"/>
          </p:cNvSpPr>
          <p:nvPr/>
        </p:nvSpPr>
        <p:spPr bwMode="auto">
          <a:xfrm>
            <a:off x="3273423" y="2191732"/>
            <a:ext cx="2524125" cy="580181"/>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Site</a:t>
            </a:r>
          </a:p>
        </p:txBody>
      </p:sp>
      <p:sp>
        <p:nvSpPr>
          <p:cNvPr id="7" name="Rectangle 6"/>
          <p:cNvSpPr>
            <a:spLocks noChangeArrowheads="1"/>
          </p:cNvSpPr>
          <p:nvPr/>
        </p:nvSpPr>
        <p:spPr bwMode="auto">
          <a:xfrm>
            <a:off x="1471611" y="4495196"/>
            <a:ext cx="2524125" cy="484187"/>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ResidentialSite</a:t>
            </a:r>
          </a:p>
        </p:txBody>
      </p:sp>
      <p:sp>
        <p:nvSpPr>
          <p:cNvPr id="8" name="Rectangle 7"/>
          <p:cNvSpPr>
            <a:spLocks noChangeArrowheads="1"/>
          </p:cNvSpPr>
          <p:nvPr/>
        </p:nvSpPr>
        <p:spPr bwMode="auto">
          <a:xfrm>
            <a:off x="1471611" y="4976208"/>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9" name="Rectangle 8"/>
          <p:cNvSpPr>
            <a:spLocks noChangeArrowheads="1"/>
          </p:cNvSpPr>
          <p:nvPr/>
        </p:nvSpPr>
        <p:spPr bwMode="auto">
          <a:xfrm>
            <a:off x="1471611" y="5071457"/>
            <a:ext cx="2524125" cy="939801"/>
          </a:xfrm>
          <a:prstGeom prst="rect">
            <a:avLst/>
          </a:prstGeom>
          <a:solidFill>
            <a:schemeClr val="bg1"/>
          </a:solidFill>
          <a:ln w="9525">
            <a:solidFill>
              <a:schemeClr val="tx1"/>
            </a:solidFill>
            <a:miter lim="800000"/>
            <a:headEnd/>
            <a:tailEnd/>
          </a:ln>
          <a:effectLst/>
        </p:spPr>
        <p:txBody>
          <a:bodyPr wrap="none" anchor="ctr"/>
          <a:lstStyle/>
          <a:p>
            <a:endParaRPr lang="en-US" altLang="ja-JP" sz="2000" dirty="0" smtClean="0"/>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10" name="Rectangle 9"/>
          <p:cNvSpPr>
            <a:spLocks noChangeArrowheads="1"/>
          </p:cNvSpPr>
          <p:nvPr/>
        </p:nvSpPr>
        <p:spPr bwMode="auto">
          <a:xfrm>
            <a:off x="4997448" y="4495196"/>
            <a:ext cx="2527300" cy="504825"/>
          </a:xfrm>
          <a:prstGeom prst="rect">
            <a:avLst/>
          </a:prstGeom>
          <a:solidFill>
            <a:schemeClr val="bg1"/>
          </a:solidFill>
          <a:ln w="9525">
            <a:solidFill>
              <a:schemeClr val="tx1"/>
            </a:solidFill>
            <a:miter lim="800000"/>
            <a:headEnd/>
            <a:tailEnd/>
          </a:ln>
          <a:effectLst/>
        </p:spPr>
        <p:txBody>
          <a:bodyPr wrap="none" anchor="ctr"/>
          <a:lstStyle/>
          <a:p>
            <a:pPr algn="ctr"/>
            <a:r>
              <a:rPr lang="en-US" altLang="ja-JP"/>
              <a:t>LifelineSite</a:t>
            </a:r>
          </a:p>
        </p:txBody>
      </p:sp>
      <p:sp>
        <p:nvSpPr>
          <p:cNvPr id="11" name="Rectangle 10"/>
          <p:cNvSpPr>
            <a:spLocks noChangeArrowheads="1"/>
          </p:cNvSpPr>
          <p:nvPr/>
        </p:nvSpPr>
        <p:spPr bwMode="auto">
          <a:xfrm>
            <a:off x="4997448" y="5000021"/>
            <a:ext cx="2527300" cy="71437"/>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12" name="Rectangle 11"/>
          <p:cNvSpPr>
            <a:spLocks noChangeArrowheads="1"/>
          </p:cNvSpPr>
          <p:nvPr/>
        </p:nvSpPr>
        <p:spPr bwMode="auto">
          <a:xfrm>
            <a:off x="4997448" y="5071457"/>
            <a:ext cx="2527300" cy="868363"/>
          </a:xfrm>
          <a:prstGeom prst="rect">
            <a:avLst/>
          </a:prstGeom>
          <a:solidFill>
            <a:schemeClr val="bg1"/>
          </a:solidFill>
          <a:ln w="9525">
            <a:solidFill>
              <a:schemeClr val="tx1"/>
            </a:solidFill>
            <a:miter lim="800000"/>
            <a:headEnd/>
            <a:tailEnd/>
          </a:ln>
          <a:effectLst/>
        </p:spPr>
        <p:txBody>
          <a:bodyPr wrap="none" anchor="ctr"/>
          <a:lstStyle/>
          <a:p>
            <a:endParaRPr lang="en-US" altLang="ja-JP" sz="2000" dirty="0" smtClean="0"/>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15" name="AutoShape 14"/>
          <p:cNvSpPr>
            <a:spLocks noChangeArrowheads="1"/>
          </p:cNvSpPr>
          <p:nvPr/>
        </p:nvSpPr>
        <p:spPr bwMode="auto">
          <a:xfrm>
            <a:off x="4170360" y="3709383"/>
            <a:ext cx="579437" cy="290513"/>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ja-JP" altLang="en-US"/>
          </a:p>
        </p:txBody>
      </p:sp>
      <p:sp>
        <p:nvSpPr>
          <p:cNvPr id="38" name="Rectangle 7"/>
          <p:cNvSpPr>
            <a:spLocks noChangeArrowheads="1"/>
          </p:cNvSpPr>
          <p:nvPr/>
        </p:nvSpPr>
        <p:spPr bwMode="auto">
          <a:xfrm>
            <a:off x="3273423" y="2676664"/>
            <a:ext cx="2524125" cy="95250"/>
          </a:xfrm>
          <a:prstGeom prst="rect">
            <a:avLst/>
          </a:prstGeom>
          <a:solidFill>
            <a:schemeClr val="bg1"/>
          </a:solidFill>
          <a:ln w="9525">
            <a:solidFill>
              <a:schemeClr val="tx1"/>
            </a:solidFill>
            <a:miter lim="800000"/>
            <a:headEnd/>
            <a:tailEnd/>
          </a:ln>
          <a:effectLst/>
        </p:spPr>
        <p:txBody>
          <a:bodyPr wrap="none" anchor="ctr"/>
          <a:lstStyle/>
          <a:p>
            <a:pPr algn="ctr"/>
            <a:endParaRPr lang="ja-JP" altLang="ja-JP" sz="2000"/>
          </a:p>
        </p:txBody>
      </p:sp>
      <p:sp>
        <p:nvSpPr>
          <p:cNvPr id="39" name="Rectangle 8"/>
          <p:cNvSpPr>
            <a:spLocks noChangeArrowheads="1"/>
          </p:cNvSpPr>
          <p:nvPr/>
        </p:nvSpPr>
        <p:spPr bwMode="auto">
          <a:xfrm>
            <a:off x="3273423" y="2771913"/>
            <a:ext cx="2524125" cy="939801"/>
          </a:xfrm>
          <a:prstGeom prst="rect">
            <a:avLst/>
          </a:prstGeom>
          <a:solidFill>
            <a:schemeClr val="bg1"/>
          </a:solidFill>
          <a:ln w="9525">
            <a:solidFill>
              <a:schemeClr val="tx1"/>
            </a:solidFill>
            <a:miter lim="800000"/>
            <a:headEnd/>
            <a:tailEnd/>
          </a:ln>
          <a:effectLst/>
        </p:spPr>
        <p:txBody>
          <a:bodyPr wrap="none" anchor="ctr"/>
          <a:lstStyle/>
          <a:p>
            <a:r>
              <a:rPr lang="en-US" altLang="ja-JP" sz="2000" dirty="0" err="1">
                <a:solidFill>
                  <a:srgbClr val="FF0000"/>
                </a:solidFill>
              </a:rPr>
              <a:t>getBillableAmount</a:t>
            </a:r>
            <a:r>
              <a:rPr lang="en-US" altLang="ja-JP" sz="2000" dirty="0" smtClean="0">
                <a:solidFill>
                  <a:srgbClr val="FF0000"/>
                </a:solidFill>
              </a:rPr>
              <a:t>()</a:t>
            </a:r>
          </a:p>
          <a:p>
            <a:r>
              <a:rPr lang="en-US" altLang="ja-JP" sz="2000" dirty="0" err="1" smtClean="0"/>
              <a:t>getBaseAmount</a:t>
            </a:r>
            <a:r>
              <a:rPr lang="en-US" altLang="ja-JP" sz="2000" dirty="0" smtClean="0"/>
              <a:t>()</a:t>
            </a:r>
          </a:p>
          <a:p>
            <a:r>
              <a:rPr lang="en-US" altLang="ja-JP" sz="2000" dirty="0" err="1" smtClean="0"/>
              <a:t>getTaxAmount</a:t>
            </a:r>
            <a:r>
              <a:rPr lang="en-US" altLang="ja-JP" sz="2000" dirty="0" smtClean="0"/>
              <a:t>()</a:t>
            </a:r>
            <a:endParaRPr lang="en-US" altLang="ja-JP" sz="2000" dirty="0"/>
          </a:p>
        </p:txBody>
      </p:sp>
      <p:sp>
        <p:nvSpPr>
          <p:cNvPr id="5" name="AutoShape 4"/>
          <p:cNvSpPr>
            <a:spLocks noChangeArrowheads="1"/>
          </p:cNvSpPr>
          <p:nvPr/>
        </p:nvSpPr>
        <p:spPr bwMode="auto">
          <a:xfrm flipV="1">
            <a:off x="5229892" y="1546830"/>
            <a:ext cx="3914108" cy="1157287"/>
          </a:xfrm>
          <a:prstGeom prst="foldedCorner">
            <a:avLst>
              <a:gd name="adj" fmla="val 12500"/>
            </a:avLst>
          </a:prstGeom>
          <a:solidFill>
            <a:srgbClr val="FFFFCC"/>
          </a:solidFill>
          <a:ln w="9525">
            <a:solidFill>
              <a:schemeClr val="tx1"/>
            </a:solidFill>
            <a:round/>
            <a:headEnd/>
            <a:tailEnd/>
          </a:ln>
          <a:effectLst/>
        </p:spPr>
        <p:txBody>
          <a:bodyPr rot="10800000" wrap="none" anchor="b"/>
          <a:lstStyle/>
          <a:p>
            <a:r>
              <a:rPr lang="en-US" altLang="ja-JP" sz="1800" dirty="0"/>
              <a:t>…</a:t>
            </a:r>
          </a:p>
          <a:p>
            <a:r>
              <a:rPr lang="en-US" altLang="ja-JP" sz="1800" dirty="0">
                <a:latin typeface="Consolas" pitchFamily="49" charset="0"/>
                <a:cs typeface="Consolas" pitchFamily="49" charset="0"/>
              </a:rPr>
              <a:t>double base </a:t>
            </a:r>
            <a:r>
              <a:rPr lang="en-US" altLang="ja-JP" sz="1800" dirty="0" smtClean="0">
                <a:latin typeface="Consolas" pitchFamily="49" charset="0"/>
                <a:cs typeface="Consolas" pitchFamily="49" charset="0"/>
              </a:rPr>
              <a:t>= </a:t>
            </a:r>
            <a:r>
              <a:rPr lang="en-US" altLang="ja-JP" sz="1800" dirty="0" err="1" smtClean="0">
                <a:latin typeface="Consolas" pitchFamily="49" charset="0"/>
                <a:cs typeface="Consolas" pitchFamily="49" charset="0"/>
              </a:rPr>
              <a:t>getBaseAmount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double tax = </a:t>
            </a:r>
            <a:r>
              <a:rPr lang="en-US" altLang="ja-JP" dirty="0" err="1" smtClean="0">
                <a:latin typeface="Consolas" pitchFamily="49" charset="0"/>
                <a:cs typeface="Consolas" pitchFamily="49" charset="0"/>
              </a:rPr>
              <a:t>getTaxAmount</a:t>
            </a:r>
            <a:r>
              <a:rPr lang="en-US" altLang="ja-JP" dirty="0" smtClean="0">
                <a:latin typeface="Consolas" pitchFamily="49" charset="0"/>
                <a:cs typeface="Consolas" pitchFamily="49" charset="0"/>
              </a:rPr>
              <a:t>()</a:t>
            </a:r>
            <a:r>
              <a:rPr lang="en-US" altLang="ja-JP" sz="1800" dirty="0" smtClean="0">
                <a:latin typeface="Consolas" pitchFamily="49" charset="0"/>
                <a:cs typeface="Consolas" pitchFamily="49" charset="0"/>
              </a:rPr>
              <a:t>;</a:t>
            </a:r>
            <a:endParaRPr lang="en-US" altLang="ja-JP" sz="1800" dirty="0">
              <a:latin typeface="Consolas" pitchFamily="49" charset="0"/>
              <a:cs typeface="Consolas" pitchFamily="49" charset="0"/>
            </a:endParaRPr>
          </a:p>
          <a:p>
            <a:r>
              <a:rPr lang="en-US" altLang="ja-JP" sz="1800" dirty="0">
                <a:latin typeface="Consolas" pitchFamily="49" charset="0"/>
                <a:cs typeface="Consolas" pitchFamily="49" charset="0"/>
              </a:rPr>
              <a:t>return base + tax;</a:t>
            </a:r>
          </a:p>
        </p:txBody>
      </p:sp>
      <p:sp>
        <p:nvSpPr>
          <p:cNvPr id="53" name="四角形吹き出し 52"/>
          <p:cNvSpPr/>
          <p:nvPr/>
        </p:nvSpPr>
        <p:spPr>
          <a:xfrm>
            <a:off x="72172" y="4147082"/>
            <a:ext cx="3142211" cy="885608"/>
          </a:xfrm>
          <a:prstGeom prst="wedgeRectCallout">
            <a:avLst>
              <a:gd name="adj1" fmla="val 54077"/>
              <a:gd name="adj2" fmla="val -132115"/>
            </a:avLst>
          </a:prstGeom>
          <a:solidFill>
            <a:schemeClr val="accent1"/>
          </a:solidFill>
          <a:ln>
            <a:solidFill>
              <a:schemeClr val="tx1"/>
            </a:solidFill>
            <a:prstDash val="lgDashDot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親クラスに</a:t>
            </a:r>
            <a:endParaRPr lang="en-US" altLang="ja-JP" sz="2000" b="1" dirty="0" smtClean="0">
              <a:solidFill>
                <a:schemeClr val="tx1"/>
              </a:solidFill>
            </a:endParaRPr>
          </a:p>
          <a:p>
            <a:pPr algn="ctr"/>
            <a:r>
              <a:rPr lang="ja-JP" altLang="en-US" sz="2000" b="1" dirty="0" smtClean="0">
                <a:solidFill>
                  <a:schemeClr val="tx1"/>
                </a:solidFill>
              </a:rPr>
              <a:t>抽象メソッドを定義</a:t>
            </a:r>
            <a:endParaRPr kumimoji="1" lang="ja-JP" altLang="en-US" sz="2000" b="1" dirty="0">
              <a:solidFill>
                <a:schemeClr val="tx1"/>
              </a:solidFill>
            </a:endParaRPr>
          </a:p>
        </p:txBody>
      </p:sp>
      <p:sp>
        <p:nvSpPr>
          <p:cNvPr id="22" name="上矢印 21"/>
          <p:cNvSpPr/>
          <p:nvPr/>
        </p:nvSpPr>
        <p:spPr>
          <a:xfrm>
            <a:off x="5142805" y="3128233"/>
            <a:ext cx="437944" cy="1995484"/>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吹き出し 22"/>
          <p:cNvSpPr/>
          <p:nvPr/>
        </p:nvSpPr>
        <p:spPr>
          <a:xfrm>
            <a:off x="5365426" y="3896899"/>
            <a:ext cx="2651528" cy="500366"/>
          </a:xfrm>
          <a:prstGeom prst="wedgeRectCallout">
            <a:avLst>
              <a:gd name="adj1" fmla="val -28988"/>
              <a:gd name="adj2" fmla="val 7411"/>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親クラスに引き上げる</a:t>
            </a:r>
            <a:endParaRPr kumimoji="1" lang="ja-JP" altLang="en-US" sz="2000" b="1" dirty="0">
              <a:solidFill>
                <a:schemeClr val="tx1"/>
              </a:solidFill>
            </a:endParaRPr>
          </a:p>
        </p:txBody>
      </p:sp>
      <p:sp>
        <p:nvSpPr>
          <p:cNvPr id="14" name="正方形/長方形 13"/>
          <p:cNvSpPr/>
          <p:nvPr/>
        </p:nvSpPr>
        <p:spPr>
          <a:xfrm>
            <a:off x="5089740" y="5123717"/>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1562311" y="5142891"/>
            <a:ext cx="2342716" cy="2664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AutoShape 17"/>
          <p:cNvCxnSpPr>
            <a:cxnSpLocks noChangeShapeType="1"/>
          </p:cNvCxnSpPr>
          <p:nvPr/>
        </p:nvCxnSpPr>
        <p:spPr bwMode="auto">
          <a:xfrm flipV="1">
            <a:off x="4749797" y="2462074"/>
            <a:ext cx="464889" cy="401888"/>
          </a:xfrm>
          <a:prstGeom prst="straightConnector1">
            <a:avLst/>
          </a:prstGeom>
          <a:noFill/>
          <a:ln w="63500">
            <a:solidFill>
              <a:schemeClr val="tx1"/>
            </a:solidFill>
            <a:prstDash val="sysDot"/>
            <a:round/>
            <a:headEnd/>
            <a:tailEnd/>
          </a:ln>
          <a:effec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1118938" y="3585411"/>
            <a:ext cx="7736304" cy="2370222"/>
            <a:chOff x="1118938" y="3537283"/>
            <a:chExt cx="7736304" cy="2370222"/>
          </a:xfrm>
        </p:grpSpPr>
        <p:sp>
          <p:nvSpPr>
            <p:cNvPr id="5" name="角丸四角形 4"/>
            <p:cNvSpPr/>
            <p:nvPr/>
          </p:nvSpPr>
          <p:spPr>
            <a:xfrm>
              <a:off x="1118938" y="3826042"/>
              <a:ext cx="7736304" cy="2081463"/>
            </a:xfrm>
            <a:prstGeom prst="round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491915" y="3537283"/>
              <a:ext cx="5450306" cy="5775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3" name="コンテンツ プレースホルダー 2"/>
          <p:cNvSpPr>
            <a:spLocks noGrp="1"/>
          </p:cNvSpPr>
          <p:nvPr>
            <p:ph idx="1"/>
          </p:nvPr>
        </p:nvSpPr>
        <p:spPr>
          <a:xfrm>
            <a:off x="457200" y="1600200"/>
            <a:ext cx="8398042" cy="4525963"/>
          </a:xfrm>
        </p:spPr>
        <p:txBody>
          <a:bodyPr/>
          <a:lstStyle/>
          <a:p>
            <a:r>
              <a:rPr lang="ja-JP" altLang="en-US" dirty="0" smtClean="0"/>
              <a:t>各メソッド</a:t>
            </a:r>
            <a:r>
              <a:rPr lang="ja-JP" altLang="en-US" dirty="0"/>
              <a:t>固有の処理と共通処理の適切な分割が難しい</a:t>
            </a:r>
            <a:r>
              <a:rPr lang="ja-JP" altLang="en-US" dirty="0" smtClean="0"/>
              <a:t>．</a:t>
            </a:r>
            <a:endParaRPr lang="en-US" altLang="ja-JP" dirty="0" smtClean="0"/>
          </a:p>
          <a:p>
            <a:pPr lvl="1"/>
            <a:r>
              <a:rPr lang="ja-JP" altLang="en-US" dirty="0" smtClean="0"/>
              <a:t>類似メソッド集約の経験やソフトウェアの理解が</a:t>
            </a:r>
            <a:r>
              <a:rPr lang="en-US" altLang="ja-JP" dirty="0" smtClean="0"/>
              <a:t/>
            </a:r>
            <a:br>
              <a:rPr lang="en-US" altLang="ja-JP" dirty="0" smtClean="0"/>
            </a:br>
            <a:r>
              <a:rPr lang="ja-JP" altLang="en-US" dirty="0" smtClean="0"/>
              <a:t>必要</a:t>
            </a:r>
            <a:endParaRPr lang="en-US" altLang="ja-JP" dirty="0"/>
          </a:p>
          <a:p>
            <a:pPr marL="457200" lvl="1" indent="0">
              <a:buNone/>
            </a:pPr>
            <a:r>
              <a:rPr lang="ja-JP" altLang="en-US" dirty="0" smtClean="0"/>
              <a:t>　　 本研究での</a:t>
            </a:r>
            <a:r>
              <a:rPr lang="ja-JP" altLang="en-US" dirty="0"/>
              <a:t>分割が満たすべき条件</a:t>
            </a:r>
            <a:endParaRPr lang="en-US" altLang="ja-JP" dirty="0"/>
          </a:p>
          <a:p>
            <a:pPr marL="749300" lvl="2" indent="0">
              <a:buNone/>
            </a:pPr>
            <a:r>
              <a:rPr lang="ja-JP" altLang="en-US" dirty="0" smtClean="0"/>
              <a:t>条件</a:t>
            </a:r>
            <a:r>
              <a:rPr lang="en-US" altLang="ja-JP" dirty="0" smtClean="0"/>
              <a:t>1. </a:t>
            </a:r>
            <a:r>
              <a:rPr lang="ja-JP" altLang="en-US" dirty="0" smtClean="0"/>
              <a:t>各メソッド</a:t>
            </a:r>
            <a:r>
              <a:rPr lang="ja-JP" altLang="en-US" dirty="0"/>
              <a:t>固有の処理をメソッドとして</a:t>
            </a:r>
            <a:r>
              <a:rPr lang="ja-JP" altLang="en-US" dirty="0" smtClean="0"/>
              <a:t>抽出できる</a:t>
            </a:r>
            <a:endParaRPr lang="en-US" altLang="ja-JP" dirty="0"/>
          </a:p>
          <a:p>
            <a:pPr marL="749300" lvl="2" indent="0">
              <a:buNone/>
            </a:pPr>
            <a:r>
              <a:rPr lang="ja-JP" altLang="en-US" dirty="0" smtClean="0"/>
              <a:t>条件</a:t>
            </a:r>
            <a:r>
              <a:rPr lang="en-US" altLang="ja-JP" dirty="0" smtClean="0"/>
              <a:t>2. </a:t>
            </a:r>
            <a:r>
              <a:rPr lang="ja-JP" altLang="en-US" dirty="0" smtClean="0"/>
              <a:t>抽出後に類似メソッドで</a:t>
            </a:r>
            <a:r>
              <a:rPr lang="ja-JP" altLang="en-US" dirty="0"/>
              <a:t>あったメソッド対</a:t>
            </a:r>
            <a:r>
              <a:rPr lang="ja-JP" altLang="en-US" dirty="0" smtClean="0"/>
              <a:t>は一致する</a:t>
            </a:r>
            <a:endParaRPr lang="en-US" altLang="ja-JP" dirty="0"/>
          </a:p>
          <a:p>
            <a:pPr marL="749300" lvl="2" indent="0">
              <a:buNone/>
            </a:pPr>
            <a:r>
              <a:rPr lang="ja-JP" altLang="en-US" dirty="0" smtClean="0"/>
              <a:t>条件</a:t>
            </a:r>
            <a:r>
              <a:rPr lang="en-US" altLang="ja-JP" dirty="0" smtClean="0"/>
              <a:t>3. </a:t>
            </a:r>
            <a:r>
              <a:rPr lang="ja-JP" altLang="en-US" dirty="0" smtClean="0"/>
              <a:t>利用者から</a:t>
            </a:r>
            <a:r>
              <a:rPr lang="ja-JP" altLang="en-US" dirty="0"/>
              <a:t>見たときに</a:t>
            </a:r>
            <a:r>
              <a:rPr lang="ja-JP" altLang="en-US" dirty="0" smtClean="0"/>
              <a:t>，抽出メソッドが意味的な</a:t>
            </a:r>
            <a:r>
              <a:rPr lang="en-US" altLang="ja-JP" dirty="0" smtClean="0"/>
              <a:t/>
            </a:r>
            <a:br>
              <a:rPr lang="en-US" altLang="ja-JP" dirty="0" smtClean="0"/>
            </a:br>
            <a:r>
              <a:rPr lang="ja-JP" altLang="en-US" dirty="0" smtClean="0"/>
              <a:t>　　　　　まとまり</a:t>
            </a:r>
            <a:r>
              <a:rPr lang="ja-JP" altLang="en-US" dirty="0"/>
              <a:t>を</a:t>
            </a:r>
            <a:r>
              <a:rPr lang="ja-JP" altLang="en-US" dirty="0" smtClean="0"/>
              <a:t>持つ</a:t>
            </a:r>
            <a:endParaRPr lang="en-US" altLang="ja-JP" dirty="0"/>
          </a:p>
          <a:p>
            <a:endParaRPr kumimoji="1" lang="ja-JP" altLang="en-US" dirty="0"/>
          </a:p>
        </p:txBody>
      </p:sp>
      <p:sp>
        <p:nvSpPr>
          <p:cNvPr id="2" name="タイトル 1"/>
          <p:cNvSpPr>
            <a:spLocks noGrp="1"/>
          </p:cNvSpPr>
          <p:nvPr>
            <p:ph type="title"/>
          </p:nvPr>
        </p:nvSpPr>
        <p:spPr/>
        <p:txBody>
          <a:bodyPr/>
          <a:lstStyle/>
          <a:p>
            <a:r>
              <a:rPr kumimoji="1" lang="ja-JP" altLang="en-US" dirty="0" smtClean="0"/>
              <a:t>類似メソッド集約の問題点</a:t>
            </a:r>
            <a:endParaRPr kumimoji="1" lang="ja-JP" altLang="en-US" dirty="0"/>
          </a:p>
        </p:txBody>
      </p:sp>
      <p:sp>
        <p:nvSpPr>
          <p:cNvPr id="4" name="スライド番号プレースホルダー 3"/>
          <p:cNvSpPr>
            <a:spLocks noGrp="1"/>
          </p:cNvSpPr>
          <p:nvPr>
            <p:ph type="sldNum" sz="quarter" idx="12"/>
          </p:nvPr>
        </p:nvSpPr>
        <p:spPr/>
        <p:txBody>
          <a:bodyPr/>
          <a:lstStyle/>
          <a:p>
            <a:fld id="{63177B97-C38E-6B49-9829-0ADB86AF5D52}" type="slidenum">
              <a:rPr lang="ja-JP" altLang="en-US" smtClean="0"/>
              <a:pPr/>
              <a:t>7</a:t>
            </a:fld>
            <a:endParaRPr lang="ja-JP" altLang="en-US"/>
          </a:p>
        </p:txBody>
      </p:sp>
    </p:spTree>
    <p:extLst>
      <p:ext uri="{BB962C8B-B14F-4D97-AF65-F5344CB8AC3E}">
        <p14:creationId xmlns:p14="http://schemas.microsoft.com/office/powerpoint/2010/main" val="1521279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条件を満たさない分割の例</a:t>
            </a:r>
            <a:endParaRPr lang="ja-JP" altLang="en-US" dirty="0">
              <a:solidFill>
                <a:srgbClr val="FF0000"/>
              </a:solidFill>
            </a:endParaRPr>
          </a:p>
        </p:txBody>
      </p:sp>
      <p:sp>
        <p:nvSpPr>
          <p:cNvPr id="4" name="スライド番号プレースホルダ 3"/>
          <p:cNvSpPr>
            <a:spLocks noGrp="1"/>
          </p:cNvSpPr>
          <p:nvPr>
            <p:ph type="sldNum" sz="quarter" idx="12"/>
          </p:nvPr>
        </p:nvSpPr>
        <p:spPr/>
        <p:txBody>
          <a:bodyPr/>
          <a:lstStyle/>
          <a:p>
            <a:fld id="{63177B97-C38E-6B49-9829-0ADB86AF5D52}" type="slidenum">
              <a:rPr lang="ja-JP" altLang="en-US" smtClean="0"/>
              <a:pPr/>
              <a:t>8</a:t>
            </a:fld>
            <a:endParaRPr lang="ja-JP" altLang="en-US"/>
          </a:p>
        </p:txBody>
      </p:sp>
      <p:sp>
        <p:nvSpPr>
          <p:cNvPr id="6" name="正方形/長方形 5"/>
          <p:cNvSpPr/>
          <p:nvPr/>
        </p:nvSpPr>
        <p:spPr>
          <a:xfrm>
            <a:off x="318499" y="1600201"/>
            <a:ext cx="3955550"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49275" y="1600201"/>
            <a:ext cx="3724774" cy="4585871"/>
          </a:xfrm>
          <a:prstGeom prst="rect">
            <a:avLst/>
          </a:prstGeom>
          <a:noFill/>
        </p:spPr>
        <p:txBody>
          <a:bodyPr wrap="square" rtlCol="0">
            <a:spAutoFit/>
          </a:bodyPr>
          <a:lstStyle/>
          <a:p>
            <a:r>
              <a:rPr lang="en-US" altLang="ja-JP" sz="2400" dirty="0" smtClean="0"/>
              <a:t>void </a:t>
            </a:r>
            <a:r>
              <a:rPr lang="en-US" altLang="ja-JP" sz="2400" dirty="0" err="1" smtClean="0"/>
              <a:t>initTriangle</a:t>
            </a:r>
            <a:r>
              <a:rPr lang="en-US" altLang="ja-JP" sz="2400" dirty="0" smtClean="0"/>
              <a:t>(</a:t>
            </a:r>
            <a:r>
              <a:rPr lang="en-US" altLang="ja-JP" sz="2400" dirty="0" err="1" smtClean="0"/>
              <a:t>int</a:t>
            </a:r>
            <a:r>
              <a:rPr lang="en-US" altLang="ja-JP" sz="2400" dirty="0" smtClean="0"/>
              <a:t> x) {</a:t>
            </a:r>
          </a:p>
          <a:p>
            <a:r>
              <a:rPr lang="ja-JP" altLang="en-US" sz="2400" dirty="0" smtClean="0"/>
              <a:t>　．．．</a:t>
            </a:r>
            <a:endParaRPr lang="en-US" altLang="ja-JP" sz="2400" dirty="0" smtClean="0"/>
          </a:p>
          <a:p>
            <a:r>
              <a:rPr lang="en-US" altLang="ja-JP" sz="2400" dirty="0" smtClean="0"/>
              <a:t>  </a:t>
            </a:r>
            <a:r>
              <a:rPr lang="en-US" altLang="ja-JP" sz="2400" dirty="0" err="1" smtClean="0"/>
              <a:t>if(z</a:t>
            </a:r>
            <a:r>
              <a:rPr lang="en-US" altLang="ja-JP" sz="2400" dirty="0" smtClean="0"/>
              <a:t>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getArea</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smtClean="0">
                <a:solidFill>
                  <a:srgbClr val="FF0000"/>
                </a:solidFill>
              </a:rPr>
              <a:t>s *</a:t>
            </a:r>
            <a:r>
              <a:rPr lang="en-US" altLang="ja-JP" sz="2400" dirty="0" smtClean="0"/>
              <a:t> </a:t>
            </a:r>
            <a:r>
              <a:rPr lang="en-US" altLang="ja-JP" sz="2400" dirty="0" err="1" smtClean="0"/>
              <a:t>getRate</a:t>
            </a:r>
            <a:r>
              <a:rPr lang="en-US" altLang="ja-JP" sz="2400" dirty="0" smtClean="0"/>
              <a:t>();</a:t>
            </a:r>
          </a:p>
          <a:p>
            <a:r>
              <a:rPr lang="en-US" altLang="ja-JP" sz="2400" dirty="0" smtClean="0"/>
              <a:t>    result = calc(s, t);</a:t>
            </a:r>
          </a:p>
          <a:p>
            <a:r>
              <a:rPr lang="en-US" altLang="ja-JP" sz="2400" dirty="0" smtClean="0"/>
              <a:t>    </a:t>
            </a:r>
            <a:r>
              <a:rPr lang="en-US" altLang="ja-JP" sz="2400" dirty="0" err="1" smtClean="0"/>
              <a:t>print(result</a:t>
            </a:r>
            <a:r>
              <a:rPr lang="en-US" altLang="ja-JP" sz="2400" dirty="0" smtClean="0"/>
              <a:t>);</a:t>
            </a:r>
          </a:p>
          <a:p>
            <a:r>
              <a:rPr kumimoji="1" lang="en-US" altLang="ja-JP" sz="2400" dirty="0" smtClean="0"/>
              <a:t>  }</a:t>
            </a:r>
          </a:p>
          <a:p>
            <a:r>
              <a:rPr kumimoji="1" lang="en-US" altLang="ja-JP" sz="2400" dirty="0" smtClean="0"/>
              <a:t>  draw();</a:t>
            </a:r>
          </a:p>
          <a:p>
            <a:r>
              <a:rPr lang="ja-JP" altLang="en-US" sz="2400" dirty="0" smtClean="0"/>
              <a:t>　．．．</a:t>
            </a:r>
            <a:endParaRPr lang="en-US" altLang="ja-JP" sz="2400" dirty="0" smtClean="0"/>
          </a:p>
          <a:p>
            <a:r>
              <a:rPr kumimoji="1" lang="en-US" altLang="ja-JP" sz="2400" dirty="0" smtClean="0"/>
              <a:t>}</a:t>
            </a:r>
            <a:endParaRPr lang="en-US" altLang="ja-JP" sz="2400" dirty="0"/>
          </a:p>
          <a:p>
            <a:endParaRPr kumimoji="1" lang="en-US" altLang="ja-JP" sz="2400" dirty="0" smtClean="0"/>
          </a:p>
        </p:txBody>
      </p:sp>
      <p:sp>
        <p:nvSpPr>
          <p:cNvPr id="8" name="正方形/長方形 7"/>
          <p:cNvSpPr/>
          <p:nvPr/>
        </p:nvSpPr>
        <p:spPr>
          <a:xfrm>
            <a:off x="4725117" y="1600201"/>
            <a:ext cx="4163389" cy="4343400"/>
          </a:xfrm>
          <a:prstGeom prst="rect">
            <a:avLst/>
          </a:prstGeom>
          <a:solidFill>
            <a:srgbClr val="FFFF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4883336" y="1600201"/>
            <a:ext cx="3776222" cy="4524315"/>
          </a:xfrm>
          <a:prstGeom prst="rect">
            <a:avLst/>
          </a:prstGeom>
          <a:noFill/>
          <a:ln>
            <a:noFill/>
          </a:ln>
        </p:spPr>
        <p:txBody>
          <a:bodyPr wrap="square" rtlCol="0">
            <a:spAutoFit/>
          </a:bodyPr>
          <a:lstStyle/>
          <a:p>
            <a:r>
              <a:rPr kumimoji="1" lang="en-US" altLang="ja-JP" sz="2400" dirty="0" smtClean="0"/>
              <a:t>void</a:t>
            </a:r>
            <a:r>
              <a:rPr lang="en-US" altLang="ja-JP" sz="2400" dirty="0" smtClean="0"/>
              <a:t> </a:t>
            </a:r>
            <a:r>
              <a:rPr lang="en-US" altLang="ja-JP" sz="2400" dirty="0" err="1" smtClean="0"/>
              <a:t>initRectangle</a:t>
            </a:r>
            <a:r>
              <a:rPr lang="en-US" altLang="ja-JP" sz="2400" dirty="0" smtClean="0"/>
              <a:t> (</a:t>
            </a:r>
            <a:r>
              <a:rPr lang="en-US" altLang="ja-JP" sz="2400" dirty="0" err="1" smtClean="0"/>
              <a:t>int</a:t>
            </a:r>
            <a:r>
              <a:rPr lang="en-US" altLang="ja-JP" sz="2400" dirty="0" smtClean="0"/>
              <a:t> x) {</a:t>
            </a:r>
          </a:p>
          <a:p>
            <a:r>
              <a:rPr lang="ja-JP" altLang="en-US" sz="2400" dirty="0" smtClean="0"/>
              <a:t>　．．．</a:t>
            </a:r>
            <a:endParaRPr lang="en-US" altLang="ja-JP" sz="2400" dirty="0" smtClean="0"/>
          </a:p>
          <a:p>
            <a:r>
              <a:rPr lang="en-US" altLang="ja-JP" sz="2400" dirty="0" smtClean="0"/>
              <a:t>  </a:t>
            </a:r>
            <a:r>
              <a:rPr lang="en-US" altLang="ja-JP" sz="2400" dirty="0" err="1" smtClean="0"/>
              <a:t>if(z</a:t>
            </a:r>
            <a:r>
              <a:rPr lang="en-US" altLang="ja-JP" sz="2400" dirty="0" smtClean="0"/>
              <a:t> &gt; 0) {</a:t>
            </a:r>
          </a:p>
          <a:p>
            <a:r>
              <a:rPr lang="en-US" altLang="ja-JP" sz="2400" dirty="0" smtClean="0">
                <a:solidFill>
                  <a:srgbClr val="FF0000"/>
                </a:solidFill>
              </a:rPr>
              <a:t>    </a:t>
            </a:r>
            <a:r>
              <a:rPr lang="en-US" altLang="ja-JP" sz="2400" dirty="0" smtClean="0"/>
              <a:t>s = </a:t>
            </a:r>
            <a:r>
              <a:rPr lang="en-US" altLang="ja-JP" sz="2400" dirty="0" err="1" smtClean="0">
                <a:solidFill>
                  <a:srgbClr val="FF0000"/>
                </a:solidFill>
              </a:rPr>
              <a:t>getBase</a:t>
            </a:r>
            <a:r>
              <a:rPr lang="en-US" altLang="ja-JP" sz="2400" dirty="0" smtClean="0">
                <a:solidFill>
                  <a:srgbClr val="FF0000"/>
                </a:solidFill>
              </a:rPr>
              <a:t>()</a:t>
            </a:r>
            <a:r>
              <a:rPr lang="en-US" altLang="ja-JP" sz="2400" dirty="0" smtClean="0"/>
              <a:t>;</a:t>
            </a:r>
          </a:p>
          <a:p>
            <a:r>
              <a:rPr lang="en-US" altLang="ja-JP" sz="2400" dirty="0" smtClean="0"/>
              <a:t>    t = </a:t>
            </a:r>
            <a:r>
              <a:rPr lang="en-US" altLang="ja-JP" sz="2400" dirty="0" err="1" smtClean="0"/>
              <a:t>getRate</a:t>
            </a:r>
            <a:r>
              <a:rPr lang="en-US" altLang="ja-JP" sz="2400" dirty="0" smtClean="0"/>
              <a:t>();</a:t>
            </a:r>
          </a:p>
          <a:p>
            <a:r>
              <a:rPr lang="en-US" altLang="ja-JP" sz="2400" dirty="0" smtClean="0">
                <a:solidFill>
                  <a:srgbClr val="FF0000"/>
                </a:solidFill>
              </a:rPr>
              <a:t>    </a:t>
            </a:r>
            <a:r>
              <a:rPr lang="en-US" altLang="ja-JP" sz="2400" dirty="0" smtClean="0"/>
              <a:t>result = calc(s, t);</a:t>
            </a:r>
          </a:p>
          <a:p>
            <a:r>
              <a:rPr lang="en-US" altLang="ja-JP" sz="2400" dirty="0" smtClean="0"/>
              <a:t>    </a:t>
            </a:r>
            <a:r>
              <a:rPr lang="en-US" altLang="ja-JP" sz="2400" dirty="0" err="1" smtClean="0"/>
              <a:t>print(result</a:t>
            </a:r>
            <a:r>
              <a:rPr lang="en-US" altLang="ja-JP" sz="2400" dirty="0" smtClean="0"/>
              <a:t>);</a:t>
            </a:r>
          </a:p>
          <a:p>
            <a:r>
              <a:rPr kumimoji="1" lang="en-US" altLang="ja-JP" sz="2400" dirty="0" smtClean="0"/>
              <a:t>  }</a:t>
            </a:r>
          </a:p>
          <a:p>
            <a:r>
              <a:rPr lang="en-US" altLang="ja-JP" sz="2400" dirty="0" smtClean="0"/>
              <a:t>  draw();</a:t>
            </a:r>
          </a:p>
          <a:p>
            <a:r>
              <a:rPr kumimoji="1" lang="en-US" altLang="ja-JP" sz="2400" dirty="0" smtClean="0"/>
              <a:t>  </a:t>
            </a:r>
            <a:r>
              <a:rPr lang="ja-JP" altLang="en-US" sz="2400" dirty="0" smtClean="0"/>
              <a:t>．．．</a:t>
            </a:r>
            <a:endParaRPr kumimoji="1" lang="en-US" altLang="ja-JP" sz="2400" dirty="0" smtClean="0"/>
          </a:p>
          <a:p>
            <a:r>
              <a:rPr kumimoji="1" lang="en-US" altLang="ja-JP" sz="2400" dirty="0" smtClean="0"/>
              <a:t>}</a:t>
            </a:r>
          </a:p>
          <a:p>
            <a:endParaRPr kumimoji="1" lang="ja-JP" altLang="en-US" sz="2400" dirty="0"/>
          </a:p>
        </p:txBody>
      </p:sp>
      <p:sp>
        <p:nvSpPr>
          <p:cNvPr id="10" name="正方形/長方形 9"/>
          <p:cNvSpPr/>
          <p:nvPr/>
        </p:nvSpPr>
        <p:spPr>
          <a:xfrm>
            <a:off x="764771" y="2709950"/>
            <a:ext cx="2876204"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1" name="正方形/長方形 10"/>
          <p:cNvSpPr/>
          <p:nvPr/>
        </p:nvSpPr>
        <p:spPr>
          <a:xfrm>
            <a:off x="5087856" y="2709950"/>
            <a:ext cx="3355571" cy="76477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6" name="正方形/長方形 15"/>
          <p:cNvSpPr/>
          <p:nvPr/>
        </p:nvSpPr>
        <p:spPr>
          <a:xfrm>
            <a:off x="549275" y="2330141"/>
            <a:ext cx="3580934" cy="2702234"/>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815329" y="2367913"/>
            <a:ext cx="3776222" cy="2664462"/>
          </a:xfrm>
          <a:prstGeom prst="rect">
            <a:avLst/>
          </a:prstGeom>
          <a:noFill/>
          <a:ln w="28575">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5" name="グループ化 4"/>
          <p:cNvGrpSpPr/>
          <p:nvPr/>
        </p:nvGrpSpPr>
        <p:grpSpPr>
          <a:xfrm>
            <a:off x="834540" y="5300464"/>
            <a:ext cx="3154243" cy="885608"/>
            <a:chOff x="1426495" y="5343952"/>
            <a:chExt cx="3154243" cy="885608"/>
          </a:xfrm>
        </p:grpSpPr>
        <p:sp>
          <p:nvSpPr>
            <p:cNvPr id="19" name="四角形吹き出し 18"/>
            <p:cNvSpPr/>
            <p:nvPr/>
          </p:nvSpPr>
          <p:spPr>
            <a:xfrm>
              <a:off x="1438527" y="5343952"/>
              <a:ext cx="3142211" cy="885608"/>
            </a:xfrm>
            <a:prstGeom prst="wedgeRectCallout">
              <a:avLst>
                <a:gd name="adj1" fmla="val 75756"/>
                <a:gd name="adj2" fmla="val -103480"/>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四角形吹き出し 17"/>
            <p:cNvSpPr/>
            <p:nvPr/>
          </p:nvSpPr>
          <p:spPr>
            <a:xfrm>
              <a:off x="1426495" y="5343952"/>
              <a:ext cx="3142211" cy="885608"/>
            </a:xfrm>
            <a:prstGeom prst="wedgeRectCallout">
              <a:avLst>
                <a:gd name="adj1" fmla="val -30431"/>
                <a:gd name="adj2" fmla="val -84508"/>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solidFill>
                    <a:schemeClr val="tx1"/>
                  </a:solidFill>
                </a:rPr>
                <a:t>条件</a:t>
              </a:r>
              <a:r>
                <a:rPr lang="en-US" altLang="ja-JP" sz="2000" b="1" dirty="0" smtClean="0">
                  <a:solidFill>
                    <a:schemeClr val="tx1"/>
                  </a:solidFill>
                </a:rPr>
                <a:t>3</a:t>
              </a:r>
              <a:r>
                <a:rPr lang="ja-JP" altLang="en-US" sz="2000" b="1" dirty="0" smtClean="0">
                  <a:solidFill>
                    <a:schemeClr val="tx1"/>
                  </a:solidFill>
                </a:rPr>
                <a:t>を満たさない</a:t>
              </a:r>
              <a:r>
                <a:rPr kumimoji="1" lang="ja-JP" altLang="en-US" sz="2000" b="1" dirty="0" smtClean="0">
                  <a:solidFill>
                    <a:schemeClr val="tx1"/>
                  </a:solidFill>
                </a:rPr>
                <a:t>分割</a:t>
              </a:r>
              <a:endParaRPr kumimoji="1" lang="ja-JP" altLang="en-US" sz="2000" b="1" dirty="0">
                <a:solidFill>
                  <a:schemeClr val="tx1"/>
                </a:solidFill>
              </a:endParaRPr>
            </a:p>
          </p:txBody>
        </p:sp>
      </p:grpSp>
      <p:sp>
        <p:nvSpPr>
          <p:cNvPr id="15" name="四角形吹き出し 14"/>
          <p:cNvSpPr/>
          <p:nvPr/>
        </p:nvSpPr>
        <p:spPr>
          <a:xfrm>
            <a:off x="2559104" y="1444532"/>
            <a:ext cx="3142211" cy="885608"/>
          </a:xfrm>
          <a:prstGeom prst="wedgeRectCallout">
            <a:avLst>
              <a:gd name="adj1" fmla="val 34345"/>
              <a:gd name="adj2" fmla="val 105266"/>
            </a:avLst>
          </a:prstGeom>
          <a:solidFill>
            <a:srgbClr val="FFCC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四角形吹き出し 12"/>
          <p:cNvSpPr/>
          <p:nvPr/>
        </p:nvSpPr>
        <p:spPr>
          <a:xfrm>
            <a:off x="2559104" y="1444532"/>
            <a:ext cx="3142211" cy="885608"/>
          </a:xfrm>
          <a:prstGeom prst="wedgeRectCallout">
            <a:avLst>
              <a:gd name="adj1" fmla="val -30416"/>
              <a:gd name="adj2" fmla="val 112353"/>
            </a:avLst>
          </a:prstGeom>
          <a:solidFill>
            <a:srgbClr val="FF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b="1" dirty="0" smtClean="0">
                <a:solidFill>
                  <a:schemeClr val="tx1"/>
                </a:solidFill>
              </a:rPr>
              <a:t>差分であるコード片</a:t>
            </a:r>
            <a:endParaRPr kumimoji="1" lang="ja-JP" altLang="en-US" sz="2000" b="1" dirty="0">
              <a:solidFill>
                <a:schemeClr val="tx1"/>
              </a:solidFill>
            </a:endParaRPr>
          </a:p>
        </p:txBody>
      </p:sp>
      <p:sp>
        <p:nvSpPr>
          <p:cNvPr id="3" name="正方形/長方形 2"/>
          <p:cNvSpPr/>
          <p:nvPr/>
        </p:nvSpPr>
        <p:spPr>
          <a:xfrm>
            <a:off x="4130209" y="5844944"/>
            <a:ext cx="4917654" cy="895798"/>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lvl="2" algn="ctr"/>
            <a:endParaRPr lang="en-US" altLang="ja-JP" sz="2400" dirty="0" smtClean="0"/>
          </a:p>
          <a:p>
            <a:pPr marL="0" lvl="2" algn="ctr"/>
            <a:r>
              <a:rPr lang="ja-JP" altLang="en-US" sz="2400" dirty="0" smtClean="0"/>
              <a:t>条件</a:t>
            </a:r>
            <a:r>
              <a:rPr lang="en-US" altLang="ja-JP" sz="2400" dirty="0" smtClean="0"/>
              <a:t>3: </a:t>
            </a:r>
            <a:r>
              <a:rPr lang="ja-JP" altLang="en-US" sz="2400" dirty="0"/>
              <a:t>利用者</a:t>
            </a:r>
            <a:r>
              <a:rPr lang="ja-JP" altLang="en-US" sz="2400" dirty="0" smtClean="0"/>
              <a:t>から</a:t>
            </a:r>
            <a:r>
              <a:rPr lang="ja-JP" altLang="en-US" sz="2400" dirty="0"/>
              <a:t>見たとき</a:t>
            </a:r>
            <a:r>
              <a:rPr lang="ja-JP" altLang="en-US" sz="2400" dirty="0" smtClean="0"/>
              <a:t>に抽出</a:t>
            </a:r>
            <a:endParaRPr lang="en-US" altLang="ja-JP" sz="2400" dirty="0" smtClean="0"/>
          </a:p>
          <a:p>
            <a:pPr marL="0" lvl="2" algn="ctr"/>
            <a:r>
              <a:rPr lang="ja-JP" altLang="en-US" sz="2400" dirty="0" smtClean="0"/>
              <a:t>メソッドが意味的</a:t>
            </a:r>
            <a:r>
              <a:rPr lang="ja-JP" altLang="en-US" sz="2400" dirty="0"/>
              <a:t>なまとまりを</a:t>
            </a:r>
            <a:r>
              <a:rPr lang="ja-JP" altLang="en-US" sz="2400" dirty="0" smtClean="0"/>
              <a:t>持つ</a:t>
            </a:r>
            <a:endParaRPr lang="en-US" altLang="ja-JP" sz="2400" dirty="0"/>
          </a:p>
          <a:p>
            <a:pPr algn="ct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11315</TotalTime>
  <Words>3643</Words>
  <Application>Microsoft Office PowerPoint</Application>
  <PresentationFormat>画面に合わせる (4:3)</PresentationFormat>
  <Paragraphs>1151</Paragraphs>
  <Slides>39</Slides>
  <Notes>31</Notes>
  <HiddenSlides>0</HiddenSlides>
  <MMClips>0</MMClips>
  <ScaleCrop>false</ScaleCrop>
  <HeadingPairs>
    <vt:vector size="4" baseType="variant">
      <vt:variant>
        <vt:lpstr>テーマ</vt:lpstr>
      </vt:variant>
      <vt:variant>
        <vt:i4>1</vt:i4>
      </vt:variant>
      <vt:variant>
        <vt:lpstr>スライド タイトル</vt:lpstr>
      </vt:variant>
      <vt:variant>
        <vt:i4>39</vt:i4>
      </vt:variant>
    </vt:vector>
  </HeadingPairs>
  <TitlesOfParts>
    <vt:vector size="40" baseType="lpstr">
      <vt:lpstr>template</vt:lpstr>
      <vt:lpstr>凝集度メトリクスCOBを用いた 類似メソッド集約範囲の決定支援手法 </vt:lpstr>
      <vt:lpstr>本発表の概要</vt:lpstr>
      <vt:lpstr>類似メソッド</vt:lpstr>
      <vt:lpstr>類似メソッド集約</vt:lpstr>
      <vt:lpstr>類似メソッド集約 手順1: 固有の処理を求める</vt:lpstr>
      <vt:lpstr>類似メソッド集約 手順2: 固有の処理を取り除く</vt:lpstr>
      <vt:lpstr>類似メソッド集約 手順3: 類似メソッドを引き上げる</vt:lpstr>
      <vt:lpstr>類似メソッド集約の問題点</vt:lpstr>
      <vt:lpstr>条件を満たさない分割の例</vt:lpstr>
      <vt:lpstr>条件を満たす分割の例</vt:lpstr>
      <vt:lpstr>既存研究</vt:lpstr>
      <vt:lpstr>政井らのツールの出力例(1/2)</vt:lpstr>
      <vt:lpstr>政井らのツールの出力例(2/2)</vt:lpstr>
      <vt:lpstr>既存研究の問題点</vt:lpstr>
      <vt:lpstr>目的</vt:lpstr>
      <vt:lpstr>提案手法</vt:lpstr>
      <vt:lpstr>凝集度</vt:lpstr>
      <vt:lpstr>メトリクスCOBの値が低い例</vt:lpstr>
      <vt:lpstr>メトリクスCOBの値が高い例</vt:lpstr>
      <vt:lpstr>提案手法の適用手順</vt:lpstr>
      <vt:lpstr>適用実験</vt:lpstr>
      <vt:lpstr>実験対象</vt:lpstr>
      <vt:lpstr>評価基準</vt:lpstr>
      <vt:lpstr>実験結果と考察</vt:lpstr>
      <vt:lpstr>まとめと今後の課題</vt:lpstr>
      <vt:lpstr>PowerPoint プレゼンテーション</vt:lpstr>
      <vt:lpstr>以降、質問回答用スライド</vt:lpstr>
      <vt:lpstr>メトリクスCOB(Cohesion Of Blocks)</vt:lpstr>
      <vt:lpstr>実験結果 - Ant -</vt:lpstr>
      <vt:lpstr>実験結果 - Azureus -</vt:lpstr>
      <vt:lpstr>実験結果 - Antlr -</vt:lpstr>
      <vt:lpstr>PowerPoint プレゼンテーション</vt:lpstr>
      <vt:lpstr>適用実験</vt:lpstr>
      <vt:lpstr>平均候補選択率</vt:lpstr>
      <vt:lpstr>半数以上が優れていると判断した候補数</vt:lpstr>
      <vt:lpstr>考察</vt:lpstr>
      <vt:lpstr>PowerPoint プレゼンテーション</vt:lpstr>
      <vt:lpstr>政井らのツールの出力例(1/2)</vt:lpstr>
      <vt:lpstr>政井らのツールの出力例(2/2)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井岡 正和</dc:creator>
  <cp:lastModifiedBy>m-ioka</cp:lastModifiedBy>
  <cp:revision>1692</cp:revision>
  <cp:lastPrinted>2011-02-22T00:28:19Z</cp:lastPrinted>
  <dcterms:created xsi:type="dcterms:W3CDTF">2011-02-14T17:23:49Z</dcterms:created>
  <dcterms:modified xsi:type="dcterms:W3CDTF">2011-02-22T23:57:48Z</dcterms:modified>
</cp:coreProperties>
</file>