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85" r:id="rId4"/>
    <p:sldId id="287" r:id="rId5"/>
    <p:sldId id="288" r:id="rId6"/>
    <p:sldId id="289" r:id="rId7"/>
    <p:sldId id="261" r:id="rId8"/>
    <p:sldId id="270" r:id="rId9"/>
    <p:sldId id="271" r:id="rId10"/>
    <p:sldId id="272" r:id="rId11"/>
    <p:sldId id="290" r:id="rId12"/>
    <p:sldId id="300" r:id="rId13"/>
    <p:sldId id="280" r:id="rId14"/>
    <p:sldId id="299" r:id="rId15"/>
    <p:sldId id="281" r:id="rId16"/>
    <p:sldId id="283" r:id="rId17"/>
    <p:sldId id="273" r:id="rId18"/>
    <p:sldId id="266" r:id="rId19"/>
    <p:sldId id="282" r:id="rId20"/>
    <p:sldId id="267" r:id="rId21"/>
    <p:sldId id="262" r:id="rId22"/>
    <p:sldId id="301" r:id="rId23"/>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493BFF"/>
    <a:srgbClr val="3121FF"/>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80" autoAdjust="0"/>
    <p:restoredTop sz="92172" autoAdjust="0"/>
  </p:normalViewPr>
  <p:slideViewPr>
    <p:cSldViewPr>
      <p:cViewPr varScale="1">
        <p:scale>
          <a:sx n="127" d="100"/>
          <a:sy n="127" d="100"/>
        </p:scale>
        <p:origin x="-97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1"/>
            <a:ext cx="2949099" cy="496967"/>
          </a:xfrm>
          <a:prstGeom prst="rect">
            <a:avLst/>
          </a:prstGeom>
        </p:spPr>
        <p:txBody>
          <a:bodyPr vert="horz" lIns="91440" tIns="45720" rIns="91440" bIns="45720" rtlCol="0"/>
          <a:lstStyle>
            <a:lvl1pPr algn="r">
              <a:defRPr sz="1200"/>
            </a:lvl1pPr>
          </a:lstStyle>
          <a:p>
            <a:fld id="{D7E56DD8-028C-4E2E-9CD4-F58B3243ABA9}" type="datetimeFigureOut">
              <a:rPr kumimoji="1" lang="ja-JP" altLang="en-US" smtClean="0"/>
              <a:t>2012/2/26</a:t>
            </a:fld>
            <a:endParaRPr kumimoji="1" lang="ja-JP" altLang="en-US"/>
          </a:p>
        </p:txBody>
      </p:sp>
      <p:sp>
        <p:nvSpPr>
          <p:cNvPr id="4" name="フッター プレースホルダー 3"/>
          <p:cNvSpPr>
            <a:spLocks noGrp="1"/>
          </p:cNvSpPr>
          <p:nvPr>
            <p:ph type="ftr" sz="quarter" idx="2"/>
          </p:nvPr>
        </p:nvSpPr>
        <p:spPr>
          <a:xfrm>
            <a:off x="1"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8B7BE6FD-199B-4CCF-A147-938D1A696CB4}" type="slidenum">
              <a:rPr kumimoji="1" lang="ja-JP" altLang="en-US" smtClean="0"/>
              <a:t>‹#›</a:t>
            </a:fld>
            <a:endParaRPr kumimoji="1" lang="ja-JP" altLang="en-US"/>
          </a:p>
        </p:txBody>
      </p:sp>
    </p:spTree>
    <p:extLst>
      <p:ext uri="{BB962C8B-B14F-4D97-AF65-F5344CB8AC3E}">
        <p14:creationId xmlns:p14="http://schemas.microsoft.com/office/powerpoint/2010/main" val="2730375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1"/>
            <a:ext cx="2949099" cy="496967"/>
          </a:xfrm>
          <a:prstGeom prst="rect">
            <a:avLst/>
          </a:prstGeom>
        </p:spPr>
        <p:txBody>
          <a:bodyPr vert="horz" lIns="91440" tIns="45720" rIns="91440" bIns="45720" rtlCol="0"/>
          <a:lstStyle>
            <a:lvl1pPr algn="r">
              <a:defRPr sz="1200"/>
            </a:lvl1pPr>
          </a:lstStyle>
          <a:p>
            <a:fld id="{B7CE3BF4-C6A9-40F8-B8B0-2AB7CBDBB1DA}" type="datetimeFigureOut">
              <a:rPr kumimoji="1" lang="ja-JP" altLang="en-US" smtClean="0"/>
              <a:t>2012/2/26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74D925D3-918D-4DD7-929F-5E8BB64F0EAF}" type="slidenum">
              <a:rPr kumimoji="1" lang="ja-JP" altLang="en-US" smtClean="0"/>
              <a:t>‹#›</a:t>
            </a:fld>
            <a:endParaRPr kumimoji="1" lang="ja-JP" altLang="en-US"/>
          </a:p>
        </p:txBody>
      </p:sp>
    </p:spTree>
    <p:extLst>
      <p:ext uri="{BB962C8B-B14F-4D97-AF65-F5344CB8AC3E}">
        <p14:creationId xmlns:p14="http://schemas.microsoft.com/office/powerpoint/2010/main" val="32854275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1</a:t>
            </a:fld>
            <a:endParaRPr kumimoji="1" lang="ja-JP" altLang="en-US"/>
          </a:p>
        </p:txBody>
      </p:sp>
    </p:spTree>
    <p:extLst>
      <p:ext uri="{BB962C8B-B14F-4D97-AF65-F5344CB8AC3E}">
        <p14:creationId xmlns:p14="http://schemas.microsoft.com/office/powerpoint/2010/main" val="1793843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このような改善を行えば命名支援として使用できると考えられる</a:t>
            </a:r>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20</a:t>
            </a:fld>
            <a:endParaRPr kumimoji="1" lang="ja-JP" altLang="en-US"/>
          </a:p>
        </p:txBody>
      </p:sp>
    </p:spTree>
    <p:extLst>
      <p:ext uri="{BB962C8B-B14F-4D97-AF65-F5344CB8AC3E}">
        <p14:creationId xmlns:p14="http://schemas.microsoft.com/office/powerpoint/2010/main" val="374362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2</a:t>
            </a:fld>
            <a:endParaRPr kumimoji="1" lang="ja-JP" altLang="en-US"/>
          </a:p>
        </p:txBody>
      </p:sp>
    </p:spTree>
    <p:extLst>
      <p:ext uri="{BB962C8B-B14F-4D97-AF65-F5344CB8AC3E}">
        <p14:creationId xmlns:p14="http://schemas.microsoft.com/office/powerpoint/2010/main" val="2898354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3</a:t>
            </a:fld>
            <a:endParaRPr kumimoji="1" lang="ja-JP" altLang="en-US"/>
          </a:p>
        </p:txBody>
      </p:sp>
    </p:spTree>
    <p:extLst>
      <p:ext uri="{BB962C8B-B14F-4D97-AF65-F5344CB8AC3E}">
        <p14:creationId xmlns:p14="http://schemas.microsoft.com/office/powerpoint/2010/main" val="321844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過去の研究</a:t>
            </a:r>
            <a:r>
              <a:rPr kumimoji="1" lang="en-US" altLang="ja-JP" dirty="0" smtClean="0"/>
              <a:t>[2]</a:t>
            </a:r>
            <a:r>
              <a:rPr lang="ja-JP" altLang="en-US" dirty="0" smtClean="0"/>
              <a:t>に</a:t>
            </a:r>
            <a:r>
              <a:rPr kumimoji="1" lang="ja-JP" altLang="en-US" dirty="0" smtClean="0"/>
              <a:t>，既存プログラム中の動詞</a:t>
            </a:r>
            <a:r>
              <a:rPr kumimoji="1" lang="en-US" altLang="ja-JP" dirty="0" smtClean="0"/>
              <a:t>-</a:t>
            </a:r>
            <a:r>
              <a:rPr kumimoji="1" lang="ja-JP" altLang="en-US" dirty="0" smtClean="0"/>
              <a:t>目的語関係を収録した辞書生成手法がある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4</a:t>
            </a:fld>
            <a:endParaRPr kumimoji="1" lang="ja-JP" altLang="en-US"/>
          </a:p>
        </p:txBody>
      </p:sp>
    </p:spTree>
    <p:extLst>
      <p:ext uri="{BB962C8B-B14F-4D97-AF65-F5344CB8AC3E}">
        <p14:creationId xmlns:p14="http://schemas.microsoft.com/office/powerpoint/2010/main" val="54606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悪いメソッド名がつけられることでプログラム理解に時間がかかることを解決するため</a:t>
            </a:r>
            <a:endParaRPr kumimoji="1" lang="en-US" altLang="ja-JP" dirty="0" smtClean="0"/>
          </a:p>
          <a:p>
            <a:r>
              <a:rPr kumimoji="1" lang="ja-JP" altLang="en-US" dirty="0" smtClean="0"/>
              <a:t>「以後メソッド名として説明する」</a:t>
            </a:r>
            <a:endParaRPr kumimoji="1" lang="en-US" altLang="ja-JP" dirty="0" smtClean="0"/>
          </a:p>
          <a:p>
            <a:r>
              <a:rPr kumimoji="1" lang="ja-JP" altLang="en-US" dirty="0" smtClean="0"/>
              <a:t>返り値があるときと無いときで</a:t>
            </a:r>
            <a:r>
              <a:rPr kumimoji="1" lang="en-US" altLang="ja-JP" dirty="0" smtClean="0"/>
              <a:t>…</a:t>
            </a:r>
          </a:p>
          <a:p>
            <a:r>
              <a:rPr kumimoji="1" lang="ja-JP" altLang="en-US" dirty="0" smtClean="0"/>
              <a:t>まずはツールの処理内容の詳細，次にインタラクション，最後に実装について説明する</a:t>
            </a:r>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5</a:t>
            </a:fld>
            <a:endParaRPr kumimoji="1" lang="ja-JP" altLang="en-US"/>
          </a:p>
        </p:txBody>
      </p:sp>
    </p:spTree>
    <p:extLst>
      <p:ext uri="{BB962C8B-B14F-4D97-AF65-F5344CB8AC3E}">
        <p14:creationId xmlns:p14="http://schemas.microsoft.com/office/powerpoint/2010/main" val="35512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ソースコード記述中にツール起動ボタンを押したら開始</a:t>
            </a:r>
          </a:p>
          <a:p>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6</a:t>
            </a:fld>
            <a:endParaRPr kumimoji="1" lang="ja-JP" altLang="en-US"/>
          </a:p>
        </p:txBody>
      </p:sp>
    </p:spTree>
    <p:extLst>
      <p:ext uri="{BB962C8B-B14F-4D97-AF65-F5344CB8AC3E}">
        <p14:creationId xmlns:p14="http://schemas.microsoft.com/office/powerpoint/2010/main" val="2038758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下の図は一例</a:t>
            </a:r>
            <a:endParaRPr kumimoji="1" lang="en-US" altLang="ja-JP" dirty="0" smtClean="0"/>
          </a:p>
          <a:p>
            <a:r>
              <a:rPr kumimoji="1" lang="ja-JP" altLang="en-US" dirty="0" smtClean="0"/>
              <a:t>クラス名とフィールドをそれぞれ</a:t>
            </a:r>
            <a:r>
              <a:rPr kumimoji="1" lang="en-US" altLang="ja-JP" dirty="0" smtClean="0"/>
              <a:t>DO</a:t>
            </a:r>
            <a:r>
              <a:rPr kumimoji="1" lang="ja-JP" altLang="en-US" dirty="0" err="1" smtClean="0"/>
              <a:t>，</a:t>
            </a:r>
            <a:r>
              <a:rPr kumimoji="1" lang="en-US" altLang="ja-JP" dirty="0" smtClean="0"/>
              <a:t>IO</a:t>
            </a:r>
            <a:r>
              <a:rPr kumimoji="1" lang="ja-JP" altLang="en-US" dirty="0" smtClean="0"/>
              <a:t>で検索する例</a:t>
            </a:r>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8</a:t>
            </a:fld>
            <a:endParaRPr kumimoji="1" lang="ja-JP" altLang="en-US"/>
          </a:p>
        </p:txBody>
      </p:sp>
    </p:spTree>
    <p:extLst>
      <p:ext uri="{BB962C8B-B14F-4D97-AF65-F5344CB8AC3E}">
        <p14:creationId xmlns:p14="http://schemas.microsoft.com/office/powerpoint/2010/main" val="2089884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以上がツールの詳細．次はツールとのインタラクションを</a:t>
            </a:r>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10</a:t>
            </a:fld>
            <a:endParaRPr kumimoji="1" lang="ja-JP" altLang="en-US"/>
          </a:p>
        </p:txBody>
      </p:sp>
    </p:spTree>
    <p:extLst>
      <p:ext uri="{BB962C8B-B14F-4D97-AF65-F5344CB8AC3E}">
        <p14:creationId xmlns:p14="http://schemas.microsoft.com/office/powerpoint/2010/main" val="1930516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本ツールを使用することで，開発者が適切なメソッドの命名を行えるかを調査</a:t>
            </a:r>
            <a:endParaRPr kumimoji="1" lang="en-US" altLang="ja-JP" sz="24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13</a:t>
            </a:fld>
            <a:endParaRPr kumimoji="1" lang="ja-JP" altLang="en-US"/>
          </a:p>
        </p:txBody>
      </p:sp>
    </p:spTree>
    <p:extLst>
      <p:ext uri="{BB962C8B-B14F-4D97-AF65-F5344CB8AC3E}">
        <p14:creationId xmlns:p14="http://schemas.microsoft.com/office/powerpoint/2010/main" val="2781421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595C934E-C8C9-4086-9D97-113994195E43}" type="datetime1">
              <a:rPr kumimoji="1" lang="ja-JP" altLang="en-US" smtClean="0"/>
              <a:t>2012/2/26</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2DAE36DB-03C8-45F8-9B43-A527B800872D}" type="datetime1">
              <a:rPr kumimoji="1" lang="ja-JP" altLang="en-US" smtClean="0"/>
              <a:t>2012/2/26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861295A-90C1-4E40-A849-EDB4F8587B3E}" type="datetime1">
              <a:rPr kumimoji="1" lang="ja-JP" altLang="en-US" smtClean="0"/>
              <a:t>2012/2/26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922205-2B5B-4460-BFD0-04F563F52155}" type="datetime1">
              <a:rPr kumimoji="1" lang="ja-JP" altLang="en-US" smtClean="0"/>
              <a:t>2012/2/26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40C73135-185F-49C2-BA75-8FC323B70F0F}" type="datetime1">
              <a:rPr kumimoji="1" lang="ja-JP" altLang="en-US" smtClean="0"/>
              <a:t>2012/2/26</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DAF92F30-1ACC-4ABC-A746-C5DFFFAD100B}" type="datetime1">
              <a:rPr kumimoji="1" lang="ja-JP" altLang="en-US" smtClean="0"/>
              <a:t>2012/2/26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5D2E0206-3FFB-4D2F-A232-D92090E45159}" type="datetime1">
              <a:rPr kumimoji="1" lang="ja-JP" altLang="en-US" smtClean="0"/>
              <a:t>2012/2/26</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8F254E6C-F95A-4531-896A-DDD8F2BEF011}" type="datetime1">
              <a:rPr kumimoji="1" lang="ja-JP" altLang="en-US" smtClean="0"/>
              <a:t>2012/2/26</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71359971-6E29-4035-873C-81B162D01605}" type="datetime1">
              <a:rPr kumimoji="1" lang="ja-JP" altLang="en-US" smtClean="0"/>
              <a:t>2012/2/26</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B8794E5D-EDF4-4B76-B912-147B0CFE8C10}" type="datetime1">
              <a:rPr kumimoji="1" lang="ja-JP" altLang="en-US" smtClean="0"/>
              <a:t>2012/2/26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B3E30E98-B984-4444-9761-1B193A760565}" type="datetime1">
              <a:rPr kumimoji="1" lang="ja-JP" altLang="en-US" smtClean="0"/>
              <a:t>2012/2/26</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8657F4F-EEBE-40D0-AA0E-86B01611ED6E}"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D1CBC1FB-60BC-47B4-BBED-BDCBDEA1BAE8}" type="datetime1">
              <a:rPr kumimoji="1" lang="ja-JP" altLang="en-US" smtClean="0"/>
              <a:t>2012/2/26</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657F4F-EEBE-40D0-AA0E-86B01611ED6E}"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340768"/>
            <a:ext cx="7772400" cy="1470025"/>
          </a:xfrm>
        </p:spPr>
        <p:txBody>
          <a:bodyPr/>
          <a:lstStyle/>
          <a:p>
            <a:r>
              <a:rPr lang="ja-JP" altLang="en-US" sz="4000" dirty="0" smtClean="0"/>
              <a:t>プログラムで多用される</a:t>
            </a:r>
            <a:r>
              <a:rPr lang="en-US" altLang="ja-JP" sz="4000" dirty="0" smtClean="0"/>
              <a:t/>
            </a:r>
            <a:br>
              <a:rPr lang="en-US" altLang="ja-JP" sz="4000" dirty="0" smtClean="0"/>
            </a:br>
            <a:r>
              <a:rPr lang="ja-JP" altLang="en-US" sz="4000" dirty="0" smtClean="0"/>
              <a:t>動詞と目的語の関係を利用した</a:t>
            </a:r>
            <a:r>
              <a:rPr lang="en-US" altLang="ja-JP" sz="4000" smtClean="0"/>
              <a:t/>
            </a:r>
            <a:br>
              <a:rPr lang="en-US" altLang="ja-JP" sz="4000" smtClean="0"/>
            </a:br>
            <a:r>
              <a:rPr lang="ja-JP" altLang="en-US" sz="4000" smtClean="0"/>
              <a:t>メソッド名</a:t>
            </a:r>
            <a:r>
              <a:rPr lang="ja-JP" altLang="en-US" sz="4000" dirty="0"/>
              <a:t>提案ツール</a:t>
            </a:r>
            <a:endParaRPr kumimoji="1" lang="ja-JP" altLang="en-US" sz="4000" dirty="0"/>
          </a:p>
        </p:txBody>
      </p:sp>
      <p:sp>
        <p:nvSpPr>
          <p:cNvPr id="3" name="サブタイトル 2"/>
          <p:cNvSpPr>
            <a:spLocks noGrp="1"/>
          </p:cNvSpPr>
          <p:nvPr>
            <p:ph type="subTitle" idx="1"/>
          </p:nvPr>
        </p:nvSpPr>
        <p:spPr/>
        <p:txBody>
          <a:bodyPr/>
          <a:lstStyle/>
          <a:p>
            <a:r>
              <a:rPr lang="ja-JP" altLang="en-US" dirty="0" smtClean="0"/>
              <a:t>井上研究室</a:t>
            </a:r>
            <a:endParaRPr lang="en-US" altLang="ja-JP" dirty="0" smtClean="0"/>
          </a:p>
          <a:p>
            <a:r>
              <a:rPr kumimoji="1" lang="ja-JP" altLang="en-US" dirty="0" smtClean="0"/>
              <a:t>鬼塚 勇弥</a:t>
            </a:r>
            <a:endParaRPr kumimoji="1" lang="en-US" altLang="ja-JP" dirty="0" smtClean="0"/>
          </a:p>
        </p:txBody>
      </p:sp>
      <p:sp>
        <p:nvSpPr>
          <p:cNvPr id="4" name="スライド番号プレースホルダー 3"/>
          <p:cNvSpPr>
            <a:spLocks noGrp="1"/>
          </p:cNvSpPr>
          <p:nvPr>
            <p:ph type="sldNum" sz="quarter" idx="4"/>
          </p:nvPr>
        </p:nvSpPr>
        <p:spPr/>
        <p:txBody>
          <a:bodyPr/>
          <a:lstStyle/>
          <a:p>
            <a:fld id="{D8657F4F-EEBE-40D0-AA0E-86B01611ED6E}" type="slidenum">
              <a:rPr kumimoji="1" lang="ja-JP" altLang="en-US" smtClean="0"/>
              <a:t>1</a:t>
            </a:fld>
            <a:endParaRPr kumimoji="1" lang="ja-JP" altLang="en-US"/>
          </a:p>
        </p:txBody>
      </p:sp>
    </p:spTree>
    <p:extLst>
      <p:ext uri="{BB962C8B-B14F-4D97-AF65-F5344CB8AC3E}">
        <p14:creationId xmlns:p14="http://schemas.microsoft.com/office/powerpoint/2010/main" val="1510253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Step4. </a:t>
            </a:r>
            <a:r>
              <a:rPr kumimoji="1" lang="ja-JP" altLang="en-US" dirty="0" smtClean="0"/>
              <a:t>並び替え</a:t>
            </a:r>
            <a:endParaRPr kumimoji="1" lang="ja-JP" altLang="en-US" dirty="0"/>
          </a:p>
        </p:txBody>
      </p:sp>
      <p:sp>
        <p:nvSpPr>
          <p:cNvPr id="3" name="コンテンツ プレースホルダー 2"/>
          <p:cNvSpPr>
            <a:spLocks noGrp="1"/>
          </p:cNvSpPr>
          <p:nvPr>
            <p:ph idx="1"/>
          </p:nvPr>
        </p:nvSpPr>
        <p:spPr>
          <a:xfrm>
            <a:off x="457200" y="1600200"/>
            <a:ext cx="8291264" cy="4525963"/>
          </a:xfrm>
        </p:spPr>
        <p:txBody>
          <a:bodyPr/>
          <a:lstStyle/>
          <a:p>
            <a:r>
              <a:rPr lang="ja-JP" altLang="en-US" sz="2800" dirty="0" smtClean="0"/>
              <a:t>メソッド名として適切だと考えられる順に並び替える</a:t>
            </a:r>
            <a:endParaRPr lang="en-US" altLang="ja-JP" sz="2800" dirty="0"/>
          </a:p>
          <a:p>
            <a:r>
              <a:rPr lang="ja-JP" altLang="en-US" sz="2800" dirty="0" smtClean="0"/>
              <a:t>以下のような並び替え基準を組み合わせて使用</a:t>
            </a:r>
            <a:endParaRPr lang="en-US" altLang="ja-JP" sz="2800" dirty="0" smtClean="0"/>
          </a:p>
          <a:p>
            <a:pPr lvl="1"/>
            <a:r>
              <a:rPr lang="ja-JP" altLang="en-US" sz="2400" dirty="0" smtClean="0"/>
              <a:t>辞書に複数含まれる三つ組で生成したメソッドが上位</a:t>
            </a:r>
            <a:endParaRPr lang="en-US" altLang="ja-JP" sz="2400" dirty="0" smtClean="0"/>
          </a:p>
          <a:p>
            <a:pPr lvl="1"/>
            <a:r>
              <a:rPr lang="ja-JP" altLang="en-US" sz="2400" dirty="0" smtClean="0"/>
              <a:t>三つ組を元の形に復元する組み合わせのメソッドが</a:t>
            </a:r>
            <a:r>
              <a:rPr lang="ja-JP" altLang="en-US" sz="2400" dirty="0"/>
              <a:t>上位</a:t>
            </a:r>
            <a:endParaRPr lang="en-US" altLang="ja-JP" dirty="0" smtClean="0"/>
          </a:p>
          <a:p>
            <a:r>
              <a:rPr lang="ja-JP" altLang="en-US" sz="2800" dirty="0" smtClean="0"/>
              <a:t>組み合わせ方は辞書生成と別のソースコードで調整</a:t>
            </a:r>
            <a:endParaRPr lang="en-US" altLang="ja-JP" sz="2800" dirty="0" smtClean="0"/>
          </a:p>
          <a:p>
            <a:pPr lvl="1"/>
            <a:r>
              <a:rPr lang="ja-JP" altLang="en-US" sz="2400" dirty="0" smtClean="0"/>
              <a:t>各ファイルで定義されているメソッドが上位に来るように</a:t>
            </a:r>
            <a:endParaRPr kumimoji="1" lang="en-US" altLang="ja-JP" sz="2000" dirty="0" smtClean="0"/>
          </a:p>
        </p:txBody>
      </p:sp>
      <p:graphicFrame>
        <p:nvGraphicFramePr>
          <p:cNvPr id="6" name="表 5"/>
          <p:cNvGraphicFramePr>
            <a:graphicFrameLocks noGrp="1"/>
          </p:cNvGraphicFramePr>
          <p:nvPr>
            <p:extLst>
              <p:ext uri="{D42A27DB-BD31-4B8C-83A1-F6EECF244321}">
                <p14:modId xmlns:p14="http://schemas.microsoft.com/office/powerpoint/2010/main" val="3667124736"/>
              </p:ext>
            </p:extLst>
          </p:nvPr>
        </p:nvGraphicFramePr>
        <p:xfrm>
          <a:off x="5506990" y="4691216"/>
          <a:ext cx="2232248" cy="1402080"/>
        </p:xfrm>
        <a:graphic>
          <a:graphicData uri="http://schemas.openxmlformats.org/drawingml/2006/table">
            <a:tbl>
              <a:tblPr firstRow="1" bandRow="1">
                <a:tableStyleId>{616DA210-FB5B-4158-B5E0-FEB733F419BA}</a:tableStyleId>
              </a:tblPr>
              <a:tblGrid>
                <a:gridCol w="2232248"/>
              </a:tblGrid>
              <a:tr h="152855">
                <a:tc>
                  <a:txBody>
                    <a:bodyPr/>
                    <a:lstStyle/>
                    <a:p>
                      <a:pPr algn="ctr"/>
                      <a:r>
                        <a:rPr kumimoji="1" lang="ja-JP" altLang="en-US" sz="1600" dirty="0" smtClean="0"/>
                        <a:t>メソッド名候補リスト</a:t>
                      </a:r>
                      <a:endParaRPr kumimoji="1" lang="ja-JP" altLang="en-US" sz="1600" dirty="0"/>
                    </a:p>
                  </a:txBody>
                  <a:tcPr/>
                </a:tc>
              </a:tr>
              <a:tr h="152855">
                <a:tc>
                  <a:txBody>
                    <a:bodyPr/>
                    <a:lstStyle/>
                    <a:p>
                      <a:pPr algn="ctr"/>
                      <a:r>
                        <a:rPr kumimoji="1" lang="en-US" altLang="ja-JP" sz="1600" dirty="0" err="1" smtClean="0"/>
                        <a:t>deleteProduct</a:t>
                      </a:r>
                      <a:r>
                        <a:rPr kumimoji="1" lang="en-US" altLang="ja-JP" sz="1600" dirty="0" smtClean="0"/>
                        <a:t>()</a:t>
                      </a:r>
                      <a:endParaRPr kumimoji="1" lang="ja-JP" altLang="en-US" sz="1600" dirty="0"/>
                    </a:p>
                  </a:txBody>
                  <a:tcPr/>
                </a:tc>
              </a:tr>
              <a:tr h="152855">
                <a:tc>
                  <a:txBody>
                    <a:bodyPr/>
                    <a:lstStyle/>
                    <a:p>
                      <a:pPr algn="ctr"/>
                      <a:r>
                        <a:rPr kumimoji="1" lang="ja-JP" altLang="en-US" sz="700" dirty="0" smtClean="0"/>
                        <a:t>・・・</a:t>
                      </a:r>
                      <a:endParaRPr kumimoji="1" lang="ja-JP" altLang="en-US" sz="700" dirty="0"/>
                    </a:p>
                  </a:txBody>
                  <a:tcPr/>
                </a:tc>
              </a:tr>
              <a:tr h="152855">
                <a:tc>
                  <a:txBody>
                    <a:bodyPr/>
                    <a:lstStyle/>
                    <a:p>
                      <a:pPr algn="ctr"/>
                      <a:r>
                        <a:rPr kumimoji="1" lang="en-US" altLang="ja-JP" sz="1600" dirty="0" err="1" smtClean="0"/>
                        <a:t>addProduct</a:t>
                      </a:r>
                      <a:r>
                        <a:rPr kumimoji="1" lang="en-US" altLang="ja-JP" sz="1600" dirty="0" smtClean="0"/>
                        <a:t>()</a:t>
                      </a:r>
                      <a:endParaRPr kumimoji="1" lang="ja-JP" altLang="en-US" sz="1600" dirty="0"/>
                    </a:p>
                  </a:txBody>
                  <a:tcPr/>
                </a:tc>
              </a:tr>
              <a:tr h="152855">
                <a:tc>
                  <a:txBody>
                    <a:bodyPr/>
                    <a:lstStyle/>
                    <a:p>
                      <a:pPr algn="ctr"/>
                      <a:r>
                        <a:rPr kumimoji="1" lang="ja-JP" altLang="en-US" sz="700" dirty="0" smtClean="0"/>
                        <a:t>・・・</a:t>
                      </a:r>
                      <a:endParaRPr kumimoji="1" lang="ja-JP" altLang="en-US" sz="700" dirty="0"/>
                    </a:p>
                  </a:txBody>
                  <a:tcPr/>
                </a:tc>
              </a:tr>
            </a:tbl>
          </a:graphicData>
        </a:graphic>
      </p:graphicFrame>
      <p:sp>
        <p:nvSpPr>
          <p:cNvPr id="15" name="テキスト ボックス 14"/>
          <p:cNvSpPr txBox="1"/>
          <p:nvPr/>
        </p:nvSpPr>
        <p:spPr>
          <a:xfrm>
            <a:off x="5012720" y="6156012"/>
            <a:ext cx="3231688" cy="369332"/>
          </a:xfrm>
          <a:prstGeom prst="rect">
            <a:avLst/>
          </a:prstGeom>
          <a:noFill/>
        </p:spPr>
        <p:txBody>
          <a:bodyPr wrap="square" rtlCol="0">
            <a:spAutoFit/>
          </a:bodyPr>
          <a:lstStyle/>
          <a:p>
            <a:pPr algn="ctr"/>
            <a:r>
              <a:rPr lang="ja-JP" altLang="en-US" b="1" dirty="0"/>
              <a:t>並び替えられた</a:t>
            </a:r>
            <a:r>
              <a:rPr kumimoji="1" lang="ja-JP" altLang="en-US" b="1" dirty="0" smtClean="0"/>
              <a:t>メソッド名リスト</a:t>
            </a:r>
            <a:endParaRPr kumimoji="1" lang="ja-JP" altLang="en-US" b="1" dirty="0"/>
          </a:p>
        </p:txBody>
      </p:sp>
      <p:sp>
        <p:nvSpPr>
          <p:cNvPr id="11" name="スライド番号プレースホルダー 10"/>
          <p:cNvSpPr>
            <a:spLocks noGrp="1"/>
          </p:cNvSpPr>
          <p:nvPr>
            <p:ph type="sldNum" sz="quarter" idx="12"/>
          </p:nvPr>
        </p:nvSpPr>
        <p:spPr/>
        <p:txBody>
          <a:bodyPr/>
          <a:lstStyle/>
          <a:p>
            <a:fld id="{D8657F4F-EEBE-40D0-AA0E-86B01611ED6E}" type="slidenum">
              <a:rPr kumimoji="1" lang="ja-JP" altLang="en-US" smtClean="0"/>
              <a:t>10</a:t>
            </a:fld>
            <a:endParaRPr kumimoji="1" lang="ja-JP" altLang="en-US" dirty="0"/>
          </a:p>
        </p:txBody>
      </p:sp>
      <p:sp>
        <p:nvSpPr>
          <p:cNvPr id="16" name="テキスト ボックス 15"/>
          <p:cNvSpPr txBox="1"/>
          <p:nvPr/>
        </p:nvSpPr>
        <p:spPr>
          <a:xfrm>
            <a:off x="1186510" y="5867980"/>
            <a:ext cx="3024336" cy="369332"/>
          </a:xfrm>
          <a:prstGeom prst="rect">
            <a:avLst/>
          </a:prstGeom>
          <a:noFill/>
        </p:spPr>
        <p:txBody>
          <a:bodyPr wrap="square" rtlCol="0">
            <a:spAutoFit/>
          </a:bodyPr>
          <a:lstStyle/>
          <a:p>
            <a:pPr algn="ctr"/>
            <a:r>
              <a:rPr kumimoji="1" lang="ja-JP" altLang="en-US" b="1" dirty="0" smtClean="0"/>
              <a:t>生成されたメソッド名の集合</a:t>
            </a:r>
            <a:endParaRPr kumimoji="1" lang="ja-JP" altLang="en-US" b="1" dirty="0"/>
          </a:p>
        </p:txBody>
      </p:sp>
      <p:sp>
        <p:nvSpPr>
          <p:cNvPr id="17" name="雲 16"/>
          <p:cNvSpPr/>
          <p:nvPr/>
        </p:nvSpPr>
        <p:spPr>
          <a:xfrm>
            <a:off x="1522526" y="4643760"/>
            <a:ext cx="2141375" cy="123351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a:p>
            <a:pPr algn="ctr"/>
            <a:endParaRPr kumimoji="1" lang="ja-JP" altLang="en-US" dirty="0"/>
          </a:p>
        </p:txBody>
      </p:sp>
      <p:sp>
        <p:nvSpPr>
          <p:cNvPr id="18" name="テキスト ボックス 17"/>
          <p:cNvSpPr txBox="1"/>
          <p:nvPr/>
        </p:nvSpPr>
        <p:spPr>
          <a:xfrm>
            <a:off x="2121470" y="4834524"/>
            <a:ext cx="1583317" cy="338554"/>
          </a:xfrm>
          <a:prstGeom prst="rect">
            <a:avLst/>
          </a:prstGeom>
          <a:noFill/>
        </p:spPr>
        <p:txBody>
          <a:bodyPr wrap="square" rtlCol="0">
            <a:spAutoFit/>
          </a:bodyPr>
          <a:lstStyle/>
          <a:p>
            <a:r>
              <a:rPr lang="en-US" altLang="ja-JP" sz="1600" dirty="0" err="1"/>
              <a:t>addProduct</a:t>
            </a:r>
            <a:r>
              <a:rPr lang="en-US" altLang="ja-JP" sz="1600" dirty="0" smtClean="0"/>
              <a:t>()</a:t>
            </a:r>
            <a:endParaRPr lang="en-US" altLang="ja-JP" sz="1600" dirty="0"/>
          </a:p>
        </p:txBody>
      </p:sp>
      <p:sp>
        <p:nvSpPr>
          <p:cNvPr id="19" name="テキスト ボックス 18"/>
          <p:cNvSpPr txBox="1"/>
          <p:nvPr/>
        </p:nvSpPr>
        <p:spPr>
          <a:xfrm>
            <a:off x="1681328" y="5173078"/>
            <a:ext cx="1982573" cy="338554"/>
          </a:xfrm>
          <a:prstGeom prst="rect">
            <a:avLst/>
          </a:prstGeom>
          <a:noFill/>
        </p:spPr>
        <p:txBody>
          <a:bodyPr wrap="square" rtlCol="0">
            <a:spAutoFit/>
          </a:bodyPr>
          <a:lstStyle/>
          <a:p>
            <a:r>
              <a:rPr lang="en-US" altLang="ja-JP" sz="1600" dirty="0" err="1"/>
              <a:t>deleteProduct</a:t>
            </a:r>
            <a:r>
              <a:rPr lang="en-US" altLang="ja-JP" sz="1600" dirty="0" smtClean="0"/>
              <a:t>()</a:t>
            </a:r>
            <a:endParaRPr lang="ja-JP" altLang="en-US" sz="1600" dirty="0"/>
          </a:p>
        </p:txBody>
      </p:sp>
      <p:sp>
        <p:nvSpPr>
          <p:cNvPr id="20" name="テキスト ボックス 19"/>
          <p:cNvSpPr txBox="1"/>
          <p:nvPr/>
        </p:nvSpPr>
        <p:spPr>
          <a:xfrm>
            <a:off x="2473228" y="5482952"/>
            <a:ext cx="398774" cy="338554"/>
          </a:xfrm>
          <a:prstGeom prst="rect">
            <a:avLst/>
          </a:prstGeom>
          <a:noFill/>
        </p:spPr>
        <p:txBody>
          <a:bodyPr wrap="square" rtlCol="0">
            <a:spAutoFit/>
          </a:bodyPr>
          <a:lstStyle/>
          <a:p>
            <a:r>
              <a:rPr kumimoji="1" lang="en-US" altLang="ja-JP" sz="1600" dirty="0" smtClean="0"/>
              <a:t>…</a:t>
            </a:r>
            <a:endParaRPr kumimoji="1" lang="ja-JP" altLang="en-US" sz="1600" dirty="0"/>
          </a:p>
        </p:txBody>
      </p:sp>
      <p:sp>
        <p:nvSpPr>
          <p:cNvPr id="13" name="右矢印 12"/>
          <p:cNvSpPr/>
          <p:nvPr/>
        </p:nvSpPr>
        <p:spPr>
          <a:xfrm>
            <a:off x="4282854" y="4859785"/>
            <a:ext cx="50405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93771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6" name="直線矢印コネクタ 125"/>
          <p:cNvCxnSpPr/>
          <p:nvPr/>
        </p:nvCxnSpPr>
        <p:spPr>
          <a:xfrm>
            <a:off x="1213424" y="2942256"/>
            <a:ext cx="7399253" cy="392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01" name="角丸四角形 100"/>
          <p:cNvSpPr/>
          <p:nvPr/>
        </p:nvSpPr>
        <p:spPr>
          <a:xfrm>
            <a:off x="3475025" y="1700808"/>
            <a:ext cx="2357220" cy="4896543"/>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r>
              <a:rPr kumimoji="1" lang="ja-JP" altLang="en-US" sz="2000" b="1" i="1" dirty="0" smtClean="0">
                <a:solidFill>
                  <a:srgbClr val="493BFF"/>
                </a:solidFill>
              </a:rPr>
              <a:t>繰り返し</a:t>
            </a:r>
            <a:endParaRPr kumimoji="1" lang="ja-JP" altLang="en-US" sz="2000" b="1" i="1" dirty="0">
              <a:solidFill>
                <a:srgbClr val="493BFF"/>
              </a:solidFill>
            </a:endParaRPr>
          </a:p>
        </p:txBody>
      </p:sp>
      <p:sp>
        <p:nvSpPr>
          <p:cNvPr id="2" name="タイトル 1"/>
          <p:cNvSpPr>
            <a:spLocks noGrp="1"/>
          </p:cNvSpPr>
          <p:nvPr>
            <p:ph type="title"/>
          </p:nvPr>
        </p:nvSpPr>
        <p:spPr/>
        <p:txBody>
          <a:bodyPr/>
          <a:lstStyle/>
          <a:p>
            <a:r>
              <a:rPr kumimoji="1" lang="ja-JP" altLang="en-US" dirty="0" smtClean="0"/>
              <a:t>ツールとのインタラクション</a:t>
            </a:r>
            <a:endParaRPr kumimoji="1" lang="ja-JP" altLang="en-US" dirty="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11</a:t>
            </a:fld>
            <a:endParaRPr kumimoji="1" lang="ja-JP" altLang="en-US"/>
          </a:p>
        </p:txBody>
      </p:sp>
      <p:pic>
        <p:nvPicPr>
          <p:cNvPr id="53" name="Picture 11"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906" y="2572967"/>
            <a:ext cx="746209" cy="708242"/>
          </a:xfrm>
          <a:prstGeom prst="rect">
            <a:avLst/>
          </a:prstGeom>
          <a:noFill/>
          <a:extLst>
            <a:ext uri="{909E8E84-426E-40DD-AFC4-6F175D3DCCD1}">
              <a14:hiddenFill xmlns:a14="http://schemas.microsoft.com/office/drawing/2010/main">
                <a:solidFill>
                  <a:srgbClr val="FFFFFF"/>
                </a:solidFill>
              </a14:hiddenFill>
            </a:ext>
          </a:extLst>
        </p:spPr>
      </p:pic>
      <p:cxnSp>
        <p:nvCxnSpPr>
          <p:cNvPr id="70" name="直線矢印コネクタ 69"/>
          <p:cNvCxnSpPr/>
          <p:nvPr/>
        </p:nvCxnSpPr>
        <p:spPr>
          <a:xfrm>
            <a:off x="1285432" y="5552608"/>
            <a:ext cx="7399253" cy="691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直線矢印コネクタ 12"/>
          <p:cNvCxnSpPr>
            <a:stCxn id="52" idx="3"/>
            <a:endCxn id="27" idx="1"/>
          </p:cNvCxnSpPr>
          <p:nvPr/>
        </p:nvCxnSpPr>
        <p:spPr>
          <a:xfrm flipH="1">
            <a:off x="2243330" y="2946179"/>
            <a:ext cx="18008" cy="262336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4" name="テキスト ボックス 13"/>
          <p:cNvSpPr txBox="1"/>
          <p:nvPr/>
        </p:nvSpPr>
        <p:spPr>
          <a:xfrm>
            <a:off x="1478943" y="3142709"/>
            <a:ext cx="882988" cy="646331"/>
          </a:xfrm>
          <a:prstGeom prst="rect">
            <a:avLst/>
          </a:prstGeom>
          <a:noFill/>
        </p:spPr>
        <p:txBody>
          <a:bodyPr wrap="square" rtlCol="0">
            <a:spAutoFit/>
          </a:bodyPr>
          <a:lstStyle/>
          <a:p>
            <a:pPr algn="ctr"/>
            <a:r>
              <a:rPr kumimoji="1" lang="ja-JP" altLang="en-US" dirty="0" smtClean="0"/>
              <a:t>ツール</a:t>
            </a:r>
            <a:endParaRPr kumimoji="1" lang="en-US" altLang="ja-JP" dirty="0" smtClean="0"/>
          </a:p>
          <a:p>
            <a:pPr algn="ctr"/>
            <a:r>
              <a:rPr kumimoji="1" lang="ja-JP" altLang="en-US" dirty="0" smtClean="0"/>
              <a:t>起動</a:t>
            </a:r>
            <a:endParaRPr kumimoji="1" lang="ja-JP" altLang="en-US" dirty="0"/>
          </a:p>
        </p:txBody>
      </p:sp>
      <p:sp>
        <p:nvSpPr>
          <p:cNvPr id="19" name="テキスト ボックス 18"/>
          <p:cNvSpPr txBox="1"/>
          <p:nvPr/>
        </p:nvSpPr>
        <p:spPr>
          <a:xfrm>
            <a:off x="336261" y="3281209"/>
            <a:ext cx="877163" cy="369332"/>
          </a:xfrm>
          <a:prstGeom prst="rect">
            <a:avLst/>
          </a:prstGeom>
          <a:noFill/>
        </p:spPr>
        <p:txBody>
          <a:bodyPr wrap="none" rtlCol="0">
            <a:spAutoFit/>
          </a:bodyPr>
          <a:lstStyle/>
          <a:p>
            <a:r>
              <a:rPr kumimoji="1" lang="ja-JP" altLang="en-US" dirty="0" smtClean="0"/>
              <a:t>開発者</a:t>
            </a:r>
            <a:endParaRPr kumimoji="1" lang="ja-JP" altLang="en-US" dirty="0"/>
          </a:p>
        </p:txBody>
      </p:sp>
      <p:sp>
        <p:nvSpPr>
          <p:cNvPr id="71" name="テキスト ボックス 70"/>
          <p:cNvSpPr txBox="1"/>
          <p:nvPr/>
        </p:nvSpPr>
        <p:spPr>
          <a:xfrm>
            <a:off x="331757" y="5861264"/>
            <a:ext cx="835485" cy="369332"/>
          </a:xfrm>
          <a:prstGeom prst="rect">
            <a:avLst/>
          </a:prstGeom>
          <a:noFill/>
        </p:spPr>
        <p:txBody>
          <a:bodyPr wrap="none" rtlCol="0">
            <a:spAutoFit/>
          </a:bodyPr>
          <a:lstStyle/>
          <a:p>
            <a:r>
              <a:rPr kumimoji="1" lang="ja-JP" altLang="en-US" dirty="0" smtClean="0"/>
              <a:t>ツール</a:t>
            </a:r>
            <a:endParaRPr kumimoji="1" lang="ja-JP" altLang="en-US" dirty="0"/>
          </a:p>
        </p:txBody>
      </p:sp>
      <p:cxnSp>
        <p:nvCxnSpPr>
          <p:cNvPr id="72" name="直線矢印コネクタ 71"/>
          <p:cNvCxnSpPr>
            <a:endCxn id="78" idx="1"/>
          </p:cNvCxnSpPr>
          <p:nvPr/>
        </p:nvCxnSpPr>
        <p:spPr>
          <a:xfrm flipV="1">
            <a:off x="3352091" y="2910716"/>
            <a:ext cx="0" cy="263439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3" name="テキスト ボックス 72"/>
          <p:cNvSpPr txBox="1"/>
          <p:nvPr/>
        </p:nvSpPr>
        <p:spPr>
          <a:xfrm>
            <a:off x="2284293" y="4447854"/>
            <a:ext cx="1215816" cy="923330"/>
          </a:xfrm>
          <a:prstGeom prst="rect">
            <a:avLst/>
          </a:prstGeom>
          <a:noFill/>
        </p:spPr>
        <p:txBody>
          <a:bodyPr wrap="square" rtlCol="0">
            <a:spAutoFit/>
          </a:bodyPr>
          <a:lstStyle/>
          <a:p>
            <a:pPr algn="ctr"/>
            <a:r>
              <a:rPr kumimoji="1" lang="ja-JP" altLang="en-US" dirty="0" smtClean="0"/>
              <a:t>メソッド名</a:t>
            </a:r>
            <a:r>
              <a:rPr lang="ja-JP" altLang="en-US" dirty="0" smtClean="0"/>
              <a:t>候補</a:t>
            </a:r>
            <a:endParaRPr lang="en-US" altLang="ja-JP" dirty="0" smtClean="0"/>
          </a:p>
          <a:p>
            <a:pPr algn="ctr"/>
            <a:r>
              <a:rPr lang="ja-JP" altLang="en-US" dirty="0"/>
              <a:t>リスト</a:t>
            </a:r>
            <a:endParaRPr lang="en-US" altLang="ja-JP" dirty="0" smtClean="0"/>
          </a:p>
        </p:txBody>
      </p:sp>
      <p:cxnSp>
        <p:nvCxnSpPr>
          <p:cNvPr id="74" name="直線矢印コネクタ 73"/>
          <p:cNvCxnSpPr>
            <a:stCxn id="78" idx="3"/>
            <a:endCxn id="36" idx="1"/>
          </p:cNvCxnSpPr>
          <p:nvPr/>
        </p:nvCxnSpPr>
        <p:spPr>
          <a:xfrm>
            <a:off x="4335541" y="2910716"/>
            <a:ext cx="0" cy="26345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5" name="テキスト ボックス 74"/>
          <p:cNvSpPr txBox="1"/>
          <p:nvPr/>
        </p:nvSpPr>
        <p:spPr>
          <a:xfrm>
            <a:off x="3466126" y="3142709"/>
            <a:ext cx="1002471" cy="369332"/>
          </a:xfrm>
          <a:prstGeom prst="rect">
            <a:avLst/>
          </a:prstGeom>
          <a:noFill/>
        </p:spPr>
        <p:txBody>
          <a:bodyPr wrap="square" rtlCol="0">
            <a:spAutoFit/>
          </a:bodyPr>
          <a:lstStyle/>
          <a:p>
            <a:pPr algn="ctr"/>
            <a:r>
              <a:rPr kumimoji="1" lang="ja-JP" altLang="en-US" dirty="0" smtClean="0"/>
              <a:t>文字列</a:t>
            </a:r>
            <a:endParaRPr kumimoji="1" lang="en-US" altLang="ja-JP" dirty="0" smtClean="0"/>
          </a:p>
        </p:txBody>
      </p:sp>
      <p:sp>
        <p:nvSpPr>
          <p:cNvPr id="27" name="右矢印 26"/>
          <p:cNvSpPr/>
          <p:nvPr/>
        </p:nvSpPr>
        <p:spPr>
          <a:xfrm>
            <a:off x="2243330" y="5430281"/>
            <a:ext cx="1109885" cy="27851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77" name="テキスト ボックス 76"/>
          <p:cNvSpPr txBox="1"/>
          <p:nvPr/>
        </p:nvSpPr>
        <p:spPr>
          <a:xfrm>
            <a:off x="1772961" y="5661248"/>
            <a:ext cx="1580254" cy="646331"/>
          </a:xfrm>
          <a:prstGeom prst="rect">
            <a:avLst/>
          </a:prstGeom>
          <a:noFill/>
        </p:spPr>
        <p:txBody>
          <a:bodyPr wrap="square" rtlCol="0">
            <a:spAutoFit/>
          </a:bodyPr>
          <a:lstStyle/>
          <a:p>
            <a:pPr algn="ctr"/>
            <a:r>
              <a:rPr kumimoji="1" lang="ja-JP" altLang="en-US" dirty="0" smtClean="0"/>
              <a:t>メソッド名候補</a:t>
            </a:r>
            <a:endParaRPr kumimoji="1" lang="en-US" altLang="ja-JP" dirty="0" smtClean="0"/>
          </a:p>
          <a:p>
            <a:pPr algn="ctr"/>
            <a:r>
              <a:rPr kumimoji="1" lang="ja-JP" altLang="en-US" dirty="0" smtClean="0"/>
              <a:t>リスト生成</a:t>
            </a:r>
            <a:endParaRPr kumimoji="1" lang="ja-JP" altLang="en-US" dirty="0"/>
          </a:p>
        </p:txBody>
      </p:sp>
      <p:sp>
        <p:nvSpPr>
          <p:cNvPr id="78" name="右矢印 77"/>
          <p:cNvSpPr/>
          <p:nvPr/>
        </p:nvSpPr>
        <p:spPr>
          <a:xfrm>
            <a:off x="3352091" y="2777328"/>
            <a:ext cx="983450" cy="26677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81" name="直線矢印コネクタ 80"/>
          <p:cNvCxnSpPr>
            <a:stCxn id="36" idx="3"/>
            <a:endCxn id="37" idx="1"/>
          </p:cNvCxnSpPr>
          <p:nvPr/>
        </p:nvCxnSpPr>
        <p:spPr>
          <a:xfrm flipV="1">
            <a:off x="5692733" y="2942256"/>
            <a:ext cx="0" cy="260297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82" name="テキスト ボックス 81"/>
          <p:cNvSpPr txBox="1"/>
          <p:nvPr/>
        </p:nvSpPr>
        <p:spPr>
          <a:xfrm>
            <a:off x="4492948" y="4765512"/>
            <a:ext cx="1294626" cy="646331"/>
          </a:xfrm>
          <a:prstGeom prst="rect">
            <a:avLst/>
          </a:prstGeom>
          <a:noFill/>
        </p:spPr>
        <p:txBody>
          <a:bodyPr wrap="square" rtlCol="0">
            <a:spAutoFit/>
          </a:bodyPr>
          <a:lstStyle/>
          <a:p>
            <a:pPr algn="ctr"/>
            <a:r>
              <a:rPr kumimoji="1" lang="ja-JP" altLang="en-US" dirty="0" smtClean="0"/>
              <a:t>絞り込んだ</a:t>
            </a:r>
            <a:endParaRPr kumimoji="1" lang="en-US" altLang="ja-JP" dirty="0" smtClean="0"/>
          </a:p>
          <a:p>
            <a:pPr algn="ctr"/>
            <a:r>
              <a:rPr kumimoji="1" lang="ja-JP" altLang="en-US" dirty="0" smtClean="0"/>
              <a:t>リスト</a:t>
            </a:r>
            <a:endParaRPr kumimoji="1" lang="ja-JP" altLang="en-US" dirty="0"/>
          </a:p>
        </p:txBody>
      </p:sp>
      <p:cxnSp>
        <p:nvCxnSpPr>
          <p:cNvPr id="29" name="直線矢印コネクタ 28"/>
          <p:cNvCxnSpPr>
            <a:stCxn id="37" idx="3"/>
            <a:endCxn id="76" idx="1"/>
          </p:cNvCxnSpPr>
          <p:nvPr/>
        </p:nvCxnSpPr>
        <p:spPr>
          <a:xfrm>
            <a:off x="7416421" y="2942256"/>
            <a:ext cx="0" cy="263657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0" name="テキスト ボックス 29"/>
          <p:cNvSpPr txBox="1"/>
          <p:nvPr/>
        </p:nvSpPr>
        <p:spPr>
          <a:xfrm>
            <a:off x="6336301" y="3079567"/>
            <a:ext cx="1240808" cy="923330"/>
          </a:xfrm>
          <a:prstGeom prst="rect">
            <a:avLst/>
          </a:prstGeom>
          <a:noFill/>
        </p:spPr>
        <p:txBody>
          <a:bodyPr wrap="square" rtlCol="0">
            <a:spAutoFit/>
          </a:bodyPr>
          <a:lstStyle/>
          <a:p>
            <a:pPr algn="ctr"/>
            <a:r>
              <a:rPr kumimoji="1" lang="ja-JP" altLang="en-US" dirty="0" smtClean="0"/>
              <a:t>リストの</a:t>
            </a:r>
            <a:endParaRPr kumimoji="1" lang="en-US" altLang="ja-JP" dirty="0" smtClean="0"/>
          </a:p>
          <a:p>
            <a:pPr algn="ctr"/>
            <a:r>
              <a:rPr kumimoji="1" lang="ja-JP" altLang="en-US" dirty="0" smtClean="0"/>
              <a:t>メソッド名</a:t>
            </a:r>
            <a:endParaRPr kumimoji="1" lang="en-US" altLang="ja-JP" dirty="0" smtClean="0"/>
          </a:p>
          <a:p>
            <a:pPr algn="ctr"/>
            <a:r>
              <a:rPr kumimoji="1" lang="ja-JP" altLang="en-US" dirty="0" smtClean="0"/>
              <a:t>を</a:t>
            </a:r>
            <a:r>
              <a:rPr lang="ja-JP" altLang="en-US" dirty="0" smtClean="0"/>
              <a:t>選択</a:t>
            </a:r>
            <a:endParaRPr kumimoji="1" lang="ja-JP" altLang="en-US" dirty="0"/>
          </a:p>
        </p:txBody>
      </p:sp>
      <p:sp>
        <p:nvSpPr>
          <p:cNvPr id="35" name="テキスト ボックス 34"/>
          <p:cNvSpPr txBox="1"/>
          <p:nvPr/>
        </p:nvSpPr>
        <p:spPr>
          <a:xfrm>
            <a:off x="7026933" y="5708797"/>
            <a:ext cx="1373861" cy="923330"/>
          </a:xfrm>
          <a:prstGeom prst="rect">
            <a:avLst/>
          </a:prstGeom>
          <a:noFill/>
        </p:spPr>
        <p:txBody>
          <a:bodyPr wrap="square" rtlCol="0">
            <a:spAutoFit/>
          </a:bodyPr>
          <a:lstStyle/>
          <a:p>
            <a:pPr algn="ctr"/>
            <a:r>
              <a:rPr kumimoji="1" lang="ja-JP" altLang="en-US" dirty="0" smtClean="0"/>
              <a:t>選択した</a:t>
            </a:r>
            <a:endParaRPr kumimoji="1" lang="en-US" altLang="ja-JP" dirty="0" smtClean="0"/>
          </a:p>
          <a:p>
            <a:pPr algn="ctr"/>
            <a:r>
              <a:rPr kumimoji="1" lang="ja-JP" altLang="en-US" dirty="0" smtClean="0"/>
              <a:t>メソッド候補</a:t>
            </a:r>
            <a:endParaRPr kumimoji="1" lang="en-US" altLang="ja-JP" dirty="0" smtClean="0"/>
          </a:p>
          <a:p>
            <a:pPr algn="ctr"/>
            <a:r>
              <a:rPr kumimoji="1" lang="ja-JP" altLang="en-US" dirty="0" smtClean="0"/>
              <a:t>を</a:t>
            </a:r>
            <a:r>
              <a:rPr lang="ja-JP" altLang="en-US" dirty="0" smtClean="0"/>
              <a:t>挿入</a:t>
            </a:r>
            <a:endParaRPr kumimoji="1" lang="en-US" altLang="ja-JP" dirty="0" smtClean="0"/>
          </a:p>
        </p:txBody>
      </p:sp>
      <p:sp>
        <p:nvSpPr>
          <p:cNvPr id="36" name="右矢印 35"/>
          <p:cNvSpPr/>
          <p:nvPr/>
        </p:nvSpPr>
        <p:spPr>
          <a:xfrm>
            <a:off x="4335541" y="5411844"/>
            <a:ext cx="1357192" cy="26677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2" name="右矢印 51"/>
          <p:cNvSpPr/>
          <p:nvPr/>
        </p:nvSpPr>
        <p:spPr>
          <a:xfrm>
            <a:off x="1344373" y="2812791"/>
            <a:ext cx="916965" cy="26677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3" name="正方形/長方形 32"/>
          <p:cNvSpPr/>
          <p:nvPr/>
        </p:nvSpPr>
        <p:spPr>
          <a:xfrm>
            <a:off x="1344373" y="5451894"/>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56" name="正方形/長方形 55"/>
          <p:cNvSpPr/>
          <p:nvPr/>
        </p:nvSpPr>
        <p:spPr>
          <a:xfrm>
            <a:off x="1488389" y="5471640"/>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57" name="正方形/長方形 56"/>
          <p:cNvSpPr/>
          <p:nvPr/>
        </p:nvSpPr>
        <p:spPr>
          <a:xfrm>
            <a:off x="1632405" y="5471640"/>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58" name="正方形/長方形 57"/>
          <p:cNvSpPr/>
          <p:nvPr/>
        </p:nvSpPr>
        <p:spPr>
          <a:xfrm>
            <a:off x="1776421" y="5471640"/>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59" name="正方形/長方形 58"/>
          <p:cNvSpPr/>
          <p:nvPr/>
        </p:nvSpPr>
        <p:spPr>
          <a:xfrm>
            <a:off x="1920437" y="5471640"/>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0" name="正方形/長方形 59"/>
          <p:cNvSpPr/>
          <p:nvPr/>
        </p:nvSpPr>
        <p:spPr>
          <a:xfrm>
            <a:off x="2064453" y="5471640"/>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2" name="正方形/長方形 61"/>
          <p:cNvSpPr/>
          <p:nvPr/>
        </p:nvSpPr>
        <p:spPr>
          <a:xfrm>
            <a:off x="774842" y="4838050"/>
            <a:ext cx="45719" cy="14293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3" name="テキスト ボックス 62"/>
          <p:cNvSpPr txBox="1"/>
          <p:nvPr/>
        </p:nvSpPr>
        <p:spPr>
          <a:xfrm>
            <a:off x="4469093" y="5590014"/>
            <a:ext cx="1188132" cy="923330"/>
          </a:xfrm>
          <a:prstGeom prst="rect">
            <a:avLst/>
          </a:prstGeom>
          <a:noFill/>
        </p:spPr>
        <p:txBody>
          <a:bodyPr wrap="square" rtlCol="0">
            <a:spAutoFit/>
          </a:bodyPr>
          <a:lstStyle/>
          <a:p>
            <a:pPr algn="ctr"/>
            <a:r>
              <a:rPr lang="ja-JP" altLang="en-US" dirty="0"/>
              <a:t>文字列で</a:t>
            </a:r>
            <a:endParaRPr kumimoji="1" lang="en-US" altLang="ja-JP" dirty="0" smtClean="0"/>
          </a:p>
          <a:p>
            <a:pPr algn="ctr"/>
            <a:r>
              <a:rPr kumimoji="1" lang="ja-JP" altLang="en-US" dirty="0" smtClean="0"/>
              <a:t>リストの</a:t>
            </a:r>
            <a:endParaRPr kumimoji="1" lang="en-US" altLang="ja-JP" dirty="0" smtClean="0"/>
          </a:p>
          <a:p>
            <a:pPr algn="ctr"/>
            <a:r>
              <a:rPr kumimoji="1" lang="ja-JP" altLang="en-US" dirty="0" smtClean="0"/>
              <a:t>絞り込み</a:t>
            </a:r>
            <a:endParaRPr kumimoji="1" lang="ja-JP" altLang="en-US" dirty="0"/>
          </a:p>
        </p:txBody>
      </p:sp>
      <p:sp>
        <p:nvSpPr>
          <p:cNvPr id="64" name="テキスト ボックス 63"/>
          <p:cNvSpPr txBox="1"/>
          <p:nvPr/>
        </p:nvSpPr>
        <p:spPr>
          <a:xfrm>
            <a:off x="5775139" y="2477999"/>
            <a:ext cx="1343224" cy="369332"/>
          </a:xfrm>
          <a:prstGeom prst="rect">
            <a:avLst/>
          </a:prstGeom>
          <a:noFill/>
        </p:spPr>
        <p:txBody>
          <a:bodyPr wrap="square" rtlCol="0">
            <a:spAutoFit/>
          </a:bodyPr>
          <a:lstStyle/>
          <a:p>
            <a:pPr algn="ctr"/>
            <a:r>
              <a:rPr lang="ja-JP" altLang="en-US" dirty="0"/>
              <a:t>リスト閲覧</a:t>
            </a:r>
            <a:endParaRPr kumimoji="1" lang="ja-JP" altLang="en-US" dirty="0"/>
          </a:p>
        </p:txBody>
      </p:sp>
      <p:sp>
        <p:nvSpPr>
          <p:cNvPr id="76" name="右矢印 75"/>
          <p:cNvSpPr/>
          <p:nvPr/>
        </p:nvSpPr>
        <p:spPr>
          <a:xfrm>
            <a:off x="7416421" y="5445441"/>
            <a:ext cx="504056" cy="26677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116" name="直線コネクタ 115"/>
          <p:cNvCxnSpPr/>
          <p:nvPr/>
        </p:nvCxnSpPr>
        <p:spPr>
          <a:xfrm>
            <a:off x="7128389" y="2264503"/>
            <a:ext cx="0" cy="679714"/>
          </a:xfrm>
          <a:prstGeom prst="line">
            <a:avLst/>
          </a:prstGeom>
        </p:spPr>
        <p:style>
          <a:lnRef idx="3">
            <a:schemeClr val="accent1"/>
          </a:lnRef>
          <a:fillRef idx="0">
            <a:schemeClr val="accent1"/>
          </a:fillRef>
          <a:effectRef idx="2">
            <a:schemeClr val="accent1"/>
          </a:effectRef>
          <a:fontRef idx="minor">
            <a:schemeClr val="tx1"/>
          </a:fontRef>
        </p:style>
      </p:cxnSp>
      <p:cxnSp>
        <p:nvCxnSpPr>
          <p:cNvPr id="118" name="直線矢印コネクタ 117"/>
          <p:cNvCxnSpPr/>
          <p:nvPr/>
        </p:nvCxnSpPr>
        <p:spPr>
          <a:xfrm>
            <a:off x="7128389" y="2264503"/>
            <a:ext cx="1484288"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5" name="右矢印 134"/>
          <p:cNvSpPr/>
          <p:nvPr/>
        </p:nvSpPr>
        <p:spPr>
          <a:xfrm>
            <a:off x="7255309" y="2131115"/>
            <a:ext cx="953200" cy="26677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36" name="テキスト ボックス 135"/>
          <p:cNvSpPr txBox="1"/>
          <p:nvPr/>
        </p:nvSpPr>
        <p:spPr>
          <a:xfrm>
            <a:off x="6696341" y="1556792"/>
            <a:ext cx="1805909" cy="646331"/>
          </a:xfrm>
          <a:prstGeom prst="rect">
            <a:avLst/>
          </a:prstGeom>
          <a:noFill/>
        </p:spPr>
        <p:txBody>
          <a:bodyPr wrap="square" rtlCol="0">
            <a:spAutoFit/>
          </a:bodyPr>
          <a:lstStyle/>
          <a:p>
            <a:pPr algn="ctr"/>
            <a:r>
              <a:rPr kumimoji="1" lang="ja-JP" altLang="en-US" dirty="0" smtClean="0"/>
              <a:t>リストをヒントに</a:t>
            </a:r>
            <a:endParaRPr kumimoji="1" lang="en-US" altLang="ja-JP" dirty="0" smtClean="0"/>
          </a:p>
          <a:p>
            <a:pPr algn="ctr"/>
            <a:r>
              <a:rPr lang="ja-JP" altLang="en-US" dirty="0"/>
              <a:t>メソッド名</a:t>
            </a:r>
            <a:r>
              <a:rPr lang="ja-JP" altLang="en-US" dirty="0" smtClean="0"/>
              <a:t>を記述</a:t>
            </a:r>
            <a:endParaRPr kumimoji="1" lang="ja-JP" altLang="en-US" dirty="0"/>
          </a:p>
        </p:txBody>
      </p:sp>
      <p:pic>
        <p:nvPicPr>
          <p:cNvPr id="139" name="Picture 3" descr="D:\Users\Akisute\AppData\Local\Microsoft\Windows\Temporary Internet Files\Content.IE5\SEWZDCOQ\MC90025030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935971"/>
            <a:ext cx="1148704" cy="951745"/>
          </a:xfrm>
          <a:prstGeom prst="rect">
            <a:avLst/>
          </a:prstGeom>
          <a:noFill/>
          <a:extLst>
            <a:ext uri="{909E8E84-426E-40DD-AFC4-6F175D3DCCD1}">
              <a14:hiddenFill xmlns:a14="http://schemas.microsoft.com/office/drawing/2010/main">
                <a:solidFill>
                  <a:srgbClr val="FFFFFF"/>
                </a:solidFill>
              </a14:hiddenFill>
            </a:ext>
          </a:extLst>
        </p:spPr>
      </p:pic>
      <p:sp>
        <p:nvSpPr>
          <p:cNvPr id="141" name="正方形/長方形 140"/>
          <p:cNvSpPr/>
          <p:nvPr/>
        </p:nvSpPr>
        <p:spPr>
          <a:xfrm>
            <a:off x="8136501" y="5415717"/>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42" name="正方形/長方形 141"/>
          <p:cNvSpPr/>
          <p:nvPr/>
        </p:nvSpPr>
        <p:spPr>
          <a:xfrm>
            <a:off x="8280517" y="5435463"/>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43" name="正方形/長方形 142"/>
          <p:cNvSpPr/>
          <p:nvPr/>
        </p:nvSpPr>
        <p:spPr>
          <a:xfrm>
            <a:off x="8424533" y="5435463"/>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51" name="テキスト ボックス 150"/>
          <p:cNvSpPr txBox="1"/>
          <p:nvPr/>
        </p:nvSpPr>
        <p:spPr>
          <a:xfrm>
            <a:off x="3352091" y="2388301"/>
            <a:ext cx="1343224" cy="369332"/>
          </a:xfrm>
          <a:prstGeom prst="rect">
            <a:avLst/>
          </a:prstGeom>
          <a:noFill/>
        </p:spPr>
        <p:txBody>
          <a:bodyPr wrap="square" rtlCol="0">
            <a:spAutoFit/>
          </a:bodyPr>
          <a:lstStyle/>
          <a:p>
            <a:pPr algn="ctr"/>
            <a:r>
              <a:rPr lang="ja-JP" altLang="en-US" dirty="0"/>
              <a:t>リスト閲覧</a:t>
            </a:r>
            <a:endParaRPr kumimoji="1" lang="ja-JP" altLang="en-US" dirty="0"/>
          </a:p>
        </p:txBody>
      </p:sp>
      <p:cxnSp>
        <p:nvCxnSpPr>
          <p:cNvPr id="152" name="直線矢印コネクタ 151"/>
          <p:cNvCxnSpPr>
            <a:stCxn id="76" idx="3"/>
          </p:cNvCxnSpPr>
          <p:nvPr/>
        </p:nvCxnSpPr>
        <p:spPr>
          <a:xfrm flipV="1">
            <a:off x="7920477" y="2946179"/>
            <a:ext cx="0" cy="26326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59" name="テキスト ボックス 158"/>
          <p:cNvSpPr txBox="1"/>
          <p:nvPr/>
        </p:nvSpPr>
        <p:spPr>
          <a:xfrm>
            <a:off x="7696224" y="4488513"/>
            <a:ext cx="1484288" cy="923330"/>
          </a:xfrm>
          <a:prstGeom prst="rect">
            <a:avLst/>
          </a:prstGeom>
          <a:noFill/>
        </p:spPr>
        <p:txBody>
          <a:bodyPr wrap="square" rtlCol="0">
            <a:spAutoFit/>
          </a:bodyPr>
          <a:lstStyle/>
          <a:p>
            <a:pPr algn="ctr"/>
            <a:r>
              <a:rPr kumimoji="1" lang="ja-JP" altLang="en-US" dirty="0" smtClean="0"/>
              <a:t>メソッドを</a:t>
            </a:r>
            <a:endParaRPr kumimoji="1" lang="en-US" altLang="ja-JP" dirty="0" smtClean="0"/>
          </a:p>
          <a:p>
            <a:pPr algn="ctr"/>
            <a:r>
              <a:rPr lang="ja-JP" altLang="en-US" dirty="0"/>
              <a:t>挿入</a:t>
            </a:r>
            <a:r>
              <a:rPr lang="ja-JP" altLang="en-US" dirty="0" smtClean="0"/>
              <a:t>した</a:t>
            </a:r>
            <a:endParaRPr lang="en-US" altLang="ja-JP" dirty="0" smtClean="0"/>
          </a:p>
          <a:p>
            <a:pPr algn="ctr"/>
            <a:r>
              <a:rPr kumimoji="1" lang="ja-JP" altLang="en-US" dirty="0" smtClean="0"/>
              <a:t>編集画面</a:t>
            </a:r>
            <a:endParaRPr kumimoji="1" lang="ja-JP" altLang="en-US" dirty="0"/>
          </a:p>
        </p:txBody>
      </p:sp>
      <p:sp>
        <p:nvSpPr>
          <p:cNvPr id="37" name="右矢印 36"/>
          <p:cNvSpPr/>
          <p:nvPr/>
        </p:nvSpPr>
        <p:spPr>
          <a:xfrm>
            <a:off x="5692733" y="2808868"/>
            <a:ext cx="1723688" cy="26677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8" name="右矢印 167"/>
          <p:cNvSpPr/>
          <p:nvPr/>
        </p:nvSpPr>
        <p:spPr>
          <a:xfrm rot="16200000">
            <a:off x="6926054" y="2413278"/>
            <a:ext cx="424490" cy="26677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78" name="正方形/長方形 177"/>
          <p:cNvSpPr/>
          <p:nvPr/>
        </p:nvSpPr>
        <p:spPr>
          <a:xfrm>
            <a:off x="7990894" y="5450306"/>
            <a:ext cx="45719" cy="1896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827434" y="1994196"/>
            <a:ext cx="2274982" cy="646331"/>
          </a:xfrm>
          <a:prstGeom prst="rect">
            <a:avLst/>
          </a:prstGeom>
          <a:noFill/>
        </p:spPr>
        <p:txBody>
          <a:bodyPr wrap="none" rtlCol="0">
            <a:spAutoFit/>
          </a:bodyPr>
          <a:lstStyle/>
          <a:p>
            <a:r>
              <a:rPr kumimoji="1" lang="en-US" altLang="ja-JP" dirty="0" smtClean="0"/>
              <a:t>(</a:t>
            </a:r>
            <a:r>
              <a:rPr kumimoji="1" lang="ja-JP" altLang="en-US" dirty="0" smtClean="0"/>
              <a:t>メソッド名を</a:t>
            </a:r>
            <a:endParaRPr kumimoji="1" lang="en-US" altLang="ja-JP" dirty="0" smtClean="0"/>
          </a:p>
          <a:p>
            <a:r>
              <a:rPr kumimoji="1" lang="ja-JP" altLang="en-US" dirty="0" smtClean="0"/>
              <a:t>記述する位置で起動</a:t>
            </a:r>
            <a:r>
              <a:rPr kumimoji="1" lang="en-US" altLang="ja-JP" dirty="0" smtClean="0"/>
              <a:t>)</a:t>
            </a:r>
            <a:endParaRPr kumimoji="1" lang="ja-JP" altLang="en-US" dirty="0"/>
          </a:p>
        </p:txBody>
      </p:sp>
    </p:spTree>
    <p:extLst>
      <p:ext uri="{BB962C8B-B14F-4D97-AF65-F5344CB8AC3E}">
        <p14:creationId xmlns:p14="http://schemas.microsoft.com/office/powerpoint/2010/main" val="1702434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endParaRPr kumimoji="1" lang="ja-JP" altLang="en-US" dirty="0"/>
          </a:p>
        </p:txBody>
      </p:sp>
      <p:sp>
        <p:nvSpPr>
          <p:cNvPr id="3" name="コンテンツ プレースホルダー 2"/>
          <p:cNvSpPr>
            <a:spLocks noGrp="1"/>
          </p:cNvSpPr>
          <p:nvPr>
            <p:ph idx="1"/>
          </p:nvPr>
        </p:nvSpPr>
        <p:spPr/>
        <p:txBody>
          <a:bodyPr/>
          <a:lstStyle/>
          <a:p>
            <a:r>
              <a:rPr kumimoji="1" lang="ja-JP" altLang="en-US" smtClean="0"/>
              <a:t>提案手法は統合</a:t>
            </a:r>
            <a:r>
              <a:rPr kumimoji="1" lang="ja-JP" altLang="en-US" dirty="0" smtClean="0"/>
              <a:t>開発環境</a:t>
            </a:r>
            <a:r>
              <a:rPr kumimoji="1" lang="en-US" altLang="ja-JP" dirty="0" smtClean="0"/>
              <a:t>Eclipse</a:t>
            </a:r>
            <a:r>
              <a:rPr kumimoji="1" lang="ja-JP" altLang="en-US" dirty="0" smtClean="0"/>
              <a:t>上に実装</a:t>
            </a:r>
            <a:endParaRPr kumimoji="1" lang="en-US" altLang="ja-JP" dirty="0" smtClean="0"/>
          </a:p>
          <a:p>
            <a:pPr lvl="1"/>
            <a:r>
              <a:rPr lang="en-US" altLang="ja-JP" dirty="0"/>
              <a:t>E</a:t>
            </a:r>
            <a:r>
              <a:rPr lang="en-US" altLang="ja-JP" dirty="0" smtClean="0"/>
              <a:t>clipse</a:t>
            </a:r>
            <a:r>
              <a:rPr lang="ja-JP" altLang="en-US" dirty="0" smtClean="0"/>
              <a:t>のコード補完機能を利用</a:t>
            </a:r>
            <a:endParaRPr kumimoji="1" lang="ja-JP" altLang="en-US" dirty="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12</a:t>
            </a:fld>
            <a:endParaRPr kumimoji="1" lang="ja-JP" altLang="en-US"/>
          </a:p>
        </p:txBody>
      </p:sp>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l="2946" t="31605" r="2873" b="7160"/>
          <a:stretch/>
        </p:blipFill>
        <p:spPr>
          <a:xfrm>
            <a:off x="654000" y="2778316"/>
            <a:ext cx="7518400" cy="38190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17035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a:xfrm>
            <a:off x="457200" y="1600200"/>
            <a:ext cx="8363272" cy="4637112"/>
          </a:xfrm>
        </p:spPr>
        <p:txBody>
          <a:bodyPr/>
          <a:lstStyle/>
          <a:p>
            <a:r>
              <a:rPr kumimoji="1" lang="ja-JP" altLang="en-US" dirty="0" smtClean="0"/>
              <a:t>目的</a:t>
            </a:r>
            <a:endParaRPr lang="en-US" altLang="ja-JP" dirty="0"/>
          </a:p>
          <a:p>
            <a:pPr lvl="1"/>
            <a:r>
              <a:rPr kumimoji="1" lang="ja-JP" altLang="en-US" dirty="0" smtClean="0"/>
              <a:t>本ツールで適切なメソッドの命名を行えるか調査</a:t>
            </a:r>
            <a:endParaRPr kumimoji="1" lang="en-US" altLang="ja-JP" dirty="0" smtClean="0"/>
          </a:p>
          <a:p>
            <a:r>
              <a:rPr lang="ja-JP" altLang="en-US" dirty="0" smtClean="0"/>
              <a:t>方法</a:t>
            </a:r>
            <a:endParaRPr kumimoji="1" lang="en-US" altLang="ja-JP" dirty="0" smtClean="0"/>
          </a:p>
          <a:p>
            <a:pPr lvl="1"/>
            <a:r>
              <a:rPr lang="ja-JP" altLang="en-US" dirty="0" smtClean="0"/>
              <a:t>広く使われているアプリケーションのソースコード</a:t>
            </a:r>
            <a:r>
              <a:rPr lang="ja-JP" altLang="en-US" dirty="0"/>
              <a:t>からメソッド名などを</a:t>
            </a:r>
            <a:r>
              <a:rPr lang="ja-JP" altLang="en-US" dirty="0" smtClean="0"/>
              <a:t>削除</a:t>
            </a:r>
            <a:endParaRPr lang="en-US" altLang="ja-JP" dirty="0" smtClean="0"/>
          </a:p>
          <a:p>
            <a:pPr lvl="1"/>
            <a:r>
              <a:rPr lang="ja-JP" altLang="en-US" dirty="0"/>
              <a:t>削除した</a:t>
            </a:r>
            <a:r>
              <a:rPr lang="ja-JP" altLang="en-US" dirty="0" smtClean="0"/>
              <a:t>メソッド名</a:t>
            </a:r>
            <a:r>
              <a:rPr lang="ja-JP" altLang="en-US" dirty="0"/>
              <a:t>を被験者が推測</a:t>
            </a:r>
            <a:r>
              <a:rPr lang="ja-JP" altLang="en-US" dirty="0" smtClean="0"/>
              <a:t>し解答</a:t>
            </a:r>
            <a:endParaRPr lang="en-US" altLang="ja-JP" dirty="0" smtClean="0"/>
          </a:p>
          <a:p>
            <a:r>
              <a:rPr lang="ja-JP" altLang="en-US" dirty="0"/>
              <a:t>評価</a:t>
            </a:r>
            <a:r>
              <a:rPr lang="ja-JP" altLang="en-US" dirty="0" smtClean="0"/>
              <a:t>基準</a:t>
            </a:r>
            <a:endParaRPr lang="en-US" altLang="ja-JP" dirty="0" smtClean="0"/>
          </a:p>
          <a:p>
            <a:pPr lvl="1"/>
            <a:r>
              <a:rPr lang="ja-JP" altLang="en-US" dirty="0" smtClean="0"/>
              <a:t>ツールの有無で正解率に変化があるか比較</a:t>
            </a:r>
            <a:endParaRPr lang="en-US" altLang="ja-JP" dirty="0" smtClean="0"/>
          </a:p>
          <a:p>
            <a:pPr lvl="1"/>
            <a:r>
              <a:rPr lang="ja-JP" altLang="en-US" dirty="0"/>
              <a:t>アンケートで被験者の主観的な意見</a:t>
            </a:r>
            <a:r>
              <a:rPr lang="ja-JP" altLang="en-US" dirty="0" smtClean="0"/>
              <a:t>を収集</a:t>
            </a:r>
            <a:endParaRPr lang="en-US" altLang="ja-JP" dirty="0" smtClean="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13</a:t>
            </a:fld>
            <a:endParaRPr kumimoji="1" lang="ja-JP" altLang="en-US"/>
          </a:p>
        </p:txBody>
      </p:sp>
    </p:spTree>
    <p:extLst>
      <p:ext uri="{BB962C8B-B14F-4D97-AF65-F5344CB8AC3E}">
        <p14:creationId xmlns:p14="http://schemas.microsoft.com/office/powerpoint/2010/main" val="3278335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cument"/>
          <p:cNvSpPr>
            <a:spLocks noGrp="1" noEditPoints="1" noChangeArrowheads="1"/>
          </p:cNvSpPr>
          <p:nvPr>
            <p:ph idx="1"/>
          </p:nvPr>
        </p:nvSpPr>
        <p:spPr bwMode="auto">
          <a:prstGeom prst="foldedCorner">
            <a:avLst/>
          </a:prstGeom>
          <a:solidFill>
            <a:schemeClr val="accent5">
              <a:tint val="50000"/>
              <a:satMod val="300000"/>
            </a:schemeClr>
          </a:solidFill>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indent="0">
              <a:buNone/>
            </a:pPr>
            <a:r>
              <a:rPr lang="en-US" altLang="ja-JP" sz="1600" b="1" dirty="0" smtClean="0">
                <a:solidFill>
                  <a:srgbClr val="CC00FF"/>
                </a:solidFill>
                <a:latin typeface="Consolas" pitchFamily="49" charset="0"/>
                <a:cs typeface="Consolas" pitchFamily="49" charset="0"/>
              </a:rPr>
              <a:t>public class</a:t>
            </a:r>
            <a:r>
              <a:rPr lang="en-US" altLang="ja-JP" sz="1600" dirty="0" smtClean="0">
                <a:latin typeface="Consolas" pitchFamily="49" charset="0"/>
                <a:cs typeface="Consolas" pitchFamily="49" charset="0"/>
              </a:rPr>
              <a:t> </a:t>
            </a:r>
            <a:r>
              <a:rPr lang="en-US" altLang="ja-JP" sz="1600" dirty="0">
                <a:latin typeface="Consolas" pitchFamily="49" charset="0"/>
                <a:cs typeface="Consolas" pitchFamily="49" charset="0"/>
              </a:rPr>
              <a:t>S</a:t>
            </a:r>
            <a:r>
              <a:rPr lang="en-US" altLang="ja-JP" sz="1600" dirty="0" smtClean="0">
                <a:latin typeface="Consolas" pitchFamily="49" charset="0"/>
                <a:cs typeface="Consolas" pitchFamily="49" charset="0"/>
              </a:rPr>
              <a:t>tock </a:t>
            </a:r>
            <a:r>
              <a:rPr lang="en-US" altLang="ja-JP" sz="1600" b="1" dirty="0" smtClean="0">
                <a:solidFill>
                  <a:srgbClr val="CC00FF"/>
                </a:solidFill>
                <a:latin typeface="Consolas" pitchFamily="49" charset="0"/>
                <a:cs typeface="Consolas" pitchFamily="49" charset="0"/>
              </a:rPr>
              <a:t>extends</a:t>
            </a:r>
            <a:r>
              <a:rPr lang="en-US" altLang="ja-JP" sz="1600" dirty="0" smtClean="0">
                <a:latin typeface="Consolas" pitchFamily="49" charset="0"/>
                <a:cs typeface="Consolas" pitchFamily="49" charset="0"/>
              </a:rPr>
              <a:t> </a:t>
            </a:r>
            <a:r>
              <a:rPr lang="en-US" altLang="ja-JP" sz="1600" dirty="0" err="1" smtClean="0">
                <a:latin typeface="Consolas" pitchFamily="49" charset="0"/>
                <a:cs typeface="Consolas" pitchFamily="49" charset="0"/>
              </a:rPr>
              <a:t>AbstractStock</a:t>
            </a:r>
            <a:r>
              <a:rPr lang="en-US" altLang="ja-JP" sz="1600" dirty="0" smtClean="0">
                <a:latin typeface="Consolas" pitchFamily="49" charset="0"/>
                <a:cs typeface="Consolas" pitchFamily="49" charset="0"/>
              </a:rPr>
              <a:t> {</a:t>
            </a:r>
          </a:p>
          <a:p>
            <a:pPr marL="0" indent="0">
              <a:buNone/>
            </a:pPr>
            <a:r>
              <a:rPr kumimoji="1" lang="en-US" altLang="ja-JP" sz="1600" dirty="0">
                <a:latin typeface="Consolas" pitchFamily="49" charset="0"/>
                <a:cs typeface="Consolas" pitchFamily="49" charset="0"/>
              </a:rPr>
              <a:t> </a:t>
            </a:r>
            <a:r>
              <a:rPr kumimoji="1" lang="en-US" altLang="ja-JP" sz="1600" dirty="0" smtClean="0">
                <a:latin typeface="Consolas" pitchFamily="49" charset="0"/>
                <a:cs typeface="Consolas" pitchFamily="49" charset="0"/>
              </a:rPr>
              <a:t> </a:t>
            </a:r>
            <a:r>
              <a:rPr lang="en-US" altLang="ja-JP" sz="1600" dirty="0" err="1" smtClean="0">
                <a:solidFill>
                  <a:schemeClr val="tx1"/>
                </a:solidFill>
                <a:latin typeface="Consolas" pitchFamily="49" charset="0"/>
                <a:cs typeface="Consolas" pitchFamily="49" charset="0"/>
              </a:rPr>
              <a:t>ProductList</a:t>
            </a:r>
            <a:r>
              <a:rPr kumimoji="1" lang="en-US" altLang="ja-JP" sz="1600" dirty="0" smtClean="0">
                <a:solidFill>
                  <a:srgbClr val="3121FF"/>
                </a:solidFill>
                <a:latin typeface="Consolas" pitchFamily="49" charset="0"/>
                <a:cs typeface="Consolas" pitchFamily="49" charset="0"/>
              </a:rPr>
              <a:t> </a:t>
            </a:r>
            <a:r>
              <a:rPr lang="en-US" altLang="ja-JP" sz="1600" dirty="0" smtClean="0">
                <a:solidFill>
                  <a:srgbClr val="3121FF"/>
                </a:solidFill>
                <a:latin typeface="Consolas" pitchFamily="49" charset="0"/>
                <a:cs typeface="Consolas" pitchFamily="49" charset="0"/>
              </a:rPr>
              <a:t>products</a:t>
            </a:r>
            <a:r>
              <a:rPr kumimoji="1" lang="en-US" altLang="ja-JP" sz="1600" dirty="0" smtClean="0">
                <a:solidFill>
                  <a:srgbClr val="3121FF"/>
                </a:solidFill>
                <a:latin typeface="Consolas" pitchFamily="49" charset="0"/>
                <a:cs typeface="Consolas" pitchFamily="49" charset="0"/>
              </a:rPr>
              <a:t>;</a:t>
            </a:r>
          </a:p>
          <a:p>
            <a:pPr marL="0" indent="0">
              <a:buNone/>
            </a:pPr>
            <a:r>
              <a:rPr lang="en-US" altLang="ja-JP" sz="1600" dirty="0">
                <a:solidFill>
                  <a:srgbClr val="00B0F0"/>
                </a:solidFill>
                <a:latin typeface="Consolas" pitchFamily="49" charset="0"/>
                <a:cs typeface="Consolas" pitchFamily="49" charset="0"/>
              </a:rPr>
              <a:t> </a:t>
            </a:r>
            <a:r>
              <a:rPr lang="en-US" altLang="ja-JP" sz="1600" dirty="0" smtClean="0">
                <a:solidFill>
                  <a:srgbClr val="00B0F0"/>
                </a:solidFill>
                <a:latin typeface="Consolas" pitchFamily="49" charset="0"/>
                <a:cs typeface="Consolas" pitchFamily="49" charset="0"/>
              </a:rPr>
              <a:t> </a:t>
            </a:r>
            <a:r>
              <a:rPr lang="en-US" altLang="ja-JP" sz="1600" dirty="0" smtClean="0">
                <a:solidFill>
                  <a:schemeClr val="accent1">
                    <a:lumMod val="50000"/>
                  </a:schemeClr>
                </a:solidFill>
                <a:latin typeface="Consolas" pitchFamily="49" charset="0"/>
                <a:cs typeface="Consolas" pitchFamily="49" charset="0"/>
              </a:rPr>
              <a:t>/** This method is ...</a:t>
            </a:r>
            <a:r>
              <a:rPr lang="ja-JP" altLang="en-US" sz="1600" dirty="0" smtClean="0">
                <a:solidFill>
                  <a:schemeClr val="accent1">
                    <a:lumMod val="50000"/>
                  </a:schemeClr>
                </a:solidFill>
                <a:latin typeface="Consolas" pitchFamily="49" charset="0"/>
                <a:cs typeface="Consolas" pitchFamily="49" charset="0"/>
              </a:rPr>
              <a:t> </a:t>
            </a:r>
            <a:r>
              <a:rPr lang="en-US" altLang="ja-JP" sz="1600" dirty="0">
                <a:solidFill>
                  <a:schemeClr val="accent1">
                    <a:lumMod val="50000"/>
                  </a:schemeClr>
                </a:solidFill>
                <a:latin typeface="Consolas" pitchFamily="49" charset="0"/>
                <a:cs typeface="Consolas" pitchFamily="49" charset="0"/>
              </a:rPr>
              <a:t>*/</a:t>
            </a:r>
          </a:p>
          <a:p>
            <a:pPr marL="0" indent="0">
              <a:buNone/>
            </a:pPr>
            <a:r>
              <a:rPr lang="en-US" altLang="ja-JP" sz="1600" dirty="0">
                <a:latin typeface="Consolas" pitchFamily="49" charset="0"/>
                <a:cs typeface="Consolas" pitchFamily="49" charset="0"/>
              </a:rPr>
              <a:t>  </a:t>
            </a:r>
            <a:r>
              <a:rPr lang="en-US" altLang="ja-JP" sz="1600" b="1" dirty="0">
                <a:solidFill>
                  <a:srgbClr val="CC00FF"/>
                </a:solidFill>
                <a:latin typeface="Consolas" pitchFamily="49" charset="0"/>
                <a:cs typeface="Consolas" pitchFamily="49" charset="0"/>
              </a:rPr>
              <a:t>public static void </a:t>
            </a:r>
            <a:r>
              <a:rPr lang="en-US" altLang="ja-JP" sz="1600" dirty="0" smtClean="0">
                <a:solidFill>
                  <a:schemeClr val="tx1"/>
                </a:solidFill>
                <a:latin typeface="Consolas" pitchFamily="49" charset="0"/>
                <a:cs typeface="Consolas" pitchFamily="49" charset="0"/>
              </a:rPr>
              <a:t>initialize()  {</a:t>
            </a:r>
          </a:p>
          <a:p>
            <a:pPr marL="0" indent="0">
              <a:buNone/>
            </a:pPr>
            <a:r>
              <a:rPr lang="en-US" altLang="ja-JP" sz="1600" dirty="0">
                <a:solidFill>
                  <a:schemeClr val="tx1"/>
                </a:solidFill>
                <a:latin typeface="Consolas" pitchFamily="49" charset="0"/>
                <a:cs typeface="Consolas" pitchFamily="49" charset="0"/>
              </a:rPr>
              <a:t> </a:t>
            </a:r>
            <a:r>
              <a:rPr lang="en-US" altLang="ja-JP" sz="1600" dirty="0" smtClean="0">
                <a:solidFill>
                  <a:schemeClr val="tx1"/>
                </a:solidFill>
                <a:latin typeface="Consolas" pitchFamily="49" charset="0"/>
                <a:cs typeface="Consolas" pitchFamily="49" charset="0"/>
              </a:rPr>
              <a:t>  </a:t>
            </a:r>
            <a:r>
              <a:rPr lang="en-US" altLang="ja-JP" sz="1600" dirty="0" smtClean="0">
                <a:solidFill>
                  <a:schemeClr val="accent1">
                    <a:lumMod val="50000"/>
                  </a:schemeClr>
                </a:solidFill>
                <a:latin typeface="Consolas" pitchFamily="49" charset="0"/>
                <a:cs typeface="Consolas" pitchFamily="49" charset="0"/>
              </a:rPr>
              <a:t> // initialize list</a:t>
            </a:r>
          </a:p>
          <a:p>
            <a:pPr marL="0" indent="0">
              <a:buNone/>
            </a:pPr>
            <a:r>
              <a:rPr lang="en-US" altLang="ja-JP" sz="1600" dirty="0">
                <a:solidFill>
                  <a:schemeClr val="tx1"/>
                </a:solidFill>
                <a:latin typeface="Consolas" pitchFamily="49" charset="0"/>
                <a:cs typeface="Consolas" pitchFamily="49" charset="0"/>
              </a:rPr>
              <a:t> </a:t>
            </a:r>
            <a:r>
              <a:rPr lang="en-US" altLang="ja-JP" sz="1600" dirty="0" smtClean="0">
                <a:solidFill>
                  <a:schemeClr val="tx1"/>
                </a:solidFill>
                <a:latin typeface="Consolas" pitchFamily="49" charset="0"/>
                <a:cs typeface="Consolas" pitchFamily="49" charset="0"/>
              </a:rPr>
              <a:t>   </a:t>
            </a:r>
            <a:r>
              <a:rPr lang="en-US" altLang="ja-JP" sz="1600" b="1" dirty="0" smtClean="0">
                <a:solidFill>
                  <a:srgbClr val="CC00FF"/>
                </a:solidFill>
                <a:latin typeface="Consolas" pitchFamily="49" charset="0"/>
                <a:cs typeface="Consolas" pitchFamily="49" charset="0"/>
              </a:rPr>
              <a:t>for</a:t>
            </a:r>
            <a:r>
              <a:rPr lang="en-US" altLang="ja-JP" sz="1600" dirty="0" smtClean="0">
                <a:solidFill>
                  <a:schemeClr val="tx1"/>
                </a:solidFill>
                <a:latin typeface="Consolas" pitchFamily="49" charset="0"/>
                <a:cs typeface="Consolas" pitchFamily="49" charset="0"/>
              </a:rPr>
              <a:t> (Product p : </a:t>
            </a:r>
            <a:r>
              <a:rPr lang="en-US" altLang="ja-JP" sz="1600" dirty="0" smtClean="0">
                <a:solidFill>
                  <a:srgbClr val="3121FF"/>
                </a:solidFill>
                <a:latin typeface="Consolas" pitchFamily="49" charset="0"/>
                <a:cs typeface="Consolas" pitchFamily="49" charset="0"/>
              </a:rPr>
              <a:t>products</a:t>
            </a:r>
            <a:r>
              <a:rPr lang="en-US" altLang="ja-JP" sz="1600" dirty="0" smtClean="0">
                <a:solidFill>
                  <a:schemeClr val="tx1"/>
                </a:solidFill>
                <a:latin typeface="Consolas" pitchFamily="49" charset="0"/>
                <a:cs typeface="Consolas" pitchFamily="49" charset="0"/>
              </a:rPr>
              <a:t>) {</a:t>
            </a:r>
          </a:p>
          <a:p>
            <a:pPr marL="0" indent="0">
              <a:buNone/>
            </a:pPr>
            <a:r>
              <a:rPr lang="en-US" altLang="ja-JP" sz="1600" dirty="0" smtClean="0">
                <a:solidFill>
                  <a:schemeClr val="tx1"/>
                </a:solidFill>
                <a:latin typeface="Consolas" pitchFamily="49" charset="0"/>
                <a:cs typeface="Consolas" pitchFamily="49" charset="0"/>
              </a:rPr>
              <a:t>      </a:t>
            </a:r>
            <a:r>
              <a:rPr lang="en-US" altLang="ja-JP" sz="1600" dirty="0" err="1" smtClean="0">
                <a:solidFill>
                  <a:schemeClr val="tx1"/>
                </a:solidFill>
                <a:latin typeface="Consolas" pitchFamily="49" charset="0"/>
                <a:cs typeface="Consolas" pitchFamily="49" charset="0"/>
              </a:rPr>
              <a:t>p.delete</a:t>
            </a:r>
            <a:r>
              <a:rPr lang="en-US" altLang="ja-JP" sz="1600" dirty="0" smtClean="0">
                <a:solidFill>
                  <a:schemeClr val="tx1"/>
                </a:solidFill>
                <a:latin typeface="Consolas" pitchFamily="49" charset="0"/>
                <a:cs typeface="Consolas" pitchFamily="49" charset="0"/>
              </a:rPr>
              <a:t>();</a:t>
            </a:r>
            <a:endParaRPr lang="en-US" altLang="ja-JP" sz="1600" dirty="0">
              <a:solidFill>
                <a:schemeClr val="tx1"/>
              </a:solidFill>
              <a:latin typeface="Consolas" pitchFamily="49" charset="0"/>
              <a:cs typeface="Consolas" pitchFamily="49" charset="0"/>
            </a:endParaRPr>
          </a:p>
          <a:p>
            <a:pPr marL="0" indent="0">
              <a:buNone/>
            </a:pPr>
            <a:r>
              <a:rPr lang="en-US" altLang="ja-JP" sz="1600" dirty="0" smtClean="0">
                <a:solidFill>
                  <a:schemeClr val="tx1"/>
                </a:solidFill>
                <a:latin typeface="Consolas" pitchFamily="49" charset="0"/>
                <a:cs typeface="Consolas" pitchFamily="49" charset="0"/>
              </a:rPr>
              <a:t>    }</a:t>
            </a:r>
          </a:p>
          <a:p>
            <a:pPr marL="0" indent="0">
              <a:buNone/>
            </a:pPr>
            <a:r>
              <a:rPr lang="en-US" altLang="ja-JP" sz="1600" dirty="0">
                <a:solidFill>
                  <a:schemeClr val="tx1"/>
                </a:solidFill>
                <a:latin typeface="Consolas" pitchFamily="49" charset="0"/>
                <a:cs typeface="Consolas" pitchFamily="49" charset="0"/>
              </a:rPr>
              <a:t> </a:t>
            </a:r>
            <a:r>
              <a:rPr lang="en-US" altLang="ja-JP" sz="1600" dirty="0" smtClean="0">
                <a:solidFill>
                  <a:schemeClr val="tx1"/>
                </a:solidFill>
                <a:latin typeface="Consolas" pitchFamily="49" charset="0"/>
                <a:cs typeface="Consolas" pitchFamily="49" charset="0"/>
              </a:rPr>
              <a:t> }</a:t>
            </a:r>
          </a:p>
          <a:p>
            <a:pPr marL="0" indent="0">
              <a:buNone/>
            </a:pPr>
            <a:r>
              <a:rPr lang="en-US" altLang="ja-JP" sz="1600" dirty="0" smtClean="0">
                <a:solidFill>
                  <a:schemeClr val="accent1">
                    <a:lumMod val="50000"/>
                  </a:schemeClr>
                </a:solidFill>
                <a:latin typeface="Consolas" pitchFamily="49" charset="0"/>
                <a:cs typeface="Consolas" pitchFamily="49" charset="0"/>
              </a:rPr>
              <a:t>  /** this method is ...</a:t>
            </a:r>
            <a:r>
              <a:rPr lang="ja-JP" altLang="en-US" sz="1600" dirty="0" smtClean="0">
                <a:solidFill>
                  <a:schemeClr val="accent1">
                    <a:lumMod val="50000"/>
                  </a:schemeClr>
                </a:solidFill>
                <a:latin typeface="Consolas" pitchFamily="49" charset="0"/>
                <a:cs typeface="Consolas" pitchFamily="49" charset="0"/>
              </a:rPr>
              <a:t> </a:t>
            </a:r>
            <a:r>
              <a:rPr lang="en-US" altLang="ja-JP" sz="1600" dirty="0" smtClean="0">
                <a:solidFill>
                  <a:schemeClr val="accent1">
                    <a:lumMod val="50000"/>
                  </a:schemeClr>
                </a:solidFill>
                <a:latin typeface="Consolas" pitchFamily="49" charset="0"/>
                <a:cs typeface="Consolas" pitchFamily="49" charset="0"/>
              </a:rPr>
              <a:t>*/</a:t>
            </a:r>
            <a:endParaRPr lang="en-US" altLang="ja-JP" sz="1600" dirty="0">
              <a:solidFill>
                <a:schemeClr val="accent1">
                  <a:lumMod val="50000"/>
                </a:schemeClr>
              </a:solidFill>
              <a:latin typeface="Consolas" pitchFamily="49" charset="0"/>
              <a:cs typeface="Consolas" pitchFamily="49" charset="0"/>
            </a:endParaRPr>
          </a:p>
          <a:p>
            <a:pPr marL="0" indent="0">
              <a:buNone/>
            </a:pPr>
            <a:r>
              <a:rPr kumimoji="1" lang="en-US" altLang="ja-JP" sz="1600" dirty="0" smtClean="0">
                <a:latin typeface="Consolas" pitchFamily="49" charset="0"/>
                <a:cs typeface="Consolas" pitchFamily="49" charset="0"/>
              </a:rPr>
              <a:t>  </a:t>
            </a:r>
            <a:r>
              <a:rPr kumimoji="1" lang="en-US" altLang="ja-JP" sz="1600" b="1" dirty="0" smtClean="0">
                <a:solidFill>
                  <a:srgbClr val="CC00FF"/>
                </a:solidFill>
                <a:latin typeface="Consolas" pitchFamily="49" charset="0"/>
                <a:cs typeface="Consolas" pitchFamily="49" charset="0"/>
              </a:rPr>
              <a:t>public static void</a:t>
            </a:r>
            <a:r>
              <a:rPr kumimoji="1" lang="en-US" altLang="ja-JP" sz="1600" dirty="0" smtClean="0">
                <a:latin typeface="Consolas" pitchFamily="49" charset="0"/>
                <a:cs typeface="Consolas" pitchFamily="49" charset="0"/>
              </a:rPr>
              <a:t> </a:t>
            </a:r>
            <a:r>
              <a:rPr kumimoji="1" lang="en-US" altLang="ja-JP" sz="1600" dirty="0" err="1" smtClean="0">
                <a:latin typeface="Consolas" pitchFamily="49" charset="0"/>
                <a:cs typeface="Consolas" pitchFamily="49" charset="0"/>
              </a:rPr>
              <a:t>deleteProduct</a:t>
            </a:r>
            <a:r>
              <a:rPr kumimoji="1" lang="en-US" altLang="ja-JP" sz="1600" dirty="0" smtClean="0">
                <a:latin typeface="Consolas" pitchFamily="49" charset="0"/>
                <a:cs typeface="Consolas" pitchFamily="49" charset="0"/>
              </a:rPr>
              <a:t>(String id) {</a:t>
            </a:r>
          </a:p>
          <a:p>
            <a:pPr marL="0" indent="0">
              <a:buNone/>
            </a:pPr>
            <a:r>
              <a:rPr lang="en-US" altLang="ja-JP" sz="1600" dirty="0">
                <a:solidFill>
                  <a:schemeClr val="tx1"/>
                </a:solidFill>
                <a:latin typeface="Consolas" pitchFamily="49" charset="0"/>
                <a:cs typeface="Consolas" pitchFamily="49" charset="0"/>
              </a:rPr>
              <a:t> </a:t>
            </a:r>
            <a:r>
              <a:rPr lang="en-US" altLang="ja-JP" sz="1600" dirty="0" smtClean="0">
                <a:solidFill>
                  <a:schemeClr val="tx1"/>
                </a:solidFill>
                <a:latin typeface="Consolas" pitchFamily="49" charset="0"/>
                <a:cs typeface="Consolas" pitchFamily="49" charset="0"/>
              </a:rPr>
              <a:t>   Product </a:t>
            </a:r>
            <a:r>
              <a:rPr lang="en-US" altLang="ja-JP" sz="1600" dirty="0" err="1" smtClean="0">
                <a:solidFill>
                  <a:schemeClr val="tx1"/>
                </a:solidFill>
                <a:latin typeface="Consolas" pitchFamily="49" charset="0"/>
                <a:cs typeface="Consolas" pitchFamily="49" charset="0"/>
              </a:rPr>
              <a:t>product</a:t>
            </a:r>
            <a:r>
              <a:rPr lang="en-US" altLang="ja-JP" sz="1600" dirty="0" smtClean="0">
                <a:solidFill>
                  <a:schemeClr val="tx1"/>
                </a:solidFill>
                <a:latin typeface="Consolas" pitchFamily="49" charset="0"/>
                <a:cs typeface="Consolas" pitchFamily="49" charset="0"/>
              </a:rPr>
              <a:t> = </a:t>
            </a:r>
            <a:r>
              <a:rPr lang="en-US" altLang="ja-JP" sz="1600" dirty="0" err="1" smtClean="0">
                <a:solidFill>
                  <a:schemeClr val="tx1"/>
                </a:solidFill>
                <a:latin typeface="Consolas" pitchFamily="49" charset="0"/>
                <a:cs typeface="Consolas" pitchFamily="49" charset="0"/>
              </a:rPr>
              <a:t>myProductList.findById</a:t>
            </a:r>
            <a:r>
              <a:rPr lang="en-US" altLang="ja-JP" sz="1600" dirty="0" smtClean="0">
                <a:solidFill>
                  <a:schemeClr val="tx1"/>
                </a:solidFill>
                <a:latin typeface="Consolas" pitchFamily="49" charset="0"/>
                <a:cs typeface="Consolas" pitchFamily="49" charset="0"/>
              </a:rPr>
              <a:t>(id);</a:t>
            </a:r>
          </a:p>
          <a:p>
            <a:pPr marL="0" indent="0">
              <a:buNone/>
            </a:pPr>
            <a:r>
              <a:rPr lang="en-US" altLang="ja-JP" sz="1600" dirty="0">
                <a:solidFill>
                  <a:schemeClr val="tx1"/>
                </a:solidFill>
                <a:latin typeface="Consolas" pitchFamily="49" charset="0"/>
                <a:cs typeface="Consolas" pitchFamily="49" charset="0"/>
              </a:rPr>
              <a:t> </a:t>
            </a:r>
            <a:r>
              <a:rPr lang="en-US" altLang="ja-JP" sz="1600" dirty="0" smtClean="0">
                <a:solidFill>
                  <a:schemeClr val="tx1"/>
                </a:solidFill>
                <a:latin typeface="Consolas" pitchFamily="49" charset="0"/>
                <a:cs typeface="Consolas" pitchFamily="49" charset="0"/>
              </a:rPr>
              <a:t>   </a:t>
            </a:r>
            <a:r>
              <a:rPr lang="en-US" altLang="ja-JP" sz="1600" dirty="0" err="1" smtClean="0">
                <a:solidFill>
                  <a:schemeClr val="tx1"/>
                </a:solidFill>
                <a:latin typeface="Consolas" pitchFamily="49" charset="0"/>
                <a:cs typeface="Consolas" pitchFamily="49" charset="0"/>
              </a:rPr>
              <a:t>product.delete</a:t>
            </a:r>
            <a:r>
              <a:rPr lang="en-US" altLang="ja-JP" sz="1600" dirty="0" smtClean="0">
                <a:solidFill>
                  <a:schemeClr val="tx1"/>
                </a:solidFill>
                <a:latin typeface="Consolas" pitchFamily="49" charset="0"/>
                <a:cs typeface="Consolas" pitchFamily="49" charset="0"/>
              </a:rPr>
              <a:t>();</a:t>
            </a:r>
          </a:p>
          <a:p>
            <a:pPr marL="0" indent="0">
              <a:buNone/>
            </a:pPr>
            <a:r>
              <a:rPr kumimoji="1" lang="en-US" altLang="ja-JP" sz="1600" dirty="0">
                <a:latin typeface="Consolas" pitchFamily="49" charset="0"/>
                <a:cs typeface="Consolas" pitchFamily="49" charset="0"/>
              </a:rPr>
              <a:t> </a:t>
            </a:r>
            <a:r>
              <a:rPr kumimoji="1" lang="en-US" altLang="ja-JP" sz="1600" dirty="0" smtClean="0">
                <a:latin typeface="Consolas" pitchFamily="49" charset="0"/>
                <a:cs typeface="Consolas" pitchFamily="49" charset="0"/>
              </a:rPr>
              <a:t> }</a:t>
            </a:r>
          </a:p>
          <a:p>
            <a:pPr marL="0" indent="0">
              <a:buNone/>
            </a:pPr>
            <a:r>
              <a:rPr kumimoji="1" lang="en-US" altLang="ja-JP" sz="1600" dirty="0" smtClean="0">
                <a:latin typeface="Consolas" pitchFamily="49" charset="0"/>
                <a:cs typeface="Consolas" pitchFamily="49" charset="0"/>
              </a:rPr>
              <a:t>}</a:t>
            </a:r>
          </a:p>
        </p:txBody>
      </p:sp>
      <p:sp>
        <p:nvSpPr>
          <p:cNvPr id="11" name="正方形/長方形 10"/>
          <p:cNvSpPr/>
          <p:nvPr/>
        </p:nvSpPr>
        <p:spPr>
          <a:xfrm>
            <a:off x="683568" y="4221088"/>
            <a:ext cx="5832648" cy="1512168"/>
          </a:xfrm>
          <a:prstGeom prst="rect">
            <a:avLst/>
          </a:prstGeom>
          <a:solidFill>
            <a:schemeClr val="accent5">
              <a:tint val="50000"/>
              <a:satMod val="300000"/>
            </a:schemeClr>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r>
              <a:rPr lang="en-US" altLang="ja-JP" sz="1600" dirty="0">
                <a:solidFill>
                  <a:schemeClr val="bg2">
                    <a:lumMod val="60000"/>
                    <a:lumOff val="40000"/>
                  </a:schemeClr>
                </a:solidFill>
                <a:latin typeface="Consolas" pitchFamily="49" charset="0"/>
                <a:cs typeface="Consolas" pitchFamily="49" charset="0"/>
              </a:rPr>
              <a:t>/** this method is ...</a:t>
            </a:r>
            <a:r>
              <a:rPr lang="ja-JP" altLang="en-US" sz="1600" dirty="0">
                <a:solidFill>
                  <a:schemeClr val="bg2">
                    <a:lumMod val="60000"/>
                    <a:lumOff val="40000"/>
                  </a:schemeClr>
                </a:solidFill>
                <a:latin typeface="Consolas" pitchFamily="49" charset="0"/>
                <a:cs typeface="Consolas" pitchFamily="49" charset="0"/>
              </a:rPr>
              <a:t> </a:t>
            </a:r>
            <a:r>
              <a:rPr lang="en-US" altLang="ja-JP" sz="1600" dirty="0">
                <a:solidFill>
                  <a:schemeClr val="bg2">
                    <a:lumMod val="60000"/>
                    <a:lumOff val="40000"/>
                  </a:schemeClr>
                </a:solidFill>
                <a:latin typeface="Consolas" pitchFamily="49" charset="0"/>
                <a:cs typeface="Consolas" pitchFamily="49" charset="0"/>
              </a:rPr>
              <a:t>*/</a:t>
            </a:r>
          </a:p>
          <a:p>
            <a:r>
              <a:rPr lang="en-US" altLang="ja-JP" sz="1600" b="1" dirty="0" smtClean="0">
                <a:solidFill>
                  <a:schemeClr val="bg2">
                    <a:lumMod val="60000"/>
                    <a:lumOff val="40000"/>
                  </a:schemeClr>
                </a:solidFill>
                <a:latin typeface="Consolas" pitchFamily="49" charset="0"/>
                <a:cs typeface="Consolas" pitchFamily="49" charset="0"/>
              </a:rPr>
              <a:t>public </a:t>
            </a:r>
            <a:r>
              <a:rPr lang="en-US" altLang="ja-JP" sz="1600" b="1" dirty="0">
                <a:solidFill>
                  <a:schemeClr val="bg2">
                    <a:lumMod val="60000"/>
                    <a:lumOff val="40000"/>
                  </a:schemeClr>
                </a:solidFill>
                <a:latin typeface="Consolas" pitchFamily="49" charset="0"/>
                <a:cs typeface="Consolas" pitchFamily="49" charset="0"/>
              </a:rPr>
              <a:t>static void</a:t>
            </a:r>
            <a:r>
              <a:rPr lang="en-US" altLang="ja-JP" sz="1600" dirty="0">
                <a:solidFill>
                  <a:schemeClr val="bg2">
                    <a:lumMod val="60000"/>
                    <a:lumOff val="40000"/>
                  </a:schemeClr>
                </a:solidFill>
                <a:latin typeface="Consolas" pitchFamily="49" charset="0"/>
                <a:cs typeface="Consolas" pitchFamily="49" charset="0"/>
              </a:rPr>
              <a:t> </a:t>
            </a:r>
            <a:r>
              <a:rPr lang="en-US" altLang="ja-JP" sz="1600" dirty="0" err="1">
                <a:solidFill>
                  <a:schemeClr val="bg2">
                    <a:lumMod val="60000"/>
                    <a:lumOff val="40000"/>
                  </a:schemeClr>
                </a:solidFill>
                <a:latin typeface="Consolas" pitchFamily="49" charset="0"/>
                <a:cs typeface="Consolas" pitchFamily="49" charset="0"/>
              </a:rPr>
              <a:t>deleteProduct</a:t>
            </a:r>
            <a:r>
              <a:rPr lang="en-US" altLang="ja-JP" sz="1600" dirty="0">
                <a:solidFill>
                  <a:schemeClr val="bg2">
                    <a:lumMod val="60000"/>
                    <a:lumOff val="40000"/>
                  </a:schemeClr>
                </a:solidFill>
                <a:latin typeface="Consolas" pitchFamily="49" charset="0"/>
                <a:cs typeface="Consolas" pitchFamily="49" charset="0"/>
              </a:rPr>
              <a:t>(String id) {</a:t>
            </a:r>
          </a:p>
          <a:p>
            <a:r>
              <a:rPr lang="en-US" altLang="ja-JP" sz="1600" dirty="0" smtClean="0">
                <a:solidFill>
                  <a:schemeClr val="bg2">
                    <a:lumMod val="60000"/>
                    <a:lumOff val="40000"/>
                  </a:schemeClr>
                </a:solidFill>
                <a:latin typeface="Consolas" pitchFamily="49" charset="0"/>
                <a:cs typeface="Consolas" pitchFamily="49" charset="0"/>
              </a:rPr>
              <a:t>  </a:t>
            </a:r>
            <a:r>
              <a:rPr lang="en-US" altLang="ja-JP" sz="1600" dirty="0">
                <a:solidFill>
                  <a:schemeClr val="bg2">
                    <a:lumMod val="60000"/>
                    <a:lumOff val="40000"/>
                  </a:schemeClr>
                </a:solidFill>
                <a:latin typeface="Consolas" pitchFamily="49" charset="0"/>
                <a:cs typeface="Consolas" pitchFamily="49" charset="0"/>
              </a:rPr>
              <a:t>Product </a:t>
            </a:r>
            <a:r>
              <a:rPr lang="en-US" altLang="ja-JP" sz="1600" dirty="0" err="1">
                <a:solidFill>
                  <a:schemeClr val="bg2">
                    <a:lumMod val="60000"/>
                    <a:lumOff val="40000"/>
                  </a:schemeClr>
                </a:solidFill>
                <a:latin typeface="Consolas" pitchFamily="49" charset="0"/>
                <a:cs typeface="Consolas" pitchFamily="49" charset="0"/>
              </a:rPr>
              <a:t>product</a:t>
            </a:r>
            <a:r>
              <a:rPr lang="en-US" altLang="ja-JP" sz="1600" dirty="0">
                <a:solidFill>
                  <a:schemeClr val="bg2">
                    <a:lumMod val="60000"/>
                    <a:lumOff val="40000"/>
                  </a:schemeClr>
                </a:solidFill>
                <a:latin typeface="Consolas" pitchFamily="49" charset="0"/>
                <a:cs typeface="Consolas" pitchFamily="49" charset="0"/>
              </a:rPr>
              <a:t> = </a:t>
            </a:r>
            <a:r>
              <a:rPr lang="en-US" altLang="ja-JP" sz="1600" dirty="0" err="1" smtClean="0">
                <a:solidFill>
                  <a:schemeClr val="bg2">
                    <a:lumMod val="60000"/>
                    <a:lumOff val="40000"/>
                  </a:schemeClr>
                </a:solidFill>
                <a:latin typeface="Consolas" pitchFamily="49" charset="0"/>
                <a:cs typeface="Consolas" pitchFamily="49" charset="0"/>
              </a:rPr>
              <a:t>myProductList.findById</a:t>
            </a:r>
            <a:r>
              <a:rPr lang="en-US" altLang="ja-JP" sz="1600" dirty="0" smtClean="0">
                <a:solidFill>
                  <a:schemeClr val="bg2">
                    <a:lumMod val="60000"/>
                    <a:lumOff val="40000"/>
                  </a:schemeClr>
                </a:solidFill>
                <a:latin typeface="Consolas" pitchFamily="49" charset="0"/>
                <a:cs typeface="Consolas" pitchFamily="49" charset="0"/>
              </a:rPr>
              <a:t>(id</a:t>
            </a:r>
            <a:r>
              <a:rPr lang="en-US" altLang="ja-JP" sz="1600" dirty="0">
                <a:solidFill>
                  <a:schemeClr val="bg2">
                    <a:lumMod val="60000"/>
                    <a:lumOff val="40000"/>
                  </a:schemeClr>
                </a:solidFill>
                <a:latin typeface="Consolas" pitchFamily="49" charset="0"/>
                <a:cs typeface="Consolas" pitchFamily="49" charset="0"/>
              </a:rPr>
              <a:t>);</a:t>
            </a:r>
          </a:p>
          <a:p>
            <a:r>
              <a:rPr lang="en-US" altLang="ja-JP" sz="1600" dirty="0" smtClean="0">
                <a:solidFill>
                  <a:schemeClr val="bg2">
                    <a:lumMod val="60000"/>
                    <a:lumOff val="40000"/>
                  </a:schemeClr>
                </a:solidFill>
                <a:latin typeface="Consolas" pitchFamily="49" charset="0"/>
                <a:cs typeface="Consolas" pitchFamily="49" charset="0"/>
              </a:rPr>
              <a:t>  </a:t>
            </a:r>
            <a:r>
              <a:rPr lang="en-US" altLang="ja-JP" sz="1600" dirty="0" err="1">
                <a:solidFill>
                  <a:schemeClr val="bg2">
                    <a:lumMod val="60000"/>
                    <a:lumOff val="40000"/>
                  </a:schemeClr>
                </a:solidFill>
                <a:latin typeface="Consolas" pitchFamily="49" charset="0"/>
                <a:cs typeface="Consolas" pitchFamily="49" charset="0"/>
              </a:rPr>
              <a:t>product.delete</a:t>
            </a:r>
            <a:r>
              <a:rPr lang="en-US" altLang="ja-JP" sz="1600" dirty="0">
                <a:solidFill>
                  <a:schemeClr val="bg2">
                    <a:lumMod val="60000"/>
                    <a:lumOff val="40000"/>
                  </a:schemeClr>
                </a:solidFill>
                <a:latin typeface="Consolas" pitchFamily="49" charset="0"/>
                <a:cs typeface="Consolas" pitchFamily="49" charset="0"/>
              </a:rPr>
              <a:t>();</a:t>
            </a:r>
          </a:p>
          <a:p>
            <a:r>
              <a:rPr lang="en-US" altLang="ja-JP" sz="1600" dirty="0" smtClean="0">
                <a:solidFill>
                  <a:schemeClr val="bg2">
                    <a:lumMod val="60000"/>
                    <a:lumOff val="40000"/>
                  </a:schemeClr>
                </a:solidFill>
                <a:latin typeface="Consolas" pitchFamily="49" charset="0"/>
                <a:cs typeface="Consolas" pitchFamily="49" charset="0"/>
              </a:rPr>
              <a:t>}</a:t>
            </a:r>
            <a:endParaRPr lang="en-US" altLang="ja-JP" sz="1600" dirty="0">
              <a:solidFill>
                <a:schemeClr val="bg2">
                  <a:lumMod val="60000"/>
                  <a:lumOff val="40000"/>
                </a:schemeClr>
              </a:solidFill>
              <a:latin typeface="Consolas" pitchFamily="49" charset="0"/>
              <a:cs typeface="Consolas" pitchFamily="49" charset="0"/>
            </a:endParaRPr>
          </a:p>
        </p:txBody>
      </p:sp>
      <p:sp>
        <p:nvSpPr>
          <p:cNvPr id="10" name="正方形/長方形 9"/>
          <p:cNvSpPr/>
          <p:nvPr/>
        </p:nvSpPr>
        <p:spPr>
          <a:xfrm>
            <a:off x="899592" y="2767037"/>
            <a:ext cx="2304256" cy="360040"/>
          </a:xfrm>
          <a:prstGeom prst="rect">
            <a:avLst/>
          </a:prstGeom>
          <a:solidFill>
            <a:schemeClr val="accent5">
              <a:tint val="50000"/>
              <a:satMod val="300000"/>
            </a:schemeClr>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r>
              <a:rPr lang="en-US" altLang="ja-JP" sz="1600" dirty="0">
                <a:solidFill>
                  <a:schemeClr val="bg2">
                    <a:lumMod val="60000"/>
                    <a:lumOff val="40000"/>
                  </a:schemeClr>
                </a:solidFill>
                <a:latin typeface="Consolas" pitchFamily="49" charset="0"/>
                <a:cs typeface="Consolas" pitchFamily="49" charset="0"/>
              </a:rPr>
              <a:t>// initialize </a:t>
            </a:r>
            <a:r>
              <a:rPr lang="en-US" altLang="ja-JP" sz="1600" dirty="0" smtClean="0">
                <a:solidFill>
                  <a:schemeClr val="bg2">
                    <a:lumMod val="60000"/>
                    <a:lumOff val="40000"/>
                  </a:schemeClr>
                </a:solidFill>
                <a:latin typeface="Consolas" pitchFamily="49" charset="0"/>
                <a:cs typeface="Consolas" pitchFamily="49" charset="0"/>
              </a:rPr>
              <a:t>list</a:t>
            </a:r>
            <a:endParaRPr lang="en-US" altLang="ja-JP" sz="1600" dirty="0">
              <a:solidFill>
                <a:schemeClr val="bg2">
                  <a:lumMod val="60000"/>
                  <a:lumOff val="40000"/>
                </a:schemeClr>
              </a:solidFill>
              <a:latin typeface="Consolas" pitchFamily="49" charset="0"/>
              <a:cs typeface="Consolas" pitchFamily="49" charset="0"/>
            </a:endParaRPr>
          </a:p>
        </p:txBody>
      </p:sp>
      <p:sp>
        <p:nvSpPr>
          <p:cNvPr id="12" name="正方形/長方形 11"/>
          <p:cNvSpPr/>
          <p:nvPr/>
        </p:nvSpPr>
        <p:spPr>
          <a:xfrm>
            <a:off x="2771800" y="2492896"/>
            <a:ext cx="1584176" cy="288032"/>
          </a:xfrm>
          <a:prstGeom prst="rect">
            <a:avLst/>
          </a:prstGeom>
          <a:solidFill>
            <a:schemeClr val="accent5">
              <a:tint val="50000"/>
              <a:satMod val="300000"/>
            </a:schemeClr>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dirty="0" smtClean="0">
                <a:solidFill>
                  <a:schemeClr val="bg2">
                    <a:lumMod val="60000"/>
                    <a:lumOff val="40000"/>
                  </a:schemeClr>
                </a:solidFill>
                <a:latin typeface="Consolas" pitchFamily="49" charset="0"/>
                <a:cs typeface="Consolas" pitchFamily="49" charset="0"/>
              </a:rPr>
              <a:t>initialize()</a:t>
            </a:r>
            <a:endParaRPr kumimoji="1" lang="ja-JP" altLang="en-US" dirty="0">
              <a:solidFill>
                <a:schemeClr val="bg2">
                  <a:lumMod val="60000"/>
                  <a:lumOff val="40000"/>
                </a:schemeClr>
              </a:solidFill>
              <a:latin typeface="Consolas" pitchFamily="49" charset="0"/>
              <a:cs typeface="Consolas" pitchFamily="49" charset="0"/>
            </a:endParaRPr>
          </a:p>
        </p:txBody>
      </p:sp>
      <p:sp>
        <p:nvSpPr>
          <p:cNvPr id="16" name="正方形/長方形 15"/>
          <p:cNvSpPr/>
          <p:nvPr/>
        </p:nvSpPr>
        <p:spPr>
          <a:xfrm>
            <a:off x="683568" y="2208395"/>
            <a:ext cx="3306259" cy="288032"/>
          </a:xfrm>
          <a:prstGeom prst="rect">
            <a:avLst/>
          </a:prstGeom>
          <a:solidFill>
            <a:schemeClr val="accent5">
              <a:tint val="50000"/>
              <a:satMod val="300000"/>
            </a:schemeClr>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r>
              <a:rPr lang="en-US" altLang="ja-JP" sz="1600" dirty="0">
                <a:solidFill>
                  <a:schemeClr val="bg1">
                    <a:lumMod val="75000"/>
                  </a:schemeClr>
                </a:solidFill>
                <a:latin typeface="Consolas" pitchFamily="49" charset="0"/>
                <a:cs typeface="Consolas" pitchFamily="49" charset="0"/>
              </a:rPr>
              <a:t>/** This method is ...</a:t>
            </a:r>
            <a:r>
              <a:rPr lang="ja-JP" altLang="en-US" sz="1600" dirty="0">
                <a:solidFill>
                  <a:schemeClr val="bg1">
                    <a:lumMod val="75000"/>
                  </a:schemeClr>
                </a:solidFill>
                <a:latin typeface="Consolas" pitchFamily="49" charset="0"/>
                <a:cs typeface="Consolas" pitchFamily="49" charset="0"/>
              </a:rPr>
              <a:t> </a:t>
            </a:r>
            <a:r>
              <a:rPr lang="en-US" altLang="ja-JP" sz="1600" dirty="0">
                <a:solidFill>
                  <a:schemeClr val="bg1">
                    <a:lumMod val="75000"/>
                  </a:schemeClr>
                </a:solidFill>
                <a:latin typeface="Consolas" pitchFamily="49" charset="0"/>
                <a:cs typeface="Consolas" pitchFamily="49" charset="0"/>
              </a:rPr>
              <a:t>*/</a:t>
            </a:r>
          </a:p>
        </p:txBody>
      </p:sp>
      <p:sp>
        <p:nvSpPr>
          <p:cNvPr id="6" name="タイトル 5"/>
          <p:cNvSpPr>
            <a:spLocks noGrp="1"/>
          </p:cNvSpPr>
          <p:nvPr>
            <p:ph type="title"/>
          </p:nvPr>
        </p:nvSpPr>
        <p:spPr/>
        <p:txBody>
          <a:bodyPr/>
          <a:lstStyle/>
          <a:p>
            <a:r>
              <a:rPr lang="ja-JP" altLang="en-US" dirty="0"/>
              <a:t>課題</a:t>
            </a:r>
            <a:r>
              <a:rPr kumimoji="1" lang="ja-JP" altLang="en-US" dirty="0" smtClean="0"/>
              <a:t>作成方法</a:t>
            </a:r>
            <a:endParaRPr kumimoji="1" lang="ja-JP" altLang="en-US" dirty="0"/>
          </a:p>
        </p:txBody>
      </p:sp>
      <p:sp>
        <p:nvSpPr>
          <p:cNvPr id="5" name="スライド番号プレースホルダー 4"/>
          <p:cNvSpPr>
            <a:spLocks noGrp="1"/>
          </p:cNvSpPr>
          <p:nvPr>
            <p:ph type="sldNum" sz="quarter" idx="12"/>
          </p:nvPr>
        </p:nvSpPr>
        <p:spPr/>
        <p:txBody>
          <a:bodyPr/>
          <a:lstStyle/>
          <a:p>
            <a:fld id="{D8657F4F-EEBE-40D0-AA0E-86B01611ED6E}" type="slidenum">
              <a:rPr kumimoji="1" lang="ja-JP" altLang="en-US" smtClean="0"/>
              <a:t>14</a:t>
            </a:fld>
            <a:endParaRPr kumimoji="1" lang="ja-JP" altLang="en-US"/>
          </a:p>
        </p:txBody>
      </p:sp>
      <p:sp>
        <p:nvSpPr>
          <p:cNvPr id="13" name="線吹き出し 1 (枠付き) 12"/>
          <p:cNvSpPr/>
          <p:nvPr/>
        </p:nvSpPr>
        <p:spPr>
          <a:xfrm>
            <a:off x="5012432" y="3149352"/>
            <a:ext cx="2304256" cy="612648"/>
          </a:xfrm>
          <a:prstGeom prst="borderCallout1">
            <a:avLst>
              <a:gd name="adj1" fmla="val 80137"/>
              <a:gd name="adj2" fmla="val -7992"/>
              <a:gd name="adj3" fmla="val 178702"/>
              <a:gd name="adj4" fmla="val -5298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課題以外のメソッドとそのコメントを削除</a:t>
            </a:r>
            <a:endParaRPr kumimoji="1" lang="ja-JP" altLang="en-US" dirty="0"/>
          </a:p>
        </p:txBody>
      </p:sp>
      <p:sp>
        <p:nvSpPr>
          <p:cNvPr id="9" name="線吹き出し 1 (枠付き) 8"/>
          <p:cNvSpPr/>
          <p:nvPr/>
        </p:nvSpPr>
        <p:spPr>
          <a:xfrm>
            <a:off x="4860032" y="2996952"/>
            <a:ext cx="2664296" cy="612648"/>
          </a:xfrm>
          <a:prstGeom prst="borderCallout1">
            <a:avLst>
              <a:gd name="adj1" fmla="val 18750"/>
              <a:gd name="adj2" fmla="val -8333"/>
              <a:gd name="adj3" fmla="val -25920"/>
              <a:gd name="adj4" fmla="val -5707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課題とするメソッドの名前</a:t>
            </a:r>
            <a:endParaRPr kumimoji="1" lang="en-US" altLang="ja-JP" dirty="0" smtClean="0"/>
          </a:p>
          <a:p>
            <a:pPr algn="ctr"/>
            <a:r>
              <a:rPr lang="ja-JP" altLang="en-US" dirty="0" smtClean="0"/>
              <a:t>とそのコメント</a:t>
            </a:r>
            <a:r>
              <a:rPr kumimoji="1" lang="ja-JP" altLang="en-US" dirty="0" smtClean="0"/>
              <a:t>を削除</a:t>
            </a:r>
            <a:endParaRPr kumimoji="1" lang="ja-JP" altLang="en-US" dirty="0"/>
          </a:p>
        </p:txBody>
      </p:sp>
      <p:sp>
        <p:nvSpPr>
          <p:cNvPr id="7" name="線吹き出し 1 (枠付き) 6"/>
          <p:cNvSpPr/>
          <p:nvPr/>
        </p:nvSpPr>
        <p:spPr>
          <a:xfrm>
            <a:off x="4860032" y="2996952"/>
            <a:ext cx="2304256" cy="612648"/>
          </a:xfrm>
          <a:prstGeom prst="borderCallout1">
            <a:avLst>
              <a:gd name="adj1" fmla="val 25972"/>
              <a:gd name="adj2" fmla="val -7992"/>
              <a:gd name="adj3" fmla="val -5458"/>
              <a:gd name="adj4" fmla="val -6610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課題の動詞を含んだ</a:t>
            </a:r>
            <a:endParaRPr kumimoji="1" lang="en-US" altLang="ja-JP" dirty="0" smtClean="0"/>
          </a:p>
          <a:p>
            <a:pPr algn="ctr"/>
            <a:r>
              <a:rPr lang="ja-JP" altLang="en-US" dirty="0"/>
              <a:t>コメント</a:t>
            </a:r>
            <a:r>
              <a:rPr lang="ja-JP" altLang="en-US" dirty="0" smtClean="0"/>
              <a:t>を</a:t>
            </a:r>
            <a:r>
              <a:rPr lang="ja-JP" altLang="en-US" dirty="0"/>
              <a:t>削除</a:t>
            </a:r>
            <a:endParaRPr kumimoji="1" lang="ja-JP" altLang="en-US" dirty="0"/>
          </a:p>
        </p:txBody>
      </p:sp>
      <p:cxnSp>
        <p:nvCxnSpPr>
          <p:cNvPr id="3" name="直線コネクタ 2"/>
          <p:cNvCxnSpPr/>
          <p:nvPr/>
        </p:nvCxnSpPr>
        <p:spPr>
          <a:xfrm>
            <a:off x="1259632" y="3068960"/>
            <a:ext cx="122413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17" name="Document"/>
          <p:cNvSpPr txBox="1">
            <a:spLocks noEditPoints="1" noChangeArrowheads="1"/>
          </p:cNvSpPr>
          <p:nvPr/>
        </p:nvSpPr>
        <p:spPr bwMode="auto">
          <a:xfrm>
            <a:off x="467544" y="1596772"/>
            <a:ext cx="8229600" cy="4525963"/>
          </a:xfrm>
          <a:prstGeom prst="foldedCorner">
            <a:avLst/>
          </a:prstGeom>
          <a:solidFill>
            <a:schemeClr val="accent5">
              <a:tint val="50000"/>
              <a:satMod val="300000"/>
            </a:schemeClr>
          </a:solidFill>
          <a:ln w="9525" cap="flat" cmpd="sng" algn="ctr">
            <a:solidFill>
              <a:schemeClr val="accent5">
                <a:shade val="95000"/>
                <a:satMod val="105000"/>
              </a:schemeClr>
            </a:solidFill>
            <a:prstDash val="solid"/>
            <a:miter lim="800000"/>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600" b="1" dirty="0" smtClean="0">
                <a:solidFill>
                  <a:srgbClr val="CC00FF"/>
                </a:solidFill>
                <a:latin typeface="Consolas" pitchFamily="49" charset="0"/>
                <a:cs typeface="Consolas" pitchFamily="49" charset="0"/>
              </a:rPr>
              <a:t>public class</a:t>
            </a:r>
            <a:r>
              <a:rPr lang="en-US" altLang="ja-JP" sz="1600" dirty="0" smtClean="0">
                <a:latin typeface="Consolas" pitchFamily="49" charset="0"/>
                <a:cs typeface="Consolas" pitchFamily="49" charset="0"/>
              </a:rPr>
              <a:t> Stock </a:t>
            </a:r>
            <a:r>
              <a:rPr lang="en-US" altLang="ja-JP" sz="1600" b="1" dirty="0" smtClean="0">
                <a:solidFill>
                  <a:srgbClr val="CC00FF"/>
                </a:solidFill>
                <a:latin typeface="Consolas" pitchFamily="49" charset="0"/>
                <a:cs typeface="Consolas" pitchFamily="49" charset="0"/>
              </a:rPr>
              <a:t>extends</a:t>
            </a:r>
            <a:r>
              <a:rPr lang="en-US" altLang="ja-JP" sz="1600" dirty="0" smtClean="0">
                <a:latin typeface="Consolas" pitchFamily="49" charset="0"/>
                <a:cs typeface="Consolas" pitchFamily="49" charset="0"/>
              </a:rPr>
              <a:t> </a:t>
            </a:r>
            <a:r>
              <a:rPr lang="en-US" altLang="ja-JP" sz="1600" dirty="0" err="1" smtClean="0">
                <a:latin typeface="Consolas" pitchFamily="49" charset="0"/>
                <a:cs typeface="Consolas" pitchFamily="49" charset="0"/>
              </a:rPr>
              <a:t>AbstractStock</a:t>
            </a:r>
            <a:r>
              <a:rPr lang="en-US" altLang="ja-JP" sz="1600" dirty="0" smtClean="0">
                <a:latin typeface="Consolas" pitchFamily="49" charset="0"/>
                <a:cs typeface="Consolas" pitchFamily="49" charset="0"/>
              </a:rPr>
              <a:t> {</a:t>
            </a:r>
          </a:p>
          <a:p>
            <a:pPr marL="0" indent="0">
              <a:buFontTx/>
              <a:buNone/>
            </a:pPr>
            <a:r>
              <a:rPr lang="en-US" altLang="ja-JP" sz="1600" dirty="0" smtClean="0">
                <a:latin typeface="Consolas" pitchFamily="49" charset="0"/>
                <a:cs typeface="Consolas" pitchFamily="49" charset="0"/>
              </a:rPr>
              <a:t>  </a:t>
            </a:r>
            <a:r>
              <a:rPr lang="en-US" altLang="ja-JP" sz="1600" dirty="0" err="1" smtClean="0">
                <a:solidFill>
                  <a:schemeClr val="tx1"/>
                </a:solidFill>
                <a:latin typeface="Consolas" pitchFamily="49" charset="0"/>
                <a:cs typeface="Consolas" pitchFamily="49" charset="0"/>
              </a:rPr>
              <a:t>ProductList</a:t>
            </a:r>
            <a:r>
              <a:rPr lang="en-US" altLang="ja-JP" sz="1600" dirty="0" smtClean="0">
                <a:solidFill>
                  <a:srgbClr val="3121FF"/>
                </a:solidFill>
                <a:latin typeface="Consolas" pitchFamily="49" charset="0"/>
                <a:cs typeface="Consolas" pitchFamily="49" charset="0"/>
              </a:rPr>
              <a:t> products;</a:t>
            </a:r>
          </a:p>
          <a:p>
            <a:pPr marL="0" indent="0">
              <a:buFontTx/>
              <a:buNone/>
            </a:pPr>
            <a:endParaRPr lang="en-US" altLang="ja-JP" sz="1600" dirty="0" smtClean="0">
              <a:solidFill>
                <a:schemeClr val="accent1">
                  <a:lumMod val="50000"/>
                </a:schemeClr>
              </a:solidFill>
              <a:latin typeface="Consolas" pitchFamily="49" charset="0"/>
              <a:cs typeface="Consolas" pitchFamily="49" charset="0"/>
            </a:endParaRPr>
          </a:p>
          <a:p>
            <a:pPr marL="0" indent="0">
              <a:buFontTx/>
              <a:buNone/>
            </a:pPr>
            <a:r>
              <a:rPr lang="en-US" altLang="ja-JP" sz="1600" dirty="0" smtClean="0">
                <a:latin typeface="Consolas" pitchFamily="49" charset="0"/>
                <a:cs typeface="Consolas" pitchFamily="49" charset="0"/>
              </a:rPr>
              <a:t>  </a:t>
            </a:r>
            <a:r>
              <a:rPr lang="en-US" altLang="ja-JP" sz="1600" b="1" dirty="0" smtClean="0">
                <a:solidFill>
                  <a:srgbClr val="CC00FF"/>
                </a:solidFill>
                <a:latin typeface="Consolas" pitchFamily="49" charset="0"/>
                <a:cs typeface="Consolas" pitchFamily="49" charset="0"/>
              </a:rPr>
              <a:t>public static void </a:t>
            </a:r>
            <a:r>
              <a:rPr lang="en-US" altLang="ja-JP" sz="1600" dirty="0" smtClean="0">
                <a:solidFill>
                  <a:schemeClr val="tx1"/>
                </a:solidFill>
                <a:latin typeface="Consolas" pitchFamily="49" charset="0"/>
                <a:cs typeface="Consolas" pitchFamily="49" charset="0"/>
              </a:rPr>
              <a:t>              {</a:t>
            </a:r>
          </a:p>
          <a:p>
            <a:pPr marL="0" indent="0">
              <a:buFontTx/>
              <a:buNone/>
            </a:pPr>
            <a:endParaRPr lang="en-US" altLang="ja-JP" sz="1600" b="1" dirty="0" smtClean="0">
              <a:solidFill>
                <a:srgbClr val="CC00FF"/>
              </a:solidFill>
              <a:latin typeface="Consolas" pitchFamily="49" charset="0"/>
              <a:cs typeface="Consolas" pitchFamily="49" charset="0"/>
            </a:endParaRPr>
          </a:p>
          <a:p>
            <a:pPr marL="0" indent="0">
              <a:buFontTx/>
              <a:buNone/>
            </a:pPr>
            <a:r>
              <a:rPr lang="en-US" altLang="ja-JP" sz="1600" b="1" dirty="0" smtClean="0">
                <a:solidFill>
                  <a:srgbClr val="CC00FF"/>
                </a:solidFill>
                <a:latin typeface="Consolas" pitchFamily="49" charset="0"/>
                <a:cs typeface="Consolas" pitchFamily="49" charset="0"/>
              </a:rPr>
              <a:t>    for</a:t>
            </a:r>
            <a:r>
              <a:rPr lang="en-US" altLang="ja-JP" sz="1600" dirty="0" smtClean="0">
                <a:solidFill>
                  <a:schemeClr val="tx1"/>
                </a:solidFill>
                <a:latin typeface="Consolas" pitchFamily="49" charset="0"/>
                <a:cs typeface="Consolas" pitchFamily="49" charset="0"/>
              </a:rPr>
              <a:t> (Product p : </a:t>
            </a:r>
            <a:r>
              <a:rPr lang="en-US" altLang="ja-JP" sz="1600" dirty="0" smtClean="0">
                <a:solidFill>
                  <a:srgbClr val="3121FF"/>
                </a:solidFill>
                <a:latin typeface="Consolas" pitchFamily="49" charset="0"/>
                <a:cs typeface="Consolas" pitchFamily="49" charset="0"/>
              </a:rPr>
              <a:t>products</a:t>
            </a:r>
            <a:r>
              <a:rPr lang="en-US" altLang="ja-JP" sz="1600" dirty="0" smtClean="0">
                <a:solidFill>
                  <a:schemeClr val="tx1"/>
                </a:solidFill>
                <a:latin typeface="Consolas" pitchFamily="49" charset="0"/>
                <a:cs typeface="Consolas" pitchFamily="49" charset="0"/>
              </a:rPr>
              <a:t>) {</a:t>
            </a:r>
          </a:p>
          <a:p>
            <a:pPr marL="0" indent="0">
              <a:buFontTx/>
              <a:buNone/>
            </a:pPr>
            <a:r>
              <a:rPr lang="en-US" altLang="ja-JP" sz="1600" dirty="0" smtClean="0">
                <a:solidFill>
                  <a:schemeClr val="tx1"/>
                </a:solidFill>
                <a:latin typeface="Consolas" pitchFamily="49" charset="0"/>
                <a:cs typeface="Consolas" pitchFamily="49" charset="0"/>
              </a:rPr>
              <a:t>      </a:t>
            </a:r>
            <a:r>
              <a:rPr lang="en-US" altLang="ja-JP" sz="1600" dirty="0" err="1" smtClean="0">
                <a:solidFill>
                  <a:schemeClr val="tx1"/>
                </a:solidFill>
                <a:latin typeface="Consolas" pitchFamily="49" charset="0"/>
                <a:cs typeface="Consolas" pitchFamily="49" charset="0"/>
              </a:rPr>
              <a:t>p.delete</a:t>
            </a:r>
            <a:r>
              <a:rPr lang="en-US" altLang="ja-JP" sz="1600" dirty="0" smtClean="0">
                <a:solidFill>
                  <a:schemeClr val="tx1"/>
                </a:solidFill>
                <a:latin typeface="Consolas" pitchFamily="49" charset="0"/>
                <a:cs typeface="Consolas" pitchFamily="49" charset="0"/>
              </a:rPr>
              <a:t>();</a:t>
            </a:r>
          </a:p>
          <a:p>
            <a:pPr marL="0" indent="0">
              <a:buFontTx/>
              <a:buNone/>
            </a:pPr>
            <a:r>
              <a:rPr lang="en-US" altLang="ja-JP" sz="1600" dirty="0" smtClean="0">
                <a:solidFill>
                  <a:schemeClr val="tx1"/>
                </a:solidFill>
                <a:latin typeface="Consolas" pitchFamily="49" charset="0"/>
                <a:cs typeface="Consolas" pitchFamily="49" charset="0"/>
              </a:rPr>
              <a:t>    }</a:t>
            </a:r>
          </a:p>
          <a:p>
            <a:pPr marL="0" indent="0">
              <a:buFontTx/>
              <a:buNone/>
            </a:pPr>
            <a:r>
              <a:rPr lang="en-US" altLang="ja-JP" sz="1600" dirty="0" smtClean="0">
                <a:solidFill>
                  <a:schemeClr val="tx1"/>
                </a:solidFill>
                <a:latin typeface="Consolas" pitchFamily="49" charset="0"/>
                <a:cs typeface="Consolas" pitchFamily="49" charset="0"/>
              </a:rPr>
              <a:t>  }</a:t>
            </a:r>
          </a:p>
          <a:p>
            <a:pPr marL="0" indent="0">
              <a:buFontTx/>
              <a:buNone/>
            </a:pPr>
            <a:endParaRPr lang="en-US" altLang="ja-JP" sz="1600" dirty="0" smtClean="0">
              <a:solidFill>
                <a:schemeClr val="accent1">
                  <a:lumMod val="50000"/>
                </a:schemeClr>
              </a:solidFill>
              <a:latin typeface="Consolas" pitchFamily="49" charset="0"/>
              <a:cs typeface="Consolas" pitchFamily="49" charset="0"/>
            </a:endParaRPr>
          </a:p>
          <a:p>
            <a:pPr marL="0" indent="0">
              <a:buFontTx/>
              <a:buNone/>
            </a:pPr>
            <a:endParaRPr lang="en-US" altLang="ja-JP" sz="1600" dirty="0" smtClean="0">
              <a:solidFill>
                <a:schemeClr val="accent1">
                  <a:lumMod val="50000"/>
                </a:schemeClr>
              </a:solidFill>
              <a:latin typeface="Consolas" pitchFamily="49" charset="0"/>
              <a:cs typeface="Consolas" pitchFamily="49" charset="0"/>
            </a:endParaRPr>
          </a:p>
          <a:p>
            <a:pPr marL="0" indent="0">
              <a:buFontTx/>
              <a:buNone/>
            </a:pPr>
            <a:endParaRPr lang="en-US" altLang="ja-JP" sz="1600" dirty="0" smtClean="0">
              <a:solidFill>
                <a:schemeClr val="accent1">
                  <a:lumMod val="50000"/>
                </a:schemeClr>
              </a:solidFill>
              <a:latin typeface="Consolas" pitchFamily="49" charset="0"/>
              <a:cs typeface="Consolas" pitchFamily="49" charset="0"/>
            </a:endParaRPr>
          </a:p>
          <a:p>
            <a:pPr marL="0" indent="0">
              <a:buFontTx/>
              <a:buNone/>
            </a:pPr>
            <a:endParaRPr lang="en-US" altLang="ja-JP" sz="1600" dirty="0" smtClean="0">
              <a:solidFill>
                <a:schemeClr val="accent1">
                  <a:lumMod val="50000"/>
                </a:schemeClr>
              </a:solidFill>
              <a:latin typeface="Consolas" pitchFamily="49" charset="0"/>
              <a:cs typeface="Consolas" pitchFamily="49" charset="0"/>
            </a:endParaRPr>
          </a:p>
          <a:p>
            <a:pPr marL="0" indent="0">
              <a:buFontTx/>
              <a:buNone/>
            </a:pPr>
            <a:endParaRPr lang="en-US" altLang="ja-JP" sz="1600" dirty="0" smtClean="0">
              <a:solidFill>
                <a:schemeClr val="accent1">
                  <a:lumMod val="50000"/>
                </a:schemeClr>
              </a:solidFill>
              <a:latin typeface="Consolas" pitchFamily="49" charset="0"/>
              <a:cs typeface="Consolas" pitchFamily="49" charset="0"/>
            </a:endParaRPr>
          </a:p>
          <a:p>
            <a:pPr marL="0" indent="0">
              <a:buFontTx/>
              <a:buNone/>
            </a:pPr>
            <a:r>
              <a:rPr lang="en-US" altLang="ja-JP" sz="1600" dirty="0" smtClean="0">
                <a:latin typeface="Consolas" pitchFamily="49" charset="0"/>
                <a:cs typeface="Consolas" pitchFamily="49" charset="0"/>
              </a:rPr>
              <a:t>}</a:t>
            </a:r>
          </a:p>
        </p:txBody>
      </p:sp>
      <p:sp>
        <p:nvSpPr>
          <p:cNvPr id="19" name="線吹き出し 1 (枠付き) 18"/>
          <p:cNvSpPr/>
          <p:nvPr/>
        </p:nvSpPr>
        <p:spPr>
          <a:xfrm>
            <a:off x="4866141" y="2997902"/>
            <a:ext cx="1512168" cy="576064"/>
          </a:xfrm>
          <a:prstGeom prst="borderCallout1">
            <a:avLst>
              <a:gd name="adj1" fmla="val 2873"/>
              <a:gd name="adj2" fmla="val 6699"/>
              <a:gd name="adj3" fmla="val 5375"/>
              <a:gd name="adj4" fmla="val 494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完成</a:t>
            </a:r>
            <a:endParaRPr kumimoji="1" lang="ja-JP" altLang="en-US" dirty="0"/>
          </a:p>
        </p:txBody>
      </p:sp>
      <p:sp>
        <p:nvSpPr>
          <p:cNvPr id="4" name="正方形/長方形 3"/>
          <p:cNvSpPr/>
          <p:nvPr/>
        </p:nvSpPr>
        <p:spPr>
          <a:xfrm>
            <a:off x="2843808" y="2420888"/>
            <a:ext cx="1584176"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669429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13"/>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1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1"/>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7"/>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8">
                                            <p:txEl>
                                              <p:pRg st="0" end="0"/>
                                            </p:txEl>
                                          </p:spTgt>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8">
                                            <p:txEl>
                                              <p:pRg st="1" end="1"/>
                                            </p:txEl>
                                          </p:spTgt>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8">
                                            <p:txEl>
                                              <p:pRg st="2" end="2"/>
                                            </p:txEl>
                                          </p:spTgt>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8">
                                            <p:txEl>
                                              <p:pRg st="3" end="3"/>
                                            </p:txEl>
                                          </p:spTgt>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8">
                                            <p:txEl>
                                              <p:pRg st="4" end="4"/>
                                            </p:txEl>
                                          </p:spTgt>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8">
                                            <p:txEl>
                                              <p:pRg st="5" end="5"/>
                                            </p:txEl>
                                          </p:spTgt>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8">
                                            <p:txEl>
                                              <p:pRg st="6" end="6"/>
                                            </p:txEl>
                                          </p:spTgt>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8">
                                            <p:txEl>
                                              <p:pRg st="7" end="7"/>
                                            </p:txEl>
                                          </p:spTgt>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8">
                                            <p:txEl>
                                              <p:pRg st="8" end="8"/>
                                            </p:txEl>
                                          </p:spTgt>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8">
                                            <p:txEl>
                                              <p:pRg st="9" end="9"/>
                                            </p:txEl>
                                          </p:spTgt>
                                        </p:tgtEl>
                                        <p:attrNameLst>
                                          <p:attrName>style.visibility</p:attrName>
                                        </p:attrNameLst>
                                      </p:cBhvr>
                                      <p:to>
                                        <p:strVal val="hidden"/>
                                      </p:to>
                                    </p:set>
                                  </p:childTnLst>
                                </p:cTn>
                              </p:par>
                              <p:par>
                                <p:cTn id="65" presetID="1" presetClass="exit" presetSubtype="0" fill="hold" grpId="0" nodeType="withEffect">
                                  <p:stCondLst>
                                    <p:cond delay="0"/>
                                  </p:stCondLst>
                                  <p:childTnLst>
                                    <p:set>
                                      <p:cBhvr>
                                        <p:cTn id="66" dur="1" fill="hold">
                                          <p:stCondLst>
                                            <p:cond delay="0"/>
                                          </p:stCondLst>
                                        </p:cTn>
                                        <p:tgtEl>
                                          <p:spTgt spid="8">
                                            <p:txEl>
                                              <p:pRg st="10" end="10"/>
                                            </p:txEl>
                                          </p:spTgt>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8">
                                            <p:txEl>
                                              <p:pRg st="11" end="11"/>
                                            </p:txEl>
                                          </p:spTgt>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8">
                                            <p:txEl>
                                              <p:pRg st="12" end="12"/>
                                            </p:txEl>
                                          </p:spTgt>
                                        </p:tgtEl>
                                        <p:attrNameLst>
                                          <p:attrName>style.visibility</p:attrName>
                                        </p:attrNameLst>
                                      </p:cBhvr>
                                      <p:to>
                                        <p:strVal val="hidden"/>
                                      </p:to>
                                    </p:set>
                                  </p:childTnLst>
                                </p:cTn>
                              </p:par>
                              <p:par>
                                <p:cTn id="71" presetID="1" presetClass="exit" presetSubtype="0" fill="hold" grpId="0" nodeType="withEffect">
                                  <p:stCondLst>
                                    <p:cond delay="0"/>
                                  </p:stCondLst>
                                  <p:childTnLst>
                                    <p:set>
                                      <p:cBhvr>
                                        <p:cTn id="72" dur="1" fill="hold">
                                          <p:stCondLst>
                                            <p:cond delay="0"/>
                                          </p:stCondLst>
                                        </p:cTn>
                                        <p:tgtEl>
                                          <p:spTgt spid="8">
                                            <p:txEl>
                                              <p:pRg st="13" end="13"/>
                                            </p:txEl>
                                          </p:spTgt>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8">
                                            <p:txEl>
                                              <p:pRg st="14" end="14"/>
                                            </p:txEl>
                                          </p:spTgt>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8">
                                            <p:bg/>
                                          </p:spTgt>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3"/>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11" grpId="0" animBg="1"/>
      <p:bldP spid="11" grpId="1" animBg="1"/>
      <p:bldP spid="10" grpId="0" animBg="1"/>
      <p:bldP spid="10" grpId="1" animBg="1"/>
      <p:bldP spid="12" grpId="0" animBg="1"/>
      <p:bldP spid="12" grpId="1" animBg="1"/>
      <p:bldP spid="16" grpId="0" animBg="1"/>
      <p:bldP spid="16" grpId="1" animBg="1"/>
      <p:bldP spid="13" grpId="0" animBg="1"/>
      <p:bldP spid="13" grpId="1" animBg="1"/>
      <p:bldP spid="9" grpId="0" animBg="1"/>
      <p:bldP spid="9" grpId="1" animBg="1"/>
      <p:bldP spid="7" grpId="0" animBg="1"/>
      <p:bldP spid="7" grpId="1" animBg="1"/>
      <p:bldP spid="17" grpId="0" animBg="1"/>
      <p:bldP spid="19"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課題に用いたソースコード</a:t>
            </a:r>
            <a:endParaRPr kumimoji="1" lang="ja-JP" altLang="en-US" dirty="0"/>
          </a:p>
        </p:txBody>
      </p:sp>
      <p:sp>
        <p:nvSpPr>
          <p:cNvPr id="3" name="コンテンツ プレースホルダー 2"/>
          <p:cNvSpPr>
            <a:spLocks noGrp="1"/>
          </p:cNvSpPr>
          <p:nvPr>
            <p:ph idx="1"/>
          </p:nvPr>
        </p:nvSpPr>
        <p:spPr>
          <a:xfrm>
            <a:off x="395536" y="1600200"/>
            <a:ext cx="8424936" cy="4709120"/>
          </a:xfrm>
        </p:spPr>
        <p:txBody>
          <a:bodyPr/>
          <a:lstStyle/>
          <a:p>
            <a:r>
              <a:rPr kumimoji="1" lang="ja-JP" altLang="en-US" dirty="0" smtClean="0"/>
              <a:t>辞書を作成するために使用したコードとは別</a:t>
            </a:r>
            <a:endParaRPr kumimoji="1" lang="en-US" altLang="ja-JP" dirty="0" smtClean="0"/>
          </a:p>
          <a:p>
            <a:r>
              <a:rPr lang="ja-JP" altLang="en-US" dirty="0" smtClean="0"/>
              <a:t>課題の内容が偏らないように，</a:t>
            </a:r>
            <a:r>
              <a:rPr lang="en-US" altLang="ja-JP" dirty="0" smtClean="0"/>
              <a:t>4</a:t>
            </a:r>
            <a:r>
              <a:rPr lang="ja-JP" altLang="en-US" dirty="0"/>
              <a:t>種類</a:t>
            </a:r>
            <a:r>
              <a:rPr lang="ja-JP" altLang="en-US" dirty="0" smtClean="0"/>
              <a:t>の異なるアプリケーションドメインのソースコードから</a:t>
            </a:r>
            <a:r>
              <a:rPr lang="ja-JP" altLang="en-US" dirty="0"/>
              <a:t>課題</a:t>
            </a:r>
            <a:r>
              <a:rPr lang="ja-JP" altLang="en-US" dirty="0" smtClean="0"/>
              <a:t>を作成</a:t>
            </a:r>
            <a:endParaRPr lang="en-US" altLang="ja-JP" dirty="0" smtClean="0"/>
          </a:p>
          <a:p>
            <a:pPr lvl="1"/>
            <a:r>
              <a:rPr lang="ja-JP" altLang="en-US" dirty="0" smtClean="0"/>
              <a:t>全</a:t>
            </a:r>
            <a:r>
              <a:rPr lang="en-US" altLang="ja-JP" dirty="0" smtClean="0"/>
              <a:t>44</a:t>
            </a:r>
            <a:r>
              <a:rPr lang="ja-JP" altLang="en-US" dirty="0" smtClean="0"/>
              <a:t>問</a:t>
            </a:r>
            <a:endParaRPr lang="en-US" altLang="ja-JP" dirty="0" smtClean="0"/>
          </a:p>
          <a:p>
            <a:pPr lvl="1"/>
            <a:r>
              <a:rPr lang="ja-JP" altLang="en-US" dirty="0"/>
              <a:t>動詞</a:t>
            </a:r>
            <a:r>
              <a:rPr lang="ja-JP" altLang="en-US" dirty="0" smtClean="0"/>
              <a:t>の</a:t>
            </a:r>
            <a:r>
              <a:rPr lang="ja-JP" altLang="en-US" dirty="0"/>
              <a:t>種類</a:t>
            </a:r>
            <a:r>
              <a:rPr lang="ja-JP" altLang="en-US" dirty="0" smtClean="0"/>
              <a:t>は</a:t>
            </a:r>
            <a:r>
              <a:rPr lang="en-US" altLang="ja-JP" dirty="0" smtClean="0"/>
              <a:t>31</a:t>
            </a:r>
            <a:r>
              <a:rPr lang="ja-JP" altLang="en-US" dirty="0" smtClean="0"/>
              <a:t>個</a:t>
            </a:r>
            <a:endParaRPr lang="en-US" altLang="ja-JP" dirty="0" smtClean="0"/>
          </a:p>
          <a:p>
            <a:pPr lvl="1"/>
            <a:r>
              <a:rPr lang="en-US" altLang="ja-JP" dirty="0" smtClean="0"/>
              <a:t>Getter, Setter </a:t>
            </a:r>
            <a:r>
              <a:rPr lang="ja-JP" altLang="en-US" dirty="0" smtClean="0"/>
              <a:t>は不使用</a:t>
            </a:r>
            <a:endParaRPr lang="en-US" altLang="ja-JP" dirty="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15</a:t>
            </a:fld>
            <a:endParaRPr kumimoji="1" lang="ja-JP" altLang="en-US"/>
          </a:p>
        </p:txBody>
      </p:sp>
    </p:spTree>
    <p:extLst>
      <p:ext uri="{BB962C8B-B14F-4D97-AF65-F5344CB8AC3E}">
        <p14:creationId xmlns:p14="http://schemas.microsoft.com/office/powerpoint/2010/main" val="3139164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被験者と</a:t>
            </a:r>
            <a:r>
              <a:rPr lang="ja-JP" altLang="en-US" dirty="0"/>
              <a:t>課題</a:t>
            </a:r>
            <a:r>
              <a:rPr kumimoji="1" lang="ja-JP" altLang="en-US" dirty="0" smtClean="0"/>
              <a:t>の割り当て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被験者</a:t>
            </a:r>
            <a:endParaRPr kumimoji="1" lang="en-US" altLang="ja-JP" dirty="0" smtClean="0"/>
          </a:p>
          <a:p>
            <a:pPr lvl="1"/>
            <a:r>
              <a:rPr kumimoji="1" lang="ja-JP" altLang="en-US" dirty="0" smtClean="0"/>
              <a:t>井上研究室の学生</a:t>
            </a:r>
            <a:r>
              <a:rPr kumimoji="1" lang="en-US" altLang="ja-JP" dirty="0" smtClean="0"/>
              <a:t>8</a:t>
            </a:r>
            <a:r>
              <a:rPr kumimoji="1" lang="ja-JP" altLang="en-US" dirty="0" smtClean="0"/>
              <a:t>人</a:t>
            </a:r>
            <a:endParaRPr kumimoji="1" lang="en-US" altLang="ja-JP" dirty="0" smtClean="0"/>
          </a:p>
          <a:p>
            <a:r>
              <a:rPr lang="ja-JP" altLang="en-US" dirty="0" smtClean="0"/>
              <a:t>課題の割り当て</a:t>
            </a:r>
            <a:endParaRPr lang="en-US" altLang="ja-JP" dirty="0" smtClean="0"/>
          </a:p>
          <a:p>
            <a:pPr lvl="1"/>
            <a:r>
              <a:rPr kumimoji="1" lang="ja-JP" altLang="en-US" dirty="0" smtClean="0"/>
              <a:t>課題を</a:t>
            </a:r>
            <a:r>
              <a:rPr kumimoji="1" lang="ja-JP" altLang="en-US" dirty="0"/>
              <a:t>ランダムに</a:t>
            </a:r>
            <a:r>
              <a:rPr kumimoji="1" lang="ja-JP" altLang="en-US" dirty="0" smtClean="0"/>
              <a:t>割り当てた</a:t>
            </a:r>
            <a:endParaRPr kumimoji="1" lang="en-US" altLang="ja-JP" dirty="0" smtClean="0"/>
          </a:p>
          <a:p>
            <a:pPr lvl="2"/>
            <a:r>
              <a:rPr lang="ja-JP" altLang="en-US" dirty="0" smtClean="0"/>
              <a:t>各課題をツールありで</a:t>
            </a:r>
            <a:r>
              <a:rPr lang="en-US" altLang="ja-JP" dirty="0" smtClean="0"/>
              <a:t>2</a:t>
            </a:r>
            <a:r>
              <a:rPr lang="ja-JP" altLang="en-US" dirty="0" smtClean="0"/>
              <a:t>人，ツールなしで</a:t>
            </a:r>
            <a:r>
              <a:rPr lang="en-US" altLang="ja-JP" dirty="0" smtClean="0"/>
              <a:t>2</a:t>
            </a:r>
            <a:r>
              <a:rPr lang="ja-JP" altLang="en-US" dirty="0" smtClean="0"/>
              <a:t>人</a:t>
            </a:r>
            <a:endParaRPr lang="en-US" altLang="ja-JP" dirty="0" smtClean="0"/>
          </a:p>
          <a:p>
            <a:pPr lvl="2"/>
            <a:r>
              <a:rPr kumimoji="1" lang="ja-JP" altLang="en-US" dirty="0" smtClean="0"/>
              <a:t>各被験者にツールありで</a:t>
            </a:r>
            <a:r>
              <a:rPr kumimoji="1" lang="en-US" altLang="ja-JP" dirty="0" smtClean="0"/>
              <a:t>11</a:t>
            </a:r>
            <a:r>
              <a:rPr kumimoji="1" lang="ja-JP" altLang="en-US" dirty="0" smtClean="0"/>
              <a:t>問，ツールなしで</a:t>
            </a:r>
            <a:r>
              <a:rPr kumimoji="1" lang="en-US" altLang="ja-JP" dirty="0" smtClean="0"/>
              <a:t>11</a:t>
            </a:r>
            <a:r>
              <a:rPr kumimoji="1" lang="ja-JP" altLang="en-US" dirty="0" smtClean="0"/>
              <a:t>問</a:t>
            </a:r>
            <a:endParaRPr kumimoji="1" lang="en-US" altLang="ja-JP" dirty="0" smtClean="0"/>
          </a:p>
          <a:p>
            <a:pPr lvl="1"/>
            <a:r>
              <a:rPr lang="ja-JP" altLang="en-US" dirty="0"/>
              <a:t>半分</a:t>
            </a:r>
            <a:r>
              <a:rPr lang="ja-JP" altLang="en-US" dirty="0" smtClean="0"/>
              <a:t>の</a:t>
            </a:r>
            <a:r>
              <a:rPr lang="ja-JP" altLang="en-US" dirty="0"/>
              <a:t>被験者</a:t>
            </a:r>
            <a:r>
              <a:rPr lang="ja-JP" altLang="en-US" dirty="0" smtClean="0"/>
              <a:t>は</a:t>
            </a:r>
            <a:r>
              <a:rPr lang="ja-JP" altLang="en-US" dirty="0"/>
              <a:t>ツール</a:t>
            </a:r>
            <a:r>
              <a:rPr lang="ja-JP" altLang="en-US" dirty="0" smtClean="0"/>
              <a:t>あり</a:t>
            </a:r>
            <a:r>
              <a:rPr lang="en-US" altLang="ja-JP" dirty="0" smtClean="0"/>
              <a:t>11</a:t>
            </a:r>
            <a:r>
              <a:rPr lang="ja-JP" altLang="en-US" dirty="0" smtClean="0"/>
              <a:t>問を先に解答</a:t>
            </a:r>
            <a:r>
              <a:rPr lang="ja-JP" altLang="en-US" dirty="0"/>
              <a:t>，</a:t>
            </a:r>
            <a:r>
              <a:rPr lang="ja-JP" altLang="en-US" dirty="0" smtClean="0"/>
              <a:t>残りの被験者はツールなし</a:t>
            </a:r>
            <a:r>
              <a:rPr lang="en-US" altLang="ja-JP" dirty="0" smtClean="0"/>
              <a:t>11</a:t>
            </a:r>
            <a:r>
              <a:rPr lang="ja-JP" altLang="en-US" dirty="0" smtClean="0"/>
              <a:t>問を先に解答</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16</a:t>
            </a:fld>
            <a:endParaRPr kumimoji="1" lang="ja-JP" altLang="en-US"/>
          </a:p>
        </p:txBody>
      </p:sp>
    </p:spTree>
    <p:extLst>
      <p:ext uri="{BB962C8B-B14F-4D97-AF65-F5344CB8AC3E}">
        <p14:creationId xmlns:p14="http://schemas.microsoft.com/office/powerpoint/2010/main" val="3127345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正解基準</a:t>
            </a:r>
            <a:endParaRPr kumimoji="1" lang="ja-JP" altLang="en-US" dirty="0"/>
          </a:p>
        </p:txBody>
      </p:sp>
      <p:sp>
        <p:nvSpPr>
          <p:cNvPr id="3" name="コンテンツ プレースホルダー 2"/>
          <p:cNvSpPr>
            <a:spLocks noGrp="1"/>
          </p:cNvSpPr>
          <p:nvPr>
            <p:ph idx="1"/>
          </p:nvPr>
        </p:nvSpPr>
        <p:spPr>
          <a:xfrm>
            <a:off x="457200" y="1600200"/>
            <a:ext cx="8229600" cy="4637112"/>
          </a:xfrm>
        </p:spPr>
        <p:txBody>
          <a:bodyPr/>
          <a:lstStyle/>
          <a:p>
            <a:r>
              <a:rPr lang="ja-JP" altLang="en-US" sz="3600" dirty="0" smtClean="0"/>
              <a:t>正解基準を</a:t>
            </a:r>
            <a:r>
              <a:rPr lang="en-US" altLang="ja-JP" sz="3600" dirty="0" smtClean="0"/>
              <a:t>2</a:t>
            </a:r>
            <a:r>
              <a:rPr lang="ja-JP" altLang="en-US" sz="3600" dirty="0" smtClean="0"/>
              <a:t>通り用意</a:t>
            </a:r>
            <a:endParaRPr lang="en-US" altLang="ja-JP" sz="3600" dirty="0" smtClean="0"/>
          </a:p>
          <a:p>
            <a:pPr lvl="1"/>
            <a:r>
              <a:rPr lang="ja-JP" altLang="en-US" sz="3200" dirty="0" smtClean="0"/>
              <a:t>メソッド名全体が一致</a:t>
            </a:r>
            <a:endParaRPr lang="en-US" altLang="ja-JP" sz="3200" dirty="0" smtClean="0"/>
          </a:p>
          <a:p>
            <a:pPr lvl="1"/>
            <a:r>
              <a:rPr lang="ja-JP" altLang="en-US" sz="3200" dirty="0" smtClean="0"/>
              <a:t>メソッド名のうち動詞が一致</a:t>
            </a:r>
            <a:endParaRPr lang="en-US" altLang="ja-JP" sz="3200" dirty="0" smtClean="0"/>
          </a:p>
          <a:p>
            <a:pPr lvl="2"/>
            <a:r>
              <a:rPr lang="ja-JP" altLang="en-US" sz="2800" dirty="0" smtClean="0"/>
              <a:t>処理内容を表す動詞部分が重要</a:t>
            </a:r>
            <a:r>
              <a:rPr lang="ja-JP" altLang="en-US" sz="2800" dirty="0"/>
              <a:t>な</a:t>
            </a:r>
            <a:r>
              <a:rPr lang="ja-JP" altLang="en-US" sz="2800" dirty="0" smtClean="0"/>
              <a:t>ため</a:t>
            </a:r>
            <a:endParaRPr lang="en-US" altLang="ja-JP" sz="2800" dirty="0" smtClean="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17</a:t>
            </a:fld>
            <a:endParaRPr kumimoji="1" lang="ja-JP" altLang="en-US"/>
          </a:p>
        </p:txBody>
      </p:sp>
    </p:spTree>
    <p:extLst>
      <p:ext uri="{BB962C8B-B14F-4D97-AF65-F5344CB8AC3E}">
        <p14:creationId xmlns:p14="http://schemas.microsoft.com/office/powerpoint/2010/main" val="954569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3308268976"/>
              </p:ext>
            </p:extLst>
          </p:nvPr>
        </p:nvGraphicFramePr>
        <p:xfrm>
          <a:off x="924132" y="2132856"/>
          <a:ext cx="3106688" cy="1584960"/>
        </p:xfrm>
        <a:graphic>
          <a:graphicData uri="http://schemas.openxmlformats.org/drawingml/2006/table">
            <a:tbl>
              <a:tblPr firstRow="1" firstCol="1" lastRow="1" bandRow="1">
                <a:tableStyleId>{2A488322-F2BA-4B5B-9748-0D474271808F}</a:tableStyleId>
              </a:tblPr>
              <a:tblGrid>
                <a:gridCol w="1378496"/>
                <a:gridCol w="720080"/>
                <a:gridCol w="1008112"/>
              </a:tblGrid>
              <a:tr h="0">
                <a:tc>
                  <a:txBody>
                    <a:bodyPr/>
                    <a:lstStyle/>
                    <a:p>
                      <a:pPr algn="ctr"/>
                      <a:endParaRPr kumimoji="1" lang="ja-JP" altLang="en-US" sz="2000" b="1" dirty="0"/>
                    </a:p>
                  </a:txBody>
                  <a:tcPr/>
                </a:tc>
                <a:tc>
                  <a:txBody>
                    <a:bodyPr/>
                    <a:lstStyle/>
                    <a:p>
                      <a:pPr algn="ctr"/>
                      <a:r>
                        <a:rPr kumimoji="1" lang="ja-JP" altLang="en-US" sz="2000" dirty="0" smtClean="0"/>
                        <a:t>正解</a:t>
                      </a:r>
                      <a:endParaRPr kumimoji="1" lang="ja-JP" altLang="en-US" sz="2000" dirty="0"/>
                    </a:p>
                  </a:txBody>
                  <a:tcPr/>
                </a:tc>
                <a:tc>
                  <a:txBody>
                    <a:bodyPr/>
                    <a:lstStyle/>
                    <a:p>
                      <a:pPr algn="ctr"/>
                      <a:r>
                        <a:rPr kumimoji="1" lang="ja-JP" altLang="en-US" sz="2000" dirty="0" smtClean="0"/>
                        <a:t>不正解</a:t>
                      </a:r>
                      <a:endParaRPr kumimoji="1" lang="ja-JP" altLang="en-US" sz="2000" dirty="0"/>
                    </a:p>
                  </a:txBody>
                  <a:tcPr/>
                </a:tc>
              </a:tr>
              <a:tr h="0">
                <a:tc>
                  <a:txBody>
                    <a:bodyPr/>
                    <a:lstStyle/>
                    <a:p>
                      <a:pPr algn="ctr"/>
                      <a:r>
                        <a:rPr kumimoji="1" lang="ja-JP" altLang="en-US" sz="2000" dirty="0" smtClean="0"/>
                        <a:t>ツールあり</a:t>
                      </a:r>
                      <a:endParaRPr kumimoji="1" lang="ja-JP" altLang="en-US" sz="2000" b="1" dirty="0"/>
                    </a:p>
                  </a:txBody>
                  <a:tcPr/>
                </a:tc>
                <a:tc>
                  <a:txBody>
                    <a:bodyPr/>
                    <a:lstStyle/>
                    <a:p>
                      <a:pPr algn="ctr"/>
                      <a:r>
                        <a:rPr kumimoji="1" lang="en-US" altLang="ja-JP" sz="2000" dirty="0" smtClean="0">
                          <a:solidFill>
                            <a:srgbClr val="FF0000"/>
                          </a:solidFill>
                        </a:rPr>
                        <a:t>2</a:t>
                      </a:r>
                      <a:endParaRPr kumimoji="1" lang="ja-JP" altLang="en-US" sz="2000" dirty="0">
                        <a:solidFill>
                          <a:srgbClr val="FF0000"/>
                        </a:solidFill>
                      </a:endParaRPr>
                    </a:p>
                  </a:txBody>
                  <a:tcPr/>
                </a:tc>
                <a:tc>
                  <a:txBody>
                    <a:bodyPr/>
                    <a:lstStyle/>
                    <a:p>
                      <a:pPr algn="ctr"/>
                      <a:r>
                        <a:rPr kumimoji="1" lang="en-US" altLang="ja-JP" sz="2000" dirty="0" smtClean="0"/>
                        <a:t>86</a:t>
                      </a:r>
                      <a:endParaRPr kumimoji="1" lang="ja-JP" altLang="en-US" sz="2000" dirty="0"/>
                    </a:p>
                  </a:txBody>
                  <a:tcPr/>
                </a:tc>
              </a:tr>
              <a:tr h="0">
                <a:tc>
                  <a:txBody>
                    <a:bodyPr/>
                    <a:lstStyle/>
                    <a:p>
                      <a:pPr algn="ctr"/>
                      <a:r>
                        <a:rPr kumimoji="1" lang="ja-JP" altLang="en-US" sz="2000" dirty="0" smtClean="0"/>
                        <a:t>ツールなし</a:t>
                      </a:r>
                      <a:endParaRPr kumimoji="1" lang="ja-JP" altLang="en-US" sz="2000" b="1" dirty="0"/>
                    </a:p>
                  </a:txBody>
                  <a:tcPr/>
                </a:tc>
                <a:tc>
                  <a:txBody>
                    <a:bodyPr/>
                    <a:lstStyle/>
                    <a:p>
                      <a:pPr algn="ctr"/>
                      <a:r>
                        <a:rPr kumimoji="1" lang="en-US" altLang="ja-JP" sz="2000" dirty="0" smtClean="0">
                          <a:solidFill>
                            <a:srgbClr val="FF0000"/>
                          </a:solidFill>
                        </a:rPr>
                        <a:t>1</a:t>
                      </a:r>
                      <a:endParaRPr kumimoji="1" lang="ja-JP" altLang="en-US" sz="2000" dirty="0">
                        <a:solidFill>
                          <a:srgbClr val="FF0000"/>
                        </a:solidFill>
                      </a:endParaRPr>
                    </a:p>
                  </a:txBody>
                  <a:tcPr/>
                </a:tc>
                <a:tc>
                  <a:txBody>
                    <a:bodyPr/>
                    <a:lstStyle/>
                    <a:p>
                      <a:pPr algn="ctr"/>
                      <a:r>
                        <a:rPr kumimoji="1" lang="en-US" altLang="ja-JP" sz="2000" dirty="0" smtClean="0"/>
                        <a:t>87</a:t>
                      </a:r>
                      <a:endParaRPr kumimoji="1" lang="ja-JP" altLang="en-US" sz="2000" dirty="0"/>
                    </a:p>
                  </a:txBody>
                  <a:tcPr/>
                </a:tc>
              </a:tr>
              <a:tr h="0">
                <a:tc>
                  <a:txBody>
                    <a:bodyPr/>
                    <a:lstStyle/>
                    <a:p>
                      <a:pPr algn="ctr"/>
                      <a:r>
                        <a:rPr kumimoji="1" lang="ja-JP" altLang="en-US" sz="2000" smtClean="0"/>
                        <a:t>合計</a:t>
                      </a:r>
                      <a:endParaRPr kumimoji="1" lang="ja-JP" altLang="en-US" sz="2000" b="1" dirty="0"/>
                    </a:p>
                  </a:txBody>
                  <a:tcPr/>
                </a:tc>
                <a:tc>
                  <a:txBody>
                    <a:bodyPr/>
                    <a:lstStyle/>
                    <a:p>
                      <a:pPr algn="ctr"/>
                      <a:r>
                        <a:rPr kumimoji="1" lang="en-US" altLang="ja-JP" sz="2000" smtClean="0"/>
                        <a:t>3</a:t>
                      </a:r>
                      <a:endParaRPr kumimoji="1" lang="ja-JP" altLang="en-US" sz="2000" dirty="0"/>
                    </a:p>
                  </a:txBody>
                  <a:tcPr/>
                </a:tc>
                <a:tc>
                  <a:txBody>
                    <a:bodyPr/>
                    <a:lstStyle/>
                    <a:p>
                      <a:pPr algn="ctr"/>
                      <a:r>
                        <a:rPr kumimoji="1" lang="en-US" altLang="ja-JP" sz="2000" dirty="0" smtClean="0"/>
                        <a:t>173</a:t>
                      </a:r>
                      <a:endParaRPr kumimoji="1" lang="ja-JP" altLang="en-US" sz="2000" dirty="0"/>
                    </a:p>
                  </a:txBody>
                  <a:tcPr/>
                </a:tc>
              </a:tr>
            </a:tbl>
          </a:graphicData>
        </a:graphic>
      </p:graphicFrame>
      <p:sp>
        <p:nvSpPr>
          <p:cNvPr id="5" name="コンテンツ プレースホルダー 4"/>
          <p:cNvSpPr>
            <a:spLocks noGrp="1"/>
          </p:cNvSpPr>
          <p:nvPr>
            <p:ph sz="half" idx="2"/>
          </p:nvPr>
        </p:nvSpPr>
        <p:spPr>
          <a:xfrm>
            <a:off x="467544" y="3932325"/>
            <a:ext cx="8219256" cy="2376995"/>
          </a:xfrm>
        </p:spPr>
        <p:txBody>
          <a:bodyPr/>
          <a:lstStyle/>
          <a:p>
            <a:r>
              <a:rPr kumimoji="1" lang="ja-JP" altLang="en-US" dirty="0" smtClean="0"/>
              <a:t>ツールありの方がツールなしより正解数が</a:t>
            </a:r>
            <a:r>
              <a:rPr lang="ja-JP" altLang="en-US" dirty="0"/>
              <a:t>多い</a:t>
            </a:r>
            <a:endParaRPr kumimoji="1" lang="en-US" altLang="ja-JP" dirty="0" smtClean="0"/>
          </a:p>
          <a:p>
            <a:r>
              <a:rPr lang="ja-JP" altLang="en-US" dirty="0" smtClean="0"/>
              <a:t>フィッシャーの正確確率検定</a:t>
            </a:r>
            <a:endParaRPr lang="en-US" altLang="ja-JP" dirty="0" smtClean="0"/>
          </a:p>
          <a:p>
            <a:pPr lvl="1"/>
            <a:r>
              <a:rPr lang="ja-JP" altLang="en-US" dirty="0" smtClean="0"/>
              <a:t>片側検定の結果</a:t>
            </a:r>
            <a:endParaRPr lang="en-US" altLang="ja-JP" dirty="0" smtClean="0"/>
          </a:p>
          <a:p>
            <a:pPr lvl="2"/>
            <a:r>
              <a:rPr lang="ja-JP" altLang="en-US" dirty="0"/>
              <a:t>完全一致</a:t>
            </a:r>
            <a:r>
              <a:rPr lang="en-US" altLang="ja-JP" dirty="0"/>
              <a:t>:  p</a:t>
            </a:r>
            <a:r>
              <a:rPr lang="ja-JP" altLang="en-US" dirty="0"/>
              <a:t>値 </a:t>
            </a:r>
            <a:r>
              <a:rPr lang="en-US" altLang="ja-JP" dirty="0"/>
              <a:t>= </a:t>
            </a:r>
            <a:r>
              <a:rPr lang="en-US" altLang="ja-JP" dirty="0" smtClean="0"/>
              <a:t>0.500  /  </a:t>
            </a:r>
            <a:r>
              <a:rPr lang="ja-JP" altLang="en-US" dirty="0" smtClean="0"/>
              <a:t>動詞</a:t>
            </a:r>
            <a:r>
              <a:rPr lang="ja-JP" altLang="en-US" dirty="0"/>
              <a:t>の</a:t>
            </a:r>
            <a:r>
              <a:rPr lang="ja-JP" altLang="en-US" dirty="0" smtClean="0"/>
              <a:t>一致</a:t>
            </a:r>
            <a:r>
              <a:rPr lang="en-US" altLang="ja-JP" dirty="0" smtClean="0"/>
              <a:t>:  </a:t>
            </a:r>
            <a:r>
              <a:rPr lang="en-US" altLang="ja-JP" dirty="0"/>
              <a:t>p</a:t>
            </a:r>
            <a:r>
              <a:rPr lang="ja-JP" altLang="en-US" dirty="0"/>
              <a:t>値 </a:t>
            </a:r>
            <a:r>
              <a:rPr lang="en-US" altLang="ja-JP" dirty="0"/>
              <a:t>= 0.097</a:t>
            </a:r>
          </a:p>
          <a:p>
            <a:pPr lvl="1"/>
            <a:r>
              <a:rPr lang="ja-JP" altLang="en-US" dirty="0"/>
              <a:t>有意水準</a:t>
            </a:r>
            <a:r>
              <a:rPr lang="en-US" altLang="ja-JP" dirty="0" smtClean="0"/>
              <a:t>0.05</a:t>
            </a:r>
            <a:r>
              <a:rPr lang="ja-JP" altLang="en-US" dirty="0" smtClean="0"/>
              <a:t>で有意</a:t>
            </a:r>
            <a:r>
              <a:rPr lang="ja-JP" altLang="en-US" dirty="0"/>
              <a:t>な</a:t>
            </a:r>
            <a:r>
              <a:rPr lang="ja-JP" altLang="en-US" dirty="0" smtClean="0"/>
              <a:t>差はなかった</a:t>
            </a:r>
            <a:endParaRPr kumimoji="1" lang="ja-JP" altLang="en-US" dirty="0"/>
          </a:p>
        </p:txBody>
      </p:sp>
      <p:sp>
        <p:nvSpPr>
          <p:cNvPr id="3" name="スライド番号プレースホルダー 2"/>
          <p:cNvSpPr>
            <a:spLocks noGrp="1"/>
          </p:cNvSpPr>
          <p:nvPr>
            <p:ph type="sldNum" sz="quarter" idx="12"/>
          </p:nvPr>
        </p:nvSpPr>
        <p:spPr/>
        <p:txBody>
          <a:bodyPr/>
          <a:lstStyle/>
          <a:p>
            <a:fld id="{D8657F4F-EEBE-40D0-AA0E-86B01611ED6E}" type="slidenum">
              <a:rPr kumimoji="1" lang="ja-JP" altLang="en-US" smtClean="0"/>
              <a:t>18</a:t>
            </a:fld>
            <a:endParaRPr kumimoji="1" lang="ja-JP" altLang="en-US"/>
          </a:p>
        </p:txBody>
      </p:sp>
      <p:graphicFrame>
        <p:nvGraphicFramePr>
          <p:cNvPr id="8" name="コンテンツ プレースホルダー 5"/>
          <p:cNvGraphicFramePr>
            <a:graphicFrameLocks/>
          </p:cNvGraphicFramePr>
          <p:nvPr>
            <p:extLst>
              <p:ext uri="{D42A27DB-BD31-4B8C-83A1-F6EECF244321}">
                <p14:modId xmlns:p14="http://schemas.microsoft.com/office/powerpoint/2010/main" val="4282433626"/>
              </p:ext>
            </p:extLst>
          </p:nvPr>
        </p:nvGraphicFramePr>
        <p:xfrm>
          <a:off x="5121595" y="2132856"/>
          <a:ext cx="3106688" cy="1584960"/>
        </p:xfrm>
        <a:graphic>
          <a:graphicData uri="http://schemas.openxmlformats.org/drawingml/2006/table">
            <a:tbl>
              <a:tblPr firstRow="1" firstCol="1" lastRow="1" bandRow="1">
                <a:tableStyleId>{2A488322-F2BA-4B5B-9748-0D474271808F}</a:tableStyleId>
              </a:tblPr>
              <a:tblGrid>
                <a:gridCol w="1378496"/>
                <a:gridCol w="720080"/>
                <a:gridCol w="1008112"/>
              </a:tblGrid>
              <a:tr h="0">
                <a:tc>
                  <a:txBody>
                    <a:bodyPr/>
                    <a:lstStyle/>
                    <a:p>
                      <a:pPr algn="ctr"/>
                      <a:endParaRPr kumimoji="1" lang="ja-JP" altLang="en-US" sz="2000" b="1" dirty="0"/>
                    </a:p>
                  </a:txBody>
                  <a:tcPr/>
                </a:tc>
                <a:tc>
                  <a:txBody>
                    <a:bodyPr/>
                    <a:lstStyle/>
                    <a:p>
                      <a:pPr algn="ctr"/>
                      <a:r>
                        <a:rPr kumimoji="1" lang="ja-JP" altLang="en-US" sz="2000" dirty="0" smtClean="0"/>
                        <a:t>正解</a:t>
                      </a:r>
                      <a:endParaRPr kumimoji="1" lang="ja-JP" altLang="en-US" sz="2000" dirty="0"/>
                    </a:p>
                  </a:txBody>
                  <a:tcPr/>
                </a:tc>
                <a:tc>
                  <a:txBody>
                    <a:bodyPr/>
                    <a:lstStyle/>
                    <a:p>
                      <a:pPr algn="ctr"/>
                      <a:r>
                        <a:rPr kumimoji="1" lang="ja-JP" altLang="en-US" sz="2000" dirty="0" smtClean="0"/>
                        <a:t>不正解</a:t>
                      </a:r>
                      <a:endParaRPr kumimoji="1" lang="ja-JP" altLang="en-US" sz="2000" dirty="0"/>
                    </a:p>
                  </a:txBody>
                  <a:tcPr/>
                </a:tc>
              </a:tr>
              <a:tr h="0">
                <a:tc>
                  <a:txBody>
                    <a:bodyPr/>
                    <a:lstStyle/>
                    <a:p>
                      <a:pPr algn="ctr"/>
                      <a:r>
                        <a:rPr kumimoji="1" lang="ja-JP" altLang="en-US" sz="2000" dirty="0" smtClean="0"/>
                        <a:t>ツールあり</a:t>
                      </a:r>
                      <a:endParaRPr kumimoji="1" lang="ja-JP" altLang="en-US" sz="2000" b="1" dirty="0"/>
                    </a:p>
                  </a:txBody>
                  <a:tcPr/>
                </a:tc>
                <a:tc>
                  <a:txBody>
                    <a:bodyPr/>
                    <a:lstStyle/>
                    <a:p>
                      <a:pPr algn="ctr"/>
                      <a:r>
                        <a:rPr kumimoji="1" lang="en-US" altLang="ja-JP" sz="2000" dirty="0" smtClean="0">
                          <a:solidFill>
                            <a:srgbClr val="FF0000"/>
                          </a:solidFill>
                        </a:rPr>
                        <a:t>16</a:t>
                      </a:r>
                      <a:endParaRPr kumimoji="1" lang="ja-JP" altLang="en-US" sz="2000" dirty="0">
                        <a:solidFill>
                          <a:srgbClr val="FF0000"/>
                        </a:solidFill>
                      </a:endParaRPr>
                    </a:p>
                  </a:txBody>
                  <a:tcPr/>
                </a:tc>
                <a:tc>
                  <a:txBody>
                    <a:bodyPr/>
                    <a:lstStyle/>
                    <a:p>
                      <a:pPr algn="ctr"/>
                      <a:r>
                        <a:rPr kumimoji="1" lang="en-US" altLang="ja-JP" sz="2000" dirty="0" smtClean="0"/>
                        <a:t>72</a:t>
                      </a:r>
                      <a:endParaRPr kumimoji="1" lang="ja-JP" altLang="en-US" sz="2000" dirty="0"/>
                    </a:p>
                  </a:txBody>
                  <a:tcPr/>
                </a:tc>
              </a:tr>
              <a:tr h="0">
                <a:tc>
                  <a:txBody>
                    <a:bodyPr/>
                    <a:lstStyle/>
                    <a:p>
                      <a:pPr algn="ctr"/>
                      <a:r>
                        <a:rPr kumimoji="1" lang="ja-JP" altLang="en-US" sz="2000" dirty="0" smtClean="0"/>
                        <a:t>ツールなし</a:t>
                      </a:r>
                      <a:endParaRPr kumimoji="1" lang="ja-JP" altLang="en-US" sz="2000" b="1" dirty="0"/>
                    </a:p>
                  </a:txBody>
                  <a:tcPr/>
                </a:tc>
                <a:tc>
                  <a:txBody>
                    <a:bodyPr/>
                    <a:lstStyle/>
                    <a:p>
                      <a:pPr algn="ctr"/>
                      <a:r>
                        <a:rPr kumimoji="1" lang="en-US" altLang="ja-JP" sz="2000" dirty="0" smtClean="0">
                          <a:solidFill>
                            <a:srgbClr val="FF0000"/>
                          </a:solidFill>
                        </a:rPr>
                        <a:t>9</a:t>
                      </a:r>
                      <a:endParaRPr kumimoji="1" lang="ja-JP" altLang="en-US" sz="2000" dirty="0">
                        <a:solidFill>
                          <a:srgbClr val="FF0000"/>
                        </a:solidFill>
                      </a:endParaRPr>
                    </a:p>
                  </a:txBody>
                  <a:tcPr/>
                </a:tc>
                <a:tc>
                  <a:txBody>
                    <a:bodyPr/>
                    <a:lstStyle/>
                    <a:p>
                      <a:pPr algn="ctr"/>
                      <a:r>
                        <a:rPr kumimoji="1" lang="en-US" altLang="ja-JP" sz="2000" dirty="0" smtClean="0"/>
                        <a:t>79</a:t>
                      </a:r>
                      <a:endParaRPr kumimoji="1" lang="ja-JP" altLang="en-US" sz="2000" dirty="0"/>
                    </a:p>
                  </a:txBody>
                  <a:tcPr/>
                </a:tc>
              </a:tr>
              <a:tr h="0">
                <a:tc>
                  <a:txBody>
                    <a:bodyPr/>
                    <a:lstStyle/>
                    <a:p>
                      <a:pPr algn="ctr"/>
                      <a:r>
                        <a:rPr kumimoji="1" lang="ja-JP" altLang="en-US" sz="2000" dirty="0" smtClean="0"/>
                        <a:t>合計</a:t>
                      </a:r>
                      <a:endParaRPr kumimoji="1" lang="ja-JP" altLang="en-US" sz="2000" b="1" dirty="0"/>
                    </a:p>
                  </a:txBody>
                  <a:tcPr/>
                </a:tc>
                <a:tc>
                  <a:txBody>
                    <a:bodyPr/>
                    <a:lstStyle/>
                    <a:p>
                      <a:pPr algn="ctr"/>
                      <a:r>
                        <a:rPr kumimoji="1" lang="en-US" altLang="ja-JP" sz="2000" smtClean="0"/>
                        <a:t>25</a:t>
                      </a:r>
                      <a:endParaRPr kumimoji="1" lang="ja-JP" altLang="en-US" sz="2000" dirty="0"/>
                    </a:p>
                  </a:txBody>
                  <a:tcPr/>
                </a:tc>
                <a:tc>
                  <a:txBody>
                    <a:bodyPr/>
                    <a:lstStyle/>
                    <a:p>
                      <a:pPr algn="ctr"/>
                      <a:r>
                        <a:rPr kumimoji="1" lang="en-US" altLang="ja-JP" sz="2000" dirty="0" smtClean="0"/>
                        <a:t>151</a:t>
                      </a:r>
                      <a:endParaRPr kumimoji="1" lang="ja-JP" altLang="en-US" sz="2000" dirty="0"/>
                    </a:p>
                  </a:txBody>
                  <a:tcPr/>
                </a:tc>
              </a:tr>
            </a:tbl>
          </a:graphicData>
        </a:graphic>
      </p:graphicFrame>
      <p:sp>
        <p:nvSpPr>
          <p:cNvPr id="10" name="テキスト ボックス 9"/>
          <p:cNvSpPr txBox="1"/>
          <p:nvPr/>
        </p:nvSpPr>
        <p:spPr>
          <a:xfrm>
            <a:off x="1273461" y="1619508"/>
            <a:ext cx="2408030" cy="369332"/>
          </a:xfrm>
          <a:prstGeom prst="rect">
            <a:avLst/>
          </a:prstGeom>
          <a:noFill/>
        </p:spPr>
        <p:txBody>
          <a:bodyPr wrap="none" rtlCol="0">
            <a:spAutoFit/>
          </a:bodyPr>
          <a:lstStyle/>
          <a:p>
            <a:pPr algn="ctr"/>
            <a:r>
              <a:rPr lang="ja-JP" altLang="en-US" b="1" dirty="0"/>
              <a:t>完全</a:t>
            </a:r>
            <a:r>
              <a:rPr lang="ja-JP" altLang="en-US" b="1" dirty="0" smtClean="0"/>
              <a:t>に</a:t>
            </a:r>
            <a:r>
              <a:rPr lang="ja-JP" altLang="en-US" b="1" dirty="0"/>
              <a:t>一致</a:t>
            </a:r>
            <a:r>
              <a:rPr lang="ja-JP" altLang="en-US" b="1" dirty="0" smtClean="0"/>
              <a:t>した解答</a:t>
            </a:r>
            <a:r>
              <a:rPr kumimoji="1" lang="ja-JP" altLang="en-US" b="1" dirty="0" smtClean="0"/>
              <a:t>数</a:t>
            </a:r>
            <a:endParaRPr kumimoji="1" lang="en-US" altLang="ja-JP" b="1" dirty="0" smtClean="0"/>
          </a:p>
        </p:txBody>
      </p:sp>
      <p:sp>
        <p:nvSpPr>
          <p:cNvPr id="11" name="テキスト ボックス 10"/>
          <p:cNvSpPr txBox="1"/>
          <p:nvPr/>
        </p:nvSpPr>
        <p:spPr>
          <a:xfrm>
            <a:off x="5464512" y="1619508"/>
            <a:ext cx="2420855" cy="369332"/>
          </a:xfrm>
          <a:prstGeom prst="rect">
            <a:avLst/>
          </a:prstGeom>
          <a:noFill/>
        </p:spPr>
        <p:txBody>
          <a:bodyPr wrap="none" rtlCol="0">
            <a:spAutoFit/>
          </a:bodyPr>
          <a:lstStyle/>
          <a:p>
            <a:pPr algn="ctr"/>
            <a:r>
              <a:rPr kumimoji="1" lang="ja-JP" altLang="en-US" b="1" dirty="0" smtClean="0"/>
              <a:t>動詞が一致した解答数</a:t>
            </a:r>
            <a:endParaRPr kumimoji="1" lang="en-US" altLang="ja-JP" b="1" dirty="0" smtClean="0"/>
          </a:p>
        </p:txBody>
      </p:sp>
    </p:spTree>
    <p:extLst>
      <p:ext uri="{BB962C8B-B14F-4D97-AF65-F5344CB8AC3E}">
        <p14:creationId xmlns:p14="http://schemas.microsoft.com/office/powerpoint/2010/main" val="2196719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アンケート結果</a:t>
            </a:r>
            <a:r>
              <a:rPr kumimoji="1" lang="en-US" altLang="ja-JP" dirty="0" smtClean="0"/>
              <a:t>(</a:t>
            </a:r>
            <a:r>
              <a:rPr kumimoji="1" lang="ja-JP" altLang="en-US" dirty="0" smtClean="0"/>
              <a:t>抜粋</a:t>
            </a:r>
            <a:r>
              <a:rPr kumimoji="1" lang="en-US" altLang="ja-JP" dirty="0" smtClean="0"/>
              <a:t>)</a:t>
            </a:r>
            <a:endParaRPr kumimoji="1" lang="ja-JP" altLang="en-US" dirty="0"/>
          </a:p>
        </p:txBody>
      </p:sp>
      <p:sp>
        <p:nvSpPr>
          <p:cNvPr id="5" name="スライド番号プレースホルダー 4"/>
          <p:cNvSpPr>
            <a:spLocks noGrp="1"/>
          </p:cNvSpPr>
          <p:nvPr>
            <p:ph type="sldNum" sz="quarter" idx="12"/>
          </p:nvPr>
        </p:nvSpPr>
        <p:spPr/>
        <p:txBody>
          <a:bodyPr/>
          <a:lstStyle/>
          <a:p>
            <a:fld id="{D8657F4F-EEBE-40D0-AA0E-86B01611ED6E}" type="slidenum">
              <a:rPr kumimoji="1" lang="ja-JP" altLang="en-US" smtClean="0"/>
              <a:t>19</a:t>
            </a:fld>
            <a:endParaRPr kumimoji="1" lang="ja-JP" altLang="en-US"/>
          </a:p>
        </p:txBody>
      </p:sp>
      <p:sp>
        <p:nvSpPr>
          <p:cNvPr id="19" name="コンテンツ プレースホルダー 18"/>
          <p:cNvSpPr>
            <a:spLocks noGrp="1"/>
          </p:cNvSpPr>
          <p:nvPr>
            <p:ph idx="1"/>
          </p:nvPr>
        </p:nvSpPr>
        <p:spPr>
          <a:xfrm>
            <a:off x="395536" y="4149080"/>
            <a:ext cx="8229600" cy="2232248"/>
          </a:xfrm>
        </p:spPr>
        <p:txBody>
          <a:bodyPr/>
          <a:lstStyle/>
          <a:p>
            <a:r>
              <a:rPr kumimoji="1" lang="ja-JP" altLang="en-US" sz="2400" dirty="0" smtClean="0"/>
              <a:t>被験者の意見</a:t>
            </a:r>
            <a:r>
              <a:rPr kumimoji="1" lang="en-US" altLang="ja-JP" sz="2400" dirty="0" smtClean="0"/>
              <a:t>(</a:t>
            </a:r>
            <a:r>
              <a:rPr kumimoji="1" lang="ja-JP" altLang="en-US" sz="2400" dirty="0" smtClean="0"/>
              <a:t>要約</a:t>
            </a:r>
            <a:r>
              <a:rPr kumimoji="1" lang="en-US" altLang="ja-JP" sz="2000" dirty="0" smtClean="0"/>
              <a:t>)</a:t>
            </a:r>
          </a:p>
          <a:p>
            <a:pPr marL="457200" lvl="1" indent="0">
              <a:buNone/>
            </a:pPr>
            <a:r>
              <a:rPr lang="ja-JP" altLang="en-US" sz="2400" dirty="0">
                <a:solidFill>
                  <a:srgbClr val="00B050"/>
                </a:solidFill>
                <a:latin typeface="Consolas" pitchFamily="49" charset="0"/>
                <a:cs typeface="Consolas" pitchFamily="49" charset="0"/>
              </a:rPr>
              <a:t>＋</a:t>
            </a:r>
            <a:r>
              <a:rPr lang="en-US" altLang="ja-JP" sz="2400" dirty="0">
                <a:latin typeface="Consolas" pitchFamily="49" charset="0"/>
                <a:cs typeface="Consolas" pitchFamily="49" charset="0"/>
              </a:rPr>
              <a:t> </a:t>
            </a:r>
            <a:r>
              <a:rPr lang="ja-JP" altLang="en-US" sz="2400" dirty="0" smtClean="0">
                <a:latin typeface="Consolas" pitchFamily="49" charset="0"/>
                <a:cs typeface="Consolas" pitchFamily="49" charset="0"/>
              </a:rPr>
              <a:t>良さそうな候補が多数あり便利だと思った</a:t>
            </a:r>
            <a:endParaRPr lang="en-US" altLang="ja-JP" sz="2400" dirty="0">
              <a:latin typeface="Consolas" pitchFamily="49" charset="0"/>
              <a:cs typeface="Consolas" pitchFamily="49" charset="0"/>
            </a:endParaRPr>
          </a:p>
          <a:p>
            <a:pPr marL="457200" lvl="1" indent="0">
              <a:buNone/>
            </a:pPr>
            <a:r>
              <a:rPr lang="ja-JP" altLang="en-US" sz="2400" dirty="0">
                <a:solidFill>
                  <a:srgbClr val="00B050"/>
                </a:solidFill>
                <a:latin typeface="Consolas" pitchFamily="49" charset="0"/>
                <a:cs typeface="Consolas" pitchFamily="49" charset="0"/>
              </a:rPr>
              <a:t>＋</a:t>
            </a:r>
            <a:r>
              <a:rPr lang="en-US" altLang="ja-JP" sz="2400" dirty="0">
                <a:latin typeface="Consolas" pitchFamily="49" charset="0"/>
                <a:cs typeface="Consolas" pitchFamily="49" charset="0"/>
              </a:rPr>
              <a:t> </a:t>
            </a:r>
            <a:r>
              <a:rPr lang="ja-JP" altLang="en-US" sz="2400" dirty="0">
                <a:latin typeface="Consolas" pitchFamily="49" charset="0"/>
                <a:cs typeface="Consolas" pitchFamily="49" charset="0"/>
              </a:rPr>
              <a:t>リストが命名の参考</a:t>
            </a:r>
            <a:r>
              <a:rPr lang="ja-JP" altLang="en-US" sz="2400" dirty="0" smtClean="0">
                <a:latin typeface="Consolas" pitchFamily="49" charset="0"/>
                <a:cs typeface="Consolas" pitchFamily="49" charset="0"/>
              </a:rPr>
              <a:t>になった</a:t>
            </a:r>
            <a:endParaRPr lang="en-US" altLang="ja-JP" sz="2400" dirty="0">
              <a:latin typeface="Consolas" pitchFamily="49" charset="0"/>
              <a:cs typeface="Consolas" pitchFamily="49" charset="0"/>
            </a:endParaRPr>
          </a:p>
          <a:p>
            <a:pPr marL="457200" lvl="1" indent="0">
              <a:buNone/>
            </a:pPr>
            <a:r>
              <a:rPr lang="ja-JP" altLang="en-US" sz="2400" dirty="0">
                <a:solidFill>
                  <a:srgbClr val="FF0000"/>
                </a:solidFill>
                <a:latin typeface="Consolas" pitchFamily="49" charset="0"/>
                <a:cs typeface="Consolas" pitchFamily="49" charset="0"/>
              </a:rPr>
              <a:t>－</a:t>
            </a:r>
            <a:r>
              <a:rPr lang="en-US" altLang="ja-JP" sz="2400" dirty="0">
                <a:solidFill>
                  <a:srgbClr val="FF0000"/>
                </a:solidFill>
                <a:latin typeface="Consolas" pitchFamily="49" charset="0"/>
                <a:cs typeface="Consolas" pitchFamily="49" charset="0"/>
              </a:rPr>
              <a:t> </a:t>
            </a:r>
            <a:r>
              <a:rPr lang="ja-JP" altLang="en-US" sz="2400" dirty="0" smtClean="0">
                <a:latin typeface="Consolas" pitchFamily="49" charset="0"/>
                <a:cs typeface="Consolas" pitchFamily="49" charset="0"/>
              </a:rPr>
              <a:t>ツールの実行速度が遅い</a:t>
            </a:r>
            <a:endParaRPr lang="en-US" altLang="ja-JP" sz="2400" dirty="0" smtClean="0">
              <a:latin typeface="Consolas" pitchFamily="49" charset="0"/>
              <a:cs typeface="Consolas" pitchFamily="49" charset="0"/>
            </a:endParaRPr>
          </a:p>
          <a:p>
            <a:pPr marL="457200" lvl="1" indent="0">
              <a:buNone/>
            </a:pPr>
            <a:r>
              <a:rPr lang="ja-JP" altLang="en-US" sz="2400" dirty="0">
                <a:solidFill>
                  <a:srgbClr val="FF0000"/>
                </a:solidFill>
                <a:latin typeface="Consolas" pitchFamily="49" charset="0"/>
                <a:cs typeface="Consolas" pitchFamily="49" charset="0"/>
              </a:rPr>
              <a:t>－</a:t>
            </a:r>
            <a:r>
              <a:rPr lang="en-US" altLang="ja-JP" sz="2400" dirty="0">
                <a:solidFill>
                  <a:srgbClr val="FF0000"/>
                </a:solidFill>
                <a:latin typeface="Consolas" pitchFamily="49" charset="0"/>
                <a:cs typeface="Consolas" pitchFamily="49" charset="0"/>
              </a:rPr>
              <a:t> </a:t>
            </a:r>
            <a:r>
              <a:rPr lang="ja-JP" altLang="en-US" sz="2400" dirty="0">
                <a:latin typeface="Consolas" pitchFamily="49" charset="0"/>
                <a:cs typeface="Consolas" pitchFamily="49" charset="0"/>
              </a:rPr>
              <a:t>適切</a:t>
            </a:r>
            <a:r>
              <a:rPr lang="ja-JP" altLang="en-US" sz="2400" dirty="0" smtClean="0">
                <a:latin typeface="Consolas" pitchFamily="49" charset="0"/>
                <a:cs typeface="Consolas" pitchFamily="49" charset="0"/>
              </a:rPr>
              <a:t>に</a:t>
            </a:r>
            <a:r>
              <a:rPr lang="ja-JP" altLang="en-US" sz="2400" dirty="0">
                <a:latin typeface="Consolas" pitchFamily="49" charset="0"/>
                <a:cs typeface="Consolas" pitchFamily="49" charset="0"/>
              </a:rPr>
              <a:t>並び替えられていない場合があった</a:t>
            </a:r>
            <a:endParaRPr lang="en-US" altLang="ja-JP" sz="2400" dirty="0">
              <a:latin typeface="Consolas" pitchFamily="49" charset="0"/>
              <a:cs typeface="Consolas" pitchFamily="49" charset="0"/>
            </a:endParaRPr>
          </a:p>
        </p:txBody>
      </p:sp>
      <p:graphicFrame>
        <p:nvGraphicFramePr>
          <p:cNvPr id="2" name="表 1"/>
          <p:cNvGraphicFramePr>
            <a:graphicFrameLocks noGrp="1"/>
          </p:cNvGraphicFramePr>
          <p:nvPr>
            <p:extLst>
              <p:ext uri="{D42A27DB-BD31-4B8C-83A1-F6EECF244321}">
                <p14:modId xmlns:p14="http://schemas.microsoft.com/office/powerpoint/2010/main" val="1818739286"/>
              </p:ext>
            </p:extLst>
          </p:nvPr>
        </p:nvGraphicFramePr>
        <p:xfrm>
          <a:off x="539552" y="1582792"/>
          <a:ext cx="8136903" cy="2494280"/>
        </p:xfrm>
        <a:graphic>
          <a:graphicData uri="http://schemas.openxmlformats.org/drawingml/2006/table">
            <a:tbl>
              <a:tblPr firstRow="1" bandRow="1">
                <a:tableStyleId>{21E4AEA4-8DFA-4A89-87EB-49C32662AFE0}</a:tableStyleId>
              </a:tblPr>
              <a:tblGrid>
                <a:gridCol w="2712301"/>
                <a:gridCol w="2712301"/>
                <a:gridCol w="2712301"/>
              </a:tblGrid>
              <a:tr h="370840">
                <a:tc>
                  <a:txBody>
                    <a:bodyPr/>
                    <a:lstStyle/>
                    <a:p>
                      <a:r>
                        <a:rPr kumimoji="1" lang="ja-JP" altLang="en-US" dirty="0" smtClean="0"/>
                        <a:t>選択肢</a:t>
                      </a:r>
                      <a:endParaRPr kumimoji="1" lang="ja-JP" altLang="en-US" dirty="0"/>
                    </a:p>
                  </a:txBody>
                  <a:tcPr/>
                </a:tc>
                <a:tc>
                  <a:txBody>
                    <a:bodyPr/>
                    <a:lstStyle/>
                    <a:p>
                      <a:r>
                        <a:rPr kumimoji="1" lang="ja-JP" altLang="en-US" dirty="0" smtClean="0"/>
                        <a:t>プログラム記述中に</a:t>
                      </a:r>
                      <a:endParaRPr kumimoji="1" lang="en-US" altLang="ja-JP" dirty="0" smtClean="0"/>
                    </a:p>
                    <a:p>
                      <a:r>
                        <a:rPr kumimoji="1" lang="ja-JP" altLang="en-US" dirty="0" smtClean="0"/>
                        <a:t>本ツールを使用したいか</a:t>
                      </a:r>
                      <a:endParaRPr kumimoji="1" lang="ja-JP" altLang="en-US" dirty="0"/>
                    </a:p>
                  </a:txBody>
                  <a:tcPr/>
                </a:tc>
                <a:tc>
                  <a:txBody>
                    <a:bodyPr/>
                    <a:lstStyle/>
                    <a:p>
                      <a:r>
                        <a:rPr kumimoji="1" lang="ja-JP" altLang="en-US" dirty="0" smtClean="0"/>
                        <a:t>リストは実際にそのクラスで使用されそうな名前か</a:t>
                      </a:r>
                      <a:endParaRPr kumimoji="1" lang="ja-JP" altLang="en-US" dirty="0"/>
                    </a:p>
                  </a:txBody>
                  <a:tcPr/>
                </a:tc>
              </a:tr>
              <a:tr h="370840">
                <a:tc>
                  <a:txBody>
                    <a:bodyPr/>
                    <a:lstStyle/>
                    <a:p>
                      <a:r>
                        <a:rPr kumimoji="1" lang="ja-JP" altLang="en-US" dirty="0" smtClean="0"/>
                        <a:t>とてもそう思う</a:t>
                      </a:r>
                      <a:endParaRPr kumimoji="1" lang="ja-JP" altLang="en-US" dirty="0"/>
                    </a:p>
                  </a:txBody>
                  <a:tcPr/>
                </a:tc>
                <a:tc>
                  <a:txBody>
                    <a:bodyPr/>
                    <a:lstStyle/>
                    <a:p>
                      <a:r>
                        <a:rPr kumimoji="1" lang="en-US" altLang="ja-JP" dirty="0" smtClean="0">
                          <a:solidFill>
                            <a:srgbClr val="FF0000"/>
                          </a:solidFill>
                        </a:rPr>
                        <a:t>1</a:t>
                      </a:r>
                      <a:r>
                        <a:rPr kumimoji="1" lang="ja-JP" altLang="en-US" dirty="0" smtClean="0">
                          <a:solidFill>
                            <a:srgbClr val="FF0000"/>
                          </a:solidFill>
                        </a:rPr>
                        <a:t>人</a:t>
                      </a:r>
                      <a:endParaRPr kumimoji="1" lang="ja-JP" altLang="en-US" dirty="0">
                        <a:solidFill>
                          <a:srgbClr val="FF0000"/>
                        </a:solidFill>
                      </a:endParaRPr>
                    </a:p>
                  </a:txBody>
                  <a:tcPr/>
                </a:tc>
                <a:tc>
                  <a:txBody>
                    <a:bodyPr/>
                    <a:lstStyle/>
                    <a:p>
                      <a:r>
                        <a:rPr kumimoji="1" lang="en-US" altLang="ja-JP" dirty="0" smtClean="0">
                          <a:solidFill>
                            <a:schemeClr val="tx1"/>
                          </a:solidFill>
                        </a:rPr>
                        <a:t>13</a:t>
                      </a:r>
                      <a:r>
                        <a:rPr kumimoji="1" lang="ja-JP" altLang="en-US" dirty="0" smtClean="0">
                          <a:solidFill>
                            <a:schemeClr val="tx1"/>
                          </a:solidFill>
                        </a:rPr>
                        <a:t>問</a:t>
                      </a:r>
                      <a:endParaRPr kumimoji="1" lang="ja-JP" altLang="en-US" dirty="0">
                        <a:solidFill>
                          <a:schemeClr val="tx1"/>
                        </a:solidFill>
                      </a:endParaRPr>
                    </a:p>
                  </a:txBody>
                  <a:tcPr/>
                </a:tc>
              </a:tr>
              <a:tr h="370840">
                <a:tc>
                  <a:txBody>
                    <a:bodyPr/>
                    <a:lstStyle/>
                    <a:p>
                      <a:r>
                        <a:rPr kumimoji="1" lang="ja-JP" altLang="en-US" dirty="0" smtClean="0"/>
                        <a:t>そう思う</a:t>
                      </a:r>
                      <a:endParaRPr kumimoji="1" lang="ja-JP" altLang="en-US" dirty="0"/>
                    </a:p>
                  </a:txBody>
                  <a:tcPr/>
                </a:tc>
                <a:tc>
                  <a:txBody>
                    <a:bodyPr/>
                    <a:lstStyle/>
                    <a:p>
                      <a:r>
                        <a:rPr kumimoji="1" lang="en-US" altLang="ja-JP" dirty="0" smtClean="0">
                          <a:solidFill>
                            <a:srgbClr val="FF0000"/>
                          </a:solidFill>
                        </a:rPr>
                        <a:t>4</a:t>
                      </a:r>
                      <a:r>
                        <a:rPr kumimoji="1" lang="ja-JP" altLang="en-US" dirty="0" smtClean="0">
                          <a:solidFill>
                            <a:srgbClr val="FF0000"/>
                          </a:solidFill>
                        </a:rPr>
                        <a:t>人</a:t>
                      </a:r>
                      <a:endParaRPr kumimoji="1" lang="ja-JP" altLang="en-US" dirty="0">
                        <a:solidFill>
                          <a:srgbClr val="FF0000"/>
                        </a:solidFill>
                      </a:endParaRPr>
                    </a:p>
                  </a:txBody>
                  <a:tcPr/>
                </a:tc>
                <a:tc>
                  <a:txBody>
                    <a:bodyPr/>
                    <a:lstStyle/>
                    <a:p>
                      <a:r>
                        <a:rPr kumimoji="1" lang="en-US" altLang="ja-JP" dirty="0" smtClean="0">
                          <a:solidFill>
                            <a:srgbClr val="FF0000"/>
                          </a:solidFill>
                        </a:rPr>
                        <a:t>32</a:t>
                      </a:r>
                      <a:r>
                        <a:rPr kumimoji="1" lang="ja-JP" altLang="en-US" dirty="0" smtClean="0">
                          <a:solidFill>
                            <a:srgbClr val="FF0000"/>
                          </a:solidFill>
                        </a:rPr>
                        <a:t>問</a:t>
                      </a:r>
                      <a:endParaRPr kumimoji="1" lang="ja-JP" altLang="en-US" dirty="0">
                        <a:solidFill>
                          <a:srgbClr val="FF0000"/>
                        </a:solidFill>
                      </a:endParaRPr>
                    </a:p>
                  </a:txBody>
                  <a:tcPr/>
                </a:tc>
              </a:tr>
              <a:tr h="370840">
                <a:tc>
                  <a:txBody>
                    <a:bodyPr/>
                    <a:lstStyle/>
                    <a:p>
                      <a:r>
                        <a:rPr kumimoji="1" lang="ja-JP" altLang="en-US" dirty="0" smtClean="0"/>
                        <a:t>どちらとも言えない</a:t>
                      </a:r>
                      <a:endParaRPr kumimoji="1" lang="ja-JP" altLang="en-US" dirty="0"/>
                    </a:p>
                  </a:txBody>
                  <a:tcPr/>
                </a:tc>
                <a:tc>
                  <a:txBody>
                    <a:bodyPr/>
                    <a:lstStyle/>
                    <a:p>
                      <a:r>
                        <a:rPr kumimoji="1" lang="en-US" altLang="ja-JP" dirty="0" smtClean="0"/>
                        <a:t>1</a:t>
                      </a:r>
                      <a:r>
                        <a:rPr kumimoji="1" lang="ja-JP" altLang="en-US" dirty="0" smtClean="0"/>
                        <a:t>人</a:t>
                      </a:r>
                      <a:endParaRPr kumimoji="1" lang="ja-JP" altLang="en-US" dirty="0"/>
                    </a:p>
                  </a:txBody>
                  <a:tcPr/>
                </a:tc>
                <a:tc>
                  <a:txBody>
                    <a:bodyPr/>
                    <a:lstStyle/>
                    <a:p>
                      <a:r>
                        <a:rPr kumimoji="1" lang="en-US" altLang="ja-JP" dirty="0" smtClean="0"/>
                        <a:t>15</a:t>
                      </a:r>
                      <a:r>
                        <a:rPr kumimoji="1" lang="ja-JP" altLang="en-US" dirty="0" smtClean="0"/>
                        <a:t>問</a:t>
                      </a:r>
                      <a:endParaRPr kumimoji="1" lang="ja-JP" altLang="en-US" dirty="0"/>
                    </a:p>
                  </a:txBody>
                  <a:tcPr/>
                </a:tc>
              </a:tr>
              <a:tr h="370840">
                <a:tc>
                  <a:txBody>
                    <a:bodyPr/>
                    <a:lstStyle/>
                    <a:p>
                      <a:r>
                        <a:rPr kumimoji="1" lang="ja-JP" altLang="en-US" dirty="0" smtClean="0"/>
                        <a:t>あまりそう思わない</a:t>
                      </a:r>
                      <a:endParaRPr kumimoji="1" lang="ja-JP" altLang="en-US" dirty="0"/>
                    </a:p>
                  </a:txBody>
                  <a:tcPr/>
                </a:tc>
                <a:tc>
                  <a:txBody>
                    <a:bodyPr/>
                    <a:lstStyle/>
                    <a:p>
                      <a:r>
                        <a:rPr kumimoji="1" lang="en-US" altLang="ja-JP" dirty="0" smtClean="0"/>
                        <a:t>1</a:t>
                      </a:r>
                      <a:r>
                        <a:rPr kumimoji="1" lang="ja-JP" altLang="en-US" dirty="0" smtClean="0"/>
                        <a:t>人</a:t>
                      </a:r>
                      <a:endParaRPr kumimoji="1" lang="ja-JP" altLang="en-US" dirty="0"/>
                    </a:p>
                  </a:txBody>
                  <a:tcPr/>
                </a:tc>
                <a:tc>
                  <a:txBody>
                    <a:bodyPr/>
                    <a:lstStyle/>
                    <a:p>
                      <a:r>
                        <a:rPr kumimoji="1" lang="en-US" altLang="ja-JP" dirty="0" smtClean="0">
                          <a:solidFill>
                            <a:srgbClr val="FF0000"/>
                          </a:solidFill>
                        </a:rPr>
                        <a:t>22</a:t>
                      </a:r>
                      <a:r>
                        <a:rPr kumimoji="1" lang="ja-JP" altLang="en-US" dirty="0" smtClean="0">
                          <a:solidFill>
                            <a:srgbClr val="FF0000"/>
                          </a:solidFill>
                        </a:rPr>
                        <a:t>問</a:t>
                      </a:r>
                      <a:endParaRPr kumimoji="1" lang="ja-JP" altLang="en-US" dirty="0">
                        <a:solidFill>
                          <a:srgbClr val="FF0000"/>
                        </a:solidFill>
                      </a:endParaRPr>
                    </a:p>
                  </a:txBody>
                  <a:tcPr/>
                </a:tc>
              </a:tr>
              <a:tr h="370840">
                <a:tc>
                  <a:txBody>
                    <a:bodyPr/>
                    <a:lstStyle/>
                    <a:p>
                      <a:r>
                        <a:rPr kumimoji="1" lang="ja-JP" altLang="en-US" dirty="0" smtClean="0"/>
                        <a:t>全くそう思わない</a:t>
                      </a:r>
                      <a:endParaRPr kumimoji="1" lang="ja-JP" altLang="en-US" dirty="0"/>
                    </a:p>
                  </a:txBody>
                  <a:tcPr/>
                </a:tc>
                <a:tc>
                  <a:txBody>
                    <a:bodyPr/>
                    <a:lstStyle/>
                    <a:p>
                      <a:r>
                        <a:rPr kumimoji="1" lang="en-US" altLang="ja-JP" dirty="0" smtClean="0"/>
                        <a:t>1</a:t>
                      </a:r>
                      <a:r>
                        <a:rPr kumimoji="1" lang="ja-JP" altLang="en-US" dirty="0" smtClean="0"/>
                        <a:t>人</a:t>
                      </a:r>
                      <a:endParaRPr kumimoji="1" lang="ja-JP" altLang="en-US" dirty="0"/>
                    </a:p>
                  </a:txBody>
                  <a:tcPr/>
                </a:tc>
                <a:tc>
                  <a:txBody>
                    <a:bodyPr/>
                    <a:lstStyle/>
                    <a:p>
                      <a:r>
                        <a:rPr kumimoji="1" lang="en-US" altLang="ja-JP" dirty="0" smtClean="0"/>
                        <a:t>6</a:t>
                      </a:r>
                      <a:r>
                        <a:rPr kumimoji="1" lang="ja-JP" altLang="en-US" dirty="0" smtClean="0"/>
                        <a:t>問</a:t>
                      </a:r>
                      <a:endParaRPr kumimoji="1" lang="ja-JP" altLang="en-US" dirty="0"/>
                    </a:p>
                  </a:txBody>
                  <a:tcPr/>
                </a:tc>
              </a:tr>
            </a:tbl>
          </a:graphicData>
        </a:graphic>
      </p:graphicFrame>
    </p:spTree>
    <p:extLst>
      <p:ext uri="{BB962C8B-B14F-4D97-AF65-F5344CB8AC3E}">
        <p14:creationId xmlns:p14="http://schemas.microsoft.com/office/powerpoint/2010/main" val="2705117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8488" cy="1143000"/>
          </a:xfrm>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323528" y="1556792"/>
            <a:ext cx="8496944" cy="3845024"/>
          </a:xfrm>
        </p:spPr>
        <p:txBody>
          <a:bodyPr/>
          <a:lstStyle/>
          <a:p>
            <a:pPr marL="0" indent="0" algn="ctr">
              <a:buNone/>
            </a:pPr>
            <a:r>
              <a:rPr lang="ja-JP" altLang="en-US" dirty="0"/>
              <a:t>識別子</a:t>
            </a:r>
            <a:r>
              <a:rPr kumimoji="1" lang="ja-JP" altLang="en-US" dirty="0" smtClean="0"/>
              <a:t>に不適切な命名がされていると</a:t>
            </a:r>
            <a:endParaRPr lang="en-US" altLang="ja-JP" dirty="0"/>
          </a:p>
          <a:p>
            <a:pPr marL="0" indent="0" algn="ctr">
              <a:buNone/>
            </a:pPr>
            <a:r>
              <a:rPr kumimoji="1" lang="ja-JP" altLang="en-US" dirty="0" smtClean="0"/>
              <a:t>プログラムの理解に時間がかかる</a:t>
            </a:r>
            <a:r>
              <a:rPr kumimoji="1" lang="en-US" altLang="ja-JP" dirty="0" smtClean="0"/>
              <a:t>[1]</a:t>
            </a:r>
          </a:p>
          <a:p>
            <a:pPr marL="0" indent="0" algn="ctr">
              <a:buNone/>
            </a:pPr>
            <a:endParaRPr kumimoji="1" lang="en-US" altLang="ja-JP" dirty="0" smtClean="0"/>
          </a:p>
          <a:p>
            <a:pPr marL="0" indent="0" algn="ctr">
              <a:buNone/>
            </a:pPr>
            <a:endParaRPr lang="en-US" altLang="ja-JP" dirty="0" smtClean="0"/>
          </a:p>
          <a:p>
            <a:pPr marL="0" indent="0" algn="ctr">
              <a:buNone/>
            </a:pPr>
            <a:r>
              <a:rPr lang="ja-JP" altLang="en-US" dirty="0" smtClean="0"/>
              <a:t>適切な名前をつけることが求められる</a:t>
            </a:r>
            <a:endParaRPr lang="en-US" altLang="ja-JP" dirty="0" smtClean="0"/>
          </a:p>
        </p:txBody>
      </p:sp>
      <p:sp>
        <p:nvSpPr>
          <p:cNvPr id="4" name="下矢印 3"/>
          <p:cNvSpPr/>
          <p:nvPr/>
        </p:nvSpPr>
        <p:spPr>
          <a:xfrm>
            <a:off x="3419872" y="2780928"/>
            <a:ext cx="223224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D8657F4F-EEBE-40D0-AA0E-86B01611ED6E}" type="slidenum">
              <a:rPr kumimoji="1" lang="ja-JP" altLang="en-US" smtClean="0"/>
              <a:t>2</a:t>
            </a:fld>
            <a:endParaRPr kumimoji="1" lang="ja-JP" altLang="en-US"/>
          </a:p>
        </p:txBody>
      </p:sp>
      <p:sp>
        <p:nvSpPr>
          <p:cNvPr id="6" name="テキスト ボックス 5"/>
          <p:cNvSpPr txBox="1"/>
          <p:nvPr/>
        </p:nvSpPr>
        <p:spPr>
          <a:xfrm>
            <a:off x="395536" y="5661248"/>
            <a:ext cx="8289962" cy="923330"/>
          </a:xfrm>
          <a:prstGeom prst="rect">
            <a:avLst/>
          </a:prstGeom>
          <a:noFill/>
        </p:spPr>
        <p:txBody>
          <a:bodyPr wrap="none" rtlCol="0">
            <a:spAutoFit/>
          </a:bodyPr>
          <a:lstStyle/>
          <a:p>
            <a:r>
              <a:rPr lang="en-US" altLang="ja-JP" dirty="0" smtClean="0">
                <a:solidFill>
                  <a:schemeClr val="bg1">
                    <a:lumMod val="50000"/>
                  </a:schemeClr>
                </a:solidFill>
              </a:rPr>
              <a:t>[1] </a:t>
            </a:r>
            <a:r>
              <a:rPr lang="en-US" altLang="ja-JP" dirty="0">
                <a:solidFill>
                  <a:schemeClr val="bg1">
                    <a:lumMod val="50000"/>
                  </a:schemeClr>
                </a:solidFill>
              </a:rPr>
              <a:t>D. </a:t>
            </a:r>
            <a:r>
              <a:rPr lang="en-US" altLang="ja-JP" dirty="0" err="1">
                <a:solidFill>
                  <a:schemeClr val="bg1">
                    <a:lumMod val="50000"/>
                  </a:schemeClr>
                </a:solidFill>
              </a:rPr>
              <a:t>Lawrie</a:t>
            </a:r>
            <a:r>
              <a:rPr lang="en-US" altLang="ja-JP" dirty="0">
                <a:solidFill>
                  <a:schemeClr val="bg1">
                    <a:lumMod val="50000"/>
                  </a:schemeClr>
                </a:solidFill>
              </a:rPr>
              <a:t>, C. Morrell, H. </a:t>
            </a:r>
            <a:r>
              <a:rPr lang="en-US" altLang="ja-JP" dirty="0" err="1">
                <a:solidFill>
                  <a:schemeClr val="bg1">
                    <a:lumMod val="50000"/>
                  </a:schemeClr>
                </a:solidFill>
              </a:rPr>
              <a:t>Feild</a:t>
            </a:r>
            <a:r>
              <a:rPr lang="en-US" altLang="ja-JP" dirty="0">
                <a:solidFill>
                  <a:schemeClr val="bg1">
                    <a:lumMod val="50000"/>
                  </a:schemeClr>
                </a:solidFill>
              </a:rPr>
              <a:t>, and D. Binkley, What's </a:t>
            </a:r>
            <a:r>
              <a:rPr lang="en-US" altLang="ja-JP" dirty="0" smtClean="0">
                <a:solidFill>
                  <a:schemeClr val="bg1">
                    <a:lumMod val="50000"/>
                  </a:schemeClr>
                </a:solidFill>
              </a:rPr>
              <a:t>in a </a:t>
            </a:r>
            <a:r>
              <a:rPr lang="en-US" altLang="ja-JP" dirty="0">
                <a:solidFill>
                  <a:schemeClr val="bg1">
                    <a:lumMod val="50000"/>
                  </a:schemeClr>
                </a:solidFill>
              </a:rPr>
              <a:t>name? a study of </a:t>
            </a:r>
            <a:endParaRPr lang="en-US" altLang="ja-JP" dirty="0" smtClean="0">
              <a:solidFill>
                <a:schemeClr val="bg1">
                  <a:lumMod val="50000"/>
                </a:schemeClr>
              </a:solidFill>
            </a:endParaRPr>
          </a:p>
          <a:p>
            <a:r>
              <a:rPr lang="en-US" altLang="ja-JP" dirty="0" err="1" smtClean="0">
                <a:solidFill>
                  <a:schemeClr val="bg1">
                    <a:lumMod val="50000"/>
                  </a:schemeClr>
                </a:solidFill>
              </a:rPr>
              <a:t>identiers</a:t>
            </a:r>
            <a:r>
              <a:rPr lang="en-US" altLang="ja-JP" dirty="0">
                <a:solidFill>
                  <a:schemeClr val="bg1">
                    <a:lumMod val="50000"/>
                  </a:schemeClr>
                </a:solidFill>
              </a:rPr>
              <a:t>, Proceedings of the </a:t>
            </a:r>
            <a:r>
              <a:rPr lang="en-US" altLang="ja-JP" dirty="0" smtClean="0">
                <a:solidFill>
                  <a:schemeClr val="bg1">
                    <a:lumMod val="50000"/>
                  </a:schemeClr>
                </a:solidFill>
              </a:rPr>
              <a:t>14</a:t>
            </a:r>
            <a:r>
              <a:rPr lang="en-US" altLang="ja-JP" baseline="30000" dirty="0" smtClean="0">
                <a:solidFill>
                  <a:schemeClr val="bg1">
                    <a:lumMod val="50000"/>
                  </a:schemeClr>
                </a:solidFill>
              </a:rPr>
              <a:t>th</a:t>
            </a:r>
            <a:r>
              <a:rPr lang="en-US" altLang="ja-JP" dirty="0" smtClean="0">
                <a:solidFill>
                  <a:schemeClr val="bg1">
                    <a:lumMod val="50000"/>
                  </a:schemeClr>
                </a:solidFill>
              </a:rPr>
              <a:t> IEEE </a:t>
            </a:r>
            <a:r>
              <a:rPr lang="en-US" altLang="ja-JP" dirty="0">
                <a:solidFill>
                  <a:schemeClr val="bg1">
                    <a:lumMod val="50000"/>
                  </a:schemeClr>
                </a:solidFill>
              </a:rPr>
              <a:t>International Conference on Program </a:t>
            </a:r>
            <a:endParaRPr lang="en-US" altLang="ja-JP" dirty="0" smtClean="0">
              <a:solidFill>
                <a:schemeClr val="bg1">
                  <a:lumMod val="50000"/>
                </a:schemeClr>
              </a:solidFill>
            </a:endParaRPr>
          </a:p>
          <a:p>
            <a:r>
              <a:rPr lang="en-US" altLang="ja-JP" dirty="0">
                <a:solidFill>
                  <a:schemeClr val="bg1">
                    <a:lumMod val="50000"/>
                  </a:schemeClr>
                </a:solidFill>
              </a:rPr>
              <a:t>	</a:t>
            </a:r>
            <a:r>
              <a:rPr lang="en-US" altLang="ja-JP" dirty="0" smtClean="0">
                <a:solidFill>
                  <a:schemeClr val="bg1">
                    <a:lumMod val="50000"/>
                  </a:schemeClr>
                </a:solidFill>
              </a:rPr>
              <a:t>	Comprehension(ICPC </a:t>
            </a:r>
            <a:r>
              <a:rPr lang="en-US" altLang="ja-JP" dirty="0">
                <a:solidFill>
                  <a:schemeClr val="bg1">
                    <a:lumMod val="50000"/>
                  </a:schemeClr>
                </a:solidFill>
              </a:rPr>
              <a:t>'06), pp.312, 2006. </a:t>
            </a:r>
            <a:endParaRPr kumimoji="1" lang="ja-JP" altLang="en-US" dirty="0">
              <a:solidFill>
                <a:schemeClr val="bg1">
                  <a:lumMod val="50000"/>
                </a:schemeClr>
              </a:solidFill>
            </a:endParaRPr>
          </a:p>
        </p:txBody>
      </p:sp>
      <p:sp>
        <p:nvSpPr>
          <p:cNvPr id="7" name="テキスト ボックス 6"/>
          <p:cNvSpPr txBox="1"/>
          <p:nvPr/>
        </p:nvSpPr>
        <p:spPr>
          <a:xfrm>
            <a:off x="857219" y="4797152"/>
            <a:ext cx="7357554"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3200" dirty="0" smtClean="0"/>
              <a:t>本研究ではメソッド名の命名に着目する</a:t>
            </a:r>
            <a:endParaRPr kumimoji="1" lang="ja-JP" altLang="en-US" sz="3200" dirty="0"/>
          </a:p>
        </p:txBody>
      </p:sp>
    </p:spTree>
    <p:extLst>
      <p:ext uri="{BB962C8B-B14F-4D97-AF65-F5344CB8AC3E}">
        <p14:creationId xmlns:p14="http://schemas.microsoft.com/office/powerpoint/2010/main" val="451917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395536" y="1600200"/>
            <a:ext cx="8424936" cy="4853136"/>
          </a:xfrm>
        </p:spPr>
        <p:txBody>
          <a:bodyPr/>
          <a:lstStyle/>
          <a:p>
            <a:r>
              <a:rPr lang="ja-JP" altLang="en-US" dirty="0"/>
              <a:t>正解数</a:t>
            </a:r>
            <a:r>
              <a:rPr lang="ja-JP" altLang="en-US" dirty="0" smtClean="0"/>
              <a:t>に</a:t>
            </a:r>
            <a:r>
              <a:rPr lang="ja-JP" altLang="en-US" dirty="0"/>
              <a:t>差</a:t>
            </a:r>
            <a:r>
              <a:rPr lang="ja-JP" altLang="en-US" dirty="0" smtClean="0"/>
              <a:t>はあったが</a:t>
            </a:r>
            <a:r>
              <a:rPr lang="ja-JP" altLang="en-US" dirty="0"/>
              <a:t>有意</a:t>
            </a:r>
            <a:r>
              <a:rPr lang="ja-JP" altLang="en-US" dirty="0" smtClean="0"/>
              <a:t>な差ではなかった</a:t>
            </a:r>
            <a:endParaRPr kumimoji="1" lang="en-US" altLang="ja-JP" dirty="0" smtClean="0"/>
          </a:p>
          <a:p>
            <a:pPr lvl="1"/>
            <a:r>
              <a:rPr lang="ja-JP" altLang="en-US" dirty="0"/>
              <a:t>課題が</a:t>
            </a:r>
            <a:r>
              <a:rPr lang="ja-JP" altLang="en-US" dirty="0" smtClean="0"/>
              <a:t>難しすぎたなどの実験の問題</a:t>
            </a:r>
            <a:endParaRPr lang="en-US" altLang="ja-JP" dirty="0" smtClean="0"/>
          </a:p>
          <a:p>
            <a:pPr lvl="1"/>
            <a:r>
              <a:rPr lang="ja-JP" altLang="en-US" dirty="0" smtClean="0"/>
              <a:t>適切なメソッドが見つからないなどのツールの問題</a:t>
            </a:r>
            <a:endParaRPr lang="en-US" altLang="ja-JP" dirty="0" smtClean="0"/>
          </a:p>
          <a:p>
            <a:r>
              <a:rPr lang="ja-JP" altLang="en-US" dirty="0" smtClean="0"/>
              <a:t>メソッド名候補の提示は命名支援として有効</a:t>
            </a:r>
            <a:endParaRPr lang="en-US" altLang="ja-JP" dirty="0" smtClean="0"/>
          </a:p>
          <a:p>
            <a:pPr lvl="1"/>
            <a:r>
              <a:rPr lang="ja-JP" altLang="en-US" dirty="0"/>
              <a:t>アンケート</a:t>
            </a:r>
            <a:r>
              <a:rPr lang="ja-JP" altLang="en-US" dirty="0" smtClean="0"/>
              <a:t>の結果より</a:t>
            </a:r>
            <a:endParaRPr lang="en-US" altLang="ja-JP" dirty="0" smtClean="0"/>
          </a:p>
          <a:p>
            <a:r>
              <a:rPr lang="ja-JP" altLang="en-US" dirty="0" smtClean="0"/>
              <a:t>改善すべきツールの問題</a:t>
            </a:r>
            <a:endParaRPr lang="en-US" altLang="ja-JP" dirty="0" smtClean="0"/>
          </a:p>
          <a:p>
            <a:pPr lvl="1"/>
            <a:r>
              <a:rPr lang="ja-JP" altLang="en-US" dirty="0"/>
              <a:t>実行</a:t>
            </a:r>
            <a:r>
              <a:rPr lang="ja-JP" altLang="en-US" dirty="0" smtClean="0"/>
              <a:t>速度</a:t>
            </a:r>
            <a:endParaRPr lang="en-US" altLang="ja-JP" dirty="0"/>
          </a:p>
          <a:p>
            <a:pPr lvl="1"/>
            <a:r>
              <a:rPr lang="ja-JP" altLang="en-US" dirty="0" smtClean="0"/>
              <a:t>並び替えの手法</a:t>
            </a:r>
            <a:endParaRPr lang="en-US" altLang="ja-JP" dirty="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20</a:t>
            </a:fld>
            <a:endParaRPr kumimoji="1" lang="ja-JP" altLang="en-US"/>
          </a:p>
        </p:txBody>
      </p:sp>
    </p:spTree>
    <p:extLst>
      <p:ext uri="{BB962C8B-B14F-4D97-AF65-F5344CB8AC3E}">
        <p14:creationId xmlns:p14="http://schemas.microsoft.com/office/powerpoint/2010/main" val="3020520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395536" y="1600200"/>
            <a:ext cx="8352928" cy="4525963"/>
          </a:xfrm>
        </p:spPr>
        <p:txBody>
          <a:bodyPr/>
          <a:lstStyle/>
          <a:p>
            <a:r>
              <a:rPr lang="ja-JP" altLang="en-US" dirty="0" smtClean="0"/>
              <a:t>まとめ</a:t>
            </a:r>
            <a:endParaRPr lang="en-US" altLang="ja-JP" dirty="0" smtClean="0"/>
          </a:p>
          <a:p>
            <a:pPr lvl="1"/>
            <a:r>
              <a:rPr lang="ja-JP" altLang="en-US" dirty="0"/>
              <a:t>メソッド名</a:t>
            </a:r>
            <a:r>
              <a:rPr lang="ja-JP" altLang="en-US" dirty="0" smtClean="0"/>
              <a:t>の</a:t>
            </a:r>
            <a:r>
              <a:rPr lang="ja-JP" altLang="en-US" dirty="0"/>
              <a:t>候補</a:t>
            </a:r>
            <a:r>
              <a:rPr lang="ja-JP" altLang="en-US" dirty="0" smtClean="0"/>
              <a:t>を</a:t>
            </a:r>
            <a:r>
              <a:rPr lang="ja-JP" altLang="en-US" dirty="0"/>
              <a:t>提示すること</a:t>
            </a:r>
            <a:r>
              <a:rPr lang="ja-JP" altLang="en-US" dirty="0" smtClean="0"/>
              <a:t>で命名を支援する手法を提案し，ツールとして実装</a:t>
            </a:r>
            <a:endParaRPr lang="en-US" altLang="ja-JP" dirty="0" smtClean="0"/>
          </a:p>
          <a:p>
            <a:pPr lvl="1"/>
            <a:r>
              <a:rPr lang="ja-JP" altLang="en-US" dirty="0"/>
              <a:t>ツールの有効性</a:t>
            </a:r>
            <a:r>
              <a:rPr lang="ja-JP" altLang="en-US" dirty="0" smtClean="0"/>
              <a:t>を評価した結果，被験者から好意的な評価を得られた</a:t>
            </a:r>
            <a:endParaRPr lang="en-US" altLang="ja-JP" dirty="0" smtClean="0"/>
          </a:p>
          <a:p>
            <a:r>
              <a:rPr lang="ja-JP" altLang="en-US" dirty="0" smtClean="0"/>
              <a:t>今後</a:t>
            </a:r>
            <a:r>
              <a:rPr lang="ja-JP" altLang="en-US" dirty="0"/>
              <a:t>の</a:t>
            </a:r>
            <a:r>
              <a:rPr lang="ja-JP" altLang="en-US" dirty="0" smtClean="0"/>
              <a:t>課題</a:t>
            </a:r>
            <a:endParaRPr lang="en-US" altLang="ja-JP" dirty="0" smtClean="0"/>
          </a:p>
          <a:p>
            <a:pPr lvl="1"/>
            <a:r>
              <a:rPr lang="ja-JP" altLang="en-US" dirty="0" smtClean="0"/>
              <a:t>実行速度，並び替えなどの問題改善</a:t>
            </a:r>
            <a:endParaRPr lang="en-US" altLang="ja-JP" dirty="0"/>
          </a:p>
          <a:p>
            <a:pPr lvl="1"/>
            <a:r>
              <a:rPr lang="ja-JP" altLang="en-US" dirty="0"/>
              <a:t>ツール</a:t>
            </a:r>
            <a:r>
              <a:rPr lang="ja-JP" altLang="en-US" dirty="0" smtClean="0"/>
              <a:t>の有効性の再評価</a:t>
            </a:r>
            <a:endParaRPr lang="en-US" altLang="ja-JP" dirty="0" smtClean="0"/>
          </a:p>
          <a:p>
            <a:pPr lvl="1"/>
            <a:r>
              <a:rPr lang="ja-JP" altLang="en-US" dirty="0" smtClean="0"/>
              <a:t>既存メソッドの改名などのツールの機能追加</a:t>
            </a:r>
            <a:endParaRPr lang="en-US" altLang="ja-JP" dirty="0" smtClean="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21</a:t>
            </a:fld>
            <a:endParaRPr kumimoji="1" lang="ja-JP" altLang="en-US"/>
          </a:p>
        </p:txBody>
      </p:sp>
    </p:spTree>
    <p:extLst>
      <p:ext uri="{BB962C8B-B14F-4D97-AF65-F5344CB8AC3E}">
        <p14:creationId xmlns:p14="http://schemas.microsoft.com/office/powerpoint/2010/main" val="719548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メソッド生成パターンの作り方</a:t>
            </a:r>
            <a:endParaRPr kumimoji="1" lang="ja-JP" altLang="en-US" dirty="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22</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397597235"/>
              </p:ext>
            </p:extLst>
          </p:nvPr>
        </p:nvGraphicFramePr>
        <p:xfrm>
          <a:off x="683567" y="1772816"/>
          <a:ext cx="7848873" cy="1584960"/>
        </p:xfrm>
        <a:graphic>
          <a:graphicData uri="http://schemas.openxmlformats.org/drawingml/2006/table">
            <a:tbl>
              <a:tblPr firstRow="1" bandRow="1">
                <a:tableStyleId>{616DA210-FB5B-4158-B5E0-FEB733F419BA}</a:tableStyleId>
              </a:tblPr>
              <a:tblGrid>
                <a:gridCol w="729280"/>
                <a:gridCol w="1185079"/>
                <a:gridCol w="1367400"/>
                <a:gridCol w="1291183"/>
                <a:gridCol w="1033396"/>
                <a:gridCol w="2242535"/>
              </a:tblGrid>
              <a:tr h="226525">
                <a:tc>
                  <a:txBody>
                    <a:bodyPr/>
                    <a:lstStyle/>
                    <a:p>
                      <a:r>
                        <a:rPr kumimoji="1" lang="en-US" altLang="ja-JP" sz="2000" dirty="0" smtClean="0"/>
                        <a:t>No.</a:t>
                      </a:r>
                      <a:endParaRPr kumimoji="1" lang="ja-JP" altLang="en-US" sz="2000" dirty="0"/>
                    </a:p>
                  </a:txBody>
                  <a:tcPr/>
                </a:tc>
                <a:tc>
                  <a:txBody>
                    <a:bodyPr/>
                    <a:lstStyle/>
                    <a:p>
                      <a:r>
                        <a:rPr kumimoji="1" lang="en-US" altLang="ja-JP" sz="2000" dirty="0" smtClean="0"/>
                        <a:t>return</a:t>
                      </a:r>
                      <a:endParaRPr kumimoji="1" lang="ja-JP" altLang="en-US" sz="2000" dirty="0"/>
                    </a:p>
                  </a:txBody>
                  <a:tcPr/>
                </a:tc>
                <a:tc>
                  <a:txBody>
                    <a:bodyPr/>
                    <a:lstStyle/>
                    <a:p>
                      <a:r>
                        <a:rPr kumimoji="1" lang="en-US" altLang="ja-JP" sz="2000" dirty="0" smtClean="0"/>
                        <a:t>method</a:t>
                      </a:r>
                      <a:endParaRPr kumimoji="1" lang="ja-JP" altLang="en-US" sz="2000" dirty="0"/>
                    </a:p>
                  </a:txBody>
                  <a:tcPr/>
                </a:tc>
                <a:tc>
                  <a:txBody>
                    <a:bodyPr/>
                    <a:lstStyle/>
                    <a:p>
                      <a:r>
                        <a:rPr kumimoji="1" lang="en-US" altLang="ja-JP" sz="2000" dirty="0" err="1" smtClean="0"/>
                        <a:t>arg</a:t>
                      </a:r>
                      <a:endParaRPr kumimoji="1" lang="ja-JP" altLang="en-US" sz="2000" dirty="0"/>
                    </a:p>
                  </a:txBody>
                  <a:tcPr/>
                </a:tc>
                <a:tc>
                  <a:txBody>
                    <a:bodyPr/>
                    <a:lstStyle/>
                    <a:p>
                      <a:r>
                        <a:rPr kumimoji="1" lang="en-US" altLang="ja-JP" sz="2000" dirty="0" smtClean="0"/>
                        <a:t>class</a:t>
                      </a:r>
                      <a:endParaRPr kumimoji="1" lang="ja-JP" altLang="en-US" sz="2000" dirty="0"/>
                    </a:p>
                  </a:txBody>
                  <a:tcPr/>
                </a:tc>
                <a:tc>
                  <a:txBody>
                    <a:bodyPr/>
                    <a:lstStyle/>
                    <a:p>
                      <a:r>
                        <a:rPr kumimoji="1" lang="ja-JP" altLang="en-US" sz="2000" dirty="0" smtClean="0"/>
                        <a:t>抽出三つ組</a:t>
                      </a:r>
                      <a:endParaRPr kumimoji="1" lang="ja-JP" altLang="en-US" sz="2000" dirty="0"/>
                    </a:p>
                  </a:txBody>
                  <a:tcPr/>
                </a:tc>
              </a:tr>
              <a:tr h="226525">
                <a:tc>
                  <a:txBody>
                    <a:bodyPr/>
                    <a:lstStyle/>
                    <a:p>
                      <a:r>
                        <a:rPr kumimoji="1" lang="en-US" altLang="ja-JP" sz="2000" dirty="0" smtClean="0"/>
                        <a:t>1</a:t>
                      </a:r>
                      <a:endParaRPr kumimoji="1" lang="ja-JP" altLang="en-US" sz="2000" dirty="0"/>
                    </a:p>
                  </a:txBody>
                  <a:tcPr/>
                </a:tc>
                <a:tc>
                  <a:txBody>
                    <a:bodyPr/>
                    <a:lstStyle/>
                    <a:p>
                      <a:r>
                        <a:rPr kumimoji="1" lang="en-US" altLang="ja-JP" sz="2000" dirty="0" smtClean="0"/>
                        <a:t>void</a:t>
                      </a:r>
                      <a:endParaRPr kumimoji="1" lang="ja-JP" altLang="en-US" sz="2000" dirty="0"/>
                    </a:p>
                  </a:txBody>
                  <a:tcPr/>
                </a:tc>
                <a:tc>
                  <a:txBody>
                    <a:bodyPr/>
                    <a:lstStyle/>
                    <a:p>
                      <a:r>
                        <a:rPr kumimoji="1" lang="en-US" altLang="ja-JP" sz="2000" dirty="0" smtClean="0"/>
                        <a:t>v1</a:t>
                      </a:r>
                      <a:endParaRPr kumimoji="1" lang="ja-JP" altLang="en-US" sz="2000" dirty="0"/>
                    </a:p>
                  </a:txBody>
                  <a:tcPr/>
                </a:tc>
                <a:tc>
                  <a:txBody>
                    <a:bodyPr/>
                    <a:lstStyle/>
                    <a:p>
                      <a:r>
                        <a:rPr kumimoji="1" lang="en-US" altLang="ja-JP" sz="2000" dirty="0" smtClean="0"/>
                        <a:t>(empty)</a:t>
                      </a:r>
                      <a:endParaRPr kumimoji="1" lang="ja-JP" altLang="en-US" sz="2000" dirty="0"/>
                    </a:p>
                  </a:txBody>
                  <a:tcPr/>
                </a:tc>
                <a:tc>
                  <a:txBody>
                    <a:bodyPr/>
                    <a:lstStyle/>
                    <a:p>
                      <a:r>
                        <a:rPr kumimoji="1" lang="en-US" altLang="ja-JP" sz="2000" dirty="0" smtClean="0"/>
                        <a:t>n2</a:t>
                      </a:r>
                      <a:endParaRPr kumimoji="1" lang="ja-JP" altLang="en-US" sz="2000" dirty="0"/>
                    </a:p>
                  </a:txBody>
                  <a:tcPr/>
                </a:tc>
                <a:tc>
                  <a:txBody>
                    <a:bodyPr/>
                    <a:lstStyle/>
                    <a:p>
                      <a:r>
                        <a:rPr kumimoji="1" lang="en-US" altLang="ja-JP" sz="2000" dirty="0" smtClean="0"/>
                        <a:t>&lt;v1, n2, (empty)&gt;</a:t>
                      </a:r>
                      <a:endParaRPr kumimoji="1" lang="ja-JP" altLang="en-US" sz="2000" dirty="0"/>
                    </a:p>
                  </a:txBody>
                  <a:tcPr/>
                </a:tc>
              </a:tr>
              <a:tr h="226525">
                <a:tc>
                  <a:txBody>
                    <a:bodyPr/>
                    <a:lstStyle/>
                    <a:p>
                      <a:r>
                        <a:rPr kumimoji="1" lang="en-US" altLang="ja-JP" sz="2000" dirty="0" smtClean="0"/>
                        <a:t>2</a:t>
                      </a:r>
                      <a:endParaRPr kumimoji="1" lang="ja-JP" altLang="en-US" sz="2000" dirty="0"/>
                    </a:p>
                  </a:txBody>
                  <a:tcPr/>
                </a:tc>
                <a:tc>
                  <a:txBody>
                    <a:bodyPr/>
                    <a:lstStyle/>
                    <a:p>
                      <a:r>
                        <a:rPr kumimoji="1" lang="en-US" altLang="ja-JP" sz="2000" dirty="0" smtClean="0"/>
                        <a:t>n1</a:t>
                      </a:r>
                      <a:endParaRPr kumimoji="1" lang="ja-JP" altLang="en-US" sz="2000" dirty="0"/>
                    </a:p>
                  </a:txBody>
                  <a:tcPr/>
                </a:tc>
                <a:tc>
                  <a:txBody>
                    <a:bodyPr/>
                    <a:lstStyle/>
                    <a:p>
                      <a:r>
                        <a:rPr kumimoji="1" lang="en-US" altLang="ja-JP" sz="2000" dirty="0" smtClean="0"/>
                        <a:t>v2 + n3</a:t>
                      </a:r>
                      <a:endParaRPr kumimoji="1" lang="ja-JP" altLang="en-US" sz="2000" dirty="0"/>
                    </a:p>
                  </a:txBody>
                  <a:tcPr/>
                </a:tc>
                <a:tc>
                  <a:txBody>
                    <a:bodyPr/>
                    <a:lstStyle/>
                    <a:p>
                      <a:r>
                        <a:rPr kumimoji="1" lang="en-US" altLang="ja-JP" sz="2000" dirty="0" smtClean="0"/>
                        <a:t>(empty)</a:t>
                      </a:r>
                      <a:endParaRPr kumimoji="1" lang="ja-JP" altLang="en-US" sz="2000" dirty="0"/>
                    </a:p>
                  </a:txBody>
                  <a:tcPr/>
                </a:tc>
                <a:tc>
                  <a:txBody>
                    <a:bodyPr/>
                    <a:lstStyle/>
                    <a:p>
                      <a:r>
                        <a:rPr kumimoji="1" lang="en-US" altLang="ja-JP" sz="2000" dirty="0" smtClean="0"/>
                        <a:t>n3</a:t>
                      </a:r>
                      <a:endParaRPr kumimoji="1" lang="ja-JP" altLang="en-US" sz="2000" dirty="0"/>
                    </a:p>
                  </a:txBody>
                  <a:tcPr/>
                </a:tc>
                <a:tc>
                  <a:txBody>
                    <a:bodyPr/>
                    <a:lstStyle/>
                    <a:p>
                      <a:r>
                        <a:rPr kumimoji="1" lang="en-US" altLang="ja-JP" sz="2000" dirty="0" smtClean="0"/>
                        <a:t>&lt;v2, n3, n1&gt;</a:t>
                      </a:r>
                      <a:endParaRPr kumimoji="1" lang="ja-JP" altLang="en-US" sz="2000" dirty="0"/>
                    </a:p>
                  </a:txBody>
                  <a:tcPr/>
                </a:tc>
              </a:tr>
              <a:tr h="226525">
                <a:tc>
                  <a:txBody>
                    <a:bodyPr/>
                    <a:lstStyle/>
                    <a:p>
                      <a:r>
                        <a:rPr kumimoji="1" lang="en-US" altLang="ja-JP" sz="2000" dirty="0" smtClean="0"/>
                        <a:t>…</a:t>
                      </a:r>
                      <a:endParaRPr kumimoji="1" lang="ja-JP" altLang="en-US" sz="2000" dirty="0"/>
                    </a:p>
                  </a:txBody>
                  <a:tcPr/>
                </a:tc>
                <a:tc>
                  <a:txBody>
                    <a:bodyPr/>
                    <a:lstStyle/>
                    <a:p>
                      <a:endParaRPr kumimoji="1" lang="ja-JP" altLang="en-US" sz="2000" dirty="0"/>
                    </a:p>
                  </a:txBody>
                  <a:tcPr/>
                </a:tc>
                <a:tc>
                  <a:txBody>
                    <a:bodyPr/>
                    <a:lstStyle/>
                    <a:p>
                      <a:endParaRPr kumimoji="1" lang="ja-JP" altLang="en-US" sz="2000" dirty="0"/>
                    </a:p>
                  </a:txBody>
                  <a:tcPr/>
                </a:tc>
                <a:tc>
                  <a:txBody>
                    <a:bodyPr/>
                    <a:lstStyle/>
                    <a:p>
                      <a:endParaRPr kumimoji="1" lang="ja-JP" altLang="en-US" sz="2000" dirty="0"/>
                    </a:p>
                  </a:txBody>
                  <a:tcPr/>
                </a:tc>
                <a:tc>
                  <a:txBody>
                    <a:bodyPr/>
                    <a:lstStyle/>
                    <a:p>
                      <a:endParaRPr kumimoji="1" lang="ja-JP" altLang="en-US" sz="2000" dirty="0"/>
                    </a:p>
                  </a:txBody>
                  <a:tcPr/>
                </a:tc>
                <a:tc>
                  <a:txBody>
                    <a:bodyPr/>
                    <a:lstStyle/>
                    <a:p>
                      <a:endParaRPr kumimoji="1" lang="ja-JP" altLang="en-US" sz="2000" dirty="0"/>
                    </a:p>
                  </a:txBody>
                  <a:tcPr/>
                </a:tc>
              </a:tr>
            </a:tbl>
          </a:graphicData>
        </a:graphic>
      </p:graphicFrame>
      <p:sp>
        <p:nvSpPr>
          <p:cNvPr id="7" name="下矢印 6"/>
          <p:cNvSpPr/>
          <p:nvPr/>
        </p:nvSpPr>
        <p:spPr>
          <a:xfrm>
            <a:off x="3707904" y="3717032"/>
            <a:ext cx="136815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3873520437"/>
              </p:ext>
            </p:extLst>
          </p:nvPr>
        </p:nvGraphicFramePr>
        <p:xfrm>
          <a:off x="1691680" y="4753952"/>
          <a:ext cx="5472608" cy="1483360"/>
        </p:xfrm>
        <a:graphic>
          <a:graphicData uri="http://schemas.openxmlformats.org/drawingml/2006/table">
            <a:tbl>
              <a:tblPr firstRow="1" bandRow="1">
                <a:tableStyleId>{0E3FDE45-AF77-4B5C-9715-49D594BDF05E}</a:tableStyleId>
              </a:tblPr>
              <a:tblGrid>
                <a:gridCol w="830327"/>
                <a:gridCol w="1718558"/>
                <a:gridCol w="1424378"/>
                <a:gridCol w="1499345"/>
              </a:tblGrid>
              <a:tr h="370840">
                <a:tc>
                  <a:txBody>
                    <a:bodyPr/>
                    <a:lstStyle/>
                    <a:p>
                      <a:r>
                        <a:rPr kumimoji="1" lang="en-US" altLang="ja-JP" sz="1600" dirty="0" smtClean="0"/>
                        <a:t>No.</a:t>
                      </a:r>
                      <a:endParaRPr kumimoji="1" lang="ja-JP" altLang="en-US" sz="16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1600" dirty="0" smtClean="0"/>
                        <a:t>DO</a:t>
                      </a:r>
                      <a:r>
                        <a:rPr kumimoji="1" lang="ja-JP" altLang="en-US" sz="1600" dirty="0" smtClean="0"/>
                        <a:t>の種類</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600" dirty="0" smtClean="0"/>
                        <a:t>IO</a:t>
                      </a:r>
                      <a:r>
                        <a:rPr kumimoji="1" lang="ja-JP" altLang="en-US" sz="1600" dirty="0" smtClean="0"/>
                        <a:t>の種類</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600" dirty="0" smtClean="0"/>
                        <a:t>生成メソッド</a:t>
                      </a:r>
                      <a:endParaRPr kumimoji="1" lang="ja-JP" altLang="en-US" sz="16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1600" dirty="0" smtClean="0"/>
                        <a:t>1</a:t>
                      </a:r>
                      <a:endParaRPr kumimoji="1" lang="ja-JP" altLang="en-US" sz="1600" dirty="0"/>
                    </a:p>
                  </a:txBody>
                  <a:tcPr anchor="ctr">
                    <a:lnR w="12700" cap="flat" cmpd="sng" algn="ctr">
                      <a:solidFill>
                        <a:schemeClr val="tx1"/>
                      </a:solidFill>
                      <a:prstDash val="solid"/>
                      <a:round/>
                      <a:headEnd type="none" w="med" len="med"/>
                      <a:tailEnd type="none" w="med" len="med"/>
                    </a:lnR>
                  </a:tcPr>
                </a:tc>
                <a:tc>
                  <a:txBody>
                    <a:bodyPr/>
                    <a:lstStyle/>
                    <a:p>
                      <a:r>
                        <a:rPr kumimoji="1" lang="ja-JP" altLang="en-US" sz="1600" dirty="0" smtClean="0"/>
                        <a:t>クラス名</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600" dirty="0" smtClean="0"/>
                        <a:t>(empty)</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600" dirty="0" smtClean="0"/>
                        <a:t>V</a:t>
                      </a:r>
                      <a:r>
                        <a:rPr kumimoji="1" lang="ja-JP" altLang="en-US" sz="1600" dirty="0" smtClean="0"/>
                        <a:t> </a:t>
                      </a:r>
                      <a:r>
                        <a:rPr kumimoji="1" lang="en-US" altLang="ja-JP" sz="1600" dirty="0" smtClean="0"/>
                        <a:t>()</a:t>
                      </a:r>
                      <a:endParaRPr kumimoji="1" lang="ja-JP" altLang="en-US" sz="16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1600" dirty="0" smtClean="0"/>
                        <a:t>2</a:t>
                      </a:r>
                      <a:endParaRPr kumimoji="1" lang="ja-JP" altLang="en-US" sz="1600" dirty="0"/>
                    </a:p>
                  </a:txBody>
                  <a:tcPr anchor="ctr">
                    <a:lnR w="12700" cap="flat" cmpd="sng" algn="ctr">
                      <a:solidFill>
                        <a:schemeClr val="tx1"/>
                      </a:solidFill>
                      <a:prstDash val="solid"/>
                      <a:round/>
                      <a:headEnd type="none" w="med" len="med"/>
                      <a:tailEnd type="none" w="med" len="med"/>
                    </a:lnR>
                  </a:tcPr>
                </a:tc>
                <a:tc>
                  <a:txBody>
                    <a:bodyPr/>
                    <a:lstStyle/>
                    <a:p>
                      <a:r>
                        <a:rPr kumimoji="1" lang="ja-JP" altLang="en-US" sz="1600" dirty="0" smtClean="0"/>
                        <a:t>クラス名</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600" dirty="0" smtClean="0"/>
                        <a:t>返り値の型名</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600" dirty="0" smtClean="0"/>
                        <a:t>V + DO ()</a:t>
                      </a:r>
                      <a:endParaRPr kumimoji="1" lang="ja-JP" altLang="en-US" sz="16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1600" dirty="0" smtClean="0"/>
                        <a:t>…</a:t>
                      </a:r>
                      <a:endParaRPr kumimoji="1" lang="ja-JP" altLang="en-US" sz="1600" dirty="0"/>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600" dirty="0"/>
                    </a:p>
                  </a:txBody>
                  <a:tcPr anchor="ct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4193257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メソッド名の構造</a:t>
            </a:r>
            <a:endParaRPr kumimoji="1" lang="ja-JP" altLang="en-US" dirty="0"/>
          </a:p>
        </p:txBody>
      </p:sp>
      <p:sp>
        <p:nvSpPr>
          <p:cNvPr id="3" name="コンテンツ プレースホルダー 2"/>
          <p:cNvSpPr>
            <a:spLocks noGrp="1"/>
          </p:cNvSpPr>
          <p:nvPr>
            <p:ph idx="1"/>
          </p:nvPr>
        </p:nvSpPr>
        <p:spPr>
          <a:xfrm>
            <a:off x="457200" y="1600200"/>
            <a:ext cx="8219256" cy="4525963"/>
          </a:xfrm>
        </p:spPr>
        <p:txBody>
          <a:bodyPr/>
          <a:lstStyle/>
          <a:p>
            <a:r>
              <a:rPr kumimoji="1" lang="ja-JP" altLang="en-US" dirty="0" smtClean="0"/>
              <a:t>複数の単語を組み合わせて振る舞いを表現</a:t>
            </a:r>
            <a:endParaRPr kumimoji="1" lang="en-US" altLang="ja-JP" dirty="0" smtClean="0"/>
          </a:p>
          <a:p>
            <a:r>
              <a:rPr lang="ja-JP" altLang="en-US" dirty="0"/>
              <a:t>プログラム中には，オブジェクトに対してある操作を行うという処理が多数</a:t>
            </a:r>
            <a:r>
              <a:rPr lang="ja-JP" altLang="en-US" dirty="0" smtClean="0"/>
              <a:t>存在</a:t>
            </a:r>
            <a:endParaRPr lang="en-US" altLang="ja-JP" dirty="0" smtClean="0"/>
          </a:p>
          <a:p>
            <a:pPr marL="457200" lvl="1" indent="0">
              <a:buNone/>
            </a:pPr>
            <a:r>
              <a:rPr lang="en-US" altLang="ja-JP" sz="2400" dirty="0" smtClean="0"/>
              <a:t>Ex1. Stock </a:t>
            </a:r>
            <a:r>
              <a:rPr lang="ja-JP" altLang="en-US" sz="2400" dirty="0" smtClean="0"/>
              <a:t>クラスの </a:t>
            </a:r>
            <a:r>
              <a:rPr lang="en-US" altLang="ja-JP" sz="2400" dirty="0" err="1" smtClean="0"/>
              <a:t>addProduct</a:t>
            </a:r>
            <a:r>
              <a:rPr lang="en-US" altLang="ja-JP" sz="2400" dirty="0" smtClean="0"/>
              <a:t>(Product)</a:t>
            </a:r>
          </a:p>
          <a:p>
            <a:pPr marL="457200" lvl="1" indent="0">
              <a:buNone/>
            </a:pPr>
            <a:r>
              <a:rPr lang="en-US" altLang="ja-JP" dirty="0"/>
              <a:t>	</a:t>
            </a:r>
            <a:r>
              <a:rPr lang="ja-JP" altLang="en-US" dirty="0" smtClean="0"/>
              <a:t>→ </a:t>
            </a:r>
            <a:r>
              <a:rPr lang="en-US" altLang="ja-JP" dirty="0" smtClean="0"/>
              <a:t>Product </a:t>
            </a:r>
            <a:r>
              <a:rPr lang="ja-JP" altLang="en-US" dirty="0" smtClean="0"/>
              <a:t>を </a:t>
            </a:r>
            <a:r>
              <a:rPr lang="en-US" altLang="ja-JP" dirty="0" smtClean="0"/>
              <a:t>Stock </a:t>
            </a:r>
            <a:r>
              <a:rPr lang="ja-JP" altLang="en-US" dirty="0" smtClean="0"/>
              <a:t>に </a:t>
            </a:r>
            <a:r>
              <a:rPr lang="en-US" altLang="ja-JP" dirty="0" smtClean="0"/>
              <a:t>add </a:t>
            </a:r>
            <a:r>
              <a:rPr lang="ja-JP" altLang="en-US" dirty="0" smtClean="0"/>
              <a:t>する</a:t>
            </a:r>
            <a:endParaRPr lang="en-US" altLang="ja-JP" dirty="0" smtClean="0"/>
          </a:p>
          <a:p>
            <a:r>
              <a:rPr lang="ja-JP" altLang="en-US" dirty="0" smtClean="0"/>
              <a:t>このプログラム中の動詞</a:t>
            </a:r>
            <a:r>
              <a:rPr lang="en-US" altLang="ja-JP" dirty="0" smtClean="0"/>
              <a:t>-</a:t>
            </a:r>
            <a:r>
              <a:rPr lang="ja-JP" altLang="en-US" dirty="0" smtClean="0"/>
              <a:t>目的語関係を利用</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3</a:t>
            </a:fld>
            <a:endParaRPr kumimoji="1" lang="ja-JP" altLang="en-US"/>
          </a:p>
        </p:txBody>
      </p:sp>
    </p:spTree>
    <p:extLst>
      <p:ext uri="{BB962C8B-B14F-4D97-AF65-F5344CB8AC3E}">
        <p14:creationId xmlns:p14="http://schemas.microsoft.com/office/powerpoint/2010/main" val="2996745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004048" y="4026406"/>
            <a:ext cx="1636988"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ja-JP" sz="1400" dirty="0" smtClean="0">
                <a:latin typeface="Consolas" pitchFamily="49" charset="0"/>
                <a:cs typeface="Consolas" pitchFamily="49" charset="0"/>
              </a:rPr>
              <a:t>(v1,v2,…: </a:t>
            </a:r>
            <a:r>
              <a:rPr lang="ja-JP" altLang="en-US" sz="1400" dirty="0" smtClean="0">
                <a:latin typeface="Consolas" pitchFamily="49" charset="0"/>
                <a:cs typeface="Consolas" pitchFamily="49" charset="0"/>
              </a:rPr>
              <a:t>動詞</a:t>
            </a:r>
            <a:endParaRPr lang="en-US" altLang="ja-JP" sz="1400" dirty="0" smtClean="0">
              <a:latin typeface="Consolas" pitchFamily="49" charset="0"/>
              <a:cs typeface="Consolas" pitchFamily="49" charset="0"/>
            </a:endParaRPr>
          </a:p>
          <a:p>
            <a:r>
              <a:rPr kumimoji="1" lang="en-US" altLang="ja-JP" sz="1400" dirty="0" smtClean="0">
                <a:latin typeface="Consolas" pitchFamily="49" charset="0"/>
                <a:cs typeface="Consolas" pitchFamily="49" charset="0"/>
              </a:rPr>
              <a:t> n1,n2,…: </a:t>
            </a:r>
            <a:r>
              <a:rPr lang="ja-JP" altLang="en-US" sz="1400" dirty="0" smtClean="0">
                <a:latin typeface="Consolas" pitchFamily="49" charset="0"/>
                <a:cs typeface="Consolas" pitchFamily="49" charset="0"/>
              </a:rPr>
              <a:t>名詞</a:t>
            </a:r>
            <a:r>
              <a:rPr lang="en-US" altLang="ja-JP" sz="1400" dirty="0" smtClean="0">
                <a:latin typeface="Consolas" pitchFamily="49" charset="0"/>
                <a:cs typeface="Consolas" pitchFamily="49" charset="0"/>
              </a:rPr>
              <a:t>)</a:t>
            </a:r>
            <a:endParaRPr kumimoji="1" lang="ja-JP" altLang="en-US" sz="1400" dirty="0">
              <a:latin typeface="Consolas" pitchFamily="49" charset="0"/>
              <a:cs typeface="Consolas" pitchFamily="49" charset="0"/>
            </a:endParaRPr>
          </a:p>
        </p:txBody>
      </p:sp>
      <p:sp>
        <p:nvSpPr>
          <p:cNvPr id="2" name="タイトル 1"/>
          <p:cNvSpPr>
            <a:spLocks noGrp="1"/>
          </p:cNvSpPr>
          <p:nvPr>
            <p:ph type="title"/>
          </p:nvPr>
        </p:nvSpPr>
        <p:spPr/>
        <p:txBody>
          <a:bodyPr/>
          <a:lstStyle/>
          <a:p>
            <a:r>
              <a:rPr kumimoji="1" lang="ja-JP" altLang="en-US" dirty="0" smtClean="0"/>
              <a:t>動詞</a:t>
            </a:r>
            <a:r>
              <a:rPr kumimoji="1" lang="en-US" altLang="ja-JP" dirty="0" smtClean="0"/>
              <a:t>-</a:t>
            </a:r>
            <a:r>
              <a:rPr kumimoji="1" lang="ja-JP" altLang="en-US" dirty="0" smtClean="0"/>
              <a:t>目的語関係の辞書生成手法</a:t>
            </a:r>
            <a:endParaRPr kumimoji="1" lang="ja-JP" altLang="en-US" dirty="0"/>
          </a:p>
        </p:txBody>
      </p:sp>
      <p:sp>
        <p:nvSpPr>
          <p:cNvPr id="3" name="コンテンツ プレースホルダー 2"/>
          <p:cNvSpPr>
            <a:spLocks noGrp="1"/>
          </p:cNvSpPr>
          <p:nvPr>
            <p:ph idx="1"/>
          </p:nvPr>
        </p:nvSpPr>
        <p:spPr>
          <a:xfrm>
            <a:off x="395536" y="1484784"/>
            <a:ext cx="8352928" cy="4525963"/>
          </a:xfrm>
        </p:spPr>
        <p:txBody>
          <a:bodyPr/>
          <a:lstStyle/>
          <a:p>
            <a:r>
              <a:rPr lang="ja-JP" altLang="en-US" dirty="0"/>
              <a:t>動詞</a:t>
            </a:r>
            <a:r>
              <a:rPr lang="en-US" altLang="ja-JP" dirty="0"/>
              <a:t>-</a:t>
            </a:r>
            <a:r>
              <a:rPr lang="ja-JP" altLang="en-US" dirty="0"/>
              <a:t>目的語関係をソースコード中</a:t>
            </a:r>
            <a:r>
              <a:rPr kumimoji="1" lang="ja-JP" altLang="en-US" dirty="0" smtClean="0"/>
              <a:t>のメソッドから取り出す</a:t>
            </a:r>
            <a:r>
              <a:rPr kumimoji="1" lang="en-US" altLang="ja-JP" dirty="0" smtClean="0"/>
              <a:t>[2]</a:t>
            </a:r>
          </a:p>
          <a:p>
            <a:pPr lvl="1"/>
            <a:r>
              <a:rPr lang="ja-JP" altLang="en-US" dirty="0" smtClean="0"/>
              <a:t>出力は</a:t>
            </a:r>
            <a:r>
              <a:rPr lang="en-US" altLang="ja-JP" dirty="0" smtClean="0"/>
              <a:t>&lt;</a:t>
            </a:r>
            <a:r>
              <a:rPr lang="ja-JP" altLang="en-US" dirty="0" smtClean="0"/>
              <a:t>動詞</a:t>
            </a:r>
            <a:r>
              <a:rPr lang="en-US" altLang="ja-JP" dirty="0" smtClean="0"/>
              <a:t>(V), </a:t>
            </a:r>
            <a:r>
              <a:rPr lang="ja-JP" altLang="en-US" dirty="0" smtClean="0"/>
              <a:t>直接目的語</a:t>
            </a:r>
            <a:r>
              <a:rPr lang="en-US" altLang="ja-JP" dirty="0" smtClean="0"/>
              <a:t>(DO), </a:t>
            </a:r>
            <a:r>
              <a:rPr lang="ja-JP" altLang="en-US" dirty="0" smtClean="0"/>
              <a:t>間接目的語</a:t>
            </a:r>
            <a:r>
              <a:rPr lang="en-US" altLang="ja-JP" dirty="0" smtClean="0"/>
              <a:t>(IO)&gt;</a:t>
            </a:r>
            <a:r>
              <a:rPr lang="ja-JP" altLang="en-US" dirty="0" smtClean="0"/>
              <a:t>の三つ組</a:t>
            </a:r>
            <a:endParaRPr lang="en-US" altLang="ja-JP" dirty="0" smtClean="0"/>
          </a:p>
          <a:p>
            <a:pPr lvl="1"/>
            <a:r>
              <a:rPr kumimoji="1" lang="ja-JP" altLang="en-US" dirty="0" smtClean="0"/>
              <a:t>事前に</a:t>
            </a:r>
            <a:r>
              <a:rPr lang="ja-JP" altLang="en-US" dirty="0"/>
              <a:t>定義</a:t>
            </a:r>
            <a:r>
              <a:rPr kumimoji="1" lang="ja-JP" altLang="en-US" dirty="0" smtClean="0"/>
              <a:t>された三つ組</a:t>
            </a:r>
            <a:r>
              <a:rPr kumimoji="1" lang="ja-JP" altLang="en-US" dirty="0"/>
              <a:t>抽出</a:t>
            </a:r>
            <a:r>
              <a:rPr kumimoji="1" lang="ja-JP" altLang="en-US" dirty="0" smtClean="0"/>
              <a:t>パターンに従う</a:t>
            </a:r>
            <a:endParaRPr kumimoji="1" lang="en-US" altLang="ja-JP" dirty="0" smtClean="0"/>
          </a:p>
        </p:txBody>
      </p:sp>
      <p:sp>
        <p:nvSpPr>
          <p:cNvPr id="4" name="スライド番号プレースホルダー 3"/>
          <p:cNvSpPr>
            <a:spLocks noGrp="1"/>
          </p:cNvSpPr>
          <p:nvPr>
            <p:ph type="sldNum" sz="quarter" idx="12"/>
          </p:nvPr>
        </p:nvSpPr>
        <p:spPr>
          <a:xfrm>
            <a:off x="7596336" y="6308427"/>
            <a:ext cx="1150938" cy="288925"/>
          </a:xfrm>
        </p:spPr>
        <p:txBody>
          <a:bodyPr/>
          <a:lstStyle/>
          <a:p>
            <a:fld id="{D8657F4F-EEBE-40D0-AA0E-86B01611ED6E}" type="slidenum">
              <a:rPr kumimoji="1" lang="ja-JP" altLang="en-US" smtClean="0"/>
              <a:t>4</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767862590"/>
              </p:ext>
            </p:extLst>
          </p:nvPr>
        </p:nvGraphicFramePr>
        <p:xfrm>
          <a:off x="629403" y="4105607"/>
          <a:ext cx="4392488" cy="822960"/>
        </p:xfrm>
        <a:graphic>
          <a:graphicData uri="http://schemas.openxmlformats.org/drawingml/2006/table">
            <a:tbl>
              <a:tblPr firstRow="1" bandRow="1">
                <a:tableStyleId>{616DA210-FB5B-4158-B5E0-FEB733F419BA}</a:tableStyleId>
              </a:tblPr>
              <a:tblGrid>
                <a:gridCol w="504056"/>
                <a:gridCol w="720080"/>
                <a:gridCol w="864096"/>
                <a:gridCol w="504056"/>
                <a:gridCol w="648072"/>
                <a:gridCol w="1152128"/>
              </a:tblGrid>
              <a:tr h="226525">
                <a:tc>
                  <a:txBody>
                    <a:bodyPr/>
                    <a:lstStyle/>
                    <a:p>
                      <a:r>
                        <a:rPr kumimoji="1" lang="en-US" altLang="ja-JP" sz="1400" dirty="0" smtClean="0"/>
                        <a:t>No.</a:t>
                      </a:r>
                      <a:endParaRPr kumimoji="1" lang="ja-JP" altLang="en-US" sz="1400" dirty="0"/>
                    </a:p>
                  </a:txBody>
                  <a:tcPr/>
                </a:tc>
                <a:tc>
                  <a:txBody>
                    <a:bodyPr/>
                    <a:lstStyle/>
                    <a:p>
                      <a:r>
                        <a:rPr kumimoji="1" lang="en-US" altLang="ja-JP" sz="1400" dirty="0" smtClean="0"/>
                        <a:t>return</a:t>
                      </a:r>
                      <a:endParaRPr kumimoji="1" lang="ja-JP" altLang="en-US" sz="1400" dirty="0"/>
                    </a:p>
                  </a:txBody>
                  <a:tcPr/>
                </a:tc>
                <a:tc>
                  <a:txBody>
                    <a:bodyPr/>
                    <a:lstStyle/>
                    <a:p>
                      <a:r>
                        <a:rPr kumimoji="1" lang="en-US" altLang="ja-JP" sz="1400" dirty="0" smtClean="0"/>
                        <a:t>method</a:t>
                      </a:r>
                      <a:endParaRPr kumimoji="1" lang="ja-JP" altLang="en-US" sz="1400" dirty="0"/>
                    </a:p>
                  </a:txBody>
                  <a:tcPr/>
                </a:tc>
                <a:tc>
                  <a:txBody>
                    <a:bodyPr/>
                    <a:lstStyle/>
                    <a:p>
                      <a:r>
                        <a:rPr kumimoji="1" lang="en-US" altLang="ja-JP" sz="1400" dirty="0" err="1" smtClean="0"/>
                        <a:t>arg</a:t>
                      </a:r>
                      <a:endParaRPr kumimoji="1" lang="ja-JP" altLang="en-US" sz="1400" dirty="0"/>
                    </a:p>
                  </a:txBody>
                  <a:tcPr/>
                </a:tc>
                <a:tc>
                  <a:txBody>
                    <a:bodyPr/>
                    <a:lstStyle/>
                    <a:p>
                      <a:r>
                        <a:rPr kumimoji="1" lang="en-US" altLang="ja-JP" sz="1400" dirty="0" smtClean="0"/>
                        <a:t>class</a:t>
                      </a:r>
                      <a:endParaRPr kumimoji="1" lang="ja-JP" altLang="en-US" sz="1400" dirty="0"/>
                    </a:p>
                  </a:txBody>
                  <a:tcPr/>
                </a:tc>
                <a:tc>
                  <a:txBody>
                    <a:bodyPr/>
                    <a:lstStyle/>
                    <a:p>
                      <a:r>
                        <a:rPr kumimoji="1" lang="ja-JP" altLang="en-US" sz="1400" dirty="0" smtClean="0"/>
                        <a:t>抽出三つ組</a:t>
                      </a:r>
                      <a:endParaRPr kumimoji="1" lang="ja-JP" altLang="en-US" sz="1400" dirty="0"/>
                    </a:p>
                  </a:txBody>
                  <a:tcPr/>
                </a:tc>
              </a:tr>
              <a:tr h="226525">
                <a:tc>
                  <a:txBody>
                    <a:bodyPr/>
                    <a:lstStyle/>
                    <a:p>
                      <a:r>
                        <a:rPr kumimoji="1" lang="en-US" altLang="ja-JP" sz="1400" dirty="0" smtClean="0"/>
                        <a:t>1</a:t>
                      </a:r>
                      <a:endParaRPr kumimoji="1" lang="ja-JP" altLang="en-US" sz="1400" dirty="0"/>
                    </a:p>
                  </a:txBody>
                  <a:tcPr/>
                </a:tc>
                <a:tc>
                  <a:txBody>
                    <a:bodyPr/>
                    <a:lstStyle/>
                    <a:p>
                      <a:r>
                        <a:rPr kumimoji="1" lang="en-US" altLang="ja-JP" sz="1400" dirty="0" smtClean="0"/>
                        <a:t>void</a:t>
                      </a:r>
                      <a:endParaRPr kumimoji="1" lang="ja-JP" altLang="en-US" sz="1400" dirty="0"/>
                    </a:p>
                  </a:txBody>
                  <a:tcPr/>
                </a:tc>
                <a:tc>
                  <a:txBody>
                    <a:bodyPr/>
                    <a:lstStyle/>
                    <a:p>
                      <a:r>
                        <a:rPr kumimoji="1" lang="en-US" altLang="ja-JP" sz="1400" dirty="0" smtClean="0"/>
                        <a:t>v1</a:t>
                      </a:r>
                      <a:r>
                        <a:rPr kumimoji="1" lang="en-US" altLang="ja-JP" sz="1400" baseline="0" dirty="0" smtClean="0"/>
                        <a:t> + n2</a:t>
                      </a:r>
                      <a:endParaRPr kumimoji="1" lang="ja-JP" altLang="en-US" sz="1400" dirty="0"/>
                    </a:p>
                  </a:txBody>
                  <a:tcPr/>
                </a:tc>
                <a:tc>
                  <a:txBody>
                    <a:bodyPr/>
                    <a:lstStyle/>
                    <a:p>
                      <a:r>
                        <a:rPr kumimoji="1" lang="en-US" altLang="ja-JP" sz="1400" dirty="0" smtClean="0"/>
                        <a:t>n3</a:t>
                      </a:r>
                      <a:endParaRPr kumimoji="1" lang="ja-JP" altLang="en-US" sz="1400" dirty="0"/>
                    </a:p>
                  </a:txBody>
                  <a:tcPr/>
                </a:tc>
                <a:tc>
                  <a:txBody>
                    <a:bodyPr/>
                    <a:lstStyle/>
                    <a:p>
                      <a:r>
                        <a:rPr kumimoji="1" lang="en-US" altLang="ja-JP" sz="1400" dirty="0" smtClean="0"/>
                        <a:t>n4</a:t>
                      </a:r>
                      <a:endParaRPr kumimoji="1" lang="ja-JP" altLang="en-US" sz="1400" dirty="0"/>
                    </a:p>
                  </a:txBody>
                  <a:tcPr/>
                </a:tc>
                <a:tc>
                  <a:txBody>
                    <a:bodyPr/>
                    <a:lstStyle/>
                    <a:p>
                      <a:r>
                        <a:rPr kumimoji="1" lang="en-US" altLang="ja-JP" sz="1400" dirty="0" smtClean="0"/>
                        <a:t>&lt;v1,n3,n4&gt;</a:t>
                      </a:r>
                      <a:endParaRPr kumimoji="1" lang="ja-JP" altLang="en-US" sz="1400" dirty="0"/>
                    </a:p>
                  </a:txBody>
                  <a:tcPr/>
                </a:tc>
              </a:tr>
              <a:tr h="158568">
                <a:tc>
                  <a:txBody>
                    <a:bodyPr/>
                    <a:lstStyle/>
                    <a:p>
                      <a:r>
                        <a:rPr kumimoji="1" lang="ja-JP" altLang="en-US" sz="800" dirty="0" smtClean="0"/>
                        <a:t>・・・</a:t>
                      </a:r>
                      <a:endParaRPr kumimoji="1" lang="ja-JP" altLang="en-US" sz="800" dirty="0"/>
                    </a:p>
                  </a:txBody>
                  <a:tcPr/>
                </a:tc>
                <a:tc>
                  <a:txBody>
                    <a:bodyPr/>
                    <a:lstStyle/>
                    <a:p>
                      <a:endParaRPr kumimoji="1" lang="ja-JP" altLang="en-US" sz="800" dirty="0"/>
                    </a:p>
                  </a:txBody>
                  <a:tcPr/>
                </a:tc>
                <a:tc>
                  <a:txBody>
                    <a:bodyPr/>
                    <a:lstStyle/>
                    <a:p>
                      <a:endParaRPr kumimoji="1" lang="ja-JP" altLang="en-US" sz="800" dirty="0"/>
                    </a:p>
                  </a:txBody>
                  <a:tcPr/>
                </a:tc>
                <a:tc>
                  <a:txBody>
                    <a:bodyPr/>
                    <a:lstStyle/>
                    <a:p>
                      <a:endParaRPr kumimoji="1" lang="ja-JP" altLang="en-US" sz="800" dirty="0"/>
                    </a:p>
                  </a:txBody>
                  <a:tcPr/>
                </a:tc>
                <a:tc>
                  <a:txBody>
                    <a:bodyPr/>
                    <a:lstStyle/>
                    <a:p>
                      <a:endParaRPr kumimoji="1" lang="ja-JP" altLang="en-US" sz="800"/>
                    </a:p>
                  </a:txBody>
                  <a:tcPr/>
                </a:tc>
                <a:tc>
                  <a:txBody>
                    <a:bodyPr/>
                    <a:lstStyle/>
                    <a:p>
                      <a:endParaRPr kumimoji="1" lang="ja-JP" altLang="en-US" sz="800" dirty="0"/>
                    </a:p>
                  </a:txBody>
                  <a:tcPr/>
                </a:tc>
              </a:tr>
            </a:tbl>
          </a:graphicData>
        </a:graphic>
      </p:graphicFrame>
      <p:sp>
        <p:nvSpPr>
          <p:cNvPr id="7" name="テキスト ボックス 6"/>
          <p:cNvSpPr txBox="1"/>
          <p:nvPr/>
        </p:nvSpPr>
        <p:spPr>
          <a:xfrm>
            <a:off x="539552" y="4914537"/>
            <a:ext cx="1720343" cy="307777"/>
          </a:xfrm>
          <a:prstGeom prst="rect">
            <a:avLst/>
          </a:prstGeom>
          <a:noFill/>
        </p:spPr>
        <p:txBody>
          <a:bodyPr wrap="none" rtlCol="0">
            <a:spAutoFit/>
          </a:bodyPr>
          <a:lstStyle/>
          <a:p>
            <a:pPr algn="ctr"/>
            <a:r>
              <a:rPr kumimoji="1" lang="ja-JP" altLang="en-US" sz="1400" b="1" i="1" dirty="0" smtClean="0"/>
              <a:t>三つ組抽出パターン</a:t>
            </a:r>
            <a:endParaRPr kumimoji="1" lang="ja-JP" altLang="en-US" sz="1400" b="1" i="1" dirty="0"/>
          </a:p>
        </p:txBody>
      </p:sp>
      <p:graphicFrame>
        <p:nvGraphicFramePr>
          <p:cNvPr id="8" name="コンテンツ プレースホルダー 9"/>
          <p:cNvGraphicFramePr>
            <a:graphicFrameLocks/>
          </p:cNvGraphicFramePr>
          <p:nvPr>
            <p:extLst>
              <p:ext uri="{D42A27DB-BD31-4B8C-83A1-F6EECF244321}">
                <p14:modId xmlns:p14="http://schemas.microsoft.com/office/powerpoint/2010/main" val="3047250781"/>
              </p:ext>
            </p:extLst>
          </p:nvPr>
        </p:nvGraphicFramePr>
        <p:xfrm>
          <a:off x="5899630" y="4852368"/>
          <a:ext cx="2232248" cy="1096912"/>
        </p:xfrm>
        <a:graphic>
          <a:graphicData uri="http://schemas.openxmlformats.org/drawingml/2006/table">
            <a:tbl>
              <a:tblPr firstRow="1" bandRow="1">
                <a:tableStyleId>{21E4AEA4-8DFA-4A89-87EB-49C32662AFE0}</a:tableStyleId>
              </a:tblPr>
              <a:tblGrid>
                <a:gridCol w="648072"/>
                <a:gridCol w="936104"/>
                <a:gridCol w="648072"/>
              </a:tblGrid>
              <a:tr h="255848">
                <a:tc>
                  <a:txBody>
                    <a:bodyPr/>
                    <a:lstStyle/>
                    <a:p>
                      <a:pPr algn="l"/>
                      <a:r>
                        <a:rPr kumimoji="1" lang="en-US" altLang="ja-JP" sz="1400" dirty="0" smtClean="0"/>
                        <a:t>V</a:t>
                      </a:r>
                      <a:endParaRPr kumimoji="1" lang="ja-JP" altLang="en-US" sz="1400" dirty="0"/>
                    </a:p>
                  </a:txBody>
                  <a:tcPr marL="100259" marR="100259" marT="43769" marB="43769"/>
                </a:tc>
                <a:tc>
                  <a:txBody>
                    <a:bodyPr/>
                    <a:lstStyle/>
                    <a:p>
                      <a:pPr algn="l"/>
                      <a:r>
                        <a:rPr kumimoji="1" lang="en-US" altLang="ja-JP" sz="1400" dirty="0" smtClean="0"/>
                        <a:t>DO</a:t>
                      </a:r>
                      <a:endParaRPr kumimoji="1" lang="ja-JP" altLang="en-US" sz="1400" dirty="0"/>
                    </a:p>
                  </a:txBody>
                  <a:tcPr marL="100259" marR="100259" marT="43769" marB="43769"/>
                </a:tc>
                <a:tc>
                  <a:txBody>
                    <a:bodyPr/>
                    <a:lstStyle/>
                    <a:p>
                      <a:pPr algn="l"/>
                      <a:r>
                        <a:rPr kumimoji="1" lang="en-US" altLang="ja-JP" sz="1400" dirty="0" smtClean="0"/>
                        <a:t>IO</a:t>
                      </a:r>
                      <a:endParaRPr kumimoji="1" lang="ja-JP" altLang="en-US" sz="1400" dirty="0"/>
                    </a:p>
                  </a:txBody>
                  <a:tcPr marL="100259" marR="100259" marT="43769" marB="43769"/>
                </a:tc>
              </a:tr>
              <a:tr h="255848">
                <a:tc>
                  <a:txBody>
                    <a:bodyPr/>
                    <a:lstStyle/>
                    <a:p>
                      <a:pPr algn="l"/>
                      <a:r>
                        <a:rPr kumimoji="1" lang="en-US" altLang="ja-JP" sz="1400" dirty="0" smtClean="0"/>
                        <a:t>add</a:t>
                      </a:r>
                      <a:endParaRPr kumimoji="1" lang="ja-JP" altLang="en-US" sz="1400" dirty="0"/>
                    </a:p>
                  </a:txBody>
                  <a:tcPr marL="100259" marR="100259" marT="43769" marB="43769"/>
                </a:tc>
                <a:tc>
                  <a:txBody>
                    <a:bodyPr/>
                    <a:lstStyle/>
                    <a:p>
                      <a:pPr algn="l"/>
                      <a:r>
                        <a:rPr kumimoji="1" lang="en-US" altLang="ja-JP" sz="1400" dirty="0" smtClean="0"/>
                        <a:t>product</a:t>
                      </a:r>
                      <a:endParaRPr kumimoji="1" lang="ja-JP" altLang="en-US" sz="1400" dirty="0"/>
                    </a:p>
                  </a:txBody>
                  <a:tcPr marL="100259" marR="100259" marT="43769" marB="43769"/>
                </a:tc>
                <a:tc>
                  <a:txBody>
                    <a:bodyPr/>
                    <a:lstStyle/>
                    <a:p>
                      <a:pPr algn="l"/>
                      <a:r>
                        <a:rPr kumimoji="1" lang="en-US" altLang="ja-JP" sz="1400" dirty="0" smtClean="0"/>
                        <a:t>stock</a:t>
                      </a:r>
                      <a:endParaRPr kumimoji="1" lang="ja-JP" altLang="en-US" sz="1400" dirty="0"/>
                    </a:p>
                  </a:txBody>
                  <a:tcPr marL="100259" marR="100259" marT="43769" marB="43769"/>
                </a:tc>
              </a:tr>
              <a:tr h="255848">
                <a:tc>
                  <a:txBody>
                    <a:bodyPr/>
                    <a:lstStyle/>
                    <a:p>
                      <a:pPr algn="l"/>
                      <a:r>
                        <a:rPr kumimoji="1" lang="en-US" altLang="ja-JP" sz="1400" dirty="0" smtClean="0"/>
                        <a:t>close</a:t>
                      </a:r>
                      <a:endParaRPr kumimoji="1" lang="ja-JP" altLang="en-US" sz="1400" dirty="0"/>
                    </a:p>
                  </a:txBody>
                  <a:tcPr marL="100259" marR="100259" marT="43769" marB="43769"/>
                </a:tc>
                <a:tc>
                  <a:txBody>
                    <a:bodyPr/>
                    <a:lstStyle/>
                    <a:p>
                      <a:pPr algn="l"/>
                      <a:r>
                        <a:rPr kumimoji="1" lang="en-US" altLang="ja-JP" sz="1400" dirty="0" smtClean="0"/>
                        <a:t>database</a:t>
                      </a:r>
                      <a:endParaRPr kumimoji="1" lang="ja-JP" altLang="en-US" sz="1400" dirty="0"/>
                    </a:p>
                  </a:txBody>
                  <a:tcPr marL="100259" marR="100259" marT="43769" marB="43769"/>
                </a:tc>
                <a:tc>
                  <a:txBody>
                    <a:bodyPr/>
                    <a:lstStyle/>
                    <a:p>
                      <a:pPr algn="l"/>
                      <a:r>
                        <a:rPr kumimoji="1" lang="en-US" altLang="ja-JP" sz="1400" dirty="0" smtClean="0"/>
                        <a:t>-</a:t>
                      </a:r>
                      <a:endParaRPr kumimoji="1" lang="ja-JP" altLang="en-US" sz="1400" dirty="0"/>
                    </a:p>
                  </a:txBody>
                  <a:tcPr marL="100259" marR="100259" marT="43769" marB="43769"/>
                </a:tc>
              </a:tr>
              <a:tr h="165140">
                <a:tc>
                  <a:txBody>
                    <a:bodyPr/>
                    <a:lstStyle/>
                    <a:p>
                      <a:pPr algn="l"/>
                      <a:r>
                        <a:rPr kumimoji="1" lang="ja-JP" altLang="en-US" sz="700" dirty="0" smtClean="0"/>
                        <a:t>・・・</a:t>
                      </a:r>
                      <a:endParaRPr kumimoji="1" lang="ja-JP" altLang="en-US" sz="700" dirty="0"/>
                    </a:p>
                  </a:txBody>
                  <a:tcPr marL="100259" marR="100259" marT="43769" marB="43769"/>
                </a:tc>
                <a:tc>
                  <a:txBody>
                    <a:bodyPr/>
                    <a:lstStyle/>
                    <a:p>
                      <a:pPr algn="l"/>
                      <a:endParaRPr kumimoji="1" lang="ja-JP" altLang="en-US" sz="700" dirty="0"/>
                    </a:p>
                  </a:txBody>
                  <a:tcPr marL="100259" marR="100259" marT="43769" marB="43769"/>
                </a:tc>
                <a:tc>
                  <a:txBody>
                    <a:bodyPr/>
                    <a:lstStyle/>
                    <a:p>
                      <a:pPr algn="l"/>
                      <a:endParaRPr kumimoji="1" lang="ja-JP" altLang="en-US" sz="700" dirty="0"/>
                    </a:p>
                  </a:txBody>
                  <a:tcPr marL="100259" marR="100259" marT="43769" marB="43769"/>
                </a:tc>
              </a:tr>
            </a:tbl>
          </a:graphicData>
        </a:graphic>
      </p:graphicFrame>
      <p:sp>
        <p:nvSpPr>
          <p:cNvPr id="9" name="Documents"/>
          <p:cNvSpPr>
            <a:spLocks noEditPoints="1" noChangeArrowheads="1"/>
          </p:cNvSpPr>
          <p:nvPr/>
        </p:nvSpPr>
        <p:spPr bwMode="auto">
          <a:xfrm>
            <a:off x="2483768" y="5216062"/>
            <a:ext cx="534498" cy="727792"/>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dirty="0"/>
          </a:p>
        </p:txBody>
      </p:sp>
      <p:sp>
        <p:nvSpPr>
          <p:cNvPr id="10" name="テキスト ボックス 9"/>
          <p:cNvSpPr txBox="1"/>
          <p:nvPr/>
        </p:nvSpPr>
        <p:spPr>
          <a:xfrm>
            <a:off x="559189" y="5556220"/>
            <a:ext cx="1869423" cy="307777"/>
          </a:xfrm>
          <a:prstGeom prst="rect">
            <a:avLst/>
          </a:prstGeom>
          <a:noFill/>
        </p:spPr>
        <p:txBody>
          <a:bodyPr wrap="none" rtlCol="0">
            <a:spAutoFit/>
          </a:bodyPr>
          <a:lstStyle/>
          <a:p>
            <a:r>
              <a:rPr kumimoji="1" lang="en-US" altLang="ja-JP" sz="1400" b="1" i="1" dirty="0" smtClean="0"/>
              <a:t>Java</a:t>
            </a:r>
            <a:r>
              <a:rPr kumimoji="1" lang="ja-JP" altLang="en-US" sz="1400" b="1" i="1" dirty="0" smtClean="0"/>
              <a:t>ソースコード集合</a:t>
            </a:r>
            <a:endParaRPr kumimoji="1" lang="ja-JP" altLang="en-US" sz="1400" b="1" i="1" dirty="0"/>
          </a:p>
        </p:txBody>
      </p:sp>
      <p:sp>
        <p:nvSpPr>
          <p:cNvPr id="19" name="下矢印 18"/>
          <p:cNvSpPr/>
          <p:nvPr/>
        </p:nvSpPr>
        <p:spPr>
          <a:xfrm rot="16200000">
            <a:off x="4189541" y="4318499"/>
            <a:ext cx="504056" cy="2475441"/>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rot="5400000">
            <a:off x="3515933" y="5116380"/>
            <a:ext cx="452094" cy="21216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645532" y="5335320"/>
            <a:ext cx="189868" cy="2578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974722" y="4517087"/>
            <a:ext cx="1859805" cy="307777"/>
          </a:xfrm>
          <a:prstGeom prst="rect">
            <a:avLst/>
          </a:prstGeom>
          <a:noFill/>
        </p:spPr>
        <p:txBody>
          <a:bodyPr wrap="none" rtlCol="0">
            <a:spAutoFit/>
          </a:bodyPr>
          <a:lstStyle/>
          <a:p>
            <a:r>
              <a:rPr kumimoji="1" lang="ja-JP" altLang="en-US" sz="1400" b="1" i="1" dirty="0" smtClean="0"/>
              <a:t>動詞</a:t>
            </a:r>
            <a:r>
              <a:rPr kumimoji="1" lang="en-US" altLang="ja-JP" sz="1400" b="1" i="1" dirty="0" smtClean="0"/>
              <a:t>-</a:t>
            </a:r>
            <a:r>
              <a:rPr kumimoji="1" lang="ja-JP" altLang="en-US" sz="1400" b="1" i="1" dirty="0" smtClean="0"/>
              <a:t>目的語関係辞書</a:t>
            </a:r>
            <a:endParaRPr kumimoji="1" lang="ja-JP" altLang="en-US" sz="1400" b="1" i="1" dirty="0"/>
          </a:p>
        </p:txBody>
      </p:sp>
      <p:sp>
        <p:nvSpPr>
          <p:cNvPr id="11" name="テキスト ボックス 10"/>
          <p:cNvSpPr txBox="1"/>
          <p:nvPr/>
        </p:nvSpPr>
        <p:spPr>
          <a:xfrm>
            <a:off x="661078" y="6021288"/>
            <a:ext cx="8495531" cy="738664"/>
          </a:xfrm>
          <a:prstGeom prst="rect">
            <a:avLst/>
          </a:prstGeom>
          <a:noFill/>
        </p:spPr>
        <p:txBody>
          <a:bodyPr wrap="none" rtlCol="0">
            <a:spAutoFit/>
          </a:bodyPr>
          <a:lstStyle/>
          <a:p>
            <a:r>
              <a:rPr lang="en-US" altLang="ja-JP" sz="1400" dirty="0" smtClean="0">
                <a:solidFill>
                  <a:schemeClr val="bg1">
                    <a:lumMod val="50000"/>
                  </a:schemeClr>
                </a:solidFill>
              </a:rPr>
              <a:t>[2] Y</a:t>
            </a:r>
            <a:r>
              <a:rPr lang="en-US" altLang="ja-JP" sz="1400" dirty="0">
                <a:solidFill>
                  <a:schemeClr val="bg1">
                    <a:lumMod val="50000"/>
                  </a:schemeClr>
                </a:solidFill>
              </a:rPr>
              <a:t>. </a:t>
            </a:r>
            <a:r>
              <a:rPr lang="en-US" altLang="ja-JP" sz="1400" dirty="0" err="1">
                <a:solidFill>
                  <a:schemeClr val="bg1">
                    <a:lumMod val="50000"/>
                  </a:schemeClr>
                </a:solidFill>
              </a:rPr>
              <a:t>Hayase</a:t>
            </a:r>
            <a:r>
              <a:rPr lang="en-US" altLang="ja-JP" sz="1400" dirty="0">
                <a:solidFill>
                  <a:schemeClr val="bg1">
                    <a:lumMod val="50000"/>
                  </a:schemeClr>
                </a:solidFill>
              </a:rPr>
              <a:t>, Y. Kashima, Y. </a:t>
            </a:r>
            <a:r>
              <a:rPr lang="en-US" altLang="ja-JP" sz="1400" dirty="0" err="1">
                <a:solidFill>
                  <a:schemeClr val="bg1">
                    <a:lumMod val="50000"/>
                  </a:schemeClr>
                </a:solidFill>
              </a:rPr>
              <a:t>Manabe</a:t>
            </a:r>
            <a:r>
              <a:rPr lang="en-US" altLang="ja-JP" sz="1400" dirty="0">
                <a:solidFill>
                  <a:schemeClr val="bg1">
                    <a:lumMod val="50000"/>
                  </a:schemeClr>
                </a:solidFill>
              </a:rPr>
              <a:t>, and K. Inoue, </a:t>
            </a:r>
            <a:r>
              <a:rPr lang="en-US" altLang="ja-JP" sz="1400" dirty="0" smtClean="0">
                <a:solidFill>
                  <a:schemeClr val="bg1">
                    <a:lumMod val="50000"/>
                  </a:schemeClr>
                </a:solidFill>
              </a:rPr>
              <a:t>“Building </a:t>
            </a:r>
            <a:r>
              <a:rPr lang="en-US" altLang="ja-JP" sz="1400" dirty="0">
                <a:solidFill>
                  <a:schemeClr val="bg1">
                    <a:lumMod val="50000"/>
                  </a:schemeClr>
                </a:solidFill>
              </a:rPr>
              <a:t>domain </a:t>
            </a:r>
            <a:r>
              <a:rPr lang="en-US" altLang="ja-JP" sz="1400" dirty="0" smtClean="0">
                <a:solidFill>
                  <a:schemeClr val="bg1">
                    <a:lumMod val="50000"/>
                  </a:schemeClr>
                </a:solidFill>
              </a:rPr>
              <a:t>specific dictionaries of verb-object </a:t>
            </a:r>
          </a:p>
          <a:p>
            <a:r>
              <a:rPr lang="en-US" altLang="ja-JP" sz="1400" dirty="0">
                <a:solidFill>
                  <a:schemeClr val="bg1">
                    <a:lumMod val="50000"/>
                  </a:schemeClr>
                </a:solidFill>
              </a:rPr>
              <a:t> </a:t>
            </a:r>
            <a:r>
              <a:rPr lang="en-US" altLang="ja-JP" sz="1400" dirty="0" smtClean="0">
                <a:solidFill>
                  <a:schemeClr val="bg1">
                    <a:lumMod val="50000"/>
                  </a:schemeClr>
                </a:solidFill>
              </a:rPr>
              <a:t>                  relation </a:t>
            </a:r>
            <a:r>
              <a:rPr lang="en-US" altLang="ja-JP" sz="1400" dirty="0">
                <a:solidFill>
                  <a:schemeClr val="bg1">
                    <a:lumMod val="50000"/>
                  </a:schemeClr>
                </a:solidFill>
              </a:rPr>
              <a:t>from source </a:t>
            </a:r>
            <a:r>
              <a:rPr lang="en-US" altLang="ja-JP" sz="1400" dirty="0" smtClean="0">
                <a:solidFill>
                  <a:schemeClr val="bg1">
                    <a:lumMod val="50000"/>
                  </a:schemeClr>
                </a:solidFill>
              </a:rPr>
              <a:t>code”, Proceedings </a:t>
            </a:r>
            <a:r>
              <a:rPr lang="en-US" altLang="ja-JP" sz="1400" dirty="0">
                <a:solidFill>
                  <a:schemeClr val="bg1">
                    <a:lumMod val="50000"/>
                  </a:schemeClr>
                </a:solidFill>
              </a:rPr>
              <a:t>of </a:t>
            </a:r>
            <a:r>
              <a:rPr lang="en-US" altLang="ja-JP" sz="1400" dirty="0" smtClean="0">
                <a:solidFill>
                  <a:schemeClr val="bg1">
                    <a:lumMod val="50000"/>
                  </a:schemeClr>
                </a:solidFill>
              </a:rPr>
              <a:t>the </a:t>
            </a:r>
            <a:r>
              <a:rPr lang="en-US" altLang="ja-JP" sz="1400" dirty="0">
                <a:solidFill>
                  <a:schemeClr val="bg1">
                    <a:lumMod val="50000"/>
                  </a:schemeClr>
                </a:solidFill>
              </a:rPr>
              <a:t>15th European </a:t>
            </a:r>
            <a:r>
              <a:rPr lang="en-US" altLang="ja-JP" sz="1400" dirty="0" smtClean="0">
                <a:solidFill>
                  <a:schemeClr val="bg1">
                    <a:lumMod val="50000"/>
                  </a:schemeClr>
                </a:solidFill>
              </a:rPr>
              <a:t>Conference </a:t>
            </a:r>
          </a:p>
          <a:p>
            <a:r>
              <a:rPr lang="en-US" altLang="ja-JP" sz="1400" dirty="0">
                <a:solidFill>
                  <a:schemeClr val="bg1">
                    <a:lumMod val="50000"/>
                  </a:schemeClr>
                </a:solidFill>
              </a:rPr>
              <a:t> </a:t>
            </a:r>
            <a:r>
              <a:rPr lang="en-US" altLang="ja-JP" sz="1400" dirty="0" smtClean="0">
                <a:solidFill>
                  <a:schemeClr val="bg1">
                    <a:lumMod val="50000"/>
                  </a:schemeClr>
                </a:solidFill>
              </a:rPr>
              <a:t>                  on Software </a:t>
            </a:r>
            <a:r>
              <a:rPr lang="en-US" altLang="ja-JP" sz="1400" dirty="0">
                <a:solidFill>
                  <a:schemeClr val="bg1">
                    <a:lumMod val="50000"/>
                  </a:schemeClr>
                </a:solidFill>
              </a:rPr>
              <a:t>Maintenance and Reengineering(CSMR '11), </a:t>
            </a:r>
            <a:r>
              <a:rPr lang="en-US" altLang="ja-JP" sz="1400" dirty="0" smtClean="0">
                <a:solidFill>
                  <a:schemeClr val="bg1">
                    <a:lumMod val="50000"/>
                  </a:schemeClr>
                </a:solidFill>
              </a:rPr>
              <a:t>pp.93-100</a:t>
            </a:r>
            <a:r>
              <a:rPr lang="en-US" altLang="ja-JP" sz="1400" dirty="0">
                <a:solidFill>
                  <a:schemeClr val="bg1">
                    <a:lumMod val="50000"/>
                  </a:schemeClr>
                </a:solidFill>
              </a:rPr>
              <a:t>, 2011.</a:t>
            </a:r>
            <a:endParaRPr kumimoji="1" lang="ja-JP" altLang="en-US" sz="1400" dirty="0">
              <a:solidFill>
                <a:schemeClr val="bg1">
                  <a:lumMod val="50000"/>
                </a:schemeClr>
              </a:solidFill>
            </a:endParaRPr>
          </a:p>
        </p:txBody>
      </p:sp>
    </p:spTree>
    <p:extLst>
      <p:ext uri="{BB962C8B-B14F-4D97-AF65-F5344CB8AC3E}">
        <p14:creationId xmlns:p14="http://schemas.microsoft.com/office/powerpoint/2010/main" val="1718896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a:xfrm>
            <a:off x="457200" y="1556792"/>
            <a:ext cx="8229600" cy="4525963"/>
          </a:xfrm>
        </p:spPr>
        <p:txBody>
          <a:bodyPr/>
          <a:lstStyle/>
          <a:p>
            <a:r>
              <a:rPr lang="ja-JP" altLang="en-US" dirty="0" smtClean="0"/>
              <a:t>メソッド名の候補を提示することでメソッドの命名を支援する</a:t>
            </a:r>
            <a:endParaRPr lang="en-US" altLang="ja-JP" dirty="0" smtClean="0"/>
          </a:p>
          <a:p>
            <a:pPr lvl="1"/>
            <a:r>
              <a:rPr lang="ja-JP" altLang="en-US" dirty="0" smtClean="0"/>
              <a:t>候補の生成</a:t>
            </a:r>
            <a:r>
              <a:rPr lang="ja-JP" altLang="en-US" dirty="0"/>
              <a:t>に</a:t>
            </a:r>
            <a:r>
              <a:rPr lang="ja-JP" altLang="en-US" dirty="0" smtClean="0"/>
              <a:t>動詞</a:t>
            </a:r>
            <a:r>
              <a:rPr lang="en-US" altLang="ja-JP" dirty="0" smtClean="0"/>
              <a:t>-</a:t>
            </a:r>
            <a:r>
              <a:rPr lang="ja-JP" altLang="en-US" dirty="0" smtClean="0"/>
              <a:t>目的語関係の辞書</a:t>
            </a:r>
            <a:r>
              <a:rPr lang="ja-JP" altLang="en-US" dirty="0"/>
              <a:t>を</a:t>
            </a:r>
            <a:r>
              <a:rPr lang="ja-JP" altLang="en-US" dirty="0" smtClean="0"/>
              <a:t>利用</a:t>
            </a:r>
            <a:endParaRPr lang="en-US" altLang="ja-JP" dirty="0" smtClean="0"/>
          </a:p>
          <a:p>
            <a:r>
              <a:rPr lang="ja-JP" altLang="en-US" dirty="0"/>
              <a:t>提案手法</a:t>
            </a:r>
            <a:r>
              <a:rPr lang="ja-JP" altLang="en-US" dirty="0" smtClean="0"/>
              <a:t>に基づいた</a:t>
            </a:r>
            <a:r>
              <a:rPr lang="ja-JP" altLang="en-US" dirty="0"/>
              <a:t>ツール</a:t>
            </a:r>
            <a:r>
              <a:rPr lang="ja-JP" altLang="en-US" dirty="0" smtClean="0"/>
              <a:t>を</a:t>
            </a:r>
            <a:r>
              <a:rPr lang="ja-JP" altLang="en-US" dirty="0"/>
              <a:t>実装</a:t>
            </a:r>
            <a:endParaRPr lang="en-US" altLang="ja-JP" dirty="0" smtClean="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5</a:t>
            </a:fld>
            <a:endParaRPr kumimoji="1" lang="ja-JP" altLang="en-US"/>
          </a:p>
        </p:txBody>
      </p:sp>
      <p:pic>
        <p:nvPicPr>
          <p:cNvPr id="1035" name="Picture 11" descr="C:\Program Files\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358" y="4327147"/>
            <a:ext cx="1249557" cy="118597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D:\Users\Akisute\AppData\Local\Microsoft\Windows\Temporary Internet Files\Content.IE5\KO0CJS4Z\MC90042475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0282" y="4932783"/>
            <a:ext cx="510149" cy="432048"/>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718470" y="5636119"/>
            <a:ext cx="1031331" cy="369332"/>
          </a:xfrm>
          <a:prstGeom prst="rect">
            <a:avLst/>
          </a:prstGeom>
          <a:noFill/>
        </p:spPr>
        <p:txBody>
          <a:bodyPr wrap="square" rtlCol="0">
            <a:spAutoFit/>
          </a:bodyPr>
          <a:lstStyle/>
          <a:p>
            <a:pPr algn="ctr"/>
            <a:r>
              <a:rPr kumimoji="1" lang="ja-JP" altLang="en-US" b="1" dirty="0" smtClean="0"/>
              <a:t>開発者</a:t>
            </a:r>
            <a:endParaRPr kumimoji="1" lang="ja-JP" altLang="en-US" b="1" dirty="0"/>
          </a:p>
        </p:txBody>
      </p:sp>
      <p:sp>
        <p:nvSpPr>
          <p:cNvPr id="18" name="テキスト ボックス 17"/>
          <p:cNvSpPr txBox="1"/>
          <p:nvPr/>
        </p:nvSpPr>
        <p:spPr>
          <a:xfrm>
            <a:off x="5775234" y="5685757"/>
            <a:ext cx="1008723" cy="369332"/>
          </a:xfrm>
          <a:prstGeom prst="rect">
            <a:avLst/>
          </a:prstGeom>
          <a:noFill/>
        </p:spPr>
        <p:txBody>
          <a:bodyPr wrap="square" rtlCol="0">
            <a:spAutoFit/>
          </a:bodyPr>
          <a:lstStyle/>
          <a:p>
            <a:pPr algn="ctr"/>
            <a:r>
              <a:rPr kumimoji="1" lang="ja-JP" altLang="en-US" b="1" dirty="0" smtClean="0"/>
              <a:t>ツール</a:t>
            </a:r>
            <a:endParaRPr kumimoji="1" lang="ja-JP" altLang="en-US" b="1" dirty="0"/>
          </a:p>
        </p:txBody>
      </p:sp>
      <p:sp>
        <p:nvSpPr>
          <p:cNvPr id="19" name="テキスト ボックス 18"/>
          <p:cNvSpPr txBox="1"/>
          <p:nvPr/>
        </p:nvSpPr>
        <p:spPr>
          <a:xfrm>
            <a:off x="7380312" y="5381054"/>
            <a:ext cx="1701422" cy="830997"/>
          </a:xfrm>
          <a:prstGeom prst="rect">
            <a:avLst/>
          </a:prstGeom>
          <a:noFill/>
        </p:spPr>
        <p:txBody>
          <a:bodyPr wrap="square" rtlCol="0">
            <a:spAutoFit/>
          </a:bodyPr>
          <a:lstStyle/>
          <a:p>
            <a:pPr algn="ctr"/>
            <a:r>
              <a:rPr kumimoji="1" lang="ja-JP" altLang="en-US" sz="1600" b="1" dirty="0" smtClean="0"/>
              <a:t>動詞</a:t>
            </a:r>
            <a:r>
              <a:rPr kumimoji="1" lang="en-US" altLang="ja-JP" sz="1600" b="1" dirty="0" smtClean="0"/>
              <a:t>-</a:t>
            </a:r>
            <a:r>
              <a:rPr kumimoji="1" lang="ja-JP" altLang="en-US" sz="1600" b="1" dirty="0" smtClean="0"/>
              <a:t>目的語</a:t>
            </a:r>
            <a:endParaRPr kumimoji="1" lang="en-US" altLang="ja-JP" sz="1600" b="1" dirty="0" smtClean="0"/>
          </a:p>
          <a:p>
            <a:pPr algn="ctr"/>
            <a:r>
              <a:rPr kumimoji="1" lang="ja-JP" altLang="en-US" sz="1600" b="1" dirty="0" smtClean="0"/>
              <a:t>関係を</a:t>
            </a:r>
            <a:r>
              <a:rPr lang="ja-JP" altLang="en-US" sz="1600" b="1" dirty="0" smtClean="0"/>
              <a:t>収録した</a:t>
            </a:r>
            <a:endParaRPr lang="en-US" altLang="ja-JP" sz="1600" b="1" dirty="0" smtClean="0"/>
          </a:p>
          <a:p>
            <a:pPr algn="ctr"/>
            <a:r>
              <a:rPr lang="ja-JP" altLang="en-US" sz="1600" b="1" dirty="0" smtClean="0"/>
              <a:t>辞書</a:t>
            </a:r>
            <a:endParaRPr kumimoji="1" lang="ja-JP" altLang="en-US" sz="1600" b="1" dirty="0"/>
          </a:p>
        </p:txBody>
      </p:sp>
      <p:pic>
        <p:nvPicPr>
          <p:cNvPr id="1027" name="Picture 3" descr="D:\Users\Akisute\AppData\Local\Microsoft\Windows\Temporary Internet Files\Content.IE5\SEWZDCOQ\MC90025030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05324" y="4403274"/>
            <a:ext cx="1548545" cy="1283029"/>
          </a:xfrm>
          <a:prstGeom prst="rect">
            <a:avLst/>
          </a:prstGeom>
          <a:noFill/>
          <a:extLst>
            <a:ext uri="{909E8E84-426E-40DD-AFC4-6F175D3DCCD1}">
              <a14:hiddenFill xmlns:a14="http://schemas.microsoft.com/office/drawing/2010/main">
                <a:solidFill>
                  <a:srgbClr val="FFFFFF"/>
                </a:solidFill>
              </a14:hiddenFill>
            </a:ext>
          </a:extLst>
        </p:spPr>
      </p:pic>
      <p:cxnSp>
        <p:nvCxnSpPr>
          <p:cNvPr id="30" name="直線矢印コネクタ 29"/>
          <p:cNvCxnSpPr/>
          <p:nvPr/>
        </p:nvCxnSpPr>
        <p:spPr>
          <a:xfrm flipV="1">
            <a:off x="2187805" y="4609413"/>
            <a:ext cx="3093564" cy="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3" name="テキスト ボックス 32"/>
          <p:cNvSpPr txBox="1"/>
          <p:nvPr/>
        </p:nvSpPr>
        <p:spPr>
          <a:xfrm>
            <a:off x="1304428" y="3933056"/>
            <a:ext cx="4804520" cy="707886"/>
          </a:xfrm>
          <a:prstGeom prst="rect">
            <a:avLst/>
          </a:prstGeom>
          <a:noFill/>
        </p:spPr>
        <p:txBody>
          <a:bodyPr wrap="none" rtlCol="0">
            <a:spAutoFit/>
          </a:bodyPr>
          <a:lstStyle/>
          <a:p>
            <a:pPr algn="ctr"/>
            <a:r>
              <a:rPr kumimoji="1" lang="ja-JP" altLang="en-US" sz="2000" dirty="0" smtClean="0"/>
              <a:t>メソッド名を入力できる場面でツールを起動</a:t>
            </a:r>
            <a:endParaRPr kumimoji="1" lang="en-US" altLang="ja-JP" sz="2000" dirty="0" smtClean="0"/>
          </a:p>
          <a:p>
            <a:pPr algn="ctr"/>
            <a:r>
              <a:rPr kumimoji="1" lang="en-US" altLang="ja-JP" sz="2000" dirty="0" smtClean="0"/>
              <a:t>(</a:t>
            </a:r>
            <a:r>
              <a:rPr kumimoji="1" lang="ja-JP" altLang="en-US" sz="2000" dirty="0" smtClean="0"/>
              <a:t>返り値の型あり </a:t>
            </a:r>
            <a:r>
              <a:rPr kumimoji="1" lang="en-US" altLang="ja-JP" sz="2000" dirty="0" smtClean="0"/>
              <a:t>/ </a:t>
            </a:r>
            <a:r>
              <a:rPr kumimoji="1" lang="ja-JP" altLang="en-US" sz="2000" dirty="0" smtClean="0"/>
              <a:t>なし の</a:t>
            </a:r>
            <a:r>
              <a:rPr kumimoji="1" lang="en-US" altLang="ja-JP" sz="2000" dirty="0" smtClean="0"/>
              <a:t>2</a:t>
            </a:r>
            <a:r>
              <a:rPr kumimoji="1" lang="ja-JP" altLang="en-US" sz="2000" dirty="0" smtClean="0"/>
              <a:t>通り</a:t>
            </a:r>
            <a:r>
              <a:rPr kumimoji="1" lang="en-US" altLang="ja-JP" sz="2000" dirty="0" smtClean="0"/>
              <a:t>)</a:t>
            </a:r>
            <a:endParaRPr kumimoji="1" lang="ja-JP" altLang="en-US" sz="2000" dirty="0"/>
          </a:p>
        </p:txBody>
      </p:sp>
      <p:cxnSp>
        <p:nvCxnSpPr>
          <p:cNvPr id="39" name="直線矢印コネクタ 38"/>
          <p:cNvCxnSpPr/>
          <p:nvPr/>
        </p:nvCxnSpPr>
        <p:spPr>
          <a:xfrm flipH="1">
            <a:off x="2123728" y="4721488"/>
            <a:ext cx="3110118"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3" name="テキスト ボックス 42"/>
          <p:cNvSpPr txBox="1"/>
          <p:nvPr/>
        </p:nvSpPr>
        <p:spPr>
          <a:xfrm>
            <a:off x="2603049" y="4736102"/>
            <a:ext cx="2303836" cy="400110"/>
          </a:xfrm>
          <a:prstGeom prst="rect">
            <a:avLst/>
          </a:prstGeom>
          <a:noFill/>
        </p:spPr>
        <p:txBody>
          <a:bodyPr wrap="none" rtlCol="0">
            <a:spAutoFit/>
          </a:bodyPr>
          <a:lstStyle/>
          <a:p>
            <a:r>
              <a:rPr kumimoji="1" lang="ja-JP" altLang="en-US" sz="2000" dirty="0" smtClean="0"/>
              <a:t>メソッド名候補リスト</a:t>
            </a:r>
            <a:endParaRPr kumimoji="1" lang="ja-JP" altLang="en-US" sz="2000" dirty="0"/>
          </a:p>
        </p:txBody>
      </p:sp>
      <p:cxnSp>
        <p:nvCxnSpPr>
          <p:cNvPr id="44" name="直線矢印コネクタ 43"/>
          <p:cNvCxnSpPr/>
          <p:nvPr/>
        </p:nvCxnSpPr>
        <p:spPr>
          <a:xfrm flipV="1">
            <a:off x="2208185" y="5671364"/>
            <a:ext cx="3093564" cy="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5" name="テキスト ボックス 44"/>
          <p:cNvSpPr txBox="1"/>
          <p:nvPr/>
        </p:nvSpPr>
        <p:spPr>
          <a:xfrm>
            <a:off x="2926054" y="5251398"/>
            <a:ext cx="1657826" cy="400110"/>
          </a:xfrm>
          <a:prstGeom prst="rect">
            <a:avLst/>
          </a:prstGeom>
          <a:noFill/>
        </p:spPr>
        <p:txBody>
          <a:bodyPr wrap="none" rtlCol="0">
            <a:spAutoFit/>
          </a:bodyPr>
          <a:lstStyle/>
          <a:p>
            <a:r>
              <a:rPr kumimoji="1" lang="ja-JP" altLang="en-US" sz="2000" dirty="0" smtClean="0"/>
              <a:t>絞り込み条件</a:t>
            </a:r>
            <a:endParaRPr kumimoji="1" lang="en-US" altLang="ja-JP" sz="2000" dirty="0" smtClean="0"/>
          </a:p>
        </p:txBody>
      </p:sp>
      <p:cxnSp>
        <p:nvCxnSpPr>
          <p:cNvPr id="46" name="直線矢印コネクタ 45"/>
          <p:cNvCxnSpPr/>
          <p:nvPr/>
        </p:nvCxnSpPr>
        <p:spPr>
          <a:xfrm flipH="1">
            <a:off x="2144108" y="5783439"/>
            <a:ext cx="3110118"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7" name="テキスト ボックス 46"/>
          <p:cNvSpPr txBox="1"/>
          <p:nvPr/>
        </p:nvSpPr>
        <p:spPr>
          <a:xfrm>
            <a:off x="2582666" y="5796553"/>
            <a:ext cx="2303836" cy="707886"/>
          </a:xfrm>
          <a:prstGeom prst="rect">
            <a:avLst/>
          </a:prstGeom>
          <a:noFill/>
        </p:spPr>
        <p:txBody>
          <a:bodyPr wrap="none" rtlCol="0">
            <a:spAutoFit/>
          </a:bodyPr>
          <a:lstStyle/>
          <a:p>
            <a:pPr algn="ctr"/>
            <a:r>
              <a:rPr kumimoji="1" lang="ja-JP" altLang="en-US" sz="2000" dirty="0" smtClean="0"/>
              <a:t>絞り込まれた</a:t>
            </a:r>
            <a:endParaRPr kumimoji="1" lang="en-US" altLang="ja-JP" sz="2000" dirty="0" smtClean="0"/>
          </a:p>
          <a:p>
            <a:pPr algn="ctr"/>
            <a:r>
              <a:rPr lang="ja-JP" altLang="en-US" sz="2000" dirty="0"/>
              <a:t>メソッド名候補リスト</a:t>
            </a:r>
            <a:endParaRPr kumimoji="1" lang="ja-JP" altLang="en-US" sz="2000" dirty="0"/>
          </a:p>
        </p:txBody>
      </p:sp>
      <p:cxnSp>
        <p:nvCxnSpPr>
          <p:cNvPr id="49" name="直線矢印コネクタ 48"/>
          <p:cNvCxnSpPr/>
          <p:nvPr/>
        </p:nvCxnSpPr>
        <p:spPr>
          <a:xfrm flipH="1">
            <a:off x="7164288" y="5148807"/>
            <a:ext cx="648072"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3" name="テキスト ボックス 52"/>
          <p:cNvSpPr txBox="1"/>
          <p:nvPr/>
        </p:nvSpPr>
        <p:spPr>
          <a:xfrm>
            <a:off x="6780438" y="4327147"/>
            <a:ext cx="1415772" cy="646331"/>
          </a:xfrm>
          <a:prstGeom prst="rect">
            <a:avLst/>
          </a:prstGeom>
          <a:noFill/>
        </p:spPr>
        <p:txBody>
          <a:bodyPr wrap="none" rtlCol="0">
            <a:spAutoFit/>
          </a:bodyPr>
          <a:lstStyle/>
          <a:p>
            <a:pPr algn="ctr"/>
            <a:r>
              <a:rPr kumimoji="1" lang="ja-JP" altLang="en-US" dirty="0" smtClean="0"/>
              <a:t>動詞</a:t>
            </a:r>
            <a:r>
              <a:rPr kumimoji="1" lang="en-US" altLang="ja-JP" dirty="0" smtClean="0"/>
              <a:t>-</a:t>
            </a:r>
            <a:r>
              <a:rPr kumimoji="1" lang="ja-JP" altLang="en-US" dirty="0" smtClean="0"/>
              <a:t>目的語</a:t>
            </a:r>
            <a:endParaRPr kumimoji="1" lang="en-US" altLang="ja-JP" dirty="0" smtClean="0"/>
          </a:p>
          <a:p>
            <a:pPr algn="ctr"/>
            <a:r>
              <a:rPr kumimoji="1" lang="ja-JP" altLang="en-US" dirty="0" smtClean="0"/>
              <a:t>関係</a:t>
            </a:r>
            <a:endParaRPr kumimoji="1" lang="ja-JP" altLang="en-US" dirty="0"/>
          </a:p>
        </p:txBody>
      </p:sp>
    </p:spTree>
    <p:extLst>
      <p:ext uri="{BB962C8B-B14F-4D97-AF65-F5344CB8AC3E}">
        <p14:creationId xmlns:p14="http://schemas.microsoft.com/office/powerpoint/2010/main" val="4278575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ツールの処理の流れ</a:t>
            </a:r>
            <a:endParaRPr kumimoji="1" lang="ja-JP" altLang="en-US" dirty="0"/>
          </a:p>
        </p:txBody>
      </p:sp>
      <p:graphicFrame>
        <p:nvGraphicFramePr>
          <p:cNvPr id="4" name="コンテンツ プレースホルダー 9"/>
          <p:cNvGraphicFramePr>
            <a:graphicFrameLocks/>
          </p:cNvGraphicFramePr>
          <p:nvPr>
            <p:extLst>
              <p:ext uri="{D42A27DB-BD31-4B8C-83A1-F6EECF244321}">
                <p14:modId xmlns:p14="http://schemas.microsoft.com/office/powerpoint/2010/main" val="1805555889"/>
              </p:ext>
            </p:extLst>
          </p:nvPr>
        </p:nvGraphicFramePr>
        <p:xfrm>
          <a:off x="467544" y="3140968"/>
          <a:ext cx="2520280" cy="1325512"/>
        </p:xfrm>
        <a:graphic>
          <a:graphicData uri="http://schemas.openxmlformats.org/drawingml/2006/table">
            <a:tbl>
              <a:tblPr firstRow="1" bandRow="1">
                <a:tableStyleId>{21E4AEA4-8DFA-4A89-87EB-49C32662AFE0}</a:tableStyleId>
              </a:tblPr>
              <a:tblGrid>
                <a:gridCol w="720080"/>
                <a:gridCol w="1080120"/>
                <a:gridCol w="720080"/>
              </a:tblGrid>
              <a:tr h="289850">
                <a:tc>
                  <a:txBody>
                    <a:bodyPr/>
                    <a:lstStyle/>
                    <a:p>
                      <a:pPr algn="l"/>
                      <a:r>
                        <a:rPr kumimoji="1" lang="en-US" altLang="ja-JP" sz="1600" dirty="0" smtClean="0"/>
                        <a:t>V</a:t>
                      </a:r>
                      <a:endParaRPr kumimoji="1" lang="ja-JP" altLang="en-US" sz="1600" dirty="0"/>
                    </a:p>
                  </a:txBody>
                  <a:tcPr marL="100259" marR="100259" marT="43769" marB="43769"/>
                </a:tc>
                <a:tc>
                  <a:txBody>
                    <a:bodyPr/>
                    <a:lstStyle/>
                    <a:p>
                      <a:pPr algn="l"/>
                      <a:r>
                        <a:rPr kumimoji="1" lang="en-US" altLang="ja-JP" sz="1600" dirty="0" smtClean="0"/>
                        <a:t>DO</a:t>
                      </a:r>
                      <a:endParaRPr kumimoji="1" lang="ja-JP" altLang="en-US" sz="1600" dirty="0"/>
                    </a:p>
                  </a:txBody>
                  <a:tcPr marL="100259" marR="100259" marT="43769" marB="43769"/>
                </a:tc>
                <a:tc>
                  <a:txBody>
                    <a:bodyPr/>
                    <a:lstStyle/>
                    <a:p>
                      <a:pPr algn="l"/>
                      <a:r>
                        <a:rPr kumimoji="1" lang="en-US" altLang="ja-JP" sz="1600" dirty="0" smtClean="0"/>
                        <a:t>IO</a:t>
                      </a:r>
                      <a:endParaRPr kumimoji="1" lang="ja-JP" altLang="en-US" sz="1600" dirty="0"/>
                    </a:p>
                  </a:txBody>
                  <a:tcPr marL="100259" marR="100259" marT="43769" marB="43769"/>
                </a:tc>
              </a:tr>
              <a:tr h="324000">
                <a:tc>
                  <a:txBody>
                    <a:bodyPr/>
                    <a:lstStyle/>
                    <a:p>
                      <a:pPr algn="l"/>
                      <a:r>
                        <a:rPr kumimoji="1" lang="en-US" altLang="ja-JP" sz="1600" dirty="0" smtClean="0"/>
                        <a:t>add</a:t>
                      </a:r>
                      <a:endParaRPr kumimoji="1" lang="ja-JP" altLang="en-US" sz="1600" dirty="0"/>
                    </a:p>
                  </a:txBody>
                  <a:tcPr marL="100259" marR="100259" marT="43769" marB="43769"/>
                </a:tc>
                <a:tc>
                  <a:txBody>
                    <a:bodyPr/>
                    <a:lstStyle/>
                    <a:p>
                      <a:pPr algn="l"/>
                      <a:r>
                        <a:rPr kumimoji="1" lang="en-US" altLang="ja-JP" sz="1600" dirty="0" smtClean="0"/>
                        <a:t>product</a:t>
                      </a:r>
                      <a:endParaRPr kumimoji="1" lang="ja-JP" altLang="en-US" sz="1600" dirty="0"/>
                    </a:p>
                  </a:txBody>
                  <a:tcPr marL="100259" marR="100259" marT="43769" marB="43769"/>
                </a:tc>
                <a:tc>
                  <a:txBody>
                    <a:bodyPr/>
                    <a:lstStyle/>
                    <a:p>
                      <a:pPr algn="l"/>
                      <a:r>
                        <a:rPr kumimoji="1" lang="en-US" altLang="ja-JP" sz="1600" dirty="0" smtClean="0"/>
                        <a:t>stock</a:t>
                      </a:r>
                      <a:endParaRPr kumimoji="1" lang="ja-JP" altLang="en-US" sz="1600" dirty="0"/>
                    </a:p>
                  </a:txBody>
                  <a:tcPr marL="100259" marR="100259" marT="43769" marB="43769"/>
                </a:tc>
              </a:tr>
              <a:tr h="324000">
                <a:tc>
                  <a:txBody>
                    <a:bodyPr/>
                    <a:lstStyle/>
                    <a:p>
                      <a:pPr algn="l"/>
                      <a:r>
                        <a:rPr kumimoji="1" lang="en-US" altLang="ja-JP" sz="1600" dirty="0" smtClean="0"/>
                        <a:t>close</a:t>
                      </a:r>
                      <a:endParaRPr kumimoji="1" lang="ja-JP" altLang="en-US" sz="1600" dirty="0"/>
                    </a:p>
                  </a:txBody>
                  <a:tcPr marL="100259" marR="100259" marT="43769" marB="43769"/>
                </a:tc>
                <a:tc>
                  <a:txBody>
                    <a:bodyPr/>
                    <a:lstStyle/>
                    <a:p>
                      <a:pPr algn="l"/>
                      <a:r>
                        <a:rPr kumimoji="1" lang="en-US" altLang="ja-JP" sz="1600" dirty="0" smtClean="0"/>
                        <a:t>database</a:t>
                      </a:r>
                      <a:endParaRPr kumimoji="1" lang="ja-JP" altLang="en-US" sz="1600" dirty="0"/>
                    </a:p>
                  </a:txBody>
                  <a:tcPr marL="100259" marR="100259" marT="43769" marB="43769"/>
                </a:tc>
                <a:tc>
                  <a:txBody>
                    <a:bodyPr/>
                    <a:lstStyle/>
                    <a:p>
                      <a:pPr algn="l"/>
                      <a:r>
                        <a:rPr kumimoji="1" lang="en-US" altLang="ja-JP" sz="1600" dirty="0" smtClean="0"/>
                        <a:t>-</a:t>
                      </a:r>
                      <a:endParaRPr kumimoji="1" lang="ja-JP" altLang="en-US" sz="1600" dirty="0"/>
                    </a:p>
                  </a:txBody>
                  <a:tcPr marL="100259" marR="100259" marT="43769" marB="43769"/>
                </a:tc>
              </a:tr>
              <a:tr h="324000">
                <a:tc>
                  <a:txBody>
                    <a:bodyPr/>
                    <a:lstStyle/>
                    <a:p>
                      <a:pPr algn="l"/>
                      <a:r>
                        <a:rPr kumimoji="1" lang="en-US" altLang="ja-JP" sz="1600" dirty="0" smtClean="0"/>
                        <a:t>…</a:t>
                      </a:r>
                      <a:endParaRPr kumimoji="1" lang="ja-JP" altLang="en-US" sz="1600" dirty="0"/>
                    </a:p>
                  </a:txBody>
                  <a:tcPr marL="100259" marR="100259" marT="43769" marB="43769"/>
                </a:tc>
                <a:tc>
                  <a:txBody>
                    <a:bodyPr/>
                    <a:lstStyle/>
                    <a:p>
                      <a:pPr algn="l"/>
                      <a:r>
                        <a:rPr kumimoji="1" lang="en-US" altLang="ja-JP" sz="1600" dirty="0" smtClean="0"/>
                        <a:t>…</a:t>
                      </a:r>
                      <a:endParaRPr kumimoji="1" lang="ja-JP" altLang="en-US" sz="1600" dirty="0"/>
                    </a:p>
                  </a:txBody>
                  <a:tcPr marL="100259" marR="100259" marT="43769" marB="43769"/>
                </a:tc>
                <a:tc>
                  <a:txBody>
                    <a:bodyPr/>
                    <a:lstStyle/>
                    <a:p>
                      <a:pPr algn="l"/>
                      <a:r>
                        <a:rPr kumimoji="1" lang="en-US" altLang="ja-JP" sz="1600" dirty="0" smtClean="0"/>
                        <a:t>…</a:t>
                      </a:r>
                      <a:endParaRPr kumimoji="1" lang="ja-JP" altLang="en-US" sz="1600" dirty="0"/>
                    </a:p>
                  </a:txBody>
                  <a:tcPr marL="100259" marR="100259" marT="43769" marB="43769"/>
                </a:tc>
              </a:tr>
            </a:tbl>
          </a:graphicData>
        </a:graphic>
      </p:graphicFrame>
      <p:sp>
        <p:nvSpPr>
          <p:cNvPr id="7" name="フローチャート : 書類 6"/>
          <p:cNvSpPr/>
          <p:nvPr/>
        </p:nvSpPr>
        <p:spPr>
          <a:xfrm>
            <a:off x="539552" y="1753071"/>
            <a:ext cx="1296144" cy="972108"/>
          </a:xfrm>
          <a:prstGeom prst="flowChartDocument">
            <a:avLst/>
          </a:prstGeom>
        </p:spPr>
        <p:style>
          <a:lnRef idx="2">
            <a:schemeClr val="dk1"/>
          </a:lnRef>
          <a:fillRef idx="1">
            <a:schemeClr val="lt1"/>
          </a:fillRef>
          <a:effectRef idx="0">
            <a:schemeClr val="dk1"/>
          </a:effectRef>
          <a:fontRef idx="minor">
            <a:schemeClr val="dk1"/>
          </a:fontRef>
        </p:style>
        <p:txBody>
          <a:bodyPr rtlCol="0" anchor="ctr"/>
          <a:lstStyle/>
          <a:p>
            <a:endParaRPr lang="en-US" altLang="ja-JP" sz="1100" dirty="0" smtClean="0"/>
          </a:p>
          <a:p>
            <a:r>
              <a:rPr lang="en-US" altLang="ja-JP" sz="1100" dirty="0" smtClean="0"/>
              <a:t>public class </a:t>
            </a:r>
            <a:r>
              <a:rPr lang="en-US" altLang="ja-JP" sz="1100" dirty="0" err="1"/>
              <a:t>h</a:t>
            </a:r>
            <a:r>
              <a:rPr lang="en-US" altLang="ja-JP" sz="1100" dirty="0" err="1" smtClean="0"/>
              <a:t>oge</a:t>
            </a:r>
            <a:r>
              <a:rPr lang="en-US" altLang="ja-JP" sz="1100" dirty="0" smtClean="0"/>
              <a:t> {</a:t>
            </a:r>
          </a:p>
          <a:p>
            <a:r>
              <a:rPr lang="en-US" altLang="ja-JP" sz="1100" dirty="0" smtClean="0"/>
              <a:t>  String </a:t>
            </a:r>
            <a:r>
              <a:rPr lang="en-US" altLang="ja-JP" sz="1100" dirty="0" err="1" smtClean="0"/>
              <a:t>huga</a:t>
            </a:r>
            <a:r>
              <a:rPr lang="en-US" altLang="ja-JP" sz="1100" dirty="0" smtClean="0"/>
              <a:t>;</a:t>
            </a:r>
          </a:p>
          <a:p>
            <a:r>
              <a:rPr lang="en-US" altLang="ja-JP" sz="1100" dirty="0" smtClean="0"/>
              <a:t>  public void</a:t>
            </a:r>
          </a:p>
          <a:p>
            <a:r>
              <a:rPr lang="en-US" altLang="ja-JP" sz="1100" dirty="0"/>
              <a:t> </a:t>
            </a:r>
            <a:r>
              <a:rPr lang="en-US" altLang="ja-JP" sz="1100" dirty="0" smtClean="0"/>
              <a:t> …</a:t>
            </a:r>
            <a:endParaRPr kumimoji="1" lang="ja-JP" altLang="en-US" sz="1100" dirty="0"/>
          </a:p>
        </p:txBody>
      </p:sp>
      <p:sp>
        <p:nvSpPr>
          <p:cNvPr id="8" name="テキスト ボックス 7"/>
          <p:cNvSpPr txBox="1"/>
          <p:nvPr/>
        </p:nvSpPr>
        <p:spPr>
          <a:xfrm>
            <a:off x="3147187" y="1738594"/>
            <a:ext cx="184510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200" dirty="0"/>
              <a:t>クラス名</a:t>
            </a:r>
            <a:r>
              <a:rPr lang="en-US" altLang="ja-JP" sz="1200" dirty="0" smtClean="0"/>
              <a:t>: </a:t>
            </a:r>
            <a:r>
              <a:rPr lang="en-US" altLang="ja-JP" sz="1200" dirty="0" err="1" smtClean="0"/>
              <a:t>hoge</a:t>
            </a:r>
            <a:endParaRPr lang="en-US" altLang="ja-JP" sz="1200" dirty="0" smtClean="0"/>
          </a:p>
          <a:p>
            <a:r>
              <a:rPr lang="ja-JP" altLang="en-US" sz="1200" dirty="0" smtClean="0"/>
              <a:t>フィールド</a:t>
            </a:r>
            <a:r>
              <a:rPr lang="en-US" altLang="ja-JP" sz="1200" dirty="0" smtClean="0"/>
              <a:t>:</a:t>
            </a:r>
            <a:r>
              <a:rPr kumimoji="1" lang="en-US" altLang="ja-JP" sz="1200" dirty="0" smtClean="0"/>
              <a:t> String, </a:t>
            </a:r>
            <a:r>
              <a:rPr kumimoji="1" lang="en-US" altLang="ja-JP" sz="1200" dirty="0" err="1" smtClean="0"/>
              <a:t>huga</a:t>
            </a:r>
            <a:endParaRPr kumimoji="1" lang="en-US" altLang="ja-JP" sz="1200" dirty="0" smtClean="0"/>
          </a:p>
          <a:p>
            <a:r>
              <a:rPr lang="ja-JP" altLang="en-US" sz="1200" dirty="0"/>
              <a:t>返り値の</a:t>
            </a:r>
            <a:r>
              <a:rPr lang="ja-JP" altLang="en-US" sz="1200" dirty="0" smtClean="0"/>
              <a:t>型</a:t>
            </a:r>
            <a:r>
              <a:rPr lang="en-US" altLang="ja-JP" sz="1200" dirty="0" smtClean="0"/>
              <a:t>: void</a:t>
            </a:r>
          </a:p>
          <a:p>
            <a:r>
              <a:rPr kumimoji="1" lang="en-US" altLang="ja-JP" sz="1200" dirty="0" smtClean="0"/>
              <a:t>…</a:t>
            </a:r>
            <a:endParaRPr kumimoji="1" lang="ja-JP" altLang="en-US" sz="1200" dirty="0"/>
          </a:p>
        </p:txBody>
      </p:sp>
      <p:sp>
        <p:nvSpPr>
          <p:cNvPr id="9" name="テキスト ボックス 8"/>
          <p:cNvSpPr txBox="1"/>
          <p:nvPr/>
        </p:nvSpPr>
        <p:spPr>
          <a:xfrm>
            <a:off x="623655" y="4538488"/>
            <a:ext cx="2178802" cy="307777"/>
          </a:xfrm>
          <a:prstGeom prst="rect">
            <a:avLst/>
          </a:prstGeom>
          <a:noFill/>
        </p:spPr>
        <p:txBody>
          <a:bodyPr wrap="none" rtlCol="0">
            <a:spAutoFit/>
          </a:bodyPr>
          <a:lstStyle/>
          <a:p>
            <a:r>
              <a:rPr kumimoji="1" lang="ja-JP" altLang="en-US" sz="1400" b="1" i="1" dirty="0" smtClean="0"/>
              <a:t>動詞</a:t>
            </a:r>
            <a:r>
              <a:rPr lang="en-US" altLang="ja-JP" sz="1400" b="1" i="1" dirty="0"/>
              <a:t> </a:t>
            </a:r>
            <a:r>
              <a:rPr lang="en-US" altLang="ja-JP" sz="1400" b="1" i="1" dirty="0" smtClean="0"/>
              <a:t>– </a:t>
            </a:r>
            <a:r>
              <a:rPr lang="ja-JP" altLang="en-US" sz="1400" b="1" i="1" dirty="0" smtClean="0"/>
              <a:t>目的語関係の辞書</a:t>
            </a:r>
            <a:endParaRPr kumimoji="1" lang="ja-JP" altLang="en-US" sz="1400" b="1" i="1" dirty="0"/>
          </a:p>
        </p:txBody>
      </p:sp>
      <p:sp>
        <p:nvSpPr>
          <p:cNvPr id="10" name="テキスト ボックス 9"/>
          <p:cNvSpPr txBox="1"/>
          <p:nvPr/>
        </p:nvSpPr>
        <p:spPr>
          <a:xfrm>
            <a:off x="251520" y="2708920"/>
            <a:ext cx="1830950" cy="307777"/>
          </a:xfrm>
          <a:prstGeom prst="rect">
            <a:avLst/>
          </a:prstGeom>
          <a:noFill/>
        </p:spPr>
        <p:txBody>
          <a:bodyPr wrap="none" rtlCol="0">
            <a:spAutoFit/>
          </a:bodyPr>
          <a:lstStyle/>
          <a:p>
            <a:r>
              <a:rPr kumimoji="1" lang="ja-JP" altLang="en-US" sz="1400" b="1" i="1" dirty="0" smtClean="0"/>
              <a:t>記述中のソースコード</a:t>
            </a:r>
            <a:endParaRPr kumimoji="1" lang="ja-JP" altLang="en-US" sz="1400" b="1" i="1" dirty="0"/>
          </a:p>
        </p:txBody>
      </p:sp>
      <p:sp>
        <p:nvSpPr>
          <p:cNvPr id="11" name="テキスト ボックス 10"/>
          <p:cNvSpPr txBox="1"/>
          <p:nvPr/>
        </p:nvSpPr>
        <p:spPr>
          <a:xfrm>
            <a:off x="4992289" y="1734052"/>
            <a:ext cx="1471878" cy="523220"/>
          </a:xfrm>
          <a:prstGeom prst="rect">
            <a:avLst/>
          </a:prstGeom>
          <a:noFill/>
        </p:spPr>
        <p:txBody>
          <a:bodyPr wrap="none" rtlCol="0">
            <a:spAutoFit/>
          </a:bodyPr>
          <a:lstStyle/>
          <a:p>
            <a:r>
              <a:rPr kumimoji="1" lang="ja-JP" altLang="en-US" sz="1400" b="1" i="1" dirty="0" smtClean="0"/>
              <a:t>ソースコード中の</a:t>
            </a:r>
            <a:endParaRPr kumimoji="1" lang="en-US" altLang="ja-JP" sz="1400" b="1" i="1" dirty="0" smtClean="0"/>
          </a:p>
          <a:p>
            <a:r>
              <a:rPr lang="ja-JP" altLang="en-US" sz="1400" b="1" i="1" dirty="0"/>
              <a:t>目的語候補</a:t>
            </a:r>
            <a:endParaRPr kumimoji="1" lang="ja-JP" altLang="en-US" sz="1400" b="1" i="1" dirty="0"/>
          </a:p>
        </p:txBody>
      </p:sp>
      <p:sp>
        <p:nvSpPr>
          <p:cNvPr id="16" name="テキスト ボックス 15"/>
          <p:cNvSpPr txBox="1"/>
          <p:nvPr/>
        </p:nvSpPr>
        <p:spPr>
          <a:xfrm>
            <a:off x="4357861" y="5778989"/>
            <a:ext cx="1042887" cy="584775"/>
          </a:xfrm>
          <a:prstGeom prst="rect">
            <a:avLst/>
          </a:prstGeom>
          <a:noFill/>
        </p:spPr>
        <p:txBody>
          <a:bodyPr wrap="square" rtlCol="0">
            <a:spAutoFit/>
          </a:bodyPr>
          <a:lstStyle/>
          <a:p>
            <a:r>
              <a:rPr kumimoji="1" lang="en-US" altLang="ja-JP" sz="1600" b="1" dirty="0" smtClean="0">
                <a:solidFill>
                  <a:srgbClr val="FF0000"/>
                </a:solidFill>
              </a:rPr>
              <a:t>Step4:</a:t>
            </a:r>
          </a:p>
          <a:p>
            <a:r>
              <a:rPr kumimoji="1" lang="ja-JP" altLang="en-US" sz="1600" b="1" dirty="0" smtClean="0">
                <a:solidFill>
                  <a:srgbClr val="FF0000"/>
                </a:solidFill>
              </a:rPr>
              <a:t>並び替え</a:t>
            </a:r>
            <a:endParaRPr kumimoji="1" lang="ja-JP" altLang="en-US" sz="1600" b="1" dirty="0">
              <a:solidFill>
                <a:srgbClr val="FF0000"/>
              </a:solidFill>
            </a:endParaRPr>
          </a:p>
        </p:txBody>
      </p:sp>
      <p:sp>
        <p:nvSpPr>
          <p:cNvPr id="18" name="テキスト ボックス 17"/>
          <p:cNvSpPr txBox="1"/>
          <p:nvPr/>
        </p:nvSpPr>
        <p:spPr>
          <a:xfrm>
            <a:off x="4521174" y="4509120"/>
            <a:ext cx="1418978" cy="584775"/>
          </a:xfrm>
          <a:prstGeom prst="rect">
            <a:avLst/>
          </a:prstGeom>
          <a:noFill/>
        </p:spPr>
        <p:txBody>
          <a:bodyPr wrap="none" rtlCol="0">
            <a:spAutoFit/>
          </a:bodyPr>
          <a:lstStyle/>
          <a:p>
            <a:r>
              <a:rPr kumimoji="1" lang="en-US" altLang="ja-JP" sz="1600" b="1" dirty="0" smtClean="0">
                <a:solidFill>
                  <a:srgbClr val="FF0000"/>
                </a:solidFill>
              </a:rPr>
              <a:t>Step3: </a:t>
            </a:r>
          </a:p>
          <a:p>
            <a:r>
              <a:rPr kumimoji="1" lang="ja-JP" altLang="en-US" sz="1600" b="1" dirty="0" smtClean="0">
                <a:solidFill>
                  <a:srgbClr val="FF0000"/>
                </a:solidFill>
              </a:rPr>
              <a:t>メソッド名生成</a:t>
            </a:r>
            <a:endParaRPr kumimoji="1" lang="ja-JP" altLang="en-US" sz="1600" b="1" dirty="0">
              <a:solidFill>
                <a:srgbClr val="FF0000"/>
              </a:solidFill>
            </a:endParaRPr>
          </a:p>
        </p:txBody>
      </p:sp>
      <p:sp>
        <p:nvSpPr>
          <p:cNvPr id="19" name="上矢印 18"/>
          <p:cNvSpPr/>
          <p:nvPr/>
        </p:nvSpPr>
        <p:spPr>
          <a:xfrm rot="13636184">
            <a:off x="4105111" y="4174957"/>
            <a:ext cx="340366" cy="124272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a:off x="3938951" y="5445224"/>
            <a:ext cx="1880709" cy="434340"/>
          </a:xfrm>
          <a:prstGeom prst="rightArrow">
            <a:avLst>
              <a:gd name="adj1" fmla="val 3981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883685" y="1574562"/>
            <a:ext cx="1215435" cy="830997"/>
          </a:xfrm>
          <a:prstGeom prst="rect">
            <a:avLst/>
          </a:prstGeom>
          <a:noFill/>
        </p:spPr>
        <p:txBody>
          <a:bodyPr wrap="square" rtlCol="0">
            <a:spAutoFit/>
          </a:bodyPr>
          <a:lstStyle/>
          <a:p>
            <a:r>
              <a:rPr kumimoji="1" lang="en-US" altLang="ja-JP" sz="1600" b="1" dirty="0" smtClean="0">
                <a:solidFill>
                  <a:srgbClr val="FF0000"/>
                </a:solidFill>
              </a:rPr>
              <a:t>Step1:</a:t>
            </a:r>
          </a:p>
          <a:p>
            <a:r>
              <a:rPr kumimoji="1" lang="ja-JP" altLang="en-US" sz="1600" b="1" dirty="0" smtClean="0">
                <a:solidFill>
                  <a:srgbClr val="FF0000"/>
                </a:solidFill>
              </a:rPr>
              <a:t>目的語の</a:t>
            </a:r>
            <a:endParaRPr kumimoji="1" lang="en-US" altLang="ja-JP" sz="1600" b="1" dirty="0" smtClean="0">
              <a:solidFill>
                <a:srgbClr val="FF0000"/>
              </a:solidFill>
            </a:endParaRPr>
          </a:p>
          <a:p>
            <a:r>
              <a:rPr kumimoji="1" lang="ja-JP" altLang="en-US" sz="1600" b="1" dirty="0" smtClean="0">
                <a:solidFill>
                  <a:srgbClr val="FF0000"/>
                </a:solidFill>
              </a:rPr>
              <a:t>候補を抽出</a:t>
            </a:r>
            <a:endParaRPr kumimoji="1" lang="ja-JP" altLang="en-US" sz="1600" b="1" dirty="0">
              <a:solidFill>
                <a:srgbClr val="FF0000"/>
              </a:solidFill>
            </a:endParaRPr>
          </a:p>
        </p:txBody>
      </p:sp>
      <p:sp>
        <p:nvSpPr>
          <p:cNvPr id="23" name="テキスト ボックス 22"/>
          <p:cNvSpPr txBox="1"/>
          <p:nvPr/>
        </p:nvSpPr>
        <p:spPr>
          <a:xfrm>
            <a:off x="3075922" y="2937294"/>
            <a:ext cx="1011815" cy="584775"/>
          </a:xfrm>
          <a:prstGeom prst="rect">
            <a:avLst/>
          </a:prstGeom>
          <a:noFill/>
        </p:spPr>
        <p:txBody>
          <a:bodyPr wrap="none" rtlCol="0">
            <a:spAutoFit/>
          </a:bodyPr>
          <a:lstStyle/>
          <a:p>
            <a:r>
              <a:rPr kumimoji="1" lang="en-US" altLang="ja-JP" sz="1600" b="1" dirty="0" smtClean="0">
                <a:solidFill>
                  <a:srgbClr val="FF0000"/>
                </a:solidFill>
              </a:rPr>
              <a:t>Step2: </a:t>
            </a:r>
          </a:p>
          <a:p>
            <a:r>
              <a:rPr lang="ja-JP" altLang="en-US" sz="1600" b="1" dirty="0" smtClean="0">
                <a:solidFill>
                  <a:srgbClr val="FF0000"/>
                </a:solidFill>
              </a:rPr>
              <a:t>辞書検索</a:t>
            </a:r>
            <a:endParaRPr kumimoji="1" lang="ja-JP" altLang="en-US" sz="1600" b="1" dirty="0">
              <a:solidFill>
                <a:srgbClr val="FF0000"/>
              </a:solidFill>
            </a:endParaRPr>
          </a:p>
        </p:txBody>
      </p:sp>
      <p:sp>
        <p:nvSpPr>
          <p:cNvPr id="3" name="スライド番号プレースホルダー 2"/>
          <p:cNvSpPr>
            <a:spLocks noGrp="1"/>
          </p:cNvSpPr>
          <p:nvPr>
            <p:ph type="sldNum" sz="quarter" idx="12"/>
          </p:nvPr>
        </p:nvSpPr>
        <p:spPr>
          <a:xfrm>
            <a:off x="7597526" y="6308427"/>
            <a:ext cx="1150938" cy="288925"/>
          </a:xfrm>
        </p:spPr>
        <p:txBody>
          <a:bodyPr/>
          <a:lstStyle/>
          <a:p>
            <a:fld id="{D8657F4F-EEBE-40D0-AA0E-86B01611ED6E}" type="slidenum">
              <a:rPr kumimoji="1" lang="ja-JP" altLang="en-US" smtClean="0"/>
              <a:t>6</a:t>
            </a:fld>
            <a:endParaRPr kumimoji="1" lang="ja-JP" altLang="en-US"/>
          </a:p>
        </p:txBody>
      </p:sp>
      <p:sp>
        <p:nvSpPr>
          <p:cNvPr id="27" name="テキスト ボックス 26"/>
          <p:cNvSpPr txBox="1"/>
          <p:nvPr/>
        </p:nvSpPr>
        <p:spPr>
          <a:xfrm>
            <a:off x="1578823" y="6074132"/>
            <a:ext cx="1825158" cy="523220"/>
          </a:xfrm>
          <a:prstGeom prst="rect">
            <a:avLst/>
          </a:prstGeom>
          <a:noFill/>
        </p:spPr>
        <p:txBody>
          <a:bodyPr wrap="square" rtlCol="0">
            <a:spAutoFit/>
          </a:bodyPr>
          <a:lstStyle/>
          <a:p>
            <a:pPr algn="ctr"/>
            <a:r>
              <a:rPr kumimoji="1" lang="ja-JP" altLang="en-US" sz="1400" b="1" i="1" dirty="0" smtClean="0"/>
              <a:t>生成されたメソッド名の集合</a:t>
            </a:r>
            <a:endParaRPr kumimoji="1" lang="ja-JP" altLang="en-US" sz="1400" b="1" i="1" dirty="0"/>
          </a:p>
        </p:txBody>
      </p:sp>
      <p:sp>
        <p:nvSpPr>
          <p:cNvPr id="28" name="雲 27"/>
          <p:cNvSpPr/>
          <p:nvPr/>
        </p:nvSpPr>
        <p:spPr>
          <a:xfrm>
            <a:off x="1506732" y="5157192"/>
            <a:ext cx="2016224" cy="936104"/>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400" dirty="0"/>
          </a:p>
          <a:p>
            <a:pPr algn="ctr"/>
            <a:endParaRPr kumimoji="1" lang="ja-JP" altLang="en-US" sz="1400" dirty="0"/>
          </a:p>
        </p:txBody>
      </p:sp>
      <p:sp>
        <p:nvSpPr>
          <p:cNvPr id="29" name="テキスト ボックス 28"/>
          <p:cNvSpPr txBox="1"/>
          <p:nvPr/>
        </p:nvSpPr>
        <p:spPr>
          <a:xfrm>
            <a:off x="2185880" y="5251023"/>
            <a:ext cx="1218603" cy="307777"/>
          </a:xfrm>
          <a:prstGeom prst="rect">
            <a:avLst/>
          </a:prstGeom>
          <a:noFill/>
        </p:spPr>
        <p:txBody>
          <a:bodyPr wrap="none" rtlCol="0">
            <a:spAutoFit/>
          </a:bodyPr>
          <a:lstStyle/>
          <a:p>
            <a:r>
              <a:rPr lang="en-US" altLang="ja-JP" sz="1400" dirty="0" err="1"/>
              <a:t>addProduct</a:t>
            </a:r>
            <a:r>
              <a:rPr lang="en-US" altLang="ja-JP" sz="1400" dirty="0" smtClean="0"/>
              <a:t>()</a:t>
            </a:r>
            <a:endParaRPr lang="en-US" altLang="ja-JP" sz="1400" dirty="0"/>
          </a:p>
        </p:txBody>
      </p:sp>
      <p:sp>
        <p:nvSpPr>
          <p:cNvPr id="30" name="テキスト ボックス 29"/>
          <p:cNvSpPr txBox="1"/>
          <p:nvPr/>
        </p:nvSpPr>
        <p:spPr>
          <a:xfrm>
            <a:off x="1683150" y="5517232"/>
            <a:ext cx="1407758" cy="307777"/>
          </a:xfrm>
          <a:prstGeom prst="rect">
            <a:avLst/>
          </a:prstGeom>
          <a:noFill/>
        </p:spPr>
        <p:txBody>
          <a:bodyPr wrap="none" rtlCol="0">
            <a:spAutoFit/>
          </a:bodyPr>
          <a:lstStyle/>
          <a:p>
            <a:r>
              <a:rPr lang="en-US" altLang="ja-JP" sz="1400" dirty="0" err="1"/>
              <a:t>deleteProduct</a:t>
            </a:r>
            <a:r>
              <a:rPr lang="en-US" altLang="ja-JP" sz="1400" dirty="0" smtClean="0"/>
              <a:t>()</a:t>
            </a:r>
            <a:endParaRPr lang="ja-JP" altLang="en-US" sz="1400" dirty="0"/>
          </a:p>
        </p:txBody>
      </p:sp>
      <p:sp>
        <p:nvSpPr>
          <p:cNvPr id="31" name="テキスト ボックス 30"/>
          <p:cNvSpPr txBox="1"/>
          <p:nvPr/>
        </p:nvSpPr>
        <p:spPr>
          <a:xfrm>
            <a:off x="2404751" y="5733256"/>
            <a:ext cx="364202" cy="307777"/>
          </a:xfrm>
          <a:prstGeom prst="rect">
            <a:avLst/>
          </a:prstGeom>
          <a:noFill/>
        </p:spPr>
        <p:txBody>
          <a:bodyPr wrap="none" rtlCol="0">
            <a:spAutoFit/>
          </a:bodyPr>
          <a:lstStyle/>
          <a:p>
            <a:r>
              <a:rPr kumimoji="1" lang="en-US" altLang="ja-JP" sz="1400" dirty="0" smtClean="0"/>
              <a:t>…</a:t>
            </a:r>
            <a:endParaRPr kumimoji="1" lang="ja-JP" altLang="en-US" sz="1400" dirty="0"/>
          </a:p>
        </p:txBody>
      </p:sp>
      <p:sp>
        <p:nvSpPr>
          <p:cNvPr id="32" name="下矢印 31"/>
          <p:cNvSpPr/>
          <p:nvPr/>
        </p:nvSpPr>
        <p:spPr>
          <a:xfrm rot="16200000">
            <a:off x="2317564" y="2052447"/>
            <a:ext cx="358583" cy="1034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0" name="表 39"/>
          <p:cNvGraphicFramePr>
            <a:graphicFrameLocks noGrp="1"/>
          </p:cNvGraphicFramePr>
          <p:nvPr>
            <p:extLst>
              <p:ext uri="{D42A27DB-BD31-4B8C-83A1-F6EECF244321}">
                <p14:modId xmlns:p14="http://schemas.microsoft.com/office/powerpoint/2010/main" val="1929215661"/>
              </p:ext>
            </p:extLst>
          </p:nvPr>
        </p:nvGraphicFramePr>
        <p:xfrm>
          <a:off x="6278783" y="4641931"/>
          <a:ext cx="1829899" cy="1524000"/>
        </p:xfrm>
        <a:graphic>
          <a:graphicData uri="http://schemas.openxmlformats.org/drawingml/2006/table">
            <a:tbl>
              <a:tblPr firstRow="1" bandRow="1">
                <a:tableStyleId>{616DA210-FB5B-4158-B5E0-FEB733F419BA}</a:tableStyleId>
              </a:tblPr>
              <a:tblGrid>
                <a:gridCol w="1829899"/>
              </a:tblGrid>
              <a:tr h="220049">
                <a:tc>
                  <a:txBody>
                    <a:bodyPr/>
                    <a:lstStyle/>
                    <a:p>
                      <a:pPr algn="ctr"/>
                      <a:r>
                        <a:rPr kumimoji="1" lang="ja-JP" altLang="en-US" sz="1400" dirty="0" smtClean="0"/>
                        <a:t>メソッド名候補リスト</a:t>
                      </a:r>
                      <a:endParaRPr kumimoji="1" lang="ja-JP" altLang="en-US" sz="1400" dirty="0"/>
                    </a:p>
                  </a:txBody>
                  <a:tcPr/>
                </a:tc>
              </a:tr>
              <a:tr h="220049">
                <a:tc>
                  <a:txBody>
                    <a:bodyPr/>
                    <a:lstStyle/>
                    <a:p>
                      <a:pPr algn="ctr"/>
                      <a:r>
                        <a:rPr kumimoji="1" lang="en-US" altLang="ja-JP" sz="1400" dirty="0" err="1" smtClean="0"/>
                        <a:t>deleteProduct</a:t>
                      </a:r>
                      <a:r>
                        <a:rPr kumimoji="1" lang="en-US" altLang="ja-JP" sz="1400" dirty="0" smtClean="0"/>
                        <a:t>()</a:t>
                      </a:r>
                      <a:endParaRPr kumimoji="1" lang="ja-JP" altLang="en-US" sz="1400" dirty="0"/>
                    </a:p>
                  </a:txBody>
                  <a:tcPr/>
                </a:tc>
              </a:tr>
              <a:tr h="220049">
                <a:tc>
                  <a:txBody>
                    <a:bodyPr/>
                    <a:lstStyle/>
                    <a:p>
                      <a:pPr algn="ctr"/>
                      <a:r>
                        <a:rPr kumimoji="1" lang="en-US" altLang="ja-JP" sz="1400" dirty="0" smtClean="0"/>
                        <a:t>…</a:t>
                      </a:r>
                      <a:endParaRPr kumimoji="1" lang="ja-JP" altLang="en-US" sz="1400" dirty="0"/>
                    </a:p>
                  </a:txBody>
                  <a:tcPr/>
                </a:tc>
              </a:tr>
              <a:tr h="220049">
                <a:tc>
                  <a:txBody>
                    <a:bodyPr/>
                    <a:lstStyle/>
                    <a:p>
                      <a:pPr algn="ctr"/>
                      <a:r>
                        <a:rPr kumimoji="1" lang="en-US" altLang="ja-JP" sz="1400" dirty="0" err="1" smtClean="0"/>
                        <a:t>addProduct</a:t>
                      </a:r>
                      <a:r>
                        <a:rPr kumimoji="1" lang="en-US" altLang="ja-JP" sz="1400" dirty="0" smtClean="0"/>
                        <a:t>()</a:t>
                      </a:r>
                      <a:endParaRPr kumimoji="1" lang="ja-JP" altLang="en-US" sz="1400" dirty="0"/>
                    </a:p>
                  </a:txBody>
                  <a:tcPr/>
                </a:tc>
              </a:tr>
              <a:tr h="220049">
                <a:tc>
                  <a:txBody>
                    <a:bodyPr/>
                    <a:lstStyle/>
                    <a:p>
                      <a:pPr algn="ctr"/>
                      <a:r>
                        <a:rPr kumimoji="1" lang="en-US" altLang="ja-JP" sz="1400" dirty="0" smtClean="0"/>
                        <a:t>…</a:t>
                      </a:r>
                      <a:endParaRPr kumimoji="1" lang="ja-JP" altLang="en-US" sz="1400" dirty="0"/>
                    </a:p>
                  </a:txBody>
                  <a:tcPr/>
                </a:tc>
              </a:tr>
            </a:tbl>
          </a:graphicData>
        </a:graphic>
      </p:graphicFrame>
      <p:graphicFrame>
        <p:nvGraphicFramePr>
          <p:cNvPr id="24" name="コンテンツ プレースホルダー 9"/>
          <p:cNvGraphicFramePr>
            <a:graphicFrameLocks/>
          </p:cNvGraphicFramePr>
          <p:nvPr>
            <p:extLst>
              <p:ext uri="{D42A27DB-BD31-4B8C-83A1-F6EECF244321}">
                <p14:modId xmlns:p14="http://schemas.microsoft.com/office/powerpoint/2010/main" val="3365932427"/>
              </p:ext>
            </p:extLst>
          </p:nvPr>
        </p:nvGraphicFramePr>
        <p:xfrm>
          <a:off x="5003989" y="2873443"/>
          <a:ext cx="3910767" cy="1253504"/>
        </p:xfrm>
        <a:graphic>
          <a:graphicData uri="http://schemas.openxmlformats.org/drawingml/2006/table">
            <a:tbl>
              <a:tblPr firstRow="1" bandRow="1">
                <a:tableStyleId>{073A0DAA-6AF3-43AB-8588-CEC1D06C72B9}</a:tableStyleId>
              </a:tblPr>
              <a:tblGrid>
                <a:gridCol w="742415"/>
                <a:gridCol w="792088"/>
                <a:gridCol w="648072"/>
                <a:gridCol w="936104"/>
                <a:gridCol w="792088"/>
              </a:tblGrid>
              <a:tr h="313376">
                <a:tc>
                  <a:txBody>
                    <a:bodyPr/>
                    <a:lstStyle/>
                    <a:p>
                      <a:pPr algn="l"/>
                      <a:r>
                        <a:rPr kumimoji="1" lang="en-US" altLang="ja-JP" sz="1400" b="1" dirty="0" smtClean="0"/>
                        <a:t>V</a:t>
                      </a:r>
                      <a:endParaRPr kumimoji="1" lang="ja-JP" altLang="en-US" sz="1400" b="0" dirty="0"/>
                    </a:p>
                  </a:txBody>
                  <a:tcPr marL="100259" marR="100259" marT="43769" marB="43769"/>
                </a:tc>
                <a:tc>
                  <a:txBody>
                    <a:bodyPr/>
                    <a:lstStyle/>
                    <a:p>
                      <a:pPr algn="l"/>
                      <a:r>
                        <a:rPr kumimoji="1" lang="en-US" altLang="ja-JP" sz="1400" dirty="0" smtClean="0"/>
                        <a:t>DO</a:t>
                      </a:r>
                      <a:endParaRPr kumimoji="1" lang="ja-JP" altLang="en-US" sz="1400" b="0" dirty="0"/>
                    </a:p>
                  </a:txBody>
                  <a:tcPr marL="100259" marR="100259" marT="43769" marB="43769"/>
                </a:tc>
                <a:tc>
                  <a:txBody>
                    <a:bodyPr/>
                    <a:lstStyle/>
                    <a:p>
                      <a:pPr algn="l"/>
                      <a:r>
                        <a:rPr kumimoji="1" lang="en-US" altLang="ja-JP" sz="1400" dirty="0" smtClean="0"/>
                        <a:t>IO</a:t>
                      </a:r>
                      <a:endParaRPr kumimoji="1" lang="ja-JP" altLang="en-US" sz="1400" b="0" dirty="0"/>
                    </a:p>
                  </a:txBody>
                  <a:tcPr marL="100259" marR="100259" marT="43769" marB="43769"/>
                </a:tc>
                <a:tc>
                  <a:txBody>
                    <a:bodyPr/>
                    <a:lstStyle/>
                    <a:p>
                      <a:pPr algn="l"/>
                      <a:r>
                        <a:rPr kumimoji="1" lang="en-US" altLang="ja-JP" sz="1400" dirty="0" smtClean="0"/>
                        <a:t>DO</a:t>
                      </a:r>
                      <a:r>
                        <a:rPr kumimoji="1" lang="ja-JP" altLang="en-US" sz="1400" dirty="0" smtClean="0"/>
                        <a:t>条件</a:t>
                      </a:r>
                      <a:endParaRPr kumimoji="1" lang="ja-JP" altLang="en-US" sz="1400" b="0" dirty="0"/>
                    </a:p>
                  </a:txBody>
                  <a:tcPr marL="100259" marR="100259" marT="43769" marB="43769"/>
                </a:tc>
                <a:tc>
                  <a:txBody>
                    <a:bodyPr/>
                    <a:lstStyle/>
                    <a:p>
                      <a:pPr algn="l"/>
                      <a:r>
                        <a:rPr kumimoji="1" lang="en-US" altLang="ja-JP" sz="1400" dirty="0" smtClean="0"/>
                        <a:t>IO</a:t>
                      </a:r>
                      <a:r>
                        <a:rPr kumimoji="1" lang="ja-JP" altLang="en-US" sz="1400" dirty="0" smtClean="0"/>
                        <a:t>条件</a:t>
                      </a:r>
                      <a:endParaRPr kumimoji="1" lang="ja-JP" altLang="en-US" sz="1400" b="0" dirty="0"/>
                    </a:p>
                  </a:txBody>
                  <a:tcPr marL="100259" marR="100259" marT="43769" marB="43769"/>
                </a:tc>
              </a:tr>
              <a:tr h="313376">
                <a:tc>
                  <a:txBody>
                    <a:bodyPr/>
                    <a:lstStyle/>
                    <a:p>
                      <a:pPr algn="l"/>
                      <a:r>
                        <a:rPr kumimoji="1" lang="en-US" altLang="ja-JP" sz="1400" dirty="0" smtClean="0"/>
                        <a:t>add</a:t>
                      </a:r>
                      <a:endParaRPr kumimoji="1" lang="ja-JP" altLang="en-US" sz="1400" b="0" dirty="0"/>
                    </a:p>
                  </a:txBody>
                  <a:tcPr marL="100259" marR="100259" marT="43769" marB="43769"/>
                </a:tc>
                <a:tc>
                  <a:txBody>
                    <a:bodyPr/>
                    <a:lstStyle/>
                    <a:p>
                      <a:pPr algn="l"/>
                      <a:r>
                        <a:rPr kumimoji="1" lang="en-US" altLang="ja-JP" sz="1400" dirty="0" smtClean="0"/>
                        <a:t>product</a:t>
                      </a:r>
                      <a:endParaRPr kumimoji="1" lang="ja-JP" altLang="en-US" sz="1400" b="0" dirty="0"/>
                    </a:p>
                  </a:txBody>
                  <a:tcPr marL="100259" marR="100259" marT="43769" marB="43769"/>
                </a:tc>
                <a:tc>
                  <a:txBody>
                    <a:bodyPr/>
                    <a:lstStyle/>
                    <a:p>
                      <a:pPr algn="l"/>
                      <a:r>
                        <a:rPr kumimoji="1" lang="en-US" altLang="ja-JP" sz="1400" dirty="0" smtClean="0"/>
                        <a:t>stock</a:t>
                      </a:r>
                      <a:endParaRPr kumimoji="1" lang="ja-JP" altLang="en-US" sz="1400" b="0" dirty="0"/>
                    </a:p>
                  </a:txBody>
                  <a:tcPr marL="100259" marR="100259" marT="43769" marB="43769"/>
                </a:tc>
                <a:tc>
                  <a:txBody>
                    <a:bodyPr/>
                    <a:lstStyle/>
                    <a:p>
                      <a:pPr algn="l"/>
                      <a:r>
                        <a:rPr kumimoji="1" lang="ja-JP" altLang="en-US" sz="1400" b="0" dirty="0" smtClean="0"/>
                        <a:t>フィールド</a:t>
                      </a:r>
                      <a:endParaRPr kumimoji="1" lang="ja-JP" altLang="en-US" sz="1400" b="0" dirty="0"/>
                    </a:p>
                  </a:txBody>
                  <a:tcPr marL="100259" marR="100259" marT="43769" marB="43769"/>
                </a:tc>
                <a:tc>
                  <a:txBody>
                    <a:bodyPr/>
                    <a:lstStyle/>
                    <a:p>
                      <a:pPr algn="l"/>
                      <a:r>
                        <a:rPr kumimoji="1" lang="ja-JP" altLang="en-US" sz="1400" b="0" dirty="0" smtClean="0"/>
                        <a:t>クラス</a:t>
                      </a:r>
                      <a:endParaRPr kumimoji="1" lang="ja-JP" altLang="en-US" sz="1400" b="0" dirty="0"/>
                    </a:p>
                  </a:txBody>
                  <a:tcPr marL="100259" marR="100259" marT="43769" marB="43769"/>
                </a:tc>
              </a:tr>
              <a:tr h="313376">
                <a:tc>
                  <a:txBody>
                    <a:bodyPr/>
                    <a:lstStyle/>
                    <a:p>
                      <a:pPr algn="l"/>
                      <a:r>
                        <a:rPr kumimoji="1" lang="en-US" altLang="ja-JP" sz="1400" dirty="0" smtClean="0"/>
                        <a:t>delete</a:t>
                      </a:r>
                      <a:endParaRPr kumimoji="1" lang="ja-JP" altLang="en-US" sz="1400" b="0" dirty="0"/>
                    </a:p>
                  </a:txBody>
                  <a:tcPr marL="100259" marR="100259" marT="43769" marB="43769"/>
                </a:tc>
                <a:tc>
                  <a:txBody>
                    <a:bodyPr/>
                    <a:lstStyle/>
                    <a:p>
                      <a:pPr algn="l"/>
                      <a:r>
                        <a:rPr kumimoji="1" lang="en-US" altLang="ja-JP" sz="1400" dirty="0" smtClean="0"/>
                        <a:t>product</a:t>
                      </a:r>
                      <a:endParaRPr kumimoji="1" lang="ja-JP" altLang="en-US" sz="1400" b="0" dirty="0"/>
                    </a:p>
                  </a:txBody>
                  <a:tcPr marL="100259" marR="100259" marT="43769" marB="43769"/>
                </a:tc>
                <a:tc>
                  <a:txBody>
                    <a:bodyPr/>
                    <a:lstStyle/>
                    <a:p>
                      <a:pPr algn="l"/>
                      <a:r>
                        <a:rPr kumimoji="1" lang="en-US" altLang="ja-JP" sz="1400" dirty="0" smtClean="0"/>
                        <a:t>stock</a:t>
                      </a:r>
                      <a:endParaRPr kumimoji="1" lang="ja-JP" altLang="en-US" sz="1400" b="0" dirty="0"/>
                    </a:p>
                  </a:txBody>
                  <a:tcPr marL="100259" marR="100259" marT="43769" marB="43769"/>
                </a:tc>
                <a:tc>
                  <a:txBody>
                    <a:bodyPr/>
                    <a:lstStyle/>
                    <a:p>
                      <a:pPr algn="l"/>
                      <a:r>
                        <a:rPr kumimoji="1" lang="ja-JP" altLang="en-US" sz="1400" b="0" dirty="0" smtClean="0"/>
                        <a:t>フィールド</a:t>
                      </a:r>
                      <a:endParaRPr kumimoji="1" lang="ja-JP" altLang="en-US" sz="1400" b="0" dirty="0"/>
                    </a:p>
                  </a:txBody>
                  <a:tcPr marL="100259" marR="100259" marT="43769" marB="43769"/>
                </a:tc>
                <a:tc>
                  <a:txBody>
                    <a:bodyPr/>
                    <a:lstStyle/>
                    <a:p>
                      <a:pPr algn="l"/>
                      <a:r>
                        <a:rPr kumimoji="1" lang="ja-JP" altLang="en-US" sz="1400" b="0" dirty="0" smtClean="0"/>
                        <a:t>クラス</a:t>
                      </a:r>
                      <a:endParaRPr kumimoji="1" lang="ja-JP" altLang="en-US" sz="1400" b="0" dirty="0"/>
                    </a:p>
                  </a:txBody>
                  <a:tcPr marL="100259" marR="100259" marT="43769" marB="43769"/>
                </a:tc>
              </a:tr>
              <a:tr h="313376">
                <a:tc>
                  <a:txBody>
                    <a:bodyPr/>
                    <a:lstStyle/>
                    <a:p>
                      <a:pPr algn="l"/>
                      <a:r>
                        <a:rPr kumimoji="1" lang="en-US" altLang="ja-JP" sz="1400" dirty="0" smtClean="0"/>
                        <a:t>…</a:t>
                      </a:r>
                      <a:endParaRPr kumimoji="1" lang="ja-JP" altLang="en-US" sz="1400" b="0" dirty="0"/>
                    </a:p>
                  </a:txBody>
                  <a:tcPr marL="100259" marR="100259" marT="43769" marB="43769"/>
                </a:tc>
                <a:tc>
                  <a:txBody>
                    <a:bodyPr/>
                    <a:lstStyle/>
                    <a:p>
                      <a:pPr algn="l"/>
                      <a:r>
                        <a:rPr kumimoji="1" lang="en-US" altLang="ja-JP" sz="1400" dirty="0" smtClean="0"/>
                        <a:t>…</a:t>
                      </a:r>
                      <a:endParaRPr kumimoji="1" lang="ja-JP" altLang="en-US" sz="1400" b="0" dirty="0"/>
                    </a:p>
                  </a:txBody>
                  <a:tcPr marL="100259" marR="100259" marT="43769" marB="43769"/>
                </a:tc>
                <a:tc>
                  <a:txBody>
                    <a:bodyPr/>
                    <a:lstStyle/>
                    <a:p>
                      <a:pPr algn="l"/>
                      <a:r>
                        <a:rPr kumimoji="1" lang="en-US" altLang="ja-JP" sz="1400" dirty="0" smtClean="0"/>
                        <a:t>…</a:t>
                      </a:r>
                      <a:endParaRPr kumimoji="1" lang="ja-JP" altLang="en-US" sz="1400" b="0" dirty="0"/>
                    </a:p>
                  </a:txBody>
                  <a:tcPr marL="100259" marR="100259" marT="43769" marB="43769"/>
                </a:tc>
                <a:tc>
                  <a:txBody>
                    <a:bodyPr/>
                    <a:lstStyle/>
                    <a:p>
                      <a:pPr algn="l"/>
                      <a:r>
                        <a:rPr kumimoji="1" lang="en-US" altLang="ja-JP" sz="1400" dirty="0" smtClean="0"/>
                        <a:t>…</a:t>
                      </a:r>
                      <a:endParaRPr kumimoji="1" lang="ja-JP" altLang="en-US" sz="1400" b="0" dirty="0"/>
                    </a:p>
                  </a:txBody>
                  <a:tcPr marL="100259" marR="100259" marT="43769" marB="43769"/>
                </a:tc>
                <a:tc>
                  <a:txBody>
                    <a:bodyPr/>
                    <a:lstStyle/>
                    <a:p>
                      <a:pPr algn="l"/>
                      <a:endParaRPr kumimoji="1" lang="ja-JP" altLang="en-US" sz="1400" b="0" dirty="0"/>
                    </a:p>
                  </a:txBody>
                  <a:tcPr marL="100259" marR="100259" marT="43769" marB="43769"/>
                </a:tc>
              </a:tr>
            </a:tbl>
          </a:graphicData>
        </a:graphic>
      </p:graphicFrame>
      <p:sp>
        <p:nvSpPr>
          <p:cNvPr id="25" name="下矢印 24"/>
          <p:cNvSpPr/>
          <p:nvPr/>
        </p:nvSpPr>
        <p:spPr>
          <a:xfrm rot="16200000">
            <a:off x="4304411" y="3132460"/>
            <a:ext cx="469872" cy="735469"/>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rot="16200000">
            <a:off x="3338641" y="3394111"/>
            <a:ext cx="1650313" cy="21216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131590" y="4113184"/>
            <a:ext cx="927836" cy="21216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3938951" y="4127872"/>
            <a:ext cx="203658"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5894575" y="2521149"/>
            <a:ext cx="2097049" cy="307777"/>
          </a:xfrm>
          <a:prstGeom prst="rect">
            <a:avLst/>
          </a:prstGeom>
          <a:noFill/>
        </p:spPr>
        <p:txBody>
          <a:bodyPr wrap="none" rtlCol="0">
            <a:spAutoFit/>
          </a:bodyPr>
          <a:lstStyle/>
          <a:p>
            <a:r>
              <a:rPr lang="ja-JP" altLang="en-US" sz="1400" b="1" i="1" dirty="0"/>
              <a:t>辞書検索</a:t>
            </a:r>
            <a:r>
              <a:rPr lang="ja-JP" altLang="en-US" sz="1400" b="1" i="1" dirty="0" smtClean="0"/>
              <a:t>で得られた</a:t>
            </a:r>
            <a:r>
              <a:rPr lang="ja-JP" altLang="en-US" sz="1400" b="1" i="1" dirty="0"/>
              <a:t>情報</a:t>
            </a:r>
            <a:endParaRPr kumimoji="1" lang="ja-JP" altLang="en-US" sz="1400" b="1" i="1" dirty="0"/>
          </a:p>
        </p:txBody>
      </p:sp>
      <p:sp>
        <p:nvSpPr>
          <p:cNvPr id="34" name="正方形/長方形 33"/>
          <p:cNvSpPr/>
          <p:nvPr/>
        </p:nvSpPr>
        <p:spPr>
          <a:xfrm rot="16200000">
            <a:off x="4215292" y="3374194"/>
            <a:ext cx="216024"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6012160" y="6200741"/>
            <a:ext cx="2363147" cy="307777"/>
          </a:xfrm>
          <a:prstGeom prst="rect">
            <a:avLst/>
          </a:prstGeom>
          <a:noFill/>
        </p:spPr>
        <p:txBody>
          <a:bodyPr wrap="none" rtlCol="0">
            <a:spAutoFit/>
          </a:bodyPr>
          <a:lstStyle/>
          <a:p>
            <a:r>
              <a:rPr kumimoji="1" lang="ja-JP" altLang="en-US" sz="1400" b="1" i="1" dirty="0" smtClean="0"/>
              <a:t>提示するメソッド名候補リスト</a:t>
            </a:r>
            <a:endParaRPr kumimoji="1" lang="ja-JP" altLang="en-US" sz="1400" b="1" i="1" dirty="0"/>
          </a:p>
        </p:txBody>
      </p:sp>
    </p:spTree>
    <p:extLst>
      <p:ext uri="{BB962C8B-B14F-4D97-AF65-F5344CB8AC3E}">
        <p14:creationId xmlns:p14="http://schemas.microsoft.com/office/powerpoint/2010/main" val="4164061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Step1. </a:t>
            </a:r>
            <a:r>
              <a:rPr lang="ja-JP" altLang="en-US" dirty="0" smtClean="0"/>
              <a:t>目的語の候補を</a:t>
            </a:r>
            <a:r>
              <a:rPr kumimoji="1" lang="ja-JP" altLang="en-US" dirty="0" smtClean="0"/>
              <a:t>抽出</a:t>
            </a:r>
            <a:endParaRPr kumimoji="1" lang="ja-JP" altLang="en-US" dirty="0"/>
          </a:p>
        </p:txBody>
      </p:sp>
      <p:sp>
        <p:nvSpPr>
          <p:cNvPr id="5" name="コンテンツ プレースホルダー 4"/>
          <p:cNvSpPr>
            <a:spLocks noGrp="1"/>
          </p:cNvSpPr>
          <p:nvPr>
            <p:ph sz="half" idx="2"/>
          </p:nvPr>
        </p:nvSpPr>
        <p:spPr>
          <a:xfrm>
            <a:off x="467544" y="1547197"/>
            <a:ext cx="4032448" cy="4525963"/>
          </a:xfrm>
        </p:spPr>
        <p:txBody>
          <a:bodyPr/>
          <a:lstStyle/>
          <a:p>
            <a:r>
              <a:rPr kumimoji="1" lang="ja-JP" altLang="en-US" dirty="0" smtClean="0"/>
              <a:t>カーソルがある場所から参照可能な名詞を目的語の候補として抽出</a:t>
            </a:r>
            <a:endParaRPr kumimoji="1" lang="en-US" altLang="ja-JP" dirty="0" smtClean="0"/>
          </a:p>
          <a:p>
            <a:pPr marL="914400" lvl="1" indent="-457200">
              <a:buFont typeface="+mj-ea"/>
              <a:buAutoNum type="circleNumDbPlain"/>
            </a:pPr>
            <a:r>
              <a:rPr kumimoji="1" lang="ja-JP" altLang="en-US" dirty="0" smtClean="0"/>
              <a:t>インポートクラス名</a:t>
            </a:r>
            <a:r>
              <a:rPr lang="ja-JP" altLang="en-US" dirty="0" smtClean="0"/>
              <a:t>と</a:t>
            </a:r>
            <a:r>
              <a:rPr lang="en-US" altLang="ja-JP" dirty="0" smtClean="0"/>
              <a:t>		</a:t>
            </a:r>
            <a:r>
              <a:rPr lang="ja-JP" altLang="en-US" dirty="0" smtClean="0"/>
              <a:t>その親クラス名</a:t>
            </a:r>
            <a:endParaRPr lang="en-US" altLang="ja-JP" dirty="0" smtClean="0"/>
          </a:p>
          <a:p>
            <a:pPr marL="914400" lvl="1" indent="-457200">
              <a:buFont typeface="+mj-ea"/>
              <a:buAutoNum type="circleNumDbPlain"/>
            </a:pPr>
            <a:r>
              <a:rPr kumimoji="1" lang="ja-JP" altLang="en-US" dirty="0" smtClean="0"/>
              <a:t>定義クラス名と</a:t>
            </a:r>
            <a:r>
              <a:rPr kumimoji="1" lang="en-US" altLang="ja-JP" dirty="0" smtClean="0"/>
              <a:t>		</a:t>
            </a:r>
            <a:r>
              <a:rPr kumimoji="1" lang="ja-JP" altLang="en-US" dirty="0" smtClean="0"/>
              <a:t>その親クラス名</a:t>
            </a:r>
            <a:endParaRPr kumimoji="1" lang="en-US" altLang="ja-JP" dirty="0" smtClean="0"/>
          </a:p>
          <a:p>
            <a:pPr marL="914400" lvl="1" indent="-457200">
              <a:buFont typeface="+mj-ea"/>
              <a:buAutoNum type="circleNumDbPlain"/>
            </a:pPr>
            <a:r>
              <a:rPr lang="ja-JP" altLang="en-US" dirty="0"/>
              <a:t>フィールド</a:t>
            </a:r>
            <a:r>
              <a:rPr lang="ja-JP" altLang="en-US" dirty="0" smtClean="0"/>
              <a:t>変数の</a:t>
            </a:r>
            <a:r>
              <a:rPr lang="en-US" altLang="ja-JP" dirty="0" smtClean="0"/>
              <a:t>	</a:t>
            </a:r>
            <a:r>
              <a:rPr lang="ja-JP" altLang="en-US" dirty="0" smtClean="0"/>
              <a:t>型名と名前</a:t>
            </a:r>
            <a:endParaRPr lang="en-US" altLang="ja-JP" dirty="0" smtClean="0"/>
          </a:p>
          <a:p>
            <a:pPr marL="914400" lvl="1" indent="-457200">
              <a:buFont typeface="+mj-ea"/>
              <a:buAutoNum type="circleNumDbPlain"/>
            </a:pPr>
            <a:r>
              <a:rPr kumimoji="1" lang="ja-JP" altLang="en-US" dirty="0"/>
              <a:t>返り値</a:t>
            </a:r>
            <a:r>
              <a:rPr kumimoji="1" lang="ja-JP" altLang="en-US" dirty="0" smtClean="0"/>
              <a:t>の型名</a:t>
            </a:r>
            <a:endParaRPr kumimoji="1" lang="en-US" altLang="ja-JP" dirty="0" smtClean="0"/>
          </a:p>
        </p:txBody>
      </p:sp>
      <p:sp>
        <p:nvSpPr>
          <p:cNvPr id="6" name="Document"/>
          <p:cNvSpPr>
            <a:spLocks noGrp="1" noEditPoints="1" noChangeArrowheads="1"/>
          </p:cNvSpPr>
          <p:nvPr>
            <p:ph sz="half" idx="1"/>
          </p:nvPr>
        </p:nvSpPr>
        <p:spPr bwMode="auto">
          <a:xfrm>
            <a:off x="4716016" y="1555351"/>
            <a:ext cx="4021332" cy="3888432"/>
          </a:xfrm>
          <a:prstGeom prst="foldedCorner">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indent="0">
              <a:buNone/>
            </a:pPr>
            <a:r>
              <a:rPr lang="en-US" altLang="ja-JP" sz="1600" b="1" dirty="0" smtClean="0">
                <a:solidFill>
                  <a:srgbClr val="CC00FF"/>
                </a:solidFill>
                <a:latin typeface="Consolas" pitchFamily="49" charset="0"/>
                <a:cs typeface="Consolas" pitchFamily="49" charset="0"/>
              </a:rPr>
              <a:t>package</a:t>
            </a:r>
            <a:r>
              <a:rPr lang="en-US" altLang="ja-JP" sz="1600" dirty="0" smtClean="0">
                <a:latin typeface="Consolas" pitchFamily="49" charset="0"/>
                <a:cs typeface="Consolas" pitchFamily="49" charset="0"/>
              </a:rPr>
              <a:t> </a:t>
            </a:r>
            <a:r>
              <a:rPr lang="en-US" altLang="ja-JP" sz="1600" dirty="0" err="1" smtClean="0">
                <a:latin typeface="Consolas" pitchFamily="49" charset="0"/>
                <a:cs typeface="Consolas" pitchFamily="49" charset="0"/>
              </a:rPr>
              <a:t>test.codeassist</a:t>
            </a:r>
            <a:r>
              <a:rPr lang="en-US" altLang="ja-JP" sz="1600" dirty="0" smtClean="0">
                <a:latin typeface="Consolas" pitchFamily="49" charset="0"/>
                <a:cs typeface="Consolas" pitchFamily="49" charset="0"/>
              </a:rPr>
              <a:t>;</a:t>
            </a:r>
          </a:p>
          <a:p>
            <a:pPr marL="0" indent="0">
              <a:buNone/>
            </a:pPr>
            <a:r>
              <a:rPr lang="en-US" altLang="ja-JP" sz="1600" b="1" dirty="0" smtClean="0">
                <a:solidFill>
                  <a:srgbClr val="CC00FF"/>
                </a:solidFill>
                <a:latin typeface="Consolas" pitchFamily="49" charset="0"/>
                <a:cs typeface="Consolas" pitchFamily="49" charset="0"/>
              </a:rPr>
              <a:t>import</a:t>
            </a:r>
            <a:r>
              <a:rPr lang="en-US" altLang="ja-JP" sz="1600" dirty="0" smtClean="0">
                <a:latin typeface="Consolas" pitchFamily="49" charset="0"/>
                <a:cs typeface="Consolas" pitchFamily="49" charset="0"/>
              </a:rPr>
              <a:t> </a:t>
            </a:r>
            <a:r>
              <a:rPr lang="en-US" altLang="ja-JP" sz="1600" dirty="0" err="1" smtClean="0">
                <a:latin typeface="Consolas" pitchFamily="49" charset="0"/>
                <a:cs typeface="Consolas" pitchFamily="49" charset="0"/>
              </a:rPr>
              <a:t>java.util.ArrayList</a:t>
            </a:r>
            <a:r>
              <a:rPr lang="en-US" altLang="ja-JP" sz="1600" dirty="0" smtClean="0">
                <a:latin typeface="Consolas" pitchFamily="49" charset="0"/>
                <a:cs typeface="Consolas" pitchFamily="49" charset="0"/>
              </a:rPr>
              <a:t>;</a:t>
            </a:r>
          </a:p>
          <a:p>
            <a:pPr marL="0" indent="0">
              <a:buNone/>
            </a:pPr>
            <a:endParaRPr kumimoji="1" lang="en-US" altLang="ja-JP" sz="1600" dirty="0">
              <a:latin typeface="Consolas" pitchFamily="49" charset="0"/>
              <a:cs typeface="Consolas" pitchFamily="49" charset="0"/>
            </a:endParaRPr>
          </a:p>
          <a:p>
            <a:pPr marL="0" indent="0">
              <a:buNone/>
            </a:pPr>
            <a:r>
              <a:rPr lang="en-US" altLang="ja-JP" sz="1600" b="1" dirty="0" smtClean="0">
                <a:solidFill>
                  <a:srgbClr val="CC00FF"/>
                </a:solidFill>
                <a:latin typeface="Consolas" pitchFamily="49" charset="0"/>
                <a:cs typeface="Consolas" pitchFamily="49" charset="0"/>
              </a:rPr>
              <a:t>public class</a:t>
            </a:r>
            <a:r>
              <a:rPr lang="en-US" altLang="ja-JP" sz="1600" dirty="0" smtClean="0">
                <a:latin typeface="Consolas" pitchFamily="49" charset="0"/>
                <a:cs typeface="Consolas" pitchFamily="49" charset="0"/>
              </a:rPr>
              <a:t> </a:t>
            </a:r>
            <a:r>
              <a:rPr lang="en-US" altLang="ja-JP" sz="1600" dirty="0">
                <a:latin typeface="Consolas" pitchFamily="49" charset="0"/>
                <a:cs typeface="Consolas" pitchFamily="49" charset="0"/>
              </a:rPr>
              <a:t>S</a:t>
            </a:r>
            <a:r>
              <a:rPr lang="en-US" altLang="ja-JP" sz="1600" dirty="0" smtClean="0">
                <a:latin typeface="Consolas" pitchFamily="49" charset="0"/>
                <a:cs typeface="Consolas" pitchFamily="49" charset="0"/>
              </a:rPr>
              <a:t>tock </a:t>
            </a:r>
          </a:p>
          <a:p>
            <a:pPr marL="0" indent="0">
              <a:buNone/>
            </a:pPr>
            <a:r>
              <a:rPr lang="en-US" altLang="ja-JP" sz="1600" b="1" dirty="0" smtClean="0">
                <a:solidFill>
                  <a:srgbClr val="CC00FF"/>
                </a:solidFill>
                <a:latin typeface="Consolas" pitchFamily="49" charset="0"/>
                <a:cs typeface="Consolas" pitchFamily="49" charset="0"/>
              </a:rPr>
              <a:t>extends</a:t>
            </a:r>
            <a:r>
              <a:rPr lang="en-US" altLang="ja-JP" sz="1600" dirty="0" smtClean="0">
                <a:latin typeface="Consolas" pitchFamily="49" charset="0"/>
                <a:cs typeface="Consolas" pitchFamily="49" charset="0"/>
              </a:rPr>
              <a:t> </a:t>
            </a:r>
            <a:r>
              <a:rPr lang="en-US" altLang="ja-JP" sz="1600" dirty="0" err="1" smtClean="0">
                <a:latin typeface="Consolas" pitchFamily="49" charset="0"/>
                <a:cs typeface="Consolas" pitchFamily="49" charset="0"/>
              </a:rPr>
              <a:t>AbstractStock</a:t>
            </a:r>
            <a:r>
              <a:rPr lang="en-US" altLang="ja-JP" sz="1600" dirty="0" smtClean="0">
                <a:latin typeface="Consolas" pitchFamily="49" charset="0"/>
                <a:cs typeface="Consolas" pitchFamily="49" charset="0"/>
              </a:rPr>
              <a:t> {</a:t>
            </a:r>
          </a:p>
          <a:p>
            <a:pPr marL="0" indent="0">
              <a:buNone/>
            </a:pPr>
            <a:r>
              <a:rPr kumimoji="1" lang="en-US" altLang="ja-JP" sz="1600" dirty="0">
                <a:latin typeface="Consolas" pitchFamily="49" charset="0"/>
                <a:cs typeface="Consolas" pitchFamily="49" charset="0"/>
              </a:rPr>
              <a:t> </a:t>
            </a:r>
            <a:r>
              <a:rPr kumimoji="1" lang="en-US" altLang="ja-JP" sz="1600" dirty="0" smtClean="0">
                <a:latin typeface="Consolas" pitchFamily="49" charset="0"/>
                <a:cs typeface="Consolas" pitchFamily="49" charset="0"/>
              </a:rPr>
              <a:t> </a:t>
            </a:r>
            <a:r>
              <a:rPr lang="en-US" altLang="ja-JP" sz="1600" dirty="0" smtClean="0">
                <a:solidFill>
                  <a:schemeClr val="tx1"/>
                </a:solidFill>
                <a:latin typeface="Consolas" pitchFamily="49" charset="0"/>
                <a:cs typeface="Consolas" pitchFamily="49" charset="0"/>
              </a:rPr>
              <a:t>Product</a:t>
            </a:r>
            <a:r>
              <a:rPr kumimoji="1" lang="en-US" altLang="ja-JP" sz="1600" dirty="0" smtClean="0">
                <a:solidFill>
                  <a:srgbClr val="3121FF"/>
                </a:solidFill>
                <a:latin typeface="Consolas" pitchFamily="49" charset="0"/>
                <a:cs typeface="Consolas" pitchFamily="49" charset="0"/>
              </a:rPr>
              <a:t> p;</a:t>
            </a:r>
          </a:p>
          <a:p>
            <a:pPr marL="0" indent="0">
              <a:buNone/>
            </a:pPr>
            <a:endParaRPr lang="en-US" altLang="ja-JP" sz="1600" dirty="0">
              <a:latin typeface="Consolas" pitchFamily="49" charset="0"/>
              <a:cs typeface="Consolas" pitchFamily="49" charset="0"/>
            </a:endParaRPr>
          </a:p>
          <a:p>
            <a:pPr marL="0" indent="0">
              <a:buNone/>
            </a:pPr>
            <a:r>
              <a:rPr kumimoji="1" lang="en-US" altLang="ja-JP" sz="1600" dirty="0" smtClean="0">
                <a:latin typeface="Consolas" pitchFamily="49" charset="0"/>
                <a:cs typeface="Consolas" pitchFamily="49" charset="0"/>
              </a:rPr>
              <a:t>  </a:t>
            </a:r>
            <a:r>
              <a:rPr kumimoji="1" lang="en-US" altLang="ja-JP" sz="1600" b="1" dirty="0" smtClean="0">
                <a:solidFill>
                  <a:srgbClr val="CC00FF"/>
                </a:solidFill>
                <a:latin typeface="Consolas" pitchFamily="49" charset="0"/>
                <a:cs typeface="Consolas" pitchFamily="49" charset="0"/>
              </a:rPr>
              <a:t>void</a:t>
            </a:r>
            <a:r>
              <a:rPr kumimoji="1" lang="en-US" altLang="ja-JP" sz="1600" dirty="0" smtClean="0">
                <a:latin typeface="Consolas" pitchFamily="49" charset="0"/>
                <a:cs typeface="Consolas" pitchFamily="49" charset="0"/>
              </a:rPr>
              <a:t> </a:t>
            </a:r>
            <a:r>
              <a:rPr kumimoji="1" lang="en-US" altLang="ja-JP" sz="1600" dirty="0" err="1" smtClean="0">
                <a:latin typeface="Consolas" pitchFamily="49" charset="0"/>
                <a:cs typeface="Consolas" pitchFamily="49" charset="0"/>
              </a:rPr>
              <a:t>setProduct</a:t>
            </a:r>
            <a:r>
              <a:rPr kumimoji="1" lang="en-US" altLang="ja-JP" sz="1600" dirty="0" smtClean="0">
                <a:latin typeface="Consolas" pitchFamily="49" charset="0"/>
                <a:cs typeface="Consolas" pitchFamily="49" charset="0"/>
              </a:rPr>
              <a:t>(Product </a:t>
            </a:r>
            <a:r>
              <a:rPr lang="en-US" altLang="ja-JP" sz="1600" dirty="0" err="1" smtClean="0">
                <a:latin typeface="Consolas" pitchFamily="49" charset="0"/>
                <a:cs typeface="Consolas" pitchFamily="49" charset="0"/>
              </a:rPr>
              <a:t>arg</a:t>
            </a:r>
            <a:r>
              <a:rPr kumimoji="1" lang="en-US" altLang="ja-JP" sz="1600" dirty="0" smtClean="0">
                <a:latin typeface="Consolas" pitchFamily="49" charset="0"/>
                <a:cs typeface="Consolas" pitchFamily="49" charset="0"/>
              </a:rPr>
              <a:t>) {</a:t>
            </a:r>
          </a:p>
          <a:p>
            <a:pPr marL="0" indent="0">
              <a:buNone/>
            </a:pPr>
            <a:r>
              <a:rPr lang="en-US" altLang="ja-JP" sz="1600" dirty="0">
                <a:latin typeface="Consolas" pitchFamily="49" charset="0"/>
                <a:cs typeface="Consolas" pitchFamily="49" charset="0"/>
              </a:rPr>
              <a:t> </a:t>
            </a:r>
            <a:r>
              <a:rPr lang="en-US" altLang="ja-JP" sz="1600" dirty="0" smtClean="0">
                <a:latin typeface="Consolas" pitchFamily="49" charset="0"/>
                <a:cs typeface="Consolas" pitchFamily="49" charset="0"/>
              </a:rPr>
              <a:t>   </a:t>
            </a:r>
            <a:r>
              <a:rPr lang="en-US" altLang="ja-JP" sz="1600" dirty="0">
                <a:solidFill>
                  <a:srgbClr val="3121FF"/>
                </a:solidFill>
                <a:latin typeface="Consolas" pitchFamily="49" charset="0"/>
                <a:cs typeface="Consolas" pitchFamily="49" charset="0"/>
              </a:rPr>
              <a:t>p</a:t>
            </a:r>
            <a:r>
              <a:rPr lang="en-US" altLang="ja-JP" sz="1600" dirty="0" smtClean="0">
                <a:latin typeface="Consolas" pitchFamily="49" charset="0"/>
                <a:cs typeface="Consolas" pitchFamily="49" charset="0"/>
              </a:rPr>
              <a:t> = </a:t>
            </a:r>
            <a:r>
              <a:rPr lang="en-US" altLang="ja-JP" sz="1600" dirty="0" err="1" smtClean="0">
                <a:latin typeface="Consolas" pitchFamily="49" charset="0"/>
                <a:cs typeface="Consolas" pitchFamily="49" charset="0"/>
              </a:rPr>
              <a:t>arg</a:t>
            </a:r>
            <a:r>
              <a:rPr lang="en-US" altLang="ja-JP" sz="1600" dirty="0" smtClean="0">
                <a:latin typeface="Consolas" pitchFamily="49" charset="0"/>
                <a:cs typeface="Consolas" pitchFamily="49" charset="0"/>
              </a:rPr>
              <a:t>;</a:t>
            </a:r>
          </a:p>
          <a:p>
            <a:pPr marL="0" indent="0">
              <a:buNone/>
            </a:pPr>
            <a:r>
              <a:rPr kumimoji="1" lang="en-US" altLang="ja-JP" sz="1600" dirty="0">
                <a:latin typeface="Consolas" pitchFamily="49" charset="0"/>
                <a:cs typeface="Consolas" pitchFamily="49" charset="0"/>
              </a:rPr>
              <a:t> </a:t>
            </a:r>
            <a:r>
              <a:rPr kumimoji="1" lang="en-US" altLang="ja-JP" sz="1600" dirty="0" smtClean="0">
                <a:latin typeface="Consolas" pitchFamily="49" charset="0"/>
                <a:cs typeface="Consolas" pitchFamily="49" charset="0"/>
              </a:rPr>
              <a:t> }</a:t>
            </a:r>
          </a:p>
          <a:p>
            <a:pPr marL="0" indent="0">
              <a:buNone/>
            </a:pPr>
            <a:endParaRPr lang="en-US" altLang="ja-JP" sz="1600" dirty="0">
              <a:latin typeface="Consolas" pitchFamily="49" charset="0"/>
              <a:cs typeface="Consolas" pitchFamily="49" charset="0"/>
            </a:endParaRPr>
          </a:p>
          <a:p>
            <a:pPr marL="0" indent="0">
              <a:buNone/>
            </a:pPr>
            <a:r>
              <a:rPr kumimoji="1" lang="en-US" altLang="ja-JP" sz="1600" dirty="0" smtClean="0">
                <a:latin typeface="Consolas" pitchFamily="49" charset="0"/>
                <a:cs typeface="Consolas" pitchFamily="49" charset="0"/>
              </a:rPr>
              <a:t>  </a:t>
            </a:r>
            <a:r>
              <a:rPr kumimoji="1" lang="en-US" altLang="ja-JP" sz="1600" b="1" dirty="0" smtClean="0">
                <a:solidFill>
                  <a:srgbClr val="CC00FF"/>
                </a:solidFill>
                <a:latin typeface="Consolas" pitchFamily="49" charset="0"/>
                <a:cs typeface="Consolas" pitchFamily="49" charset="0"/>
              </a:rPr>
              <a:t>public static void </a:t>
            </a:r>
            <a:endParaRPr kumimoji="1" lang="en-US" altLang="ja-JP" sz="1600" dirty="0" smtClean="0">
              <a:latin typeface="Centaur" pitchFamily="18" charset="0"/>
              <a:cs typeface="Consolas" pitchFamily="49" charset="0"/>
            </a:endParaRPr>
          </a:p>
          <a:p>
            <a:pPr marL="0" indent="0">
              <a:buNone/>
            </a:pPr>
            <a:r>
              <a:rPr kumimoji="1" lang="en-US" altLang="ja-JP" sz="1600" dirty="0" smtClean="0">
                <a:latin typeface="Consolas" pitchFamily="49" charset="0"/>
                <a:cs typeface="Consolas" pitchFamily="49" charset="0"/>
              </a:rPr>
              <a:t>}</a:t>
            </a:r>
          </a:p>
        </p:txBody>
      </p:sp>
      <p:sp>
        <p:nvSpPr>
          <p:cNvPr id="3" name="スライド番号プレースホルダー 2"/>
          <p:cNvSpPr>
            <a:spLocks noGrp="1"/>
          </p:cNvSpPr>
          <p:nvPr>
            <p:ph type="sldNum" sz="quarter" idx="12"/>
          </p:nvPr>
        </p:nvSpPr>
        <p:spPr/>
        <p:txBody>
          <a:bodyPr/>
          <a:lstStyle/>
          <a:p>
            <a:fld id="{D8657F4F-EEBE-40D0-AA0E-86B01611ED6E}" type="slidenum">
              <a:rPr kumimoji="1" lang="ja-JP" altLang="en-US" smtClean="0"/>
              <a:t>7</a:t>
            </a:fld>
            <a:endParaRPr kumimoji="1" lang="ja-JP" altLang="en-US"/>
          </a:p>
        </p:txBody>
      </p:sp>
      <p:sp>
        <p:nvSpPr>
          <p:cNvPr id="4" name="角丸四角形 3"/>
          <p:cNvSpPr/>
          <p:nvPr/>
        </p:nvSpPr>
        <p:spPr>
          <a:xfrm>
            <a:off x="6622059" y="1843382"/>
            <a:ext cx="1224136" cy="36004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7792621" y="1667861"/>
            <a:ext cx="415498" cy="369332"/>
          </a:xfrm>
          <a:prstGeom prst="rect">
            <a:avLst/>
          </a:prstGeom>
          <a:noFill/>
        </p:spPr>
        <p:txBody>
          <a:bodyPr wrap="none" rtlCol="0">
            <a:spAutoFit/>
          </a:bodyPr>
          <a:lstStyle/>
          <a:p>
            <a:r>
              <a:rPr kumimoji="1" lang="ja-JP" altLang="en-US" b="1" dirty="0" smtClean="0"/>
              <a:t>①</a:t>
            </a:r>
            <a:endParaRPr kumimoji="1" lang="ja-JP" altLang="en-US" b="1" dirty="0"/>
          </a:p>
        </p:txBody>
      </p:sp>
      <p:sp>
        <p:nvSpPr>
          <p:cNvPr id="8" name="角丸四角形 7"/>
          <p:cNvSpPr/>
          <p:nvPr/>
        </p:nvSpPr>
        <p:spPr>
          <a:xfrm>
            <a:off x="6207018" y="2459022"/>
            <a:ext cx="730119" cy="288032"/>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6956539" y="2419446"/>
            <a:ext cx="415498" cy="369332"/>
          </a:xfrm>
          <a:prstGeom prst="rect">
            <a:avLst/>
          </a:prstGeom>
          <a:noFill/>
        </p:spPr>
        <p:txBody>
          <a:bodyPr wrap="none" rtlCol="0">
            <a:spAutoFit/>
          </a:bodyPr>
          <a:lstStyle/>
          <a:p>
            <a:r>
              <a:rPr lang="ja-JP" altLang="en-US" b="1" dirty="0"/>
              <a:t>②</a:t>
            </a:r>
            <a:endParaRPr kumimoji="1" lang="ja-JP" altLang="en-US" b="1" dirty="0"/>
          </a:p>
        </p:txBody>
      </p:sp>
      <p:sp>
        <p:nvSpPr>
          <p:cNvPr id="10" name="角丸四角形 9"/>
          <p:cNvSpPr/>
          <p:nvPr/>
        </p:nvSpPr>
        <p:spPr>
          <a:xfrm>
            <a:off x="4988789" y="3067518"/>
            <a:ext cx="1218229" cy="26719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5974694" y="3283542"/>
            <a:ext cx="481222" cy="369332"/>
          </a:xfrm>
          <a:prstGeom prst="rect">
            <a:avLst/>
          </a:prstGeom>
          <a:noFill/>
        </p:spPr>
        <p:txBody>
          <a:bodyPr wrap="none" rtlCol="0">
            <a:spAutoFit/>
          </a:bodyPr>
          <a:lstStyle/>
          <a:p>
            <a:r>
              <a:rPr lang="en-US" altLang="ja-JP" b="1" dirty="0" smtClean="0"/>
              <a:t> </a:t>
            </a:r>
            <a:r>
              <a:rPr lang="ja-JP" altLang="en-US" b="1" dirty="0" smtClean="0"/>
              <a:t>③</a:t>
            </a:r>
            <a:endParaRPr kumimoji="1" lang="ja-JP" altLang="en-US" b="1" dirty="0"/>
          </a:p>
        </p:txBody>
      </p:sp>
      <p:sp>
        <p:nvSpPr>
          <p:cNvPr id="12" name="角丸四角形 11"/>
          <p:cNvSpPr/>
          <p:nvPr/>
        </p:nvSpPr>
        <p:spPr>
          <a:xfrm>
            <a:off x="6551037" y="4806532"/>
            <a:ext cx="510590" cy="279954"/>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204928" y="4485098"/>
            <a:ext cx="481222" cy="369332"/>
          </a:xfrm>
          <a:prstGeom prst="rect">
            <a:avLst/>
          </a:prstGeom>
          <a:noFill/>
        </p:spPr>
        <p:txBody>
          <a:bodyPr wrap="none" rtlCol="0">
            <a:spAutoFit/>
          </a:bodyPr>
          <a:lstStyle/>
          <a:p>
            <a:r>
              <a:rPr lang="en-US" altLang="ja-JP" b="1" dirty="0" smtClean="0"/>
              <a:t> </a:t>
            </a:r>
            <a:r>
              <a:rPr lang="ja-JP" altLang="en-US" b="1" dirty="0"/>
              <a:t>④</a:t>
            </a:r>
            <a:endParaRPr kumimoji="1" lang="ja-JP" altLang="en-US" b="1" dirty="0"/>
          </a:p>
        </p:txBody>
      </p:sp>
      <p:sp>
        <p:nvSpPr>
          <p:cNvPr id="14" name="角丸四角形 13"/>
          <p:cNvSpPr/>
          <p:nvPr/>
        </p:nvSpPr>
        <p:spPr>
          <a:xfrm>
            <a:off x="5642353" y="2779486"/>
            <a:ext cx="1521935" cy="24845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7549202" y="4328930"/>
            <a:ext cx="1188146" cy="30777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sz="1400" dirty="0" smtClean="0"/>
              <a:t>カーソル位置</a:t>
            </a:r>
            <a:endParaRPr kumimoji="1" lang="ja-JP" altLang="en-US" sz="1400" dirty="0"/>
          </a:p>
        </p:txBody>
      </p:sp>
      <p:sp>
        <p:nvSpPr>
          <p:cNvPr id="15" name="テキスト ボックス 14"/>
          <p:cNvSpPr txBox="1"/>
          <p:nvPr/>
        </p:nvSpPr>
        <p:spPr>
          <a:xfrm>
            <a:off x="7020272" y="4694085"/>
            <a:ext cx="338554" cy="461665"/>
          </a:xfrm>
          <a:prstGeom prst="rect">
            <a:avLst/>
          </a:prstGeom>
          <a:noFill/>
        </p:spPr>
        <p:txBody>
          <a:bodyPr wrap="none" rtlCol="0">
            <a:spAutoFit/>
          </a:bodyPr>
          <a:lstStyle/>
          <a:p>
            <a:r>
              <a:rPr kumimoji="1" lang="en-US" altLang="ja-JP" sz="2400" dirty="0" smtClean="0">
                <a:ln>
                  <a:solidFill>
                    <a:schemeClr val="accent3"/>
                  </a:solidFill>
                </a:ln>
                <a:latin typeface="HG創英ﾌﾟﾚｾﾞﾝｽEB" pitchFamily="17" charset="-128"/>
                <a:ea typeface="HG創英ﾌﾟﾚｾﾞﾝｽEB" pitchFamily="17" charset="-128"/>
              </a:rPr>
              <a:t>I</a:t>
            </a:r>
            <a:endParaRPr kumimoji="1" lang="ja-JP" altLang="en-US" sz="2400" dirty="0">
              <a:ln>
                <a:solidFill>
                  <a:schemeClr val="accent3"/>
                </a:solidFill>
              </a:ln>
              <a:latin typeface="HG創英ﾌﾟﾚｾﾞﾝｽEB" pitchFamily="17" charset="-128"/>
              <a:ea typeface="HG創英ﾌﾟﾚｾﾞﾝｽEB" pitchFamily="17" charset="-128"/>
            </a:endParaRPr>
          </a:p>
        </p:txBody>
      </p:sp>
      <p:cxnSp>
        <p:nvCxnSpPr>
          <p:cNvPr id="18" name="直線矢印コネクタ 17"/>
          <p:cNvCxnSpPr/>
          <p:nvPr/>
        </p:nvCxnSpPr>
        <p:spPr>
          <a:xfrm flipH="1">
            <a:off x="7247411" y="4482818"/>
            <a:ext cx="301791" cy="33855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9" name="屈折矢印 18"/>
          <p:cNvSpPr/>
          <p:nvPr/>
        </p:nvSpPr>
        <p:spPr>
          <a:xfrm rot="5400000">
            <a:off x="5291099" y="5385953"/>
            <a:ext cx="504056" cy="90775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063002" y="5518692"/>
            <a:ext cx="2294464" cy="10772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t>クラス名： </a:t>
            </a:r>
            <a:r>
              <a:rPr lang="en-US" altLang="ja-JP" sz="1600" dirty="0" smtClean="0"/>
              <a:t>Stock</a:t>
            </a:r>
            <a:endParaRPr kumimoji="1" lang="en-US" altLang="ja-JP" sz="1600" dirty="0" smtClean="0"/>
          </a:p>
          <a:p>
            <a:r>
              <a:rPr lang="ja-JP" altLang="en-US" sz="1600" dirty="0"/>
              <a:t>フィールド</a:t>
            </a:r>
            <a:r>
              <a:rPr lang="ja-JP" altLang="en-US" sz="1600" dirty="0" smtClean="0"/>
              <a:t>： </a:t>
            </a:r>
            <a:r>
              <a:rPr lang="en-US" altLang="ja-JP" sz="1600" dirty="0" smtClean="0"/>
              <a:t>Product</a:t>
            </a:r>
          </a:p>
          <a:p>
            <a:r>
              <a:rPr lang="ja-JP" altLang="en-US" sz="1600" dirty="0" smtClean="0"/>
              <a:t>返り値の型： </a:t>
            </a:r>
            <a:r>
              <a:rPr lang="en-US" altLang="ja-JP" sz="1600" dirty="0" smtClean="0"/>
              <a:t>void</a:t>
            </a:r>
            <a:endParaRPr lang="en-US" altLang="ja-JP" sz="1600" dirty="0"/>
          </a:p>
          <a:p>
            <a:r>
              <a:rPr lang="en-US" altLang="ja-JP" sz="1600" dirty="0" smtClean="0"/>
              <a:t>…</a:t>
            </a:r>
          </a:p>
        </p:txBody>
      </p:sp>
    </p:spTree>
    <p:extLst>
      <p:ext uri="{BB962C8B-B14F-4D97-AF65-F5344CB8AC3E}">
        <p14:creationId xmlns:p14="http://schemas.microsoft.com/office/powerpoint/2010/main" val="3770891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Step2. </a:t>
            </a:r>
            <a:r>
              <a:rPr kumimoji="1" lang="ja-JP" altLang="en-US" dirty="0" smtClean="0"/>
              <a:t>辞書検索</a:t>
            </a:r>
            <a:endParaRPr kumimoji="1" lang="ja-JP" altLang="en-US" dirty="0"/>
          </a:p>
        </p:txBody>
      </p:sp>
      <p:sp>
        <p:nvSpPr>
          <p:cNvPr id="3" name="コンテンツ プレースホルダー 2"/>
          <p:cNvSpPr>
            <a:spLocks noGrp="1"/>
          </p:cNvSpPr>
          <p:nvPr>
            <p:ph idx="1"/>
          </p:nvPr>
        </p:nvSpPr>
        <p:spPr>
          <a:xfrm>
            <a:off x="457200" y="1600201"/>
            <a:ext cx="8363272" cy="1540768"/>
          </a:xfrm>
        </p:spPr>
        <p:txBody>
          <a:bodyPr/>
          <a:lstStyle/>
          <a:p>
            <a:r>
              <a:rPr kumimoji="1" lang="en-US" altLang="ja-JP" sz="2800" dirty="0" smtClean="0"/>
              <a:t>Step1.</a:t>
            </a:r>
            <a:r>
              <a:rPr kumimoji="1" lang="ja-JP" altLang="en-US" sz="2800" dirty="0" smtClean="0"/>
              <a:t>で得た情報で辞書を検索し，ヒットした</a:t>
            </a:r>
            <a:r>
              <a:rPr lang="ja-JP" altLang="en-US" sz="2800" dirty="0" smtClean="0"/>
              <a:t>三つ組と，三つ組の</a:t>
            </a:r>
            <a:r>
              <a:rPr lang="en-US" altLang="ja-JP" sz="2800" dirty="0" smtClean="0"/>
              <a:t>DO</a:t>
            </a:r>
            <a:r>
              <a:rPr lang="ja-JP" altLang="en-US" sz="2800" dirty="0" err="1"/>
              <a:t>，</a:t>
            </a:r>
            <a:r>
              <a:rPr lang="en-US" altLang="ja-JP" sz="2800" dirty="0" smtClean="0"/>
              <a:t>IO</a:t>
            </a:r>
            <a:r>
              <a:rPr lang="ja-JP" altLang="en-US" sz="2800" dirty="0" smtClean="0"/>
              <a:t>と一致した識別子の種類を取得</a:t>
            </a:r>
            <a:endParaRPr kumimoji="1" lang="en-US" altLang="ja-JP" sz="2800" dirty="0" smtClean="0"/>
          </a:p>
          <a:p>
            <a:r>
              <a:rPr lang="ja-JP" altLang="en-US" sz="2800" dirty="0" smtClean="0"/>
              <a:t>検索方法は三つ組抽出パターンを基に自分で定義</a:t>
            </a:r>
            <a:endParaRPr kumimoji="1" lang="ja-JP" altLang="en-US" sz="2800" dirty="0"/>
          </a:p>
        </p:txBody>
      </p:sp>
      <p:sp>
        <p:nvSpPr>
          <p:cNvPr id="4" name="スライド番号プレースホルダー 3"/>
          <p:cNvSpPr>
            <a:spLocks noGrp="1"/>
          </p:cNvSpPr>
          <p:nvPr>
            <p:ph type="sldNum" sz="quarter" idx="12"/>
          </p:nvPr>
        </p:nvSpPr>
        <p:spPr>
          <a:xfrm>
            <a:off x="7597775" y="6308725"/>
            <a:ext cx="1150938" cy="288925"/>
          </a:xfrm>
        </p:spPr>
        <p:txBody>
          <a:bodyPr/>
          <a:lstStyle/>
          <a:p>
            <a:fld id="{BE3D3BAF-6BA8-48EB-ABCB-C90F34019E42}" type="slidenum">
              <a:rPr kumimoji="1" lang="ja-JP" altLang="en-US" smtClean="0"/>
              <a:t>8</a:t>
            </a:fld>
            <a:endParaRPr kumimoji="1" lang="ja-JP" altLang="en-US" dirty="0"/>
          </a:p>
        </p:txBody>
      </p:sp>
      <p:graphicFrame>
        <p:nvGraphicFramePr>
          <p:cNvPr id="5" name="コンテンツ プレースホルダー 9"/>
          <p:cNvGraphicFramePr>
            <a:graphicFrameLocks/>
          </p:cNvGraphicFramePr>
          <p:nvPr>
            <p:extLst>
              <p:ext uri="{D42A27DB-BD31-4B8C-83A1-F6EECF244321}">
                <p14:modId xmlns:p14="http://schemas.microsoft.com/office/powerpoint/2010/main" val="2289494149"/>
              </p:ext>
            </p:extLst>
          </p:nvPr>
        </p:nvGraphicFramePr>
        <p:xfrm>
          <a:off x="5112440" y="3131879"/>
          <a:ext cx="3636025" cy="1656890"/>
        </p:xfrm>
        <a:graphic>
          <a:graphicData uri="http://schemas.openxmlformats.org/drawingml/2006/table">
            <a:tbl>
              <a:tblPr firstRow="1" bandRow="1">
                <a:tableStyleId>{21E4AEA4-8DFA-4A89-87EB-49C32662AFE0}</a:tableStyleId>
              </a:tblPr>
              <a:tblGrid>
                <a:gridCol w="899720"/>
                <a:gridCol w="1368152"/>
                <a:gridCol w="1368153"/>
              </a:tblGrid>
              <a:tr h="289850">
                <a:tc>
                  <a:txBody>
                    <a:bodyPr/>
                    <a:lstStyle/>
                    <a:p>
                      <a:pPr algn="l"/>
                      <a:r>
                        <a:rPr kumimoji="1" lang="en-US" altLang="ja-JP" sz="1600" dirty="0" smtClean="0"/>
                        <a:t>V</a:t>
                      </a:r>
                      <a:endParaRPr kumimoji="1" lang="ja-JP" altLang="en-US" sz="1600" dirty="0"/>
                    </a:p>
                  </a:txBody>
                  <a:tcPr marL="100259" marR="100259" marT="43769" marB="43769"/>
                </a:tc>
                <a:tc>
                  <a:txBody>
                    <a:bodyPr/>
                    <a:lstStyle/>
                    <a:p>
                      <a:pPr algn="l"/>
                      <a:r>
                        <a:rPr kumimoji="1" lang="en-US" altLang="ja-JP" sz="1600" dirty="0" smtClean="0"/>
                        <a:t>DO</a:t>
                      </a:r>
                      <a:endParaRPr kumimoji="1" lang="ja-JP" altLang="en-US" sz="1600" dirty="0"/>
                    </a:p>
                  </a:txBody>
                  <a:tcPr marL="100259" marR="100259" marT="43769" marB="43769"/>
                </a:tc>
                <a:tc>
                  <a:txBody>
                    <a:bodyPr/>
                    <a:lstStyle/>
                    <a:p>
                      <a:pPr algn="l"/>
                      <a:r>
                        <a:rPr kumimoji="1" lang="en-US" altLang="ja-JP" sz="1600" dirty="0" smtClean="0"/>
                        <a:t>IO</a:t>
                      </a:r>
                      <a:endParaRPr kumimoji="1" lang="ja-JP" altLang="en-US" sz="1600" dirty="0"/>
                    </a:p>
                  </a:txBody>
                  <a:tcPr marL="100259" marR="100259" marT="43769" marB="43769"/>
                </a:tc>
              </a:tr>
              <a:tr h="324000">
                <a:tc>
                  <a:txBody>
                    <a:bodyPr/>
                    <a:lstStyle/>
                    <a:p>
                      <a:pPr algn="l"/>
                      <a:r>
                        <a:rPr kumimoji="1" lang="en-US" altLang="ja-JP" sz="1600" dirty="0" smtClean="0"/>
                        <a:t>add</a:t>
                      </a:r>
                      <a:endParaRPr kumimoji="1" lang="ja-JP" altLang="en-US" sz="1600" dirty="0"/>
                    </a:p>
                  </a:txBody>
                  <a:tcPr marL="100259" marR="100259" marT="43769" marB="43769"/>
                </a:tc>
                <a:tc>
                  <a:txBody>
                    <a:bodyPr/>
                    <a:lstStyle/>
                    <a:p>
                      <a:pPr algn="l"/>
                      <a:r>
                        <a:rPr kumimoji="1" lang="en-US" altLang="ja-JP" sz="1600" dirty="0" smtClean="0"/>
                        <a:t>product</a:t>
                      </a:r>
                      <a:endParaRPr kumimoji="1" lang="ja-JP" altLang="en-US" sz="1600" dirty="0"/>
                    </a:p>
                  </a:txBody>
                  <a:tcPr marL="100259" marR="100259" marT="43769" marB="43769"/>
                </a:tc>
                <a:tc>
                  <a:txBody>
                    <a:bodyPr/>
                    <a:lstStyle/>
                    <a:p>
                      <a:pPr algn="l"/>
                      <a:r>
                        <a:rPr kumimoji="1" lang="en-US" altLang="ja-JP" sz="1600" dirty="0" smtClean="0"/>
                        <a:t>stock</a:t>
                      </a:r>
                      <a:endParaRPr kumimoji="1" lang="ja-JP" altLang="en-US" sz="1600" dirty="0"/>
                    </a:p>
                  </a:txBody>
                  <a:tcPr marL="100259" marR="100259" marT="43769" marB="43769"/>
                </a:tc>
              </a:tr>
              <a:tr h="324000">
                <a:tc>
                  <a:txBody>
                    <a:bodyPr/>
                    <a:lstStyle/>
                    <a:p>
                      <a:pPr algn="l"/>
                      <a:r>
                        <a:rPr kumimoji="1" lang="en-US" altLang="ja-JP" sz="1600" dirty="0" smtClean="0"/>
                        <a:t>close</a:t>
                      </a:r>
                      <a:endParaRPr kumimoji="1" lang="ja-JP" altLang="en-US" sz="1600" dirty="0"/>
                    </a:p>
                  </a:txBody>
                  <a:tcPr marL="100259" marR="100259" marT="43769" marB="43769"/>
                </a:tc>
                <a:tc>
                  <a:txBody>
                    <a:bodyPr/>
                    <a:lstStyle/>
                    <a:p>
                      <a:pPr algn="l"/>
                      <a:r>
                        <a:rPr kumimoji="1" lang="en-US" altLang="ja-JP" sz="1600" dirty="0" smtClean="0"/>
                        <a:t>database</a:t>
                      </a:r>
                      <a:endParaRPr kumimoji="1" lang="ja-JP" altLang="en-US" sz="1600" dirty="0"/>
                    </a:p>
                  </a:txBody>
                  <a:tcPr marL="100259" marR="100259" marT="43769" marB="43769"/>
                </a:tc>
                <a:tc>
                  <a:txBody>
                    <a:bodyPr/>
                    <a:lstStyle/>
                    <a:p>
                      <a:pPr algn="l"/>
                      <a:r>
                        <a:rPr kumimoji="1" lang="en-US" altLang="ja-JP" sz="1600" dirty="0" smtClean="0"/>
                        <a:t>-</a:t>
                      </a:r>
                      <a:endParaRPr kumimoji="1" lang="ja-JP" altLang="en-US" sz="1600" dirty="0"/>
                    </a:p>
                  </a:txBody>
                  <a:tcPr marL="100259" marR="100259" marT="43769" marB="43769"/>
                </a:tc>
              </a:tr>
              <a:tr h="324000">
                <a:tc>
                  <a:txBody>
                    <a:bodyPr/>
                    <a:lstStyle/>
                    <a:p>
                      <a:pPr algn="l"/>
                      <a:r>
                        <a:rPr kumimoji="1" lang="en-US" altLang="ja-JP" sz="1600" dirty="0" smtClean="0"/>
                        <a:t>delete</a:t>
                      </a:r>
                      <a:endParaRPr kumimoji="1" lang="ja-JP" altLang="en-US" sz="1600" dirty="0"/>
                    </a:p>
                  </a:txBody>
                  <a:tcPr marL="100259" marR="100259" marT="43769" marB="43769"/>
                </a:tc>
                <a:tc>
                  <a:txBody>
                    <a:bodyPr/>
                    <a:lstStyle/>
                    <a:p>
                      <a:pPr algn="l"/>
                      <a:r>
                        <a:rPr kumimoji="1" lang="en-US" altLang="ja-JP" sz="1600" dirty="0" smtClean="0"/>
                        <a:t>product</a:t>
                      </a:r>
                      <a:endParaRPr kumimoji="1" lang="ja-JP" altLang="en-US" sz="1600" dirty="0"/>
                    </a:p>
                  </a:txBody>
                  <a:tcPr marL="100259" marR="100259" marT="43769" marB="43769"/>
                </a:tc>
                <a:tc>
                  <a:txBody>
                    <a:bodyPr/>
                    <a:lstStyle/>
                    <a:p>
                      <a:pPr algn="l"/>
                      <a:r>
                        <a:rPr kumimoji="1" lang="en-US" altLang="ja-JP" sz="1600" dirty="0" smtClean="0"/>
                        <a:t>stock</a:t>
                      </a:r>
                      <a:endParaRPr kumimoji="1" lang="ja-JP" altLang="en-US" sz="1600" dirty="0"/>
                    </a:p>
                  </a:txBody>
                  <a:tcPr marL="100259" marR="100259" marT="43769" marB="43769"/>
                </a:tc>
              </a:tr>
              <a:tr h="324000">
                <a:tc>
                  <a:txBody>
                    <a:bodyPr/>
                    <a:lstStyle/>
                    <a:p>
                      <a:pPr algn="l"/>
                      <a:r>
                        <a:rPr kumimoji="1" lang="en-US" altLang="ja-JP" sz="1600" dirty="0" smtClean="0"/>
                        <a:t>…</a:t>
                      </a:r>
                      <a:endParaRPr kumimoji="1" lang="ja-JP" altLang="en-US" sz="1600" dirty="0"/>
                    </a:p>
                  </a:txBody>
                  <a:tcPr marL="100259" marR="100259" marT="43769" marB="43769"/>
                </a:tc>
                <a:tc>
                  <a:txBody>
                    <a:bodyPr/>
                    <a:lstStyle/>
                    <a:p>
                      <a:pPr algn="l"/>
                      <a:r>
                        <a:rPr kumimoji="1" lang="en-US" altLang="ja-JP" sz="1600" dirty="0" smtClean="0"/>
                        <a:t>…</a:t>
                      </a:r>
                      <a:endParaRPr kumimoji="1" lang="ja-JP" altLang="en-US" sz="1600" dirty="0"/>
                    </a:p>
                  </a:txBody>
                  <a:tcPr marL="100259" marR="100259" marT="43769" marB="43769"/>
                </a:tc>
                <a:tc>
                  <a:txBody>
                    <a:bodyPr/>
                    <a:lstStyle/>
                    <a:p>
                      <a:pPr algn="l"/>
                      <a:r>
                        <a:rPr kumimoji="1" lang="en-US" altLang="ja-JP" sz="1600" dirty="0" smtClean="0"/>
                        <a:t>…</a:t>
                      </a:r>
                      <a:endParaRPr kumimoji="1" lang="ja-JP" altLang="en-US" sz="1600" dirty="0"/>
                    </a:p>
                  </a:txBody>
                  <a:tcPr marL="100259" marR="100259" marT="43769" marB="43769"/>
                </a:tc>
              </a:tr>
            </a:tbl>
          </a:graphicData>
        </a:graphic>
      </p:graphicFrame>
      <p:sp>
        <p:nvSpPr>
          <p:cNvPr id="6" name="テキスト ボックス 5"/>
          <p:cNvSpPr txBox="1"/>
          <p:nvPr/>
        </p:nvSpPr>
        <p:spPr>
          <a:xfrm>
            <a:off x="827584" y="3284985"/>
            <a:ext cx="2294464"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クラス名： </a:t>
            </a:r>
            <a:r>
              <a:rPr lang="en-US" altLang="ja-JP" dirty="0" smtClean="0"/>
              <a:t>Stock</a:t>
            </a:r>
            <a:endParaRPr kumimoji="1" lang="en-US" altLang="ja-JP" dirty="0" smtClean="0"/>
          </a:p>
          <a:p>
            <a:r>
              <a:rPr lang="ja-JP" altLang="en-US" dirty="0"/>
              <a:t>フィールド</a:t>
            </a:r>
            <a:r>
              <a:rPr lang="ja-JP" altLang="en-US" dirty="0" smtClean="0"/>
              <a:t>： </a:t>
            </a:r>
            <a:r>
              <a:rPr lang="en-US" altLang="ja-JP" dirty="0" smtClean="0"/>
              <a:t>Product</a:t>
            </a:r>
          </a:p>
          <a:p>
            <a:r>
              <a:rPr lang="ja-JP" altLang="en-US" dirty="0" smtClean="0"/>
              <a:t>返り値の型： </a:t>
            </a:r>
            <a:r>
              <a:rPr lang="en-US" altLang="ja-JP" dirty="0" smtClean="0"/>
              <a:t>void</a:t>
            </a:r>
          </a:p>
        </p:txBody>
      </p:sp>
      <p:sp>
        <p:nvSpPr>
          <p:cNvPr id="7" name="テキスト ボックス 6"/>
          <p:cNvSpPr txBox="1"/>
          <p:nvPr/>
        </p:nvSpPr>
        <p:spPr>
          <a:xfrm>
            <a:off x="837769" y="4225769"/>
            <a:ext cx="2061783" cy="369332"/>
          </a:xfrm>
          <a:prstGeom prst="rect">
            <a:avLst/>
          </a:prstGeom>
          <a:noFill/>
        </p:spPr>
        <p:txBody>
          <a:bodyPr wrap="none" rtlCol="0">
            <a:spAutoFit/>
          </a:bodyPr>
          <a:lstStyle/>
          <a:p>
            <a:r>
              <a:rPr kumimoji="1" lang="ja-JP" altLang="en-US" b="1" dirty="0" smtClean="0"/>
              <a:t>ソースコードの情報</a:t>
            </a:r>
            <a:endParaRPr kumimoji="1" lang="ja-JP" altLang="en-US" b="1" dirty="0"/>
          </a:p>
        </p:txBody>
      </p:sp>
      <p:sp>
        <p:nvSpPr>
          <p:cNvPr id="8" name="テキスト ボックス 7"/>
          <p:cNvSpPr txBox="1"/>
          <p:nvPr/>
        </p:nvSpPr>
        <p:spPr>
          <a:xfrm>
            <a:off x="6948264" y="4725909"/>
            <a:ext cx="2016224" cy="369332"/>
          </a:xfrm>
          <a:prstGeom prst="rect">
            <a:avLst/>
          </a:prstGeom>
          <a:noFill/>
        </p:spPr>
        <p:txBody>
          <a:bodyPr wrap="square" rtlCol="0">
            <a:spAutoFit/>
          </a:bodyPr>
          <a:lstStyle/>
          <a:p>
            <a:r>
              <a:rPr kumimoji="1" lang="ja-JP" altLang="en-US" b="1" dirty="0" smtClean="0"/>
              <a:t>動詞 </a:t>
            </a:r>
            <a:r>
              <a:rPr kumimoji="1" lang="en-US" altLang="ja-JP" b="1" dirty="0" smtClean="0"/>
              <a:t>- </a:t>
            </a:r>
            <a:r>
              <a:rPr kumimoji="1" lang="ja-JP" altLang="en-US" b="1" dirty="0" smtClean="0"/>
              <a:t>目的語辞書</a:t>
            </a:r>
            <a:endParaRPr kumimoji="1" lang="ja-JP" altLang="en-US" b="1" dirty="0"/>
          </a:p>
        </p:txBody>
      </p:sp>
      <p:sp>
        <p:nvSpPr>
          <p:cNvPr id="9" name="円/楕円 8"/>
          <p:cNvSpPr/>
          <p:nvPr/>
        </p:nvSpPr>
        <p:spPr>
          <a:xfrm>
            <a:off x="1837715" y="3283956"/>
            <a:ext cx="718061" cy="360040"/>
          </a:xfrm>
          <a:prstGeom prst="ellipse">
            <a:avLst/>
          </a:prstGeom>
          <a:no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5964023" y="3475007"/>
            <a:ext cx="1048456" cy="308996"/>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1959180" y="3565601"/>
            <a:ext cx="930015" cy="36004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7313797" y="3489018"/>
            <a:ext cx="855902" cy="300022"/>
          </a:xfrm>
          <a:prstGeom prst="ellipse">
            <a:avLst/>
          </a:prstGeom>
          <a:no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graphicFrame>
        <p:nvGraphicFramePr>
          <p:cNvPr id="14" name="コンテンツ プレースホルダー 9"/>
          <p:cNvGraphicFramePr>
            <a:graphicFrameLocks/>
          </p:cNvGraphicFramePr>
          <p:nvPr>
            <p:extLst>
              <p:ext uri="{D42A27DB-BD31-4B8C-83A1-F6EECF244321}">
                <p14:modId xmlns:p14="http://schemas.microsoft.com/office/powerpoint/2010/main" val="3887317327"/>
              </p:ext>
            </p:extLst>
          </p:nvPr>
        </p:nvGraphicFramePr>
        <p:xfrm>
          <a:off x="1313619" y="4911800"/>
          <a:ext cx="4698541" cy="1325512"/>
        </p:xfrm>
        <a:graphic>
          <a:graphicData uri="http://schemas.openxmlformats.org/drawingml/2006/table">
            <a:tbl>
              <a:tblPr firstRow="1" bandRow="1">
                <a:tableStyleId>{073A0DAA-6AF3-43AB-8588-CEC1D06C72B9}</a:tableStyleId>
              </a:tblPr>
              <a:tblGrid>
                <a:gridCol w="879101"/>
                <a:gridCol w="879101"/>
                <a:gridCol w="1140139"/>
                <a:gridCol w="720080"/>
                <a:gridCol w="1080120"/>
              </a:tblGrid>
              <a:tr h="324000">
                <a:tc>
                  <a:txBody>
                    <a:bodyPr/>
                    <a:lstStyle/>
                    <a:p>
                      <a:pPr algn="l"/>
                      <a:r>
                        <a:rPr kumimoji="1" lang="en-US" altLang="ja-JP" sz="1600" b="1" dirty="0" smtClean="0"/>
                        <a:t>V</a:t>
                      </a:r>
                      <a:endParaRPr kumimoji="1" lang="ja-JP" altLang="en-US" sz="1600" b="0" dirty="0"/>
                    </a:p>
                  </a:txBody>
                  <a:tcPr marL="100259" marR="100259" marT="43769" marB="43769"/>
                </a:tc>
                <a:tc>
                  <a:txBody>
                    <a:bodyPr/>
                    <a:lstStyle/>
                    <a:p>
                      <a:pPr algn="l"/>
                      <a:r>
                        <a:rPr kumimoji="1" lang="en-US" altLang="ja-JP" sz="1600" dirty="0" smtClean="0"/>
                        <a:t>DO</a:t>
                      </a:r>
                      <a:endParaRPr kumimoji="1" lang="ja-JP" altLang="en-US" sz="1600" b="0" dirty="0"/>
                    </a:p>
                  </a:txBody>
                  <a:tcPr marL="100259" marR="100259" marT="43769" marB="43769"/>
                </a:tc>
                <a:tc>
                  <a:txBody>
                    <a:bodyPr/>
                    <a:lstStyle/>
                    <a:p>
                      <a:pPr algn="l"/>
                      <a:r>
                        <a:rPr kumimoji="1" lang="en-US" altLang="ja-JP" sz="1600" dirty="0" smtClean="0"/>
                        <a:t>DO</a:t>
                      </a:r>
                      <a:r>
                        <a:rPr kumimoji="1" lang="ja-JP" altLang="en-US" sz="1600" dirty="0" smtClean="0"/>
                        <a:t>の種類</a:t>
                      </a:r>
                      <a:endParaRPr kumimoji="1" lang="ja-JP" altLang="en-US" sz="1600" b="0" dirty="0"/>
                    </a:p>
                  </a:txBody>
                  <a:tcPr marL="100259" marR="100259" marT="43769" marB="43769"/>
                </a:tc>
                <a:tc>
                  <a:txBody>
                    <a:bodyPr/>
                    <a:lstStyle/>
                    <a:p>
                      <a:pPr algn="l"/>
                      <a:r>
                        <a:rPr kumimoji="1" lang="en-US" altLang="ja-JP" sz="1600" dirty="0" smtClean="0"/>
                        <a:t>IO</a:t>
                      </a:r>
                      <a:endParaRPr kumimoji="1" lang="ja-JP" altLang="en-US" sz="1600" b="0" dirty="0"/>
                    </a:p>
                  </a:txBody>
                  <a:tcPr marL="100259" marR="100259" marT="43769" marB="43769"/>
                </a:tc>
                <a:tc>
                  <a:txBody>
                    <a:bodyPr/>
                    <a:lstStyle/>
                    <a:p>
                      <a:pPr algn="l"/>
                      <a:r>
                        <a:rPr kumimoji="1" lang="en-US" altLang="ja-JP" sz="1600" dirty="0" smtClean="0"/>
                        <a:t>IO</a:t>
                      </a:r>
                      <a:r>
                        <a:rPr kumimoji="1" lang="ja-JP" altLang="en-US" sz="1600" dirty="0" smtClean="0"/>
                        <a:t>の種類</a:t>
                      </a:r>
                      <a:endParaRPr kumimoji="1" lang="ja-JP" altLang="en-US" sz="1600" b="0" dirty="0"/>
                    </a:p>
                  </a:txBody>
                  <a:tcPr marL="100259" marR="100259" marT="43769" marB="43769"/>
                </a:tc>
              </a:tr>
              <a:tr h="324000">
                <a:tc>
                  <a:txBody>
                    <a:bodyPr/>
                    <a:lstStyle/>
                    <a:p>
                      <a:pPr algn="l"/>
                      <a:r>
                        <a:rPr kumimoji="1" lang="en-US" altLang="ja-JP" sz="1600" dirty="0" smtClean="0"/>
                        <a:t>add</a:t>
                      </a:r>
                      <a:endParaRPr kumimoji="1" lang="ja-JP" altLang="en-US" sz="1600" b="0" dirty="0"/>
                    </a:p>
                  </a:txBody>
                  <a:tcPr marL="100259" marR="100259" marT="43769" marB="43769"/>
                </a:tc>
                <a:tc>
                  <a:txBody>
                    <a:bodyPr/>
                    <a:lstStyle/>
                    <a:p>
                      <a:pPr algn="l"/>
                      <a:r>
                        <a:rPr kumimoji="1" lang="en-US" altLang="ja-JP" sz="1600" dirty="0" smtClean="0"/>
                        <a:t>product</a:t>
                      </a:r>
                      <a:endParaRPr kumimoji="1" lang="ja-JP" altLang="en-US" sz="1600" b="0" dirty="0"/>
                    </a:p>
                  </a:txBody>
                  <a:tcPr marL="100259" marR="100259" marT="43769" marB="43769"/>
                </a:tc>
                <a:tc>
                  <a:txBody>
                    <a:bodyPr/>
                    <a:lstStyle/>
                    <a:p>
                      <a:pPr algn="l"/>
                      <a:r>
                        <a:rPr kumimoji="1" lang="ja-JP" altLang="en-US" sz="1600" b="0" dirty="0" smtClean="0"/>
                        <a:t>フィールド</a:t>
                      </a:r>
                      <a:endParaRPr kumimoji="1" lang="ja-JP" altLang="en-US" sz="1600" b="0" dirty="0"/>
                    </a:p>
                  </a:txBody>
                  <a:tcPr marL="100259" marR="100259" marT="43769" marB="43769"/>
                </a:tc>
                <a:tc>
                  <a:txBody>
                    <a:bodyPr/>
                    <a:lstStyle/>
                    <a:p>
                      <a:pPr algn="l"/>
                      <a:r>
                        <a:rPr kumimoji="1" lang="en-US" altLang="ja-JP" sz="1600" dirty="0" smtClean="0"/>
                        <a:t>stock</a:t>
                      </a:r>
                      <a:endParaRPr kumimoji="1" lang="ja-JP" altLang="en-US" sz="1600" b="0" dirty="0"/>
                    </a:p>
                  </a:txBody>
                  <a:tcPr marL="100259" marR="100259" marT="43769" marB="43769"/>
                </a:tc>
                <a:tc>
                  <a:txBody>
                    <a:bodyPr/>
                    <a:lstStyle/>
                    <a:p>
                      <a:pPr algn="l"/>
                      <a:r>
                        <a:rPr kumimoji="1" lang="ja-JP" altLang="en-US" sz="1600" b="0" dirty="0" smtClean="0"/>
                        <a:t>クラス名</a:t>
                      </a:r>
                      <a:endParaRPr kumimoji="1" lang="ja-JP" altLang="en-US" sz="1600" b="0" dirty="0"/>
                    </a:p>
                  </a:txBody>
                  <a:tcPr marL="100259" marR="100259" marT="43769" marB="43769"/>
                </a:tc>
              </a:tr>
              <a:tr h="324000">
                <a:tc>
                  <a:txBody>
                    <a:bodyPr/>
                    <a:lstStyle/>
                    <a:p>
                      <a:pPr algn="l"/>
                      <a:r>
                        <a:rPr kumimoji="1" lang="en-US" altLang="ja-JP" sz="1600" dirty="0" smtClean="0"/>
                        <a:t>delete</a:t>
                      </a:r>
                      <a:endParaRPr kumimoji="1" lang="ja-JP" altLang="en-US" sz="1600" b="0" dirty="0"/>
                    </a:p>
                  </a:txBody>
                  <a:tcPr marL="100259" marR="100259" marT="43769" marB="43769"/>
                </a:tc>
                <a:tc>
                  <a:txBody>
                    <a:bodyPr/>
                    <a:lstStyle/>
                    <a:p>
                      <a:pPr algn="l"/>
                      <a:r>
                        <a:rPr kumimoji="1" lang="en-US" altLang="ja-JP" sz="1600" dirty="0" smtClean="0"/>
                        <a:t>product</a:t>
                      </a:r>
                      <a:endParaRPr kumimoji="1" lang="ja-JP" altLang="en-US" sz="1600" b="0" dirty="0"/>
                    </a:p>
                  </a:txBody>
                  <a:tcPr marL="100259" marR="100259" marT="43769" marB="43769"/>
                </a:tc>
                <a:tc>
                  <a:txBody>
                    <a:bodyPr/>
                    <a:lstStyle/>
                    <a:p>
                      <a:pPr algn="l"/>
                      <a:r>
                        <a:rPr kumimoji="1" lang="ja-JP" altLang="en-US" sz="1600" b="0" dirty="0" smtClean="0"/>
                        <a:t>フィールド</a:t>
                      </a:r>
                      <a:endParaRPr kumimoji="1" lang="ja-JP" altLang="en-US" sz="1600" b="0" dirty="0"/>
                    </a:p>
                  </a:txBody>
                  <a:tcPr marL="100259" marR="100259" marT="43769" marB="43769"/>
                </a:tc>
                <a:tc>
                  <a:txBody>
                    <a:bodyPr/>
                    <a:lstStyle/>
                    <a:p>
                      <a:pPr algn="l"/>
                      <a:r>
                        <a:rPr kumimoji="1" lang="en-US" altLang="ja-JP" sz="1600" dirty="0" smtClean="0"/>
                        <a:t>stock</a:t>
                      </a:r>
                      <a:endParaRPr kumimoji="1" lang="ja-JP" altLang="en-US" sz="1600" b="0" dirty="0"/>
                    </a:p>
                  </a:txBody>
                  <a:tcPr marL="100259" marR="100259" marT="43769" marB="43769"/>
                </a:tc>
                <a:tc>
                  <a:txBody>
                    <a:bodyPr/>
                    <a:lstStyle/>
                    <a:p>
                      <a:pPr algn="l"/>
                      <a:r>
                        <a:rPr kumimoji="1" lang="ja-JP" altLang="en-US" sz="1600" b="0" dirty="0" smtClean="0"/>
                        <a:t>クラス名</a:t>
                      </a:r>
                      <a:endParaRPr kumimoji="1" lang="ja-JP" altLang="en-US" sz="1600" b="0" dirty="0"/>
                    </a:p>
                  </a:txBody>
                  <a:tcPr marL="100259" marR="100259" marT="43769" marB="43769"/>
                </a:tc>
              </a:tr>
              <a:tr h="324000">
                <a:tc>
                  <a:txBody>
                    <a:bodyPr/>
                    <a:lstStyle/>
                    <a:p>
                      <a:pPr algn="l"/>
                      <a:r>
                        <a:rPr kumimoji="1" lang="en-US" altLang="ja-JP" sz="1600" dirty="0" smtClean="0"/>
                        <a:t>…</a:t>
                      </a:r>
                      <a:endParaRPr kumimoji="1" lang="ja-JP" altLang="en-US" sz="1600" b="0" dirty="0"/>
                    </a:p>
                  </a:txBody>
                  <a:tcPr marL="100259" marR="100259" marT="43769" marB="43769"/>
                </a:tc>
                <a:tc>
                  <a:txBody>
                    <a:bodyPr/>
                    <a:lstStyle/>
                    <a:p>
                      <a:pPr algn="l"/>
                      <a:r>
                        <a:rPr kumimoji="1" lang="en-US" altLang="ja-JP" sz="1600" dirty="0" smtClean="0"/>
                        <a:t>…</a:t>
                      </a:r>
                      <a:endParaRPr kumimoji="1" lang="ja-JP" altLang="en-US" sz="1600" b="0" dirty="0"/>
                    </a:p>
                  </a:txBody>
                  <a:tcPr marL="100259" marR="100259" marT="43769" marB="43769"/>
                </a:tc>
                <a:tc>
                  <a:txBody>
                    <a:bodyPr/>
                    <a:lstStyle/>
                    <a:p>
                      <a:pPr algn="l"/>
                      <a:r>
                        <a:rPr kumimoji="1" lang="en-US" altLang="ja-JP" sz="1600" dirty="0" smtClean="0"/>
                        <a:t>…</a:t>
                      </a:r>
                      <a:endParaRPr kumimoji="1" lang="ja-JP" altLang="en-US" sz="1600" b="0" dirty="0"/>
                    </a:p>
                  </a:txBody>
                  <a:tcPr marL="100259" marR="100259" marT="43769" marB="43769"/>
                </a:tc>
                <a:tc>
                  <a:txBody>
                    <a:bodyPr/>
                    <a:lstStyle/>
                    <a:p>
                      <a:pPr algn="l"/>
                      <a:r>
                        <a:rPr kumimoji="1" lang="en-US" altLang="ja-JP" sz="1600" dirty="0" smtClean="0"/>
                        <a:t>…</a:t>
                      </a:r>
                      <a:endParaRPr kumimoji="1" lang="ja-JP" altLang="en-US" sz="1600" b="0" dirty="0"/>
                    </a:p>
                  </a:txBody>
                  <a:tcPr marL="100259" marR="100259" marT="43769" marB="43769"/>
                </a:tc>
                <a:tc>
                  <a:txBody>
                    <a:bodyPr/>
                    <a:lstStyle/>
                    <a:p>
                      <a:pPr algn="l"/>
                      <a:endParaRPr kumimoji="1" lang="ja-JP" altLang="en-US" sz="1600" b="0" dirty="0"/>
                    </a:p>
                  </a:txBody>
                  <a:tcPr marL="100259" marR="100259" marT="43769" marB="43769"/>
                </a:tc>
              </a:tr>
            </a:tbl>
          </a:graphicData>
        </a:graphic>
      </p:graphicFrame>
      <p:sp>
        <p:nvSpPr>
          <p:cNvPr id="15" name="テキスト ボックス 14"/>
          <p:cNvSpPr txBox="1"/>
          <p:nvPr/>
        </p:nvSpPr>
        <p:spPr>
          <a:xfrm>
            <a:off x="3131840" y="3068960"/>
            <a:ext cx="2044149" cy="923330"/>
          </a:xfrm>
          <a:prstGeom prst="rect">
            <a:avLst/>
          </a:prstGeom>
          <a:noFill/>
        </p:spPr>
        <p:txBody>
          <a:bodyPr wrap="none" rtlCol="0">
            <a:spAutoFit/>
          </a:bodyPr>
          <a:lstStyle/>
          <a:p>
            <a:pPr algn="ctr"/>
            <a:r>
              <a:rPr kumimoji="1" lang="ja-JP" altLang="en-US" b="1" dirty="0" smtClean="0">
                <a:solidFill>
                  <a:srgbClr val="FF0000"/>
                </a:solidFill>
              </a:rPr>
              <a:t>パターンに従って</a:t>
            </a:r>
            <a:endParaRPr kumimoji="1" lang="en-US" altLang="ja-JP" b="1" dirty="0" smtClean="0">
              <a:solidFill>
                <a:srgbClr val="FF0000"/>
              </a:solidFill>
            </a:endParaRPr>
          </a:p>
          <a:p>
            <a:pPr algn="ctr"/>
            <a:r>
              <a:rPr lang="ja-JP" altLang="en-US" b="1" dirty="0" smtClean="0">
                <a:solidFill>
                  <a:srgbClr val="FF0000"/>
                </a:solidFill>
              </a:rPr>
              <a:t>複数の組み合わせ</a:t>
            </a:r>
            <a:endParaRPr lang="en-US" altLang="ja-JP" b="1" dirty="0" smtClean="0">
              <a:solidFill>
                <a:srgbClr val="FF0000"/>
              </a:solidFill>
            </a:endParaRPr>
          </a:p>
          <a:p>
            <a:pPr algn="ctr"/>
            <a:r>
              <a:rPr lang="ja-JP" altLang="en-US" b="1" dirty="0" smtClean="0">
                <a:solidFill>
                  <a:srgbClr val="FF0000"/>
                </a:solidFill>
              </a:rPr>
              <a:t>で検索</a:t>
            </a:r>
            <a:endParaRPr kumimoji="1" lang="ja-JP" altLang="en-US" b="1" dirty="0">
              <a:solidFill>
                <a:srgbClr val="FF0000"/>
              </a:solidFill>
            </a:endParaRPr>
          </a:p>
        </p:txBody>
      </p:sp>
      <p:sp>
        <p:nvSpPr>
          <p:cNvPr id="16" name="円/楕円 15"/>
          <p:cNvSpPr/>
          <p:nvPr/>
        </p:nvSpPr>
        <p:spPr>
          <a:xfrm>
            <a:off x="5940153" y="4132245"/>
            <a:ext cx="1048456" cy="308996"/>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7336435" y="4144978"/>
            <a:ext cx="855902" cy="300022"/>
          </a:xfrm>
          <a:prstGeom prst="ellipse">
            <a:avLst/>
          </a:prstGeom>
          <a:no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771800" y="6237312"/>
            <a:ext cx="2808312" cy="369332"/>
          </a:xfrm>
          <a:prstGeom prst="rect">
            <a:avLst/>
          </a:prstGeom>
          <a:noFill/>
        </p:spPr>
        <p:txBody>
          <a:bodyPr wrap="square" rtlCol="0">
            <a:spAutoFit/>
          </a:bodyPr>
          <a:lstStyle/>
          <a:p>
            <a:pPr algn="ctr"/>
            <a:r>
              <a:rPr kumimoji="1" lang="ja-JP" altLang="en-US" b="1" dirty="0" smtClean="0"/>
              <a:t>検索結果</a:t>
            </a:r>
            <a:endParaRPr kumimoji="1" lang="ja-JP" altLang="en-US" b="1" dirty="0"/>
          </a:p>
        </p:txBody>
      </p:sp>
      <p:sp>
        <p:nvSpPr>
          <p:cNvPr id="19" name="下矢印 18"/>
          <p:cNvSpPr/>
          <p:nvPr/>
        </p:nvSpPr>
        <p:spPr>
          <a:xfrm>
            <a:off x="3923928" y="4164022"/>
            <a:ext cx="504056" cy="633130"/>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209916" y="3951853"/>
            <a:ext cx="1794131" cy="21216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067944" y="4057937"/>
            <a:ext cx="216024" cy="2578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85842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Step3. </a:t>
            </a:r>
            <a:r>
              <a:rPr kumimoji="1" lang="ja-JP" altLang="en-US" dirty="0" smtClean="0"/>
              <a:t>メソッド名生成</a:t>
            </a:r>
            <a:endParaRPr kumimoji="1" lang="ja-JP" altLang="en-US" dirty="0"/>
          </a:p>
        </p:txBody>
      </p:sp>
      <p:sp>
        <p:nvSpPr>
          <p:cNvPr id="3" name="コンテンツ プレースホルダー 2"/>
          <p:cNvSpPr>
            <a:spLocks noGrp="1"/>
          </p:cNvSpPr>
          <p:nvPr>
            <p:ph idx="1"/>
          </p:nvPr>
        </p:nvSpPr>
        <p:spPr>
          <a:xfrm>
            <a:off x="467544" y="1600201"/>
            <a:ext cx="8280920" cy="1828799"/>
          </a:xfrm>
        </p:spPr>
        <p:txBody>
          <a:bodyPr/>
          <a:lstStyle/>
          <a:p>
            <a:r>
              <a:rPr kumimoji="1" lang="en-US" altLang="ja-JP" sz="2800" dirty="0" smtClean="0"/>
              <a:t>Step2.</a:t>
            </a:r>
            <a:r>
              <a:rPr kumimoji="1" lang="ja-JP" altLang="en-US" sz="2800" dirty="0" smtClean="0"/>
              <a:t>で得た情報からメソッド名の集合を生成</a:t>
            </a:r>
            <a:endParaRPr lang="en-US" altLang="ja-JP" sz="2800" dirty="0"/>
          </a:p>
          <a:p>
            <a:r>
              <a:rPr lang="ja-JP" altLang="en-US" sz="2800" dirty="0" smtClean="0"/>
              <a:t>ルールに従い三つ組を組み合わせてメソッド名生成</a:t>
            </a:r>
            <a:endParaRPr lang="en-US" altLang="ja-JP" sz="2800" dirty="0" smtClean="0"/>
          </a:p>
          <a:p>
            <a:pPr lvl="1"/>
            <a:r>
              <a:rPr lang="ja-JP" altLang="en-US" sz="2400" dirty="0" smtClean="0"/>
              <a:t>生成ルールは各検索条件に対して自分で定義</a:t>
            </a:r>
            <a:endParaRPr lang="en-US" altLang="ja-JP" sz="2400" dirty="0" smtClean="0"/>
          </a:p>
          <a:p>
            <a:endParaRPr lang="en-US" altLang="ja-JP" sz="2800" dirty="0" smtClean="0"/>
          </a:p>
        </p:txBody>
      </p:sp>
      <p:sp>
        <p:nvSpPr>
          <p:cNvPr id="6" name="テキスト ボックス 5"/>
          <p:cNvSpPr txBox="1"/>
          <p:nvPr/>
        </p:nvSpPr>
        <p:spPr>
          <a:xfrm>
            <a:off x="179512" y="4706560"/>
            <a:ext cx="2736304" cy="369332"/>
          </a:xfrm>
          <a:prstGeom prst="rect">
            <a:avLst/>
          </a:prstGeom>
          <a:noFill/>
        </p:spPr>
        <p:txBody>
          <a:bodyPr wrap="square" rtlCol="0">
            <a:spAutoFit/>
          </a:bodyPr>
          <a:lstStyle/>
          <a:p>
            <a:pPr algn="ctr"/>
            <a:r>
              <a:rPr kumimoji="1" lang="ja-JP" altLang="en-US" b="1" dirty="0" smtClean="0"/>
              <a:t>辞書検索で得られた情報</a:t>
            </a:r>
            <a:endParaRPr kumimoji="1" lang="ja-JP" altLang="en-US" b="1" dirty="0"/>
          </a:p>
        </p:txBody>
      </p:sp>
      <p:sp>
        <p:nvSpPr>
          <p:cNvPr id="9" name="テキスト ボックス 8"/>
          <p:cNvSpPr txBox="1"/>
          <p:nvPr/>
        </p:nvSpPr>
        <p:spPr>
          <a:xfrm>
            <a:off x="6779701" y="5590981"/>
            <a:ext cx="1944216" cy="646331"/>
          </a:xfrm>
          <a:prstGeom prst="rect">
            <a:avLst/>
          </a:prstGeom>
          <a:noFill/>
        </p:spPr>
        <p:txBody>
          <a:bodyPr wrap="square" rtlCol="0">
            <a:spAutoFit/>
          </a:bodyPr>
          <a:lstStyle/>
          <a:p>
            <a:pPr algn="ctr"/>
            <a:r>
              <a:rPr kumimoji="1" lang="ja-JP" altLang="en-US" b="1" dirty="0" smtClean="0"/>
              <a:t>生成された</a:t>
            </a:r>
            <a:endParaRPr kumimoji="1" lang="en-US" altLang="ja-JP" b="1" dirty="0" smtClean="0"/>
          </a:p>
          <a:p>
            <a:pPr algn="ctr"/>
            <a:r>
              <a:rPr kumimoji="1" lang="ja-JP" altLang="en-US" b="1" dirty="0" smtClean="0"/>
              <a:t>メソッド名の集合</a:t>
            </a:r>
            <a:endParaRPr kumimoji="1" lang="ja-JP" altLang="en-US" b="1" dirty="0"/>
          </a:p>
        </p:txBody>
      </p:sp>
      <p:sp>
        <p:nvSpPr>
          <p:cNvPr id="5" name="スライド番号プレースホルダー 4"/>
          <p:cNvSpPr>
            <a:spLocks noGrp="1"/>
          </p:cNvSpPr>
          <p:nvPr>
            <p:ph type="sldNum" sz="quarter" idx="12"/>
          </p:nvPr>
        </p:nvSpPr>
        <p:spPr/>
        <p:txBody>
          <a:bodyPr/>
          <a:lstStyle/>
          <a:p>
            <a:fld id="{D8657F4F-EEBE-40D0-AA0E-86B01611ED6E}" type="slidenum">
              <a:rPr kumimoji="1" lang="ja-JP" altLang="en-US" smtClean="0"/>
              <a:t>9</a:t>
            </a:fld>
            <a:endParaRPr kumimoji="1" lang="ja-JP" altLang="en-US"/>
          </a:p>
        </p:txBody>
      </p:sp>
      <p:sp>
        <p:nvSpPr>
          <p:cNvPr id="10" name="雲 9"/>
          <p:cNvSpPr/>
          <p:nvPr/>
        </p:nvSpPr>
        <p:spPr>
          <a:xfrm>
            <a:off x="6372200" y="4510861"/>
            <a:ext cx="2592288" cy="1107996"/>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a:p>
            <a:pPr algn="ctr"/>
            <a:endParaRPr kumimoji="1" lang="ja-JP" altLang="en-US" dirty="0"/>
          </a:p>
        </p:txBody>
      </p:sp>
      <p:sp>
        <p:nvSpPr>
          <p:cNvPr id="11" name="テキスト ボックス 10"/>
          <p:cNvSpPr txBox="1"/>
          <p:nvPr/>
        </p:nvSpPr>
        <p:spPr>
          <a:xfrm>
            <a:off x="7200292" y="4639022"/>
            <a:ext cx="1518364" cy="369332"/>
          </a:xfrm>
          <a:prstGeom prst="rect">
            <a:avLst/>
          </a:prstGeom>
          <a:noFill/>
        </p:spPr>
        <p:txBody>
          <a:bodyPr wrap="none" rtlCol="0">
            <a:spAutoFit/>
          </a:bodyPr>
          <a:lstStyle/>
          <a:p>
            <a:r>
              <a:rPr lang="en-US" altLang="ja-JP" dirty="0" err="1"/>
              <a:t>addProduct</a:t>
            </a:r>
            <a:r>
              <a:rPr lang="en-US" altLang="ja-JP" dirty="0" smtClean="0"/>
              <a:t>()</a:t>
            </a:r>
            <a:endParaRPr lang="en-US" altLang="ja-JP" dirty="0"/>
          </a:p>
        </p:txBody>
      </p:sp>
      <p:sp>
        <p:nvSpPr>
          <p:cNvPr id="12" name="テキスト ボックス 11"/>
          <p:cNvSpPr txBox="1"/>
          <p:nvPr/>
        </p:nvSpPr>
        <p:spPr>
          <a:xfrm>
            <a:off x="6715884" y="4985971"/>
            <a:ext cx="1762021" cy="369332"/>
          </a:xfrm>
          <a:prstGeom prst="rect">
            <a:avLst/>
          </a:prstGeom>
          <a:noFill/>
        </p:spPr>
        <p:txBody>
          <a:bodyPr wrap="none" rtlCol="0">
            <a:spAutoFit/>
          </a:bodyPr>
          <a:lstStyle/>
          <a:p>
            <a:r>
              <a:rPr lang="en-US" altLang="ja-JP" dirty="0" err="1"/>
              <a:t>deleteProduct</a:t>
            </a:r>
            <a:r>
              <a:rPr lang="en-US" altLang="ja-JP" dirty="0" smtClean="0"/>
              <a:t>()</a:t>
            </a:r>
            <a:endParaRPr lang="ja-JP" altLang="en-US" dirty="0"/>
          </a:p>
        </p:txBody>
      </p:sp>
      <p:sp>
        <p:nvSpPr>
          <p:cNvPr id="13" name="テキスト ボックス 12"/>
          <p:cNvSpPr txBox="1"/>
          <p:nvPr/>
        </p:nvSpPr>
        <p:spPr>
          <a:xfrm>
            <a:off x="7543976" y="5237711"/>
            <a:ext cx="415498" cy="369332"/>
          </a:xfrm>
          <a:prstGeom prst="rect">
            <a:avLst/>
          </a:prstGeom>
          <a:noFill/>
        </p:spPr>
        <p:txBody>
          <a:bodyPr wrap="none" rtlCol="0">
            <a:spAutoFit/>
          </a:bodyPr>
          <a:lstStyle/>
          <a:p>
            <a:r>
              <a:rPr kumimoji="1" lang="en-US" altLang="ja-JP" dirty="0" smtClean="0"/>
              <a:t>…</a:t>
            </a:r>
            <a:endParaRPr kumimoji="1" lang="ja-JP" altLang="en-US" dirty="0"/>
          </a:p>
        </p:txBody>
      </p:sp>
      <p:graphicFrame>
        <p:nvGraphicFramePr>
          <p:cNvPr id="15" name="表 14"/>
          <p:cNvGraphicFramePr>
            <a:graphicFrameLocks noGrp="1"/>
          </p:cNvGraphicFramePr>
          <p:nvPr>
            <p:extLst>
              <p:ext uri="{D42A27DB-BD31-4B8C-83A1-F6EECF244321}">
                <p14:modId xmlns:p14="http://schemas.microsoft.com/office/powerpoint/2010/main" val="1619723948"/>
              </p:ext>
            </p:extLst>
          </p:nvPr>
        </p:nvGraphicFramePr>
        <p:xfrm>
          <a:off x="1619672" y="5484832"/>
          <a:ext cx="4032448" cy="1112520"/>
        </p:xfrm>
        <a:graphic>
          <a:graphicData uri="http://schemas.openxmlformats.org/drawingml/2006/table">
            <a:tbl>
              <a:tblPr firstRow="1" bandRow="1">
                <a:tableStyleId>{0E3FDE45-AF77-4B5C-9715-49D594BDF05E}</a:tableStyleId>
              </a:tblPr>
              <a:tblGrid>
                <a:gridCol w="1224136"/>
                <a:gridCol w="1368152"/>
                <a:gridCol w="1440160"/>
              </a:tblGrid>
              <a:tr h="370840">
                <a:tc>
                  <a:txBody>
                    <a:bodyPr/>
                    <a:lstStyle/>
                    <a:p>
                      <a:r>
                        <a:rPr kumimoji="1" lang="en-US" altLang="ja-JP" sz="1600" dirty="0" smtClean="0"/>
                        <a:t>DO</a:t>
                      </a:r>
                      <a:r>
                        <a:rPr kumimoji="1" lang="ja-JP" altLang="en-US" sz="1600" dirty="0" smtClean="0"/>
                        <a:t>の種類</a:t>
                      </a:r>
                      <a:endParaRPr kumimoji="1" lang="ja-JP" altLang="en-US" sz="16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1600" dirty="0" smtClean="0"/>
                        <a:t>IO</a:t>
                      </a:r>
                      <a:r>
                        <a:rPr kumimoji="1" lang="ja-JP" altLang="en-US" sz="1600" dirty="0" smtClean="0"/>
                        <a:t>の種類</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600" dirty="0" smtClean="0"/>
                        <a:t>生成メソッド</a:t>
                      </a:r>
                      <a:endParaRPr kumimoji="1" lang="ja-JP" altLang="en-US" sz="16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ja-JP" altLang="en-US" sz="1600" dirty="0" smtClean="0"/>
                        <a:t>フィールド</a:t>
                      </a:r>
                      <a:endParaRPr kumimoji="1" lang="ja-JP" altLang="en-US" sz="1600" dirty="0"/>
                    </a:p>
                  </a:txBody>
                  <a:tcPr anchor="ctr">
                    <a:lnR w="12700" cap="flat" cmpd="sng" algn="ctr">
                      <a:solidFill>
                        <a:schemeClr val="tx1"/>
                      </a:solidFill>
                      <a:prstDash val="solid"/>
                      <a:round/>
                      <a:headEnd type="none" w="med" len="med"/>
                      <a:tailEnd type="none" w="med" len="med"/>
                    </a:lnR>
                  </a:tcPr>
                </a:tc>
                <a:tc>
                  <a:txBody>
                    <a:bodyPr/>
                    <a:lstStyle/>
                    <a:p>
                      <a:r>
                        <a:rPr kumimoji="1" lang="ja-JP" altLang="en-US" sz="1600" dirty="0" smtClean="0"/>
                        <a:t>クラス名</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600" dirty="0" smtClean="0"/>
                        <a:t>V + DO</a:t>
                      </a:r>
                      <a:r>
                        <a:rPr kumimoji="1" lang="ja-JP" altLang="en-US" sz="1600" dirty="0" smtClean="0"/>
                        <a:t> </a:t>
                      </a:r>
                      <a:r>
                        <a:rPr kumimoji="1" lang="en-US" altLang="ja-JP" sz="1600" dirty="0" smtClean="0"/>
                        <a:t>()</a:t>
                      </a:r>
                      <a:endParaRPr kumimoji="1" lang="ja-JP" altLang="en-US" sz="16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1600" dirty="0" smtClean="0"/>
                        <a:t>…</a:t>
                      </a:r>
                      <a:endParaRPr kumimoji="1" lang="ja-JP" altLang="en-US" sz="1600" dirty="0"/>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600" dirty="0" smtClean="0"/>
                        <a:t>…</a:t>
                      </a:r>
                      <a:endParaRPr kumimoji="1" lang="ja-JP" altLang="en-US" sz="1600" dirty="0"/>
                    </a:p>
                  </a:txBody>
                  <a:tcPr anchor="ctr">
                    <a:lnL w="12700" cap="flat" cmpd="sng" algn="ctr">
                      <a:solidFill>
                        <a:schemeClr val="tx1"/>
                      </a:solidFill>
                      <a:prstDash val="solid"/>
                      <a:round/>
                      <a:headEnd type="none" w="med" len="med"/>
                      <a:tailEnd type="none" w="med" len="med"/>
                    </a:lnL>
                  </a:tcPr>
                </a:tc>
              </a:tr>
            </a:tbl>
          </a:graphicData>
        </a:graphic>
      </p:graphicFrame>
      <p:sp>
        <p:nvSpPr>
          <p:cNvPr id="17" name="テキスト ボックス 16"/>
          <p:cNvSpPr txBox="1"/>
          <p:nvPr/>
        </p:nvSpPr>
        <p:spPr>
          <a:xfrm>
            <a:off x="5508104" y="6309320"/>
            <a:ext cx="2480155" cy="369332"/>
          </a:xfrm>
          <a:prstGeom prst="rect">
            <a:avLst/>
          </a:prstGeom>
          <a:noFill/>
        </p:spPr>
        <p:txBody>
          <a:bodyPr wrap="square" rtlCol="0">
            <a:spAutoFit/>
          </a:bodyPr>
          <a:lstStyle/>
          <a:p>
            <a:pPr algn="ctr"/>
            <a:r>
              <a:rPr kumimoji="1" lang="ja-JP" altLang="en-US" b="1" dirty="0" smtClean="0"/>
              <a:t>メソッド名生成ルール</a:t>
            </a:r>
            <a:endParaRPr kumimoji="1" lang="ja-JP" altLang="en-US" b="1" dirty="0"/>
          </a:p>
        </p:txBody>
      </p:sp>
      <p:graphicFrame>
        <p:nvGraphicFramePr>
          <p:cNvPr id="18" name="コンテンツ プレースホルダー 9"/>
          <p:cNvGraphicFramePr>
            <a:graphicFrameLocks/>
          </p:cNvGraphicFramePr>
          <p:nvPr>
            <p:extLst>
              <p:ext uri="{D42A27DB-BD31-4B8C-83A1-F6EECF244321}">
                <p14:modId xmlns:p14="http://schemas.microsoft.com/office/powerpoint/2010/main" val="1257270645"/>
              </p:ext>
            </p:extLst>
          </p:nvPr>
        </p:nvGraphicFramePr>
        <p:xfrm>
          <a:off x="1141640" y="3356992"/>
          <a:ext cx="4870520" cy="1325512"/>
        </p:xfrm>
        <a:graphic>
          <a:graphicData uri="http://schemas.openxmlformats.org/drawingml/2006/table">
            <a:tbl>
              <a:tblPr firstRow="1" bandRow="1">
                <a:tableStyleId>{073A0DAA-6AF3-43AB-8588-CEC1D06C72B9}</a:tableStyleId>
              </a:tblPr>
              <a:tblGrid>
                <a:gridCol w="838072"/>
                <a:gridCol w="936104"/>
                <a:gridCol w="1152128"/>
                <a:gridCol w="792088"/>
                <a:gridCol w="1152128"/>
              </a:tblGrid>
              <a:tr h="324000">
                <a:tc>
                  <a:txBody>
                    <a:bodyPr/>
                    <a:lstStyle/>
                    <a:p>
                      <a:pPr algn="l"/>
                      <a:r>
                        <a:rPr kumimoji="1" lang="en-US" altLang="ja-JP" sz="1600" b="1" dirty="0" smtClean="0"/>
                        <a:t>V</a:t>
                      </a:r>
                      <a:endParaRPr kumimoji="1" lang="ja-JP" altLang="en-US" sz="1600" b="0" dirty="0"/>
                    </a:p>
                  </a:txBody>
                  <a:tcPr marL="100259" marR="100259" marT="43769" marB="43769"/>
                </a:tc>
                <a:tc>
                  <a:txBody>
                    <a:bodyPr/>
                    <a:lstStyle/>
                    <a:p>
                      <a:pPr algn="l"/>
                      <a:r>
                        <a:rPr kumimoji="1" lang="en-US" altLang="ja-JP" sz="1600" dirty="0" smtClean="0"/>
                        <a:t>DO</a:t>
                      </a:r>
                      <a:endParaRPr kumimoji="1" lang="ja-JP" altLang="en-US" sz="1600" b="0" dirty="0"/>
                    </a:p>
                  </a:txBody>
                  <a:tcPr marL="100259" marR="100259" marT="43769" marB="43769"/>
                </a:tc>
                <a:tc>
                  <a:txBody>
                    <a:bodyPr/>
                    <a:lstStyle/>
                    <a:p>
                      <a:pPr algn="l"/>
                      <a:r>
                        <a:rPr kumimoji="1" lang="en-US" altLang="ja-JP" sz="1600" dirty="0" smtClean="0"/>
                        <a:t>DO</a:t>
                      </a:r>
                      <a:r>
                        <a:rPr kumimoji="1" lang="ja-JP" altLang="en-US" sz="1600" dirty="0" smtClean="0"/>
                        <a:t>の種類</a:t>
                      </a:r>
                      <a:endParaRPr kumimoji="1" lang="ja-JP" altLang="en-US" sz="1600" b="0" dirty="0"/>
                    </a:p>
                  </a:txBody>
                  <a:tcPr marL="100259" marR="100259" marT="43769" marB="43769"/>
                </a:tc>
                <a:tc>
                  <a:txBody>
                    <a:bodyPr/>
                    <a:lstStyle/>
                    <a:p>
                      <a:pPr algn="l"/>
                      <a:r>
                        <a:rPr kumimoji="1" lang="en-US" altLang="ja-JP" sz="1600" dirty="0" smtClean="0"/>
                        <a:t>IO</a:t>
                      </a:r>
                      <a:endParaRPr kumimoji="1" lang="ja-JP" altLang="en-US" sz="1600" b="0" dirty="0"/>
                    </a:p>
                  </a:txBody>
                  <a:tcPr marL="100259" marR="100259" marT="43769" marB="43769"/>
                </a:tc>
                <a:tc>
                  <a:txBody>
                    <a:bodyPr/>
                    <a:lstStyle/>
                    <a:p>
                      <a:pPr algn="l"/>
                      <a:r>
                        <a:rPr kumimoji="1" lang="en-US" altLang="ja-JP" sz="1600" dirty="0" smtClean="0"/>
                        <a:t>IO</a:t>
                      </a:r>
                      <a:r>
                        <a:rPr kumimoji="1" lang="ja-JP" altLang="en-US" sz="1600" dirty="0" smtClean="0"/>
                        <a:t>の種類</a:t>
                      </a:r>
                      <a:endParaRPr kumimoji="1" lang="ja-JP" altLang="en-US" sz="1600" b="0" dirty="0"/>
                    </a:p>
                  </a:txBody>
                  <a:tcPr marL="100259" marR="100259" marT="43769" marB="43769"/>
                </a:tc>
              </a:tr>
              <a:tr h="324000">
                <a:tc>
                  <a:txBody>
                    <a:bodyPr/>
                    <a:lstStyle/>
                    <a:p>
                      <a:pPr algn="l"/>
                      <a:r>
                        <a:rPr kumimoji="1" lang="en-US" altLang="ja-JP" sz="1600" dirty="0" smtClean="0"/>
                        <a:t>add</a:t>
                      </a:r>
                      <a:endParaRPr kumimoji="1" lang="ja-JP" altLang="en-US" sz="1600" b="0" dirty="0"/>
                    </a:p>
                  </a:txBody>
                  <a:tcPr marL="100259" marR="100259" marT="43769" marB="43769"/>
                </a:tc>
                <a:tc>
                  <a:txBody>
                    <a:bodyPr/>
                    <a:lstStyle/>
                    <a:p>
                      <a:pPr algn="l"/>
                      <a:r>
                        <a:rPr kumimoji="1" lang="en-US" altLang="ja-JP" sz="1600" dirty="0" smtClean="0"/>
                        <a:t>product</a:t>
                      </a:r>
                      <a:endParaRPr kumimoji="1" lang="ja-JP" altLang="en-US" sz="1600" b="0" dirty="0"/>
                    </a:p>
                  </a:txBody>
                  <a:tcPr marL="100259" marR="100259" marT="43769" marB="43769"/>
                </a:tc>
                <a:tc>
                  <a:txBody>
                    <a:bodyPr/>
                    <a:lstStyle/>
                    <a:p>
                      <a:pPr algn="l"/>
                      <a:r>
                        <a:rPr kumimoji="1" lang="ja-JP" altLang="en-US" sz="1600" b="0" dirty="0" smtClean="0"/>
                        <a:t>フィールド</a:t>
                      </a:r>
                      <a:endParaRPr kumimoji="1" lang="ja-JP" altLang="en-US" sz="1600" b="0" dirty="0"/>
                    </a:p>
                  </a:txBody>
                  <a:tcPr marL="100259" marR="100259" marT="43769" marB="43769"/>
                </a:tc>
                <a:tc>
                  <a:txBody>
                    <a:bodyPr/>
                    <a:lstStyle/>
                    <a:p>
                      <a:pPr algn="l"/>
                      <a:r>
                        <a:rPr kumimoji="1" lang="en-US" altLang="ja-JP" sz="1600" dirty="0" smtClean="0"/>
                        <a:t>stock</a:t>
                      </a:r>
                      <a:endParaRPr kumimoji="1" lang="ja-JP" altLang="en-US" sz="1600" b="0" dirty="0"/>
                    </a:p>
                  </a:txBody>
                  <a:tcPr marL="100259" marR="100259" marT="43769" marB="43769"/>
                </a:tc>
                <a:tc>
                  <a:txBody>
                    <a:bodyPr/>
                    <a:lstStyle/>
                    <a:p>
                      <a:pPr algn="l"/>
                      <a:r>
                        <a:rPr kumimoji="1" lang="ja-JP" altLang="en-US" sz="1600" b="0" dirty="0" smtClean="0"/>
                        <a:t>クラス名</a:t>
                      </a:r>
                      <a:endParaRPr kumimoji="1" lang="ja-JP" altLang="en-US" sz="1600" b="0" dirty="0"/>
                    </a:p>
                  </a:txBody>
                  <a:tcPr marL="100259" marR="100259" marT="43769" marB="43769"/>
                </a:tc>
              </a:tr>
              <a:tr h="324000">
                <a:tc>
                  <a:txBody>
                    <a:bodyPr/>
                    <a:lstStyle/>
                    <a:p>
                      <a:pPr algn="l"/>
                      <a:r>
                        <a:rPr kumimoji="1" lang="en-US" altLang="ja-JP" sz="1600" dirty="0" smtClean="0"/>
                        <a:t>delete</a:t>
                      </a:r>
                      <a:endParaRPr kumimoji="1" lang="ja-JP" altLang="en-US" sz="1600" b="0" dirty="0"/>
                    </a:p>
                  </a:txBody>
                  <a:tcPr marL="100259" marR="100259" marT="43769" marB="43769"/>
                </a:tc>
                <a:tc>
                  <a:txBody>
                    <a:bodyPr/>
                    <a:lstStyle/>
                    <a:p>
                      <a:pPr algn="l"/>
                      <a:r>
                        <a:rPr kumimoji="1" lang="en-US" altLang="ja-JP" sz="1600" dirty="0" smtClean="0"/>
                        <a:t>product</a:t>
                      </a:r>
                      <a:endParaRPr kumimoji="1" lang="ja-JP" altLang="en-US" sz="1600" b="0" dirty="0"/>
                    </a:p>
                  </a:txBody>
                  <a:tcPr marL="100259" marR="100259" marT="43769" marB="43769"/>
                </a:tc>
                <a:tc>
                  <a:txBody>
                    <a:bodyPr/>
                    <a:lstStyle/>
                    <a:p>
                      <a:pPr algn="l"/>
                      <a:r>
                        <a:rPr kumimoji="1" lang="ja-JP" altLang="en-US" sz="1600" b="0" dirty="0" smtClean="0"/>
                        <a:t>フィールド</a:t>
                      </a:r>
                      <a:endParaRPr kumimoji="1" lang="ja-JP" altLang="en-US" sz="1600" b="0" dirty="0"/>
                    </a:p>
                  </a:txBody>
                  <a:tcPr marL="100259" marR="100259" marT="43769" marB="43769"/>
                </a:tc>
                <a:tc>
                  <a:txBody>
                    <a:bodyPr/>
                    <a:lstStyle/>
                    <a:p>
                      <a:pPr algn="l"/>
                      <a:r>
                        <a:rPr kumimoji="1" lang="en-US" altLang="ja-JP" sz="1600" dirty="0" smtClean="0"/>
                        <a:t>stock</a:t>
                      </a:r>
                      <a:endParaRPr kumimoji="1" lang="ja-JP" altLang="en-US" sz="1600" b="0" dirty="0"/>
                    </a:p>
                  </a:txBody>
                  <a:tcPr marL="100259" marR="100259" marT="43769" marB="43769"/>
                </a:tc>
                <a:tc>
                  <a:txBody>
                    <a:bodyPr/>
                    <a:lstStyle/>
                    <a:p>
                      <a:pPr algn="l"/>
                      <a:r>
                        <a:rPr kumimoji="1" lang="ja-JP" altLang="en-US" sz="1600" b="0" dirty="0" smtClean="0"/>
                        <a:t>クラス名</a:t>
                      </a:r>
                      <a:endParaRPr kumimoji="1" lang="ja-JP" altLang="en-US" sz="1600" b="0" dirty="0"/>
                    </a:p>
                  </a:txBody>
                  <a:tcPr marL="100259" marR="100259" marT="43769" marB="43769"/>
                </a:tc>
              </a:tr>
              <a:tr h="324000">
                <a:tc>
                  <a:txBody>
                    <a:bodyPr/>
                    <a:lstStyle/>
                    <a:p>
                      <a:pPr algn="l"/>
                      <a:r>
                        <a:rPr kumimoji="1" lang="en-US" altLang="ja-JP" sz="1600" dirty="0" smtClean="0"/>
                        <a:t>…</a:t>
                      </a:r>
                      <a:endParaRPr kumimoji="1" lang="ja-JP" altLang="en-US" sz="1600" b="0" dirty="0"/>
                    </a:p>
                  </a:txBody>
                  <a:tcPr marL="100259" marR="100259" marT="43769" marB="43769"/>
                </a:tc>
                <a:tc>
                  <a:txBody>
                    <a:bodyPr/>
                    <a:lstStyle/>
                    <a:p>
                      <a:pPr algn="l"/>
                      <a:r>
                        <a:rPr kumimoji="1" lang="en-US" altLang="ja-JP" sz="1600" dirty="0" smtClean="0"/>
                        <a:t>…</a:t>
                      </a:r>
                      <a:endParaRPr kumimoji="1" lang="ja-JP" altLang="en-US" sz="1600" b="0" dirty="0"/>
                    </a:p>
                  </a:txBody>
                  <a:tcPr marL="100259" marR="100259" marT="43769" marB="43769"/>
                </a:tc>
                <a:tc>
                  <a:txBody>
                    <a:bodyPr/>
                    <a:lstStyle/>
                    <a:p>
                      <a:pPr algn="l"/>
                      <a:r>
                        <a:rPr kumimoji="1" lang="en-US" altLang="ja-JP" sz="1600" dirty="0" smtClean="0"/>
                        <a:t>…</a:t>
                      </a:r>
                      <a:endParaRPr kumimoji="1" lang="ja-JP" altLang="en-US" sz="1600" b="0" dirty="0"/>
                    </a:p>
                  </a:txBody>
                  <a:tcPr marL="100259" marR="100259" marT="43769" marB="43769"/>
                </a:tc>
                <a:tc>
                  <a:txBody>
                    <a:bodyPr/>
                    <a:lstStyle/>
                    <a:p>
                      <a:pPr algn="l"/>
                      <a:r>
                        <a:rPr kumimoji="1" lang="en-US" altLang="ja-JP" sz="1600" dirty="0" smtClean="0"/>
                        <a:t>…</a:t>
                      </a:r>
                      <a:endParaRPr kumimoji="1" lang="ja-JP" altLang="en-US" sz="1600" b="0" dirty="0"/>
                    </a:p>
                  </a:txBody>
                  <a:tcPr marL="100259" marR="100259" marT="43769" marB="43769"/>
                </a:tc>
                <a:tc>
                  <a:txBody>
                    <a:bodyPr/>
                    <a:lstStyle/>
                    <a:p>
                      <a:pPr algn="l"/>
                      <a:endParaRPr kumimoji="1" lang="ja-JP" altLang="en-US" sz="1600" b="0" dirty="0"/>
                    </a:p>
                  </a:txBody>
                  <a:tcPr marL="100259" marR="100259" marT="43769" marB="43769"/>
                </a:tc>
              </a:tr>
            </a:tbl>
          </a:graphicData>
        </a:graphic>
      </p:graphicFrame>
      <p:sp>
        <p:nvSpPr>
          <p:cNvPr id="16" name="下矢印 15"/>
          <p:cNvSpPr/>
          <p:nvPr/>
        </p:nvSpPr>
        <p:spPr>
          <a:xfrm rot="16200000">
            <a:off x="4789961" y="3881177"/>
            <a:ext cx="428174" cy="2448272"/>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rot="16200000">
            <a:off x="3395167" y="4997976"/>
            <a:ext cx="663743" cy="21216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rot="16200000">
            <a:off x="3786179" y="4980168"/>
            <a:ext cx="183503" cy="2578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71893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2843</TotalTime>
  <Words>1858</Words>
  <Application>Microsoft Office PowerPoint</Application>
  <PresentationFormat>画面に合わせる (4:3)</PresentationFormat>
  <Paragraphs>521</Paragraphs>
  <Slides>22</Slides>
  <Notes>10</Notes>
  <HiddenSlides>1</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Sel-CoolMetal-white</vt:lpstr>
      <vt:lpstr>プログラムで多用される 動詞と目的語の関係を利用した メソッド名提案ツール</vt:lpstr>
      <vt:lpstr>背景</vt:lpstr>
      <vt:lpstr>メソッド名の構造</vt:lpstr>
      <vt:lpstr>動詞-目的語関係の辞書生成手法</vt:lpstr>
      <vt:lpstr>提案手法</vt:lpstr>
      <vt:lpstr>ツールの処理の流れ</vt:lpstr>
      <vt:lpstr>Step1. 目的語の候補を抽出</vt:lpstr>
      <vt:lpstr>Step2. 辞書検索</vt:lpstr>
      <vt:lpstr>Step3. メソッド名生成</vt:lpstr>
      <vt:lpstr>Step4. 並び替え</vt:lpstr>
      <vt:lpstr>ツールとのインタラクション</vt:lpstr>
      <vt:lpstr>実装</vt:lpstr>
      <vt:lpstr>実験</vt:lpstr>
      <vt:lpstr>課題作成方法</vt:lpstr>
      <vt:lpstr>課題に用いたソースコード</vt:lpstr>
      <vt:lpstr>被験者と課題の割り当て</vt:lpstr>
      <vt:lpstr>正解基準</vt:lpstr>
      <vt:lpstr>実験結果</vt:lpstr>
      <vt:lpstr>アンケート結果(抜粋)</vt:lpstr>
      <vt:lpstr>考察</vt:lpstr>
      <vt:lpstr>まとめと今後の課題</vt:lpstr>
      <vt:lpstr>メソッド生成パターンの作り方</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プログラムで多用される 動詞と目的語の関係を利用したメソッド名提案ツール</dc:title>
  <dc:creator>y-onizuk</dc:creator>
  <cp:lastModifiedBy>y-onizuk</cp:lastModifiedBy>
  <cp:revision>240</cp:revision>
  <cp:lastPrinted>2012-02-16T05:01:37Z</cp:lastPrinted>
  <dcterms:created xsi:type="dcterms:W3CDTF">2012-02-13T04:56:27Z</dcterms:created>
  <dcterms:modified xsi:type="dcterms:W3CDTF">2012-02-26T08:58:30Z</dcterms:modified>
</cp:coreProperties>
</file>