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92" r:id="rId2"/>
    <p:sldId id="382" r:id="rId3"/>
    <p:sldId id="295" r:id="rId4"/>
    <p:sldId id="296" r:id="rId5"/>
    <p:sldId id="309" r:id="rId6"/>
    <p:sldId id="383" r:id="rId7"/>
    <p:sldId id="347" r:id="rId8"/>
    <p:sldId id="318" r:id="rId9"/>
    <p:sldId id="321" r:id="rId10"/>
    <p:sldId id="324" r:id="rId11"/>
    <p:sldId id="342" r:id="rId12"/>
    <p:sldId id="322" r:id="rId13"/>
    <p:sldId id="380" r:id="rId14"/>
    <p:sldId id="341" r:id="rId15"/>
    <p:sldId id="412" r:id="rId16"/>
    <p:sldId id="413" r:id="rId17"/>
    <p:sldId id="343" r:id="rId18"/>
    <p:sldId id="345" r:id="rId19"/>
    <p:sldId id="302" r:id="rId20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ira Tameoka" initials="AT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4301C"/>
    <a:srgbClr val="F5F0A9"/>
    <a:srgbClr val="A1B3FD"/>
    <a:srgbClr val="F0AEAE"/>
    <a:srgbClr val="369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0" autoAdjust="0"/>
    <p:restoredTop sz="82297" autoAdjust="0"/>
  </p:normalViewPr>
  <p:slideViewPr>
    <p:cSldViewPr snapToGrid="0">
      <p:cViewPr varScale="1">
        <p:scale>
          <a:sx n="79" d="100"/>
          <a:sy n="79" d="100"/>
        </p:scale>
        <p:origin x="90" y="12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2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kira%20Tameoka\Documents\R\0218\uso\presentation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kira%20Tameoka\Documents\R\0218\uso\presentation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presentation!$F$1</c:f>
              <c:strCache>
                <c:ptCount val="1"/>
                <c:pt idx="0">
                  <c:v>確率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presentation!$A$2:$A$92</c:f>
              <c:numCache>
                <c:formatCode>General</c:formatCode>
                <c:ptCount val="91"/>
                <c:pt idx="0">
                  <c:v>0</c:v>
                </c:pt>
                <c:pt idx="6">
                  <c:v>1</c:v>
                </c:pt>
                <c:pt idx="12">
                  <c:v>2</c:v>
                </c:pt>
                <c:pt idx="18">
                  <c:v>3</c:v>
                </c:pt>
                <c:pt idx="24">
                  <c:v>4</c:v>
                </c:pt>
                <c:pt idx="30">
                  <c:v>5</c:v>
                </c:pt>
                <c:pt idx="36">
                  <c:v>6</c:v>
                </c:pt>
                <c:pt idx="42">
                  <c:v>7</c:v>
                </c:pt>
                <c:pt idx="48">
                  <c:v>8</c:v>
                </c:pt>
                <c:pt idx="54">
                  <c:v>9</c:v>
                </c:pt>
                <c:pt idx="60">
                  <c:v>10</c:v>
                </c:pt>
                <c:pt idx="66">
                  <c:v>11</c:v>
                </c:pt>
                <c:pt idx="72">
                  <c:v>12</c:v>
                </c:pt>
                <c:pt idx="78">
                  <c:v>13</c:v>
                </c:pt>
                <c:pt idx="84">
                  <c:v>14</c:v>
                </c:pt>
                <c:pt idx="90">
                  <c:v>15</c:v>
                </c:pt>
              </c:numCache>
            </c:numRef>
          </c:cat>
          <c:val>
            <c:numRef>
              <c:f>presentation!$F$2:$F$92</c:f>
              <c:numCache>
                <c:formatCode>General</c:formatCode>
                <c:ptCount val="91"/>
                <c:pt idx="0">
                  <c:v>0.39579999999999999</c:v>
                </c:pt>
                <c:pt idx="1">
                  <c:v>0.40300000000000002</c:v>
                </c:pt>
                <c:pt idx="2">
                  <c:v>0.40510000000000002</c:v>
                </c:pt>
                <c:pt idx="3">
                  <c:v>0.3957</c:v>
                </c:pt>
                <c:pt idx="4">
                  <c:v>0.3992</c:v>
                </c:pt>
                <c:pt idx="5">
                  <c:v>0.38900000000000001</c:v>
                </c:pt>
                <c:pt idx="6">
                  <c:v>0.39660000000000001</c:v>
                </c:pt>
                <c:pt idx="7">
                  <c:v>0.3881</c:v>
                </c:pt>
                <c:pt idx="8">
                  <c:v>0.40210000000000001</c:v>
                </c:pt>
                <c:pt idx="9">
                  <c:v>0.41610000000000003</c:v>
                </c:pt>
                <c:pt idx="10">
                  <c:v>0.40560000000000002</c:v>
                </c:pt>
                <c:pt idx="11">
                  <c:v>0.38569999999999999</c:v>
                </c:pt>
                <c:pt idx="12">
                  <c:v>0.41210000000000002</c:v>
                </c:pt>
                <c:pt idx="13">
                  <c:v>0.39379999999999998</c:v>
                </c:pt>
                <c:pt idx="14">
                  <c:v>0.4022</c:v>
                </c:pt>
                <c:pt idx="15">
                  <c:v>0.40529999999999999</c:v>
                </c:pt>
                <c:pt idx="16">
                  <c:v>0.41909999999999997</c:v>
                </c:pt>
                <c:pt idx="17">
                  <c:v>0.39389999999999997</c:v>
                </c:pt>
                <c:pt idx="18">
                  <c:v>0.39650000000000002</c:v>
                </c:pt>
                <c:pt idx="19">
                  <c:v>0.41139999999999999</c:v>
                </c:pt>
                <c:pt idx="20">
                  <c:v>0.5625</c:v>
                </c:pt>
                <c:pt idx="21">
                  <c:v>0.55920000000000003</c:v>
                </c:pt>
                <c:pt idx="22">
                  <c:v>0.4627</c:v>
                </c:pt>
                <c:pt idx="23">
                  <c:v>0.54290000000000005</c:v>
                </c:pt>
                <c:pt idx="24">
                  <c:v>0.60009999999999997</c:v>
                </c:pt>
                <c:pt idx="25">
                  <c:v>0.60570000000000002</c:v>
                </c:pt>
                <c:pt idx="26">
                  <c:v>0.60599999999999998</c:v>
                </c:pt>
                <c:pt idx="27">
                  <c:v>0.60829999999999995</c:v>
                </c:pt>
                <c:pt idx="28">
                  <c:v>0.58520000000000005</c:v>
                </c:pt>
                <c:pt idx="29">
                  <c:v>0.46500000000000002</c:v>
                </c:pt>
                <c:pt idx="30">
                  <c:v>0.51800000000000002</c:v>
                </c:pt>
                <c:pt idx="31">
                  <c:v>0.4471</c:v>
                </c:pt>
                <c:pt idx="32">
                  <c:v>0.40289999999999998</c:v>
                </c:pt>
                <c:pt idx="33">
                  <c:v>0.42370000000000002</c:v>
                </c:pt>
                <c:pt idx="34">
                  <c:v>0.41</c:v>
                </c:pt>
                <c:pt idx="35">
                  <c:v>0.44879999999999998</c:v>
                </c:pt>
                <c:pt idx="36">
                  <c:v>0.56540000000000001</c:v>
                </c:pt>
                <c:pt idx="37">
                  <c:v>0.76180000000000003</c:v>
                </c:pt>
                <c:pt idx="38">
                  <c:v>0.87709999999999999</c:v>
                </c:pt>
                <c:pt idx="39">
                  <c:v>0.73470000000000002</c:v>
                </c:pt>
                <c:pt idx="40">
                  <c:v>0.67879999999999996</c:v>
                </c:pt>
                <c:pt idx="41">
                  <c:v>0.9607</c:v>
                </c:pt>
                <c:pt idx="42">
                  <c:v>0.96589999999999998</c:v>
                </c:pt>
                <c:pt idx="43">
                  <c:v>0.8367</c:v>
                </c:pt>
                <c:pt idx="44">
                  <c:v>0.67459999999999998</c:v>
                </c:pt>
                <c:pt idx="45">
                  <c:v>0.61829999999999996</c:v>
                </c:pt>
                <c:pt idx="46">
                  <c:v>0.68010000000000004</c:v>
                </c:pt>
                <c:pt idx="47">
                  <c:v>0.67310000000000003</c:v>
                </c:pt>
                <c:pt idx="48">
                  <c:v>0.90169999999999995</c:v>
                </c:pt>
                <c:pt idx="49">
                  <c:v>0.7268</c:v>
                </c:pt>
                <c:pt idx="50">
                  <c:v>0.62629999999999997</c:v>
                </c:pt>
                <c:pt idx="51">
                  <c:v>0.59499999999999997</c:v>
                </c:pt>
                <c:pt idx="52">
                  <c:v>0.60150000000000003</c:v>
                </c:pt>
                <c:pt idx="53">
                  <c:v>0.67479999999999996</c:v>
                </c:pt>
                <c:pt idx="54">
                  <c:v>0.74580000000000002</c:v>
                </c:pt>
                <c:pt idx="55">
                  <c:v>0.84250000000000003</c:v>
                </c:pt>
                <c:pt idx="56">
                  <c:v>0.88949999999999996</c:v>
                </c:pt>
                <c:pt idx="57">
                  <c:v>0.69010000000000005</c:v>
                </c:pt>
                <c:pt idx="58">
                  <c:v>0.74139999999999995</c:v>
                </c:pt>
                <c:pt idx="59">
                  <c:v>0.76629999999999998</c:v>
                </c:pt>
                <c:pt idx="60">
                  <c:v>0.4849</c:v>
                </c:pt>
                <c:pt idx="61">
                  <c:v>0.62580000000000002</c:v>
                </c:pt>
                <c:pt idx="62">
                  <c:v>0.88300000000000001</c:v>
                </c:pt>
                <c:pt idx="63">
                  <c:v>0.74029999999999996</c:v>
                </c:pt>
                <c:pt idx="64">
                  <c:v>0.57140000000000002</c:v>
                </c:pt>
                <c:pt idx="65">
                  <c:v>0.39910000000000001</c:v>
                </c:pt>
                <c:pt idx="66">
                  <c:v>0.3009</c:v>
                </c:pt>
                <c:pt idx="67">
                  <c:v>0.74790000000000001</c:v>
                </c:pt>
                <c:pt idx="68">
                  <c:v>0.56699999999999995</c:v>
                </c:pt>
                <c:pt idx="69">
                  <c:v>0.71120000000000005</c:v>
                </c:pt>
                <c:pt idx="70">
                  <c:v>0.57479999999999998</c:v>
                </c:pt>
                <c:pt idx="71">
                  <c:v>0.56569999999999998</c:v>
                </c:pt>
                <c:pt idx="72">
                  <c:v>0.87190000000000001</c:v>
                </c:pt>
                <c:pt idx="73">
                  <c:v>0.23330000000000001</c:v>
                </c:pt>
                <c:pt idx="74">
                  <c:v>0.46139999999999998</c:v>
                </c:pt>
                <c:pt idx="75">
                  <c:v>0.42649999999999999</c:v>
                </c:pt>
                <c:pt idx="76">
                  <c:v>0.42149999999999999</c:v>
                </c:pt>
                <c:pt idx="77">
                  <c:v>0.40529999999999999</c:v>
                </c:pt>
                <c:pt idx="78">
                  <c:v>0.41089999999999999</c:v>
                </c:pt>
                <c:pt idx="79">
                  <c:v>0.42870000000000003</c:v>
                </c:pt>
                <c:pt idx="80">
                  <c:v>0.40339999999999998</c:v>
                </c:pt>
                <c:pt idx="81">
                  <c:v>0.43440000000000001</c:v>
                </c:pt>
                <c:pt idx="82">
                  <c:v>0.40760000000000002</c:v>
                </c:pt>
                <c:pt idx="83">
                  <c:v>0.40460000000000002</c:v>
                </c:pt>
                <c:pt idx="84">
                  <c:v>0.43819999999999998</c:v>
                </c:pt>
                <c:pt idx="85">
                  <c:v>0.41149999999999998</c:v>
                </c:pt>
                <c:pt idx="86">
                  <c:v>0.40129999999999999</c:v>
                </c:pt>
                <c:pt idx="87">
                  <c:v>0.41549999999999998</c:v>
                </c:pt>
                <c:pt idx="88">
                  <c:v>0.4098</c:v>
                </c:pt>
                <c:pt idx="89">
                  <c:v>0.40789999999999998</c:v>
                </c:pt>
                <c:pt idx="90">
                  <c:v>0.43630000000000002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536640"/>
        <c:axId val="53542240"/>
      </c:lineChart>
      <c:lineChart>
        <c:grouping val="standard"/>
        <c:varyColors val="0"/>
        <c:ser>
          <c:idx val="1"/>
          <c:order val="1"/>
          <c:tx>
            <c:strRef>
              <c:f>presentation!$L$1</c:f>
              <c:strCache>
                <c:ptCount val="1"/>
                <c:pt idx="0">
                  <c:v>応答時間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presentation!$A$2:$A$92</c:f>
              <c:numCache>
                <c:formatCode>General</c:formatCode>
                <c:ptCount val="91"/>
                <c:pt idx="0">
                  <c:v>0</c:v>
                </c:pt>
                <c:pt idx="6">
                  <c:v>1</c:v>
                </c:pt>
                <c:pt idx="12">
                  <c:v>2</c:v>
                </c:pt>
                <c:pt idx="18">
                  <c:v>3</c:v>
                </c:pt>
                <c:pt idx="24">
                  <c:v>4</c:v>
                </c:pt>
                <c:pt idx="30">
                  <c:v>5</c:v>
                </c:pt>
                <c:pt idx="36">
                  <c:v>6</c:v>
                </c:pt>
                <c:pt idx="42">
                  <c:v>7</c:v>
                </c:pt>
                <c:pt idx="48">
                  <c:v>8</c:v>
                </c:pt>
                <c:pt idx="54">
                  <c:v>9</c:v>
                </c:pt>
                <c:pt idx="60">
                  <c:v>10</c:v>
                </c:pt>
                <c:pt idx="66">
                  <c:v>11</c:v>
                </c:pt>
                <c:pt idx="72">
                  <c:v>12</c:v>
                </c:pt>
                <c:pt idx="78">
                  <c:v>13</c:v>
                </c:pt>
                <c:pt idx="84">
                  <c:v>14</c:v>
                </c:pt>
                <c:pt idx="90">
                  <c:v>15</c:v>
                </c:pt>
              </c:numCache>
            </c:numRef>
          </c:cat>
          <c:val>
            <c:numRef>
              <c:f>presentation!$L$2:$L$92</c:f>
              <c:numCache>
                <c:formatCode>General</c:formatCode>
                <c:ptCount val="91"/>
                <c:pt idx="0">
                  <c:v>1.6329999999999999E-3</c:v>
                </c:pt>
                <c:pt idx="1">
                  <c:v>1.6459999999999999E-3</c:v>
                </c:pt>
                <c:pt idx="2">
                  <c:v>1.799E-3</c:v>
                </c:pt>
                <c:pt idx="3">
                  <c:v>1.622E-3</c:v>
                </c:pt>
                <c:pt idx="4">
                  <c:v>1.5219999999999999E-3</c:v>
                </c:pt>
                <c:pt idx="5">
                  <c:v>1.544E-3</c:v>
                </c:pt>
                <c:pt idx="6">
                  <c:v>1.629E-3</c:v>
                </c:pt>
                <c:pt idx="7">
                  <c:v>1.629E-3</c:v>
                </c:pt>
                <c:pt idx="8">
                  <c:v>1.786E-3</c:v>
                </c:pt>
                <c:pt idx="9">
                  <c:v>1.7470000000000001E-3</c:v>
                </c:pt>
                <c:pt idx="10">
                  <c:v>1.5870000000000001E-3</c:v>
                </c:pt>
                <c:pt idx="11">
                  <c:v>1.5590000000000001E-3</c:v>
                </c:pt>
                <c:pt idx="12">
                  <c:v>7.6000000000000004E-4</c:v>
                </c:pt>
                <c:pt idx="13">
                  <c:v>1.537E-3</c:v>
                </c:pt>
                <c:pt idx="14">
                  <c:v>1.6410000000000001E-3</c:v>
                </c:pt>
                <c:pt idx="15">
                  <c:v>1.5020000000000001E-3</c:v>
                </c:pt>
                <c:pt idx="16">
                  <c:v>7.0899999999999999E-4</c:v>
                </c:pt>
                <c:pt idx="17">
                  <c:v>1.5399999999999999E-3</c:v>
                </c:pt>
                <c:pt idx="18">
                  <c:v>1.6540000000000001E-3</c:v>
                </c:pt>
                <c:pt idx="19">
                  <c:v>2.2447000000000002E-2</c:v>
                </c:pt>
                <c:pt idx="20">
                  <c:v>2.2039999999999998E-3</c:v>
                </c:pt>
                <c:pt idx="21">
                  <c:v>3.434E-3</c:v>
                </c:pt>
                <c:pt idx="22">
                  <c:v>0.43676900000000002</c:v>
                </c:pt>
                <c:pt idx="23">
                  <c:v>3.0620000000000001E-3</c:v>
                </c:pt>
                <c:pt idx="24">
                  <c:v>-9.9999999999999995E-7</c:v>
                </c:pt>
                <c:pt idx="25">
                  <c:v>-9.9999999999999995E-7</c:v>
                </c:pt>
                <c:pt idx="26">
                  <c:v>-9.9999999999999995E-7</c:v>
                </c:pt>
                <c:pt idx="27">
                  <c:v>-9.9999999999999995E-7</c:v>
                </c:pt>
                <c:pt idx="28">
                  <c:v>8.5815470000000005</c:v>
                </c:pt>
                <c:pt idx="29">
                  <c:v>0.50672600000000001</c:v>
                </c:pt>
                <c:pt idx="30">
                  <c:v>1.763E-3</c:v>
                </c:pt>
                <c:pt idx="31">
                  <c:v>2.0860000000000002E-3</c:v>
                </c:pt>
                <c:pt idx="32">
                  <c:v>1.983E-3</c:v>
                </c:pt>
                <c:pt idx="33">
                  <c:v>1.8140000000000001E-3</c:v>
                </c:pt>
                <c:pt idx="34">
                  <c:v>1.872E-3</c:v>
                </c:pt>
                <c:pt idx="35">
                  <c:v>1.9740000000000001E-3</c:v>
                </c:pt>
                <c:pt idx="36">
                  <c:v>0.73457600000000001</c:v>
                </c:pt>
                <c:pt idx="37">
                  <c:v>2.2546040000000001</c:v>
                </c:pt>
                <c:pt idx="38">
                  <c:v>-9.9999999999999995E-7</c:v>
                </c:pt>
                <c:pt idx="39">
                  <c:v>2.3328549999999981</c:v>
                </c:pt>
                <c:pt idx="40">
                  <c:v>1.254648</c:v>
                </c:pt>
                <c:pt idx="41">
                  <c:v>0.66065399999999996</c:v>
                </c:pt>
                <c:pt idx="42">
                  <c:v>-9.9999999999999995E-7</c:v>
                </c:pt>
                <c:pt idx="43">
                  <c:v>-9.9999999999999995E-7</c:v>
                </c:pt>
                <c:pt idx="44">
                  <c:v>-9.9999999999999995E-7</c:v>
                </c:pt>
                <c:pt idx="45">
                  <c:v>-9.9999999999999995E-7</c:v>
                </c:pt>
                <c:pt idx="46">
                  <c:v>-9.9999999999999995E-7</c:v>
                </c:pt>
                <c:pt idx="47">
                  <c:v>6.2102870000000001</c:v>
                </c:pt>
                <c:pt idx="48">
                  <c:v>-9.9999999999999995E-7</c:v>
                </c:pt>
                <c:pt idx="49">
                  <c:v>1.2154560000000001</c:v>
                </c:pt>
                <c:pt idx="50">
                  <c:v>8.3799999999999999E-4</c:v>
                </c:pt>
                <c:pt idx="51">
                  <c:v>0.62911899999999998</c:v>
                </c:pt>
                <c:pt idx="52">
                  <c:v>0.68976000000000004</c:v>
                </c:pt>
                <c:pt idx="53">
                  <c:v>1.8412999999999999E-2</c:v>
                </c:pt>
                <c:pt idx="54">
                  <c:v>-9.9999999999999995E-7</c:v>
                </c:pt>
                <c:pt idx="55">
                  <c:v>-9.9999999999999995E-7</c:v>
                </c:pt>
                <c:pt idx="56">
                  <c:v>-9.9999999999999995E-7</c:v>
                </c:pt>
                <c:pt idx="57">
                  <c:v>-9.9999999999999995E-7</c:v>
                </c:pt>
                <c:pt idx="58">
                  <c:v>-9.9999999999999995E-7</c:v>
                </c:pt>
                <c:pt idx="59">
                  <c:v>9.9776220000000002</c:v>
                </c:pt>
                <c:pt idx="60">
                  <c:v>0.69767900000000005</c:v>
                </c:pt>
                <c:pt idx="61">
                  <c:v>2.617E-3</c:v>
                </c:pt>
                <c:pt idx="62">
                  <c:v>3.3180000000000002E-3</c:v>
                </c:pt>
                <c:pt idx="63">
                  <c:v>4.2319999999999997E-3</c:v>
                </c:pt>
                <c:pt idx="64">
                  <c:v>9.1649999999999995E-3</c:v>
                </c:pt>
                <c:pt idx="65">
                  <c:v>6.051E-3</c:v>
                </c:pt>
                <c:pt idx="66">
                  <c:v>0.143401</c:v>
                </c:pt>
                <c:pt idx="67">
                  <c:v>0.20007</c:v>
                </c:pt>
                <c:pt idx="68">
                  <c:v>2.3102000000000001E-2</c:v>
                </c:pt>
                <c:pt idx="69">
                  <c:v>-9.9999999999999995E-7</c:v>
                </c:pt>
                <c:pt idx="70">
                  <c:v>3.6104750000000001</c:v>
                </c:pt>
                <c:pt idx="71">
                  <c:v>3.509E-3</c:v>
                </c:pt>
                <c:pt idx="72">
                  <c:v>0.39794200000000002</c:v>
                </c:pt>
                <c:pt idx="73">
                  <c:v>0.13775200000000001</c:v>
                </c:pt>
                <c:pt idx="74">
                  <c:v>8.6556999999999995E-2</c:v>
                </c:pt>
                <c:pt idx="75">
                  <c:v>1.8649999999999999E-3</c:v>
                </c:pt>
                <c:pt idx="76">
                  <c:v>2.6150000000000001E-3</c:v>
                </c:pt>
                <c:pt idx="77">
                  <c:v>2.0200000000000001E-3</c:v>
                </c:pt>
                <c:pt idx="78">
                  <c:v>1.7240000000000001E-3</c:v>
                </c:pt>
                <c:pt idx="79">
                  <c:v>1.6930000000000001E-3</c:v>
                </c:pt>
                <c:pt idx="80">
                  <c:v>1.9E-3</c:v>
                </c:pt>
                <c:pt idx="81">
                  <c:v>1.789E-3</c:v>
                </c:pt>
                <c:pt idx="82">
                  <c:v>1.6130000000000001E-3</c:v>
                </c:pt>
                <c:pt idx="83">
                  <c:v>1.787E-3</c:v>
                </c:pt>
                <c:pt idx="84">
                  <c:v>1.738E-3</c:v>
                </c:pt>
                <c:pt idx="85">
                  <c:v>1.5499999999999999E-3</c:v>
                </c:pt>
                <c:pt idx="86">
                  <c:v>2.5850000000000001E-3</c:v>
                </c:pt>
                <c:pt idx="87">
                  <c:v>1.8E-3</c:v>
                </c:pt>
                <c:pt idx="88">
                  <c:v>1.7979999999999999E-3</c:v>
                </c:pt>
                <c:pt idx="89">
                  <c:v>1.9419999999999999E-3</c:v>
                </c:pt>
                <c:pt idx="90">
                  <c:v>1.9780000000000002E-3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548960"/>
        <c:axId val="53540000"/>
      </c:lineChart>
      <c:catAx>
        <c:axId val="5353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542240"/>
        <c:crosses val="autoZero"/>
        <c:auto val="1"/>
        <c:lblAlgn val="ctr"/>
        <c:lblOffset val="100"/>
        <c:noMultiLvlLbl val="0"/>
      </c:catAx>
      <c:valAx>
        <c:axId val="535422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536640"/>
        <c:crosses val="autoZero"/>
        <c:crossBetween val="between"/>
      </c:valAx>
      <c:valAx>
        <c:axId val="53540000"/>
        <c:scaling>
          <c:orientation val="minMax"/>
          <c:max val="5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548960"/>
        <c:crosses val="max"/>
        <c:crossBetween val="between"/>
      </c:valAx>
      <c:catAx>
        <c:axId val="53548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5400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presentation!$G$1</c:f>
              <c:strCache>
                <c:ptCount val="1"/>
                <c:pt idx="0">
                  <c:v>距離</c:v>
                </c:pt>
              </c:strCache>
            </c:strRef>
          </c:tx>
          <c:spPr>
            <a:ln w="28575" cap="rnd">
              <a:solidFill>
                <a:srgbClr val="008000"/>
              </a:solidFill>
              <a:round/>
            </a:ln>
            <a:effectLst/>
          </c:spPr>
          <c:marker>
            <c:symbol val="none"/>
          </c:marker>
          <c:cat>
            <c:numRef>
              <c:f>presentation!$A$2:$A$92</c:f>
              <c:numCache>
                <c:formatCode>General</c:formatCode>
                <c:ptCount val="91"/>
                <c:pt idx="0">
                  <c:v>0</c:v>
                </c:pt>
                <c:pt idx="6">
                  <c:v>1</c:v>
                </c:pt>
                <c:pt idx="12">
                  <c:v>2</c:v>
                </c:pt>
                <c:pt idx="18">
                  <c:v>3</c:v>
                </c:pt>
                <c:pt idx="24">
                  <c:v>4</c:v>
                </c:pt>
                <c:pt idx="30">
                  <c:v>5</c:v>
                </c:pt>
                <c:pt idx="36">
                  <c:v>6</c:v>
                </c:pt>
                <c:pt idx="42">
                  <c:v>7</c:v>
                </c:pt>
                <c:pt idx="48">
                  <c:v>8</c:v>
                </c:pt>
                <c:pt idx="54">
                  <c:v>9</c:v>
                </c:pt>
                <c:pt idx="60">
                  <c:v>10</c:v>
                </c:pt>
                <c:pt idx="66">
                  <c:v>11</c:v>
                </c:pt>
                <c:pt idx="72">
                  <c:v>12</c:v>
                </c:pt>
                <c:pt idx="78">
                  <c:v>13</c:v>
                </c:pt>
                <c:pt idx="84">
                  <c:v>14</c:v>
                </c:pt>
                <c:pt idx="90">
                  <c:v>15</c:v>
                </c:pt>
              </c:numCache>
            </c:numRef>
          </c:cat>
          <c:val>
            <c:numRef>
              <c:f>presentation!$G$2:$G$92</c:f>
              <c:numCache>
                <c:formatCode>General</c:formatCode>
                <c:ptCount val="91"/>
                <c:pt idx="0">
                  <c:v>1447.9290000000001</c:v>
                </c:pt>
                <c:pt idx="1">
                  <c:v>142.34299999999999</c:v>
                </c:pt>
                <c:pt idx="2">
                  <c:v>1417.9259999999999</c:v>
                </c:pt>
                <c:pt idx="3">
                  <c:v>96.084999999999994</c:v>
                </c:pt>
                <c:pt idx="4">
                  <c:v>422.399</c:v>
                </c:pt>
                <c:pt idx="5">
                  <c:v>788.57299999999998</c:v>
                </c:pt>
                <c:pt idx="6">
                  <c:v>97.062000000000012</c:v>
                </c:pt>
                <c:pt idx="7">
                  <c:v>914.83099999999979</c:v>
                </c:pt>
                <c:pt idx="8">
                  <c:v>3924.7950000000001</c:v>
                </c:pt>
                <c:pt idx="9">
                  <c:v>1264.8209999999999</c:v>
                </c:pt>
                <c:pt idx="10">
                  <c:v>335.10500000000002</c:v>
                </c:pt>
                <c:pt idx="11">
                  <c:v>795.20600000000002</c:v>
                </c:pt>
                <c:pt idx="12">
                  <c:v>98.869</c:v>
                </c:pt>
                <c:pt idx="13">
                  <c:v>92.787000000000006</c:v>
                </c:pt>
                <c:pt idx="14">
                  <c:v>701.8159999999998</c:v>
                </c:pt>
                <c:pt idx="15">
                  <c:v>736.99900000000002</c:v>
                </c:pt>
                <c:pt idx="16">
                  <c:v>98.170999999999978</c:v>
                </c:pt>
                <c:pt idx="17">
                  <c:v>394.91399999999982</c:v>
                </c:pt>
                <c:pt idx="18">
                  <c:v>318.60000000000002</c:v>
                </c:pt>
                <c:pt idx="19">
                  <c:v>27718.008999999998</c:v>
                </c:pt>
                <c:pt idx="20">
                  <c:v>467.74599999999992</c:v>
                </c:pt>
                <c:pt idx="21">
                  <c:v>256.78399999999982</c:v>
                </c:pt>
                <c:pt idx="22">
                  <c:v>338907.174</c:v>
                </c:pt>
                <c:pt idx="23">
                  <c:v>146.14400000000001</c:v>
                </c:pt>
                <c:pt idx="24">
                  <c:v>97.144999999999996</c:v>
                </c:pt>
                <c:pt idx="25">
                  <c:v>98.197000000000003</c:v>
                </c:pt>
                <c:pt idx="26">
                  <c:v>98.06</c:v>
                </c:pt>
                <c:pt idx="27">
                  <c:v>97.837999999999994</c:v>
                </c:pt>
                <c:pt idx="28">
                  <c:v>4176852.6949999998</c:v>
                </c:pt>
                <c:pt idx="29">
                  <c:v>4176736.284</c:v>
                </c:pt>
                <c:pt idx="30">
                  <c:v>405.38900000000001</c:v>
                </c:pt>
                <c:pt idx="31">
                  <c:v>270.93400000000003</c:v>
                </c:pt>
                <c:pt idx="32">
                  <c:v>475.113</c:v>
                </c:pt>
                <c:pt idx="33">
                  <c:v>371.02199999999982</c:v>
                </c:pt>
                <c:pt idx="34">
                  <c:v>122.79300000000001</c:v>
                </c:pt>
                <c:pt idx="35">
                  <c:v>492.32499999999999</c:v>
                </c:pt>
                <c:pt idx="36">
                  <c:v>470091.902</c:v>
                </c:pt>
                <c:pt idx="37">
                  <c:v>644377.5889999998</c:v>
                </c:pt>
                <c:pt idx="38">
                  <c:v>5241.2030000000004</c:v>
                </c:pt>
                <c:pt idx="39">
                  <c:v>1190727.362</c:v>
                </c:pt>
                <c:pt idx="40">
                  <c:v>494089.52600000001</c:v>
                </c:pt>
                <c:pt idx="41">
                  <c:v>266538.33600000001</c:v>
                </c:pt>
                <c:pt idx="42">
                  <c:v>4007.4769999999999</c:v>
                </c:pt>
                <c:pt idx="43">
                  <c:v>4160.4120000000003</c:v>
                </c:pt>
                <c:pt idx="44">
                  <c:v>4264.3900000000003</c:v>
                </c:pt>
                <c:pt idx="45">
                  <c:v>4406.6139999999996</c:v>
                </c:pt>
                <c:pt idx="46">
                  <c:v>4556.0510000000004</c:v>
                </c:pt>
                <c:pt idx="47">
                  <c:v>9031.0930000000008</c:v>
                </c:pt>
                <c:pt idx="48">
                  <c:v>4446.8680000000004</c:v>
                </c:pt>
                <c:pt idx="49">
                  <c:v>753240.8</c:v>
                </c:pt>
                <c:pt idx="50">
                  <c:v>4398.4779999999982</c:v>
                </c:pt>
                <c:pt idx="51">
                  <c:v>334260.96399999998</c:v>
                </c:pt>
                <c:pt idx="52">
                  <c:v>246517.81599999999</c:v>
                </c:pt>
                <c:pt idx="53">
                  <c:v>13680.972</c:v>
                </c:pt>
                <c:pt idx="54">
                  <c:v>4774.2089999999998</c:v>
                </c:pt>
                <c:pt idx="55">
                  <c:v>4988.326</c:v>
                </c:pt>
                <c:pt idx="56">
                  <c:v>4167.3310000000001</c:v>
                </c:pt>
                <c:pt idx="57">
                  <c:v>4568.8959999999997</c:v>
                </c:pt>
                <c:pt idx="58">
                  <c:v>4899.2809999999999</c:v>
                </c:pt>
                <c:pt idx="59">
                  <c:v>4311017.8959999997</c:v>
                </c:pt>
                <c:pt idx="60">
                  <c:v>4885571.9910000004</c:v>
                </c:pt>
                <c:pt idx="61">
                  <c:v>6990.0630000000001</c:v>
                </c:pt>
                <c:pt idx="62">
                  <c:v>3847.683</c:v>
                </c:pt>
                <c:pt idx="63">
                  <c:v>8812.2039999999961</c:v>
                </c:pt>
                <c:pt idx="64">
                  <c:v>21551.378000000001</c:v>
                </c:pt>
                <c:pt idx="65">
                  <c:v>25222.92</c:v>
                </c:pt>
                <c:pt idx="66">
                  <c:v>130054.946</c:v>
                </c:pt>
                <c:pt idx="67">
                  <c:v>190545.32800000001</c:v>
                </c:pt>
                <c:pt idx="68">
                  <c:v>38175.913</c:v>
                </c:pt>
                <c:pt idx="69">
                  <c:v>4317.4139999999998</c:v>
                </c:pt>
                <c:pt idx="70">
                  <c:v>1247745.9620000001</c:v>
                </c:pt>
                <c:pt idx="71">
                  <c:v>4489.3270000000002</c:v>
                </c:pt>
                <c:pt idx="72">
                  <c:v>364823.37099999993</c:v>
                </c:pt>
                <c:pt idx="73">
                  <c:v>124220.29300000001</c:v>
                </c:pt>
                <c:pt idx="74">
                  <c:v>1263.174</c:v>
                </c:pt>
                <c:pt idx="75">
                  <c:v>3077.5630000000001</c:v>
                </c:pt>
                <c:pt idx="76">
                  <c:v>964.86699999999962</c:v>
                </c:pt>
                <c:pt idx="77">
                  <c:v>3859.069</c:v>
                </c:pt>
                <c:pt idx="78">
                  <c:v>3054.797</c:v>
                </c:pt>
                <c:pt idx="79">
                  <c:v>1316.2760000000001</c:v>
                </c:pt>
                <c:pt idx="80">
                  <c:v>2321.8339999999998</c:v>
                </c:pt>
                <c:pt idx="81">
                  <c:v>2315.982</c:v>
                </c:pt>
                <c:pt idx="82">
                  <c:v>1632.6179999999999</c:v>
                </c:pt>
                <c:pt idx="83">
                  <c:v>2515.4929999999999</c:v>
                </c:pt>
                <c:pt idx="84">
                  <c:v>1208.788</c:v>
                </c:pt>
                <c:pt idx="85">
                  <c:v>1246.8520000000001</c:v>
                </c:pt>
                <c:pt idx="86">
                  <c:v>5935.634</c:v>
                </c:pt>
                <c:pt idx="87">
                  <c:v>2209.5100000000002</c:v>
                </c:pt>
                <c:pt idx="88">
                  <c:v>2404.915</c:v>
                </c:pt>
                <c:pt idx="89">
                  <c:v>6613.0540000000001</c:v>
                </c:pt>
                <c:pt idx="90">
                  <c:v>4745.4270000000006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50304"/>
        <c:axId val="42151424"/>
      </c:lineChart>
      <c:lineChart>
        <c:grouping val="standard"/>
        <c:varyColors val="0"/>
        <c:ser>
          <c:idx val="1"/>
          <c:order val="1"/>
          <c:tx>
            <c:strRef>
              <c:f>presentation!$L$1</c:f>
              <c:strCache>
                <c:ptCount val="1"/>
                <c:pt idx="0">
                  <c:v>応答時間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presentation!$A$2:$A$92</c:f>
              <c:numCache>
                <c:formatCode>General</c:formatCode>
                <c:ptCount val="91"/>
                <c:pt idx="0">
                  <c:v>0</c:v>
                </c:pt>
                <c:pt idx="6">
                  <c:v>1</c:v>
                </c:pt>
                <c:pt idx="12">
                  <c:v>2</c:v>
                </c:pt>
                <c:pt idx="18">
                  <c:v>3</c:v>
                </c:pt>
                <c:pt idx="24">
                  <c:v>4</c:v>
                </c:pt>
                <c:pt idx="30">
                  <c:v>5</c:v>
                </c:pt>
                <c:pt idx="36">
                  <c:v>6</c:v>
                </c:pt>
                <c:pt idx="42">
                  <c:v>7</c:v>
                </c:pt>
                <c:pt idx="48">
                  <c:v>8</c:v>
                </c:pt>
                <c:pt idx="54">
                  <c:v>9</c:v>
                </c:pt>
                <c:pt idx="60">
                  <c:v>10</c:v>
                </c:pt>
                <c:pt idx="66">
                  <c:v>11</c:v>
                </c:pt>
                <c:pt idx="72">
                  <c:v>12</c:v>
                </c:pt>
                <c:pt idx="78">
                  <c:v>13</c:v>
                </c:pt>
                <c:pt idx="84">
                  <c:v>14</c:v>
                </c:pt>
                <c:pt idx="90">
                  <c:v>15</c:v>
                </c:pt>
              </c:numCache>
            </c:numRef>
          </c:cat>
          <c:val>
            <c:numRef>
              <c:f>presentation!$L$2:$L$92</c:f>
              <c:numCache>
                <c:formatCode>General</c:formatCode>
                <c:ptCount val="91"/>
                <c:pt idx="0">
                  <c:v>1.6329999999999999E-3</c:v>
                </c:pt>
                <c:pt idx="1">
                  <c:v>1.6459999999999999E-3</c:v>
                </c:pt>
                <c:pt idx="2">
                  <c:v>1.799E-3</c:v>
                </c:pt>
                <c:pt idx="3">
                  <c:v>1.622E-3</c:v>
                </c:pt>
                <c:pt idx="4">
                  <c:v>1.5219999999999999E-3</c:v>
                </c:pt>
                <c:pt idx="5">
                  <c:v>1.544E-3</c:v>
                </c:pt>
                <c:pt idx="6">
                  <c:v>1.629E-3</c:v>
                </c:pt>
                <c:pt idx="7">
                  <c:v>1.629E-3</c:v>
                </c:pt>
                <c:pt idx="8">
                  <c:v>1.786E-3</c:v>
                </c:pt>
                <c:pt idx="9">
                  <c:v>1.7470000000000001E-3</c:v>
                </c:pt>
                <c:pt idx="10">
                  <c:v>1.5870000000000001E-3</c:v>
                </c:pt>
                <c:pt idx="11">
                  <c:v>1.5590000000000001E-3</c:v>
                </c:pt>
                <c:pt idx="12">
                  <c:v>7.6000000000000004E-4</c:v>
                </c:pt>
                <c:pt idx="13">
                  <c:v>1.537E-3</c:v>
                </c:pt>
                <c:pt idx="14">
                  <c:v>1.6410000000000001E-3</c:v>
                </c:pt>
                <c:pt idx="15">
                  <c:v>1.5020000000000001E-3</c:v>
                </c:pt>
                <c:pt idx="16">
                  <c:v>7.0899999999999999E-4</c:v>
                </c:pt>
                <c:pt idx="17">
                  <c:v>1.5399999999999999E-3</c:v>
                </c:pt>
                <c:pt idx="18">
                  <c:v>1.6540000000000001E-3</c:v>
                </c:pt>
                <c:pt idx="19">
                  <c:v>2.2447000000000002E-2</c:v>
                </c:pt>
                <c:pt idx="20">
                  <c:v>2.2039999999999998E-3</c:v>
                </c:pt>
                <c:pt idx="21">
                  <c:v>3.434E-3</c:v>
                </c:pt>
                <c:pt idx="22">
                  <c:v>0.43676900000000002</c:v>
                </c:pt>
                <c:pt idx="23">
                  <c:v>3.0620000000000001E-3</c:v>
                </c:pt>
                <c:pt idx="24">
                  <c:v>-9.9999999999999995E-7</c:v>
                </c:pt>
                <c:pt idx="25">
                  <c:v>-9.9999999999999995E-7</c:v>
                </c:pt>
                <c:pt idx="26">
                  <c:v>-9.9999999999999995E-7</c:v>
                </c:pt>
                <c:pt idx="27">
                  <c:v>-9.9999999999999995E-7</c:v>
                </c:pt>
                <c:pt idx="28">
                  <c:v>8.5815470000000005</c:v>
                </c:pt>
                <c:pt idx="29">
                  <c:v>0.50672600000000001</c:v>
                </c:pt>
                <c:pt idx="30">
                  <c:v>1.763E-3</c:v>
                </c:pt>
                <c:pt idx="31">
                  <c:v>2.0860000000000002E-3</c:v>
                </c:pt>
                <c:pt idx="32">
                  <c:v>1.983E-3</c:v>
                </c:pt>
                <c:pt idx="33">
                  <c:v>1.8140000000000001E-3</c:v>
                </c:pt>
                <c:pt idx="34">
                  <c:v>1.872E-3</c:v>
                </c:pt>
                <c:pt idx="35">
                  <c:v>1.9740000000000001E-3</c:v>
                </c:pt>
                <c:pt idx="36">
                  <c:v>0.73457600000000001</c:v>
                </c:pt>
                <c:pt idx="37">
                  <c:v>2.2546040000000001</c:v>
                </c:pt>
                <c:pt idx="38">
                  <c:v>-9.9999999999999995E-7</c:v>
                </c:pt>
                <c:pt idx="39">
                  <c:v>2.3328549999999981</c:v>
                </c:pt>
                <c:pt idx="40">
                  <c:v>1.254648</c:v>
                </c:pt>
                <c:pt idx="41">
                  <c:v>0.66065399999999996</c:v>
                </c:pt>
                <c:pt idx="42">
                  <c:v>-9.9999999999999995E-7</c:v>
                </c:pt>
                <c:pt idx="43">
                  <c:v>-9.9999999999999995E-7</c:v>
                </c:pt>
                <c:pt idx="44">
                  <c:v>-9.9999999999999995E-7</c:v>
                </c:pt>
                <c:pt idx="45">
                  <c:v>-9.9999999999999995E-7</c:v>
                </c:pt>
                <c:pt idx="46">
                  <c:v>-9.9999999999999995E-7</c:v>
                </c:pt>
                <c:pt idx="47">
                  <c:v>6.2102870000000001</c:v>
                </c:pt>
                <c:pt idx="48">
                  <c:v>-9.9999999999999995E-7</c:v>
                </c:pt>
                <c:pt idx="49">
                  <c:v>1.2154560000000001</c:v>
                </c:pt>
                <c:pt idx="50">
                  <c:v>8.3799999999999999E-4</c:v>
                </c:pt>
                <c:pt idx="51">
                  <c:v>0.62911899999999998</c:v>
                </c:pt>
                <c:pt idx="52">
                  <c:v>0.68976000000000004</c:v>
                </c:pt>
                <c:pt idx="53">
                  <c:v>1.8412999999999999E-2</c:v>
                </c:pt>
                <c:pt idx="54">
                  <c:v>-9.9999999999999995E-7</c:v>
                </c:pt>
                <c:pt idx="55">
                  <c:v>-9.9999999999999995E-7</c:v>
                </c:pt>
                <c:pt idx="56">
                  <c:v>-9.9999999999999995E-7</c:v>
                </c:pt>
                <c:pt idx="57">
                  <c:v>-9.9999999999999995E-7</c:v>
                </c:pt>
                <c:pt idx="58">
                  <c:v>-9.9999999999999995E-7</c:v>
                </c:pt>
                <c:pt idx="59">
                  <c:v>9.9776220000000002</c:v>
                </c:pt>
                <c:pt idx="60">
                  <c:v>0.69767900000000005</c:v>
                </c:pt>
                <c:pt idx="61">
                  <c:v>2.617E-3</c:v>
                </c:pt>
                <c:pt idx="62">
                  <c:v>3.3180000000000002E-3</c:v>
                </c:pt>
                <c:pt idx="63">
                  <c:v>4.2319999999999997E-3</c:v>
                </c:pt>
                <c:pt idx="64">
                  <c:v>9.1649999999999995E-3</c:v>
                </c:pt>
                <c:pt idx="65">
                  <c:v>6.051E-3</c:v>
                </c:pt>
                <c:pt idx="66">
                  <c:v>0.143401</c:v>
                </c:pt>
                <c:pt idx="67">
                  <c:v>0.20007</c:v>
                </c:pt>
                <c:pt idx="68">
                  <c:v>2.3102000000000001E-2</c:v>
                </c:pt>
                <c:pt idx="69">
                  <c:v>-9.9999999999999995E-7</c:v>
                </c:pt>
                <c:pt idx="70">
                  <c:v>3.6104750000000001</c:v>
                </c:pt>
                <c:pt idx="71">
                  <c:v>3.509E-3</c:v>
                </c:pt>
                <c:pt idx="72">
                  <c:v>0.39794200000000002</c:v>
                </c:pt>
                <c:pt idx="73">
                  <c:v>0.13775200000000001</c:v>
                </c:pt>
                <c:pt idx="74">
                  <c:v>8.6556999999999995E-2</c:v>
                </c:pt>
                <c:pt idx="75">
                  <c:v>1.8649999999999999E-3</c:v>
                </c:pt>
                <c:pt idx="76">
                  <c:v>2.6150000000000001E-3</c:v>
                </c:pt>
                <c:pt idx="77">
                  <c:v>2.0200000000000001E-3</c:v>
                </c:pt>
                <c:pt idx="78">
                  <c:v>1.7240000000000001E-3</c:v>
                </c:pt>
                <c:pt idx="79">
                  <c:v>1.6930000000000001E-3</c:v>
                </c:pt>
                <c:pt idx="80">
                  <c:v>1.9E-3</c:v>
                </c:pt>
                <c:pt idx="81">
                  <c:v>1.789E-3</c:v>
                </c:pt>
                <c:pt idx="82">
                  <c:v>1.6130000000000001E-3</c:v>
                </c:pt>
                <c:pt idx="83">
                  <c:v>1.787E-3</c:v>
                </c:pt>
                <c:pt idx="84">
                  <c:v>1.738E-3</c:v>
                </c:pt>
                <c:pt idx="85">
                  <c:v>1.5499999999999999E-3</c:v>
                </c:pt>
                <c:pt idx="86">
                  <c:v>2.5850000000000001E-3</c:v>
                </c:pt>
                <c:pt idx="87">
                  <c:v>1.8E-3</c:v>
                </c:pt>
                <c:pt idx="88">
                  <c:v>1.7979999999999999E-3</c:v>
                </c:pt>
                <c:pt idx="89">
                  <c:v>1.9419999999999999E-3</c:v>
                </c:pt>
                <c:pt idx="90">
                  <c:v>1.9780000000000002E-3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51984"/>
        <c:axId val="42150864"/>
      </c:lineChart>
      <c:catAx>
        <c:axId val="4215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151424"/>
        <c:crosses val="autoZero"/>
        <c:auto val="1"/>
        <c:lblAlgn val="ctr"/>
        <c:lblOffset val="100"/>
        <c:noMultiLvlLbl val="0"/>
      </c:catAx>
      <c:valAx>
        <c:axId val="42151424"/>
        <c:scaling>
          <c:orientation val="minMax"/>
          <c:max val="3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150304"/>
        <c:crosses val="autoZero"/>
        <c:crossBetween val="between"/>
      </c:valAx>
      <c:valAx>
        <c:axId val="42150864"/>
        <c:scaling>
          <c:orientation val="minMax"/>
          <c:max val="5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151984"/>
        <c:crosses val="max"/>
        <c:crossBetween val="between"/>
      </c:valAx>
      <c:catAx>
        <c:axId val="42151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150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2-17T17:42:35.428" idx="2">
    <p:pos x="10" y="10"/>
    <p:text>Stressについて書く
クライアントは何をしているか
クライアントへのレスポンスが遅い</p:text>
    <p:extLst>
      <p:ext uri="{C676402C-5697-4E1C-873F-D02D1690AC5C}">
        <p15:threadingInfo xmlns:p15="http://schemas.microsoft.com/office/powerpoint/2012/main" timeZoneBias="-5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F7F25-8253-4111-A541-C9C1DE2B254C}" type="datetimeFigureOut">
              <a:rPr kumimoji="1" lang="ja-JP" altLang="en-US" smtClean="0"/>
              <a:t>2014/2/25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60D9F-DC8E-43AC-BEA8-257DF9F2D0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39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FE187-F869-42F0-95D3-B36AE7F06729}" type="datetimeFigureOut">
              <a:rPr kumimoji="1" lang="ja-JP" altLang="en-US" smtClean="0"/>
              <a:t>2014/2/25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97584-4F9B-4904-BD9F-29E33B2498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528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7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904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4447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458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609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4229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7491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884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ソフトウェア側に着目します，ということを説明する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ソフトウェアの障害検知に着目しました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31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747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400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17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204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004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407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345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9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3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3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080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5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9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6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0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638508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427241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ベイジアンネットワーク</a:t>
            </a:r>
            <a:r>
              <a:rPr lang="ja-JP" altLang="en-US" dirty="0" smtClean="0"/>
              <a:t>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クラスタリング</a:t>
            </a:r>
            <a:r>
              <a:rPr lang="ja-JP" altLang="en-US" dirty="0"/>
              <a:t>手法を用いた</a:t>
            </a:r>
            <a:r>
              <a:rPr lang="en-US" altLang="ja-JP" dirty="0"/>
              <a:t>Web</a:t>
            </a:r>
            <a:r>
              <a:rPr lang="ja-JP" altLang="en-US" dirty="0" smtClean="0"/>
              <a:t>障害</a:t>
            </a:r>
            <a:r>
              <a:rPr lang="ja-JP" altLang="en-US" dirty="0"/>
              <a:t>検知</a:t>
            </a:r>
            <a:r>
              <a:rPr lang="ja-JP" altLang="en-US" dirty="0" smtClean="0"/>
              <a:t>システム</a:t>
            </a:r>
            <a:r>
              <a:rPr lang="ja-JP" altLang="en-US" dirty="0"/>
              <a:t>の開発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井上研究室</a:t>
            </a:r>
            <a:endParaRPr kumimoji="1" lang="en-US" altLang="ja-JP" dirty="0" smtClean="0"/>
          </a:p>
          <a:p>
            <a:r>
              <a:rPr lang="ja-JP" altLang="en-US" dirty="0"/>
              <a:t>爲</a:t>
            </a:r>
            <a:r>
              <a:rPr lang="ja-JP" altLang="en-US" dirty="0" smtClean="0"/>
              <a:t>岡 啓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7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実験プロセス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5" name="四角形吹き出し 34"/>
          <p:cNvSpPr/>
          <p:nvPr/>
        </p:nvSpPr>
        <p:spPr>
          <a:xfrm>
            <a:off x="4413948" y="2055843"/>
            <a:ext cx="2558562" cy="1118898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6" name="四角形吹き出し 35"/>
          <p:cNvSpPr/>
          <p:nvPr/>
        </p:nvSpPr>
        <p:spPr>
          <a:xfrm>
            <a:off x="2164857" y="1902363"/>
            <a:ext cx="1462335" cy="1656523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 </a:t>
            </a:r>
            <a:r>
              <a:rPr lang="en-US" altLang="ja-JP" dirty="0" err="1" smtClean="0">
                <a:solidFill>
                  <a:schemeClr val="tx1"/>
                </a:solidFill>
              </a:rPr>
              <a:t>mod_proxy</a:t>
            </a:r>
            <a:r>
              <a:rPr lang="en-US" altLang="ja-JP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balancer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7" name="四角形吹き出し 36"/>
          <p:cNvSpPr/>
          <p:nvPr/>
        </p:nvSpPr>
        <p:spPr>
          <a:xfrm>
            <a:off x="440865" y="2330889"/>
            <a:ext cx="1296649" cy="79947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Client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</a:t>
            </a:r>
          </a:p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JMeter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8" name="四角形吹き出し 37"/>
          <p:cNvSpPr/>
          <p:nvPr/>
        </p:nvSpPr>
        <p:spPr>
          <a:xfrm>
            <a:off x="4307994" y="2107855"/>
            <a:ext cx="2558562" cy="1245540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Web</a:t>
            </a:r>
            <a:r>
              <a:rPr lang="ja-JP" altLang="en-US" b="1" u="sng" dirty="0">
                <a:solidFill>
                  <a:schemeClr val="tx1"/>
                </a:solidFill>
              </a:rPr>
              <a:t> </a:t>
            </a:r>
            <a:r>
              <a:rPr lang="en-US" altLang="ja-JP" b="1" u="sng" dirty="0" smtClean="0">
                <a:solidFill>
                  <a:schemeClr val="tx1"/>
                </a:solidFill>
              </a:rPr>
              <a:t>Server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 : Apache Coyote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 : Tomcat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System</a:t>
            </a:r>
            <a:r>
              <a:rPr lang="en-US" altLang="ja-JP" dirty="0" smtClean="0">
                <a:solidFill>
                  <a:schemeClr val="tx1"/>
                </a:solidFill>
              </a:rPr>
              <a:t> : </a:t>
            </a:r>
            <a:r>
              <a:rPr lang="en-US" altLang="ja-JP" dirty="0" err="1" smtClean="0">
                <a:solidFill>
                  <a:schemeClr val="tx1"/>
                </a:solidFill>
              </a:rPr>
              <a:t>JPetStore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40" name="直線コネクタ 39"/>
          <p:cNvCxnSpPr>
            <a:stCxn id="37" idx="3"/>
            <a:endCxn id="36" idx="1"/>
          </p:cNvCxnSpPr>
          <p:nvPr/>
        </p:nvCxnSpPr>
        <p:spPr>
          <a:xfrm flipV="1">
            <a:off x="1737514" y="2730625"/>
            <a:ext cx="427343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36" idx="3"/>
            <a:endCxn id="38" idx="1"/>
          </p:cNvCxnSpPr>
          <p:nvPr/>
        </p:nvCxnSpPr>
        <p:spPr>
          <a:xfrm>
            <a:off x="3627192" y="2730625"/>
            <a:ext cx="680802" cy="0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グループ化 27"/>
          <p:cNvGrpSpPr/>
          <p:nvPr/>
        </p:nvGrpSpPr>
        <p:grpSpPr>
          <a:xfrm>
            <a:off x="2899376" y="4399484"/>
            <a:ext cx="1667068" cy="1583944"/>
            <a:chOff x="2600076" y="4217000"/>
            <a:chExt cx="1766830" cy="1789411"/>
          </a:xfrm>
        </p:grpSpPr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9389" y="4217000"/>
              <a:ext cx="968204" cy="1420079"/>
            </a:xfrm>
            <a:prstGeom prst="rect">
              <a:avLst/>
            </a:prstGeom>
          </p:spPr>
        </p:pic>
        <p:sp>
          <p:nvSpPr>
            <p:cNvPr id="27" name="テキスト ボックス 26"/>
            <p:cNvSpPr txBox="1"/>
            <p:nvPr/>
          </p:nvSpPr>
          <p:spPr>
            <a:xfrm>
              <a:off x="2600076" y="5637079"/>
              <a:ext cx="17668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u="sng" dirty="0" smtClean="0"/>
                <a:t>異常検知モデル</a:t>
              </a:r>
              <a:endParaRPr kumimoji="1" lang="ja-JP" altLang="en-US" b="1" u="sng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10652" y="3682049"/>
            <a:ext cx="2485542" cy="2301380"/>
            <a:chOff x="510652" y="3682049"/>
            <a:chExt cx="2485542" cy="2301380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510652" y="4584855"/>
              <a:ext cx="1762021" cy="1398574"/>
              <a:chOff x="810527" y="4026547"/>
              <a:chExt cx="1867465" cy="1579994"/>
            </a:xfrm>
          </p:grpSpPr>
          <p:sp>
            <p:nvSpPr>
              <p:cNvPr id="23" name="テキスト ボックス 22"/>
              <p:cNvSpPr txBox="1"/>
              <p:nvPr/>
            </p:nvSpPr>
            <p:spPr>
              <a:xfrm>
                <a:off x="810527" y="5189300"/>
                <a:ext cx="1867465" cy="41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学習用メトリクス</a:t>
                </a:r>
                <a:endParaRPr kumimoji="1" lang="ja-JP" altLang="en-US" dirty="0"/>
              </a:p>
            </p:txBody>
          </p:sp>
          <p:pic>
            <p:nvPicPr>
              <p:cNvPr id="24" name="図 2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9189" y="4026547"/>
                <a:ext cx="1317115" cy="1212766"/>
              </a:xfrm>
              <a:prstGeom prst="rect">
                <a:avLst/>
              </a:prstGeom>
            </p:spPr>
          </p:pic>
        </p:grpSp>
        <p:sp>
          <p:nvSpPr>
            <p:cNvPr id="29" name="右矢印 28"/>
            <p:cNvSpPr/>
            <p:nvPr/>
          </p:nvSpPr>
          <p:spPr>
            <a:xfrm>
              <a:off x="2300460" y="4819297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296273" y="4521436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生成</a:t>
              </a:r>
              <a:endParaRPr kumimoji="1" lang="ja-JP" altLang="en-US" dirty="0"/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1044670" y="3682049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収集</a:t>
              </a:r>
              <a:endParaRPr kumimoji="1" lang="ja-JP" altLang="en-US" dirty="0"/>
            </a:p>
          </p:txBody>
        </p:sp>
        <p:sp>
          <p:nvSpPr>
            <p:cNvPr id="125" name="右矢印 124"/>
            <p:cNvSpPr/>
            <p:nvPr/>
          </p:nvSpPr>
          <p:spPr>
            <a:xfrm>
              <a:off x="2300460" y="481309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2" name="右矢印 121"/>
            <p:cNvSpPr/>
            <p:nvPr/>
          </p:nvSpPr>
          <p:spPr>
            <a:xfrm rot="7351621">
              <a:off x="1518805" y="382287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1951184" y="1702365"/>
            <a:ext cx="6883021" cy="2349016"/>
            <a:chOff x="1951184" y="1702365"/>
            <a:chExt cx="6883021" cy="2349016"/>
          </a:xfrm>
        </p:grpSpPr>
        <p:sp>
          <p:nvSpPr>
            <p:cNvPr id="84" name="角丸四角形 83"/>
            <p:cNvSpPr/>
            <p:nvPr/>
          </p:nvSpPr>
          <p:spPr>
            <a:xfrm>
              <a:off x="1951184" y="1702365"/>
              <a:ext cx="6883021" cy="1981486"/>
            </a:xfrm>
            <a:prstGeom prst="roundRect">
              <a:avLst/>
            </a:prstGeom>
            <a:noFill/>
            <a:ln w="635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112905" y="3682049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 smtClean="0"/>
                <a:t>メトリクス収集</a:t>
              </a:r>
              <a:r>
                <a:rPr lang="ja-JP" altLang="en-US" b="1" u="sng" dirty="0"/>
                <a:t>対象</a:t>
              </a:r>
              <a:endParaRPr kumimoji="1" lang="ja-JP" altLang="en-US" b="1" u="sng" dirty="0"/>
            </a:p>
          </p:txBody>
        </p:sp>
      </p:grpSp>
      <p:sp>
        <p:nvSpPr>
          <p:cNvPr id="45" name="スライド番号プレースホルダー 3"/>
          <p:cNvSpPr txBox="1">
            <a:spLocks/>
          </p:cNvSpPr>
          <p:nvPr/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557835" y="4393286"/>
            <a:ext cx="2832783" cy="1626354"/>
            <a:chOff x="4557835" y="4393286"/>
            <a:chExt cx="2832783" cy="1626354"/>
          </a:xfrm>
        </p:grpSpPr>
        <p:sp>
          <p:nvSpPr>
            <p:cNvPr id="51" name="右矢印 50"/>
            <p:cNvSpPr/>
            <p:nvPr/>
          </p:nvSpPr>
          <p:spPr>
            <a:xfrm>
              <a:off x="4562022" y="481309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4557835" y="4515238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出力</a:t>
              </a:r>
              <a:endParaRPr kumimoji="1" lang="ja-JP" altLang="en-US" dirty="0"/>
            </a:p>
          </p:txBody>
        </p:sp>
        <p:grpSp>
          <p:nvGrpSpPr>
            <p:cNvPr id="53" name="グループ化 52"/>
            <p:cNvGrpSpPr/>
            <p:nvPr/>
          </p:nvGrpSpPr>
          <p:grpSpPr>
            <a:xfrm>
              <a:off x="5205404" y="4393286"/>
              <a:ext cx="2185214" cy="1626354"/>
              <a:chOff x="5205404" y="4008973"/>
              <a:chExt cx="2185214" cy="1626354"/>
            </a:xfrm>
          </p:grpSpPr>
          <p:pic>
            <p:nvPicPr>
              <p:cNvPr id="56" name="図 5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25380" y="4008973"/>
                <a:ext cx="1345263" cy="1256119"/>
              </a:xfrm>
              <a:prstGeom prst="rect">
                <a:avLst/>
              </a:prstGeom>
            </p:spPr>
          </p:pic>
          <p:sp>
            <p:nvSpPr>
              <p:cNvPr id="57" name="テキスト ボックス 56"/>
              <p:cNvSpPr txBox="1"/>
              <p:nvPr/>
            </p:nvSpPr>
            <p:spPr>
              <a:xfrm>
                <a:off x="5205404" y="5265995"/>
                <a:ext cx="21852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異常発生確率，距離</a:t>
                </a:r>
                <a:endParaRPr kumimoji="1" lang="ja-JP" altLang="en-US" dirty="0"/>
              </a:p>
            </p:txBody>
          </p:sp>
        </p:grpSp>
      </p:grpSp>
      <p:grpSp>
        <p:nvGrpSpPr>
          <p:cNvPr id="9" name="グループ化 8"/>
          <p:cNvGrpSpPr/>
          <p:nvPr/>
        </p:nvGrpSpPr>
        <p:grpSpPr>
          <a:xfrm>
            <a:off x="689224" y="3682049"/>
            <a:ext cx="2306970" cy="2337591"/>
            <a:chOff x="689224" y="3682049"/>
            <a:chExt cx="2306970" cy="2337591"/>
          </a:xfrm>
        </p:grpSpPr>
        <p:pic>
          <p:nvPicPr>
            <p:cNvPr id="44" name="コンテンツ プレースホルダー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9224" y="4122324"/>
              <a:ext cx="1527982" cy="1527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7" name="テキスト ボックス 46"/>
            <p:cNvSpPr txBox="1"/>
            <p:nvPr/>
          </p:nvSpPr>
          <p:spPr>
            <a:xfrm>
              <a:off x="689224" y="5650308"/>
              <a:ext cx="1527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取得メトリクス</a:t>
              </a:r>
              <a:endParaRPr kumimoji="1" lang="ja-JP" altLang="en-US" dirty="0"/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1044670" y="3682049"/>
              <a:ext cx="1951524" cy="1647192"/>
              <a:chOff x="1044670" y="3682049"/>
              <a:chExt cx="1951524" cy="1647192"/>
            </a:xfrm>
          </p:grpSpPr>
          <p:sp>
            <p:nvSpPr>
              <p:cNvPr id="49" name="右矢印 48"/>
              <p:cNvSpPr/>
              <p:nvPr/>
            </p:nvSpPr>
            <p:spPr>
              <a:xfrm>
                <a:off x="2300460" y="4813099"/>
                <a:ext cx="695734" cy="516142"/>
              </a:xfrm>
              <a:prstGeom prst="rightArrow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テキスト ボックス 49"/>
              <p:cNvSpPr txBox="1"/>
              <p:nvPr/>
            </p:nvSpPr>
            <p:spPr>
              <a:xfrm>
                <a:off x="2296273" y="4515238"/>
                <a:ext cx="6907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 smtClean="0"/>
                  <a:t>入力</a:t>
                </a:r>
                <a:endParaRPr kumimoji="1" lang="ja-JP" altLang="en-US" dirty="0"/>
              </a:p>
            </p:txBody>
          </p:sp>
          <p:sp>
            <p:nvSpPr>
              <p:cNvPr id="54" name="右矢印 53"/>
              <p:cNvSpPr/>
              <p:nvPr/>
            </p:nvSpPr>
            <p:spPr>
              <a:xfrm rot="7351621">
                <a:off x="1518805" y="3822879"/>
                <a:ext cx="695734" cy="516142"/>
              </a:xfrm>
              <a:prstGeom prst="rightArrow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テキスト ボックス 54"/>
              <p:cNvSpPr txBox="1"/>
              <p:nvPr/>
            </p:nvSpPr>
            <p:spPr>
              <a:xfrm>
                <a:off x="1044670" y="3682049"/>
                <a:ext cx="6907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dirty="0"/>
                  <a:t>収集</a:t>
                </a:r>
                <a:endParaRPr kumimoji="1" lang="ja-JP" altLang="en-US" dirty="0"/>
              </a:p>
            </p:txBody>
          </p:sp>
        </p:grpSp>
      </p:grpSp>
      <p:cxnSp>
        <p:nvCxnSpPr>
          <p:cNvPr id="34" name="直線コネクタ 33"/>
          <p:cNvCxnSpPr>
            <a:stCxn id="38" idx="3"/>
            <a:endCxn id="39" idx="1"/>
          </p:cNvCxnSpPr>
          <p:nvPr/>
        </p:nvCxnSpPr>
        <p:spPr>
          <a:xfrm>
            <a:off x="6866556" y="2730625"/>
            <a:ext cx="454881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四角形吹き出し 38"/>
          <p:cNvSpPr/>
          <p:nvPr/>
        </p:nvSpPr>
        <p:spPr>
          <a:xfrm>
            <a:off x="7321437" y="2420829"/>
            <a:ext cx="1354251" cy="61959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Database</a:t>
            </a:r>
            <a:endParaRPr lang="en-US" altLang="ja-JP" u="sng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MySQL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7252177" y="3696431"/>
            <a:ext cx="1912703" cy="2233335"/>
            <a:chOff x="7423329" y="3287522"/>
            <a:chExt cx="1912703" cy="2233335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3106" y="3838995"/>
              <a:ext cx="1073150" cy="1073150"/>
            </a:xfrm>
            <a:prstGeom prst="rect">
              <a:avLst/>
            </a:prstGeom>
          </p:spPr>
        </p:pic>
        <p:sp>
          <p:nvSpPr>
            <p:cNvPr id="43" name="右矢印 42"/>
            <p:cNvSpPr/>
            <p:nvPr/>
          </p:nvSpPr>
          <p:spPr>
            <a:xfrm rot="13549379">
              <a:off x="7354493" y="3377318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7423329" y="4874526"/>
              <a:ext cx="19127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 smtClean="0"/>
                <a:t>外部ツールによる</a:t>
              </a:r>
              <a:endParaRPr lang="en-US" altLang="ja-JP" dirty="0" smtClean="0"/>
            </a:p>
            <a:p>
              <a:pPr algn="ctr"/>
              <a:r>
                <a:rPr lang="ja-JP" altLang="en-US" dirty="0" smtClean="0"/>
                <a:t>負荷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8452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計測</a:t>
            </a:r>
            <a:r>
              <a:rPr kumimoji="1" lang="ja-JP" altLang="en-US" dirty="0" smtClean="0"/>
              <a:t>メトリクス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CPU</a:t>
            </a:r>
          </a:p>
          <a:p>
            <a:pPr lvl="1"/>
            <a:r>
              <a:rPr lang="en-US" altLang="ja-JP" dirty="0" smtClean="0"/>
              <a:t>CPU</a:t>
            </a:r>
            <a:r>
              <a:rPr lang="ja-JP" altLang="en-US" dirty="0" smtClean="0"/>
              <a:t>利用率</a:t>
            </a:r>
            <a:r>
              <a:rPr kumimoji="1" lang="en-US" altLang="ja-JP" dirty="0" smtClean="0"/>
              <a:t>(%)</a:t>
            </a:r>
          </a:p>
          <a:p>
            <a:r>
              <a:rPr lang="en-US" altLang="ja-JP" dirty="0" smtClean="0"/>
              <a:t>Memory</a:t>
            </a:r>
          </a:p>
          <a:p>
            <a:pPr lvl="1"/>
            <a:r>
              <a:rPr lang="ja-JP" altLang="en-US" dirty="0" smtClean="0"/>
              <a:t>メモリ利用量</a:t>
            </a:r>
            <a:r>
              <a:rPr lang="en-US" altLang="ja-JP" dirty="0" smtClean="0"/>
              <a:t>(byte)</a:t>
            </a:r>
          </a:p>
          <a:p>
            <a:r>
              <a:rPr lang="en-US" altLang="ja-JP" dirty="0" smtClean="0"/>
              <a:t>Disk</a:t>
            </a:r>
          </a:p>
          <a:p>
            <a:pPr lvl="1"/>
            <a:r>
              <a:rPr lang="en-US" altLang="ja-JP" dirty="0" smtClean="0"/>
              <a:t>Disk I/O</a:t>
            </a:r>
            <a:r>
              <a:rPr lang="ja-JP" altLang="en-US" dirty="0" smtClean="0"/>
              <a:t>のオペレーション数</a:t>
            </a:r>
            <a:r>
              <a:rPr lang="en-US" altLang="ja-JP" dirty="0" smtClean="0"/>
              <a:t>(ops/sec)</a:t>
            </a:r>
            <a:endParaRPr kumimoji="1" lang="en-US" altLang="ja-JP" dirty="0" smtClean="0"/>
          </a:p>
          <a:p>
            <a:r>
              <a:rPr lang="en-US" altLang="ja-JP" dirty="0" smtClean="0"/>
              <a:t>Network</a:t>
            </a:r>
          </a:p>
          <a:p>
            <a:pPr lvl="1"/>
            <a:r>
              <a:rPr lang="ja-JP" altLang="en-US" dirty="0" smtClean="0"/>
              <a:t>ネットワーク送受信量</a:t>
            </a:r>
            <a:r>
              <a:rPr lang="en-US" altLang="ja-JP" dirty="0" smtClean="0"/>
              <a:t>(byte/sec)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7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メトリクス取得方法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218489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dirty="0" smtClean="0"/>
              <a:t>クライアントから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サーバ</a:t>
            </a:r>
            <a:r>
              <a:rPr lang="en-US" altLang="ja-JP" dirty="0" smtClean="0"/>
              <a:t>A</a:t>
            </a:r>
            <a:r>
              <a:rPr lang="ja-JP" altLang="en-US" dirty="0" err="1"/>
              <a:t>，</a:t>
            </a:r>
            <a:r>
              <a:rPr lang="en-US" altLang="ja-JP" dirty="0" smtClean="0"/>
              <a:t>B</a:t>
            </a:r>
            <a:r>
              <a:rPr lang="ja-JP" altLang="en-US" dirty="0" smtClean="0"/>
              <a:t>へアクセスを継続し，要件に従いサーバに負荷をかける</a:t>
            </a:r>
            <a:endParaRPr lang="en-US" altLang="ja-JP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dirty="0" smtClean="0"/>
              <a:t>学習用メトリクス収集期間を「区間」とする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27321"/>
              </p:ext>
            </p:extLst>
          </p:nvPr>
        </p:nvGraphicFramePr>
        <p:xfrm>
          <a:off x="888699" y="3684238"/>
          <a:ext cx="7158021" cy="2417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6991"/>
                <a:gridCol w="2896991"/>
                <a:gridCol w="1364039"/>
              </a:tblGrid>
              <a:tr h="3983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時間</a:t>
                      </a:r>
                      <a:endParaRPr kumimoji="1" lang="en-US" altLang="ja-JP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要件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区間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38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負荷注入なし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　</a:t>
                      </a:r>
                      <a:r>
                        <a:rPr kumimoji="1" lang="ja-JP" altLang="en-US" baseline="0" dirty="0" smtClean="0"/>
                        <a:t> </a:t>
                      </a:r>
                      <a:r>
                        <a:rPr kumimoji="1" lang="ja-JP" altLang="en-US" b="1" dirty="0" smtClean="0">
                          <a:solidFill>
                            <a:srgbClr val="C00000"/>
                          </a:solidFill>
                        </a:rPr>
                        <a:t>①</a:t>
                      </a:r>
                    </a:p>
                  </a:txBody>
                  <a:tcPr/>
                </a:tc>
              </a:tr>
              <a:tr h="4038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WebA</a:t>
                      </a:r>
                      <a:r>
                        <a:rPr kumimoji="1" lang="ja-JP" altLang="en-US" dirty="0" smtClean="0"/>
                        <a:t>のみに負荷注入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038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WebA,B</a:t>
                      </a:r>
                      <a:r>
                        <a:rPr kumimoji="1" lang="ja-JP" altLang="en-US" dirty="0" smtClean="0"/>
                        <a:t>両方に負荷注入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038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WebB</a:t>
                      </a:r>
                      <a:r>
                        <a:rPr kumimoji="1" lang="ja-JP" altLang="en-US" dirty="0" smtClean="0"/>
                        <a:t>のみに負荷注入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038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負荷注入なし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rgbClr val="C00000"/>
                          </a:solidFill>
                        </a:rPr>
                        <a:t>　　　　　②</a:t>
                      </a:r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直線矢印コネクタ 18"/>
          <p:cNvCxnSpPr/>
          <p:nvPr/>
        </p:nvCxnSpPr>
        <p:spPr>
          <a:xfrm flipH="1">
            <a:off x="7413194" y="4095527"/>
            <a:ext cx="13448" cy="1980000"/>
          </a:xfrm>
          <a:prstGeom prst="straightConnector1">
            <a:avLst/>
          </a:prstGeom>
          <a:ln w="3492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H="1">
            <a:off x="6811581" y="4085031"/>
            <a:ext cx="13448" cy="396000"/>
          </a:xfrm>
          <a:prstGeom prst="straightConnector1">
            <a:avLst/>
          </a:prstGeom>
          <a:ln w="3492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06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モデル生成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291513" cy="4525963"/>
          </a:xfrm>
        </p:spPr>
        <p:txBody>
          <a:bodyPr/>
          <a:lstStyle/>
          <a:p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区間において，ベイジアンネットワーク，クラスタリングのモデルを</a:t>
            </a:r>
            <a:r>
              <a:rPr lang="ja-JP" altLang="en-US" dirty="0"/>
              <a:t>生成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/>
            <a:r>
              <a:rPr lang="ja-JP" altLang="en-US" dirty="0"/>
              <a:t>植田</a:t>
            </a:r>
            <a:r>
              <a:rPr lang="ja-JP" altLang="en-US" dirty="0" smtClean="0"/>
              <a:t>のツールを利用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クラスタリングは正常時である区間①を，ベイジアンネットワークは負荷学習のため区間②を利用</a:t>
            </a:r>
            <a:endParaRPr lang="en-US" altLang="ja-JP" dirty="0" smtClean="0"/>
          </a:p>
          <a:p>
            <a:r>
              <a:rPr lang="ja-JP" altLang="en-US" dirty="0" smtClean="0"/>
              <a:t>実験データを元に</a:t>
            </a:r>
            <a:r>
              <a:rPr lang="en-US" altLang="ja-JP" dirty="0" smtClean="0"/>
              <a:t>30</a:t>
            </a:r>
            <a:r>
              <a:rPr lang="ja-JP" altLang="en-US" dirty="0" smtClean="0"/>
              <a:t>種類のモデルを生成し，その中から検知率の高い</a:t>
            </a:r>
            <a:r>
              <a:rPr lang="en-US" altLang="ja-JP" dirty="0" smtClean="0"/>
              <a:t>1</a:t>
            </a:r>
            <a:r>
              <a:rPr lang="ja-JP" altLang="en-US" dirty="0"/>
              <a:t>種類</a:t>
            </a:r>
            <a:r>
              <a:rPr lang="ja-JP" altLang="en-US" dirty="0" smtClean="0"/>
              <a:t>を，それぞれ選定した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1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障害とその検知の定義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Web</a:t>
            </a:r>
            <a:r>
              <a:rPr lang="ja-JP" altLang="en-US" dirty="0" smtClean="0"/>
              <a:t>システムの</a:t>
            </a:r>
            <a:r>
              <a:rPr kumimoji="1" lang="ja-JP" altLang="en-US" dirty="0" smtClean="0"/>
              <a:t>障害を，「</a:t>
            </a:r>
            <a:r>
              <a:rPr lang="ja-JP" altLang="en-US" dirty="0" smtClean="0"/>
              <a:t>応答時間が</a:t>
            </a:r>
            <a:r>
              <a:rPr lang="en-US" altLang="ja-JP" dirty="0" smtClean="0"/>
              <a:t>3</a:t>
            </a:r>
            <a:r>
              <a:rPr lang="ja-JP" altLang="en-US" dirty="0" smtClean="0"/>
              <a:t>秒を超える場合」として定義する</a:t>
            </a:r>
            <a:endParaRPr lang="en-US" altLang="ja-JP" dirty="0"/>
          </a:p>
          <a:p>
            <a:r>
              <a:rPr lang="ja-JP" altLang="en-US" dirty="0" smtClean="0"/>
              <a:t>以下の</a:t>
            </a: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条件を満たす時，検知を行う</a:t>
            </a:r>
            <a:endParaRPr lang="en-US" altLang="ja-JP" dirty="0" smtClean="0"/>
          </a:p>
          <a:p>
            <a:pPr marL="971550" lvl="1" indent="-514350">
              <a:buFont typeface="+mj-lt"/>
              <a:buAutoNum type="alphaUcParenR"/>
            </a:pPr>
            <a:r>
              <a:rPr lang="ja-JP" altLang="en-US" dirty="0" smtClean="0"/>
              <a:t>ベイジアンネットワークモデル</a:t>
            </a:r>
            <a:r>
              <a:rPr lang="ja-JP" altLang="en-US" dirty="0"/>
              <a:t>で算出した確率の値が</a:t>
            </a:r>
            <a:r>
              <a:rPr lang="en-US" altLang="ja-JP" dirty="0"/>
              <a:t>0.6</a:t>
            </a:r>
            <a:r>
              <a:rPr lang="ja-JP" altLang="en-US" dirty="0"/>
              <a:t>を</a:t>
            </a:r>
            <a:r>
              <a:rPr lang="ja-JP" altLang="en-US" dirty="0" smtClean="0"/>
              <a:t>超える</a:t>
            </a:r>
            <a:endParaRPr lang="en-US" altLang="ja-JP" dirty="0" smtClean="0"/>
          </a:p>
          <a:p>
            <a:pPr marL="971550" lvl="1" indent="-514350">
              <a:buFont typeface="+mj-lt"/>
              <a:buAutoNum type="alphaUcParenR"/>
            </a:pPr>
            <a:r>
              <a:rPr lang="ja-JP" altLang="en-US" dirty="0" smtClean="0"/>
              <a:t>クラスタリングモデルで算出した距離の値が</a:t>
            </a:r>
            <a:r>
              <a:rPr lang="en-US" altLang="ja-JP" dirty="0" smtClean="0"/>
              <a:t>100000</a:t>
            </a:r>
            <a:r>
              <a:rPr lang="ja-JP" altLang="en-US" dirty="0" smtClean="0"/>
              <a:t>以上である</a:t>
            </a:r>
            <a:endParaRPr lang="en-US" altLang="ja-JP" dirty="0" smtClean="0"/>
          </a:p>
          <a:p>
            <a:pPr marL="57150" indent="0">
              <a:buNone/>
            </a:pPr>
            <a:r>
              <a:rPr lang="ja-JP" altLang="en-US" dirty="0" smtClean="0"/>
              <a:t>この定義のもと，検知開始から</a:t>
            </a:r>
            <a:r>
              <a:rPr lang="en-US" altLang="ja-JP" dirty="0" smtClean="0"/>
              <a:t>1</a:t>
            </a:r>
            <a:r>
              <a:rPr lang="ja-JP" altLang="en-US" dirty="0"/>
              <a:t>分以内に障害が発生すれば検知成功とする</a:t>
            </a:r>
            <a:endParaRPr lang="en-US" altLang="ja-JP" dirty="0"/>
          </a:p>
          <a:p>
            <a:pPr marL="971550" lvl="1" indent="-514350">
              <a:buFont typeface="+mj-lt"/>
              <a:buAutoNum type="alphaUcParenR"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2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ベイジアンネットワークによる検知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469522"/>
              </p:ext>
            </p:extLst>
          </p:nvPr>
        </p:nvGraphicFramePr>
        <p:xfrm>
          <a:off x="457200" y="2182368"/>
          <a:ext cx="8229600" cy="3943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200898" y="573769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(</a:t>
            </a:r>
            <a:r>
              <a:rPr lang="ja-JP" altLang="en-US" b="1" dirty="0" smtClean="0"/>
              <a:t>分</a:t>
            </a:r>
            <a:r>
              <a:rPr lang="en-US" altLang="ja-JP" b="1" dirty="0" smtClean="0"/>
              <a:t>)</a:t>
            </a:r>
            <a:endParaRPr kumimoji="1" lang="ja-JP" altLang="en-US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26395" y="185848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(</a:t>
            </a:r>
            <a:r>
              <a:rPr kumimoji="1" lang="ja-JP" altLang="en-US" b="1" dirty="0" smtClean="0"/>
              <a:t>確率</a:t>
            </a:r>
            <a:r>
              <a:rPr kumimoji="1" lang="en-US" altLang="ja-JP" b="1" dirty="0" smtClean="0"/>
              <a:t>)</a:t>
            </a:r>
            <a:endParaRPr kumimoji="1" lang="ja-JP" altLang="en-US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74613" y="18584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(</a:t>
            </a:r>
            <a:r>
              <a:rPr kumimoji="1" lang="ja-JP" altLang="en-US" b="1" dirty="0" smtClean="0"/>
              <a:t>秒</a:t>
            </a:r>
            <a:r>
              <a:rPr kumimoji="1" lang="en-US" altLang="ja-JP" b="1" dirty="0" smtClean="0"/>
              <a:t>)</a:t>
            </a:r>
            <a:endParaRPr kumimoji="1" lang="ja-JP" altLang="en-US" b="1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kern="0" smtClean="0"/>
              <a:t>　区間②に対して異常発生確率を計算</a:t>
            </a:r>
            <a:endParaRPr lang="en-US" altLang="ja-JP" kern="0" dirty="0" smtClean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773824" y="3607848"/>
            <a:ext cx="7537427" cy="1251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11"/>
          <p:cNvGrpSpPr/>
          <p:nvPr/>
        </p:nvGrpSpPr>
        <p:grpSpPr>
          <a:xfrm>
            <a:off x="3031436" y="3527616"/>
            <a:ext cx="3668977" cy="159480"/>
            <a:chOff x="3184204" y="3699288"/>
            <a:chExt cx="3668977" cy="159480"/>
          </a:xfrm>
        </p:grpSpPr>
        <p:sp>
          <p:nvSpPr>
            <p:cNvPr id="13" name="円/楕円 12"/>
            <p:cNvSpPr/>
            <p:nvPr/>
          </p:nvSpPr>
          <p:spPr>
            <a:xfrm>
              <a:off x="3184204" y="3699288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4752784" y="3700272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5740232" y="3699288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6694685" y="3699288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2765787" y="3525489"/>
            <a:ext cx="4055314" cy="160623"/>
            <a:chOff x="2765787" y="3525489"/>
            <a:chExt cx="4055314" cy="160623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2765787" y="3527616"/>
              <a:ext cx="4055314" cy="158496"/>
              <a:chOff x="2765787" y="3527616"/>
              <a:chExt cx="4055314" cy="158496"/>
            </a:xfrm>
          </p:grpSpPr>
          <p:grpSp>
            <p:nvGrpSpPr>
              <p:cNvPr id="18" name="グループ化 17"/>
              <p:cNvGrpSpPr/>
              <p:nvPr/>
            </p:nvGrpSpPr>
            <p:grpSpPr>
              <a:xfrm>
                <a:off x="2765787" y="3527616"/>
                <a:ext cx="3697066" cy="158496"/>
                <a:chOff x="2918555" y="3699288"/>
                <a:chExt cx="3697066" cy="158496"/>
              </a:xfrm>
            </p:grpSpPr>
            <p:sp>
              <p:nvSpPr>
                <p:cNvPr id="19" name="円/楕円 18"/>
                <p:cNvSpPr/>
                <p:nvPr/>
              </p:nvSpPr>
              <p:spPr>
                <a:xfrm>
                  <a:off x="2918555" y="3699288"/>
                  <a:ext cx="158496" cy="158496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円/楕円 19"/>
                <p:cNvSpPr/>
                <p:nvPr/>
              </p:nvSpPr>
              <p:spPr>
                <a:xfrm>
                  <a:off x="3945186" y="3699288"/>
                  <a:ext cx="158496" cy="158496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円/楕円 20"/>
                <p:cNvSpPr/>
                <p:nvPr/>
              </p:nvSpPr>
              <p:spPr>
                <a:xfrm>
                  <a:off x="5203756" y="3699288"/>
                  <a:ext cx="158496" cy="158496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円/楕円 22"/>
                <p:cNvSpPr/>
                <p:nvPr/>
              </p:nvSpPr>
              <p:spPr>
                <a:xfrm>
                  <a:off x="5960719" y="3699288"/>
                  <a:ext cx="158496" cy="158496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円/楕円 23"/>
                <p:cNvSpPr/>
                <p:nvPr/>
              </p:nvSpPr>
              <p:spPr>
                <a:xfrm>
                  <a:off x="6457125" y="3699288"/>
                  <a:ext cx="158496" cy="158496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2" name="円/楕円 31"/>
              <p:cNvSpPr/>
              <p:nvPr/>
            </p:nvSpPr>
            <p:spPr>
              <a:xfrm>
                <a:off x="6662605" y="3527616"/>
                <a:ext cx="158496" cy="1584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" name="円/楕円 32"/>
            <p:cNvSpPr/>
            <p:nvPr/>
          </p:nvSpPr>
          <p:spPr>
            <a:xfrm>
              <a:off x="6434245" y="3525489"/>
              <a:ext cx="158496" cy="1584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図形グループ 26"/>
          <p:cNvGrpSpPr/>
          <p:nvPr/>
        </p:nvGrpSpPr>
        <p:grpSpPr>
          <a:xfrm>
            <a:off x="3799913" y="6273953"/>
            <a:ext cx="1510241" cy="369332"/>
            <a:chOff x="3799913" y="5989643"/>
            <a:chExt cx="1510241" cy="369332"/>
          </a:xfrm>
        </p:grpSpPr>
        <p:sp>
          <p:nvSpPr>
            <p:cNvPr id="25" name="円/楕円 24"/>
            <p:cNvSpPr/>
            <p:nvPr/>
          </p:nvSpPr>
          <p:spPr>
            <a:xfrm>
              <a:off x="3799913" y="6106200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971326" y="5989643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障害発生点</a:t>
              </a:r>
              <a:endParaRPr kumimoji="1" lang="ja-JP" altLang="en-US" dirty="0"/>
            </a:p>
          </p:txBody>
        </p:sp>
      </p:grpSp>
      <p:grpSp>
        <p:nvGrpSpPr>
          <p:cNvPr id="22" name="図形グループ 21"/>
          <p:cNvGrpSpPr/>
          <p:nvPr/>
        </p:nvGrpSpPr>
        <p:grpSpPr>
          <a:xfrm>
            <a:off x="3802647" y="5980939"/>
            <a:ext cx="1131895" cy="369332"/>
            <a:chOff x="3802647" y="6293680"/>
            <a:chExt cx="1131895" cy="369332"/>
          </a:xfrm>
        </p:grpSpPr>
        <p:sp>
          <p:nvSpPr>
            <p:cNvPr id="26" name="円/楕円 25"/>
            <p:cNvSpPr/>
            <p:nvPr/>
          </p:nvSpPr>
          <p:spPr>
            <a:xfrm>
              <a:off x="3802647" y="6409474"/>
              <a:ext cx="158496" cy="1584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4057379" y="6293680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検知点</a:t>
              </a:r>
              <a:endParaRPr kumimoji="1" lang="ja-JP" altLang="en-US" dirty="0"/>
            </a:p>
          </p:txBody>
        </p:sp>
      </p:grpSp>
      <p:grpSp>
        <p:nvGrpSpPr>
          <p:cNvPr id="29" name="グループ化 33"/>
          <p:cNvGrpSpPr/>
          <p:nvPr/>
        </p:nvGrpSpPr>
        <p:grpSpPr>
          <a:xfrm>
            <a:off x="2766537" y="3516775"/>
            <a:ext cx="3826954" cy="160623"/>
            <a:chOff x="2765787" y="3525489"/>
            <a:chExt cx="3826954" cy="160623"/>
          </a:xfrm>
        </p:grpSpPr>
        <p:grpSp>
          <p:nvGrpSpPr>
            <p:cNvPr id="35" name="グループ化 17"/>
            <p:cNvGrpSpPr/>
            <p:nvPr/>
          </p:nvGrpSpPr>
          <p:grpSpPr>
            <a:xfrm>
              <a:off x="2765787" y="3527616"/>
              <a:ext cx="2443697" cy="158496"/>
              <a:chOff x="2918555" y="3699288"/>
              <a:chExt cx="2443697" cy="158496"/>
            </a:xfrm>
          </p:grpSpPr>
          <p:sp>
            <p:nvSpPr>
              <p:cNvPr id="37" name="円/楕円 36"/>
              <p:cNvSpPr/>
              <p:nvPr/>
            </p:nvSpPr>
            <p:spPr>
              <a:xfrm>
                <a:off x="2918555" y="3699288"/>
                <a:ext cx="158496" cy="158496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円/楕円 38"/>
              <p:cNvSpPr/>
              <p:nvPr/>
            </p:nvSpPr>
            <p:spPr>
              <a:xfrm>
                <a:off x="5203756" y="3699288"/>
                <a:ext cx="158496" cy="158496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" name="円/楕円 30"/>
            <p:cNvSpPr/>
            <p:nvPr/>
          </p:nvSpPr>
          <p:spPr>
            <a:xfrm>
              <a:off x="6434245" y="3525489"/>
              <a:ext cx="158496" cy="158496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図形グループ 45"/>
          <p:cNvGrpSpPr/>
          <p:nvPr/>
        </p:nvGrpSpPr>
        <p:grpSpPr>
          <a:xfrm>
            <a:off x="5556844" y="5991180"/>
            <a:ext cx="1593560" cy="369332"/>
            <a:chOff x="3802647" y="6293680"/>
            <a:chExt cx="1593560" cy="369332"/>
          </a:xfrm>
        </p:grpSpPr>
        <p:sp>
          <p:nvSpPr>
            <p:cNvPr id="47" name="円/楕円 46"/>
            <p:cNvSpPr/>
            <p:nvPr/>
          </p:nvSpPr>
          <p:spPr>
            <a:xfrm>
              <a:off x="3802647" y="6409474"/>
              <a:ext cx="158496" cy="158496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4057379" y="6293680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検知成功点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5225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コンテンツ プレースホルダー 2"/>
          <p:cNvSpPr txBox="1">
            <a:spLocks/>
          </p:cNvSpPr>
          <p:nvPr/>
        </p:nvSpPr>
        <p:spPr bwMode="auto">
          <a:xfrm>
            <a:off x="0" y="1599150"/>
            <a:ext cx="916960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kern="0" dirty="0" smtClean="0"/>
              <a:t>区間②に対して距離計算</a:t>
            </a:r>
            <a:endParaRPr lang="en-US" altLang="ja-JP" kern="0" dirty="0" smtClean="0"/>
          </a:p>
          <a:p>
            <a:r>
              <a:rPr lang="ja-JP" altLang="en-US" kern="0" dirty="0" smtClean="0"/>
              <a:t>異常発生時刻の距離は高い値を示している</a:t>
            </a:r>
            <a:endParaRPr lang="ja-JP" altLang="en-US" kern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クラスタリングによる検知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954166"/>
              </p:ext>
            </p:extLst>
          </p:nvPr>
        </p:nvGraphicFramePr>
        <p:xfrm>
          <a:off x="457200" y="2694432"/>
          <a:ext cx="8229600" cy="343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200898" y="573769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(</a:t>
            </a:r>
            <a:r>
              <a:rPr lang="ja-JP" altLang="en-US" b="1" dirty="0" smtClean="0"/>
              <a:t>分</a:t>
            </a:r>
            <a:r>
              <a:rPr lang="en-US" altLang="ja-JP" b="1" dirty="0" smtClean="0"/>
              <a:t>)</a:t>
            </a:r>
            <a:endParaRPr kumimoji="1" lang="ja-JP" altLang="en-US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85344" y="2794913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smtClean="0"/>
              <a:t>(</a:t>
            </a:r>
            <a:r>
              <a:rPr lang="ja-JP" altLang="en-US" b="1" smtClean="0"/>
              <a:t>距離</a:t>
            </a:r>
            <a:r>
              <a:rPr kumimoji="1" lang="en-US" altLang="ja-JP" b="1" smtClean="0"/>
              <a:t>)</a:t>
            </a:r>
            <a:endParaRPr kumimoji="1" lang="ja-JP" altLang="en-US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74613" y="279491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(</a:t>
            </a:r>
            <a:r>
              <a:rPr kumimoji="1" lang="ja-JP" altLang="en-US" b="1" dirty="0" smtClean="0"/>
              <a:t>秒</a:t>
            </a:r>
            <a:r>
              <a:rPr kumimoji="1" lang="en-US" altLang="ja-JP" b="1" dirty="0" smtClean="0"/>
              <a:t>)</a:t>
            </a:r>
            <a:endParaRPr kumimoji="1" lang="ja-JP" altLang="en-US" b="1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1024128" y="3913632"/>
            <a:ext cx="7317197" cy="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9"/>
          <p:cNvGrpSpPr/>
          <p:nvPr/>
        </p:nvGrpSpPr>
        <p:grpSpPr>
          <a:xfrm>
            <a:off x="3230880" y="3834384"/>
            <a:ext cx="3507199" cy="158496"/>
            <a:chOff x="3279648" y="3700272"/>
            <a:chExt cx="3507199" cy="158496"/>
          </a:xfrm>
        </p:grpSpPr>
        <p:sp>
          <p:nvSpPr>
            <p:cNvPr id="11" name="円/楕円 10"/>
            <p:cNvSpPr/>
            <p:nvPr/>
          </p:nvSpPr>
          <p:spPr>
            <a:xfrm>
              <a:off x="3279648" y="3700272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4768589" y="3700272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5725902" y="3700272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6628351" y="3700272"/>
              <a:ext cx="158496" cy="158496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円/楕円 15"/>
          <p:cNvSpPr/>
          <p:nvPr/>
        </p:nvSpPr>
        <p:spPr>
          <a:xfrm>
            <a:off x="3799913" y="6172539"/>
            <a:ext cx="158496" cy="158496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71326" y="605598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障害発生点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472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406384" cy="4612339"/>
          </a:xfrm>
        </p:spPr>
        <p:txBody>
          <a:bodyPr/>
          <a:lstStyle/>
          <a:p>
            <a:r>
              <a:rPr lang="ja-JP" altLang="en-US" dirty="0" smtClean="0"/>
              <a:t>モデル作成に利用したものとは別のデータを用意し，以下の項目について調査する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実験期</a:t>
            </a:r>
            <a:r>
              <a:rPr lang="ja-JP" altLang="en-US" dirty="0"/>
              <a:t>間中</a:t>
            </a:r>
            <a:r>
              <a:rPr lang="ja-JP" altLang="en-US" dirty="0" smtClean="0"/>
              <a:t>に障害</a:t>
            </a:r>
            <a:r>
              <a:rPr lang="ja-JP" altLang="en-US" dirty="0"/>
              <a:t>が</a:t>
            </a:r>
            <a:r>
              <a:rPr lang="ja-JP" altLang="en-US" dirty="0" smtClean="0"/>
              <a:t>起こった回数</a:t>
            </a:r>
            <a:endParaRPr lang="en-US" altLang="ja-JP" dirty="0"/>
          </a:p>
          <a:p>
            <a:pPr lvl="1"/>
            <a:r>
              <a:rPr lang="ja-JP" altLang="en-US" dirty="0" smtClean="0"/>
              <a:t>検知回数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検知成功回数，失敗回数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対処時間</a:t>
            </a:r>
            <a:endParaRPr lang="en-US" altLang="ja-JP" dirty="0"/>
          </a:p>
          <a:p>
            <a:pPr lvl="2"/>
            <a:r>
              <a:rPr lang="ja-JP" altLang="en-US" dirty="0" smtClean="0"/>
              <a:t>検知成功時，障害が起こった</a:t>
            </a:r>
            <a:r>
              <a:rPr lang="ja-JP" altLang="en-US" dirty="0"/>
              <a:t>時刻</a:t>
            </a:r>
            <a:r>
              <a:rPr lang="ja-JP" altLang="en-US" dirty="0" smtClean="0"/>
              <a:t>と検知開始</a:t>
            </a:r>
            <a:r>
              <a:rPr lang="ja-JP" altLang="en-US" dirty="0"/>
              <a:t>時刻</a:t>
            </a:r>
            <a:r>
              <a:rPr lang="ja-JP" altLang="en-US" dirty="0" smtClean="0"/>
              <a:t>との差を対処時間とする</a:t>
            </a:r>
            <a:endParaRPr lang="en-US" altLang="ja-JP" dirty="0"/>
          </a:p>
          <a:p>
            <a:r>
              <a:rPr lang="ja-JP" altLang="en-US" dirty="0" smtClean="0"/>
              <a:t>これらのデータを基に，適合率，再現率を算出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17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78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15</a:t>
            </a:r>
            <a:r>
              <a:rPr lang="ja-JP" altLang="en-US" dirty="0" smtClean="0"/>
              <a:t>回の実験を行った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4512813"/>
              </p:ext>
            </p:extLst>
          </p:nvPr>
        </p:nvGraphicFramePr>
        <p:xfrm>
          <a:off x="932688" y="2393493"/>
          <a:ext cx="7162800" cy="1005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1594"/>
                <a:gridCol w="1170433"/>
                <a:gridCol w="1597152"/>
                <a:gridCol w="1618661"/>
                <a:gridCol w="1584960"/>
              </a:tblGrid>
              <a:tr h="3912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平均障害回数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平均検知回数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平均検知成功回数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平均検知失敗回数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平均対処時間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596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3.47</a:t>
                      </a:r>
                      <a:r>
                        <a:rPr kumimoji="1" lang="ja-JP" altLang="en-US" dirty="0" smtClean="0"/>
                        <a:t>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4.40</a:t>
                      </a:r>
                      <a:r>
                        <a:rPr kumimoji="1" lang="ja-JP" altLang="en-US" dirty="0" smtClean="0"/>
                        <a:t>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1.87</a:t>
                      </a:r>
                      <a:r>
                        <a:rPr kumimoji="1" lang="ja-JP" altLang="en-US" dirty="0" smtClean="0"/>
                        <a:t>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2.53</a:t>
                      </a:r>
                      <a:r>
                        <a:rPr kumimoji="1" lang="ja-JP" altLang="en-US" dirty="0" smtClean="0"/>
                        <a:t>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20.6</a:t>
                      </a:r>
                      <a:r>
                        <a:rPr kumimoji="1" lang="ja-JP" altLang="en-US" dirty="0" smtClean="0"/>
                        <a:t>秒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109126"/>
              </p:ext>
            </p:extLst>
          </p:nvPr>
        </p:nvGraphicFramePr>
        <p:xfrm>
          <a:off x="1501775" y="4154444"/>
          <a:ext cx="6096000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適合率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再現率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42.5%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53.9%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角丸四角形吹き出し 7"/>
          <p:cNvSpPr/>
          <p:nvPr/>
        </p:nvSpPr>
        <p:spPr>
          <a:xfrm>
            <a:off x="3527829" y="3975493"/>
            <a:ext cx="5416362" cy="1045977"/>
          </a:xfrm>
          <a:prstGeom prst="wedgeRoundRectCallout">
            <a:avLst>
              <a:gd name="adj1" fmla="val -37622"/>
              <a:gd name="adj2" fmla="val -93594"/>
              <a:gd name="adj3" fmla="val 16667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u="sng" dirty="0">
                <a:solidFill>
                  <a:schemeClr val="tx1"/>
                </a:solidFill>
              </a:rPr>
              <a:t>検知成功率が低い</a:t>
            </a:r>
            <a:r>
              <a:rPr lang="ja-JP" altLang="en-US" b="1" u="sng" dirty="0" smtClean="0">
                <a:solidFill>
                  <a:schemeClr val="tx1"/>
                </a:solidFill>
              </a:rPr>
              <a:t>原因</a:t>
            </a:r>
            <a:endParaRPr lang="en-US" altLang="ja-JP" b="1" u="sng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・障害</a:t>
            </a:r>
            <a:r>
              <a:rPr lang="ja-JP" altLang="en-US" dirty="0">
                <a:solidFill>
                  <a:schemeClr val="tx1"/>
                </a:solidFill>
              </a:rPr>
              <a:t>が連続して起こり，確率が高い値を</a:t>
            </a:r>
            <a:r>
              <a:rPr lang="ja-JP" altLang="en-US" dirty="0" smtClean="0">
                <a:solidFill>
                  <a:schemeClr val="tx1"/>
                </a:solidFill>
              </a:rPr>
              <a:t>出し続ける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・検知</a:t>
            </a:r>
            <a:r>
              <a:rPr lang="ja-JP" altLang="en-US" dirty="0">
                <a:solidFill>
                  <a:schemeClr val="tx1"/>
                </a:solidFill>
              </a:rPr>
              <a:t>して</a:t>
            </a:r>
            <a:r>
              <a:rPr lang="ja-JP" altLang="en-US" dirty="0" smtClean="0">
                <a:solidFill>
                  <a:schemeClr val="tx1"/>
                </a:solidFill>
              </a:rPr>
              <a:t>も応答</a:t>
            </a:r>
            <a:r>
              <a:rPr lang="ja-JP" altLang="en-US" dirty="0">
                <a:solidFill>
                  <a:schemeClr val="tx1"/>
                </a:solidFill>
              </a:rPr>
              <a:t>時間が閾値に到達</a:t>
            </a:r>
            <a:r>
              <a:rPr lang="ja-JP" altLang="en-US" dirty="0" smtClean="0">
                <a:solidFill>
                  <a:schemeClr val="tx1"/>
                </a:solidFill>
              </a:rPr>
              <a:t>しない</a:t>
            </a:r>
          </a:p>
        </p:txBody>
      </p:sp>
      <p:sp>
        <p:nvSpPr>
          <p:cNvPr id="9" name="角丸四角形吹き出し 8"/>
          <p:cNvSpPr/>
          <p:nvPr/>
        </p:nvSpPr>
        <p:spPr>
          <a:xfrm>
            <a:off x="214655" y="5189004"/>
            <a:ext cx="5376025" cy="1045977"/>
          </a:xfrm>
          <a:prstGeom prst="wedgeRoundRectCallout">
            <a:avLst>
              <a:gd name="adj1" fmla="val 32589"/>
              <a:gd name="adj2" fmla="val -78294"/>
              <a:gd name="adj3" fmla="val 16667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u="sng" dirty="0" smtClean="0">
                <a:solidFill>
                  <a:schemeClr val="tx1"/>
                </a:solidFill>
              </a:rPr>
              <a:t>適合率＜再現率に対して</a:t>
            </a:r>
            <a:endParaRPr lang="en-US" altLang="ja-JP" b="1" u="sng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漏れ</a:t>
            </a:r>
            <a:r>
              <a:rPr lang="ja-JP" altLang="en-US" dirty="0">
                <a:solidFill>
                  <a:schemeClr val="tx1"/>
                </a:solidFill>
              </a:rPr>
              <a:t>を許して障害を確実に検知する</a:t>
            </a:r>
            <a:r>
              <a:rPr lang="en-US" altLang="ja-JP" dirty="0">
                <a:solidFill>
                  <a:schemeClr val="tx1"/>
                </a:solidFill>
              </a:rPr>
              <a:t>(</a:t>
            </a:r>
            <a:r>
              <a:rPr lang="ja-JP" altLang="en-US" dirty="0">
                <a:solidFill>
                  <a:schemeClr val="tx1"/>
                </a:solidFill>
              </a:rPr>
              <a:t>適合率が高い</a:t>
            </a:r>
            <a:r>
              <a:rPr lang="en-US" altLang="ja-JP" dirty="0">
                <a:solidFill>
                  <a:schemeClr val="tx1"/>
                </a:solidFill>
              </a:rPr>
              <a:t>)</a:t>
            </a:r>
            <a:r>
              <a:rPr lang="ja-JP" altLang="en-US" dirty="0" smtClean="0">
                <a:solidFill>
                  <a:schemeClr val="tx1"/>
                </a:solidFill>
              </a:rPr>
              <a:t>より，なるべく多く</a:t>
            </a:r>
            <a:r>
              <a:rPr lang="ja-JP" altLang="en-US" dirty="0">
                <a:solidFill>
                  <a:schemeClr val="tx1"/>
                </a:solidFill>
              </a:rPr>
              <a:t>の障害を検知する</a:t>
            </a:r>
            <a:r>
              <a:rPr lang="en-US" altLang="ja-JP" dirty="0">
                <a:solidFill>
                  <a:schemeClr val="tx1"/>
                </a:solidFill>
              </a:rPr>
              <a:t>(</a:t>
            </a:r>
            <a:r>
              <a:rPr lang="ja-JP" altLang="en-US" dirty="0">
                <a:solidFill>
                  <a:schemeClr val="tx1"/>
                </a:solidFill>
              </a:rPr>
              <a:t>再現率が高い</a:t>
            </a:r>
            <a:r>
              <a:rPr lang="en-US" altLang="ja-JP" dirty="0">
                <a:solidFill>
                  <a:schemeClr val="tx1"/>
                </a:solidFill>
              </a:rPr>
              <a:t>)</a:t>
            </a:r>
            <a:r>
              <a:rPr lang="ja-JP" altLang="en-US" dirty="0">
                <a:solidFill>
                  <a:schemeClr val="tx1"/>
                </a:solidFill>
              </a:rPr>
              <a:t>ほうが</a:t>
            </a:r>
            <a:r>
              <a:rPr lang="ja-JP" altLang="en-US" dirty="0" smtClean="0">
                <a:solidFill>
                  <a:schemeClr val="tx1"/>
                </a:solidFill>
              </a:rPr>
              <a:t>良い</a:t>
            </a:r>
            <a:endParaRPr lang="en-US" altLang="ja-JP" dirty="0">
              <a:solidFill>
                <a:schemeClr val="tx1"/>
              </a:solidFill>
            </a:endParaRPr>
          </a:p>
        </p:txBody>
      </p:sp>
      <p:grpSp>
        <p:nvGrpSpPr>
          <p:cNvPr id="12" name="図形グループ 11"/>
          <p:cNvGrpSpPr/>
          <p:nvPr/>
        </p:nvGrpSpPr>
        <p:grpSpPr>
          <a:xfrm>
            <a:off x="5702743" y="5242339"/>
            <a:ext cx="3299622" cy="1058429"/>
            <a:chOff x="5702743" y="5242339"/>
            <a:chExt cx="3299622" cy="1058429"/>
          </a:xfrm>
        </p:grpSpPr>
        <p:sp>
          <p:nvSpPr>
            <p:cNvPr id="10" name="右矢印 9"/>
            <p:cNvSpPr/>
            <p:nvPr/>
          </p:nvSpPr>
          <p:spPr>
            <a:xfrm>
              <a:off x="5702743" y="5578546"/>
              <a:ext cx="821793" cy="435823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円形吹き出し 10"/>
            <p:cNvSpPr/>
            <p:nvPr/>
          </p:nvSpPr>
          <p:spPr>
            <a:xfrm>
              <a:off x="6649050" y="5242339"/>
              <a:ext cx="2353315" cy="1058429"/>
            </a:xfrm>
            <a:prstGeom prst="wedgeEllipseCallout">
              <a:avLst>
                <a:gd name="adj1" fmla="val -13426"/>
                <a:gd name="adj2" fmla="val 35441"/>
              </a:avLst>
            </a:prstGeom>
            <a:solidFill>
              <a:srgbClr val="F0AEA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</a:rPr>
                <a:t>検知の方向性として</a:t>
              </a:r>
              <a:r>
                <a:rPr kumimoji="1" lang="ja-JP" altLang="en-US" b="1" u="sng" dirty="0" smtClean="0">
                  <a:solidFill>
                    <a:schemeClr val="tx1"/>
                  </a:solidFill>
                </a:rPr>
                <a:t>正しい</a:t>
              </a:r>
              <a:endParaRPr kumimoji="1" lang="ja-JP" altLang="en-US" b="1" u="sng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角丸四角形吹き出し 13"/>
          <p:cNvSpPr/>
          <p:nvPr/>
        </p:nvSpPr>
        <p:spPr>
          <a:xfrm>
            <a:off x="811990" y="2238285"/>
            <a:ext cx="4164053" cy="1280507"/>
          </a:xfrm>
          <a:prstGeom prst="wedgeRoundRectCallout">
            <a:avLst>
              <a:gd name="adj1" fmla="val -20833"/>
              <a:gd name="adj2" fmla="val 47053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63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291513" cy="4525963"/>
          </a:xfrm>
        </p:spPr>
        <p:txBody>
          <a:bodyPr/>
          <a:lstStyle/>
          <a:p>
            <a:r>
              <a:rPr lang="ja-JP" altLang="en-US" dirty="0" smtClean="0"/>
              <a:t>パラメータを変更して実験する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メトリクス</a:t>
            </a:r>
            <a:r>
              <a:rPr lang="ja-JP" altLang="en-US" dirty="0" smtClean="0"/>
              <a:t>の最適化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/>
              <a:t>対処</a:t>
            </a:r>
            <a:r>
              <a:rPr kumimoji="1" lang="ja-JP" altLang="en-US" dirty="0" smtClean="0"/>
              <a:t>時間を伸ばす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対処のための行動を取れる</a:t>
            </a:r>
            <a:r>
              <a:rPr lang="ja-JP" altLang="en-US" dirty="0"/>
              <a:t>最短</a:t>
            </a:r>
            <a:r>
              <a:rPr lang="ja-JP" altLang="en-US" dirty="0" smtClean="0"/>
              <a:t>時間：</a:t>
            </a:r>
            <a:r>
              <a:rPr lang="en-US" altLang="ja-JP" dirty="0" smtClean="0"/>
              <a:t>5</a:t>
            </a:r>
            <a:r>
              <a:rPr lang="ja-JP" altLang="en-US" dirty="0" smtClean="0"/>
              <a:t>分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/>
              <a:t>実際</a:t>
            </a:r>
            <a:r>
              <a:rPr lang="ja-JP" altLang="en-US" dirty="0" smtClean="0"/>
              <a:t>に障害検知を行うツールを作成する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84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　社会基盤としての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</a:t>
            </a:r>
            <a:endParaRPr kumimoji="1" lang="en-US" altLang="ja-JP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dirty="0" smtClean="0"/>
              <a:t>資源やサービスを一括管理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安定</a:t>
            </a:r>
            <a:r>
              <a:rPr lang="ja-JP" altLang="en-US" dirty="0" smtClean="0"/>
              <a:t>した長期稼働が求められる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dirty="0" smtClean="0"/>
          </a:p>
          <a:p>
            <a:pPr marL="457200" lvl="1" indent="0" algn="ctr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  信頼度の高い障害検知が必要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3322591" y="4012812"/>
            <a:ext cx="2487706" cy="71269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6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障害</a:t>
            </a:r>
            <a:r>
              <a:rPr lang="ja-JP" altLang="en-US" dirty="0" smtClean="0"/>
              <a:t>検知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障害</a:t>
            </a:r>
            <a:r>
              <a:rPr lang="ja-JP" altLang="en-US" dirty="0"/>
              <a:t>検知</a:t>
            </a:r>
            <a:r>
              <a:rPr kumimoji="1" lang="ja-JP" altLang="en-US" dirty="0" smtClean="0"/>
              <a:t>とは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システムの異常を認識し，検知すること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システムの障害</a:t>
            </a:r>
            <a:r>
              <a:rPr lang="ja-JP" altLang="en-US" dirty="0" smtClean="0"/>
              <a:t>検知</a:t>
            </a:r>
            <a:r>
              <a:rPr lang="ja-JP" altLang="en-US" dirty="0"/>
              <a:t>の</a:t>
            </a:r>
            <a:r>
              <a:rPr kumimoji="1" lang="ja-JP" altLang="en-US" dirty="0" smtClean="0"/>
              <a:t>現状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ハードウェア</a:t>
            </a:r>
            <a:endParaRPr lang="en-US" altLang="ja-JP" dirty="0"/>
          </a:p>
          <a:p>
            <a:pPr lvl="2"/>
            <a:r>
              <a:rPr kumimoji="1" lang="ja-JP" altLang="en-US" dirty="0" smtClean="0"/>
              <a:t>物理状態の常時監視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障害を</a:t>
            </a:r>
            <a:r>
              <a:rPr lang="ja-JP" altLang="en-US" dirty="0" smtClean="0"/>
              <a:t>検知</a:t>
            </a:r>
            <a:r>
              <a:rPr kumimoji="1" lang="ja-JP" altLang="en-US" dirty="0" smtClean="0"/>
              <a:t>したら系を切り替える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ソフトウェア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CPU</a:t>
            </a:r>
            <a:r>
              <a:rPr lang="ja-JP" altLang="en-US" dirty="0" smtClean="0"/>
              <a:t>利用率，メモリ使用量など，個々</a:t>
            </a:r>
            <a:r>
              <a:rPr lang="ja-JP" altLang="en-US" dirty="0"/>
              <a:t>の</a:t>
            </a:r>
            <a:r>
              <a:rPr lang="ja-JP" altLang="en-US" dirty="0" smtClean="0"/>
              <a:t>メトリクスから管理者が判断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69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管理者の扱う</a:t>
            </a:r>
            <a:r>
              <a:rPr lang="ja-JP" altLang="en-US" dirty="0"/>
              <a:t>メトリクス</a:t>
            </a:r>
            <a:r>
              <a:rPr kumimoji="1" lang="ja-JP" altLang="en-US" dirty="0" smtClean="0"/>
              <a:t>量，種類の増加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それらの複雑な連携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→人間の勘や経験のみに依存してしまう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複雑性の高いメトリクス群を，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解析技術を用いて処理し，検知を自動化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3322591" y="3863183"/>
            <a:ext cx="2487706" cy="71269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98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メトリクス解析</a:t>
            </a:r>
            <a:r>
              <a:rPr lang="ja-JP" altLang="en-US" dirty="0" smtClean="0"/>
              <a:t>技術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19518"/>
            <a:ext cx="8218489" cy="5078134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ベイジアンネットワーク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過去に起こった事象の因果関係をモデル化し，現在の状態から注目</a:t>
            </a:r>
            <a:r>
              <a:rPr lang="ja-JP" altLang="en-US" dirty="0"/>
              <a:t>する事象の発生確率を</a:t>
            </a:r>
            <a:r>
              <a:rPr lang="ja-JP" altLang="en-US" dirty="0" smtClean="0"/>
              <a:t>算出する</a:t>
            </a:r>
            <a:endParaRPr lang="en-US" altLang="ja-JP" dirty="0" smtClean="0"/>
          </a:p>
          <a:p>
            <a:pPr marL="914400" lvl="2" indent="0">
              <a:buNone/>
            </a:pPr>
            <a:r>
              <a:rPr lang="ja-JP" altLang="en-US" dirty="0" smtClean="0"/>
              <a:t>→因果</a:t>
            </a:r>
            <a:r>
              <a:rPr lang="ja-JP" altLang="en-US" dirty="0"/>
              <a:t>関係を元に</a:t>
            </a:r>
            <a:r>
              <a:rPr lang="ja-JP" altLang="en-US" dirty="0" smtClean="0"/>
              <a:t>して，障害の確率</a:t>
            </a:r>
            <a:r>
              <a:rPr lang="ja-JP" altLang="en-US" dirty="0"/>
              <a:t>検知</a:t>
            </a:r>
            <a:r>
              <a:rPr lang="ja-JP" altLang="en-US" dirty="0" smtClean="0"/>
              <a:t>が可能</a:t>
            </a:r>
            <a:endParaRPr lang="en-US" altLang="ja-JP" dirty="0" smtClean="0"/>
          </a:p>
          <a:p>
            <a:pPr marL="914400" lvl="2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5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967111" y="3941634"/>
            <a:ext cx="5087715" cy="2627587"/>
            <a:chOff x="1106709" y="1600200"/>
            <a:chExt cx="6856712" cy="3571659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1106709" y="1600200"/>
              <a:ext cx="6856712" cy="3571659"/>
              <a:chOff x="1106709" y="1600200"/>
              <a:chExt cx="6856712" cy="3571659"/>
            </a:xfrm>
          </p:grpSpPr>
          <p:sp>
            <p:nvSpPr>
              <p:cNvPr id="10" name="円/楕円 9"/>
              <p:cNvSpPr/>
              <p:nvPr/>
            </p:nvSpPr>
            <p:spPr bwMode="auto">
              <a:xfrm>
                <a:off x="6463805" y="4391571"/>
                <a:ext cx="1499616" cy="78028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1600" dirty="0" smtClean="0"/>
                  <a:t>事象</a:t>
                </a:r>
                <a:r>
                  <a:rPr lang="en-US" altLang="ja-JP" sz="1600" dirty="0"/>
                  <a:t>F</a:t>
                </a:r>
                <a:endParaRPr kumimoji="1" lang="ja-JP" altLang="en-US" sz="1600" dirty="0"/>
              </a:p>
            </p:txBody>
          </p:sp>
          <p:sp>
            <p:nvSpPr>
              <p:cNvPr id="11" name="円/楕円 10"/>
              <p:cNvSpPr/>
              <p:nvPr/>
            </p:nvSpPr>
            <p:spPr bwMode="auto">
              <a:xfrm>
                <a:off x="1106709" y="4391571"/>
                <a:ext cx="1499616" cy="78028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1600" dirty="0" smtClean="0"/>
                  <a:t>事象</a:t>
                </a:r>
                <a:r>
                  <a:rPr lang="en-US" altLang="ja-JP" sz="1600" dirty="0"/>
                  <a:t>D</a:t>
                </a:r>
                <a:endParaRPr kumimoji="1" lang="ja-JP" altLang="en-US" sz="1600" dirty="0"/>
              </a:p>
            </p:txBody>
          </p:sp>
          <p:sp>
            <p:nvSpPr>
              <p:cNvPr id="12" name="円/楕円 11"/>
              <p:cNvSpPr/>
              <p:nvPr/>
            </p:nvSpPr>
            <p:spPr bwMode="auto">
              <a:xfrm>
                <a:off x="1413085" y="2904603"/>
                <a:ext cx="1499616" cy="78028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1600" dirty="0" smtClean="0"/>
                  <a:t>事象</a:t>
                </a:r>
                <a:r>
                  <a:rPr kumimoji="1" lang="en-US" altLang="ja-JP" sz="1600" dirty="0" smtClean="0"/>
                  <a:t>B</a:t>
                </a:r>
                <a:endParaRPr kumimoji="1" lang="ja-JP" altLang="en-US" sz="1600" dirty="0"/>
              </a:p>
            </p:txBody>
          </p:sp>
          <p:sp>
            <p:nvSpPr>
              <p:cNvPr id="13" name="円/楕円 12"/>
              <p:cNvSpPr/>
              <p:nvPr/>
            </p:nvSpPr>
            <p:spPr bwMode="auto">
              <a:xfrm>
                <a:off x="3720162" y="3428719"/>
                <a:ext cx="1499617" cy="78028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ja-JP" altLang="en-US" sz="1600" dirty="0" smtClean="0"/>
                  <a:t>事象</a:t>
                </a:r>
                <a:r>
                  <a:rPr lang="en-US" altLang="ja-JP" sz="1600" dirty="0" smtClean="0"/>
                  <a:t>E</a:t>
                </a:r>
                <a:endParaRPr kumimoji="1" lang="ja-JP" altLang="en-US" sz="1600" dirty="0"/>
              </a:p>
            </p:txBody>
          </p:sp>
          <p:sp>
            <p:nvSpPr>
              <p:cNvPr id="14" name="円/楕円 13"/>
              <p:cNvSpPr/>
              <p:nvPr/>
            </p:nvSpPr>
            <p:spPr bwMode="auto">
              <a:xfrm>
                <a:off x="3720162" y="1600200"/>
                <a:ext cx="1499616" cy="780288"/>
              </a:xfrm>
              <a:prstGeom prst="ellipse">
                <a:avLst/>
              </a:prstGeom>
              <a:solidFill>
                <a:srgbClr val="F5F0A9"/>
              </a:solidFill>
              <a:ln w="50800" cap="flat" cmpd="dbl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1600" dirty="0" smtClean="0"/>
                  <a:t>事象</a:t>
                </a:r>
                <a:r>
                  <a:rPr kumimoji="1" lang="en-US" altLang="ja-JP" sz="1600" dirty="0" smtClean="0"/>
                  <a:t>A</a:t>
                </a:r>
              </a:p>
            </p:txBody>
          </p:sp>
          <p:sp>
            <p:nvSpPr>
              <p:cNvPr id="17" name="円/楕円 16"/>
              <p:cNvSpPr/>
              <p:nvPr/>
            </p:nvSpPr>
            <p:spPr bwMode="auto">
              <a:xfrm>
                <a:off x="6027239" y="2904603"/>
                <a:ext cx="1499616" cy="78028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1600" dirty="0" smtClean="0"/>
                  <a:t>事象</a:t>
                </a:r>
                <a:r>
                  <a:rPr kumimoji="1" lang="en-US" altLang="ja-JP" sz="1600" dirty="0" smtClean="0"/>
                  <a:t>C</a:t>
                </a:r>
                <a:endParaRPr kumimoji="1" lang="ja-JP" altLang="en-US" sz="1600" dirty="0"/>
              </a:p>
            </p:txBody>
          </p:sp>
          <p:cxnSp>
            <p:nvCxnSpPr>
              <p:cNvPr id="18" name="直線矢印コネクタ 17"/>
              <p:cNvCxnSpPr>
                <a:stCxn id="11" idx="7"/>
                <a:endCxn id="13" idx="3"/>
              </p:cNvCxnSpPr>
              <p:nvPr/>
            </p:nvCxnSpPr>
            <p:spPr bwMode="auto">
              <a:xfrm flipV="1">
                <a:off x="2386711" y="4094736"/>
                <a:ext cx="1553065" cy="411106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9" name="直線矢印コネクタ 18"/>
              <p:cNvCxnSpPr>
                <a:stCxn id="10" idx="2"/>
                <a:endCxn id="13" idx="5"/>
              </p:cNvCxnSpPr>
              <p:nvPr/>
            </p:nvCxnSpPr>
            <p:spPr bwMode="auto">
              <a:xfrm flipH="1" flipV="1">
                <a:off x="5000164" y="4094736"/>
                <a:ext cx="1463641" cy="686979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0" name="直線矢印コネクタ 19"/>
              <p:cNvCxnSpPr>
                <a:stCxn id="10" idx="0"/>
                <a:endCxn id="17" idx="4"/>
              </p:cNvCxnSpPr>
              <p:nvPr/>
            </p:nvCxnSpPr>
            <p:spPr bwMode="auto">
              <a:xfrm flipH="1" flipV="1">
                <a:off x="6777047" y="3684891"/>
                <a:ext cx="436566" cy="706680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1" name="直線矢印コネクタ 20"/>
              <p:cNvCxnSpPr>
                <a:stCxn id="13" idx="0"/>
                <a:endCxn id="14" idx="4"/>
              </p:cNvCxnSpPr>
              <p:nvPr/>
            </p:nvCxnSpPr>
            <p:spPr bwMode="auto">
              <a:xfrm flipV="1">
                <a:off x="4469970" y="2380488"/>
                <a:ext cx="0" cy="1048231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8" name="直線矢印コネクタ 7"/>
            <p:cNvCxnSpPr>
              <a:stCxn id="12" idx="7"/>
              <a:endCxn id="14" idx="3"/>
            </p:cNvCxnSpPr>
            <p:nvPr/>
          </p:nvCxnSpPr>
          <p:spPr bwMode="auto">
            <a:xfrm flipV="1">
              <a:off x="2693087" y="2266217"/>
              <a:ext cx="1246689" cy="752657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" name="直線矢印コネクタ 8"/>
            <p:cNvCxnSpPr>
              <a:stCxn id="17" idx="1"/>
              <a:endCxn id="14" idx="5"/>
            </p:cNvCxnSpPr>
            <p:nvPr/>
          </p:nvCxnSpPr>
          <p:spPr bwMode="auto">
            <a:xfrm flipH="1" flipV="1">
              <a:off x="5000164" y="2266217"/>
              <a:ext cx="1246689" cy="752657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4392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メトリクス解析</a:t>
            </a:r>
            <a:r>
              <a:rPr lang="ja-JP" altLang="en-US" dirty="0" smtClean="0"/>
              <a:t>技術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19518"/>
            <a:ext cx="8485095" cy="5078134"/>
          </a:xfrm>
        </p:spPr>
        <p:txBody>
          <a:bodyPr>
            <a:normAutofit/>
          </a:bodyPr>
          <a:lstStyle/>
          <a:p>
            <a:r>
              <a:rPr lang="ja-JP" altLang="en-US" dirty="0"/>
              <a:t>クラスタリング</a:t>
            </a:r>
            <a:endParaRPr lang="en-US" altLang="ja-JP" dirty="0"/>
          </a:p>
          <a:p>
            <a:pPr lvl="1"/>
            <a:r>
              <a:rPr lang="ja-JP" altLang="en-US" dirty="0"/>
              <a:t>正常時の状態の</a:t>
            </a:r>
            <a:r>
              <a:rPr lang="en-US" altLang="ja-JP" dirty="0"/>
              <a:t>n</a:t>
            </a:r>
            <a:r>
              <a:rPr lang="ja-JP" altLang="en-US" dirty="0"/>
              <a:t>個のメトリクスを利用し，</a:t>
            </a:r>
            <a:r>
              <a:rPr lang="en-US" altLang="ja-JP" dirty="0"/>
              <a:t>n</a:t>
            </a:r>
            <a:r>
              <a:rPr lang="ja-JP" altLang="en-US" dirty="0"/>
              <a:t>次元空間上にプロットする</a:t>
            </a:r>
            <a:endParaRPr lang="en-US" altLang="ja-JP" dirty="0"/>
          </a:p>
          <a:p>
            <a:pPr lvl="1"/>
            <a:r>
              <a:rPr lang="ja-JP" altLang="en-US" dirty="0"/>
              <a:t>正常時の点が集まる位置をクラスタとして認識し，現在の状態と最近クラスタとの距離を計算する</a:t>
            </a:r>
            <a:endParaRPr lang="en-US" altLang="ja-JP" dirty="0"/>
          </a:p>
          <a:p>
            <a:pPr marL="914400" lvl="2" indent="0">
              <a:buNone/>
            </a:pPr>
            <a:r>
              <a:rPr lang="ja-JP" altLang="en-US" dirty="0"/>
              <a:t>→正常時と異常時の差を距離として検出できる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3165134" y="4591167"/>
            <a:ext cx="4106318" cy="2006485"/>
            <a:chOff x="1048871" y="2987304"/>
            <a:chExt cx="7342059" cy="3233553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048871" y="3210241"/>
              <a:ext cx="5782235" cy="2693018"/>
              <a:chOff x="1048871" y="3210241"/>
              <a:chExt cx="5782235" cy="2693018"/>
            </a:xfrm>
          </p:grpSpPr>
          <p:cxnSp>
            <p:nvCxnSpPr>
              <p:cNvPr id="18" name="直線矢印コネクタ 17"/>
              <p:cNvCxnSpPr/>
              <p:nvPr/>
            </p:nvCxnSpPr>
            <p:spPr>
              <a:xfrm flipH="1">
                <a:off x="1048871" y="4545106"/>
                <a:ext cx="1788458" cy="13581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/>
              <p:nvPr/>
            </p:nvCxnSpPr>
            <p:spPr>
              <a:xfrm>
                <a:off x="2837329" y="4545106"/>
                <a:ext cx="39937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/>
              <p:nvPr/>
            </p:nvCxnSpPr>
            <p:spPr>
              <a:xfrm flipV="1">
                <a:off x="2837329" y="3210241"/>
                <a:ext cx="0" cy="1334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円/楕円 6"/>
            <p:cNvSpPr/>
            <p:nvPr/>
          </p:nvSpPr>
          <p:spPr>
            <a:xfrm>
              <a:off x="5782236" y="2987304"/>
              <a:ext cx="265420" cy="26118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直線矢印コネクタ 8"/>
            <p:cNvCxnSpPr>
              <a:endCxn id="7" idx="3"/>
            </p:cNvCxnSpPr>
            <p:nvPr/>
          </p:nvCxnSpPr>
          <p:spPr>
            <a:xfrm flipV="1">
              <a:off x="4076220" y="3210242"/>
              <a:ext cx="1744886" cy="1470969"/>
            </a:xfrm>
            <a:prstGeom prst="straightConnector1">
              <a:avLst/>
            </a:prstGeom>
            <a:ln w="25400">
              <a:headEnd type="none" w="lg" len="lg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円/楕円 9"/>
            <p:cNvSpPr/>
            <p:nvPr/>
          </p:nvSpPr>
          <p:spPr>
            <a:xfrm>
              <a:off x="3347997" y="4032904"/>
              <a:ext cx="1405538" cy="129661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554400" y="5292850"/>
              <a:ext cx="1633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/>
                <a:t>正常</a:t>
              </a:r>
              <a:r>
                <a:rPr lang="ja-JP" altLang="en-US" b="1" dirty="0" smtClean="0"/>
                <a:t>時</a:t>
              </a:r>
              <a:r>
                <a:rPr lang="ja-JP" altLang="en-US" b="1" dirty="0"/>
                <a:t>クラスタ</a:t>
              </a:r>
              <a:endParaRPr kumimoji="1" lang="ja-JP" altLang="en-US" b="1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5977262" y="3054392"/>
              <a:ext cx="1346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/>
                <a:t>現在</a:t>
              </a:r>
              <a:r>
                <a:rPr lang="ja-JP" altLang="en-US" b="1" u="sng" dirty="0" smtClean="0"/>
                <a:t>の</a:t>
              </a:r>
              <a:r>
                <a:rPr lang="ja-JP" altLang="en-US" b="1" u="sng" dirty="0"/>
                <a:t>状態</a:t>
              </a:r>
              <a:endParaRPr kumimoji="1" lang="ja-JP" altLang="en-US" b="1" u="sng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73787" y="5645380"/>
              <a:ext cx="2100744" cy="5754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A</a:t>
              </a:r>
              <a:endParaRPr kumimoji="1" lang="ja-JP" altLang="en-US" b="1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7685" y="4508582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/>
                <a:t>メトリクス</a:t>
              </a:r>
              <a:r>
                <a:rPr kumimoji="1" lang="en-US" altLang="ja-JP" b="1" dirty="0" smtClean="0"/>
                <a:t>C</a:t>
              </a:r>
              <a:endParaRPr kumimoji="1" lang="ja-JP" altLang="en-US" b="1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805867" y="3126125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B</a:t>
              </a:r>
              <a:endParaRPr kumimoji="1" lang="ja-JP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8999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解析技術の特徴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686800" cy="4708525"/>
          </a:xfrm>
        </p:spPr>
        <p:txBody>
          <a:bodyPr/>
          <a:lstStyle/>
          <a:p>
            <a:r>
              <a:rPr lang="ja-JP" altLang="en-US" dirty="0" smtClean="0"/>
              <a:t>ベイジアンネットワーク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利点：メトリクスの相関関係</a:t>
            </a:r>
            <a:r>
              <a:rPr lang="ja-JP" altLang="en-US" dirty="0" smtClean="0"/>
              <a:t>を反映できる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欠点：学習情報が少ない場合には検知できない</a:t>
            </a:r>
            <a:endParaRPr lang="en-US" altLang="ja-JP" dirty="0"/>
          </a:p>
          <a:p>
            <a:pPr lvl="2"/>
            <a:r>
              <a:rPr lang="ja-JP" altLang="en-US" dirty="0"/>
              <a:t>負荷がかかった状態の学習情報がないと認識</a:t>
            </a:r>
            <a:r>
              <a:rPr lang="ja-JP" altLang="en-US" dirty="0" smtClean="0"/>
              <a:t>しない</a:t>
            </a:r>
            <a:endParaRPr lang="en-US" altLang="ja-JP" dirty="0"/>
          </a:p>
          <a:p>
            <a:r>
              <a:rPr lang="ja-JP" altLang="en-US" dirty="0" smtClean="0"/>
              <a:t>クラスタリング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 smtClean="0"/>
              <a:t>利点：学習</a:t>
            </a:r>
            <a:r>
              <a:rPr lang="ja-JP" altLang="en-US" dirty="0"/>
              <a:t>データ</a:t>
            </a:r>
            <a:r>
              <a:rPr lang="ja-JP" altLang="en-US" dirty="0" smtClean="0"/>
              <a:t>が少量であっても検知が可能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欠点：学習</a:t>
            </a:r>
            <a:r>
              <a:rPr lang="ja-JP" altLang="en-US" dirty="0"/>
              <a:t>データ</a:t>
            </a:r>
            <a:r>
              <a:rPr lang="ja-JP" altLang="en-US" dirty="0" smtClean="0"/>
              <a:t>の選定が難しい</a:t>
            </a:r>
            <a:endParaRPr lang="en-US" altLang="ja-JP" dirty="0"/>
          </a:p>
          <a:p>
            <a:pPr lvl="2"/>
            <a:r>
              <a:rPr lang="ja-JP" altLang="en-US" dirty="0" smtClean="0"/>
              <a:t>モデル化の際，異常時</a:t>
            </a:r>
            <a:r>
              <a:rPr lang="ja-JP" altLang="en-US" dirty="0"/>
              <a:t>の</a:t>
            </a:r>
            <a:r>
              <a:rPr lang="ja-JP" altLang="en-US" dirty="0" smtClean="0"/>
              <a:t>データ除去が必要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解析技術を組み合わせた障害検知を行う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95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8" y="1600202"/>
            <a:ext cx="8686801" cy="4535555"/>
          </a:xfrm>
        </p:spPr>
        <p:txBody>
          <a:bodyPr/>
          <a:lstStyle/>
          <a:p>
            <a:r>
              <a:rPr lang="ja-JP" altLang="en-US" dirty="0" smtClean="0"/>
              <a:t>目的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err="1"/>
              <a:t>つ</a:t>
            </a:r>
            <a:r>
              <a:rPr lang="ja-JP" altLang="en-US" dirty="0" err="1" smtClean="0"/>
              <a:t>の</a:t>
            </a:r>
            <a:r>
              <a:rPr lang="ja-JP" altLang="en-US" dirty="0" smtClean="0"/>
              <a:t>データ解析技術を組み合わせて，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障害検知を自動化する</a:t>
            </a:r>
            <a:endParaRPr lang="en-US" altLang="ja-JP" dirty="0" smtClean="0"/>
          </a:p>
          <a:p>
            <a:r>
              <a:rPr lang="ja-JP" altLang="en-US" dirty="0" smtClean="0"/>
              <a:t>方法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システムの実装</a:t>
            </a:r>
            <a:endParaRPr kumimoji="1"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システムに負荷をかけて，メトリクスを収集</a:t>
            </a:r>
            <a:endParaRPr kumimoji="1"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メトリクスを元にモデルを生成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モデルを利用して実際に検知できるか実験，評価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システムの実験</a:t>
            </a:r>
            <a:r>
              <a:rPr kumimoji="1" lang="ja-JP" altLang="en-US" dirty="0" smtClean="0"/>
              <a:t>環境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lang="en-US" altLang="ja-JP" dirty="0"/>
              <a:t>4</a:t>
            </a:r>
            <a:r>
              <a:rPr lang="ja-JP" altLang="en-US" dirty="0" err="1"/>
              <a:t>つ</a:t>
            </a:r>
            <a:r>
              <a:rPr lang="ja-JP" altLang="en-US" dirty="0" err="1" smtClean="0"/>
              <a:t>の</a:t>
            </a:r>
            <a:r>
              <a:rPr lang="ja-JP" altLang="en-US" dirty="0" smtClean="0"/>
              <a:t>コンポーネントで構成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サーバには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台，残りは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台ずつ，計</a:t>
            </a:r>
            <a:r>
              <a:rPr lang="en-US" altLang="ja-JP" dirty="0" smtClean="0"/>
              <a:t>5</a:t>
            </a:r>
            <a:r>
              <a:rPr lang="ja-JP" altLang="en-US" dirty="0" smtClean="0"/>
              <a:t>台の仮想計算機を用意する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40865" y="1902363"/>
            <a:ext cx="8234823" cy="1656523"/>
            <a:chOff x="440865" y="1902363"/>
            <a:chExt cx="8234823" cy="1656523"/>
          </a:xfrm>
        </p:grpSpPr>
        <p:cxnSp>
          <p:nvCxnSpPr>
            <p:cNvPr id="5" name="直線コネクタ 4"/>
            <p:cNvCxnSpPr>
              <a:stCxn id="9" idx="3"/>
              <a:endCxn id="10" idx="1"/>
            </p:cNvCxnSpPr>
            <p:nvPr/>
          </p:nvCxnSpPr>
          <p:spPr>
            <a:xfrm>
              <a:off x="6866556" y="2730625"/>
              <a:ext cx="454881" cy="2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四角形吹き出し 5"/>
            <p:cNvSpPr/>
            <p:nvPr/>
          </p:nvSpPr>
          <p:spPr>
            <a:xfrm>
              <a:off x="4413948" y="2055843"/>
              <a:ext cx="2558562" cy="1118898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四角形吹き出し 6"/>
            <p:cNvSpPr/>
            <p:nvPr/>
          </p:nvSpPr>
          <p:spPr>
            <a:xfrm>
              <a:off x="2164857" y="1902363"/>
              <a:ext cx="1462335" cy="1656523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b="1" u="sng" dirty="0" smtClean="0">
                  <a:solidFill>
                    <a:schemeClr val="tx1"/>
                  </a:solidFill>
                </a:rPr>
                <a:t>Load Balancer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Apache </a:t>
              </a:r>
              <a:r>
                <a:rPr lang="en-US" altLang="ja-JP" dirty="0" err="1" smtClean="0">
                  <a:solidFill>
                    <a:schemeClr val="tx1"/>
                  </a:solidFill>
                </a:rPr>
                <a:t>mod_proxy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,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balancer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四角形吹き出し 7"/>
            <p:cNvSpPr/>
            <p:nvPr/>
          </p:nvSpPr>
          <p:spPr>
            <a:xfrm>
              <a:off x="440865" y="2330889"/>
              <a:ext cx="1296649" cy="799475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b="1" u="sng" dirty="0" smtClean="0">
                  <a:solidFill>
                    <a:schemeClr val="tx1"/>
                  </a:solidFill>
                </a:rPr>
                <a:t>Client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Apache</a:t>
              </a:r>
            </a:p>
            <a:p>
              <a:pPr algn="ctr"/>
              <a:r>
                <a:rPr kumimoji="1" lang="en-US" altLang="ja-JP" dirty="0" err="1" smtClean="0">
                  <a:solidFill>
                    <a:schemeClr val="tx1"/>
                  </a:solidFill>
                </a:rPr>
                <a:t>JMeter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四角形吹き出し 8"/>
            <p:cNvSpPr/>
            <p:nvPr/>
          </p:nvSpPr>
          <p:spPr>
            <a:xfrm>
              <a:off x="4307994" y="2107855"/>
              <a:ext cx="2558562" cy="1245540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b="1" u="sng" dirty="0" smtClean="0">
                  <a:solidFill>
                    <a:schemeClr val="tx1"/>
                  </a:solidFill>
                </a:rPr>
                <a:t>Web</a:t>
              </a:r>
              <a:r>
                <a:rPr lang="ja-JP" altLang="en-US" b="1" u="sng" dirty="0">
                  <a:solidFill>
                    <a:schemeClr val="tx1"/>
                  </a:solidFill>
                </a:rPr>
                <a:t> </a:t>
              </a:r>
              <a:r>
                <a:rPr lang="en-US" altLang="ja-JP" b="1" u="sng" dirty="0" smtClean="0">
                  <a:solidFill>
                    <a:schemeClr val="tx1"/>
                  </a:solidFill>
                </a:rPr>
                <a:t>Server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Apache Tomcat</a:t>
              </a:r>
            </a:p>
            <a:p>
              <a:pPr algn="ctr"/>
              <a:r>
                <a:rPr lang="en-US" altLang="ja-JP" dirty="0" err="1" smtClean="0">
                  <a:solidFill>
                    <a:schemeClr val="tx1"/>
                  </a:solidFill>
                </a:rPr>
                <a:t>JPetStore</a:t>
              </a:r>
              <a:endParaRPr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四角形吹き出し 9"/>
            <p:cNvSpPr/>
            <p:nvPr/>
          </p:nvSpPr>
          <p:spPr>
            <a:xfrm>
              <a:off x="7321437" y="2420829"/>
              <a:ext cx="1354251" cy="619595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b="1" u="sng" dirty="0" smtClean="0">
                  <a:solidFill>
                    <a:schemeClr val="tx1"/>
                  </a:solidFill>
                </a:rPr>
                <a:t>Database</a:t>
              </a:r>
              <a:endParaRPr lang="en-US" altLang="ja-JP" u="sng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MySQL</a:t>
              </a:r>
            </a:p>
          </p:txBody>
        </p:sp>
        <p:cxnSp>
          <p:nvCxnSpPr>
            <p:cNvPr id="14" name="直線コネクタ 13"/>
            <p:cNvCxnSpPr>
              <a:stCxn id="8" idx="3"/>
              <a:endCxn id="7" idx="1"/>
            </p:cNvCxnSpPr>
            <p:nvPr/>
          </p:nvCxnSpPr>
          <p:spPr>
            <a:xfrm flipV="1">
              <a:off x="1737514" y="2730625"/>
              <a:ext cx="427343" cy="2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>
              <a:stCxn id="7" idx="3"/>
              <a:endCxn id="9" idx="1"/>
            </p:cNvCxnSpPr>
            <p:nvPr/>
          </p:nvCxnSpPr>
          <p:spPr>
            <a:xfrm>
              <a:off x="3627192" y="2730625"/>
              <a:ext cx="680802" cy="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1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5565</TotalTime>
  <Words>969</Words>
  <Application>Microsoft Office PowerPoint</Application>
  <PresentationFormat>画面に合わせる (4:3)</PresentationFormat>
  <Paragraphs>250</Paragraphs>
  <Slides>19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Sel-CoolMetal-white</vt:lpstr>
      <vt:lpstr>ベイジアンネットワークと クラスタリング手法を用いたWeb障害検知システムの開発</vt:lpstr>
      <vt:lpstr>背景</vt:lpstr>
      <vt:lpstr>障害検知</vt:lpstr>
      <vt:lpstr>問題点</vt:lpstr>
      <vt:lpstr>メトリクス解析技術</vt:lpstr>
      <vt:lpstr>メトリクス解析技術</vt:lpstr>
      <vt:lpstr>解析技術の特徴</vt:lpstr>
      <vt:lpstr>研究概要</vt:lpstr>
      <vt:lpstr>Webシステムの実験環境</vt:lpstr>
      <vt:lpstr>実験プロセス</vt:lpstr>
      <vt:lpstr>計測メトリクス</vt:lpstr>
      <vt:lpstr>メトリクス取得方法</vt:lpstr>
      <vt:lpstr>モデル生成</vt:lpstr>
      <vt:lpstr>障害とその検知の定義</vt:lpstr>
      <vt:lpstr>ベイジアンネットワークによる検知</vt:lpstr>
      <vt:lpstr>クラスタリングによる検知</vt:lpstr>
      <vt:lpstr>評価</vt:lpstr>
      <vt:lpstr>評価結果</vt:lpstr>
      <vt:lpstr>今後の課題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t-saika</dc:creator>
  <cp:lastModifiedBy>Akira Tameoka</cp:lastModifiedBy>
  <cp:revision>551</cp:revision>
  <cp:lastPrinted>2014-02-18T03:52:23Z</cp:lastPrinted>
  <dcterms:created xsi:type="dcterms:W3CDTF">2013-11-06T01:20:33Z</dcterms:created>
  <dcterms:modified xsi:type="dcterms:W3CDTF">2014-02-25T05:27:05Z</dcterms:modified>
</cp:coreProperties>
</file>