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3" r:id="rId3"/>
    <p:sldId id="307" r:id="rId4"/>
    <p:sldId id="313" r:id="rId5"/>
    <p:sldId id="314" r:id="rId6"/>
    <p:sldId id="315" r:id="rId7"/>
    <p:sldId id="316" r:id="rId8"/>
    <p:sldId id="319" r:id="rId9"/>
    <p:sldId id="342" r:id="rId10"/>
    <p:sldId id="295" r:id="rId11"/>
    <p:sldId id="294" r:id="rId12"/>
    <p:sldId id="297" r:id="rId13"/>
    <p:sldId id="332" r:id="rId14"/>
    <p:sldId id="318" r:id="rId15"/>
    <p:sldId id="323" r:id="rId16"/>
    <p:sldId id="321" r:id="rId17"/>
    <p:sldId id="325" r:id="rId18"/>
    <p:sldId id="326" r:id="rId19"/>
    <p:sldId id="312" r:id="rId20"/>
    <p:sldId id="330" r:id="rId21"/>
    <p:sldId id="355" r:id="rId22"/>
    <p:sldId id="343" r:id="rId23"/>
    <p:sldId id="340" r:id="rId24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-tosinr" initials="m" lastIdx="1" clrIdx="0">
    <p:extLst>
      <p:ext uri="{19B8F6BF-5375-455C-9EA6-DF929625EA0E}">
        <p15:presenceInfo xmlns:p15="http://schemas.microsoft.com/office/powerpoint/2012/main" userId="m-tosin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3007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7" autoAdjust="0"/>
    <p:restoredTop sz="88772" autoAdjust="0"/>
  </p:normalViewPr>
  <p:slideViewPr>
    <p:cSldViewPr snapToGrid="0">
      <p:cViewPr varScale="1">
        <p:scale>
          <a:sx n="70" d="100"/>
          <a:sy n="70" d="100"/>
        </p:scale>
        <p:origin x="13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-tosinr\Dropbox\m-tosinr\study\thesis\data\exp\filtered-line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-tosinr\Dropbox\m-tosinr\study\thesis\data\exp\filtered-path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000" b="1" dirty="0" smtClean="0"/>
              <a:t>Line</a:t>
            </a:r>
            <a:r>
              <a:rPr lang="ja-JP" altLang="en-US" sz="2000" b="1" dirty="0" smtClean="0"/>
              <a:t>による分類</a:t>
            </a:r>
            <a:endParaRPr lang="ja-JP" alt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batik</c:v>
          </c:tx>
          <c:spPr>
            <a:ln w="38100" cap="rnd">
              <a:solidFill>
                <a:srgbClr val="FD300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rgbClr val="FD3007"/>
                </a:solidFill>
              </a:ln>
              <a:effectLst/>
            </c:spPr>
          </c:marker>
          <c:xVal>
            <c:numRef>
              <c:f>'filtered-line'!$A$1:$A$18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29</c:v>
                </c:pt>
              </c:numCache>
            </c:numRef>
          </c:xVal>
          <c:yVal>
            <c:numRef>
              <c:f>'filtered-line'!$D$1:$D$18</c:f>
              <c:numCache>
                <c:formatCode>General</c:formatCode>
                <c:ptCount val="18"/>
                <c:pt idx="0">
                  <c:v>59.136212624584715</c:v>
                </c:pt>
                <c:pt idx="1">
                  <c:v>86.157253599114071</c:v>
                </c:pt>
                <c:pt idx="2">
                  <c:v>92.580287929125134</c:v>
                </c:pt>
                <c:pt idx="3">
                  <c:v>95.68106312292359</c:v>
                </c:pt>
                <c:pt idx="4">
                  <c:v>96.677740863787378</c:v>
                </c:pt>
                <c:pt idx="5">
                  <c:v>97.895902547065333</c:v>
                </c:pt>
                <c:pt idx="6">
                  <c:v>98.338870431893682</c:v>
                </c:pt>
                <c:pt idx="7">
                  <c:v>98.671096345514954</c:v>
                </c:pt>
                <c:pt idx="8">
                  <c:v>99.003322259136212</c:v>
                </c:pt>
                <c:pt idx="9">
                  <c:v>99.114064230343303</c:v>
                </c:pt>
                <c:pt idx="10">
                  <c:v>99.33554817275747</c:v>
                </c:pt>
                <c:pt idx="11">
                  <c:v>99.446290143964561</c:v>
                </c:pt>
                <c:pt idx="12">
                  <c:v>99.667774086378742</c:v>
                </c:pt>
                <c:pt idx="13">
                  <c:v>99.889258028792909</c:v>
                </c:pt>
                <c:pt idx="14">
                  <c:v>100</c:v>
                </c:pt>
              </c:numCache>
            </c:numRef>
          </c:yVal>
          <c:smooth val="0"/>
        </c:ser>
        <c:ser>
          <c:idx val="1"/>
          <c:order val="1"/>
          <c:tx>
            <c:v>fop</c:v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xVal>
            <c:numRef>
              <c:f>'filtered-line'!$E$1:$E$18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16</c:v>
                </c:pt>
                <c:pt idx="15">
                  <c:v>17</c:v>
                </c:pt>
                <c:pt idx="16">
                  <c:v>24</c:v>
                </c:pt>
                <c:pt idx="17">
                  <c:v>30</c:v>
                </c:pt>
              </c:numCache>
            </c:numRef>
          </c:xVal>
          <c:yVal>
            <c:numRef>
              <c:f>'filtered-line'!$H$1:$H$18</c:f>
              <c:numCache>
                <c:formatCode>General</c:formatCode>
                <c:ptCount val="18"/>
                <c:pt idx="0">
                  <c:v>52.133794694348325</c:v>
                </c:pt>
                <c:pt idx="1">
                  <c:v>82.583621683967706</c:v>
                </c:pt>
                <c:pt idx="2">
                  <c:v>89.850057670126873</c:v>
                </c:pt>
                <c:pt idx="3">
                  <c:v>93.88696655132641</c:v>
                </c:pt>
                <c:pt idx="4">
                  <c:v>95.963091118800463</c:v>
                </c:pt>
                <c:pt idx="5">
                  <c:v>97.116493656286039</c:v>
                </c:pt>
                <c:pt idx="6">
                  <c:v>97.347174163783151</c:v>
                </c:pt>
                <c:pt idx="7">
                  <c:v>97.693194925028834</c:v>
                </c:pt>
                <c:pt idx="8">
                  <c:v>98.154555940023073</c:v>
                </c:pt>
                <c:pt idx="9">
                  <c:v>98.269896193771615</c:v>
                </c:pt>
                <c:pt idx="10">
                  <c:v>98.615916955017298</c:v>
                </c:pt>
                <c:pt idx="11">
                  <c:v>99.077277970011536</c:v>
                </c:pt>
                <c:pt idx="12">
                  <c:v>99.307958477508649</c:v>
                </c:pt>
                <c:pt idx="13">
                  <c:v>99.423298731257205</c:v>
                </c:pt>
                <c:pt idx="14">
                  <c:v>99.653979238754317</c:v>
                </c:pt>
                <c:pt idx="15">
                  <c:v>99.769319492502888</c:v>
                </c:pt>
                <c:pt idx="16">
                  <c:v>99.88465974625143</c:v>
                </c:pt>
                <c:pt idx="17">
                  <c:v>100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424720"/>
        <c:axId val="131425280"/>
      </c:scatterChart>
      <c:valAx>
        <c:axId val="131424720"/>
        <c:scaling>
          <c:orientation val="minMax"/>
          <c:max val="3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b="1" dirty="0" smtClean="0"/>
                  <a:t>分類の個数</a:t>
                </a:r>
                <a:endParaRPr lang="ja-JP" altLang="en-US" sz="20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1425280"/>
        <c:crosses val="autoZero"/>
        <c:crossBetween val="midCat"/>
      </c:valAx>
      <c:valAx>
        <c:axId val="13142528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b="1" dirty="0" smtClean="0"/>
                  <a:t>累積 </a:t>
                </a:r>
                <a:r>
                  <a:rPr lang="en-US" altLang="ja-JP" sz="2000" b="1" dirty="0" smtClean="0"/>
                  <a:t>[%]</a:t>
                </a:r>
                <a:endParaRPr lang="ja-JP" altLang="en-US" sz="20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142472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068692036914251"/>
          <c:y val="0.85645914668713752"/>
          <c:w val="0.2514089280581886"/>
          <c:h val="5.58718285214348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000" b="1" dirty="0" smtClean="0"/>
              <a:t>Path</a:t>
            </a:r>
            <a:r>
              <a:rPr lang="ja-JP" altLang="en-US" sz="2000" b="1" dirty="0" smtClean="0"/>
              <a:t>による分類</a:t>
            </a:r>
            <a:endParaRPr lang="ja-JP" alt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batik</c:v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rgbClr val="FF0000"/>
                </a:solidFill>
              </a:ln>
              <a:effectLst/>
            </c:spPr>
          </c:marker>
          <c:xVal>
            <c:numRef>
              <c:f>'filtered-path'!$A$1:$A$40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21</c:v>
                </c:pt>
                <c:pt idx="18">
                  <c:v>24</c:v>
                </c:pt>
                <c:pt idx="19">
                  <c:v>26</c:v>
                </c:pt>
                <c:pt idx="20">
                  <c:v>29</c:v>
                </c:pt>
                <c:pt idx="21">
                  <c:v>32</c:v>
                </c:pt>
                <c:pt idx="22">
                  <c:v>34</c:v>
                </c:pt>
                <c:pt idx="23">
                  <c:v>36</c:v>
                </c:pt>
                <c:pt idx="24">
                  <c:v>39</c:v>
                </c:pt>
                <c:pt idx="25">
                  <c:v>42</c:v>
                </c:pt>
                <c:pt idx="26">
                  <c:v>43</c:v>
                </c:pt>
                <c:pt idx="27">
                  <c:v>46</c:v>
                </c:pt>
                <c:pt idx="28">
                  <c:v>47</c:v>
                </c:pt>
                <c:pt idx="29">
                  <c:v>48</c:v>
                </c:pt>
                <c:pt idx="30">
                  <c:v>52</c:v>
                </c:pt>
                <c:pt idx="31">
                  <c:v>53</c:v>
                </c:pt>
                <c:pt idx="32">
                  <c:v>79</c:v>
                </c:pt>
                <c:pt idx="33">
                  <c:v>95</c:v>
                </c:pt>
                <c:pt idx="34">
                  <c:v>121</c:v>
                </c:pt>
                <c:pt idx="35">
                  <c:v>141</c:v>
                </c:pt>
                <c:pt idx="36">
                  <c:v>149</c:v>
                </c:pt>
                <c:pt idx="37">
                  <c:v>158</c:v>
                </c:pt>
                <c:pt idx="38">
                  <c:v>341</c:v>
                </c:pt>
                <c:pt idx="39">
                  <c:v>1312</c:v>
                </c:pt>
              </c:numCache>
            </c:numRef>
          </c:xVal>
          <c:yVal>
            <c:numRef>
              <c:f>'filtered-path'!$D$1:$D$40</c:f>
              <c:numCache>
                <c:formatCode>General</c:formatCode>
                <c:ptCount val="40"/>
                <c:pt idx="0">
                  <c:v>55.370985603543744</c:v>
                </c:pt>
                <c:pt idx="1">
                  <c:v>80.287929125138419</c:v>
                </c:pt>
                <c:pt idx="2">
                  <c:v>86.267995570321148</c:v>
                </c:pt>
                <c:pt idx="3">
                  <c:v>89.590254706533784</c:v>
                </c:pt>
                <c:pt idx="4">
                  <c:v>91.362126245847179</c:v>
                </c:pt>
                <c:pt idx="5">
                  <c:v>92.469545957918058</c:v>
                </c:pt>
                <c:pt idx="6">
                  <c:v>93.244739756367665</c:v>
                </c:pt>
                <c:pt idx="7">
                  <c:v>93.466223698781832</c:v>
                </c:pt>
                <c:pt idx="8">
                  <c:v>93.687707641196013</c:v>
                </c:pt>
                <c:pt idx="9">
                  <c:v>94.462901439645634</c:v>
                </c:pt>
                <c:pt idx="10">
                  <c:v>94.795127353266878</c:v>
                </c:pt>
                <c:pt idx="11">
                  <c:v>95.016611295681059</c:v>
                </c:pt>
                <c:pt idx="12">
                  <c:v>95.12735326688815</c:v>
                </c:pt>
                <c:pt idx="13">
                  <c:v>95.238095238095227</c:v>
                </c:pt>
                <c:pt idx="14">
                  <c:v>95.570321151716499</c:v>
                </c:pt>
                <c:pt idx="15">
                  <c:v>95.79180509413068</c:v>
                </c:pt>
                <c:pt idx="16">
                  <c:v>96.234772978959029</c:v>
                </c:pt>
                <c:pt idx="17">
                  <c:v>96.345514950166105</c:v>
                </c:pt>
                <c:pt idx="18">
                  <c:v>96.456256921373196</c:v>
                </c:pt>
                <c:pt idx="19">
                  <c:v>96.566998892580287</c:v>
                </c:pt>
                <c:pt idx="20">
                  <c:v>96.899224806201545</c:v>
                </c:pt>
                <c:pt idx="21">
                  <c:v>97.120708748615726</c:v>
                </c:pt>
                <c:pt idx="22">
                  <c:v>97.231450719822803</c:v>
                </c:pt>
                <c:pt idx="23">
                  <c:v>97.452934662236984</c:v>
                </c:pt>
                <c:pt idx="24">
                  <c:v>97.563676633444075</c:v>
                </c:pt>
                <c:pt idx="25">
                  <c:v>97.674418604651152</c:v>
                </c:pt>
                <c:pt idx="26">
                  <c:v>97.785160575858256</c:v>
                </c:pt>
                <c:pt idx="27">
                  <c:v>98.560354374307863</c:v>
                </c:pt>
                <c:pt idx="28">
                  <c:v>98.671096345514954</c:v>
                </c:pt>
                <c:pt idx="29">
                  <c:v>98.892580287929121</c:v>
                </c:pt>
                <c:pt idx="30">
                  <c:v>99.003322259136212</c:v>
                </c:pt>
                <c:pt idx="31">
                  <c:v>99.114064230343303</c:v>
                </c:pt>
                <c:pt idx="32">
                  <c:v>99.224806201550393</c:v>
                </c:pt>
                <c:pt idx="33">
                  <c:v>99.33554817275747</c:v>
                </c:pt>
                <c:pt idx="34">
                  <c:v>99.446290143964561</c:v>
                </c:pt>
                <c:pt idx="35">
                  <c:v>99.557032115171651</c:v>
                </c:pt>
                <c:pt idx="36">
                  <c:v>99.667774086378742</c:v>
                </c:pt>
                <c:pt idx="37">
                  <c:v>99.778516057585819</c:v>
                </c:pt>
                <c:pt idx="38">
                  <c:v>99.889258028792909</c:v>
                </c:pt>
                <c:pt idx="39">
                  <c:v>100</c:v>
                </c:pt>
              </c:numCache>
            </c:numRef>
          </c:yVal>
          <c:smooth val="0"/>
        </c:ser>
        <c:ser>
          <c:idx val="1"/>
          <c:order val="1"/>
          <c:tx>
            <c:v>fop</c:v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xVal>
            <c:numRef>
              <c:f>'filtered-path'!$E$1:$E$37</c:f>
              <c:numCache>
                <c:formatCode>General</c:formatCode>
                <c:ptCount val="3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19</c:v>
                </c:pt>
                <c:pt idx="18">
                  <c:v>20</c:v>
                </c:pt>
                <c:pt idx="19">
                  <c:v>24</c:v>
                </c:pt>
                <c:pt idx="20">
                  <c:v>25</c:v>
                </c:pt>
                <c:pt idx="21">
                  <c:v>27</c:v>
                </c:pt>
                <c:pt idx="22">
                  <c:v>29</c:v>
                </c:pt>
                <c:pt idx="23">
                  <c:v>30</c:v>
                </c:pt>
                <c:pt idx="24">
                  <c:v>35</c:v>
                </c:pt>
                <c:pt idx="25">
                  <c:v>37</c:v>
                </c:pt>
                <c:pt idx="26">
                  <c:v>43</c:v>
                </c:pt>
                <c:pt idx="27">
                  <c:v>50</c:v>
                </c:pt>
                <c:pt idx="28">
                  <c:v>52</c:v>
                </c:pt>
                <c:pt idx="29">
                  <c:v>121</c:v>
                </c:pt>
                <c:pt idx="30">
                  <c:v>160</c:v>
                </c:pt>
                <c:pt idx="31">
                  <c:v>216</c:v>
                </c:pt>
                <c:pt idx="32">
                  <c:v>283</c:v>
                </c:pt>
                <c:pt idx="33">
                  <c:v>291</c:v>
                </c:pt>
                <c:pt idx="34">
                  <c:v>393</c:v>
                </c:pt>
                <c:pt idx="35">
                  <c:v>654</c:v>
                </c:pt>
                <c:pt idx="36">
                  <c:v>889</c:v>
                </c:pt>
              </c:numCache>
            </c:numRef>
          </c:xVal>
          <c:yVal>
            <c:numRef>
              <c:f>'filtered-path'!$H$1:$H$37</c:f>
              <c:numCache>
                <c:formatCode>General</c:formatCode>
                <c:ptCount val="37"/>
                <c:pt idx="0">
                  <c:v>45.32871972318339</c:v>
                </c:pt>
                <c:pt idx="1">
                  <c:v>75.317185697808526</c:v>
                </c:pt>
                <c:pt idx="2">
                  <c:v>85.121107266435985</c:v>
                </c:pt>
                <c:pt idx="3">
                  <c:v>89.273356401384092</c:v>
                </c:pt>
                <c:pt idx="4">
                  <c:v>92.272202998846595</c:v>
                </c:pt>
                <c:pt idx="5">
                  <c:v>93.540945790080741</c:v>
                </c:pt>
                <c:pt idx="6">
                  <c:v>94.00230680507498</c:v>
                </c:pt>
                <c:pt idx="7">
                  <c:v>94.809688581314873</c:v>
                </c:pt>
                <c:pt idx="8">
                  <c:v>95.271049596309112</c:v>
                </c:pt>
                <c:pt idx="9">
                  <c:v>95.501730103806224</c:v>
                </c:pt>
                <c:pt idx="10">
                  <c:v>95.963091118800463</c:v>
                </c:pt>
                <c:pt idx="11">
                  <c:v>96.424452133794688</c:v>
                </c:pt>
                <c:pt idx="12">
                  <c:v>96.770472895040371</c:v>
                </c:pt>
                <c:pt idx="13">
                  <c:v>97.001153402537483</c:v>
                </c:pt>
                <c:pt idx="14">
                  <c:v>97.116493656286039</c:v>
                </c:pt>
                <c:pt idx="15">
                  <c:v>97.231833910034609</c:v>
                </c:pt>
                <c:pt idx="16">
                  <c:v>97.462514417531722</c:v>
                </c:pt>
                <c:pt idx="17">
                  <c:v>97.577854671280278</c:v>
                </c:pt>
                <c:pt idx="18">
                  <c:v>97.693194925028834</c:v>
                </c:pt>
                <c:pt idx="19">
                  <c:v>97.80853517877739</c:v>
                </c:pt>
                <c:pt idx="20">
                  <c:v>97.923875432525946</c:v>
                </c:pt>
                <c:pt idx="21">
                  <c:v>98.039215686274503</c:v>
                </c:pt>
                <c:pt idx="22">
                  <c:v>98.154555940023073</c:v>
                </c:pt>
                <c:pt idx="23">
                  <c:v>98.269896193771615</c:v>
                </c:pt>
                <c:pt idx="24">
                  <c:v>98.500576701268741</c:v>
                </c:pt>
                <c:pt idx="25">
                  <c:v>98.615916955017298</c:v>
                </c:pt>
                <c:pt idx="26">
                  <c:v>98.731257208765854</c:v>
                </c:pt>
                <c:pt idx="27">
                  <c:v>98.846597462514424</c:v>
                </c:pt>
                <c:pt idx="28">
                  <c:v>99.077277970011536</c:v>
                </c:pt>
                <c:pt idx="29">
                  <c:v>99.192618223760093</c:v>
                </c:pt>
                <c:pt idx="30">
                  <c:v>99.307958477508649</c:v>
                </c:pt>
                <c:pt idx="31">
                  <c:v>99.423298731257205</c:v>
                </c:pt>
                <c:pt idx="32">
                  <c:v>99.538638985005761</c:v>
                </c:pt>
                <c:pt idx="33">
                  <c:v>99.653979238754317</c:v>
                </c:pt>
                <c:pt idx="34">
                  <c:v>99.769319492502888</c:v>
                </c:pt>
                <c:pt idx="35">
                  <c:v>99.88465974625143</c:v>
                </c:pt>
                <c:pt idx="36">
                  <c:v>100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428080"/>
        <c:axId val="131428640"/>
      </c:scatterChart>
      <c:valAx>
        <c:axId val="131428080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b="1" dirty="0" smtClean="0"/>
                  <a:t>分類の個数</a:t>
                </a:r>
                <a:endParaRPr lang="ja-JP" altLang="en-US" sz="20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1428640"/>
        <c:crosses val="autoZero"/>
        <c:crossBetween val="midCat"/>
      </c:valAx>
      <c:valAx>
        <c:axId val="13142864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b="1" dirty="0" smtClean="0"/>
                  <a:t>累積 </a:t>
                </a:r>
                <a:r>
                  <a:rPr lang="en-US" altLang="ja-JP" sz="2000" b="1" dirty="0" smtClean="0"/>
                  <a:t>[%]</a:t>
                </a:r>
                <a:endParaRPr lang="ja-JP" altLang="en-US" sz="20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14280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716598038183426"/>
          <c:y val="0.84609257789416814"/>
          <c:w val="0.2340616205048818"/>
          <c:h val="5.58718285214348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B9625-2D7E-4EBD-AEBE-2AFBEA3D60E3}" type="datetimeFigureOut">
              <a:rPr kumimoji="1" lang="ja-JP" altLang="en-US" smtClean="0"/>
              <a:t>2014/3/3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283937-8BBD-42C4-B574-A2A3C61155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192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B44B7-EF9C-4430-BA2C-4C4CF9433EB7}" type="datetimeFigureOut">
              <a:rPr kumimoji="1" lang="ja-JP" altLang="en-US" smtClean="0"/>
              <a:t>2014/3/3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22626-F116-4F99-A467-92F8C373E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624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460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ループ回数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837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ツールを実行した様子を紹介します</a:t>
            </a:r>
            <a:endParaRPr kumimoji="1" lang="en-US" altLang="ja-JP" dirty="0" smtClean="0"/>
          </a:p>
          <a:p>
            <a:r>
              <a:rPr kumimoji="1" lang="ja-JP" altLang="en-US" dirty="0" smtClean="0"/>
              <a:t>分類を行っていない状態です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6902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While</a:t>
            </a:r>
            <a:r>
              <a:rPr kumimoji="1" lang="ja-JP" altLang="en-US" dirty="0" smtClean="0"/>
              <a:t>文の中を見たい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9635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8983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一回目の実行での値，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回目の実行での値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5593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38882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どうなったら嬉しいか</a:t>
            </a:r>
            <a:endParaRPr kumimoji="1" lang="en-US" altLang="ja-JP" dirty="0" smtClean="0"/>
          </a:p>
          <a:p>
            <a:r>
              <a:rPr kumimoji="1" lang="ja-JP" altLang="en-US" dirty="0" smtClean="0"/>
              <a:t>人間にとって，使いやすい数の分類かどうか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044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ループや分岐が存在し，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回以上呼び出されているメソッドを対象</a:t>
            </a:r>
            <a:endParaRPr kumimoji="1" lang="en-US" altLang="ja-JP" dirty="0" smtClean="0"/>
          </a:p>
          <a:p>
            <a:r>
              <a:rPr kumimoji="1" lang="ja-JP" altLang="en-US" dirty="0" smtClean="0"/>
              <a:t>呼び出し回数を表示：中央値</a:t>
            </a:r>
            <a:r>
              <a:rPr kumimoji="1" lang="en-US" altLang="ja-JP" dirty="0" smtClean="0"/>
              <a:t>30,394</a:t>
            </a:r>
          </a:p>
          <a:p>
            <a:r>
              <a:rPr kumimoji="1" lang="ja-JP" altLang="en-US" dirty="0" smtClean="0"/>
              <a:t>累積グラフ</a:t>
            </a:r>
            <a:endParaRPr kumimoji="1" lang="en-US" altLang="ja-JP" dirty="0" smtClean="0"/>
          </a:p>
          <a:p>
            <a:r>
              <a:rPr kumimoji="1" lang="ja-JP" altLang="en-US" dirty="0" smtClean="0"/>
              <a:t>ヒストグラム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2599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ループや分岐が存在し，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回以上呼び出されているメソッドを対象</a:t>
            </a:r>
            <a:endParaRPr kumimoji="1" lang="en-US" altLang="ja-JP" dirty="0" smtClean="0"/>
          </a:p>
          <a:p>
            <a:r>
              <a:rPr kumimoji="1" lang="ja-JP" altLang="en-US" dirty="0" smtClean="0"/>
              <a:t>呼び出し回数を表示：中央値</a:t>
            </a:r>
            <a:r>
              <a:rPr kumimoji="1" lang="en-US" altLang="ja-JP" dirty="0" smtClean="0"/>
              <a:t>30,394</a:t>
            </a:r>
          </a:p>
          <a:p>
            <a:r>
              <a:rPr kumimoji="1" lang="ja-JP" altLang="en-US" dirty="0" smtClean="0"/>
              <a:t>累積グラフ</a:t>
            </a:r>
            <a:endParaRPr kumimoji="1" lang="en-US" altLang="ja-JP" dirty="0" smtClean="0"/>
          </a:p>
          <a:p>
            <a:r>
              <a:rPr kumimoji="1" lang="ja-JP" altLang="en-US" dirty="0" smtClean="0"/>
              <a:t>ヒストグラム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1398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実行時間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702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静的な情報のみでプログラムを理解するのは困難であり，多くの労力を要する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165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時間を進める，戻すができる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789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本ツールと何が一緒で何が違うか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045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指定されたメソッドに対して，複数回の呼び出しの一覧を提示する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実行履歴数が減っていないと見れない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2637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図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994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276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何を分類するためか？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PathSet</a:t>
            </a:r>
            <a:r>
              <a:rPr kumimoji="1" lang="ja-JP" altLang="en-US" dirty="0" err="1" smtClean="0"/>
              <a:t>，</a:t>
            </a:r>
            <a:r>
              <a:rPr kumimoji="1" lang="en-US" altLang="ja-JP" dirty="0" smtClean="0"/>
              <a:t>if</a:t>
            </a:r>
            <a:r>
              <a:rPr kumimoji="1" lang="ja-JP" altLang="en-US" dirty="0" smtClean="0"/>
              <a:t>文で通過しなかった場合の値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FullPath</a:t>
            </a:r>
            <a:r>
              <a:rPr kumimoji="1" lang="ja-JP" altLang="en-US" dirty="0" err="1" smtClean="0"/>
              <a:t>，</a:t>
            </a:r>
            <a:r>
              <a:rPr kumimoji="1" lang="ja-JP" altLang="en-US" dirty="0" smtClean="0"/>
              <a:t>経路が同じもの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27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事前条件の確認</a:t>
            </a:r>
            <a:endParaRPr kumimoji="1" lang="en-US" altLang="ja-JP" dirty="0" smtClean="0"/>
          </a:p>
          <a:p>
            <a:r>
              <a:rPr kumimoji="1" lang="ja-JP" altLang="en-US" dirty="0" smtClean="0"/>
              <a:t>計算をやめて終了しています</a:t>
            </a:r>
            <a:endParaRPr kumimoji="1" lang="en-US" altLang="ja-JP" dirty="0" smtClean="0"/>
          </a:p>
          <a:p>
            <a:r>
              <a:rPr kumimoji="1" lang="ja-JP" altLang="en-US" dirty="0" smtClean="0"/>
              <a:t>ユークリッドの互除法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22626-F116-4F99-A467-92F8C373E497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024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08050"/>
            <a:ext cx="7921625" cy="14414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675" y="3429000"/>
            <a:ext cx="597693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2275" y="6381750"/>
            <a:ext cx="21336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fld id="{A141B8F4-2A05-4CB7-989C-990E05F93EBE}" type="datetime1">
              <a:rPr kumimoji="1" lang="ja-JP" altLang="en-US" smtClean="0"/>
              <a:t>2014/3/3</a:t>
            </a:fld>
            <a:endParaRPr kumimoji="1" lang="ja-JP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24300" y="6381750"/>
            <a:ext cx="45720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0763" y="6337300"/>
            <a:ext cx="468312" cy="2603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 b="1">
                <a:latin typeface="Comic Sans MS" pitchFamily="66" charset="0"/>
                <a:ea typeface="+mn-ea"/>
              </a:defRPr>
            </a:lvl1pPr>
          </a:lstStyle>
          <a:p>
            <a:fld id="{58954C93-FD0E-4A8B-B704-2CA040F8505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611188" y="2349500"/>
            <a:ext cx="7921625" cy="71438"/>
          </a:xfrm>
          <a:custGeom>
            <a:avLst/>
            <a:gdLst>
              <a:gd name="G0" fmla="+- 672 0 0"/>
            </a:gdLst>
            <a:ahLst/>
            <a:cxnLst>
              <a:cxn ang="0">
                <a:pos x="0" y="0"/>
              </a:cxn>
              <a:cxn ang="0">
                <a:pos x="672" y="0"/>
              </a:cxn>
              <a:cxn ang="0">
                <a:pos x="67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72" y="0"/>
                </a:lnTo>
                <a:lnTo>
                  <a:pt x="67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692275" y="6643688"/>
            <a:ext cx="73834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3091" name="Picture 19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25" y="6330950"/>
            <a:ext cx="1403350" cy="48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6935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8809637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69100" y="188913"/>
            <a:ext cx="2195513" cy="611981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437312" cy="611981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386663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240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27370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79388" y="1268413"/>
            <a:ext cx="431641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31641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136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898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935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82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8980037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76260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rgbClr val="EDED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87852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268413"/>
            <a:ext cx="878522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179388" y="1125538"/>
            <a:ext cx="8785225" cy="71437"/>
          </a:xfrm>
          <a:custGeom>
            <a:avLst/>
            <a:gdLst>
              <a:gd name="G0" fmla="+- 666 0 0"/>
            </a:gdLst>
            <a:ahLst/>
            <a:cxnLst>
              <a:cxn ang="0">
                <a:pos x="0" y="0"/>
              </a:cxn>
              <a:cxn ang="0">
                <a:pos x="666" y="0"/>
              </a:cxn>
              <a:cxn ang="0">
                <a:pos x="666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66" y="0"/>
                </a:lnTo>
                <a:lnTo>
                  <a:pt x="666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727200" y="6408738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3959225" y="6408738"/>
            <a:ext cx="4572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675688" y="6364288"/>
            <a:ext cx="4683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E0022E40-C5C6-4958-8E7E-F18BF7A40AA5}" type="slidenum">
              <a:rPr kumimoji="1" lang="en-US" altLang="ja-JP" sz="1400" b="1">
                <a:latin typeface="Comic Sans MS" pitchFamily="66" charset="0"/>
                <a:ea typeface="MS UI Gothic" pitchFamily="50" charset="-128"/>
              </a:rPr>
              <a:pPr algn="r"/>
              <a:t>‹#›</a:t>
            </a:fld>
            <a:endParaRPr kumimoji="1" lang="en-US" altLang="ja-JP" sz="1400" b="1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1727200" y="6670675"/>
            <a:ext cx="73834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1040" name="Picture 16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950" y="6357938"/>
            <a:ext cx="1403350" cy="48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1788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メソッドの実行経路の分類を用いた実行履歴可視化ツール 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120384" y="5321746"/>
            <a:ext cx="2337816" cy="810830"/>
          </a:xfrm>
        </p:spPr>
        <p:txBody>
          <a:bodyPr/>
          <a:lstStyle/>
          <a:p>
            <a:r>
              <a:rPr kumimoji="1" lang="ja-JP" altLang="en-US" dirty="0" smtClean="0"/>
              <a:t>井上研究室</a:t>
            </a:r>
            <a:endParaRPr kumimoji="1" lang="en-US" altLang="ja-JP" dirty="0" smtClean="0"/>
          </a:p>
          <a:p>
            <a:r>
              <a:rPr kumimoji="1" lang="ja-JP" altLang="en-US" dirty="0" smtClean="0"/>
              <a:t>松村 </a:t>
            </a:r>
            <a:r>
              <a:rPr lang="ja-JP" altLang="en-US" dirty="0"/>
              <a:t>俊徳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954C93-FD0E-4A8B-B704-2CA040F85051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75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分類の例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95080" y="1558833"/>
            <a:ext cx="3969533" cy="5040312"/>
          </a:xfrm>
        </p:spPr>
        <p:txBody>
          <a:bodyPr/>
          <a:lstStyle/>
          <a:p>
            <a:r>
              <a:rPr lang="ja-JP" altLang="en-US" sz="2400" dirty="0"/>
              <a:t>左記</a:t>
            </a:r>
            <a:r>
              <a:rPr lang="ja-JP" altLang="en-US" sz="2400" dirty="0" smtClean="0"/>
              <a:t>のメソッド</a:t>
            </a:r>
            <a:r>
              <a:rPr lang="en-US" altLang="ja-JP" sz="2400" dirty="0" err="1" smtClean="0"/>
              <a:t>gcd</a:t>
            </a:r>
            <a:r>
              <a:rPr lang="en-US" altLang="ja-JP" sz="2400" dirty="0" smtClean="0"/>
              <a:t>(</a:t>
            </a:r>
            <a:r>
              <a:rPr lang="en-US" altLang="ja-JP" sz="2400" dirty="0" err="1" smtClean="0"/>
              <a:t>int,int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に関して再現・分類を行う</a:t>
            </a:r>
            <a:endParaRPr lang="en-US" altLang="ja-JP" sz="2400" dirty="0" smtClean="0"/>
          </a:p>
          <a:p>
            <a:r>
              <a:rPr lang="ja-JP" altLang="en-US" sz="2400" dirty="0" smtClean="0"/>
              <a:t>次の</a:t>
            </a:r>
            <a:r>
              <a:rPr lang="en-US" altLang="ja-JP" sz="2400" dirty="0" smtClean="0"/>
              <a:t>5</a:t>
            </a:r>
            <a:r>
              <a:rPr lang="ja-JP" altLang="en-US" sz="2400" dirty="0" smtClean="0"/>
              <a:t>通りの呼び出しについて分類する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gcd</a:t>
            </a:r>
            <a:r>
              <a:rPr lang="en-US" altLang="ja-JP" sz="2400" dirty="0" smtClean="0"/>
              <a:t>(3,3)</a:t>
            </a:r>
          </a:p>
          <a:p>
            <a:pPr lvl="1"/>
            <a:r>
              <a:rPr lang="en-US" altLang="ja-JP" sz="2400" dirty="0" err="1"/>
              <a:t>g</a:t>
            </a:r>
            <a:r>
              <a:rPr lang="en-US" altLang="ja-JP" sz="2400" dirty="0" err="1" smtClean="0"/>
              <a:t>cd</a:t>
            </a:r>
            <a:r>
              <a:rPr lang="en-US" altLang="ja-JP" sz="2400" dirty="0" smtClean="0"/>
              <a:t>(6,-2)</a:t>
            </a:r>
          </a:p>
          <a:p>
            <a:pPr lvl="1"/>
            <a:r>
              <a:rPr lang="en-US" altLang="ja-JP" sz="2400" dirty="0" err="1"/>
              <a:t>g</a:t>
            </a:r>
            <a:r>
              <a:rPr lang="en-US" altLang="ja-JP" sz="2400" dirty="0" err="1" smtClean="0"/>
              <a:t>cd</a:t>
            </a:r>
            <a:r>
              <a:rPr lang="en-US" altLang="ja-JP" sz="2400" dirty="0" smtClean="0"/>
              <a:t>(5,5)</a:t>
            </a:r>
            <a:endParaRPr lang="en-US" altLang="ja-JP" sz="2400" dirty="0"/>
          </a:p>
          <a:p>
            <a:pPr lvl="1"/>
            <a:r>
              <a:rPr lang="en-US" altLang="ja-JP" sz="2400" dirty="0" err="1"/>
              <a:t>g</a:t>
            </a:r>
            <a:r>
              <a:rPr lang="en-US" altLang="ja-JP" sz="2400" dirty="0" err="1" smtClean="0"/>
              <a:t>cd</a:t>
            </a:r>
            <a:r>
              <a:rPr lang="en-US" altLang="ja-JP" sz="2400" dirty="0" smtClean="0"/>
              <a:t>(2,6)</a:t>
            </a:r>
            <a:endParaRPr lang="en-US" altLang="ja-JP" sz="2400" dirty="0"/>
          </a:p>
          <a:p>
            <a:pPr lvl="1"/>
            <a:r>
              <a:rPr lang="en-US" altLang="ja-JP" sz="2400" dirty="0" err="1"/>
              <a:t>g</a:t>
            </a:r>
            <a:r>
              <a:rPr lang="en-US" altLang="ja-JP" sz="2400" dirty="0" err="1" smtClean="0"/>
              <a:t>cd</a:t>
            </a:r>
            <a:r>
              <a:rPr lang="en-US" altLang="ja-JP" sz="2400" dirty="0" smtClean="0"/>
              <a:t>(10,7)</a:t>
            </a:r>
            <a:endParaRPr lang="en-US" altLang="ja-JP" sz="2400" dirty="0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54842" y="1558833"/>
            <a:ext cx="4640238" cy="47975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b="1" dirty="0">
                <a:solidFill>
                  <a:schemeClr val="tx1"/>
                </a:solidFill>
              </a:rPr>
              <a:t>public static </a:t>
            </a:r>
            <a:r>
              <a:rPr lang="en-US" altLang="ja-JP" sz="2000" b="1" dirty="0" err="1">
                <a:solidFill>
                  <a:schemeClr val="tx1"/>
                </a:solidFill>
              </a:rPr>
              <a:t>int</a:t>
            </a:r>
            <a:r>
              <a:rPr lang="en-US" altLang="ja-JP" sz="2000" b="1" dirty="0">
                <a:solidFill>
                  <a:schemeClr val="tx1"/>
                </a:solidFill>
              </a:rPr>
              <a:t> </a:t>
            </a:r>
            <a:r>
              <a:rPr lang="en-US" altLang="ja-JP" sz="2000" b="1" dirty="0" err="1">
                <a:solidFill>
                  <a:schemeClr val="tx1"/>
                </a:solidFill>
              </a:rPr>
              <a:t>gcd</a:t>
            </a:r>
            <a:r>
              <a:rPr lang="en-US" altLang="ja-JP" sz="2000" b="1" dirty="0">
                <a:solidFill>
                  <a:schemeClr val="tx1"/>
                </a:solidFill>
              </a:rPr>
              <a:t>(</a:t>
            </a:r>
            <a:r>
              <a:rPr lang="en-US" altLang="ja-JP" sz="2000" b="1" dirty="0" err="1">
                <a:solidFill>
                  <a:schemeClr val="tx1"/>
                </a:solidFill>
              </a:rPr>
              <a:t>int</a:t>
            </a:r>
            <a:r>
              <a:rPr lang="en-US" altLang="ja-JP" sz="2000" b="1" dirty="0">
                <a:solidFill>
                  <a:schemeClr val="tx1"/>
                </a:solidFill>
              </a:rPr>
              <a:t> </a:t>
            </a:r>
            <a:r>
              <a:rPr lang="en-US" altLang="ja-JP" sz="2000" b="1" dirty="0" err="1">
                <a:solidFill>
                  <a:schemeClr val="tx1"/>
                </a:solidFill>
              </a:rPr>
              <a:t>a,int</a:t>
            </a:r>
            <a:r>
              <a:rPr lang="en-US" altLang="ja-JP" sz="2000" b="1" dirty="0">
                <a:solidFill>
                  <a:schemeClr val="tx1"/>
                </a:solidFill>
              </a:rPr>
              <a:t> b){</a:t>
            </a: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if(a </a:t>
            </a:r>
            <a:r>
              <a:rPr lang="en-US" altLang="ja-JP" sz="2000" b="1" dirty="0">
                <a:solidFill>
                  <a:schemeClr val="tx1"/>
                </a:solidFill>
              </a:rPr>
              <a:t>&lt; 1 || b &lt; 1){</a:t>
            </a: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　　　　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return </a:t>
            </a:r>
            <a:r>
              <a:rPr lang="en-US" altLang="ja-JP" sz="2000" b="1" dirty="0">
                <a:solidFill>
                  <a:schemeClr val="tx1"/>
                </a:solidFill>
              </a:rPr>
              <a:t>0;</a:t>
            </a: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}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endParaRPr lang="ja-JP" altLang="en-US" sz="2000" b="1" dirty="0">
              <a:solidFill>
                <a:schemeClr val="tx1"/>
              </a:solidFill>
            </a:endParaRP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</a:t>
            </a:r>
            <a:r>
              <a:rPr lang="en-US" altLang="ja-JP" sz="2000" b="1" dirty="0" err="1" smtClean="0">
                <a:solidFill>
                  <a:schemeClr val="tx1"/>
                </a:solidFill>
              </a:rPr>
              <a:t>int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 </a:t>
            </a:r>
            <a:r>
              <a:rPr lang="en-US" altLang="ja-JP" sz="2000" b="1" dirty="0">
                <a:solidFill>
                  <a:schemeClr val="tx1"/>
                </a:solidFill>
              </a:rPr>
              <a:t>d = b;</a:t>
            </a: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</a:t>
            </a:r>
            <a:r>
              <a:rPr lang="en-US" altLang="ja-JP" sz="2000" b="1" dirty="0" err="1" smtClean="0">
                <a:solidFill>
                  <a:schemeClr val="tx1"/>
                </a:solidFill>
              </a:rPr>
              <a:t>int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 </a:t>
            </a:r>
            <a:r>
              <a:rPr lang="en-US" altLang="ja-JP" sz="2000" b="1" dirty="0">
                <a:solidFill>
                  <a:schemeClr val="tx1"/>
                </a:solidFill>
              </a:rPr>
              <a:t>r = a % b;</a:t>
            </a:r>
          </a:p>
          <a:p>
            <a:endParaRPr lang="ja-JP" altLang="en-US" sz="2000" b="1" dirty="0">
              <a:solidFill>
                <a:schemeClr val="tx1"/>
              </a:solidFill>
            </a:endParaRP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while(r </a:t>
            </a:r>
            <a:r>
              <a:rPr lang="en-US" altLang="ja-JP" sz="2000" b="1" dirty="0">
                <a:solidFill>
                  <a:schemeClr val="tx1"/>
                </a:solidFill>
              </a:rPr>
              <a:t>&gt; 0){</a:t>
            </a: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　　　　</a:t>
            </a:r>
            <a:r>
              <a:rPr lang="en-US" altLang="ja-JP" sz="2000" b="1" dirty="0" err="1" smtClean="0">
                <a:solidFill>
                  <a:schemeClr val="tx1"/>
                </a:solidFill>
              </a:rPr>
              <a:t>int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 </a:t>
            </a:r>
            <a:r>
              <a:rPr lang="en-US" altLang="ja-JP" sz="2000" b="1" dirty="0">
                <a:solidFill>
                  <a:schemeClr val="tx1"/>
                </a:solidFill>
              </a:rPr>
              <a:t>n = d;</a:t>
            </a: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　　　　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d </a:t>
            </a:r>
            <a:r>
              <a:rPr lang="en-US" altLang="ja-JP" sz="2000" b="1" dirty="0">
                <a:solidFill>
                  <a:schemeClr val="tx1"/>
                </a:solidFill>
              </a:rPr>
              <a:t>= r;</a:t>
            </a: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　　　　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r </a:t>
            </a:r>
            <a:r>
              <a:rPr lang="en-US" altLang="ja-JP" sz="2000" b="1" dirty="0">
                <a:solidFill>
                  <a:schemeClr val="tx1"/>
                </a:solidFill>
              </a:rPr>
              <a:t>= n % d;</a:t>
            </a: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}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　　　　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return </a:t>
            </a:r>
            <a:r>
              <a:rPr lang="en-US" altLang="ja-JP" sz="2000" b="1" dirty="0">
                <a:solidFill>
                  <a:schemeClr val="tx1"/>
                </a:solidFill>
              </a:rPr>
              <a:t>d;</a:t>
            </a:r>
          </a:p>
          <a:p>
            <a:r>
              <a:rPr lang="en-US" altLang="ja-JP" sz="2000" b="1" dirty="0">
                <a:solidFill>
                  <a:schemeClr val="tx1"/>
                </a:solidFill>
              </a:rPr>
              <a:t>}</a:t>
            </a:r>
            <a:endParaRPr lang="ja-JP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36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404" y="3030829"/>
            <a:ext cx="2640099" cy="3160379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5280" y="3044649"/>
            <a:ext cx="2640099" cy="3160379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341120"/>
            <a:ext cx="7886700" cy="4835843"/>
          </a:xfrm>
        </p:spPr>
        <p:txBody>
          <a:bodyPr/>
          <a:lstStyle/>
          <a:p>
            <a:r>
              <a:rPr lang="ja-JP" altLang="en-US" dirty="0" smtClean="0"/>
              <a:t>通過した行の集合が等しいものは同じ分類</a:t>
            </a:r>
            <a:endParaRPr lang="en-US" altLang="ja-JP" dirty="0" smtClean="0"/>
          </a:p>
          <a:p>
            <a:endParaRPr kumimoji="1" lang="en-US" altLang="ja-JP" dirty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628650" y="365126"/>
            <a:ext cx="7886700" cy="7077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 smtClean="0"/>
              <a:t>分類基準</a:t>
            </a:r>
            <a:r>
              <a:rPr lang="en-US" altLang="ja-JP" sz="3600" dirty="0" smtClean="0"/>
              <a:t>1</a:t>
            </a:r>
            <a:r>
              <a:rPr lang="ja-JP" altLang="en-US" sz="3600" dirty="0" smtClean="0"/>
              <a:t>：通過したコードの集合</a:t>
            </a:r>
            <a:r>
              <a:rPr lang="en-US" altLang="ja-JP" sz="3600" dirty="0" smtClean="0"/>
              <a:t>(Line)</a:t>
            </a:r>
            <a:endParaRPr lang="ja-JP" altLang="en-US" sz="3600" dirty="0"/>
          </a:p>
        </p:txBody>
      </p:sp>
      <p:sp>
        <p:nvSpPr>
          <p:cNvPr id="4" name="フローチャート: 代替処理 3"/>
          <p:cNvSpPr/>
          <p:nvPr/>
        </p:nvSpPr>
        <p:spPr bwMode="auto">
          <a:xfrm>
            <a:off x="705675" y="2182707"/>
            <a:ext cx="1120671" cy="442388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(3,3)</a:t>
            </a:r>
            <a:endParaRPr kumimoji="0" lang="ja-JP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7" name="フローチャート: 代替処理 46"/>
          <p:cNvSpPr/>
          <p:nvPr/>
        </p:nvSpPr>
        <p:spPr bwMode="auto">
          <a:xfrm>
            <a:off x="3979034" y="2182625"/>
            <a:ext cx="1185930" cy="442388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(6,-2)</a:t>
            </a:r>
            <a:endParaRPr kumimoji="0" lang="ja-JP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8" name="フローチャート: 代替処理 47"/>
          <p:cNvSpPr/>
          <p:nvPr/>
        </p:nvSpPr>
        <p:spPr bwMode="auto">
          <a:xfrm>
            <a:off x="6255180" y="2205811"/>
            <a:ext cx="998821" cy="442388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(2,6)</a:t>
            </a:r>
            <a:endParaRPr kumimoji="0" lang="ja-JP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9" name="フローチャート: 代替処理 48"/>
          <p:cNvSpPr/>
          <p:nvPr/>
        </p:nvSpPr>
        <p:spPr bwMode="auto">
          <a:xfrm>
            <a:off x="7249578" y="2205811"/>
            <a:ext cx="1127049" cy="442388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(10,7)</a:t>
            </a:r>
            <a:endParaRPr kumimoji="0" lang="ja-JP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0" name="フローチャート: 代替処理 49"/>
          <p:cNvSpPr/>
          <p:nvPr/>
        </p:nvSpPr>
        <p:spPr bwMode="auto">
          <a:xfrm>
            <a:off x="1823472" y="2182707"/>
            <a:ext cx="997272" cy="442306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(5,5)</a:t>
            </a:r>
            <a:endParaRPr kumimoji="0" lang="ja-JP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pic>
        <p:nvPicPr>
          <p:cNvPr id="29" name="図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774" y="2895870"/>
            <a:ext cx="2657627" cy="3185690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277" y="2893238"/>
            <a:ext cx="2657627" cy="3185690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096" y="2895870"/>
            <a:ext cx="2657627" cy="318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64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30" y="3393100"/>
            <a:ext cx="2022678" cy="2421284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341120"/>
            <a:ext cx="7886700" cy="4835843"/>
          </a:xfrm>
        </p:spPr>
        <p:txBody>
          <a:bodyPr/>
          <a:lstStyle/>
          <a:p>
            <a:r>
              <a:rPr lang="ja-JP" altLang="en-US" dirty="0" smtClean="0"/>
              <a:t>命令の実行順序</a:t>
            </a:r>
            <a:r>
              <a:rPr kumimoji="1" lang="ja-JP" altLang="en-US" dirty="0" smtClean="0"/>
              <a:t>が等しいものは同じ</a:t>
            </a:r>
            <a:r>
              <a:rPr lang="ja-JP" altLang="en-US" dirty="0" smtClean="0"/>
              <a:t>分類</a:t>
            </a:r>
            <a:endParaRPr kumimoji="1" lang="en-US" altLang="ja-JP" dirty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628650" y="365126"/>
            <a:ext cx="7886700" cy="7077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 smtClean="0"/>
              <a:t>分類基準</a:t>
            </a:r>
            <a:r>
              <a:rPr lang="en-US" altLang="ja-JP" sz="3600" dirty="0" smtClean="0"/>
              <a:t>2</a:t>
            </a:r>
            <a:r>
              <a:rPr lang="ja-JP" altLang="en-US" sz="3600" dirty="0" smtClean="0"/>
              <a:t>：命令の実行順序</a:t>
            </a:r>
            <a:r>
              <a:rPr lang="en-US" altLang="ja-JP" sz="3600" dirty="0" smtClean="0"/>
              <a:t>(Path)</a:t>
            </a:r>
            <a:endParaRPr lang="ja-JP" altLang="en-US" sz="3600" dirty="0"/>
          </a:p>
        </p:txBody>
      </p:sp>
      <p:sp>
        <p:nvSpPr>
          <p:cNvPr id="40" name="フローチャート: 代替処理 39"/>
          <p:cNvSpPr/>
          <p:nvPr/>
        </p:nvSpPr>
        <p:spPr bwMode="auto">
          <a:xfrm>
            <a:off x="147333" y="2597341"/>
            <a:ext cx="1120671" cy="442388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(1,1)</a:t>
            </a:r>
            <a:endParaRPr kumimoji="0" lang="ja-JP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1" name="フローチャート: 代替処理 40"/>
          <p:cNvSpPr/>
          <p:nvPr/>
        </p:nvSpPr>
        <p:spPr bwMode="auto">
          <a:xfrm>
            <a:off x="2890924" y="2594084"/>
            <a:ext cx="1185930" cy="442388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(6,-2)</a:t>
            </a:r>
            <a:endParaRPr kumimoji="0" lang="ja-JP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2" name="フローチャート: 代替処理 41"/>
          <p:cNvSpPr/>
          <p:nvPr/>
        </p:nvSpPr>
        <p:spPr bwMode="auto">
          <a:xfrm>
            <a:off x="5154417" y="2594084"/>
            <a:ext cx="998821" cy="442388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(2,6)</a:t>
            </a:r>
            <a:endParaRPr kumimoji="0" lang="ja-JP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3" name="フローチャート: 代替処理 42"/>
          <p:cNvSpPr/>
          <p:nvPr/>
        </p:nvSpPr>
        <p:spPr bwMode="auto">
          <a:xfrm>
            <a:off x="7230801" y="2597344"/>
            <a:ext cx="1127049" cy="442388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(10,7)</a:t>
            </a:r>
            <a:endParaRPr kumimoji="0" lang="ja-JP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5" name="フローチャート: 代替処理 44"/>
          <p:cNvSpPr/>
          <p:nvPr/>
        </p:nvSpPr>
        <p:spPr bwMode="auto">
          <a:xfrm>
            <a:off x="1268004" y="2594166"/>
            <a:ext cx="1073987" cy="442306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gcd</a:t>
            </a: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(5,5)</a:t>
            </a:r>
            <a:endParaRPr kumimoji="0" lang="ja-JP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pic>
        <p:nvPicPr>
          <p:cNvPr id="49" name="図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289" y="3307954"/>
            <a:ext cx="2022647" cy="2424541"/>
          </a:xfrm>
          <a:prstGeom prst="rect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8947" y="3307954"/>
            <a:ext cx="2029885" cy="2433217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8252" y="3307954"/>
            <a:ext cx="2022647" cy="2424541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0319" y="3307954"/>
            <a:ext cx="2022647" cy="2424541"/>
          </a:xfrm>
          <a:prstGeom prst="rect">
            <a:avLst/>
          </a:prstGeom>
        </p:spPr>
      </p:pic>
      <p:sp>
        <p:nvSpPr>
          <p:cNvPr id="4" name="四角形吹き出し 3"/>
          <p:cNvSpPr/>
          <p:nvPr/>
        </p:nvSpPr>
        <p:spPr bwMode="auto">
          <a:xfrm>
            <a:off x="4911334" y="5880988"/>
            <a:ext cx="1536482" cy="430086"/>
          </a:xfrm>
          <a:prstGeom prst="wedgeRectCallout">
            <a:avLst>
              <a:gd name="adj1" fmla="val -22326"/>
              <a:gd name="adj2" fmla="val -84526"/>
            </a:avLst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dirty="0" smtClean="0">
                <a:latin typeface="Times New Roman" pitchFamily="18" charset="0"/>
                <a:ea typeface="ＭＳ Ｐゴシック" pitchFamily="50" charset="-128"/>
              </a:rPr>
              <a:t>ループ回数</a:t>
            </a:r>
            <a:r>
              <a:rPr kumimoji="0" lang="en-US" altLang="ja-JP" sz="1600" dirty="0" smtClean="0">
                <a:latin typeface="Times New Roman" pitchFamily="18" charset="0"/>
                <a:ea typeface="ＭＳ Ｐゴシック" pitchFamily="50" charset="-128"/>
              </a:rPr>
              <a:t>1</a:t>
            </a:r>
            <a:r>
              <a:rPr kumimoji="0" lang="ja-JP" altLang="en-US" sz="1600" dirty="0" smtClean="0">
                <a:latin typeface="Times New Roman" pitchFamily="18" charset="0"/>
                <a:ea typeface="ＭＳ Ｐゴシック" pitchFamily="50" charset="-128"/>
              </a:rPr>
              <a:t>回</a:t>
            </a:r>
            <a:endParaRPr kumimoji="0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" name="四角形吹き出し 17"/>
          <p:cNvSpPr/>
          <p:nvPr/>
        </p:nvSpPr>
        <p:spPr bwMode="auto">
          <a:xfrm>
            <a:off x="7162676" y="5880988"/>
            <a:ext cx="1536482" cy="430086"/>
          </a:xfrm>
          <a:prstGeom prst="wedgeRectCallout">
            <a:avLst>
              <a:gd name="adj1" fmla="val -22326"/>
              <a:gd name="adj2" fmla="val -84526"/>
            </a:avLst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dirty="0" smtClean="0">
                <a:latin typeface="Times New Roman" pitchFamily="18" charset="0"/>
                <a:ea typeface="ＭＳ Ｐゴシック" pitchFamily="50" charset="-128"/>
              </a:rPr>
              <a:t>ループ回数</a:t>
            </a:r>
            <a:r>
              <a:rPr kumimoji="0" lang="en-US" altLang="ja-JP" sz="1600" dirty="0" smtClean="0">
                <a:latin typeface="Times New Roman" pitchFamily="18" charset="0"/>
                <a:ea typeface="ＭＳ Ｐゴシック" pitchFamily="50" charset="-128"/>
              </a:rPr>
              <a:t>2</a:t>
            </a:r>
            <a:r>
              <a:rPr kumimoji="0" lang="ja-JP" altLang="en-US" sz="1600" dirty="0" smtClean="0">
                <a:latin typeface="Times New Roman" pitchFamily="18" charset="0"/>
                <a:ea typeface="ＭＳ Ｐゴシック" pitchFamily="50" charset="-128"/>
              </a:rPr>
              <a:t>回</a:t>
            </a:r>
            <a:endParaRPr kumimoji="0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641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実行履歴の提示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実行履歴の一覧を</a:t>
            </a:r>
            <a:r>
              <a:rPr kumimoji="1" lang="en-US" altLang="ja-JP" dirty="0" smtClean="0"/>
              <a:t>GUI</a:t>
            </a:r>
            <a:r>
              <a:rPr kumimoji="1" lang="ja-JP" altLang="en-US" dirty="0" smtClean="0"/>
              <a:t>を介しユーザーに提示する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各実行履歴において次の情報を表示する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ローカル変数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実行経路</a:t>
            </a:r>
            <a:endParaRPr lang="en-US" altLang="ja-JP" dirty="0" smtClean="0"/>
          </a:p>
          <a:p>
            <a:pPr lvl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7402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ツールの紹介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8" y="1367036"/>
            <a:ext cx="8785225" cy="4941689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4572000" y="1457455"/>
            <a:ext cx="3698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</a:rPr>
              <a:t>実行の再生・巻き戻しボタン</a:t>
            </a:r>
            <a:endParaRPr lang="en-US" altLang="ja-JP" sz="2400" b="1" dirty="0" smtClean="0">
              <a:solidFill>
                <a:srgbClr val="FF0000"/>
              </a:solidFill>
            </a:endParaRPr>
          </a:p>
        </p:txBody>
      </p:sp>
      <p:sp>
        <p:nvSpPr>
          <p:cNvPr id="4" name="角丸四角形 3"/>
          <p:cNvSpPr/>
          <p:nvPr/>
        </p:nvSpPr>
        <p:spPr bwMode="auto">
          <a:xfrm>
            <a:off x="179388" y="1506834"/>
            <a:ext cx="4406260" cy="362909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220333" y="2009541"/>
            <a:ext cx="1676708" cy="4077359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37986" y="5625235"/>
            <a:ext cx="3698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</a:rPr>
              <a:t>実行履歴</a:t>
            </a:r>
            <a:endParaRPr lang="en-US" altLang="ja-JP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ツールの紹介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8" y="1364776"/>
            <a:ext cx="8789243" cy="4943949"/>
          </a:xfrm>
          <a:prstGeom prst="rect">
            <a:avLst/>
          </a:prstGeom>
        </p:spPr>
      </p:pic>
      <p:cxnSp>
        <p:nvCxnSpPr>
          <p:cNvPr id="7" name="直線矢印コネクタ 6"/>
          <p:cNvCxnSpPr>
            <a:stCxn id="9" idx="3"/>
          </p:cNvCxnSpPr>
          <p:nvPr/>
        </p:nvCxnSpPr>
        <p:spPr bwMode="auto">
          <a:xfrm>
            <a:off x="3725839" y="1499246"/>
            <a:ext cx="736979" cy="22037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テキスト ボックス 8"/>
          <p:cNvSpPr txBox="1"/>
          <p:nvPr/>
        </p:nvSpPr>
        <p:spPr>
          <a:xfrm>
            <a:off x="573472" y="1268413"/>
            <a:ext cx="3152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</a:rPr>
              <a:t>分類基準を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Line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に変更</a:t>
            </a:r>
            <a:endParaRPr lang="en-US" altLang="ja-JP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05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ツールの紹介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3"/>
          <a:srcRect l="66124" t="9111" r="875" b="3778"/>
          <a:stretch/>
        </p:blipFill>
        <p:spPr>
          <a:xfrm>
            <a:off x="2807493" y="1268413"/>
            <a:ext cx="3529013" cy="524005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6336505" y="4085274"/>
            <a:ext cx="25029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</a:rPr>
              <a:t>現在時刻におけるローカル変数の値</a:t>
            </a:r>
            <a:endParaRPr lang="en-US" altLang="ja-JP" sz="2400" b="1" dirty="0" smtClean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810390" y="2231156"/>
            <a:ext cx="1473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</a:rPr>
              <a:t>現在時刻</a:t>
            </a:r>
            <a:endParaRPr lang="en-US" altLang="ja-JP" sz="2400" b="1" dirty="0" smtClean="0">
              <a:solidFill>
                <a:srgbClr val="FF0000"/>
              </a:solidFill>
            </a:endParaRPr>
          </a:p>
        </p:txBody>
      </p:sp>
      <p:cxnSp>
        <p:nvCxnSpPr>
          <p:cNvPr id="17" name="直線矢印コネクタ 16"/>
          <p:cNvCxnSpPr>
            <a:stCxn id="16" idx="1"/>
          </p:cNvCxnSpPr>
          <p:nvPr/>
        </p:nvCxnSpPr>
        <p:spPr bwMode="auto">
          <a:xfrm flipH="1">
            <a:off x="3661729" y="2461989"/>
            <a:ext cx="2148661" cy="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左中かっこ 19"/>
          <p:cNvSpPr/>
          <p:nvPr/>
        </p:nvSpPr>
        <p:spPr bwMode="auto">
          <a:xfrm>
            <a:off x="2421729" y="1771794"/>
            <a:ext cx="400050" cy="2016775"/>
          </a:xfrm>
          <a:prstGeom prst="leftBrace">
            <a:avLst>
              <a:gd name="adj1" fmla="val 44047"/>
              <a:gd name="adj2" fmla="val 50000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79386" y="2549348"/>
            <a:ext cx="22906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</a:rPr>
              <a:t>各行の通過回数</a:t>
            </a:r>
            <a:endParaRPr lang="en-US" altLang="ja-JP" sz="2400" b="1" dirty="0" smtClean="0">
              <a:solidFill>
                <a:srgbClr val="FF0000"/>
              </a:solidFill>
            </a:endParaRPr>
          </a:p>
          <a:p>
            <a:r>
              <a:rPr lang="ja-JP" altLang="en-US" sz="2400" b="1" dirty="0" smtClean="0">
                <a:solidFill>
                  <a:srgbClr val="FF0000"/>
                </a:solidFill>
              </a:rPr>
              <a:t>を数字で表示</a:t>
            </a:r>
            <a:endParaRPr lang="en-US" altLang="ja-JP" sz="2400" b="1" dirty="0" smtClean="0">
              <a:solidFill>
                <a:srgbClr val="FF0000"/>
              </a:solidFill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2821778" y="3918101"/>
            <a:ext cx="3514727" cy="119981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5" name="円/楕円 14"/>
          <p:cNvSpPr/>
          <p:nvPr/>
        </p:nvSpPr>
        <p:spPr bwMode="auto">
          <a:xfrm>
            <a:off x="2949682" y="2692821"/>
            <a:ext cx="345883" cy="1082405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810390" y="2941602"/>
            <a:ext cx="1473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</a:rPr>
              <a:t>実行経路</a:t>
            </a:r>
            <a:endParaRPr lang="en-US" altLang="ja-JP" sz="2400" b="1" dirty="0" smtClean="0">
              <a:solidFill>
                <a:srgbClr val="FF0000"/>
              </a:solidFill>
            </a:endParaRPr>
          </a:p>
        </p:txBody>
      </p:sp>
      <p:cxnSp>
        <p:nvCxnSpPr>
          <p:cNvPr id="23" name="直線矢印コネクタ 22"/>
          <p:cNvCxnSpPr>
            <a:stCxn id="22" idx="1"/>
          </p:cNvCxnSpPr>
          <p:nvPr/>
        </p:nvCxnSpPr>
        <p:spPr bwMode="auto">
          <a:xfrm flipH="1" flipV="1">
            <a:off x="3321730" y="3172434"/>
            <a:ext cx="2488660" cy="1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88148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ツールの紹介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/>
          <a:srcRect l="66119" t="8766" r="1045" b="3565"/>
          <a:stretch/>
        </p:blipFill>
        <p:spPr>
          <a:xfrm>
            <a:off x="2900149" y="1221474"/>
            <a:ext cx="3387394" cy="5087251"/>
          </a:xfrm>
          <a:prstGeom prst="rect">
            <a:avLst/>
          </a:prstGeom>
        </p:spPr>
      </p:pic>
      <p:cxnSp>
        <p:nvCxnSpPr>
          <p:cNvPr id="7" name="直線矢印コネクタ 6"/>
          <p:cNvCxnSpPr/>
          <p:nvPr/>
        </p:nvCxnSpPr>
        <p:spPr bwMode="auto">
          <a:xfrm flipV="1">
            <a:off x="1848002" y="2893326"/>
            <a:ext cx="1209097" cy="53226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テキスト ボックス 7"/>
          <p:cNvSpPr txBox="1"/>
          <p:nvPr/>
        </p:nvSpPr>
        <p:spPr>
          <a:xfrm>
            <a:off x="1174580" y="3425588"/>
            <a:ext cx="1346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行を選択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69041" y="3887253"/>
            <a:ext cx="3381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選択した行を通過するときの変数の値の一覧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 bwMode="auto">
          <a:xfrm flipH="1">
            <a:off x="4817660" y="4765189"/>
            <a:ext cx="2059239" cy="689464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テキスト ボックス 10"/>
          <p:cNvSpPr txBox="1"/>
          <p:nvPr/>
        </p:nvSpPr>
        <p:spPr>
          <a:xfrm>
            <a:off x="3495400" y="4623656"/>
            <a:ext cx="3381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回目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146111" y="4623656"/>
            <a:ext cx="1437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2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回目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89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ツールの紹介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/>
          <a:srcRect l="66239" t="8979" r="925" b="3565"/>
          <a:stretch/>
        </p:blipFill>
        <p:spPr>
          <a:xfrm>
            <a:off x="2889857" y="1268413"/>
            <a:ext cx="3364285" cy="5040312"/>
          </a:xfrm>
          <a:prstGeom prst="rect">
            <a:avLst/>
          </a:prstGeom>
        </p:spPr>
      </p:pic>
      <p:cxnSp>
        <p:nvCxnSpPr>
          <p:cNvPr id="8" name="直線矢印コネクタ 7"/>
          <p:cNvCxnSpPr>
            <a:stCxn id="11" idx="3"/>
          </p:cNvCxnSpPr>
          <p:nvPr/>
        </p:nvCxnSpPr>
        <p:spPr bwMode="auto">
          <a:xfrm>
            <a:off x="3922253" y="4771494"/>
            <a:ext cx="595156" cy="189041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テキスト ボックス 10"/>
          <p:cNvSpPr txBox="1"/>
          <p:nvPr/>
        </p:nvSpPr>
        <p:spPr>
          <a:xfrm>
            <a:off x="932332" y="4355995"/>
            <a:ext cx="29899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</a:rPr>
              <a:t>時刻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を</a:t>
            </a:r>
            <a:r>
              <a:rPr lang="ja-JP" altLang="en-US" sz="2400" b="1" dirty="0">
                <a:solidFill>
                  <a:srgbClr val="FF0000"/>
                </a:solidFill>
              </a:rPr>
              <a:t>クリック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することで</a:t>
            </a:r>
            <a:endParaRPr lang="en-US" altLang="ja-JP" sz="2400" b="1" dirty="0" smtClean="0">
              <a:solidFill>
                <a:srgbClr val="FF0000"/>
              </a:solidFill>
            </a:endParaRPr>
          </a:p>
          <a:p>
            <a:r>
              <a:rPr lang="ja-JP" altLang="en-US" sz="2400" b="1" dirty="0" smtClean="0">
                <a:solidFill>
                  <a:srgbClr val="FF0000"/>
                </a:solidFill>
              </a:rPr>
              <a:t>ジャンプ可能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63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分類に関する調査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7" y="1268413"/>
            <a:ext cx="8785225" cy="5040312"/>
          </a:xfrm>
        </p:spPr>
        <p:txBody>
          <a:bodyPr/>
          <a:lstStyle/>
          <a:p>
            <a:r>
              <a:rPr lang="ja-JP" altLang="en-US" dirty="0"/>
              <a:t>調査内容</a:t>
            </a:r>
            <a:endParaRPr lang="en-US" altLang="ja-JP" dirty="0" smtClean="0"/>
          </a:p>
          <a:p>
            <a:pPr lvl="1"/>
            <a:r>
              <a:rPr lang="ja-JP" altLang="en-US" sz="2600" dirty="0" smtClean="0"/>
              <a:t>実行経路による分類で，実行履歴がどの程度分類されるか</a:t>
            </a:r>
            <a:endParaRPr lang="en-US" altLang="ja-JP" sz="2600" dirty="0" smtClean="0"/>
          </a:p>
          <a:p>
            <a:pPr lvl="1"/>
            <a:r>
              <a:rPr lang="en-US" altLang="ja-JP" sz="2600" dirty="0" smtClean="0"/>
              <a:t>1</a:t>
            </a:r>
            <a:r>
              <a:rPr lang="ja-JP" altLang="en-US" sz="2600" dirty="0" err="1" smtClean="0"/>
              <a:t>つの</a:t>
            </a:r>
            <a:r>
              <a:rPr lang="ja-JP" altLang="en-US" sz="2600" dirty="0" smtClean="0"/>
              <a:t>画面に表示できる分類数になるか</a:t>
            </a:r>
            <a:endParaRPr lang="en-US" altLang="ja-JP" sz="2600" dirty="0" smtClean="0"/>
          </a:p>
          <a:p>
            <a:pPr lvl="1"/>
            <a:endParaRPr lang="en-US" altLang="ja-JP" sz="2600" dirty="0" smtClean="0"/>
          </a:p>
          <a:p>
            <a:r>
              <a:rPr lang="ja-JP" altLang="en-US" dirty="0" smtClean="0"/>
              <a:t>対象</a:t>
            </a:r>
            <a:endParaRPr lang="en-US" altLang="ja-JP" dirty="0" smtClean="0"/>
          </a:p>
          <a:p>
            <a:pPr lvl="1"/>
            <a:r>
              <a:rPr lang="en-US" altLang="ja-JP" sz="2600" dirty="0" err="1"/>
              <a:t>Dacapo</a:t>
            </a:r>
            <a:r>
              <a:rPr lang="ja-JP" altLang="en-US" sz="2600" dirty="0"/>
              <a:t>ベンチマーク内のアプリケーションである</a:t>
            </a:r>
            <a:r>
              <a:rPr lang="en-US" altLang="ja-JP" sz="2600" dirty="0"/>
              <a:t>batik</a:t>
            </a:r>
            <a:r>
              <a:rPr lang="ja-JP" altLang="en-US" sz="2600" dirty="0"/>
              <a:t>と</a:t>
            </a:r>
            <a:r>
              <a:rPr lang="en-US" altLang="ja-JP" sz="2600" dirty="0" smtClean="0"/>
              <a:t>fop</a:t>
            </a:r>
          </a:p>
          <a:p>
            <a:pPr lvl="1"/>
            <a:r>
              <a:rPr lang="en-US" altLang="ja-JP" sz="2600" dirty="0" smtClean="0"/>
              <a:t>2</a:t>
            </a:r>
            <a:r>
              <a:rPr lang="ja-JP" altLang="en-US" sz="2600" dirty="0" smtClean="0"/>
              <a:t>回以上呼び出されていて，ループもしくは分岐を含むメソッド</a:t>
            </a:r>
            <a:endParaRPr lang="en-US" altLang="ja-JP" sz="2600" dirty="0" smtClean="0"/>
          </a:p>
          <a:p>
            <a:pPr lvl="1"/>
            <a:r>
              <a:rPr lang="ja-JP" altLang="en-US" sz="2600" dirty="0" smtClean="0"/>
              <a:t>上記を満たすメソッドは</a:t>
            </a:r>
            <a:r>
              <a:rPr lang="en-US" altLang="ja-JP" sz="2600" dirty="0" smtClean="0"/>
              <a:t>batik</a:t>
            </a:r>
            <a:r>
              <a:rPr lang="ja-JP" altLang="en-US" sz="2600" dirty="0" smtClean="0"/>
              <a:t>では</a:t>
            </a:r>
            <a:r>
              <a:rPr lang="en-US" altLang="ja-JP" sz="2600" dirty="0" smtClean="0"/>
              <a:t>903,fop</a:t>
            </a:r>
            <a:r>
              <a:rPr lang="ja-JP" altLang="en-US" sz="2600" dirty="0" smtClean="0"/>
              <a:t>では</a:t>
            </a:r>
            <a:r>
              <a:rPr lang="en-US" altLang="ja-JP" sz="2600" dirty="0" smtClean="0"/>
              <a:t>867</a:t>
            </a:r>
            <a:r>
              <a:rPr lang="ja-JP" altLang="en-US" sz="2600" dirty="0" smtClean="0"/>
              <a:t>個</a:t>
            </a:r>
            <a:endParaRPr lang="en-US" altLang="ja-JP" sz="2600" dirty="0" smtClean="0"/>
          </a:p>
          <a:p>
            <a:pPr lvl="1"/>
            <a:r>
              <a:rPr lang="ja-JP" altLang="en-US" sz="2600" dirty="0" smtClean="0"/>
              <a:t>約半数のメソッドの実行回数は</a:t>
            </a:r>
            <a:r>
              <a:rPr lang="en-US" altLang="ja-JP" sz="2600" dirty="0" smtClean="0"/>
              <a:t>100</a:t>
            </a:r>
            <a:r>
              <a:rPr lang="ja-JP" altLang="en-US" sz="2600" dirty="0" smtClean="0"/>
              <a:t>回以上</a:t>
            </a:r>
            <a:endParaRPr kumimoji="1"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634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+mj-ea"/>
              </a:rPr>
              <a:t>プログラム理解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964612" cy="5040312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ソフトウェア開発の保守工程において，プログラム理解は重要である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機能の追加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バグの修正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dirty="0" smtClean="0"/>
              <a:t>プログラムの理解には実行時情報が利用される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変数の値，命令を実行した行など</a:t>
            </a:r>
            <a:endParaRPr lang="en-US" altLang="ja-JP" dirty="0" smtClean="0"/>
          </a:p>
          <a:p>
            <a:endParaRPr lang="en-US" altLang="ja-JP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50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分類についての調査結果</a:t>
            </a:r>
            <a:r>
              <a:rPr lang="en-US" altLang="ja-JP" dirty="0" smtClean="0"/>
              <a:t>(1/2)</a:t>
            </a:r>
            <a:endParaRPr kumimoji="1" lang="ja-JP" altLang="en-US" dirty="0"/>
          </a:p>
        </p:txBody>
      </p:sp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522741"/>
              </p:ext>
            </p:extLst>
          </p:nvPr>
        </p:nvGraphicFramePr>
        <p:xfrm>
          <a:off x="179388" y="1351130"/>
          <a:ext cx="8785225" cy="4859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173707" y="58412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cxnSp>
        <p:nvCxnSpPr>
          <p:cNvPr id="6" name="直線矢印コネクタ 5"/>
          <p:cNvCxnSpPr/>
          <p:nvPr/>
        </p:nvCxnSpPr>
        <p:spPr bwMode="auto">
          <a:xfrm flipH="1" flipV="1">
            <a:off x="1965278" y="2347415"/>
            <a:ext cx="643412" cy="600501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テキスト ボックス 7"/>
          <p:cNvSpPr txBox="1"/>
          <p:nvPr/>
        </p:nvSpPr>
        <p:spPr>
          <a:xfrm>
            <a:off x="2608690" y="2837058"/>
            <a:ext cx="46955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sz="2800" dirty="0"/>
              <a:t>90%</a:t>
            </a:r>
            <a:r>
              <a:rPr lang="ja-JP" altLang="en-US" sz="2800" dirty="0"/>
              <a:t>のメソッドが</a:t>
            </a:r>
            <a:r>
              <a:rPr lang="en-US" altLang="ja-JP" sz="2800" dirty="0"/>
              <a:t>3</a:t>
            </a:r>
            <a:r>
              <a:rPr lang="ja-JP" altLang="en-US" sz="2800" dirty="0"/>
              <a:t>つ以下の分類</a:t>
            </a:r>
            <a:endParaRPr lang="en-US" altLang="ja-JP" sz="2800" dirty="0"/>
          </a:p>
          <a:p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2358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分類についての調査結果</a:t>
            </a:r>
            <a:r>
              <a:rPr lang="en-US" altLang="ja-JP" dirty="0" smtClean="0"/>
              <a:t>(2/2)</a:t>
            </a:r>
            <a:endParaRPr kumimoji="1" lang="ja-JP" altLang="en-US" dirty="0"/>
          </a:p>
        </p:txBody>
      </p:sp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1737656"/>
              </p:ext>
            </p:extLst>
          </p:nvPr>
        </p:nvGraphicFramePr>
        <p:xfrm>
          <a:off x="179388" y="1351128"/>
          <a:ext cx="8785225" cy="4858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直線矢印コネクタ 5"/>
          <p:cNvCxnSpPr/>
          <p:nvPr/>
        </p:nvCxnSpPr>
        <p:spPr bwMode="auto">
          <a:xfrm flipH="1" flipV="1">
            <a:off x="2606722" y="2319293"/>
            <a:ext cx="643412" cy="57403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テキスト ボックス 6"/>
          <p:cNvSpPr txBox="1"/>
          <p:nvPr/>
        </p:nvSpPr>
        <p:spPr>
          <a:xfrm>
            <a:off x="3250134" y="2619956"/>
            <a:ext cx="46955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indent="0">
              <a:buNone/>
            </a:pPr>
            <a:r>
              <a:rPr lang="en-US" altLang="ja-JP" sz="2800" dirty="0"/>
              <a:t>90%</a:t>
            </a:r>
            <a:r>
              <a:rPr lang="ja-JP" altLang="en-US" sz="2800" dirty="0"/>
              <a:t>のメソッドが</a:t>
            </a:r>
            <a:r>
              <a:rPr lang="en-US" altLang="ja-JP" sz="2800" dirty="0"/>
              <a:t>5</a:t>
            </a:r>
            <a:r>
              <a:rPr lang="ja-JP" altLang="en-US" sz="2800" dirty="0"/>
              <a:t>つ以下の分類</a:t>
            </a:r>
            <a:endParaRPr lang="en-US" altLang="ja-JP" sz="2800" dirty="0"/>
          </a:p>
          <a:p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4003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考察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多くのメソッドに対して</a:t>
            </a:r>
            <a:r>
              <a:rPr lang="ja-JP" altLang="en-US" dirty="0" smtClean="0"/>
              <a:t>数個のグループに分類できる</a:t>
            </a:r>
            <a:endParaRPr kumimoji="1" lang="en-US" altLang="ja-JP" dirty="0" smtClean="0"/>
          </a:p>
          <a:p>
            <a:pPr lvl="1"/>
            <a:r>
              <a:rPr lang="en-US" altLang="ja-JP" dirty="0"/>
              <a:t>Line</a:t>
            </a:r>
            <a:r>
              <a:rPr lang="ja-JP" altLang="en-US" dirty="0"/>
              <a:t>による分類では</a:t>
            </a:r>
            <a:r>
              <a:rPr lang="en-US" altLang="ja-JP" dirty="0"/>
              <a:t>90%</a:t>
            </a:r>
            <a:r>
              <a:rPr lang="ja-JP" altLang="en-US" dirty="0"/>
              <a:t>のメソッドが</a:t>
            </a:r>
            <a:r>
              <a:rPr lang="en-US" altLang="ja-JP" dirty="0"/>
              <a:t>3</a:t>
            </a:r>
            <a:r>
              <a:rPr lang="ja-JP" altLang="en-US" dirty="0"/>
              <a:t>つ以下の</a:t>
            </a:r>
            <a:r>
              <a:rPr lang="ja-JP" altLang="en-US" dirty="0" smtClean="0"/>
              <a:t>分類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Path</a:t>
            </a:r>
            <a:r>
              <a:rPr lang="ja-JP" altLang="en-US" dirty="0" smtClean="0"/>
              <a:t>による分類では</a:t>
            </a:r>
            <a:r>
              <a:rPr lang="en-US" altLang="ja-JP" dirty="0" smtClean="0"/>
              <a:t>90%</a:t>
            </a:r>
            <a:r>
              <a:rPr lang="ja-JP" altLang="en-US" dirty="0" smtClean="0"/>
              <a:t>のメソッドが</a:t>
            </a:r>
            <a:r>
              <a:rPr lang="en-US" altLang="ja-JP" dirty="0" smtClean="0"/>
              <a:t>5</a:t>
            </a:r>
            <a:r>
              <a:rPr lang="ja-JP" altLang="en-US" dirty="0" smtClean="0"/>
              <a:t>つ以下の分類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画面に収まる分類数となる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/>
              <a:t>実行</a:t>
            </a:r>
            <a:r>
              <a:rPr lang="ja-JP" altLang="en-US" dirty="0" smtClean="0"/>
              <a:t>経路による分類を行っても，分類数が膨大となる</a:t>
            </a:r>
            <a:r>
              <a:rPr lang="ja-JP" altLang="en-US" dirty="0"/>
              <a:t>メソッド</a:t>
            </a:r>
            <a:r>
              <a:rPr lang="ja-JP" altLang="en-US" dirty="0" smtClean="0"/>
              <a:t>が存在</a:t>
            </a:r>
            <a:endParaRPr lang="en-US" altLang="ja-JP" dirty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96220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メソッド実行履歴の一覧を閲覧できるツールを作成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実行</a:t>
            </a:r>
            <a:r>
              <a:rPr lang="ja-JP" altLang="en-US" dirty="0" smtClean="0"/>
              <a:t>経路に基づく分類で数個のグループに分けられることを確認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kumimoji="1" lang="ja-JP" altLang="en-US" dirty="0" smtClean="0"/>
              <a:t>今後の課題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GUI</a:t>
            </a:r>
            <a:r>
              <a:rPr kumimoji="1" lang="ja-JP" altLang="en-US" dirty="0" smtClean="0"/>
              <a:t>としての機能強化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ツールの有用性の評価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76556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+mj-ea"/>
              </a:rPr>
              <a:t>実行時情報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実行時情報を閲覧するには？</a:t>
            </a:r>
            <a:endParaRPr lang="en-US" altLang="ja-JP" dirty="0"/>
          </a:p>
          <a:p>
            <a:pPr lvl="1"/>
            <a:r>
              <a:rPr lang="en-US" altLang="ja-JP" dirty="0" smtClean="0"/>
              <a:t>Breakpoint-based</a:t>
            </a:r>
            <a:endParaRPr lang="en-US" altLang="ja-JP" dirty="0"/>
          </a:p>
          <a:p>
            <a:pPr lvl="1">
              <a:buFontTx/>
              <a:buChar char="-"/>
            </a:pPr>
            <a:r>
              <a:rPr lang="ja-JP" altLang="en-US" dirty="0" smtClean="0"/>
              <a:t>デバッガ</a:t>
            </a:r>
            <a:r>
              <a:rPr lang="ja-JP" altLang="en-US" dirty="0"/>
              <a:t>を使用してブレークポイントを設定し，</a:t>
            </a:r>
            <a:r>
              <a:rPr lang="ja-JP" altLang="en-US" dirty="0" smtClean="0"/>
              <a:t>閲覧</a:t>
            </a:r>
            <a:endParaRPr lang="en-US" altLang="ja-JP" dirty="0"/>
          </a:p>
          <a:p>
            <a:pPr lvl="1">
              <a:buFontTx/>
              <a:buChar char="-"/>
            </a:pPr>
            <a:r>
              <a:rPr lang="ja-JP" altLang="en-US" sz="2400" dirty="0" smtClean="0"/>
              <a:t>欠点</a:t>
            </a:r>
            <a:r>
              <a:rPr lang="en-US" altLang="ja-JP" sz="2400" dirty="0" smtClean="0"/>
              <a:t>:</a:t>
            </a:r>
            <a:r>
              <a:rPr lang="ja-JP" altLang="en-US" sz="2400" dirty="0" smtClean="0"/>
              <a:t>事前に設定しておく必要がある</a:t>
            </a:r>
            <a:endParaRPr lang="en-US" altLang="ja-JP" sz="2400" dirty="0" smtClean="0"/>
          </a:p>
          <a:p>
            <a:pPr lvl="1">
              <a:buFontTx/>
              <a:buChar char="-"/>
            </a:pPr>
            <a:endParaRPr lang="en-US" altLang="ja-JP" sz="2400" dirty="0" smtClean="0"/>
          </a:p>
          <a:p>
            <a:pPr lvl="1"/>
            <a:r>
              <a:rPr lang="en-US" altLang="ja-JP" dirty="0" smtClean="0"/>
              <a:t>Log-based</a:t>
            </a:r>
            <a:endParaRPr lang="en-US" altLang="ja-JP" dirty="0"/>
          </a:p>
          <a:p>
            <a:pPr lvl="1">
              <a:buFontTx/>
              <a:buChar char="-"/>
            </a:pPr>
            <a:r>
              <a:rPr lang="en-US" altLang="ja-JP" dirty="0" smtClean="0"/>
              <a:t>print</a:t>
            </a:r>
            <a:r>
              <a:rPr lang="ja-JP" altLang="en-US" dirty="0"/>
              <a:t>文を埋め込みプログラムを実行し</a:t>
            </a:r>
            <a:r>
              <a:rPr lang="ja-JP" altLang="en-US" dirty="0" smtClean="0"/>
              <a:t>，閲覧</a:t>
            </a:r>
            <a:endParaRPr lang="en-US" altLang="ja-JP" dirty="0"/>
          </a:p>
          <a:p>
            <a:pPr lvl="1">
              <a:buFontTx/>
              <a:buChar char="-"/>
            </a:pPr>
            <a:r>
              <a:rPr lang="ja-JP" altLang="en-US" sz="2400" dirty="0" smtClean="0"/>
              <a:t>欠点</a:t>
            </a:r>
            <a:r>
              <a:rPr lang="en-US" altLang="ja-JP" sz="2400" dirty="0"/>
              <a:t>:</a:t>
            </a:r>
            <a:r>
              <a:rPr lang="ja-JP" altLang="en-US" sz="2400" dirty="0"/>
              <a:t>事前に</a:t>
            </a:r>
            <a:r>
              <a:rPr lang="en-US" altLang="ja-JP" sz="2400" dirty="0"/>
              <a:t>print</a:t>
            </a:r>
            <a:r>
              <a:rPr lang="ja-JP" altLang="en-US" sz="2400" dirty="0"/>
              <a:t>文を埋め込む必要がある</a:t>
            </a:r>
            <a:endParaRPr lang="en-US" altLang="ja-JP" sz="2400" dirty="0"/>
          </a:p>
          <a:p>
            <a:pPr lvl="1">
              <a:buFont typeface="Wingdings" panose="05000000000000000000" pitchFamily="2" charset="2"/>
              <a:buChar char="Ø"/>
            </a:pP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011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+mj-ea"/>
              </a:rPr>
              <a:t>Omniscient Debugger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プログラム実行の全ての実行時情報を記録し，　ユーザーに表示</a:t>
            </a:r>
            <a:endParaRPr lang="en-US" altLang="ja-JP" dirty="0"/>
          </a:p>
          <a:p>
            <a:pPr lvl="1"/>
            <a:r>
              <a:rPr lang="ja-JP" altLang="en-US" dirty="0" smtClean="0"/>
              <a:t>デバッガと同様のインタフェース</a:t>
            </a:r>
            <a:r>
              <a:rPr lang="ja-JP" altLang="en-US" dirty="0"/>
              <a:t>を提供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r>
              <a:rPr lang="ja-JP" altLang="en-US" dirty="0"/>
              <a:t>特徴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記録したプログラムの状態の再生・巻き戻しが可能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518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+mj-ea"/>
              </a:rPr>
              <a:t>Omniscient Debugger</a:t>
            </a:r>
            <a:r>
              <a:rPr lang="ja-JP" altLang="en-US" dirty="0">
                <a:latin typeface="+mj-ea"/>
              </a:rPr>
              <a:t>における問題点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Omniscient Debugger</a:t>
            </a:r>
            <a:r>
              <a:rPr lang="ja-JP" altLang="en-US" dirty="0"/>
              <a:t>により閲覧できるの</a:t>
            </a:r>
            <a:r>
              <a:rPr lang="ja-JP" altLang="en-US" dirty="0" smtClean="0"/>
              <a:t>は</a:t>
            </a:r>
            <a:r>
              <a:rPr lang="en-US" altLang="ja-JP" dirty="0" smtClean="0"/>
              <a:t>,</a:t>
            </a:r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ある</a:t>
            </a:r>
            <a:r>
              <a:rPr lang="en-US" altLang="ja-JP" dirty="0" smtClean="0"/>
              <a:t>1</a:t>
            </a:r>
            <a:r>
              <a:rPr lang="ja-JP" altLang="en-US" dirty="0" smtClean="0"/>
              <a:t>時点</a:t>
            </a:r>
            <a:r>
              <a:rPr lang="ja-JP" altLang="en-US" dirty="0"/>
              <a:t>の実行時情報である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複数回通過</a:t>
            </a:r>
            <a:r>
              <a:rPr lang="ja-JP" altLang="en-US" dirty="0" smtClean="0"/>
              <a:t>する行における実行</a:t>
            </a:r>
            <a:r>
              <a:rPr lang="ja-JP" altLang="en-US" dirty="0"/>
              <a:t>時情報の閲覧には，繰り返し操作・閲覧が必要と</a:t>
            </a:r>
            <a:r>
              <a:rPr lang="ja-JP" altLang="en-US" dirty="0" smtClean="0"/>
              <a:t>なる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ループ内の行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繰り返し呼び出されるメソッド内の行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0906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+mj-ea"/>
              </a:rPr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目的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複数回実行されるメソッドの実行時情報の閲覧を支援</a:t>
            </a:r>
            <a:endParaRPr lang="en-US" altLang="ja-JP" dirty="0" smtClean="0"/>
          </a:p>
          <a:p>
            <a:r>
              <a:rPr lang="ja-JP" altLang="en-US" dirty="0" smtClean="0"/>
              <a:t>方法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指定したメソッドの複数回の実行履歴の一覧を提示する</a:t>
            </a:r>
            <a:endParaRPr lang="en-US" altLang="ja-JP" dirty="0"/>
          </a:p>
          <a:p>
            <a:pPr lvl="1"/>
            <a:r>
              <a:rPr lang="ja-JP" altLang="en-US" dirty="0"/>
              <a:t>多量の履歴を閲覧するための補助と</a:t>
            </a:r>
            <a:r>
              <a:rPr lang="ja-JP" altLang="en-US" dirty="0" smtClean="0"/>
              <a:t>して，実行経路を用いた分類</a:t>
            </a:r>
            <a:r>
              <a:rPr lang="ja-JP" altLang="en-US" dirty="0"/>
              <a:t>を</a:t>
            </a:r>
            <a:r>
              <a:rPr lang="ja-JP" altLang="en-US" dirty="0" smtClean="0"/>
              <a:t>行う</a:t>
            </a:r>
            <a:endParaRPr lang="en-US" altLang="ja-JP" dirty="0"/>
          </a:p>
          <a:p>
            <a:r>
              <a:rPr kumimoji="1" lang="ja-JP" altLang="en-US" dirty="0" smtClean="0"/>
              <a:t>実行履歴の一覧を提示するツールを作成した</a:t>
            </a:r>
            <a:endParaRPr kumimoji="1" lang="en-US" altLang="ja-JP" dirty="0" smtClean="0"/>
          </a:p>
          <a:p>
            <a:r>
              <a:rPr lang="ja-JP" altLang="en-US" dirty="0" smtClean="0"/>
              <a:t>実行経路による分類について調査を行った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388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対角する 2 つの角を丸めた四角形 25"/>
          <p:cNvSpPr/>
          <p:nvPr/>
        </p:nvSpPr>
        <p:spPr bwMode="auto">
          <a:xfrm>
            <a:off x="5037168" y="5364788"/>
            <a:ext cx="1065169" cy="1029989"/>
          </a:xfrm>
          <a:prstGeom prst="round2DiagRect">
            <a:avLst>
              <a:gd name="adj1" fmla="val 42798"/>
              <a:gd name="adj2" fmla="val 0"/>
            </a:avLst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0" name="対角する 2 つの角を丸めた四角形 19"/>
          <p:cNvSpPr/>
          <p:nvPr/>
        </p:nvSpPr>
        <p:spPr bwMode="auto">
          <a:xfrm>
            <a:off x="4634472" y="3943895"/>
            <a:ext cx="1065169" cy="1029989"/>
          </a:xfrm>
          <a:prstGeom prst="round2DiagRect">
            <a:avLst>
              <a:gd name="adj1" fmla="val 42798"/>
              <a:gd name="adj2" fmla="val 0"/>
            </a:avLst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実行履歴</a:t>
            </a:r>
          </a:p>
        </p:txBody>
      </p:sp>
      <p:sp>
        <p:nvSpPr>
          <p:cNvPr id="19" name="対角する 2 つの角を丸めた四角形 18"/>
          <p:cNvSpPr/>
          <p:nvPr/>
        </p:nvSpPr>
        <p:spPr bwMode="auto">
          <a:xfrm>
            <a:off x="4573882" y="3866349"/>
            <a:ext cx="1065169" cy="1029989"/>
          </a:xfrm>
          <a:prstGeom prst="round2DiagRect">
            <a:avLst>
              <a:gd name="adj1" fmla="val 42798"/>
              <a:gd name="adj2" fmla="val 0"/>
            </a:avLst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実行履歴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手法</a:t>
            </a:r>
            <a:r>
              <a:rPr lang="ja-JP" altLang="en-US" dirty="0" smtClean="0"/>
              <a:t>の</a:t>
            </a:r>
            <a:r>
              <a:rPr lang="ja-JP" altLang="en-US" dirty="0"/>
              <a:t>説明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Font typeface="+mj-lt"/>
              <a:buAutoNum type="arabicPeriod"/>
            </a:pPr>
            <a:r>
              <a:rPr lang="ja-JP" altLang="en-US" dirty="0" smtClean="0"/>
              <a:t>プログラムのログを記録し，ログ</a:t>
            </a:r>
            <a:r>
              <a:rPr lang="ja-JP" altLang="en-US" dirty="0"/>
              <a:t>をもと</a:t>
            </a:r>
            <a:r>
              <a:rPr lang="ja-JP" altLang="en-US" dirty="0" smtClean="0"/>
              <a:t>に指定</a:t>
            </a:r>
            <a:r>
              <a:rPr lang="ja-JP" altLang="en-US" dirty="0"/>
              <a:t>したメソッドの実行を</a:t>
            </a:r>
            <a:r>
              <a:rPr lang="ja-JP" altLang="en-US" dirty="0" smtClean="0"/>
              <a:t>再現</a:t>
            </a:r>
            <a:endParaRPr lang="en-US" altLang="ja-JP" dirty="0"/>
          </a:p>
          <a:p>
            <a:pPr marL="385763" indent="-385763">
              <a:buFont typeface="+mj-lt"/>
              <a:buAutoNum type="arabicPeriod"/>
            </a:pPr>
            <a:r>
              <a:rPr lang="ja-JP" altLang="en-US" dirty="0"/>
              <a:t>再現した結果を</a:t>
            </a:r>
            <a:r>
              <a:rPr lang="ja-JP" altLang="en-US" dirty="0" smtClean="0"/>
              <a:t>分類</a:t>
            </a:r>
            <a:endParaRPr lang="en-US" altLang="ja-JP" dirty="0"/>
          </a:p>
          <a:p>
            <a:pPr marL="385763" indent="-385763">
              <a:buFont typeface="+mj-lt"/>
              <a:buAutoNum type="arabicPeriod"/>
            </a:pPr>
            <a:r>
              <a:rPr lang="en-US" altLang="ja-JP" dirty="0"/>
              <a:t>GUI</a:t>
            </a:r>
            <a:r>
              <a:rPr lang="ja-JP" altLang="en-US" dirty="0"/>
              <a:t>を介しユーザーに提示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5" name="フローチャート: 複数書類 4"/>
          <p:cNvSpPr/>
          <p:nvPr/>
        </p:nvSpPr>
        <p:spPr bwMode="auto">
          <a:xfrm>
            <a:off x="179389" y="3961468"/>
            <a:ext cx="1586884" cy="934870"/>
          </a:xfrm>
          <a:prstGeom prst="flowChartMultidocument">
            <a:avLst/>
          </a:prstGeom>
          <a:solidFill>
            <a:schemeClr val="accent3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プログラム</a:t>
            </a:r>
          </a:p>
        </p:txBody>
      </p:sp>
      <p:sp>
        <p:nvSpPr>
          <p:cNvPr id="6" name="右矢印 5"/>
          <p:cNvSpPr/>
          <p:nvPr/>
        </p:nvSpPr>
        <p:spPr bwMode="auto">
          <a:xfrm>
            <a:off x="1814979" y="4196257"/>
            <a:ext cx="742762" cy="423081"/>
          </a:xfrm>
          <a:prstGeom prst="rightArrow">
            <a:avLst/>
          </a:prstGeom>
          <a:solidFill>
            <a:srgbClr val="00B0F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" name="円柱 6"/>
          <p:cNvSpPr/>
          <p:nvPr/>
        </p:nvSpPr>
        <p:spPr bwMode="auto">
          <a:xfrm>
            <a:off x="2604683" y="3808681"/>
            <a:ext cx="1050877" cy="1173708"/>
          </a:xfrm>
          <a:prstGeom prst="can">
            <a:avLst/>
          </a:prstGeom>
          <a:solidFill>
            <a:srgbClr val="99FF66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ログ</a:t>
            </a:r>
            <a:endParaRPr kumimoji="0" lang="en-US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データ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26862" y="389559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</a:t>
            </a:r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 bwMode="auto">
          <a:xfrm>
            <a:off x="8288291" y="4988255"/>
            <a:ext cx="450376" cy="476355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" name="フローチャート: 論理積ゲート 9"/>
          <p:cNvSpPr/>
          <p:nvPr/>
        </p:nvSpPr>
        <p:spPr bwMode="auto">
          <a:xfrm rot="16200000">
            <a:off x="8138166" y="5574215"/>
            <a:ext cx="750626" cy="559559"/>
          </a:xfrm>
          <a:prstGeom prst="flowChartDelay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5" name="右矢印 14"/>
          <p:cNvSpPr/>
          <p:nvPr/>
        </p:nvSpPr>
        <p:spPr bwMode="auto">
          <a:xfrm>
            <a:off x="3705885" y="4196257"/>
            <a:ext cx="742762" cy="423081"/>
          </a:xfrm>
          <a:prstGeom prst="rightArrow">
            <a:avLst/>
          </a:prstGeom>
          <a:solidFill>
            <a:srgbClr val="00B0F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" name="対角する 2 つの角を丸めた四角形 17"/>
          <p:cNvSpPr/>
          <p:nvPr/>
        </p:nvSpPr>
        <p:spPr bwMode="auto">
          <a:xfrm>
            <a:off x="4495720" y="3805143"/>
            <a:ext cx="1065169" cy="1029989"/>
          </a:xfrm>
          <a:prstGeom prst="round2DiagRect">
            <a:avLst>
              <a:gd name="adj1" fmla="val 42798"/>
              <a:gd name="adj2" fmla="val 0"/>
            </a:avLst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実行履歴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759265" y="386799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再現</a:t>
            </a:r>
            <a:endParaRPr kumimoji="1" lang="ja-JP" altLang="en-US" dirty="0"/>
          </a:p>
        </p:txBody>
      </p:sp>
      <p:sp>
        <p:nvSpPr>
          <p:cNvPr id="22" name="右矢印 21"/>
          <p:cNvSpPr/>
          <p:nvPr/>
        </p:nvSpPr>
        <p:spPr bwMode="auto">
          <a:xfrm rot="2059315">
            <a:off x="5707595" y="4627849"/>
            <a:ext cx="869737" cy="423081"/>
          </a:xfrm>
          <a:prstGeom prst="rightArrow">
            <a:avLst/>
          </a:prstGeom>
          <a:solidFill>
            <a:srgbClr val="00B0F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018574" y="433277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分類</a:t>
            </a:r>
            <a:endParaRPr kumimoji="1" lang="ja-JP" altLang="en-US" dirty="0"/>
          </a:p>
        </p:txBody>
      </p:sp>
      <p:sp>
        <p:nvSpPr>
          <p:cNvPr id="24" name="対角する 2 つの角を丸めた四角形 23"/>
          <p:cNvSpPr/>
          <p:nvPr/>
        </p:nvSpPr>
        <p:spPr bwMode="auto">
          <a:xfrm>
            <a:off x="4972654" y="5301180"/>
            <a:ext cx="1065169" cy="1029989"/>
          </a:xfrm>
          <a:prstGeom prst="round2DiagRect">
            <a:avLst>
              <a:gd name="adj1" fmla="val 42798"/>
              <a:gd name="adj2" fmla="val 0"/>
            </a:avLst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dirty="0" smtClean="0">
                <a:latin typeface="Times New Roman" pitchFamily="18" charset="0"/>
                <a:ea typeface="ＭＳ Ｐゴシック" pitchFamily="50" charset="-128"/>
              </a:rPr>
              <a:t>分類</a:t>
            </a:r>
            <a:r>
              <a:rPr kumimoji="0" lang="en-US" altLang="ja-JP" sz="2400" dirty="0" smtClean="0">
                <a:latin typeface="Times New Roman" pitchFamily="18" charset="0"/>
                <a:ea typeface="ＭＳ Ｐゴシック" pitchFamily="50" charset="-128"/>
              </a:rPr>
              <a:t>1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5" name="対角する 2 つの角を丸めた四角形 24"/>
          <p:cNvSpPr/>
          <p:nvPr/>
        </p:nvSpPr>
        <p:spPr bwMode="auto">
          <a:xfrm>
            <a:off x="6163502" y="5285371"/>
            <a:ext cx="1065169" cy="1029989"/>
          </a:xfrm>
          <a:prstGeom prst="round2DiagRect">
            <a:avLst>
              <a:gd name="adj1" fmla="val 42798"/>
              <a:gd name="adj2" fmla="val 0"/>
            </a:avLst>
          </a:prstGeom>
          <a:solidFill>
            <a:schemeClr val="bg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 smtClean="0">
                <a:latin typeface="Times New Roman" pitchFamily="18" charset="0"/>
                <a:ea typeface="ＭＳ Ｐゴシック" pitchFamily="50" charset="-128"/>
              </a:rPr>
              <a:t>分類</a:t>
            </a:r>
            <a:r>
              <a:rPr kumimoji="0" lang="en-US" altLang="ja-JP" sz="2400" dirty="0" smtClean="0">
                <a:latin typeface="Times New Roman" pitchFamily="18" charset="0"/>
                <a:ea typeface="ＭＳ Ｐゴシック" pitchFamily="50" charset="-128"/>
              </a:rPr>
              <a:t>2</a:t>
            </a:r>
            <a:endParaRPr kumimoji="0" lang="ja-JP" altLang="en-US" sz="2400" dirty="0">
              <a:latin typeface="Times New Roman" pitchFamily="18" charset="0"/>
              <a:ea typeface="ＭＳ Ｐゴシック" pitchFamily="50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0" name="右矢印 29"/>
          <p:cNvSpPr/>
          <p:nvPr/>
        </p:nvSpPr>
        <p:spPr bwMode="auto">
          <a:xfrm>
            <a:off x="7327547" y="5498723"/>
            <a:ext cx="807276" cy="423081"/>
          </a:xfrm>
          <a:prstGeom prst="rightArrow">
            <a:avLst/>
          </a:prstGeom>
          <a:solidFill>
            <a:srgbClr val="00B0F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315352" y="512939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提示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702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ログ</a:t>
            </a:r>
            <a:r>
              <a:rPr lang="ja-JP" altLang="en-US" dirty="0" smtClean="0"/>
              <a:t>の記録・実行の再現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964612" cy="5040312"/>
          </a:xfrm>
        </p:spPr>
        <p:txBody>
          <a:bodyPr/>
          <a:lstStyle/>
          <a:p>
            <a:r>
              <a:rPr lang="ja-JP" altLang="en-US" dirty="0" smtClean="0"/>
              <a:t>ログの記録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プログラムにログを書き出す命令を埋め込む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命令を埋め込んだプログラムを実行し，実行全体のログを記録する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実行の再現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ログデータから，指定したメソッドの実行時情報を再現する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命令の実行順序</a:t>
            </a:r>
            <a:r>
              <a:rPr lang="en-US" altLang="ja-JP" dirty="0" smtClean="0"/>
              <a:t>(</a:t>
            </a:r>
            <a:r>
              <a:rPr lang="ja-JP" altLang="en-US" dirty="0" smtClean="0"/>
              <a:t>実行経路</a:t>
            </a:r>
            <a:r>
              <a:rPr lang="en-US" altLang="ja-JP" dirty="0" smtClean="0"/>
              <a:t>)</a:t>
            </a:r>
          </a:p>
          <a:p>
            <a:pPr lvl="2"/>
            <a:r>
              <a:rPr lang="ja-JP" altLang="en-US" dirty="0" smtClean="0"/>
              <a:t>各命令を実行したときの変数の値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82786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分類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実行経路の情報を用いて実行履歴の分類を行う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分類基準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通過した行の集合</a:t>
            </a:r>
            <a:r>
              <a:rPr lang="en-US" altLang="ja-JP" dirty="0" smtClean="0"/>
              <a:t>(</a:t>
            </a:r>
            <a:r>
              <a:rPr lang="en-US" altLang="ja-JP" dirty="0"/>
              <a:t>Line</a:t>
            </a:r>
            <a:r>
              <a:rPr lang="en-US" altLang="ja-JP" dirty="0" smtClean="0"/>
              <a:t>)</a:t>
            </a:r>
          </a:p>
          <a:p>
            <a:pPr marL="914400" lvl="1" indent="-514350">
              <a:buFont typeface="Wingdings" panose="05000000000000000000" pitchFamily="2" charset="2"/>
              <a:buChar char="l"/>
            </a:pPr>
            <a:r>
              <a:rPr lang="ja-JP" altLang="en-US" dirty="0" smtClean="0"/>
              <a:t>通過</a:t>
            </a:r>
            <a:r>
              <a:rPr lang="ja-JP" altLang="en-US" dirty="0"/>
              <a:t>した</a:t>
            </a:r>
            <a:r>
              <a:rPr lang="ja-JP" altLang="en-US" dirty="0" smtClean="0"/>
              <a:t>行の集合が等しい物は同じ分類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命令の実行順序</a:t>
            </a:r>
            <a:r>
              <a:rPr lang="en-US" altLang="ja-JP" dirty="0" smtClean="0"/>
              <a:t>(</a:t>
            </a:r>
            <a:r>
              <a:rPr lang="en-US" altLang="ja-JP" dirty="0"/>
              <a:t>Path</a:t>
            </a:r>
            <a:r>
              <a:rPr lang="en-US" altLang="ja-JP" dirty="0" smtClean="0"/>
              <a:t>)</a:t>
            </a:r>
          </a:p>
          <a:p>
            <a:pPr marL="914400" lvl="1" indent="-514350">
              <a:buFont typeface="Wingdings" panose="05000000000000000000" pitchFamily="2" charset="2"/>
              <a:buChar char="l"/>
            </a:pPr>
            <a:r>
              <a:rPr lang="ja-JP" altLang="en-US" dirty="0" smtClean="0"/>
              <a:t>命令の実行順序が等しい物は同じ分類</a:t>
            </a:r>
            <a:endParaRPr lang="en-US" altLang="ja-JP" dirty="0"/>
          </a:p>
          <a:p>
            <a:pPr lvl="1"/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070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2006-white">
  <a:themeElements>
    <a:clrScheme name="sel2002-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2002-white">
      <a:majorFont>
        <a:latin typeface="Arial"/>
        <a:ea typeface="MS UI Gothic"/>
        <a:cs typeface=""/>
      </a:majorFont>
      <a:minorFont>
        <a:latin typeface="Arial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sel2002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sel2006-white</Template>
  <TotalTime>19732</TotalTime>
  <Words>1071</Words>
  <Application>Microsoft Office PowerPoint</Application>
  <PresentationFormat>画面に合わせる (4:3)</PresentationFormat>
  <Paragraphs>224</Paragraphs>
  <Slides>23</Slides>
  <Notes>19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1" baseType="lpstr">
      <vt:lpstr>ＭＳ Ｐゴシック</vt:lpstr>
      <vt:lpstr>MS UI Gothic</vt:lpstr>
      <vt:lpstr>Arial</vt:lpstr>
      <vt:lpstr>Calibri</vt:lpstr>
      <vt:lpstr>Comic Sans MS</vt:lpstr>
      <vt:lpstr>Times New Roman</vt:lpstr>
      <vt:lpstr>Wingdings</vt:lpstr>
      <vt:lpstr>sel2006-white</vt:lpstr>
      <vt:lpstr>メソッドの実行経路の分類を用いた実行履歴可視化ツール </vt:lpstr>
      <vt:lpstr>プログラム理解</vt:lpstr>
      <vt:lpstr>実行時情報</vt:lpstr>
      <vt:lpstr>Omniscient Debugger</vt:lpstr>
      <vt:lpstr>Omniscient Debuggerにおける問題点</vt:lpstr>
      <vt:lpstr>研究概要</vt:lpstr>
      <vt:lpstr>手法の説明</vt:lpstr>
      <vt:lpstr>ログの記録・実行の再現</vt:lpstr>
      <vt:lpstr>分類</vt:lpstr>
      <vt:lpstr>分類の例</vt:lpstr>
      <vt:lpstr>PowerPoint プレゼンテーション</vt:lpstr>
      <vt:lpstr>PowerPoint プレゼンテーション</vt:lpstr>
      <vt:lpstr>実行履歴の提示</vt:lpstr>
      <vt:lpstr>ツールの紹介</vt:lpstr>
      <vt:lpstr>ツールの紹介</vt:lpstr>
      <vt:lpstr>ツールの紹介</vt:lpstr>
      <vt:lpstr>ツールの紹介</vt:lpstr>
      <vt:lpstr>ツールの紹介</vt:lpstr>
      <vt:lpstr>分類に関する調査</vt:lpstr>
      <vt:lpstr>分類についての調査結果(1/2)</vt:lpstr>
      <vt:lpstr>分類についての調査結果(2/2)</vt:lpstr>
      <vt:lpstr>考察</vt:lpstr>
      <vt:lpstr>まとめと今後の課題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m-tosinr</dc:creator>
  <cp:lastModifiedBy>m-tosinr</cp:lastModifiedBy>
  <cp:revision>1041</cp:revision>
  <cp:lastPrinted>2014-02-20T04:01:11Z</cp:lastPrinted>
  <dcterms:created xsi:type="dcterms:W3CDTF">2013-11-01T07:03:05Z</dcterms:created>
  <dcterms:modified xsi:type="dcterms:W3CDTF">2014-03-03T04:54:54Z</dcterms:modified>
</cp:coreProperties>
</file>