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1"/>
  </p:notesMasterIdLst>
  <p:handoutMasterIdLst>
    <p:handoutMasterId r:id="rId42"/>
  </p:handoutMasterIdLst>
  <p:sldIdLst>
    <p:sldId id="256" r:id="rId2"/>
    <p:sldId id="283" r:id="rId3"/>
    <p:sldId id="267" r:id="rId4"/>
    <p:sldId id="259" r:id="rId5"/>
    <p:sldId id="268" r:id="rId6"/>
    <p:sldId id="269" r:id="rId7"/>
    <p:sldId id="260" r:id="rId8"/>
    <p:sldId id="284" r:id="rId9"/>
    <p:sldId id="270" r:id="rId10"/>
    <p:sldId id="294" r:id="rId11"/>
    <p:sldId id="295" r:id="rId12"/>
    <p:sldId id="296" r:id="rId13"/>
    <p:sldId id="271" r:id="rId14"/>
    <p:sldId id="297" r:id="rId15"/>
    <p:sldId id="276" r:id="rId16"/>
    <p:sldId id="285" r:id="rId17"/>
    <p:sldId id="303" r:id="rId18"/>
    <p:sldId id="286" r:id="rId19"/>
    <p:sldId id="263" r:id="rId20"/>
    <p:sldId id="277" r:id="rId21"/>
    <p:sldId id="287" r:id="rId22"/>
    <p:sldId id="280" r:id="rId23"/>
    <p:sldId id="306" r:id="rId24"/>
    <p:sldId id="262" r:id="rId25"/>
    <p:sldId id="315" r:id="rId26"/>
    <p:sldId id="316" r:id="rId27"/>
    <p:sldId id="313" r:id="rId28"/>
    <p:sldId id="278" r:id="rId29"/>
    <p:sldId id="302" r:id="rId30"/>
    <p:sldId id="305" r:id="rId31"/>
    <p:sldId id="307" r:id="rId32"/>
    <p:sldId id="317" r:id="rId33"/>
    <p:sldId id="308" r:id="rId34"/>
    <p:sldId id="309" r:id="rId35"/>
    <p:sldId id="318" r:id="rId36"/>
    <p:sldId id="310" r:id="rId37"/>
    <p:sldId id="311" r:id="rId38"/>
    <p:sldId id="312" r:id="rId39"/>
    <p:sldId id="319" r:id="rId40"/>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yuuta" initials="n" lastIdx="7" clrIdx="0">
    <p:extLst>
      <p:ext uri="{19B8F6BF-5375-455C-9EA6-DF929625EA0E}">
        <p15:presenceInfo xmlns:p15="http://schemas.microsoft.com/office/powerpoint/2012/main" userId="n-yuu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CC"/>
    <a:srgbClr val="6666FF"/>
    <a:srgbClr val="99FFCC"/>
    <a:srgbClr val="F9C983"/>
    <a:srgbClr val="C1FFD6"/>
    <a:srgbClr val="CC0000"/>
    <a:srgbClr val="8FFFB4"/>
    <a:srgbClr val="66FF99"/>
    <a:srgbClr val="F7B3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90843" autoAdjust="0"/>
  </p:normalViewPr>
  <p:slideViewPr>
    <p:cSldViewPr>
      <p:cViewPr varScale="1">
        <p:scale>
          <a:sx n="80" d="100"/>
          <a:sy n="80" d="100"/>
        </p:scale>
        <p:origin x="720" y="84"/>
      </p:cViewPr>
      <p:guideLst>
        <p:guide orient="horz" pos="2160"/>
        <p:guide pos="2880"/>
      </p:guideLst>
    </p:cSldViewPr>
  </p:slideViewPr>
  <p:notesTextViewPr>
    <p:cViewPr>
      <p:scale>
        <a:sx n="100" d="100"/>
        <a:sy n="100" d="100"/>
      </p:scale>
      <p:origin x="0" y="0"/>
    </p:cViewPr>
  </p:notesTextViewPr>
  <p:notesViewPr>
    <p:cSldViewPr>
      <p:cViewPr varScale="1">
        <p:scale>
          <a:sx n="64" d="100"/>
          <a:sy n="64" d="100"/>
        </p:scale>
        <p:origin x="339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7C22C5F0-657D-46EF-999E-59D69D551C97}" type="datetimeFigureOut">
              <a:rPr kumimoji="1" lang="ja-JP" altLang="en-US" smtClean="0"/>
              <a:t>2015/4/13</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19899E35-F278-4F1A-8BB6-30922A430DF1}" type="slidenum">
              <a:rPr kumimoji="1" lang="ja-JP" altLang="en-US" smtClean="0"/>
              <a:t>‹#›</a:t>
            </a:fld>
            <a:endParaRPr kumimoji="1" lang="ja-JP" altLang="en-US"/>
          </a:p>
        </p:txBody>
      </p:sp>
    </p:spTree>
    <p:extLst>
      <p:ext uri="{BB962C8B-B14F-4D97-AF65-F5344CB8AC3E}">
        <p14:creationId xmlns:p14="http://schemas.microsoft.com/office/powerpoint/2010/main" val="3055974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8912280C-9377-443D-97FB-425431A7EC1B}" type="datetimeFigureOut">
              <a:rPr kumimoji="1" lang="ja-JP" altLang="en-US" smtClean="0"/>
              <a:t>2015/4/13</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7B3E0A86-C714-40F2-B993-714477F7EA31}" type="slidenum">
              <a:rPr kumimoji="1" lang="ja-JP" altLang="en-US" smtClean="0"/>
              <a:t>‹#›</a:t>
            </a:fld>
            <a:endParaRPr kumimoji="1" lang="ja-JP" altLang="en-US"/>
          </a:p>
        </p:txBody>
      </p:sp>
    </p:spTree>
    <p:extLst>
      <p:ext uri="{BB962C8B-B14F-4D97-AF65-F5344CB8AC3E}">
        <p14:creationId xmlns:p14="http://schemas.microsoft.com/office/powerpoint/2010/main" val="180759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a:t>
            </a:r>
            <a:r>
              <a:rPr kumimoji="1" lang="ja-JP" altLang="en-US" dirty="0" smtClean="0"/>
              <a:t>枚目</a:t>
            </a:r>
          </a:p>
          <a:p>
            <a:r>
              <a:rPr kumimoji="1" lang="ja-JP" altLang="en-US" dirty="0" smtClean="0"/>
              <a:t>それでは</a:t>
            </a:r>
          </a:p>
          <a:p>
            <a:r>
              <a:rPr kumimoji="1" lang="ja-JP" altLang="en-US" dirty="0" smtClean="0"/>
              <a:t>パターンマイニング技術を用いた実時間プログラムのコーディングパターン検出と題しまして</a:t>
            </a:r>
            <a:endParaRPr kumimoji="1" lang="en-US" altLang="ja-JP" dirty="0" smtClean="0"/>
          </a:p>
          <a:p>
            <a:r>
              <a:rPr kumimoji="1" lang="ja-JP" altLang="en-US" dirty="0" smtClean="0"/>
              <a:t>井上研の中村が発表いたします．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a:t>
            </a:fld>
            <a:endParaRPr kumimoji="1" lang="ja-JP" altLang="en-US"/>
          </a:p>
        </p:txBody>
      </p:sp>
    </p:spTree>
    <p:extLst>
      <p:ext uri="{BB962C8B-B14F-4D97-AF65-F5344CB8AC3E}">
        <p14:creationId xmlns:p14="http://schemas.microsoft.com/office/powerpoint/2010/main" val="2369121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要素として，既存研究でも用いられていた関数呼び出しと制御構造を抽出します．</a:t>
            </a:r>
            <a:endParaRPr kumimoji="1" lang="en-US" altLang="ja-JP" dirty="0" smtClean="0"/>
          </a:p>
          <a:p>
            <a:r>
              <a:rPr kumimoji="1" lang="ja-JP" altLang="en-US" dirty="0" smtClean="0"/>
              <a:t>制御構造はこのように制御文の始まりと終わりを表す要素が抽出されます．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10</a:t>
            </a:fld>
            <a:endParaRPr kumimoji="1" lang="ja-JP" altLang="en-US"/>
          </a:p>
        </p:txBody>
      </p:sp>
    </p:spTree>
    <p:extLst>
      <p:ext uri="{BB962C8B-B14F-4D97-AF65-F5344CB8AC3E}">
        <p14:creationId xmlns:p14="http://schemas.microsoft.com/office/powerpoint/2010/main" val="2451043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まず，既存研究でも用いられていた要素である，関数呼び出しと制御構造を抽出します．</a:t>
            </a:r>
            <a:endParaRPr kumimoji="1" lang="en-US" altLang="ja-JP" dirty="0" smtClean="0"/>
          </a:p>
          <a:p>
            <a:r>
              <a:rPr kumimoji="1" lang="ja-JP" altLang="en-US" dirty="0" smtClean="0"/>
              <a:t>制御構造はこのように制御文の始まりと終わりを表す特別な要素が抽出されます．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11</a:t>
            </a:fld>
            <a:endParaRPr kumimoji="1" lang="ja-JP" altLang="en-US"/>
          </a:p>
        </p:txBody>
      </p:sp>
    </p:spTree>
    <p:extLst>
      <p:ext uri="{BB962C8B-B14F-4D97-AF65-F5344CB8AC3E}">
        <p14:creationId xmlns:p14="http://schemas.microsoft.com/office/powerpoint/2010/main" val="3645629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a:t>
            </a:r>
            <a:r>
              <a:rPr kumimoji="1" lang="ja-JP" altLang="en-US" dirty="0" smtClean="0"/>
              <a:t>枚目</a:t>
            </a:r>
            <a:endParaRPr kumimoji="1" lang="en-US" altLang="ja-JP" dirty="0" smtClean="0"/>
          </a:p>
          <a:p>
            <a:r>
              <a:rPr kumimoji="1" lang="ja-JP" altLang="en-US" dirty="0" smtClean="0"/>
              <a:t>さらに，実時間プログラムの特性を踏まえて</a:t>
            </a:r>
            <a:endParaRPr kumimoji="1" lang="en-US" altLang="ja-JP" dirty="0" smtClean="0"/>
          </a:p>
          <a:p>
            <a:r>
              <a:rPr kumimoji="1" lang="en-US" altLang="ja-JP" dirty="0" err="1" smtClean="0"/>
              <a:t>goto</a:t>
            </a:r>
            <a:r>
              <a:rPr kumimoji="1" lang="ja-JP" altLang="en-US" dirty="0" smtClean="0"/>
              <a:t>文，ラベル文，</a:t>
            </a:r>
            <a:r>
              <a:rPr kumimoji="1" lang="en-US" altLang="ja-JP" dirty="0" smtClean="0"/>
              <a:t>return</a:t>
            </a:r>
            <a:r>
              <a:rPr kumimoji="1" lang="ja-JP" altLang="en-US" dirty="0" smtClean="0"/>
              <a:t>文を要素として追加しました．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12</a:t>
            </a:fld>
            <a:endParaRPr kumimoji="1" lang="ja-JP" altLang="en-US"/>
          </a:p>
        </p:txBody>
      </p:sp>
    </p:spTree>
    <p:extLst>
      <p:ext uri="{BB962C8B-B14F-4D97-AF65-F5344CB8AC3E}">
        <p14:creationId xmlns:p14="http://schemas.microsoft.com/office/powerpoint/2010/main" val="2355422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11</a:t>
            </a:r>
            <a:r>
              <a:rPr kumimoji="1" lang="ja-JP" altLang="en-US" dirty="0" smtClean="0"/>
              <a:t>枚目</a:t>
            </a:r>
          </a:p>
          <a:p>
            <a:r>
              <a:rPr kumimoji="1" lang="ja-JP" altLang="en-US" dirty="0" smtClean="0"/>
              <a:t>ステップ</a:t>
            </a:r>
            <a:r>
              <a:rPr kumimoji="1" lang="en-US" altLang="ja-JP" dirty="0" smtClean="0"/>
              <a:t>2</a:t>
            </a:r>
            <a:r>
              <a:rPr kumimoji="1" lang="ja-JP" altLang="en-US" dirty="0" smtClean="0"/>
              <a:t>では抽出された要素列からコーディングパターンの検出を行います．</a:t>
            </a:r>
          </a:p>
          <a:p>
            <a:r>
              <a:rPr kumimoji="1" lang="ja-JP" altLang="en-US" dirty="0" smtClean="0"/>
              <a:t>検出は既存研究と同じくシーケンシャルパターンマイニングを用いて行います．</a:t>
            </a:r>
            <a:endParaRPr kumimoji="1" lang="en-US" altLang="ja-JP" dirty="0" smtClean="0"/>
          </a:p>
          <a:p>
            <a:r>
              <a:rPr kumimoji="1" lang="ja-JP" altLang="en-US" dirty="0" smtClean="0"/>
              <a:t>シーケンシャルパターンマイニングでは要素列から，指定した値以上の頻度で出現する</a:t>
            </a:r>
          </a:p>
          <a:p>
            <a:r>
              <a:rPr kumimoji="1" lang="ja-JP" altLang="en-US" dirty="0" smtClean="0"/>
              <a:t>コーディングパターンを出力します．</a:t>
            </a:r>
          </a:p>
          <a:p>
            <a:r>
              <a:rPr kumimoji="1" lang="ja-JP" altLang="en-US" dirty="0" smtClean="0"/>
              <a:t>本研究では，最低</a:t>
            </a:r>
            <a:r>
              <a:rPr kumimoji="1" lang="en-US" altLang="ja-JP" dirty="0" smtClean="0"/>
              <a:t>10</a:t>
            </a:r>
            <a:r>
              <a:rPr kumimoji="1" lang="ja-JP" altLang="en-US" dirty="0" smtClean="0"/>
              <a:t>個の関数に出現するようなコーディングパターンのみ出力します．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13</a:t>
            </a:fld>
            <a:endParaRPr kumimoji="1" lang="ja-JP" altLang="en-US"/>
          </a:p>
        </p:txBody>
      </p:sp>
    </p:spTree>
    <p:extLst>
      <p:ext uri="{BB962C8B-B14F-4D97-AF65-F5344CB8AC3E}">
        <p14:creationId xmlns:p14="http://schemas.microsoft.com/office/powerpoint/2010/main" val="30091098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11</a:t>
            </a:r>
            <a:r>
              <a:rPr kumimoji="1" lang="ja-JP" altLang="en-US" dirty="0" smtClean="0"/>
              <a:t>枚目</a:t>
            </a:r>
          </a:p>
          <a:p>
            <a:r>
              <a:rPr kumimoji="1" lang="ja-JP" altLang="en-US" dirty="0" smtClean="0"/>
              <a:t>コーディングパターン検出はこのように</a:t>
            </a:r>
            <a:endParaRPr kumimoji="1" lang="en-US" altLang="ja-JP" dirty="0" smtClean="0"/>
          </a:p>
          <a:p>
            <a:r>
              <a:rPr kumimoji="1" lang="ja-JP" altLang="en-US" dirty="0" smtClean="0"/>
              <a:t>各関数から抽出した要素列の集合から右のように頻出する</a:t>
            </a:r>
            <a:endParaRPr kumimoji="1" lang="en-US" altLang="ja-JP" dirty="0" smtClean="0"/>
          </a:p>
          <a:p>
            <a:r>
              <a:rPr kumimoji="1" lang="ja-JP" altLang="en-US" dirty="0" smtClean="0"/>
              <a:t>要素の組み合わせの集合が検出されます．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14</a:t>
            </a:fld>
            <a:endParaRPr kumimoji="1" lang="ja-JP" altLang="en-US"/>
          </a:p>
        </p:txBody>
      </p:sp>
    </p:spTree>
    <p:extLst>
      <p:ext uri="{BB962C8B-B14F-4D97-AF65-F5344CB8AC3E}">
        <p14:creationId xmlns:p14="http://schemas.microsoft.com/office/powerpoint/2010/main" val="1228201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12</a:t>
            </a:r>
            <a:r>
              <a:rPr kumimoji="1" lang="ja-JP" altLang="en-US" dirty="0" smtClean="0"/>
              <a:t>枚目</a:t>
            </a:r>
          </a:p>
          <a:p>
            <a:r>
              <a:rPr kumimoji="1" lang="en-US" altLang="ja-JP" dirty="0" err="1" smtClean="0"/>
              <a:t>goto</a:t>
            </a:r>
            <a:r>
              <a:rPr kumimoji="1" lang="ja-JP" altLang="en-US" dirty="0" smtClean="0"/>
              <a:t>文やラベル文が要素として追加されるためマイニングの結果出力されるコーディングパターンは</a:t>
            </a:r>
          </a:p>
          <a:p>
            <a:r>
              <a:rPr kumimoji="1" lang="ja-JP" altLang="en-US" dirty="0" smtClean="0"/>
              <a:t>膨大な数となるためステップ</a:t>
            </a:r>
            <a:r>
              <a:rPr kumimoji="1" lang="en-US" altLang="ja-JP" dirty="0" smtClean="0"/>
              <a:t>3</a:t>
            </a:r>
            <a:r>
              <a:rPr kumimoji="1" lang="ja-JP" altLang="en-US" dirty="0" smtClean="0"/>
              <a:t>では結果の絞り込みを行います．</a:t>
            </a:r>
            <a:endParaRPr kumimoji="1" lang="en-US" altLang="ja-JP" dirty="0" smtClean="0"/>
          </a:p>
          <a:p>
            <a:r>
              <a:rPr kumimoji="1" lang="ja-JP" altLang="en-US" dirty="0" smtClean="0"/>
              <a:t>左の図の</a:t>
            </a:r>
            <a:r>
              <a:rPr kumimoji="1" lang="en-US" altLang="ja-JP" dirty="0" smtClean="0"/>
              <a:t>IF</a:t>
            </a:r>
            <a:r>
              <a:rPr kumimoji="1" lang="ja-JP" altLang="en-US" dirty="0" smtClean="0"/>
              <a:t>に対して</a:t>
            </a:r>
            <a:r>
              <a:rPr kumimoji="1" lang="en-US" altLang="ja-JP" dirty="0" smtClean="0"/>
              <a:t>END-IF</a:t>
            </a:r>
            <a:r>
              <a:rPr kumimoji="1" lang="ja-JP" altLang="en-US" dirty="0" smtClean="0"/>
              <a:t>がないような制御構造の対応関係が取れていない場合や真ん中の図のようにジャンプ文とラベルの対応関係が取れていない場合は</a:t>
            </a:r>
            <a:endParaRPr kumimoji="1" lang="en-US" altLang="ja-JP" dirty="0" smtClean="0"/>
          </a:p>
          <a:p>
            <a:r>
              <a:rPr kumimoji="1" lang="ja-JP" altLang="en-US" dirty="0" smtClean="0"/>
              <a:t>コーディングパターンとして意味をなさないため除外しました．</a:t>
            </a:r>
            <a:endParaRPr kumimoji="1" lang="en-US" altLang="ja-JP" dirty="0" smtClean="0"/>
          </a:p>
          <a:p>
            <a:r>
              <a:rPr kumimoji="1" lang="ja-JP" altLang="en-US" dirty="0" smtClean="0"/>
              <a:t>また，右の図のように関数呼び出しの数が</a:t>
            </a:r>
            <a:r>
              <a:rPr kumimoji="1" lang="en-US" altLang="ja-JP" dirty="0" smtClean="0"/>
              <a:t>2</a:t>
            </a:r>
            <a:r>
              <a:rPr kumimoji="1" lang="ja-JP" altLang="en-US" dirty="0" smtClean="0"/>
              <a:t>つ未満のコーディングパターンは開発者にとって重要ではないと判断し除外しました．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15</a:t>
            </a:fld>
            <a:endParaRPr kumimoji="1" lang="ja-JP" altLang="en-US"/>
          </a:p>
        </p:txBody>
      </p:sp>
    </p:spTree>
    <p:extLst>
      <p:ext uri="{BB962C8B-B14F-4D97-AF65-F5344CB8AC3E}">
        <p14:creationId xmlns:p14="http://schemas.microsoft.com/office/powerpoint/2010/main" val="296908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13</a:t>
            </a:r>
            <a:r>
              <a:rPr kumimoji="1" lang="ja-JP" altLang="en-US" dirty="0" smtClean="0"/>
              <a:t>枚目</a:t>
            </a:r>
          </a:p>
          <a:p>
            <a:r>
              <a:rPr kumimoji="1" lang="ja-JP" altLang="en-US" dirty="0" smtClean="0"/>
              <a:t>また，ラベルの対応関係を見るにあたり，図のように一見するとラベルの対応が</a:t>
            </a:r>
          </a:p>
          <a:p>
            <a:r>
              <a:rPr kumimoji="1" lang="ja-JP" altLang="en-US" dirty="0" smtClean="0"/>
              <a:t>取れていないコーディングパターンでもマクロ関数がジャンプ文を</a:t>
            </a:r>
          </a:p>
          <a:p>
            <a:r>
              <a:rPr kumimoji="1" lang="ja-JP" altLang="en-US" dirty="0" smtClean="0"/>
              <a:t>含んでいて実は対応関係が取れていた，という場合がありました．そこで，</a:t>
            </a:r>
          </a:p>
          <a:p>
            <a:r>
              <a:rPr kumimoji="1" lang="ja-JP" altLang="en-US" dirty="0" smtClean="0"/>
              <a:t>マクロ関数が存在する場合は同一ディレクトリに存在するヘッダファイルを</a:t>
            </a:r>
          </a:p>
          <a:p>
            <a:r>
              <a:rPr kumimoji="1" lang="ja-JP" altLang="en-US" dirty="0" smtClean="0"/>
              <a:t>みて</a:t>
            </a:r>
            <a:r>
              <a:rPr kumimoji="1" lang="en-US" altLang="ja-JP" dirty="0" err="1" smtClean="0"/>
              <a:t>goto</a:t>
            </a:r>
            <a:r>
              <a:rPr kumimoji="1" lang="ja-JP" altLang="en-US" dirty="0" smtClean="0"/>
              <a:t>文が含まれているか調べました．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16</a:t>
            </a:fld>
            <a:endParaRPr kumimoji="1" lang="ja-JP" altLang="en-US"/>
          </a:p>
        </p:txBody>
      </p:sp>
    </p:spTree>
    <p:extLst>
      <p:ext uri="{BB962C8B-B14F-4D97-AF65-F5344CB8AC3E}">
        <p14:creationId xmlns:p14="http://schemas.microsoft.com/office/powerpoint/2010/main" val="4889695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13</a:t>
            </a:r>
            <a:r>
              <a:rPr kumimoji="1" lang="ja-JP" altLang="en-US" dirty="0" smtClean="0"/>
              <a:t>枚目</a:t>
            </a:r>
          </a:p>
          <a:p>
            <a:r>
              <a:rPr kumimoji="1" lang="ja-JP" altLang="en-US" dirty="0" smtClean="0"/>
              <a:t>また，ラベルの対応関係を見るにあたり，図のように一見するとラベルの対応が</a:t>
            </a:r>
          </a:p>
          <a:p>
            <a:r>
              <a:rPr kumimoji="1" lang="ja-JP" altLang="en-US" dirty="0" smtClean="0"/>
              <a:t>取れていないコーディングパターンでもマクロ関数がジャンプ文を</a:t>
            </a:r>
          </a:p>
          <a:p>
            <a:r>
              <a:rPr kumimoji="1" lang="ja-JP" altLang="en-US" dirty="0" smtClean="0"/>
              <a:t>含んでいて実は対応関係が取れていた，という場合がありました．そこで，</a:t>
            </a:r>
          </a:p>
          <a:p>
            <a:r>
              <a:rPr kumimoji="1" lang="ja-JP" altLang="en-US" dirty="0" smtClean="0"/>
              <a:t>マクロ関数が存在する場合は同一ディレクトリに存在するヘッダファイルを</a:t>
            </a:r>
          </a:p>
          <a:p>
            <a:r>
              <a:rPr kumimoji="1" lang="ja-JP" altLang="en-US" dirty="0" smtClean="0"/>
              <a:t>みて</a:t>
            </a:r>
            <a:r>
              <a:rPr kumimoji="1" lang="en-US" altLang="ja-JP" dirty="0" err="1" smtClean="0"/>
              <a:t>goto</a:t>
            </a:r>
            <a:r>
              <a:rPr kumimoji="1" lang="ja-JP" altLang="en-US" dirty="0" smtClean="0"/>
              <a:t>文が含まれているか調べたうえでラベルの対応関係が取れているかチェックしました．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17</a:t>
            </a:fld>
            <a:endParaRPr kumimoji="1" lang="ja-JP" altLang="en-US"/>
          </a:p>
        </p:txBody>
      </p:sp>
    </p:spTree>
    <p:extLst>
      <p:ext uri="{BB962C8B-B14F-4D97-AF65-F5344CB8AC3E}">
        <p14:creationId xmlns:p14="http://schemas.microsoft.com/office/powerpoint/2010/main" val="17948185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14</a:t>
            </a:r>
            <a:r>
              <a:rPr kumimoji="1" lang="ja-JP" altLang="en-US" dirty="0" smtClean="0"/>
              <a:t>枚目</a:t>
            </a:r>
          </a:p>
          <a:p>
            <a:r>
              <a:rPr kumimoji="1" lang="ja-JP" altLang="en-US" dirty="0" smtClean="0"/>
              <a:t>また，このアルゴリズムでは図のように</a:t>
            </a:r>
            <a:endParaRPr kumimoji="1" lang="en-US" altLang="ja-JP" dirty="0" smtClean="0"/>
          </a:p>
          <a:p>
            <a:r>
              <a:rPr kumimoji="1" lang="ja-JP" altLang="en-US" dirty="0" smtClean="0"/>
              <a:t>要素数</a:t>
            </a:r>
            <a:r>
              <a:rPr kumimoji="1" lang="en-US" altLang="ja-JP" dirty="0" smtClean="0"/>
              <a:t>1</a:t>
            </a:r>
            <a:r>
              <a:rPr kumimoji="1" lang="ja-JP" altLang="en-US" dirty="0" smtClean="0"/>
              <a:t>のパターン，要素数</a:t>
            </a:r>
            <a:r>
              <a:rPr kumimoji="1" lang="en-US" altLang="ja-JP" dirty="0" smtClean="0"/>
              <a:t>2</a:t>
            </a:r>
            <a:r>
              <a:rPr kumimoji="1" lang="ja-JP" altLang="en-US" dirty="0" smtClean="0"/>
              <a:t>のパターンというようにすべての部分パターンが出力されます．</a:t>
            </a:r>
          </a:p>
          <a:p>
            <a:r>
              <a:rPr kumimoji="1" lang="ja-JP" altLang="en-US" dirty="0" smtClean="0"/>
              <a:t>ここでは最大長のパターンを選択し，残りのパターンは除外しています．</a:t>
            </a:r>
            <a:endParaRPr kumimoji="1" lang="en-US" altLang="ja-JP" dirty="0" smtClean="0"/>
          </a:p>
          <a:p>
            <a:r>
              <a:rPr kumimoji="1" lang="ja-JP" altLang="en-US" dirty="0" smtClean="0"/>
              <a:t>以上が本研究のコーディングパターン検出手法となります．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18</a:t>
            </a:fld>
            <a:endParaRPr kumimoji="1" lang="ja-JP" altLang="en-US"/>
          </a:p>
        </p:txBody>
      </p:sp>
    </p:spTree>
    <p:extLst>
      <p:ext uri="{BB962C8B-B14F-4D97-AF65-F5344CB8AC3E}">
        <p14:creationId xmlns:p14="http://schemas.microsoft.com/office/powerpoint/2010/main" val="181485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15</a:t>
            </a:r>
            <a:r>
              <a:rPr kumimoji="1" lang="ja-JP" altLang="en-US" dirty="0" smtClean="0"/>
              <a:t>枚目</a:t>
            </a:r>
          </a:p>
          <a:p>
            <a:r>
              <a:rPr kumimoji="1" lang="ja-JP" altLang="en-US" dirty="0" smtClean="0"/>
              <a:t>そしてここからは手法の適用に入ります．</a:t>
            </a:r>
            <a:endParaRPr kumimoji="1" lang="en-US" altLang="ja-JP" dirty="0" smtClean="0"/>
          </a:p>
          <a:p>
            <a:r>
              <a:rPr kumimoji="1" lang="ja-JP" altLang="en-US" dirty="0" smtClean="0"/>
              <a:t>今回の研究では対象として</a:t>
            </a:r>
          </a:p>
          <a:p>
            <a:r>
              <a:rPr kumimoji="1" lang="en-US" altLang="ja-JP" dirty="0" smtClean="0"/>
              <a:t>TOPPERS/ATK2</a:t>
            </a:r>
            <a:r>
              <a:rPr kumimoji="1" lang="ja-JP" altLang="en-US" dirty="0" smtClean="0"/>
              <a:t>の</a:t>
            </a:r>
            <a:r>
              <a:rPr kumimoji="1" lang="en-US" altLang="ja-JP" dirty="0" smtClean="0"/>
              <a:t>4</a:t>
            </a:r>
            <a:r>
              <a:rPr kumimoji="1" lang="ja-JP" altLang="en-US" dirty="0" err="1" smtClean="0"/>
              <a:t>つの</a:t>
            </a:r>
            <a:r>
              <a:rPr kumimoji="1" lang="ja-JP" altLang="en-US" dirty="0" smtClean="0"/>
              <a:t>プロダクトを用いました．</a:t>
            </a:r>
            <a:r>
              <a:rPr kumimoji="1" lang="en-US" altLang="ja-JP" dirty="0" smtClean="0"/>
              <a:t>ATK2</a:t>
            </a:r>
            <a:r>
              <a:rPr kumimoji="1" lang="ja-JP" altLang="en-US" dirty="0" smtClean="0"/>
              <a:t>は</a:t>
            </a:r>
            <a:r>
              <a:rPr kumimoji="1" lang="en-US" altLang="ja-JP" dirty="0" smtClean="0"/>
              <a:t>C</a:t>
            </a:r>
            <a:r>
              <a:rPr kumimoji="1" lang="ja-JP" altLang="en-US" dirty="0" smtClean="0"/>
              <a:t>言語で記述された自動車制御用の</a:t>
            </a:r>
          </a:p>
          <a:p>
            <a:r>
              <a:rPr kumimoji="1" lang="ja-JP" altLang="en-US" dirty="0" smtClean="0"/>
              <a:t>実時間</a:t>
            </a:r>
            <a:r>
              <a:rPr kumimoji="1" lang="en-US" altLang="ja-JP" dirty="0" smtClean="0"/>
              <a:t>OS</a:t>
            </a:r>
            <a:r>
              <a:rPr kumimoji="1" lang="ja-JP" altLang="en-US" dirty="0" smtClean="0"/>
              <a:t>カーネルです．こちらの表は各プロダクトに含まれる</a:t>
            </a:r>
            <a:r>
              <a:rPr kumimoji="1" lang="en-US" altLang="ja-JP" dirty="0" smtClean="0"/>
              <a:t>c</a:t>
            </a:r>
            <a:r>
              <a:rPr kumimoji="1" lang="ja-JP" altLang="en-US" dirty="0" smtClean="0"/>
              <a:t>ファイルの数や関数の数，ソースコードの行数を表しています．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19</a:t>
            </a:fld>
            <a:endParaRPr kumimoji="1" lang="ja-JP" altLang="en-US"/>
          </a:p>
        </p:txBody>
      </p:sp>
    </p:spTree>
    <p:extLst>
      <p:ext uri="{BB962C8B-B14F-4D97-AF65-F5344CB8AC3E}">
        <p14:creationId xmlns:p14="http://schemas.microsoft.com/office/powerpoint/2010/main" val="3392622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枚目</a:t>
            </a:r>
          </a:p>
          <a:p>
            <a:r>
              <a:rPr kumimoji="1" lang="ja-JP" altLang="en-US" dirty="0" smtClean="0"/>
              <a:t>コーディングパターンとは複数のモジュールに分散する定型的なコードを指します．</a:t>
            </a:r>
          </a:p>
          <a:p>
            <a:r>
              <a:rPr kumimoji="1" lang="ja-JP" altLang="en-US" dirty="0" smtClean="0"/>
              <a:t>例えば</a:t>
            </a:r>
            <a:r>
              <a:rPr kumimoji="1" lang="en-US" altLang="ja-JP" dirty="0" smtClean="0"/>
              <a:t>C</a:t>
            </a:r>
            <a:r>
              <a:rPr kumimoji="1" lang="ja-JP" altLang="en-US" dirty="0" smtClean="0"/>
              <a:t>言語においてファイルのオープンとクローズを行う</a:t>
            </a:r>
            <a:r>
              <a:rPr kumimoji="1" lang="en-US" altLang="ja-JP" dirty="0" err="1" smtClean="0"/>
              <a:t>fopen</a:t>
            </a:r>
            <a:r>
              <a:rPr kumimoji="1" lang="en-US" altLang="ja-JP" dirty="0" smtClean="0"/>
              <a:t>()</a:t>
            </a:r>
            <a:r>
              <a:rPr kumimoji="1" lang="ja-JP" altLang="en-US" dirty="0" smtClean="0"/>
              <a:t>関数と</a:t>
            </a:r>
            <a:r>
              <a:rPr kumimoji="1" lang="en-US" altLang="ja-JP" dirty="0" err="1" smtClean="0"/>
              <a:t>fclose</a:t>
            </a:r>
            <a:r>
              <a:rPr kumimoji="1" lang="en-US" altLang="ja-JP" dirty="0" smtClean="0"/>
              <a:t>()</a:t>
            </a:r>
            <a:r>
              <a:rPr kumimoji="1" lang="ja-JP" altLang="en-US" dirty="0" smtClean="0"/>
              <a:t>関数の対応や</a:t>
            </a:r>
          </a:p>
          <a:p>
            <a:r>
              <a:rPr kumimoji="1" lang="ja-JP" altLang="en-US" dirty="0" smtClean="0"/>
              <a:t>例外発生時に行われる定型処理が挙げられます．</a:t>
            </a:r>
          </a:p>
          <a:p>
            <a:r>
              <a:rPr kumimoji="1" lang="ja-JP" altLang="en-US" dirty="0" smtClean="0"/>
              <a:t>オープンを行った後は必ずクローズしなければならない，例外が発生したら特定の処理を行わなければならないというように</a:t>
            </a:r>
          </a:p>
          <a:p>
            <a:r>
              <a:rPr kumimoji="1" lang="ja-JP" altLang="en-US" dirty="0" smtClean="0"/>
              <a:t>コーディングパターンは守らなければいけない実装上のルールを表しているので，そのルール通りに記述されているかチェックすることで</a:t>
            </a:r>
          </a:p>
          <a:p>
            <a:r>
              <a:rPr kumimoji="1" lang="ja-JP" altLang="en-US" dirty="0" smtClean="0"/>
              <a:t>バグの検出ができます．コーディングパターンが発生しやすいプログラムとして実時間プログラムがあります．</a:t>
            </a:r>
            <a:endParaRPr kumimoji="1" lang="ja-JP" altLang="en-US" dirty="0"/>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2</a:t>
            </a:fld>
            <a:endParaRPr kumimoji="1" lang="ja-JP" altLang="en-US"/>
          </a:p>
        </p:txBody>
      </p:sp>
    </p:spTree>
    <p:extLst>
      <p:ext uri="{BB962C8B-B14F-4D97-AF65-F5344CB8AC3E}">
        <p14:creationId xmlns:p14="http://schemas.microsoft.com/office/powerpoint/2010/main" val="457140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16</a:t>
            </a:r>
            <a:r>
              <a:rPr kumimoji="1" lang="ja-JP" altLang="en-US" dirty="0" smtClean="0"/>
              <a:t>枚目</a:t>
            </a:r>
          </a:p>
          <a:p>
            <a:r>
              <a:rPr kumimoji="1" lang="ja-JP" altLang="en-US" dirty="0" smtClean="0"/>
              <a:t>こちらの表はそれぞれの絞り込みを適用した後のコーディングパターンの数を表しています．</a:t>
            </a:r>
            <a:endParaRPr kumimoji="1" lang="en-US" altLang="ja-JP" dirty="0" smtClean="0"/>
          </a:p>
          <a:p>
            <a:r>
              <a:rPr kumimoji="1" lang="ja-JP" altLang="en-US" dirty="0" smtClean="0"/>
              <a:t>すべてのプロダクトで約</a:t>
            </a:r>
            <a:r>
              <a:rPr kumimoji="1" lang="en-US" altLang="ja-JP" dirty="0" smtClean="0"/>
              <a:t>99%</a:t>
            </a:r>
            <a:r>
              <a:rPr kumimoji="1" lang="ja-JP" altLang="en-US" dirty="0" smtClean="0"/>
              <a:t>のコーディングパターンが削減され，開発者が手作業で確認するコストを減らせました．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20</a:t>
            </a:fld>
            <a:endParaRPr kumimoji="1" lang="ja-JP" altLang="en-US"/>
          </a:p>
        </p:txBody>
      </p:sp>
    </p:spTree>
    <p:extLst>
      <p:ext uri="{BB962C8B-B14F-4D97-AF65-F5344CB8AC3E}">
        <p14:creationId xmlns:p14="http://schemas.microsoft.com/office/powerpoint/2010/main" val="25954251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17</a:t>
            </a:r>
            <a:r>
              <a:rPr kumimoji="1" lang="ja-JP" altLang="en-US" dirty="0" smtClean="0"/>
              <a:t>枚目</a:t>
            </a:r>
          </a:p>
          <a:p>
            <a:r>
              <a:rPr kumimoji="1" lang="ja-JP" altLang="en-US" dirty="0" smtClean="0"/>
              <a:t>評価についてですが，各プロダクトのコーディングパターンに対して長さの上位</a:t>
            </a:r>
            <a:r>
              <a:rPr kumimoji="1" lang="en-US" altLang="ja-JP" dirty="0" smtClean="0"/>
              <a:t>5</a:t>
            </a:r>
            <a:r>
              <a:rPr kumimoji="1" lang="ja-JP" altLang="en-US" dirty="0" smtClean="0"/>
              <a:t>つ，計</a:t>
            </a:r>
            <a:r>
              <a:rPr kumimoji="1" lang="en-US" altLang="ja-JP" dirty="0" smtClean="0"/>
              <a:t>20</a:t>
            </a:r>
            <a:r>
              <a:rPr kumimoji="1" lang="ja-JP" altLang="en-US" dirty="0" smtClean="0"/>
              <a:t>個を選択し</a:t>
            </a:r>
            <a:endParaRPr kumimoji="1" lang="en-US" altLang="ja-JP" dirty="0" smtClean="0"/>
          </a:p>
          <a:p>
            <a:r>
              <a:rPr kumimoji="1" lang="en-US" altLang="ja-JP" dirty="0" smtClean="0"/>
              <a:t>TOPPERS/ATK2</a:t>
            </a:r>
            <a:r>
              <a:rPr kumimoji="1" lang="ja-JP" altLang="en-US" dirty="0" smtClean="0"/>
              <a:t>の仕様書から読み取れる情報がそれらのコーディングパターンに表れているか確認しました．</a:t>
            </a:r>
            <a:endParaRPr kumimoji="1" lang="en-US" altLang="ja-JP" dirty="0" smtClean="0"/>
          </a:p>
          <a:p>
            <a:r>
              <a:rPr kumimoji="1" lang="ja-JP" altLang="en-US" dirty="0" smtClean="0"/>
              <a:t>その結果，</a:t>
            </a:r>
            <a:r>
              <a:rPr kumimoji="1" lang="en-US" altLang="ja-JP" dirty="0" smtClean="0"/>
              <a:t>20</a:t>
            </a:r>
            <a:r>
              <a:rPr kumimoji="1" lang="ja-JP" altLang="en-US" dirty="0" smtClean="0"/>
              <a:t>個中</a:t>
            </a:r>
            <a:r>
              <a:rPr kumimoji="1" lang="en-US" altLang="ja-JP" dirty="0" smtClean="0"/>
              <a:t>19</a:t>
            </a:r>
            <a:r>
              <a:rPr kumimoji="1" lang="ja-JP" altLang="en-US" dirty="0" smtClean="0"/>
              <a:t>個のコーディングパターンが仕様書を反映した意味あるコーディングパターンであることを確認し，</a:t>
            </a:r>
            <a:endParaRPr kumimoji="1" lang="en-US" altLang="ja-JP" dirty="0" smtClean="0"/>
          </a:p>
          <a:p>
            <a:r>
              <a:rPr kumimoji="1" lang="ja-JP" altLang="en-US" dirty="0" smtClean="0"/>
              <a:t>今後，これらのコーディングパターンをバグ検出に利用していくことができると判断しました．</a:t>
            </a:r>
            <a:endParaRPr kumimoji="1" lang="en-US" altLang="ja-JP" dirty="0" smtClean="0"/>
          </a:p>
          <a:p>
            <a:r>
              <a:rPr kumimoji="1" lang="ja-JP" altLang="en-US" dirty="0" smtClean="0"/>
              <a:t>利用例として，コーディングパターンに基づくチェッカーの開発などを想定しています．</a:t>
            </a:r>
            <a:endParaRPr kumimoji="1" lang="en-US" altLang="ja-JP" dirty="0" smtClean="0"/>
          </a:p>
          <a:p>
            <a:r>
              <a:rPr kumimoji="1" lang="en-US" altLang="ja-JP" dirty="0" smtClean="0"/>
              <a:t>(</a:t>
            </a:r>
            <a:r>
              <a:rPr kumimoji="1" lang="ja-JP" altLang="en-US" dirty="0" smtClean="0"/>
              <a:t>残りの</a:t>
            </a:r>
            <a:r>
              <a:rPr kumimoji="1" lang="en-US" altLang="ja-JP" dirty="0" smtClean="0"/>
              <a:t>1</a:t>
            </a:r>
            <a:r>
              <a:rPr kumimoji="1" lang="ja-JP" altLang="en-US" dirty="0" smtClean="0"/>
              <a:t>個は，</a:t>
            </a:r>
            <a:r>
              <a:rPr kumimoji="1" lang="en-US" altLang="ja-JP" dirty="0" smtClean="0"/>
              <a:t>lock</a:t>
            </a:r>
            <a:r>
              <a:rPr kumimoji="1" lang="ja-JP" altLang="en-US" dirty="0" smtClean="0"/>
              <a:t>と</a:t>
            </a:r>
            <a:r>
              <a:rPr kumimoji="1" lang="en-US" altLang="ja-JP" dirty="0" smtClean="0"/>
              <a:t>unlock</a:t>
            </a:r>
            <a:r>
              <a:rPr kumimoji="1" lang="ja-JP" altLang="en-US" dirty="0" err="1" smtClean="0"/>
              <a:t>のように</a:t>
            </a:r>
            <a:r>
              <a:rPr kumimoji="1" lang="ja-JP" altLang="en-US" dirty="0" smtClean="0"/>
              <a:t>ペアになっているべきである要素にもかかわらず，片方の要素しか出現していないという理由で</a:t>
            </a:r>
            <a:endParaRPr kumimoji="1" lang="en-US" altLang="ja-JP" dirty="0" smtClean="0"/>
          </a:p>
          <a:p>
            <a:r>
              <a:rPr kumimoji="1" lang="ja-JP" altLang="en-US" dirty="0" smtClean="0"/>
              <a:t>バグ検出に利用できないと判断されました．</a:t>
            </a:r>
            <a:r>
              <a:rPr kumimoji="1" lang="en-US" altLang="ja-JP" dirty="0" smtClean="0"/>
              <a:t>)</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21</a:t>
            </a:fld>
            <a:endParaRPr kumimoji="1" lang="ja-JP" altLang="en-US"/>
          </a:p>
        </p:txBody>
      </p:sp>
    </p:spTree>
    <p:extLst>
      <p:ext uri="{BB962C8B-B14F-4D97-AF65-F5344CB8AC3E}">
        <p14:creationId xmlns:p14="http://schemas.microsoft.com/office/powerpoint/2010/main" val="1381084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18</a:t>
            </a:r>
            <a:r>
              <a:rPr kumimoji="1" lang="ja-JP" altLang="en-US" dirty="0" smtClean="0"/>
              <a:t>枚目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こちらは仕様書の情報を反映していると判断したコーディングパターンの</a:t>
            </a:r>
            <a:r>
              <a:rPr kumimoji="1" lang="en-US" altLang="ja-JP" dirty="0" smtClean="0"/>
              <a:t>1</a:t>
            </a:r>
            <a:r>
              <a:rPr kumimoji="1" lang="ja-JP" altLang="en-US" dirty="0" smtClean="0"/>
              <a:t>つです．アラーム処理やタスク処理など</a:t>
            </a:r>
            <a:r>
              <a:rPr kumimoji="1" lang="en-US" altLang="ja-JP" dirty="0" smtClean="0"/>
              <a:t>14</a:t>
            </a:r>
            <a:r>
              <a:rPr kumimoji="1" lang="ja-JP" altLang="en-US" dirty="0" smtClean="0"/>
              <a:t>個の関数に現れる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OS</a:t>
            </a:r>
            <a:r>
              <a:rPr kumimoji="1" lang="ja-JP" altLang="en-US" dirty="0" smtClean="0"/>
              <a:t>割込みに伴うエラーチェックと対応するエラー処理を表したコーディングパターンで，</a:t>
            </a:r>
          </a:p>
          <a:p>
            <a:r>
              <a:rPr kumimoji="1" lang="ja-JP" altLang="en-US" dirty="0" smtClean="0"/>
              <a:t>エラーチェック部，</a:t>
            </a:r>
            <a:r>
              <a:rPr kumimoji="1" lang="en-US" altLang="ja-JP" dirty="0" smtClean="0"/>
              <a:t>lock</a:t>
            </a:r>
            <a:r>
              <a:rPr kumimoji="1" lang="ja-JP" altLang="en-US" dirty="0" smtClean="0"/>
              <a:t>と</a:t>
            </a:r>
            <a:r>
              <a:rPr kumimoji="1" lang="en-US" altLang="ja-JP" dirty="0" smtClean="0"/>
              <a:t>unlock</a:t>
            </a:r>
            <a:r>
              <a:rPr kumimoji="1" lang="ja-JP" altLang="en-US" dirty="0" smtClean="0"/>
              <a:t>部，エラー処理部の</a:t>
            </a:r>
            <a:r>
              <a:rPr kumimoji="1" lang="en-US" altLang="ja-JP" dirty="0" smtClean="0"/>
              <a:t>3</a:t>
            </a:r>
            <a:r>
              <a:rPr kumimoji="1" lang="ja-JP" altLang="en-US" dirty="0" smtClean="0"/>
              <a:t>つから構成されています．</a:t>
            </a:r>
            <a:endParaRPr kumimoji="1" lang="en-US" altLang="ja-JP" dirty="0" smtClean="0"/>
          </a:p>
          <a:p>
            <a:r>
              <a:rPr kumimoji="1" lang="ja-JP" altLang="en-US" dirty="0" smtClean="0"/>
              <a:t>これらの要素はソースコード上にこの順番で出現します．</a:t>
            </a:r>
            <a:endParaRPr kumimoji="1" lang="en-US" altLang="ja-JP" dirty="0" smtClean="0"/>
          </a:p>
          <a:p>
            <a:r>
              <a:rPr kumimoji="1" lang="ja-JP" altLang="en-US" dirty="0" smtClean="0"/>
              <a:t>仕様書から読み取れる情報として</a:t>
            </a:r>
            <a:r>
              <a:rPr kumimoji="1" lang="en-US" altLang="ja-JP" dirty="0" smtClean="0"/>
              <a:t>lock</a:t>
            </a:r>
            <a:r>
              <a:rPr kumimoji="1" lang="ja-JP" altLang="en-US" dirty="0" smtClean="0"/>
              <a:t>と</a:t>
            </a:r>
            <a:r>
              <a:rPr kumimoji="1" lang="en-US" altLang="ja-JP" dirty="0" smtClean="0"/>
              <a:t>unlock</a:t>
            </a:r>
            <a:r>
              <a:rPr kumimoji="1" lang="ja-JP" altLang="en-US" dirty="0" smtClean="0"/>
              <a:t>という関数呼び出しはペアになっているべきこと，そして各関数が割込みに伴うエラーチェック関数を実装していることがあります．</a:t>
            </a:r>
            <a:endParaRPr kumimoji="1" lang="en-US" altLang="ja-JP" dirty="0" smtClean="0"/>
          </a:p>
          <a:p>
            <a:r>
              <a:rPr kumimoji="1" lang="ja-JP" altLang="en-US" dirty="0" smtClean="0"/>
              <a:t>このコーディングパターンは実際に，</a:t>
            </a:r>
            <a:r>
              <a:rPr kumimoji="1" lang="en-US" altLang="ja-JP" dirty="0" smtClean="0"/>
              <a:t>lock</a:t>
            </a:r>
            <a:r>
              <a:rPr kumimoji="1" lang="ja-JP" altLang="en-US" dirty="0" smtClean="0"/>
              <a:t>と</a:t>
            </a:r>
            <a:r>
              <a:rPr kumimoji="1" lang="en-US" altLang="ja-JP" dirty="0" smtClean="0"/>
              <a:t>unlock</a:t>
            </a:r>
            <a:r>
              <a:rPr kumimoji="1" lang="ja-JP" altLang="en-US" dirty="0" smtClean="0"/>
              <a:t>の対応する関数や，エラーチェック関数を含んでいるため</a:t>
            </a:r>
            <a:endParaRPr kumimoji="1" lang="en-US" altLang="ja-JP" dirty="0" smtClean="0"/>
          </a:p>
          <a:p>
            <a:r>
              <a:rPr kumimoji="1" lang="ja-JP" altLang="en-US" dirty="0" smtClean="0"/>
              <a:t>仕様書を反映した意味あるコーディングパターンであると判断しました．</a:t>
            </a:r>
            <a:endParaRPr kumimoji="1" lang="en-US" altLang="ja-JP" dirty="0" smtClean="0"/>
          </a:p>
          <a:p>
            <a:r>
              <a:rPr kumimoji="1" lang="ja-JP" altLang="en-US" dirty="0" smtClean="0"/>
              <a:t>また，ラベルやマクロを含んでいることから，既存手法をそのまま適用していた場合このコーディングパターンは検出できなかったと考えられます．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22</a:t>
            </a:fld>
            <a:endParaRPr kumimoji="1" lang="ja-JP" altLang="en-US"/>
          </a:p>
        </p:txBody>
      </p:sp>
    </p:spTree>
    <p:extLst>
      <p:ext uri="{BB962C8B-B14F-4D97-AF65-F5344CB8AC3E}">
        <p14:creationId xmlns:p14="http://schemas.microsoft.com/office/powerpoint/2010/main" val="18005670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18</a:t>
            </a:r>
            <a:r>
              <a:rPr kumimoji="1" lang="ja-JP" altLang="en-US" dirty="0" smtClean="0"/>
              <a:t>枚目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また，先ほどのコーディングパターンの派生としてチェック関数が追加されているコーディングパターンも検出されています．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これはプロダクトの機能拡張を反映したことによる変化です．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23</a:t>
            </a:fld>
            <a:endParaRPr kumimoji="1" lang="ja-JP" altLang="en-US"/>
          </a:p>
        </p:txBody>
      </p:sp>
    </p:spTree>
    <p:extLst>
      <p:ext uri="{BB962C8B-B14F-4D97-AF65-F5344CB8AC3E}">
        <p14:creationId xmlns:p14="http://schemas.microsoft.com/office/powerpoint/2010/main" val="23104330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19</a:t>
            </a:r>
            <a:r>
              <a:rPr kumimoji="1" lang="ja-JP" altLang="en-US" dirty="0" smtClean="0"/>
              <a:t>枚目</a:t>
            </a:r>
          </a:p>
          <a:p>
            <a:r>
              <a:rPr kumimoji="1" lang="ja-JP" altLang="en-US" dirty="0" smtClean="0"/>
              <a:t>最後に，本研究では実時間プログラムからコーディングパターンの検出を行い，その評価を行いました</a:t>
            </a:r>
          </a:p>
          <a:p>
            <a:r>
              <a:rPr kumimoji="1" lang="ja-JP" altLang="en-US" dirty="0" smtClean="0"/>
              <a:t>今後の課題としては別プロダクトへの適用や絞り込みの手法改善を行う予定です．</a:t>
            </a:r>
          </a:p>
          <a:p>
            <a:r>
              <a:rPr kumimoji="1" lang="ja-JP" altLang="en-US" dirty="0" smtClean="0"/>
              <a:t>御静聴いただきありがとうございました．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24</a:t>
            </a:fld>
            <a:endParaRPr kumimoji="1" lang="ja-JP" altLang="en-US"/>
          </a:p>
        </p:txBody>
      </p:sp>
    </p:spTree>
    <p:extLst>
      <p:ext uri="{BB962C8B-B14F-4D97-AF65-F5344CB8AC3E}">
        <p14:creationId xmlns:p14="http://schemas.microsoft.com/office/powerpoint/2010/main" val="3260136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18</a:t>
            </a:r>
            <a:r>
              <a:rPr kumimoji="1" lang="ja-JP" altLang="en-US" dirty="0" smtClean="0"/>
              <a:t>枚目</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29</a:t>
            </a:fld>
            <a:endParaRPr kumimoji="1" lang="ja-JP" altLang="en-US"/>
          </a:p>
        </p:txBody>
      </p:sp>
    </p:spTree>
    <p:extLst>
      <p:ext uri="{BB962C8B-B14F-4D97-AF65-F5344CB8AC3E}">
        <p14:creationId xmlns:p14="http://schemas.microsoft.com/office/powerpoint/2010/main" val="21062215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18</a:t>
            </a:r>
            <a:r>
              <a:rPr kumimoji="1" lang="ja-JP" altLang="en-US" dirty="0" smtClean="0"/>
              <a:t>枚目</a:t>
            </a:r>
            <a:endParaRPr kumimoji="1" lang="en-US" altLang="ja-JP" dirty="0" smtClean="0"/>
          </a:p>
          <a:p>
            <a:r>
              <a:rPr kumimoji="1" lang="ja-JP" altLang="en-US" dirty="0" smtClean="0"/>
              <a:t>また，このほかにもエラーチェック部にバリエーションがあるコーディングパターンが検出されました．</a:t>
            </a:r>
            <a:endParaRPr kumimoji="1" lang="en-US" altLang="ja-JP" dirty="0" smtClean="0"/>
          </a:p>
          <a:p>
            <a:r>
              <a:rPr kumimoji="1" lang="ja-JP" altLang="en-US" dirty="0" smtClean="0"/>
              <a:t>例えば特定の関数では</a:t>
            </a:r>
            <a:r>
              <a:rPr kumimoji="1" lang="en-US" altLang="ja-JP" dirty="0" smtClean="0"/>
              <a:t>ID</a:t>
            </a:r>
            <a:r>
              <a:rPr kumimoji="1" lang="ja-JP" altLang="en-US" dirty="0" smtClean="0"/>
              <a:t>のチェックをする必要がないためこのような</a:t>
            </a:r>
            <a:r>
              <a:rPr kumimoji="1" lang="en-US" altLang="ja-JP" dirty="0" smtClean="0"/>
              <a:t>CHECK_ID()</a:t>
            </a:r>
            <a:r>
              <a:rPr kumimoji="1" lang="ja-JP" altLang="en-US" dirty="0" smtClean="0"/>
              <a:t>というエラーチェック関数がないコーディングパターンが検出されました．</a:t>
            </a:r>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30</a:t>
            </a:fld>
            <a:endParaRPr kumimoji="1" lang="ja-JP" altLang="en-US"/>
          </a:p>
        </p:txBody>
      </p:sp>
    </p:spTree>
    <p:extLst>
      <p:ext uri="{BB962C8B-B14F-4D97-AF65-F5344CB8AC3E}">
        <p14:creationId xmlns:p14="http://schemas.microsoft.com/office/powerpoint/2010/main" val="39796435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39</a:t>
            </a:fld>
            <a:endParaRPr kumimoji="1" lang="ja-JP" altLang="en-US"/>
          </a:p>
        </p:txBody>
      </p:sp>
    </p:spTree>
    <p:extLst>
      <p:ext uri="{BB962C8B-B14F-4D97-AF65-F5344CB8AC3E}">
        <p14:creationId xmlns:p14="http://schemas.microsoft.com/office/powerpoint/2010/main" val="4151993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3</a:t>
            </a:r>
            <a:r>
              <a:rPr kumimoji="1" lang="ja-JP" altLang="en-US" dirty="0" smtClean="0"/>
              <a:t>枚目</a:t>
            </a:r>
          </a:p>
          <a:p>
            <a:r>
              <a:rPr kumimoji="1" lang="ja-JP" altLang="en-US" dirty="0" smtClean="0"/>
              <a:t>実時間プログラムは決められた時間内に計算が完了する必要が</a:t>
            </a:r>
          </a:p>
          <a:p>
            <a:r>
              <a:rPr kumimoji="1" lang="ja-JP" altLang="en-US" dirty="0" smtClean="0"/>
              <a:t>ある組込みプログラムの事を指しています．そして，事故や製品の回収・修正によりコストがかかるなど</a:t>
            </a:r>
          </a:p>
          <a:p>
            <a:r>
              <a:rPr kumimoji="1" lang="ja-JP" altLang="en-US" dirty="0" smtClean="0"/>
              <a:t>実時間プログラムでは不具合が与える影響が大きいため，その開発では高い信頼性が要求されます。</a:t>
            </a:r>
          </a:p>
          <a:p>
            <a:r>
              <a:rPr kumimoji="1" lang="ja-JP" altLang="en-US" dirty="0" smtClean="0"/>
              <a:t>そこで実時間プログラムからコーディングパターンを検出できれば，バグ検出に用いることで</a:t>
            </a:r>
          </a:p>
          <a:p>
            <a:r>
              <a:rPr kumimoji="1" lang="ja-JP" altLang="en-US" dirty="0" smtClean="0"/>
              <a:t>信頼性向上の支援が出来ると考えました．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a:t>
            </a:fld>
            <a:endParaRPr kumimoji="1" lang="ja-JP" altLang="en-US"/>
          </a:p>
        </p:txBody>
      </p:sp>
    </p:spTree>
    <p:extLst>
      <p:ext uri="{BB962C8B-B14F-4D97-AF65-F5344CB8AC3E}">
        <p14:creationId xmlns:p14="http://schemas.microsoft.com/office/powerpoint/2010/main" val="2742990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4</a:t>
            </a:r>
            <a:r>
              <a:rPr kumimoji="1" lang="ja-JP" altLang="en-US" dirty="0" smtClean="0"/>
              <a:t>枚目</a:t>
            </a:r>
          </a:p>
          <a:p>
            <a:r>
              <a:rPr kumimoji="1" lang="ja-JP" altLang="en-US" dirty="0" smtClean="0"/>
              <a:t>そうした実時間プログラムの特性ですが，</a:t>
            </a:r>
          </a:p>
          <a:p>
            <a:r>
              <a:rPr kumimoji="1" lang="ja-JP" altLang="en-US" dirty="0" smtClean="0"/>
              <a:t>まず，実装は主に</a:t>
            </a:r>
            <a:r>
              <a:rPr kumimoji="1" lang="en-US" altLang="ja-JP" dirty="0" smtClean="0"/>
              <a:t>C</a:t>
            </a:r>
            <a:r>
              <a:rPr kumimoji="1" lang="ja-JP" altLang="en-US" dirty="0" smtClean="0"/>
              <a:t>言語で行われていること，そして</a:t>
            </a:r>
            <a:endParaRPr kumimoji="1" lang="en-US" altLang="ja-JP" dirty="0" smtClean="0"/>
          </a:p>
          <a:p>
            <a:r>
              <a:rPr kumimoji="1" lang="ja-JP" altLang="en-US" dirty="0" smtClean="0"/>
              <a:t>実行速度の制限によりコードを</a:t>
            </a:r>
            <a:r>
              <a:rPr kumimoji="1" lang="en-US" altLang="ja-JP" dirty="0" smtClean="0"/>
              <a:t>1</a:t>
            </a:r>
            <a:r>
              <a:rPr kumimoji="1" lang="ja-JP" altLang="en-US" dirty="0" err="1" smtClean="0"/>
              <a:t>つの</a:t>
            </a:r>
            <a:r>
              <a:rPr kumimoji="1" lang="ja-JP" altLang="en-US" dirty="0" smtClean="0"/>
              <a:t>モジュールにまとめず複数箇所に展開して記述するため</a:t>
            </a:r>
            <a:endParaRPr kumimoji="1" lang="en-US" altLang="ja-JP" dirty="0" smtClean="0"/>
          </a:p>
          <a:p>
            <a:r>
              <a:rPr kumimoji="1" lang="ja-JP" altLang="en-US" dirty="0" smtClean="0"/>
              <a:t>コーディングパターンが発生しやすくなるという特性があります．</a:t>
            </a:r>
          </a:p>
          <a:p>
            <a:r>
              <a:rPr kumimoji="1" lang="ja-JP" altLang="en-US" dirty="0" smtClean="0"/>
              <a:t>また時間的制約を守るためジャンプ命令を使用することや厳しいリソース制約を守るために</a:t>
            </a:r>
          </a:p>
          <a:p>
            <a:r>
              <a:rPr kumimoji="1" lang="ja-JP" altLang="en-US" dirty="0" smtClean="0"/>
              <a:t>プリプロセッサ命令を用いて実行コードの切り替えを動的に行うことを回避するという特性もあります．</a:t>
            </a:r>
            <a:endParaRPr kumimoji="1" lang="ja-JP" altLang="en-US" dirty="0"/>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4</a:t>
            </a:fld>
            <a:endParaRPr kumimoji="1" lang="ja-JP" altLang="en-US"/>
          </a:p>
        </p:txBody>
      </p:sp>
    </p:spTree>
    <p:extLst>
      <p:ext uri="{BB962C8B-B14F-4D97-AF65-F5344CB8AC3E}">
        <p14:creationId xmlns:p14="http://schemas.microsoft.com/office/powerpoint/2010/main" val="1528009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5</a:t>
            </a:r>
            <a:r>
              <a:rPr kumimoji="1" lang="ja-JP" altLang="en-US" dirty="0" smtClean="0"/>
              <a:t>枚目</a:t>
            </a:r>
          </a:p>
          <a:p>
            <a:r>
              <a:rPr kumimoji="1" lang="ja-JP" altLang="en-US" dirty="0" smtClean="0"/>
              <a:t>コーディングパターン検出の既存研究として</a:t>
            </a:r>
            <a:r>
              <a:rPr kumimoji="1" lang="en-US" altLang="ja-JP" dirty="0" smtClean="0"/>
              <a:t>Java</a:t>
            </a:r>
            <a:r>
              <a:rPr kumimoji="1" lang="ja-JP" altLang="en-US" dirty="0" smtClean="0"/>
              <a:t>プログラムに対する検出が行われています．</a:t>
            </a:r>
          </a:p>
          <a:p>
            <a:r>
              <a:rPr kumimoji="1" lang="ja-JP" altLang="en-US" dirty="0" smtClean="0"/>
              <a:t>この研究ではプログラムの振る舞いを理解するためには関数呼び出しの列が有用であるとし</a:t>
            </a:r>
          </a:p>
          <a:p>
            <a:r>
              <a:rPr kumimoji="1" lang="ja-JP" altLang="en-US" dirty="0" smtClean="0"/>
              <a:t>コーディングパターンを関数呼び出しとそれに付随する制御構造から構成されるとしています．</a:t>
            </a:r>
          </a:p>
          <a:p>
            <a:r>
              <a:rPr kumimoji="1" lang="ja-JP" altLang="en-US" dirty="0" smtClean="0"/>
              <a:t>この研究ではシーケンシャルパターンマイニングを用いてコーディングパターンを検出しています．</a:t>
            </a:r>
            <a:endParaRPr kumimoji="1" lang="en-US" altLang="ja-JP" dirty="0" smtClean="0"/>
          </a:p>
          <a:p>
            <a:r>
              <a:rPr kumimoji="1" lang="ja-JP" altLang="en-US" dirty="0" smtClean="0"/>
              <a:t>この手法は順番性を考慮した，頻出する要素の組合せを見つけるための手法で，</a:t>
            </a:r>
          </a:p>
          <a:p>
            <a:r>
              <a:rPr kumimoji="1" lang="ja-JP" altLang="en-US" dirty="0" smtClean="0"/>
              <a:t>例えばユーザの</a:t>
            </a:r>
            <a:r>
              <a:rPr kumimoji="1" lang="en-US" altLang="ja-JP" dirty="0" smtClean="0"/>
              <a:t>WEB</a:t>
            </a:r>
            <a:r>
              <a:rPr kumimoji="1" lang="ja-JP" altLang="en-US" dirty="0" smtClean="0"/>
              <a:t>ページのアクセス履歴から，よく閲覧されているページの順番を</a:t>
            </a:r>
          </a:p>
          <a:p>
            <a:r>
              <a:rPr kumimoji="1" lang="ja-JP" altLang="en-US" dirty="0" smtClean="0"/>
              <a:t>検出することができる手法です．</a:t>
            </a:r>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5</a:t>
            </a:fld>
            <a:endParaRPr kumimoji="1" lang="ja-JP" altLang="en-US"/>
          </a:p>
        </p:txBody>
      </p:sp>
    </p:spTree>
    <p:extLst>
      <p:ext uri="{BB962C8B-B14F-4D97-AF65-F5344CB8AC3E}">
        <p14:creationId xmlns:p14="http://schemas.microsoft.com/office/powerpoint/2010/main" val="3445218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6</a:t>
            </a:r>
            <a:r>
              <a:rPr kumimoji="1" lang="ja-JP" altLang="en-US" dirty="0" smtClean="0"/>
              <a:t>枚目</a:t>
            </a:r>
          </a:p>
          <a:p>
            <a:r>
              <a:rPr kumimoji="1" lang="ja-JP" altLang="en-US" dirty="0" smtClean="0"/>
              <a:t>しかし，手法そのままでは先ほど説明した実時間プログラムの特性を考慮していないという</a:t>
            </a:r>
          </a:p>
          <a:p>
            <a:r>
              <a:rPr kumimoji="1" lang="ja-JP" altLang="en-US" dirty="0" smtClean="0"/>
              <a:t>問題があります．ジャンプ命令やプリプロセッサ命令に対応していないため，</a:t>
            </a:r>
          </a:p>
          <a:p>
            <a:r>
              <a:rPr kumimoji="1" lang="ja-JP" altLang="en-US" dirty="0" smtClean="0"/>
              <a:t>実時間プログラムに対して既存手法をそのまま適用することはできないと考えられます．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6</a:t>
            </a:fld>
            <a:endParaRPr kumimoji="1" lang="ja-JP" altLang="en-US"/>
          </a:p>
        </p:txBody>
      </p:sp>
    </p:spTree>
    <p:extLst>
      <p:ext uri="{BB962C8B-B14F-4D97-AF65-F5344CB8AC3E}">
        <p14:creationId xmlns:p14="http://schemas.microsoft.com/office/powerpoint/2010/main" val="656000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7</a:t>
            </a:r>
            <a:r>
              <a:rPr kumimoji="1" lang="ja-JP" altLang="en-US" dirty="0" smtClean="0"/>
              <a:t>枚目</a:t>
            </a:r>
          </a:p>
          <a:p>
            <a:r>
              <a:rPr kumimoji="1" lang="ja-JP" altLang="en-US" dirty="0" smtClean="0"/>
              <a:t>そこで本研究では実時間プログラムがジャンプ命令やプリプロセッサ命令を多用するという特性を</a:t>
            </a:r>
          </a:p>
          <a:p>
            <a:r>
              <a:rPr kumimoji="1" lang="ja-JP" altLang="en-US" dirty="0" smtClean="0"/>
              <a:t>考慮した上でバグ検出を目的としたコーディングパターン検出を行う手法を提案しました．</a:t>
            </a:r>
            <a:endParaRPr kumimoji="1" lang="en-US" altLang="ja-JP" dirty="0" smtClean="0"/>
          </a:p>
          <a:p>
            <a:r>
              <a:rPr kumimoji="1" lang="ja-JP" altLang="en-US" dirty="0" smtClean="0"/>
              <a:t>さらに，手法を</a:t>
            </a:r>
            <a:r>
              <a:rPr kumimoji="1" lang="en-US" altLang="ja-JP" dirty="0" smtClean="0"/>
              <a:t>C</a:t>
            </a:r>
            <a:r>
              <a:rPr kumimoji="1" lang="ja-JP" altLang="en-US" dirty="0" smtClean="0"/>
              <a:t>言語で記述された実時間</a:t>
            </a:r>
            <a:r>
              <a:rPr kumimoji="1" lang="en-US" altLang="ja-JP" dirty="0" smtClean="0"/>
              <a:t>OS</a:t>
            </a:r>
            <a:r>
              <a:rPr kumimoji="1" lang="ja-JP" altLang="en-US" dirty="0" smtClean="0"/>
              <a:t>カーネルに対して適用し，その有用性を評価しました．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7</a:t>
            </a:fld>
            <a:endParaRPr kumimoji="1" lang="ja-JP" altLang="en-US"/>
          </a:p>
        </p:txBody>
      </p:sp>
    </p:spTree>
    <p:extLst>
      <p:ext uri="{BB962C8B-B14F-4D97-AF65-F5344CB8AC3E}">
        <p14:creationId xmlns:p14="http://schemas.microsoft.com/office/powerpoint/2010/main" val="1997701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8</a:t>
            </a:r>
            <a:r>
              <a:rPr kumimoji="1" lang="ja-JP" altLang="en-US" dirty="0" smtClean="0"/>
              <a:t>枚目</a:t>
            </a:r>
            <a:endParaRPr kumimoji="1" lang="en-US" altLang="ja-JP" dirty="0" smtClean="0"/>
          </a:p>
          <a:p>
            <a:r>
              <a:rPr kumimoji="1" lang="ja-JP" altLang="en-US" dirty="0" smtClean="0"/>
              <a:t>こちらが本手法の概要図となっています．</a:t>
            </a:r>
          </a:p>
          <a:p>
            <a:r>
              <a:rPr kumimoji="1" lang="ja-JP" altLang="en-US" dirty="0" smtClean="0"/>
              <a:t>本手法は</a:t>
            </a:r>
            <a:r>
              <a:rPr kumimoji="1" lang="en-US" altLang="ja-JP" dirty="0" smtClean="0"/>
              <a:t>3</a:t>
            </a:r>
            <a:r>
              <a:rPr kumimoji="1" lang="ja-JP" altLang="en-US" dirty="0" err="1" smtClean="0"/>
              <a:t>つの</a:t>
            </a:r>
            <a:r>
              <a:rPr kumimoji="1" lang="ja-JP" altLang="en-US" dirty="0" smtClean="0"/>
              <a:t>ステップから構成されています．</a:t>
            </a:r>
          </a:p>
          <a:p>
            <a:r>
              <a:rPr kumimoji="1" lang="ja-JP" altLang="en-US" dirty="0" smtClean="0"/>
              <a:t>ステップ</a:t>
            </a:r>
            <a:r>
              <a:rPr kumimoji="1" lang="en-US" altLang="ja-JP" dirty="0" smtClean="0"/>
              <a:t>1</a:t>
            </a:r>
            <a:r>
              <a:rPr kumimoji="1" lang="ja-JP" altLang="en-US" dirty="0" smtClean="0"/>
              <a:t>でプログラムからコーディングパターンを構成する要素を抽出し，ステップ</a:t>
            </a:r>
            <a:r>
              <a:rPr kumimoji="1" lang="en-US" altLang="ja-JP" dirty="0" smtClean="0"/>
              <a:t>2</a:t>
            </a:r>
            <a:r>
              <a:rPr kumimoji="1" lang="ja-JP" altLang="en-US" dirty="0" smtClean="0"/>
              <a:t>でその要素列をもとに</a:t>
            </a:r>
          </a:p>
          <a:p>
            <a:r>
              <a:rPr kumimoji="1" lang="ja-JP" altLang="en-US" dirty="0" smtClean="0"/>
              <a:t>コーディングパターンの検出を行います．出力されるコーディングパターンの数は多く，開発者が手作業ですべてを確認することは困難なため，ステップ</a:t>
            </a:r>
            <a:r>
              <a:rPr kumimoji="1" lang="en-US" altLang="ja-JP" dirty="0" smtClean="0"/>
              <a:t>3</a:t>
            </a:r>
            <a:r>
              <a:rPr kumimoji="1" lang="ja-JP" altLang="en-US" dirty="0" smtClean="0"/>
              <a:t>として結果の絞り込みを行います．</a:t>
            </a:r>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8</a:t>
            </a:fld>
            <a:endParaRPr kumimoji="1" lang="ja-JP" altLang="en-US"/>
          </a:p>
        </p:txBody>
      </p:sp>
    </p:spTree>
    <p:extLst>
      <p:ext uri="{BB962C8B-B14F-4D97-AF65-F5344CB8AC3E}">
        <p14:creationId xmlns:p14="http://schemas.microsoft.com/office/powerpoint/2010/main" val="2944298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a:t>
            </a:r>
            <a:r>
              <a:rPr kumimoji="1" lang="ja-JP" altLang="en-US" dirty="0" smtClean="0"/>
              <a:t>枚目</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これから各ステップについて説明していきます．</a:t>
            </a:r>
          </a:p>
          <a:p>
            <a:r>
              <a:rPr kumimoji="1" lang="ja-JP" altLang="en-US" dirty="0" smtClean="0"/>
              <a:t>ステップ</a:t>
            </a:r>
            <a:r>
              <a:rPr kumimoji="1" lang="en-US" altLang="ja-JP" dirty="0" smtClean="0"/>
              <a:t>1</a:t>
            </a:r>
            <a:r>
              <a:rPr kumimoji="1" lang="ja-JP" altLang="en-US" dirty="0" smtClean="0"/>
              <a:t>ではプログラムからコーディングパターンを構成する各要素を抽出します．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9</a:t>
            </a:fld>
            <a:endParaRPr kumimoji="1" lang="ja-JP" altLang="en-US"/>
          </a:p>
        </p:txBody>
      </p:sp>
    </p:spTree>
    <p:extLst>
      <p:ext uri="{BB962C8B-B14F-4D97-AF65-F5344CB8AC3E}">
        <p14:creationId xmlns:p14="http://schemas.microsoft.com/office/powerpoint/2010/main" val="1488060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lang="en-US" altLang="ja-JP"/>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5C4B49CD-90C5-4535-BECE-F4EAF1B7461E}" type="slidenum">
              <a:rPr lang="en-US" altLang="ja-JP" smtClean="0"/>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43AC6783-8516-4BE3-A9F2-C91D53BF15D4}" type="slidenum">
              <a:rPr lang="en-US" altLang="ja-JP" smtClean="0"/>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24B07C9-9672-446C-9905-21D0ADE4DA25}" type="slidenum">
              <a:rPr lang="en-US" altLang="ja-JP" smtClean="0"/>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BF0FB649-CAF6-47C7-8793-6679D20694D9}" type="slidenum">
              <a:rPr lang="en-US" altLang="ja-JP" smtClean="0"/>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CD501943-9E92-4BDC-BC46-0A0528CA96DB}" type="slidenum">
              <a:rPr lang="en-US" altLang="ja-JP" smtClean="0"/>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608E4928-AB1E-43BF-B89D-EC1CBE334882}" type="slidenum">
              <a:rPr lang="en-US" altLang="ja-JP" smtClean="0"/>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D6AE3F7B-D560-46EF-A02C-ADB67D35DD8B}" type="slidenum">
              <a:rPr lang="en-US" altLang="ja-JP" smtClean="0"/>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CBC5000C-5EF7-4841-8EDB-236473E62928}" type="slidenum">
              <a:rPr lang="en-US" altLang="ja-JP" smtClean="0"/>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1D0B637A-C3AC-4B3E-AF8D-358AC7999845}" type="slidenum">
              <a:rPr lang="en-US" altLang="ja-JP" smtClean="0"/>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3A58558-13CC-4383-A944-33965290B5D2}" type="slidenum">
              <a:rPr lang="en-US" altLang="ja-JP" smtClean="0"/>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76B238B-839D-45AA-BD05-A6BEF2660C3C}" type="slidenum">
              <a:rPr lang="en-US" altLang="ja-JP" smtClean="0"/>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712B081-9475-481C-880A-17C0658FC74C}" type="slidenum">
              <a:rPr lang="en-US" altLang="ja-JP" smtClean="0"/>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smtClean="0"/>
              <a:t>パターンマイニング技術を</a:t>
            </a:r>
            <a:r>
              <a:rPr lang="en-US" altLang="ja-JP" dirty="0" smtClean="0"/>
              <a:t/>
            </a:r>
            <a:br>
              <a:rPr lang="en-US" altLang="ja-JP" dirty="0" smtClean="0"/>
            </a:br>
            <a:r>
              <a:rPr lang="ja-JP" altLang="en-US" dirty="0" smtClean="0"/>
              <a:t>用いた実時間プログラムの</a:t>
            </a:r>
            <a:r>
              <a:rPr lang="en-US" altLang="ja-JP" dirty="0" smtClean="0"/>
              <a:t/>
            </a:r>
            <a:br>
              <a:rPr lang="en-US" altLang="ja-JP" dirty="0" smtClean="0"/>
            </a:br>
            <a:r>
              <a:rPr lang="ja-JP" altLang="en-US" dirty="0" smtClean="0"/>
              <a:t>コーディングパターン検出</a:t>
            </a:r>
            <a:endParaRPr kumimoji="1" lang="ja-JP" altLang="en-US" dirty="0"/>
          </a:p>
        </p:txBody>
      </p:sp>
      <p:sp>
        <p:nvSpPr>
          <p:cNvPr id="3" name="サブタイトル 2"/>
          <p:cNvSpPr>
            <a:spLocks noGrp="1"/>
          </p:cNvSpPr>
          <p:nvPr>
            <p:ph type="subTitle" idx="1"/>
          </p:nvPr>
        </p:nvSpPr>
        <p:spPr/>
        <p:txBody>
          <a:bodyPr/>
          <a:lstStyle/>
          <a:p>
            <a:pPr algn="r"/>
            <a:endParaRPr kumimoji="1" lang="en-US" altLang="ja-JP" dirty="0" smtClean="0"/>
          </a:p>
          <a:p>
            <a:pPr algn="r"/>
            <a:r>
              <a:rPr kumimoji="1" lang="ja-JP" altLang="en-US" dirty="0" smtClean="0"/>
              <a:t>井上研究室</a:t>
            </a:r>
            <a:endParaRPr kumimoji="1" lang="en-US" altLang="ja-JP" dirty="0" smtClean="0"/>
          </a:p>
          <a:p>
            <a:pPr algn="r"/>
            <a:r>
              <a:rPr lang="ja-JP" altLang="en-US" dirty="0" smtClean="0"/>
              <a:t>中村 勇太</a:t>
            </a:r>
            <a:endParaRPr kumimoji="1" lang="ja-JP" altLang="en-US" dirty="0"/>
          </a:p>
        </p:txBody>
      </p:sp>
      <p:sp>
        <p:nvSpPr>
          <p:cNvPr id="4" name="スライド番号プレースホルダ 3"/>
          <p:cNvSpPr>
            <a:spLocks noGrp="1"/>
          </p:cNvSpPr>
          <p:nvPr>
            <p:ph type="sldNum" sz="quarter" idx="4"/>
          </p:nvPr>
        </p:nvSpPr>
        <p:spPr/>
        <p:txBody>
          <a:bodyPr/>
          <a:lstStyle/>
          <a:p>
            <a:fld id="{5C4B49CD-90C5-4535-BECE-F4EAF1B7461E}" type="slidenum">
              <a:rPr lang="en-US" altLang="ja-JP" smtClean="0"/>
              <a:pPr/>
              <a:t>1</a:t>
            </a:fld>
            <a:endParaRPr lang="en-US" altLang="ja-JP"/>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r>
              <a:rPr kumimoji="1" lang="ja-JP" altLang="en-US" dirty="0" smtClean="0"/>
              <a:t>プログラムから各要素を抽出</a:t>
            </a:r>
            <a:endParaRPr kumimoji="1" lang="en-US" altLang="ja-JP" dirty="0" smtClean="0"/>
          </a:p>
          <a:p>
            <a:pPr lvl="1"/>
            <a:r>
              <a:rPr lang="ja-JP" altLang="en-US" b="1" dirty="0" smtClean="0">
                <a:solidFill>
                  <a:srgbClr val="003399"/>
                </a:solidFill>
              </a:rPr>
              <a:t>マクロ呼び出し</a:t>
            </a:r>
            <a:r>
              <a:rPr lang="ja-JP" altLang="en-US" b="1" dirty="0" smtClean="0"/>
              <a:t>や</a:t>
            </a:r>
            <a:r>
              <a:rPr lang="ja-JP" altLang="en-US" b="1" dirty="0" smtClean="0">
                <a:solidFill>
                  <a:srgbClr val="CC0000"/>
                </a:solidFill>
              </a:rPr>
              <a:t>関数呼び出し</a:t>
            </a:r>
            <a:endParaRPr lang="en-US" altLang="ja-JP" b="1" dirty="0" smtClean="0">
              <a:solidFill>
                <a:srgbClr val="CC0000"/>
              </a:solidFill>
            </a:endParaRPr>
          </a:p>
          <a:p>
            <a:pPr lvl="1"/>
            <a:r>
              <a:rPr lang="ja-JP" altLang="en-US" dirty="0" smtClean="0"/>
              <a:t>制御構造</a:t>
            </a:r>
            <a:endParaRPr lang="en-US" altLang="ja-JP" dirty="0" smtClean="0"/>
          </a:p>
          <a:p>
            <a:pPr lvl="1"/>
            <a:r>
              <a:rPr lang="en-US" altLang="ja-JP" dirty="0" err="1" smtClean="0"/>
              <a:t>goto</a:t>
            </a:r>
            <a:r>
              <a:rPr lang="ja-JP" altLang="en-US" dirty="0" smtClean="0"/>
              <a:t>文，ラベル文，</a:t>
            </a:r>
            <a:r>
              <a:rPr lang="en-US" altLang="ja-JP" dirty="0" smtClean="0"/>
              <a:t>return</a:t>
            </a:r>
            <a:r>
              <a:rPr lang="ja-JP" altLang="en-US" dirty="0" smtClean="0"/>
              <a:t>文</a:t>
            </a:r>
            <a:endParaRPr lang="en-US" altLang="ja-JP" dirty="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10</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400" dirty="0">
                <a:solidFill>
                  <a:srgbClr val="FF0000"/>
                </a:solidFill>
              </a:rPr>
              <a:t> </a:t>
            </a:r>
            <a:r>
              <a:rPr lang="ja-JP" altLang="en-US" sz="2400" dirty="0" smtClean="0">
                <a:solidFill>
                  <a:srgbClr val="FF0000"/>
                </a:solidFill>
              </a:rPr>
              <a:t>  </a:t>
            </a:r>
            <a:r>
              <a:rPr lang="en-US" altLang="ja-JP" sz="2400" b="1" dirty="0" err="1" smtClean="0">
                <a:solidFill>
                  <a:srgbClr val="CC0000"/>
                </a:solidFill>
              </a:rPr>
              <a:t>fp</a:t>
            </a:r>
            <a:r>
              <a:rPr lang="en-US" altLang="ja-JP" sz="2400" b="1" dirty="0" smtClean="0">
                <a:solidFill>
                  <a:srgbClr val="CC0000"/>
                </a:solidFill>
              </a:rPr>
              <a:t> = </a:t>
            </a:r>
            <a:r>
              <a:rPr lang="en-US" altLang="ja-JP" sz="2400" b="1" dirty="0" err="1" smtClean="0">
                <a:solidFill>
                  <a:srgbClr val="CC0000"/>
                </a:solidFill>
              </a:rPr>
              <a:t>fopen</a:t>
            </a:r>
            <a:r>
              <a:rPr lang="en-US" altLang="ja-JP" sz="2400" b="1" dirty="0" smtClean="0">
                <a:solidFill>
                  <a:srgbClr val="CC0000"/>
                </a:solidFill>
              </a:rPr>
              <a:t>();</a:t>
            </a:r>
          </a:p>
          <a:p>
            <a:r>
              <a:rPr lang="en-US" altLang="ja-JP" sz="2400" b="1" dirty="0" smtClean="0">
                <a:solidFill>
                  <a:srgbClr val="003399"/>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b="1" dirty="0" smtClean="0">
                <a:solidFill>
                  <a:srgbClr val="CC0000"/>
                </a:solidFill>
              </a:rPr>
              <a:t>      </a:t>
            </a:r>
            <a:r>
              <a:rPr lang="en-US" altLang="ja-JP" sz="2400" b="1" dirty="0" err="1" smtClean="0">
                <a:solidFill>
                  <a:srgbClr val="CC0000"/>
                </a:solidFill>
              </a:rPr>
              <a:t>fgets</a:t>
            </a:r>
            <a:r>
              <a:rPr lang="en-US" altLang="ja-JP" sz="2400" b="1" dirty="0" smtClean="0">
                <a:solidFill>
                  <a:srgbClr val="CC0000"/>
                </a:solidFill>
              </a:rPr>
              <a:t>();</a:t>
            </a:r>
            <a:endParaRPr lang="en-US" altLang="ja-JP" sz="2400" b="1" dirty="0">
              <a:solidFill>
                <a:srgbClr val="CC0000"/>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000" dirty="0" smtClean="0">
                <a:solidFill>
                  <a:schemeClr val="tx1"/>
                </a:solidFill>
              </a:rPr>
              <a:t>   }</a:t>
            </a:r>
          </a:p>
          <a:p>
            <a:r>
              <a:rPr lang="en-US" altLang="ja-JP" sz="2000" dirty="0" smtClean="0">
                <a:solidFill>
                  <a:schemeClr val="tx1"/>
                </a:solidFill>
              </a:rPr>
              <a:t>label:</a:t>
            </a:r>
          </a:p>
          <a:p>
            <a:r>
              <a:rPr lang="en-US" altLang="ja-JP" sz="2400" b="1" dirty="0" smtClean="0">
                <a:solidFill>
                  <a:srgbClr val="CC0000"/>
                </a:solidFill>
              </a:rPr>
              <a:t>   </a:t>
            </a:r>
            <a:r>
              <a:rPr lang="en-US" altLang="ja-JP" sz="2400" b="1" dirty="0" err="1" smtClean="0">
                <a:solidFill>
                  <a:srgbClr val="CC0000"/>
                </a:solidFill>
              </a:rPr>
              <a:t>fclose</a:t>
            </a:r>
            <a:r>
              <a:rPr lang="en-US" altLang="ja-JP" sz="2400" b="1" dirty="0" smtClean="0">
                <a:solidFill>
                  <a:srgbClr val="CC0000"/>
                </a:solidFill>
              </a:rPr>
              <a:t>(</a:t>
            </a:r>
            <a:r>
              <a:rPr lang="en-US" altLang="ja-JP" sz="2400" b="1" dirty="0" err="1" smtClean="0">
                <a:solidFill>
                  <a:srgbClr val="CC0000"/>
                </a:solidFill>
              </a:rPr>
              <a:t>fp</a:t>
            </a:r>
            <a:r>
              <a:rPr lang="en-US" altLang="ja-JP" sz="2400" b="1" dirty="0" smtClean="0">
                <a:solidFill>
                  <a:srgbClr val="CC0000"/>
                </a:solidFill>
              </a:rPr>
              <a:t>);</a:t>
            </a:r>
          </a:p>
        </p:txBody>
      </p:sp>
      <p:sp>
        <p:nvSpPr>
          <p:cNvPr id="7" name="メモ 6"/>
          <p:cNvSpPr/>
          <p:nvPr/>
        </p:nvSpPr>
        <p:spPr>
          <a:xfrm>
            <a:off x="5418646" y="3573016"/>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400" b="1" dirty="0" err="1" smtClean="0">
                <a:solidFill>
                  <a:srgbClr val="CC0000"/>
                </a:solidFill>
              </a:rPr>
              <a:t>fopen</a:t>
            </a:r>
            <a:r>
              <a:rPr lang="en-US" altLang="ja-JP" sz="2400" b="1" dirty="0" smtClean="0">
                <a:solidFill>
                  <a:srgbClr val="CC0000"/>
                </a:solidFill>
              </a:rPr>
              <a:t>()</a:t>
            </a:r>
          </a:p>
          <a:p>
            <a:pPr algn="ctr"/>
            <a:r>
              <a:rPr lang="en-US" altLang="ja-JP" sz="2400" b="1" dirty="0" smtClean="0">
                <a:solidFill>
                  <a:srgbClr val="003399"/>
                </a:solidFill>
              </a:rPr>
              <a:t>CHECK()</a:t>
            </a:r>
          </a:p>
          <a:p>
            <a:pPr algn="ctr"/>
            <a:r>
              <a:rPr lang="en-US" altLang="ja-JP" sz="2000" dirty="0" smtClean="0">
                <a:solidFill>
                  <a:schemeClr val="tx1"/>
                </a:solidFill>
              </a:rPr>
              <a:t>IF</a:t>
            </a:r>
          </a:p>
          <a:p>
            <a:pPr algn="ctr"/>
            <a:r>
              <a:rPr lang="en-US" altLang="ja-JP" sz="2400" b="1" dirty="0" err="1" smtClean="0">
                <a:solidFill>
                  <a:srgbClr val="CC0000"/>
                </a:solidFill>
              </a:rPr>
              <a:t>fgets</a:t>
            </a:r>
            <a:r>
              <a:rPr lang="en-US" altLang="ja-JP" sz="2400" b="1" dirty="0" smtClean="0">
                <a:solidFill>
                  <a:srgbClr val="CC0000"/>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000" dirty="0" smtClean="0">
                <a:solidFill>
                  <a:schemeClr val="tx1"/>
                </a:solidFill>
              </a:rPr>
              <a:t>END-IF</a:t>
            </a:r>
          </a:p>
          <a:p>
            <a:pPr algn="ctr"/>
            <a:r>
              <a:rPr lang="en-US" altLang="ja-JP" sz="2000" dirty="0" smtClean="0">
                <a:solidFill>
                  <a:schemeClr val="tx1"/>
                </a:solidFill>
              </a:rPr>
              <a:t>label:</a:t>
            </a:r>
          </a:p>
          <a:p>
            <a:pPr algn="ctr"/>
            <a:r>
              <a:rPr lang="en-US" altLang="ja-JP" sz="2400" b="1" dirty="0" err="1" smtClean="0">
                <a:solidFill>
                  <a:srgbClr val="CC0000"/>
                </a:solidFill>
              </a:rPr>
              <a:t>fclose</a:t>
            </a:r>
            <a:r>
              <a:rPr lang="en-US" altLang="ja-JP" sz="2400" b="1" dirty="0" smtClean="0">
                <a:solidFill>
                  <a:srgbClr val="CC0000"/>
                </a:solidFill>
              </a:rPr>
              <a:t>()</a:t>
            </a:r>
            <a:endParaRPr lang="en-US" altLang="ja-JP" sz="2400" b="1" dirty="0">
              <a:solidFill>
                <a:srgbClr val="CC0000"/>
              </a:solidFill>
            </a:endParaRPr>
          </a:p>
        </p:txBody>
      </p:sp>
      <p:sp>
        <p:nvSpPr>
          <p:cNvPr id="9" name="右矢印 8"/>
          <p:cNvSpPr/>
          <p:nvPr/>
        </p:nvSpPr>
        <p:spPr>
          <a:xfrm>
            <a:off x="4427984" y="5229200"/>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068091" y="4676766"/>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480931" y="2276872"/>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41989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r>
              <a:rPr kumimoji="1" lang="ja-JP" altLang="en-US" dirty="0" smtClean="0"/>
              <a:t>プログラムから各要素を抽出</a:t>
            </a:r>
            <a:endParaRPr kumimoji="1" lang="en-US" altLang="ja-JP" dirty="0" smtClean="0"/>
          </a:p>
          <a:p>
            <a:pPr lvl="1"/>
            <a:r>
              <a:rPr lang="ja-JP" altLang="en-US" dirty="0" smtClean="0"/>
              <a:t>マクロ呼び出しや関数呼び出し</a:t>
            </a:r>
            <a:endParaRPr lang="en-US" altLang="ja-JP" dirty="0" smtClean="0"/>
          </a:p>
          <a:p>
            <a:pPr lvl="1"/>
            <a:r>
              <a:rPr kumimoji="1" lang="ja-JP" altLang="en-US" b="1" dirty="0" smtClean="0">
                <a:solidFill>
                  <a:srgbClr val="CC0000"/>
                </a:solidFill>
              </a:rPr>
              <a:t>制御構造</a:t>
            </a:r>
            <a:endParaRPr kumimoji="1" lang="en-US" altLang="ja-JP" b="1" dirty="0" smtClean="0">
              <a:solidFill>
                <a:srgbClr val="CC0000"/>
              </a:solidFill>
            </a:endParaRPr>
          </a:p>
          <a:p>
            <a:pPr lvl="1"/>
            <a:r>
              <a:rPr kumimoji="1" lang="en-US" altLang="ja-JP" dirty="0" err="1" smtClean="0"/>
              <a:t>goto</a:t>
            </a:r>
            <a:r>
              <a:rPr kumimoji="1" lang="ja-JP" altLang="en-US" dirty="0" smtClean="0"/>
              <a:t>文，ラベル文，</a:t>
            </a:r>
            <a:r>
              <a:rPr kumimoji="1" lang="en-US" altLang="ja-JP" dirty="0" smtClean="0"/>
              <a:t>return</a:t>
            </a:r>
            <a:r>
              <a:rPr lang="ja-JP" altLang="en-US" dirty="0"/>
              <a:t>文</a:t>
            </a:r>
            <a:endParaRPr kumimoji="1" lang="en-US" altLang="ja-JP" dirty="0" smtClean="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11</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400" b="1" dirty="0" smtClean="0">
                <a:solidFill>
                  <a:srgbClr val="CC0000"/>
                </a:solidFill>
              </a:rPr>
              <a:t>   if </a:t>
            </a:r>
            <a:r>
              <a:rPr lang="en-US" altLang="ja-JP" sz="2400" b="1" dirty="0">
                <a:solidFill>
                  <a:srgbClr val="CC0000"/>
                </a:solidFill>
              </a:rPr>
              <a:t>(flag) </a:t>
            </a:r>
            <a:r>
              <a:rPr lang="en-US" altLang="ja-JP" sz="2400" b="1" dirty="0" smtClean="0">
                <a:solidFill>
                  <a:srgbClr val="CC0000"/>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400" b="1" dirty="0" smtClean="0">
                <a:solidFill>
                  <a:srgbClr val="CC0000"/>
                </a:solidFill>
              </a:rPr>
              <a:t>   }</a:t>
            </a:r>
          </a:p>
          <a:p>
            <a:r>
              <a:rPr lang="en-US" altLang="ja-JP" sz="2000" dirty="0" smtClean="0">
                <a:solidFill>
                  <a:schemeClr val="tx1"/>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7" name="メモ 6"/>
          <p:cNvSpPr/>
          <p:nvPr/>
        </p:nvSpPr>
        <p:spPr>
          <a:xfrm>
            <a:off x="5418646" y="3573016"/>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400" b="1" dirty="0" smtClean="0">
                <a:solidFill>
                  <a:srgbClr val="CC0000"/>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400" b="1" dirty="0" smtClean="0">
                <a:solidFill>
                  <a:srgbClr val="CC0000"/>
                </a:solidFill>
              </a:rPr>
              <a:t>END-IF</a:t>
            </a: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9" name="右矢印 8"/>
          <p:cNvSpPr/>
          <p:nvPr/>
        </p:nvSpPr>
        <p:spPr>
          <a:xfrm>
            <a:off x="4427984" y="5229200"/>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068091" y="4676766"/>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457200" y="2780928"/>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765853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r>
              <a:rPr kumimoji="1" lang="ja-JP" altLang="en-US" dirty="0" smtClean="0"/>
              <a:t>プログラムから各要素を抽出</a:t>
            </a:r>
            <a:endParaRPr lang="en-US" altLang="ja-JP" dirty="0"/>
          </a:p>
          <a:p>
            <a:pPr lvl="1"/>
            <a:r>
              <a:rPr kumimoji="1" lang="ja-JP" altLang="en-US" dirty="0" smtClean="0"/>
              <a:t>マクロ呼び出しや関数呼び出し</a:t>
            </a:r>
            <a:endParaRPr kumimoji="1" lang="en-US" altLang="ja-JP" dirty="0" smtClean="0"/>
          </a:p>
          <a:p>
            <a:pPr lvl="1"/>
            <a:r>
              <a:rPr lang="ja-JP" altLang="en-US" dirty="0" smtClean="0"/>
              <a:t>制御構造</a:t>
            </a:r>
            <a:endParaRPr lang="en-US" altLang="ja-JP" dirty="0" smtClean="0"/>
          </a:p>
          <a:p>
            <a:pPr lvl="1"/>
            <a:r>
              <a:rPr lang="en-US" altLang="ja-JP" b="1" dirty="0" err="1" smtClean="0">
                <a:solidFill>
                  <a:srgbClr val="CC0000"/>
                </a:solidFill>
              </a:rPr>
              <a:t>g</a:t>
            </a:r>
            <a:r>
              <a:rPr kumimoji="1" lang="en-US" altLang="ja-JP" b="1" dirty="0" err="1" smtClean="0">
                <a:solidFill>
                  <a:srgbClr val="CC0000"/>
                </a:solidFill>
              </a:rPr>
              <a:t>oto</a:t>
            </a:r>
            <a:r>
              <a:rPr kumimoji="1" lang="ja-JP" altLang="en-US" b="1" dirty="0" smtClean="0">
                <a:solidFill>
                  <a:srgbClr val="CC0000"/>
                </a:solidFill>
              </a:rPr>
              <a:t>文，ラベル文</a:t>
            </a:r>
            <a:r>
              <a:rPr lang="ja-JP" altLang="en-US" b="1" dirty="0">
                <a:solidFill>
                  <a:srgbClr val="CC0000"/>
                </a:solidFill>
              </a:rPr>
              <a:t>，</a:t>
            </a:r>
            <a:r>
              <a:rPr lang="en-US" altLang="ja-JP" b="1" dirty="0" smtClean="0">
                <a:solidFill>
                  <a:srgbClr val="CC0000"/>
                </a:solidFill>
              </a:rPr>
              <a:t>return</a:t>
            </a:r>
            <a:r>
              <a:rPr lang="ja-JP" altLang="en-US" b="1" dirty="0" smtClean="0">
                <a:solidFill>
                  <a:srgbClr val="CC0000"/>
                </a:solidFill>
              </a:rPr>
              <a:t>文</a:t>
            </a:r>
            <a:endParaRPr lang="en-US" altLang="ja-JP" b="1" dirty="0" smtClean="0">
              <a:solidFill>
                <a:srgbClr val="CC0000"/>
              </a:solidFill>
            </a:endParaRPr>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12</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400" b="1" dirty="0" smtClean="0">
                <a:solidFill>
                  <a:srgbClr val="CC0000"/>
                </a:solidFill>
              </a:rPr>
              <a:t>     </a:t>
            </a:r>
            <a:r>
              <a:rPr lang="en-US" altLang="ja-JP" sz="2400" b="1" dirty="0" err="1" smtClean="0">
                <a:solidFill>
                  <a:srgbClr val="CC0000"/>
                </a:solidFill>
              </a:rPr>
              <a:t>goto</a:t>
            </a:r>
            <a:r>
              <a:rPr lang="en-US" altLang="ja-JP" sz="2400" b="1" dirty="0" smtClean="0">
                <a:solidFill>
                  <a:srgbClr val="CC0000"/>
                </a:solidFill>
              </a:rPr>
              <a:t> label;</a:t>
            </a:r>
          </a:p>
          <a:p>
            <a:r>
              <a:rPr lang="en-US" altLang="ja-JP" sz="2000" dirty="0" smtClean="0">
                <a:solidFill>
                  <a:schemeClr val="tx1"/>
                </a:solidFill>
              </a:rPr>
              <a:t>   }</a:t>
            </a:r>
          </a:p>
          <a:p>
            <a:r>
              <a:rPr lang="en-US" altLang="ja-JP" sz="2400" b="1" dirty="0" smtClean="0">
                <a:solidFill>
                  <a:srgbClr val="CC0000"/>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7" name="メモ 6"/>
          <p:cNvSpPr/>
          <p:nvPr/>
        </p:nvSpPr>
        <p:spPr>
          <a:xfrm>
            <a:off x="5418646" y="3573016"/>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000" dirty="0" smtClean="0">
                <a:solidFill>
                  <a:schemeClr val="tx1"/>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400" b="1" dirty="0" err="1" smtClean="0">
                <a:solidFill>
                  <a:srgbClr val="CC0000"/>
                </a:solidFill>
              </a:rPr>
              <a:t>goto</a:t>
            </a:r>
            <a:endParaRPr lang="en-US" altLang="ja-JP" sz="2400" b="1" dirty="0" smtClean="0">
              <a:solidFill>
                <a:srgbClr val="CC0000"/>
              </a:solidFill>
            </a:endParaRPr>
          </a:p>
          <a:p>
            <a:pPr algn="ctr"/>
            <a:r>
              <a:rPr lang="en-US" altLang="ja-JP" sz="2400" b="1" dirty="0" smtClean="0">
                <a:solidFill>
                  <a:srgbClr val="CC0000"/>
                </a:solidFill>
              </a:rPr>
              <a:t>label</a:t>
            </a:r>
          </a:p>
          <a:p>
            <a:pPr algn="ctr"/>
            <a:r>
              <a:rPr lang="en-US" altLang="ja-JP" sz="2000" dirty="0" smtClean="0">
                <a:solidFill>
                  <a:schemeClr val="tx1"/>
                </a:solidFill>
              </a:rPr>
              <a:t>END-IF</a:t>
            </a:r>
          </a:p>
          <a:p>
            <a:pPr algn="ctr"/>
            <a:r>
              <a:rPr lang="en-US" altLang="ja-JP" sz="2400" b="1" dirty="0" smtClean="0">
                <a:solidFill>
                  <a:srgbClr val="CC0000"/>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9" name="右矢印 8"/>
          <p:cNvSpPr/>
          <p:nvPr/>
        </p:nvSpPr>
        <p:spPr>
          <a:xfrm>
            <a:off x="4427984" y="5229200"/>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068091" y="4676766"/>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457200" y="3292594"/>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98231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18848" cy="1143000"/>
          </a:xfrm>
        </p:spPr>
        <p:txBody>
          <a:bodyPr/>
          <a:lstStyle/>
          <a:p>
            <a:r>
              <a:rPr lang="ja-JP" altLang="en-US" sz="4000" dirty="0" smtClean="0"/>
              <a:t>ステップ</a:t>
            </a:r>
            <a:r>
              <a:rPr lang="en-US" altLang="ja-JP" sz="4000" dirty="0" smtClean="0"/>
              <a:t>2:</a:t>
            </a:r>
            <a:r>
              <a:rPr lang="ja-JP" altLang="en-US" sz="4000" dirty="0" smtClean="0"/>
              <a:t>コーディングパターン検出</a:t>
            </a:r>
            <a:r>
              <a:rPr lang="en-US" altLang="ja-JP" sz="4000" dirty="0" smtClean="0"/>
              <a:t>(1/2)</a:t>
            </a:r>
            <a:endParaRPr kumimoji="1" lang="ja-JP" altLang="en-US" sz="4000" dirty="0"/>
          </a:p>
        </p:txBody>
      </p:sp>
      <p:sp>
        <p:nvSpPr>
          <p:cNvPr id="3" name="コンテンツ プレースホルダ 2"/>
          <p:cNvSpPr>
            <a:spLocks noGrp="1"/>
          </p:cNvSpPr>
          <p:nvPr>
            <p:ph idx="1"/>
          </p:nvPr>
        </p:nvSpPr>
        <p:spPr>
          <a:xfrm>
            <a:off x="179512" y="1600200"/>
            <a:ext cx="8939336" cy="4525963"/>
          </a:xfrm>
        </p:spPr>
        <p:txBody>
          <a:bodyPr/>
          <a:lstStyle/>
          <a:p>
            <a:pPr marL="342900" lvl="1" indent="-342900">
              <a:buFontTx/>
              <a:buChar char="•"/>
            </a:pPr>
            <a:r>
              <a:rPr lang="ja-JP" altLang="en-US" sz="3200" dirty="0" smtClean="0"/>
              <a:t>シーケンシャルパターンマイニングを利用</a:t>
            </a:r>
            <a:r>
              <a:rPr lang="en-US" altLang="ja-JP" sz="2400" dirty="0"/>
              <a:t>[2</a:t>
            </a:r>
            <a:r>
              <a:rPr lang="en-US" altLang="ja-JP" sz="2400" dirty="0" smtClean="0"/>
              <a:t>]</a:t>
            </a:r>
            <a:endParaRPr lang="en-US" altLang="ja-JP" dirty="0" smtClean="0"/>
          </a:p>
          <a:p>
            <a:pPr lvl="1"/>
            <a:r>
              <a:rPr lang="ja-JP" altLang="en-US" dirty="0"/>
              <a:t>順番</a:t>
            </a:r>
            <a:r>
              <a:rPr lang="ja-JP" altLang="en-US" dirty="0" smtClean="0"/>
              <a:t>を考慮した，頻出する要素の組み合わせを抽出</a:t>
            </a:r>
            <a:endParaRPr lang="en-US" altLang="ja-JP" dirty="0" smtClean="0"/>
          </a:p>
          <a:p>
            <a:endParaRPr lang="en-US" altLang="ja-JP" dirty="0" smtClean="0"/>
          </a:p>
          <a:p>
            <a:r>
              <a:rPr lang="ja-JP" altLang="en-US" dirty="0" smtClean="0"/>
              <a:t>要素列と最小支持度</a:t>
            </a:r>
            <a:r>
              <a:rPr lang="en-US" altLang="ja-JP" dirty="0" smtClean="0"/>
              <a:t>(</a:t>
            </a:r>
            <a:r>
              <a:rPr lang="ja-JP" altLang="en-US" dirty="0" smtClean="0"/>
              <a:t>出現頻度</a:t>
            </a:r>
            <a:r>
              <a:rPr lang="en-US" altLang="ja-JP" dirty="0" smtClean="0"/>
              <a:t>)</a:t>
            </a:r>
            <a:r>
              <a:rPr lang="ja-JP" altLang="en-US" dirty="0" smtClean="0"/>
              <a:t>からコーディングパターンを検出</a:t>
            </a:r>
            <a:endParaRPr lang="en-US" altLang="ja-JP" dirty="0" smtClean="0"/>
          </a:p>
          <a:p>
            <a:pPr lvl="1"/>
            <a:r>
              <a:rPr lang="en-US" altLang="ja-JP" dirty="0" smtClean="0"/>
              <a:t>10</a:t>
            </a:r>
            <a:r>
              <a:rPr lang="ja-JP" altLang="en-US" dirty="0"/>
              <a:t>個以上</a:t>
            </a:r>
            <a:r>
              <a:rPr lang="ja-JP" altLang="en-US" dirty="0" smtClean="0"/>
              <a:t>の</a:t>
            </a:r>
            <a:r>
              <a:rPr lang="ja-JP" altLang="en-US" dirty="0"/>
              <a:t>関数</a:t>
            </a:r>
            <a:r>
              <a:rPr lang="ja-JP" altLang="en-US" dirty="0" smtClean="0"/>
              <a:t>に出現する場合のみ出力</a:t>
            </a:r>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13</a:t>
            </a:fld>
            <a:endParaRPr lang="en-US" altLang="ja-JP"/>
          </a:p>
        </p:txBody>
      </p:sp>
      <p:sp>
        <p:nvSpPr>
          <p:cNvPr id="5" name="テキスト ボックス 4"/>
          <p:cNvSpPr txBox="1"/>
          <p:nvPr/>
        </p:nvSpPr>
        <p:spPr>
          <a:xfrm>
            <a:off x="1403648" y="5733256"/>
            <a:ext cx="7023076" cy="584775"/>
          </a:xfrm>
          <a:prstGeom prst="rect">
            <a:avLst/>
          </a:prstGeom>
          <a:noFill/>
          <a:ln>
            <a:solidFill>
              <a:schemeClr val="tx1"/>
            </a:solidFill>
          </a:ln>
        </p:spPr>
        <p:txBody>
          <a:bodyPr wrap="none" rtlCol="0">
            <a:spAutoFit/>
          </a:bodyPr>
          <a:lstStyle/>
          <a:p>
            <a:r>
              <a:rPr kumimoji="1" lang="en-US" altLang="ja-JP" sz="1600" dirty="0" smtClean="0"/>
              <a:t>[2</a:t>
            </a:r>
            <a:r>
              <a:rPr lang="en-US" altLang="ja-JP" sz="1600" dirty="0"/>
              <a:t>] Mohammed J. </a:t>
            </a:r>
            <a:r>
              <a:rPr lang="en-US" altLang="ja-JP" sz="1600" dirty="0" err="1"/>
              <a:t>Zaki</a:t>
            </a:r>
            <a:r>
              <a:rPr lang="en-US" altLang="ja-JP" sz="1600" dirty="0"/>
              <a:t>.” </a:t>
            </a:r>
            <a:r>
              <a:rPr lang="en-US" altLang="ja-JP" sz="1600" dirty="0" smtClean="0"/>
              <a:t>SPADE: </a:t>
            </a:r>
            <a:r>
              <a:rPr lang="en-US" altLang="ja-JP" sz="1600" dirty="0"/>
              <a:t>An Efficient Algorithm for Mining Frequent </a:t>
            </a:r>
            <a:endParaRPr lang="en-US" altLang="ja-JP" sz="1600" dirty="0" smtClean="0"/>
          </a:p>
          <a:p>
            <a:r>
              <a:rPr lang="en-US" altLang="ja-JP" sz="1600" dirty="0" smtClean="0"/>
              <a:t>Sequences”</a:t>
            </a:r>
            <a:r>
              <a:rPr kumimoji="1" lang="en-US" altLang="ja-JP" sz="1600" dirty="0" smtClean="0"/>
              <a:t>,</a:t>
            </a:r>
            <a:r>
              <a:rPr lang="en-US" altLang="ja-JP" sz="1600" dirty="0" smtClean="0"/>
              <a:t> </a:t>
            </a:r>
            <a:r>
              <a:rPr lang="en-US" altLang="ja-JP" sz="1600" dirty="0"/>
              <a:t>Machine </a:t>
            </a:r>
            <a:r>
              <a:rPr lang="en-US" altLang="ja-JP" sz="1600" dirty="0" smtClean="0"/>
              <a:t>Learning(2001)</a:t>
            </a:r>
            <a:endParaRPr kumimoji="1" lang="ja-JP" alt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18848" cy="1143000"/>
          </a:xfrm>
        </p:spPr>
        <p:txBody>
          <a:bodyPr/>
          <a:lstStyle/>
          <a:p>
            <a:r>
              <a:rPr lang="ja-JP" altLang="en-US" sz="4000" dirty="0" smtClean="0"/>
              <a:t>ステップ</a:t>
            </a:r>
            <a:r>
              <a:rPr lang="en-US" altLang="ja-JP" sz="4000" dirty="0" smtClean="0"/>
              <a:t>2:</a:t>
            </a:r>
            <a:r>
              <a:rPr lang="ja-JP" altLang="en-US" sz="4000" dirty="0" smtClean="0"/>
              <a:t>コーディングパターン検出</a:t>
            </a:r>
            <a:r>
              <a:rPr lang="en-US" altLang="ja-JP" sz="4000" dirty="0" smtClean="0"/>
              <a:t>(2/2)</a:t>
            </a:r>
            <a:endParaRPr kumimoji="1" lang="ja-JP" altLang="en-US" sz="4000" dirty="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14</a:t>
            </a:fld>
            <a:endParaRPr lang="en-US" altLang="ja-JP"/>
          </a:p>
        </p:txBody>
      </p:sp>
      <p:sp>
        <p:nvSpPr>
          <p:cNvPr id="9" name="テキスト ボックス 8"/>
          <p:cNvSpPr txBox="1"/>
          <p:nvPr/>
        </p:nvSpPr>
        <p:spPr>
          <a:xfrm>
            <a:off x="-31251" y="5560970"/>
            <a:ext cx="4269117" cy="430887"/>
          </a:xfrm>
          <a:prstGeom prst="rect">
            <a:avLst/>
          </a:prstGeom>
          <a:noFill/>
        </p:spPr>
        <p:txBody>
          <a:bodyPr wrap="none" rtlCol="0">
            <a:spAutoFit/>
          </a:bodyPr>
          <a:lstStyle/>
          <a:p>
            <a:r>
              <a:rPr kumimoji="1" lang="ja-JP" altLang="en-US" sz="2200" dirty="0" smtClean="0"/>
              <a:t>各関数から得られる要素列の集合</a:t>
            </a:r>
            <a:endParaRPr kumimoji="1" lang="ja-JP" altLang="en-US" sz="2200" dirty="0"/>
          </a:p>
        </p:txBody>
      </p:sp>
      <p:sp>
        <p:nvSpPr>
          <p:cNvPr id="10" name="メモ 9"/>
          <p:cNvSpPr/>
          <p:nvPr/>
        </p:nvSpPr>
        <p:spPr>
          <a:xfrm>
            <a:off x="5747619" y="2383290"/>
            <a:ext cx="1673634" cy="277757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p:txBody>
      </p:sp>
      <p:sp>
        <p:nvSpPr>
          <p:cNvPr id="11" name="メモ 10"/>
          <p:cNvSpPr/>
          <p:nvPr/>
        </p:nvSpPr>
        <p:spPr>
          <a:xfrm>
            <a:off x="5874185" y="2504540"/>
            <a:ext cx="1673634" cy="277757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p:txBody>
      </p:sp>
      <p:sp>
        <p:nvSpPr>
          <p:cNvPr id="12" name="メモ 11"/>
          <p:cNvSpPr/>
          <p:nvPr/>
        </p:nvSpPr>
        <p:spPr>
          <a:xfrm>
            <a:off x="5994710" y="2595646"/>
            <a:ext cx="1673634" cy="277757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800" dirty="0" smtClean="0">
              <a:solidFill>
                <a:schemeClr val="tx1"/>
              </a:solidFill>
            </a:endParaRPr>
          </a:p>
          <a:p>
            <a:pPr algn="ctr"/>
            <a:r>
              <a:rPr lang="en-US" altLang="ja-JP" sz="2800" dirty="0" err="1" smtClean="0">
                <a:solidFill>
                  <a:schemeClr val="tx1"/>
                </a:solidFill>
              </a:rPr>
              <a:t>fopen</a:t>
            </a:r>
            <a:r>
              <a:rPr lang="en-US" altLang="ja-JP" sz="2800" dirty="0" smtClean="0">
                <a:solidFill>
                  <a:schemeClr val="tx1"/>
                </a:solidFill>
              </a:rPr>
              <a:t>()</a:t>
            </a:r>
          </a:p>
          <a:p>
            <a:pPr algn="ctr"/>
            <a:r>
              <a:rPr lang="en-US" altLang="ja-JP" sz="2800" dirty="0" err="1" smtClean="0">
                <a:solidFill>
                  <a:schemeClr val="tx1"/>
                </a:solidFill>
              </a:rPr>
              <a:t>fgets</a:t>
            </a:r>
            <a:r>
              <a:rPr lang="en-US" altLang="ja-JP" sz="2800" dirty="0" smtClean="0">
                <a:solidFill>
                  <a:schemeClr val="tx1"/>
                </a:solidFill>
              </a:rPr>
              <a:t>()</a:t>
            </a:r>
          </a:p>
          <a:p>
            <a:pPr algn="ctr"/>
            <a:r>
              <a:rPr lang="en-US" altLang="ja-JP" sz="2800" dirty="0" err="1" smtClean="0">
                <a:solidFill>
                  <a:schemeClr val="tx1"/>
                </a:solidFill>
              </a:rPr>
              <a:t>fclose</a:t>
            </a:r>
            <a:r>
              <a:rPr lang="en-US" altLang="ja-JP" sz="2800" dirty="0" smtClean="0">
                <a:solidFill>
                  <a:schemeClr val="tx1"/>
                </a:solidFill>
              </a:rPr>
              <a:t>()</a:t>
            </a:r>
            <a:endParaRPr lang="en-US" altLang="ja-JP" sz="2800" dirty="0">
              <a:solidFill>
                <a:schemeClr val="tx1"/>
              </a:solidFill>
            </a:endParaRPr>
          </a:p>
        </p:txBody>
      </p:sp>
      <p:sp>
        <p:nvSpPr>
          <p:cNvPr id="13" name="テキスト ボックス 12"/>
          <p:cNvSpPr txBox="1"/>
          <p:nvPr/>
        </p:nvSpPr>
        <p:spPr>
          <a:xfrm>
            <a:off x="4440989" y="5560970"/>
            <a:ext cx="4540025" cy="430887"/>
          </a:xfrm>
          <a:prstGeom prst="rect">
            <a:avLst/>
          </a:prstGeom>
          <a:noFill/>
        </p:spPr>
        <p:txBody>
          <a:bodyPr wrap="none" rtlCol="0">
            <a:spAutoFit/>
          </a:bodyPr>
          <a:lstStyle/>
          <a:p>
            <a:r>
              <a:rPr kumimoji="1" lang="ja-JP" altLang="en-US" sz="2200" dirty="0" smtClean="0"/>
              <a:t>得られるコーディングパターンの集合</a:t>
            </a:r>
            <a:endParaRPr kumimoji="1" lang="ja-JP" altLang="en-US" sz="2200" dirty="0"/>
          </a:p>
        </p:txBody>
      </p:sp>
      <p:sp>
        <p:nvSpPr>
          <p:cNvPr id="14" name="右矢印 13"/>
          <p:cNvSpPr/>
          <p:nvPr/>
        </p:nvSpPr>
        <p:spPr>
          <a:xfrm>
            <a:off x="3771775" y="3618268"/>
            <a:ext cx="1091221" cy="865411"/>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2866762" y="2787271"/>
            <a:ext cx="2901249" cy="769441"/>
          </a:xfrm>
          <a:prstGeom prst="rect">
            <a:avLst/>
          </a:prstGeom>
          <a:noFill/>
        </p:spPr>
        <p:txBody>
          <a:bodyPr wrap="square" rtlCol="0">
            <a:spAutoFit/>
          </a:bodyPr>
          <a:lstStyle/>
          <a:p>
            <a:pPr algn="ctr"/>
            <a:r>
              <a:rPr kumimoji="1" lang="ja-JP" altLang="en-US" sz="2200" dirty="0" smtClean="0"/>
              <a:t>コーディングパターン検出</a:t>
            </a:r>
            <a:endParaRPr kumimoji="1" lang="ja-JP" altLang="en-US" sz="2200" dirty="0"/>
          </a:p>
        </p:txBody>
      </p:sp>
      <p:sp>
        <p:nvSpPr>
          <p:cNvPr id="16" name="メモ 15"/>
          <p:cNvSpPr/>
          <p:nvPr/>
        </p:nvSpPr>
        <p:spPr>
          <a:xfrm>
            <a:off x="827985" y="2276872"/>
            <a:ext cx="1673634" cy="29817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b="1" dirty="0">
              <a:solidFill>
                <a:srgbClr val="CC0000"/>
              </a:solidFill>
            </a:endParaRPr>
          </a:p>
        </p:txBody>
      </p:sp>
      <p:sp>
        <p:nvSpPr>
          <p:cNvPr id="17" name="メモ 16"/>
          <p:cNvSpPr/>
          <p:nvPr/>
        </p:nvSpPr>
        <p:spPr>
          <a:xfrm>
            <a:off x="913810" y="2364660"/>
            <a:ext cx="1673634" cy="29817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b="1" dirty="0">
              <a:solidFill>
                <a:srgbClr val="CC0000"/>
              </a:solidFill>
            </a:endParaRPr>
          </a:p>
        </p:txBody>
      </p:sp>
      <p:sp>
        <p:nvSpPr>
          <p:cNvPr id="8" name="メモ 7"/>
          <p:cNvSpPr/>
          <p:nvPr/>
        </p:nvSpPr>
        <p:spPr>
          <a:xfrm>
            <a:off x="999635" y="2452448"/>
            <a:ext cx="1673634" cy="29817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000" dirty="0" smtClean="0">
                <a:solidFill>
                  <a:schemeClr val="tx1"/>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000" dirty="0" smtClean="0">
                <a:solidFill>
                  <a:schemeClr val="tx1"/>
                </a:solidFill>
              </a:rPr>
              <a:t>END-IF</a:t>
            </a: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18" name="テキスト ボックス 17"/>
          <p:cNvSpPr txBox="1"/>
          <p:nvPr/>
        </p:nvSpPr>
        <p:spPr>
          <a:xfrm>
            <a:off x="1400561" y="1630541"/>
            <a:ext cx="5833648" cy="584775"/>
          </a:xfrm>
          <a:prstGeom prst="rect">
            <a:avLst/>
          </a:prstGeom>
          <a:noFill/>
        </p:spPr>
        <p:txBody>
          <a:bodyPr wrap="none" rtlCol="0">
            <a:spAutoFit/>
          </a:bodyPr>
          <a:lstStyle/>
          <a:p>
            <a:r>
              <a:rPr kumimoji="1" lang="ja-JP" altLang="en-US" sz="3200" dirty="0" smtClean="0"/>
              <a:t>コーディングパターン検出の概要</a:t>
            </a:r>
            <a:endParaRPr kumimoji="1" lang="ja-JP" altLang="en-US" sz="3200" dirty="0"/>
          </a:p>
        </p:txBody>
      </p:sp>
    </p:spTree>
    <p:extLst>
      <p:ext uri="{BB962C8B-B14F-4D97-AF65-F5344CB8AC3E}">
        <p14:creationId xmlns:p14="http://schemas.microsoft.com/office/powerpoint/2010/main" val="2978004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3:</a:t>
            </a:r>
            <a:r>
              <a:rPr lang="ja-JP" altLang="en-US" sz="4000" dirty="0" smtClean="0"/>
              <a:t>結果の絞り込み</a:t>
            </a:r>
            <a:r>
              <a:rPr lang="en-US" altLang="ja-JP" sz="4000" dirty="0" smtClean="0"/>
              <a:t/>
            </a:r>
            <a:br>
              <a:rPr lang="en-US" altLang="ja-JP" sz="4000" dirty="0" smtClean="0"/>
            </a:br>
            <a:r>
              <a:rPr lang="en-US" altLang="ja-JP" sz="4000" dirty="0" smtClean="0"/>
              <a:t>-</a:t>
            </a:r>
            <a:r>
              <a:rPr lang="ja-JP" altLang="en-US" sz="4000" dirty="0" smtClean="0"/>
              <a:t>コーディングパターンの除外</a:t>
            </a:r>
            <a:r>
              <a:rPr lang="en-US" altLang="ja-JP" sz="4000" dirty="0" smtClean="0"/>
              <a:t>-</a:t>
            </a:r>
            <a:endParaRPr kumimoji="1" lang="ja-JP" altLang="en-US" sz="4000" dirty="0"/>
          </a:p>
        </p:txBody>
      </p:sp>
      <p:sp>
        <p:nvSpPr>
          <p:cNvPr id="3" name="コンテンツ プレースホルダ 2"/>
          <p:cNvSpPr>
            <a:spLocks noGrp="1"/>
          </p:cNvSpPr>
          <p:nvPr>
            <p:ph idx="1"/>
          </p:nvPr>
        </p:nvSpPr>
        <p:spPr>
          <a:xfrm>
            <a:off x="323528" y="1544559"/>
            <a:ext cx="9108504" cy="4525963"/>
          </a:xfrm>
        </p:spPr>
        <p:txBody>
          <a:bodyPr/>
          <a:lstStyle/>
          <a:p>
            <a:r>
              <a:rPr lang="ja-JP" altLang="en-US" dirty="0" smtClean="0"/>
              <a:t>コーディングパターンとしての正確性</a:t>
            </a:r>
            <a:endParaRPr lang="en-US" altLang="ja-JP" dirty="0" smtClean="0"/>
          </a:p>
          <a:p>
            <a:pPr lvl="1"/>
            <a:r>
              <a:rPr lang="ja-JP" altLang="en-US" dirty="0" smtClean="0"/>
              <a:t>制御構造及びラベル</a:t>
            </a:r>
            <a:r>
              <a:rPr lang="ja-JP" altLang="en-US" dirty="0"/>
              <a:t>の</a:t>
            </a:r>
            <a:r>
              <a:rPr lang="ja-JP" altLang="en-US" dirty="0" smtClean="0"/>
              <a:t>対応関係が</a:t>
            </a:r>
            <a:r>
              <a:rPr lang="ja-JP" altLang="en-US" dirty="0"/>
              <a:t>取れて</a:t>
            </a:r>
            <a:r>
              <a:rPr lang="ja-JP" altLang="en-US" dirty="0" smtClean="0"/>
              <a:t>いない　　　場合は除外</a:t>
            </a:r>
            <a:endParaRPr lang="en-US" altLang="ja-JP" dirty="0" smtClean="0"/>
          </a:p>
          <a:p>
            <a:r>
              <a:rPr lang="ja-JP" altLang="en-US" dirty="0" smtClean="0"/>
              <a:t>関数呼び出しの数</a:t>
            </a:r>
            <a:endParaRPr lang="en-US" altLang="ja-JP" dirty="0" smtClean="0"/>
          </a:p>
          <a:p>
            <a:pPr lvl="1"/>
            <a:r>
              <a:rPr lang="ja-JP" altLang="en-US" dirty="0" smtClean="0"/>
              <a:t>関数呼び出しの数が</a:t>
            </a:r>
            <a:r>
              <a:rPr lang="en-US" altLang="ja-JP" dirty="0" smtClean="0"/>
              <a:t>2</a:t>
            </a:r>
            <a:r>
              <a:rPr lang="ja-JP" altLang="en-US" dirty="0" smtClean="0"/>
              <a:t>つ未満の場合は除外</a:t>
            </a:r>
            <a:endParaRPr lang="en-US" altLang="ja-JP" dirty="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15</a:t>
            </a:fld>
            <a:endParaRPr lang="en-US" altLang="ja-JP"/>
          </a:p>
        </p:txBody>
      </p:sp>
      <p:sp>
        <p:nvSpPr>
          <p:cNvPr id="9" name="メモ 8"/>
          <p:cNvSpPr/>
          <p:nvPr/>
        </p:nvSpPr>
        <p:spPr>
          <a:xfrm>
            <a:off x="5840760"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endParaRPr lang="en-US" altLang="ja-JP" sz="2000" dirty="0">
              <a:solidFill>
                <a:schemeClr val="tx1"/>
              </a:solidFill>
            </a:endParaRPr>
          </a:p>
          <a:p>
            <a:pPr algn="ctr"/>
            <a:r>
              <a:rPr lang="en-US" altLang="ja-JP" sz="2000" dirty="0" smtClean="0">
                <a:solidFill>
                  <a:schemeClr val="tx1"/>
                </a:solidFill>
              </a:rPr>
              <a:t>IF</a:t>
            </a:r>
          </a:p>
          <a:p>
            <a:pPr algn="ctr"/>
            <a:r>
              <a:rPr lang="en-US" altLang="ja-JP" sz="2000" dirty="0" err="1">
                <a:solidFill>
                  <a:schemeClr val="tx1"/>
                </a:solidFill>
              </a:rPr>
              <a:t>goto</a:t>
            </a:r>
            <a:endParaRPr lang="en-US" altLang="ja-JP" sz="2000" dirty="0">
              <a:solidFill>
                <a:schemeClr val="tx1"/>
              </a:solidFill>
            </a:endParaRPr>
          </a:p>
          <a:p>
            <a:pPr algn="ctr"/>
            <a:r>
              <a:rPr lang="en-US" altLang="ja-JP" sz="2000" dirty="0" smtClean="0">
                <a:solidFill>
                  <a:schemeClr val="tx1"/>
                </a:solidFill>
              </a:rPr>
              <a:t>label</a:t>
            </a:r>
            <a:endParaRPr lang="en-US" altLang="ja-JP" sz="2000" dirty="0">
              <a:solidFill>
                <a:schemeClr val="tx1"/>
              </a:solidFill>
            </a:endParaRPr>
          </a:p>
          <a:p>
            <a:pPr algn="ctr"/>
            <a:r>
              <a:rPr lang="en-US" altLang="ja-JP" sz="2000" dirty="0">
                <a:solidFill>
                  <a:schemeClr val="tx1"/>
                </a:solidFill>
              </a:rPr>
              <a:t>END-IF</a:t>
            </a:r>
          </a:p>
          <a:p>
            <a:pPr algn="ctr"/>
            <a:r>
              <a:rPr lang="en-US" altLang="ja-JP" sz="2000" dirty="0" smtClean="0">
                <a:solidFill>
                  <a:schemeClr val="tx1"/>
                </a:solidFill>
              </a:rPr>
              <a:t>label</a:t>
            </a:r>
            <a:r>
              <a:rPr lang="en-US" altLang="ja-JP" sz="2000" dirty="0">
                <a:solidFill>
                  <a:schemeClr val="tx1"/>
                </a:solidFill>
              </a:rPr>
              <a:t>:</a:t>
            </a:r>
          </a:p>
          <a:p>
            <a:pPr algn="ctr"/>
            <a:endParaRPr lang="en-US" altLang="ja-JP" sz="2000" dirty="0">
              <a:solidFill>
                <a:schemeClr val="tx1"/>
              </a:solidFill>
            </a:endParaRPr>
          </a:p>
          <a:p>
            <a:pPr algn="ctr"/>
            <a:endParaRPr lang="en-US" altLang="ja-JP" sz="2000" dirty="0">
              <a:solidFill>
                <a:schemeClr val="tx1"/>
              </a:solidFill>
            </a:endParaRPr>
          </a:p>
        </p:txBody>
      </p:sp>
      <p:sp>
        <p:nvSpPr>
          <p:cNvPr id="10" name="メモ 9"/>
          <p:cNvSpPr/>
          <p:nvPr/>
        </p:nvSpPr>
        <p:spPr>
          <a:xfrm>
            <a:off x="179512"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000" dirty="0">
                <a:solidFill>
                  <a:schemeClr val="tx1"/>
                </a:solidFill>
              </a:rPr>
              <a:t>IF</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chemeClr val="tx1"/>
              </a:solidFill>
            </a:endParaRPr>
          </a:p>
        </p:txBody>
      </p:sp>
      <p:sp>
        <p:nvSpPr>
          <p:cNvPr id="11" name="メモ 10"/>
          <p:cNvSpPr/>
          <p:nvPr/>
        </p:nvSpPr>
        <p:spPr>
          <a:xfrm>
            <a:off x="3066358"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endParaRPr lang="en-US" altLang="ja-JP" sz="2000" dirty="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label</a:t>
            </a:r>
            <a:r>
              <a:rPr lang="en-US" altLang="ja-JP" sz="2000" dirty="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chemeClr val="tx1"/>
              </a:solidFill>
            </a:endParaRPr>
          </a:p>
          <a:p>
            <a:pPr algn="ctr"/>
            <a:endParaRPr lang="en-US" altLang="ja-JP" sz="2000" dirty="0">
              <a:solidFill>
                <a:schemeClr val="tx1"/>
              </a:solidFill>
            </a:endParaRPr>
          </a:p>
        </p:txBody>
      </p:sp>
      <p:sp>
        <p:nvSpPr>
          <p:cNvPr id="14" name="四角形吹き出し 13"/>
          <p:cNvSpPr/>
          <p:nvPr/>
        </p:nvSpPr>
        <p:spPr>
          <a:xfrm>
            <a:off x="7136904" y="5469985"/>
            <a:ext cx="1899592" cy="576064"/>
          </a:xfrm>
          <a:prstGeom prst="wedgeRectCallout">
            <a:avLst>
              <a:gd name="adj1" fmla="val -66611"/>
              <a:gd name="adj2" fmla="val -101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関数呼び出しの数が</a:t>
            </a:r>
            <a:r>
              <a:rPr kumimoji="1" lang="en-US" altLang="ja-JP" sz="2000" dirty="0" smtClean="0">
                <a:solidFill>
                  <a:schemeClr val="tx1"/>
                </a:solidFill>
              </a:rPr>
              <a:t>2</a:t>
            </a:r>
            <a:r>
              <a:rPr kumimoji="1" lang="ja-JP" altLang="en-US" sz="2000" dirty="0" smtClean="0">
                <a:solidFill>
                  <a:schemeClr val="tx1"/>
                </a:solidFill>
              </a:rPr>
              <a:t>つ未満</a:t>
            </a:r>
            <a:endParaRPr kumimoji="1" lang="ja-JP" altLang="en-US" sz="2000" dirty="0">
              <a:solidFill>
                <a:schemeClr val="tx1"/>
              </a:solidFill>
            </a:endParaRPr>
          </a:p>
        </p:txBody>
      </p:sp>
      <p:sp>
        <p:nvSpPr>
          <p:cNvPr id="15" name="四角形吹き出し 14"/>
          <p:cNvSpPr/>
          <p:nvPr/>
        </p:nvSpPr>
        <p:spPr>
          <a:xfrm>
            <a:off x="1521763" y="5494253"/>
            <a:ext cx="1359374" cy="551796"/>
          </a:xfrm>
          <a:prstGeom prst="wedgeRectCallout">
            <a:avLst>
              <a:gd name="adj1" fmla="val -63165"/>
              <a:gd name="adj2" fmla="val -12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END-IF</a:t>
            </a:r>
            <a:r>
              <a:rPr kumimoji="1" lang="ja-JP" altLang="en-US" sz="2000" dirty="0" smtClean="0">
                <a:solidFill>
                  <a:schemeClr val="tx1"/>
                </a:solidFill>
              </a:rPr>
              <a:t>がない</a:t>
            </a:r>
            <a:endParaRPr kumimoji="1" lang="ja-JP" altLang="en-US" sz="2000" dirty="0">
              <a:solidFill>
                <a:schemeClr val="tx1"/>
              </a:solidFill>
            </a:endParaRPr>
          </a:p>
        </p:txBody>
      </p:sp>
      <p:sp>
        <p:nvSpPr>
          <p:cNvPr id="16" name="四角形吹き出し 15"/>
          <p:cNvSpPr/>
          <p:nvPr/>
        </p:nvSpPr>
        <p:spPr>
          <a:xfrm>
            <a:off x="4287443" y="5491739"/>
            <a:ext cx="1392399" cy="625298"/>
          </a:xfrm>
          <a:prstGeom prst="wedgeRectCallout">
            <a:avLst>
              <a:gd name="adj1" fmla="val -72822"/>
              <a:gd name="adj2" fmla="val 58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smtClean="0">
                <a:solidFill>
                  <a:schemeClr val="tx1"/>
                </a:solidFill>
              </a:rPr>
              <a:t>goto</a:t>
            </a:r>
            <a:r>
              <a:rPr kumimoji="1" lang="ja-JP" altLang="en-US" sz="2000" dirty="0" smtClean="0">
                <a:solidFill>
                  <a:schemeClr val="tx1"/>
                </a:solidFill>
              </a:rPr>
              <a:t>文がない</a:t>
            </a:r>
            <a:endParaRPr kumimoji="1" lang="ja-JP" altLang="en-US" sz="2000"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en-US" altLang="ja-JP" sz="4000" dirty="0" smtClean="0"/>
              <a:t>:</a:t>
            </a:r>
            <a:r>
              <a:rPr lang="ja-JP" altLang="en-US" sz="4000" dirty="0" smtClean="0"/>
              <a:t>結果</a:t>
            </a:r>
            <a:r>
              <a:rPr lang="ja-JP" altLang="en-US" sz="4000" dirty="0"/>
              <a:t>の</a:t>
            </a:r>
            <a:r>
              <a:rPr lang="ja-JP" altLang="en-US" sz="4000" dirty="0" smtClean="0"/>
              <a:t>絞り込み</a:t>
            </a:r>
            <a:r>
              <a:rPr lang="en-US" altLang="ja-JP" sz="4000" dirty="0" smtClean="0"/>
              <a:t/>
            </a:r>
            <a:br>
              <a:rPr lang="en-US" altLang="ja-JP" sz="4000" dirty="0" smtClean="0"/>
            </a:br>
            <a:r>
              <a:rPr lang="en-US" altLang="ja-JP" sz="4000" dirty="0" smtClean="0"/>
              <a:t>-</a:t>
            </a:r>
            <a:r>
              <a:rPr lang="ja-JP" altLang="en-US" sz="4000" dirty="0"/>
              <a:t>ラベルの対応関係</a:t>
            </a:r>
            <a:r>
              <a:rPr lang="en-US" altLang="ja-JP" sz="4000" dirty="0"/>
              <a:t>-</a:t>
            </a:r>
            <a:endParaRPr kumimoji="1" lang="ja-JP" altLang="en-US" sz="4000" dirty="0"/>
          </a:p>
        </p:txBody>
      </p:sp>
      <p:sp>
        <p:nvSpPr>
          <p:cNvPr id="3" name="コンテンツ プレースホルダー 2"/>
          <p:cNvSpPr>
            <a:spLocks noGrp="1"/>
          </p:cNvSpPr>
          <p:nvPr>
            <p:ph idx="1"/>
          </p:nvPr>
        </p:nvSpPr>
        <p:spPr/>
        <p:txBody>
          <a:bodyPr/>
          <a:lstStyle/>
          <a:p>
            <a:r>
              <a:rPr kumimoji="1" lang="ja-JP" altLang="en-US" dirty="0" smtClean="0"/>
              <a:t>ラベルの対応関係について</a:t>
            </a:r>
            <a:endParaRPr lang="en-US" altLang="ja-JP" dirty="0"/>
          </a:p>
          <a:p>
            <a:pPr lvl="1"/>
            <a:r>
              <a:rPr kumimoji="1" lang="ja-JP" altLang="en-US" dirty="0" smtClean="0"/>
              <a:t>マクロ関数が</a:t>
            </a:r>
            <a:r>
              <a:rPr kumimoji="1" lang="en-US" altLang="ja-JP" dirty="0" err="1" smtClean="0"/>
              <a:t>goto</a:t>
            </a:r>
            <a:r>
              <a:rPr kumimoji="1" lang="ja-JP" altLang="en-US" dirty="0" smtClean="0"/>
              <a:t>文を含んでいる場合に対応</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16</a:t>
            </a:fld>
            <a:endParaRPr lang="en-US" altLang="ja-JP"/>
          </a:p>
        </p:txBody>
      </p:sp>
      <p:sp>
        <p:nvSpPr>
          <p:cNvPr id="7" name="メモ 6"/>
          <p:cNvSpPr/>
          <p:nvPr/>
        </p:nvSpPr>
        <p:spPr>
          <a:xfrm>
            <a:off x="1276048" y="3702577"/>
            <a:ext cx="2173683" cy="211240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endParaRPr lang="en-US" altLang="ja-JP" sz="2000" dirty="0">
              <a:solidFill>
                <a:schemeClr val="tx1"/>
              </a:solidFill>
            </a:endParaRPr>
          </a:p>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000" dirty="0" smtClean="0">
                <a:solidFill>
                  <a:schemeClr val="tx1"/>
                </a:solidFill>
              </a:rPr>
              <a:t>CHECK()</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rgbClr val="FF0000"/>
              </a:solidFill>
            </a:endParaRPr>
          </a:p>
          <a:p>
            <a:pPr algn="ctr"/>
            <a:endParaRPr lang="en-US" altLang="ja-JP" sz="2000" dirty="0">
              <a:solidFill>
                <a:schemeClr val="tx1"/>
              </a:solidFill>
            </a:endParaRPr>
          </a:p>
        </p:txBody>
      </p:sp>
      <p:sp>
        <p:nvSpPr>
          <p:cNvPr id="5" name="テキスト ボックス 4"/>
          <p:cNvSpPr txBox="1"/>
          <p:nvPr/>
        </p:nvSpPr>
        <p:spPr>
          <a:xfrm>
            <a:off x="1246884" y="3284984"/>
            <a:ext cx="2202847" cy="369332"/>
          </a:xfrm>
          <a:prstGeom prst="rect">
            <a:avLst/>
          </a:prstGeom>
          <a:noFill/>
        </p:spPr>
        <p:txBody>
          <a:bodyPr wrap="none" rtlCol="0">
            <a:spAutoFit/>
          </a:bodyPr>
          <a:lstStyle/>
          <a:p>
            <a:r>
              <a:rPr lang="ja-JP" altLang="en-US" dirty="0" smtClean="0"/>
              <a:t>コーディング</a:t>
            </a:r>
            <a:r>
              <a:rPr lang="ja-JP" altLang="en-US" dirty="0"/>
              <a:t>パターン</a:t>
            </a:r>
            <a:endParaRPr kumimoji="1" lang="ja-JP" altLang="en-US" dirty="0"/>
          </a:p>
        </p:txBody>
      </p:sp>
    </p:spTree>
    <p:extLst>
      <p:ext uri="{BB962C8B-B14F-4D97-AF65-F5344CB8AC3E}">
        <p14:creationId xmlns:p14="http://schemas.microsoft.com/office/powerpoint/2010/main" val="13449463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en-US" altLang="ja-JP" sz="4000" dirty="0" smtClean="0"/>
              <a:t>:</a:t>
            </a:r>
            <a:r>
              <a:rPr lang="ja-JP" altLang="en-US" sz="4000" dirty="0" smtClean="0"/>
              <a:t>結果</a:t>
            </a:r>
            <a:r>
              <a:rPr lang="ja-JP" altLang="en-US" sz="4000" dirty="0"/>
              <a:t>の</a:t>
            </a:r>
            <a:r>
              <a:rPr lang="ja-JP" altLang="en-US" sz="4000" dirty="0" smtClean="0"/>
              <a:t>絞り込み</a:t>
            </a:r>
            <a:r>
              <a:rPr lang="en-US" altLang="ja-JP" sz="4000" dirty="0" smtClean="0"/>
              <a:t/>
            </a:r>
            <a:br>
              <a:rPr lang="en-US" altLang="ja-JP" sz="4000" dirty="0" smtClean="0"/>
            </a:br>
            <a:r>
              <a:rPr lang="en-US" altLang="ja-JP" sz="4000" dirty="0" smtClean="0"/>
              <a:t>-</a:t>
            </a:r>
            <a:r>
              <a:rPr lang="ja-JP" altLang="en-US" sz="4000" dirty="0"/>
              <a:t>ラベルの対応関係</a:t>
            </a:r>
            <a:r>
              <a:rPr lang="en-US" altLang="ja-JP" sz="4000" dirty="0"/>
              <a:t>-</a:t>
            </a:r>
            <a:endParaRPr kumimoji="1" lang="ja-JP" altLang="en-US" sz="4000" dirty="0"/>
          </a:p>
        </p:txBody>
      </p:sp>
      <p:sp>
        <p:nvSpPr>
          <p:cNvPr id="3" name="コンテンツ プレースホルダー 2"/>
          <p:cNvSpPr>
            <a:spLocks noGrp="1"/>
          </p:cNvSpPr>
          <p:nvPr>
            <p:ph idx="1"/>
          </p:nvPr>
        </p:nvSpPr>
        <p:spPr/>
        <p:txBody>
          <a:bodyPr/>
          <a:lstStyle/>
          <a:p>
            <a:r>
              <a:rPr kumimoji="1" lang="ja-JP" altLang="en-US" dirty="0" smtClean="0"/>
              <a:t>ラベルの対応関係について</a:t>
            </a:r>
            <a:endParaRPr lang="en-US" altLang="ja-JP" dirty="0"/>
          </a:p>
          <a:p>
            <a:pPr lvl="1"/>
            <a:r>
              <a:rPr kumimoji="1" lang="ja-JP" altLang="en-US" dirty="0" smtClean="0"/>
              <a:t>マクロ関数が</a:t>
            </a:r>
            <a:r>
              <a:rPr kumimoji="1" lang="en-US" altLang="ja-JP" dirty="0" err="1" smtClean="0"/>
              <a:t>goto</a:t>
            </a:r>
            <a:r>
              <a:rPr kumimoji="1" lang="ja-JP" altLang="en-US" dirty="0" smtClean="0"/>
              <a:t>文を含んでいる場合に対応</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17</a:t>
            </a:fld>
            <a:endParaRPr lang="en-US" altLang="ja-JP"/>
          </a:p>
        </p:txBody>
      </p:sp>
      <p:sp>
        <p:nvSpPr>
          <p:cNvPr id="7" name="メモ 6"/>
          <p:cNvSpPr/>
          <p:nvPr/>
        </p:nvSpPr>
        <p:spPr>
          <a:xfrm>
            <a:off x="1276048" y="3702577"/>
            <a:ext cx="2173683" cy="211240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endParaRPr lang="en-US" altLang="ja-JP" sz="2000" dirty="0">
              <a:solidFill>
                <a:schemeClr val="tx1"/>
              </a:solidFill>
            </a:endParaRPr>
          </a:p>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400" dirty="0" smtClean="0">
                <a:solidFill>
                  <a:schemeClr val="tx1"/>
                </a:solidFill>
              </a:rPr>
              <a:t>CHECK()</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pPr algn="ctr"/>
            <a:r>
              <a:rPr lang="en-US" altLang="ja-JP" sz="2000" dirty="0" smtClean="0">
                <a:solidFill>
                  <a:srgbClr val="CC0000"/>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rgbClr val="FF0000"/>
              </a:solidFill>
            </a:endParaRPr>
          </a:p>
          <a:p>
            <a:pPr algn="ctr"/>
            <a:endParaRPr lang="en-US" altLang="ja-JP" sz="2000" dirty="0">
              <a:solidFill>
                <a:schemeClr val="tx1"/>
              </a:solidFill>
            </a:endParaRPr>
          </a:p>
        </p:txBody>
      </p:sp>
      <p:sp>
        <p:nvSpPr>
          <p:cNvPr id="5" name="テキスト ボックス 4"/>
          <p:cNvSpPr txBox="1"/>
          <p:nvPr/>
        </p:nvSpPr>
        <p:spPr>
          <a:xfrm>
            <a:off x="1246884" y="3284984"/>
            <a:ext cx="2202847" cy="369332"/>
          </a:xfrm>
          <a:prstGeom prst="rect">
            <a:avLst/>
          </a:prstGeom>
          <a:noFill/>
        </p:spPr>
        <p:txBody>
          <a:bodyPr wrap="none" rtlCol="0">
            <a:spAutoFit/>
          </a:bodyPr>
          <a:lstStyle/>
          <a:p>
            <a:r>
              <a:rPr lang="ja-JP" altLang="en-US" dirty="0" smtClean="0"/>
              <a:t>コーディング</a:t>
            </a:r>
            <a:r>
              <a:rPr lang="ja-JP" altLang="en-US" dirty="0"/>
              <a:t>パターン</a:t>
            </a:r>
            <a:endParaRPr kumimoji="1" lang="ja-JP" altLang="en-US" dirty="0"/>
          </a:p>
        </p:txBody>
      </p:sp>
      <p:sp>
        <p:nvSpPr>
          <p:cNvPr id="6" name="テキスト ボックス 5"/>
          <p:cNvSpPr txBox="1"/>
          <p:nvPr/>
        </p:nvSpPr>
        <p:spPr>
          <a:xfrm>
            <a:off x="5148064" y="3212976"/>
            <a:ext cx="1931939" cy="369332"/>
          </a:xfrm>
          <a:prstGeom prst="rect">
            <a:avLst/>
          </a:prstGeom>
          <a:noFill/>
        </p:spPr>
        <p:txBody>
          <a:bodyPr wrap="none" rtlCol="0">
            <a:spAutoFit/>
          </a:bodyPr>
          <a:lstStyle/>
          <a:p>
            <a:r>
              <a:rPr kumimoji="1" lang="ja-JP" altLang="en-US" dirty="0" smtClean="0"/>
              <a:t>マクロ関数の定義</a:t>
            </a:r>
            <a:endParaRPr kumimoji="1" lang="ja-JP" altLang="en-US" dirty="0"/>
          </a:p>
        </p:txBody>
      </p:sp>
      <p:sp>
        <p:nvSpPr>
          <p:cNvPr id="9" name="四角形吹き出し 8"/>
          <p:cNvSpPr/>
          <p:nvPr/>
        </p:nvSpPr>
        <p:spPr>
          <a:xfrm>
            <a:off x="4385840" y="3654316"/>
            <a:ext cx="3642543" cy="2294964"/>
          </a:xfrm>
          <a:prstGeom prst="wedgeRectCallout">
            <a:avLst>
              <a:gd name="adj1" fmla="val -85244"/>
              <a:gd name="adj2" fmla="val -14428"/>
            </a:avLst>
          </a:prstGeom>
          <a:gradFill>
            <a:gsLst>
              <a:gs pos="0">
                <a:schemeClr val="bg1">
                  <a:alpha val="81000"/>
                </a:schemeClr>
              </a:gs>
              <a:gs pos="50000">
                <a:schemeClr val="bg1"/>
              </a:gs>
              <a:gs pos="100000">
                <a:schemeClr val="bg1">
                  <a:lumMod val="95000"/>
                </a:schemeClr>
              </a:gs>
            </a:gsLst>
            <a:lin ang="5400000" scaled="0"/>
          </a:gradFill>
          <a:effectLst>
            <a:outerShdw blurRad="50800" dist="50800" dir="4500000" sx="24000" sy="24000" algn="ctr" rotWithShape="0">
              <a:srgbClr val="000000">
                <a:alpha val="4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r>
              <a:rPr lang="en-US" altLang="ja-JP" sz="2000" dirty="0">
                <a:solidFill>
                  <a:schemeClr val="tx1"/>
                </a:solidFill>
              </a:rPr>
              <a:t>define CHECK()</a:t>
            </a:r>
            <a:r>
              <a:rPr lang="en-US" altLang="ja-JP" sz="2000" b="1" dirty="0">
                <a:solidFill>
                  <a:srgbClr val="CC0000"/>
                </a:solidFill>
              </a:rPr>
              <a:t>    </a:t>
            </a:r>
            <a:endParaRPr lang="en-US" altLang="ja-JP" sz="2000" dirty="0">
              <a:solidFill>
                <a:schemeClr val="tx1"/>
              </a:solidFill>
            </a:endParaRPr>
          </a:p>
          <a:p>
            <a:r>
              <a:rPr lang="en-US" altLang="ja-JP" sz="2000" dirty="0">
                <a:solidFill>
                  <a:schemeClr val="tx1"/>
                </a:solidFill>
              </a:rPr>
              <a:t>  </a:t>
            </a:r>
            <a:r>
              <a:rPr lang="en-US" altLang="ja-JP" sz="2000" dirty="0" smtClean="0">
                <a:solidFill>
                  <a:schemeClr val="tx1"/>
                </a:solidFill>
              </a:rPr>
              <a:t>          </a:t>
            </a:r>
            <a:r>
              <a:rPr lang="en-US" altLang="ja-JP" sz="2000" dirty="0">
                <a:solidFill>
                  <a:schemeClr val="tx1"/>
                </a:solidFill>
              </a:rPr>
              <a:t>do {                  </a:t>
            </a:r>
          </a:p>
          <a:p>
            <a:r>
              <a:rPr lang="en-US" altLang="ja-JP" sz="2000" b="1" dirty="0">
                <a:solidFill>
                  <a:schemeClr val="tx1"/>
                </a:solidFill>
              </a:rPr>
              <a:t>	 	</a:t>
            </a:r>
            <a:r>
              <a:rPr lang="en-US" altLang="ja-JP" sz="2000" b="1" dirty="0" smtClean="0">
                <a:solidFill>
                  <a:schemeClr val="tx1"/>
                </a:solidFill>
              </a:rPr>
              <a:t>:</a:t>
            </a:r>
            <a:r>
              <a:rPr lang="ja-JP" altLang="en-US" sz="2000" b="1" dirty="0">
                <a:solidFill>
                  <a:schemeClr val="tx1"/>
                </a:solidFill>
              </a:rPr>
              <a:t> </a:t>
            </a:r>
            <a:r>
              <a:rPr lang="ja-JP" altLang="en-US" sz="2000" b="1" dirty="0" smtClean="0">
                <a:solidFill>
                  <a:schemeClr val="tx1"/>
                </a:solidFill>
              </a:rPr>
              <a:t>        </a:t>
            </a:r>
            <a:endParaRPr lang="en-US" altLang="ja-JP" sz="2000" dirty="0">
              <a:solidFill>
                <a:schemeClr val="tx1"/>
              </a:solidFill>
            </a:endParaRPr>
          </a:p>
          <a:p>
            <a:r>
              <a:rPr lang="en-US" altLang="ja-JP" sz="2000" dirty="0">
                <a:solidFill>
                  <a:srgbClr val="CC0000"/>
                </a:solidFill>
              </a:rPr>
              <a:t>	     </a:t>
            </a:r>
            <a:r>
              <a:rPr lang="en-US" altLang="ja-JP" sz="2000" dirty="0" err="1">
                <a:solidFill>
                  <a:srgbClr val="CC0000"/>
                </a:solidFill>
              </a:rPr>
              <a:t>goto</a:t>
            </a:r>
            <a:r>
              <a:rPr lang="en-US" altLang="ja-JP" sz="2000" dirty="0">
                <a:solidFill>
                  <a:srgbClr val="CC0000"/>
                </a:solidFill>
              </a:rPr>
              <a:t> </a:t>
            </a:r>
            <a:r>
              <a:rPr lang="en-US" altLang="ja-JP" sz="2000" dirty="0" smtClean="0">
                <a:solidFill>
                  <a:srgbClr val="CC0000"/>
                </a:solidFill>
              </a:rPr>
              <a:t>label;</a:t>
            </a:r>
            <a:r>
              <a:rPr lang="en-US" altLang="ja-JP" sz="2000" dirty="0" smtClean="0">
                <a:solidFill>
                  <a:schemeClr val="tx1"/>
                </a:solidFill>
              </a:rPr>
              <a:t> </a:t>
            </a:r>
            <a:endParaRPr lang="en-US" altLang="ja-JP" sz="2000" dirty="0">
              <a:solidFill>
                <a:schemeClr val="tx1"/>
              </a:solidFill>
            </a:endParaRPr>
          </a:p>
          <a:p>
            <a:r>
              <a:rPr lang="en-US" altLang="ja-JP" sz="2000" dirty="0">
                <a:solidFill>
                  <a:schemeClr val="tx1"/>
                </a:solidFill>
              </a:rPr>
              <a:t>                           </a:t>
            </a:r>
            <a:r>
              <a:rPr lang="en-US" altLang="ja-JP" sz="2000" b="1" dirty="0" smtClean="0">
                <a:solidFill>
                  <a:schemeClr val="tx1"/>
                </a:solidFill>
              </a:rPr>
              <a:t>:        </a:t>
            </a:r>
            <a:endParaRPr lang="en-US" altLang="ja-JP" sz="2000" dirty="0">
              <a:solidFill>
                <a:schemeClr val="tx1"/>
              </a:solidFill>
            </a:endParaRPr>
          </a:p>
          <a:p>
            <a:r>
              <a:rPr lang="en-US" altLang="ja-JP" sz="2000" dirty="0">
                <a:solidFill>
                  <a:schemeClr val="tx1"/>
                </a:solidFill>
              </a:rPr>
              <a:t>             } while (0)</a:t>
            </a:r>
          </a:p>
        </p:txBody>
      </p:sp>
      <p:cxnSp>
        <p:nvCxnSpPr>
          <p:cNvPr id="10" name="直線矢印コネクタ 9"/>
          <p:cNvCxnSpPr/>
          <p:nvPr/>
        </p:nvCxnSpPr>
        <p:spPr>
          <a:xfrm flipH="1">
            <a:off x="2987824" y="4941168"/>
            <a:ext cx="2520280" cy="144016"/>
          </a:xfrm>
          <a:prstGeom prst="straightConnector1">
            <a:avLst/>
          </a:prstGeom>
          <a:ln w="730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50260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en-US" altLang="ja-JP" sz="4000" dirty="0" smtClean="0"/>
              <a:t>:</a:t>
            </a:r>
            <a:r>
              <a:rPr lang="ja-JP" altLang="en-US" sz="4000" dirty="0" smtClean="0"/>
              <a:t>結果</a:t>
            </a:r>
            <a:r>
              <a:rPr lang="ja-JP" altLang="en-US" sz="4000" dirty="0"/>
              <a:t>の</a:t>
            </a:r>
            <a:r>
              <a:rPr lang="ja-JP" altLang="en-US" sz="4000" dirty="0" smtClean="0"/>
              <a:t>絞り込み</a:t>
            </a:r>
            <a:r>
              <a:rPr lang="en-US" altLang="ja-JP" sz="4000" dirty="0" smtClean="0"/>
              <a:t/>
            </a:r>
            <a:br>
              <a:rPr lang="en-US" altLang="ja-JP" sz="4000" dirty="0" smtClean="0"/>
            </a:br>
            <a:r>
              <a:rPr lang="en-US" altLang="ja-JP" sz="4000" dirty="0" smtClean="0"/>
              <a:t>-</a:t>
            </a:r>
            <a:r>
              <a:rPr lang="ja-JP" altLang="en-US" sz="4000" dirty="0"/>
              <a:t>極大化</a:t>
            </a:r>
            <a:r>
              <a:rPr lang="en-US" altLang="ja-JP" sz="4000" dirty="0"/>
              <a:t>-</a:t>
            </a:r>
            <a:endParaRPr kumimoji="1" lang="ja-JP" altLang="en-US" sz="4000" dirty="0"/>
          </a:p>
        </p:txBody>
      </p:sp>
      <p:sp>
        <p:nvSpPr>
          <p:cNvPr id="3" name="コンテンツ プレースホルダー 2"/>
          <p:cNvSpPr>
            <a:spLocks noGrp="1"/>
          </p:cNvSpPr>
          <p:nvPr>
            <p:ph idx="1"/>
          </p:nvPr>
        </p:nvSpPr>
        <p:spPr/>
        <p:txBody>
          <a:bodyPr/>
          <a:lstStyle/>
          <a:p>
            <a:r>
              <a:rPr lang="ja-JP" altLang="en-US" dirty="0" smtClean="0"/>
              <a:t>極大化</a:t>
            </a:r>
            <a:endParaRPr lang="en-US" altLang="ja-JP" dirty="0" smtClean="0"/>
          </a:p>
          <a:p>
            <a:pPr lvl="1"/>
            <a:r>
              <a:rPr lang="ja-JP" altLang="en-US" dirty="0" smtClean="0"/>
              <a:t>部分パターンの</a:t>
            </a:r>
            <a:r>
              <a:rPr lang="ja-JP" altLang="en-US" dirty="0"/>
              <a:t>中</a:t>
            </a:r>
            <a:r>
              <a:rPr lang="ja-JP" altLang="en-US" dirty="0" smtClean="0"/>
              <a:t>から最大長の</a:t>
            </a:r>
            <a:r>
              <a:rPr lang="ja-JP" altLang="en-US" dirty="0"/>
              <a:t>パターン</a:t>
            </a:r>
            <a:r>
              <a:rPr lang="ja-JP" altLang="en-US" dirty="0" smtClean="0"/>
              <a:t>を選択</a:t>
            </a:r>
            <a:endParaRPr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18</a:t>
            </a:fld>
            <a:endParaRPr lang="en-US" altLang="ja-JP"/>
          </a:p>
        </p:txBody>
      </p:sp>
      <p:sp>
        <p:nvSpPr>
          <p:cNvPr id="6" name="メモ 5"/>
          <p:cNvSpPr/>
          <p:nvPr/>
        </p:nvSpPr>
        <p:spPr>
          <a:xfrm>
            <a:off x="179512" y="2977915"/>
            <a:ext cx="1152128" cy="288032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ja-JP" altLang="en-US" sz="2000" dirty="0" smtClean="0">
                <a:solidFill>
                  <a:schemeClr val="tx1"/>
                </a:solidFill>
              </a:rPr>
              <a:t>関数</a:t>
            </a:r>
            <a:r>
              <a:rPr lang="en-US" altLang="ja-JP" sz="2000" dirty="0" smtClean="0">
                <a:solidFill>
                  <a:schemeClr val="tx1"/>
                </a:solidFill>
              </a:rPr>
              <a:t>A</a:t>
            </a:r>
          </a:p>
          <a:p>
            <a:pPr algn="ctr"/>
            <a:endParaRPr lang="en-US" altLang="ja-JP" sz="2000" dirty="0">
              <a:solidFill>
                <a:schemeClr val="tx1"/>
              </a:solidFill>
            </a:endParaRPr>
          </a:p>
          <a:p>
            <a:pPr algn="ctr"/>
            <a:r>
              <a:rPr lang="ja-JP" altLang="en-US" sz="2000" b="1" dirty="0" smtClean="0">
                <a:solidFill>
                  <a:schemeClr val="tx1"/>
                </a:solidFill>
              </a:rPr>
              <a:t>：</a:t>
            </a:r>
            <a:endParaRPr lang="en-US" altLang="ja-JP" sz="2000" b="1"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gets</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close</a:t>
            </a:r>
            <a:r>
              <a:rPr lang="en-US" altLang="ja-JP" sz="2000" dirty="0" smtClean="0">
                <a:solidFill>
                  <a:schemeClr val="tx1"/>
                </a:solidFill>
              </a:rPr>
              <a:t>()</a:t>
            </a:r>
          </a:p>
          <a:p>
            <a:pPr algn="ctr"/>
            <a:r>
              <a:rPr lang="ja-JP" altLang="en-US" sz="2000" b="1" dirty="0">
                <a:solidFill>
                  <a:schemeClr val="tx1"/>
                </a:solidFill>
              </a:rPr>
              <a:t>：</a:t>
            </a:r>
            <a:endParaRPr lang="en-US" altLang="ja-JP" sz="2000" b="1" dirty="0">
              <a:solidFill>
                <a:schemeClr val="tx1"/>
              </a:solidFill>
            </a:endParaRPr>
          </a:p>
        </p:txBody>
      </p:sp>
      <p:sp>
        <p:nvSpPr>
          <p:cNvPr id="9" name="右矢印 8"/>
          <p:cNvSpPr/>
          <p:nvPr/>
        </p:nvSpPr>
        <p:spPr>
          <a:xfrm>
            <a:off x="3419872" y="4418075"/>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915816" y="3585210"/>
            <a:ext cx="1706883" cy="707886"/>
          </a:xfrm>
          <a:prstGeom prst="rect">
            <a:avLst/>
          </a:prstGeom>
          <a:noFill/>
        </p:spPr>
        <p:txBody>
          <a:bodyPr wrap="square" rtlCol="0">
            <a:spAutoFit/>
          </a:bodyPr>
          <a:lstStyle/>
          <a:p>
            <a:r>
              <a:rPr kumimoji="1" lang="ja-JP" altLang="en-US" sz="2000" dirty="0" smtClean="0"/>
              <a:t>コーディング</a:t>
            </a:r>
            <a:endParaRPr kumimoji="1" lang="en-US" altLang="ja-JP" sz="2000" dirty="0" smtClean="0"/>
          </a:p>
          <a:p>
            <a:r>
              <a:rPr kumimoji="1" lang="ja-JP" altLang="en-US" sz="2000" dirty="0" smtClean="0"/>
              <a:t>パターン検出</a:t>
            </a:r>
            <a:endParaRPr kumimoji="1" lang="ja-JP" altLang="en-US" sz="2000" dirty="0"/>
          </a:p>
        </p:txBody>
      </p:sp>
      <p:sp>
        <p:nvSpPr>
          <p:cNvPr id="16" name="メモ 15"/>
          <p:cNvSpPr/>
          <p:nvPr/>
        </p:nvSpPr>
        <p:spPr>
          <a:xfrm>
            <a:off x="1796788" y="2996952"/>
            <a:ext cx="1152128" cy="288032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ja-JP" altLang="en-US" sz="2000" dirty="0" smtClean="0">
                <a:solidFill>
                  <a:schemeClr val="tx1"/>
                </a:solidFill>
              </a:rPr>
              <a:t>関数</a:t>
            </a:r>
            <a:r>
              <a:rPr lang="en-US" altLang="ja-JP" sz="2000" dirty="0" smtClean="0">
                <a:solidFill>
                  <a:schemeClr val="tx1"/>
                </a:solidFill>
              </a:rPr>
              <a:t>C</a:t>
            </a:r>
          </a:p>
          <a:p>
            <a:pPr algn="ctr"/>
            <a:endParaRPr lang="en-US" altLang="ja-JP" sz="2000" dirty="0">
              <a:solidFill>
                <a:schemeClr val="tx1"/>
              </a:solidFill>
            </a:endParaRPr>
          </a:p>
          <a:p>
            <a:pPr algn="ctr"/>
            <a:r>
              <a:rPr lang="ja-JP" altLang="en-US" sz="2000" b="1" dirty="0" smtClean="0">
                <a:solidFill>
                  <a:schemeClr val="tx1"/>
                </a:solidFill>
              </a:rPr>
              <a:t>：</a:t>
            </a:r>
            <a:endParaRPr lang="en-US" altLang="ja-JP" sz="2000" b="1"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gets</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close</a:t>
            </a:r>
            <a:r>
              <a:rPr lang="en-US" altLang="ja-JP" sz="2000" dirty="0" smtClean="0">
                <a:solidFill>
                  <a:schemeClr val="tx1"/>
                </a:solidFill>
              </a:rPr>
              <a:t>()</a:t>
            </a:r>
          </a:p>
          <a:p>
            <a:pPr algn="ctr"/>
            <a:r>
              <a:rPr lang="ja-JP" altLang="en-US" sz="2000" b="1" dirty="0">
                <a:solidFill>
                  <a:schemeClr val="tx1"/>
                </a:solidFill>
              </a:rPr>
              <a:t>：</a:t>
            </a:r>
            <a:endParaRPr lang="en-US" altLang="ja-JP" sz="2000" b="1" dirty="0">
              <a:solidFill>
                <a:schemeClr val="tx1"/>
              </a:solidFill>
            </a:endParaRPr>
          </a:p>
        </p:txBody>
      </p:sp>
      <p:sp>
        <p:nvSpPr>
          <p:cNvPr id="5" name="テキスト ボックス 4"/>
          <p:cNvSpPr txBox="1"/>
          <p:nvPr/>
        </p:nvSpPr>
        <p:spPr>
          <a:xfrm>
            <a:off x="1364740" y="4149080"/>
            <a:ext cx="441146" cy="400110"/>
          </a:xfrm>
          <a:prstGeom prst="rect">
            <a:avLst/>
          </a:prstGeom>
          <a:noFill/>
        </p:spPr>
        <p:txBody>
          <a:bodyPr wrap="none" rtlCol="0">
            <a:spAutoFit/>
          </a:bodyPr>
          <a:lstStyle/>
          <a:p>
            <a:r>
              <a:rPr lang="en-US" altLang="ja-JP" sz="2000" b="1" dirty="0" smtClean="0"/>
              <a:t>…</a:t>
            </a:r>
            <a:endParaRPr kumimoji="1" lang="ja-JP" altLang="en-US" sz="2000" b="1" dirty="0"/>
          </a:p>
        </p:txBody>
      </p:sp>
      <p:sp>
        <p:nvSpPr>
          <p:cNvPr id="19" name="角丸四角形 18"/>
          <p:cNvSpPr/>
          <p:nvPr/>
        </p:nvSpPr>
        <p:spPr>
          <a:xfrm>
            <a:off x="5177015" y="5023000"/>
            <a:ext cx="2419321" cy="1646360"/>
          </a:xfrm>
          <a:prstGeom prst="roundRect">
            <a:avLst/>
          </a:prstGeom>
          <a:noFill/>
          <a:ln w="508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吹き出し 20"/>
          <p:cNvSpPr/>
          <p:nvPr/>
        </p:nvSpPr>
        <p:spPr>
          <a:xfrm>
            <a:off x="2555776" y="6073623"/>
            <a:ext cx="2592288" cy="431281"/>
          </a:xfrm>
          <a:prstGeom prst="wedgeRectCallout">
            <a:avLst>
              <a:gd name="adj1" fmla="val 55688"/>
              <a:gd name="adj2" fmla="val -1213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最大長パターンを選択</a:t>
            </a:r>
            <a:endParaRPr kumimoji="1" lang="ja-JP" altLang="en-US" sz="2000" dirty="0">
              <a:solidFill>
                <a:schemeClr val="tx1"/>
              </a:solidFill>
            </a:endParaRPr>
          </a:p>
        </p:txBody>
      </p:sp>
      <p:sp>
        <p:nvSpPr>
          <p:cNvPr id="22" name="メモ 21"/>
          <p:cNvSpPr/>
          <p:nvPr/>
        </p:nvSpPr>
        <p:spPr>
          <a:xfrm>
            <a:off x="4716016" y="3157087"/>
            <a:ext cx="1360693" cy="465931"/>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p:txBody>
      </p:sp>
      <p:sp>
        <p:nvSpPr>
          <p:cNvPr id="23" name="メモ 22"/>
          <p:cNvSpPr/>
          <p:nvPr/>
        </p:nvSpPr>
        <p:spPr>
          <a:xfrm>
            <a:off x="7491150" y="3157087"/>
            <a:ext cx="1168655" cy="469084"/>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4" name="メモ 23"/>
          <p:cNvSpPr/>
          <p:nvPr/>
        </p:nvSpPr>
        <p:spPr>
          <a:xfrm>
            <a:off x="6288022" y="3140968"/>
            <a:ext cx="1020282" cy="465931"/>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p:txBody>
      </p:sp>
      <p:sp>
        <p:nvSpPr>
          <p:cNvPr id="25" name="メモ 24"/>
          <p:cNvSpPr/>
          <p:nvPr/>
        </p:nvSpPr>
        <p:spPr>
          <a:xfrm>
            <a:off x="4505509" y="4059611"/>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p:txBody>
      </p:sp>
      <p:sp>
        <p:nvSpPr>
          <p:cNvPr id="26" name="メモ 25"/>
          <p:cNvSpPr/>
          <p:nvPr/>
        </p:nvSpPr>
        <p:spPr>
          <a:xfrm>
            <a:off x="6095980" y="4077980"/>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7" name="メモ 26"/>
          <p:cNvSpPr/>
          <p:nvPr/>
        </p:nvSpPr>
        <p:spPr>
          <a:xfrm>
            <a:off x="7628209" y="4077072"/>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8" name="メモ 27"/>
          <p:cNvSpPr/>
          <p:nvPr/>
        </p:nvSpPr>
        <p:spPr>
          <a:xfrm>
            <a:off x="5886752" y="5418383"/>
            <a:ext cx="1282988" cy="112665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9" name="テキスト ボックス 28"/>
          <p:cNvSpPr txBox="1"/>
          <p:nvPr/>
        </p:nvSpPr>
        <p:spPr>
          <a:xfrm>
            <a:off x="5089632" y="2738736"/>
            <a:ext cx="2261729" cy="400110"/>
          </a:xfrm>
          <a:prstGeom prst="rect">
            <a:avLst/>
          </a:prstGeom>
          <a:noFill/>
        </p:spPr>
        <p:txBody>
          <a:bodyPr wrap="square" rtlCol="0">
            <a:spAutoFit/>
          </a:bodyPr>
          <a:lstStyle/>
          <a:p>
            <a:r>
              <a:rPr lang="ja-JP" altLang="en-US" sz="2000" dirty="0" smtClean="0"/>
              <a:t>要素数</a:t>
            </a:r>
            <a:r>
              <a:rPr lang="en-US" altLang="ja-JP" sz="2000" dirty="0" smtClean="0"/>
              <a:t>1</a:t>
            </a:r>
            <a:r>
              <a:rPr lang="ja-JP" altLang="en-US" sz="2000" dirty="0" smtClean="0"/>
              <a:t>のパターン</a:t>
            </a:r>
            <a:endParaRPr kumimoji="1" lang="ja-JP" altLang="en-US" sz="2000" dirty="0"/>
          </a:p>
        </p:txBody>
      </p:sp>
      <p:sp>
        <p:nvSpPr>
          <p:cNvPr id="30" name="テキスト ボックス 29"/>
          <p:cNvSpPr txBox="1"/>
          <p:nvPr/>
        </p:nvSpPr>
        <p:spPr>
          <a:xfrm>
            <a:off x="5242032" y="3676962"/>
            <a:ext cx="2261729" cy="400110"/>
          </a:xfrm>
          <a:prstGeom prst="rect">
            <a:avLst/>
          </a:prstGeom>
          <a:noFill/>
        </p:spPr>
        <p:txBody>
          <a:bodyPr wrap="square" rtlCol="0">
            <a:spAutoFit/>
          </a:bodyPr>
          <a:lstStyle/>
          <a:p>
            <a:r>
              <a:rPr lang="ja-JP" altLang="en-US" sz="2000" dirty="0" smtClean="0"/>
              <a:t>要素数</a:t>
            </a:r>
            <a:r>
              <a:rPr lang="en-US" altLang="ja-JP" sz="2000" dirty="0" smtClean="0"/>
              <a:t>2</a:t>
            </a:r>
            <a:r>
              <a:rPr lang="ja-JP" altLang="en-US" sz="2000" dirty="0" smtClean="0"/>
              <a:t>のパターン</a:t>
            </a:r>
            <a:endParaRPr kumimoji="1" lang="ja-JP" altLang="en-US" sz="2000" dirty="0"/>
          </a:p>
        </p:txBody>
      </p:sp>
      <p:sp>
        <p:nvSpPr>
          <p:cNvPr id="31" name="テキスト ボックス 30"/>
          <p:cNvSpPr txBox="1"/>
          <p:nvPr/>
        </p:nvSpPr>
        <p:spPr>
          <a:xfrm>
            <a:off x="5334607" y="5003997"/>
            <a:ext cx="2261729" cy="400110"/>
          </a:xfrm>
          <a:prstGeom prst="rect">
            <a:avLst/>
          </a:prstGeom>
          <a:noFill/>
        </p:spPr>
        <p:txBody>
          <a:bodyPr wrap="square" rtlCol="0">
            <a:spAutoFit/>
          </a:bodyPr>
          <a:lstStyle/>
          <a:p>
            <a:r>
              <a:rPr lang="ja-JP" altLang="en-US" sz="2000" dirty="0" smtClean="0"/>
              <a:t>要素数</a:t>
            </a:r>
            <a:r>
              <a:rPr lang="en-US" altLang="ja-JP" sz="2000" dirty="0" smtClean="0"/>
              <a:t>3</a:t>
            </a:r>
            <a:r>
              <a:rPr lang="ja-JP" altLang="en-US" sz="2000" dirty="0" smtClean="0"/>
              <a:t>のパターン</a:t>
            </a:r>
            <a:endParaRPr kumimoji="1" lang="ja-JP" altLang="en-US" sz="2000" dirty="0"/>
          </a:p>
        </p:txBody>
      </p:sp>
    </p:spTree>
    <p:extLst>
      <p:ext uri="{BB962C8B-B14F-4D97-AF65-F5344CB8AC3E}">
        <p14:creationId xmlns:p14="http://schemas.microsoft.com/office/powerpoint/2010/main" val="536041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適用対象</a:t>
            </a:r>
            <a:endParaRPr kumimoji="1" lang="ja-JP" altLang="en-US" sz="4000" dirty="0"/>
          </a:p>
        </p:txBody>
      </p:sp>
      <p:sp>
        <p:nvSpPr>
          <p:cNvPr id="3" name="コンテンツ プレースホルダ 2"/>
          <p:cNvSpPr>
            <a:spLocks noGrp="1"/>
          </p:cNvSpPr>
          <p:nvPr>
            <p:ph idx="1"/>
          </p:nvPr>
        </p:nvSpPr>
        <p:spPr/>
        <p:txBody>
          <a:bodyPr/>
          <a:lstStyle/>
          <a:p>
            <a:r>
              <a:rPr kumimoji="1" lang="en-US" altLang="ja-JP" dirty="0" smtClean="0"/>
              <a:t>TOPPERS/ATK2</a:t>
            </a:r>
            <a:r>
              <a:rPr kumimoji="1" lang="ja-JP" altLang="en-US" dirty="0" smtClean="0"/>
              <a:t>の</a:t>
            </a:r>
            <a:r>
              <a:rPr kumimoji="1" lang="en-US" altLang="ja-JP" dirty="0" smtClean="0"/>
              <a:t>4</a:t>
            </a:r>
            <a:r>
              <a:rPr kumimoji="1" lang="ja-JP" altLang="en-US" dirty="0" err="1" smtClean="0"/>
              <a:t>つの</a:t>
            </a:r>
            <a:r>
              <a:rPr kumimoji="1" lang="ja-JP" altLang="en-US" dirty="0" smtClean="0"/>
              <a:t>プロダクト</a:t>
            </a:r>
            <a:endParaRPr kumimoji="1" lang="en-US" altLang="ja-JP" dirty="0" smtClean="0"/>
          </a:p>
          <a:p>
            <a:pPr lvl="1"/>
            <a:r>
              <a:rPr lang="ja-JP" altLang="en-US" dirty="0" smtClean="0"/>
              <a:t>自動車制御用の実時間</a:t>
            </a:r>
            <a:r>
              <a:rPr lang="en-US" altLang="ja-JP" dirty="0" smtClean="0"/>
              <a:t>OS</a:t>
            </a:r>
            <a:r>
              <a:rPr lang="ja-JP" altLang="en-US" dirty="0" smtClean="0"/>
              <a:t>のカーネル部分</a:t>
            </a:r>
            <a:endParaRPr lang="en-US" altLang="ja-JP" dirty="0"/>
          </a:p>
          <a:p>
            <a:pPr lvl="1"/>
            <a:r>
              <a:rPr lang="ja-JP" altLang="en-US" dirty="0" smtClean="0"/>
              <a:t>実装言語は</a:t>
            </a:r>
            <a:r>
              <a:rPr lang="en-US" altLang="ja-JP" dirty="0" smtClean="0"/>
              <a:t>C</a:t>
            </a:r>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19</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803077264"/>
              </p:ext>
            </p:extLst>
          </p:nvPr>
        </p:nvGraphicFramePr>
        <p:xfrm>
          <a:off x="395785" y="3239224"/>
          <a:ext cx="8352926" cy="2926080"/>
        </p:xfrm>
        <a:graphic>
          <a:graphicData uri="http://schemas.openxmlformats.org/drawingml/2006/table">
            <a:tbl>
              <a:tblPr firstRow="1" bandRow="1">
                <a:tableStyleId>{5C22544A-7EE6-4342-B048-85BDC9FD1C3A}</a:tableStyleId>
              </a:tblPr>
              <a:tblGrid>
                <a:gridCol w="1624180"/>
                <a:gridCol w="1624180"/>
                <a:gridCol w="1624180"/>
                <a:gridCol w="1624180"/>
                <a:gridCol w="1856206"/>
              </a:tblGrid>
              <a:tr h="489458">
                <a:tc>
                  <a:txBody>
                    <a:bodyPr/>
                    <a:lstStyle/>
                    <a:p>
                      <a:pPr algn="ctr">
                        <a:lnSpc>
                          <a:spcPct val="150000"/>
                        </a:lnSpc>
                      </a:pPr>
                      <a:r>
                        <a:rPr kumimoji="1" lang="ja-JP" altLang="en-US" sz="1800" dirty="0" smtClean="0">
                          <a:solidFill>
                            <a:schemeClr val="tx1"/>
                          </a:solidFill>
                        </a:rPr>
                        <a:t>プロダクト名</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en-US" altLang="ja-JP" sz="1800" dirty="0" smtClean="0">
                          <a:solidFill>
                            <a:schemeClr val="tx1"/>
                          </a:solidFill>
                        </a:rPr>
                        <a:t>.c</a:t>
                      </a:r>
                      <a:r>
                        <a:rPr kumimoji="1" lang="ja-JP" altLang="en-US" sz="1800" dirty="0" smtClean="0">
                          <a:solidFill>
                            <a:schemeClr val="tx1"/>
                          </a:solidFill>
                        </a:rPr>
                        <a:t>ファイルの数</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800" dirty="0" smtClean="0">
                          <a:solidFill>
                            <a:schemeClr val="tx1"/>
                          </a:solidFill>
                        </a:rPr>
                        <a:t>関数の数</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en-US" altLang="ja-JP" sz="1800" dirty="0" smtClean="0">
                          <a:solidFill>
                            <a:schemeClr val="tx1"/>
                          </a:solidFill>
                        </a:rPr>
                        <a:t>LOC(</a:t>
                      </a:r>
                      <a:r>
                        <a:rPr kumimoji="1" lang="ja-JP" altLang="en-US" sz="1800" dirty="0" smtClean="0">
                          <a:solidFill>
                            <a:schemeClr val="tx1"/>
                          </a:solidFill>
                        </a:rPr>
                        <a:t>総行数</a:t>
                      </a:r>
                      <a:r>
                        <a:rPr kumimoji="1" lang="en-US" altLang="ja-JP" sz="1800" dirty="0" smtClean="0">
                          <a:solidFill>
                            <a:schemeClr val="tx1"/>
                          </a:solidFill>
                        </a:rPr>
                        <a:t>)</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800" dirty="0" smtClean="0">
                          <a:solidFill>
                            <a:schemeClr val="tx1"/>
                          </a:solidFill>
                        </a:rPr>
                        <a:t>拡張機能</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1600">
                <a:tc>
                  <a:txBody>
                    <a:bodyPr/>
                    <a:lstStyle/>
                    <a:p>
                      <a:pPr>
                        <a:lnSpc>
                          <a:spcPct val="150000"/>
                        </a:lnSpc>
                      </a:pPr>
                      <a:r>
                        <a:rPr kumimoji="1" lang="en-US" altLang="ja-JP" sz="1800" dirty="0" smtClean="0"/>
                        <a:t>ATK2SC1</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12</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81</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4,620</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kumimoji="1" lang="ja-JP" altLang="en-US" sz="1800" dirty="0" smtClean="0"/>
                        <a:t>ベースプロダクト</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1600">
                <a:tc>
                  <a:txBody>
                    <a:bodyPr/>
                    <a:lstStyle/>
                    <a:p>
                      <a:pPr>
                        <a:lnSpc>
                          <a:spcPct val="150000"/>
                        </a:lnSpc>
                      </a:pPr>
                      <a:r>
                        <a:rPr kumimoji="1" lang="en-US" altLang="ja-JP" sz="1800" dirty="0" smtClean="0"/>
                        <a:t>ATK2SC1MC</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lang="en-US" altLang="ja-JP" sz="1800" dirty="0" smtClean="0"/>
                        <a:t>17</a:t>
                      </a:r>
                      <a:endParaRPr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lang="en-US" altLang="ja-JP" sz="1800" dirty="0" smtClean="0"/>
                        <a:t>131</a:t>
                      </a:r>
                      <a:endParaRPr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lang="en-US" altLang="ja-JP" sz="1800" dirty="0" smtClean="0"/>
                        <a:t>7,726</a:t>
                      </a:r>
                      <a:endParaRPr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kumimoji="1" lang="ja-JP" altLang="en-US" sz="1800" dirty="0" smtClean="0"/>
                        <a:t>マルチコア拡張</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1600">
                <a:tc>
                  <a:txBody>
                    <a:bodyPr/>
                    <a:lstStyle/>
                    <a:p>
                      <a:pPr>
                        <a:lnSpc>
                          <a:spcPct val="150000"/>
                        </a:lnSpc>
                      </a:pPr>
                      <a:r>
                        <a:rPr kumimoji="1" lang="en-US" altLang="ja-JP" sz="1800" dirty="0" smtClean="0"/>
                        <a:t>ATK2SC3</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16</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134</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7,698</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kumimoji="1" lang="ja-JP" altLang="en-US" sz="1800" dirty="0" smtClean="0"/>
                        <a:t>メモリ保護機能</a:t>
                      </a:r>
                      <a:r>
                        <a:rPr kumimoji="1" lang="en-US" altLang="ja-JP" sz="1800" dirty="0" smtClean="0"/>
                        <a:t>/OSAP</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1600">
                <a:tc>
                  <a:txBody>
                    <a:bodyPr/>
                    <a:lstStyle/>
                    <a:p>
                      <a:pPr>
                        <a:lnSpc>
                          <a:spcPct val="150000"/>
                        </a:lnSpc>
                      </a:pPr>
                      <a:r>
                        <a:rPr kumimoji="1" lang="en-US" altLang="ja-JP" sz="1800" dirty="0" smtClean="0"/>
                        <a:t>ATK2SC3MC</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19</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172</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800" dirty="0" smtClean="0"/>
                        <a:t>10,244</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kumimoji="1" lang="en-US" altLang="ja-JP" sz="1800" dirty="0" smtClean="0"/>
                        <a:t>SC3+MC</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コーディングパターン</a:t>
            </a:r>
            <a:endParaRPr kumimoji="1" lang="ja-JP" altLang="en-US" sz="4000" dirty="0"/>
          </a:p>
        </p:txBody>
      </p:sp>
      <p:sp>
        <p:nvSpPr>
          <p:cNvPr id="3" name="コンテンツ プレースホルダ 2"/>
          <p:cNvSpPr>
            <a:spLocks noGrp="1"/>
          </p:cNvSpPr>
          <p:nvPr>
            <p:ph idx="1"/>
          </p:nvPr>
        </p:nvSpPr>
        <p:spPr>
          <a:xfrm>
            <a:off x="467544" y="1556792"/>
            <a:ext cx="8517383" cy="4525963"/>
          </a:xfrm>
        </p:spPr>
        <p:txBody>
          <a:bodyPr/>
          <a:lstStyle/>
          <a:p>
            <a:r>
              <a:rPr kumimoji="1" lang="ja-JP" altLang="en-US" dirty="0" smtClean="0"/>
              <a:t>複数のモジュールに分散する定型的なコード</a:t>
            </a:r>
            <a:r>
              <a:rPr kumimoji="1" lang="en-US" altLang="ja-JP" sz="2400" dirty="0" smtClean="0"/>
              <a:t>[1]</a:t>
            </a:r>
            <a:endParaRPr kumimoji="1" lang="en-US" altLang="ja-JP" dirty="0" smtClean="0"/>
          </a:p>
          <a:p>
            <a:pPr lvl="1"/>
            <a:r>
              <a:rPr lang="ja-JP" altLang="en-US" dirty="0" smtClean="0"/>
              <a:t>例：ファイルのオープン・クローズ，例外処理</a:t>
            </a:r>
            <a:endParaRPr lang="en-US" altLang="ja-JP" dirty="0"/>
          </a:p>
          <a:p>
            <a:pPr lvl="1"/>
            <a:endParaRPr lang="en-US" altLang="ja-JP" dirty="0"/>
          </a:p>
          <a:p>
            <a:pPr lvl="1"/>
            <a:endParaRPr lang="en-US" altLang="ja-JP" dirty="0"/>
          </a:p>
          <a:p>
            <a:pPr lvl="1"/>
            <a:endParaRPr lang="en-US" altLang="ja-JP" dirty="0"/>
          </a:p>
          <a:p>
            <a:r>
              <a:rPr lang="ja-JP" altLang="en-US" dirty="0" smtClean="0"/>
              <a:t>守らなければいけないルールを表している</a:t>
            </a:r>
            <a:endParaRPr lang="en-US" altLang="ja-JP" dirty="0"/>
          </a:p>
          <a:p>
            <a:pPr lvl="1"/>
            <a:r>
              <a:rPr lang="ja-JP" altLang="en-US" dirty="0"/>
              <a:t>プログラム</a:t>
            </a:r>
            <a:r>
              <a:rPr lang="ja-JP" altLang="en-US" dirty="0" smtClean="0"/>
              <a:t>がルール通りに記述されているかチェックすることで</a:t>
            </a:r>
            <a:r>
              <a:rPr lang="ja-JP" altLang="en-US" b="1" dirty="0" smtClean="0">
                <a:solidFill>
                  <a:srgbClr val="CC0000"/>
                </a:solidFill>
              </a:rPr>
              <a:t>バグ</a:t>
            </a:r>
            <a:r>
              <a:rPr lang="ja-JP" altLang="en-US" b="1" dirty="0">
                <a:solidFill>
                  <a:srgbClr val="CC0000"/>
                </a:solidFill>
              </a:rPr>
              <a:t>の</a:t>
            </a:r>
            <a:r>
              <a:rPr lang="ja-JP" altLang="en-US" b="1" dirty="0" smtClean="0">
                <a:solidFill>
                  <a:srgbClr val="CC0000"/>
                </a:solidFill>
              </a:rPr>
              <a:t>検出</a:t>
            </a:r>
            <a:r>
              <a:rPr lang="ja-JP" altLang="en-US" dirty="0" smtClean="0"/>
              <a:t>が可能</a:t>
            </a:r>
            <a:endParaRPr lang="en-US" altLang="ja-JP" dirty="0"/>
          </a:p>
          <a:p>
            <a:pPr lvl="1"/>
            <a:endParaRPr lang="en-US" altLang="ja-JP" dirty="0" smtClean="0"/>
          </a:p>
          <a:p>
            <a:pPr lvl="1"/>
            <a:endParaRPr lang="en-US" altLang="ja-JP" dirty="0"/>
          </a:p>
          <a:p>
            <a:pPr lvl="1"/>
            <a:endParaRPr lang="en-US" altLang="ja-JP" dirty="0" smtClean="0"/>
          </a:p>
          <a:p>
            <a:pPr marL="457200" lvl="1" indent="0">
              <a:buNone/>
            </a:pPr>
            <a:endParaRPr lang="en-US" altLang="ja-JP" dirty="0"/>
          </a:p>
          <a:p>
            <a:pPr lvl="1"/>
            <a:endParaRPr lang="en-US" altLang="ja-JP" dirty="0" smtClean="0"/>
          </a:p>
          <a:p>
            <a:pPr lvl="1"/>
            <a:endParaRPr lang="en-US" altLang="ja-JP" dirty="0"/>
          </a:p>
          <a:p>
            <a:endParaRPr lang="en-US" altLang="ja-JP" dirty="0" smtClean="0"/>
          </a:p>
          <a:p>
            <a:pPr lvl="1"/>
            <a:endParaRPr lang="en-US" altLang="ja-JP" dirty="0" smtClean="0"/>
          </a:p>
          <a:p>
            <a:pPr lvl="1"/>
            <a:endParaRPr lang="en-US" altLang="ja-JP" dirty="0" smtClean="0"/>
          </a:p>
          <a:p>
            <a:pPr lvl="1">
              <a:buNone/>
            </a:pPr>
            <a:endParaRPr kumimoji="1" lang="en-US" altLang="ja-JP" dirty="0" smtClean="0"/>
          </a:p>
          <a:p>
            <a:pPr lvl="1"/>
            <a:endParaRPr lang="en-US" altLang="ja-JP" dirty="0" smtClean="0"/>
          </a:p>
          <a:p>
            <a:pPr lvl="1"/>
            <a:endParaRPr kumimoji="1" lang="en-US" altLang="ja-JP" dirty="0" smtClean="0"/>
          </a:p>
          <a:p>
            <a:endParaRPr lang="en-US" altLang="ja-JP" dirty="0" smtClean="0"/>
          </a:p>
        </p:txBody>
      </p:sp>
      <p:sp>
        <p:nvSpPr>
          <p:cNvPr id="4" name="メモ 3"/>
          <p:cNvSpPr/>
          <p:nvPr/>
        </p:nvSpPr>
        <p:spPr>
          <a:xfrm>
            <a:off x="2250575" y="2716483"/>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スライド番号プレースホルダ 33"/>
          <p:cNvSpPr>
            <a:spLocks noGrp="1"/>
          </p:cNvSpPr>
          <p:nvPr>
            <p:ph type="sldNum" sz="quarter" idx="12"/>
          </p:nvPr>
        </p:nvSpPr>
        <p:spPr>
          <a:xfrm>
            <a:off x="7993062" y="6310250"/>
            <a:ext cx="1150938" cy="288925"/>
          </a:xfrm>
        </p:spPr>
        <p:txBody>
          <a:bodyPr/>
          <a:lstStyle/>
          <a:p>
            <a:fld id="{BF0FB649-CAF6-47C7-8793-6679D20694D9}" type="slidenum">
              <a:rPr lang="en-US" altLang="ja-JP" smtClean="0"/>
              <a:pPr/>
              <a:t>2</a:t>
            </a:fld>
            <a:endParaRPr lang="en-US" altLang="ja-JP" dirty="0"/>
          </a:p>
        </p:txBody>
      </p:sp>
      <p:sp>
        <p:nvSpPr>
          <p:cNvPr id="6" name="テキスト ボックス 5"/>
          <p:cNvSpPr txBox="1"/>
          <p:nvPr/>
        </p:nvSpPr>
        <p:spPr>
          <a:xfrm>
            <a:off x="2342593" y="2636912"/>
            <a:ext cx="1053494" cy="1631216"/>
          </a:xfrm>
          <a:prstGeom prst="rect">
            <a:avLst/>
          </a:prstGeom>
          <a:noFill/>
        </p:spPr>
        <p:txBody>
          <a:bodyPr wrap="none" rtlCol="0">
            <a:spAutoFit/>
          </a:bodyPr>
          <a:lstStyle/>
          <a:p>
            <a:pPr algn="ctr"/>
            <a:r>
              <a:rPr lang="en-US" altLang="ja-JP" sz="2000" b="1" dirty="0" smtClean="0"/>
              <a:t>:</a:t>
            </a:r>
            <a:endParaRPr lang="en-US" altLang="ja-JP" sz="2000" b="1" dirty="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16" name="メモ 15"/>
          <p:cNvSpPr/>
          <p:nvPr/>
        </p:nvSpPr>
        <p:spPr>
          <a:xfrm>
            <a:off x="3921783" y="2716483"/>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028229" y="2636912"/>
            <a:ext cx="1024639"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kumimoji="1"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18" name="メモ 17"/>
          <p:cNvSpPr/>
          <p:nvPr/>
        </p:nvSpPr>
        <p:spPr>
          <a:xfrm>
            <a:off x="5580112" y="2739276"/>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686558" y="2659705"/>
            <a:ext cx="1024639"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kumimoji="1"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26" name="テキスト ボックス 25"/>
          <p:cNvSpPr txBox="1"/>
          <p:nvPr/>
        </p:nvSpPr>
        <p:spPr>
          <a:xfrm>
            <a:off x="1672643" y="6082755"/>
            <a:ext cx="5078634" cy="584775"/>
          </a:xfrm>
          <a:prstGeom prst="rect">
            <a:avLst/>
          </a:prstGeom>
          <a:noFill/>
          <a:ln>
            <a:solidFill>
              <a:schemeClr val="tx1"/>
            </a:solidFill>
          </a:ln>
        </p:spPr>
        <p:txBody>
          <a:bodyPr wrap="none" rtlCol="0">
            <a:spAutoFit/>
          </a:bodyPr>
          <a:lstStyle/>
          <a:p>
            <a:r>
              <a:rPr kumimoji="1" lang="en-US" altLang="ja-JP" sz="1600" dirty="0" smtClean="0"/>
              <a:t>[1] </a:t>
            </a:r>
            <a:r>
              <a:rPr kumimoji="1" lang="ja-JP" altLang="en-US" sz="1600" dirty="0" smtClean="0"/>
              <a:t>石尾</a:t>
            </a:r>
            <a:r>
              <a:rPr lang="ja-JP" altLang="en-US" sz="1600" dirty="0"/>
              <a:t>ら</a:t>
            </a:r>
            <a:r>
              <a:rPr kumimoji="1" lang="en-US" altLang="ja-JP" sz="1600" dirty="0" smtClean="0"/>
              <a:t>.”</a:t>
            </a:r>
            <a:r>
              <a:rPr kumimoji="1" lang="ja-JP" altLang="en-US" sz="1600" dirty="0" smtClean="0"/>
              <a:t>シーケンシャルパターンマイニングを用いた</a:t>
            </a:r>
            <a:endParaRPr kumimoji="1" lang="en-US" altLang="ja-JP" sz="1600" dirty="0" smtClean="0"/>
          </a:p>
          <a:p>
            <a:r>
              <a:rPr kumimoji="1" lang="ja-JP" altLang="en-US" sz="1600" dirty="0" smtClean="0"/>
              <a:t>コーディングパターン抽出</a:t>
            </a:r>
            <a:r>
              <a:rPr kumimoji="1" lang="en-US" altLang="ja-JP" sz="1600" dirty="0" smtClean="0"/>
              <a:t>”,</a:t>
            </a:r>
            <a:r>
              <a:rPr lang="ja-JP" altLang="en-US" sz="1600" dirty="0" smtClean="0"/>
              <a:t>情報処理学会論文誌</a:t>
            </a:r>
            <a:r>
              <a:rPr lang="en-US" altLang="ja-JP" sz="1600" dirty="0" smtClean="0"/>
              <a:t>(2009)</a:t>
            </a:r>
            <a:endParaRPr kumimoji="1" lang="ja-JP" altLang="en-US" sz="1600" dirty="0"/>
          </a:p>
        </p:txBody>
      </p:sp>
    </p:spTree>
    <p:extLst>
      <p:ext uri="{BB962C8B-B14F-4D97-AF65-F5344CB8AC3E}">
        <p14:creationId xmlns:p14="http://schemas.microsoft.com/office/powerpoint/2010/main" val="103746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絞り込みによる削減</a:t>
            </a:r>
            <a:r>
              <a:rPr lang="ja-JP" altLang="en-US" sz="4000" dirty="0"/>
              <a:t>割合</a:t>
            </a:r>
            <a:endParaRPr kumimoji="1" lang="ja-JP" altLang="en-US" sz="4000" dirty="0"/>
          </a:p>
        </p:txBody>
      </p:sp>
      <p:sp>
        <p:nvSpPr>
          <p:cNvPr id="3" name="コンテンツ プレースホルダ 2"/>
          <p:cNvSpPr>
            <a:spLocks noGrp="1"/>
          </p:cNvSpPr>
          <p:nvPr>
            <p:ph idx="1"/>
          </p:nvPr>
        </p:nvSpPr>
        <p:spPr>
          <a:xfrm>
            <a:off x="251520" y="1600200"/>
            <a:ext cx="8784976" cy="4925144"/>
          </a:xfrm>
        </p:spPr>
        <p:txBody>
          <a:bodyPr/>
          <a:lstStyle/>
          <a:p>
            <a:r>
              <a:rPr lang="ja-JP" altLang="en-US" sz="2800" dirty="0"/>
              <a:t>全</a:t>
            </a:r>
            <a:r>
              <a:rPr kumimoji="1" lang="ja-JP" altLang="en-US" sz="2800" dirty="0" smtClean="0"/>
              <a:t>プロダクトにおいて約</a:t>
            </a:r>
            <a:r>
              <a:rPr kumimoji="1" lang="en-US" altLang="ja-JP" sz="2800" dirty="0" smtClean="0"/>
              <a:t>99%</a:t>
            </a:r>
            <a:r>
              <a:rPr kumimoji="1" lang="ja-JP" altLang="en-US" sz="2800" dirty="0" smtClean="0"/>
              <a:t>の不要なコーディングパターンを削減できている</a:t>
            </a:r>
            <a:endParaRPr kumimoji="1" lang="en-US" altLang="ja-JP" sz="2800"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20</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2447440790"/>
              </p:ext>
            </p:extLst>
          </p:nvPr>
        </p:nvGraphicFramePr>
        <p:xfrm>
          <a:off x="251520" y="3429000"/>
          <a:ext cx="8712538" cy="2798416"/>
        </p:xfrm>
        <a:graphic>
          <a:graphicData uri="http://schemas.openxmlformats.org/drawingml/2006/table">
            <a:tbl>
              <a:tblPr firstRow="1" bandRow="1">
                <a:tableStyleId>{5C22544A-7EE6-4342-B048-85BDC9FD1C3A}</a:tableStyleId>
              </a:tblPr>
              <a:tblGrid>
                <a:gridCol w="1321194"/>
                <a:gridCol w="1199086"/>
                <a:gridCol w="1655754"/>
                <a:gridCol w="1368152"/>
                <a:gridCol w="1080550"/>
                <a:gridCol w="936104"/>
                <a:gridCol w="1151698"/>
              </a:tblGrid>
              <a:tr h="819986">
                <a:tc>
                  <a:txBody>
                    <a:bodyPr/>
                    <a:lstStyle/>
                    <a:p>
                      <a:pPr algn="ctr">
                        <a:lnSpc>
                          <a:spcPct val="150000"/>
                        </a:lnSpc>
                      </a:pP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絞り込み前の</a:t>
                      </a:r>
                      <a:endParaRPr kumimoji="1" lang="en-US" altLang="ja-JP" sz="1200" dirty="0" smtClean="0">
                        <a:solidFill>
                          <a:schemeClr val="tx1"/>
                        </a:solidFill>
                      </a:endParaRPr>
                    </a:p>
                    <a:p>
                      <a:pPr algn="ctr">
                        <a:lnSpc>
                          <a:spcPct val="150000"/>
                        </a:lnSpc>
                      </a:pPr>
                      <a:r>
                        <a:rPr kumimoji="1" lang="ja-JP" altLang="en-US" sz="1200" dirty="0" smtClean="0">
                          <a:solidFill>
                            <a:schemeClr val="tx1"/>
                          </a:solidFill>
                        </a:rPr>
                        <a:t>コーディングパターンの数</a:t>
                      </a:r>
                      <a:endParaRPr kumimoji="1" lang="en-US" altLang="ja-JP" sz="1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関数呼び出しの数</a:t>
                      </a:r>
                      <a:endParaRPr kumimoji="1" lang="en-US" altLang="ja-JP" sz="1200" dirty="0" smtClean="0">
                        <a:solidFill>
                          <a:schemeClr val="tx1"/>
                        </a:solidFill>
                      </a:endParaRPr>
                    </a:p>
                    <a:p>
                      <a:pPr algn="ctr">
                        <a:lnSpc>
                          <a:spcPct val="150000"/>
                        </a:lnSpc>
                      </a:pPr>
                      <a:r>
                        <a:rPr kumimoji="1" lang="ja-JP" altLang="en-US" sz="1200" dirty="0" smtClean="0">
                          <a:solidFill>
                            <a:schemeClr val="tx1"/>
                          </a:solidFill>
                        </a:rPr>
                        <a:t>による絞り込み後</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制御構造の対応</a:t>
                      </a:r>
                      <a:endParaRPr kumimoji="1" lang="en-US" altLang="ja-JP" sz="1200" dirty="0" smtClean="0">
                        <a:solidFill>
                          <a:schemeClr val="tx1"/>
                        </a:solidFill>
                      </a:endParaRPr>
                    </a:p>
                    <a:p>
                      <a:pPr algn="ctr">
                        <a:lnSpc>
                          <a:spcPct val="150000"/>
                        </a:lnSpc>
                      </a:pPr>
                      <a:r>
                        <a:rPr kumimoji="1" lang="ja-JP" altLang="en-US" sz="1200" dirty="0" smtClean="0">
                          <a:solidFill>
                            <a:schemeClr val="tx1"/>
                          </a:solidFill>
                        </a:rPr>
                        <a:t>による絞り込み後</a:t>
                      </a:r>
                      <a:endParaRPr kumimoji="1" lang="en-US" altLang="ja-JP" sz="1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ラベルの対応による絞り込み後</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極大化後</a:t>
                      </a:r>
                      <a:endParaRPr kumimoji="1" lang="en-US" altLang="ja-JP" sz="1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200" dirty="0" smtClean="0">
                          <a:solidFill>
                            <a:schemeClr val="tx1"/>
                          </a:solidFill>
                        </a:rPr>
                        <a:t>削減割合</a:t>
                      </a:r>
                      <a:r>
                        <a:rPr kumimoji="1" lang="en-US" altLang="ja-JP" sz="1200" dirty="0" smtClean="0">
                          <a:solidFill>
                            <a:schemeClr val="tx1"/>
                          </a:solidFill>
                        </a:rPr>
                        <a:t>(%)</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004">
                <a:tc>
                  <a:txBody>
                    <a:bodyPr/>
                    <a:lstStyle/>
                    <a:p>
                      <a:pPr algn="ctr">
                        <a:lnSpc>
                          <a:spcPct val="150000"/>
                        </a:lnSpc>
                      </a:pPr>
                      <a:r>
                        <a:rPr kumimoji="1" lang="en-US" altLang="ja-JP" sz="1400" dirty="0" smtClean="0"/>
                        <a:t>ATK2SC1</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kern="1200" dirty="0" smtClean="0">
                          <a:solidFill>
                            <a:schemeClr val="dk1"/>
                          </a:solidFill>
                          <a:latin typeface="+mn-lt"/>
                          <a:ea typeface="+mn-ea"/>
                          <a:cs typeface="+mn-cs"/>
                        </a:rPr>
                        <a:t>408,613</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kern="1200" dirty="0" smtClean="0">
                          <a:solidFill>
                            <a:schemeClr val="dk1"/>
                          </a:solidFill>
                          <a:latin typeface="+mn-lt"/>
                          <a:ea typeface="+mn-ea"/>
                          <a:cs typeface="+mn-cs"/>
                        </a:rPr>
                        <a:t>392,648</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258,441</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9,026</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29</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b="1" i="0" kern="1200" dirty="0" smtClean="0">
                          <a:solidFill>
                            <a:schemeClr val="tx1"/>
                          </a:solidFill>
                          <a:latin typeface="+mn-lt"/>
                          <a:ea typeface="+mn-ea"/>
                          <a:cs typeface="+mn-cs"/>
                        </a:rPr>
                        <a:t>99.993</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71004">
                <a:tc>
                  <a:txBody>
                    <a:bodyPr/>
                    <a:lstStyle/>
                    <a:p>
                      <a:pPr algn="ctr">
                        <a:lnSpc>
                          <a:spcPct val="150000"/>
                        </a:lnSpc>
                      </a:pPr>
                      <a:r>
                        <a:rPr kumimoji="1" lang="en-US" altLang="ja-JP" sz="1400" dirty="0" smtClean="0"/>
                        <a:t>ATK2SC3</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kern="1200" dirty="0" smtClean="0">
                          <a:solidFill>
                            <a:schemeClr val="dk1"/>
                          </a:solidFill>
                          <a:latin typeface="+mn-lt"/>
                          <a:ea typeface="+mn-ea"/>
                          <a:cs typeface="+mn-cs"/>
                        </a:rPr>
                        <a:t>157,148</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kern="1200" dirty="0" smtClean="0">
                          <a:solidFill>
                            <a:schemeClr val="dk1"/>
                          </a:solidFill>
                          <a:latin typeface="+mn-lt"/>
                          <a:ea typeface="+mn-ea"/>
                          <a:cs typeface="+mn-cs"/>
                        </a:rPr>
                        <a:t>150,259</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97,909</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3,639</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64</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b="1" i="0" kern="1200" dirty="0" smtClean="0">
                          <a:solidFill>
                            <a:schemeClr val="tx1"/>
                          </a:solidFill>
                          <a:latin typeface="+mn-lt"/>
                          <a:ea typeface="+mn-ea"/>
                          <a:cs typeface="+mn-cs"/>
                        </a:rPr>
                        <a:t>99.959</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71004">
                <a:tc>
                  <a:txBody>
                    <a:bodyPr/>
                    <a:lstStyle/>
                    <a:p>
                      <a:pPr algn="ctr">
                        <a:lnSpc>
                          <a:spcPct val="150000"/>
                        </a:lnSpc>
                      </a:pPr>
                      <a:r>
                        <a:rPr kumimoji="1" lang="en-US" altLang="ja-JP" sz="1400" dirty="0" smtClean="0"/>
                        <a:t>ATK2SC1MC</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17,561,490</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17,499,108</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17,204,504</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154,235</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240</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b="1" dirty="0" smtClean="0">
                          <a:solidFill>
                            <a:schemeClr val="tx1"/>
                          </a:solidFill>
                        </a:rPr>
                        <a:t>99.999</a:t>
                      </a:r>
                      <a:endParaRPr kumimoji="1" lang="ja-JP" alt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71004">
                <a:tc>
                  <a:txBody>
                    <a:bodyPr/>
                    <a:lstStyle/>
                    <a:p>
                      <a:pPr algn="ctr">
                        <a:lnSpc>
                          <a:spcPct val="150000"/>
                        </a:lnSpc>
                      </a:pPr>
                      <a:r>
                        <a:rPr kumimoji="1" lang="en-US" altLang="ja-JP" sz="1400" dirty="0" smtClean="0"/>
                        <a:t>ATK2SC3MC</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34,279,185</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34,246,413</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34,138,960</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274,025</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dirty="0" smtClean="0"/>
                        <a:t>511</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400" b="1" dirty="0" smtClean="0">
                          <a:solidFill>
                            <a:schemeClr val="tx1"/>
                          </a:solidFill>
                        </a:rPr>
                        <a:t>99.999</a:t>
                      </a:r>
                      <a:endParaRPr kumimoji="1" lang="ja-JP" alt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テキスト ボックス 4"/>
          <p:cNvSpPr txBox="1"/>
          <p:nvPr/>
        </p:nvSpPr>
        <p:spPr>
          <a:xfrm>
            <a:off x="1547664" y="3068960"/>
            <a:ext cx="6120679" cy="369332"/>
          </a:xfrm>
          <a:prstGeom prst="rect">
            <a:avLst/>
          </a:prstGeom>
          <a:noFill/>
        </p:spPr>
        <p:txBody>
          <a:bodyPr wrap="square" rtlCol="0">
            <a:spAutoFit/>
          </a:bodyPr>
          <a:lstStyle/>
          <a:p>
            <a:r>
              <a:rPr lang="ja-JP" altLang="en-US" dirty="0" smtClean="0"/>
              <a:t>それぞれ</a:t>
            </a:r>
            <a:r>
              <a:rPr lang="ja-JP" altLang="en-US" dirty="0"/>
              <a:t>の</a:t>
            </a:r>
            <a:r>
              <a:rPr kumimoji="1" lang="ja-JP" altLang="en-US" dirty="0" smtClean="0"/>
              <a:t>絞り込みを適用した後の</a:t>
            </a:r>
            <a:r>
              <a:rPr lang="ja-JP" altLang="en-US" dirty="0" smtClean="0"/>
              <a:t>コーディングパターンの数</a:t>
            </a:r>
            <a:endParaRPr kumimoji="1" lang="ja-JP" altLang="en-US" dirty="0"/>
          </a:p>
        </p:txBody>
      </p:sp>
      <p:cxnSp>
        <p:nvCxnSpPr>
          <p:cNvPr id="11" name="直線矢印コネクタ 10"/>
          <p:cNvCxnSpPr/>
          <p:nvPr/>
        </p:nvCxnSpPr>
        <p:spPr>
          <a:xfrm>
            <a:off x="539552" y="2807350"/>
            <a:ext cx="576064"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1187624" y="2545740"/>
            <a:ext cx="6263253" cy="523220"/>
          </a:xfrm>
          <a:prstGeom prst="rect">
            <a:avLst/>
          </a:prstGeom>
          <a:noFill/>
        </p:spPr>
        <p:txBody>
          <a:bodyPr wrap="none" rtlCol="0">
            <a:spAutoFit/>
          </a:bodyPr>
          <a:lstStyle/>
          <a:p>
            <a:r>
              <a:rPr lang="ja-JP" altLang="en-US" sz="2800" dirty="0" smtClean="0"/>
              <a:t>開発者が手作業で確認するコストを削減</a:t>
            </a:r>
            <a:endParaRPr kumimoji="1" lang="ja-JP" alt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評価</a:t>
            </a:r>
            <a:endParaRPr kumimoji="1" lang="ja-JP" altLang="en-US" sz="4000" dirty="0"/>
          </a:p>
        </p:txBody>
      </p:sp>
      <p:sp>
        <p:nvSpPr>
          <p:cNvPr id="3" name="コンテンツ プレースホルダー 2"/>
          <p:cNvSpPr>
            <a:spLocks noGrp="1"/>
          </p:cNvSpPr>
          <p:nvPr>
            <p:ph idx="1"/>
          </p:nvPr>
        </p:nvSpPr>
        <p:spPr>
          <a:xfrm>
            <a:off x="72008" y="1484784"/>
            <a:ext cx="9071992" cy="4525963"/>
          </a:xfrm>
        </p:spPr>
        <p:txBody>
          <a:bodyPr/>
          <a:lstStyle/>
          <a:p>
            <a:r>
              <a:rPr lang="ja-JP" altLang="en-US" dirty="0" smtClean="0"/>
              <a:t>各プロダクトのコーディングパターンに対して長さの</a:t>
            </a:r>
            <a:r>
              <a:rPr lang="ja-JP" altLang="en-US" dirty="0"/>
              <a:t>上</a:t>
            </a:r>
            <a:r>
              <a:rPr lang="ja-JP" altLang="en-US" dirty="0" smtClean="0"/>
              <a:t>位</a:t>
            </a:r>
            <a:r>
              <a:rPr lang="en-US" altLang="ja-JP" dirty="0" smtClean="0"/>
              <a:t>5</a:t>
            </a:r>
            <a:r>
              <a:rPr lang="ja-JP" altLang="en-US" dirty="0" smtClean="0"/>
              <a:t>つ，計</a:t>
            </a:r>
            <a:r>
              <a:rPr lang="en-US" altLang="ja-JP" dirty="0"/>
              <a:t>2</a:t>
            </a:r>
            <a:r>
              <a:rPr lang="en-US" altLang="ja-JP" dirty="0" smtClean="0"/>
              <a:t>0</a:t>
            </a:r>
            <a:r>
              <a:rPr lang="ja-JP" altLang="en-US" dirty="0" smtClean="0"/>
              <a:t>個を選択</a:t>
            </a:r>
            <a:endParaRPr lang="en-US" altLang="ja-JP" dirty="0" smtClean="0"/>
          </a:p>
          <a:p>
            <a:r>
              <a:rPr lang="ja-JP" altLang="en-US" dirty="0" smtClean="0"/>
              <a:t>仕様書から読み取れる情報がコーディングパターンに反映されているか確認</a:t>
            </a:r>
            <a:endParaRPr lang="en-US" altLang="ja-JP" dirty="0" smtClean="0"/>
          </a:p>
          <a:p>
            <a:r>
              <a:rPr lang="ja-JP" altLang="en-US" dirty="0" smtClean="0"/>
              <a:t>結果</a:t>
            </a:r>
            <a:endParaRPr lang="en-US" altLang="ja-JP" dirty="0" smtClean="0"/>
          </a:p>
          <a:p>
            <a:pPr lvl="1"/>
            <a:r>
              <a:rPr lang="en-US" altLang="ja-JP" dirty="0" smtClean="0"/>
              <a:t>20</a:t>
            </a:r>
            <a:r>
              <a:rPr lang="ja-JP" altLang="en-US" dirty="0" smtClean="0"/>
              <a:t>個中</a:t>
            </a:r>
            <a:r>
              <a:rPr lang="en-US" altLang="ja-JP" dirty="0" smtClean="0"/>
              <a:t>19</a:t>
            </a:r>
            <a:r>
              <a:rPr lang="ja-JP" altLang="en-US" dirty="0" smtClean="0"/>
              <a:t>個が仕様書を反映した，意味あるコーディングパターンであることを確認</a:t>
            </a:r>
            <a:endParaRPr lang="en-US" altLang="ja-JP" dirty="0" smtClean="0"/>
          </a:p>
          <a:p>
            <a:pPr lvl="1"/>
            <a:r>
              <a:rPr lang="ja-JP" altLang="en-US" dirty="0" smtClean="0"/>
              <a:t>コーディングパターンをバグ検出のために利用できると判断  </a:t>
            </a:r>
            <a:endParaRPr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21</a:t>
            </a:fld>
            <a:endParaRPr lang="en-US" altLang="ja-JP"/>
          </a:p>
        </p:txBody>
      </p:sp>
      <p:sp>
        <p:nvSpPr>
          <p:cNvPr id="5" name="テキスト ボックス 4"/>
          <p:cNvSpPr txBox="1"/>
          <p:nvPr/>
        </p:nvSpPr>
        <p:spPr>
          <a:xfrm>
            <a:off x="1547664" y="5974575"/>
            <a:ext cx="7579319" cy="830997"/>
          </a:xfrm>
          <a:prstGeom prst="rect">
            <a:avLst/>
          </a:prstGeom>
          <a:noFill/>
        </p:spPr>
        <p:txBody>
          <a:bodyPr wrap="none" rtlCol="0">
            <a:spAutoFit/>
          </a:bodyPr>
          <a:lstStyle/>
          <a:p>
            <a:pPr marL="0" lvl="2"/>
            <a:r>
              <a:rPr lang="ja-JP" altLang="en-US" sz="2400" dirty="0" smtClean="0"/>
              <a:t>・コーディングパターン</a:t>
            </a:r>
            <a:r>
              <a:rPr lang="ja-JP" altLang="en-US" sz="2400" dirty="0"/>
              <a:t>に基づくコードチェッカーの開発など</a:t>
            </a:r>
            <a:endParaRPr lang="en-US" altLang="ja-JP" sz="2400" dirty="0"/>
          </a:p>
          <a:p>
            <a:endParaRPr kumimoji="1" lang="ja-JP" altLang="en-US" sz="2400" dirty="0"/>
          </a:p>
        </p:txBody>
      </p:sp>
    </p:spTree>
    <p:extLst>
      <p:ext uri="{BB962C8B-B14F-4D97-AF65-F5344CB8AC3E}">
        <p14:creationId xmlns:p14="http://schemas.microsoft.com/office/powerpoint/2010/main" val="17291687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ja-JP" altLang="en-US" sz="4000" dirty="0" smtClean="0"/>
              <a:t>仕様書を反映した</a:t>
            </a:r>
            <a:r>
              <a:rPr kumimoji="1" lang="en-US" altLang="ja-JP" sz="4000" dirty="0" smtClean="0"/>
              <a:t/>
            </a:r>
            <a:br>
              <a:rPr kumimoji="1" lang="en-US" altLang="ja-JP" sz="4000" dirty="0" smtClean="0"/>
            </a:br>
            <a:r>
              <a:rPr kumimoji="1" lang="ja-JP" altLang="en-US" sz="4000" dirty="0" smtClean="0"/>
              <a:t>コーディングパターンの一例</a:t>
            </a:r>
            <a:r>
              <a:rPr kumimoji="1" lang="en-US" altLang="ja-JP" sz="4000" dirty="0" smtClean="0"/>
              <a:t>(1/2)</a:t>
            </a:r>
            <a:endParaRPr kumimoji="1" lang="ja-JP" altLang="en-US" sz="4000" dirty="0"/>
          </a:p>
        </p:txBody>
      </p:sp>
      <p:sp>
        <p:nvSpPr>
          <p:cNvPr id="4" name="スライド番号プレースホルダ 3"/>
          <p:cNvSpPr>
            <a:spLocks noGrp="1"/>
          </p:cNvSpPr>
          <p:nvPr>
            <p:ph type="sldNum" sz="quarter" idx="12"/>
          </p:nvPr>
        </p:nvSpPr>
        <p:spPr>
          <a:xfrm>
            <a:off x="7597526" y="6308725"/>
            <a:ext cx="1150938" cy="288925"/>
          </a:xfrm>
        </p:spPr>
        <p:txBody>
          <a:bodyPr/>
          <a:lstStyle/>
          <a:p>
            <a:fld id="{BF0FB649-CAF6-47C7-8793-6679D20694D9}" type="slidenum">
              <a:rPr lang="en-US" altLang="ja-JP" smtClean="0"/>
              <a:pPr/>
              <a:t>22</a:t>
            </a:fld>
            <a:endParaRPr lang="en-US" altLang="ja-JP" dirty="0"/>
          </a:p>
        </p:txBody>
      </p:sp>
      <p:sp>
        <p:nvSpPr>
          <p:cNvPr id="17" name="メモ 16"/>
          <p:cNvSpPr/>
          <p:nvPr/>
        </p:nvSpPr>
        <p:spPr>
          <a:xfrm>
            <a:off x="3086954" y="2564904"/>
            <a:ext cx="3672408" cy="1202550"/>
          </a:xfrm>
          <a:prstGeom prst="foldedCorner">
            <a:avLst>
              <a:gd name="adj" fmla="val 182"/>
            </a:avLst>
          </a:prstGeom>
          <a:solidFill>
            <a:srgbClr val="C1FFD6"/>
          </a:solidFill>
          <a:ln>
            <a:solidFill>
              <a:schemeClr val="tx1"/>
            </a:solidFill>
          </a:ln>
          <a:effectLst>
            <a:outerShdw blurRad="50800" dist="114300" dir="1620000" sx="1000" sy="1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000" b="1" dirty="0" smtClean="0">
              <a:solidFill>
                <a:schemeClr val="tx1"/>
              </a:solidFill>
            </a:endParaRPr>
          </a:p>
          <a:p>
            <a:pPr algn="ctr" fontAlgn="ct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d_exit_no_errorhook</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x_nested_unlock_os_int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endParaRPr kumimoji="1" lang="en-US" altLang="ja-JP" sz="2000" b="1" dirty="0" smtClean="0">
              <a:solidFill>
                <a:schemeClr val="tx1"/>
              </a:solidFill>
            </a:endParaRPr>
          </a:p>
        </p:txBody>
      </p:sp>
      <p:sp>
        <p:nvSpPr>
          <p:cNvPr id="18" name="正方形/長方形 17"/>
          <p:cNvSpPr/>
          <p:nvPr/>
        </p:nvSpPr>
        <p:spPr>
          <a:xfrm>
            <a:off x="3086954" y="1556792"/>
            <a:ext cx="3672407" cy="969659"/>
          </a:xfrm>
          <a:prstGeom prst="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rgbClr val="CC0000"/>
                </a:solidFill>
                <a:latin typeface="ＭＳ Ｐゴシック"/>
              </a:rPr>
              <a:t>CHECK_DISABLEDINT()</a:t>
            </a:r>
            <a:br>
              <a:rPr lang="en-US" altLang="ja-JP" sz="2000" b="1" dirty="0">
                <a:solidFill>
                  <a:srgbClr val="CC0000"/>
                </a:solidFill>
                <a:latin typeface="ＭＳ Ｐゴシック"/>
              </a:rPr>
            </a:br>
            <a:r>
              <a:rPr lang="en-US" altLang="ja-JP" sz="2000" b="1" dirty="0">
                <a:solidFill>
                  <a:srgbClr val="CC0000"/>
                </a:solidFill>
                <a:latin typeface="ＭＳ Ｐゴシック"/>
              </a:rPr>
              <a:t>CHECK_CALLEVEL()</a:t>
            </a:r>
            <a:br>
              <a:rPr lang="en-US" altLang="ja-JP" sz="2000" b="1" dirty="0">
                <a:solidFill>
                  <a:srgbClr val="CC0000"/>
                </a:solidFill>
                <a:latin typeface="ＭＳ Ｐゴシック"/>
              </a:rPr>
            </a:br>
            <a:r>
              <a:rPr lang="en-US" altLang="ja-JP" sz="2000" b="1" dirty="0">
                <a:solidFill>
                  <a:srgbClr val="CC0000"/>
                </a:solidFill>
                <a:latin typeface="ＭＳ Ｐゴシック"/>
              </a:rPr>
              <a:t>CHECK_ID()</a:t>
            </a:r>
            <a:endParaRPr kumimoji="1" lang="ja-JP" altLang="en-US" sz="2000" b="1" dirty="0">
              <a:solidFill>
                <a:srgbClr val="CC0000"/>
              </a:solidFill>
            </a:endParaRPr>
          </a:p>
        </p:txBody>
      </p:sp>
      <p:sp>
        <p:nvSpPr>
          <p:cNvPr id="22" name="四角形吹き出し 21"/>
          <p:cNvSpPr/>
          <p:nvPr/>
        </p:nvSpPr>
        <p:spPr>
          <a:xfrm>
            <a:off x="251520" y="1982468"/>
            <a:ext cx="2530375" cy="622378"/>
          </a:xfrm>
          <a:prstGeom prst="wedgeRectCallout">
            <a:avLst>
              <a:gd name="adj1" fmla="val 66947"/>
              <a:gd name="adj2" fmla="val -336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エラーチェック部</a:t>
            </a:r>
            <a:endParaRPr kumimoji="1" lang="ja-JP" altLang="en-US" sz="2400" dirty="0">
              <a:solidFill>
                <a:schemeClr val="tx1"/>
              </a:solidFill>
            </a:endParaRPr>
          </a:p>
        </p:txBody>
      </p:sp>
      <p:sp>
        <p:nvSpPr>
          <p:cNvPr id="23" name="四角形吹き出し 22"/>
          <p:cNvSpPr/>
          <p:nvPr/>
        </p:nvSpPr>
        <p:spPr>
          <a:xfrm>
            <a:off x="312802" y="3079085"/>
            <a:ext cx="2412008" cy="637947"/>
          </a:xfrm>
          <a:prstGeom prst="wedgeRectCallout">
            <a:avLst>
              <a:gd name="adj1" fmla="val 72139"/>
              <a:gd name="adj2" fmla="val -260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lock</a:t>
            </a:r>
            <a:r>
              <a:rPr kumimoji="1" lang="ja-JP" altLang="en-US" sz="2400" dirty="0" smtClean="0">
                <a:solidFill>
                  <a:schemeClr val="tx1"/>
                </a:solidFill>
              </a:rPr>
              <a:t>と</a:t>
            </a:r>
            <a:r>
              <a:rPr kumimoji="1" lang="en-US" altLang="ja-JP" sz="2400" dirty="0" smtClean="0">
                <a:solidFill>
                  <a:schemeClr val="tx1"/>
                </a:solidFill>
              </a:rPr>
              <a:t>unlock</a:t>
            </a:r>
            <a:r>
              <a:rPr kumimoji="1" lang="ja-JP" altLang="en-US" sz="2400" dirty="0" smtClean="0">
                <a:solidFill>
                  <a:schemeClr val="tx1"/>
                </a:solidFill>
              </a:rPr>
              <a:t>部</a:t>
            </a:r>
            <a:endParaRPr kumimoji="1" lang="ja-JP" altLang="en-US" sz="2400" dirty="0">
              <a:solidFill>
                <a:schemeClr val="tx1"/>
              </a:solidFill>
            </a:endParaRPr>
          </a:p>
        </p:txBody>
      </p:sp>
      <p:sp>
        <p:nvSpPr>
          <p:cNvPr id="3" name="テキスト ボックス 2"/>
          <p:cNvSpPr txBox="1"/>
          <p:nvPr/>
        </p:nvSpPr>
        <p:spPr>
          <a:xfrm>
            <a:off x="3059190" y="5971313"/>
            <a:ext cx="4219425" cy="707886"/>
          </a:xfrm>
          <a:prstGeom prst="rect">
            <a:avLst/>
          </a:prstGeom>
          <a:noFill/>
        </p:spPr>
        <p:txBody>
          <a:bodyPr wrap="none" rtlCol="0">
            <a:spAutoFit/>
          </a:bodyPr>
          <a:lstStyle/>
          <a:p>
            <a:r>
              <a:rPr kumimoji="1" lang="ja-JP" altLang="en-US" sz="2000" b="1" dirty="0" smtClean="0">
                <a:solidFill>
                  <a:srgbClr val="CC0000"/>
                </a:solidFill>
              </a:rPr>
              <a:t>既存手法のままではこの</a:t>
            </a:r>
            <a:r>
              <a:rPr lang="ja-JP" altLang="en-US" sz="2000" b="1" dirty="0" smtClean="0">
                <a:solidFill>
                  <a:srgbClr val="CC0000"/>
                </a:solidFill>
              </a:rPr>
              <a:t>コーディング</a:t>
            </a:r>
            <a:endParaRPr lang="en-US" altLang="ja-JP" sz="2000" b="1" dirty="0" smtClean="0">
              <a:solidFill>
                <a:srgbClr val="CC0000"/>
              </a:solidFill>
            </a:endParaRPr>
          </a:p>
          <a:p>
            <a:r>
              <a:rPr lang="ja-JP" altLang="en-US" sz="2000" b="1" dirty="0" smtClean="0">
                <a:solidFill>
                  <a:srgbClr val="CC0000"/>
                </a:solidFill>
              </a:rPr>
              <a:t>パターンは検出されな</a:t>
            </a:r>
            <a:r>
              <a:rPr lang="ja-JP" altLang="en-US" sz="2000" b="1" dirty="0">
                <a:solidFill>
                  <a:srgbClr val="CC0000"/>
                </a:solidFill>
              </a:rPr>
              <a:t>い</a:t>
            </a:r>
            <a:endParaRPr kumimoji="1" lang="ja-JP" altLang="en-US" sz="2000" b="1" dirty="0">
              <a:solidFill>
                <a:srgbClr val="CC0000"/>
              </a:solidFill>
            </a:endParaRPr>
          </a:p>
        </p:txBody>
      </p:sp>
      <p:sp>
        <p:nvSpPr>
          <p:cNvPr id="5" name="メモ 4"/>
          <p:cNvSpPr/>
          <p:nvPr/>
        </p:nvSpPr>
        <p:spPr>
          <a:xfrm>
            <a:off x="3086954" y="3754277"/>
            <a:ext cx="3684558" cy="2197917"/>
          </a:xfrm>
          <a:prstGeom prst="foldedCorner">
            <a:avLst>
              <a:gd name="adj" fmla="val 20947"/>
            </a:avLst>
          </a:prstGeom>
          <a:solidFill>
            <a:srgbClr val="F9C9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ja-JP" sz="2000" b="1" dirty="0" smtClean="0">
              <a:solidFill>
                <a:srgbClr val="000000"/>
              </a:solidFill>
              <a:latin typeface="ＭＳ Ｐゴシック"/>
            </a:endParaRPr>
          </a:p>
          <a:p>
            <a:pPr algn="ctr" fontAlgn="ctr"/>
            <a:r>
              <a:rPr lang="en-US" altLang="ja-JP" sz="2000" b="1" dirty="0" err="1" smtClean="0">
                <a:solidFill>
                  <a:srgbClr val="CC0000"/>
                </a:solidFill>
                <a:latin typeface="ＭＳ Ｐゴシック"/>
              </a:rPr>
              <a:t>exit_no_errorhook</a:t>
            </a:r>
            <a:r>
              <a:rPr lang="en-US" altLang="ja-JP" sz="2000" b="1" dirty="0">
                <a:solidFill>
                  <a:srgbClr val="CC0000"/>
                </a:solidFill>
                <a:latin typeface="ＭＳ Ｐゴシック"/>
              </a:rPr>
              <a:t>:</a:t>
            </a:r>
            <a:r>
              <a:rPr lang="en-US" altLang="ja-JP" sz="2000" b="1" dirty="0">
                <a:solidFill>
                  <a:srgbClr val="000000"/>
                </a:solidFill>
                <a:latin typeface="ＭＳ Ｐゴシック"/>
              </a:rPr>
              <a:t/>
            </a:r>
            <a:br>
              <a:rPr lang="en-US" altLang="ja-JP" sz="2000" b="1" dirty="0">
                <a:solidFill>
                  <a:srgbClr val="000000"/>
                </a:solidFill>
                <a:latin typeface="ＭＳ Ｐゴシック"/>
              </a:rPr>
            </a:br>
            <a:r>
              <a:rPr lang="en-US" altLang="ja-JP" sz="2000" b="1" dirty="0">
                <a:solidFill>
                  <a:srgbClr val="000000"/>
                </a:solidFill>
                <a:latin typeface="ＭＳ Ｐゴシック"/>
              </a:rPr>
              <a:t>return</a:t>
            </a:r>
            <a:br>
              <a:rPr lang="en-US" altLang="ja-JP" sz="2000" b="1" dirty="0">
                <a:solidFill>
                  <a:srgbClr val="000000"/>
                </a:solidFill>
                <a:latin typeface="ＭＳ Ｐゴシック"/>
              </a:rPr>
            </a:br>
            <a:r>
              <a:rPr lang="en-US" altLang="ja-JP" sz="2000" b="1" dirty="0" err="1">
                <a:solidFill>
                  <a:srgbClr val="CC0000"/>
                </a:solidFill>
                <a:latin typeface="ＭＳ Ｐゴシック"/>
              </a:rPr>
              <a:t>exit_errorhook</a:t>
            </a:r>
            <a:r>
              <a:rPr lang="en-US" altLang="ja-JP" sz="2000" b="1" dirty="0">
                <a:solidFill>
                  <a:srgbClr val="CC0000"/>
                </a:solidFill>
                <a:latin typeface="ＭＳ Ｐゴシック"/>
              </a:rPr>
              <a:t>:</a:t>
            </a:r>
            <a:br>
              <a:rPr lang="en-US" altLang="ja-JP" sz="2000" b="1" dirty="0">
                <a:solidFill>
                  <a:srgbClr val="CC0000"/>
                </a:solidFill>
                <a:latin typeface="ＭＳ Ｐゴシック"/>
              </a:rPr>
            </a:br>
            <a:r>
              <a:rPr lang="en-US" altLang="ja-JP" sz="2000" b="1" dirty="0" err="1">
                <a:solidFill>
                  <a:srgbClr val="000000"/>
                </a:solidFill>
                <a:latin typeface="ＭＳ Ｐゴシック"/>
              </a:rPr>
              <a:t>x_nested_lock_os_int</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call_errorhook</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goto</a:t>
            </a:r>
            <a:endParaRPr lang="en-US" altLang="ja-JP" sz="2000" b="1" dirty="0">
              <a:solidFill>
                <a:srgbClr val="000000"/>
              </a:solidFill>
              <a:latin typeface="ＭＳ Ｐゴシック"/>
            </a:endParaRPr>
          </a:p>
          <a:p>
            <a:pPr algn="ctr" fontAlgn="ctr"/>
            <a:r>
              <a:rPr lang="en-US" altLang="ja-JP" sz="2000" b="1" dirty="0" err="1">
                <a:solidFill>
                  <a:srgbClr val="000000"/>
                </a:solidFill>
                <a:latin typeface="ＭＳ Ｐゴシック"/>
              </a:rPr>
              <a:t>d_exit_no_errorhook</a:t>
            </a:r>
            <a:endParaRPr kumimoji="1" lang="ja-JP" altLang="en-US" sz="2000" b="1" dirty="0"/>
          </a:p>
        </p:txBody>
      </p:sp>
      <p:cxnSp>
        <p:nvCxnSpPr>
          <p:cNvPr id="12" name="カギ線コネクタ 11"/>
          <p:cNvCxnSpPr/>
          <p:nvPr/>
        </p:nvCxnSpPr>
        <p:spPr>
          <a:xfrm>
            <a:off x="6903377" y="2041622"/>
            <a:ext cx="1341031" cy="2467498"/>
          </a:xfrm>
          <a:prstGeom prst="bentConnector2">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a:off x="6876256" y="3861048"/>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a:off x="6876256" y="4509120"/>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771512" y="2075689"/>
            <a:ext cx="1518364" cy="646331"/>
          </a:xfrm>
          <a:prstGeom prst="rect">
            <a:avLst/>
          </a:prstGeom>
          <a:noFill/>
        </p:spPr>
        <p:txBody>
          <a:bodyPr wrap="none" rtlCol="0">
            <a:spAutoFit/>
          </a:bodyPr>
          <a:lstStyle/>
          <a:p>
            <a:r>
              <a:rPr kumimoji="1" lang="en-US" altLang="ja-JP" dirty="0" err="1" smtClean="0"/>
              <a:t>goto</a:t>
            </a:r>
            <a:r>
              <a:rPr kumimoji="1" lang="ja-JP" altLang="en-US" dirty="0" smtClean="0"/>
              <a:t>文を含む</a:t>
            </a:r>
            <a:endParaRPr kumimoji="1" lang="en-US" altLang="ja-JP" dirty="0" smtClean="0"/>
          </a:p>
          <a:p>
            <a:r>
              <a:rPr kumimoji="1" lang="ja-JP" altLang="en-US" dirty="0" smtClean="0"/>
              <a:t>マクロ関数</a:t>
            </a:r>
            <a:endParaRPr kumimoji="1" lang="ja-JP" altLang="en-US" dirty="0"/>
          </a:p>
        </p:txBody>
      </p:sp>
      <p:sp>
        <p:nvSpPr>
          <p:cNvPr id="24" name="四角形吹き出し 23"/>
          <p:cNvSpPr/>
          <p:nvPr/>
        </p:nvSpPr>
        <p:spPr>
          <a:xfrm>
            <a:off x="311818" y="4268516"/>
            <a:ext cx="2448023" cy="584719"/>
          </a:xfrm>
          <a:prstGeom prst="wedgeRectCallout">
            <a:avLst>
              <a:gd name="adj1" fmla="val 77818"/>
              <a:gd name="adj2" fmla="val -288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エラー処理部</a:t>
            </a:r>
            <a:endParaRPr kumimoji="1"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ja-JP" altLang="en-US" sz="4000" dirty="0" smtClean="0"/>
              <a:t>仕様書を反映した</a:t>
            </a:r>
            <a:r>
              <a:rPr kumimoji="1" lang="en-US" altLang="ja-JP" sz="4000" dirty="0" smtClean="0"/>
              <a:t/>
            </a:r>
            <a:br>
              <a:rPr kumimoji="1" lang="en-US" altLang="ja-JP" sz="4000" dirty="0" smtClean="0"/>
            </a:br>
            <a:r>
              <a:rPr kumimoji="1" lang="ja-JP" altLang="en-US" sz="4000" dirty="0" smtClean="0"/>
              <a:t>コーディングパターンの一例</a:t>
            </a:r>
            <a:r>
              <a:rPr kumimoji="1" lang="en-US" altLang="ja-JP" sz="4000" dirty="0" smtClean="0"/>
              <a:t>(2/2)</a:t>
            </a:r>
            <a:endParaRPr kumimoji="1" lang="ja-JP" altLang="en-US" sz="4000" dirty="0"/>
          </a:p>
        </p:txBody>
      </p:sp>
      <p:sp>
        <p:nvSpPr>
          <p:cNvPr id="4" name="スライド番号プレースホルダ 3"/>
          <p:cNvSpPr>
            <a:spLocks noGrp="1"/>
          </p:cNvSpPr>
          <p:nvPr>
            <p:ph type="sldNum" sz="quarter" idx="12"/>
          </p:nvPr>
        </p:nvSpPr>
        <p:spPr>
          <a:xfrm>
            <a:off x="7597526" y="6308725"/>
            <a:ext cx="1150938" cy="288925"/>
          </a:xfrm>
        </p:spPr>
        <p:txBody>
          <a:bodyPr/>
          <a:lstStyle/>
          <a:p>
            <a:fld id="{BF0FB649-CAF6-47C7-8793-6679D20694D9}" type="slidenum">
              <a:rPr lang="en-US" altLang="ja-JP" smtClean="0"/>
              <a:pPr/>
              <a:t>23</a:t>
            </a:fld>
            <a:endParaRPr lang="en-US" altLang="ja-JP" dirty="0"/>
          </a:p>
        </p:txBody>
      </p:sp>
      <p:sp>
        <p:nvSpPr>
          <p:cNvPr id="17" name="メモ 16"/>
          <p:cNvSpPr/>
          <p:nvPr/>
        </p:nvSpPr>
        <p:spPr>
          <a:xfrm>
            <a:off x="3086954" y="2850022"/>
            <a:ext cx="3672408" cy="1202550"/>
          </a:xfrm>
          <a:prstGeom prst="foldedCorner">
            <a:avLst>
              <a:gd name="adj" fmla="val 182"/>
            </a:avLst>
          </a:prstGeom>
          <a:solidFill>
            <a:srgbClr val="C1FFD6"/>
          </a:solidFill>
          <a:ln>
            <a:solidFill>
              <a:schemeClr val="tx1"/>
            </a:solidFill>
          </a:ln>
          <a:effectLst>
            <a:outerShdw blurRad="50800" dist="114300" dir="1620000" sx="1000" sy="1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000" b="1" dirty="0" smtClean="0">
              <a:solidFill>
                <a:schemeClr val="tx1"/>
              </a:solidFill>
            </a:endParaRPr>
          </a:p>
          <a:p>
            <a:pPr algn="ctr" fontAlgn="ct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d_exit_no_errorhook</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x_nested_unlock_os_int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endParaRPr kumimoji="1" lang="en-US" altLang="ja-JP" sz="2000" b="1" dirty="0" smtClean="0">
              <a:solidFill>
                <a:schemeClr val="tx1"/>
              </a:solidFill>
            </a:endParaRPr>
          </a:p>
        </p:txBody>
      </p:sp>
      <p:sp>
        <p:nvSpPr>
          <p:cNvPr id="18" name="正方形/長方形 17"/>
          <p:cNvSpPr/>
          <p:nvPr/>
        </p:nvSpPr>
        <p:spPr>
          <a:xfrm>
            <a:off x="3086954" y="1556792"/>
            <a:ext cx="3672407" cy="1254777"/>
          </a:xfrm>
          <a:prstGeom prst="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rgbClr val="CC0000"/>
                </a:solidFill>
                <a:latin typeface="ＭＳ Ｐゴシック"/>
              </a:rPr>
              <a:t>CHECK_DISABLEDINT()</a:t>
            </a:r>
            <a:br>
              <a:rPr lang="en-US" altLang="ja-JP" sz="2000" b="1" dirty="0">
                <a:solidFill>
                  <a:srgbClr val="CC0000"/>
                </a:solidFill>
                <a:latin typeface="ＭＳ Ｐゴシック"/>
              </a:rPr>
            </a:br>
            <a:r>
              <a:rPr lang="en-US" altLang="ja-JP" sz="2000" b="1" dirty="0">
                <a:solidFill>
                  <a:srgbClr val="CC0000"/>
                </a:solidFill>
                <a:latin typeface="ＭＳ Ｐゴシック"/>
              </a:rPr>
              <a:t>CHECK_CALLEVEL()</a:t>
            </a:r>
            <a:br>
              <a:rPr lang="en-US" altLang="ja-JP" sz="2000" b="1" dirty="0">
                <a:solidFill>
                  <a:srgbClr val="CC0000"/>
                </a:solidFill>
                <a:latin typeface="ＭＳ Ｐゴシック"/>
              </a:rPr>
            </a:br>
            <a:r>
              <a:rPr lang="en-US" altLang="ja-JP" sz="2000" b="1" dirty="0">
                <a:solidFill>
                  <a:srgbClr val="CC0000"/>
                </a:solidFill>
                <a:latin typeface="ＭＳ Ｐゴシック"/>
              </a:rPr>
              <a:t>CHECK_ID</a:t>
            </a:r>
            <a:r>
              <a:rPr lang="en-US" altLang="ja-JP" sz="2000" b="1" dirty="0" smtClean="0">
                <a:solidFill>
                  <a:srgbClr val="CC0000"/>
                </a:solidFill>
                <a:latin typeface="ＭＳ Ｐゴシック"/>
              </a:rPr>
              <a:t>()</a:t>
            </a:r>
          </a:p>
          <a:p>
            <a:pPr algn="ctr"/>
            <a:r>
              <a:rPr lang="en-US" altLang="ja-JP" sz="2000" b="1" dirty="0" smtClean="0">
                <a:solidFill>
                  <a:srgbClr val="CC0000"/>
                </a:solidFill>
                <a:latin typeface="ＭＳ Ｐゴシック"/>
              </a:rPr>
              <a:t>CHECK_CORE()</a:t>
            </a:r>
            <a:endParaRPr kumimoji="1" lang="ja-JP" altLang="en-US" sz="2000" b="1" dirty="0">
              <a:solidFill>
                <a:srgbClr val="CC0000"/>
              </a:solidFill>
            </a:endParaRPr>
          </a:p>
        </p:txBody>
      </p:sp>
      <p:sp>
        <p:nvSpPr>
          <p:cNvPr id="5" name="メモ 4"/>
          <p:cNvSpPr/>
          <p:nvPr/>
        </p:nvSpPr>
        <p:spPr>
          <a:xfrm>
            <a:off x="3086954" y="4039395"/>
            <a:ext cx="3684558" cy="2197917"/>
          </a:xfrm>
          <a:prstGeom prst="foldedCorner">
            <a:avLst>
              <a:gd name="adj" fmla="val 20947"/>
            </a:avLst>
          </a:prstGeom>
          <a:solidFill>
            <a:srgbClr val="F9C9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ja-JP" sz="2000" b="1" dirty="0" smtClean="0">
              <a:solidFill>
                <a:srgbClr val="000000"/>
              </a:solidFill>
              <a:latin typeface="ＭＳ Ｐゴシック"/>
            </a:endParaRPr>
          </a:p>
          <a:p>
            <a:pPr algn="ctr" fontAlgn="ctr"/>
            <a:r>
              <a:rPr lang="en-US" altLang="ja-JP" sz="2000" b="1" dirty="0" err="1" smtClean="0">
                <a:solidFill>
                  <a:srgbClr val="CC0000"/>
                </a:solidFill>
                <a:latin typeface="ＭＳ Ｐゴシック"/>
              </a:rPr>
              <a:t>exit_no_errorhook</a:t>
            </a:r>
            <a:r>
              <a:rPr lang="en-US" altLang="ja-JP" sz="2000" b="1" dirty="0">
                <a:solidFill>
                  <a:srgbClr val="CC0000"/>
                </a:solidFill>
                <a:latin typeface="ＭＳ Ｐゴシック"/>
              </a:rPr>
              <a:t>:</a:t>
            </a:r>
            <a:r>
              <a:rPr lang="en-US" altLang="ja-JP" sz="2000" b="1" dirty="0">
                <a:solidFill>
                  <a:srgbClr val="000000"/>
                </a:solidFill>
                <a:latin typeface="ＭＳ Ｐゴシック"/>
              </a:rPr>
              <a:t/>
            </a:r>
            <a:br>
              <a:rPr lang="en-US" altLang="ja-JP" sz="2000" b="1" dirty="0">
                <a:solidFill>
                  <a:srgbClr val="000000"/>
                </a:solidFill>
                <a:latin typeface="ＭＳ Ｐゴシック"/>
              </a:rPr>
            </a:br>
            <a:r>
              <a:rPr lang="en-US" altLang="ja-JP" sz="2000" b="1" dirty="0">
                <a:solidFill>
                  <a:srgbClr val="000000"/>
                </a:solidFill>
                <a:latin typeface="ＭＳ Ｐゴシック"/>
              </a:rPr>
              <a:t>return</a:t>
            </a:r>
            <a:br>
              <a:rPr lang="en-US" altLang="ja-JP" sz="2000" b="1" dirty="0">
                <a:solidFill>
                  <a:srgbClr val="000000"/>
                </a:solidFill>
                <a:latin typeface="ＭＳ Ｐゴシック"/>
              </a:rPr>
            </a:br>
            <a:r>
              <a:rPr lang="en-US" altLang="ja-JP" sz="2000" b="1" dirty="0" err="1">
                <a:solidFill>
                  <a:srgbClr val="CC0000"/>
                </a:solidFill>
                <a:latin typeface="ＭＳ Ｐゴシック"/>
              </a:rPr>
              <a:t>exit_errorhook</a:t>
            </a:r>
            <a:r>
              <a:rPr lang="en-US" altLang="ja-JP" sz="2000" b="1" dirty="0">
                <a:solidFill>
                  <a:srgbClr val="CC0000"/>
                </a:solidFill>
                <a:latin typeface="ＭＳ Ｐゴシック"/>
              </a:rPr>
              <a:t>:</a:t>
            </a:r>
            <a:br>
              <a:rPr lang="en-US" altLang="ja-JP" sz="2000" b="1" dirty="0">
                <a:solidFill>
                  <a:srgbClr val="CC0000"/>
                </a:solidFill>
                <a:latin typeface="ＭＳ Ｐゴシック"/>
              </a:rPr>
            </a:br>
            <a:r>
              <a:rPr lang="en-US" altLang="ja-JP" sz="2000" b="1" dirty="0" err="1">
                <a:solidFill>
                  <a:srgbClr val="000000"/>
                </a:solidFill>
                <a:latin typeface="ＭＳ Ｐゴシック"/>
              </a:rPr>
              <a:t>x_nested_lock_os_int</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call_errorhook</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goto</a:t>
            </a:r>
            <a:endParaRPr lang="en-US" altLang="ja-JP" sz="2000" b="1" dirty="0">
              <a:solidFill>
                <a:srgbClr val="000000"/>
              </a:solidFill>
              <a:latin typeface="ＭＳ Ｐゴシック"/>
            </a:endParaRPr>
          </a:p>
          <a:p>
            <a:pPr algn="ctr" fontAlgn="ctr"/>
            <a:r>
              <a:rPr lang="en-US" altLang="ja-JP" sz="2000" b="1" dirty="0" err="1">
                <a:solidFill>
                  <a:srgbClr val="000000"/>
                </a:solidFill>
                <a:latin typeface="ＭＳ Ｐゴシック"/>
              </a:rPr>
              <a:t>d_exit_no_errorhook</a:t>
            </a:r>
            <a:endParaRPr kumimoji="1" lang="ja-JP" altLang="en-US" sz="2000" b="1" dirty="0"/>
          </a:p>
        </p:txBody>
      </p:sp>
      <p:cxnSp>
        <p:nvCxnSpPr>
          <p:cNvPr id="12" name="カギ線コネクタ 11"/>
          <p:cNvCxnSpPr/>
          <p:nvPr/>
        </p:nvCxnSpPr>
        <p:spPr>
          <a:xfrm>
            <a:off x="6903377" y="2041622"/>
            <a:ext cx="1341031" cy="2467498"/>
          </a:xfrm>
          <a:prstGeom prst="bentConnector2">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a:off x="6876256" y="3861048"/>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a:off x="6876256" y="4509120"/>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771512" y="2075689"/>
            <a:ext cx="1518364" cy="646331"/>
          </a:xfrm>
          <a:prstGeom prst="rect">
            <a:avLst/>
          </a:prstGeom>
          <a:noFill/>
        </p:spPr>
        <p:txBody>
          <a:bodyPr wrap="none" rtlCol="0">
            <a:spAutoFit/>
          </a:bodyPr>
          <a:lstStyle/>
          <a:p>
            <a:r>
              <a:rPr kumimoji="1" lang="en-US" altLang="ja-JP" dirty="0" err="1" smtClean="0"/>
              <a:t>goto</a:t>
            </a:r>
            <a:r>
              <a:rPr kumimoji="1" lang="ja-JP" altLang="en-US" dirty="0" smtClean="0"/>
              <a:t>文を含む</a:t>
            </a:r>
            <a:endParaRPr kumimoji="1" lang="en-US" altLang="ja-JP" dirty="0" smtClean="0"/>
          </a:p>
          <a:p>
            <a:r>
              <a:rPr kumimoji="1" lang="ja-JP" altLang="en-US" dirty="0" smtClean="0"/>
              <a:t>マクロ関数</a:t>
            </a:r>
            <a:endParaRPr kumimoji="1" lang="ja-JP" altLang="en-US" dirty="0"/>
          </a:p>
        </p:txBody>
      </p:sp>
      <p:sp>
        <p:nvSpPr>
          <p:cNvPr id="15" name="四角形吹き出し 14"/>
          <p:cNvSpPr/>
          <p:nvPr/>
        </p:nvSpPr>
        <p:spPr>
          <a:xfrm>
            <a:off x="179512" y="1724903"/>
            <a:ext cx="2591520" cy="1347901"/>
          </a:xfrm>
          <a:prstGeom prst="wedgeRectCallout">
            <a:avLst>
              <a:gd name="adj1" fmla="val 82019"/>
              <a:gd name="adj2" fmla="val -176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CHECK_CORE()</a:t>
            </a:r>
          </a:p>
          <a:p>
            <a:pPr algn="ctr"/>
            <a:r>
              <a:rPr kumimoji="1" lang="ja-JP" altLang="en-US" sz="2000" dirty="0" smtClean="0">
                <a:solidFill>
                  <a:schemeClr val="tx1"/>
                </a:solidFill>
              </a:rPr>
              <a:t>というエラーチェック</a:t>
            </a:r>
            <a:endParaRPr kumimoji="1" lang="en-US" altLang="ja-JP" sz="2000" dirty="0" smtClean="0">
              <a:solidFill>
                <a:schemeClr val="tx1"/>
              </a:solidFill>
            </a:endParaRPr>
          </a:p>
          <a:p>
            <a:pPr algn="ctr"/>
            <a:r>
              <a:rPr kumimoji="1" lang="ja-JP" altLang="en-US" sz="2000" dirty="0" smtClean="0">
                <a:solidFill>
                  <a:schemeClr val="tx1"/>
                </a:solidFill>
              </a:rPr>
              <a:t>関数が追加されている</a:t>
            </a:r>
            <a:endParaRPr kumimoji="1" lang="en-US" altLang="ja-JP" sz="2000" dirty="0" smtClean="0">
              <a:solidFill>
                <a:schemeClr val="tx1"/>
              </a:solidFill>
            </a:endParaRPr>
          </a:p>
          <a:p>
            <a:pPr algn="ctr"/>
            <a:r>
              <a:rPr lang="ja-JP" altLang="en-US" sz="2000" dirty="0">
                <a:solidFill>
                  <a:schemeClr val="tx1"/>
                </a:solidFill>
              </a:rPr>
              <a:t>パターン</a:t>
            </a:r>
            <a:endParaRPr kumimoji="1" lang="ja-JP" altLang="en-US" sz="2000" dirty="0">
              <a:solidFill>
                <a:schemeClr val="tx1"/>
              </a:solidFill>
            </a:endParaRPr>
          </a:p>
        </p:txBody>
      </p:sp>
      <p:sp>
        <p:nvSpPr>
          <p:cNvPr id="16" name="テキスト ボックス 15"/>
          <p:cNvSpPr txBox="1"/>
          <p:nvPr/>
        </p:nvSpPr>
        <p:spPr>
          <a:xfrm>
            <a:off x="179512" y="4128944"/>
            <a:ext cx="3012363" cy="830997"/>
          </a:xfrm>
          <a:prstGeom prst="rect">
            <a:avLst/>
          </a:prstGeom>
          <a:noFill/>
        </p:spPr>
        <p:txBody>
          <a:bodyPr wrap="none" rtlCol="0">
            <a:spAutoFit/>
          </a:bodyPr>
          <a:lstStyle/>
          <a:p>
            <a:r>
              <a:rPr lang="ja-JP" altLang="en-US" sz="2400" dirty="0"/>
              <a:t>先</a:t>
            </a:r>
            <a:r>
              <a:rPr lang="ja-JP" altLang="en-US" sz="2400" dirty="0" smtClean="0"/>
              <a:t>ほどのコーディング</a:t>
            </a:r>
            <a:endParaRPr lang="en-US" altLang="ja-JP" sz="2400" dirty="0" smtClean="0"/>
          </a:p>
          <a:p>
            <a:r>
              <a:rPr lang="ja-JP" altLang="en-US" sz="2400" dirty="0" smtClean="0"/>
              <a:t>パターンの</a:t>
            </a:r>
            <a:r>
              <a:rPr kumimoji="1" lang="ja-JP" altLang="en-US" sz="2400" dirty="0" smtClean="0"/>
              <a:t>派生</a:t>
            </a:r>
            <a:endParaRPr kumimoji="1" lang="ja-JP" altLang="en-US" sz="2400" dirty="0"/>
          </a:p>
        </p:txBody>
      </p:sp>
    </p:spTree>
    <p:extLst>
      <p:ext uri="{BB962C8B-B14F-4D97-AF65-F5344CB8AC3E}">
        <p14:creationId xmlns:p14="http://schemas.microsoft.com/office/powerpoint/2010/main" val="14786204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まとめと今後の課題</a:t>
            </a:r>
            <a:endParaRPr kumimoji="1" lang="ja-JP" altLang="en-US" sz="4000" dirty="0"/>
          </a:p>
        </p:txBody>
      </p:sp>
      <p:sp>
        <p:nvSpPr>
          <p:cNvPr id="3" name="コンテンツ プレースホルダ 2"/>
          <p:cNvSpPr>
            <a:spLocks noGrp="1"/>
          </p:cNvSpPr>
          <p:nvPr>
            <p:ph idx="1"/>
          </p:nvPr>
        </p:nvSpPr>
        <p:spPr>
          <a:xfrm>
            <a:off x="107504" y="1600200"/>
            <a:ext cx="9036496" cy="4525963"/>
          </a:xfrm>
        </p:spPr>
        <p:txBody>
          <a:bodyPr/>
          <a:lstStyle/>
          <a:p>
            <a:r>
              <a:rPr kumimoji="1" lang="ja-JP" altLang="en-US" dirty="0" smtClean="0"/>
              <a:t>実時間プログラムからコーディングパターンを検出</a:t>
            </a:r>
            <a:endParaRPr lang="en-US" altLang="ja-JP" dirty="0"/>
          </a:p>
          <a:p>
            <a:pPr lvl="1"/>
            <a:r>
              <a:rPr lang="ja-JP" altLang="en-US" dirty="0" smtClean="0"/>
              <a:t>不要なコーディングパターンを約</a:t>
            </a:r>
            <a:r>
              <a:rPr lang="en-US" altLang="ja-JP" dirty="0" smtClean="0"/>
              <a:t>99%</a:t>
            </a:r>
            <a:r>
              <a:rPr lang="ja-JP" altLang="en-US" dirty="0" smtClean="0"/>
              <a:t>削減</a:t>
            </a:r>
            <a:endParaRPr lang="en-US" altLang="ja-JP" dirty="0" smtClean="0"/>
          </a:p>
          <a:p>
            <a:pPr lvl="1"/>
            <a:r>
              <a:rPr lang="ja-JP" altLang="en-US" dirty="0" smtClean="0"/>
              <a:t>選択した</a:t>
            </a:r>
            <a:r>
              <a:rPr lang="en-US" altLang="ja-JP" dirty="0" smtClean="0"/>
              <a:t>20</a:t>
            </a:r>
            <a:r>
              <a:rPr lang="ja-JP" altLang="en-US" dirty="0" smtClean="0"/>
              <a:t>個中</a:t>
            </a:r>
            <a:r>
              <a:rPr lang="en-US" altLang="ja-JP" dirty="0" smtClean="0"/>
              <a:t>19</a:t>
            </a:r>
            <a:r>
              <a:rPr lang="ja-JP" altLang="en-US" dirty="0" smtClean="0"/>
              <a:t>個が意味のあるコーディング　　　パターン</a:t>
            </a:r>
            <a:endParaRPr lang="en-US" altLang="ja-JP" dirty="0" smtClean="0"/>
          </a:p>
          <a:p>
            <a:pPr lvl="1"/>
            <a:endParaRPr lang="en-US" altLang="ja-JP" dirty="0" smtClean="0"/>
          </a:p>
          <a:p>
            <a:r>
              <a:rPr kumimoji="1" lang="ja-JP" altLang="en-US" dirty="0" smtClean="0"/>
              <a:t>今後の課題</a:t>
            </a:r>
            <a:endParaRPr kumimoji="1" lang="en-US" altLang="ja-JP" dirty="0" smtClean="0"/>
          </a:p>
          <a:p>
            <a:pPr lvl="1"/>
            <a:r>
              <a:rPr kumimoji="1" lang="ja-JP" altLang="en-US" dirty="0" smtClean="0"/>
              <a:t>別プロダクトへの適用</a:t>
            </a:r>
            <a:endParaRPr kumimoji="1" lang="en-US" altLang="ja-JP" dirty="0" smtClean="0"/>
          </a:p>
          <a:p>
            <a:pPr lvl="1"/>
            <a:r>
              <a:rPr kumimoji="1" lang="ja-JP" altLang="en-US" dirty="0" smtClean="0"/>
              <a:t>絞り込みの手法改善</a:t>
            </a:r>
            <a:endParaRPr kumimoji="1" lang="en-US" altLang="ja-JP" dirty="0" smtClean="0"/>
          </a:p>
          <a:p>
            <a:pPr lvl="1"/>
            <a:r>
              <a:rPr lang="ja-JP" altLang="en-US" dirty="0"/>
              <a:t>実際にコーディングパターンをバグ</a:t>
            </a:r>
            <a:r>
              <a:rPr lang="ja-JP" altLang="en-US" dirty="0" smtClean="0"/>
              <a:t>検出に利用</a:t>
            </a:r>
            <a:endParaRPr kumimoji="1"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24</a:t>
            </a:fld>
            <a:endParaRPr lang="en-US" altLang="ja-JP"/>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25</a:t>
            </a:fld>
            <a:endParaRPr lang="en-US" altLang="ja-JP"/>
          </a:p>
        </p:txBody>
      </p:sp>
    </p:spTree>
    <p:extLst>
      <p:ext uri="{BB962C8B-B14F-4D97-AF65-F5344CB8AC3E}">
        <p14:creationId xmlns:p14="http://schemas.microsoft.com/office/powerpoint/2010/main" val="31609920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26</a:t>
            </a:fld>
            <a:endParaRPr lang="en-US" altLang="ja-JP"/>
          </a:p>
        </p:txBody>
      </p:sp>
      <p:sp>
        <p:nvSpPr>
          <p:cNvPr id="5" name="テキスト ボックス 4"/>
          <p:cNvSpPr txBox="1"/>
          <p:nvPr/>
        </p:nvSpPr>
        <p:spPr>
          <a:xfrm>
            <a:off x="1693226" y="3647157"/>
            <a:ext cx="1877437" cy="369332"/>
          </a:xfrm>
          <a:prstGeom prst="rect">
            <a:avLst/>
          </a:prstGeom>
          <a:noFill/>
          <a:ln>
            <a:solidFill>
              <a:schemeClr val="tx1"/>
            </a:solidFill>
          </a:ln>
        </p:spPr>
        <p:txBody>
          <a:bodyPr wrap="none" rtlCol="0">
            <a:spAutoFit/>
          </a:bodyPr>
          <a:lstStyle/>
          <a:p>
            <a:r>
              <a:rPr kumimoji="1" lang="en-US" altLang="ja-JP" dirty="0" smtClean="0"/>
              <a:t>CHECK_ID(</a:t>
            </a:r>
            <a:r>
              <a:rPr kumimoji="1" lang="en-US" altLang="ja-JP" dirty="0" err="1" smtClean="0"/>
              <a:t>exp</a:t>
            </a:r>
            <a:r>
              <a:rPr kumimoji="1" lang="en-US" altLang="ja-JP" dirty="0" smtClean="0"/>
              <a:t>)</a:t>
            </a:r>
            <a:endParaRPr kumimoji="1" lang="ja-JP" altLang="en-US" dirty="0"/>
          </a:p>
        </p:txBody>
      </p:sp>
      <p:cxnSp>
        <p:nvCxnSpPr>
          <p:cNvPr id="7" name="直線矢印コネクタ 6"/>
          <p:cNvCxnSpPr/>
          <p:nvPr/>
        </p:nvCxnSpPr>
        <p:spPr>
          <a:xfrm>
            <a:off x="3709450" y="3863181"/>
            <a:ext cx="1368152"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4070360" y="3423974"/>
            <a:ext cx="646331" cy="369332"/>
          </a:xfrm>
          <a:prstGeom prst="rect">
            <a:avLst/>
          </a:prstGeom>
          <a:noFill/>
        </p:spPr>
        <p:txBody>
          <a:bodyPr wrap="none" rtlCol="0">
            <a:spAutoFit/>
          </a:bodyPr>
          <a:lstStyle/>
          <a:p>
            <a:r>
              <a:rPr lang="ja-JP" altLang="en-US" dirty="0"/>
              <a:t>展開</a:t>
            </a:r>
            <a:endParaRPr kumimoji="1" lang="ja-JP" altLang="en-US" dirty="0"/>
          </a:p>
        </p:txBody>
      </p:sp>
      <p:sp>
        <p:nvSpPr>
          <p:cNvPr id="9" name="テキスト ボックス 8"/>
          <p:cNvSpPr txBox="1"/>
          <p:nvPr/>
        </p:nvSpPr>
        <p:spPr>
          <a:xfrm>
            <a:off x="5220072" y="2986018"/>
            <a:ext cx="2505814" cy="1754326"/>
          </a:xfrm>
          <a:prstGeom prst="rect">
            <a:avLst/>
          </a:prstGeom>
          <a:noFill/>
          <a:ln>
            <a:solidFill>
              <a:schemeClr val="tx1"/>
            </a:solidFill>
          </a:ln>
        </p:spPr>
        <p:txBody>
          <a:bodyPr wrap="none" rtlCol="0">
            <a:spAutoFit/>
          </a:bodyPr>
          <a:lstStyle/>
          <a:p>
            <a:r>
              <a:rPr kumimoji="1" lang="en-US" altLang="ja-JP" dirty="0" smtClean="0"/>
              <a:t>do {</a:t>
            </a:r>
          </a:p>
          <a:p>
            <a:r>
              <a:rPr lang="en-US" altLang="ja-JP" dirty="0" smtClean="0"/>
              <a:t>          if (!(</a:t>
            </a:r>
            <a:r>
              <a:rPr lang="en-US" altLang="ja-JP" dirty="0" err="1" smtClean="0"/>
              <a:t>exp</a:t>
            </a:r>
            <a:r>
              <a:rPr lang="en-US" altLang="ja-JP" dirty="0" smtClean="0"/>
              <a:t>)) {</a:t>
            </a:r>
          </a:p>
          <a:p>
            <a:r>
              <a:rPr lang="en-US" altLang="ja-JP" dirty="0"/>
              <a:t> </a:t>
            </a:r>
            <a:r>
              <a:rPr lang="en-US" altLang="ja-JP" dirty="0" smtClean="0"/>
              <a:t>           </a:t>
            </a:r>
            <a:r>
              <a:rPr lang="en-US" altLang="ja-JP" dirty="0" err="1" smtClean="0"/>
              <a:t>ercd</a:t>
            </a:r>
            <a:r>
              <a:rPr lang="en-US" altLang="ja-JP" dirty="0" smtClean="0"/>
              <a:t> = (error);</a:t>
            </a:r>
          </a:p>
          <a:p>
            <a:r>
              <a:rPr lang="en-US" altLang="ja-JP" dirty="0"/>
              <a:t> </a:t>
            </a:r>
            <a:r>
              <a:rPr lang="en-US" altLang="ja-JP" dirty="0" smtClean="0"/>
              <a:t>           </a:t>
            </a:r>
            <a:r>
              <a:rPr lang="en-US" altLang="ja-JP" dirty="0" err="1" smtClean="0"/>
              <a:t>goto</a:t>
            </a:r>
            <a:r>
              <a:rPr lang="en-US" altLang="ja-JP" dirty="0" smtClean="0"/>
              <a:t> </a:t>
            </a:r>
            <a:r>
              <a:rPr lang="en-US" altLang="ja-JP" dirty="0" err="1" smtClean="0"/>
              <a:t>error_exit</a:t>
            </a:r>
            <a:r>
              <a:rPr lang="en-US" altLang="ja-JP" dirty="0" smtClean="0"/>
              <a:t>;</a:t>
            </a:r>
          </a:p>
          <a:p>
            <a:r>
              <a:rPr kumimoji="1" lang="en-US" altLang="ja-JP" dirty="0"/>
              <a:t> </a:t>
            </a:r>
            <a:r>
              <a:rPr kumimoji="1" lang="en-US" altLang="ja-JP" dirty="0" smtClean="0"/>
              <a:t>         }</a:t>
            </a:r>
          </a:p>
          <a:p>
            <a:r>
              <a:rPr lang="en-US" altLang="ja-JP" dirty="0" smtClean="0"/>
              <a:t>     } while (0)</a:t>
            </a:r>
            <a:endParaRPr kumimoji="1" lang="ja-JP" altLang="en-US" dirty="0"/>
          </a:p>
        </p:txBody>
      </p:sp>
    </p:spTree>
    <p:extLst>
      <p:ext uri="{BB962C8B-B14F-4D97-AF65-F5344CB8AC3E}">
        <p14:creationId xmlns:p14="http://schemas.microsoft.com/office/powerpoint/2010/main" val="23266290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バグ検出への利用</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派生</a:t>
            </a:r>
            <a:r>
              <a:rPr lang="ja-JP" altLang="en-US" dirty="0"/>
              <a:t>プロジェクト</a:t>
            </a:r>
            <a:r>
              <a:rPr lang="ja-JP" altLang="en-US" dirty="0" smtClean="0"/>
              <a:t>を開発する場合</a:t>
            </a:r>
            <a:endParaRPr lang="en-US" altLang="ja-JP" dirty="0" smtClean="0"/>
          </a:p>
          <a:p>
            <a:r>
              <a:rPr kumimoji="1" lang="ja-JP" altLang="en-US" dirty="0"/>
              <a:t>パターン</a:t>
            </a:r>
            <a:r>
              <a:rPr kumimoji="1" lang="ja-JP" altLang="en-US" dirty="0" smtClean="0"/>
              <a:t>の</a:t>
            </a:r>
            <a:r>
              <a:rPr kumimoji="1" lang="ja-JP" altLang="en-US" dirty="0"/>
              <a:t>実装</a:t>
            </a:r>
            <a:r>
              <a:rPr kumimoji="1" lang="ja-JP" altLang="en-US" dirty="0" smtClean="0"/>
              <a:t>を誤る場合あり</a:t>
            </a:r>
            <a:endParaRPr kumimoji="1" lang="en-US" altLang="ja-JP" dirty="0" smtClean="0"/>
          </a:p>
          <a:p>
            <a:pPr marL="0" indent="0">
              <a:buNone/>
            </a:pPr>
            <a:r>
              <a:rPr kumimoji="1" lang="ja-JP" altLang="en-US" dirty="0" smtClean="0"/>
              <a:t>→チェッカーとして</a:t>
            </a:r>
            <a:endParaRPr kumimoji="1" lang="en-US" altLang="ja-JP" dirty="0" smtClean="0"/>
          </a:p>
          <a:p>
            <a:pPr marL="0" indent="0">
              <a:buNone/>
            </a:pPr>
            <a:r>
              <a:rPr lang="ja-JP" altLang="en-US" dirty="0" smtClean="0"/>
              <a:t>この</a:t>
            </a:r>
            <a:r>
              <a:rPr lang="ja-JP" altLang="en-US" dirty="0"/>
              <a:t>研究</a:t>
            </a:r>
            <a:r>
              <a:rPr lang="ja-JP" altLang="en-US" dirty="0" smtClean="0"/>
              <a:t>ではプログラム依存</a:t>
            </a:r>
            <a:r>
              <a:rPr lang="ja-JP" altLang="en-US" dirty="0"/>
              <a:t>グラフ</a:t>
            </a:r>
            <a:r>
              <a:rPr lang="ja-JP" altLang="en-US" dirty="0" smtClean="0"/>
              <a:t>を</a:t>
            </a:r>
            <a:r>
              <a:rPr lang="ja-JP" altLang="en-US" dirty="0"/>
              <a:t>用</a:t>
            </a:r>
            <a:r>
              <a:rPr lang="ja-JP" altLang="en-US" dirty="0" smtClean="0"/>
              <a:t>いている　こっちもどうか今後</a:t>
            </a:r>
            <a:endParaRPr lang="en-US" altLang="ja-JP" dirty="0" smtClean="0"/>
          </a:p>
          <a:p>
            <a:pPr marL="0" indent="0">
              <a:buNone/>
            </a:pPr>
            <a:endParaRPr kumimoji="1" lang="en-US" altLang="ja-JP" dirty="0"/>
          </a:p>
          <a:p>
            <a:pPr marL="0" indent="0">
              <a:buNone/>
            </a:pPr>
            <a:r>
              <a:rPr lang="ja-JP" altLang="en-US" dirty="0" smtClean="0"/>
              <a:t>パターンに少し要素を加えると派生プロダクトのパターンになる→プロダクトで反映されているかチェック</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27</a:t>
            </a:fld>
            <a:endParaRPr lang="en-US" altLang="ja-JP"/>
          </a:p>
        </p:txBody>
      </p:sp>
    </p:spTree>
    <p:extLst>
      <p:ext uri="{BB962C8B-B14F-4D97-AF65-F5344CB8AC3E}">
        <p14:creationId xmlns:p14="http://schemas.microsoft.com/office/powerpoint/2010/main" val="2329212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(1/4)</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lstStyle/>
          <a:p>
            <a:r>
              <a:rPr kumimoji="1" lang="ja-JP" altLang="en-US" sz="2800" dirty="0" smtClean="0"/>
              <a:t>実行時間</a:t>
            </a:r>
            <a:endParaRPr lang="en-US" altLang="ja-JP" sz="2800" dirty="0" smtClean="0"/>
          </a:p>
          <a:p>
            <a:pPr lvl="1"/>
            <a:r>
              <a:rPr kumimoji="1" lang="ja-JP" altLang="en-US" sz="2400" dirty="0" smtClean="0"/>
              <a:t>各ステップに掛かる時間とその合計時間を計測</a:t>
            </a:r>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28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232550619"/>
              </p:ext>
            </p:extLst>
          </p:nvPr>
        </p:nvGraphicFramePr>
        <p:xfrm>
          <a:off x="179512" y="2708920"/>
          <a:ext cx="8784974" cy="3455790"/>
        </p:xfrm>
        <a:graphic>
          <a:graphicData uri="http://schemas.openxmlformats.org/drawingml/2006/table">
            <a:tbl>
              <a:tblPr firstRow="1" bandRow="1">
                <a:tableStyleId>{5C22544A-7EE6-4342-B048-85BDC9FD1C3A}</a:tableStyleId>
              </a:tblPr>
              <a:tblGrid>
                <a:gridCol w="1662022"/>
                <a:gridCol w="1662022"/>
                <a:gridCol w="1662022"/>
                <a:gridCol w="1899454"/>
                <a:gridCol w="1899454"/>
              </a:tblGrid>
              <a:tr h="691158">
                <a:tc>
                  <a:txBody>
                    <a:bodyPr/>
                    <a:lstStyle/>
                    <a:p>
                      <a:pPr algn="ctr">
                        <a:lnSpc>
                          <a:spcPct val="150000"/>
                        </a:lnSpc>
                      </a:pP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smtClean="0">
                          <a:solidFill>
                            <a:schemeClr val="tx1"/>
                          </a:solidFill>
                        </a:rPr>
                        <a:t>ステップ</a:t>
                      </a:r>
                      <a:r>
                        <a:rPr kumimoji="1" lang="en-US" altLang="ja-JP" sz="1600" dirty="0" smtClean="0">
                          <a:solidFill>
                            <a:schemeClr val="tx1"/>
                          </a:solidFill>
                        </a:rPr>
                        <a:t>1</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smtClean="0">
                          <a:solidFill>
                            <a:schemeClr val="tx1"/>
                          </a:solidFill>
                        </a:rPr>
                        <a:t>ステップ</a:t>
                      </a:r>
                      <a:r>
                        <a:rPr kumimoji="1" lang="en-US" altLang="ja-JP" sz="1600" dirty="0" smtClean="0">
                          <a:solidFill>
                            <a:schemeClr val="tx1"/>
                          </a:solidFill>
                        </a:rPr>
                        <a:t>2</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smtClean="0">
                          <a:solidFill>
                            <a:schemeClr val="tx1"/>
                          </a:solidFill>
                        </a:rPr>
                        <a:t>ステップ</a:t>
                      </a:r>
                      <a:r>
                        <a:rPr kumimoji="1" lang="en-US" altLang="ja-JP" sz="1600" dirty="0" smtClean="0">
                          <a:solidFill>
                            <a:schemeClr val="tx1"/>
                          </a:solidFill>
                        </a:rPr>
                        <a:t>3</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smtClean="0">
                          <a:solidFill>
                            <a:schemeClr val="tx1"/>
                          </a:solidFill>
                        </a:rPr>
                        <a:t>合計時間</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1158">
                <a:tc>
                  <a:txBody>
                    <a:bodyPr/>
                    <a:lstStyle/>
                    <a:p>
                      <a:pPr>
                        <a:lnSpc>
                          <a:spcPct val="150000"/>
                        </a:lnSpc>
                      </a:pPr>
                      <a:r>
                        <a:rPr kumimoji="1" lang="en-US" altLang="ja-JP" sz="1600" dirty="0" smtClean="0"/>
                        <a:t>ATK2SC1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94</a:t>
                      </a:r>
                      <a:r>
                        <a:rPr kumimoji="1" lang="ja-JP" altLang="en-US" sz="1600" dirty="0" smtClean="0"/>
                        <a:t>ミリ秒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3.1</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2.1</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5.3</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1158">
                <a:tc>
                  <a:txBody>
                    <a:bodyPr/>
                    <a:lstStyle/>
                    <a:p>
                      <a:pPr>
                        <a:lnSpc>
                          <a:spcPct val="150000"/>
                        </a:lnSpc>
                      </a:pPr>
                      <a:r>
                        <a:rPr kumimoji="1" lang="en-US" altLang="ja-JP" sz="1600" dirty="0" smtClean="0"/>
                        <a:t>ATK2SC1MC</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lang="en-US" altLang="ja-JP" sz="1600" dirty="0" smtClean="0"/>
                        <a:t>78</a:t>
                      </a:r>
                      <a:r>
                        <a:rPr lang="ja-JP" altLang="en-US" sz="1600" dirty="0" smtClean="0"/>
                        <a:t>ミリ秒</a:t>
                      </a:r>
                      <a:endParaRPr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lang="en-US" altLang="ja-JP" sz="1600" dirty="0" smtClean="0"/>
                        <a:t>81</a:t>
                      </a:r>
                      <a:r>
                        <a:rPr lang="ja-JP" altLang="en-US" sz="1600" dirty="0" smtClean="0"/>
                        <a:t>秒</a:t>
                      </a:r>
                      <a:endParaRPr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1.1</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83</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1158">
                <a:tc>
                  <a:txBody>
                    <a:bodyPr/>
                    <a:lstStyle/>
                    <a:p>
                      <a:pPr>
                        <a:lnSpc>
                          <a:spcPct val="150000"/>
                        </a:lnSpc>
                      </a:pPr>
                      <a:r>
                        <a:rPr kumimoji="1" lang="en-US" altLang="ja-JP" sz="1600" dirty="0" smtClean="0"/>
                        <a:t>ATK2SC3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108</a:t>
                      </a:r>
                      <a:r>
                        <a:rPr kumimoji="1" lang="ja-JP" altLang="en-US" sz="1600" dirty="0" smtClean="0"/>
                        <a:t>ミリ秒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4</a:t>
                      </a:r>
                      <a:r>
                        <a:rPr kumimoji="1" lang="ja-JP" altLang="en-US" sz="1600" dirty="0" smtClean="0"/>
                        <a:t>時間</a:t>
                      </a:r>
                      <a:r>
                        <a:rPr kumimoji="1" lang="en-US" altLang="ja-JP" sz="1600" dirty="0" smtClean="0"/>
                        <a:t>46</a:t>
                      </a:r>
                      <a:r>
                        <a:rPr kumimoji="1" lang="ja-JP" altLang="en-US" sz="1600" dirty="0" smtClean="0"/>
                        <a:t>分</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74</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4</a:t>
                      </a:r>
                      <a:r>
                        <a:rPr kumimoji="1" lang="ja-JP" altLang="en-US" sz="1600" dirty="0" smtClean="0"/>
                        <a:t>時間</a:t>
                      </a:r>
                      <a:r>
                        <a:rPr kumimoji="1" lang="en-US" altLang="ja-JP" sz="1600" dirty="0" smtClean="0"/>
                        <a:t>47</a:t>
                      </a:r>
                      <a:r>
                        <a:rPr kumimoji="1" lang="ja-JP" altLang="en-US" sz="1600" dirty="0" smtClean="0"/>
                        <a:t>分</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1158">
                <a:tc>
                  <a:txBody>
                    <a:bodyPr/>
                    <a:lstStyle/>
                    <a:p>
                      <a:pPr>
                        <a:lnSpc>
                          <a:spcPct val="150000"/>
                        </a:lnSpc>
                      </a:pPr>
                      <a:r>
                        <a:rPr kumimoji="1" lang="en-US" altLang="ja-JP" sz="1600" dirty="0" smtClean="0"/>
                        <a:t>ATK2SC3MC</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78</a:t>
                      </a:r>
                      <a:r>
                        <a:rPr kumimoji="1" lang="ja-JP" altLang="en-US" sz="1600" dirty="0" smtClean="0"/>
                        <a:t>ミリ秒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11</a:t>
                      </a:r>
                      <a:r>
                        <a:rPr kumimoji="1" lang="ja-JP" altLang="en-US" sz="1600" dirty="0" smtClean="0"/>
                        <a:t>時間</a:t>
                      </a:r>
                      <a:r>
                        <a:rPr kumimoji="1" lang="en-US" altLang="ja-JP" sz="1600" dirty="0" smtClean="0"/>
                        <a:t>1</a:t>
                      </a:r>
                      <a:r>
                        <a:rPr kumimoji="1" lang="ja-JP" altLang="en-US" sz="1600" dirty="0" smtClean="0"/>
                        <a:t>分</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148</a:t>
                      </a:r>
                      <a:r>
                        <a:rPr kumimoji="1" lang="ja-JP" altLang="en-US" sz="1600" dirty="0" smtClean="0"/>
                        <a:t>秒</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1600" dirty="0" smtClean="0"/>
                        <a:t>11</a:t>
                      </a:r>
                      <a:r>
                        <a:rPr kumimoji="1" lang="ja-JP" altLang="en-US" sz="1600" dirty="0" smtClean="0"/>
                        <a:t>時間</a:t>
                      </a:r>
                      <a:r>
                        <a:rPr kumimoji="1" lang="en-US" altLang="ja-JP" sz="1600" dirty="0" smtClean="0"/>
                        <a:t>3</a:t>
                      </a:r>
                      <a:r>
                        <a:rPr kumimoji="1" lang="ja-JP" altLang="en-US" sz="1600" dirty="0" smtClean="0"/>
                        <a:t>分</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lang="ja-JP" altLang="en-US" sz="4000" dirty="0" smtClean="0"/>
              <a:t>仕様書を反映していない</a:t>
            </a:r>
            <a:r>
              <a:rPr kumimoji="1" lang="en-US" altLang="ja-JP" sz="4000" dirty="0" smtClean="0"/>
              <a:t/>
            </a:r>
            <a:br>
              <a:rPr kumimoji="1" lang="en-US" altLang="ja-JP" sz="4000" dirty="0" smtClean="0"/>
            </a:br>
            <a:r>
              <a:rPr kumimoji="1" lang="ja-JP" altLang="en-US" sz="4000" dirty="0" smtClean="0"/>
              <a:t>コーディングパターン</a:t>
            </a:r>
            <a:endParaRPr kumimoji="1" lang="ja-JP" altLang="en-US" sz="4000" dirty="0"/>
          </a:p>
        </p:txBody>
      </p:sp>
      <p:sp>
        <p:nvSpPr>
          <p:cNvPr id="4" name="スライド番号プレースホルダ 3"/>
          <p:cNvSpPr>
            <a:spLocks noGrp="1"/>
          </p:cNvSpPr>
          <p:nvPr>
            <p:ph type="sldNum" sz="quarter" idx="12"/>
          </p:nvPr>
        </p:nvSpPr>
        <p:spPr>
          <a:xfrm>
            <a:off x="7597526" y="6308725"/>
            <a:ext cx="1150938" cy="288925"/>
          </a:xfrm>
        </p:spPr>
        <p:txBody>
          <a:bodyPr/>
          <a:lstStyle/>
          <a:p>
            <a:fld id="{BF0FB649-CAF6-47C7-8793-6679D20694D9}" type="slidenum">
              <a:rPr lang="en-US" altLang="ja-JP" smtClean="0"/>
              <a:pPr/>
              <a:t>29</a:t>
            </a:fld>
            <a:endParaRPr lang="en-US" altLang="ja-JP" dirty="0"/>
          </a:p>
        </p:txBody>
      </p:sp>
      <p:sp>
        <p:nvSpPr>
          <p:cNvPr id="17" name="メモ 16"/>
          <p:cNvSpPr/>
          <p:nvPr/>
        </p:nvSpPr>
        <p:spPr>
          <a:xfrm>
            <a:off x="3099351" y="2764520"/>
            <a:ext cx="3672408" cy="1202550"/>
          </a:xfrm>
          <a:prstGeom prst="foldedCorner">
            <a:avLst>
              <a:gd name="adj" fmla="val 182"/>
            </a:avLst>
          </a:prstGeom>
          <a:solidFill>
            <a:srgbClr val="8FFFB4"/>
          </a:solidFill>
          <a:ln>
            <a:solidFill>
              <a:schemeClr val="tx1"/>
            </a:solidFill>
          </a:ln>
          <a:effectLst>
            <a:outerShdw blurRad="50800" dist="114300" dir="1620000" sx="1000" sy="1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000" b="1" dirty="0" smtClean="0">
              <a:solidFill>
                <a:schemeClr val="tx1"/>
              </a:solidFill>
            </a:endParaRPr>
          </a:p>
          <a:p>
            <a:pPr algn="ctr" fontAlgn="ct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x_nested_lock_os_int</a:t>
            </a:r>
            <a:r>
              <a:rPr lang="en-US" altLang="ja-JP" sz="2000" b="1" i="0" u="none" strike="noStrike" dirty="0" smtClean="0">
                <a:solidFill>
                  <a:srgbClr val="000000"/>
                </a:solidFill>
                <a:latin typeface="ＭＳ Ｐゴシック"/>
              </a:rPr>
              <a:t>()</a:t>
            </a:r>
          </a:p>
          <a:p>
            <a:pPr algn="ctr" fontAlgn="ctr"/>
            <a:r>
              <a:rPr lang="en-US" altLang="ja-JP" sz="2000" b="1" i="0" u="none" strike="noStrike" dirty="0" smtClean="0">
                <a:solidFill>
                  <a:srgbClr val="000000"/>
                </a:solidFill>
                <a:latin typeface="ＭＳ Ｐゴシック"/>
              </a:rPr>
              <a:t>IF</a:t>
            </a:r>
          </a:p>
          <a:p>
            <a:pPr algn="ctr" fontAlgn="ctr"/>
            <a:r>
              <a:rPr lang="en-US" altLang="ja-JP" sz="2000" b="1" dirty="0" smtClean="0">
                <a:solidFill>
                  <a:srgbClr val="000000"/>
                </a:solidFill>
                <a:latin typeface="ＭＳ Ｐゴシック"/>
              </a:rPr>
              <a:t>END-IF</a:t>
            </a: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endParaRPr kumimoji="1" lang="en-US" altLang="ja-JP" sz="2000" b="1" dirty="0" smtClean="0">
              <a:solidFill>
                <a:schemeClr val="tx1"/>
              </a:solidFill>
            </a:endParaRPr>
          </a:p>
        </p:txBody>
      </p:sp>
      <p:sp>
        <p:nvSpPr>
          <p:cNvPr id="18" name="正方形/長方形 17"/>
          <p:cNvSpPr/>
          <p:nvPr/>
        </p:nvSpPr>
        <p:spPr>
          <a:xfrm>
            <a:off x="3086954" y="2002154"/>
            <a:ext cx="3672407" cy="762366"/>
          </a:xfrm>
          <a:prstGeom prst="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smtClean="0">
              <a:solidFill>
                <a:srgbClr val="000000"/>
              </a:solidFill>
              <a:latin typeface="ＭＳ Ｐゴシック"/>
            </a:endParaRPr>
          </a:p>
          <a:p>
            <a:pPr algn="ctr"/>
            <a:endParaRPr lang="en-US" altLang="ja-JP" sz="2000" b="1" dirty="0" smtClean="0">
              <a:solidFill>
                <a:srgbClr val="000000"/>
              </a:solidFill>
              <a:latin typeface="ＭＳ Ｐゴシック"/>
            </a:endParaRPr>
          </a:p>
          <a:p>
            <a:pPr algn="ctr"/>
            <a:r>
              <a:rPr lang="en-US" altLang="ja-JP" sz="2000" b="1" dirty="0" smtClean="0">
                <a:solidFill>
                  <a:srgbClr val="000000"/>
                </a:solidFill>
                <a:latin typeface="ＭＳ Ｐゴシック"/>
              </a:rPr>
              <a:t>CHECK_DISABLEDINT</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a:solidFill>
                  <a:srgbClr val="000000"/>
                </a:solidFill>
                <a:latin typeface="ＭＳ Ｐゴシック"/>
              </a:rPr>
              <a:t>CHECK_CALLEVEL</a:t>
            </a:r>
            <a:r>
              <a:rPr lang="en-US" altLang="ja-JP" sz="2000" b="1" dirty="0" smtClean="0">
                <a:solidFill>
                  <a:srgbClr val="000000"/>
                </a:solidFill>
                <a:latin typeface="ＭＳ Ｐゴシック"/>
              </a:rPr>
              <a:t>()</a:t>
            </a:r>
          </a:p>
          <a:p>
            <a:pPr algn="ctr"/>
            <a:r>
              <a:rPr lang="en-US" altLang="ja-JP" sz="2000" b="1" dirty="0">
                <a:solidFill>
                  <a:srgbClr val="000000"/>
                </a:solidFill>
                <a:latin typeface="ＭＳ Ｐゴシック"/>
              </a:rPr>
              <a:t/>
            </a:r>
            <a:br>
              <a:rPr lang="en-US" altLang="ja-JP" sz="2000" b="1" dirty="0">
                <a:solidFill>
                  <a:srgbClr val="000000"/>
                </a:solidFill>
                <a:latin typeface="ＭＳ Ｐゴシック"/>
              </a:rPr>
            </a:br>
            <a:endParaRPr kumimoji="1" lang="ja-JP" altLang="en-US" sz="2000" b="1" dirty="0"/>
          </a:p>
        </p:txBody>
      </p:sp>
      <p:sp>
        <p:nvSpPr>
          <p:cNvPr id="5" name="メモ 4"/>
          <p:cNvSpPr/>
          <p:nvPr/>
        </p:nvSpPr>
        <p:spPr>
          <a:xfrm>
            <a:off x="3074803" y="4000995"/>
            <a:ext cx="3684558" cy="1732262"/>
          </a:xfrm>
          <a:prstGeom prst="foldedCorner">
            <a:avLst>
              <a:gd name="adj" fmla="val 20947"/>
            </a:avLst>
          </a:prstGeom>
          <a:solidFill>
            <a:srgbClr val="F7B34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ja-JP" sz="2000" b="1" dirty="0" smtClean="0">
              <a:solidFill>
                <a:srgbClr val="000000"/>
              </a:solidFill>
              <a:latin typeface="ＭＳ Ｐゴシック"/>
            </a:endParaRPr>
          </a:p>
          <a:p>
            <a:pPr algn="ctr" fontAlgn="ctr"/>
            <a:r>
              <a:rPr lang="en-US" altLang="ja-JP" sz="2000" b="1" dirty="0" err="1" smtClean="0">
                <a:solidFill>
                  <a:srgbClr val="000000"/>
                </a:solidFill>
                <a:latin typeface="ＭＳ Ｐゴシック"/>
              </a:rPr>
              <a:t>exit_no_errorhook</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a:solidFill>
                  <a:srgbClr val="000000"/>
                </a:solidFill>
                <a:latin typeface="ＭＳ Ｐゴシック"/>
              </a:rPr>
              <a:t>return</a:t>
            </a:r>
            <a:br>
              <a:rPr lang="en-US" altLang="ja-JP" sz="2000" b="1" dirty="0">
                <a:solidFill>
                  <a:srgbClr val="000000"/>
                </a:solidFill>
                <a:latin typeface="ＭＳ Ｐゴシック"/>
              </a:rPr>
            </a:br>
            <a:r>
              <a:rPr lang="en-US" altLang="ja-JP" sz="2000" b="1" dirty="0" err="1">
                <a:solidFill>
                  <a:srgbClr val="000000"/>
                </a:solidFill>
                <a:latin typeface="ＭＳ Ｐゴシック"/>
              </a:rPr>
              <a:t>exit_errorhook</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x_nested_lock_os_int</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call_errorhook</a:t>
            </a:r>
            <a:r>
              <a:rPr lang="en-US" altLang="ja-JP" sz="2000" b="1" dirty="0" smtClean="0">
                <a:solidFill>
                  <a:srgbClr val="000000"/>
                </a:solidFill>
                <a:latin typeface="ＭＳ Ｐゴシック"/>
              </a:rPr>
              <a:t>()</a:t>
            </a:r>
            <a:endParaRPr kumimoji="1" lang="ja-JP" altLang="en-US" sz="2000" b="1" dirty="0"/>
          </a:p>
        </p:txBody>
      </p:sp>
      <p:sp>
        <p:nvSpPr>
          <p:cNvPr id="8" name="四角形吹き出し 7"/>
          <p:cNvSpPr/>
          <p:nvPr/>
        </p:nvSpPr>
        <p:spPr>
          <a:xfrm>
            <a:off x="107504" y="3189231"/>
            <a:ext cx="2591520" cy="1347901"/>
          </a:xfrm>
          <a:prstGeom prst="wedgeRectCallout">
            <a:avLst>
              <a:gd name="adj1" fmla="val 82019"/>
              <a:gd name="adj2" fmla="val -176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lock</a:t>
            </a:r>
            <a:r>
              <a:rPr lang="ja-JP" altLang="en-US" sz="2000" dirty="0" smtClean="0">
                <a:solidFill>
                  <a:schemeClr val="tx1"/>
                </a:solidFill>
              </a:rPr>
              <a:t>に対応する</a:t>
            </a:r>
            <a:endParaRPr lang="en-US" altLang="ja-JP" sz="2000" dirty="0" smtClean="0">
              <a:solidFill>
                <a:schemeClr val="tx1"/>
              </a:solidFill>
            </a:endParaRPr>
          </a:p>
          <a:p>
            <a:pPr algn="ctr"/>
            <a:r>
              <a:rPr kumimoji="1" lang="en-US" altLang="ja-JP" sz="2000" dirty="0" smtClean="0">
                <a:solidFill>
                  <a:schemeClr val="tx1"/>
                </a:solidFill>
              </a:rPr>
              <a:t>unlock</a:t>
            </a:r>
            <a:r>
              <a:rPr kumimoji="1" lang="ja-JP" altLang="en-US" sz="2000" dirty="0" smtClean="0">
                <a:solidFill>
                  <a:schemeClr val="tx1"/>
                </a:solidFill>
              </a:rPr>
              <a:t>が行われて</a:t>
            </a:r>
            <a:endParaRPr kumimoji="1" lang="en-US" altLang="ja-JP" sz="2000" dirty="0" smtClean="0">
              <a:solidFill>
                <a:schemeClr val="tx1"/>
              </a:solidFill>
            </a:endParaRPr>
          </a:p>
          <a:p>
            <a:pPr algn="ctr"/>
            <a:r>
              <a:rPr lang="ja-JP" altLang="en-US" sz="2000" dirty="0" smtClean="0">
                <a:solidFill>
                  <a:schemeClr val="tx1"/>
                </a:solidFill>
              </a:rPr>
              <a:t>いな</a:t>
            </a:r>
            <a:r>
              <a:rPr lang="ja-JP" altLang="en-US" sz="2000" dirty="0">
                <a:solidFill>
                  <a:schemeClr val="tx1"/>
                </a:solidFill>
              </a:rPr>
              <a:t>い</a:t>
            </a:r>
            <a:endParaRPr kumimoji="1" lang="ja-JP" altLang="en-US" sz="2000" dirty="0">
              <a:solidFill>
                <a:schemeClr val="tx1"/>
              </a:solidFill>
            </a:endParaRPr>
          </a:p>
        </p:txBody>
      </p:sp>
    </p:spTree>
    <p:extLst>
      <p:ext uri="{BB962C8B-B14F-4D97-AF65-F5344CB8AC3E}">
        <p14:creationId xmlns:p14="http://schemas.microsoft.com/office/powerpoint/2010/main" val="3148637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実時間プログラム</a:t>
            </a:r>
            <a:endParaRPr kumimoji="1" lang="ja-JP" altLang="en-US" sz="4000" dirty="0"/>
          </a:p>
        </p:txBody>
      </p:sp>
      <p:sp>
        <p:nvSpPr>
          <p:cNvPr id="3" name="コンテンツ プレースホルダ 2"/>
          <p:cNvSpPr>
            <a:spLocks noGrp="1"/>
          </p:cNvSpPr>
          <p:nvPr>
            <p:ph idx="1"/>
          </p:nvPr>
        </p:nvSpPr>
        <p:spPr>
          <a:xfrm>
            <a:off x="457200" y="1600200"/>
            <a:ext cx="8229600" cy="4997152"/>
          </a:xfrm>
        </p:spPr>
        <p:txBody>
          <a:bodyPr/>
          <a:lstStyle/>
          <a:p>
            <a:r>
              <a:rPr lang="ja-JP" altLang="en-US" dirty="0" smtClean="0"/>
              <a:t>決められた時間内に計算が完了する必要がある組み込みプログラム</a:t>
            </a:r>
            <a:endParaRPr lang="en-US" altLang="ja-JP" dirty="0" smtClean="0"/>
          </a:p>
          <a:p>
            <a:pPr lvl="1"/>
            <a:r>
              <a:rPr lang="ja-JP" altLang="en-US" dirty="0" smtClean="0"/>
              <a:t>例：自動車制御，航空制御システム</a:t>
            </a:r>
            <a:endParaRPr lang="en-US" altLang="ja-JP" dirty="0" smtClean="0"/>
          </a:p>
          <a:p>
            <a:pPr>
              <a:buNone/>
            </a:pPr>
            <a:endParaRPr lang="en-US" altLang="ja-JP" dirty="0" smtClean="0"/>
          </a:p>
          <a:p>
            <a:r>
              <a:rPr lang="ja-JP" altLang="en-US" dirty="0" smtClean="0"/>
              <a:t>不具合の与える影響が大きいため，高い信頼性が求められる</a:t>
            </a:r>
            <a:endParaRPr lang="en-US" altLang="ja-JP" dirty="0" smtClean="0"/>
          </a:p>
          <a:p>
            <a:pPr lvl="1"/>
            <a:r>
              <a:rPr lang="ja-JP" altLang="en-US" dirty="0" smtClean="0"/>
              <a:t>例：自動車事故，製品の回収・修正によるコスト</a:t>
            </a:r>
            <a:endParaRPr lang="en-US" altLang="ja-JP" dirty="0" smtClean="0"/>
          </a:p>
          <a:p>
            <a:pPr lvl="1"/>
            <a:endParaRPr lang="en-US" altLang="ja-JP" sz="2400" dirty="0" smtClean="0"/>
          </a:p>
          <a:p>
            <a:pPr>
              <a:buNone/>
            </a:pPr>
            <a:endParaRPr lang="en-US" altLang="ja-JP" dirty="0" smtClean="0"/>
          </a:p>
          <a:p>
            <a:pPr>
              <a:buNone/>
            </a:pPr>
            <a:endParaRPr lang="en-US" altLang="ja-JP" dirty="0" smtClean="0"/>
          </a:p>
        </p:txBody>
      </p:sp>
      <p:sp>
        <p:nvSpPr>
          <p:cNvPr id="8" name="テキスト ボックス 7"/>
          <p:cNvSpPr txBox="1"/>
          <p:nvPr/>
        </p:nvSpPr>
        <p:spPr>
          <a:xfrm>
            <a:off x="1614116" y="5499675"/>
            <a:ext cx="5904656" cy="954107"/>
          </a:xfrm>
          <a:prstGeom prst="rect">
            <a:avLst/>
          </a:prstGeom>
          <a:noFill/>
          <a:ln w="50800">
            <a:solidFill>
              <a:schemeClr val="tx1"/>
            </a:solidFill>
          </a:ln>
        </p:spPr>
        <p:txBody>
          <a:bodyPr wrap="square" rtlCol="0">
            <a:spAutoFit/>
          </a:bodyPr>
          <a:lstStyle/>
          <a:p>
            <a:r>
              <a:rPr lang="ja-JP" altLang="en-US" sz="2800" b="1" dirty="0" smtClean="0"/>
              <a:t>コーディングパターンを用いたバグの</a:t>
            </a:r>
            <a:endParaRPr lang="en-US" altLang="ja-JP" sz="2800" b="1" dirty="0" smtClean="0"/>
          </a:p>
          <a:p>
            <a:r>
              <a:rPr lang="ja-JP" altLang="en-US" sz="2800" b="1" dirty="0" smtClean="0"/>
              <a:t>検出により信頼性を向上</a:t>
            </a:r>
            <a:endParaRPr lang="en-US" altLang="ja-JP" sz="2800" b="1" dirty="0" smtClean="0"/>
          </a:p>
        </p:txBody>
      </p:sp>
      <p:sp>
        <p:nvSpPr>
          <p:cNvPr id="11" name="スライド番号プレースホルダ 10"/>
          <p:cNvSpPr>
            <a:spLocks noGrp="1"/>
          </p:cNvSpPr>
          <p:nvPr>
            <p:ph type="sldNum" sz="quarter" idx="12"/>
          </p:nvPr>
        </p:nvSpPr>
        <p:spPr>
          <a:xfrm>
            <a:off x="7597775" y="6309320"/>
            <a:ext cx="1150938" cy="288925"/>
          </a:xfrm>
        </p:spPr>
        <p:txBody>
          <a:bodyPr/>
          <a:lstStyle/>
          <a:p>
            <a:fld id="{BF0FB649-CAF6-47C7-8793-6679D20694D9}" type="slidenum">
              <a:rPr lang="en-US" altLang="ja-JP" smtClean="0"/>
              <a:pPr/>
              <a:t>3</a:t>
            </a:fld>
            <a:endParaRPr lang="en-US" altLang="ja-JP"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ja-JP" altLang="en-US" sz="4000" dirty="0" smtClean="0"/>
              <a:t>仕様書を反映した</a:t>
            </a:r>
            <a:r>
              <a:rPr kumimoji="1" lang="en-US" altLang="ja-JP" sz="4000" dirty="0" smtClean="0"/>
              <a:t/>
            </a:r>
            <a:br>
              <a:rPr kumimoji="1" lang="en-US" altLang="ja-JP" sz="4000" dirty="0" smtClean="0"/>
            </a:br>
            <a:r>
              <a:rPr kumimoji="1" lang="ja-JP" altLang="en-US" sz="4000" dirty="0" smtClean="0"/>
              <a:t>コーディングパターンの一例</a:t>
            </a:r>
            <a:endParaRPr kumimoji="1" lang="ja-JP" altLang="en-US" sz="4000" dirty="0"/>
          </a:p>
        </p:txBody>
      </p:sp>
      <p:sp>
        <p:nvSpPr>
          <p:cNvPr id="4" name="スライド番号プレースホルダ 3"/>
          <p:cNvSpPr>
            <a:spLocks noGrp="1"/>
          </p:cNvSpPr>
          <p:nvPr>
            <p:ph type="sldNum" sz="quarter" idx="12"/>
          </p:nvPr>
        </p:nvSpPr>
        <p:spPr>
          <a:xfrm>
            <a:off x="7597526" y="6308725"/>
            <a:ext cx="1150938" cy="288925"/>
          </a:xfrm>
        </p:spPr>
        <p:txBody>
          <a:bodyPr/>
          <a:lstStyle/>
          <a:p>
            <a:fld id="{BF0FB649-CAF6-47C7-8793-6679D20694D9}" type="slidenum">
              <a:rPr lang="en-US" altLang="ja-JP" smtClean="0"/>
              <a:pPr/>
              <a:t>30</a:t>
            </a:fld>
            <a:endParaRPr lang="en-US" altLang="ja-JP" dirty="0"/>
          </a:p>
        </p:txBody>
      </p:sp>
      <p:sp>
        <p:nvSpPr>
          <p:cNvPr id="17" name="メモ 16"/>
          <p:cNvSpPr/>
          <p:nvPr/>
        </p:nvSpPr>
        <p:spPr>
          <a:xfrm>
            <a:off x="3086954" y="2743544"/>
            <a:ext cx="3672408" cy="1202550"/>
          </a:xfrm>
          <a:prstGeom prst="foldedCorner">
            <a:avLst>
              <a:gd name="adj" fmla="val 182"/>
            </a:avLst>
          </a:prstGeom>
          <a:solidFill>
            <a:srgbClr val="C1FFD6"/>
          </a:solidFill>
          <a:ln>
            <a:solidFill>
              <a:schemeClr val="tx1"/>
            </a:solidFill>
          </a:ln>
          <a:effectLst>
            <a:outerShdw blurRad="50800" dist="114300" dir="1620000" sx="1000" sy="1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000" b="1" dirty="0" smtClean="0">
              <a:solidFill>
                <a:schemeClr val="tx1"/>
              </a:solidFill>
            </a:endParaRPr>
          </a:p>
          <a:p>
            <a:pPr algn="ctr" fontAlgn="ct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d_exit_no_errorhook</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err="1" smtClean="0">
                <a:solidFill>
                  <a:srgbClr val="000000"/>
                </a:solidFill>
                <a:latin typeface="ＭＳ Ｐゴシック"/>
              </a:rPr>
              <a:t>x_nested_unlock_os_int</a:t>
            </a:r>
            <a:r>
              <a:rPr lang="en-US" altLang="ja-JP" sz="2000" b="1" i="0" u="none" strike="noStrike" dirty="0" smtClean="0">
                <a:solidFill>
                  <a:srgbClr val="000000"/>
                </a:solidFill>
                <a:latin typeface="ＭＳ Ｐゴシック"/>
              </a:rPr>
              <a:t>()</a:t>
            </a:r>
            <a:br>
              <a:rPr lang="en-US" altLang="ja-JP" sz="2000" b="1" i="0" u="none" strike="noStrike" dirty="0" smtClean="0">
                <a:solidFill>
                  <a:srgbClr val="000000"/>
                </a:solidFill>
                <a:latin typeface="ＭＳ Ｐゴシック"/>
              </a:rPr>
            </a:br>
            <a:r>
              <a:rPr lang="en-US" altLang="ja-JP" sz="2000" b="1" i="0" u="none" strike="noStrike" dirty="0" smtClean="0">
                <a:solidFill>
                  <a:srgbClr val="000000"/>
                </a:solidFill>
                <a:latin typeface="ＭＳ Ｐゴシック"/>
              </a:rPr>
              <a:t/>
            </a:r>
            <a:br>
              <a:rPr lang="en-US" altLang="ja-JP" sz="2000" b="1" i="0" u="none" strike="noStrike" dirty="0" smtClean="0">
                <a:solidFill>
                  <a:srgbClr val="000000"/>
                </a:solidFill>
                <a:latin typeface="ＭＳ Ｐゴシック"/>
              </a:rPr>
            </a:br>
            <a:endParaRPr kumimoji="1" lang="en-US" altLang="ja-JP" sz="2000" b="1" dirty="0" smtClean="0">
              <a:solidFill>
                <a:schemeClr val="tx1"/>
              </a:solidFill>
            </a:endParaRPr>
          </a:p>
        </p:txBody>
      </p:sp>
      <p:sp>
        <p:nvSpPr>
          <p:cNvPr id="18" name="正方形/長方形 17"/>
          <p:cNvSpPr/>
          <p:nvPr/>
        </p:nvSpPr>
        <p:spPr>
          <a:xfrm>
            <a:off x="3086954" y="1772816"/>
            <a:ext cx="3672407" cy="969659"/>
          </a:xfrm>
          <a:prstGeom prst="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rgbClr val="CC0000"/>
                </a:solidFill>
                <a:latin typeface="ＭＳ Ｐゴシック"/>
              </a:rPr>
              <a:t>CHECK_DISABLEDINT()</a:t>
            </a:r>
            <a:br>
              <a:rPr lang="en-US" altLang="ja-JP" sz="2000" b="1" dirty="0">
                <a:solidFill>
                  <a:srgbClr val="CC0000"/>
                </a:solidFill>
                <a:latin typeface="ＭＳ Ｐゴシック"/>
              </a:rPr>
            </a:br>
            <a:r>
              <a:rPr lang="en-US" altLang="ja-JP" sz="2000" b="1" dirty="0">
                <a:solidFill>
                  <a:srgbClr val="CC0000"/>
                </a:solidFill>
                <a:latin typeface="ＭＳ Ｐゴシック"/>
              </a:rPr>
              <a:t>CHECK_CALLEVEL()</a:t>
            </a:r>
            <a:br>
              <a:rPr lang="en-US" altLang="ja-JP" sz="2000" b="1" dirty="0">
                <a:solidFill>
                  <a:srgbClr val="CC0000"/>
                </a:solidFill>
                <a:latin typeface="ＭＳ Ｐゴシック"/>
              </a:rPr>
            </a:br>
            <a:endParaRPr kumimoji="1" lang="ja-JP" altLang="en-US" sz="2000" b="1" dirty="0">
              <a:solidFill>
                <a:srgbClr val="CC0000"/>
              </a:solidFill>
            </a:endParaRPr>
          </a:p>
        </p:txBody>
      </p:sp>
      <p:sp>
        <p:nvSpPr>
          <p:cNvPr id="5" name="メモ 4"/>
          <p:cNvSpPr/>
          <p:nvPr/>
        </p:nvSpPr>
        <p:spPr>
          <a:xfrm>
            <a:off x="3086954" y="3970301"/>
            <a:ext cx="3684558" cy="2197917"/>
          </a:xfrm>
          <a:prstGeom prst="foldedCorner">
            <a:avLst>
              <a:gd name="adj" fmla="val 20947"/>
            </a:avLst>
          </a:prstGeom>
          <a:solidFill>
            <a:srgbClr val="F9C9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ja-JP" sz="2000" b="1" dirty="0" smtClean="0">
              <a:solidFill>
                <a:srgbClr val="000000"/>
              </a:solidFill>
              <a:latin typeface="ＭＳ Ｐゴシック"/>
            </a:endParaRPr>
          </a:p>
          <a:p>
            <a:pPr algn="ctr" fontAlgn="ctr"/>
            <a:r>
              <a:rPr lang="en-US" altLang="ja-JP" sz="2000" b="1" dirty="0" err="1" smtClean="0">
                <a:solidFill>
                  <a:srgbClr val="CC0000"/>
                </a:solidFill>
                <a:latin typeface="ＭＳ Ｐゴシック"/>
              </a:rPr>
              <a:t>exit_no_errorhook</a:t>
            </a:r>
            <a:r>
              <a:rPr lang="en-US" altLang="ja-JP" sz="2000" b="1" dirty="0">
                <a:solidFill>
                  <a:srgbClr val="CC0000"/>
                </a:solidFill>
                <a:latin typeface="ＭＳ Ｐゴシック"/>
              </a:rPr>
              <a:t>:</a:t>
            </a:r>
            <a:r>
              <a:rPr lang="en-US" altLang="ja-JP" sz="2000" b="1" dirty="0">
                <a:solidFill>
                  <a:srgbClr val="000000"/>
                </a:solidFill>
                <a:latin typeface="ＭＳ Ｐゴシック"/>
              </a:rPr>
              <a:t/>
            </a:r>
            <a:br>
              <a:rPr lang="en-US" altLang="ja-JP" sz="2000" b="1" dirty="0">
                <a:solidFill>
                  <a:srgbClr val="000000"/>
                </a:solidFill>
                <a:latin typeface="ＭＳ Ｐゴシック"/>
              </a:rPr>
            </a:br>
            <a:r>
              <a:rPr lang="en-US" altLang="ja-JP" sz="2000" b="1" dirty="0">
                <a:solidFill>
                  <a:srgbClr val="000000"/>
                </a:solidFill>
                <a:latin typeface="ＭＳ Ｐゴシック"/>
              </a:rPr>
              <a:t>return</a:t>
            </a:r>
            <a:br>
              <a:rPr lang="en-US" altLang="ja-JP" sz="2000" b="1" dirty="0">
                <a:solidFill>
                  <a:srgbClr val="000000"/>
                </a:solidFill>
                <a:latin typeface="ＭＳ Ｐゴシック"/>
              </a:rPr>
            </a:br>
            <a:r>
              <a:rPr lang="en-US" altLang="ja-JP" sz="2000" b="1" dirty="0" err="1">
                <a:solidFill>
                  <a:srgbClr val="CC0000"/>
                </a:solidFill>
                <a:latin typeface="ＭＳ Ｐゴシック"/>
              </a:rPr>
              <a:t>exit_errorhook</a:t>
            </a:r>
            <a:r>
              <a:rPr lang="en-US" altLang="ja-JP" sz="2000" b="1" dirty="0">
                <a:solidFill>
                  <a:srgbClr val="CC0000"/>
                </a:solidFill>
                <a:latin typeface="ＭＳ Ｐゴシック"/>
              </a:rPr>
              <a:t>:</a:t>
            </a:r>
            <a:br>
              <a:rPr lang="en-US" altLang="ja-JP" sz="2000" b="1" dirty="0">
                <a:solidFill>
                  <a:srgbClr val="CC0000"/>
                </a:solidFill>
                <a:latin typeface="ＭＳ Ｐゴシック"/>
              </a:rPr>
            </a:br>
            <a:r>
              <a:rPr lang="en-US" altLang="ja-JP" sz="2000" b="1" dirty="0" err="1">
                <a:solidFill>
                  <a:srgbClr val="000000"/>
                </a:solidFill>
                <a:latin typeface="ＭＳ Ｐゴシック"/>
              </a:rPr>
              <a:t>x_nested_lock_os_int</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call_errorhook</a:t>
            </a:r>
            <a:r>
              <a:rPr lang="en-US" altLang="ja-JP" sz="2000" b="1" dirty="0">
                <a:solidFill>
                  <a:srgbClr val="000000"/>
                </a:solidFill>
                <a:latin typeface="ＭＳ Ｐゴシック"/>
              </a:rPr>
              <a:t>()</a:t>
            </a:r>
            <a:br>
              <a:rPr lang="en-US" altLang="ja-JP" sz="2000" b="1" dirty="0">
                <a:solidFill>
                  <a:srgbClr val="000000"/>
                </a:solidFill>
                <a:latin typeface="ＭＳ Ｐゴシック"/>
              </a:rPr>
            </a:br>
            <a:r>
              <a:rPr lang="en-US" altLang="ja-JP" sz="2000" b="1" dirty="0" err="1">
                <a:solidFill>
                  <a:srgbClr val="000000"/>
                </a:solidFill>
                <a:latin typeface="ＭＳ Ｐゴシック"/>
              </a:rPr>
              <a:t>goto</a:t>
            </a:r>
            <a:endParaRPr lang="en-US" altLang="ja-JP" sz="2000" b="1" dirty="0">
              <a:solidFill>
                <a:srgbClr val="000000"/>
              </a:solidFill>
              <a:latin typeface="ＭＳ Ｐゴシック"/>
            </a:endParaRPr>
          </a:p>
          <a:p>
            <a:pPr algn="ctr" fontAlgn="ctr"/>
            <a:r>
              <a:rPr lang="en-US" altLang="ja-JP" sz="2000" b="1" dirty="0" err="1">
                <a:solidFill>
                  <a:srgbClr val="000000"/>
                </a:solidFill>
                <a:latin typeface="ＭＳ Ｐゴシック"/>
              </a:rPr>
              <a:t>d_exit_no_errorhook</a:t>
            </a:r>
            <a:endParaRPr kumimoji="1" lang="ja-JP" altLang="en-US" sz="2000" b="1" dirty="0"/>
          </a:p>
        </p:txBody>
      </p:sp>
      <p:cxnSp>
        <p:nvCxnSpPr>
          <p:cNvPr id="12" name="カギ線コネクタ 11"/>
          <p:cNvCxnSpPr/>
          <p:nvPr/>
        </p:nvCxnSpPr>
        <p:spPr>
          <a:xfrm>
            <a:off x="6903377" y="2257646"/>
            <a:ext cx="1341031" cy="2467498"/>
          </a:xfrm>
          <a:prstGeom prst="bentConnector2">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a:off x="6876256" y="4077072"/>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a:off x="6876256" y="4725144"/>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771512" y="2291713"/>
            <a:ext cx="1518364" cy="646331"/>
          </a:xfrm>
          <a:prstGeom prst="rect">
            <a:avLst/>
          </a:prstGeom>
          <a:noFill/>
        </p:spPr>
        <p:txBody>
          <a:bodyPr wrap="none" rtlCol="0">
            <a:spAutoFit/>
          </a:bodyPr>
          <a:lstStyle/>
          <a:p>
            <a:r>
              <a:rPr kumimoji="1" lang="en-US" altLang="ja-JP" dirty="0" err="1" smtClean="0"/>
              <a:t>goto</a:t>
            </a:r>
            <a:r>
              <a:rPr kumimoji="1" lang="ja-JP" altLang="en-US" dirty="0" smtClean="0"/>
              <a:t>文を含む</a:t>
            </a:r>
            <a:endParaRPr kumimoji="1" lang="en-US" altLang="ja-JP" dirty="0" smtClean="0"/>
          </a:p>
          <a:p>
            <a:r>
              <a:rPr kumimoji="1" lang="ja-JP" altLang="en-US" dirty="0" smtClean="0"/>
              <a:t>マクロ関数</a:t>
            </a:r>
            <a:endParaRPr kumimoji="1" lang="ja-JP" altLang="en-US" dirty="0"/>
          </a:p>
        </p:txBody>
      </p:sp>
      <p:sp>
        <p:nvSpPr>
          <p:cNvPr id="15" name="四角形吹き出し 14"/>
          <p:cNvSpPr/>
          <p:nvPr/>
        </p:nvSpPr>
        <p:spPr>
          <a:xfrm>
            <a:off x="251520" y="2238419"/>
            <a:ext cx="2530375" cy="1008111"/>
          </a:xfrm>
          <a:prstGeom prst="wedgeRectCallout">
            <a:avLst>
              <a:gd name="adj1" fmla="val 74174"/>
              <a:gd name="adj2" fmla="val -197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CHECK_ID()</a:t>
            </a:r>
          </a:p>
          <a:p>
            <a:pPr algn="ctr"/>
            <a:r>
              <a:rPr kumimoji="1" lang="ja-JP" altLang="en-US" sz="2000" dirty="0" smtClean="0">
                <a:solidFill>
                  <a:schemeClr val="tx1"/>
                </a:solidFill>
              </a:rPr>
              <a:t>というエラーチェック関数がないパターン</a:t>
            </a:r>
            <a:endParaRPr kumimoji="1" lang="ja-JP" altLang="en-US" sz="2000" dirty="0">
              <a:solidFill>
                <a:schemeClr val="tx1"/>
              </a:solidFill>
            </a:endParaRPr>
          </a:p>
        </p:txBody>
      </p:sp>
    </p:spTree>
    <p:extLst>
      <p:ext uri="{BB962C8B-B14F-4D97-AF65-F5344CB8AC3E}">
        <p14:creationId xmlns:p14="http://schemas.microsoft.com/office/powerpoint/2010/main" val="1151650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smtClean="0"/>
              <a:t>系列パターン同士を組み合わせて新たな系列パターンを見つけます．</a:t>
            </a:r>
            <a:endParaRPr lang="en-US" altLang="ja-JP" dirty="0" smtClean="0"/>
          </a:p>
          <a:p>
            <a:r>
              <a:rPr lang="ja-JP" altLang="en-US" dirty="0" smtClean="0"/>
              <a:t>例えば</a:t>
            </a:r>
            <a:r>
              <a:rPr lang="en-US" altLang="ja-JP" dirty="0" smtClean="0"/>
              <a:t>AB</a:t>
            </a:r>
            <a:r>
              <a:rPr lang="ja-JP" altLang="en-US" dirty="0" smtClean="0"/>
              <a:t>という系列パターンと</a:t>
            </a:r>
            <a:r>
              <a:rPr lang="en-US" altLang="ja-JP" dirty="0" smtClean="0"/>
              <a:t>BC</a:t>
            </a:r>
            <a:r>
              <a:rPr lang="ja-JP" altLang="en-US" dirty="0" smtClean="0"/>
              <a:t>という系列パターンが見つかっているとき，それらを結合して新しく</a:t>
            </a:r>
            <a:r>
              <a:rPr lang="en-US" altLang="ja-JP" dirty="0" smtClean="0"/>
              <a:t>ABC</a:t>
            </a:r>
            <a:r>
              <a:rPr lang="ja-JP" altLang="en-US" dirty="0" smtClean="0"/>
              <a:t>とします．</a:t>
            </a:r>
            <a:endParaRPr lang="en-US" altLang="ja-JP" dirty="0" smtClean="0"/>
          </a:p>
          <a:p>
            <a:r>
              <a:rPr lang="ja-JP" altLang="en-US" dirty="0" smtClean="0"/>
              <a:t>結合は各系列パターンの出現する関数が同じで出現順になるように行われます</a:t>
            </a:r>
            <a:endParaRPr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31</a:t>
            </a:fld>
            <a:endParaRPr lang="en-US" altLang="ja-JP"/>
          </a:p>
        </p:txBody>
      </p:sp>
    </p:spTree>
    <p:extLst>
      <p:ext uri="{BB962C8B-B14F-4D97-AF65-F5344CB8AC3E}">
        <p14:creationId xmlns:p14="http://schemas.microsoft.com/office/powerpoint/2010/main" val="1964731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SPADE</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083196685"/>
              </p:ext>
            </p:extLst>
          </p:nvPr>
        </p:nvGraphicFramePr>
        <p:xfrm>
          <a:off x="755577" y="1751424"/>
          <a:ext cx="7344815" cy="4053840"/>
        </p:xfrm>
        <a:graphic>
          <a:graphicData uri="http://schemas.openxmlformats.org/drawingml/2006/table">
            <a:tbl>
              <a:tblPr firstRow="1" bandRow="1">
                <a:tableStyleId>{5C22544A-7EE6-4342-B048-85BDC9FD1C3A}</a:tableStyleId>
              </a:tblPr>
              <a:tblGrid>
                <a:gridCol w="1752594"/>
                <a:gridCol w="1118444"/>
                <a:gridCol w="1330200"/>
                <a:gridCol w="906689"/>
                <a:gridCol w="1118444"/>
                <a:gridCol w="1118444"/>
              </a:tblGrid>
              <a:tr h="473195">
                <a:tc>
                  <a:txBody>
                    <a:bodyPr/>
                    <a:lstStyle/>
                    <a:p>
                      <a:pPr algn="ctr"/>
                      <a:r>
                        <a:rPr kumimoji="1" lang="en-US" altLang="ja-JP" sz="3200" dirty="0" smtClean="0">
                          <a:solidFill>
                            <a:schemeClr val="tx1"/>
                          </a:solidFill>
                        </a:rPr>
                        <a:t>A</a:t>
                      </a:r>
                      <a:endParaRPr kumimoji="1" lang="ja-JP" altLang="en-US" sz="3200" dirty="0">
                        <a:solidFill>
                          <a:schemeClr val="tx1"/>
                        </a:solidFill>
                      </a:endParaRPr>
                    </a:p>
                  </a:txBody>
                  <a:tcPr/>
                </a:tc>
                <a:tc>
                  <a:txBody>
                    <a:bodyPr/>
                    <a:lstStyle/>
                    <a:p>
                      <a:pPr algn="ct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B</a:t>
                      </a:r>
                    </a:p>
                  </a:txBody>
                  <a:tcPr/>
                </a:tc>
                <a:tc>
                  <a:txBody>
                    <a:bodyPr/>
                    <a:lstStyle/>
                    <a:p>
                      <a:pPr algn="ct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C</a:t>
                      </a:r>
                      <a:endParaRPr kumimoji="1" lang="ja-JP" altLang="en-US" sz="3200" dirty="0">
                        <a:solidFill>
                          <a:schemeClr val="tx1"/>
                        </a:solidFill>
                      </a:endParaRPr>
                    </a:p>
                  </a:txBody>
                  <a:tcPr/>
                </a:tc>
                <a:tc>
                  <a:txBody>
                    <a:bodyPr/>
                    <a:lstStyle/>
                    <a:p>
                      <a:pPr algn="ctr"/>
                      <a:endParaRPr kumimoji="1" lang="ja-JP" altLang="en-US" sz="3200" dirty="0">
                        <a:solidFill>
                          <a:schemeClr val="tx1"/>
                        </a:solidFill>
                      </a:endParaRPr>
                    </a:p>
                  </a:txBody>
                  <a:tcPr/>
                </a:tc>
              </a:tr>
              <a:tr h="473195">
                <a:tc>
                  <a:txBody>
                    <a:bodyPr/>
                    <a:lstStyle/>
                    <a:p>
                      <a:pPr algn="ctr"/>
                      <a:r>
                        <a:rPr kumimoji="1" lang="en-US" altLang="ja-JP" sz="3200" dirty="0" smtClean="0">
                          <a:solidFill>
                            <a:schemeClr val="tx1"/>
                          </a:solidFill>
                        </a:rPr>
                        <a:t>1</a:t>
                      </a:r>
                    </a:p>
                  </a:txBody>
                  <a:tcPr/>
                </a:tc>
                <a:tc>
                  <a:txBody>
                    <a:bodyPr/>
                    <a:lstStyle/>
                    <a:p>
                      <a:pPr algn="r"/>
                      <a:r>
                        <a:rPr kumimoji="1" lang="en-US" altLang="ja-JP" sz="3200" dirty="0" smtClean="0">
                          <a:solidFill>
                            <a:schemeClr val="tx1"/>
                          </a:solidFill>
                        </a:rPr>
                        <a:t>15</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15</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10</a:t>
                      </a:r>
                      <a:endParaRPr kumimoji="1" lang="ja-JP" altLang="en-US" sz="3200" dirty="0">
                        <a:solidFill>
                          <a:schemeClr val="tx1"/>
                        </a:solidFill>
                      </a:endParaRPr>
                    </a:p>
                  </a:txBody>
                  <a:tcPr/>
                </a:tc>
              </a:tr>
              <a:tr h="473195">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20</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20</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15</a:t>
                      </a:r>
                      <a:endParaRPr kumimoji="1" lang="ja-JP" altLang="en-US" sz="3200" dirty="0">
                        <a:solidFill>
                          <a:schemeClr val="tx1"/>
                        </a:solidFill>
                      </a:endParaRPr>
                    </a:p>
                  </a:txBody>
                  <a:tcPr/>
                </a:tc>
              </a:tr>
              <a:tr h="473195">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25</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2</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15</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1</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25</a:t>
                      </a:r>
                      <a:endParaRPr kumimoji="1" lang="ja-JP" altLang="en-US" sz="3200" dirty="0">
                        <a:solidFill>
                          <a:schemeClr val="tx1"/>
                        </a:solidFill>
                      </a:endParaRPr>
                    </a:p>
                  </a:txBody>
                  <a:tcPr/>
                </a:tc>
              </a:tr>
              <a:tr h="473195">
                <a:tc>
                  <a:txBody>
                    <a:bodyPr/>
                    <a:lstStyle/>
                    <a:p>
                      <a:pPr algn="ctr"/>
                      <a:r>
                        <a:rPr kumimoji="1" lang="en-US" altLang="ja-JP" sz="3200" dirty="0" smtClean="0">
                          <a:solidFill>
                            <a:schemeClr val="tx1"/>
                          </a:solidFill>
                        </a:rPr>
                        <a:t>2</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15</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3</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10</a:t>
                      </a:r>
                      <a:endParaRPr kumimoji="1" lang="ja-JP" altLang="en-US" sz="3200" dirty="0">
                        <a:solidFill>
                          <a:schemeClr val="tx1"/>
                        </a:solidFill>
                      </a:endParaRPr>
                    </a:p>
                  </a:txBody>
                  <a:tcPr/>
                </a:tc>
                <a:tc>
                  <a:txBody>
                    <a:bodyPr/>
                    <a:lstStyle/>
                    <a:p>
                      <a:pPr algn="ctr"/>
                      <a:endParaRPr kumimoji="1" lang="ja-JP" altLang="en-US" sz="3200" dirty="0">
                        <a:solidFill>
                          <a:schemeClr val="tx1"/>
                        </a:solidFill>
                      </a:endParaRPr>
                    </a:p>
                  </a:txBody>
                  <a:tcPr/>
                </a:tc>
                <a:tc>
                  <a:txBody>
                    <a:bodyPr/>
                    <a:lstStyle/>
                    <a:p>
                      <a:pPr algn="r"/>
                      <a:endParaRPr kumimoji="1" lang="ja-JP" altLang="en-US" sz="3200">
                        <a:solidFill>
                          <a:schemeClr val="tx1"/>
                        </a:solidFill>
                      </a:endParaRPr>
                    </a:p>
                  </a:txBody>
                  <a:tcPr/>
                </a:tc>
              </a:tr>
              <a:tr h="473195">
                <a:tc>
                  <a:txBody>
                    <a:bodyPr/>
                    <a:lstStyle/>
                    <a:p>
                      <a:pPr algn="ctr"/>
                      <a:r>
                        <a:rPr kumimoji="1" lang="en-US" altLang="ja-JP" sz="3200" dirty="0" smtClean="0">
                          <a:solidFill>
                            <a:schemeClr val="tx1"/>
                          </a:solidFill>
                        </a:rPr>
                        <a:t>3</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10</a:t>
                      </a:r>
                      <a:endParaRPr kumimoji="1" lang="ja-JP" altLang="en-US" sz="3200" dirty="0">
                        <a:solidFill>
                          <a:schemeClr val="tx1"/>
                        </a:solidFill>
                      </a:endParaRPr>
                    </a:p>
                  </a:txBody>
                  <a:tcPr/>
                </a:tc>
                <a:tc>
                  <a:txBody>
                    <a:bodyPr/>
                    <a:lstStyle/>
                    <a:p>
                      <a:pPr algn="ctr"/>
                      <a:r>
                        <a:rPr kumimoji="1" lang="en-US" altLang="ja-JP" sz="3200" dirty="0" smtClean="0">
                          <a:solidFill>
                            <a:schemeClr val="tx1"/>
                          </a:solidFill>
                        </a:rPr>
                        <a:t>4</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20</a:t>
                      </a:r>
                      <a:endParaRPr kumimoji="1" lang="ja-JP" altLang="en-US" sz="3200" dirty="0">
                        <a:solidFill>
                          <a:schemeClr val="tx1"/>
                        </a:solidFill>
                      </a:endParaRPr>
                    </a:p>
                  </a:txBody>
                  <a:tcPr/>
                </a:tc>
                <a:tc>
                  <a:txBody>
                    <a:bodyPr/>
                    <a:lstStyle/>
                    <a:p>
                      <a:pPr algn="ctr"/>
                      <a:endParaRPr kumimoji="1" lang="ja-JP" altLang="en-US" sz="3200" dirty="0">
                        <a:solidFill>
                          <a:schemeClr val="tx1"/>
                        </a:solidFill>
                      </a:endParaRPr>
                    </a:p>
                  </a:txBody>
                  <a:tcPr/>
                </a:tc>
                <a:tc>
                  <a:txBody>
                    <a:bodyPr/>
                    <a:lstStyle/>
                    <a:p>
                      <a:pPr algn="r"/>
                      <a:endParaRPr kumimoji="1" lang="ja-JP" altLang="en-US" sz="3200" dirty="0">
                        <a:solidFill>
                          <a:schemeClr val="tx1"/>
                        </a:solidFill>
                      </a:endParaRPr>
                    </a:p>
                  </a:txBody>
                  <a:tcPr/>
                </a:tc>
              </a:tr>
              <a:tr h="473195">
                <a:tc>
                  <a:txBody>
                    <a:bodyPr/>
                    <a:lstStyle/>
                    <a:p>
                      <a:pPr algn="ctr"/>
                      <a:r>
                        <a:rPr kumimoji="1" lang="en-US" altLang="ja-JP" sz="3200" dirty="0" smtClean="0">
                          <a:solidFill>
                            <a:schemeClr val="tx1"/>
                          </a:solidFill>
                        </a:rPr>
                        <a:t>4</a:t>
                      </a:r>
                      <a:endParaRPr kumimoji="1" lang="ja-JP" altLang="en-US" sz="3200" dirty="0">
                        <a:solidFill>
                          <a:schemeClr val="tx1"/>
                        </a:solidFill>
                      </a:endParaRPr>
                    </a:p>
                  </a:txBody>
                  <a:tcPr/>
                </a:tc>
                <a:tc>
                  <a:txBody>
                    <a:bodyPr/>
                    <a:lstStyle/>
                    <a:p>
                      <a:pPr algn="r"/>
                      <a:r>
                        <a:rPr kumimoji="1" lang="en-US" altLang="ja-JP" sz="3200" dirty="0" smtClean="0">
                          <a:solidFill>
                            <a:schemeClr val="tx1"/>
                          </a:solidFill>
                        </a:rPr>
                        <a:t>25</a:t>
                      </a:r>
                      <a:endParaRPr kumimoji="1" lang="ja-JP" altLang="en-US" sz="3200" dirty="0">
                        <a:solidFill>
                          <a:schemeClr val="tx1"/>
                        </a:solidFill>
                      </a:endParaRPr>
                    </a:p>
                  </a:txBody>
                  <a:tcPr/>
                </a:tc>
                <a:tc>
                  <a:txBody>
                    <a:bodyPr/>
                    <a:lstStyle/>
                    <a:p>
                      <a:pPr algn="ctr"/>
                      <a:endParaRPr kumimoji="1" lang="ja-JP" altLang="en-US" sz="3200" dirty="0">
                        <a:solidFill>
                          <a:schemeClr val="tx1"/>
                        </a:solidFill>
                      </a:endParaRPr>
                    </a:p>
                  </a:txBody>
                  <a:tcPr/>
                </a:tc>
                <a:tc>
                  <a:txBody>
                    <a:bodyPr/>
                    <a:lstStyle/>
                    <a:p>
                      <a:pPr algn="r"/>
                      <a:endParaRPr kumimoji="1" lang="ja-JP" altLang="en-US" sz="3200">
                        <a:solidFill>
                          <a:schemeClr val="tx1"/>
                        </a:solidFill>
                      </a:endParaRPr>
                    </a:p>
                  </a:txBody>
                  <a:tcPr/>
                </a:tc>
                <a:tc>
                  <a:txBody>
                    <a:bodyPr/>
                    <a:lstStyle/>
                    <a:p>
                      <a:pPr algn="ctr"/>
                      <a:endParaRPr kumimoji="1" lang="ja-JP" altLang="en-US" sz="3200" dirty="0">
                        <a:solidFill>
                          <a:schemeClr val="tx1"/>
                        </a:solidFill>
                      </a:endParaRPr>
                    </a:p>
                  </a:txBody>
                  <a:tcPr/>
                </a:tc>
                <a:tc>
                  <a:txBody>
                    <a:bodyPr/>
                    <a:lstStyle/>
                    <a:p>
                      <a:pPr algn="r"/>
                      <a:endParaRPr kumimoji="1" lang="ja-JP" altLang="en-US" sz="3200" dirty="0">
                        <a:solidFill>
                          <a:schemeClr val="tx1"/>
                        </a:solidFill>
                      </a:endParaRPr>
                    </a:p>
                  </a:txBody>
                  <a:tcPr/>
                </a:tc>
              </a:tr>
            </a:tbl>
          </a:graphicData>
        </a:graphic>
      </p:graphicFrame>
    </p:spTree>
    <p:extLst>
      <p:ext uri="{BB962C8B-B14F-4D97-AF65-F5344CB8AC3E}">
        <p14:creationId xmlns:p14="http://schemas.microsoft.com/office/powerpoint/2010/main" val="37418674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SPADE</a:t>
            </a:r>
            <a:r>
              <a:rPr kumimoji="1" lang="ja-JP" altLang="en-US" dirty="0" smtClean="0"/>
              <a:t>にした理由</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BIDE</a:t>
            </a:r>
            <a:r>
              <a:rPr kumimoji="1" lang="ja-JP" altLang="en-US" dirty="0" smtClean="0"/>
              <a:t>というアルゴリズムがあり，実行時間について</a:t>
            </a:r>
            <a:r>
              <a:rPr lang="ja-JP" altLang="en-US" dirty="0" smtClean="0"/>
              <a:t>そのアルゴリズムと比較をしたデータがある</a:t>
            </a:r>
            <a:endParaRPr lang="en-US" altLang="ja-JP" dirty="0" smtClean="0"/>
          </a:p>
          <a:p>
            <a:pPr lvl="1"/>
            <a:r>
              <a:rPr kumimoji="1" lang="ja-JP" altLang="en-US" dirty="0" smtClean="0"/>
              <a:t>出現頻度の閾値が低い場合</a:t>
            </a:r>
            <a:r>
              <a:rPr kumimoji="1" lang="en-US" altLang="ja-JP" dirty="0" smtClean="0"/>
              <a:t>(0.~%)</a:t>
            </a:r>
            <a:r>
              <a:rPr kumimoji="1" lang="ja-JP" altLang="en-US" dirty="0" err="1" smtClean="0"/>
              <a:t>には</a:t>
            </a:r>
            <a:r>
              <a:rPr kumimoji="1" lang="en-US" altLang="ja-JP" dirty="0" smtClean="0"/>
              <a:t>BIDE</a:t>
            </a:r>
            <a:r>
              <a:rPr kumimoji="1" lang="ja-JP" altLang="en-US" dirty="0" err="1" smtClean="0"/>
              <a:t>のほうが</a:t>
            </a:r>
            <a:r>
              <a:rPr kumimoji="1" lang="ja-JP" altLang="en-US" dirty="0" smtClean="0"/>
              <a:t>はやいがある程度高いと</a:t>
            </a:r>
            <a:r>
              <a:rPr kumimoji="1" lang="en-US" altLang="ja-JP" dirty="0" smtClean="0"/>
              <a:t>SPADE</a:t>
            </a:r>
            <a:r>
              <a:rPr kumimoji="1" lang="ja-JP" altLang="en-US" dirty="0" err="1" smtClean="0"/>
              <a:t>のほうが</a:t>
            </a:r>
            <a:r>
              <a:rPr kumimoji="1" lang="ja-JP" altLang="en-US" dirty="0" smtClean="0"/>
              <a:t>はやい今回は</a:t>
            </a:r>
            <a:r>
              <a:rPr kumimoji="1" lang="en-US" altLang="ja-JP" dirty="0" smtClean="0"/>
              <a:t>5%</a:t>
            </a:r>
            <a:r>
              <a:rPr kumimoji="1" lang="ja-JP" altLang="en-US" dirty="0" smtClean="0"/>
              <a:t>以上なので</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33</a:t>
            </a:fld>
            <a:endParaRPr lang="en-US" altLang="ja-JP"/>
          </a:p>
        </p:txBody>
      </p:sp>
    </p:spTree>
    <p:extLst>
      <p:ext uri="{BB962C8B-B14F-4D97-AF65-F5344CB8AC3E}">
        <p14:creationId xmlns:p14="http://schemas.microsoft.com/office/powerpoint/2010/main" val="2081078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smtClean="0"/>
              <a:t>つ未満の理由</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ルールを見つけてバグ検出に利用したい</a:t>
            </a:r>
            <a:endParaRPr kumimoji="1" lang="en-US" altLang="ja-JP" dirty="0" smtClean="0"/>
          </a:p>
          <a:p>
            <a:r>
              <a:rPr lang="ja-JP" altLang="en-US" dirty="0" smtClean="0"/>
              <a:t>→今回はルールは対応関係にある処理と家庭している</a:t>
            </a:r>
            <a:r>
              <a:rPr lang="en-US" altLang="ja-JP" dirty="0" smtClean="0"/>
              <a:t>A</a:t>
            </a:r>
            <a:r>
              <a:rPr lang="ja-JP" altLang="en-US" dirty="0" smtClean="0"/>
              <a:t>のあとに</a:t>
            </a:r>
            <a:r>
              <a:rPr lang="en-US" altLang="ja-JP" dirty="0" smtClean="0"/>
              <a:t>B</a:t>
            </a:r>
            <a:r>
              <a:rPr lang="ja-JP" altLang="en-US" dirty="0" smtClean="0"/>
              <a:t>みたいに</a:t>
            </a:r>
            <a:endParaRPr lang="en-US" altLang="ja-JP" dirty="0" smtClean="0"/>
          </a:p>
          <a:p>
            <a:r>
              <a:rPr kumimoji="1" lang="ja-JP" altLang="en-US" dirty="0" smtClean="0"/>
              <a:t>その</a:t>
            </a:r>
            <a:r>
              <a:rPr kumimoji="1" lang="ja-JP" altLang="en-US" dirty="0"/>
              <a:t>過程</a:t>
            </a:r>
            <a:r>
              <a:rPr kumimoji="1" lang="ja-JP" altLang="en-US" dirty="0" smtClean="0"/>
              <a:t>に基づいて１つや</a:t>
            </a:r>
            <a:r>
              <a:rPr kumimoji="1" lang="en-US" altLang="ja-JP" dirty="0" smtClean="0"/>
              <a:t>0</a:t>
            </a:r>
            <a:r>
              <a:rPr kumimoji="1" lang="ja-JP" altLang="en-US" dirty="0" smtClean="0"/>
              <a:t>個のものを省いた</a:t>
            </a:r>
            <a:endParaRPr kumimoji="1" lang="en-US" altLang="ja-JP" dirty="0" smtClean="0"/>
          </a:p>
          <a:p>
            <a:r>
              <a:rPr lang="ja-JP" altLang="en-US" dirty="0" smtClean="0"/>
              <a:t>もしかしたら</a:t>
            </a:r>
            <a:r>
              <a:rPr lang="en-US" altLang="ja-JP" dirty="0" smtClean="0"/>
              <a:t>1</a:t>
            </a:r>
            <a:r>
              <a:rPr lang="ja-JP" altLang="en-US" dirty="0" smtClean="0"/>
              <a:t>個の場合にも重要なパターンがあるかもしれないが今後の課題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34</a:t>
            </a:fld>
            <a:endParaRPr lang="en-US" altLang="ja-JP"/>
          </a:p>
        </p:txBody>
      </p:sp>
    </p:spTree>
    <p:extLst>
      <p:ext uri="{BB962C8B-B14F-4D97-AF65-F5344CB8AC3E}">
        <p14:creationId xmlns:p14="http://schemas.microsoft.com/office/powerpoint/2010/main" val="1837375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マクロ展開しない理由</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展開後のソースコードと展開前の</a:t>
            </a:r>
            <a:endParaRPr kumimoji="1" lang="en-US" altLang="ja-JP" dirty="0" smtClean="0"/>
          </a:p>
          <a:p>
            <a:r>
              <a:rPr lang="ja-JP" altLang="en-US" dirty="0" smtClean="0"/>
              <a:t>マクロ</a:t>
            </a:r>
            <a:r>
              <a:rPr lang="ja-JP" altLang="en-US" dirty="0"/>
              <a:t>関</a:t>
            </a:r>
            <a:r>
              <a:rPr lang="ja-JP" altLang="en-US" dirty="0" smtClean="0"/>
              <a:t>数</a:t>
            </a:r>
            <a:r>
              <a:rPr lang="ja-JP" altLang="en-US" dirty="0"/>
              <a:t>名</a:t>
            </a:r>
            <a:r>
              <a:rPr lang="ja-JP" altLang="en-US" dirty="0" smtClean="0"/>
              <a:t>を</a:t>
            </a:r>
            <a:r>
              <a:rPr lang="ja-JP" altLang="en-US" dirty="0"/>
              <a:t>比較</a:t>
            </a:r>
            <a:r>
              <a:rPr lang="ja-JP" altLang="en-US" dirty="0" smtClean="0"/>
              <a:t>すると後者のほうが</a:t>
            </a:r>
            <a:endParaRPr lang="en-US" altLang="ja-JP" dirty="0" smtClean="0"/>
          </a:p>
          <a:p>
            <a:r>
              <a:rPr kumimoji="1" lang="ja-JP" altLang="en-US" dirty="0" smtClean="0"/>
              <a:t>処理</a:t>
            </a:r>
            <a:r>
              <a:rPr kumimoji="1" lang="ja-JP" altLang="en-US" dirty="0"/>
              <a:t>内容</a:t>
            </a:r>
            <a:r>
              <a:rPr kumimoji="1" lang="ja-JP" altLang="en-US" dirty="0" smtClean="0"/>
              <a:t>を掴みやすいと考えた</a:t>
            </a:r>
            <a:endParaRPr kumimoji="1" lang="en-US" altLang="ja-JP" dirty="0" smtClean="0"/>
          </a:p>
          <a:p>
            <a:endParaRPr lang="en-US" altLang="ja-JP" dirty="0"/>
          </a:p>
          <a:p>
            <a:r>
              <a:rPr kumimoji="1" lang="ja-JP" altLang="en-US" dirty="0" smtClean="0"/>
              <a:t>展開後を含めてパターンの集合と考えることも予定している</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35</a:t>
            </a:fld>
            <a:endParaRPr lang="en-US" altLang="ja-JP"/>
          </a:p>
        </p:txBody>
      </p:sp>
    </p:spTree>
    <p:extLst>
      <p:ext uri="{BB962C8B-B14F-4D97-AF65-F5344CB8AC3E}">
        <p14:creationId xmlns:p14="http://schemas.microsoft.com/office/powerpoint/2010/main" val="3773297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極大化について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今回は同じ出現頻度であれば同一の関数とみなして極大化をしている</a:t>
            </a:r>
            <a:endParaRPr kumimoji="1" lang="en-US" altLang="ja-JP" dirty="0" smtClean="0"/>
          </a:p>
          <a:p>
            <a:pPr lvl="1"/>
            <a:r>
              <a:rPr lang="en-US" altLang="ja-JP" dirty="0" smtClean="0"/>
              <a:t>100%</a:t>
            </a:r>
            <a:r>
              <a:rPr lang="ja-JP" altLang="en-US" dirty="0" smtClean="0"/>
              <a:t>ではないので本当は各コーディングパターンが属する関数をしらべて完全一致の場合のみ</a:t>
            </a:r>
            <a:endParaRPr lang="en-US" altLang="ja-JP" dirty="0" smtClean="0"/>
          </a:p>
          <a:p>
            <a:pPr lvl="1"/>
            <a:r>
              <a:rPr kumimoji="1" lang="ja-JP" altLang="en-US" dirty="0"/>
              <a:t>極大化</a:t>
            </a:r>
            <a:r>
              <a:rPr kumimoji="1" lang="ja-JP" altLang="en-US" dirty="0" smtClean="0"/>
              <a:t>をおこなうようにするべき</a:t>
            </a:r>
            <a:endParaRPr kumimoji="1" lang="en-US" altLang="ja-JP" dirty="0" smtClean="0"/>
          </a:p>
          <a:p>
            <a:pPr lvl="1"/>
            <a:r>
              <a:rPr lang="ja-JP" altLang="en-US" dirty="0" smtClean="0"/>
              <a:t>→今後の課題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36</a:t>
            </a:fld>
            <a:endParaRPr lang="en-US" altLang="ja-JP"/>
          </a:p>
        </p:txBody>
      </p:sp>
    </p:spTree>
    <p:extLst>
      <p:ext uri="{BB962C8B-B14F-4D97-AF65-F5344CB8AC3E}">
        <p14:creationId xmlns:p14="http://schemas.microsoft.com/office/powerpoint/2010/main" val="2059314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TOPPERS</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ロケットに搭載されている</a:t>
            </a:r>
            <a:endParaRPr kumimoji="1" lang="en-US" altLang="ja-JP" dirty="0" smtClean="0"/>
          </a:p>
          <a:p>
            <a:r>
              <a:rPr lang="en-US" altLang="ja-JP" dirty="0" smtClean="0"/>
              <a:t>HRP</a:t>
            </a:r>
            <a:r>
              <a:rPr lang="ja-JP" altLang="en-US" dirty="0" smtClean="0"/>
              <a:t>カーネルとかある</a:t>
            </a:r>
            <a:endParaRPr lang="en-US" altLang="ja-JP" dirty="0" smtClean="0"/>
          </a:p>
          <a:p>
            <a:endParaRPr kumimoji="1" lang="en-US" altLang="ja-JP" dirty="0"/>
          </a:p>
          <a:p>
            <a:r>
              <a:rPr lang="en-US" altLang="ja-JP" dirty="0" err="1" smtClean="0"/>
              <a:t>HⅡB</a:t>
            </a:r>
            <a:r>
              <a:rPr lang="ja-JP" altLang="en-US" dirty="0" smtClean="0"/>
              <a:t>ロケット</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37</a:t>
            </a:fld>
            <a:endParaRPr lang="en-US" altLang="ja-JP"/>
          </a:p>
        </p:txBody>
      </p:sp>
    </p:spTree>
    <p:extLst>
      <p:ext uri="{BB962C8B-B14F-4D97-AF65-F5344CB8AC3E}">
        <p14:creationId xmlns:p14="http://schemas.microsoft.com/office/powerpoint/2010/main" val="3300089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手法の改善</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出現する関数が僅かに違う類似したコーディングパターンが検出されている</a:t>
            </a:r>
            <a:endParaRPr kumimoji="1" lang="en-US" altLang="ja-JP" dirty="0" smtClean="0"/>
          </a:p>
          <a:p>
            <a:pPr lvl="1"/>
            <a:r>
              <a:rPr lang="ja-JP" altLang="en-US" dirty="0"/>
              <a:t>評価</a:t>
            </a:r>
            <a:r>
              <a:rPr lang="ja-JP" altLang="en-US" dirty="0" smtClean="0"/>
              <a:t>の</a:t>
            </a:r>
            <a:r>
              <a:rPr lang="ja-JP" altLang="en-US" dirty="0"/>
              <a:t>際</a:t>
            </a:r>
            <a:r>
              <a:rPr lang="ja-JP" altLang="en-US" dirty="0" smtClean="0"/>
              <a:t>に選択するコーディングパターンが類似してしまう</a:t>
            </a:r>
            <a:endParaRPr kumimoji="1" lang="en-US" altLang="ja-JP" dirty="0" smtClean="0"/>
          </a:p>
          <a:p>
            <a:endParaRPr lang="en-US" altLang="ja-JP" dirty="0"/>
          </a:p>
          <a:p>
            <a:r>
              <a:rPr kumimoji="1" lang="ja-JP" altLang="en-US" dirty="0" smtClean="0"/>
              <a:t>これらを</a:t>
            </a:r>
            <a:r>
              <a:rPr lang="ja-JP" altLang="en-US" dirty="0" smtClean="0"/>
              <a:t>グループ化することを</a:t>
            </a:r>
            <a:r>
              <a:rPr lang="ja-JP" altLang="en-US" dirty="0"/>
              <a:t>考</a:t>
            </a:r>
            <a:r>
              <a:rPr lang="ja-JP" altLang="en-US" dirty="0" smtClean="0"/>
              <a:t>えている</a:t>
            </a:r>
            <a:endParaRPr lang="en-US" altLang="ja-JP" dirty="0" smtClean="0"/>
          </a:p>
          <a:p>
            <a:pPr lvl="1"/>
            <a:r>
              <a:rPr lang="ja-JP" altLang="en-US" dirty="0" smtClean="0"/>
              <a:t>パターン</a:t>
            </a:r>
            <a:r>
              <a:rPr lang="ja-JP" altLang="en-US" dirty="0"/>
              <a:t>間</a:t>
            </a:r>
            <a:r>
              <a:rPr lang="ja-JP" altLang="en-US" dirty="0" smtClean="0"/>
              <a:t>の</a:t>
            </a:r>
            <a:r>
              <a:rPr lang="ja-JP" altLang="en-US" dirty="0"/>
              <a:t>距離</a:t>
            </a:r>
            <a:r>
              <a:rPr lang="ja-JP" altLang="en-US" dirty="0" smtClean="0"/>
              <a:t>をもとに</a:t>
            </a:r>
            <a:r>
              <a:rPr lang="ja-JP" altLang="en-US" dirty="0"/>
              <a:t>行</a:t>
            </a:r>
            <a:r>
              <a:rPr lang="ja-JP" altLang="en-US" dirty="0" smtClean="0"/>
              <a:t>う</a:t>
            </a:r>
            <a:endParaRPr kumimoji="1" lang="en-US" altLang="ja-JP"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38</a:t>
            </a:fld>
            <a:endParaRPr lang="en-US" altLang="ja-JP"/>
          </a:p>
        </p:txBody>
      </p:sp>
    </p:spTree>
    <p:extLst>
      <p:ext uri="{BB962C8B-B14F-4D97-AF65-F5344CB8AC3E}">
        <p14:creationId xmlns:p14="http://schemas.microsoft.com/office/powerpoint/2010/main" val="2787944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7812360" y="6381328"/>
            <a:ext cx="1150938" cy="288925"/>
          </a:xfrm>
        </p:spPr>
        <p:txBody>
          <a:bodyPr/>
          <a:lstStyle/>
          <a:p>
            <a:fld id="{BF0FB649-CAF6-47C7-8793-6679D20694D9}" type="slidenum">
              <a:rPr lang="en-US" altLang="ja-JP" smtClean="0"/>
              <a:pPr/>
              <a:t>39</a:t>
            </a:fld>
            <a:endParaRPr lang="en-US" altLang="ja-JP" dirty="0"/>
          </a:p>
        </p:txBody>
      </p:sp>
      <p:sp>
        <p:nvSpPr>
          <p:cNvPr id="6" name="テキスト ボックス 5"/>
          <p:cNvSpPr txBox="1"/>
          <p:nvPr/>
        </p:nvSpPr>
        <p:spPr>
          <a:xfrm>
            <a:off x="2627784" y="1700808"/>
            <a:ext cx="3888432" cy="369332"/>
          </a:xfrm>
          <a:prstGeom prst="rect">
            <a:avLst/>
          </a:prstGeom>
          <a:noFill/>
          <a:ln>
            <a:solidFill>
              <a:schemeClr val="tx1"/>
            </a:solidFill>
          </a:ln>
        </p:spPr>
        <p:txBody>
          <a:bodyPr wrap="square" rtlCol="0">
            <a:spAutoFit/>
          </a:bodyPr>
          <a:lstStyle/>
          <a:p>
            <a:r>
              <a:rPr lang="en-US" altLang="ja-JP" dirty="0"/>
              <a:t> </a:t>
            </a:r>
            <a:r>
              <a:rPr lang="en-US" altLang="ja-JP" dirty="0" smtClean="0"/>
              <a:t>   </a:t>
            </a:r>
            <a:r>
              <a:rPr kumimoji="1" lang="en-US" altLang="ja-JP" dirty="0" smtClean="0"/>
              <a:t>if  (</a:t>
            </a:r>
            <a:r>
              <a:rPr kumimoji="1" lang="ja-JP" altLang="en-US" dirty="0" smtClean="0"/>
              <a:t>条件式</a:t>
            </a:r>
            <a:r>
              <a:rPr kumimoji="1" lang="en-US" altLang="ja-JP" dirty="0" smtClean="0"/>
              <a:t>)  then  </a:t>
            </a:r>
            <a:r>
              <a:rPr kumimoji="1" lang="ja-JP" altLang="en-US" dirty="0" smtClean="0"/>
              <a:t>文</a:t>
            </a:r>
            <a:r>
              <a:rPr kumimoji="1" lang="en-US" altLang="ja-JP" dirty="0" smtClean="0"/>
              <a:t>1  else  </a:t>
            </a:r>
            <a:r>
              <a:rPr kumimoji="1" lang="ja-JP" altLang="en-US" dirty="0" smtClean="0"/>
              <a:t>文</a:t>
            </a:r>
            <a:r>
              <a:rPr kumimoji="1" lang="en-US" altLang="ja-JP" dirty="0" smtClean="0"/>
              <a:t>2</a:t>
            </a:r>
            <a:endParaRPr kumimoji="1" lang="ja-JP" altLang="en-US" dirty="0"/>
          </a:p>
        </p:txBody>
      </p:sp>
      <p:sp>
        <p:nvSpPr>
          <p:cNvPr id="7" name="テキスト ボックス 6"/>
          <p:cNvSpPr txBox="1"/>
          <p:nvPr/>
        </p:nvSpPr>
        <p:spPr>
          <a:xfrm>
            <a:off x="2627784" y="2348880"/>
            <a:ext cx="3888432" cy="369332"/>
          </a:xfrm>
          <a:prstGeom prst="rect">
            <a:avLst/>
          </a:prstGeom>
          <a:noFill/>
          <a:ln>
            <a:solidFill>
              <a:schemeClr val="tx1"/>
            </a:solidFill>
          </a:ln>
        </p:spPr>
        <p:txBody>
          <a:bodyPr wrap="square" rtlCol="0">
            <a:spAutoFit/>
          </a:bodyPr>
          <a:lstStyle/>
          <a:p>
            <a:r>
              <a:rPr kumimoji="1" lang="en-US" altLang="ja-JP" dirty="0" smtClean="0"/>
              <a:t>             while  (</a:t>
            </a:r>
            <a:r>
              <a:rPr kumimoji="1" lang="ja-JP" altLang="en-US" dirty="0" smtClean="0"/>
              <a:t>条件式</a:t>
            </a:r>
            <a:r>
              <a:rPr kumimoji="1" lang="en-US" altLang="ja-JP" dirty="0" smtClean="0"/>
              <a:t>)  </a:t>
            </a:r>
            <a:r>
              <a:rPr kumimoji="1" lang="ja-JP" altLang="en-US" dirty="0" smtClean="0"/>
              <a:t>文</a:t>
            </a:r>
            <a:r>
              <a:rPr kumimoji="1" lang="en-US" altLang="ja-JP" dirty="0" smtClean="0"/>
              <a:t>1</a:t>
            </a:r>
            <a:endParaRPr kumimoji="1" lang="ja-JP" altLang="en-US" dirty="0"/>
          </a:p>
        </p:txBody>
      </p:sp>
      <p:sp>
        <p:nvSpPr>
          <p:cNvPr id="8" name="テキスト ボックス 7"/>
          <p:cNvSpPr txBox="1"/>
          <p:nvPr/>
        </p:nvSpPr>
        <p:spPr>
          <a:xfrm>
            <a:off x="2627784" y="2996952"/>
            <a:ext cx="3901008" cy="369332"/>
          </a:xfrm>
          <a:prstGeom prst="rect">
            <a:avLst/>
          </a:prstGeom>
          <a:noFill/>
          <a:ln>
            <a:solidFill>
              <a:schemeClr val="tx1"/>
            </a:solidFill>
          </a:ln>
        </p:spPr>
        <p:txBody>
          <a:bodyPr wrap="square" rtlCol="0">
            <a:spAutoFit/>
          </a:bodyPr>
          <a:lstStyle/>
          <a:p>
            <a:r>
              <a:rPr kumimoji="1" lang="en-US" altLang="ja-JP" dirty="0" smtClean="0"/>
              <a:t>for  (</a:t>
            </a:r>
            <a:r>
              <a:rPr kumimoji="1" lang="ja-JP" altLang="en-US" dirty="0" smtClean="0"/>
              <a:t>初期化式 </a:t>
            </a:r>
            <a:r>
              <a:rPr lang="en-US" altLang="ja-JP" dirty="0" smtClean="0"/>
              <a:t>; </a:t>
            </a:r>
            <a:r>
              <a:rPr kumimoji="1" lang="ja-JP" altLang="en-US" dirty="0" smtClean="0"/>
              <a:t>条件式 </a:t>
            </a:r>
            <a:r>
              <a:rPr kumimoji="1" lang="en-US" altLang="ja-JP" dirty="0" smtClean="0"/>
              <a:t>; </a:t>
            </a:r>
            <a:r>
              <a:rPr lang="ja-JP" altLang="en-US" dirty="0" smtClean="0"/>
              <a:t>変更</a:t>
            </a:r>
            <a:r>
              <a:rPr lang="ja-JP" altLang="en-US" dirty="0"/>
              <a:t>式</a:t>
            </a:r>
            <a:r>
              <a:rPr kumimoji="1" lang="en-US" altLang="ja-JP" dirty="0" smtClean="0"/>
              <a:t>)  </a:t>
            </a:r>
            <a:r>
              <a:rPr kumimoji="1" lang="ja-JP" altLang="en-US" dirty="0" smtClean="0"/>
              <a:t>文</a:t>
            </a:r>
            <a:r>
              <a:rPr kumimoji="1" lang="en-US" altLang="ja-JP" dirty="0" smtClean="0"/>
              <a:t>1</a:t>
            </a:r>
            <a:endParaRPr kumimoji="1" lang="ja-JP" altLang="en-US" dirty="0"/>
          </a:p>
        </p:txBody>
      </p:sp>
      <p:sp>
        <p:nvSpPr>
          <p:cNvPr id="9" name="テキスト ボックス 8"/>
          <p:cNvSpPr txBox="1"/>
          <p:nvPr/>
        </p:nvSpPr>
        <p:spPr>
          <a:xfrm>
            <a:off x="2123728" y="1700808"/>
            <a:ext cx="466794" cy="369332"/>
          </a:xfrm>
          <a:prstGeom prst="rect">
            <a:avLst/>
          </a:prstGeom>
          <a:noFill/>
        </p:spPr>
        <p:txBody>
          <a:bodyPr wrap="none" rtlCol="0">
            <a:spAutoFit/>
          </a:bodyPr>
          <a:lstStyle/>
          <a:p>
            <a:r>
              <a:rPr lang="en-US" altLang="ja-JP" dirty="0" smtClean="0"/>
              <a:t>(a)</a:t>
            </a:r>
            <a:endParaRPr kumimoji="1" lang="ja-JP" altLang="en-US" dirty="0"/>
          </a:p>
        </p:txBody>
      </p:sp>
      <p:sp>
        <p:nvSpPr>
          <p:cNvPr id="10" name="テキスト ボックス 9"/>
          <p:cNvSpPr txBox="1"/>
          <p:nvPr/>
        </p:nvSpPr>
        <p:spPr>
          <a:xfrm>
            <a:off x="2123728" y="2348699"/>
            <a:ext cx="466794" cy="369332"/>
          </a:xfrm>
          <a:prstGeom prst="rect">
            <a:avLst/>
          </a:prstGeom>
          <a:noFill/>
        </p:spPr>
        <p:txBody>
          <a:bodyPr wrap="none" rtlCol="0">
            <a:spAutoFit/>
          </a:bodyPr>
          <a:lstStyle/>
          <a:p>
            <a:r>
              <a:rPr lang="en-US" altLang="ja-JP" dirty="0" smtClean="0"/>
              <a:t>(b)</a:t>
            </a:r>
            <a:endParaRPr kumimoji="1" lang="ja-JP" altLang="en-US" dirty="0"/>
          </a:p>
        </p:txBody>
      </p:sp>
      <p:sp>
        <p:nvSpPr>
          <p:cNvPr id="11" name="テキスト ボックス 10"/>
          <p:cNvSpPr txBox="1"/>
          <p:nvPr/>
        </p:nvSpPr>
        <p:spPr>
          <a:xfrm>
            <a:off x="2123728" y="2984377"/>
            <a:ext cx="453970" cy="369332"/>
          </a:xfrm>
          <a:prstGeom prst="rect">
            <a:avLst/>
          </a:prstGeom>
          <a:noFill/>
        </p:spPr>
        <p:txBody>
          <a:bodyPr wrap="none" rtlCol="0">
            <a:spAutoFit/>
          </a:bodyPr>
          <a:lstStyle/>
          <a:p>
            <a:r>
              <a:rPr lang="en-US" altLang="ja-JP" dirty="0" smtClean="0"/>
              <a:t>(c)</a:t>
            </a:r>
            <a:endParaRPr kumimoji="1" lang="ja-JP" altLang="en-US" dirty="0"/>
          </a:p>
        </p:txBody>
      </p:sp>
      <p:sp>
        <p:nvSpPr>
          <p:cNvPr id="12" name="テキスト ボックス 11"/>
          <p:cNvSpPr txBox="1"/>
          <p:nvPr/>
        </p:nvSpPr>
        <p:spPr>
          <a:xfrm>
            <a:off x="1043608" y="4164197"/>
            <a:ext cx="2160240" cy="1754326"/>
          </a:xfrm>
          <a:prstGeom prst="rect">
            <a:avLst/>
          </a:prstGeom>
          <a:noFill/>
          <a:ln>
            <a:solidFill>
              <a:schemeClr val="tx1"/>
            </a:solidFill>
          </a:ln>
        </p:spPr>
        <p:txBody>
          <a:bodyPr wrap="square" rtlCol="0">
            <a:spAutoFit/>
          </a:bodyPr>
          <a:lstStyle/>
          <a:p>
            <a:pPr algn="ctr"/>
            <a:r>
              <a:rPr kumimoji="1" lang="ja-JP" altLang="en-US" dirty="0" smtClean="0"/>
              <a:t>条件式中の関数名</a:t>
            </a:r>
            <a:endParaRPr kumimoji="1" lang="en-US" altLang="ja-JP" dirty="0" smtClean="0"/>
          </a:p>
          <a:p>
            <a:pPr algn="ctr"/>
            <a:r>
              <a:rPr lang="en-US" altLang="ja-JP" dirty="0" smtClean="0"/>
              <a:t>IF</a:t>
            </a:r>
          </a:p>
          <a:p>
            <a:pPr algn="ctr"/>
            <a:r>
              <a:rPr kumimoji="1" lang="ja-JP" altLang="en-US" dirty="0" smtClean="0"/>
              <a:t>文</a:t>
            </a:r>
            <a:r>
              <a:rPr kumimoji="1" lang="en-US" altLang="ja-JP" dirty="0" smtClean="0"/>
              <a:t>1</a:t>
            </a:r>
            <a:r>
              <a:rPr kumimoji="1" lang="ja-JP" altLang="en-US" dirty="0" smtClean="0"/>
              <a:t>中の構成要素列</a:t>
            </a:r>
            <a:endParaRPr kumimoji="1" lang="en-US" altLang="ja-JP" dirty="0" smtClean="0"/>
          </a:p>
          <a:p>
            <a:pPr algn="ctr"/>
            <a:r>
              <a:rPr lang="en-US" altLang="ja-JP" dirty="0" smtClean="0"/>
              <a:t>ELSE</a:t>
            </a:r>
          </a:p>
          <a:p>
            <a:pPr algn="ctr"/>
            <a:r>
              <a:rPr kumimoji="1" lang="ja-JP" altLang="en-US" dirty="0" smtClean="0"/>
              <a:t>文</a:t>
            </a:r>
            <a:r>
              <a:rPr kumimoji="1" lang="en-US" altLang="ja-JP" dirty="0" smtClean="0"/>
              <a:t>2</a:t>
            </a:r>
            <a:r>
              <a:rPr kumimoji="1" lang="ja-JP" altLang="en-US" dirty="0" smtClean="0"/>
              <a:t>中の構成要素列</a:t>
            </a:r>
            <a:endParaRPr kumimoji="1" lang="en-US" altLang="ja-JP" dirty="0" smtClean="0"/>
          </a:p>
          <a:p>
            <a:pPr algn="ctr"/>
            <a:r>
              <a:rPr lang="en-US" altLang="ja-JP" dirty="0" smtClean="0"/>
              <a:t>END-IF</a:t>
            </a:r>
            <a:endParaRPr kumimoji="1" lang="ja-JP" altLang="en-US" dirty="0"/>
          </a:p>
        </p:txBody>
      </p:sp>
      <p:sp>
        <p:nvSpPr>
          <p:cNvPr id="13" name="テキスト ボックス 12"/>
          <p:cNvSpPr txBox="1"/>
          <p:nvPr/>
        </p:nvSpPr>
        <p:spPr>
          <a:xfrm>
            <a:off x="3419872" y="4149080"/>
            <a:ext cx="2160240" cy="1477328"/>
          </a:xfrm>
          <a:prstGeom prst="rect">
            <a:avLst/>
          </a:prstGeom>
          <a:noFill/>
          <a:ln>
            <a:solidFill>
              <a:schemeClr val="tx1"/>
            </a:solidFill>
          </a:ln>
        </p:spPr>
        <p:txBody>
          <a:bodyPr wrap="square" rtlCol="0">
            <a:spAutoFit/>
          </a:bodyPr>
          <a:lstStyle/>
          <a:p>
            <a:pPr algn="ctr"/>
            <a:r>
              <a:rPr kumimoji="1" lang="ja-JP" altLang="en-US" dirty="0" smtClean="0"/>
              <a:t>条件式中の関数名</a:t>
            </a:r>
            <a:endParaRPr kumimoji="1" lang="en-US" altLang="ja-JP" dirty="0" smtClean="0"/>
          </a:p>
          <a:p>
            <a:pPr algn="ctr"/>
            <a:r>
              <a:rPr lang="en-US" altLang="ja-JP" dirty="0" smtClean="0"/>
              <a:t>LOOP</a:t>
            </a:r>
          </a:p>
          <a:p>
            <a:pPr algn="ctr"/>
            <a:r>
              <a:rPr kumimoji="1" lang="ja-JP" altLang="en-US" dirty="0" smtClean="0"/>
              <a:t>文</a:t>
            </a:r>
            <a:r>
              <a:rPr kumimoji="1" lang="en-US" altLang="ja-JP" dirty="0" smtClean="0"/>
              <a:t>1</a:t>
            </a:r>
            <a:r>
              <a:rPr kumimoji="1" lang="ja-JP" altLang="en-US" dirty="0" smtClean="0"/>
              <a:t>中の構成要素列</a:t>
            </a:r>
            <a:endParaRPr kumimoji="1" lang="en-US" altLang="ja-JP" dirty="0" smtClean="0"/>
          </a:p>
          <a:p>
            <a:pPr algn="ctr"/>
            <a:r>
              <a:rPr lang="ja-JP" altLang="en-US" dirty="0"/>
              <a:t>条件式中の関数名</a:t>
            </a:r>
            <a:endParaRPr lang="en-US" altLang="ja-JP" dirty="0"/>
          </a:p>
          <a:p>
            <a:pPr algn="ctr"/>
            <a:r>
              <a:rPr lang="en-US" altLang="ja-JP" dirty="0" smtClean="0"/>
              <a:t>END-LOOP</a:t>
            </a:r>
            <a:endParaRPr kumimoji="1" lang="ja-JP" altLang="en-US" dirty="0"/>
          </a:p>
        </p:txBody>
      </p:sp>
      <p:sp>
        <p:nvSpPr>
          <p:cNvPr id="14" name="テキスト ボックス 13"/>
          <p:cNvSpPr txBox="1"/>
          <p:nvPr/>
        </p:nvSpPr>
        <p:spPr>
          <a:xfrm>
            <a:off x="5796136" y="4149080"/>
            <a:ext cx="2381569" cy="2031325"/>
          </a:xfrm>
          <a:prstGeom prst="rect">
            <a:avLst/>
          </a:prstGeom>
          <a:noFill/>
          <a:ln>
            <a:solidFill>
              <a:schemeClr val="tx1"/>
            </a:solidFill>
          </a:ln>
        </p:spPr>
        <p:txBody>
          <a:bodyPr wrap="square" rtlCol="0">
            <a:spAutoFit/>
          </a:bodyPr>
          <a:lstStyle/>
          <a:p>
            <a:pPr algn="ctr"/>
            <a:r>
              <a:rPr kumimoji="1" lang="ja-JP" altLang="en-US" dirty="0" smtClean="0"/>
              <a:t>初期化式中の関数名</a:t>
            </a:r>
            <a:endParaRPr kumimoji="1" lang="en-US" altLang="ja-JP" dirty="0" smtClean="0"/>
          </a:p>
          <a:p>
            <a:pPr algn="ctr"/>
            <a:r>
              <a:rPr kumimoji="1" lang="ja-JP" altLang="en-US" dirty="0" smtClean="0"/>
              <a:t>条件式中の関数名</a:t>
            </a:r>
            <a:endParaRPr kumimoji="1" lang="en-US" altLang="ja-JP" dirty="0" smtClean="0"/>
          </a:p>
          <a:p>
            <a:pPr algn="ctr"/>
            <a:r>
              <a:rPr lang="en-US" altLang="ja-JP" dirty="0" smtClean="0"/>
              <a:t>LOOP</a:t>
            </a:r>
          </a:p>
          <a:p>
            <a:pPr algn="ctr"/>
            <a:r>
              <a:rPr kumimoji="1" lang="ja-JP" altLang="en-US" dirty="0" smtClean="0"/>
              <a:t>文</a:t>
            </a:r>
            <a:r>
              <a:rPr kumimoji="1" lang="en-US" altLang="ja-JP" dirty="0" smtClean="0"/>
              <a:t>1</a:t>
            </a:r>
            <a:r>
              <a:rPr kumimoji="1" lang="ja-JP" altLang="en-US" dirty="0" smtClean="0"/>
              <a:t>中の構成要素列</a:t>
            </a:r>
            <a:endParaRPr kumimoji="1" lang="en-US" altLang="ja-JP" dirty="0" smtClean="0"/>
          </a:p>
          <a:p>
            <a:pPr algn="ctr"/>
            <a:r>
              <a:rPr lang="ja-JP" altLang="en-US" dirty="0" smtClean="0"/>
              <a:t>変更式中</a:t>
            </a:r>
            <a:r>
              <a:rPr lang="ja-JP" altLang="en-US" dirty="0"/>
              <a:t>の</a:t>
            </a:r>
            <a:r>
              <a:rPr lang="ja-JP" altLang="en-US" dirty="0" smtClean="0"/>
              <a:t>関数名</a:t>
            </a:r>
            <a:endParaRPr lang="en-US" altLang="ja-JP" dirty="0" smtClean="0"/>
          </a:p>
          <a:p>
            <a:pPr algn="ctr"/>
            <a:r>
              <a:rPr lang="ja-JP" altLang="en-US" dirty="0" smtClean="0"/>
              <a:t>条件式中の関数名</a:t>
            </a:r>
            <a:endParaRPr lang="en-US" altLang="ja-JP" dirty="0"/>
          </a:p>
          <a:p>
            <a:pPr algn="ctr"/>
            <a:r>
              <a:rPr lang="en-US" altLang="ja-JP" dirty="0" smtClean="0"/>
              <a:t>END-LOOP</a:t>
            </a:r>
            <a:endParaRPr kumimoji="1" lang="ja-JP" altLang="en-US" dirty="0"/>
          </a:p>
        </p:txBody>
      </p:sp>
      <p:cxnSp>
        <p:nvCxnSpPr>
          <p:cNvPr id="16" name="直線矢印コネクタ 15"/>
          <p:cNvCxnSpPr/>
          <p:nvPr/>
        </p:nvCxnSpPr>
        <p:spPr>
          <a:xfrm>
            <a:off x="4578288" y="3501008"/>
            <a:ext cx="0" cy="504056"/>
          </a:xfrm>
          <a:prstGeom prst="straightConnector1">
            <a:avLst/>
          </a:prstGeom>
          <a:ln w="603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1187624" y="3753036"/>
            <a:ext cx="466794" cy="369332"/>
          </a:xfrm>
          <a:prstGeom prst="rect">
            <a:avLst/>
          </a:prstGeom>
          <a:noFill/>
        </p:spPr>
        <p:txBody>
          <a:bodyPr wrap="none" rtlCol="0">
            <a:spAutoFit/>
          </a:bodyPr>
          <a:lstStyle/>
          <a:p>
            <a:r>
              <a:rPr lang="en-US" altLang="ja-JP" dirty="0" smtClean="0"/>
              <a:t>(a)</a:t>
            </a:r>
            <a:endParaRPr kumimoji="1" lang="ja-JP" altLang="en-US" dirty="0"/>
          </a:p>
        </p:txBody>
      </p:sp>
      <p:sp>
        <p:nvSpPr>
          <p:cNvPr id="18" name="テキスト ボックス 17"/>
          <p:cNvSpPr txBox="1"/>
          <p:nvPr/>
        </p:nvSpPr>
        <p:spPr>
          <a:xfrm>
            <a:off x="3424772" y="3753036"/>
            <a:ext cx="466794" cy="369332"/>
          </a:xfrm>
          <a:prstGeom prst="rect">
            <a:avLst/>
          </a:prstGeom>
          <a:noFill/>
        </p:spPr>
        <p:txBody>
          <a:bodyPr wrap="none" rtlCol="0">
            <a:spAutoFit/>
          </a:bodyPr>
          <a:lstStyle/>
          <a:p>
            <a:r>
              <a:rPr lang="en-US" altLang="ja-JP" dirty="0" smtClean="0"/>
              <a:t>(b)</a:t>
            </a:r>
            <a:endParaRPr kumimoji="1" lang="ja-JP" altLang="en-US" dirty="0"/>
          </a:p>
        </p:txBody>
      </p:sp>
      <p:sp>
        <p:nvSpPr>
          <p:cNvPr id="19" name="テキスト ボックス 18"/>
          <p:cNvSpPr txBox="1"/>
          <p:nvPr/>
        </p:nvSpPr>
        <p:spPr>
          <a:xfrm>
            <a:off x="5765576" y="3753036"/>
            <a:ext cx="453970" cy="369332"/>
          </a:xfrm>
          <a:prstGeom prst="rect">
            <a:avLst/>
          </a:prstGeom>
          <a:noFill/>
        </p:spPr>
        <p:txBody>
          <a:bodyPr wrap="none" rtlCol="0">
            <a:spAutoFit/>
          </a:bodyPr>
          <a:lstStyle/>
          <a:p>
            <a:r>
              <a:rPr lang="en-US" altLang="ja-JP" dirty="0" smtClean="0"/>
              <a:t>(c)</a:t>
            </a:r>
            <a:endParaRPr kumimoji="1" lang="ja-JP" altLang="en-US" dirty="0"/>
          </a:p>
        </p:txBody>
      </p:sp>
    </p:spTree>
    <p:extLst>
      <p:ext uri="{BB962C8B-B14F-4D97-AF65-F5344CB8AC3E}">
        <p14:creationId xmlns:p14="http://schemas.microsoft.com/office/powerpoint/2010/main" val="59727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実時間プログラムの特性</a:t>
            </a:r>
            <a:endParaRPr kumimoji="1" lang="ja-JP" altLang="en-US" sz="4000" dirty="0"/>
          </a:p>
        </p:txBody>
      </p:sp>
      <p:sp>
        <p:nvSpPr>
          <p:cNvPr id="3" name="コンテンツ プレースホルダ 2"/>
          <p:cNvSpPr>
            <a:spLocks noGrp="1"/>
          </p:cNvSpPr>
          <p:nvPr>
            <p:ph idx="1"/>
          </p:nvPr>
        </p:nvSpPr>
        <p:spPr>
          <a:xfrm>
            <a:off x="457200" y="1484784"/>
            <a:ext cx="8686800" cy="4525963"/>
          </a:xfrm>
        </p:spPr>
        <p:txBody>
          <a:bodyPr/>
          <a:lstStyle/>
          <a:p>
            <a:r>
              <a:rPr lang="ja-JP" altLang="en-US" dirty="0"/>
              <a:t>実装言語は主に</a:t>
            </a:r>
            <a:r>
              <a:rPr lang="en-US" altLang="ja-JP" dirty="0"/>
              <a:t>C</a:t>
            </a:r>
            <a:r>
              <a:rPr lang="ja-JP" altLang="en-US" dirty="0" smtClean="0"/>
              <a:t>言語</a:t>
            </a:r>
            <a:endParaRPr lang="en-US" altLang="ja-JP" dirty="0" smtClean="0"/>
          </a:p>
          <a:p>
            <a:endParaRPr lang="en-US" altLang="ja-JP" sz="2800" dirty="0"/>
          </a:p>
          <a:p>
            <a:r>
              <a:rPr lang="ja-JP" altLang="en-US" dirty="0" smtClean="0"/>
              <a:t>コーディングパターンが発生しやすい</a:t>
            </a:r>
            <a:endParaRPr lang="en-US" altLang="ja-JP" dirty="0" smtClean="0"/>
          </a:p>
          <a:p>
            <a:pPr lvl="1"/>
            <a:r>
              <a:rPr kumimoji="1" lang="ja-JP" altLang="en-US" dirty="0" smtClean="0"/>
              <a:t>実行</a:t>
            </a:r>
            <a:r>
              <a:rPr kumimoji="1" lang="ja-JP" altLang="en-US" dirty="0"/>
              <a:t>速度</a:t>
            </a:r>
            <a:r>
              <a:rPr kumimoji="1" lang="ja-JP" altLang="en-US" dirty="0" smtClean="0"/>
              <a:t>の制限</a:t>
            </a:r>
            <a:r>
              <a:rPr lang="ja-JP" altLang="en-US" dirty="0" smtClean="0"/>
              <a:t>によりコードを</a:t>
            </a:r>
            <a:r>
              <a:rPr lang="en-US" altLang="ja-JP" dirty="0" smtClean="0"/>
              <a:t>1</a:t>
            </a:r>
            <a:r>
              <a:rPr lang="ja-JP" altLang="en-US" dirty="0" err="1" smtClean="0"/>
              <a:t>つの</a:t>
            </a:r>
            <a:r>
              <a:rPr lang="ja-JP" altLang="en-US" dirty="0"/>
              <a:t>関数</a:t>
            </a:r>
            <a:r>
              <a:rPr lang="ja-JP" altLang="en-US" dirty="0" smtClean="0"/>
              <a:t>にまとめず複数箇所に展開</a:t>
            </a:r>
            <a:endParaRPr lang="en-US" altLang="ja-JP" dirty="0" smtClean="0"/>
          </a:p>
          <a:p>
            <a:pPr lvl="1"/>
            <a:endParaRPr kumimoji="1" lang="en-US" altLang="ja-JP" dirty="0" smtClean="0"/>
          </a:p>
          <a:p>
            <a:r>
              <a:rPr kumimoji="1" lang="ja-JP" altLang="en-US" dirty="0" smtClean="0"/>
              <a:t>ジャンプ命令</a:t>
            </a:r>
            <a:r>
              <a:rPr lang="ja-JP" altLang="en-US" dirty="0" smtClean="0"/>
              <a:t>，プリプロセッサ命令の多用</a:t>
            </a:r>
            <a:endParaRPr lang="en-US" altLang="ja-JP" dirty="0" smtClean="0"/>
          </a:p>
          <a:p>
            <a:pPr lvl="1"/>
            <a:r>
              <a:rPr lang="ja-JP" altLang="en-US" dirty="0" smtClean="0"/>
              <a:t>時間やリソースの制約を守るため</a:t>
            </a:r>
            <a:endParaRPr kumimoji="1" lang="ja-JP" altLang="en-US" dirty="0"/>
          </a:p>
        </p:txBody>
      </p:sp>
      <p:sp>
        <p:nvSpPr>
          <p:cNvPr id="7" name="スライド番号プレースホルダ 6"/>
          <p:cNvSpPr>
            <a:spLocks noGrp="1"/>
          </p:cNvSpPr>
          <p:nvPr>
            <p:ph type="sldNum" sz="quarter" idx="12"/>
          </p:nvPr>
        </p:nvSpPr>
        <p:spPr/>
        <p:txBody>
          <a:bodyPr/>
          <a:lstStyle/>
          <a:p>
            <a:fld id="{BF0FB649-CAF6-47C7-8793-6679D20694D9}" type="slidenum">
              <a:rPr lang="en-US" altLang="ja-JP" smtClean="0"/>
              <a:pPr/>
              <a:t>4</a:t>
            </a:fld>
            <a:endParaRPr lang="en-US" altLang="ja-JP"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コーディングパターン検出に</a:t>
            </a:r>
            <a:r>
              <a:rPr lang="en-US" altLang="ja-JP" sz="4000" dirty="0" smtClean="0"/>
              <a:t/>
            </a:r>
            <a:br>
              <a:rPr lang="en-US" altLang="ja-JP" sz="4000" dirty="0" smtClean="0"/>
            </a:br>
            <a:r>
              <a:rPr lang="ja-JP" altLang="en-US" sz="4000" dirty="0" smtClean="0"/>
              <a:t>関する既存研究</a:t>
            </a:r>
            <a:endParaRPr kumimoji="1" lang="ja-JP" altLang="en-US" sz="4000" dirty="0"/>
          </a:p>
        </p:txBody>
      </p:sp>
      <p:sp>
        <p:nvSpPr>
          <p:cNvPr id="3" name="コンテンツ プレースホルダ 2"/>
          <p:cNvSpPr>
            <a:spLocks noGrp="1"/>
          </p:cNvSpPr>
          <p:nvPr>
            <p:ph idx="1"/>
          </p:nvPr>
        </p:nvSpPr>
        <p:spPr>
          <a:xfrm>
            <a:off x="107504" y="1600200"/>
            <a:ext cx="8784976" cy="4525963"/>
          </a:xfrm>
        </p:spPr>
        <p:txBody>
          <a:bodyPr/>
          <a:lstStyle/>
          <a:p>
            <a:r>
              <a:rPr kumimoji="1" lang="en-US" altLang="ja-JP" dirty="0" smtClean="0"/>
              <a:t>Java</a:t>
            </a:r>
            <a:r>
              <a:rPr kumimoji="1" lang="ja-JP" altLang="en-US" dirty="0" smtClean="0"/>
              <a:t>プログラムに対するコーディングパターン検出の研究は行われている</a:t>
            </a:r>
            <a:r>
              <a:rPr kumimoji="1" lang="en-US" altLang="ja-JP" sz="2400" dirty="0" smtClean="0"/>
              <a:t>[1]</a:t>
            </a:r>
            <a:endParaRPr lang="en-US" altLang="ja-JP" sz="2400" dirty="0" smtClean="0"/>
          </a:p>
          <a:p>
            <a:pPr lvl="1"/>
            <a:r>
              <a:rPr kumimoji="1" lang="ja-JP" altLang="en-US" dirty="0" smtClean="0"/>
              <a:t>コーディングパターンを関数呼び出しと制御構造の列</a:t>
            </a:r>
            <a:r>
              <a:rPr lang="ja-JP" altLang="en-US" dirty="0" smtClean="0"/>
              <a:t>と捉えている</a:t>
            </a:r>
            <a:endParaRPr lang="en-US" altLang="ja-JP" dirty="0"/>
          </a:p>
          <a:p>
            <a:r>
              <a:rPr lang="ja-JP" altLang="en-US" dirty="0" smtClean="0"/>
              <a:t>シーケンシャルパターンマイニングを利用</a:t>
            </a:r>
            <a:endParaRPr lang="en-US" altLang="ja-JP" dirty="0" smtClean="0"/>
          </a:p>
          <a:p>
            <a:pPr lvl="1"/>
            <a:r>
              <a:rPr lang="ja-JP" altLang="en-US" dirty="0" smtClean="0"/>
              <a:t>順番を考慮した，頻出する要素の組み合わせを検出</a:t>
            </a:r>
            <a:endParaRPr lang="en-US" altLang="ja-JP" dirty="0" smtClean="0"/>
          </a:p>
          <a:p>
            <a:pPr lvl="1"/>
            <a:r>
              <a:rPr lang="ja-JP" altLang="en-US" dirty="0" smtClean="0"/>
              <a:t>例</a:t>
            </a:r>
            <a:r>
              <a:rPr lang="en-US" altLang="ja-JP" dirty="0" smtClean="0"/>
              <a:t>:</a:t>
            </a:r>
            <a:r>
              <a:rPr lang="ja-JP" altLang="en-US" dirty="0"/>
              <a:t>ユーザの</a:t>
            </a:r>
            <a:r>
              <a:rPr lang="en-US" altLang="ja-JP" dirty="0"/>
              <a:t>WEB</a:t>
            </a:r>
            <a:r>
              <a:rPr lang="ja-JP" altLang="en-US" dirty="0"/>
              <a:t>ページのアクセス履歴から，よく閲覧されているページの順番</a:t>
            </a:r>
            <a:r>
              <a:rPr lang="ja-JP" altLang="en-US" dirty="0" smtClean="0"/>
              <a:t>を検出</a:t>
            </a:r>
            <a:endParaRPr lang="ja-JP" altLang="en-US" dirty="0"/>
          </a:p>
        </p:txBody>
      </p:sp>
      <p:sp>
        <p:nvSpPr>
          <p:cNvPr id="4" name="テキスト ボックス 3"/>
          <p:cNvSpPr txBox="1"/>
          <p:nvPr/>
        </p:nvSpPr>
        <p:spPr>
          <a:xfrm>
            <a:off x="1619672" y="6021288"/>
            <a:ext cx="5101076" cy="584775"/>
          </a:xfrm>
          <a:prstGeom prst="rect">
            <a:avLst/>
          </a:prstGeom>
          <a:noFill/>
          <a:ln>
            <a:solidFill>
              <a:schemeClr val="tx1"/>
            </a:solidFill>
          </a:ln>
        </p:spPr>
        <p:txBody>
          <a:bodyPr wrap="none" rtlCol="0">
            <a:spAutoFit/>
          </a:bodyPr>
          <a:lstStyle/>
          <a:p>
            <a:r>
              <a:rPr kumimoji="1" lang="en-US" altLang="ja-JP" sz="1600" dirty="0" smtClean="0"/>
              <a:t>[1] </a:t>
            </a:r>
            <a:r>
              <a:rPr kumimoji="1" lang="ja-JP" altLang="en-US" sz="1600" dirty="0" smtClean="0"/>
              <a:t>石尾隆ら</a:t>
            </a:r>
            <a:r>
              <a:rPr kumimoji="1" lang="en-US" altLang="ja-JP" sz="1600" dirty="0" smtClean="0"/>
              <a:t>.”</a:t>
            </a:r>
            <a:r>
              <a:rPr kumimoji="1" lang="ja-JP" altLang="en-US" sz="1600" dirty="0" smtClean="0"/>
              <a:t>シーケンシャルパターンマイニングを用いた</a:t>
            </a:r>
            <a:endParaRPr kumimoji="1" lang="en-US" altLang="ja-JP" sz="1600" dirty="0" smtClean="0"/>
          </a:p>
          <a:p>
            <a:r>
              <a:rPr kumimoji="1" lang="ja-JP" altLang="en-US" sz="1600" dirty="0" smtClean="0"/>
              <a:t>コーディングパターン抽出</a:t>
            </a:r>
            <a:r>
              <a:rPr kumimoji="1" lang="en-US" altLang="ja-JP" sz="1600" dirty="0" smtClean="0"/>
              <a:t>”,</a:t>
            </a:r>
            <a:r>
              <a:rPr lang="ja-JP" altLang="en-US" sz="1600" dirty="0" smtClean="0"/>
              <a:t>情報処理学会論文誌</a:t>
            </a:r>
            <a:r>
              <a:rPr lang="en-US" altLang="ja-JP" sz="1600" dirty="0" smtClean="0"/>
              <a:t>(2009)</a:t>
            </a:r>
            <a:endParaRPr kumimoji="1" lang="ja-JP" altLang="en-US" sz="1600" dirty="0"/>
          </a:p>
        </p:txBody>
      </p:sp>
      <p:sp>
        <p:nvSpPr>
          <p:cNvPr id="5" name="スライド番号プレースホルダ 4"/>
          <p:cNvSpPr>
            <a:spLocks noGrp="1"/>
          </p:cNvSpPr>
          <p:nvPr>
            <p:ph type="sldNum" sz="quarter" idx="12"/>
          </p:nvPr>
        </p:nvSpPr>
        <p:spPr>
          <a:xfrm>
            <a:off x="7962582" y="6359916"/>
            <a:ext cx="1150938" cy="288925"/>
          </a:xfrm>
        </p:spPr>
        <p:txBody>
          <a:bodyPr/>
          <a:lstStyle/>
          <a:p>
            <a:fld id="{BF0FB649-CAF6-47C7-8793-6679D20694D9}" type="slidenum">
              <a:rPr lang="en-US" altLang="ja-JP" smtClean="0"/>
              <a:pPr/>
              <a:t>5</a:t>
            </a:fld>
            <a:endParaRPr lang="en-US" altLang="ja-JP"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既存研究の問題点</a:t>
            </a:r>
            <a:endParaRPr kumimoji="1" lang="ja-JP" altLang="en-US" sz="4000" dirty="0"/>
          </a:p>
        </p:txBody>
      </p:sp>
      <p:sp>
        <p:nvSpPr>
          <p:cNvPr id="3" name="コンテンツ プレースホルダ 2"/>
          <p:cNvSpPr>
            <a:spLocks noGrp="1"/>
          </p:cNvSpPr>
          <p:nvPr>
            <p:ph idx="1"/>
          </p:nvPr>
        </p:nvSpPr>
        <p:spPr>
          <a:xfrm>
            <a:off x="457200" y="1855365"/>
            <a:ext cx="8435280" cy="4525963"/>
          </a:xfrm>
        </p:spPr>
        <p:txBody>
          <a:bodyPr/>
          <a:lstStyle/>
          <a:p>
            <a:pPr>
              <a:buNone/>
            </a:pPr>
            <a:r>
              <a:rPr lang="ja-JP" altLang="en-US" dirty="0" smtClean="0"/>
              <a:t>実時間プログラムの特性を考慮していない</a:t>
            </a:r>
            <a:endParaRPr lang="en-US" altLang="ja-JP" dirty="0" smtClean="0"/>
          </a:p>
          <a:p>
            <a:pPr lvl="1"/>
            <a:r>
              <a:rPr lang="ja-JP" altLang="en-US" dirty="0" smtClean="0"/>
              <a:t>ジャンプ命令やプリプロセッサ命令に</a:t>
            </a:r>
            <a:endParaRPr lang="en-US" altLang="ja-JP" dirty="0" smtClean="0"/>
          </a:p>
          <a:p>
            <a:pPr marL="457200" lvl="1" indent="0">
              <a:buNone/>
            </a:pPr>
            <a:r>
              <a:rPr lang="ja-JP" altLang="en-US" dirty="0"/>
              <a:t>　</a:t>
            </a:r>
            <a:r>
              <a:rPr lang="ja-JP" altLang="en-US" dirty="0" smtClean="0"/>
              <a:t>対応していない</a:t>
            </a:r>
            <a:endParaRPr lang="en-US" altLang="ja-JP" dirty="0" smtClean="0"/>
          </a:p>
        </p:txBody>
      </p:sp>
      <p:sp>
        <p:nvSpPr>
          <p:cNvPr id="7" name="正方形/長方形 6"/>
          <p:cNvSpPr/>
          <p:nvPr/>
        </p:nvSpPr>
        <p:spPr>
          <a:xfrm>
            <a:off x="395536" y="4728045"/>
            <a:ext cx="8496944" cy="10772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95536" y="4725145"/>
            <a:ext cx="8532440" cy="1077218"/>
          </a:xfrm>
          <a:prstGeom prst="rect">
            <a:avLst/>
          </a:prstGeom>
          <a:noFill/>
        </p:spPr>
        <p:txBody>
          <a:bodyPr wrap="square" rtlCol="0">
            <a:spAutoFit/>
          </a:bodyPr>
          <a:lstStyle/>
          <a:p>
            <a:r>
              <a:rPr kumimoji="1" lang="ja-JP" altLang="en-US" sz="3200" dirty="0" smtClean="0"/>
              <a:t>実時間プログラムに対して既存手法をそのまま</a:t>
            </a:r>
            <a:endParaRPr kumimoji="1" lang="en-US" altLang="ja-JP" sz="3200" dirty="0" smtClean="0"/>
          </a:p>
          <a:p>
            <a:r>
              <a:rPr lang="ja-JP" altLang="en-US" sz="3200" dirty="0" smtClean="0"/>
              <a:t>適用できな</a:t>
            </a:r>
            <a:r>
              <a:rPr lang="ja-JP" altLang="en-US" sz="3200" dirty="0"/>
              <a:t>い</a:t>
            </a:r>
            <a:endParaRPr kumimoji="1" lang="en-US" altLang="ja-JP" sz="3200" dirty="0" smtClean="0"/>
          </a:p>
        </p:txBody>
      </p:sp>
      <p:sp>
        <p:nvSpPr>
          <p:cNvPr id="8" name="スライド番号プレースホルダ 7"/>
          <p:cNvSpPr>
            <a:spLocks noGrp="1"/>
          </p:cNvSpPr>
          <p:nvPr>
            <p:ph type="sldNum" sz="quarter" idx="12"/>
          </p:nvPr>
        </p:nvSpPr>
        <p:spPr/>
        <p:txBody>
          <a:bodyPr/>
          <a:lstStyle/>
          <a:p>
            <a:fld id="{BF0FB649-CAF6-47C7-8793-6679D20694D9}" type="slidenum">
              <a:rPr lang="en-US" altLang="ja-JP" smtClean="0"/>
              <a:pPr/>
              <a:t>6</a:t>
            </a:fld>
            <a:endParaRPr lang="en-US" altLang="ja-JP"/>
          </a:p>
        </p:txBody>
      </p:sp>
      <p:cxnSp>
        <p:nvCxnSpPr>
          <p:cNvPr id="5" name="直線矢印コネクタ 4"/>
          <p:cNvCxnSpPr/>
          <p:nvPr/>
        </p:nvCxnSpPr>
        <p:spPr>
          <a:xfrm>
            <a:off x="4139952" y="3501008"/>
            <a:ext cx="0" cy="864096"/>
          </a:xfrm>
          <a:prstGeom prst="straightConnector1">
            <a:avLst/>
          </a:prstGeom>
          <a:ln w="825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研究概要</a:t>
            </a:r>
            <a:endParaRPr kumimoji="1" lang="ja-JP" altLang="en-US" sz="4000" dirty="0"/>
          </a:p>
        </p:txBody>
      </p:sp>
      <p:sp>
        <p:nvSpPr>
          <p:cNvPr id="3" name="コンテンツ プレースホルダ 2"/>
          <p:cNvSpPr>
            <a:spLocks noGrp="1"/>
          </p:cNvSpPr>
          <p:nvPr>
            <p:ph idx="1"/>
          </p:nvPr>
        </p:nvSpPr>
        <p:spPr>
          <a:xfrm>
            <a:off x="457200" y="1600200"/>
            <a:ext cx="8435280" cy="4525963"/>
          </a:xfrm>
        </p:spPr>
        <p:txBody>
          <a:bodyPr/>
          <a:lstStyle/>
          <a:p>
            <a:r>
              <a:rPr kumimoji="1" lang="ja-JP" altLang="en-US" dirty="0" smtClean="0"/>
              <a:t>実時間プログラムのコーディングパターン検出手法の提案</a:t>
            </a:r>
            <a:endParaRPr kumimoji="1" lang="en-US" altLang="ja-JP" dirty="0" smtClean="0"/>
          </a:p>
          <a:p>
            <a:pPr lvl="1"/>
            <a:r>
              <a:rPr lang="ja-JP" altLang="en-US" dirty="0" smtClean="0"/>
              <a:t>バグの検出への利用が目的</a:t>
            </a:r>
            <a:endParaRPr lang="en-US" altLang="ja-JP" dirty="0" smtClean="0"/>
          </a:p>
          <a:p>
            <a:pPr lvl="1"/>
            <a:r>
              <a:rPr lang="ja-JP" altLang="en-US" dirty="0"/>
              <a:t>実</a:t>
            </a:r>
            <a:r>
              <a:rPr lang="ja-JP" altLang="en-US" dirty="0" smtClean="0"/>
              <a:t>時間</a:t>
            </a:r>
            <a:r>
              <a:rPr lang="ja-JP" altLang="en-US" dirty="0"/>
              <a:t>プログラム</a:t>
            </a:r>
            <a:r>
              <a:rPr lang="ja-JP" altLang="en-US" dirty="0" smtClean="0"/>
              <a:t>の特性を考慮</a:t>
            </a:r>
            <a:endParaRPr lang="en-US" altLang="ja-JP" dirty="0" smtClean="0"/>
          </a:p>
          <a:p>
            <a:pPr lvl="1"/>
            <a:r>
              <a:rPr lang="ja-JP" altLang="en-US" dirty="0" smtClean="0"/>
              <a:t>対象は</a:t>
            </a:r>
            <a:r>
              <a:rPr lang="en-US" altLang="ja-JP" dirty="0" smtClean="0"/>
              <a:t>C</a:t>
            </a:r>
            <a:r>
              <a:rPr lang="ja-JP" altLang="en-US" dirty="0" smtClean="0"/>
              <a:t>言語</a:t>
            </a:r>
            <a:endParaRPr lang="en-US" altLang="ja-JP" dirty="0" smtClean="0"/>
          </a:p>
          <a:p>
            <a:r>
              <a:rPr lang="ja-JP" altLang="en-US" dirty="0" smtClean="0"/>
              <a:t>実時間</a:t>
            </a:r>
            <a:r>
              <a:rPr lang="en-US" altLang="ja-JP" dirty="0" smtClean="0"/>
              <a:t>OS</a:t>
            </a:r>
            <a:r>
              <a:rPr lang="ja-JP" altLang="en-US" dirty="0" smtClean="0"/>
              <a:t>カーネルのプログラムへ適用</a:t>
            </a:r>
            <a:endParaRPr lang="en-US" altLang="ja-JP" dirty="0" smtClean="0"/>
          </a:p>
          <a:p>
            <a:r>
              <a:rPr lang="ja-JP" altLang="en-US" dirty="0" smtClean="0"/>
              <a:t>提案手法の有用性を評価</a:t>
            </a:r>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7</a:t>
            </a:fld>
            <a:endParaRPr lang="en-US" altLang="ja-JP"/>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メモ 35"/>
          <p:cNvSpPr/>
          <p:nvPr/>
        </p:nvSpPr>
        <p:spPr>
          <a:xfrm>
            <a:off x="107504" y="3007426"/>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4000" dirty="0" smtClean="0"/>
              <a:t>コーディングパターン検出手法の概要</a:t>
            </a:r>
            <a:endParaRPr kumimoji="1" lang="ja-JP" altLang="en-US" sz="4000" dirty="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8</a:t>
            </a:fld>
            <a:endParaRPr lang="en-US" altLang="ja-JP"/>
          </a:p>
        </p:txBody>
      </p:sp>
      <p:sp>
        <p:nvSpPr>
          <p:cNvPr id="3" name="右矢印 2"/>
          <p:cNvSpPr/>
          <p:nvPr/>
        </p:nvSpPr>
        <p:spPr>
          <a:xfrm>
            <a:off x="1667308"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右矢印 43"/>
          <p:cNvSpPr/>
          <p:nvPr/>
        </p:nvSpPr>
        <p:spPr>
          <a:xfrm>
            <a:off x="3943737"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左中かっこ 10"/>
          <p:cNvSpPr/>
          <p:nvPr/>
        </p:nvSpPr>
        <p:spPr>
          <a:xfrm rot="16200000">
            <a:off x="1435396" y="4063027"/>
            <a:ext cx="487488" cy="1848504"/>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左中かっこ 45"/>
          <p:cNvSpPr/>
          <p:nvPr/>
        </p:nvSpPr>
        <p:spPr>
          <a:xfrm rot="16200000">
            <a:off x="6547766" y="3987156"/>
            <a:ext cx="487488" cy="196977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1014320" y="5274744"/>
            <a:ext cx="1404552" cy="461665"/>
          </a:xfrm>
          <a:prstGeom prst="rect">
            <a:avLst/>
          </a:prstGeom>
          <a:noFill/>
        </p:spPr>
        <p:txBody>
          <a:bodyPr wrap="none" rtlCol="0">
            <a:spAutoFit/>
          </a:bodyPr>
          <a:lstStyle/>
          <a:p>
            <a:r>
              <a:rPr kumimoji="1" lang="ja-JP" altLang="en-US" sz="2400" dirty="0" smtClean="0"/>
              <a:t>ステップ</a:t>
            </a:r>
            <a:r>
              <a:rPr kumimoji="1" lang="en-US" altLang="ja-JP" sz="2400" dirty="0" smtClean="0"/>
              <a:t>1</a:t>
            </a:r>
            <a:endParaRPr kumimoji="1" lang="ja-JP" altLang="en-US" sz="2400" dirty="0"/>
          </a:p>
        </p:txBody>
      </p:sp>
      <p:sp>
        <p:nvSpPr>
          <p:cNvPr id="48" name="テキスト ボックス 47"/>
          <p:cNvSpPr txBox="1"/>
          <p:nvPr/>
        </p:nvSpPr>
        <p:spPr>
          <a:xfrm>
            <a:off x="6058254" y="5274746"/>
            <a:ext cx="1404552" cy="461665"/>
          </a:xfrm>
          <a:prstGeom prst="rect">
            <a:avLst/>
          </a:prstGeom>
          <a:noFill/>
        </p:spPr>
        <p:txBody>
          <a:bodyPr wrap="none" rtlCol="0">
            <a:spAutoFit/>
          </a:bodyPr>
          <a:lstStyle/>
          <a:p>
            <a:r>
              <a:rPr kumimoji="1" lang="ja-JP" altLang="en-US" sz="2400" dirty="0" smtClean="0"/>
              <a:t>ステップ</a:t>
            </a:r>
            <a:r>
              <a:rPr kumimoji="1" lang="en-US" altLang="ja-JP" sz="2400" dirty="0" smtClean="0"/>
              <a:t>3</a:t>
            </a:r>
            <a:endParaRPr kumimoji="1" lang="ja-JP" altLang="en-US" sz="2400" dirty="0"/>
          </a:p>
        </p:txBody>
      </p:sp>
      <p:sp>
        <p:nvSpPr>
          <p:cNvPr id="54" name="右矢印 53"/>
          <p:cNvSpPr/>
          <p:nvPr/>
        </p:nvSpPr>
        <p:spPr>
          <a:xfrm>
            <a:off x="6523328"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390805" y="2648555"/>
            <a:ext cx="1212587" cy="400110"/>
          </a:xfrm>
          <a:prstGeom prst="rect">
            <a:avLst/>
          </a:prstGeom>
          <a:noFill/>
        </p:spPr>
        <p:txBody>
          <a:bodyPr wrap="square" rtlCol="0">
            <a:spAutoFit/>
          </a:bodyPr>
          <a:lstStyle/>
          <a:p>
            <a:r>
              <a:rPr lang="ja-JP" altLang="en-US" sz="2000" dirty="0" smtClean="0"/>
              <a:t>要素抽出</a:t>
            </a:r>
            <a:endParaRPr kumimoji="1" lang="ja-JP" altLang="en-US" sz="2000" dirty="0"/>
          </a:p>
        </p:txBody>
      </p:sp>
      <p:sp>
        <p:nvSpPr>
          <p:cNvPr id="27" name="テキスト ボックス 26"/>
          <p:cNvSpPr txBox="1"/>
          <p:nvPr/>
        </p:nvSpPr>
        <p:spPr>
          <a:xfrm>
            <a:off x="3643736" y="2348880"/>
            <a:ext cx="1914043" cy="707886"/>
          </a:xfrm>
          <a:prstGeom prst="rect">
            <a:avLst/>
          </a:prstGeom>
          <a:noFill/>
        </p:spPr>
        <p:txBody>
          <a:bodyPr wrap="square" rtlCol="0">
            <a:spAutoFit/>
          </a:bodyPr>
          <a:lstStyle/>
          <a:p>
            <a:r>
              <a:rPr lang="ja-JP" altLang="en-US" sz="2000" dirty="0" smtClean="0"/>
              <a:t>コーディング</a:t>
            </a:r>
            <a:endParaRPr lang="en-US" altLang="ja-JP" sz="2000" dirty="0" smtClean="0"/>
          </a:p>
          <a:p>
            <a:r>
              <a:rPr lang="ja-JP" altLang="en-US" sz="2000" dirty="0" smtClean="0"/>
              <a:t>パターン検出</a:t>
            </a:r>
            <a:endParaRPr kumimoji="1" lang="ja-JP" altLang="en-US" sz="2000" dirty="0"/>
          </a:p>
        </p:txBody>
      </p:sp>
      <p:sp>
        <p:nvSpPr>
          <p:cNvPr id="28" name="テキスト ボックス 27"/>
          <p:cNvSpPr txBox="1"/>
          <p:nvPr/>
        </p:nvSpPr>
        <p:spPr>
          <a:xfrm>
            <a:off x="6484324" y="2352598"/>
            <a:ext cx="1193284" cy="707886"/>
          </a:xfrm>
          <a:prstGeom prst="rect">
            <a:avLst/>
          </a:prstGeom>
          <a:noFill/>
        </p:spPr>
        <p:txBody>
          <a:bodyPr wrap="square" rtlCol="0">
            <a:spAutoFit/>
          </a:bodyPr>
          <a:lstStyle/>
          <a:p>
            <a:r>
              <a:rPr lang="ja-JP" altLang="en-US" sz="2000" dirty="0" smtClean="0"/>
              <a:t>結果の</a:t>
            </a:r>
            <a:endParaRPr lang="en-US" altLang="ja-JP" sz="2000" dirty="0" smtClean="0"/>
          </a:p>
          <a:p>
            <a:r>
              <a:rPr kumimoji="1" lang="ja-JP" altLang="en-US" sz="2000" dirty="0"/>
              <a:t>絞り込</a:t>
            </a:r>
            <a:r>
              <a:rPr kumimoji="1" lang="ja-JP" altLang="en-US" sz="2000" dirty="0" smtClean="0"/>
              <a:t>み</a:t>
            </a:r>
            <a:endParaRPr kumimoji="1" lang="ja-JP" altLang="en-US" sz="2000" dirty="0"/>
          </a:p>
        </p:txBody>
      </p:sp>
      <p:sp>
        <p:nvSpPr>
          <p:cNvPr id="34" name="メモ 33"/>
          <p:cNvSpPr/>
          <p:nvPr/>
        </p:nvSpPr>
        <p:spPr>
          <a:xfrm>
            <a:off x="4739920" y="3057363"/>
            <a:ext cx="1427407"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29" name="左中かっこ 28"/>
          <p:cNvSpPr/>
          <p:nvPr/>
        </p:nvSpPr>
        <p:spPr>
          <a:xfrm rot="16200000">
            <a:off x="4011332" y="3921047"/>
            <a:ext cx="487488" cy="208823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テキスト ボックス 29"/>
          <p:cNvSpPr txBox="1"/>
          <p:nvPr/>
        </p:nvSpPr>
        <p:spPr>
          <a:xfrm>
            <a:off x="3571000" y="5274746"/>
            <a:ext cx="1433488" cy="461665"/>
          </a:xfrm>
          <a:prstGeom prst="rect">
            <a:avLst/>
          </a:prstGeom>
          <a:noFill/>
        </p:spPr>
        <p:txBody>
          <a:bodyPr wrap="square" rtlCol="0">
            <a:spAutoFit/>
          </a:bodyPr>
          <a:lstStyle/>
          <a:p>
            <a:r>
              <a:rPr kumimoji="1" lang="ja-JP" altLang="en-US" sz="2400" dirty="0" smtClean="0"/>
              <a:t>ステップ</a:t>
            </a:r>
            <a:r>
              <a:rPr kumimoji="1" lang="en-US" altLang="ja-JP" sz="2400" dirty="0" smtClean="0"/>
              <a:t>2</a:t>
            </a:r>
            <a:endParaRPr kumimoji="1" lang="ja-JP" altLang="en-US" sz="2400" dirty="0"/>
          </a:p>
        </p:txBody>
      </p:sp>
      <p:sp>
        <p:nvSpPr>
          <p:cNvPr id="38" name="メモ 37"/>
          <p:cNvSpPr/>
          <p:nvPr/>
        </p:nvSpPr>
        <p:spPr>
          <a:xfrm>
            <a:off x="178540" y="3066757"/>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メモ 31"/>
          <p:cNvSpPr/>
          <p:nvPr/>
        </p:nvSpPr>
        <p:spPr>
          <a:xfrm>
            <a:off x="240530" y="3126088"/>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68068" y="3389226"/>
            <a:ext cx="1364788" cy="400110"/>
          </a:xfrm>
          <a:prstGeom prst="rect">
            <a:avLst/>
          </a:prstGeom>
          <a:noFill/>
        </p:spPr>
        <p:txBody>
          <a:bodyPr wrap="square" rtlCol="0">
            <a:spAutoFit/>
          </a:bodyPr>
          <a:lstStyle/>
          <a:p>
            <a:r>
              <a:rPr kumimoji="1" lang="ja-JP" altLang="en-US" sz="2000" dirty="0" smtClean="0"/>
              <a:t>プログラム</a:t>
            </a:r>
            <a:endParaRPr kumimoji="1" lang="ja-JP" altLang="en-US" sz="2000" dirty="0"/>
          </a:p>
        </p:txBody>
      </p:sp>
      <p:sp>
        <p:nvSpPr>
          <p:cNvPr id="39" name="メモ 38"/>
          <p:cNvSpPr/>
          <p:nvPr/>
        </p:nvSpPr>
        <p:spPr>
          <a:xfrm>
            <a:off x="2454152" y="3029110"/>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2525188" y="3088441"/>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メモ 40"/>
          <p:cNvSpPr/>
          <p:nvPr/>
        </p:nvSpPr>
        <p:spPr>
          <a:xfrm>
            <a:off x="2587178" y="3147772"/>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2701047" y="3407365"/>
            <a:ext cx="988349" cy="400110"/>
          </a:xfrm>
          <a:prstGeom prst="rect">
            <a:avLst/>
          </a:prstGeom>
          <a:noFill/>
        </p:spPr>
        <p:txBody>
          <a:bodyPr wrap="square" rtlCol="0">
            <a:spAutoFit/>
          </a:bodyPr>
          <a:lstStyle/>
          <a:p>
            <a:r>
              <a:rPr kumimoji="1" lang="ja-JP" altLang="en-US" sz="2000" dirty="0" smtClean="0"/>
              <a:t>要素列</a:t>
            </a:r>
            <a:endParaRPr kumimoji="1" lang="ja-JP" altLang="en-US" sz="2000" dirty="0"/>
          </a:p>
        </p:txBody>
      </p:sp>
      <p:sp>
        <p:nvSpPr>
          <p:cNvPr id="45" name="メモ 44"/>
          <p:cNvSpPr/>
          <p:nvPr/>
        </p:nvSpPr>
        <p:spPr>
          <a:xfrm>
            <a:off x="4815967" y="3123202"/>
            <a:ext cx="1427407"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47" name="メモ 46"/>
          <p:cNvSpPr/>
          <p:nvPr/>
        </p:nvSpPr>
        <p:spPr>
          <a:xfrm>
            <a:off x="4879897" y="3191369"/>
            <a:ext cx="1539239"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コーディングパターン</a:t>
            </a:r>
            <a:endParaRPr kumimoji="1" lang="ja-JP" altLang="en-US" sz="2000" dirty="0">
              <a:solidFill>
                <a:schemeClr val="tx1"/>
              </a:solidFill>
            </a:endParaRPr>
          </a:p>
        </p:txBody>
      </p:sp>
      <p:sp>
        <p:nvSpPr>
          <p:cNvPr id="49" name="メモ 48"/>
          <p:cNvSpPr/>
          <p:nvPr/>
        </p:nvSpPr>
        <p:spPr>
          <a:xfrm>
            <a:off x="7181424" y="3070134"/>
            <a:ext cx="1574152" cy="122296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50" name="メモ 49"/>
          <p:cNvSpPr/>
          <p:nvPr/>
        </p:nvSpPr>
        <p:spPr>
          <a:xfrm>
            <a:off x="7233944" y="3129092"/>
            <a:ext cx="1574152" cy="122296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35" name="メモ 34"/>
          <p:cNvSpPr/>
          <p:nvPr/>
        </p:nvSpPr>
        <p:spPr>
          <a:xfrm>
            <a:off x="7287044" y="3196411"/>
            <a:ext cx="1684556" cy="1155643"/>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絞り込み後のコーディングパターン</a:t>
            </a:r>
            <a:endParaRPr kumimoji="1" lang="ja-JP" altLang="en-US" sz="2000" dirty="0">
              <a:solidFill>
                <a:schemeClr val="tx1"/>
              </a:solidFill>
            </a:endParaRPr>
          </a:p>
        </p:txBody>
      </p:sp>
    </p:spTree>
    <p:extLst>
      <p:ext uri="{BB962C8B-B14F-4D97-AF65-F5344CB8AC3E}">
        <p14:creationId xmlns:p14="http://schemas.microsoft.com/office/powerpoint/2010/main" val="15865972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r>
              <a:rPr kumimoji="1" lang="ja-JP" altLang="en-US" dirty="0" smtClean="0"/>
              <a:t>プログラムから各要素を抽出</a:t>
            </a:r>
            <a:endParaRPr kumimoji="1" lang="en-US" altLang="ja-JP" dirty="0" smtClean="0"/>
          </a:p>
          <a:p>
            <a:pPr lvl="1"/>
            <a:r>
              <a:rPr lang="ja-JP" altLang="en-US" dirty="0" smtClean="0"/>
              <a:t>マクロ呼び出しや関数呼び出し</a:t>
            </a:r>
            <a:endParaRPr lang="en-US" altLang="ja-JP" dirty="0" smtClean="0"/>
          </a:p>
          <a:p>
            <a:pPr lvl="1"/>
            <a:r>
              <a:rPr kumimoji="1" lang="ja-JP" altLang="en-US" dirty="0" smtClean="0"/>
              <a:t>制御構造</a:t>
            </a:r>
            <a:endParaRPr kumimoji="1" lang="en-US" altLang="ja-JP" dirty="0" smtClean="0"/>
          </a:p>
          <a:p>
            <a:pPr lvl="1"/>
            <a:r>
              <a:rPr lang="en-US" altLang="ja-JP" dirty="0" err="1" smtClean="0"/>
              <a:t>g</a:t>
            </a:r>
            <a:r>
              <a:rPr kumimoji="1" lang="en-US" altLang="ja-JP" dirty="0" err="1" smtClean="0"/>
              <a:t>oto</a:t>
            </a:r>
            <a:r>
              <a:rPr kumimoji="1" lang="ja-JP" altLang="en-US" dirty="0" smtClean="0"/>
              <a:t>文，ラベル文</a:t>
            </a:r>
            <a:r>
              <a:rPr lang="ja-JP" altLang="en-US" dirty="0"/>
              <a:t>，</a:t>
            </a:r>
            <a:r>
              <a:rPr lang="en-US" altLang="ja-JP" dirty="0" smtClean="0"/>
              <a:t>return</a:t>
            </a:r>
            <a:r>
              <a:rPr lang="ja-JP" altLang="en-US" dirty="0" smtClean="0"/>
              <a:t>文</a:t>
            </a:r>
            <a:endParaRPr lang="en-US" altLang="ja-JP" dirty="0" smtClean="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9</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000" dirty="0" smtClean="0">
                <a:solidFill>
                  <a:schemeClr val="tx1"/>
                </a:solidFill>
              </a:rPr>
              <a:t>   }</a:t>
            </a:r>
          </a:p>
          <a:p>
            <a:r>
              <a:rPr lang="en-US" altLang="ja-JP" sz="2000" dirty="0" smtClean="0">
                <a:solidFill>
                  <a:schemeClr val="tx1"/>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7" name="メモ 6"/>
          <p:cNvSpPr/>
          <p:nvPr/>
        </p:nvSpPr>
        <p:spPr>
          <a:xfrm>
            <a:off x="5418646" y="3573016"/>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000" dirty="0" smtClean="0">
                <a:solidFill>
                  <a:schemeClr val="tx1"/>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000" dirty="0" smtClean="0">
                <a:solidFill>
                  <a:schemeClr val="tx1"/>
                </a:solidFill>
              </a:rPr>
              <a:t>END-IF</a:t>
            </a: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9" name="右矢印 8"/>
          <p:cNvSpPr/>
          <p:nvPr/>
        </p:nvSpPr>
        <p:spPr>
          <a:xfrm>
            <a:off x="4427984" y="5229200"/>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068091" y="4676766"/>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7560</TotalTime>
  <Words>3787</Words>
  <Application>Microsoft Office PowerPoint</Application>
  <PresentationFormat>画面に合わせる (4:3)</PresentationFormat>
  <Paragraphs>780</Paragraphs>
  <Slides>39</Slides>
  <Notes>27</Notes>
  <HiddenSlides>8</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39</vt:i4>
      </vt:variant>
    </vt:vector>
  </HeadingPairs>
  <TitlesOfParts>
    <vt:vector size="43" baseType="lpstr">
      <vt:lpstr>ＭＳ Ｐゴシック</vt:lpstr>
      <vt:lpstr>Arial</vt:lpstr>
      <vt:lpstr>Calibri</vt:lpstr>
      <vt:lpstr>Sel-CoolMetal-white</vt:lpstr>
      <vt:lpstr>パターンマイニング技術を 用いた実時間プログラムの コーディングパターン検出</vt:lpstr>
      <vt:lpstr>コーディングパターン</vt:lpstr>
      <vt:lpstr>実時間プログラム</vt:lpstr>
      <vt:lpstr>実時間プログラムの特性</vt:lpstr>
      <vt:lpstr>コーディングパターン検出に 関する既存研究</vt:lpstr>
      <vt:lpstr>既存研究の問題点</vt:lpstr>
      <vt:lpstr>研究概要</vt:lpstr>
      <vt:lpstr>コーディングパターン検出手法の概要</vt:lpstr>
      <vt:lpstr>ステップ1:構成要素の抽出</vt:lpstr>
      <vt:lpstr>ステップ1:構成要素の抽出</vt:lpstr>
      <vt:lpstr>ステップ1:構成要素の抽出</vt:lpstr>
      <vt:lpstr>ステップ1:構成要素の抽出</vt:lpstr>
      <vt:lpstr>ステップ2:コーディングパターン検出(1/2)</vt:lpstr>
      <vt:lpstr>ステップ2:コーディングパターン検出(2/2)</vt:lpstr>
      <vt:lpstr>ステップ3:結果の絞り込み -コーディングパターンの除外-</vt:lpstr>
      <vt:lpstr>ステップ3:結果の絞り込み -ラベルの対応関係-</vt:lpstr>
      <vt:lpstr>ステップ3:結果の絞り込み -ラベルの対応関係-</vt:lpstr>
      <vt:lpstr>ステップ3:結果の絞り込み -極大化-</vt:lpstr>
      <vt:lpstr>適用対象</vt:lpstr>
      <vt:lpstr>絞り込みによる削減割合</vt:lpstr>
      <vt:lpstr>評価</vt:lpstr>
      <vt:lpstr>仕様書を反映した コーディングパターンの一例(1/2)</vt:lpstr>
      <vt:lpstr>仕様書を反映した コーディングパターンの一例(2/2)</vt:lpstr>
      <vt:lpstr>まとめと今後の課題</vt:lpstr>
      <vt:lpstr>PowerPoint プレゼンテーション</vt:lpstr>
      <vt:lpstr>PowerPoint プレゼンテーション</vt:lpstr>
      <vt:lpstr>バグ検出への利用</vt:lpstr>
      <vt:lpstr>結果(1/4)</vt:lpstr>
      <vt:lpstr>仕様書を反映していない コーディングパターン</vt:lpstr>
      <vt:lpstr>仕様書を反映した コーディングパターンの一例</vt:lpstr>
      <vt:lpstr>PowerPoint プレゼンテーション</vt:lpstr>
      <vt:lpstr>SPADE</vt:lpstr>
      <vt:lpstr>SPADEにした理由</vt:lpstr>
      <vt:lpstr>2つ未満の理由</vt:lpstr>
      <vt:lpstr>マクロ展開しない理由</vt:lpstr>
      <vt:lpstr>極大化について</vt:lpstr>
      <vt:lpstr>TOPPERS</vt:lpstr>
      <vt:lpstr>手法の改善</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パターンマイニング技術を 用いた実時間プログラムの コーディングパターン検出</dc:title>
  <dc:creator>Y.Nakamura</dc:creator>
  <cp:lastModifiedBy>n-yuuta</cp:lastModifiedBy>
  <cp:revision>840</cp:revision>
  <cp:lastPrinted>2015-02-19T06:37:35Z</cp:lastPrinted>
  <dcterms:created xsi:type="dcterms:W3CDTF">2015-02-08T01:02:30Z</dcterms:created>
  <dcterms:modified xsi:type="dcterms:W3CDTF">2015-04-13T08:00:58Z</dcterms:modified>
</cp:coreProperties>
</file>