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27"/>
  </p:notesMasterIdLst>
  <p:handoutMasterIdLst>
    <p:handoutMasterId r:id="rId28"/>
  </p:handoutMasterIdLst>
  <p:sldIdLst>
    <p:sldId id="265" r:id="rId2"/>
    <p:sldId id="314" r:id="rId3"/>
    <p:sldId id="327" r:id="rId4"/>
    <p:sldId id="323" r:id="rId5"/>
    <p:sldId id="280" r:id="rId6"/>
    <p:sldId id="324" r:id="rId7"/>
    <p:sldId id="281" r:id="rId8"/>
    <p:sldId id="303" r:id="rId9"/>
    <p:sldId id="312" r:id="rId10"/>
    <p:sldId id="334" r:id="rId11"/>
    <p:sldId id="328" r:id="rId12"/>
    <p:sldId id="331" r:id="rId13"/>
    <p:sldId id="332" r:id="rId14"/>
    <p:sldId id="333" r:id="rId15"/>
    <p:sldId id="320" r:id="rId16"/>
    <p:sldId id="325" r:id="rId17"/>
    <p:sldId id="321" r:id="rId18"/>
    <p:sldId id="291" r:id="rId19"/>
    <p:sldId id="326" r:id="rId20"/>
    <p:sldId id="315" r:id="rId21"/>
    <p:sldId id="316" r:id="rId22"/>
    <p:sldId id="335" r:id="rId23"/>
    <p:sldId id="336" r:id="rId24"/>
    <p:sldId id="337" r:id="rId25"/>
    <p:sldId id="318" r:id="rId26"/>
  </p:sldIdLst>
  <p:sldSz cx="9144000" cy="6858000" type="screen4x3"/>
  <p:notesSz cx="6802438" cy="9934575"/>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642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025" autoAdjust="0"/>
    <p:restoredTop sz="94660"/>
  </p:normalViewPr>
  <p:slideViewPr>
    <p:cSldViewPr snapToGrid="0">
      <p:cViewPr varScale="1">
        <p:scale>
          <a:sx n="90" d="100"/>
          <a:sy n="90" d="100"/>
        </p:scale>
        <p:origin x="102" y="9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1"/>
            <a:ext cx="2947723" cy="498454"/>
          </a:xfrm>
          <a:prstGeom prst="rect">
            <a:avLst/>
          </a:prstGeom>
        </p:spPr>
        <p:txBody>
          <a:bodyPr vert="horz" lIns="91394" tIns="45697" rIns="91394" bIns="45697"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53141" y="1"/>
            <a:ext cx="2947723" cy="498454"/>
          </a:xfrm>
          <a:prstGeom prst="rect">
            <a:avLst/>
          </a:prstGeom>
        </p:spPr>
        <p:txBody>
          <a:bodyPr vert="horz" lIns="91394" tIns="45697" rIns="91394" bIns="45697" rtlCol="0"/>
          <a:lstStyle>
            <a:lvl1pPr algn="r">
              <a:defRPr sz="1200"/>
            </a:lvl1pPr>
          </a:lstStyle>
          <a:p>
            <a:fld id="{538E4458-9D48-4A8F-87F6-F6D636982142}" type="datetimeFigureOut">
              <a:rPr kumimoji="1" lang="ja-JP" altLang="en-US" smtClean="0"/>
              <a:t>2016/2/22</a:t>
            </a:fld>
            <a:endParaRPr kumimoji="1" lang="ja-JP" altLang="en-US"/>
          </a:p>
        </p:txBody>
      </p:sp>
      <p:sp>
        <p:nvSpPr>
          <p:cNvPr id="4" name="フッター プレースホルダー 3"/>
          <p:cNvSpPr>
            <a:spLocks noGrp="1"/>
          </p:cNvSpPr>
          <p:nvPr>
            <p:ph type="ftr" sz="quarter" idx="2"/>
          </p:nvPr>
        </p:nvSpPr>
        <p:spPr>
          <a:xfrm>
            <a:off x="1" y="9436123"/>
            <a:ext cx="2947723" cy="498453"/>
          </a:xfrm>
          <a:prstGeom prst="rect">
            <a:avLst/>
          </a:prstGeom>
        </p:spPr>
        <p:txBody>
          <a:bodyPr vert="horz" lIns="91394" tIns="45697" rIns="91394" bIns="45697"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53141" y="9436123"/>
            <a:ext cx="2947723" cy="498453"/>
          </a:xfrm>
          <a:prstGeom prst="rect">
            <a:avLst/>
          </a:prstGeom>
        </p:spPr>
        <p:txBody>
          <a:bodyPr vert="horz" lIns="91394" tIns="45697" rIns="91394" bIns="45697" rtlCol="0" anchor="b"/>
          <a:lstStyle>
            <a:lvl1pPr algn="r">
              <a:defRPr sz="1200"/>
            </a:lvl1pPr>
          </a:lstStyle>
          <a:p>
            <a:fld id="{3EA37F5B-ACBD-4DC3-BAA9-0763F2C757B6}" type="slidenum">
              <a:rPr kumimoji="1" lang="ja-JP" altLang="en-US" smtClean="0"/>
              <a:t>‹#›</a:t>
            </a:fld>
            <a:endParaRPr kumimoji="1" lang="ja-JP" altLang="en-US"/>
          </a:p>
        </p:txBody>
      </p:sp>
    </p:spTree>
    <p:extLst>
      <p:ext uri="{BB962C8B-B14F-4D97-AF65-F5344CB8AC3E}">
        <p14:creationId xmlns:p14="http://schemas.microsoft.com/office/powerpoint/2010/main" val="11378784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1"/>
            <a:ext cx="2948199" cy="498236"/>
          </a:xfrm>
          <a:prstGeom prst="rect">
            <a:avLst/>
          </a:prstGeom>
        </p:spPr>
        <p:txBody>
          <a:bodyPr vert="horz" lIns="91394" tIns="45697" rIns="91394" bIns="45697"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2652" y="1"/>
            <a:ext cx="2948199" cy="498236"/>
          </a:xfrm>
          <a:prstGeom prst="rect">
            <a:avLst/>
          </a:prstGeom>
        </p:spPr>
        <p:txBody>
          <a:bodyPr vert="horz" lIns="91394" tIns="45697" rIns="91394" bIns="45697" rtlCol="0"/>
          <a:lstStyle>
            <a:lvl1pPr algn="r">
              <a:defRPr sz="1200"/>
            </a:lvl1pPr>
          </a:lstStyle>
          <a:p>
            <a:fld id="{8066CD7A-0AE6-4CD0-AE17-6516E53C7656}" type="datetimeFigureOut">
              <a:rPr kumimoji="1" lang="ja-JP" altLang="en-US" smtClean="0"/>
              <a:t>2016/2/22</a:t>
            </a:fld>
            <a:endParaRPr kumimoji="1" lang="ja-JP" altLang="en-US"/>
          </a:p>
        </p:txBody>
      </p:sp>
      <p:sp>
        <p:nvSpPr>
          <p:cNvPr id="4" name="スライド イメージ プレースホルダー 3"/>
          <p:cNvSpPr>
            <a:spLocks noGrp="1" noRot="1" noChangeAspect="1"/>
          </p:cNvSpPr>
          <p:nvPr>
            <p:ph type="sldImg" idx="2"/>
          </p:nvPr>
        </p:nvSpPr>
        <p:spPr>
          <a:xfrm>
            <a:off x="1166813" y="1243013"/>
            <a:ext cx="4468812" cy="3352800"/>
          </a:xfrm>
          <a:prstGeom prst="rect">
            <a:avLst/>
          </a:prstGeom>
          <a:noFill/>
          <a:ln w="12700">
            <a:solidFill>
              <a:prstClr val="black"/>
            </a:solidFill>
          </a:ln>
        </p:spPr>
        <p:txBody>
          <a:bodyPr vert="horz" lIns="91394" tIns="45697" rIns="91394" bIns="45697" rtlCol="0" anchor="ctr"/>
          <a:lstStyle/>
          <a:p>
            <a:endParaRPr lang="ja-JP" altLang="en-US"/>
          </a:p>
        </p:txBody>
      </p:sp>
      <p:sp>
        <p:nvSpPr>
          <p:cNvPr id="5" name="ノート プレースホルダー 4"/>
          <p:cNvSpPr>
            <a:spLocks noGrp="1"/>
          </p:cNvSpPr>
          <p:nvPr>
            <p:ph type="body" sz="quarter" idx="3"/>
          </p:nvPr>
        </p:nvSpPr>
        <p:spPr>
          <a:xfrm>
            <a:off x="680721" y="4780846"/>
            <a:ext cx="5440997" cy="3911312"/>
          </a:xfrm>
          <a:prstGeom prst="rect">
            <a:avLst/>
          </a:prstGeom>
        </p:spPr>
        <p:txBody>
          <a:bodyPr vert="horz" lIns="91394" tIns="45697" rIns="91394" bIns="45697"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0" y="9436339"/>
            <a:ext cx="2948199" cy="498236"/>
          </a:xfrm>
          <a:prstGeom prst="rect">
            <a:avLst/>
          </a:prstGeom>
        </p:spPr>
        <p:txBody>
          <a:bodyPr vert="horz" lIns="91394" tIns="45697" rIns="91394" bIns="45697"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2652" y="9436339"/>
            <a:ext cx="2948199" cy="498236"/>
          </a:xfrm>
          <a:prstGeom prst="rect">
            <a:avLst/>
          </a:prstGeom>
        </p:spPr>
        <p:txBody>
          <a:bodyPr vert="horz" lIns="91394" tIns="45697" rIns="91394" bIns="45697" rtlCol="0" anchor="b"/>
          <a:lstStyle>
            <a:lvl1pPr algn="r">
              <a:defRPr sz="1200"/>
            </a:lvl1pPr>
          </a:lstStyle>
          <a:p>
            <a:fld id="{DC6F8D55-2EC5-4216-919C-CBE8B6C90770}" type="slidenum">
              <a:rPr kumimoji="1" lang="ja-JP" altLang="en-US" smtClean="0"/>
              <a:t>‹#›</a:t>
            </a:fld>
            <a:endParaRPr kumimoji="1" lang="ja-JP" altLang="en-US"/>
          </a:p>
        </p:txBody>
      </p:sp>
    </p:spTree>
    <p:extLst>
      <p:ext uri="{BB962C8B-B14F-4D97-AF65-F5344CB8AC3E}">
        <p14:creationId xmlns:p14="http://schemas.microsoft.com/office/powerpoint/2010/main" val="1601874082"/>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pic>
        <p:nvPicPr>
          <p:cNvPr id="3091" name="Picture 19" descr="bottom_ban"/>
          <p:cNvPicPr>
            <a:picLocks noChangeAspect="1" noChangeArrowheads="1"/>
          </p:cNvPicPr>
          <p:nvPr/>
        </p:nvPicPr>
        <p:blipFill>
          <a:blip r:embed="rId2" cstate="print"/>
          <a:srcRect/>
          <a:stretch>
            <a:fillRect/>
          </a:stretch>
        </p:blipFill>
        <p:spPr bwMode="auto">
          <a:xfrm>
            <a:off x="0" y="6597650"/>
            <a:ext cx="9144000" cy="260350"/>
          </a:xfrm>
          <a:prstGeom prst="rect">
            <a:avLst/>
          </a:prstGeom>
          <a:noFill/>
        </p:spPr>
      </p:pic>
      <p:sp>
        <p:nvSpPr>
          <p:cNvPr id="3079" name="Rectangle 7" descr="ban"/>
          <p:cNvSpPr>
            <a:spLocks noChangeArrowheads="1"/>
          </p:cNvSpPr>
          <p:nvPr/>
        </p:nvSpPr>
        <p:spPr bwMode="auto">
          <a:xfrm>
            <a:off x="0" y="2"/>
            <a:ext cx="9144000" cy="188913"/>
          </a:xfrm>
          <a:prstGeom prst="rect">
            <a:avLst/>
          </a:prstGeom>
          <a:blipFill dpi="0" rotWithShape="1">
            <a:blip r:embed="rId3" cstate="print"/>
            <a:srcRect/>
            <a:stretch>
              <a:fillRect/>
            </a:stretch>
          </a:blipFill>
          <a:ln w="9525">
            <a:noFill/>
            <a:miter lim="800000"/>
            <a:headEnd/>
            <a:tailEnd/>
          </a:ln>
          <a:effectLst/>
        </p:spPr>
        <p:txBody>
          <a:bodyPr wrap="none" anchor="ctr"/>
          <a:lstStyle/>
          <a:p>
            <a:pPr fontAlgn="base">
              <a:spcBef>
                <a:spcPct val="0"/>
              </a:spcBef>
              <a:spcAft>
                <a:spcPct val="0"/>
              </a:spcAft>
            </a:pPr>
            <a:endParaRPr lang="ja-JP" altLang="en-US" sz="1800">
              <a:solidFill>
                <a:srgbClr val="000000"/>
              </a:solidFill>
            </a:endParaRPr>
          </a:p>
        </p:txBody>
      </p:sp>
      <p:sp>
        <p:nvSpPr>
          <p:cNvPr id="3074" name="Rectangle 2"/>
          <p:cNvSpPr>
            <a:spLocks noGrp="1" noChangeArrowheads="1"/>
          </p:cNvSpPr>
          <p:nvPr>
            <p:ph type="ctrTitle"/>
          </p:nvPr>
        </p:nvSpPr>
        <p:spPr>
          <a:xfrm>
            <a:off x="685800" y="1484315"/>
            <a:ext cx="7772400" cy="1470025"/>
          </a:xfrm>
        </p:spPr>
        <p:txBody>
          <a:bodyPr/>
          <a:lstStyle>
            <a:lvl1pPr>
              <a:defRPr/>
            </a:lvl1pPr>
          </a:lstStyle>
          <a:p>
            <a:r>
              <a:rPr lang="ja-JP" altLang="en-US" smtClean="0"/>
              <a:t>マスター タイトルの書式設定</a:t>
            </a:r>
            <a:endParaRPr lang="ja-JP" altLang="en-US"/>
          </a:p>
        </p:txBody>
      </p:sp>
      <p:sp>
        <p:nvSpPr>
          <p:cNvPr id="3075" name="Rectangle 3"/>
          <p:cNvSpPr>
            <a:spLocks noGrp="1" noChangeArrowheads="1"/>
          </p:cNvSpPr>
          <p:nvPr>
            <p:ph type="subTitle" idx="1"/>
          </p:nvPr>
        </p:nvSpPr>
        <p:spPr>
          <a:xfrm>
            <a:off x="1371600" y="3573463"/>
            <a:ext cx="6400800" cy="1752600"/>
          </a:xfrm>
        </p:spPr>
        <p:txBody>
          <a:bodyPr/>
          <a:lstStyle>
            <a:lvl1pPr marL="0" indent="0" algn="ctr">
              <a:buFontTx/>
              <a:buNone/>
              <a:defRPr/>
            </a:lvl1pPr>
          </a:lstStyle>
          <a:p>
            <a:r>
              <a:rPr lang="ja-JP" altLang="en-US" smtClean="0"/>
              <a:t>マスター サブタイトルの書式設定</a:t>
            </a:r>
            <a:endParaRPr lang="ja-JP" altLang="en-US"/>
          </a:p>
        </p:txBody>
      </p:sp>
      <p:pic>
        <p:nvPicPr>
          <p:cNvPr id="3081" name="Picture 9" descr="sel-logo"/>
          <p:cNvPicPr>
            <a:picLocks noChangeAspect="1" noChangeArrowheads="1"/>
          </p:cNvPicPr>
          <p:nvPr/>
        </p:nvPicPr>
        <p:blipFill>
          <a:blip r:embed="rId4" cstate="print"/>
          <a:srcRect/>
          <a:stretch>
            <a:fillRect/>
          </a:stretch>
        </p:blipFill>
        <p:spPr bwMode="auto">
          <a:xfrm>
            <a:off x="6877050" y="260352"/>
            <a:ext cx="2051050" cy="703263"/>
          </a:xfrm>
          <a:prstGeom prst="rect">
            <a:avLst/>
          </a:prstGeom>
          <a:noFill/>
        </p:spPr>
      </p:pic>
      <p:sp>
        <p:nvSpPr>
          <p:cNvPr id="3086" name="Line 14"/>
          <p:cNvSpPr>
            <a:spLocks noChangeShapeType="1"/>
          </p:cNvSpPr>
          <p:nvPr/>
        </p:nvSpPr>
        <p:spPr bwMode="auto">
          <a:xfrm>
            <a:off x="1331914" y="3213100"/>
            <a:ext cx="6480175" cy="0"/>
          </a:xfrm>
          <a:prstGeom prst="line">
            <a:avLst/>
          </a:prstGeom>
          <a:noFill/>
          <a:ln w="9525">
            <a:solidFill>
              <a:schemeClr val="tx1"/>
            </a:solidFill>
            <a:round/>
            <a:headEnd/>
            <a:tailEnd/>
          </a:ln>
          <a:effectLst/>
        </p:spPr>
        <p:txBody>
          <a:bodyPr/>
          <a:lstStyle/>
          <a:p>
            <a:pPr fontAlgn="base">
              <a:spcBef>
                <a:spcPct val="0"/>
              </a:spcBef>
              <a:spcAft>
                <a:spcPct val="0"/>
              </a:spcAft>
            </a:pPr>
            <a:endParaRPr lang="ja-JP" altLang="en-US" sz="1800">
              <a:solidFill>
                <a:srgbClr val="000000"/>
              </a:solidFill>
            </a:endParaRPr>
          </a:p>
        </p:txBody>
      </p:sp>
      <p:sp>
        <p:nvSpPr>
          <p:cNvPr id="3093" name="Text Box 21"/>
          <p:cNvSpPr txBox="1">
            <a:spLocks noChangeArrowheads="1"/>
          </p:cNvSpPr>
          <p:nvPr/>
        </p:nvSpPr>
        <p:spPr bwMode="auto">
          <a:xfrm>
            <a:off x="452439" y="6640515"/>
            <a:ext cx="8318303" cy="246221"/>
          </a:xfrm>
          <a:prstGeom prst="rect">
            <a:avLst/>
          </a:prstGeom>
          <a:noFill/>
          <a:ln w="9525">
            <a:noFill/>
            <a:miter lim="800000"/>
            <a:headEnd/>
            <a:tailEnd/>
          </a:ln>
          <a:effectLst/>
        </p:spPr>
        <p:txBody>
          <a:bodyPr wrap="none">
            <a:spAutoFit/>
          </a:bodyPr>
          <a:lstStyle/>
          <a:p>
            <a:pPr fontAlgn="base">
              <a:spcBef>
                <a:spcPct val="0"/>
              </a:spcBef>
              <a:spcAft>
                <a:spcPct val="0"/>
              </a:spcAft>
            </a:pPr>
            <a:r>
              <a:rPr lang="en-US" altLang="ja-JP" sz="1000">
                <a:solidFill>
                  <a:srgbClr val="DDDDDD"/>
                </a:solidFill>
              </a:rPr>
              <a:t>Software Engineering Laboratory, Department of Computer Science, Graduate School of Information Science and Technology, Osaka University</a:t>
            </a:r>
          </a:p>
        </p:txBody>
      </p:sp>
      <p:sp>
        <p:nvSpPr>
          <p:cNvPr id="3094" name="Rectangle 22"/>
          <p:cNvSpPr>
            <a:spLocks noGrp="1" noChangeArrowheads="1"/>
          </p:cNvSpPr>
          <p:nvPr>
            <p:ph type="dt" sz="half" idx="2"/>
          </p:nvPr>
        </p:nvSpPr>
        <p:spPr>
          <a:xfrm>
            <a:off x="457200" y="6245225"/>
            <a:ext cx="2133600" cy="279400"/>
          </a:xfrm>
        </p:spPr>
        <p:txBody>
          <a:bodyPr/>
          <a:lstStyle>
            <a:lvl1pPr algn="l">
              <a:defRPr>
                <a:solidFill>
                  <a:schemeClr val="tx1"/>
                </a:solidFill>
              </a:defRPr>
            </a:lvl1pPr>
          </a:lstStyle>
          <a:p>
            <a:fld id="{C87CA491-DF07-4CC5-BD9E-258AE1E43721}" type="datetime1">
              <a:rPr kumimoji="1" lang="ja-JP" altLang="en-US" smtClean="0"/>
              <a:t>2016/2/22</a:t>
            </a:fld>
            <a:endParaRPr kumimoji="1" lang="ja-JP" altLang="en-US"/>
          </a:p>
        </p:txBody>
      </p:sp>
      <p:sp>
        <p:nvSpPr>
          <p:cNvPr id="3095" name="Rectangle 23"/>
          <p:cNvSpPr>
            <a:spLocks noGrp="1" noChangeArrowheads="1"/>
          </p:cNvSpPr>
          <p:nvPr>
            <p:ph type="ftr" sz="quarter" idx="3"/>
          </p:nvPr>
        </p:nvSpPr>
        <p:spPr>
          <a:xfrm>
            <a:off x="2700338" y="6245225"/>
            <a:ext cx="3743325" cy="279400"/>
          </a:xfrm>
        </p:spPr>
        <p:txBody>
          <a:bodyPr/>
          <a:lstStyle>
            <a:lvl1pPr>
              <a:defRPr/>
            </a:lvl1pPr>
          </a:lstStyle>
          <a:p>
            <a:endParaRPr kumimoji="1" lang="ja-JP" altLang="en-US"/>
          </a:p>
        </p:txBody>
      </p:sp>
      <p:sp>
        <p:nvSpPr>
          <p:cNvPr id="3096" name="Rectangle 24"/>
          <p:cNvSpPr>
            <a:spLocks noGrp="1" noChangeArrowheads="1"/>
          </p:cNvSpPr>
          <p:nvPr>
            <p:ph type="sldNum" sz="quarter" idx="4"/>
          </p:nvPr>
        </p:nvSpPr>
        <p:spPr>
          <a:xfrm>
            <a:off x="6553200" y="6245225"/>
            <a:ext cx="2133600" cy="279400"/>
          </a:xfrm>
        </p:spPr>
        <p:txBody>
          <a:bodyPr/>
          <a:lstStyle>
            <a:lvl1pPr>
              <a:defRPr/>
            </a:lvl1pPr>
          </a:lstStyle>
          <a:p>
            <a:fld id="{04B3F2D8-AADF-41CF-B8BC-E48199EDBE0E}" type="slidenum">
              <a:rPr kumimoji="1" lang="ja-JP" altLang="en-US" smtClean="0"/>
              <a:t>‹#›</a:t>
            </a:fld>
            <a:endParaRPr kumimoji="1" lang="ja-JP" altLang="en-US"/>
          </a:p>
        </p:txBody>
      </p:sp>
    </p:spTree>
    <p:extLst>
      <p:ext uri="{BB962C8B-B14F-4D97-AF65-F5344CB8AC3E}">
        <p14:creationId xmlns:p14="http://schemas.microsoft.com/office/powerpoint/2010/main" val="206118201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縦書きテキスト プレースホルダ 2"/>
          <p:cNvSpPr>
            <a:spLocks noGrp="1"/>
          </p:cNvSpPr>
          <p:nvPr>
            <p:ph type="body" orient="vert" idx="1"/>
          </p:nvPr>
        </p:nvSpPr>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 3"/>
          <p:cNvSpPr>
            <a:spLocks noGrp="1"/>
          </p:cNvSpPr>
          <p:nvPr>
            <p:ph type="dt" sz="half" idx="10"/>
          </p:nvPr>
        </p:nvSpPr>
        <p:spPr/>
        <p:txBody>
          <a:bodyPr/>
          <a:lstStyle>
            <a:lvl1pPr>
              <a:defRPr/>
            </a:lvl1pPr>
          </a:lstStyle>
          <a:p>
            <a:fld id="{E95376D4-880F-41B1-9359-0F2E8831C142}" type="datetime1">
              <a:rPr kumimoji="1" lang="ja-JP" altLang="en-US" smtClean="0"/>
              <a:t>2016/2/22</a:t>
            </a:fld>
            <a:endParaRPr kumimoji="1" lang="ja-JP" altLang="en-US"/>
          </a:p>
        </p:txBody>
      </p:sp>
      <p:sp>
        <p:nvSpPr>
          <p:cNvPr id="5" name="フッター プレースホルダ 4"/>
          <p:cNvSpPr>
            <a:spLocks noGrp="1"/>
          </p:cNvSpPr>
          <p:nvPr>
            <p:ph type="ftr" sz="quarter" idx="11"/>
          </p:nvPr>
        </p:nvSpPr>
        <p:spPr/>
        <p:txBody>
          <a:bodyPr/>
          <a:lstStyle>
            <a:lvl1pPr>
              <a:defRPr/>
            </a:lvl1pPr>
          </a:lstStyle>
          <a:p>
            <a:endParaRPr kumimoji="1" lang="ja-JP" altLang="en-US"/>
          </a:p>
        </p:txBody>
      </p:sp>
      <p:sp>
        <p:nvSpPr>
          <p:cNvPr id="6" name="スライド番号プレースホルダ 5"/>
          <p:cNvSpPr>
            <a:spLocks noGrp="1"/>
          </p:cNvSpPr>
          <p:nvPr>
            <p:ph type="sldNum" sz="quarter" idx="12"/>
          </p:nvPr>
        </p:nvSpPr>
        <p:spPr/>
        <p:txBody>
          <a:bodyPr/>
          <a:lstStyle>
            <a:lvl1pPr>
              <a:defRPr/>
            </a:lvl1pPr>
          </a:lstStyle>
          <a:p>
            <a:fld id="{04B3F2D8-AADF-41CF-B8BC-E48199EDBE0E}" type="slidenum">
              <a:rPr kumimoji="1" lang="ja-JP" altLang="en-US" smtClean="0"/>
              <a:t>‹#›</a:t>
            </a:fld>
            <a:endParaRPr kumimoji="1" lang="ja-JP" altLang="en-US"/>
          </a:p>
        </p:txBody>
      </p:sp>
    </p:spTree>
    <p:extLst>
      <p:ext uri="{BB962C8B-B14F-4D97-AF65-F5344CB8AC3E}">
        <p14:creationId xmlns:p14="http://schemas.microsoft.com/office/powerpoint/2010/main" val="76206507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40"/>
            <a:ext cx="2057400" cy="5851525"/>
          </a:xfrm>
        </p:spPr>
        <p:txBody>
          <a:bodyPr vert="eaVert"/>
          <a:lstStyle/>
          <a:p>
            <a:r>
              <a:rPr lang="ja-JP" altLang="en-US" smtClean="0"/>
              <a:t>マスター タイトルの書式設定</a:t>
            </a:r>
            <a:endParaRPr lang="ja-JP" altLang="en-US"/>
          </a:p>
        </p:txBody>
      </p:sp>
      <p:sp>
        <p:nvSpPr>
          <p:cNvPr id="3" name="縦書きテキスト プレースホルダ 2"/>
          <p:cNvSpPr>
            <a:spLocks noGrp="1"/>
          </p:cNvSpPr>
          <p:nvPr>
            <p:ph type="body" orient="vert" idx="1"/>
          </p:nvPr>
        </p:nvSpPr>
        <p:spPr>
          <a:xfrm>
            <a:off x="457200" y="274640"/>
            <a:ext cx="6019800" cy="5851525"/>
          </a:xfrm>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 3"/>
          <p:cNvSpPr>
            <a:spLocks noGrp="1"/>
          </p:cNvSpPr>
          <p:nvPr>
            <p:ph type="dt" sz="half" idx="10"/>
          </p:nvPr>
        </p:nvSpPr>
        <p:spPr/>
        <p:txBody>
          <a:bodyPr/>
          <a:lstStyle>
            <a:lvl1pPr>
              <a:defRPr/>
            </a:lvl1pPr>
          </a:lstStyle>
          <a:p>
            <a:fld id="{5A2CC905-0ACC-4E1E-A11B-696FD2D21142}" type="datetime1">
              <a:rPr kumimoji="1" lang="ja-JP" altLang="en-US" smtClean="0"/>
              <a:t>2016/2/22</a:t>
            </a:fld>
            <a:endParaRPr kumimoji="1" lang="ja-JP" altLang="en-US"/>
          </a:p>
        </p:txBody>
      </p:sp>
      <p:sp>
        <p:nvSpPr>
          <p:cNvPr id="5" name="フッター プレースホルダ 4"/>
          <p:cNvSpPr>
            <a:spLocks noGrp="1"/>
          </p:cNvSpPr>
          <p:nvPr>
            <p:ph type="ftr" sz="quarter" idx="11"/>
          </p:nvPr>
        </p:nvSpPr>
        <p:spPr/>
        <p:txBody>
          <a:bodyPr/>
          <a:lstStyle>
            <a:lvl1pPr>
              <a:defRPr/>
            </a:lvl1pPr>
          </a:lstStyle>
          <a:p>
            <a:endParaRPr kumimoji="1" lang="ja-JP" altLang="en-US"/>
          </a:p>
        </p:txBody>
      </p:sp>
      <p:sp>
        <p:nvSpPr>
          <p:cNvPr id="6" name="スライド番号プレースホルダ 5"/>
          <p:cNvSpPr>
            <a:spLocks noGrp="1"/>
          </p:cNvSpPr>
          <p:nvPr>
            <p:ph type="sldNum" sz="quarter" idx="12"/>
          </p:nvPr>
        </p:nvSpPr>
        <p:spPr/>
        <p:txBody>
          <a:bodyPr/>
          <a:lstStyle>
            <a:lvl1pPr>
              <a:defRPr/>
            </a:lvl1pPr>
          </a:lstStyle>
          <a:p>
            <a:fld id="{04B3F2D8-AADF-41CF-B8BC-E48199EDBE0E}" type="slidenum">
              <a:rPr kumimoji="1" lang="ja-JP" altLang="en-US" smtClean="0"/>
              <a:t>‹#›</a:t>
            </a:fld>
            <a:endParaRPr kumimoji="1" lang="ja-JP" altLang="en-US"/>
          </a:p>
        </p:txBody>
      </p:sp>
    </p:spTree>
    <p:extLst>
      <p:ext uri="{BB962C8B-B14F-4D97-AF65-F5344CB8AC3E}">
        <p14:creationId xmlns:p14="http://schemas.microsoft.com/office/powerpoint/2010/main" val="11206867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コンテンツ プレースホルダ 2"/>
          <p:cNvSpPr>
            <a:spLocks noGrp="1"/>
          </p:cNvSpPr>
          <p:nvPr>
            <p:ph idx="1"/>
          </p:nvPr>
        </p:nvSpPr>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 3"/>
          <p:cNvSpPr>
            <a:spLocks noGrp="1"/>
          </p:cNvSpPr>
          <p:nvPr>
            <p:ph type="dt" sz="half" idx="10"/>
          </p:nvPr>
        </p:nvSpPr>
        <p:spPr/>
        <p:txBody>
          <a:bodyPr/>
          <a:lstStyle>
            <a:lvl1pPr>
              <a:defRPr/>
            </a:lvl1pPr>
          </a:lstStyle>
          <a:p>
            <a:fld id="{1D36AC9F-2043-472E-BFC5-CCD30C066F29}" type="datetime1">
              <a:rPr kumimoji="1" lang="ja-JP" altLang="en-US" smtClean="0"/>
              <a:t>2016/2/22</a:t>
            </a:fld>
            <a:endParaRPr kumimoji="1" lang="ja-JP" altLang="en-US"/>
          </a:p>
        </p:txBody>
      </p:sp>
      <p:sp>
        <p:nvSpPr>
          <p:cNvPr id="5" name="フッター プレースホルダ 4"/>
          <p:cNvSpPr>
            <a:spLocks noGrp="1"/>
          </p:cNvSpPr>
          <p:nvPr>
            <p:ph type="ftr" sz="quarter" idx="11"/>
          </p:nvPr>
        </p:nvSpPr>
        <p:spPr/>
        <p:txBody>
          <a:bodyPr/>
          <a:lstStyle>
            <a:lvl1pPr>
              <a:defRPr/>
            </a:lvl1pPr>
          </a:lstStyle>
          <a:p>
            <a:endParaRPr kumimoji="1" lang="ja-JP" altLang="en-US"/>
          </a:p>
        </p:txBody>
      </p:sp>
      <p:sp>
        <p:nvSpPr>
          <p:cNvPr id="6" name="スライド番号プレースホルダ 5"/>
          <p:cNvSpPr>
            <a:spLocks noGrp="1"/>
          </p:cNvSpPr>
          <p:nvPr>
            <p:ph type="sldNum" sz="quarter" idx="12"/>
          </p:nvPr>
        </p:nvSpPr>
        <p:spPr>
          <a:xfrm>
            <a:off x="7543007" y="6230328"/>
            <a:ext cx="1150938" cy="288925"/>
          </a:xfrm>
        </p:spPr>
        <p:txBody>
          <a:bodyPr/>
          <a:lstStyle>
            <a:lvl1pPr>
              <a:defRPr/>
            </a:lvl1pPr>
          </a:lstStyle>
          <a:p>
            <a:fld id="{04B3F2D8-AADF-41CF-B8BC-E48199EDBE0E}" type="slidenum">
              <a:rPr kumimoji="1" lang="ja-JP" altLang="en-US" smtClean="0"/>
              <a:t>‹#›</a:t>
            </a:fld>
            <a:endParaRPr kumimoji="1" lang="ja-JP" altLang="en-US"/>
          </a:p>
        </p:txBody>
      </p:sp>
    </p:spTree>
    <p:extLst>
      <p:ext uri="{BB962C8B-B14F-4D97-AF65-F5344CB8AC3E}">
        <p14:creationId xmlns:p14="http://schemas.microsoft.com/office/powerpoint/2010/main" val="2838579186"/>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2"/>
            <a:ext cx="7772400" cy="1362075"/>
          </a:xfrm>
        </p:spPr>
        <p:txBody>
          <a:bodyPr anchor="t"/>
          <a:lstStyle>
            <a:lvl1pPr algn="l">
              <a:defRPr sz="4000" b="1" cap="all"/>
            </a:lvl1pPr>
          </a:lstStyle>
          <a:p>
            <a:r>
              <a:rPr lang="ja-JP" altLang="en-US" smtClean="0"/>
              <a:t>マスター タイトルの書式設定</a:t>
            </a:r>
            <a:endParaRPr lang="ja-JP" altLang="en-US"/>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smtClean="0"/>
              <a:t>マスター テキストの書式設定</a:t>
            </a:r>
          </a:p>
        </p:txBody>
      </p:sp>
      <p:sp>
        <p:nvSpPr>
          <p:cNvPr id="4" name="日付プレースホルダ 3"/>
          <p:cNvSpPr>
            <a:spLocks noGrp="1"/>
          </p:cNvSpPr>
          <p:nvPr>
            <p:ph type="dt" sz="half" idx="10"/>
          </p:nvPr>
        </p:nvSpPr>
        <p:spPr/>
        <p:txBody>
          <a:bodyPr/>
          <a:lstStyle>
            <a:lvl1pPr>
              <a:defRPr/>
            </a:lvl1pPr>
          </a:lstStyle>
          <a:p>
            <a:fld id="{D1092D5A-742C-4A4A-920B-4925A6488B76}" type="datetime1">
              <a:rPr kumimoji="1" lang="ja-JP" altLang="en-US" smtClean="0"/>
              <a:t>2016/2/22</a:t>
            </a:fld>
            <a:endParaRPr kumimoji="1" lang="ja-JP" altLang="en-US"/>
          </a:p>
        </p:txBody>
      </p:sp>
      <p:sp>
        <p:nvSpPr>
          <p:cNvPr id="5" name="フッター プレースホルダ 4"/>
          <p:cNvSpPr>
            <a:spLocks noGrp="1"/>
          </p:cNvSpPr>
          <p:nvPr>
            <p:ph type="ftr" sz="quarter" idx="11"/>
          </p:nvPr>
        </p:nvSpPr>
        <p:spPr/>
        <p:txBody>
          <a:bodyPr/>
          <a:lstStyle>
            <a:lvl1pPr>
              <a:defRPr/>
            </a:lvl1pPr>
          </a:lstStyle>
          <a:p>
            <a:endParaRPr kumimoji="1" lang="ja-JP" altLang="en-US"/>
          </a:p>
        </p:txBody>
      </p:sp>
      <p:sp>
        <p:nvSpPr>
          <p:cNvPr id="6" name="スライド番号プレースホルダ 5"/>
          <p:cNvSpPr>
            <a:spLocks noGrp="1"/>
          </p:cNvSpPr>
          <p:nvPr>
            <p:ph type="sldNum" sz="quarter" idx="12"/>
          </p:nvPr>
        </p:nvSpPr>
        <p:spPr/>
        <p:txBody>
          <a:bodyPr/>
          <a:lstStyle>
            <a:lvl1pPr>
              <a:defRPr/>
            </a:lvl1pPr>
          </a:lstStyle>
          <a:p>
            <a:fld id="{04B3F2D8-AADF-41CF-B8BC-E48199EDBE0E}" type="slidenum">
              <a:rPr kumimoji="1" lang="ja-JP" altLang="en-US" smtClean="0"/>
              <a:t>‹#›</a:t>
            </a:fld>
            <a:endParaRPr kumimoji="1" lang="ja-JP" altLang="en-US"/>
          </a:p>
        </p:txBody>
      </p:sp>
    </p:spTree>
    <p:extLst>
      <p:ext uri="{BB962C8B-B14F-4D97-AF65-F5344CB8AC3E}">
        <p14:creationId xmlns:p14="http://schemas.microsoft.com/office/powerpoint/2010/main" val="10420665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コンテンツ プレースホルダ 2"/>
          <p:cNvSpPr>
            <a:spLocks noGrp="1"/>
          </p:cNvSpPr>
          <p:nvPr>
            <p:ph sz="half" idx="1"/>
          </p:nvPr>
        </p:nvSpPr>
        <p:spPr>
          <a:xfrm>
            <a:off x="457200" y="1600202"/>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4648200" y="1600202"/>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日付プレースホルダ 4"/>
          <p:cNvSpPr>
            <a:spLocks noGrp="1"/>
          </p:cNvSpPr>
          <p:nvPr>
            <p:ph type="dt" sz="half" idx="10"/>
          </p:nvPr>
        </p:nvSpPr>
        <p:spPr/>
        <p:txBody>
          <a:bodyPr/>
          <a:lstStyle>
            <a:lvl1pPr>
              <a:defRPr/>
            </a:lvl1pPr>
          </a:lstStyle>
          <a:p>
            <a:fld id="{66B90F33-40DD-4D7D-9AA2-1FA3CE39E8BC}" type="datetime1">
              <a:rPr kumimoji="1" lang="ja-JP" altLang="en-US" smtClean="0"/>
              <a:t>2016/2/22</a:t>
            </a:fld>
            <a:endParaRPr kumimoji="1" lang="ja-JP" altLang="en-US"/>
          </a:p>
        </p:txBody>
      </p:sp>
      <p:sp>
        <p:nvSpPr>
          <p:cNvPr id="6" name="フッター プレースホルダ 5"/>
          <p:cNvSpPr>
            <a:spLocks noGrp="1"/>
          </p:cNvSpPr>
          <p:nvPr>
            <p:ph type="ftr" sz="quarter" idx="11"/>
          </p:nvPr>
        </p:nvSpPr>
        <p:spPr/>
        <p:txBody>
          <a:bodyPr/>
          <a:lstStyle>
            <a:lvl1pPr>
              <a:defRPr/>
            </a:lvl1pPr>
          </a:lstStyle>
          <a:p>
            <a:endParaRPr kumimoji="1" lang="ja-JP" altLang="en-US"/>
          </a:p>
        </p:txBody>
      </p:sp>
      <p:sp>
        <p:nvSpPr>
          <p:cNvPr id="7" name="スライド番号プレースホルダ 6"/>
          <p:cNvSpPr>
            <a:spLocks noGrp="1"/>
          </p:cNvSpPr>
          <p:nvPr>
            <p:ph type="sldNum" sz="quarter" idx="12"/>
          </p:nvPr>
        </p:nvSpPr>
        <p:spPr/>
        <p:txBody>
          <a:bodyPr/>
          <a:lstStyle>
            <a:lvl1pPr>
              <a:defRPr/>
            </a:lvl1pPr>
          </a:lstStyle>
          <a:p>
            <a:fld id="{04B3F2D8-AADF-41CF-B8BC-E48199EDBE0E}" type="slidenum">
              <a:rPr kumimoji="1" lang="ja-JP" altLang="en-US" smtClean="0"/>
              <a:t>‹#›</a:t>
            </a:fld>
            <a:endParaRPr kumimoji="1" lang="ja-JP" altLang="en-US"/>
          </a:p>
        </p:txBody>
      </p:sp>
    </p:spTree>
    <p:extLst>
      <p:ext uri="{BB962C8B-B14F-4D97-AF65-F5344CB8AC3E}">
        <p14:creationId xmlns:p14="http://schemas.microsoft.com/office/powerpoint/2010/main" val="65218450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143000"/>
          </a:xfrm>
        </p:spPr>
        <p:txBody>
          <a:bodyPr/>
          <a:lstStyle>
            <a:lvl1pPr>
              <a:defRPr/>
            </a:lvl1pPr>
          </a:lstStyle>
          <a:p>
            <a:r>
              <a:rPr lang="ja-JP" altLang="en-US" smtClean="0"/>
              <a:t>マスター タイトルの書式設定</a:t>
            </a:r>
            <a:endParaRPr lang="ja-JP" altLang="en-US"/>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 4"/>
          <p:cNvSpPr>
            <a:spLocks noGrp="1"/>
          </p:cNvSpPr>
          <p:nvPr>
            <p:ph type="body" sz="quarter" idx="3"/>
          </p:nvPr>
        </p:nvSpPr>
        <p:spPr>
          <a:xfrm>
            <a:off x="4645026"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6" name="コンテンツ プレースホルダ 5"/>
          <p:cNvSpPr>
            <a:spLocks noGrp="1"/>
          </p:cNvSpPr>
          <p:nvPr>
            <p:ph sz="quarter" idx="4"/>
          </p:nvPr>
        </p:nvSpPr>
        <p:spPr>
          <a:xfrm>
            <a:off x="4645026"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7" name="日付プレースホルダ 6"/>
          <p:cNvSpPr>
            <a:spLocks noGrp="1"/>
          </p:cNvSpPr>
          <p:nvPr>
            <p:ph type="dt" sz="half" idx="10"/>
          </p:nvPr>
        </p:nvSpPr>
        <p:spPr/>
        <p:txBody>
          <a:bodyPr/>
          <a:lstStyle>
            <a:lvl1pPr>
              <a:defRPr/>
            </a:lvl1pPr>
          </a:lstStyle>
          <a:p>
            <a:fld id="{3CD1902E-92E5-4F4D-9551-D0D37739EBC9}" type="datetime1">
              <a:rPr kumimoji="1" lang="ja-JP" altLang="en-US" smtClean="0"/>
              <a:t>2016/2/22</a:t>
            </a:fld>
            <a:endParaRPr kumimoji="1" lang="ja-JP" altLang="en-US"/>
          </a:p>
        </p:txBody>
      </p:sp>
      <p:sp>
        <p:nvSpPr>
          <p:cNvPr id="8" name="フッター プレースホルダ 7"/>
          <p:cNvSpPr>
            <a:spLocks noGrp="1"/>
          </p:cNvSpPr>
          <p:nvPr>
            <p:ph type="ftr" sz="quarter" idx="11"/>
          </p:nvPr>
        </p:nvSpPr>
        <p:spPr/>
        <p:txBody>
          <a:bodyPr/>
          <a:lstStyle>
            <a:lvl1pPr>
              <a:defRPr/>
            </a:lvl1pPr>
          </a:lstStyle>
          <a:p>
            <a:endParaRPr kumimoji="1" lang="ja-JP" altLang="en-US"/>
          </a:p>
        </p:txBody>
      </p:sp>
      <p:sp>
        <p:nvSpPr>
          <p:cNvPr id="9" name="スライド番号プレースホルダ 8"/>
          <p:cNvSpPr>
            <a:spLocks noGrp="1"/>
          </p:cNvSpPr>
          <p:nvPr>
            <p:ph type="sldNum" sz="quarter" idx="12"/>
          </p:nvPr>
        </p:nvSpPr>
        <p:spPr/>
        <p:txBody>
          <a:bodyPr/>
          <a:lstStyle>
            <a:lvl1pPr>
              <a:defRPr/>
            </a:lvl1pPr>
          </a:lstStyle>
          <a:p>
            <a:fld id="{04B3F2D8-AADF-41CF-B8BC-E48199EDBE0E}" type="slidenum">
              <a:rPr kumimoji="1" lang="ja-JP" altLang="en-US" smtClean="0"/>
              <a:t>‹#›</a:t>
            </a:fld>
            <a:endParaRPr kumimoji="1" lang="ja-JP" altLang="en-US"/>
          </a:p>
        </p:txBody>
      </p:sp>
    </p:spTree>
    <p:extLst>
      <p:ext uri="{BB962C8B-B14F-4D97-AF65-F5344CB8AC3E}">
        <p14:creationId xmlns:p14="http://schemas.microsoft.com/office/powerpoint/2010/main" val="131210315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日付プレースホルダ 2"/>
          <p:cNvSpPr>
            <a:spLocks noGrp="1"/>
          </p:cNvSpPr>
          <p:nvPr>
            <p:ph type="dt" sz="half" idx="10"/>
          </p:nvPr>
        </p:nvSpPr>
        <p:spPr/>
        <p:txBody>
          <a:bodyPr/>
          <a:lstStyle>
            <a:lvl1pPr>
              <a:defRPr/>
            </a:lvl1pPr>
          </a:lstStyle>
          <a:p>
            <a:fld id="{07469A99-4F1E-49E8-A76A-D65427E559AD}" type="datetime1">
              <a:rPr kumimoji="1" lang="ja-JP" altLang="en-US" smtClean="0"/>
              <a:t>2016/2/22</a:t>
            </a:fld>
            <a:endParaRPr kumimoji="1" lang="ja-JP" altLang="en-US"/>
          </a:p>
        </p:txBody>
      </p:sp>
      <p:sp>
        <p:nvSpPr>
          <p:cNvPr id="4" name="フッター プレースホルダ 3"/>
          <p:cNvSpPr>
            <a:spLocks noGrp="1"/>
          </p:cNvSpPr>
          <p:nvPr>
            <p:ph type="ftr" sz="quarter" idx="11"/>
          </p:nvPr>
        </p:nvSpPr>
        <p:spPr/>
        <p:txBody>
          <a:bodyPr/>
          <a:lstStyle>
            <a:lvl1pPr>
              <a:defRPr/>
            </a:lvl1pPr>
          </a:lstStyle>
          <a:p>
            <a:endParaRPr kumimoji="1" lang="ja-JP" altLang="en-US"/>
          </a:p>
        </p:txBody>
      </p:sp>
      <p:sp>
        <p:nvSpPr>
          <p:cNvPr id="5" name="スライド番号プレースホルダ 4"/>
          <p:cNvSpPr>
            <a:spLocks noGrp="1"/>
          </p:cNvSpPr>
          <p:nvPr>
            <p:ph type="sldNum" sz="quarter" idx="12"/>
          </p:nvPr>
        </p:nvSpPr>
        <p:spPr/>
        <p:txBody>
          <a:bodyPr/>
          <a:lstStyle>
            <a:lvl1pPr>
              <a:defRPr/>
            </a:lvl1pPr>
          </a:lstStyle>
          <a:p>
            <a:fld id="{04B3F2D8-AADF-41CF-B8BC-E48199EDBE0E}" type="slidenum">
              <a:rPr kumimoji="1" lang="ja-JP" altLang="en-US" smtClean="0"/>
              <a:t>‹#›</a:t>
            </a:fld>
            <a:endParaRPr kumimoji="1" lang="ja-JP" altLang="en-US"/>
          </a:p>
        </p:txBody>
      </p:sp>
    </p:spTree>
    <p:extLst>
      <p:ext uri="{BB962C8B-B14F-4D97-AF65-F5344CB8AC3E}">
        <p14:creationId xmlns:p14="http://schemas.microsoft.com/office/powerpoint/2010/main" val="12883714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lvl1pPr>
              <a:defRPr/>
            </a:lvl1pPr>
          </a:lstStyle>
          <a:p>
            <a:fld id="{734107F5-A20F-4694-BC33-B639D9006D0A}" type="datetime1">
              <a:rPr kumimoji="1" lang="ja-JP" altLang="en-US" smtClean="0"/>
              <a:t>2016/2/22</a:t>
            </a:fld>
            <a:endParaRPr kumimoji="1" lang="ja-JP" altLang="en-US"/>
          </a:p>
        </p:txBody>
      </p:sp>
      <p:sp>
        <p:nvSpPr>
          <p:cNvPr id="3" name="フッター プレースホルダ 2"/>
          <p:cNvSpPr>
            <a:spLocks noGrp="1"/>
          </p:cNvSpPr>
          <p:nvPr>
            <p:ph type="ftr" sz="quarter" idx="11"/>
          </p:nvPr>
        </p:nvSpPr>
        <p:spPr/>
        <p:txBody>
          <a:bodyPr/>
          <a:lstStyle>
            <a:lvl1pPr>
              <a:defRPr/>
            </a:lvl1pPr>
          </a:lstStyle>
          <a:p>
            <a:endParaRPr kumimoji="1" lang="ja-JP" altLang="en-US"/>
          </a:p>
        </p:txBody>
      </p:sp>
      <p:sp>
        <p:nvSpPr>
          <p:cNvPr id="4" name="スライド番号プレースホルダ 3"/>
          <p:cNvSpPr>
            <a:spLocks noGrp="1"/>
          </p:cNvSpPr>
          <p:nvPr>
            <p:ph type="sldNum" sz="quarter" idx="12"/>
          </p:nvPr>
        </p:nvSpPr>
        <p:spPr/>
        <p:txBody>
          <a:bodyPr/>
          <a:lstStyle>
            <a:lvl1pPr>
              <a:defRPr/>
            </a:lvl1pPr>
          </a:lstStyle>
          <a:p>
            <a:fld id="{04B3F2D8-AADF-41CF-B8BC-E48199EDBE0E}" type="slidenum">
              <a:rPr kumimoji="1" lang="ja-JP" altLang="en-US" smtClean="0"/>
              <a:t>‹#›</a:t>
            </a:fld>
            <a:endParaRPr kumimoji="1" lang="ja-JP" altLang="en-US"/>
          </a:p>
        </p:txBody>
      </p:sp>
    </p:spTree>
    <p:extLst>
      <p:ext uri="{BB962C8B-B14F-4D97-AF65-F5344CB8AC3E}">
        <p14:creationId xmlns:p14="http://schemas.microsoft.com/office/powerpoint/2010/main" val="131156851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1" y="273050"/>
            <a:ext cx="3008313" cy="1162050"/>
          </a:xfrm>
        </p:spPr>
        <p:txBody>
          <a:bodyPr anchor="b"/>
          <a:lstStyle>
            <a:lvl1pPr algn="l">
              <a:defRPr sz="2000" b="1"/>
            </a:lvl1pPr>
          </a:lstStyle>
          <a:p>
            <a:r>
              <a:rPr lang="ja-JP" altLang="en-US" smtClean="0"/>
              <a:t>マスター タイトルの書式設定</a:t>
            </a:r>
            <a:endParaRPr lang="ja-JP" altLang="en-US"/>
          </a:p>
        </p:txBody>
      </p:sp>
      <p:sp>
        <p:nvSpPr>
          <p:cNvPr id="3" name="コンテンツ プレースホルダ 2"/>
          <p:cNvSpPr>
            <a:spLocks noGrp="1"/>
          </p:cNvSpPr>
          <p:nvPr>
            <p:ph idx="1"/>
          </p:nvPr>
        </p:nvSpPr>
        <p:spPr>
          <a:xfrm>
            <a:off x="3575050" y="273052"/>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 3"/>
          <p:cNvSpPr>
            <a:spLocks noGrp="1"/>
          </p:cNvSpPr>
          <p:nvPr>
            <p:ph type="body" sz="half" idx="2"/>
          </p:nvPr>
        </p:nvSpPr>
        <p:spPr>
          <a:xfrm>
            <a:off x="457201" y="1435102"/>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マスター テキストの書式設定</a:t>
            </a:r>
          </a:p>
        </p:txBody>
      </p:sp>
      <p:sp>
        <p:nvSpPr>
          <p:cNvPr id="5" name="日付プレースホルダ 4"/>
          <p:cNvSpPr>
            <a:spLocks noGrp="1"/>
          </p:cNvSpPr>
          <p:nvPr>
            <p:ph type="dt" sz="half" idx="10"/>
          </p:nvPr>
        </p:nvSpPr>
        <p:spPr/>
        <p:txBody>
          <a:bodyPr/>
          <a:lstStyle>
            <a:lvl1pPr>
              <a:defRPr/>
            </a:lvl1pPr>
          </a:lstStyle>
          <a:p>
            <a:fld id="{8A8508B0-0FC5-4842-B023-EB7FD3F30D05}" type="datetime1">
              <a:rPr kumimoji="1" lang="ja-JP" altLang="en-US" smtClean="0"/>
              <a:t>2016/2/22</a:t>
            </a:fld>
            <a:endParaRPr kumimoji="1" lang="ja-JP" altLang="en-US"/>
          </a:p>
        </p:txBody>
      </p:sp>
      <p:sp>
        <p:nvSpPr>
          <p:cNvPr id="6" name="フッター プレースホルダ 5"/>
          <p:cNvSpPr>
            <a:spLocks noGrp="1"/>
          </p:cNvSpPr>
          <p:nvPr>
            <p:ph type="ftr" sz="quarter" idx="11"/>
          </p:nvPr>
        </p:nvSpPr>
        <p:spPr/>
        <p:txBody>
          <a:bodyPr/>
          <a:lstStyle>
            <a:lvl1pPr>
              <a:defRPr/>
            </a:lvl1pPr>
          </a:lstStyle>
          <a:p>
            <a:endParaRPr kumimoji="1" lang="ja-JP" altLang="en-US"/>
          </a:p>
        </p:txBody>
      </p:sp>
      <p:sp>
        <p:nvSpPr>
          <p:cNvPr id="7" name="スライド番号プレースホルダ 6"/>
          <p:cNvSpPr>
            <a:spLocks noGrp="1"/>
          </p:cNvSpPr>
          <p:nvPr>
            <p:ph type="sldNum" sz="quarter" idx="12"/>
          </p:nvPr>
        </p:nvSpPr>
        <p:spPr/>
        <p:txBody>
          <a:bodyPr/>
          <a:lstStyle>
            <a:lvl1pPr>
              <a:defRPr/>
            </a:lvl1pPr>
          </a:lstStyle>
          <a:p>
            <a:fld id="{04B3F2D8-AADF-41CF-B8BC-E48199EDBE0E}" type="slidenum">
              <a:rPr kumimoji="1" lang="ja-JP" altLang="en-US" smtClean="0"/>
              <a:t>‹#›</a:t>
            </a:fld>
            <a:endParaRPr kumimoji="1" lang="ja-JP" altLang="en-US"/>
          </a:p>
        </p:txBody>
      </p:sp>
    </p:spTree>
    <p:extLst>
      <p:ext uri="{BB962C8B-B14F-4D97-AF65-F5344CB8AC3E}">
        <p14:creationId xmlns:p14="http://schemas.microsoft.com/office/powerpoint/2010/main" val="216222164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lang="ja-JP" altLang="en-US" smtClean="0"/>
              <a:t>マスター タイトルの書式設定</a:t>
            </a:r>
            <a:endParaRPr lang="ja-JP" altLang="en-US"/>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smtClean="0"/>
              <a:t>図を追加</a:t>
            </a:r>
            <a:endParaRPr lang="ja-JP" altLang="en-US"/>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マスター テキストの書式設定</a:t>
            </a:r>
          </a:p>
        </p:txBody>
      </p:sp>
      <p:sp>
        <p:nvSpPr>
          <p:cNvPr id="5" name="日付プレースホルダ 4"/>
          <p:cNvSpPr>
            <a:spLocks noGrp="1"/>
          </p:cNvSpPr>
          <p:nvPr>
            <p:ph type="dt" sz="half" idx="10"/>
          </p:nvPr>
        </p:nvSpPr>
        <p:spPr/>
        <p:txBody>
          <a:bodyPr/>
          <a:lstStyle>
            <a:lvl1pPr>
              <a:defRPr/>
            </a:lvl1pPr>
          </a:lstStyle>
          <a:p>
            <a:fld id="{4957D180-B27F-4103-8E6F-7AF03BA533B8}" type="datetime1">
              <a:rPr kumimoji="1" lang="ja-JP" altLang="en-US" smtClean="0"/>
              <a:t>2016/2/22</a:t>
            </a:fld>
            <a:endParaRPr kumimoji="1" lang="ja-JP" altLang="en-US"/>
          </a:p>
        </p:txBody>
      </p:sp>
      <p:sp>
        <p:nvSpPr>
          <p:cNvPr id="6" name="フッター プレースホルダ 5"/>
          <p:cNvSpPr>
            <a:spLocks noGrp="1"/>
          </p:cNvSpPr>
          <p:nvPr>
            <p:ph type="ftr" sz="quarter" idx="11"/>
          </p:nvPr>
        </p:nvSpPr>
        <p:spPr/>
        <p:txBody>
          <a:bodyPr/>
          <a:lstStyle>
            <a:lvl1pPr>
              <a:defRPr/>
            </a:lvl1pPr>
          </a:lstStyle>
          <a:p>
            <a:endParaRPr kumimoji="1" lang="ja-JP" altLang="en-US"/>
          </a:p>
        </p:txBody>
      </p:sp>
      <p:sp>
        <p:nvSpPr>
          <p:cNvPr id="7" name="スライド番号プレースホルダ 6"/>
          <p:cNvSpPr>
            <a:spLocks noGrp="1"/>
          </p:cNvSpPr>
          <p:nvPr>
            <p:ph type="sldNum" sz="quarter" idx="12"/>
          </p:nvPr>
        </p:nvSpPr>
        <p:spPr/>
        <p:txBody>
          <a:bodyPr/>
          <a:lstStyle>
            <a:lvl1pPr>
              <a:defRPr/>
            </a:lvl1pPr>
          </a:lstStyle>
          <a:p>
            <a:fld id="{04B3F2D8-AADF-41CF-B8BC-E48199EDBE0E}" type="slidenum">
              <a:rPr kumimoji="1" lang="ja-JP" altLang="en-US" smtClean="0"/>
              <a:t>‹#›</a:t>
            </a:fld>
            <a:endParaRPr kumimoji="1" lang="ja-JP" altLang="en-US"/>
          </a:p>
        </p:txBody>
      </p:sp>
    </p:spTree>
    <p:extLst>
      <p:ext uri="{BB962C8B-B14F-4D97-AF65-F5344CB8AC3E}">
        <p14:creationId xmlns:p14="http://schemas.microsoft.com/office/powerpoint/2010/main" val="259083903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38" name="Picture 14" descr="bottom_ban"/>
          <p:cNvPicPr>
            <a:picLocks noChangeAspect="1" noChangeArrowheads="1"/>
          </p:cNvPicPr>
          <p:nvPr/>
        </p:nvPicPr>
        <p:blipFill>
          <a:blip r:embed="rId13" cstate="print"/>
          <a:srcRect/>
          <a:stretch>
            <a:fillRect/>
          </a:stretch>
        </p:blipFill>
        <p:spPr bwMode="auto">
          <a:xfrm>
            <a:off x="0" y="6597650"/>
            <a:ext cx="9144000" cy="260350"/>
          </a:xfrm>
          <a:prstGeom prst="rect">
            <a:avLst/>
          </a:prstGeom>
          <a:noFill/>
        </p:spPr>
      </p:pic>
      <p:sp>
        <p:nvSpPr>
          <p:cNvPr id="1026" name="Rectangle 2"/>
          <p:cNvSpPr>
            <a:spLocks noGrp="1" noChangeArrowheads="1"/>
          </p:cNvSpPr>
          <p:nvPr>
            <p:ph type="title"/>
          </p:nvPr>
        </p:nvSpPr>
        <p:spPr bwMode="auto">
          <a:xfrm>
            <a:off x="457200" y="274638"/>
            <a:ext cx="8218488"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ja-JP" altLang="en-US" smtClean="0"/>
              <a:t>マスタ タイトルの書式設定</a:t>
            </a:r>
          </a:p>
        </p:txBody>
      </p:sp>
      <p:sp>
        <p:nvSpPr>
          <p:cNvPr id="1027" name="Rectangle 3"/>
          <p:cNvSpPr>
            <a:spLocks noGrp="1" noChangeArrowheads="1"/>
          </p:cNvSpPr>
          <p:nvPr>
            <p:ph type="body" idx="1"/>
          </p:nvPr>
        </p:nvSpPr>
        <p:spPr bwMode="auto">
          <a:xfrm>
            <a:off x="457200" y="1600202"/>
            <a:ext cx="8229600"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p>
        </p:txBody>
      </p:sp>
      <p:sp>
        <p:nvSpPr>
          <p:cNvPr id="1031" name="Rectangle 7" descr="ban"/>
          <p:cNvSpPr>
            <a:spLocks noChangeArrowheads="1"/>
          </p:cNvSpPr>
          <p:nvPr/>
        </p:nvSpPr>
        <p:spPr bwMode="auto">
          <a:xfrm>
            <a:off x="0" y="2"/>
            <a:ext cx="9144000" cy="188913"/>
          </a:xfrm>
          <a:prstGeom prst="rect">
            <a:avLst/>
          </a:prstGeom>
          <a:blipFill dpi="0" rotWithShape="1">
            <a:blip r:embed="rId14" cstate="print"/>
            <a:srcRect/>
            <a:stretch>
              <a:fillRect/>
            </a:stretch>
          </a:blipFill>
          <a:ln w="9525">
            <a:noFill/>
            <a:miter lim="800000"/>
            <a:headEnd/>
            <a:tailEnd/>
          </a:ln>
          <a:effectLst/>
        </p:spPr>
        <p:txBody>
          <a:bodyPr wrap="none" anchor="ctr"/>
          <a:lstStyle/>
          <a:p>
            <a:pPr fontAlgn="base">
              <a:spcBef>
                <a:spcPct val="0"/>
              </a:spcBef>
              <a:spcAft>
                <a:spcPct val="0"/>
              </a:spcAft>
            </a:pPr>
            <a:endParaRPr lang="ja-JP" altLang="en-US" sz="1800">
              <a:solidFill>
                <a:srgbClr val="000000"/>
              </a:solidFill>
            </a:endParaRPr>
          </a:p>
        </p:txBody>
      </p:sp>
      <p:sp>
        <p:nvSpPr>
          <p:cNvPr id="1036" name="Line 12"/>
          <p:cNvSpPr>
            <a:spLocks noChangeShapeType="1"/>
          </p:cNvSpPr>
          <p:nvPr/>
        </p:nvSpPr>
        <p:spPr bwMode="auto">
          <a:xfrm>
            <a:off x="468314" y="1484313"/>
            <a:ext cx="8207375" cy="0"/>
          </a:xfrm>
          <a:prstGeom prst="line">
            <a:avLst/>
          </a:prstGeom>
          <a:noFill/>
          <a:ln w="9525">
            <a:solidFill>
              <a:schemeClr val="tx1"/>
            </a:solidFill>
            <a:round/>
            <a:headEnd/>
            <a:tailEnd/>
          </a:ln>
          <a:effectLst/>
        </p:spPr>
        <p:txBody>
          <a:bodyPr/>
          <a:lstStyle/>
          <a:p>
            <a:pPr fontAlgn="base">
              <a:spcBef>
                <a:spcPct val="0"/>
              </a:spcBef>
              <a:spcAft>
                <a:spcPct val="0"/>
              </a:spcAft>
            </a:pPr>
            <a:endParaRPr lang="ja-JP" altLang="en-US" sz="1800">
              <a:solidFill>
                <a:srgbClr val="000000"/>
              </a:solidFill>
            </a:endParaRPr>
          </a:p>
        </p:txBody>
      </p:sp>
      <p:pic>
        <p:nvPicPr>
          <p:cNvPr id="1043" name="Picture 19" descr="sel-logo"/>
          <p:cNvPicPr>
            <a:picLocks noChangeAspect="1" noChangeArrowheads="1"/>
          </p:cNvPicPr>
          <p:nvPr/>
        </p:nvPicPr>
        <p:blipFill>
          <a:blip r:embed="rId15" cstate="print"/>
          <a:srcRect/>
          <a:stretch>
            <a:fillRect/>
          </a:stretch>
        </p:blipFill>
        <p:spPr bwMode="auto">
          <a:xfrm>
            <a:off x="468314" y="6299200"/>
            <a:ext cx="1081087" cy="369888"/>
          </a:xfrm>
          <a:prstGeom prst="rect">
            <a:avLst/>
          </a:prstGeom>
          <a:noFill/>
        </p:spPr>
      </p:pic>
      <p:sp>
        <p:nvSpPr>
          <p:cNvPr id="1045" name="Rectangle 21"/>
          <p:cNvSpPr>
            <a:spLocks noGrp="1" noChangeArrowheads="1"/>
          </p:cNvSpPr>
          <p:nvPr>
            <p:ph type="dt" sz="half" idx="2"/>
          </p:nvPr>
        </p:nvSpPr>
        <p:spPr bwMode="auto">
          <a:xfrm>
            <a:off x="7308851" y="6596065"/>
            <a:ext cx="1439863" cy="26193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solidFill>
                  <a:schemeClr val="bg1"/>
                </a:solidFill>
              </a:defRPr>
            </a:lvl1pPr>
          </a:lstStyle>
          <a:p>
            <a:fld id="{E929FAB3-4AC9-4735-85B4-6095E6ECCB62}" type="datetime1">
              <a:rPr kumimoji="1" lang="ja-JP" altLang="en-US" smtClean="0"/>
              <a:t>2016/2/22</a:t>
            </a:fld>
            <a:endParaRPr kumimoji="1" lang="ja-JP" altLang="en-US"/>
          </a:p>
        </p:txBody>
      </p:sp>
      <p:sp>
        <p:nvSpPr>
          <p:cNvPr id="1046" name="Rectangle 22"/>
          <p:cNvSpPr>
            <a:spLocks noGrp="1" noChangeArrowheads="1"/>
          </p:cNvSpPr>
          <p:nvPr>
            <p:ph type="ftr" sz="quarter" idx="3"/>
          </p:nvPr>
        </p:nvSpPr>
        <p:spPr bwMode="auto">
          <a:xfrm>
            <a:off x="1655764" y="6310315"/>
            <a:ext cx="5832475" cy="3587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endParaRPr kumimoji="1" lang="ja-JP" altLang="en-US"/>
          </a:p>
        </p:txBody>
      </p:sp>
      <p:sp>
        <p:nvSpPr>
          <p:cNvPr id="1047" name="Rectangle 23"/>
          <p:cNvSpPr>
            <a:spLocks noGrp="1" noChangeArrowheads="1"/>
          </p:cNvSpPr>
          <p:nvPr>
            <p:ph type="sldNum" sz="quarter" idx="4"/>
          </p:nvPr>
        </p:nvSpPr>
        <p:spPr bwMode="auto">
          <a:xfrm>
            <a:off x="7524750" y="274636"/>
            <a:ext cx="1150938" cy="2889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2800"/>
            </a:lvl1pPr>
          </a:lstStyle>
          <a:p>
            <a:fld id="{04B3F2D8-AADF-41CF-B8BC-E48199EDBE0E}" type="slidenum">
              <a:rPr lang="ja-JP" altLang="en-US" smtClean="0"/>
              <a:pPr/>
              <a:t>‹#›</a:t>
            </a:fld>
            <a:endParaRPr lang="ja-JP" altLang="en-US" dirty="0"/>
          </a:p>
        </p:txBody>
      </p:sp>
      <p:sp>
        <p:nvSpPr>
          <p:cNvPr id="1048" name="Text Box 24"/>
          <p:cNvSpPr txBox="1">
            <a:spLocks noChangeArrowheads="1"/>
          </p:cNvSpPr>
          <p:nvPr/>
        </p:nvSpPr>
        <p:spPr bwMode="auto">
          <a:xfrm>
            <a:off x="334963" y="6640515"/>
            <a:ext cx="6385081" cy="246221"/>
          </a:xfrm>
          <a:prstGeom prst="rect">
            <a:avLst/>
          </a:prstGeom>
          <a:noFill/>
          <a:ln w="9525">
            <a:noFill/>
            <a:miter lim="800000"/>
            <a:headEnd/>
            <a:tailEnd/>
          </a:ln>
          <a:effectLst/>
        </p:spPr>
        <p:txBody>
          <a:bodyPr wrap="none">
            <a:spAutoFit/>
          </a:bodyPr>
          <a:lstStyle/>
          <a:p>
            <a:pPr fontAlgn="base">
              <a:spcBef>
                <a:spcPct val="0"/>
              </a:spcBef>
              <a:spcAft>
                <a:spcPct val="0"/>
              </a:spcAft>
            </a:pPr>
            <a:r>
              <a:rPr lang="en-US" altLang="ja-JP" sz="1000">
                <a:solidFill>
                  <a:srgbClr val="DDDDDD"/>
                </a:solidFill>
              </a:rPr>
              <a:t>Department of Computer Science, Graduate School of Information Science and Technology, Osaka University</a:t>
            </a:r>
          </a:p>
        </p:txBody>
      </p:sp>
    </p:spTree>
    <p:extLst>
      <p:ext uri="{BB962C8B-B14F-4D97-AF65-F5344CB8AC3E}">
        <p14:creationId xmlns:p14="http://schemas.microsoft.com/office/powerpoint/2010/main" val="1856905186"/>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hdr="0" ftr="0" dt="0"/>
  <p:txStyles>
    <p:titleStyle>
      <a:lvl1pPr algn="ctr" rtl="0" eaLnBrk="1" fontAlgn="base" hangingPunct="1">
        <a:spcBef>
          <a:spcPct val="0"/>
        </a:spcBef>
        <a:spcAft>
          <a:spcPct val="0"/>
        </a:spcAft>
        <a:defRPr kumimoji="1" sz="4400">
          <a:solidFill>
            <a:schemeClr val="tx2"/>
          </a:solidFill>
          <a:latin typeface="+mj-lt"/>
          <a:ea typeface="+mj-ea"/>
          <a:cs typeface="+mj-cs"/>
        </a:defRPr>
      </a:lvl1pPr>
      <a:lvl2pPr algn="ctr" rtl="0" eaLnBrk="1" fontAlgn="base" hangingPunct="1">
        <a:spcBef>
          <a:spcPct val="0"/>
        </a:spcBef>
        <a:spcAft>
          <a:spcPct val="0"/>
        </a:spcAft>
        <a:defRPr kumimoji="1" sz="4400">
          <a:solidFill>
            <a:schemeClr val="tx2"/>
          </a:solidFill>
          <a:latin typeface="Arial" charset="0"/>
          <a:ea typeface="ＭＳ Ｐゴシック" pitchFamily="50" charset="-128"/>
        </a:defRPr>
      </a:lvl2pPr>
      <a:lvl3pPr algn="ctr" rtl="0" eaLnBrk="1" fontAlgn="base" hangingPunct="1">
        <a:spcBef>
          <a:spcPct val="0"/>
        </a:spcBef>
        <a:spcAft>
          <a:spcPct val="0"/>
        </a:spcAft>
        <a:defRPr kumimoji="1" sz="4400">
          <a:solidFill>
            <a:schemeClr val="tx2"/>
          </a:solidFill>
          <a:latin typeface="Arial" charset="0"/>
          <a:ea typeface="ＭＳ Ｐゴシック" pitchFamily="50" charset="-128"/>
        </a:defRPr>
      </a:lvl3pPr>
      <a:lvl4pPr algn="ctr" rtl="0" eaLnBrk="1" fontAlgn="base" hangingPunct="1">
        <a:spcBef>
          <a:spcPct val="0"/>
        </a:spcBef>
        <a:spcAft>
          <a:spcPct val="0"/>
        </a:spcAft>
        <a:defRPr kumimoji="1" sz="4400">
          <a:solidFill>
            <a:schemeClr val="tx2"/>
          </a:solidFill>
          <a:latin typeface="Arial" charset="0"/>
          <a:ea typeface="ＭＳ Ｐゴシック" pitchFamily="50" charset="-128"/>
        </a:defRPr>
      </a:lvl4pPr>
      <a:lvl5pPr algn="ctr" rtl="0" eaLnBrk="1" fontAlgn="base" hangingPunct="1">
        <a:spcBef>
          <a:spcPct val="0"/>
        </a:spcBef>
        <a:spcAft>
          <a:spcPct val="0"/>
        </a:spcAft>
        <a:defRPr kumimoji="1" sz="4400">
          <a:solidFill>
            <a:schemeClr val="tx2"/>
          </a:solidFill>
          <a:latin typeface="Arial" charset="0"/>
          <a:ea typeface="ＭＳ Ｐゴシック" pitchFamily="50" charset="-128"/>
        </a:defRPr>
      </a:lvl5pPr>
      <a:lvl6pPr marL="457200" algn="ctr" rtl="0" eaLnBrk="1" fontAlgn="base" hangingPunct="1">
        <a:spcBef>
          <a:spcPct val="0"/>
        </a:spcBef>
        <a:spcAft>
          <a:spcPct val="0"/>
        </a:spcAft>
        <a:defRPr kumimoji="1" sz="4400">
          <a:solidFill>
            <a:schemeClr val="tx2"/>
          </a:solidFill>
          <a:latin typeface="Arial" charset="0"/>
          <a:ea typeface="ＭＳ Ｐゴシック" pitchFamily="50" charset="-128"/>
        </a:defRPr>
      </a:lvl6pPr>
      <a:lvl7pPr marL="914400" algn="ctr" rtl="0" eaLnBrk="1" fontAlgn="base" hangingPunct="1">
        <a:spcBef>
          <a:spcPct val="0"/>
        </a:spcBef>
        <a:spcAft>
          <a:spcPct val="0"/>
        </a:spcAft>
        <a:defRPr kumimoji="1" sz="4400">
          <a:solidFill>
            <a:schemeClr val="tx2"/>
          </a:solidFill>
          <a:latin typeface="Arial" charset="0"/>
          <a:ea typeface="ＭＳ Ｐゴシック" pitchFamily="50" charset="-128"/>
        </a:defRPr>
      </a:lvl7pPr>
      <a:lvl8pPr marL="1371600" algn="ctr" rtl="0" eaLnBrk="1" fontAlgn="base" hangingPunct="1">
        <a:spcBef>
          <a:spcPct val="0"/>
        </a:spcBef>
        <a:spcAft>
          <a:spcPct val="0"/>
        </a:spcAft>
        <a:defRPr kumimoji="1" sz="4400">
          <a:solidFill>
            <a:schemeClr val="tx2"/>
          </a:solidFill>
          <a:latin typeface="Arial" charset="0"/>
          <a:ea typeface="ＭＳ Ｐゴシック" pitchFamily="50" charset="-128"/>
        </a:defRPr>
      </a:lvl8pPr>
      <a:lvl9pPr marL="1828800" algn="ctr" rtl="0" eaLnBrk="1" fontAlgn="base" hangingPunct="1">
        <a:spcBef>
          <a:spcPct val="0"/>
        </a:spcBef>
        <a:spcAft>
          <a:spcPct val="0"/>
        </a:spcAft>
        <a:defRPr kumimoji="1" sz="4400">
          <a:solidFill>
            <a:schemeClr val="tx2"/>
          </a:solidFill>
          <a:latin typeface="Arial" charset="0"/>
          <a:ea typeface="ＭＳ Ｐゴシック" pitchFamily="50" charset="-128"/>
        </a:defRPr>
      </a:lvl9pPr>
    </p:titleStyle>
    <p:bodyStyle>
      <a:lvl1pPr marL="342900" indent="-342900" algn="l" rtl="0" eaLnBrk="1" fontAlgn="base" hangingPunct="1">
        <a:spcBef>
          <a:spcPct val="20000"/>
        </a:spcBef>
        <a:spcAft>
          <a:spcPct val="0"/>
        </a:spcAft>
        <a:buChar char="•"/>
        <a:defRPr kumimoji="1"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kumimoji="1" sz="2800">
          <a:solidFill>
            <a:schemeClr val="tx1"/>
          </a:solidFill>
          <a:latin typeface="+mn-lt"/>
          <a:ea typeface="+mn-ea"/>
        </a:defRPr>
      </a:lvl2pPr>
      <a:lvl3pPr marL="1143000" indent="-228600" algn="l" rtl="0" eaLnBrk="1" fontAlgn="base" hangingPunct="1">
        <a:spcBef>
          <a:spcPct val="20000"/>
        </a:spcBef>
        <a:spcAft>
          <a:spcPct val="0"/>
        </a:spcAft>
        <a:buChar char="•"/>
        <a:defRPr kumimoji="1" sz="2400">
          <a:solidFill>
            <a:schemeClr val="tx1"/>
          </a:solidFill>
          <a:latin typeface="+mn-lt"/>
          <a:ea typeface="+mn-ea"/>
        </a:defRPr>
      </a:lvl3pPr>
      <a:lvl4pPr marL="1600200" indent="-228600" algn="l" rtl="0" eaLnBrk="1" fontAlgn="base" hangingPunct="1">
        <a:spcBef>
          <a:spcPct val="20000"/>
        </a:spcBef>
        <a:spcAft>
          <a:spcPct val="0"/>
        </a:spcAft>
        <a:buChar char="–"/>
        <a:defRPr kumimoji="1" sz="2000">
          <a:solidFill>
            <a:schemeClr val="tx1"/>
          </a:solidFill>
          <a:latin typeface="+mn-lt"/>
          <a:ea typeface="+mn-ea"/>
        </a:defRPr>
      </a:lvl4pPr>
      <a:lvl5pPr marL="2057400" indent="-228600" algn="l" rtl="0" eaLnBrk="1" fontAlgn="base" hangingPunct="1">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80.png"/><Relationship Id="rId2" Type="http://schemas.openxmlformats.org/officeDocument/2006/relationships/image" Target="../media/image70.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png"/><Relationship Id="rId1" Type="http://schemas.openxmlformats.org/officeDocument/2006/relationships/slideLayout" Target="../slideLayouts/slideLayout2.xml"/><Relationship Id="rId4" Type="http://schemas.openxmlformats.org/officeDocument/2006/relationships/image" Target="../media/image90.png"/></Relationships>
</file>

<file path=ppt/slides/_rels/slide17.xml.rels><?xml version="1.0" encoding="UTF-8" standalone="yes"?>
<Relationships xmlns="http://schemas.openxmlformats.org/package/2006/relationships"><Relationship Id="rId2" Type="http://schemas.openxmlformats.org/officeDocument/2006/relationships/image" Target="../media/image111.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10.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20.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5.gi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サブタイトル 4"/>
          <p:cNvSpPr>
            <a:spLocks noGrp="1"/>
          </p:cNvSpPr>
          <p:nvPr>
            <p:ph type="subTitle" idx="1"/>
          </p:nvPr>
        </p:nvSpPr>
        <p:spPr/>
        <p:txBody>
          <a:bodyPr/>
          <a:lstStyle/>
          <a:p>
            <a:pPr algn="r"/>
            <a:r>
              <a:rPr lang="ja-JP" altLang="en-US" dirty="0"/>
              <a:t>井上</a:t>
            </a:r>
            <a:r>
              <a:rPr lang="ja-JP" altLang="en-US" dirty="0" smtClean="0"/>
              <a:t>研究室</a:t>
            </a:r>
            <a:r>
              <a:rPr lang="en-US" altLang="ja-JP" dirty="0" smtClean="0"/>
              <a:t> </a:t>
            </a:r>
            <a:r>
              <a:rPr kumimoji="1" lang="ja-JP" altLang="en-US" dirty="0" smtClean="0"/>
              <a:t>堤 祥吾</a:t>
            </a:r>
            <a:endParaRPr kumimoji="1" lang="ja-JP" altLang="en-US" dirty="0"/>
          </a:p>
        </p:txBody>
      </p:sp>
      <p:sp>
        <p:nvSpPr>
          <p:cNvPr id="2" name="タイトル 1"/>
          <p:cNvSpPr>
            <a:spLocks noGrp="1"/>
          </p:cNvSpPr>
          <p:nvPr>
            <p:ph type="ctrTitle"/>
          </p:nvPr>
        </p:nvSpPr>
        <p:spPr/>
        <p:txBody>
          <a:bodyPr/>
          <a:lstStyle/>
          <a:p>
            <a:r>
              <a:rPr lang="ja-JP" altLang="en-US" sz="3600" dirty="0"/>
              <a:t>ソースコード差分検出を</a:t>
            </a:r>
            <a:r>
              <a:rPr lang="ja-JP" altLang="en-US" sz="3600" dirty="0" smtClean="0"/>
              <a:t>用いた</a:t>
            </a:r>
            <a:r>
              <a:rPr lang="en-US" altLang="ja-JP" sz="3600" dirty="0" smtClean="0"/>
              <a:t/>
            </a:r>
            <a:br>
              <a:rPr lang="en-US" altLang="ja-JP" sz="3600" dirty="0" smtClean="0"/>
            </a:br>
            <a:r>
              <a:rPr lang="ja-JP" altLang="en-US" sz="3600" dirty="0" smtClean="0"/>
              <a:t>探索的</a:t>
            </a:r>
            <a:r>
              <a:rPr lang="ja-JP" altLang="en-US" sz="3600" dirty="0"/>
              <a:t>手法による</a:t>
            </a:r>
            <a:br>
              <a:rPr lang="ja-JP" altLang="en-US" sz="3600" dirty="0"/>
            </a:br>
            <a:r>
              <a:rPr lang="en-US" altLang="ja-JP" sz="3600" dirty="0"/>
              <a:t>impure </a:t>
            </a:r>
            <a:r>
              <a:rPr lang="ja-JP" altLang="en-US" sz="3600" dirty="0"/>
              <a:t>リファクタリングの検出</a:t>
            </a:r>
            <a:endParaRPr kumimoji="1" lang="ja-JP" altLang="en-US" sz="3600" dirty="0"/>
          </a:p>
        </p:txBody>
      </p:sp>
      <p:sp>
        <p:nvSpPr>
          <p:cNvPr id="3" name="スライド番号プレースホルダー 2"/>
          <p:cNvSpPr>
            <a:spLocks noGrp="1"/>
          </p:cNvSpPr>
          <p:nvPr>
            <p:ph type="sldNum" sz="quarter" idx="4"/>
          </p:nvPr>
        </p:nvSpPr>
        <p:spPr/>
        <p:txBody>
          <a:bodyPr/>
          <a:lstStyle/>
          <a:p>
            <a:fld id="{04B3F2D8-AADF-41CF-B8BC-E48199EDBE0E}" type="slidenum">
              <a:rPr kumimoji="1" lang="ja-JP" altLang="en-US" smtClean="0"/>
              <a:t>1</a:t>
            </a:fld>
            <a:endParaRPr kumimoji="1" lang="ja-JP" altLang="en-US"/>
          </a:p>
        </p:txBody>
      </p:sp>
    </p:spTree>
    <p:extLst>
      <p:ext uri="{BB962C8B-B14F-4D97-AF65-F5344CB8AC3E}">
        <p14:creationId xmlns:p14="http://schemas.microsoft.com/office/powerpoint/2010/main" val="298661311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3" name="コンテンツ プレースホルダー 2"/>
              <p:cNvSpPr>
                <a:spLocks noGrp="1"/>
              </p:cNvSpPr>
              <p:nvPr>
                <p:ph idx="1"/>
              </p:nvPr>
            </p:nvSpPr>
            <p:spPr>
              <a:xfrm>
                <a:off x="457200" y="1600202"/>
                <a:ext cx="6050692" cy="4525963"/>
              </a:xfrm>
            </p:spPr>
            <p:txBody>
              <a:bodyPr/>
              <a:lstStyle/>
              <a:p>
                <a:pPr marL="457200" indent="-457200">
                  <a:buFont typeface="+mj-lt"/>
                  <a:buAutoNum type="arabicPeriod"/>
                </a:pPr>
                <a:r>
                  <a:rPr kumimoji="1" lang="ja-JP" altLang="en-US" dirty="0" smtClean="0"/>
                  <a:t>初期状態</a:t>
                </a:r>
                <a14:m>
                  <m:oMath xmlns:m="http://schemas.openxmlformats.org/officeDocument/2006/math">
                    <m:sSub>
                      <m:sSubPr>
                        <m:ctrlPr>
                          <a:rPr kumimoji="1" lang="en-US" altLang="ja-JP" b="0" i="1" smtClean="0">
                            <a:latin typeface="Cambria Math" panose="02040503050406030204" pitchFamily="18" charset="0"/>
                          </a:rPr>
                        </m:ctrlPr>
                      </m:sSubPr>
                      <m:e>
                        <m:r>
                          <a:rPr kumimoji="1" lang="en-US" altLang="ja-JP" b="0" i="1" smtClean="0">
                            <a:latin typeface="Cambria Math" panose="02040503050406030204" pitchFamily="18" charset="0"/>
                          </a:rPr>
                          <m:t>𝑠</m:t>
                        </m:r>
                      </m:e>
                      <m:sub>
                        <m:r>
                          <a:rPr kumimoji="1" lang="en-US" altLang="ja-JP" b="0" i="1" smtClean="0">
                            <a:latin typeface="Cambria Math" panose="02040503050406030204" pitchFamily="18" charset="0"/>
                          </a:rPr>
                          <m:t>0</m:t>
                        </m:r>
                      </m:sub>
                    </m:sSub>
                  </m:oMath>
                </a14:m>
                <a:r>
                  <a:rPr kumimoji="1" lang="en-US" altLang="ja-JP" dirty="0" smtClean="0"/>
                  <a:t>(</a:t>
                </a:r>
                <a:r>
                  <a:rPr kumimoji="1" lang="ja-JP" altLang="en-US" dirty="0" smtClean="0"/>
                  <a:t>旧版コード</a:t>
                </a:r>
                <a:r>
                  <a:rPr kumimoji="1" lang="en-US" altLang="ja-JP" dirty="0" smtClean="0"/>
                  <a:t>)</a:t>
                </a:r>
                <a:r>
                  <a:rPr kumimoji="1" lang="ja-JP" altLang="en-US" dirty="0" smtClean="0"/>
                  <a:t>を，新版コード</a:t>
                </a:r>
                <a14:m>
                  <m:oMath xmlns:m="http://schemas.openxmlformats.org/officeDocument/2006/math">
                    <m:sSub>
                      <m:sSubPr>
                        <m:ctrlPr>
                          <a:rPr lang="en-US" altLang="ja-JP" i="1">
                            <a:latin typeface="Cambria Math" panose="02040503050406030204" pitchFamily="18" charset="0"/>
                          </a:rPr>
                        </m:ctrlPr>
                      </m:sSubPr>
                      <m:e>
                        <m:r>
                          <a:rPr lang="en-US" altLang="ja-JP" i="1">
                            <a:latin typeface="Cambria Math" panose="02040503050406030204" pitchFamily="18" charset="0"/>
                          </a:rPr>
                          <m:t>𝑠</m:t>
                        </m:r>
                      </m:e>
                      <m:sub>
                        <m:r>
                          <a:rPr lang="en-US" altLang="ja-JP" b="0" i="1" smtClean="0">
                            <a:latin typeface="Cambria Math" panose="02040503050406030204" pitchFamily="18" charset="0"/>
                          </a:rPr>
                          <m:t>𝑛</m:t>
                        </m:r>
                      </m:sub>
                    </m:sSub>
                  </m:oMath>
                </a14:m>
                <a:r>
                  <a:rPr kumimoji="1" lang="ja-JP" altLang="en-US" dirty="0" smtClean="0"/>
                  <a:t>との差分</a:t>
                </a:r>
                <a:r>
                  <a:rPr kumimoji="1" lang="en-US" altLang="ja-JP" dirty="0" smtClean="0"/>
                  <a:t>(</a:t>
                </a:r>
                <a:r>
                  <a:rPr kumimoji="1" lang="ja-JP" altLang="en-US" dirty="0" smtClean="0"/>
                  <a:t>評価値</a:t>
                </a:r>
                <a:r>
                  <a:rPr kumimoji="1" lang="en-US" altLang="ja-JP" dirty="0" smtClean="0"/>
                  <a:t>)</a:t>
                </a:r>
                <a:r>
                  <a:rPr kumimoji="1" lang="ja-JP" altLang="en-US" dirty="0" smtClean="0"/>
                  <a:t>とともにキューに入れる</a:t>
                </a:r>
                <a:endParaRPr kumimoji="1" lang="en-US" altLang="ja-JP" dirty="0" smtClean="0"/>
              </a:p>
              <a:p>
                <a:pPr marL="457200" indent="-457200">
                  <a:buFont typeface="+mj-lt"/>
                  <a:buAutoNum type="arabicPeriod"/>
                </a:pPr>
                <a:r>
                  <a:rPr kumimoji="1" lang="ja-JP" altLang="en-US" sz="2000" dirty="0" smtClean="0">
                    <a:solidFill>
                      <a:schemeClr val="bg1">
                        <a:lumMod val="75000"/>
                      </a:schemeClr>
                    </a:solidFill>
                  </a:rPr>
                  <a:t>キューから評価値</a:t>
                </a:r>
                <a:r>
                  <a:rPr lang="ja-JP" altLang="en-US" sz="2000" dirty="0" smtClean="0">
                    <a:solidFill>
                      <a:schemeClr val="bg1">
                        <a:lumMod val="75000"/>
                      </a:schemeClr>
                    </a:solidFill>
                  </a:rPr>
                  <a:t>最小</a:t>
                </a:r>
                <a:r>
                  <a:rPr lang="en-US" altLang="ja-JP" sz="2000" dirty="0" smtClean="0">
                    <a:solidFill>
                      <a:schemeClr val="bg1">
                        <a:lumMod val="75000"/>
                      </a:schemeClr>
                    </a:solidFill>
                  </a:rPr>
                  <a:t>(</a:t>
                </a:r>
                <a:r>
                  <a:rPr lang="ja-JP" altLang="en-US" sz="2000" dirty="0" smtClean="0">
                    <a:solidFill>
                      <a:schemeClr val="bg1">
                        <a:lumMod val="75000"/>
                      </a:schemeClr>
                    </a:solidFill>
                  </a:rPr>
                  <a:t>差分が小さい</a:t>
                </a:r>
                <a:r>
                  <a:rPr lang="en-US" altLang="ja-JP" sz="2000" dirty="0" smtClean="0">
                    <a:solidFill>
                      <a:schemeClr val="bg1">
                        <a:lumMod val="75000"/>
                      </a:schemeClr>
                    </a:solidFill>
                  </a:rPr>
                  <a:t>)</a:t>
                </a:r>
                <a:r>
                  <a:rPr kumimoji="1" lang="ja-JP" altLang="en-US" sz="2000" dirty="0" smtClean="0">
                    <a:solidFill>
                      <a:schemeClr val="bg1">
                        <a:lumMod val="75000"/>
                      </a:schemeClr>
                    </a:solidFill>
                  </a:rPr>
                  <a:t>の状態を取り出す</a:t>
                </a:r>
                <a:r>
                  <a:rPr kumimoji="1" lang="en-US" altLang="ja-JP" sz="2000" dirty="0" smtClean="0">
                    <a:solidFill>
                      <a:schemeClr val="bg1">
                        <a:lumMod val="75000"/>
                      </a:schemeClr>
                    </a:solidFill>
                  </a:rPr>
                  <a:t>(</a:t>
                </a:r>
                <a14:m>
                  <m:oMath xmlns:m="http://schemas.openxmlformats.org/officeDocument/2006/math">
                    <m:sSub>
                      <m:sSubPr>
                        <m:ctrlPr>
                          <a:rPr lang="en-US" altLang="ja-JP" sz="2000" i="1">
                            <a:solidFill>
                              <a:schemeClr val="bg1">
                                <a:lumMod val="75000"/>
                              </a:schemeClr>
                            </a:solidFill>
                            <a:latin typeface="Cambria Math" panose="02040503050406030204" pitchFamily="18" charset="0"/>
                          </a:rPr>
                        </m:ctrlPr>
                      </m:sSubPr>
                      <m:e>
                        <m:r>
                          <a:rPr lang="en-US" altLang="ja-JP" sz="2000" i="1">
                            <a:solidFill>
                              <a:schemeClr val="bg1">
                                <a:lumMod val="75000"/>
                              </a:schemeClr>
                            </a:solidFill>
                            <a:latin typeface="Cambria Math" panose="02040503050406030204" pitchFamily="18" charset="0"/>
                          </a:rPr>
                          <m:t>𝑠</m:t>
                        </m:r>
                      </m:e>
                      <m:sub>
                        <m:r>
                          <a:rPr lang="en-US" altLang="ja-JP" sz="2000" i="1">
                            <a:solidFill>
                              <a:schemeClr val="bg1">
                                <a:lumMod val="75000"/>
                              </a:schemeClr>
                            </a:solidFill>
                            <a:latin typeface="Cambria Math" panose="02040503050406030204" pitchFamily="18" charset="0"/>
                          </a:rPr>
                          <m:t>𝑖</m:t>
                        </m:r>
                      </m:sub>
                    </m:sSub>
                  </m:oMath>
                </a14:m>
                <a:r>
                  <a:rPr kumimoji="1" lang="ja-JP" altLang="en-US" sz="2000" dirty="0" smtClean="0">
                    <a:solidFill>
                      <a:schemeClr val="bg1">
                        <a:lumMod val="75000"/>
                      </a:schemeClr>
                    </a:solidFill>
                  </a:rPr>
                  <a:t>とする</a:t>
                </a:r>
                <a:r>
                  <a:rPr kumimoji="1" lang="en-US" altLang="ja-JP" sz="2000" dirty="0" smtClean="0">
                    <a:solidFill>
                      <a:schemeClr val="bg1">
                        <a:lumMod val="75000"/>
                      </a:schemeClr>
                    </a:solidFill>
                  </a:rPr>
                  <a:t>)</a:t>
                </a:r>
              </a:p>
              <a:p>
                <a:pPr marL="457200" indent="-457200">
                  <a:buFont typeface="+mj-lt"/>
                  <a:buAutoNum type="arabicPeriod"/>
                </a:pPr>
                <a:r>
                  <a:rPr kumimoji="1" lang="en-US" altLang="ja-JP" sz="2000" dirty="0" smtClean="0">
                    <a:solidFill>
                      <a:schemeClr val="bg1">
                        <a:lumMod val="75000"/>
                      </a:schemeClr>
                    </a:solidFill>
                  </a:rPr>
                  <a:t> </a:t>
                </a:r>
                <a14:m>
                  <m:oMath xmlns:m="http://schemas.openxmlformats.org/officeDocument/2006/math">
                    <m:sSub>
                      <m:sSubPr>
                        <m:ctrlPr>
                          <a:rPr lang="en-US" altLang="ja-JP" sz="2000" i="1">
                            <a:solidFill>
                              <a:schemeClr val="bg1">
                                <a:lumMod val="75000"/>
                              </a:schemeClr>
                            </a:solidFill>
                            <a:latin typeface="Cambria Math" panose="02040503050406030204" pitchFamily="18" charset="0"/>
                          </a:rPr>
                        </m:ctrlPr>
                      </m:sSubPr>
                      <m:e>
                        <m:r>
                          <a:rPr lang="en-US" altLang="ja-JP" sz="2000" i="1">
                            <a:solidFill>
                              <a:schemeClr val="bg1">
                                <a:lumMod val="75000"/>
                              </a:schemeClr>
                            </a:solidFill>
                            <a:latin typeface="Cambria Math" panose="02040503050406030204" pitchFamily="18" charset="0"/>
                          </a:rPr>
                          <m:t>𝑠</m:t>
                        </m:r>
                      </m:e>
                      <m:sub>
                        <m:r>
                          <a:rPr lang="en-US" altLang="ja-JP" sz="2000" i="1">
                            <a:solidFill>
                              <a:schemeClr val="bg1">
                                <a:lumMod val="75000"/>
                              </a:schemeClr>
                            </a:solidFill>
                            <a:latin typeface="Cambria Math" panose="02040503050406030204" pitchFamily="18" charset="0"/>
                          </a:rPr>
                          <m:t>𝑖</m:t>
                        </m:r>
                      </m:sub>
                    </m:sSub>
                  </m:oMath>
                </a14:m>
                <a:r>
                  <a:rPr kumimoji="1" lang="ja-JP" altLang="en-US" sz="2000" dirty="0" smtClean="0">
                    <a:solidFill>
                      <a:schemeClr val="bg1">
                        <a:lumMod val="75000"/>
                      </a:schemeClr>
                    </a:solidFill>
                  </a:rPr>
                  <a:t>と</a:t>
                </a:r>
                <a14:m>
                  <m:oMath xmlns:m="http://schemas.openxmlformats.org/officeDocument/2006/math">
                    <m:sSub>
                      <m:sSubPr>
                        <m:ctrlPr>
                          <a:rPr lang="en-US" altLang="ja-JP" sz="2000" i="1">
                            <a:solidFill>
                              <a:schemeClr val="bg1">
                                <a:lumMod val="75000"/>
                              </a:schemeClr>
                            </a:solidFill>
                            <a:latin typeface="Cambria Math" panose="02040503050406030204" pitchFamily="18" charset="0"/>
                          </a:rPr>
                        </m:ctrlPr>
                      </m:sSubPr>
                      <m:e>
                        <m:r>
                          <a:rPr lang="en-US" altLang="ja-JP" sz="2000" i="1">
                            <a:solidFill>
                              <a:schemeClr val="bg1">
                                <a:lumMod val="75000"/>
                              </a:schemeClr>
                            </a:solidFill>
                            <a:latin typeface="Cambria Math" panose="02040503050406030204" pitchFamily="18" charset="0"/>
                          </a:rPr>
                          <m:t>𝑠</m:t>
                        </m:r>
                      </m:e>
                      <m:sub>
                        <m:r>
                          <a:rPr lang="en-US" altLang="ja-JP" sz="2000" b="0" i="1" smtClean="0">
                            <a:solidFill>
                              <a:schemeClr val="bg1">
                                <a:lumMod val="75000"/>
                              </a:schemeClr>
                            </a:solidFill>
                            <a:latin typeface="Cambria Math" panose="02040503050406030204" pitchFamily="18" charset="0"/>
                          </a:rPr>
                          <m:t>𝑛</m:t>
                        </m:r>
                      </m:sub>
                    </m:sSub>
                  </m:oMath>
                </a14:m>
                <a:r>
                  <a:rPr kumimoji="1" lang="ja-JP" altLang="en-US" sz="2000" dirty="0" err="1" smtClean="0">
                    <a:solidFill>
                      <a:schemeClr val="bg1">
                        <a:lumMod val="75000"/>
                      </a:schemeClr>
                    </a:solidFill>
                  </a:rPr>
                  <a:t>とを</a:t>
                </a:r>
                <a:r>
                  <a:rPr lang="ja-JP" altLang="en-US" sz="2000" dirty="0">
                    <a:solidFill>
                      <a:schemeClr val="bg1">
                        <a:lumMod val="75000"/>
                      </a:schemeClr>
                    </a:solidFill>
                  </a:rPr>
                  <a:t>比較</a:t>
                </a:r>
                <a:r>
                  <a:rPr lang="ja-JP" altLang="en-US" sz="2000" dirty="0" smtClean="0">
                    <a:solidFill>
                      <a:schemeClr val="bg1">
                        <a:lumMod val="75000"/>
                      </a:schemeClr>
                    </a:solidFill>
                  </a:rPr>
                  <a:t>し，適用された可能性のあるリファクタリングを列挙</a:t>
                </a:r>
                <a:endParaRPr lang="en-US" altLang="ja-JP" sz="2000" dirty="0" smtClean="0">
                  <a:solidFill>
                    <a:schemeClr val="bg1">
                      <a:lumMod val="75000"/>
                    </a:schemeClr>
                  </a:solidFill>
                </a:endParaRPr>
              </a:p>
              <a:p>
                <a:pPr marL="457200" indent="-457200">
                  <a:buFont typeface="+mj-lt"/>
                  <a:buAutoNum type="arabicPeriod"/>
                </a:pPr>
                <a:r>
                  <a:rPr kumimoji="1" lang="ja-JP" altLang="en-US" sz="2000" dirty="0" smtClean="0">
                    <a:solidFill>
                      <a:schemeClr val="bg1">
                        <a:lumMod val="75000"/>
                      </a:schemeClr>
                    </a:solidFill>
                  </a:rPr>
                  <a:t>列挙されたリファクタリングを</a:t>
                </a:r>
                <a14:m>
                  <m:oMath xmlns:m="http://schemas.openxmlformats.org/officeDocument/2006/math">
                    <m:sSub>
                      <m:sSubPr>
                        <m:ctrlPr>
                          <a:rPr lang="en-US" altLang="ja-JP" sz="2000" i="1">
                            <a:solidFill>
                              <a:schemeClr val="bg1">
                                <a:lumMod val="75000"/>
                              </a:schemeClr>
                            </a:solidFill>
                            <a:latin typeface="Cambria Math" panose="02040503050406030204" pitchFamily="18" charset="0"/>
                          </a:rPr>
                        </m:ctrlPr>
                      </m:sSubPr>
                      <m:e>
                        <m:r>
                          <a:rPr lang="en-US" altLang="ja-JP" sz="2000" i="1">
                            <a:solidFill>
                              <a:schemeClr val="bg1">
                                <a:lumMod val="75000"/>
                              </a:schemeClr>
                            </a:solidFill>
                            <a:latin typeface="Cambria Math" panose="02040503050406030204" pitchFamily="18" charset="0"/>
                          </a:rPr>
                          <m:t>𝑠</m:t>
                        </m:r>
                      </m:e>
                      <m:sub>
                        <m:r>
                          <a:rPr lang="en-US" altLang="ja-JP" sz="2000" i="1">
                            <a:solidFill>
                              <a:schemeClr val="bg1">
                                <a:lumMod val="75000"/>
                              </a:schemeClr>
                            </a:solidFill>
                            <a:latin typeface="Cambria Math" panose="02040503050406030204" pitchFamily="18" charset="0"/>
                          </a:rPr>
                          <m:t>𝑖</m:t>
                        </m:r>
                      </m:sub>
                    </m:sSub>
                  </m:oMath>
                </a14:m>
                <a:r>
                  <a:rPr kumimoji="1" lang="ja-JP" altLang="en-US" sz="2000" dirty="0" smtClean="0">
                    <a:solidFill>
                      <a:schemeClr val="bg1">
                        <a:lumMod val="75000"/>
                      </a:schemeClr>
                    </a:solidFill>
                  </a:rPr>
                  <a:t>に適用し，評価値を計算し，それぞれキューに入れる</a:t>
                </a:r>
                <a:endParaRPr kumimoji="1" lang="en-US" altLang="ja-JP" sz="2000" dirty="0" smtClean="0">
                  <a:solidFill>
                    <a:schemeClr val="bg1">
                      <a:lumMod val="75000"/>
                    </a:schemeClr>
                  </a:solidFill>
                </a:endParaRPr>
              </a:p>
              <a:p>
                <a:pPr marL="457200" indent="-457200">
                  <a:buFont typeface="+mj-lt"/>
                  <a:buAutoNum type="arabicPeriod"/>
                </a:pPr>
                <a:r>
                  <a:rPr lang="ja-JP" altLang="en-US" sz="2000" dirty="0" smtClean="0">
                    <a:solidFill>
                      <a:schemeClr val="bg1">
                        <a:lumMod val="75000"/>
                      </a:schemeClr>
                    </a:solidFill>
                  </a:rPr>
                  <a:t>終了条件を満たせば評価値</a:t>
                </a:r>
                <a:r>
                  <a:rPr lang="ja-JP" altLang="en-US" sz="2000" dirty="0">
                    <a:solidFill>
                      <a:schemeClr val="bg1">
                        <a:lumMod val="75000"/>
                      </a:schemeClr>
                    </a:solidFill>
                  </a:rPr>
                  <a:t>最小</a:t>
                </a:r>
                <a:r>
                  <a:rPr lang="ja-JP" altLang="en-US" sz="2000" dirty="0" smtClean="0">
                    <a:solidFill>
                      <a:schemeClr val="bg1">
                        <a:lumMod val="75000"/>
                      </a:schemeClr>
                    </a:solidFill>
                  </a:rPr>
                  <a:t>の状態</a:t>
                </a:r>
                <a14:m>
                  <m:oMath xmlns:m="http://schemas.openxmlformats.org/officeDocument/2006/math">
                    <m:sSub>
                      <m:sSubPr>
                        <m:ctrlPr>
                          <a:rPr lang="en-US" altLang="ja-JP" sz="2000" i="1">
                            <a:solidFill>
                              <a:schemeClr val="bg1">
                                <a:lumMod val="75000"/>
                              </a:schemeClr>
                            </a:solidFill>
                            <a:latin typeface="Cambria Math" panose="02040503050406030204" pitchFamily="18" charset="0"/>
                          </a:rPr>
                        </m:ctrlPr>
                      </m:sSubPr>
                      <m:e>
                        <m:r>
                          <a:rPr lang="en-US" altLang="ja-JP" sz="2000" i="1">
                            <a:solidFill>
                              <a:schemeClr val="bg1">
                                <a:lumMod val="75000"/>
                              </a:schemeClr>
                            </a:solidFill>
                            <a:latin typeface="Cambria Math" panose="02040503050406030204" pitchFamily="18" charset="0"/>
                          </a:rPr>
                          <m:t>𝑠</m:t>
                        </m:r>
                      </m:e>
                      <m:sub>
                        <m:r>
                          <a:rPr lang="en-US" altLang="ja-JP" sz="2000" b="0" i="1" smtClean="0">
                            <a:solidFill>
                              <a:schemeClr val="bg1">
                                <a:lumMod val="75000"/>
                              </a:schemeClr>
                            </a:solidFill>
                            <a:latin typeface="Cambria Math" panose="02040503050406030204" pitchFamily="18" charset="0"/>
                          </a:rPr>
                          <m:t>𝑡</m:t>
                        </m:r>
                      </m:sub>
                    </m:sSub>
                  </m:oMath>
                </a14:m>
                <a:r>
                  <a:rPr lang="ja-JP" altLang="en-US" sz="2000" dirty="0" smtClean="0">
                    <a:solidFill>
                      <a:schemeClr val="bg1">
                        <a:lumMod val="75000"/>
                      </a:schemeClr>
                    </a:solidFill>
                  </a:rPr>
                  <a:t>を探索結果とし，そうでなければ</a:t>
                </a:r>
                <a:r>
                  <a:rPr lang="en-US" altLang="ja-JP" sz="2000" dirty="0" smtClean="0">
                    <a:solidFill>
                      <a:schemeClr val="bg1">
                        <a:lumMod val="75000"/>
                      </a:schemeClr>
                    </a:solidFill>
                  </a:rPr>
                  <a:t>2</a:t>
                </a:r>
                <a:r>
                  <a:rPr lang="ja-JP" altLang="en-US" sz="2000" dirty="0" smtClean="0">
                    <a:solidFill>
                      <a:schemeClr val="bg1">
                        <a:lumMod val="75000"/>
                      </a:schemeClr>
                    </a:solidFill>
                  </a:rPr>
                  <a:t>へ</a:t>
                </a:r>
                <a:endParaRPr kumimoji="1" lang="en-US" altLang="ja-JP" sz="2000" dirty="0" smtClean="0">
                  <a:solidFill>
                    <a:schemeClr val="bg1">
                      <a:lumMod val="75000"/>
                    </a:schemeClr>
                  </a:solidFill>
                </a:endParaRPr>
              </a:p>
            </p:txBody>
          </p:sp>
        </mc:Choice>
        <mc:Fallback xmlns="">
          <p:sp>
            <p:nvSpPr>
              <p:cNvPr id="3" name="コンテンツ プレースホルダー 2"/>
              <p:cNvSpPr>
                <a:spLocks noGrp="1" noRot="1" noChangeAspect="1" noMove="1" noResize="1" noEditPoints="1" noAdjustHandles="1" noChangeArrowheads="1" noChangeShapeType="1" noTextEdit="1"/>
              </p:cNvSpPr>
              <p:nvPr>
                <p:ph idx="1"/>
              </p:nvPr>
            </p:nvSpPr>
            <p:spPr>
              <a:xfrm>
                <a:off x="457200" y="1600202"/>
                <a:ext cx="6050692" cy="4525963"/>
              </a:xfrm>
              <a:blipFill rotWithShape="0">
                <a:blip r:embed="rId2"/>
                <a:stretch>
                  <a:fillRect l="-2316" t="-2156"/>
                </a:stretch>
              </a:blipFill>
            </p:spPr>
            <p:txBody>
              <a:bodyPr/>
              <a:lstStyle/>
              <a:p>
                <a:r>
                  <a:rPr lang="ja-JP" altLang="en-US">
                    <a:noFill/>
                  </a:rPr>
                  <a:t> </a:t>
                </a:r>
              </a:p>
            </p:txBody>
          </p:sp>
        </mc:Fallback>
      </mc:AlternateContent>
      <p:sp>
        <p:nvSpPr>
          <p:cNvPr id="4" name="スライド番号プレースホルダー 3"/>
          <p:cNvSpPr>
            <a:spLocks noGrp="1"/>
          </p:cNvSpPr>
          <p:nvPr>
            <p:ph type="sldNum" sz="quarter" idx="12"/>
          </p:nvPr>
        </p:nvSpPr>
        <p:spPr/>
        <p:txBody>
          <a:bodyPr/>
          <a:lstStyle/>
          <a:p>
            <a:fld id="{04B3F2D8-AADF-41CF-B8BC-E48199EDBE0E}" type="slidenum">
              <a:rPr kumimoji="1" lang="ja-JP" altLang="en-US" smtClean="0"/>
              <a:t>10</a:t>
            </a:fld>
            <a:endParaRPr kumimoji="1" lang="ja-JP" altLang="en-US"/>
          </a:p>
        </p:txBody>
      </p:sp>
      <p:sp>
        <p:nvSpPr>
          <p:cNvPr id="5" name="タイトル 1"/>
          <p:cNvSpPr>
            <a:spLocks noGrp="1"/>
          </p:cNvSpPr>
          <p:nvPr>
            <p:ph type="title"/>
          </p:nvPr>
        </p:nvSpPr>
        <p:spPr>
          <a:xfrm>
            <a:off x="457200" y="274638"/>
            <a:ext cx="8218488" cy="1143000"/>
          </a:xfrm>
        </p:spPr>
        <p:txBody>
          <a:bodyPr/>
          <a:lstStyle/>
          <a:p>
            <a:r>
              <a:rPr kumimoji="1" lang="en-US" altLang="ja-JP" dirty="0" smtClean="0"/>
              <a:t>Step 2(1/3):</a:t>
            </a:r>
            <a:r>
              <a:rPr kumimoji="1" lang="ja-JP" altLang="en-US" dirty="0" smtClean="0"/>
              <a:t>探索の手順</a:t>
            </a:r>
            <a:endParaRPr kumimoji="1" lang="ja-JP" altLang="en-US" dirty="0"/>
          </a:p>
        </p:txBody>
      </p:sp>
      <p:sp>
        <p:nvSpPr>
          <p:cNvPr id="9" name="メモ 8"/>
          <p:cNvSpPr/>
          <p:nvPr/>
        </p:nvSpPr>
        <p:spPr>
          <a:xfrm>
            <a:off x="7641356" y="2612598"/>
            <a:ext cx="556569" cy="393354"/>
          </a:xfrm>
          <a:prstGeom prst="foldedCorner">
            <a:avLst/>
          </a:prstGeom>
          <a:solidFill>
            <a:schemeClr val="accent5">
              <a:lumMod val="90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solidFill>
                <a:schemeClr val="tx1"/>
              </a:solidFill>
            </a:endParaRPr>
          </a:p>
        </p:txBody>
      </p:sp>
      <p:sp>
        <p:nvSpPr>
          <p:cNvPr id="10" name="四角形吹き出し 9"/>
          <p:cNvSpPr/>
          <p:nvPr/>
        </p:nvSpPr>
        <p:spPr>
          <a:xfrm>
            <a:off x="8307441" y="2809275"/>
            <a:ext cx="640127" cy="312006"/>
          </a:xfrm>
          <a:prstGeom prst="wedgeRectCallout">
            <a:avLst>
              <a:gd name="adj1" fmla="val -64588"/>
              <a:gd name="adj2" fmla="val -32550"/>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solidFill>
                <a:schemeClr val="tx1"/>
              </a:solidFill>
            </a:endParaRPr>
          </a:p>
        </p:txBody>
      </p:sp>
      <p:sp>
        <p:nvSpPr>
          <p:cNvPr id="11" name="テキスト ボックス 10"/>
          <p:cNvSpPr txBox="1"/>
          <p:nvPr/>
        </p:nvSpPr>
        <p:spPr>
          <a:xfrm>
            <a:off x="8307441" y="2780612"/>
            <a:ext cx="684985" cy="369332"/>
          </a:xfrm>
          <a:prstGeom prst="rect">
            <a:avLst/>
          </a:prstGeom>
          <a:noFill/>
        </p:spPr>
        <p:txBody>
          <a:bodyPr wrap="square" rtlCol="0">
            <a:spAutoFit/>
          </a:bodyPr>
          <a:lstStyle/>
          <a:p>
            <a:r>
              <a:rPr kumimoji="1" lang="en-US" altLang="ja-JP" dirty="0" smtClean="0"/>
              <a:t>0.85</a:t>
            </a:r>
            <a:endParaRPr kumimoji="1" lang="ja-JP" altLang="en-US" dirty="0"/>
          </a:p>
        </p:txBody>
      </p:sp>
    </p:spTree>
    <p:extLst>
      <p:ext uri="{BB962C8B-B14F-4D97-AF65-F5344CB8AC3E}">
        <p14:creationId xmlns:p14="http://schemas.microsoft.com/office/powerpoint/2010/main" val="5385212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 name="正方形/長方形 30"/>
          <p:cNvSpPr/>
          <p:nvPr/>
        </p:nvSpPr>
        <p:spPr>
          <a:xfrm>
            <a:off x="7526370" y="2382408"/>
            <a:ext cx="781071" cy="961050"/>
          </a:xfrm>
          <a:prstGeom prst="rect">
            <a:avLst/>
          </a:prstGeom>
          <a:solidFill>
            <a:srgbClr val="FFC000"/>
          </a:solidFill>
          <a:ln w="1905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solidFill>
                <a:schemeClr val="tx1"/>
              </a:solidFill>
            </a:endParaRPr>
          </a:p>
        </p:txBody>
      </p:sp>
      <mc:AlternateContent xmlns:mc="http://schemas.openxmlformats.org/markup-compatibility/2006" xmlns:a14="http://schemas.microsoft.com/office/drawing/2010/main">
        <mc:Choice Requires="a14">
          <p:sp>
            <p:nvSpPr>
              <p:cNvPr id="3" name="コンテンツ プレースホルダー 2"/>
              <p:cNvSpPr>
                <a:spLocks noGrp="1"/>
              </p:cNvSpPr>
              <p:nvPr>
                <p:ph idx="1"/>
              </p:nvPr>
            </p:nvSpPr>
            <p:spPr>
              <a:xfrm>
                <a:off x="457200" y="1600202"/>
                <a:ext cx="6050692" cy="4525963"/>
              </a:xfrm>
            </p:spPr>
            <p:txBody>
              <a:bodyPr/>
              <a:lstStyle/>
              <a:p>
                <a:pPr marL="457200" indent="-457200">
                  <a:buFont typeface="+mj-lt"/>
                  <a:buAutoNum type="arabicPeriod"/>
                </a:pPr>
                <a:r>
                  <a:rPr kumimoji="1" lang="ja-JP" altLang="en-US" sz="1800" dirty="0" smtClean="0">
                    <a:solidFill>
                      <a:schemeClr val="bg1">
                        <a:lumMod val="75000"/>
                      </a:schemeClr>
                    </a:solidFill>
                  </a:rPr>
                  <a:t>初期状態</a:t>
                </a:r>
                <a14:m>
                  <m:oMath xmlns:m="http://schemas.openxmlformats.org/officeDocument/2006/math">
                    <m:sSub>
                      <m:sSubPr>
                        <m:ctrlPr>
                          <a:rPr kumimoji="1" lang="en-US" altLang="ja-JP" sz="1800" b="0" i="1" smtClean="0">
                            <a:solidFill>
                              <a:schemeClr val="bg1">
                                <a:lumMod val="75000"/>
                              </a:schemeClr>
                            </a:solidFill>
                            <a:latin typeface="Cambria Math" panose="02040503050406030204" pitchFamily="18" charset="0"/>
                          </a:rPr>
                        </m:ctrlPr>
                      </m:sSubPr>
                      <m:e>
                        <m:r>
                          <a:rPr kumimoji="1" lang="en-US" altLang="ja-JP" sz="1800" b="0" i="1" smtClean="0">
                            <a:solidFill>
                              <a:schemeClr val="bg1">
                                <a:lumMod val="75000"/>
                              </a:schemeClr>
                            </a:solidFill>
                            <a:latin typeface="Cambria Math" panose="02040503050406030204" pitchFamily="18" charset="0"/>
                          </a:rPr>
                          <m:t>𝑠</m:t>
                        </m:r>
                      </m:e>
                      <m:sub>
                        <m:r>
                          <a:rPr kumimoji="1" lang="en-US" altLang="ja-JP" sz="1800" b="0" i="1" smtClean="0">
                            <a:solidFill>
                              <a:schemeClr val="bg1">
                                <a:lumMod val="75000"/>
                              </a:schemeClr>
                            </a:solidFill>
                            <a:latin typeface="Cambria Math" panose="02040503050406030204" pitchFamily="18" charset="0"/>
                          </a:rPr>
                          <m:t>0</m:t>
                        </m:r>
                      </m:sub>
                    </m:sSub>
                  </m:oMath>
                </a14:m>
                <a:r>
                  <a:rPr kumimoji="1" lang="en-US" altLang="ja-JP" sz="1800" dirty="0" smtClean="0">
                    <a:solidFill>
                      <a:schemeClr val="bg1">
                        <a:lumMod val="75000"/>
                      </a:schemeClr>
                    </a:solidFill>
                  </a:rPr>
                  <a:t>(</a:t>
                </a:r>
                <a:r>
                  <a:rPr kumimoji="1" lang="ja-JP" altLang="en-US" sz="1800" dirty="0" smtClean="0">
                    <a:solidFill>
                      <a:schemeClr val="bg1">
                        <a:lumMod val="75000"/>
                      </a:schemeClr>
                    </a:solidFill>
                  </a:rPr>
                  <a:t>旧版コード</a:t>
                </a:r>
                <a:r>
                  <a:rPr kumimoji="1" lang="en-US" altLang="ja-JP" sz="1800" dirty="0" smtClean="0">
                    <a:solidFill>
                      <a:schemeClr val="bg1">
                        <a:lumMod val="75000"/>
                      </a:schemeClr>
                    </a:solidFill>
                  </a:rPr>
                  <a:t>)</a:t>
                </a:r>
                <a:r>
                  <a:rPr kumimoji="1" lang="ja-JP" altLang="en-US" sz="1800" dirty="0" smtClean="0">
                    <a:solidFill>
                      <a:schemeClr val="bg1">
                        <a:lumMod val="75000"/>
                      </a:schemeClr>
                    </a:solidFill>
                  </a:rPr>
                  <a:t>を，新版コード</a:t>
                </a:r>
                <a14:m>
                  <m:oMath xmlns:m="http://schemas.openxmlformats.org/officeDocument/2006/math">
                    <m:sSub>
                      <m:sSubPr>
                        <m:ctrlPr>
                          <a:rPr lang="en-US" altLang="ja-JP" sz="1800" i="1">
                            <a:solidFill>
                              <a:schemeClr val="bg1">
                                <a:lumMod val="75000"/>
                              </a:schemeClr>
                            </a:solidFill>
                            <a:latin typeface="Cambria Math" panose="02040503050406030204" pitchFamily="18" charset="0"/>
                          </a:rPr>
                        </m:ctrlPr>
                      </m:sSubPr>
                      <m:e>
                        <m:r>
                          <a:rPr lang="en-US" altLang="ja-JP" sz="1800" i="1">
                            <a:solidFill>
                              <a:schemeClr val="bg1">
                                <a:lumMod val="75000"/>
                              </a:schemeClr>
                            </a:solidFill>
                            <a:latin typeface="Cambria Math" panose="02040503050406030204" pitchFamily="18" charset="0"/>
                          </a:rPr>
                          <m:t>𝑠</m:t>
                        </m:r>
                      </m:e>
                      <m:sub>
                        <m:r>
                          <a:rPr lang="en-US" altLang="ja-JP" sz="1800" b="0" i="1" smtClean="0">
                            <a:solidFill>
                              <a:schemeClr val="bg1">
                                <a:lumMod val="75000"/>
                              </a:schemeClr>
                            </a:solidFill>
                            <a:latin typeface="Cambria Math" panose="02040503050406030204" pitchFamily="18" charset="0"/>
                          </a:rPr>
                          <m:t>𝑛</m:t>
                        </m:r>
                      </m:sub>
                    </m:sSub>
                  </m:oMath>
                </a14:m>
                <a:r>
                  <a:rPr kumimoji="1" lang="ja-JP" altLang="en-US" sz="1800" dirty="0" smtClean="0">
                    <a:solidFill>
                      <a:schemeClr val="bg1">
                        <a:lumMod val="75000"/>
                      </a:schemeClr>
                    </a:solidFill>
                  </a:rPr>
                  <a:t>との差分</a:t>
                </a:r>
                <a:r>
                  <a:rPr kumimoji="1" lang="en-US" altLang="ja-JP" sz="1800" dirty="0" smtClean="0">
                    <a:solidFill>
                      <a:schemeClr val="bg1">
                        <a:lumMod val="75000"/>
                      </a:schemeClr>
                    </a:solidFill>
                  </a:rPr>
                  <a:t>(</a:t>
                </a:r>
                <a:r>
                  <a:rPr kumimoji="1" lang="ja-JP" altLang="en-US" sz="1800" dirty="0" smtClean="0">
                    <a:solidFill>
                      <a:schemeClr val="bg1">
                        <a:lumMod val="75000"/>
                      </a:schemeClr>
                    </a:solidFill>
                  </a:rPr>
                  <a:t>評価値</a:t>
                </a:r>
                <a:r>
                  <a:rPr kumimoji="1" lang="en-US" altLang="ja-JP" sz="1800" dirty="0" smtClean="0">
                    <a:solidFill>
                      <a:schemeClr val="bg1">
                        <a:lumMod val="75000"/>
                      </a:schemeClr>
                    </a:solidFill>
                  </a:rPr>
                  <a:t>)</a:t>
                </a:r>
                <a:r>
                  <a:rPr kumimoji="1" lang="ja-JP" altLang="en-US" sz="1800" dirty="0" smtClean="0">
                    <a:solidFill>
                      <a:schemeClr val="bg1">
                        <a:lumMod val="75000"/>
                      </a:schemeClr>
                    </a:solidFill>
                  </a:rPr>
                  <a:t>とともにキューに入れる</a:t>
                </a:r>
                <a:endParaRPr kumimoji="1" lang="en-US" altLang="ja-JP" sz="1800" dirty="0" smtClean="0">
                  <a:solidFill>
                    <a:schemeClr val="bg1">
                      <a:lumMod val="75000"/>
                    </a:schemeClr>
                  </a:solidFill>
                </a:endParaRPr>
              </a:p>
              <a:p>
                <a:pPr marL="457200" indent="-457200">
                  <a:buFont typeface="+mj-lt"/>
                  <a:buAutoNum type="arabicPeriod"/>
                </a:pPr>
                <a:r>
                  <a:rPr kumimoji="1" lang="ja-JP" altLang="en-US" dirty="0" smtClean="0"/>
                  <a:t>キューから評価値</a:t>
                </a:r>
                <a:r>
                  <a:rPr lang="ja-JP" altLang="en-US" dirty="0" smtClean="0"/>
                  <a:t>最小</a:t>
                </a:r>
                <a:r>
                  <a:rPr lang="en-US" altLang="ja-JP" dirty="0" smtClean="0"/>
                  <a:t>(</a:t>
                </a:r>
                <a:r>
                  <a:rPr lang="ja-JP" altLang="en-US" dirty="0" smtClean="0"/>
                  <a:t>差分が小さい</a:t>
                </a:r>
                <a:r>
                  <a:rPr lang="en-US" altLang="ja-JP" dirty="0" smtClean="0"/>
                  <a:t>)</a:t>
                </a:r>
                <a:r>
                  <a:rPr kumimoji="1" lang="ja-JP" altLang="en-US" dirty="0" smtClean="0"/>
                  <a:t>の状態を取り出す</a:t>
                </a:r>
                <a:r>
                  <a:rPr kumimoji="1" lang="en-US" altLang="ja-JP" dirty="0" smtClean="0"/>
                  <a:t>(</a:t>
                </a:r>
                <a14:m>
                  <m:oMath xmlns:m="http://schemas.openxmlformats.org/officeDocument/2006/math">
                    <m:sSub>
                      <m:sSubPr>
                        <m:ctrlPr>
                          <a:rPr lang="en-US" altLang="ja-JP" i="1">
                            <a:latin typeface="Cambria Math" panose="02040503050406030204" pitchFamily="18" charset="0"/>
                          </a:rPr>
                        </m:ctrlPr>
                      </m:sSubPr>
                      <m:e>
                        <m:r>
                          <a:rPr lang="en-US" altLang="ja-JP" i="1">
                            <a:latin typeface="Cambria Math" panose="02040503050406030204" pitchFamily="18" charset="0"/>
                          </a:rPr>
                          <m:t>𝑠</m:t>
                        </m:r>
                      </m:e>
                      <m:sub>
                        <m:r>
                          <a:rPr lang="en-US" altLang="ja-JP" i="1">
                            <a:latin typeface="Cambria Math" panose="02040503050406030204" pitchFamily="18" charset="0"/>
                          </a:rPr>
                          <m:t>𝑖</m:t>
                        </m:r>
                      </m:sub>
                    </m:sSub>
                  </m:oMath>
                </a14:m>
                <a:r>
                  <a:rPr kumimoji="1" lang="ja-JP" altLang="en-US" dirty="0" smtClean="0"/>
                  <a:t>とする</a:t>
                </a:r>
                <a:r>
                  <a:rPr kumimoji="1" lang="en-US" altLang="ja-JP" dirty="0" smtClean="0"/>
                  <a:t>)</a:t>
                </a:r>
              </a:p>
              <a:p>
                <a:pPr marL="457200" indent="-457200">
                  <a:buFont typeface="+mj-lt"/>
                  <a:buAutoNum type="arabicPeriod"/>
                </a:pPr>
                <a:r>
                  <a:rPr kumimoji="1" lang="en-US" altLang="ja-JP" sz="1800" dirty="0" smtClean="0">
                    <a:solidFill>
                      <a:schemeClr val="bg1">
                        <a:lumMod val="75000"/>
                      </a:schemeClr>
                    </a:solidFill>
                  </a:rPr>
                  <a:t> </a:t>
                </a:r>
                <a14:m>
                  <m:oMath xmlns:m="http://schemas.openxmlformats.org/officeDocument/2006/math">
                    <m:sSub>
                      <m:sSubPr>
                        <m:ctrlPr>
                          <a:rPr lang="en-US" altLang="ja-JP" sz="1800" i="1">
                            <a:solidFill>
                              <a:schemeClr val="bg1">
                                <a:lumMod val="75000"/>
                              </a:schemeClr>
                            </a:solidFill>
                            <a:latin typeface="Cambria Math" panose="02040503050406030204" pitchFamily="18" charset="0"/>
                          </a:rPr>
                        </m:ctrlPr>
                      </m:sSubPr>
                      <m:e>
                        <m:r>
                          <a:rPr lang="en-US" altLang="ja-JP" sz="1800" i="1">
                            <a:solidFill>
                              <a:schemeClr val="bg1">
                                <a:lumMod val="75000"/>
                              </a:schemeClr>
                            </a:solidFill>
                            <a:latin typeface="Cambria Math" panose="02040503050406030204" pitchFamily="18" charset="0"/>
                          </a:rPr>
                          <m:t>𝑠</m:t>
                        </m:r>
                      </m:e>
                      <m:sub>
                        <m:r>
                          <a:rPr lang="en-US" altLang="ja-JP" sz="1800" i="1">
                            <a:solidFill>
                              <a:schemeClr val="bg1">
                                <a:lumMod val="75000"/>
                              </a:schemeClr>
                            </a:solidFill>
                            <a:latin typeface="Cambria Math" panose="02040503050406030204" pitchFamily="18" charset="0"/>
                          </a:rPr>
                          <m:t>𝑖</m:t>
                        </m:r>
                      </m:sub>
                    </m:sSub>
                  </m:oMath>
                </a14:m>
                <a:r>
                  <a:rPr kumimoji="1" lang="ja-JP" altLang="en-US" sz="1800" dirty="0" smtClean="0">
                    <a:solidFill>
                      <a:schemeClr val="bg1">
                        <a:lumMod val="75000"/>
                      </a:schemeClr>
                    </a:solidFill>
                  </a:rPr>
                  <a:t>と</a:t>
                </a:r>
                <a14:m>
                  <m:oMath xmlns:m="http://schemas.openxmlformats.org/officeDocument/2006/math">
                    <m:sSub>
                      <m:sSubPr>
                        <m:ctrlPr>
                          <a:rPr lang="en-US" altLang="ja-JP" sz="1800" i="1">
                            <a:solidFill>
                              <a:schemeClr val="bg1">
                                <a:lumMod val="75000"/>
                              </a:schemeClr>
                            </a:solidFill>
                            <a:latin typeface="Cambria Math" panose="02040503050406030204" pitchFamily="18" charset="0"/>
                          </a:rPr>
                        </m:ctrlPr>
                      </m:sSubPr>
                      <m:e>
                        <m:r>
                          <a:rPr lang="en-US" altLang="ja-JP" sz="1800" i="1">
                            <a:solidFill>
                              <a:schemeClr val="bg1">
                                <a:lumMod val="75000"/>
                              </a:schemeClr>
                            </a:solidFill>
                            <a:latin typeface="Cambria Math" panose="02040503050406030204" pitchFamily="18" charset="0"/>
                          </a:rPr>
                          <m:t>𝑠</m:t>
                        </m:r>
                      </m:e>
                      <m:sub>
                        <m:r>
                          <a:rPr lang="en-US" altLang="ja-JP" sz="1800" b="0" i="1" smtClean="0">
                            <a:solidFill>
                              <a:schemeClr val="bg1">
                                <a:lumMod val="75000"/>
                              </a:schemeClr>
                            </a:solidFill>
                            <a:latin typeface="Cambria Math" panose="02040503050406030204" pitchFamily="18" charset="0"/>
                          </a:rPr>
                          <m:t>𝑛</m:t>
                        </m:r>
                      </m:sub>
                    </m:sSub>
                  </m:oMath>
                </a14:m>
                <a:r>
                  <a:rPr kumimoji="1" lang="ja-JP" altLang="en-US" sz="1800" dirty="0" err="1" smtClean="0">
                    <a:solidFill>
                      <a:schemeClr val="bg1">
                        <a:lumMod val="75000"/>
                      </a:schemeClr>
                    </a:solidFill>
                  </a:rPr>
                  <a:t>とを</a:t>
                </a:r>
                <a:r>
                  <a:rPr lang="ja-JP" altLang="en-US" sz="1800" dirty="0">
                    <a:solidFill>
                      <a:schemeClr val="bg1">
                        <a:lumMod val="75000"/>
                      </a:schemeClr>
                    </a:solidFill>
                  </a:rPr>
                  <a:t>比較</a:t>
                </a:r>
                <a:r>
                  <a:rPr lang="ja-JP" altLang="en-US" sz="1800" dirty="0" smtClean="0">
                    <a:solidFill>
                      <a:schemeClr val="bg1">
                        <a:lumMod val="75000"/>
                      </a:schemeClr>
                    </a:solidFill>
                  </a:rPr>
                  <a:t>し，適用された可能性のあるリファクタリングを列挙</a:t>
                </a:r>
                <a:endParaRPr lang="en-US" altLang="ja-JP" sz="1800" dirty="0" smtClean="0">
                  <a:solidFill>
                    <a:schemeClr val="bg1">
                      <a:lumMod val="75000"/>
                    </a:schemeClr>
                  </a:solidFill>
                </a:endParaRPr>
              </a:p>
              <a:p>
                <a:pPr marL="457200" indent="-457200">
                  <a:buFont typeface="+mj-lt"/>
                  <a:buAutoNum type="arabicPeriod"/>
                </a:pPr>
                <a:r>
                  <a:rPr kumimoji="1" lang="ja-JP" altLang="en-US" sz="1800" dirty="0" smtClean="0">
                    <a:solidFill>
                      <a:schemeClr val="bg1">
                        <a:lumMod val="75000"/>
                      </a:schemeClr>
                    </a:solidFill>
                  </a:rPr>
                  <a:t>列挙されたリファクタリングを</a:t>
                </a:r>
                <a14:m>
                  <m:oMath xmlns:m="http://schemas.openxmlformats.org/officeDocument/2006/math">
                    <m:sSub>
                      <m:sSubPr>
                        <m:ctrlPr>
                          <a:rPr lang="en-US" altLang="ja-JP" sz="1800" i="1">
                            <a:solidFill>
                              <a:schemeClr val="bg1">
                                <a:lumMod val="75000"/>
                              </a:schemeClr>
                            </a:solidFill>
                            <a:latin typeface="Cambria Math" panose="02040503050406030204" pitchFamily="18" charset="0"/>
                          </a:rPr>
                        </m:ctrlPr>
                      </m:sSubPr>
                      <m:e>
                        <m:r>
                          <a:rPr lang="en-US" altLang="ja-JP" sz="1800" i="1">
                            <a:solidFill>
                              <a:schemeClr val="bg1">
                                <a:lumMod val="75000"/>
                              </a:schemeClr>
                            </a:solidFill>
                            <a:latin typeface="Cambria Math" panose="02040503050406030204" pitchFamily="18" charset="0"/>
                          </a:rPr>
                          <m:t>𝑠</m:t>
                        </m:r>
                      </m:e>
                      <m:sub>
                        <m:r>
                          <a:rPr lang="en-US" altLang="ja-JP" sz="1800" i="1">
                            <a:solidFill>
                              <a:schemeClr val="bg1">
                                <a:lumMod val="75000"/>
                              </a:schemeClr>
                            </a:solidFill>
                            <a:latin typeface="Cambria Math" panose="02040503050406030204" pitchFamily="18" charset="0"/>
                          </a:rPr>
                          <m:t>𝑖</m:t>
                        </m:r>
                      </m:sub>
                    </m:sSub>
                  </m:oMath>
                </a14:m>
                <a:r>
                  <a:rPr kumimoji="1" lang="ja-JP" altLang="en-US" sz="1800" dirty="0" smtClean="0">
                    <a:solidFill>
                      <a:schemeClr val="bg1">
                        <a:lumMod val="75000"/>
                      </a:schemeClr>
                    </a:solidFill>
                  </a:rPr>
                  <a:t>に適用し，評価値を計算し，それぞれキューに入れる</a:t>
                </a:r>
                <a:endParaRPr kumimoji="1" lang="en-US" altLang="ja-JP" sz="1800" dirty="0" smtClean="0">
                  <a:solidFill>
                    <a:schemeClr val="bg1">
                      <a:lumMod val="75000"/>
                    </a:schemeClr>
                  </a:solidFill>
                </a:endParaRPr>
              </a:p>
              <a:p>
                <a:pPr marL="457200" indent="-457200">
                  <a:buFont typeface="+mj-lt"/>
                  <a:buAutoNum type="arabicPeriod"/>
                </a:pPr>
                <a:r>
                  <a:rPr lang="ja-JP" altLang="en-US" sz="1800" dirty="0" smtClean="0">
                    <a:solidFill>
                      <a:schemeClr val="bg1">
                        <a:lumMod val="75000"/>
                      </a:schemeClr>
                    </a:solidFill>
                  </a:rPr>
                  <a:t>終了条件を満たせば評価値</a:t>
                </a:r>
                <a:r>
                  <a:rPr lang="ja-JP" altLang="en-US" sz="1800" dirty="0">
                    <a:solidFill>
                      <a:schemeClr val="bg1">
                        <a:lumMod val="75000"/>
                      </a:schemeClr>
                    </a:solidFill>
                  </a:rPr>
                  <a:t>最小</a:t>
                </a:r>
                <a:r>
                  <a:rPr lang="ja-JP" altLang="en-US" sz="1800" dirty="0" smtClean="0">
                    <a:solidFill>
                      <a:schemeClr val="bg1">
                        <a:lumMod val="75000"/>
                      </a:schemeClr>
                    </a:solidFill>
                  </a:rPr>
                  <a:t>の状態</a:t>
                </a:r>
                <a14:m>
                  <m:oMath xmlns:m="http://schemas.openxmlformats.org/officeDocument/2006/math">
                    <m:sSub>
                      <m:sSubPr>
                        <m:ctrlPr>
                          <a:rPr lang="en-US" altLang="ja-JP" sz="1800" i="1">
                            <a:solidFill>
                              <a:schemeClr val="bg1">
                                <a:lumMod val="75000"/>
                              </a:schemeClr>
                            </a:solidFill>
                            <a:latin typeface="Cambria Math" panose="02040503050406030204" pitchFamily="18" charset="0"/>
                          </a:rPr>
                        </m:ctrlPr>
                      </m:sSubPr>
                      <m:e>
                        <m:r>
                          <a:rPr lang="en-US" altLang="ja-JP" sz="1800" i="1">
                            <a:solidFill>
                              <a:schemeClr val="bg1">
                                <a:lumMod val="75000"/>
                              </a:schemeClr>
                            </a:solidFill>
                            <a:latin typeface="Cambria Math" panose="02040503050406030204" pitchFamily="18" charset="0"/>
                          </a:rPr>
                          <m:t>𝑠</m:t>
                        </m:r>
                      </m:e>
                      <m:sub>
                        <m:r>
                          <a:rPr lang="en-US" altLang="ja-JP" sz="1800" b="0" i="1" smtClean="0">
                            <a:solidFill>
                              <a:schemeClr val="bg1">
                                <a:lumMod val="75000"/>
                              </a:schemeClr>
                            </a:solidFill>
                            <a:latin typeface="Cambria Math" panose="02040503050406030204" pitchFamily="18" charset="0"/>
                          </a:rPr>
                          <m:t>𝑡</m:t>
                        </m:r>
                      </m:sub>
                    </m:sSub>
                  </m:oMath>
                </a14:m>
                <a:r>
                  <a:rPr lang="ja-JP" altLang="en-US" sz="1800" dirty="0" smtClean="0">
                    <a:solidFill>
                      <a:schemeClr val="bg1">
                        <a:lumMod val="75000"/>
                      </a:schemeClr>
                    </a:solidFill>
                  </a:rPr>
                  <a:t>を探索結果とし，そうでなければ</a:t>
                </a:r>
                <a:r>
                  <a:rPr lang="en-US" altLang="ja-JP" sz="1800" dirty="0" smtClean="0">
                    <a:solidFill>
                      <a:schemeClr val="bg1">
                        <a:lumMod val="75000"/>
                      </a:schemeClr>
                    </a:solidFill>
                  </a:rPr>
                  <a:t>2</a:t>
                </a:r>
                <a:r>
                  <a:rPr lang="ja-JP" altLang="en-US" sz="1800" dirty="0" smtClean="0">
                    <a:solidFill>
                      <a:schemeClr val="bg1">
                        <a:lumMod val="75000"/>
                      </a:schemeClr>
                    </a:solidFill>
                  </a:rPr>
                  <a:t>へ</a:t>
                </a:r>
                <a:endParaRPr kumimoji="1" lang="en-US" altLang="ja-JP" sz="1800" dirty="0" smtClean="0">
                  <a:solidFill>
                    <a:schemeClr val="bg1">
                      <a:lumMod val="75000"/>
                    </a:schemeClr>
                  </a:solidFill>
                </a:endParaRPr>
              </a:p>
            </p:txBody>
          </p:sp>
        </mc:Choice>
        <mc:Fallback xmlns="">
          <p:sp>
            <p:nvSpPr>
              <p:cNvPr id="3" name="コンテンツ プレースホルダー 2"/>
              <p:cNvSpPr>
                <a:spLocks noGrp="1" noRot="1" noChangeAspect="1" noMove="1" noResize="1" noEditPoints="1" noAdjustHandles="1" noChangeArrowheads="1" noChangeShapeType="1" noTextEdit="1"/>
              </p:cNvSpPr>
              <p:nvPr>
                <p:ph idx="1"/>
              </p:nvPr>
            </p:nvSpPr>
            <p:spPr>
              <a:xfrm>
                <a:off x="457200" y="1600202"/>
                <a:ext cx="6050692" cy="4525963"/>
              </a:xfrm>
              <a:blipFill rotWithShape="0">
                <a:blip r:embed="rId2"/>
                <a:stretch>
                  <a:fillRect l="-2316" t="-1078"/>
                </a:stretch>
              </a:blipFill>
            </p:spPr>
            <p:txBody>
              <a:bodyPr/>
              <a:lstStyle/>
              <a:p>
                <a:r>
                  <a:rPr lang="ja-JP" altLang="en-US">
                    <a:noFill/>
                  </a:rPr>
                  <a:t> </a:t>
                </a:r>
              </a:p>
            </p:txBody>
          </p:sp>
        </mc:Fallback>
      </mc:AlternateContent>
      <p:sp>
        <p:nvSpPr>
          <p:cNvPr id="4" name="スライド番号プレースホルダー 3"/>
          <p:cNvSpPr>
            <a:spLocks noGrp="1"/>
          </p:cNvSpPr>
          <p:nvPr>
            <p:ph type="sldNum" sz="quarter" idx="12"/>
          </p:nvPr>
        </p:nvSpPr>
        <p:spPr/>
        <p:txBody>
          <a:bodyPr/>
          <a:lstStyle/>
          <a:p>
            <a:fld id="{04B3F2D8-AADF-41CF-B8BC-E48199EDBE0E}" type="slidenum">
              <a:rPr kumimoji="1" lang="ja-JP" altLang="en-US" smtClean="0"/>
              <a:t>11</a:t>
            </a:fld>
            <a:endParaRPr kumimoji="1" lang="ja-JP" altLang="en-US"/>
          </a:p>
        </p:txBody>
      </p:sp>
      <p:sp>
        <p:nvSpPr>
          <p:cNvPr id="5" name="タイトル 1"/>
          <p:cNvSpPr>
            <a:spLocks noGrp="1"/>
          </p:cNvSpPr>
          <p:nvPr>
            <p:ph type="title"/>
          </p:nvPr>
        </p:nvSpPr>
        <p:spPr>
          <a:xfrm>
            <a:off x="457200" y="274638"/>
            <a:ext cx="8218488" cy="1143000"/>
          </a:xfrm>
        </p:spPr>
        <p:txBody>
          <a:bodyPr/>
          <a:lstStyle/>
          <a:p>
            <a:r>
              <a:rPr kumimoji="1" lang="en-US" altLang="ja-JP" dirty="0" smtClean="0"/>
              <a:t>Step 2(1/3):</a:t>
            </a:r>
            <a:r>
              <a:rPr kumimoji="1" lang="ja-JP" altLang="en-US" dirty="0" smtClean="0"/>
              <a:t>探索の手順</a:t>
            </a:r>
            <a:endParaRPr kumimoji="1" lang="ja-JP" altLang="en-US" dirty="0"/>
          </a:p>
        </p:txBody>
      </p:sp>
      <p:sp>
        <p:nvSpPr>
          <p:cNvPr id="12" name="メモ 11"/>
          <p:cNvSpPr/>
          <p:nvPr/>
        </p:nvSpPr>
        <p:spPr>
          <a:xfrm>
            <a:off x="7641356" y="2612598"/>
            <a:ext cx="556569" cy="393354"/>
          </a:xfrm>
          <a:prstGeom prst="foldedCorner">
            <a:avLst/>
          </a:prstGeom>
          <a:solidFill>
            <a:schemeClr val="accent5">
              <a:lumMod val="90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solidFill>
                <a:schemeClr val="tx1"/>
              </a:solidFill>
            </a:endParaRPr>
          </a:p>
        </p:txBody>
      </p:sp>
      <p:sp>
        <p:nvSpPr>
          <p:cNvPr id="13" name="四角形吹き出し 12"/>
          <p:cNvSpPr/>
          <p:nvPr/>
        </p:nvSpPr>
        <p:spPr>
          <a:xfrm>
            <a:off x="8307441" y="2809275"/>
            <a:ext cx="640127" cy="312006"/>
          </a:xfrm>
          <a:prstGeom prst="wedgeRectCallout">
            <a:avLst>
              <a:gd name="adj1" fmla="val -64588"/>
              <a:gd name="adj2" fmla="val -32550"/>
            </a:avLst>
          </a:prstGeom>
          <a:solidFill>
            <a:schemeClr val="bg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solidFill>
                <a:schemeClr val="tx1"/>
              </a:solidFill>
            </a:endParaRPr>
          </a:p>
        </p:txBody>
      </p:sp>
      <p:sp>
        <p:nvSpPr>
          <p:cNvPr id="14" name="テキスト ボックス 13"/>
          <p:cNvSpPr txBox="1"/>
          <p:nvPr/>
        </p:nvSpPr>
        <p:spPr>
          <a:xfrm>
            <a:off x="8307441" y="2780612"/>
            <a:ext cx="684985" cy="369332"/>
          </a:xfrm>
          <a:prstGeom prst="rect">
            <a:avLst/>
          </a:prstGeom>
          <a:noFill/>
        </p:spPr>
        <p:txBody>
          <a:bodyPr wrap="square" rtlCol="0">
            <a:spAutoFit/>
          </a:bodyPr>
          <a:lstStyle/>
          <a:p>
            <a:r>
              <a:rPr kumimoji="1" lang="en-US" altLang="ja-JP" dirty="0" smtClean="0"/>
              <a:t>0.85</a:t>
            </a:r>
            <a:endParaRPr kumimoji="1" lang="ja-JP" altLang="en-US" dirty="0"/>
          </a:p>
        </p:txBody>
      </p:sp>
    </p:spTree>
    <p:extLst>
      <p:ext uri="{BB962C8B-B14F-4D97-AF65-F5344CB8AC3E}">
        <p14:creationId xmlns:p14="http://schemas.microsoft.com/office/powerpoint/2010/main" val="210165875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 name="正方形/長方形 33"/>
          <p:cNvSpPr/>
          <p:nvPr/>
        </p:nvSpPr>
        <p:spPr>
          <a:xfrm>
            <a:off x="7526370" y="2382408"/>
            <a:ext cx="781071" cy="961050"/>
          </a:xfrm>
          <a:prstGeom prst="rect">
            <a:avLst/>
          </a:prstGeom>
          <a:solidFill>
            <a:srgbClr val="FFC000"/>
          </a:solidFill>
          <a:ln w="1905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solidFill>
                <a:schemeClr val="tx1"/>
              </a:solidFill>
            </a:endParaRPr>
          </a:p>
        </p:txBody>
      </p:sp>
      <p:sp>
        <p:nvSpPr>
          <p:cNvPr id="19" name="四角形吹き出し 18"/>
          <p:cNvSpPr/>
          <p:nvPr/>
        </p:nvSpPr>
        <p:spPr>
          <a:xfrm>
            <a:off x="6581769" y="1518940"/>
            <a:ext cx="1428038" cy="813294"/>
          </a:xfrm>
          <a:prstGeom prst="wedgeRectCallout">
            <a:avLst>
              <a:gd name="adj1" fmla="val 46054"/>
              <a:gd name="adj2" fmla="val 83743"/>
            </a:avLst>
          </a:prstGeom>
          <a:solidFill>
            <a:schemeClr val="bg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solidFill>
                <a:schemeClr val="tx1"/>
              </a:solidFill>
            </a:endParaRPr>
          </a:p>
        </p:txBody>
      </p:sp>
      <mc:AlternateContent xmlns:mc="http://schemas.openxmlformats.org/markup-compatibility/2006" xmlns:a14="http://schemas.microsoft.com/office/drawing/2010/main">
        <mc:Choice Requires="a14">
          <p:sp>
            <p:nvSpPr>
              <p:cNvPr id="3" name="コンテンツ プレースホルダー 2"/>
              <p:cNvSpPr>
                <a:spLocks noGrp="1"/>
              </p:cNvSpPr>
              <p:nvPr>
                <p:ph idx="1"/>
              </p:nvPr>
            </p:nvSpPr>
            <p:spPr>
              <a:xfrm>
                <a:off x="457200" y="1600202"/>
                <a:ext cx="6050692" cy="4525963"/>
              </a:xfrm>
            </p:spPr>
            <p:txBody>
              <a:bodyPr/>
              <a:lstStyle/>
              <a:p>
                <a:pPr marL="457200" indent="-457200">
                  <a:buFont typeface="+mj-lt"/>
                  <a:buAutoNum type="arabicPeriod"/>
                </a:pPr>
                <a:r>
                  <a:rPr kumimoji="1" lang="ja-JP" altLang="en-US" sz="1800" dirty="0" smtClean="0">
                    <a:solidFill>
                      <a:schemeClr val="bg1">
                        <a:lumMod val="75000"/>
                      </a:schemeClr>
                    </a:solidFill>
                  </a:rPr>
                  <a:t>初期状態</a:t>
                </a:r>
                <a14:m>
                  <m:oMath xmlns:m="http://schemas.openxmlformats.org/officeDocument/2006/math">
                    <m:sSub>
                      <m:sSubPr>
                        <m:ctrlPr>
                          <a:rPr kumimoji="1" lang="en-US" altLang="ja-JP" sz="1800" b="0" i="1" smtClean="0">
                            <a:solidFill>
                              <a:schemeClr val="bg1">
                                <a:lumMod val="75000"/>
                              </a:schemeClr>
                            </a:solidFill>
                            <a:latin typeface="Cambria Math" panose="02040503050406030204" pitchFamily="18" charset="0"/>
                          </a:rPr>
                        </m:ctrlPr>
                      </m:sSubPr>
                      <m:e>
                        <m:r>
                          <a:rPr kumimoji="1" lang="en-US" altLang="ja-JP" sz="1800" b="0" i="1" smtClean="0">
                            <a:solidFill>
                              <a:schemeClr val="bg1">
                                <a:lumMod val="75000"/>
                              </a:schemeClr>
                            </a:solidFill>
                            <a:latin typeface="Cambria Math" panose="02040503050406030204" pitchFamily="18" charset="0"/>
                          </a:rPr>
                          <m:t>𝑠</m:t>
                        </m:r>
                      </m:e>
                      <m:sub>
                        <m:r>
                          <a:rPr kumimoji="1" lang="en-US" altLang="ja-JP" sz="1800" b="0" i="1" smtClean="0">
                            <a:solidFill>
                              <a:schemeClr val="bg1">
                                <a:lumMod val="75000"/>
                              </a:schemeClr>
                            </a:solidFill>
                            <a:latin typeface="Cambria Math" panose="02040503050406030204" pitchFamily="18" charset="0"/>
                          </a:rPr>
                          <m:t>0</m:t>
                        </m:r>
                      </m:sub>
                    </m:sSub>
                  </m:oMath>
                </a14:m>
                <a:r>
                  <a:rPr kumimoji="1" lang="en-US" altLang="ja-JP" sz="1800" dirty="0" smtClean="0">
                    <a:solidFill>
                      <a:schemeClr val="bg1">
                        <a:lumMod val="75000"/>
                      </a:schemeClr>
                    </a:solidFill>
                  </a:rPr>
                  <a:t>(</a:t>
                </a:r>
                <a:r>
                  <a:rPr kumimoji="1" lang="ja-JP" altLang="en-US" sz="1800" dirty="0" smtClean="0">
                    <a:solidFill>
                      <a:schemeClr val="bg1">
                        <a:lumMod val="75000"/>
                      </a:schemeClr>
                    </a:solidFill>
                  </a:rPr>
                  <a:t>旧版コード</a:t>
                </a:r>
                <a:r>
                  <a:rPr kumimoji="1" lang="en-US" altLang="ja-JP" sz="1800" dirty="0" smtClean="0">
                    <a:solidFill>
                      <a:schemeClr val="bg1">
                        <a:lumMod val="75000"/>
                      </a:schemeClr>
                    </a:solidFill>
                  </a:rPr>
                  <a:t>)</a:t>
                </a:r>
                <a:r>
                  <a:rPr kumimoji="1" lang="ja-JP" altLang="en-US" sz="1800" dirty="0" smtClean="0">
                    <a:solidFill>
                      <a:schemeClr val="bg1">
                        <a:lumMod val="75000"/>
                      </a:schemeClr>
                    </a:solidFill>
                  </a:rPr>
                  <a:t>を，新版コード</a:t>
                </a:r>
                <a14:m>
                  <m:oMath xmlns:m="http://schemas.openxmlformats.org/officeDocument/2006/math">
                    <m:sSub>
                      <m:sSubPr>
                        <m:ctrlPr>
                          <a:rPr lang="en-US" altLang="ja-JP" sz="1800" i="1">
                            <a:solidFill>
                              <a:schemeClr val="bg1">
                                <a:lumMod val="75000"/>
                              </a:schemeClr>
                            </a:solidFill>
                            <a:latin typeface="Cambria Math" panose="02040503050406030204" pitchFamily="18" charset="0"/>
                          </a:rPr>
                        </m:ctrlPr>
                      </m:sSubPr>
                      <m:e>
                        <m:r>
                          <a:rPr lang="en-US" altLang="ja-JP" sz="1800" i="1">
                            <a:solidFill>
                              <a:schemeClr val="bg1">
                                <a:lumMod val="75000"/>
                              </a:schemeClr>
                            </a:solidFill>
                            <a:latin typeface="Cambria Math" panose="02040503050406030204" pitchFamily="18" charset="0"/>
                          </a:rPr>
                          <m:t>𝑠</m:t>
                        </m:r>
                      </m:e>
                      <m:sub>
                        <m:r>
                          <a:rPr lang="en-US" altLang="ja-JP" sz="1800" b="0" i="1" smtClean="0">
                            <a:solidFill>
                              <a:schemeClr val="bg1">
                                <a:lumMod val="75000"/>
                              </a:schemeClr>
                            </a:solidFill>
                            <a:latin typeface="Cambria Math" panose="02040503050406030204" pitchFamily="18" charset="0"/>
                          </a:rPr>
                          <m:t>𝑛</m:t>
                        </m:r>
                      </m:sub>
                    </m:sSub>
                  </m:oMath>
                </a14:m>
                <a:r>
                  <a:rPr kumimoji="1" lang="ja-JP" altLang="en-US" sz="1800" dirty="0" smtClean="0">
                    <a:solidFill>
                      <a:schemeClr val="bg1">
                        <a:lumMod val="75000"/>
                      </a:schemeClr>
                    </a:solidFill>
                  </a:rPr>
                  <a:t>との差分</a:t>
                </a:r>
                <a:r>
                  <a:rPr kumimoji="1" lang="en-US" altLang="ja-JP" sz="1800" dirty="0" smtClean="0">
                    <a:solidFill>
                      <a:schemeClr val="bg1">
                        <a:lumMod val="75000"/>
                      </a:schemeClr>
                    </a:solidFill>
                  </a:rPr>
                  <a:t>(</a:t>
                </a:r>
                <a:r>
                  <a:rPr kumimoji="1" lang="ja-JP" altLang="en-US" sz="1800" dirty="0" smtClean="0">
                    <a:solidFill>
                      <a:schemeClr val="bg1">
                        <a:lumMod val="75000"/>
                      </a:schemeClr>
                    </a:solidFill>
                  </a:rPr>
                  <a:t>評価値</a:t>
                </a:r>
                <a:r>
                  <a:rPr kumimoji="1" lang="en-US" altLang="ja-JP" sz="1800" dirty="0" smtClean="0">
                    <a:solidFill>
                      <a:schemeClr val="bg1">
                        <a:lumMod val="75000"/>
                      </a:schemeClr>
                    </a:solidFill>
                  </a:rPr>
                  <a:t>)</a:t>
                </a:r>
                <a:r>
                  <a:rPr kumimoji="1" lang="ja-JP" altLang="en-US" sz="1800" dirty="0" smtClean="0">
                    <a:solidFill>
                      <a:schemeClr val="bg1">
                        <a:lumMod val="75000"/>
                      </a:schemeClr>
                    </a:solidFill>
                  </a:rPr>
                  <a:t>とともにキューに入れる</a:t>
                </a:r>
                <a:endParaRPr kumimoji="1" lang="en-US" altLang="ja-JP" sz="1800" dirty="0" smtClean="0">
                  <a:solidFill>
                    <a:schemeClr val="bg1">
                      <a:lumMod val="75000"/>
                    </a:schemeClr>
                  </a:solidFill>
                </a:endParaRPr>
              </a:p>
              <a:p>
                <a:pPr marL="457200" indent="-457200">
                  <a:buFont typeface="+mj-lt"/>
                  <a:buAutoNum type="arabicPeriod"/>
                </a:pPr>
                <a:r>
                  <a:rPr kumimoji="1" lang="ja-JP" altLang="en-US" sz="1800" dirty="0" smtClean="0">
                    <a:solidFill>
                      <a:schemeClr val="bg1">
                        <a:lumMod val="75000"/>
                      </a:schemeClr>
                    </a:solidFill>
                  </a:rPr>
                  <a:t>キューから評価値</a:t>
                </a:r>
                <a:r>
                  <a:rPr lang="ja-JP" altLang="en-US" sz="1800" dirty="0" smtClean="0">
                    <a:solidFill>
                      <a:schemeClr val="bg1">
                        <a:lumMod val="75000"/>
                      </a:schemeClr>
                    </a:solidFill>
                  </a:rPr>
                  <a:t>最小</a:t>
                </a:r>
                <a:r>
                  <a:rPr lang="en-US" altLang="ja-JP" sz="1800" dirty="0" smtClean="0">
                    <a:solidFill>
                      <a:schemeClr val="bg1">
                        <a:lumMod val="75000"/>
                      </a:schemeClr>
                    </a:solidFill>
                  </a:rPr>
                  <a:t>(</a:t>
                </a:r>
                <a:r>
                  <a:rPr lang="ja-JP" altLang="en-US" sz="1800" dirty="0" smtClean="0">
                    <a:solidFill>
                      <a:schemeClr val="bg1">
                        <a:lumMod val="75000"/>
                      </a:schemeClr>
                    </a:solidFill>
                  </a:rPr>
                  <a:t>差分が小さい</a:t>
                </a:r>
                <a:r>
                  <a:rPr lang="en-US" altLang="ja-JP" sz="1800" dirty="0" smtClean="0">
                    <a:solidFill>
                      <a:schemeClr val="bg1">
                        <a:lumMod val="75000"/>
                      </a:schemeClr>
                    </a:solidFill>
                  </a:rPr>
                  <a:t>)</a:t>
                </a:r>
                <a:r>
                  <a:rPr kumimoji="1" lang="ja-JP" altLang="en-US" sz="1800" dirty="0" smtClean="0">
                    <a:solidFill>
                      <a:schemeClr val="bg1">
                        <a:lumMod val="75000"/>
                      </a:schemeClr>
                    </a:solidFill>
                  </a:rPr>
                  <a:t>の状態を取り出す</a:t>
                </a:r>
                <a:r>
                  <a:rPr kumimoji="1" lang="en-US" altLang="ja-JP" sz="1800" dirty="0" smtClean="0">
                    <a:solidFill>
                      <a:schemeClr val="bg1">
                        <a:lumMod val="75000"/>
                      </a:schemeClr>
                    </a:solidFill>
                  </a:rPr>
                  <a:t>(</a:t>
                </a:r>
                <a14:m>
                  <m:oMath xmlns:m="http://schemas.openxmlformats.org/officeDocument/2006/math">
                    <m:sSub>
                      <m:sSubPr>
                        <m:ctrlPr>
                          <a:rPr lang="en-US" altLang="ja-JP" sz="1800" i="1">
                            <a:solidFill>
                              <a:schemeClr val="bg1">
                                <a:lumMod val="75000"/>
                              </a:schemeClr>
                            </a:solidFill>
                            <a:latin typeface="Cambria Math" panose="02040503050406030204" pitchFamily="18" charset="0"/>
                          </a:rPr>
                        </m:ctrlPr>
                      </m:sSubPr>
                      <m:e>
                        <m:r>
                          <a:rPr lang="en-US" altLang="ja-JP" sz="1800" i="1">
                            <a:solidFill>
                              <a:schemeClr val="bg1">
                                <a:lumMod val="75000"/>
                              </a:schemeClr>
                            </a:solidFill>
                            <a:latin typeface="Cambria Math" panose="02040503050406030204" pitchFamily="18" charset="0"/>
                          </a:rPr>
                          <m:t>𝑠</m:t>
                        </m:r>
                      </m:e>
                      <m:sub>
                        <m:r>
                          <a:rPr lang="en-US" altLang="ja-JP" sz="1800" i="1">
                            <a:solidFill>
                              <a:schemeClr val="bg1">
                                <a:lumMod val="75000"/>
                              </a:schemeClr>
                            </a:solidFill>
                            <a:latin typeface="Cambria Math" panose="02040503050406030204" pitchFamily="18" charset="0"/>
                          </a:rPr>
                          <m:t>𝑖</m:t>
                        </m:r>
                      </m:sub>
                    </m:sSub>
                  </m:oMath>
                </a14:m>
                <a:r>
                  <a:rPr kumimoji="1" lang="ja-JP" altLang="en-US" sz="1800" dirty="0" smtClean="0">
                    <a:solidFill>
                      <a:schemeClr val="bg1">
                        <a:lumMod val="75000"/>
                      </a:schemeClr>
                    </a:solidFill>
                  </a:rPr>
                  <a:t>とする</a:t>
                </a:r>
                <a:r>
                  <a:rPr kumimoji="1" lang="en-US" altLang="ja-JP" sz="1800" dirty="0" smtClean="0">
                    <a:solidFill>
                      <a:schemeClr val="bg1">
                        <a:lumMod val="75000"/>
                      </a:schemeClr>
                    </a:solidFill>
                  </a:rPr>
                  <a:t>)</a:t>
                </a:r>
              </a:p>
              <a:p>
                <a:pPr marL="457200" indent="-457200">
                  <a:buFont typeface="+mj-lt"/>
                  <a:buAutoNum type="arabicPeriod"/>
                </a:pPr>
                <a:r>
                  <a:rPr kumimoji="1" lang="en-US" altLang="ja-JP" dirty="0" smtClean="0"/>
                  <a:t> </a:t>
                </a:r>
                <a14:m>
                  <m:oMath xmlns:m="http://schemas.openxmlformats.org/officeDocument/2006/math">
                    <m:sSub>
                      <m:sSubPr>
                        <m:ctrlPr>
                          <a:rPr lang="en-US" altLang="ja-JP" i="1">
                            <a:latin typeface="Cambria Math" panose="02040503050406030204" pitchFamily="18" charset="0"/>
                          </a:rPr>
                        </m:ctrlPr>
                      </m:sSubPr>
                      <m:e>
                        <m:r>
                          <a:rPr lang="en-US" altLang="ja-JP" i="1">
                            <a:latin typeface="Cambria Math" panose="02040503050406030204" pitchFamily="18" charset="0"/>
                          </a:rPr>
                          <m:t>𝑠</m:t>
                        </m:r>
                      </m:e>
                      <m:sub>
                        <m:r>
                          <a:rPr lang="en-US" altLang="ja-JP" i="1">
                            <a:latin typeface="Cambria Math" panose="02040503050406030204" pitchFamily="18" charset="0"/>
                          </a:rPr>
                          <m:t>𝑖</m:t>
                        </m:r>
                      </m:sub>
                    </m:sSub>
                  </m:oMath>
                </a14:m>
                <a:r>
                  <a:rPr kumimoji="1" lang="ja-JP" altLang="en-US" dirty="0" smtClean="0"/>
                  <a:t>と</a:t>
                </a:r>
                <a14:m>
                  <m:oMath xmlns:m="http://schemas.openxmlformats.org/officeDocument/2006/math">
                    <m:sSub>
                      <m:sSubPr>
                        <m:ctrlPr>
                          <a:rPr lang="en-US" altLang="ja-JP" i="1">
                            <a:latin typeface="Cambria Math" panose="02040503050406030204" pitchFamily="18" charset="0"/>
                          </a:rPr>
                        </m:ctrlPr>
                      </m:sSubPr>
                      <m:e>
                        <m:r>
                          <a:rPr lang="en-US" altLang="ja-JP" i="1">
                            <a:latin typeface="Cambria Math" panose="02040503050406030204" pitchFamily="18" charset="0"/>
                          </a:rPr>
                          <m:t>𝑠</m:t>
                        </m:r>
                      </m:e>
                      <m:sub>
                        <m:r>
                          <a:rPr lang="en-US" altLang="ja-JP" b="0" i="1" smtClean="0">
                            <a:latin typeface="Cambria Math" panose="02040503050406030204" pitchFamily="18" charset="0"/>
                          </a:rPr>
                          <m:t>𝑛</m:t>
                        </m:r>
                      </m:sub>
                    </m:sSub>
                  </m:oMath>
                </a14:m>
                <a:r>
                  <a:rPr kumimoji="1" lang="ja-JP" altLang="en-US" dirty="0" err="1" smtClean="0"/>
                  <a:t>とを</a:t>
                </a:r>
                <a:r>
                  <a:rPr lang="ja-JP" altLang="en-US" dirty="0"/>
                  <a:t>比較</a:t>
                </a:r>
                <a:r>
                  <a:rPr lang="ja-JP" altLang="en-US" dirty="0" smtClean="0"/>
                  <a:t>し，適用された可能性のあるリファクタリングを列挙</a:t>
                </a:r>
                <a:endParaRPr lang="en-US" altLang="ja-JP" dirty="0" smtClean="0"/>
              </a:p>
              <a:p>
                <a:pPr marL="457200" indent="-457200">
                  <a:buFont typeface="+mj-lt"/>
                  <a:buAutoNum type="arabicPeriod"/>
                </a:pPr>
                <a:r>
                  <a:rPr kumimoji="1" lang="ja-JP" altLang="en-US" sz="1800" dirty="0" smtClean="0">
                    <a:solidFill>
                      <a:schemeClr val="bg1">
                        <a:lumMod val="75000"/>
                      </a:schemeClr>
                    </a:solidFill>
                  </a:rPr>
                  <a:t>列挙されたリファクタリングを</a:t>
                </a:r>
                <a14:m>
                  <m:oMath xmlns:m="http://schemas.openxmlformats.org/officeDocument/2006/math">
                    <m:sSub>
                      <m:sSubPr>
                        <m:ctrlPr>
                          <a:rPr lang="en-US" altLang="ja-JP" sz="1800" i="1">
                            <a:solidFill>
                              <a:schemeClr val="bg1">
                                <a:lumMod val="75000"/>
                              </a:schemeClr>
                            </a:solidFill>
                            <a:latin typeface="Cambria Math" panose="02040503050406030204" pitchFamily="18" charset="0"/>
                          </a:rPr>
                        </m:ctrlPr>
                      </m:sSubPr>
                      <m:e>
                        <m:r>
                          <a:rPr lang="en-US" altLang="ja-JP" sz="1800" i="1">
                            <a:solidFill>
                              <a:schemeClr val="bg1">
                                <a:lumMod val="75000"/>
                              </a:schemeClr>
                            </a:solidFill>
                            <a:latin typeface="Cambria Math" panose="02040503050406030204" pitchFamily="18" charset="0"/>
                          </a:rPr>
                          <m:t>𝑠</m:t>
                        </m:r>
                      </m:e>
                      <m:sub>
                        <m:r>
                          <a:rPr lang="en-US" altLang="ja-JP" sz="1800" i="1">
                            <a:solidFill>
                              <a:schemeClr val="bg1">
                                <a:lumMod val="75000"/>
                              </a:schemeClr>
                            </a:solidFill>
                            <a:latin typeface="Cambria Math" panose="02040503050406030204" pitchFamily="18" charset="0"/>
                          </a:rPr>
                          <m:t>𝑖</m:t>
                        </m:r>
                      </m:sub>
                    </m:sSub>
                  </m:oMath>
                </a14:m>
                <a:r>
                  <a:rPr kumimoji="1" lang="ja-JP" altLang="en-US" sz="1800" dirty="0" smtClean="0">
                    <a:solidFill>
                      <a:schemeClr val="bg1">
                        <a:lumMod val="75000"/>
                      </a:schemeClr>
                    </a:solidFill>
                  </a:rPr>
                  <a:t>に適用し，評価値を計算し，それぞれキューに入れる</a:t>
                </a:r>
                <a:endParaRPr kumimoji="1" lang="en-US" altLang="ja-JP" sz="1800" dirty="0" smtClean="0">
                  <a:solidFill>
                    <a:schemeClr val="bg1">
                      <a:lumMod val="75000"/>
                    </a:schemeClr>
                  </a:solidFill>
                </a:endParaRPr>
              </a:p>
              <a:p>
                <a:pPr marL="457200" indent="-457200">
                  <a:buFont typeface="+mj-lt"/>
                  <a:buAutoNum type="arabicPeriod"/>
                </a:pPr>
                <a:r>
                  <a:rPr lang="ja-JP" altLang="en-US" sz="1800" dirty="0" smtClean="0">
                    <a:solidFill>
                      <a:schemeClr val="bg1">
                        <a:lumMod val="75000"/>
                      </a:schemeClr>
                    </a:solidFill>
                  </a:rPr>
                  <a:t>終了条件を満たせば評価値</a:t>
                </a:r>
                <a:r>
                  <a:rPr lang="ja-JP" altLang="en-US" sz="1800" dirty="0">
                    <a:solidFill>
                      <a:schemeClr val="bg1">
                        <a:lumMod val="75000"/>
                      </a:schemeClr>
                    </a:solidFill>
                  </a:rPr>
                  <a:t>最小</a:t>
                </a:r>
                <a:r>
                  <a:rPr lang="ja-JP" altLang="en-US" sz="1800" dirty="0" smtClean="0">
                    <a:solidFill>
                      <a:schemeClr val="bg1">
                        <a:lumMod val="75000"/>
                      </a:schemeClr>
                    </a:solidFill>
                  </a:rPr>
                  <a:t>の状態</a:t>
                </a:r>
                <a14:m>
                  <m:oMath xmlns:m="http://schemas.openxmlformats.org/officeDocument/2006/math">
                    <m:sSub>
                      <m:sSubPr>
                        <m:ctrlPr>
                          <a:rPr lang="en-US" altLang="ja-JP" sz="1800" i="1">
                            <a:solidFill>
                              <a:schemeClr val="bg1">
                                <a:lumMod val="75000"/>
                              </a:schemeClr>
                            </a:solidFill>
                            <a:latin typeface="Cambria Math" panose="02040503050406030204" pitchFamily="18" charset="0"/>
                          </a:rPr>
                        </m:ctrlPr>
                      </m:sSubPr>
                      <m:e>
                        <m:r>
                          <a:rPr lang="en-US" altLang="ja-JP" sz="1800" i="1">
                            <a:solidFill>
                              <a:schemeClr val="bg1">
                                <a:lumMod val="75000"/>
                              </a:schemeClr>
                            </a:solidFill>
                            <a:latin typeface="Cambria Math" panose="02040503050406030204" pitchFamily="18" charset="0"/>
                          </a:rPr>
                          <m:t>𝑠</m:t>
                        </m:r>
                      </m:e>
                      <m:sub>
                        <m:r>
                          <a:rPr lang="en-US" altLang="ja-JP" sz="1800" b="0" i="1" smtClean="0">
                            <a:solidFill>
                              <a:schemeClr val="bg1">
                                <a:lumMod val="75000"/>
                              </a:schemeClr>
                            </a:solidFill>
                            <a:latin typeface="Cambria Math" panose="02040503050406030204" pitchFamily="18" charset="0"/>
                          </a:rPr>
                          <m:t>𝑡</m:t>
                        </m:r>
                      </m:sub>
                    </m:sSub>
                  </m:oMath>
                </a14:m>
                <a:r>
                  <a:rPr lang="ja-JP" altLang="en-US" sz="1800" dirty="0" smtClean="0">
                    <a:solidFill>
                      <a:schemeClr val="bg1">
                        <a:lumMod val="75000"/>
                      </a:schemeClr>
                    </a:solidFill>
                  </a:rPr>
                  <a:t>を探索結果とし，そうでなければ</a:t>
                </a:r>
                <a:r>
                  <a:rPr lang="en-US" altLang="ja-JP" sz="1800" dirty="0" smtClean="0">
                    <a:solidFill>
                      <a:schemeClr val="bg1">
                        <a:lumMod val="75000"/>
                      </a:schemeClr>
                    </a:solidFill>
                  </a:rPr>
                  <a:t>2</a:t>
                </a:r>
                <a:r>
                  <a:rPr lang="ja-JP" altLang="en-US" sz="1800" dirty="0" smtClean="0">
                    <a:solidFill>
                      <a:schemeClr val="bg1">
                        <a:lumMod val="75000"/>
                      </a:schemeClr>
                    </a:solidFill>
                  </a:rPr>
                  <a:t>へ</a:t>
                </a:r>
                <a:endParaRPr kumimoji="1" lang="en-US" altLang="ja-JP" sz="1800" dirty="0" smtClean="0">
                  <a:solidFill>
                    <a:schemeClr val="bg1">
                      <a:lumMod val="75000"/>
                    </a:schemeClr>
                  </a:solidFill>
                </a:endParaRPr>
              </a:p>
            </p:txBody>
          </p:sp>
        </mc:Choice>
        <mc:Fallback xmlns="">
          <p:sp>
            <p:nvSpPr>
              <p:cNvPr id="3" name="コンテンツ プレースホルダー 2"/>
              <p:cNvSpPr>
                <a:spLocks noGrp="1" noRot="1" noChangeAspect="1" noMove="1" noResize="1" noEditPoints="1" noAdjustHandles="1" noChangeArrowheads="1" noChangeShapeType="1" noTextEdit="1"/>
              </p:cNvSpPr>
              <p:nvPr>
                <p:ph idx="1"/>
              </p:nvPr>
            </p:nvSpPr>
            <p:spPr>
              <a:xfrm>
                <a:off x="457200" y="1600202"/>
                <a:ext cx="6050692" cy="4525963"/>
              </a:xfrm>
              <a:blipFill rotWithShape="0">
                <a:blip r:embed="rId2"/>
                <a:stretch>
                  <a:fillRect l="-2316" t="-1078" r="-1309"/>
                </a:stretch>
              </a:blipFill>
            </p:spPr>
            <p:txBody>
              <a:bodyPr/>
              <a:lstStyle/>
              <a:p>
                <a:r>
                  <a:rPr lang="ja-JP" altLang="en-US">
                    <a:noFill/>
                  </a:rPr>
                  <a:t> </a:t>
                </a:r>
              </a:p>
            </p:txBody>
          </p:sp>
        </mc:Fallback>
      </mc:AlternateContent>
      <p:sp>
        <p:nvSpPr>
          <p:cNvPr id="4" name="スライド番号プレースホルダー 3"/>
          <p:cNvSpPr>
            <a:spLocks noGrp="1"/>
          </p:cNvSpPr>
          <p:nvPr>
            <p:ph type="sldNum" sz="quarter" idx="12"/>
          </p:nvPr>
        </p:nvSpPr>
        <p:spPr/>
        <p:txBody>
          <a:bodyPr/>
          <a:lstStyle/>
          <a:p>
            <a:fld id="{04B3F2D8-AADF-41CF-B8BC-E48199EDBE0E}" type="slidenum">
              <a:rPr kumimoji="1" lang="ja-JP" altLang="en-US" smtClean="0"/>
              <a:t>12</a:t>
            </a:fld>
            <a:endParaRPr kumimoji="1" lang="ja-JP" altLang="en-US"/>
          </a:p>
        </p:txBody>
      </p:sp>
      <p:sp>
        <p:nvSpPr>
          <p:cNvPr id="5" name="タイトル 1"/>
          <p:cNvSpPr>
            <a:spLocks noGrp="1"/>
          </p:cNvSpPr>
          <p:nvPr>
            <p:ph type="title"/>
          </p:nvPr>
        </p:nvSpPr>
        <p:spPr>
          <a:xfrm>
            <a:off x="457200" y="274638"/>
            <a:ext cx="8218488" cy="1143000"/>
          </a:xfrm>
        </p:spPr>
        <p:txBody>
          <a:bodyPr/>
          <a:lstStyle/>
          <a:p>
            <a:r>
              <a:rPr kumimoji="1" lang="en-US" altLang="ja-JP" dirty="0" smtClean="0"/>
              <a:t>Step 2(1/3):</a:t>
            </a:r>
            <a:r>
              <a:rPr kumimoji="1" lang="ja-JP" altLang="en-US" dirty="0" smtClean="0"/>
              <a:t>探索の手順</a:t>
            </a:r>
            <a:endParaRPr kumimoji="1" lang="ja-JP" altLang="en-US" dirty="0"/>
          </a:p>
        </p:txBody>
      </p:sp>
      <p:sp>
        <p:nvSpPr>
          <p:cNvPr id="15" name="メモ 14"/>
          <p:cNvSpPr/>
          <p:nvPr/>
        </p:nvSpPr>
        <p:spPr>
          <a:xfrm>
            <a:off x="7641356" y="2612598"/>
            <a:ext cx="556569" cy="393354"/>
          </a:xfrm>
          <a:prstGeom prst="foldedCorner">
            <a:avLst/>
          </a:prstGeom>
          <a:solidFill>
            <a:schemeClr val="accent5">
              <a:lumMod val="90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solidFill>
                <a:schemeClr val="tx1"/>
              </a:solidFill>
            </a:endParaRPr>
          </a:p>
        </p:txBody>
      </p:sp>
      <p:sp>
        <p:nvSpPr>
          <p:cNvPr id="16" name="四角形吹き出し 15"/>
          <p:cNvSpPr/>
          <p:nvPr/>
        </p:nvSpPr>
        <p:spPr>
          <a:xfrm>
            <a:off x="8307441" y="2809275"/>
            <a:ext cx="640127" cy="312006"/>
          </a:xfrm>
          <a:prstGeom prst="wedgeRectCallout">
            <a:avLst>
              <a:gd name="adj1" fmla="val -64588"/>
              <a:gd name="adj2" fmla="val -32550"/>
            </a:avLst>
          </a:prstGeom>
          <a:solidFill>
            <a:schemeClr val="bg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solidFill>
                <a:schemeClr val="tx1"/>
              </a:solidFill>
            </a:endParaRPr>
          </a:p>
        </p:txBody>
      </p:sp>
      <p:sp>
        <p:nvSpPr>
          <p:cNvPr id="17" name="テキスト ボックス 16"/>
          <p:cNvSpPr txBox="1"/>
          <p:nvPr/>
        </p:nvSpPr>
        <p:spPr>
          <a:xfrm>
            <a:off x="8307441" y="2780612"/>
            <a:ext cx="684985" cy="369332"/>
          </a:xfrm>
          <a:prstGeom prst="rect">
            <a:avLst/>
          </a:prstGeom>
          <a:noFill/>
        </p:spPr>
        <p:txBody>
          <a:bodyPr wrap="square" rtlCol="0">
            <a:spAutoFit/>
          </a:bodyPr>
          <a:lstStyle/>
          <a:p>
            <a:r>
              <a:rPr kumimoji="1" lang="en-US" altLang="ja-JP" dirty="0" smtClean="0"/>
              <a:t>0.85</a:t>
            </a:r>
            <a:endParaRPr kumimoji="1" lang="ja-JP" altLang="en-US" dirty="0"/>
          </a:p>
        </p:txBody>
      </p:sp>
      <p:sp>
        <p:nvSpPr>
          <p:cNvPr id="20" name="テキスト ボックス 19"/>
          <p:cNvSpPr txBox="1"/>
          <p:nvPr/>
        </p:nvSpPr>
        <p:spPr>
          <a:xfrm>
            <a:off x="6602340" y="1555242"/>
            <a:ext cx="1334063" cy="738664"/>
          </a:xfrm>
          <a:prstGeom prst="rect">
            <a:avLst/>
          </a:prstGeom>
          <a:noFill/>
        </p:spPr>
        <p:txBody>
          <a:bodyPr wrap="square" rtlCol="0">
            <a:spAutoFit/>
          </a:bodyPr>
          <a:lstStyle/>
          <a:p>
            <a:r>
              <a:rPr kumimoji="1" lang="ja-JP" altLang="en-US" sz="1400" dirty="0" smtClean="0"/>
              <a:t>メソッド抽出</a:t>
            </a:r>
            <a:endParaRPr kumimoji="1" lang="en-US" altLang="ja-JP" sz="1400" dirty="0" smtClean="0"/>
          </a:p>
          <a:p>
            <a:r>
              <a:rPr lang="ja-JP" altLang="en-US" sz="1400" dirty="0" smtClean="0"/>
              <a:t>フィールド引上</a:t>
            </a:r>
            <a:endParaRPr lang="en-US" altLang="ja-JP" sz="1400" dirty="0" smtClean="0"/>
          </a:p>
          <a:p>
            <a:r>
              <a:rPr kumimoji="1" lang="en-US" altLang="ja-JP" sz="1400" dirty="0" smtClean="0"/>
              <a:t>…</a:t>
            </a:r>
            <a:endParaRPr kumimoji="1" lang="ja-JP" altLang="en-US" sz="1400" dirty="0"/>
          </a:p>
        </p:txBody>
      </p:sp>
    </p:spTree>
    <p:extLst>
      <p:ext uri="{BB962C8B-B14F-4D97-AF65-F5344CB8AC3E}">
        <p14:creationId xmlns:p14="http://schemas.microsoft.com/office/powerpoint/2010/main" val="121248715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 name="正方形/長方形 40"/>
          <p:cNvSpPr/>
          <p:nvPr/>
        </p:nvSpPr>
        <p:spPr>
          <a:xfrm>
            <a:off x="7526370" y="2382408"/>
            <a:ext cx="781071" cy="961050"/>
          </a:xfrm>
          <a:prstGeom prst="rect">
            <a:avLst/>
          </a:prstGeom>
          <a:solidFill>
            <a:srgbClr val="FFC000"/>
          </a:solidFill>
          <a:ln w="1905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solidFill>
                <a:schemeClr val="tx1"/>
              </a:solidFill>
            </a:endParaRPr>
          </a:p>
        </p:txBody>
      </p:sp>
      <p:sp>
        <p:nvSpPr>
          <p:cNvPr id="25" name="四角形吹き出し 24"/>
          <p:cNvSpPr/>
          <p:nvPr/>
        </p:nvSpPr>
        <p:spPr>
          <a:xfrm>
            <a:off x="6581769" y="1518940"/>
            <a:ext cx="1428038" cy="813294"/>
          </a:xfrm>
          <a:prstGeom prst="wedgeRectCallout">
            <a:avLst>
              <a:gd name="adj1" fmla="val 46054"/>
              <a:gd name="adj2" fmla="val 83743"/>
            </a:avLst>
          </a:prstGeom>
          <a:solidFill>
            <a:schemeClr val="bg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solidFill>
                <a:schemeClr val="tx1"/>
              </a:solidFill>
            </a:endParaRPr>
          </a:p>
        </p:txBody>
      </p:sp>
      <p:sp>
        <p:nvSpPr>
          <p:cNvPr id="42" name="角丸四角形 41"/>
          <p:cNvSpPr/>
          <p:nvPr/>
        </p:nvSpPr>
        <p:spPr>
          <a:xfrm>
            <a:off x="6654159" y="1599954"/>
            <a:ext cx="1279687" cy="184680"/>
          </a:xfrm>
          <a:prstGeom prst="roundRect">
            <a:avLst/>
          </a:prstGeom>
          <a:solidFill>
            <a:srgbClr val="FFC000"/>
          </a:solidFill>
          <a:ln w="1905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solidFill>
                <a:schemeClr val="tx1"/>
              </a:solidFill>
            </a:endParaRPr>
          </a:p>
        </p:txBody>
      </p:sp>
      <mc:AlternateContent xmlns:mc="http://schemas.openxmlformats.org/markup-compatibility/2006" xmlns:a14="http://schemas.microsoft.com/office/drawing/2010/main">
        <mc:Choice Requires="a14">
          <p:sp>
            <p:nvSpPr>
              <p:cNvPr id="3" name="コンテンツ プレースホルダー 2"/>
              <p:cNvSpPr>
                <a:spLocks noGrp="1"/>
              </p:cNvSpPr>
              <p:nvPr>
                <p:ph idx="1"/>
              </p:nvPr>
            </p:nvSpPr>
            <p:spPr>
              <a:xfrm>
                <a:off x="457200" y="1600202"/>
                <a:ext cx="6050692" cy="4525963"/>
              </a:xfrm>
            </p:spPr>
            <p:txBody>
              <a:bodyPr/>
              <a:lstStyle/>
              <a:p>
                <a:pPr marL="457200" indent="-457200">
                  <a:buFont typeface="+mj-lt"/>
                  <a:buAutoNum type="arabicPeriod"/>
                </a:pPr>
                <a:r>
                  <a:rPr kumimoji="1" lang="ja-JP" altLang="en-US" sz="1800" dirty="0" smtClean="0">
                    <a:solidFill>
                      <a:schemeClr val="bg1">
                        <a:lumMod val="75000"/>
                      </a:schemeClr>
                    </a:solidFill>
                  </a:rPr>
                  <a:t>初期状態</a:t>
                </a:r>
                <a14:m>
                  <m:oMath xmlns:m="http://schemas.openxmlformats.org/officeDocument/2006/math">
                    <m:sSub>
                      <m:sSubPr>
                        <m:ctrlPr>
                          <a:rPr kumimoji="1" lang="en-US" altLang="ja-JP" sz="1800" b="0" i="1" smtClean="0">
                            <a:solidFill>
                              <a:schemeClr val="bg1">
                                <a:lumMod val="75000"/>
                              </a:schemeClr>
                            </a:solidFill>
                            <a:latin typeface="Cambria Math" panose="02040503050406030204" pitchFamily="18" charset="0"/>
                          </a:rPr>
                        </m:ctrlPr>
                      </m:sSubPr>
                      <m:e>
                        <m:r>
                          <a:rPr kumimoji="1" lang="en-US" altLang="ja-JP" sz="1800" b="0" i="1" smtClean="0">
                            <a:solidFill>
                              <a:schemeClr val="bg1">
                                <a:lumMod val="75000"/>
                              </a:schemeClr>
                            </a:solidFill>
                            <a:latin typeface="Cambria Math" panose="02040503050406030204" pitchFamily="18" charset="0"/>
                          </a:rPr>
                          <m:t>𝑠</m:t>
                        </m:r>
                      </m:e>
                      <m:sub>
                        <m:r>
                          <a:rPr kumimoji="1" lang="en-US" altLang="ja-JP" sz="1800" b="0" i="1" smtClean="0">
                            <a:solidFill>
                              <a:schemeClr val="bg1">
                                <a:lumMod val="75000"/>
                              </a:schemeClr>
                            </a:solidFill>
                            <a:latin typeface="Cambria Math" panose="02040503050406030204" pitchFamily="18" charset="0"/>
                          </a:rPr>
                          <m:t>0</m:t>
                        </m:r>
                      </m:sub>
                    </m:sSub>
                  </m:oMath>
                </a14:m>
                <a:r>
                  <a:rPr kumimoji="1" lang="en-US" altLang="ja-JP" sz="1800" dirty="0" smtClean="0">
                    <a:solidFill>
                      <a:schemeClr val="bg1">
                        <a:lumMod val="75000"/>
                      </a:schemeClr>
                    </a:solidFill>
                  </a:rPr>
                  <a:t>(</a:t>
                </a:r>
                <a:r>
                  <a:rPr kumimoji="1" lang="ja-JP" altLang="en-US" sz="1800" dirty="0" smtClean="0">
                    <a:solidFill>
                      <a:schemeClr val="bg1">
                        <a:lumMod val="75000"/>
                      </a:schemeClr>
                    </a:solidFill>
                  </a:rPr>
                  <a:t>旧版コード</a:t>
                </a:r>
                <a:r>
                  <a:rPr kumimoji="1" lang="en-US" altLang="ja-JP" sz="1800" dirty="0" smtClean="0">
                    <a:solidFill>
                      <a:schemeClr val="bg1">
                        <a:lumMod val="75000"/>
                      </a:schemeClr>
                    </a:solidFill>
                  </a:rPr>
                  <a:t>)</a:t>
                </a:r>
                <a:r>
                  <a:rPr kumimoji="1" lang="ja-JP" altLang="en-US" sz="1800" dirty="0" smtClean="0">
                    <a:solidFill>
                      <a:schemeClr val="bg1">
                        <a:lumMod val="75000"/>
                      </a:schemeClr>
                    </a:solidFill>
                  </a:rPr>
                  <a:t>を，新版コード</a:t>
                </a:r>
                <a14:m>
                  <m:oMath xmlns:m="http://schemas.openxmlformats.org/officeDocument/2006/math">
                    <m:sSub>
                      <m:sSubPr>
                        <m:ctrlPr>
                          <a:rPr lang="en-US" altLang="ja-JP" sz="1800" i="1">
                            <a:solidFill>
                              <a:schemeClr val="bg1">
                                <a:lumMod val="75000"/>
                              </a:schemeClr>
                            </a:solidFill>
                            <a:latin typeface="Cambria Math" panose="02040503050406030204" pitchFamily="18" charset="0"/>
                          </a:rPr>
                        </m:ctrlPr>
                      </m:sSubPr>
                      <m:e>
                        <m:r>
                          <a:rPr lang="en-US" altLang="ja-JP" sz="1800" i="1">
                            <a:solidFill>
                              <a:schemeClr val="bg1">
                                <a:lumMod val="75000"/>
                              </a:schemeClr>
                            </a:solidFill>
                            <a:latin typeface="Cambria Math" panose="02040503050406030204" pitchFamily="18" charset="0"/>
                          </a:rPr>
                          <m:t>𝑠</m:t>
                        </m:r>
                      </m:e>
                      <m:sub>
                        <m:r>
                          <a:rPr lang="en-US" altLang="ja-JP" sz="1800" b="0" i="1" smtClean="0">
                            <a:solidFill>
                              <a:schemeClr val="bg1">
                                <a:lumMod val="75000"/>
                              </a:schemeClr>
                            </a:solidFill>
                            <a:latin typeface="Cambria Math" panose="02040503050406030204" pitchFamily="18" charset="0"/>
                          </a:rPr>
                          <m:t>𝑛</m:t>
                        </m:r>
                      </m:sub>
                    </m:sSub>
                  </m:oMath>
                </a14:m>
                <a:r>
                  <a:rPr kumimoji="1" lang="ja-JP" altLang="en-US" sz="1800" dirty="0" smtClean="0">
                    <a:solidFill>
                      <a:schemeClr val="bg1">
                        <a:lumMod val="75000"/>
                      </a:schemeClr>
                    </a:solidFill>
                  </a:rPr>
                  <a:t>との差分</a:t>
                </a:r>
                <a:r>
                  <a:rPr kumimoji="1" lang="en-US" altLang="ja-JP" sz="1800" dirty="0" smtClean="0">
                    <a:solidFill>
                      <a:schemeClr val="bg1">
                        <a:lumMod val="75000"/>
                      </a:schemeClr>
                    </a:solidFill>
                  </a:rPr>
                  <a:t>(</a:t>
                </a:r>
                <a:r>
                  <a:rPr kumimoji="1" lang="ja-JP" altLang="en-US" sz="1800" dirty="0" smtClean="0">
                    <a:solidFill>
                      <a:schemeClr val="bg1">
                        <a:lumMod val="75000"/>
                      </a:schemeClr>
                    </a:solidFill>
                  </a:rPr>
                  <a:t>評価値</a:t>
                </a:r>
                <a:r>
                  <a:rPr kumimoji="1" lang="en-US" altLang="ja-JP" sz="1800" dirty="0" smtClean="0">
                    <a:solidFill>
                      <a:schemeClr val="bg1">
                        <a:lumMod val="75000"/>
                      </a:schemeClr>
                    </a:solidFill>
                  </a:rPr>
                  <a:t>)</a:t>
                </a:r>
                <a:r>
                  <a:rPr kumimoji="1" lang="ja-JP" altLang="en-US" sz="1800" dirty="0" smtClean="0">
                    <a:solidFill>
                      <a:schemeClr val="bg1">
                        <a:lumMod val="75000"/>
                      </a:schemeClr>
                    </a:solidFill>
                  </a:rPr>
                  <a:t>とともにキューに入れる</a:t>
                </a:r>
                <a:endParaRPr kumimoji="1" lang="en-US" altLang="ja-JP" sz="1800" dirty="0" smtClean="0">
                  <a:solidFill>
                    <a:schemeClr val="bg1">
                      <a:lumMod val="75000"/>
                    </a:schemeClr>
                  </a:solidFill>
                </a:endParaRPr>
              </a:p>
              <a:p>
                <a:pPr marL="457200" indent="-457200">
                  <a:buFont typeface="+mj-lt"/>
                  <a:buAutoNum type="arabicPeriod"/>
                </a:pPr>
                <a:r>
                  <a:rPr kumimoji="1" lang="ja-JP" altLang="en-US" sz="1800" dirty="0" smtClean="0">
                    <a:solidFill>
                      <a:schemeClr val="bg1">
                        <a:lumMod val="75000"/>
                      </a:schemeClr>
                    </a:solidFill>
                  </a:rPr>
                  <a:t>キューから評価値</a:t>
                </a:r>
                <a:r>
                  <a:rPr lang="ja-JP" altLang="en-US" sz="1800" dirty="0" smtClean="0">
                    <a:solidFill>
                      <a:schemeClr val="bg1">
                        <a:lumMod val="75000"/>
                      </a:schemeClr>
                    </a:solidFill>
                  </a:rPr>
                  <a:t>最小</a:t>
                </a:r>
                <a:r>
                  <a:rPr lang="en-US" altLang="ja-JP" sz="1800" dirty="0" smtClean="0">
                    <a:solidFill>
                      <a:schemeClr val="bg1">
                        <a:lumMod val="75000"/>
                      </a:schemeClr>
                    </a:solidFill>
                  </a:rPr>
                  <a:t>(</a:t>
                </a:r>
                <a:r>
                  <a:rPr lang="ja-JP" altLang="en-US" sz="1800" dirty="0" smtClean="0">
                    <a:solidFill>
                      <a:schemeClr val="bg1">
                        <a:lumMod val="75000"/>
                      </a:schemeClr>
                    </a:solidFill>
                  </a:rPr>
                  <a:t>差分が小さい</a:t>
                </a:r>
                <a:r>
                  <a:rPr lang="en-US" altLang="ja-JP" sz="1800" dirty="0" smtClean="0">
                    <a:solidFill>
                      <a:schemeClr val="bg1">
                        <a:lumMod val="75000"/>
                      </a:schemeClr>
                    </a:solidFill>
                  </a:rPr>
                  <a:t>)</a:t>
                </a:r>
                <a:r>
                  <a:rPr kumimoji="1" lang="ja-JP" altLang="en-US" sz="1800" dirty="0" smtClean="0">
                    <a:solidFill>
                      <a:schemeClr val="bg1">
                        <a:lumMod val="75000"/>
                      </a:schemeClr>
                    </a:solidFill>
                  </a:rPr>
                  <a:t>の状態を取り出す</a:t>
                </a:r>
                <a:r>
                  <a:rPr kumimoji="1" lang="en-US" altLang="ja-JP" sz="1800" dirty="0" smtClean="0">
                    <a:solidFill>
                      <a:schemeClr val="bg1">
                        <a:lumMod val="75000"/>
                      </a:schemeClr>
                    </a:solidFill>
                  </a:rPr>
                  <a:t>(</a:t>
                </a:r>
                <a14:m>
                  <m:oMath xmlns:m="http://schemas.openxmlformats.org/officeDocument/2006/math">
                    <m:sSub>
                      <m:sSubPr>
                        <m:ctrlPr>
                          <a:rPr lang="en-US" altLang="ja-JP" sz="1800" i="1">
                            <a:solidFill>
                              <a:schemeClr val="bg1">
                                <a:lumMod val="75000"/>
                              </a:schemeClr>
                            </a:solidFill>
                            <a:latin typeface="Cambria Math" panose="02040503050406030204" pitchFamily="18" charset="0"/>
                          </a:rPr>
                        </m:ctrlPr>
                      </m:sSubPr>
                      <m:e>
                        <m:r>
                          <a:rPr lang="en-US" altLang="ja-JP" sz="1800" i="1">
                            <a:solidFill>
                              <a:schemeClr val="bg1">
                                <a:lumMod val="75000"/>
                              </a:schemeClr>
                            </a:solidFill>
                            <a:latin typeface="Cambria Math" panose="02040503050406030204" pitchFamily="18" charset="0"/>
                          </a:rPr>
                          <m:t>𝑠</m:t>
                        </m:r>
                      </m:e>
                      <m:sub>
                        <m:r>
                          <a:rPr lang="en-US" altLang="ja-JP" sz="1800" i="1">
                            <a:solidFill>
                              <a:schemeClr val="bg1">
                                <a:lumMod val="75000"/>
                              </a:schemeClr>
                            </a:solidFill>
                            <a:latin typeface="Cambria Math" panose="02040503050406030204" pitchFamily="18" charset="0"/>
                          </a:rPr>
                          <m:t>𝑖</m:t>
                        </m:r>
                      </m:sub>
                    </m:sSub>
                  </m:oMath>
                </a14:m>
                <a:r>
                  <a:rPr kumimoji="1" lang="ja-JP" altLang="en-US" sz="1800" dirty="0" smtClean="0">
                    <a:solidFill>
                      <a:schemeClr val="bg1">
                        <a:lumMod val="75000"/>
                      </a:schemeClr>
                    </a:solidFill>
                  </a:rPr>
                  <a:t>とする</a:t>
                </a:r>
                <a:r>
                  <a:rPr kumimoji="1" lang="en-US" altLang="ja-JP" sz="1800" dirty="0" smtClean="0">
                    <a:solidFill>
                      <a:schemeClr val="bg1">
                        <a:lumMod val="75000"/>
                      </a:schemeClr>
                    </a:solidFill>
                  </a:rPr>
                  <a:t>)</a:t>
                </a:r>
              </a:p>
              <a:p>
                <a:pPr marL="457200" indent="-457200">
                  <a:buFont typeface="+mj-lt"/>
                  <a:buAutoNum type="arabicPeriod"/>
                </a:pPr>
                <a:r>
                  <a:rPr kumimoji="1" lang="en-US" altLang="ja-JP" sz="1800" dirty="0" smtClean="0">
                    <a:solidFill>
                      <a:schemeClr val="bg1">
                        <a:lumMod val="75000"/>
                      </a:schemeClr>
                    </a:solidFill>
                  </a:rPr>
                  <a:t> </a:t>
                </a:r>
                <a14:m>
                  <m:oMath xmlns:m="http://schemas.openxmlformats.org/officeDocument/2006/math">
                    <m:sSub>
                      <m:sSubPr>
                        <m:ctrlPr>
                          <a:rPr lang="en-US" altLang="ja-JP" sz="1800" i="1">
                            <a:solidFill>
                              <a:schemeClr val="bg1">
                                <a:lumMod val="75000"/>
                              </a:schemeClr>
                            </a:solidFill>
                            <a:latin typeface="Cambria Math" panose="02040503050406030204" pitchFamily="18" charset="0"/>
                          </a:rPr>
                        </m:ctrlPr>
                      </m:sSubPr>
                      <m:e>
                        <m:r>
                          <a:rPr lang="en-US" altLang="ja-JP" sz="1800" i="1">
                            <a:solidFill>
                              <a:schemeClr val="bg1">
                                <a:lumMod val="75000"/>
                              </a:schemeClr>
                            </a:solidFill>
                            <a:latin typeface="Cambria Math" panose="02040503050406030204" pitchFamily="18" charset="0"/>
                          </a:rPr>
                          <m:t>𝑠</m:t>
                        </m:r>
                      </m:e>
                      <m:sub>
                        <m:r>
                          <a:rPr lang="en-US" altLang="ja-JP" sz="1800" i="1">
                            <a:solidFill>
                              <a:schemeClr val="bg1">
                                <a:lumMod val="75000"/>
                              </a:schemeClr>
                            </a:solidFill>
                            <a:latin typeface="Cambria Math" panose="02040503050406030204" pitchFamily="18" charset="0"/>
                          </a:rPr>
                          <m:t>𝑖</m:t>
                        </m:r>
                      </m:sub>
                    </m:sSub>
                  </m:oMath>
                </a14:m>
                <a:r>
                  <a:rPr kumimoji="1" lang="ja-JP" altLang="en-US" sz="1800" dirty="0" smtClean="0">
                    <a:solidFill>
                      <a:schemeClr val="bg1">
                        <a:lumMod val="75000"/>
                      </a:schemeClr>
                    </a:solidFill>
                  </a:rPr>
                  <a:t>と</a:t>
                </a:r>
                <a14:m>
                  <m:oMath xmlns:m="http://schemas.openxmlformats.org/officeDocument/2006/math">
                    <m:sSub>
                      <m:sSubPr>
                        <m:ctrlPr>
                          <a:rPr lang="en-US" altLang="ja-JP" sz="1800" i="1">
                            <a:solidFill>
                              <a:schemeClr val="bg1">
                                <a:lumMod val="75000"/>
                              </a:schemeClr>
                            </a:solidFill>
                            <a:latin typeface="Cambria Math" panose="02040503050406030204" pitchFamily="18" charset="0"/>
                          </a:rPr>
                        </m:ctrlPr>
                      </m:sSubPr>
                      <m:e>
                        <m:r>
                          <a:rPr lang="en-US" altLang="ja-JP" sz="1800" i="1">
                            <a:solidFill>
                              <a:schemeClr val="bg1">
                                <a:lumMod val="75000"/>
                              </a:schemeClr>
                            </a:solidFill>
                            <a:latin typeface="Cambria Math" panose="02040503050406030204" pitchFamily="18" charset="0"/>
                          </a:rPr>
                          <m:t>𝑠</m:t>
                        </m:r>
                      </m:e>
                      <m:sub>
                        <m:r>
                          <a:rPr lang="en-US" altLang="ja-JP" sz="1800" b="0" i="1" smtClean="0">
                            <a:solidFill>
                              <a:schemeClr val="bg1">
                                <a:lumMod val="75000"/>
                              </a:schemeClr>
                            </a:solidFill>
                            <a:latin typeface="Cambria Math" panose="02040503050406030204" pitchFamily="18" charset="0"/>
                          </a:rPr>
                          <m:t>𝑛</m:t>
                        </m:r>
                      </m:sub>
                    </m:sSub>
                  </m:oMath>
                </a14:m>
                <a:r>
                  <a:rPr kumimoji="1" lang="ja-JP" altLang="en-US" sz="1800" dirty="0" err="1" smtClean="0">
                    <a:solidFill>
                      <a:schemeClr val="bg1">
                        <a:lumMod val="75000"/>
                      </a:schemeClr>
                    </a:solidFill>
                  </a:rPr>
                  <a:t>とを</a:t>
                </a:r>
                <a:r>
                  <a:rPr lang="ja-JP" altLang="en-US" sz="1800" dirty="0">
                    <a:solidFill>
                      <a:schemeClr val="bg1">
                        <a:lumMod val="75000"/>
                      </a:schemeClr>
                    </a:solidFill>
                  </a:rPr>
                  <a:t>比較</a:t>
                </a:r>
                <a:r>
                  <a:rPr lang="ja-JP" altLang="en-US" sz="1800" dirty="0" smtClean="0">
                    <a:solidFill>
                      <a:schemeClr val="bg1">
                        <a:lumMod val="75000"/>
                      </a:schemeClr>
                    </a:solidFill>
                  </a:rPr>
                  <a:t>し，適用された可能性のあるリファクタリングを列挙</a:t>
                </a:r>
                <a:endParaRPr lang="en-US" altLang="ja-JP" sz="1800" dirty="0" smtClean="0">
                  <a:solidFill>
                    <a:schemeClr val="bg1">
                      <a:lumMod val="75000"/>
                    </a:schemeClr>
                  </a:solidFill>
                </a:endParaRPr>
              </a:p>
              <a:p>
                <a:pPr marL="457200" indent="-457200">
                  <a:buFont typeface="+mj-lt"/>
                  <a:buAutoNum type="arabicPeriod"/>
                </a:pPr>
                <a:r>
                  <a:rPr kumimoji="1" lang="ja-JP" altLang="en-US" dirty="0" smtClean="0"/>
                  <a:t>リファクタリングを</a:t>
                </a:r>
                <a14:m>
                  <m:oMath xmlns:m="http://schemas.openxmlformats.org/officeDocument/2006/math">
                    <m:sSub>
                      <m:sSubPr>
                        <m:ctrlPr>
                          <a:rPr lang="en-US" altLang="ja-JP" i="1">
                            <a:latin typeface="Cambria Math" panose="02040503050406030204" pitchFamily="18" charset="0"/>
                          </a:rPr>
                        </m:ctrlPr>
                      </m:sSubPr>
                      <m:e>
                        <m:r>
                          <a:rPr lang="en-US" altLang="ja-JP" i="1">
                            <a:latin typeface="Cambria Math" panose="02040503050406030204" pitchFamily="18" charset="0"/>
                          </a:rPr>
                          <m:t>𝑠</m:t>
                        </m:r>
                      </m:e>
                      <m:sub>
                        <m:r>
                          <a:rPr lang="en-US" altLang="ja-JP" i="1">
                            <a:latin typeface="Cambria Math" panose="02040503050406030204" pitchFamily="18" charset="0"/>
                          </a:rPr>
                          <m:t>𝑖</m:t>
                        </m:r>
                      </m:sub>
                    </m:sSub>
                  </m:oMath>
                </a14:m>
                <a:r>
                  <a:rPr kumimoji="1" lang="ja-JP" altLang="en-US" dirty="0" smtClean="0"/>
                  <a:t>に順番に適用し，評価値を計算し，それぞれキューに入れる</a:t>
                </a:r>
                <a:endParaRPr kumimoji="1" lang="en-US" altLang="ja-JP" dirty="0" smtClean="0"/>
              </a:p>
              <a:p>
                <a:pPr marL="457200" indent="-457200">
                  <a:buFont typeface="+mj-lt"/>
                  <a:buAutoNum type="arabicPeriod"/>
                </a:pPr>
                <a:r>
                  <a:rPr lang="ja-JP" altLang="en-US" sz="1800" dirty="0" smtClean="0">
                    <a:solidFill>
                      <a:schemeClr val="bg1">
                        <a:lumMod val="75000"/>
                      </a:schemeClr>
                    </a:solidFill>
                  </a:rPr>
                  <a:t>終了条件を満たせば評価値</a:t>
                </a:r>
                <a:r>
                  <a:rPr lang="ja-JP" altLang="en-US" sz="1800" dirty="0">
                    <a:solidFill>
                      <a:schemeClr val="bg1">
                        <a:lumMod val="75000"/>
                      </a:schemeClr>
                    </a:solidFill>
                  </a:rPr>
                  <a:t>最小</a:t>
                </a:r>
                <a:r>
                  <a:rPr lang="ja-JP" altLang="en-US" sz="1800" dirty="0" smtClean="0">
                    <a:solidFill>
                      <a:schemeClr val="bg1">
                        <a:lumMod val="75000"/>
                      </a:schemeClr>
                    </a:solidFill>
                  </a:rPr>
                  <a:t>の状態</a:t>
                </a:r>
                <a14:m>
                  <m:oMath xmlns:m="http://schemas.openxmlformats.org/officeDocument/2006/math">
                    <m:sSub>
                      <m:sSubPr>
                        <m:ctrlPr>
                          <a:rPr lang="en-US" altLang="ja-JP" sz="1800" i="1">
                            <a:solidFill>
                              <a:schemeClr val="bg1">
                                <a:lumMod val="75000"/>
                              </a:schemeClr>
                            </a:solidFill>
                            <a:latin typeface="Cambria Math" panose="02040503050406030204" pitchFamily="18" charset="0"/>
                          </a:rPr>
                        </m:ctrlPr>
                      </m:sSubPr>
                      <m:e>
                        <m:r>
                          <a:rPr lang="en-US" altLang="ja-JP" sz="1800" i="1">
                            <a:solidFill>
                              <a:schemeClr val="bg1">
                                <a:lumMod val="75000"/>
                              </a:schemeClr>
                            </a:solidFill>
                            <a:latin typeface="Cambria Math" panose="02040503050406030204" pitchFamily="18" charset="0"/>
                          </a:rPr>
                          <m:t>𝑠</m:t>
                        </m:r>
                      </m:e>
                      <m:sub>
                        <m:r>
                          <a:rPr lang="en-US" altLang="ja-JP" sz="1800" b="0" i="1" smtClean="0">
                            <a:solidFill>
                              <a:schemeClr val="bg1">
                                <a:lumMod val="75000"/>
                              </a:schemeClr>
                            </a:solidFill>
                            <a:latin typeface="Cambria Math" panose="02040503050406030204" pitchFamily="18" charset="0"/>
                          </a:rPr>
                          <m:t>𝑡</m:t>
                        </m:r>
                      </m:sub>
                    </m:sSub>
                  </m:oMath>
                </a14:m>
                <a:r>
                  <a:rPr lang="ja-JP" altLang="en-US" sz="1800" dirty="0" smtClean="0">
                    <a:solidFill>
                      <a:schemeClr val="bg1">
                        <a:lumMod val="75000"/>
                      </a:schemeClr>
                    </a:solidFill>
                  </a:rPr>
                  <a:t>を探索結果とし，そうでなければ</a:t>
                </a:r>
                <a:r>
                  <a:rPr lang="en-US" altLang="ja-JP" sz="1800" dirty="0" smtClean="0">
                    <a:solidFill>
                      <a:schemeClr val="bg1">
                        <a:lumMod val="75000"/>
                      </a:schemeClr>
                    </a:solidFill>
                  </a:rPr>
                  <a:t>2</a:t>
                </a:r>
                <a:r>
                  <a:rPr lang="ja-JP" altLang="en-US" sz="1800" dirty="0" smtClean="0">
                    <a:solidFill>
                      <a:schemeClr val="bg1">
                        <a:lumMod val="75000"/>
                      </a:schemeClr>
                    </a:solidFill>
                  </a:rPr>
                  <a:t>へ</a:t>
                </a:r>
                <a:endParaRPr kumimoji="1" lang="en-US" altLang="ja-JP" sz="1800" dirty="0" smtClean="0">
                  <a:solidFill>
                    <a:schemeClr val="bg1">
                      <a:lumMod val="75000"/>
                    </a:schemeClr>
                  </a:solidFill>
                </a:endParaRPr>
              </a:p>
            </p:txBody>
          </p:sp>
        </mc:Choice>
        <mc:Fallback xmlns="">
          <p:sp>
            <p:nvSpPr>
              <p:cNvPr id="3" name="コンテンツ プレースホルダー 2"/>
              <p:cNvSpPr>
                <a:spLocks noGrp="1" noRot="1" noChangeAspect="1" noMove="1" noResize="1" noEditPoints="1" noAdjustHandles="1" noChangeArrowheads="1" noChangeShapeType="1" noTextEdit="1"/>
              </p:cNvSpPr>
              <p:nvPr>
                <p:ph idx="1"/>
              </p:nvPr>
            </p:nvSpPr>
            <p:spPr>
              <a:xfrm>
                <a:off x="457200" y="1600202"/>
                <a:ext cx="6050692" cy="4525963"/>
              </a:xfrm>
              <a:blipFill rotWithShape="0">
                <a:blip r:embed="rId2"/>
                <a:stretch>
                  <a:fillRect l="-2316" t="-1078" r="-302"/>
                </a:stretch>
              </a:blipFill>
            </p:spPr>
            <p:txBody>
              <a:bodyPr/>
              <a:lstStyle/>
              <a:p>
                <a:r>
                  <a:rPr lang="ja-JP" altLang="en-US">
                    <a:noFill/>
                  </a:rPr>
                  <a:t> </a:t>
                </a:r>
              </a:p>
            </p:txBody>
          </p:sp>
        </mc:Fallback>
      </mc:AlternateContent>
      <p:sp>
        <p:nvSpPr>
          <p:cNvPr id="4" name="スライド番号プレースホルダー 3"/>
          <p:cNvSpPr>
            <a:spLocks noGrp="1"/>
          </p:cNvSpPr>
          <p:nvPr>
            <p:ph type="sldNum" sz="quarter" idx="12"/>
          </p:nvPr>
        </p:nvSpPr>
        <p:spPr/>
        <p:txBody>
          <a:bodyPr/>
          <a:lstStyle/>
          <a:p>
            <a:fld id="{04B3F2D8-AADF-41CF-B8BC-E48199EDBE0E}" type="slidenum">
              <a:rPr kumimoji="1" lang="ja-JP" altLang="en-US" smtClean="0"/>
              <a:t>13</a:t>
            </a:fld>
            <a:endParaRPr kumimoji="1" lang="ja-JP" altLang="en-US"/>
          </a:p>
        </p:txBody>
      </p:sp>
      <p:sp>
        <p:nvSpPr>
          <p:cNvPr id="5" name="タイトル 1"/>
          <p:cNvSpPr>
            <a:spLocks noGrp="1"/>
          </p:cNvSpPr>
          <p:nvPr>
            <p:ph type="title"/>
          </p:nvPr>
        </p:nvSpPr>
        <p:spPr>
          <a:xfrm>
            <a:off x="457200" y="274638"/>
            <a:ext cx="8218488" cy="1143000"/>
          </a:xfrm>
        </p:spPr>
        <p:txBody>
          <a:bodyPr/>
          <a:lstStyle/>
          <a:p>
            <a:r>
              <a:rPr kumimoji="1" lang="en-US" altLang="ja-JP" dirty="0" smtClean="0"/>
              <a:t>Step 2(1/3):</a:t>
            </a:r>
            <a:r>
              <a:rPr kumimoji="1" lang="ja-JP" altLang="en-US" dirty="0" smtClean="0"/>
              <a:t>探索の手順</a:t>
            </a:r>
            <a:endParaRPr kumimoji="1" lang="ja-JP" altLang="en-US" dirty="0"/>
          </a:p>
        </p:txBody>
      </p:sp>
      <p:sp>
        <p:nvSpPr>
          <p:cNvPr id="16" name="角丸四角形 15"/>
          <p:cNvSpPr/>
          <p:nvPr/>
        </p:nvSpPr>
        <p:spPr>
          <a:xfrm>
            <a:off x="6654160" y="2061222"/>
            <a:ext cx="804878" cy="172847"/>
          </a:xfrm>
          <a:prstGeom prst="roundRect">
            <a:avLst/>
          </a:prstGeom>
          <a:solidFill>
            <a:srgbClr val="FFC000"/>
          </a:solidFill>
          <a:ln w="1905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solidFill>
                <a:schemeClr val="tx1"/>
              </a:solidFill>
            </a:endParaRPr>
          </a:p>
        </p:txBody>
      </p:sp>
      <p:sp>
        <p:nvSpPr>
          <p:cNvPr id="17" name="角丸四角形 16"/>
          <p:cNvSpPr/>
          <p:nvPr/>
        </p:nvSpPr>
        <p:spPr>
          <a:xfrm>
            <a:off x="6654159" y="1831894"/>
            <a:ext cx="1279687" cy="184680"/>
          </a:xfrm>
          <a:prstGeom prst="roundRect">
            <a:avLst/>
          </a:prstGeom>
          <a:solidFill>
            <a:srgbClr val="FFC000"/>
          </a:solidFill>
          <a:ln w="1905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solidFill>
                <a:schemeClr val="tx1"/>
              </a:solidFill>
            </a:endParaRPr>
          </a:p>
        </p:txBody>
      </p:sp>
      <p:sp>
        <p:nvSpPr>
          <p:cNvPr id="18" name="メモ 17"/>
          <p:cNvSpPr/>
          <p:nvPr/>
        </p:nvSpPr>
        <p:spPr>
          <a:xfrm>
            <a:off x="7641356" y="2612598"/>
            <a:ext cx="556569" cy="393354"/>
          </a:xfrm>
          <a:prstGeom prst="foldedCorner">
            <a:avLst/>
          </a:prstGeom>
          <a:solidFill>
            <a:schemeClr val="accent5">
              <a:lumMod val="90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solidFill>
                <a:schemeClr val="tx1"/>
              </a:solidFill>
            </a:endParaRPr>
          </a:p>
        </p:txBody>
      </p:sp>
      <p:sp>
        <p:nvSpPr>
          <p:cNvPr id="20" name="四角形吹き出し 19"/>
          <p:cNvSpPr/>
          <p:nvPr/>
        </p:nvSpPr>
        <p:spPr>
          <a:xfrm>
            <a:off x="8307441" y="2809275"/>
            <a:ext cx="640127" cy="312006"/>
          </a:xfrm>
          <a:prstGeom prst="wedgeRectCallout">
            <a:avLst>
              <a:gd name="adj1" fmla="val -64588"/>
              <a:gd name="adj2" fmla="val -32550"/>
            </a:avLst>
          </a:prstGeom>
          <a:solidFill>
            <a:schemeClr val="bg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solidFill>
                <a:schemeClr val="tx1"/>
              </a:solidFill>
            </a:endParaRPr>
          </a:p>
        </p:txBody>
      </p:sp>
      <p:sp>
        <p:nvSpPr>
          <p:cNvPr id="21" name="テキスト ボックス 20"/>
          <p:cNvSpPr txBox="1"/>
          <p:nvPr/>
        </p:nvSpPr>
        <p:spPr>
          <a:xfrm>
            <a:off x="8307441" y="2780612"/>
            <a:ext cx="684985" cy="369332"/>
          </a:xfrm>
          <a:prstGeom prst="rect">
            <a:avLst/>
          </a:prstGeom>
          <a:noFill/>
        </p:spPr>
        <p:txBody>
          <a:bodyPr wrap="square" rtlCol="0">
            <a:spAutoFit/>
          </a:bodyPr>
          <a:lstStyle/>
          <a:p>
            <a:r>
              <a:rPr kumimoji="1" lang="en-US" altLang="ja-JP" dirty="0" smtClean="0"/>
              <a:t>0.85</a:t>
            </a:r>
            <a:endParaRPr kumimoji="1" lang="ja-JP" altLang="en-US" dirty="0"/>
          </a:p>
        </p:txBody>
      </p:sp>
      <p:cxnSp>
        <p:nvCxnSpPr>
          <p:cNvPr id="24" name="直線矢印コネクタ 23"/>
          <p:cNvCxnSpPr/>
          <p:nvPr/>
        </p:nvCxnSpPr>
        <p:spPr>
          <a:xfrm>
            <a:off x="8174706" y="3073752"/>
            <a:ext cx="352168" cy="83769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26" name="テキスト ボックス 25"/>
          <p:cNvSpPr txBox="1"/>
          <p:nvPr/>
        </p:nvSpPr>
        <p:spPr>
          <a:xfrm>
            <a:off x="6599783" y="1536816"/>
            <a:ext cx="1334063" cy="738664"/>
          </a:xfrm>
          <a:prstGeom prst="rect">
            <a:avLst/>
          </a:prstGeom>
          <a:noFill/>
        </p:spPr>
        <p:txBody>
          <a:bodyPr wrap="square" rtlCol="0">
            <a:spAutoFit/>
          </a:bodyPr>
          <a:lstStyle/>
          <a:p>
            <a:r>
              <a:rPr kumimoji="1" lang="ja-JP" altLang="en-US" sz="1400" dirty="0" smtClean="0"/>
              <a:t>メソッド抽出</a:t>
            </a:r>
            <a:endParaRPr kumimoji="1" lang="en-US" altLang="ja-JP" sz="1400" dirty="0" smtClean="0"/>
          </a:p>
          <a:p>
            <a:r>
              <a:rPr lang="ja-JP" altLang="en-US" sz="1400" dirty="0" smtClean="0"/>
              <a:t>フィールド引上</a:t>
            </a:r>
            <a:endParaRPr lang="en-US" altLang="ja-JP" sz="1400" dirty="0" smtClean="0"/>
          </a:p>
          <a:p>
            <a:r>
              <a:rPr kumimoji="1" lang="en-US" altLang="ja-JP" sz="1400" dirty="0" smtClean="0"/>
              <a:t>…</a:t>
            </a:r>
            <a:endParaRPr kumimoji="1" lang="ja-JP" altLang="en-US" sz="1400" dirty="0"/>
          </a:p>
        </p:txBody>
      </p:sp>
      <p:cxnSp>
        <p:nvCxnSpPr>
          <p:cNvPr id="27" name="直線矢印コネクタ 26"/>
          <p:cNvCxnSpPr/>
          <p:nvPr/>
        </p:nvCxnSpPr>
        <p:spPr>
          <a:xfrm flipH="1">
            <a:off x="7904253" y="3121281"/>
            <a:ext cx="29594" cy="767681"/>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8" name="直線矢印コネクタ 27"/>
          <p:cNvCxnSpPr/>
          <p:nvPr/>
        </p:nvCxnSpPr>
        <p:spPr>
          <a:xfrm flipH="1">
            <a:off x="7352319" y="3100933"/>
            <a:ext cx="401693" cy="718785"/>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29" name="メモ 28"/>
          <p:cNvSpPr/>
          <p:nvPr/>
        </p:nvSpPr>
        <p:spPr>
          <a:xfrm>
            <a:off x="8281950" y="4049046"/>
            <a:ext cx="556569" cy="393354"/>
          </a:xfrm>
          <a:prstGeom prst="foldedCorner">
            <a:avLst/>
          </a:prstGeom>
          <a:solidFill>
            <a:schemeClr val="accent5">
              <a:lumMod val="90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solidFill>
                <a:schemeClr val="tx1"/>
              </a:solidFill>
            </a:endParaRPr>
          </a:p>
        </p:txBody>
      </p:sp>
      <p:sp>
        <p:nvSpPr>
          <p:cNvPr id="30" name="メモ 29"/>
          <p:cNvSpPr/>
          <p:nvPr/>
        </p:nvSpPr>
        <p:spPr>
          <a:xfrm>
            <a:off x="7632963" y="4049046"/>
            <a:ext cx="556569" cy="393354"/>
          </a:xfrm>
          <a:prstGeom prst="foldedCorner">
            <a:avLst/>
          </a:prstGeom>
          <a:solidFill>
            <a:schemeClr val="accent5">
              <a:lumMod val="90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solidFill>
                <a:schemeClr val="tx1"/>
              </a:solidFill>
            </a:endParaRPr>
          </a:p>
        </p:txBody>
      </p:sp>
      <p:sp>
        <p:nvSpPr>
          <p:cNvPr id="31" name="四角形吹き出し 30"/>
          <p:cNvSpPr/>
          <p:nvPr/>
        </p:nvSpPr>
        <p:spPr>
          <a:xfrm>
            <a:off x="8260905" y="4543317"/>
            <a:ext cx="640127" cy="312006"/>
          </a:xfrm>
          <a:prstGeom prst="wedgeRectCallout">
            <a:avLst>
              <a:gd name="adj1" fmla="val -20833"/>
              <a:gd name="adj2" fmla="val -95917"/>
            </a:avLst>
          </a:prstGeom>
          <a:solidFill>
            <a:schemeClr val="bg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solidFill>
                <a:schemeClr val="tx1"/>
              </a:solidFill>
            </a:endParaRPr>
          </a:p>
        </p:txBody>
      </p:sp>
      <p:sp>
        <p:nvSpPr>
          <p:cNvPr id="32" name="テキスト ボックス 31"/>
          <p:cNvSpPr txBox="1"/>
          <p:nvPr/>
        </p:nvSpPr>
        <p:spPr>
          <a:xfrm>
            <a:off x="8260905" y="4514654"/>
            <a:ext cx="684985" cy="369332"/>
          </a:xfrm>
          <a:prstGeom prst="rect">
            <a:avLst/>
          </a:prstGeom>
          <a:noFill/>
        </p:spPr>
        <p:txBody>
          <a:bodyPr wrap="square" rtlCol="0">
            <a:spAutoFit/>
          </a:bodyPr>
          <a:lstStyle/>
          <a:p>
            <a:r>
              <a:rPr kumimoji="1" lang="en-US" altLang="ja-JP" dirty="0" smtClean="0"/>
              <a:t>0.65</a:t>
            </a:r>
            <a:endParaRPr kumimoji="1" lang="ja-JP" altLang="en-US" dirty="0"/>
          </a:p>
        </p:txBody>
      </p:sp>
      <p:sp>
        <p:nvSpPr>
          <p:cNvPr id="33" name="四角形吹き出し 32"/>
          <p:cNvSpPr/>
          <p:nvPr/>
        </p:nvSpPr>
        <p:spPr>
          <a:xfrm>
            <a:off x="7496931" y="4539630"/>
            <a:ext cx="640127" cy="312006"/>
          </a:xfrm>
          <a:prstGeom prst="wedgeRectCallout">
            <a:avLst>
              <a:gd name="adj1" fmla="val -13112"/>
              <a:gd name="adj2" fmla="val -82715"/>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solidFill>
                <a:schemeClr val="tx1"/>
              </a:solidFill>
            </a:endParaRPr>
          </a:p>
        </p:txBody>
      </p:sp>
      <p:sp>
        <p:nvSpPr>
          <p:cNvPr id="34" name="テキスト ボックス 33"/>
          <p:cNvSpPr txBox="1"/>
          <p:nvPr/>
        </p:nvSpPr>
        <p:spPr>
          <a:xfrm>
            <a:off x="7496931" y="4510967"/>
            <a:ext cx="684985" cy="369332"/>
          </a:xfrm>
          <a:prstGeom prst="rect">
            <a:avLst/>
          </a:prstGeom>
          <a:noFill/>
        </p:spPr>
        <p:txBody>
          <a:bodyPr wrap="square" rtlCol="0">
            <a:spAutoFit/>
          </a:bodyPr>
          <a:lstStyle/>
          <a:p>
            <a:r>
              <a:rPr kumimoji="1" lang="en-US" altLang="ja-JP" dirty="0" smtClean="0"/>
              <a:t>0.90</a:t>
            </a:r>
            <a:endParaRPr kumimoji="1" lang="ja-JP" altLang="en-US" dirty="0"/>
          </a:p>
        </p:txBody>
      </p:sp>
    </p:spTree>
    <p:extLst>
      <p:ext uri="{BB962C8B-B14F-4D97-AF65-F5344CB8AC3E}">
        <p14:creationId xmlns:p14="http://schemas.microsoft.com/office/powerpoint/2010/main" val="19546830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42"/>
                                        </p:tgtEl>
                                        <p:attrNameLst>
                                          <p:attrName>style.visibility</p:attrName>
                                        </p:attrNameLst>
                                      </p:cBhvr>
                                      <p:to>
                                        <p:strVal val="visible"/>
                                      </p:to>
                                    </p:set>
                                    <p:animEffect transition="in" filter="fade">
                                      <p:cBhvr>
                                        <p:cTn id="7" dur="500"/>
                                        <p:tgtEl>
                                          <p:spTgt spid="4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24"/>
                                        </p:tgtEl>
                                        <p:attrNameLst>
                                          <p:attrName>style.visibility</p:attrName>
                                        </p:attrNameLst>
                                      </p:cBhvr>
                                      <p:to>
                                        <p:strVal val="visible"/>
                                      </p:to>
                                    </p:set>
                                    <p:animEffect transition="in" filter="fade">
                                      <p:cBhvr>
                                        <p:cTn id="12" dur="500"/>
                                        <p:tgtEl>
                                          <p:spTgt spid="24"/>
                                        </p:tgtEl>
                                      </p:cBhvr>
                                    </p:animEffect>
                                  </p:childTnLst>
                                </p:cTn>
                              </p:par>
                              <p:par>
                                <p:cTn id="13" presetID="10" presetClass="entr" presetSubtype="0" fill="hold" grpId="0" nodeType="withEffect">
                                  <p:stCondLst>
                                    <p:cond delay="0"/>
                                  </p:stCondLst>
                                  <p:childTnLst>
                                    <p:set>
                                      <p:cBhvr>
                                        <p:cTn id="14" dur="1" fill="hold">
                                          <p:stCondLst>
                                            <p:cond delay="0"/>
                                          </p:stCondLst>
                                        </p:cTn>
                                        <p:tgtEl>
                                          <p:spTgt spid="29"/>
                                        </p:tgtEl>
                                        <p:attrNameLst>
                                          <p:attrName>style.visibility</p:attrName>
                                        </p:attrNameLst>
                                      </p:cBhvr>
                                      <p:to>
                                        <p:strVal val="visible"/>
                                      </p:to>
                                    </p:set>
                                    <p:animEffect transition="in" filter="fade">
                                      <p:cBhvr>
                                        <p:cTn id="15" dur="500"/>
                                        <p:tgtEl>
                                          <p:spTgt spid="29"/>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grpId="0" nodeType="clickEffect">
                                  <p:stCondLst>
                                    <p:cond delay="0"/>
                                  </p:stCondLst>
                                  <p:childTnLst>
                                    <p:set>
                                      <p:cBhvr>
                                        <p:cTn id="19" dur="1" fill="hold">
                                          <p:stCondLst>
                                            <p:cond delay="0"/>
                                          </p:stCondLst>
                                        </p:cTn>
                                        <p:tgtEl>
                                          <p:spTgt spid="32"/>
                                        </p:tgtEl>
                                        <p:attrNameLst>
                                          <p:attrName>style.visibility</p:attrName>
                                        </p:attrNameLst>
                                      </p:cBhvr>
                                      <p:to>
                                        <p:strVal val="visible"/>
                                      </p:to>
                                    </p:set>
                                    <p:animEffect transition="in" filter="fade">
                                      <p:cBhvr>
                                        <p:cTn id="20" dur="500"/>
                                        <p:tgtEl>
                                          <p:spTgt spid="32"/>
                                        </p:tgtEl>
                                      </p:cBhvr>
                                    </p:animEffect>
                                  </p:childTnLst>
                                </p:cTn>
                              </p:par>
                              <p:par>
                                <p:cTn id="21" presetID="10" presetClass="entr" presetSubtype="0" fill="hold" grpId="0" nodeType="withEffect">
                                  <p:stCondLst>
                                    <p:cond delay="0"/>
                                  </p:stCondLst>
                                  <p:childTnLst>
                                    <p:set>
                                      <p:cBhvr>
                                        <p:cTn id="22" dur="1" fill="hold">
                                          <p:stCondLst>
                                            <p:cond delay="0"/>
                                          </p:stCondLst>
                                        </p:cTn>
                                        <p:tgtEl>
                                          <p:spTgt spid="31"/>
                                        </p:tgtEl>
                                        <p:attrNameLst>
                                          <p:attrName>style.visibility</p:attrName>
                                        </p:attrNameLst>
                                      </p:cBhvr>
                                      <p:to>
                                        <p:strVal val="visible"/>
                                      </p:to>
                                    </p:set>
                                    <p:animEffect transition="in" filter="fade">
                                      <p:cBhvr>
                                        <p:cTn id="23" dur="500"/>
                                        <p:tgtEl>
                                          <p:spTgt spid="31"/>
                                        </p:tgtEl>
                                      </p:cBhvr>
                                    </p:animEffect>
                                  </p:childTnLst>
                                </p:cTn>
                              </p:par>
                            </p:childTnLst>
                          </p:cTn>
                        </p:par>
                      </p:childTnLst>
                    </p:cTn>
                  </p:par>
                  <p:par>
                    <p:cTn id="24" fill="hold">
                      <p:stCondLst>
                        <p:cond delay="indefinite"/>
                      </p:stCondLst>
                      <p:childTnLst>
                        <p:par>
                          <p:cTn id="25" fill="hold">
                            <p:stCondLst>
                              <p:cond delay="0"/>
                            </p:stCondLst>
                            <p:childTnLst>
                              <p:par>
                                <p:cTn id="26" presetID="10" presetClass="exit" presetSubtype="0" fill="hold" grpId="1" nodeType="clickEffect">
                                  <p:stCondLst>
                                    <p:cond delay="0"/>
                                  </p:stCondLst>
                                  <p:childTnLst>
                                    <p:animEffect transition="out" filter="fade">
                                      <p:cBhvr>
                                        <p:cTn id="27" dur="500"/>
                                        <p:tgtEl>
                                          <p:spTgt spid="42"/>
                                        </p:tgtEl>
                                      </p:cBhvr>
                                    </p:animEffect>
                                    <p:set>
                                      <p:cBhvr>
                                        <p:cTn id="28" dur="1" fill="hold">
                                          <p:stCondLst>
                                            <p:cond delay="499"/>
                                          </p:stCondLst>
                                        </p:cTn>
                                        <p:tgtEl>
                                          <p:spTgt spid="42"/>
                                        </p:tgtEl>
                                        <p:attrNameLst>
                                          <p:attrName>style.visibility</p:attrName>
                                        </p:attrNameLst>
                                      </p:cBhvr>
                                      <p:to>
                                        <p:strVal val="hidden"/>
                                      </p:to>
                                    </p:set>
                                  </p:childTnLst>
                                </p:cTn>
                              </p:par>
                            </p:childTnLst>
                          </p:cTn>
                        </p:par>
                      </p:childTnLst>
                    </p:cTn>
                  </p:par>
                  <p:par>
                    <p:cTn id="29" fill="hold">
                      <p:stCondLst>
                        <p:cond delay="indefinite"/>
                      </p:stCondLst>
                      <p:childTnLst>
                        <p:par>
                          <p:cTn id="30" fill="hold">
                            <p:stCondLst>
                              <p:cond delay="0"/>
                            </p:stCondLst>
                            <p:childTnLst>
                              <p:par>
                                <p:cTn id="31" presetID="10" presetClass="entr" presetSubtype="0" fill="hold" grpId="0" nodeType="clickEffect">
                                  <p:stCondLst>
                                    <p:cond delay="0"/>
                                  </p:stCondLst>
                                  <p:childTnLst>
                                    <p:set>
                                      <p:cBhvr>
                                        <p:cTn id="32" dur="1" fill="hold">
                                          <p:stCondLst>
                                            <p:cond delay="0"/>
                                          </p:stCondLst>
                                        </p:cTn>
                                        <p:tgtEl>
                                          <p:spTgt spid="17"/>
                                        </p:tgtEl>
                                        <p:attrNameLst>
                                          <p:attrName>style.visibility</p:attrName>
                                        </p:attrNameLst>
                                      </p:cBhvr>
                                      <p:to>
                                        <p:strVal val="visible"/>
                                      </p:to>
                                    </p:set>
                                    <p:animEffect transition="in" filter="fade">
                                      <p:cBhvr>
                                        <p:cTn id="33" dur="500"/>
                                        <p:tgtEl>
                                          <p:spTgt spid="17"/>
                                        </p:tgtEl>
                                      </p:cBhvr>
                                    </p:animEffect>
                                  </p:childTnLst>
                                </p:cTn>
                              </p:par>
                            </p:childTnLst>
                          </p:cTn>
                        </p:par>
                      </p:childTnLst>
                    </p:cTn>
                  </p:par>
                  <p:par>
                    <p:cTn id="34" fill="hold">
                      <p:stCondLst>
                        <p:cond delay="indefinite"/>
                      </p:stCondLst>
                      <p:childTnLst>
                        <p:par>
                          <p:cTn id="35" fill="hold">
                            <p:stCondLst>
                              <p:cond delay="0"/>
                            </p:stCondLst>
                            <p:childTnLst>
                              <p:par>
                                <p:cTn id="36" presetID="10" presetClass="entr" presetSubtype="0" fill="hold" nodeType="clickEffect">
                                  <p:stCondLst>
                                    <p:cond delay="0"/>
                                  </p:stCondLst>
                                  <p:childTnLst>
                                    <p:set>
                                      <p:cBhvr>
                                        <p:cTn id="37" dur="1" fill="hold">
                                          <p:stCondLst>
                                            <p:cond delay="0"/>
                                          </p:stCondLst>
                                        </p:cTn>
                                        <p:tgtEl>
                                          <p:spTgt spid="27"/>
                                        </p:tgtEl>
                                        <p:attrNameLst>
                                          <p:attrName>style.visibility</p:attrName>
                                        </p:attrNameLst>
                                      </p:cBhvr>
                                      <p:to>
                                        <p:strVal val="visible"/>
                                      </p:to>
                                    </p:set>
                                    <p:animEffect transition="in" filter="fade">
                                      <p:cBhvr>
                                        <p:cTn id="38" dur="500"/>
                                        <p:tgtEl>
                                          <p:spTgt spid="27"/>
                                        </p:tgtEl>
                                      </p:cBhvr>
                                    </p:animEffect>
                                  </p:childTnLst>
                                </p:cTn>
                              </p:par>
                              <p:par>
                                <p:cTn id="39" presetID="10" presetClass="entr" presetSubtype="0" fill="hold" grpId="0" nodeType="withEffect">
                                  <p:stCondLst>
                                    <p:cond delay="0"/>
                                  </p:stCondLst>
                                  <p:childTnLst>
                                    <p:set>
                                      <p:cBhvr>
                                        <p:cTn id="40" dur="1" fill="hold">
                                          <p:stCondLst>
                                            <p:cond delay="0"/>
                                          </p:stCondLst>
                                        </p:cTn>
                                        <p:tgtEl>
                                          <p:spTgt spid="30"/>
                                        </p:tgtEl>
                                        <p:attrNameLst>
                                          <p:attrName>style.visibility</p:attrName>
                                        </p:attrNameLst>
                                      </p:cBhvr>
                                      <p:to>
                                        <p:strVal val="visible"/>
                                      </p:to>
                                    </p:set>
                                    <p:animEffect transition="in" filter="fade">
                                      <p:cBhvr>
                                        <p:cTn id="41" dur="500"/>
                                        <p:tgtEl>
                                          <p:spTgt spid="30"/>
                                        </p:tgtEl>
                                      </p:cBhvr>
                                    </p:animEffect>
                                  </p:childTnLst>
                                </p:cTn>
                              </p:par>
                            </p:childTnLst>
                          </p:cTn>
                        </p:par>
                      </p:childTnLst>
                    </p:cTn>
                  </p:par>
                  <p:par>
                    <p:cTn id="42" fill="hold">
                      <p:stCondLst>
                        <p:cond delay="indefinite"/>
                      </p:stCondLst>
                      <p:childTnLst>
                        <p:par>
                          <p:cTn id="43" fill="hold">
                            <p:stCondLst>
                              <p:cond delay="0"/>
                            </p:stCondLst>
                            <p:childTnLst>
                              <p:par>
                                <p:cTn id="44" presetID="10" presetClass="entr" presetSubtype="0" fill="hold" grpId="0" nodeType="clickEffect">
                                  <p:stCondLst>
                                    <p:cond delay="0"/>
                                  </p:stCondLst>
                                  <p:childTnLst>
                                    <p:set>
                                      <p:cBhvr>
                                        <p:cTn id="45" dur="1" fill="hold">
                                          <p:stCondLst>
                                            <p:cond delay="0"/>
                                          </p:stCondLst>
                                        </p:cTn>
                                        <p:tgtEl>
                                          <p:spTgt spid="33"/>
                                        </p:tgtEl>
                                        <p:attrNameLst>
                                          <p:attrName>style.visibility</p:attrName>
                                        </p:attrNameLst>
                                      </p:cBhvr>
                                      <p:to>
                                        <p:strVal val="visible"/>
                                      </p:to>
                                    </p:set>
                                    <p:animEffect transition="in" filter="fade">
                                      <p:cBhvr>
                                        <p:cTn id="46" dur="500"/>
                                        <p:tgtEl>
                                          <p:spTgt spid="33"/>
                                        </p:tgtEl>
                                      </p:cBhvr>
                                    </p:animEffect>
                                  </p:childTnLst>
                                </p:cTn>
                              </p:par>
                              <p:par>
                                <p:cTn id="47" presetID="10" presetClass="entr" presetSubtype="0" fill="hold" grpId="0" nodeType="withEffect">
                                  <p:stCondLst>
                                    <p:cond delay="0"/>
                                  </p:stCondLst>
                                  <p:childTnLst>
                                    <p:set>
                                      <p:cBhvr>
                                        <p:cTn id="48" dur="1" fill="hold">
                                          <p:stCondLst>
                                            <p:cond delay="0"/>
                                          </p:stCondLst>
                                        </p:cTn>
                                        <p:tgtEl>
                                          <p:spTgt spid="34"/>
                                        </p:tgtEl>
                                        <p:attrNameLst>
                                          <p:attrName>style.visibility</p:attrName>
                                        </p:attrNameLst>
                                      </p:cBhvr>
                                      <p:to>
                                        <p:strVal val="visible"/>
                                      </p:to>
                                    </p:set>
                                    <p:animEffect transition="in" filter="fade">
                                      <p:cBhvr>
                                        <p:cTn id="49" dur="500"/>
                                        <p:tgtEl>
                                          <p:spTgt spid="34"/>
                                        </p:tgtEl>
                                      </p:cBhvr>
                                    </p:animEffect>
                                  </p:childTnLst>
                                </p:cTn>
                              </p:par>
                            </p:childTnLst>
                          </p:cTn>
                        </p:par>
                      </p:childTnLst>
                    </p:cTn>
                  </p:par>
                  <p:par>
                    <p:cTn id="50" fill="hold">
                      <p:stCondLst>
                        <p:cond delay="indefinite"/>
                      </p:stCondLst>
                      <p:childTnLst>
                        <p:par>
                          <p:cTn id="51" fill="hold">
                            <p:stCondLst>
                              <p:cond delay="0"/>
                            </p:stCondLst>
                            <p:childTnLst>
                              <p:par>
                                <p:cTn id="52" presetID="10" presetClass="exit" presetSubtype="0" fill="hold" grpId="1" nodeType="clickEffect">
                                  <p:stCondLst>
                                    <p:cond delay="0"/>
                                  </p:stCondLst>
                                  <p:childTnLst>
                                    <p:animEffect transition="out" filter="fade">
                                      <p:cBhvr>
                                        <p:cTn id="53" dur="500"/>
                                        <p:tgtEl>
                                          <p:spTgt spid="17"/>
                                        </p:tgtEl>
                                      </p:cBhvr>
                                    </p:animEffect>
                                    <p:set>
                                      <p:cBhvr>
                                        <p:cTn id="54" dur="1" fill="hold">
                                          <p:stCondLst>
                                            <p:cond delay="499"/>
                                          </p:stCondLst>
                                        </p:cTn>
                                        <p:tgtEl>
                                          <p:spTgt spid="17"/>
                                        </p:tgtEl>
                                        <p:attrNameLst>
                                          <p:attrName>style.visibility</p:attrName>
                                        </p:attrNameLst>
                                      </p:cBhvr>
                                      <p:to>
                                        <p:strVal val="hidden"/>
                                      </p:to>
                                    </p:set>
                                  </p:childTnLst>
                                </p:cTn>
                              </p:par>
                            </p:childTnLst>
                          </p:cTn>
                        </p:par>
                      </p:childTnLst>
                    </p:cTn>
                  </p:par>
                  <p:par>
                    <p:cTn id="55" fill="hold">
                      <p:stCondLst>
                        <p:cond delay="indefinite"/>
                      </p:stCondLst>
                      <p:childTnLst>
                        <p:par>
                          <p:cTn id="56" fill="hold">
                            <p:stCondLst>
                              <p:cond delay="0"/>
                            </p:stCondLst>
                            <p:childTnLst>
                              <p:par>
                                <p:cTn id="57" presetID="10" presetClass="entr" presetSubtype="0" fill="hold" grpId="0" nodeType="clickEffect">
                                  <p:stCondLst>
                                    <p:cond delay="0"/>
                                  </p:stCondLst>
                                  <p:childTnLst>
                                    <p:set>
                                      <p:cBhvr>
                                        <p:cTn id="58" dur="1" fill="hold">
                                          <p:stCondLst>
                                            <p:cond delay="0"/>
                                          </p:stCondLst>
                                        </p:cTn>
                                        <p:tgtEl>
                                          <p:spTgt spid="16"/>
                                        </p:tgtEl>
                                        <p:attrNameLst>
                                          <p:attrName>style.visibility</p:attrName>
                                        </p:attrNameLst>
                                      </p:cBhvr>
                                      <p:to>
                                        <p:strVal val="visible"/>
                                      </p:to>
                                    </p:set>
                                    <p:animEffect transition="in" filter="fade">
                                      <p:cBhvr>
                                        <p:cTn id="59" dur="500"/>
                                        <p:tgtEl>
                                          <p:spTgt spid="16"/>
                                        </p:tgtEl>
                                      </p:cBhvr>
                                    </p:animEffect>
                                  </p:childTnLst>
                                </p:cTn>
                              </p:par>
                              <p:par>
                                <p:cTn id="60" presetID="10" presetClass="entr" presetSubtype="0" fill="hold" nodeType="withEffect">
                                  <p:stCondLst>
                                    <p:cond delay="0"/>
                                  </p:stCondLst>
                                  <p:childTnLst>
                                    <p:set>
                                      <p:cBhvr>
                                        <p:cTn id="61" dur="1" fill="hold">
                                          <p:stCondLst>
                                            <p:cond delay="0"/>
                                          </p:stCondLst>
                                        </p:cTn>
                                        <p:tgtEl>
                                          <p:spTgt spid="28"/>
                                        </p:tgtEl>
                                        <p:attrNameLst>
                                          <p:attrName>style.visibility</p:attrName>
                                        </p:attrNameLst>
                                      </p:cBhvr>
                                      <p:to>
                                        <p:strVal val="visible"/>
                                      </p:to>
                                    </p:set>
                                    <p:animEffect transition="in" filter="fade">
                                      <p:cBhvr>
                                        <p:cTn id="62" dur="500"/>
                                        <p:tgtEl>
                                          <p:spTgt spid="2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2" grpId="0" animBg="1"/>
      <p:bldP spid="42" grpId="1" animBg="1"/>
      <p:bldP spid="16" grpId="0" animBg="1"/>
      <p:bldP spid="17" grpId="0" animBg="1"/>
      <p:bldP spid="17" grpId="1" animBg="1"/>
      <p:bldP spid="29" grpId="0" animBg="1"/>
      <p:bldP spid="30" grpId="0" animBg="1"/>
      <p:bldP spid="31" grpId="0" animBg="1"/>
      <p:bldP spid="32" grpId="0"/>
      <p:bldP spid="33" grpId="0" animBg="1"/>
      <p:bldP spid="34"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 name="正方形/長方形 37"/>
          <p:cNvSpPr/>
          <p:nvPr/>
        </p:nvSpPr>
        <p:spPr>
          <a:xfrm>
            <a:off x="8189532" y="3987816"/>
            <a:ext cx="781071" cy="961050"/>
          </a:xfrm>
          <a:prstGeom prst="rect">
            <a:avLst/>
          </a:prstGeom>
          <a:solidFill>
            <a:srgbClr val="FFC000"/>
          </a:solidFill>
          <a:ln w="1905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solidFill>
                <a:schemeClr val="tx1"/>
              </a:solidFill>
            </a:endParaRPr>
          </a:p>
        </p:txBody>
      </p:sp>
      <mc:AlternateContent xmlns:mc="http://schemas.openxmlformats.org/markup-compatibility/2006" xmlns:a14="http://schemas.microsoft.com/office/drawing/2010/main">
        <mc:Choice Requires="a14">
          <p:sp>
            <p:nvSpPr>
              <p:cNvPr id="3" name="コンテンツ プレースホルダー 2"/>
              <p:cNvSpPr>
                <a:spLocks noGrp="1"/>
              </p:cNvSpPr>
              <p:nvPr>
                <p:ph idx="1"/>
              </p:nvPr>
            </p:nvSpPr>
            <p:spPr>
              <a:xfrm>
                <a:off x="457200" y="1600202"/>
                <a:ext cx="6050692" cy="4525963"/>
              </a:xfrm>
            </p:spPr>
            <p:txBody>
              <a:bodyPr/>
              <a:lstStyle/>
              <a:p>
                <a:pPr marL="457200" indent="-457200">
                  <a:buFont typeface="+mj-lt"/>
                  <a:buAutoNum type="arabicPeriod"/>
                </a:pPr>
                <a:r>
                  <a:rPr kumimoji="1" lang="ja-JP" altLang="en-US" sz="1800" dirty="0" smtClean="0">
                    <a:solidFill>
                      <a:schemeClr val="bg1">
                        <a:lumMod val="75000"/>
                      </a:schemeClr>
                    </a:solidFill>
                  </a:rPr>
                  <a:t>初期状態</a:t>
                </a:r>
                <a14:m>
                  <m:oMath xmlns:m="http://schemas.openxmlformats.org/officeDocument/2006/math">
                    <m:sSub>
                      <m:sSubPr>
                        <m:ctrlPr>
                          <a:rPr kumimoji="1" lang="en-US" altLang="ja-JP" sz="1800" b="0" i="1" smtClean="0">
                            <a:solidFill>
                              <a:schemeClr val="bg1">
                                <a:lumMod val="75000"/>
                              </a:schemeClr>
                            </a:solidFill>
                            <a:latin typeface="Cambria Math" panose="02040503050406030204" pitchFamily="18" charset="0"/>
                          </a:rPr>
                        </m:ctrlPr>
                      </m:sSubPr>
                      <m:e>
                        <m:r>
                          <a:rPr kumimoji="1" lang="en-US" altLang="ja-JP" sz="1800" b="0" i="1" smtClean="0">
                            <a:solidFill>
                              <a:schemeClr val="bg1">
                                <a:lumMod val="75000"/>
                              </a:schemeClr>
                            </a:solidFill>
                            <a:latin typeface="Cambria Math" panose="02040503050406030204" pitchFamily="18" charset="0"/>
                          </a:rPr>
                          <m:t>𝑠</m:t>
                        </m:r>
                      </m:e>
                      <m:sub>
                        <m:r>
                          <a:rPr kumimoji="1" lang="en-US" altLang="ja-JP" sz="1800" b="0" i="1" smtClean="0">
                            <a:solidFill>
                              <a:schemeClr val="bg1">
                                <a:lumMod val="75000"/>
                              </a:schemeClr>
                            </a:solidFill>
                            <a:latin typeface="Cambria Math" panose="02040503050406030204" pitchFamily="18" charset="0"/>
                          </a:rPr>
                          <m:t>0</m:t>
                        </m:r>
                      </m:sub>
                    </m:sSub>
                  </m:oMath>
                </a14:m>
                <a:r>
                  <a:rPr kumimoji="1" lang="en-US" altLang="ja-JP" sz="1800" dirty="0" smtClean="0">
                    <a:solidFill>
                      <a:schemeClr val="bg1">
                        <a:lumMod val="75000"/>
                      </a:schemeClr>
                    </a:solidFill>
                  </a:rPr>
                  <a:t>(</a:t>
                </a:r>
                <a:r>
                  <a:rPr kumimoji="1" lang="ja-JP" altLang="en-US" sz="1800" dirty="0" smtClean="0">
                    <a:solidFill>
                      <a:schemeClr val="bg1">
                        <a:lumMod val="75000"/>
                      </a:schemeClr>
                    </a:solidFill>
                  </a:rPr>
                  <a:t>旧版コード</a:t>
                </a:r>
                <a:r>
                  <a:rPr kumimoji="1" lang="en-US" altLang="ja-JP" sz="1800" dirty="0" smtClean="0">
                    <a:solidFill>
                      <a:schemeClr val="bg1">
                        <a:lumMod val="75000"/>
                      </a:schemeClr>
                    </a:solidFill>
                  </a:rPr>
                  <a:t>)</a:t>
                </a:r>
                <a:r>
                  <a:rPr kumimoji="1" lang="ja-JP" altLang="en-US" sz="1800" dirty="0" smtClean="0">
                    <a:solidFill>
                      <a:schemeClr val="bg1">
                        <a:lumMod val="75000"/>
                      </a:schemeClr>
                    </a:solidFill>
                  </a:rPr>
                  <a:t>を，新版コード</a:t>
                </a:r>
                <a14:m>
                  <m:oMath xmlns:m="http://schemas.openxmlformats.org/officeDocument/2006/math">
                    <m:sSub>
                      <m:sSubPr>
                        <m:ctrlPr>
                          <a:rPr lang="en-US" altLang="ja-JP" sz="1800" i="1">
                            <a:solidFill>
                              <a:schemeClr val="bg1">
                                <a:lumMod val="75000"/>
                              </a:schemeClr>
                            </a:solidFill>
                            <a:latin typeface="Cambria Math" panose="02040503050406030204" pitchFamily="18" charset="0"/>
                          </a:rPr>
                        </m:ctrlPr>
                      </m:sSubPr>
                      <m:e>
                        <m:r>
                          <a:rPr lang="en-US" altLang="ja-JP" sz="1800" i="1">
                            <a:solidFill>
                              <a:schemeClr val="bg1">
                                <a:lumMod val="75000"/>
                              </a:schemeClr>
                            </a:solidFill>
                            <a:latin typeface="Cambria Math" panose="02040503050406030204" pitchFamily="18" charset="0"/>
                          </a:rPr>
                          <m:t>𝑠</m:t>
                        </m:r>
                      </m:e>
                      <m:sub>
                        <m:r>
                          <a:rPr lang="en-US" altLang="ja-JP" sz="1800" b="0" i="1" smtClean="0">
                            <a:solidFill>
                              <a:schemeClr val="bg1">
                                <a:lumMod val="75000"/>
                              </a:schemeClr>
                            </a:solidFill>
                            <a:latin typeface="Cambria Math" panose="02040503050406030204" pitchFamily="18" charset="0"/>
                          </a:rPr>
                          <m:t>𝑛</m:t>
                        </m:r>
                      </m:sub>
                    </m:sSub>
                  </m:oMath>
                </a14:m>
                <a:r>
                  <a:rPr kumimoji="1" lang="ja-JP" altLang="en-US" sz="1800" dirty="0" smtClean="0">
                    <a:solidFill>
                      <a:schemeClr val="bg1">
                        <a:lumMod val="75000"/>
                      </a:schemeClr>
                    </a:solidFill>
                  </a:rPr>
                  <a:t>との差分</a:t>
                </a:r>
                <a:r>
                  <a:rPr kumimoji="1" lang="en-US" altLang="ja-JP" sz="1800" dirty="0" smtClean="0">
                    <a:solidFill>
                      <a:schemeClr val="bg1">
                        <a:lumMod val="75000"/>
                      </a:schemeClr>
                    </a:solidFill>
                  </a:rPr>
                  <a:t>(</a:t>
                </a:r>
                <a:r>
                  <a:rPr kumimoji="1" lang="ja-JP" altLang="en-US" sz="1800" dirty="0" smtClean="0">
                    <a:solidFill>
                      <a:schemeClr val="bg1">
                        <a:lumMod val="75000"/>
                      </a:schemeClr>
                    </a:solidFill>
                  </a:rPr>
                  <a:t>評価値</a:t>
                </a:r>
                <a:r>
                  <a:rPr kumimoji="1" lang="en-US" altLang="ja-JP" sz="1800" dirty="0" smtClean="0">
                    <a:solidFill>
                      <a:schemeClr val="bg1">
                        <a:lumMod val="75000"/>
                      </a:schemeClr>
                    </a:solidFill>
                  </a:rPr>
                  <a:t>)</a:t>
                </a:r>
                <a:r>
                  <a:rPr kumimoji="1" lang="ja-JP" altLang="en-US" sz="1800" dirty="0" smtClean="0">
                    <a:solidFill>
                      <a:schemeClr val="bg1">
                        <a:lumMod val="75000"/>
                      </a:schemeClr>
                    </a:solidFill>
                  </a:rPr>
                  <a:t>とともにキューに入れる</a:t>
                </a:r>
                <a:endParaRPr kumimoji="1" lang="en-US" altLang="ja-JP" sz="1800" dirty="0" smtClean="0">
                  <a:solidFill>
                    <a:schemeClr val="bg1">
                      <a:lumMod val="75000"/>
                    </a:schemeClr>
                  </a:solidFill>
                </a:endParaRPr>
              </a:p>
              <a:p>
                <a:pPr marL="457200" indent="-457200">
                  <a:buFont typeface="+mj-lt"/>
                  <a:buAutoNum type="arabicPeriod"/>
                </a:pPr>
                <a:r>
                  <a:rPr kumimoji="1" lang="ja-JP" altLang="en-US" sz="1800" dirty="0" smtClean="0">
                    <a:solidFill>
                      <a:schemeClr val="bg1">
                        <a:lumMod val="75000"/>
                      </a:schemeClr>
                    </a:solidFill>
                  </a:rPr>
                  <a:t>キューから評価値</a:t>
                </a:r>
                <a:r>
                  <a:rPr lang="ja-JP" altLang="en-US" sz="1800" dirty="0" smtClean="0">
                    <a:solidFill>
                      <a:schemeClr val="bg1">
                        <a:lumMod val="75000"/>
                      </a:schemeClr>
                    </a:solidFill>
                  </a:rPr>
                  <a:t>最小</a:t>
                </a:r>
                <a:r>
                  <a:rPr lang="en-US" altLang="ja-JP" sz="1800" dirty="0" smtClean="0">
                    <a:solidFill>
                      <a:schemeClr val="bg1">
                        <a:lumMod val="75000"/>
                      </a:schemeClr>
                    </a:solidFill>
                  </a:rPr>
                  <a:t>(</a:t>
                </a:r>
                <a:r>
                  <a:rPr lang="ja-JP" altLang="en-US" sz="1800" dirty="0" smtClean="0">
                    <a:solidFill>
                      <a:schemeClr val="bg1">
                        <a:lumMod val="75000"/>
                      </a:schemeClr>
                    </a:solidFill>
                  </a:rPr>
                  <a:t>差分が小さい</a:t>
                </a:r>
                <a:r>
                  <a:rPr lang="en-US" altLang="ja-JP" sz="1800" dirty="0" smtClean="0">
                    <a:solidFill>
                      <a:schemeClr val="bg1">
                        <a:lumMod val="75000"/>
                      </a:schemeClr>
                    </a:solidFill>
                  </a:rPr>
                  <a:t>)</a:t>
                </a:r>
                <a:r>
                  <a:rPr kumimoji="1" lang="ja-JP" altLang="en-US" sz="1800" dirty="0" smtClean="0">
                    <a:solidFill>
                      <a:schemeClr val="bg1">
                        <a:lumMod val="75000"/>
                      </a:schemeClr>
                    </a:solidFill>
                  </a:rPr>
                  <a:t>の状態を取り出す</a:t>
                </a:r>
                <a:r>
                  <a:rPr kumimoji="1" lang="en-US" altLang="ja-JP" sz="1800" dirty="0" smtClean="0">
                    <a:solidFill>
                      <a:schemeClr val="bg1">
                        <a:lumMod val="75000"/>
                      </a:schemeClr>
                    </a:solidFill>
                  </a:rPr>
                  <a:t>(</a:t>
                </a:r>
                <a14:m>
                  <m:oMath xmlns:m="http://schemas.openxmlformats.org/officeDocument/2006/math">
                    <m:sSub>
                      <m:sSubPr>
                        <m:ctrlPr>
                          <a:rPr lang="en-US" altLang="ja-JP" sz="1800" i="1">
                            <a:solidFill>
                              <a:schemeClr val="bg1">
                                <a:lumMod val="75000"/>
                              </a:schemeClr>
                            </a:solidFill>
                            <a:latin typeface="Cambria Math" panose="02040503050406030204" pitchFamily="18" charset="0"/>
                          </a:rPr>
                        </m:ctrlPr>
                      </m:sSubPr>
                      <m:e>
                        <m:r>
                          <a:rPr lang="en-US" altLang="ja-JP" sz="1800" i="1">
                            <a:solidFill>
                              <a:schemeClr val="bg1">
                                <a:lumMod val="75000"/>
                              </a:schemeClr>
                            </a:solidFill>
                            <a:latin typeface="Cambria Math" panose="02040503050406030204" pitchFamily="18" charset="0"/>
                          </a:rPr>
                          <m:t>𝑠</m:t>
                        </m:r>
                      </m:e>
                      <m:sub>
                        <m:r>
                          <a:rPr lang="en-US" altLang="ja-JP" sz="1800" i="1">
                            <a:solidFill>
                              <a:schemeClr val="bg1">
                                <a:lumMod val="75000"/>
                              </a:schemeClr>
                            </a:solidFill>
                            <a:latin typeface="Cambria Math" panose="02040503050406030204" pitchFamily="18" charset="0"/>
                          </a:rPr>
                          <m:t>𝑖</m:t>
                        </m:r>
                      </m:sub>
                    </m:sSub>
                  </m:oMath>
                </a14:m>
                <a:r>
                  <a:rPr kumimoji="1" lang="ja-JP" altLang="en-US" sz="1800" dirty="0" smtClean="0">
                    <a:solidFill>
                      <a:schemeClr val="bg1">
                        <a:lumMod val="75000"/>
                      </a:schemeClr>
                    </a:solidFill>
                  </a:rPr>
                  <a:t>とする</a:t>
                </a:r>
                <a:r>
                  <a:rPr kumimoji="1" lang="en-US" altLang="ja-JP" sz="1800" dirty="0" smtClean="0">
                    <a:solidFill>
                      <a:schemeClr val="bg1">
                        <a:lumMod val="75000"/>
                      </a:schemeClr>
                    </a:solidFill>
                  </a:rPr>
                  <a:t>)</a:t>
                </a:r>
              </a:p>
              <a:p>
                <a:pPr marL="457200" indent="-457200">
                  <a:buFont typeface="+mj-lt"/>
                  <a:buAutoNum type="arabicPeriod"/>
                </a:pPr>
                <a:r>
                  <a:rPr kumimoji="1" lang="en-US" altLang="ja-JP" sz="1800" dirty="0" smtClean="0">
                    <a:solidFill>
                      <a:schemeClr val="bg1">
                        <a:lumMod val="75000"/>
                      </a:schemeClr>
                    </a:solidFill>
                  </a:rPr>
                  <a:t> </a:t>
                </a:r>
                <a14:m>
                  <m:oMath xmlns:m="http://schemas.openxmlformats.org/officeDocument/2006/math">
                    <m:sSub>
                      <m:sSubPr>
                        <m:ctrlPr>
                          <a:rPr lang="en-US" altLang="ja-JP" sz="1800" i="1">
                            <a:solidFill>
                              <a:schemeClr val="bg1">
                                <a:lumMod val="75000"/>
                              </a:schemeClr>
                            </a:solidFill>
                            <a:latin typeface="Cambria Math" panose="02040503050406030204" pitchFamily="18" charset="0"/>
                          </a:rPr>
                        </m:ctrlPr>
                      </m:sSubPr>
                      <m:e>
                        <m:r>
                          <a:rPr lang="en-US" altLang="ja-JP" sz="1800" i="1">
                            <a:solidFill>
                              <a:schemeClr val="bg1">
                                <a:lumMod val="75000"/>
                              </a:schemeClr>
                            </a:solidFill>
                            <a:latin typeface="Cambria Math" panose="02040503050406030204" pitchFamily="18" charset="0"/>
                          </a:rPr>
                          <m:t>𝑠</m:t>
                        </m:r>
                      </m:e>
                      <m:sub>
                        <m:r>
                          <a:rPr lang="en-US" altLang="ja-JP" sz="1800" i="1">
                            <a:solidFill>
                              <a:schemeClr val="bg1">
                                <a:lumMod val="75000"/>
                              </a:schemeClr>
                            </a:solidFill>
                            <a:latin typeface="Cambria Math" panose="02040503050406030204" pitchFamily="18" charset="0"/>
                          </a:rPr>
                          <m:t>𝑖</m:t>
                        </m:r>
                      </m:sub>
                    </m:sSub>
                  </m:oMath>
                </a14:m>
                <a:r>
                  <a:rPr kumimoji="1" lang="ja-JP" altLang="en-US" sz="1800" dirty="0" smtClean="0">
                    <a:solidFill>
                      <a:schemeClr val="bg1">
                        <a:lumMod val="75000"/>
                      </a:schemeClr>
                    </a:solidFill>
                  </a:rPr>
                  <a:t>と</a:t>
                </a:r>
                <a14:m>
                  <m:oMath xmlns:m="http://schemas.openxmlformats.org/officeDocument/2006/math">
                    <m:sSub>
                      <m:sSubPr>
                        <m:ctrlPr>
                          <a:rPr lang="en-US" altLang="ja-JP" sz="1800" i="1">
                            <a:solidFill>
                              <a:schemeClr val="bg1">
                                <a:lumMod val="75000"/>
                              </a:schemeClr>
                            </a:solidFill>
                            <a:latin typeface="Cambria Math" panose="02040503050406030204" pitchFamily="18" charset="0"/>
                          </a:rPr>
                        </m:ctrlPr>
                      </m:sSubPr>
                      <m:e>
                        <m:r>
                          <a:rPr lang="en-US" altLang="ja-JP" sz="1800" i="1">
                            <a:solidFill>
                              <a:schemeClr val="bg1">
                                <a:lumMod val="75000"/>
                              </a:schemeClr>
                            </a:solidFill>
                            <a:latin typeface="Cambria Math" panose="02040503050406030204" pitchFamily="18" charset="0"/>
                          </a:rPr>
                          <m:t>𝑠</m:t>
                        </m:r>
                      </m:e>
                      <m:sub>
                        <m:r>
                          <a:rPr lang="en-US" altLang="ja-JP" sz="1800" b="0" i="1" smtClean="0">
                            <a:solidFill>
                              <a:schemeClr val="bg1">
                                <a:lumMod val="75000"/>
                              </a:schemeClr>
                            </a:solidFill>
                            <a:latin typeface="Cambria Math" panose="02040503050406030204" pitchFamily="18" charset="0"/>
                          </a:rPr>
                          <m:t>𝑛</m:t>
                        </m:r>
                      </m:sub>
                    </m:sSub>
                  </m:oMath>
                </a14:m>
                <a:r>
                  <a:rPr kumimoji="1" lang="ja-JP" altLang="en-US" sz="1800" dirty="0" err="1" smtClean="0">
                    <a:solidFill>
                      <a:schemeClr val="bg1">
                        <a:lumMod val="75000"/>
                      </a:schemeClr>
                    </a:solidFill>
                  </a:rPr>
                  <a:t>とを</a:t>
                </a:r>
                <a:r>
                  <a:rPr lang="ja-JP" altLang="en-US" sz="1800" dirty="0">
                    <a:solidFill>
                      <a:schemeClr val="bg1">
                        <a:lumMod val="75000"/>
                      </a:schemeClr>
                    </a:solidFill>
                  </a:rPr>
                  <a:t>比較</a:t>
                </a:r>
                <a:r>
                  <a:rPr lang="ja-JP" altLang="en-US" sz="1800" dirty="0" smtClean="0">
                    <a:solidFill>
                      <a:schemeClr val="bg1">
                        <a:lumMod val="75000"/>
                      </a:schemeClr>
                    </a:solidFill>
                  </a:rPr>
                  <a:t>し，適用された可能性のあるリファクタリングを列挙</a:t>
                </a:r>
                <a:endParaRPr lang="en-US" altLang="ja-JP" sz="1800" dirty="0" smtClean="0">
                  <a:solidFill>
                    <a:schemeClr val="bg1">
                      <a:lumMod val="75000"/>
                    </a:schemeClr>
                  </a:solidFill>
                </a:endParaRPr>
              </a:p>
              <a:p>
                <a:pPr marL="457200" indent="-457200">
                  <a:buFont typeface="+mj-lt"/>
                  <a:buAutoNum type="arabicPeriod"/>
                </a:pPr>
                <a:r>
                  <a:rPr kumimoji="1" lang="ja-JP" altLang="en-US" sz="1800" dirty="0" smtClean="0">
                    <a:solidFill>
                      <a:schemeClr val="bg1">
                        <a:lumMod val="75000"/>
                      </a:schemeClr>
                    </a:solidFill>
                  </a:rPr>
                  <a:t>列挙されたリファクタリングを</a:t>
                </a:r>
                <a14:m>
                  <m:oMath xmlns:m="http://schemas.openxmlformats.org/officeDocument/2006/math">
                    <m:sSub>
                      <m:sSubPr>
                        <m:ctrlPr>
                          <a:rPr lang="en-US" altLang="ja-JP" sz="1800" i="1">
                            <a:solidFill>
                              <a:schemeClr val="bg1">
                                <a:lumMod val="75000"/>
                              </a:schemeClr>
                            </a:solidFill>
                            <a:latin typeface="Cambria Math" panose="02040503050406030204" pitchFamily="18" charset="0"/>
                          </a:rPr>
                        </m:ctrlPr>
                      </m:sSubPr>
                      <m:e>
                        <m:r>
                          <a:rPr lang="en-US" altLang="ja-JP" sz="1800" i="1">
                            <a:solidFill>
                              <a:schemeClr val="bg1">
                                <a:lumMod val="75000"/>
                              </a:schemeClr>
                            </a:solidFill>
                            <a:latin typeface="Cambria Math" panose="02040503050406030204" pitchFamily="18" charset="0"/>
                          </a:rPr>
                          <m:t>𝑠</m:t>
                        </m:r>
                      </m:e>
                      <m:sub>
                        <m:r>
                          <a:rPr lang="en-US" altLang="ja-JP" sz="1800" i="1">
                            <a:solidFill>
                              <a:schemeClr val="bg1">
                                <a:lumMod val="75000"/>
                              </a:schemeClr>
                            </a:solidFill>
                            <a:latin typeface="Cambria Math" panose="02040503050406030204" pitchFamily="18" charset="0"/>
                          </a:rPr>
                          <m:t>𝑖</m:t>
                        </m:r>
                      </m:sub>
                    </m:sSub>
                  </m:oMath>
                </a14:m>
                <a:r>
                  <a:rPr kumimoji="1" lang="ja-JP" altLang="en-US" sz="1800" dirty="0" smtClean="0">
                    <a:solidFill>
                      <a:schemeClr val="bg1">
                        <a:lumMod val="75000"/>
                      </a:schemeClr>
                    </a:solidFill>
                  </a:rPr>
                  <a:t>に適用し，評価値を計算し，それぞれキューに入れる</a:t>
                </a:r>
                <a:endParaRPr kumimoji="1" lang="en-US" altLang="ja-JP" sz="1800" dirty="0" smtClean="0">
                  <a:solidFill>
                    <a:schemeClr val="bg1">
                      <a:lumMod val="75000"/>
                    </a:schemeClr>
                  </a:solidFill>
                </a:endParaRPr>
              </a:p>
              <a:p>
                <a:pPr marL="457200" indent="-457200">
                  <a:buFont typeface="+mj-lt"/>
                  <a:buAutoNum type="arabicPeriod"/>
                </a:pPr>
                <a:r>
                  <a:rPr lang="ja-JP" altLang="en-US" dirty="0" smtClean="0"/>
                  <a:t>終了条件を満たせば評価値</a:t>
                </a:r>
                <a:r>
                  <a:rPr lang="ja-JP" altLang="en-US" dirty="0"/>
                  <a:t>最小</a:t>
                </a:r>
                <a:r>
                  <a:rPr lang="ja-JP" altLang="en-US" dirty="0" smtClean="0"/>
                  <a:t>の状態</a:t>
                </a:r>
                <a14:m>
                  <m:oMath xmlns:m="http://schemas.openxmlformats.org/officeDocument/2006/math">
                    <m:sSub>
                      <m:sSubPr>
                        <m:ctrlPr>
                          <a:rPr lang="en-US" altLang="ja-JP" i="1">
                            <a:latin typeface="Cambria Math" panose="02040503050406030204" pitchFamily="18" charset="0"/>
                          </a:rPr>
                        </m:ctrlPr>
                      </m:sSubPr>
                      <m:e>
                        <m:r>
                          <a:rPr lang="en-US" altLang="ja-JP" i="1">
                            <a:latin typeface="Cambria Math" panose="02040503050406030204" pitchFamily="18" charset="0"/>
                          </a:rPr>
                          <m:t>𝑠</m:t>
                        </m:r>
                      </m:e>
                      <m:sub>
                        <m:r>
                          <a:rPr lang="en-US" altLang="ja-JP" b="0" i="1" smtClean="0">
                            <a:latin typeface="Cambria Math" panose="02040503050406030204" pitchFamily="18" charset="0"/>
                          </a:rPr>
                          <m:t>𝑡</m:t>
                        </m:r>
                      </m:sub>
                    </m:sSub>
                  </m:oMath>
                </a14:m>
                <a:r>
                  <a:rPr lang="ja-JP" altLang="en-US" dirty="0" smtClean="0"/>
                  <a:t>を探索結果とし，そうでなければ</a:t>
                </a:r>
                <a:r>
                  <a:rPr lang="en-US" altLang="ja-JP" dirty="0" smtClean="0"/>
                  <a:t>2</a:t>
                </a:r>
                <a:r>
                  <a:rPr lang="ja-JP" altLang="en-US" dirty="0" smtClean="0"/>
                  <a:t>へ</a:t>
                </a:r>
                <a:endParaRPr kumimoji="1" lang="en-US" altLang="ja-JP" dirty="0" smtClean="0"/>
              </a:p>
            </p:txBody>
          </p:sp>
        </mc:Choice>
        <mc:Fallback xmlns="">
          <p:sp>
            <p:nvSpPr>
              <p:cNvPr id="3" name="コンテンツ プレースホルダー 2"/>
              <p:cNvSpPr>
                <a:spLocks noGrp="1" noRot="1" noChangeAspect="1" noMove="1" noResize="1" noEditPoints="1" noAdjustHandles="1" noChangeArrowheads="1" noChangeShapeType="1" noTextEdit="1"/>
              </p:cNvSpPr>
              <p:nvPr>
                <p:ph idx="1"/>
              </p:nvPr>
            </p:nvSpPr>
            <p:spPr>
              <a:xfrm>
                <a:off x="457200" y="1600202"/>
                <a:ext cx="6050692" cy="4525963"/>
              </a:xfrm>
              <a:blipFill rotWithShape="0">
                <a:blip r:embed="rId2"/>
                <a:stretch>
                  <a:fillRect l="-2316" t="-1078" r="-302"/>
                </a:stretch>
              </a:blipFill>
            </p:spPr>
            <p:txBody>
              <a:bodyPr/>
              <a:lstStyle/>
              <a:p>
                <a:r>
                  <a:rPr lang="ja-JP" altLang="en-US">
                    <a:noFill/>
                  </a:rPr>
                  <a:t> </a:t>
                </a:r>
              </a:p>
            </p:txBody>
          </p:sp>
        </mc:Fallback>
      </mc:AlternateContent>
      <p:sp>
        <p:nvSpPr>
          <p:cNvPr id="4" name="スライド番号プレースホルダー 3"/>
          <p:cNvSpPr>
            <a:spLocks noGrp="1"/>
          </p:cNvSpPr>
          <p:nvPr>
            <p:ph type="sldNum" sz="quarter" idx="12"/>
          </p:nvPr>
        </p:nvSpPr>
        <p:spPr/>
        <p:txBody>
          <a:bodyPr/>
          <a:lstStyle/>
          <a:p>
            <a:fld id="{04B3F2D8-AADF-41CF-B8BC-E48199EDBE0E}" type="slidenum">
              <a:rPr kumimoji="1" lang="ja-JP" altLang="en-US" smtClean="0"/>
              <a:t>14</a:t>
            </a:fld>
            <a:endParaRPr kumimoji="1" lang="ja-JP" altLang="en-US"/>
          </a:p>
        </p:txBody>
      </p:sp>
      <p:sp>
        <p:nvSpPr>
          <p:cNvPr id="5" name="タイトル 1"/>
          <p:cNvSpPr>
            <a:spLocks noGrp="1"/>
          </p:cNvSpPr>
          <p:nvPr>
            <p:ph type="title"/>
          </p:nvPr>
        </p:nvSpPr>
        <p:spPr>
          <a:xfrm>
            <a:off x="457200" y="274638"/>
            <a:ext cx="8218488" cy="1143000"/>
          </a:xfrm>
        </p:spPr>
        <p:txBody>
          <a:bodyPr/>
          <a:lstStyle/>
          <a:p>
            <a:r>
              <a:rPr kumimoji="1" lang="en-US" altLang="ja-JP" dirty="0" smtClean="0"/>
              <a:t>Step 2(1/3):</a:t>
            </a:r>
            <a:r>
              <a:rPr kumimoji="1" lang="ja-JP" altLang="en-US" dirty="0" smtClean="0"/>
              <a:t>探索の手順</a:t>
            </a:r>
            <a:endParaRPr kumimoji="1" lang="ja-JP" altLang="en-US" dirty="0"/>
          </a:p>
        </p:txBody>
      </p:sp>
      <p:sp>
        <p:nvSpPr>
          <p:cNvPr id="6" name="メモ 5"/>
          <p:cNvSpPr/>
          <p:nvPr/>
        </p:nvSpPr>
        <p:spPr>
          <a:xfrm>
            <a:off x="7641356" y="2612598"/>
            <a:ext cx="556569" cy="393354"/>
          </a:xfrm>
          <a:prstGeom prst="foldedCorner">
            <a:avLst/>
          </a:prstGeom>
          <a:solidFill>
            <a:schemeClr val="accent5">
              <a:lumMod val="90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solidFill>
                <a:schemeClr val="tx1"/>
              </a:solidFill>
            </a:endParaRPr>
          </a:p>
        </p:txBody>
      </p:sp>
      <p:sp>
        <p:nvSpPr>
          <p:cNvPr id="7" name="四角形吹き出し 6"/>
          <p:cNvSpPr/>
          <p:nvPr/>
        </p:nvSpPr>
        <p:spPr>
          <a:xfrm>
            <a:off x="8307441" y="2809275"/>
            <a:ext cx="640127" cy="312006"/>
          </a:xfrm>
          <a:prstGeom prst="wedgeRectCallout">
            <a:avLst>
              <a:gd name="adj1" fmla="val -64588"/>
              <a:gd name="adj2" fmla="val -32550"/>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solidFill>
                <a:schemeClr val="tx1"/>
              </a:solidFill>
            </a:endParaRPr>
          </a:p>
        </p:txBody>
      </p:sp>
      <p:sp>
        <p:nvSpPr>
          <p:cNvPr id="8" name="テキスト ボックス 7"/>
          <p:cNvSpPr txBox="1"/>
          <p:nvPr/>
        </p:nvSpPr>
        <p:spPr>
          <a:xfrm>
            <a:off x="8307441" y="2780612"/>
            <a:ext cx="684985" cy="369332"/>
          </a:xfrm>
          <a:prstGeom prst="rect">
            <a:avLst/>
          </a:prstGeom>
          <a:noFill/>
        </p:spPr>
        <p:txBody>
          <a:bodyPr wrap="square" rtlCol="0">
            <a:spAutoFit/>
          </a:bodyPr>
          <a:lstStyle/>
          <a:p>
            <a:r>
              <a:rPr kumimoji="1" lang="en-US" altLang="ja-JP" dirty="0" smtClean="0"/>
              <a:t>0.85</a:t>
            </a:r>
            <a:endParaRPr kumimoji="1" lang="ja-JP" altLang="en-US" dirty="0"/>
          </a:p>
        </p:txBody>
      </p:sp>
      <p:cxnSp>
        <p:nvCxnSpPr>
          <p:cNvPr id="10" name="直線矢印コネクタ 9"/>
          <p:cNvCxnSpPr/>
          <p:nvPr/>
        </p:nvCxnSpPr>
        <p:spPr>
          <a:xfrm>
            <a:off x="8174706" y="3073752"/>
            <a:ext cx="352168" cy="83769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1" name="四角形吹き出し 10"/>
          <p:cNvSpPr/>
          <p:nvPr/>
        </p:nvSpPr>
        <p:spPr>
          <a:xfrm>
            <a:off x="6581769" y="1518940"/>
            <a:ext cx="1428038" cy="813294"/>
          </a:xfrm>
          <a:prstGeom prst="wedgeRectCallout">
            <a:avLst>
              <a:gd name="adj1" fmla="val 46054"/>
              <a:gd name="adj2" fmla="val 83743"/>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solidFill>
                <a:schemeClr val="tx1"/>
              </a:solidFill>
            </a:endParaRPr>
          </a:p>
        </p:txBody>
      </p:sp>
      <p:sp>
        <p:nvSpPr>
          <p:cNvPr id="12" name="テキスト ボックス 11"/>
          <p:cNvSpPr txBox="1"/>
          <p:nvPr/>
        </p:nvSpPr>
        <p:spPr>
          <a:xfrm>
            <a:off x="6584987" y="1559711"/>
            <a:ext cx="1334063" cy="738664"/>
          </a:xfrm>
          <a:prstGeom prst="rect">
            <a:avLst/>
          </a:prstGeom>
          <a:noFill/>
        </p:spPr>
        <p:txBody>
          <a:bodyPr wrap="square" rtlCol="0">
            <a:spAutoFit/>
          </a:bodyPr>
          <a:lstStyle/>
          <a:p>
            <a:r>
              <a:rPr kumimoji="1" lang="ja-JP" altLang="en-US" sz="1400" dirty="0" smtClean="0"/>
              <a:t>メソッド抽出</a:t>
            </a:r>
            <a:endParaRPr kumimoji="1" lang="en-US" altLang="ja-JP" sz="1400" dirty="0" smtClean="0"/>
          </a:p>
          <a:p>
            <a:r>
              <a:rPr lang="ja-JP" altLang="en-US" sz="1400" dirty="0" smtClean="0"/>
              <a:t>フィールド引上</a:t>
            </a:r>
            <a:endParaRPr lang="en-US" altLang="ja-JP" sz="1400" dirty="0" smtClean="0"/>
          </a:p>
          <a:p>
            <a:r>
              <a:rPr kumimoji="1" lang="en-US" altLang="ja-JP" sz="1400" dirty="0" smtClean="0"/>
              <a:t>…</a:t>
            </a:r>
            <a:endParaRPr kumimoji="1" lang="ja-JP" altLang="en-US" sz="1400" dirty="0"/>
          </a:p>
        </p:txBody>
      </p:sp>
      <p:cxnSp>
        <p:nvCxnSpPr>
          <p:cNvPr id="13" name="直線矢印コネクタ 12"/>
          <p:cNvCxnSpPr/>
          <p:nvPr/>
        </p:nvCxnSpPr>
        <p:spPr>
          <a:xfrm flipH="1">
            <a:off x="7904253" y="3121281"/>
            <a:ext cx="29594" cy="767681"/>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6" name="直線矢印コネクタ 15"/>
          <p:cNvCxnSpPr/>
          <p:nvPr/>
        </p:nvCxnSpPr>
        <p:spPr>
          <a:xfrm flipH="1">
            <a:off x="7352319" y="3100933"/>
            <a:ext cx="401693" cy="718785"/>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9" name="メモ 18"/>
          <p:cNvSpPr/>
          <p:nvPr/>
        </p:nvSpPr>
        <p:spPr>
          <a:xfrm>
            <a:off x="8281950" y="4049046"/>
            <a:ext cx="556569" cy="393354"/>
          </a:xfrm>
          <a:prstGeom prst="foldedCorner">
            <a:avLst/>
          </a:prstGeom>
          <a:solidFill>
            <a:schemeClr val="accent5">
              <a:lumMod val="90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solidFill>
                <a:schemeClr val="tx1"/>
              </a:solidFill>
            </a:endParaRPr>
          </a:p>
        </p:txBody>
      </p:sp>
      <p:sp>
        <p:nvSpPr>
          <p:cNvPr id="20" name="メモ 19"/>
          <p:cNvSpPr/>
          <p:nvPr/>
        </p:nvSpPr>
        <p:spPr>
          <a:xfrm>
            <a:off x="7632963" y="4049046"/>
            <a:ext cx="556569" cy="393354"/>
          </a:xfrm>
          <a:prstGeom prst="foldedCorner">
            <a:avLst/>
          </a:prstGeom>
          <a:solidFill>
            <a:schemeClr val="accent5">
              <a:lumMod val="90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solidFill>
                <a:schemeClr val="tx1"/>
              </a:solidFill>
            </a:endParaRPr>
          </a:p>
        </p:txBody>
      </p:sp>
      <p:sp>
        <p:nvSpPr>
          <p:cNvPr id="22" name="四角形吹き出し 21"/>
          <p:cNvSpPr/>
          <p:nvPr/>
        </p:nvSpPr>
        <p:spPr>
          <a:xfrm>
            <a:off x="8260905" y="4543317"/>
            <a:ext cx="640127" cy="312006"/>
          </a:xfrm>
          <a:prstGeom prst="wedgeRectCallout">
            <a:avLst>
              <a:gd name="adj1" fmla="val -20833"/>
              <a:gd name="adj2" fmla="val -95917"/>
            </a:avLst>
          </a:prstGeom>
          <a:solidFill>
            <a:schemeClr val="bg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solidFill>
                <a:schemeClr val="tx1"/>
              </a:solidFill>
            </a:endParaRPr>
          </a:p>
        </p:txBody>
      </p:sp>
      <p:sp>
        <p:nvSpPr>
          <p:cNvPr id="23" name="テキスト ボックス 22"/>
          <p:cNvSpPr txBox="1"/>
          <p:nvPr/>
        </p:nvSpPr>
        <p:spPr>
          <a:xfrm>
            <a:off x="8260905" y="4514654"/>
            <a:ext cx="684985" cy="369332"/>
          </a:xfrm>
          <a:prstGeom prst="rect">
            <a:avLst/>
          </a:prstGeom>
          <a:noFill/>
        </p:spPr>
        <p:txBody>
          <a:bodyPr wrap="square" rtlCol="0">
            <a:spAutoFit/>
          </a:bodyPr>
          <a:lstStyle/>
          <a:p>
            <a:r>
              <a:rPr kumimoji="1" lang="en-US" altLang="ja-JP" dirty="0" smtClean="0"/>
              <a:t>0.65</a:t>
            </a:r>
            <a:endParaRPr kumimoji="1" lang="ja-JP" altLang="en-US" dirty="0"/>
          </a:p>
        </p:txBody>
      </p:sp>
      <p:sp>
        <p:nvSpPr>
          <p:cNvPr id="24" name="四角形吹き出し 23"/>
          <p:cNvSpPr/>
          <p:nvPr/>
        </p:nvSpPr>
        <p:spPr>
          <a:xfrm>
            <a:off x="7496931" y="4539630"/>
            <a:ext cx="640127" cy="312006"/>
          </a:xfrm>
          <a:prstGeom prst="wedgeRectCallout">
            <a:avLst>
              <a:gd name="adj1" fmla="val -13112"/>
              <a:gd name="adj2" fmla="val -82715"/>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solidFill>
                <a:schemeClr val="tx1"/>
              </a:solidFill>
            </a:endParaRPr>
          </a:p>
        </p:txBody>
      </p:sp>
      <p:sp>
        <p:nvSpPr>
          <p:cNvPr id="25" name="テキスト ボックス 24"/>
          <p:cNvSpPr txBox="1"/>
          <p:nvPr/>
        </p:nvSpPr>
        <p:spPr>
          <a:xfrm>
            <a:off x="7496931" y="4510967"/>
            <a:ext cx="684985" cy="369332"/>
          </a:xfrm>
          <a:prstGeom prst="rect">
            <a:avLst/>
          </a:prstGeom>
          <a:noFill/>
        </p:spPr>
        <p:txBody>
          <a:bodyPr wrap="square" rtlCol="0">
            <a:spAutoFit/>
          </a:bodyPr>
          <a:lstStyle/>
          <a:p>
            <a:r>
              <a:rPr kumimoji="1" lang="en-US" altLang="ja-JP" dirty="0" smtClean="0"/>
              <a:t>0.90</a:t>
            </a:r>
            <a:endParaRPr kumimoji="1" lang="ja-JP" altLang="en-US" dirty="0"/>
          </a:p>
        </p:txBody>
      </p:sp>
      <p:cxnSp>
        <p:nvCxnSpPr>
          <p:cNvPr id="26" name="直線矢印コネクタ 25"/>
          <p:cNvCxnSpPr>
            <a:stCxn id="38" idx="2"/>
          </p:cNvCxnSpPr>
          <p:nvPr/>
        </p:nvCxnSpPr>
        <p:spPr>
          <a:xfrm flipH="1">
            <a:off x="8291727" y="4948866"/>
            <a:ext cx="288341" cy="377433"/>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29" name="メモ 28"/>
          <p:cNvSpPr/>
          <p:nvPr/>
        </p:nvSpPr>
        <p:spPr>
          <a:xfrm>
            <a:off x="8030852" y="5395388"/>
            <a:ext cx="556569" cy="393354"/>
          </a:xfrm>
          <a:prstGeom prst="foldedCorner">
            <a:avLst/>
          </a:prstGeom>
          <a:solidFill>
            <a:schemeClr val="accent5">
              <a:lumMod val="90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solidFill>
                <a:schemeClr val="tx1"/>
              </a:solidFill>
            </a:endParaRPr>
          </a:p>
        </p:txBody>
      </p:sp>
      <p:sp>
        <p:nvSpPr>
          <p:cNvPr id="30" name="四角形吹き出し 29"/>
          <p:cNvSpPr/>
          <p:nvPr/>
        </p:nvSpPr>
        <p:spPr>
          <a:xfrm>
            <a:off x="8009807" y="5889659"/>
            <a:ext cx="640127" cy="312006"/>
          </a:xfrm>
          <a:prstGeom prst="wedgeRectCallout">
            <a:avLst>
              <a:gd name="adj1" fmla="val -20833"/>
              <a:gd name="adj2" fmla="val -95917"/>
            </a:avLst>
          </a:prstGeom>
          <a:solidFill>
            <a:schemeClr val="bg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solidFill>
                <a:schemeClr val="tx1"/>
              </a:solidFill>
            </a:endParaRPr>
          </a:p>
        </p:txBody>
      </p:sp>
      <p:sp>
        <p:nvSpPr>
          <p:cNvPr id="31" name="テキスト ボックス 30"/>
          <p:cNvSpPr txBox="1"/>
          <p:nvPr/>
        </p:nvSpPr>
        <p:spPr>
          <a:xfrm>
            <a:off x="8009807" y="5860996"/>
            <a:ext cx="684985" cy="369332"/>
          </a:xfrm>
          <a:prstGeom prst="rect">
            <a:avLst/>
          </a:prstGeom>
          <a:noFill/>
        </p:spPr>
        <p:txBody>
          <a:bodyPr wrap="square" rtlCol="0">
            <a:spAutoFit/>
          </a:bodyPr>
          <a:lstStyle/>
          <a:p>
            <a:r>
              <a:rPr kumimoji="1" lang="en-US" altLang="ja-JP" dirty="0" smtClean="0"/>
              <a:t>0.60</a:t>
            </a:r>
            <a:endParaRPr kumimoji="1" lang="ja-JP" altLang="en-US" dirty="0"/>
          </a:p>
        </p:txBody>
      </p:sp>
      <mc:AlternateContent xmlns:mc="http://schemas.openxmlformats.org/markup-compatibility/2006" xmlns:a14="http://schemas.microsoft.com/office/drawing/2010/main">
        <mc:Choice Requires="a14">
          <p:sp>
            <p:nvSpPr>
              <p:cNvPr id="9" name="テキスト ボックス 8"/>
              <p:cNvSpPr txBox="1"/>
              <p:nvPr/>
            </p:nvSpPr>
            <p:spPr>
              <a:xfrm>
                <a:off x="8093116" y="5276068"/>
                <a:ext cx="446648" cy="523220"/>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sSub>
                        <m:sSubPr>
                          <m:ctrlPr>
                            <a:rPr lang="en-US" altLang="ja-JP" sz="2800" i="1">
                              <a:latin typeface="Cambria Math" panose="02040503050406030204" pitchFamily="18" charset="0"/>
                            </a:rPr>
                          </m:ctrlPr>
                        </m:sSubPr>
                        <m:e>
                          <m:r>
                            <a:rPr lang="en-US" altLang="ja-JP" sz="2800" i="1">
                              <a:latin typeface="Cambria Math" panose="02040503050406030204" pitchFamily="18" charset="0"/>
                            </a:rPr>
                            <m:t>𝑠</m:t>
                          </m:r>
                        </m:e>
                        <m:sub>
                          <m:r>
                            <a:rPr lang="en-US" altLang="ja-JP" sz="2800" i="1">
                              <a:latin typeface="Cambria Math" panose="02040503050406030204" pitchFamily="18" charset="0"/>
                            </a:rPr>
                            <m:t>𝑡</m:t>
                          </m:r>
                        </m:sub>
                      </m:sSub>
                    </m:oMath>
                  </m:oMathPara>
                </a14:m>
                <a:endParaRPr kumimoji="1" lang="ja-JP" altLang="en-US" sz="2800" dirty="0"/>
              </a:p>
            </p:txBody>
          </p:sp>
        </mc:Choice>
        <mc:Fallback xmlns="">
          <p:sp>
            <p:nvSpPr>
              <p:cNvPr id="9" name="テキスト ボックス 8"/>
              <p:cNvSpPr txBox="1">
                <a:spLocks noRot="1" noChangeAspect="1" noMove="1" noResize="1" noEditPoints="1" noAdjustHandles="1" noChangeArrowheads="1" noChangeShapeType="1" noTextEdit="1"/>
              </p:cNvSpPr>
              <p:nvPr/>
            </p:nvSpPr>
            <p:spPr>
              <a:xfrm>
                <a:off x="8093116" y="5276068"/>
                <a:ext cx="446648" cy="523220"/>
              </a:xfrm>
              <a:prstGeom prst="rect">
                <a:avLst/>
              </a:prstGeom>
              <a:blipFill rotWithShape="0">
                <a:blip r:embed="rId3"/>
                <a:stretch>
                  <a:fillRect/>
                </a:stretch>
              </a:blipFill>
            </p:spPr>
            <p:txBody>
              <a:bodyPr/>
              <a:lstStyle/>
              <a:p>
                <a:r>
                  <a:rPr lang="ja-JP" altLang="en-US">
                    <a:noFill/>
                  </a:rPr>
                  <a:t> </a:t>
                </a:r>
              </a:p>
            </p:txBody>
          </p:sp>
        </mc:Fallback>
      </mc:AlternateContent>
    </p:spTree>
    <p:extLst>
      <p:ext uri="{BB962C8B-B14F-4D97-AF65-F5344CB8AC3E}">
        <p14:creationId xmlns:p14="http://schemas.microsoft.com/office/powerpoint/2010/main" val="26052648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6"/>
                                        </p:tgtEl>
                                        <p:attrNameLst>
                                          <p:attrName>style.visibility</p:attrName>
                                        </p:attrNameLst>
                                      </p:cBhvr>
                                      <p:to>
                                        <p:strVal val="visible"/>
                                      </p:to>
                                    </p:set>
                                    <p:animEffect transition="in" filter="fade">
                                      <p:cBhvr>
                                        <p:cTn id="7" dur="500"/>
                                        <p:tgtEl>
                                          <p:spTgt spid="26"/>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0"/>
                                        </p:tgtEl>
                                        <p:attrNameLst>
                                          <p:attrName>style.visibility</p:attrName>
                                        </p:attrNameLst>
                                      </p:cBhvr>
                                      <p:to>
                                        <p:strVal val="visible"/>
                                      </p:to>
                                    </p:set>
                                    <p:animEffect transition="in" filter="fade">
                                      <p:cBhvr>
                                        <p:cTn id="10" dur="500"/>
                                        <p:tgtEl>
                                          <p:spTgt spid="30"/>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31"/>
                                        </p:tgtEl>
                                        <p:attrNameLst>
                                          <p:attrName>style.visibility</p:attrName>
                                        </p:attrNameLst>
                                      </p:cBhvr>
                                      <p:to>
                                        <p:strVal val="visible"/>
                                      </p:to>
                                    </p:set>
                                    <p:animEffect transition="in" filter="fade">
                                      <p:cBhvr>
                                        <p:cTn id="13" dur="500"/>
                                        <p:tgtEl>
                                          <p:spTgt spid="31"/>
                                        </p:tgtEl>
                                      </p:cBhvr>
                                    </p:animEffect>
                                  </p:childTnLst>
                                </p:cTn>
                              </p:par>
                              <p:par>
                                <p:cTn id="14" presetID="10" presetClass="entr" presetSubtype="0" fill="hold" grpId="0" nodeType="withEffect">
                                  <p:stCondLst>
                                    <p:cond delay="0"/>
                                  </p:stCondLst>
                                  <p:childTnLst>
                                    <p:set>
                                      <p:cBhvr>
                                        <p:cTn id="15" dur="1" fill="hold">
                                          <p:stCondLst>
                                            <p:cond delay="0"/>
                                          </p:stCondLst>
                                        </p:cTn>
                                        <p:tgtEl>
                                          <p:spTgt spid="29"/>
                                        </p:tgtEl>
                                        <p:attrNameLst>
                                          <p:attrName>style.visibility</p:attrName>
                                        </p:attrNameLst>
                                      </p:cBhvr>
                                      <p:to>
                                        <p:strVal val="visible"/>
                                      </p:to>
                                    </p:set>
                                    <p:animEffect transition="in" filter="fade">
                                      <p:cBhvr>
                                        <p:cTn id="16" dur="500"/>
                                        <p:tgtEl>
                                          <p:spTgt spid="29"/>
                                        </p:tgtEl>
                                      </p:cBhvr>
                                    </p:animEffect>
                                  </p:childTnLst>
                                </p:cTn>
                              </p:par>
                            </p:childTnLst>
                          </p:cTn>
                        </p:par>
                      </p:childTnLst>
                    </p:cTn>
                  </p:par>
                  <p:par>
                    <p:cTn id="17" fill="hold">
                      <p:stCondLst>
                        <p:cond delay="indefinite"/>
                      </p:stCondLst>
                      <p:childTnLst>
                        <p:par>
                          <p:cTn id="18" fill="hold">
                            <p:stCondLst>
                              <p:cond delay="0"/>
                            </p:stCondLst>
                            <p:childTnLst>
                              <p:par>
                                <p:cTn id="19" presetID="10" presetClass="entr" presetSubtype="0" fill="hold" grpId="0" nodeType="clickEffect">
                                  <p:stCondLst>
                                    <p:cond delay="0"/>
                                  </p:stCondLst>
                                  <p:childTnLst>
                                    <p:set>
                                      <p:cBhvr>
                                        <p:cTn id="20" dur="1" fill="hold">
                                          <p:stCondLst>
                                            <p:cond delay="0"/>
                                          </p:stCondLst>
                                        </p:cTn>
                                        <p:tgtEl>
                                          <p:spTgt spid="9"/>
                                        </p:tgtEl>
                                        <p:attrNameLst>
                                          <p:attrName>style.visibility</p:attrName>
                                        </p:attrNameLst>
                                      </p:cBhvr>
                                      <p:to>
                                        <p:strVal val="visible"/>
                                      </p:to>
                                    </p:set>
                                    <p:animEffect transition="in" filter="fade">
                                      <p:cBhvr>
                                        <p:cTn id="21"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 grpId="0" animBg="1"/>
      <p:bldP spid="30" grpId="0" animBg="1"/>
      <p:bldP spid="31" grpId="0"/>
      <p:bldP spid="9"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Step 2(2/3):</a:t>
            </a:r>
            <a:r>
              <a:rPr kumimoji="1" lang="ja-JP" altLang="en-US" dirty="0" smtClean="0"/>
              <a:t>探索順を定める</a:t>
            </a:r>
            <a:r>
              <a:rPr kumimoji="1" lang="en-US" altLang="ja-JP" dirty="0" smtClean="0"/>
              <a:t/>
            </a:r>
            <a:br>
              <a:rPr kumimoji="1" lang="en-US" altLang="ja-JP" dirty="0" smtClean="0"/>
            </a:br>
            <a:r>
              <a:rPr kumimoji="1" lang="ja-JP" altLang="en-US" dirty="0" smtClean="0"/>
              <a:t>評価関数</a:t>
            </a:r>
            <a:endParaRPr kumimoji="1" lang="ja-JP" altLang="en-US" dirty="0"/>
          </a:p>
        </p:txBody>
      </p:sp>
      <mc:AlternateContent xmlns:mc="http://schemas.openxmlformats.org/markup-compatibility/2006" xmlns:a14="http://schemas.microsoft.com/office/drawing/2010/main">
        <mc:Choice Requires="a14">
          <p:sp>
            <p:nvSpPr>
              <p:cNvPr id="3" name="コンテンツ プレースホルダー 2"/>
              <p:cNvSpPr>
                <a:spLocks noGrp="1"/>
              </p:cNvSpPr>
              <p:nvPr>
                <p:ph idx="1"/>
              </p:nvPr>
            </p:nvSpPr>
            <p:spPr/>
            <p:txBody>
              <a:bodyPr/>
              <a:lstStyle/>
              <a:p>
                <a:r>
                  <a:rPr lang="ja-JP" altLang="en-US" dirty="0" smtClean="0"/>
                  <a:t> </a:t>
                </a:r>
                <a14:m>
                  <m:oMath xmlns:m="http://schemas.openxmlformats.org/officeDocument/2006/math">
                    <m:sSub>
                      <m:sSubPr>
                        <m:ctrlPr>
                          <a:rPr lang="en-US" altLang="ja-JP" i="1">
                            <a:latin typeface="Cambria Math" panose="02040503050406030204" pitchFamily="18" charset="0"/>
                          </a:rPr>
                        </m:ctrlPr>
                      </m:sSubPr>
                      <m:e>
                        <m:r>
                          <a:rPr lang="en-US" altLang="ja-JP" i="1">
                            <a:latin typeface="Cambria Math" panose="02040503050406030204" pitchFamily="18" charset="0"/>
                          </a:rPr>
                          <m:t>𝑠</m:t>
                        </m:r>
                      </m:e>
                      <m:sub>
                        <m:r>
                          <a:rPr lang="en-US" altLang="ja-JP" i="1">
                            <a:latin typeface="Cambria Math" panose="02040503050406030204" pitchFamily="18" charset="0"/>
                          </a:rPr>
                          <m:t>𝑖</m:t>
                        </m:r>
                      </m:sub>
                    </m:sSub>
                  </m:oMath>
                </a14:m>
                <a:r>
                  <a:rPr lang="ja-JP" altLang="en-US" dirty="0"/>
                  <a:t>と</a:t>
                </a:r>
                <a14:m>
                  <m:oMath xmlns:m="http://schemas.openxmlformats.org/officeDocument/2006/math">
                    <m:sSub>
                      <m:sSubPr>
                        <m:ctrlPr>
                          <a:rPr lang="en-US" altLang="ja-JP" i="1">
                            <a:latin typeface="Cambria Math" panose="02040503050406030204" pitchFamily="18" charset="0"/>
                          </a:rPr>
                        </m:ctrlPr>
                      </m:sSubPr>
                      <m:e>
                        <m:r>
                          <a:rPr lang="en-US" altLang="ja-JP" i="1">
                            <a:latin typeface="Cambria Math" panose="02040503050406030204" pitchFamily="18" charset="0"/>
                          </a:rPr>
                          <m:t>𝑠</m:t>
                        </m:r>
                      </m:e>
                      <m:sub>
                        <m:r>
                          <a:rPr lang="en-US" altLang="ja-JP" i="1">
                            <a:latin typeface="Cambria Math" panose="02040503050406030204" pitchFamily="18" charset="0"/>
                          </a:rPr>
                          <m:t>𝑛</m:t>
                        </m:r>
                      </m:sub>
                    </m:sSub>
                  </m:oMath>
                </a14:m>
                <a:r>
                  <a:rPr kumimoji="1" lang="ja-JP" altLang="en-US" dirty="0" smtClean="0"/>
                  <a:t>の差分がどの程度かを示す値</a:t>
                </a:r>
                <a:endParaRPr kumimoji="1" lang="en-US" altLang="ja-JP" dirty="0" smtClean="0"/>
              </a:p>
              <a:p>
                <a:r>
                  <a:rPr kumimoji="1" lang="ja-JP" altLang="en-US" dirty="0" smtClean="0"/>
                  <a:t> </a:t>
                </a:r>
                <a14:m>
                  <m:oMath xmlns:m="http://schemas.openxmlformats.org/officeDocument/2006/math">
                    <m:sSub>
                      <m:sSubPr>
                        <m:ctrlPr>
                          <a:rPr lang="en-US" altLang="ja-JP" i="1">
                            <a:latin typeface="Cambria Math" panose="02040503050406030204" pitchFamily="18" charset="0"/>
                          </a:rPr>
                        </m:ctrlPr>
                      </m:sSubPr>
                      <m:e>
                        <m:r>
                          <a:rPr lang="en-US" altLang="ja-JP" i="1">
                            <a:latin typeface="Cambria Math" panose="02040503050406030204" pitchFamily="18" charset="0"/>
                          </a:rPr>
                          <m:t>𝑠</m:t>
                        </m:r>
                      </m:e>
                      <m:sub>
                        <m:r>
                          <a:rPr lang="en-US" altLang="ja-JP" i="1">
                            <a:latin typeface="Cambria Math" panose="02040503050406030204" pitchFamily="18" charset="0"/>
                          </a:rPr>
                          <m:t>𝑖</m:t>
                        </m:r>
                      </m:sub>
                    </m:sSub>
                  </m:oMath>
                </a14:m>
                <a:r>
                  <a:rPr kumimoji="1" lang="ja-JP" altLang="en-US" dirty="0" smtClean="0"/>
                  <a:t>と</a:t>
                </a:r>
                <a14:m>
                  <m:oMath xmlns:m="http://schemas.openxmlformats.org/officeDocument/2006/math">
                    <m:sSub>
                      <m:sSubPr>
                        <m:ctrlPr>
                          <a:rPr lang="en-US" altLang="ja-JP" i="1">
                            <a:latin typeface="Cambria Math" panose="02040503050406030204" pitchFamily="18" charset="0"/>
                          </a:rPr>
                        </m:ctrlPr>
                      </m:sSubPr>
                      <m:e>
                        <m:r>
                          <a:rPr lang="en-US" altLang="ja-JP" i="1">
                            <a:latin typeface="Cambria Math" panose="02040503050406030204" pitchFamily="18" charset="0"/>
                          </a:rPr>
                          <m:t>𝑠</m:t>
                        </m:r>
                      </m:e>
                      <m:sub>
                        <m:r>
                          <a:rPr lang="en-US" altLang="ja-JP" b="0" i="1" smtClean="0">
                            <a:latin typeface="Cambria Math" panose="02040503050406030204" pitchFamily="18" charset="0"/>
                          </a:rPr>
                          <m:t>𝑛</m:t>
                        </m:r>
                      </m:sub>
                    </m:sSub>
                  </m:oMath>
                </a14:m>
                <a:r>
                  <a:rPr kumimoji="1" lang="ja-JP" altLang="en-US" dirty="0" smtClean="0"/>
                  <a:t>との編集距離を</a:t>
                </a:r>
                <a14:m>
                  <m:oMath xmlns:m="http://schemas.openxmlformats.org/officeDocument/2006/math">
                    <m:r>
                      <a:rPr lang="en-US" altLang="ja-JP" b="0" i="1" smtClean="0">
                        <a:latin typeface="Cambria Math" panose="02040503050406030204" pitchFamily="18" charset="0"/>
                      </a:rPr>
                      <m:t>𝑑</m:t>
                    </m:r>
                  </m:oMath>
                </a14:m>
                <a:endParaRPr kumimoji="1" lang="en-US" altLang="ja-JP" dirty="0" smtClean="0"/>
              </a:p>
              <a:p>
                <a:r>
                  <a:rPr lang="ja-JP" altLang="en-US" dirty="0" smtClean="0"/>
                  <a:t>比較はメソッドごとに行い，比較するメソッドのそれぞれのトークン数を</a:t>
                </a:r>
                <a14:m>
                  <m:oMath xmlns:m="http://schemas.openxmlformats.org/officeDocument/2006/math">
                    <m:sSub>
                      <m:sSubPr>
                        <m:ctrlPr>
                          <a:rPr lang="en-US" altLang="ja-JP" i="1" smtClean="0">
                            <a:latin typeface="Cambria Math" panose="02040503050406030204" pitchFamily="18" charset="0"/>
                          </a:rPr>
                        </m:ctrlPr>
                      </m:sSubPr>
                      <m:e>
                        <m:r>
                          <a:rPr lang="en-US" altLang="ja-JP" b="0" i="1" smtClean="0">
                            <a:latin typeface="Cambria Math" panose="02040503050406030204" pitchFamily="18" charset="0"/>
                          </a:rPr>
                          <m:t>𝑡</m:t>
                        </m:r>
                      </m:e>
                      <m:sub>
                        <m:r>
                          <a:rPr lang="en-US" altLang="ja-JP" b="0" i="1" smtClean="0">
                            <a:latin typeface="Cambria Math" panose="02040503050406030204" pitchFamily="18" charset="0"/>
                          </a:rPr>
                          <m:t>𝐴</m:t>
                        </m:r>
                      </m:sub>
                    </m:sSub>
                  </m:oMath>
                </a14:m>
                <a:r>
                  <a:rPr kumimoji="1" lang="en-US" altLang="ja-JP" dirty="0" smtClean="0"/>
                  <a:t>,</a:t>
                </a:r>
                <a:r>
                  <a:rPr lang="en-US" altLang="ja-JP" dirty="0"/>
                  <a:t> </a:t>
                </a:r>
                <a14:m>
                  <m:oMath xmlns:m="http://schemas.openxmlformats.org/officeDocument/2006/math">
                    <m:sSub>
                      <m:sSubPr>
                        <m:ctrlPr>
                          <a:rPr lang="en-US" altLang="ja-JP" i="1">
                            <a:latin typeface="Cambria Math" panose="02040503050406030204" pitchFamily="18" charset="0"/>
                          </a:rPr>
                        </m:ctrlPr>
                      </m:sSubPr>
                      <m:e>
                        <m:r>
                          <a:rPr lang="en-US" altLang="ja-JP" i="1">
                            <a:latin typeface="Cambria Math" panose="02040503050406030204" pitchFamily="18" charset="0"/>
                          </a:rPr>
                          <m:t>𝑡</m:t>
                        </m:r>
                      </m:e>
                      <m:sub>
                        <m:r>
                          <a:rPr lang="en-US" altLang="ja-JP" b="0" i="1" smtClean="0">
                            <a:latin typeface="Cambria Math" panose="02040503050406030204" pitchFamily="18" charset="0"/>
                          </a:rPr>
                          <m:t>𝐵</m:t>
                        </m:r>
                      </m:sub>
                    </m:sSub>
                  </m:oMath>
                </a14:m>
                <a:r>
                  <a:rPr kumimoji="1" lang="ja-JP" altLang="en-US" dirty="0" smtClean="0"/>
                  <a:t>とする</a:t>
                </a:r>
                <a:endParaRPr kumimoji="1" lang="en-US" altLang="ja-JP" dirty="0" smtClean="0"/>
              </a:p>
              <a:p>
                <a:r>
                  <a:rPr kumimoji="1" lang="ja-JP" altLang="en-US" dirty="0" smtClean="0"/>
                  <a:t>各ファイルについて求めるので，それぞれ</a:t>
                </a:r>
                <a:r>
                  <a:rPr kumimoji="1" lang="en-US" altLang="ja-JP" dirty="0" smtClean="0"/>
                  <a:t>(</a:t>
                </a:r>
                <a14:m>
                  <m:oMath xmlns:m="http://schemas.openxmlformats.org/officeDocument/2006/math">
                    <m:sSub>
                      <m:sSubPr>
                        <m:ctrlPr>
                          <a:rPr lang="en-US" altLang="ja-JP" i="1">
                            <a:latin typeface="Cambria Math" panose="02040503050406030204" pitchFamily="18" charset="0"/>
                          </a:rPr>
                        </m:ctrlPr>
                      </m:sSubPr>
                      <m:e>
                        <m:r>
                          <a:rPr lang="en-US" altLang="ja-JP" b="0" i="1" smtClean="0">
                            <a:latin typeface="Cambria Math" panose="02040503050406030204" pitchFamily="18" charset="0"/>
                          </a:rPr>
                          <m:t>𝑑</m:t>
                        </m:r>
                      </m:e>
                      <m:sub>
                        <m:r>
                          <a:rPr lang="en-US" altLang="ja-JP" b="0" i="1" smtClean="0">
                            <a:latin typeface="Cambria Math" panose="02040503050406030204" pitchFamily="18" charset="0"/>
                          </a:rPr>
                          <m:t>1</m:t>
                        </m:r>
                      </m:sub>
                    </m:sSub>
                    <m:r>
                      <a:rPr lang="en-US" altLang="ja-JP" b="0" i="1" smtClean="0">
                        <a:latin typeface="Cambria Math" panose="02040503050406030204" pitchFamily="18" charset="0"/>
                      </a:rPr>
                      <m:t>,</m:t>
                    </m:r>
                    <m:sSub>
                      <m:sSubPr>
                        <m:ctrlPr>
                          <a:rPr lang="en-US" altLang="ja-JP" i="1">
                            <a:latin typeface="Cambria Math" panose="02040503050406030204" pitchFamily="18" charset="0"/>
                          </a:rPr>
                        </m:ctrlPr>
                      </m:sSubPr>
                      <m:e>
                        <m:r>
                          <a:rPr lang="en-US" altLang="ja-JP" i="1">
                            <a:latin typeface="Cambria Math" panose="02040503050406030204" pitchFamily="18" charset="0"/>
                          </a:rPr>
                          <m:t>𝑑</m:t>
                        </m:r>
                      </m:e>
                      <m:sub>
                        <m:r>
                          <a:rPr lang="en-US" altLang="ja-JP" b="0" i="1" smtClean="0">
                            <a:latin typeface="Cambria Math" panose="02040503050406030204" pitchFamily="18" charset="0"/>
                          </a:rPr>
                          <m:t>2</m:t>
                        </m:r>
                      </m:sub>
                    </m:sSub>
                    <m:r>
                      <a:rPr lang="en-US" altLang="ja-JP" b="0" i="1" smtClean="0">
                        <a:latin typeface="Cambria Math" panose="02040503050406030204" pitchFamily="18" charset="0"/>
                      </a:rPr>
                      <m:t>,…,</m:t>
                    </m:r>
                    <m:sSub>
                      <m:sSubPr>
                        <m:ctrlPr>
                          <a:rPr lang="en-US" altLang="ja-JP" i="1">
                            <a:latin typeface="Cambria Math" panose="02040503050406030204" pitchFamily="18" charset="0"/>
                          </a:rPr>
                        </m:ctrlPr>
                      </m:sSubPr>
                      <m:e>
                        <m:r>
                          <a:rPr lang="en-US" altLang="ja-JP" i="1">
                            <a:latin typeface="Cambria Math" panose="02040503050406030204" pitchFamily="18" charset="0"/>
                          </a:rPr>
                          <m:t>𝑑</m:t>
                        </m:r>
                      </m:e>
                      <m:sub>
                        <m:r>
                          <a:rPr lang="en-US" altLang="ja-JP" b="0" i="1" smtClean="0">
                            <a:latin typeface="Cambria Math" panose="02040503050406030204" pitchFamily="18" charset="0"/>
                          </a:rPr>
                          <m:t>𝑛</m:t>
                        </m:r>
                      </m:sub>
                    </m:sSub>
                  </m:oMath>
                </a14:m>
                <a:r>
                  <a:rPr kumimoji="1" lang="en-US" altLang="ja-JP" dirty="0" smtClean="0"/>
                  <a:t>)</a:t>
                </a:r>
                <a:r>
                  <a:rPr lang="en-US" altLang="ja-JP" dirty="0" smtClean="0"/>
                  <a:t>, </a:t>
                </a:r>
                <a:r>
                  <a:rPr kumimoji="1" lang="en-US" altLang="ja-JP" dirty="0" smtClean="0"/>
                  <a:t>(</a:t>
                </a:r>
                <a14:m>
                  <m:oMath xmlns:m="http://schemas.openxmlformats.org/officeDocument/2006/math">
                    <m:d>
                      <m:dPr>
                        <m:begChr m:val="["/>
                        <m:endChr m:val="]"/>
                        <m:ctrlPr>
                          <a:rPr lang="en-US" altLang="ja-JP" b="0" i="1" smtClean="0">
                            <a:latin typeface="Cambria Math" panose="02040503050406030204" pitchFamily="18" charset="0"/>
                          </a:rPr>
                        </m:ctrlPr>
                      </m:dPr>
                      <m:e>
                        <m:sSub>
                          <m:sSubPr>
                            <m:ctrlPr>
                              <a:rPr lang="en-US" altLang="ja-JP" i="1">
                                <a:latin typeface="Cambria Math" panose="02040503050406030204" pitchFamily="18" charset="0"/>
                              </a:rPr>
                            </m:ctrlPr>
                          </m:sSubPr>
                          <m:e>
                            <m:r>
                              <a:rPr lang="en-US" altLang="ja-JP" i="1">
                                <a:latin typeface="Cambria Math" panose="02040503050406030204" pitchFamily="18" charset="0"/>
                              </a:rPr>
                              <m:t>𝑡</m:t>
                            </m:r>
                          </m:e>
                          <m:sub>
                            <m:r>
                              <a:rPr lang="en-US" altLang="ja-JP" i="1">
                                <a:latin typeface="Cambria Math" panose="02040503050406030204" pitchFamily="18" charset="0"/>
                              </a:rPr>
                              <m:t>𝐴</m:t>
                            </m:r>
                            <m:r>
                              <a:rPr lang="en-US" altLang="ja-JP" b="0" i="1" smtClean="0">
                                <a:latin typeface="Cambria Math" panose="02040503050406030204" pitchFamily="18" charset="0"/>
                              </a:rPr>
                              <m:t>1</m:t>
                            </m:r>
                          </m:sub>
                        </m:sSub>
                        <m:r>
                          <a:rPr lang="en-US" altLang="ja-JP" b="0" i="1" smtClean="0">
                            <a:latin typeface="Cambria Math" panose="02040503050406030204" pitchFamily="18" charset="0"/>
                          </a:rPr>
                          <m:t>,</m:t>
                        </m:r>
                        <m:sSub>
                          <m:sSubPr>
                            <m:ctrlPr>
                              <a:rPr lang="en-US" altLang="ja-JP" i="1">
                                <a:latin typeface="Cambria Math" panose="02040503050406030204" pitchFamily="18" charset="0"/>
                              </a:rPr>
                            </m:ctrlPr>
                          </m:sSubPr>
                          <m:e>
                            <m:r>
                              <a:rPr lang="en-US" altLang="ja-JP" i="1">
                                <a:latin typeface="Cambria Math" panose="02040503050406030204" pitchFamily="18" charset="0"/>
                              </a:rPr>
                              <m:t>𝑡</m:t>
                            </m:r>
                          </m:e>
                          <m:sub>
                            <m:r>
                              <a:rPr lang="en-US" altLang="ja-JP" b="0" i="1" smtClean="0">
                                <a:latin typeface="Cambria Math" panose="02040503050406030204" pitchFamily="18" charset="0"/>
                              </a:rPr>
                              <m:t>𝐵</m:t>
                            </m:r>
                            <m:r>
                              <a:rPr lang="en-US" altLang="ja-JP" i="1">
                                <a:latin typeface="Cambria Math" panose="02040503050406030204" pitchFamily="18" charset="0"/>
                              </a:rPr>
                              <m:t>1</m:t>
                            </m:r>
                          </m:sub>
                        </m:sSub>
                      </m:e>
                    </m:d>
                    <m:r>
                      <a:rPr lang="en-US" altLang="ja-JP" b="0" i="1" smtClean="0">
                        <a:latin typeface="Cambria Math" panose="02040503050406030204" pitchFamily="18" charset="0"/>
                      </a:rPr>
                      <m:t>, …,[</m:t>
                    </m:r>
                    <m:sSub>
                      <m:sSubPr>
                        <m:ctrlPr>
                          <a:rPr lang="en-US" altLang="ja-JP" i="1">
                            <a:latin typeface="Cambria Math" panose="02040503050406030204" pitchFamily="18" charset="0"/>
                          </a:rPr>
                        </m:ctrlPr>
                      </m:sSubPr>
                      <m:e>
                        <m:r>
                          <a:rPr lang="en-US" altLang="ja-JP" i="1">
                            <a:latin typeface="Cambria Math" panose="02040503050406030204" pitchFamily="18" charset="0"/>
                          </a:rPr>
                          <m:t>𝑡</m:t>
                        </m:r>
                      </m:e>
                      <m:sub>
                        <m:r>
                          <a:rPr lang="en-US" altLang="ja-JP" i="1">
                            <a:latin typeface="Cambria Math" panose="02040503050406030204" pitchFamily="18" charset="0"/>
                          </a:rPr>
                          <m:t>𝐴</m:t>
                        </m:r>
                        <m:r>
                          <a:rPr lang="en-US" altLang="ja-JP" b="0" i="1" smtClean="0">
                            <a:latin typeface="Cambria Math" panose="02040503050406030204" pitchFamily="18" charset="0"/>
                          </a:rPr>
                          <m:t>𝑛</m:t>
                        </m:r>
                      </m:sub>
                    </m:sSub>
                    <m:r>
                      <a:rPr lang="en-US" altLang="ja-JP" b="0" i="1" smtClean="0">
                        <a:latin typeface="Cambria Math" panose="02040503050406030204" pitchFamily="18" charset="0"/>
                      </a:rPr>
                      <m:t>,</m:t>
                    </m:r>
                    <m:sSub>
                      <m:sSubPr>
                        <m:ctrlPr>
                          <a:rPr lang="en-US" altLang="ja-JP" i="1">
                            <a:latin typeface="Cambria Math" panose="02040503050406030204" pitchFamily="18" charset="0"/>
                          </a:rPr>
                        </m:ctrlPr>
                      </m:sSubPr>
                      <m:e>
                        <m:r>
                          <a:rPr lang="en-US" altLang="ja-JP" i="1">
                            <a:latin typeface="Cambria Math" panose="02040503050406030204" pitchFamily="18" charset="0"/>
                          </a:rPr>
                          <m:t>𝑡</m:t>
                        </m:r>
                      </m:e>
                      <m:sub>
                        <m:r>
                          <a:rPr lang="en-US" altLang="ja-JP" b="0" i="1" smtClean="0">
                            <a:latin typeface="Cambria Math" panose="02040503050406030204" pitchFamily="18" charset="0"/>
                          </a:rPr>
                          <m:t>𝐵𝑛</m:t>
                        </m:r>
                      </m:sub>
                    </m:sSub>
                    <m:r>
                      <a:rPr lang="en-US" altLang="ja-JP" b="0" i="1" smtClean="0">
                        <a:latin typeface="Cambria Math" panose="02040503050406030204" pitchFamily="18" charset="0"/>
                      </a:rPr>
                      <m:t>]</m:t>
                    </m:r>
                  </m:oMath>
                </a14:m>
                <a:r>
                  <a:rPr kumimoji="1" lang="en-US" altLang="ja-JP" dirty="0" smtClean="0"/>
                  <a:t>)</a:t>
                </a:r>
                <a:r>
                  <a:rPr kumimoji="1" lang="ja-JP" altLang="en-US" dirty="0" smtClean="0"/>
                  <a:t>とする</a:t>
                </a:r>
                <a:endParaRPr kumimoji="1" lang="ja-JP" altLang="en-US" dirty="0"/>
              </a:p>
            </p:txBody>
          </p:sp>
        </mc:Choice>
        <mc:Fallback xmlns="">
          <p:sp>
            <p:nvSpPr>
              <p:cNvPr id="3" name="コンテンツ プレースホルダー 2"/>
              <p:cNvSpPr>
                <a:spLocks noGrp="1" noRot="1" noChangeAspect="1" noMove="1" noResize="1" noEditPoints="1" noAdjustHandles="1" noChangeArrowheads="1" noChangeShapeType="1" noTextEdit="1"/>
              </p:cNvSpPr>
              <p:nvPr>
                <p:ph idx="1"/>
              </p:nvPr>
            </p:nvSpPr>
            <p:spPr>
              <a:blipFill rotWithShape="0">
                <a:blip r:embed="rId2"/>
                <a:stretch>
                  <a:fillRect l="-1704" t="-2156" r="-1333"/>
                </a:stretch>
              </a:blipFill>
            </p:spPr>
            <p:txBody>
              <a:bodyPr/>
              <a:lstStyle/>
              <a:p>
                <a:r>
                  <a:rPr lang="ja-JP" altLang="en-US">
                    <a:noFill/>
                  </a:rPr>
                  <a:t> </a:t>
                </a:r>
              </a:p>
            </p:txBody>
          </p:sp>
        </mc:Fallback>
      </mc:AlternateContent>
      <mc:AlternateContent xmlns:mc="http://schemas.openxmlformats.org/markup-compatibility/2006" xmlns:a14="http://schemas.microsoft.com/office/drawing/2010/main">
        <mc:Choice Requires="a14">
          <p:sp>
            <p:nvSpPr>
              <p:cNvPr id="5" name="テキスト ボックス 4"/>
              <p:cNvSpPr txBox="1"/>
              <p:nvPr/>
            </p:nvSpPr>
            <p:spPr>
              <a:xfrm>
                <a:off x="378941" y="5134062"/>
                <a:ext cx="8493209" cy="1066382"/>
              </a:xfrm>
              <a:prstGeom prst="rect">
                <a:avLst/>
              </a:prstGeom>
              <a:noFill/>
            </p:spPr>
            <p:txBody>
              <a:bodyPr wrap="square" rtlCol="0">
                <a:spAutoFit/>
              </a:bodyPr>
              <a:lstStyle/>
              <a:p>
                <a:pPr algn="ctr"/>
                <a:r>
                  <a:rPr kumimoji="1" lang="ja-JP" altLang="en-US" sz="3200" dirty="0" smtClean="0"/>
                  <a:t>評価関数</a:t>
                </a:r>
                <a14:m>
                  <m:oMath xmlns:m="http://schemas.openxmlformats.org/officeDocument/2006/math">
                    <m:r>
                      <a:rPr lang="en-US" altLang="ja-JP" sz="3200" i="1">
                        <a:latin typeface="Cambria Math" panose="02040503050406030204" pitchFamily="18" charset="0"/>
                      </a:rPr>
                      <m:t>⁡</m:t>
                    </m:r>
                    <m:r>
                      <a:rPr lang="en-US" altLang="ja-JP" sz="3200" b="0" i="1" smtClean="0">
                        <a:latin typeface="Cambria Math" panose="02040503050406030204" pitchFamily="18" charset="0"/>
                      </a:rPr>
                      <m:t>𝐹</m:t>
                    </m:r>
                    <m:r>
                      <a:rPr lang="en-US" altLang="ja-JP" sz="3200" i="1">
                        <a:latin typeface="Cambria Math" panose="02040503050406030204" pitchFamily="18" charset="0"/>
                      </a:rPr>
                      <m:t>(</m:t>
                    </m:r>
                    <m:sSub>
                      <m:sSubPr>
                        <m:ctrlPr>
                          <a:rPr lang="en-US" altLang="ja-JP" sz="3200" i="1">
                            <a:latin typeface="Cambria Math" panose="02040503050406030204" pitchFamily="18" charset="0"/>
                          </a:rPr>
                        </m:ctrlPr>
                      </m:sSubPr>
                      <m:e>
                        <m:r>
                          <a:rPr lang="en-US" altLang="ja-JP" sz="3200" b="0" i="1" smtClean="0">
                            <a:latin typeface="Cambria Math" panose="02040503050406030204" pitchFamily="18" charset="0"/>
                          </a:rPr>
                          <m:t>𝑠</m:t>
                        </m:r>
                      </m:e>
                      <m:sub>
                        <m:r>
                          <a:rPr lang="en-US" altLang="ja-JP" sz="3200" i="1">
                            <a:latin typeface="Cambria Math" panose="02040503050406030204" pitchFamily="18" charset="0"/>
                          </a:rPr>
                          <m:t>𝑖</m:t>
                        </m:r>
                      </m:sub>
                    </m:sSub>
                    <m:r>
                      <a:rPr lang="en-US" altLang="ja-JP" sz="3200" i="1">
                        <a:latin typeface="Cambria Math" panose="02040503050406030204" pitchFamily="18" charset="0"/>
                      </a:rPr>
                      <m:t>) </m:t>
                    </m:r>
                  </m:oMath>
                </a14:m>
                <a:r>
                  <a:rPr kumimoji="1" lang="en-US" altLang="ja-JP" sz="3200" dirty="0" smtClean="0"/>
                  <a:t>:=</a:t>
                </a:r>
                <a14:m>
                  <m:oMath xmlns:m="http://schemas.openxmlformats.org/officeDocument/2006/math">
                    <m:f>
                      <m:fPr>
                        <m:ctrlPr>
                          <a:rPr kumimoji="1" lang="en-US" altLang="ja-JP" sz="3200" i="1" smtClean="0">
                            <a:latin typeface="Cambria Math" panose="02040503050406030204" pitchFamily="18" charset="0"/>
                          </a:rPr>
                        </m:ctrlPr>
                      </m:fPr>
                      <m:num>
                        <m:nary>
                          <m:naryPr>
                            <m:chr m:val="∑"/>
                            <m:ctrlPr>
                              <a:rPr lang="en-US" altLang="ja-JP" sz="3200" i="1">
                                <a:latin typeface="Cambria Math" panose="02040503050406030204" pitchFamily="18" charset="0"/>
                              </a:rPr>
                            </m:ctrlPr>
                          </m:naryPr>
                          <m:sub>
                            <m:r>
                              <a:rPr lang="en-US" altLang="ja-JP" sz="3200" b="0" i="1" smtClean="0">
                                <a:latin typeface="Cambria Math" panose="02040503050406030204" pitchFamily="18" charset="0"/>
                              </a:rPr>
                              <m:t>𝑗</m:t>
                            </m:r>
                            <m:r>
                              <a:rPr lang="en-US" altLang="ja-JP" sz="3200" i="1">
                                <a:latin typeface="Cambria Math" panose="02040503050406030204" pitchFamily="18" charset="0"/>
                              </a:rPr>
                              <m:t>=1</m:t>
                            </m:r>
                          </m:sub>
                          <m:sup>
                            <m:r>
                              <a:rPr lang="en-US" altLang="ja-JP" sz="3200" i="1">
                                <a:latin typeface="Cambria Math" panose="02040503050406030204" pitchFamily="18" charset="0"/>
                              </a:rPr>
                              <m:t>𝑛</m:t>
                            </m:r>
                          </m:sup>
                          <m:e>
                            <m:sSub>
                              <m:sSubPr>
                                <m:ctrlPr>
                                  <a:rPr lang="en-US" altLang="ja-JP" sz="3200" i="1">
                                    <a:latin typeface="Cambria Math" panose="02040503050406030204" pitchFamily="18" charset="0"/>
                                  </a:rPr>
                                </m:ctrlPr>
                              </m:sSubPr>
                              <m:e>
                                <m:r>
                                  <a:rPr lang="en-US" altLang="ja-JP" sz="3200" i="1">
                                    <a:latin typeface="Cambria Math" panose="02040503050406030204" pitchFamily="18" charset="0"/>
                                  </a:rPr>
                                  <m:t>𝑑</m:t>
                                </m:r>
                              </m:e>
                              <m:sub>
                                <m:r>
                                  <a:rPr lang="en-US" altLang="ja-JP" sz="3200" b="0" i="1" smtClean="0">
                                    <a:latin typeface="Cambria Math" panose="02040503050406030204" pitchFamily="18" charset="0"/>
                                  </a:rPr>
                                  <m:t>𝑗</m:t>
                                </m:r>
                              </m:sub>
                            </m:sSub>
                          </m:e>
                        </m:nary>
                      </m:num>
                      <m:den>
                        <m:nary>
                          <m:naryPr>
                            <m:chr m:val="∑"/>
                            <m:ctrlPr>
                              <a:rPr kumimoji="1" lang="en-US" altLang="ja-JP" sz="3200" b="0" i="1" smtClean="0">
                                <a:latin typeface="Cambria Math" panose="02040503050406030204" pitchFamily="18" charset="0"/>
                              </a:rPr>
                            </m:ctrlPr>
                          </m:naryPr>
                          <m:sub>
                            <m:r>
                              <a:rPr kumimoji="1" lang="en-US" altLang="ja-JP" sz="3200" b="0" i="1" smtClean="0">
                                <a:latin typeface="Cambria Math" panose="02040503050406030204" pitchFamily="18" charset="0"/>
                              </a:rPr>
                              <m:t>𝑗</m:t>
                            </m:r>
                            <m:r>
                              <a:rPr kumimoji="1" lang="en-US" altLang="ja-JP" sz="3200" b="0" i="1" smtClean="0">
                                <a:latin typeface="Cambria Math" panose="02040503050406030204" pitchFamily="18" charset="0"/>
                              </a:rPr>
                              <m:t>=1</m:t>
                            </m:r>
                          </m:sub>
                          <m:sup>
                            <m:r>
                              <a:rPr kumimoji="1" lang="en-US" altLang="ja-JP" sz="3200" b="0" i="1" smtClean="0">
                                <a:latin typeface="Cambria Math" panose="02040503050406030204" pitchFamily="18" charset="0"/>
                              </a:rPr>
                              <m:t>𝑛</m:t>
                            </m:r>
                          </m:sup>
                          <m:e>
                            <m:r>
                              <m:rPr>
                                <m:sty m:val="p"/>
                              </m:rPr>
                              <a:rPr kumimoji="1" lang="en-US" altLang="ja-JP" sz="3200" b="0" i="0" smtClean="0">
                                <a:latin typeface="Cambria Math" panose="02040503050406030204" pitchFamily="18" charset="0"/>
                              </a:rPr>
                              <m:t>max</m:t>
                            </m:r>
                            <m:r>
                              <a:rPr kumimoji="1" lang="en-US" altLang="ja-JP" sz="3200" b="0" i="1" smtClean="0">
                                <a:latin typeface="Cambria Math" panose="02040503050406030204" pitchFamily="18" charset="0"/>
                              </a:rPr>
                              <m:t>⁡(</m:t>
                            </m:r>
                            <m:sSub>
                              <m:sSubPr>
                                <m:ctrlPr>
                                  <a:rPr lang="en-US" altLang="ja-JP" sz="3200" i="1">
                                    <a:latin typeface="Cambria Math" panose="02040503050406030204" pitchFamily="18" charset="0"/>
                                  </a:rPr>
                                </m:ctrlPr>
                              </m:sSubPr>
                              <m:e>
                                <m:r>
                                  <a:rPr lang="en-US" altLang="ja-JP" sz="3200" i="1">
                                    <a:latin typeface="Cambria Math" panose="02040503050406030204" pitchFamily="18" charset="0"/>
                                  </a:rPr>
                                  <m:t>𝑡</m:t>
                                </m:r>
                              </m:e>
                              <m:sub>
                                <m:r>
                                  <a:rPr lang="en-US" altLang="ja-JP" sz="3200" i="1">
                                    <a:latin typeface="Cambria Math" panose="02040503050406030204" pitchFamily="18" charset="0"/>
                                  </a:rPr>
                                  <m:t>𝐴</m:t>
                                </m:r>
                                <m:r>
                                  <a:rPr lang="en-US" altLang="ja-JP" sz="3200" b="0" i="1" smtClean="0">
                                    <a:latin typeface="Cambria Math" panose="02040503050406030204" pitchFamily="18" charset="0"/>
                                  </a:rPr>
                                  <m:t>𝑗</m:t>
                                </m:r>
                              </m:sub>
                            </m:sSub>
                            <m:r>
                              <a:rPr lang="en-US" altLang="ja-JP" sz="3200" i="1">
                                <a:latin typeface="Cambria Math" panose="02040503050406030204" pitchFamily="18" charset="0"/>
                              </a:rPr>
                              <m:t>,</m:t>
                            </m:r>
                            <m:sSub>
                              <m:sSubPr>
                                <m:ctrlPr>
                                  <a:rPr lang="en-US" altLang="ja-JP" sz="3200" i="1">
                                    <a:latin typeface="Cambria Math" panose="02040503050406030204" pitchFamily="18" charset="0"/>
                                  </a:rPr>
                                </m:ctrlPr>
                              </m:sSubPr>
                              <m:e>
                                <m:r>
                                  <a:rPr lang="en-US" altLang="ja-JP" sz="3200" i="1">
                                    <a:latin typeface="Cambria Math" panose="02040503050406030204" pitchFamily="18" charset="0"/>
                                  </a:rPr>
                                  <m:t>𝑡</m:t>
                                </m:r>
                              </m:e>
                              <m:sub>
                                <m:r>
                                  <a:rPr lang="en-US" altLang="ja-JP" sz="3200" i="1">
                                    <a:latin typeface="Cambria Math" panose="02040503050406030204" pitchFamily="18" charset="0"/>
                                  </a:rPr>
                                  <m:t>𝐵</m:t>
                                </m:r>
                                <m:r>
                                  <a:rPr lang="en-US" altLang="ja-JP" sz="3200" b="0" i="1" smtClean="0">
                                    <a:latin typeface="Cambria Math" panose="02040503050406030204" pitchFamily="18" charset="0"/>
                                  </a:rPr>
                                  <m:t>𝑗</m:t>
                                </m:r>
                              </m:sub>
                            </m:sSub>
                            <m:r>
                              <a:rPr kumimoji="1" lang="en-US" altLang="ja-JP" sz="3200" b="0" i="1" smtClean="0">
                                <a:latin typeface="Cambria Math" panose="02040503050406030204" pitchFamily="18" charset="0"/>
                              </a:rPr>
                              <m:t>)</m:t>
                            </m:r>
                          </m:e>
                        </m:nary>
                      </m:den>
                    </m:f>
                  </m:oMath>
                </a14:m>
                <a:endParaRPr kumimoji="1" lang="ja-JP" altLang="en-US" sz="3200" dirty="0"/>
              </a:p>
            </p:txBody>
          </p:sp>
        </mc:Choice>
        <mc:Fallback xmlns="">
          <p:sp>
            <p:nvSpPr>
              <p:cNvPr id="5" name="テキスト ボックス 4"/>
              <p:cNvSpPr txBox="1">
                <a:spLocks noRot="1" noChangeAspect="1" noMove="1" noResize="1" noEditPoints="1" noAdjustHandles="1" noChangeArrowheads="1" noChangeShapeType="1" noTextEdit="1"/>
              </p:cNvSpPr>
              <p:nvPr/>
            </p:nvSpPr>
            <p:spPr>
              <a:xfrm>
                <a:off x="378941" y="5134062"/>
                <a:ext cx="8493209" cy="1066382"/>
              </a:xfrm>
              <a:prstGeom prst="rect">
                <a:avLst/>
              </a:prstGeom>
              <a:blipFill rotWithShape="0">
                <a:blip r:embed="rId3"/>
                <a:stretch>
                  <a:fillRect/>
                </a:stretch>
              </a:blipFill>
            </p:spPr>
            <p:txBody>
              <a:bodyPr/>
              <a:lstStyle/>
              <a:p>
                <a:r>
                  <a:rPr lang="ja-JP" altLang="en-US">
                    <a:noFill/>
                  </a:rPr>
                  <a:t> </a:t>
                </a:r>
              </a:p>
            </p:txBody>
          </p:sp>
        </mc:Fallback>
      </mc:AlternateContent>
      <p:sp>
        <p:nvSpPr>
          <p:cNvPr id="4" name="スライド番号プレースホルダー 3"/>
          <p:cNvSpPr>
            <a:spLocks noGrp="1"/>
          </p:cNvSpPr>
          <p:nvPr>
            <p:ph type="sldNum" sz="quarter" idx="12"/>
          </p:nvPr>
        </p:nvSpPr>
        <p:spPr/>
        <p:txBody>
          <a:bodyPr/>
          <a:lstStyle/>
          <a:p>
            <a:fld id="{04B3F2D8-AADF-41CF-B8BC-E48199EDBE0E}" type="slidenum">
              <a:rPr kumimoji="1" lang="ja-JP" altLang="en-US" smtClean="0"/>
              <a:t>15</a:t>
            </a:fld>
            <a:endParaRPr kumimoji="1" lang="ja-JP" altLang="en-US"/>
          </a:p>
        </p:txBody>
      </p:sp>
    </p:spTree>
    <p:extLst>
      <p:ext uri="{BB962C8B-B14F-4D97-AF65-F5344CB8AC3E}">
        <p14:creationId xmlns:p14="http://schemas.microsoft.com/office/powerpoint/2010/main" val="403641458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テキスト ボックス 13"/>
          <p:cNvSpPr txBox="1"/>
          <p:nvPr/>
        </p:nvSpPr>
        <p:spPr>
          <a:xfrm>
            <a:off x="5013038" y="1538886"/>
            <a:ext cx="3942900" cy="1938992"/>
          </a:xfrm>
          <a:prstGeom prst="rect">
            <a:avLst/>
          </a:prstGeom>
          <a:solidFill>
            <a:schemeClr val="accent6">
              <a:lumMod val="20000"/>
              <a:lumOff val="80000"/>
            </a:schemeClr>
          </a:solidFill>
        </p:spPr>
        <p:txBody>
          <a:bodyPr wrap="square" rtlCol="0">
            <a:spAutoFit/>
          </a:bodyPr>
          <a:lstStyle/>
          <a:p>
            <a:r>
              <a:rPr kumimoji="1" lang="en-US" altLang="ja-JP" sz="2000" dirty="0" smtClean="0"/>
              <a:t>abstract class Customer{</a:t>
            </a:r>
          </a:p>
          <a:p>
            <a:r>
              <a:rPr lang="en-US" altLang="ja-JP" sz="2000" dirty="0" smtClean="0"/>
              <a:t>    abstract </a:t>
            </a:r>
            <a:r>
              <a:rPr lang="en-US" altLang="ja-JP" sz="2000" dirty="0" err="1" smtClean="0"/>
              <a:t>int</a:t>
            </a:r>
            <a:r>
              <a:rPr lang="en-US" altLang="ja-JP" sz="2000" dirty="0" smtClean="0"/>
              <a:t> </a:t>
            </a:r>
            <a:r>
              <a:rPr lang="en-US" altLang="ja-JP" sz="2000" dirty="0" err="1" smtClean="0"/>
              <a:t>calc</a:t>
            </a:r>
            <a:r>
              <a:rPr lang="en-US" altLang="ja-JP" sz="2000" dirty="0" smtClean="0"/>
              <a:t>(</a:t>
            </a:r>
            <a:r>
              <a:rPr lang="en-US" altLang="ja-JP" sz="2000" dirty="0" err="1" smtClean="0"/>
              <a:t>int</a:t>
            </a:r>
            <a:r>
              <a:rPr lang="en-US" altLang="ja-JP" sz="2000" dirty="0" smtClean="0"/>
              <a:t> value);</a:t>
            </a:r>
            <a:endParaRPr lang="en-US" altLang="ja-JP" sz="2000" dirty="0"/>
          </a:p>
          <a:p>
            <a:r>
              <a:rPr lang="en-US" altLang="ja-JP" sz="2000" dirty="0"/>
              <a:t>   </a:t>
            </a:r>
            <a:r>
              <a:rPr lang="en-US" altLang="ja-JP" sz="2000" dirty="0" smtClean="0"/>
              <a:t> </a:t>
            </a:r>
            <a:r>
              <a:rPr lang="en-US" altLang="ja-JP" sz="2000" strike="sngStrike" dirty="0" err="1" smtClean="0">
                <a:solidFill>
                  <a:schemeClr val="accent1">
                    <a:lumMod val="50000"/>
                  </a:schemeClr>
                </a:solidFill>
              </a:rPr>
              <a:t>int</a:t>
            </a:r>
            <a:r>
              <a:rPr lang="en-US" altLang="ja-JP" sz="2000" dirty="0" smtClean="0"/>
              <a:t> </a:t>
            </a:r>
            <a:r>
              <a:rPr lang="en-US" altLang="ja-JP" sz="2000" dirty="0" smtClean="0">
                <a:solidFill>
                  <a:srgbClr val="FF0000"/>
                </a:solidFill>
              </a:rPr>
              <a:t>double</a:t>
            </a:r>
            <a:r>
              <a:rPr lang="en-US" altLang="ja-JP" sz="2000" dirty="0" smtClean="0"/>
              <a:t> </a:t>
            </a:r>
            <a:r>
              <a:rPr lang="en-US" altLang="ja-JP" sz="2000" dirty="0" err="1" smtClean="0"/>
              <a:t>calcTax</a:t>
            </a:r>
            <a:r>
              <a:rPr lang="en-US" altLang="ja-JP" sz="2000" dirty="0" smtClean="0"/>
              <a:t>(</a:t>
            </a:r>
            <a:r>
              <a:rPr lang="en-US" altLang="ja-JP" sz="2000" dirty="0" err="1" smtClean="0"/>
              <a:t>int</a:t>
            </a:r>
            <a:r>
              <a:rPr lang="en-US" altLang="ja-JP" sz="2000" dirty="0" smtClean="0"/>
              <a:t> </a:t>
            </a:r>
            <a:r>
              <a:rPr lang="en-US" altLang="ja-JP" sz="2000" dirty="0"/>
              <a:t>amount){</a:t>
            </a:r>
          </a:p>
          <a:p>
            <a:r>
              <a:rPr lang="en-US" altLang="ja-JP" sz="2000" dirty="0"/>
              <a:t> </a:t>
            </a:r>
            <a:r>
              <a:rPr lang="en-US" altLang="ja-JP" sz="2000" dirty="0" smtClean="0"/>
              <a:t>        return </a:t>
            </a:r>
            <a:r>
              <a:rPr lang="en-US" altLang="ja-JP" sz="2000" strike="sngStrike" dirty="0">
                <a:solidFill>
                  <a:schemeClr val="accent1">
                    <a:lumMod val="50000"/>
                  </a:schemeClr>
                </a:solidFill>
              </a:rPr>
              <a:t>(</a:t>
            </a:r>
            <a:r>
              <a:rPr lang="en-US" altLang="ja-JP" sz="2000" strike="sngStrike" dirty="0" err="1">
                <a:solidFill>
                  <a:schemeClr val="accent1">
                    <a:lumMod val="50000"/>
                  </a:schemeClr>
                </a:solidFill>
              </a:rPr>
              <a:t>int</a:t>
            </a:r>
            <a:r>
              <a:rPr lang="en-US" altLang="ja-JP" sz="2000" strike="sngStrike" dirty="0">
                <a:solidFill>
                  <a:schemeClr val="accent1">
                    <a:lumMod val="50000"/>
                  </a:schemeClr>
                </a:solidFill>
              </a:rPr>
              <a:t>)(</a:t>
            </a:r>
            <a:r>
              <a:rPr lang="en-US" altLang="ja-JP" sz="2000" dirty="0"/>
              <a:t>amount * 1.08</a:t>
            </a:r>
            <a:r>
              <a:rPr lang="en-US" altLang="ja-JP" sz="2000" strike="sngStrike" dirty="0" smtClean="0">
                <a:solidFill>
                  <a:schemeClr val="accent1">
                    <a:lumMod val="50000"/>
                  </a:schemeClr>
                </a:solidFill>
              </a:rPr>
              <a:t>)</a:t>
            </a:r>
            <a:r>
              <a:rPr lang="en-US" altLang="ja-JP" sz="2000" dirty="0" smtClean="0"/>
              <a:t>;</a:t>
            </a:r>
          </a:p>
          <a:p>
            <a:r>
              <a:rPr lang="en-US" altLang="ja-JP" sz="2000" dirty="0" smtClean="0"/>
              <a:t>    }</a:t>
            </a:r>
          </a:p>
          <a:p>
            <a:r>
              <a:rPr kumimoji="1" lang="en-US" altLang="ja-JP" sz="2000" dirty="0" smtClean="0"/>
              <a:t>}</a:t>
            </a:r>
            <a:endParaRPr kumimoji="1" lang="ja-JP" altLang="en-US" sz="2000" dirty="0"/>
          </a:p>
        </p:txBody>
      </p:sp>
      <p:sp>
        <p:nvSpPr>
          <p:cNvPr id="2" name="タイトル 1"/>
          <p:cNvSpPr>
            <a:spLocks noGrp="1"/>
          </p:cNvSpPr>
          <p:nvPr>
            <p:ph type="title"/>
          </p:nvPr>
        </p:nvSpPr>
        <p:spPr/>
        <p:txBody>
          <a:bodyPr/>
          <a:lstStyle/>
          <a:p>
            <a:r>
              <a:rPr lang="en-US" altLang="ja-JP" dirty="0"/>
              <a:t>Step </a:t>
            </a:r>
            <a:r>
              <a:rPr lang="en-US" altLang="ja-JP" dirty="0" smtClean="0"/>
              <a:t>2(3/3):</a:t>
            </a:r>
            <a:r>
              <a:rPr kumimoji="1" lang="ja-JP" altLang="en-US" dirty="0" smtClean="0"/>
              <a:t>評価関数</a:t>
            </a:r>
            <a:r>
              <a:rPr lang="ja-JP" altLang="en-US" dirty="0"/>
              <a:t>の</a:t>
            </a:r>
            <a:r>
              <a:rPr kumimoji="1" lang="ja-JP" altLang="en-US" dirty="0" smtClean="0"/>
              <a:t>例</a:t>
            </a:r>
            <a:endParaRPr kumimoji="1" lang="ja-JP" altLang="en-US" dirty="0"/>
          </a:p>
        </p:txBody>
      </p:sp>
      <p:sp>
        <p:nvSpPr>
          <p:cNvPr id="4" name="スライド番号プレースホルダー 3"/>
          <p:cNvSpPr>
            <a:spLocks noGrp="1"/>
          </p:cNvSpPr>
          <p:nvPr>
            <p:ph type="sldNum" sz="quarter" idx="12"/>
          </p:nvPr>
        </p:nvSpPr>
        <p:spPr/>
        <p:txBody>
          <a:bodyPr/>
          <a:lstStyle/>
          <a:p>
            <a:fld id="{04B3F2D8-AADF-41CF-B8BC-E48199EDBE0E}" type="slidenum">
              <a:rPr kumimoji="1" lang="ja-JP" altLang="en-US" smtClean="0"/>
              <a:t>16</a:t>
            </a:fld>
            <a:endParaRPr kumimoji="1" lang="ja-JP" altLang="en-US"/>
          </a:p>
        </p:txBody>
      </p:sp>
      <p:sp>
        <p:nvSpPr>
          <p:cNvPr id="7" name="テキスト ボックス 6"/>
          <p:cNvSpPr txBox="1"/>
          <p:nvPr/>
        </p:nvSpPr>
        <p:spPr>
          <a:xfrm>
            <a:off x="542917" y="1547812"/>
            <a:ext cx="3751681" cy="1938992"/>
          </a:xfrm>
          <a:prstGeom prst="rect">
            <a:avLst/>
          </a:prstGeom>
          <a:solidFill>
            <a:schemeClr val="accent6">
              <a:lumMod val="20000"/>
              <a:lumOff val="80000"/>
            </a:schemeClr>
          </a:solidFill>
        </p:spPr>
        <p:txBody>
          <a:bodyPr wrap="square" rtlCol="0">
            <a:spAutoFit/>
          </a:bodyPr>
          <a:lstStyle/>
          <a:p>
            <a:r>
              <a:rPr kumimoji="1" lang="en-US" altLang="ja-JP" sz="2000" dirty="0" smtClean="0"/>
              <a:t>abstract class Customer{</a:t>
            </a:r>
          </a:p>
          <a:p>
            <a:r>
              <a:rPr lang="en-US" altLang="ja-JP" sz="2000" dirty="0" smtClean="0"/>
              <a:t>    abstract </a:t>
            </a:r>
            <a:r>
              <a:rPr lang="en-US" altLang="ja-JP" sz="2000" dirty="0" err="1" smtClean="0"/>
              <a:t>int</a:t>
            </a:r>
            <a:r>
              <a:rPr lang="en-US" altLang="ja-JP" sz="2000" dirty="0" smtClean="0"/>
              <a:t> </a:t>
            </a:r>
            <a:r>
              <a:rPr lang="en-US" altLang="ja-JP" sz="2000" dirty="0" err="1" smtClean="0"/>
              <a:t>calc</a:t>
            </a:r>
            <a:r>
              <a:rPr lang="en-US" altLang="ja-JP" sz="2000" dirty="0" smtClean="0"/>
              <a:t>(</a:t>
            </a:r>
            <a:r>
              <a:rPr lang="en-US" altLang="ja-JP" sz="2000" dirty="0" err="1" smtClean="0"/>
              <a:t>int</a:t>
            </a:r>
            <a:r>
              <a:rPr lang="en-US" altLang="ja-JP" sz="2000" dirty="0" smtClean="0"/>
              <a:t> value);</a:t>
            </a:r>
            <a:endParaRPr lang="en-US" altLang="ja-JP" sz="2000" dirty="0"/>
          </a:p>
          <a:p>
            <a:r>
              <a:rPr lang="en-US" altLang="ja-JP" sz="2000" dirty="0"/>
              <a:t>   </a:t>
            </a:r>
            <a:r>
              <a:rPr lang="en-US" altLang="ja-JP" sz="2000" dirty="0" smtClean="0"/>
              <a:t> </a:t>
            </a:r>
            <a:r>
              <a:rPr lang="en-US" altLang="ja-JP" sz="2000" dirty="0" err="1" smtClean="0"/>
              <a:t>int</a:t>
            </a:r>
            <a:r>
              <a:rPr lang="en-US" altLang="ja-JP" sz="2000" dirty="0" smtClean="0"/>
              <a:t> </a:t>
            </a:r>
            <a:r>
              <a:rPr lang="en-US" altLang="ja-JP" sz="2000" dirty="0" err="1" smtClean="0"/>
              <a:t>calcTax</a:t>
            </a:r>
            <a:r>
              <a:rPr lang="en-US" altLang="ja-JP" sz="2000" dirty="0" smtClean="0"/>
              <a:t>(</a:t>
            </a:r>
            <a:r>
              <a:rPr lang="en-US" altLang="ja-JP" sz="2000" dirty="0" err="1" smtClean="0"/>
              <a:t>int</a:t>
            </a:r>
            <a:r>
              <a:rPr lang="en-US" altLang="ja-JP" sz="2000" dirty="0" smtClean="0"/>
              <a:t> </a:t>
            </a:r>
            <a:r>
              <a:rPr lang="en-US" altLang="ja-JP" sz="2000" dirty="0"/>
              <a:t>amount){</a:t>
            </a:r>
          </a:p>
          <a:p>
            <a:r>
              <a:rPr lang="en-US" altLang="ja-JP" sz="2000" dirty="0"/>
              <a:t>        </a:t>
            </a:r>
            <a:r>
              <a:rPr lang="en-US" altLang="ja-JP" sz="2000" dirty="0" smtClean="0"/>
              <a:t>return (</a:t>
            </a:r>
            <a:r>
              <a:rPr lang="en-US" altLang="ja-JP" sz="2000" dirty="0" err="1" smtClean="0"/>
              <a:t>int</a:t>
            </a:r>
            <a:r>
              <a:rPr lang="en-US" altLang="ja-JP" sz="2000" dirty="0" smtClean="0"/>
              <a:t>)(amount * 1.08);</a:t>
            </a:r>
            <a:endParaRPr lang="en-US" altLang="ja-JP" sz="2000" dirty="0"/>
          </a:p>
          <a:p>
            <a:r>
              <a:rPr lang="en-US" altLang="ja-JP" sz="2000" dirty="0"/>
              <a:t>    </a:t>
            </a:r>
            <a:r>
              <a:rPr lang="en-US" altLang="ja-JP" sz="2000" dirty="0" smtClean="0"/>
              <a:t>}</a:t>
            </a:r>
            <a:endParaRPr lang="en-US" altLang="ja-JP" sz="2000" dirty="0"/>
          </a:p>
          <a:p>
            <a:r>
              <a:rPr kumimoji="1" lang="en-US" altLang="ja-JP" sz="2000" dirty="0" smtClean="0"/>
              <a:t>}</a:t>
            </a:r>
            <a:endParaRPr kumimoji="1" lang="ja-JP" altLang="en-US" sz="2000" dirty="0"/>
          </a:p>
        </p:txBody>
      </p:sp>
      <mc:AlternateContent xmlns:mc="http://schemas.openxmlformats.org/markup-compatibility/2006" xmlns:a14="http://schemas.microsoft.com/office/drawing/2010/main">
        <mc:Choice Requires="a14">
          <p:sp>
            <p:nvSpPr>
              <p:cNvPr id="10" name="テキスト ボックス 9"/>
              <p:cNvSpPr txBox="1"/>
              <p:nvPr/>
            </p:nvSpPr>
            <p:spPr>
              <a:xfrm>
                <a:off x="139263" y="1538886"/>
                <a:ext cx="444843" cy="461665"/>
              </a:xfrm>
              <a:prstGeom prst="rect">
                <a:avLst/>
              </a:prstGeom>
              <a:noFill/>
            </p:spPr>
            <p:txBody>
              <a:bodyPr wrap="square" rtlCol="0">
                <a:spAutoFit/>
              </a:bodyPr>
              <a:lstStyle/>
              <a:p>
                <a:pPr algn="ctr"/>
                <a14:m>
                  <m:oMathPara xmlns:m="http://schemas.openxmlformats.org/officeDocument/2006/math">
                    <m:oMathParaPr>
                      <m:jc m:val="centerGroup"/>
                    </m:oMathParaPr>
                    <m:oMath xmlns:m="http://schemas.openxmlformats.org/officeDocument/2006/math">
                      <m:sSub>
                        <m:sSubPr>
                          <m:ctrlPr>
                            <a:rPr lang="en-US" altLang="ja-JP" sz="2400" i="1">
                              <a:latin typeface="Cambria Math" panose="02040503050406030204" pitchFamily="18" charset="0"/>
                            </a:rPr>
                          </m:ctrlPr>
                        </m:sSubPr>
                        <m:e>
                          <m:r>
                            <a:rPr lang="en-US" altLang="ja-JP" sz="2400" i="1">
                              <a:latin typeface="Cambria Math" panose="02040503050406030204" pitchFamily="18" charset="0"/>
                            </a:rPr>
                            <m:t>𝑠</m:t>
                          </m:r>
                        </m:e>
                        <m:sub>
                          <m:r>
                            <a:rPr lang="en-US" altLang="ja-JP" sz="2400" i="1">
                              <a:latin typeface="Cambria Math" panose="02040503050406030204" pitchFamily="18" charset="0"/>
                            </a:rPr>
                            <m:t>𝑖</m:t>
                          </m:r>
                        </m:sub>
                      </m:sSub>
                    </m:oMath>
                  </m:oMathPara>
                </a14:m>
                <a:endParaRPr kumimoji="1" lang="ja-JP" altLang="en-US" sz="2400" dirty="0"/>
              </a:p>
            </p:txBody>
          </p:sp>
        </mc:Choice>
        <mc:Fallback xmlns="">
          <p:sp>
            <p:nvSpPr>
              <p:cNvPr id="10" name="テキスト ボックス 9"/>
              <p:cNvSpPr txBox="1">
                <a:spLocks noRot="1" noChangeAspect="1" noMove="1" noResize="1" noEditPoints="1" noAdjustHandles="1" noChangeArrowheads="1" noChangeShapeType="1" noTextEdit="1"/>
              </p:cNvSpPr>
              <p:nvPr/>
            </p:nvSpPr>
            <p:spPr>
              <a:xfrm>
                <a:off x="139263" y="1538886"/>
                <a:ext cx="444843" cy="461665"/>
              </a:xfrm>
              <a:prstGeom prst="rect">
                <a:avLst/>
              </a:prstGeom>
              <a:blipFill rotWithShape="0">
                <a:blip r:embed="rId2"/>
                <a:stretch>
                  <a:fillRect l="-4110" b="-5263"/>
                </a:stretch>
              </a:blipFill>
            </p:spPr>
            <p:txBody>
              <a:bodyPr/>
              <a:lstStyle/>
              <a:p>
                <a:r>
                  <a:rPr lang="ja-JP" altLang="en-US">
                    <a:noFill/>
                  </a:rPr>
                  <a:t> </a:t>
                </a:r>
              </a:p>
            </p:txBody>
          </p:sp>
        </mc:Fallback>
      </mc:AlternateContent>
      <p:sp>
        <p:nvSpPr>
          <p:cNvPr id="11" name="円/楕円 10"/>
          <p:cNvSpPr/>
          <p:nvPr/>
        </p:nvSpPr>
        <p:spPr>
          <a:xfrm>
            <a:off x="77480" y="1547812"/>
            <a:ext cx="486032" cy="486032"/>
          </a:xfrm>
          <a:prstGeom prst="ellipse">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solidFill>
                <a:schemeClr val="tx1"/>
              </a:solidFill>
            </a:endParaRPr>
          </a:p>
        </p:txBody>
      </p:sp>
      <mc:AlternateContent xmlns:mc="http://schemas.openxmlformats.org/markup-compatibility/2006" xmlns:a14="http://schemas.microsoft.com/office/drawing/2010/main">
        <mc:Choice Requires="a14">
          <p:sp>
            <p:nvSpPr>
              <p:cNvPr id="12" name="テキスト ボックス 11"/>
              <p:cNvSpPr txBox="1"/>
              <p:nvPr/>
            </p:nvSpPr>
            <p:spPr>
              <a:xfrm>
                <a:off x="4607304" y="1472543"/>
                <a:ext cx="444843" cy="461665"/>
              </a:xfrm>
              <a:prstGeom prst="rect">
                <a:avLst/>
              </a:prstGeom>
              <a:noFill/>
            </p:spPr>
            <p:txBody>
              <a:bodyPr wrap="square" rtlCol="0">
                <a:spAutoFit/>
              </a:bodyPr>
              <a:lstStyle/>
              <a:p>
                <a:pPr algn="ctr"/>
                <a14:m>
                  <m:oMathPara xmlns:m="http://schemas.openxmlformats.org/officeDocument/2006/math">
                    <m:oMathParaPr>
                      <m:jc m:val="center"/>
                    </m:oMathParaPr>
                    <m:oMath xmlns:m="http://schemas.openxmlformats.org/officeDocument/2006/math">
                      <m:sSub>
                        <m:sSubPr>
                          <m:ctrlPr>
                            <a:rPr lang="en-US" altLang="ja-JP" sz="2400" i="1" smtClean="0">
                              <a:latin typeface="Cambria Math" panose="02040503050406030204" pitchFamily="18" charset="0"/>
                            </a:rPr>
                          </m:ctrlPr>
                        </m:sSubPr>
                        <m:e>
                          <m:r>
                            <a:rPr lang="en-US" altLang="ja-JP" sz="2400" i="1">
                              <a:latin typeface="Cambria Math" panose="02040503050406030204" pitchFamily="18" charset="0"/>
                            </a:rPr>
                            <m:t>𝑠</m:t>
                          </m:r>
                        </m:e>
                        <m:sub>
                          <m:r>
                            <a:rPr lang="en-US" altLang="ja-JP" sz="2400" b="0" i="1" smtClean="0">
                              <a:latin typeface="Cambria Math" panose="02040503050406030204" pitchFamily="18" charset="0"/>
                            </a:rPr>
                            <m:t>𝑛</m:t>
                          </m:r>
                        </m:sub>
                      </m:sSub>
                    </m:oMath>
                  </m:oMathPara>
                </a14:m>
                <a:endParaRPr kumimoji="1" lang="ja-JP" altLang="en-US" sz="2400" dirty="0"/>
              </a:p>
            </p:txBody>
          </p:sp>
        </mc:Choice>
        <mc:Fallback xmlns="">
          <p:sp>
            <p:nvSpPr>
              <p:cNvPr id="12" name="テキスト ボックス 11"/>
              <p:cNvSpPr txBox="1">
                <a:spLocks noRot="1" noChangeAspect="1" noMove="1" noResize="1" noEditPoints="1" noAdjustHandles="1" noChangeArrowheads="1" noChangeShapeType="1" noTextEdit="1"/>
              </p:cNvSpPr>
              <p:nvPr/>
            </p:nvSpPr>
            <p:spPr>
              <a:xfrm>
                <a:off x="4607304" y="1472543"/>
                <a:ext cx="444843" cy="461665"/>
              </a:xfrm>
              <a:prstGeom prst="rect">
                <a:avLst/>
              </a:prstGeom>
              <a:blipFill rotWithShape="0">
                <a:blip r:embed="rId3"/>
                <a:stretch>
                  <a:fillRect l="-9589" b="-1333"/>
                </a:stretch>
              </a:blipFill>
            </p:spPr>
            <p:txBody>
              <a:bodyPr/>
              <a:lstStyle/>
              <a:p>
                <a:r>
                  <a:rPr lang="ja-JP" altLang="en-US">
                    <a:noFill/>
                  </a:rPr>
                  <a:t> </a:t>
                </a:r>
              </a:p>
            </p:txBody>
          </p:sp>
        </mc:Fallback>
      </mc:AlternateContent>
      <p:sp>
        <p:nvSpPr>
          <p:cNvPr id="13" name="円/楕円 12"/>
          <p:cNvSpPr/>
          <p:nvPr/>
        </p:nvSpPr>
        <p:spPr>
          <a:xfrm>
            <a:off x="4527006" y="1514519"/>
            <a:ext cx="486032" cy="486032"/>
          </a:xfrm>
          <a:prstGeom prst="ellipse">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solidFill>
                <a:schemeClr val="tx1"/>
              </a:solidFill>
            </a:endParaRPr>
          </a:p>
        </p:txBody>
      </p:sp>
      <p:graphicFrame>
        <p:nvGraphicFramePr>
          <p:cNvPr id="15" name="コンテンツ プレースホルダー 14"/>
          <p:cNvGraphicFramePr>
            <a:graphicFrameLocks noGrp="1"/>
          </p:cNvGraphicFramePr>
          <p:nvPr>
            <p:ph idx="1"/>
            <p:extLst>
              <p:ext uri="{D42A27DB-BD31-4B8C-83A1-F6EECF244321}">
                <p14:modId xmlns:p14="http://schemas.microsoft.com/office/powerpoint/2010/main" val="1920645515"/>
              </p:ext>
            </p:extLst>
          </p:nvPr>
        </p:nvGraphicFramePr>
        <p:xfrm>
          <a:off x="1215552" y="3641786"/>
          <a:ext cx="7064381" cy="1371600"/>
        </p:xfrm>
        <a:graphic>
          <a:graphicData uri="http://schemas.openxmlformats.org/drawingml/2006/table">
            <a:tbl>
              <a:tblPr firstRow="1" bandRow="1">
                <a:tableStyleId>{5C22544A-7EE6-4342-B048-85BDC9FD1C3A}</a:tableStyleId>
              </a:tblPr>
              <a:tblGrid>
                <a:gridCol w="1933485"/>
                <a:gridCol w="1834024"/>
                <a:gridCol w="1871574"/>
                <a:gridCol w="1425298"/>
              </a:tblGrid>
              <a:tr h="370840">
                <a:tc>
                  <a:txBody>
                    <a:bodyPr/>
                    <a:lstStyle/>
                    <a:p>
                      <a:r>
                        <a:rPr kumimoji="1" lang="ja-JP" altLang="en-US" sz="2400" dirty="0" smtClean="0">
                          <a:solidFill>
                            <a:schemeClr val="tx1"/>
                          </a:solidFill>
                        </a:rPr>
                        <a:t>メソッド名</a:t>
                      </a:r>
                      <a:endParaRPr kumimoji="1" lang="ja-JP" altLang="en-US" sz="2400" dirty="0">
                        <a:solidFill>
                          <a:schemeClr val="tx1"/>
                        </a:solidFill>
                      </a:endParaRPr>
                    </a:p>
                  </a:txBody>
                  <a:tcPr/>
                </a:tc>
                <a:tc>
                  <a:txBody>
                    <a:bodyPr/>
                    <a:lstStyle/>
                    <a:p>
                      <a:r>
                        <a:rPr kumimoji="1" lang="ja-JP" altLang="en-US" sz="2400" dirty="0" smtClean="0">
                          <a:solidFill>
                            <a:schemeClr val="tx1"/>
                          </a:solidFill>
                        </a:rPr>
                        <a:t>トークン数</a:t>
                      </a:r>
                      <a:r>
                        <a:rPr kumimoji="1" lang="en-US" altLang="ja-JP" sz="2400" dirty="0" smtClean="0">
                          <a:solidFill>
                            <a:schemeClr val="tx1"/>
                          </a:solidFill>
                        </a:rPr>
                        <a:t>A</a:t>
                      </a:r>
                      <a:endParaRPr kumimoji="1" lang="ja-JP" altLang="en-US" sz="2400" dirty="0">
                        <a:solidFill>
                          <a:schemeClr val="tx1"/>
                        </a:solidFill>
                      </a:endParaRPr>
                    </a:p>
                  </a:txBody>
                  <a:tcPr/>
                </a:tc>
                <a:tc>
                  <a:txBody>
                    <a:bodyPr/>
                    <a:lstStyle/>
                    <a:p>
                      <a:r>
                        <a:rPr kumimoji="1" lang="ja-JP" altLang="en-US" sz="2400" dirty="0" smtClean="0">
                          <a:solidFill>
                            <a:schemeClr val="tx1"/>
                          </a:solidFill>
                        </a:rPr>
                        <a:t>トークン数</a:t>
                      </a:r>
                      <a:r>
                        <a:rPr kumimoji="1" lang="en-US" altLang="ja-JP" sz="2400" dirty="0" smtClean="0">
                          <a:solidFill>
                            <a:schemeClr val="tx1"/>
                          </a:solidFill>
                        </a:rPr>
                        <a:t>B</a:t>
                      </a:r>
                      <a:endParaRPr kumimoji="1" lang="ja-JP" altLang="en-US" sz="2400" dirty="0">
                        <a:solidFill>
                          <a:schemeClr val="tx1"/>
                        </a:solidFill>
                      </a:endParaRPr>
                    </a:p>
                  </a:txBody>
                  <a:tcPr/>
                </a:tc>
                <a:tc>
                  <a:txBody>
                    <a:bodyPr/>
                    <a:lstStyle/>
                    <a:p>
                      <a:r>
                        <a:rPr kumimoji="1" lang="ja-JP" altLang="en-US" sz="2400" dirty="0" smtClean="0">
                          <a:solidFill>
                            <a:schemeClr val="tx1"/>
                          </a:solidFill>
                        </a:rPr>
                        <a:t>編集距離</a:t>
                      </a:r>
                      <a:endParaRPr kumimoji="1" lang="ja-JP" altLang="en-US" sz="2400" dirty="0">
                        <a:solidFill>
                          <a:schemeClr val="tx1"/>
                        </a:solidFill>
                      </a:endParaRPr>
                    </a:p>
                  </a:txBody>
                  <a:tcPr/>
                </a:tc>
              </a:tr>
              <a:tr h="370840">
                <a:tc>
                  <a:txBody>
                    <a:bodyPr/>
                    <a:lstStyle/>
                    <a:p>
                      <a:r>
                        <a:rPr kumimoji="1" lang="en-US" altLang="ja-JP" sz="2400" dirty="0" err="1" smtClean="0"/>
                        <a:t>calc</a:t>
                      </a:r>
                      <a:endParaRPr kumimoji="1" lang="ja-JP" altLang="en-US" sz="2400" dirty="0"/>
                    </a:p>
                  </a:txBody>
                  <a:tcPr/>
                </a:tc>
                <a:tc>
                  <a:txBody>
                    <a:bodyPr/>
                    <a:lstStyle/>
                    <a:p>
                      <a:pPr algn="r"/>
                      <a:r>
                        <a:rPr kumimoji="1" lang="en-US" altLang="ja-JP" sz="2400" dirty="0" smtClean="0"/>
                        <a:t>8</a:t>
                      </a:r>
                      <a:endParaRPr kumimoji="1" lang="ja-JP" altLang="en-US" sz="2400" dirty="0"/>
                    </a:p>
                  </a:txBody>
                  <a:tcPr/>
                </a:tc>
                <a:tc>
                  <a:txBody>
                    <a:bodyPr/>
                    <a:lstStyle/>
                    <a:p>
                      <a:pPr algn="r"/>
                      <a:r>
                        <a:rPr kumimoji="1" lang="en-US" altLang="ja-JP" sz="2400" dirty="0" smtClean="0"/>
                        <a:t>8</a:t>
                      </a:r>
                      <a:endParaRPr kumimoji="1" lang="ja-JP" altLang="en-US" sz="2400" dirty="0"/>
                    </a:p>
                  </a:txBody>
                  <a:tcPr/>
                </a:tc>
                <a:tc>
                  <a:txBody>
                    <a:bodyPr/>
                    <a:lstStyle/>
                    <a:p>
                      <a:pPr algn="r"/>
                      <a:r>
                        <a:rPr kumimoji="1" lang="en-US" altLang="ja-JP" sz="2400" dirty="0" smtClean="0"/>
                        <a:t>0</a:t>
                      </a:r>
                      <a:endParaRPr kumimoji="1" lang="ja-JP" altLang="en-US" sz="2400" dirty="0"/>
                    </a:p>
                  </a:txBody>
                  <a:tcPr/>
                </a:tc>
              </a:tr>
              <a:tr h="370840">
                <a:tc>
                  <a:txBody>
                    <a:bodyPr/>
                    <a:lstStyle/>
                    <a:p>
                      <a:r>
                        <a:rPr kumimoji="1" lang="en-US" altLang="ja-JP" sz="2400" dirty="0" err="1" smtClean="0"/>
                        <a:t>calcTax</a:t>
                      </a:r>
                      <a:endParaRPr kumimoji="1" lang="ja-JP" altLang="en-US" sz="2400" dirty="0"/>
                    </a:p>
                  </a:txBody>
                  <a:tcPr/>
                </a:tc>
                <a:tc>
                  <a:txBody>
                    <a:bodyPr/>
                    <a:lstStyle/>
                    <a:p>
                      <a:pPr algn="r"/>
                      <a:r>
                        <a:rPr kumimoji="1" lang="en-US" altLang="ja-JP" sz="2400" dirty="0" smtClean="0"/>
                        <a:t>18</a:t>
                      </a:r>
                      <a:endParaRPr kumimoji="1" lang="ja-JP" altLang="en-US" sz="2400" dirty="0"/>
                    </a:p>
                  </a:txBody>
                  <a:tcPr/>
                </a:tc>
                <a:tc>
                  <a:txBody>
                    <a:bodyPr/>
                    <a:lstStyle/>
                    <a:p>
                      <a:pPr algn="r"/>
                      <a:r>
                        <a:rPr kumimoji="1" lang="en-US" altLang="ja-JP" sz="2400" dirty="0" smtClean="0"/>
                        <a:t>13</a:t>
                      </a:r>
                      <a:endParaRPr kumimoji="1" lang="ja-JP" altLang="en-US" sz="2400" dirty="0"/>
                    </a:p>
                  </a:txBody>
                  <a:tcPr/>
                </a:tc>
                <a:tc>
                  <a:txBody>
                    <a:bodyPr/>
                    <a:lstStyle/>
                    <a:p>
                      <a:pPr algn="r"/>
                      <a:r>
                        <a:rPr kumimoji="1" lang="en-US" altLang="ja-JP" sz="2400" dirty="0" smtClean="0"/>
                        <a:t>7</a:t>
                      </a:r>
                      <a:endParaRPr kumimoji="1" lang="ja-JP" altLang="en-US" sz="2400" dirty="0"/>
                    </a:p>
                  </a:txBody>
                  <a:tcPr/>
                </a:tc>
              </a:tr>
            </a:tbl>
          </a:graphicData>
        </a:graphic>
      </p:graphicFrame>
      <mc:AlternateContent xmlns:mc="http://schemas.openxmlformats.org/markup-compatibility/2006" xmlns:a14="http://schemas.microsoft.com/office/drawing/2010/main">
        <mc:Choice Requires="a14">
          <p:sp>
            <p:nvSpPr>
              <p:cNvPr id="17" name="テキスト ボックス 16"/>
              <p:cNvSpPr txBox="1"/>
              <p:nvPr/>
            </p:nvSpPr>
            <p:spPr>
              <a:xfrm>
                <a:off x="378941" y="5134062"/>
                <a:ext cx="8493209" cy="854914"/>
              </a:xfrm>
              <a:prstGeom prst="rect">
                <a:avLst/>
              </a:prstGeom>
              <a:noFill/>
            </p:spPr>
            <p:txBody>
              <a:bodyPr wrap="square" rtlCol="0">
                <a:spAutoFit/>
              </a:bodyPr>
              <a:lstStyle/>
              <a:p>
                <a:pPr algn="ctr"/>
                <a14:m>
                  <m:oMath xmlns:m="http://schemas.openxmlformats.org/officeDocument/2006/math">
                    <m:r>
                      <a:rPr lang="en-US" altLang="ja-JP" sz="3200" i="1" smtClean="0">
                        <a:latin typeface="Cambria Math" panose="02040503050406030204" pitchFamily="18" charset="0"/>
                      </a:rPr>
                      <m:t>⁡</m:t>
                    </m:r>
                    <m:r>
                      <a:rPr lang="en-US" altLang="ja-JP" sz="3200" b="0" i="1" smtClean="0">
                        <a:latin typeface="Cambria Math" panose="02040503050406030204" pitchFamily="18" charset="0"/>
                      </a:rPr>
                      <m:t>𝐹</m:t>
                    </m:r>
                    <m:r>
                      <a:rPr lang="en-US" altLang="ja-JP" sz="3200" i="1">
                        <a:latin typeface="Cambria Math" panose="02040503050406030204" pitchFamily="18" charset="0"/>
                      </a:rPr>
                      <m:t>(</m:t>
                    </m:r>
                    <m:sSub>
                      <m:sSubPr>
                        <m:ctrlPr>
                          <a:rPr lang="en-US" altLang="ja-JP" sz="3200" i="1">
                            <a:latin typeface="Cambria Math" panose="02040503050406030204" pitchFamily="18" charset="0"/>
                          </a:rPr>
                        </m:ctrlPr>
                      </m:sSubPr>
                      <m:e>
                        <m:r>
                          <a:rPr lang="en-US" altLang="ja-JP" sz="3200" b="0" i="1" smtClean="0">
                            <a:latin typeface="Cambria Math" panose="02040503050406030204" pitchFamily="18" charset="0"/>
                          </a:rPr>
                          <m:t>𝑠</m:t>
                        </m:r>
                      </m:e>
                      <m:sub>
                        <m:r>
                          <a:rPr lang="en-US" altLang="ja-JP" sz="3200" i="1">
                            <a:latin typeface="Cambria Math" panose="02040503050406030204" pitchFamily="18" charset="0"/>
                          </a:rPr>
                          <m:t>𝑖</m:t>
                        </m:r>
                      </m:sub>
                    </m:sSub>
                    <m:r>
                      <a:rPr lang="en-US" altLang="ja-JP" sz="3200" i="1">
                        <a:latin typeface="Cambria Math" panose="02040503050406030204" pitchFamily="18" charset="0"/>
                      </a:rPr>
                      <m:t>) </m:t>
                    </m:r>
                  </m:oMath>
                </a14:m>
                <a:r>
                  <a:rPr kumimoji="1" lang="en-US" altLang="ja-JP" sz="3200" dirty="0" smtClean="0"/>
                  <a:t>:=</a:t>
                </a:r>
                <a14:m>
                  <m:oMath xmlns:m="http://schemas.openxmlformats.org/officeDocument/2006/math">
                    <m:f>
                      <m:fPr>
                        <m:ctrlPr>
                          <a:rPr kumimoji="1" lang="en-US" altLang="ja-JP" sz="3200" i="1" smtClean="0">
                            <a:latin typeface="Cambria Math" panose="02040503050406030204" pitchFamily="18" charset="0"/>
                          </a:rPr>
                        </m:ctrlPr>
                      </m:fPr>
                      <m:num>
                        <m:r>
                          <a:rPr kumimoji="1" lang="en-US" altLang="ja-JP" sz="3200" b="0" i="1" smtClean="0">
                            <a:latin typeface="Cambria Math" panose="02040503050406030204" pitchFamily="18" charset="0"/>
                          </a:rPr>
                          <m:t>0+7</m:t>
                        </m:r>
                      </m:num>
                      <m:den>
                        <m:func>
                          <m:funcPr>
                            <m:ctrlPr>
                              <a:rPr lang="en-US" altLang="ja-JP" sz="3200" b="0" i="1" smtClean="0">
                                <a:latin typeface="Cambria Math" panose="02040503050406030204" pitchFamily="18" charset="0"/>
                              </a:rPr>
                            </m:ctrlPr>
                          </m:funcPr>
                          <m:fName>
                            <m:r>
                              <m:rPr>
                                <m:sty m:val="p"/>
                              </m:rPr>
                              <a:rPr lang="en-US" altLang="ja-JP" sz="3200" b="0" i="0" smtClean="0">
                                <a:latin typeface="Cambria Math" panose="02040503050406030204" pitchFamily="18" charset="0"/>
                              </a:rPr>
                              <m:t>max</m:t>
                            </m:r>
                          </m:fName>
                          <m:e>
                            <m:d>
                              <m:dPr>
                                <m:ctrlPr>
                                  <a:rPr lang="en-US" altLang="ja-JP" sz="3200" b="0" i="1" smtClean="0">
                                    <a:latin typeface="Cambria Math" panose="02040503050406030204" pitchFamily="18" charset="0"/>
                                  </a:rPr>
                                </m:ctrlPr>
                              </m:dPr>
                              <m:e>
                                <m:r>
                                  <a:rPr lang="en-US" altLang="ja-JP" sz="3200" b="0" i="1" smtClean="0">
                                    <a:latin typeface="Cambria Math" panose="02040503050406030204" pitchFamily="18" charset="0"/>
                                  </a:rPr>
                                  <m:t>8,8</m:t>
                                </m:r>
                              </m:e>
                            </m:d>
                          </m:e>
                        </m:func>
                        <m:r>
                          <a:rPr lang="en-US" altLang="ja-JP" sz="3200" b="0" i="1" smtClean="0">
                            <a:latin typeface="Cambria Math" panose="02040503050406030204" pitchFamily="18" charset="0"/>
                          </a:rPr>
                          <m:t>+</m:t>
                        </m:r>
                        <m:r>
                          <m:rPr>
                            <m:sty m:val="p"/>
                          </m:rPr>
                          <a:rPr lang="en-US" altLang="ja-JP" sz="3200" b="0" i="0" smtClean="0">
                            <a:latin typeface="Cambria Math" panose="02040503050406030204" pitchFamily="18" charset="0"/>
                          </a:rPr>
                          <m:t>max</m:t>
                        </m:r>
                        <m:r>
                          <a:rPr lang="en-US" altLang="ja-JP" sz="3200" b="0" i="1" smtClean="0">
                            <a:latin typeface="Cambria Math" panose="02040503050406030204" pitchFamily="18" charset="0"/>
                          </a:rPr>
                          <m:t>⁡(18,13)</m:t>
                        </m:r>
                      </m:den>
                    </m:f>
                    <m:r>
                      <a:rPr lang="ja-JP" altLang="en-US" sz="3200" i="1">
                        <a:latin typeface="Cambria Math" panose="02040503050406030204" pitchFamily="18" charset="0"/>
                      </a:rPr>
                      <m:t>≒</m:t>
                    </m:r>
                  </m:oMath>
                </a14:m>
                <a:r>
                  <a:rPr kumimoji="1" lang="ja-JP" altLang="en-US" sz="3200" dirty="0" smtClean="0"/>
                  <a:t> </a:t>
                </a:r>
                <a:r>
                  <a:rPr kumimoji="1" lang="en-US" altLang="ja-JP" sz="3200" dirty="0" smtClean="0"/>
                  <a:t>0.27</a:t>
                </a:r>
                <a:endParaRPr kumimoji="1" lang="ja-JP" altLang="en-US" sz="3200" dirty="0"/>
              </a:p>
            </p:txBody>
          </p:sp>
        </mc:Choice>
        <mc:Fallback xmlns="">
          <p:sp>
            <p:nvSpPr>
              <p:cNvPr id="17" name="テキスト ボックス 16"/>
              <p:cNvSpPr txBox="1">
                <a:spLocks noRot="1" noChangeAspect="1" noMove="1" noResize="1" noEditPoints="1" noAdjustHandles="1" noChangeArrowheads="1" noChangeShapeType="1" noTextEdit="1"/>
              </p:cNvSpPr>
              <p:nvPr/>
            </p:nvSpPr>
            <p:spPr>
              <a:xfrm>
                <a:off x="378941" y="5134062"/>
                <a:ext cx="8493209" cy="854914"/>
              </a:xfrm>
              <a:prstGeom prst="rect">
                <a:avLst/>
              </a:prstGeom>
              <a:blipFill rotWithShape="0">
                <a:blip r:embed="rId4"/>
                <a:stretch>
                  <a:fillRect b="-2143"/>
                </a:stretch>
              </a:blipFill>
            </p:spPr>
            <p:txBody>
              <a:bodyPr/>
              <a:lstStyle/>
              <a:p>
                <a:r>
                  <a:rPr lang="ja-JP" altLang="en-US">
                    <a:noFill/>
                  </a:rPr>
                  <a:t> </a:t>
                </a:r>
              </a:p>
            </p:txBody>
          </p:sp>
        </mc:Fallback>
      </mc:AlternateContent>
    </p:spTree>
    <p:extLst>
      <p:ext uri="{BB962C8B-B14F-4D97-AF65-F5344CB8AC3E}">
        <p14:creationId xmlns:p14="http://schemas.microsoft.com/office/powerpoint/2010/main" val="49580291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Step 3:</a:t>
            </a:r>
            <a:r>
              <a:rPr kumimoji="1" lang="ja-JP" altLang="en-US" dirty="0" smtClean="0"/>
              <a:t>テストによる動作確認</a:t>
            </a:r>
            <a:endParaRPr kumimoji="1" lang="ja-JP" altLang="en-US" dirty="0"/>
          </a:p>
        </p:txBody>
      </p:sp>
      <mc:AlternateContent xmlns:mc="http://schemas.openxmlformats.org/markup-compatibility/2006" xmlns:a14="http://schemas.microsoft.com/office/drawing/2010/main">
        <mc:Choice Requires="a14">
          <p:sp>
            <p:nvSpPr>
              <p:cNvPr id="3" name="コンテンツ プレースホルダー 2"/>
              <p:cNvSpPr>
                <a:spLocks noGrp="1"/>
              </p:cNvSpPr>
              <p:nvPr>
                <p:ph idx="1"/>
              </p:nvPr>
            </p:nvSpPr>
            <p:spPr/>
            <p:txBody>
              <a:bodyPr/>
              <a:lstStyle/>
              <a:p>
                <a:r>
                  <a:rPr kumimoji="1" lang="ja-JP" altLang="en-US" dirty="0" smtClean="0"/>
                  <a:t>リファクタリングは，正しく適用された場合は動作を変更しないが，失敗した場合その限りではない</a:t>
                </a:r>
                <a:endParaRPr kumimoji="1" lang="en-US" altLang="ja-JP" dirty="0" smtClean="0"/>
              </a:p>
              <a:p>
                <a:r>
                  <a:rPr lang="ja-JP" altLang="en-US" dirty="0" smtClean="0"/>
                  <a:t>探索段階で正しくリファクタリングが適用されたか確認する必要がある</a:t>
                </a:r>
                <a:endParaRPr lang="en-US" altLang="ja-JP" dirty="0" smtClean="0"/>
              </a:p>
              <a:p>
                <a14:m>
                  <m:oMath xmlns:m="http://schemas.openxmlformats.org/officeDocument/2006/math">
                    <m:sSub>
                      <m:sSubPr>
                        <m:ctrlPr>
                          <a:rPr lang="en-US" altLang="ja-JP" i="1">
                            <a:latin typeface="Cambria Math" panose="02040503050406030204" pitchFamily="18" charset="0"/>
                          </a:rPr>
                        </m:ctrlPr>
                      </m:sSubPr>
                      <m:e>
                        <m:r>
                          <a:rPr lang="en-US" altLang="ja-JP" i="1">
                            <a:latin typeface="Cambria Math" panose="02040503050406030204" pitchFamily="18" charset="0"/>
                          </a:rPr>
                          <m:t>𝑠</m:t>
                        </m:r>
                      </m:e>
                      <m:sub>
                        <m:r>
                          <a:rPr lang="en-US" altLang="ja-JP" b="0" i="1" smtClean="0">
                            <a:latin typeface="Cambria Math" panose="02040503050406030204" pitchFamily="18" charset="0"/>
                          </a:rPr>
                          <m:t>0</m:t>
                        </m:r>
                      </m:sub>
                    </m:sSub>
                  </m:oMath>
                </a14:m>
                <a:r>
                  <a:rPr kumimoji="1" lang="ja-JP" altLang="en-US" dirty="0" smtClean="0"/>
                  <a:t>と</a:t>
                </a:r>
                <a14:m>
                  <m:oMath xmlns:m="http://schemas.openxmlformats.org/officeDocument/2006/math">
                    <m:sSub>
                      <m:sSubPr>
                        <m:ctrlPr>
                          <a:rPr lang="en-US" altLang="ja-JP" i="1">
                            <a:latin typeface="Cambria Math" panose="02040503050406030204" pitchFamily="18" charset="0"/>
                          </a:rPr>
                        </m:ctrlPr>
                      </m:sSubPr>
                      <m:e>
                        <m:r>
                          <a:rPr lang="en-US" altLang="ja-JP" i="1">
                            <a:latin typeface="Cambria Math" panose="02040503050406030204" pitchFamily="18" charset="0"/>
                          </a:rPr>
                          <m:t>𝑠</m:t>
                        </m:r>
                      </m:e>
                      <m:sub>
                        <m:r>
                          <a:rPr lang="en-US" altLang="ja-JP" i="1">
                            <a:latin typeface="Cambria Math" panose="02040503050406030204" pitchFamily="18" charset="0"/>
                          </a:rPr>
                          <m:t>𝑡</m:t>
                        </m:r>
                      </m:sub>
                    </m:sSub>
                  </m:oMath>
                </a14:m>
                <a:r>
                  <a:rPr kumimoji="1" lang="ja-JP" altLang="en-US" dirty="0" smtClean="0"/>
                  <a:t>のテスト結果が一致するかどうか比較する</a:t>
                </a:r>
                <a:endParaRPr kumimoji="1" lang="en-US" altLang="ja-JP" dirty="0" smtClean="0"/>
              </a:p>
              <a:p>
                <a:endParaRPr lang="ja-JP" altLang="en-US" dirty="0" smtClean="0"/>
              </a:p>
            </p:txBody>
          </p:sp>
        </mc:Choice>
        <mc:Fallback xmlns="">
          <p:sp>
            <p:nvSpPr>
              <p:cNvPr id="3" name="コンテンツ プレースホルダー 2"/>
              <p:cNvSpPr>
                <a:spLocks noGrp="1" noRot="1" noChangeAspect="1" noMove="1" noResize="1" noEditPoints="1" noAdjustHandles="1" noChangeArrowheads="1" noChangeShapeType="1" noTextEdit="1"/>
              </p:cNvSpPr>
              <p:nvPr>
                <p:ph idx="1"/>
              </p:nvPr>
            </p:nvSpPr>
            <p:spPr>
              <a:blipFill rotWithShape="0">
                <a:blip r:embed="rId2"/>
                <a:stretch>
                  <a:fillRect l="-1704" t="-1752"/>
                </a:stretch>
              </a:blipFill>
            </p:spPr>
            <p:txBody>
              <a:bodyPr/>
              <a:lstStyle/>
              <a:p>
                <a:r>
                  <a:rPr lang="ja-JP" altLang="en-US">
                    <a:noFill/>
                  </a:rPr>
                  <a:t> </a:t>
                </a:r>
              </a:p>
            </p:txBody>
          </p:sp>
        </mc:Fallback>
      </mc:AlternateContent>
      <p:sp>
        <p:nvSpPr>
          <p:cNvPr id="4" name="スライド番号プレースホルダー 3"/>
          <p:cNvSpPr>
            <a:spLocks noGrp="1"/>
          </p:cNvSpPr>
          <p:nvPr>
            <p:ph type="sldNum" sz="quarter" idx="12"/>
          </p:nvPr>
        </p:nvSpPr>
        <p:spPr/>
        <p:txBody>
          <a:bodyPr/>
          <a:lstStyle/>
          <a:p>
            <a:fld id="{04B3F2D8-AADF-41CF-B8BC-E48199EDBE0E}" type="slidenum">
              <a:rPr kumimoji="1" lang="ja-JP" altLang="en-US" smtClean="0"/>
              <a:t>17</a:t>
            </a:fld>
            <a:endParaRPr kumimoji="1" lang="ja-JP" altLang="en-US"/>
          </a:p>
        </p:txBody>
      </p:sp>
    </p:spTree>
    <p:extLst>
      <p:ext uri="{BB962C8B-B14F-4D97-AF65-F5344CB8AC3E}">
        <p14:creationId xmlns:p14="http://schemas.microsoft.com/office/powerpoint/2010/main" val="2185803152"/>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 name="下矢印吹き出し 37"/>
          <p:cNvSpPr/>
          <p:nvPr/>
        </p:nvSpPr>
        <p:spPr>
          <a:xfrm>
            <a:off x="5410640" y="4334805"/>
            <a:ext cx="2654719" cy="961901"/>
          </a:xfrm>
          <a:prstGeom prst="downArrowCallou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 name="タイトル 1"/>
          <p:cNvSpPr>
            <a:spLocks noGrp="1"/>
          </p:cNvSpPr>
          <p:nvPr>
            <p:ph type="title"/>
          </p:nvPr>
        </p:nvSpPr>
        <p:spPr/>
        <p:txBody>
          <a:bodyPr>
            <a:normAutofit fontScale="90000"/>
          </a:bodyPr>
          <a:lstStyle/>
          <a:p>
            <a:r>
              <a:rPr kumimoji="1" lang="en-US" altLang="ja-JP" sz="4000" dirty="0" smtClean="0"/>
              <a:t>Step 4(1/2)</a:t>
            </a:r>
            <a:r>
              <a:rPr kumimoji="1" lang="ja-JP" altLang="en-US" sz="4000" dirty="0" smtClean="0"/>
              <a:t>：非リファクタリング差分検出</a:t>
            </a:r>
            <a:endParaRPr kumimoji="1" lang="ja-JP" altLang="en-US" sz="4000" dirty="0"/>
          </a:p>
        </p:txBody>
      </p:sp>
      <mc:AlternateContent xmlns:mc="http://schemas.openxmlformats.org/markup-compatibility/2006" xmlns:a14="http://schemas.microsoft.com/office/drawing/2010/main">
        <mc:Choice Requires="a14">
          <p:sp>
            <p:nvSpPr>
              <p:cNvPr id="3" name="コンテンツ プレースホルダー 2"/>
              <p:cNvSpPr>
                <a:spLocks noGrp="1"/>
              </p:cNvSpPr>
              <p:nvPr>
                <p:ph idx="1"/>
              </p:nvPr>
            </p:nvSpPr>
            <p:spPr/>
            <p:txBody>
              <a:bodyPr/>
              <a:lstStyle/>
              <a:p>
                <a:r>
                  <a:rPr kumimoji="1" lang="ja-JP" altLang="en-US" dirty="0" smtClean="0"/>
                  <a:t>探索ではリファクタリング操作の適用しか行わない</a:t>
                </a:r>
                <a:endParaRPr kumimoji="1" lang="en-US" altLang="ja-JP" dirty="0" smtClean="0"/>
              </a:p>
              <a:p>
                <a:r>
                  <a:rPr kumimoji="1" lang="ja-JP" altLang="en-US" dirty="0" smtClean="0"/>
                  <a:t>非リファクタリング変更が存在する場合，探索後のコード</a:t>
                </a:r>
                <a14:m>
                  <m:oMath xmlns:m="http://schemas.openxmlformats.org/officeDocument/2006/math">
                    <m:sSub>
                      <m:sSubPr>
                        <m:ctrlPr>
                          <a:rPr lang="en-US" altLang="ja-JP" i="1">
                            <a:latin typeface="Cambria Math" panose="02040503050406030204" pitchFamily="18" charset="0"/>
                          </a:rPr>
                        </m:ctrlPr>
                      </m:sSubPr>
                      <m:e>
                        <m:r>
                          <a:rPr lang="en-US" altLang="ja-JP" i="1">
                            <a:latin typeface="Cambria Math" panose="02040503050406030204" pitchFamily="18" charset="0"/>
                          </a:rPr>
                          <m:t>𝑠</m:t>
                        </m:r>
                      </m:e>
                      <m:sub>
                        <m:r>
                          <a:rPr lang="en-US" altLang="ja-JP" i="1">
                            <a:latin typeface="Cambria Math" panose="02040503050406030204" pitchFamily="18" charset="0"/>
                          </a:rPr>
                          <m:t>𝑡</m:t>
                        </m:r>
                      </m:sub>
                    </m:sSub>
                  </m:oMath>
                </a14:m>
                <a:r>
                  <a:rPr kumimoji="1" lang="ja-JP" altLang="en-US" dirty="0" smtClean="0"/>
                  <a:t>と新版コード</a:t>
                </a:r>
                <a14:m>
                  <m:oMath xmlns:m="http://schemas.openxmlformats.org/officeDocument/2006/math">
                    <m:sSub>
                      <m:sSubPr>
                        <m:ctrlPr>
                          <a:rPr lang="en-US" altLang="ja-JP" i="1">
                            <a:latin typeface="Cambria Math" panose="02040503050406030204" pitchFamily="18" charset="0"/>
                          </a:rPr>
                        </m:ctrlPr>
                      </m:sSubPr>
                      <m:e>
                        <m:r>
                          <a:rPr lang="en-US" altLang="ja-JP" i="1">
                            <a:latin typeface="Cambria Math" panose="02040503050406030204" pitchFamily="18" charset="0"/>
                          </a:rPr>
                          <m:t>𝑠</m:t>
                        </m:r>
                      </m:e>
                      <m:sub>
                        <m:r>
                          <a:rPr lang="en-US" altLang="ja-JP" b="0" i="1" smtClean="0">
                            <a:latin typeface="Cambria Math" panose="02040503050406030204" pitchFamily="18" charset="0"/>
                          </a:rPr>
                          <m:t>𝑛</m:t>
                        </m:r>
                      </m:sub>
                    </m:sSub>
                  </m:oMath>
                </a14:m>
                <a:r>
                  <a:rPr kumimoji="1" lang="ja-JP" altLang="en-US" dirty="0" smtClean="0"/>
                  <a:t>に必ず差分が生じる</a:t>
                </a:r>
                <a:endParaRPr kumimoji="1" lang="en-US" altLang="ja-JP" dirty="0" smtClean="0"/>
              </a:p>
            </p:txBody>
          </p:sp>
        </mc:Choice>
        <mc:Fallback xmlns="">
          <p:sp>
            <p:nvSpPr>
              <p:cNvPr id="3" name="コンテンツ プレースホルダー 2"/>
              <p:cNvSpPr>
                <a:spLocks noGrp="1" noRot="1" noChangeAspect="1" noMove="1" noResize="1" noEditPoints="1" noAdjustHandles="1" noChangeArrowheads="1" noChangeShapeType="1" noTextEdit="1"/>
              </p:cNvSpPr>
              <p:nvPr>
                <p:ph idx="1"/>
              </p:nvPr>
            </p:nvSpPr>
            <p:spPr>
              <a:blipFill rotWithShape="0">
                <a:blip r:embed="rId2"/>
                <a:stretch>
                  <a:fillRect l="-1704" t="-1752" r="-1852"/>
                </a:stretch>
              </a:blipFill>
            </p:spPr>
            <p:txBody>
              <a:bodyPr/>
              <a:lstStyle/>
              <a:p>
                <a:r>
                  <a:rPr lang="ja-JP" altLang="en-US">
                    <a:noFill/>
                  </a:rPr>
                  <a:t> </a:t>
                </a:r>
              </a:p>
            </p:txBody>
          </p:sp>
        </mc:Fallback>
      </mc:AlternateContent>
      <p:grpSp>
        <p:nvGrpSpPr>
          <p:cNvPr id="4" name="グループ化 3"/>
          <p:cNvGrpSpPr/>
          <p:nvPr/>
        </p:nvGrpSpPr>
        <p:grpSpPr>
          <a:xfrm>
            <a:off x="215913" y="5108283"/>
            <a:ext cx="1585519" cy="620677"/>
            <a:chOff x="192947" y="5092279"/>
            <a:chExt cx="1585519" cy="620677"/>
          </a:xfrm>
        </p:grpSpPr>
        <p:sp>
          <p:nvSpPr>
            <p:cNvPr id="5" name="円/楕円 4"/>
            <p:cNvSpPr/>
            <p:nvPr/>
          </p:nvSpPr>
          <p:spPr>
            <a:xfrm>
              <a:off x="192947" y="5092279"/>
              <a:ext cx="1585519" cy="620677"/>
            </a:xfrm>
            <a:prstGeom prst="ellipse">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 name="テキスト ボックス 5"/>
            <p:cNvSpPr txBox="1"/>
            <p:nvPr/>
          </p:nvSpPr>
          <p:spPr>
            <a:xfrm>
              <a:off x="291126" y="5217952"/>
              <a:ext cx="1327949" cy="400110"/>
            </a:xfrm>
            <a:prstGeom prst="rect">
              <a:avLst/>
            </a:prstGeom>
            <a:noFill/>
            <a:ln w="25400">
              <a:noFill/>
            </a:ln>
          </p:spPr>
          <p:txBody>
            <a:bodyPr wrap="square" rtlCol="0">
              <a:spAutoFit/>
            </a:bodyPr>
            <a:lstStyle/>
            <a:p>
              <a:r>
                <a:rPr lang="ja-JP" altLang="en-US" sz="2000" dirty="0"/>
                <a:t>旧版コード</a:t>
              </a:r>
              <a:endParaRPr kumimoji="1" lang="ja-JP" altLang="en-US" sz="2000" dirty="0"/>
            </a:p>
          </p:txBody>
        </p:sp>
      </p:grpSp>
      <p:grpSp>
        <p:nvGrpSpPr>
          <p:cNvPr id="7" name="グループ化 6"/>
          <p:cNvGrpSpPr/>
          <p:nvPr/>
        </p:nvGrpSpPr>
        <p:grpSpPr>
          <a:xfrm>
            <a:off x="7244389" y="5053835"/>
            <a:ext cx="1585519" cy="620677"/>
            <a:chOff x="192947" y="5092279"/>
            <a:chExt cx="1585519" cy="620677"/>
          </a:xfrm>
        </p:grpSpPr>
        <p:sp>
          <p:nvSpPr>
            <p:cNvPr id="8" name="円/楕円 7"/>
            <p:cNvSpPr/>
            <p:nvPr/>
          </p:nvSpPr>
          <p:spPr>
            <a:xfrm>
              <a:off x="192947" y="5092279"/>
              <a:ext cx="1585519" cy="620677"/>
            </a:xfrm>
            <a:prstGeom prst="ellipse">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 name="テキスト ボックス 8"/>
            <p:cNvSpPr txBox="1"/>
            <p:nvPr/>
          </p:nvSpPr>
          <p:spPr>
            <a:xfrm>
              <a:off x="336054" y="5217952"/>
              <a:ext cx="1408693" cy="400110"/>
            </a:xfrm>
            <a:prstGeom prst="rect">
              <a:avLst/>
            </a:prstGeom>
            <a:noFill/>
            <a:ln w="25400">
              <a:noFill/>
            </a:ln>
          </p:spPr>
          <p:txBody>
            <a:bodyPr wrap="square" rtlCol="0">
              <a:spAutoFit/>
            </a:bodyPr>
            <a:lstStyle/>
            <a:p>
              <a:r>
                <a:rPr lang="ja-JP" altLang="en-US" sz="2000" dirty="0" smtClean="0"/>
                <a:t>新版</a:t>
              </a:r>
              <a:r>
                <a:rPr lang="ja-JP" altLang="en-US" sz="2000" dirty="0"/>
                <a:t>コード</a:t>
              </a:r>
              <a:endParaRPr kumimoji="1" lang="ja-JP" altLang="en-US" sz="2000" dirty="0"/>
            </a:p>
          </p:txBody>
        </p:sp>
      </p:grpSp>
      <p:grpSp>
        <p:nvGrpSpPr>
          <p:cNvPr id="10" name="グループ化 9"/>
          <p:cNvGrpSpPr/>
          <p:nvPr/>
        </p:nvGrpSpPr>
        <p:grpSpPr>
          <a:xfrm>
            <a:off x="2330939" y="5179507"/>
            <a:ext cx="1585519" cy="620677"/>
            <a:chOff x="192947" y="5092279"/>
            <a:chExt cx="1585519" cy="620677"/>
          </a:xfrm>
        </p:grpSpPr>
        <p:sp>
          <p:nvSpPr>
            <p:cNvPr id="11" name="円/楕円 10"/>
            <p:cNvSpPr/>
            <p:nvPr/>
          </p:nvSpPr>
          <p:spPr>
            <a:xfrm>
              <a:off x="192947" y="5092279"/>
              <a:ext cx="1585519" cy="620677"/>
            </a:xfrm>
            <a:prstGeom prst="ellipse">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 name="テキスト ボックス 11"/>
            <p:cNvSpPr txBox="1"/>
            <p:nvPr/>
          </p:nvSpPr>
          <p:spPr>
            <a:xfrm>
              <a:off x="352339" y="5217952"/>
              <a:ext cx="1266736" cy="400110"/>
            </a:xfrm>
            <a:prstGeom prst="rect">
              <a:avLst/>
            </a:prstGeom>
            <a:noFill/>
            <a:ln w="25400">
              <a:noFill/>
            </a:ln>
          </p:spPr>
          <p:txBody>
            <a:bodyPr wrap="square" rtlCol="0">
              <a:spAutoFit/>
            </a:bodyPr>
            <a:lstStyle/>
            <a:p>
              <a:pPr algn="ctr"/>
              <a:r>
                <a:rPr lang="ja-JP" altLang="en-US" sz="2000" dirty="0" smtClean="0"/>
                <a:t>状態</a:t>
              </a:r>
              <a:r>
                <a:rPr lang="en-US" altLang="ja-JP" sz="2000" dirty="0" smtClean="0"/>
                <a:t>1</a:t>
              </a:r>
              <a:endParaRPr kumimoji="1" lang="ja-JP" altLang="en-US" sz="2000" dirty="0"/>
            </a:p>
          </p:txBody>
        </p:sp>
      </p:grpSp>
      <p:cxnSp>
        <p:nvCxnSpPr>
          <p:cNvPr id="13" name="直線矢印コネクタ 12"/>
          <p:cNvCxnSpPr>
            <a:stCxn id="5" idx="6"/>
            <a:endCxn id="11" idx="2"/>
          </p:cNvCxnSpPr>
          <p:nvPr/>
        </p:nvCxnSpPr>
        <p:spPr>
          <a:xfrm>
            <a:off x="1801432" y="5418622"/>
            <a:ext cx="529507" cy="71224"/>
          </a:xfrm>
          <a:prstGeom prst="straightConnector1">
            <a:avLst/>
          </a:prstGeom>
          <a:ln w="25400">
            <a:tailEnd type="triangle"/>
          </a:ln>
        </p:spPr>
        <p:style>
          <a:lnRef idx="1">
            <a:schemeClr val="accent1"/>
          </a:lnRef>
          <a:fillRef idx="0">
            <a:schemeClr val="accent1"/>
          </a:fillRef>
          <a:effectRef idx="0">
            <a:schemeClr val="accent1"/>
          </a:effectRef>
          <a:fontRef idx="minor">
            <a:schemeClr val="tx1"/>
          </a:fontRef>
        </p:style>
      </p:cxnSp>
      <p:sp>
        <p:nvSpPr>
          <p:cNvPr id="14" name="テキスト ボックス 13"/>
          <p:cNvSpPr txBox="1"/>
          <p:nvPr/>
        </p:nvSpPr>
        <p:spPr>
          <a:xfrm>
            <a:off x="1326617" y="4810369"/>
            <a:ext cx="1580864" cy="400110"/>
          </a:xfrm>
          <a:prstGeom prst="rect">
            <a:avLst/>
          </a:prstGeom>
          <a:noFill/>
        </p:spPr>
        <p:txBody>
          <a:bodyPr wrap="square" rtlCol="0">
            <a:spAutoFit/>
          </a:bodyPr>
          <a:lstStyle/>
          <a:p>
            <a:pPr algn="ctr"/>
            <a:r>
              <a:rPr kumimoji="1" lang="ja-JP" altLang="en-US" sz="2000" dirty="0" smtClean="0"/>
              <a:t>メソッド抽出</a:t>
            </a:r>
            <a:endParaRPr kumimoji="1" lang="ja-JP" altLang="en-US" sz="2000" dirty="0"/>
          </a:p>
        </p:txBody>
      </p:sp>
      <p:grpSp>
        <p:nvGrpSpPr>
          <p:cNvPr id="20" name="グループ化 19"/>
          <p:cNvGrpSpPr/>
          <p:nvPr/>
        </p:nvGrpSpPr>
        <p:grpSpPr>
          <a:xfrm>
            <a:off x="4552821" y="5179506"/>
            <a:ext cx="1585519" cy="620677"/>
            <a:chOff x="192947" y="5092279"/>
            <a:chExt cx="1585519" cy="620677"/>
          </a:xfrm>
        </p:grpSpPr>
        <p:sp>
          <p:nvSpPr>
            <p:cNvPr id="21" name="円/楕円 20"/>
            <p:cNvSpPr/>
            <p:nvPr/>
          </p:nvSpPr>
          <p:spPr>
            <a:xfrm>
              <a:off x="192947" y="5092279"/>
              <a:ext cx="1585519" cy="620677"/>
            </a:xfrm>
            <a:prstGeom prst="ellipse">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2" name="テキスト ボックス 21"/>
            <p:cNvSpPr txBox="1"/>
            <p:nvPr/>
          </p:nvSpPr>
          <p:spPr>
            <a:xfrm>
              <a:off x="352339" y="5217952"/>
              <a:ext cx="1266736" cy="400110"/>
            </a:xfrm>
            <a:prstGeom prst="rect">
              <a:avLst/>
            </a:prstGeom>
            <a:noFill/>
            <a:ln w="25400">
              <a:noFill/>
            </a:ln>
          </p:spPr>
          <p:txBody>
            <a:bodyPr wrap="square" rtlCol="0">
              <a:spAutoFit/>
            </a:bodyPr>
            <a:lstStyle/>
            <a:p>
              <a:pPr algn="ctr"/>
              <a:r>
                <a:rPr lang="ja-JP" altLang="en-US" sz="2000" dirty="0" smtClean="0"/>
                <a:t>状態</a:t>
              </a:r>
              <a:r>
                <a:rPr lang="en-US" altLang="ja-JP" sz="2000" dirty="0" smtClean="0"/>
                <a:t>2</a:t>
              </a:r>
              <a:endParaRPr kumimoji="1" lang="ja-JP" altLang="en-US" sz="2000" dirty="0"/>
            </a:p>
          </p:txBody>
        </p:sp>
      </p:grpSp>
      <p:cxnSp>
        <p:nvCxnSpPr>
          <p:cNvPr id="27" name="直線矢印コネクタ 26"/>
          <p:cNvCxnSpPr>
            <a:stCxn id="11" idx="6"/>
            <a:endCxn id="21" idx="2"/>
          </p:cNvCxnSpPr>
          <p:nvPr/>
        </p:nvCxnSpPr>
        <p:spPr>
          <a:xfrm flipV="1">
            <a:off x="3916458" y="5489845"/>
            <a:ext cx="636363" cy="1"/>
          </a:xfrm>
          <a:prstGeom prst="straightConnector1">
            <a:avLst/>
          </a:prstGeom>
          <a:ln w="25400">
            <a:tailEnd type="triangle"/>
          </a:ln>
        </p:spPr>
        <p:style>
          <a:lnRef idx="1">
            <a:schemeClr val="accent1"/>
          </a:lnRef>
          <a:fillRef idx="0">
            <a:schemeClr val="accent1"/>
          </a:fillRef>
          <a:effectRef idx="0">
            <a:schemeClr val="accent1"/>
          </a:effectRef>
          <a:fontRef idx="minor">
            <a:schemeClr val="tx1"/>
          </a:fontRef>
        </p:style>
      </p:cxnSp>
      <p:sp>
        <p:nvSpPr>
          <p:cNvPr id="29" name="テキスト ボックス 28"/>
          <p:cNvSpPr txBox="1"/>
          <p:nvPr/>
        </p:nvSpPr>
        <p:spPr>
          <a:xfrm>
            <a:off x="3606703" y="4675711"/>
            <a:ext cx="1300132" cy="707886"/>
          </a:xfrm>
          <a:prstGeom prst="rect">
            <a:avLst/>
          </a:prstGeom>
          <a:noFill/>
        </p:spPr>
        <p:txBody>
          <a:bodyPr wrap="square" rtlCol="0">
            <a:spAutoFit/>
          </a:bodyPr>
          <a:lstStyle/>
          <a:p>
            <a:pPr algn="ctr"/>
            <a:r>
              <a:rPr kumimoji="1" lang="ja-JP" altLang="en-US" sz="2000" dirty="0" smtClean="0"/>
              <a:t>メソッドの引き上げ</a:t>
            </a:r>
            <a:endParaRPr kumimoji="1" lang="ja-JP" altLang="en-US" sz="2000" dirty="0"/>
          </a:p>
        </p:txBody>
      </p:sp>
      <p:cxnSp>
        <p:nvCxnSpPr>
          <p:cNvPr id="34" name="直線矢印コネクタ 33"/>
          <p:cNvCxnSpPr>
            <a:stCxn id="21" idx="6"/>
            <a:endCxn id="8" idx="2"/>
          </p:cNvCxnSpPr>
          <p:nvPr/>
        </p:nvCxnSpPr>
        <p:spPr>
          <a:xfrm flipV="1">
            <a:off x="6138340" y="5364174"/>
            <a:ext cx="1106049" cy="125671"/>
          </a:xfrm>
          <a:prstGeom prst="straightConnector1">
            <a:avLst/>
          </a:prstGeom>
          <a:ln w="38100">
            <a:prstDash val="sysDot"/>
            <a:headEnd type="triangle"/>
            <a:tailEnd type="triangle"/>
          </a:ln>
        </p:spPr>
        <p:style>
          <a:lnRef idx="1">
            <a:schemeClr val="accent1"/>
          </a:lnRef>
          <a:fillRef idx="0">
            <a:schemeClr val="accent1"/>
          </a:fillRef>
          <a:effectRef idx="0">
            <a:schemeClr val="accent1"/>
          </a:effectRef>
          <a:fontRef idx="minor">
            <a:schemeClr val="tx1"/>
          </a:fontRef>
        </p:style>
      </p:cxnSp>
      <p:sp>
        <p:nvSpPr>
          <p:cNvPr id="37" name="テキスト ボックス 36"/>
          <p:cNvSpPr txBox="1"/>
          <p:nvPr/>
        </p:nvSpPr>
        <p:spPr>
          <a:xfrm>
            <a:off x="5301250" y="4458435"/>
            <a:ext cx="2880483" cy="400110"/>
          </a:xfrm>
          <a:prstGeom prst="rect">
            <a:avLst/>
          </a:prstGeom>
          <a:noFill/>
          <a:ln>
            <a:noFill/>
          </a:ln>
        </p:spPr>
        <p:txBody>
          <a:bodyPr wrap="square" rtlCol="0">
            <a:spAutoFit/>
          </a:bodyPr>
          <a:lstStyle/>
          <a:p>
            <a:pPr algn="ctr"/>
            <a:r>
              <a:rPr kumimoji="1" lang="ja-JP" altLang="en-US" sz="2000" dirty="0" smtClean="0"/>
              <a:t>非リファクタリング差分</a:t>
            </a:r>
            <a:endParaRPr kumimoji="1" lang="ja-JP" altLang="en-US" sz="2000" dirty="0"/>
          </a:p>
        </p:txBody>
      </p:sp>
      <p:sp>
        <p:nvSpPr>
          <p:cNvPr id="15" name="スライド番号プレースホルダー 14"/>
          <p:cNvSpPr>
            <a:spLocks noGrp="1"/>
          </p:cNvSpPr>
          <p:nvPr>
            <p:ph type="sldNum" sz="quarter" idx="12"/>
          </p:nvPr>
        </p:nvSpPr>
        <p:spPr/>
        <p:txBody>
          <a:bodyPr/>
          <a:lstStyle/>
          <a:p>
            <a:fld id="{04B3F2D8-AADF-41CF-B8BC-E48199EDBE0E}" type="slidenum">
              <a:rPr kumimoji="1" lang="ja-JP" altLang="en-US" smtClean="0"/>
              <a:t>18</a:t>
            </a:fld>
            <a:endParaRPr kumimoji="1" lang="ja-JP" altLang="en-US"/>
          </a:p>
        </p:txBody>
      </p:sp>
    </p:spTree>
    <p:extLst>
      <p:ext uri="{BB962C8B-B14F-4D97-AF65-F5344CB8AC3E}">
        <p14:creationId xmlns:p14="http://schemas.microsoft.com/office/powerpoint/2010/main" val="3263987827"/>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smtClean="0"/>
              <a:t>Step 4(2/2):</a:t>
            </a:r>
            <a:r>
              <a:rPr lang="ja-JP" altLang="en-US" dirty="0" smtClean="0"/>
              <a:t>差分の求め方</a:t>
            </a:r>
            <a:endParaRPr kumimoji="1" lang="ja-JP" altLang="en-US" dirty="0"/>
          </a:p>
        </p:txBody>
      </p:sp>
      <mc:AlternateContent xmlns:mc="http://schemas.openxmlformats.org/markup-compatibility/2006" xmlns:a14="http://schemas.microsoft.com/office/drawing/2010/main">
        <mc:Choice Requires="a14">
          <p:sp>
            <p:nvSpPr>
              <p:cNvPr id="3" name="コンテンツ プレースホルダー 2"/>
              <p:cNvSpPr>
                <a:spLocks noGrp="1"/>
              </p:cNvSpPr>
              <p:nvPr>
                <p:ph idx="1"/>
              </p:nvPr>
            </p:nvSpPr>
            <p:spPr/>
            <p:txBody>
              <a:bodyPr/>
              <a:lstStyle/>
              <a:p>
                <a14:m>
                  <m:oMath xmlns:m="http://schemas.openxmlformats.org/officeDocument/2006/math">
                    <m:sSub>
                      <m:sSubPr>
                        <m:ctrlPr>
                          <a:rPr lang="en-US" altLang="ja-JP" i="1" smtClean="0">
                            <a:latin typeface="Cambria Math" panose="02040503050406030204" pitchFamily="18" charset="0"/>
                          </a:rPr>
                        </m:ctrlPr>
                      </m:sSubPr>
                      <m:e>
                        <m:r>
                          <a:rPr lang="en-US" altLang="ja-JP" i="1">
                            <a:latin typeface="Cambria Math" panose="02040503050406030204" pitchFamily="18" charset="0"/>
                          </a:rPr>
                          <m:t>𝑠</m:t>
                        </m:r>
                      </m:e>
                      <m:sub>
                        <m:r>
                          <a:rPr lang="en-US" altLang="ja-JP" i="1">
                            <a:latin typeface="Cambria Math" panose="02040503050406030204" pitchFamily="18" charset="0"/>
                          </a:rPr>
                          <m:t>𝑡</m:t>
                        </m:r>
                      </m:sub>
                    </m:sSub>
                  </m:oMath>
                </a14:m>
                <a:r>
                  <a:rPr lang="ja-JP" altLang="en-US" dirty="0" smtClean="0"/>
                  <a:t>と</a:t>
                </a:r>
                <a14:m>
                  <m:oMath xmlns:m="http://schemas.openxmlformats.org/officeDocument/2006/math">
                    <m:sSub>
                      <m:sSubPr>
                        <m:ctrlPr>
                          <a:rPr lang="en-US" altLang="ja-JP" i="1">
                            <a:latin typeface="Cambria Math" panose="02040503050406030204" pitchFamily="18" charset="0"/>
                          </a:rPr>
                        </m:ctrlPr>
                      </m:sSubPr>
                      <m:e>
                        <m:r>
                          <a:rPr lang="en-US" altLang="ja-JP" i="1">
                            <a:latin typeface="Cambria Math" panose="02040503050406030204" pitchFamily="18" charset="0"/>
                          </a:rPr>
                          <m:t>𝑠</m:t>
                        </m:r>
                      </m:e>
                      <m:sub>
                        <m:r>
                          <a:rPr lang="en-US" altLang="ja-JP" b="0" i="1" smtClean="0">
                            <a:latin typeface="Cambria Math" panose="02040503050406030204" pitchFamily="18" charset="0"/>
                          </a:rPr>
                          <m:t>𝑛</m:t>
                        </m:r>
                      </m:sub>
                    </m:sSub>
                  </m:oMath>
                </a14:m>
                <a:r>
                  <a:rPr lang="ja-JP" altLang="en-US" dirty="0" smtClean="0"/>
                  <a:t>との差分を求め，それを非リファクタリング差分とする</a:t>
                </a:r>
                <a:endParaRPr lang="en-US" altLang="ja-JP" dirty="0" smtClean="0"/>
              </a:p>
              <a:p>
                <a:r>
                  <a:rPr kumimoji="1" lang="ja-JP" altLang="en-US" dirty="0" smtClean="0"/>
                  <a:t>トークン列同士の編集距離を求める</a:t>
                </a:r>
                <a:endParaRPr kumimoji="1" lang="ja-JP" altLang="en-US" dirty="0"/>
              </a:p>
            </p:txBody>
          </p:sp>
        </mc:Choice>
        <mc:Fallback xmlns="">
          <p:sp>
            <p:nvSpPr>
              <p:cNvPr id="3" name="コンテンツ プレースホルダー 2"/>
              <p:cNvSpPr>
                <a:spLocks noGrp="1" noRot="1" noChangeAspect="1" noMove="1" noResize="1" noEditPoints="1" noAdjustHandles="1" noChangeArrowheads="1" noChangeShapeType="1" noTextEdit="1"/>
              </p:cNvSpPr>
              <p:nvPr>
                <p:ph idx="1"/>
              </p:nvPr>
            </p:nvSpPr>
            <p:spPr>
              <a:blipFill rotWithShape="0">
                <a:blip r:embed="rId2"/>
                <a:stretch>
                  <a:fillRect l="-1704" t="-2156"/>
                </a:stretch>
              </a:blipFill>
            </p:spPr>
            <p:txBody>
              <a:bodyPr/>
              <a:lstStyle/>
              <a:p>
                <a:r>
                  <a:rPr lang="ja-JP" altLang="en-US">
                    <a:noFill/>
                  </a:rPr>
                  <a:t> </a:t>
                </a:r>
              </a:p>
            </p:txBody>
          </p:sp>
        </mc:Fallback>
      </mc:AlternateContent>
      <p:sp>
        <p:nvSpPr>
          <p:cNvPr id="4" name="スライド番号プレースホルダー 3"/>
          <p:cNvSpPr>
            <a:spLocks noGrp="1"/>
          </p:cNvSpPr>
          <p:nvPr>
            <p:ph type="sldNum" sz="quarter" idx="12"/>
          </p:nvPr>
        </p:nvSpPr>
        <p:spPr/>
        <p:txBody>
          <a:bodyPr/>
          <a:lstStyle/>
          <a:p>
            <a:fld id="{04B3F2D8-AADF-41CF-B8BC-E48199EDBE0E}" type="slidenum">
              <a:rPr kumimoji="1" lang="ja-JP" altLang="en-US" smtClean="0"/>
              <a:t>19</a:t>
            </a:fld>
            <a:endParaRPr kumimoji="1" lang="ja-JP" altLang="en-US"/>
          </a:p>
        </p:txBody>
      </p:sp>
      <p:sp>
        <p:nvSpPr>
          <p:cNvPr id="5" name="テキスト ボックス 4"/>
          <p:cNvSpPr txBox="1"/>
          <p:nvPr/>
        </p:nvSpPr>
        <p:spPr>
          <a:xfrm>
            <a:off x="457200" y="3512882"/>
            <a:ext cx="3948570" cy="1938992"/>
          </a:xfrm>
          <a:prstGeom prst="rect">
            <a:avLst/>
          </a:prstGeom>
          <a:solidFill>
            <a:schemeClr val="accent6">
              <a:lumMod val="20000"/>
              <a:lumOff val="80000"/>
            </a:schemeClr>
          </a:solidFill>
        </p:spPr>
        <p:txBody>
          <a:bodyPr wrap="square" rtlCol="0">
            <a:spAutoFit/>
          </a:bodyPr>
          <a:lstStyle/>
          <a:p>
            <a:r>
              <a:rPr kumimoji="1" lang="en-US" altLang="ja-JP" sz="2000" dirty="0" smtClean="0"/>
              <a:t>abstract class Customer{</a:t>
            </a:r>
          </a:p>
          <a:p>
            <a:r>
              <a:rPr lang="en-US" altLang="ja-JP" sz="2000" dirty="0" smtClean="0"/>
              <a:t>    abstract </a:t>
            </a:r>
            <a:r>
              <a:rPr lang="en-US" altLang="ja-JP" sz="2000" dirty="0" err="1" smtClean="0"/>
              <a:t>int</a:t>
            </a:r>
            <a:r>
              <a:rPr lang="en-US" altLang="ja-JP" sz="2000" dirty="0" smtClean="0"/>
              <a:t> </a:t>
            </a:r>
            <a:r>
              <a:rPr lang="en-US" altLang="ja-JP" sz="2000" dirty="0" err="1" smtClean="0"/>
              <a:t>calc</a:t>
            </a:r>
            <a:r>
              <a:rPr lang="en-US" altLang="ja-JP" sz="2000" dirty="0" smtClean="0"/>
              <a:t>(</a:t>
            </a:r>
            <a:r>
              <a:rPr lang="en-US" altLang="ja-JP" sz="2000" dirty="0" err="1" smtClean="0"/>
              <a:t>int</a:t>
            </a:r>
            <a:r>
              <a:rPr lang="en-US" altLang="ja-JP" sz="2000" dirty="0" smtClean="0"/>
              <a:t> value);</a:t>
            </a:r>
            <a:endParaRPr lang="en-US" altLang="ja-JP" sz="2000" dirty="0"/>
          </a:p>
          <a:p>
            <a:r>
              <a:rPr lang="en-US" altLang="ja-JP" sz="2000" dirty="0"/>
              <a:t>   </a:t>
            </a:r>
            <a:r>
              <a:rPr lang="en-US" altLang="ja-JP" sz="2000" dirty="0" smtClean="0"/>
              <a:t> </a:t>
            </a:r>
            <a:r>
              <a:rPr lang="en-US" altLang="ja-JP" sz="2000" dirty="0" err="1" smtClean="0"/>
              <a:t>int</a:t>
            </a:r>
            <a:r>
              <a:rPr lang="en-US" altLang="ja-JP" sz="2000" dirty="0" smtClean="0"/>
              <a:t> </a:t>
            </a:r>
            <a:r>
              <a:rPr lang="en-US" altLang="ja-JP" sz="2000" dirty="0" err="1" smtClean="0"/>
              <a:t>calcTax</a:t>
            </a:r>
            <a:r>
              <a:rPr lang="en-US" altLang="ja-JP" sz="2000" dirty="0" smtClean="0"/>
              <a:t>(</a:t>
            </a:r>
            <a:r>
              <a:rPr lang="en-US" altLang="ja-JP" sz="2000" dirty="0" err="1" smtClean="0"/>
              <a:t>int</a:t>
            </a:r>
            <a:r>
              <a:rPr lang="en-US" altLang="ja-JP" sz="2000" dirty="0" smtClean="0"/>
              <a:t> </a:t>
            </a:r>
            <a:r>
              <a:rPr lang="en-US" altLang="ja-JP" sz="2000" dirty="0"/>
              <a:t>amount){</a:t>
            </a:r>
          </a:p>
          <a:p>
            <a:r>
              <a:rPr lang="en-US" altLang="ja-JP" sz="2000" dirty="0"/>
              <a:t>        </a:t>
            </a:r>
            <a:r>
              <a:rPr lang="en-US" altLang="ja-JP" sz="2000" dirty="0" smtClean="0"/>
              <a:t>return (</a:t>
            </a:r>
            <a:r>
              <a:rPr lang="en-US" altLang="ja-JP" sz="2000" dirty="0" err="1" smtClean="0"/>
              <a:t>int</a:t>
            </a:r>
            <a:r>
              <a:rPr lang="en-US" altLang="ja-JP" sz="2000" dirty="0" smtClean="0"/>
              <a:t>)(amount * 1.08);</a:t>
            </a:r>
            <a:endParaRPr lang="en-US" altLang="ja-JP" sz="2000" dirty="0"/>
          </a:p>
          <a:p>
            <a:r>
              <a:rPr lang="en-US" altLang="ja-JP" sz="2000" dirty="0"/>
              <a:t>    </a:t>
            </a:r>
            <a:r>
              <a:rPr lang="en-US" altLang="ja-JP" sz="2000" dirty="0" smtClean="0"/>
              <a:t>}</a:t>
            </a:r>
            <a:endParaRPr lang="en-US" altLang="ja-JP" sz="2000" dirty="0"/>
          </a:p>
          <a:p>
            <a:r>
              <a:rPr kumimoji="1" lang="en-US" altLang="ja-JP" sz="2000" dirty="0" smtClean="0"/>
              <a:t>}</a:t>
            </a:r>
            <a:endParaRPr kumimoji="1" lang="ja-JP" altLang="en-US" sz="2000" dirty="0"/>
          </a:p>
        </p:txBody>
      </p:sp>
      <p:sp>
        <p:nvSpPr>
          <p:cNvPr id="6" name="テキスト ボックス 5"/>
          <p:cNvSpPr txBox="1"/>
          <p:nvPr/>
        </p:nvSpPr>
        <p:spPr>
          <a:xfrm>
            <a:off x="4763351" y="3512882"/>
            <a:ext cx="4059144" cy="1938992"/>
          </a:xfrm>
          <a:prstGeom prst="rect">
            <a:avLst/>
          </a:prstGeom>
          <a:solidFill>
            <a:schemeClr val="accent6">
              <a:lumMod val="20000"/>
              <a:lumOff val="80000"/>
            </a:schemeClr>
          </a:solidFill>
        </p:spPr>
        <p:txBody>
          <a:bodyPr wrap="square" rtlCol="0">
            <a:spAutoFit/>
          </a:bodyPr>
          <a:lstStyle/>
          <a:p>
            <a:r>
              <a:rPr kumimoji="1" lang="en-US" altLang="ja-JP" sz="2000" dirty="0" smtClean="0"/>
              <a:t>abstract class Customer{</a:t>
            </a:r>
          </a:p>
          <a:p>
            <a:r>
              <a:rPr lang="en-US" altLang="ja-JP" sz="2000" dirty="0" smtClean="0"/>
              <a:t>    abstract </a:t>
            </a:r>
            <a:r>
              <a:rPr lang="en-US" altLang="ja-JP" sz="2000" dirty="0" err="1" smtClean="0"/>
              <a:t>int</a:t>
            </a:r>
            <a:r>
              <a:rPr lang="en-US" altLang="ja-JP" sz="2000" dirty="0" smtClean="0"/>
              <a:t> </a:t>
            </a:r>
            <a:r>
              <a:rPr lang="en-US" altLang="ja-JP" sz="2000" dirty="0" err="1" smtClean="0"/>
              <a:t>calc</a:t>
            </a:r>
            <a:r>
              <a:rPr lang="en-US" altLang="ja-JP" sz="2000" dirty="0" smtClean="0"/>
              <a:t>(</a:t>
            </a:r>
            <a:r>
              <a:rPr lang="en-US" altLang="ja-JP" sz="2000" dirty="0" err="1" smtClean="0"/>
              <a:t>int</a:t>
            </a:r>
            <a:r>
              <a:rPr lang="en-US" altLang="ja-JP" sz="2000" dirty="0" smtClean="0"/>
              <a:t> value);</a:t>
            </a:r>
            <a:endParaRPr lang="en-US" altLang="ja-JP" sz="2000" dirty="0"/>
          </a:p>
          <a:p>
            <a:r>
              <a:rPr lang="en-US" altLang="ja-JP" sz="2000" dirty="0"/>
              <a:t>   </a:t>
            </a:r>
            <a:r>
              <a:rPr lang="en-US" altLang="ja-JP" sz="2000" dirty="0" smtClean="0"/>
              <a:t> </a:t>
            </a:r>
            <a:r>
              <a:rPr lang="en-US" altLang="ja-JP" sz="2000" strike="sngStrike" dirty="0" err="1" smtClean="0">
                <a:solidFill>
                  <a:schemeClr val="accent1">
                    <a:lumMod val="50000"/>
                  </a:schemeClr>
                </a:solidFill>
              </a:rPr>
              <a:t>int</a:t>
            </a:r>
            <a:r>
              <a:rPr lang="en-US" altLang="ja-JP" sz="2000" dirty="0" smtClean="0"/>
              <a:t> </a:t>
            </a:r>
            <a:r>
              <a:rPr lang="en-US" altLang="ja-JP" sz="2000" dirty="0" smtClean="0">
                <a:solidFill>
                  <a:srgbClr val="FF0000"/>
                </a:solidFill>
              </a:rPr>
              <a:t>double</a:t>
            </a:r>
            <a:r>
              <a:rPr lang="en-US" altLang="ja-JP" sz="2000" dirty="0" smtClean="0"/>
              <a:t> </a:t>
            </a:r>
            <a:r>
              <a:rPr lang="en-US" altLang="ja-JP" sz="2000" dirty="0" err="1" smtClean="0"/>
              <a:t>calcTax</a:t>
            </a:r>
            <a:r>
              <a:rPr lang="en-US" altLang="ja-JP" sz="2000" dirty="0" smtClean="0"/>
              <a:t>(</a:t>
            </a:r>
            <a:r>
              <a:rPr lang="en-US" altLang="ja-JP" sz="2000" dirty="0" err="1" smtClean="0"/>
              <a:t>int</a:t>
            </a:r>
            <a:r>
              <a:rPr lang="en-US" altLang="ja-JP" sz="2000" dirty="0" smtClean="0"/>
              <a:t> </a:t>
            </a:r>
            <a:r>
              <a:rPr lang="en-US" altLang="ja-JP" sz="2000" dirty="0"/>
              <a:t>amount){</a:t>
            </a:r>
          </a:p>
          <a:p>
            <a:r>
              <a:rPr lang="en-US" altLang="ja-JP" sz="2000" dirty="0"/>
              <a:t> </a:t>
            </a:r>
            <a:r>
              <a:rPr lang="en-US" altLang="ja-JP" sz="2000" dirty="0" smtClean="0"/>
              <a:t>        return </a:t>
            </a:r>
            <a:r>
              <a:rPr lang="en-US" altLang="ja-JP" sz="2000" strike="sngStrike" dirty="0">
                <a:solidFill>
                  <a:schemeClr val="accent1">
                    <a:lumMod val="50000"/>
                  </a:schemeClr>
                </a:solidFill>
              </a:rPr>
              <a:t>(</a:t>
            </a:r>
            <a:r>
              <a:rPr lang="en-US" altLang="ja-JP" sz="2000" strike="sngStrike" dirty="0" err="1">
                <a:solidFill>
                  <a:schemeClr val="accent1">
                    <a:lumMod val="50000"/>
                  </a:schemeClr>
                </a:solidFill>
              </a:rPr>
              <a:t>int</a:t>
            </a:r>
            <a:r>
              <a:rPr lang="en-US" altLang="ja-JP" sz="2000" strike="sngStrike" dirty="0">
                <a:solidFill>
                  <a:schemeClr val="accent1">
                    <a:lumMod val="50000"/>
                  </a:schemeClr>
                </a:solidFill>
              </a:rPr>
              <a:t>)(</a:t>
            </a:r>
            <a:r>
              <a:rPr lang="en-US" altLang="ja-JP" sz="2000" dirty="0"/>
              <a:t>amount * 1.08</a:t>
            </a:r>
            <a:r>
              <a:rPr lang="en-US" altLang="ja-JP" sz="2000" strike="sngStrike" dirty="0" smtClean="0">
                <a:solidFill>
                  <a:schemeClr val="accent1">
                    <a:lumMod val="50000"/>
                  </a:schemeClr>
                </a:solidFill>
              </a:rPr>
              <a:t>)</a:t>
            </a:r>
            <a:r>
              <a:rPr lang="en-US" altLang="ja-JP" sz="2000" dirty="0" smtClean="0"/>
              <a:t>;</a:t>
            </a:r>
          </a:p>
          <a:p>
            <a:r>
              <a:rPr lang="en-US" altLang="ja-JP" sz="2000" dirty="0" smtClean="0"/>
              <a:t>    }</a:t>
            </a:r>
          </a:p>
          <a:p>
            <a:r>
              <a:rPr kumimoji="1" lang="en-US" altLang="ja-JP" sz="2000" dirty="0" smtClean="0"/>
              <a:t>}</a:t>
            </a:r>
            <a:endParaRPr kumimoji="1" lang="ja-JP" altLang="en-US" sz="2000" dirty="0"/>
          </a:p>
        </p:txBody>
      </p:sp>
      <p:sp>
        <p:nvSpPr>
          <p:cNvPr id="11" name="テキスト ボックス 10"/>
          <p:cNvSpPr txBox="1"/>
          <p:nvPr/>
        </p:nvSpPr>
        <p:spPr>
          <a:xfrm>
            <a:off x="4622252" y="5451874"/>
            <a:ext cx="4341341" cy="830997"/>
          </a:xfrm>
          <a:prstGeom prst="rect">
            <a:avLst/>
          </a:prstGeom>
          <a:noFill/>
        </p:spPr>
        <p:txBody>
          <a:bodyPr wrap="square" rtlCol="0">
            <a:spAutoFit/>
          </a:bodyPr>
          <a:lstStyle/>
          <a:p>
            <a:r>
              <a:rPr kumimoji="1" lang="en-US" altLang="ja-JP" sz="2400" dirty="0" smtClean="0"/>
              <a:t>double</a:t>
            </a:r>
            <a:r>
              <a:rPr kumimoji="1" lang="ja-JP" altLang="en-US" sz="2400" dirty="0" smtClean="0"/>
              <a:t>の挿入  </a:t>
            </a:r>
            <a:r>
              <a:rPr lang="en-US" altLang="ja-JP" sz="2400" dirty="0" err="1" smtClean="0"/>
              <a:t>int</a:t>
            </a:r>
            <a:r>
              <a:rPr lang="en-US" altLang="ja-JP" sz="2400" dirty="0" smtClean="0"/>
              <a:t>, </a:t>
            </a:r>
            <a:r>
              <a:rPr lang="ja-JP" altLang="en-US" sz="2400" dirty="0" smtClean="0"/>
              <a:t>カッコの削除</a:t>
            </a:r>
            <a:endParaRPr lang="en-US" altLang="ja-JP" sz="2400" dirty="0" smtClean="0"/>
          </a:p>
          <a:p>
            <a:r>
              <a:rPr kumimoji="1" lang="ja-JP" altLang="en-US" sz="2400" dirty="0" smtClean="0"/>
              <a:t>により，編集距離は</a:t>
            </a:r>
            <a:r>
              <a:rPr kumimoji="1" lang="en-US" altLang="ja-JP" sz="2400" dirty="0" smtClean="0"/>
              <a:t>7</a:t>
            </a:r>
            <a:endParaRPr kumimoji="1" lang="ja-JP" altLang="en-US" sz="2400" dirty="0"/>
          </a:p>
        </p:txBody>
      </p:sp>
    </p:spTree>
    <p:extLst>
      <p:ext uri="{BB962C8B-B14F-4D97-AF65-F5344CB8AC3E}">
        <p14:creationId xmlns:p14="http://schemas.microsoft.com/office/powerpoint/2010/main" val="96877624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リファクタリング</a:t>
            </a:r>
            <a:endParaRPr kumimoji="1" lang="ja-JP" altLang="en-US" dirty="0"/>
          </a:p>
        </p:txBody>
      </p:sp>
      <p:sp>
        <p:nvSpPr>
          <p:cNvPr id="3" name="コンテンツ プレースホルダー 2"/>
          <p:cNvSpPr>
            <a:spLocks noGrp="1"/>
          </p:cNvSpPr>
          <p:nvPr>
            <p:ph idx="1"/>
          </p:nvPr>
        </p:nvSpPr>
        <p:spPr/>
        <p:txBody>
          <a:bodyPr/>
          <a:lstStyle/>
          <a:p>
            <a:r>
              <a:rPr kumimoji="1" lang="ja-JP" altLang="en-US" dirty="0" smtClean="0"/>
              <a:t>ソフトウェアの外部的振る舞いを保ったまま内部の構造を改善していく作業</a:t>
            </a:r>
            <a:r>
              <a:rPr kumimoji="1" lang="en-US" altLang="ja-JP" dirty="0" smtClean="0"/>
              <a:t>[1]</a:t>
            </a:r>
          </a:p>
          <a:p>
            <a:r>
              <a:rPr lang="ja-JP" altLang="en-US" dirty="0" smtClean="0"/>
              <a:t>コードの保守性や読みやすさを高める目的</a:t>
            </a:r>
            <a:endParaRPr kumimoji="1" lang="ja-JP" altLang="en-US" dirty="0"/>
          </a:p>
        </p:txBody>
      </p:sp>
      <p:sp>
        <p:nvSpPr>
          <p:cNvPr id="8" name="スライド番号プレースホルダー 7"/>
          <p:cNvSpPr>
            <a:spLocks noGrp="1"/>
          </p:cNvSpPr>
          <p:nvPr>
            <p:ph type="sldNum" sz="quarter" idx="12"/>
          </p:nvPr>
        </p:nvSpPr>
        <p:spPr/>
        <p:txBody>
          <a:bodyPr/>
          <a:lstStyle/>
          <a:p>
            <a:fld id="{04B3F2D8-AADF-41CF-B8BC-E48199EDBE0E}" type="slidenum">
              <a:rPr kumimoji="1" lang="ja-JP" altLang="en-US" smtClean="0"/>
              <a:t>2</a:t>
            </a:fld>
            <a:endParaRPr kumimoji="1" lang="ja-JP" altLang="en-US"/>
          </a:p>
        </p:txBody>
      </p:sp>
      <p:sp>
        <p:nvSpPr>
          <p:cNvPr id="10" name="テキスト ボックス 9"/>
          <p:cNvSpPr txBox="1"/>
          <p:nvPr/>
        </p:nvSpPr>
        <p:spPr>
          <a:xfrm>
            <a:off x="361270" y="5904556"/>
            <a:ext cx="8610448" cy="338554"/>
          </a:xfrm>
          <a:prstGeom prst="rect">
            <a:avLst/>
          </a:prstGeom>
          <a:solidFill>
            <a:schemeClr val="accent4">
              <a:lumMod val="20000"/>
              <a:lumOff val="80000"/>
            </a:schemeClr>
          </a:solidFill>
        </p:spPr>
        <p:txBody>
          <a:bodyPr wrap="square" rtlCol="0">
            <a:spAutoFit/>
          </a:bodyPr>
          <a:lstStyle/>
          <a:p>
            <a:r>
              <a:rPr lang="en-US" altLang="ja-JP" sz="1600" dirty="0"/>
              <a:t>[1]M. </a:t>
            </a:r>
            <a:r>
              <a:rPr lang="en-US" altLang="ja-JP" sz="1600" dirty="0" smtClean="0"/>
              <a:t>Fowler</a:t>
            </a:r>
            <a:r>
              <a:rPr lang="ja-JP" altLang="en-US" sz="1600" dirty="0" err="1" smtClean="0"/>
              <a:t>，</a:t>
            </a:r>
            <a:r>
              <a:rPr lang="ja-JP" altLang="en-US" sz="1600" dirty="0" smtClean="0"/>
              <a:t>“</a:t>
            </a:r>
            <a:r>
              <a:rPr lang="en-US" altLang="ja-JP" sz="1600" dirty="0" err="1"/>
              <a:t>Refactoring:Improving</a:t>
            </a:r>
            <a:r>
              <a:rPr lang="en-US" altLang="ja-JP" sz="1600" dirty="0"/>
              <a:t> the Design of Existing Code.” Addison </a:t>
            </a:r>
            <a:r>
              <a:rPr lang="en-US" altLang="ja-JP" sz="1600" dirty="0" smtClean="0"/>
              <a:t>Wesley</a:t>
            </a:r>
            <a:r>
              <a:rPr lang="ja-JP" altLang="en-US" sz="1600" dirty="0" err="1" smtClean="0"/>
              <a:t>，</a:t>
            </a:r>
            <a:r>
              <a:rPr lang="en-US" altLang="ja-JP" sz="1600" dirty="0" smtClean="0"/>
              <a:t>1999</a:t>
            </a:r>
            <a:r>
              <a:rPr lang="en-US" altLang="ja-JP" sz="1600" dirty="0"/>
              <a:t>.</a:t>
            </a:r>
            <a:endParaRPr kumimoji="1" lang="ja-JP" altLang="en-US" sz="1600" dirty="0"/>
          </a:p>
        </p:txBody>
      </p:sp>
    </p:spTree>
    <p:extLst>
      <p:ext uri="{BB962C8B-B14F-4D97-AF65-F5344CB8AC3E}">
        <p14:creationId xmlns:p14="http://schemas.microsoft.com/office/powerpoint/2010/main" val="3902127795"/>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適用例</a:t>
            </a:r>
            <a:endParaRPr kumimoji="1" lang="ja-JP" altLang="en-US" dirty="0"/>
          </a:p>
        </p:txBody>
      </p:sp>
      <p:sp>
        <p:nvSpPr>
          <p:cNvPr id="3" name="コンテンツ プレースホルダー 2"/>
          <p:cNvSpPr>
            <a:spLocks noGrp="1"/>
          </p:cNvSpPr>
          <p:nvPr>
            <p:ph idx="1"/>
          </p:nvPr>
        </p:nvSpPr>
        <p:spPr/>
        <p:txBody>
          <a:bodyPr/>
          <a:lstStyle/>
          <a:p>
            <a:r>
              <a:rPr kumimoji="1" lang="ja-JP" altLang="en-US" dirty="0" smtClean="0"/>
              <a:t>公開リファクタリングデータベースから，</a:t>
            </a:r>
            <a:r>
              <a:rPr kumimoji="1" lang="en-US" altLang="ja-JP" dirty="0" smtClean="0"/>
              <a:t>impure</a:t>
            </a:r>
            <a:r>
              <a:rPr kumimoji="1" lang="ja-JP" altLang="en-US" dirty="0" smtClean="0"/>
              <a:t>リファクタリングが含まれるものを選択</a:t>
            </a:r>
            <a:endParaRPr kumimoji="1" lang="en-US" altLang="ja-JP" dirty="0" smtClean="0"/>
          </a:p>
        </p:txBody>
      </p:sp>
      <p:graphicFrame>
        <p:nvGraphicFramePr>
          <p:cNvPr id="4" name="表 3"/>
          <p:cNvGraphicFramePr>
            <a:graphicFrameLocks noGrp="1"/>
          </p:cNvGraphicFramePr>
          <p:nvPr>
            <p:extLst>
              <p:ext uri="{D42A27DB-BD31-4B8C-83A1-F6EECF244321}">
                <p14:modId xmlns:p14="http://schemas.microsoft.com/office/powerpoint/2010/main" val="987520454"/>
              </p:ext>
            </p:extLst>
          </p:nvPr>
        </p:nvGraphicFramePr>
        <p:xfrm>
          <a:off x="457200" y="3221372"/>
          <a:ext cx="8229600" cy="2273418"/>
        </p:xfrm>
        <a:graphic>
          <a:graphicData uri="http://schemas.openxmlformats.org/drawingml/2006/table">
            <a:tbl>
              <a:tblPr/>
              <a:tblGrid>
                <a:gridCol w="2684015"/>
                <a:gridCol w="5545585"/>
              </a:tblGrid>
              <a:tr h="568354">
                <a:tc>
                  <a:txBody>
                    <a:bodyPr/>
                    <a:lstStyle/>
                    <a:p>
                      <a:pPr algn="ctr"/>
                      <a:r>
                        <a:rPr kumimoji="1" lang="ja-JP" altLang="en-US" sz="2000" dirty="0" smtClean="0"/>
                        <a:t>対象プロジェクト</a:t>
                      </a:r>
                      <a:endParaRPr kumimoji="1" lang="ja-JP" altLang="en-US" sz="2000" dirty="0"/>
                    </a:p>
                  </a:txBody>
                  <a:tcPr anchor="ctr">
                    <a:lnL w="12700" cmpd="sng">
                      <a:solidFill>
                        <a:schemeClr val="tx1"/>
                      </a:solidFill>
                      <a:prstDash val="solid"/>
                    </a:lnL>
                    <a:lnR w="12700" cap="flat" cmpd="sng" algn="ctr">
                      <a:solidFill>
                        <a:schemeClr val="tx1"/>
                      </a:solidFill>
                      <a:prstDash val="solid"/>
                      <a:round/>
                      <a:headEnd type="none" w="med" len="med"/>
                      <a:tailEnd type="none" w="med" len="med"/>
                    </a:lnR>
                    <a:lnT w="12700" cmpd="sng">
                      <a:solidFill>
                        <a:schemeClr val="tx1"/>
                      </a:solidFill>
                      <a:prstDash val="solid"/>
                    </a:lnT>
                    <a:lnB w="12700" cap="flat" cmpd="sng" algn="ctr">
                      <a:solidFill>
                        <a:schemeClr val="tx1"/>
                      </a:solidFill>
                      <a:prstDash val="solid"/>
                      <a:round/>
                      <a:headEnd type="none" w="med" len="med"/>
                      <a:tailEnd type="none" w="med" len="med"/>
                    </a:lnB>
                  </a:tcPr>
                </a:tc>
                <a:tc>
                  <a:txBody>
                    <a:bodyPr/>
                    <a:lstStyle/>
                    <a:p>
                      <a:pPr algn="ctr"/>
                      <a:r>
                        <a:rPr kumimoji="1" lang="en-US" altLang="ja-JP" sz="2000" dirty="0" smtClean="0"/>
                        <a:t>The Apache Xerces</a:t>
                      </a:r>
                      <a:endParaRPr kumimoji="1" lang="ja-JP" altLang="en-US" sz="2000" dirty="0"/>
                    </a:p>
                  </a:txBody>
                  <a:tcPr anchor="ctr">
                    <a:lnL w="12700" cap="flat" cmpd="sng" algn="ctr">
                      <a:solidFill>
                        <a:schemeClr val="tx1"/>
                      </a:solidFill>
                      <a:prstDash val="solid"/>
                      <a:round/>
                      <a:headEnd type="none" w="med" len="med"/>
                      <a:tailEnd type="none" w="med" len="med"/>
                    </a:lnL>
                    <a:lnR w="12700" cmpd="sng">
                      <a:solidFill>
                        <a:schemeClr val="tx1"/>
                      </a:solidFill>
                      <a:prstDash val="soli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568355">
                <a:tc>
                  <a:txBody>
                    <a:bodyPr/>
                    <a:lstStyle/>
                    <a:p>
                      <a:pPr algn="ctr"/>
                      <a:r>
                        <a:rPr kumimoji="1" lang="ja-JP" altLang="en-US" sz="2000" dirty="0" smtClean="0"/>
                        <a:t>コミット</a:t>
                      </a:r>
                      <a:r>
                        <a:rPr kumimoji="1" lang="en-US" altLang="ja-JP" sz="2000" dirty="0" smtClean="0"/>
                        <a:t>ID</a:t>
                      </a:r>
                      <a:endParaRPr kumimoji="1" lang="ja-JP" altLang="en-US" sz="20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2000" dirty="0" smtClean="0"/>
                        <a:t>318022(</a:t>
                      </a:r>
                      <a:r>
                        <a:rPr kumimoji="1" lang="ja-JP" altLang="en-US" sz="2000" dirty="0" smtClean="0"/>
                        <a:t>これを旧版とする</a:t>
                      </a:r>
                      <a:r>
                        <a:rPr kumimoji="1" lang="en-US" altLang="ja-JP" sz="2000" dirty="0" smtClean="0"/>
                        <a:t>)</a:t>
                      </a:r>
                      <a:endParaRPr kumimoji="1" lang="ja-JP" altLang="en-US" sz="20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568355">
                <a:tc>
                  <a:txBody>
                    <a:bodyPr/>
                    <a:lstStyle/>
                    <a:p>
                      <a:pPr algn="ctr"/>
                      <a:r>
                        <a:rPr kumimoji="1" lang="ja-JP" altLang="en-US" sz="2000" dirty="0" smtClean="0"/>
                        <a:t>対象ファイル</a:t>
                      </a:r>
                      <a:endParaRPr kumimoji="1" lang="ja-JP" altLang="en-US" sz="20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2000" dirty="0" smtClean="0"/>
                        <a:t>DocumentImpl.java, CoreDocumentImpl.java</a:t>
                      </a:r>
                      <a:endParaRPr kumimoji="1" lang="ja-JP" altLang="en-US" sz="20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568354">
                <a:tc>
                  <a:txBody>
                    <a:bodyPr/>
                    <a:lstStyle/>
                    <a:p>
                      <a:pPr algn="ctr"/>
                      <a:r>
                        <a:rPr kumimoji="1" lang="ja-JP" altLang="en-US" sz="2000" dirty="0" smtClean="0"/>
                        <a:t>対象リファクタリング</a:t>
                      </a:r>
                      <a:endParaRPr kumimoji="1" lang="ja-JP" altLang="en-US" sz="20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mpd="sng">
                      <a:solidFill>
                        <a:schemeClr val="tx1"/>
                      </a:solidFill>
                      <a:prstDash val="solid"/>
                    </a:lnB>
                  </a:tcPr>
                </a:tc>
                <a:tc>
                  <a:txBody>
                    <a:bodyPr/>
                    <a:lstStyle/>
                    <a:p>
                      <a:pPr algn="ctr"/>
                      <a:r>
                        <a:rPr kumimoji="1" lang="ja-JP" altLang="en-US" sz="2000" dirty="0" smtClean="0"/>
                        <a:t>メソッド引き上げ，フィールド引き上げ</a:t>
                      </a:r>
                      <a:endParaRPr kumimoji="1" lang="ja-JP" altLang="en-US" sz="20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
        <p:nvSpPr>
          <p:cNvPr id="5" name="スライド番号プレースホルダー 4"/>
          <p:cNvSpPr>
            <a:spLocks noGrp="1"/>
          </p:cNvSpPr>
          <p:nvPr>
            <p:ph type="sldNum" sz="quarter" idx="12"/>
          </p:nvPr>
        </p:nvSpPr>
        <p:spPr/>
        <p:txBody>
          <a:bodyPr/>
          <a:lstStyle/>
          <a:p>
            <a:fld id="{04B3F2D8-AADF-41CF-B8BC-E48199EDBE0E}" type="slidenum">
              <a:rPr kumimoji="1" lang="ja-JP" altLang="en-US" smtClean="0"/>
              <a:t>20</a:t>
            </a:fld>
            <a:endParaRPr kumimoji="1" lang="ja-JP" altLang="en-US"/>
          </a:p>
        </p:txBody>
      </p:sp>
    </p:spTree>
    <p:extLst>
      <p:ext uri="{BB962C8B-B14F-4D97-AF65-F5344CB8AC3E}">
        <p14:creationId xmlns:p14="http://schemas.microsoft.com/office/powerpoint/2010/main" val="385159515"/>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探索段階</a:t>
            </a:r>
            <a:endParaRPr kumimoji="1" lang="ja-JP" altLang="en-US" dirty="0"/>
          </a:p>
        </p:txBody>
      </p:sp>
      <p:pic>
        <p:nvPicPr>
          <p:cNvPr id="261" name="図 260"/>
          <p:cNvPicPr>
            <a:picLocks noChangeAspect="1"/>
          </p:cNvPicPr>
          <p:nvPr/>
        </p:nvPicPr>
        <p:blipFill>
          <a:blip r:embed="rId2"/>
          <a:stretch>
            <a:fillRect/>
          </a:stretch>
        </p:blipFill>
        <p:spPr>
          <a:xfrm>
            <a:off x="176373" y="1648339"/>
            <a:ext cx="5402101" cy="4383443"/>
          </a:xfrm>
          <a:prstGeom prst="rect">
            <a:avLst/>
          </a:prstGeom>
        </p:spPr>
      </p:pic>
      <p:graphicFrame>
        <p:nvGraphicFramePr>
          <p:cNvPr id="263" name="表 262"/>
          <p:cNvGraphicFramePr>
            <a:graphicFrameLocks noGrp="1"/>
          </p:cNvGraphicFramePr>
          <p:nvPr>
            <p:extLst>
              <p:ext uri="{D42A27DB-BD31-4B8C-83A1-F6EECF244321}">
                <p14:modId xmlns:p14="http://schemas.microsoft.com/office/powerpoint/2010/main" val="520433317"/>
              </p:ext>
            </p:extLst>
          </p:nvPr>
        </p:nvGraphicFramePr>
        <p:xfrm>
          <a:off x="5171846" y="2269503"/>
          <a:ext cx="3730752" cy="3108960"/>
        </p:xfrm>
        <a:graphic>
          <a:graphicData uri="http://schemas.openxmlformats.org/drawingml/2006/table">
            <a:tbl>
              <a:tblPr firstRow="1" bandRow="1">
                <a:tableStyleId>{5C22544A-7EE6-4342-B048-85BDC9FD1C3A}</a:tableStyleId>
              </a:tblPr>
              <a:tblGrid>
                <a:gridCol w="680314"/>
                <a:gridCol w="1806854"/>
                <a:gridCol w="1243584"/>
              </a:tblGrid>
              <a:tr h="0">
                <a:tc>
                  <a:txBody>
                    <a:bodyPr/>
                    <a:lstStyle/>
                    <a:p>
                      <a:r>
                        <a:rPr kumimoji="1" lang="ja-JP" altLang="en-US" sz="2000" dirty="0" smtClean="0">
                          <a:solidFill>
                            <a:schemeClr val="tx1"/>
                          </a:solidFill>
                        </a:rPr>
                        <a:t>色</a:t>
                      </a:r>
                      <a:endParaRPr kumimoji="1" lang="ja-JP" altLang="en-US" sz="2000" dirty="0">
                        <a:solidFill>
                          <a:schemeClr val="tx1"/>
                        </a:solidFill>
                      </a:endParaRPr>
                    </a:p>
                  </a:txBody>
                  <a:tcPr/>
                </a:tc>
                <a:tc>
                  <a:txBody>
                    <a:bodyPr/>
                    <a:lstStyle/>
                    <a:p>
                      <a:r>
                        <a:rPr kumimoji="1" lang="ja-JP" altLang="en-US" sz="2000" dirty="0" smtClean="0">
                          <a:solidFill>
                            <a:schemeClr val="tx1"/>
                          </a:solidFill>
                        </a:rPr>
                        <a:t>対象メンバ</a:t>
                      </a:r>
                      <a:endParaRPr kumimoji="1" lang="ja-JP" altLang="en-US" sz="2000" dirty="0">
                        <a:solidFill>
                          <a:schemeClr val="tx1"/>
                        </a:solidFill>
                      </a:endParaRPr>
                    </a:p>
                  </a:txBody>
                  <a:tcPr/>
                </a:tc>
                <a:tc>
                  <a:txBody>
                    <a:bodyPr/>
                    <a:lstStyle/>
                    <a:p>
                      <a:r>
                        <a:rPr kumimoji="1" lang="ja-JP" altLang="en-US" sz="2000" dirty="0" smtClean="0">
                          <a:solidFill>
                            <a:schemeClr val="tx1"/>
                          </a:solidFill>
                        </a:rPr>
                        <a:t>リファクタリングの</a:t>
                      </a:r>
                      <a:endParaRPr kumimoji="1" lang="en-US" altLang="ja-JP" sz="2000" dirty="0" smtClean="0">
                        <a:solidFill>
                          <a:schemeClr val="tx1"/>
                        </a:solidFill>
                      </a:endParaRPr>
                    </a:p>
                    <a:p>
                      <a:r>
                        <a:rPr kumimoji="1" lang="ja-JP" altLang="en-US" sz="2000" dirty="0" smtClean="0">
                          <a:solidFill>
                            <a:schemeClr val="tx1"/>
                          </a:solidFill>
                        </a:rPr>
                        <a:t>種類</a:t>
                      </a:r>
                      <a:endParaRPr kumimoji="1" lang="ja-JP" altLang="en-US" sz="2000" dirty="0">
                        <a:solidFill>
                          <a:schemeClr val="tx1"/>
                        </a:solidFill>
                      </a:endParaRPr>
                    </a:p>
                  </a:txBody>
                  <a:tcPr/>
                </a:tc>
              </a:tr>
              <a:tr h="370840">
                <a:tc>
                  <a:txBody>
                    <a:bodyPr/>
                    <a:lstStyle/>
                    <a:p>
                      <a:r>
                        <a:rPr kumimoji="1" lang="ja-JP" altLang="en-US" sz="2000" dirty="0" smtClean="0"/>
                        <a:t>黄色</a:t>
                      </a:r>
                      <a:endParaRPr kumimoji="1" lang="ja-JP" altLang="en-US" sz="2000" dirty="0"/>
                    </a:p>
                  </a:txBody>
                  <a:tcPr/>
                </a:tc>
                <a:tc>
                  <a:txBody>
                    <a:bodyPr/>
                    <a:lstStyle/>
                    <a:p>
                      <a:r>
                        <a:rPr kumimoji="1" lang="en-US" altLang="ja-JP" sz="2000" dirty="0" err="1" smtClean="0"/>
                        <a:t>userData</a:t>
                      </a:r>
                      <a:endParaRPr kumimoji="1" lang="ja-JP" altLang="en-US" sz="2000" dirty="0"/>
                    </a:p>
                  </a:txBody>
                  <a:tcPr/>
                </a:tc>
                <a:tc>
                  <a:txBody>
                    <a:bodyPr/>
                    <a:lstStyle/>
                    <a:p>
                      <a:r>
                        <a:rPr kumimoji="1" lang="ja-JP" altLang="en-US" sz="2000" dirty="0" smtClean="0"/>
                        <a:t>フィールド引き上げ</a:t>
                      </a:r>
                      <a:endParaRPr kumimoji="1" lang="ja-JP" altLang="en-US" sz="2000" dirty="0"/>
                    </a:p>
                  </a:txBody>
                  <a:tcPr/>
                </a:tc>
              </a:tr>
              <a:tr h="370840">
                <a:tc>
                  <a:txBody>
                    <a:bodyPr/>
                    <a:lstStyle/>
                    <a:p>
                      <a:r>
                        <a:rPr kumimoji="1" lang="ja-JP" altLang="en-US" sz="2000" dirty="0" smtClean="0"/>
                        <a:t>緑色</a:t>
                      </a:r>
                      <a:endParaRPr kumimoji="1" lang="ja-JP" altLang="en-US" sz="2000" dirty="0"/>
                    </a:p>
                  </a:txBody>
                  <a:tcPr/>
                </a:tc>
                <a:tc>
                  <a:txBody>
                    <a:bodyPr/>
                    <a:lstStyle/>
                    <a:p>
                      <a:r>
                        <a:rPr kumimoji="1" lang="en-US" altLang="ja-JP" sz="2000" dirty="0" err="1" smtClean="0"/>
                        <a:t>setUserData</a:t>
                      </a:r>
                      <a:endParaRPr kumimoji="1" lang="ja-JP" altLang="en-US" sz="2000" dirty="0"/>
                    </a:p>
                  </a:txBody>
                  <a:tcPr/>
                </a:tc>
                <a:tc>
                  <a:txBody>
                    <a:bodyPr/>
                    <a:lstStyle/>
                    <a:p>
                      <a:r>
                        <a:rPr kumimoji="1" lang="ja-JP" altLang="en-US" sz="2000" dirty="0" smtClean="0"/>
                        <a:t>メソッド</a:t>
                      </a:r>
                      <a:endParaRPr kumimoji="1" lang="en-US" altLang="ja-JP" sz="2000" dirty="0" smtClean="0"/>
                    </a:p>
                    <a:p>
                      <a:r>
                        <a:rPr kumimoji="1" lang="ja-JP" altLang="en-US" sz="2000" dirty="0" smtClean="0"/>
                        <a:t>引き上げ</a:t>
                      </a:r>
                      <a:endParaRPr kumimoji="1" lang="ja-JP" altLang="en-US" sz="2000" dirty="0"/>
                    </a:p>
                  </a:txBody>
                  <a:tcPr/>
                </a:tc>
              </a:tr>
              <a:tr h="370840">
                <a:tc>
                  <a:txBody>
                    <a:bodyPr/>
                    <a:lstStyle/>
                    <a:p>
                      <a:r>
                        <a:rPr kumimoji="1" lang="ja-JP" altLang="en-US" sz="2000" dirty="0" smtClean="0"/>
                        <a:t>青色</a:t>
                      </a:r>
                      <a:endParaRPr kumimoji="1" lang="ja-JP" altLang="en-US" sz="2000" dirty="0"/>
                    </a:p>
                  </a:txBody>
                  <a:tcPr/>
                </a:tc>
                <a:tc>
                  <a:txBody>
                    <a:bodyPr/>
                    <a:lstStyle/>
                    <a:p>
                      <a:r>
                        <a:rPr kumimoji="1" lang="en-US" altLang="ja-JP" sz="2000" dirty="0" err="1" smtClean="0"/>
                        <a:t>getUserData</a:t>
                      </a:r>
                      <a:endParaRPr kumimoji="1" lang="ja-JP" altLang="en-US" sz="2000" dirty="0"/>
                    </a:p>
                  </a:txBody>
                  <a:tcPr/>
                </a:tc>
                <a:tc>
                  <a:txBody>
                    <a:bodyPr/>
                    <a:lstStyle/>
                    <a:p>
                      <a:r>
                        <a:rPr kumimoji="1" lang="ja-JP" altLang="en-US" sz="2000" dirty="0" smtClean="0"/>
                        <a:t>メソッド</a:t>
                      </a:r>
                      <a:endParaRPr kumimoji="1" lang="en-US" altLang="ja-JP" sz="2000" dirty="0" smtClean="0"/>
                    </a:p>
                    <a:p>
                      <a:r>
                        <a:rPr kumimoji="1" lang="ja-JP" altLang="en-US" sz="2000" dirty="0" smtClean="0"/>
                        <a:t>引き上げ</a:t>
                      </a:r>
                      <a:endParaRPr kumimoji="1" lang="ja-JP" altLang="en-US" sz="2000" dirty="0"/>
                    </a:p>
                  </a:txBody>
                  <a:tcPr/>
                </a:tc>
              </a:tr>
            </a:tbl>
          </a:graphicData>
        </a:graphic>
      </p:graphicFrame>
      <p:sp>
        <p:nvSpPr>
          <p:cNvPr id="3" name="スライド番号プレースホルダー 2"/>
          <p:cNvSpPr>
            <a:spLocks noGrp="1"/>
          </p:cNvSpPr>
          <p:nvPr>
            <p:ph type="sldNum" sz="quarter" idx="12"/>
          </p:nvPr>
        </p:nvSpPr>
        <p:spPr/>
        <p:txBody>
          <a:bodyPr/>
          <a:lstStyle/>
          <a:p>
            <a:fld id="{04B3F2D8-AADF-41CF-B8BC-E48199EDBE0E}" type="slidenum">
              <a:rPr kumimoji="1" lang="ja-JP" altLang="en-US" smtClean="0"/>
              <a:t>21</a:t>
            </a:fld>
            <a:endParaRPr kumimoji="1" lang="ja-JP" altLang="en-US"/>
          </a:p>
        </p:txBody>
      </p:sp>
    </p:spTree>
    <p:extLst>
      <p:ext uri="{BB962C8B-B14F-4D97-AF65-F5344CB8AC3E}">
        <p14:creationId xmlns:p14="http://schemas.microsoft.com/office/powerpoint/2010/main" val="847263682"/>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スライド番号プレースホルダー 3"/>
          <p:cNvSpPr>
            <a:spLocks noGrp="1"/>
          </p:cNvSpPr>
          <p:nvPr>
            <p:ph type="sldNum" sz="quarter" idx="12"/>
          </p:nvPr>
        </p:nvSpPr>
        <p:spPr/>
        <p:txBody>
          <a:bodyPr/>
          <a:lstStyle/>
          <a:p>
            <a:fld id="{04B3F2D8-AADF-41CF-B8BC-E48199EDBE0E}" type="slidenum">
              <a:rPr kumimoji="1" lang="ja-JP" altLang="en-US" smtClean="0"/>
              <a:t>22</a:t>
            </a:fld>
            <a:endParaRPr kumimoji="1" lang="ja-JP" altLang="en-US"/>
          </a:p>
        </p:txBody>
      </p:sp>
      <p:sp>
        <p:nvSpPr>
          <p:cNvPr id="5" name="タイトル 1"/>
          <p:cNvSpPr>
            <a:spLocks noGrp="1"/>
          </p:cNvSpPr>
          <p:nvPr>
            <p:ph type="title"/>
          </p:nvPr>
        </p:nvSpPr>
        <p:spPr>
          <a:xfrm>
            <a:off x="457200" y="274638"/>
            <a:ext cx="8218488" cy="1143000"/>
          </a:xfrm>
        </p:spPr>
        <p:txBody>
          <a:bodyPr/>
          <a:lstStyle/>
          <a:p>
            <a:r>
              <a:rPr kumimoji="1" lang="ja-JP" altLang="en-US" dirty="0" smtClean="0"/>
              <a:t>差分検出段階</a:t>
            </a:r>
            <a:r>
              <a:rPr kumimoji="1" lang="en-US" altLang="ja-JP" dirty="0" smtClean="0"/>
              <a:t>(1/3)</a:t>
            </a:r>
            <a:endParaRPr kumimoji="1" lang="ja-JP" altLang="en-US" dirty="0"/>
          </a:p>
        </p:txBody>
      </p:sp>
      <p:sp>
        <p:nvSpPr>
          <p:cNvPr id="6" name="テキスト ボックス 5"/>
          <p:cNvSpPr txBox="1"/>
          <p:nvPr/>
        </p:nvSpPr>
        <p:spPr>
          <a:xfrm>
            <a:off x="3161804" y="1537555"/>
            <a:ext cx="4870285" cy="5047536"/>
          </a:xfrm>
          <a:prstGeom prst="rect">
            <a:avLst/>
          </a:prstGeom>
          <a:solidFill>
            <a:schemeClr val="accent6">
              <a:lumMod val="20000"/>
              <a:lumOff val="80000"/>
            </a:schemeClr>
          </a:solidFill>
        </p:spPr>
        <p:txBody>
          <a:bodyPr wrap="square" rtlCol="0">
            <a:spAutoFit/>
          </a:bodyPr>
          <a:lstStyle/>
          <a:p>
            <a:r>
              <a:rPr lang="en-US" altLang="ja-JP" sz="1400" dirty="0"/>
              <a:t>	...</a:t>
            </a:r>
          </a:p>
          <a:p>
            <a:r>
              <a:rPr lang="en-US" altLang="ja-JP" sz="1400" dirty="0"/>
              <a:t>public class </a:t>
            </a:r>
            <a:r>
              <a:rPr lang="en-US" altLang="ja-JP" sz="1400" dirty="0" err="1"/>
              <a:t>DocumentImpl</a:t>
            </a:r>
            <a:endParaRPr lang="en-US" altLang="ja-JP" sz="1400" dirty="0"/>
          </a:p>
          <a:p>
            <a:r>
              <a:rPr lang="en-US" altLang="ja-JP" sz="1400" dirty="0"/>
              <a:t>    extends </a:t>
            </a:r>
            <a:r>
              <a:rPr lang="en-US" altLang="ja-JP" sz="1400" dirty="0" err="1"/>
              <a:t>CoreDocumentImpl</a:t>
            </a:r>
            <a:endParaRPr lang="en-US" altLang="ja-JP" sz="1400" dirty="0"/>
          </a:p>
          <a:p>
            <a:r>
              <a:rPr lang="en-US" altLang="ja-JP" sz="1400" dirty="0"/>
              <a:t>    implements </a:t>
            </a:r>
            <a:r>
              <a:rPr lang="en-US" altLang="ja-JP" sz="1400" dirty="0" err="1"/>
              <a:t>DocumentTraversal</a:t>
            </a:r>
            <a:r>
              <a:rPr lang="en-US" altLang="ja-JP" sz="1400" dirty="0"/>
              <a:t>, </a:t>
            </a:r>
            <a:r>
              <a:rPr lang="en-US" altLang="ja-JP" sz="1400" dirty="0" err="1" smtClean="0"/>
              <a:t>DocumentEvent</a:t>
            </a:r>
            <a:endParaRPr lang="en-US" altLang="ja-JP" sz="1400" dirty="0" smtClean="0"/>
          </a:p>
          <a:p>
            <a:r>
              <a:rPr lang="en-US" altLang="ja-JP" sz="1400" dirty="0" smtClean="0"/>
              <a:t>, </a:t>
            </a:r>
            <a:r>
              <a:rPr lang="en-US" altLang="ja-JP" sz="1400" dirty="0" err="1"/>
              <a:t>DocumentRange</a:t>
            </a:r>
            <a:r>
              <a:rPr lang="en-US" altLang="ja-JP" sz="1400" dirty="0"/>
              <a:t>, </a:t>
            </a:r>
            <a:r>
              <a:rPr lang="en-US" altLang="ja-JP" sz="1400" dirty="0" err="1"/>
              <a:t>DocumentLS</a:t>
            </a:r>
            <a:r>
              <a:rPr lang="en-US" altLang="ja-JP" sz="1400" dirty="0"/>
              <a:t> </a:t>
            </a:r>
            <a:r>
              <a:rPr lang="en-US" altLang="ja-JP" sz="1400" dirty="0" smtClean="0"/>
              <a:t>{</a:t>
            </a:r>
          </a:p>
          <a:p>
            <a:r>
              <a:rPr lang="en-US" altLang="ja-JP" sz="1400" dirty="0"/>
              <a:t>	</a:t>
            </a:r>
            <a:r>
              <a:rPr lang="en-US" altLang="ja-JP" sz="1400" dirty="0" smtClean="0"/>
              <a:t>…</a:t>
            </a:r>
          </a:p>
          <a:p>
            <a:r>
              <a:rPr lang="en-US" altLang="ja-JP" sz="1400" dirty="0"/>
              <a:t> </a:t>
            </a:r>
            <a:r>
              <a:rPr lang="en-US" altLang="ja-JP" sz="1400" dirty="0" smtClean="0"/>
              <a:t>   </a:t>
            </a:r>
            <a:r>
              <a:rPr lang="en-US" altLang="ja-JP" sz="1400" dirty="0" smtClean="0">
                <a:solidFill>
                  <a:srgbClr val="00642D"/>
                </a:solidFill>
              </a:rPr>
              <a:t>protected </a:t>
            </a:r>
            <a:r>
              <a:rPr lang="en-US" altLang="ja-JP" sz="1400" dirty="0" err="1">
                <a:solidFill>
                  <a:srgbClr val="00642D"/>
                </a:solidFill>
              </a:rPr>
              <a:t>Hashtable</a:t>
            </a:r>
            <a:r>
              <a:rPr lang="en-US" altLang="ja-JP" sz="1400" dirty="0">
                <a:solidFill>
                  <a:srgbClr val="00642D"/>
                </a:solidFill>
              </a:rPr>
              <a:t> </a:t>
            </a:r>
            <a:r>
              <a:rPr lang="en-US" altLang="ja-JP" sz="1400" dirty="0" err="1">
                <a:solidFill>
                  <a:srgbClr val="00642D"/>
                </a:solidFill>
              </a:rPr>
              <a:t>userData</a:t>
            </a:r>
            <a:r>
              <a:rPr lang="en-US" altLang="ja-JP" sz="1400" dirty="0" smtClean="0">
                <a:solidFill>
                  <a:srgbClr val="00642D"/>
                </a:solidFill>
              </a:rPr>
              <a:t>;</a:t>
            </a:r>
          </a:p>
          <a:p>
            <a:r>
              <a:rPr lang="en-US" altLang="ja-JP" sz="1400" dirty="0" smtClean="0"/>
              <a:t> </a:t>
            </a:r>
            <a:r>
              <a:rPr lang="en-US" altLang="ja-JP" sz="1400" dirty="0"/>
              <a:t>	...</a:t>
            </a:r>
          </a:p>
          <a:p>
            <a:r>
              <a:rPr lang="en-US" altLang="ja-JP" sz="1400" dirty="0"/>
              <a:t>    public Node </a:t>
            </a:r>
            <a:r>
              <a:rPr lang="en-US" altLang="ja-JP" sz="1400" dirty="0" err="1"/>
              <a:t>cloneNode</a:t>
            </a:r>
            <a:r>
              <a:rPr lang="en-US" altLang="ja-JP" sz="1400" dirty="0"/>
              <a:t>(</a:t>
            </a:r>
            <a:r>
              <a:rPr lang="en-US" altLang="ja-JP" sz="1400" dirty="0" err="1"/>
              <a:t>boolean</a:t>
            </a:r>
            <a:r>
              <a:rPr lang="en-US" altLang="ja-JP" sz="1400" dirty="0"/>
              <a:t> deep) {</a:t>
            </a:r>
          </a:p>
          <a:p>
            <a:r>
              <a:rPr lang="en-US" altLang="ja-JP" sz="1400" dirty="0"/>
              <a:t>        </a:t>
            </a:r>
            <a:r>
              <a:rPr lang="en-US" altLang="ja-JP" sz="1400" dirty="0" err="1"/>
              <a:t>DocumentImpl</a:t>
            </a:r>
            <a:r>
              <a:rPr lang="en-US" altLang="ja-JP" sz="1400" dirty="0"/>
              <a:t> </a:t>
            </a:r>
            <a:r>
              <a:rPr lang="en-US" altLang="ja-JP" sz="1400" dirty="0" err="1"/>
              <a:t>newdoc</a:t>
            </a:r>
            <a:r>
              <a:rPr lang="en-US" altLang="ja-JP" sz="1400" dirty="0"/>
              <a:t> = new </a:t>
            </a:r>
            <a:r>
              <a:rPr lang="en-US" altLang="ja-JP" sz="1400" dirty="0" err="1"/>
              <a:t>DocumentImpl</a:t>
            </a:r>
            <a:r>
              <a:rPr lang="en-US" altLang="ja-JP" sz="1400" dirty="0"/>
              <a:t>();</a:t>
            </a:r>
          </a:p>
          <a:p>
            <a:r>
              <a:rPr lang="en-US" altLang="ja-JP" sz="1400" dirty="0"/>
              <a:t>        </a:t>
            </a:r>
            <a:r>
              <a:rPr lang="en-US" altLang="ja-JP" sz="1400" dirty="0" err="1"/>
              <a:t>cloneNode</a:t>
            </a:r>
            <a:r>
              <a:rPr lang="en-US" altLang="ja-JP" sz="1400" dirty="0"/>
              <a:t>(</a:t>
            </a:r>
            <a:r>
              <a:rPr lang="en-US" altLang="ja-JP" sz="1400" dirty="0" err="1"/>
              <a:t>newdoc</a:t>
            </a:r>
            <a:r>
              <a:rPr lang="en-US" altLang="ja-JP" sz="1400" dirty="0"/>
              <a:t>, deep);</a:t>
            </a:r>
          </a:p>
          <a:p>
            <a:r>
              <a:rPr lang="en-US" altLang="ja-JP" sz="1400" dirty="0"/>
              <a:t>        </a:t>
            </a:r>
            <a:r>
              <a:rPr lang="en-US" altLang="ja-JP" sz="1400" dirty="0" err="1"/>
              <a:t>newdoc.mutationEvents</a:t>
            </a:r>
            <a:r>
              <a:rPr lang="en-US" altLang="ja-JP" sz="1400" dirty="0"/>
              <a:t> = </a:t>
            </a:r>
            <a:r>
              <a:rPr lang="en-US" altLang="ja-JP" sz="1400" dirty="0" err="1"/>
              <a:t>mutationEvents</a:t>
            </a:r>
            <a:r>
              <a:rPr lang="en-US" altLang="ja-JP" sz="1400" dirty="0"/>
              <a:t>;</a:t>
            </a:r>
          </a:p>
          <a:p>
            <a:r>
              <a:rPr lang="en-US" altLang="ja-JP" sz="1400" dirty="0"/>
              <a:t>    	return </a:t>
            </a:r>
            <a:r>
              <a:rPr lang="en-US" altLang="ja-JP" sz="1400" dirty="0" err="1"/>
              <a:t>newdoc</a:t>
            </a:r>
            <a:r>
              <a:rPr lang="en-US" altLang="ja-JP" sz="1400" dirty="0"/>
              <a:t>;</a:t>
            </a:r>
          </a:p>
          <a:p>
            <a:r>
              <a:rPr lang="en-US" altLang="ja-JP" sz="1400" dirty="0"/>
              <a:t>    } </a:t>
            </a:r>
          </a:p>
          <a:p>
            <a:r>
              <a:rPr lang="en-US" altLang="ja-JP" sz="1400" dirty="0"/>
              <a:t>	...</a:t>
            </a:r>
          </a:p>
          <a:p>
            <a:r>
              <a:rPr lang="en-US" altLang="ja-JP" sz="1400" dirty="0">
                <a:solidFill>
                  <a:srgbClr val="00B050"/>
                </a:solidFill>
              </a:rPr>
              <a:t>    </a:t>
            </a:r>
            <a:r>
              <a:rPr lang="en-US" altLang="ja-JP" sz="1400" dirty="0">
                <a:solidFill>
                  <a:srgbClr val="00642D"/>
                </a:solidFill>
              </a:rPr>
              <a:t>protected void </a:t>
            </a:r>
            <a:r>
              <a:rPr lang="en-US" altLang="ja-JP" sz="1400" dirty="0" err="1">
                <a:solidFill>
                  <a:srgbClr val="00642D"/>
                </a:solidFill>
              </a:rPr>
              <a:t>setUserData</a:t>
            </a:r>
            <a:r>
              <a:rPr lang="en-US" altLang="ja-JP" sz="1400" dirty="0">
                <a:solidFill>
                  <a:srgbClr val="00642D"/>
                </a:solidFill>
              </a:rPr>
              <a:t>(</a:t>
            </a:r>
            <a:r>
              <a:rPr lang="en-US" altLang="ja-JP" sz="1400" dirty="0" err="1">
                <a:solidFill>
                  <a:srgbClr val="00642D"/>
                </a:solidFill>
              </a:rPr>
              <a:t>NodeImpl</a:t>
            </a:r>
            <a:r>
              <a:rPr lang="en-US" altLang="ja-JP" sz="1400" dirty="0">
                <a:solidFill>
                  <a:srgbClr val="00642D"/>
                </a:solidFill>
              </a:rPr>
              <a:t> n, Object data) </a:t>
            </a:r>
            <a:r>
              <a:rPr lang="en-US" altLang="ja-JP" sz="1400" dirty="0" smtClean="0">
                <a:solidFill>
                  <a:srgbClr val="00642D"/>
                </a:solidFill>
              </a:rPr>
              <a:t>{</a:t>
            </a:r>
          </a:p>
          <a:p>
            <a:r>
              <a:rPr lang="en-US" altLang="ja-JP" sz="1400" dirty="0">
                <a:solidFill>
                  <a:srgbClr val="00642D"/>
                </a:solidFill>
              </a:rPr>
              <a:t>	</a:t>
            </a:r>
            <a:r>
              <a:rPr lang="en-US" altLang="ja-JP" sz="1400" dirty="0" smtClean="0">
                <a:solidFill>
                  <a:srgbClr val="00642D"/>
                </a:solidFill>
              </a:rPr>
              <a:t>…</a:t>
            </a:r>
          </a:p>
          <a:p>
            <a:r>
              <a:rPr lang="en-US" altLang="ja-JP" sz="1400" dirty="0" smtClean="0">
                <a:solidFill>
                  <a:srgbClr val="00642D"/>
                </a:solidFill>
              </a:rPr>
              <a:t>    </a:t>
            </a:r>
            <a:r>
              <a:rPr lang="en-US" altLang="ja-JP" sz="1400" dirty="0">
                <a:solidFill>
                  <a:srgbClr val="00642D"/>
                </a:solidFill>
              </a:rPr>
              <a:t>}</a:t>
            </a:r>
          </a:p>
          <a:p>
            <a:r>
              <a:rPr lang="en-US" altLang="ja-JP" sz="1400" dirty="0">
                <a:solidFill>
                  <a:srgbClr val="00642D"/>
                </a:solidFill>
              </a:rPr>
              <a:t>    protected Object </a:t>
            </a:r>
            <a:r>
              <a:rPr lang="en-US" altLang="ja-JP" sz="1400" dirty="0" err="1">
                <a:solidFill>
                  <a:srgbClr val="00642D"/>
                </a:solidFill>
              </a:rPr>
              <a:t>getUserData</a:t>
            </a:r>
            <a:r>
              <a:rPr lang="en-US" altLang="ja-JP" sz="1400" dirty="0">
                <a:solidFill>
                  <a:srgbClr val="00642D"/>
                </a:solidFill>
              </a:rPr>
              <a:t>(</a:t>
            </a:r>
            <a:r>
              <a:rPr lang="en-US" altLang="ja-JP" sz="1400" dirty="0" err="1">
                <a:solidFill>
                  <a:srgbClr val="00642D"/>
                </a:solidFill>
              </a:rPr>
              <a:t>NodeImpl</a:t>
            </a:r>
            <a:r>
              <a:rPr lang="en-US" altLang="ja-JP" sz="1400" dirty="0">
                <a:solidFill>
                  <a:srgbClr val="00642D"/>
                </a:solidFill>
              </a:rPr>
              <a:t> n) </a:t>
            </a:r>
            <a:r>
              <a:rPr lang="en-US" altLang="ja-JP" sz="1400" dirty="0" smtClean="0">
                <a:solidFill>
                  <a:srgbClr val="00642D"/>
                </a:solidFill>
              </a:rPr>
              <a:t>{</a:t>
            </a:r>
          </a:p>
          <a:p>
            <a:r>
              <a:rPr lang="en-US" altLang="ja-JP" sz="1400" dirty="0">
                <a:solidFill>
                  <a:srgbClr val="00642D"/>
                </a:solidFill>
              </a:rPr>
              <a:t>	</a:t>
            </a:r>
            <a:r>
              <a:rPr lang="en-US" altLang="ja-JP" sz="1400" dirty="0" smtClean="0">
                <a:solidFill>
                  <a:srgbClr val="00642D"/>
                </a:solidFill>
              </a:rPr>
              <a:t>…</a:t>
            </a:r>
            <a:endParaRPr lang="en-US" altLang="ja-JP" sz="1400" dirty="0">
              <a:solidFill>
                <a:srgbClr val="00642D"/>
              </a:solidFill>
            </a:endParaRPr>
          </a:p>
          <a:p>
            <a:r>
              <a:rPr lang="en-US" altLang="ja-JP" sz="1400" dirty="0" smtClean="0">
                <a:solidFill>
                  <a:srgbClr val="00642D"/>
                </a:solidFill>
              </a:rPr>
              <a:t>    }</a:t>
            </a:r>
            <a:endParaRPr lang="en-US" altLang="ja-JP" sz="1400" dirty="0">
              <a:solidFill>
                <a:srgbClr val="00642D"/>
              </a:solidFill>
            </a:endParaRPr>
          </a:p>
          <a:p>
            <a:r>
              <a:rPr lang="en-US" altLang="ja-JP" sz="1400" dirty="0"/>
              <a:t>	...</a:t>
            </a:r>
          </a:p>
          <a:p>
            <a:r>
              <a:rPr lang="en-US" altLang="ja-JP" sz="1400" dirty="0"/>
              <a:t>} </a:t>
            </a:r>
          </a:p>
        </p:txBody>
      </p:sp>
      <p:sp>
        <p:nvSpPr>
          <p:cNvPr id="7" name="テキスト ボックス 6"/>
          <p:cNvSpPr txBox="1"/>
          <p:nvPr/>
        </p:nvSpPr>
        <p:spPr>
          <a:xfrm>
            <a:off x="502105" y="1537555"/>
            <a:ext cx="2659699" cy="954107"/>
          </a:xfrm>
          <a:prstGeom prst="rect">
            <a:avLst/>
          </a:prstGeom>
          <a:noFill/>
        </p:spPr>
        <p:txBody>
          <a:bodyPr wrap="square" rtlCol="0">
            <a:spAutoFit/>
          </a:bodyPr>
          <a:lstStyle/>
          <a:p>
            <a:r>
              <a:rPr lang="ja-JP" altLang="en-US" sz="2800" dirty="0" smtClean="0"/>
              <a:t>探索前の</a:t>
            </a:r>
            <a:endParaRPr lang="en-US" altLang="ja-JP" sz="2800" dirty="0" smtClean="0"/>
          </a:p>
          <a:p>
            <a:r>
              <a:rPr kumimoji="1" lang="ja-JP" altLang="en-US" sz="2800" dirty="0" smtClean="0"/>
              <a:t>ソースコード</a:t>
            </a:r>
            <a:endParaRPr kumimoji="1" lang="ja-JP" altLang="en-US" sz="2800" dirty="0"/>
          </a:p>
        </p:txBody>
      </p:sp>
      <p:sp>
        <p:nvSpPr>
          <p:cNvPr id="8" name="テキスト ボックス 7"/>
          <p:cNvSpPr txBox="1"/>
          <p:nvPr/>
        </p:nvSpPr>
        <p:spPr>
          <a:xfrm>
            <a:off x="380391" y="2869875"/>
            <a:ext cx="2487167" cy="1569660"/>
          </a:xfrm>
          <a:prstGeom prst="rect">
            <a:avLst/>
          </a:prstGeom>
          <a:noFill/>
          <a:ln>
            <a:solidFill>
              <a:schemeClr val="accent6">
                <a:lumMod val="40000"/>
                <a:lumOff val="60000"/>
              </a:schemeClr>
            </a:solidFill>
          </a:ln>
        </p:spPr>
        <p:txBody>
          <a:bodyPr wrap="square" rtlCol="0">
            <a:spAutoFit/>
          </a:bodyPr>
          <a:lstStyle/>
          <a:p>
            <a:r>
              <a:rPr lang="ja-JP" altLang="en-US" sz="2400" dirty="0" smtClean="0"/>
              <a:t>緑は</a:t>
            </a:r>
            <a:endParaRPr lang="en-US" altLang="ja-JP" sz="2400" dirty="0" smtClean="0"/>
          </a:p>
          <a:p>
            <a:r>
              <a:rPr lang="ja-JP" altLang="en-US" sz="2400" dirty="0" smtClean="0"/>
              <a:t>リファクタリング</a:t>
            </a:r>
            <a:endParaRPr lang="en-US" altLang="ja-JP" sz="2400" dirty="0" smtClean="0"/>
          </a:p>
          <a:p>
            <a:r>
              <a:rPr lang="ja-JP" altLang="en-US" sz="2400" dirty="0" smtClean="0"/>
              <a:t>により削除されたコード</a:t>
            </a:r>
            <a:endParaRPr lang="en-US" altLang="ja-JP" sz="2400" dirty="0" smtClean="0"/>
          </a:p>
        </p:txBody>
      </p:sp>
      <p:cxnSp>
        <p:nvCxnSpPr>
          <p:cNvPr id="10" name="直線矢印コネクタ 9"/>
          <p:cNvCxnSpPr>
            <a:stCxn id="8" idx="3"/>
          </p:cNvCxnSpPr>
          <p:nvPr/>
        </p:nvCxnSpPr>
        <p:spPr>
          <a:xfrm flipV="1">
            <a:off x="2867558" y="3057754"/>
            <a:ext cx="468173" cy="596951"/>
          </a:xfrm>
          <a:prstGeom prst="straightConnector1">
            <a:avLst/>
          </a:prstGeom>
          <a:ln>
            <a:solidFill>
              <a:schemeClr val="accent6"/>
            </a:solidFill>
            <a:tailEnd type="triangle"/>
          </a:ln>
        </p:spPr>
        <p:style>
          <a:lnRef idx="1">
            <a:schemeClr val="accent1"/>
          </a:lnRef>
          <a:fillRef idx="0">
            <a:schemeClr val="accent1"/>
          </a:fillRef>
          <a:effectRef idx="0">
            <a:schemeClr val="accent1"/>
          </a:effectRef>
          <a:fontRef idx="minor">
            <a:schemeClr val="tx1"/>
          </a:fontRef>
        </p:style>
      </p:cxnSp>
      <p:cxnSp>
        <p:nvCxnSpPr>
          <p:cNvPr id="11" name="直線矢印コネクタ 10"/>
          <p:cNvCxnSpPr>
            <a:stCxn id="8" idx="3"/>
          </p:cNvCxnSpPr>
          <p:nvPr/>
        </p:nvCxnSpPr>
        <p:spPr>
          <a:xfrm>
            <a:off x="2867558" y="3654705"/>
            <a:ext cx="555956" cy="1158697"/>
          </a:xfrm>
          <a:prstGeom prst="straightConnector1">
            <a:avLst/>
          </a:prstGeom>
          <a:ln>
            <a:solidFill>
              <a:schemeClr val="accent6"/>
            </a:solidFill>
            <a:tailEnd type="triangle"/>
          </a:ln>
        </p:spPr>
        <p:style>
          <a:lnRef idx="1">
            <a:schemeClr val="accent1"/>
          </a:lnRef>
          <a:fillRef idx="0">
            <a:schemeClr val="accent1"/>
          </a:fillRef>
          <a:effectRef idx="0">
            <a:schemeClr val="accent1"/>
          </a:effectRef>
          <a:fontRef idx="minor">
            <a:schemeClr val="tx1"/>
          </a:fontRef>
        </p:style>
      </p:cxnSp>
      <p:cxnSp>
        <p:nvCxnSpPr>
          <p:cNvPr id="14" name="直線矢印コネクタ 13"/>
          <p:cNvCxnSpPr>
            <a:stCxn id="8" idx="3"/>
          </p:cNvCxnSpPr>
          <p:nvPr/>
        </p:nvCxnSpPr>
        <p:spPr>
          <a:xfrm>
            <a:off x="2867558" y="3654705"/>
            <a:ext cx="468173" cy="1853641"/>
          </a:xfrm>
          <a:prstGeom prst="straightConnector1">
            <a:avLst/>
          </a:prstGeom>
          <a:ln>
            <a:solidFill>
              <a:schemeClr val="accent6"/>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24248688"/>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スライド番号プレースホルダー 3"/>
          <p:cNvSpPr>
            <a:spLocks noGrp="1"/>
          </p:cNvSpPr>
          <p:nvPr>
            <p:ph type="sldNum" sz="quarter" idx="12"/>
          </p:nvPr>
        </p:nvSpPr>
        <p:spPr/>
        <p:txBody>
          <a:bodyPr/>
          <a:lstStyle/>
          <a:p>
            <a:fld id="{04B3F2D8-AADF-41CF-B8BC-E48199EDBE0E}" type="slidenum">
              <a:rPr kumimoji="1" lang="ja-JP" altLang="en-US" smtClean="0"/>
              <a:t>23</a:t>
            </a:fld>
            <a:endParaRPr kumimoji="1" lang="ja-JP" altLang="en-US"/>
          </a:p>
        </p:txBody>
      </p:sp>
      <p:sp>
        <p:nvSpPr>
          <p:cNvPr id="5" name="タイトル 1"/>
          <p:cNvSpPr>
            <a:spLocks noGrp="1"/>
          </p:cNvSpPr>
          <p:nvPr>
            <p:ph type="title"/>
          </p:nvPr>
        </p:nvSpPr>
        <p:spPr>
          <a:xfrm>
            <a:off x="457200" y="274638"/>
            <a:ext cx="8218488" cy="1143000"/>
          </a:xfrm>
        </p:spPr>
        <p:txBody>
          <a:bodyPr/>
          <a:lstStyle/>
          <a:p>
            <a:r>
              <a:rPr kumimoji="1" lang="ja-JP" altLang="en-US" dirty="0" smtClean="0"/>
              <a:t>差分検出段階</a:t>
            </a:r>
            <a:r>
              <a:rPr kumimoji="1" lang="en-US" altLang="ja-JP" dirty="0" smtClean="0"/>
              <a:t>(2/3)</a:t>
            </a:r>
            <a:endParaRPr kumimoji="1" lang="ja-JP" altLang="en-US" dirty="0"/>
          </a:p>
        </p:txBody>
      </p:sp>
      <p:sp>
        <p:nvSpPr>
          <p:cNvPr id="6" name="テキスト ボックス 5"/>
          <p:cNvSpPr txBox="1"/>
          <p:nvPr/>
        </p:nvSpPr>
        <p:spPr>
          <a:xfrm>
            <a:off x="3227730" y="1525858"/>
            <a:ext cx="4890746" cy="3108543"/>
          </a:xfrm>
          <a:prstGeom prst="rect">
            <a:avLst/>
          </a:prstGeom>
          <a:solidFill>
            <a:schemeClr val="accent6">
              <a:lumMod val="20000"/>
              <a:lumOff val="80000"/>
            </a:schemeClr>
          </a:solidFill>
        </p:spPr>
        <p:txBody>
          <a:bodyPr wrap="square" rtlCol="0">
            <a:spAutoFit/>
          </a:bodyPr>
          <a:lstStyle/>
          <a:p>
            <a:r>
              <a:rPr lang="en-US" altLang="ja-JP" sz="1400" dirty="0"/>
              <a:t>	...</a:t>
            </a:r>
          </a:p>
          <a:p>
            <a:r>
              <a:rPr lang="en-US" altLang="ja-JP" sz="1400" dirty="0"/>
              <a:t>public class </a:t>
            </a:r>
            <a:r>
              <a:rPr lang="en-US" altLang="ja-JP" sz="1400" dirty="0" err="1"/>
              <a:t>DocumentImpl</a:t>
            </a:r>
            <a:endParaRPr lang="en-US" altLang="ja-JP" sz="1400" dirty="0"/>
          </a:p>
          <a:p>
            <a:r>
              <a:rPr lang="en-US" altLang="ja-JP" sz="1400" dirty="0"/>
              <a:t>    extends </a:t>
            </a:r>
            <a:r>
              <a:rPr lang="en-US" altLang="ja-JP" sz="1400" dirty="0" err="1"/>
              <a:t>CoreDocumentImpl</a:t>
            </a:r>
            <a:endParaRPr lang="en-US" altLang="ja-JP" sz="1400" dirty="0"/>
          </a:p>
          <a:p>
            <a:r>
              <a:rPr lang="en-US" altLang="ja-JP" sz="1400" dirty="0"/>
              <a:t>    implements </a:t>
            </a:r>
            <a:r>
              <a:rPr lang="en-US" altLang="ja-JP" sz="1400" dirty="0" err="1"/>
              <a:t>DocumentTraversal</a:t>
            </a:r>
            <a:r>
              <a:rPr lang="en-US" altLang="ja-JP" sz="1400" dirty="0"/>
              <a:t>, </a:t>
            </a:r>
            <a:r>
              <a:rPr lang="en-US" altLang="ja-JP" sz="1400" dirty="0" err="1"/>
              <a:t>DocumentEvent</a:t>
            </a:r>
            <a:endParaRPr lang="en-US" altLang="ja-JP" sz="1400" dirty="0"/>
          </a:p>
          <a:p>
            <a:r>
              <a:rPr lang="en-US" altLang="ja-JP" sz="1400" dirty="0"/>
              <a:t>, </a:t>
            </a:r>
            <a:r>
              <a:rPr lang="en-US" altLang="ja-JP" sz="1400" dirty="0" err="1"/>
              <a:t>DocumentRange</a:t>
            </a:r>
            <a:r>
              <a:rPr lang="en-US" altLang="ja-JP" sz="1400" dirty="0"/>
              <a:t>, </a:t>
            </a:r>
            <a:r>
              <a:rPr lang="en-US" altLang="ja-JP" sz="1400" dirty="0" err="1"/>
              <a:t>DocumentLS</a:t>
            </a:r>
            <a:r>
              <a:rPr lang="en-US" altLang="ja-JP" sz="1400" dirty="0"/>
              <a:t> {</a:t>
            </a:r>
          </a:p>
          <a:p>
            <a:r>
              <a:rPr lang="en-US" altLang="ja-JP" sz="1400" dirty="0"/>
              <a:t>	...</a:t>
            </a:r>
          </a:p>
          <a:p>
            <a:r>
              <a:rPr lang="en-US" altLang="ja-JP" sz="1400" dirty="0"/>
              <a:t>    public Node </a:t>
            </a:r>
            <a:r>
              <a:rPr lang="en-US" altLang="ja-JP" sz="1400" dirty="0" err="1"/>
              <a:t>cloneNode</a:t>
            </a:r>
            <a:r>
              <a:rPr lang="en-US" altLang="ja-JP" sz="1400" dirty="0"/>
              <a:t>(</a:t>
            </a:r>
            <a:r>
              <a:rPr lang="en-US" altLang="ja-JP" sz="1400" dirty="0" err="1"/>
              <a:t>boolean</a:t>
            </a:r>
            <a:r>
              <a:rPr lang="en-US" altLang="ja-JP" sz="1400" dirty="0"/>
              <a:t> deep) {</a:t>
            </a:r>
          </a:p>
          <a:p>
            <a:r>
              <a:rPr lang="en-US" altLang="ja-JP" sz="1400" dirty="0"/>
              <a:t>        </a:t>
            </a:r>
            <a:r>
              <a:rPr lang="en-US" altLang="ja-JP" sz="1400" dirty="0" err="1"/>
              <a:t>DocumentImpl</a:t>
            </a:r>
            <a:r>
              <a:rPr lang="en-US" altLang="ja-JP" sz="1400" dirty="0"/>
              <a:t> </a:t>
            </a:r>
            <a:r>
              <a:rPr lang="en-US" altLang="ja-JP" sz="1400" dirty="0" err="1"/>
              <a:t>newdoc</a:t>
            </a:r>
            <a:r>
              <a:rPr lang="en-US" altLang="ja-JP" sz="1400" dirty="0"/>
              <a:t> = new </a:t>
            </a:r>
            <a:r>
              <a:rPr lang="en-US" altLang="ja-JP" sz="1400" dirty="0" err="1"/>
              <a:t>DocumentImpl</a:t>
            </a:r>
            <a:r>
              <a:rPr lang="en-US" altLang="ja-JP" sz="1400" dirty="0"/>
              <a:t>();</a:t>
            </a:r>
          </a:p>
          <a:p>
            <a:r>
              <a:rPr lang="en-US" altLang="ja-JP" sz="1400" dirty="0"/>
              <a:t>        </a:t>
            </a:r>
            <a:r>
              <a:rPr lang="en-US" altLang="ja-JP" sz="1400" dirty="0" err="1"/>
              <a:t>cloneNode</a:t>
            </a:r>
            <a:r>
              <a:rPr lang="en-US" altLang="ja-JP" sz="1400" dirty="0"/>
              <a:t>(</a:t>
            </a:r>
            <a:r>
              <a:rPr lang="en-US" altLang="ja-JP" sz="1400" dirty="0" err="1"/>
              <a:t>newdoc</a:t>
            </a:r>
            <a:r>
              <a:rPr lang="en-US" altLang="ja-JP" sz="1400" dirty="0"/>
              <a:t>, deep);</a:t>
            </a:r>
          </a:p>
          <a:p>
            <a:r>
              <a:rPr lang="en-US" altLang="ja-JP" sz="1400" dirty="0"/>
              <a:t>        </a:t>
            </a:r>
            <a:r>
              <a:rPr lang="en-US" altLang="ja-JP" sz="1400" dirty="0" err="1"/>
              <a:t>newdoc.mutationEvents</a:t>
            </a:r>
            <a:r>
              <a:rPr lang="en-US" altLang="ja-JP" sz="1400" dirty="0"/>
              <a:t> = </a:t>
            </a:r>
            <a:r>
              <a:rPr lang="en-US" altLang="ja-JP" sz="1400" dirty="0" err="1"/>
              <a:t>mutationEvents</a:t>
            </a:r>
            <a:r>
              <a:rPr lang="en-US" altLang="ja-JP" sz="1400" dirty="0"/>
              <a:t>;</a:t>
            </a:r>
          </a:p>
          <a:p>
            <a:r>
              <a:rPr lang="en-US" altLang="ja-JP" sz="1400" dirty="0"/>
              <a:t>        return </a:t>
            </a:r>
            <a:r>
              <a:rPr lang="en-US" altLang="ja-JP" sz="1400" dirty="0" err="1"/>
              <a:t>newdoc</a:t>
            </a:r>
            <a:r>
              <a:rPr lang="en-US" altLang="ja-JP" sz="1400" dirty="0"/>
              <a:t>;</a:t>
            </a:r>
          </a:p>
          <a:p>
            <a:r>
              <a:rPr lang="en-US" altLang="ja-JP" sz="1400" dirty="0"/>
              <a:t>    } </a:t>
            </a:r>
          </a:p>
          <a:p>
            <a:r>
              <a:rPr lang="en-US" altLang="ja-JP" sz="1400" dirty="0"/>
              <a:t>	...</a:t>
            </a:r>
          </a:p>
          <a:p>
            <a:r>
              <a:rPr lang="en-US" altLang="ja-JP" sz="1400" dirty="0"/>
              <a:t>} </a:t>
            </a:r>
          </a:p>
        </p:txBody>
      </p:sp>
      <p:sp>
        <p:nvSpPr>
          <p:cNvPr id="7" name="テキスト ボックス 6"/>
          <p:cNvSpPr txBox="1"/>
          <p:nvPr/>
        </p:nvSpPr>
        <p:spPr>
          <a:xfrm>
            <a:off x="502105" y="1537555"/>
            <a:ext cx="2659699" cy="1815882"/>
          </a:xfrm>
          <a:prstGeom prst="rect">
            <a:avLst/>
          </a:prstGeom>
          <a:noFill/>
        </p:spPr>
        <p:txBody>
          <a:bodyPr wrap="square" rtlCol="0">
            <a:spAutoFit/>
          </a:bodyPr>
          <a:lstStyle/>
          <a:p>
            <a:r>
              <a:rPr lang="ja-JP" altLang="en-US" sz="2800" dirty="0" smtClean="0"/>
              <a:t>探索・</a:t>
            </a:r>
            <a:endParaRPr lang="en-US" altLang="ja-JP" sz="2800" dirty="0" smtClean="0"/>
          </a:p>
          <a:p>
            <a:r>
              <a:rPr lang="ja-JP" altLang="en-US" sz="2800" dirty="0" smtClean="0"/>
              <a:t>リファクタリング適用後の</a:t>
            </a:r>
            <a:endParaRPr lang="en-US" altLang="ja-JP" sz="2800" dirty="0" smtClean="0"/>
          </a:p>
          <a:p>
            <a:r>
              <a:rPr kumimoji="1" lang="ja-JP" altLang="en-US" sz="2800" dirty="0" smtClean="0"/>
              <a:t>ソースコード</a:t>
            </a:r>
            <a:endParaRPr kumimoji="1" lang="ja-JP" altLang="en-US" sz="2800" dirty="0"/>
          </a:p>
        </p:txBody>
      </p:sp>
    </p:spTree>
    <p:extLst>
      <p:ext uri="{BB962C8B-B14F-4D97-AF65-F5344CB8AC3E}">
        <p14:creationId xmlns:p14="http://schemas.microsoft.com/office/powerpoint/2010/main" val="2439302526"/>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スライド番号プレースホルダー 3"/>
          <p:cNvSpPr>
            <a:spLocks noGrp="1"/>
          </p:cNvSpPr>
          <p:nvPr>
            <p:ph type="sldNum" sz="quarter" idx="12"/>
          </p:nvPr>
        </p:nvSpPr>
        <p:spPr/>
        <p:txBody>
          <a:bodyPr/>
          <a:lstStyle/>
          <a:p>
            <a:fld id="{04B3F2D8-AADF-41CF-B8BC-E48199EDBE0E}" type="slidenum">
              <a:rPr kumimoji="1" lang="ja-JP" altLang="en-US" smtClean="0"/>
              <a:t>24</a:t>
            </a:fld>
            <a:endParaRPr kumimoji="1" lang="ja-JP" altLang="en-US"/>
          </a:p>
        </p:txBody>
      </p:sp>
      <p:sp>
        <p:nvSpPr>
          <p:cNvPr id="5" name="タイトル 1"/>
          <p:cNvSpPr>
            <a:spLocks noGrp="1"/>
          </p:cNvSpPr>
          <p:nvPr>
            <p:ph type="title"/>
          </p:nvPr>
        </p:nvSpPr>
        <p:spPr>
          <a:xfrm>
            <a:off x="457200" y="274638"/>
            <a:ext cx="8218488" cy="1143000"/>
          </a:xfrm>
        </p:spPr>
        <p:txBody>
          <a:bodyPr/>
          <a:lstStyle/>
          <a:p>
            <a:r>
              <a:rPr kumimoji="1" lang="ja-JP" altLang="en-US" dirty="0" smtClean="0"/>
              <a:t>差分検出段階</a:t>
            </a:r>
            <a:r>
              <a:rPr kumimoji="1" lang="en-US" altLang="ja-JP" dirty="0" smtClean="0"/>
              <a:t>(3/3)</a:t>
            </a:r>
            <a:endParaRPr kumimoji="1" lang="ja-JP" altLang="en-US" dirty="0"/>
          </a:p>
        </p:txBody>
      </p:sp>
      <p:sp>
        <p:nvSpPr>
          <p:cNvPr id="6" name="テキスト ボックス 5"/>
          <p:cNvSpPr txBox="1"/>
          <p:nvPr/>
        </p:nvSpPr>
        <p:spPr>
          <a:xfrm>
            <a:off x="3231923" y="1540488"/>
            <a:ext cx="4886553" cy="3323987"/>
          </a:xfrm>
          <a:prstGeom prst="rect">
            <a:avLst/>
          </a:prstGeom>
          <a:solidFill>
            <a:schemeClr val="accent6">
              <a:lumMod val="20000"/>
              <a:lumOff val="80000"/>
            </a:schemeClr>
          </a:solidFill>
        </p:spPr>
        <p:txBody>
          <a:bodyPr wrap="square" rtlCol="0">
            <a:spAutoFit/>
          </a:bodyPr>
          <a:lstStyle/>
          <a:p>
            <a:r>
              <a:rPr lang="en-US" altLang="ja-JP" sz="1400" dirty="0"/>
              <a:t>	...</a:t>
            </a:r>
          </a:p>
          <a:p>
            <a:r>
              <a:rPr lang="en-US" altLang="ja-JP" sz="1400" dirty="0"/>
              <a:t>public class </a:t>
            </a:r>
            <a:r>
              <a:rPr lang="en-US" altLang="ja-JP" sz="1400" dirty="0" err="1"/>
              <a:t>DocumentImpl</a:t>
            </a:r>
            <a:r>
              <a:rPr lang="en-US" altLang="ja-JP" sz="1400" dirty="0"/>
              <a:t> extends </a:t>
            </a:r>
            <a:r>
              <a:rPr lang="en-US" altLang="ja-JP" sz="1400" dirty="0" err="1"/>
              <a:t>CoreDocumentImpl</a:t>
            </a:r>
            <a:endParaRPr lang="en-US" altLang="ja-JP" sz="1400" dirty="0"/>
          </a:p>
          <a:p>
            <a:r>
              <a:rPr lang="en-US" altLang="ja-JP" sz="1400" dirty="0"/>
              <a:t>        implements </a:t>
            </a:r>
            <a:r>
              <a:rPr lang="en-US" altLang="ja-JP" sz="1400" dirty="0" err="1"/>
              <a:t>DocumentTraversal</a:t>
            </a:r>
            <a:r>
              <a:rPr lang="en-US" altLang="ja-JP" sz="1400" dirty="0"/>
              <a:t>, </a:t>
            </a:r>
            <a:r>
              <a:rPr lang="en-US" altLang="ja-JP" sz="1400" dirty="0" err="1"/>
              <a:t>DocumentEvent</a:t>
            </a:r>
            <a:endParaRPr lang="en-US" altLang="ja-JP" sz="1400" dirty="0"/>
          </a:p>
          <a:p>
            <a:r>
              <a:rPr lang="en-US" altLang="ja-JP" sz="1400" dirty="0"/>
              <a:t>, </a:t>
            </a:r>
            <a:r>
              <a:rPr lang="en-US" altLang="ja-JP" sz="1400" dirty="0" err="1"/>
              <a:t>DocumentRange</a:t>
            </a:r>
            <a:r>
              <a:rPr lang="en-US" altLang="ja-JP" sz="1400" dirty="0"/>
              <a:t>, </a:t>
            </a:r>
            <a:r>
              <a:rPr lang="en-US" altLang="ja-JP" sz="1400" dirty="0" err="1"/>
              <a:t>DocumentLS</a:t>
            </a:r>
            <a:r>
              <a:rPr lang="en-US" altLang="ja-JP" sz="1400" dirty="0"/>
              <a:t> {</a:t>
            </a:r>
          </a:p>
          <a:p>
            <a:r>
              <a:rPr lang="en-US" altLang="ja-JP" sz="1400" dirty="0"/>
              <a:t>	...</a:t>
            </a:r>
          </a:p>
          <a:p>
            <a:r>
              <a:rPr lang="en-US" altLang="ja-JP" sz="1400" dirty="0"/>
              <a:t>    public Node </a:t>
            </a:r>
            <a:r>
              <a:rPr lang="en-US" altLang="ja-JP" sz="1400" dirty="0" err="1"/>
              <a:t>cloneNode</a:t>
            </a:r>
            <a:r>
              <a:rPr lang="en-US" altLang="ja-JP" sz="1400" dirty="0"/>
              <a:t>(</a:t>
            </a:r>
            <a:r>
              <a:rPr lang="en-US" altLang="ja-JP" sz="1400" dirty="0" err="1"/>
              <a:t>boolean</a:t>
            </a:r>
            <a:r>
              <a:rPr lang="en-US" altLang="ja-JP" sz="1400" dirty="0"/>
              <a:t> deep) {</a:t>
            </a:r>
          </a:p>
          <a:p>
            <a:r>
              <a:rPr lang="en-US" altLang="ja-JP" sz="1400" dirty="0"/>
              <a:t>        </a:t>
            </a:r>
            <a:r>
              <a:rPr lang="en-US" altLang="ja-JP" sz="1400" dirty="0" err="1"/>
              <a:t>DocumentImpl</a:t>
            </a:r>
            <a:r>
              <a:rPr lang="en-US" altLang="ja-JP" sz="1400" dirty="0"/>
              <a:t> </a:t>
            </a:r>
            <a:r>
              <a:rPr lang="en-US" altLang="ja-JP" sz="1400" dirty="0" err="1"/>
              <a:t>newdoc</a:t>
            </a:r>
            <a:r>
              <a:rPr lang="en-US" altLang="ja-JP" sz="1400" dirty="0"/>
              <a:t> = new </a:t>
            </a:r>
            <a:r>
              <a:rPr lang="en-US" altLang="ja-JP" sz="1400" dirty="0" err="1"/>
              <a:t>DocumentImpl</a:t>
            </a:r>
            <a:r>
              <a:rPr lang="en-US" altLang="ja-JP" sz="1400" dirty="0"/>
              <a:t>();</a:t>
            </a:r>
          </a:p>
          <a:p>
            <a:r>
              <a:rPr lang="en-US" altLang="ja-JP" sz="1400" dirty="0"/>
              <a:t>        </a:t>
            </a:r>
            <a:r>
              <a:rPr lang="en-US" altLang="ja-JP" sz="1400" dirty="0" err="1">
                <a:solidFill>
                  <a:srgbClr val="FF0000"/>
                </a:solidFill>
              </a:rPr>
              <a:t>callUserDataHandlers</a:t>
            </a:r>
            <a:r>
              <a:rPr lang="en-US" altLang="ja-JP" sz="1400" dirty="0">
                <a:solidFill>
                  <a:srgbClr val="FF0000"/>
                </a:solidFill>
              </a:rPr>
              <a:t>(this, </a:t>
            </a:r>
            <a:r>
              <a:rPr lang="en-US" altLang="ja-JP" sz="1400" dirty="0" err="1">
                <a:solidFill>
                  <a:srgbClr val="FF0000"/>
                </a:solidFill>
              </a:rPr>
              <a:t>newdoc</a:t>
            </a:r>
            <a:r>
              <a:rPr lang="en-US" altLang="ja-JP" sz="1400" dirty="0">
                <a:solidFill>
                  <a:srgbClr val="FF0000"/>
                </a:solidFill>
              </a:rPr>
              <a:t>, </a:t>
            </a:r>
            <a:r>
              <a:rPr lang="en-US" altLang="ja-JP" sz="1400" dirty="0" err="1">
                <a:solidFill>
                  <a:srgbClr val="FF0000"/>
                </a:solidFill>
              </a:rPr>
              <a:t>UserDataHandler.NODE_CLONED</a:t>
            </a:r>
            <a:r>
              <a:rPr lang="en-US" altLang="ja-JP" sz="1400" dirty="0">
                <a:solidFill>
                  <a:srgbClr val="FF0000"/>
                </a:solidFill>
              </a:rPr>
              <a:t>);</a:t>
            </a:r>
          </a:p>
          <a:p>
            <a:r>
              <a:rPr lang="en-US" altLang="ja-JP" sz="1400" dirty="0"/>
              <a:t>        </a:t>
            </a:r>
            <a:r>
              <a:rPr lang="en-US" altLang="ja-JP" sz="1400" dirty="0" err="1"/>
              <a:t>cloneNode</a:t>
            </a:r>
            <a:r>
              <a:rPr lang="en-US" altLang="ja-JP" sz="1400" dirty="0"/>
              <a:t>(</a:t>
            </a:r>
            <a:r>
              <a:rPr lang="en-US" altLang="ja-JP" sz="1400" dirty="0" err="1"/>
              <a:t>newdoc</a:t>
            </a:r>
            <a:r>
              <a:rPr lang="en-US" altLang="ja-JP" sz="1400" dirty="0"/>
              <a:t>, deep);</a:t>
            </a:r>
          </a:p>
          <a:p>
            <a:r>
              <a:rPr lang="en-US" altLang="ja-JP" sz="1400" dirty="0"/>
              <a:t>        </a:t>
            </a:r>
            <a:r>
              <a:rPr lang="en-US" altLang="ja-JP" sz="1400" dirty="0" err="1"/>
              <a:t>newdoc.mutationEvents</a:t>
            </a:r>
            <a:r>
              <a:rPr lang="en-US" altLang="ja-JP" sz="1400" dirty="0"/>
              <a:t> = </a:t>
            </a:r>
            <a:r>
              <a:rPr lang="en-US" altLang="ja-JP" sz="1400" dirty="0" err="1"/>
              <a:t>mutationEvents</a:t>
            </a:r>
            <a:r>
              <a:rPr lang="en-US" altLang="ja-JP" sz="1400" dirty="0"/>
              <a:t>;</a:t>
            </a:r>
          </a:p>
          <a:p>
            <a:r>
              <a:rPr lang="en-US" altLang="ja-JP" sz="1400" dirty="0"/>
              <a:t>        return </a:t>
            </a:r>
            <a:r>
              <a:rPr lang="en-US" altLang="ja-JP" sz="1400" dirty="0" err="1"/>
              <a:t>newdoc</a:t>
            </a:r>
            <a:r>
              <a:rPr lang="en-US" altLang="ja-JP" sz="1400" dirty="0"/>
              <a:t>;</a:t>
            </a:r>
          </a:p>
          <a:p>
            <a:r>
              <a:rPr lang="en-US" altLang="ja-JP" sz="1400" dirty="0"/>
              <a:t>    }</a:t>
            </a:r>
          </a:p>
          <a:p>
            <a:r>
              <a:rPr lang="en-US" altLang="ja-JP" sz="1400" dirty="0"/>
              <a:t>	...</a:t>
            </a:r>
          </a:p>
          <a:p>
            <a:r>
              <a:rPr lang="en-US" altLang="ja-JP" sz="1400" dirty="0"/>
              <a:t>}</a:t>
            </a:r>
          </a:p>
        </p:txBody>
      </p:sp>
      <p:sp>
        <p:nvSpPr>
          <p:cNvPr id="7" name="テキスト ボックス 6"/>
          <p:cNvSpPr txBox="1"/>
          <p:nvPr/>
        </p:nvSpPr>
        <p:spPr>
          <a:xfrm>
            <a:off x="502105" y="1537555"/>
            <a:ext cx="2659699" cy="1384995"/>
          </a:xfrm>
          <a:prstGeom prst="rect">
            <a:avLst/>
          </a:prstGeom>
          <a:noFill/>
        </p:spPr>
        <p:txBody>
          <a:bodyPr wrap="square" rtlCol="0">
            <a:spAutoFit/>
          </a:bodyPr>
          <a:lstStyle/>
          <a:p>
            <a:r>
              <a:rPr lang="ja-JP" altLang="en-US" sz="2800" dirty="0"/>
              <a:t>差分</a:t>
            </a:r>
            <a:r>
              <a:rPr lang="ja-JP" altLang="en-US" sz="2800" dirty="0" smtClean="0"/>
              <a:t>検出・</a:t>
            </a:r>
            <a:endParaRPr lang="en-US" altLang="ja-JP" sz="2800" dirty="0" smtClean="0"/>
          </a:p>
          <a:p>
            <a:r>
              <a:rPr lang="ja-JP" altLang="en-US" sz="2800" dirty="0"/>
              <a:t>変更</a:t>
            </a:r>
            <a:r>
              <a:rPr lang="ja-JP" altLang="en-US" sz="2800" dirty="0" smtClean="0"/>
              <a:t>適用後の</a:t>
            </a:r>
            <a:endParaRPr lang="en-US" altLang="ja-JP" sz="2800" dirty="0" smtClean="0"/>
          </a:p>
          <a:p>
            <a:r>
              <a:rPr kumimoji="1" lang="ja-JP" altLang="en-US" sz="2800" dirty="0" smtClean="0"/>
              <a:t>ソースコード</a:t>
            </a:r>
            <a:endParaRPr kumimoji="1" lang="ja-JP" altLang="en-US" sz="2800" dirty="0"/>
          </a:p>
        </p:txBody>
      </p:sp>
      <p:sp>
        <p:nvSpPr>
          <p:cNvPr id="8" name="テキスト ボックス 7"/>
          <p:cNvSpPr txBox="1"/>
          <p:nvPr/>
        </p:nvSpPr>
        <p:spPr>
          <a:xfrm>
            <a:off x="892455" y="5341300"/>
            <a:ext cx="7615124" cy="523220"/>
          </a:xfrm>
          <a:prstGeom prst="rect">
            <a:avLst/>
          </a:prstGeom>
          <a:solidFill>
            <a:schemeClr val="accent5">
              <a:lumMod val="90000"/>
            </a:schemeClr>
          </a:solidFill>
        </p:spPr>
        <p:txBody>
          <a:bodyPr wrap="square" rtlCol="0">
            <a:spAutoFit/>
          </a:bodyPr>
          <a:lstStyle/>
          <a:p>
            <a:r>
              <a:rPr lang="ja-JP" altLang="en-US" sz="2800" dirty="0" smtClean="0"/>
              <a:t>以上により，</a:t>
            </a:r>
            <a:r>
              <a:rPr lang="en-US" altLang="ja-JP" sz="2800" dirty="0" smtClean="0"/>
              <a:t>impure</a:t>
            </a:r>
            <a:r>
              <a:rPr lang="ja-JP" altLang="en-US" sz="2800" dirty="0" smtClean="0"/>
              <a:t>リファクタリングが検出された</a:t>
            </a:r>
            <a:endParaRPr kumimoji="1" lang="ja-JP" altLang="en-US" sz="2800" dirty="0"/>
          </a:p>
        </p:txBody>
      </p:sp>
      <p:sp>
        <p:nvSpPr>
          <p:cNvPr id="9" name="テキスト ボックス 8"/>
          <p:cNvSpPr txBox="1"/>
          <p:nvPr/>
        </p:nvSpPr>
        <p:spPr>
          <a:xfrm>
            <a:off x="380391" y="3202481"/>
            <a:ext cx="2487167" cy="1200329"/>
          </a:xfrm>
          <a:prstGeom prst="rect">
            <a:avLst/>
          </a:prstGeom>
          <a:noFill/>
          <a:ln>
            <a:solidFill>
              <a:schemeClr val="accent6">
                <a:lumMod val="40000"/>
                <a:lumOff val="60000"/>
              </a:schemeClr>
            </a:solidFill>
          </a:ln>
        </p:spPr>
        <p:txBody>
          <a:bodyPr wrap="square" rtlCol="0">
            <a:spAutoFit/>
          </a:bodyPr>
          <a:lstStyle/>
          <a:p>
            <a:r>
              <a:rPr lang="ja-JP" altLang="en-US" sz="2400" dirty="0"/>
              <a:t>赤</a:t>
            </a:r>
            <a:r>
              <a:rPr lang="ja-JP" altLang="en-US" sz="2400" dirty="0" smtClean="0"/>
              <a:t>は</a:t>
            </a:r>
            <a:endParaRPr lang="en-US" altLang="ja-JP" sz="2400" dirty="0" smtClean="0"/>
          </a:p>
          <a:p>
            <a:r>
              <a:rPr lang="ja-JP" altLang="en-US" sz="2400" dirty="0" smtClean="0"/>
              <a:t>差分検出により</a:t>
            </a:r>
            <a:endParaRPr lang="en-US" altLang="ja-JP" sz="2400" dirty="0" smtClean="0"/>
          </a:p>
          <a:p>
            <a:r>
              <a:rPr lang="ja-JP" altLang="en-US" sz="2400" dirty="0"/>
              <a:t>追加</a:t>
            </a:r>
            <a:r>
              <a:rPr lang="ja-JP" altLang="en-US" sz="2400" dirty="0" smtClean="0"/>
              <a:t>されたコード</a:t>
            </a:r>
            <a:endParaRPr lang="en-US" altLang="ja-JP" sz="2400" dirty="0" smtClean="0"/>
          </a:p>
        </p:txBody>
      </p:sp>
      <p:cxnSp>
        <p:nvCxnSpPr>
          <p:cNvPr id="10" name="直線矢印コネクタ 9"/>
          <p:cNvCxnSpPr>
            <a:stCxn id="9" idx="3"/>
          </p:cNvCxnSpPr>
          <p:nvPr/>
        </p:nvCxnSpPr>
        <p:spPr>
          <a:xfrm flipV="1">
            <a:off x="2867558" y="3430830"/>
            <a:ext cx="364365" cy="371816"/>
          </a:xfrm>
          <a:prstGeom prst="straightConnector1">
            <a:avLst/>
          </a:prstGeom>
          <a:ln>
            <a:solidFill>
              <a:schemeClr val="accent6"/>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96869370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まとめと今後の課題</a:t>
            </a:r>
            <a:endParaRPr kumimoji="1" lang="ja-JP" altLang="en-US" dirty="0"/>
          </a:p>
        </p:txBody>
      </p:sp>
      <p:sp>
        <p:nvSpPr>
          <p:cNvPr id="3" name="コンテンツ プレースホルダー 2"/>
          <p:cNvSpPr>
            <a:spLocks noGrp="1"/>
          </p:cNvSpPr>
          <p:nvPr>
            <p:ph idx="1"/>
          </p:nvPr>
        </p:nvSpPr>
        <p:spPr/>
        <p:txBody>
          <a:bodyPr/>
          <a:lstStyle/>
          <a:p>
            <a:pPr marL="0" indent="0">
              <a:buNone/>
            </a:pPr>
            <a:r>
              <a:rPr kumimoji="1" lang="ja-JP" altLang="en-US" dirty="0" smtClean="0"/>
              <a:t>まとめ</a:t>
            </a:r>
            <a:endParaRPr kumimoji="1" lang="en-US" altLang="ja-JP" dirty="0" smtClean="0"/>
          </a:p>
          <a:p>
            <a:r>
              <a:rPr kumimoji="1" lang="ja-JP" altLang="en-US" dirty="0" smtClean="0"/>
              <a:t>探索的手法と，ソースコード差分検出を組み合わせた手法を提案した</a:t>
            </a:r>
            <a:endParaRPr kumimoji="1" lang="en-US" altLang="ja-JP" dirty="0" smtClean="0"/>
          </a:p>
          <a:p>
            <a:r>
              <a:rPr lang="ja-JP" altLang="en-US" dirty="0" smtClean="0"/>
              <a:t>既存手法では難しかった</a:t>
            </a:r>
            <a:r>
              <a:rPr lang="en-US" altLang="ja-JP" dirty="0" smtClean="0"/>
              <a:t>impure</a:t>
            </a:r>
            <a:r>
              <a:rPr lang="ja-JP" altLang="en-US" dirty="0" smtClean="0"/>
              <a:t>リファクタリング検出を可能とした</a:t>
            </a:r>
            <a:endParaRPr lang="en-US" altLang="ja-JP" dirty="0" smtClean="0"/>
          </a:p>
          <a:p>
            <a:pPr marL="0" indent="0">
              <a:buNone/>
            </a:pPr>
            <a:r>
              <a:rPr lang="ja-JP" altLang="en-US" dirty="0" smtClean="0"/>
              <a:t>今後の課題</a:t>
            </a:r>
            <a:endParaRPr lang="en-US" altLang="ja-JP" dirty="0" smtClean="0"/>
          </a:p>
          <a:p>
            <a:pPr lvl="0"/>
            <a:r>
              <a:rPr lang="ja-JP" altLang="en-US" dirty="0" smtClean="0"/>
              <a:t>検出可能なリファクタリングの種類を増やす</a:t>
            </a:r>
            <a:endParaRPr lang="en-US" altLang="ja-JP" dirty="0" smtClean="0"/>
          </a:p>
          <a:p>
            <a:pPr lvl="0"/>
            <a:r>
              <a:rPr lang="ja-JP" altLang="en-US" dirty="0" smtClean="0"/>
              <a:t>探索範囲となるファイルやクラスを増やす</a:t>
            </a:r>
            <a:endParaRPr lang="en-US" altLang="ja-JP" dirty="0" smtClean="0"/>
          </a:p>
        </p:txBody>
      </p:sp>
      <p:sp>
        <p:nvSpPr>
          <p:cNvPr id="4" name="スライド番号プレースホルダー 3"/>
          <p:cNvSpPr>
            <a:spLocks noGrp="1"/>
          </p:cNvSpPr>
          <p:nvPr>
            <p:ph type="sldNum" sz="quarter" idx="12"/>
          </p:nvPr>
        </p:nvSpPr>
        <p:spPr/>
        <p:txBody>
          <a:bodyPr/>
          <a:lstStyle/>
          <a:p>
            <a:fld id="{04B3F2D8-AADF-41CF-B8BC-E48199EDBE0E}" type="slidenum">
              <a:rPr kumimoji="1" lang="ja-JP" altLang="en-US" smtClean="0"/>
              <a:t>25</a:t>
            </a:fld>
            <a:endParaRPr kumimoji="1" lang="ja-JP" altLang="en-US"/>
          </a:p>
        </p:txBody>
      </p:sp>
    </p:spTree>
    <p:extLst>
      <p:ext uri="{BB962C8B-B14F-4D97-AF65-F5344CB8AC3E}">
        <p14:creationId xmlns:p14="http://schemas.microsoft.com/office/powerpoint/2010/main" val="74769789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リファクタリング例</a:t>
            </a:r>
            <a:endParaRPr kumimoji="1" lang="ja-JP" altLang="en-US" dirty="0"/>
          </a:p>
        </p:txBody>
      </p:sp>
      <p:sp>
        <p:nvSpPr>
          <p:cNvPr id="4" name="スライド番号プレースホルダー 3"/>
          <p:cNvSpPr>
            <a:spLocks noGrp="1"/>
          </p:cNvSpPr>
          <p:nvPr>
            <p:ph type="sldNum" sz="quarter" idx="12"/>
          </p:nvPr>
        </p:nvSpPr>
        <p:spPr/>
        <p:txBody>
          <a:bodyPr/>
          <a:lstStyle/>
          <a:p>
            <a:fld id="{04B3F2D8-AADF-41CF-B8BC-E48199EDBE0E}" type="slidenum">
              <a:rPr kumimoji="1" lang="ja-JP" altLang="en-US" smtClean="0"/>
              <a:t>3</a:t>
            </a:fld>
            <a:endParaRPr kumimoji="1" lang="ja-JP" altLang="en-US"/>
          </a:p>
        </p:txBody>
      </p:sp>
      <p:sp>
        <p:nvSpPr>
          <p:cNvPr id="24" name="コンテンツ プレースホルダー 2"/>
          <p:cNvSpPr>
            <a:spLocks noGrp="1"/>
          </p:cNvSpPr>
          <p:nvPr>
            <p:ph idx="1"/>
          </p:nvPr>
        </p:nvSpPr>
        <p:spPr>
          <a:xfrm>
            <a:off x="451644" y="1498753"/>
            <a:ext cx="8229600" cy="4525963"/>
          </a:xfrm>
        </p:spPr>
        <p:txBody>
          <a:bodyPr/>
          <a:lstStyle/>
          <a:p>
            <a:r>
              <a:rPr lang="ja-JP" altLang="en-US" sz="2400" dirty="0"/>
              <a:t>メソッド引き上げの</a:t>
            </a:r>
            <a:r>
              <a:rPr lang="ja-JP" altLang="en-US" sz="2400" dirty="0" smtClean="0"/>
              <a:t>例：サブクラス</a:t>
            </a:r>
            <a:r>
              <a:rPr lang="ja-JP" altLang="en-US" sz="2400" dirty="0"/>
              <a:t>のメソッドがスーパークラスに引き上げられている</a:t>
            </a:r>
          </a:p>
          <a:p>
            <a:endParaRPr kumimoji="1" lang="ja-JP" altLang="en-US" sz="2400" dirty="0"/>
          </a:p>
        </p:txBody>
      </p:sp>
      <p:sp>
        <p:nvSpPr>
          <p:cNvPr id="23" name="テキスト ボックス 22"/>
          <p:cNvSpPr txBox="1"/>
          <p:nvPr/>
        </p:nvSpPr>
        <p:spPr>
          <a:xfrm>
            <a:off x="251557" y="2630462"/>
            <a:ext cx="3885800" cy="3477875"/>
          </a:xfrm>
          <a:prstGeom prst="rect">
            <a:avLst/>
          </a:prstGeom>
          <a:solidFill>
            <a:schemeClr val="accent6">
              <a:lumMod val="20000"/>
              <a:lumOff val="80000"/>
            </a:schemeClr>
          </a:solidFill>
        </p:spPr>
        <p:txBody>
          <a:bodyPr wrap="square" rtlCol="0">
            <a:spAutoFit/>
          </a:bodyPr>
          <a:lstStyle/>
          <a:p>
            <a:r>
              <a:rPr kumimoji="1" lang="en-US" altLang="ja-JP" sz="2000" dirty="0" smtClean="0"/>
              <a:t>abstract class Customer{</a:t>
            </a:r>
          </a:p>
          <a:p>
            <a:r>
              <a:rPr lang="en-US" altLang="ja-JP" sz="2000" dirty="0" smtClean="0"/>
              <a:t>    abstract </a:t>
            </a:r>
            <a:r>
              <a:rPr lang="en-US" altLang="ja-JP" sz="2000" dirty="0" err="1" smtClean="0"/>
              <a:t>int</a:t>
            </a:r>
            <a:r>
              <a:rPr lang="en-US" altLang="ja-JP" sz="2000" dirty="0" smtClean="0"/>
              <a:t> </a:t>
            </a:r>
            <a:r>
              <a:rPr lang="en-US" altLang="ja-JP" sz="2000" dirty="0" err="1" smtClean="0"/>
              <a:t>calc</a:t>
            </a:r>
            <a:r>
              <a:rPr lang="en-US" altLang="ja-JP" sz="2000" dirty="0" smtClean="0"/>
              <a:t>(</a:t>
            </a:r>
            <a:r>
              <a:rPr lang="en-US" altLang="ja-JP" sz="2000" dirty="0" err="1" smtClean="0"/>
              <a:t>int</a:t>
            </a:r>
            <a:r>
              <a:rPr lang="en-US" altLang="ja-JP" sz="2000" dirty="0" smtClean="0"/>
              <a:t> value);</a:t>
            </a:r>
            <a:endParaRPr lang="en-US" altLang="ja-JP" sz="2000" dirty="0"/>
          </a:p>
          <a:p>
            <a:r>
              <a:rPr kumimoji="1" lang="en-US" altLang="ja-JP" sz="2000" dirty="0" smtClean="0"/>
              <a:t>}</a:t>
            </a:r>
          </a:p>
          <a:p>
            <a:r>
              <a:rPr lang="en-US" altLang="ja-JP" sz="2000" dirty="0" smtClean="0"/>
              <a:t>class </a:t>
            </a:r>
            <a:r>
              <a:rPr lang="en-US" altLang="ja-JP" sz="2000" dirty="0" err="1" smtClean="0"/>
              <a:t>RegularCustomer</a:t>
            </a:r>
            <a:r>
              <a:rPr lang="en-US" altLang="ja-JP" sz="2000" dirty="0" smtClean="0"/>
              <a:t>{</a:t>
            </a:r>
          </a:p>
          <a:p>
            <a:r>
              <a:rPr kumimoji="1" lang="en-US" altLang="ja-JP" sz="2000" dirty="0" smtClean="0"/>
              <a:t>    </a:t>
            </a:r>
            <a:r>
              <a:rPr kumimoji="1" lang="en-US" altLang="ja-JP" sz="2000" dirty="0" err="1" smtClean="0"/>
              <a:t>int</a:t>
            </a:r>
            <a:r>
              <a:rPr kumimoji="1" lang="en-US" altLang="ja-JP" sz="2000" dirty="0" smtClean="0"/>
              <a:t> </a:t>
            </a:r>
            <a:r>
              <a:rPr kumimoji="1" lang="en-US" altLang="ja-JP" sz="2000" dirty="0" err="1" smtClean="0"/>
              <a:t>calc</a:t>
            </a:r>
            <a:r>
              <a:rPr kumimoji="1" lang="en-US" altLang="ja-JP" sz="2000" dirty="0" smtClean="0"/>
              <a:t>(</a:t>
            </a:r>
            <a:r>
              <a:rPr kumimoji="1" lang="en-US" altLang="ja-JP" sz="2000" dirty="0" err="1" smtClean="0"/>
              <a:t>int</a:t>
            </a:r>
            <a:r>
              <a:rPr kumimoji="1" lang="en-US" altLang="ja-JP" sz="2000" dirty="0" smtClean="0"/>
              <a:t> value){ (</a:t>
            </a:r>
            <a:r>
              <a:rPr kumimoji="1" lang="ja-JP" altLang="en-US" sz="2000" dirty="0" smtClean="0"/>
              <a:t>略</a:t>
            </a:r>
            <a:r>
              <a:rPr kumimoji="1" lang="en-US" altLang="ja-JP" sz="2000" dirty="0" smtClean="0"/>
              <a:t>) }</a:t>
            </a:r>
          </a:p>
          <a:p>
            <a:r>
              <a:rPr lang="en-US" altLang="ja-JP" sz="2000" dirty="0"/>
              <a:t> </a:t>
            </a:r>
            <a:r>
              <a:rPr lang="en-US" altLang="ja-JP" sz="2000" dirty="0" smtClean="0"/>
              <a:t>  </a:t>
            </a:r>
            <a:r>
              <a:rPr lang="ja-JP" altLang="en-US" sz="2000" dirty="0"/>
              <a:t> </a:t>
            </a:r>
            <a:r>
              <a:rPr lang="en-US" altLang="ja-JP" sz="2000" dirty="0" err="1" smtClean="0"/>
              <a:t>int</a:t>
            </a:r>
            <a:r>
              <a:rPr lang="en-US" altLang="ja-JP" sz="2000" dirty="0" smtClean="0"/>
              <a:t> </a:t>
            </a:r>
            <a:r>
              <a:rPr lang="en-US" altLang="ja-JP" sz="2000" dirty="0" err="1" smtClean="0"/>
              <a:t>calcTax</a:t>
            </a:r>
            <a:r>
              <a:rPr lang="en-US" altLang="ja-JP" sz="2000" dirty="0" smtClean="0"/>
              <a:t>(</a:t>
            </a:r>
            <a:r>
              <a:rPr lang="en-US" altLang="ja-JP" sz="2000" dirty="0" err="1" smtClean="0"/>
              <a:t>int</a:t>
            </a:r>
            <a:r>
              <a:rPr lang="en-US" altLang="ja-JP" sz="2000" dirty="0" smtClean="0"/>
              <a:t> amount){ (</a:t>
            </a:r>
            <a:r>
              <a:rPr lang="ja-JP" altLang="en-US" sz="2000" dirty="0" smtClean="0"/>
              <a:t>略</a:t>
            </a:r>
            <a:r>
              <a:rPr lang="en-US" altLang="ja-JP" sz="2000" dirty="0" smtClean="0"/>
              <a:t>) }</a:t>
            </a:r>
            <a:endParaRPr kumimoji="1" lang="en-US" altLang="ja-JP" sz="2000" dirty="0"/>
          </a:p>
          <a:p>
            <a:r>
              <a:rPr lang="en-US" altLang="ja-JP" sz="2000" dirty="0" smtClean="0"/>
              <a:t>}</a:t>
            </a:r>
          </a:p>
          <a:p>
            <a:r>
              <a:rPr kumimoji="1" lang="en-US" altLang="ja-JP" sz="2000" dirty="0" smtClean="0"/>
              <a:t>class </a:t>
            </a:r>
            <a:r>
              <a:rPr kumimoji="1" lang="en-US" altLang="ja-JP" sz="2000" dirty="0" err="1" smtClean="0"/>
              <a:t>PremiumCustomer</a:t>
            </a:r>
            <a:r>
              <a:rPr kumimoji="1" lang="en-US" altLang="ja-JP" sz="2000" dirty="0" smtClean="0"/>
              <a:t>{</a:t>
            </a:r>
          </a:p>
          <a:p>
            <a:r>
              <a:rPr lang="ja-JP" altLang="en-US" sz="2000" dirty="0" smtClean="0"/>
              <a:t>    </a:t>
            </a:r>
            <a:r>
              <a:rPr lang="en-US" altLang="ja-JP" sz="2000" dirty="0" err="1" smtClean="0"/>
              <a:t>int</a:t>
            </a:r>
            <a:r>
              <a:rPr lang="en-US" altLang="ja-JP" sz="2000" dirty="0" smtClean="0"/>
              <a:t> </a:t>
            </a:r>
            <a:r>
              <a:rPr lang="en-US" altLang="ja-JP" sz="2000" dirty="0" err="1" smtClean="0"/>
              <a:t>calc</a:t>
            </a:r>
            <a:r>
              <a:rPr lang="en-US" altLang="ja-JP" sz="2000" dirty="0" smtClean="0"/>
              <a:t>(</a:t>
            </a:r>
            <a:r>
              <a:rPr lang="en-US" altLang="ja-JP" sz="2000" dirty="0" err="1" smtClean="0"/>
              <a:t>int</a:t>
            </a:r>
            <a:r>
              <a:rPr lang="en-US" altLang="ja-JP" sz="2000" dirty="0" smtClean="0"/>
              <a:t> value){ (</a:t>
            </a:r>
            <a:r>
              <a:rPr lang="ja-JP" altLang="en-US" sz="2000" dirty="0" smtClean="0"/>
              <a:t>略</a:t>
            </a:r>
            <a:r>
              <a:rPr lang="en-US" altLang="ja-JP" sz="2000" dirty="0" smtClean="0"/>
              <a:t>) }</a:t>
            </a:r>
          </a:p>
          <a:p>
            <a:r>
              <a:rPr lang="en-US" altLang="ja-JP" sz="2000" dirty="0"/>
              <a:t> </a:t>
            </a:r>
            <a:r>
              <a:rPr lang="en-US" altLang="ja-JP" sz="2000" dirty="0" smtClean="0"/>
              <a:t>   </a:t>
            </a:r>
            <a:r>
              <a:rPr lang="en-US" altLang="ja-JP" sz="2000" dirty="0" err="1" smtClean="0"/>
              <a:t>int</a:t>
            </a:r>
            <a:r>
              <a:rPr lang="en-US" altLang="ja-JP" sz="2000" dirty="0" smtClean="0"/>
              <a:t> </a:t>
            </a:r>
            <a:r>
              <a:rPr lang="en-US" altLang="ja-JP" sz="2000" dirty="0" err="1" smtClean="0"/>
              <a:t>calcTax</a:t>
            </a:r>
            <a:r>
              <a:rPr lang="en-US" altLang="ja-JP" sz="2000" dirty="0" smtClean="0"/>
              <a:t>(</a:t>
            </a:r>
            <a:r>
              <a:rPr lang="en-US" altLang="ja-JP" sz="2000" dirty="0" err="1" smtClean="0"/>
              <a:t>int</a:t>
            </a:r>
            <a:r>
              <a:rPr lang="en-US" altLang="ja-JP" sz="2000" dirty="0" smtClean="0"/>
              <a:t> amount){ (</a:t>
            </a:r>
            <a:r>
              <a:rPr lang="ja-JP" altLang="en-US" sz="2000" dirty="0" smtClean="0"/>
              <a:t>略</a:t>
            </a:r>
            <a:r>
              <a:rPr lang="en-US" altLang="ja-JP" sz="2000" dirty="0" smtClean="0"/>
              <a:t>)</a:t>
            </a:r>
            <a:r>
              <a:rPr lang="ja-JP" altLang="en-US" sz="2000" dirty="0" smtClean="0"/>
              <a:t> </a:t>
            </a:r>
            <a:r>
              <a:rPr lang="en-US" altLang="ja-JP" sz="2000" dirty="0" smtClean="0"/>
              <a:t>}</a:t>
            </a:r>
            <a:endParaRPr lang="en-US" altLang="ja-JP" sz="2000" dirty="0"/>
          </a:p>
          <a:p>
            <a:r>
              <a:rPr kumimoji="1" lang="en-US" altLang="ja-JP" sz="2000" dirty="0" smtClean="0"/>
              <a:t>}</a:t>
            </a:r>
            <a:endParaRPr kumimoji="1" lang="ja-JP" altLang="en-US" sz="2000" dirty="0"/>
          </a:p>
        </p:txBody>
      </p:sp>
      <p:sp>
        <p:nvSpPr>
          <p:cNvPr id="25" name="テキスト ボックス 24"/>
          <p:cNvSpPr txBox="1"/>
          <p:nvPr/>
        </p:nvSpPr>
        <p:spPr>
          <a:xfrm>
            <a:off x="4479301" y="2630462"/>
            <a:ext cx="4433321" cy="3170099"/>
          </a:xfrm>
          <a:prstGeom prst="rect">
            <a:avLst/>
          </a:prstGeom>
          <a:solidFill>
            <a:schemeClr val="accent6">
              <a:lumMod val="20000"/>
              <a:lumOff val="80000"/>
            </a:schemeClr>
          </a:solidFill>
        </p:spPr>
        <p:txBody>
          <a:bodyPr wrap="square" rtlCol="0">
            <a:spAutoFit/>
          </a:bodyPr>
          <a:lstStyle/>
          <a:p>
            <a:r>
              <a:rPr kumimoji="1" lang="en-US" altLang="ja-JP" sz="2000" dirty="0" smtClean="0"/>
              <a:t>abstract class Customer{</a:t>
            </a:r>
          </a:p>
          <a:p>
            <a:r>
              <a:rPr lang="en-US" altLang="ja-JP" sz="2000" dirty="0" smtClean="0"/>
              <a:t>    abstract </a:t>
            </a:r>
            <a:r>
              <a:rPr lang="en-US" altLang="ja-JP" sz="2000" dirty="0" err="1" smtClean="0"/>
              <a:t>int</a:t>
            </a:r>
            <a:r>
              <a:rPr lang="en-US" altLang="ja-JP" sz="2000" dirty="0" smtClean="0"/>
              <a:t> </a:t>
            </a:r>
            <a:r>
              <a:rPr lang="en-US" altLang="ja-JP" sz="2000" dirty="0" err="1" smtClean="0"/>
              <a:t>calc</a:t>
            </a:r>
            <a:r>
              <a:rPr lang="en-US" altLang="ja-JP" sz="2000" dirty="0" smtClean="0"/>
              <a:t>(</a:t>
            </a:r>
            <a:r>
              <a:rPr lang="en-US" altLang="ja-JP" sz="2000" dirty="0" err="1" smtClean="0"/>
              <a:t>int</a:t>
            </a:r>
            <a:r>
              <a:rPr lang="en-US" altLang="ja-JP" sz="2000" dirty="0" smtClean="0"/>
              <a:t> value);</a:t>
            </a:r>
          </a:p>
          <a:p>
            <a:r>
              <a:rPr lang="en-US" altLang="ja-JP" sz="2000" dirty="0" smtClean="0"/>
              <a:t>    </a:t>
            </a:r>
            <a:r>
              <a:rPr lang="en-US" altLang="ja-JP" sz="2000" dirty="0" err="1" smtClean="0"/>
              <a:t>int</a:t>
            </a:r>
            <a:r>
              <a:rPr lang="en-US" altLang="ja-JP" sz="2000" dirty="0" smtClean="0"/>
              <a:t> </a:t>
            </a:r>
            <a:r>
              <a:rPr lang="en-US" altLang="ja-JP" sz="2000" dirty="0" err="1" smtClean="0"/>
              <a:t>calcTax</a:t>
            </a:r>
            <a:r>
              <a:rPr lang="en-US" altLang="ja-JP" sz="2000" dirty="0" smtClean="0"/>
              <a:t>(</a:t>
            </a:r>
            <a:r>
              <a:rPr lang="en-US" altLang="ja-JP" sz="2000" dirty="0" err="1" smtClean="0"/>
              <a:t>int</a:t>
            </a:r>
            <a:r>
              <a:rPr lang="en-US" altLang="ja-JP" sz="2000" dirty="0" smtClean="0"/>
              <a:t> </a:t>
            </a:r>
            <a:r>
              <a:rPr lang="en-US" altLang="ja-JP" sz="2000" dirty="0"/>
              <a:t>amount</a:t>
            </a:r>
            <a:r>
              <a:rPr lang="en-US" altLang="ja-JP" sz="2000" dirty="0" smtClean="0"/>
              <a:t>){ (</a:t>
            </a:r>
            <a:r>
              <a:rPr lang="ja-JP" altLang="en-US" sz="2000" dirty="0" smtClean="0"/>
              <a:t>略</a:t>
            </a:r>
            <a:r>
              <a:rPr lang="en-US" altLang="ja-JP" sz="2000" dirty="0" smtClean="0"/>
              <a:t>) }</a:t>
            </a:r>
            <a:endParaRPr lang="en-US" altLang="ja-JP" sz="2000" dirty="0"/>
          </a:p>
          <a:p>
            <a:r>
              <a:rPr kumimoji="1" lang="en-US" altLang="ja-JP" sz="2000" dirty="0" smtClean="0"/>
              <a:t>}</a:t>
            </a:r>
          </a:p>
          <a:p>
            <a:r>
              <a:rPr lang="en-US" altLang="ja-JP" sz="2000" dirty="0" smtClean="0"/>
              <a:t>class </a:t>
            </a:r>
            <a:r>
              <a:rPr lang="en-US" altLang="ja-JP" sz="2000" dirty="0" err="1" smtClean="0"/>
              <a:t>RegularCustomer</a:t>
            </a:r>
            <a:r>
              <a:rPr lang="en-US" altLang="ja-JP" sz="2000" dirty="0" smtClean="0"/>
              <a:t>{</a:t>
            </a:r>
          </a:p>
          <a:p>
            <a:r>
              <a:rPr kumimoji="1" lang="en-US" altLang="ja-JP" sz="2000" dirty="0" smtClean="0"/>
              <a:t>    </a:t>
            </a:r>
            <a:r>
              <a:rPr kumimoji="1" lang="en-US" altLang="ja-JP" sz="2000" dirty="0" err="1" smtClean="0"/>
              <a:t>int</a:t>
            </a:r>
            <a:r>
              <a:rPr kumimoji="1" lang="en-US" altLang="ja-JP" sz="2000" dirty="0" smtClean="0"/>
              <a:t> </a:t>
            </a:r>
            <a:r>
              <a:rPr kumimoji="1" lang="en-US" altLang="ja-JP" sz="2000" dirty="0" err="1" smtClean="0"/>
              <a:t>calc</a:t>
            </a:r>
            <a:r>
              <a:rPr kumimoji="1" lang="en-US" altLang="ja-JP" sz="2000" dirty="0" smtClean="0"/>
              <a:t>(</a:t>
            </a:r>
            <a:r>
              <a:rPr kumimoji="1" lang="en-US" altLang="ja-JP" sz="2000" dirty="0" err="1" smtClean="0"/>
              <a:t>int</a:t>
            </a:r>
            <a:r>
              <a:rPr kumimoji="1" lang="en-US" altLang="ja-JP" sz="2000" dirty="0" smtClean="0"/>
              <a:t> value){ (</a:t>
            </a:r>
            <a:r>
              <a:rPr kumimoji="1" lang="ja-JP" altLang="en-US" sz="2000" dirty="0" smtClean="0"/>
              <a:t>略</a:t>
            </a:r>
            <a:r>
              <a:rPr kumimoji="1" lang="en-US" altLang="ja-JP" sz="2000" dirty="0" smtClean="0"/>
              <a:t>) }</a:t>
            </a:r>
          </a:p>
          <a:p>
            <a:r>
              <a:rPr lang="en-US" altLang="ja-JP" sz="2000" dirty="0" smtClean="0"/>
              <a:t>}</a:t>
            </a:r>
          </a:p>
          <a:p>
            <a:r>
              <a:rPr kumimoji="1" lang="en-US" altLang="ja-JP" sz="2000" dirty="0" smtClean="0"/>
              <a:t>class </a:t>
            </a:r>
            <a:r>
              <a:rPr kumimoji="1" lang="en-US" altLang="ja-JP" sz="2000" dirty="0" err="1" smtClean="0"/>
              <a:t>PremiumCustomer</a:t>
            </a:r>
            <a:r>
              <a:rPr kumimoji="1" lang="en-US" altLang="ja-JP" sz="2000" dirty="0" smtClean="0"/>
              <a:t>{</a:t>
            </a:r>
          </a:p>
          <a:p>
            <a:r>
              <a:rPr lang="en-US" altLang="ja-JP" sz="2000" dirty="0"/>
              <a:t> </a:t>
            </a:r>
            <a:r>
              <a:rPr lang="en-US" altLang="ja-JP" sz="2000" dirty="0" smtClean="0"/>
              <a:t>   </a:t>
            </a:r>
            <a:r>
              <a:rPr lang="en-US" altLang="ja-JP" sz="2000" dirty="0" err="1" smtClean="0"/>
              <a:t>int</a:t>
            </a:r>
            <a:r>
              <a:rPr lang="en-US" altLang="ja-JP" sz="2000" dirty="0" smtClean="0"/>
              <a:t> </a:t>
            </a:r>
            <a:r>
              <a:rPr lang="en-US" altLang="ja-JP" sz="2000" dirty="0" err="1" smtClean="0"/>
              <a:t>calc</a:t>
            </a:r>
            <a:r>
              <a:rPr lang="en-US" altLang="ja-JP" sz="2000" dirty="0" smtClean="0"/>
              <a:t>(</a:t>
            </a:r>
            <a:r>
              <a:rPr lang="en-US" altLang="ja-JP" sz="2000" dirty="0" err="1" smtClean="0"/>
              <a:t>int</a:t>
            </a:r>
            <a:r>
              <a:rPr lang="en-US" altLang="ja-JP" sz="2000" dirty="0" smtClean="0"/>
              <a:t> value){ (</a:t>
            </a:r>
            <a:r>
              <a:rPr lang="ja-JP" altLang="en-US" sz="2000" dirty="0" smtClean="0"/>
              <a:t>略</a:t>
            </a:r>
            <a:r>
              <a:rPr lang="en-US" altLang="ja-JP" sz="2000" dirty="0" smtClean="0"/>
              <a:t>) }</a:t>
            </a:r>
          </a:p>
          <a:p>
            <a:r>
              <a:rPr kumimoji="1" lang="en-US" altLang="ja-JP" sz="2000" dirty="0" smtClean="0"/>
              <a:t>}</a:t>
            </a:r>
            <a:endParaRPr kumimoji="1" lang="ja-JP" altLang="en-US" sz="2000" dirty="0"/>
          </a:p>
        </p:txBody>
      </p:sp>
      <p:sp>
        <p:nvSpPr>
          <p:cNvPr id="26" name="正方形/長方形 25"/>
          <p:cNvSpPr/>
          <p:nvPr/>
        </p:nvSpPr>
        <p:spPr>
          <a:xfrm>
            <a:off x="559066" y="4200221"/>
            <a:ext cx="3364348" cy="325025"/>
          </a:xfrm>
          <a:prstGeom prst="rect">
            <a:avLst/>
          </a:prstGeom>
          <a:noFill/>
          <a:ln w="1905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000"/>
          </a:p>
        </p:txBody>
      </p:sp>
      <p:sp>
        <p:nvSpPr>
          <p:cNvPr id="27" name="正方形/長方形 26"/>
          <p:cNvSpPr/>
          <p:nvPr/>
        </p:nvSpPr>
        <p:spPr>
          <a:xfrm>
            <a:off x="559066" y="5390138"/>
            <a:ext cx="3364348" cy="410423"/>
          </a:xfrm>
          <a:prstGeom prst="rect">
            <a:avLst/>
          </a:prstGeom>
          <a:noFill/>
          <a:ln w="1905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000"/>
          </a:p>
        </p:txBody>
      </p:sp>
      <p:sp>
        <p:nvSpPr>
          <p:cNvPr id="28" name="正方形/長方形 27"/>
          <p:cNvSpPr/>
          <p:nvPr/>
        </p:nvSpPr>
        <p:spPr>
          <a:xfrm>
            <a:off x="4754680" y="3300472"/>
            <a:ext cx="3921007" cy="299621"/>
          </a:xfrm>
          <a:prstGeom prst="rect">
            <a:avLst/>
          </a:prstGeom>
          <a:noFill/>
          <a:ln w="1905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000"/>
          </a:p>
        </p:txBody>
      </p:sp>
      <p:cxnSp>
        <p:nvCxnSpPr>
          <p:cNvPr id="29" name="直線矢印コネクタ 28"/>
          <p:cNvCxnSpPr/>
          <p:nvPr/>
        </p:nvCxnSpPr>
        <p:spPr>
          <a:xfrm>
            <a:off x="4217483" y="3461641"/>
            <a:ext cx="537197" cy="1"/>
          </a:xfrm>
          <a:prstGeom prst="straightConnector1">
            <a:avLst/>
          </a:prstGeom>
          <a:ln w="38100">
            <a:solidFill>
              <a:srgbClr val="0070C0"/>
            </a:solidFill>
            <a:tailEnd type="triangle"/>
          </a:ln>
        </p:spPr>
        <p:style>
          <a:lnRef idx="1">
            <a:schemeClr val="accent1"/>
          </a:lnRef>
          <a:fillRef idx="0">
            <a:schemeClr val="accent1"/>
          </a:fillRef>
          <a:effectRef idx="0">
            <a:schemeClr val="accent1"/>
          </a:effectRef>
          <a:fontRef idx="minor">
            <a:schemeClr val="tx1"/>
          </a:fontRef>
        </p:style>
      </p:cxnSp>
      <p:cxnSp>
        <p:nvCxnSpPr>
          <p:cNvPr id="30" name="カギ線コネクタ 29"/>
          <p:cNvCxnSpPr>
            <a:stCxn id="26" idx="3"/>
          </p:cNvCxnSpPr>
          <p:nvPr/>
        </p:nvCxnSpPr>
        <p:spPr>
          <a:xfrm flipV="1">
            <a:off x="3923414" y="3450283"/>
            <a:ext cx="307509" cy="912451"/>
          </a:xfrm>
          <a:prstGeom prst="bentConnector2">
            <a:avLst/>
          </a:prstGeom>
          <a:ln w="38100">
            <a:solidFill>
              <a:srgbClr val="0070C0"/>
            </a:solidFill>
          </a:ln>
        </p:spPr>
        <p:style>
          <a:lnRef idx="1">
            <a:schemeClr val="accent1"/>
          </a:lnRef>
          <a:fillRef idx="0">
            <a:schemeClr val="accent1"/>
          </a:fillRef>
          <a:effectRef idx="0">
            <a:schemeClr val="accent1"/>
          </a:effectRef>
          <a:fontRef idx="minor">
            <a:schemeClr val="tx1"/>
          </a:fontRef>
        </p:style>
      </p:cxnSp>
      <p:cxnSp>
        <p:nvCxnSpPr>
          <p:cNvPr id="31" name="カギ線コネクタ 30"/>
          <p:cNvCxnSpPr>
            <a:stCxn id="27" idx="3"/>
          </p:cNvCxnSpPr>
          <p:nvPr/>
        </p:nvCxnSpPr>
        <p:spPr>
          <a:xfrm flipV="1">
            <a:off x="3923414" y="3600093"/>
            <a:ext cx="521452" cy="1995257"/>
          </a:xfrm>
          <a:prstGeom prst="bentConnector2">
            <a:avLst/>
          </a:prstGeom>
          <a:ln w="38100">
            <a:solidFill>
              <a:srgbClr val="0070C0"/>
            </a:solidFill>
          </a:ln>
        </p:spPr>
        <p:style>
          <a:lnRef idx="1">
            <a:schemeClr val="accent1"/>
          </a:lnRef>
          <a:fillRef idx="0">
            <a:schemeClr val="accent1"/>
          </a:fillRef>
          <a:effectRef idx="0">
            <a:schemeClr val="accent1"/>
          </a:effectRef>
          <a:fontRef idx="minor">
            <a:schemeClr val="tx1"/>
          </a:fontRef>
        </p:style>
      </p:cxnSp>
      <p:cxnSp>
        <p:nvCxnSpPr>
          <p:cNvPr id="32" name="直線矢印コネクタ 31"/>
          <p:cNvCxnSpPr/>
          <p:nvPr/>
        </p:nvCxnSpPr>
        <p:spPr>
          <a:xfrm>
            <a:off x="4444866" y="3600093"/>
            <a:ext cx="309814" cy="0"/>
          </a:xfrm>
          <a:prstGeom prst="straightConnector1">
            <a:avLst/>
          </a:prstGeom>
          <a:ln w="38100">
            <a:solidFill>
              <a:srgbClr val="0070C0"/>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3427940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正方形/長方形 18"/>
          <p:cNvSpPr/>
          <p:nvPr/>
        </p:nvSpPr>
        <p:spPr>
          <a:xfrm>
            <a:off x="1845276" y="3863183"/>
            <a:ext cx="5697731" cy="1616651"/>
          </a:xfrm>
          <a:prstGeom prst="rect">
            <a:avLst/>
          </a:prstGeom>
          <a:solidFill>
            <a:schemeClr val="accent5">
              <a:lumMod val="90000"/>
            </a:schemeClr>
          </a:solidFill>
          <a:ln w="1905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solidFill>
                <a:schemeClr val="tx1"/>
              </a:solidFill>
            </a:endParaRPr>
          </a:p>
        </p:txBody>
      </p:sp>
      <p:sp>
        <p:nvSpPr>
          <p:cNvPr id="2" name="タイトル 1"/>
          <p:cNvSpPr>
            <a:spLocks noGrp="1"/>
          </p:cNvSpPr>
          <p:nvPr>
            <p:ph type="title"/>
          </p:nvPr>
        </p:nvSpPr>
        <p:spPr/>
        <p:txBody>
          <a:bodyPr/>
          <a:lstStyle/>
          <a:p>
            <a:r>
              <a:rPr kumimoji="1" lang="ja-JP" altLang="en-US" dirty="0" smtClean="0"/>
              <a:t>リファクタリング検出の</a:t>
            </a:r>
            <a:r>
              <a:rPr lang="ja-JP" altLang="en-US" dirty="0" smtClean="0"/>
              <a:t>必要性</a:t>
            </a:r>
            <a:endParaRPr kumimoji="1" lang="ja-JP" altLang="en-US" dirty="0"/>
          </a:p>
        </p:txBody>
      </p:sp>
      <p:sp>
        <p:nvSpPr>
          <p:cNvPr id="3" name="コンテンツ プレースホルダー 2"/>
          <p:cNvSpPr>
            <a:spLocks noGrp="1"/>
          </p:cNvSpPr>
          <p:nvPr>
            <p:ph idx="1"/>
          </p:nvPr>
        </p:nvSpPr>
        <p:spPr/>
        <p:txBody>
          <a:bodyPr/>
          <a:lstStyle/>
          <a:p>
            <a:r>
              <a:rPr kumimoji="1" lang="ja-JP" altLang="en-US" sz="2800" dirty="0" smtClean="0"/>
              <a:t>リファクタリングが</a:t>
            </a:r>
            <a:r>
              <a:rPr lang="ja-JP" altLang="en-US" sz="2800" dirty="0"/>
              <a:t>ソースコードの品質に与える影響に関心が持たれて</a:t>
            </a:r>
            <a:r>
              <a:rPr lang="ja-JP" altLang="en-US" sz="2800" dirty="0" smtClean="0"/>
              <a:t>いる</a:t>
            </a:r>
            <a:r>
              <a:rPr lang="en-US" altLang="ja-JP" sz="2800" dirty="0" smtClean="0"/>
              <a:t>[2]</a:t>
            </a:r>
            <a:endParaRPr lang="en-US" altLang="ja-JP" sz="2800" dirty="0"/>
          </a:p>
          <a:p>
            <a:r>
              <a:rPr kumimoji="1" lang="ja-JP" altLang="en-US" sz="2800" dirty="0" smtClean="0"/>
              <a:t>リファクタリングに関する調査を行うために，コミット間やバージョン間から自動的にリファクタリングを検出したい</a:t>
            </a:r>
            <a:endParaRPr kumimoji="1" lang="ja-JP" altLang="en-US" sz="2800" dirty="0"/>
          </a:p>
        </p:txBody>
      </p:sp>
      <p:sp>
        <p:nvSpPr>
          <p:cNvPr id="4" name="スライド番号プレースホルダー 3"/>
          <p:cNvSpPr>
            <a:spLocks noGrp="1"/>
          </p:cNvSpPr>
          <p:nvPr>
            <p:ph type="sldNum" sz="quarter" idx="12"/>
          </p:nvPr>
        </p:nvSpPr>
        <p:spPr/>
        <p:txBody>
          <a:bodyPr/>
          <a:lstStyle/>
          <a:p>
            <a:fld id="{04B3F2D8-AADF-41CF-B8BC-E48199EDBE0E}" type="slidenum">
              <a:rPr kumimoji="1" lang="ja-JP" altLang="en-US" smtClean="0"/>
              <a:t>4</a:t>
            </a:fld>
            <a:endParaRPr kumimoji="1" lang="ja-JP" altLang="en-US"/>
          </a:p>
        </p:txBody>
      </p:sp>
      <p:sp>
        <p:nvSpPr>
          <p:cNvPr id="8" name="メモ 7"/>
          <p:cNvSpPr/>
          <p:nvPr/>
        </p:nvSpPr>
        <p:spPr>
          <a:xfrm>
            <a:off x="1997676" y="4030666"/>
            <a:ext cx="1029729" cy="1326291"/>
          </a:xfrm>
          <a:prstGeom prst="foldedCorner">
            <a:avLst/>
          </a:prstGeom>
          <a:solidFill>
            <a:schemeClr val="bg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solidFill>
                <a:schemeClr val="tx1"/>
              </a:solidFill>
            </a:endParaRPr>
          </a:p>
        </p:txBody>
      </p:sp>
      <p:sp>
        <p:nvSpPr>
          <p:cNvPr id="10" name="テキスト ボックス 9"/>
          <p:cNvSpPr txBox="1"/>
          <p:nvPr/>
        </p:nvSpPr>
        <p:spPr>
          <a:xfrm>
            <a:off x="1997676" y="4269563"/>
            <a:ext cx="1029729" cy="784830"/>
          </a:xfrm>
          <a:prstGeom prst="rect">
            <a:avLst/>
          </a:prstGeom>
          <a:noFill/>
        </p:spPr>
        <p:txBody>
          <a:bodyPr wrap="square" rtlCol="0">
            <a:spAutoFit/>
          </a:bodyPr>
          <a:lstStyle/>
          <a:p>
            <a:r>
              <a:rPr lang="en-US" altLang="ja-JP" sz="900" dirty="0" smtClean="0"/>
              <a:t>…</a:t>
            </a:r>
          </a:p>
          <a:p>
            <a:r>
              <a:rPr lang="en-US" altLang="ja-JP" sz="900" dirty="0" smtClean="0"/>
              <a:t>void </a:t>
            </a:r>
            <a:r>
              <a:rPr lang="en-US" altLang="ja-JP" sz="900" dirty="0" err="1" smtClean="0"/>
              <a:t>func</a:t>
            </a:r>
            <a:r>
              <a:rPr lang="en-US" altLang="ja-JP" sz="900" dirty="0" smtClean="0"/>
              <a:t>(){</a:t>
            </a:r>
          </a:p>
          <a:p>
            <a:r>
              <a:rPr kumimoji="1" lang="en-US" altLang="ja-JP" sz="900" dirty="0" smtClean="0"/>
              <a:t>    a = 3 + 5;</a:t>
            </a:r>
            <a:endParaRPr kumimoji="1" lang="en-US" altLang="ja-JP" sz="900" dirty="0"/>
          </a:p>
          <a:p>
            <a:r>
              <a:rPr lang="en-US" altLang="ja-JP" sz="900" dirty="0" smtClean="0"/>
              <a:t>}</a:t>
            </a:r>
          </a:p>
          <a:p>
            <a:r>
              <a:rPr kumimoji="1" lang="en-US" altLang="ja-JP" sz="900" dirty="0" smtClean="0"/>
              <a:t>…</a:t>
            </a:r>
            <a:endParaRPr kumimoji="1" lang="ja-JP" altLang="en-US" sz="900" dirty="0"/>
          </a:p>
        </p:txBody>
      </p:sp>
      <p:sp>
        <p:nvSpPr>
          <p:cNvPr id="11" name="メモ 10"/>
          <p:cNvSpPr/>
          <p:nvPr/>
        </p:nvSpPr>
        <p:spPr>
          <a:xfrm>
            <a:off x="3544330" y="4030666"/>
            <a:ext cx="1029729" cy="1326291"/>
          </a:xfrm>
          <a:prstGeom prst="foldedCorner">
            <a:avLst/>
          </a:prstGeom>
          <a:solidFill>
            <a:schemeClr val="bg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solidFill>
                <a:schemeClr val="tx1"/>
              </a:solidFill>
            </a:endParaRPr>
          </a:p>
        </p:txBody>
      </p:sp>
      <p:sp>
        <p:nvSpPr>
          <p:cNvPr id="12" name="テキスト ボックス 11"/>
          <p:cNvSpPr txBox="1"/>
          <p:nvPr/>
        </p:nvSpPr>
        <p:spPr>
          <a:xfrm>
            <a:off x="3544330" y="4030666"/>
            <a:ext cx="1029729" cy="1061829"/>
          </a:xfrm>
          <a:prstGeom prst="rect">
            <a:avLst/>
          </a:prstGeom>
          <a:noFill/>
        </p:spPr>
        <p:txBody>
          <a:bodyPr wrap="square" rtlCol="0">
            <a:spAutoFit/>
          </a:bodyPr>
          <a:lstStyle/>
          <a:p>
            <a:r>
              <a:rPr lang="en-US" altLang="ja-JP" sz="900" dirty="0" smtClean="0"/>
              <a:t>…</a:t>
            </a:r>
          </a:p>
          <a:p>
            <a:r>
              <a:rPr lang="en-US" altLang="ja-JP" sz="900" dirty="0" smtClean="0"/>
              <a:t>void </a:t>
            </a:r>
            <a:r>
              <a:rPr lang="en-US" altLang="ja-JP" sz="900" dirty="0" err="1" smtClean="0"/>
              <a:t>func</a:t>
            </a:r>
            <a:r>
              <a:rPr lang="en-US" altLang="ja-JP" sz="900" dirty="0" smtClean="0"/>
              <a:t>(){</a:t>
            </a:r>
          </a:p>
          <a:p>
            <a:r>
              <a:rPr kumimoji="1" lang="en-US" altLang="ja-JP" sz="900" dirty="0" smtClean="0"/>
              <a:t>    a = </a:t>
            </a:r>
            <a:r>
              <a:rPr kumimoji="1" lang="en-US" altLang="ja-JP" sz="900" dirty="0" err="1" smtClean="0"/>
              <a:t>calc</a:t>
            </a:r>
            <a:r>
              <a:rPr kumimoji="1" lang="en-US" altLang="ja-JP" sz="900" dirty="0" smtClean="0"/>
              <a:t>();</a:t>
            </a:r>
            <a:endParaRPr kumimoji="1" lang="en-US" altLang="ja-JP" sz="900" dirty="0"/>
          </a:p>
          <a:p>
            <a:r>
              <a:rPr lang="en-US" altLang="ja-JP" sz="900" dirty="0" smtClean="0"/>
              <a:t>}</a:t>
            </a:r>
          </a:p>
          <a:p>
            <a:endParaRPr lang="en-US" altLang="ja-JP" sz="900" dirty="0"/>
          </a:p>
          <a:p>
            <a:r>
              <a:rPr lang="en-US" altLang="ja-JP" sz="900" dirty="0" err="1" smtClean="0"/>
              <a:t>int</a:t>
            </a:r>
            <a:r>
              <a:rPr lang="en-US" altLang="ja-JP" sz="900" dirty="0" smtClean="0"/>
              <a:t> </a:t>
            </a:r>
            <a:r>
              <a:rPr lang="en-US" altLang="ja-JP" sz="900" dirty="0" err="1" smtClean="0"/>
              <a:t>calc</a:t>
            </a:r>
            <a:r>
              <a:rPr lang="en-US" altLang="ja-JP" sz="900" dirty="0" smtClean="0"/>
              <a:t>(){</a:t>
            </a:r>
          </a:p>
          <a:p>
            <a:r>
              <a:rPr kumimoji="1" lang="en-US" altLang="ja-JP" sz="900" dirty="0" smtClean="0"/>
              <a:t>…</a:t>
            </a:r>
            <a:endParaRPr kumimoji="1" lang="ja-JP" altLang="en-US" sz="900" dirty="0"/>
          </a:p>
        </p:txBody>
      </p:sp>
      <p:sp>
        <p:nvSpPr>
          <p:cNvPr id="13" name="左右矢印 12"/>
          <p:cNvSpPr/>
          <p:nvPr/>
        </p:nvSpPr>
        <p:spPr>
          <a:xfrm>
            <a:off x="3027405" y="4524936"/>
            <a:ext cx="516925" cy="255373"/>
          </a:xfrm>
          <a:prstGeom prst="leftRightArrow">
            <a:avLst/>
          </a:prstGeom>
          <a:solidFill>
            <a:schemeClr val="tx2">
              <a:lumMod val="85000"/>
              <a:lumOff val="15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solidFill>
                <a:schemeClr val="tx1"/>
              </a:solidFill>
            </a:endParaRPr>
          </a:p>
        </p:txBody>
      </p:sp>
      <p:sp>
        <p:nvSpPr>
          <p:cNvPr id="14" name="円/楕円 13"/>
          <p:cNvSpPr/>
          <p:nvPr/>
        </p:nvSpPr>
        <p:spPr>
          <a:xfrm>
            <a:off x="3892378" y="4211897"/>
            <a:ext cx="510746" cy="510746"/>
          </a:xfrm>
          <a:prstGeom prst="ellipse">
            <a:avLst/>
          </a:prstGeom>
          <a:no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solidFill>
                <a:schemeClr val="tx1"/>
              </a:solidFill>
            </a:endParaRPr>
          </a:p>
        </p:txBody>
      </p:sp>
      <p:cxnSp>
        <p:nvCxnSpPr>
          <p:cNvPr id="16" name="直線コネクタ 15"/>
          <p:cNvCxnSpPr>
            <a:stCxn id="14" idx="5"/>
          </p:cNvCxnSpPr>
          <p:nvPr/>
        </p:nvCxnSpPr>
        <p:spPr>
          <a:xfrm>
            <a:off x="4328327" y="4647846"/>
            <a:ext cx="507284" cy="527879"/>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sp>
        <p:nvSpPr>
          <p:cNvPr id="17" name="四角形吹き出し 16"/>
          <p:cNvSpPr/>
          <p:nvPr/>
        </p:nvSpPr>
        <p:spPr>
          <a:xfrm>
            <a:off x="5085648" y="4079435"/>
            <a:ext cx="2095467" cy="1136822"/>
          </a:xfrm>
          <a:prstGeom prst="wedgeRectCallout">
            <a:avLst>
              <a:gd name="adj1" fmla="val -89972"/>
              <a:gd name="adj2" fmla="val -17785"/>
            </a:avLst>
          </a:prstGeom>
          <a:solidFill>
            <a:schemeClr val="accent2">
              <a:lumMod val="20000"/>
              <a:lumOff val="80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solidFill>
                <a:schemeClr val="tx1"/>
              </a:solidFill>
            </a:endParaRPr>
          </a:p>
        </p:txBody>
      </p:sp>
      <p:sp>
        <p:nvSpPr>
          <p:cNvPr id="18" name="テキスト ボックス 17"/>
          <p:cNvSpPr txBox="1"/>
          <p:nvPr/>
        </p:nvSpPr>
        <p:spPr>
          <a:xfrm>
            <a:off x="5088445" y="4186181"/>
            <a:ext cx="2204524" cy="923330"/>
          </a:xfrm>
          <a:prstGeom prst="rect">
            <a:avLst/>
          </a:prstGeom>
          <a:noFill/>
        </p:spPr>
        <p:txBody>
          <a:bodyPr wrap="square" rtlCol="0">
            <a:spAutoFit/>
          </a:bodyPr>
          <a:lstStyle/>
          <a:p>
            <a:r>
              <a:rPr kumimoji="1" lang="ja-JP" altLang="en-US" dirty="0" smtClean="0"/>
              <a:t>メソッド抽出</a:t>
            </a:r>
            <a:endParaRPr kumimoji="1" lang="en-US" altLang="ja-JP" dirty="0" smtClean="0"/>
          </a:p>
          <a:p>
            <a:r>
              <a:rPr lang="ja-JP" altLang="en-US" dirty="0" smtClean="0"/>
              <a:t>フィールド引き上げ</a:t>
            </a:r>
            <a:endParaRPr lang="en-US" altLang="ja-JP" dirty="0" smtClean="0"/>
          </a:p>
          <a:p>
            <a:r>
              <a:rPr kumimoji="1" lang="en-US" altLang="ja-JP" dirty="0" smtClean="0"/>
              <a:t>…</a:t>
            </a:r>
            <a:endParaRPr kumimoji="1" lang="ja-JP" altLang="en-US" dirty="0"/>
          </a:p>
        </p:txBody>
      </p:sp>
      <p:sp>
        <p:nvSpPr>
          <p:cNvPr id="15" name="テキスト ボックス 14"/>
          <p:cNvSpPr txBox="1"/>
          <p:nvPr/>
        </p:nvSpPr>
        <p:spPr>
          <a:xfrm>
            <a:off x="325527" y="5574422"/>
            <a:ext cx="8610448" cy="646331"/>
          </a:xfrm>
          <a:prstGeom prst="rect">
            <a:avLst/>
          </a:prstGeom>
          <a:solidFill>
            <a:schemeClr val="accent4">
              <a:lumMod val="20000"/>
              <a:lumOff val="80000"/>
            </a:schemeClr>
          </a:solidFill>
        </p:spPr>
        <p:txBody>
          <a:bodyPr wrap="square" rtlCol="0">
            <a:spAutoFit/>
          </a:bodyPr>
          <a:lstStyle/>
          <a:p>
            <a:r>
              <a:rPr lang="en-US" altLang="ja-JP" dirty="0" smtClean="0"/>
              <a:t>[2]</a:t>
            </a:r>
            <a:r>
              <a:rPr lang="ja-JP" altLang="en-US" dirty="0" smtClean="0"/>
              <a:t>雜賀翼ら，“</a:t>
            </a:r>
            <a:r>
              <a:rPr lang="en-US" altLang="ja-JP" dirty="0"/>
              <a:t>Code Smell</a:t>
            </a:r>
            <a:r>
              <a:rPr lang="ja-JP" altLang="en-US" dirty="0"/>
              <a:t>の深刻度がリファクタリングに与える影響の調査</a:t>
            </a:r>
            <a:r>
              <a:rPr lang="en-US" altLang="ja-JP" dirty="0" smtClean="0"/>
              <a:t>”</a:t>
            </a:r>
            <a:r>
              <a:rPr lang="ja-JP" altLang="en-US" dirty="0"/>
              <a:t> </a:t>
            </a:r>
            <a:r>
              <a:rPr lang="ja-JP" altLang="en-US" dirty="0" smtClean="0"/>
              <a:t>ソフトウェアエンジニアリングシンポジウム</a:t>
            </a:r>
            <a:r>
              <a:rPr lang="en-US" altLang="ja-JP" dirty="0"/>
              <a:t>2015</a:t>
            </a:r>
            <a:r>
              <a:rPr lang="ja-JP" altLang="en-US" dirty="0"/>
              <a:t>論文集</a:t>
            </a:r>
            <a:r>
              <a:rPr lang="ja-JP" altLang="en-US" dirty="0" smtClean="0"/>
              <a:t>，</a:t>
            </a:r>
            <a:r>
              <a:rPr lang="en-US" altLang="ja-JP" smtClean="0"/>
              <a:t>2015.</a:t>
            </a:r>
            <a:endParaRPr kumimoji="1" lang="ja-JP" altLang="en-US" dirty="0"/>
          </a:p>
        </p:txBody>
      </p:sp>
    </p:spTree>
    <p:extLst>
      <p:ext uri="{BB962C8B-B14F-4D97-AF65-F5344CB8AC3E}">
        <p14:creationId xmlns:p14="http://schemas.microsoft.com/office/powerpoint/2010/main" val="416309789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研究背景</a:t>
            </a:r>
            <a:endParaRPr kumimoji="1" lang="ja-JP" altLang="en-US" dirty="0"/>
          </a:p>
        </p:txBody>
      </p:sp>
      <p:sp>
        <p:nvSpPr>
          <p:cNvPr id="3" name="コンテンツ プレースホルダー 2"/>
          <p:cNvSpPr>
            <a:spLocks noGrp="1"/>
          </p:cNvSpPr>
          <p:nvPr>
            <p:ph idx="1"/>
          </p:nvPr>
        </p:nvSpPr>
        <p:spPr/>
        <p:txBody>
          <a:bodyPr/>
          <a:lstStyle/>
          <a:p>
            <a:r>
              <a:rPr kumimoji="1" lang="ja-JP" altLang="en-US" dirty="0" smtClean="0"/>
              <a:t>複数のリファクタリングや非リファクタリングが同時に適用されている場合，現状では検出が難しい</a:t>
            </a:r>
            <a:r>
              <a:rPr kumimoji="1" lang="en-US" altLang="ja-JP" dirty="0" smtClean="0"/>
              <a:t>[3]</a:t>
            </a:r>
          </a:p>
          <a:p>
            <a:endParaRPr kumimoji="1" lang="ja-JP" altLang="en-US" dirty="0"/>
          </a:p>
        </p:txBody>
      </p:sp>
      <p:sp>
        <p:nvSpPr>
          <p:cNvPr id="4" name="テキスト ボックス 3"/>
          <p:cNvSpPr txBox="1"/>
          <p:nvPr/>
        </p:nvSpPr>
        <p:spPr>
          <a:xfrm>
            <a:off x="726968" y="3896303"/>
            <a:ext cx="7871361" cy="954107"/>
          </a:xfrm>
          <a:prstGeom prst="rect">
            <a:avLst/>
          </a:prstGeom>
          <a:noFill/>
          <a:ln>
            <a:solidFill>
              <a:srgbClr val="FF0000"/>
            </a:solidFill>
          </a:ln>
        </p:spPr>
        <p:txBody>
          <a:bodyPr wrap="square" rtlCol="0">
            <a:spAutoFit/>
          </a:bodyPr>
          <a:lstStyle/>
          <a:p>
            <a:r>
              <a:rPr kumimoji="1" lang="ja-JP" altLang="en-US" sz="2800" dirty="0" smtClean="0"/>
              <a:t>探索的手法を用いることで，複数のリファクタリングが適用されていても検出</a:t>
            </a:r>
            <a:r>
              <a:rPr lang="ja-JP" altLang="en-US" sz="2800" dirty="0" smtClean="0"/>
              <a:t>する研究がされている</a:t>
            </a:r>
            <a:r>
              <a:rPr lang="en-US" altLang="ja-JP" sz="2800" dirty="0" smtClean="0"/>
              <a:t>[3]</a:t>
            </a:r>
            <a:endParaRPr kumimoji="1" lang="ja-JP" altLang="en-US" sz="2800" dirty="0"/>
          </a:p>
        </p:txBody>
      </p:sp>
      <p:sp>
        <p:nvSpPr>
          <p:cNvPr id="5" name="テキスト ボックス 4"/>
          <p:cNvSpPr txBox="1"/>
          <p:nvPr/>
        </p:nvSpPr>
        <p:spPr>
          <a:xfrm>
            <a:off x="325527" y="5574422"/>
            <a:ext cx="8610448" cy="646331"/>
          </a:xfrm>
          <a:prstGeom prst="rect">
            <a:avLst/>
          </a:prstGeom>
          <a:solidFill>
            <a:schemeClr val="accent4">
              <a:lumMod val="20000"/>
              <a:lumOff val="80000"/>
            </a:schemeClr>
          </a:solidFill>
        </p:spPr>
        <p:txBody>
          <a:bodyPr wrap="square" rtlCol="0">
            <a:spAutoFit/>
          </a:bodyPr>
          <a:lstStyle/>
          <a:p>
            <a:r>
              <a:rPr lang="en-US" altLang="ja-JP" dirty="0" smtClean="0"/>
              <a:t>[4]</a:t>
            </a:r>
            <a:r>
              <a:rPr lang="en-US" altLang="ja-JP" dirty="0" err="1" smtClean="0"/>
              <a:t>Shinpei</a:t>
            </a:r>
            <a:r>
              <a:rPr lang="en-US" altLang="ja-JP" dirty="0" smtClean="0"/>
              <a:t> Hayashi et al</a:t>
            </a:r>
            <a:r>
              <a:rPr lang="ja-JP" altLang="en-US" dirty="0" err="1" smtClean="0"/>
              <a:t>，</a:t>
            </a:r>
            <a:r>
              <a:rPr lang="ja-JP" altLang="en-US" dirty="0" smtClean="0"/>
              <a:t>“</a:t>
            </a:r>
            <a:r>
              <a:rPr lang="en-US" altLang="ja-JP" dirty="0" smtClean="0"/>
              <a:t>Search-Based Refactoring Detection from Source Code Revisions” IEICE</a:t>
            </a:r>
            <a:r>
              <a:rPr lang="ja-JP" altLang="en-US" dirty="0"/>
              <a:t> </a:t>
            </a:r>
            <a:r>
              <a:rPr lang="en-US" altLang="ja-JP" dirty="0" smtClean="0"/>
              <a:t>Trans</a:t>
            </a:r>
            <a:r>
              <a:rPr lang="en-US" altLang="ja-JP" dirty="0"/>
              <a:t>. Inf. </a:t>
            </a:r>
            <a:r>
              <a:rPr lang="en-US" altLang="ja-JP" dirty="0" smtClean="0"/>
              <a:t>&amp; </a:t>
            </a:r>
            <a:r>
              <a:rPr lang="en-US" altLang="ja-JP" dirty="0" err="1"/>
              <a:t>Syst</a:t>
            </a:r>
            <a:r>
              <a:rPr lang="ja-JP" altLang="en-US" dirty="0" err="1" smtClean="0"/>
              <a:t>，</a:t>
            </a:r>
            <a:r>
              <a:rPr lang="en-US" altLang="ja-JP" dirty="0" smtClean="0"/>
              <a:t>2010.</a:t>
            </a:r>
            <a:endParaRPr kumimoji="1" lang="ja-JP" altLang="en-US" dirty="0"/>
          </a:p>
        </p:txBody>
      </p:sp>
      <p:sp>
        <p:nvSpPr>
          <p:cNvPr id="6" name="スライド番号プレースホルダー 5"/>
          <p:cNvSpPr>
            <a:spLocks noGrp="1"/>
          </p:cNvSpPr>
          <p:nvPr>
            <p:ph type="sldNum" sz="quarter" idx="12"/>
          </p:nvPr>
        </p:nvSpPr>
        <p:spPr/>
        <p:txBody>
          <a:bodyPr/>
          <a:lstStyle/>
          <a:p>
            <a:fld id="{04B3F2D8-AADF-41CF-B8BC-E48199EDBE0E}" type="slidenum">
              <a:rPr kumimoji="1" lang="ja-JP" altLang="en-US" smtClean="0"/>
              <a:t>5</a:t>
            </a:fld>
            <a:endParaRPr kumimoji="1" lang="ja-JP" altLang="en-US"/>
          </a:p>
        </p:txBody>
      </p:sp>
      <p:sp>
        <p:nvSpPr>
          <p:cNvPr id="7" name="下矢印 6"/>
          <p:cNvSpPr/>
          <p:nvPr/>
        </p:nvSpPr>
        <p:spPr>
          <a:xfrm>
            <a:off x="3057005" y="2996409"/>
            <a:ext cx="3155092" cy="798839"/>
          </a:xfrm>
          <a:prstGeom prst="downArrow">
            <a:avLst>
              <a:gd name="adj1" fmla="val 50000"/>
              <a:gd name="adj2" fmla="val 53883"/>
            </a:avLst>
          </a:prstGeom>
          <a:solidFill>
            <a:srgbClr val="92D050"/>
          </a:solidFill>
          <a:ln w="1905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solidFill>
                <a:schemeClr val="tx1"/>
              </a:solidFill>
            </a:endParaRPr>
          </a:p>
        </p:txBody>
      </p:sp>
      <p:sp>
        <p:nvSpPr>
          <p:cNvPr id="8" name="テキスト ボックス 7"/>
          <p:cNvSpPr txBox="1"/>
          <p:nvPr/>
        </p:nvSpPr>
        <p:spPr>
          <a:xfrm>
            <a:off x="3923062" y="3097464"/>
            <a:ext cx="1588817" cy="461665"/>
          </a:xfrm>
          <a:prstGeom prst="rect">
            <a:avLst/>
          </a:prstGeom>
          <a:noFill/>
        </p:spPr>
        <p:txBody>
          <a:bodyPr wrap="square" rtlCol="0">
            <a:spAutoFit/>
          </a:bodyPr>
          <a:lstStyle/>
          <a:p>
            <a:r>
              <a:rPr kumimoji="1" lang="ja-JP" altLang="en-US" sz="2400" dirty="0" smtClean="0"/>
              <a:t>先行研究</a:t>
            </a:r>
            <a:endParaRPr kumimoji="1" lang="ja-JP" altLang="en-US" sz="2400" dirty="0"/>
          </a:p>
        </p:txBody>
      </p:sp>
      <p:sp>
        <p:nvSpPr>
          <p:cNvPr id="9" name="テキスト ボックス 8"/>
          <p:cNvSpPr txBox="1"/>
          <p:nvPr/>
        </p:nvSpPr>
        <p:spPr>
          <a:xfrm>
            <a:off x="325527" y="4889250"/>
            <a:ext cx="8610448" cy="646331"/>
          </a:xfrm>
          <a:prstGeom prst="rect">
            <a:avLst/>
          </a:prstGeom>
          <a:solidFill>
            <a:schemeClr val="accent4">
              <a:lumMod val="20000"/>
              <a:lumOff val="80000"/>
            </a:schemeClr>
          </a:solidFill>
        </p:spPr>
        <p:txBody>
          <a:bodyPr wrap="square" rtlCol="0">
            <a:spAutoFit/>
          </a:bodyPr>
          <a:lstStyle/>
          <a:p>
            <a:r>
              <a:rPr lang="en-US" altLang="ja-JP" dirty="0" smtClean="0"/>
              <a:t>[3]</a:t>
            </a:r>
            <a:r>
              <a:rPr lang="ja-JP" altLang="en-US" dirty="0"/>
              <a:t>崔 恩</a:t>
            </a:r>
            <a:r>
              <a:rPr lang="ja-JP" altLang="en-US" dirty="0" smtClean="0"/>
              <a:t>瀞ら，“</a:t>
            </a:r>
            <a:r>
              <a:rPr lang="ja-JP" altLang="en-US" dirty="0"/>
              <a:t>変更履歴解析に基づくリファクタリング検出技術の調査</a:t>
            </a:r>
            <a:r>
              <a:rPr lang="en-US" altLang="ja-JP" dirty="0" smtClean="0"/>
              <a:t>”</a:t>
            </a:r>
            <a:r>
              <a:rPr lang="ja-JP" altLang="en-US" dirty="0"/>
              <a:t>コンピュータソフトウェア</a:t>
            </a:r>
            <a:r>
              <a:rPr lang="en-US" altLang="ja-JP" dirty="0"/>
              <a:t>, Vol.32, No.1, </a:t>
            </a:r>
            <a:r>
              <a:rPr lang="en-US" altLang="ja-JP" dirty="0" smtClean="0"/>
              <a:t>pp.47-59. 2015.</a:t>
            </a:r>
            <a:endParaRPr kumimoji="1" lang="ja-JP" altLang="en-US" dirty="0"/>
          </a:p>
        </p:txBody>
      </p:sp>
    </p:spTree>
    <p:extLst>
      <p:ext uri="{BB962C8B-B14F-4D97-AF65-F5344CB8AC3E}">
        <p14:creationId xmlns:p14="http://schemas.microsoft.com/office/powerpoint/2010/main" val="386171617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先行研究の手法</a:t>
            </a:r>
            <a:endParaRPr kumimoji="1" lang="ja-JP" altLang="en-US" dirty="0"/>
          </a:p>
        </p:txBody>
      </p:sp>
      <p:sp>
        <p:nvSpPr>
          <p:cNvPr id="3" name="コンテンツ プレースホルダー 2"/>
          <p:cNvSpPr>
            <a:spLocks noGrp="1"/>
          </p:cNvSpPr>
          <p:nvPr>
            <p:ph idx="1"/>
          </p:nvPr>
        </p:nvSpPr>
        <p:spPr/>
        <p:txBody>
          <a:bodyPr/>
          <a:lstStyle/>
          <a:p>
            <a:r>
              <a:rPr kumimoji="1" lang="ja-JP" altLang="en-US" dirty="0" smtClean="0"/>
              <a:t>コミット</a:t>
            </a:r>
            <a:r>
              <a:rPr kumimoji="1" lang="en-US" altLang="ja-JP" dirty="0" smtClean="0"/>
              <a:t>A</a:t>
            </a:r>
            <a:r>
              <a:rPr kumimoji="1" lang="ja-JP" altLang="en-US" dirty="0" smtClean="0"/>
              <a:t>からコミット</a:t>
            </a:r>
            <a:r>
              <a:rPr kumimoji="1" lang="en-US" altLang="ja-JP" dirty="0" smtClean="0"/>
              <a:t>B</a:t>
            </a:r>
            <a:r>
              <a:rPr kumimoji="1" lang="ja-JP" altLang="en-US" dirty="0" smtClean="0"/>
              <a:t>の間に行われたリファクタリングを検出したい</a:t>
            </a:r>
            <a:endParaRPr kumimoji="1" lang="en-US" altLang="ja-JP" dirty="0" smtClean="0"/>
          </a:p>
          <a:p>
            <a:r>
              <a:rPr lang="en-US" altLang="ja-JP" dirty="0" smtClean="0"/>
              <a:t>A</a:t>
            </a:r>
            <a:r>
              <a:rPr lang="ja-JP" altLang="en-US" dirty="0" smtClean="0"/>
              <a:t>に探索的にリファクタリングを適用することで，</a:t>
            </a:r>
            <a:r>
              <a:rPr lang="en-US" altLang="ja-JP" dirty="0" smtClean="0"/>
              <a:t>B</a:t>
            </a:r>
            <a:r>
              <a:rPr lang="ja-JP" altLang="en-US" dirty="0" smtClean="0"/>
              <a:t>に近づけていく</a:t>
            </a:r>
            <a:endParaRPr kumimoji="1" lang="ja-JP" altLang="en-US" dirty="0"/>
          </a:p>
        </p:txBody>
      </p:sp>
      <p:sp>
        <p:nvSpPr>
          <p:cNvPr id="4" name="スライド番号プレースホルダー 3"/>
          <p:cNvSpPr>
            <a:spLocks noGrp="1"/>
          </p:cNvSpPr>
          <p:nvPr>
            <p:ph type="sldNum" sz="quarter" idx="12"/>
          </p:nvPr>
        </p:nvSpPr>
        <p:spPr/>
        <p:txBody>
          <a:bodyPr/>
          <a:lstStyle/>
          <a:p>
            <a:fld id="{04B3F2D8-AADF-41CF-B8BC-E48199EDBE0E}" type="slidenum">
              <a:rPr kumimoji="1" lang="ja-JP" altLang="en-US" smtClean="0"/>
              <a:t>6</a:t>
            </a:fld>
            <a:endParaRPr kumimoji="1" lang="ja-JP" altLang="en-US"/>
          </a:p>
        </p:txBody>
      </p:sp>
      <p:sp>
        <p:nvSpPr>
          <p:cNvPr id="5" name="メモ 4"/>
          <p:cNvSpPr/>
          <p:nvPr/>
        </p:nvSpPr>
        <p:spPr>
          <a:xfrm>
            <a:off x="1054444" y="4596712"/>
            <a:ext cx="634314" cy="650789"/>
          </a:xfrm>
          <a:prstGeom prst="foldedCorner">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solidFill>
                <a:schemeClr val="tx1"/>
              </a:solidFill>
            </a:endParaRPr>
          </a:p>
        </p:txBody>
      </p:sp>
      <p:cxnSp>
        <p:nvCxnSpPr>
          <p:cNvPr id="7" name="直線矢印コネクタ 6"/>
          <p:cNvCxnSpPr/>
          <p:nvPr/>
        </p:nvCxnSpPr>
        <p:spPr>
          <a:xfrm flipV="1">
            <a:off x="1746422" y="4440195"/>
            <a:ext cx="757881" cy="354227"/>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9" name="角丸四角形 8"/>
          <p:cNvSpPr/>
          <p:nvPr/>
        </p:nvSpPr>
        <p:spPr>
          <a:xfrm>
            <a:off x="1136822" y="4712043"/>
            <a:ext cx="469556" cy="210063"/>
          </a:xfrm>
          <a:prstGeom prst="roundRect">
            <a:avLst/>
          </a:prstGeom>
          <a:solidFill>
            <a:srgbClr val="92D050"/>
          </a:solidFill>
          <a:ln w="1905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solidFill>
                <a:schemeClr val="tx1"/>
              </a:solidFill>
            </a:endParaRPr>
          </a:p>
        </p:txBody>
      </p:sp>
      <p:sp>
        <p:nvSpPr>
          <p:cNvPr id="10" name="角丸四角形 9"/>
          <p:cNvSpPr/>
          <p:nvPr/>
        </p:nvSpPr>
        <p:spPr>
          <a:xfrm>
            <a:off x="1136822" y="4794422"/>
            <a:ext cx="259492" cy="210063"/>
          </a:xfrm>
          <a:prstGeom prst="roundRect">
            <a:avLst/>
          </a:prstGeom>
          <a:solidFill>
            <a:srgbClr val="92D050"/>
          </a:solidFill>
          <a:ln w="1905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solidFill>
                <a:schemeClr val="tx1"/>
              </a:solidFill>
            </a:endParaRPr>
          </a:p>
        </p:txBody>
      </p:sp>
      <p:sp>
        <p:nvSpPr>
          <p:cNvPr id="11" name="メモ 10"/>
          <p:cNvSpPr/>
          <p:nvPr/>
        </p:nvSpPr>
        <p:spPr>
          <a:xfrm>
            <a:off x="2561967" y="3960337"/>
            <a:ext cx="634314" cy="650789"/>
          </a:xfrm>
          <a:prstGeom prst="foldedCorner">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solidFill>
                <a:schemeClr val="tx1"/>
              </a:solidFill>
            </a:endParaRPr>
          </a:p>
        </p:txBody>
      </p:sp>
      <p:sp>
        <p:nvSpPr>
          <p:cNvPr id="12" name="角丸四角形 11"/>
          <p:cNvSpPr/>
          <p:nvPr/>
        </p:nvSpPr>
        <p:spPr>
          <a:xfrm>
            <a:off x="2644345" y="4075668"/>
            <a:ext cx="469556" cy="210063"/>
          </a:xfrm>
          <a:prstGeom prst="roundRect">
            <a:avLst/>
          </a:prstGeom>
          <a:solidFill>
            <a:srgbClr val="92D050"/>
          </a:solidFill>
          <a:ln w="1905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solidFill>
                <a:schemeClr val="tx1"/>
              </a:solidFill>
            </a:endParaRPr>
          </a:p>
        </p:txBody>
      </p:sp>
      <p:sp>
        <p:nvSpPr>
          <p:cNvPr id="13" name="角丸四角形 12"/>
          <p:cNvSpPr/>
          <p:nvPr/>
        </p:nvSpPr>
        <p:spPr>
          <a:xfrm>
            <a:off x="2644345" y="4415779"/>
            <a:ext cx="329515" cy="105031"/>
          </a:xfrm>
          <a:prstGeom prst="roundRect">
            <a:avLst/>
          </a:prstGeom>
          <a:solidFill>
            <a:srgbClr val="92D050"/>
          </a:solidFill>
          <a:ln w="1905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solidFill>
                <a:schemeClr val="tx1"/>
              </a:solidFill>
            </a:endParaRPr>
          </a:p>
        </p:txBody>
      </p:sp>
      <p:sp>
        <p:nvSpPr>
          <p:cNvPr id="14" name="テキスト ボックス 13"/>
          <p:cNvSpPr txBox="1"/>
          <p:nvPr/>
        </p:nvSpPr>
        <p:spPr>
          <a:xfrm>
            <a:off x="1635212" y="4266894"/>
            <a:ext cx="897923" cy="253916"/>
          </a:xfrm>
          <a:prstGeom prst="rect">
            <a:avLst/>
          </a:prstGeom>
          <a:noFill/>
        </p:spPr>
        <p:txBody>
          <a:bodyPr wrap="square" rtlCol="0">
            <a:spAutoFit/>
          </a:bodyPr>
          <a:lstStyle/>
          <a:p>
            <a:r>
              <a:rPr kumimoji="1" lang="ja-JP" altLang="en-US" sz="1050" dirty="0" smtClean="0"/>
              <a:t>メソッド抽出</a:t>
            </a:r>
            <a:endParaRPr kumimoji="1" lang="ja-JP" altLang="en-US" sz="1050" dirty="0"/>
          </a:p>
        </p:txBody>
      </p:sp>
      <p:cxnSp>
        <p:nvCxnSpPr>
          <p:cNvPr id="15" name="直線矢印コネクタ 14"/>
          <p:cNvCxnSpPr/>
          <p:nvPr/>
        </p:nvCxnSpPr>
        <p:spPr>
          <a:xfrm>
            <a:off x="1742306" y="4935126"/>
            <a:ext cx="761997" cy="69359"/>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7" name="メモ 16"/>
          <p:cNvSpPr/>
          <p:nvPr/>
        </p:nvSpPr>
        <p:spPr>
          <a:xfrm>
            <a:off x="2561967" y="4814414"/>
            <a:ext cx="634314" cy="650789"/>
          </a:xfrm>
          <a:prstGeom prst="foldedCorner">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solidFill>
                <a:schemeClr val="tx1"/>
              </a:solidFill>
            </a:endParaRPr>
          </a:p>
        </p:txBody>
      </p:sp>
      <p:sp>
        <p:nvSpPr>
          <p:cNvPr id="18" name="角丸四角形 17"/>
          <p:cNvSpPr/>
          <p:nvPr/>
        </p:nvSpPr>
        <p:spPr>
          <a:xfrm>
            <a:off x="2644345" y="4929745"/>
            <a:ext cx="469556" cy="210063"/>
          </a:xfrm>
          <a:prstGeom prst="roundRect">
            <a:avLst/>
          </a:prstGeom>
          <a:solidFill>
            <a:srgbClr val="0070C0"/>
          </a:solidFill>
          <a:ln w="1905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solidFill>
                <a:schemeClr val="tx1"/>
              </a:solidFill>
            </a:endParaRPr>
          </a:p>
        </p:txBody>
      </p:sp>
      <p:sp>
        <p:nvSpPr>
          <p:cNvPr id="19" name="角丸四角形 18"/>
          <p:cNvSpPr/>
          <p:nvPr/>
        </p:nvSpPr>
        <p:spPr>
          <a:xfrm>
            <a:off x="2644345" y="5065218"/>
            <a:ext cx="271850" cy="149180"/>
          </a:xfrm>
          <a:prstGeom prst="roundRect">
            <a:avLst/>
          </a:prstGeom>
          <a:solidFill>
            <a:srgbClr val="0070C0"/>
          </a:solidFill>
          <a:ln w="1905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solidFill>
                <a:schemeClr val="tx1"/>
              </a:solidFill>
            </a:endParaRPr>
          </a:p>
        </p:txBody>
      </p:sp>
      <p:sp>
        <p:nvSpPr>
          <p:cNvPr id="20" name="テキスト ボックス 19"/>
          <p:cNvSpPr txBox="1"/>
          <p:nvPr/>
        </p:nvSpPr>
        <p:spPr>
          <a:xfrm>
            <a:off x="1742306" y="5012850"/>
            <a:ext cx="897923" cy="253916"/>
          </a:xfrm>
          <a:prstGeom prst="rect">
            <a:avLst/>
          </a:prstGeom>
          <a:noFill/>
        </p:spPr>
        <p:txBody>
          <a:bodyPr wrap="square" rtlCol="0">
            <a:spAutoFit/>
          </a:bodyPr>
          <a:lstStyle/>
          <a:p>
            <a:r>
              <a:rPr kumimoji="1" lang="ja-JP" altLang="en-US" sz="1050" dirty="0" smtClean="0"/>
              <a:t>リネーム</a:t>
            </a:r>
            <a:endParaRPr kumimoji="1" lang="ja-JP" altLang="en-US" sz="1050" dirty="0"/>
          </a:p>
        </p:txBody>
      </p:sp>
      <p:cxnSp>
        <p:nvCxnSpPr>
          <p:cNvPr id="23" name="直線矢印コネクタ 22"/>
          <p:cNvCxnSpPr/>
          <p:nvPr/>
        </p:nvCxnSpPr>
        <p:spPr>
          <a:xfrm>
            <a:off x="1696996" y="5277360"/>
            <a:ext cx="741404" cy="553703"/>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25" name="メモ 24"/>
          <p:cNvSpPr/>
          <p:nvPr/>
        </p:nvSpPr>
        <p:spPr>
          <a:xfrm>
            <a:off x="2557847" y="5667031"/>
            <a:ext cx="634314" cy="650789"/>
          </a:xfrm>
          <a:prstGeom prst="foldedCorner">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solidFill>
                <a:schemeClr val="tx1"/>
              </a:solidFill>
            </a:endParaRPr>
          </a:p>
        </p:txBody>
      </p:sp>
      <p:sp>
        <p:nvSpPr>
          <p:cNvPr id="26" name="角丸四角形 25"/>
          <p:cNvSpPr/>
          <p:nvPr/>
        </p:nvSpPr>
        <p:spPr>
          <a:xfrm>
            <a:off x="2640226" y="6054811"/>
            <a:ext cx="333634" cy="91725"/>
          </a:xfrm>
          <a:prstGeom prst="roundRect">
            <a:avLst/>
          </a:prstGeom>
          <a:solidFill>
            <a:srgbClr val="92D050"/>
          </a:solidFill>
          <a:ln w="1905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solidFill>
                <a:schemeClr val="tx1"/>
              </a:solidFill>
            </a:endParaRPr>
          </a:p>
        </p:txBody>
      </p:sp>
      <p:sp>
        <p:nvSpPr>
          <p:cNvPr id="28" name="テキスト ボックス 27"/>
          <p:cNvSpPr txBox="1"/>
          <p:nvPr/>
        </p:nvSpPr>
        <p:spPr>
          <a:xfrm>
            <a:off x="1478692" y="5561943"/>
            <a:ext cx="897923" cy="415498"/>
          </a:xfrm>
          <a:prstGeom prst="rect">
            <a:avLst/>
          </a:prstGeom>
          <a:noFill/>
        </p:spPr>
        <p:txBody>
          <a:bodyPr wrap="square" rtlCol="0">
            <a:spAutoFit/>
          </a:bodyPr>
          <a:lstStyle/>
          <a:p>
            <a:r>
              <a:rPr kumimoji="1" lang="ja-JP" altLang="en-US" sz="1050" dirty="0" smtClean="0"/>
              <a:t>フィールド</a:t>
            </a:r>
            <a:endParaRPr kumimoji="1" lang="en-US" altLang="ja-JP" sz="1050" dirty="0" smtClean="0"/>
          </a:p>
          <a:p>
            <a:r>
              <a:rPr lang="ja-JP" altLang="en-US" sz="1050" dirty="0"/>
              <a:t>引き上</a:t>
            </a:r>
            <a:r>
              <a:rPr lang="ja-JP" altLang="en-US" sz="1050" dirty="0" smtClean="0"/>
              <a:t>げ</a:t>
            </a:r>
            <a:endParaRPr kumimoji="1" lang="ja-JP" altLang="en-US" sz="1050" dirty="0"/>
          </a:p>
        </p:txBody>
      </p:sp>
      <p:sp>
        <p:nvSpPr>
          <p:cNvPr id="29" name="メモ 28"/>
          <p:cNvSpPr/>
          <p:nvPr/>
        </p:nvSpPr>
        <p:spPr>
          <a:xfrm>
            <a:off x="4615248" y="4362061"/>
            <a:ext cx="634314" cy="650789"/>
          </a:xfrm>
          <a:prstGeom prst="foldedCorner">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solidFill>
                <a:schemeClr val="tx1"/>
              </a:solidFill>
            </a:endParaRPr>
          </a:p>
        </p:txBody>
      </p:sp>
      <p:sp>
        <p:nvSpPr>
          <p:cNvPr id="30" name="角丸四角形 29"/>
          <p:cNvSpPr/>
          <p:nvPr/>
        </p:nvSpPr>
        <p:spPr>
          <a:xfrm>
            <a:off x="4697626" y="4477392"/>
            <a:ext cx="469556" cy="210063"/>
          </a:xfrm>
          <a:prstGeom prst="roundRect">
            <a:avLst/>
          </a:prstGeom>
          <a:solidFill>
            <a:srgbClr val="92D050"/>
          </a:solidFill>
          <a:ln w="1905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solidFill>
                <a:schemeClr val="tx1"/>
              </a:solidFill>
            </a:endParaRPr>
          </a:p>
        </p:txBody>
      </p:sp>
      <p:sp>
        <p:nvSpPr>
          <p:cNvPr id="31" name="角丸四角形 30"/>
          <p:cNvSpPr/>
          <p:nvPr/>
        </p:nvSpPr>
        <p:spPr>
          <a:xfrm>
            <a:off x="4697626" y="4817503"/>
            <a:ext cx="329515" cy="105031"/>
          </a:xfrm>
          <a:prstGeom prst="roundRect">
            <a:avLst/>
          </a:prstGeom>
          <a:solidFill>
            <a:srgbClr val="0070C0"/>
          </a:solidFill>
          <a:ln w="1905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solidFill>
                <a:schemeClr val="tx1"/>
              </a:solidFill>
            </a:endParaRPr>
          </a:p>
        </p:txBody>
      </p:sp>
      <p:cxnSp>
        <p:nvCxnSpPr>
          <p:cNvPr id="33" name="直線矢印コネクタ 32"/>
          <p:cNvCxnSpPr/>
          <p:nvPr/>
        </p:nvCxnSpPr>
        <p:spPr>
          <a:xfrm>
            <a:off x="3268363" y="4311556"/>
            <a:ext cx="1264505" cy="375899"/>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35" name="テキスト ボックス 34"/>
          <p:cNvSpPr txBox="1"/>
          <p:nvPr/>
        </p:nvSpPr>
        <p:spPr>
          <a:xfrm>
            <a:off x="384092" y="4223255"/>
            <a:ext cx="1256786" cy="400110"/>
          </a:xfrm>
          <a:prstGeom prst="rect">
            <a:avLst/>
          </a:prstGeom>
          <a:noFill/>
        </p:spPr>
        <p:txBody>
          <a:bodyPr wrap="square" rtlCol="0">
            <a:spAutoFit/>
          </a:bodyPr>
          <a:lstStyle/>
          <a:p>
            <a:r>
              <a:rPr kumimoji="1" lang="ja-JP" altLang="en-US" sz="2000" dirty="0" smtClean="0"/>
              <a:t>コミット</a:t>
            </a:r>
            <a:r>
              <a:rPr kumimoji="1" lang="en-US" altLang="ja-JP" sz="2000" dirty="0" smtClean="0"/>
              <a:t>A</a:t>
            </a:r>
            <a:endParaRPr kumimoji="1" lang="ja-JP" altLang="en-US" sz="2000" dirty="0"/>
          </a:p>
        </p:txBody>
      </p:sp>
      <p:sp>
        <p:nvSpPr>
          <p:cNvPr id="37" name="テキスト ボックス 36"/>
          <p:cNvSpPr txBox="1"/>
          <p:nvPr/>
        </p:nvSpPr>
        <p:spPr>
          <a:xfrm>
            <a:off x="3600962" y="4244512"/>
            <a:ext cx="1138882" cy="253916"/>
          </a:xfrm>
          <a:prstGeom prst="rect">
            <a:avLst/>
          </a:prstGeom>
          <a:noFill/>
        </p:spPr>
        <p:txBody>
          <a:bodyPr wrap="square" rtlCol="0">
            <a:spAutoFit/>
          </a:bodyPr>
          <a:lstStyle/>
          <a:p>
            <a:r>
              <a:rPr lang="ja-JP" altLang="en-US" sz="1050" dirty="0" smtClean="0"/>
              <a:t>リネーム</a:t>
            </a:r>
            <a:endParaRPr kumimoji="1" lang="ja-JP" altLang="en-US" sz="1050" dirty="0"/>
          </a:p>
        </p:txBody>
      </p:sp>
      <p:cxnSp>
        <p:nvCxnSpPr>
          <p:cNvPr id="38" name="直線矢印コネクタ 37"/>
          <p:cNvCxnSpPr/>
          <p:nvPr/>
        </p:nvCxnSpPr>
        <p:spPr>
          <a:xfrm>
            <a:off x="3306459" y="4498428"/>
            <a:ext cx="1199640" cy="1055783"/>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44" name="メモ 43"/>
          <p:cNvSpPr/>
          <p:nvPr/>
        </p:nvSpPr>
        <p:spPr>
          <a:xfrm>
            <a:off x="4591561" y="5407193"/>
            <a:ext cx="634314" cy="650789"/>
          </a:xfrm>
          <a:prstGeom prst="foldedCorner">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solidFill>
                <a:schemeClr val="tx1"/>
              </a:solidFill>
            </a:endParaRPr>
          </a:p>
        </p:txBody>
      </p:sp>
      <p:cxnSp>
        <p:nvCxnSpPr>
          <p:cNvPr id="49" name="直線矢印コネクタ 48"/>
          <p:cNvCxnSpPr/>
          <p:nvPr/>
        </p:nvCxnSpPr>
        <p:spPr>
          <a:xfrm>
            <a:off x="5316496" y="4711503"/>
            <a:ext cx="1264505" cy="375899"/>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50" name="テキスト ボックス 49"/>
          <p:cNvSpPr txBox="1"/>
          <p:nvPr/>
        </p:nvSpPr>
        <p:spPr>
          <a:xfrm>
            <a:off x="4697626" y="5561943"/>
            <a:ext cx="469556" cy="369332"/>
          </a:xfrm>
          <a:prstGeom prst="rect">
            <a:avLst/>
          </a:prstGeom>
          <a:noFill/>
        </p:spPr>
        <p:txBody>
          <a:bodyPr wrap="square" rtlCol="0">
            <a:spAutoFit/>
          </a:bodyPr>
          <a:lstStyle/>
          <a:p>
            <a:r>
              <a:rPr kumimoji="1" lang="en-US" altLang="ja-JP" dirty="0" smtClean="0"/>
              <a:t>…</a:t>
            </a:r>
            <a:endParaRPr kumimoji="1" lang="ja-JP" altLang="en-US" dirty="0"/>
          </a:p>
        </p:txBody>
      </p:sp>
      <p:sp>
        <p:nvSpPr>
          <p:cNvPr id="51" name="テキスト ボックス 50"/>
          <p:cNvSpPr txBox="1"/>
          <p:nvPr/>
        </p:nvSpPr>
        <p:spPr>
          <a:xfrm>
            <a:off x="3367217" y="5218398"/>
            <a:ext cx="1138882" cy="415498"/>
          </a:xfrm>
          <a:prstGeom prst="rect">
            <a:avLst/>
          </a:prstGeom>
          <a:noFill/>
        </p:spPr>
        <p:txBody>
          <a:bodyPr wrap="square" rtlCol="0">
            <a:spAutoFit/>
          </a:bodyPr>
          <a:lstStyle/>
          <a:p>
            <a:r>
              <a:rPr lang="ja-JP" altLang="en-US" sz="1050" dirty="0" smtClean="0"/>
              <a:t>その他</a:t>
            </a:r>
            <a:endParaRPr lang="en-US" altLang="ja-JP" sz="1050" dirty="0" smtClean="0"/>
          </a:p>
          <a:p>
            <a:r>
              <a:rPr kumimoji="1" lang="ja-JP" altLang="en-US" sz="1050" dirty="0"/>
              <a:t>リファクタリング</a:t>
            </a:r>
          </a:p>
        </p:txBody>
      </p:sp>
      <p:cxnSp>
        <p:nvCxnSpPr>
          <p:cNvPr id="52" name="直線矢印コネクタ 51"/>
          <p:cNvCxnSpPr/>
          <p:nvPr/>
        </p:nvCxnSpPr>
        <p:spPr>
          <a:xfrm flipV="1">
            <a:off x="3265269" y="5831063"/>
            <a:ext cx="335693" cy="100212"/>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55" name="直線矢印コネクタ 54"/>
          <p:cNvCxnSpPr/>
          <p:nvPr/>
        </p:nvCxnSpPr>
        <p:spPr>
          <a:xfrm>
            <a:off x="3277623" y="5992425"/>
            <a:ext cx="421166" cy="1"/>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59" name="直線矢印コネクタ 58"/>
          <p:cNvCxnSpPr/>
          <p:nvPr/>
        </p:nvCxnSpPr>
        <p:spPr>
          <a:xfrm>
            <a:off x="3274540" y="6053576"/>
            <a:ext cx="326422" cy="121477"/>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65" name="メモ 64"/>
          <p:cNvSpPr/>
          <p:nvPr/>
        </p:nvSpPr>
        <p:spPr>
          <a:xfrm>
            <a:off x="6682429" y="4981344"/>
            <a:ext cx="634314" cy="650789"/>
          </a:xfrm>
          <a:prstGeom prst="foldedCorner">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solidFill>
                <a:schemeClr val="tx1"/>
              </a:solidFill>
            </a:endParaRPr>
          </a:p>
        </p:txBody>
      </p:sp>
      <p:sp>
        <p:nvSpPr>
          <p:cNvPr id="67" name="角丸四角形 66"/>
          <p:cNvSpPr/>
          <p:nvPr/>
        </p:nvSpPr>
        <p:spPr>
          <a:xfrm>
            <a:off x="6760943" y="5049729"/>
            <a:ext cx="329515" cy="105031"/>
          </a:xfrm>
          <a:prstGeom prst="roundRect">
            <a:avLst/>
          </a:prstGeom>
          <a:solidFill>
            <a:srgbClr val="FFC000"/>
          </a:solidFill>
          <a:ln w="1905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solidFill>
                <a:schemeClr val="tx1"/>
              </a:solidFill>
            </a:endParaRPr>
          </a:p>
        </p:txBody>
      </p:sp>
      <p:sp>
        <p:nvSpPr>
          <p:cNvPr id="68" name="テキスト ボックス 67"/>
          <p:cNvSpPr txBox="1"/>
          <p:nvPr/>
        </p:nvSpPr>
        <p:spPr>
          <a:xfrm>
            <a:off x="5509053" y="4540506"/>
            <a:ext cx="1138882" cy="253916"/>
          </a:xfrm>
          <a:prstGeom prst="rect">
            <a:avLst/>
          </a:prstGeom>
          <a:noFill/>
        </p:spPr>
        <p:txBody>
          <a:bodyPr wrap="square" rtlCol="0">
            <a:spAutoFit/>
          </a:bodyPr>
          <a:lstStyle/>
          <a:p>
            <a:r>
              <a:rPr kumimoji="1" lang="ja-JP" altLang="en-US" sz="1050" dirty="0" smtClean="0"/>
              <a:t>定数置き換え</a:t>
            </a:r>
            <a:endParaRPr kumimoji="1" lang="ja-JP" altLang="en-US" sz="1050" dirty="0"/>
          </a:p>
        </p:txBody>
      </p:sp>
      <p:sp>
        <p:nvSpPr>
          <p:cNvPr id="69" name="テキスト ボックス 68"/>
          <p:cNvSpPr txBox="1"/>
          <p:nvPr/>
        </p:nvSpPr>
        <p:spPr>
          <a:xfrm>
            <a:off x="7003706" y="4556420"/>
            <a:ext cx="1293006" cy="400110"/>
          </a:xfrm>
          <a:prstGeom prst="rect">
            <a:avLst/>
          </a:prstGeom>
          <a:noFill/>
        </p:spPr>
        <p:txBody>
          <a:bodyPr wrap="square" rtlCol="0">
            <a:spAutoFit/>
          </a:bodyPr>
          <a:lstStyle/>
          <a:p>
            <a:r>
              <a:rPr kumimoji="1" lang="ja-JP" altLang="en-US" sz="2000" dirty="0" smtClean="0"/>
              <a:t>コミット</a:t>
            </a:r>
            <a:r>
              <a:rPr lang="en-US" altLang="ja-JP" sz="2000" dirty="0"/>
              <a:t>B</a:t>
            </a:r>
            <a:endParaRPr kumimoji="1" lang="ja-JP" altLang="en-US" sz="2000" dirty="0"/>
          </a:p>
        </p:txBody>
      </p:sp>
    </p:spTree>
    <p:extLst>
      <p:ext uri="{BB962C8B-B14F-4D97-AF65-F5344CB8AC3E}">
        <p14:creationId xmlns:p14="http://schemas.microsoft.com/office/powerpoint/2010/main" val="175585280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先行</a:t>
            </a:r>
            <a:r>
              <a:rPr kumimoji="1" lang="ja-JP" altLang="en-US" dirty="0" smtClean="0"/>
              <a:t>研究の</a:t>
            </a:r>
            <a:r>
              <a:rPr kumimoji="1" lang="ja-JP" altLang="en-US" dirty="0" smtClean="0"/>
              <a:t>課題</a:t>
            </a:r>
            <a:endParaRPr kumimoji="1" lang="ja-JP" altLang="en-US" dirty="0"/>
          </a:p>
        </p:txBody>
      </p:sp>
      <p:sp>
        <p:nvSpPr>
          <p:cNvPr id="3" name="コンテンツ プレースホルダー 2"/>
          <p:cNvSpPr>
            <a:spLocks noGrp="1"/>
          </p:cNvSpPr>
          <p:nvPr>
            <p:ph idx="1"/>
          </p:nvPr>
        </p:nvSpPr>
        <p:spPr/>
        <p:txBody>
          <a:bodyPr/>
          <a:lstStyle/>
          <a:p>
            <a:r>
              <a:rPr lang="ja-JP" altLang="en-US" dirty="0"/>
              <a:t>先行</a:t>
            </a:r>
            <a:r>
              <a:rPr kumimoji="1" lang="ja-JP" altLang="en-US" dirty="0" smtClean="0"/>
              <a:t>研究</a:t>
            </a:r>
            <a:r>
              <a:rPr lang="en-US" altLang="ja-JP" dirty="0"/>
              <a:t>[4]</a:t>
            </a:r>
            <a:r>
              <a:rPr kumimoji="1" lang="ja-JP" altLang="en-US" smtClean="0"/>
              <a:t>では</a:t>
            </a:r>
            <a:r>
              <a:rPr kumimoji="1" lang="ja-JP" altLang="en-US" dirty="0" smtClean="0"/>
              <a:t>，複数のリファクタリング操作列を探索によって検出する</a:t>
            </a:r>
            <a:endParaRPr kumimoji="1" lang="en-US" altLang="ja-JP" dirty="0" smtClean="0"/>
          </a:p>
          <a:p>
            <a:r>
              <a:rPr kumimoji="1" lang="ja-JP" altLang="en-US" dirty="0" smtClean="0"/>
              <a:t>非リファクタリングの変更がコミット中に混在する場合</a:t>
            </a:r>
            <a:r>
              <a:rPr lang="en-US" altLang="ja-JP" dirty="0"/>
              <a:t>(impure</a:t>
            </a:r>
            <a:r>
              <a:rPr lang="ja-JP" altLang="en-US" dirty="0"/>
              <a:t>リファクタリング</a:t>
            </a:r>
            <a:r>
              <a:rPr lang="en-US" altLang="ja-JP" dirty="0"/>
              <a:t>)</a:t>
            </a:r>
            <a:r>
              <a:rPr kumimoji="1" lang="ja-JP" altLang="en-US" dirty="0" err="1" smtClean="0"/>
              <a:t>に検</a:t>
            </a:r>
            <a:r>
              <a:rPr kumimoji="1" lang="ja-JP" altLang="en-US" dirty="0" smtClean="0"/>
              <a:t>出されない</a:t>
            </a:r>
            <a:endParaRPr kumimoji="1" lang="ja-JP" altLang="en-US" dirty="0"/>
          </a:p>
        </p:txBody>
      </p:sp>
      <p:sp>
        <p:nvSpPr>
          <p:cNvPr id="4" name="テキスト ボックス 3"/>
          <p:cNvSpPr txBox="1"/>
          <p:nvPr/>
        </p:nvSpPr>
        <p:spPr>
          <a:xfrm>
            <a:off x="914402" y="4374490"/>
            <a:ext cx="7432700" cy="954107"/>
          </a:xfrm>
          <a:prstGeom prst="rect">
            <a:avLst/>
          </a:prstGeom>
          <a:noFill/>
          <a:ln>
            <a:solidFill>
              <a:srgbClr val="FF0000"/>
            </a:solidFill>
          </a:ln>
        </p:spPr>
        <p:txBody>
          <a:bodyPr wrap="square" rtlCol="0">
            <a:spAutoFit/>
          </a:bodyPr>
          <a:lstStyle/>
          <a:p>
            <a:r>
              <a:rPr lang="ja-JP" altLang="en-US" sz="2800" dirty="0" smtClean="0"/>
              <a:t>ソースコード差分検出を用いることにより，</a:t>
            </a:r>
            <a:r>
              <a:rPr lang="en-US" altLang="ja-JP" sz="2800" dirty="0" smtClean="0"/>
              <a:t>impure</a:t>
            </a:r>
            <a:r>
              <a:rPr lang="ja-JP" altLang="en-US" sz="2800" dirty="0" smtClean="0"/>
              <a:t>リファクタリングも検出できるようにする</a:t>
            </a:r>
            <a:endParaRPr kumimoji="1" lang="ja-JP" altLang="en-US" sz="2800" dirty="0"/>
          </a:p>
        </p:txBody>
      </p:sp>
      <p:sp>
        <p:nvSpPr>
          <p:cNvPr id="6" name="テキスト ボックス 5"/>
          <p:cNvSpPr txBox="1"/>
          <p:nvPr/>
        </p:nvSpPr>
        <p:spPr>
          <a:xfrm>
            <a:off x="325528" y="5555452"/>
            <a:ext cx="8610448" cy="646331"/>
          </a:xfrm>
          <a:prstGeom prst="rect">
            <a:avLst/>
          </a:prstGeom>
          <a:solidFill>
            <a:schemeClr val="accent4">
              <a:lumMod val="20000"/>
              <a:lumOff val="80000"/>
            </a:schemeClr>
          </a:solidFill>
        </p:spPr>
        <p:txBody>
          <a:bodyPr wrap="square" rtlCol="0">
            <a:spAutoFit/>
          </a:bodyPr>
          <a:lstStyle/>
          <a:p>
            <a:r>
              <a:rPr lang="en-US" altLang="ja-JP" dirty="0" smtClean="0"/>
              <a:t>[4]</a:t>
            </a:r>
            <a:r>
              <a:rPr lang="en-US" altLang="ja-JP" dirty="0" err="1" smtClean="0"/>
              <a:t>Shinpei</a:t>
            </a:r>
            <a:r>
              <a:rPr lang="en-US" altLang="ja-JP" dirty="0" smtClean="0"/>
              <a:t> Hayashi et al</a:t>
            </a:r>
            <a:r>
              <a:rPr lang="ja-JP" altLang="en-US" dirty="0" err="1" smtClean="0"/>
              <a:t>，</a:t>
            </a:r>
            <a:r>
              <a:rPr lang="ja-JP" altLang="en-US" dirty="0" smtClean="0"/>
              <a:t>“</a:t>
            </a:r>
            <a:r>
              <a:rPr lang="en-US" altLang="ja-JP" dirty="0" smtClean="0"/>
              <a:t>Search-Based Refactoring Detection from Source Code Revisions” IEICE </a:t>
            </a:r>
            <a:r>
              <a:rPr lang="en-US" altLang="ja-JP" dirty="0"/>
              <a:t>Trans. Inf. </a:t>
            </a:r>
            <a:r>
              <a:rPr lang="en-US" altLang="ja-JP" dirty="0" smtClean="0"/>
              <a:t>&amp; </a:t>
            </a:r>
            <a:r>
              <a:rPr lang="en-US" altLang="ja-JP" dirty="0" err="1"/>
              <a:t>Syst</a:t>
            </a:r>
            <a:r>
              <a:rPr lang="ja-JP" altLang="en-US" dirty="0" err="1" smtClean="0"/>
              <a:t>，</a:t>
            </a:r>
            <a:r>
              <a:rPr lang="en-US" altLang="ja-JP" dirty="0" smtClean="0"/>
              <a:t>2010.</a:t>
            </a:r>
            <a:endParaRPr kumimoji="1" lang="ja-JP" altLang="en-US" dirty="0"/>
          </a:p>
        </p:txBody>
      </p:sp>
      <p:sp>
        <p:nvSpPr>
          <p:cNvPr id="5" name="スライド番号プレースホルダー 4"/>
          <p:cNvSpPr>
            <a:spLocks noGrp="1"/>
          </p:cNvSpPr>
          <p:nvPr>
            <p:ph type="sldNum" sz="quarter" idx="12"/>
          </p:nvPr>
        </p:nvSpPr>
        <p:spPr/>
        <p:txBody>
          <a:bodyPr/>
          <a:lstStyle/>
          <a:p>
            <a:fld id="{04B3F2D8-AADF-41CF-B8BC-E48199EDBE0E}" type="slidenum">
              <a:rPr kumimoji="1" lang="ja-JP" altLang="en-US" smtClean="0"/>
              <a:t>7</a:t>
            </a:fld>
            <a:endParaRPr kumimoji="1" lang="ja-JP" altLang="en-US"/>
          </a:p>
        </p:txBody>
      </p:sp>
    </p:spTree>
    <p:extLst>
      <p:ext uri="{BB962C8B-B14F-4D97-AF65-F5344CB8AC3E}">
        <p14:creationId xmlns:p14="http://schemas.microsoft.com/office/powerpoint/2010/main" val="99727949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Impure</a:t>
            </a:r>
            <a:r>
              <a:rPr kumimoji="1" lang="ja-JP" altLang="en-US" dirty="0" smtClean="0"/>
              <a:t>リファクタリング例</a:t>
            </a:r>
            <a:endParaRPr kumimoji="1" lang="ja-JP" altLang="en-US" dirty="0"/>
          </a:p>
        </p:txBody>
      </p:sp>
      <p:sp>
        <p:nvSpPr>
          <p:cNvPr id="3" name="スライド番号プレースホルダー 2"/>
          <p:cNvSpPr>
            <a:spLocks noGrp="1"/>
          </p:cNvSpPr>
          <p:nvPr>
            <p:ph type="sldNum" sz="quarter" idx="12"/>
          </p:nvPr>
        </p:nvSpPr>
        <p:spPr/>
        <p:txBody>
          <a:bodyPr/>
          <a:lstStyle/>
          <a:p>
            <a:fld id="{04B3F2D8-AADF-41CF-B8BC-E48199EDBE0E}" type="slidenum">
              <a:rPr kumimoji="1" lang="ja-JP" altLang="en-US" smtClean="0"/>
              <a:t>8</a:t>
            </a:fld>
            <a:endParaRPr kumimoji="1" lang="ja-JP" altLang="en-US"/>
          </a:p>
        </p:txBody>
      </p:sp>
      <p:sp>
        <p:nvSpPr>
          <p:cNvPr id="15" name="テキスト ボックス 14"/>
          <p:cNvSpPr txBox="1"/>
          <p:nvPr/>
        </p:nvSpPr>
        <p:spPr>
          <a:xfrm>
            <a:off x="251557" y="2630462"/>
            <a:ext cx="3885800" cy="3477875"/>
          </a:xfrm>
          <a:prstGeom prst="rect">
            <a:avLst/>
          </a:prstGeom>
          <a:solidFill>
            <a:schemeClr val="accent6">
              <a:lumMod val="20000"/>
              <a:lumOff val="80000"/>
            </a:schemeClr>
          </a:solidFill>
        </p:spPr>
        <p:txBody>
          <a:bodyPr wrap="square" rtlCol="0">
            <a:spAutoFit/>
          </a:bodyPr>
          <a:lstStyle/>
          <a:p>
            <a:r>
              <a:rPr kumimoji="1" lang="en-US" altLang="ja-JP" sz="2000" dirty="0" smtClean="0"/>
              <a:t>abstract class Customer{</a:t>
            </a:r>
          </a:p>
          <a:p>
            <a:r>
              <a:rPr lang="en-US" altLang="ja-JP" sz="2000" dirty="0" smtClean="0"/>
              <a:t>    abstract </a:t>
            </a:r>
            <a:r>
              <a:rPr lang="en-US" altLang="ja-JP" sz="2000" dirty="0" err="1" smtClean="0"/>
              <a:t>int</a:t>
            </a:r>
            <a:r>
              <a:rPr lang="en-US" altLang="ja-JP" sz="2000" dirty="0" smtClean="0"/>
              <a:t> </a:t>
            </a:r>
            <a:r>
              <a:rPr lang="en-US" altLang="ja-JP" sz="2000" dirty="0" err="1" smtClean="0"/>
              <a:t>calc</a:t>
            </a:r>
            <a:r>
              <a:rPr lang="en-US" altLang="ja-JP" sz="2000" dirty="0" smtClean="0"/>
              <a:t>(</a:t>
            </a:r>
            <a:r>
              <a:rPr lang="en-US" altLang="ja-JP" sz="2000" dirty="0" err="1" smtClean="0"/>
              <a:t>int</a:t>
            </a:r>
            <a:r>
              <a:rPr lang="en-US" altLang="ja-JP" sz="2000" dirty="0" smtClean="0"/>
              <a:t> value);</a:t>
            </a:r>
            <a:endParaRPr lang="en-US" altLang="ja-JP" sz="2000" dirty="0"/>
          </a:p>
          <a:p>
            <a:r>
              <a:rPr kumimoji="1" lang="en-US" altLang="ja-JP" sz="2000" dirty="0" smtClean="0"/>
              <a:t>}</a:t>
            </a:r>
          </a:p>
          <a:p>
            <a:r>
              <a:rPr lang="en-US" altLang="ja-JP" sz="2000" dirty="0" smtClean="0"/>
              <a:t>class </a:t>
            </a:r>
            <a:r>
              <a:rPr lang="en-US" altLang="ja-JP" sz="2000" dirty="0" err="1" smtClean="0"/>
              <a:t>RegularCustomer</a:t>
            </a:r>
            <a:r>
              <a:rPr lang="en-US" altLang="ja-JP" sz="2000" dirty="0" smtClean="0"/>
              <a:t>{</a:t>
            </a:r>
          </a:p>
          <a:p>
            <a:r>
              <a:rPr kumimoji="1" lang="en-US" altLang="ja-JP" sz="2000" dirty="0" smtClean="0"/>
              <a:t>    </a:t>
            </a:r>
            <a:r>
              <a:rPr kumimoji="1" lang="en-US" altLang="ja-JP" sz="2000" dirty="0" err="1" smtClean="0"/>
              <a:t>int</a:t>
            </a:r>
            <a:r>
              <a:rPr kumimoji="1" lang="en-US" altLang="ja-JP" sz="2000" dirty="0" smtClean="0"/>
              <a:t> </a:t>
            </a:r>
            <a:r>
              <a:rPr kumimoji="1" lang="en-US" altLang="ja-JP" sz="2000" dirty="0" err="1" smtClean="0"/>
              <a:t>calc</a:t>
            </a:r>
            <a:r>
              <a:rPr kumimoji="1" lang="en-US" altLang="ja-JP" sz="2000" dirty="0" smtClean="0"/>
              <a:t>(</a:t>
            </a:r>
            <a:r>
              <a:rPr kumimoji="1" lang="en-US" altLang="ja-JP" sz="2000" dirty="0" err="1" smtClean="0"/>
              <a:t>int</a:t>
            </a:r>
            <a:r>
              <a:rPr kumimoji="1" lang="en-US" altLang="ja-JP" sz="2000" dirty="0" smtClean="0"/>
              <a:t> value){ (</a:t>
            </a:r>
            <a:r>
              <a:rPr kumimoji="1" lang="ja-JP" altLang="en-US" sz="2000" dirty="0" smtClean="0"/>
              <a:t>略</a:t>
            </a:r>
            <a:r>
              <a:rPr kumimoji="1" lang="en-US" altLang="ja-JP" sz="2000" dirty="0" smtClean="0"/>
              <a:t>) }</a:t>
            </a:r>
          </a:p>
          <a:p>
            <a:r>
              <a:rPr lang="en-US" altLang="ja-JP" sz="2000" dirty="0"/>
              <a:t> </a:t>
            </a:r>
            <a:r>
              <a:rPr lang="en-US" altLang="ja-JP" sz="2000" dirty="0" smtClean="0"/>
              <a:t>   </a:t>
            </a:r>
            <a:r>
              <a:rPr lang="en-US" altLang="ja-JP" sz="2000" dirty="0" err="1" smtClean="0">
                <a:solidFill>
                  <a:srgbClr val="FF0000"/>
                </a:solidFill>
              </a:rPr>
              <a:t>int</a:t>
            </a:r>
            <a:r>
              <a:rPr lang="en-US" altLang="ja-JP" sz="2000" dirty="0" smtClean="0"/>
              <a:t> </a:t>
            </a:r>
            <a:r>
              <a:rPr lang="en-US" altLang="ja-JP" sz="2000" dirty="0" err="1" smtClean="0"/>
              <a:t>calcTax</a:t>
            </a:r>
            <a:r>
              <a:rPr lang="en-US" altLang="ja-JP" sz="2000" dirty="0" smtClean="0"/>
              <a:t>(</a:t>
            </a:r>
            <a:r>
              <a:rPr lang="en-US" altLang="ja-JP" sz="2000" dirty="0" err="1" smtClean="0"/>
              <a:t>int</a:t>
            </a:r>
            <a:r>
              <a:rPr lang="en-US" altLang="ja-JP" sz="2000" dirty="0" smtClean="0"/>
              <a:t> amount){ (</a:t>
            </a:r>
            <a:r>
              <a:rPr lang="ja-JP" altLang="en-US" sz="2000" dirty="0" smtClean="0"/>
              <a:t>略</a:t>
            </a:r>
            <a:r>
              <a:rPr lang="en-US" altLang="ja-JP" sz="2000" dirty="0" smtClean="0"/>
              <a:t>) }</a:t>
            </a:r>
            <a:endParaRPr kumimoji="1" lang="en-US" altLang="ja-JP" sz="2000" dirty="0"/>
          </a:p>
          <a:p>
            <a:r>
              <a:rPr lang="en-US" altLang="ja-JP" sz="2000" dirty="0" smtClean="0"/>
              <a:t>}</a:t>
            </a:r>
          </a:p>
          <a:p>
            <a:r>
              <a:rPr kumimoji="1" lang="en-US" altLang="ja-JP" sz="2000" dirty="0" smtClean="0"/>
              <a:t>class </a:t>
            </a:r>
            <a:r>
              <a:rPr kumimoji="1" lang="en-US" altLang="ja-JP" sz="2000" dirty="0" err="1" smtClean="0"/>
              <a:t>PremiumCustomer</a:t>
            </a:r>
            <a:r>
              <a:rPr kumimoji="1" lang="en-US" altLang="ja-JP" sz="2000" dirty="0" smtClean="0"/>
              <a:t>{</a:t>
            </a:r>
          </a:p>
          <a:p>
            <a:r>
              <a:rPr lang="ja-JP" altLang="en-US" sz="2000" dirty="0" smtClean="0"/>
              <a:t>    </a:t>
            </a:r>
            <a:r>
              <a:rPr lang="en-US" altLang="ja-JP" sz="2000" dirty="0" err="1" smtClean="0"/>
              <a:t>int</a:t>
            </a:r>
            <a:r>
              <a:rPr lang="en-US" altLang="ja-JP" sz="2000" dirty="0" smtClean="0"/>
              <a:t> </a:t>
            </a:r>
            <a:r>
              <a:rPr lang="en-US" altLang="ja-JP" sz="2000" dirty="0" err="1" smtClean="0"/>
              <a:t>calc</a:t>
            </a:r>
            <a:r>
              <a:rPr lang="en-US" altLang="ja-JP" sz="2000" dirty="0" smtClean="0"/>
              <a:t>(</a:t>
            </a:r>
            <a:r>
              <a:rPr lang="en-US" altLang="ja-JP" sz="2000" dirty="0" err="1" smtClean="0"/>
              <a:t>int</a:t>
            </a:r>
            <a:r>
              <a:rPr lang="en-US" altLang="ja-JP" sz="2000" dirty="0" smtClean="0"/>
              <a:t> value){ (</a:t>
            </a:r>
            <a:r>
              <a:rPr lang="ja-JP" altLang="en-US" sz="2000" dirty="0" smtClean="0"/>
              <a:t>略</a:t>
            </a:r>
            <a:r>
              <a:rPr lang="en-US" altLang="ja-JP" sz="2000" dirty="0" smtClean="0"/>
              <a:t>) }</a:t>
            </a:r>
          </a:p>
          <a:p>
            <a:r>
              <a:rPr lang="en-US" altLang="ja-JP" sz="2000" dirty="0"/>
              <a:t> </a:t>
            </a:r>
            <a:r>
              <a:rPr lang="en-US" altLang="ja-JP" sz="2000" dirty="0" smtClean="0"/>
              <a:t>   </a:t>
            </a:r>
            <a:r>
              <a:rPr lang="en-US" altLang="ja-JP" sz="2000" dirty="0" err="1" smtClean="0">
                <a:solidFill>
                  <a:srgbClr val="FF0000"/>
                </a:solidFill>
              </a:rPr>
              <a:t>int</a:t>
            </a:r>
            <a:r>
              <a:rPr lang="en-US" altLang="ja-JP" sz="2000" dirty="0" smtClean="0"/>
              <a:t> </a:t>
            </a:r>
            <a:r>
              <a:rPr lang="en-US" altLang="ja-JP" sz="2000" dirty="0" err="1" smtClean="0"/>
              <a:t>calcTax</a:t>
            </a:r>
            <a:r>
              <a:rPr lang="en-US" altLang="ja-JP" sz="2000" dirty="0" smtClean="0"/>
              <a:t>(</a:t>
            </a:r>
            <a:r>
              <a:rPr lang="en-US" altLang="ja-JP" sz="2000" dirty="0" err="1" smtClean="0"/>
              <a:t>int</a:t>
            </a:r>
            <a:r>
              <a:rPr lang="en-US" altLang="ja-JP" sz="2000" dirty="0" smtClean="0"/>
              <a:t> amount){ (</a:t>
            </a:r>
            <a:r>
              <a:rPr lang="ja-JP" altLang="en-US" sz="2000" dirty="0" smtClean="0"/>
              <a:t>略</a:t>
            </a:r>
            <a:r>
              <a:rPr lang="en-US" altLang="ja-JP" sz="2000" dirty="0" smtClean="0"/>
              <a:t>)</a:t>
            </a:r>
            <a:r>
              <a:rPr lang="ja-JP" altLang="en-US" sz="2000" dirty="0" smtClean="0"/>
              <a:t> </a:t>
            </a:r>
            <a:r>
              <a:rPr lang="en-US" altLang="ja-JP" sz="2000" dirty="0" smtClean="0"/>
              <a:t>}</a:t>
            </a:r>
            <a:endParaRPr lang="en-US" altLang="ja-JP" sz="2000" dirty="0"/>
          </a:p>
          <a:p>
            <a:r>
              <a:rPr kumimoji="1" lang="en-US" altLang="ja-JP" sz="2000" dirty="0" smtClean="0"/>
              <a:t>}</a:t>
            </a:r>
            <a:endParaRPr kumimoji="1" lang="ja-JP" altLang="en-US" sz="2000" dirty="0"/>
          </a:p>
        </p:txBody>
      </p:sp>
      <p:sp>
        <p:nvSpPr>
          <p:cNvPr id="16" name="テキスト ボックス 15"/>
          <p:cNvSpPr txBox="1"/>
          <p:nvPr/>
        </p:nvSpPr>
        <p:spPr>
          <a:xfrm>
            <a:off x="4479301" y="2630462"/>
            <a:ext cx="4433321" cy="3170099"/>
          </a:xfrm>
          <a:prstGeom prst="rect">
            <a:avLst/>
          </a:prstGeom>
          <a:solidFill>
            <a:schemeClr val="accent6">
              <a:lumMod val="20000"/>
              <a:lumOff val="80000"/>
            </a:schemeClr>
          </a:solidFill>
        </p:spPr>
        <p:txBody>
          <a:bodyPr wrap="square" rtlCol="0">
            <a:spAutoFit/>
          </a:bodyPr>
          <a:lstStyle/>
          <a:p>
            <a:r>
              <a:rPr kumimoji="1" lang="en-US" altLang="ja-JP" sz="2000" dirty="0" smtClean="0"/>
              <a:t>abstract class Customer{</a:t>
            </a:r>
          </a:p>
          <a:p>
            <a:r>
              <a:rPr lang="en-US" altLang="ja-JP" sz="2000" dirty="0" smtClean="0"/>
              <a:t>    abstract </a:t>
            </a:r>
            <a:r>
              <a:rPr lang="en-US" altLang="ja-JP" sz="2000" dirty="0" err="1" smtClean="0"/>
              <a:t>int</a:t>
            </a:r>
            <a:r>
              <a:rPr lang="en-US" altLang="ja-JP" sz="2000" dirty="0" smtClean="0"/>
              <a:t> </a:t>
            </a:r>
            <a:r>
              <a:rPr lang="en-US" altLang="ja-JP" sz="2000" dirty="0" err="1" smtClean="0"/>
              <a:t>calc</a:t>
            </a:r>
            <a:r>
              <a:rPr lang="en-US" altLang="ja-JP" sz="2000" dirty="0" smtClean="0"/>
              <a:t>(</a:t>
            </a:r>
            <a:r>
              <a:rPr lang="en-US" altLang="ja-JP" sz="2000" dirty="0" err="1" smtClean="0"/>
              <a:t>int</a:t>
            </a:r>
            <a:r>
              <a:rPr lang="en-US" altLang="ja-JP" sz="2000" dirty="0" smtClean="0"/>
              <a:t> value);</a:t>
            </a:r>
            <a:endParaRPr lang="en-US" altLang="ja-JP" sz="2000" dirty="0"/>
          </a:p>
          <a:p>
            <a:r>
              <a:rPr lang="en-US" altLang="ja-JP" sz="2000" dirty="0"/>
              <a:t>    </a:t>
            </a:r>
            <a:r>
              <a:rPr lang="en-US" altLang="ja-JP" sz="2000" dirty="0" smtClean="0">
                <a:solidFill>
                  <a:srgbClr val="FF0000"/>
                </a:solidFill>
              </a:rPr>
              <a:t>double</a:t>
            </a:r>
            <a:r>
              <a:rPr lang="en-US" altLang="ja-JP" sz="2000" dirty="0" smtClean="0"/>
              <a:t> </a:t>
            </a:r>
            <a:r>
              <a:rPr lang="en-US" altLang="ja-JP" sz="2000" dirty="0" err="1" smtClean="0"/>
              <a:t>calcTax</a:t>
            </a:r>
            <a:r>
              <a:rPr lang="en-US" altLang="ja-JP" sz="2000" dirty="0" smtClean="0"/>
              <a:t>(</a:t>
            </a:r>
            <a:r>
              <a:rPr lang="en-US" altLang="ja-JP" sz="2000" dirty="0" err="1" smtClean="0"/>
              <a:t>int</a:t>
            </a:r>
            <a:r>
              <a:rPr lang="en-US" altLang="ja-JP" sz="2000" dirty="0" smtClean="0"/>
              <a:t> </a:t>
            </a:r>
            <a:r>
              <a:rPr lang="en-US" altLang="ja-JP" sz="2000" dirty="0"/>
              <a:t>amount</a:t>
            </a:r>
            <a:r>
              <a:rPr lang="en-US" altLang="ja-JP" sz="2000" dirty="0" smtClean="0"/>
              <a:t>){ (</a:t>
            </a:r>
            <a:r>
              <a:rPr lang="ja-JP" altLang="en-US" sz="2000" dirty="0" smtClean="0"/>
              <a:t>略</a:t>
            </a:r>
            <a:r>
              <a:rPr lang="en-US" altLang="ja-JP" sz="2000" dirty="0" smtClean="0"/>
              <a:t>) }</a:t>
            </a:r>
            <a:endParaRPr lang="en-US" altLang="ja-JP" sz="2000" dirty="0"/>
          </a:p>
          <a:p>
            <a:r>
              <a:rPr kumimoji="1" lang="en-US" altLang="ja-JP" sz="2000" dirty="0" smtClean="0"/>
              <a:t>}</a:t>
            </a:r>
          </a:p>
          <a:p>
            <a:r>
              <a:rPr lang="en-US" altLang="ja-JP" sz="2000" dirty="0" smtClean="0"/>
              <a:t>class </a:t>
            </a:r>
            <a:r>
              <a:rPr lang="en-US" altLang="ja-JP" sz="2000" dirty="0" err="1" smtClean="0"/>
              <a:t>RegularCustomer</a:t>
            </a:r>
            <a:r>
              <a:rPr lang="en-US" altLang="ja-JP" sz="2000" dirty="0" smtClean="0"/>
              <a:t>{</a:t>
            </a:r>
          </a:p>
          <a:p>
            <a:r>
              <a:rPr kumimoji="1" lang="en-US" altLang="ja-JP" sz="2000" dirty="0" smtClean="0"/>
              <a:t>    </a:t>
            </a:r>
            <a:r>
              <a:rPr kumimoji="1" lang="en-US" altLang="ja-JP" sz="2000" dirty="0" err="1" smtClean="0"/>
              <a:t>int</a:t>
            </a:r>
            <a:r>
              <a:rPr kumimoji="1" lang="en-US" altLang="ja-JP" sz="2000" dirty="0" smtClean="0"/>
              <a:t> </a:t>
            </a:r>
            <a:r>
              <a:rPr kumimoji="1" lang="en-US" altLang="ja-JP" sz="2000" dirty="0" err="1" smtClean="0"/>
              <a:t>calc</a:t>
            </a:r>
            <a:r>
              <a:rPr kumimoji="1" lang="en-US" altLang="ja-JP" sz="2000" dirty="0" smtClean="0"/>
              <a:t>(</a:t>
            </a:r>
            <a:r>
              <a:rPr kumimoji="1" lang="en-US" altLang="ja-JP" sz="2000" dirty="0" err="1" smtClean="0"/>
              <a:t>int</a:t>
            </a:r>
            <a:r>
              <a:rPr kumimoji="1" lang="en-US" altLang="ja-JP" sz="2000" dirty="0" smtClean="0"/>
              <a:t> value){ (</a:t>
            </a:r>
            <a:r>
              <a:rPr kumimoji="1" lang="ja-JP" altLang="en-US" sz="2000" dirty="0" smtClean="0"/>
              <a:t>略</a:t>
            </a:r>
            <a:r>
              <a:rPr kumimoji="1" lang="en-US" altLang="ja-JP" sz="2000" dirty="0" smtClean="0"/>
              <a:t>) }</a:t>
            </a:r>
          </a:p>
          <a:p>
            <a:r>
              <a:rPr lang="en-US" altLang="ja-JP" sz="2000" dirty="0" smtClean="0"/>
              <a:t>}</a:t>
            </a:r>
          </a:p>
          <a:p>
            <a:r>
              <a:rPr kumimoji="1" lang="en-US" altLang="ja-JP" sz="2000" dirty="0" smtClean="0"/>
              <a:t>class </a:t>
            </a:r>
            <a:r>
              <a:rPr kumimoji="1" lang="en-US" altLang="ja-JP" sz="2000" dirty="0" err="1" smtClean="0"/>
              <a:t>PremiumCustomer</a:t>
            </a:r>
            <a:r>
              <a:rPr kumimoji="1" lang="en-US" altLang="ja-JP" sz="2000" dirty="0" smtClean="0"/>
              <a:t>{</a:t>
            </a:r>
          </a:p>
          <a:p>
            <a:r>
              <a:rPr lang="en-US" altLang="ja-JP" sz="2000" dirty="0"/>
              <a:t> </a:t>
            </a:r>
            <a:r>
              <a:rPr lang="en-US" altLang="ja-JP" sz="2000" dirty="0" smtClean="0"/>
              <a:t>   </a:t>
            </a:r>
            <a:r>
              <a:rPr lang="en-US" altLang="ja-JP" sz="2000" dirty="0" err="1" smtClean="0"/>
              <a:t>int</a:t>
            </a:r>
            <a:r>
              <a:rPr lang="en-US" altLang="ja-JP" sz="2000" dirty="0" smtClean="0"/>
              <a:t> </a:t>
            </a:r>
            <a:r>
              <a:rPr lang="en-US" altLang="ja-JP" sz="2000" dirty="0" err="1" smtClean="0"/>
              <a:t>calc</a:t>
            </a:r>
            <a:r>
              <a:rPr lang="en-US" altLang="ja-JP" sz="2000" dirty="0" smtClean="0"/>
              <a:t>(</a:t>
            </a:r>
            <a:r>
              <a:rPr lang="en-US" altLang="ja-JP" sz="2000" dirty="0" err="1" smtClean="0"/>
              <a:t>int</a:t>
            </a:r>
            <a:r>
              <a:rPr lang="en-US" altLang="ja-JP" sz="2000" dirty="0" smtClean="0"/>
              <a:t> value){ (</a:t>
            </a:r>
            <a:r>
              <a:rPr lang="ja-JP" altLang="en-US" sz="2000" dirty="0" smtClean="0"/>
              <a:t>略</a:t>
            </a:r>
            <a:r>
              <a:rPr lang="en-US" altLang="ja-JP" sz="2000" dirty="0" smtClean="0"/>
              <a:t>) }</a:t>
            </a:r>
          </a:p>
          <a:p>
            <a:r>
              <a:rPr kumimoji="1" lang="en-US" altLang="ja-JP" sz="2000" dirty="0" smtClean="0"/>
              <a:t>}</a:t>
            </a:r>
            <a:endParaRPr kumimoji="1" lang="ja-JP" altLang="en-US" sz="2000" dirty="0"/>
          </a:p>
        </p:txBody>
      </p:sp>
      <p:sp>
        <p:nvSpPr>
          <p:cNvPr id="20" name="正方形/長方形 19"/>
          <p:cNvSpPr/>
          <p:nvPr/>
        </p:nvSpPr>
        <p:spPr>
          <a:xfrm>
            <a:off x="559066" y="4200221"/>
            <a:ext cx="3364348" cy="325025"/>
          </a:xfrm>
          <a:prstGeom prst="rect">
            <a:avLst/>
          </a:prstGeom>
          <a:noFill/>
          <a:ln w="1905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000"/>
          </a:p>
        </p:txBody>
      </p:sp>
      <p:sp>
        <p:nvSpPr>
          <p:cNvPr id="21" name="正方形/長方形 20"/>
          <p:cNvSpPr/>
          <p:nvPr/>
        </p:nvSpPr>
        <p:spPr>
          <a:xfrm>
            <a:off x="559066" y="5390138"/>
            <a:ext cx="3364348" cy="410423"/>
          </a:xfrm>
          <a:prstGeom prst="rect">
            <a:avLst/>
          </a:prstGeom>
          <a:noFill/>
          <a:ln w="1905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000"/>
          </a:p>
        </p:txBody>
      </p:sp>
      <p:sp>
        <p:nvSpPr>
          <p:cNvPr id="22" name="正方形/長方形 21"/>
          <p:cNvSpPr/>
          <p:nvPr/>
        </p:nvSpPr>
        <p:spPr>
          <a:xfrm>
            <a:off x="4754680" y="3300472"/>
            <a:ext cx="3921007" cy="299621"/>
          </a:xfrm>
          <a:prstGeom prst="rect">
            <a:avLst/>
          </a:prstGeom>
          <a:noFill/>
          <a:ln w="1905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000"/>
          </a:p>
        </p:txBody>
      </p:sp>
      <p:cxnSp>
        <p:nvCxnSpPr>
          <p:cNvPr id="23" name="直線矢印コネクタ 22"/>
          <p:cNvCxnSpPr/>
          <p:nvPr/>
        </p:nvCxnSpPr>
        <p:spPr>
          <a:xfrm>
            <a:off x="4217483" y="3461641"/>
            <a:ext cx="537197" cy="1"/>
          </a:xfrm>
          <a:prstGeom prst="straightConnector1">
            <a:avLst/>
          </a:prstGeom>
          <a:ln w="38100">
            <a:solidFill>
              <a:srgbClr val="0070C0"/>
            </a:solidFill>
            <a:tailEnd type="triangle"/>
          </a:ln>
        </p:spPr>
        <p:style>
          <a:lnRef idx="1">
            <a:schemeClr val="accent1"/>
          </a:lnRef>
          <a:fillRef idx="0">
            <a:schemeClr val="accent1"/>
          </a:fillRef>
          <a:effectRef idx="0">
            <a:schemeClr val="accent1"/>
          </a:effectRef>
          <a:fontRef idx="minor">
            <a:schemeClr val="tx1"/>
          </a:fontRef>
        </p:style>
      </p:cxnSp>
      <p:cxnSp>
        <p:nvCxnSpPr>
          <p:cNvPr id="24" name="カギ線コネクタ 23"/>
          <p:cNvCxnSpPr>
            <a:stCxn id="20" idx="3"/>
          </p:cNvCxnSpPr>
          <p:nvPr/>
        </p:nvCxnSpPr>
        <p:spPr>
          <a:xfrm flipV="1">
            <a:off x="3923414" y="3450283"/>
            <a:ext cx="307509" cy="912451"/>
          </a:xfrm>
          <a:prstGeom prst="bentConnector2">
            <a:avLst/>
          </a:prstGeom>
          <a:ln w="38100">
            <a:solidFill>
              <a:srgbClr val="0070C0"/>
            </a:solidFill>
          </a:ln>
        </p:spPr>
        <p:style>
          <a:lnRef idx="1">
            <a:schemeClr val="accent1"/>
          </a:lnRef>
          <a:fillRef idx="0">
            <a:schemeClr val="accent1"/>
          </a:fillRef>
          <a:effectRef idx="0">
            <a:schemeClr val="accent1"/>
          </a:effectRef>
          <a:fontRef idx="minor">
            <a:schemeClr val="tx1"/>
          </a:fontRef>
        </p:style>
      </p:cxnSp>
      <p:cxnSp>
        <p:nvCxnSpPr>
          <p:cNvPr id="25" name="カギ線コネクタ 24"/>
          <p:cNvCxnSpPr>
            <a:stCxn id="21" idx="3"/>
          </p:cNvCxnSpPr>
          <p:nvPr/>
        </p:nvCxnSpPr>
        <p:spPr>
          <a:xfrm flipV="1">
            <a:off x="3923414" y="3600093"/>
            <a:ext cx="521452" cy="1995257"/>
          </a:xfrm>
          <a:prstGeom prst="bentConnector2">
            <a:avLst/>
          </a:prstGeom>
          <a:ln w="38100">
            <a:solidFill>
              <a:srgbClr val="0070C0"/>
            </a:solidFill>
          </a:ln>
        </p:spPr>
        <p:style>
          <a:lnRef idx="1">
            <a:schemeClr val="accent1"/>
          </a:lnRef>
          <a:fillRef idx="0">
            <a:schemeClr val="accent1"/>
          </a:fillRef>
          <a:effectRef idx="0">
            <a:schemeClr val="accent1"/>
          </a:effectRef>
          <a:fontRef idx="minor">
            <a:schemeClr val="tx1"/>
          </a:fontRef>
        </p:style>
      </p:cxnSp>
      <p:cxnSp>
        <p:nvCxnSpPr>
          <p:cNvPr id="26" name="直線矢印コネクタ 25"/>
          <p:cNvCxnSpPr/>
          <p:nvPr/>
        </p:nvCxnSpPr>
        <p:spPr>
          <a:xfrm>
            <a:off x="4444866" y="3600093"/>
            <a:ext cx="309814" cy="0"/>
          </a:xfrm>
          <a:prstGeom prst="straightConnector1">
            <a:avLst/>
          </a:prstGeom>
          <a:ln w="38100">
            <a:solidFill>
              <a:srgbClr val="0070C0"/>
            </a:solidFill>
            <a:tailEnd type="triangle"/>
          </a:ln>
        </p:spPr>
        <p:style>
          <a:lnRef idx="1">
            <a:schemeClr val="accent1"/>
          </a:lnRef>
          <a:fillRef idx="0">
            <a:schemeClr val="accent1"/>
          </a:fillRef>
          <a:effectRef idx="0">
            <a:schemeClr val="accent1"/>
          </a:effectRef>
          <a:fontRef idx="minor">
            <a:schemeClr val="tx1"/>
          </a:fontRef>
        </p:style>
      </p:cxnSp>
      <p:sp>
        <p:nvSpPr>
          <p:cNvPr id="18" name="コンテンツ プレースホルダー 2"/>
          <p:cNvSpPr>
            <a:spLocks noGrp="1"/>
          </p:cNvSpPr>
          <p:nvPr>
            <p:ph idx="1"/>
          </p:nvPr>
        </p:nvSpPr>
        <p:spPr>
          <a:xfrm>
            <a:off x="451644" y="1498754"/>
            <a:ext cx="8229600" cy="800136"/>
          </a:xfrm>
        </p:spPr>
        <p:txBody>
          <a:bodyPr/>
          <a:lstStyle/>
          <a:p>
            <a:r>
              <a:rPr kumimoji="1" lang="ja-JP" altLang="en-US" sz="2400" dirty="0" smtClean="0"/>
              <a:t>複数のリファクタリングが同時適用されていたり非リファクタリング変更が混在するリファクタリング</a:t>
            </a:r>
            <a:endParaRPr kumimoji="1" lang="ja-JP" altLang="en-US" sz="2400" dirty="0"/>
          </a:p>
        </p:txBody>
      </p:sp>
    </p:spTree>
    <p:extLst>
      <p:ext uri="{BB962C8B-B14F-4D97-AF65-F5344CB8AC3E}">
        <p14:creationId xmlns:p14="http://schemas.microsoft.com/office/powerpoint/2010/main" val="166801053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1"/>
          <p:cNvSpPr>
            <a:spLocks noGrp="1"/>
          </p:cNvSpPr>
          <p:nvPr>
            <p:ph type="title"/>
          </p:nvPr>
        </p:nvSpPr>
        <p:spPr/>
        <p:txBody>
          <a:bodyPr/>
          <a:lstStyle/>
          <a:p>
            <a:r>
              <a:rPr lang="ja-JP" altLang="en-US" dirty="0" smtClean="0"/>
              <a:t>提案手法の手順</a:t>
            </a:r>
            <a:endParaRPr kumimoji="1" lang="ja-JP" altLang="en-US" dirty="0"/>
          </a:p>
        </p:txBody>
      </p:sp>
      <p:sp>
        <p:nvSpPr>
          <p:cNvPr id="92" name="正方形/長方形 91"/>
          <p:cNvSpPr/>
          <p:nvPr/>
        </p:nvSpPr>
        <p:spPr>
          <a:xfrm>
            <a:off x="2923217" y="4176804"/>
            <a:ext cx="874934" cy="942191"/>
          </a:xfrm>
          <a:prstGeom prst="rect">
            <a:avLst/>
          </a:prstGeom>
          <a:noFill/>
          <a:ln>
            <a:solidFill>
              <a:schemeClr val="accent2">
                <a:lumMod val="60000"/>
                <a:lumOff val="40000"/>
              </a:schemeClr>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93" name="直線矢印コネクタ 92"/>
          <p:cNvCxnSpPr/>
          <p:nvPr/>
        </p:nvCxnSpPr>
        <p:spPr>
          <a:xfrm flipH="1">
            <a:off x="387645" y="3483400"/>
            <a:ext cx="11588" cy="1080623"/>
          </a:xfrm>
          <a:prstGeom prst="straightConnector1">
            <a:avLst/>
          </a:prstGeom>
          <a:ln w="76200">
            <a:tailEnd type="triangle"/>
          </a:ln>
        </p:spPr>
        <p:style>
          <a:lnRef idx="1">
            <a:schemeClr val="accent1"/>
          </a:lnRef>
          <a:fillRef idx="0">
            <a:schemeClr val="accent1"/>
          </a:fillRef>
          <a:effectRef idx="0">
            <a:schemeClr val="accent1"/>
          </a:effectRef>
          <a:fontRef idx="minor">
            <a:schemeClr val="tx1"/>
          </a:fontRef>
        </p:style>
      </p:cxnSp>
      <p:sp>
        <p:nvSpPr>
          <p:cNvPr id="94" name="円/楕円 93"/>
          <p:cNvSpPr/>
          <p:nvPr/>
        </p:nvSpPr>
        <p:spPr>
          <a:xfrm>
            <a:off x="293162" y="3614299"/>
            <a:ext cx="212141" cy="219456"/>
          </a:xfrm>
          <a:prstGeom prst="ellipse">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5" name="円/楕円 94"/>
          <p:cNvSpPr/>
          <p:nvPr/>
        </p:nvSpPr>
        <p:spPr>
          <a:xfrm>
            <a:off x="292282" y="4007735"/>
            <a:ext cx="212141" cy="219456"/>
          </a:xfrm>
          <a:prstGeom prst="ellipse">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96" name="直線コネクタ 95"/>
          <p:cNvCxnSpPr/>
          <p:nvPr/>
        </p:nvCxnSpPr>
        <p:spPr>
          <a:xfrm>
            <a:off x="504423" y="3718918"/>
            <a:ext cx="207663" cy="173385"/>
          </a:xfrm>
          <a:prstGeom prst="line">
            <a:avLst/>
          </a:prstGeom>
          <a:ln>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97" name="直線コネクタ 96"/>
          <p:cNvCxnSpPr/>
          <p:nvPr/>
        </p:nvCxnSpPr>
        <p:spPr>
          <a:xfrm flipV="1">
            <a:off x="493149" y="3876190"/>
            <a:ext cx="223835" cy="243975"/>
          </a:xfrm>
          <a:prstGeom prst="line">
            <a:avLst/>
          </a:prstGeom>
          <a:ln>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98" name="直線矢印コネクタ 97"/>
          <p:cNvCxnSpPr/>
          <p:nvPr/>
        </p:nvCxnSpPr>
        <p:spPr>
          <a:xfrm>
            <a:off x="712086" y="3892303"/>
            <a:ext cx="260830" cy="11739"/>
          </a:xfrm>
          <a:prstGeom prst="straightConnector1">
            <a:avLst/>
          </a:prstGeom>
          <a:ln>
            <a:solidFill>
              <a:srgbClr val="C00000"/>
            </a:solidFill>
            <a:tailEnd type="triangle"/>
          </a:ln>
        </p:spPr>
        <p:style>
          <a:lnRef idx="1">
            <a:schemeClr val="accent1"/>
          </a:lnRef>
          <a:fillRef idx="0">
            <a:schemeClr val="accent1"/>
          </a:fillRef>
          <a:effectRef idx="0">
            <a:schemeClr val="accent1"/>
          </a:effectRef>
          <a:fontRef idx="minor">
            <a:schemeClr val="tx1"/>
          </a:fontRef>
        </p:style>
      </p:cxnSp>
      <p:sp>
        <p:nvSpPr>
          <p:cNvPr id="100" name="テキスト ボックス 99"/>
          <p:cNvSpPr txBox="1"/>
          <p:nvPr/>
        </p:nvSpPr>
        <p:spPr>
          <a:xfrm>
            <a:off x="896912" y="3703176"/>
            <a:ext cx="1075912" cy="400110"/>
          </a:xfrm>
          <a:prstGeom prst="rect">
            <a:avLst/>
          </a:prstGeom>
          <a:noFill/>
        </p:spPr>
        <p:txBody>
          <a:bodyPr wrap="square" rtlCol="0">
            <a:spAutoFit/>
          </a:bodyPr>
          <a:lstStyle/>
          <a:p>
            <a:r>
              <a:rPr kumimoji="1" lang="ja-JP" altLang="en-US" sz="2000" dirty="0" smtClean="0"/>
              <a:t>コミット</a:t>
            </a:r>
            <a:endParaRPr kumimoji="1" lang="ja-JP" altLang="en-US" sz="2000" dirty="0"/>
          </a:p>
        </p:txBody>
      </p:sp>
      <p:grpSp>
        <p:nvGrpSpPr>
          <p:cNvPr id="106" name="グループ化 105"/>
          <p:cNvGrpSpPr/>
          <p:nvPr/>
        </p:nvGrpSpPr>
        <p:grpSpPr>
          <a:xfrm>
            <a:off x="109183" y="2462039"/>
            <a:ext cx="452387" cy="452387"/>
            <a:chOff x="801868" y="2156059"/>
            <a:chExt cx="452387" cy="452387"/>
          </a:xfrm>
          <a:solidFill>
            <a:schemeClr val="accent1">
              <a:lumMod val="90000"/>
            </a:schemeClr>
          </a:solidFill>
        </p:grpSpPr>
        <p:sp>
          <p:nvSpPr>
            <p:cNvPr id="107" name="円/楕円 106"/>
            <p:cNvSpPr/>
            <p:nvPr/>
          </p:nvSpPr>
          <p:spPr>
            <a:xfrm>
              <a:off x="801868" y="2156059"/>
              <a:ext cx="452387" cy="452387"/>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8" name="テキスト ボックス 107"/>
            <p:cNvSpPr txBox="1"/>
            <p:nvPr/>
          </p:nvSpPr>
          <p:spPr>
            <a:xfrm>
              <a:off x="865598" y="2197586"/>
              <a:ext cx="324251" cy="369332"/>
            </a:xfrm>
            <a:prstGeom prst="rect">
              <a:avLst/>
            </a:prstGeom>
            <a:noFill/>
          </p:spPr>
          <p:txBody>
            <a:bodyPr wrap="square" rtlCol="0">
              <a:spAutoFit/>
            </a:bodyPr>
            <a:lstStyle/>
            <a:p>
              <a:pPr algn="ctr"/>
              <a:r>
                <a:rPr kumimoji="1" lang="en-US" altLang="ja-JP" dirty="0" smtClean="0"/>
                <a:t>1</a:t>
              </a:r>
              <a:endParaRPr kumimoji="1" lang="ja-JP" altLang="en-US" dirty="0"/>
            </a:p>
          </p:txBody>
        </p:sp>
      </p:grpSp>
      <p:cxnSp>
        <p:nvCxnSpPr>
          <p:cNvPr id="109" name="直線矢印コネクタ 108"/>
          <p:cNvCxnSpPr/>
          <p:nvPr/>
        </p:nvCxnSpPr>
        <p:spPr>
          <a:xfrm>
            <a:off x="1709359" y="3921468"/>
            <a:ext cx="260724" cy="1825"/>
          </a:xfrm>
          <a:prstGeom prst="straightConnector1">
            <a:avLst/>
          </a:prstGeom>
          <a:ln>
            <a:solidFill>
              <a:srgbClr val="C00000"/>
            </a:solidFill>
            <a:tailEnd type="triangle"/>
          </a:ln>
        </p:spPr>
        <p:style>
          <a:lnRef idx="1">
            <a:schemeClr val="accent1"/>
          </a:lnRef>
          <a:fillRef idx="0">
            <a:schemeClr val="accent1"/>
          </a:fillRef>
          <a:effectRef idx="0">
            <a:schemeClr val="accent1"/>
          </a:effectRef>
          <a:fontRef idx="minor">
            <a:schemeClr val="tx1"/>
          </a:fontRef>
        </p:style>
      </p:cxnSp>
      <p:sp>
        <p:nvSpPr>
          <p:cNvPr id="116" name="円/楕円 115"/>
          <p:cNvSpPr/>
          <p:nvPr/>
        </p:nvSpPr>
        <p:spPr>
          <a:xfrm>
            <a:off x="2792466" y="3208028"/>
            <a:ext cx="364911" cy="341286"/>
          </a:xfrm>
          <a:prstGeom prst="ellipse">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9" name="円/楕円 128"/>
          <p:cNvSpPr/>
          <p:nvPr/>
        </p:nvSpPr>
        <p:spPr>
          <a:xfrm>
            <a:off x="2350711" y="3691109"/>
            <a:ext cx="322078" cy="323220"/>
          </a:xfrm>
          <a:prstGeom prst="ellipse">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37" name="直線矢印コネクタ 136"/>
          <p:cNvCxnSpPr>
            <a:stCxn id="116" idx="3"/>
          </p:cNvCxnSpPr>
          <p:nvPr/>
        </p:nvCxnSpPr>
        <p:spPr>
          <a:xfrm flipH="1">
            <a:off x="2538730" y="3499334"/>
            <a:ext cx="307176" cy="214294"/>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sp>
        <p:nvSpPr>
          <p:cNvPr id="141" name="円/楕円 140"/>
          <p:cNvSpPr/>
          <p:nvPr/>
        </p:nvSpPr>
        <p:spPr>
          <a:xfrm>
            <a:off x="3283755" y="3652789"/>
            <a:ext cx="305259" cy="320714"/>
          </a:xfrm>
          <a:prstGeom prst="ellipse">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50" name="直線矢印コネクタ 149"/>
          <p:cNvCxnSpPr>
            <a:stCxn id="116" idx="5"/>
          </p:cNvCxnSpPr>
          <p:nvPr/>
        </p:nvCxnSpPr>
        <p:spPr>
          <a:xfrm>
            <a:off x="3103937" y="3499334"/>
            <a:ext cx="313307" cy="157341"/>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sp>
        <p:nvSpPr>
          <p:cNvPr id="151" name="円/楕円 150"/>
          <p:cNvSpPr/>
          <p:nvPr/>
        </p:nvSpPr>
        <p:spPr>
          <a:xfrm>
            <a:off x="2172527" y="4151045"/>
            <a:ext cx="221714" cy="208866"/>
          </a:xfrm>
          <a:prstGeom prst="ellipse">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52" name="直線矢印コネクタ 151"/>
          <p:cNvCxnSpPr>
            <a:stCxn id="129" idx="3"/>
            <a:endCxn id="151" idx="0"/>
          </p:cNvCxnSpPr>
          <p:nvPr/>
        </p:nvCxnSpPr>
        <p:spPr>
          <a:xfrm flipH="1">
            <a:off x="2283384" y="3966995"/>
            <a:ext cx="114494" cy="184050"/>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cxnSp>
        <p:nvCxnSpPr>
          <p:cNvPr id="153" name="直線矢印コネクタ 152"/>
          <p:cNvCxnSpPr>
            <a:stCxn id="129" idx="5"/>
            <a:endCxn id="154" idx="0"/>
          </p:cNvCxnSpPr>
          <p:nvPr/>
        </p:nvCxnSpPr>
        <p:spPr>
          <a:xfrm>
            <a:off x="2625622" y="3966995"/>
            <a:ext cx="88458" cy="186794"/>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sp>
        <p:nvSpPr>
          <p:cNvPr id="154" name="円/楕円 153"/>
          <p:cNvSpPr/>
          <p:nvPr/>
        </p:nvSpPr>
        <p:spPr>
          <a:xfrm>
            <a:off x="2603223" y="4153789"/>
            <a:ext cx="221714" cy="208866"/>
          </a:xfrm>
          <a:prstGeom prst="ellipse">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55" name="円/楕円 154"/>
          <p:cNvSpPr/>
          <p:nvPr/>
        </p:nvSpPr>
        <p:spPr>
          <a:xfrm>
            <a:off x="3172899" y="4159818"/>
            <a:ext cx="221714" cy="208866"/>
          </a:xfrm>
          <a:prstGeom prst="ellipse">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56" name="円/楕円 155"/>
          <p:cNvSpPr/>
          <p:nvPr/>
        </p:nvSpPr>
        <p:spPr>
          <a:xfrm>
            <a:off x="3689017" y="4059020"/>
            <a:ext cx="221714" cy="208866"/>
          </a:xfrm>
          <a:prstGeom prst="ellipse">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57" name="直線矢印コネクタ 156"/>
          <p:cNvCxnSpPr>
            <a:stCxn id="141" idx="3"/>
            <a:endCxn id="155" idx="0"/>
          </p:cNvCxnSpPr>
          <p:nvPr/>
        </p:nvCxnSpPr>
        <p:spPr>
          <a:xfrm flipH="1">
            <a:off x="3283756" y="3926536"/>
            <a:ext cx="44703" cy="233282"/>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cxnSp>
        <p:nvCxnSpPr>
          <p:cNvPr id="158" name="直線矢印コネクタ 157"/>
          <p:cNvCxnSpPr>
            <a:stCxn id="141" idx="6"/>
            <a:endCxn id="156" idx="0"/>
          </p:cNvCxnSpPr>
          <p:nvPr/>
        </p:nvCxnSpPr>
        <p:spPr>
          <a:xfrm>
            <a:off x="3589014" y="3813146"/>
            <a:ext cx="210860" cy="245874"/>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sp>
        <p:nvSpPr>
          <p:cNvPr id="160" name="円/楕円 159"/>
          <p:cNvSpPr/>
          <p:nvPr/>
        </p:nvSpPr>
        <p:spPr>
          <a:xfrm>
            <a:off x="3157377" y="4766378"/>
            <a:ext cx="351727" cy="341286"/>
          </a:xfrm>
          <a:prstGeom prst="ellipse">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62" name="直線矢印コネクタ 161"/>
          <p:cNvCxnSpPr>
            <a:stCxn id="155" idx="4"/>
            <a:endCxn id="160" idx="0"/>
          </p:cNvCxnSpPr>
          <p:nvPr/>
        </p:nvCxnSpPr>
        <p:spPr>
          <a:xfrm>
            <a:off x="3283756" y="4368684"/>
            <a:ext cx="49485" cy="397694"/>
          </a:xfrm>
          <a:prstGeom prst="straightConnector1">
            <a:avLst/>
          </a:prstGeom>
          <a:ln w="38100">
            <a:solidFill>
              <a:srgbClr val="FF0000"/>
            </a:solidFill>
            <a:headEnd type="triangle"/>
            <a:tailEnd type="triangle"/>
          </a:ln>
        </p:spPr>
        <p:style>
          <a:lnRef idx="1">
            <a:schemeClr val="accent1"/>
          </a:lnRef>
          <a:fillRef idx="0">
            <a:schemeClr val="accent1"/>
          </a:fillRef>
          <a:effectRef idx="0">
            <a:schemeClr val="accent1"/>
          </a:effectRef>
          <a:fontRef idx="minor">
            <a:schemeClr val="tx1"/>
          </a:fontRef>
        </p:style>
      </p:cxnSp>
      <p:grpSp>
        <p:nvGrpSpPr>
          <p:cNvPr id="163" name="グループ化 162"/>
          <p:cNvGrpSpPr/>
          <p:nvPr/>
        </p:nvGrpSpPr>
        <p:grpSpPr>
          <a:xfrm>
            <a:off x="2086341" y="2418064"/>
            <a:ext cx="452387" cy="452387"/>
            <a:chOff x="801868" y="2156059"/>
            <a:chExt cx="452387" cy="452387"/>
          </a:xfrm>
          <a:solidFill>
            <a:schemeClr val="accent1">
              <a:lumMod val="90000"/>
            </a:schemeClr>
          </a:solidFill>
        </p:grpSpPr>
        <p:sp>
          <p:nvSpPr>
            <p:cNvPr id="164" name="円/楕円 163"/>
            <p:cNvSpPr/>
            <p:nvPr/>
          </p:nvSpPr>
          <p:spPr>
            <a:xfrm>
              <a:off x="801868" y="2156059"/>
              <a:ext cx="452387" cy="452387"/>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65" name="テキスト ボックス 164"/>
            <p:cNvSpPr txBox="1"/>
            <p:nvPr/>
          </p:nvSpPr>
          <p:spPr>
            <a:xfrm>
              <a:off x="865598" y="2197586"/>
              <a:ext cx="324251" cy="369332"/>
            </a:xfrm>
            <a:prstGeom prst="rect">
              <a:avLst/>
            </a:prstGeom>
            <a:noFill/>
          </p:spPr>
          <p:txBody>
            <a:bodyPr wrap="square" rtlCol="0">
              <a:spAutoFit/>
            </a:bodyPr>
            <a:lstStyle/>
            <a:p>
              <a:pPr algn="ctr"/>
              <a:r>
                <a:rPr kumimoji="1" lang="en-US" altLang="ja-JP" dirty="0" smtClean="0"/>
                <a:t>2</a:t>
              </a:r>
              <a:endParaRPr kumimoji="1" lang="ja-JP" altLang="en-US" dirty="0"/>
            </a:p>
          </p:txBody>
        </p:sp>
      </p:grpSp>
      <p:sp>
        <p:nvSpPr>
          <p:cNvPr id="166" name="テキスト ボックス 165"/>
          <p:cNvSpPr txBox="1"/>
          <p:nvPr/>
        </p:nvSpPr>
        <p:spPr>
          <a:xfrm>
            <a:off x="696045" y="3172832"/>
            <a:ext cx="1273746" cy="369332"/>
          </a:xfrm>
          <a:prstGeom prst="rect">
            <a:avLst/>
          </a:prstGeom>
          <a:solidFill>
            <a:schemeClr val="accent6">
              <a:lumMod val="20000"/>
              <a:lumOff val="80000"/>
            </a:schemeClr>
          </a:solidFill>
        </p:spPr>
        <p:txBody>
          <a:bodyPr wrap="square" rtlCol="0">
            <a:spAutoFit/>
          </a:bodyPr>
          <a:lstStyle/>
          <a:p>
            <a:pPr algn="ctr"/>
            <a:r>
              <a:rPr kumimoji="1" lang="ja-JP" altLang="en-US" dirty="0" smtClean="0"/>
              <a:t>旧版コード</a:t>
            </a:r>
            <a:endParaRPr kumimoji="1" lang="ja-JP" altLang="en-US" dirty="0"/>
          </a:p>
        </p:txBody>
      </p:sp>
      <p:sp>
        <p:nvSpPr>
          <p:cNvPr id="167" name="テキスト ボックス 166"/>
          <p:cNvSpPr txBox="1"/>
          <p:nvPr/>
        </p:nvSpPr>
        <p:spPr>
          <a:xfrm>
            <a:off x="807931" y="4885393"/>
            <a:ext cx="1255013" cy="369332"/>
          </a:xfrm>
          <a:prstGeom prst="rect">
            <a:avLst/>
          </a:prstGeom>
          <a:solidFill>
            <a:schemeClr val="accent6">
              <a:lumMod val="20000"/>
              <a:lumOff val="80000"/>
            </a:schemeClr>
          </a:solidFill>
        </p:spPr>
        <p:txBody>
          <a:bodyPr wrap="square" rtlCol="0">
            <a:spAutoFit/>
          </a:bodyPr>
          <a:lstStyle/>
          <a:p>
            <a:pPr algn="ctr"/>
            <a:r>
              <a:rPr lang="ja-JP" altLang="en-US" dirty="0"/>
              <a:t>新</a:t>
            </a:r>
            <a:r>
              <a:rPr kumimoji="1" lang="ja-JP" altLang="en-US" dirty="0" smtClean="0"/>
              <a:t>版コード</a:t>
            </a:r>
            <a:endParaRPr kumimoji="1" lang="ja-JP" altLang="en-US" dirty="0"/>
          </a:p>
        </p:txBody>
      </p:sp>
      <p:grpSp>
        <p:nvGrpSpPr>
          <p:cNvPr id="169" name="グループ化 168"/>
          <p:cNvGrpSpPr/>
          <p:nvPr/>
        </p:nvGrpSpPr>
        <p:grpSpPr>
          <a:xfrm>
            <a:off x="5529158" y="1780666"/>
            <a:ext cx="452387" cy="452387"/>
            <a:chOff x="801868" y="2156059"/>
            <a:chExt cx="452387" cy="452387"/>
          </a:xfrm>
          <a:solidFill>
            <a:schemeClr val="accent1">
              <a:lumMod val="90000"/>
            </a:schemeClr>
          </a:solidFill>
        </p:grpSpPr>
        <p:sp>
          <p:nvSpPr>
            <p:cNvPr id="170" name="円/楕円 169"/>
            <p:cNvSpPr/>
            <p:nvPr/>
          </p:nvSpPr>
          <p:spPr>
            <a:xfrm>
              <a:off x="801868" y="2156059"/>
              <a:ext cx="452387" cy="452387"/>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71" name="テキスト ボックス 170"/>
            <p:cNvSpPr txBox="1"/>
            <p:nvPr/>
          </p:nvSpPr>
          <p:spPr>
            <a:xfrm>
              <a:off x="865598" y="2197586"/>
              <a:ext cx="324251" cy="369332"/>
            </a:xfrm>
            <a:prstGeom prst="rect">
              <a:avLst/>
            </a:prstGeom>
            <a:noFill/>
          </p:spPr>
          <p:txBody>
            <a:bodyPr wrap="square" rtlCol="0">
              <a:spAutoFit/>
            </a:bodyPr>
            <a:lstStyle/>
            <a:p>
              <a:pPr algn="ctr"/>
              <a:r>
                <a:rPr kumimoji="1" lang="en-US" altLang="ja-JP" dirty="0" smtClean="0"/>
                <a:t>3</a:t>
              </a:r>
              <a:endParaRPr kumimoji="1" lang="ja-JP" altLang="en-US" dirty="0"/>
            </a:p>
          </p:txBody>
        </p:sp>
      </p:grpSp>
      <p:grpSp>
        <p:nvGrpSpPr>
          <p:cNvPr id="172" name="グループ化 171"/>
          <p:cNvGrpSpPr/>
          <p:nvPr/>
        </p:nvGrpSpPr>
        <p:grpSpPr>
          <a:xfrm>
            <a:off x="5582533" y="5169382"/>
            <a:ext cx="2805433" cy="1356125"/>
            <a:chOff x="3275639" y="3527274"/>
            <a:chExt cx="2805433" cy="1356125"/>
          </a:xfrm>
        </p:grpSpPr>
        <p:sp>
          <p:nvSpPr>
            <p:cNvPr id="173" name="1 つの角を切り取った四角形 172"/>
            <p:cNvSpPr/>
            <p:nvPr/>
          </p:nvSpPr>
          <p:spPr>
            <a:xfrm>
              <a:off x="3313712" y="3852486"/>
              <a:ext cx="1056835" cy="907901"/>
            </a:xfrm>
            <a:prstGeom prst="snip1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74" name="テキスト ボックス 173"/>
            <p:cNvSpPr txBox="1"/>
            <p:nvPr/>
          </p:nvSpPr>
          <p:spPr>
            <a:xfrm>
              <a:off x="3445694" y="3970060"/>
              <a:ext cx="832710" cy="577081"/>
            </a:xfrm>
            <a:prstGeom prst="rect">
              <a:avLst/>
            </a:prstGeom>
            <a:noFill/>
          </p:spPr>
          <p:txBody>
            <a:bodyPr wrap="square" rtlCol="0">
              <a:spAutoFit/>
            </a:bodyPr>
            <a:lstStyle/>
            <a:p>
              <a:r>
                <a:rPr kumimoji="1" lang="en-US" altLang="ja-JP" sz="1050" dirty="0" smtClean="0"/>
                <a:t>…</a:t>
              </a:r>
            </a:p>
            <a:p>
              <a:r>
                <a:rPr lang="en-US" altLang="ja-JP" sz="1050" dirty="0" smtClean="0"/>
                <a:t>a = 3 – a</a:t>
              </a:r>
            </a:p>
            <a:p>
              <a:r>
                <a:rPr kumimoji="1" lang="en-US" altLang="ja-JP" sz="1050" dirty="0" smtClean="0"/>
                <a:t>…</a:t>
              </a:r>
              <a:endParaRPr kumimoji="1" lang="ja-JP" altLang="en-US" sz="1050" dirty="0"/>
            </a:p>
          </p:txBody>
        </p:sp>
        <p:sp>
          <p:nvSpPr>
            <p:cNvPr id="175" name="1 つの角を切り取った四角形 174"/>
            <p:cNvSpPr/>
            <p:nvPr/>
          </p:nvSpPr>
          <p:spPr>
            <a:xfrm>
              <a:off x="4749386" y="3866418"/>
              <a:ext cx="1056835" cy="907901"/>
            </a:xfrm>
            <a:prstGeom prst="snip1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76" name="テキスト ボックス 175"/>
            <p:cNvSpPr txBox="1"/>
            <p:nvPr/>
          </p:nvSpPr>
          <p:spPr>
            <a:xfrm>
              <a:off x="4864433" y="3974579"/>
              <a:ext cx="941788" cy="577081"/>
            </a:xfrm>
            <a:prstGeom prst="rect">
              <a:avLst/>
            </a:prstGeom>
            <a:noFill/>
          </p:spPr>
          <p:txBody>
            <a:bodyPr wrap="square" rtlCol="0">
              <a:spAutoFit/>
            </a:bodyPr>
            <a:lstStyle/>
            <a:p>
              <a:r>
                <a:rPr kumimoji="1" lang="en-US" altLang="ja-JP" sz="1050" dirty="0" smtClean="0"/>
                <a:t>…</a:t>
              </a:r>
            </a:p>
            <a:p>
              <a:r>
                <a:rPr lang="en-US" altLang="ja-JP" sz="1050" dirty="0" smtClean="0"/>
                <a:t>a = b + 5 * a</a:t>
              </a:r>
            </a:p>
            <a:p>
              <a:r>
                <a:rPr kumimoji="1" lang="en-US" altLang="ja-JP" sz="1050" dirty="0" smtClean="0"/>
                <a:t>…</a:t>
              </a:r>
              <a:endParaRPr kumimoji="1" lang="ja-JP" altLang="en-US" sz="1050" dirty="0"/>
            </a:p>
          </p:txBody>
        </p:sp>
        <p:sp>
          <p:nvSpPr>
            <p:cNvPr id="177" name="テキスト ボックス 176"/>
            <p:cNvSpPr txBox="1"/>
            <p:nvPr/>
          </p:nvSpPr>
          <p:spPr>
            <a:xfrm>
              <a:off x="3275639" y="3527274"/>
              <a:ext cx="1263174" cy="369332"/>
            </a:xfrm>
            <a:prstGeom prst="rect">
              <a:avLst/>
            </a:prstGeom>
            <a:noFill/>
          </p:spPr>
          <p:txBody>
            <a:bodyPr wrap="square" rtlCol="0">
              <a:spAutoFit/>
            </a:bodyPr>
            <a:lstStyle/>
            <a:p>
              <a:r>
                <a:rPr lang="ja-JP" altLang="en-US" dirty="0" smtClean="0"/>
                <a:t>最終</a:t>
              </a:r>
              <a:r>
                <a:rPr lang="ja-JP" altLang="en-US" dirty="0"/>
                <a:t>状態</a:t>
              </a:r>
              <a:endParaRPr kumimoji="1" lang="ja-JP" altLang="en-US" dirty="0"/>
            </a:p>
          </p:txBody>
        </p:sp>
        <p:sp>
          <p:nvSpPr>
            <p:cNvPr id="178" name="テキスト ボックス 177"/>
            <p:cNvSpPr txBox="1"/>
            <p:nvPr/>
          </p:nvSpPr>
          <p:spPr>
            <a:xfrm>
              <a:off x="4694788" y="3527274"/>
              <a:ext cx="1386284" cy="369332"/>
            </a:xfrm>
            <a:prstGeom prst="rect">
              <a:avLst/>
            </a:prstGeom>
            <a:noFill/>
          </p:spPr>
          <p:txBody>
            <a:bodyPr wrap="square" rtlCol="0">
              <a:spAutoFit/>
            </a:bodyPr>
            <a:lstStyle/>
            <a:p>
              <a:r>
                <a:rPr lang="ja-JP" altLang="en-US" dirty="0"/>
                <a:t>新</a:t>
              </a:r>
              <a:r>
                <a:rPr kumimoji="1" lang="ja-JP" altLang="en-US" dirty="0" smtClean="0"/>
                <a:t>版コード</a:t>
              </a:r>
              <a:endParaRPr kumimoji="1" lang="ja-JP" altLang="en-US" dirty="0"/>
            </a:p>
          </p:txBody>
        </p:sp>
        <p:sp>
          <p:nvSpPr>
            <p:cNvPr id="179" name="四角形吹き出し 178"/>
            <p:cNvSpPr/>
            <p:nvPr/>
          </p:nvSpPr>
          <p:spPr>
            <a:xfrm>
              <a:off x="4921210" y="4535255"/>
              <a:ext cx="759794" cy="348144"/>
            </a:xfrm>
            <a:prstGeom prst="wedgeRectCallout">
              <a:avLst>
                <a:gd name="adj1" fmla="val -14868"/>
                <a:gd name="adj2" fmla="val -106227"/>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80" name="直線コネクタ 179"/>
            <p:cNvCxnSpPr>
              <a:stCxn id="176" idx="1"/>
              <a:endCxn id="176" idx="3"/>
            </p:cNvCxnSpPr>
            <p:nvPr/>
          </p:nvCxnSpPr>
          <p:spPr>
            <a:xfrm>
              <a:off x="4864433" y="4263120"/>
              <a:ext cx="941788" cy="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
          <p:nvSpPr>
            <p:cNvPr id="181" name="テキスト ボックス 180"/>
            <p:cNvSpPr txBox="1"/>
            <p:nvPr/>
          </p:nvSpPr>
          <p:spPr>
            <a:xfrm>
              <a:off x="4998944" y="4608381"/>
              <a:ext cx="784946" cy="253916"/>
            </a:xfrm>
            <a:prstGeom prst="rect">
              <a:avLst/>
            </a:prstGeom>
            <a:noFill/>
          </p:spPr>
          <p:txBody>
            <a:bodyPr wrap="square" rtlCol="0">
              <a:spAutoFit/>
            </a:bodyPr>
            <a:lstStyle/>
            <a:p>
              <a:r>
                <a:rPr kumimoji="1" lang="en-US" altLang="ja-JP" sz="1050" dirty="0" smtClean="0"/>
                <a:t>a = 3 - a</a:t>
              </a:r>
              <a:endParaRPr kumimoji="1" lang="ja-JP" altLang="en-US" sz="1050" dirty="0"/>
            </a:p>
          </p:txBody>
        </p:sp>
      </p:grpSp>
      <p:pic>
        <p:nvPicPr>
          <p:cNvPr id="182" name="図 18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671924" y="2355283"/>
            <a:ext cx="699910" cy="610178"/>
          </a:xfrm>
          <a:prstGeom prst="rect">
            <a:avLst/>
          </a:prstGeom>
        </p:spPr>
      </p:pic>
      <p:pic>
        <p:nvPicPr>
          <p:cNvPr id="183" name="図 182"/>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669394" y="3292928"/>
            <a:ext cx="699910" cy="610178"/>
          </a:xfrm>
          <a:prstGeom prst="rect">
            <a:avLst/>
          </a:prstGeom>
        </p:spPr>
      </p:pic>
      <p:cxnSp>
        <p:nvCxnSpPr>
          <p:cNvPr id="184" name="直線コネクタ 183"/>
          <p:cNvCxnSpPr/>
          <p:nvPr/>
        </p:nvCxnSpPr>
        <p:spPr>
          <a:xfrm>
            <a:off x="6388204" y="2739069"/>
            <a:ext cx="399985" cy="380238"/>
          </a:xfrm>
          <a:prstGeom prst="line">
            <a:avLst/>
          </a:prstGeom>
          <a:ln>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85" name="直線コネクタ 184"/>
          <p:cNvCxnSpPr/>
          <p:nvPr/>
        </p:nvCxnSpPr>
        <p:spPr>
          <a:xfrm flipV="1">
            <a:off x="6369304" y="3119307"/>
            <a:ext cx="418885" cy="416522"/>
          </a:xfrm>
          <a:prstGeom prst="line">
            <a:avLst/>
          </a:prstGeom>
          <a:ln>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86" name="直線矢印コネクタ 185"/>
          <p:cNvCxnSpPr/>
          <p:nvPr/>
        </p:nvCxnSpPr>
        <p:spPr>
          <a:xfrm>
            <a:off x="6780955" y="3119307"/>
            <a:ext cx="490757" cy="0"/>
          </a:xfrm>
          <a:prstGeom prst="straightConnector1">
            <a:avLst/>
          </a:prstGeom>
          <a:ln>
            <a:solidFill>
              <a:srgbClr val="C00000"/>
            </a:solidFill>
            <a:tailEnd type="triangle"/>
          </a:ln>
        </p:spPr>
        <p:style>
          <a:lnRef idx="1">
            <a:schemeClr val="accent1"/>
          </a:lnRef>
          <a:fillRef idx="0">
            <a:schemeClr val="accent1"/>
          </a:fillRef>
          <a:effectRef idx="0">
            <a:schemeClr val="accent1"/>
          </a:effectRef>
          <a:fontRef idx="minor">
            <a:schemeClr val="tx1"/>
          </a:fontRef>
        </p:style>
      </p:cxnSp>
      <p:grpSp>
        <p:nvGrpSpPr>
          <p:cNvPr id="187" name="グループ化 186"/>
          <p:cNvGrpSpPr/>
          <p:nvPr/>
        </p:nvGrpSpPr>
        <p:grpSpPr>
          <a:xfrm>
            <a:off x="5784631" y="4507469"/>
            <a:ext cx="452387" cy="452387"/>
            <a:chOff x="801868" y="2156059"/>
            <a:chExt cx="452387" cy="452387"/>
          </a:xfrm>
          <a:solidFill>
            <a:schemeClr val="accent1">
              <a:lumMod val="90000"/>
            </a:schemeClr>
          </a:solidFill>
        </p:grpSpPr>
        <p:sp>
          <p:nvSpPr>
            <p:cNvPr id="188" name="円/楕円 187"/>
            <p:cNvSpPr/>
            <p:nvPr/>
          </p:nvSpPr>
          <p:spPr>
            <a:xfrm>
              <a:off x="801868" y="2156059"/>
              <a:ext cx="452387" cy="452387"/>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89" name="テキスト ボックス 188"/>
            <p:cNvSpPr txBox="1"/>
            <p:nvPr/>
          </p:nvSpPr>
          <p:spPr>
            <a:xfrm>
              <a:off x="865598" y="2197586"/>
              <a:ext cx="324251" cy="369332"/>
            </a:xfrm>
            <a:prstGeom prst="rect">
              <a:avLst/>
            </a:prstGeom>
            <a:noFill/>
          </p:spPr>
          <p:txBody>
            <a:bodyPr wrap="square" rtlCol="0">
              <a:spAutoFit/>
            </a:bodyPr>
            <a:lstStyle/>
            <a:p>
              <a:pPr algn="ctr"/>
              <a:r>
                <a:rPr lang="en-US" altLang="ja-JP" dirty="0"/>
                <a:t>4</a:t>
              </a:r>
              <a:endParaRPr kumimoji="1" lang="ja-JP" altLang="en-US" dirty="0"/>
            </a:p>
          </p:txBody>
        </p:sp>
      </p:grpSp>
      <p:sp>
        <p:nvSpPr>
          <p:cNvPr id="190" name="テキスト ボックス 189"/>
          <p:cNvSpPr txBox="1"/>
          <p:nvPr/>
        </p:nvSpPr>
        <p:spPr>
          <a:xfrm>
            <a:off x="7202181" y="2736086"/>
            <a:ext cx="1736031" cy="707886"/>
          </a:xfrm>
          <a:prstGeom prst="rect">
            <a:avLst/>
          </a:prstGeom>
          <a:noFill/>
        </p:spPr>
        <p:txBody>
          <a:bodyPr wrap="square" rtlCol="0">
            <a:spAutoFit/>
          </a:bodyPr>
          <a:lstStyle/>
          <a:p>
            <a:pPr algn="ctr"/>
            <a:r>
              <a:rPr kumimoji="1" lang="ja-JP" altLang="en-US" sz="2000" dirty="0" smtClean="0"/>
              <a:t>実行結果の</a:t>
            </a:r>
            <a:endParaRPr kumimoji="1" lang="en-US" altLang="ja-JP" sz="2000" dirty="0" smtClean="0"/>
          </a:p>
          <a:p>
            <a:pPr algn="ctr"/>
            <a:r>
              <a:rPr kumimoji="1" lang="ja-JP" altLang="en-US" sz="2000" dirty="0" smtClean="0"/>
              <a:t>一致を確認</a:t>
            </a:r>
            <a:endParaRPr kumimoji="1" lang="ja-JP" altLang="en-US" sz="2000" dirty="0"/>
          </a:p>
        </p:txBody>
      </p:sp>
      <p:sp>
        <p:nvSpPr>
          <p:cNvPr id="23" name="テキスト ボックス 22"/>
          <p:cNvSpPr txBox="1"/>
          <p:nvPr/>
        </p:nvSpPr>
        <p:spPr>
          <a:xfrm>
            <a:off x="520014" y="2364618"/>
            <a:ext cx="1357343" cy="707886"/>
          </a:xfrm>
          <a:prstGeom prst="rect">
            <a:avLst/>
          </a:prstGeom>
          <a:noFill/>
        </p:spPr>
        <p:txBody>
          <a:bodyPr wrap="square" rtlCol="0">
            <a:spAutoFit/>
          </a:bodyPr>
          <a:lstStyle/>
          <a:p>
            <a:r>
              <a:rPr kumimoji="1" lang="ja-JP" altLang="en-US" sz="2000" dirty="0" smtClean="0"/>
              <a:t>コミット</a:t>
            </a:r>
            <a:endParaRPr kumimoji="1" lang="en-US" altLang="ja-JP" sz="2000" dirty="0" smtClean="0"/>
          </a:p>
          <a:p>
            <a:r>
              <a:rPr kumimoji="1" lang="ja-JP" altLang="en-US" sz="2000" dirty="0" smtClean="0"/>
              <a:t>取り出し</a:t>
            </a:r>
            <a:endParaRPr kumimoji="1" lang="ja-JP" altLang="en-US" sz="2000" dirty="0"/>
          </a:p>
        </p:txBody>
      </p:sp>
      <p:sp>
        <p:nvSpPr>
          <p:cNvPr id="196" name="テキスト ボックス 195"/>
          <p:cNvSpPr txBox="1"/>
          <p:nvPr/>
        </p:nvSpPr>
        <p:spPr>
          <a:xfrm>
            <a:off x="2490692" y="2317736"/>
            <a:ext cx="2402524" cy="707886"/>
          </a:xfrm>
          <a:prstGeom prst="rect">
            <a:avLst/>
          </a:prstGeom>
          <a:noFill/>
        </p:spPr>
        <p:txBody>
          <a:bodyPr wrap="square" rtlCol="0">
            <a:spAutoFit/>
          </a:bodyPr>
          <a:lstStyle/>
          <a:p>
            <a:r>
              <a:rPr lang="ja-JP" altLang="en-US" sz="2000" dirty="0" smtClean="0"/>
              <a:t>探索的</a:t>
            </a:r>
            <a:endParaRPr lang="en-US" altLang="ja-JP" sz="2000" dirty="0" smtClean="0"/>
          </a:p>
          <a:p>
            <a:r>
              <a:rPr kumimoji="1" lang="ja-JP" altLang="en-US" sz="2000" dirty="0" smtClean="0"/>
              <a:t>リファクタリング検出</a:t>
            </a:r>
            <a:endParaRPr kumimoji="1" lang="en-US" altLang="ja-JP" sz="2000" dirty="0" smtClean="0"/>
          </a:p>
        </p:txBody>
      </p:sp>
      <p:sp>
        <p:nvSpPr>
          <p:cNvPr id="197" name="テキスト ボックス 196"/>
          <p:cNvSpPr txBox="1"/>
          <p:nvPr/>
        </p:nvSpPr>
        <p:spPr>
          <a:xfrm>
            <a:off x="5971203" y="1664886"/>
            <a:ext cx="1592301" cy="707886"/>
          </a:xfrm>
          <a:prstGeom prst="rect">
            <a:avLst/>
          </a:prstGeom>
          <a:noFill/>
        </p:spPr>
        <p:txBody>
          <a:bodyPr wrap="square" rtlCol="0">
            <a:spAutoFit/>
          </a:bodyPr>
          <a:lstStyle/>
          <a:p>
            <a:r>
              <a:rPr lang="ja-JP" altLang="en-US" sz="2000" dirty="0" smtClean="0"/>
              <a:t>テストによる</a:t>
            </a:r>
            <a:endParaRPr lang="en-US" altLang="ja-JP" sz="2000" dirty="0" smtClean="0"/>
          </a:p>
          <a:p>
            <a:r>
              <a:rPr lang="ja-JP" altLang="en-US" sz="2000" dirty="0" smtClean="0"/>
              <a:t>動作確認</a:t>
            </a:r>
            <a:endParaRPr kumimoji="1" lang="en-US" altLang="ja-JP" sz="2000" dirty="0" smtClean="0"/>
          </a:p>
        </p:txBody>
      </p:sp>
      <p:sp>
        <p:nvSpPr>
          <p:cNvPr id="198" name="テキスト ボックス 197"/>
          <p:cNvSpPr txBox="1"/>
          <p:nvPr/>
        </p:nvSpPr>
        <p:spPr>
          <a:xfrm>
            <a:off x="6236341" y="4401580"/>
            <a:ext cx="2774263" cy="707886"/>
          </a:xfrm>
          <a:prstGeom prst="rect">
            <a:avLst/>
          </a:prstGeom>
          <a:noFill/>
        </p:spPr>
        <p:txBody>
          <a:bodyPr wrap="square" rtlCol="0">
            <a:spAutoFit/>
          </a:bodyPr>
          <a:lstStyle/>
          <a:p>
            <a:r>
              <a:rPr kumimoji="1" lang="ja-JP" altLang="en-US" sz="2000" dirty="0" smtClean="0"/>
              <a:t>非リファクタリング差分</a:t>
            </a:r>
            <a:endParaRPr kumimoji="1" lang="en-US" altLang="ja-JP" sz="2000" dirty="0" smtClean="0"/>
          </a:p>
          <a:p>
            <a:r>
              <a:rPr lang="ja-JP" altLang="en-US" sz="2000" dirty="0" err="1" smtClean="0"/>
              <a:t>の検</a:t>
            </a:r>
            <a:r>
              <a:rPr lang="ja-JP" altLang="en-US" sz="2000" dirty="0" smtClean="0"/>
              <a:t>出</a:t>
            </a:r>
            <a:endParaRPr kumimoji="1" lang="ja-JP" altLang="en-US" sz="2000" dirty="0"/>
          </a:p>
        </p:txBody>
      </p:sp>
      <p:sp>
        <p:nvSpPr>
          <p:cNvPr id="46" name="フリーフォーム 45"/>
          <p:cNvSpPr/>
          <p:nvPr/>
        </p:nvSpPr>
        <p:spPr>
          <a:xfrm>
            <a:off x="3333241" y="3690985"/>
            <a:ext cx="2344819" cy="747462"/>
          </a:xfrm>
          <a:custGeom>
            <a:avLst/>
            <a:gdLst>
              <a:gd name="connsiteX0" fmla="*/ 0 w 2450592"/>
              <a:gd name="connsiteY0" fmla="*/ 1477671 h 1636933"/>
              <a:gd name="connsiteX1" fmla="*/ 709574 w 2450592"/>
              <a:gd name="connsiteY1" fmla="*/ 1499616 h 1636933"/>
              <a:gd name="connsiteX2" fmla="*/ 2450592 w 2450592"/>
              <a:gd name="connsiteY2" fmla="*/ 0 h 1636933"/>
            </a:gdLst>
            <a:ahLst/>
            <a:cxnLst>
              <a:cxn ang="0">
                <a:pos x="connsiteX0" y="connsiteY0"/>
              </a:cxn>
              <a:cxn ang="0">
                <a:pos x="connsiteX1" y="connsiteY1"/>
              </a:cxn>
              <a:cxn ang="0">
                <a:pos x="connsiteX2" y="connsiteY2"/>
              </a:cxn>
            </a:cxnLst>
            <a:rect l="l" t="t" r="r" b="b"/>
            <a:pathLst>
              <a:path w="2450592" h="1636933">
                <a:moveTo>
                  <a:pt x="0" y="1477671"/>
                </a:moveTo>
                <a:cubicBezTo>
                  <a:pt x="150571" y="1611782"/>
                  <a:pt x="301142" y="1745894"/>
                  <a:pt x="709574" y="1499616"/>
                </a:cubicBezTo>
                <a:cubicBezTo>
                  <a:pt x="1118006" y="1253338"/>
                  <a:pt x="1784299" y="626669"/>
                  <a:pt x="2450592" y="0"/>
                </a:cubicBezTo>
              </a:path>
            </a:pathLst>
          </a:custGeom>
          <a:noFill/>
          <a:ln w="6350">
            <a:solidFill>
              <a:schemeClr val="accent6"/>
            </a:solidFill>
            <a:tailEnd type="triangle"/>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5" name="フリーフォーム 54"/>
          <p:cNvSpPr/>
          <p:nvPr/>
        </p:nvSpPr>
        <p:spPr>
          <a:xfrm>
            <a:off x="3360363" y="4374490"/>
            <a:ext cx="2140667" cy="1024128"/>
          </a:xfrm>
          <a:custGeom>
            <a:avLst/>
            <a:gdLst>
              <a:gd name="connsiteX0" fmla="*/ 0 w 2275027"/>
              <a:gd name="connsiteY0" fmla="*/ 0 h 1024128"/>
              <a:gd name="connsiteX1" fmla="*/ 387706 w 2275027"/>
              <a:gd name="connsiteY1" fmla="*/ 219456 h 1024128"/>
              <a:gd name="connsiteX2" fmla="*/ 2275027 w 2275027"/>
              <a:gd name="connsiteY2" fmla="*/ 1024128 h 1024128"/>
            </a:gdLst>
            <a:ahLst/>
            <a:cxnLst>
              <a:cxn ang="0">
                <a:pos x="connsiteX0" y="connsiteY0"/>
              </a:cxn>
              <a:cxn ang="0">
                <a:pos x="connsiteX1" y="connsiteY1"/>
              </a:cxn>
              <a:cxn ang="0">
                <a:pos x="connsiteX2" y="connsiteY2"/>
              </a:cxn>
            </a:cxnLst>
            <a:rect l="l" t="t" r="r" b="b"/>
            <a:pathLst>
              <a:path w="2275027" h="1024128">
                <a:moveTo>
                  <a:pt x="0" y="0"/>
                </a:moveTo>
                <a:cubicBezTo>
                  <a:pt x="4267" y="24384"/>
                  <a:pt x="8535" y="48768"/>
                  <a:pt x="387706" y="219456"/>
                </a:cubicBezTo>
                <a:cubicBezTo>
                  <a:pt x="766877" y="390144"/>
                  <a:pt x="1520952" y="707136"/>
                  <a:pt x="2275027" y="1024128"/>
                </a:cubicBezTo>
              </a:path>
            </a:pathLst>
          </a:custGeom>
          <a:noFill/>
          <a:ln w="6350">
            <a:solidFill>
              <a:srgbClr val="C00000"/>
            </a:solidFill>
            <a:tailEnd type="triangle"/>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4" name="フリーフォーム 63"/>
          <p:cNvSpPr/>
          <p:nvPr/>
        </p:nvSpPr>
        <p:spPr>
          <a:xfrm>
            <a:off x="3360363" y="5042810"/>
            <a:ext cx="3500085" cy="1585941"/>
          </a:xfrm>
          <a:custGeom>
            <a:avLst/>
            <a:gdLst>
              <a:gd name="connsiteX0" fmla="*/ 0 w 3269894"/>
              <a:gd name="connsiteY0" fmla="*/ 0 h 1585941"/>
              <a:gd name="connsiteX1" fmla="*/ 1411833 w 3269894"/>
              <a:gd name="connsiteY1" fmla="*/ 1470355 h 1585941"/>
              <a:gd name="connsiteX2" fmla="*/ 3269894 w 3269894"/>
              <a:gd name="connsiteY2" fmla="*/ 1382572 h 1585941"/>
            </a:gdLst>
            <a:ahLst/>
            <a:cxnLst>
              <a:cxn ang="0">
                <a:pos x="connsiteX0" y="connsiteY0"/>
              </a:cxn>
              <a:cxn ang="0">
                <a:pos x="connsiteX1" y="connsiteY1"/>
              </a:cxn>
              <a:cxn ang="0">
                <a:pos x="connsiteX2" y="connsiteY2"/>
              </a:cxn>
            </a:cxnLst>
            <a:rect l="l" t="t" r="r" b="b"/>
            <a:pathLst>
              <a:path w="3269894" h="1585941">
                <a:moveTo>
                  <a:pt x="0" y="0"/>
                </a:moveTo>
                <a:cubicBezTo>
                  <a:pt x="433425" y="619963"/>
                  <a:pt x="866851" y="1239926"/>
                  <a:pt x="1411833" y="1470355"/>
                </a:cubicBezTo>
                <a:cubicBezTo>
                  <a:pt x="1956815" y="1700784"/>
                  <a:pt x="2613354" y="1541678"/>
                  <a:pt x="3269894" y="1382572"/>
                </a:cubicBezTo>
              </a:path>
            </a:pathLst>
          </a:custGeom>
          <a:noFill/>
          <a:ln w="6350">
            <a:solidFill>
              <a:srgbClr val="C00000"/>
            </a:solidFill>
            <a:tailEnd type="triangle"/>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 name="スライド番号プレースホルダー 1"/>
          <p:cNvSpPr>
            <a:spLocks noGrp="1"/>
          </p:cNvSpPr>
          <p:nvPr>
            <p:ph type="sldNum" sz="quarter" idx="12"/>
          </p:nvPr>
        </p:nvSpPr>
        <p:spPr/>
        <p:txBody>
          <a:bodyPr/>
          <a:lstStyle/>
          <a:p>
            <a:fld id="{04B3F2D8-AADF-41CF-B8BC-E48199EDBE0E}" type="slidenum">
              <a:rPr kumimoji="1" lang="ja-JP" altLang="en-US" smtClean="0"/>
              <a:t>9</a:t>
            </a:fld>
            <a:endParaRPr kumimoji="1" lang="ja-JP" altLang="en-US"/>
          </a:p>
        </p:txBody>
      </p:sp>
      <p:cxnSp>
        <p:nvCxnSpPr>
          <p:cNvPr id="5" name="直線矢印コネクタ 4"/>
          <p:cNvCxnSpPr>
            <a:stCxn id="116" idx="6"/>
            <a:endCxn id="182" idx="1"/>
          </p:cNvCxnSpPr>
          <p:nvPr/>
        </p:nvCxnSpPr>
        <p:spPr>
          <a:xfrm flipV="1">
            <a:off x="3157377" y="2660372"/>
            <a:ext cx="2514547" cy="718299"/>
          </a:xfrm>
          <a:prstGeom prst="straightConnector1">
            <a:avLst/>
          </a:prstGeom>
          <a:ln>
            <a:solidFill>
              <a:schemeClr val="accent6"/>
            </a:solidFill>
            <a:tailEnd type="triangle"/>
          </a:ln>
        </p:spPr>
        <p:style>
          <a:lnRef idx="1">
            <a:schemeClr val="accent1"/>
          </a:lnRef>
          <a:fillRef idx="0">
            <a:schemeClr val="accent1"/>
          </a:fillRef>
          <a:effectRef idx="0">
            <a:schemeClr val="accent1"/>
          </a:effectRef>
          <a:fontRef idx="minor">
            <a:schemeClr val="tx1"/>
          </a:fontRef>
        </p:style>
      </p:cxnSp>
      <p:cxnSp>
        <p:nvCxnSpPr>
          <p:cNvPr id="22" name="直線矢印コネクタ 21"/>
          <p:cNvCxnSpPr>
            <a:endCxn id="94" idx="7"/>
          </p:cNvCxnSpPr>
          <p:nvPr/>
        </p:nvCxnSpPr>
        <p:spPr>
          <a:xfrm flipH="1">
            <a:off x="474236" y="3535829"/>
            <a:ext cx="237850" cy="110609"/>
          </a:xfrm>
          <a:prstGeom prst="straightConnector1">
            <a:avLst/>
          </a:prstGeom>
          <a:ln>
            <a:solidFill>
              <a:schemeClr val="accent6">
                <a:lumMod val="60000"/>
                <a:lumOff val="40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99" name="直線矢印コネクタ 98"/>
          <p:cNvCxnSpPr/>
          <p:nvPr/>
        </p:nvCxnSpPr>
        <p:spPr>
          <a:xfrm flipH="1" flipV="1">
            <a:off x="497964" y="4179829"/>
            <a:ext cx="344537" cy="722443"/>
          </a:xfrm>
          <a:prstGeom prst="straightConnector1">
            <a:avLst/>
          </a:prstGeom>
          <a:ln>
            <a:solidFill>
              <a:schemeClr val="accent6">
                <a:lumMod val="60000"/>
                <a:lumOff val="40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101" name="直線矢印コネクタ 100"/>
          <p:cNvCxnSpPr>
            <a:stCxn id="167" idx="3"/>
            <a:endCxn id="160" idx="2"/>
          </p:cNvCxnSpPr>
          <p:nvPr/>
        </p:nvCxnSpPr>
        <p:spPr>
          <a:xfrm flipV="1">
            <a:off x="2062944" y="4937021"/>
            <a:ext cx="1094433" cy="133038"/>
          </a:xfrm>
          <a:prstGeom prst="straightConnector1">
            <a:avLst/>
          </a:prstGeom>
          <a:ln>
            <a:solidFill>
              <a:schemeClr val="accent6">
                <a:lumMod val="60000"/>
                <a:lumOff val="40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102" name="直線矢印コネクタ 101"/>
          <p:cNvCxnSpPr>
            <a:stCxn id="166" idx="3"/>
            <a:endCxn id="116" idx="2"/>
          </p:cNvCxnSpPr>
          <p:nvPr/>
        </p:nvCxnSpPr>
        <p:spPr>
          <a:xfrm>
            <a:off x="1969791" y="3357498"/>
            <a:ext cx="822675" cy="21173"/>
          </a:xfrm>
          <a:prstGeom prst="straightConnector1">
            <a:avLst/>
          </a:prstGeom>
          <a:ln>
            <a:solidFill>
              <a:schemeClr val="accent6">
                <a:lumMod val="60000"/>
                <a:lumOff val="40000"/>
              </a:schemeClr>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9554320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46"/>
                                        </p:tgtEl>
                                        <p:attrNameLst>
                                          <p:attrName>style.visibility</p:attrName>
                                        </p:attrNameLst>
                                      </p:cBhvr>
                                      <p:to>
                                        <p:strVal val="visible"/>
                                      </p:to>
                                    </p:set>
                                    <p:animEffect transition="in" filter="fade">
                                      <p:cBhvr>
                                        <p:cTn id="10" dur="500"/>
                                        <p:tgtEl>
                                          <p:spTgt spid="46"/>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55"/>
                                        </p:tgtEl>
                                        <p:attrNameLst>
                                          <p:attrName>style.visibility</p:attrName>
                                        </p:attrNameLst>
                                      </p:cBhvr>
                                      <p:to>
                                        <p:strVal val="visible"/>
                                      </p:to>
                                    </p:set>
                                    <p:animEffect transition="in" filter="fade">
                                      <p:cBhvr>
                                        <p:cTn id="15" dur="500"/>
                                        <p:tgtEl>
                                          <p:spTgt spid="55"/>
                                        </p:tgtEl>
                                      </p:cBhvr>
                                    </p:animEffect>
                                  </p:childTnLst>
                                </p:cTn>
                              </p:par>
                              <p:par>
                                <p:cTn id="16" presetID="10" presetClass="entr" presetSubtype="0" fill="hold" grpId="0" nodeType="withEffect">
                                  <p:stCondLst>
                                    <p:cond delay="0"/>
                                  </p:stCondLst>
                                  <p:childTnLst>
                                    <p:set>
                                      <p:cBhvr>
                                        <p:cTn id="17" dur="1" fill="hold">
                                          <p:stCondLst>
                                            <p:cond delay="0"/>
                                          </p:stCondLst>
                                        </p:cTn>
                                        <p:tgtEl>
                                          <p:spTgt spid="64"/>
                                        </p:tgtEl>
                                        <p:attrNameLst>
                                          <p:attrName>style.visibility</p:attrName>
                                        </p:attrNameLst>
                                      </p:cBhvr>
                                      <p:to>
                                        <p:strVal val="visible"/>
                                      </p:to>
                                    </p:set>
                                    <p:animEffect transition="in" filter="fade">
                                      <p:cBhvr>
                                        <p:cTn id="18" dur="500"/>
                                        <p:tgtEl>
                                          <p:spTgt spid="6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6" grpId="0" animBg="1"/>
      <p:bldP spid="55" grpId="0" animBg="1"/>
      <p:bldP spid="64" grpId="0" animBg="1"/>
    </p:bldLst>
  </p:timing>
</p:sld>
</file>

<file path=ppt/theme/theme1.xml><?xml version="1.0" encoding="utf-8"?>
<a:theme xmlns:a="http://schemas.openxmlformats.org/drawingml/2006/main" name="Sel-CoolMetal-white">
  <a:themeElements>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標準デザイン">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noFill/>
        <a:ln w="19050">
          <a:solidFill>
            <a:schemeClr val="tx1"/>
          </a:solidFill>
        </a:ln>
      </a:spPr>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lgn="ctr">
          <a:defRPr kumimoji="1">
            <a:solidFill>
              <a:schemeClr val="tx1"/>
            </a:solidFill>
          </a:defRPr>
        </a:defPPr>
      </a:lstStyle>
      <a:style>
        <a:lnRef idx="2">
          <a:schemeClr val="accent1">
            <a:shade val="50000"/>
          </a:schemeClr>
        </a:lnRef>
        <a:fillRef idx="1">
          <a:schemeClr val="accent1"/>
        </a:fillRef>
        <a:effectRef idx="0">
          <a:schemeClr val="accent1"/>
        </a:effectRef>
        <a:fontRef idx="minor">
          <a:schemeClr val="lt1"/>
        </a:fontRef>
      </a:style>
    </a:spDef>
    <a:lnDef>
      <a:spPr/>
      <a:bodyPr/>
      <a:lstStyle/>
      <a:style>
        <a:lnRef idx="1">
          <a:schemeClr val="accent1"/>
        </a:lnRef>
        <a:fillRef idx="0">
          <a:schemeClr val="accent1"/>
        </a:fillRef>
        <a:effectRef idx="0">
          <a:schemeClr val="accent1"/>
        </a:effectRef>
        <a:fontRef idx="minor">
          <a:schemeClr val="tx1"/>
        </a:fontRef>
      </a:style>
    </a:lnDef>
  </a:objectDefaults>
  <a:extraClrSchemeLst>
    <a:extraClrScheme>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標準デザイン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標準デザイン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標準デザイン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標準デザイン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標準デザイン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標準デザイン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標準デザイン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標準デザイン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標準デザイン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標準デザイン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標準デザイン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145</Template>
  <TotalTime>6351</TotalTime>
  <Words>1193</Words>
  <Application>Microsoft Office PowerPoint</Application>
  <PresentationFormat>画面に合わせる (4:3)</PresentationFormat>
  <Paragraphs>365</Paragraphs>
  <Slides>25</Slides>
  <Notes>0</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25</vt:i4>
      </vt:variant>
    </vt:vector>
  </HeadingPairs>
  <TitlesOfParts>
    <vt:vector size="30" baseType="lpstr">
      <vt:lpstr>ＭＳ Ｐゴシック</vt:lpstr>
      <vt:lpstr>Arial</vt:lpstr>
      <vt:lpstr>Calibri</vt:lpstr>
      <vt:lpstr>Cambria Math</vt:lpstr>
      <vt:lpstr>Sel-CoolMetal-white</vt:lpstr>
      <vt:lpstr>ソースコード差分検出を用いた 探索的手法による impure リファクタリングの検出</vt:lpstr>
      <vt:lpstr>リファクタリング</vt:lpstr>
      <vt:lpstr>リファクタリング例</vt:lpstr>
      <vt:lpstr>リファクタリング検出の必要性</vt:lpstr>
      <vt:lpstr>研究背景</vt:lpstr>
      <vt:lpstr>先行研究の手法</vt:lpstr>
      <vt:lpstr>先行研究の課題</vt:lpstr>
      <vt:lpstr>Impureリファクタリング例</vt:lpstr>
      <vt:lpstr>提案手法の手順</vt:lpstr>
      <vt:lpstr>Step 2(1/3):探索の手順</vt:lpstr>
      <vt:lpstr>Step 2(1/3):探索の手順</vt:lpstr>
      <vt:lpstr>Step 2(1/3):探索の手順</vt:lpstr>
      <vt:lpstr>Step 2(1/3):探索の手順</vt:lpstr>
      <vt:lpstr>Step 2(1/3):探索の手順</vt:lpstr>
      <vt:lpstr>Step 2(2/3):探索順を定める 評価関数</vt:lpstr>
      <vt:lpstr>Step 2(3/3):評価関数の例</vt:lpstr>
      <vt:lpstr>Step 3:テストによる動作確認</vt:lpstr>
      <vt:lpstr>Step 4(1/2)：非リファクタリング差分検出</vt:lpstr>
      <vt:lpstr>Step 4(2/2):差分の求め方</vt:lpstr>
      <vt:lpstr>適用例</vt:lpstr>
      <vt:lpstr>探索段階</vt:lpstr>
      <vt:lpstr>差分検出段階(1/3)</vt:lpstr>
      <vt:lpstr>差分検出段階(2/3)</vt:lpstr>
      <vt:lpstr>差分検出段階(3/3)</vt:lpstr>
      <vt:lpstr>まとめと今後の課題</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概要(前回のスライド+MTG)</dc:title>
  <dc:creator>堤祥吾</dc:creator>
  <cp:lastModifiedBy>threepipes_s</cp:lastModifiedBy>
  <cp:revision>221</cp:revision>
  <cp:lastPrinted>2016-02-19T00:54:41Z</cp:lastPrinted>
  <dcterms:created xsi:type="dcterms:W3CDTF">2015-09-26T07:20:12Z</dcterms:created>
  <dcterms:modified xsi:type="dcterms:W3CDTF">2016-02-22T08:59:30Z</dcterms:modified>
</cp:coreProperties>
</file>