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56" r:id="rId2"/>
    <p:sldId id="301" r:id="rId3"/>
    <p:sldId id="309" r:id="rId4"/>
    <p:sldId id="297" r:id="rId5"/>
    <p:sldId id="273" r:id="rId6"/>
    <p:sldId id="281" r:id="rId7"/>
    <p:sldId id="285" r:id="rId8"/>
    <p:sldId id="283" r:id="rId9"/>
    <p:sldId id="304" r:id="rId10"/>
    <p:sldId id="295" r:id="rId11"/>
    <p:sldId id="300" r:id="rId12"/>
    <p:sldId id="296" r:id="rId13"/>
    <p:sldId id="302" r:id="rId14"/>
    <p:sldId id="306" r:id="rId15"/>
    <p:sldId id="310" r:id="rId16"/>
    <p:sldId id="292" r:id="rId17"/>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74" autoAdjust="0"/>
    <p:restoredTop sz="80343" autoAdjust="0"/>
  </p:normalViewPr>
  <p:slideViewPr>
    <p:cSldViewPr snapToGrid="0">
      <p:cViewPr varScale="1">
        <p:scale>
          <a:sx n="74" d="100"/>
          <a:sy n="74" d="100"/>
        </p:scale>
        <p:origin x="1950" y="36"/>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57" d="100"/>
          <a:sy n="57" d="100"/>
        </p:scale>
        <p:origin x="3346"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50263"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349" y="1"/>
            <a:ext cx="2950263" cy="498475"/>
          </a:xfrm>
          <a:prstGeom prst="rect">
            <a:avLst/>
          </a:prstGeom>
        </p:spPr>
        <p:txBody>
          <a:bodyPr vert="horz" lIns="91440" tIns="45720" rIns="91440" bIns="45720" rtlCol="0"/>
          <a:lstStyle>
            <a:lvl1pPr algn="r">
              <a:defRPr sz="1200"/>
            </a:lvl1pPr>
          </a:lstStyle>
          <a:p>
            <a:fld id="{758C00D6-C317-4BF3-9332-E34C229564B6}" type="datetimeFigureOut">
              <a:rPr kumimoji="1" lang="ja-JP" altLang="en-US" smtClean="0"/>
              <a:t>2017/2/28</a:t>
            </a:fld>
            <a:endParaRPr kumimoji="1" lang="ja-JP" altLang="en-US"/>
          </a:p>
        </p:txBody>
      </p:sp>
      <p:sp>
        <p:nvSpPr>
          <p:cNvPr id="4" name="フッター プレースホルダー 3"/>
          <p:cNvSpPr>
            <a:spLocks noGrp="1"/>
          </p:cNvSpPr>
          <p:nvPr>
            <p:ph type="ftr" sz="quarter" idx="2"/>
          </p:nvPr>
        </p:nvSpPr>
        <p:spPr>
          <a:xfrm>
            <a:off x="0" y="9440864"/>
            <a:ext cx="2950263"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349" y="9440864"/>
            <a:ext cx="2950263" cy="498475"/>
          </a:xfrm>
          <a:prstGeom prst="rect">
            <a:avLst/>
          </a:prstGeom>
        </p:spPr>
        <p:txBody>
          <a:bodyPr vert="horz" lIns="91440" tIns="45720" rIns="91440" bIns="45720"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1" tIns="45715" rIns="91431" bIns="45715" rtlCol="0"/>
          <a:lstStyle>
            <a:lvl1pPr algn="r">
              <a:defRPr sz="1200"/>
            </a:lvl1pPr>
          </a:lstStyle>
          <a:p>
            <a:fld id="{8618FBC5-8F42-4C47-A77D-5BDE0B5A1B30}" type="datetimeFigureOut">
              <a:rPr kumimoji="1" lang="ja-JP" altLang="en-US" smtClean="0"/>
              <a:t>2017/2/28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0721" y="4783308"/>
            <a:ext cx="5445760" cy="3913614"/>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8"/>
            <a:ext cx="2949787" cy="498692"/>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8"/>
            <a:ext cx="2949787" cy="498692"/>
          </a:xfrm>
          <a:prstGeom prst="rect">
            <a:avLst/>
          </a:prstGeom>
        </p:spPr>
        <p:txBody>
          <a:bodyPr vert="horz" lIns="91431" tIns="45715" rIns="91431" bIns="45715"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ソフトウェア障害分析のための低侵襲な実行モニタリングツールの試作</a:t>
            </a:r>
            <a:r>
              <a:rPr kumimoji="1" lang="ja-JP" altLang="en-US" dirty="0" smtClean="0"/>
              <a:t>という題目で，井上研究室の嶋利が発表いたします．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12636961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次に行った評価実験について説明します．</a:t>
            </a:r>
            <a:endParaRPr kumimoji="1" lang="en-US" altLang="ja-JP" dirty="0" smtClean="0"/>
          </a:p>
          <a:p>
            <a:pPr marL="0" indent="0">
              <a:buFont typeface="+mj-lt"/>
              <a:buNone/>
            </a:pPr>
            <a:r>
              <a:rPr lang="ja-JP" altLang="en-US" sz="1200" dirty="0" smtClean="0"/>
              <a:t>一つ目の評価では，定性的な評価として井上研究室で開発中の</a:t>
            </a:r>
            <a:r>
              <a:rPr lang="en-US" altLang="ja-JP" sz="1200" dirty="0" smtClean="0"/>
              <a:t>Web</a:t>
            </a:r>
            <a:r>
              <a:rPr lang="ja-JP" altLang="en-US" sz="1200" dirty="0" smtClean="0"/>
              <a:t>アプリケーション</a:t>
            </a:r>
            <a:r>
              <a:rPr lang="en-US" altLang="ja-JP" sz="900" dirty="0" smtClean="0"/>
              <a:t>[3]</a:t>
            </a:r>
            <a:r>
              <a:rPr lang="ja-JP" altLang="en-US" sz="1200" dirty="0" smtClean="0"/>
              <a:t>のデバッグへの利用を行いました．</a:t>
            </a:r>
            <a:endParaRPr lang="en-US" altLang="ja-JP" sz="1200" dirty="0" smtClean="0"/>
          </a:p>
          <a:p>
            <a:pPr marL="0" indent="0">
              <a:buFont typeface="+mj-lt"/>
              <a:buNone/>
            </a:pPr>
            <a:r>
              <a:rPr lang="ja-JP" altLang="en-US" sz="1200" dirty="0" smtClean="0"/>
              <a:t>二つ目の評価では，定量的な評価として</a:t>
            </a:r>
            <a:r>
              <a:rPr lang="en-US" altLang="ja-JP" sz="1200" dirty="0" smtClean="0"/>
              <a:t>DaCapo Benchmarks</a:t>
            </a:r>
            <a:r>
              <a:rPr lang="en-US" altLang="ja-JP" sz="900" dirty="0" smtClean="0"/>
              <a:t>[4]</a:t>
            </a:r>
            <a:r>
              <a:rPr lang="ja-JP" altLang="en-US" sz="1200" dirty="0" smtClean="0"/>
              <a:t>を用いた性能計測を行いました．</a:t>
            </a:r>
            <a:endParaRPr lang="en-US" altLang="ja-JP" sz="1200" dirty="0" smtClean="0"/>
          </a:p>
          <a:p>
            <a:pPr marL="0" indent="0">
              <a:buFont typeface="+mj-lt"/>
              <a:buNone/>
            </a:pPr>
            <a:endParaRPr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2493487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評価</a:t>
            </a:r>
            <a:r>
              <a:rPr kumimoji="1" lang="en-US" altLang="ja-JP" dirty="0" smtClean="0"/>
              <a:t>1</a:t>
            </a:r>
            <a:r>
              <a:rPr kumimoji="1" lang="ja-JP" altLang="en-US" dirty="0" smtClean="0"/>
              <a:t>の</a:t>
            </a:r>
            <a:r>
              <a:rPr kumimoji="1" lang="en-US" altLang="ja-JP" dirty="0" smtClean="0"/>
              <a:t>Web</a:t>
            </a:r>
            <a:r>
              <a:rPr kumimoji="1" lang="ja-JP" altLang="en-US" dirty="0" smtClean="0"/>
              <a:t>アプリケーションのデバッグについて説明します．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利用者は</a:t>
            </a:r>
            <a:r>
              <a:rPr lang="en-US" altLang="ja-JP" sz="2400" dirty="0" smtClean="0"/>
              <a:t>Tomcat </a:t>
            </a:r>
            <a:r>
              <a:rPr lang="ja-JP" altLang="en-US" sz="2400" dirty="0" smtClean="0"/>
              <a:t>上で動作する </a:t>
            </a:r>
            <a:r>
              <a:rPr lang="en-US" altLang="ja-JP" sz="2400" dirty="0" smtClean="0"/>
              <a:t>Servlet </a:t>
            </a:r>
            <a:r>
              <a:rPr lang="ja-JP" altLang="en-US" sz="2400" dirty="0" smtClean="0"/>
              <a:t>に常駐させて本ツールを利用しました．そして，実行性能の低下要因として疑われた処理の実行回数とその実行時間の計測を行いました，</a:t>
            </a:r>
            <a:endParaRPr lang="en-US" altLang="ja-JP" sz="2400" dirty="0" smtClean="0"/>
          </a:p>
          <a:p>
            <a:r>
              <a:rPr lang="ja-JP" altLang="en-US" sz="2800" dirty="0" smtClean="0"/>
              <a:t>その結果，利用者からいくつか利便性が報告されました．</a:t>
            </a:r>
            <a:endParaRPr lang="en-US" altLang="ja-JP" sz="2800" dirty="0" smtClean="0"/>
          </a:p>
          <a:p>
            <a:r>
              <a:rPr lang="ja-JP" altLang="en-US" sz="2800" dirty="0" smtClean="0"/>
              <a:t>まず，</a:t>
            </a:r>
            <a:r>
              <a:rPr lang="ja-JP" altLang="en-US" sz="2400" dirty="0" smtClean="0"/>
              <a:t>長期間実行が続いている間ログ出力を止めておける点です．本手法と類似する手法としてロギングを行った場合は，</a:t>
            </a:r>
            <a:r>
              <a:rPr lang="ja-JP" altLang="en-US" sz="2000" dirty="0" smtClean="0"/>
              <a:t>ログがサーバのディスク容量に影響を与える傾向にあります．</a:t>
            </a:r>
            <a:endParaRPr lang="en-US" altLang="ja-JP" sz="2000" dirty="0" smtClean="0"/>
          </a:p>
          <a:p>
            <a:r>
              <a:rPr lang="ja-JP" altLang="en-US" sz="2000" dirty="0" smtClean="0"/>
              <a:t>それに対して本手法では，</a:t>
            </a:r>
            <a:r>
              <a:rPr lang="en-US" altLang="ja-JP" sz="2000" dirty="0" smtClean="0"/>
              <a:t>Log</a:t>
            </a:r>
            <a:r>
              <a:rPr lang="ja-JP" altLang="en-US" sz="2000" dirty="0" smtClean="0"/>
              <a:t>のオンオフを切り替えられるコマンドがあり，うまく利用すれば</a:t>
            </a:r>
            <a:r>
              <a:rPr lang="ja-JP" altLang="en-US" sz="1800" dirty="0" smtClean="0"/>
              <a:t>ログがサーバのディスク容量に影響を与えないことが出来ます．</a:t>
            </a:r>
            <a:endParaRPr lang="en-US" altLang="ja-JP" sz="1800" dirty="0" smtClean="0"/>
          </a:p>
          <a:p>
            <a:r>
              <a:rPr lang="ja-JP" altLang="en-US" sz="1800" dirty="0" smtClean="0"/>
              <a:t>また，すでに実行中のプログラムに対して引数として渡すだけで再実行できるので，ログを記録する命令をソースコードに書き加える場合と比べ，</a:t>
            </a:r>
            <a:r>
              <a:rPr lang="ja-JP" altLang="en-US" sz="2400" dirty="0" smtClean="0"/>
              <a:t>サーバにアプリケーションを再設置する手間がないという点も利便性として報告されました．</a:t>
            </a:r>
            <a:endParaRPr lang="en-US" altLang="ja-JP" sz="2400" kern="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7959114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次に性能計測について説明します．</a:t>
            </a:r>
            <a:endParaRPr kumimoji="1" lang="en-US" altLang="ja-JP" dirty="0" smtClean="0"/>
          </a:p>
          <a:p>
            <a:r>
              <a:rPr kumimoji="1" lang="ja-JP" altLang="en-US" dirty="0" smtClean="0"/>
              <a:t>評価</a:t>
            </a:r>
            <a:r>
              <a:rPr kumimoji="1" lang="en-US" altLang="ja-JP" dirty="0" smtClean="0"/>
              <a:t>2-1</a:t>
            </a:r>
            <a:r>
              <a:rPr kumimoji="1" lang="ja-JP" altLang="en-US" dirty="0" smtClean="0"/>
              <a:t>では，</a:t>
            </a:r>
            <a:r>
              <a:rPr lang="en-US" altLang="ja-JP" sz="1200" dirty="0" smtClean="0"/>
              <a:t>DaCapo Benchmarks</a:t>
            </a:r>
            <a:r>
              <a:rPr lang="ja-JP" altLang="en-US" sz="1200" dirty="0" smtClean="0"/>
              <a:t>を用いて通常実行時とデバッグツール使用時の実行時間を比較し，オーバーヘッド を計測しました．</a:t>
            </a:r>
            <a:endParaRPr lang="en-US" altLang="ja-JP" sz="1200" dirty="0" smtClean="0"/>
          </a:p>
          <a:p>
            <a:r>
              <a:rPr lang="ja-JP" altLang="en-US" sz="1200" dirty="0" smtClean="0"/>
              <a:t>この際ブレークポイントは設置せず出力も行わないものとし，単純にツールを用いる事でのオーバーヘッドを計測しました．</a:t>
            </a:r>
            <a:endParaRPr lang="en-US" altLang="ja-JP" sz="1100" dirty="0" smtClean="0"/>
          </a:p>
          <a:p>
            <a:r>
              <a:rPr lang="ja-JP" altLang="en-US" sz="1200" dirty="0" smtClean="0"/>
              <a:t>また，評価</a:t>
            </a:r>
            <a:r>
              <a:rPr lang="en-US" altLang="ja-JP" sz="1200" dirty="0" smtClean="0"/>
              <a:t>2-2 </a:t>
            </a:r>
            <a:r>
              <a:rPr lang="ja-JP" altLang="en-US" sz="1200" dirty="0" smtClean="0"/>
              <a:t>では，通常の</a:t>
            </a:r>
            <a:r>
              <a:rPr lang="en-US" altLang="ja-JP" sz="1200" dirty="0" smtClean="0"/>
              <a:t>Java</a:t>
            </a:r>
            <a:r>
              <a:rPr lang="ja-JP" altLang="en-US" sz="1200" dirty="0" smtClean="0"/>
              <a:t>プログラムにおける出力と本プログラムにおける出力の時間を比較しました．</a:t>
            </a:r>
            <a:endParaRPr lang="en-US" altLang="ja-JP" sz="1200" dirty="0" smtClean="0"/>
          </a:p>
          <a:p>
            <a:r>
              <a:rPr lang="ja-JP" altLang="en-US" sz="1200" dirty="0" smtClean="0"/>
              <a:t>そして，それぞれ</a:t>
            </a:r>
            <a:r>
              <a:rPr lang="en-US" altLang="ja-JP" sz="1200" dirty="0" smtClean="0"/>
              <a:t>10</a:t>
            </a:r>
            <a:r>
              <a:rPr lang="ja-JP" altLang="en-US" sz="1200" dirty="0" smtClean="0"/>
              <a:t>回ずつ実行し，通常実行時に対するデバッグツール使用時のオーバーヘッド </a:t>
            </a:r>
            <a:r>
              <a:rPr lang="en-US" altLang="ja-JP" sz="1200" i="1" dirty="0" smtClean="0"/>
              <a:t>O</a:t>
            </a:r>
            <a:r>
              <a:rPr lang="en-US" altLang="ja-JP" sz="1200" dirty="0" smtClean="0"/>
              <a:t> </a:t>
            </a:r>
            <a:r>
              <a:rPr lang="ja-JP" altLang="en-US" sz="1200" dirty="0" smtClean="0"/>
              <a:t>の計測を実施しました．</a:t>
            </a:r>
            <a:endParaRPr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5307305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オーバーヘッドが大きな値になったものの原因は，</a:t>
            </a:r>
            <a:r>
              <a:rPr kumimoji="1" lang="en-US" altLang="ja-JP" dirty="0" smtClean="0"/>
              <a:t>JVMTI</a:t>
            </a:r>
            <a:r>
              <a:rPr kumimoji="1" lang="ja-JP" altLang="en-US" dirty="0" smtClean="0"/>
              <a:t>の設定によるものと考えられます．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サーバアプリケーションならばこの数字は許容範囲であると考えています．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2166011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Printf</a:t>
            </a:r>
            <a:r>
              <a:rPr kumimoji="1" lang="ja-JP" altLang="en-US" dirty="0" smtClean="0"/>
              <a:t>でログを書いた場合と</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ブレークポイントを実行し出力</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26228125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今後の課題としては．ログの出力の量を制御することでロギングよりも効率的な実行ログの収集を行うこと．</a:t>
            </a:r>
            <a:endParaRPr kumimoji="1" lang="en-US" altLang="ja-JP" dirty="0" smtClean="0"/>
          </a:p>
          <a:p>
            <a:r>
              <a:rPr kumimoji="1" lang="ja-JP" altLang="en-US" dirty="0" smtClean="0"/>
              <a:t>そして，パスワードを用いたり，重要な情報にアクセスする際の権限を設定する等でセキュリティ面の強化を行うことが課題と考えられます．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1640413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u="none" strike="noStrike" kern="1200" baseline="0" dirty="0" smtClean="0">
                <a:solidFill>
                  <a:schemeClr val="tx1"/>
                </a:solidFill>
                <a:latin typeface="+mn-lt"/>
                <a:ea typeface="+mn-ea"/>
                <a:cs typeface="+mn-cs"/>
              </a:rPr>
              <a:t>まず，ソフトウェア障害分析について説明いたします．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デバッグ作業を行うには障害の再現や，検出，修正などいくつかのプロセスがあります．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その中でも一番時間がかかるのは欠陥の検出，障害の分析のプロセスとなっています．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したがって，この作業をいかに効率よく行うかが重要となります．</a:t>
            </a:r>
            <a:endParaRPr kumimoji="1" lang="en-US" altLang="ja-JP" sz="1200" b="0" i="0" u="none" strike="noStrike"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mn-lt"/>
                <a:ea typeface="+mn-ea"/>
                <a:cs typeface="+mn-cs"/>
              </a:rPr>
              <a:t>様々なデバッグ手法で，障害に関する様々な情報を集めるために用いられますが，</a:t>
            </a:r>
            <a:endParaRPr kumimoji="1" lang="en-US" altLang="ja-JP" sz="1200" b="0" i="0" u="none" strike="noStrike"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mn-lt"/>
                <a:ea typeface="+mn-ea"/>
                <a:cs typeface="+mn-cs"/>
              </a:rPr>
              <a:t>この際動作の再現性が重要となります．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例えば，ネットワーク系のシステムがあげられます．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ネットワーク系のシステムでは，処理に一定以上の時間がかかると自動的にタイムアウト処理を行ってしまいます．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したがって，このシステムをデバッグする際には，実行を停止するデバッガを使用できません．</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他にもプログラムを書き換えるなどのプログラムの副作用を発生させるような処理は行うべきではありません．</a:t>
            </a:r>
            <a:endParaRPr kumimoji="1" lang="en-US" altLang="ja-JP" sz="1200" b="0" i="0" u="none" strike="noStrike" kern="1200" baseline="0" dirty="0" smtClean="0">
              <a:solidFill>
                <a:schemeClr val="tx1"/>
              </a:solidFill>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1008984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次に従来のブレークポイントデバッガについて説明します．</a:t>
            </a:r>
            <a:endParaRPr kumimoji="1" lang="en-US" altLang="ja-JP"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標準的なブレークポイントデバッガでは，まずデバッグを行う人間がデバッガに対して実行の中断や再開の指示を出し，デバッガがソフトウェアを制御します．</a:t>
            </a:r>
            <a:endParaRPr kumimoji="1" lang="en-US" altLang="ja-JP"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そして，ソフトウェアがデバッガに状態を返し，停止中のソフトウェアの完全な内部状態を取得します．</a:t>
            </a:r>
            <a:endParaRPr kumimoji="1" lang="en-US" altLang="ja-JP"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ただ，これにはソフトウェアの実行を一旦停止する必要があるため，先程あげたようなネットワーク系のシステムのデバッグには不向きです．</a:t>
            </a:r>
            <a:endParaRPr kumimoji="1" lang="en-US" altLang="ja-JP" sz="1200" b="0" i="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2836994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次に，本研究で提案する低侵襲デバッガについて説明します．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本研究で提案するデバッガでは，まず先程と同様にデバッグを行いたい人間が，収集したい情報をデバッガに対して指定します．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次に，先程はソフトウェアを制御していましたが，本デバッガでは観測点と収集したいデータの組を設置します．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これにより，ソフトウェアが観測点を通過した際にその情報のみを取得します．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この手法を用いることで，ソフトウェアの実行を停止したり，そのソースコードを書き換える必要はありません．</a:t>
            </a: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3414143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研究背景と目的をまとめます．</a:t>
            </a:r>
            <a:endParaRPr kumimoji="1" lang="en-US" altLang="ja-JP" dirty="0" smtClean="0"/>
          </a:p>
          <a:p>
            <a:r>
              <a:rPr kumimoji="1" lang="ja-JP" altLang="en-US" dirty="0" smtClean="0"/>
              <a:t>障害分析において，デバッガが実行に大きな影響を与えないことは重要であること，既存のブレークポイントデバッガでは実行の停止が必要です．</a:t>
            </a:r>
            <a:endParaRPr kumimoji="1" lang="en-US" altLang="ja-JP" dirty="0" smtClean="0"/>
          </a:p>
          <a:p>
            <a:r>
              <a:rPr kumimoji="1" lang="ja-JP" altLang="en-US" dirty="0" smtClean="0"/>
              <a:t>そこで本研究では低侵襲な方法でモニタリングを行うことを提案します．低侵襲な方法とは，具体的にはソフトウェアの実行を止めないことと元のソースコードを書き換えないことを指します．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8499265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次に研究概要について説明します．</a:t>
            </a:r>
            <a:endParaRPr kumimoji="1" lang="en-US" altLang="ja-JP" dirty="0" smtClean="0"/>
          </a:p>
          <a:p>
            <a:r>
              <a:rPr kumimoji="1" lang="ja-JP" altLang="en-US" sz="2800" dirty="0" smtClean="0"/>
              <a:t>本研究では，</a:t>
            </a:r>
            <a:r>
              <a:rPr lang="en-US" altLang="ja-JP" sz="2800" dirty="0" smtClean="0"/>
              <a:t>JVM</a:t>
            </a:r>
            <a:r>
              <a:rPr lang="ja-JP" altLang="en-US" sz="2800" dirty="0" smtClean="0"/>
              <a:t> </a:t>
            </a:r>
            <a:r>
              <a:rPr lang="en-US" altLang="ja-JP" sz="2800" dirty="0" smtClean="0"/>
              <a:t>TI</a:t>
            </a:r>
            <a:r>
              <a:rPr lang="ja-JP" altLang="en-US" sz="2800" dirty="0" smtClean="0"/>
              <a:t> を用いた</a:t>
            </a:r>
            <a:r>
              <a:rPr lang="en-US" altLang="ja-JP" sz="2800" dirty="0" smtClean="0"/>
              <a:t>Java</a:t>
            </a:r>
            <a:r>
              <a:rPr lang="ja-JP" altLang="en-US" sz="2800" dirty="0" smtClean="0"/>
              <a:t>プログラム用のツールの試作を行いました．</a:t>
            </a:r>
            <a:endParaRPr lang="en-US" altLang="ja-JP" sz="2800" dirty="0" smtClean="0"/>
          </a:p>
          <a:p>
            <a:r>
              <a:rPr lang="ja-JP" altLang="en-US" sz="2800" dirty="0" smtClean="0"/>
              <a:t>このツールは</a:t>
            </a:r>
            <a:r>
              <a:rPr lang="ja-JP" altLang="en-US" sz="2400" dirty="0" smtClean="0"/>
              <a:t>予め収集したいデータを記述して実行するだけでデータを見ることができます．</a:t>
            </a:r>
            <a:endParaRPr lang="en-US" altLang="ja-JP" sz="2400" dirty="0" smtClean="0"/>
          </a:p>
          <a:p>
            <a:r>
              <a:rPr lang="ja-JP" altLang="en-US" sz="2800" dirty="0" smtClean="0"/>
              <a:t>評価実験は，</a:t>
            </a:r>
            <a:r>
              <a:rPr lang="ja-JP" altLang="en-US" sz="2400" dirty="0" smtClean="0"/>
              <a:t>開発中の</a:t>
            </a:r>
            <a:r>
              <a:rPr lang="en-US" altLang="ja-JP" sz="2400" dirty="0" smtClean="0"/>
              <a:t>Web</a:t>
            </a:r>
            <a:r>
              <a:rPr lang="ja-JP" altLang="en-US" sz="2400" dirty="0" smtClean="0"/>
              <a:t>アプリケーションのデバッグへの利用と性能評価を行いました．</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1427228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800" dirty="0" smtClean="0"/>
              <a:t>まず，本ツール作成の際に使用した</a:t>
            </a:r>
            <a:r>
              <a:rPr lang="en-US" altLang="ja-JP" sz="2800" dirty="0" smtClean="0"/>
              <a:t>JVMTI</a:t>
            </a:r>
            <a:r>
              <a:rPr lang="ja-JP" altLang="en-US" sz="2800" dirty="0" smtClean="0"/>
              <a:t>について説明します．</a:t>
            </a:r>
            <a:r>
              <a:rPr lang="en-US" altLang="ja-JP" sz="2800" dirty="0" smtClean="0"/>
              <a:t>JVM</a:t>
            </a:r>
            <a:r>
              <a:rPr lang="ja-JP" altLang="en-US" sz="2800" dirty="0" smtClean="0"/>
              <a:t> </a:t>
            </a:r>
            <a:r>
              <a:rPr lang="en-US" altLang="ja-JP" sz="2800" dirty="0" smtClean="0"/>
              <a:t>TI</a:t>
            </a:r>
            <a:r>
              <a:rPr lang="ja-JP" altLang="en-US" sz="2800" dirty="0" smtClean="0"/>
              <a:t>とは </a:t>
            </a:r>
            <a:r>
              <a:rPr lang="en-US" altLang="ja-JP" sz="2800" dirty="0" err="1" smtClean="0"/>
              <a:t>Java</a:t>
            </a:r>
            <a:r>
              <a:rPr lang="en-US" altLang="ja-JP" sz="2800" baseline="30000" dirty="0" err="1" smtClean="0"/>
              <a:t>TM</a:t>
            </a:r>
            <a:r>
              <a:rPr lang="en-US" altLang="ja-JP" sz="2800" dirty="0" smtClean="0"/>
              <a:t> Virtual Machine Tool Interface </a:t>
            </a:r>
            <a:r>
              <a:rPr lang="ja-JP" altLang="en-US" sz="2800" dirty="0" smtClean="0"/>
              <a:t>の略称です．</a:t>
            </a:r>
            <a:endParaRPr lang="en-US" altLang="ja-JP" sz="2800" dirty="0" smtClean="0"/>
          </a:p>
          <a:p>
            <a:r>
              <a:rPr lang="ja-JP" altLang="en-US" sz="2400" kern="1200" dirty="0" smtClean="0"/>
              <a:t>これは，状態検査，実行制御の両方の機能を提供することが出来るため，</a:t>
            </a:r>
            <a:r>
              <a:rPr lang="en-US" altLang="ja-JP" sz="2400" dirty="0" smtClean="0"/>
              <a:t>Eclipse</a:t>
            </a:r>
            <a:r>
              <a:rPr lang="ja-JP" altLang="en-US" sz="2400" dirty="0" smtClean="0"/>
              <a:t> </a:t>
            </a:r>
            <a:r>
              <a:rPr lang="en-US" altLang="ja-JP" sz="2400" dirty="0" smtClean="0"/>
              <a:t>Debugger</a:t>
            </a:r>
            <a:r>
              <a:rPr lang="ja-JP" altLang="en-US" sz="1600" dirty="0" smtClean="0"/>
              <a:t> </a:t>
            </a:r>
            <a:r>
              <a:rPr lang="ja-JP" altLang="en-US" sz="2400" dirty="0" smtClean="0"/>
              <a:t>等の代表的な</a:t>
            </a:r>
            <a:r>
              <a:rPr lang="en-US" altLang="ja-JP" sz="2400" dirty="0" smtClean="0"/>
              <a:t>Java</a:t>
            </a:r>
            <a:r>
              <a:rPr lang="ja-JP" altLang="en-US" sz="2400" dirty="0" smtClean="0"/>
              <a:t>のデバッガにも用いられています．</a:t>
            </a:r>
            <a:endParaRPr lang="en-US" altLang="ja-JP" sz="2400" dirty="0" smtClean="0"/>
          </a:p>
          <a:p>
            <a:r>
              <a:rPr lang="en-US" altLang="ja-JP" sz="2400" dirty="0" smtClean="0"/>
              <a:t>JVM</a:t>
            </a:r>
            <a:r>
              <a:rPr lang="ja-JP" altLang="en-US" sz="2400" dirty="0" smtClean="0"/>
              <a:t> </a:t>
            </a:r>
            <a:r>
              <a:rPr lang="en-US" altLang="ja-JP" sz="2400" dirty="0" smtClean="0"/>
              <a:t>TI</a:t>
            </a:r>
            <a:r>
              <a:rPr lang="ja-JP" altLang="en-US" sz="2400" dirty="0" smtClean="0"/>
              <a:t>を用いることによってスレッド，スタックフレーム，ヒープ，オブジェクト等の様々な情報を取得出来ます．</a:t>
            </a:r>
            <a:endParaRPr lang="en-US" altLang="ja-JP" sz="2400" dirty="0" smtClean="0"/>
          </a:p>
          <a:p>
            <a:endParaRPr lang="en-US" altLang="ja-JP" sz="24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3016106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t>本ツールの機能について説明します．</a:t>
            </a:r>
            <a:endParaRPr lang="en-US" altLang="ja-JP" sz="1200" dirty="0" smtClean="0"/>
          </a:p>
          <a:p>
            <a:r>
              <a:rPr lang="ja-JP" altLang="en-US" sz="1200" dirty="0" smtClean="0"/>
              <a:t>一つ目はテキストファイルで指定したファイル名・行番号における基本データ型の局所変数情報，時刻情報を実行を止めずに取得します．</a:t>
            </a:r>
            <a:endParaRPr lang="en-US" altLang="ja-JP" sz="1200" dirty="0" smtClean="0"/>
          </a:p>
          <a:p>
            <a:r>
              <a:rPr lang="ja-JP" altLang="en-US" sz="1200" dirty="0" smtClean="0"/>
              <a:t>時刻情報はプログラムの特定のメソッドの実行前後の時刻情報を取得することで，特定のメソッドの実行時間を測定する際に用います．</a:t>
            </a:r>
            <a:endParaRPr lang="en-US" altLang="ja-JP" sz="1200" dirty="0" smtClean="0"/>
          </a:p>
          <a:p>
            <a:r>
              <a:rPr lang="ja-JP" altLang="en-US" sz="1200" dirty="0" smtClean="0"/>
              <a:t>二つ目は，外部プロセスから実行中のプログラムに設定した観測点での局所変数情報，時刻情報の取得です．</a:t>
            </a:r>
            <a:endParaRPr lang="en-US" altLang="ja-JP" sz="1200" dirty="0" smtClean="0"/>
          </a:p>
          <a:p>
            <a:r>
              <a:rPr lang="ja-JP" altLang="en-US" sz="1200" dirty="0" smtClean="0"/>
              <a:t>三つ目は，外部プロセスから任意のタイミングでログ出力の可否の切り替えです．これによりログの量を制御できます．</a:t>
            </a:r>
            <a:endParaRPr lang="en-US" altLang="ja-JP" sz="1200"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1116590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800" dirty="0" smtClean="0"/>
              <a:t>次に実際のツールの使い方を説明します．</a:t>
            </a:r>
            <a:endParaRPr lang="en-US" altLang="ja-JP" sz="2800" dirty="0" smtClean="0"/>
          </a:p>
          <a:p>
            <a:r>
              <a:rPr lang="ja-JP" altLang="en-US" sz="2800" dirty="0" smtClean="0"/>
              <a:t>まず，観測命令としてファイル名・行番号・変数名を設定ファイルで指定します．</a:t>
            </a:r>
            <a:r>
              <a:rPr lang="ja-JP" altLang="en-US" sz="2400" dirty="0" smtClean="0"/>
              <a:t>変数名は基本データ型の局所変数と時刻を取得出来るオプションのみ指定可能となっています．</a:t>
            </a:r>
            <a:endParaRPr lang="en-US" altLang="ja-JP" sz="2400" dirty="0" smtClean="0"/>
          </a:p>
          <a:p>
            <a:r>
              <a:rPr lang="ja-JP" altLang="en-US" sz="2800" dirty="0" smtClean="0"/>
              <a:t>そして，</a:t>
            </a:r>
            <a:r>
              <a:rPr lang="en-US" altLang="ja-JP" sz="2800" dirty="0" smtClean="0"/>
              <a:t>jar</a:t>
            </a:r>
            <a:r>
              <a:rPr lang="ja-JP" altLang="en-US" sz="2800" dirty="0" smtClean="0"/>
              <a:t>ファイル実行時の</a:t>
            </a:r>
            <a:r>
              <a:rPr lang="en-US" altLang="ja-JP" sz="2800" dirty="0" smtClean="0"/>
              <a:t>VM</a:t>
            </a:r>
            <a:r>
              <a:rPr lang="ja-JP" altLang="en-US" sz="2800" dirty="0" smtClean="0"/>
              <a:t>引数に</a:t>
            </a:r>
            <a:r>
              <a:rPr lang="en-US" altLang="ja-JP" sz="2800" dirty="0" smtClean="0"/>
              <a:t>.</a:t>
            </a:r>
            <a:r>
              <a:rPr lang="en-US" altLang="ja-JP" sz="2800" dirty="0" err="1" smtClean="0"/>
              <a:t>dll</a:t>
            </a:r>
            <a:r>
              <a:rPr lang="ja-JP" altLang="en-US" sz="2800" dirty="0" smtClean="0"/>
              <a:t>ファイル，設定ファイルを以下の様に指定します．</a:t>
            </a:r>
            <a:r>
              <a:rPr lang="en-US" altLang="ja-JP" sz="2400" dirty="0" smtClean="0"/>
              <a:t>“ -</a:t>
            </a:r>
            <a:r>
              <a:rPr lang="en-US" altLang="ja-JP" sz="2400" dirty="0" err="1" smtClean="0"/>
              <a:t>agentpath:ProbeJ.dll</a:t>
            </a:r>
            <a:r>
              <a:rPr lang="en-US" altLang="ja-JP" sz="2400" dirty="0" smtClean="0"/>
              <a:t>=options.txt ”</a:t>
            </a:r>
          </a:p>
          <a:p>
            <a:r>
              <a:rPr lang="ja-JP" altLang="en-US" sz="2800" dirty="0" smtClean="0"/>
              <a:t>そして実行途中に外部プロセスからコマンドを入力して，ブレークポイント処理の操作を行うこともできます．コマンドはこの</a:t>
            </a:r>
            <a:r>
              <a:rPr lang="en-US" altLang="ja-JP" sz="2800" dirty="0" smtClean="0"/>
              <a:t>4</a:t>
            </a:r>
            <a:r>
              <a:rPr lang="ja-JP" altLang="en-US" sz="2800" dirty="0" smtClean="0"/>
              <a:t>つがあります．</a:t>
            </a:r>
            <a:endParaRPr lang="en-US" altLang="ja-JP" sz="2800"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40761454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484313"/>
            <a:ext cx="7976286" cy="1470025"/>
          </a:xfrm>
        </p:spPr>
        <p:txBody>
          <a:bodyPr/>
          <a:lstStyle/>
          <a:p>
            <a:r>
              <a:rPr lang="ja-JP" altLang="en-US" sz="3600" dirty="0"/>
              <a:t>ソフトウェア障害分析のための</a:t>
            </a:r>
            <a:r>
              <a:rPr lang="en-US" altLang="ja-JP" sz="3600" dirty="0"/>
              <a:t/>
            </a:r>
            <a:br>
              <a:rPr lang="en-US" altLang="ja-JP" sz="3600" dirty="0"/>
            </a:br>
            <a:r>
              <a:rPr lang="ja-JP" altLang="en-US" sz="3600" dirty="0"/>
              <a:t>低侵襲</a:t>
            </a:r>
            <a:r>
              <a:rPr lang="ja-JP" altLang="en-US" sz="3600" dirty="0" smtClean="0"/>
              <a:t>な実行モニタリングツール</a:t>
            </a:r>
            <a:r>
              <a:rPr lang="ja-JP" altLang="en-US" sz="3600" dirty="0"/>
              <a:t>の試作</a:t>
            </a:r>
            <a:endParaRPr lang="en-US" altLang="ja-JP" sz="2800" dirty="0"/>
          </a:p>
        </p:txBody>
      </p:sp>
      <p:sp>
        <p:nvSpPr>
          <p:cNvPr id="4" name="サブタイトル 2"/>
          <p:cNvSpPr txBox="1">
            <a:spLocks/>
          </p:cNvSpPr>
          <p:nvPr/>
        </p:nvSpPr>
        <p:spPr bwMode="auto">
          <a:xfrm>
            <a:off x="1524000" y="3750577"/>
            <a:ext cx="6400800" cy="1752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endParaRPr lang="en-US" altLang="ja-JP" sz="2400" kern="0" dirty="0" smtClean="0"/>
          </a:p>
          <a:p>
            <a:pPr algn="r"/>
            <a:r>
              <a:rPr lang="ja-JP" altLang="en-US" sz="2400" kern="0" dirty="0" smtClean="0"/>
              <a:t>井上研究室  嶋利  一真</a:t>
            </a:r>
            <a:endParaRPr lang="ja-JP" altLang="en-US" sz="2400" kern="0" dirty="0"/>
          </a:p>
        </p:txBody>
      </p:sp>
    </p:spTree>
    <p:extLst>
      <p:ext uri="{BB962C8B-B14F-4D97-AF65-F5344CB8AC3E}">
        <p14:creationId xmlns:p14="http://schemas.microsoft.com/office/powerpoint/2010/main" val="4752482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ツール</a:t>
            </a:r>
            <a:r>
              <a:rPr lang="ja-JP" altLang="en-US" dirty="0" smtClean="0"/>
              <a:t>の使用例 </a:t>
            </a:r>
            <a:endParaRPr kumimoji="1" lang="ja-JP" altLang="en-US" dirty="0"/>
          </a:p>
        </p:txBody>
      </p:sp>
      <p:sp>
        <p:nvSpPr>
          <p:cNvPr id="3" name="コンテンツ プレースホルダー 2"/>
          <p:cNvSpPr>
            <a:spLocks noGrp="1"/>
          </p:cNvSpPr>
          <p:nvPr>
            <p:ph idx="1"/>
          </p:nvPr>
        </p:nvSpPr>
        <p:spPr>
          <a:xfrm>
            <a:off x="457200" y="1600201"/>
            <a:ext cx="8229600" cy="449820"/>
          </a:xfrm>
        </p:spPr>
        <p:txBody>
          <a:bodyPr/>
          <a:lstStyle/>
          <a:p>
            <a:pPr marL="0" indent="0">
              <a:buNone/>
            </a:pPr>
            <a:r>
              <a:rPr lang="ja-JP" altLang="en-US" sz="2800" dirty="0" smtClean="0"/>
              <a:t>行頭における変数の値の取得　</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7" name="正方形/長方形 6"/>
          <p:cNvSpPr/>
          <p:nvPr/>
        </p:nvSpPr>
        <p:spPr>
          <a:xfrm>
            <a:off x="457200" y="2128150"/>
            <a:ext cx="2631990" cy="10104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設定ファイル</a:t>
            </a:r>
            <a:r>
              <a:rPr lang="en-US" altLang="ja-JP" sz="2000" b="1" dirty="0" smtClean="0">
                <a:solidFill>
                  <a:schemeClr val="tx1"/>
                </a:solidFill>
              </a:rPr>
              <a:t>.txt</a:t>
            </a:r>
            <a:endParaRPr kumimoji="1" lang="en-US" altLang="ja-JP" sz="2000" b="1" dirty="0" smtClean="0">
              <a:solidFill>
                <a:schemeClr val="tx1"/>
              </a:solidFill>
            </a:endParaRPr>
          </a:p>
          <a:p>
            <a:pPr lvl="0" algn="ctr" fontAlgn="auto">
              <a:spcBef>
                <a:spcPts val="0"/>
              </a:spcBef>
              <a:spcAft>
                <a:spcPts val="0"/>
              </a:spcAft>
              <a:defRPr/>
            </a:pPr>
            <a:r>
              <a:rPr lang="en-US" altLang="ja-JP" sz="2000" dirty="0" smtClean="0">
                <a:solidFill>
                  <a:schemeClr val="tx1"/>
                </a:solidFill>
              </a:rPr>
              <a:t>Test.java </a:t>
            </a:r>
            <a:r>
              <a:rPr lang="en-US" altLang="ja-JP" sz="2000" dirty="0">
                <a:solidFill>
                  <a:schemeClr val="tx1"/>
                </a:solidFill>
              </a:rPr>
              <a:t>var1 </a:t>
            </a:r>
            <a:r>
              <a:rPr lang="en-US" altLang="ja-JP" sz="2000" dirty="0" smtClean="0">
                <a:solidFill>
                  <a:schemeClr val="tx1"/>
                </a:solidFill>
              </a:rPr>
              <a:t>66</a:t>
            </a:r>
            <a:endParaRPr lang="en-US" altLang="ja-JP" sz="2000" dirty="0">
              <a:solidFill>
                <a:schemeClr val="tx1"/>
              </a:solidFill>
            </a:endParaRPr>
          </a:p>
          <a:p>
            <a:pPr lvl="0" algn="ctr" fontAlgn="auto">
              <a:spcBef>
                <a:spcPts val="0"/>
              </a:spcBef>
              <a:spcAft>
                <a:spcPts val="0"/>
              </a:spcAft>
              <a:defRPr/>
            </a:pPr>
            <a:r>
              <a:rPr lang="en-US" altLang="ja-JP" sz="2000" dirty="0" smtClean="0">
                <a:solidFill>
                  <a:schemeClr val="tx1"/>
                </a:solidFill>
              </a:rPr>
              <a:t>Test.java var2 70</a:t>
            </a:r>
          </a:p>
        </p:txBody>
      </p:sp>
      <p:sp>
        <p:nvSpPr>
          <p:cNvPr id="8" name="正方形/長方形 7"/>
          <p:cNvSpPr/>
          <p:nvPr/>
        </p:nvSpPr>
        <p:spPr>
          <a:xfrm>
            <a:off x="3089190" y="2128150"/>
            <a:ext cx="2631990" cy="410244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Test.java</a:t>
            </a:r>
          </a:p>
          <a:p>
            <a:r>
              <a:rPr lang="en-US" altLang="ja-JP" sz="2000" dirty="0">
                <a:solidFill>
                  <a:schemeClr val="tx1"/>
                </a:solidFill>
              </a:rPr>
              <a:t>s</a:t>
            </a:r>
            <a:r>
              <a:rPr lang="en-US" altLang="ja-JP" sz="2000" dirty="0" smtClean="0">
                <a:solidFill>
                  <a:schemeClr val="tx1"/>
                </a:solidFill>
              </a:rPr>
              <a:t>tatic void check(){</a:t>
            </a:r>
          </a:p>
          <a:p>
            <a:r>
              <a:rPr lang="en-US" altLang="ja-JP" sz="2000" dirty="0" smtClean="0">
                <a:solidFill>
                  <a:schemeClr val="tx1"/>
                </a:solidFill>
              </a:rPr>
              <a:t>62     long </a:t>
            </a:r>
            <a:r>
              <a:rPr lang="en-US" altLang="ja-JP" sz="2000" dirty="0">
                <a:solidFill>
                  <a:srgbClr val="0070C0"/>
                </a:solidFill>
              </a:rPr>
              <a:t>var1</a:t>
            </a:r>
            <a:r>
              <a:rPr lang="en-US" altLang="ja-JP" sz="2000" dirty="0">
                <a:solidFill>
                  <a:schemeClr val="tx1"/>
                </a:solidFill>
              </a:rPr>
              <a:t>=200;</a:t>
            </a:r>
          </a:p>
          <a:p>
            <a:r>
              <a:rPr lang="en-US" altLang="ja-JP" sz="2000" dirty="0" smtClean="0">
                <a:solidFill>
                  <a:schemeClr val="tx1"/>
                </a:solidFill>
              </a:rPr>
              <a:t>63     </a:t>
            </a:r>
            <a:r>
              <a:rPr lang="en-US" altLang="ja-JP" sz="2000" dirty="0" err="1" smtClean="0">
                <a:solidFill>
                  <a:schemeClr val="tx1"/>
                </a:solidFill>
              </a:rPr>
              <a:t>int</a:t>
            </a:r>
            <a:r>
              <a:rPr lang="en-US" altLang="ja-JP" sz="2000" dirty="0" smtClean="0">
                <a:solidFill>
                  <a:schemeClr val="tx1"/>
                </a:solidFill>
              </a:rPr>
              <a:t> </a:t>
            </a:r>
            <a:r>
              <a:rPr lang="en-US" altLang="ja-JP" sz="2000" dirty="0">
                <a:solidFill>
                  <a:srgbClr val="FF0000"/>
                </a:solidFill>
              </a:rPr>
              <a:t>var2</a:t>
            </a:r>
            <a:r>
              <a:rPr lang="en-US" altLang="ja-JP" sz="2000" dirty="0">
                <a:solidFill>
                  <a:schemeClr val="tx1"/>
                </a:solidFill>
              </a:rPr>
              <a:t>=2000;</a:t>
            </a:r>
          </a:p>
          <a:p>
            <a:r>
              <a:rPr lang="en-US" altLang="ja-JP" sz="2000" dirty="0" smtClean="0">
                <a:solidFill>
                  <a:schemeClr val="tx1"/>
                </a:solidFill>
              </a:rPr>
              <a:t>64     </a:t>
            </a:r>
            <a:r>
              <a:rPr lang="en-US" altLang="ja-JP" sz="2000" dirty="0" smtClean="0">
                <a:solidFill>
                  <a:srgbClr val="0070C0"/>
                </a:solidFill>
              </a:rPr>
              <a:t>var1</a:t>
            </a:r>
            <a:r>
              <a:rPr lang="en-US" altLang="ja-JP" sz="2000" dirty="0">
                <a:solidFill>
                  <a:schemeClr val="tx1"/>
                </a:solidFill>
              </a:rPr>
              <a:t>++;</a:t>
            </a:r>
          </a:p>
          <a:p>
            <a:r>
              <a:rPr lang="en-US" altLang="ja-JP" sz="2000" dirty="0" smtClean="0">
                <a:solidFill>
                  <a:schemeClr val="tx1"/>
                </a:solidFill>
              </a:rPr>
              <a:t>65     </a:t>
            </a:r>
            <a:r>
              <a:rPr lang="en-US" altLang="ja-JP" sz="2000" dirty="0" smtClean="0">
                <a:solidFill>
                  <a:srgbClr val="FF0000"/>
                </a:solidFill>
              </a:rPr>
              <a:t>var2</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66     </a:t>
            </a:r>
            <a:r>
              <a:rPr lang="en-US" altLang="ja-JP" sz="2000" dirty="0" smtClean="0">
                <a:solidFill>
                  <a:srgbClr val="0070C0"/>
                </a:solidFill>
              </a:rPr>
              <a:t>var1</a:t>
            </a:r>
            <a:r>
              <a:rPr lang="en-US" altLang="ja-JP" sz="2000" dirty="0">
                <a:solidFill>
                  <a:schemeClr val="tx1"/>
                </a:solidFill>
              </a:rPr>
              <a:t>++;</a:t>
            </a:r>
          </a:p>
          <a:p>
            <a:r>
              <a:rPr lang="en-US" altLang="ja-JP" sz="2000" dirty="0" smtClean="0">
                <a:solidFill>
                  <a:schemeClr val="tx1"/>
                </a:solidFill>
              </a:rPr>
              <a:t>67     </a:t>
            </a:r>
            <a:r>
              <a:rPr lang="en-US" altLang="ja-JP" sz="2000" dirty="0" smtClean="0">
                <a:solidFill>
                  <a:srgbClr val="FF0000"/>
                </a:solidFill>
              </a:rPr>
              <a:t>var2</a:t>
            </a:r>
            <a:r>
              <a:rPr lang="en-US" altLang="ja-JP" sz="2000" dirty="0" smtClean="0">
                <a:solidFill>
                  <a:schemeClr val="tx1"/>
                </a:solidFill>
              </a:rPr>
              <a:t>++;</a:t>
            </a:r>
            <a:endParaRPr lang="en-US" altLang="ja-JP" sz="2000" dirty="0">
              <a:solidFill>
                <a:schemeClr val="tx1"/>
              </a:solidFill>
            </a:endParaRPr>
          </a:p>
          <a:p>
            <a:r>
              <a:rPr lang="en-US" altLang="ja-JP" sz="2000" dirty="0">
                <a:solidFill>
                  <a:schemeClr val="tx1"/>
                </a:solidFill>
              </a:rPr>
              <a:t>68     </a:t>
            </a:r>
            <a:r>
              <a:rPr lang="en-US" altLang="ja-JP" sz="2000" dirty="0">
                <a:solidFill>
                  <a:srgbClr val="0070C0"/>
                </a:solidFill>
              </a:rPr>
              <a:t>var1</a:t>
            </a:r>
            <a:r>
              <a:rPr lang="en-US" altLang="ja-JP" sz="2000" dirty="0">
                <a:solidFill>
                  <a:schemeClr val="tx1"/>
                </a:solidFill>
              </a:rPr>
              <a:t>++;</a:t>
            </a:r>
          </a:p>
          <a:p>
            <a:r>
              <a:rPr lang="en-US" altLang="ja-JP" sz="2000" dirty="0">
                <a:solidFill>
                  <a:schemeClr val="tx1"/>
                </a:solidFill>
              </a:rPr>
              <a:t>69     </a:t>
            </a:r>
            <a:r>
              <a:rPr lang="en-US" altLang="ja-JP" sz="2000" dirty="0">
                <a:solidFill>
                  <a:srgbClr val="FF0000"/>
                </a:solidFill>
              </a:rPr>
              <a:t>var2</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70     </a:t>
            </a:r>
            <a:r>
              <a:rPr lang="en-US" altLang="ja-JP" sz="2000" dirty="0">
                <a:solidFill>
                  <a:srgbClr val="0070C0"/>
                </a:solidFill>
              </a:rPr>
              <a:t>var1</a:t>
            </a:r>
            <a:r>
              <a:rPr lang="en-US" altLang="ja-JP" sz="2000" dirty="0">
                <a:solidFill>
                  <a:schemeClr val="tx1"/>
                </a:solidFill>
              </a:rPr>
              <a:t>++;</a:t>
            </a:r>
          </a:p>
          <a:p>
            <a:r>
              <a:rPr lang="en-US" altLang="ja-JP" sz="2000" dirty="0" smtClean="0">
                <a:solidFill>
                  <a:schemeClr val="tx1"/>
                </a:solidFill>
              </a:rPr>
              <a:t>71     </a:t>
            </a:r>
            <a:r>
              <a:rPr lang="en-US" altLang="ja-JP" sz="2000" dirty="0">
                <a:solidFill>
                  <a:srgbClr val="FF0000"/>
                </a:solidFill>
              </a:rPr>
              <a:t>var2</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a:t>
            </a:r>
            <a:endParaRPr lang="en-US" altLang="ja-JP" sz="2000" dirty="0">
              <a:solidFill>
                <a:schemeClr val="tx1"/>
              </a:solidFill>
            </a:endParaRPr>
          </a:p>
        </p:txBody>
      </p:sp>
      <p:sp>
        <p:nvSpPr>
          <p:cNvPr id="9" name="正方形/長方形 8"/>
          <p:cNvSpPr/>
          <p:nvPr/>
        </p:nvSpPr>
        <p:spPr>
          <a:xfrm>
            <a:off x="5721180" y="2128151"/>
            <a:ext cx="2965620" cy="16900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Eclipse </a:t>
            </a:r>
            <a:r>
              <a:rPr lang="ja-JP" altLang="en-US" sz="2000" b="1" dirty="0" smtClean="0">
                <a:solidFill>
                  <a:schemeClr val="tx1"/>
                </a:solidFill>
              </a:rPr>
              <a:t>標準エラー出力</a:t>
            </a:r>
            <a:endParaRPr lang="en-US" altLang="ja-JP" sz="2000" b="1" dirty="0" smtClean="0">
              <a:solidFill>
                <a:schemeClr val="tx1"/>
              </a:solidFill>
            </a:endParaRPr>
          </a:p>
          <a:p>
            <a:r>
              <a:rPr lang="en-US" altLang="ja-JP" sz="2000" dirty="0" smtClean="0">
                <a:solidFill>
                  <a:srgbClr val="FF0000"/>
                </a:solidFill>
              </a:rPr>
              <a:t>Test.java </a:t>
            </a:r>
            <a:r>
              <a:rPr lang="en-US" altLang="ja-JP" sz="2000" dirty="0">
                <a:solidFill>
                  <a:srgbClr val="FF0000"/>
                </a:solidFill>
              </a:rPr>
              <a:t>check line66 </a:t>
            </a:r>
            <a:r>
              <a:rPr lang="en-US" altLang="ja-JP" sz="2000" dirty="0" smtClean="0">
                <a:solidFill>
                  <a:srgbClr val="FF0000"/>
                </a:solidFill>
              </a:rPr>
              <a:t>var1[J] </a:t>
            </a:r>
            <a:r>
              <a:rPr lang="en-US" altLang="ja-JP" sz="2000" dirty="0">
                <a:solidFill>
                  <a:srgbClr val="FF0000"/>
                </a:solidFill>
              </a:rPr>
              <a:t>is 201</a:t>
            </a:r>
          </a:p>
          <a:p>
            <a:r>
              <a:rPr lang="en-US" altLang="ja-JP" sz="2000" dirty="0" smtClean="0">
                <a:solidFill>
                  <a:srgbClr val="FF0000"/>
                </a:solidFill>
              </a:rPr>
              <a:t>Test.java </a:t>
            </a:r>
            <a:r>
              <a:rPr lang="en-US" altLang="ja-JP" sz="2000" dirty="0">
                <a:solidFill>
                  <a:srgbClr val="FF0000"/>
                </a:solidFill>
              </a:rPr>
              <a:t>check line70 var2[I] is </a:t>
            </a:r>
            <a:r>
              <a:rPr lang="en-US" altLang="ja-JP" sz="2000" dirty="0" smtClean="0">
                <a:solidFill>
                  <a:srgbClr val="FF0000"/>
                </a:solidFill>
              </a:rPr>
              <a:t>2003</a:t>
            </a:r>
            <a:endParaRPr lang="en-US" altLang="ja-JP" sz="2000" dirty="0">
              <a:solidFill>
                <a:srgbClr val="FF0000"/>
              </a:solidFill>
            </a:endParaRPr>
          </a:p>
        </p:txBody>
      </p:sp>
      <p:sp>
        <p:nvSpPr>
          <p:cNvPr id="5" name="下矢印 4"/>
          <p:cNvSpPr/>
          <p:nvPr/>
        </p:nvSpPr>
        <p:spPr>
          <a:xfrm rot="16200000">
            <a:off x="2656703" y="3879718"/>
            <a:ext cx="265670" cy="59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rot="16200000">
            <a:off x="2656702" y="5092563"/>
            <a:ext cx="265670" cy="59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77724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評価実験</a:t>
            </a:r>
            <a:endParaRPr kumimoji="1" lang="ja-JP" altLang="en-US" dirty="0"/>
          </a:p>
        </p:txBody>
      </p:sp>
      <p:sp>
        <p:nvSpPr>
          <p:cNvPr id="3" name="コンテンツ プレースホルダー 2"/>
          <p:cNvSpPr>
            <a:spLocks noGrp="1"/>
          </p:cNvSpPr>
          <p:nvPr>
            <p:ph idx="1"/>
          </p:nvPr>
        </p:nvSpPr>
        <p:spPr>
          <a:xfrm>
            <a:off x="457199" y="1600200"/>
            <a:ext cx="8523171" cy="4525963"/>
          </a:xfrm>
        </p:spPr>
        <p:txBody>
          <a:bodyPr/>
          <a:lstStyle/>
          <a:p>
            <a:pPr marL="514350" indent="-514350">
              <a:buFont typeface="+mj-lt"/>
              <a:buAutoNum type="arabicPeriod"/>
            </a:pPr>
            <a:r>
              <a:rPr lang="ja-JP" altLang="en-US" sz="2800" dirty="0" smtClean="0"/>
              <a:t>定性的評価：井上</a:t>
            </a:r>
            <a:r>
              <a:rPr lang="ja-JP" altLang="en-US" sz="2800" dirty="0"/>
              <a:t>研究室</a:t>
            </a:r>
            <a:r>
              <a:rPr lang="ja-JP" altLang="en-US" sz="2800" dirty="0" smtClean="0"/>
              <a:t>で開発中の</a:t>
            </a:r>
            <a:r>
              <a:rPr lang="en-US" altLang="ja-JP" sz="2800" dirty="0" smtClean="0"/>
              <a:t/>
            </a:r>
            <a:br>
              <a:rPr lang="en-US" altLang="ja-JP" sz="2800" dirty="0" smtClean="0"/>
            </a:br>
            <a:r>
              <a:rPr lang="en-US" altLang="ja-JP" sz="2800" dirty="0" smtClean="0"/>
              <a:t>Web</a:t>
            </a:r>
            <a:r>
              <a:rPr lang="ja-JP" altLang="en-US" sz="2800" dirty="0" smtClean="0"/>
              <a:t>アプリケーション</a:t>
            </a:r>
            <a:r>
              <a:rPr lang="en-US" altLang="ja-JP" sz="1600" dirty="0" smtClean="0"/>
              <a:t>[2]</a:t>
            </a:r>
            <a:r>
              <a:rPr lang="ja-JP" altLang="en-US" sz="2800" dirty="0" smtClean="0"/>
              <a:t>のデバッグへの利用</a:t>
            </a:r>
            <a:endParaRPr lang="en-US" altLang="ja-JP" sz="2800" dirty="0"/>
          </a:p>
          <a:p>
            <a:pPr marL="514350" indent="-514350">
              <a:buFont typeface="+mj-lt"/>
              <a:buAutoNum type="arabicPeriod"/>
            </a:pPr>
            <a:endParaRPr lang="en-US" altLang="ja-JP" sz="2800" dirty="0" smtClean="0"/>
          </a:p>
          <a:p>
            <a:pPr marL="514350" indent="-514350">
              <a:buFont typeface="+mj-lt"/>
              <a:buAutoNum type="arabicPeriod"/>
            </a:pPr>
            <a:r>
              <a:rPr lang="ja-JP" altLang="en-US" sz="2800" dirty="0" smtClean="0"/>
              <a:t>定量的評価：</a:t>
            </a:r>
            <a:r>
              <a:rPr lang="en-US" altLang="ja-JP" sz="2800" dirty="0" smtClean="0"/>
              <a:t>DaCapo Benchmarks</a:t>
            </a:r>
            <a:r>
              <a:rPr lang="en-US" altLang="ja-JP" sz="1600" dirty="0" smtClean="0"/>
              <a:t>[3]</a:t>
            </a:r>
            <a:r>
              <a:rPr lang="ja-JP" altLang="en-US" sz="2800" dirty="0" smtClean="0"/>
              <a:t>を用いた</a:t>
            </a:r>
            <a:r>
              <a:rPr lang="en-US" altLang="ja-JP" sz="2800" dirty="0" smtClean="0"/>
              <a:t/>
            </a:r>
            <a:br>
              <a:rPr lang="en-US" altLang="ja-JP" sz="2800" dirty="0" smtClean="0"/>
            </a:br>
            <a:r>
              <a:rPr lang="ja-JP" altLang="en-US" sz="2800" dirty="0" smtClean="0"/>
              <a:t>性能計測</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5" name="テキスト ボックス 85"/>
          <p:cNvSpPr txBox="1"/>
          <p:nvPr/>
        </p:nvSpPr>
        <p:spPr>
          <a:xfrm>
            <a:off x="1271092" y="4550423"/>
            <a:ext cx="7011248" cy="1575740"/>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[2] </a:t>
            </a:r>
            <a:r>
              <a:rPr lang="en-US" altLang="ja-JP" sz="1200" dirty="0"/>
              <a:t>K. Ito, T. </a:t>
            </a:r>
            <a:r>
              <a:rPr lang="en-US" altLang="ja-JP" sz="1200" dirty="0" err="1"/>
              <a:t>Ishio</a:t>
            </a:r>
            <a:r>
              <a:rPr lang="en-US" altLang="ja-JP" sz="1200" dirty="0"/>
              <a:t>, and K. Inoue, "Web-Service for Finding Cloned Files using b-Bit </a:t>
            </a:r>
            <a:r>
              <a:rPr lang="en-US" altLang="ja-JP" sz="1200" dirty="0" err="1"/>
              <a:t>Minwise</a:t>
            </a:r>
            <a:r>
              <a:rPr lang="en-US" altLang="ja-JP" sz="1200" dirty="0"/>
              <a:t> Hashing", IWSC 2017</a:t>
            </a:r>
            <a:endParaRPr lang="en-US" altLang="ja-JP" sz="1200" dirty="0" smtClean="0"/>
          </a:p>
          <a:p>
            <a:r>
              <a:rPr lang="en-US" altLang="ja-JP" sz="1200" dirty="0" smtClean="0"/>
              <a:t>[3] </a:t>
            </a:r>
            <a:r>
              <a:rPr lang="en-US" altLang="ja-JP" sz="1200" dirty="0"/>
              <a:t>Blackburn, S. M., Garner, R., Hoffman, C., Khan, A. M., McKinley, K. S., </a:t>
            </a:r>
            <a:r>
              <a:rPr lang="en-US" altLang="ja-JP" sz="1200" dirty="0" err="1"/>
              <a:t>Bentzur</a:t>
            </a:r>
            <a:r>
              <a:rPr lang="en-US" altLang="ja-JP" sz="1200" dirty="0"/>
              <a:t>, R., </a:t>
            </a:r>
            <a:r>
              <a:rPr lang="en-US" altLang="ja-JP" sz="1200" dirty="0" err="1"/>
              <a:t>Diwan</a:t>
            </a:r>
            <a:r>
              <a:rPr lang="en-US" altLang="ja-JP" sz="1200" dirty="0"/>
              <a:t>, A., Feinberg, D., Frampton, D., </a:t>
            </a:r>
            <a:r>
              <a:rPr lang="en-US" altLang="ja-JP" sz="1200" dirty="0" err="1"/>
              <a:t>Guyer</a:t>
            </a:r>
            <a:r>
              <a:rPr lang="en-US" altLang="ja-JP" sz="1200" dirty="0"/>
              <a:t>, S. Z., </a:t>
            </a:r>
            <a:r>
              <a:rPr lang="en-US" altLang="ja-JP" sz="1200" dirty="0" err="1"/>
              <a:t>Hirzel</a:t>
            </a:r>
            <a:r>
              <a:rPr lang="en-US" altLang="ja-JP" sz="1200" dirty="0"/>
              <a:t>, M., Hosking, A., Jump, M., Lee, H., Moss, J. E. B., </a:t>
            </a:r>
            <a:r>
              <a:rPr lang="en-US" altLang="ja-JP" sz="1200" dirty="0" err="1"/>
              <a:t>Phansalkar</a:t>
            </a:r>
            <a:r>
              <a:rPr lang="en-US" altLang="ja-JP" sz="1200" dirty="0"/>
              <a:t>, A., </a:t>
            </a:r>
            <a:r>
              <a:rPr lang="en-US" altLang="ja-JP" sz="1200" dirty="0" err="1"/>
              <a:t>Stefanovic</a:t>
            </a:r>
            <a:r>
              <a:rPr lang="en-US" altLang="ja-JP" sz="1200" dirty="0"/>
              <a:t>, D., </a:t>
            </a:r>
            <a:r>
              <a:rPr lang="en-US" altLang="ja-JP" sz="1200" dirty="0" err="1"/>
              <a:t>VanDrunen</a:t>
            </a:r>
            <a:r>
              <a:rPr lang="en-US" altLang="ja-JP" sz="1200" dirty="0"/>
              <a:t>, T., von </a:t>
            </a:r>
            <a:r>
              <a:rPr lang="en-US" altLang="ja-JP" sz="1200" dirty="0" err="1"/>
              <a:t>Dincklage</a:t>
            </a:r>
            <a:r>
              <a:rPr lang="en-US" altLang="ja-JP" sz="1200" dirty="0"/>
              <a:t>, D., and </a:t>
            </a:r>
            <a:r>
              <a:rPr lang="en-US" altLang="ja-JP" sz="1200" dirty="0" err="1"/>
              <a:t>Wiedermann</a:t>
            </a:r>
            <a:r>
              <a:rPr lang="en-US" altLang="ja-JP" sz="1200" dirty="0"/>
              <a:t>, B. </a:t>
            </a:r>
            <a:r>
              <a:rPr lang="en-US" altLang="ja-JP" sz="1200" b="1" dirty="0"/>
              <a:t>The DaCapo Benchmarks: Java Benchmarking Development and Analysis</a:t>
            </a:r>
            <a:r>
              <a:rPr lang="en-US" altLang="ja-JP" sz="1200" dirty="0"/>
              <a:t>, </a:t>
            </a:r>
            <a:r>
              <a:rPr lang="en-US" altLang="ja-JP" sz="1200" i="1" dirty="0"/>
              <a:t>OOPSLA '06: Proceedings of the 21st annual ACM SIGPLAN conference on Object-Oriented Programing, Systems, Languages, and Applications</a:t>
            </a:r>
            <a:r>
              <a:rPr lang="en-US" altLang="ja-JP" sz="1200" dirty="0"/>
              <a:t>, (Portland, OR, USA, October 22-26, 2006)</a:t>
            </a:r>
          </a:p>
        </p:txBody>
      </p:sp>
    </p:spTree>
    <p:extLst>
      <p:ext uri="{BB962C8B-B14F-4D97-AF65-F5344CB8AC3E}">
        <p14:creationId xmlns:p14="http://schemas.microsoft.com/office/powerpoint/2010/main" val="26025628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評価</a:t>
            </a:r>
            <a:r>
              <a:rPr lang="en-US" altLang="ja-JP" sz="4000" dirty="0" smtClean="0"/>
              <a:t>1</a:t>
            </a:r>
            <a:r>
              <a:rPr lang="ja-JP" altLang="en-US" sz="4000" dirty="0" smtClean="0"/>
              <a:t>：</a:t>
            </a:r>
            <a:r>
              <a:rPr lang="en-US" altLang="ja-JP" sz="4000" dirty="0"/>
              <a:t> Web</a:t>
            </a:r>
            <a:r>
              <a:rPr lang="ja-JP" altLang="en-US" sz="4000" dirty="0" smtClean="0"/>
              <a:t>アプリケーションの</a:t>
            </a:r>
            <a:r>
              <a:rPr lang="en-US" altLang="ja-JP" sz="4000" dirty="0"/>
              <a:t/>
            </a:r>
            <a:br>
              <a:rPr lang="en-US" altLang="ja-JP" sz="4000" dirty="0"/>
            </a:br>
            <a:r>
              <a:rPr lang="ja-JP" altLang="en-US" sz="4000" dirty="0" smtClean="0"/>
              <a:t>デバッグへの利用</a:t>
            </a:r>
            <a:endParaRPr kumimoji="1" lang="ja-JP" altLang="en-US" sz="4000" dirty="0"/>
          </a:p>
        </p:txBody>
      </p:sp>
      <p:sp>
        <p:nvSpPr>
          <p:cNvPr id="3" name="コンテンツ プレースホルダー 2"/>
          <p:cNvSpPr>
            <a:spLocks noGrp="1"/>
          </p:cNvSpPr>
          <p:nvPr>
            <p:ph idx="1"/>
          </p:nvPr>
        </p:nvSpPr>
        <p:spPr>
          <a:xfrm>
            <a:off x="457200" y="1600200"/>
            <a:ext cx="8452022" cy="2415745"/>
          </a:xfrm>
        </p:spPr>
        <p:txBody>
          <a:bodyPr/>
          <a:lstStyle/>
          <a:p>
            <a:endParaRPr lang="en-US" altLang="ja-JP" sz="2800" dirty="0" smtClean="0"/>
          </a:p>
          <a:p>
            <a:endParaRPr lang="en-US" altLang="ja-JP" sz="2800" dirty="0"/>
          </a:p>
          <a:p>
            <a:endParaRPr lang="en-US" altLang="ja-JP" sz="2800" dirty="0" smtClean="0"/>
          </a:p>
          <a:p>
            <a:endParaRPr lang="en-US" altLang="ja-JP" sz="2800" dirty="0"/>
          </a:p>
          <a:p>
            <a:endParaRPr lang="en-US" altLang="ja-JP" sz="2800" dirty="0" smtClean="0"/>
          </a:p>
          <a:p>
            <a:endParaRPr lang="en-US" altLang="ja-JP" sz="2800" dirty="0"/>
          </a:p>
          <a:p>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5" name="コンテンツ プレースホルダー 2"/>
          <p:cNvSpPr txBox="1">
            <a:spLocks/>
          </p:cNvSpPr>
          <p:nvPr/>
        </p:nvSpPr>
        <p:spPr bwMode="auto">
          <a:xfrm>
            <a:off x="457200" y="1593420"/>
            <a:ext cx="8452022" cy="4845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dirty="0" smtClean="0"/>
              <a:t>利用者の使い方</a:t>
            </a:r>
            <a:endParaRPr lang="en-US" altLang="ja-JP" sz="2800" dirty="0" smtClean="0"/>
          </a:p>
          <a:p>
            <a:pPr lvl="1"/>
            <a:r>
              <a:rPr lang="en-US" altLang="ja-JP" sz="2400" dirty="0" smtClean="0"/>
              <a:t>Tomcat </a:t>
            </a:r>
            <a:r>
              <a:rPr lang="ja-JP" altLang="en-US" sz="2400" dirty="0"/>
              <a:t>上で動作</a:t>
            </a:r>
            <a:r>
              <a:rPr lang="ja-JP" altLang="en-US" sz="2400" dirty="0" smtClean="0"/>
              <a:t>する </a:t>
            </a:r>
            <a:r>
              <a:rPr lang="en-US" altLang="ja-JP" sz="2400" dirty="0" smtClean="0"/>
              <a:t>Servlet </a:t>
            </a:r>
            <a:r>
              <a:rPr lang="ja-JP" altLang="en-US" sz="2400" dirty="0"/>
              <a:t>に常駐</a:t>
            </a:r>
            <a:r>
              <a:rPr lang="ja-JP" altLang="en-US" sz="2400" dirty="0" smtClean="0"/>
              <a:t>させて利用した</a:t>
            </a:r>
            <a:endParaRPr lang="en-US" altLang="ja-JP" sz="2400" dirty="0" smtClean="0"/>
          </a:p>
          <a:p>
            <a:pPr lvl="1"/>
            <a:r>
              <a:rPr lang="ja-JP" altLang="en-US" sz="2400" dirty="0" smtClean="0"/>
              <a:t>実行性能の低下要因として疑われた処理の実行回数と</a:t>
            </a:r>
            <a:r>
              <a:rPr lang="en-US" altLang="ja-JP" sz="2400" dirty="0" smtClean="0"/>
              <a:t/>
            </a:r>
            <a:br>
              <a:rPr lang="en-US" altLang="ja-JP" sz="2400" dirty="0" smtClean="0"/>
            </a:br>
            <a:r>
              <a:rPr lang="ja-JP" altLang="en-US" sz="2400" dirty="0" smtClean="0"/>
              <a:t>実行時間の計測</a:t>
            </a:r>
            <a:endParaRPr lang="en-US" altLang="ja-JP" sz="2400" kern="0" dirty="0" smtClean="0"/>
          </a:p>
          <a:p>
            <a:r>
              <a:rPr lang="ja-JP" altLang="en-US" sz="2800" dirty="0"/>
              <a:t>利用者から報告された利便性</a:t>
            </a:r>
            <a:endParaRPr lang="en-US" altLang="ja-JP" sz="2800" dirty="0"/>
          </a:p>
          <a:p>
            <a:pPr lvl="1"/>
            <a:r>
              <a:rPr lang="ja-JP" altLang="en-US" sz="2400" dirty="0"/>
              <a:t>長期間実行が続いている間ログ出力を止めて</a:t>
            </a:r>
            <a:r>
              <a:rPr lang="ja-JP" altLang="en-US" sz="2400" dirty="0" smtClean="0"/>
              <a:t>おける</a:t>
            </a:r>
            <a:endParaRPr lang="en-US" altLang="ja-JP" sz="2400" dirty="0" smtClean="0"/>
          </a:p>
          <a:p>
            <a:pPr lvl="2"/>
            <a:r>
              <a:rPr lang="ja-JP" altLang="en-US" sz="2000" dirty="0" smtClean="0"/>
              <a:t>ログ</a:t>
            </a:r>
            <a:r>
              <a:rPr lang="ja-JP" altLang="en-US" sz="2000" dirty="0"/>
              <a:t>がサーバのディスク容量に影響を</a:t>
            </a:r>
            <a:r>
              <a:rPr lang="ja-JP" altLang="en-US" sz="2000" dirty="0" smtClean="0"/>
              <a:t>与えない</a:t>
            </a:r>
            <a:endParaRPr lang="en-US" altLang="ja-JP" sz="1800" dirty="0" smtClean="0"/>
          </a:p>
          <a:p>
            <a:pPr lvl="1"/>
            <a:r>
              <a:rPr lang="ja-JP" altLang="en-US" sz="2400" dirty="0" smtClean="0"/>
              <a:t>サーバにアプリケーションを再設置する手間がない</a:t>
            </a:r>
            <a:endParaRPr lang="en-US" altLang="ja-JP" dirty="0"/>
          </a:p>
          <a:p>
            <a:pPr lvl="2"/>
            <a:r>
              <a:rPr lang="ja-JP" altLang="en-US" sz="2000" kern="0" dirty="0" smtClean="0"/>
              <a:t>ログを記録する命令をソースコードに書き加える必要がなかった</a:t>
            </a:r>
            <a:endParaRPr lang="en-US" altLang="ja-JP" sz="2000" kern="0" dirty="0" smtClean="0"/>
          </a:p>
        </p:txBody>
      </p:sp>
    </p:spTree>
    <p:extLst>
      <p:ext uri="{BB962C8B-B14F-4D97-AF65-F5344CB8AC3E}">
        <p14:creationId xmlns:p14="http://schemas.microsoft.com/office/powerpoint/2010/main" val="12290787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a:t>
            </a:r>
            <a:r>
              <a:rPr lang="en-US" altLang="ja-JP" dirty="0" smtClean="0"/>
              <a:t>2</a:t>
            </a:r>
            <a:r>
              <a:rPr lang="ja-JP" altLang="en-US" dirty="0"/>
              <a:t>：</a:t>
            </a:r>
            <a:r>
              <a:rPr lang="ja-JP" altLang="en-US" dirty="0" smtClean="0"/>
              <a:t>性能計測</a:t>
            </a:r>
            <a:endParaRPr kumimoji="1" lang="ja-JP" altLang="en-US" dirty="0"/>
          </a:p>
        </p:txBody>
      </p:sp>
      <p:sp>
        <p:nvSpPr>
          <p:cNvPr id="3" name="コンテンツ プレースホルダー 2"/>
          <p:cNvSpPr>
            <a:spLocks noGrp="1"/>
          </p:cNvSpPr>
          <p:nvPr>
            <p:ph idx="1"/>
          </p:nvPr>
        </p:nvSpPr>
        <p:spPr>
          <a:xfrm>
            <a:off x="457200" y="1600200"/>
            <a:ext cx="8452022" cy="4533900"/>
          </a:xfrm>
        </p:spPr>
        <p:txBody>
          <a:bodyPr/>
          <a:lstStyle/>
          <a:p>
            <a:r>
              <a:rPr lang="ja-JP" altLang="en-US" sz="2800" dirty="0" smtClean="0"/>
              <a:t>評価</a:t>
            </a:r>
            <a:r>
              <a:rPr lang="en-US" altLang="ja-JP" sz="2800" dirty="0" smtClean="0"/>
              <a:t>2-1</a:t>
            </a:r>
            <a:r>
              <a:rPr lang="ja-JP" altLang="en-US" sz="2800" dirty="0" smtClean="0"/>
              <a:t>： </a:t>
            </a:r>
            <a:r>
              <a:rPr lang="en-US" altLang="ja-JP" sz="2800" dirty="0" smtClean="0"/>
              <a:t>DaCapo Benchmarks</a:t>
            </a:r>
            <a:r>
              <a:rPr lang="ja-JP" altLang="en-US" sz="2800" dirty="0"/>
              <a:t> </a:t>
            </a:r>
            <a:r>
              <a:rPr lang="ja-JP" altLang="en-US" sz="2800" dirty="0" smtClean="0"/>
              <a:t>を用いて</a:t>
            </a:r>
            <a:r>
              <a:rPr lang="en-US" altLang="ja-JP" sz="2800" dirty="0"/>
              <a:t/>
            </a:r>
            <a:br>
              <a:rPr lang="en-US" altLang="ja-JP" sz="2800" dirty="0"/>
            </a:br>
            <a:r>
              <a:rPr lang="en-US" altLang="ja-JP" sz="2800" dirty="0" smtClean="0"/>
              <a:t>		</a:t>
            </a:r>
            <a:r>
              <a:rPr lang="ja-JP" altLang="en-US" sz="2800" dirty="0" smtClean="0"/>
              <a:t>通常実行時と，デバッグツール使用時の</a:t>
            </a:r>
            <a:r>
              <a:rPr lang="en-US" altLang="ja-JP" sz="2800" dirty="0" smtClean="0"/>
              <a:t/>
            </a:r>
            <a:br>
              <a:rPr lang="en-US" altLang="ja-JP" sz="2800" dirty="0" smtClean="0"/>
            </a:br>
            <a:r>
              <a:rPr lang="en-US" altLang="ja-JP" sz="2800" dirty="0" smtClean="0"/>
              <a:t>		</a:t>
            </a:r>
            <a:r>
              <a:rPr lang="ja-JP" altLang="en-US" sz="2800" dirty="0" smtClean="0"/>
              <a:t>実行時間を比較し，オーバーヘッド を計測</a:t>
            </a:r>
            <a:endParaRPr lang="en-US" altLang="ja-JP" sz="2800" dirty="0" smtClean="0"/>
          </a:p>
          <a:p>
            <a:endParaRPr lang="en-US" altLang="ja-JP" sz="2400" dirty="0" smtClean="0"/>
          </a:p>
          <a:p>
            <a:r>
              <a:rPr lang="ja-JP" altLang="en-US" sz="2800" dirty="0" smtClean="0"/>
              <a:t>評価</a:t>
            </a:r>
            <a:r>
              <a:rPr lang="en-US" altLang="ja-JP" sz="2800" dirty="0" smtClean="0"/>
              <a:t>2-2</a:t>
            </a:r>
            <a:r>
              <a:rPr lang="ja-JP" altLang="en-US" sz="2800" dirty="0" smtClean="0"/>
              <a:t>： 出力にかかる時間のオーバーヘッドを計測</a:t>
            </a:r>
            <a:endParaRPr lang="en-US" altLang="ja-JP" sz="2800" dirty="0" smtClean="0"/>
          </a:p>
          <a:p>
            <a:endParaRPr lang="en-US" altLang="ja-JP" sz="2800" dirty="0" smtClean="0"/>
          </a:p>
          <a:p>
            <a:r>
              <a:rPr lang="ja-JP" altLang="en-US" sz="2800" dirty="0" smtClean="0"/>
              <a:t>それぞれ</a:t>
            </a:r>
            <a:r>
              <a:rPr lang="en-US" altLang="ja-JP" sz="2800" dirty="0"/>
              <a:t>10</a:t>
            </a:r>
            <a:r>
              <a:rPr lang="ja-JP" altLang="en-US" sz="2800" dirty="0"/>
              <a:t>回ずつ実行し，通常実行時に</a:t>
            </a:r>
            <a:r>
              <a:rPr lang="ja-JP" altLang="en-US" sz="2800" dirty="0" smtClean="0"/>
              <a:t>対する</a:t>
            </a:r>
            <a:r>
              <a:rPr lang="en-US" altLang="ja-JP" sz="2800" dirty="0"/>
              <a:t/>
            </a:r>
            <a:br>
              <a:rPr lang="en-US" altLang="ja-JP" sz="2800" dirty="0"/>
            </a:br>
            <a:r>
              <a:rPr lang="ja-JP" altLang="en-US" sz="2800" dirty="0" smtClean="0"/>
              <a:t>デバッグツール</a:t>
            </a:r>
            <a:r>
              <a:rPr lang="ja-JP" altLang="en-US" sz="2800" dirty="0"/>
              <a:t>使用時のオーバーヘッド </a:t>
            </a:r>
            <a:r>
              <a:rPr lang="en-US" altLang="ja-JP" sz="2800" i="1" dirty="0"/>
              <a:t>O</a:t>
            </a:r>
            <a:r>
              <a:rPr lang="en-US" altLang="ja-JP" sz="2800" dirty="0"/>
              <a:t> </a:t>
            </a:r>
            <a:r>
              <a:rPr lang="ja-JP" altLang="en-US" sz="2800" dirty="0"/>
              <a:t>の計測を実施</a:t>
            </a:r>
            <a:endParaRPr lang="en-US" altLang="ja-JP" sz="2800" dirty="0"/>
          </a:p>
          <a:p>
            <a:endParaRPr lang="en-US" altLang="ja-JP" sz="2800" dirty="0"/>
          </a:p>
          <a:p>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Tree>
    <p:extLst>
      <p:ext uri="{BB962C8B-B14F-4D97-AF65-F5344CB8AC3E}">
        <p14:creationId xmlns:p14="http://schemas.microsoft.com/office/powerpoint/2010/main" val="7454104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a:t>
            </a:r>
            <a:r>
              <a:rPr lang="en-US" altLang="ja-JP" dirty="0" smtClean="0"/>
              <a:t>2-1: DaCapo </a:t>
            </a:r>
            <a:r>
              <a:rPr lang="en-US" altLang="ja-JP" dirty="0"/>
              <a:t>Benchmarks</a:t>
            </a:r>
            <a:r>
              <a:rPr lang="ja-JP" altLang="en-US" dirty="0"/>
              <a:t>を</a:t>
            </a:r>
            <a:r>
              <a:rPr lang="en-US" altLang="ja-JP" dirty="0"/>
              <a:t/>
            </a:r>
            <a:br>
              <a:rPr lang="en-US" altLang="ja-JP" dirty="0"/>
            </a:br>
            <a:r>
              <a:rPr lang="ja-JP" altLang="en-US" dirty="0"/>
              <a:t>用いた性能</a:t>
            </a:r>
            <a:r>
              <a:rPr lang="ja-JP" altLang="en-US" dirty="0" smtClean="0"/>
              <a:t>計測</a:t>
            </a:r>
            <a:endParaRPr kumimoji="1" lang="ja-JP" altLang="en-US" dirty="0"/>
          </a:p>
        </p:txBody>
      </p:sp>
      <p:sp>
        <p:nvSpPr>
          <p:cNvPr id="3" name="コンテンツ プレースホルダー 2"/>
          <p:cNvSpPr>
            <a:spLocks noGrp="1"/>
          </p:cNvSpPr>
          <p:nvPr>
            <p:ph idx="1"/>
          </p:nvPr>
        </p:nvSpPr>
        <p:spPr>
          <a:xfrm>
            <a:off x="4285396" y="1600200"/>
            <a:ext cx="4623825" cy="4504038"/>
          </a:xfrm>
        </p:spPr>
        <p:txBody>
          <a:bodyPr/>
          <a:lstStyle/>
          <a:p>
            <a:r>
              <a:rPr lang="ja-JP" altLang="en-US" sz="2800" dirty="0" smtClean="0"/>
              <a:t>平均</a:t>
            </a:r>
            <a:r>
              <a:rPr lang="en-US" altLang="ja-JP" sz="2800" dirty="0" smtClean="0"/>
              <a:t>7.4</a:t>
            </a:r>
            <a:r>
              <a:rPr lang="ja-JP" altLang="en-US" sz="2800" dirty="0" smtClean="0"/>
              <a:t>％，最大</a:t>
            </a:r>
            <a:r>
              <a:rPr lang="en-US" altLang="ja-JP" sz="2800" dirty="0" smtClean="0"/>
              <a:t>24%</a:t>
            </a:r>
            <a:r>
              <a:rPr lang="ja-JP" altLang="en-US" sz="2800" dirty="0" smtClean="0"/>
              <a:t>のオーバーヘッドで実行することが出来た</a:t>
            </a:r>
            <a:endParaRPr lang="en-US" altLang="ja-JP" sz="2800" dirty="0" smtClean="0"/>
          </a:p>
          <a:p>
            <a:endParaRPr lang="en-US" altLang="ja-JP" sz="2800" dirty="0"/>
          </a:p>
          <a:p>
            <a:r>
              <a:rPr lang="en-US" altLang="ja-JP" sz="2800" dirty="0" smtClean="0"/>
              <a:t>JVM</a:t>
            </a:r>
            <a:r>
              <a:rPr lang="ja-JP" altLang="en-US" sz="2800" dirty="0" smtClean="0"/>
              <a:t> </a:t>
            </a:r>
            <a:r>
              <a:rPr lang="en-US" altLang="ja-JP" sz="2800" dirty="0" smtClean="0"/>
              <a:t>TI </a:t>
            </a:r>
            <a:r>
              <a:rPr lang="ja-JP" altLang="en-US" sz="2800" dirty="0" smtClean="0"/>
              <a:t>の設定により性能に大きな影響が出ることを確認</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3650473258"/>
              </p:ext>
            </p:extLst>
          </p:nvPr>
        </p:nvGraphicFramePr>
        <p:xfrm>
          <a:off x="457200" y="1538662"/>
          <a:ext cx="3719016" cy="4754880"/>
        </p:xfrm>
        <a:graphic>
          <a:graphicData uri="http://schemas.openxmlformats.org/drawingml/2006/table">
            <a:tbl>
              <a:tblPr firstRow="1" bandRow="1">
                <a:tableStyleId>{5C22544A-7EE6-4342-B048-85BDC9FD1C3A}</a:tableStyleId>
              </a:tblPr>
              <a:tblGrid>
                <a:gridCol w="1859508"/>
                <a:gridCol w="1859508"/>
              </a:tblGrid>
              <a:tr h="355110">
                <a:tc>
                  <a:txBody>
                    <a:bodyPr/>
                    <a:lstStyle/>
                    <a:p>
                      <a:pPr algn="ctr"/>
                      <a:r>
                        <a:rPr kumimoji="1" lang="ja-JP" altLang="en-US" dirty="0" smtClean="0">
                          <a:solidFill>
                            <a:schemeClr val="tx1"/>
                          </a:solidFill>
                        </a:rPr>
                        <a:t>ベンチマーク名</a:t>
                      </a:r>
                      <a:endParaRPr kumimoji="1" lang="ja-JP" altLang="en-US" dirty="0">
                        <a:solidFill>
                          <a:schemeClr val="tx1"/>
                        </a:solidFill>
                      </a:endParaRPr>
                    </a:p>
                  </a:txBody>
                  <a:tcPr/>
                </a:tc>
                <a:tc>
                  <a:txBody>
                    <a:bodyPr/>
                    <a:lstStyle/>
                    <a:p>
                      <a:pPr algn="ctr"/>
                      <a:r>
                        <a:rPr kumimoji="1" lang="ja-JP" altLang="en-US" dirty="0" smtClean="0">
                          <a:solidFill>
                            <a:schemeClr val="tx1"/>
                          </a:solidFill>
                        </a:rPr>
                        <a:t>オーバーヘッド</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avrora</a:t>
                      </a:r>
                      <a:endParaRPr kumimoji="1" lang="en-US" altLang="ja-JP" dirty="0" smtClean="0">
                        <a:solidFill>
                          <a:schemeClr val="tx1"/>
                        </a:solidFill>
                      </a:endParaRPr>
                    </a:p>
                  </a:txBody>
                  <a:tcPr/>
                </a:tc>
                <a:tc>
                  <a:txBody>
                    <a:bodyPr/>
                    <a:lstStyle/>
                    <a:p>
                      <a:pPr algn="ctr"/>
                      <a:r>
                        <a:rPr kumimoji="1" lang="en-US" altLang="ja-JP" dirty="0" smtClean="0">
                          <a:solidFill>
                            <a:schemeClr val="tx1"/>
                          </a:solidFill>
                        </a:rPr>
                        <a:t>2%</a:t>
                      </a:r>
                    </a:p>
                  </a:txBody>
                  <a:tcPr/>
                </a:tc>
              </a:tr>
              <a:tr h="355110">
                <a:tc>
                  <a:txBody>
                    <a:bodyPr/>
                    <a:lstStyle/>
                    <a:p>
                      <a:pPr algn="ctr"/>
                      <a:r>
                        <a:rPr kumimoji="1" lang="en-US" altLang="ja-JP" dirty="0" smtClean="0">
                          <a:solidFill>
                            <a:schemeClr val="tx1"/>
                          </a:solidFill>
                        </a:rPr>
                        <a:t>batik</a:t>
                      </a:r>
                      <a:endParaRPr kumimoji="1" lang="ja-JP" altLang="en-US" dirty="0">
                        <a:solidFill>
                          <a:schemeClr val="tx1"/>
                        </a:solidFill>
                      </a:endParaRPr>
                    </a:p>
                  </a:txBody>
                  <a:tcPr/>
                </a:tc>
                <a:tc>
                  <a:txBody>
                    <a:bodyPr/>
                    <a:lstStyle/>
                    <a:p>
                      <a:pPr algn="ctr"/>
                      <a:r>
                        <a:rPr kumimoji="1" lang="en-US" altLang="ja-JP" dirty="0" smtClean="0">
                          <a:solidFill>
                            <a:schemeClr val="tx1"/>
                          </a:solidFill>
                        </a:rPr>
                        <a:t>3%</a:t>
                      </a:r>
                      <a:endParaRPr kumimoji="1" lang="ja-JP" altLang="en-US" dirty="0">
                        <a:solidFill>
                          <a:schemeClr val="tx1"/>
                        </a:solidFill>
                      </a:endParaRPr>
                    </a:p>
                  </a:txBody>
                  <a:tcPr/>
                </a:tc>
              </a:tr>
              <a:tr h="355110">
                <a:tc>
                  <a:txBody>
                    <a:bodyPr/>
                    <a:lstStyle/>
                    <a:p>
                      <a:pPr algn="ctr"/>
                      <a:r>
                        <a:rPr kumimoji="1" lang="en-US" altLang="ja-JP" dirty="0" smtClean="0">
                          <a:solidFill>
                            <a:schemeClr val="tx1"/>
                          </a:solidFill>
                        </a:rPr>
                        <a:t>fop</a:t>
                      </a:r>
                      <a:endParaRPr kumimoji="1" lang="ja-JP" altLang="en-US" dirty="0">
                        <a:solidFill>
                          <a:schemeClr val="tx1"/>
                        </a:solidFill>
                      </a:endParaRPr>
                    </a:p>
                  </a:txBody>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tc>
              </a:tr>
              <a:tr h="355110">
                <a:tc>
                  <a:txBody>
                    <a:bodyPr/>
                    <a:lstStyle/>
                    <a:p>
                      <a:pPr algn="ctr"/>
                      <a:r>
                        <a:rPr kumimoji="1" lang="en-US" altLang="ja-JP" dirty="0" smtClean="0">
                          <a:solidFill>
                            <a:schemeClr val="tx1"/>
                          </a:solidFill>
                        </a:rPr>
                        <a:t>h2</a:t>
                      </a:r>
                      <a:endParaRPr kumimoji="1" lang="ja-JP" altLang="en-US" dirty="0">
                        <a:solidFill>
                          <a:schemeClr val="tx1"/>
                        </a:solidFill>
                      </a:endParaRPr>
                    </a:p>
                  </a:txBody>
                  <a:tcPr/>
                </a:tc>
                <a:tc>
                  <a:txBody>
                    <a:bodyPr/>
                    <a:lstStyle/>
                    <a:p>
                      <a:pPr algn="ctr"/>
                      <a:r>
                        <a:rPr kumimoji="1" lang="en-US" altLang="ja-JP" dirty="0" smtClean="0">
                          <a:solidFill>
                            <a:schemeClr val="tx1"/>
                          </a:solidFill>
                        </a:rPr>
                        <a:t>3%</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jython</a:t>
                      </a:r>
                      <a:endParaRPr kumimoji="1" lang="ja-JP" altLang="en-US" dirty="0">
                        <a:solidFill>
                          <a:schemeClr val="tx1"/>
                        </a:solidFill>
                      </a:endParaRPr>
                    </a:p>
                  </a:txBody>
                  <a:tcPr/>
                </a:tc>
                <a:tc>
                  <a:txBody>
                    <a:bodyPr/>
                    <a:lstStyle/>
                    <a:p>
                      <a:pPr algn="ctr"/>
                      <a:r>
                        <a:rPr kumimoji="1" lang="en-US" altLang="ja-JP" dirty="0" smtClean="0">
                          <a:solidFill>
                            <a:schemeClr val="tx1"/>
                          </a:solidFill>
                        </a:rPr>
                        <a:t>4%</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luindex</a:t>
                      </a:r>
                      <a:endParaRPr kumimoji="1" lang="ja-JP" altLang="en-US" dirty="0">
                        <a:solidFill>
                          <a:schemeClr val="tx1"/>
                        </a:solidFill>
                      </a:endParaRPr>
                    </a:p>
                  </a:txBody>
                  <a:tcPr/>
                </a:tc>
                <a:tc>
                  <a:txBody>
                    <a:bodyPr/>
                    <a:lstStyle/>
                    <a:p>
                      <a:pPr algn="ctr"/>
                      <a:r>
                        <a:rPr kumimoji="1" lang="en-US" altLang="ja-JP" dirty="0" smtClean="0">
                          <a:solidFill>
                            <a:schemeClr val="tx1"/>
                          </a:solidFill>
                        </a:rPr>
                        <a:t>6%</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lusearch</a:t>
                      </a:r>
                      <a:endParaRPr kumimoji="1" lang="ja-JP" altLang="en-US" dirty="0">
                        <a:solidFill>
                          <a:schemeClr val="tx1"/>
                        </a:solidFill>
                      </a:endParaRPr>
                    </a:p>
                  </a:txBody>
                  <a:tcPr/>
                </a:tc>
                <a:tc>
                  <a:txBody>
                    <a:bodyPr/>
                    <a:lstStyle/>
                    <a:p>
                      <a:pPr algn="ctr"/>
                      <a:r>
                        <a:rPr kumimoji="1" lang="en-US" altLang="ja-JP" dirty="0" smtClean="0">
                          <a:solidFill>
                            <a:schemeClr val="tx1"/>
                          </a:solidFill>
                        </a:rPr>
                        <a:t>15%</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pmd</a:t>
                      </a:r>
                      <a:endParaRPr kumimoji="1" lang="en-US" altLang="ja-JP" dirty="0" smtClean="0">
                        <a:solidFill>
                          <a:schemeClr val="tx1"/>
                        </a:solidFill>
                      </a:endParaRPr>
                    </a:p>
                  </a:txBody>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sunflow</a:t>
                      </a:r>
                      <a:endParaRPr kumimoji="1" lang="ja-JP" altLang="en-US" dirty="0">
                        <a:solidFill>
                          <a:schemeClr val="tx1"/>
                        </a:solidFill>
                      </a:endParaRPr>
                    </a:p>
                  </a:txBody>
                  <a:tcPr/>
                </a:tc>
                <a:tc>
                  <a:txBody>
                    <a:bodyPr/>
                    <a:lstStyle/>
                    <a:p>
                      <a:pPr algn="ctr"/>
                      <a:r>
                        <a:rPr kumimoji="1" lang="en-US" altLang="ja-JP" dirty="0" smtClean="0">
                          <a:solidFill>
                            <a:schemeClr val="tx1"/>
                          </a:solidFill>
                        </a:rPr>
                        <a:t>24%</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tradebeans</a:t>
                      </a:r>
                      <a:endParaRPr kumimoji="1" lang="ja-JP" altLang="en-US" dirty="0">
                        <a:solidFill>
                          <a:schemeClr val="tx1"/>
                        </a:solidFill>
                      </a:endParaRPr>
                    </a:p>
                  </a:txBody>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tradesoap</a:t>
                      </a:r>
                      <a:endParaRPr kumimoji="1" lang="ja-JP" altLang="en-US" dirty="0">
                        <a:solidFill>
                          <a:schemeClr val="tx1"/>
                        </a:solidFill>
                      </a:endParaRPr>
                    </a:p>
                  </a:txBody>
                  <a:tcPr/>
                </a:tc>
                <a:tc>
                  <a:txBody>
                    <a:bodyPr/>
                    <a:lstStyle/>
                    <a:p>
                      <a:pPr algn="ctr"/>
                      <a:r>
                        <a:rPr kumimoji="1" lang="en-US" altLang="ja-JP" dirty="0" smtClean="0">
                          <a:solidFill>
                            <a:schemeClr val="tx1"/>
                          </a:solidFill>
                        </a:rPr>
                        <a:t>8%</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xalan</a:t>
                      </a:r>
                      <a:endParaRPr kumimoji="1" lang="ja-JP" altLang="en-US" dirty="0">
                        <a:solidFill>
                          <a:schemeClr val="tx1"/>
                        </a:solidFill>
                      </a:endParaRPr>
                    </a:p>
                  </a:txBody>
                  <a:tcPr/>
                </a:tc>
                <a:tc>
                  <a:txBody>
                    <a:bodyPr/>
                    <a:lstStyle/>
                    <a:p>
                      <a:pPr algn="ctr"/>
                      <a:r>
                        <a:rPr kumimoji="1" lang="en-US" altLang="ja-JP" dirty="0" smtClean="0">
                          <a:solidFill>
                            <a:schemeClr val="tx1"/>
                          </a:solidFill>
                        </a:rPr>
                        <a:t>18%</a:t>
                      </a:r>
                      <a:endParaRPr kumimoji="1" lang="ja-JP" altLang="en-US" dirty="0">
                        <a:solidFill>
                          <a:schemeClr val="tx1"/>
                        </a:solidFill>
                      </a:endParaRPr>
                    </a:p>
                  </a:txBody>
                  <a:tcPr/>
                </a:tc>
              </a:tr>
            </a:tbl>
          </a:graphicData>
        </a:graphic>
      </p:graphicFrame>
      <p:sp>
        <p:nvSpPr>
          <p:cNvPr id="8" name="正方形/長方形 7"/>
          <p:cNvSpPr/>
          <p:nvPr/>
        </p:nvSpPr>
        <p:spPr>
          <a:xfrm>
            <a:off x="457200" y="4104640"/>
            <a:ext cx="3719016" cy="3445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457200" y="4864161"/>
            <a:ext cx="3719016" cy="31743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457200" y="5919993"/>
            <a:ext cx="3719016" cy="33264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7223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a:t>
            </a:r>
            <a:r>
              <a:rPr lang="en-US" altLang="ja-JP" dirty="0" smtClean="0"/>
              <a:t>2-2:</a:t>
            </a:r>
            <a:r>
              <a:rPr lang="ja-JP" altLang="en-US" dirty="0" smtClean="0"/>
              <a:t>出力</a:t>
            </a:r>
            <a:r>
              <a:rPr lang="ja-JP" altLang="en-US" dirty="0"/>
              <a:t>時</a:t>
            </a:r>
            <a:r>
              <a:rPr lang="ja-JP" altLang="en-US" dirty="0" smtClean="0"/>
              <a:t>のオーバーヘッド</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
        <p:nvSpPr>
          <p:cNvPr id="5" name="コンテンツ プレースホルダー 4"/>
          <p:cNvSpPr>
            <a:spLocks noGrp="1"/>
          </p:cNvSpPr>
          <p:nvPr>
            <p:ph idx="1"/>
          </p:nvPr>
        </p:nvSpPr>
        <p:spPr/>
        <p:txBody>
          <a:bodyPr/>
          <a:lstStyle/>
          <a:p>
            <a:endParaRPr lang="en-US" altLang="ja-JP" sz="2800" dirty="0" smtClean="0"/>
          </a:p>
          <a:p>
            <a:endParaRPr lang="en-US" altLang="ja-JP" sz="2800" dirty="0"/>
          </a:p>
          <a:p>
            <a:endParaRPr lang="en-US" altLang="ja-JP" sz="2800" dirty="0" smtClean="0"/>
          </a:p>
          <a:p>
            <a:pPr marL="0" indent="0">
              <a:buNone/>
            </a:pPr>
            <a:endParaRPr lang="en-US" altLang="ja-JP" sz="2800" dirty="0" smtClean="0"/>
          </a:p>
          <a:p>
            <a:endParaRPr lang="en-US" altLang="ja-JP" sz="2800" dirty="0" smtClean="0"/>
          </a:p>
          <a:p>
            <a:r>
              <a:rPr lang="ja-JP" altLang="en-US" sz="2800" dirty="0" smtClean="0"/>
              <a:t>小規模なプログラムにログ出力命令を埋め込んだ</a:t>
            </a:r>
            <a:endParaRPr lang="en-US" altLang="ja-JP" sz="2800" dirty="0" smtClean="0"/>
          </a:p>
          <a:p>
            <a:r>
              <a:rPr lang="ja-JP" altLang="en-US" sz="2800" dirty="0"/>
              <a:t>ログ</a:t>
            </a:r>
            <a:r>
              <a:rPr lang="ja-JP" altLang="en-US" sz="2800" dirty="0" smtClean="0"/>
              <a:t>出力なしでの実行時間は高々</a:t>
            </a:r>
            <a:r>
              <a:rPr lang="en-US" altLang="ja-JP" sz="2800" dirty="0" smtClean="0"/>
              <a:t>2ms </a:t>
            </a:r>
            <a:r>
              <a:rPr lang="ja-JP" altLang="en-US" sz="2800" dirty="0" smtClean="0"/>
              <a:t>であった</a:t>
            </a:r>
            <a:endParaRPr lang="en-US" altLang="ja-JP" sz="2800" dirty="0" smtClean="0"/>
          </a:p>
          <a:p>
            <a:r>
              <a:rPr kumimoji="1" lang="ja-JP" altLang="en-US" sz="2800" dirty="0" smtClean="0"/>
              <a:t>実行時間は出力回数に大きく依存しているため，</a:t>
            </a:r>
            <a:r>
              <a:rPr kumimoji="1" lang="en-US" altLang="ja-JP" sz="2800" dirty="0" smtClean="0"/>
              <a:t/>
            </a:r>
            <a:br>
              <a:rPr kumimoji="1" lang="en-US" altLang="ja-JP" sz="2800" dirty="0" smtClean="0"/>
            </a:br>
            <a:r>
              <a:rPr kumimoji="1" lang="ja-JP" altLang="en-US" sz="2800" dirty="0" smtClean="0"/>
              <a:t>出力を制御すればオーバーヘッドはおさえられる</a:t>
            </a:r>
            <a:endParaRPr kumimoji="1" lang="en-US" altLang="ja-JP" sz="2800" dirty="0" smtClean="0"/>
          </a:p>
        </p:txBody>
      </p:sp>
      <p:graphicFrame>
        <p:nvGraphicFramePr>
          <p:cNvPr id="7" name="表 6"/>
          <p:cNvGraphicFramePr>
            <a:graphicFrameLocks noGrp="1"/>
          </p:cNvGraphicFramePr>
          <p:nvPr>
            <p:extLst>
              <p:ext uri="{D42A27DB-BD31-4B8C-83A1-F6EECF244321}">
                <p14:modId xmlns:p14="http://schemas.microsoft.com/office/powerpoint/2010/main" val="2325448868"/>
              </p:ext>
            </p:extLst>
          </p:nvPr>
        </p:nvGraphicFramePr>
        <p:xfrm>
          <a:off x="457200" y="1497046"/>
          <a:ext cx="8134665" cy="2439232"/>
        </p:xfrm>
        <a:graphic>
          <a:graphicData uri="http://schemas.openxmlformats.org/drawingml/2006/table">
            <a:tbl>
              <a:tblPr firstRow="1" bandRow="1">
                <a:tableStyleId>{5C22544A-7EE6-4342-B048-85BDC9FD1C3A}</a:tableStyleId>
              </a:tblPr>
              <a:tblGrid>
                <a:gridCol w="1746985"/>
                <a:gridCol w="1251284"/>
                <a:gridCol w="1227336"/>
                <a:gridCol w="1300480"/>
                <a:gridCol w="1336040"/>
                <a:gridCol w="1272540"/>
              </a:tblGrid>
              <a:tr h="403505">
                <a:tc>
                  <a:txBody>
                    <a:bodyPr/>
                    <a:lstStyle/>
                    <a:p>
                      <a:pPr algn="ct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10000</a:t>
                      </a:r>
                      <a:r>
                        <a:rPr kumimoji="1" lang="ja-JP" altLang="en-US" sz="2000" b="0" dirty="0" smtClean="0">
                          <a:solidFill>
                            <a:schemeClr val="tx1"/>
                          </a:solidFill>
                        </a:rPr>
                        <a:t>回</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20000</a:t>
                      </a:r>
                      <a:r>
                        <a:rPr kumimoji="1" lang="ja-JP" altLang="en-US" sz="2000" b="0" dirty="0" smtClean="0">
                          <a:solidFill>
                            <a:schemeClr val="tx1"/>
                          </a:solidFill>
                        </a:rPr>
                        <a:t>回</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30000</a:t>
                      </a:r>
                      <a:r>
                        <a:rPr kumimoji="1" lang="ja-JP" altLang="en-US" sz="2000" b="0" dirty="0" smtClean="0">
                          <a:solidFill>
                            <a:schemeClr val="tx1"/>
                          </a:solidFill>
                        </a:rPr>
                        <a:t>回</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40000</a:t>
                      </a:r>
                      <a:r>
                        <a:rPr kumimoji="1" lang="ja-JP" altLang="en-US" sz="2000" b="0" dirty="0" smtClean="0">
                          <a:solidFill>
                            <a:schemeClr val="tx1"/>
                          </a:solidFill>
                        </a:rPr>
                        <a:t>回</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50000</a:t>
                      </a:r>
                      <a:r>
                        <a:rPr kumimoji="1" lang="ja-JP" altLang="en-US" sz="2000" b="0" dirty="0" smtClean="0">
                          <a:solidFill>
                            <a:schemeClr val="tx1"/>
                          </a:solidFill>
                        </a:rPr>
                        <a:t>回</a:t>
                      </a:r>
                      <a:endParaRPr kumimoji="1" lang="ja-JP" altLang="en-US" sz="2000" b="0" dirty="0">
                        <a:solidFill>
                          <a:schemeClr val="tx1"/>
                        </a:solidFill>
                      </a:endParaRPr>
                    </a:p>
                  </a:txBody>
                  <a:tcPr marL="122129" marR="122129" marT="61064" marB="61064"/>
                </a:tc>
              </a:tr>
              <a:tr h="633967">
                <a:tc>
                  <a:txBody>
                    <a:bodyPr/>
                    <a:lstStyle/>
                    <a:p>
                      <a:pPr algn="ctr"/>
                      <a:r>
                        <a:rPr kumimoji="1" lang="en-US" altLang="ja-JP" sz="1800" b="0" dirty="0" err="1" smtClean="0">
                          <a:solidFill>
                            <a:schemeClr val="tx1"/>
                          </a:solidFill>
                        </a:rPr>
                        <a:t>Printf</a:t>
                      </a:r>
                      <a:r>
                        <a:rPr kumimoji="1" lang="ja-JP" altLang="en-US" sz="1800" b="0" dirty="0" smtClean="0">
                          <a:solidFill>
                            <a:schemeClr val="tx1"/>
                          </a:solidFill>
                        </a:rPr>
                        <a:t>　</a:t>
                      </a:r>
                      <a:r>
                        <a:rPr kumimoji="1" lang="en-US" altLang="ja-JP" sz="1800" b="0" dirty="0" smtClean="0">
                          <a:solidFill>
                            <a:schemeClr val="tx1"/>
                          </a:solidFill>
                        </a:rPr>
                        <a:t/>
                      </a:r>
                      <a:br>
                        <a:rPr kumimoji="1" lang="en-US" altLang="ja-JP" sz="1800" b="0" dirty="0" smtClean="0">
                          <a:solidFill>
                            <a:schemeClr val="tx1"/>
                          </a:solidFill>
                        </a:rPr>
                      </a:br>
                      <a:r>
                        <a:rPr kumimoji="1" lang="ja-JP" altLang="en-US" sz="1800" b="0" dirty="0" smtClean="0">
                          <a:solidFill>
                            <a:schemeClr val="tx1"/>
                          </a:solidFill>
                        </a:rPr>
                        <a:t>デバッグ時</a:t>
                      </a:r>
                      <a:r>
                        <a:rPr kumimoji="1" lang="en-US" altLang="ja-JP" sz="1800" b="0" dirty="0" smtClean="0">
                          <a:solidFill>
                            <a:schemeClr val="tx1"/>
                          </a:solidFill>
                        </a:rPr>
                        <a:t>[</a:t>
                      </a:r>
                      <a:r>
                        <a:rPr kumimoji="1" lang="en-US" altLang="ja-JP" sz="1800" b="0" dirty="0" err="1" smtClean="0">
                          <a:solidFill>
                            <a:schemeClr val="tx1"/>
                          </a:solidFill>
                        </a:rPr>
                        <a:t>ms</a:t>
                      </a:r>
                      <a:r>
                        <a:rPr kumimoji="1" lang="en-US" altLang="ja-JP" sz="1800" b="0" dirty="0" smtClean="0">
                          <a:solidFill>
                            <a:schemeClr val="tx1"/>
                          </a:solidFill>
                        </a:rPr>
                        <a:t>]</a:t>
                      </a:r>
                      <a:endParaRPr kumimoji="1" lang="ja-JP" altLang="en-US" sz="18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314.7</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651.5</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1118.5</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1538.8</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1942.6</a:t>
                      </a:r>
                      <a:endParaRPr kumimoji="1" lang="ja-JP" altLang="en-US" sz="2000" b="0" dirty="0">
                        <a:solidFill>
                          <a:schemeClr val="tx1"/>
                        </a:solidFill>
                      </a:endParaRPr>
                    </a:p>
                  </a:txBody>
                  <a:tcPr marL="122129" marR="122129" marT="61064" marB="61064"/>
                </a:tc>
              </a:tr>
              <a:tr h="633967">
                <a:tc>
                  <a:txBody>
                    <a:bodyPr/>
                    <a:lstStyle/>
                    <a:p>
                      <a:pPr algn="ctr"/>
                      <a:r>
                        <a:rPr kumimoji="1" lang="ja-JP" altLang="en-US" sz="1800" b="0" dirty="0" smtClean="0">
                          <a:solidFill>
                            <a:schemeClr val="tx1"/>
                          </a:solidFill>
                        </a:rPr>
                        <a:t>デバッガ</a:t>
                      </a:r>
                      <a:r>
                        <a:rPr kumimoji="1" lang="en-US" altLang="ja-JP" sz="1800" b="0" dirty="0" smtClean="0">
                          <a:solidFill>
                            <a:schemeClr val="tx1"/>
                          </a:solidFill>
                        </a:rPr>
                        <a:t/>
                      </a:r>
                      <a:br>
                        <a:rPr kumimoji="1" lang="en-US" altLang="ja-JP" sz="1800" b="0" dirty="0" smtClean="0">
                          <a:solidFill>
                            <a:schemeClr val="tx1"/>
                          </a:solidFill>
                        </a:rPr>
                      </a:br>
                      <a:r>
                        <a:rPr kumimoji="1" lang="ja-JP" altLang="en-US" sz="1800" b="0" dirty="0" smtClean="0">
                          <a:solidFill>
                            <a:schemeClr val="tx1"/>
                          </a:solidFill>
                        </a:rPr>
                        <a:t>使用時</a:t>
                      </a:r>
                      <a:r>
                        <a:rPr kumimoji="1" lang="en-US" altLang="ja-JP" sz="1800" b="0" dirty="0" smtClean="0">
                          <a:solidFill>
                            <a:schemeClr val="tx1"/>
                          </a:solidFill>
                        </a:rPr>
                        <a:t>[</a:t>
                      </a:r>
                      <a:r>
                        <a:rPr kumimoji="1" lang="en-US" altLang="ja-JP" sz="1800" b="0" dirty="0" err="1" smtClean="0">
                          <a:solidFill>
                            <a:schemeClr val="tx1"/>
                          </a:solidFill>
                        </a:rPr>
                        <a:t>ms</a:t>
                      </a:r>
                      <a:r>
                        <a:rPr kumimoji="1" lang="en-US" altLang="ja-JP" sz="1800" b="0" dirty="0" smtClean="0">
                          <a:solidFill>
                            <a:schemeClr val="tx1"/>
                          </a:solidFill>
                        </a:rPr>
                        <a:t>]</a:t>
                      </a:r>
                      <a:endParaRPr kumimoji="1" lang="ja-JP" altLang="en-US" sz="18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454.9</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936.7</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1415.2</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1930.0</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2432.9</a:t>
                      </a:r>
                      <a:endParaRPr kumimoji="1" lang="ja-JP" altLang="en-US" sz="2000" b="0" dirty="0">
                        <a:solidFill>
                          <a:schemeClr val="tx1"/>
                        </a:solidFill>
                      </a:endParaRPr>
                    </a:p>
                  </a:txBody>
                  <a:tcPr marL="122129" marR="122129" marT="61064" marB="61064"/>
                </a:tc>
              </a:tr>
              <a:tr h="611064">
                <a:tc>
                  <a:txBody>
                    <a:bodyPr/>
                    <a:lstStyle/>
                    <a:p>
                      <a:pPr algn="ctr"/>
                      <a:r>
                        <a:rPr kumimoji="1" lang="ja-JP" altLang="en-US" sz="1800" b="0" dirty="0" smtClean="0">
                          <a:solidFill>
                            <a:schemeClr val="tx1"/>
                          </a:solidFill>
                        </a:rPr>
                        <a:t>オーバー</a:t>
                      </a:r>
                      <a:r>
                        <a:rPr kumimoji="1" lang="en-US" altLang="ja-JP" sz="1800" b="0" dirty="0" smtClean="0">
                          <a:solidFill>
                            <a:schemeClr val="tx1"/>
                          </a:solidFill>
                        </a:rPr>
                        <a:t/>
                      </a:r>
                      <a:br>
                        <a:rPr kumimoji="1" lang="en-US" altLang="ja-JP" sz="1800" b="0" dirty="0" smtClean="0">
                          <a:solidFill>
                            <a:schemeClr val="tx1"/>
                          </a:solidFill>
                        </a:rPr>
                      </a:br>
                      <a:r>
                        <a:rPr kumimoji="1" lang="ja-JP" altLang="en-US" sz="1800" b="0" dirty="0" smtClean="0">
                          <a:solidFill>
                            <a:schemeClr val="tx1"/>
                          </a:solidFill>
                        </a:rPr>
                        <a:t>ヘッド</a:t>
                      </a:r>
                      <a:r>
                        <a:rPr kumimoji="1" lang="en-US" altLang="ja-JP" sz="1800" b="0" dirty="0" smtClean="0">
                          <a:solidFill>
                            <a:schemeClr val="tx1"/>
                          </a:solidFill>
                        </a:rPr>
                        <a:t>[%]</a:t>
                      </a:r>
                      <a:endParaRPr kumimoji="1" lang="ja-JP" altLang="en-US" sz="18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45%</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44%</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27%</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25%</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22%</a:t>
                      </a:r>
                      <a:endParaRPr kumimoji="1" lang="ja-JP" altLang="en-US" sz="2000" b="0" dirty="0">
                        <a:solidFill>
                          <a:schemeClr val="tx1"/>
                        </a:solidFill>
                      </a:endParaRPr>
                    </a:p>
                  </a:txBody>
                  <a:tcPr marL="122129" marR="122129" marT="61064" marB="61064"/>
                </a:tc>
              </a:tr>
            </a:tbl>
          </a:graphicData>
        </a:graphic>
      </p:graphicFrame>
    </p:spTree>
    <p:extLst>
      <p:ext uri="{BB962C8B-B14F-4D97-AF65-F5344CB8AC3E}">
        <p14:creationId xmlns:p14="http://schemas.microsoft.com/office/powerpoint/2010/main" val="41801789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ブレークポイント</a:t>
            </a:r>
            <a:r>
              <a:rPr lang="ja-JP" altLang="en-US" sz="2800" dirty="0"/>
              <a:t>で実行を止めない低侵襲</a:t>
            </a:r>
            <a:r>
              <a:rPr lang="ja-JP" altLang="en-US" sz="2800" dirty="0" smtClean="0"/>
              <a:t>デバッガの試作を行った</a:t>
            </a:r>
            <a:endParaRPr lang="en-US" altLang="ja-JP" sz="2800" dirty="0" smtClean="0"/>
          </a:p>
          <a:p>
            <a:r>
              <a:rPr lang="ja-JP" altLang="en-US" sz="2800" dirty="0" smtClean="0"/>
              <a:t>デバッガの有効性を二つの評価実験で確認した</a:t>
            </a:r>
            <a:endParaRPr lang="en-US" altLang="ja-JP" sz="2800" dirty="0" smtClean="0"/>
          </a:p>
          <a:p>
            <a:pPr lvl="1"/>
            <a:r>
              <a:rPr lang="en-US" altLang="ja-JP" sz="2400" dirty="0"/>
              <a:t>1</a:t>
            </a:r>
            <a:r>
              <a:rPr lang="ja-JP" altLang="en-US" sz="2400" dirty="0"/>
              <a:t>つ目の評価では</a:t>
            </a:r>
            <a:r>
              <a:rPr lang="ja-JP" altLang="en-US" sz="2400" dirty="0" smtClean="0"/>
              <a:t>，サーバ型プログラムに対して，</a:t>
            </a:r>
            <a:r>
              <a:rPr lang="en-US" altLang="ja-JP" sz="2400" dirty="0" smtClean="0"/>
              <a:t/>
            </a:r>
            <a:br>
              <a:rPr lang="en-US" altLang="ja-JP" sz="2400" dirty="0" smtClean="0"/>
            </a:br>
            <a:r>
              <a:rPr lang="ja-JP" altLang="en-US" sz="2400" dirty="0" smtClean="0"/>
              <a:t>有効なデバッグを行うことを確認できた</a:t>
            </a:r>
            <a:endParaRPr lang="en-US" altLang="ja-JP" sz="2400" dirty="0" smtClean="0"/>
          </a:p>
          <a:p>
            <a:pPr lvl="1"/>
            <a:r>
              <a:rPr lang="en-US" altLang="ja-JP" sz="2400" dirty="0" smtClean="0"/>
              <a:t>2</a:t>
            </a:r>
            <a:r>
              <a:rPr lang="ja-JP" altLang="en-US" sz="2400" dirty="0" smtClean="0"/>
              <a:t>つ目</a:t>
            </a:r>
            <a:r>
              <a:rPr lang="ja-JP" altLang="en-US" sz="2400" dirty="0"/>
              <a:t>の評価では，平均</a:t>
            </a:r>
            <a:r>
              <a:rPr lang="en-US" altLang="ja-JP" sz="2400" dirty="0"/>
              <a:t>7.4</a:t>
            </a:r>
            <a:r>
              <a:rPr lang="ja-JP" altLang="en-US" sz="2400" dirty="0" smtClean="0"/>
              <a:t>％</a:t>
            </a:r>
            <a:r>
              <a:rPr lang="ja-JP" altLang="en-US" sz="2400" dirty="0"/>
              <a:t>，</a:t>
            </a:r>
            <a:r>
              <a:rPr lang="ja-JP" altLang="en-US" sz="2400" dirty="0" smtClean="0"/>
              <a:t>最大</a:t>
            </a:r>
            <a:r>
              <a:rPr lang="en-US" altLang="ja-JP" sz="2400" dirty="0" smtClean="0"/>
              <a:t>24%</a:t>
            </a:r>
            <a:r>
              <a:rPr lang="ja-JP" altLang="en-US" sz="2400" dirty="0" smtClean="0"/>
              <a:t>の</a:t>
            </a:r>
            <a:r>
              <a:rPr lang="en-US" altLang="ja-JP" sz="2400" dirty="0" smtClean="0"/>
              <a:t/>
            </a:r>
            <a:br>
              <a:rPr lang="en-US" altLang="ja-JP" sz="2400" dirty="0" smtClean="0"/>
            </a:br>
            <a:r>
              <a:rPr lang="ja-JP" altLang="en-US" sz="2400" dirty="0" smtClean="0"/>
              <a:t>オーバーヘッドでデバッガを実行できること</a:t>
            </a:r>
            <a:r>
              <a:rPr lang="ja-JP" altLang="en-US" sz="2400" smtClean="0"/>
              <a:t>を確認できた</a:t>
            </a:r>
            <a:endParaRPr lang="en-US" altLang="ja-JP" sz="2400" dirty="0" smtClean="0"/>
          </a:p>
          <a:p>
            <a:pPr lvl="1"/>
            <a:endParaRPr lang="en-US" altLang="ja-JP" sz="1600" dirty="0" smtClean="0"/>
          </a:p>
          <a:p>
            <a:r>
              <a:rPr kumimoji="1" lang="ja-JP" altLang="en-US" sz="2800" dirty="0" smtClean="0"/>
              <a:t>今後の課題</a:t>
            </a:r>
            <a:endParaRPr kumimoji="1" lang="en-US" altLang="ja-JP" sz="2800" dirty="0" smtClean="0"/>
          </a:p>
          <a:p>
            <a:pPr lvl="1"/>
            <a:r>
              <a:rPr lang="ja-JP" altLang="en-US" sz="2400" dirty="0" smtClean="0"/>
              <a:t>ログ出力に対してオーバーヘッドが小さくなるように</a:t>
            </a:r>
            <a:r>
              <a:rPr lang="en-US" altLang="ja-JP" sz="2400" dirty="0" smtClean="0"/>
              <a:t/>
            </a:r>
            <a:br>
              <a:rPr lang="en-US" altLang="ja-JP" sz="2400" dirty="0" smtClean="0"/>
            </a:br>
            <a:r>
              <a:rPr lang="ja-JP" altLang="en-US" sz="2400" dirty="0" smtClean="0"/>
              <a:t>制御を行う</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Tree>
    <p:extLst>
      <p:ext uri="{BB962C8B-B14F-4D97-AF65-F5344CB8AC3E}">
        <p14:creationId xmlns:p14="http://schemas.microsoft.com/office/powerpoint/2010/main" val="19718324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ソフトウェア障害分析</a:t>
            </a:r>
            <a:endParaRPr kumimoji="1" lang="ja-JP" altLang="en-US" dirty="0"/>
          </a:p>
        </p:txBody>
      </p:sp>
      <p:sp>
        <p:nvSpPr>
          <p:cNvPr id="3" name="コンテンツ プレースホルダー 2"/>
          <p:cNvSpPr>
            <a:spLocks noGrp="1"/>
          </p:cNvSpPr>
          <p:nvPr>
            <p:ph idx="1"/>
          </p:nvPr>
        </p:nvSpPr>
        <p:spPr>
          <a:xfrm>
            <a:off x="457200" y="1600201"/>
            <a:ext cx="8229600" cy="4516394"/>
          </a:xfrm>
        </p:spPr>
        <p:txBody>
          <a:bodyPr/>
          <a:lstStyle/>
          <a:p>
            <a:r>
              <a:rPr lang="ja-JP" altLang="en-US" sz="2800" dirty="0" smtClean="0">
                <a:latin typeface="+mn-ea"/>
              </a:rPr>
              <a:t>デバッグ</a:t>
            </a:r>
            <a:r>
              <a:rPr lang="ja-JP" altLang="en-US" sz="2800" dirty="0" smtClean="0"/>
              <a:t>作業</a:t>
            </a:r>
            <a:r>
              <a:rPr lang="ja-JP" altLang="en-US" sz="2800" dirty="0"/>
              <a:t>の中</a:t>
            </a:r>
            <a:r>
              <a:rPr lang="ja-JP" altLang="en-US" sz="2800" dirty="0" smtClean="0"/>
              <a:t>で</a:t>
            </a:r>
            <a:r>
              <a:rPr lang="ja-JP" altLang="en-US" sz="2800" dirty="0"/>
              <a:t>最</a:t>
            </a:r>
            <a:r>
              <a:rPr lang="ja-JP" altLang="en-US" sz="2800" dirty="0" smtClean="0"/>
              <a:t>も時間</a:t>
            </a:r>
            <a:r>
              <a:rPr lang="ja-JP" altLang="en-US" sz="2800" dirty="0"/>
              <a:t>が</a:t>
            </a:r>
            <a:r>
              <a:rPr lang="ja-JP" altLang="en-US" sz="2800" dirty="0" smtClean="0"/>
              <a:t>かかる段階は，</a:t>
            </a:r>
            <a:r>
              <a:rPr lang="en-US" altLang="ja-JP" sz="2800" dirty="0" smtClean="0"/>
              <a:t/>
            </a:r>
            <a:br>
              <a:rPr lang="en-US" altLang="ja-JP" sz="2800" dirty="0" smtClean="0"/>
            </a:br>
            <a:r>
              <a:rPr lang="ja-JP" altLang="en-US" sz="2800" dirty="0" smtClean="0"/>
              <a:t>欠陥</a:t>
            </a:r>
            <a:r>
              <a:rPr lang="ja-JP" altLang="en-US" sz="2800" dirty="0"/>
              <a:t>の検出，障害の</a:t>
            </a:r>
            <a:r>
              <a:rPr lang="ja-JP" altLang="en-US" sz="2800" dirty="0" smtClean="0"/>
              <a:t>分析のプロセス</a:t>
            </a:r>
            <a:r>
              <a:rPr lang="en-US" altLang="ja-JP" sz="1800" dirty="0" smtClean="0"/>
              <a:t>[1]</a:t>
            </a:r>
            <a:endParaRPr lang="en-US" altLang="ja-JP" sz="2800" dirty="0">
              <a:latin typeface="+mn-ea"/>
            </a:endParaRPr>
          </a:p>
          <a:p>
            <a:endParaRPr lang="en-US" altLang="ja-JP" sz="2800" dirty="0" smtClean="0">
              <a:latin typeface="+mn-ea"/>
            </a:endParaRPr>
          </a:p>
          <a:p>
            <a:r>
              <a:rPr lang="ja-JP" altLang="en-US" sz="2800" dirty="0" smtClean="0">
                <a:latin typeface="+mn-ea"/>
              </a:rPr>
              <a:t>障害分析において，デバッグツールの使用時に</a:t>
            </a:r>
            <a:r>
              <a:rPr lang="en-US" altLang="ja-JP" sz="2800" dirty="0" smtClean="0">
                <a:latin typeface="+mn-ea"/>
              </a:rPr>
              <a:t/>
            </a:r>
            <a:br>
              <a:rPr lang="en-US" altLang="ja-JP" sz="2800" dirty="0" smtClean="0">
                <a:latin typeface="+mn-ea"/>
              </a:rPr>
            </a:br>
            <a:r>
              <a:rPr lang="ja-JP" altLang="en-US" sz="2800" dirty="0" smtClean="0">
                <a:latin typeface="+mn-ea"/>
              </a:rPr>
              <a:t>おける動作の再現性は重要</a:t>
            </a:r>
            <a:endParaRPr lang="en-US" altLang="ja-JP" sz="2800" dirty="0" smtClean="0">
              <a:latin typeface="+mn-ea"/>
            </a:endParaRPr>
          </a:p>
          <a:p>
            <a:pPr lvl="1"/>
            <a:r>
              <a:rPr lang="ja-JP" altLang="en-US" sz="2400" dirty="0" smtClean="0">
                <a:latin typeface="+mn-ea"/>
              </a:rPr>
              <a:t>ネットワーク系のシステムにおけるタイムアウト</a:t>
            </a:r>
            <a:endParaRPr lang="en-US" altLang="ja-JP" sz="2400" dirty="0" smtClean="0">
              <a:latin typeface="+mn-ea"/>
            </a:endParaRPr>
          </a:p>
          <a:p>
            <a:pPr lvl="1"/>
            <a:r>
              <a:rPr lang="ja-JP" altLang="en-US" sz="2400" dirty="0" smtClean="0">
                <a:latin typeface="+mn-ea"/>
              </a:rPr>
              <a:t>プログラムの副作用</a:t>
            </a:r>
            <a:endParaRPr lang="en-US" altLang="ja-JP" sz="2400" dirty="0" smtClean="0">
              <a:latin typeface="+mn-ea"/>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5" name="テキスト ボックス 85"/>
          <p:cNvSpPr txBox="1"/>
          <p:nvPr/>
        </p:nvSpPr>
        <p:spPr>
          <a:xfrm>
            <a:off x="1339331" y="5841241"/>
            <a:ext cx="7011248" cy="284921"/>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[1] </a:t>
            </a:r>
            <a:r>
              <a:rPr lang="en-US" altLang="ja-JP" sz="1200" dirty="0"/>
              <a:t>Andreas Zeller. Why programs fail. </a:t>
            </a:r>
            <a:r>
              <a:rPr lang="ja-JP" altLang="en-US" sz="1200" dirty="0"/>
              <a:t>第</a:t>
            </a:r>
            <a:r>
              <a:rPr lang="en-US" altLang="ja-JP" sz="1200" dirty="0"/>
              <a:t>2 </a:t>
            </a:r>
            <a:r>
              <a:rPr lang="ja-JP" altLang="en-US" sz="1200" dirty="0"/>
              <a:t>版</a:t>
            </a:r>
            <a:r>
              <a:rPr lang="en-US" altLang="ja-JP" sz="1200" dirty="0"/>
              <a:t>. O ’Reilly Japan, 2012.</a:t>
            </a:r>
            <a:endParaRPr kumimoji="1" lang="ja-JP" altLang="en-US" sz="1200" dirty="0"/>
          </a:p>
        </p:txBody>
      </p:sp>
    </p:spTree>
    <p:extLst>
      <p:ext uri="{BB962C8B-B14F-4D97-AF65-F5344CB8AC3E}">
        <p14:creationId xmlns:p14="http://schemas.microsoft.com/office/powerpoint/2010/main" val="42947217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従来のブレークポイント・デバッガ</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smtClean="0">
                <a:latin typeface="+mn-ea"/>
              </a:rPr>
              <a:t>標準的なブレークポイント・デバッガの利用モデル</a:t>
            </a:r>
            <a:endParaRPr lang="en-US" altLang="ja-JP" sz="2800" dirty="0" smtClean="0">
              <a:latin typeface="+mn-ea"/>
            </a:endParaRPr>
          </a:p>
          <a:p>
            <a:pPr marL="0" indent="0">
              <a:buNone/>
            </a:pPr>
            <a:endParaRPr lang="en-US" altLang="ja-JP" sz="2800" dirty="0">
              <a:latin typeface="+mn-ea"/>
            </a:endParaRPr>
          </a:p>
          <a:p>
            <a:pPr marL="0" indent="0">
              <a:buNone/>
            </a:pPr>
            <a:endParaRPr lang="en-US" altLang="ja-JP" sz="2800" dirty="0" smtClean="0">
              <a:latin typeface="+mn-ea"/>
            </a:endParaRPr>
          </a:p>
          <a:p>
            <a:pPr marL="0" indent="0">
              <a:buNone/>
            </a:pPr>
            <a:endParaRPr lang="en-US" altLang="ja-JP" sz="2800" dirty="0">
              <a:latin typeface="+mn-ea"/>
            </a:endParaRPr>
          </a:p>
          <a:p>
            <a:pPr marL="0" indent="0">
              <a:buNone/>
            </a:pPr>
            <a:endParaRPr lang="en-US" altLang="ja-JP" sz="2800" dirty="0" smtClean="0">
              <a:latin typeface="+mn-ea"/>
            </a:endParaRPr>
          </a:p>
          <a:p>
            <a:pPr marL="0" indent="0">
              <a:buNone/>
            </a:pPr>
            <a:endParaRPr lang="en-US" altLang="ja-JP" sz="2800" dirty="0">
              <a:latin typeface="+mn-ea"/>
            </a:endParaRPr>
          </a:p>
          <a:p>
            <a:pPr marL="0" indent="0">
              <a:buNone/>
            </a:pPr>
            <a:r>
              <a:rPr lang="en-US" altLang="ja-JP" sz="2800" dirty="0">
                <a:latin typeface="+mn-ea"/>
              </a:rPr>
              <a:t/>
            </a:r>
            <a:br>
              <a:rPr lang="en-US" altLang="ja-JP" sz="2800" dirty="0">
                <a:latin typeface="+mn-ea"/>
              </a:rPr>
            </a:br>
            <a:endParaRPr lang="en-US" altLang="ja-JP" sz="2800" dirty="0">
              <a:latin typeface="+mn-ea"/>
            </a:endParaRPr>
          </a:p>
          <a:p>
            <a:pPr marL="0" indent="0">
              <a:buNone/>
            </a:pPr>
            <a:r>
              <a:rPr lang="ja-JP" altLang="en-US" sz="2800" dirty="0" smtClean="0">
                <a:latin typeface="+mn-ea"/>
              </a:rPr>
              <a:t>→ソフトウェアの実行を一旦停止する必要がある</a:t>
            </a:r>
            <a:endParaRPr lang="en-US" altLang="ja-JP" sz="2800" dirty="0" smtClean="0">
              <a:latin typeface="+mn-ea"/>
            </a:endParaRPr>
          </a:p>
          <a:p>
            <a:endParaRPr lang="ja-JP" altLang="en-US" sz="2800" dirty="0">
              <a:latin typeface="+mn-ea"/>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grpSp>
        <p:nvGrpSpPr>
          <p:cNvPr id="9" name="グループ化 8"/>
          <p:cNvGrpSpPr/>
          <p:nvPr/>
        </p:nvGrpSpPr>
        <p:grpSpPr>
          <a:xfrm>
            <a:off x="963827" y="2214990"/>
            <a:ext cx="6759146" cy="3411197"/>
            <a:chOff x="1986237" y="3216216"/>
            <a:chExt cx="5331017" cy="2652439"/>
          </a:xfrm>
        </p:grpSpPr>
        <p:sp>
          <p:nvSpPr>
            <p:cNvPr id="79" name="メモ 78"/>
            <p:cNvSpPr/>
            <p:nvPr/>
          </p:nvSpPr>
          <p:spPr>
            <a:xfrm>
              <a:off x="2675515" y="4114336"/>
              <a:ext cx="768744" cy="914400"/>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b="1">
                <a:latin typeface="+mn-ea"/>
              </a:endParaRPr>
            </a:p>
          </p:txBody>
        </p:sp>
        <p:cxnSp>
          <p:nvCxnSpPr>
            <p:cNvPr id="80" name="直線コネクタ 79"/>
            <p:cNvCxnSpPr/>
            <p:nvPr/>
          </p:nvCxnSpPr>
          <p:spPr>
            <a:xfrm>
              <a:off x="2804554" y="4291242"/>
              <a:ext cx="509798" cy="0"/>
            </a:xfrm>
            <a:prstGeom prst="line">
              <a:avLst/>
            </a:prstGeom>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a:off x="2819390" y="4443642"/>
              <a:ext cx="509798" cy="0"/>
            </a:xfrm>
            <a:prstGeom prst="line">
              <a:avLst/>
            </a:prstGeom>
          </p:spPr>
          <p:style>
            <a:lnRef idx="1">
              <a:schemeClr val="dk1"/>
            </a:lnRef>
            <a:fillRef idx="0">
              <a:schemeClr val="dk1"/>
            </a:fillRef>
            <a:effectRef idx="0">
              <a:schemeClr val="dk1"/>
            </a:effectRef>
            <a:fontRef idx="minor">
              <a:schemeClr val="tx1"/>
            </a:fontRef>
          </p:style>
        </p:cxnSp>
        <p:cxnSp>
          <p:nvCxnSpPr>
            <p:cNvPr id="82" name="直線コネクタ 81"/>
            <p:cNvCxnSpPr/>
            <p:nvPr/>
          </p:nvCxnSpPr>
          <p:spPr>
            <a:xfrm>
              <a:off x="2819390" y="4604019"/>
              <a:ext cx="509798" cy="0"/>
            </a:xfrm>
            <a:prstGeom prst="line">
              <a:avLst/>
            </a:prstGeom>
          </p:spPr>
          <p:style>
            <a:lnRef idx="1">
              <a:schemeClr val="dk1"/>
            </a:lnRef>
            <a:fillRef idx="0">
              <a:schemeClr val="dk1"/>
            </a:fillRef>
            <a:effectRef idx="0">
              <a:schemeClr val="dk1"/>
            </a:effectRef>
            <a:fontRef idx="minor">
              <a:schemeClr val="tx1"/>
            </a:fontRef>
          </p:style>
        </p:cxnSp>
        <p:cxnSp>
          <p:nvCxnSpPr>
            <p:cNvPr id="83" name="直線コネクタ 82"/>
            <p:cNvCxnSpPr/>
            <p:nvPr/>
          </p:nvCxnSpPr>
          <p:spPr>
            <a:xfrm>
              <a:off x="2804554" y="4772603"/>
              <a:ext cx="509798" cy="0"/>
            </a:xfrm>
            <a:prstGeom prst="line">
              <a:avLst/>
            </a:prstGeom>
          </p:spPr>
          <p:style>
            <a:lnRef idx="1">
              <a:schemeClr val="dk1"/>
            </a:lnRef>
            <a:fillRef idx="0">
              <a:schemeClr val="dk1"/>
            </a:fillRef>
            <a:effectRef idx="0">
              <a:schemeClr val="dk1"/>
            </a:effectRef>
            <a:fontRef idx="minor">
              <a:schemeClr val="tx1"/>
            </a:fontRef>
          </p:style>
        </p:cxnSp>
        <p:sp>
          <p:nvSpPr>
            <p:cNvPr id="84" name="テキスト ボックス 83"/>
            <p:cNvSpPr txBox="1"/>
            <p:nvPr/>
          </p:nvSpPr>
          <p:spPr>
            <a:xfrm>
              <a:off x="2523214" y="3623577"/>
              <a:ext cx="1126750" cy="311113"/>
            </a:xfrm>
            <a:prstGeom prst="rect">
              <a:avLst/>
            </a:prstGeom>
            <a:noFill/>
          </p:spPr>
          <p:txBody>
            <a:bodyPr wrap="none" rtlCol="0">
              <a:spAutoFit/>
            </a:bodyPr>
            <a:lstStyle/>
            <a:p>
              <a:r>
                <a:rPr kumimoji="1" lang="ja-JP" altLang="en-US" sz="2000" dirty="0" smtClean="0">
                  <a:latin typeface="+mn-ea"/>
                </a:rPr>
                <a:t>ソフトウェア</a:t>
              </a:r>
              <a:endParaRPr kumimoji="1" lang="ja-JP" altLang="en-US" sz="2000" dirty="0">
                <a:latin typeface="+mn-ea"/>
              </a:endParaRPr>
            </a:p>
          </p:txBody>
        </p:sp>
        <p:sp>
          <p:nvSpPr>
            <p:cNvPr id="85" name="フレーム 84"/>
            <p:cNvSpPr/>
            <p:nvPr/>
          </p:nvSpPr>
          <p:spPr>
            <a:xfrm>
              <a:off x="1986237" y="3236413"/>
              <a:ext cx="2170705" cy="2284544"/>
            </a:xfrm>
            <a:prstGeom prst="fra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tx1"/>
                </a:solidFill>
                <a:latin typeface="+mn-ea"/>
              </a:endParaRPr>
            </a:p>
          </p:txBody>
        </p:sp>
        <p:sp>
          <p:nvSpPr>
            <p:cNvPr id="86" name="テキスト ボックス 85"/>
            <p:cNvSpPr txBox="1"/>
            <p:nvPr/>
          </p:nvSpPr>
          <p:spPr>
            <a:xfrm>
              <a:off x="2326154" y="3216216"/>
              <a:ext cx="1490871" cy="311113"/>
            </a:xfrm>
            <a:prstGeom prst="rect">
              <a:avLst/>
            </a:prstGeom>
            <a:noFill/>
          </p:spPr>
          <p:txBody>
            <a:bodyPr wrap="none" rtlCol="0">
              <a:spAutoFit/>
            </a:bodyPr>
            <a:lstStyle/>
            <a:p>
              <a:r>
                <a:rPr kumimoji="1" lang="ja-JP" altLang="en-US" sz="2000" dirty="0" smtClean="0">
                  <a:latin typeface="+mn-ea"/>
                </a:rPr>
                <a:t>従来のデバッガ</a:t>
              </a:r>
              <a:endParaRPr kumimoji="1" lang="ja-JP" altLang="en-US" sz="2000" dirty="0">
                <a:latin typeface="+mn-ea"/>
              </a:endParaRPr>
            </a:p>
          </p:txBody>
        </p:sp>
        <p:sp>
          <p:nvSpPr>
            <p:cNvPr id="87" name="左矢印 86"/>
            <p:cNvSpPr/>
            <p:nvPr/>
          </p:nvSpPr>
          <p:spPr>
            <a:xfrm>
              <a:off x="3444259" y="4234599"/>
              <a:ext cx="428295" cy="22340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88" name="右矢印 87"/>
            <p:cNvSpPr/>
            <p:nvPr/>
          </p:nvSpPr>
          <p:spPr>
            <a:xfrm>
              <a:off x="3443391" y="4595597"/>
              <a:ext cx="461531" cy="2051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89" name="テキスト ボックス 88"/>
            <p:cNvSpPr txBox="1"/>
            <p:nvPr/>
          </p:nvSpPr>
          <p:spPr>
            <a:xfrm>
              <a:off x="3408400" y="3930994"/>
              <a:ext cx="550227" cy="311113"/>
            </a:xfrm>
            <a:prstGeom prst="rect">
              <a:avLst/>
            </a:prstGeom>
            <a:noFill/>
          </p:spPr>
          <p:txBody>
            <a:bodyPr wrap="none" rtlCol="0">
              <a:spAutoFit/>
            </a:bodyPr>
            <a:lstStyle/>
            <a:p>
              <a:r>
                <a:rPr kumimoji="1" lang="ja-JP" altLang="en-US" sz="2000" dirty="0" smtClean="0">
                  <a:latin typeface="+mn-ea"/>
                </a:rPr>
                <a:t>制御</a:t>
              </a:r>
              <a:endParaRPr kumimoji="1" lang="ja-JP" altLang="en-US" sz="2000" dirty="0">
                <a:latin typeface="+mn-ea"/>
              </a:endParaRPr>
            </a:p>
          </p:txBody>
        </p:sp>
        <p:sp>
          <p:nvSpPr>
            <p:cNvPr id="90" name="左矢印 89"/>
            <p:cNvSpPr/>
            <p:nvPr/>
          </p:nvSpPr>
          <p:spPr>
            <a:xfrm>
              <a:off x="4173126" y="4215856"/>
              <a:ext cx="1653307" cy="205326"/>
            </a:xfrm>
            <a:prstGeom prst="leftArrow">
              <a:avLst>
                <a:gd name="adj1" fmla="val 6459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pic>
          <p:nvPicPr>
            <p:cNvPr id="91" name="図 9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43082" y="3723876"/>
              <a:ext cx="1174172" cy="1189286"/>
            </a:xfrm>
            <a:prstGeom prst="rect">
              <a:avLst/>
            </a:prstGeom>
          </p:spPr>
        </p:pic>
        <p:sp>
          <p:nvSpPr>
            <p:cNvPr id="92" name="テキスト ボックス 91"/>
            <p:cNvSpPr txBox="1"/>
            <p:nvPr/>
          </p:nvSpPr>
          <p:spPr>
            <a:xfrm>
              <a:off x="3406956" y="4812199"/>
              <a:ext cx="552755" cy="311113"/>
            </a:xfrm>
            <a:prstGeom prst="rect">
              <a:avLst/>
            </a:prstGeom>
            <a:noFill/>
          </p:spPr>
          <p:txBody>
            <a:bodyPr wrap="none" rtlCol="0">
              <a:spAutoFit/>
            </a:bodyPr>
            <a:lstStyle/>
            <a:p>
              <a:r>
                <a:rPr kumimoji="1" lang="ja-JP" altLang="en-US" sz="2000" dirty="0" smtClean="0">
                  <a:latin typeface="+mn-ea"/>
                </a:rPr>
                <a:t>状態</a:t>
              </a:r>
              <a:endParaRPr kumimoji="1" lang="ja-JP" altLang="en-US" sz="2000" dirty="0">
                <a:latin typeface="+mn-ea"/>
              </a:endParaRPr>
            </a:p>
          </p:txBody>
        </p:sp>
        <p:sp>
          <p:nvSpPr>
            <p:cNvPr id="93" name="テキスト ボックス 92"/>
            <p:cNvSpPr txBox="1"/>
            <p:nvPr/>
          </p:nvSpPr>
          <p:spPr>
            <a:xfrm>
              <a:off x="4450822" y="3655779"/>
              <a:ext cx="1265825" cy="550430"/>
            </a:xfrm>
            <a:prstGeom prst="rect">
              <a:avLst/>
            </a:prstGeom>
            <a:noFill/>
          </p:spPr>
          <p:txBody>
            <a:bodyPr wrap="none" rtlCol="0">
              <a:spAutoFit/>
            </a:bodyPr>
            <a:lstStyle/>
            <a:p>
              <a:r>
                <a:rPr kumimoji="1" lang="ja-JP" altLang="en-US" sz="2000" dirty="0" smtClean="0">
                  <a:latin typeface="+mn-ea"/>
                </a:rPr>
                <a:t>実行の中断・</a:t>
              </a:r>
              <a:endParaRPr kumimoji="1" lang="en-US" altLang="ja-JP" sz="2000" dirty="0" smtClean="0">
                <a:latin typeface="+mn-ea"/>
              </a:endParaRPr>
            </a:p>
            <a:p>
              <a:r>
                <a:rPr kumimoji="1" lang="ja-JP" altLang="en-US" sz="2000" dirty="0">
                  <a:latin typeface="+mn-ea"/>
                </a:rPr>
                <a:t>再開</a:t>
              </a:r>
              <a:r>
                <a:rPr kumimoji="1" lang="ja-JP" altLang="en-US" sz="2000" dirty="0" smtClean="0">
                  <a:latin typeface="+mn-ea"/>
                </a:rPr>
                <a:t>の指示</a:t>
              </a:r>
              <a:endParaRPr kumimoji="1" lang="en-US" altLang="ja-JP" sz="2000" dirty="0" smtClean="0">
                <a:latin typeface="+mn-ea"/>
              </a:endParaRPr>
            </a:p>
          </p:txBody>
        </p:sp>
        <p:sp>
          <p:nvSpPr>
            <p:cNvPr id="110" name="左矢印 109"/>
            <p:cNvSpPr/>
            <p:nvPr/>
          </p:nvSpPr>
          <p:spPr>
            <a:xfrm rot="10800000">
              <a:off x="4172095" y="4837343"/>
              <a:ext cx="833262" cy="23649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111" name="テキスト ボックス 110"/>
            <p:cNvSpPr txBox="1"/>
            <p:nvPr/>
          </p:nvSpPr>
          <p:spPr>
            <a:xfrm>
              <a:off x="4318700" y="5318225"/>
              <a:ext cx="2144518" cy="550430"/>
            </a:xfrm>
            <a:prstGeom prst="rect">
              <a:avLst/>
            </a:prstGeom>
            <a:noFill/>
          </p:spPr>
          <p:txBody>
            <a:bodyPr wrap="none" rtlCol="0">
              <a:spAutoFit/>
            </a:bodyPr>
            <a:lstStyle/>
            <a:p>
              <a:r>
                <a:rPr kumimoji="1" lang="ja-JP" altLang="en-US" sz="2000" dirty="0" smtClean="0">
                  <a:latin typeface="+mn-ea"/>
                </a:rPr>
                <a:t>停止中のソフトウェアの</a:t>
              </a:r>
              <a:endParaRPr kumimoji="1" lang="en-US" altLang="ja-JP" sz="2000" dirty="0" smtClean="0">
                <a:latin typeface="+mn-ea"/>
              </a:endParaRPr>
            </a:p>
            <a:p>
              <a:pPr algn="ctr"/>
              <a:r>
                <a:rPr kumimoji="1" lang="ja-JP" altLang="en-US" sz="2000" dirty="0" smtClean="0">
                  <a:latin typeface="+mn-ea"/>
                </a:rPr>
                <a:t>完全な内部状態</a:t>
              </a:r>
              <a:endParaRPr kumimoji="1" lang="en-US" altLang="ja-JP" sz="2000" dirty="0" smtClean="0">
                <a:latin typeface="+mn-ea"/>
              </a:endParaRPr>
            </a:p>
          </p:txBody>
        </p:sp>
        <p:sp>
          <p:nvSpPr>
            <p:cNvPr id="114" name="円柱 113"/>
            <p:cNvSpPr/>
            <p:nvPr/>
          </p:nvSpPr>
          <p:spPr>
            <a:xfrm>
              <a:off x="5083735" y="4595596"/>
              <a:ext cx="719640" cy="722629"/>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spTree>
    <p:extLst>
      <p:ext uri="{BB962C8B-B14F-4D97-AF65-F5344CB8AC3E}">
        <p14:creationId xmlns:p14="http://schemas.microsoft.com/office/powerpoint/2010/main" val="27308286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低侵襲デバッガ</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a:latin typeface="+mn-ea"/>
              </a:rPr>
              <a:t>本研究で提案する低侵襲デバッガの利用</a:t>
            </a:r>
            <a:r>
              <a:rPr lang="ja-JP" altLang="en-US" sz="2800" dirty="0" smtClean="0">
                <a:latin typeface="+mn-ea"/>
              </a:rPr>
              <a:t>モデル</a:t>
            </a:r>
            <a:endParaRPr lang="en-US" altLang="ja-JP" sz="2800" dirty="0" smtClean="0">
              <a:latin typeface="+mn-ea"/>
            </a:endParaRPr>
          </a:p>
          <a:p>
            <a:pPr marL="0" indent="0">
              <a:buNone/>
            </a:pPr>
            <a:endParaRPr lang="en-US" altLang="ja-JP" sz="2800" dirty="0">
              <a:latin typeface="+mn-ea"/>
            </a:endParaRPr>
          </a:p>
          <a:p>
            <a:pPr marL="0" indent="0">
              <a:buNone/>
            </a:pPr>
            <a:endParaRPr lang="en-US" altLang="ja-JP" sz="2800" dirty="0" smtClean="0">
              <a:latin typeface="+mn-ea"/>
            </a:endParaRPr>
          </a:p>
          <a:p>
            <a:pPr marL="0" indent="0">
              <a:buNone/>
            </a:pPr>
            <a:endParaRPr lang="en-US" altLang="ja-JP" sz="2800" dirty="0">
              <a:latin typeface="+mn-ea"/>
            </a:endParaRPr>
          </a:p>
          <a:p>
            <a:pPr marL="0" indent="0">
              <a:buNone/>
            </a:pPr>
            <a:endParaRPr lang="en-US" altLang="ja-JP" sz="2800" dirty="0" smtClean="0">
              <a:latin typeface="+mn-ea"/>
            </a:endParaRPr>
          </a:p>
          <a:p>
            <a:pPr marL="0" indent="0">
              <a:buNone/>
            </a:pPr>
            <a:endParaRPr lang="en-US" altLang="ja-JP" sz="2800" dirty="0">
              <a:latin typeface="+mn-ea"/>
            </a:endParaRPr>
          </a:p>
          <a:p>
            <a:pPr marL="0" indent="0">
              <a:buNone/>
            </a:pPr>
            <a:endParaRPr lang="en-US" altLang="ja-JP" sz="2800" dirty="0">
              <a:latin typeface="+mn-ea"/>
            </a:endParaRPr>
          </a:p>
          <a:p>
            <a:pPr marL="0" indent="0">
              <a:buNone/>
            </a:pPr>
            <a:r>
              <a:rPr lang="ja-JP" altLang="en-US" sz="2800" dirty="0" smtClean="0">
                <a:latin typeface="+mn-ea"/>
              </a:rPr>
              <a:t>→ソフトウェアの実行を継続したまま，情報の収集を</a:t>
            </a:r>
            <a:endParaRPr lang="en-US" altLang="ja-JP" sz="2800" dirty="0" smtClean="0">
              <a:latin typeface="+mn-ea"/>
            </a:endParaRPr>
          </a:p>
          <a:p>
            <a:pPr marL="0" indent="0">
              <a:buNone/>
            </a:pPr>
            <a:r>
              <a:rPr lang="ja-JP" altLang="en-US" sz="2800" dirty="0" smtClean="0">
                <a:latin typeface="+mn-ea"/>
              </a:rPr>
              <a:t> 　行える</a:t>
            </a:r>
            <a:endParaRPr lang="en-US" altLang="ja-JP" sz="2800" dirty="0" smtClean="0">
              <a:latin typeface="+mn-ea"/>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grpSp>
        <p:nvGrpSpPr>
          <p:cNvPr id="23" name="グループ化 22"/>
          <p:cNvGrpSpPr/>
          <p:nvPr/>
        </p:nvGrpSpPr>
        <p:grpSpPr>
          <a:xfrm>
            <a:off x="1316291" y="2800045"/>
            <a:ext cx="6440591" cy="2251146"/>
            <a:chOff x="2184849" y="3473570"/>
            <a:chExt cx="5026812" cy="1620887"/>
          </a:xfrm>
        </p:grpSpPr>
        <p:sp>
          <p:nvSpPr>
            <p:cNvPr id="5" name="メモ 4"/>
            <p:cNvSpPr/>
            <p:nvPr/>
          </p:nvSpPr>
          <p:spPr>
            <a:xfrm>
              <a:off x="2310560" y="3798155"/>
              <a:ext cx="768744" cy="914400"/>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b="1">
                <a:latin typeface="+mn-ea"/>
              </a:endParaRPr>
            </a:p>
          </p:txBody>
        </p:sp>
        <p:cxnSp>
          <p:nvCxnSpPr>
            <p:cNvPr id="6" name="直線コネクタ 5"/>
            <p:cNvCxnSpPr/>
            <p:nvPr/>
          </p:nvCxnSpPr>
          <p:spPr>
            <a:xfrm>
              <a:off x="2439599" y="3975061"/>
              <a:ext cx="509798" cy="0"/>
            </a:xfrm>
            <a:prstGeom prst="line">
              <a:avLst/>
            </a:prstGeom>
          </p:spPr>
          <p:style>
            <a:lnRef idx="1">
              <a:schemeClr val="dk1"/>
            </a:lnRef>
            <a:fillRef idx="0">
              <a:schemeClr val="dk1"/>
            </a:fillRef>
            <a:effectRef idx="0">
              <a:schemeClr val="dk1"/>
            </a:effectRef>
            <a:fontRef idx="minor">
              <a:schemeClr val="tx1"/>
            </a:fontRef>
          </p:style>
        </p:cxnSp>
        <p:cxnSp>
          <p:nvCxnSpPr>
            <p:cNvPr id="7" name="直線コネクタ 6"/>
            <p:cNvCxnSpPr/>
            <p:nvPr/>
          </p:nvCxnSpPr>
          <p:spPr>
            <a:xfrm>
              <a:off x="2454435" y="4127461"/>
              <a:ext cx="509798" cy="0"/>
            </a:xfrm>
            <a:prstGeom prst="line">
              <a:avLst/>
            </a:prstGeom>
          </p:spPr>
          <p:style>
            <a:lnRef idx="1">
              <a:schemeClr val="dk1"/>
            </a:lnRef>
            <a:fillRef idx="0">
              <a:schemeClr val="dk1"/>
            </a:fillRef>
            <a:effectRef idx="0">
              <a:schemeClr val="dk1"/>
            </a:effectRef>
            <a:fontRef idx="minor">
              <a:schemeClr val="tx1"/>
            </a:fontRef>
          </p:style>
        </p:cxnSp>
        <p:cxnSp>
          <p:nvCxnSpPr>
            <p:cNvPr id="8" name="直線コネクタ 7"/>
            <p:cNvCxnSpPr/>
            <p:nvPr/>
          </p:nvCxnSpPr>
          <p:spPr>
            <a:xfrm>
              <a:off x="2454435" y="4287838"/>
              <a:ext cx="509798" cy="0"/>
            </a:xfrm>
            <a:prstGeom prst="line">
              <a:avLst/>
            </a:prstGeom>
          </p:spPr>
          <p:style>
            <a:lnRef idx="1">
              <a:schemeClr val="dk1"/>
            </a:lnRef>
            <a:fillRef idx="0">
              <a:schemeClr val="dk1"/>
            </a:fillRef>
            <a:effectRef idx="0">
              <a:schemeClr val="dk1"/>
            </a:effectRef>
            <a:fontRef idx="minor">
              <a:schemeClr val="tx1"/>
            </a:fontRef>
          </p:style>
        </p:cxnSp>
        <p:cxnSp>
          <p:nvCxnSpPr>
            <p:cNvPr id="9" name="直線コネクタ 8"/>
            <p:cNvCxnSpPr/>
            <p:nvPr/>
          </p:nvCxnSpPr>
          <p:spPr>
            <a:xfrm>
              <a:off x="2439599" y="4456422"/>
              <a:ext cx="509798" cy="0"/>
            </a:xfrm>
            <a:prstGeom prst="line">
              <a:avLst/>
            </a:prstGeom>
          </p:spPr>
          <p:style>
            <a:lnRef idx="1">
              <a:schemeClr val="dk1"/>
            </a:lnRef>
            <a:fillRef idx="0">
              <a:schemeClr val="dk1"/>
            </a:fillRef>
            <a:effectRef idx="0">
              <a:schemeClr val="dk1"/>
            </a:effectRef>
            <a:fontRef idx="minor">
              <a:schemeClr val="tx1"/>
            </a:fontRef>
          </p:style>
        </p:cxnSp>
        <p:sp>
          <p:nvSpPr>
            <p:cNvPr id="10" name="テキスト ボックス 9"/>
            <p:cNvSpPr txBox="1"/>
            <p:nvPr/>
          </p:nvSpPr>
          <p:spPr>
            <a:xfrm>
              <a:off x="2184849" y="3473570"/>
              <a:ext cx="1115004" cy="288090"/>
            </a:xfrm>
            <a:prstGeom prst="rect">
              <a:avLst/>
            </a:prstGeom>
            <a:noFill/>
          </p:spPr>
          <p:txBody>
            <a:bodyPr wrap="none" rtlCol="0">
              <a:spAutoFit/>
            </a:bodyPr>
            <a:lstStyle/>
            <a:p>
              <a:r>
                <a:rPr kumimoji="1" lang="ja-JP" altLang="en-US" sz="2000" b="1" dirty="0" smtClean="0">
                  <a:latin typeface="+mn-ea"/>
                </a:rPr>
                <a:t>ソフトウェア</a:t>
              </a:r>
              <a:endParaRPr kumimoji="1" lang="ja-JP" altLang="en-US" sz="2000" b="1" dirty="0">
                <a:latin typeface="+mn-ea"/>
              </a:endParaRPr>
            </a:p>
          </p:txBody>
        </p:sp>
        <p:sp>
          <p:nvSpPr>
            <p:cNvPr id="11" name="正方形/長方形 10"/>
            <p:cNvSpPr/>
            <p:nvPr/>
          </p:nvSpPr>
          <p:spPr>
            <a:xfrm>
              <a:off x="3559079" y="3975061"/>
              <a:ext cx="962656" cy="68782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cxnSp>
          <p:nvCxnSpPr>
            <p:cNvPr id="12" name="直線コネクタ 11"/>
            <p:cNvCxnSpPr/>
            <p:nvPr/>
          </p:nvCxnSpPr>
          <p:spPr>
            <a:xfrm>
              <a:off x="2949397" y="4127461"/>
              <a:ext cx="618274" cy="0"/>
            </a:xfrm>
            <a:prstGeom prst="line">
              <a:avLst/>
            </a:prstGeom>
            <a:ln w="38100">
              <a:headEnd type="oval"/>
              <a:tailEnd type="none"/>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2722460" y="4456422"/>
              <a:ext cx="845211" cy="0"/>
            </a:xfrm>
            <a:prstGeom prst="line">
              <a:avLst/>
            </a:prstGeom>
            <a:ln w="38100">
              <a:headEnd type="oval"/>
              <a:tailEnd type="non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3076246" y="3831849"/>
              <a:ext cx="777836" cy="265929"/>
            </a:xfrm>
            <a:prstGeom prst="rect">
              <a:avLst/>
            </a:prstGeom>
            <a:noFill/>
          </p:spPr>
          <p:txBody>
            <a:bodyPr wrap="square" rtlCol="0">
              <a:spAutoFit/>
            </a:bodyPr>
            <a:lstStyle/>
            <a:p>
              <a:r>
                <a:rPr kumimoji="1" lang="ja-JP" altLang="en-US" b="1" dirty="0" smtClean="0">
                  <a:latin typeface="+mn-ea"/>
                </a:rPr>
                <a:t>観測</a:t>
              </a:r>
              <a:endParaRPr kumimoji="1" lang="ja-JP" altLang="en-US" b="1" dirty="0">
                <a:latin typeface="+mn-ea"/>
              </a:endParaRPr>
            </a:p>
          </p:txBody>
        </p:sp>
        <p:sp>
          <p:nvSpPr>
            <p:cNvPr id="15" name="左矢印 14"/>
            <p:cNvSpPr/>
            <p:nvPr/>
          </p:nvSpPr>
          <p:spPr>
            <a:xfrm>
              <a:off x="4532115" y="4060052"/>
              <a:ext cx="1317540" cy="22278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16" name="テキスト ボックス 15"/>
            <p:cNvSpPr txBox="1"/>
            <p:nvPr/>
          </p:nvSpPr>
          <p:spPr>
            <a:xfrm>
              <a:off x="4584678" y="3604241"/>
              <a:ext cx="1122511" cy="509697"/>
            </a:xfrm>
            <a:prstGeom prst="rect">
              <a:avLst/>
            </a:prstGeom>
            <a:noFill/>
          </p:spPr>
          <p:txBody>
            <a:bodyPr wrap="none" rtlCol="0">
              <a:spAutoFit/>
            </a:bodyPr>
            <a:lstStyle/>
            <a:p>
              <a:r>
                <a:rPr kumimoji="1" lang="ja-JP" altLang="en-US" sz="2000" dirty="0" smtClean="0">
                  <a:latin typeface="+mn-ea"/>
                </a:rPr>
                <a:t>収集したい</a:t>
              </a:r>
              <a:endParaRPr kumimoji="1" lang="en-US" altLang="ja-JP" sz="2000" dirty="0" smtClean="0">
                <a:latin typeface="+mn-ea"/>
              </a:endParaRPr>
            </a:p>
            <a:p>
              <a:r>
                <a:rPr kumimoji="1" lang="ja-JP" altLang="en-US" sz="2000" dirty="0" smtClean="0">
                  <a:latin typeface="+mn-ea"/>
                </a:rPr>
                <a:t>情報を指定</a:t>
              </a:r>
              <a:endParaRPr kumimoji="1" lang="ja-JP" altLang="en-US" sz="2000" dirty="0">
                <a:latin typeface="+mn-ea"/>
              </a:endParaRPr>
            </a:p>
          </p:txBody>
        </p:sp>
        <p:sp>
          <p:nvSpPr>
            <p:cNvPr id="17" name="左矢印 16"/>
            <p:cNvSpPr/>
            <p:nvPr/>
          </p:nvSpPr>
          <p:spPr>
            <a:xfrm rot="10800000">
              <a:off x="4532113" y="4367829"/>
              <a:ext cx="896763" cy="21544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18" name="テキスト ボックス 17"/>
            <p:cNvSpPr txBox="1"/>
            <p:nvPr/>
          </p:nvSpPr>
          <p:spPr>
            <a:xfrm>
              <a:off x="4633525" y="4584760"/>
              <a:ext cx="1497849" cy="509697"/>
            </a:xfrm>
            <a:prstGeom prst="rect">
              <a:avLst/>
            </a:prstGeom>
            <a:noFill/>
          </p:spPr>
          <p:txBody>
            <a:bodyPr wrap="none" rtlCol="0">
              <a:spAutoFit/>
            </a:bodyPr>
            <a:lstStyle/>
            <a:p>
              <a:r>
                <a:rPr kumimoji="1" lang="ja-JP" altLang="en-US" sz="2000" dirty="0" smtClean="0">
                  <a:latin typeface="+mn-ea"/>
                </a:rPr>
                <a:t>収集した</a:t>
              </a:r>
              <a:endParaRPr kumimoji="1" lang="en-US" altLang="ja-JP" sz="2000" dirty="0" smtClean="0">
                <a:latin typeface="+mn-ea"/>
              </a:endParaRPr>
            </a:p>
            <a:p>
              <a:r>
                <a:rPr kumimoji="1" lang="ja-JP" altLang="en-US" sz="2000" dirty="0" smtClean="0">
                  <a:latin typeface="+mn-ea"/>
                </a:rPr>
                <a:t>情報だけを返却</a:t>
              </a:r>
              <a:endParaRPr kumimoji="1" lang="ja-JP" altLang="en-US" sz="2000" dirty="0">
                <a:latin typeface="+mn-ea"/>
              </a:endParaRPr>
            </a:p>
          </p:txBody>
        </p:sp>
        <p:pic>
          <p:nvPicPr>
            <p:cNvPr id="19" name="図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37489" y="3637270"/>
              <a:ext cx="1174172" cy="1189286"/>
            </a:xfrm>
            <a:prstGeom prst="rect">
              <a:avLst/>
            </a:prstGeom>
          </p:spPr>
        </p:pic>
        <p:sp>
          <p:nvSpPr>
            <p:cNvPr id="20" name="テキスト ボックス 19"/>
            <p:cNvSpPr txBox="1"/>
            <p:nvPr/>
          </p:nvSpPr>
          <p:spPr>
            <a:xfrm>
              <a:off x="3716153" y="4097028"/>
              <a:ext cx="728406" cy="421054"/>
            </a:xfrm>
            <a:prstGeom prst="rect">
              <a:avLst/>
            </a:prstGeom>
            <a:noFill/>
          </p:spPr>
          <p:txBody>
            <a:bodyPr wrap="none" rtlCol="0">
              <a:spAutoFit/>
            </a:bodyPr>
            <a:lstStyle/>
            <a:p>
              <a:r>
                <a:rPr kumimoji="1" lang="ja-JP" altLang="en-US" sz="1600" b="1" dirty="0" smtClean="0">
                  <a:latin typeface="+mn-ea"/>
                </a:rPr>
                <a:t>低侵襲</a:t>
              </a:r>
              <a:endParaRPr kumimoji="1" lang="en-US" altLang="ja-JP" sz="1600" b="1" dirty="0" smtClean="0">
                <a:latin typeface="+mn-ea"/>
              </a:endParaRPr>
            </a:p>
            <a:p>
              <a:r>
                <a:rPr kumimoji="1" lang="ja-JP" altLang="en-US" sz="1600" b="1" dirty="0" smtClean="0">
                  <a:latin typeface="+mn-ea"/>
                </a:rPr>
                <a:t>デバッガ</a:t>
              </a:r>
              <a:endParaRPr kumimoji="1" lang="ja-JP" altLang="en-US" sz="1600" b="1" dirty="0">
                <a:latin typeface="+mn-ea"/>
              </a:endParaRPr>
            </a:p>
          </p:txBody>
        </p:sp>
        <p:sp>
          <p:nvSpPr>
            <p:cNvPr id="22" name="円柱 21"/>
            <p:cNvSpPr/>
            <p:nvPr/>
          </p:nvSpPr>
          <p:spPr>
            <a:xfrm>
              <a:off x="5530287" y="4366424"/>
              <a:ext cx="231177" cy="266689"/>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spTree>
    <p:extLst>
      <p:ext uri="{BB962C8B-B14F-4D97-AF65-F5344CB8AC3E}">
        <p14:creationId xmlns:p14="http://schemas.microsoft.com/office/powerpoint/2010/main" val="17953025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研究背景と目的</a:t>
            </a:r>
            <a:endParaRPr kumimoji="1" lang="ja-JP" altLang="en-US" dirty="0"/>
          </a:p>
        </p:txBody>
      </p:sp>
      <p:sp>
        <p:nvSpPr>
          <p:cNvPr id="3" name="コンテンツ プレースホルダー 2"/>
          <p:cNvSpPr>
            <a:spLocks noGrp="1"/>
          </p:cNvSpPr>
          <p:nvPr>
            <p:ph idx="1"/>
          </p:nvPr>
        </p:nvSpPr>
        <p:spPr>
          <a:xfrm>
            <a:off x="457200" y="1600201"/>
            <a:ext cx="8229600" cy="4516394"/>
          </a:xfrm>
        </p:spPr>
        <p:txBody>
          <a:bodyPr/>
          <a:lstStyle/>
          <a:p>
            <a:r>
              <a:rPr lang="ja-JP" altLang="en-US" sz="2800" dirty="0">
                <a:latin typeface="+mn-ea"/>
              </a:rPr>
              <a:t>障害分析に</a:t>
            </a:r>
            <a:r>
              <a:rPr lang="ja-JP" altLang="en-US" sz="2800" dirty="0" smtClean="0">
                <a:latin typeface="+mn-ea"/>
              </a:rPr>
              <a:t>おいて，デバッガが実行に大きな影響を</a:t>
            </a:r>
            <a:r>
              <a:rPr lang="en-US" altLang="ja-JP" sz="2800" dirty="0" smtClean="0">
                <a:latin typeface="+mn-ea"/>
              </a:rPr>
              <a:t/>
            </a:r>
            <a:br>
              <a:rPr lang="en-US" altLang="ja-JP" sz="2800" dirty="0" smtClean="0">
                <a:latin typeface="+mn-ea"/>
              </a:rPr>
            </a:br>
            <a:r>
              <a:rPr lang="ja-JP" altLang="en-US" sz="2800" dirty="0" smtClean="0">
                <a:latin typeface="+mn-ea"/>
              </a:rPr>
              <a:t>与えないことは重要である</a:t>
            </a:r>
            <a:endParaRPr lang="en-US" altLang="ja-JP" sz="2800" dirty="0" smtClean="0">
              <a:latin typeface="+mn-ea"/>
            </a:endParaRPr>
          </a:p>
          <a:p>
            <a:endParaRPr lang="en-US" altLang="ja-JP" sz="2800" dirty="0">
              <a:latin typeface="+mn-ea"/>
            </a:endParaRPr>
          </a:p>
          <a:p>
            <a:r>
              <a:rPr lang="ja-JP" altLang="en-US" sz="2800" dirty="0" smtClean="0">
                <a:latin typeface="+mn-ea"/>
              </a:rPr>
              <a:t>既存のブレークポイント・デバッガでは実行を</a:t>
            </a:r>
            <a:r>
              <a:rPr lang="en-US" altLang="ja-JP" sz="2800" dirty="0" smtClean="0">
                <a:latin typeface="+mn-ea"/>
              </a:rPr>
              <a:t/>
            </a:r>
            <a:br>
              <a:rPr lang="en-US" altLang="ja-JP" sz="2800" dirty="0" smtClean="0">
                <a:latin typeface="+mn-ea"/>
              </a:rPr>
            </a:br>
            <a:r>
              <a:rPr lang="ja-JP" altLang="en-US" sz="2800" dirty="0" smtClean="0">
                <a:latin typeface="+mn-ea"/>
              </a:rPr>
              <a:t>停止しなければならない</a:t>
            </a:r>
            <a:endParaRPr lang="en-US" altLang="ja-JP" sz="2800" dirty="0" smtClean="0">
              <a:latin typeface="+mn-ea"/>
            </a:endParaRPr>
          </a:p>
          <a:p>
            <a:endParaRPr lang="en-US" altLang="ja-JP" sz="2800" dirty="0" smtClean="0">
              <a:latin typeface="+mn-ea"/>
            </a:endParaRPr>
          </a:p>
          <a:p>
            <a:r>
              <a:rPr lang="ja-JP" altLang="en-US" sz="2800" dirty="0" smtClean="0">
                <a:latin typeface="+mn-ea"/>
              </a:rPr>
              <a:t>低侵襲</a:t>
            </a:r>
            <a:r>
              <a:rPr lang="ja-JP" altLang="en-US" sz="2800" dirty="0">
                <a:latin typeface="+mn-ea"/>
              </a:rPr>
              <a:t>な方法でモニタリングを行う</a:t>
            </a:r>
            <a:endParaRPr lang="en-US" altLang="ja-JP" sz="2400" dirty="0">
              <a:latin typeface="+mn-ea"/>
            </a:endParaRPr>
          </a:p>
          <a:p>
            <a:pPr lvl="1"/>
            <a:r>
              <a:rPr lang="ja-JP" altLang="en-US" sz="2400" dirty="0">
                <a:latin typeface="+mn-ea"/>
              </a:rPr>
              <a:t>ソフトウェアの実行</a:t>
            </a:r>
            <a:r>
              <a:rPr lang="ja-JP" altLang="en-US" sz="2400" dirty="0" smtClean="0">
                <a:latin typeface="+mn-ea"/>
              </a:rPr>
              <a:t>を停止しない</a:t>
            </a:r>
            <a:endParaRPr lang="en-US" altLang="ja-JP" sz="2400" dirty="0">
              <a:latin typeface="+mn-ea"/>
            </a:endParaRPr>
          </a:p>
          <a:p>
            <a:pPr lvl="1"/>
            <a:r>
              <a:rPr lang="ja-JP" altLang="en-US" sz="2400" dirty="0">
                <a:latin typeface="+mn-ea"/>
              </a:rPr>
              <a:t>元のソースコードを書き換えない</a:t>
            </a:r>
            <a:endParaRPr lang="en-US" altLang="ja-JP" sz="2000" dirty="0">
              <a:latin typeface="+mn-ea"/>
            </a:endParaRPr>
          </a:p>
          <a:p>
            <a:endParaRPr lang="en-US" altLang="ja-JP" sz="2000" dirty="0" smtClean="0">
              <a:latin typeface="+mn-ea"/>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40255771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lang="ja-JP" altLang="en-US" dirty="0"/>
              <a:t>概要</a:t>
            </a:r>
            <a:endParaRPr kumimoji="1" lang="ja-JP" altLang="en-US" dirty="0"/>
          </a:p>
        </p:txBody>
      </p:sp>
      <p:sp>
        <p:nvSpPr>
          <p:cNvPr id="3" name="コンテンツ プレースホルダー 2"/>
          <p:cNvSpPr>
            <a:spLocks noGrp="1"/>
          </p:cNvSpPr>
          <p:nvPr>
            <p:ph idx="1"/>
          </p:nvPr>
        </p:nvSpPr>
        <p:spPr>
          <a:xfrm>
            <a:off x="457200" y="1600200"/>
            <a:ext cx="8482084" cy="4525963"/>
          </a:xfrm>
        </p:spPr>
        <p:txBody>
          <a:bodyPr/>
          <a:lstStyle/>
          <a:p>
            <a:r>
              <a:rPr lang="en-US" altLang="ja-JP" sz="2800" dirty="0" smtClean="0"/>
              <a:t>JVM</a:t>
            </a:r>
            <a:r>
              <a:rPr lang="ja-JP" altLang="en-US" sz="2800" dirty="0" smtClean="0"/>
              <a:t> </a:t>
            </a:r>
            <a:r>
              <a:rPr lang="en-US" altLang="ja-JP" sz="2800" dirty="0" smtClean="0"/>
              <a:t>TI</a:t>
            </a:r>
            <a:r>
              <a:rPr lang="ja-JP" altLang="en-US" sz="2800" dirty="0" smtClean="0"/>
              <a:t> を用いた </a:t>
            </a:r>
            <a:r>
              <a:rPr lang="en-US" altLang="ja-JP" sz="2800" dirty="0" smtClean="0"/>
              <a:t>Java </a:t>
            </a:r>
            <a:r>
              <a:rPr lang="ja-JP" altLang="en-US" sz="2800" dirty="0"/>
              <a:t>プログラム用のツール</a:t>
            </a:r>
            <a:r>
              <a:rPr lang="ja-JP" altLang="en-US" sz="2800" dirty="0" smtClean="0"/>
              <a:t>の試作</a:t>
            </a:r>
            <a:endParaRPr lang="en-US" altLang="ja-JP" sz="2800" dirty="0" smtClean="0"/>
          </a:p>
          <a:p>
            <a:pPr lvl="1"/>
            <a:r>
              <a:rPr lang="ja-JP" altLang="en-US" sz="2400" dirty="0" smtClean="0"/>
              <a:t>予め収集したいデータを記述して実行するだけで</a:t>
            </a:r>
            <a:r>
              <a:rPr lang="en-US" altLang="ja-JP" sz="2400" dirty="0" smtClean="0"/>
              <a:t/>
            </a:r>
            <a:br>
              <a:rPr lang="en-US" altLang="ja-JP" sz="2400" dirty="0" smtClean="0"/>
            </a:br>
            <a:r>
              <a:rPr lang="ja-JP" altLang="en-US" sz="2400" dirty="0" smtClean="0"/>
              <a:t>データを見られるツール</a:t>
            </a:r>
            <a:endParaRPr lang="en-US" altLang="ja-JP" sz="2400" dirty="0" smtClean="0"/>
          </a:p>
          <a:p>
            <a:endParaRPr lang="en-US" altLang="ja-JP" sz="2800" dirty="0" smtClean="0"/>
          </a:p>
          <a:p>
            <a:r>
              <a:rPr lang="ja-JP" altLang="en-US" sz="2800" dirty="0" smtClean="0"/>
              <a:t>評価実験</a:t>
            </a:r>
            <a:endParaRPr lang="en-US" altLang="ja-JP" sz="2800" dirty="0"/>
          </a:p>
          <a:p>
            <a:pPr lvl="1"/>
            <a:r>
              <a:rPr lang="ja-JP" altLang="en-US" sz="2400" dirty="0" smtClean="0"/>
              <a:t>開発中の</a:t>
            </a:r>
            <a:r>
              <a:rPr lang="en-US" altLang="ja-JP" sz="2400" dirty="0" smtClean="0"/>
              <a:t>Web</a:t>
            </a:r>
            <a:r>
              <a:rPr lang="ja-JP" altLang="en-US" sz="2400" dirty="0" smtClean="0"/>
              <a:t>アプリケーションのデバッグへの利用</a:t>
            </a:r>
            <a:endParaRPr lang="en-US" altLang="ja-JP" sz="2400" dirty="0" smtClean="0"/>
          </a:p>
          <a:p>
            <a:pPr lvl="1"/>
            <a:r>
              <a:rPr lang="ja-JP" altLang="en-US" sz="2400" dirty="0" smtClean="0"/>
              <a:t>性能評価</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Tree>
    <p:extLst>
      <p:ext uri="{BB962C8B-B14F-4D97-AF65-F5344CB8AC3E}">
        <p14:creationId xmlns:p14="http://schemas.microsoft.com/office/powerpoint/2010/main" val="3675220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JVM</a:t>
            </a:r>
            <a:r>
              <a:rPr lang="ja-JP" altLang="en-US" dirty="0" smtClean="0"/>
              <a:t> </a:t>
            </a:r>
            <a:r>
              <a:rPr lang="en-US" altLang="ja-JP" dirty="0" smtClean="0"/>
              <a:t>TI</a:t>
            </a:r>
            <a:r>
              <a:rPr lang="ja-JP" altLang="en-US" dirty="0"/>
              <a:t> </a:t>
            </a:r>
            <a:r>
              <a:rPr lang="ja-JP" altLang="en-US" dirty="0" smtClean="0"/>
              <a:t>とは</a:t>
            </a:r>
            <a:endParaRPr kumimoji="1" lang="ja-JP" altLang="en-US" dirty="0"/>
          </a:p>
        </p:txBody>
      </p:sp>
      <p:sp>
        <p:nvSpPr>
          <p:cNvPr id="3" name="コンテンツ プレースホルダー 2"/>
          <p:cNvSpPr>
            <a:spLocks noGrp="1"/>
          </p:cNvSpPr>
          <p:nvPr>
            <p:ph idx="1"/>
          </p:nvPr>
        </p:nvSpPr>
        <p:spPr>
          <a:xfrm>
            <a:off x="457199" y="1600201"/>
            <a:ext cx="8427493" cy="4525962"/>
          </a:xfrm>
        </p:spPr>
        <p:txBody>
          <a:bodyPr/>
          <a:lstStyle/>
          <a:p>
            <a:r>
              <a:rPr lang="en-US" altLang="ja-JP" sz="2800" dirty="0" err="1" smtClean="0"/>
              <a:t>Java</a:t>
            </a:r>
            <a:r>
              <a:rPr lang="en-US" altLang="ja-JP" sz="2800" baseline="30000" dirty="0" err="1"/>
              <a:t>TM</a:t>
            </a:r>
            <a:r>
              <a:rPr lang="en-US" altLang="ja-JP" sz="2800" dirty="0" smtClean="0"/>
              <a:t> Virtual Machine</a:t>
            </a:r>
            <a:r>
              <a:rPr lang="en-US" altLang="ja-JP" sz="2800" dirty="0"/>
              <a:t> Tool </a:t>
            </a:r>
            <a:r>
              <a:rPr lang="en-US" altLang="ja-JP" sz="2800" dirty="0" smtClean="0"/>
              <a:t>Interface</a:t>
            </a:r>
          </a:p>
          <a:p>
            <a:pPr lvl="1"/>
            <a:r>
              <a:rPr lang="ja-JP" altLang="en-US" sz="2400" kern="1200" dirty="0"/>
              <a:t>状態</a:t>
            </a:r>
            <a:r>
              <a:rPr lang="ja-JP" altLang="en-US" sz="2400" kern="1200" dirty="0" smtClean="0"/>
              <a:t>検査，実行</a:t>
            </a:r>
            <a:r>
              <a:rPr lang="ja-JP" altLang="en-US" sz="2400" kern="1200" dirty="0"/>
              <a:t>制御の両方の機能を</a:t>
            </a:r>
            <a:r>
              <a:rPr lang="ja-JP" altLang="en-US" sz="2400" kern="1200" dirty="0" smtClean="0"/>
              <a:t>提供する</a:t>
            </a:r>
            <a:endParaRPr lang="en-US" altLang="ja-JP" sz="2400" kern="1200" dirty="0"/>
          </a:p>
          <a:p>
            <a:pPr lvl="1"/>
            <a:endParaRPr lang="en-US" altLang="ja-JP" sz="2400" dirty="0"/>
          </a:p>
          <a:p>
            <a:r>
              <a:rPr lang="en-US" altLang="ja-JP" sz="2400" dirty="0" smtClean="0"/>
              <a:t>Eclipse</a:t>
            </a:r>
            <a:r>
              <a:rPr lang="ja-JP" altLang="en-US" sz="2400" dirty="0" smtClean="0"/>
              <a:t> </a:t>
            </a:r>
            <a:r>
              <a:rPr lang="en-US" altLang="ja-JP" sz="2400" dirty="0" smtClean="0"/>
              <a:t>Debugger</a:t>
            </a:r>
            <a:r>
              <a:rPr lang="ja-JP" altLang="en-US" sz="1600" dirty="0" smtClean="0"/>
              <a:t> </a:t>
            </a:r>
            <a:r>
              <a:rPr lang="ja-JP" altLang="en-US" sz="2400" dirty="0" smtClean="0"/>
              <a:t>等のデバッガにも用いられている</a:t>
            </a:r>
            <a:endParaRPr lang="en-US" altLang="ja-JP" sz="2400" dirty="0" smtClean="0"/>
          </a:p>
          <a:p>
            <a:endParaRPr lang="en-US" altLang="ja-JP" sz="2400" dirty="0"/>
          </a:p>
          <a:p>
            <a:r>
              <a:rPr lang="ja-JP" altLang="en-US" sz="2400" dirty="0" smtClean="0"/>
              <a:t>スレッド，スタックフレーム，ヒープ，オブジェクト等の情報を</a:t>
            </a:r>
            <a:r>
              <a:rPr lang="en-US" altLang="ja-JP" sz="2400" dirty="0" smtClean="0"/>
              <a:t/>
            </a:r>
            <a:br>
              <a:rPr lang="en-US" altLang="ja-JP" sz="2400" dirty="0" smtClean="0"/>
            </a:br>
            <a:r>
              <a:rPr lang="ja-JP" altLang="en-US" sz="2400" dirty="0" smtClean="0"/>
              <a:t>取得出来る</a:t>
            </a:r>
            <a:endParaRPr lang="en-US" altLang="ja-JP" sz="2400" dirty="0" smtClean="0"/>
          </a:p>
          <a:p>
            <a:pPr marL="0" indent="0">
              <a:buNone/>
            </a:pP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Tree>
    <p:extLst>
      <p:ext uri="{BB962C8B-B14F-4D97-AF65-F5344CB8AC3E}">
        <p14:creationId xmlns:p14="http://schemas.microsoft.com/office/powerpoint/2010/main" val="2744816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ツールの機能</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指定したファイル名・行番号における基本データ型の</a:t>
            </a:r>
            <a:r>
              <a:rPr lang="ja-JP" altLang="en-US" sz="2800" smtClean="0"/>
              <a:t>局所変数の値，</a:t>
            </a:r>
            <a:r>
              <a:rPr lang="ja-JP" altLang="en-US" sz="2800" dirty="0" smtClean="0"/>
              <a:t>時刻情報を実行を止めずに取得</a:t>
            </a:r>
            <a:endParaRPr lang="en-US" altLang="ja-JP" sz="2800" dirty="0" smtClean="0"/>
          </a:p>
          <a:p>
            <a:endParaRPr lang="en-US" altLang="ja-JP" sz="2800" dirty="0" smtClean="0"/>
          </a:p>
          <a:p>
            <a:r>
              <a:rPr lang="ja-JP" altLang="en-US" sz="2800" dirty="0" smtClean="0"/>
              <a:t>起動時のテキストファイル，もしくは外部プロセス</a:t>
            </a:r>
            <a:r>
              <a:rPr lang="en-US" altLang="ja-JP" sz="2800" dirty="0" smtClean="0"/>
              <a:t/>
            </a:r>
            <a:br>
              <a:rPr lang="en-US" altLang="ja-JP" sz="2800" dirty="0" smtClean="0"/>
            </a:br>
            <a:r>
              <a:rPr lang="ja-JP" altLang="en-US" sz="2800" dirty="0" smtClean="0"/>
              <a:t>から実行中のプログラムに設定</a:t>
            </a:r>
            <a:endParaRPr lang="en-US" altLang="ja-JP" sz="2800" dirty="0" smtClean="0"/>
          </a:p>
          <a:p>
            <a:endParaRPr lang="en-US" altLang="ja-JP" sz="2800" dirty="0" smtClean="0"/>
          </a:p>
          <a:p>
            <a:r>
              <a:rPr lang="ja-JP" altLang="en-US" sz="2800" dirty="0"/>
              <a:t>外部プロセスから任意</a:t>
            </a:r>
            <a:r>
              <a:rPr lang="ja-JP" altLang="en-US" sz="2800" dirty="0" smtClean="0"/>
              <a:t>のタイミングで，ログ出力の可否の切り替え</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9710022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ツールの使い方</a:t>
            </a:r>
            <a:endParaRPr kumimoji="1" lang="ja-JP" altLang="en-US" dirty="0"/>
          </a:p>
        </p:txBody>
      </p:sp>
      <p:sp>
        <p:nvSpPr>
          <p:cNvPr id="3" name="コンテンツ プレースホルダー 2"/>
          <p:cNvSpPr>
            <a:spLocks noGrp="1"/>
          </p:cNvSpPr>
          <p:nvPr>
            <p:ph idx="1"/>
          </p:nvPr>
        </p:nvSpPr>
        <p:spPr>
          <a:xfrm>
            <a:off x="457200" y="1600200"/>
            <a:ext cx="8452022" cy="4578178"/>
          </a:xfrm>
        </p:spPr>
        <p:txBody>
          <a:bodyPr/>
          <a:lstStyle/>
          <a:p>
            <a:r>
              <a:rPr lang="ja-JP" altLang="en-US" sz="2800" dirty="0" smtClean="0"/>
              <a:t>ファイル名</a:t>
            </a:r>
            <a:r>
              <a:rPr lang="ja-JP" altLang="en-US" sz="2800" dirty="0"/>
              <a:t>，行番号，変</a:t>
            </a:r>
            <a:r>
              <a:rPr lang="ja-JP" altLang="en-US" sz="2800" dirty="0" smtClean="0"/>
              <a:t>数名を設定ファイルで指定</a:t>
            </a:r>
            <a:endParaRPr lang="en-US" altLang="ja-JP" sz="2800" dirty="0"/>
          </a:p>
          <a:p>
            <a:pPr lvl="1"/>
            <a:r>
              <a:rPr lang="ja-JP" altLang="en-US" sz="2400" dirty="0" smtClean="0"/>
              <a:t>変数名は基本データ型の局所変数と時刻を取得出来る</a:t>
            </a:r>
            <a:r>
              <a:rPr lang="en-US" altLang="ja-JP" sz="2400" dirty="0" smtClean="0"/>
              <a:t/>
            </a:r>
            <a:br>
              <a:rPr lang="en-US" altLang="ja-JP" sz="2400" dirty="0" smtClean="0"/>
            </a:br>
            <a:r>
              <a:rPr lang="ja-JP" altLang="en-US" sz="2400" dirty="0"/>
              <a:t>オプション</a:t>
            </a:r>
            <a:r>
              <a:rPr lang="ja-JP" altLang="en-US" sz="2400" dirty="0" smtClean="0"/>
              <a:t>のみ指定可能</a:t>
            </a:r>
            <a:endParaRPr lang="en-US" altLang="ja-JP" sz="2400" dirty="0" smtClean="0"/>
          </a:p>
          <a:p>
            <a:r>
              <a:rPr lang="en-US" altLang="ja-JP" sz="2800" dirty="0"/>
              <a:t>jar</a:t>
            </a:r>
            <a:r>
              <a:rPr lang="ja-JP" altLang="en-US" sz="2800" dirty="0"/>
              <a:t>ファイル実行時の</a:t>
            </a:r>
            <a:r>
              <a:rPr lang="en-US" altLang="ja-JP" sz="2800" dirty="0"/>
              <a:t>VM</a:t>
            </a:r>
            <a:r>
              <a:rPr lang="ja-JP" altLang="en-US" sz="2800" dirty="0"/>
              <a:t>引数に</a:t>
            </a:r>
            <a:r>
              <a:rPr lang="en-US" altLang="ja-JP" sz="2800" dirty="0"/>
              <a:t>.</a:t>
            </a:r>
            <a:r>
              <a:rPr lang="en-US" altLang="ja-JP" sz="2800" dirty="0" err="1"/>
              <a:t>dll</a:t>
            </a:r>
            <a:r>
              <a:rPr lang="ja-JP" altLang="en-US" sz="2800" dirty="0"/>
              <a:t>ファイル，</a:t>
            </a:r>
            <a:r>
              <a:rPr lang="en-US" altLang="ja-JP" sz="2800" dirty="0"/>
              <a:t/>
            </a:r>
            <a:br>
              <a:rPr lang="en-US" altLang="ja-JP" sz="2800" dirty="0"/>
            </a:br>
            <a:r>
              <a:rPr lang="ja-JP" altLang="en-US" sz="2800" dirty="0"/>
              <a:t>設定ファイルを</a:t>
            </a:r>
            <a:r>
              <a:rPr lang="ja-JP" altLang="en-US" sz="2800" dirty="0" smtClean="0"/>
              <a:t>指定</a:t>
            </a:r>
            <a:endParaRPr lang="en-US" altLang="ja-JP" sz="2800" dirty="0" smtClean="0"/>
          </a:p>
          <a:p>
            <a:pPr lvl="1"/>
            <a:r>
              <a:rPr lang="en-US" altLang="ja-JP" sz="2400" dirty="0" smtClean="0"/>
              <a:t>“ </a:t>
            </a:r>
            <a:r>
              <a:rPr lang="en-US" altLang="ja-JP" sz="2400" dirty="0"/>
              <a:t>-</a:t>
            </a:r>
            <a:r>
              <a:rPr lang="en-US" altLang="ja-JP" sz="2400" dirty="0" err="1" smtClean="0"/>
              <a:t>agentpath:ProbeJ.dll</a:t>
            </a:r>
            <a:r>
              <a:rPr lang="en-US" altLang="ja-JP" sz="2400" dirty="0" smtClean="0"/>
              <a:t>=options.txt ”</a:t>
            </a:r>
          </a:p>
          <a:p>
            <a:r>
              <a:rPr lang="ja-JP" altLang="en-US" sz="2800" dirty="0" smtClean="0"/>
              <a:t>外部</a:t>
            </a:r>
            <a:r>
              <a:rPr lang="ja-JP" altLang="en-US" sz="2800" dirty="0"/>
              <a:t>プロセス</a:t>
            </a:r>
            <a:r>
              <a:rPr lang="ja-JP" altLang="en-US" sz="2800" dirty="0" smtClean="0"/>
              <a:t>からコマンドを入力して，</a:t>
            </a:r>
            <a:r>
              <a:rPr lang="en-US" altLang="ja-JP" sz="2800" dirty="0"/>
              <a:t/>
            </a:r>
            <a:br>
              <a:rPr lang="en-US" altLang="ja-JP" sz="2800" dirty="0"/>
            </a:br>
            <a:r>
              <a:rPr lang="ja-JP" altLang="en-US" sz="2800" dirty="0" smtClean="0"/>
              <a:t>ブレークポイント処理の操作を行う</a:t>
            </a:r>
            <a:endParaRPr lang="en-US" altLang="ja-JP" sz="2800" dirty="0" smtClean="0"/>
          </a:p>
          <a:p>
            <a:pPr lvl="1"/>
            <a:r>
              <a:rPr lang="en-US" altLang="ja-JP" sz="2400" dirty="0" smtClean="0"/>
              <a:t>Set </a:t>
            </a:r>
            <a:r>
              <a:rPr lang="ja-JP" altLang="en-US" sz="2400" dirty="0" err="1" smtClean="0"/>
              <a:t>，</a:t>
            </a:r>
            <a:r>
              <a:rPr lang="en-US" altLang="ja-JP" sz="2400" dirty="0" smtClean="0"/>
              <a:t>Clear</a:t>
            </a:r>
            <a:r>
              <a:rPr lang="ja-JP" altLang="en-US" sz="2400" dirty="0"/>
              <a:t> </a:t>
            </a:r>
            <a:r>
              <a:rPr lang="ja-JP" altLang="en-US" sz="2400" dirty="0" smtClean="0"/>
              <a:t>，</a:t>
            </a:r>
            <a:r>
              <a:rPr lang="en-US" altLang="ja-JP" sz="2400" dirty="0" err="1" smtClean="0"/>
              <a:t>LogOn</a:t>
            </a:r>
            <a:r>
              <a:rPr lang="en-US" altLang="ja-JP" sz="2400" dirty="0" smtClean="0"/>
              <a:t> </a:t>
            </a:r>
            <a:r>
              <a:rPr lang="ja-JP" altLang="en-US" sz="2400" dirty="0" err="1" smtClean="0"/>
              <a:t>，</a:t>
            </a:r>
            <a:r>
              <a:rPr lang="en-US" altLang="ja-JP" sz="2400" dirty="0" err="1" smtClean="0"/>
              <a:t>LogOff</a:t>
            </a:r>
            <a:r>
              <a:rPr lang="en-US" altLang="ja-JP" sz="2400" dirty="0" smtClean="0"/>
              <a:t> </a:t>
            </a:r>
            <a:r>
              <a:rPr lang="ja-JP" altLang="en-US" sz="2400" dirty="0" smtClean="0"/>
              <a:t>コマンド</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Tree>
    <p:extLst>
      <p:ext uri="{BB962C8B-B14F-4D97-AF65-F5344CB8AC3E}">
        <p14:creationId xmlns:p14="http://schemas.microsoft.com/office/powerpoint/2010/main" val="428549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13887</TotalTime>
  <Words>1979</Words>
  <Application>Microsoft Office PowerPoint</Application>
  <PresentationFormat>画面に合わせる (4:3)</PresentationFormat>
  <Paragraphs>288</Paragraphs>
  <Slides>16</Slides>
  <Notes>16</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16</vt:i4>
      </vt:variant>
    </vt:vector>
  </HeadingPairs>
  <TitlesOfParts>
    <vt:vector size="20" baseType="lpstr">
      <vt:lpstr>ＭＳ Ｐゴシック</vt:lpstr>
      <vt:lpstr>Arial</vt:lpstr>
      <vt:lpstr>Calibri</vt:lpstr>
      <vt:lpstr>Sel-CoolMetal-white</vt:lpstr>
      <vt:lpstr>ソフトウェア障害分析のための 低侵襲な実行モニタリングツールの試作</vt:lpstr>
      <vt:lpstr>ソフトウェア障害分析</vt:lpstr>
      <vt:lpstr>従来のブレークポイント・デバッガ</vt:lpstr>
      <vt:lpstr>低侵襲デバッガ</vt:lpstr>
      <vt:lpstr>研究背景と目的</vt:lpstr>
      <vt:lpstr>研究概要</vt:lpstr>
      <vt:lpstr>JVM TI とは</vt:lpstr>
      <vt:lpstr>ツールの機能</vt:lpstr>
      <vt:lpstr>ツールの使い方</vt:lpstr>
      <vt:lpstr>ツールの使用例 </vt:lpstr>
      <vt:lpstr>評価実験</vt:lpstr>
      <vt:lpstr>評価1： Webアプリケーションの デバッグへの利用</vt:lpstr>
      <vt:lpstr>評価2：性能計測</vt:lpstr>
      <vt:lpstr>評価2-1: DaCapo Benchmarksを 用いた性能計測</vt:lpstr>
      <vt:lpstr>評価2-2:出力時のオーバーヘッド</vt:lpstr>
      <vt:lpstr>まとめと今後の課題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ソフトウェア障害分析のための 実行モニタリングツールの試作</dc:title>
  <cp:lastModifiedBy>R Y</cp:lastModifiedBy>
  <cp:revision>148</cp:revision>
  <cp:lastPrinted>2016-11-21T03:03:27Z</cp:lastPrinted>
  <dcterms:created xsi:type="dcterms:W3CDTF">2015-11-09T07:10:03Z</dcterms:created>
  <dcterms:modified xsi:type="dcterms:W3CDTF">2017-02-28T07:42:50Z</dcterms:modified>
</cp:coreProperties>
</file>