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300" r:id="rId3"/>
    <p:sldId id="310" r:id="rId4"/>
    <p:sldId id="260" r:id="rId5"/>
    <p:sldId id="261" r:id="rId6"/>
    <p:sldId id="311" r:id="rId7"/>
    <p:sldId id="263" r:id="rId8"/>
    <p:sldId id="312" r:id="rId9"/>
    <p:sldId id="313" r:id="rId10"/>
    <p:sldId id="305" r:id="rId11"/>
    <p:sldId id="314" r:id="rId12"/>
    <p:sldId id="279" r:id="rId13"/>
    <p:sldId id="315" r:id="rId14"/>
    <p:sldId id="317" r:id="rId15"/>
    <p:sldId id="291" r:id="rId16"/>
    <p:sldId id="281" r:id="rId17"/>
    <p:sldId id="309" r:id="rId18"/>
    <p:sldId id="287" r:id="rId19"/>
    <p:sldId id="304" r:id="rId20"/>
    <p:sldId id="307" r:id="rId21"/>
    <p:sldId id="292" r:id="rId22"/>
    <p:sldId id="286" r:id="rId23"/>
    <p:sldId id="289" r:id="rId24"/>
    <p:sldId id="288" r:id="rId25"/>
    <p:sldId id="294" r:id="rId26"/>
    <p:sldId id="285" r:id="rId27"/>
    <p:sldId id="308" r:id="rId28"/>
    <p:sldId id="303" r:id="rId29"/>
  </p:sldIdLst>
  <p:sldSz cx="9144000" cy="6858000" type="screen4x3"/>
  <p:notesSz cx="6802438" cy="9934575"/>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660"/>
  </p:normalViewPr>
  <p:slideViewPr>
    <p:cSldViewPr snapToGrid="0">
      <p:cViewPr varScale="1">
        <p:scale>
          <a:sx n="95" d="100"/>
          <a:sy n="95" d="100"/>
        </p:scale>
        <p:origin x="10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90D3E86A-F1EE-4FF0-9142-E7869B4233C1}" type="datetimeFigureOut">
              <a:rPr kumimoji="1" lang="ja-JP" altLang="en-US" smtClean="0"/>
              <a:t>2018/2/21</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E63B9112-8366-45EC-85BB-BB517EFB76B1}" type="slidenum">
              <a:rPr kumimoji="1" lang="ja-JP" altLang="en-US" smtClean="0"/>
              <a:t>‹#›</a:t>
            </a:fld>
            <a:endParaRPr kumimoji="1" lang="ja-JP" altLang="en-US"/>
          </a:p>
        </p:txBody>
      </p:sp>
    </p:spTree>
    <p:extLst>
      <p:ext uri="{BB962C8B-B14F-4D97-AF65-F5344CB8AC3E}">
        <p14:creationId xmlns:p14="http://schemas.microsoft.com/office/powerpoint/2010/main" val="3244584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688A897-85D0-4B99-8D9A-49CE996EB873}" type="datetimeFigureOut">
              <a:rPr kumimoji="1" lang="ja-JP" altLang="en-US" smtClean="0"/>
              <a:t>2018/2/21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72CE6C90-C1EA-44B7-A42F-0FF743C1EA0C}" type="slidenum">
              <a:rPr kumimoji="1" lang="ja-JP" altLang="en-US" smtClean="0"/>
              <a:t>‹#›</a:t>
            </a:fld>
            <a:endParaRPr kumimoji="1" lang="ja-JP" altLang="en-US"/>
          </a:p>
        </p:txBody>
      </p:sp>
    </p:spTree>
    <p:extLst>
      <p:ext uri="{BB962C8B-B14F-4D97-AF65-F5344CB8AC3E}">
        <p14:creationId xmlns:p14="http://schemas.microsoft.com/office/powerpoint/2010/main" val="1278314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ニューラルネットワークを用いた類似コードブロック検索手法の提案という題目で，井上研究室の藤原が発表させていただきます。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a:t>
            </a:fld>
            <a:endParaRPr kumimoji="1" lang="ja-JP" altLang="en-US"/>
          </a:p>
        </p:txBody>
      </p:sp>
    </p:spTree>
    <p:extLst>
      <p:ext uri="{BB962C8B-B14F-4D97-AF65-F5344CB8AC3E}">
        <p14:creationId xmlns:p14="http://schemas.microsoft.com/office/powerpoint/2010/main" val="3140395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構文解析</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10</a:t>
            </a:fld>
            <a:endParaRPr kumimoji="1" lang="ja-JP" altLang="en-US"/>
          </a:p>
        </p:txBody>
      </p:sp>
    </p:spTree>
    <p:extLst>
      <p:ext uri="{BB962C8B-B14F-4D97-AF65-F5344CB8AC3E}">
        <p14:creationId xmlns:p14="http://schemas.microsoft.com/office/powerpoint/2010/main" val="370116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次に，検索ステップについて説明します．</a:t>
            </a:r>
            <a:endParaRPr kumimoji="1" lang="en-US" altLang="ja-JP" dirty="0" smtClean="0"/>
          </a:p>
          <a:p>
            <a:endParaRPr kumimoji="1" lang="en-US" altLang="ja-JP" dirty="0" smtClean="0"/>
          </a:p>
          <a:p>
            <a:r>
              <a:rPr kumimoji="1" lang="en-US" altLang="ja-JP" dirty="0" smtClean="0"/>
              <a:t>B-1</a:t>
            </a:r>
            <a:r>
              <a:rPr kumimoji="1" lang="ja-JP" altLang="en-US" dirty="0" smtClean="0"/>
              <a:t>では，検索したいコード片を，特徴ベクトルに変換します．</a:t>
            </a:r>
            <a:endParaRPr kumimoji="1" lang="en-US" altLang="ja-JP" dirty="0" smtClean="0"/>
          </a:p>
          <a:p>
            <a:endParaRPr kumimoji="1" lang="en-US" altLang="ja-JP" dirty="0" smtClean="0"/>
          </a:p>
          <a:p>
            <a:r>
              <a:rPr kumimoji="1" lang="en-US" altLang="ja-JP" dirty="0" smtClean="0"/>
              <a:t>B-2</a:t>
            </a:r>
            <a:r>
              <a:rPr kumimoji="1" lang="ja-JP" altLang="en-US" dirty="0" smtClean="0"/>
              <a:t>では，その特徴ベクトルをモデルに入力します．出力されるベクトルは，各ラベルに対する分類確率を示しており，その確率から，ラベルを算出します．</a:t>
            </a:r>
            <a:endParaRPr kumimoji="1" lang="en-US" altLang="ja-JP" dirty="0" smtClean="0"/>
          </a:p>
          <a:p>
            <a:endParaRPr kumimoji="1" lang="en-US" altLang="ja-JP" dirty="0" smtClean="0"/>
          </a:p>
          <a:p>
            <a:r>
              <a:rPr kumimoji="1" lang="en-US" altLang="ja-JP" dirty="0" smtClean="0"/>
              <a:t>B-3</a:t>
            </a:r>
            <a:r>
              <a:rPr kumimoji="1" lang="ja-JP" altLang="en-US" dirty="0" smtClean="0"/>
              <a:t>で，算出されたラベルに対応する類似コードブロックセットを出力します．その際，ラベルが</a:t>
            </a:r>
            <a:r>
              <a:rPr kumimoji="1" lang="en-US" altLang="ja-JP" dirty="0" smtClean="0"/>
              <a:t>0</a:t>
            </a:r>
            <a:r>
              <a:rPr kumimoji="1" lang="ja-JP" altLang="en-US" dirty="0" smtClean="0"/>
              <a:t>で</a:t>
            </a:r>
            <a:r>
              <a:rPr kumimoji="1" lang="ja-JP" altLang="en-US" smtClean="0"/>
              <a:t>あれば，反例学習用コードブロック</a:t>
            </a:r>
            <a:r>
              <a:rPr kumimoji="1" lang="ja-JP" altLang="en-US" dirty="0" smtClean="0"/>
              <a:t>に類似しているということなので，「検索結果なし」とします．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11</a:t>
            </a:fld>
            <a:endParaRPr kumimoji="1" lang="ja-JP" altLang="en-US"/>
          </a:p>
        </p:txBody>
      </p:sp>
    </p:spTree>
    <p:extLst>
      <p:ext uri="{BB962C8B-B14F-4D97-AF65-F5344CB8AC3E}">
        <p14:creationId xmlns:p14="http://schemas.microsoft.com/office/powerpoint/2010/main" val="2400354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mj-lt"/>
              <a:buNone/>
            </a:pPr>
            <a:r>
              <a:rPr kumimoji="1" lang="ja-JP" altLang="en-US" dirty="0" smtClean="0"/>
              <a:t>評価実験は</a:t>
            </a:r>
            <a:r>
              <a:rPr kumimoji="1" lang="en-US" altLang="ja-JP" dirty="0" smtClean="0"/>
              <a:t>3</a:t>
            </a:r>
            <a:r>
              <a:rPr kumimoji="1" lang="ja-JP" altLang="en-US" dirty="0" smtClean="0"/>
              <a:t>ステップで行います．図をつかって説明していきます．</a:t>
            </a:r>
            <a:endParaRPr kumimoji="1" lang="en-US" altLang="ja-JP" dirty="0" smtClean="0"/>
          </a:p>
          <a:p>
            <a:pPr marL="0" indent="0">
              <a:buFont typeface="+mj-lt"/>
              <a:buNone/>
            </a:pPr>
            <a:endParaRPr kumimoji="1" lang="en-US" altLang="ja-JP" dirty="0" smtClean="0"/>
          </a:p>
          <a:p>
            <a:pPr marL="0" indent="0">
              <a:buFont typeface="+mj-lt"/>
              <a:buNone/>
            </a:pPr>
            <a:r>
              <a:rPr kumimoji="1" lang="ja-JP" altLang="en-US" dirty="0" smtClean="0"/>
              <a:t>まず，各プロジェクトのソースコードを利用して学習用データセットと評価用データセットを作成します．</a:t>
            </a:r>
            <a:endParaRPr kumimoji="1" lang="en-US" altLang="ja-JP" dirty="0" smtClean="0"/>
          </a:p>
          <a:p>
            <a:pPr marL="0" indent="0">
              <a:buFont typeface="+mj-lt"/>
              <a:buNone/>
            </a:pPr>
            <a:endParaRPr kumimoji="1" lang="en-US" altLang="ja-JP" dirty="0" smtClean="0"/>
          </a:p>
          <a:p>
            <a:pPr marL="0" indent="0">
              <a:buFont typeface="+mj-lt"/>
              <a:buNone/>
            </a:pPr>
            <a:r>
              <a:rPr kumimoji="1" lang="ja-JP" altLang="en-US" dirty="0" smtClean="0"/>
              <a:t>次に，学習用データセットを使用してモデルを作成します．</a:t>
            </a:r>
            <a:endParaRPr kumimoji="1" lang="en-US" altLang="ja-JP" dirty="0" smtClean="0"/>
          </a:p>
          <a:p>
            <a:pPr marL="0" indent="0">
              <a:buFont typeface="+mj-lt"/>
              <a:buNone/>
            </a:pPr>
            <a:endParaRPr kumimoji="1" lang="en-US" altLang="ja-JP" dirty="0" smtClean="0"/>
          </a:p>
          <a:p>
            <a:pPr marL="0" indent="0">
              <a:buFont typeface="+mj-lt"/>
              <a:buNone/>
            </a:pPr>
            <a:r>
              <a:rPr lang="ja-JP" altLang="en-US" dirty="0" smtClean="0"/>
              <a:t>最後に，評価用データセットを使用して</a:t>
            </a:r>
            <a:r>
              <a:rPr lang="en-US" altLang="ja-JP" dirty="0" smtClean="0"/>
              <a:t>,</a:t>
            </a:r>
            <a:r>
              <a:rPr lang="ja-JP" altLang="en-US" dirty="0" smtClean="0"/>
              <a:t>モデルに入力として与えます．その際，評価用データセットに含まれるコードブロックが，学習用データセットのどの類似コードブロックセットに当てはまるかを事前に把握しておき，実際にモデルが出力したラベルと比較することで，適合率・再現率・</a:t>
            </a:r>
            <a:r>
              <a:rPr lang="en-US" altLang="ja-JP" dirty="0" smtClean="0"/>
              <a:t>F</a:t>
            </a:r>
            <a:r>
              <a:rPr lang="ja-JP" altLang="en-US" dirty="0" smtClean="0"/>
              <a:t>値を算出します．</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13</a:t>
            </a:fld>
            <a:endParaRPr kumimoji="1" lang="ja-JP" altLang="en-US"/>
          </a:p>
        </p:txBody>
      </p:sp>
    </p:spTree>
    <p:extLst>
      <p:ext uri="{BB962C8B-B14F-4D97-AF65-F5344CB8AC3E}">
        <p14:creationId xmlns:p14="http://schemas.microsoft.com/office/powerpoint/2010/main" val="3734817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smtClean="0"/>
              <a:t>割グループとそこからミューテーションで生成したコードブロックが，今回の実験で検索対象となる類似コードブロックセット</a:t>
            </a:r>
            <a:endParaRPr kumimoji="1" lang="en-US" altLang="ja-JP" dirty="0" smtClean="0"/>
          </a:p>
          <a:p>
            <a:endParaRPr kumimoji="1" lang="en-US" altLang="ja-JP" dirty="0" smtClean="0"/>
          </a:p>
          <a:p>
            <a:r>
              <a:rPr kumimoji="1" lang="en-US" altLang="ja-JP" dirty="0" smtClean="0"/>
              <a:t>8</a:t>
            </a:r>
            <a:r>
              <a:rPr kumimoji="1" lang="ja-JP" altLang="en-US" dirty="0" smtClean="0"/>
              <a:t>割グループを検索クエリとしてモデルに入力したとき，</a:t>
            </a:r>
            <a:r>
              <a:rPr kumimoji="1" lang="en-US" altLang="ja-JP" dirty="0" smtClean="0"/>
              <a:t>2</a:t>
            </a:r>
            <a:r>
              <a:rPr kumimoji="1" lang="ja-JP" altLang="en-US" dirty="0" smtClean="0"/>
              <a:t>割グループを検索結果として出力するかどうか調査します．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14</a:t>
            </a:fld>
            <a:endParaRPr kumimoji="1" lang="ja-JP" altLang="en-US"/>
          </a:p>
        </p:txBody>
      </p:sp>
    </p:spTree>
    <p:extLst>
      <p:ext uri="{BB962C8B-B14F-4D97-AF65-F5344CB8AC3E}">
        <p14:creationId xmlns:p14="http://schemas.microsoft.com/office/powerpoint/2010/main" val="3100351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対象となるプロジェクトは</a:t>
            </a:r>
            <a:r>
              <a:rPr kumimoji="1" lang="en-US" altLang="ja-JP" dirty="0" err="1" smtClean="0"/>
              <a:t>Hbase,OpenSSL,FreeBSD</a:t>
            </a:r>
            <a:r>
              <a:rPr kumimoji="1" lang="ja-JP" altLang="en-US" dirty="0" smtClean="0"/>
              <a:t>の</a:t>
            </a:r>
            <a:r>
              <a:rPr kumimoji="1" lang="en-US" altLang="ja-JP" dirty="0" smtClean="0"/>
              <a:t>3</a:t>
            </a:r>
            <a:r>
              <a:rPr kumimoji="1" lang="ja-JP" altLang="en-US" dirty="0" smtClean="0"/>
              <a:t>つで，言語や</a:t>
            </a:r>
            <a:r>
              <a:rPr kumimoji="1" lang="ja-JP" altLang="en-US" dirty="0" smtClean="0"/>
              <a:t>，抽出した</a:t>
            </a:r>
            <a:r>
              <a:rPr kumimoji="1" lang="ja-JP" altLang="en-US" dirty="0" smtClean="0"/>
              <a:t>類似コードブロックの構文上の差異の程度が異なる．</a:t>
            </a:r>
            <a:endParaRPr kumimoji="1" lang="en-US" altLang="ja-JP" dirty="0" smtClean="0"/>
          </a:p>
          <a:p>
            <a:endParaRPr kumimoji="1" lang="en-US" altLang="ja-JP" dirty="0" smtClean="0"/>
          </a:p>
          <a:p>
            <a:r>
              <a:rPr kumimoji="1" lang="ja-JP" altLang="en-US" dirty="0" smtClean="0"/>
              <a:t>学習用データセットの検索対象コードブロックが，</a:t>
            </a:r>
            <a:r>
              <a:rPr kumimoji="1" lang="en-US" altLang="ja-JP" dirty="0" smtClean="0"/>
              <a:t>2</a:t>
            </a:r>
            <a:r>
              <a:rPr kumimoji="1" lang="ja-JP" altLang="en-US" dirty="0" smtClean="0"/>
              <a:t>割グループと，作成した類似コードブロックになります．</a:t>
            </a:r>
            <a:endParaRPr kumimoji="1" lang="en-US" altLang="ja-JP" dirty="0" smtClean="0"/>
          </a:p>
          <a:p>
            <a:endParaRPr kumimoji="1" lang="en-US" altLang="ja-JP" dirty="0" smtClean="0"/>
          </a:p>
          <a:p>
            <a:r>
              <a:rPr kumimoji="1" lang="ja-JP" altLang="en-US" dirty="0" smtClean="0"/>
              <a:t>評価用データセットの，検索対象コードブロックのクローンというのが，</a:t>
            </a:r>
            <a:r>
              <a:rPr kumimoji="1" lang="en-US" altLang="ja-JP" dirty="0" smtClean="0"/>
              <a:t>8</a:t>
            </a:r>
            <a:r>
              <a:rPr kumimoji="1" lang="ja-JP" altLang="en-US" dirty="0" smtClean="0"/>
              <a:t>割グループになります．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15</a:t>
            </a:fld>
            <a:endParaRPr kumimoji="1" lang="ja-JP" altLang="en-US"/>
          </a:p>
        </p:txBody>
      </p:sp>
    </p:spTree>
    <p:extLst>
      <p:ext uri="{BB962C8B-B14F-4D97-AF65-F5344CB8AC3E}">
        <p14:creationId xmlns:p14="http://schemas.microsoft.com/office/powerpoint/2010/main" val="16706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検索精度指標について定義したいと思います．本評価実験では，適合率，再現率，</a:t>
            </a:r>
            <a:r>
              <a:rPr kumimoji="1" lang="en-US" altLang="ja-JP" dirty="0" smtClean="0"/>
              <a:t>F</a:t>
            </a:r>
            <a:r>
              <a:rPr kumimoji="1" lang="ja-JP" altLang="en-US" dirty="0" smtClean="0"/>
              <a:t>値を用います．</a:t>
            </a:r>
            <a:endParaRPr kumimoji="1" lang="en-US" altLang="ja-JP" dirty="0" smtClean="0"/>
          </a:p>
          <a:p>
            <a:endParaRPr kumimoji="1" lang="en-US" altLang="ja-JP" dirty="0" smtClean="0"/>
          </a:p>
          <a:p>
            <a:r>
              <a:rPr kumimoji="1" lang="ja-JP" altLang="en-US" dirty="0" smtClean="0"/>
              <a:t>適合率＝検索結果として類似コードブロックセットが出力されたときに，それが正しい割合．</a:t>
            </a:r>
            <a:endParaRPr kumimoji="1" lang="en-US" altLang="ja-JP" dirty="0" smtClean="0"/>
          </a:p>
          <a:p>
            <a:endParaRPr kumimoji="1" lang="en-US" altLang="ja-JP" dirty="0" smtClean="0"/>
          </a:p>
          <a:p>
            <a:r>
              <a:rPr kumimoji="1" lang="ja-JP" altLang="en-US" dirty="0" smtClean="0"/>
              <a:t>再現率＝入力コード片の類似コードブロックを学習済みである場合に，それを正しく出力する割合．</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16</a:t>
            </a:fld>
            <a:endParaRPr kumimoji="1" lang="ja-JP" altLang="en-US"/>
          </a:p>
        </p:txBody>
      </p:sp>
    </p:spTree>
    <p:extLst>
      <p:ext uri="{BB962C8B-B14F-4D97-AF65-F5344CB8AC3E}">
        <p14:creationId xmlns:p14="http://schemas.microsoft.com/office/powerpoint/2010/main" val="1899871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17</a:t>
            </a:fld>
            <a:endParaRPr kumimoji="1" lang="ja-JP" altLang="en-US"/>
          </a:p>
        </p:txBody>
      </p:sp>
    </p:spTree>
    <p:extLst>
      <p:ext uri="{BB962C8B-B14F-4D97-AF65-F5344CB8AC3E}">
        <p14:creationId xmlns:p14="http://schemas.microsoft.com/office/powerpoint/2010/main" val="3933846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ミューテーションとは，本来は，</a:t>
            </a:r>
            <a:r>
              <a:rPr lang="ja-JP" altLang="en-US" dirty="0" smtClean="0"/>
              <a:t>機械的な操作で</a:t>
            </a:r>
            <a:r>
              <a:rPr kumimoji="1" lang="ja-JP" altLang="en-US" dirty="0" smtClean="0"/>
              <a:t>ソースコードにバグを埋め込み，テストケースを評価することを指します．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本手法では，類似コードブロックを作成するために使用しています．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19</a:t>
            </a:fld>
            <a:endParaRPr kumimoji="1" lang="ja-JP" altLang="en-US"/>
          </a:p>
        </p:txBody>
      </p:sp>
    </p:spTree>
    <p:extLst>
      <p:ext uri="{BB962C8B-B14F-4D97-AF65-F5344CB8AC3E}">
        <p14:creationId xmlns:p14="http://schemas.microsoft.com/office/powerpoint/2010/main" val="807920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次にミューテーションの影響について評価しました．この評価実験は，元のリポジトリ内にコードクローンが存在しなくても，機械学習を行うためのデータを作成できることを示すためにおこないました．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21</a:t>
            </a:fld>
            <a:endParaRPr kumimoji="1" lang="ja-JP" altLang="en-US"/>
          </a:p>
        </p:txBody>
      </p:sp>
    </p:spTree>
    <p:extLst>
      <p:ext uri="{BB962C8B-B14F-4D97-AF65-F5344CB8AC3E}">
        <p14:creationId xmlns:p14="http://schemas.microsoft.com/office/powerpoint/2010/main" val="140161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評価実験は</a:t>
            </a:r>
            <a:r>
              <a:rPr kumimoji="1" lang="en-US" altLang="ja-JP" dirty="0" smtClean="0"/>
              <a:t>3</a:t>
            </a:r>
            <a:r>
              <a:rPr kumimoji="1" lang="ja-JP" altLang="en-US" dirty="0" smtClean="0"/>
              <a:t>ステップで行います．図をつかって説明していきます．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22</a:t>
            </a:fld>
            <a:endParaRPr kumimoji="1" lang="ja-JP" altLang="en-US"/>
          </a:p>
        </p:txBody>
      </p:sp>
    </p:spTree>
    <p:extLst>
      <p:ext uri="{BB962C8B-B14F-4D97-AF65-F5344CB8AC3E}">
        <p14:creationId xmlns:p14="http://schemas.microsoft.com/office/powerpoint/2010/main" val="348687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まず，コード検索について説明します．コード検索が必要であるという背景に，既存ソフトウェアが重要な資源であるという事実があります．</a:t>
            </a:r>
            <a:endParaRPr kumimoji="1" lang="en-US" altLang="ja-JP" dirty="0" smtClean="0"/>
          </a:p>
          <a:p>
            <a:endParaRPr kumimoji="1" lang="en-US" altLang="ja-JP" dirty="0" smtClean="0"/>
          </a:p>
          <a:p>
            <a:r>
              <a:rPr kumimoji="1" lang="ja-JP" altLang="en-US" dirty="0" smtClean="0"/>
              <a:t>既存ソフトウェアを，コード片の再利用，</a:t>
            </a:r>
            <a:r>
              <a:rPr kumimoji="1" lang="en-US" altLang="ja-JP" dirty="0" smtClean="0"/>
              <a:t>API</a:t>
            </a:r>
            <a:r>
              <a:rPr kumimoji="1" lang="ja-JP" altLang="en-US" dirty="0" smtClean="0"/>
              <a:t>利用法の調査などに使用することで，ソフトウェア開発の生産性を向上させることができます．</a:t>
            </a:r>
            <a:endParaRPr kumimoji="1" lang="en-US" altLang="ja-JP" dirty="0" smtClean="0"/>
          </a:p>
          <a:p>
            <a:endParaRPr kumimoji="1" lang="en-US" altLang="ja-JP" dirty="0" smtClean="0"/>
          </a:p>
          <a:p>
            <a:r>
              <a:rPr kumimoji="1" lang="ja-JP" altLang="en-US" dirty="0" smtClean="0"/>
              <a:t>その際，ソフトウェアはリポジトリにまとめられており，リポジトリから必要なコード片を検索する必要があります．コード検索には，コード片を検索クエリにする方法と，キーワードからコード片を検索する方法の，</a:t>
            </a:r>
            <a:r>
              <a:rPr kumimoji="1" lang="en-US" altLang="ja-JP" dirty="0" smtClean="0"/>
              <a:t>2</a:t>
            </a:r>
            <a:r>
              <a:rPr kumimoji="1" lang="ja-JP" altLang="en-US" dirty="0" smtClean="0"/>
              <a:t>種類があります．</a:t>
            </a:r>
            <a:endParaRPr kumimoji="1" lang="en-US" altLang="ja-JP" dirty="0" smtClean="0"/>
          </a:p>
          <a:p>
            <a:endParaRPr kumimoji="1" lang="en-US" altLang="ja-JP" dirty="0" smtClean="0"/>
          </a:p>
          <a:p>
            <a:r>
              <a:rPr kumimoji="1" lang="ja-JP" altLang="en-US" dirty="0" smtClean="0"/>
              <a:t>また，コード検索は，コードクローン検出と関連性があり，コード片を検索クエリにする場合，コードクローン検出ツールを使用することもあります．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a:t>
            </a:fld>
            <a:endParaRPr kumimoji="1" lang="ja-JP" altLang="en-US"/>
          </a:p>
        </p:txBody>
      </p:sp>
    </p:spTree>
    <p:extLst>
      <p:ext uri="{BB962C8B-B14F-4D97-AF65-F5344CB8AC3E}">
        <p14:creationId xmlns:p14="http://schemas.microsoft.com/office/powerpoint/2010/main" val="134725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Font typeface="+mj-lt"/>
                  <a:buNone/>
                </a:pPr>
                <a:r>
                  <a:rPr kumimoji="1" lang="ja-JP" altLang="en-US" dirty="0" smtClean="0"/>
                  <a:t>まず，特定のコードブロックを</a:t>
                </a:r>
                <a:r>
                  <a:rPr kumimoji="1" lang="en-US" altLang="ja-JP" dirty="0" smtClean="0"/>
                  <a:t>1</a:t>
                </a:r>
                <a:r>
                  <a:rPr kumimoji="1" lang="ja-JP" altLang="en-US" dirty="0" smtClean="0"/>
                  <a:t>つ選び，それに対してミューテーションを行うことでコードクローンを生成し，クローンセットを構成します．</a:t>
                </a:r>
                <a:endParaRPr kumimoji="1" lang="en-US" altLang="ja-JP" dirty="0" smtClean="0"/>
              </a:p>
              <a:p>
                <a:pPr marL="0" indent="0">
                  <a:buFont typeface="+mj-lt"/>
                  <a:buNone/>
                </a:pPr>
                <a:r>
                  <a:rPr lang="ja-JP" altLang="en-US" dirty="0" smtClean="0"/>
                  <a:t>次に，そのクローンセットの中からは</a:t>
                </a:r>
                <a14:m>
                  <m:oMath xmlns:m="http://schemas.openxmlformats.org/officeDocument/2006/math">
                    <m:r>
                      <a:rPr lang="ja-JP" altLang="en-US" b="0" i="1" dirty="0">
                        <a:latin typeface="Cambria Math" panose="02040503050406030204" pitchFamily="18" charset="0"/>
                      </a:rPr>
                      <m:t>，</m:t>
                    </m:r>
                    <m:r>
                      <a:rPr lang="en-US" altLang="ja-JP" b="0" i="1" smtClean="0">
                        <a:latin typeface="Cambria Math" panose="02040503050406030204" pitchFamily="18" charset="0"/>
                      </a:rPr>
                      <m:t>𝑎</m:t>
                    </m:r>
                  </m:oMath>
                </a14:m>
                <a:r>
                  <a:rPr kumimoji="1" lang="ja-JP" altLang="en-US" dirty="0" smtClean="0"/>
                  <a:t>個だけ学習データに使用し，</a:t>
                </a:r>
                <a14:m>
                  <m:oMath xmlns:m="http://schemas.openxmlformats.org/officeDocument/2006/math">
                    <m:r>
                      <a:rPr kumimoji="1" lang="en-US" altLang="ja-JP" b="0" i="1" smtClean="0">
                        <a:latin typeface="Cambria Math" panose="02040503050406030204" pitchFamily="18" charset="0"/>
                      </a:rPr>
                      <m:t>𝑎</m:t>
                    </m:r>
                  </m:oMath>
                </a14:m>
                <a:r>
                  <a:rPr kumimoji="1" lang="ja-JP" altLang="en-US" dirty="0" smtClean="0"/>
                  <a:t>の値を変更しつつ  その他は同じ</a:t>
                </a:r>
                <a:r>
                  <a:rPr lang="ja-JP" altLang="en-US" dirty="0" smtClean="0"/>
                  <a:t>手順でモデルを作成</a:t>
                </a:r>
                <a:endParaRPr lang="en-US" altLang="ja-JP" dirty="0" smtClean="0"/>
              </a:p>
              <a:p>
                <a:pPr marL="0" indent="0">
                  <a:buFont typeface="+mj-lt"/>
                  <a:buNone/>
                </a:pPr>
                <a:r>
                  <a:rPr kumimoji="1" lang="ja-JP" altLang="en-US" dirty="0" smtClean="0"/>
                  <a:t>最後に，</a:t>
                </a:r>
                <a:r>
                  <a:rPr kumimoji="1" lang="en-US" altLang="ja-JP" dirty="0" smtClean="0"/>
                  <a:t>1</a:t>
                </a:r>
                <a:r>
                  <a:rPr kumimoji="1" lang="ja-JP" altLang="en-US" dirty="0" smtClean="0"/>
                  <a:t>で選んだコードブロックのコードクローン</a:t>
                </a:r>
                <a:r>
                  <a:rPr kumimoji="1" lang="en-US" altLang="ja-JP" dirty="0" smtClean="0"/>
                  <a:t>200</a:t>
                </a:r>
                <a:r>
                  <a:rPr kumimoji="1" lang="ja-JP" altLang="en-US" dirty="0" smtClean="0"/>
                  <a:t>個を各モデルに入力し，</a:t>
                </a:r>
                <a14:m>
                  <m:oMath xmlns:m="http://schemas.openxmlformats.org/officeDocument/2006/math">
                    <m:r>
                      <a:rPr kumimoji="1" lang="en-US" altLang="ja-JP" b="0" i="1" smtClean="0">
                        <a:latin typeface="Cambria Math" panose="02040503050406030204" pitchFamily="18" charset="0"/>
                      </a:rPr>
                      <m:t>𝑎</m:t>
                    </m:r>
                  </m:oMath>
                </a14:m>
                <a:r>
                  <a:rPr kumimoji="1" lang="ja-JP" altLang="en-US" dirty="0" smtClean="0"/>
                  <a:t>の値とモデルが出力する確率の関係を調査します．</a:t>
                </a:r>
                <a:endParaRPr kumimoji="1" lang="ja-JP" altLang="en-US" dirty="0"/>
              </a:p>
              <a:p>
                <a:endParaRPr kumimoji="1" lang="ja-JP" altLang="en-US" dirty="0"/>
              </a:p>
            </p:txBody>
          </p:sp>
        </mc:Choice>
        <mc:Fallback xmlns="">
          <p:sp>
            <p:nvSpPr>
              <p:cNvPr id="3" name="ノート プレースホルダー 2"/>
              <p:cNvSpPr>
                <a:spLocks noGrp="1"/>
              </p:cNvSpPr>
              <p:nvPr>
                <p:ph type="body" idx="1"/>
              </p:nvPr>
            </p:nvSpPr>
            <p:spPr/>
            <p:txBody>
              <a:bodyPr/>
              <a:lstStyle/>
              <a:p>
                <a:pPr marL="514350" indent="-514350">
                  <a:buFont typeface="+mj-lt"/>
                  <a:buAutoNum type="arabicPeriod"/>
                </a:pPr>
                <a:r>
                  <a:rPr kumimoji="1" lang="ja-JP" altLang="en-US" dirty="0" smtClean="0"/>
                  <a:t>特定のコードブロックを</a:t>
                </a:r>
                <a:r>
                  <a:rPr kumimoji="1" lang="en-US" altLang="ja-JP" dirty="0" smtClean="0"/>
                  <a:t>1</a:t>
                </a:r>
                <a:r>
                  <a:rPr kumimoji="1" lang="ja-JP" altLang="en-US" dirty="0" smtClean="0"/>
                  <a:t>つ選び，それ</a:t>
                </a:r>
                <a:r>
                  <a:rPr kumimoji="1" lang="ja-JP" altLang="en-US" dirty="0" smtClean="0"/>
                  <a:t>に対して</a:t>
                </a:r>
                <a:r>
                  <a:rPr kumimoji="1" lang="ja-JP" altLang="en-US" dirty="0" smtClean="0"/>
                  <a:t>ミューテーションを行うことで</a:t>
                </a:r>
                <a:r>
                  <a:rPr kumimoji="1" lang="ja-JP" altLang="en-US" dirty="0" smtClean="0"/>
                  <a:t>コードクローン</a:t>
                </a:r>
                <a:r>
                  <a:rPr kumimoji="1" lang="ja-JP" altLang="en-US" dirty="0" smtClean="0"/>
                  <a:t>を生成し，クローンセットを構成</a:t>
                </a:r>
                <a:endParaRPr kumimoji="1" lang="en-US" altLang="ja-JP" dirty="0" smtClean="0"/>
              </a:p>
              <a:p>
                <a:pPr marL="514350" indent="-514350">
                  <a:buFont typeface="+mj-lt"/>
                  <a:buAutoNum type="arabicPeriod"/>
                </a:pPr>
                <a:r>
                  <a:rPr lang="ja-JP" altLang="en-US" dirty="0" smtClean="0"/>
                  <a:t>そのクローンセットの中からは</a:t>
                </a:r>
                <a:r>
                  <a:rPr lang="ja-JP" altLang="en-US" b="0" i="0" dirty="0">
                    <a:latin typeface="Cambria Math" panose="02040503050406030204" pitchFamily="18" charset="0"/>
                  </a:rPr>
                  <a:t>，</a:t>
                </a:r>
                <a:r>
                  <a:rPr lang="en-US" altLang="ja-JP" b="0" i="0" smtClean="0">
                    <a:latin typeface="Cambria Math" panose="02040503050406030204" pitchFamily="18" charset="0"/>
                  </a:rPr>
                  <a:t>𝑎</a:t>
                </a:r>
                <a:r>
                  <a:rPr kumimoji="1" lang="ja-JP" altLang="en-US" dirty="0" smtClean="0"/>
                  <a:t>個</a:t>
                </a:r>
                <a:r>
                  <a:rPr kumimoji="1" lang="ja-JP" altLang="en-US" dirty="0" smtClean="0"/>
                  <a:t>だけ学習</a:t>
                </a:r>
                <a:r>
                  <a:rPr kumimoji="1" lang="ja-JP" altLang="en-US" dirty="0" smtClean="0"/>
                  <a:t>データに使用し，</a:t>
                </a:r>
                <a:r>
                  <a:rPr kumimoji="1" lang="en-US" altLang="ja-JP" b="0" i="0" smtClean="0">
                    <a:latin typeface="Cambria Math" panose="02040503050406030204" pitchFamily="18" charset="0"/>
                  </a:rPr>
                  <a:t>𝑎</a:t>
                </a:r>
                <a:r>
                  <a:rPr kumimoji="1" lang="ja-JP" altLang="en-US" dirty="0" smtClean="0"/>
                  <a:t>の値を変更しつつ  その他は同じ</a:t>
                </a:r>
                <a:r>
                  <a:rPr lang="ja-JP" altLang="en-US" dirty="0" smtClean="0"/>
                  <a:t>手順でモデルを作成</a:t>
                </a:r>
                <a:endParaRPr lang="en-US" altLang="ja-JP" dirty="0" smtClean="0"/>
              </a:p>
              <a:p>
                <a:pPr marL="514350" indent="-514350">
                  <a:buFont typeface="+mj-lt"/>
                  <a:buAutoNum type="arabicPeriod"/>
                </a:pPr>
                <a:r>
                  <a:rPr kumimoji="1" lang="en-US" altLang="ja-JP" dirty="0" smtClean="0"/>
                  <a:t>1</a:t>
                </a:r>
                <a:r>
                  <a:rPr kumimoji="1" lang="ja-JP" altLang="en-US" dirty="0" smtClean="0"/>
                  <a:t>で選んだコードブロックのコードクローン</a:t>
                </a:r>
                <a:r>
                  <a:rPr kumimoji="1" lang="en-US" altLang="ja-JP" dirty="0" smtClean="0"/>
                  <a:t>200</a:t>
                </a:r>
                <a:r>
                  <a:rPr kumimoji="1" lang="ja-JP" altLang="en-US" dirty="0" smtClean="0"/>
                  <a:t>個を各モデルに入力し，</a:t>
                </a:r>
                <a:r>
                  <a:rPr kumimoji="1" lang="en-US" altLang="ja-JP" b="0" i="0" smtClean="0">
                    <a:latin typeface="Cambria Math" panose="02040503050406030204" pitchFamily="18" charset="0"/>
                  </a:rPr>
                  <a:t>𝑎</a:t>
                </a:r>
                <a:r>
                  <a:rPr kumimoji="1" lang="ja-JP" altLang="en-US" dirty="0" smtClean="0"/>
                  <a:t>の値とモデルが出力する確率の関係を調査</a:t>
                </a:r>
                <a:endParaRPr kumimoji="1" lang="ja-JP" altLang="en-US" dirty="0"/>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23</a:t>
            </a:fld>
            <a:endParaRPr kumimoji="1" lang="ja-JP" altLang="en-US"/>
          </a:p>
        </p:txBody>
      </p:sp>
    </p:spTree>
    <p:extLst>
      <p:ext uri="{BB962C8B-B14F-4D97-AF65-F5344CB8AC3E}">
        <p14:creationId xmlns:p14="http://schemas.microsoft.com/office/powerpoint/2010/main" val="3051175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kern="0" dirty="0" smtClean="0"/>
              <a:t>学習データを増やすとモデルが正しく判定する確率が上昇しているため，</a:t>
            </a:r>
            <a:r>
              <a:rPr kumimoji="1" lang="ja-JP" altLang="en-US" dirty="0" smtClean="0"/>
              <a:t>元のリポジトリ内にコードクローンが存在しなくても，機械学習を実行できることを示すことができました．</a:t>
            </a:r>
            <a:endParaRPr lang="ja-JP" altLang="en-US" kern="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24</a:t>
            </a:fld>
            <a:endParaRPr kumimoji="1" lang="ja-JP" altLang="en-US"/>
          </a:p>
        </p:txBody>
      </p:sp>
    </p:spTree>
    <p:extLst>
      <p:ext uri="{BB962C8B-B14F-4D97-AF65-F5344CB8AC3E}">
        <p14:creationId xmlns:p14="http://schemas.microsoft.com/office/powerpoint/2010/main" val="476783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Ichi</a:t>
            </a:r>
            <a:r>
              <a:rPr kumimoji="1" lang="en-US" altLang="ja-JP" dirty="0" smtClean="0"/>
              <a:t> Tracker</a:t>
            </a:r>
            <a:r>
              <a:rPr kumimoji="1" lang="ja-JP" altLang="en-US" dirty="0" smtClean="0"/>
              <a:t>は，タイプ</a:t>
            </a:r>
            <a:r>
              <a:rPr kumimoji="1" lang="en-US" altLang="ja-JP" dirty="0" smtClean="0"/>
              <a:t>2</a:t>
            </a:r>
            <a:r>
              <a:rPr kumimoji="1" lang="ja-JP" altLang="en-US" dirty="0" smtClean="0"/>
              <a:t>を入力した場合は検索できますが，タイプ</a:t>
            </a:r>
            <a:r>
              <a:rPr kumimoji="1" lang="en-US" altLang="ja-JP" dirty="0" smtClean="0"/>
              <a:t>3,4</a:t>
            </a:r>
            <a:r>
              <a:rPr kumimoji="1" lang="ja-JP" altLang="en-US" dirty="0" smtClean="0"/>
              <a:t>を入力した場合は元のコード片を正しく検索できません．</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25</a:t>
            </a:fld>
            <a:endParaRPr kumimoji="1" lang="ja-JP" altLang="en-US"/>
          </a:p>
        </p:txBody>
      </p:sp>
    </p:spTree>
    <p:extLst>
      <p:ext uri="{BB962C8B-B14F-4D97-AF65-F5344CB8AC3E}">
        <p14:creationId xmlns:p14="http://schemas.microsoft.com/office/powerpoint/2010/main" val="29987900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類似コードブロックの実例です．赤い部分は，コード片の間で互いに異なる部分を示しています．このように，少し異なるコード片を入力しても，学習済みの類似コードブロックを検索結果として出力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26</a:t>
            </a:fld>
            <a:endParaRPr kumimoji="1" lang="ja-JP" altLang="en-US"/>
          </a:p>
        </p:txBody>
      </p:sp>
    </p:spTree>
    <p:extLst>
      <p:ext uri="{BB962C8B-B14F-4D97-AF65-F5344CB8AC3E}">
        <p14:creationId xmlns:p14="http://schemas.microsoft.com/office/powerpoint/2010/main" val="3163049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次に，コード検索ツール「</a:t>
            </a:r>
            <a:r>
              <a:rPr kumimoji="1" lang="en-US" altLang="ja-JP" dirty="0" err="1" smtClean="0"/>
              <a:t>Ichi</a:t>
            </a:r>
            <a:r>
              <a:rPr kumimoji="1" lang="en-US" altLang="ja-JP" baseline="0" dirty="0" smtClean="0"/>
              <a:t> Tracker</a:t>
            </a:r>
            <a:r>
              <a:rPr kumimoji="1" lang="ja-JP" altLang="en-US" baseline="0" dirty="0" smtClean="0"/>
              <a:t>」を紹介したいと思います．</a:t>
            </a:r>
            <a:endParaRPr kumimoji="1" lang="en-US" altLang="ja-JP" baseline="0" dirty="0" smtClean="0"/>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3</a:t>
            </a:fld>
            <a:endParaRPr kumimoji="1" lang="ja-JP" altLang="en-US"/>
          </a:p>
        </p:txBody>
      </p:sp>
    </p:spTree>
    <p:extLst>
      <p:ext uri="{BB962C8B-B14F-4D97-AF65-F5344CB8AC3E}">
        <p14:creationId xmlns:p14="http://schemas.microsoft.com/office/powerpoint/2010/main" val="2545228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入力コード片と構文的に異なるコード片を検索対象にできれば，今までは利用できていなかった既存ソフトウェアを利用できるようになる，というのが，研究動機になります．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4</a:t>
            </a:fld>
            <a:endParaRPr kumimoji="1" lang="ja-JP" altLang="en-US"/>
          </a:p>
        </p:txBody>
      </p:sp>
    </p:spTree>
    <p:extLst>
      <p:ext uri="{BB962C8B-B14F-4D97-AF65-F5344CB8AC3E}">
        <p14:creationId xmlns:p14="http://schemas.microsoft.com/office/powerpoint/2010/main" val="267857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a:t>
            </a:r>
            <a:r>
              <a:rPr kumimoji="1" lang="en-US" altLang="ja-JP" dirty="0" smtClean="0"/>
              <a:t>NN</a:t>
            </a:r>
            <a:r>
              <a:rPr kumimoji="1" lang="ja-JP" altLang="en-US" dirty="0" smtClean="0"/>
              <a:t>を使用した類似コードブロック検索手法を提案したいと思います．</a:t>
            </a:r>
            <a:endParaRPr kumimoji="1" lang="en-US" altLang="ja-JP" dirty="0" smtClean="0"/>
          </a:p>
          <a:p>
            <a:endParaRPr kumimoji="1" lang="en-US" altLang="ja-JP" dirty="0" smtClean="0"/>
          </a:p>
          <a:p>
            <a:r>
              <a:rPr kumimoji="1" lang="ja-JP" altLang="en-US" dirty="0" smtClean="0"/>
              <a:t>この手法では，構文的に異なるコード片も検索することができます．</a:t>
            </a:r>
            <a:endParaRPr kumimoji="1" lang="en-US" altLang="ja-JP" dirty="0" smtClean="0"/>
          </a:p>
          <a:p>
            <a:endParaRPr kumimoji="1" lang="en-US" altLang="ja-JP" dirty="0" smtClean="0"/>
          </a:p>
          <a:p>
            <a:r>
              <a:rPr kumimoji="1" lang="ja-JP" altLang="en-US" dirty="0" smtClean="0"/>
              <a:t>この手法は，学習と検索の</a:t>
            </a:r>
            <a:r>
              <a:rPr kumimoji="1" lang="en-US" altLang="ja-JP" dirty="0" smtClean="0"/>
              <a:t>2</a:t>
            </a:r>
            <a:r>
              <a:rPr kumimoji="1" lang="ja-JP" altLang="en-US" dirty="0" smtClean="0"/>
              <a:t>ステップに分割され，コード片を検索クエリとして，そのコード片の類似コードブロックを出力するという形になっています．</a:t>
            </a:r>
            <a:endParaRPr kumimoji="1" lang="en-US" altLang="ja-JP" dirty="0" smtClean="0"/>
          </a:p>
          <a:p>
            <a:endParaRPr kumimoji="1" lang="en-US" altLang="ja-JP" dirty="0" smtClean="0"/>
          </a:p>
          <a:p>
            <a:r>
              <a:rPr kumimoji="1" lang="ja-JP" altLang="en-US" dirty="0" smtClean="0"/>
              <a:t>そして，本手法の有用性を示すため，検索精度に関する評価実験を行っています．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5</a:t>
            </a:fld>
            <a:endParaRPr kumimoji="1" lang="ja-JP" altLang="en-US"/>
          </a:p>
        </p:txBody>
      </p:sp>
    </p:spTree>
    <p:extLst>
      <p:ext uri="{BB962C8B-B14F-4D97-AF65-F5344CB8AC3E}">
        <p14:creationId xmlns:p14="http://schemas.microsoft.com/office/powerpoint/2010/main" val="1984071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まずは，本研究における用語の定義を行います．</a:t>
            </a:r>
            <a:endParaRPr kumimoji="1" lang="en-US" altLang="ja-JP" dirty="0" smtClean="0"/>
          </a:p>
          <a:p>
            <a:endParaRPr kumimoji="1" lang="en-US" altLang="ja-JP" dirty="0" smtClean="0"/>
          </a:p>
          <a:p>
            <a:r>
              <a:rPr kumimoji="1" lang="ja-JP" altLang="en-US" dirty="0" smtClean="0"/>
              <a:t>コードブロックの定義です．コードブロックとは，関数または，</a:t>
            </a:r>
            <a:r>
              <a:rPr kumimoji="1" lang="en-US" altLang="ja-JP" dirty="0" smtClean="0"/>
              <a:t>if</a:t>
            </a:r>
            <a:r>
              <a:rPr kumimoji="1" lang="ja-JP" altLang="en-US" dirty="0" smtClean="0"/>
              <a:t>文などで現れる，中カッコで囲まれた部分を指します．</a:t>
            </a:r>
            <a:endParaRPr kumimoji="1" lang="en-US" altLang="ja-JP" dirty="0" smtClean="0"/>
          </a:p>
          <a:p>
            <a:endParaRPr kumimoji="1" lang="en-US" altLang="ja-JP" dirty="0" smtClean="0"/>
          </a:p>
          <a:p>
            <a:r>
              <a:rPr kumimoji="1" lang="ja-JP" altLang="en-US" dirty="0" smtClean="0"/>
              <a:t>この例において，色付きの四角で囲った部分をコードブロックとして扱います．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6</a:t>
            </a:fld>
            <a:endParaRPr kumimoji="1" lang="ja-JP" altLang="en-US"/>
          </a:p>
        </p:txBody>
      </p:sp>
    </p:spTree>
    <p:extLst>
      <p:ext uri="{BB962C8B-B14F-4D97-AF65-F5344CB8AC3E}">
        <p14:creationId xmlns:p14="http://schemas.microsoft.com/office/powerpoint/2010/main" val="72716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互いに似ているコードブロックを類似コードブロックと定義</a:t>
            </a:r>
            <a:endParaRPr kumimoji="1" lang="en-US" altLang="ja-JP" dirty="0" smtClean="0"/>
          </a:p>
          <a:p>
            <a:endParaRPr kumimoji="1" lang="en-US" altLang="ja-JP" dirty="0" smtClean="0"/>
          </a:p>
          <a:p>
            <a:r>
              <a:rPr kumimoji="1" lang="ja-JP" altLang="en-US" smtClean="0"/>
              <a:t>類似コードブロックをまとめて扱う単位が類似コードブロックセット</a:t>
            </a:r>
            <a:endParaRPr kumimoji="1" lang="ja-JP" altLang="en-US"/>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7</a:t>
            </a:fld>
            <a:endParaRPr kumimoji="1" lang="ja-JP" altLang="en-US"/>
          </a:p>
        </p:txBody>
      </p:sp>
    </p:spTree>
    <p:extLst>
      <p:ext uri="{BB962C8B-B14F-4D97-AF65-F5344CB8AC3E}">
        <p14:creationId xmlns:p14="http://schemas.microsoft.com/office/powerpoint/2010/main" val="377436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本研究において，検索対象とするリポジトリ内のソースコード以外に，用意する必要があるコードブロック集合がありますので，それについて説明します．</a:t>
            </a:r>
            <a:endParaRPr kumimoji="1" lang="en-US" altLang="ja-JP" dirty="0" smtClean="0"/>
          </a:p>
          <a:p>
            <a:endParaRPr kumimoji="1" lang="en-US" altLang="ja-JP" dirty="0" smtClean="0"/>
          </a:p>
          <a:p>
            <a:r>
              <a:rPr kumimoji="1" lang="ja-JP" altLang="en-US" dirty="0" smtClean="0"/>
              <a:t>本研究では，ニューラルネットワークを使用し，コード検索を分類問題へと置換しています．その際，検索を行うと，何らかの類似コードブロックセットを出力するほか，検索結果が無い可能性もあります．</a:t>
            </a:r>
            <a:endParaRPr kumimoji="1" lang="en-US" altLang="ja-JP" dirty="0" smtClean="0"/>
          </a:p>
          <a:p>
            <a:endParaRPr kumimoji="1" lang="en-US" altLang="ja-JP" dirty="0" smtClean="0"/>
          </a:p>
          <a:p>
            <a:r>
              <a:rPr kumimoji="1" lang="ja-JP" altLang="en-US" dirty="0" smtClean="0"/>
              <a:t>分類における検索結果無しクラスを作成するため，検索対象とするリポジトリ内のコードブロックとは別に，新たにコードブロックを大量に用意し，学習させる必要があります．このコードブロックを反例学習用コードブロックと定義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8</a:t>
            </a:fld>
            <a:endParaRPr kumimoji="1" lang="ja-JP" altLang="en-US"/>
          </a:p>
        </p:txBody>
      </p:sp>
    </p:spTree>
    <p:extLst>
      <p:ext uri="{BB962C8B-B14F-4D97-AF65-F5344CB8AC3E}">
        <p14:creationId xmlns:p14="http://schemas.microsoft.com/office/powerpoint/2010/main" val="2167702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提案手法アルゴリズムの学習ステップについて説明します．</a:t>
            </a:r>
            <a:endParaRPr kumimoji="1" lang="en-US" altLang="ja-JP" dirty="0" smtClean="0"/>
          </a:p>
          <a:p>
            <a:endParaRPr kumimoji="1" lang="en-US" altLang="ja-JP" dirty="0" smtClean="0"/>
          </a:p>
          <a:p>
            <a:r>
              <a:rPr kumimoji="1" lang="en-US" altLang="ja-JP" dirty="0" smtClean="0"/>
              <a:t>A-1</a:t>
            </a:r>
            <a:r>
              <a:rPr kumimoji="1" lang="ja-JP" altLang="en-US" dirty="0" smtClean="0"/>
              <a:t>で，リポジトリ内のソースコードからコードブロックを抽出し，コードクローン検出ツールを使用して，類似コードブロックセット</a:t>
            </a:r>
            <a:r>
              <a:rPr kumimoji="1" lang="en-US" altLang="ja-JP" dirty="0" smtClean="0"/>
              <a:t>S1~SI</a:t>
            </a:r>
            <a:r>
              <a:rPr kumimoji="1" lang="ja-JP" altLang="en-US" dirty="0" smtClean="0"/>
              <a:t>を構成します．</a:t>
            </a:r>
            <a:endParaRPr kumimoji="1" lang="en-US" altLang="ja-JP" dirty="0" smtClean="0"/>
          </a:p>
          <a:p>
            <a:endParaRPr kumimoji="1" lang="en-US" altLang="ja-JP" dirty="0" smtClean="0"/>
          </a:p>
          <a:p>
            <a:r>
              <a:rPr kumimoji="1" lang="en-US" altLang="ja-JP" dirty="0" smtClean="0"/>
              <a:t>A-2</a:t>
            </a:r>
            <a:r>
              <a:rPr kumimoji="1" lang="ja-JP" altLang="en-US" dirty="0" smtClean="0"/>
              <a:t>で，類似コードブロックセットに存在するコードブロックの数が，機械学習を行うのに十分でない場合もあるので，学習用データを増やすため，ミューテーションをコードブロックに適用して類似コードブロックを新たに生成します．</a:t>
            </a:r>
            <a:endParaRPr kumimoji="1" lang="en-US" altLang="ja-JP" dirty="0" smtClean="0"/>
          </a:p>
          <a:p>
            <a:endParaRPr kumimoji="1" lang="en-US" altLang="ja-JP" dirty="0" smtClean="0"/>
          </a:p>
          <a:p>
            <a:r>
              <a:rPr kumimoji="1" lang="en-US" altLang="ja-JP" dirty="0" smtClean="0"/>
              <a:t>A-3</a:t>
            </a:r>
            <a:r>
              <a:rPr kumimoji="1" lang="ja-JP" altLang="en-US" dirty="0" smtClean="0"/>
              <a:t>で，類似コードブロックセット</a:t>
            </a:r>
            <a:r>
              <a:rPr kumimoji="1" lang="en-US" altLang="ja-JP" dirty="0" smtClean="0"/>
              <a:t>S1~SI</a:t>
            </a:r>
            <a:r>
              <a:rPr kumimoji="1" lang="ja-JP" altLang="en-US" dirty="0" smtClean="0"/>
              <a:t>を特徴ベクトルに変換します．</a:t>
            </a:r>
            <a:endParaRPr kumimoji="1" lang="en-US" altLang="ja-JP" dirty="0" smtClean="0"/>
          </a:p>
          <a:p>
            <a:endParaRPr kumimoji="1" lang="en-US" altLang="ja-JP" dirty="0" smtClean="0"/>
          </a:p>
          <a:p>
            <a:r>
              <a:rPr kumimoji="1" lang="en-US" altLang="ja-JP" dirty="0" smtClean="0"/>
              <a:t>A-4</a:t>
            </a:r>
            <a:r>
              <a:rPr kumimoji="1" lang="ja-JP" altLang="en-US" dirty="0" smtClean="0"/>
              <a:t>で，反例学習用コードブロックを，集合</a:t>
            </a:r>
            <a:r>
              <a:rPr kumimoji="1" lang="en-US" altLang="ja-JP" dirty="0" smtClean="0"/>
              <a:t>S0</a:t>
            </a:r>
            <a:r>
              <a:rPr kumimoji="1" lang="ja-JP" altLang="en-US" dirty="0" smtClean="0"/>
              <a:t>とし，それらをベクトル化します．</a:t>
            </a:r>
            <a:r>
              <a:rPr kumimoji="1" lang="en-US" altLang="ja-JP" dirty="0" smtClean="0"/>
              <a:t>S0</a:t>
            </a:r>
            <a:r>
              <a:rPr kumimoji="1" lang="ja-JP" altLang="en-US" dirty="0" smtClean="0"/>
              <a:t>と</a:t>
            </a:r>
            <a:r>
              <a:rPr kumimoji="1" lang="en-US" altLang="ja-JP" dirty="0" smtClean="0"/>
              <a:t>S1~SI</a:t>
            </a:r>
            <a:r>
              <a:rPr kumimoji="1" lang="ja-JP" altLang="en-US" dirty="0" smtClean="0"/>
              <a:t>は，別の意味合いを持つことになります．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A-5</a:t>
            </a:r>
            <a:r>
              <a:rPr kumimoji="1" lang="ja-JP" altLang="en-US" dirty="0" smtClean="0"/>
              <a:t>で，特徴ベクトルを入力データ，類似コードブロックセットの添え字をラベルとして，機械学習を行います．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つまり，類似コードブロックセット</a:t>
            </a:r>
            <a:r>
              <a:rPr kumimoji="1" lang="en-US" altLang="ja-JP" dirty="0" smtClean="0"/>
              <a:t>S1</a:t>
            </a:r>
            <a:r>
              <a:rPr kumimoji="1" lang="ja-JP" altLang="en-US" dirty="0" smtClean="0"/>
              <a:t>に属するコードブロックの特徴ベクトルを学習データとする場合，対応する正解データは</a:t>
            </a:r>
            <a:r>
              <a:rPr kumimoji="1" lang="en-US" altLang="ja-JP" dirty="0" smtClean="0"/>
              <a:t>1</a:t>
            </a:r>
            <a:r>
              <a:rPr kumimoji="1" lang="ja-JP" altLang="en-US" dirty="0" smtClean="0"/>
              <a:t>となります．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また，反例学習用コードブロックの集合</a:t>
            </a:r>
            <a:r>
              <a:rPr kumimoji="1" lang="en-US" altLang="ja-JP" dirty="0" smtClean="0"/>
              <a:t>S0</a:t>
            </a:r>
            <a:r>
              <a:rPr kumimoji="1" lang="ja-JP" altLang="en-US" dirty="0" smtClean="0"/>
              <a:t>から生成した特徴ベクトルを学習データにする場合，対応する正解データは</a:t>
            </a:r>
            <a:r>
              <a:rPr kumimoji="1" lang="en-US" altLang="ja-JP" dirty="0" smtClean="0"/>
              <a:t>0</a:t>
            </a:r>
            <a:r>
              <a:rPr kumimoji="1" lang="ja-JP" altLang="en-US" dirty="0" smtClean="0"/>
              <a:t>となります．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A-3,4</a:t>
            </a:r>
            <a:r>
              <a:rPr kumimoji="1" lang="ja-JP" altLang="en-US" dirty="0" smtClean="0"/>
              <a:t>についての補足をいたします．</a:t>
            </a:r>
            <a:r>
              <a:rPr kumimoji="1" lang="en-US" altLang="ja-JP" dirty="0" smtClean="0"/>
              <a:t>A-3,4</a:t>
            </a:r>
            <a:r>
              <a:rPr kumimoji="1" lang="ja-JP" altLang="en-US" dirty="0" smtClean="0"/>
              <a:t>でコードブロックを特徴ベクトルに変換しているのですが，その手法について説明します．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2CE6C90-C1EA-44B7-A42F-0FF743C1EA0C}" type="slidenum">
              <a:rPr kumimoji="1" lang="ja-JP" altLang="en-US" smtClean="0"/>
              <a:t>9</a:t>
            </a:fld>
            <a:endParaRPr kumimoji="1" lang="ja-JP" altLang="en-US"/>
          </a:p>
        </p:txBody>
      </p:sp>
    </p:spTree>
    <p:extLst>
      <p:ext uri="{BB962C8B-B14F-4D97-AF65-F5344CB8AC3E}">
        <p14:creationId xmlns:p14="http://schemas.microsoft.com/office/powerpoint/2010/main" val="3421911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000" dirty="0" smtClean="0"/>
              <a:t>ニューラルネットワークを用いた</a:t>
            </a:r>
            <a:r>
              <a:rPr kumimoji="1" lang="en-US" altLang="ja-JP" sz="4000" dirty="0" smtClean="0"/>
              <a:t/>
            </a:r>
            <a:br>
              <a:rPr kumimoji="1" lang="en-US" altLang="ja-JP" sz="4000" dirty="0" smtClean="0"/>
            </a:br>
            <a:r>
              <a:rPr lang="ja-JP" altLang="en-US" sz="4000" dirty="0" smtClean="0"/>
              <a:t>類似コードブロック検索手法の提案</a:t>
            </a:r>
            <a:endParaRPr kumimoji="1" lang="ja-JP" altLang="en-US" sz="4000" dirty="0"/>
          </a:p>
        </p:txBody>
      </p:sp>
      <p:sp>
        <p:nvSpPr>
          <p:cNvPr id="3" name="サブタイトル 2"/>
          <p:cNvSpPr>
            <a:spLocks noGrp="1"/>
          </p:cNvSpPr>
          <p:nvPr>
            <p:ph type="subTitle" idx="1"/>
          </p:nvPr>
        </p:nvSpPr>
        <p:spPr/>
        <p:txBody>
          <a:bodyPr/>
          <a:lstStyle/>
          <a:p>
            <a:pPr algn="r"/>
            <a:endParaRPr kumimoji="1" lang="en-US" altLang="ja-JP" dirty="0" smtClean="0"/>
          </a:p>
          <a:p>
            <a:pPr algn="r"/>
            <a:r>
              <a:rPr kumimoji="1" lang="ja-JP" altLang="en-US" dirty="0" smtClean="0"/>
              <a:t>井上研究室 藤原裕士</a:t>
            </a:r>
            <a:endParaRPr kumimoji="1" lang="ja-JP" altLang="en-US"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2327914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コードブロックのベクトル化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コードブロック中の予約語と識別子をカウントして  ベクトル化</a:t>
            </a:r>
            <a:endParaRPr kumimoji="1" lang="en-US" altLang="ja-JP" sz="2800" dirty="0" smtClean="0"/>
          </a:p>
          <a:p>
            <a:pPr lvl="1"/>
            <a:r>
              <a:rPr lang="en-US" altLang="ja-JP" sz="2400" dirty="0" smtClean="0"/>
              <a:t>2</a:t>
            </a:r>
            <a:r>
              <a:rPr lang="ja-JP" altLang="en-US" sz="2400" dirty="0" smtClean="0"/>
              <a:t>字以下の変数名には意味がないとみなし，メタワードと  して一括管理</a:t>
            </a:r>
            <a:endParaRPr kumimoji="1" lang="ja-JP" altLang="en-US" sz="24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6" name="テキスト ボックス 5"/>
          <p:cNvSpPr txBox="1"/>
          <p:nvPr/>
        </p:nvSpPr>
        <p:spPr>
          <a:xfrm>
            <a:off x="176715" y="3978440"/>
            <a:ext cx="3002841" cy="163121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en-US" altLang="ja-JP" sz="2000" dirty="0" smtClean="0"/>
              <a:t>{</a:t>
            </a:r>
          </a:p>
          <a:p>
            <a:r>
              <a:rPr lang="en-US" altLang="ja-JP" sz="2000" dirty="0" smtClean="0"/>
              <a:t>     </a:t>
            </a:r>
            <a:r>
              <a:rPr lang="en-US" altLang="ja-JP" sz="2000" dirty="0" err="1" smtClean="0"/>
              <a:t>boolean</a:t>
            </a:r>
            <a:r>
              <a:rPr lang="en-US" altLang="ja-JP" sz="2000" dirty="0" smtClean="0"/>
              <a:t> flag = true;</a:t>
            </a:r>
          </a:p>
          <a:p>
            <a:r>
              <a:rPr lang="en-US" altLang="ja-JP" sz="2000" dirty="0" smtClean="0"/>
              <a:t>     if ( x &gt; y ) flag = false;</a:t>
            </a:r>
          </a:p>
          <a:p>
            <a:r>
              <a:rPr lang="en-US" altLang="ja-JP" sz="2000" dirty="0"/>
              <a:t> </a:t>
            </a:r>
            <a:r>
              <a:rPr lang="en-US" altLang="ja-JP" sz="2000" dirty="0" smtClean="0"/>
              <a:t>    return flag;</a:t>
            </a:r>
          </a:p>
          <a:p>
            <a:r>
              <a:rPr lang="en-US" altLang="ja-JP" sz="2000" dirty="0"/>
              <a:t>}</a:t>
            </a:r>
            <a:endParaRPr lang="en-US" altLang="ja-JP" sz="2000" dirty="0" smtClean="0"/>
          </a:p>
        </p:txBody>
      </p:sp>
      <p:graphicFrame>
        <p:nvGraphicFramePr>
          <p:cNvPr id="7" name="表 6"/>
          <p:cNvGraphicFramePr>
            <a:graphicFrameLocks noGrp="1"/>
          </p:cNvGraphicFramePr>
          <p:nvPr>
            <p:extLst>
              <p:ext uri="{D42A27DB-BD31-4B8C-83A1-F6EECF244321}">
                <p14:modId xmlns:p14="http://schemas.microsoft.com/office/powerpoint/2010/main" val="3882891684"/>
              </p:ext>
            </p:extLst>
          </p:nvPr>
        </p:nvGraphicFramePr>
        <p:xfrm>
          <a:off x="3905883" y="3407208"/>
          <a:ext cx="1978737" cy="3169920"/>
        </p:xfrm>
        <a:graphic>
          <a:graphicData uri="http://schemas.openxmlformats.org/drawingml/2006/table">
            <a:tbl>
              <a:tblPr firstRow="1" bandRow="1">
                <a:tableStyleId>{5940675A-B579-460E-94D1-54222C63F5DA}</a:tableStyleId>
              </a:tblPr>
              <a:tblGrid>
                <a:gridCol w="1271307">
                  <a:extLst>
                    <a:ext uri="{9D8B030D-6E8A-4147-A177-3AD203B41FA5}">
                      <a16:colId xmlns:a16="http://schemas.microsoft.com/office/drawing/2014/main" val="4164902559"/>
                    </a:ext>
                  </a:extLst>
                </a:gridCol>
                <a:gridCol w="707430">
                  <a:extLst>
                    <a:ext uri="{9D8B030D-6E8A-4147-A177-3AD203B41FA5}">
                      <a16:colId xmlns:a16="http://schemas.microsoft.com/office/drawing/2014/main" val="4116156477"/>
                    </a:ext>
                  </a:extLst>
                </a:gridCol>
              </a:tblGrid>
              <a:tr h="370840">
                <a:tc>
                  <a:txBody>
                    <a:bodyPr/>
                    <a:lstStyle/>
                    <a:p>
                      <a:r>
                        <a:rPr kumimoji="1" lang="ja-JP" altLang="en-US" sz="2000" dirty="0" smtClean="0"/>
                        <a:t>名称</a:t>
                      </a:r>
                      <a:endParaRPr kumimoji="1" lang="ja-JP" altLang="en-US" sz="2000" dirty="0"/>
                    </a:p>
                  </a:txBody>
                  <a:tcPr/>
                </a:tc>
                <a:tc>
                  <a:txBody>
                    <a:bodyPr/>
                    <a:lstStyle/>
                    <a:p>
                      <a:r>
                        <a:rPr kumimoji="1" lang="ja-JP" altLang="en-US" sz="2000" dirty="0" smtClean="0"/>
                        <a:t>個数</a:t>
                      </a:r>
                      <a:endParaRPr kumimoji="1" lang="ja-JP" altLang="en-US" sz="2000" dirty="0"/>
                    </a:p>
                  </a:txBody>
                  <a:tcPr/>
                </a:tc>
                <a:extLst>
                  <a:ext uri="{0D108BD9-81ED-4DB2-BD59-A6C34878D82A}">
                    <a16:rowId xmlns:a16="http://schemas.microsoft.com/office/drawing/2014/main" val="1193691147"/>
                  </a:ext>
                </a:extLst>
              </a:tr>
              <a:tr h="370840">
                <a:tc>
                  <a:txBody>
                    <a:bodyPr/>
                    <a:lstStyle/>
                    <a:p>
                      <a:r>
                        <a:rPr kumimoji="1" lang="en-US" altLang="ja-JP" sz="2000" dirty="0" err="1" smtClean="0"/>
                        <a:t>boolean</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extLst>
                  <a:ext uri="{0D108BD9-81ED-4DB2-BD59-A6C34878D82A}">
                    <a16:rowId xmlns:a16="http://schemas.microsoft.com/office/drawing/2014/main" val="580331351"/>
                  </a:ext>
                </a:extLst>
              </a:tr>
              <a:tr h="370840">
                <a:tc>
                  <a:txBody>
                    <a:bodyPr/>
                    <a:lstStyle/>
                    <a:p>
                      <a:r>
                        <a:rPr kumimoji="1" lang="en-US" altLang="ja-JP" sz="2000" dirty="0" smtClean="0"/>
                        <a:t>flag</a:t>
                      </a:r>
                      <a:endParaRPr kumimoji="1" lang="ja-JP" altLang="en-US" sz="2000" dirty="0"/>
                    </a:p>
                  </a:txBody>
                  <a:tcPr/>
                </a:tc>
                <a:tc>
                  <a:txBody>
                    <a:bodyPr/>
                    <a:lstStyle/>
                    <a:p>
                      <a:pPr algn="ctr"/>
                      <a:r>
                        <a:rPr kumimoji="1" lang="en-US" altLang="ja-JP" sz="2000" dirty="0" smtClean="0"/>
                        <a:t>3</a:t>
                      </a:r>
                      <a:endParaRPr kumimoji="1" lang="ja-JP" altLang="en-US" sz="2000" dirty="0"/>
                    </a:p>
                  </a:txBody>
                  <a:tcPr/>
                </a:tc>
                <a:extLst>
                  <a:ext uri="{0D108BD9-81ED-4DB2-BD59-A6C34878D82A}">
                    <a16:rowId xmlns:a16="http://schemas.microsoft.com/office/drawing/2014/main" val="4116781682"/>
                  </a:ext>
                </a:extLst>
              </a:tr>
              <a:tr h="370840">
                <a:tc>
                  <a:txBody>
                    <a:bodyPr/>
                    <a:lstStyle/>
                    <a:p>
                      <a:r>
                        <a:rPr kumimoji="1" lang="en-US" altLang="ja-JP" sz="2000" dirty="0" smtClean="0"/>
                        <a:t>true</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extLst>
                  <a:ext uri="{0D108BD9-81ED-4DB2-BD59-A6C34878D82A}">
                    <a16:rowId xmlns:a16="http://schemas.microsoft.com/office/drawing/2014/main" val="3007211969"/>
                  </a:ext>
                </a:extLst>
              </a:tr>
              <a:tr h="370840">
                <a:tc>
                  <a:txBody>
                    <a:bodyPr/>
                    <a:lstStyle/>
                    <a:p>
                      <a:r>
                        <a:rPr kumimoji="1" lang="en-US" altLang="ja-JP" sz="2000" dirty="0" smtClean="0"/>
                        <a:t>if</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extLst>
                  <a:ext uri="{0D108BD9-81ED-4DB2-BD59-A6C34878D82A}">
                    <a16:rowId xmlns:a16="http://schemas.microsoft.com/office/drawing/2014/main" val="1336757328"/>
                  </a:ext>
                </a:extLst>
              </a:tr>
              <a:tr h="370840">
                <a:tc>
                  <a:txBody>
                    <a:bodyPr/>
                    <a:lstStyle/>
                    <a:p>
                      <a:r>
                        <a:rPr kumimoji="1" lang="en-US" altLang="ja-JP" sz="2000" dirty="0" smtClean="0"/>
                        <a:t>Word_2</a:t>
                      </a:r>
                      <a:endParaRPr kumimoji="1" lang="ja-JP" altLang="en-US" sz="2000" dirty="0"/>
                    </a:p>
                  </a:txBody>
                  <a:tcPr/>
                </a:tc>
                <a:tc>
                  <a:txBody>
                    <a:bodyPr/>
                    <a:lstStyle/>
                    <a:p>
                      <a:pPr algn="ctr"/>
                      <a:r>
                        <a:rPr kumimoji="1" lang="en-US" altLang="ja-JP" sz="2000" dirty="0" smtClean="0"/>
                        <a:t>2</a:t>
                      </a:r>
                      <a:endParaRPr kumimoji="1" lang="ja-JP" altLang="en-US" sz="2000" dirty="0"/>
                    </a:p>
                  </a:txBody>
                  <a:tcPr/>
                </a:tc>
                <a:extLst>
                  <a:ext uri="{0D108BD9-81ED-4DB2-BD59-A6C34878D82A}">
                    <a16:rowId xmlns:a16="http://schemas.microsoft.com/office/drawing/2014/main" val="3294660732"/>
                  </a:ext>
                </a:extLst>
              </a:tr>
              <a:tr h="370840">
                <a:tc>
                  <a:txBody>
                    <a:bodyPr/>
                    <a:lstStyle/>
                    <a:p>
                      <a:r>
                        <a:rPr kumimoji="1" lang="en-US" altLang="ja-JP" sz="2000" dirty="0" smtClean="0"/>
                        <a:t>false</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extLst>
                  <a:ext uri="{0D108BD9-81ED-4DB2-BD59-A6C34878D82A}">
                    <a16:rowId xmlns:a16="http://schemas.microsoft.com/office/drawing/2014/main" val="1383030633"/>
                  </a:ext>
                </a:extLst>
              </a:tr>
              <a:tr h="370840">
                <a:tc>
                  <a:txBody>
                    <a:bodyPr/>
                    <a:lstStyle/>
                    <a:p>
                      <a:r>
                        <a:rPr kumimoji="1" lang="en-US" altLang="ja-JP" sz="2000" dirty="0" smtClean="0"/>
                        <a:t>return</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extLst>
                  <a:ext uri="{0D108BD9-81ED-4DB2-BD59-A6C34878D82A}">
                    <a16:rowId xmlns:a16="http://schemas.microsoft.com/office/drawing/2014/main" val="2643945013"/>
                  </a:ext>
                </a:extLst>
              </a:tr>
            </a:tbl>
          </a:graphicData>
        </a:graphic>
      </p:graphicFrame>
      <p:sp>
        <p:nvSpPr>
          <p:cNvPr id="8" name="テキスト ボックス 7"/>
          <p:cNvSpPr txBox="1"/>
          <p:nvPr/>
        </p:nvSpPr>
        <p:spPr>
          <a:xfrm>
            <a:off x="6569288" y="4593993"/>
            <a:ext cx="2340705" cy="400110"/>
          </a:xfrm>
          <a:prstGeom prst="rect">
            <a:avLst/>
          </a:prstGeom>
          <a:noFill/>
        </p:spPr>
        <p:txBody>
          <a:bodyPr wrap="none" rtlCol="0">
            <a:spAutoFit/>
          </a:bodyPr>
          <a:lstStyle/>
          <a:p>
            <a:r>
              <a:rPr kumimoji="1" lang="en-US" altLang="ja-JP" sz="2000" dirty="0" smtClean="0"/>
              <a:t>( 1, 3, 1, 1, 2, </a:t>
            </a:r>
            <a:r>
              <a:rPr kumimoji="1" lang="en-US" altLang="ja-JP" sz="2000" dirty="0" smtClean="0"/>
              <a:t>1, 1 </a:t>
            </a:r>
            <a:r>
              <a:rPr kumimoji="1" lang="en-US" altLang="ja-JP" sz="2000" dirty="0" smtClean="0"/>
              <a:t>)</a:t>
            </a:r>
            <a:endParaRPr kumimoji="1" lang="ja-JP" altLang="en-US" sz="2000" dirty="0"/>
          </a:p>
        </p:txBody>
      </p:sp>
      <p:sp>
        <p:nvSpPr>
          <p:cNvPr id="9" name="右矢印 8"/>
          <p:cNvSpPr/>
          <p:nvPr/>
        </p:nvSpPr>
        <p:spPr>
          <a:xfrm>
            <a:off x="3242046" y="4546743"/>
            <a:ext cx="622177" cy="49461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右矢印 9"/>
          <p:cNvSpPr/>
          <p:nvPr/>
        </p:nvSpPr>
        <p:spPr>
          <a:xfrm>
            <a:off x="5947110" y="4546743"/>
            <a:ext cx="622177" cy="49461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楕円 10"/>
          <p:cNvSpPr/>
          <p:nvPr/>
        </p:nvSpPr>
        <p:spPr>
          <a:xfrm>
            <a:off x="3864223" y="5351147"/>
            <a:ext cx="1140914" cy="4652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149641" y="5880950"/>
            <a:ext cx="1236236" cy="400110"/>
          </a:xfrm>
          <a:prstGeom prst="rect">
            <a:avLst/>
          </a:prstGeom>
          <a:noFill/>
        </p:spPr>
        <p:txBody>
          <a:bodyPr wrap="none" rtlCol="0">
            <a:spAutoFit/>
          </a:bodyPr>
          <a:lstStyle/>
          <a:p>
            <a:r>
              <a:rPr kumimoji="1" lang="ja-JP" altLang="en-US" sz="2000" dirty="0" smtClean="0"/>
              <a:t>メタワード</a:t>
            </a:r>
            <a:endParaRPr kumimoji="1" lang="ja-JP" altLang="en-US" sz="2000" dirty="0"/>
          </a:p>
        </p:txBody>
      </p:sp>
      <p:cxnSp>
        <p:nvCxnSpPr>
          <p:cNvPr id="14" name="直線矢印コネクタ 13"/>
          <p:cNvCxnSpPr>
            <a:endCxn id="11" idx="2"/>
          </p:cNvCxnSpPr>
          <p:nvPr/>
        </p:nvCxnSpPr>
        <p:spPr>
          <a:xfrm flipV="1">
            <a:off x="3303546" y="5583758"/>
            <a:ext cx="560677" cy="3712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89573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検索ステップのアルゴリズム</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5" name="コンテンツ プレースホルダー 2"/>
          <p:cNvSpPr>
            <a:spLocks noGrp="1"/>
          </p:cNvSpPr>
          <p:nvPr>
            <p:ph idx="1"/>
          </p:nvPr>
        </p:nvSpPr>
        <p:spPr>
          <a:xfrm>
            <a:off x="990500" y="1671142"/>
            <a:ext cx="7157839" cy="1306102"/>
          </a:xfrm>
          <a:ln>
            <a:solidFill>
              <a:srgbClr val="FFC000"/>
            </a:solidFill>
          </a:ln>
        </p:spPr>
        <p:txBody>
          <a:bodyPr/>
          <a:lstStyle/>
          <a:p>
            <a:pPr marL="0" indent="0">
              <a:buNone/>
            </a:pPr>
            <a:r>
              <a:rPr lang="en-US" altLang="ja-JP" sz="2400" dirty="0" smtClean="0"/>
              <a:t>STEP B-1: </a:t>
            </a:r>
            <a:r>
              <a:rPr lang="ja-JP" altLang="en-US" sz="2400" dirty="0" smtClean="0"/>
              <a:t>検索コード片のベクトル化</a:t>
            </a:r>
            <a:endParaRPr lang="en-US" altLang="ja-JP" sz="2400" dirty="0" smtClean="0"/>
          </a:p>
          <a:p>
            <a:pPr marL="0" indent="0">
              <a:buNone/>
            </a:pPr>
            <a:r>
              <a:rPr kumimoji="1" lang="en-US" altLang="ja-JP" sz="2400" dirty="0" smtClean="0"/>
              <a:t>STEP B-2: </a:t>
            </a:r>
            <a:r>
              <a:rPr kumimoji="1" lang="ja-JP" altLang="en-US" sz="2400" dirty="0" smtClean="0"/>
              <a:t>検索コード片に対して適当なラベルの算出</a:t>
            </a:r>
            <a:endParaRPr kumimoji="1" lang="en-US" altLang="ja-JP" sz="2400" dirty="0" smtClean="0"/>
          </a:p>
          <a:p>
            <a:pPr marL="0" indent="0">
              <a:buNone/>
            </a:pPr>
            <a:r>
              <a:rPr lang="en-US" altLang="ja-JP" sz="2400" dirty="0" smtClean="0"/>
              <a:t>STEP B-3: </a:t>
            </a:r>
            <a:r>
              <a:rPr lang="ja-JP" altLang="en-US" sz="2400" dirty="0" smtClean="0"/>
              <a:t>類似コードブロックセットの出力</a:t>
            </a:r>
            <a:endParaRPr kumimoji="1" lang="ja-JP" altLang="en-US" sz="2400" dirty="0"/>
          </a:p>
        </p:txBody>
      </p:sp>
      <p:pic>
        <p:nvPicPr>
          <p:cNvPr id="6" name="図 5"/>
          <p:cNvPicPr>
            <a:picLocks noChangeAspect="1"/>
          </p:cNvPicPr>
          <p:nvPr/>
        </p:nvPicPr>
        <p:blipFill>
          <a:blip r:embed="rId3"/>
          <a:stretch>
            <a:fillRect/>
          </a:stretch>
        </p:blipFill>
        <p:spPr>
          <a:xfrm>
            <a:off x="222774" y="3187214"/>
            <a:ext cx="8839966" cy="2834886"/>
          </a:xfrm>
          <a:prstGeom prst="rect">
            <a:avLst/>
          </a:prstGeom>
        </p:spPr>
      </p:pic>
      <p:sp>
        <p:nvSpPr>
          <p:cNvPr id="7" name="テキスト ボックス 6"/>
          <p:cNvSpPr txBox="1"/>
          <p:nvPr/>
        </p:nvSpPr>
        <p:spPr>
          <a:xfrm>
            <a:off x="-48986" y="4746820"/>
            <a:ext cx="1253869" cy="646331"/>
          </a:xfrm>
          <a:prstGeom prst="rect">
            <a:avLst/>
          </a:prstGeom>
          <a:noFill/>
        </p:spPr>
        <p:txBody>
          <a:bodyPr wrap="none" rtlCol="0">
            <a:spAutoFit/>
          </a:bodyPr>
          <a:lstStyle/>
          <a:p>
            <a:pPr algn="ctr"/>
            <a:r>
              <a:rPr kumimoji="1" lang="ja-JP" altLang="en-US" dirty="0" smtClean="0"/>
              <a:t>検索したい</a:t>
            </a:r>
            <a:endParaRPr kumimoji="1" lang="en-US" altLang="ja-JP" dirty="0" smtClean="0"/>
          </a:p>
          <a:p>
            <a:pPr algn="ctr"/>
            <a:r>
              <a:rPr lang="ja-JP" altLang="en-US" dirty="0" smtClean="0"/>
              <a:t>コード</a:t>
            </a:r>
            <a:r>
              <a:rPr lang="ja-JP" altLang="en-US" dirty="0"/>
              <a:t>片</a:t>
            </a:r>
            <a:endParaRPr kumimoji="1" lang="ja-JP" altLang="en-US" dirty="0"/>
          </a:p>
        </p:txBody>
      </p:sp>
      <p:sp>
        <p:nvSpPr>
          <p:cNvPr id="8" name="テキスト ボックス 7"/>
          <p:cNvSpPr txBox="1"/>
          <p:nvPr/>
        </p:nvSpPr>
        <p:spPr>
          <a:xfrm>
            <a:off x="1572985" y="4885319"/>
            <a:ext cx="1430200" cy="369332"/>
          </a:xfrm>
          <a:prstGeom prst="rect">
            <a:avLst/>
          </a:prstGeom>
          <a:noFill/>
        </p:spPr>
        <p:txBody>
          <a:bodyPr wrap="none" rtlCol="0">
            <a:spAutoFit/>
          </a:bodyPr>
          <a:lstStyle/>
          <a:p>
            <a:r>
              <a:rPr kumimoji="1" lang="ja-JP" altLang="en-US" dirty="0" smtClean="0"/>
              <a:t>特徴ベクトル</a:t>
            </a:r>
            <a:endParaRPr kumimoji="1" lang="ja-JP" altLang="en-US" dirty="0"/>
          </a:p>
        </p:txBody>
      </p:sp>
      <p:sp>
        <p:nvSpPr>
          <p:cNvPr id="9" name="テキスト ボックス 8"/>
          <p:cNvSpPr txBox="1"/>
          <p:nvPr/>
        </p:nvSpPr>
        <p:spPr>
          <a:xfrm>
            <a:off x="3692391" y="5023819"/>
            <a:ext cx="1441420" cy="369332"/>
          </a:xfrm>
          <a:prstGeom prst="rect">
            <a:avLst/>
          </a:prstGeom>
          <a:noFill/>
        </p:spPr>
        <p:txBody>
          <a:bodyPr wrap="none" rtlCol="0">
            <a:spAutoFit/>
          </a:bodyPr>
          <a:lstStyle/>
          <a:p>
            <a:r>
              <a:rPr kumimoji="1" lang="ja-JP" altLang="en-US" dirty="0" smtClean="0"/>
              <a:t>学習済み</a:t>
            </a:r>
            <a:r>
              <a:rPr kumimoji="1" lang="en-US" altLang="ja-JP" dirty="0" smtClean="0"/>
              <a:t>NN</a:t>
            </a:r>
            <a:endParaRPr kumimoji="1" lang="ja-JP" altLang="en-US" dirty="0"/>
          </a:p>
        </p:txBody>
      </p:sp>
      <p:sp>
        <p:nvSpPr>
          <p:cNvPr id="10" name="テキスト ボックス 9"/>
          <p:cNvSpPr txBox="1"/>
          <p:nvPr/>
        </p:nvSpPr>
        <p:spPr>
          <a:xfrm>
            <a:off x="5965371" y="4562154"/>
            <a:ext cx="819455" cy="369332"/>
          </a:xfrm>
          <a:prstGeom prst="rect">
            <a:avLst/>
          </a:prstGeom>
          <a:noFill/>
        </p:spPr>
        <p:txBody>
          <a:bodyPr wrap="none" rtlCol="0">
            <a:spAutoFit/>
          </a:bodyPr>
          <a:lstStyle/>
          <a:p>
            <a:r>
              <a:rPr lang="ja-JP" altLang="en-US" dirty="0"/>
              <a:t>ラベル</a:t>
            </a:r>
            <a:endParaRPr kumimoji="1" lang="ja-JP" altLang="en-US" dirty="0"/>
          </a:p>
        </p:txBody>
      </p:sp>
      <mc:AlternateContent xmlns:mc="http://schemas.openxmlformats.org/markup-compatibility/2006" xmlns:a14="http://schemas.microsoft.com/office/drawing/2010/main">
        <mc:Choice Requires="a14">
          <p:sp>
            <p:nvSpPr>
              <p:cNvPr id="11" name="テキスト ボックス 10"/>
              <p:cNvSpPr txBox="1"/>
              <p:nvPr/>
            </p:nvSpPr>
            <p:spPr>
              <a:xfrm>
                <a:off x="6784826" y="4515987"/>
                <a:ext cx="8088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≠0</m:t>
                      </m:r>
                    </m:oMath>
                  </m:oMathPara>
                </a14:m>
                <a:endParaRPr kumimoji="1" lang="en-US" altLang="ja-JP" b="0" dirty="0" smtClean="0">
                  <a:ea typeface="Cambria Math" panose="02040503050406030204" pitchFamily="18" charset="0"/>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6784826" y="4515987"/>
                <a:ext cx="808811" cy="36933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6784826" y="5491186"/>
                <a:ext cx="8088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ea typeface="Cambria Math" panose="02040503050406030204" pitchFamily="18" charset="0"/>
                        </a:rPr>
                        <m:t>=0</m:t>
                      </m:r>
                    </m:oMath>
                  </m:oMathPara>
                </a14:m>
                <a:endParaRPr kumimoji="1" lang="en-US" altLang="ja-JP" b="0" dirty="0" smtClean="0">
                  <a:ea typeface="Cambria Math" panose="02040503050406030204" pitchFamily="18" charset="0"/>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6784826" y="5491186"/>
                <a:ext cx="808811" cy="36933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77640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検索精度の評価</a:t>
            </a:r>
            <a:endParaRPr kumimoji="1" lang="en-US" altLang="ja-JP" sz="2800" dirty="0" smtClean="0"/>
          </a:p>
          <a:p>
            <a:pPr lvl="1"/>
            <a:r>
              <a:rPr kumimoji="1" lang="ja-JP" altLang="en-US" sz="2400" dirty="0" smtClean="0"/>
              <a:t>検索精度の観点における本手法の有用性</a:t>
            </a:r>
            <a:endParaRPr kumimoji="1" lang="en-US" altLang="ja-JP" sz="2400" dirty="0" smtClean="0"/>
          </a:p>
          <a:p>
            <a:pPr lvl="1"/>
            <a:r>
              <a:rPr lang="ja-JP" altLang="en-US" sz="2400" dirty="0" smtClean="0"/>
              <a:t>学習させた類似コードブロックが持つ構文上の差異と   検索精度の関係性</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Tree>
    <p:extLst>
      <p:ext uri="{BB962C8B-B14F-4D97-AF65-F5344CB8AC3E}">
        <p14:creationId xmlns:p14="http://schemas.microsoft.com/office/powerpoint/2010/main" val="2933227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a:xfrm>
            <a:off x="16668" y="3316572"/>
            <a:ext cx="2481603" cy="3199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実験方法の概要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6" name="コンテンツ プレースホルダー 2"/>
          <p:cNvSpPr>
            <a:spLocks noGrp="1"/>
          </p:cNvSpPr>
          <p:nvPr>
            <p:ph idx="1"/>
          </p:nvPr>
        </p:nvSpPr>
        <p:spPr>
          <a:xfrm>
            <a:off x="457200" y="1523999"/>
            <a:ext cx="8240485" cy="1732547"/>
          </a:xfrm>
          <a:ln>
            <a:solidFill>
              <a:srgbClr val="FFC000"/>
            </a:solidFill>
          </a:ln>
        </p:spPr>
        <p:txBody>
          <a:bodyPr/>
          <a:lstStyle/>
          <a:p>
            <a:pPr marL="514350" indent="-514350">
              <a:buFont typeface="+mj-lt"/>
              <a:buAutoNum type="arabicPeriod"/>
            </a:pPr>
            <a:r>
              <a:rPr kumimoji="1" lang="ja-JP" altLang="en-US" sz="2400" dirty="0" smtClean="0"/>
              <a:t>各プロジェクトのソースコードを利用して学習用データセットと評価用データセットを作成</a:t>
            </a:r>
            <a:endParaRPr kumimoji="1" lang="en-US" altLang="ja-JP" sz="2400" dirty="0" smtClean="0"/>
          </a:p>
          <a:p>
            <a:pPr marL="514350" indent="-514350">
              <a:buFont typeface="+mj-lt"/>
              <a:buAutoNum type="arabicPeriod"/>
            </a:pPr>
            <a:r>
              <a:rPr kumimoji="1" lang="ja-JP" altLang="en-US" sz="2400" dirty="0" smtClean="0"/>
              <a:t>学習用データセットを使用してモデル作成</a:t>
            </a:r>
            <a:endParaRPr kumimoji="1" lang="en-US" altLang="ja-JP" sz="2400" dirty="0" smtClean="0"/>
          </a:p>
          <a:p>
            <a:pPr marL="514350" indent="-514350">
              <a:buFont typeface="+mj-lt"/>
              <a:buAutoNum type="arabicPeriod"/>
            </a:pPr>
            <a:r>
              <a:rPr lang="ja-JP" altLang="en-US" sz="2400" dirty="0" smtClean="0"/>
              <a:t>評価用データセットを使用して適合率・再現率・</a:t>
            </a:r>
            <a:r>
              <a:rPr lang="en-US" altLang="ja-JP" sz="2400" dirty="0" smtClean="0"/>
              <a:t>F</a:t>
            </a:r>
            <a:r>
              <a:rPr lang="ja-JP" altLang="en-US" sz="2400" dirty="0" smtClean="0"/>
              <a:t>値を算出</a:t>
            </a:r>
            <a:endParaRPr kumimoji="1" lang="ja-JP" altLang="en-US" sz="2400" dirty="0"/>
          </a:p>
        </p:txBody>
      </p:sp>
      <p:pic>
        <p:nvPicPr>
          <p:cNvPr id="34" name="図 33"/>
          <p:cNvPicPr>
            <a:picLocks noChangeAspect="1"/>
          </p:cNvPicPr>
          <p:nvPr/>
        </p:nvPicPr>
        <p:blipFill>
          <a:blip r:embed="rId3"/>
          <a:stretch>
            <a:fillRect/>
          </a:stretch>
        </p:blipFill>
        <p:spPr>
          <a:xfrm>
            <a:off x="1049266" y="3362907"/>
            <a:ext cx="1388352" cy="3153485"/>
          </a:xfrm>
          <a:prstGeom prst="rect">
            <a:avLst/>
          </a:prstGeom>
          <a:ln>
            <a:noFill/>
          </a:ln>
        </p:spPr>
      </p:pic>
      <p:sp>
        <p:nvSpPr>
          <p:cNvPr id="35" name="テキスト ボックス 34"/>
          <p:cNvSpPr txBox="1"/>
          <p:nvPr/>
        </p:nvSpPr>
        <p:spPr>
          <a:xfrm>
            <a:off x="-65315" y="3434443"/>
            <a:ext cx="1334020" cy="646331"/>
          </a:xfrm>
          <a:prstGeom prst="rect">
            <a:avLst/>
          </a:prstGeom>
          <a:noFill/>
        </p:spPr>
        <p:txBody>
          <a:bodyPr wrap="none" rtlCol="0">
            <a:spAutoFit/>
          </a:bodyPr>
          <a:lstStyle/>
          <a:p>
            <a:pPr algn="ctr"/>
            <a:r>
              <a:rPr kumimoji="1" lang="ja-JP" altLang="en-US" dirty="0" smtClean="0"/>
              <a:t>学習用</a:t>
            </a:r>
            <a:endParaRPr kumimoji="1" lang="en-US" altLang="ja-JP" dirty="0" smtClean="0"/>
          </a:p>
          <a:p>
            <a:pPr algn="ctr"/>
            <a:r>
              <a:rPr kumimoji="1" lang="ja-JP" altLang="en-US" dirty="0" smtClean="0"/>
              <a:t>データセット</a:t>
            </a:r>
            <a:endParaRPr kumimoji="1" lang="ja-JP" altLang="en-US" dirty="0"/>
          </a:p>
        </p:txBody>
      </p:sp>
      <p:sp>
        <p:nvSpPr>
          <p:cNvPr id="36" name="テキスト ボックス 35"/>
          <p:cNvSpPr txBox="1"/>
          <p:nvPr/>
        </p:nvSpPr>
        <p:spPr>
          <a:xfrm>
            <a:off x="-65315" y="5870061"/>
            <a:ext cx="1334020" cy="646331"/>
          </a:xfrm>
          <a:prstGeom prst="rect">
            <a:avLst/>
          </a:prstGeom>
          <a:noFill/>
        </p:spPr>
        <p:txBody>
          <a:bodyPr wrap="none" rtlCol="0">
            <a:spAutoFit/>
          </a:bodyPr>
          <a:lstStyle/>
          <a:p>
            <a:pPr algn="ctr"/>
            <a:r>
              <a:rPr kumimoji="1" lang="ja-JP" altLang="en-US" dirty="0" smtClean="0"/>
              <a:t>評価用</a:t>
            </a:r>
            <a:endParaRPr kumimoji="1" lang="en-US" altLang="ja-JP" dirty="0" smtClean="0"/>
          </a:p>
          <a:p>
            <a:pPr algn="ctr"/>
            <a:r>
              <a:rPr lang="ja-JP" altLang="en-US" dirty="0"/>
              <a:t>データセット</a:t>
            </a:r>
            <a:endParaRPr kumimoji="1" lang="ja-JP" altLang="en-US" dirty="0"/>
          </a:p>
        </p:txBody>
      </p:sp>
      <p:sp>
        <p:nvSpPr>
          <p:cNvPr id="37" name="テキスト ボックス 36"/>
          <p:cNvSpPr txBox="1"/>
          <p:nvPr/>
        </p:nvSpPr>
        <p:spPr>
          <a:xfrm>
            <a:off x="107008" y="4809284"/>
            <a:ext cx="989373" cy="646331"/>
          </a:xfrm>
          <a:prstGeom prst="rect">
            <a:avLst/>
          </a:prstGeom>
          <a:noFill/>
        </p:spPr>
        <p:txBody>
          <a:bodyPr wrap="none" rtlCol="0">
            <a:spAutoFit/>
          </a:bodyPr>
          <a:lstStyle/>
          <a:p>
            <a:pPr algn="ctr"/>
            <a:r>
              <a:rPr kumimoji="1" lang="ja-JP" altLang="en-US" dirty="0" smtClean="0"/>
              <a:t>コード</a:t>
            </a:r>
            <a:endParaRPr kumimoji="1" lang="en-US" altLang="ja-JP" dirty="0" smtClean="0"/>
          </a:p>
          <a:p>
            <a:pPr algn="ctr"/>
            <a:r>
              <a:rPr kumimoji="1" lang="ja-JP" altLang="en-US" dirty="0" smtClean="0"/>
              <a:t>クローン</a:t>
            </a:r>
            <a:endParaRPr kumimoji="1" lang="ja-JP" altLang="en-US" dirty="0"/>
          </a:p>
        </p:txBody>
      </p:sp>
      <mc:AlternateContent xmlns:mc="http://schemas.openxmlformats.org/markup-compatibility/2006" xmlns:a14="http://schemas.microsoft.com/office/drawing/2010/main">
        <mc:Choice Requires="a14">
          <p:sp>
            <p:nvSpPr>
              <p:cNvPr id="38" name="テキスト ボックス 37"/>
              <p:cNvSpPr txBox="1"/>
              <p:nvPr/>
            </p:nvSpPr>
            <p:spPr>
              <a:xfrm>
                <a:off x="1698040" y="3514717"/>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0</m:t>
                          </m:r>
                        </m:sub>
                      </m:sSub>
                    </m:oMath>
                  </m:oMathPara>
                </a14:m>
                <a:endParaRPr kumimoji="1" lang="ja-JP" altLang="en-US" sz="1400" dirty="0"/>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1698040" y="3514717"/>
                <a:ext cx="310243" cy="307777"/>
              </a:xfrm>
              <a:prstGeom prst="rect">
                <a:avLst/>
              </a:prstGeom>
              <a:blipFill>
                <a:blip r:embed="rId4"/>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p:cNvSpPr txBox="1"/>
              <p:nvPr/>
            </p:nvSpPr>
            <p:spPr>
              <a:xfrm>
                <a:off x="1449528" y="4141829"/>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1</m:t>
                          </m:r>
                        </m:sub>
                      </m:sSub>
                    </m:oMath>
                  </m:oMathPara>
                </a14:m>
                <a:endParaRPr kumimoji="1" lang="ja-JP" altLang="en-US" sz="1400" dirty="0"/>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1449528" y="4141829"/>
                <a:ext cx="310243" cy="307777"/>
              </a:xfrm>
              <a:prstGeom prst="rect">
                <a:avLst/>
              </a:prstGeom>
              <a:blipFill>
                <a:blip r:embed="rId5"/>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p:cNvSpPr txBox="1"/>
              <p:nvPr/>
            </p:nvSpPr>
            <p:spPr>
              <a:xfrm>
                <a:off x="1853161" y="4141828"/>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2</m:t>
                          </m:r>
                        </m:sub>
                      </m:sSub>
                    </m:oMath>
                  </m:oMathPara>
                </a14:m>
                <a:endParaRPr kumimoji="1" lang="ja-JP" altLang="en-US" sz="1400" dirty="0"/>
              </a:p>
            </p:txBody>
          </p:sp>
        </mc:Choice>
        <mc:Fallback xmlns="">
          <p:sp>
            <p:nvSpPr>
              <p:cNvPr id="41" name="テキスト ボックス 40"/>
              <p:cNvSpPr txBox="1">
                <a:spLocks noRot="1" noChangeAspect="1" noMove="1" noResize="1" noEditPoints="1" noAdjustHandles="1" noChangeArrowheads="1" noChangeShapeType="1" noTextEdit="1"/>
              </p:cNvSpPr>
              <p:nvPr/>
            </p:nvSpPr>
            <p:spPr>
              <a:xfrm>
                <a:off x="1853161" y="4141828"/>
                <a:ext cx="310243" cy="307777"/>
              </a:xfrm>
              <a:prstGeom prst="rect">
                <a:avLst/>
              </a:prstGeom>
              <a:blipFill>
                <a:blip r:embed="rId6"/>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p:cNvSpPr txBox="1"/>
              <p:nvPr/>
            </p:nvSpPr>
            <p:spPr>
              <a:xfrm>
                <a:off x="1449528" y="4542666"/>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3</m:t>
                          </m:r>
                        </m:sub>
                      </m:sSub>
                    </m:oMath>
                  </m:oMathPara>
                </a14:m>
                <a:endParaRPr kumimoji="1" lang="ja-JP" altLang="en-US" sz="1400" dirty="0"/>
              </a:p>
            </p:txBody>
          </p:sp>
        </mc:Choice>
        <mc:Fallback xmlns="">
          <p:sp>
            <p:nvSpPr>
              <p:cNvPr id="42" name="テキスト ボックス 41"/>
              <p:cNvSpPr txBox="1">
                <a:spLocks noRot="1" noChangeAspect="1" noMove="1" noResize="1" noEditPoints="1" noAdjustHandles="1" noChangeArrowheads="1" noChangeShapeType="1" noTextEdit="1"/>
              </p:cNvSpPr>
              <p:nvPr/>
            </p:nvSpPr>
            <p:spPr>
              <a:xfrm>
                <a:off x="1449528" y="4542666"/>
                <a:ext cx="310243" cy="307777"/>
              </a:xfrm>
              <a:prstGeom prst="rect">
                <a:avLst/>
              </a:prstGeom>
              <a:blipFill>
                <a:blip r:embed="rId7"/>
                <a:stretch>
                  <a:fillRect/>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テキスト ボックス 42"/>
              <p:cNvSpPr txBox="1"/>
              <p:nvPr/>
            </p:nvSpPr>
            <p:spPr>
              <a:xfrm>
                <a:off x="1849790" y="4548108"/>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4</m:t>
                          </m:r>
                        </m:sub>
                      </m:sSub>
                    </m:oMath>
                  </m:oMathPara>
                </a14:m>
                <a:endParaRPr kumimoji="1" lang="ja-JP" altLang="en-US" sz="1400" dirty="0"/>
              </a:p>
            </p:txBody>
          </p:sp>
        </mc:Choice>
        <mc:Fallback xmlns="">
          <p:sp>
            <p:nvSpPr>
              <p:cNvPr id="43" name="テキスト ボックス 42"/>
              <p:cNvSpPr txBox="1">
                <a:spLocks noRot="1" noChangeAspect="1" noMove="1" noResize="1" noEditPoints="1" noAdjustHandles="1" noChangeArrowheads="1" noChangeShapeType="1" noTextEdit="1"/>
              </p:cNvSpPr>
              <p:nvPr/>
            </p:nvSpPr>
            <p:spPr>
              <a:xfrm>
                <a:off x="1849790" y="4548108"/>
                <a:ext cx="310243" cy="307777"/>
              </a:xfrm>
              <a:prstGeom prst="rect">
                <a:avLst/>
              </a:prstGeom>
              <a:blipFill>
                <a:blip r:embed="rId8"/>
                <a:stretch>
                  <a:fillRect/>
                </a:stretch>
              </a:blipFill>
              <a:ln>
                <a:noFill/>
              </a:ln>
            </p:spPr>
            <p:txBody>
              <a:bodyPr/>
              <a:lstStyle/>
              <a:p>
                <a:r>
                  <a:rPr lang="ja-JP" altLang="en-US">
                    <a:noFill/>
                  </a:rPr>
                  <a:t> </a:t>
                </a:r>
              </a:p>
            </p:txBody>
          </p:sp>
        </mc:Fallback>
      </mc:AlternateContent>
      <p:grpSp>
        <p:nvGrpSpPr>
          <p:cNvPr id="45" name="グループ化 44"/>
          <p:cNvGrpSpPr/>
          <p:nvPr/>
        </p:nvGrpSpPr>
        <p:grpSpPr>
          <a:xfrm>
            <a:off x="3440529" y="3434443"/>
            <a:ext cx="1677786" cy="1603840"/>
            <a:chOff x="3258743" y="2979324"/>
            <a:chExt cx="1677786" cy="1603840"/>
          </a:xfrm>
        </p:grpSpPr>
        <p:grpSp>
          <p:nvGrpSpPr>
            <p:cNvPr id="46" name="グループ化 45"/>
            <p:cNvGrpSpPr/>
            <p:nvPr/>
          </p:nvGrpSpPr>
          <p:grpSpPr>
            <a:xfrm>
              <a:off x="3258743" y="2979324"/>
              <a:ext cx="1677786" cy="1201511"/>
              <a:chOff x="1178168" y="914400"/>
              <a:chExt cx="2725615" cy="1951891"/>
            </a:xfrm>
          </p:grpSpPr>
          <p:sp>
            <p:nvSpPr>
              <p:cNvPr id="48" name="楕円 47"/>
              <p:cNvSpPr/>
              <p:nvPr/>
            </p:nvSpPr>
            <p:spPr>
              <a:xfrm>
                <a:off x="1178169" y="914400"/>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9" name="楕円 48"/>
              <p:cNvSpPr/>
              <p:nvPr/>
            </p:nvSpPr>
            <p:spPr>
              <a:xfrm>
                <a:off x="1178169" y="1617784"/>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楕円 49"/>
              <p:cNvSpPr/>
              <p:nvPr/>
            </p:nvSpPr>
            <p:spPr>
              <a:xfrm>
                <a:off x="1178168" y="2321168"/>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1" name="楕円 50"/>
              <p:cNvSpPr/>
              <p:nvPr/>
            </p:nvSpPr>
            <p:spPr>
              <a:xfrm>
                <a:off x="2268415" y="914400"/>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2" name="楕円 51"/>
              <p:cNvSpPr/>
              <p:nvPr/>
            </p:nvSpPr>
            <p:spPr>
              <a:xfrm>
                <a:off x="2268415" y="1617784"/>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3" name="楕円 52"/>
              <p:cNvSpPr/>
              <p:nvPr/>
            </p:nvSpPr>
            <p:spPr>
              <a:xfrm>
                <a:off x="2268414" y="2321168"/>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4" name="楕円 53"/>
              <p:cNvSpPr/>
              <p:nvPr/>
            </p:nvSpPr>
            <p:spPr>
              <a:xfrm>
                <a:off x="3358660" y="1345222"/>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5" name="楕円 54"/>
              <p:cNvSpPr/>
              <p:nvPr/>
            </p:nvSpPr>
            <p:spPr>
              <a:xfrm>
                <a:off x="3358660" y="2048606"/>
                <a:ext cx="545123" cy="545123"/>
              </a:xfrm>
              <a:prstGeom prst="ellipse">
                <a:avLst/>
              </a:prstGeom>
              <a:no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56" name="直線矢印コネクタ 55"/>
              <p:cNvCxnSpPr>
                <a:stCxn id="48" idx="6"/>
                <a:endCxn id="51" idx="2"/>
              </p:cNvCxnSpPr>
              <p:nvPr/>
            </p:nvCxnSpPr>
            <p:spPr>
              <a:xfrm>
                <a:off x="1723292" y="1186962"/>
                <a:ext cx="545123" cy="0"/>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7" name="直線矢印コネクタ 56"/>
              <p:cNvCxnSpPr>
                <a:stCxn id="48" idx="6"/>
                <a:endCxn id="52" idx="2"/>
              </p:cNvCxnSpPr>
              <p:nvPr/>
            </p:nvCxnSpPr>
            <p:spPr>
              <a:xfrm>
                <a:off x="1723292" y="1186962"/>
                <a:ext cx="545123" cy="703384"/>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8" name="直線矢印コネクタ 57"/>
              <p:cNvCxnSpPr>
                <a:stCxn id="48" idx="6"/>
                <a:endCxn id="53" idx="2"/>
              </p:cNvCxnSpPr>
              <p:nvPr/>
            </p:nvCxnSpPr>
            <p:spPr>
              <a:xfrm>
                <a:off x="1723292" y="1186962"/>
                <a:ext cx="545122" cy="1406768"/>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9" name="直線矢印コネクタ 58"/>
              <p:cNvCxnSpPr>
                <a:stCxn id="49" idx="6"/>
                <a:endCxn id="52" idx="2"/>
              </p:cNvCxnSpPr>
              <p:nvPr/>
            </p:nvCxnSpPr>
            <p:spPr>
              <a:xfrm>
                <a:off x="1723292" y="1890346"/>
                <a:ext cx="545123" cy="0"/>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直線矢印コネクタ 59"/>
              <p:cNvCxnSpPr>
                <a:stCxn id="49" idx="6"/>
                <a:endCxn id="51" idx="2"/>
              </p:cNvCxnSpPr>
              <p:nvPr/>
            </p:nvCxnSpPr>
            <p:spPr>
              <a:xfrm flipV="1">
                <a:off x="1723292" y="1186962"/>
                <a:ext cx="545123" cy="703384"/>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1" name="直線矢印コネクタ 60"/>
              <p:cNvCxnSpPr>
                <a:stCxn id="49" idx="6"/>
                <a:endCxn id="53" idx="2"/>
              </p:cNvCxnSpPr>
              <p:nvPr/>
            </p:nvCxnSpPr>
            <p:spPr>
              <a:xfrm>
                <a:off x="1723292" y="1890346"/>
                <a:ext cx="545122" cy="703384"/>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2" name="直線矢印コネクタ 61"/>
              <p:cNvCxnSpPr>
                <a:stCxn id="50" idx="6"/>
                <a:endCxn id="51" idx="2"/>
              </p:cNvCxnSpPr>
              <p:nvPr/>
            </p:nvCxnSpPr>
            <p:spPr>
              <a:xfrm flipV="1">
                <a:off x="1723291" y="1186962"/>
                <a:ext cx="545124" cy="1406768"/>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3" name="直線矢印コネクタ 62"/>
              <p:cNvCxnSpPr>
                <a:stCxn id="50" idx="6"/>
                <a:endCxn id="52" idx="2"/>
              </p:cNvCxnSpPr>
              <p:nvPr/>
            </p:nvCxnSpPr>
            <p:spPr>
              <a:xfrm flipV="1">
                <a:off x="1723291" y="1890346"/>
                <a:ext cx="545124" cy="703384"/>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4" name="直線矢印コネクタ 63"/>
              <p:cNvCxnSpPr>
                <a:stCxn id="50" idx="6"/>
                <a:endCxn id="53" idx="2"/>
              </p:cNvCxnSpPr>
              <p:nvPr/>
            </p:nvCxnSpPr>
            <p:spPr>
              <a:xfrm>
                <a:off x="1723291" y="2593730"/>
                <a:ext cx="545123" cy="0"/>
              </a:xfrm>
              <a:prstGeom prst="straightConnector1">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直線コネクタ 64"/>
              <p:cNvCxnSpPr>
                <a:stCxn id="51" idx="6"/>
                <a:endCxn id="54" idx="2"/>
              </p:cNvCxnSpPr>
              <p:nvPr/>
            </p:nvCxnSpPr>
            <p:spPr>
              <a:xfrm>
                <a:off x="2813538" y="1186962"/>
                <a:ext cx="545122" cy="430822"/>
              </a:xfrm>
              <a:prstGeom prst="line">
                <a:avLst/>
              </a:prstGeom>
              <a:ln w="9525"/>
            </p:spPr>
            <p:style>
              <a:lnRef idx="1">
                <a:schemeClr val="dk1"/>
              </a:lnRef>
              <a:fillRef idx="0">
                <a:schemeClr val="dk1"/>
              </a:fillRef>
              <a:effectRef idx="0">
                <a:schemeClr val="dk1"/>
              </a:effectRef>
              <a:fontRef idx="minor">
                <a:schemeClr val="tx1"/>
              </a:fontRef>
            </p:style>
          </p:cxnSp>
          <p:cxnSp>
            <p:nvCxnSpPr>
              <p:cNvPr id="66" name="直線コネクタ 65"/>
              <p:cNvCxnSpPr>
                <a:stCxn id="51" idx="6"/>
                <a:endCxn id="55" idx="2"/>
              </p:cNvCxnSpPr>
              <p:nvPr/>
            </p:nvCxnSpPr>
            <p:spPr>
              <a:xfrm>
                <a:off x="2813538" y="1186962"/>
                <a:ext cx="545122" cy="1134206"/>
              </a:xfrm>
              <a:prstGeom prst="line">
                <a:avLst/>
              </a:prstGeom>
              <a:ln w="9525"/>
            </p:spPr>
            <p:style>
              <a:lnRef idx="1">
                <a:schemeClr val="dk1"/>
              </a:lnRef>
              <a:fillRef idx="0">
                <a:schemeClr val="dk1"/>
              </a:fillRef>
              <a:effectRef idx="0">
                <a:schemeClr val="dk1"/>
              </a:effectRef>
              <a:fontRef idx="minor">
                <a:schemeClr val="tx1"/>
              </a:fontRef>
            </p:style>
          </p:cxnSp>
          <p:cxnSp>
            <p:nvCxnSpPr>
              <p:cNvPr id="67" name="直線コネクタ 66"/>
              <p:cNvCxnSpPr>
                <a:stCxn id="52" idx="6"/>
                <a:endCxn id="54" idx="2"/>
              </p:cNvCxnSpPr>
              <p:nvPr/>
            </p:nvCxnSpPr>
            <p:spPr>
              <a:xfrm flipV="1">
                <a:off x="2813538" y="1617784"/>
                <a:ext cx="545122" cy="272562"/>
              </a:xfrm>
              <a:prstGeom prst="line">
                <a:avLst/>
              </a:prstGeom>
              <a:ln w="9525"/>
            </p:spPr>
            <p:style>
              <a:lnRef idx="1">
                <a:schemeClr val="dk1"/>
              </a:lnRef>
              <a:fillRef idx="0">
                <a:schemeClr val="dk1"/>
              </a:fillRef>
              <a:effectRef idx="0">
                <a:schemeClr val="dk1"/>
              </a:effectRef>
              <a:fontRef idx="minor">
                <a:schemeClr val="tx1"/>
              </a:fontRef>
            </p:style>
          </p:cxnSp>
          <p:cxnSp>
            <p:nvCxnSpPr>
              <p:cNvPr id="68" name="直線コネクタ 67"/>
              <p:cNvCxnSpPr>
                <a:stCxn id="52" idx="6"/>
                <a:endCxn id="55" idx="2"/>
              </p:cNvCxnSpPr>
              <p:nvPr/>
            </p:nvCxnSpPr>
            <p:spPr>
              <a:xfrm>
                <a:off x="2813538" y="1890346"/>
                <a:ext cx="545122" cy="430822"/>
              </a:xfrm>
              <a:prstGeom prst="line">
                <a:avLst/>
              </a:prstGeom>
              <a:ln w="9525"/>
            </p:spPr>
            <p:style>
              <a:lnRef idx="1">
                <a:schemeClr val="dk1"/>
              </a:lnRef>
              <a:fillRef idx="0">
                <a:schemeClr val="dk1"/>
              </a:fillRef>
              <a:effectRef idx="0">
                <a:schemeClr val="dk1"/>
              </a:effectRef>
              <a:fontRef idx="minor">
                <a:schemeClr val="tx1"/>
              </a:fontRef>
            </p:style>
          </p:cxnSp>
          <p:cxnSp>
            <p:nvCxnSpPr>
              <p:cNvPr id="69" name="直線コネクタ 68"/>
              <p:cNvCxnSpPr>
                <a:stCxn id="53" idx="6"/>
                <a:endCxn id="54" idx="2"/>
              </p:cNvCxnSpPr>
              <p:nvPr/>
            </p:nvCxnSpPr>
            <p:spPr>
              <a:xfrm flipV="1">
                <a:off x="2813537" y="1617784"/>
                <a:ext cx="545123" cy="975946"/>
              </a:xfrm>
              <a:prstGeom prst="line">
                <a:avLst/>
              </a:prstGeom>
              <a:ln w="9525"/>
            </p:spPr>
            <p:style>
              <a:lnRef idx="1">
                <a:schemeClr val="dk1"/>
              </a:lnRef>
              <a:fillRef idx="0">
                <a:schemeClr val="dk1"/>
              </a:fillRef>
              <a:effectRef idx="0">
                <a:schemeClr val="dk1"/>
              </a:effectRef>
              <a:fontRef idx="minor">
                <a:schemeClr val="tx1"/>
              </a:fontRef>
            </p:style>
          </p:cxnSp>
          <p:cxnSp>
            <p:nvCxnSpPr>
              <p:cNvPr id="70" name="直線コネクタ 69"/>
              <p:cNvCxnSpPr>
                <a:stCxn id="53" idx="6"/>
                <a:endCxn id="55" idx="2"/>
              </p:cNvCxnSpPr>
              <p:nvPr/>
            </p:nvCxnSpPr>
            <p:spPr>
              <a:xfrm flipV="1">
                <a:off x="2813537" y="2321168"/>
                <a:ext cx="545123" cy="272562"/>
              </a:xfrm>
              <a:prstGeom prst="line">
                <a:avLst/>
              </a:prstGeom>
              <a:ln w="9525"/>
            </p:spPr>
            <p:style>
              <a:lnRef idx="1">
                <a:schemeClr val="dk1"/>
              </a:lnRef>
              <a:fillRef idx="0">
                <a:schemeClr val="dk1"/>
              </a:fillRef>
              <a:effectRef idx="0">
                <a:schemeClr val="dk1"/>
              </a:effectRef>
              <a:fontRef idx="minor">
                <a:schemeClr val="tx1"/>
              </a:fontRef>
            </p:style>
          </p:cxnSp>
        </p:grpSp>
        <p:sp>
          <p:nvSpPr>
            <p:cNvPr id="47" name="テキスト ボックス 46"/>
            <p:cNvSpPr txBox="1"/>
            <p:nvPr/>
          </p:nvSpPr>
          <p:spPr>
            <a:xfrm>
              <a:off x="3838590" y="4213832"/>
              <a:ext cx="518091" cy="369332"/>
            </a:xfrm>
            <a:prstGeom prst="rect">
              <a:avLst/>
            </a:prstGeom>
            <a:noFill/>
            <a:ln w="9525">
              <a:solidFill>
                <a:schemeClr val="tx1"/>
              </a:solidFill>
            </a:ln>
          </p:spPr>
          <p:txBody>
            <a:bodyPr wrap="none" rtlCol="0">
              <a:spAutoFit/>
            </a:bodyPr>
            <a:lstStyle/>
            <a:p>
              <a:pPr algn="ctr"/>
              <a:r>
                <a:rPr lang="en-US" altLang="ja-JP" dirty="0" smtClean="0"/>
                <a:t>NN</a:t>
              </a:r>
              <a:endParaRPr kumimoji="1" lang="ja-JP" altLang="en-US" dirty="0"/>
            </a:p>
          </p:txBody>
        </p:sp>
      </p:grpSp>
      <p:sp>
        <p:nvSpPr>
          <p:cNvPr id="71" name="右矢印 70"/>
          <p:cNvSpPr/>
          <p:nvPr/>
        </p:nvSpPr>
        <p:spPr>
          <a:xfrm>
            <a:off x="2591661" y="3787893"/>
            <a:ext cx="714294" cy="49461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2" name="右矢印 71"/>
          <p:cNvSpPr/>
          <p:nvPr/>
        </p:nvSpPr>
        <p:spPr>
          <a:xfrm rot="19083595">
            <a:off x="2612252" y="4885144"/>
            <a:ext cx="714294" cy="49461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3" name="右矢印 72"/>
          <p:cNvSpPr/>
          <p:nvPr/>
        </p:nvSpPr>
        <p:spPr>
          <a:xfrm>
            <a:off x="5277301" y="3785717"/>
            <a:ext cx="714294" cy="49461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3073051" y="5370440"/>
            <a:ext cx="915635" cy="369332"/>
          </a:xfrm>
          <a:prstGeom prst="rect">
            <a:avLst/>
          </a:prstGeom>
          <a:solidFill>
            <a:schemeClr val="accent1"/>
          </a:solidFill>
        </p:spPr>
        <p:txBody>
          <a:bodyPr wrap="none" rtlCol="0">
            <a:spAutoFit/>
          </a:bodyPr>
          <a:lstStyle/>
          <a:p>
            <a:r>
              <a:rPr kumimoji="1" lang="en-US" altLang="ja-JP" dirty="0" smtClean="0"/>
              <a:t>STEP3</a:t>
            </a:r>
            <a:endParaRPr kumimoji="1" lang="ja-JP" altLang="en-US" dirty="0"/>
          </a:p>
        </p:txBody>
      </p:sp>
      <p:sp>
        <p:nvSpPr>
          <p:cNvPr id="75" name="テキスト ボックス 74"/>
          <p:cNvSpPr txBox="1"/>
          <p:nvPr/>
        </p:nvSpPr>
        <p:spPr>
          <a:xfrm>
            <a:off x="2482128" y="3362907"/>
            <a:ext cx="915635"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en-US" altLang="ja-JP" dirty="0" smtClean="0"/>
              <a:t>STEP2</a:t>
            </a:r>
            <a:endParaRPr kumimoji="1" lang="ja-JP" altLang="en-US" dirty="0"/>
          </a:p>
        </p:txBody>
      </p:sp>
      <mc:AlternateContent xmlns:mc="http://schemas.openxmlformats.org/markup-compatibility/2006" xmlns:a14="http://schemas.microsoft.com/office/drawing/2010/main">
        <mc:Choice Requires="a14">
          <p:sp>
            <p:nvSpPr>
              <p:cNvPr id="78" name="テキスト ボックス 77"/>
              <p:cNvSpPr txBox="1"/>
              <p:nvPr/>
            </p:nvSpPr>
            <p:spPr>
              <a:xfrm>
                <a:off x="1538950" y="5268280"/>
                <a:ext cx="310243" cy="307777"/>
              </a:xfrm>
              <a:prstGeom prst="rect">
                <a:avLst/>
              </a:prstGeom>
              <a:solidFill>
                <a:schemeClr val="bg1"/>
              </a:solidFill>
              <a:ln>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0</m:t>
                          </m:r>
                        </m:sub>
                      </m:sSub>
                      <m:r>
                        <a:rPr kumimoji="1" lang="en-US" altLang="ja-JP" sz="1400" b="0" i="1" smtClean="0">
                          <a:latin typeface="Cambria Math" panose="02040503050406030204" pitchFamily="18" charset="0"/>
                        </a:rPr>
                        <m:t>′</m:t>
                      </m:r>
                    </m:oMath>
                  </m:oMathPara>
                </a14:m>
                <a:endParaRPr kumimoji="1" lang="ja-JP" altLang="en-US" sz="1400" dirty="0"/>
              </a:p>
            </p:txBody>
          </p:sp>
        </mc:Choice>
        <mc:Fallback xmlns="">
          <p:sp>
            <p:nvSpPr>
              <p:cNvPr id="78" name="テキスト ボックス 77"/>
              <p:cNvSpPr txBox="1">
                <a:spLocks noRot="1" noChangeAspect="1" noMove="1" noResize="1" noEditPoints="1" noAdjustHandles="1" noChangeArrowheads="1" noChangeShapeType="1" noTextEdit="1"/>
              </p:cNvSpPr>
              <p:nvPr/>
            </p:nvSpPr>
            <p:spPr>
              <a:xfrm>
                <a:off x="1538950" y="5268280"/>
                <a:ext cx="310243" cy="307777"/>
              </a:xfrm>
              <a:prstGeom prst="rect">
                <a:avLst/>
              </a:prstGeom>
              <a:blipFill>
                <a:blip r:embed="rId9"/>
                <a:stretch>
                  <a:fillRect r="-1886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テキスト ボックス 78"/>
              <p:cNvSpPr txBox="1"/>
              <p:nvPr/>
            </p:nvSpPr>
            <p:spPr>
              <a:xfrm>
                <a:off x="1349694" y="5680675"/>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1</m:t>
                          </m:r>
                        </m:sub>
                      </m:sSub>
                      <m:r>
                        <a:rPr kumimoji="1" lang="en-US" altLang="ja-JP" sz="1400" b="0" i="1" smtClean="0">
                          <a:latin typeface="Cambria Math" panose="02040503050406030204" pitchFamily="18" charset="0"/>
                        </a:rPr>
                        <m:t>′</m:t>
                      </m:r>
                    </m:oMath>
                  </m:oMathPara>
                </a14:m>
                <a:endParaRPr kumimoji="1" lang="ja-JP" altLang="en-US" sz="1400" dirty="0"/>
              </a:p>
            </p:txBody>
          </p:sp>
        </mc:Choice>
        <mc:Fallback xmlns="">
          <p:sp>
            <p:nvSpPr>
              <p:cNvPr id="79" name="テキスト ボックス 78"/>
              <p:cNvSpPr txBox="1">
                <a:spLocks noRot="1" noChangeAspect="1" noMove="1" noResize="1" noEditPoints="1" noAdjustHandles="1" noChangeArrowheads="1" noChangeShapeType="1" noTextEdit="1"/>
              </p:cNvSpPr>
              <p:nvPr/>
            </p:nvSpPr>
            <p:spPr>
              <a:xfrm>
                <a:off x="1349694" y="5680675"/>
                <a:ext cx="310243" cy="307777"/>
              </a:xfrm>
              <a:prstGeom prst="rect">
                <a:avLst/>
              </a:prstGeom>
              <a:blipFill>
                <a:blip r:embed="rId10"/>
                <a:stretch>
                  <a:fillRect r="-19608"/>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1" name="テキスト ボックス 80"/>
              <p:cNvSpPr txBox="1"/>
              <p:nvPr/>
            </p:nvSpPr>
            <p:spPr>
              <a:xfrm>
                <a:off x="1711274" y="5680675"/>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2</m:t>
                          </m:r>
                        </m:sub>
                      </m:sSub>
                      <m:r>
                        <a:rPr kumimoji="1" lang="en-US" altLang="ja-JP" sz="1400" b="0" i="1" smtClean="0">
                          <a:latin typeface="Cambria Math" panose="02040503050406030204" pitchFamily="18" charset="0"/>
                        </a:rPr>
                        <m:t>′</m:t>
                      </m:r>
                    </m:oMath>
                  </m:oMathPara>
                </a14:m>
                <a:endParaRPr kumimoji="1" lang="ja-JP" altLang="en-US" sz="1400" dirty="0"/>
              </a:p>
            </p:txBody>
          </p:sp>
        </mc:Choice>
        <mc:Fallback xmlns="">
          <p:sp>
            <p:nvSpPr>
              <p:cNvPr id="81" name="テキスト ボックス 80"/>
              <p:cNvSpPr txBox="1">
                <a:spLocks noRot="1" noChangeAspect="1" noMove="1" noResize="1" noEditPoints="1" noAdjustHandles="1" noChangeArrowheads="1" noChangeShapeType="1" noTextEdit="1"/>
              </p:cNvSpPr>
              <p:nvPr/>
            </p:nvSpPr>
            <p:spPr>
              <a:xfrm>
                <a:off x="1711274" y="5680675"/>
                <a:ext cx="310243" cy="307777"/>
              </a:xfrm>
              <a:prstGeom prst="rect">
                <a:avLst/>
              </a:prstGeom>
              <a:blipFill>
                <a:blip r:embed="rId11"/>
                <a:stretch>
                  <a:fillRect r="-19608"/>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2" name="テキスト ボックス 81"/>
              <p:cNvSpPr txBox="1"/>
              <p:nvPr/>
            </p:nvSpPr>
            <p:spPr>
              <a:xfrm>
                <a:off x="1710214" y="6082820"/>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4</m:t>
                          </m:r>
                        </m:sub>
                      </m:sSub>
                      <m:r>
                        <a:rPr kumimoji="1" lang="en-US" altLang="ja-JP" sz="1400" b="0" i="1" smtClean="0">
                          <a:latin typeface="Cambria Math" panose="02040503050406030204" pitchFamily="18" charset="0"/>
                        </a:rPr>
                        <m:t>′</m:t>
                      </m:r>
                    </m:oMath>
                  </m:oMathPara>
                </a14:m>
                <a:endParaRPr kumimoji="1" lang="ja-JP" altLang="en-US" sz="1400" dirty="0"/>
              </a:p>
            </p:txBody>
          </p:sp>
        </mc:Choice>
        <mc:Fallback xmlns="">
          <p:sp>
            <p:nvSpPr>
              <p:cNvPr id="82" name="テキスト ボックス 81"/>
              <p:cNvSpPr txBox="1">
                <a:spLocks noRot="1" noChangeAspect="1" noMove="1" noResize="1" noEditPoints="1" noAdjustHandles="1" noChangeArrowheads="1" noChangeShapeType="1" noTextEdit="1"/>
              </p:cNvSpPr>
              <p:nvPr/>
            </p:nvSpPr>
            <p:spPr>
              <a:xfrm>
                <a:off x="1710214" y="6082820"/>
                <a:ext cx="310243" cy="307777"/>
              </a:xfrm>
              <a:prstGeom prst="rect">
                <a:avLst/>
              </a:prstGeom>
              <a:blipFill>
                <a:blip r:embed="rId12"/>
                <a:stretch>
                  <a:fillRect r="-22000"/>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3" name="テキスト ボックス 82"/>
              <p:cNvSpPr txBox="1"/>
              <p:nvPr/>
            </p:nvSpPr>
            <p:spPr>
              <a:xfrm>
                <a:off x="1349694" y="6082820"/>
                <a:ext cx="310243" cy="307777"/>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400" i="1" smtClean="0">
                              <a:latin typeface="Cambria Math" panose="02040503050406030204" pitchFamily="18" charset="0"/>
                            </a:rPr>
                          </m:ctrlPr>
                        </m:sSubPr>
                        <m:e>
                          <m:r>
                            <a:rPr kumimoji="1" lang="en-US" altLang="ja-JP" sz="1400" b="0" i="1" smtClean="0">
                              <a:latin typeface="Cambria Math" panose="02040503050406030204" pitchFamily="18" charset="0"/>
                            </a:rPr>
                            <m:t>𝑆</m:t>
                          </m:r>
                        </m:e>
                        <m:sub>
                          <m:r>
                            <a:rPr kumimoji="1" lang="en-US" altLang="ja-JP" sz="1400" b="0" i="1" smtClean="0">
                              <a:latin typeface="Cambria Math" panose="02040503050406030204" pitchFamily="18" charset="0"/>
                            </a:rPr>
                            <m:t>3</m:t>
                          </m:r>
                        </m:sub>
                      </m:sSub>
                      <m:r>
                        <a:rPr kumimoji="1" lang="en-US" altLang="ja-JP" sz="1400" b="0" i="1" smtClean="0">
                          <a:latin typeface="Cambria Math" panose="02040503050406030204" pitchFamily="18" charset="0"/>
                        </a:rPr>
                        <m:t>′</m:t>
                      </m:r>
                    </m:oMath>
                  </m:oMathPara>
                </a14:m>
                <a:endParaRPr kumimoji="1" lang="ja-JP" altLang="en-US" sz="1400" dirty="0"/>
              </a:p>
            </p:txBody>
          </p:sp>
        </mc:Choice>
        <mc:Fallback xmlns="">
          <p:sp>
            <p:nvSpPr>
              <p:cNvPr id="83" name="テキスト ボックス 82"/>
              <p:cNvSpPr txBox="1">
                <a:spLocks noRot="1" noChangeAspect="1" noMove="1" noResize="1" noEditPoints="1" noAdjustHandles="1" noChangeArrowheads="1" noChangeShapeType="1" noTextEdit="1"/>
              </p:cNvSpPr>
              <p:nvPr/>
            </p:nvSpPr>
            <p:spPr>
              <a:xfrm>
                <a:off x="1349694" y="6082820"/>
                <a:ext cx="310243" cy="307777"/>
              </a:xfrm>
              <a:prstGeom prst="rect">
                <a:avLst/>
              </a:prstGeom>
              <a:blipFill>
                <a:blip r:embed="rId13"/>
                <a:stretch>
                  <a:fillRect r="-21569"/>
                </a:stretch>
              </a:blipFill>
              <a:ln>
                <a:no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84" name="表 83"/>
              <p:cNvGraphicFramePr>
                <a:graphicFrameLocks noGrp="1"/>
              </p:cNvGraphicFramePr>
              <p:nvPr>
                <p:extLst>
                  <p:ext uri="{D42A27DB-BD31-4B8C-83A1-F6EECF244321}">
                    <p14:modId xmlns:p14="http://schemas.microsoft.com/office/powerpoint/2010/main" val="3709644216"/>
                  </p:ext>
                </p:extLst>
              </p:nvPr>
            </p:nvGraphicFramePr>
            <p:xfrm>
              <a:off x="6109557" y="3355133"/>
              <a:ext cx="2729642" cy="2124055"/>
            </p:xfrm>
            <a:graphic>
              <a:graphicData uri="http://schemas.openxmlformats.org/drawingml/2006/table">
                <a:tbl>
                  <a:tblPr firstRow="1" bandRow="1">
                    <a:tableStyleId>{5940675A-B579-460E-94D1-54222C63F5DA}</a:tableStyleId>
                  </a:tblPr>
                  <a:tblGrid>
                    <a:gridCol w="699458">
                      <a:extLst>
                        <a:ext uri="{9D8B030D-6E8A-4147-A177-3AD203B41FA5}">
                          <a16:colId xmlns:a16="http://schemas.microsoft.com/office/drawing/2014/main" val="279924530"/>
                        </a:ext>
                      </a:extLst>
                    </a:gridCol>
                    <a:gridCol w="908957">
                      <a:extLst>
                        <a:ext uri="{9D8B030D-6E8A-4147-A177-3AD203B41FA5}">
                          <a16:colId xmlns:a16="http://schemas.microsoft.com/office/drawing/2014/main" val="2895615469"/>
                        </a:ext>
                      </a:extLst>
                    </a:gridCol>
                    <a:gridCol w="1121227">
                      <a:extLst>
                        <a:ext uri="{9D8B030D-6E8A-4147-A177-3AD203B41FA5}">
                          <a16:colId xmlns:a16="http://schemas.microsoft.com/office/drawing/2014/main" val="1270859135"/>
                        </a:ext>
                      </a:extLst>
                    </a:gridCol>
                  </a:tblGrid>
                  <a:tr h="482053">
                    <a:tc>
                      <a:txBody>
                        <a:bodyPr/>
                        <a:lstStyle/>
                        <a:p>
                          <a:r>
                            <a:rPr kumimoji="1" lang="ja-JP" altLang="en-US" sz="1300" dirty="0" smtClean="0"/>
                            <a:t>ブロック名</a:t>
                          </a:r>
                          <a:endParaRPr kumimoji="1" lang="ja-JP" altLang="en-US" sz="1300" dirty="0"/>
                        </a:p>
                      </a:txBody>
                      <a:tcPr marL="67480" marR="67480" marT="33740" marB="33740"/>
                    </a:tc>
                    <a:tc>
                      <a:txBody>
                        <a:bodyPr/>
                        <a:lstStyle/>
                        <a:p>
                          <a:r>
                            <a:rPr kumimoji="1" lang="ja-JP" altLang="en-US" sz="1300" dirty="0" smtClean="0"/>
                            <a:t>出力されるべきラベル</a:t>
                          </a:r>
                          <a:endParaRPr kumimoji="1" lang="ja-JP" altLang="en-US" sz="1300" dirty="0"/>
                        </a:p>
                      </a:txBody>
                      <a:tcPr marL="67480" marR="67480" marT="33740" marB="33740"/>
                    </a:tc>
                    <a:tc>
                      <a:txBody>
                        <a:bodyPr/>
                        <a:lstStyle/>
                        <a:p>
                          <a:r>
                            <a:rPr kumimoji="1" lang="ja-JP" altLang="en-US" sz="1300" dirty="0" smtClean="0"/>
                            <a:t>モデルが出力</a:t>
                          </a:r>
                          <a:endParaRPr kumimoji="1" lang="en-US" altLang="ja-JP" sz="1300" dirty="0" smtClean="0"/>
                        </a:p>
                        <a:p>
                          <a:r>
                            <a:rPr kumimoji="1" lang="ja-JP" altLang="en-US" sz="1300" dirty="0" smtClean="0"/>
                            <a:t>したラベル</a:t>
                          </a:r>
                          <a:endParaRPr kumimoji="1" lang="ja-JP" altLang="en-US" sz="1300" dirty="0"/>
                        </a:p>
                      </a:txBody>
                      <a:tcPr marL="67480" marR="67480" marT="33740" marB="33740"/>
                    </a:tc>
                    <a:extLst>
                      <a:ext uri="{0D108BD9-81ED-4DB2-BD59-A6C34878D82A}">
                        <a16:rowId xmlns:a16="http://schemas.microsoft.com/office/drawing/2014/main" val="2969134659"/>
                      </a:ext>
                    </a:extLst>
                  </a:tr>
                  <a:tr h="273667">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1300" i="1" smtClean="0">
                                        <a:latin typeface="Cambria Math" panose="02040503050406030204" pitchFamily="18" charset="0"/>
                                      </a:rPr>
                                    </m:ctrlPr>
                                  </m:sSubPr>
                                  <m:e>
                                    <m:r>
                                      <a:rPr kumimoji="1" lang="en-US" altLang="ja-JP" sz="1300" smtClean="0">
                                        <a:latin typeface="Cambria Math" panose="02040503050406030204" pitchFamily="18" charset="0"/>
                                      </a:rPr>
                                      <m:t>𝑆</m:t>
                                    </m:r>
                                  </m:e>
                                  <m:sub>
                                    <m:r>
                                      <a:rPr kumimoji="1" lang="en-US" altLang="ja-JP" sz="1300" smtClean="0">
                                        <a:latin typeface="Cambria Math" panose="02040503050406030204" pitchFamily="18" charset="0"/>
                                      </a:rPr>
                                      <m:t>0</m:t>
                                    </m:r>
                                  </m:sub>
                                </m:sSub>
                                <m:r>
                                  <a:rPr kumimoji="1" lang="en-US" altLang="ja-JP" sz="1300"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r>
                            <a:rPr kumimoji="1" lang="en-US" altLang="ja-JP" sz="1300" dirty="0" smtClean="0"/>
                            <a:t>0</a:t>
                          </a:r>
                          <a:endParaRPr kumimoji="1" lang="ja-JP" altLang="en-US" sz="1300" dirty="0"/>
                        </a:p>
                      </a:txBody>
                      <a:tcPr marL="67480" marR="67480" marT="33740" marB="33740"/>
                    </a:tc>
                    <a:tc>
                      <a:txBody>
                        <a:bodyPr/>
                        <a:lstStyle/>
                        <a:p>
                          <a:pPr algn="r"/>
                          <a:r>
                            <a:rPr kumimoji="1" lang="en-US" altLang="ja-JP" sz="1300" dirty="0" smtClean="0"/>
                            <a:t>0</a:t>
                          </a:r>
                          <a:endParaRPr kumimoji="1" lang="ja-JP" altLang="en-US" sz="1300" dirty="0"/>
                        </a:p>
                      </a:txBody>
                      <a:tcPr marL="67480" marR="67480" marT="33740" marB="33740"/>
                    </a:tc>
                    <a:extLst>
                      <a:ext uri="{0D108BD9-81ED-4DB2-BD59-A6C34878D82A}">
                        <a16:rowId xmlns:a16="http://schemas.microsoft.com/office/drawing/2014/main" val="3351650634"/>
                      </a:ext>
                    </a:extLst>
                  </a:tr>
                  <a:tr h="273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300" i="1" smtClean="0">
                                        <a:latin typeface="Cambria Math" panose="02040503050406030204" pitchFamily="18" charset="0"/>
                                      </a:rPr>
                                    </m:ctrlPr>
                                  </m:sSubPr>
                                  <m:e>
                                    <m:r>
                                      <a:rPr kumimoji="1" lang="en-US" altLang="ja-JP" sz="1300" smtClean="0">
                                        <a:latin typeface="Cambria Math" panose="02040503050406030204" pitchFamily="18" charset="0"/>
                                      </a:rPr>
                                      <m:t>𝑆</m:t>
                                    </m:r>
                                  </m:e>
                                  <m:sub>
                                    <m:r>
                                      <a:rPr kumimoji="1" lang="en-US" altLang="ja-JP" sz="1300" smtClean="0">
                                        <a:latin typeface="Cambria Math" panose="02040503050406030204" pitchFamily="18" charset="0"/>
                                      </a:rPr>
                                      <m:t>1</m:t>
                                    </m:r>
                                  </m:sub>
                                </m:sSub>
                                <m:r>
                                  <a:rPr kumimoji="1" lang="en-US" altLang="ja-JP" sz="1300"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r>
                            <a:rPr kumimoji="1" lang="en-US" altLang="ja-JP" sz="1300" dirty="0" smtClean="0"/>
                            <a:t>1</a:t>
                          </a:r>
                          <a:endParaRPr kumimoji="1" lang="ja-JP" altLang="en-US" sz="1300" dirty="0"/>
                        </a:p>
                      </a:txBody>
                      <a:tcPr marL="67480" marR="67480" marT="33740" marB="33740"/>
                    </a:tc>
                    <a:tc>
                      <a:txBody>
                        <a:bodyPr/>
                        <a:lstStyle/>
                        <a:p>
                          <a:pPr algn="r"/>
                          <a:r>
                            <a:rPr kumimoji="1" lang="en-US" altLang="ja-JP" sz="1300" dirty="0" smtClean="0"/>
                            <a:t>1</a:t>
                          </a:r>
                          <a:endParaRPr kumimoji="1" lang="ja-JP" altLang="en-US" sz="1300" dirty="0"/>
                        </a:p>
                      </a:txBody>
                      <a:tcPr marL="67480" marR="67480" marT="33740" marB="33740"/>
                    </a:tc>
                    <a:extLst>
                      <a:ext uri="{0D108BD9-81ED-4DB2-BD59-A6C34878D82A}">
                        <a16:rowId xmlns:a16="http://schemas.microsoft.com/office/drawing/2014/main" val="2802413536"/>
                      </a:ext>
                    </a:extLst>
                  </a:tr>
                  <a:tr h="273667">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1300" i="1" smtClean="0">
                                        <a:latin typeface="Cambria Math" panose="02040503050406030204" pitchFamily="18" charset="0"/>
                                      </a:rPr>
                                    </m:ctrlPr>
                                  </m:sSubPr>
                                  <m:e>
                                    <m:r>
                                      <a:rPr kumimoji="1" lang="en-US" altLang="ja-JP" sz="1300" smtClean="0">
                                        <a:latin typeface="Cambria Math" panose="02040503050406030204" pitchFamily="18" charset="0"/>
                                      </a:rPr>
                                      <m:t>𝑆</m:t>
                                    </m:r>
                                  </m:e>
                                  <m:sub>
                                    <m:r>
                                      <a:rPr kumimoji="1" lang="en-US" altLang="ja-JP" sz="1300" smtClean="0">
                                        <a:latin typeface="Cambria Math" panose="02040503050406030204" pitchFamily="18" charset="0"/>
                                      </a:rPr>
                                      <m:t>2</m:t>
                                    </m:r>
                                  </m:sub>
                                </m:sSub>
                                <m:r>
                                  <a:rPr kumimoji="1" lang="en-US" altLang="ja-JP" sz="1300"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r>
                            <a:rPr kumimoji="1" lang="en-US" altLang="ja-JP" sz="1300" dirty="0" smtClean="0"/>
                            <a:t>2</a:t>
                          </a:r>
                          <a:endParaRPr kumimoji="1" lang="ja-JP" altLang="en-US" sz="1300" dirty="0"/>
                        </a:p>
                      </a:txBody>
                      <a:tcPr marL="67480" marR="67480" marT="33740" marB="33740"/>
                    </a:tc>
                    <a:tc>
                      <a:txBody>
                        <a:bodyPr/>
                        <a:lstStyle/>
                        <a:p>
                          <a:pPr algn="r"/>
                          <a:r>
                            <a:rPr kumimoji="1" lang="en-US" altLang="ja-JP" sz="1300" dirty="0" smtClean="0"/>
                            <a:t>2</a:t>
                          </a:r>
                          <a:endParaRPr kumimoji="1" lang="ja-JP" altLang="en-US" sz="1300" dirty="0"/>
                        </a:p>
                      </a:txBody>
                      <a:tcPr marL="67480" marR="67480" marT="33740" marB="33740"/>
                    </a:tc>
                    <a:extLst>
                      <a:ext uri="{0D108BD9-81ED-4DB2-BD59-A6C34878D82A}">
                        <a16:rowId xmlns:a16="http://schemas.microsoft.com/office/drawing/2014/main" val="2231637988"/>
                      </a:ext>
                    </a:extLst>
                  </a:tr>
                  <a:tr h="273667">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1300" i="1" smtClean="0">
                                        <a:latin typeface="Cambria Math" panose="02040503050406030204" pitchFamily="18" charset="0"/>
                                      </a:rPr>
                                    </m:ctrlPr>
                                  </m:sSubPr>
                                  <m:e>
                                    <m:r>
                                      <a:rPr kumimoji="1" lang="en-US" altLang="ja-JP" sz="1300" smtClean="0">
                                        <a:latin typeface="Cambria Math" panose="02040503050406030204" pitchFamily="18" charset="0"/>
                                      </a:rPr>
                                      <m:t>𝑆</m:t>
                                    </m:r>
                                  </m:e>
                                  <m:sub>
                                    <m:r>
                                      <a:rPr kumimoji="1" lang="en-US" altLang="ja-JP" sz="1300" smtClean="0">
                                        <a:latin typeface="Cambria Math" panose="02040503050406030204" pitchFamily="18" charset="0"/>
                                      </a:rPr>
                                      <m:t>3</m:t>
                                    </m:r>
                                  </m:sub>
                                </m:sSub>
                                <m:r>
                                  <a:rPr kumimoji="1" lang="en-US" altLang="ja-JP" sz="1300"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r>
                            <a:rPr kumimoji="1" lang="en-US" altLang="ja-JP" sz="1300" dirty="0" smtClean="0"/>
                            <a:t>3</a:t>
                          </a:r>
                          <a:endParaRPr kumimoji="1" lang="ja-JP" altLang="en-US" sz="1300" dirty="0"/>
                        </a:p>
                      </a:txBody>
                      <a:tcPr marL="67480" marR="67480" marT="33740" marB="33740"/>
                    </a:tc>
                    <a:tc>
                      <a:txBody>
                        <a:bodyPr/>
                        <a:lstStyle/>
                        <a:p>
                          <a:pPr algn="r"/>
                          <a:r>
                            <a:rPr kumimoji="1" lang="en-US" altLang="ja-JP" sz="1300" dirty="0" smtClean="0"/>
                            <a:t>3</a:t>
                          </a:r>
                          <a:endParaRPr kumimoji="1" lang="ja-JP" altLang="en-US" sz="1300" dirty="0"/>
                        </a:p>
                      </a:txBody>
                      <a:tcPr marL="67480" marR="67480" marT="33740" marB="33740"/>
                    </a:tc>
                    <a:extLst>
                      <a:ext uri="{0D108BD9-81ED-4DB2-BD59-A6C34878D82A}">
                        <a16:rowId xmlns:a16="http://schemas.microsoft.com/office/drawing/2014/main" val="310556078"/>
                      </a:ext>
                    </a:extLst>
                  </a:tr>
                  <a:tr h="273667">
                    <a:tc>
                      <a:txBody>
                        <a:bodyPr/>
                        <a:lstStyle/>
                        <a:p>
                          <a:pPr/>
                          <a14:m>
                            <m:oMathPara xmlns:m="http://schemas.openxmlformats.org/officeDocument/2006/math">
                              <m:oMathParaPr>
                                <m:jc m:val="centerGroup"/>
                              </m:oMathParaPr>
                              <m:oMath xmlns:m="http://schemas.openxmlformats.org/officeDocument/2006/math">
                                <m:sSub>
                                  <m:sSubPr>
                                    <m:ctrlPr>
                                      <a:rPr kumimoji="1" lang="en-US" altLang="ja-JP" sz="1300" i="1" smtClean="0">
                                        <a:latin typeface="Cambria Math" panose="02040503050406030204" pitchFamily="18" charset="0"/>
                                      </a:rPr>
                                    </m:ctrlPr>
                                  </m:sSubPr>
                                  <m:e>
                                    <m:r>
                                      <a:rPr kumimoji="1" lang="en-US" altLang="ja-JP" sz="1300" smtClean="0">
                                        <a:latin typeface="Cambria Math" panose="02040503050406030204" pitchFamily="18" charset="0"/>
                                      </a:rPr>
                                      <m:t>𝑆</m:t>
                                    </m:r>
                                  </m:e>
                                  <m:sub>
                                    <m:r>
                                      <a:rPr kumimoji="1" lang="en-US" altLang="ja-JP" sz="1300" smtClean="0">
                                        <a:latin typeface="Cambria Math" panose="02040503050406030204" pitchFamily="18" charset="0"/>
                                      </a:rPr>
                                      <m:t>4</m:t>
                                    </m:r>
                                  </m:sub>
                                </m:sSub>
                                <m:r>
                                  <a:rPr kumimoji="1" lang="en-US" altLang="ja-JP" sz="1300"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r>
                            <a:rPr kumimoji="1" lang="en-US" altLang="ja-JP" sz="1300" dirty="0" smtClean="0"/>
                            <a:t>4</a:t>
                          </a:r>
                          <a:endParaRPr kumimoji="1" lang="ja-JP" altLang="en-US" sz="1300" dirty="0"/>
                        </a:p>
                      </a:txBody>
                      <a:tcPr marL="67480" marR="67480" marT="33740" marB="33740"/>
                    </a:tc>
                    <a:tc>
                      <a:txBody>
                        <a:bodyPr/>
                        <a:lstStyle/>
                        <a:p>
                          <a:pPr algn="r"/>
                          <a:r>
                            <a:rPr kumimoji="1" lang="en-US" altLang="ja-JP" sz="1300" dirty="0" smtClean="0"/>
                            <a:t>3</a:t>
                          </a:r>
                          <a:endParaRPr kumimoji="1" lang="ja-JP" altLang="en-US" sz="1300" dirty="0"/>
                        </a:p>
                      </a:txBody>
                      <a:tcPr marL="67480" marR="67480" marT="33740" marB="33740"/>
                    </a:tc>
                    <a:extLst>
                      <a:ext uri="{0D108BD9-81ED-4DB2-BD59-A6C34878D82A}">
                        <a16:rowId xmlns:a16="http://schemas.microsoft.com/office/drawing/2014/main" val="1018608495"/>
                      </a:ext>
                    </a:extLst>
                  </a:tr>
                  <a:tr h="273667">
                    <a:tc>
                      <a:txBody>
                        <a:bodyPr/>
                        <a:lstStyle/>
                        <a:p>
                          <a:pPr/>
                          <a14:m>
                            <m:oMathPara xmlns:m="http://schemas.openxmlformats.org/officeDocument/2006/math">
                              <m:oMathParaPr>
                                <m:jc m:val="centerGroup"/>
                              </m:oMathParaPr>
                              <m:oMath xmlns:m="http://schemas.openxmlformats.org/officeDocument/2006/math">
                                <m:r>
                                  <a:rPr kumimoji="1" lang="ja-JP" altLang="en-US" sz="1300" i="1"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14:m>
                            <m:oMathPara xmlns:m="http://schemas.openxmlformats.org/officeDocument/2006/math">
                              <m:oMathParaPr>
                                <m:jc m:val="centerGroup"/>
                              </m:oMathParaPr>
                              <m:oMath xmlns:m="http://schemas.openxmlformats.org/officeDocument/2006/math">
                                <m:r>
                                  <a:rPr kumimoji="1" lang="ja-JP" altLang="en-US" sz="1300" i="1" smtClean="0">
                                    <a:latin typeface="Cambria Math" panose="02040503050406030204" pitchFamily="18" charset="0"/>
                                  </a:rPr>
                                  <m:t>⋮</m:t>
                                </m:r>
                              </m:oMath>
                            </m:oMathPara>
                          </a14:m>
                          <a:endParaRPr kumimoji="1" lang="ja-JP" altLang="en-US" sz="1300" dirty="0"/>
                        </a:p>
                      </a:txBody>
                      <a:tcPr marL="67480" marR="67480" marT="33740" marB="33740"/>
                    </a:tc>
                    <a:tc>
                      <a:txBody>
                        <a:bodyPr/>
                        <a:lstStyle/>
                        <a:p>
                          <a:pPr algn="r"/>
                          <a14:m>
                            <m:oMathPara xmlns:m="http://schemas.openxmlformats.org/officeDocument/2006/math">
                              <m:oMathParaPr>
                                <m:jc m:val="centerGroup"/>
                              </m:oMathParaPr>
                              <m:oMath xmlns:m="http://schemas.openxmlformats.org/officeDocument/2006/math">
                                <m:r>
                                  <a:rPr kumimoji="1" lang="ja-JP" altLang="en-US" sz="1300" i="1" smtClean="0">
                                    <a:latin typeface="Cambria Math" panose="02040503050406030204" pitchFamily="18" charset="0"/>
                                  </a:rPr>
                                  <m:t>⋮</m:t>
                                </m:r>
                              </m:oMath>
                            </m:oMathPara>
                          </a14:m>
                          <a:endParaRPr kumimoji="1" lang="ja-JP" altLang="en-US" sz="1300" dirty="0"/>
                        </a:p>
                      </a:txBody>
                      <a:tcPr marL="67480" marR="67480" marT="33740" marB="33740"/>
                    </a:tc>
                    <a:extLst>
                      <a:ext uri="{0D108BD9-81ED-4DB2-BD59-A6C34878D82A}">
                        <a16:rowId xmlns:a16="http://schemas.microsoft.com/office/drawing/2014/main" val="2603113444"/>
                      </a:ext>
                    </a:extLst>
                  </a:tr>
                </a:tbl>
              </a:graphicData>
            </a:graphic>
          </p:graphicFrame>
        </mc:Choice>
        <mc:Fallback xmlns="">
          <p:graphicFrame>
            <p:nvGraphicFramePr>
              <p:cNvPr id="84" name="表 83"/>
              <p:cNvGraphicFramePr>
                <a:graphicFrameLocks noGrp="1"/>
              </p:cNvGraphicFramePr>
              <p:nvPr>
                <p:extLst>
                  <p:ext uri="{D42A27DB-BD31-4B8C-83A1-F6EECF244321}">
                    <p14:modId xmlns:p14="http://schemas.microsoft.com/office/powerpoint/2010/main" val="3709644216"/>
                  </p:ext>
                </p:extLst>
              </p:nvPr>
            </p:nvGraphicFramePr>
            <p:xfrm>
              <a:off x="6109557" y="3355133"/>
              <a:ext cx="2729642" cy="2124055"/>
            </p:xfrm>
            <a:graphic>
              <a:graphicData uri="http://schemas.openxmlformats.org/drawingml/2006/table">
                <a:tbl>
                  <a:tblPr firstRow="1" bandRow="1">
                    <a:tableStyleId>{5940675A-B579-460E-94D1-54222C63F5DA}</a:tableStyleId>
                  </a:tblPr>
                  <a:tblGrid>
                    <a:gridCol w="699458">
                      <a:extLst>
                        <a:ext uri="{9D8B030D-6E8A-4147-A177-3AD203B41FA5}">
                          <a16:colId xmlns:a16="http://schemas.microsoft.com/office/drawing/2014/main" val="279924530"/>
                        </a:ext>
                      </a:extLst>
                    </a:gridCol>
                    <a:gridCol w="908957">
                      <a:extLst>
                        <a:ext uri="{9D8B030D-6E8A-4147-A177-3AD203B41FA5}">
                          <a16:colId xmlns:a16="http://schemas.microsoft.com/office/drawing/2014/main" val="2895615469"/>
                        </a:ext>
                      </a:extLst>
                    </a:gridCol>
                    <a:gridCol w="1121227">
                      <a:extLst>
                        <a:ext uri="{9D8B030D-6E8A-4147-A177-3AD203B41FA5}">
                          <a16:colId xmlns:a16="http://schemas.microsoft.com/office/drawing/2014/main" val="1270859135"/>
                        </a:ext>
                      </a:extLst>
                    </a:gridCol>
                  </a:tblGrid>
                  <a:tr h="482053">
                    <a:tc>
                      <a:txBody>
                        <a:bodyPr/>
                        <a:lstStyle/>
                        <a:p>
                          <a:r>
                            <a:rPr kumimoji="1" lang="ja-JP" altLang="en-US" sz="1300" dirty="0" smtClean="0"/>
                            <a:t>ブロック名</a:t>
                          </a:r>
                          <a:endParaRPr kumimoji="1" lang="ja-JP" altLang="en-US" sz="1300" dirty="0"/>
                        </a:p>
                      </a:txBody>
                      <a:tcPr marL="67480" marR="67480" marT="33740" marB="33740"/>
                    </a:tc>
                    <a:tc>
                      <a:txBody>
                        <a:bodyPr/>
                        <a:lstStyle/>
                        <a:p>
                          <a:r>
                            <a:rPr kumimoji="1" lang="ja-JP" altLang="en-US" sz="1300" dirty="0" smtClean="0"/>
                            <a:t>出力されるべきラベル</a:t>
                          </a:r>
                          <a:endParaRPr kumimoji="1" lang="ja-JP" altLang="en-US" sz="1300" dirty="0"/>
                        </a:p>
                      </a:txBody>
                      <a:tcPr marL="67480" marR="67480" marT="33740" marB="33740"/>
                    </a:tc>
                    <a:tc>
                      <a:txBody>
                        <a:bodyPr/>
                        <a:lstStyle/>
                        <a:p>
                          <a:r>
                            <a:rPr kumimoji="1" lang="ja-JP" altLang="en-US" sz="1300" dirty="0" smtClean="0"/>
                            <a:t>モデルが出力</a:t>
                          </a:r>
                          <a:endParaRPr kumimoji="1" lang="en-US" altLang="ja-JP" sz="1300" dirty="0" smtClean="0"/>
                        </a:p>
                        <a:p>
                          <a:r>
                            <a:rPr kumimoji="1" lang="ja-JP" altLang="en-US" sz="1300" dirty="0" smtClean="0"/>
                            <a:t>したラベル</a:t>
                          </a:r>
                          <a:endParaRPr kumimoji="1" lang="ja-JP" altLang="en-US" sz="1300" dirty="0"/>
                        </a:p>
                      </a:txBody>
                      <a:tcPr marL="67480" marR="67480" marT="33740" marB="33740"/>
                    </a:tc>
                    <a:extLst>
                      <a:ext uri="{0D108BD9-81ED-4DB2-BD59-A6C34878D82A}">
                        <a16:rowId xmlns:a16="http://schemas.microsoft.com/office/drawing/2014/main" val="2969134659"/>
                      </a:ext>
                    </a:extLst>
                  </a:tr>
                  <a:tr h="273667">
                    <a:tc>
                      <a:txBody>
                        <a:bodyPr/>
                        <a:lstStyle/>
                        <a:p>
                          <a:endParaRPr lang="ja-JP"/>
                        </a:p>
                      </a:txBody>
                      <a:tcPr marL="67480" marR="67480" marT="33740" marB="33740">
                        <a:blipFill>
                          <a:blip r:embed="rId14"/>
                          <a:stretch>
                            <a:fillRect l="-870" t="-182222" r="-292174" b="-504444"/>
                          </a:stretch>
                        </a:blipFill>
                      </a:tcPr>
                    </a:tc>
                    <a:tc>
                      <a:txBody>
                        <a:bodyPr/>
                        <a:lstStyle/>
                        <a:p>
                          <a:pPr algn="r"/>
                          <a:r>
                            <a:rPr kumimoji="1" lang="en-US" altLang="ja-JP" sz="1300" dirty="0" smtClean="0"/>
                            <a:t>0</a:t>
                          </a:r>
                          <a:endParaRPr kumimoji="1" lang="ja-JP" altLang="en-US" sz="1300" dirty="0"/>
                        </a:p>
                      </a:txBody>
                      <a:tcPr marL="67480" marR="67480" marT="33740" marB="33740"/>
                    </a:tc>
                    <a:tc>
                      <a:txBody>
                        <a:bodyPr/>
                        <a:lstStyle/>
                        <a:p>
                          <a:pPr algn="r"/>
                          <a:r>
                            <a:rPr kumimoji="1" lang="en-US" altLang="ja-JP" sz="1300" dirty="0" smtClean="0"/>
                            <a:t>0</a:t>
                          </a:r>
                          <a:endParaRPr kumimoji="1" lang="ja-JP" altLang="en-US" sz="1300" dirty="0"/>
                        </a:p>
                      </a:txBody>
                      <a:tcPr marL="67480" marR="67480" marT="33740" marB="33740"/>
                    </a:tc>
                    <a:extLst>
                      <a:ext uri="{0D108BD9-81ED-4DB2-BD59-A6C34878D82A}">
                        <a16:rowId xmlns:a16="http://schemas.microsoft.com/office/drawing/2014/main" val="3351650634"/>
                      </a:ext>
                    </a:extLst>
                  </a:tr>
                  <a:tr h="273667">
                    <a:tc>
                      <a:txBody>
                        <a:bodyPr/>
                        <a:lstStyle/>
                        <a:p>
                          <a:endParaRPr lang="ja-JP"/>
                        </a:p>
                      </a:txBody>
                      <a:tcPr marL="67480" marR="67480" marT="33740" marB="33740">
                        <a:blipFill>
                          <a:blip r:embed="rId14"/>
                          <a:stretch>
                            <a:fillRect l="-870" t="-282222" r="-292174" b="-404444"/>
                          </a:stretch>
                        </a:blipFill>
                      </a:tcPr>
                    </a:tc>
                    <a:tc>
                      <a:txBody>
                        <a:bodyPr/>
                        <a:lstStyle/>
                        <a:p>
                          <a:pPr algn="r"/>
                          <a:r>
                            <a:rPr kumimoji="1" lang="en-US" altLang="ja-JP" sz="1300" dirty="0" smtClean="0"/>
                            <a:t>1</a:t>
                          </a:r>
                          <a:endParaRPr kumimoji="1" lang="ja-JP" altLang="en-US" sz="1300" dirty="0"/>
                        </a:p>
                      </a:txBody>
                      <a:tcPr marL="67480" marR="67480" marT="33740" marB="33740"/>
                    </a:tc>
                    <a:tc>
                      <a:txBody>
                        <a:bodyPr/>
                        <a:lstStyle/>
                        <a:p>
                          <a:pPr algn="r"/>
                          <a:r>
                            <a:rPr kumimoji="1" lang="en-US" altLang="ja-JP" sz="1300" dirty="0" smtClean="0"/>
                            <a:t>1</a:t>
                          </a:r>
                          <a:endParaRPr kumimoji="1" lang="ja-JP" altLang="en-US" sz="1300" dirty="0"/>
                        </a:p>
                      </a:txBody>
                      <a:tcPr marL="67480" marR="67480" marT="33740" marB="33740"/>
                    </a:tc>
                    <a:extLst>
                      <a:ext uri="{0D108BD9-81ED-4DB2-BD59-A6C34878D82A}">
                        <a16:rowId xmlns:a16="http://schemas.microsoft.com/office/drawing/2014/main" val="2802413536"/>
                      </a:ext>
                    </a:extLst>
                  </a:tr>
                  <a:tr h="273667">
                    <a:tc>
                      <a:txBody>
                        <a:bodyPr/>
                        <a:lstStyle/>
                        <a:p>
                          <a:endParaRPr lang="ja-JP"/>
                        </a:p>
                      </a:txBody>
                      <a:tcPr marL="67480" marR="67480" marT="33740" marB="33740">
                        <a:blipFill>
                          <a:blip r:embed="rId14"/>
                          <a:stretch>
                            <a:fillRect l="-870" t="-382222" r="-292174" b="-304444"/>
                          </a:stretch>
                        </a:blipFill>
                      </a:tcPr>
                    </a:tc>
                    <a:tc>
                      <a:txBody>
                        <a:bodyPr/>
                        <a:lstStyle/>
                        <a:p>
                          <a:pPr algn="r"/>
                          <a:r>
                            <a:rPr kumimoji="1" lang="en-US" altLang="ja-JP" sz="1300" dirty="0" smtClean="0"/>
                            <a:t>2</a:t>
                          </a:r>
                          <a:endParaRPr kumimoji="1" lang="ja-JP" altLang="en-US" sz="1300" dirty="0"/>
                        </a:p>
                      </a:txBody>
                      <a:tcPr marL="67480" marR="67480" marT="33740" marB="33740"/>
                    </a:tc>
                    <a:tc>
                      <a:txBody>
                        <a:bodyPr/>
                        <a:lstStyle/>
                        <a:p>
                          <a:pPr algn="r"/>
                          <a:r>
                            <a:rPr kumimoji="1" lang="en-US" altLang="ja-JP" sz="1300" dirty="0" smtClean="0"/>
                            <a:t>2</a:t>
                          </a:r>
                          <a:endParaRPr kumimoji="1" lang="ja-JP" altLang="en-US" sz="1300" dirty="0"/>
                        </a:p>
                      </a:txBody>
                      <a:tcPr marL="67480" marR="67480" marT="33740" marB="33740"/>
                    </a:tc>
                    <a:extLst>
                      <a:ext uri="{0D108BD9-81ED-4DB2-BD59-A6C34878D82A}">
                        <a16:rowId xmlns:a16="http://schemas.microsoft.com/office/drawing/2014/main" val="2231637988"/>
                      </a:ext>
                    </a:extLst>
                  </a:tr>
                  <a:tr h="273667">
                    <a:tc>
                      <a:txBody>
                        <a:bodyPr/>
                        <a:lstStyle/>
                        <a:p>
                          <a:endParaRPr lang="ja-JP"/>
                        </a:p>
                      </a:txBody>
                      <a:tcPr marL="67480" marR="67480" marT="33740" marB="33740">
                        <a:blipFill>
                          <a:blip r:embed="rId14"/>
                          <a:stretch>
                            <a:fillRect l="-870" t="-482222" r="-292174" b="-204444"/>
                          </a:stretch>
                        </a:blipFill>
                      </a:tcPr>
                    </a:tc>
                    <a:tc>
                      <a:txBody>
                        <a:bodyPr/>
                        <a:lstStyle/>
                        <a:p>
                          <a:pPr algn="r"/>
                          <a:r>
                            <a:rPr kumimoji="1" lang="en-US" altLang="ja-JP" sz="1300" dirty="0" smtClean="0"/>
                            <a:t>3</a:t>
                          </a:r>
                          <a:endParaRPr kumimoji="1" lang="ja-JP" altLang="en-US" sz="1300" dirty="0"/>
                        </a:p>
                      </a:txBody>
                      <a:tcPr marL="67480" marR="67480" marT="33740" marB="33740"/>
                    </a:tc>
                    <a:tc>
                      <a:txBody>
                        <a:bodyPr/>
                        <a:lstStyle/>
                        <a:p>
                          <a:pPr algn="r"/>
                          <a:r>
                            <a:rPr kumimoji="1" lang="en-US" altLang="ja-JP" sz="1300" dirty="0" smtClean="0"/>
                            <a:t>3</a:t>
                          </a:r>
                          <a:endParaRPr kumimoji="1" lang="ja-JP" altLang="en-US" sz="1300" dirty="0"/>
                        </a:p>
                      </a:txBody>
                      <a:tcPr marL="67480" marR="67480" marT="33740" marB="33740"/>
                    </a:tc>
                    <a:extLst>
                      <a:ext uri="{0D108BD9-81ED-4DB2-BD59-A6C34878D82A}">
                        <a16:rowId xmlns:a16="http://schemas.microsoft.com/office/drawing/2014/main" val="310556078"/>
                      </a:ext>
                    </a:extLst>
                  </a:tr>
                  <a:tr h="273667">
                    <a:tc>
                      <a:txBody>
                        <a:bodyPr/>
                        <a:lstStyle/>
                        <a:p>
                          <a:endParaRPr lang="ja-JP"/>
                        </a:p>
                      </a:txBody>
                      <a:tcPr marL="67480" marR="67480" marT="33740" marB="33740">
                        <a:blipFill>
                          <a:blip r:embed="rId14"/>
                          <a:stretch>
                            <a:fillRect l="-870" t="-582222" r="-292174" b="-104444"/>
                          </a:stretch>
                        </a:blipFill>
                      </a:tcPr>
                    </a:tc>
                    <a:tc>
                      <a:txBody>
                        <a:bodyPr/>
                        <a:lstStyle/>
                        <a:p>
                          <a:pPr algn="r"/>
                          <a:r>
                            <a:rPr kumimoji="1" lang="en-US" altLang="ja-JP" sz="1300" dirty="0" smtClean="0"/>
                            <a:t>4</a:t>
                          </a:r>
                          <a:endParaRPr kumimoji="1" lang="ja-JP" altLang="en-US" sz="1300" dirty="0"/>
                        </a:p>
                      </a:txBody>
                      <a:tcPr marL="67480" marR="67480" marT="33740" marB="33740"/>
                    </a:tc>
                    <a:tc>
                      <a:txBody>
                        <a:bodyPr/>
                        <a:lstStyle/>
                        <a:p>
                          <a:pPr algn="r"/>
                          <a:r>
                            <a:rPr kumimoji="1" lang="en-US" altLang="ja-JP" sz="1300" dirty="0" smtClean="0"/>
                            <a:t>3</a:t>
                          </a:r>
                          <a:endParaRPr kumimoji="1" lang="ja-JP" altLang="en-US" sz="1300" dirty="0"/>
                        </a:p>
                      </a:txBody>
                      <a:tcPr marL="67480" marR="67480" marT="33740" marB="33740"/>
                    </a:tc>
                    <a:extLst>
                      <a:ext uri="{0D108BD9-81ED-4DB2-BD59-A6C34878D82A}">
                        <a16:rowId xmlns:a16="http://schemas.microsoft.com/office/drawing/2014/main" val="1018608495"/>
                      </a:ext>
                    </a:extLst>
                  </a:tr>
                  <a:tr h="273667">
                    <a:tc>
                      <a:txBody>
                        <a:bodyPr/>
                        <a:lstStyle/>
                        <a:p>
                          <a:endParaRPr lang="ja-JP"/>
                        </a:p>
                      </a:txBody>
                      <a:tcPr marL="67480" marR="67480" marT="33740" marB="33740">
                        <a:blipFill>
                          <a:blip r:embed="rId14"/>
                          <a:stretch>
                            <a:fillRect l="-870" t="-682222" r="-292174" b="-4444"/>
                          </a:stretch>
                        </a:blipFill>
                      </a:tcPr>
                    </a:tc>
                    <a:tc>
                      <a:txBody>
                        <a:bodyPr/>
                        <a:lstStyle/>
                        <a:p>
                          <a:endParaRPr lang="ja-JP"/>
                        </a:p>
                      </a:txBody>
                      <a:tcPr marL="67480" marR="67480" marT="33740" marB="33740">
                        <a:blipFill>
                          <a:blip r:embed="rId14"/>
                          <a:stretch>
                            <a:fillRect l="-77852" t="-682222" r="-125503" b="-4444"/>
                          </a:stretch>
                        </a:blipFill>
                      </a:tcPr>
                    </a:tc>
                    <a:tc>
                      <a:txBody>
                        <a:bodyPr/>
                        <a:lstStyle/>
                        <a:p>
                          <a:endParaRPr lang="ja-JP"/>
                        </a:p>
                      </a:txBody>
                      <a:tcPr marL="67480" marR="67480" marT="33740" marB="33740">
                        <a:blipFill>
                          <a:blip r:embed="rId14"/>
                          <a:stretch>
                            <a:fillRect l="-144022" t="-682222" r="-1630" b="-4444"/>
                          </a:stretch>
                        </a:blipFill>
                      </a:tcPr>
                    </a:tc>
                    <a:extLst>
                      <a:ext uri="{0D108BD9-81ED-4DB2-BD59-A6C34878D82A}">
                        <a16:rowId xmlns:a16="http://schemas.microsoft.com/office/drawing/2014/main" val="2603113444"/>
                      </a:ext>
                    </a:extLst>
                  </a:tr>
                </a:tbl>
              </a:graphicData>
            </a:graphic>
          </p:graphicFrame>
        </mc:Fallback>
      </mc:AlternateContent>
      <p:sp>
        <p:nvSpPr>
          <p:cNvPr id="3" name="テキスト ボックス 2"/>
          <p:cNvSpPr txBox="1"/>
          <p:nvPr/>
        </p:nvSpPr>
        <p:spPr>
          <a:xfrm>
            <a:off x="6388183" y="6082820"/>
            <a:ext cx="2172390" cy="369332"/>
          </a:xfrm>
          <a:prstGeom prst="rect">
            <a:avLst/>
          </a:prstGeom>
          <a:noFill/>
        </p:spPr>
        <p:txBody>
          <a:bodyPr wrap="none" rtlCol="0">
            <a:spAutoFit/>
          </a:bodyPr>
          <a:lstStyle/>
          <a:p>
            <a:r>
              <a:rPr kumimoji="1" lang="ja-JP" altLang="en-US" dirty="0" smtClean="0"/>
              <a:t>適合率・再現率・</a:t>
            </a:r>
            <a:r>
              <a:rPr kumimoji="1" lang="en-US" altLang="ja-JP" dirty="0" smtClean="0"/>
              <a:t>F</a:t>
            </a:r>
            <a:r>
              <a:rPr kumimoji="1" lang="ja-JP" altLang="en-US" dirty="0" smtClean="0"/>
              <a:t>値</a:t>
            </a:r>
            <a:endParaRPr kumimoji="1" lang="ja-JP" altLang="en-US" dirty="0"/>
          </a:p>
        </p:txBody>
      </p:sp>
      <p:sp>
        <p:nvSpPr>
          <p:cNvPr id="76" name="右矢印 75"/>
          <p:cNvSpPr/>
          <p:nvPr/>
        </p:nvSpPr>
        <p:spPr>
          <a:xfrm rot="5400000">
            <a:off x="7209564" y="5593566"/>
            <a:ext cx="529628" cy="49461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9047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データセット作成方法</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プロジェクト内の類似コードブロックセットを</a:t>
            </a:r>
            <a:r>
              <a:rPr lang="ja-JP" altLang="en-US" sz="2800" dirty="0"/>
              <a:t>抽出</a:t>
            </a:r>
            <a:endParaRPr lang="en-US" altLang="ja-JP" sz="2800" dirty="0" smtClean="0"/>
          </a:p>
          <a:p>
            <a:pPr lvl="1"/>
            <a:r>
              <a:rPr lang="ja-JP" altLang="en-US" sz="2400" dirty="0" smtClean="0"/>
              <a:t>コードクローン検出ツールを使用</a:t>
            </a:r>
            <a:endParaRPr lang="en-US" altLang="ja-JP" sz="2400" dirty="0" smtClean="0"/>
          </a:p>
          <a:p>
            <a:r>
              <a:rPr lang="ja-JP" altLang="en-US" sz="2800" dirty="0" smtClean="0"/>
              <a:t>各セット内の類似コードブロックを</a:t>
            </a:r>
            <a:r>
              <a:rPr lang="en-US" altLang="ja-JP" sz="2800" dirty="0" smtClean="0"/>
              <a:t>2:8</a:t>
            </a:r>
            <a:r>
              <a:rPr lang="ja-JP" altLang="en-US" sz="2800" dirty="0" smtClean="0"/>
              <a:t>に分割</a:t>
            </a:r>
            <a:endParaRPr lang="en-US" altLang="ja-JP" sz="2800" dirty="0" smtClean="0"/>
          </a:p>
          <a:p>
            <a:pPr lvl="1"/>
            <a:r>
              <a:rPr lang="en-US" altLang="ja-JP" sz="2400" dirty="0" smtClean="0"/>
              <a:t>2</a:t>
            </a:r>
            <a:r>
              <a:rPr lang="ja-JP" altLang="en-US" sz="2400" dirty="0" smtClean="0"/>
              <a:t>割グループを学習に使用</a:t>
            </a:r>
            <a:endParaRPr lang="en-US" altLang="ja-JP" sz="2400" dirty="0" smtClean="0"/>
          </a:p>
          <a:p>
            <a:pPr lvl="2"/>
            <a:r>
              <a:rPr lang="ja-JP" altLang="en-US" sz="2000" dirty="0" smtClean="0"/>
              <a:t>各コードブロックに対してミューテーション</a:t>
            </a:r>
            <a:r>
              <a:rPr lang="ja-JP" altLang="en-US" sz="2000" dirty="0"/>
              <a:t>を</a:t>
            </a:r>
            <a:r>
              <a:rPr lang="ja-JP" altLang="en-US" sz="2000" dirty="0" smtClean="0"/>
              <a:t>適用し，類似コード  ブロックを生成して学習データ増量</a:t>
            </a:r>
            <a:endParaRPr lang="en-US" altLang="ja-JP" sz="2000" dirty="0" smtClean="0"/>
          </a:p>
          <a:p>
            <a:pPr lvl="2"/>
            <a:r>
              <a:rPr lang="ja-JP" altLang="en-US" sz="2000" dirty="0" smtClean="0"/>
              <a:t>今回の実験で検索対象となる類似コードブロックセット</a:t>
            </a:r>
            <a:endParaRPr lang="en-US" altLang="ja-JP" sz="2000" dirty="0" smtClean="0"/>
          </a:p>
          <a:p>
            <a:pPr lvl="1"/>
            <a:r>
              <a:rPr lang="en-US" altLang="ja-JP" sz="2400" dirty="0" smtClean="0"/>
              <a:t>8</a:t>
            </a:r>
            <a:r>
              <a:rPr lang="ja-JP" altLang="en-US" sz="2400" dirty="0" smtClean="0"/>
              <a:t>割グループを評価に使用</a:t>
            </a:r>
            <a:endParaRPr lang="en-US" altLang="ja-JP" sz="2400" dirty="0" smtClean="0"/>
          </a:p>
          <a:p>
            <a:pPr lvl="2"/>
            <a:r>
              <a:rPr lang="ja-JP" altLang="en-US" sz="2000" dirty="0" smtClean="0"/>
              <a:t>各コードブロックを検索</a:t>
            </a:r>
            <a:r>
              <a:rPr lang="ja-JP" altLang="en-US" sz="2000" dirty="0"/>
              <a:t>クエリ</a:t>
            </a:r>
            <a:r>
              <a:rPr lang="ja-JP" altLang="en-US" sz="2000" dirty="0" smtClean="0"/>
              <a:t>としてモデルに入力</a:t>
            </a:r>
            <a:endParaRPr lang="en-US" altLang="ja-JP" sz="2000" dirty="0" smtClean="0"/>
          </a:p>
          <a:p>
            <a:pPr lvl="2"/>
            <a:r>
              <a:rPr lang="en-US" altLang="ja-JP" sz="2000" dirty="0" smtClean="0"/>
              <a:t>2</a:t>
            </a:r>
            <a:r>
              <a:rPr lang="ja-JP" altLang="en-US" sz="2000" dirty="0" smtClean="0"/>
              <a:t>割グループから構成される検索対象類似コードブロックセットを検索結果として出力できるか調査</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215326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800" kern="0" dirty="0" smtClean="0"/>
          </a:p>
          <a:p>
            <a:endParaRPr lang="en-US" altLang="ja-JP" sz="2800" kern="0" dirty="0"/>
          </a:p>
          <a:p>
            <a:endParaRPr lang="en-US" altLang="ja-JP" sz="2800" kern="0" dirty="0" smtClean="0"/>
          </a:p>
          <a:p>
            <a:endParaRPr lang="en-US" altLang="ja-JP" sz="2800" kern="0" dirty="0"/>
          </a:p>
          <a:p>
            <a:endParaRPr lang="en-US" altLang="ja-JP" sz="2800" kern="0" dirty="0" smtClean="0"/>
          </a:p>
        </p:txBody>
      </p:sp>
      <p:sp>
        <p:nvSpPr>
          <p:cNvPr id="2" name="タイトル 1"/>
          <p:cNvSpPr>
            <a:spLocks noGrp="1"/>
          </p:cNvSpPr>
          <p:nvPr>
            <p:ph type="title"/>
          </p:nvPr>
        </p:nvSpPr>
        <p:spPr/>
        <p:txBody>
          <a:bodyPr/>
          <a:lstStyle/>
          <a:p>
            <a:r>
              <a:rPr kumimoji="1" lang="ja-JP" altLang="en-US" dirty="0" smtClean="0"/>
              <a:t>実験対象プロジェクト</a:t>
            </a:r>
            <a:endParaRPr kumimoji="1" lang="ja-JP" altLang="en-US" dirty="0"/>
          </a:p>
        </p:txBody>
      </p:sp>
      <p:sp>
        <p:nvSpPr>
          <p:cNvPr id="3" name="コンテンツ プレースホルダー 2"/>
          <p:cNvSpPr>
            <a:spLocks noGrp="1"/>
          </p:cNvSpPr>
          <p:nvPr>
            <p:ph idx="1"/>
          </p:nvPr>
        </p:nvSpPr>
        <p:spPr>
          <a:xfrm>
            <a:off x="446088" y="1782762"/>
            <a:ext cx="8229600" cy="4525963"/>
          </a:xfrm>
        </p:spPr>
        <p:txBody>
          <a:bodyPr/>
          <a:lstStyle/>
          <a:p>
            <a:pPr marL="400050" lvl="1" indent="0">
              <a:buNone/>
            </a:pPr>
            <a:endParaRPr kumimoji="1" lang="en-US" altLang="ja-JP" sz="2400" dirty="0" smtClean="0"/>
          </a:p>
          <a:p>
            <a:pPr marL="400050" lvl="1" indent="0">
              <a:buNone/>
            </a:pPr>
            <a:endParaRPr lang="en-US" altLang="ja-JP" sz="2400" dirty="0"/>
          </a:p>
          <a:p>
            <a:pPr marL="400050" lvl="1" indent="0">
              <a:buNone/>
            </a:pPr>
            <a:endParaRPr kumimoji="1" lang="en-US" altLang="ja-JP" sz="2400" dirty="0" smtClean="0"/>
          </a:p>
          <a:p>
            <a:pPr marL="400050" lvl="1"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946301054"/>
              </p:ext>
            </p:extLst>
          </p:nvPr>
        </p:nvGraphicFramePr>
        <p:xfrm>
          <a:off x="145299" y="2536153"/>
          <a:ext cx="8831178" cy="2654055"/>
        </p:xfrm>
        <a:graphic>
          <a:graphicData uri="http://schemas.openxmlformats.org/drawingml/2006/table">
            <a:tbl>
              <a:tblPr>
                <a:tableStyleId>{5940675A-B579-460E-94D1-54222C63F5DA}</a:tableStyleId>
              </a:tblPr>
              <a:tblGrid>
                <a:gridCol w="1073568">
                  <a:extLst>
                    <a:ext uri="{9D8B030D-6E8A-4147-A177-3AD203B41FA5}">
                      <a16:colId xmlns:a16="http://schemas.microsoft.com/office/drawing/2014/main" val="1518758574"/>
                    </a:ext>
                  </a:extLst>
                </a:gridCol>
                <a:gridCol w="803358">
                  <a:extLst>
                    <a:ext uri="{9D8B030D-6E8A-4147-A177-3AD203B41FA5}">
                      <a16:colId xmlns:a16="http://schemas.microsoft.com/office/drawing/2014/main" val="4030300194"/>
                    </a:ext>
                  </a:extLst>
                </a:gridCol>
                <a:gridCol w="1082973">
                  <a:extLst>
                    <a:ext uri="{9D8B030D-6E8A-4147-A177-3AD203B41FA5}">
                      <a16:colId xmlns:a16="http://schemas.microsoft.com/office/drawing/2014/main" val="681412075"/>
                    </a:ext>
                  </a:extLst>
                </a:gridCol>
                <a:gridCol w="1090733">
                  <a:extLst>
                    <a:ext uri="{9D8B030D-6E8A-4147-A177-3AD203B41FA5}">
                      <a16:colId xmlns:a16="http://schemas.microsoft.com/office/drawing/2014/main" val="2769101637"/>
                    </a:ext>
                  </a:extLst>
                </a:gridCol>
                <a:gridCol w="1165586">
                  <a:extLst>
                    <a:ext uri="{9D8B030D-6E8A-4147-A177-3AD203B41FA5}">
                      <a16:colId xmlns:a16="http://schemas.microsoft.com/office/drawing/2014/main" val="210284270"/>
                    </a:ext>
                  </a:extLst>
                </a:gridCol>
                <a:gridCol w="1219139">
                  <a:extLst>
                    <a:ext uri="{9D8B030D-6E8A-4147-A177-3AD203B41FA5}">
                      <a16:colId xmlns:a16="http://schemas.microsoft.com/office/drawing/2014/main" val="1099354571"/>
                    </a:ext>
                  </a:extLst>
                </a:gridCol>
                <a:gridCol w="1207009">
                  <a:extLst>
                    <a:ext uri="{9D8B030D-6E8A-4147-A177-3AD203B41FA5}">
                      <a16:colId xmlns:a16="http://schemas.microsoft.com/office/drawing/2014/main" val="427999562"/>
                    </a:ext>
                  </a:extLst>
                </a:gridCol>
                <a:gridCol w="1188812">
                  <a:extLst>
                    <a:ext uri="{9D8B030D-6E8A-4147-A177-3AD203B41FA5}">
                      <a16:colId xmlns:a16="http://schemas.microsoft.com/office/drawing/2014/main" val="2178173698"/>
                    </a:ext>
                  </a:extLst>
                </a:gridCol>
              </a:tblGrid>
              <a:tr h="329695">
                <a:tc>
                  <a:txBody>
                    <a:bodyPr/>
                    <a:lstStyle/>
                    <a:p>
                      <a:pPr algn="l" fontAlgn="b"/>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tc>
                <a:tc>
                  <a:txBody>
                    <a:bodyPr/>
                    <a:lstStyle/>
                    <a:p>
                      <a:pPr algn="l" fontAlgn="b"/>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tc>
                <a:tc>
                  <a:txBody>
                    <a:bodyPr/>
                    <a:lstStyle/>
                    <a:p>
                      <a:pPr algn="l" fontAlgn="b"/>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tc>
                <a:tc>
                  <a:txBody>
                    <a:bodyPr/>
                    <a:lstStyle/>
                    <a:p>
                      <a:pPr algn="ctr" fontAlgn="ct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gridSpan="2">
                  <a:txBody>
                    <a:bodyPr/>
                    <a:lstStyle/>
                    <a:p>
                      <a:pPr algn="ctr" fontAlgn="ctr"/>
                      <a:r>
                        <a:rPr lang="ja-JP" altLang="en-US" sz="1800" u="none" strike="noStrike" dirty="0">
                          <a:effectLst/>
                        </a:rPr>
                        <a:t>学習用データセット</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1800" u="none" strike="noStrike" dirty="0">
                          <a:effectLst/>
                        </a:rPr>
                        <a:t>評価用データセット</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665238452"/>
                  </a:ext>
                </a:extLst>
              </a:tr>
              <a:tr h="477398">
                <a:tc>
                  <a:txBody>
                    <a:bodyPr/>
                    <a:lstStyle/>
                    <a:p>
                      <a:pPr algn="ctr" fontAlgn="ctr"/>
                      <a:r>
                        <a:rPr lang="ja-JP" altLang="en-US" sz="1800" u="none" strike="noStrike">
                          <a:effectLst/>
                        </a:rPr>
                        <a:t>プロジェクト名</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a:effectLst/>
                        </a:rPr>
                        <a:t>言語</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構文上の差異</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b="0" i="0" u="none" strike="noStrike" dirty="0" smtClean="0">
                          <a:solidFill>
                            <a:schemeClr val="tx1"/>
                          </a:solidFill>
                          <a:effectLst/>
                          <a:latin typeface="+mn-lt"/>
                          <a:ea typeface="+mn-ea"/>
                        </a:rPr>
                        <a:t>バージョン</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検索対象</a:t>
                      </a:r>
                      <a:endParaRPr lang="en-US" altLang="ja-JP" sz="1800" u="none" strike="noStrike" dirty="0" smtClean="0">
                        <a:effectLst/>
                      </a:endParaRPr>
                    </a:p>
                    <a:p>
                      <a:pPr algn="ctr" fontAlgn="ctr"/>
                      <a:r>
                        <a:rPr lang="ja-JP" altLang="en-US" sz="1800" u="none" strike="noStrike" dirty="0" smtClean="0">
                          <a:effectLst/>
                        </a:rPr>
                        <a:t>コード</a:t>
                      </a:r>
                      <a:endParaRPr lang="en-US" altLang="ja-JP" sz="1800" u="none" strike="noStrike" dirty="0" smtClean="0">
                        <a:effectLst/>
                      </a:endParaRPr>
                    </a:p>
                    <a:p>
                      <a:pPr algn="ctr" fontAlgn="ctr"/>
                      <a:r>
                        <a:rPr lang="ja-JP" altLang="en-US" sz="1800" u="none" strike="noStrike" dirty="0" smtClean="0">
                          <a:effectLst/>
                        </a:rPr>
                        <a:t>ブロック</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smtClean="0">
                          <a:effectLst/>
                        </a:rPr>
                        <a:t>反例学習</a:t>
                      </a:r>
                      <a:endParaRPr lang="en-US" altLang="ja-JP" sz="1800" u="none" strike="noStrike" dirty="0" smtClean="0">
                        <a:effectLst/>
                      </a:endParaRPr>
                    </a:p>
                    <a:p>
                      <a:pPr algn="ctr" fontAlgn="ctr"/>
                      <a:r>
                        <a:rPr lang="ja-JP" altLang="en-US" sz="1800" u="none" strike="noStrike" dirty="0" smtClean="0">
                          <a:effectLst/>
                        </a:rPr>
                        <a:t>コード</a:t>
                      </a:r>
                      <a:endParaRPr lang="en-US" altLang="ja-JP" sz="1800" u="none" strike="noStrike" dirty="0" smtClean="0">
                        <a:effectLst/>
                      </a:endParaRPr>
                    </a:p>
                    <a:p>
                      <a:pPr algn="ctr" fontAlgn="ctr"/>
                      <a:r>
                        <a:rPr lang="ja-JP" altLang="en-US" sz="1800" u="none" strike="noStrike" dirty="0" smtClean="0">
                          <a:effectLst/>
                        </a:rPr>
                        <a:t>ブロック</a:t>
                      </a:r>
                      <a:endParaRPr lang="ja-JP" altLang="en-US" sz="18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800" u="none" strike="noStrike" dirty="0" smtClean="0">
                          <a:effectLst/>
                        </a:rPr>
                        <a:t>検索対象</a:t>
                      </a:r>
                      <a:endParaRPr lang="en-US" altLang="ja-JP" sz="1800" u="none" strike="noStrike" dirty="0" smtClean="0">
                        <a:effectLst/>
                      </a:endParaRPr>
                    </a:p>
                    <a:p>
                      <a:pPr algn="ctr" fontAlgn="ctr"/>
                      <a:r>
                        <a:rPr lang="ja-JP" altLang="en-US" sz="1800" u="none" strike="noStrike" dirty="0" smtClean="0">
                          <a:effectLst/>
                        </a:rPr>
                        <a:t>コード</a:t>
                      </a:r>
                      <a:endParaRPr lang="en-US" altLang="ja-JP" sz="1800" u="none" strike="noStrike" dirty="0" smtClean="0">
                        <a:effectLst/>
                      </a:endParaRPr>
                    </a:p>
                    <a:p>
                      <a:pPr algn="ctr" fontAlgn="ctr"/>
                      <a:r>
                        <a:rPr lang="ja-JP" altLang="en-US" sz="1800" u="none" strike="noStrike" dirty="0" smtClean="0">
                          <a:effectLst/>
                        </a:rPr>
                        <a:t>ブロックの</a:t>
                      </a:r>
                      <a:endParaRPr lang="en-US" altLang="ja-JP" sz="1800" u="none" strike="noStrike" dirty="0" smtClean="0">
                        <a:effectLst/>
                      </a:endParaRPr>
                    </a:p>
                    <a:p>
                      <a:pPr algn="ctr" fontAlgn="ctr"/>
                      <a:r>
                        <a:rPr lang="ja-JP" altLang="en-US" sz="1800" u="none" strike="noStrike" dirty="0" smtClean="0">
                          <a:effectLst/>
                        </a:rPr>
                        <a:t>クローン</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検索対象に</a:t>
                      </a:r>
                      <a:endParaRPr lang="en-US" altLang="ja-JP" sz="1800" u="none" strike="noStrike" dirty="0" smtClean="0">
                        <a:effectLst/>
                      </a:endParaRPr>
                    </a:p>
                    <a:p>
                      <a:pPr algn="ctr" fontAlgn="ctr"/>
                      <a:r>
                        <a:rPr lang="ja-JP" altLang="en-US" sz="1800" u="none" strike="noStrike" dirty="0" smtClean="0">
                          <a:effectLst/>
                        </a:rPr>
                        <a:t>類似して</a:t>
                      </a:r>
                      <a:endParaRPr lang="en-US" altLang="ja-JP" sz="1800" u="none" strike="noStrike" dirty="0" smtClean="0">
                        <a:effectLst/>
                      </a:endParaRPr>
                    </a:p>
                    <a:p>
                      <a:pPr algn="ctr" fontAlgn="ctr"/>
                      <a:r>
                        <a:rPr lang="ja-JP" altLang="en-US" sz="1800" u="none" strike="noStrike" dirty="0" smtClean="0">
                          <a:effectLst/>
                        </a:rPr>
                        <a:t>いない</a:t>
                      </a:r>
                      <a:endParaRPr lang="en-US" altLang="ja-JP" sz="1800" u="none" strike="noStrike" dirty="0" smtClean="0">
                        <a:effectLst/>
                      </a:endParaRPr>
                    </a:p>
                    <a:p>
                      <a:pPr algn="ctr" fontAlgn="ctr"/>
                      <a:r>
                        <a:rPr lang="ja-JP" altLang="en-US" sz="1800" u="none" strike="noStrike" dirty="0" smtClean="0">
                          <a:effectLst/>
                        </a:rPr>
                        <a:t>コード片</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870932160"/>
                  </a:ext>
                </a:extLst>
              </a:tr>
              <a:tr h="329695">
                <a:tc>
                  <a:txBody>
                    <a:bodyPr/>
                    <a:lstStyle/>
                    <a:p>
                      <a:pPr algn="ctr" fontAlgn="ctr"/>
                      <a:r>
                        <a:rPr lang="en-US" sz="1800" u="none" strike="noStrike" dirty="0" err="1">
                          <a:effectLst/>
                        </a:rPr>
                        <a:t>Hbase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1800" u="none" strike="noStrike" dirty="0">
                          <a:effectLst/>
                        </a:rPr>
                        <a:t>Java</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無</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28,822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30,000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740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12,688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91490264"/>
                  </a:ext>
                </a:extLst>
              </a:tr>
              <a:tr h="329695">
                <a:tc>
                  <a:txBody>
                    <a:bodyPr/>
                    <a:lstStyle/>
                    <a:p>
                      <a:pPr algn="ctr" fontAlgn="ctr"/>
                      <a:r>
                        <a:rPr lang="en-US" sz="1800" u="none" strike="noStrike" dirty="0" smtClean="0">
                          <a:effectLst/>
                        </a:rPr>
                        <a:t>OpenSSL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1800" u="none" strike="noStrike" dirty="0">
                          <a:effectLst/>
                        </a:rPr>
                        <a:t>C</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小</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800" u="none" strike="noStrike" dirty="0">
                          <a:effectLst/>
                        </a:rPr>
                        <a:t>0.9.1</a:t>
                      </a:r>
                      <a:r>
                        <a:rPr lang="en-US" altLang="ja-JP" sz="1800" u="none" strike="noStrike" dirty="0" smtClean="0">
                          <a:effectLst/>
                        </a:rPr>
                        <a:t>~</a:t>
                      </a:r>
                    </a:p>
                    <a:p>
                      <a:pPr algn="ctr" fontAlgn="ctr"/>
                      <a:r>
                        <a:rPr lang="en-US" altLang="ja-JP" sz="1800" u="none" strike="noStrike" dirty="0" smtClean="0">
                          <a:effectLst/>
                        </a:rPr>
                        <a:t>1.1.0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36,772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30,000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281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99,719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06284878"/>
                  </a:ext>
                </a:extLst>
              </a:tr>
              <a:tr h="329695">
                <a:tc>
                  <a:txBody>
                    <a:bodyPr/>
                    <a:lstStyle/>
                    <a:p>
                      <a:pPr algn="ctr" fontAlgn="ctr"/>
                      <a:r>
                        <a:rPr lang="en-US" sz="1800" u="none" strike="noStrike" dirty="0" smtClean="0">
                          <a:effectLst/>
                        </a:rPr>
                        <a:t>FreeBSD</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sz="1800" u="none" strike="noStrike" dirty="0">
                          <a:effectLst/>
                        </a:rPr>
                        <a:t>C</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ja-JP" altLang="en-US" sz="1800" u="none" strike="noStrike" dirty="0" smtClean="0">
                          <a:effectLst/>
                        </a:rPr>
                        <a:t>大</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800" u="none" strike="noStrike">
                          <a:effectLst/>
                        </a:rPr>
                        <a:t>11.1.0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27,852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30,000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a:effectLst/>
                        </a:rPr>
                        <a:t>747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800" u="none" strike="noStrike" dirty="0">
                          <a:effectLst/>
                        </a:rPr>
                        <a:t>8,177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58327594"/>
                  </a:ext>
                </a:extLst>
              </a:tr>
            </a:tbl>
          </a:graphicData>
        </a:graphic>
      </p:graphicFrame>
    </p:spTree>
    <p:extLst>
      <p:ext uri="{BB962C8B-B14F-4D97-AF65-F5344CB8AC3E}">
        <p14:creationId xmlns:p14="http://schemas.microsoft.com/office/powerpoint/2010/main" val="896389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検索精度指標の定義</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sz="2800" dirty="0" smtClean="0"/>
                  <a:t>適合率</a:t>
                </a:r>
                <a:r>
                  <a:rPr kumimoji="1" lang="en-US" altLang="ja-JP" sz="2800" dirty="0" smtClean="0"/>
                  <a:t>(</a:t>
                </a:r>
                <a14:m>
                  <m:oMath xmlns:m="http://schemas.openxmlformats.org/officeDocument/2006/math">
                    <m:r>
                      <a:rPr kumimoji="1" lang="en-US" altLang="ja-JP" sz="2800" b="0" i="1" smtClean="0">
                        <a:latin typeface="Cambria Math" panose="02040503050406030204" pitchFamily="18" charset="0"/>
                      </a:rPr>
                      <m:t>𝑃𝑟𝑒𝑐𝑖𝑠𝑖𝑜𝑛</m:t>
                    </m:r>
                  </m:oMath>
                </a14:m>
                <a:r>
                  <a:rPr kumimoji="1" lang="en-US" altLang="ja-JP" sz="2800" dirty="0" smtClean="0"/>
                  <a:t>) = </a:t>
                </a:r>
                <a14:m>
                  <m:oMath xmlns:m="http://schemas.openxmlformats.org/officeDocument/2006/math">
                    <m:f>
                      <m:fPr>
                        <m:ctrlPr>
                          <a:rPr kumimoji="1" lang="en-US" altLang="ja-JP" sz="2800" i="1" smtClean="0">
                            <a:latin typeface="Cambria Math" panose="02040503050406030204" pitchFamily="18" charset="0"/>
                          </a:rPr>
                        </m:ctrlPr>
                      </m:fPr>
                      <m:num>
                        <m:d>
                          <m:dPr>
                            <m:begChr m:val="|"/>
                            <m:endChr m:val="|"/>
                            <m:ctrlPr>
                              <a:rPr kumimoji="1" lang="en-US" altLang="ja-JP" sz="2800" i="1" smtClean="0">
                                <a:latin typeface="Cambria Math" panose="02040503050406030204" pitchFamily="18" charset="0"/>
                              </a:rPr>
                            </m:ctrlPr>
                          </m:dPr>
                          <m:e>
                            <m:sSub>
                              <m:sSubPr>
                                <m:ctrlPr>
                                  <a:rPr lang="en-US" altLang="ja-JP" sz="2800" i="1">
                                    <a:latin typeface="Cambria Math" panose="02040503050406030204" pitchFamily="18" charset="0"/>
                                    <a:ea typeface="Cambria Math" panose="02040503050406030204" pitchFamily="18" charset="0"/>
                                  </a:rPr>
                                </m:ctrlPr>
                              </m:sSubPr>
                              <m:e>
                                <m:r>
                                  <a:rPr lang="en-US" altLang="ja-JP" sz="2800" i="1">
                                    <a:latin typeface="Cambria Math" panose="02040503050406030204" pitchFamily="18" charset="0"/>
                                    <a:ea typeface="Cambria Math" panose="02040503050406030204" pitchFamily="18" charset="0"/>
                                  </a:rPr>
                                  <m:t>𝑅</m:t>
                                </m:r>
                              </m:e>
                              <m:sub>
                                <m:r>
                                  <a:rPr lang="en-US" altLang="ja-JP" sz="2800" i="1">
                                    <a:latin typeface="Cambria Math" panose="02040503050406030204" pitchFamily="18" charset="0"/>
                                    <a:ea typeface="Cambria Math" panose="02040503050406030204" pitchFamily="18" charset="0"/>
                                  </a:rPr>
                                  <m:t>𝑐𝑜𝑟𝑟𝑒𝑐𝑡</m:t>
                                </m:r>
                              </m:sub>
                            </m:sSub>
                          </m:e>
                        </m:d>
                      </m:num>
                      <m:den>
                        <m:d>
                          <m:dPr>
                            <m:begChr m:val="|"/>
                            <m:endChr m:val="|"/>
                            <m:ctrlPr>
                              <a:rPr kumimoji="1" lang="en-US" altLang="ja-JP" sz="2800" i="1" smtClean="0">
                                <a:latin typeface="Cambria Math" panose="02040503050406030204" pitchFamily="18" charset="0"/>
                              </a:rPr>
                            </m:ctrlPr>
                          </m:dPr>
                          <m:e>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𝑅</m:t>
                                </m:r>
                              </m:e>
                              <m:sub>
                                <m:r>
                                  <a:rPr kumimoji="1" lang="en-US" altLang="ja-JP" sz="2800" b="0" i="1" smtClean="0">
                                    <a:latin typeface="Cambria Math" panose="02040503050406030204" pitchFamily="18" charset="0"/>
                                  </a:rPr>
                                  <m:t>𝑎𝑙𝑙</m:t>
                                </m:r>
                              </m:sub>
                            </m:sSub>
                          </m:e>
                        </m:d>
                      </m:den>
                    </m:f>
                  </m:oMath>
                </a14:m>
                <a:endParaRPr lang="en-US" altLang="ja-JP" sz="2800" dirty="0" smtClean="0"/>
              </a:p>
              <a:p>
                <a:r>
                  <a:rPr lang="ja-JP" altLang="en-US" sz="2800" dirty="0" smtClean="0"/>
                  <a:t>再現率</a:t>
                </a:r>
                <a:r>
                  <a:rPr lang="en-US" altLang="ja-JP" sz="2800" dirty="0" smtClean="0"/>
                  <a:t>(</a:t>
                </a:r>
                <a14:m>
                  <m:oMath xmlns:m="http://schemas.openxmlformats.org/officeDocument/2006/math">
                    <m:r>
                      <a:rPr lang="en-US" altLang="ja-JP" sz="2800" b="0" i="1" smtClean="0">
                        <a:latin typeface="Cambria Math" panose="02040503050406030204" pitchFamily="18" charset="0"/>
                      </a:rPr>
                      <m:t>𝑅𝑒𝑐𝑎𝑙𝑙</m:t>
                    </m:r>
                  </m:oMath>
                </a14:m>
                <a:r>
                  <a:rPr lang="en-US" altLang="ja-JP" sz="2800" dirty="0" smtClean="0"/>
                  <a:t>) = </a:t>
                </a:r>
                <a14:m>
                  <m:oMath xmlns:m="http://schemas.openxmlformats.org/officeDocument/2006/math">
                    <m:f>
                      <m:fPr>
                        <m:ctrlPr>
                          <a:rPr lang="en-US" altLang="ja-JP" sz="2800" i="1" smtClean="0">
                            <a:latin typeface="Cambria Math" panose="02040503050406030204" pitchFamily="18" charset="0"/>
                          </a:rPr>
                        </m:ctrlPr>
                      </m:fPr>
                      <m:num>
                        <m:d>
                          <m:dPr>
                            <m:begChr m:val="|"/>
                            <m:endChr m:val="|"/>
                            <m:ctrlPr>
                              <a:rPr lang="en-US" altLang="ja-JP" sz="2800" i="1" smtClean="0">
                                <a:latin typeface="Cambria Math" panose="02040503050406030204" pitchFamily="18" charset="0"/>
                              </a:rPr>
                            </m:ctrlPr>
                          </m:dPr>
                          <m:e>
                            <m:sSub>
                              <m:sSubPr>
                                <m:ctrlPr>
                                  <a:rPr lang="en-US" altLang="ja-JP" sz="2800" i="1">
                                    <a:latin typeface="Cambria Math" panose="02040503050406030204" pitchFamily="18" charset="0"/>
                                    <a:ea typeface="Cambria Math" panose="02040503050406030204" pitchFamily="18" charset="0"/>
                                  </a:rPr>
                                </m:ctrlPr>
                              </m:sSubPr>
                              <m:e>
                                <m:r>
                                  <a:rPr lang="en-US" altLang="ja-JP" sz="2800" i="1">
                                    <a:latin typeface="Cambria Math" panose="02040503050406030204" pitchFamily="18" charset="0"/>
                                    <a:ea typeface="Cambria Math" panose="02040503050406030204" pitchFamily="18" charset="0"/>
                                  </a:rPr>
                                  <m:t>𝑅</m:t>
                                </m:r>
                              </m:e>
                              <m:sub>
                                <m:r>
                                  <a:rPr lang="en-US" altLang="ja-JP" sz="2800" i="1">
                                    <a:latin typeface="Cambria Math" panose="02040503050406030204" pitchFamily="18" charset="0"/>
                                    <a:ea typeface="Cambria Math" panose="02040503050406030204" pitchFamily="18" charset="0"/>
                                  </a:rPr>
                                  <m:t>𝑐𝑜𝑟𝑟𝑒𝑐𝑡</m:t>
                                </m:r>
                              </m:sub>
                            </m:sSub>
                          </m:e>
                        </m:d>
                      </m:num>
                      <m:den>
                        <m:d>
                          <m:dPr>
                            <m:begChr m:val="|"/>
                            <m:endChr m:val="|"/>
                            <m:ctrlPr>
                              <a:rPr lang="en-US" altLang="ja-JP" sz="2800" i="1" smtClean="0">
                                <a:latin typeface="Cambria Math" panose="02040503050406030204" pitchFamily="18" charset="0"/>
                              </a:rPr>
                            </m:ctrlPr>
                          </m:dPr>
                          <m:e>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𝑄</m:t>
                                </m:r>
                              </m:e>
                              <m:sub>
                                <m:r>
                                  <a:rPr lang="en-US" altLang="ja-JP" sz="2800" b="0" i="1" smtClean="0">
                                    <a:latin typeface="Cambria Math" panose="02040503050406030204" pitchFamily="18" charset="0"/>
                                  </a:rPr>
                                  <m:t>𝑙𝑒𝑎𝑟𝑛𝑒𝑑</m:t>
                                </m:r>
                              </m:sub>
                            </m:sSub>
                          </m:e>
                        </m:d>
                      </m:den>
                    </m:f>
                  </m:oMath>
                </a14:m>
                <a:endParaRPr lang="en-US" altLang="ja-JP" sz="2800" dirty="0" smtClean="0"/>
              </a:p>
              <a:p>
                <a:r>
                  <a:rPr lang="en-US" altLang="ja-JP" sz="2800" dirty="0" smtClean="0"/>
                  <a:t>F</a:t>
                </a:r>
                <a:r>
                  <a:rPr lang="ja-JP" altLang="en-US" sz="2800" dirty="0" smtClean="0"/>
                  <a:t>値</a:t>
                </a:r>
                <a:r>
                  <a:rPr lang="en-US" altLang="ja-JP" sz="2800" dirty="0" smtClean="0"/>
                  <a:t>(</a:t>
                </a:r>
                <a14:m>
                  <m:oMath xmlns:m="http://schemas.openxmlformats.org/officeDocument/2006/math">
                    <m:r>
                      <a:rPr lang="en-US" altLang="ja-JP" sz="2800" b="0" i="1" smtClean="0">
                        <a:latin typeface="Cambria Math" panose="02040503050406030204" pitchFamily="18" charset="0"/>
                      </a:rPr>
                      <m:t>𝐹</m:t>
                    </m:r>
                    <m:r>
                      <a:rPr lang="en-US" altLang="ja-JP" sz="2800" b="0" i="1" smtClean="0">
                        <a:latin typeface="Cambria Math" panose="02040503050406030204" pitchFamily="18" charset="0"/>
                      </a:rPr>
                      <m:t>_</m:t>
                    </m:r>
                    <m:r>
                      <a:rPr lang="en-US" altLang="ja-JP" sz="2800" b="0" i="1" smtClean="0">
                        <a:latin typeface="Cambria Math" panose="02040503050406030204" pitchFamily="18" charset="0"/>
                      </a:rPr>
                      <m:t>𝑚𝑒𝑎𝑠𝑢𝑟𝑒</m:t>
                    </m:r>
                  </m:oMath>
                </a14:m>
                <a:r>
                  <a:rPr lang="en-US" altLang="ja-JP" sz="2800" dirty="0" smtClean="0"/>
                  <a:t>) = </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𝑃𝑟𝑒𝑐𝑖𝑠𝑖𝑜𝑛</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𝑅𝑒𝑐𝑎𝑙𝑙</m:t>
                        </m:r>
                      </m:num>
                      <m:den>
                        <m:r>
                          <a:rPr lang="en-US" altLang="ja-JP" sz="2800" b="0" i="1" smtClean="0">
                            <a:latin typeface="Cambria Math" panose="02040503050406030204" pitchFamily="18" charset="0"/>
                          </a:rPr>
                          <m:t>2</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𝑃𝑟𝑒𝑐𝑖𝑠𝑖𝑜𝑛</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𝑅𝑒𝑐𝑎𝑙𝑙</m:t>
                        </m:r>
                      </m:den>
                    </m:f>
                  </m:oMath>
                </a14:m>
                <a:endParaRPr lang="en-US" altLang="ja-JP" sz="2800" dirty="0" smtClean="0"/>
              </a:p>
              <a:p>
                <a:pPr lvl="1"/>
                <a:endParaRPr lang="en-US" altLang="ja-JP" sz="2400" i="1" dirty="0" smtClean="0">
                  <a:latin typeface="Cambria Math" panose="02040503050406030204" pitchFamily="18" charset="0"/>
                </a:endParaRPr>
              </a:p>
              <a:p>
                <a:pPr lvl="1"/>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𝑅</m:t>
                        </m:r>
                      </m:e>
                      <m:sub>
                        <m:r>
                          <a:rPr lang="en-US" altLang="ja-JP" sz="2400" b="0" i="1" smtClean="0">
                            <a:latin typeface="Cambria Math" panose="02040503050406030204" pitchFamily="18" charset="0"/>
                          </a:rPr>
                          <m:t>𝑐𝑜𝑟𝑟𝑒𝑐𝑡</m:t>
                        </m:r>
                      </m:sub>
                    </m:sSub>
                  </m:oMath>
                </a14:m>
                <a:r>
                  <a:rPr lang="en-US" altLang="ja-JP" sz="2400" dirty="0" smtClean="0"/>
                  <a:t> = </a:t>
                </a:r>
                <a:r>
                  <a:rPr lang="ja-JP" altLang="en-US" sz="2400" dirty="0" smtClean="0"/>
                  <a:t>正しい検索結果</a:t>
                </a:r>
                <a:endParaRPr lang="en-US" altLang="ja-JP" sz="2400" dirty="0" smtClean="0"/>
              </a:p>
              <a:p>
                <a:pPr lvl="1"/>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𝑅</m:t>
                        </m:r>
                      </m:e>
                      <m:sub>
                        <m:r>
                          <a:rPr lang="en-US" altLang="ja-JP" sz="2400" b="0" i="1" smtClean="0">
                            <a:latin typeface="Cambria Math" panose="02040503050406030204" pitchFamily="18" charset="0"/>
                          </a:rPr>
                          <m:t>𝑎𝑙𝑙</m:t>
                        </m:r>
                      </m:sub>
                    </m:sSub>
                  </m:oMath>
                </a14:m>
                <a:r>
                  <a:rPr lang="en-US" altLang="ja-JP" sz="2400" dirty="0" smtClean="0"/>
                  <a:t> = </a:t>
                </a:r>
                <a:r>
                  <a:rPr lang="ja-JP" altLang="en-US" sz="2400" dirty="0" smtClean="0"/>
                  <a:t>全ての検索結果</a:t>
                </a:r>
                <a:endParaRPr lang="en-US" altLang="ja-JP" sz="2400" i="1" dirty="0" smtClean="0">
                  <a:latin typeface="Cambria Math" panose="02040503050406030204" pitchFamily="18" charset="0"/>
                </a:endParaRPr>
              </a:p>
              <a:p>
                <a:pPr lvl="1"/>
                <a14:m>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𝑄</m:t>
                        </m:r>
                      </m:e>
                      <m:sub>
                        <m:r>
                          <a:rPr lang="en-US" altLang="ja-JP" sz="2400" b="0" i="1" smtClean="0">
                            <a:latin typeface="Cambria Math" panose="02040503050406030204" pitchFamily="18" charset="0"/>
                          </a:rPr>
                          <m:t>𝑙𝑒𝑎𝑟𝑛𝑒𝑑</m:t>
                        </m:r>
                      </m:sub>
                    </m:sSub>
                  </m:oMath>
                </a14:m>
                <a:r>
                  <a:rPr lang="en-US" altLang="ja-JP" sz="2400" dirty="0" smtClean="0"/>
                  <a:t> = </a:t>
                </a:r>
                <a:r>
                  <a:rPr lang="ja-JP" altLang="en-US" sz="2400" dirty="0" smtClean="0"/>
                  <a:t>類似コードブロックを学習済みの検索クエリ</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33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2290376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3761873"/>
                <a:ext cx="8229600" cy="2364289"/>
              </a:xfrm>
            </p:spPr>
            <p:txBody>
              <a:bodyPr/>
              <a:lstStyle/>
              <a:p>
                <a14:m>
                  <m:oMath xmlns:m="http://schemas.openxmlformats.org/officeDocument/2006/math">
                    <m:r>
                      <a:rPr lang="ja-JP" altLang="en-US" sz="2800" i="1" dirty="0">
                        <a:latin typeface="Cambria Math" panose="02040503050406030204" pitchFamily="18" charset="0"/>
                      </a:rPr>
                      <m:t>再現率</m:t>
                    </m:r>
                  </m:oMath>
                </a14:m>
                <a:r>
                  <a:rPr kumimoji="1" lang="ja-JP" altLang="en-US" sz="2800" dirty="0" smtClean="0"/>
                  <a:t>の高さ</a:t>
                </a:r>
                <a:endParaRPr kumimoji="1" lang="en-US" altLang="ja-JP" sz="2800" dirty="0" smtClean="0"/>
              </a:p>
              <a:p>
                <a:pPr lvl="1"/>
                <a:r>
                  <a:rPr kumimoji="1" lang="ja-JP" altLang="en-US" sz="2400" dirty="0" smtClean="0"/>
                  <a:t>リポジトリ内に</a:t>
                </a:r>
                <a:r>
                  <a:rPr lang="ja-JP" altLang="en-US" sz="2400" dirty="0" smtClean="0"/>
                  <a:t>検索</a:t>
                </a:r>
                <a:r>
                  <a:rPr lang="ja-JP" altLang="en-US" sz="2400" dirty="0"/>
                  <a:t>クエリ</a:t>
                </a:r>
                <a:r>
                  <a:rPr kumimoji="1" lang="ja-JP" altLang="en-US" sz="2400" dirty="0" smtClean="0"/>
                  <a:t>の類似コードブロックが存在する場合，検索が高確率で成功</a:t>
                </a:r>
                <a:endParaRPr kumimoji="1" lang="en-US" altLang="ja-JP" sz="2400" dirty="0" smtClean="0"/>
              </a:p>
              <a:p>
                <a:pPr lvl="1"/>
                <a:r>
                  <a:rPr lang="ja-JP" altLang="en-US" sz="2400" dirty="0" smtClean="0"/>
                  <a:t>わずかな構文上の差異は再現率に影響しない</a:t>
                </a:r>
                <a:endParaRPr kumimoji="1" lang="en-US" altLang="ja-JP" sz="2800" dirty="0" smtClean="0"/>
              </a:p>
              <a:p>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3761873"/>
                <a:ext cx="8229600" cy="2364289"/>
              </a:xfrm>
              <a:blipFill>
                <a:blip r:embed="rId3"/>
                <a:stretch>
                  <a:fillRect t="-335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357488303"/>
              </p:ext>
            </p:extLst>
          </p:nvPr>
        </p:nvGraphicFramePr>
        <p:xfrm>
          <a:off x="1586574" y="1752984"/>
          <a:ext cx="5959739" cy="1673542"/>
        </p:xfrm>
        <a:graphic>
          <a:graphicData uri="http://schemas.openxmlformats.org/drawingml/2006/table">
            <a:tbl>
              <a:tblPr>
                <a:tableStyleId>{616DA210-FB5B-4158-B5E0-FEB733F419BA}</a:tableStyleId>
              </a:tblPr>
              <a:tblGrid>
                <a:gridCol w="1625383">
                  <a:extLst>
                    <a:ext uri="{9D8B030D-6E8A-4147-A177-3AD203B41FA5}">
                      <a16:colId xmlns:a16="http://schemas.microsoft.com/office/drawing/2014/main" val="2682722462"/>
                    </a:ext>
                  </a:extLst>
                </a:gridCol>
                <a:gridCol w="1083589">
                  <a:extLst>
                    <a:ext uri="{9D8B030D-6E8A-4147-A177-3AD203B41FA5}">
                      <a16:colId xmlns:a16="http://schemas.microsoft.com/office/drawing/2014/main" val="685412756"/>
                    </a:ext>
                  </a:extLst>
                </a:gridCol>
                <a:gridCol w="1083589">
                  <a:extLst>
                    <a:ext uri="{9D8B030D-6E8A-4147-A177-3AD203B41FA5}">
                      <a16:colId xmlns:a16="http://schemas.microsoft.com/office/drawing/2014/main" val="1171821044"/>
                    </a:ext>
                  </a:extLst>
                </a:gridCol>
                <a:gridCol w="1083589">
                  <a:extLst>
                    <a:ext uri="{9D8B030D-6E8A-4147-A177-3AD203B41FA5}">
                      <a16:colId xmlns:a16="http://schemas.microsoft.com/office/drawing/2014/main" val="24133236"/>
                    </a:ext>
                  </a:extLst>
                </a:gridCol>
                <a:gridCol w="1083589">
                  <a:extLst>
                    <a:ext uri="{9D8B030D-6E8A-4147-A177-3AD203B41FA5}">
                      <a16:colId xmlns:a16="http://schemas.microsoft.com/office/drawing/2014/main" val="338537433"/>
                    </a:ext>
                  </a:extLst>
                </a:gridCol>
              </a:tblGrid>
              <a:tr h="544804">
                <a:tc>
                  <a:txBody>
                    <a:bodyPr/>
                    <a:lstStyle/>
                    <a:p>
                      <a:pPr algn="ctr" fontAlgn="ctr"/>
                      <a:r>
                        <a:rPr lang="ja-JP" altLang="en-US" sz="1700" u="none" strike="noStrike" dirty="0">
                          <a:effectLst/>
                        </a:rPr>
                        <a:t>プロジェクト名</a:t>
                      </a:r>
                      <a:endParaRPr lang="ja-JP" altLang="en-US"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ctr" fontAlgn="ctr"/>
                      <a:r>
                        <a:rPr lang="ja-JP" altLang="en-US" sz="1700" u="none" strike="noStrike" dirty="0" smtClean="0">
                          <a:effectLst/>
                        </a:rPr>
                        <a:t>構文上の</a:t>
                      </a:r>
                      <a:endParaRPr lang="en-US" altLang="ja-JP" sz="1700" u="none" strike="noStrike" dirty="0" smtClean="0">
                        <a:effectLst/>
                      </a:endParaRPr>
                    </a:p>
                    <a:p>
                      <a:pPr algn="ctr" fontAlgn="ctr"/>
                      <a:r>
                        <a:rPr lang="ja-JP" altLang="en-US" sz="1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差異</a:t>
                      </a:r>
                      <a:endParaRPr lang="ja-JP" altLang="en-US" sz="1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5050" marR="15050" marT="15050" marB="0" anchor="ctr"/>
                </a:tc>
                <a:tc>
                  <a:txBody>
                    <a:bodyPr/>
                    <a:lstStyle/>
                    <a:p>
                      <a:pPr algn="ctr" fontAlgn="ctr"/>
                      <a:r>
                        <a:rPr lang="ja-JP" altLang="en-US" sz="1700" u="none" strike="noStrike" dirty="0" smtClean="0">
                          <a:effectLst/>
                        </a:rPr>
                        <a:t>適合率</a:t>
                      </a:r>
                      <a:endParaRPr lang="en-US"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ctr" fontAlgn="ctr"/>
                      <a:r>
                        <a:rPr lang="ja-JP" altLang="en-US" sz="17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再現率</a:t>
                      </a:r>
                      <a:endParaRPr lang="en-US" sz="1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5050" marR="15050" marT="15050" marB="0" anchor="ctr"/>
                </a:tc>
                <a:tc>
                  <a:txBody>
                    <a:bodyPr/>
                    <a:lstStyle/>
                    <a:p>
                      <a:pPr algn="ctr" fontAlgn="ctr"/>
                      <a:r>
                        <a:rPr lang="en-US" sz="1700" u="none" strike="noStrike">
                          <a:effectLst/>
                        </a:rPr>
                        <a:t>F</a:t>
                      </a:r>
                      <a:r>
                        <a:rPr lang="ja-JP" altLang="en-US" sz="1700" u="none" strike="noStrike">
                          <a:effectLst/>
                        </a:rPr>
                        <a:t>値</a:t>
                      </a:r>
                      <a:endParaRPr lang="ja-JP" altLang="en-US"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extLst>
                  <a:ext uri="{0D108BD9-81ED-4DB2-BD59-A6C34878D82A}">
                    <a16:rowId xmlns:a16="http://schemas.microsoft.com/office/drawing/2014/main" val="1994915729"/>
                  </a:ext>
                </a:extLst>
              </a:tr>
              <a:tr h="376246">
                <a:tc>
                  <a:txBody>
                    <a:bodyPr/>
                    <a:lstStyle/>
                    <a:p>
                      <a:pPr algn="ctr" fontAlgn="ctr"/>
                      <a:r>
                        <a:rPr lang="en-US" sz="1700" u="none" strike="noStrike">
                          <a:effectLst/>
                        </a:rPr>
                        <a:t>HBase</a:t>
                      </a:r>
                      <a:endParaRPr lang="en-US"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ctr" fontAlgn="ctr"/>
                      <a:r>
                        <a:rPr lang="ja-JP" altLang="en-US" sz="1700" u="none" strike="noStrike" dirty="0" smtClean="0">
                          <a:effectLst/>
                        </a:rPr>
                        <a:t>無</a:t>
                      </a:r>
                      <a:endParaRPr lang="en-US" altLang="ja-JP"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a:effectLst/>
                        </a:rPr>
                        <a:t>0.924</a:t>
                      </a:r>
                      <a:endParaRPr lang="en-US" altLang="ja-JP"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dirty="0">
                          <a:solidFill>
                            <a:srgbClr val="FF0000"/>
                          </a:solidFill>
                          <a:effectLst/>
                        </a:rPr>
                        <a:t>1.000</a:t>
                      </a:r>
                      <a:endParaRPr lang="en-US" altLang="ja-JP" sz="17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a:effectLst/>
                        </a:rPr>
                        <a:t>0.960</a:t>
                      </a:r>
                      <a:endParaRPr lang="en-US" altLang="ja-JP"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extLst>
                  <a:ext uri="{0D108BD9-81ED-4DB2-BD59-A6C34878D82A}">
                    <a16:rowId xmlns:a16="http://schemas.microsoft.com/office/drawing/2014/main" val="2224467368"/>
                  </a:ext>
                </a:extLst>
              </a:tr>
              <a:tr h="376246">
                <a:tc>
                  <a:txBody>
                    <a:bodyPr/>
                    <a:lstStyle/>
                    <a:p>
                      <a:pPr algn="ctr" fontAlgn="ctr"/>
                      <a:r>
                        <a:rPr lang="en-US" sz="1700" u="none" strike="noStrike" dirty="0">
                          <a:effectLst/>
                        </a:rPr>
                        <a:t>OpenSSL</a:t>
                      </a:r>
                      <a:endParaRPr lang="en-US"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ctr" fontAlgn="ctr"/>
                      <a:r>
                        <a:rPr lang="ja-JP" altLang="en-US" sz="1700" u="none" strike="noStrike" dirty="0" smtClean="0">
                          <a:effectLst/>
                        </a:rPr>
                        <a:t>小</a:t>
                      </a:r>
                      <a:endParaRPr lang="en-US" altLang="ja-JP"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a:effectLst/>
                        </a:rPr>
                        <a:t>0.733</a:t>
                      </a:r>
                      <a:endParaRPr lang="en-US" altLang="ja-JP"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dirty="0">
                          <a:solidFill>
                            <a:srgbClr val="FF0000"/>
                          </a:solidFill>
                          <a:effectLst/>
                        </a:rPr>
                        <a:t>1.000</a:t>
                      </a:r>
                      <a:endParaRPr lang="en-US" altLang="ja-JP" sz="17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a:effectLst/>
                        </a:rPr>
                        <a:t>0.846</a:t>
                      </a:r>
                      <a:endParaRPr lang="en-US" altLang="ja-JP"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extLst>
                  <a:ext uri="{0D108BD9-81ED-4DB2-BD59-A6C34878D82A}">
                    <a16:rowId xmlns:a16="http://schemas.microsoft.com/office/drawing/2014/main" val="3688861927"/>
                  </a:ext>
                </a:extLst>
              </a:tr>
              <a:tr h="376246">
                <a:tc>
                  <a:txBody>
                    <a:bodyPr/>
                    <a:lstStyle/>
                    <a:p>
                      <a:pPr algn="ctr" fontAlgn="ctr"/>
                      <a:r>
                        <a:rPr lang="en-US" sz="1700" u="none" strike="noStrike">
                          <a:effectLst/>
                        </a:rPr>
                        <a:t>FreeBSD</a:t>
                      </a:r>
                      <a:endParaRPr lang="en-US"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ctr" fontAlgn="ctr"/>
                      <a:r>
                        <a:rPr lang="ja-JP" altLang="en-US" sz="1700" u="none" strike="noStrike" dirty="0" smtClean="0">
                          <a:effectLst/>
                        </a:rPr>
                        <a:t>大</a:t>
                      </a:r>
                      <a:endParaRPr lang="en-US" altLang="ja-JP"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a:effectLst/>
                        </a:rPr>
                        <a:t>0.497</a:t>
                      </a:r>
                      <a:endParaRPr lang="en-US" altLang="ja-JP" sz="1700" b="0" i="0" u="none" strike="noStrike">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dirty="0">
                          <a:solidFill>
                            <a:srgbClr val="FF0000"/>
                          </a:solidFill>
                          <a:effectLst/>
                        </a:rPr>
                        <a:t>0.822</a:t>
                      </a:r>
                      <a:endParaRPr lang="en-US" altLang="ja-JP" sz="17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15050" marR="15050" marT="15050" marB="0" anchor="ctr"/>
                </a:tc>
                <a:tc>
                  <a:txBody>
                    <a:bodyPr/>
                    <a:lstStyle/>
                    <a:p>
                      <a:pPr algn="r" fontAlgn="ctr"/>
                      <a:r>
                        <a:rPr lang="en-US" altLang="ja-JP" sz="1700" u="none" strike="noStrike" dirty="0">
                          <a:effectLst/>
                        </a:rPr>
                        <a:t>0.620</a:t>
                      </a:r>
                      <a:endParaRPr lang="en-US" altLang="ja-JP" sz="1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15050" marR="15050" marT="15050" marB="0" anchor="ctr"/>
                </a:tc>
                <a:extLst>
                  <a:ext uri="{0D108BD9-81ED-4DB2-BD59-A6C34878D82A}">
                    <a16:rowId xmlns:a16="http://schemas.microsoft.com/office/drawing/2014/main" val="2821980146"/>
                  </a:ext>
                </a:extLst>
              </a:tr>
            </a:tbl>
          </a:graphicData>
        </a:graphic>
      </p:graphicFrame>
    </p:spTree>
    <p:extLst>
      <p:ext uri="{BB962C8B-B14F-4D97-AF65-F5344CB8AC3E}">
        <p14:creationId xmlns:p14="http://schemas.microsoft.com/office/powerpoint/2010/main" val="298742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まとめ</a:t>
            </a:r>
            <a:endParaRPr lang="en-US" altLang="ja-JP" sz="2800" dirty="0" smtClean="0"/>
          </a:p>
          <a:p>
            <a:pPr lvl="1"/>
            <a:r>
              <a:rPr lang="en-US" altLang="ja-JP" sz="2400" dirty="0" smtClean="0"/>
              <a:t>NN</a:t>
            </a:r>
            <a:r>
              <a:rPr lang="ja-JP" altLang="en-US" sz="2400" dirty="0" smtClean="0"/>
              <a:t>を用いたコード検索手法の提案</a:t>
            </a:r>
            <a:endParaRPr lang="en-US" altLang="ja-JP" sz="2400" dirty="0" smtClean="0"/>
          </a:p>
          <a:p>
            <a:pPr lvl="1"/>
            <a:r>
              <a:rPr lang="ja-JP" altLang="en-US" sz="2400" dirty="0" smtClean="0"/>
              <a:t>構文的に異なる類似コードブロックに対しても高い再現率を実現</a:t>
            </a:r>
            <a:endParaRPr lang="en-US" altLang="ja-JP" sz="2400" dirty="0" smtClean="0"/>
          </a:p>
          <a:p>
            <a:r>
              <a:rPr lang="ja-JP" altLang="en-US" sz="2800" dirty="0"/>
              <a:t>今後</a:t>
            </a:r>
            <a:r>
              <a:rPr lang="ja-JP" altLang="en-US" sz="2800" dirty="0" smtClean="0"/>
              <a:t>の課題</a:t>
            </a:r>
            <a:endParaRPr lang="en-US" altLang="ja-JP" sz="2800" dirty="0" smtClean="0"/>
          </a:p>
          <a:p>
            <a:pPr lvl="1"/>
            <a:r>
              <a:rPr lang="ja-JP" altLang="en-US" sz="2400" dirty="0"/>
              <a:t>様々</a:t>
            </a:r>
            <a:r>
              <a:rPr lang="ja-JP" altLang="en-US" sz="2400" dirty="0" smtClean="0"/>
              <a:t>なプログラミング言語への対応</a:t>
            </a:r>
            <a:endParaRPr lang="en-US" altLang="ja-JP" sz="2400" dirty="0" smtClean="0"/>
          </a:p>
          <a:p>
            <a:pPr lvl="1"/>
            <a:r>
              <a:rPr lang="ja-JP" altLang="en-US" sz="2400" dirty="0" smtClean="0"/>
              <a:t>検索速度の評価</a:t>
            </a:r>
            <a:endParaRPr lang="en-US" altLang="ja-JP" sz="2400" dirty="0" smtClean="0"/>
          </a:p>
          <a:p>
            <a:pPr lvl="1"/>
            <a:r>
              <a:rPr lang="ja-JP" altLang="en-US" sz="2400" dirty="0" smtClean="0"/>
              <a:t>適合率の向上</a:t>
            </a:r>
            <a:endParaRPr lang="en-US" altLang="ja-JP" sz="2400" dirty="0" smtClean="0"/>
          </a:p>
          <a:p>
            <a:pPr lvl="1"/>
            <a:r>
              <a:rPr kumimoji="1" lang="ja-JP" altLang="en-US" sz="2400" dirty="0" smtClean="0"/>
              <a:t>新たなベクトル化手法やネットワーク構造の実装</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050611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ミューテーション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本来は，</a:t>
            </a:r>
            <a:r>
              <a:rPr lang="ja-JP" altLang="en-US" sz="2800" dirty="0"/>
              <a:t>機械的な操作</a:t>
            </a:r>
            <a:r>
              <a:rPr lang="ja-JP" altLang="en-US" sz="2800" dirty="0" smtClean="0"/>
              <a:t>で</a:t>
            </a:r>
            <a:r>
              <a:rPr kumimoji="1" lang="ja-JP" altLang="en-US" sz="2800" dirty="0" smtClean="0"/>
              <a:t>ソースコードにバグを埋め込み，テストケースを評価する用途</a:t>
            </a:r>
            <a:endParaRPr kumimoji="1" lang="en-US" altLang="ja-JP" sz="2800" dirty="0" smtClean="0"/>
          </a:p>
          <a:p>
            <a:endParaRPr kumimoji="1" lang="ja-JP" altLang="en-US" sz="2800" dirty="0"/>
          </a:p>
        </p:txBody>
      </p:sp>
      <p:pic>
        <p:nvPicPr>
          <p:cNvPr id="7" name="図 6"/>
          <p:cNvPicPr>
            <a:picLocks noChangeAspect="1"/>
          </p:cNvPicPr>
          <p:nvPr/>
        </p:nvPicPr>
        <p:blipFill>
          <a:blip r:embed="rId3"/>
          <a:stretch>
            <a:fillRect/>
          </a:stretch>
        </p:blipFill>
        <p:spPr>
          <a:xfrm>
            <a:off x="918027" y="2621232"/>
            <a:ext cx="7296833" cy="3170422"/>
          </a:xfrm>
          <a:prstGeom prst="rect">
            <a:avLst/>
          </a:prstGeom>
        </p:spPr>
      </p:pic>
      <p:sp>
        <p:nvSpPr>
          <p:cNvPr id="8" name="テキスト ボックス 7"/>
          <p:cNvSpPr txBox="1"/>
          <p:nvPr/>
        </p:nvSpPr>
        <p:spPr>
          <a:xfrm>
            <a:off x="2976103" y="5791654"/>
            <a:ext cx="3180679" cy="369332"/>
          </a:xfrm>
          <a:prstGeom prst="rect">
            <a:avLst/>
          </a:prstGeom>
          <a:noFill/>
        </p:spPr>
        <p:txBody>
          <a:bodyPr wrap="none" rtlCol="0">
            <a:spAutoFit/>
          </a:bodyPr>
          <a:lstStyle/>
          <a:p>
            <a:r>
              <a:rPr kumimoji="1" lang="ja-JP" altLang="en-US" dirty="0" smtClean="0"/>
              <a:t>タイプ</a:t>
            </a:r>
            <a:r>
              <a:rPr kumimoji="1" lang="en-US" altLang="ja-JP" dirty="0" smtClean="0"/>
              <a:t>3</a:t>
            </a:r>
            <a:r>
              <a:rPr kumimoji="1" lang="ja-JP" altLang="en-US" dirty="0" smtClean="0"/>
              <a:t>コードクローン生成の例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401946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類似コード検索</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既存ソフトウェアは重要な資源</a:t>
            </a:r>
            <a:endParaRPr kumimoji="1" lang="en-US" altLang="ja-JP" sz="2800" dirty="0" smtClean="0"/>
          </a:p>
          <a:p>
            <a:pPr lvl="1"/>
            <a:r>
              <a:rPr lang="ja-JP" altLang="en-US" sz="2400" dirty="0" smtClean="0"/>
              <a:t>コード片の再利用</a:t>
            </a:r>
            <a:endParaRPr lang="en-US" altLang="ja-JP" sz="2400" dirty="0" smtClean="0"/>
          </a:p>
          <a:p>
            <a:pPr lvl="1"/>
            <a:r>
              <a:rPr kumimoji="1" lang="en-US" altLang="ja-JP" sz="2400" dirty="0" smtClean="0"/>
              <a:t>API </a:t>
            </a:r>
            <a:r>
              <a:rPr kumimoji="1" lang="ja-JP" altLang="en-US" sz="2400" dirty="0" smtClean="0"/>
              <a:t>などに関する使用方法や実際に使用されている場面の調査</a:t>
            </a:r>
            <a:endParaRPr kumimoji="1" lang="en-US" altLang="ja-JP" sz="2400" dirty="0" smtClean="0"/>
          </a:p>
          <a:p>
            <a:r>
              <a:rPr lang="ja-JP" altLang="en-US" sz="2800" dirty="0"/>
              <a:t>ソフトウェアはリポジトリにまとめられており</a:t>
            </a:r>
            <a:r>
              <a:rPr lang="ja-JP" altLang="en-US" sz="2800" dirty="0" smtClean="0"/>
              <a:t>，         リポジトリ内から必要</a:t>
            </a:r>
            <a:r>
              <a:rPr lang="ja-JP" altLang="en-US" sz="2800" dirty="0"/>
              <a:t>なコード片を検索</a:t>
            </a:r>
            <a:endParaRPr lang="en-US" altLang="ja-JP" sz="2800" dirty="0"/>
          </a:p>
          <a:p>
            <a:pPr lvl="1"/>
            <a:r>
              <a:rPr lang="ja-JP" altLang="en-US" sz="2400" dirty="0" smtClean="0"/>
              <a:t>コード片検索とキーワード検索</a:t>
            </a:r>
            <a:endParaRPr kumimoji="1" lang="en-US" altLang="ja-JP" sz="2400" dirty="0" smtClean="0"/>
          </a:p>
          <a:p>
            <a:r>
              <a:rPr lang="ja-JP" altLang="en-US" sz="2800" dirty="0" smtClean="0"/>
              <a:t>コードクローン検出との関連</a:t>
            </a:r>
            <a:endParaRPr lang="en-US" altLang="ja-JP" sz="2400" dirty="0" smtClean="0"/>
          </a:p>
          <a:p>
            <a:pPr lvl="1"/>
            <a:r>
              <a:rPr lang="ja-JP" altLang="en-US" sz="2400" dirty="0" smtClean="0"/>
              <a:t>コード片を検索クエリにする場合は，コードクローン検出ツールが使用可能</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1043146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ベクトル化手法の比較</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pic>
        <p:nvPicPr>
          <p:cNvPr id="5" name="コンテンツ プレースホルダー 4"/>
          <p:cNvPicPr>
            <a:picLocks noGrp="1" noChangeAspect="1"/>
          </p:cNvPicPr>
          <p:nvPr>
            <p:ph idx="1"/>
          </p:nvPr>
        </p:nvPicPr>
        <p:blipFill>
          <a:blip r:embed="rId2"/>
          <a:stretch>
            <a:fillRect/>
          </a:stretch>
        </p:blipFill>
        <p:spPr>
          <a:xfrm>
            <a:off x="379693" y="1868905"/>
            <a:ext cx="8295995" cy="1890393"/>
          </a:xfrm>
          <a:prstGeom prst="rect">
            <a:avLst/>
          </a:prstGeom>
        </p:spPr>
      </p:pic>
    </p:spTree>
    <p:extLst>
      <p:ext uri="{BB962C8B-B14F-4D97-AF65-F5344CB8AC3E}">
        <p14:creationId xmlns:p14="http://schemas.microsoft.com/office/powerpoint/2010/main" val="100905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ミューテーション</a:t>
            </a:r>
            <a:r>
              <a:rPr lang="ja-JP" altLang="en-US" sz="2800" dirty="0"/>
              <a:t>の評価</a:t>
            </a:r>
            <a:endParaRPr lang="en-US" altLang="ja-JP" sz="2800" dirty="0"/>
          </a:p>
          <a:p>
            <a:pPr lvl="1"/>
            <a:r>
              <a:rPr lang="ja-JP" altLang="en-US" sz="2400" dirty="0"/>
              <a:t>学習データを増やす</a:t>
            </a:r>
            <a:r>
              <a:rPr lang="ja-JP" altLang="en-US" sz="2400" dirty="0" smtClean="0"/>
              <a:t>必要性</a:t>
            </a:r>
            <a:endParaRPr lang="en-US" altLang="ja-JP" sz="2400" dirty="0" smtClean="0"/>
          </a:p>
          <a:p>
            <a:pPr lvl="1"/>
            <a:r>
              <a:rPr lang="ja-JP" altLang="en-US" sz="2400" dirty="0" smtClean="0"/>
              <a:t>元のリポジトリ内にコードクローンがなくても学習可能</a:t>
            </a:r>
            <a:endParaRPr lang="ja-JP" altLang="en-US" sz="24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Tree>
    <p:extLst>
      <p:ext uri="{BB962C8B-B14F-4D97-AF65-F5344CB8AC3E}">
        <p14:creationId xmlns:p14="http://schemas.microsoft.com/office/powerpoint/2010/main" val="3953529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ミューテーションの評価実験手順</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sz="2800" dirty="0" smtClean="0"/>
                  <a:t>特定のコードブロックを</a:t>
                </a:r>
                <a:r>
                  <a:rPr kumimoji="1" lang="en-US" altLang="ja-JP" sz="2800" dirty="0" smtClean="0"/>
                  <a:t>1</a:t>
                </a:r>
                <a:r>
                  <a:rPr kumimoji="1" lang="ja-JP" altLang="en-US" sz="2800" dirty="0" smtClean="0"/>
                  <a:t>つ選び，それに対してミューテーションを行うことでコード    クローンを生成し，クローンセットを構成</a:t>
                </a:r>
                <a:endParaRPr kumimoji="1" lang="en-US" altLang="ja-JP" sz="2800" dirty="0" smtClean="0"/>
              </a:p>
              <a:p>
                <a:pPr marL="514350" indent="-514350">
                  <a:buFont typeface="+mj-lt"/>
                  <a:buAutoNum type="arabicPeriod"/>
                </a:pPr>
                <a:r>
                  <a:rPr lang="ja-JP" altLang="en-US" sz="2800" dirty="0" smtClean="0"/>
                  <a:t>そのクローンセットの中からは</a:t>
                </a:r>
                <a14:m>
                  <m:oMath xmlns:m="http://schemas.openxmlformats.org/officeDocument/2006/math">
                    <m:r>
                      <a:rPr lang="ja-JP" altLang="en-US" sz="2800" b="0" i="1" dirty="0">
                        <a:latin typeface="Cambria Math" panose="02040503050406030204" pitchFamily="18" charset="0"/>
                      </a:rPr>
                      <m:t>，</m:t>
                    </m:r>
                    <m:r>
                      <a:rPr lang="en-US" altLang="ja-JP" sz="2800" b="0" i="1" smtClean="0">
                        <a:latin typeface="Cambria Math" panose="02040503050406030204" pitchFamily="18" charset="0"/>
                      </a:rPr>
                      <m:t>𝑎</m:t>
                    </m:r>
                  </m:oMath>
                </a14:m>
                <a:r>
                  <a:rPr kumimoji="1" lang="ja-JP" altLang="en-US" sz="2800" dirty="0" smtClean="0"/>
                  <a:t>個だけ学習データに使用し，</a:t>
                </a:r>
                <a14:m>
                  <m:oMath xmlns:m="http://schemas.openxmlformats.org/officeDocument/2006/math">
                    <m:r>
                      <a:rPr kumimoji="1" lang="en-US" altLang="ja-JP" sz="2800" b="0" i="1" smtClean="0">
                        <a:latin typeface="Cambria Math" panose="02040503050406030204" pitchFamily="18" charset="0"/>
                      </a:rPr>
                      <m:t>𝑎</m:t>
                    </m:r>
                  </m:oMath>
                </a14:m>
                <a:r>
                  <a:rPr kumimoji="1" lang="ja-JP" altLang="en-US" sz="2800" dirty="0" smtClean="0"/>
                  <a:t>の値を変更しつつ  その他は同じ</a:t>
                </a:r>
                <a:r>
                  <a:rPr lang="ja-JP" altLang="en-US" sz="2800" dirty="0" smtClean="0"/>
                  <a:t>手順でモデルを作成</a:t>
                </a:r>
                <a:endParaRPr lang="en-US" altLang="ja-JP" sz="2800" dirty="0" smtClean="0"/>
              </a:p>
              <a:p>
                <a:pPr marL="514350" indent="-514350">
                  <a:buFont typeface="+mj-lt"/>
                  <a:buAutoNum type="arabicPeriod"/>
                </a:pPr>
                <a:r>
                  <a:rPr kumimoji="1" lang="en-US" altLang="ja-JP" sz="2800" dirty="0" smtClean="0"/>
                  <a:t>1</a:t>
                </a:r>
                <a:r>
                  <a:rPr kumimoji="1" lang="ja-JP" altLang="en-US" sz="2800" dirty="0" smtClean="0"/>
                  <a:t>で選んだコードブロックのコードクローン</a:t>
                </a:r>
                <a:r>
                  <a:rPr kumimoji="1" lang="en-US" altLang="ja-JP" sz="2800" dirty="0" smtClean="0"/>
                  <a:t>200</a:t>
                </a:r>
                <a:r>
                  <a:rPr kumimoji="1" lang="ja-JP" altLang="en-US" sz="2800" dirty="0" smtClean="0"/>
                  <a:t>個を各モデルに入力し，</a:t>
                </a:r>
                <a14:m>
                  <m:oMath xmlns:m="http://schemas.openxmlformats.org/officeDocument/2006/math">
                    <m:r>
                      <a:rPr kumimoji="1" lang="en-US" altLang="ja-JP" sz="2800" b="0" i="1" smtClean="0">
                        <a:latin typeface="Cambria Math" panose="02040503050406030204" pitchFamily="18" charset="0"/>
                      </a:rPr>
                      <m:t>𝑎</m:t>
                    </m:r>
                  </m:oMath>
                </a14:m>
                <a:r>
                  <a:rPr kumimoji="1" lang="ja-JP" altLang="en-US" sz="2800" dirty="0" smtClean="0"/>
                  <a:t>の値とモデルが出力する確率の関係を調査</a:t>
                </a:r>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333" t="-1887"/>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4169356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実験方法の概要</a:t>
            </a:r>
            <a:endParaRPr kumimoji="1" lang="ja-JP" altLang="en-US" dirty="0"/>
          </a:p>
        </p:txBody>
      </p:sp>
      <p:pic>
        <p:nvPicPr>
          <p:cNvPr id="4" name="図 3"/>
          <p:cNvPicPr>
            <a:picLocks noChangeAspect="1"/>
          </p:cNvPicPr>
          <p:nvPr/>
        </p:nvPicPr>
        <p:blipFill>
          <a:blip r:embed="rId3"/>
          <a:stretch>
            <a:fillRect/>
          </a:stretch>
        </p:blipFill>
        <p:spPr>
          <a:xfrm>
            <a:off x="618711" y="1521534"/>
            <a:ext cx="8163252" cy="5066215"/>
          </a:xfrm>
          <a:prstGeom prst="rect">
            <a:avLst/>
          </a:prstGeom>
        </p:spPr>
      </p:pic>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2488286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80849544"/>
              </p:ext>
            </p:extLst>
          </p:nvPr>
        </p:nvGraphicFramePr>
        <p:xfrm>
          <a:off x="705853" y="1700504"/>
          <a:ext cx="2533650" cy="2767223"/>
        </p:xfrm>
        <a:graphic>
          <a:graphicData uri="http://schemas.openxmlformats.org/drawingml/2006/table">
            <a:tbl>
              <a:tblPr>
                <a:tableStyleId>{5C22544A-7EE6-4342-B048-85BDC9FD1C3A}</a:tableStyleId>
              </a:tblPr>
              <a:tblGrid>
                <a:gridCol w="844550">
                  <a:extLst>
                    <a:ext uri="{9D8B030D-6E8A-4147-A177-3AD203B41FA5}">
                      <a16:colId xmlns:a16="http://schemas.microsoft.com/office/drawing/2014/main" val="2345321390"/>
                    </a:ext>
                  </a:extLst>
                </a:gridCol>
                <a:gridCol w="844550">
                  <a:extLst>
                    <a:ext uri="{9D8B030D-6E8A-4147-A177-3AD203B41FA5}">
                      <a16:colId xmlns:a16="http://schemas.microsoft.com/office/drawing/2014/main" val="1109300947"/>
                    </a:ext>
                  </a:extLst>
                </a:gridCol>
                <a:gridCol w="844550">
                  <a:extLst>
                    <a:ext uri="{9D8B030D-6E8A-4147-A177-3AD203B41FA5}">
                      <a16:colId xmlns:a16="http://schemas.microsoft.com/office/drawing/2014/main" val="1310518790"/>
                    </a:ext>
                  </a:extLst>
                </a:gridCol>
              </a:tblGrid>
              <a:tr h="395318">
                <a:tc>
                  <a:txBody>
                    <a:bodyPr/>
                    <a:lstStyle/>
                    <a:p>
                      <a:pPr algn="ctr" fontAlgn="ctr"/>
                      <a:r>
                        <a:rPr lang="ja-JP" altLang="en-US" sz="1100" u="none" strike="noStrike">
                          <a:effectLst/>
                        </a:rPr>
                        <a:t>学習データ数</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en-US" sz="1100" u="none" strike="noStrike" dirty="0">
                          <a:effectLst/>
                        </a:rPr>
                        <a:t>average</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en-US" sz="1100" u="none" strike="noStrike" dirty="0">
                          <a:effectLst/>
                        </a:rPr>
                        <a:t>min</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339856177"/>
                  </a:ext>
                </a:extLst>
              </a:tr>
              <a:tr h="263545">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560646345"/>
                  </a:ext>
                </a:extLst>
              </a:tr>
              <a:tr h="263545">
                <a:tc>
                  <a:txBody>
                    <a:bodyPr/>
                    <a:lstStyle/>
                    <a:p>
                      <a:pPr algn="r" fontAlgn="ctr"/>
                      <a:r>
                        <a:rPr lang="en-US" altLang="ja-JP" sz="1100" u="none" strike="noStrike">
                          <a:effectLst/>
                        </a:rPr>
                        <a:t>100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521704073"/>
                  </a:ext>
                </a:extLst>
              </a:tr>
              <a:tr h="263545">
                <a:tc>
                  <a:txBody>
                    <a:bodyPr/>
                    <a:lstStyle/>
                    <a:p>
                      <a:pPr algn="r" fontAlgn="ctr"/>
                      <a:r>
                        <a:rPr lang="en-US" altLang="ja-JP" sz="1100" u="none" strike="noStrike">
                          <a:effectLst/>
                        </a:rPr>
                        <a:t>1000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944228800"/>
                  </a:ext>
                </a:extLst>
              </a:tr>
              <a:tr h="263545">
                <a:tc>
                  <a:txBody>
                    <a:bodyPr/>
                    <a:lstStyle/>
                    <a:p>
                      <a:pPr algn="r" fontAlgn="ctr"/>
                      <a:r>
                        <a:rPr lang="en-US" altLang="ja-JP" sz="1100" u="none" strike="noStrike">
                          <a:effectLst/>
                        </a:rPr>
                        <a:t>2000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0.973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dirty="0">
                          <a:effectLst/>
                        </a:rPr>
                        <a:t>0.173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244435016"/>
                  </a:ext>
                </a:extLst>
              </a:tr>
              <a:tr h="263545">
                <a:tc>
                  <a:txBody>
                    <a:bodyPr/>
                    <a:lstStyle/>
                    <a:p>
                      <a:pPr algn="r" fontAlgn="ctr"/>
                      <a:r>
                        <a:rPr lang="en-US" altLang="ja-JP" sz="1100" u="none" strike="noStrike">
                          <a:effectLst/>
                        </a:rPr>
                        <a:t>3000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0.992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0.675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520952303"/>
                  </a:ext>
                </a:extLst>
              </a:tr>
              <a:tr h="263545">
                <a:tc>
                  <a:txBody>
                    <a:bodyPr/>
                    <a:lstStyle/>
                    <a:p>
                      <a:pPr algn="r" fontAlgn="ctr"/>
                      <a:r>
                        <a:rPr lang="en-US" altLang="ja-JP" sz="1100" u="none" strike="noStrike">
                          <a:effectLst/>
                        </a:rPr>
                        <a:t>4000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0.989</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0.731</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4063422454"/>
                  </a:ext>
                </a:extLst>
              </a:tr>
              <a:tr h="263545">
                <a:tc>
                  <a:txBody>
                    <a:bodyPr/>
                    <a:lstStyle/>
                    <a:p>
                      <a:pPr algn="r" fontAlgn="ctr"/>
                      <a:r>
                        <a:rPr lang="en-US" altLang="ja-JP" sz="1100" u="none" strike="noStrike">
                          <a:effectLst/>
                        </a:rPr>
                        <a:t>5000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0.998</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0.871</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229163530"/>
                  </a:ext>
                </a:extLst>
              </a:tr>
              <a:tr h="263545">
                <a:tc>
                  <a:txBody>
                    <a:bodyPr/>
                    <a:lstStyle/>
                    <a:p>
                      <a:pPr algn="r" fontAlgn="ctr"/>
                      <a:r>
                        <a:rPr lang="en-US" altLang="ja-JP" sz="1100" u="none" strike="noStrike">
                          <a:effectLst/>
                        </a:rPr>
                        <a:t>7000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0.999</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0.955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327817009"/>
                  </a:ext>
                </a:extLst>
              </a:tr>
              <a:tr h="263545">
                <a:tc>
                  <a:txBody>
                    <a:bodyPr/>
                    <a:lstStyle/>
                    <a:p>
                      <a:pPr algn="r" fontAlgn="ctr"/>
                      <a:r>
                        <a:rPr lang="en-US" altLang="ja-JP" sz="1100" u="none" strike="noStrike">
                          <a:effectLst/>
                        </a:rPr>
                        <a:t>10000</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a:effectLst/>
                        </a:rPr>
                        <a:t>0.999</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100" u="none" strike="noStrike" dirty="0">
                          <a:effectLst/>
                        </a:rPr>
                        <a:t>0.978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646082577"/>
                  </a:ext>
                </a:extLst>
              </a:tr>
            </a:tbl>
          </a:graphicData>
        </a:graphic>
      </p:graphicFrame>
      <p:pic>
        <p:nvPicPr>
          <p:cNvPr id="6" name="図 5"/>
          <p:cNvPicPr>
            <a:picLocks noChangeAspect="1"/>
          </p:cNvPicPr>
          <p:nvPr/>
        </p:nvPicPr>
        <p:blipFill>
          <a:blip r:embed="rId3"/>
          <a:stretch>
            <a:fillRect/>
          </a:stretch>
        </p:blipFill>
        <p:spPr>
          <a:xfrm>
            <a:off x="3874615" y="1695509"/>
            <a:ext cx="4603637" cy="2772218"/>
          </a:xfrm>
          <a:prstGeom prst="rect">
            <a:avLst/>
          </a:prstGeom>
        </p:spPr>
      </p:pic>
      <p:sp>
        <p:nvSpPr>
          <p:cNvPr id="7" name="コンテンツ プレースホルダー 2"/>
          <p:cNvSpPr txBox="1">
            <a:spLocks/>
          </p:cNvSpPr>
          <p:nvPr/>
        </p:nvSpPr>
        <p:spPr bwMode="auto">
          <a:xfrm>
            <a:off x="457200" y="4580021"/>
            <a:ext cx="8229600" cy="15461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学習データを増やすとモデルが正しく判定する確率が上昇</a:t>
            </a:r>
            <a:endParaRPr lang="ja-JP" altLang="en-US" sz="2800" kern="0" dirty="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2810482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4" name="テキスト ボックス 3"/>
          <p:cNvSpPr txBox="1"/>
          <p:nvPr/>
        </p:nvSpPr>
        <p:spPr>
          <a:xfrm>
            <a:off x="970547" y="1877957"/>
            <a:ext cx="3144253" cy="1815882"/>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for (j = 0; j &lt;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num.length</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- 1;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j++</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if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&gt;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temp =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a:t>
            </a:r>
          </a:p>
        </p:txBody>
      </p:sp>
      <p:sp>
        <p:nvSpPr>
          <p:cNvPr id="8" name="テキスト ボックス 7"/>
          <p:cNvSpPr txBox="1"/>
          <p:nvPr/>
        </p:nvSpPr>
        <p:spPr>
          <a:xfrm>
            <a:off x="4989095" y="1877957"/>
            <a:ext cx="3144253" cy="1815882"/>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for (j = 0; j &lt;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.length</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- 1;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j++</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if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&gt;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temp =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x</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a:t>
            </a:r>
          </a:p>
        </p:txBody>
      </p:sp>
      <p:sp>
        <p:nvSpPr>
          <p:cNvPr id="9" name="テキスト ボックス 8"/>
          <p:cNvSpPr txBox="1"/>
          <p:nvPr/>
        </p:nvSpPr>
        <p:spPr>
          <a:xfrm>
            <a:off x="4989095" y="4268231"/>
            <a:ext cx="3144253" cy="2246769"/>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j</a:t>
            </a:r>
            <a:r>
              <a:rPr kumimoji="0" lang="en-US" altLang="ja-JP" sz="1400" b="0" i="0" u="none" strike="noStrike" kern="0" cap="none" spc="0" normalizeH="0" noProof="0" dirty="0" smtClean="0">
                <a:ln>
                  <a:noFill/>
                </a:ln>
                <a:solidFill>
                  <a:srgbClr val="FF0000"/>
                </a:solidFill>
                <a:effectLst/>
                <a:uLnTx/>
                <a:uFillTx/>
                <a:latin typeface="Calibri" panose="020F0502020204030204"/>
                <a:ea typeface="ＭＳ Ｐゴシック" panose="020B0600070205080204" pitchFamily="50" charset="-128"/>
              </a:rPr>
              <a:t> = 0;</a:t>
            </a:r>
            <a:endPar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while (j &lt;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num.length</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if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&gt;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temp =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kern="0" dirty="0">
                <a:solidFill>
                  <a:srgbClr val="FF0000"/>
                </a:solidFill>
                <a:latin typeface="Calibri" panose="020F0502020204030204"/>
              </a:rPr>
              <a:t> </a:t>
            </a:r>
            <a:r>
              <a:rPr kumimoji="0" lang="en-US" altLang="ja-JP" sz="1400" kern="0" dirty="0" smtClean="0">
                <a:solidFill>
                  <a:srgbClr val="FF0000"/>
                </a:solidFill>
                <a:latin typeface="Calibri" panose="020F0502020204030204"/>
              </a:rPr>
              <a:t>     </a:t>
            </a:r>
            <a:r>
              <a:rPr kumimoji="0" lang="en-US" altLang="ja-JP" sz="1400" kern="0" dirty="0" err="1" smtClean="0">
                <a:solidFill>
                  <a:srgbClr val="FF0000"/>
                </a:solidFill>
                <a:latin typeface="Calibri" panose="020F0502020204030204"/>
              </a:rPr>
              <a:t>j++</a:t>
            </a:r>
            <a:r>
              <a:rPr kumimoji="0" lang="en-US" altLang="ja-JP" sz="1400" kern="0" dirty="0" smtClean="0">
                <a:solidFill>
                  <a:srgbClr val="FF0000"/>
                </a:solidFill>
                <a:latin typeface="Calibri" panose="020F0502020204030204"/>
              </a:rPr>
              <a:t>;</a:t>
            </a:r>
            <a:endParaRPr kumimoji="0" lang="en-US" altLang="ja-JP" sz="1400" b="0" i="0" u="none" strike="noStrike" kern="0" cap="none" spc="0" normalizeH="0" baseline="0" noProof="0" dirty="0" smtClean="0">
              <a:ln>
                <a:noFill/>
              </a:ln>
              <a:solidFill>
                <a:srgbClr val="FF0000"/>
              </a:solidFill>
              <a:effectLst/>
              <a:uLnTx/>
              <a:uFillTx/>
              <a:latin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a:t>
            </a:r>
          </a:p>
        </p:txBody>
      </p:sp>
      <p:sp>
        <p:nvSpPr>
          <p:cNvPr id="10" name="テキスト ボックス 9"/>
          <p:cNvSpPr txBox="1"/>
          <p:nvPr/>
        </p:nvSpPr>
        <p:spPr>
          <a:xfrm>
            <a:off x="970546" y="4256344"/>
            <a:ext cx="3144253" cy="1815882"/>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for (j = 0; j &lt;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num.length</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- 1;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j++</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if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&gt; </a:t>
            </a:r>
            <a:r>
              <a:rPr kumimoji="0" lang="en-US" altLang="ja-JP" sz="1400"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          temp =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[j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[j + 1] =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[j];</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          </a:t>
            </a:r>
            <a:r>
              <a:rPr kumimoji="0" lang="en-US" altLang="ja-JP" sz="1400" b="0" i="0" u="none" strike="noStrike" kern="0" cap="none" spc="0" normalizeH="0" baseline="0" noProof="0" dirty="0" err="1" smtClean="0">
                <a:ln>
                  <a:noFill/>
                </a:ln>
                <a:solidFill>
                  <a:srgbClr val="FF0000"/>
                </a:solidFill>
                <a:effectLst/>
                <a:uLnTx/>
                <a:uFillTx/>
                <a:latin typeface="Calibri" panose="020F0502020204030204"/>
                <a:ea typeface="ＭＳ Ｐゴシック" panose="020B0600070205080204" pitchFamily="50" charset="-128"/>
              </a:rPr>
              <a:t>num</a:t>
            </a:r>
            <a:r>
              <a:rPr kumimoji="0" lang="en-US" altLang="ja-JP" sz="1400" b="0" i="0" u="none" strike="noStrike" kern="0" cap="none" spc="0" normalizeH="0" baseline="0" noProof="0" dirty="0" smtClean="0">
                <a:ln>
                  <a:noFill/>
                </a:ln>
                <a:solidFill>
                  <a:srgbClr val="FF0000"/>
                </a:solidFill>
                <a:effectLst/>
                <a:uLnTx/>
                <a:uFillTx/>
                <a:latin typeface="Calibri" panose="020F0502020204030204"/>
                <a:ea typeface="ＭＳ Ｐゴシック" panose="020B0600070205080204" pitchFamily="50" charset="-128"/>
              </a:rPr>
              <a:t>[j] =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a:t>
            </a:r>
          </a:p>
        </p:txBody>
      </p:sp>
      <p:sp>
        <p:nvSpPr>
          <p:cNvPr id="11" name="テキスト ボックス 10"/>
          <p:cNvSpPr txBox="1"/>
          <p:nvPr/>
        </p:nvSpPr>
        <p:spPr>
          <a:xfrm>
            <a:off x="6119433" y="1527476"/>
            <a:ext cx="883575" cy="369332"/>
          </a:xfrm>
          <a:prstGeom prst="rect">
            <a:avLst/>
          </a:prstGeom>
          <a:noFill/>
        </p:spPr>
        <p:txBody>
          <a:bodyPr wrap="none" rtlCol="0">
            <a:spAutoFit/>
          </a:bodyPr>
          <a:lstStyle/>
          <a:p>
            <a:r>
              <a:rPr kumimoji="1" lang="ja-JP" altLang="en-US" dirty="0" smtClean="0"/>
              <a:t>タイプ</a:t>
            </a:r>
            <a:r>
              <a:rPr kumimoji="1" lang="en-US" altLang="ja-JP" dirty="0" smtClean="0"/>
              <a:t>2</a:t>
            </a:r>
            <a:endParaRPr kumimoji="1" lang="ja-JP" altLang="en-US" dirty="0"/>
          </a:p>
        </p:txBody>
      </p:sp>
      <p:sp>
        <p:nvSpPr>
          <p:cNvPr id="12" name="テキスト ボックス 11"/>
          <p:cNvSpPr txBox="1"/>
          <p:nvPr/>
        </p:nvSpPr>
        <p:spPr>
          <a:xfrm>
            <a:off x="1412333" y="3887012"/>
            <a:ext cx="883575" cy="369332"/>
          </a:xfrm>
          <a:prstGeom prst="rect">
            <a:avLst/>
          </a:prstGeom>
          <a:noFill/>
        </p:spPr>
        <p:txBody>
          <a:bodyPr wrap="none" rtlCol="0">
            <a:spAutoFit/>
          </a:bodyPr>
          <a:lstStyle/>
          <a:p>
            <a:r>
              <a:rPr lang="ja-JP" altLang="en-US" dirty="0" smtClean="0"/>
              <a:t>タイプ</a:t>
            </a:r>
            <a:r>
              <a:rPr lang="en-US" altLang="ja-JP" dirty="0" smtClean="0"/>
              <a:t>3</a:t>
            </a:r>
            <a:endParaRPr kumimoji="1" lang="en-US" altLang="ja-JP" dirty="0" smtClean="0"/>
          </a:p>
        </p:txBody>
      </p:sp>
      <p:sp>
        <p:nvSpPr>
          <p:cNvPr id="13" name="テキスト ボックス 12"/>
          <p:cNvSpPr txBox="1"/>
          <p:nvPr/>
        </p:nvSpPr>
        <p:spPr>
          <a:xfrm>
            <a:off x="6119433" y="3898899"/>
            <a:ext cx="883575" cy="369332"/>
          </a:xfrm>
          <a:prstGeom prst="rect">
            <a:avLst/>
          </a:prstGeom>
          <a:noFill/>
        </p:spPr>
        <p:txBody>
          <a:bodyPr wrap="none" rtlCol="0">
            <a:spAutoFit/>
          </a:bodyPr>
          <a:lstStyle/>
          <a:p>
            <a:r>
              <a:rPr kumimoji="1" lang="ja-JP" altLang="en-US" dirty="0" smtClean="0"/>
              <a:t>タイプ</a:t>
            </a:r>
            <a:r>
              <a:rPr kumimoji="1" lang="en-US" altLang="ja-JP" dirty="0" smtClean="0"/>
              <a:t>4</a:t>
            </a:r>
            <a:endParaRPr kumimoji="1" lang="ja-JP" altLang="en-US" dirty="0"/>
          </a:p>
        </p:txBody>
      </p:sp>
      <p:cxnSp>
        <p:nvCxnSpPr>
          <p:cNvPr id="14" name="直線矢印コネクタ 13"/>
          <p:cNvCxnSpPr>
            <a:stCxn id="4" idx="3"/>
            <a:endCxn id="8" idx="1"/>
          </p:cNvCxnSpPr>
          <p:nvPr/>
        </p:nvCxnSpPr>
        <p:spPr>
          <a:xfrm>
            <a:off x="4114800" y="2785898"/>
            <a:ext cx="874295" cy="0"/>
          </a:xfrm>
          <a:prstGeom prst="straightConnector1">
            <a:avLst/>
          </a:prstGeom>
          <a:noFill/>
          <a:ln w="76200" cap="flat" cmpd="sng" algn="ctr">
            <a:solidFill>
              <a:srgbClr val="000000"/>
            </a:solidFill>
            <a:prstDash val="solid"/>
            <a:miter lim="800000"/>
            <a:tailEnd type="triangle"/>
          </a:ln>
          <a:effectLst/>
        </p:spPr>
      </p:cxnSp>
      <p:cxnSp>
        <p:nvCxnSpPr>
          <p:cNvPr id="19" name="直線矢印コネクタ 18"/>
          <p:cNvCxnSpPr>
            <a:stCxn id="4" idx="2"/>
            <a:endCxn id="10" idx="0"/>
          </p:cNvCxnSpPr>
          <p:nvPr/>
        </p:nvCxnSpPr>
        <p:spPr>
          <a:xfrm flipH="1">
            <a:off x="2542673" y="3693839"/>
            <a:ext cx="1" cy="562505"/>
          </a:xfrm>
          <a:prstGeom prst="straightConnector1">
            <a:avLst/>
          </a:prstGeom>
          <a:noFill/>
          <a:ln w="76200" cap="flat" cmpd="sng" algn="ctr">
            <a:solidFill>
              <a:srgbClr val="000000"/>
            </a:solidFill>
            <a:prstDash val="solid"/>
            <a:miter lim="800000"/>
            <a:tailEnd type="triangle"/>
          </a:ln>
          <a:effectLst/>
        </p:spPr>
      </p:cxnSp>
      <p:cxnSp>
        <p:nvCxnSpPr>
          <p:cNvPr id="22" name="直線矢印コネクタ 21"/>
          <p:cNvCxnSpPr/>
          <p:nvPr/>
        </p:nvCxnSpPr>
        <p:spPr>
          <a:xfrm>
            <a:off x="4114799" y="3693840"/>
            <a:ext cx="874296" cy="574391"/>
          </a:xfrm>
          <a:prstGeom prst="straightConnector1">
            <a:avLst/>
          </a:prstGeom>
          <a:noFill/>
          <a:ln w="76200" cap="flat" cmpd="sng" algn="ctr">
            <a:solidFill>
              <a:srgbClr val="000000"/>
            </a:solidFill>
            <a:prstDash val="solid"/>
            <a:miter lim="800000"/>
            <a:tailEnd type="triangle"/>
          </a:ln>
          <a:effectLst/>
        </p:spPr>
      </p:cxn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25</a:t>
            </a:fld>
            <a:endParaRPr lang="en-US" altLang="ja-JP"/>
          </a:p>
        </p:txBody>
      </p:sp>
    </p:spTree>
    <p:extLst>
      <p:ext uri="{BB962C8B-B14F-4D97-AF65-F5344CB8AC3E}">
        <p14:creationId xmlns:p14="http://schemas.microsoft.com/office/powerpoint/2010/main" val="44915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類似コードブロックの実例</a:t>
            </a:r>
            <a:endParaRPr kumimoji="1" lang="ja-JP" altLang="en-US" dirty="0"/>
          </a:p>
        </p:txBody>
      </p:sp>
      <p:pic>
        <p:nvPicPr>
          <p:cNvPr id="4" name="図 3"/>
          <p:cNvPicPr>
            <a:picLocks noChangeAspect="1"/>
          </p:cNvPicPr>
          <p:nvPr/>
        </p:nvPicPr>
        <p:blipFill>
          <a:blip r:embed="rId3"/>
          <a:stretch>
            <a:fillRect/>
          </a:stretch>
        </p:blipFill>
        <p:spPr>
          <a:xfrm>
            <a:off x="457200" y="1608875"/>
            <a:ext cx="8217361" cy="4286599"/>
          </a:xfrm>
          <a:prstGeom prst="rect">
            <a:avLst/>
          </a:prstGeom>
        </p:spPr>
      </p:pic>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865201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検索失敗例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sp>
        <p:nvSpPr>
          <p:cNvPr id="5" name="正方形/長方形 4"/>
          <p:cNvSpPr/>
          <p:nvPr/>
        </p:nvSpPr>
        <p:spPr>
          <a:xfrm>
            <a:off x="1578907" y="4000401"/>
            <a:ext cx="7481791" cy="2308324"/>
          </a:xfrm>
          <a:prstGeom prst="rect">
            <a:avLst/>
          </a:prstGeom>
          <a:ln>
            <a:solidFill>
              <a:schemeClr val="tx1"/>
            </a:solidFill>
          </a:ln>
        </p:spPr>
        <p:txBody>
          <a:bodyPr wrap="square">
            <a:spAutoFit/>
          </a:bodyPr>
          <a:lstStyle/>
          <a:p>
            <a:r>
              <a:rPr lang="en-US" altLang="ja-JP" dirty="0" err="1" smtClean="0">
                <a:solidFill>
                  <a:srgbClr val="0070C0"/>
                </a:solidFill>
              </a:rPr>
              <a:t>ArrayList</a:t>
            </a:r>
            <a:r>
              <a:rPr lang="en-US" altLang="ja-JP" dirty="0" smtClean="0">
                <a:solidFill>
                  <a:srgbClr val="0070C0"/>
                </a:solidFill>
              </a:rPr>
              <a:t>&lt;Long</a:t>
            </a:r>
            <a:r>
              <a:rPr lang="en-US" altLang="ja-JP" dirty="0">
                <a:solidFill>
                  <a:srgbClr val="0070C0"/>
                </a:solidFill>
              </a:rPr>
              <a:t>&gt; timestamps = new </a:t>
            </a:r>
            <a:r>
              <a:rPr lang="en-US" altLang="ja-JP" dirty="0" err="1" smtClean="0">
                <a:solidFill>
                  <a:srgbClr val="0070C0"/>
                </a:solidFill>
              </a:rPr>
              <a:t>ArrayList</a:t>
            </a:r>
            <a:r>
              <a:rPr lang="en-US" altLang="ja-JP" dirty="0">
                <a:solidFill>
                  <a:srgbClr val="0070C0"/>
                </a:solidFill>
              </a:rPr>
              <a:t>&lt;&gt;(</a:t>
            </a:r>
            <a:r>
              <a:rPr lang="en-US" altLang="ja-JP" dirty="0" err="1">
                <a:solidFill>
                  <a:srgbClr val="0070C0"/>
                </a:solidFill>
              </a:rPr>
              <a:t>filterArguments.size</a:t>
            </a:r>
            <a:r>
              <a:rPr lang="en-US" altLang="ja-JP" dirty="0">
                <a:solidFill>
                  <a:srgbClr val="0070C0"/>
                </a:solidFill>
              </a:rPr>
              <a:t>());</a:t>
            </a:r>
          </a:p>
          <a:p>
            <a:endParaRPr lang="en-US" altLang="ja-JP" dirty="0" smtClean="0"/>
          </a:p>
          <a:p>
            <a:r>
              <a:rPr lang="en-US" altLang="ja-JP" dirty="0" smtClean="0"/>
              <a:t>for </a:t>
            </a:r>
            <a:r>
              <a:rPr lang="en-US" altLang="ja-JP" dirty="0"/>
              <a:t>(</a:t>
            </a:r>
            <a:r>
              <a:rPr lang="en-US" altLang="ja-JP" dirty="0" err="1"/>
              <a:t>int</a:t>
            </a:r>
            <a:r>
              <a:rPr lang="en-US" altLang="ja-JP" dirty="0"/>
              <a:t> </a:t>
            </a:r>
            <a:r>
              <a:rPr lang="en-US" altLang="ja-JP" dirty="0" err="1"/>
              <a:t>i</a:t>
            </a:r>
            <a:r>
              <a:rPr lang="en-US" altLang="ja-JP" dirty="0"/>
              <a:t> = 0; </a:t>
            </a:r>
            <a:r>
              <a:rPr lang="en-US" altLang="ja-JP" dirty="0" err="1"/>
              <a:t>i</a:t>
            </a:r>
            <a:r>
              <a:rPr lang="en-US" altLang="ja-JP" dirty="0"/>
              <a:t>&lt;</a:t>
            </a:r>
            <a:r>
              <a:rPr lang="en-US" altLang="ja-JP" dirty="0" err="1"/>
              <a:t>filterArguments.size</a:t>
            </a:r>
            <a:r>
              <a:rPr lang="en-US" altLang="ja-JP" dirty="0"/>
              <a:t>(); </a:t>
            </a:r>
            <a:r>
              <a:rPr lang="en-US" altLang="ja-JP" dirty="0" err="1"/>
              <a:t>i</a:t>
            </a:r>
            <a:r>
              <a:rPr lang="en-US" altLang="ja-JP" dirty="0"/>
              <a:t>++) {</a:t>
            </a:r>
          </a:p>
          <a:p>
            <a:r>
              <a:rPr lang="en-US" altLang="ja-JP" dirty="0" smtClean="0"/>
              <a:t>     long </a:t>
            </a:r>
            <a:r>
              <a:rPr lang="en-US" altLang="ja-JP" dirty="0"/>
              <a:t>timestamp </a:t>
            </a:r>
            <a:r>
              <a:rPr lang="en-US" altLang="ja-JP" dirty="0" smtClean="0"/>
              <a:t>=</a:t>
            </a:r>
          </a:p>
          <a:p>
            <a:r>
              <a:rPr lang="en-US" altLang="ja-JP" dirty="0"/>
              <a:t> </a:t>
            </a:r>
            <a:r>
              <a:rPr lang="en-US" altLang="ja-JP" dirty="0" smtClean="0"/>
              <a:t>          </a:t>
            </a:r>
            <a:r>
              <a:rPr lang="en-US" altLang="ja-JP" dirty="0" err="1" smtClean="0"/>
              <a:t>ParseFilter.convertByteArrayToLong</a:t>
            </a:r>
            <a:r>
              <a:rPr lang="en-US" altLang="ja-JP" dirty="0" smtClean="0"/>
              <a:t>(</a:t>
            </a:r>
            <a:r>
              <a:rPr lang="en-US" altLang="ja-JP" dirty="0" err="1" smtClean="0"/>
              <a:t>filterArguments.get</a:t>
            </a:r>
            <a:r>
              <a:rPr lang="en-US" altLang="ja-JP" dirty="0" smtClean="0"/>
              <a:t>(</a:t>
            </a:r>
            <a:r>
              <a:rPr lang="en-US" altLang="ja-JP" dirty="0" err="1" smtClean="0"/>
              <a:t>i</a:t>
            </a:r>
            <a:r>
              <a:rPr lang="en-US" altLang="ja-JP" dirty="0"/>
              <a:t>));</a:t>
            </a:r>
          </a:p>
          <a:p>
            <a:r>
              <a:rPr lang="en-US" altLang="ja-JP" dirty="0"/>
              <a:t>     </a:t>
            </a:r>
            <a:r>
              <a:rPr lang="en-US" altLang="ja-JP" dirty="0" err="1" smtClean="0"/>
              <a:t>timestamps.add</a:t>
            </a:r>
            <a:r>
              <a:rPr lang="en-US" altLang="ja-JP" dirty="0" smtClean="0"/>
              <a:t>(timestamp</a:t>
            </a:r>
            <a:r>
              <a:rPr lang="en-US" altLang="ja-JP" dirty="0"/>
              <a:t>);</a:t>
            </a:r>
          </a:p>
          <a:p>
            <a:r>
              <a:rPr lang="en-US" altLang="ja-JP" dirty="0"/>
              <a:t>    }</a:t>
            </a:r>
          </a:p>
          <a:p>
            <a:r>
              <a:rPr lang="en-US" altLang="ja-JP" dirty="0" smtClean="0"/>
              <a:t>return </a:t>
            </a:r>
            <a:r>
              <a:rPr lang="en-US" altLang="ja-JP" dirty="0"/>
              <a:t>new </a:t>
            </a:r>
            <a:r>
              <a:rPr lang="en-US" altLang="ja-JP" dirty="0" err="1"/>
              <a:t>TimestampsFilter</a:t>
            </a:r>
            <a:r>
              <a:rPr lang="en-US" altLang="ja-JP" dirty="0"/>
              <a:t>(timestamps);</a:t>
            </a:r>
            <a:endParaRPr lang="ja-JP" altLang="en-US" dirty="0"/>
          </a:p>
        </p:txBody>
      </p:sp>
      <p:sp>
        <p:nvSpPr>
          <p:cNvPr id="6" name="正方形/長方形 5"/>
          <p:cNvSpPr/>
          <p:nvPr/>
        </p:nvSpPr>
        <p:spPr>
          <a:xfrm>
            <a:off x="1578907" y="1692077"/>
            <a:ext cx="6856149" cy="2308324"/>
          </a:xfrm>
          <a:prstGeom prst="rect">
            <a:avLst/>
          </a:prstGeom>
          <a:ln>
            <a:solidFill>
              <a:schemeClr val="tx1"/>
            </a:solidFill>
          </a:ln>
        </p:spPr>
        <p:txBody>
          <a:bodyPr wrap="square">
            <a:spAutoFit/>
          </a:bodyPr>
          <a:lstStyle/>
          <a:p>
            <a:r>
              <a:rPr lang="ja-JP" altLang="en-US" dirty="0" smtClean="0">
                <a:solidFill>
                  <a:srgbClr val="0070C0"/>
                </a:solidFill>
              </a:rPr>
              <a:t>List</a:t>
            </a:r>
            <a:r>
              <a:rPr lang="ja-JP" altLang="en-US" dirty="0">
                <a:solidFill>
                  <a:srgbClr val="0070C0"/>
                </a:solidFill>
              </a:rPr>
              <a:t>&lt;Object&gt; list = new ArrayList&lt;Object&gt;();</a:t>
            </a:r>
          </a:p>
          <a:p>
            <a:endParaRPr lang="ja-JP" altLang="en-US" dirty="0"/>
          </a:p>
          <a:p>
            <a:r>
              <a:rPr lang="ja-JP" altLang="en-US" dirty="0" smtClean="0"/>
              <a:t>boolean </a:t>
            </a:r>
            <a:r>
              <a:rPr lang="ja-JP" altLang="en-US" dirty="0"/>
              <a:t>present_tableName = true &amp;&amp; </a:t>
            </a:r>
            <a:r>
              <a:rPr lang="ja-JP" altLang="en-US" dirty="0" smtClean="0"/>
              <a:t>(isSetTableName</a:t>
            </a:r>
            <a:r>
              <a:rPr lang="ja-JP" altLang="en-US" dirty="0"/>
              <a:t>());</a:t>
            </a:r>
          </a:p>
          <a:p>
            <a:r>
              <a:rPr lang="ja-JP" altLang="en-US" dirty="0" smtClean="0"/>
              <a:t>list</a:t>
            </a:r>
            <a:r>
              <a:rPr lang="ja-JP" altLang="en-US" dirty="0"/>
              <a:t>.add(present_tableName);</a:t>
            </a:r>
          </a:p>
          <a:p>
            <a:r>
              <a:rPr lang="ja-JP" altLang="en-US" dirty="0" smtClean="0"/>
              <a:t>if </a:t>
            </a:r>
            <a:r>
              <a:rPr lang="ja-JP" altLang="en-US" dirty="0"/>
              <a:t>(present_tableName</a:t>
            </a:r>
            <a:r>
              <a:rPr lang="ja-JP" altLang="en-US" dirty="0" smtClean="0"/>
              <a:t>)</a:t>
            </a:r>
            <a:endParaRPr lang="en-US" altLang="ja-JP" dirty="0" smtClean="0"/>
          </a:p>
          <a:p>
            <a:r>
              <a:rPr lang="ja-JP" altLang="en-US" dirty="0" smtClean="0"/>
              <a:t>   </a:t>
            </a:r>
            <a:r>
              <a:rPr lang="ja-JP" altLang="en-US" dirty="0"/>
              <a:t>list.add(tableName);</a:t>
            </a:r>
          </a:p>
          <a:p>
            <a:endParaRPr lang="en-US" altLang="ja-JP" dirty="0" smtClean="0"/>
          </a:p>
          <a:p>
            <a:r>
              <a:rPr lang="ja-JP" altLang="en-US" dirty="0" smtClean="0"/>
              <a:t>return </a:t>
            </a:r>
            <a:r>
              <a:rPr lang="ja-JP" altLang="en-US" dirty="0"/>
              <a:t>list.hashCode();</a:t>
            </a:r>
          </a:p>
        </p:txBody>
      </p:sp>
      <p:sp>
        <p:nvSpPr>
          <p:cNvPr id="7" name="テキスト ボックス 6"/>
          <p:cNvSpPr txBox="1"/>
          <p:nvPr/>
        </p:nvSpPr>
        <p:spPr>
          <a:xfrm>
            <a:off x="103090" y="2634506"/>
            <a:ext cx="1542410" cy="646331"/>
          </a:xfrm>
          <a:prstGeom prst="rect">
            <a:avLst/>
          </a:prstGeom>
          <a:noFill/>
        </p:spPr>
        <p:txBody>
          <a:bodyPr wrap="none" rtlCol="0">
            <a:spAutoFit/>
          </a:bodyPr>
          <a:lstStyle/>
          <a:p>
            <a:r>
              <a:rPr kumimoji="1" lang="ja-JP" altLang="en-US" dirty="0" smtClean="0"/>
              <a:t>学習済み</a:t>
            </a:r>
            <a:endParaRPr kumimoji="1" lang="en-US" altLang="ja-JP" dirty="0" smtClean="0"/>
          </a:p>
          <a:p>
            <a:r>
              <a:rPr lang="ja-JP" altLang="en-US" dirty="0"/>
              <a:t>コードブロック</a:t>
            </a:r>
            <a:endParaRPr kumimoji="1" lang="ja-JP" altLang="en-US" dirty="0"/>
          </a:p>
        </p:txBody>
      </p:sp>
      <p:sp>
        <p:nvSpPr>
          <p:cNvPr id="8" name="テキスト ボックス 7"/>
          <p:cNvSpPr txBox="1"/>
          <p:nvPr/>
        </p:nvSpPr>
        <p:spPr>
          <a:xfrm>
            <a:off x="240079" y="4969897"/>
            <a:ext cx="1338828" cy="369332"/>
          </a:xfrm>
          <a:prstGeom prst="rect">
            <a:avLst/>
          </a:prstGeom>
          <a:noFill/>
        </p:spPr>
        <p:txBody>
          <a:bodyPr wrap="none" rtlCol="0">
            <a:spAutoFit/>
          </a:bodyPr>
          <a:lstStyle/>
          <a:p>
            <a:r>
              <a:rPr kumimoji="1" lang="ja-JP" altLang="en-US" dirty="0" smtClean="0"/>
              <a:t>検索クエリ</a:t>
            </a:r>
            <a:endParaRPr kumimoji="1" lang="ja-JP" altLang="en-US" dirty="0"/>
          </a:p>
        </p:txBody>
      </p:sp>
    </p:spTree>
    <p:extLst>
      <p:ext uri="{BB962C8B-B14F-4D97-AF65-F5344CB8AC3E}">
        <p14:creationId xmlns:p14="http://schemas.microsoft.com/office/powerpoint/2010/main" val="266865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パラメータ</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使用</a:t>
            </a:r>
            <a:r>
              <a:rPr kumimoji="1" lang="ja-JP" altLang="en-US" sz="2800" dirty="0" smtClean="0"/>
              <a:t>ライブラリ</a:t>
            </a:r>
            <a:r>
              <a:rPr kumimoji="1" lang="en-US" altLang="ja-JP" sz="2800" dirty="0" smtClean="0"/>
              <a:t>: </a:t>
            </a:r>
            <a:r>
              <a:rPr kumimoji="1" lang="en-US" altLang="ja-JP" sz="2800" dirty="0" err="1" smtClean="0"/>
              <a:t>chainer</a:t>
            </a:r>
            <a:endParaRPr kumimoji="1" lang="en-US" altLang="ja-JP" sz="2800" dirty="0" smtClean="0"/>
          </a:p>
          <a:p>
            <a:r>
              <a:rPr kumimoji="1" lang="ja-JP" altLang="en-US" sz="2800" dirty="0" smtClean="0"/>
              <a:t>合計</a:t>
            </a:r>
            <a:r>
              <a:rPr kumimoji="1" lang="en-US" altLang="ja-JP" sz="2800" dirty="0" smtClean="0"/>
              <a:t>: 3</a:t>
            </a:r>
            <a:r>
              <a:rPr kumimoji="1" lang="ja-JP" altLang="en-US" sz="2800" dirty="0" smtClean="0"/>
              <a:t>層</a:t>
            </a:r>
            <a:r>
              <a:rPr kumimoji="1" lang="en-US" altLang="ja-JP" sz="2800" dirty="0" smtClean="0"/>
              <a:t>(</a:t>
            </a:r>
            <a:r>
              <a:rPr kumimoji="1" lang="ja-JP" altLang="en-US" sz="2800" dirty="0" smtClean="0"/>
              <a:t>隠れ層</a:t>
            </a:r>
            <a:r>
              <a:rPr kumimoji="1" lang="en-US" altLang="ja-JP" sz="2800" dirty="0" smtClean="0"/>
              <a:t>: 1</a:t>
            </a:r>
            <a:r>
              <a:rPr kumimoji="1" lang="ja-JP" altLang="en-US" sz="2800" dirty="0" smtClean="0"/>
              <a:t>層</a:t>
            </a:r>
            <a:r>
              <a:rPr kumimoji="1" lang="en-US" altLang="ja-JP" sz="2800" dirty="0" smtClean="0"/>
              <a:t>)</a:t>
            </a:r>
          </a:p>
          <a:p>
            <a:r>
              <a:rPr lang="ja-JP" altLang="en-US" sz="2800" dirty="0" smtClean="0"/>
              <a:t>ノード数</a:t>
            </a:r>
            <a:r>
              <a:rPr lang="en-US" altLang="ja-JP" sz="2800" dirty="0" smtClean="0"/>
              <a:t>:</a:t>
            </a:r>
            <a:r>
              <a:rPr lang="ja-JP" altLang="en-US" sz="2800" dirty="0"/>
              <a:t> </a:t>
            </a:r>
            <a:r>
              <a:rPr lang="ja-JP" altLang="en-US" sz="2800" dirty="0" smtClean="0"/>
              <a:t>各層につき</a:t>
            </a:r>
            <a:r>
              <a:rPr lang="en-US" altLang="ja-JP" sz="2800" dirty="0" smtClean="0"/>
              <a:t>100~300</a:t>
            </a:r>
            <a:r>
              <a:rPr lang="ja-JP" altLang="en-US" sz="2800" dirty="0" smtClean="0"/>
              <a:t>で変化させてみたが特に結果に影響は見られず</a:t>
            </a:r>
            <a:endParaRPr lang="en-US" altLang="ja-JP" sz="2800" dirty="0" smtClean="0"/>
          </a:p>
          <a:p>
            <a:r>
              <a:rPr kumimoji="1" lang="ja-JP" altLang="en-US" sz="2800" dirty="0" smtClean="0"/>
              <a:t>活性化関数</a:t>
            </a:r>
            <a:r>
              <a:rPr kumimoji="1" lang="en-US" altLang="ja-JP" sz="2800" dirty="0" smtClean="0"/>
              <a:t>: </a:t>
            </a:r>
            <a:r>
              <a:rPr kumimoji="1" lang="en-US" altLang="ja-JP" sz="2800" dirty="0" err="1" smtClean="0"/>
              <a:t>relu</a:t>
            </a:r>
            <a:endParaRPr kumimoji="1" lang="en-US" altLang="ja-JP" sz="2800" dirty="0" smtClean="0"/>
          </a:p>
          <a:p>
            <a:r>
              <a:rPr lang="ja-JP" altLang="en-US" sz="2800" dirty="0" smtClean="0"/>
              <a:t>出力層の活性化関数</a:t>
            </a:r>
            <a:r>
              <a:rPr lang="en-US" altLang="ja-JP" sz="2800" dirty="0" smtClean="0"/>
              <a:t>: </a:t>
            </a:r>
            <a:r>
              <a:rPr kumimoji="1" lang="en-US" altLang="ja-JP" sz="2800" dirty="0" err="1" smtClean="0"/>
              <a:t>softmax</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110215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コード検索ツール</a:t>
            </a:r>
            <a:r>
              <a:rPr kumimoji="1" lang="en-US" altLang="ja-JP" dirty="0" smtClean="0"/>
              <a:t>: </a:t>
            </a:r>
            <a:r>
              <a:rPr kumimoji="1" lang="en-US" altLang="ja-JP" dirty="0" err="1" smtClean="0"/>
              <a:t>Ichi</a:t>
            </a:r>
            <a:r>
              <a:rPr kumimoji="1" lang="en-US" altLang="ja-JP" dirty="0" smtClean="0"/>
              <a:t> Tracker</a:t>
            </a:r>
            <a:r>
              <a:rPr kumimoji="1" lang="en-US" altLang="ja-JP" sz="2800"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オープンソースを対象としたコード検索ツール</a:t>
            </a:r>
            <a:endParaRPr kumimoji="1" lang="en-US" altLang="ja-JP" sz="2800" dirty="0" smtClean="0"/>
          </a:p>
          <a:p>
            <a:pPr lvl="1"/>
            <a:r>
              <a:rPr kumimoji="1" lang="ja-JP" altLang="en-US" sz="2400" dirty="0" smtClean="0"/>
              <a:t>コード片を入力すると，コード検索エンジンへ渡すクエリを生成</a:t>
            </a:r>
            <a:endParaRPr kumimoji="1" lang="en-US" altLang="ja-JP" sz="2400" dirty="0" smtClean="0"/>
          </a:p>
          <a:p>
            <a:pPr lvl="1"/>
            <a:r>
              <a:rPr kumimoji="1" lang="ja-JP" altLang="en-US" sz="2400" dirty="0" smtClean="0"/>
              <a:t>検索結果を</a:t>
            </a:r>
            <a:r>
              <a:rPr kumimoji="1" lang="en-US" altLang="ja-JP" sz="2400" dirty="0" err="1" smtClean="0"/>
              <a:t>CCFinder</a:t>
            </a:r>
            <a:r>
              <a:rPr kumimoji="1" lang="en-US" altLang="ja-JP" sz="1800" dirty="0" smtClean="0"/>
              <a:t>[3]</a:t>
            </a:r>
            <a:r>
              <a:rPr kumimoji="1" lang="ja-JP" altLang="en-US" sz="2400" dirty="0" smtClean="0"/>
              <a:t>でフィルタリング</a:t>
            </a:r>
            <a:endParaRPr kumimoji="1" lang="en-US" altLang="ja-JP" sz="2400" dirty="0" smtClean="0"/>
          </a:p>
          <a:p>
            <a:pPr lvl="2"/>
            <a:r>
              <a:rPr lang="ja-JP" altLang="en-US" sz="2000" dirty="0" smtClean="0"/>
              <a:t>検索結果として構文的に一致したコードクローンを出力</a:t>
            </a:r>
            <a:endParaRPr kumimoji="1" lang="ja-JP" altLang="en-US" sz="2000" dirty="0"/>
          </a:p>
        </p:txBody>
      </p:sp>
      <p:sp>
        <p:nvSpPr>
          <p:cNvPr id="46" name="正方形/長方形 45"/>
          <p:cNvSpPr/>
          <p:nvPr/>
        </p:nvSpPr>
        <p:spPr>
          <a:xfrm>
            <a:off x="359945" y="5801946"/>
            <a:ext cx="8412997" cy="830997"/>
          </a:xfrm>
          <a:prstGeom prst="rect">
            <a:avLst/>
          </a:prstGeom>
          <a:solidFill>
            <a:srgbClr val="FFFFCC"/>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US" altLang="ja-JP" sz="1200" dirty="0" smtClean="0"/>
              <a:t>[2]</a:t>
            </a:r>
            <a:r>
              <a:rPr lang="ja-JP" altLang="en-US" sz="1200" dirty="0" smtClean="0"/>
              <a:t>Inoue</a:t>
            </a:r>
            <a:r>
              <a:rPr lang="en-US" altLang="ja-JP" sz="1200" dirty="0" smtClean="0"/>
              <a:t>, et al. : </a:t>
            </a:r>
            <a:r>
              <a:rPr lang="ja-JP" altLang="en-US" sz="1200" dirty="0" smtClean="0"/>
              <a:t>Where </a:t>
            </a:r>
            <a:r>
              <a:rPr lang="ja-JP" altLang="en-US" sz="1200" dirty="0"/>
              <a:t>does this code come from and where does it go?-integrated code history tracker for open source systems. </a:t>
            </a:r>
            <a:r>
              <a:rPr lang="en-US" altLang="ja-JP" sz="1200" dirty="0" smtClean="0"/>
              <a:t>Proc. of ICSE,</a:t>
            </a:r>
            <a:r>
              <a:rPr lang="ja-JP" altLang="en-US" sz="1200" dirty="0" smtClean="0"/>
              <a:t> </a:t>
            </a:r>
            <a:r>
              <a:rPr lang="en-US" altLang="ja-JP" sz="1200" dirty="0" smtClean="0"/>
              <a:t>pp.331-341, </a:t>
            </a:r>
            <a:r>
              <a:rPr lang="ja-JP" altLang="en-US" sz="1200" dirty="0" smtClean="0"/>
              <a:t>2012.</a:t>
            </a:r>
            <a:endParaRPr lang="en-US" altLang="ja-JP" sz="1200" dirty="0" smtClean="0"/>
          </a:p>
          <a:p>
            <a:r>
              <a:rPr lang="en-US" altLang="ja-JP" sz="1200" dirty="0" smtClean="0"/>
              <a:t>[3]</a:t>
            </a:r>
            <a:r>
              <a:rPr lang="en-US" altLang="ja-JP" sz="1200" dirty="0" err="1" smtClean="0"/>
              <a:t>Kamiya</a:t>
            </a:r>
            <a:r>
              <a:rPr lang="en-US" altLang="ja-JP" sz="1200" dirty="0" smtClean="0"/>
              <a:t>, et al. : </a:t>
            </a:r>
            <a:r>
              <a:rPr lang="en-US" altLang="ja-JP" sz="1200" dirty="0" err="1"/>
              <a:t>CCFinder</a:t>
            </a:r>
            <a:r>
              <a:rPr lang="en-US" altLang="ja-JP" sz="1200" dirty="0"/>
              <a:t>: a </a:t>
            </a:r>
            <a:r>
              <a:rPr lang="en-US" altLang="ja-JP" sz="1200" dirty="0" err="1"/>
              <a:t>multilinguistic</a:t>
            </a:r>
            <a:r>
              <a:rPr lang="en-US" altLang="ja-JP" sz="1200" dirty="0"/>
              <a:t> token-based code clone detection system for large scale source code. IEEE Transactions on Software Engineering, Vol. 28, No. 7, pp. 654–670, 2002.</a:t>
            </a:r>
            <a:endParaRPr lang="ja-JP" altLang="en-US" sz="12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pic>
        <p:nvPicPr>
          <p:cNvPr id="5" name="図 4"/>
          <p:cNvPicPr>
            <a:picLocks noChangeAspect="1"/>
          </p:cNvPicPr>
          <p:nvPr/>
        </p:nvPicPr>
        <p:blipFill>
          <a:blip r:embed="rId3"/>
          <a:stretch>
            <a:fillRect/>
          </a:stretch>
        </p:blipFill>
        <p:spPr>
          <a:xfrm>
            <a:off x="477595" y="3805548"/>
            <a:ext cx="8177696" cy="1945784"/>
          </a:xfrm>
          <a:prstGeom prst="rect">
            <a:avLst/>
          </a:prstGeom>
        </p:spPr>
      </p:pic>
      <p:sp>
        <p:nvSpPr>
          <p:cNvPr id="7" name="テキスト ボックス 6"/>
          <p:cNvSpPr txBox="1"/>
          <p:nvPr/>
        </p:nvSpPr>
        <p:spPr>
          <a:xfrm>
            <a:off x="1039585" y="4691743"/>
            <a:ext cx="697627" cy="400110"/>
          </a:xfrm>
          <a:prstGeom prst="rect">
            <a:avLst/>
          </a:prstGeom>
          <a:noFill/>
        </p:spPr>
        <p:txBody>
          <a:bodyPr wrap="none" rtlCol="0">
            <a:spAutoFit/>
          </a:bodyPr>
          <a:lstStyle/>
          <a:p>
            <a:r>
              <a:rPr kumimoji="1" lang="ja-JP" altLang="en-US" sz="2000" dirty="0" smtClean="0"/>
              <a:t>入力</a:t>
            </a:r>
            <a:endParaRPr kumimoji="1" lang="ja-JP" altLang="en-US" sz="2000" dirty="0"/>
          </a:p>
        </p:txBody>
      </p:sp>
      <p:sp>
        <p:nvSpPr>
          <p:cNvPr id="8" name="テキスト ボックス 7"/>
          <p:cNvSpPr txBox="1"/>
          <p:nvPr/>
        </p:nvSpPr>
        <p:spPr>
          <a:xfrm>
            <a:off x="502418" y="4049853"/>
            <a:ext cx="1074333" cy="400110"/>
          </a:xfrm>
          <a:prstGeom prst="rect">
            <a:avLst/>
          </a:prstGeom>
          <a:noFill/>
        </p:spPr>
        <p:txBody>
          <a:bodyPr wrap="none" rtlCol="0">
            <a:spAutoFit/>
          </a:bodyPr>
          <a:lstStyle/>
          <a:p>
            <a:r>
              <a:rPr kumimoji="1" lang="ja-JP" altLang="en-US" sz="2000" dirty="0" smtClean="0"/>
              <a:t>コード片</a:t>
            </a:r>
            <a:endParaRPr kumimoji="1" lang="ja-JP" altLang="en-US" sz="2000" dirty="0"/>
          </a:p>
        </p:txBody>
      </p:sp>
      <p:sp>
        <p:nvSpPr>
          <p:cNvPr id="9" name="テキスト ボックス 8"/>
          <p:cNvSpPr txBox="1"/>
          <p:nvPr/>
        </p:nvSpPr>
        <p:spPr>
          <a:xfrm>
            <a:off x="3811909" y="4049853"/>
            <a:ext cx="1509067" cy="400110"/>
          </a:xfrm>
          <a:prstGeom prst="rect">
            <a:avLst/>
          </a:prstGeom>
          <a:noFill/>
        </p:spPr>
        <p:txBody>
          <a:bodyPr wrap="none" rtlCol="0">
            <a:spAutoFit/>
          </a:bodyPr>
          <a:lstStyle/>
          <a:p>
            <a:r>
              <a:rPr kumimoji="1" lang="en-US" altLang="ja-JP" sz="2000" dirty="0" err="1" smtClean="0"/>
              <a:t>Ichi</a:t>
            </a:r>
            <a:r>
              <a:rPr kumimoji="1" lang="en-US" altLang="ja-JP" sz="2000" dirty="0" smtClean="0"/>
              <a:t> Tracker</a:t>
            </a:r>
            <a:endParaRPr kumimoji="1" lang="ja-JP" altLang="en-US" sz="2000" dirty="0"/>
          </a:p>
        </p:txBody>
      </p:sp>
      <p:sp>
        <p:nvSpPr>
          <p:cNvPr id="10" name="テキスト ボックス 9"/>
          <p:cNvSpPr txBox="1"/>
          <p:nvPr/>
        </p:nvSpPr>
        <p:spPr>
          <a:xfrm>
            <a:off x="2977242" y="4700537"/>
            <a:ext cx="1324402" cy="400110"/>
          </a:xfrm>
          <a:prstGeom prst="rect">
            <a:avLst/>
          </a:prstGeom>
          <a:noFill/>
        </p:spPr>
        <p:txBody>
          <a:bodyPr wrap="none" rtlCol="0">
            <a:spAutoFit/>
          </a:bodyPr>
          <a:lstStyle/>
          <a:p>
            <a:r>
              <a:rPr lang="ja-JP" altLang="en-US" sz="2000" dirty="0" smtClean="0"/>
              <a:t>検索</a:t>
            </a:r>
            <a:r>
              <a:rPr lang="ja-JP" altLang="en-US" sz="2000" dirty="0"/>
              <a:t>クエリ</a:t>
            </a:r>
            <a:endParaRPr kumimoji="1" lang="ja-JP" altLang="en-US" sz="2000" dirty="0"/>
          </a:p>
        </p:txBody>
      </p:sp>
      <p:sp>
        <p:nvSpPr>
          <p:cNvPr id="11" name="テキスト ボックス 10"/>
          <p:cNvSpPr txBox="1"/>
          <p:nvPr/>
        </p:nvSpPr>
        <p:spPr>
          <a:xfrm>
            <a:off x="1306285" y="5219274"/>
            <a:ext cx="2233304" cy="400110"/>
          </a:xfrm>
          <a:prstGeom prst="rect">
            <a:avLst/>
          </a:prstGeom>
          <a:noFill/>
        </p:spPr>
        <p:txBody>
          <a:bodyPr wrap="none" rtlCol="0">
            <a:spAutoFit/>
          </a:bodyPr>
          <a:lstStyle/>
          <a:p>
            <a:r>
              <a:rPr kumimoji="1" lang="ja-JP" altLang="en-US" sz="2000" dirty="0" smtClean="0"/>
              <a:t>コード検索エンジン</a:t>
            </a:r>
            <a:endParaRPr kumimoji="1" lang="ja-JP" altLang="en-US" sz="2000" dirty="0"/>
          </a:p>
        </p:txBody>
      </p:sp>
      <p:sp>
        <p:nvSpPr>
          <p:cNvPr id="12" name="テキスト ボックス 11"/>
          <p:cNvSpPr txBox="1"/>
          <p:nvPr/>
        </p:nvSpPr>
        <p:spPr>
          <a:xfrm>
            <a:off x="4860471" y="4700537"/>
            <a:ext cx="1210588" cy="400110"/>
          </a:xfrm>
          <a:prstGeom prst="rect">
            <a:avLst/>
          </a:prstGeom>
          <a:noFill/>
        </p:spPr>
        <p:txBody>
          <a:bodyPr wrap="none" rtlCol="0">
            <a:spAutoFit/>
          </a:bodyPr>
          <a:lstStyle/>
          <a:p>
            <a:r>
              <a:rPr kumimoji="1" lang="ja-JP" altLang="en-US" sz="2000" dirty="0" smtClean="0"/>
              <a:t>検索結果</a:t>
            </a:r>
            <a:endParaRPr kumimoji="1" lang="ja-JP" altLang="en-US" sz="2000" dirty="0"/>
          </a:p>
        </p:txBody>
      </p:sp>
      <p:sp>
        <p:nvSpPr>
          <p:cNvPr id="13" name="テキスト ボックス 12"/>
          <p:cNvSpPr txBox="1"/>
          <p:nvPr/>
        </p:nvSpPr>
        <p:spPr>
          <a:xfrm>
            <a:off x="5454879" y="4080631"/>
            <a:ext cx="1172116" cy="369332"/>
          </a:xfrm>
          <a:prstGeom prst="rect">
            <a:avLst/>
          </a:prstGeom>
          <a:solidFill>
            <a:srgbClr val="FFFF00"/>
          </a:solidFill>
          <a:ln>
            <a:solidFill>
              <a:schemeClr val="tx1"/>
            </a:solidFill>
          </a:ln>
        </p:spPr>
        <p:txBody>
          <a:bodyPr wrap="none" rtlCol="0">
            <a:spAutoFit/>
          </a:bodyPr>
          <a:lstStyle/>
          <a:p>
            <a:r>
              <a:rPr kumimoji="1" lang="en-US" altLang="ja-JP" dirty="0" err="1" smtClean="0"/>
              <a:t>CCFinder</a:t>
            </a:r>
            <a:endParaRPr kumimoji="1" lang="ja-JP" altLang="en-US" dirty="0"/>
          </a:p>
        </p:txBody>
      </p:sp>
      <p:sp>
        <p:nvSpPr>
          <p:cNvPr id="14" name="テキスト ボックス 13"/>
          <p:cNvSpPr txBox="1"/>
          <p:nvPr/>
        </p:nvSpPr>
        <p:spPr>
          <a:xfrm>
            <a:off x="6900148" y="5310555"/>
            <a:ext cx="697627" cy="400110"/>
          </a:xfrm>
          <a:prstGeom prst="rect">
            <a:avLst/>
          </a:prstGeom>
          <a:noFill/>
        </p:spPr>
        <p:txBody>
          <a:bodyPr wrap="none" rtlCol="0">
            <a:spAutoFit/>
          </a:bodyPr>
          <a:lstStyle/>
          <a:p>
            <a:r>
              <a:rPr lang="ja-JP" altLang="en-US" sz="2000" dirty="0"/>
              <a:t>出力</a:t>
            </a:r>
            <a:endParaRPr kumimoji="1" lang="ja-JP" altLang="en-US" sz="2000" dirty="0"/>
          </a:p>
        </p:txBody>
      </p:sp>
      <p:sp>
        <p:nvSpPr>
          <p:cNvPr id="15" name="テキスト ボックス 14"/>
          <p:cNvSpPr txBox="1"/>
          <p:nvPr/>
        </p:nvSpPr>
        <p:spPr>
          <a:xfrm>
            <a:off x="6900148" y="4234886"/>
            <a:ext cx="1677062" cy="646331"/>
          </a:xfrm>
          <a:prstGeom prst="rect">
            <a:avLst/>
          </a:prstGeom>
          <a:solidFill>
            <a:schemeClr val="bg1"/>
          </a:solidFill>
          <a:ln>
            <a:solidFill>
              <a:schemeClr val="tx1"/>
            </a:solidFill>
          </a:ln>
        </p:spPr>
        <p:txBody>
          <a:bodyPr wrap="none" rtlCol="0">
            <a:spAutoFit/>
          </a:bodyPr>
          <a:lstStyle/>
          <a:p>
            <a:r>
              <a:rPr kumimoji="1" lang="ja-JP" altLang="en-US" dirty="0" smtClean="0"/>
              <a:t>入力コード片の</a:t>
            </a:r>
            <a:endParaRPr kumimoji="1" lang="en-US" altLang="ja-JP" dirty="0" smtClean="0"/>
          </a:p>
          <a:p>
            <a:r>
              <a:rPr lang="ja-JP" altLang="en-US" dirty="0"/>
              <a:t>コードクローン</a:t>
            </a:r>
            <a:endParaRPr kumimoji="1" lang="ja-JP" altLang="en-US" dirty="0"/>
          </a:p>
        </p:txBody>
      </p:sp>
    </p:spTree>
    <p:extLst>
      <p:ext uri="{BB962C8B-B14F-4D97-AF65-F5344CB8AC3E}">
        <p14:creationId xmlns:p14="http://schemas.microsoft.com/office/powerpoint/2010/main" val="2037538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err="1" smtClean="0"/>
              <a:t>Ichi</a:t>
            </a:r>
            <a:r>
              <a:rPr kumimoji="1" lang="en-US" altLang="ja-JP" sz="2800" dirty="0" smtClean="0"/>
              <a:t> Tracker</a:t>
            </a:r>
            <a:r>
              <a:rPr kumimoji="1" lang="ja-JP" altLang="en-US" sz="2800" dirty="0" smtClean="0"/>
              <a:t>の問題点</a:t>
            </a:r>
            <a:endParaRPr kumimoji="1" lang="en-US" altLang="ja-JP" sz="2800" dirty="0" smtClean="0"/>
          </a:p>
          <a:p>
            <a:pPr lvl="1"/>
            <a:r>
              <a:rPr lang="ja-JP" altLang="en-US" sz="2400" dirty="0" smtClean="0"/>
              <a:t>検索結果は構文的に一致しているコードクローン</a:t>
            </a:r>
            <a:endParaRPr lang="en-US" altLang="ja-JP" sz="2400" dirty="0" smtClean="0"/>
          </a:p>
          <a:p>
            <a:pPr lvl="1"/>
            <a:r>
              <a:rPr kumimoji="1" lang="ja-JP" altLang="en-US" sz="2400" dirty="0" smtClean="0"/>
              <a:t>類似していても構文的に異なるとフィルタリング対象</a:t>
            </a:r>
            <a:endParaRPr kumimoji="1" lang="en-US" altLang="ja-JP" sz="2400" dirty="0" smtClean="0"/>
          </a:p>
          <a:p>
            <a:pPr lvl="2"/>
            <a:r>
              <a:rPr lang="ja-JP" altLang="en-US" sz="2000" dirty="0" smtClean="0"/>
              <a:t>入力コード片に存在するバグ</a:t>
            </a:r>
            <a:endParaRPr lang="en-US" altLang="ja-JP" sz="2000" dirty="0" smtClean="0"/>
          </a:p>
          <a:p>
            <a:pPr lvl="2"/>
            <a:r>
              <a:rPr kumimoji="1" lang="ja-JP" altLang="en-US" sz="2000" dirty="0" smtClean="0"/>
              <a:t>変数宣言の順番が異なる</a:t>
            </a:r>
            <a:endParaRPr kumimoji="1" lang="en-US" altLang="ja-JP" sz="2000" dirty="0" smtClean="0"/>
          </a:p>
        </p:txBody>
      </p:sp>
      <p:grpSp>
        <p:nvGrpSpPr>
          <p:cNvPr id="7" name="グループ化 6"/>
          <p:cNvGrpSpPr/>
          <p:nvPr/>
        </p:nvGrpSpPr>
        <p:grpSpPr>
          <a:xfrm>
            <a:off x="2482379" y="4290349"/>
            <a:ext cx="4168129" cy="830998"/>
            <a:chOff x="1930903" y="4999281"/>
            <a:chExt cx="4168129" cy="830998"/>
          </a:xfrm>
        </p:grpSpPr>
        <p:sp>
          <p:nvSpPr>
            <p:cNvPr id="4" name="テキスト ボックス 3"/>
            <p:cNvSpPr txBox="1"/>
            <p:nvPr/>
          </p:nvSpPr>
          <p:spPr>
            <a:xfrm>
              <a:off x="1930903" y="4999282"/>
              <a:ext cx="4168129" cy="830997"/>
            </a:xfrm>
            <a:prstGeom prst="rect">
              <a:avLst/>
            </a:prstGeom>
            <a:noFill/>
          </p:spPr>
          <p:txBody>
            <a:bodyPr wrap="none" rtlCol="0">
              <a:spAutoFit/>
            </a:bodyPr>
            <a:lstStyle/>
            <a:p>
              <a:pPr algn="ctr"/>
              <a:r>
                <a:rPr lang="ja-JP" altLang="en-US" sz="2400" dirty="0" smtClean="0"/>
                <a:t>入力コード片と構文的に異なる</a:t>
              </a:r>
              <a:endParaRPr lang="en-US" altLang="ja-JP" sz="2400" dirty="0" smtClean="0"/>
            </a:p>
            <a:p>
              <a:pPr algn="ctr"/>
              <a:r>
                <a:rPr lang="ja-JP" altLang="en-US" sz="2400" dirty="0" smtClean="0"/>
                <a:t>コード片</a:t>
              </a:r>
              <a:r>
                <a:rPr lang="ja-JP" altLang="en-US" sz="2400" dirty="0"/>
                <a:t>も</a:t>
              </a:r>
              <a:r>
                <a:rPr lang="ja-JP" altLang="en-US" sz="2400" dirty="0" smtClean="0"/>
                <a:t>検索したい</a:t>
              </a:r>
              <a:endParaRPr kumimoji="1" lang="ja-JP" altLang="en-US" sz="2400" dirty="0"/>
            </a:p>
          </p:txBody>
        </p:sp>
        <p:sp>
          <p:nvSpPr>
            <p:cNvPr id="5" name="角丸四角形 4"/>
            <p:cNvSpPr/>
            <p:nvPr/>
          </p:nvSpPr>
          <p:spPr>
            <a:xfrm>
              <a:off x="1930904" y="4999281"/>
              <a:ext cx="4168128" cy="83099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4</a:t>
            </a:fld>
            <a:endParaRPr lang="en-US" altLang="ja-JP"/>
          </a:p>
        </p:txBody>
      </p:sp>
    </p:spTree>
    <p:extLst>
      <p:ext uri="{BB962C8B-B14F-4D97-AF65-F5344CB8AC3E}">
        <p14:creationId xmlns:p14="http://schemas.microsoft.com/office/powerpoint/2010/main" val="3144670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ニューラルネットワーク</a:t>
            </a:r>
            <a:r>
              <a:rPr lang="en-US" altLang="ja-JP" sz="2800" dirty="0" smtClean="0"/>
              <a:t>(NN)</a:t>
            </a:r>
            <a:r>
              <a:rPr lang="ja-JP" altLang="en-US" sz="2800" dirty="0" smtClean="0"/>
              <a:t>を使用した類似コード  ブロック検索手法を提案</a:t>
            </a:r>
            <a:endParaRPr lang="en-US" altLang="ja-JP" sz="2800" dirty="0" smtClean="0"/>
          </a:p>
          <a:p>
            <a:pPr lvl="1"/>
            <a:endParaRPr lang="en-US" altLang="ja-JP" sz="2400" dirty="0" smtClean="0"/>
          </a:p>
          <a:p>
            <a:pPr lvl="1"/>
            <a:r>
              <a:rPr lang="ja-JP" altLang="en-US" sz="2400" dirty="0" smtClean="0"/>
              <a:t>手法は学習</a:t>
            </a:r>
            <a:r>
              <a:rPr lang="ja-JP" altLang="en-US" sz="2400" dirty="0"/>
              <a:t>と検索の</a:t>
            </a:r>
            <a:r>
              <a:rPr lang="en-US" altLang="ja-JP" sz="2400" dirty="0"/>
              <a:t>2</a:t>
            </a:r>
            <a:r>
              <a:rPr lang="ja-JP" altLang="en-US" sz="2400" dirty="0"/>
              <a:t>ステップに</a:t>
            </a:r>
            <a:r>
              <a:rPr lang="ja-JP" altLang="en-US" sz="2400" dirty="0" smtClean="0"/>
              <a:t>分割</a:t>
            </a:r>
            <a:endParaRPr lang="en-US" altLang="ja-JP" sz="2400" dirty="0" smtClean="0"/>
          </a:p>
          <a:p>
            <a:pPr lvl="1"/>
            <a:r>
              <a:rPr lang="ja-JP" altLang="en-US" sz="2400" dirty="0" smtClean="0"/>
              <a:t>入力</a:t>
            </a:r>
            <a:r>
              <a:rPr lang="en-US" altLang="ja-JP" sz="2400" dirty="0" smtClean="0"/>
              <a:t>: </a:t>
            </a:r>
            <a:r>
              <a:rPr lang="ja-JP" altLang="en-US" sz="2400" dirty="0" smtClean="0"/>
              <a:t>コード片</a:t>
            </a:r>
            <a:endParaRPr lang="en-US" altLang="ja-JP" sz="2400" dirty="0" smtClean="0"/>
          </a:p>
          <a:p>
            <a:pPr lvl="1"/>
            <a:r>
              <a:rPr lang="ja-JP" altLang="en-US" sz="2400" dirty="0" smtClean="0"/>
              <a:t>出力</a:t>
            </a:r>
            <a:r>
              <a:rPr lang="en-US" altLang="ja-JP" sz="2400" dirty="0" smtClean="0"/>
              <a:t>: </a:t>
            </a:r>
            <a:r>
              <a:rPr lang="ja-JP" altLang="en-US" sz="2400" dirty="0" smtClean="0"/>
              <a:t>類似コードブロック</a:t>
            </a:r>
            <a:endParaRPr kumimoji="1" lang="en-US" altLang="ja-JP" sz="2400" dirty="0"/>
          </a:p>
          <a:p>
            <a:r>
              <a:rPr lang="ja-JP" altLang="en-US" sz="2800" dirty="0" smtClean="0"/>
              <a:t>評価実験</a:t>
            </a:r>
            <a:endParaRPr lang="en-US" altLang="ja-JP" sz="2800" dirty="0" smtClean="0"/>
          </a:p>
          <a:p>
            <a:pPr lvl="1"/>
            <a:r>
              <a:rPr kumimoji="1" lang="ja-JP" altLang="en-US" sz="2400" dirty="0" smtClean="0"/>
              <a:t>検索精度の評価</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5" name="テキスト ボックス 4"/>
          <p:cNvSpPr txBox="1"/>
          <p:nvPr/>
        </p:nvSpPr>
        <p:spPr>
          <a:xfrm>
            <a:off x="2190219" y="2516393"/>
            <a:ext cx="4752449" cy="461665"/>
          </a:xfrm>
          <a:prstGeom prst="rect">
            <a:avLst/>
          </a:prstGeom>
          <a:noFill/>
          <a:ln>
            <a:solidFill>
              <a:srgbClr val="FF0000"/>
            </a:solidFill>
          </a:ln>
        </p:spPr>
        <p:txBody>
          <a:bodyPr wrap="square" rtlCol="0">
            <a:spAutoFit/>
          </a:bodyPr>
          <a:lstStyle/>
          <a:p>
            <a:pPr marL="0" lvl="1"/>
            <a:r>
              <a:rPr lang="ja-JP" altLang="en-US" sz="2400" dirty="0"/>
              <a:t>構文的</a:t>
            </a:r>
            <a:r>
              <a:rPr lang="ja-JP" altLang="en-US" sz="2400" dirty="0" smtClean="0"/>
              <a:t>に異なるコード片も</a:t>
            </a:r>
            <a:r>
              <a:rPr lang="ja-JP" altLang="en-US" sz="2400" dirty="0"/>
              <a:t>検索</a:t>
            </a:r>
            <a:r>
              <a:rPr lang="ja-JP" altLang="en-US" sz="2400" dirty="0" smtClean="0"/>
              <a:t>可能</a:t>
            </a:r>
            <a:endParaRPr lang="en-US" altLang="ja-JP" sz="2400" dirty="0"/>
          </a:p>
        </p:txBody>
      </p:sp>
    </p:spTree>
    <p:extLst>
      <p:ext uri="{BB962C8B-B14F-4D97-AF65-F5344CB8AC3E}">
        <p14:creationId xmlns:p14="http://schemas.microsoft.com/office/powerpoint/2010/main" val="11992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コードブロックの定義</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関数</a:t>
            </a:r>
            <a:endParaRPr lang="en-US" altLang="ja-JP" sz="2800" dirty="0" smtClean="0"/>
          </a:p>
          <a:p>
            <a:r>
              <a:rPr kumimoji="1" lang="ja-JP" altLang="en-US" sz="2800" dirty="0" smtClean="0"/>
              <a:t>中</a:t>
            </a:r>
            <a:r>
              <a:rPr kumimoji="1" lang="ja-JP" altLang="en-US" sz="2800" dirty="0"/>
              <a:t>括弧</a:t>
            </a:r>
            <a:r>
              <a:rPr kumimoji="1" lang="ja-JP" altLang="en-US" sz="2800" dirty="0" smtClean="0"/>
              <a:t>で囲まれた部分</a:t>
            </a:r>
            <a:endParaRPr kumimoji="1" lang="en-US" altLang="ja-JP" sz="2800" dirty="0" smtClean="0"/>
          </a:p>
          <a:p>
            <a:pPr lvl="1"/>
            <a:r>
              <a:rPr lang="en-US" altLang="ja-JP" sz="2400" dirty="0" smtClean="0"/>
              <a:t>if</a:t>
            </a:r>
          </a:p>
          <a:p>
            <a:pPr lvl="1"/>
            <a:r>
              <a:rPr kumimoji="1" lang="en-US" altLang="ja-JP" sz="2400" dirty="0" smtClean="0"/>
              <a:t>while</a:t>
            </a:r>
          </a:p>
          <a:p>
            <a:pPr lvl="1"/>
            <a:r>
              <a:rPr lang="en-US" altLang="ja-JP" sz="2400" dirty="0" smtClean="0"/>
              <a:t>for</a:t>
            </a:r>
          </a:p>
          <a:p>
            <a:pPr lvl="1"/>
            <a:r>
              <a:rPr kumimoji="1" lang="en-US" altLang="ja-JP" sz="2400" dirty="0" smtClean="0"/>
              <a:t>do-while</a:t>
            </a:r>
          </a:p>
          <a:p>
            <a:pPr lvl="1"/>
            <a:r>
              <a:rPr lang="en-US" altLang="ja-JP" sz="2400" dirty="0" smtClean="0"/>
              <a:t>switch</a:t>
            </a:r>
            <a:endParaRPr kumimoji="1" lang="ja-JP" altLang="en-US" sz="2400" dirty="0"/>
          </a:p>
        </p:txBody>
      </p:sp>
      <p:sp>
        <p:nvSpPr>
          <p:cNvPr id="4" name="テキスト ボックス 3"/>
          <p:cNvSpPr txBox="1"/>
          <p:nvPr/>
        </p:nvSpPr>
        <p:spPr>
          <a:xfrm>
            <a:off x="4426218" y="1784410"/>
            <a:ext cx="4461478" cy="4524315"/>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public static  void BubbleSortInt1(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int</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boolean</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int</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while (flag)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false;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for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int</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j = 0; j &lt;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num.length</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- 1;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j++</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if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&gt;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temp =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r>
              <a:rPr kumimoji="0" lang="en-US" altLang="ja-JP" b="0" i="0" u="none" strike="noStrike" kern="0" cap="none" spc="0" normalizeH="0" baseline="0" noProof="0" dirty="0" err="1" smtClean="0">
                <a:ln>
                  <a:noFill/>
                </a:ln>
                <a:solidFill>
                  <a:srgbClr val="000000"/>
                </a:solidFill>
                <a:effectLst/>
                <a:uLnTx/>
                <a:uFillTx/>
                <a:latin typeface="Calibri" panose="020F0502020204030204"/>
                <a:ea typeface="ＭＳ Ｐゴシック" panose="020B0600070205080204" pitchFamily="50" charset="-128"/>
              </a:rPr>
              <a:t>num</a:t>
            </a: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[j + 1] = temp;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flag = true;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rPr>
              <a:t>    }</a:t>
            </a:r>
            <a:endParaRPr kumimoji="0" lang="ja-JP" altLang="en-US" b="0" i="0" u="none" strike="noStrike" kern="0" cap="none" spc="0" normalizeH="0" baseline="0" noProof="0" dirty="0" smtClean="0">
              <a:ln>
                <a:noFill/>
              </a:ln>
              <a:solidFill>
                <a:srgbClr val="000000"/>
              </a:solidFill>
              <a:effectLst/>
              <a:uLnTx/>
              <a:uFillTx/>
              <a:latin typeface="Calibri" panose="020F0502020204030204"/>
              <a:ea typeface="ＭＳ Ｐゴシック" panose="020B0600070205080204" pitchFamily="50" charset="-128"/>
            </a:endParaRPr>
          </a:p>
        </p:txBody>
      </p:sp>
      <p:sp>
        <p:nvSpPr>
          <p:cNvPr id="5" name="角丸四角形 4"/>
          <p:cNvSpPr/>
          <p:nvPr/>
        </p:nvSpPr>
        <p:spPr>
          <a:xfrm>
            <a:off x="4684296" y="2189747"/>
            <a:ext cx="3991392" cy="393641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940968" y="3208421"/>
            <a:ext cx="3657600" cy="259882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5477564" y="4051583"/>
            <a:ext cx="1982015" cy="110595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5233872" y="3741481"/>
            <a:ext cx="2522485" cy="175294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300214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類似コードブロックに関する定義</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類似コードブロックの定義</a:t>
            </a:r>
            <a:endParaRPr kumimoji="1" lang="en-US" altLang="ja-JP" sz="2800" dirty="0" smtClean="0"/>
          </a:p>
          <a:p>
            <a:pPr lvl="1"/>
            <a:r>
              <a:rPr kumimoji="1" lang="ja-JP" altLang="en-US" sz="2400" dirty="0" smtClean="0"/>
              <a:t>コードブロック単位における</a:t>
            </a:r>
            <a:r>
              <a:rPr lang="ja-JP" altLang="en-US" sz="2400" dirty="0" smtClean="0"/>
              <a:t>コードクローン</a:t>
            </a:r>
            <a:endParaRPr lang="en-US" altLang="ja-JP" sz="2400" dirty="0" smtClean="0"/>
          </a:p>
          <a:p>
            <a:pPr lvl="1"/>
            <a:endParaRPr lang="en-US" altLang="ja-JP" sz="2400" dirty="0" smtClean="0"/>
          </a:p>
          <a:p>
            <a:r>
              <a:rPr kumimoji="1" lang="ja-JP" altLang="en-US" sz="2800" dirty="0" smtClean="0"/>
              <a:t>類似コードブロックセットの定義</a:t>
            </a:r>
            <a:endParaRPr kumimoji="1" lang="en-US" altLang="ja-JP" sz="2800" dirty="0" smtClean="0"/>
          </a:p>
          <a:p>
            <a:pPr lvl="1"/>
            <a:r>
              <a:rPr lang="ja-JP" altLang="en-US" sz="2400" dirty="0" smtClean="0"/>
              <a:t>互いに類似コードブロックであるコード片の集合</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Tree>
    <p:extLst>
      <p:ext uri="{BB962C8B-B14F-4D97-AF65-F5344CB8AC3E}">
        <p14:creationId xmlns:p14="http://schemas.microsoft.com/office/powerpoint/2010/main" val="4236410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反例学習用コードブロック</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ニューラルネットワークを使用</a:t>
            </a:r>
            <a:endParaRPr kumimoji="1" lang="en-US" altLang="ja-JP" sz="2800" dirty="0" smtClean="0"/>
          </a:p>
          <a:p>
            <a:pPr lvl="1"/>
            <a:r>
              <a:rPr lang="ja-JP" altLang="en-US" sz="2400" dirty="0" smtClean="0"/>
              <a:t>コード</a:t>
            </a:r>
            <a:r>
              <a:rPr lang="ja-JP" altLang="en-US" sz="2400" dirty="0"/>
              <a:t>検索</a:t>
            </a:r>
            <a:r>
              <a:rPr lang="ja-JP" altLang="en-US" sz="2400" dirty="0" smtClean="0"/>
              <a:t>を分類問題へと置換</a:t>
            </a:r>
            <a:endParaRPr lang="en-US" altLang="ja-JP" sz="2400" dirty="0" smtClean="0"/>
          </a:p>
          <a:p>
            <a:r>
              <a:rPr kumimoji="1" lang="ja-JP" altLang="en-US" sz="2800" dirty="0" smtClean="0"/>
              <a:t>検索結果は大きく</a:t>
            </a:r>
            <a:r>
              <a:rPr kumimoji="1" lang="en-US" altLang="ja-JP" sz="2800" dirty="0" smtClean="0"/>
              <a:t>2</a:t>
            </a:r>
            <a:r>
              <a:rPr kumimoji="1" lang="ja-JP" altLang="en-US" sz="2800" dirty="0" smtClean="0"/>
              <a:t>通り</a:t>
            </a:r>
            <a:endParaRPr kumimoji="1" lang="en-US" altLang="ja-JP" sz="2800" dirty="0" smtClean="0"/>
          </a:p>
          <a:p>
            <a:pPr lvl="1"/>
            <a:r>
              <a:rPr kumimoji="1" lang="ja-JP" altLang="en-US" sz="2400" dirty="0" smtClean="0"/>
              <a:t>何らかの類似コードブロックセット</a:t>
            </a:r>
            <a:endParaRPr kumimoji="1" lang="en-US" altLang="ja-JP" sz="2400" dirty="0" smtClean="0"/>
          </a:p>
          <a:p>
            <a:pPr lvl="1"/>
            <a:r>
              <a:rPr lang="ja-JP" altLang="en-US" sz="2400" dirty="0" smtClean="0"/>
              <a:t>検索結果なし</a:t>
            </a:r>
            <a:endParaRPr kumimoji="1" lang="en-US" altLang="ja-JP" sz="2400" dirty="0" smtClean="0"/>
          </a:p>
          <a:p>
            <a:r>
              <a:rPr kumimoji="1" lang="ja-JP" altLang="en-US" sz="2800" dirty="0" smtClean="0"/>
              <a:t>検索対象とするリポジトリ内</a:t>
            </a:r>
            <a:r>
              <a:rPr lang="ja-JP" altLang="en-US" sz="2800" dirty="0"/>
              <a:t>の</a:t>
            </a:r>
            <a:r>
              <a:rPr kumimoji="1" lang="ja-JP" altLang="en-US" sz="2800" dirty="0" smtClean="0"/>
              <a:t>コードブロックとは   別に，新たにコードブロックを大量に用意</a:t>
            </a:r>
            <a:endParaRPr kumimoji="1" lang="en-US" altLang="ja-JP" sz="2800" dirty="0" smtClean="0"/>
          </a:p>
          <a:p>
            <a:pPr lvl="1"/>
            <a:r>
              <a:rPr kumimoji="1" lang="ja-JP" altLang="en-US" sz="2400" dirty="0" smtClean="0"/>
              <a:t>分類における</a:t>
            </a:r>
            <a:r>
              <a:rPr lang="ja-JP" altLang="en-US" sz="2400" dirty="0" smtClean="0"/>
              <a:t>“</a:t>
            </a:r>
            <a:r>
              <a:rPr kumimoji="1" lang="ja-JP" altLang="en-US" sz="2400" dirty="0" smtClean="0"/>
              <a:t>検索結果なし</a:t>
            </a:r>
            <a:r>
              <a:rPr kumimoji="1" lang="en-US" altLang="ja-JP" sz="2400" dirty="0" smtClean="0"/>
              <a:t>”</a:t>
            </a:r>
            <a:r>
              <a:rPr kumimoji="1" lang="ja-JP" altLang="en-US" sz="2400" dirty="0" smtClean="0"/>
              <a:t>クラスを作成する目的</a:t>
            </a:r>
            <a:endParaRPr kumimoji="1" lang="en-US" altLang="ja-JP" sz="2400" dirty="0" smtClean="0"/>
          </a:p>
          <a:p>
            <a:pPr lvl="1"/>
            <a:r>
              <a:rPr lang="ja-JP" altLang="en-US" sz="2400" dirty="0" smtClean="0"/>
              <a:t> </a:t>
            </a:r>
            <a:r>
              <a:rPr lang="ja-JP" altLang="en-US" sz="2400" dirty="0" smtClean="0">
                <a:solidFill>
                  <a:srgbClr val="FF0000"/>
                </a:solidFill>
              </a:rPr>
              <a:t>反例学習用コードブロック </a:t>
            </a:r>
            <a:r>
              <a:rPr lang="ja-JP" altLang="en-US" sz="2400" dirty="0" smtClean="0"/>
              <a:t>と定義</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3306854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3"/>
          <a:stretch>
            <a:fillRect/>
          </a:stretch>
        </p:blipFill>
        <p:spPr>
          <a:xfrm>
            <a:off x="302864" y="3992780"/>
            <a:ext cx="8527159" cy="2236094"/>
          </a:xfrm>
          <a:prstGeom prst="rect">
            <a:avLst/>
          </a:prstGeom>
        </p:spPr>
      </p:pic>
      <p:sp>
        <p:nvSpPr>
          <p:cNvPr id="2" name="タイトル 1"/>
          <p:cNvSpPr>
            <a:spLocks noGrp="1"/>
          </p:cNvSpPr>
          <p:nvPr>
            <p:ph type="title"/>
          </p:nvPr>
        </p:nvSpPr>
        <p:spPr/>
        <p:txBody>
          <a:bodyPr/>
          <a:lstStyle/>
          <a:p>
            <a:r>
              <a:rPr kumimoji="1" lang="ja-JP" altLang="en-US" dirty="0" smtClean="0"/>
              <a:t>学習ステップのアルゴリズム</a:t>
            </a:r>
            <a:endParaRPr kumimoji="1" lang="ja-JP" altLang="en-US" dirty="0"/>
          </a:p>
        </p:txBody>
      </p:sp>
      <p:sp>
        <p:nvSpPr>
          <p:cNvPr id="3" name="コンテンツ プレースホルダー 2"/>
          <p:cNvSpPr>
            <a:spLocks noGrp="1"/>
          </p:cNvSpPr>
          <p:nvPr>
            <p:ph idx="1"/>
          </p:nvPr>
        </p:nvSpPr>
        <p:spPr>
          <a:xfrm>
            <a:off x="565944" y="1567727"/>
            <a:ext cx="8001000" cy="2214604"/>
          </a:xfrm>
          <a:ln>
            <a:solidFill>
              <a:srgbClr val="FFC000"/>
            </a:solidFill>
          </a:ln>
        </p:spPr>
        <p:txBody>
          <a:bodyPr/>
          <a:lstStyle/>
          <a:p>
            <a:pPr marL="0" indent="0">
              <a:buNone/>
            </a:pPr>
            <a:r>
              <a:rPr kumimoji="1" lang="en-US" altLang="ja-JP" sz="2400" dirty="0" smtClean="0"/>
              <a:t>STEP A-1: </a:t>
            </a:r>
            <a:r>
              <a:rPr kumimoji="1" lang="ja-JP" altLang="en-US" sz="2400" dirty="0" smtClean="0"/>
              <a:t>コードブロック抽出と類似コードブロックセット構成</a:t>
            </a:r>
            <a:endParaRPr kumimoji="1" lang="en-US" altLang="ja-JP" sz="2400" dirty="0" smtClean="0"/>
          </a:p>
          <a:p>
            <a:pPr marL="0" indent="0">
              <a:buNone/>
            </a:pPr>
            <a:r>
              <a:rPr lang="en-US" altLang="ja-JP" sz="2400" dirty="0" smtClean="0"/>
              <a:t>STEP A-2: </a:t>
            </a:r>
            <a:r>
              <a:rPr lang="ja-JP" altLang="en-US" sz="2400" dirty="0" smtClean="0"/>
              <a:t>学習データ用類似コードブロックの作成</a:t>
            </a:r>
            <a:endParaRPr lang="en-US" altLang="ja-JP" sz="2400" dirty="0" smtClean="0"/>
          </a:p>
          <a:p>
            <a:pPr marL="0" indent="0">
              <a:buNone/>
            </a:pPr>
            <a:r>
              <a:rPr kumimoji="1" lang="en-US" altLang="ja-JP" sz="2400" dirty="0" smtClean="0"/>
              <a:t>STEP A-3: </a:t>
            </a:r>
            <a:r>
              <a:rPr kumimoji="1" lang="ja-JP" altLang="en-US" sz="2400" dirty="0" smtClean="0"/>
              <a:t>類似コードブロックセットのベクトル化</a:t>
            </a:r>
            <a:endParaRPr kumimoji="1" lang="en-US" altLang="ja-JP" sz="2400" dirty="0" smtClean="0"/>
          </a:p>
          <a:p>
            <a:pPr marL="0" indent="0">
              <a:buNone/>
            </a:pPr>
            <a:r>
              <a:rPr lang="en-US" altLang="ja-JP" sz="2400" dirty="0" smtClean="0"/>
              <a:t>STEP A-4: </a:t>
            </a:r>
            <a:r>
              <a:rPr kumimoji="1" lang="ja-JP" altLang="en-US" sz="2400" dirty="0" smtClean="0"/>
              <a:t>反例学習用コードブロックのベクトル化</a:t>
            </a:r>
            <a:endParaRPr kumimoji="1" lang="en-US" altLang="ja-JP" sz="2400" dirty="0" smtClean="0"/>
          </a:p>
          <a:p>
            <a:pPr marL="0" indent="0">
              <a:buNone/>
            </a:pPr>
            <a:r>
              <a:rPr kumimoji="1" lang="en-US" altLang="ja-JP" sz="2400" dirty="0" smtClean="0"/>
              <a:t>STEP A-5: </a:t>
            </a:r>
            <a:r>
              <a:rPr kumimoji="1" lang="ja-JP" altLang="en-US" sz="2400" dirty="0" smtClean="0"/>
              <a:t>機械学習モデルの作成</a:t>
            </a:r>
            <a:endParaRPr kumimoji="1" lang="ja-JP" altLang="en-US" sz="2400" dirty="0"/>
          </a:p>
        </p:txBody>
      </p:sp>
      <p:sp>
        <p:nvSpPr>
          <p:cNvPr id="8" name="スライド番号プレースホルダー 7"/>
          <p:cNvSpPr>
            <a:spLocks noGrp="1"/>
          </p:cNvSpPr>
          <p:nvPr>
            <p:ph type="sldNum" sz="quarter" idx="12"/>
          </p:nvPr>
        </p:nvSpPr>
        <p:spPr>
          <a:xfrm>
            <a:off x="7597775" y="6237966"/>
            <a:ext cx="1150938" cy="288925"/>
          </a:xfrm>
        </p:spPr>
        <p:txBody>
          <a:bodyPr/>
          <a:lstStyle/>
          <a:p>
            <a:fld id="{9F5033E9-932D-4E41-95C3-341F9A6DAE17}" type="slidenum">
              <a:rPr lang="en-US" altLang="ja-JP" smtClean="0"/>
              <a:pPr/>
              <a:t>9</a:t>
            </a:fld>
            <a:endParaRPr lang="en-US" altLang="ja-JP" dirty="0"/>
          </a:p>
        </p:txBody>
      </p:sp>
      <p:grpSp>
        <p:nvGrpSpPr>
          <p:cNvPr id="6" name="グループ化 5"/>
          <p:cNvGrpSpPr/>
          <p:nvPr/>
        </p:nvGrpSpPr>
        <p:grpSpPr>
          <a:xfrm>
            <a:off x="5313870" y="3929896"/>
            <a:ext cx="399261" cy="434572"/>
            <a:chOff x="505069" y="2598512"/>
            <a:chExt cx="1109784" cy="1312984"/>
          </a:xfrm>
        </p:grpSpPr>
        <p:sp>
          <p:nvSpPr>
            <p:cNvPr id="7" name="メモ 6"/>
            <p:cNvSpPr/>
            <p:nvPr/>
          </p:nvSpPr>
          <p:spPr>
            <a:xfrm rot="16200000" flipV="1">
              <a:off x="403469" y="2700112"/>
              <a:ext cx="1008184" cy="804984"/>
            </a:xfrm>
            <a:prstGeom prst="foldedCorner">
              <a:avLst/>
            </a:prstGeom>
            <a:solidFill>
              <a:srgbClr val="FFFFFF"/>
            </a:solidFill>
            <a:ln w="12700" cap="flat" cmpd="sng" algn="ctr">
              <a:solidFill>
                <a:srgbClr val="FFFF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Calibri" panose="020F0502020204030204"/>
                <a:ea typeface="ＭＳ Ｐゴシック" panose="020B0600070205080204" pitchFamily="50" charset="-128"/>
                <a:cs typeface="+mn-cs"/>
              </a:endParaRPr>
            </a:p>
          </p:txBody>
        </p:sp>
        <p:sp>
          <p:nvSpPr>
            <p:cNvPr id="9" name="メモ 8"/>
            <p:cNvSpPr/>
            <p:nvPr/>
          </p:nvSpPr>
          <p:spPr>
            <a:xfrm rot="16200000" flipV="1">
              <a:off x="555869" y="2844259"/>
              <a:ext cx="1008184" cy="804984"/>
            </a:xfrm>
            <a:prstGeom prst="foldedCorner">
              <a:avLst/>
            </a:prstGeom>
            <a:solidFill>
              <a:srgbClr val="FFFFFF"/>
            </a:solidFill>
            <a:ln w="12700" cap="flat" cmpd="sng" algn="ctr">
              <a:solidFill>
                <a:srgbClr val="FFFF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Calibri" panose="020F0502020204030204"/>
                <a:ea typeface="ＭＳ Ｐゴシック" panose="020B0600070205080204" pitchFamily="50" charset="-128"/>
                <a:cs typeface="+mn-cs"/>
              </a:endParaRPr>
            </a:p>
          </p:txBody>
        </p:sp>
        <p:sp>
          <p:nvSpPr>
            <p:cNvPr id="10" name="メモ 9"/>
            <p:cNvSpPr/>
            <p:nvPr/>
          </p:nvSpPr>
          <p:spPr>
            <a:xfrm rot="16200000" flipV="1">
              <a:off x="708269" y="3004912"/>
              <a:ext cx="1008184" cy="804984"/>
            </a:xfrm>
            <a:prstGeom prst="foldedCorner">
              <a:avLst/>
            </a:prstGeom>
            <a:solidFill>
              <a:srgbClr val="FFFFFF"/>
            </a:solidFill>
            <a:ln w="12700" cap="flat" cmpd="sng" algn="ctr">
              <a:solidFill>
                <a:srgbClr val="FFFF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Calibri" panose="020F0502020204030204"/>
                <a:ea typeface="ＭＳ Ｐゴシック" panose="020B0600070205080204" pitchFamily="50" charset="-128"/>
                <a:cs typeface="+mn-cs"/>
              </a:endParaRPr>
            </a:p>
          </p:txBody>
        </p:sp>
      </p:grpSp>
      <p:sp>
        <p:nvSpPr>
          <p:cNvPr id="112" name="テキスト ボックス 111"/>
          <p:cNvSpPr txBox="1"/>
          <p:nvPr/>
        </p:nvSpPr>
        <p:spPr>
          <a:xfrm>
            <a:off x="-42556" y="5798561"/>
            <a:ext cx="1103187" cy="369332"/>
          </a:xfrm>
          <a:prstGeom prst="rect">
            <a:avLst/>
          </a:prstGeom>
          <a:noFill/>
          <a:ln>
            <a:noFill/>
          </a:ln>
        </p:spPr>
        <p:txBody>
          <a:bodyPr wrap="none" rtlCol="0">
            <a:spAutoFit/>
          </a:bodyPr>
          <a:lstStyle/>
          <a:p>
            <a:r>
              <a:rPr kumimoji="1" lang="ja-JP" altLang="en-US" dirty="0" smtClean="0"/>
              <a:t>リポジトリ</a:t>
            </a:r>
            <a:endParaRPr kumimoji="1" lang="ja-JP" altLang="en-US" dirty="0"/>
          </a:p>
        </p:txBody>
      </p:sp>
      <p:sp>
        <p:nvSpPr>
          <p:cNvPr id="113" name="テキスト ボックス 112"/>
          <p:cNvSpPr txBox="1"/>
          <p:nvPr/>
        </p:nvSpPr>
        <p:spPr>
          <a:xfrm>
            <a:off x="1012259" y="6196241"/>
            <a:ext cx="1473480" cy="646331"/>
          </a:xfrm>
          <a:prstGeom prst="rect">
            <a:avLst/>
          </a:prstGeom>
          <a:solidFill>
            <a:schemeClr val="bg1"/>
          </a:solidFill>
          <a:ln>
            <a:solidFill>
              <a:schemeClr val="tx1"/>
            </a:solidFill>
          </a:ln>
        </p:spPr>
        <p:txBody>
          <a:bodyPr wrap="none" rtlCol="0">
            <a:spAutoFit/>
          </a:bodyPr>
          <a:lstStyle/>
          <a:p>
            <a:r>
              <a:rPr kumimoji="1" lang="ja-JP" altLang="en-US" dirty="0" smtClean="0"/>
              <a:t>類似コード</a:t>
            </a:r>
            <a:endParaRPr kumimoji="1" lang="en-US" altLang="ja-JP" dirty="0" smtClean="0"/>
          </a:p>
          <a:p>
            <a:r>
              <a:rPr kumimoji="1" lang="ja-JP" altLang="en-US" dirty="0" smtClean="0"/>
              <a:t>ブロックセット</a:t>
            </a:r>
            <a:endParaRPr kumimoji="1" lang="ja-JP" altLang="en-US" dirty="0"/>
          </a:p>
        </p:txBody>
      </p:sp>
      <p:sp>
        <p:nvSpPr>
          <p:cNvPr id="114" name="テキスト ボックス 113"/>
          <p:cNvSpPr txBox="1"/>
          <p:nvPr/>
        </p:nvSpPr>
        <p:spPr>
          <a:xfrm>
            <a:off x="1617845" y="3962889"/>
            <a:ext cx="2395207" cy="369332"/>
          </a:xfrm>
          <a:prstGeom prst="rect">
            <a:avLst/>
          </a:prstGeom>
          <a:solidFill>
            <a:schemeClr val="bg1"/>
          </a:solidFill>
          <a:ln>
            <a:solidFill>
              <a:schemeClr val="tx1"/>
            </a:solidFill>
          </a:ln>
        </p:spPr>
        <p:txBody>
          <a:bodyPr wrap="none" rtlCol="0">
            <a:spAutoFit/>
          </a:bodyPr>
          <a:lstStyle/>
          <a:p>
            <a:r>
              <a:rPr kumimoji="1" lang="ja-JP" altLang="en-US" dirty="0" smtClean="0"/>
              <a:t>ミューテーションで作成</a:t>
            </a:r>
            <a:endParaRPr kumimoji="1" lang="ja-JP" altLang="en-US" dirty="0"/>
          </a:p>
        </p:txBody>
      </p:sp>
      <p:cxnSp>
        <p:nvCxnSpPr>
          <p:cNvPr id="116" name="直線コネクタ 115"/>
          <p:cNvCxnSpPr>
            <a:stCxn id="114" idx="2"/>
          </p:cNvCxnSpPr>
          <p:nvPr/>
        </p:nvCxnSpPr>
        <p:spPr>
          <a:xfrm>
            <a:off x="2815449" y="4332221"/>
            <a:ext cx="1142775" cy="620779"/>
          </a:xfrm>
          <a:prstGeom prst="line">
            <a:avLst/>
          </a:prstGeom>
        </p:spPr>
        <p:style>
          <a:lnRef idx="1">
            <a:schemeClr val="dk1"/>
          </a:lnRef>
          <a:fillRef idx="0">
            <a:schemeClr val="dk1"/>
          </a:fillRef>
          <a:effectRef idx="0">
            <a:schemeClr val="dk1"/>
          </a:effectRef>
          <a:fontRef idx="minor">
            <a:schemeClr val="tx1"/>
          </a:fontRef>
        </p:style>
      </p:cxnSp>
      <p:cxnSp>
        <p:nvCxnSpPr>
          <p:cNvPr id="118" name="直線コネクタ 117"/>
          <p:cNvCxnSpPr>
            <a:stCxn id="114" idx="2"/>
          </p:cNvCxnSpPr>
          <p:nvPr/>
        </p:nvCxnSpPr>
        <p:spPr>
          <a:xfrm>
            <a:off x="2815449" y="4332221"/>
            <a:ext cx="972780" cy="1420879"/>
          </a:xfrm>
          <a:prstGeom prst="line">
            <a:avLst/>
          </a:prstGeom>
        </p:spPr>
        <p:style>
          <a:lnRef idx="1">
            <a:schemeClr val="dk1"/>
          </a:lnRef>
          <a:fillRef idx="0">
            <a:schemeClr val="dk1"/>
          </a:fillRef>
          <a:effectRef idx="0">
            <a:schemeClr val="dk1"/>
          </a:effectRef>
          <a:fontRef idx="minor">
            <a:schemeClr val="tx1"/>
          </a:fontRef>
        </p:style>
      </p:cxnSp>
      <p:sp>
        <p:nvSpPr>
          <p:cNvPr id="120" name="テキスト ボックス 119"/>
          <p:cNvSpPr txBox="1"/>
          <p:nvPr/>
        </p:nvSpPr>
        <p:spPr>
          <a:xfrm>
            <a:off x="5134567" y="6196241"/>
            <a:ext cx="1430200" cy="369332"/>
          </a:xfrm>
          <a:prstGeom prst="rect">
            <a:avLst/>
          </a:prstGeom>
          <a:noFill/>
          <a:ln>
            <a:solidFill>
              <a:schemeClr val="tx1"/>
            </a:solidFill>
          </a:ln>
        </p:spPr>
        <p:txBody>
          <a:bodyPr wrap="none" rtlCol="0">
            <a:spAutoFit/>
          </a:bodyPr>
          <a:lstStyle/>
          <a:p>
            <a:r>
              <a:rPr kumimoji="1" lang="ja-JP" altLang="en-US" dirty="0" smtClean="0"/>
              <a:t>特徴ベクトル</a:t>
            </a:r>
            <a:endParaRPr kumimoji="1" lang="ja-JP" altLang="en-US" dirty="0"/>
          </a:p>
        </p:txBody>
      </p:sp>
      <p:sp>
        <p:nvSpPr>
          <p:cNvPr id="121" name="テキスト ボックス 120"/>
          <p:cNvSpPr txBox="1"/>
          <p:nvPr/>
        </p:nvSpPr>
        <p:spPr>
          <a:xfrm>
            <a:off x="7724263" y="6053300"/>
            <a:ext cx="518091" cy="369332"/>
          </a:xfrm>
          <a:prstGeom prst="rect">
            <a:avLst/>
          </a:prstGeom>
          <a:noFill/>
          <a:ln>
            <a:solidFill>
              <a:schemeClr val="tx1"/>
            </a:solidFill>
          </a:ln>
        </p:spPr>
        <p:txBody>
          <a:bodyPr wrap="none" rtlCol="0">
            <a:spAutoFit/>
          </a:bodyPr>
          <a:lstStyle/>
          <a:p>
            <a:r>
              <a:rPr kumimoji="1" lang="en-US" altLang="ja-JP" dirty="0" smtClean="0"/>
              <a:t>NN</a:t>
            </a:r>
            <a:endParaRPr kumimoji="1" lang="ja-JP" altLang="en-US" dirty="0"/>
          </a:p>
        </p:txBody>
      </p:sp>
      <p:sp>
        <p:nvSpPr>
          <p:cNvPr id="122" name="テキスト ボックス 121"/>
          <p:cNvSpPr txBox="1"/>
          <p:nvPr/>
        </p:nvSpPr>
        <p:spPr>
          <a:xfrm>
            <a:off x="4220334" y="3812222"/>
            <a:ext cx="1542410" cy="646331"/>
          </a:xfrm>
          <a:prstGeom prst="rect">
            <a:avLst/>
          </a:prstGeom>
          <a:solidFill>
            <a:schemeClr val="bg1"/>
          </a:solidFill>
          <a:ln>
            <a:solidFill>
              <a:schemeClr val="tx1"/>
            </a:solidFill>
          </a:ln>
        </p:spPr>
        <p:txBody>
          <a:bodyPr wrap="none" rtlCol="0">
            <a:spAutoFit/>
          </a:bodyPr>
          <a:lstStyle/>
          <a:p>
            <a:r>
              <a:rPr kumimoji="1" lang="ja-JP" altLang="en-US" dirty="0" smtClean="0"/>
              <a:t>反例学習用</a:t>
            </a:r>
            <a:endParaRPr kumimoji="1" lang="en-US" altLang="ja-JP" dirty="0" smtClean="0"/>
          </a:p>
          <a:p>
            <a:r>
              <a:rPr lang="ja-JP" altLang="en-US" dirty="0"/>
              <a:t>コードブロック</a:t>
            </a:r>
            <a:endParaRPr kumimoji="1" lang="ja-JP" altLang="en-US" dirty="0"/>
          </a:p>
        </p:txBody>
      </p:sp>
    </p:spTree>
    <p:extLst>
      <p:ext uri="{BB962C8B-B14F-4D97-AF65-F5344CB8AC3E}">
        <p14:creationId xmlns:p14="http://schemas.microsoft.com/office/powerpoint/2010/main" val="3472880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3336</TotalTime>
  <Words>3133</Words>
  <Application>Microsoft Office PowerPoint</Application>
  <PresentationFormat>画面に合わせる (4:3)</PresentationFormat>
  <Paragraphs>534</Paragraphs>
  <Slides>28</Slides>
  <Notes>23</Notes>
  <HiddenSlides>10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ＭＳ Ｐゴシック</vt:lpstr>
      <vt:lpstr>游ゴシック</vt:lpstr>
      <vt:lpstr>Arial</vt:lpstr>
      <vt:lpstr>Calibri</vt:lpstr>
      <vt:lpstr>Cambria Math</vt:lpstr>
      <vt:lpstr>Sel-CoolMetal-white</vt:lpstr>
      <vt:lpstr>ニューラルネットワークを用いた 類似コードブロック検索手法の提案</vt:lpstr>
      <vt:lpstr>類似コード検索</vt:lpstr>
      <vt:lpstr>コード検索ツール: Ichi Tracker[2]</vt:lpstr>
      <vt:lpstr>研究動機</vt:lpstr>
      <vt:lpstr>研究概要</vt:lpstr>
      <vt:lpstr>コードブロックの定義</vt:lpstr>
      <vt:lpstr>類似コードブロックに関する定義</vt:lpstr>
      <vt:lpstr>反例学習用コードブロック</vt:lpstr>
      <vt:lpstr>学習ステップのアルゴリズム</vt:lpstr>
      <vt:lpstr>コードブロックのベクトル化</vt:lpstr>
      <vt:lpstr>検索ステップのアルゴリズム</vt:lpstr>
      <vt:lpstr>評価実験</vt:lpstr>
      <vt:lpstr>実験方法の概要</vt:lpstr>
      <vt:lpstr>データセット作成方法</vt:lpstr>
      <vt:lpstr>実験対象プロジェクト</vt:lpstr>
      <vt:lpstr>検索精度指標の定義</vt:lpstr>
      <vt:lpstr>実験結果</vt:lpstr>
      <vt:lpstr>まとめと今後の課題</vt:lpstr>
      <vt:lpstr>ミューテーション</vt:lpstr>
      <vt:lpstr>ベクトル化手法の比較</vt:lpstr>
      <vt:lpstr>評価実験2</vt:lpstr>
      <vt:lpstr>ミューテーションの評価実験手順</vt:lpstr>
      <vt:lpstr>実験方法の概要</vt:lpstr>
      <vt:lpstr>実験結果</vt:lpstr>
      <vt:lpstr>コードクローン</vt:lpstr>
      <vt:lpstr>類似コードブロックの実例</vt:lpstr>
      <vt:lpstr>検索失敗例</vt:lpstr>
      <vt:lpstr>パラメータ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ニューラルネットワークを用いた 類似コードブロック検索手法の提案</dc:title>
  <dc:creator>y-fujiwr</dc:creator>
  <cp:lastModifiedBy>y-fujiwr</cp:lastModifiedBy>
  <cp:revision>195</cp:revision>
  <cp:lastPrinted>2018-02-15T03:21:30Z</cp:lastPrinted>
  <dcterms:created xsi:type="dcterms:W3CDTF">2018-02-07T04:24:02Z</dcterms:created>
  <dcterms:modified xsi:type="dcterms:W3CDTF">2018-02-20T23:49:30Z</dcterms:modified>
</cp:coreProperties>
</file>