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handoutMasterIdLst>
    <p:handoutMasterId r:id="rId31"/>
  </p:handoutMasterIdLst>
  <p:sldIdLst>
    <p:sldId id="256" r:id="rId2"/>
    <p:sldId id="300" r:id="rId3"/>
    <p:sldId id="310" r:id="rId4"/>
    <p:sldId id="260" r:id="rId5"/>
    <p:sldId id="261" r:id="rId6"/>
    <p:sldId id="311" r:id="rId7"/>
    <p:sldId id="263" r:id="rId8"/>
    <p:sldId id="312" r:id="rId9"/>
    <p:sldId id="313" r:id="rId10"/>
    <p:sldId id="305" r:id="rId11"/>
    <p:sldId id="314" r:id="rId12"/>
    <p:sldId id="279" r:id="rId13"/>
    <p:sldId id="315" r:id="rId14"/>
    <p:sldId id="317" r:id="rId15"/>
    <p:sldId id="291" r:id="rId16"/>
    <p:sldId id="281" r:id="rId17"/>
    <p:sldId id="309" r:id="rId18"/>
    <p:sldId id="287" r:id="rId19"/>
    <p:sldId id="304" r:id="rId20"/>
    <p:sldId id="307" r:id="rId21"/>
    <p:sldId id="292" r:id="rId22"/>
    <p:sldId id="286" r:id="rId23"/>
    <p:sldId id="289" r:id="rId24"/>
    <p:sldId id="288" r:id="rId25"/>
    <p:sldId id="294" r:id="rId26"/>
    <p:sldId id="285" r:id="rId27"/>
    <p:sldId id="308" r:id="rId28"/>
    <p:sldId id="303" r:id="rId29"/>
  </p:sldIdLst>
  <p:sldSz cx="9144000" cy="6858000" type="screen4x3"/>
  <p:notesSz cx="6802438" cy="9934575"/>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92" autoAdjust="0"/>
    <p:restoredTop sz="94660"/>
  </p:normalViewPr>
  <p:slideViewPr>
    <p:cSldViewPr snapToGrid="0">
      <p:cViewPr varScale="1">
        <p:scale>
          <a:sx n="95" d="100"/>
          <a:sy n="95" d="100"/>
        </p:scale>
        <p:origin x="1070"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7723" cy="498454"/>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3141" y="0"/>
            <a:ext cx="2947723" cy="498454"/>
          </a:xfrm>
          <a:prstGeom prst="rect">
            <a:avLst/>
          </a:prstGeom>
        </p:spPr>
        <p:txBody>
          <a:bodyPr vert="horz" lIns="91440" tIns="45720" rIns="91440" bIns="45720" rtlCol="0"/>
          <a:lstStyle>
            <a:lvl1pPr algn="r">
              <a:defRPr sz="1200"/>
            </a:lvl1pPr>
          </a:lstStyle>
          <a:p>
            <a:fld id="{90D3E86A-F1EE-4FF0-9142-E7869B4233C1}" type="datetimeFigureOut">
              <a:rPr kumimoji="1" lang="ja-JP" altLang="en-US" smtClean="0"/>
              <a:t>2018/2/21</a:t>
            </a:fld>
            <a:endParaRPr kumimoji="1" lang="ja-JP" altLang="en-US"/>
          </a:p>
        </p:txBody>
      </p:sp>
      <p:sp>
        <p:nvSpPr>
          <p:cNvPr id="4" name="フッター プレースホルダー 3"/>
          <p:cNvSpPr>
            <a:spLocks noGrp="1"/>
          </p:cNvSpPr>
          <p:nvPr>
            <p:ph type="ftr" sz="quarter" idx="2"/>
          </p:nvPr>
        </p:nvSpPr>
        <p:spPr>
          <a:xfrm>
            <a:off x="0" y="9436123"/>
            <a:ext cx="2947723" cy="498453"/>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3141" y="9436123"/>
            <a:ext cx="2947723" cy="498453"/>
          </a:xfrm>
          <a:prstGeom prst="rect">
            <a:avLst/>
          </a:prstGeom>
        </p:spPr>
        <p:txBody>
          <a:bodyPr vert="horz" lIns="91440" tIns="45720" rIns="91440" bIns="45720" rtlCol="0" anchor="b"/>
          <a:lstStyle>
            <a:lvl1pPr algn="r">
              <a:defRPr sz="1200"/>
            </a:lvl1pPr>
          </a:lstStyle>
          <a:p>
            <a:fld id="{E63B9112-8366-45EC-85BB-BB517EFB76B1}" type="slidenum">
              <a:rPr kumimoji="1" lang="ja-JP" altLang="en-US" smtClean="0"/>
              <a:t>‹#›</a:t>
            </a:fld>
            <a:endParaRPr kumimoji="1" lang="ja-JP" altLang="en-US"/>
          </a:p>
        </p:txBody>
      </p:sp>
    </p:spTree>
    <p:extLst>
      <p:ext uri="{BB962C8B-B14F-4D97-AF65-F5344CB8AC3E}">
        <p14:creationId xmlns:p14="http://schemas.microsoft.com/office/powerpoint/2010/main" val="32445842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7723" cy="498454"/>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3141" y="0"/>
            <a:ext cx="2947723" cy="498454"/>
          </a:xfrm>
          <a:prstGeom prst="rect">
            <a:avLst/>
          </a:prstGeom>
        </p:spPr>
        <p:txBody>
          <a:bodyPr vert="horz" lIns="91440" tIns="45720" rIns="91440" bIns="45720" rtlCol="0"/>
          <a:lstStyle>
            <a:lvl1pPr algn="r">
              <a:defRPr sz="1200"/>
            </a:lvl1pPr>
          </a:lstStyle>
          <a:p>
            <a:fld id="{A688A897-85D0-4B99-8D9A-49CE996EB873}" type="datetimeFigureOut">
              <a:rPr kumimoji="1" lang="ja-JP" altLang="en-US" smtClean="0"/>
              <a:t>2018/2/21</a:t>
            </a:fld>
            <a:endParaRPr kumimoji="1" lang="ja-JP" altLang="en-US"/>
          </a:p>
        </p:txBody>
      </p:sp>
      <p:sp>
        <p:nvSpPr>
          <p:cNvPr id="4" name="スライド イメージ プレースホルダー 3"/>
          <p:cNvSpPr>
            <a:spLocks noGrp="1" noRot="1" noChangeAspect="1"/>
          </p:cNvSpPr>
          <p:nvPr>
            <p:ph type="sldImg" idx="2"/>
          </p:nvPr>
        </p:nvSpPr>
        <p:spPr>
          <a:xfrm>
            <a:off x="1166813" y="1241425"/>
            <a:ext cx="4468812" cy="33528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244" y="4781014"/>
            <a:ext cx="5441950" cy="3911739"/>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36123"/>
            <a:ext cx="2947723" cy="498453"/>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3141" y="9436123"/>
            <a:ext cx="2947723" cy="498453"/>
          </a:xfrm>
          <a:prstGeom prst="rect">
            <a:avLst/>
          </a:prstGeom>
        </p:spPr>
        <p:txBody>
          <a:bodyPr vert="horz" lIns="91440" tIns="45720" rIns="91440" bIns="45720" rtlCol="0" anchor="b"/>
          <a:lstStyle>
            <a:lvl1pPr algn="r">
              <a:defRPr sz="1200"/>
            </a:lvl1pPr>
          </a:lstStyle>
          <a:p>
            <a:fld id="{72CE6C90-C1EA-44B7-A42F-0FF743C1EA0C}" type="slidenum">
              <a:rPr kumimoji="1" lang="ja-JP" altLang="en-US" smtClean="0"/>
              <a:t>‹#›</a:t>
            </a:fld>
            <a:endParaRPr kumimoji="1" lang="ja-JP" altLang="en-US"/>
          </a:p>
        </p:txBody>
      </p:sp>
    </p:spTree>
    <p:extLst>
      <p:ext uri="{BB962C8B-B14F-4D97-AF65-F5344CB8AC3E}">
        <p14:creationId xmlns:p14="http://schemas.microsoft.com/office/powerpoint/2010/main" val="127831475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ニューラルネットワークを用いた類似コードブロック検索手法の提案という題目で，井上研究室の藤原が発表させていただきます。</a:t>
            </a:r>
            <a:endParaRPr kumimoji="1" lang="ja-JP" altLang="en-US" dirty="0"/>
          </a:p>
        </p:txBody>
      </p:sp>
      <p:sp>
        <p:nvSpPr>
          <p:cNvPr id="4" name="スライド番号プレースホルダー 3"/>
          <p:cNvSpPr>
            <a:spLocks noGrp="1"/>
          </p:cNvSpPr>
          <p:nvPr>
            <p:ph type="sldNum" sz="quarter" idx="10"/>
          </p:nvPr>
        </p:nvSpPr>
        <p:spPr/>
        <p:txBody>
          <a:bodyPr/>
          <a:lstStyle/>
          <a:p>
            <a:fld id="{72CE6C90-C1EA-44B7-A42F-0FF743C1EA0C}" type="slidenum">
              <a:rPr kumimoji="1" lang="ja-JP" altLang="en-US" smtClean="0"/>
              <a:t>1</a:t>
            </a:fld>
            <a:endParaRPr kumimoji="1" lang="ja-JP" altLang="en-US"/>
          </a:p>
        </p:txBody>
      </p:sp>
    </p:spTree>
    <p:extLst>
      <p:ext uri="{BB962C8B-B14F-4D97-AF65-F5344CB8AC3E}">
        <p14:creationId xmlns:p14="http://schemas.microsoft.com/office/powerpoint/2010/main" val="31403951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構文解析</a:t>
            </a:r>
            <a:endParaRPr kumimoji="1" lang="ja-JP" altLang="en-US" dirty="0"/>
          </a:p>
        </p:txBody>
      </p:sp>
      <p:sp>
        <p:nvSpPr>
          <p:cNvPr id="4" name="スライド番号プレースホルダー 3"/>
          <p:cNvSpPr>
            <a:spLocks noGrp="1"/>
          </p:cNvSpPr>
          <p:nvPr>
            <p:ph type="sldNum" sz="quarter" idx="10"/>
          </p:nvPr>
        </p:nvSpPr>
        <p:spPr/>
        <p:txBody>
          <a:bodyPr/>
          <a:lstStyle/>
          <a:p>
            <a:fld id="{72CE6C90-C1EA-44B7-A42F-0FF743C1EA0C}" type="slidenum">
              <a:rPr kumimoji="1" lang="ja-JP" altLang="en-US" smtClean="0"/>
              <a:t>10</a:t>
            </a:fld>
            <a:endParaRPr kumimoji="1" lang="ja-JP" altLang="en-US"/>
          </a:p>
        </p:txBody>
      </p:sp>
    </p:spTree>
    <p:extLst>
      <p:ext uri="{BB962C8B-B14F-4D97-AF65-F5344CB8AC3E}">
        <p14:creationId xmlns:p14="http://schemas.microsoft.com/office/powerpoint/2010/main" val="37011615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次に，検索ステップについて説明します．</a:t>
            </a:r>
            <a:endParaRPr kumimoji="1" lang="en-US" altLang="ja-JP" dirty="0" smtClean="0"/>
          </a:p>
          <a:p>
            <a:endParaRPr kumimoji="1" lang="en-US" altLang="ja-JP" dirty="0" smtClean="0"/>
          </a:p>
          <a:p>
            <a:r>
              <a:rPr kumimoji="1" lang="en-US" altLang="ja-JP" dirty="0" smtClean="0"/>
              <a:t>B-1</a:t>
            </a:r>
            <a:r>
              <a:rPr kumimoji="1" lang="ja-JP" altLang="en-US" dirty="0" smtClean="0"/>
              <a:t>では，検索したいコード片を，特徴ベクトルに変換します．</a:t>
            </a:r>
            <a:endParaRPr kumimoji="1" lang="en-US" altLang="ja-JP" dirty="0" smtClean="0"/>
          </a:p>
          <a:p>
            <a:endParaRPr kumimoji="1" lang="en-US" altLang="ja-JP" dirty="0" smtClean="0"/>
          </a:p>
          <a:p>
            <a:r>
              <a:rPr kumimoji="1" lang="en-US" altLang="ja-JP" dirty="0" smtClean="0"/>
              <a:t>B-2</a:t>
            </a:r>
            <a:r>
              <a:rPr kumimoji="1" lang="ja-JP" altLang="en-US" dirty="0" smtClean="0"/>
              <a:t>では，その特徴ベクトルをモデルに入力します．出力されるベクトルは，各ラベルに対する分類確率を示しており，その確率から，ラベルを算出します．</a:t>
            </a:r>
            <a:endParaRPr kumimoji="1" lang="en-US" altLang="ja-JP" dirty="0" smtClean="0"/>
          </a:p>
          <a:p>
            <a:endParaRPr kumimoji="1" lang="en-US" altLang="ja-JP" dirty="0" smtClean="0"/>
          </a:p>
          <a:p>
            <a:r>
              <a:rPr kumimoji="1" lang="en-US" altLang="ja-JP" dirty="0" smtClean="0"/>
              <a:t>B-3</a:t>
            </a:r>
            <a:r>
              <a:rPr kumimoji="1" lang="ja-JP" altLang="en-US" dirty="0" smtClean="0"/>
              <a:t>で，算出されたラベルに対応する類似コードブロックセットを出力します．その際，ラベルが</a:t>
            </a:r>
            <a:r>
              <a:rPr kumimoji="1" lang="en-US" altLang="ja-JP" dirty="0" smtClean="0"/>
              <a:t>0</a:t>
            </a:r>
            <a:r>
              <a:rPr kumimoji="1" lang="ja-JP" altLang="en-US" dirty="0" smtClean="0"/>
              <a:t>で</a:t>
            </a:r>
            <a:r>
              <a:rPr kumimoji="1" lang="ja-JP" altLang="en-US" smtClean="0"/>
              <a:t>あれば，反例学習用コードブロック</a:t>
            </a:r>
            <a:r>
              <a:rPr kumimoji="1" lang="ja-JP" altLang="en-US" dirty="0" smtClean="0"/>
              <a:t>に類似しているということなので，「検索結果なし」とします．</a:t>
            </a:r>
            <a:endParaRPr kumimoji="1" lang="ja-JP" altLang="en-US" dirty="0"/>
          </a:p>
        </p:txBody>
      </p:sp>
      <p:sp>
        <p:nvSpPr>
          <p:cNvPr id="4" name="スライド番号プレースホルダー 3"/>
          <p:cNvSpPr>
            <a:spLocks noGrp="1"/>
          </p:cNvSpPr>
          <p:nvPr>
            <p:ph type="sldNum" sz="quarter" idx="10"/>
          </p:nvPr>
        </p:nvSpPr>
        <p:spPr/>
        <p:txBody>
          <a:bodyPr/>
          <a:lstStyle/>
          <a:p>
            <a:fld id="{72CE6C90-C1EA-44B7-A42F-0FF743C1EA0C}" type="slidenum">
              <a:rPr kumimoji="1" lang="ja-JP" altLang="en-US" smtClean="0"/>
              <a:t>11</a:t>
            </a:fld>
            <a:endParaRPr kumimoji="1" lang="ja-JP" altLang="en-US"/>
          </a:p>
        </p:txBody>
      </p:sp>
    </p:spTree>
    <p:extLst>
      <p:ext uri="{BB962C8B-B14F-4D97-AF65-F5344CB8AC3E}">
        <p14:creationId xmlns:p14="http://schemas.microsoft.com/office/powerpoint/2010/main" val="24003548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indent="0">
              <a:buFont typeface="+mj-lt"/>
              <a:buNone/>
            </a:pPr>
            <a:r>
              <a:rPr kumimoji="1" lang="ja-JP" altLang="en-US" dirty="0" smtClean="0"/>
              <a:t>評価実験は</a:t>
            </a:r>
            <a:r>
              <a:rPr kumimoji="1" lang="en-US" altLang="ja-JP" dirty="0" smtClean="0"/>
              <a:t>3</a:t>
            </a:r>
            <a:r>
              <a:rPr kumimoji="1" lang="ja-JP" altLang="en-US" dirty="0" smtClean="0"/>
              <a:t>ステップで行います．図をつかって説明していきます．</a:t>
            </a:r>
            <a:endParaRPr kumimoji="1" lang="en-US" altLang="ja-JP" dirty="0" smtClean="0"/>
          </a:p>
          <a:p>
            <a:pPr marL="0" indent="0">
              <a:buFont typeface="+mj-lt"/>
              <a:buNone/>
            </a:pPr>
            <a:endParaRPr kumimoji="1" lang="en-US" altLang="ja-JP" dirty="0" smtClean="0"/>
          </a:p>
          <a:p>
            <a:pPr marL="0" indent="0">
              <a:buFont typeface="+mj-lt"/>
              <a:buNone/>
            </a:pPr>
            <a:r>
              <a:rPr kumimoji="1" lang="ja-JP" altLang="en-US" dirty="0" smtClean="0"/>
              <a:t>まず，各プロジェクトのソースコードを利用して学習用データセットと評価用データセットを作成します．</a:t>
            </a:r>
            <a:endParaRPr kumimoji="1" lang="en-US" altLang="ja-JP" dirty="0" smtClean="0"/>
          </a:p>
          <a:p>
            <a:pPr marL="0" indent="0">
              <a:buFont typeface="+mj-lt"/>
              <a:buNone/>
            </a:pPr>
            <a:endParaRPr kumimoji="1" lang="en-US" altLang="ja-JP" dirty="0" smtClean="0"/>
          </a:p>
          <a:p>
            <a:pPr marL="0" indent="0">
              <a:buFont typeface="+mj-lt"/>
              <a:buNone/>
            </a:pPr>
            <a:r>
              <a:rPr kumimoji="1" lang="ja-JP" altLang="en-US" dirty="0" smtClean="0"/>
              <a:t>次に，学習用データセットを使用してモデルを作成します．</a:t>
            </a:r>
            <a:endParaRPr kumimoji="1" lang="en-US" altLang="ja-JP" dirty="0" smtClean="0"/>
          </a:p>
          <a:p>
            <a:pPr marL="0" indent="0">
              <a:buFont typeface="+mj-lt"/>
              <a:buNone/>
            </a:pPr>
            <a:endParaRPr kumimoji="1" lang="en-US" altLang="ja-JP" dirty="0" smtClean="0"/>
          </a:p>
          <a:p>
            <a:pPr marL="0" indent="0">
              <a:buFont typeface="+mj-lt"/>
              <a:buNone/>
            </a:pPr>
            <a:r>
              <a:rPr lang="ja-JP" altLang="en-US" dirty="0" smtClean="0"/>
              <a:t>最後に，評価用データセットを使用して</a:t>
            </a:r>
            <a:r>
              <a:rPr lang="en-US" altLang="ja-JP" dirty="0" smtClean="0"/>
              <a:t>,</a:t>
            </a:r>
            <a:r>
              <a:rPr lang="ja-JP" altLang="en-US" dirty="0" smtClean="0"/>
              <a:t>モデルに入力として与えます．その際，評価用データセットに含まれるコードブロックが，学習用データセットのどの類似コードブロックセットに当てはまるかを事前に把握しておき，実際にモデルが出力したラベルと比較することで，適合率・再現率・</a:t>
            </a:r>
            <a:r>
              <a:rPr lang="en-US" altLang="ja-JP" dirty="0" smtClean="0"/>
              <a:t>F</a:t>
            </a:r>
            <a:r>
              <a:rPr lang="ja-JP" altLang="en-US" dirty="0" smtClean="0"/>
              <a:t>値を算出します．</a:t>
            </a:r>
            <a:endParaRPr kumimoji="1" lang="ja-JP" altLang="en-US"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72CE6C90-C1EA-44B7-A42F-0FF743C1EA0C}" type="slidenum">
              <a:rPr kumimoji="1" lang="ja-JP" altLang="en-US" smtClean="0"/>
              <a:t>13</a:t>
            </a:fld>
            <a:endParaRPr kumimoji="1" lang="ja-JP" altLang="en-US"/>
          </a:p>
        </p:txBody>
      </p:sp>
    </p:spTree>
    <p:extLst>
      <p:ext uri="{BB962C8B-B14F-4D97-AF65-F5344CB8AC3E}">
        <p14:creationId xmlns:p14="http://schemas.microsoft.com/office/powerpoint/2010/main" val="37348177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2</a:t>
            </a:r>
            <a:r>
              <a:rPr kumimoji="1" lang="ja-JP" altLang="en-US" dirty="0" smtClean="0"/>
              <a:t>割グループとそこからミューテーションで生成したコードブロックが，今回の実験で検索対象となる類似コードブロックセット</a:t>
            </a:r>
            <a:endParaRPr kumimoji="1" lang="en-US" altLang="ja-JP" dirty="0" smtClean="0"/>
          </a:p>
          <a:p>
            <a:endParaRPr kumimoji="1" lang="en-US" altLang="ja-JP" dirty="0" smtClean="0"/>
          </a:p>
          <a:p>
            <a:r>
              <a:rPr kumimoji="1" lang="en-US" altLang="ja-JP" dirty="0" smtClean="0"/>
              <a:t>8</a:t>
            </a:r>
            <a:r>
              <a:rPr kumimoji="1" lang="ja-JP" altLang="en-US" dirty="0" smtClean="0"/>
              <a:t>割グループを検索クエリとしてモデルに入力したとき，</a:t>
            </a:r>
            <a:r>
              <a:rPr kumimoji="1" lang="en-US" altLang="ja-JP" dirty="0" smtClean="0"/>
              <a:t>2</a:t>
            </a:r>
            <a:r>
              <a:rPr kumimoji="1" lang="ja-JP" altLang="en-US" dirty="0" smtClean="0"/>
              <a:t>割グループを検索結果として出力するかどうか調査します．</a:t>
            </a:r>
            <a:endParaRPr kumimoji="1" lang="ja-JP" altLang="en-US" dirty="0"/>
          </a:p>
        </p:txBody>
      </p:sp>
      <p:sp>
        <p:nvSpPr>
          <p:cNvPr id="4" name="スライド番号プレースホルダー 3"/>
          <p:cNvSpPr>
            <a:spLocks noGrp="1"/>
          </p:cNvSpPr>
          <p:nvPr>
            <p:ph type="sldNum" sz="quarter" idx="10"/>
          </p:nvPr>
        </p:nvSpPr>
        <p:spPr/>
        <p:txBody>
          <a:bodyPr/>
          <a:lstStyle/>
          <a:p>
            <a:fld id="{72CE6C90-C1EA-44B7-A42F-0FF743C1EA0C}" type="slidenum">
              <a:rPr kumimoji="1" lang="ja-JP" altLang="en-US" smtClean="0"/>
              <a:t>14</a:t>
            </a:fld>
            <a:endParaRPr kumimoji="1" lang="ja-JP" altLang="en-US"/>
          </a:p>
        </p:txBody>
      </p:sp>
    </p:spTree>
    <p:extLst>
      <p:ext uri="{BB962C8B-B14F-4D97-AF65-F5344CB8AC3E}">
        <p14:creationId xmlns:p14="http://schemas.microsoft.com/office/powerpoint/2010/main" val="31003518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対象となるプロジェクトは</a:t>
            </a:r>
            <a:r>
              <a:rPr kumimoji="1" lang="en-US" altLang="ja-JP" dirty="0" err="1" smtClean="0"/>
              <a:t>Hbase,OpenSSL,FreeBSD</a:t>
            </a:r>
            <a:r>
              <a:rPr kumimoji="1" lang="ja-JP" altLang="en-US" dirty="0" smtClean="0"/>
              <a:t>の</a:t>
            </a:r>
            <a:r>
              <a:rPr kumimoji="1" lang="en-US" altLang="ja-JP" dirty="0" smtClean="0"/>
              <a:t>3</a:t>
            </a:r>
            <a:r>
              <a:rPr kumimoji="1" lang="ja-JP" altLang="en-US" dirty="0" smtClean="0"/>
              <a:t>つで，言語や</a:t>
            </a:r>
            <a:r>
              <a:rPr kumimoji="1" lang="ja-JP" altLang="en-US" dirty="0" smtClean="0"/>
              <a:t>，抽出した</a:t>
            </a:r>
            <a:r>
              <a:rPr kumimoji="1" lang="ja-JP" altLang="en-US" dirty="0" smtClean="0"/>
              <a:t>類似コードブロックの構文上の差異の程度が異なる．</a:t>
            </a:r>
            <a:endParaRPr kumimoji="1" lang="en-US" altLang="ja-JP" dirty="0" smtClean="0"/>
          </a:p>
          <a:p>
            <a:endParaRPr kumimoji="1" lang="en-US" altLang="ja-JP" dirty="0" smtClean="0"/>
          </a:p>
          <a:p>
            <a:r>
              <a:rPr kumimoji="1" lang="ja-JP" altLang="en-US" dirty="0" smtClean="0"/>
              <a:t>学習用データセットの検索対象コードブロックが，</a:t>
            </a:r>
            <a:r>
              <a:rPr kumimoji="1" lang="en-US" altLang="ja-JP" dirty="0" smtClean="0"/>
              <a:t>2</a:t>
            </a:r>
            <a:r>
              <a:rPr kumimoji="1" lang="ja-JP" altLang="en-US" dirty="0" smtClean="0"/>
              <a:t>割グループと，作成した類似コードブロックになります．</a:t>
            </a:r>
            <a:endParaRPr kumimoji="1" lang="en-US" altLang="ja-JP" dirty="0" smtClean="0"/>
          </a:p>
          <a:p>
            <a:endParaRPr kumimoji="1" lang="en-US" altLang="ja-JP" dirty="0" smtClean="0"/>
          </a:p>
          <a:p>
            <a:r>
              <a:rPr kumimoji="1" lang="ja-JP" altLang="en-US" dirty="0" smtClean="0"/>
              <a:t>評価用データセットの，検索対象コードブロックのクローンというのが，</a:t>
            </a:r>
            <a:r>
              <a:rPr kumimoji="1" lang="en-US" altLang="ja-JP" dirty="0" smtClean="0"/>
              <a:t>8</a:t>
            </a:r>
            <a:r>
              <a:rPr kumimoji="1" lang="ja-JP" altLang="en-US" dirty="0" smtClean="0"/>
              <a:t>割グループになります．</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72CE6C90-C1EA-44B7-A42F-0FF743C1EA0C}" type="slidenum">
              <a:rPr kumimoji="1" lang="ja-JP" altLang="en-US" smtClean="0"/>
              <a:t>15</a:t>
            </a:fld>
            <a:endParaRPr kumimoji="1" lang="ja-JP" altLang="en-US"/>
          </a:p>
        </p:txBody>
      </p:sp>
    </p:spTree>
    <p:extLst>
      <p:ext uri="{BB962C8B-B14F-4D97-AF65-F5344CB8AC3E}">
        <p14:creationId xmlns:p14="http://schemas.microsoft.com/office/powerpoint/2010/main" val="16706726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検索精度指標について定義したいと思います．本評価実験では，適合率，再現率，</a:t>
            </a:r>
            <a:r>
              <a:rPr kumimoji="1" lang="en-US" altLang="ja-JP" dirty="0" smtClean="0"/>
              <a:t>F</a:t>
            </a:r>
            <a:r>
              <a:rPr kumimoji="1" lang="ja-JP" altLang="en-US" dirty="0" smtClean="0"/>
              <a:t>値を用います．</a:t>
            </a:r>
            <a:endParaRPr kumimoji="1" lang="en-US" altLang="ja-JP" dirty="0" smtClean="0"/>
          </a:p>
          <a:p>
            <a:endParaRPr kumimoji="1" lang="en-US" altLang="ja-JP" dirty="0" smtClean="0"/>
          </a:p>
          <a:p>
            <a:r>
              <a:rPr kumimoji="1" lang="ja-JP" altLang="en-US" dirty="0" smtClean="0"/>
              <a:t>適合率＝検索結果として類似コードブロックセットが出力されたときに，それが正しい割合．</a:t>
            </a:r>
            <a:endParaRPr kumimoji="1" lang="en-US" altLang="ja-JP" dirty="0" smtClean="0"/>
          </a:p>
          <a:p>
            <a:endParaRPr kumimoji="1" lang="en-US" altLang="ja-JP" dirty="0" smtClean="0"/>
          </a:p>
          <a:p>
            <a:r>
              <a:rPr kumimoji="1" lang="ja-JP" altLang="en-US" dirty="0" smtClean="0"/>
              <a:t>再現率＝入力コード片の類似コードブロックを学習済みである場合に，それを正しく出力する割合．</a:t>
            </a:r>
            <a:endParaRPr kumimoji="1" lang="ja-JP" altLang="en-US" dirty="0"/>
          </a:p>
        </p:txBody>
      </p:sp>
      <p:sp>
        <p:nvSpPr>
          <p:cNvPr id="4" name="スライド番号プレースホルダー 3"/>
          <p:cNvSpPr>
            <a:spLocks noGrp="1"/>
          </p:cNvSpPr>
          <p:nvPr>
            <p:ph type="sldNum" sz="quarter" idx="10"/>
          </p:nvPr>
        </p:nvSpPr>
        <p:spPr/>
        <p:txBody>
          <a:bodyPr/>
          <a:lstStyle/>
          <a:p>
            <a:fld id="{72CE6C90-C1EA-44B7-A42F-0FF743C1EA0C}" type="slidenum">
              <a:rPr kumimoji="1" lang="ja-JP" altLang="en-US" smtClean="0"/>
              <a:t>16</a:t>
            </a:fld>
            <a:endParaRPr kumimoji="1" lang="ja-JP" altLang="en-US"/>
          </a:p>
        </p:txBody>
      </p:sp>
    </p:spTree>
    <p:extLst>
      <p:ext uri="{BB962C8B-B14F-4D97-AF65-F5344CB8AC3E}">
        <p14:creationId xmlns:p14="http://schemas.microsoft.com/office/powerpoint/2010/main" val="189987130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2CE6C90-C1EA-44B7-A42F-0FF743C1EA0C}" type="slidenum">
              <a:rPr kumimoji="1" lang="ja-JP" altLang="en-US" smtClean="0"/>
              <a:t>17</a:t>
            </a:fld>
            <a:endParaRPr kumimoji="1" lang="ja-JP" altLang="en-US"/>
          </a:p>
        </p:txBody>
      </p:sp>
    </p:spTree>
    <p:extLst>
      <p:ext uri="{BB962C8B-B14F-4D97-AF65-F5344CB8AC3E}">
        <p14:creationId xmlns:p14="http://schemas.microsoft.com/office/powerpoint/2010/main" val="39338467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ミューテーションとは，本来は，</a:t>
            </a:r>
            <a:r>
              <a:rPr lang="ja-JP" altLang="en-US" dirty="0" smtClean="0"/>
              <a:t>機械的な操作で</a:t>
            </a:r>
            <a:r>
              <a:rPr kumimoji="1" lang="ja-JP" altLang="en-US" dirty="0" smtClean="0"/>
              <a:t>ソースコードにバグを埋め込み，テストケースを評価することを指します．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本手法では，類似コードブロックを作成するために使用しています．</a:t>
            </a:r>
            <a:endParaRPr kumimoji="1" lang="ja-JP" altLang="en-US" dirty="0"/>
          </a:p>
        </p:txBody>
      </p:sp>
      <p:sp>
        <p:nvSpPr>
          <p:cNvPr id="4" name="スライド番号プレースホルダー 3"/>
          <p:cNvSpPr>
            <a:spLocks noGrp="1"/>
          </p:cNvSpPr>
          <p:nvPr>
            <p:ph type="sldNum" sz="quarter" idx="10"/>
          </p:nvPr>
        </p:nvSpPr>
        <p:spPr/>
        <p:txBody>
          <a:bodyPr/>
          <a:lstStyle/>
          <a:p>
            <a:fld id="{72CE6C90-C1EA-44B7-A42F-0FF743C1EA0C}" type="slidenum">
              <a:rPr kumimoji="1" lang="ja-JP" altLang="en-US" smtClean="0"/>
              <a:t>19</a:t>
            </a:fld>
            <a:endParaRPr kumimoji="1" lang="ja-JP" altLang="en-US"/>
          </a:p>
        </p:txBody>
      </p:sp>
    </p:spTree>
    <p:extLst>
      <p:ext uri="{BB962C8B-B14F-4D97-AF65-F5344CB8AC3E}">
        <p14:creationId xmlns:p14="http://schemas.microsoft.com/office/powerpoint/2010/main" val="8079209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次にミューテーションの影響について評価しました．この評価実験は，元のリポジトリ内にコードクローンが存在しなくても，機械学習を行うためのデータを作成できることを示すためにおこないました．</a:t>
            </a:r>
            <a:endParaRPr kumimoji="1" lang="ja-JP" altLang="en-US" dirty="0"/>
          </a:p>
        </p:txBody>
      </p:sp>
      <p:sp>
        <p:nvSpPr>
          <p:cNvPr id="4" name="スライド番号プレースホルダー 3"/>
          <p:cNvSpPr>
            <a:spLocks noGrp="1"/>
          </p:cNvSpPr>
          <p:nvPr>
            <p:ph type="sldNum" sz="quarter" idx="10"/>
          </p:nvPr>
        </p:nvSpPr>
        <p:spPr/>
        <p:txBody>
          <a:bodyPr/>
          <a:lstStyle/>
          <a:p>
            <a:fld id="{72CE6C90-C1EA-44B7-A42F-0FF743C1EA0C}" type="slidenum">
              <a:rPr kumimoji="1" lang="ja-JP" altLang="en-US" smtClean="0"/>
              <a:t>21</a:t>
            </a:fld>
            <a:endParaRPr kumimoji="1" lang="ja-JP" altLang="en-US"/>
          </a:p>
        </p:txBody>
      </p:sp>
    </p:spTree>
    <p:extLst>
      <p:ext uri="{BB962C8B-B14F-4D97-AF65-F5344CB8AC3E}">
        <p14:creationId xmlns:p14="http://schemas.microsoft.com/office/powerpoint/2010/main" val="14016192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評価実験は</a:t>
            </a:r>
            <a:r>
              <a:rPr kumimoji="1" lang="en-US" altLang="ja-JP" dirty="0" smtClean="0"/>
              <a:t>3</a:t>
            </a:r>
            <a:r>
              <a:rPr kumimoji="1" lang="ja-JP" altLang="en-US" dirty="0" smtClean="0"/>
              <a:t>ステップで行います．図をつかって説明していきます．</a:t>
            </a:r>
          </a:p>
          <a:p>
            <a:endParaRPr kumimoji="1" lang="ja-JP" altLang="en-US" dirty="0"/>
          </a:p>
        </p:txBody>
      </p:sp>
      <p:sp>
        <p:nvSpPr>
          <p:cNvPr id="4" name="スライド番号プレースホルダー 3"/>
          <p:cNvSpPr>
            <a:spLocks noGrp="1"/>
          </p:cNvSpPr>
          <p:nvPr>
            <p:ph type="sldNum" sz="quarter" idx="10"/>
          </p:nvPr>
        </p:nvSpPr>
        <p:spPr/>
        <p:txBody>
          <a:bodyPr/>
          <a:lstStyle/>
          <a:p>
            <a:fld id="{72CE6C90-C1EA-44B7-A42F-0FF743C1EA0C}" type="slidenum">
              <a:rPr kumimoji="1" lang="ja-JP" altLang="en-US" smtClean="0"/>
              <a:t>22</a:t>
            </a:fld>
            <a:endParaRPr kumimoji="1" lang="ja-JP" altLang="en-US"/>
          </a:p>
        </p:txBody>
      </p:sp>
    </p:spTree>
    <p:extLst>
      <p:ext uri="{BB962C8B-B14F-4D97-AF65-F5344CB8AC3E}">
        <p14:creationId xmlns:p14="http://schemas.microsoft.com/office/powerpoint/2010/main" val="34868702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まず，コード検索について説明します．コード検索が必要であるという背景に，既存ソフトウェアが重要な資源であるという事実があります．</a:t>
            </a:r>
            <a:endParaRPr kumimoji="1" lang="en-US" altLang="ja-JP" dirty="0" smtClean="0"/>
          </a:p>
          <a:p>
            <a:endParaRPr kumimoji="1" lang="en-US" altLang="ja-JP" dirty="0" smtClean="0"/>
          </a:p>
          <a:p>
            <a:r>
              <a:rPr kumimoji="1" lang="ja-JP" altLang="en-US" dirty="0" smtClean="0"/>
              <a:t>既存ソフトウェアを，コード片の再利用，</a:t>
            </a:r>
            <a:r>
              <a:rPr kumimoji="1" lang="en-US" altLang="ja-JP" dirty="0" smtClean="0"/>
              <a:t>API</a:t>
            </a:r>
            <a:r>
              <a:rPr kumimoji="1" lang="ja-JP" altLang="en-US" dirty="0" smtClean="0"/>
              <a:t>利用法の調査などに使用することで，ソフトウェア開発の生産性を向上させることができます．</a:t>
            </a:r>
            <a:endParaRPr kumimoji="1" lang="en-US" altLang="ja-JP" dirty="0" smtClean="0"/>
          </a:p>
          <a:p>
            <a:endParaRPr kumimoji="1" lang="en-US" altLang="ja-JP" dirty="0" smtClean="0"/>
          </a:p>
          <a:p>
            <a:r>
              <a:rPr kumimoji="1" lang="ja-JP" altLang="en-US" dirty="0" smtClean="0"/>
              <a:t>その際，ソフトウェアはリポジトリにまとめられており，リポジトリから必要なコード片を検索する必要があります．コード検索には，コード片を検索クエリにする方法と，キーワードからコード片を検索する方法の，</a:t>
            </a:r>
            <a:r>
              <a:rPr kumimoji="1" lang="en-US" altLang="ja-JP" dirty="0" smtClean="0"/>
              <a:t>2</a:t>
            </a:r>
            <a:r>
              <a:rPr kumimoji="1" lang="ja-JP" altLang="en-US" dirty="0" smtClean="0"/>
              <a:t>種類があります．</a:t>
            </a:r>
            <a:endParaRPr kumimoji="1" lang="en-US" altLang="ja-JP" dirty="0" smtClean="0"/>
          </a:p>
          <a:p>
            <a:endParaRPr kumimoji="1" lang="en-US" altLang="ja-JP" dirty="0" smtClean="0"/>
          </a:p>
          <a:p>
            <a:r>
              <a:rPr kumimoji="1" lang="ja-JP" altLang="en-US" dirty="0" smtClean="0"/>
              <a:t>また，コード検索は，コードクローン検出と関連性があり，コード片を検索クエリにする場合，コードクローン検出ツールを使用することもあります．</a:t>
            </a:r>
            <a:endParaRPr kumimoji="1" lang="ja-JP" altLang="en-US" dirty="0"/>
          </a:p>
        </p:txBody>
      </p:sp>
      <p:sp>
        <p:nvSpPr>
          <p:cNvPr id="4" name="スライド番号プレースホルダー 3"/>
          <p:cNvSpPr>
            <a:spLocks noGrp="1"/>
          </p:cNvSpPr>
          <p:nvPr>
            <p:ph type="sldNum" sz="quarter" idx="10"/>
          </p:nvPr>
        </p:nvSpPr>
        <p:spPr/>
        <p:txBody>
          <a:bodyPr/>
          <a:lstStyle/>
          <a:p>
            <a:fld id="{72CE6C90-C1EA-44B7-A42F-0FF743C1EA0C}" type="slidenum">
              <a:rPr kumimoji="1" lang="ja-JP" altLang="en-US" smtClean="0"/>
              <a:t>2</a:t>
            </a:fld>
            <a:endParaRPr kumimoji="1" lang="ja-JP" altLang="en-US"/>
          </a:p>
        </p:txBody>
      </p:sp>
    </p:spTree>
    <p:extLst>
      <p:ext uri="{BB962C8B-B14F-4D97-AF65-F5344CB8AC3E}">
        <p14:creationId xmlns:p14="http://schemas.microsoft.com/office/powerpoint/2010/main" val="13472585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ノート プレースホルダー 2"/>
              <p:cNvSpPr>
                <a:spLocks noGrp="1"/>
              </p:cNvSpPr>
              <p:nvPr>
                <p:ph type="body" idx="1"/>
              </p:nvPr>
            </p:nvSpPr>
            <p:spPr/>
            <p:txBody>
              <a:bodyPr/>
              <a:lstStyle/>
              <a:p>
                <a:pPr marL="0" indent="0">
                  <a:buFont typeface="+mj-lt"/>
                  <a:buNone/>
                </a:pPr>
                <a:r>
                  <a:rPr kumimoji="1" lang="ja-JP" altLang="en-US" dirty="0" smtClean="0"/>
                  <a:t>まず，特定のコードブロックを</a:t>
                </a:r>
                <a:r>
                  <a:rPr kumimoji="1" lang="en-US" altLang="ja-JP" dirty="0" smtClean="0"/>
                  <a:t>1</a:t>
                </a:r>
                <a:r>
                  <a:rPr kumimoji="1" lang="ja-JP" altLang="en-US" dirty="0" smtClean="0"/>
                  <a:t>つ選び，それに対してミューテーションを行うことでコードクローンを生成し，クローンセットを構成します．</a:t>
                </a:r>
                <a:endParaRPr kumimoji="1" lang="en-US" altLang="ja-JP" dirty="0" smtClean="0"/>
              </a:p>
              <a:p>
                <a:pPr marL="0" indent="0">
                  <a:buFont typeface="+mj-lt"/>
                  <a:buNone/>
                </a:pPr>
                <a:r>
                  <a:rPr lang="ja-JP" altLang="en-US" dirty="0" smtClean="0"/>
                  <a:t>次に，そのクローンセットの中からは</a:t>
                </a:r>
                <a14:m>
                  <m:oMath xmlns:m="http://schemas.openxmlformats.org/officeDocument/2006/math">
                    <m:r>
                      <a:rPr lang="ja-JP" altLang="en-US" b="0" i="1" dirty="0">
                        <a:latin typeface="Cambria Math" panose="02040503050406030204" pitchFamily="18" charset="0"/>
                      </a:rPr>
                      <m:t>，</m:t>
                    </m:r>
                    <m:r>
                      <a:rPr lang="en-US" altLang="ja-JP" b="0" i="1" smtClean="0">
                        <a:latin typeface="Cambria Math" panose="02040503050406030204" pitchFamily="18" charset="0"/>
                      </a:rPr>
                      <m:t>𝑎</m:t>
                    </m:r>
                  </m:oMath>
                </a14:m>
                <a:r>
                  <a:rPr kumimoji="1" lang="ja-JP" altLang="en-US" dirty="0" smtClean="0"/>
                  <a:t>個だけ学習データに使用し，</a:t>
                </a:r>
                <a14:m>
                  <m:oMath xmlns:m="http://schemas.openxmlformats.org/officeDocument/2006/math">
                    <m:r>
                      <a:rPr kumimoji="1" lang="en-US" altLang="ja-JP" b="0" i="1" smtClean="0">
                        <a:latin typeface="Cambria Math" panose="02040503050406030204" pitchFamily="18" charset="0"/>
                      </a:rPr>
                      <m:t>𝑎</m:t>
                    </m:r>
                  </m:oMath>
                </a14:m>
                <a:r>
                  <a:rPr kumimoji="1" lang="ja-JP" altLang="en-US" dirty="0" smtClean="0"/>
                  <a:t>の値を変更しつつ  その他は同じ</a:t>
                </a:r>
                <a:r>
                  <a:rPr lang="ja-JP" altLang="en-US" dirty="0" smtClean="0"/>
                  <a:t>手順でモデルを作成</a:t>
                </a:r>
                <a:endParaRPr lang="en-US" altLang="ja-JP" dirty="0" smtClean="0"/>
              </a:p>
              <a:p>
                <a:pPr marL="0" indent="0">
                  <a:buFont typeface="+mj-lt"/>
                  <a:buNone/>
                </a:pPr>
                <a:r>
                  <a:rPr kumimoji="1" lang="ja-JP" altLang="en-US" dirty="0" smtClean="0"/>
                  <a:t>最後に，</a:t>
                </a:r>
                <a:r>
                  <a:rPr kumimoji="1" lang="en-US" altLang="ja-JP" dirty="0" smtClean="0"/>
                  <a:t>1</a:t>
                </a:r>
                <a:r>
                  <a:rPr kumimoji="1" lang="ja-JP" altLang="en-US" dirty="0" smtClean="0"/>
                  <a:t>で選んだコードブロックのコードクローン</a:t>
                </a:r>
                <a:r>
                  <a:rPr kumimoji="1" lang="en-US" altLang="ja-JP" dirty="0" smtClean="0"/>
                  <a:t>200</a:t>
                </a:r>
                <a:r>
                  <a:rPr kumimoji="1" lang="ja-JP" altLang="en-US" dirty="0" smtClean="0"/>
                  <a:t>個を各モデルに入力し，</a:t>
                </a:r>
                <a14:m>
                  <m:oMath xmlns:m="http://schemas.openxmlformats.org/officeDocument/2006/math">
                    <m:r>
                      <a:rPr kumimoji="1" lang="en-US" altLang="ja-JP" b="0" i="1" smtClean="0">
                        <a:latin typeface="Cambria Math" panose="02040503050406030204" pitchFamily="18" charset="0"/>
                      </a:rPr>
                      <m:t>𝑎</m:t>
                    </m:r>
                  </m:oMath>
                </a14:m>
                <a:r>
                  <a:rPr kumimoji="1" lang="ja-JP" altLang="en-US" dirty="0" smtClean="0"/>
                  <a:t>の値とモデルが出力する確率の関係を調査します．</a:t>
                </a:r>
                <a:endParaRPr kumimoji="1" lang="ja-JP" altLang="en-US" dirty="0"/>
              </a:p>
              <a:p>
                <a:endParaRPr kumimoji="1" lang="ja-JP" altLang="en-US" dirty="0"/>
              </a:p>
            </p:txBody>
          </p:sp>
        </mc:Choice>
        <mc:Fallback xmlns="">
          <p:sp>
            <p:nvSpPr>
              <p:cNvPr id="3" name="ノート プレースホルダー 2"/>
              <p:cNvSpPr>
                <a:spLocks noGrp="1"/>
              </p:cNvSpPr>
              <p:nvPr>
                <p:ph type="body" idx="1"/>
              </p:nvPr>
            </p:nvSpPr>
            <p:spPr/>
            <p:txBody>
              <a:bodyPr/>
              <a:lstStyle/>
              <a:p>
                <a:pPr marL="514350" indent="-514350">
                  <a:buFont typeface="+mj-lt"/>
                  <a:buAutoNum type="arabicPeriod"/>
                </a:pPr>
                <a:r>
                  <a:rPr kumimoji="1" lang="ja-JP" altLang="en-US" dirty="0" smtClean="0"/>
                  <a:t>特定のコードブロックを</a:t>
                </a:r>
                <a:r>
                  <a:rPr kumimoji="1" lang="en-US" altLang="ja-JP" dirty="0" smtClean="0"/>
                  <a:t>1</a:t>
                </a:r>
                <a:r>
                  <a:rPr kumimoji="1" lang="ja-JP" altLang="en-US" dirty="0" smtClean="0"/>
                  <a:t>つ選び，それ</a:t>
                </a:r>
                <a:r>
                  <a:rPr kumimoji="1" lang="ja-JP" altLang="en-US" dirty="0" smtClean="0"/>
                  <a:t>に対して</a:t>
                </a:r>
                <a:r>
                  <a:rPr kumimoji="1" lang="ja-JP" altLang="en-US" dirty="0" smtClean="0"/>
                  <a:t>ミューテーションを行うことで</a:t>
                </a:r>
                <a:r>
                  <a:rPr kumimoji="1" lang="ja-JP" altLang="en-US" dirty="0" smtClean="0"/>
                  <a:t>コードクローン</a:t>
                </a:r>
                <a:r>
                  <a:rPr kumimoji="1" lang="ja-JP" altLang="en-US" dirty="0" smtClean="0"/>
                  <a:t>を生成し，クローンセットを構成</a:t>
                </a:r>
                <a:endParaRPr kumimoji="1" lang="en-US" altLang="ja-JP" dirty="0" smtClean="0"/>
              </a:p>
              <a:p>
                <a:pPr marL="514350" indent="-514350">
                  <a:buFont typeface="+mj-lt"/>
                  <a:buAutoNum type="arabicPeriod"/>
                </a:pPr>
                <a:r>
                  <a:rPr lang="ja-JP" altLang="en-US" dirty="0" smtClean="0"/>
                  <a:t>そのクローンセットの中からは</a:t>
                </a:r>
                <a:r>
                  <a:rPr lang="ja-JP" altLang="en-US" b="0" i="0" dirty="0">
                    <a:latin typeface="Cambria Math" panose="02040503050406030204" pitchFamily="18" charset="0"/>
                  </a:rPr>
                  <a:t>，</a:t>
                </a:r>
                <a:r>
                  <a:rPr lang="en-US" altLang="ja-JP" b="0" i="0" smtClean="0">
                    <a:latin typeface="Cambria Math" panose="02040503050406030204" pitchFamily="18" charset="0"/>
                  </a:rPr>
                  <a:t>𝑎</a:t>
                </a:r>
                <a:r>
                  <a:rPr kumimoji="1" lang="ja-JP" altLang="en-US" dirty="0" smtClean="0"/>
                  <a:t>個</a:t>
                </a:r>
                <a:r>
                  <a:rPr kumimoji="1" lang="ja-JP" altLang="en-US" dirty="0" smtClean="0"/>
                  <a:t>だけ学習</a:t>
                </a:r>
                <a:r>
                  <a:rPr kumimoji="1" lang="ja-JP" altLang="en-US" dirty="0" smtClean="0"/>
                  <a:t>データに使用し，</a:t>
                </a:r>
                <a:r>
                  <a:rPr kumimoji="1" lang="en-US" altLang="ja-JP" b="0" i="0" smtClean="0">
                    <a:latin typeface="Cambria Math" panose="02040503050406030204" pitchFamily="18" charset="0"/>
                  </a:rPr>
                  <a:t>𝑎</a:t>
                </a:r>
                <a:r>
                  <a:rPr kumimoji="1" lang="ja-JP" altLang="en-US" dirty="0" smtClean="0"/>
                  <a:t>の値を変更しつつ  その他は同じ</a:t>
                </a:r>
                <a:r>
                  <a:rPr lang="ja-JP" altLang="en-US" dirty="0" smtClean="0"/>
                  <a:t>手順でモデルを作成</a:t>
                </a:r>
                <a:endParaRPr lang="en-US" altLang="ja-JP" dirty="0" smtClean="0"/>
              </a:p>
              <a:p>
                <a:pPr marL="514350" indent="-514350">
                  <a:buFont typeface="+mj-lt"/>
                  <a:buAutoNum type="arabicPeriod"/>
                </a:pPr>
                <a:r>
                  <a:rPr kumimoji="1" lang="en-US" altLang="ja-JP" dirty="0" smtClean="0"/>
                  <a:t>1</a:t>
                </a:r>
                <a:r>
                  <a:rPr kumimoji="1" lang="ja-JP" altLang="en-US" dirty="0" smtClean="0"/>
                  <a:t>で選んだコードブロックのコードクローン</a:t>
                </a:r>
                <a:r>
                  <a:rPr kumimoji="1" lang="en-US" altLang="ja-JP" dirty="0" smtClean="0"/>
                  <a:t>200</a:t>
                </a:r>
                <a:r>
                  <a:rPr kumimoji="1" lang="ja-JP" altLang="en-US" dirty="0" smtClean="0"/>
                  <a:t>個を各モデルに入力し，</a:t>
                </a:r>
                <a:r>
                  <a:rPr kumimoji="1" lang="en-US" altLang="ja-JP" b="0" i="0" smtClean="0">
                    <a:latin typeface="Cambria Math" panose="02040503050406030204" pitchFamily="18" charset="0"/>
                  </a:rPr>
                  <a:t>𝑎</a:t>
                </a:r>
                <a:r>
                  <a:rPr kumimoji="1" lang="ja-JP" altLang="en-US" dirty="0" smtClean="0"/>
                  <a:t>の値とモデルが出力する確率の関係を調査</a:t>
                </a:r>
                <a:endParaRPr kumimoji="1" lang="ja-JP" altLang="en-US" dirty="0"/>
              </a:p>
              <a:p>
                <a:endParaRPr kumimoji="1" lang="ja-JP" altLang="en-US" dirty="0"/>
              </a:p>
            </p:txBody>
          </p:sp>
        </mc:Fallback>
      </mc:AlternateContent>
      <p:sp>
        <p:nvSpPr>
          <p:cNvPr id="4" name="スライド番号プレースホルダー 3"/>
          <p:cNvSpPr>
            <a:spLocks noGrp="1"/>
          </p:cNvSpPr>
          <p:nvPr>
            <p:ph type="sldNum" sz="quarter" idx="10"/>
          </p:nvPr>
        </p:nvSpPr>
        <p:spPr/>
        <p:txBody>
          <a:bodyPr/>
          <a:lstStyle/>
          <a:p>
            <a:fld id="{72CE6C90-C1EA-44B7-A42F-0FF743C1EA0C}" type="slidenum">
              <a:rPr kumimoji="1" lang="ja-JP" altLang="en-US" smtClean="0"/>
              <a:t>23</a:t>
            </a:fld>
            <a:endParaRPr kumimoji="1" lang="ja-JP" altLang="en-US"/>
          </a:p>
        </p:txBody>
      </p:sp>
    </p:spTree>
    <p:extLst>
      <p:ext uri="{BB962C8B-B14F-4D97-AF65-F5344CB8AC3E}">
        <p14:creationId xmlns:p14="http://schemas.microsoft.com/office/powerpoint/2010/main" val="305117566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kern="0" dirty="0" smtClean="0"/>
              <a:t>学習データを増やすとモデルが正しく判定する確率が上昇しているため，</a:t>
            </a:r>
            <a:r>
              <a:rPr kumimoji="1" lang="ja-JP" altLang="en-US" dirty="0" smtClean="0"/>
              <a:t>元のリポジトリ内にコードクローンが存在しなくても，機械学習を実行できることを示すことができました．</a:t>
            </a:r>
            <a:endParaRPr lang="ja-JP" altLang="en-US" kern="0"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72CE6C90-C1EA-44B7-A42F-0FF743C1EA0C}" type="slidenum">
              <a:rPr kumimoji="1" lang="ja-JP" altLang="en-US" smtClean="0"/>
              <a:t>24</a:t>
            </a:fld>
            <a:endParaRPr kumimoji="1" lang="ja-JP" altLang="en-US"/>
          </a:p>
        </p:txBody>
      </p:sp>
    </p:spTree>
    <p:extLst>
      <p:ext uri="{BB962C8B-B14F-4D97-AF65-F5344CB8AC3E}">
        <p14:creationId xmlns:p14="http://schemas.microsoft.com/office/powerpoint/2010/main" val="47678325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err="1" smtClean="0"/>
              <a:t>Ichi</a:t>
            </a:r>
            <a:r>
              <a:rPr kumimoji="1" lang="en-US" altLang="ja-JP" dirty="0" smtClean="0"/>
              <a:t> Tracker</a:t>
            </a:r>
            <a:r>
              <a:rPr kumimoji="1" lang="ja-JP" altLang="en-US" dirty="0" smtClean="0"/>
              <a:t>は，タイプ</a:t>
            </a:r>
            <a:r>
              <a:rPr kumimoji="1" lang="en-US" altLang="ja-JP" dirty="0" smtClean="0"/>
              <a:t>2</a:t>
            </a:r>
            <a:r>
              <a:rPr kumimoji="1" lang="ja-JP" altLang="en-US" dirty="0" smtClean="0"/>
              <a:t>を入力した場合は検索できますが，タイプ</a:t>
            </a:r>
            <a:r>
              <a:rPr kumimoji="1" lang="en-US" altLang="ja-JP" dirty="0" smtClean="0"/>
              <a:t>3,4</a:t>
            </a:r>
            <a:r>
              <a:rPr kumimoji="1" lang="ja-JP" altLang="en-US" dirty="0" smtClean="0"/>
              <a:t>を入力した場合は元のコード片を正しく検索できません．</a:t>
            </a:r>
            <a:endParaRPr kumimoji="1" lang="en-US" altLang="ja-JP" dirty="0" smtClean="0"/>
          </a:p>
          <a:p>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72CE6C90-C1EA-44B7-A42F-0FF743C1EA0C}" type="slidenum">
              <a:rPr kumimoji="1" lang="ja-JP" altLang="en-US" smtClean="0"/>
              <a:t>25</a:t>
            </a:fld>
            <a:endParaRPr kumimoji="1" lang="ja-JP" altLang="en-US"/>
          </a:p>
        </p:txBody>
      </p:sp>
    </p:spTree>
    <p:extLst>
      <p:ext uri="{BB962C8B-B14F-4D97-AF65-F5344CB8AC3E}">
        <p14:creationId xmlns:p14="http://schemas.microsoft.com/office/powerpoint/2010/main" val="299879001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類似コードブロックの実例です．赤い部分は，コード片の間で互いに異なる部分を示しています．このように，少し異なるコード片を入力しても，学習済みの類似コードブロックを検索結果として出力することができます．</a:t>
            </a:r>
            <a:endParaRPr kumimoji="1" lang="ja-JP" altLang="en-US" dirty="0"/>
          </a:p>
        </p:txBody>
      </p:sp>
      <p:sp>
        <p:nvSpPr>
          <p:cNvPr id="4" name="スライド番号プレースホルダー 3"/>
          <p:cNvSpPr>
            <a:spLocks noGrp="1"/>
          </p:cNvSpPr>
          <p:nvPr>
            <p:ph type="sldNum" sz="quarter" idx="10"/>
          </p:nvPr>
        </p:nvSpPr>
        <p:spPr/>
        <p:txBody>
          <a:bodyPr/>
          <a:lstStyle/>
          <a:p>
            <a:fld id="{72CE6C90-C1EA-44B7-A42F-0FF743C1EA0C}" type="slidenum">
              <a:rPr kumimoji="1" lang="ja-JP" altLang="en-US" smtClean="0"/>
              <a:t>26</a:t>
            </a:fld>
            <a:endParaRPr kumimoji="1" lang="ja-JP" altLang="en-US"/>
          </a:p>
        </p:txBody>
      </p:sp>
    </p:spTree>
    <p:extLst>
      <p:ext uri="{BB962C8B-B14F-4D97-AF65-F5344CB8AC3E}">
        <p14:creationId xmlns:p14="http://schemas.microsoft.com/office/powerpoint/2010/main" val="31630493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次に，コード検索ツール「</a:t>
            </a:r>
            <a:r>
              <a:rPr kumimoji="1" lang="en-US" altLang="ja-JP" dirty="0" err="1" smtClean="0"/>
              <a:t>Ichi</a:t>
            </a:r>
            <a:r>
              <a:rPr kumimoji="1" lang="en-US" altLang="ja-JP" baseline="0" dirty="0" smtClean="0"/>
              <a:t> Tracker</a:t>
            </a:r>
            <a:r>
              <a:rPr kumimoji="1" lang="ja-JP" altLang="en-US" baseline="0" dirty="0" smtClean="0"/>
              <a:t>」を紹介したいと思います．</a:t>
            </a:r>
            <a:endParaRPr kumimoji="1" lang="en-US" altLang="ja-JP" baseline="0" dirty="0" smtClean="0"/>
          </a:p>
          <a:p>
            <a:endParaRPr kumimoji="1" lang="en-US" altLang="ja-JP" baseline="0"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72CE6C90-C1EA-44B7-A42F-0FF743C1EA0C}" type="slidenum">
              <a:rPr kumimoji="1" lang="ja-JP" altLang="en-US" smtClean="0"/>
              <a:t>3</a:t>
            </a:fld>
            <a:endParaRPr kumimoji="1" lang="ja-JP" altLang="en-US"/>
          </a:p>
        </p:txBody>
      </p:sp>
    </p:spTree>
    <p:extLst>
      <p:ext uri="{BB962C8B-B14F-4D97-AF65-F5344CB8AC3E}">
        <p14:creationId xmlns:p14="http://schemas.microsoft.com/office/powerpoint/2010/main" val="25452284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dirty="0" smtClean="0"/>
              <a:t>入力コード片と構文的に異なるコード片を検索対象にできれば，今までは利用できていなかった既存ソフトウェアを利用できるようになる，というのが，研究動機になります．</a:t>
            </a:r>
            <a:endParaRPr kumimoji="1" lang="ja-JP" altLang="en-US" dirty="0"/>
          </a:p>
        </p:txBody>
      </p:sp>
      <p:sp>
        <p:nvSpPr>
          <p:cNvPr id="4" name="スライド番号プレースホルダー 3"/>
          <p:cNvSpPr>
            <a:spLocks noGrp="1"/>
          </p:cNvSpPr>
          <p:nvPr>
            <p:ph type="sldNum" sz="quarter" idx="10"/>
          </p:nvPr>
        </p:nvSpPr>
        <p:spPr/>
        <p:txBody>
          <a:bodyPr/>
          <a:lstStyle/>
          <a:p>
            <a:fld id="{72CE6C90-C1EA-44B7-A42F-0FF743C1EA0C}" type="slidenum">
              <a:rPr kumimoji="1" lang="ja-JP" altLang="en-US" smtClean="0"/>
              <a:t>4</a:t>
            </a:fld>
            <a:endParaRPr kumimoji="1" lang="ja-JP" altLang="en-US"/>
          </a:p>
        </p:txBody>
      </p:sp>
    </p:spTree>
    <p:extLst>
      <p:ext uri="{BB962C8B-B14F-4D97-AF65-F5344CB8AC3E}">
        <p14:creationId xmlns:p14="http://schemas.microsoft.com/office/powerpoint/2010/main" val="26785761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そこで，本研究では，</a:t>
            </a:r>
            <a:r>
              <a:rPr kumimoji="1" lang="en-US" altLang="ja-JP" dirty="0" smtClean="0"/>
              <a:t>NN</a:t>
            </a:r>
            <a:r>
              <a:rPr kumimoji="1" lang="ja-JP" altLang="en-US" dirty="0" smtClean="0"/>
              <a:t>を使用した類似コードブロック検索手法を提案したいと思います．</a:t>
            </a:r>
            <a:endParaRPr kumimoji="1" lang="en-US" altLang="ja-JP" dirty="0" smtClean="0"/>
          </a:p>
          <a:p>
            <a:endParaRPr kumimoji="1" lang="en-US" altLang="ja-JP" dirty="0" smtClean="0"/>
          </a:p>
          <a:p>
            <a:r>
              <a:rPr kumimoji="1" lang="ja-JP" altLang="en-US" dirty="0" smtClean="0"/>
              <a:t>この手法では，構文的に異なるコード片も検索することができます．</a:t>
            </a:r>
            <a:endParaRPr kumimoji="1" lang="en-US" altLang="ja-JP" dirty="0" smtClean="0"/>
          </a:p>
          <a:p>
            <a:endParaRPr kumimoji="1" lang="en-US" altLang="ja-JP" dirty="0" smtClean="0"/>
          </a:p>
          <a:p>
            <a:r>
              <a:rPr kumimoji="1" lang="ja-JP" altLang="en-US" dirty="0" smtClean="0"/>
              <a:t>この手法は，学習と検索の</a:t>
            </a:r>
            <a:r>
              <a:rPr kumimoji="1" lang="en-US" altLang="ja-JP" dirty="0" smtClean="0"/>
              <a:t>2</a:t>
            </a:r>
            <a:r>
              <a:rPr kumimoji="1" lang="ja-JP" altLang="en-US" dirty="0" smtClean="0"/>
              <a:t>ステップに分割され，コード片を検索クエリとして，そのコード片の類似コードブロックを出力するという形になっています．</a:t>
            </a:r>
            <a:endParaRPr kumimoji="1" lang="en-US" altLang="ja-JP" dirty="0" smtClean="0"/>
          </a:p>
          <a:p>
            <a:endParaRPr kumimoji="1" lang="en-US" altLang="ja-JP" dirty="0" smtClean="0"/>
          </a:p>
          <a:p>
            <a:r>
              <a:rPr kumimoji="1" lang="ja-JP" altLang="en-US" dirty="0" smtClean="0"/>
              <a:t>そして，本手法の有用性を示すため，検索精度に関する評価実験を行っています．</a:t>
            </a:r>
            <a:endParaRPr kumimoji="1" lang="ja-JP" altLang="en-US" dirty="0"/>
          </a:p>
        </p:txBody>
      </p:sp>
      <p:sp>
        <p:nvSpPr>
          <p:cNvPr id="4" name="スライド番号プレースホルダー 3"/>
          <p:cNvSpPr>
            <a:spLocks noGrp="1"/>
          </p:cNvSpPr>
          <p:nvPr>
            <p:ph type="sldNum" sz="quarter" idx="10"/>
          </p:nvPr>
        </p:nvSpPr>
        <p:spPr/>
        <p:txBody>
          <a:bodyPr/>
          <a:lstStyle/>
          <a:p>
            <a:fld id="{72CE6C90-C1EA-44B7-A42F-0FF743C1EA0C}" type="slidenum">
              <a:rPr kumimoji="1" lang="ja-JP" altLang="en-US" smtClean="0"/>
              <a:t>5</a:t>
            </a:fld>
            <a:endParaRPr kumimoji="1" lang="ja-JP" altLang="en-US"/>
          </a:p>
        </p:txBody>
      </p:sp>
    </p:spTree>
    <p:extLst>
      <p:ext uri="{BB962C8B-B14F-4D97-AF65-F5344CB8AC3E}">
        <p14:creationId xmlns:p14="http://schemas.microsoft.com/office/powerpoint/2010/main" val="19840712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まずは，本研究における用語の定義を行います．</a:t>
            </a:r>
            <a:endParaRPr kumimoji="1" lang="en-US" altLang="ja-JP" dirty="0" smtClean="0"/>
          </a:p>
          <a:p>
            <a:endParaRPr kumimoji="1" lang="en-US" altLang="ja-JP" dirty="0" smtClean="0"/>
          </a:p>
          <a:p>
            <a:r>
              <a:rPr kumimoji="1" lang="ja-JP" altLang="en-US" dirty="0" smtClean="0"/>
              <a:t>コードブロックの定義です．コードブロックとは，関数または，</a:t>
            </a:r>
            <a:r>
              <a:rPr kumimoji="1" lang="en-US" altLang="ja-JP" dirty="0" smtClean="0"/>
              <a:t>if</a:t>
            </a:r>
            <a:r>
              <a:rPr kumimoji="1" lang="ja-JP" altLang="en-US" dirty="0" smtClean="0"/>
              <a:t>文などで現れる，中カッコで囲まれた部分を指します．</a:t>
            </a:r>
            <a:endParaRPr kumimoji="1" lang="en-US" altLang="ja-JP" dirty="0" smtClean="0"/>
          </a:p>
          <a:p>
            <a:endParaRPr kumimoji="1" lang="en-US" altLang="ja-JP" dirty="0" smtClean="0"/>
          </a:p>
          <a:p>
            <a:r>
              <a:rPr kumimoji="1" lang="ja-JP" altLang="en-US" dirty="0" smtClean="0"/>
              <a:t>この例において，色付きの四角で囲った部分をコードブロックとして扱います．</a:t>
            </a:r>
            <a:endParaRPr kumimoji="1" lang="ja-JP" altLang="en-US" dirty="0"/>
          </a:p>
        </p:txBody>
      </p:sp>
      <p:sp>
        <p:nvSpPr>
          <p:cNvPr id="4" name="スライド番号プレースホルダー 3"/>
          <p:cNvSpPr>
            <a:spLocks noGrp="1"/>
          </p:cNvSpPr>
          <p:nvPr>
            <p:ph type="sldNum" sz="quarter" idx="10"/>
          </p:nvPr>
        </p:nvSpPr>
        <p:spPr/>
        <p:txBody>
          <a:bodyPr/>
          <a:lstStyle/>
          <a:p>
            <a:fld id="{72CE6C90-C1EA-44B7-A42F-0FF743C1EA0C}" type="slidenum">
              <a:rPr kumimoji="1" lang="ja-JP" altLang="en-US" smtClean="0"/>
              <a:t>6</a:t>
            </a:fld>
            <a:endParaRPr kumimoji="1" lang="ja-JP" altLang="en-US"/>
          </a:p>
        </p:txBody>
      </p:sp>
    </p:spTree>
    <p:extLst>
      <p:ext uri="{BB962C8B-B14F-4D97-AF65-F5344CB8AC3E}">
        <p14:creationId xmlns:p14="http://schemas.microsoft.com/office/powerpoint/2010/main" val="7271693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互いに似ているコードブロックを類似コードブロックと定義</a:t>
            </a:r>
            <a:endParaRPr kumimoji="1" lang="en-US" altLang="ja-JP" dirty="0" smtClean="0"/>
          </a:p>
          <a:p>
            <a:endParaRPr kumimoji="1" lang="en-US" altLang="ja-JP" dirty="0" smtClean="0"/>
          </a:p>
          <a:p>
            <a:r>
              <a:rPr kumimoji="1" lang="ja-JP" altLang="en-US" smtClean="0"/>
              <a:t>類似コードブロックをまとめて扱う単位が類似コードブロックセット</a:t>
            </a:r>
            <a:endParaRPr kumimoji="1" lang="ja-JP" altLang="en-US"/>
          </a:p>
        </p:txBody>
      </p:sp>
      <p:sp>
        <p:nvSpPr>
          <p:cNvPr id="4" name="スライド番号プレースホルダー 3"/>
          <p:cNvSpPr>
            <a:spLocks noGrp="1"/>
          </p:cNvSpPr>
          <p:nvPr>
            <p:ph type="sldNum" sz="quarter" idx="10"/>
          </p:nvPr>
        </p:nvSpPr>
        <p:spPr/>
        <p:txBody>
          <a:bodyPr/>
          <a:lstStyle/>
          <a:p>
            <a:fld id="{72CE6C90-C1EA-44B7-A42F-0FF743C1EA0C}" type="slidenum">
              <a:rPr kumimoji="1" lang="ja-JP" altLang="en-US" smtClean="0"/>
              <a:t>7</a:t>
            </a:fld>
            <a:endParaRPr kumimoji="1" lang="ja-JP" altLang="en-US"/>
          </a:p>
        </p:txBody>
      </p:sp>
    </p:spTree>
    <p:extLst>
      <p:ext uri="{BB962C8B-B14F-4D97-AF65-F5344CB8AC3E}">
        <p14:creationId xmlns:p14="http://schemas.microsoft.com/office/powerpoint/2010/main" val="37743623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本研究において，検索対象とするリポジトリ内のソースコード以外に，用意する必要があるコードブロック集合がありますので，それについて説明します．</a:t>
            </a:r>
            <a:endParaRPr kumimoji="1" lang="en-US" altLang="ja-JP" dirty="0" smtClean="0"/>
          </a:p>
          <a:p>
            <a:endParaRPr kumimoji="1" lang="en-US" altLang="ja-JP" dirty="0" smtClean="0"/>
          </a:p>
          <a:p>
            <a:r>
              <a:rPr kumimoji="1" lang="ja-JP" altLang="en-US" dirty="0" smtClean="0"/>
              <a:t>本研究では，ニューラルネットワークを使用し，コード検索を分類問題へと置換しています．その際，検索を行うと，何らかの類似コードブロックセットを出力するほか，検索結果が無い可能性もあります．</a:t>
            </a:r>
            <a:endParaRPr kumimoji="1" lang="en-US" altLang="ja-JP" dirty="0" smtClean="0"/>
          </a:p>
          <a:p>
            <a:endParaRPr kumimoji="1" lang="en-US" altLang="ja-JP" dirty="0" smtClean="0"/>
          </a:p>
          <a:p>
            <a:r>
              <a:rPr kumimoji="1" lang="ja-JP" altLang="en-US" dirty="0" smtClean="0"/>
              <a:t>分類における検索結果無しクラスを作成するため，検索対象とするリポジトリ内のコードブロックとは別に，新たにコードブロックを大量に用意し，学習させる必要があります．このコードブロックを反例学習用コードブロックと定義します．</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72CE6C90-C1EA-44B7-A42F-0FF743C1EA0C}" type="slidenum">
              <a:rPr kumimoji="1" lang="ja-JP" altLang="en-US" smtClean="0"/>
              <a:t>8</a:t>
            </a:fld>
            <a:endParaRPr kumimoji="1" lang="ja-JP" altLang="en-US"/>
          </a:p>
        </p:txBody>
      </p:sp>
    </p:spTree>
    <p:extLst>
      <p:ext uri="{BB962C8B-B14F-4D97-AF65-F5344CB8AC3E}">
        <p14:creationId xmlns:p14="http://schemas.microsoft.com/office/powerpoint/2010/main" val="21677028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提案手法アルゴリズムの学習ステップについて説明します．</a:t>
            </a:r>
            <a:endParaRPr kumimoji="1" lang="en-US" altLang="ja-JP" dirty="0" smtClean="0"/>
          </a:p>
          <a:p>
            <a:endParaRPr kumimoji="1" lang="en-US" altLang="ja-JP" dirty="0" smtClean="0"/>
          </a:p>
          <a:p>
            <a:r>
              <a:rPr kumimoji="1" lang="en-US" altLang="ja-JP" dirty="0" smtClean="0"/>
              <a:t>A-1</a:t>
            </a:r>
            <a:r>
              <a:rPr kumimoji="1" lang="ja-JP" altLang="en-US" dirty="0" smtClean="0"/>
              <a:t>で，リポジトリ内のソースコードからコードブロックを抽出し，コードクローン検出ツールを使用して，類似コードブロックセット</a:t>
            </a:r>
            <a:r>
              <a:rPr kumimoji="1" lang="en-US" altLang="ja-JP" dirty="0" smtClean="0"/>
              <a:t>S1~SI</a:t>
            </a:r>
            <a:r>
              <a:rPr kumimoji="1" lang="ja-JP" altLang="en-US" dirty="0" smtClean="0"/>
              <a:t>を構成します．</a:t>
            </a:r>
            <a:endParaRPr kumimoji="1" lang="en-US" altLang="ja-JP" dirty="0" smtClean="0"/>
          </a:p>
          <a:p>
            <a:endParaRPr kumimoji="1" lang="en-US" altLang="ja-JP" dirty="0" smtClean="0"/>
          </a:p>
          <a:p>
            <a:r>
              <a:rPr kumimoji="1" lang="en-US" altLang="ja-JP" dirty="0" smtClean="0"/>
              <a:t>A-2</a:t>
            </a:r>
            <a:r>
              <a:rPr kumimoji="1" lang="ja-JP" altLang="en-US" dirty="0" smtClean="0"/>
              <a:t>で，類似コードブロックセットに存在するコードブロックの数が，機械学習を行うのに十分でない場合もあるので，学習用データを増やすため，ミューテーションをコードブロックに適用して類似コードブロックを新たに生成します．</a:t>
            </a:r>
            <a:endParaRPr kumimoji="1" lang="en-US" altLang="ja-JP" dirty="0" smtClean="0"/>
          </a:p>
          <a:p>
            <a:endParaRPr kumimoji="1" lang="en-US" altLang="ja-JP" dirty="0" smtClean="0"/>
          </a:p>
          <a:p>
            <a:r>
              <a:rPr kumimoji="1" lang="en-US" altLang="ja-JP" dirty="0" smtClean="0"/>
              <a:t>A-3</a:t>
            </a:r>
            <a:r>
              <a:rPr kumimoji="1" lang="ja-JP" altLang="en-US" dirty="0" smtClean="0"/>
              <a:t>で，類似コードブロックセット</a:t>
            </a:r>
            <a:r>
              <a:rPr kumimoji="1" lang="en-US" altLang="ja-JP" dirty="0" smtClean="0"/>
              <a:t>S1~SI</a:t>
            </a:r>
            <a:r>
              <a:rPr kumimoji="1" lang="ja-JP" altLang="en-US" dirty="0" smtClean="0"/>
              <a:t>を特徴ベクトルに変換します．</a:t>
            </a:r>
            <a:endParaRPr kumimoji="1" lang="en-US" altLang="ja-JP" dirty="0" smtClean="0"/>
          </a:p>
          <a:p>
            <a:endParaRPr kumimoji="1" lang="en-US" altLang="ja-JP" dirty="0" smtClean="0"/>
          </a:p>
          <a:p>
            <a:r>
              <a:rPr kumimoji="1" lang="en-US" altLang="ja-JP" dirty="0" smtClean="0"/>
              <a:t>A-4</a:t>
            </a:r>
            <a:r>
              <a:rPr kumimoji="1" lang="ja-JP" altLang="en-US" dirty="0" smtClean="0"/>
              <a:t>で，反例学習用コードブロックを，集合</a:t>
            </a:r>
            <a:r>
              <a:rPr kumimoji="1" lang="en-US" altLang="ja-JP" dirty="0" smtClean="0"/>
              <a:t>S0</a:t>
            </a:r>
            <a:r>
              <a:rPr kumimoji="1" lang="ja-JP" altLang="en-US" dirty="0" smtClean="0"/>
              <a:t>とし，それらをベクトル化します．</a:t>
            </a:r>
            <a:r>
              <a:rPr kumimoji="1" lang="en-US" altLang="ja-JP" dirty="0" smtClean="0"/>
              <a:t>S0</a:t>
            </a:r>
            <a:r>
              <a:rPr kumimoji="1" lang="ja-JP" altLang="en-US" dirty="0" smtClean="0"/>
              <a:t>と</a:t>
            </a:r>
            <a:r>
              <a:rPr kumimoji="1" lang="en-US" altLang="ja-JP" dirty="0" smtClean="0"/>
              <a:t>S1~SI</a:t>
            </a:r>
            <a:r>
              <a:rPr kumimoji="1" lang="ja-JP" altLang="en-US" dirty="0" smtClean="0"/>
              <a:t>は，別の意味合いを持つことになります．</a:t>
            </a:r>
            <a:endParaRPr kumimoji="1" lang="en-US" altLang="ja-JP" dirty="0" smtClean="0"/>
          </a:p>
          <a:p>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smtClean="0"/>
              <a:t>A-5</a:t>
            </a:r>
            <a:r>
              <a:rPr kumimoji="1" lang="ja-JP" altLang="en-US" dirty="0" smtClean="0"/>
              <a:t>で，特徴ベクトルを入力データ，類似コードブロックセットの添え字をラベルとして，機械学習を行います．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つまり，類似コードブロックセット</a:t>
            </a:r>
            <a:r>
              <a:rPr kumimoji="1" lang="en-US" altLang="ja-JP" dirty="0" smtClean="0"/>
              <a:t>S1</a:t>
            </a:r>
            <a:r>
              <a:rPr kumimoji="1" lang="ja-JP" altLang="en-US" dirty="0" smtClean="0"/>
              <a:t>に属するコードブロックの特徴ベクトルを学習データとする場合，対応する正解データは</a:t>
            </a:r>
            <a:r>
              <a:rPr kumimoji="1" lang="en-US" altLang="ja-JP" dirty="0" smtClean="0"/>
              <a:t>1</a:t>
            </a:r>
            <a:r>
              <a:rPr kumimoji="1" lang="ja-JP" altLang="en-US" dirty="0" smtClean="0"/>
              <a:t>となります．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また，反例学習用コードブロックの集合</a:t>
            </a:r>
            <a:r>
              <a:rPr kumimoji="1" lang="en-US" altLang="ja-JP" dirty="0" smtClean="0"/>
              <a:t>S0</a:t>
            </a:r>
            <a:r>
              <a:rPr kumimoji="1" lang="ja-JP" altLang="en-US" dirty="0" smtClean="0"/>
              <a:t>から生成した特徴ベクトルを学習データにする場合，対応する正解データは</a:t>
            </a:r>
            <a:r>
              <a:rPr kumimoji="1" lang="en-US" altLang="ja-JP" dirty="0" smtClean="0"/>
              <a:t>0</a:t>
            </a:r>
            <a:r>
              <a:rPr kumimoji="1" lang="ja-JP" altLang="en-US" dirty="0" smtClean="0"/>
              <a:t>となります．</a:t>
            </a: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smtClean="0"/>
              <a:t>A-3,4</a:t>
            </a:r>
            <a:r>
              <a:rPr kumimoji="1" lang="ja-JP" altLang="en-US" dirty="0" smtClean="0"/>
              <a:t>についての補足をいたします．</a:t>
            </a:r>
            <a:r>
              <a:rPr kumimoji="1" lang="en-US" altLang="ja-JP" dirty="0" smtClean="0"/>
              <a:t>A-3,4</a:t>
            </a:r>
            <a:r>
              <a:rPr kumimoji="1" lang="ja-JP" altLang="en-US" dirty="0" smtClean="0"/>
              <a:t>でコードブロックを特徴ベクトルに変換しているのですが，その手法について説明します．</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72CE6C90-C1EA-44B7-A42F-0FF743C1EA0C}" type="slidenum">
              <a:rPr kumimoji="1" lang="ja-JP" altLang="en-US" smtClean="0"/>
              <a:t>9</a:t>
            </a:fld>
            <a:endParaRPr kumimoji="1" lang="ja-JP" altLang="en-US"/>
          </a:p>
        </p:txBody>
      </p:sp>
    </p:spTree>
    <p:extLst>
      <p:ext uri="{BB962C8B-B14F-4D97-AF65-F5344CB8AC3E}">
        <p14:creationId xmlns:p14="http://schemas.microsoft.com/office/powerpoint/2010/main" val="342191181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685800" y="1484313"/>
            <a:ext cx="7772400" cy="1470025"/>
          </a:xfrm>
        </p:spPr>
        <p:txBody>
          <a:bodyPr/>
          <a:lstStyle>
            <a:lvl1pPr>
              <a:defRPr/>
            </a:lvl1pPr>
          </a:lstStyle>
          <a:p>
            <a:r>
              <a:rPr lang="ja-JP" altLang="en-US" smtClean="0"/>
              <a:t>マスター タイトルの書式設定</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smtClean="0"/>
              <a:t>マスター サブタイトルの書式設定</a:t>
            </a:r>
            <a:endParaRPr lang="ja-JP" altLang="en-US"/>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0"/>
            <a:ext cx="2051050" cy="703263"/>
          </a:xfrm>
          <a:prstGeom prst="rect">
            <a:avLst/>
          </a:prstGeom>
          <a:noFill/>
        </p:spPr>
      </p:pic>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endParaRPr lang="ja-JP" altLang="en-US"/>
          </a:p>
        </p:txBody>
      </p:sp>
      <p:sp>
        <p:nvSpPr>
          <p:cNvPr id="3093" name="Text Box 21"/>
          <p:cNvSpPr txBox="1">
            <a:spLocks noChangeArrowheads="1"/>
          </p:cNvSpPr>
          <p:nvPr userDrawn="1"/>
        </p:nvSpPr>
        <p:spPr bwMode="auto">
          <a:xfrm>
            <a:off x="452438" y="6640513"/>
            <a:ext cx="8239125" cy="244475"/>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endParaRPr lang="en-US" altLang="ja-JP"/>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r>
              <a:rPr lang="en-US" altLang="ja-JP"/>
              <a:t>Software Engineering Laboratory, Department of Computer Science, Graduate School of Information Science and Technology, Osaka University</a:t>
            </a:r>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1D4BE88F-AC79-404B-A366-58BAA02F4B18}" type="slidenum">
              <a:rPr lang="en-US" altLang="ja-JP"/>
              <a:pPr/>
              <a: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95FCEDA-DDFE-4B7C-AE5E-57A6BEDB3E14}" type="slidenum">
              <a:rPr lang="en-US" altLang="ja-JP"/>
              <a:pPr/>
              <a: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6750888B-3E6B-4ACB-8BA9-DE98B16EC5AE}" type="slidenum">
              <a:rPr lang="en-US" altLang="ja-JP"/>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F5033E9-932D-4E41-95C3-341F9A6DAE17}" type="slidenum">
              <a:rPr lang="en-US" altLang="ja-JP"/>
              <a:pPr/>
              <a: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日付プレースホルダ 3"/>
          <p:cNvSpPr>
            <a:spLocks noGrp="1"/>
          </p:cNvSpPr>
          <p:nvPr>
            <p:ph type="dt" sz="half" idx="10"/>
          </p:nvPr>
        </p:nvSpPr>
        <p:spPr/>
        <p:txBody>
          <a:bodyPr/>
          <a:lstStyle>
            <a:lvl1pPr>
              <a:defRPr/>
            </a:lvl1pPr>
          </a:lstStyle>
          <a:p>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F14C7DCA-020D-4247-A22F-0BC24CC97F92}" type="slidenum">
              <a:rPr lang="en-US" altLang="ja-JP"/>
              <a:pPr/>
              <a: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A08A75B4-47F8-43D9-9E5B-0E2C9B0AE409}" type="slidenum">
              <a:rPr lang="en-US" altLang="ja-JP"/>
              <a:pPr/>
              <a: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endParaRPr lang="en-US" altLang="ja-JP"/>
          </a:p>
        </p:txBody>
      </p:sp>
      <p:sp>
        <p:nvSpPr>
          <p:cNvPr id="8" name="フッター プレースホルダ 7"/>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9" name="スライド番号プレースホルダ 8"/>
          <p:cNvSpPr>
            <a:spLocks noGrp="1"/>
          </p:cNvSpPr>
          <p:nvPr>
            <p:ph type="sldNum" sz="quarter" idx="12"/>
          </p:nvPr>
        </p:nvSpPr>
        <p:spPr/>
        <p:txBody>
          <a:bodyPr/>
          <a:lstStyle>
            <a:lvl1pPr>
              <a:defRPr/>
            </a:lvl1pPr>
          </a:lstStyle>
          <a:p>
            <a:fld id="{C8ECBEA5-8BEA-4480-82CA-444B6C1D4F6C}" type="slidenum">
              <a:rPr lang="en-US" altLang="ja-JP"/>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endParaRPr lang="en-US" altLang="ja-JP"/>
          </a:p>
        </p:txBody>
      </p:sp>
      <p:sp>
        <p:nvSpPr>
          <p:cNvPr id="4" name="フッター プレースホルダ 3"/>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5" name="スライド番号プレースホルダ 4"/>
          <p:cNvSpPr>
            <a:spLocks noGrp="1"/>
          </p:cNvSpPr>
          <p:nvPr>
            <p:ph type="sldNum" sz="quarter" idx="12"/>
          </p:nvPr>
        </p:nvSpPr>
        <p:spPr/>
        <p:txBody>
          <a:bodyPr/>
          <a:lstStyle>
            <a:lvl1pPr>
              <a:defRPr/>
            </a:lvl1pPr>
          </a:lstStyle>
          <a:p>
            <a:fld id="{F4FF597C-9423-4BA2-89DC-CB3C381FCB2F}" type="slidenum">
              <a:rPr lang="en-US" altLang="ja-JP"/>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en-US" altLang="ja-JP"/>
          </a:p>
        </p:txBody>
      </p:sp>
      <p:sp>
        <p:nvSpPr>
          <p:cNvPr id="3" name="フッター プレースホルダ 2"/>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4" name="スライド番号プレースホルダ 3"/>
          <p:cNvSpPr>
            <a:spLocks noGrp="1"/>
          </p:cNvSpPr>
          <p:nvPr>
            <p:ph type="sldNum" sz="quarter" idx="12"/>
          </p:nvPr>
        </p:nvSpPr>
        <p:spPr/>
        <p:txBody>
          <a:bodyPr/>
          <a:lstStyle>
            <a:lvl1pPr>
              <a:defRPr/>
            </a:lvl1pPr>
          </a:lstStyle>
          <a:p>
            <a:fld id="{97BD3AAF-9B93-4EBD-9D6A-7C8E767CC810}" type="slidenum">
              <a:rPr lang="en-US" altLang="ja-JP"/>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1EEF7108-8B0F-4C66-BCD7-C2DCCA69B2C3}" type="slidenum">
              <a:rPr lang="en-US" altLang="ja-JP"/>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4C0558E3-F664-4FB8-BEDB-E46489ABEAB3}" type="slidenum">
              <a:rPr lang="en-US" altLang="ja-JP"/>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a:p>
        </p:txBody>
      </p:sp>
      <p:sp>
        <p:nvSpPr>
          <p:cNvPr id="1036" name="Line 12"/>
          <p:cNvSpPr>
            <a:spLocks noChangeShapeType="1"/>
          </p:cNvSpPr>
          <p:nvPr/>
        </p:nvSpPr>
        <p:spPr bwMode="auto">
          <a:xfrm>
            <a:off x="468313" y="1484313"/>
            <a:ext cx="8207375" cy="0"/>
          </a:xfrm>
          <a:prstGeom prst="line">
            <a:avLst/>
          </a:prstGeom>
          <a:noFill/>
          <a:ln w="9525">
            <a:solidFill>
              <a:schemeClr val="tx1"/>
            </a:solidFill>
            <a:round/>
            <a:headEnd/>
            <a:tailEnd/>
          </a:ln>
          <a:effectLst/>
        </p:spPr>
        <p:txBody>
          <a:bodyPr/>
          <a:lstStyle/>
          <a:p>
            <a:endParaRPr lang="ja-JP" altLang="en-US"/>
          </a:p>
        </p:txBody>
      </p:sp>
      <p:pic>
        <p:nvPicPr>
          <p:cNvPr id="1043" name="Picture 19" descr="sel-logo"/>
          <p:cNvPicPr>
            <a:picLocks noChangeAspect="1" noChangeArrowheads="1"/>
          </p:cNvPicPr>
          <p:nvPr/>
        </p:nvPicPr>
        <p:blipFill>
          <a:blip r:embed="rId15" cstate="print"/>
          <a:srcRect/>
          <a:stretch>
            <a:fillRect/>
          </a:stretch>
        </p:blipFill>
        <p:spPr bwMode="auto">
          <a:xfrm>
            <a:off x="468313" y="6299200"/>
            <a:ext cx="1081087" cy="369888"/>
          </a:xfrm>
          <a:prstGeom prst="rect">
            <a:avLst/>
          </a:prstGeom>
          <a:noFill/>
        </p:spPr>
      </p:pic>
      <p:sp>
        <p:nvSpPr>
          <p:cNvPr id="1045" name="Rectangle 21"/>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endParaRPr lang="en-US" altLang="ja-JP"/>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r>
              <a:rPr lang="en-US" altLang="ja-JP"/>
              <a:t>Software Engineering Laboratory, Department of Computer Science, Graduate School of Information Science and Technology, Osaka University</a:t>
            </a:r>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7D5496B1-25AB-42E4-9FB2-6D8F98E71759}" type="slidenum">
              <a:rPr lang="en-US" altLang="ja-JP"/>
              <a:pPr/>
              <a:t>‹#›</a:t>
            </a:fld>
            <a:endParaRPr lang="en-US" altLang="ja-JP"/>
          </a:p>
        </p:txBody>
      </p:sp>
      <p:sp>
        <p:nvSpPr>
          <p:cNvPr id="1048" name="Text Box 24"/>
          <p:cNvSpPr txBox="1">
            <a:spLocks noChangeArrowheads="1"/>
          </p:cNvSpPr>
          <p:nvPr userDrawn="1"/>
        </p:nvSpPr>
        <p:spPr bwMode="auto">
          <a:xfrm>
            <a:off x="334963" y="6640513"/>
            <a:ext cx="6324600" cy="244475"/>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15.png"/><Relationship Id="rId13" Type="http://schemas.openxmlformats.org/officeDocument/2006/relationships/image" Target="../media/image20.png"/><Relationship Id="rId3" Type="http://schemas.openxmlformats.org/officeDocument/2006/relationships/image" Target="../media/image10.png"/><Relationship Id="rId7" Type="http://schemas.openxmlformats.org/officeDocument/2006/relationships/image" Target="../media/image14.png"/><Relationship Id="rId12" Type="http://schemas.openxmlformats.org/officeDocument/2006/relationships/image" Target="../media/image19.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13.png"/><Relationship Id="rId11" Type="http://schemas.openxmlformats.org/officeDocument/2006/relationships/image" Target="../media/image18.png"/><Relationship Id="rId5" Type="http://schemas.openxmlformats.org/officeDocument/2006/relationships/image" Target="../media/image12.png"/><Relationship Id="rId10" Type="http://schemas.openxmlformats.org/officeDocument/2006/relationships/image" Target="../media/image17.png"/><Relationship Id="rId4" Type="http://schemas.openxmlformats.org/officeDocument/2006/relationships/image" Target="../media/image11.png"/><Relationship Id="rId9" Type="http://schemas.openxmlformats.org/officeDocument/2006/relationships/image" Target="../media/image16.png"/><Relationship Id="rId14" Type="http://schemas.openxmlformats.org/officeDocument/2006/relationships/image" Target="../media/image21.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20.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ja-JP" altLang="en-US" sz="4000" dirty="0" smtClean="0"/>
              <a:t>ニューラルネットワークを用いた</a:t>
            </a:r>
            <a:r>
              <a:rPr kumimoji="1" lang="en-US" altLang="ja-JP" sz="4000" dirty="0" smtClean="0"/>
              <a:t/>
            </a:r>
            <a:br>
              <a:rPr kumimoji="1" lang="en-US" altLang="ja-JP" sz="4000" dirty="0" smtClean="0"/>
            </a:br>
            <a:r>
              <a:rPr lang="ja-JP" altLang="en-US" sz="4000" dirty="0" smtClean="0"/>
              <a:t>類似コードブロック検索手法の提案</a:t>
            </a:r>
            <a:endParaRPr kumimoji="1" lang="ja-JP" altLang="en-US" sz="4000" dirty="0"/>
          </a:p>
        </p:txBody>
      </p:sp>
      <p:sp>
        <p:nvSpPr>
          <p:cNvPr id="3" name="サブタイトル 2"/>
          <p:cNvSpPr>
            <a:spLocks noGrp="1"/>
          </p:cNvSpPr>
          <p:nvPr>
            <p:ph type="subTitle" idx="1"/>
          </p:nvPr>
        </p:nvSpPr>
        <p:spPr/>
        <p:txBody>
          <a:bodyPr/>
          <a:lstStyle/>
          <a:p>
            <a:pPr algn="r"/>
            <a:endParaRPr kumimoji="1" lang="en-US" altLang="ja-JP" dirty="0" smtClean="0"/>
          </a:p>
          <a:p>
            <a:pPr algn="r"/>
            <a:r>
              <a:rPr kumimoji="1" lang="ja-JP" altLang="en-US" dirty="0" smtClean="0"/>
              <a:t>井上研究室 藤原裕士</a:t>
            </a:r>
            <a:endParaRPr kumimoji="1" lang="ja-JP" altLang="en-US" dirty="0"/>
          </a:p>
        </p:txBody>
      </p:sp>
      <p:sp>
        <p:nvSpPr>
          <p:cNvPr id="4" name="スライド番号プレースホルダー 3"/>
          <p:cNvSpPr>
            <a:spLocks noGrp="1"/>
          </p:cNvSpPr>
          <p:nvPr>
            <p:ph type="sldNum" sz="quarter" idx="4"/>
          </p:nvPr>
        </p:nvSpPr>
        <p:spPr/>
        <p:txBody>
          <a:bodyPr/>
          <a:lstStyle/>
          <a:p>
            <a:fld id="{1D4BE88F-AC79-404B-A366-58BAA02F4B18}" type="slidenum">
              <a:rPr lang="en-US" altLang="ja-JP" smtClean="0"/>
              <a:pPr/>
              <a:t>1</a:t>
            </a:fld>
            <a:endParaRPr lang="en-US" altLang="ja-JP"/>
          </a:p>
        </p:txBody>
      </p:sp>
    </p:spTree>
    <p:extLst>
      <p:ext uri="{BB962C8B-B14F-4D97-AF65-F5344CB8AC3E}">
        <p14:creationId xmlns:p14="http://schemas.microsoft.com/office/powerpoint/2010/main" val="23279147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コードブロックのベクトル化</a:t>
            </a:r>
            <a:endParaRPr kumimoji="1" lang="ja-JP" altLang="en-US" dirty="0"/>
          </a:p>
        </p:txBody>
      </p:sp>
      <p:sp>
        <p:nvSpPr>
          <p:cNvPr id="3" name="コンテンツ プレースホルダー 2"/>
          <p:cNvSpPr>
            <a:spLocks noGrp="1"/>
          </p:cNvSpPr>
          <p:nvPr>
            <p:ph idx="1"/>
          </p:nvPr>
        </p:nvSpPr>
        <p:spPr/>
        <p:txBody>
          <a:bodyPr/>
          <a:lstStyle/>
          <a:p>
            <a:r>
              <a:rPr kumimoji="1" lang="ja-JP" altLang="en-US" sz="2800" dirty="0" smtClean="0"/>
              <a:t>コードブロック中の予約語と識別子をカウントして  ベクトル化</a:t>
            </a:r>
            <a:endParaRPr kumimoji="1" lang="en-US" altLang="ja-JP" sz="2800" dirty="0" smtClean="0"/>
          </a:p>
          <a:p>
            <a:pPr lvl="1"/>
            <a:r>
              <a:rPr lang="en-US" altLang="ja-JP" sz="2400" dirty="0" smtClean="0"/>
              <a:t>2</a:t>
            </a:r>
            <a:r>
              <a:rPr lang="ja-JP" altLang="en-US" sz="2400" dirty="0" smtClean="0"/>
              <a:t>字以下の変数名には意味がないとみなし，メタワードと  して一括管理</a:t>
            </a:r>
            <a:endParaRPr kumimoji="1" lang="ja-JP" altLang="en-US" sz="2400" dirty="0"/>
          </a:p>
        </p:txBody>
      </p:sp>
      <p:sp>
        <p:nvSpPr>
          <p:cNvPr id="5" name="スライド番号プレースホルダー 4"/>
          <p:cNvSpPr>
            <a:spLocks noGrp="1"/>
          </p:cNvSpPr>
          <p:nvPr>
            <p:ph type="sldNum" sz="quarter" idx="12"/>
          </p:nvPr>
        </p:nvSpPr>
        <p:spPr/>
        <p:txBody>
          <a:bodyPr/>
          <a:lstStyle/>
          <a:p>
            <a:fld id="{9F5033E9-932D-4E41-95C3-341F9A6DAE17}" type="slidenum">
              <a:rPr lang="en-US" altLang="ja-JP" smtClean="0"/>
              <a:pPr/>
              <a:t>10</a:t>
            </a:fld>
            <a:endParaRPr lang="en-US" altLang="ja-JP"/>
          </a:p>
        </p:txBody>
      </p:sp>
      <p:sp>
        <p:nvSpPr>
          <p:cNvPr id="6" name="テキスト ボックス 5"/>
          <p:cNvSpPr txBox="1"/>
          <p:nvPr/>
        </p:nvSpPr>
        <p:spPr>
          <a:xfrm>
            <a:off x="176715" y="3978440"/>
            <a:ext cx="3002841" cy="1631216"/>
          </a:xfrm>
          <a:prstGeom prst="rect">
            <a:avLst/>
          </a:prstGeom>
        </p:spPr>
        <p:style>
          <a:lnRef idx="2">
            <a:schemeClr val="accent4"/>
          </a:lnRef>
          <a:fillRef idx="1">
            <a:schemeClr val="lt1"/>
          </a:fillRef>
          <a:effectRef idx="0">
            <a:schemeClr val="accent4"/>
          </a:effectRef>
          <a:fontRef idx="minor">
            <a:schemeClr val="dk1"/>
          </a:fontRef>
        </p:style>
        <p:txBody>
          <a:bodyPr wrap="square" rtlCol="0">
            <a:spAutoFit/>
          </a:bodyPr>
          <a:lstStyle/>
          <a:p>
            <a:r>
              <a:rPr kumimoji="1" lang="en-US" altLang="ja-JP" sz="2000" dirty="0" smtClean="0"/>
              <a:t>{</a:t>
            </a:r>
          </a:p>
          <a:p>
            <a:r>
              <a:rPr lang="en-US" altLang="ja-JP" sz="2000" dirty="0" smtClean="0"/>
              <a:t>     </a:t>
            </a:r>
            <a:r>
              <a:rPr lang="en-US" altLang="ja-JP" sz="2000" dirty="0" err="1" smtClean="0"/>
              <a:t>boolean</a:t>
            </a:r>
            <a:r>
              <a:rPr lang="en-US" altLang="ja-JP" sz="2000" dirty="0" smtClean="0"/>
              <a:t> flag = true;</a:t>
            </a:r>
          </a:p>
          <a:p>
            <a:r>
              <a:rPr lang="en-US" altLang="ja-JP" sz="2000" dirty="0" smtClean="0"/>
              <a:t>     if ( x &gt; y ) flag = false;</a:t>
            </a:r>
          </a:p>
          <a:p>
            <a:r>
              <a:rPr lang="en-US" altLang="ja-JP" sz="2000" dirty="0"/>
              <a:t> </a:t>
            </a:r>
            <a:r>
              <a:rPr lang="en-US" altLang="ja-JP" sz="2000" dirty="0" smtClean="0"/>
              <a:t>    return flag;</a:t>
            </a:r>
          </a:p>
          <a:p>
            <a:r>
              <a:rPr lang="en-US" altLang="ja-JP" sz="2000" dirty="0"/>
              <a:t>}</a:t>
            </a:r>
            <a:endParaRPr lang="en-US" altLang="ja-JP" sz="2000" dirty="0" smtClean="0"/>
          </a:p>
        </p:txBody>
      </p:sp>
      <p:graphicFrame>
        <p:nvGraphicFramePr>
          <p:cNvPr id="7" name="表 6"/>
          <p:cNvGraphicFramePr>
            <a:graphicFrameLocks noGrp="1"/>
          </p:cNvGraphicFramePr>
          <p:nvPr>
            <p:extLst>
              <p:ext uri="{D42A27DB-BD31-4B8C-83A1-F6EECF244321}">
                <p14:modId xmlns:p14="http://schemas.microsoft.com/office/powerpoint/2010/main" val="3882891684"/>
              </p:ext>
            </p:extLst>
          </p:nvPr>
        </p:nvGraphicFramePr>
        <p:xfrm>
          <a:off x="3905883" y="3407208"/>
          <a:ext cx="1978737" cy="3169920"/>
        </p:xfrm>
        <a:graphic>
          <a:graphicData uri="http://schemas.openxmlformats.org/drawingml/2006/table">
            <a:tbl>
              <a:tblPr firstRow="1" bandRow="1">
                <a:tableStyleId>{5940675A-B579-460E-94D1-54222C63F5DA}</a:tableStyleId>
              </a:tblPr>
              <a:tblGrid>
                <a:gridCol w="1271307">
                  <a:extLst>
                    <a:ext uri="{9D8B030D-6E8A-4147-A177-3AD203B41FA5}">
                      <a16:colId xmlns:a16="http://schemas.microsoft.com/office/drawing/2014/main" val="4164902559"/>
                    </a:ext>
                  </a:extLst>
                </a:gridCol>
                <a:gridCol w="707430">
                  <a:extLst>
                    <a:ext uri="{9D8B030D-6E8A-4147-A177-3AD203B41FA5}">
                      <a16:colId xmlns:a16="http://schemas.microsoft.com/office/drawing/2014/main" val="4116156477"/>
                    </a:ext>
                  </a:extLst>
                </a:gridCol>
              </a:tblGrid>
              <a:tr h="370840">
                <a:tc>
                  <a:txBody>
                    <a:bodyPr/>
                    <a:lstStyle/>
                    <a:p>
                      <a:r>
                        <a:rPr kumimoji="1" lang="ja-JP" altLang="en-US" sz="2000" dirty="0" smtClean="0"/>
                        <a:t>名称</a:t>
                      </a:r>
                      <a:endParaRPr kumimoji="1" lang="ja-JP" altLang="en-US" sz="2000" dirty="0"/>
                    </a:p>
                  </a:txBody>
                  <a:tcPr/>
                </a:tc>
                <a:tc>
                  <a:txBody>
                    <a:bodyPr/>
                    <a:lstStyle/>
                    <a:p>
                      <a:r>
                        <a:rPr kumimoji="1" lang="ja-JP" altLang="en-US" sz="2000" dirty="0" smtClean="0"/>
                        <a:t>個数</a:t>
                      </a:r>
                      <a:endParaRPr kumimoji="1" lang="ja-JP" altLang="en-US" sz="2000" dirty="0"/>
                    </a:p>
                  </a:txBody>
                  <a:tcPr/>
                </a:tc>
                <a:extLst>
                  <a:ext uri="{0D108BD9-81ED-4DB2-BD59-A6C34878D82A}">
                    <a16:rowId xmlns:a16="http://schemas.microsoft.com/office/drawing/2014/main" val="1193691147"/>
                  </a:ext>
                </a:extLst>
              </a:tr>
              <a:tr h="370840">
                <a:tc>
                  <a:txBody>
                    <a:bodyPr/>
                    <a:lstStyle/>
                    <a:p>
                      <a:r>
                        <a:rPr kumimoji="1" lang="en-US" altLang="ja-JP" sz="2000" dirty="0" err="1" smtClean="0"/>
                        <a:t>boolean</a:t>
                      </a:r>
                      <a:endParaRPr kumimoji="1" lang="ja-JP" altLang="en-US" sz="2000" dirty="0"/>
                    </a:p>
                  </a:txBody>
                  <a:tcPr/>
                </a:tc>
                <a:tc>
                  <a:txBody>
                    <a:bodyPr/>
                    <a:lstStyle/>
                    <a:p>
                      <a:pPr algn="ctr"/>
                      <a:r>
                        <a:rPr kumimoji="1" lang="en-US" altLang="ja-JP" sz="2000" dirty="0" smtClean="0"/>
                        <a:t>1</a:t>
                      </a:r>
                      <a:endParaRPr kumimoji="1" lang="ja-JP" altLang="en-US" sz="2000" dirty="0"/>
                    </a:p>
                  </a:txBody>
                  <a:tcPr/>
                </a:tc>
                <a:extLst>
                  <a:ext uri="{0D108BD9-81ED-4DB2-BD59-A6C34878D82A}">
                    <a16:rowId xmlns:a16="http://schemas.microsoft.com/office/drawing/2014/main" val="580331351"/>
                  </a:ext>
                </a:extLst>
              </a:tr>
              <a:tr h="370840">
                <a:tc>
                  <a:txBody>
                    <a:bodyPr/>
                    <a:lstStyle/>
                    <a:p>
                      <a:r>
                        <a:rPr kumimoji="1" lang="en-US" altLang="ja-JP" sz="2000" dirty="0" smtClean="0"/>
                        <a:t>flag</a:t>
                      </a:r>
                      <a:endParaRPr kumimoji="1" lang="ja-JP" altLang="en-US" sz="2000" dirty="0"/>
                    </a:p>
                  </a:txBody>
                  <a:tcPr/>
                </a:tc>
                <a:tc>
                  <a:txBody>
                    <a:bodyPr/>
                    <a:lstStyle/>
                    <a:p>
                      <a:pPr algn="ctr"/>
                      <a:r>
                        <a:rPr kumimoji="1" lang="en-US" altLang="ja-JP" sz="2000" dirty="0" smtClean="0"/>
                        <a:t>3</a:t>
                      </a:r>
                      <a:endParaRPr kumimoji="1" lang="ja-JP" altLang="en-US" sz="2000" dirty="0"/>
                    </a:p>
                  </a:txBody>
                  <a:tcPr/>
                </a:tc>
                <a:extLst>
                  <a:ext uri="{0D108BD9-81ED-4DB2-BD59-A6C34878D82A}">
                    <a16:rowId xmlns:a16="http://schemas.microsoft.com/office/drawing/2014/main" val="4116781682"/>
                  </a:ext>
                </a:extLst>
              </a:tr>
              <a:tr h="370840">
                <a:tc>
                  <a:txBody>
                    <a:bodyPr/>
                    <a:lstStyle/>
                    <a:p>
                      <a:r>
                        <a:rPr kumimoji="1" lang="en-US" altLang="ja-JP" sz="2000" dirty="0" smtClean="0"/>
                        <a:t>true</a:t>
                      </a:r>
                      <a:endParaRPr kumimoji="1" lang="ja-JP" altLang="en-US" sz="2000" dirty="0"/>
                    </a:p>
                  </a:txBody>
                  <a:tcPr/>
                </a:tc>
                <a:tc>
                  <a:txBody>
                    <a:bodyPr/>
                    <a:lstStyle/>
                    <a:p>
                      <a:pPr algn="ctr"/>
                      <a:r>
                        <a:rPr kumimoji="1" lang="en-US" altLang="ja-JP" sz="2000" dirty="0" smtClean="0"/>
                        <a:t>1</a:t>
                      </a:r>
                      <a:endParaRPr kumimoji="1" lang="ja-JP" altLang="en-US" sz="2000" dirty="0"/>
                    </a:p>
                  </a:txBody>
                  <a:tcPr/>
                </a:tc>
                <a:extLst>
                  <a:ext uri="{0D108BD9-81ED-4DB2-BD59-A6C34878D82A}">
                    <a16:rowId xmlns:a16="http://schemas.microsoft.com/office/drawing/2014/main" val="3007211969"/>
                  </a:ext>
                </a:extLst>
              </a:tr>
              <a:tr h="370840">
                <a:tc>
                  <a:txBody>
                    <a:bodyPr/>
                    <a:lstStyle/>
                    <a:p>
                      <a:r>
                        <a:rPr kumimoji="1" lang="en-US" altLang="ja-JP" sz="2000" dirty="0" smtClean="0"/>
                        <a:t>if</a:t>
                      </a:r>
                      <a:endParaRPr kumimoji="1" lang="ja-JP" altLang="en-US" sz="2000" dirty="0"/>
                    </a:p>
                  </a:txBody>
                  <a:tcPr/>
                </a:tc>
                <a:tc>
                  <a:txBody>
                    <a:bodyPr/>
                    <a:lstStyle/>
                    <a:p>
                      <a:pPr algn="ctr"/>
                      <a:r>
                        <a:rPr kumimoji="1" lang="en-US" altLang="ja-JP" sz="2000" dirty="0" smtClean="0"/>
                        <a:t>1</a:t>
                      </a:r>
                      <a:endParaRPr kumimoji="1" lang="ja-JP" altLang="en-US" sz="2000" dirty="0"/>
                    </a:p>
                  </a:txBody>
                  <a:tcPr/>
                </a:tc>
                <a:extLst>
                  <a:ext uri="{0D108BD9-81ED-4DB2-BD59-A6C34878D82A}">
                    <a16:rowId xmlns:a16="http://schemas.microsoft.com/office/drawing/2014/main" val="1336757328"/>
                  </a:ext>
                </a:extLst>
              </a:tr>
              <a:tr h="370840">
                <a:tc>
                  <a:txBody>
                    <a:bodyPr/>
                    <a:lstStyle/>
                    <a:p>
                      <a:r>
                        <a:rPr kumimoji="1" lang="en-US" altLang="ja-JP" sz="2000" dirty="0" smtClean="0"/>
                        <a:t>Word_2</a:t>
                      </a:r>
                      <a:endParaRPr kumimoji="1" lang="ja-JP" altLang="en-US" sz="2000" dirty="0"/>
                    </a:p>
                  </a:txBody>
                  <a:tcPr/>
                </a:tc>
                <a:tc>
                  <a:txBody>
                    <a:bodyPr/>
                    <a:lstStyle/>
                    <a:p>
                      <a:pPr algn="ctr"/>
                      <a:r>
                        <a:rPr kumimoji="1" lang="en-US" altLang="ja-JP" sz="2000" dirty="0" smtClean="0"/>
                        <a:t>2</a:t>
                      </a:r>
                      <a:endParaRPr kumimoji="1" lang="ja-JP" altLang="en-US" sz="2000" dirty="0"/>
                    </a:p>
                  </a:txBody>
                  <a:tcPr/>
                </a:tc>
                <a:extLst>
                  <a:ext uri="{0D108BD9-81ED-4DB2-BD59-A6C34878D82A}">
                    <a16:rowId xmlns:a16="http://schemas.microsoft.com/office/drawing/2014/main" val="3294660732"/>
                  </a:ext>
                </a:extLst>
              </a:tr>
              <a:tr h="370840">
                <a:tc>
                  <a:txBody>
                    <a:bodyPr/>
                    <a:lstStyle/>
                    <a:p>
                      <a:r>
                        <a:rPr kumimoji="1" lang="en-US" altLang="ja-JP" sz="2000" dirty="0" smtClean="0"/>
                        <a:t>false</a:t>
                      </a:r>
                      <a:endParaRPr kumimoji="1" lang="ja-JP" altLang="en-US" sz="2000" dirty="0"/>
                    </a:p>
                  </a:txBody>
                  <a:tcPr/>
                </a:tc>
                <a:tc>
                  <a:txBody>
                    <a:bodyPr/>
                    <a:lstStyle/>
                    <a:p>
                      <a:pPr algn="ctr"/>
                      <a:r>
                        <a:rPr kumimoji="1" lang="en-US" altLang="ja-JP" sz="2000" dirty="0" smtClean="0"/>
                        <a:t>1</a:t>
                      </a:r>
                      <a:endParaRPr kumimoji="1" lang="ja-JP" altLang="en-US" sz="2000" dirty="0"/>
                    </a:p>
                  </a:txBody>
                  <a:tcPr/>
                </a:tc>
                <a:extLst>
                  <a:ext uri="{0D108BD9-81ED-4DB2-BD59-A6C34878D82A}">
                    <a16:rowId xmlns:a16="http://schemas.microsoft.com/office/drawing/2014/main" val="1383030633"/>
                  </a:ext>
                </a:extLst>
              </a:tr>
              <a:tr h="370840">
                <a:tc>
                  <a:txBody>
                    <a:bodyPr/>
                    <a:lstStyle/>
                    <a:p>
                      <a:r>
                        <a:rPr kumimoji="1" lang="en-US" altLang="ja-JP" sz="2000" dirty="0" smtClean="0"/>
                        <a:t>return</a:t>
                      </a:r>
                      <a:endParaRPr kumimoji="1" lang="ja-JP" altLang="en-US" sz="2000" dirty="0"/>
                    </a:p>
                  </a:txBody>
                  <a:tcPr/>
                </a:tc>
                <a:tc>
                  <a:txBody>
                    <a:bodyPr/>
                    <a:lstStyle/>
                    <a:p>
                      <a:pPr algn="ctr"/>
                      <a:r>
                        <a:rPr kumimoji="1" lang="en-US" altLang="ja-JP" sz="2000" dirty="0" smtClean="0"/>
                        <a:t>1</a:t>
                      </a:r>
                      <a:endParaRPr kumimoji="1" lang="ja-JP" altLang="en-US" sz="2000" dirty="0"/>
                    </a:p>
                  </a:txBody>
                  <a:tcPr/>
                </a:tc>
                <a:extLst>
                  <a:ext uri="{0D108BD9-81ED-4DB2-BD59-A6C34878D82A}">
                    <a16:rowId xmlns:a16="http://schemas.microsoft.com/office/drawing/2014/main" val="2643945013"/>
                  </a:ext>
                </a:extLst>
              </a:tr>
            </a:tbl>
          </a:graphicData>
        </a:graphic>
      </p:graphicFrame>
      <p:sp>
        <p:nvSpPr>
          <p:cNvPr id="8" name="テキスト ボックス 7"/>
          <p:cNvSpPr txBox="1"/>
          <p:nvPr/>
        </p:nvSpPr>
        <p:spPr>
          <a:xfrm>
            <a:off x="6569288" y="4593993"/>
            <a:ext cx="2340705" cy="400110"/>
          </a:xfrm>
          <a:prstGeom prst="rect">
            <a:avLst/>
          </a:prstGeom>
          <a:noFill/>
        </p:spPr>
        <p:txBody>
          <a:bodyPr wrap="none" rtlCol="0">
            <a:spAutoFit/>
          </a:bodyPr>
          <a:lstStyle/>
          <a:p>
            <a:r>
              <a:rPr kumimoji="1" lang="en-US" altLang="ja-JP" sz="2000" dirty="0" smtClean="0"/>
              <a:t>( 1, 3, 1, 1, 2, </a:t>
            </a:r>
            <a:r>
              <a:rPr kumimoji="1" lang="en-US" altLang="ja-JP" sz="2000" dirty="0" smtClean="0"/>
              <a:t>1, 1 </a:t>
            </a:r>
            <a:r>
              <a:rPr kumimoji="1" lang="en-US" altLang="ja-JP" sz="2000" dirty="0" smtClean="0"/>
              <a:t>)</a:t>
            </a:r>
            <a:endParaRPr kumimoji="1" lang="ja-JP" altLang="en-US" sz="2000" dirty="0"/>
          </a:p>
        </p:txBody>
      </p:sp>
      <p:sp>
        <p:nvSpPr>
          <p:cNvPr id="9" name="右矢印 8"/>
          <p:cNvSpPr/>
          <p:nvPr/>
        </p:nvSpPr>
        <p:spPr>
          <a:xfrm>
            <a:off x="3242046" y="4546743"/>
            <a:ext cx="622177" cy="494610"/>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0" name="右矢印 9"/>
          <p:cNvSpPr/>
          <p:nvPr/>
        </p:nvSpPr>
        <p:spPr>
          <a:xfrm>
            <a:off x="5947110" y="4546743"/>
            <a:ext cx="622177" cy="494610"/>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1" name="楕円 10"/>
          <p:cNvSpPr/>
          <p:nvPr/>
        </p:nvSpPr>
        <p:spPr>
          <a:xfrm>
            <a:off x="3864223" y="5351147"/>
            <a:ext cx="1140914" cy="465221"/>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2149641" y="5880950"/>
            <a:ext cx="1236236" cy="400110"/>
          </a:xfrm>
          <a:prstGeom prst="rect">
            <a:avLst/>
          </a:prstGeom>
          <a:noFill/>
        </p:spPr>
        <p:txBody>
          <a:bodyPr wrap="none" rtlCol="0">
            <a:spAutoFit/>
          </a:bodyPr>
          <a:lstStyle/>
          <a:p>
            <a:r>
              <a:rPr kumimoji="1" lang="ja-JP" altLang="en-US" sz="2000" dirty="0" smtClean="0"/>
              <a:t>メタワード</a:t>
            </a:r>
            <a:endParaRPr kumimoji="1" lang="ja-JP" altLang="en-US" sz="2000" dirty="0"/>
          </a:p>
        </p:txBody>
      </p:sp>
      <p:cxnSp>
        <p:nvCxnSpPr>
          <p:cNvPr id="14" name="直線矢印コネクタ 13"/>
          <p:cNvCxnSpPr>
            <a:endCxn id="11" idx="2"/>
          </p:cNvCxnSpPr>
          <p:nvPr/>
        </p:nvCxnSpPr>
        <p:spPr>
          <a:xfrm flipV="1">
            <a:off x="3303546" y="5583758"/>
            <a:ext cx="560677" cy="37123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7895737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検索ステップのアルゴリズム</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11</a:t>
            </a:fld>
            <a:endParaRPr lang="en-US" altLang="ja-JP"/>
          </a:p>
        </p:txBody>
      </p:sp>
      <p:sp>
        <p:nvSpPr>
          <p:cNvPr id="5" name="コンテンツ プレースホルダー 2"/>
          <p:cNvSpPr>
            <a:spLocks noGrp="1"/>
          </p:cNvSpPr>
          <p:nvPr>
            <p:ph idx="1"/>
          </p:nvPr>
        </p:nvSpPr>
        <p:spPr>
          <a:xfrm>
            <a:off x="990500" y="1671142"/>
            <a:ext cx="7157839" cy="1306102"/>
          </a:xfrm>
          <a:ln>
            <a:solidFill>
              <a:srgbClr val="FFC000"/>
            </a:solidFill>
          </a:ln>
        </p:spPr>
        <p:txBody>
          <a:bodyPr/>
          <a:lstStyle/>
          <a:p>
            <a:pPr marL="0" indent="0">
              <a:buNone/>
            </a:pPr>
            <a:r>
              <a:rPr lang="en-US" altLang="ja-JP" sz="2400" dirty="0" smtClean="0"/>
              <a:t>STEP B-1: </a:t>
            </a:r>
            <a:r>
              <a:rPr lang="ja-JP" altLang="en-US" sz="2400" dirty="0" smtClean="0"/>
              <a:t>検索コード片のベクトル化</a:t>
            </a:r>
            <a:endParaRPr lang="en-US" altLang="ja-JP" sz="2400" dirty="0" smtClean="0"/>
          </a:p>
          <a:p>
            <a:pPr marL="0" indent="0">
              <a:buNone/>
            </a:pPr>
            <a:r>
              <a:rPr kumimoji="1" lang="en-US" altLang="ja-JP" sz="2400" dirty="0" smtClean="0"/>
              <a:t>STEP B-2: </a:t>
            </a:r>
            <a:r>
              <a:rPr kumimoji="1" lang="ja-JP" altLang="en-US" sz="2400" dirty="0" smtClean="0"/>
              <a:t>検索コード片に対して適当なラベルの算出</a:t>
            </a:r>
            <a:endParaRPr kumimoji="1" lang="en-US" altLang="ja-JP" sz="2400" dirty="0" smtClean="0"/>
          </a:p>
          <a:p>
            <a:pPr marL="0" indent="0">
              <a:buNone/>
            </a:pPr>
            <a:r>
              <a:rPr lang="en-US" altLang="ja-JP" sz="2400" dirty="0" smtClean="0"/>
              <a:t>STEP B-3: </a:t>
            </a:r>
            <a:r>
              <a:rPr lang="ja-JP" altLang="en-US" sz="2400" dirty="0" smtClean="0"/>
              <a:t>類似コードブロックセットの出力</a:t>
            </a:r>
            <a:endParaRPr kumimoji="1" lang="ja-JP" altLang="en-US" sz="2400" dirty="0"/>
          </a:p>
        </p:txBody>
      </p:sp>
      <p:pic>
        <p:nvPicPr>
          <p:cNvPr id="6" name="図 5"/>
          <p:cNvPicPr>
            <a:picLocks noChangeAspect="1"/>
          </p:cNvPicPr>
          <p:nvPr/>
        </p:nvPicPr>
        <p:blipFill>
          <a:blip r:embed="rId3"/>
          <a:stretch>
            <a:fillRect/>
          </a:stretch>
        </p:blipFill>
        <p:spPr>
          <a:xfrm>
            <a:off x="222774" y="3187214"/>
            <a:ext cx="8839966" cy="2834886"/>
          </a:xfrm>
          <a:prstGeom prst="rect">
            <a:avLst/>
          </a:prstGeom>
        </p:spPr>
      </p:pic>
      <p:sp>
        <p:nvSpPr>
          <p:cNvPr id="7" name="テキスト ボックス 6"/>
          <p:cNvSpPr txBox="1"/>
          <p:nvPr/>
        </p:nvSpPr>
        <p:spPr>
          <a:xfrm>
            <a:off x="-48986" y="4746820"/>
            <a:ext cx="1253869" cy="646331"/>
          </a:xfrm>
          <a:prstGeom prst="rect">
            <a:avLst/>
          </a:prstGeom>
          <a:noFill/>
        </p:spPr>
        <p:txBody>
          <a:bodyPr wrap="none" rtlCol="0">
            <a:spAutoFit/>
          </a:bodyPr>
          <a:lstStyle/>
          <a:p>
            <a:pPr algn="ctr"/>
            <a:r>
              <a:rPr kumimoji="1" lang="ja-JP" altLang="en-US" dirty="0" smtClean="0"/>
              <a:t>検索したい</a:t>
            </a:r>
            <a:endParaRPr kumimoji="1" lang="en-US" altLang="ja-JP" dirty="0" smtClean="0"/>
          </a:p>
          <a:p>
            <a:pPr algn="ctr"/>
            <a:r>
              <a:rPr lang="ja-JP" altLang="en-US" dirty="0" smtClean="0"/>
              <a:t>コード</a:t>
            </a:r>
            <a:r>
              <a:rPr lang="ja-JP" altLang="en-US" dirty="0"/>
              <a:t>片</a:t>
            </a:r>
            <a:endParaRPr kumimoji="1" lang="ja-JP" altLang="en-US" dirty="0"/>
          </a:p>
        </p:txBody>
      </p:sp>
      <p:sp>
        <p:nvSpPr>
          <p:cNvPr id="8" name="テキスト ボックス 7"/>
          <p:cNvSpPr txBox="1"/>
          <p:nvPr/>
        </p:nvSpPr>
        <p:spPr>
          <a:xfrm>
            <a:off x="1572985" y="4885319"/>
            <a:ext cx="1430200" cy="369332"/>
          </a:xfrm>
          <a:prstGeom prst="rect">
            <a:avLst/>
          </a:prstGeom>
          <a:noFill/>
        </p:spPr>
        <p:txBody>
          <a:bodyPr wrap="none" rtlCol="0">
            <a:spAutoFit/>
          </a:bodyPr>
          <a:lstStyle/>
          <a:p>
            <a:r>
              <a:rPr kumimoji="1" lang="ja-JP" altLang="en-US" dirty="0" smtClean="0"/>
              <a:t>特徴ベクトル</a:t>
            </a:r>
            <a:endParaRPr kumimoji="1" lang="ja-JP" altLang="en-US" dirty="0"/>
          </a:p>
        </p:txBody>
      </p:sp>
      <p:sp>
        <p:nvSpPr>
          <p:cNvPr id="9" name="テキスト ボックス 8"/>
          <p:cNvSpPr txBox="1"/>
          <p:nvPr/>
        </p:nvSpPr>
        <p:spPr>
          <a:xfrm>
            <a:off x="3692391" y="5023819"/>
            <a:ext cx="1441420" cy="369332"/>
          </a:xfrm>
          <a:prstGeom prst="rect">
            <a:avLst/>
          </a:prstGeom>
          <a:noFill/>
        </p:spPr>
        <p:txBody>
          <a:bodyPr wrap="none" rtlCol="0">
            <a:spAutoFit/>
          </a:bodyPr>
          <a:lstStyle/>
          <a:p>
            <a:r>
              <a:rPr kumimoji="1" lang="ja-JP" altLang="en-US" dirty="0" smtClean="0"/>
              <a:t>学習済み</a:t>
            </a:r>
            <a:r>
              <a:rPr kumimoji="1" lang="en-US" altLang="ja-JP" dirty="0" smtClean="0"/>
              <a:t>NN</a:t>
            </a:r>
            <a:endParaRPr kumimoji="1" lang="ja-JP" altLang="en-US" dirty="0"/>
          </a:p>
        </p:txBody>
      </p:sp>
      <p:sp>
        <p:nvSpPr>
          <p:cNvPr id="10" name="テキスト ボックス 9"/>
          <p:cNvSpPr txBox="1"/>
          <p:nvPr/>
        </p:nvSpPr>
        <p:spPr>
          <a:xfrm>
            <a:off x="5965371" y="4562154"/>
            <a:ext cx="819455" cy="369332"/>
          </a:xfrm>
          <a:prstGeom prst="rect">
            <a:avLst/>
          </a:prstGeom>
          <a:noFill/>
        </p:spPr>
        <p:txBody>
          <a:bodyPr wrap="none" rtlCol="0">
            <a:spAutoFit/>
          </a:bodyPr>
          <a:lstStyle/>
          <a:p>
            <a:r>
              <a:rPr lang="ja-JP" altLang="en-US" dirty="0"/>
              <a:t>ラベル</a:t>
            </a:r>
            <a:endParaRPr kumimoji="1" lang="ja-JP" altLang="en-US" dirty="0"/>
          </a:p>
        </p:txBody>
      </p:sp>
      <mc:AlternateContent xmlns:mc="http://schemas.openxmlformats.org/markup-compatibility/2006" xmlns:a14="http://schemas.microsoft.com/office/drawing/2010/main">
        <mc:Choice Requires="a14">
          <p:sp>
            <p:nvSpPr>
              <p:cNvPr id="11" name="テキスト ボックス 10"/>
              <p:cNvSpPr txBox="1"/>
              <p:nvPr/>
            </p:nvSpPr>
            <p:spPr>
              <a:xfrm>
                <a:off x="6784826" y="4515987"/>
                <a:ext cx="808811"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kumimoji="1" lang="en-US" altLang="ja-JP" b="0" i="1" smtClean="0">
                          <a:latin typeface="Cambria Math" panose="02040503050406030204" pitchFamily="18" charset="0"/>
                        </a:rPr>
                        <m:t>𝑥</m:t>
                      </m:r>
                      <m:r>
                        <a:rPr kumimoji="1" lang="en-US" altLang="ja-JP" b="0" i="1" smtClean="0">
                          <a:latin typeface="Cambria Math" panose="02040503050406030204" pitchFamily="18" charset="0"/>
                          <a:ea typeface="Cambria Math" panose="02040503050406030204" pitchFamily="18" charset="0"/>
                        </a:rPr>
                        <m:t>≠0</m:t>
                      </m:r>
                    </m:oMath>
                  </m:oMathPara>
                </a14:m>
                <a:endParaRPr kumimoji="1" lang="en-US" altLang="ja-JP" b="0" dirty="0" smtClean="0">
                  <a:ea typeface="Cambria Math" panose="02040503050406030204" pitchFamily="18" charset="0"/>
                </a:endParaRPr>
              </a:p>
            </p:txBody>
          </p:sp>
        </mc:Choice>
        <mc:Fallback xmlns="">
          <p:sp>
            <p:nvSpPr>
              <p:cNvPr id="11" name="テキスト ボックス 10"/>
              <p:cNvSpPr txBox="1">
                <a:spLocks noRot="1" noChangeAspect="1" noMove="1" noResize="1" noEditPoints="1" noAdjustHandles="1" noChangeArrowheads="1" noChangeShapeType="1" noTextEdit="1"/>
              </p:cNvSpPr>
              <p:nvPr/>
            </p:nvSpPr>
            <p:spPr>
              <a:xfrm>
                <a:off x="6784826" y="4515987"/>
                <a:ext cx="808811" cy="369332"/>
              </a:xfrm>
              <a:prstGeom prst="rect">
                <a:avLst/>
              </a:prstGeom>
              <a:blipFill>
                <a:blip r:embed="rId4"/>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2" name="テキスト ボックス 11"/>
              <p:cNvSpPr txBox="1"/>
              <p:nvPr/>
            </p:nvSpPr>
            <p:spPr>
              <a:xfrm>
                <a:off x="6784826" y="5491186"/>
                <a:ext cx="808811"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kumimoji="1" lang="en-US" altLang="ja-JP" b="0" i="1" smtClean="0">
                          <a:latin typeface="Cambria Math" panose="02040503050406030204" pitchFamily="18" charset="0"/>
                        </a:rPr>
                        <m:t>𝑥</m:t>
                      </m:r>
                      <m:r>
                        <a:rPr kumimoji="1" lang="en-US" altLang="ja-JP" b="0" i="1" smtClean="0">
                          <a:latin typeface="Cambria Math" panose="02040503050406030204" pitchFamily="18" charset="0"/>
                          <a:ea typeface="Cambria Math" panose="02040503050406030204" pitchFamily="18" charset="0"/>
                        </a:rPr>
                        <m:t>=0</m:t>
                      </m:r>
                    </m:oMath>
                  </m:oMathPara>
                </a14:m>
                <a:endParaRPr kumimoji="1" lang="en-US" altLang="ja-JP" b="0" dirty="0" smtClean="0">
                  <a:ea typeface="Cambria Math" panose="02040503050406030204" pitchFamily="18" charset="0"/>
                </a:endParaRPr>
              </a:p>
            </p:txBody>
          </p:sp>
        </mc:Choice>
        <mc:Fallback xmlns="">
          <p:sp>
            <p:nvSpPr>
              <p:cNvPr id="12" name="テキスト ボックス 11"/>
              <p:cNvSpPr txBox="1">
                <a:spLocks noRot="1" noChangeAspect="1" noMove="1" noResize="1" noEditPoints="1" noAdjustHandles="1" noChangeArrowheads="1" noChangeShapeType="1" noTextEdit="1"/>
              </p:cNvSpPr>
              <p:nvPr/>
            </p:nvSpPr>
            <p:spPr>
              <a:xfrm>
                <a:off x="6784826" y="5491186"/>
                <a:ext cx="808811" cy="369332"/>
              </a:xfrm>
              <a:prstGeom prst="rect">
                <a:avLst/>
              </a:prstGeom>
              <a:blipFill>
                <a:blip r:embed="rId5"/>
                <a:stretch>
                  <a:fillRect/>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77764052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評価実験</a:t>
            </a:r>
            <a:endParaRPr kumimoji="1" lang="ja-JP" altLang="en-US" dirty="0"/>
          </a:p>
        </p:txBody>
      </p:sp>
      <p:sp>
        <p:nvSpPr>
          <p:cNvPr id="3" name="コンテンツ プレースホルダー 2"/>
          <p:cNvSpPr>
            <a:spLocks noGrp="1"/>
          </p:cNvSpPr>
          <p:nvPr>
            <p:ph idx="1"/>
          </p:nvPr>
        </p:nvSpPr>
        <p:spPr/>
        <p:txBody>
          <a:bodyPr/>
          <a:lstStyle/>
          <a:p>
            <a:r>
              <a:rPr kumimoji="1" lang="ja-JP" altLang="en-US" sz="2800" dirty="0" smtClean="0"/>
              <a:t>検索精度の評価</a:t>
            </a:r>
            <a:endParaRPr kumimoji="1" lang="en-US" altLang="ja-JP" sz="2800" dirty="0" smtClean="0"/>
          </a:p>
          <a:p>
            <a:pPr lvl="1"/>
            <a:r>
              <a:rPr kumimoji="1" lang="ja-JP" altLang="en-US" sz="2400" dirty="0" smtClean="0"/>
              <a:t>検索精度の観点における本手法の有用性</a:t>
            </a:r>
            <a:endParaRPr kumimoji="1" lang="en-US" altLang="ja-JP" sz="2400" dirty="0" smtClean="0"/>
          </a:p>
          <a:p>
            <a:pPr lvl="1"/>
            <a:r>
              <a:rPr lang="ja-JP" altLang="en-US" sz="2400" dirty="0" smtClean="0"/>
              <a:t>学習させた類似コードブロックが持つ構文上の差異と   検索精度の関係性</a:t>
            </a:r>
            <a:endParaRPr kumimoji="1" lang="ja-JP" altLang="en-US" sz="24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12</a:t>
            </a:fld>
            <a:endParaRPr lang="en-US" altLang="ja-JP"/>
          </a:p>
        </p:txBody>
      </p:sp>
    </p:spTree>
    <p:extLst>
      <p:ext uri="{BB962C8B-B14F-4D97-AF65-F5344CB8AC3E}">
        <p14:creationId xmlns:p14="http://schemas.microsoft.com/office/powerpoint/2010/main" val="29332277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正方形/長方形 43"/>
          <p:cNvSpPr/>
          <p:nvPr/>
        </p:nvSpPr>
        <p:spPr>
          <a:xfrm>
            <a:off x="16668" y="3316572"/>
            <a:ext cx="2481603" cy="31998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kumimoji="1" lang="ja-JP" altLang="en-US" dirty="0" smtClean="0"/>
              <a:t>実験方法の概要</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13</a:t>
            </a:fld>
            <a:endParaRPr lang="en-US" altLang="ja-JP"/>
          </a:p>
        </p:txBody>
      </p:sp>
      <p:sp>
        <p:nvSpPr>
          <p:cNvPr id="6" name="コンテンツ プレースホルダー 2"/>
          <p:cNvSpPr>
            <a:spLocks noGrp="1"/>
          </p:cNvSpPr>
          <p:nvPr>
            <p:ph idx="1"/>
          </p:nvPr>
        </p:nvSpPr>
        <p:spPr>
          <a:xfrm>
            <a:off x="457200" y="1523999"/>
            <a:ext cx="8240485" cy="1732547"/>
          </a:xfrm>
          <a:ln>
            <a:solidFill>
              <a:srgbClr val="FFC000"/>
            </a:solidFill>
          </a:ln>
        </p:spPr>
        <p:txBody>
          <a:bodyPr/>
          <a:lstStyle/>
          <a:p>
            <a:pPr marL="514350" indent="-514350">
              <a:buFont typeface="+mj-lt"/>
              <a:buAutoNum type="arabicPeriod"/>
            </a:pPr>
            <a:r>
              <a:rPr kumimoji="1" lang="ja-JP" altLang="en-US" sz="2400" dirty="0" smtClean="0"/>
              <a:t>各プロジェクトのソースコードを利用して学習用データセットと評価用データセットを作成</a:t>
            </a:r>
            <a:endParaRPr kumimoji="1" lang="en-US" altLang="ja-JP" sz="2400" dirty="0" smtClean="0"/>
          </a:p>
          <a:p>
            <a:pPr marL="514350" indent="-514350">
              <a:buFont typeface="+mj-lt"/>
              <a:buAutoNum type="arabicPeriod"/>
            </a:pPr>
            <a:r>
              <a:rPr kumimoji="1" lang="ja-JP" altLang="en-US" sz="2400" dirty="0" smtClean="0"/>
              <a:t>学習用データセットを使用してモデル作成</a:t>
            </a:r>
            <a:endParaRPr kumimoji="1" lang="en-US" altLang="ja-JP" sz="2400" dirty="0" smtClean="0"/>
          </a:p>
          <a:p>
            <a:pPr marL="514350" indent="-514350">
              <a:buFont typeface="+mj-lt"/>
              <a:buAutoNum type="arabicPeriod"/>
            </a:pPr>
            <a:r>
              <a:rPr lang="ja-JP" altLang="en-US" sz="2400" dirty="0" smtClean="0"/>
              <a:t>評価用データセットを使用して適合率・再現率・</a:t>
            </a:r>
            <a:r>
              <a:rPr lang="en-US" altLang="ja-JP" sz="2400" dirty="0" smtClean="0"/>
              <a:t>F</a:t>
            </a:r>
            <a:r>
              <a:rPr lang="ja-JP" altLang="en-US" sz="2400" dirty="0" smtClean="0"/>
              <a:t>値を算出</a:t>
            </a:r>
            <a:endParaRPr kumimoji="1" lang="ja-JP" altLang="en-US" sz="2400" dirty="0"/>
          </a:p>
        </p:txBody>
      </p:sp>
      <p:pic>
        <p:nvPicPr>
          <p:cNvPr id="34" name="図 33"/>
          <p:cNvPicPr>
            <a:picLocks noChangeAspect="1"/>
          </p:cNvPicPr>
          <p:nvPr/>
        </p:nvPicPr>
        <p:blipFill>
          <a:blip r:embed="rId3"/>
          <a:stretch>
            <a:fillRect/>
          </a:stretch>
        </p:blipFill>
        <p:spPr>
          <a:xfrm>
            <a:off x="1049266" y="3362907"/>
            <a:ext cx="1388352" cy="3153485"/>
          </a:xfrm>
          <a:prstGeom prst="rect">
            <a:avLst/>
          </a:prstGeom>
          <a:ln>
            <a:noFill/>
          </a:ln>
        </p:spPr>
      </p:pic>
      <p:sp>
        <p:nvSpPr>
          <p:cNvPr id="35" name="テキスト ボックス 34"/>
          <p:cNvSpPr txBox="1"/>
          <p:nvPr/>
        </p:nvSpPr>
        <p:spPr>
          <a:xfrm>
            <a:off x="-65315" y="3434443"/>
            <a:ext cx="1334020" cy="646331"/>
          </a:xfrm>
          <a:prstGeom prst="rect">
            <a:avLst/>
          </a:prstGeom>
          <a:noFill/>
        </p:spPr>
        <p:txBody>
          <a:bodyPr wrap="none" rtlCol="0">
            <a:spAutoFit/>
          </a:bodyPr>
          <a:lstStyle/>
          <a:p>
            <a:pPr algn="ctr"/>
            <a:r>
              <a:rPr kumimoji="1" lang="ja-JP" altLang="en-US" dirty="0" smtClean="0"/>
              <a:t>学習用</a:t>
            </a:r>
            <a:endParaRPr kumimoji="1" lang="en-US" altLang="ja-JP" dirty="0" smtClean="0"/>
          </a:p>
          <a:p>
            <a:pPr algn="ctr"/>
            <a:r>
              <a:rPr kumimoji="1" lang="ja-JP" altLang="en-US" dirty="0" smtClean="0"/>
              <a:t>データセット</a:t>
            </a:r>
            <a:endParaRPr kumimoji="1" lang="ja-JP" altLang="en-US" dirty="0"/>
          </a:p>
        </p:txBody>
      </p:sp>
      <p:sp>
        <p:nvSpPr>
          <p:cNvPr id="36" name="テキスト ボックス 35"/>
          <p:cNvSpPr txBox="1"/>
          <p:nvPr/>
        </p:nvSpPr>
        <p:spPr>
          <a:xfrm>
            <a:off x="-65315" y="5870061"/>
            <a:ext cx="1334020" cy="646331"/>
          </a:xfrm>
          <a:prstGeom prst="rect">
            <a:avLst/>
          </a:prstGeom>
          <a:noFill/>
        </p:spPr>
        <p:txBody>
          <a:bodyPr wrap="none" rtlCol="0">
            <a:spAutoFit/>
          </a:bodyPr>
          <a:lstStyle/>
          <a:p>
            <a:pPr algn="ctr"/>
            <a:r>
              <a:rPr kumimoji="1" lang="ja-JP" altLang="en-US" dirty="0" smtClean="0"/>
              <a:t>評価用</a:t>
            </a:r>
            <a:endParaRPr kumimoji="1" lang="en-US" altLang="ja-JP" dirty="0" smtClean="0"/>
          </a:p>
          <a:p>
            <a:pPr algn="ctr"/>
            <a:r>
              <a:rPr lang="ja-JP" altLang="en-US" dirty="0"/>
              <a:t>データセット</a:t>
            </a:r>
            <a:endParaRPr kumimoji="1" lang="ja-JP" altLang="en-US" dirty="0"/>
          </a:p>
        </p:txBody>
      </p:sp>
      <p:sp>
        <p:nvSpPr>
          <p:cNvPr id="37" name="テキスト ボックス 36"/>
          <p:cNvSpPr txBox="1"/>
          <p:nvPr/>
        </p:nvSpPr>
        <p:spPr>
          <a:xfrm>
            <a:off x="107008" y="4809284"/>
            <a:ext cx="989373" cy="646331"/>
          </a:xfrm>
          <a:prstGeom prst="rect">
            <a:avLst/>
          </a:prstGeom>
          <a:noFill/>
        </p:spPr>
        <p:txBody>
          <a:bodyPr wrap="none" rtlCol="0">
            <a:spAutoFit/>
          </a:bodyPr>
          <a:lstStyle/>
          <a:p>
            <a:pPr algn="ctr"/>
            <a:r>
              <a:rPr kumimoji="1" lang="ja-JP" altLang="en-US" dirty="0" smtClean="0"/>
              <a:t>コード</a:t>
            </a:r>
            <a:endParaRPr kumimoji="1" lang="en-US" altLang="ja-JP" dirty="0" smtClean="0"/>
          </a:p>
          <a:p>
            <a:pPr algn="ctr"/>
            <a:r>
              <a:rPr kumimoji="1" lang="ja-JP" altLang="en-US" dirty="0" smtClean="0"/>
              <a:t>クローン</a:t>
            </a:r>
            <a:endParaRPr kumimoji="1" lang="ja-JP" altLang="en-US" dirty="0"/>
          </a:p>
        </p:txBody>
      </p:sp>
      <mc:AlternateContent xmlns:mc="http://schemas.openxmlformats.org/markup-compatibility/2006" xmlns:a14="http://schemas.microsoft.com/office/drawing/2010/main">
        <mc:Choice Requires="a14">
          <p:sp>
            <p:nvSpPr>
              <p:cNvPr id="38" name="テキスト ボックス 37"/>
              <p:cNvSpPr txBox="1"/>
              <p:nvPr/>
            </p:nvSpPr>
            <p:spPr>
              <a:xfrm>
                <a:off x="1698040" y="3514717"/>
                <a:ext cx="310243" cy="307777"/>
              </a:xfrm>
              <a:prstGeom prst="rect">
                <a:avLst/>
              </a:prstGeom>
              <a:noFill/>
              <a:ln>
                <a:noFill/>
              </a:ln>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kumimoji="1" lang="en-US" altLang="ja-JP" sz="1400" i="1" smtClean="0">
                              <a:latin typeface="Cambria Math" panose="02040503050406030204" pitchFamily="18" charset="0"/>
                            </a:rPr>
                          </m:ctrlPr>
                        </m:sSubPr>
                        <m:e>
                          <m:r>
                            <a:rPr kumimoji="1" lang="en-US" altLang="ja-JP" sz="1400" b="0" i="1" smtClean="0">
                              <a:latin typeface="Cambria Math" panose="02040503050406030204" pitchFamily="18" charset="0"/>
                            </a:rPr>
                            <m:t>𝑆</m:t>
                          </m:r>
                        </m:e>
                        <m:sub>
                          <m:r>
                            <a:rPr kumimoji="1" lang="en-US" altLang="ja-JP" sz="1400" b="0" i="1" smtClean="0">
                              <a:latin typeface="Cambria Math" panose="02040503050406030204" pitchFamily="18" charset="0"/>
                            </a:rPr>
                            <m:t>0</m:t>
                          </m:r>
                        </m:sub>
                      </m:sSub>
                    </m:oMath>
                  </m:oMathPara>
                </a14:m>
                <a:endParaRPr kumimoji="1" lang="ja-JP" altLang="en-US" sz="1400" dirty="0"/>
              </a:p>
            </p:txBody>
          </p:sp>
        </mc:Choice>
        <mc:Fallback xmlns="">
          <p:sp>
            <p:nvSpPr>
              <p:cNvPr id="38" name="テキスト ボックス 37"/>
              <p:cNvSpPr txBox="1">
                <a:spLocks noRot="1" noChangeAspect="1" noMove="1" noResize="1" noEditPoints="1" noAdjustHandles="1" noChangeArrowheads="1" noChangeShapeType="1" noTextEdit="1"/>
              </p:cNvSpPr>
              <p:nvPr/>
            </p:nvSpPr>
            <p:spPr>
              <a:xfrm>
                <a:off x="1698040" y="3514717"/>
                <a:ext cx="310243" cy="307777"/>
              </a:xfrm>
              <a:prstGeom prst="rect">
                <a:avLst/>
              </a:prstGeom>
              <a:blipFill>
                <a:blip r:embed="rId4"/>
                <a:stretch>
                  <a:fillRect/>
                </a:stretch>
              </a:blipFill>
              <a:ln>
                <a:no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40" name="テキスト ボックス 39"/>
              <p:cNvSpPr txBox="1"/>
              <p:nvPr/>
            </p:nvSpPr>
            <p:spPr>
              <a:xfrm>
                <a:off x="1449528" y="4141829"/>
                <a:ext cx="310243" cy="307777"/>
              </a:xfrm>
              <a:prstGeom prst="rect">
                <a:avLst/>
              </a:prstGeom>
              <a:noFill/>
              <a:ln>
                <a:noFill/>
              </a:ln>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kumimoji="1" lang="en-US" altLang="ja-JP" sz="1400" i="1" smtClean="0">
                              <a:latin typeface="Cambria Math" panose="02040503050406030204" pitchFamily="18" charset="0"/>
                            </a:rPr>
                          </m:ctrlPr>
                        </m:sSubPr>
                        <m:e>
                          <m:r>
                            <a:rPr kumimoji="1" lang="en-US" altLang="ja-JP" sz="1400" b="0" i="1" smtClean="0">
                              <a:latin typeface="Cambria Math" panose="02040503050406030204" pitchFamily="18" charset="0"/>
                            </a:rPr>
                            <m:t>𝑆</m:t>
                          </m:r>
                        </m:e>
                        <m:sub>
                          <m:r>
                            <a:rPr kumimoji="1" lang="en-US" altLang="ja-JP" sz="1400" b="0" i="1" smtClean="0">
                              <a:latin typeface="Cambria Math" panose="02040503050406030204" pitchFamily="18" charset="0"/>
                            </a:rPr>
                            <m:t>1</m:t>
                          </m:r>
                        </m:sub>
                      </m:sSub>
                    </m:oMath>
                  </m:oMathPara>
                </a14:m>
                <a:endParaRPr kumimoji="1" lang="ja-JP" altLang="en-US" sz="1400" dirty="0"/>
              </a:p>
            </p:txBody>
          </p:sp>
        </mc:Choice>
        <mc:Fallback xmlns="">
          <p:sp>
            <p:nvSpPr>
              <p:cNvPr id="40" name="テキスト ボックス 39"/>
              <p:cNvSpPr txBox="1">
                <a:spLocks noRot="1" noChangeAspect="1" noMove="1" noResize="1" noEditPoints="1" noAdjustHandles="1" noChangeArrowheads="1" noChangeShapeType="1" noTextEdit="1"/>
              </p:cNvSpPr>
              <p:nvPr/>
            </p:nvSpPr>
            <p:spPr>
              <a:xfrm>
                <a:off x="1449528" y="4141829"/>
                <a:ext cx="310243" cy="307777"/>
              </a:xfrm>
              <a:prstGeom prst="rect">
                <a:avLst/>
              </a:prstGeom>
              <a:blipFill>
                <a:blip r:embed="rId5"/>
                <a:stretch>
                  <a:fillRect/>
                </a:stretch>
              </a:blipFill>
              <a:ln>
                <a:no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41" name="テキスト ボックス 40"/>
              <p:cNvSpPr txBox="1"/>
              <p:nvPr/>
            </p:nvSpPr>
            <p:spPr>
              <a:xfrm>
                <a:off x="1853161" y="4141828"/>
                <a:ext cx="310243" cy="307777"/>
              </a:xfrm>
              <a:prstGeom prst="rect">
                <a:avLst/>
              </a:prstGeom>
              <a:noFill/>
              <a:ln>
                <a:noFill/>
              </a:ln>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kumimoji="1" lang="en-US" altLang="ja-JP" sz="1400" i="1" smtClean="0">
                              <a:latin typeface="Cambria Math" panose="02040503050406030204" pitchFamily="18" charset="0"/>
                            </a:rPr>
                          </m:ctrlPr>
                        </m:sSubPr>
                        <m:e>
                          <m:r>
                            <a:rPr kumimoji="1" lang="en-US" altLang="ja-JP" sz="1400" b="0" i="1" smtClean="0">
                              <a:latin typeface="Cambria Math" panose="02040503050406030204" pitchFamily="18" charset="0"/>
                            </a:rPr>
                            <m:t>𝑆</m:t>
                          </m:r>
                        </m:e>
                        <m:sub>
                          <m:r>
                            <a:rPr kumimoji="1" lang="en-US" altLang="ja-JP" sz="1400" b="0" i="1" smtClean="0">
                              <a:latin typeface="Cambria Math" panose="02040503050406030204" pitchFamily="18" charset="0"/>
                            </a:rPr>
                            <m:t>2</m:t>
                          </m:r>
                        </m:sub>
                      </m:sSub>
                    </m:oMath>
                  </m:oMathPara>
                </a14:m>
                <a:endParaRPr kumimoji="1" lang="ja-JP" altLang="en-US" sz="1400" dirty="0"/>
              </a:p>
            </p:txBody>
          </p:sp>
        </mc:Choice>
        <mc:Fallback xmlns="">
          <p:sp>
            <p:nvSpPr>
              <p:cNvPr id="41" name="テキスト ボックス 40"/>
              <p:cNvSpPr txBox="1">
                <a:spLocks noRot="1" noChangeAspect="1" noMove="1" noResize="1" noEditPoints="1" noAdjustHandles="1" noChangeArrowheads="1" noChangeShapeType="1" noTextEdit="1"/>
              </p:cNvSpPr>
              <p:nvPr/>
            </p:nvSpPr>
            <p:spPr>
              <a:xfrm>
                <a:off x="1853161" y="4141828"/>
                <a:ext cx="310243" cy="307777"/>
              </a:xfrm>
              <a:prstGeom prst="rect">
                <a:avLst/>
              </a:prstGeom>
              <a:blipFill>
                <a:blip r:embed="rId6"/>
                <a:stretch>
                  <a:fillRect/>
                </a:stretch>
              </a:blipFill>
              <a:ln>
                <a:no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42" name="テキスト ボックス 41"/>
              <p:cNvSpPr txBox="1"/>
              <p:nvPr/>
            </p:nvSpPr>
            <p:spPr>
              <a:xfrm>
                <a:off x="1449528" y="4542666"/>
                <a:ext cx="310243" cy="307777"/>
              </a:xfrm>
              <a:prstGeom prst="rect">
                <a:avLst/>
              </a:prstGeom>
              <a:noFill/>
              <a:ln>
                <a:noFill/>
              </a:ln>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kumimoji="1" lang="en-US" altLang="ja-JP" sz="1400" i="1" smtClean="0">
                              <a:latin typeface="Cambria Math" panose="02040503050406030204" pitchFamily="18" charset="0"/>
                            </a:rPr>
                          </m:ctrlPr>
                        </m:sSubPr>
                        <m:e>
                          <m:r>
                            <a:rPr kumimoji="1" lang="en-US" altLang="ja-JP" sz="1400" b="0" i="1" smtClean="0">
                              <a:latin typeface="Cambria Math" panose="02040503050406030204" pitchFamily="18" charset="0"/>
                            </a:rPr>
                            <m:t>𝑆</m:t>
                          </m:r>
                        </m:e>
                        <m:sub>
                          <m:r>
                            <a:rPr kumimoji="1" lang="en-US" altLang="ja-JP" sz="1400" b="0" i="1" smtClean="0">
                              <a:latin typeface="Cambria Math" panose="02040503050406030204" pitchFamily="18" charset="0"/>
                            </a:rPr>
                            <m:t>3</m:t>
                          </m:r>
                        </m:sub>
                      </m:sSub>
                    </m:oMath>
                  </m:oMathPara>
                </a14:m>
                <a:endParaRPr kumimoji="1" lang="ja-JP" altLang="en-US" sz="1400" dirty="0"/>
              </a:p>
            </p:txBody>
          </p:sp>
        </mc:Choice>
        <mc:Fallback xmlns="">
          <p:sp>
            <p:nvSpPr>
              <p:cNvPr id="42" name="テキスト ボックス 41"/>
              <p:cNvSpPr txBox="1">
                <a:spLocks noRot="1" noChangeAspect="1" noMove="1" noResize="1" noEditPoints="1" noAdjustHandles="1" noChangeArrowheads="1" noChangeShapeType="1" noTextEdit="1"/>
              </p:cNvSpPr>
              <p:nvPr/>
            </p:nvSpPr>
            <p:spPr>
              <a:xfrm>
                <a:off x="1449528" y="4542666"/>
                <a:ext cx="310243" cy="307777"/>
              </a:xfrm>
              <a:prstGeom prst="rect">
                <a:avLst/>
              </a:prstGeom>
              <a:blipFill>
                <a:blip r:embed="rId7"/>
                <a:stretch>
                  <a:fillRect/>
                </a:stretch>
              </a:blipFill>
              <a:ln>
                <a:no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43" name="テキスト ボックス 42"/>
              <p:cNvSpPr txBox="1"/>
              <p:nvPr/>
            </p:nvSpPr>
            <p:spPr>
              <a:xfrm>
                <a:off x="1849790" y="4548108"/>
                <a:ext cx="310243" cy="307777"/>
              </a:xfrm>
              <a:prstGeom prst="rect">
                <a:avLst/>
              </a:prstGeom>
              <a:noFill/>
              <a:ln>
                <a:noFill/>
              </a:ln>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kumimoji="1" lang="en-US" altLang="ja-JP" sz="1400" i="1" smtClean="0">
                              <a:latin typeface="Cambria Math" panose="02040503050406030204" pitchFamily="18" charset="0"/>
                            </a:rPr>
                          </m:ctrlPr>
                        </m:sSubPr>
                        <m:e>
                          <m:r>
                            <a:rPr kumimoji="1" lang="en-US" altLang="ja-JP" sz="1400" b="0" i="1" smtClean="0">
                              <a:latin typeface="Cambria Math" panose="02040503050406030204" pitchFamily="18" charset="0"/>
                            </a:rPr>
                            <m:t>𝑆</m:t>
                          </m:r>
                        </m:e>
                        <m:sub>
                          <m:r>
                            <a:rPr kumimoji="1" lang="en-US" altLang="ja-JP" sz="1400" b="0" i="1" smtClean="0">
                              <a:latin typeface="Cambria Math" panose="02040503050406030204" pitchFamily="18" charset="0"/>
                            </a:rPr>
                            <m:t>4</m:t>
                          </m:r>
                        </m:sub>
                      </m:sSub>
                    </m:oMath>
                  </m:oMathPara>
                </a14:m>
                <a:endParaRPr kumimoji="1" lang="ja-JP" altLang="en-US" sz="1400" dirty="0"/>
              </a:p>
            </p:txBody>
          </p:sp>
        </mc:Choice>
        <mc:Fallback xmlns="">
          <p:sp>
            <p:nvSpPr>
              <p:cNvPr id="43" name="テキスト ボックス 42"/>
              <p:cNvSpPr txBox="1">
                <a:spLocks noRot="1" noChangeAspect="1" noMove="1" noResize="1" noEditPoints="1" noAdjustHandles="1" noChangeArrowheads="1" noChangeShapeType="1" noTextEdit="1"/>
              </p:cNvSpPr>
              <p:nvPr/>
            </p:nvSpPr>
            <p:spPr>
              <a:xfrm>
                <a:off x="1849790" y="4548108"/>
                <a:ext cx="310243" cy="307777"/>
              </a:xfrm>
              <a:prstGeom prst="rect">
                <a:avLst/>
              </a:prstGeom>
              <a:blipFill>
                <a:blip r:embed="rId8"/>
                <a:stretch>
                  <a:fillRect/>
                </a:stretch>
              </a:blipFill>
              <a:ln>
                <a:noFill/>
              </a:ln>
            </p:spPr>
            <p:txBody>
              <a:bodyPr/>
              <a:lstStyle/>
              <a:p>
                <a:r>
                  <a:rPr lang="ja-JP" altLang="en-US">
                    <a:noFill/>
                  </a:rPr>
                  <a:t> </a:t>
                </a:r>
              </a:p>
            </p:txBody>
          </p:sp>
        </mc:Fallback>
      </mc:AlternateContent>
      <p:grpSp>
        <p:nvGrpSpPr>
          <p:cNvPr id="45" name="グループ化 44"/>
          <p:cNvGrpSpPr/>
          <p:nvPr/>
        </p:nvGrpSpPr>
        <p:grpSpPr>
          <a:xfrm>
            <a:off x="3440529" y="3434443"/>
            <a:ext cx="1677786" cy="1603840"/>
            <a:chOff x="3258743" y="2979324"/>
            <a:chExt cx="1677786" cy="1603840"/>
          </a:xfrm>
        </p:grpSpPr>
        <p:grpSp>
          <p:nvGrpSpPr>
            <p:cNvPr id="46" name="グループ化 45"/>
            <p:cNvGrpSpPr/>
            <p:nvPr/>
          </p:nvGrpSpPr>
          <p:grpSpPr>
            <a:xfrm>
              <a:off x="3258743" y="2979324"/>
              <a:ext cx="1677786" cy="1201511"/>
              <a:chOff x="1178168" y="914400"/>
              <a:chExt cx="2725615" cy="1951891"/>
            </a:xfrm>
          </p:grpSpPr>
          <p:sp>
            <p:nvSpPr>
              <p:cNvPr id="48" name="楕円 47"/>
              <p:cNvSpPr/>
              <p:nvPr/>
            </p:nvSpPr>
            <p:spPr>
              <a:xfrm>
                <a:off x="1178169" y="914400"/>
                <a:ext cx="545123" cy="545123"/>
              </a:xfrm>
              <a:prstGeom prst="ellipse">
                <a:avLst/>
              </a:prstGeom>
              <a:noFill/>
              <a:ln w="9525"/>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49" name="楕円 48"/>
              <p:cNvSpPr/>
              <p:nvPr/>
            </p:nvSpPr>
            <p:spPr>
              <a:xfrm>
                <a:off x="1178169" y="1617784"/>
                <a:ext cx="545123" cy="545123"/>
              </a:xfrm>
              <a:prstGeom prst="ellipse">
                <a:avLst/>
              </a:prstGeom>
              <a:noFill/>
              <a:ln w="9525"/>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50" name="楕円 49"/>
              <p:cNvSpPr/>
              <p:nvPr/>
            </p:nvSpPr>
            <p:spPr>
              <a:xfrm>
                <a:off x="1178168" y="2321168"/>
                <a:ext cx="545123" cy="545123"/>
              </a:xfrm>
              <a:prstGeom prst="ellipse">
                <a:avLst/>
              </a:prstGeom>
              <a:noFill/>
              <a:ln w="9525"/>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51" name="楕円 50"/>
              <p:cNvSpPr/>
              <p:nvPr/>
            </p:nvSpPr>
            <p:spPr>
              <a:xfrm>
                <a:off x="2268415" y="914400"/>
                <a:ext cx="545123" cy="545123"/>
              </a:xfrm>
              <a:prstGeom prst="ellipse">
                <a:avLst/>
              </a:prstGeom>
              <a:noFill/>
              <a:ln w="9525"/>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52" name="楕円 51"/>
              <p:cNvSpPr/>
              <p:nvPr/>
            </p:nvSpPr>
            <p:spPr>
              <a:xfrm>
                <a:off x="2268415" y="1617784"/>
                <a:ext cx="545123" cy="545123"/>
              </a:xfrm>
              <a:prstGeom prst="ellipse">
                <a:avLst/>
              </a:prstGeom>
              <a:noFill/>
              <a:ln w="9525"/>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53" name="楕円 52"/>
              <p:cNvSpPr/>
              <p:nvPr/>
            </p:nvSpPr>
            <p:spPr>
              <a:xfrm>
                <a:off x="2268414" y="2321168"/>
                <a:ext cx="545123" cy="545123"/>
              </a:xfrm>
              <a:prstGeom prst="ellipse">
                <a:avLst/>
              </a:prstGeom>
              <a:noFill/>
              <a:ln w="9525"/>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54" name="楕円 53"/>
              <p:cNvSpPr/>
              <p:nvPr/>
            </p:nvSpPr>
            <p:spPr>
              <a:xfrm>
                <a:off x="3358660" y="1345222"/>
                <a:ext cx="545123" cy="545123"/>
              </a:xfrm>
              <a:prstGeom prst="ellipse">
                <a:avLst/>
              </a:prstGeom>
              <a:noFill/>
              <a:ln w="9525"/>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55" name="楕円 54"/>
              <p:cNvSpPr/>
              <p:nvPr/>
            </p:nvSpPr>
            <p:spPr>
              <a:xfrm>
                <a:off x="3358660" y="2048606"/>
                <a:ext cx="545123" cy="545123"/>
              </a:xfrm>
              <a:prstGeom prst="ellipse">
                <a:avLst/>
              </a:prstGeom>
              <a:noFill/>
              <a:ln w="9525"/>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cxnSp>
            <p:nvCxnSpPr>
              <p:cNvPr id="56" name="直線矢印コネクタ 55"/>
              <p:cNvCxnSpPr>
                <a:stCxn id="48" idx="6"/>
                <a:endCxn id="51" idx="2"/>
              </p:cNvCxnSpPr>
              <p:nvPr/>
            </p:nvCxnSpPr>
            <p:spPr>
              <a:xfrm>
                <a:off x="1723292" y="1186962"/>
                <a:ext cx="545123" cy="0"/>
              </a:xfrm>
              <a:prstGeom prst="straightConnector1">
                <a:avLst/>
              </a:prstGeom>
              <a:ln w="9525">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57" name="直線矢印コネクタ 56"/>
              <p:cNvCxnSpPr>
                <a:stCxn id="48" idx="6"/>
                <a:endCxn id="52" idx="2"/>
              </p:cNvCxnSpPr>
              <p:nvPr/>
            </p:nvCxnSpPr>
            <p:spPr>
              <a:xfrm>
                <a:off x="1723292" y="1186962"/>
                <a:ext cx="545123" cy="703384"/>
              </a:xfrm>
              <a:prstGeom prst="straightConnector1">
                <a:avLst/>
              </a:prstGeom>
              <a:ln w="9525">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58" name="直線矢印コネクタ 57"/>
              <p:cNvCxnSpPr>
                <a:stCxn id="48" idx="6"/>
                <a:endCxn id="53" idx="2"/>
              </p:cNvCxnSpPr>
              <p:nvPr/>
            </p:nvCxnSpPr>
            <p:spPr>
              <a:xfrm>
                <a:off x="1723292" y="1186962"/>
                <a:ext cx="545122" cy="1406768"/>
              </a:xfrm>
              <a:prstGeom prst="straightConnector1">
                <a:avLst/>
              </a:prstGeom>
              <a:ln w="9525">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59" name="直線矢印コネクタ 58"/>
              <p:cNvCxnSpPr>
                <a:stCxn id="49" idx="6"/>
                <a:endCxn id="52" idx="2"/>
              </p:cNvCxnSpPr>
              <p:nvPr/>
            </p:nvCxnSpPr>
            <p:spPr>
              <a:xfrm>
                <a:off x="1723292" y="1890346"/>
                <a:ext cx="545123" cy="0"/>
              </a:xfrm>
              <a:prstGeom prst="straightConnector1">
                <a:avLst/>
              </a:prstGeom>
              <a:ln w="9525">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60" name="直線矢印コネクタ 59"/>
              <p:cNvCxnSpPr>
                <a:stCxn id="49" idx="6"/>
                <a:endCxn id="51" idx="2"/>
              </p:cNvCxnSpPr>
              <p:nvPr/>
            </p:nvCxnSpPr>
            <p:spPr>
              <a:xfrm flipV="1">
                <a:off x="1723292" y="1186962"/>
                <a:ext cx="545123" cy="703384"/>
              </a:xfrm>
              <a:prstGeom prst="straightConnector1">
                <a:avLst/>
              </a:prstGeom>
              <a:ln w="9525">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61" name="直線矢印コネクタ 60"/>
              <p:cNvCxnSpPr>
                <a:stCxn id="49" idx="6"/>
                <a:endCxn id="53" idx="2"/>
              </p:cNvCxnSpPr>
              <p:nvPr/>
            </p:nvCxnSpPr>
            <p:spPr>
              <a:xfrm>
                <a:off x="1723292" y="1890346"/>
                <a:ext cx="545122" cy="703384"/>
              </a:xfrm>
              <a:prstGeom prst="straightConnector1">
                <a:avLst/>
              </a:prstGeom>
              <a:ln w="9525">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62" name="直線矢印コネクタ 61"/>
              <p:cNvCxnSpPr>
                <a:stCxn id="50" idx="6"/>
                <a:endCxn id="51" idx="2"/>
              </p:cNvCxnSpPr>
              <p:nvPr/>
            </p:nvCxnSpPr>
            <p:spPr>
              <a:xfrm flipV="1">
                <a:off x="1723291" y="1186962"/>
                <a:ext cx="545124" cy="1406768"/>
              </a:xfrm>
              <a:prstGeom prst="straightConnector1">
                <a:avLst/>
              </a:prstGeom>
              <a:ln w="9525">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63" name="直線矢印コネクタ 62"/>
              <p:cNvCxnSpPr>
                <a:stCxn id="50" idx="6"/>
                <a:endCxn id="52" idx="2"/>
              </p:cNvCxnSpPr>
              <p:nvPr/>
            </p:nvCxnSpPr>
            <p:spPr>
              <a:xfrm flipV="1">
                <a:off x="1723291" y="1890346"/>
                <a:ext cx="545124" cy="703384"/>
              </a:xfrm>
              <a:prstGeom prst="straightConnector1">
                <a:avLst/>
              </a:prstGeom>
              <a:ln w="9525">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64" name="直線矢印コネクタ 63"/>
              <p:cNvCxnSpPr>
                <a:stCxn id="50" idx="6"/>
                <a:endCxn id="53" idx="2"/>
              </p:cNvCxnSpPr>
              <p:nvPr/>
            </p:nvCxnSpPr>
            <p:spPr>
              <a:xfrm>
                <a:off x="1723291" y="2593730"/>
                <a:ext cx="545123" cy="0"/>
              </a:xfrm>
              <a:prstGeom prst="straightConnector1">
                <a:avLst/>
              </a:prstGeom>
              <a:ln w="9525">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65" name="直線コネクタ 64"/>
              <p:cNvCxnSpPr>
                <a:stCxn id="51" idx="6"/>
                <a:endCxn id="54" idx="2"/>
              </p:cNvCxnSpPr>
              <p:nvPr/>
            </p:nvCxnSpPr>
            <p:spPr>
              <a:xfrm>
                <a:off x="2813538" y="1186962"/>
                <a:ext cx="545122" cy="430822"/>
              </a:xfrm>
              <a:prstGeom prst="line">
                <a:avLst/>
              </a:prstGeom>
              <a:ln w="9525"/>
            </p:spPr>
            <p:style>
              <a:lnRef idx="1">
                <a:schemeClr val="dk1"/>
              </a:lnRef>
              <a:fillRef idx="0">
                <a:schemeClr val="dk1"/>
              </a:fillRef>
              <a:effectRef idx="0">
                <a:schemeClr val="dk1"/>
              </a:effectRef>
              <a:fontRef idx="minor">
                <a:schemeClr val="tx1"/>
              </a:fontRef>
            </p:style>
          </p:cxnSp>
          <p:cxnSp>
            <p:nvCxnSpPr>
              <p:cNvPr id="66" name="直線コネクタ 65"/>
              <p:cNvCxnSpPr>
                <a:stCxn id="51" idx="6"/>
                <a:endCxn id="55" idx="2"/>
              </p:cNvCxnSpPr>
              <p:nvPr/>
            </p:nvCxnSpPr>
            <p:spPr>
              <a:xfrm>
                <a:off x="2813538" y="1186962"/>
                <a:ext cx="545122" cy="1134206"/>
              </a:xfrm>
              <a:prstGeom prst="line">
                <a:avLst/>
              </a:prstGeom>
              <a:ln w="9525"/>
            </p:spPr>
            <p:style>
              <a:lnRef idx="1">
                <a:schemeClr val="dk1"/>
              </a:lnRef>
              <a:fillRef idx="0">
                <a:schemeClr val="dk1"/>
              </a:fillRef>
              <a:effectRef idx="0">
                <a:schemeClr val="dk1"/>
              </a:effectRef>
              <a:fontRef idx="minor">
                <a:schemeClr val="tx1"/>
              </a:fontRef>
            </p:style>
          </p:cxnSp>
          <p:cxnSp>
            <p:nvCxnSpPr>
              <p:cNvPr id="67" name="直線コネクタ 66"/>
              <p:cNvCxnSpPr>
                <a:stCxn id="52" idx="6"/>
                <a:endCxn id="54" idx="2"/>
              </p:cNvCxnSpPr>
              <p:nvPr/>
            </p:nvCxnSpPr>
            <p:spPr>
              <a:xfrm flipV="1">
                <a:off x="2813538" y="1617784"/>
                <a:ext cx="545122" cy="272562"/>
              </a:xfrm>
              <a:prstGeom prst="line">
                <a:avLst/>
              </a:prstGeom>
              <a:ln w="9525"/>
            </p:spPr>
            <p:style>
              <a:lnRef idx="1">
                <a:schemeClr val="dk1"/>
              </a:lnRef>
              <a:fillRef idx="0">
                <a:schemeClr val="dk1"/>
              </a:fillRef>
              <a:effectRef idx="0">
                <a:schemeClr val="dk1"/>
              </a:effectRef>
              <a:fontRef idx="minor">
                <a:schemeClr val="tx1"/>
              </a:fontRef>
            </p:style>
          </p:cxnSp>
          <p:cxnSp>
            <p:nvCxnSpPr>
              <p:cNvPr id="68" name="直線コネクタ 67"/>
              <p:cNvCxnSpPr>
                <a:stCxn id="52" idx="6"/>
                <a:endCxn id="55" idx="2"/>
              </p:cNvCxnSpPr>
              <p:nvPr/>
            </p:nvCxnSpPr>
            <p:spPr>
              <a:xfrm>
                <a:off x="2813538" y="1890346"/>
                <a:ext cx="545122" cy="430822"/>
              </a:xfrm>
              <a:prstGeom prst="line">
                <a:avLst/>
              </a:prstGeom>
              <a:ln w="9525"/>
            </p:spPr>
            <p:style>
              <a:lnRef idx="1">
                <a:schemeClr val="dk1"/>
              </a:lnRef>
              <a:fillRef idx="0">
                <a:schemeClr val="dk1"/>
              </a:fillRef>
              <a:effectRef idx="0">
                <a:schemeClr val="dk1"/>
              </a:effectRef>
              <a:fontRef idx="minor">
                <a:schemeClr val="tx1"/>
              </a:fontRef>
            </p:style>
          </p:cxnSp>
          <p:cxnSp>
            <p:nvCxnSpPr>
              <p:cNvPr id="69" name="直線コネクタ 68"/>
              <p:cNvCxnSpPr>
                <a:stCxn id="53" idx="6"/>
                <a:endCxn id="54" idx="2"/>
              </p:cNvCxnSpPr>
              <p:nvPr/>
            </p:nvCxnSpPr>
            <p:spPr>
              <a:xfrm flipV="1">
                <a:off x="2813537" y="1617784"/>
                <a:ext cx="545123" cy="975946"/>
              </a:xfrm>
              <a:prstGeom prst="line">
                <a:avLst/>
              </a:prstGeom>
              <a:ln w="9525"/>
            </p:spPr>
            <p:style>
              <a:lnRef idx="1">
                <a:schemeClr val="dk1"/>
              </a:lnRef>
              <a:fillRef idx="0">
                <a:schemeClr val="dk1"/>
              </a:fillRef>
              <a:effectRef idx="0">
                <a:schemeClr val="dk1"/>
              </a:effectRef>
              <a:fontRef idx="minor">
                <a:schemeClr val="tx1"/>
              </a:fontRef>
            </p:style>
          </p:cxnSp>
          <p:cxnSp>
            <p:nvCxnSpPr>
              <p:cNvPr id="70" name="直線コネクタ 69"/>
              <p:cNvCxnSpPr>
                <a:stCxn id="53" idx="6"/>
                <a:endCxn id="55" idx="2"/>
              </p:cNvCxnSpPr>
              <p:nvPr/>
            </p:nvCxnSpPr>
            <p:spPr>
              <a:xfrm flipV="1">
                <a:off x="2813537" y="2321168"/>
                <a:ext cx="545123" cy="272562"/>
              </a:xfrm>
              <a:prstGeom prst="line">
                <a:avLst/>
              </a:prstGeom>
              <a:ln w="9525"/>
            </p:spPr>
            <p:style>
              <a:lnRef idx="1">
                <a:schemeClr val="dk1"/>
              </a:lnRef>
              <a:fillRef idx="0">
                <a:schemeClr val="dk1"/>
              </a:fillRef>
              <a:effectRef idx="0">
                <a:schemeClr val="dk1"/>
              </a:effectRef>
              <a:fontRef idx="minor">
                <a:schemeClr val="tx1"/>
              </a:fontRef>
            </p:style>
          </p:cxnSp>
        </p:grpSp>
        <p:sp>
          <p:nvSpPr>
            <p:cNvPr id="47" name="テキスト ボックス 46"/>
            <p:cNvSpPr txBox="1"/>
            <p:nvPr/>
          </p:nvSpPr>
          <p:spPr>
            <a:xfrm>
              <a:off x="3838590" y="4213832"/>
              <a:ext cx="518091" cy="369332"/>
            </a:xfrm>
            <a:prstGeom prst="rect">
              <a:avLst/>
            </a:prstGeom>
            <a:noFill/>
            <a:ln w="9525">
              <a:solidFill>
                <a:schemeClr val="tx1"/>
              </a:solidFill>
            </a:ln>
          </p:spPr>
          <p:txBody>
            <a:bodyPr wrap="none" rtlCol="0">
              <a:spAutoFit/>
            </a:bodyPr>
            <a:lstStyle/>
            <a:p>
              <a:pPr algn="ctr"/>
              <a:r>
                <a:rPr lang="en-US" altLang="ja-JP" dirty="0" smtClean="0"/>
                <a:t>NN</a:t>
              </a:r>
              <a:endParaRPr kumimoji="1" lang="ja-JP" altLang="en-US" dirty="0"/>
            </a:p>
          </p:txBody>
        </p:sp>
      </p:grpSp>
      <p:sp>
        <p:nvSpPr>
          <p:cNvPr id="71" name="右矢印 70"/>
          <p:cNvSpPr/>
          <p:nvPr/>
        </p:nvSpPr>
        <p:spPr>
          <a:xfrm>
            <a:off x="2591661" y="3787893"/>
            <a:ext cx="714294" cy="494610"/>
          </a:xfrm>
          <a:prstGeom prst="right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ja-JP" altLang="en-US"/>
          </a:p>
        </p:txBody>
      </p:sp>
      <p:sp>
        <p:nvSpPr>
          <p:cNvPr id="72" name="右矢印 71"/>
          <p:cNvSpPr/>
          <p:nvPr/>
        </p:nvSpPr>
        <p:spPr>
          <a:xfrm rot="19083595">
            <a:off x="2612252" y="4885144"/>
            <a:ext cx="714294" cy="494610"/>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a:p>
        </p:txBody>
      </p:sp>
      <p:sp>
        <p:nvSpPr>
          <p:cNvPr id="73" name="右矢印 72"/>
          <p:cNvSpPr/>
          <p:nvPr/>
        </p:nvSpPr>
        <p:spPr>
          <a:xfrm>
            <a:off x="5277301" y="3785717"/>
            <a:ext cx="714294" cy="494610"/>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a:p>
        </p:txBody>
      </p:sp>
      <p:sp>
        <p:nvSpPr>
          <p:cNvPr id="74" name="テキスト ボックス 73"/>
          <p:cNvSpPr txBox="1"/>
          <p:nvPr/>
        </p:nvSpPr>
        <p:spPr>
          <a:xfrm>
            <a:off x="3073051" y="5370440"/>
            <a:ext cx="915635" cy="369332"/>
          </a:xfrm>
          <a:prstGeom prst="rect">
            <a:avLst/>
          </a:prstGeom>
          <a:solidFill>
            <a:schemeClr val="accent1"/>
          </a:solidFill>
        </p:spPr>
        <p:txBody>
          <a:bodyPr wrap="none" rtlCol="0">
            <a:spAutoFit/>
          </a:bodyPr>
          <a:lstStyle/>
          <a:p>
            <a:r>
              <a:rPr kumimoji="1" lang="en-US" altLang="ja-JP" dirty="0" smtClean="0"/>
              <a:t>STEP3</a:t>
            </a:r>
            <a:endParaRPr kumimoji="1" lang="ja-JP" altLang="en-US" dirty="0"/>
          </a:p>
        </p:txBody>
      </p:sp>
      <p:sp>
        <p:nvSpPr>
          <p:cNvPr id="75" name="テキスト ボックス 74"/>
          <p:cNvSpPr txBox="1"/>
          <p:nvPr/>
        </p:nvSpPr>
        <p:spPr>
          <a:xfrm>
            <a:off x="2482128" y="3362907"/>
            <a:ext cx="915635" cy="369332"/>
          </a:xfrm>
          <a:prstGeom prst="rect">
            <a:avLst/>
          </a:prstGeom>
        </p:spPr>
        <p:style>
          <a:lnRef idx="2">
            <a:schemeClr val="accent6"/>
          </a:lnRef>
          <a:fillRef idx="1">
            <a:schemeClr val="lt1"/>
          </a:fillRef>
          <a:effectRef idx="0">
            <a:schemeClr val="accent6"/>
          </a:effectRef>
          <a:fontRef idx="minor">
            <a:schemeClr val="dk1"/>
          </a:fontRef>
        </p:style>
        <p:txBody>
          <a:bodyPr wrap="none" rtlCol="0">
            <a:spAutoFit/>
          </a:bodyPr>
          <a:lstStyle/>
          <a:p>
            <a:r>
              <a:rPr kumimoji="1" lang="en-US" altLang="ja-JP" dirty="0" smtClean="0"/>
              <a:t>STEP2</a:t>
            </a:r>
            <a:endParaRPr kumimoji="1" lang="ja-JP" altLang="en-US" dirty="0"/>
          </a:p>
        </p:txBody>
      </p:sp>
      <mc:AlternateContent xmlns:mc="http://schemas.openxmlformats.org/markup-compatibility/2006" xmlns:a14="http://schemas.microsoft.com/office/drawing/2010/main">
        <mc:Choice Requires="a14">
          <p:sp>
            <p:nvSpPr>
              <p:cNvPr id="78" name="テキスト ボックス 77"/>
              <p:cNvSpPr txBox="1"/>
              <p:nvPr/>
            </p:nvSpPr>
            <p:spPr>
              <a:xfrm>
                <a:off x="1538950" y="5268280"/>
                <a:ext cx="310243" cy="307777"/>
              </a:xfrm>
              <a:prstGeom prst="rect">
                <a:avLst/>
              </a:prstGeom>
              <a:solidFill>
                <a:schemeClr val="bg1"/>
              </a:solidFill>
              <a:ln>
                <a:solidFill>
                  <a:schemeClr val="tx1"/>
                </a:solidFill>
              </a:ln>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kumimoji="1" lang="en-US" altLang="ja-JP" sz="1400" i="1" smtClean="0">
                              <a:latin typeface="Cambria Math" panose="02040503050406030204" pitchFamily="18" charset="0"/>
                            </a:rPr>
                          </m:ctrlPr>
                        </m:sSubPr>
                        <m:e>
                          <m:r>
                            <a:rPr kumimoji="1" lang="en-US" altLang="ja-JP" sz="1400" b="0" i="1" smtClean="0">
                              <a:latin typeface="Cambria Math" panose="02040503050406030204" pitchFamily="18" charset="0"/>
                            </a:rPr>
                            <m:t>𝑆</m:t>
                          </m:r>
                        </m:e>
                        <m:sub>
                          <m:r>
                            <a:rPr kumimoji="1" lang="en-US" altLang="ja-JP" sz="1400" b="0" i="1" smtClean="0">
                              <a:latin typeface="Cambria Math" panose="02040503050406030204" pitchFamily="18" charset="0"/>
                            </a:rPr>
                            <m:t>0</m:t>
                          </m:r>
                        </m:sub>
                      </m:sSub>
                      <m:r>
                        <a:rPr kumimoji="1" lang="en-US" altLang="ja-JP" sz="1400" b="0" i="1" smtClean="0">
                          <a:latin typeface="Cambria Math" panose="02040503050406030204" pitchFamily="18" charset="0"/>
                        </a:rPr>
                        <m:t>′</m:t>
                      </m:r>
                    </m:oMath>
                  </m:oMathPara>
                </a14:m>
                <a:endParaRPr kumimoji="1" lang="ja-JP" altLang="en-US" sz="1400" dirty="0"/>
              </a:p>
            </p:txBody>
          </p:sp>
        </mc:Choice>
        <mc:Fallback xmlns="">
          <p:sp>
            <p:nvSpPr>
              <p:cNvPr id="78" name="テキスト ボックス 77"/>
              <p:cNvSpPr txBox="1">
                <a:spLocks noRot="1" noChangeAspect="1" noMove="1" noResize="1" noEditPoints="1" noAdjustHandles="1" noChangeArrowheads="1" noChangeShapeType="1" noTextEdit="1"/>
              </p:cNvSpPr>
              <p:nvPr/>
            </p:nvSpPr>
            <p:spPr>
              <a:xfrm>
                <a:off x="1538950" y="5268280"/>
                <a:ext cx="310243" cy="307777"/>
              </a:xfrm>
              <a:prstGeom prst="rect">
                <a:avLst/>
              </a:prstGeom>
              <a:blipFill>
                <a:blip r:embed="rId9"/>
                <a:stretch>
                  <a:fillRect r="-18868"/>
                </a:stretch>
              </a:blipFill>
              <a:ln>
                <a:solidFill>
                  <a:schemeClr val="tx1"/>
                </a:solid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79" name="テキスト ボックス 78"/>
              <p:cNvSpPr txBox="1"/>
              <p:nvPr/>
            </p:nvSpPr>
            <p:spPr>
              <a:xfrm>
                <a:off x="1349694" y="5680675"/>
                <a:ext cx="310243" cy="307777"/>
              </a:xfrm>
              <a:prstGeom prst="rect">
                <a:avLst/>
              </a:prstGeom>
              <a:noFill/>
              <a:ln>
                <a:noFill/>
              </a:ln>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kumimoji="1" lang="en-US" altLang="ja-JP" sz="1400" i="1" smtClean="0">
                              <a:latin typeface="Cambria Math" panose="02040503050406030204" pitchFamily="18" charset="0"/>
                            </a:rPr>
                          </m:ctrlPr>
                        </m:sSubPr>
                        <m:e>
                          <m:r>
                            <a:rPr kumimoji="1" lang="en-US" altLang="ja-JP" sz="1400" b="0" i="1" smtClean="0">
                              <a:latin typeface="Cambria Math" panose="02040503050406030204" pitchFamily="18" charset="0"/>
                            </a:rPr>
                            <m:t>𝑆</m:t>
                          </m:r>
                        </m:e>
                        <m:sub>
                          <m:r>
                            <a:rPr kumimoji="1" lang="en-US" altLang="ja-JP" sz="1400" b="0" i="1" smtClean="0">
                              <a:latin typeface="Cambria Math" panose="02040503050406030204" pitchFamily="18" charset="0"/>
                            </a:rPr>
                            <m:t>1</m:t>
                          </m:r>
                        </m:sub>
                      </m:sSub>
                      <m:r>
                        <a:rPr kumimoji="1" lang="en-US" altLang="ja-JP" sz="1400" b="0" i="1" smtClean="0">
                          <a:latin typeface="Cambria Math" panose="02040503050406030204" pitchFamily="18" charset="0"/>
                        </a:rPr>
                        <m:t>′</m:t>
                      </m:r>
                    </m:oMath>
                  </m:oMathPara>
                </a14:m>
                <a:endParaRPr kumimoji="1" lang="ja-JP" altLang="en-US" sz="1400" dirty="0"/>
              </a:p>
            </p:txBody>
          </p:sp>
        </mc:Choice>
        <mc:Fallback xmlns="">
          <p:sp>
            <p:nvSpPr>
              <p:cNvPr id="79" name="テキスト ボックス 78"/>
              <p:cNvSpPr txBox="1">
                <a:spLocks noRot="1" noChangeAspect="1" noMove="1" noResize="1" noEditPoints="1" noAdjustHandles="1" noChangeArrowheads="1" noChangeShapeType="1" noTextEdit="1"/>
              </p:cNvSpPr>
              <p:nvPr/>
            </p:nvSpPr>
            <p:spPr>
              <a:xfrm>
                <a:off x="1349694" y="5680675"/>
                <a:ext cx="310243" cy="307777"/>
              </a:xfrm>
              <a:prstGeom prst="rect">
                <a:avLst/>
              </a:prstGeom>
              <a:blipFill>
                <a:blip r:embed="rId10"/>
                <a:stretch>
                  <a:fillRect r="-19608"/>
                </a:stretch>
              </a:blipFill>
              <a:ln>
                <a:no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81" name="テキスト ボックス 80"/>
              <p:cNvSpPr txBox="1"/>
              <p:nvPr/>
            </p:nvSpPr>
            <p:spPr>
              <a:xfrm>
                <a:off x="1711274" y="5680675"/>
                <a:ext cx="310243" cy="307777"/>
              </a:xfrm>
              <a:prstGeom prst="rect">
                <a:avLst/>
              </a:prstGeom>
              <a:noFill/>
              <a:ln>
                <a:noFill/>
              </a:ln>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kumimoji="1" lang="en-US" altLang="ja-JP" sz="1400" i="1" smtClean="0">
                              <a:latin typeface="Cambria Math" panose="02040503050406030204" pitchFamily="18" charset="0"/>
                            </a:rPr>
                          </m:ctrlPr>
                        </m:sSubPr>
                        <m:e>
                          <m:r>
                            <a:rPr kumimoji="1" lang="en-US" altLang="ja-JP" sz="1400" b="0" i="1" smtClean="0">
                              <a:latin typeface="Cambria Math" panose="02040503050406030204" pitchFamily="18" charset="0"/>
                            </a:rPr>
                            <m:t>𝑆</m:t>
                          </m:r>
                        </m:e>
                        <m:sub>
                          <m:r>
                            <a:rPr kumimoji="1" lang="en-US" altLang="ja-JP" sz="1400" b="0" i="1" smtClean="0">
                              <a:latin typeface="Cambria Math" panose="02040503050406030204" pitchFamily="18" charset="0"/>
                            </a:rPr>
                            <m:t>2</m:t>
                          </m:r>
                        </m:sub>
                      </m:sSub>
                      <m:r>
                        <a:rPr kumimoji="1" lang="en-US" altLang="ja-JP" sz="1400" b="0" i="1" smtClean="0">
                          <a:latin typeface="Cambria Math" panose="02040503050406030204" pitchFamily="18" charset="0"/>
                        </a:rPr>
                        <m:t>′</m:t>
                      </m:r>
                    </m:oMath>
                  </m:oMathPara>
                </a14:m>
                <a:endParaRPr kumimoji="1" lang="ja-JP" altLang="en-US" sz="1400" dirty="0"/>
              </a:p>
            </p:txBody>
          </p:sp>
        </mc:Choice>
        <mc:Fallback xmlns="">
          <p:sp>
            <p:nvSpPr>
              <p:cNvPr id="81" name="テキスト ボックス 80"/>
              <p:cNvSpPr txBox="1">
                <a:spLocks noRot="1" noChangeAspect="1" noMove="1" noResize="1" noEditPoints="1" noAdjustHandles="1" noChangeArrowheads="1" noChangeShapeType="1" noTextEdit="1"/>
              </p:cNvSpPr>
              <p:nvPr/>
            </p:nvSpPr>
            <p:spPr>
              <a:xfrm>
                <a:off x="1711274" y="5680675"/>
                <a:ext cx="310243" cy="307777"/>
              </a:xfrm>
              <a:prstGeom prst="rect">
                <a:avLst/>
              </a:prstGeom>
              <a:blipFill>
                <a:blip r:embed="rId11"/>
                <a:stretch>
                  <a:fillRect r="-19608"/>
                </a:stretch>
              </a:blipFill>
              <a:ln>
                <a:no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82" name="テキスト ボックス 81"/>
              <p:cNvSpPr txBox="1"/>
              <p:nvPr/>
            </p:nvSpPr>
            <p:spPr>
              <a:xfrm>
                <a:off x="1710214" y="6082820"/>
                <a:ext cx="310243" cy="307777"/>
              </a:xfrm>
              <a:prstGeom prst="rect">
                <a:avLst/>
              </a:prstGeom>
              <a:noFill/>
              <a:ln>
                <a:noFill/>
              </a:ln>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kumimoji="1" lang="en-US" altLang="ja-JP" sz="1400" i="1" smtClean="0">
                              <a:latin typeface="Cambria Math" panose="02040503050406030204" pitchFamily="18" charset="0"/>
                            </a:rPr>
                          </m:ctrlPr>
                        </m:sSubPr>
                        <m:e>
                          <m:r>
                            <a:rPr kumimoji="1" lang="en-US" altLang="ja-JP" sz="1400" b="0" i="1" smtClean="0">
                              <a:latin typeface="Cambria Math" panose="02040503050406030204" pitchFamily="18" charset="0"/>
                            </a:rPr>
                            <m:t>𝑆</m:t>
                          </m:r>
                        </m:e>
                        <m:sub>
                          <m:r>
                            <a:rPr kumimoji="1" lang="en-US" altLang="ja-JP" sz="1400" b="0" i="1" smtClean="0">
                              <a:latin typeface="Cambria Math" panose="02040503050406030204" pitchFamily="18" charset="0"/>
                            </a:rPr>
                            <m:t>4</m:t>
                          </m:r>
                        </m:sub>
                      </m:sSub>
                      <m:r>
                        <a:rPr kumimoji="1" lang="en-US" altLang="ja-JP" sz="1400" b="0" i="1" smtClean="0">
                          <a:latin typeface="Cambria Math" panose="02040503050406030204" pitchFamily="18" charset="0"/>
                        </a:rPr>
                        <m:t>′</m:t>
                      </m:r>
                    </m:oMath>
                  </m:oMathPara>
                </a14:m>
                <a:endParaRPr kumimoji="1" lang="ja-JP" altLang="en-US" sz="1400" dirty="0"/>
              </a:p>
            </p:txBody>
          </p:sp>
        </mc:Choice>
        <mc:Fallback xmlns="">
          <p:sp>
            <p:nvSpPr>
              <p:cNvPr id="82" name="テキスト ボックス 81"/>
              <p:cNvSpPr txBox="1">
                <a:spLocks noRot="1" noChangeAspect="1" noMove="1" noResize="1" noEditPoints="1" noAdjustHandles="1" noChangeArrowheads="1" noChangeShapeType="1" noTextEdit="1"/>
              </p:cNvSpPr>
              <p:nvPr/>
            </p:nvSpPr>
            <p:spPr>
              <a:xfrm>
                <a:off x="1710214" y="6082820"/>
                <a:ext cx="310243" cy="307777"/>
              </a:xfrm>
              <a:prstGeom prst="rect">
                <a:avLst/>
              </a:prstGeom>
              <a:blipFill>
                <a:blip r:embed="rId12"/>
                <a:stretch>
                  <a:fillRect r="-22000"/>
                </a:stretch>
              </a:blipFill>
              <a:ln>
                <a:no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83" name="テキスト ボックス 82"/>
              <p:cNvSpPr txBox="1"/>
              <p:nvPr/>
            </p:nvSpPr>
            <p:spPr>
              <a:xfrm>
                <a:off x="1349694" y="6082820"/>
                <a:ext cx="310243" cy="307777"/>
              </a:xfrm>
              <a:prstGeom prst="rect">
                <a:avLst/>
              </a:prstGeom>
              <a:noFill/>
              <a:ln>
                <a:noFill/>
              </a:ln>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kumimoji="1" lang="en-US" altLang="ja-JP" sz="1400" i="1" smtClean="0">
                              <a:latin typeface="Cambria Math" panose="02040503050406030204" pitchFamily="18" charset="0"/>
                            </a:rPr>
                          </m:ctrlPr>
                        </m:sSubPr>
                        <m:e>
                          <m:r>
                            <a:rPr kumimoji="1" lang="en-US" altLang="ja-JP" sz="1400" b="0" i="1" smtClean="0">
                              <a:latin typeface="Cambria Math" panose="02040503050406030204" pitchFamily="18" charset="0"/>
                            </a:rPr>
                            <m:t>𝑆</m:t>
                          </m:r>
                        </m:e>
                        <m:sub>
                          <m:r>
                            <a:rPr kumimoji="1" lang="en-US" altLang="ja-JP" sz="1400" b="0" i="1" smtClean="0">
                              <a:latin typeface="Cambria Math" panose="02040503050406030204" pitchFamily="18" charset="0"/>
                            </a:rPr>
                            <m:t>3</m:t>
                          </m:r>
                        </m:sub>
                      </m:sSub>
                      <m:r>
                        <a:rPr kumimoji="1" lang="en-US" altLang="ja-JP" sz="1400" b="0" i="1" smtClean="0">
                          <a:latin typeface="Cambria Math" panose="02040503050406030204" pitchFamily="18" charset="0"/>
                        </a:rPr>
                        <m:t>′</m:t>
                      </m:r>
                    </m:oMath>
                  </m:oMathPara>
                </a14:m>
                <a:endParaRPr kumimoji="1" lang="ja-JP" altLang="en-US" sz="1400" dirty="0"/>
              </a:p>
            </p:txBody>
          </p:sp>
        </mc:Choice>
        <mc:Fallback xmlns="">
          <p:sp>
            <p:nvSpPr>
              <p:cNvPr id="83" name="テキスト ボックス 82"/>
              <p:cNvSpPr txBox="1">
                <a:spLocks noRot="1" noChangeAspect="1" noMove="1" noResize="1" noEditPoints="1" noAdjustHandles="1" noChangeArrowheads="1" noChangeShapeType="1" noTextEdit="1"/>
              </p:cNvSpPr>
              <p:nvPr/>
            </p:nvSpPr>
            <p:spPr>
              <a:xfrm>
                <a:off x="1349694" y="6082820"/>
                <a:ext cx="310243" cy="307777"/>
              </a:xfrm>
              <a:prstGeom prst="rect">
                <a:avLst/>
              </a:prstGeom>
              <a:blipFill>
                <a:blip r:embed="rId13"/>
                <a:stretch>
                  <a:fillRect r="-21569"/>
                </a:stretch>
              </a:blipFill>
              <a:ln>
                <a:noFill/>
              </a:ln>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graphicFrame>
            <p:nvGraphicFramePr>
              <p:cNvPr id="84" name="表 83"/>
              <p:cNvGraphicFramePr>
                <a:graphicFrameLocks noGrp="1"/>
              </p:cNvGraphicFramePr>
              <p:nvPr>
                <p:extLst>
                  <p:ext uri="{D42A27DB-BD31-4B8C-83A1-F6EECF244321}">
                    <p14:modId xmlns:p14="http://schemas.microsoft.com/office/powerpoint/2010/main" val="3709644216"/>
                  </p:ext>
                </p:extLst>
              </p:nvPr>
            </p:nvGraphicFramePr>
            <p:xfrm>
              <a:off x="6109557" y="3355133"/>
              <a:ext cx="2729642" cy="2124055"/>
            </p:xfrm>
            <a:graphic>
              <a:graphicData uri="http://schemas.openxmlformats.org/drawingml/2006/table">
                <a:tbl>
                  <a:tblPr firstRow="1" bandRow="1">
                    <a:tableStyleId>{5940675A-B579-460E-94D1-54222C63F5DA}</a:tableStyleId>
                  </a:tblPr>
                  <a:tblGrid>
                    <a:gridCol w="699458">
                      <a:extLst>
                        <a:ext uri="{9D8B030D-6E8A-4147-A177-3AD203B41FA5}">
                          <a16:colId xmlns:a16="http://schemas.microsoft.com/office/drawing/2014/main" val="279924530"/>
                        </a:ext>
                      </a:extLst>
                    </a:gridCol>
                    <a:gridCol w="908957">
                      <a:extLst>
                        <a:ext uri="{9D8B030D-6E8A-4147-A177-3AD203B41FA5}">
                          <a16:colId xmlns:a16="http://schemas.microsoft.com/office/drawing/2014/main" val="2895615469"/>
                        </a:ext>
                      </a:extLst>
                    </a:gridCol>
                    <a:gridCol w="1121227">
                      <a:extLst>
                        <a:ext uri="{9D8B030D-6E8A-4147-A177-3AD203B41FA5}">
                          <a16:colId xmlns:a16="http://schemas.microsoft.com/office/drawing/2014/main" val="1270859135"/>
                        </a:ext>
                      </a:extLst>
                    </a:gridCol>
                  </a:tblGrid>
                  <a:tr h="482053">
                    <a:tc>
                      <a:txBody>
                        <a:bodyPr/>
                        <a:lstStyle/>
                        <a:p>
                          <a:r>
                            <a:rPr kumimoji="1" lang="ja-JP" altLang="en-US" sz="1300" dirty="0" smtClean="0"/>
                            <a:t>ブロック名</a:t>
                          </a:r>
                          <a:endParaRPr kumimoji="1" lang="ja-JP" altLang="en-US" sz="1300" dirty="0"/>
                        </a:p>
                      </a:txBody>
                      <a:tcPr marL="67480" marR="67480" marT="33740" marB="33740"/>
                    </a:tc>
                    <a:tc>
                      <a:txBody>
                        <a:bodyPr/>
                        <a:lstStyle/>
                        <a:p>
                          <a:r>
                            <a:rPr kumimoji="1" lang="ja-JP" altLang="en-US" sz="1300" dirty="0" smtClean="0"/>
                            <a:t>出力されるべきラベル</a:t>
                          </a:r>
                          <a:endParaRPr kumimoji="1" lang="ja-JP" altLang="en-US" sz="1300" dirty="0"/>
                        </a:p>
                      </a:txBody>
                      <a:tcPr marL="67480" marR="67480" marT="33740" marB="33740"/>
                    </a:tc>
                    <a:tc>
                      <a:txBody>
                        <a:bodyPr/>
                        <a:lstStyle/>
                        <a:p>
                          <a:r>
                            <a:rPr kumimoji="1" lang="ja-JP" altLang="en-US" sz="1300" dirty="0" smtClean="0"/>
                            <a:t>モデルが出力</a:t>
                          </a:r>
                          <a:endParaRPr kumimoji="1" lang="en-US" altLang="ja-JP" sz="1300" dirty="0" smtClean="0"/>
                        </a:p>
                        <a:p>
                          <a:r>
                            <a:rPr kumimoji="1" lang="ja-JP" altLang="en-US" sz="1300" dirty="0" smtClean="0"/>
                            <a:t>したラベル</a:t>
                          </a:r>
                          <a:endParaRPr kumimoji="1" lang="ja-JP" altLang="en-US" sz="1300" dirty="0"/>
                        </a:p>
                      </a:txBody>
                      <a:tcPr marL="67480" marR="67480" marT="33740" marB="33740"/>
                    </a:tc>
                    <a:extLst>
                      <a:ext uri="{0D108BD9-81ED-4DB2-BD59-A6C34878D82A}">
                        <a16:rowId xmlns:a16="http://schemas.microsoft.com/office/drawing/2014/main" val="2969134659"/>
                      </a:ext>
                    </a:extLst>
                  </a:tr>
                  <a:tr h="273667">
                    <a:tc>
                      <a:txBody>
                        <a:bodyPr/>
                        <a:lstStyle/>
                        <a:p>
                          <a:pPr/>
                          <a14:m>
                            <m:oMathPara xmlns:m="http://schemas.openxmlformats.org/officeDocument/2006/math">
                              <m:oMathParaPr>
                                <m:jc m:val="centerGroup"/>
                              </m:oMathParaPr>
                              <m:oMath xmlns:m="http://schemas.openxmlformats.org/officeDocument/2006/math">
                                <m:sSub>
                                  <m:sSubPr>
                                    <m:ctrlPr>
                                      <a:rPr kumimoji="1" lang="en-US" altLang="ja-JP" sz="1300" i="1" smtClean="0">
                                        <a:latin typeface="Cambria Math" panose="02040503050406030204" pitchFamily="18" charset="0"/>
                                      </a:rPr>
                                    </m:ctrlPr>
                                  </m:sSubPr>
                                  <m:e>
                                    <m:r>
                                      <a:rPr kumimoji="1" lang="en-US" altLang="ja-JP" sz="1300" smtClean="0">
                                        <a:latin typeface="Cambria Math" panose="02040503050406030204" pitchFamily="18" charset="0"/>
                                      </a:rPr>
                                      <m:t>𝑆</m:t>
                                    </m:r>
                                  </m:e>
                                  <m:sub>
                                    <m:r>
                                      <a:rPr kumimoji="1" lang="en-US" altLang="ja-JP" sz="1300" smtClean="0">
                                        <a:latin typeface="Cambria Math" panose="02040503050406030204" pitchFamily="18" charset="0"/>
                                      </a:rPr>
                                      <m:t>0</m:t>
                                    </m:r>
                                  </m:sub>
                                </m:sSub>
                                <m:r>
                                  <a:rPr kumimoji="1" lang="en-US" altLang="ja-JP" sz="1300" smtClean="0">
                                    <a:latin typeface="Cambria Math" panose="02040503050406030204" pitchFamily="18" charset="0"/>
                                  </a:rPr>
                                  <m:t>′</m:t>
                                </m:r>
                              </m:oMath>
                            </m:oMathPara>
                          </a14:m>
                          <a:endParaRPr kumimoji="1" lang="ja-JP" altLang="en-US" sz="1300" dirty="0"/>
                        </a:p>
                      </a:txBody>
                      <a:tcPr marL="67480" marR="67480" marT="33740" marB="33740"/>
                    </a:tc>
                    <a:tc>
                      <a:txBody>
                        <a:bodyPr/>
                        <a:lstStyle/>
                        <a:p>
                          <a:pPr algn="r"/>
                          <a:r>
                            <a:rPr kumimoji="1" lang="en-US" altLang="ja-JP" sz="1300" dirty="0" smtClean="0"/>
                            <a:t>0</a:t>
                          </a:r>
                          <a:endParaRPr kumimoji="1" lang="ja-JP" altLang="en-US" sz="1300" dirty="0"/>
                        </a:p>
                      </a:txBody>
                      <a:tcPr marL="67480" marR="67480" marT="33740" marB="33740"/>
                    </a:tc>
                    <a:tc>
                      <a:txBody>
                        <a:bodyPr/>
                        <a:lstStyle/>
                        <a:p>
                          <a:pPr algn="r"/>
                          <a:r>
                            <a:rPr kumimoji="1" lang="en-US" altLang="ja-JP" sz="1300" dirty="0" smtClean="0"/>
                            <a:t>0</a:t>
                          </a:r>
                          <a:endParaRPr kumimoji="1" lang="ja-JP" altLang="en-US" sz="1300" dirty="0"/>
                        </a:p>
                      </a:txBody>
                      <a:tcPr marL="67480" marR="67480" marT="33740" marB="33740"/>
                    </a:tc>
                    <a:extLst>
                      <a:ext uri="{0D108BD9-81ED-4DB2-BD59-A6C34878D82A}">
                        <a16:rowId xmlns:a16="http://schemas.microsoft.com/office/drawing/2014/main" val="3351650634"/>
                      </a:ext>
                    </a:extLst>
                  </a:tr>
                  <a:tr h="27366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sSub>
                                  <m:sSubPr>
                                    <m:ctrlPr>
                                      <a:rPr kumimoji="1" lang="en-US" altLang="ja-JP" sz="1300" i="1" smtClean="0">
                                        <a:latin typeface="Cambria Math" panose="02040503050406030204" pitchFamily="18" charset="0"/>
                                      </a:rPr>
                                    </m:ctrlPr>
                                  </m:sSubPr>
                                  <m:e>
                                    <m:r>
                                      <a:rPr kumimoji="1" lang="en-US" altLang="ja-JP" sz="1300" smtClean="0">
                                        <a:latin typeface="Cambria Math" panose="02040503050406030204" pitchFamily="18" charset="0"/>
                                      </a:rPr>
                                      <m:t>𝑆</m:t>
                                    </m:r>
                                  </m:e>
                                  <m:sub>
                                    <m:r>
                                      <a:rPr kumimoji="1" lang="en-US" altLang="ja-JP" sz="1300" smtClean="0">
                                        <a:latin typeface="Cambria Math" panose="02040503050406030204" pitchFamily="18" charset="0"/>
                                      </a:rPr>
                                      <m:t>1</m:t>
                                    </m:r>
                                  </m:sub>
                                </m:sSub>
                                <m:r>
                                  <a:rPr kumimoji="1" lang="en-US" altLang="ja-JP" sz="1300" smtClean="0">
                                    <a:latin typeface="Cambria Math" panose="02040503050406030204" pitchFamily="18" charset="0"/>
                                  </a:rPr>
                                  <m:t>′</m:t>
                                </m:r>
                              </m:oMath>
                            </m:oMathPara>
                          </a14:m>
                          <a:endParaRPr kumimoji="1" lang="ja-JP" altLang="en-US" sz="1300" dirty="0"/>
                        </a:p>
                      </a:txBody>
                      <a:tcPr marL="67480" marR="67480" marT="33740" marB="33740"/>
                    </a:tc>
                    <a:tc>
                      <a:txBody>
                        <a:bodyPr/>
                        <a:lstStyle/>
                        <a:p>
                          <a:pPr algn="r"/>
                          <a:r>
                            <a:rPr kumimoji="1" lang="en-US" altLang="ja-JP" sz="1300" dirty="0" smtClean="0"/>
                            <a:t>1</a:t>
                          </a:r>
                          <a:endParaRPr kumimoji="1" lang="ja-JP" altLang="en-US" sz="1300" dirty="0"/>
                        </a:p>
                      </a:txBody>
                      <a:tcPr marL="67480" marR="67480" marT="33740" marB="33740"/>
                    </a:tc>
                    <a:tc>
                      <a:txBody>
                        <a:bodyPr/>
                        <a:lstStyle/>
                        <a:p>
                          <a:pPr algn="r"/>
                          <a:r>
                            <a:rPr kumimoji="1" lang="en-US" altLang="ja-JP" sz="1300" dirty="0" smtClean="0"/>
                            <a:t>1</a:t>
                          </a:r>
                          <a:endParaRPr kumimoji="1" lang="ja-JP" altLang="en-US" sz="1300" dirty="0"/>
                        </a:p>
                      </a:txBody>
                      <a:tcPr marL="67480" marR="67480" marT="33740" marB="33740"/>
                    </a:tc>
                    <a:extLst>
                      <a:ext uri="{0D108BD9-81ED-4DB2-BD59-A6C34878D82A}">
                        <a16:rowId xmlns:a16="http://schemas.microsoft.com/office/drawing/2014/main" val="2802413536"/>
                      </a:ext>
                    </a:extLst>
                  </a:tr>
                  <a:tr h="273667">
                    <a:tc>
                      <a:txBody>
                        <a:bodyPr/>
                        <a:lstStyle/>
                        <a:p>
                          <a:pPr/>
                          <a14:m>
                            <m:oMathPara xmlns:m="http://schemas.openxmlformats.org/officeDocument/2006/math">
                              <m:oMathParaPr>
                                <m:jc m:val="centerGroup"/>
                              </m:oMathParaPr>
                              <m:oMath xmlns:m="http://schemas.openxmlformats.org/officeDocument/2006/math">
                                <m:sSub>
                                  <m:sSubPr>
                                    <m:ctrlPr>
                                      <a:rPr kumimoji="1" lang="en-US" altLang="ja-JP" sz="1300" i="1" smtClean="0">
                                        <a:latin typeface="Cambria Math" panose="02040503050406030204" pitchFamily="18" charset="0"/>
                                      </a:rPr>
                                    </m:ctrlPr>
                                  </m:sSubPr>
                                  <m:e>
                                    <m:r>
                                      <a:rPr kumimoji="1" lang="en-US" altLang="ja-JP" sz="1300" smtClean="0">
                                        <a:latin typeface="Cambria Math" panose="02040503050406030204" pitchFamily="18" charset="0"/>
                                      </a:rPr>
                                      <m:t>𝑆</m:t>
                                    </m:r>
                                  </m:e>
                                  <m:sub>
                                    <m:r>
                                      <a:rPr kumimoji="1" lang="en-US" altLang="ja-JP" sz="1300" smtClean="0">
                                        <a:latin typeface="Cambria Math" panose="02040503050406030204" pitchFamily="18" charset="0"/>
                                      </a:rPr>
                                      <m:t>2</m:t>
                                    </m:r>
                                  </m:sub>
                                </m:sSub>
                                <m:r>
                                  <a:rPr kumimoji="1" lang="en-US" altLang="ja-JP" sz="1300" smtClean="0">
                                    <a:latin typeface="Cambria Math" panose="02040503050406030204" pitchFamily="18" charset="0"/>
                                  </a:rPr>
                                  <m:t>′</m:t>
                                </m:r>
                              </m:oMath>
                            </m:oMathPara>
                          </a14:m>
                          <a:endParaRPr kumimoji="1" lang="ja-JP" altLang="en-US" sz="1300" dirty="0"/>
                        </a:p>
                      </a:txBody>
                      <a:tcPr marL="67480" marR="67480" marT="33740" marB="33740"/>
                    </a:tc>
                    <a:tc>
                      <a:txBody>
                        <a:bodyPr/>
                        <a:lstStyle/>
                        <a:p>
                          <a:pPr algn="r"/>
                          <a:r>
                            <a:rPr kumimoji="1" lang="en-US" altLang="ja-JP" sz="1300" dirty="0" smtClean="0"/>
                            <a:t>2</a:t>
                          </a:r>
                          <a:endParaRPr kumimoji="1" lang="ja-JP" altLang="en-US" sz="1300" dirty="0"/>
                        </a:p>
                      </a:txBody>
                      <a:tcPr marL="67480" marR="67480" marT="33740" marB="33740"/>
                    </a:tc>
                    <a:tc>
                      <a:txBody>
                        <a:bodyPr/>
                        <a:lstStyle/>
                        <a:p>
                          <a:pPr algn="r"/>
                          <a:r>
                            <a:rPr kumimoji="1" lang="en-US" altLang="ja-JP" sz="1300" dirty="0" smtClean="0"/>
                            <a:t>2</a:t>
                          </a:r>
                          <a:endParaRPr kumimoji="1" lang="ja-JP" altLang="en-US" sz="1300" dirty="0"/>
                        </a:p>
                      </a:txBody>
                      <a:tcPr marL="67480" marR="67480" marT="33740" marB="33740"/>
                    </a:tc>
                    <a:extLst>
                      <a:ext uri="{0D108BD9-81ED-4DB2-BD59-A6C34878D82A}">
                        <a16:rowId xmlns:a16="http://schemas.microsoft.com/office/drawing/2014/main" val="2231637988"/>
                      </a:ext>
                    </a:extLst>
                  </a:tr>
                  <a:tr h="273667">
                    <a:tc>
                      <a:txBody>
                        <a:bodyPr/>
                        <a:lstStyle/>
                        <a:p>
                          <a:pPr/>
                          <a14:m>
                            <m:oMathPara xmlns:m="http://schemas.openxmlformats.org/officeDocument/2006/math">
                              <m:oMathParaPr>
                                <m:jc m:val="centerGroup"/>
                              </m:oMathParaPr>
                              <m:oMath xmlns:m="http://schemas.openxmlformats.org/officeDocument/2006/math">
                                <m:sSub>
                                  <m:sSubPr>
                                    <m:ctrlPr>
                                      <a:rPr kumimoji="1" lang="en-US" altLang="ja-JP" sz="1300" i="1" smtClean="0">
                                        <a:latin typeface="Cambria Math" panose="02040503050406030204" pitchFamily="18" charset="0"/>
                                      </a:rPr>
                                    </m:ctrlPr>
                                  </m:sSubPr>
                                  <m:e>
                                    <m:r>
                                      <a:rPr kumimoji="1" lang="en-US" altLang="ja-JP" sz="1300" smtClean="0">
                                        <a:latin typeface="Cambria Math" panose="02040503050406030204" pitchFamily="18" charset="0"/>
                                      </a:rPr>
                                      <m:t>𝑆</m:t>
                                    </m:r>
                                  </m:e>
                                  <m:sub>
                                    <m:r>
                                      <a:rPr kumimoji="1" lang="en-US" altLang="ja-JP" sz="1300" smtClean="0">
                                        <a:latin typeface="Cambria Math" panose="02040503050406030204" pitchFamily="18" charset="0"/>
                                      </a:rPr>
                                      <m:t>3</m:t>
                                    </m:r>
                                  </m:sub>
                                </m:sSub>
                                <m:r>
                                  <a:rPr kumimoji="1" lang="en-US" altLang="ja-JP" sz="1300" smtClean="0">
                                    <a:latin typeface="Cambria Math" panose="02040503050406030204" pitchFamily="18" charset="0"/>
                                  </a:rPr>
                                  <m:t>′</m:t>
                                </m:r>
                              </m:oMath>
                            </m:oMathPara>
                          </a14:m>
                          <a:endParaRPr kumimoji="1" lang="ja-JP" altLang="en-US" sz="1300" dirty="0"/>
                        </a:p>
                      </a:txBody>
                      <a:tcPr marL="67480" marR="67480" marT="33740" marB="33740"/>
                    </a:tc>
                    <a:tc>
                      <a:txBody>
                        <a:bodyPr/>
                        <a:lstStyle/>
                        <a:p>
                          <a:pPr algn="r"/>
                          <a:r>
                            <a:rPr kumimoji="1" lang="en-US" altLang="ja-JP" sz="1300" dirty="0" smtClean="0"/>
                            <a:t>3</a:t>
                          </a:r>
                          <a:endParaRPr kumimoji="1" lang="ja-JP" altLang="en-US" sz="1300" dirty="0"/>
                        </a:p>
                      </a:txBody>
                      <a:tcPr marL="67480" marR="67480" marT="33740" marB="33740"/>
                    </a:tc>
                    <a:tc>
                      <a:txBody>
                        <a:bodyPr/>
                        <a:lstStyle/>
                        <a:p>
                          <a:pPr algn="r"/>
                          <a:r>
                            <a:rPr kumimoji="1" lang="en-US" altLang="ja-JP" sz="1300" dirty="0" smtClean="0"/>
                            <a:t>3</a:t>
                          </a:r>
                          <a:endParaRPr kumimoji="1" lang="ja-JP" altLang="en-US" sz="1300" dirty="0"/>
                        </a:p>
                      </a:txBody>
                      <a:tcPr marL="67480" marR="67480" marT="33740" marB="33740"/>
                    </a:tc>
                    <a:extLst>
                      <a:ext uri="{0D108BD9-81ED-4DB2-BD59-A6C34878D82A}">
                        <a16:rowId xmlns:a16="http://schemas.microsoft.com/office/drawing/2014/main" val="310556078"/>
                      </a:ext>
                    </a:extLst>
                  </a:tr>
                  <a:tr h="273667">
                    <a:tc>
                      <a:txBody>
                        <a:bodyPr/>
                        <a:lstStyle/>
                        <a:p>
                          <a:pPr/>
                          <a14:m>
                            <m:oMathPara xmlns:m="http://schemas.openxmlformats.org/officeDocument/2006/math">
                              <m:oMathParaPr>
                                <m:jc m:val="centerGroup"/>
                              </m:oMathParaPr>
                              <m:oMath xmlns:m="http://schemas.openxmlformats.org/officeDocument/2006/math">
                                <m:sSub>
                                  <m:sSubPr>
                                    <m:ctrlPr>
                                      <a:rPr kumimoji="1" lang="en-US" altLang="ja-JP" sz="1300" i="1" smtClean="0">
                                        <a:latin typeface="Cambria Math" panose="02040503050406030204" pitchFamily="18" charset="0"/>
                                      </a:rPr>
                                    </m:ctrlPr>
                                  </m:sSubPr>
                                  <m:e>
                                    <m:r>
                                      <a:rPr kumimoji="1" lang="en-US" altLang="ja-JP" sz="1300" smtClean="0">
                                        <a:latin typeface="Cambria Math" panose="02040503050406030204" pitchFamily="18" charset="0"/>
                                      </a:rPr>
                                      <m:t>𝑆</m:t>
                                    </m:r>
                                  </m:e>
                                  <m:sub>
                                    <m:r>
                                      <a:rPr kumimoji="1" lang="en-US" altLang="ja-JP" sz="1300" smtClean="0">
                                        <a:latin typeface="Cambria Math" panose="02040503050406030204" pitchFamily="18" charset="0"/>
                                      </a:rPr>
                                      <m:t>4</m:t>
                                    </m:r>
                                  </m:sub>
                                </m:sSub>
                                <m:r>
                                  <a:rPr kumimoji="1" lang="en-US" altLang="ja-JP" sz="1300" smtClean="0">
                                    <a:latin typeface="Cambria Math" panose="02040503050406030204" pitchFamily="18" charset="0"/>
                                  </a:rPr>
                                  <m:t>′</m:t>
                                </m:r>
                              </m:oMath>
                            </m:oMathPara>
                          </a14:m>
                          <a:endParaRPr kumimoji="1" lang="ja-JP" altLang="en-US" sz="1300" dirty="0"/>
                        </a:p>
                      </a:txBody>
                      <a:tcPr marL="67480" marR="67480" marT="33740" marB="33740"/>
                    </a:tc>
                    <a:tc>
                      <a:txBody>
                        <a:bodyPr/>
                        <a:lstStyle/>
                        <a:p>
                          <a:pPr algn="r"/>
                          <a:r>
                            <a:rPr kumimoji="1" lang="en-US" altLang="ja-JP" sz="1300" dirty="0" smtClean="0"/>
                            <a:t>4</a:t>
                          </a:r>
                          <a:endParaRPr kumimoji="1" lang="ja-JP" altLang="en-US" sz="1300" dirty="0"/>
                        </a:p>
                      </a:txBody>
                      <a:tcPr marL="67480" marR="67480" marT="33740" marB="33740"/>
                    </a:tc>
                    <a:tc>
                      <a:txBody>
                        <a:bodyPr/>
                        <a:lstStyle/>
                        <a:p>
                          <a:pPr algn="r"/>
                          <a:r>
                            <a:rPr kumimoji="1" lang="en-US" altLang="ja-JP" sz="1300" dirty="0" smtClean="0"/>
                            <a:t>3</a:t>
                          </a:r>
                          <a:endParaRPr kumimoji="1" lang="ja-JP" altLang="en-US" sz="1300" dirty="0"/>
                        </a:p>
                      </a:txBody>
                      <a:tcPr marL="67480" marR="67480" marT="33740" marB="33740"/>
                    </a:tc>
                    <a:extLst>
                      <a:ext uri="{0D108BD9-81ED-4DB2-BD59-A6C34878D82A}">
                        <a16:rowId xmlns:a16="http://schemas.microsoft.com/office/drawing/2014/main" val="1018608495"/>
                      </a:ext>
                    </a:extLst>
                  </a:tr>
                  <a:tr h="273667">
                    <a:tc>
                      <a:txBody>
                        <a:bodyPr/>
                        <a:lstStyle/>
                        <a:p>
                          <a:pPr/>
                          <a14:m>
                            <m:oMathPara xmlns:m="http://schemas.openxmlformats.org/officeDocument/2006/math">
                              <m:oMathParaPr>
                                <m:jc m:val="centerGroup"/>
                              </m:oMathParaPr>
                              <m:oMath xmlns:m="http://schemas.openxmlformats.org/officeDocument/2006/math">
                                <m:r>
                                  <a:rPr kumimoji="1" lang="ja-JP" altLang="en-US" sz="1300" i="1" smtClean="0">
                                    <a:latin typeface="Cambria Math" panose="02040503050406030204" pitchFamily="18" charset="0"/>
                                  </a:rPr>
                                  <m:t>⋮</m:t>
                                </m:r>
                              </m:oMath>
                            </m:oMathPara>
                          </a14:m>
                          <a:endParaRPr kumimoji="1" lang="ja-JP" altLang="en-US" sz="1300" dirty="0"/>
                        </a:p>
                      </a:txBody>
                      <a:tcPr marL="67480" marR="67480" marT="33740" marB="33740"/>
                    </a:tc>
                    <a:tc>
                      <a:txBody>
                        <a:bodyPr/>
                        <a:lstStyle/>
                        <a:p>
                          <a:pPr algn="r"/>
                          <a14:m>
                            <m:oMathPara xmlns:m="http://schemas.openxmlformats.org/officeDocument/2006/math">
                              <m:oMathParaPr>
                                <m:jc m:val="centerGroup"/>
                              </m:oMathParaPr>
                              <m:oMath xmlns:m="http://schemas.openxmlformats.org/officeDocument/2006/math">
                                <m:r>
                                  <a:rPr kumimoji="1" lang="ja-JP" altLang="en-US" sz="1300" i="1" smtClean="0">
                                    <a:latin typeface="Cambria Math" panose="02040503050406030204" pitchFamily="18" charset="0"/>
                                  </a:rPr>
                                  <m:t>⋮</m:t>
                                </m:r>
                              </m:oMath>
                            </m:oMathPara>
                          </a14:m>
                          <a:endParaRPr kumimoji="1" lang="ja-JP" altLang="en-US" sz="1300" dirty="0"/>
                        </a:p>
                      </a:txBody>
                      <a:tcPr marL="67480" marR="67480" marT="33740" marB="33740"/>
                    </a:tc>
                    <a:tc>
                      <a:txBody>
                        <a:bodyPr/>
                        <a:lstStyle/>
                        <a:p>
                          <a:pPr algn="r"/>
                          <a14:m>
                            <m:oMathPara xmlns:m="http://schemas.openxmlformats.org/officeDocument/2006/math">
                              <m:oMathParaPr>
                                <m:jc m:val="centerGroup"/>
                              </m:oMathParaPr>
                              <m:oMath xmlns:m="http://schemas.openxmlformats.org/officeDocument/2006/math">
                                <m:r>
                                  <a:rPr kumimoji="1" lang="ja-JP" altLang="en-US" sz="1300" i="1" smtClean="0">
                                    <a:latin typeface="Cambria Math" panose="02040503050406030204" pitchFamily="18" charset="0"/>
                                  </a:rPr>
                                  <m:t>⋮</m:t>
                                </m:r>
                              </m:oMath>
                            </m:oMathPara>
                          </a14:m>
                          <a:endParaRPr kumimoji="1" lang="ja-JP" altLang="en-US" sz="1300" dirty="0"/>
                        </a:p>
                      </a:txBody>
                      <a:tcPr marL="67480" marR="67480" marT="33740" marB="33740"/>
                    </a:tc>
                    <a:extLst>
                      <a:ext uri="{0D108BD9-81ED-4DB2-BD59-A6C34878D82A}">
                        <a16:rowId xmlns:a16="http://schemas.microsoft.com/office/drawing/2014/main" val="2603113444"/>
                      </a:ext>
                    </a:extLst>
                  </a:tr>
                </a:tbl>
              </a:graphicData>
            </a:graphic>
          </p:graphicFrame>
        </mc:Choice>
        <mc:Fallback xmlns="">
          <p:graphicFrame>
            <p:nvGraphicFramePr>
              <p:cNvPr id="84" name="表 83"/>
              <p:cNvGraphicFramePr>
                <a:graphicFrameLocks noGrp="1"/>
              </p:cNvGraphicFramePr>
              <p:nvPr>
                <p:extLst>
                  <p:ext uri="{D42A27DB-BD31-4B8C-83A1-F6EECF244321}">
                    <p14:modId xmlns:p14="http://schemas.microsoft.com/office/powerpoint/2010/main" val="3709644216"/>
                  </p:ext>
                </p:extLst>
              </p:nvPr>
            </p:nvGraphicFramePr>
            <p:xfrm>
              <a:off x="6109557" y="3355133"/>
              <a:ext cx="2729642" cy="2124055"/>
            </p:xfrm>
            <a:graphic>
              <a:graphicData uri="http://schemas.openxmlformats.org/drawingml/2006/table">
                <a:tbl>
                  <a:tblPr firstRow="1" bandRow="1">
                    <a:tableStyleId>{5940675A-B579-460E-94D1-54222C63F5DA}</a:tableStyleId>
                  </a:tblPr>
                  <a:tblGrid>
                    <a:gridCol w="699458">
                      <a:extLst>
                        <a:ext uri="{9D8B030D-6E8A-4147-A177-3AD203B41FA5}">
                          <a16:colId xmlns:a16="http://schemas.microsoft.com/office/drawing/2014/main" val="279924530"/>
                        </a:ext>
                      </a:extLst>
                    </a:gridCol>
                    <a:gridCol w="908957">
                      <a:extLst>
                        <a:ext uri="{9D8B030D-6E8A-4147-A177-3AD203B41FA5}">
                          <a16:colId xmlns:a16="http://schemas.microsoft.com/office/drawing/2014/main" val="2895615469"/>
                        </a:ext>
                      </a:extLst>
                    </a:gridCol>
                    <a:gridCol w="1121227">
                      <a:extLst>
                        <a:ext uri="{9D8B030D-6E8A-4147-A177-3AD203B41FA5}">
                          <a16:colId xmlns:a16="http://schemas.microsoft.com/office/drawing/2014/main" val="1270859135"/>
                        </a:ext>
                      </a:extLst>
                    </a:gridCol>
                  </a:tblGrid>
                  <a:tr h="482053">
                    <a:tc>
                      <a:txBody>
                        <a:bodyPr/>
                        <a:lstStyle/>
                        <a:p>
                          <a:r>
                            <a:rPr kumimoji="1" lang="ja-JP" altLang="en-US" sz="1300" dirty="0" smtClean="0"/>
                            <a:t>ブロック名</a:t>
                          </a:r>
                          <a:endParaRPr kumimoji="1" lang="ja-JP" altLang="en-US" sz="1300" dirty="0"/>
                        </a:p>
                      </a:txBody>
                      <a:tcPr marL="67480" marR="67480" marT="33740" marB="33740"/>
                    </a:tc>
                    <a:tc>
                      <a:txBody>
                        <a:bodyPr/>
                        <a:lstStyle/>
                        <a:p>
                          <a:r>
                            <a:rPr kumimoji="1" lang="ja-JP" altLang="en-US" sz="1300" dirty="0" smtClean="0"/>
                            <a:t>出力されるべきラベル</a:t>
                          </a:r>
                          <a:endParaRPr kumimoji="1" lang="ja-JP" altLang="en-US" sz="1300" dirty="0"/>
                        </a:p>
                      </a:txBody>
                      <a:tcPr marL="67480" marR="67480" marT="33740" marB="33740"/>
                    </a:tc>
                    <a:tc>
                      <a:txBody>
                        <a:bodyPr/>
                        <a:lstStyle/>
                        <a:p>
                          <a:r>
                            <a:rPr kumimoji="1" lang="ja-JP" altLang="en-US" sz="1300" dirty="0" smtClean="0"/>
                            <a:t>モデルが出力</a:t>
                          </a:r>
                          <a:endParaRPr kumimoji="1" lang="en-US" altLang="ja-JP" sz="1300" dirty="0" smtClean="0"/>
                        </a:p>
                        <a:p>
                          <a:r>
                            <a:rPr kumimoji="1" lang="ja-JP" altLang="en-US" sz="1300" dirty="0" smtClean="0"/>
                            <a:t>したラベル</a:t>
                          </a:r>
                          <a:endParaRPr kumimoji="1" lang="ja-JP" altLang="en-US" sz="1300" dirty="0"/>
                        </a:p>
                      </a:txBody>
                      <a:tcPr marL="67480" marR="67480" marT="33740" marB="33740"/>
                    </a:tc>
                    <a:extLst>
                      <a:ext uri="{0D108BD9-81ED-4DB2-BD59-A6C34878D82A}">
                        <a16:rowId xmlns:a16="http://schemas.microsoft.com/office/drawing/2014/main" val="2969134659"/>
                      </a:ext>
                    </a:extLst>
                  </a:tr>
                  <a:tr h="273667">
                    <a:tc>
                      <a:txBody>
                        <a:bodyPr/>
                        <a:lstStyle/>
                        <a:p>
                          <a:endParaRPr lang="ja-JP"/>
                        </a:p>
                      </a:txBody>
                      <a:tcPr marL="67480" marR="67480" marT="33740" marB="33740">
                        <a:blipFill>
                          <a:blip r:embed="rId14"/>
                          <a:stretch>
                            <a:fillRect l="-870" t="-182222" r="-292174" b="-504444"/>
                          </a:stretch>
                        </a:blipFill>
                      </a:tcPr>
                    </a:tc>
                    <a:tc>
                      <a:txBody>
                        <a:bodyPr/>
                        <a:lstStyle/>
                        <a:p>
                          <a:pPr algn="r"/>
                          <a:r>
                            <a:rPr kumimoji="1" lang="en-US" altLang="ja-JP" sz="1300" dirty="0" smtClean="0"/>
                            <a:t>0</a:t>
                          </a:r>
                          <a:endParaRPr kumimoji="1" lang="ja-JP" altLang="en-US" sz="1300" dirty="0"/>
                        </a:p>
                      </a:txBody>
                      <a:tcPr marL="67480" marR="67480" marT="33740" marB="33740"/>
                    </a:tc>
                    <a:tc>
                      <a:txBody>
                        <a:bodyPr/>
                        <a:lstStyle/>
                        <a:p>
                          <a:pPr algn="r"/>
                          <a:r>
                            <a:rPr kumimoji="1" lang="en-US" altLang="ja-JP" sz="1300" dirty="0" smtClean="0"/>
                            <a:t>0</a:t>
                          </a:r>
                          <a:endParaRPr kumimoji="1" lang="ja-JP" altLang="en-US" sz="1300" dirty="0"/>
                        </a:p>
                      </a:txBody>
                      <a:tcPr marL="67480" marR="67480" marT="33740" marB="33740"/>
                    </a:tc>
                    <a:extLst>
                      <a:ext uri="{0D108BD9-81ED-4DB2-BD59-A6C34878D82A}">
                        <a16:rowId xmlns:a16="http://schemas.microsoft.com/office/drawing/2014/main" val="3351650634"/>
                      </a:ext>
                    </a:extLst>
                  </a:tr>
                  <a:tr h="273667">
                    <a:tc>
                      <a:txBody>
                        <a:bodyPr/>
                        <a:lstStyle/>
                        <a:p>
                          <a:endParaRPr lang="ja-JP"/>
                        </a:p>
                      </a:txBody>
                      <a:tcPr marL="67480" marR="67480" marT="33740" marB="33740">
                        <a:blipFill>
                          <a:blip r:embed="rId14"/>
                          <a:stretch>
                            <a:fillRect l="-870" t="-282222" r="-292174" b="-404444"/>
                          </a:stretch>
                        </a:blipFill>
                      </a:tcPr>
                    </a:tc>
                    <a:tc>
                      <a:txBody>
                        <a:bodyPr/>
                        <a:lstStyle/>
                        <a:p>
                          <a:pPr algn="r"/>
                          <a:r>
                            <a:rPr kumimoji="1" lang="en-US" altLang="ja-JP" sz="1300" dirty="0" smtClean="0"/>
                            <a:t>1</a:t>
                          </a:r>
                          <a:endParaRPr kumimoji="1" lang="ja-JP" altLang="en-US" sz="1300" dirty="0"/>
                        </a:p>
                      </a:txBody>
                      <a:tcPr marL="67480" marR="67480" marT="33740" marB="33740"/>
                    </a:tc>
                    <a:tc>
                      <a:txBody>
                        <a:bodyPr/>
                        <a:lstStyle/>
                        <a:p>
                          <a:pPr algn="r"/>
                          <a:r>
                            <a:rPr kumimoji="1" lang="en-US" altLang="ja-JP" sz="1300" dirty="0" smtClean="0"/>
                            <a:t>1</a:t>
                          </a:r>
                          <a:endParaRPr kumimoji="1" lang="ja-JP" altLang="en-US" sz="1300" dirty="0"/>
                        </a:p>
                      </a:txBody>
                      <a:tcPr marL="67480" marR="67480" marT="33740" marB="33740"/>
                    </a:tc>
                    <a:extLst>
                      <a:ext uri="{0D108BD9-81ED-4DB2-BD59-A6C34878D82A}">
                        <a16:rowId xmlns:a16="http://schemas.microsoft.com/office/drawing/2014/main" val="2802413536"/>
                      </a:ext>
                    </a:extLst>
                  </a:tr>
                  <a:tr h="273667">
                    <a:tc>
                      <a:txBody>
                        <a:bodyPr/>
                        <a:lstStyle/>
                        <a:p>
                          <a:endParaRPr lang="ja-JP"/>
                        </a:p>
                      </a:txBody>
                      <a:tcPr marL="67480" marR="67480" marT="33740" marB="33740">
                        <a:blipFill>
                          <a:blip r:embed="rId14"/>
                          <a:stretch>
                            <a:fillRect l="-870" t="-382222" r="-292174" b="-304444"/>
                          </a:stretch>
                        </a:blipFill>
                      </a:tcPr>
                    </a:tc>
                    <a:tc>
                      <a:txBody>
                        <a:bodyPr/>
                        <a:lstStyle/>
                        <a:p>
                          <a:pPr algn="r"/>
                          <a:r>
                            <a:rPr kumimoji="1" lang="en-US" altLang="ja-JP" sz="1300" dirty="0" smtClean="0"/>
                            <a:t>2</a:t>
                          </a:r>
                          <a:endParaRPr kumimoji="1" lang="ja-JP" altLang="en-US" sz="1300" dirty="0"/>
                        </a:p>
                      </a:txBody>
                      <a:tcPr marL="67480" marR="67480" marT="33740" marB="33740"/>
                    </a:tc>
                    <a:tc>
                      <a:txBody>
                        <a:bodyPr/>
                        <a:lstStyle/>
                        <a:p>
                          <a:pPr algn="r"/>
                          <a:r>
                            <a:rPr kumimoji="1" lang="en-US" altLang="ja-JP" sz="1300" dirty="0" smtClean="0"/>
                            <a:t>2</a:t>
                          </a:r>
                          <a:endParaRPr kumimoji="1" lang="ja-JP" altLang="en-US" sz="1300" dirty="0"/>
                        </a:p>
                      </a:txBody>
                      <a:tcPr marL="67480" marR="67480" marT="33740" marB="33740"/>
                    </a:tc>
                    <a:extLst>
                      <a:ext uri="{0D108BD9-81ED-4DB2-BD59-A6C34878D82A}">
                        <a16:rowId xmlns:a16="http://schemas.microsoft.com/office/drawing/2014/main" val="2231637988"/>
                      </a:ext>
                    </a:extLst>
                  </a:tr>
                  <a:tr h="273667">
                    <a:tc>
                      <a:txBody>
                        <a:bodyPr/>
                        <a:lstStyle/>
                        <a:p>
                          <a:endParaRPr lang="ja-JP"/>
                        </a:p>
                      </a:txBody>
                      <a:tcPr marL="67480" marR="67480" marT="33740" marB="33740">
                        <a:blipFill>
                          <a:blip r:embed="rId14"/>
                          <a:stretch>
                            <a:fillRect l="-870" t="-482222" r="-292174" b="-204444"/>
                          </a:stretch>
                        </a:blipFill>
                      </a:tcPr>
                    </a:tc>
                    <a:tc>
                      <a:txBody>
                        <a:bodyPr/>
                        <a:lstStyle/>
                        <a:p>
                          <a:pPr algn="r"/>
                          <a:r>
                            <a:rPr kumimoji="1" lang="en-US" altLang="ja-JP" sz="1300" dirty="0" smtClean="0"/>
                            <a:t>3</a:t>
                          </a:r>
                          <a:endParaRPr kumimoji="1" lang="ja-JP" altLang="en-US" sz="1300" dirty="0"/>
                        </a:p>
                      </a:txBody>
                      <a:tcPr marL="67480" marR="67480" marT="33740" marB="33740"/>
                    </a:tc>
                    <a:tc>
                      <a:txBody>
                        <a:bodyPr/>
                        <a:lstStyle/>
                        <a:p>
                          <a:pPr algn="r"/>
                          <a:r>
                            <a:rPr kumimoji="1" lang="en-US" altLang="ja-JP" sz="1300" dirty="0" smtClean="0"/>
                            <a:t>3</a:t>
                          </a:r>
                          <a:endParaRPr kumimoji="1" lang="ja-JP" altLang="en-US" sz="1300" dirty="0"/>
                        </a:p>
                      </a:txBody>
                      <a:tcPr marL="67480" marR="67480" marT="33740" marB="33740"/>
                    </a:tc>
                    <a:extLst>
                      <a:ext uri="{0D108BD9-81ED-4DB2-BD59-A6C34878D82A}">
                        <a16:rowId xmlns:a16="http://schemas.microsoft.com/office/drawing/2014/main" val="310556078"/>
                      </a:ext>
                    </a:extLst>
                  </a:tr>
                  <a:tr h="273667">
                    <a:tc>
                      <a:txBody>
                        <a:bodyPr/>
                        <a:lstStyle/>
                        <a:p>
                          <a:endParaRPr lang="ja-JP"/>
                        </a:p>
                      </a:txBody>
                      <a:tcPr marL="67480" marR="67480" marT="33740" marB="33740">
                        <a:blipFill>
                          <a:blip r:embed="rId14"/>
                          <a:stretch>
                            <a:fillRect l="-870" t="-582222" r="-292174" b="-104444"/>
                          </a:stretch>
                        </a:blipFill>
                      </a:tcPr>
                    </a:tc>
                    <a:tc>
                      <a:txBody>
                        <a:bodyPr/>
                        <a:lstStyle/>
                        <a:p>
                          <a:pPr algn="r"/>
                          <a:r>
                            <a:rPr kumimoji="1" lang="en-US" altLang="ja-JP" sz="1300" dirty="0" smtClean="0"/>
                            <a:t>4</a:t>
                          </a:r>
                          <a:endParaRPr kumimoji="1" lang="ja-JP" altLang="en-US" sz="1300" dirty="0"/>
                        </a:p>
                      </a:txBody>
                      <a:tcPr marL="67480" marR="67480" marT="33740" marB="33740"/>
                    </a:tc>
                    <a:tc>
                      <a:txBody>
                        <a:bodyPr/>
                        <a:lstStyle/>
                        <a:p>
                          <a:pPr algn="r"/>
                          <a:r>
                            <a:rPr kumimoji="1" lang="en-US" altLang="ja-JP" sz="1300" dirty="0" smtClean="0"/>
                            <a:t>3</a:t>
                          </a:r>
                          <a:endParaRPr kumimoji="1" lang="ja-JP" altLang="en-US" sz="1300" dirty="0"/>
                        </a:p>
                      </a:txBody>
                      <a:tcPr marL="67480" marR="67480" marT="33740" marB="33740"/>
                    </a:tc>
                    <a:extLst>
                      <a:ext uri="{0D108BD9-81ED-4DB2-BD59-A6C34878D82A}">
                        <a16:rowId xmlns:a16="http://schemas.microsoft.com/office/drawing/2014/main" val="1018608495"/>
                      </a:ext>
                    </a:extLst>
                  </a:tr>
                  <a:tr h="273667">
                    <a:tc>
                      <a:txBody>
                        <a:bodyPr/>
                        <a:lstStyle/>
                        <a:p>
                          <a:endParaRPr lang="ja-JP"/>
                        </a:p>
                      </a:txBody>
                      <a:tcPr marL="67480" marR="67480" marT="33740" marB="33740">
                        <a:blipFill>
                          <a:blip r:embed="rId14"/>
                          <a:stretch>
                            <a:fillRect l="-870" t="-682222" r="-292174" b="-4444"/>
                          </a:stretch>
                        </a:blipFill>
                      </a:tcPr>
                    </a:tc>
                    <a:tc>
                      <a:txBody>
                        <a:bodyPr/>
                        <a:lstStyle/>
                        <a:p>
                          <a:endParaRPr lang="ja-JP"/>
                        </a:p>
                      </a:txBody>
                      <a:tcPr marL="67480" marR="67480" marT="33740" marB="33740">
                        <a:blipFill>
                          <a:blip r:embed="rId14"/>
                          <a:stretch>
                            <a:fillRect l="-77852" t="-682222" r="-125503" b="-4444"/>
                          </a:stretch>
                        </a:blipFill>
                      </a:tcPr>
                    </a:tc>
                    <a:tc>
                      <a:txBody>
                        <a:bodyPr/>
                        <a:lstStyle/>
                        <a:p>
                          <a:endParaRPr lang="ja-JP"/>
                        </a:p>
                      </a:txBody>
                      <a:tcPr marL="67480" marR="67480" marT="33740" marB="33740">
                        <a:blipFill>
                          <a:blip r:embed="rId14"/>
                          <a:stretch>
                            <a:fillRect l="-144022" t="-682222" r="-1630" b="-4444"/>
                          </a:stretch>
                        </a:blipFill>
                      </a:tcPr>
                    </a:tc>
                    <a:extLst>
                      <a:ext uri="{0D108BD9-81ED-4DB2-BD59-A6C34878D82A}">
                        <a16:rowId xmlns:a16="http://schemas.microsoft.com/office/drawing/2014/main" val="2603113444"/>
                      </a:ext>
                    </a:extLst>
                  </a:tr>
                </a:tbl>
              </a:graphicData>
            </a:graphic>
          </p:graphicFrame>
        </mc:Fallback>
      </mc:AlternateContent>
      <p:sp>
        <p:nvSpPr>
          <p:cNvPr id="3" name="テキスト ボックス 2"/>
          <p:cNvSpPr txBox="1"/>
          <p:nvPr/>
        </p:nvSpPr>
        <p:spPr>
          <a:xfrm>
            <a:off x="6388183" y="6082820"/>
            <a:ext cx="2172390" cy="369332"/>
          </a:xfrm>
          <a:prstGeom prst="rect">
            <a:avLst/>
          </a:prstGeom>
          <a:noFill/>
        </p:spPr>
        <p:txBody>
          <a:bodyPr wrap="none" rtlCol="0">
            <a:spAutoFit/>
          </a:bodyPr>
          <a:lstStyle/>
          <a:p>
            <a:r>
              <a:rPr kumimoji="1" lang="ja-JP" altLang="en-US" dirty="0" smtClean="0"/>
              <a:t>適合率・再現率・</a:t>
            </a:r>
            <a:r>
              <a:rPr kumimoji="1" lang="en-US" altLang="ja-JP" dirty="0" smtClean="0"/>
              <a:t>F</a:t>
            </a:r>
            <a:r>
              <a:rPr kumimoji="1" lang="ja-JP" altLang="en-US" dirty="0" smtClean="0"/>
              <a:t>値</a:t>
            </a:r>
            <a:endParaRPr kumimoji="1" lang="ja-JP" altLang="en-US" dirty="0"/>
          </a:p>
        </p:txBody>
      </p:sp>
      <p:sp>
        <p:nvSpPr>
          <p:cNvPr id="76" name="右矢印 75"/>
          <p:cNvSpPr/>
          <p:nvPr/>
        </p:nvSpPr>
        <p:spPr>
          <a:xfrm rot="5400000">
            <a:off x="7209564" y="5593566"/>
            <a:ext cx="529628" cy="494610"/>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53904719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データセット作成方法</a:t>
            </a:r>
            <a:endParaRPr kumimoji="1" lang="ja-JP" altLang="en-US" dirty="0"/>
          </a:p>
        </p:txBody>
      </p:sp>
      <p:sp>
        <p:nvSpPr>
          <p:cNvPr id="3" name="コンテンツ プレースホルダー 2"/>
          <p:cNvSpPr>
            <a:spLocks noGrp="1"/>
          </p:cNvSpPr>
          <p:nvPr>
            <p:ph idx="1"/>
          </p:nvPr>
        </p:nvSpPr>
        <p:spPr/>
        <p:txBody>
          <a:bodyPr/>
          <a:lstStyle/>
          <a:p>
            <a:r>
              <a:rPr lang="ja-JP" altLang="en-US" sz="2800" dirty="0" smtClean="0"/>
              <a:t>プロジェクト内の類似コードブロックセットを</a:t>
            </a:r>
            <a:r>
              <a:rPr lang="ja-JP" altLang="en-US" sz="2800" dirty="0"/>
              <a:t>抽出</a:t>
            </a:r>
            <a:endParaRPr lang="en-US" altLang="ja-JP" sz="2800" dirty="0" smtClean="0"/>
          </a:p>
          <a:p>
            <a:pPr lvl="1"/>
            <a:r>
              <a:rPr lang="ja-JP" altLang="en-US" sz="2400" dirty="0" smtClean="0"/>
              <a:t>コードクローン検出ツールを使用</a:t>
            </a:r>
            <a:endParaRPr lang="en-US" altLang="ja-JP" sz="2400" dirty="0" smtClean="0"/>
          </a:p>
          <a:p>
            <a:r>
              <a:rPr lang="ja-JP" altLang="en-US" sz="2800" dirty="0" smtClean="0"/>
              <a:t>各セット内の類似コードブロックを</a:t>
            </a:r>
            <a:r>
              <a:rPr lang="en-US" altLang="ja-JP" sz="2800" dirty="0" smtClean="0"/>
              <a:t>2:8</a:t>
            </a:r>
            <a:r>
              <a:rPr lang="ja-JP" altLang="en-US" sz="2800" dirty="0" smtClean="0"/>
              <a:t>に分割</a:t>
            </a:r>
            <a:endParaRPr lang="en-US" altLang="ja-JP" sz="2800" dirty="0" smtClean="0"/>
          </a:p>
          <a:p>
            <a:pPr lvl="1"/>
            <a:r>
              <a:rPr lang="en-US" altLang="ja-JP" sz="2400" dirty="0" smtClean="0"/>
              <a:t>2</a:t>
            </a:r>
            <a:r>
              <a:rPr lang="ja-JP" altLang="en-US" sz="2400" dirty="0" smtClean="0"/>
              <a:t>割グループを学習に使用</a:t>
            </a:r>
            <a:endParaRPr lang="en-US" altLang="ja-JP" sz="2400" dirty="0" smtClean="0"/>
          </a:p>
          <a:p>
            <a:pPr lvl="2"/>
            <a:r>
              <a:rPr lang="ja-JP" altLang="en-US" sz="2000" dirty="0" smtClean="0"/>
              <a:t>各コードブロックに対してミューテーション</a:t>
            </a:r>
            <a:r>
              <a:rPr lang="ja-JP" altLang="en-US" sz="2000" dirty="0"/>
              <a:t>を</a:t>
            </a:r>
            <a:r>
              <a:rPr lang="ja-JP" altLang="en-US" sz="2000" dirty="0" smtClean="0"/>
              <a:t>適用し，類似コード  ブロックを生成して学習データ増量</a:t>
            </a:r>
            <a:endParaRPr lang="en-US" altLang="ja-JP" sz="2000" dirty="0" smtClean="0"/>
          </a:p>
          <a:p>
            <a:pPr lvl="2"/>
            <a:r>
              <a:rPr lang="ja-JP" altLang="en-US" sz="2000" dirty="0" smtClean="0"/>
              <a:t>今回の実験で検索対象となる類似コードブロックセット</a:t>
            </a:r>
            <a:endParaRPr lang="en-US" altLang="ja-JP" sz="2000" dirty="0" smtClean="0"/>
          </a:p>
          <a:p>
            <a:pPr lvl="1"/>
            <a:r>
              <a:rPr lang="en-US" altLang="ja-JP" sz="2400" dirty="0" smtClean="0"/>
              <a:t>8</a:t>
            </a:r>
            <a:r>
              <a:rPr lang="ja-JP" altLang="en-US" sz="2400" dirty="0" smtClean="0"/>
              <a:t>割グループを評価に使用</a:t>
            </a:r>
            <a:endParaRPr lang="en-US" altLang="ja-JP" sz="2400" dirty="0" smtClean="0"/>
          </a:p>
          <a:p>
            <a:pPr lvl="2"/>
            <a:r>
              <a:rPr lang="ja-JP" altLang="en-US" sz="2000" dirty="0" smtClean="0"/>
              <a:t>各コードブロックを検索</a:t>
            </a:r>
            <a:r>
              <a:rPr lang="ja-JP" altLang="en-US" sz="2000" dirty="0"/>
              <a:t>クエリ</a:t>
            </a:r>
            <a:r>
              <a:rPr lang="ja-JP" altLang="en-US" sz="2000" dirty="0" smtClean="0"/>
              <a:t>としてモデルに入力</a:t>
            </a:r>
            <a:endParaRPr lang="en-US" altLang="ja-JP" sz="2000" dirty="0" smtClean="0"/>
          </a:p>
          <a:p>
            <a:pPr lvl="2"/>
            <a:r>
              <a:rPr lang="en-US" altLang="ja-JP" sz="2000" dirty="0" smtClean="0"/>
              <a:t>2</a:t>
            </a:r>
            <a:r>
              <a:rPr lang="ja-JP" altLang="en-US" sz="2000" dirty="0" smtClean="0"/>
              <a:t>割グループから構成される検索対象類似コードブロックセットを検索結果として出力できるか調査</a:t>
            </a:r>
            <a:endParaRPr kumimoji="1" lang="ja-JP" altLang="en-US" sz="24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14</a:t>
            </a:fld>
            <a:endParaRPr lang="en-US" altLang="ja-JP"/>
          </a:p>
        </p:txBody>
      </p:sp>
    </p:spTree>
    <p:extLst>
      <p:ext uri="{BB962C8B-B14F-4D97-AF65-F5344CB8AC3E}">
        <p14:creationId xmlns:p14="http://schemas.microsoft.com/office/powerpoint/2010/main" val="215326925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コンテンツ プレースホルダー 2"/>
          <p:cNvSpPr txBox="1">
            <a:spLocks/>
          </p:cNvSpPr>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endParaRPr lang="en-US" altLang="ja-JP" sz="2800" kern="0" dirty="0" smtClean="0"/>
          </a:p>
          <a:p>
            <a:endParaRPr lang="en-US" altLang="ja-JP" sz="2800" kern="0" dirty="0"/>
          </a:p>
          <a:p>
            <a:endParaRPr lang="en-US" altLang="ja-JP" sz="2800" kern="0" dirty="0" smtClean="0"/>
          </a:p>
          <a:p>
            <a:endParaRPr lang="en-US" altLang="ja-JP" sz="2800" kern="0" dirty="0"/>
          </a:p>
          <a:p>
            <a:endParaRPr lang="en-US" altLang="ja-JP" sz="2800" kern="0" dirty="0" smtClean="0"/>
          </a:p>
        </p:txBody>
      </p:sp>
      <p:sp>
        <p:nvSpPr>
          <p:cNvPr id="2" name="タイトル 1"/>
          <p:cNvSpPr>
            <a:spLocks noGrp="1"/>
          </p:cNvSpPr>
          <p:nvPr>
            <p:ph type="title"/>
          </p:nvPr>
        </p:nvSpPr>
        <p:spPr/>
        <p:txBody>
          <a:bodyPr/>
          <a:lstStyle/>
          <a:p>
            <a:r>
              <a:rPr kumimoji="1" lang="ja-JP" altLang="en-US" dirty="0" smtClean="0"/>
              <a:t>実験対象プロジェクト</a:t>
            </a:r>
            <a:endParaRPr kumimoji="1" lang="ja-JP" altLang="en-US" dirty="0"/>
          </a:p>
        </p:txBody>
      </p:sp>
      <p:sp>
        <p:nvSpPr>
          <p:cNvPr id="3" name="コンテンツ プレースホルダー 2"/>
          <p:cNvSpPr>
            <a:spLocks noGrp="1"/>
          </p:cNvSpPr>
          <p:nvPr>
            <p:ph idx="1"/>
          </p:nvPr>
        </p:nvSpPr>
        <p:spPr>
          <a:xfrm>
            <a:off x="446088" y="1782762"/>
            <a:ext cx="8229600" cy="4525963"/>
          </a:xfrm>
        </p:spPr>
        <p:txBody>
          <a:bodyPr/>
          <a:lstStyle/>
          <a:p>
            <a:pPr marL="400050" lvl="1" indent="0">
              <a:buNone/>
            </a:pPr>
            <a:endParaRPr kumimoji="1" lang="en-US" altLang="ja-JP" sz="2400" dirty="0" smtClean="0"/>
          </a:p>
          <a:p>
            <a:pPr marL="400050" lvl="1" indent="0">
              <a:buNone/>
            </a:pPr>
            <a:endParaRPr lang="en-US" altLang="ja-JP" sz="2400" dirty="0"/>
          </a:p>
          <a:p>
            <a:pPr marL="400050" lvl="1" indent="0">
              <a:buNone/>
            </a:pPr>
            <a:endParaRPr kumimoji="1" lang="en-US" altLang="ja-JP" sz="2400" dirty="0" smtClean="0"/>
          </a:p>
          <a:p>
            <a:pPr marL="400050" lvl="1" indent="0">
              <a:buNone/>
            </a:pPr>
            <a:endParaRPr lang="en-US" altLang="ja-JP" sz="24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15</a:t>
            </a:fld>
            <a:endParaRPr lang="en-US" altLang="ja-JP"/>
          </a:p>
        </p:txBody>
      </p:sp>
      <p:graphicFrame>
        <p:nvGraphicFramePr>
          <p:cNvPr id="8" name="表 7"/>
          <p:cNvGraphicFramePr>
            <a:graphicFrameLocks noGrp="1"/>
          </p:cNvGraphicFramePr>
          <p:nvPr>
            <p:extLst>
              <p:ext uri="{D42A27DB-BD31-4B8C-83A1-F6EECF244321}">
                <p14:modId xmlns:p14="http://schemas.microsoft.com/office/powerpoint/2010/main" val="1946301054"/>
              </p:ext>
            </p:extLst>
          </p:nvPr>
        </p:nvGraphicFramePr>
        <p:xfrm>
          <a:off x="145299" y="2536153"/>
          <a:ext cx="8831178" cy="2654055"/>
        </p:xfrm>
        <a:graphic>
          <a:graphicData uri="http://schemas.openxmlformats.org/drawingml/2006/table">
            <a:tbl>
              <a:tblPr>
                <a:tableStyleId>{5940675A-B579-460E-94D1-54222C63F5DA}</a:tableStyleId>
              </a:tblPr>
              <a:tblGrid>
                <a:gridCol w="1073568">
                  <a:extLst>
                    <a:ext uri="{9D8B030D-6E8A-4147-A177-3AD203B41FA5}">
                      <a16:colId xmlns:a16="http://schemas.microsoft.com/office/drawing/2014/main" val="1518758574"/>
                    </a:ext>
                  </a:extLst>
                </a:gridCol>
                <a:gridCol w="803358">
                  <a:extLst>
                    <a:ext uri="{9D8B030D-6E8A-4147-A177-3AD203B41FA5}">
                      <a16:colId xmlns:a16="http://schemas.microsoft.com/office/drawing/2014/main" val="4030300194"/>
                    </a:ext>
                  </a:extLst>
                </a:gridCol>
                <a:gridCol w="1082973">
                  <a:extLst>
                    <a:ext uri="{9D8B030D-6E8A-4147-A177-3AD203B41FA5}">
                      <a16:colId xmlns:a16="http://schemas.microsoft.com/office/drawing/2014/main" val="681412075"/>
                    </a:ext>
                  </a:extLst>
                </a:gridCol>
                <a:gridCol w="1090733">
                  <a:extLst>
                    <a:ext uri="{9D8B030D-6E8A-4147-A177-3AD203B41FA5}">
                      <a16:colId xmlns:a16="http://schemas.microsoft.com/office/drawing/2014/main" val="2769101637"/>
                    </a:ext>
                  </a:extLst>
                </a:gridCol>
                <a:gridCol w="1165586">
                  <a:extLst>
                    <a:ext uri="{9D8B030D-6E8A-4147-A177-3AD203B41FA5}">
                      <a16:colId xmlns:a16="http://schemas.microsoft.com/office/drawing/2014/main" val="210284270"/>
                    </a:ext>
                  </a:extLst>
                </a:gridCol>
                <a:gridCol w="1219139">
                  <a:extLst>
                    <a:ext uri="{9D8B030D-6E8A-4147-A177-3AD203B41FA5}">
                      <a16:colId xmlns:a16="http://schemas.microsoft.com/office/drawing/2014/main" val="1099354571"/>
                    </a:ext>
                  </a:extLst>
                </a:gridCol>
                <a:gridCol w="1207009">
                  <a:extLst>
                    <a:ext uri="{9D8B030D-6E8A-4147-A177-3AD203B41FA5}">
                      <a16:colId xmlns:a16="http://schemas.microsoft.com/office/drawing/2014/main" val="427999562"/>
                    </a:ext>
                  </a:extLst>
                </a:gridCol>
                <a:gridCol w="1188812">
                  <a:extLst>
                    <a:ext uri="{9D8B030D-6E8A-4147-A177-3AD203B41FA5}">
                      <a16:colId xmlns:a16="http://schemas.microsoft.com/office/drawing/2014/main" val="2178173698"/>
                    </a:ext>
                  </a:extLst>
                </a:gridCol>
              </a:tblGrid>
              <a:tr h="329695">
                <a:tc>
                  <a:txBody>
                    <a:bodyPr/>
                    <a:lstStyle/>
                    <a:p>
                      <a:pPr algn="l" fontAlgn="b"/>
                      <a:endParaRPr lang="ja-JP" altLang="en-US"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b"/>
                </a:tc>
                <a:tc>
                  <a:txBody>
                    <a:bodyPr/>
                    <a:lstStyle/>
                    <a:p>
                      <a:pPr algn="l" fontAlgn="b"/>
                      <a:endParaRPr lang="ja-JP" altLang="en-US" sz="18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b"/>
                </a:tc>
                <a:tc>
                  <a:txBody>
                    <a:bodyPr/>
                    <a:lstStyle/>
                    <a:p>
                      <a:pPr algn="l" fontAlgn="b"/>
                      <a:endParaRPr lang="ja-JP" altLang="en-US" sz="18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b"/>
                </a:tc>
                <a:tc>
                  <a:txBody>
                    <a:bodyPr/>
                    <a:lstStyle/>
                    <a:p>
                      <a:pPr algn="ctr" fontAlgn="ctr"/>
                      <a:endParaRPr lang="ja-JP" altLang="en-US" sz="18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gridSpan="2">
                  <a:txBody>
                    <a:bodyPr/>
                    <a:lstStyle/>
                    <a:p>
                      <a:pPr algn="ctr" fontAlgn="ctr"/>
                      <a:r>
                        <a:rPr lang="ja-JP" altLang="en-US" sz="1800" u="none" strike="noStrike" dirty="0">
                          <a:effectLst/>
                        </a:rPr>
                        <a:t>学習用データセット</a:t>
                      </a:r>
                      <a:endParaRPr lang="ja-JP" altLang="en-US"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hMerge="1">
                  <a:txBody>
                    <a:bodyPr/>
                    <a:lstStyle/>
                    <a:p>
                      <a:endParaRPr kumimoji="1" lang="ja-JP" altLang="en-US"/>
                    </a:p>
                  </a:txBody>
                  <a:tcPr/>
                </a:tc>
                <a:tc gridSpan="2">
                  <a:txBody>
                    <a:bodyPr/>
                    <a:lstStyle/>
                    <a:p>
                      <a:pPr algn="ctr" fontAlgn="ctr"/>
                      <a:r>
                        <a:rPr lang="ja-JP" altLang="en-US" sz="1800" u="none" strike="noStrike" dirty="0">
                          <a:effectLst/>
                        </a:rPr>
                        <a:t>評価用データセット</a:t>
                      </a:r>
                      <a:endParaRPr lang="ja-JP" altLang="en-US"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hMerge="1">
                  <a:txBody>
                    <a:bodyPr/>
                    <a:lstStyle/>
                    <a:p>
                      <a:endParaRPr kumimoji="1" lang="ja-JP" altLang="en-US"/>
                    </a:p>
                  </a:txBody>
                  <a:tcPr/>
                </a:tc>
                <a:extLst>
                  <a:ext uri="{0D108BD9-81ED-4DB2-BD59-A6C34878D82A}">
                    <a16:rowId xmlns:a16="http://schemas.microsoft.com/office/drawing/2014/main" val="1665238452"/>
                  </a:ext>
                </a:extLst>
              </a:tr>
              <a:tr h="477398">
                <a:tc>
                  <a:txBody>
                    <a:bodyPr/>
                    <a:lstStyle/>
                    <a:p>
                      <a:pPr algn="ctr" fontAlgn="ctr"/>
                      <a:r>
                        <a:rPr lang="ja-JP" altLang="en-US" sz="1800" u="none" strike="noStrike">
                          <a:effectLst/>
                        </a:rPr>
                        <a:t>プロジェクト名</a:t>
                      </a:r>
                      <a:endParaRPr lang="ja-JP" altLang="en-US" sz="18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algn="ctr" fontAlgn="ctr"/>
                      <a:r>
                        <a:rPr lang="ja-JP" altLang="en-US" sz="1800" u="none" strike="noStrike" dirty="0">
                          <a:effectLst/>
                        </a:rPr>
                        <a:t>言語</a:t>
                      </a:r>
                      <a:endParaRPr lang="ja-JP" altLang="en-US"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algn="ctr" fontAlgn="ctr"/>
                      <a:r>
                        <a:rPr lang="ja-JP" altLang="en-US" sz="1800" u="none" strike="noStrike" dirty="0" smtClean="0">
                          <a:effectLst/>
                        </a:rPr>
                        <a:t>構文上の差異</a:t>
                      </a:r>
                      <a:endParaRPr lang="ja-JP" altLang="en-US"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algn="ctr" fontAlgn="ctr"/>
                      <a:r>
                        <a:rPr lang="ja-JP" altLang="en-US" sz="1800" b="0" i="0" u="none" strike="noStrike" dirty="0" smtClean="0">
                          <a:solidFill>
                            <a:schemeClr val="tx1"/>
                          </a:solidFill>
                          <a:effectLst/>
                          <a:latin typeface="+mn-lt"/>
                          <a:ea typeface="+mn-ea"/>
                        </a:rPr>
                        <a:t>バージョン</a:t>
                      </a:r>
                      <a:endParaRPr lang="ja-JP" altLang="en-US"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algn="ctr" fontAlgn="ctr"/>
                      <a:r>
                        <a:rPr lang="ja-JP" altLang="en-US" sz="1800" u="none" strike="noStrike" dirty="0" smtClean="0">
                          <a:effectLst/>
                        </a:rPr>
                        <a:t>検索対象</a:t>
                      </a:r>
                      <a:endParaRPr lang="en-US" altLang="ja-JP" sz="1800" u="none" strike="noStrike" dirty="0" smtClean="0">
                        <a:effectLst/>
                      </a:endParaRPr>
                    </a:p>
                    <a:p>
                      <a:pPr algn="ctr" fontAlgn="ctr"/>
                      <a:r>
                        <a:rPr lang="ja-JP" altLang="en-US" sz="1800" u="none" strike="noStrike" dirty="0" smtClean="0">
                          <a:effectLst/>
                        </a:rPr>
                        <a:t>コード</a:t>
                      </a:r>
                      <a:endParaRPr lang="en-US" altLang="ja-JP" sz="1800" u="none" strike="noStrike" dirty="0" smtClean="0">
                        <a:effectLst/>
                      </a:endParaRPr>
                    </a:p>
                    <a:p>
                      <a:pPr algn="ctr" fontAlgn="ctr"/>
                      <a:r>
                        <a:rPr lang="ja-JP" altLang="en-US" sz="1800" u="none" strike="noStrike" dirty="0" smtClean="0">
                          <a:effectLst/>
                        </a:rPr>
                        <a:t>ブロック</a:t>
                      </a:r>
                      <a:endParaRPr lang="ja-JP" altLang="en-US" sz="1800" b="0" i="0" u="none" strike="noStrike" dirty="0">
                        <a:solidFill>
                          <a:srgbClr val="000000"/>
                        </a:solidFill>
                        <a:effectLst/>
                        <a:latin typeface="+mn-ea"/>
                        <a:ea typeface="+mn-ea"/>
                      </a:endParaRPr>
                    </a:p>
                  </a:txBody>
                  <a:tcPr marL="9525" marR="9525" marT="9525" marB="0" anchor="ctr"/>
                </a:tc>
                <a:tc>
                  <a:txBody>
                    <a:bodyPr/>
                    <a:lstStyle/>
                    <a:p>
                      <a:pPr algn="ctr" fontAlgn="ctr"/>
                      <a:r>
                        <a:rPr lang="ja-JP" altLang="en-US" sz="1800" u="none" strike="noStrike" dirty="0" smtClean="0">
                          <a:effectLst/>
                        </a:rPr>
                        <a:t>反例学習</a:t>
                      </a:r>
                      <a:endParaRPr lang="en-US" altLang="ja-JP" sz="1800" u="none" strike="noStrike" dirty="0" smtClean="0">
                        <a:effectLst/>
                      </a:endParaRPr>
                    </a:p>
                    <a:p>
                      <a:pPr algn="ctr" fontAlgn="ctr"/>
                      <a:r>
                        <a:rPr lang="ja-JP" altLang="en-US" sz="1800" u="none" strike="noStrike" dirty="0" smtClean="0">
                          <a:effectLst/>
                        </a:rPr>
                        <a:t>コード</a:t>
                      </a:r>
                      <a:endParaRPr lang="en-US" altLang="ja-JP" sz="1800" u="none" strike="noStrike" dirty="0" smtClean="0">
                        <a:effectLst/>
                      </a:endParaRPr>
                    </a:p>
                    <a:p>
                      <a:pPr algn="ctr" fontAlgn="ctr"/>
                      <a:r>
                        <a:rPr lang="ja-JP" altLang="en-US" sz="1800" u="none" strike="noStrike" dirty="0" smtClean="0">
                          <a:effectLst/>
                        </a:rPr>
                        <a:t>ブロック</a:t>
                      </a:r>
                      <a:endParaRPr lang="ja-JP" altLang="en-US" sz="1800" b="0" i="0" u="none" strike="noStrike" dirty="0">
                        <a:solidFill>
                          <a:srgbClr val="000000"/>
                        </a:solidFill>
                        <a:effectLst/>
                        <a:latin typeface="+mn-ea"/>
                        <a:ea typeface="+mn-ea"/>
                      </a:endParaRPr>
                    </a:p>
                  </a:txBody>
                  <a:tcPr marL="9525" marR="9525" marT="9525" marB="0" anchor="ctr"/>
                </a:tc>
                <a:tc>
                  <a:txBody>
                    <a:bodyPr/>
                    <a:lstStyle/>
                    <a:p>
                      <a:pPr algn="ctr" fontAlgn="ctr"/>
                      <a:r>
                        <a:rPr lang="ja-JP" altLang="en-US" sz="1800" u="none" strike="noStrike" dirty="0" smtClean="0">
                          <a:effectLst/>
                        </a:rPr>
                        <a:t>検索対象</a:t>
                      </a:r>
                      <a:endParaRPr lang="en-US" altLang="ja-JP" sz="1800" u="none" strike="noStrike" dirty="0" smtClean="0">
                        <a:effectLst/>
                      </a:endParaRPr>
                    </a:p>
                    <a:p>
                      <a:pPr algn="ctr" fontAlgn="ctr"/>
                      <a:r>
                        <a:rPr lang="ja-JP" altLang="en-US" sz="1800" u="none" strike="noStrike" dirty="0" smtClean="0">
                          <a:effectLst/>
                        </a:rPr>
                        <a:t>コード</a:t>
                      </a:r>
                      <a:endParaRPr lang="en-US" altLang="ja-JP" sz="1800" u="none" strike="noStrike" dirty="0" smtClean="0">
                        <a:effectLst/>
                      </a:endParaRPr>
                    </a:p>
                    <a:p>
                      <a:pPr algn="ctr" fontAlgn="ctr"/>
                      <a:r>
                        <a:rPr lang="ja-JP" altLang="en-US" sz="1800" u="none" strike="noStrike" dirty="0" smtClean="0">
                          <a:effectLst/>
                        </a:rPr>
                        <a:t>ブロックの</a:t>
                      </a:r>
                      <a:endParaRPr lang="en-US" altLang="ja-JP" sz="1800" u="none" strike="noStrike" dirty="0" smtClean="0">
                        <a:effectLst/>
                      </a:endParaRPr>
                    </a:p>
                    <a:p>
                      <a:pPr algn="ctr" fontAlgn="ctr"/>
                      <a:r>
                        <a:rPr lang="ja-JP" altLang="en-US" sz="1800" u="none" strike="noStrike" dirty="0" smtClean="0">
                          <a:effectLst/>
                        </a:rPr>
                        <a:t>クローン</a:t>
                      </a:r>
                      <a:endParaRPr lang="ja-JP" altLang="en-US"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algn="ctr" fontAlgn="ctr"/>
                      <a:r>
                        <a:rPr lang="ja-JP" altLang="en-US" sz="1800" u="none" strike="noStrike" dirty="0" smtClean="0">
                          <a:effectLst/>
                        </a:rPr>
                        <a:t>検索対象に</a:t>
                      </a:r>
                      <a:endParaRPr lang="en-US" altLang="ja-JP" sz="1800" u="none" strike="noStrike" dirty="0" smtClean="0">
                        <a:effectLst/>
                      </a:endParaRPr>
                    </a:p>
                    <a:p>
                      <a:pPr algn="ctr" fontAlgn="ctr"/>
                      <a:r>
                        <a:rPr lang="ja-JP" altLang="en-US" sz="1800" u="none" strike="noStrike" dirty="0" smtClean="0">
                          <a:effectLst/>
                        </a:rPr>
                        <a:t>類似して</a:t>
                      </a:r>
                      <a:endParaRPr lang="en-US" altLang="ja-JP" sz="1800" u="none" strike="noStrike" dirty="0" smtClean="0">
                        <a:effectLst/>
                      </a:endParaRPr>
                    </a:p>
                    <a:p>
                      <a:pPr algn="ctr" fontAlgn="ctr"/>
                      <a:r>
                        <a:rPr lang="ja-JP" altLang="en-US" sz="1800" u="none" strike="noStrike" dirty="0" smtClean="0">
                          <a:effectLst/>
                        </a:rPr>
                        <a:t>いない</a:t>
                      </a:r>
                      <a:endParaRPr lang="en-US" altLang="ja-JP" sz="1800" u="none" strike="noStrike" dirty="0" smtClean="0">
                        <a:effectLst/>
                      </a:endParaRPr>
                    </a:p>
                    <a:p>
                      <a:pPr algn="ctr" fontAlgn="ctr"/>
                      <a:r>
                        <a:rPr lang="ja-JP" altLang="en-US" sz="1800" u="none" strike="noStrike" dirty="0" smtClean="0">
                          <a:effectLst/>
                        </a:rPr>
                        <a:t>コード片</a:t>
                      </a:r>
                      <a:endParaRPr lang="ja-JP" altLang="en-US"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extLst>
                  <a:ext uri="{0D108BD9-81ED-4DB2-BD59-A6C34878D82A}">
                    <a16:rowId xmlns:a16="http://schemas.microsoft.com/office/drawing/2014/main" val="3870932160"/>
                  </a:ext>
                </a:extLst>
              </a:tr>
              <a:tr h="329695">
                <a:tc>
                  <a:txBody>
                    <a:bodyPr/>
                    <a:lstStyle/>
                    <a:p>
                      <a:pPr algn="ctr" fontAlgn="ctr"/>
                      <a:r>
                        <a:rPr lang="en-US" sz="1800" u="none" strike="noStrike" dirty="0" err="1">
                          <a:effectLst/>
                        </a:rPr>
                        <a:t>Hbase</a:t>
                      </a:r>
                      <a:endParaRPr lang="en-US"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algn="ctr" fontAlgn="ctr"/>
                      <a:r>
                        <a:rPr lang="en-US" sz="1800" u="none" strike="noStrike" dirty="0">
                          <a:effectLst/>
                        </a:rPr>
                        <a:t>Java</a:t>
                      </a:r>
                      <a:endParaRPr lang="en-US"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algn="ctr" fontAlgn="ctr"/>
                      <a:r>
                        <a:rPr lang="ja-JP" altLang="en-US" sz="1800" u="none" strike="noStrike" dirty="0" smtClean="0">
                          <a:effectLst/>
                        </a:rPr>
                        <a:t>無</a:t>
                      </a:r>
                      <a:endPar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algn="ctr" fontAlgn="ctr"/>
                      <a:r>
                        <a:rPr lang="en-US" altLang="ja-JP" sz="1800" u="none" strike="noStrike" dirty="0">
                          <a:effectLst/>
                        </a:rPr>
                        <a:t>2.0</a:t>
                      </a:r>
                      <a:endPar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algn="r" fontAlgn="ctr"/>
                      <a:r>
                        <a:rPr lang="en-US" altLang="ja-JP" sz="1800" u="none" strike="noStrike" dirty="0">
                          <a:effectLst/>
                        </a:rPr>
                        <a:t>28,822</a:t>
                      </a:r>
                      <a:endPar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algn="r" fontAlgn="ctr"/>
                      <a:r>
                        <a:rPr lang="en-US" altLang="ja-JP" sz="1800" u="none" strike="noStrike">
                          <a:effectLst/>
                        </a:rPr>
                        <a:t>30,000</a:t>
                      </a:r>
                      <a:endParaRPr lang="en-US" altLang="ja-JP" sz="18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algn="r" fontAlgn="ctr"/>
                      <a:r>
                        <a:rPr lang="en-US" altLang="ja-JP" sz="1800" u="none" strike="noStrike">
                          <a:effectLst/>
                        </a:rPr>
                        <a:t>740</a:t>
                      </a:r>
                      <a:endParaRPr lang="en-US" altLang="ja-JP" sz="18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algn="r" fontAlgn="ctr"/>
                      <a:r>
                        <a:rPr lang="en-US" altLang="ja-JP" sz="1800" u="none" strike="noStrike">
                          <a:effectLst/>
                        </a:rPr>
                        <a:t>12,688</a:t>
                      </a:r>
                      <a:endParaRPr lang="en-US" altLang="ja-JP" sz="18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extLst>
                  <a:ext uri="{0D108BD9-81ED-4DB2-BD59-A6C34878D82A}">
                    <a16:rowId xmlns:a16="http://schemas.microsoft.com/office/drawing/2014/main" val="491490264"/>
                  </a:ext>
                </a:extLst>
              </a:tr>
              <a:tr h="329695">
                <a:tc>
                  <a:txBody>
                    <a:bodyPr/>
                    <a:lstStyle/>
                    <a:p>
                      <a:pPr algn="ctr" fontAlgn="ctr"/>
                      <a:r>
                        <a:rPr lang="en-US" sz="1800" u="none" strike="noStrike" dirty="0" smtClean="0">
                          <a:effectLst/>
                        </a:rPr>
                        <a:t>OpenSSL</a:t>
                      </a:r>
                      <a:endParaRPr lang="en-US"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algn="ctr" fontAlgn="ctr"/>
                      <a:r>
                        <a:rPr lang="en-US" sz="1800" u="none" strike="noStrike" dirty="0">
                          <a:effectLst/>
                        </a:rPr>
                        <a:t>C</a:t>
                      </a:r>
                      <a:endParaRPr lang="en-US"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algn="ctr" fontAlgn="ctr"/>
                      <a:r>
                        <a:rPr lang="ja-JP" altLang="en-US" sz="1800" u="none" strike="noStrike" dirty="0" smtClean="0">
                          <a:effectLst/>
                        </a:rPr>
                        <a:t>小</a:t>
                      </a:r>
                      <a:endPar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algn="ctr" fontAlgn="ctr"/>
                      <a:r>
                        <a:rPr lang="en-US" altLang="ja-JP" sz="1800" u="none" strike="noStrike" dirty="0">
                          <a:effectLst/>
                        </a:rPr>
                        <a:t>0.9.1</a:t>
                      </a:r>
                      <a:r>
                        <a:rPr lang="en-US" altLang="ja-JP" sz="1800" u="none" strike="noStrike" dirty="0" smtClean="0">
                          <a:effectLst/>
                        </a:rPr>
                        <a:t>~</a:t>
                      </a:r>
                    </a:p>
                    <a:p>
                      <a:pPr algn="ctr" fontAlgn="ctr"/>
                      <a:r>
                        <a:rPr lang="en-US" altLang="ja-JP" sz="1800" u="none" strike="noStrike" dirty="0" smtClean="0">
                          <a:effectLst/>
                        </a:rPr>
                        <a:t>1.1.0</a:t>
                      </a:r>
                      <a:endPar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algn="r" fontAlgn="ctr"/>
                      <a:r>
                        <a:rPr lang="en-US" altLang="ja-JP" sz="1800" u="none" strike="noStrike">
                          <a:effectLst/>
                        </a:rPr>
                        <a:t>36,772</a:t>
                      </a:r>
                      <a:endParaRPr lang="en-US" altLang="ja-JP" sz="18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algn="r" fontAlgn="ctr"/>
                      <a:r>
                        <a:rPr lang="en-US" altLang="ja-JP" sz="1800" u="none" strike="noStrike">
                          <a:effectLst/>
                        </a:rPr>
                        <a:t>30,000</a:t>
                      </a:r>
                      <a:endParaRPr lang="en-US" altLang="ja-JP" sz="18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algn="r" fontAlgn="ctr"/>
                      <a:r>
                        <a:rPr lang="en-US" altLang="ja-JP" sz="1800" u="none" strike="noStrike">
                          <a:effectLst/>
                        </a:rPr>
                        <a:t>281</a:t>
                      </a:r>
                      <a:endParaRPr lang="en-US" altLang="ja-JP" sz="18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algn="r" fontAlgn="ctr"/>
                      <a:r>
                        <a:rPr lang="en-US" altLang="ja-JP" sz="1800" u="none" strike="noStrike">
                          <a:effectLst/>
                        </a:rPr>
                        <a:t>99,719</a:t>
                      </a:r>
                      <a:endParaRPr lang="en-US" altLang="ja-JP" sz="18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extLst>
                  <a:ext uri="{0D108BD9-81ED-4DB2-BD59-A6C34878D82A}">
                    <a16:rowId xmlns:a16="http://schemas.microsoft.com/office/drawing/2014/main" val="1206284878"/>
                  </a:ext>
                </a:extLst>
              </a:tr>
              <a:tr h="329695">
                <a:tc>
                  <a:txBody>
                    <a:bodyPr/>
                    <a:lstStyle/>
                    <a:p>
                      <a:pPr algn="ctr" fontAlgn="ctr"/>
                      <a:r>
                        <a:rPr lang="en-US" sz="1800" u="none" strike="noStrike" dirty="0" smtClean="0">
                          <a:effectLst/>
                        </a:rPr>
                        <a:t>FreeBSD</a:t>
                      </a:r>
                      <a:endParaRPr lang="en-US"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algn="ctr" fontAlgn="ctr"/>
                      <a:r>
                        <a:rPr lang="en-US" sz="1800" u="none" strike="noStrike" dirty="0">
                          <a:effectLst/>
                        </a:rPr>
                        <a:t>C</a:t>
                      </a:r>
                      <a:endParaRPr lang="en-US"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algn="ctr" fontAlgn="ctr"/>
                      <a:r>
                        <a:rPr lang="ja-JP" altLang="en-US" sz="1800" u="none" strike="noStrike" dirty="0" smtClean="0">
                          <a:effectLst/>
                        </a:rPr>
                        <a:t>大</a:t>
                      </a:r>
                      <a:endParaRPr lang="en-US" altLang="ja-JP" sz="1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ctr" fontAlgn="ctr"/>
                      <a:r>
                        <a:rPr lang="en-US" altLang="ja-JP" sz="1800" u="none" strike="noStrike">
                          <a:effectLst/>
                        </a:rPr>
                        <a:t>11.1.0</a:t>
                      </a:r>
                      <a:endParaRPr lang="en-US" altLang="ja-JP" sz="18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algn="r" fontAlgn="ctr"/>
                      <a:r>
                        <a:rPr lang="en-US" altLang="ja-JP" sz="1800" u="none" strike="noStrike">
                          <a:effectLst/>
                        </a:rPr>
                        <a:t>27,852</a:t>
                      </a:r>
                      <a:endParaRPr lang="en-US" altLang="ja-JP" sz="18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algn="r" fontAlgn="ctr"/>
                      <a:r>
                        <a:rPr lang="en-US" altLang="ja-JP" sz="1800" u="none" strike="noStrike">
                          <a:effectLst/>
                        </a:rPr>
                        <a:t>30,000</a:t>
                      </a:r>
                      <a:endParaRPr lang="en-US" altLang="ja-JP" sz="18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algn="r" fontAlgn="ctr"/>
                      <a:r>
                        <a:rPr lang="en-US" altLang="ja-JP" sz="1800" u="none" strike="noStrike">
                          <a:effectLst/>
                        </a:rPr>
                        <a:t>747</a:t>
                      </a:r>
                      <a:endParaRPr lang="en-US" altLang="ja-JP" sz="1800" b="0" i="0" u="none" strike="noStrike">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tc>
                  <a:txBody>
                    <a:bodyPr/>
                    <a:lstStyle/>
                    <a:p>
                      <a:pPr algn="r" fontAlgn="ctr"/>
                      <a:r>
                        <a:rPr lang="en-US" altLang="ja-JP" sz="1800" u="none" strike="noStrike" dirty="0">
                          <a:effectLst/>
                        </a:rPr>
                        <a:t>8,177</a:t>
                      </a:r>
                      <a:endParaRPr lang="en-US" altLang="ja-JP" sz="1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9525" marR="9525" marT="9525" marB="0" anchor="ctr"/>
                </a:tc>
                <a:extLst>
                  <a:ext uri="{0D108BD9-81ED-4DB2-BD59-A6C34878D82A}">
                    <a16:rowId xmlns:a16="http://schemas.microsoft.com/office/drawing/2014/main" val="2958327594"/>
                  </a:ext>
                </a:extLst>
              </a:tr>
            </a:tbl>
          </a:graphicData>
        </a:graphic>
      </p:graphicFrame>
    </p:spTree>
    <p:extLst>
      <p:ext uri="{BB962C8B-B14F-4D97-AF65-F5344CB8AC3E}">
        <p14:creationId xmlns:p14="http://schemas.microsoft.com/office/powerpoint/2010/main" val="89638991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検索精度指標の定義</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lstStyle/>
              <a:p>
                <a:r>
                  <a:rPr kumimoji="1" lang="ja-JP" altLang="en-US" sz="2800" dirty="0" smtClean="0"/>
                  <a:t>適合率</a:t>
                </a:r>
                <a:r>
                  <a:rPr kumimoji="1" lang="en-US" altLang="ja-JP" sz="2800" dirty="0" smtClean="0"/>
                  <a:t>(</a:t>
                </a:r>
                <a14:m>
                  <m:oMath xmlns:m="http://schemas.openxmlformats.org/officeDocument/2006/math">
                    <m:r>
                      <a:rPr kumimoji="1" lang="en-US" altLang="ja-JP" sz="2800" b="0" i="1" smtClean="0">
                        <a:latin typeface="Cambria Math" panose="02040503050406030204" pitchFamily="18" charset="0"/>
                      </a:rPr>
                      <m:t>𝑃𝑟𝑒𝑐𝑖𝑠𝑖𝑜𝑛</m:t>
                    </m:r>
                  </m:oMath>
                </a14:m>
                <a:r>
                  <a:rPr kumimoji="1" lang="en-US" altLang="ja-JP" sz="2800" dirty="0" smtClean="0"/>
                  <a:t>) = </a:t>
                </a:r>
                <a14:m>
                  <m:oMath xmlns:m="http://schemas.openxmlformats.org/officeDocument/2006/math">
                    <m:f>
                      <m:fPr>
                        <m:ctrlPr>
                          <a:rPr kumimoji="1" lang="en-US" altLang="ja-JP" sz="2800" i="1" smtClean="0">
                            <a:latin typeface="Cambria Math" panose="02040503050406030204" pitchFamily="18" charset="0"/>
                          </a:rPr>
                        </m:ctrlPr>
                      </m:fPr>
                      <m:num>
                        <m:d>
                          <m:dPr>
                            <m:begChr m:val="|"/>
                            <m:endChr m:val="|"/>
                            <m:ctrlPr>
                              <a:rPr kumimoji="1" lang="en-US" altLang="ja-JP" sz="2800" i="1" smtClean="0">
                                <a:latin typeface="Cambria Math" panose="02040503050406030204" pitchFamily="18" charset="0"/>
                              </a:rPr>
                            </m:ctrlPr>
                          </m:dPr>
                          <m:e>
                            <m:sSub>
                              <m:sSubPr>
                                <m:ctrlPr>
                                  <a:rPr lang="en-US" altLang="ja-JP" sz="2800" i="1">
                                    <a:latin typeface="Cambria Math" panose="02040503050406030204" pitchFamily="18" charset="0"/>
                                    <a:ea typeface="Cambria Math" panose="02040503050406030204" pitchFamily="18" charset="0"/>
                                  </a:rPr>
                                </m:ctrlPr>
                              </m:sSubPr>
                              <m:e>
                                <m:r>
                                  <a:rPr lang="en-US" altLang="ja-JP" sz="2800" i="1">
                                    <a:latin typeface="Cambria Math" panose="02040503050406030204" pitchFamily="18" charset="0"/>
                                    <a:ea typeface="Cambria Math" panose="02040503050406030204" pitchFamily="18" charset="0"/>
                                  </a:rPr>
                                  <m:t>𝑅</m:t>
                                </m:r>
                              </m:e>
                              <m:sub>
                                <m:r>
                                  <a:rPr lang="en-US" altLang="ja-JP" sz="2800" i="1">
                                    <a:latin typeface="Cambria Math" panose="02040503050406030204" pitchFamily="18" charset="0"/>
                                    <a:ea typeface="Cambria Math" panose="02040503050406030204" pitchFamily="18" charset="0"/>
                                  </a:rPr>
                                  <m:t>𝑐𝑜𝑟𝑟𝑒𝑐𝑡</m:t>
                                </m:r>
                              </m:sub>
                            </m:sSub>
                          </m:e>
                        </m:d>
                      </m:num>
                      <m:den>
                        <m:d>
                          <m:dPr>
                            <m:begChr m:val="|"/>
                            <m:endChr m:val="|"/>
                            <m:ctrlPr>
                              <a:rPr kumimoji="1" lang="en-US" altLang="ja-JP" sz="2800" i="1" smtClean="0">
                                <a:latin typeface="Cambria Math" panose="02040503050406030204" pitchFamily="18" charset="0"/>
                              </a:rPr>
                            </m:ctrlPr>
                          </m:dPr>
                          <m:e>
                            <m:sSub>
                              <m:sSubPr>
                                <m:ctrlPr>
                                  <a:rPr kumimoji="1" lang="en-US" altLang="ja-JP" sz="2800" i="1" smtClean="0">
                                    <a:latin typeface="Cambria Math" panose="02040503050406030204" pitchFamily="18" charset="0"/>
                                  </a:rPr>
                                </m:ctrlPr>
                              </m:sSubPr>
                              <m:e>
                                <m:r>
                                  <a:rPr kumimoji="1" lang="en-US" altLang="ja-JP" sz="2800" b="0" i="1" smtClean="0">
                                    <a:latin typeface="Cambria Math" panose="02040503050406030204" pitchFamily="18" charset="0"/>
                                  </a:rPr>
                                  <m:t>𝑅</m:t>
                                </m:r>
                              </m:e>
                              <m:sub>
                                <m:r>
                                  <a:rPr kumimoji="1" lang="en-US" altLang="ja-JP" sz="2800" b="0" i="1" smtClean="0">
                                    <a:latin typeface="Cambria Math" panose="02040503050406030204" pitchFamily="18" charset="0"/>
                                  </a:rPr>
                                  <m:t>𝑎𝑙𝑙</m:t>
                                </m:r>
                              </m:sub>
                            </m:sSub>
                          </m:e>
                        </m:d>
                      </m:den>
                    </m:f>
                  </m:oMath>
                </a14:m>
                <a:endParaRPr lang="en-US" altLang="ja-JP" sz="2800" dirty="0" smtClean="0"/>
              </a:p>
              <a:p>
                <a:r>
                  <a:rPr lang="ja-JP" altLang="en-US" sz="2800" dirty="0" smtClean="0"/>
                  <a:t>再現率</a:t>
                </a:r>
                <a:r>
                  <a:rPr lang="en-US" altLang="ja-JP" sz="2800" dirty="0" smtClean="0"/>
                  <a:t>(</a:t>
                </a:r>
                <a14:m>
                  <m:oMath xmlns:m="http://schemas.openxmlformats.org/officeDocument/2006/math">
                    <m:r>
                      <a:rPr lang="en-US" altLang="ja-JP" sz="2800" b="0" i="1" smtClean="0">
                        <a:latin typeface="Cambria Math" panose="02040503050406030204" pitchFamily="18" charset="0"/>
                      </a:rPr>
                      <m:t>𝑅𝑒𝑐𝑎𝑙𝑙</m:t>
                    </m:r>
                  </m:oMath>
                </a14:m>
                <a:r>
                  <a:rPr lang="en-US" altLang="ja-JP" sz="2800" dirty="0" smtClean="0"/>
                  <a:t>) = </a:t>
                </a:r>
                <a14:m>
                  <m:oMath xmlns:m="http://schemas.openxmlformats.org/officeDocument/2006/math">
                    <m:f>
                      <m:fPr>
                        <m:ctrlPr>
                          <a:rPr lang="en-US" altLang="ja-JP" sz="2800" i="1" smtClean="0">
                            <a:latin typeface="Cambria Math" panose="02040503050406030204" pitchFamily="18" charset="0"/>
                          </a:rPr>
                        </m:ctrlPr>
                      </m:fPr>
                      <m:num>
                        <m:d>
                          <m:dPr>
                            <m:begChr m:val="|"/>
                            <m:endChr m:val="|"/>
                            <m:ctrlPr>
                              <a:rPr lang="en-US" altLang="ja-JP" sz="2800" i="1" smtClean="0">
                                <a:latin typeface="Cambria Math" panose="02040503050406030204" pitchFamily="18" charset="0"/>
                              </a:rPr>
                            </m:ctrlPr>
                          </m:dPr>
                          <m:e>
                            <m:sSub>
                              <m:sSubPr>
                                <m:ctrlPr>
                                  <a:rPr lang="en-US" altLang="ja-JP" sz="2800" i="1">
                                    <a:latin typeface="Cambria Math" panose="02040503050406030204" pitchFamily="18" charset="0"/>
                                    <a:ea typeface="Cambria Math" panose="02040503050406030204" pitchFamily="18" charset="0"/>
                                  </a:rPr>
                                </m:ctrlPr>
                              </m:sSubPr>
                              <m:e>
                                <m:r>
                                  <a:rPr lang="en-US" altLang="ja-JP" sz="2800" i="1">
                                    <a:latin typeface="Cambria Math" panose="02040503050406030204" pitchFamily="18" charset="0"/>
                                    <a:ea typeface="Cambria Math" panose="02040503050406030204" pitchFamily="18" charset="0"/>
                                  </a:rPr>
                                  <m:t>𝑅</m:t>
                                </m:r>
                              </m:e>
                              <m:sub>
                                <m:r>
                                  <a:rPr lang="en-US" altLang="ja-JP" sz="2800" i="1">
                                    <a:latin typeface="Cambria Math" panose="02040503050406030204" pitchFamily="18" charset="0"/>
                                    <a:ea typeface="Cambria Math" panose="02040503050406030204" pitchFamily="18" charset="0"/>
                                  </a:rPr>
                                  <m:t>𝑐𝑜𝑟𝑟𝑒𝑐𝑡</m:t>
                                </m:r>
                              </m:sub>
                            </m:sSub>
                          </m:e>
                        </m:d>
                      </m:num>
                      <m:den>
                        <m:d>
                          <m:dPr>
                            <m:begChr m:val="|"/>
                            <m:endChr m:val="|"/>
                            <m:ctrlPr>
                              <a:rPr lang="en-US" altLang="ja-JP" sz="2800" i="1" smtClean="0">
                                <a:latin typeface="Cambria Math" panose="02040503050406030204" pitchFamily="18" charset="0"/>
                              </a:rPr>
                            </m:ctrlPr>
                          </m:dPr>
                          <m:e>
                            <m:sSub>
                              <m:sSubPr>
                                <m:ctrlPr>
                                  <a:rPr lang="en-US" altLang="ja-JP" sz="2800" i="1" smtClean="0">
                                    <a:latin typeface="Cambria Math" panose="02040503050406030204" pitchFamily="18" charset="0"/>
                                  </a:rPr>
                                </m:ctrlPr>
                              </m:sSubPr>
                              <m:e>
                                <m:r>
                                  <a:rPr lang="en-US" altLang="ja-JP" sz="2800" b="0" i="1" smtClean="0">
                                    <a:latin typeface="Cambria Math" panose="02040503050406030204" pitchFamily="18" charset="0"/>
                                  </a:rPr>
                                  <m:t>𝑄</m:t>
                                </m:r>
                              </m:e>
                              <m:sub>
                                <m:r>
                                  <a:rPr lang="en-US" altLang="ja-JP" sz="2800" b="0" i="1" smtClean="0">
                                    <a:latin typeface="Cambria Math" panose="02040503050406030204" pitchFamily="18" charset="0"/>
                                  </a:rPr>
                                  <m:t>𝑙𝑒𝑎𝑟𝑛𝑒𝑑</m:t>
                                </m:r>
                              </m:sub>
                            </m:sSub>
                          </m:e>
                        </m:d>
                      </m:den>
                    </m:f>
                  </m:oMath>
                </a14:m>
                <a:endParaRPr lang="en-US" altLang="ja-JP" sz="2800" dirty="0" smtClean="0"/>
              </a:p>
              <a:p>
                <a:r>
                  <a:rPr lang="en-US" altLang="ja-JP" sz="2800" dirty="0" smtClean="0"/>
                  <a:t>F</a:t>
                </a:r>
                <a:r>
                  <a:rPr lang="ja-JP" altLang="en-US" sz="2800" dirty="0" smtClean="0"/>
                  <a:t>値</a:t>
                </a:r>
                <a:r>
                  <a:rPr lang="en-US" altLang="ja-JP" sz="2800" dirty="0" smtClean="0"/>
                  <a:t>(</a:t>
                </a:r>
                <a14:m>
                  <m:oMath xmlns:m="http://schemas.openxmlformats.org/officeDocument/2006/math">
                    <m:r>
                      <a:rPr lang="en-US" altLang="ja-JP" sz="2800" b="0" i="1" smtClean="0">
                        <a:latin typeface="Cambria Math" panose="02040503050406030204" pitchFamily="18" charset="0"/>
                      </a:rPr>
                      <m:t>𝐹</m:t>
                    </m:r>
                    <m:r>
                      <a:rPr lang="en-US" altLang="ja-JP" sz="2800" b="0" i="1" smtClean="0">
                        <a:latin typeface="Cambria Math" panose="02040503050406030204" pitchFamily="18" charset="0"/>
                      </a:rPr>
                      <m:t>_</m:t>
                    </m:r>
                    <m:r>
                      <a:rPr lang="en-US" altLang="ja-JP" sz="2800" b="0" i="1" smtClean="0">
                        <a:latin typeface="Cambria Math" panose="02040503050406030204" pitchFamily="18" charset="0"/>
                      </a:rPr>
                      <m:t>𝑚𝑒𝑎𝑠𝑢𝑟𝑒</m:t>
                    </m:r>
                  </m:oMath>
                </a14:m>
                <a:r>
                  <a:rPr lang="en-US" altLang="ja-JP" sz="2800" dirty="0" smtClean="0"/>
                  <a:t>) = </a:t>
                </a:r>
                <a14:m>
                  <m:oMath xmlns:m="http://schemas.openxmlformats.org/officeDocument/2006/math">
                    <m:f>
                      <m:fPr>
                        <m:ctrlPr>
                          <a:rPr lang="en-US" altLang="ja-JP" sz="2800" i="1" smtClean="0">
                            <a:latin typeface="Cambria Math" panose="02040503050406030204" pitchFamily="18" charset="0"/>
                          </a:rPr>
                        </m:ctrlPr>
                      </m:fPr>
                      <m:num>
                        <m:r>
                          <a:rPr lang="en-US" altLang="ja-JP" sz="2800" b="0" i="1" smtClean="0">
                            <a:latin typeface="Cambria Math" panose="02040503050406030204" pitchFamily="18" charset="0"/>
                          </a:rPr>
                          <m:t>𝑃𝑟𝑒𝑐𝑖𝑠𝑖𝑜𝑛</m:t>
                        </m:r>
                        <m:r>
                          <a:rPr lang="en-US" altLang="ja-JP" sz="2800" b="0" i="1" smtClean="0">
                            <a:latin typeface="Cambria Math" panose="02040503050406030204" pitchFamily="18" charset="0"/>
                            <a:ea typeface="Cambria Math" panose="02040503050406030204" pitchFamily="18" charset="0"/>
                          </a:rPr>
                          <m:t>+</m:t>
                        </m:r>
                        <m:r>
                          <a:rPr lang="en-US" altLang="ja-JP" sz="2800" b="0" i="1" smtClean="0">
                            <a:latin typeface="Cambria Math" panose="02040503050406030204" pitchFamily="18" charset="0"/>
                            <a:ea typeface="Cambria Math" panose="02040503050406030204" pitchFamily="18" charset="0"/>
                          </a:rPr>
                          <m:t>𝑅𝑒𝑐𝑎𝑙𝑙</m:t>
                        </m:r>
                      </m:num>
                      <m:den>
                        <m:r>
                          <a:rPr lang="en-US" altLang="ja-JP" sz="2800" b="0" i="1" smtClean="0">
                            <a:latin typeface="Cambria Math" panose="02040503050406030204" pitchFamily="18" charset="0"/>
                          </a:rPr>
                          <m:t>2</m:t>
                        </m:r>
                        <m:r>
                          <a:rPr lang="en-US" altLang="ja-JP" sz="2800" b="0" i="1" smtClean="0">
                            <a:latin typeface="Cambria Math" panose="02040503050406030204" pitchFamily="18" charset="0"/>
                            <a:ea typeface="Cambria Math" panose="02040503050406030204" pitchFamily="18" charset="0"/>
                          </a:rPr>
                          <m:t>×</m:t>
                        </m:r>
                        <m:r>
                          <a:rPr lang="en-US" altLang="ja-JP" sz="2800" b="0" i="1" smtClean="0">
                            <a:latin typeface="Cambria Math" panose="02040503050406030204" pitchFamily="18" charset="0"/>
                            <a:ea typeface="Cambria Math" panose="02040503050406030204" pitchFamily="18" charset="0"/>
                          </a:rPr>
                          <m:t>𝑃𝑟𝑒𝑐𝑖𝑠𝑖𝑜𝑛</m:t>
                        </m:r>
                        <m:r>
                          <a:rPr lang="en-US" altLang="ja-JP" sz="2800" b="0" i="1" smtClean="0">
                            <a:latin typeface="Cambria Math" panose="02040503050406030204" pitchFamily="18" charset="0"/>
                            <a:ea typeface="Cambria Math" panose="02040503050406030204" pitchFamily="18" charset="0"/>
                          </a:rPr>
                          <m:t>×</m:t>
                        </m:r>
                        <m:r>
                          <a:rPr lang="en-US" altLang="ja-JP" sz="2800" b="0" i="1" smtClean="0">
                            <a:latin typeface="Cambria Math" panose="02040503050406030204" pitchFamily="18" charset="0"/>
                            <a:ea typeface="Cambria Math" panose="02040503050406030204" pitchFamily="18" charset="0"/>
                          </a:rPr>
                          <m:t>𝑅𝑒𝑐𝑎𝑙𝑙</m:t>
                        </m:r>
                      </m:den>
                    </m:f>
                  </m:oMath>
                </a14:m>
                <a:endParaRPr lang="en-US" altLang="ja-JP" sz="2800" dirty="0" smtClean="0"/>
              </a:p>
              <a:p>
                <a:pPr lvl="1"/>
                <a:endParaRPr lang="en-US" altLang="ja-JP" sz="2400" i="1" dirty="0" smtClean="0">
                  <a:latin typeface="Cambria Math" panose="02040503050406030204" pitchFamily="18" charset="0"/>
                </a:endParaRPr>
              </a:p>
              <a:p>
                <a:pPr lvl="1"/>
                <a14:m>
                  <m:oMath xmlns:m="http://schemas.openxmlformats.org/officeDocument/2006/math">
                    <m:sSub>
                      <m:sSubPr>
                        <m:ctrlPr>
                          <a:rPr lang="en-US" altLang="ja-JP" sz="2400" i="1" smtClean="0">
                            <a:latin typeface="Cambria Math" panose="02040503050406030204" pitchFamily="18" charset="0"/>
                          </a:rPr>
                        </m:ctrlPr>
                      </m:sSubPr>
                      <m:e>
                        <m:r>
                          <a:rPr lang="en-US" altLang="ja-JP" sz="2400" b="0" i="1" smtClean="0">
                            <a:latin typeface="Cambria Math" panose="02040503050406030204" pitchFamily="18" charset="0"/>
                          </a:rPr>
                          <m:t>𝑅</m:t>
                        </m:r>
                      </m:e>
                      <m:sub>
                        <m:r>
                          <a:rPr lang="en-US" altLang="ja-JP" sz="2400" b="0" i="1" smtClean="0">
                            <a:latin typeface="Cambria Math" panose="02040503050406030204" pitchFamily="18" charset="0"/>
                          </a:rPr>
                          <m:t>𝑐𝑜𝑟𝑟𝑒𝑐𝑡</m:t>
                        </m:r>
                      </m:sub>
                    </m:sSub>
                  </m:oMath>
                </a14:m>
                <a:r>
                  <a:rPr lang="en-US" altLang="ja-JP" sz="2400" dirty="0" smtClean="0"/>
                  <a:t> = </a:t>
                </a:r>
                <a:r>
                  <a:rPr lang="ja-JP" altLang="en-US" sz="2400" dirty="0" smtClean="0"/>
                  <a:t>正しい検索結果</a:t>
                </a:r>
                <a:endParaRPr lang="en-US" altLang="ja-JP" sz="2400" dirty="0" smtClean="0"/>
              </a:p>
              <a:p>
                <a:pPr lvl="1"/>
                <a14:m>
                  <m:oMath xmlns:m="http://schemas.openxmlformats.org/officeDocument/2006/math">
                    <m:sSub>
                      <m:sSubPr>
                        <m:ctrlPr>
                          <a:rPr lang="en-US" altLang="ja-JP" sz="2400" i="1" smtClean="0">
                            <a:latin typeface="Cambria Math" panose="02040503050406030204" pitchFamily="18" charset="0"/>
                          </a:rPr>
                        </m:ctrlPr>
                      </m:sSubPr>
                      <m:e>
                        <m:r>
                          <a:rPr lang="en-US" altLang="ja-JP" sz="2400" b="0" i="1" smtClean="0">
                            <a:latin typeface="Cambria Math" panose="02040503050406030204" pitchFamily="18" charset="0"/>
                          </a:rPr>
                          <m:t>𝑅</m:t>
                        </m:r>
                      </m:e>
                      <m:sub>
                        <m:r>
                          <a:rPr lang="en-US" altLang="ja-JP" sz="2400" b="0" i="1" smtClean="0">
                            <a:latin typeface="Cambria Math" panose="02040503050406030204" pitchFamily="18" charset="0"/>
                          </a:rPr>
                          <m:t>𝑎𝑙𝑙</m:t>
                        </m:r>
                      </m:sub>
                    </m:sSub>
                  </m:oMath>
                </a14:m>
                <a:r>
                  <a:rPr lang="en-US" altLang="ja-JP" sz="2400" dirty="0" smtClean="0"/>
                  <a:t> = </a:t>
                </a:r>
                <a:r>
                  <a:rPr lang="ja-JP" altLang="en-US" sz="2400" dirty="0" smtClean="0"/>
                  <a:t>全ての検索結果</a:t>
                </a:r>
                <a:endParaRPr lang="en-US" altLang="ja-JP" sz="2400" i="1" dirty="0" smtClean="0">
                  <a:latin typeface="Cambria Math" panose="02040503050406030204" pitchFamily="18" charset="0"/>
                </a:endParaRPr>
              </a:p>
              <a:p>
                <a:pPr lvl="1"/>
                <a14:m>
                  <m:oMath xmlns:m="http://schemas.openxmlformats.org/officeDocument/2006/math">
                    <m:sSub>
                      <m:sSubPr>
                        <m:ctrlPr>
                          <a:rPr lang="en-US" altLang="ja-JP" sz="2400" i="1" smtClean="0">
                            <a:latin typeface="Cambria Math" panose="02040503050406030204" pitchFamily="18" charset="0"/>
                          </a:rPr>
                        </m:ctrlPr>
                      </m:sSubPr>
                      <m:e>
                        <m:r>
                          <a:rPr lang="en-US" altLang="ja-JP" sz="2400" b="0" i="1" smtClean="0">
                            <a:latin typeface="Cambria Math" panose="02040503050406030204" pitchFamily="18" charset="0"/>
                          </a:rPr>
                          <m:t>𝑄</m:t>
                        </m:r>
                      </m:e>
                      <m:sub>
                        <m:r>
                          <a:rPr lang="en-US" altLang="ja-JP" sz="2400" b="0" i="1" smtClean="0">
                            <a:latin typeface="Cambria Math" panose="02040503050406030204" pitchFamily="18" charset="0"/>
                          </a:rPr>
                          <m:t>𝑙𝑒𝑎𝑟𝑛𝑒𝑑</m:t>
                        </m:r>
                      </m:sub>
                    </m:sSub>
                  </m:oMath>
                </a14:m>
                <a:r>
                  <a:rPr lang="en-US" altLang="ja-JP" sz="2400" dirty="0" smtClean="0"/>
                  <a:t> = </a:t>
                </a:r>
                <a:r>
                  <a:rPr lang="ja-JP" altLang="en-US" sz="2400" dirty="0" smtClean="0"/>
                  <a:t>類似コードブロックを学習済みの検索クエリ</a:t>
                </a:r>
                <a:endParaRPr kumimoji="1" lang="ja-JP" altLang="en-US" sz="2400"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a:blip r:embed="rId3"/>
                <a:stretch>
                  <a:fillRect l="-1333"/>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16</a:t>
            </a:fld>
            <a:endParaRPr lang="en-US" altLang="ja-JP"/>
          </a:p>
        </p:txBody>
      </p:sp>
    </p:spTree>
    <p:extLst>
      <p:ext uri="{BB962C8B-B14F-4D97-AF65-F5344CB8AC3E}">
        <p14:creationId xmlns:p14="http://schemas.microsoft.com/office/powerpoint/2010/main" val="229037690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実験結果</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a:xfrm>
                <a:off x="457200" y="3761873"/>
                <a:ext cx="8229600" cy="2364289"/>
              </a:xfrm>
            </p:spPr>
            <p:txBody>
              <a:bodyPr/>
              <a:lstStyle/>
              <a:p>
                <a14:m>
                  <m:oMath xmlns:m="http://schemas.openxmlformats.org/officeDocument/2006/math">
                    <m:r>
                      <a:rPr lang="ja-JP" altLang="en-US" sz="2800" i="1" dirty="0">
                        <a:latin typeface="Cambria Math" panose="02040503050406030204" pitchFamily="18" charset="0"/>
                      </a:rPr>
                      <m:t>再現率</m:t>
                    </m:r>
                  </m:oMath>
                </a14:m>
                <a:r>
                  <a:rPr kumimoji="1" lang="ja-JP" altLang="en-US" sz="2800" dirty="0" smtClean="0"/>
                  <a:t>の高さ</a:t>
                </a:r>
                <a:endParaRPr kumimoji="1" lang="en-US" altLang="ja-JP" sz="2800" dirty="0" smtClean="0"/>
              </a:p>
              <a:p>
                <a:pPr lvl="1"/>
                <a:r>
                  <a:rPr kumimoji="1" lang="ja-JP" altLang="en-US" sz="2400" dirty="0" smtClean="0"/>
                  <a:t>リポジトリ内に</a:t>
                </a:r>
                <a:r>
                  <a:rPr lang="ja-JP" altLang="en-US" sz="2400" dirty="0" smtClean="0"/>
                  <a:t>検索</a:t>
                </a:r>
                <a:r>
                  <a:rPr lang="ja-JP" altLang="en-US" sz="2400" dirty="0"/>
                  <a:t>クエリ</a:t>
                </a:r>
                <a:r>
                  <a:rPr kumimoji="1" lang="ja-JP" altLang="en-US" sz="2400" dirty="0" smtClean="0"/>
                  <a:t>の類似コードブロックが存在する場合，検索が高確率で成功</a:t>
                </a:r>
                <a:endParaRPr kumimoji="1" lang="en-US" altLang="ja-JP" sz="2400" dirty="0" smtClean="0"/>
              </a:p>
              <a:p>
                <a:pPr lvl="1"/>
                <a:r>
                  <a:rPr lang="ja-JP" altLang="en-US" sz="2400" dirty="0" smtClean="0"/>
                  <a:t>わずかな構文上の差異は再現率に影響しない</a:t>
                </a:r>
                <a:endParaRPr kumimoji="1" lang="en-US" altLang="ja-JP" sz="2800" dirty="0" smtClean="0"/>
              </a:p>
              <a:p>
                <a:endParaRPr kumimoji="1" lang="ja-JP" altLang="en-US" sz="2800"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xfrm>
                <a:off x="457200" y="3761873"/>
                <a:ext cx="8229600" cy="2364289"/>
              </a:xfrm>
              <a:blipFill>
                <a:blip r:embed="rId3"/>
                <a:stretch>
                  <a:fillRect t="-3351"/>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17</a:t>
            </a:fld>
            <a:endParaRPr lang="en-US" altLang="ja-JP"/>
          </a:p>
        </p:txBody>
      </p:sp>
      <p:graphicFrame>
        <p:nvGraphicFramePr>
          <p:cNvPr id="6" name="表 5"/>
          <p:cNvGraphicFramePr>
            <a:graphicFrameLocks noGrp="1"/>
          </p:cNvGraphicFramePr>
          <p:nvPr>
            <p:extLst>
              <p:ext uri="{D42A27DB-BD31-4B8C-83A1-F6EECF244321}">
                <p14:modId xmlns:p14="http://schemas.microsoft.com/office/powerpoint/2010/main" val="357488303"/>
              </p:ext>
            </p:extLst>
          </p:nvPr>
        </p:nvGraphicFramePr>
        <p:xfrm>
          <a:off x="1586574" y="1752984"/>
          <a:ext cx="5959739" cy="1673542"/>
        </p:xfrm>
        <a:graphic>
          <a:graphicData uri="http://schemas.openxmlformats.org/drawingml/2006/table">
            <a:tbl>
              <a:tblPr>
                <a:tableStyleId>{616DA210-FB5B-4158-B5E0-FEB733F419BA}</a:tableStyleId>
              </a:tblPr>
              <a:tblGrid>
                <a:gridCol w="1625383">
                  <a:extLst>
                    <a:ext uri="{9D8B030D-6E8A-4147-A177-3AD203B41FA5}">
                      <a16:colId xmlns:a16="http://schemas.microsoft.com/office/drawing/2014/main" val="2682722462"/>
                    </a:ext>
                  </a:extLst>
                </a:gridCol>
                <a:gridCol w="1083589">
                  <a:extLst>
                    <a:ext uri="{9D8B030D-6E8A-4147-A177-3AD203B41FA5}">
                      <a16:colId xmlns:a16="http://schemas.microsoft.com/office/drawing/2014/main" val="685412756"/>
                    </a:ext>
                  </a:extLst>
                </a:gridCol>
                <a:gridCol w="1083589">
                  <a:extLst>
                    <a:ext uri="{9D8B030D-6E8A-4147-A177-3AD203B41FA5}">
                      <a16:colId xmlns:a16="http://schemas.microsoft.com/office/drawing/2014/main" val="1171821044"/>
                    </a:ext>
                  </a:extLst>
                </a:gridCol>
                <a:gridCol w="1083589">
                  <a:extLst>
                    <a:ext uri="{9D8B030D-6E8A-4147-A177-3AD203B41FA5}">
                      <a16:colId xmlns:a16="http://schemas.microsoft.com/office/drawing/2014/main" val="24133236"/>
                    </a:ext>
                  </a:extLst>
                </a:gridCol>
                <a:gridCol w="1083589">
                  <a:extLst>
                    <a:ext uri="{9D8B030D-6E8A-4147-A177-3AD203B41FA5}">
                      <a16:colId xmlns:a16="http://schemas.microsoft.com/office/drawing/2014/main" val="338537433"/>
                    </a:ext>
                  </a:extLst>
                </a:gridCol>
              </a:tblGrid>
              <a:tr h="544804">
                <a:tc>
                  <a:txBody>
                    <a:bodyPr/>
                    <a:lstStyle/>
                    <a:p>
                      <a:pPr algn="ctr" fontAlgn="ctr"/>
                      <a:r>
                        <a:rPr lang="ja-JP" altLang="en-US" sz="1700" u="none" strike="noStrike" dirty="0">
                          <a:effectLst/>
                        </a:rPr>
                        <a:t>プロジェクト名</a:t>
                      </a:r>
                      <a:endParaRPr lang="ja-JP" altLang="en-US" sz="17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15050" marR="15050" marT="15050" marB="0" anchor="ctr"/>
                </a:tc>
                <a:tc>
                  <a:txBody>
                    <a:bodyPr/>
                    <a:lstStyle/>
                    <a:p>
                      <a:pPr algn="ctr" fontAlgn="ctr"/>
                      <a:r>
                        <a:rPr lang="ja-JP" altLang="en-US" sz="1700" u="none" strike="noStrike" dirty="0" smtClean="0">
                          <a:effectLst/>
                        </a:rPr>
                        <a:t>構文上の</a:t>
                      </a:r>
                      <a:endParaRPr lang="en-US" altLang="ja-JP" sz="1700" u="none" strike="noStrike" dirty="0" smtClean="0">
                        <a:effectLst/>
                      </a:endParaRPr>
                    </a:p>
                    <a:p>
                      <a:pPr algn="ctr" fontAlgn="ctr"/>
                      <a:r>
                        <a:rPr lang="ja-JP" altLang="en-US" sz="1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差異</a:t>
                      </a:r>
                      <a:endParaRPr lang="ja-JP" altLang="en-US" sz="1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15050" marR="15050" marT="15050" marB="0" anchor="ctr"/>
                </a:tc>
                <a:tc>
                  <a:txBody>
                    <a:bodyPr/>
                    <a:lstStyle/>
                    <a:p>
                      <a:pPr algn="ctr" fontAlgn="ctr"/>
                      <a:r>
                        <a:rPr lang="ja-JP" altLang="en-US" sz="1700" u="none" strike="noStrike" dirty="0" smtClean="0">
                          <a:effectLst/>
                        </a:rPr>
                        <a:t>適合率</a:t>
                      </a:r>
                      <a:endParaRPr lang="en-US" sz="17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15050" marR="15050" marT="15050" marB="0" anchor="ctr"/>
                </a:tc>
                <a:tc>
                  <a:txBody>
                    <a:bodyPr/>
                    <a:lstStyle/>
                    <a:p>
                      <a:pPr algn="ctr" fontAlgn="ctr"/>
                      <a:r>
                        <a:rPr lang="ja-JP" altLang="en-US" sz="17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再現率</a:t>
                      </a:r>
                      <a:endParaRPr lang="en-US" sz="1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15050" marR="15050" marT="15050" marB="0" anchor="ctr"/>
                </a:tc>
                <a:tc>
                  <a:txBody>
                    <a:bodyPr/>
                    <a:lstStyle/>
                    <a:p>
                      <a:pPr algn="ctr" fontAlgn="ctr"/>
                      <a:r>
                        <a:rPr lang="en-US" sz="1700" u="none" strike="noStrike">
                          <a:effectLst/>
                        </a:rPr>
                        <a:t>F</a:t>
                      </a:r>
                      <a:r>
                        <a:rPr lang="ja-JP" altLang="en-US" sz="1700" u="none" strike="noStrike">
                          <a:effectLst/>
                        </a:rPr>
                        <a:t>値</a:t>
                      </a:r>
                      <a:endParaRPr lang="ja-JP" altLang="en-US" sz="1700" b="0" i="0" u="none" strike="noStrike">
                        <a:solidFill>
                          <a:srgbClr val="000000"/>
                        </a:solidFill>
                        <a:effectLst/>
                        <a:latin typeface="游ゴシック" panose="020B0400000000000000" pitchFamily="50" charset="-128"/>
                        <a:ea typeface="游ゴシック" panose="020B0400000000000000" pitchFamily="50" charset="-128"/>
                      </a:endParaRPr>
                    </a:p>
                  </a:txBody>
                  <a:tcPr marL="15050" marR="15050" marT="15050" marB="0" anchor="ctr"/>
                </a:tc>
                <a:extLst>
                  <a:ext uri="{0D108BD9-81ED-4DB2-BD59-A6C34878D82A}">
                    <a16:rowId xmlns:a16="http://schemas.microsoft.com/office/drawing/2014/main" val="1994915729"/>
                  </a:ext>
                </a:extLst>
              </a:tr>
              <a:tr h="376246">
                <a:tc>
                  <a:txBody>
                    <a:bodyPr/>
                    <a:lstStyle/>
                    <a:p>
                      <a:pPr algn="ctr" fontAlgn="ctr"/>
                      <a:r>
                        <a:rPr lang="en-US" sz="1700" u="none" strike="noStrike">
                          <a:effectLst/>
                        </a:rPr>
                        <a:t>HBase</a:t>
                      </a:r>
                      <a:endParaRPr lang="en-US" sz="1700" b="0" i="0" u="none" strike="noStrike">
                        <a:solidFill>
                          <a:srgbClr val="000000"/>
                        </a:solidFill>
                        <a:effectLst/>
                        <a:latin typeface="游ゴシック" panose="020B0400000000000000" pitchFamily="50" charset="-128"/>
                        <a:ea typeface="游ゴシック" panose="020B0400000000000000" pitchFamily="50" charset="-128"/>
                      </a:endParaRPr>
                    </a:p>
                  </a:txBody>
                  <a:tcPr marL="15050" marR="15050" marT="15050" marB="0" anchor="ctr"/>
                </a:tc>
                <a:tc>
                  <a:txBody>
                    <a:bodyPr/>
                    <a:lstStyle/>
                    <a:p>
                      <a:pPr algn="ctr" fontAlgn="ctr"/>
                      <a:r>
                        <a:rPr lang="ja-JP" altLang="en-US" sz="1700" u="none" strike="noStrike" dirty="0" smtClean="0">
                          <a:effectLst/>
                        </a:rPr>
                        <a:t>無</a:t>
                      </a:r>
                      <a:endParaRPr lang="en-US" altLang="ja-JP" sz="17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15050" marR="15050" marT="15050" marB="0" anchor="ctr"/>
                </a:tc>
                <a:tc>
                  <a:txBody>
                    <a:bodyPr/>
                    <a:lstStyle/>
                    <a:p>
                      <a:pPr algn="r" fontAlgn="ctr"/>
                      <a:r>
                        <a:rPr lang="en-US" altLang="ja-JP" sz="1700" u="none" strike="noStrike">
                          <a:effectLst/>
                        </a:rPr>
                        <a:t>0.924</a:t>
                      </a:r>
                      <a:endParaRPr lang="en-US" altLang="ja-JP" sz="1700" b="0" i="0" u="none" strike="noStrike">
                        <a:solidFill>
                          <a:srgbClr val="000000"/>
                        </a:solidFill>
                        <a:effectLst/>
                        <a:latin typeface="游ゴシック" panose="020B0400000000000000" pitchFamily="50" charset="-128"/>
                        <a:ea typeface="游ゴシック" panose="020B0400000000000000" pitchFamily="50" charset="-128"/>
                      </a:endParaRPr>
                    </a:p>
                  </a:txBody>
                  <a:tcPr marL="15050" marR="15050" marT="15050" marB="0" anchor="ctr"/>
                </a:tc>
                <a:tc>
                  <a:txBody>
                    <a:bodyPr/>
                    <a:lstStyle/>
                    <a:p>
                      <a:pPr algn="r" fontAlgn="ctr"/>
                      <a:r>
                        <a:rPr lang="en-US" altLang="ja-JP" sz="1700" u="none" strike="noStrike" dirty="0">
                          <a:solidFill>
                            <a:srgbClr val="FF0000"/>
                          </a:solidFill>
                          <a:effectLst/>
                        </a:rPr>
                        <a:t>1.000</a:t>
                      </a:r>
                      <a:endParaRPr lang="en-US" altLang="ja-JP" sz="1700" b="0" i="0" u="none" strike="noStrike" dirty="0">
                        <a:solidFill>
                          <a:srgbClr val="FF0000"/>
                        </a:solidFill>
                        <a:effectLst/>
                        <a:latin typeface="游ゴシック" panose="020B0400000000000000" pitchFamily="50" charset="-128"/>
                        <a:ea typeface="游ゴシック" panose="020B0400000000000000" pitchFamily="50" charset="-128"/>
                      </a:endParaRPr>
                    </a:p>
                  </a:txBody>
                  <a:tcPr marL="15050" marR="15050" marT="15050" marB="0" anchor="ctr"/>
                </a:tc>
                <a:tc>
                  <a:txBody>
                    <a:bodyPr/>
                    <a:lstStyle/>
                    <a:p>
                      <a:pPr algn="r" fontAlgn="ctr"/>
                      <a:r>
                        <a:rPr lang="en-US" altLang="ja-JP" sz="1700" u="none" strike="noStrike">
                          <a:effectLst/>
                        </a:rPr>
                        <a:t>0.960</a:t>
                      </a:r>
                      <a:endParaRPr lang="en-US" altLang="ja-JP" sz="1700" b="0" i="0" u="none" strike="noStrike">
                        <a:solidFill>
                          <a:srgbClr val="000000"/>
                        </a:solidFill>
                        <a:effectLst/>
                        <a:latin typeface="游ゴシック" panose="020B0400000000000000" pitchFamily="50" charset="-128"/>
                        <a:ea typeface="游ゴシック" panose="020B0400000000000000" pitchFamily="50" charset="-128"/>
                      </a:endParaRPr>
                    </a:p>
                  </a:txBody>
                  <a:tcPr marL="15050" marR="15050" marT="15050" marB="0" anchor="ctr"/>
                </a:tc>
                <a:extLst>
                  <a:ext uri="{0D108BD9-81ED-4DB2-BD59-A6C34878D82A}">
                    <a16:rowId xmlns:a16="http://schemas.microsoft.com/office/drawing/2014/main" val="2224467368"/>
                  </a:ext>
                </a:extLst>
              </a:tr>
              <a:tr h="376246">
                <a:tc>
                  <a:txBody>
                    <a:bodyPr/>
                    <a:lstStyle/>
                    <a:p>
                      <a:pPr algn="ctr" fontAlgn="ctr"/>
                      <a:r>
                        <a:rPr lang="en-US" sz="1700" u="none" strike="noStrike" dirty="0">
                          <a:effectLst/>
                        </a:rPr>
                        <a:t>OpenSSL</a:t>
                      </a:r>
                      <a:endParaRPr lang="en-US" sz="17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15050" marR="15050" marT="15050" marB="0" anchor="ctr"/>
                </a:tc>
                <a:tc>
                  <a:txBody>
                    <a:bodyPr/>
                    <a:lstStyle/>
                    <a:p>
                      <a:pPr algn="ctr" fontAlgn="ctr"/>
                      <a:r>
                        <a:rPr lang="ja-JP" altLang="en-US" sz="1700" u="none" strike="noStrike" dirty="0" smtClean="0">
                          <a:effectLst/>
                        </a:rPr>
                        <a:t>小</a:t>
                      </a:r>
                      <a:endParaRPr lang="en-US" altLang="ja-JP" sz="17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15050" marR="15050" marT="15050" marB="0" anchor="ctr"/>
                </a:tc>
                <a:tc>
                  <a:txBody>
                    <a:bodyPr/>
                    <a:lstStyle/>
                    <a:p>
                      <a:pPr algn="r" fontAlgn="ctr"/>
                      <a:r>
                        <a:rPr lang="en-US" altLang="ja-JP" sz="1700" u="none" strike="noStrike">
                          <a:effectLst/>
                        </a:rPr>
                        <a:t>0.733</a:t>
                      </a:r>
                      <a:endParaRPr lang="en-US" altLang="ja-JP" sz="1700" b="0" i="0" u="none" strike="noStrike">
                        <a:solidFill>
                          <a:srgbClr val="000000"/>
                        </a:solidFill>
                        <a:effectLst/>
                        <a:latin typeface="游ゴシック" panose="020B0400000000000000" pitchFamily="50" charset="-128"/>
                        <a:ea typeface="游ゴシック" panose="020B0400000000000000" pitchFamily="50" charset="-128"/>
                      </a:endParaRPr>
                    </a:p>
                  </a:txBody>
                  <a:tcPr marL="15050" marR="15050" marT="15050" marB="0" anchor="ctr"/>
                </a:tc>
                <a:tc>
                  <a:txBody>
                    <a:bodyPr/>
                    <a:lstStyle/>
                    <a:p>
                      <a:pPr algn="r" fontAlgn="ctr"/>
                      <a:r>
                        <a:rPr lang="en-US" altLang="ja-JP" sz="1700" u="none" strike="noStrike" dirty="0">
                          <a:solidFill>
                            <a:srgbClr val="FF0000"/>
                          </a:solidFill>
                          <a:effectLst/>
                        </a:rPr>
                        <a:t>1.000</a:t>
                      </a:r>
                      <a:endParaRPr lang="en-US" altLang="ja-JP" sz="1700" b="0" i="0" u="none" strike="noStrike" dirty="0">
                        <a:solidFill>
                          <a:srgbClr val="FF0000"/>
                        </a:solidFill>
                        <a:effectLst/>
                        <a:latin typeface="游ゴシック" panose="020B0400000000000000" pitchFamily="50" charset="-128"/>
                        <a:ea typeface="游ゴシック" panose="020B0400000000000000" pitchFamily="50" charset="-128"/>
                      </a:endParaRPr>
                    </a:p>
                  </a:txBody>
                  <a:tcPr marL="15050" marR="15050" marT="15050" marB="0" anchor="ctr"/>
                </a:tc>
                <a:tc>
                  <a:txBody>
                    <a:bodyPr/>
                    <a:lstStyle/>
                    <a:p>
                      <a:pPr algn="r" fontAlgn="ctr"/>
                      <a:r>
                        <a:rPr lang="en-US" altLang="ja-JP" sz="1700" u="none" strike="noStrike">
                          <a:effectLst/>
                        </a:rPr>
                        <a:t>0.846</a:t>
                      </a:r>
                      <a:endParaRPr lang="en-US" altLang="ja-JP" sz="1700" b="0" i="0" u="none" strike="noStrike">
                        <a:solidFill>
                          <a:srgbClr val="000000"/>
                        </a:solidFill>
                        <a:effectLst/>
                        <a:latin typeface="游ゴシック" panose="020B0400000000000000" pitchFamily="50" charset="-128"/>
                        <a:ea typeface="游ゴシック" panose="020B0400000000000000" pitchFamily="50" charset="-128"/>
                      </a:endParaRPr>
                    </a:p>
                  </a:txBody>
                  <a:tcPr marL="15050" marR="15050" marT="15050" marB="0" anchor="ctr"/>
                </a:tc>
                <a:extLst>
                  <a:ext uri="{0D108BD9-81ED-4DB2-BD59-A6C34878D82A}">
                    <a16:rowId xmlns:a16="http://schemas.microsoft.com/office/drawing/2014/main" val="3688861927"/>
                  </a:ext>
                </a:extLst>
              </a:tr>
              <a:tr h="376246">
                <a:tc>
                  <a:txBody>
                    <a:bodyPr/>
                    <a:lstStyle/>
                    <a:p>
                      <a:pPr algn="ctr" fontAlgn="ctr"/>
                      <a:r>
                        <a:rPr lang="en-US" sz="1700" u="none" strike="noStrike">
                          <a:effectLst/>
                        </a:rPr>
                        <a:t>FreeBSD</a:t>
                      </a:r>
                      <a:endParaRPr lang="en-US" sz="1700" b="0" i="0" u="none" strike="noStrike">
                        <a:solidFill>
                          <a:srgbClr val="000000"/>
                        </a:solidFill>
                        <a:effectLst/>
                        <a:latin typeface="游ゴシック" panose="020B0400000000000000" pitchFamily="50" charset="-128"/>
                        <a:ea typeface="游ゴシック" panose="020B0400000000000000" pitchFamily="50" charset="-128"/>
                      </a:endParaRPr>
                    </a:p>
                  </a:txBody>
                  <a:tcPr marL="15050" marR="15050" marT="15050" marB="0" anchor="ctr"/>
                </a:tc>
                <a:tc>
                  <a:txBody>
                    <a:bodyPr/>
                    <a:lstStyle/>
                    <a:p>
                      <a:pPr algn="ctr" fontAlgn="ctr"/>
                      <a:r>
                        <a:rPr lang="ja-JP" altLang="en-US" sz="1700" u="none" strike="noStrike" dirty="0" smtClean="0">
                          <a:effectLst/>
                        </a:rPr>
                        <a:t>大</a:t>
                      </a:r>
                      <a:endParaRPr lang="en-US" altLang="ja-JP" sz="17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15050" marR="15050" marT="15050" marB="0" anchor="ctr"/>
                </a:tc>
                <a:tc>
                  <a:txBody>
                    <a:bodyPr/>
                    <a:lstStyle/>
                    <a:p>
                      <a:pPr algn="r" fontAlgn="ctr"/>
                      <a:r>
                        <a:rPr lang="en-US" altLang="ja-JP" sz="1700" u="none" strike="noStrike">
                          <a:effectLst/>
                        </a:rPr>
                        <a:t>0.497</a:t>
                      </a:r>
                      <a:endParaRPr lang="en-US" altLang="ja-JP" sz="1700" b="0" i="0" u="none" strike="noStrike">
                        <a:solidFill>
                          <a:srgbClr val="000000"/>
                        </a:solidFill>
                        <a:effectLst/>
                        <a:latin typeface="游ゴシック" panose="020B0400000000000000" pitchFamily="50" charset="-128"/>
                        <a:ea typeface="游ゴシック" panose="020B0400000000000000" pitchFamily="50" charset="-128"/>
                      </a:endParaRPr>
                    </a:p>
                  </a:txBody>
                  <a:tcPr marL="15050" marR="15050" marT="15050" marB="0" anchor="ctr"/>
                </a:tc>
                <a:tc>
                  <a:txBody>
                    <a:bodyPr/>
                    <a:lstStyle/>
                    <a:p>
                      <a:pPr algn="r" fontAlgn="ctr"/>
                      <a:r>
                        <a:rPr lang="en-US" altLang="ja-JP" sz="1700" u="none" strike="noStrike" dirty="0">
                          <a:solidFill>
                            <a:srgbClr val="FF0000"/>
                          </a:solidFill>
                          <a:effectLst/>
                        </a:rPr>
                        <a:t>0.822</a:t>
                      </a:r>
                      <a:endParaRPr lang="en-US" altLang="ja-JP" sz="1700" b="0" i="0" u="none" strike="noStrike" dirty="0">
                        <a:solidFill>
                          <a:srgbClr val="FF0000"/>
                        </a:solidFill>
                        <a:effectLst/>
                        <a:latin typeface="游ゴシック" panose="020B0400000000000000" pitchFamily="50" charset="-128"/>
                        <a:ea typeface="游ゴシック" panose="020B0400000000000000" pitchFamily="50" charset="-128"/>
                      </a:endParaRPr>
                    </a:p>
                  </a:txBody>
                  <a:tcPr marL="15050" marR="15050" marT="15050" marB="0" anchor="ctr"/>
                </a:tc>
                <a:tc>
                  <a:txBody>
                    <a:bodyPr/>
                    <a:lstStyle/>
                    <a:p>
                      <a:pPr algn="r" fontAlgn="ctr"/>
                      <a:r>
                        <a:rPr lang="en-US" altLang="ja-JP" sz="1700" u="none" strike="noStrike" dirty="0">
                          <a:effectLst/>
                        </a:rPr>
                        <a:t>0.620</a:t>
                      </a:r>
                      <a:endParaRPr lang="en-US" altLang="ja-JP" sz="17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15050" marR="15050" marT="15050" marB="0" anchor="ctr"/>
                </a:tc>
                <a:extLst>
                  <a:ext uri="{0D108BD9-81ED-4DB2-BD59-A6C34878D82A}">
                    <a16:rowId xmlns:a16="http://schemas.microsoft.com/office/drawing/2014/main" val="2821980146"/>
                  </a:ext>
                </a:extLst>
              </a:tr>
            </a:tbl>
          </a:graphicData>
        </a:graphic>
      </p:graphicFrame>
    </p:spTree>
    <p:extLst>
      <p:ext uri="{BB962C8B-B14F-4D97-AF65-F5344CB8AC3E}">
        <p14:creationId xmlns:p14="http://schemas.microsoft.com/office/powerpoint/2010/main" val="29874251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まとめと今後の課題</a:t>
            </a:r>
            <a:endParaRPr kumimoji="1" lang="ja-JP" altLang="en-US" dirty="0"/>
          </a:p>
        </p:txBody>
      </p:sp>
      <p:sp>
        <p:nvSpPr>
          <p:cNvPr id="3" name="コンテンツ プレースホルダー 2"/>
          <p:cNvSpPr>
            <a:spLocks noGrp="1"/>
          </p:cNvSpPr>
          <p:nvPr>
            <p:ph idx="1"/>
          </p:nvPr>
        </p:nvSpPr>
        <p:spPr/>
        <p:txBody>
          <a:bodyPr/>
          <a:lstStyle/>
          <a:p>
            <a:r>
              <a:rPr lang="ja-JP" altLang="en-US" sz="2800" dirty="0" smtClean="0"/>
              <a:t>まとめ</a:t>
            </a:r>
            <a:endParaRPr lang="en-US" altLang="ja-JP" sz="2800" dirty="0" smtClean="0"/>
          </a:p>
          <a:p>
            <a:pPr lvl="1"/>
            <a:r>
              <a:rPr lang="en-US" altLang="ja-JP" sz="2400" dirty="0" smtClean="0"/>
              <a:t>NN</a:t>
            </a:r>
            <a:r>
              <a:rPr lang="ja-JP" altLang="en-US" sz="2400" dirty="0" smtClean="0"/>
              <a:t>を用いたコード検索手法の提案</a:t>
            </a:r>
            <a:endParaRPr lang="en-US" altLang="ja-JP" sz="2400" dirty="0" smtClean="0"/>
          </a:p>
          <a:p>
            <a:pPr lvl="1"/>
            <a:r>
              <a:rPr lang="ja-JP" altLang="en-US" sz="2400" dirty="0" smtClean="0"/>
              <a:t>構文的に異なる類似コードブロックに対しても高い再現率を実現</a:t>
            </a:r>
            <a:endParaRPr lang="en-US" altLang="ja-JP" sz="2400" dirty="0" smtClean="0"/>
          </a:p>
          <a:p>
            <a:r>
              <a:rPr lang="ja-JP" altLang="en-US" sz="2800" dirty="0"/>
              <a:t>今後</a:t>
            </a:r>
            <a:r>
              <a:rPr lang="ja-JP" altLang="en-US" sz="2800" dirty="0" smtClean="0"/>
              <a:t>の課題</a:t>
            </a:r>
            <a:endParaRPr lang="en-US" altLang="ja-JP" sz="2800" dirty="0" smtClean="0"/>
          </a:p>
          <a:p>
            <a:pPr lvl="1"/>
            <a:r>
              <a:rPr lang="ja-JP" altLang="en-US" sz="2400" dirty="0"/>
              <a:t>様々</a:t>
            </a:r>
            <a:r>
              <a:rPr lang="ja-JP" altLang="en-US" sz="2400" dirty="0" smtClean="0"/>
              <a:t>なプログラミング言語への対応</a:t>
            </a:r>
            <a:endParaRPr lang="en-US" altLang="ja-JP" sz="2400" dirty="0" smtClean="0"/>
          </a:p>
          <a:p>
            <a:pPr lvl="1"/>
            <a:r>
              <a:rPr lang="ja-JP" altLang="en-US" sz="2400" dirty="0" smtClean="0"/>
              <a:t>検索速度の評価</a:t>
            </a:r>
            <a:endParaRPr lang="en-US" altLang="ja-JP" sz="2400" dirty="0" smtClean="0"/>
          </a:p>
          <a:p>
            <a:pPr lvl="1"/>
            <a:r>
              <a:rPr lang="ja-JP" altLang="en-US" sz="2400" dirty="0" smtClean="0"/>
              <a:t>適合率の向上</a:t>
            </a:r>
            <a:endParaRPr lang="en-US" altLang="ja-JP" sz="2400" dirty="0" smtClean="0"/>
          </a:p>
          <a:p>
            <a:pPr lvl="1"/>
            <a:r>
              <a:rPr kumimoji="1" lang="ja-JP" altLang="en-US" sz="2400" dirty="0" smtClean="0"/>
              <a:t>新たなベクトル化手法やネットワーク構造の実装</a:t>
            </a:r>
            <a:endParaRPr kumimoji="1" lang="ja-JP" altLang="en-US" sz="24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18</a:t>
            </a:fld>
            <a:endParaRPr lang="en-US" altLang="ja-JP"/>
          </a:p>
        </p:txBody>
      </p:sp>
    </p:spTree>
    <p:extLst>
      <p:ext uri="{BB962C8B-B14F-4D97-AF65-F5344CB8AC3E}">
        <p14:creationId xmlns:p14="http://schemas.microsoft.com/office/powerpoint/2010/main" val="105061191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ミューテーション</a:t>
            </a:r>
            <a:endParaRPr kumimoji="1" lang="ja-JP" altLang="en-US" dirty="0"/>
          </a:p>
        </p:txBody>
      </p:sp>
      <p:sp>
        <p:nvSpPr>
          <p:cNvPr id="3" name="コンテンツ プレースホルダー 2"/>
          <p:cNvSpPr>
            <a:spLocks noGrp="1"/>
          </p:cNvSpPr>
          <p:nvPr>
            <p:ph idx="1"/>
          </p:nvPr>
        </p:nvSpPr>
        <p:spPr/>
        <p:txBody>
          <a:bodyPr/>
          <a:lstStyle/>
          <a:p>
            <a:r>
              <a:rPr kumimoji="1" lang="ja-JP" altLang="en-US" sz="2800" dirty="0" smtClean="0"/>
              <a:t>本来は，</a:t>
            </a:r>
            <a:r>
              <a:rPr lang="ja-JP" altLang="en-US" sz="2800" dirty="0"/>
              <a:t>機械的な操作</a:t>
            </a:r>
            <a:r>
              <a:rPr lang="ja-JP" altLang="en-US" sz="2800" dirty="0" smtClean="0"/>
              <a:t>で</a:t>
            </a:r>
            <a:r>
              <a:rPr kumimoji="1" lang="ja-JP" altLang="en-US" sz="2800" dirty="0" smtClean="0"/>
              <a:t>ソースコードにバグを埋め込み，テストケースを評価する用途</a:t>
            </a:r>
            <a:endParaRPr kumimoji="1" lang="en-US" altLang="ja-JP" sz="2800" dirty="0" smtClean="0"/>
          </a:p>
          <a:p>
            <a:endParaRPr kumimoji="1" lang="ja-JP" altLang="en-US" sz="2800" dirty="0"/>
          </a:p>
        </p:txBody>
      </p:sp>
      <p:pic>
        <p:nvPicPr>
          <p:cNvPr id="7" name="図 6"/>
          <p:cNvPicPr>
            <a:picLocks noChangeAspect="1"/>
          </p:cNvPicPr>
          <p:nvPr/>
        </p:nvPicPr>
        <p:blipFill>
          <a:blip r:embed="rId3"/>
          <a:stretch>
            <a:fillRect/>
          </a:stretch>
        </p:blipFill>
        <p:spPr>
          <a:xfrm>
            <a:off x="918027" y="2621232"/>
            <a:ext cx="7296833" cy="3170422"/>
          </a:xfrm>
          <a:prstGeom prst="rect">
            <a:avLst/>
          </a:prstGeom>
        </p:spPr>
      </p:pic>
      <p:sp>
        <p:nvSpPr>
          <p:cNvPr id="8" name="テキスト ボックス 7"/>
          <p:cNvSpPr txBox="1"/>
          <p:nvPr/>
        </p:nvSpPr>
        <p:spPr>
          <a:xfrm>
            <a:off x="2976103" y="5791654"/>
            <a:ext cx="3180679" cy="369332"/>
          </a:xfrm>
          <a:prstGeom prst="rect">
            <a:avLst/>
          </a:prstGeom>
          <a:noFill/>
        </p:spPr>
        <p:txBody>
          <a:bodyPr wrap="none" rtlCol="0">
            <a:spAutoFit/>
          </a:bodyPr>
          <a:lstStyle/>
          <a:p>
            <a:r>
              <a:rPr kumimoji="1" lang="ja-JP" altLang="en-US" dirty="0" smtClean="0"/>
              <a:t>タイプ</a:t>
            </a:r>
            <a:r>
              <a:rPr kumimoji="1" lang="en-US" altLang="ja-JP" dirty="0" smtClean="0"/>
              <a:t>3</a:t>
            </a:r>
            <a:r>
              <a:rPr kumimoji="1" lang="ja-JP" altLang="en-US" dirty="0" smtClean="0"/>
              <a:t>コードクローン生成の例</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19</a:t>
            </a:fld>
            <a:endParaRPr lang="en-US" altLang="ja-JP"/>
          </a:p>
        </p:txBody>
      </p:sp>
    </p:spTree>
    <p:extLst>
      <p:ext uri="{BB962C8B-B14F-4D97-AF65-F5344CB8AC3E}">
        <p14:creationId xmlns:p14="http://schemas.microsoft.com/office/powerpoint/2010/main" val="40194622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類似コード検索</a:t>
            </a:r>
            <a:endParaRPr kumimoji="1" lang="ja-JP" altLang="en-US" dirty="0"/>
          </a:p>
        </p:txBody>
      </p:sp>
      <p:sp>
        <p:nvSpPr>
          <p:cNvPr id="3" name="コンテンツ プレースホルダー 2"/>
          <p:cNvSpPr>
            <a:spLocks noGrp="1"/>
          </p:cNvSpPr>
          <p:nvPr>
            <p:ph idx="1"/>
          </p:nvPr>
        </p:nvSpPr>
        <p:spPr/>
        <p:txBody>
          <a:bodyPr/>
          <a:lstStyle/>
          <a:p>
            <a:r>
              <a:rPr kumimoji="1" lang="ja-JP" altLang="en-US" sz="2800" dirty="0" smtClean="0"/>
              <a:t>既存ソフトウェアは重要な資源</a:t>
            </a:r>
            <a:endParaRPr kumimoji="1" lang="en-US" altLang="ja-JP" sz="2800" dirty="0" smtClean="0"/>
          </a:p>
          <a:p>
            <a:pPr lvl="1"/>
            <a:r>
              <a:rPr lang="ja-JP" altLang="en-US" sz="2400" dirty="0" smtClean="0"/>
              <a:t>コード片の再利用</a:t>
            </a:r>
            <a:endParaRPr lang="en-US" altLang="ja-JP" sz="2400" dirty="0" smtClean="0"/>
          </a:p>
          <a:p>
            <a:pPr lvl="1"/>
            <a:r>
              <a:rPr kumimoji="1" lang="en-US" altLang="ja-JP" sz="2400" dirty="0" smtClean="0"/>
              <a:t>API </a:t>
            </a:r>
            <a:r>
              <a:rPr kumimoji="1" lang="ja-JP" altLang="en-US" sz="2400" dirty="0" smtClean="0"/>
              <a:t>などに関する使用方法や実際に使用されている場面の調査</a:t>
            </a:r>
            <a:endParaRPr kumimoji="1" lang="en-US" altLang="ja-JP" sz="2400" dirty="0" smtClean="0"/>
          </a:p>
          <a:p>
            <a:r>
              <a:rPr lang="ja-JP" altLang="en-US" sz="2800" dirty="0"/>
              <a:t>ソフトウェアはリポジトリにまとめられており</a:t>
            </a:r>
            <a:r>
              <a:rPr lang="ja-JP" altLang="en-US" sz="2800" dirty="0" smtClean="0"/>
              <a:t>，         リポジトリ内から必要</a:t>
            </a:r>
            <a:r>
              <a:rPr lang="ja-JP" altLang="en-US" sz="2800" dirty="0"/>
              <a:t>なコード片を検索</a:t>
            </a:r>
            <a:endParaRPr lang="en-US" altLang="ja-JP" sz="2800" dirty="0"/>
          </a:p>
          <a:p>
            <a:pPr lvl="1"/>
            <a:r>
              <a:rPr lang="ja-JP" altLang="en-US" sz="2400" dirty="0" smtClean="0"/>
              <a:t>コード片検索とキーワード検索</a:t>
            </a:r>
            <a:endParaRPr kumimoji="1" lang="en-US" altLang="ja-JP" sz="2400" dirty="0" smtClean="0"/>
          </a:p>
          <a:p>
            <a:r>
              <a:rPr lang="ja-JP" altLang="en-US" sz="2800" dirty="0" smtClean="0"/>
              <a:t>コードクローン検出との関連</a:t>
            </a:r>
            <a:endParaRPr lang="en-US" altLang="ja-JP" sz="2400" dirty="0" smtClean="0"/>
          </a:p>
          <a:p>
            <a:pPr lvl="1"/>
            <a:r>
              <a:rPr lang="ja-JP" altLang="en-US" sz="2400" dirty="0" smtClean="0"/>
              <a:t>コード片を検索クエリにする場合は，コードクローン検出ツールが使用可能</a:t>
            </a:r>
            <a:endParaRPr kumimoji="1" lang="en-US" altLang="ja-JP" sz="24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a:t>
            </a:fld>
            <a:endParaRPr lang="en-US" altLang="ja-JP"/>
          </a:p>
        </p:txBody>
      </p:sp>
    </p:spTree>
    <p:extLst>
      <p:ext uri="{BB962C8B-B14F-4D97-AF65-F5344CB8AC3E}">
        <p14:creationId xmlns:p14="http://schemas.microsoft.com/office/powerpoint/2010/main" val="10431461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ベクトル化手法の比較</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20</a:t>
            </a:fld>
            <a:endParaRPr lang="en-US" altLang="ja-JP"/>
          </a:p>
        </p:txBody>
      </p:sp>
      <p:pic>
        <p:nvPicPr>
          <p:cNvPr id="5" name="コンテンツ プレースホルダー 4"/>
          <p:cNvPicPr>
            <a:picLocks noGrp="1" noChangeAspect="1"/>
          </p:cNvPicPr>
          <p:nvPr>
            <p:ph idx="1"/>
          </p:nvPr>
        </p:nvPicPr>
        <p:blipFill>
          <a:blip r:embed="rId2"/>
          <a:stretch>
            <a:fillRect/>
          </a:stretch>
        </p:blipFill>
        <p:spPr>
          <a:xfrm>
            <a:off x="379693" y="1868905"/>
            <a:ext cx="8295995" cy="1890393"/>
          </a:xfrm>
          <a:prstGeom prst="rect">
            <a:avLst/>
          </a:prstGeom>
        </p:spPr>
      </p:pic>
    </p:spTree>
    <p:extLst>
      <p:ext uri="{BB962C8B-B14F-4D97-AF65-F5344CB8AC3E}">
        <p14:creationId xmlns:p14="http://schemas.microsoft.com/office/powerpoint/2010/main" val="10090565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評価実験</a:t>
            </a:r>
            <a:r>
              <a:rPr kumimoji="1" lang="en-US" altLang="ja-JP" dirty="0" smtClean="0"/>
              <a:t>2</a:t>
            </a:r>
            <a:endParaRPr kumimoji="1" lang="ja-JP" altLang="en-US" dirty="0"/>
          </a:p>
        </p:txBody>
      </p:sp>
      <p:sp>
        <p:nvSpPr>
          <p:cNvPr id="3" name="コンテンツ プレースホルダー 2"/>
          <p:cNvSpPr>
            <a:spLocks noGrp="1"/>
          </p:cNvSpPr>
          <p:nvPr>
            <p:ph idx="1"/>
          </p:nvPr>
        </p:nvSpPr>
        <p:spPr/>
        <p:txBody>
          <a:bodyPr/>
          <a:lstStyle/>
          <a:p>
            <a:r>
              <a:rPr lang="ja-JP" altLang="en-US" sz="2800" dirty="0" smtClean="0"/>
              <a:t>ミューテーション</a:t>
            </a:r>
            <a:r>
              <a:rPr lang="ja-JP" altLang="en-US" sz="2800" dirty="0"/>
              <a:t>の評価</a:t>
            </a:r>
            <a:endParaRPr lang="en-US" altLang="ja-JP" sz="2800" dirty="0"/>
          </a:p>
          <a:p>
            <a:pPr lvl="1"/>
            <a:r>
              <a:rPr lang="ja-JP" altLang="en-US" sz="2400" dirty="0"/>
              <a:t>学習データを増やす</a:t>
            </a:r>
            <a:r>
              <a:rPr lang="ja-JP" altLang="en-US" sz="2400" dirty="0" smtClean="0"/>
              <a:t>必要性</a:t>
            </a:r>
            <a:endParaRPr lang="en-US" altLang="ja-JP" sz="2400" dirty="0" smtClean="0"/>
          </a:p>
          <a:p>
            <a:pPr lvl="1"/>
            <a:r>
              <a:rPr lang="ja-JP" altLang="en-US" sz="2400" dirty="0" smtClean="0"/>
              <a:t>元のリポジトリ内にコードクローンがなくても学習可能</a:t>
            </a:r>
            <a:endParaRPr lang="ja-JP" altLang="en-US" sz="2400" dirty="0"/>
          </a:p>
          <a:p>
            <a:endParaRPr kumimoji="1" lang="ja-JP" altLang="en-US" sz="28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21</a:t>
            </a:fld>
            <a:endParaRPr lang="en-US" altLang="ja-JP"/>
          </a:p>
        </p:txBody>
      </p:sp>
    </p:spTree>
    <p:extLst>
      <p:ext uri="{BB962C8B-B14F-4D97-AF65-F5344CB8AC3E}">
        <p14:creationId xmlns:p14="http://schemas.microsoft.com/office/powerpoint/2010/main" val="39535290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ミューテーションの評価実験手順</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lstStyle/>
              <a:p>
                <a:pPr marL="514350" indent="-514350">
                  <a:buFont typeface="+mj-lt"/>
                  <a:buAutoNum type="arabicPeriod"/>
                </a:pPr>
                <a:r>
                  <a:rPr kumimoji="1" lang="ja-JP" altLang="en-US" sz="2800" dirty="0" smtClean="0"/>
                  <a:t>特定のコードブロックを</a:t>
                </a:r>
                <a:r>
                  <a:rPr kumimoji="1" lang="en-US" altLang="ja-JP" sz="2800" dirty="0" smtClean="0"/>
                  <a:t>1</a:t>
                </a:r>
                <a:r>
                  <a:rPr kumimoji="1" lang="ja-JP" altLang="en-US" sz="2800" dirty="0" smtClean="0"/>
                  <a:t>つ選び，それに対してミューテーションを行うことでコード    クローンを生成し，クローンセットを構成</a:t>
                </a:r>
                <a:endParaRPr kumimoji="1" lang="en-US" altLang="ja-JP" sz="2800" dirty="0" smtClean="0"/>
              </a:p>
              <a:p>
                <a:pPr marL="514350" indent="-514350">
                  <a:buFont typeface="+mj-lt"/>
                  <a:buAutoNum type="arabicPeriod"/>
                </a:pPr>
                <a:r>
                  <a:rPr lang="ja-JP" altLang="en-US" sz="2800" dirty="0" smtClean="0"/>
                  <a:t>そのクローンセットの中からは</a:t>
                </a:r>
                <a14:m>
                  <m:oMath xmlns:m="http://schemas.openxmlformats.org/officeDocument/2006/math">
                    <m:r>
                      <a:rPr lang="ja-JP" altLang="en-US" sz="2800" b="0" i="1" dirty="0">
                        <a:latin typeface="Cambria Math" panose="02040503050406030204" pitchFamily="18" charset="0"/>
                      </a:rPr>
                      <m:t>，</m:t>
                    </m:r>
                    <m:r>
                      <a:rPr lang="en-US" altLang="ja-JP" sz="2800" b="0" i="1" smtClean="0">
                        <a:latin typeface="Cambria Math" panose="02040503050406030204" pitchFamily="18" charset="0"/>
                      </a:rPr>
                      <m:t>𝑎</m:t>
                    </m:r>
                  </m:oMath>
                </a14:m>
                <a:r>
                  <a:rPr kumimoji="1" lang="ja-JP" altLang="en-US" sz="2800" dirty="0" smtClean="0"/>
                  <a:t>個だけ学習データに使用し，</a:t>
                </a:r>
                <a14:m>
                  <m:oMath xmlns:m="http://schemas.openxmlformats.org/officeDocument/2006/math">
                    <m:r>
                      <a:rPr kumimoji="1" lang="en-US" altLang="ja-JP" sz="2800" b="0" i="1" smtClean="0">
                        <a:latin typeface="Cambria Math" panose="02040503050406030204" pitchFamily="18" charset="0"/>
                      </a:rPr>
                      <m:t>𝑎</m:t>
                    </m:r>
                  </m:oMath>
                </a14:m>
                <a:r>
                  <a:rPr kumimoji="1" lang="ja-JP" altLang="en-US" sz="2800" dirty="0" smtClean="0"/>
                  <a:t>の値を変更しつつ  その他は同じ</a:t>
                </a:r>
                <a:r>
                  <a:rPr lang="ja-JP" altLang="en-US" sz="2800" dirty="0" smtClean="0"/>
                  <a:t>手順でモデルを作成</a:t>
                </a:r>
                <a:endParaRPr lang="en-US" altLang="ja-JP" sz="2800" dirty="0" smtClean="0"/>
              </a:p>
              <a:p>
                <a:pPr marL="514350" indent="-514350">
                  <a:buFont typeface="+mj-lt"/>
                  <a:buAutoNum type="arabicPeriod"/>
                </a:pPr>
                <a:r>
                  <a:rPr kumimoji="1" lang="en-US" altLang="ja-JP" sz="2800" dirty="0" smtClean="0"/>
                  <a:t>1</a:t>
                </a:r>
                <a:r>
                  <a:rPr kumimoji="1" lang="ja-JP" altLang="en-US" sz="2800" dirty="0" smtClean="0"/>
                  <a:t>で選んだコードブロックのコードクローン</a:t>
                </a:r>
                <a:r>
                  <a:rPr kumimoji="1" lang="en-US" altLang="ja-JP" sz="2800" dirty="0" smtClean="0"/>
                  <a:t>200</a:t>
                </a:r>
                <a:r>
                  <a:rPr kumimoji="1" lang="ja-JP" altLang="en-US" sz="2800" dirty="0" smtClean="0"/>
                  <a:t>個を各モデルに入力し，</a:t>
                </a:r>
                <a14:m>
                  <m:oMath xmlns:m="http://schemas.openxmlformats.org/officeDocument/2006/math">
                    <m:r>
                      <a:rPr kumimoji="1" lang="en-US" altLang="ja-JP" sz="2800" b="0" i="1" smtClean="0">
                        <a:latin typeface="Cambria Math" panose="02040503050406030204" pitchFamily="18" charset="0"/>
                      </a:rPr>
                      <m:t>𝑎</m:t>
                    </m:r>
                  </m:oMath>
                </a14:m>
                <a:r>
                  <a:rPr kumimoji="1" lang="ja-JP" altLang="en-US" sz="2800" dirty="0" smtClean="0"/>
                  <a:t>の値とモデルが出力する確率の関係を調査</a:t>
                </a:r>
                <a:endParaRPr kumimoji="1" lang="ja-JP" altLang="en-US" sz="2800" dirty="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a:blip r:embed="rId3"/>
                <a:stretch>
                  <a:fillRect l="-1333" t="-1887"/>
                </a:stretch>
              </a:blipFill>
            </p:spPr>
            <p:txBody>
              <a:bodyPr/>
              <a:lstStyle/>
              <a:p>
                <a:r>
                  <a:rPr lang="ja-JP" altLang="en-US">
                    <a:noFill/>
                  </a:rPr>
                  <a:t> </a:t>
                </a:r>
              </a:p>
            </p:txBody>
          </p:sp>
        </mc:Fallback>
      </mc:AlternateContent>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22</a:t>
            </a:fld>
            <a:endParaRPr lang="en-US" altLang="ja-JP"/>
          </a:p>
        </p:txBody>
      </p:sp>
    </p:spTree>
    <p:extLst>
      <p:ext uri="{BB962C8B-B14F-4D97-AF65-F5344CB8AC3E}">
        <p14:creationId xmlns:p14="http://schemas.microsoft.com/office/powerpoint/2010/main" val="41693565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実験方法の概要</a:t>
            </a:r>
            <a:endParaRPr kumimoji="1" lang="ja-JP" altLang="en-US" dirty="0"/>
          </a:p>
        </p:txBody>
      </p:sp>
      <p:pic>
        <p:nvPicPr>
          <p:cNvPr id="4" name="図 3"/>
          <p:cNvPicPr>
            <a:picLocks noChangeAspect="1"/>
          </p:cNvPicPr>
          <p:nvPr/>
        </p:nvPicPr>
        <p:blipFill>
          <a:blip r:embed="rId3"/>
          <a:stretch>
            <a:fillRect/>
          </a:stretch>
        </p:blipFill>
        <p:spPr>
          <a:xfrm>
            <a:off x="618711" y="1521534"/>
            <a:ext cx="8163252" cy="5066215"/>
          </a:xfrm>
          <a:prstGeom prst="rect">
            <a:avLst/>
          </a:prstGeom>
        </p:spPr>
      </p:pic>
      <p:sp>
        <p:nvSpPr>
          <p:cNvPr id="3" name="スライド番号プレースホルダー 2"/>
          <p:cNvSpPr>
            <a:spLocks noGrp="1"/>
          </p:cNvSpPr>
          <p:nvPr>
            <p:ph type="sldNum" sz="quarter" idx="12"/>
          </p:nvPr>
        </p:nvSpPr>
        <p:spPr/>
        <p:txBody>
          <a:bodyPr/>
          <a:lstStyle/>
          <a:p>
            <a:fld id="{9F5033E9-932D-4E41-95C3-341F9A6DAE17}" type="slidenum">
              <a:rPr lang="en-US" altLang="ja-JP" smtClean="0"/>
              <a:pPr/>
              <a:t>23</a:t>
            </a:fld>
            <a:endParaRPr lang="en-US" altLang="ja-JP"/>
          </a:p>
        </p:txBody>
      </p:sp>
    </p:spTree>
    <p:extLst>
      <p:ext uri="{BB962C8B-B14F-4D97-AF65-F5344CB8AC3E}">
        <p14:creationId xmlns:p14="http://schemas.microsoft.com/office/powerpoint/2010/main" val="24882865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実験結果</a:t>
            </a:r>
            <a:endParaRPr kumimoji="1" lang="ja-JP" altLang="en-US" dirty="0"/>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3880849544"/>
              </p:ext>
            </p:extLst>
          </p:nvPr>
        </p:nvGraphicFramePr>
        <p:xfrm>
          <a:off x="705853" y="1700504"/>
          <a:ext cx="2533650" cy="2767223"/>
        </p:xfrm>
        <a:graphic>
          <a:graphicData uri="http://schemas.openxmlformats.org/drawingml/2006/table">
            <a:tbl>
              <a:tblPr>
                <a:tableStyleId>{5C22544A-7EE6-4342-B048-85BDC9FD1C3A}</a:tableStyleId>
              </a:tblPr>
              <a:tblGrid>
                <a:gridCol w="844550">
                  <a:extLst>
                    <a:ext uri="{9D8B030D-6E8A-4147-A177-3AD203B41FA5}">
                      <a16:colId xmlns:a16="http://schemas.microsoft.com/office/drawing/2014/main" val="2345321390"/>
                    </a:ext>
                  </a:extLst>
                </a:gridCol>
                <a:gridCol w="844550">
                  <a:extLst>
                    <a:ext uri="{9D8B030D-6E8A-4147-A177-3AD203B41FA5}">
                      <a16:colId xmlns:a16="http://schemas.microsoft.com/office/drawing/2014/main" val="1109300947"/>
                    </a:ext>
                  </a:extLst>
                </a:gridCol>
                <a:gridCol w="844550">
                  <a:extLst>
                    <a:ext uri="{9D8B030D-6E8A-4147-A177-3AD203B41FA5}">
                      <a16:colId xmlns:a16="http://schemas.microsoft.com/office/drawing/2014/main" val="1310518790"/>
                    </a:ext>
                  </a:extLst>
                </a:gridCol>
              </a:tblGrid>
              <a:tr h="395318">
                <a:tc>
                  <a:txBody>
                    <a:bodyPr/>
                    <a:lstStyle/>
                    <a:p>
                      <a:pPr algn="ctr" fontAlgn="ctr"/>
                      <a:r>
                        <a:rPr lang="ja-JP" altLang="en-US" sz="1100" u="none" strike="noStrike">
                          <a:effectLst/>
                        </a:rPr>
                        <a:t>学習データ数</a:t>
                      </a:r>
                      <a:endParaRPr lang="ja-JP" altLang="en-US"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tc>
                <a:tc>
                  <a:txBody>
                    <a:bodyPr/>
                    <a:lstStyle/>
                    <a:p>
                      <a:pPr algn="ctr" fontAlgn="ctr"/>
                      <a:r>
                        <a:rPr lang="en-US" sz="1100" u="none" strike="noStrike" dirty="0">
                          <a:effectLst/>
                        </a:rPr>
                        <a:t>average</a:t>
                      </a:r>
                      <a:endParaRPr 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tc>
                <a:tc>
                  <a:txBody>
                    <a:bodyPr/>
                    <a:lstStyle/>
                    <a:p>
                      <a:pPr algn="ctr" fontAlgn="ctr"/>
                      <a:r>
                        <a:rPr lang="en-US" sz="1100" u="none" strike="noStrike" dirty="0">
                          <a:effectLst/>
                        </a:rPr>
                        <a:t>min</a:t>
                      </a:r>
                      <a:endParaRPr lang="en-US"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tc>
                <a:extLst>
                  <a:ext uri="{0D108BD9-81ED-4DB2-BD59-A6C34878D82A}">
                    <a16:rowId xmlns:a16="http://schemas.microsoft.com/office/drawing/2014/main" val="3339856177"/>
                  </a:ext>
                </a:extLst>
              </a:tr>
              <a:tr h="263545">
                <a:tc>
                  <a:txBody>
                    <a:bodyPr/>
                    <a:lstStyle/>
                    <a:p>
                      <a:pPr algn="r" fontAlgn="ctr"/>
                      <a:r>
                        <a:rPr lang="en-US" altLang="ja-JP" sz="1100" u="none" strike="noStrike">
                          <a:effectLst/>
                        </a:rPr>
                        <a:t>1</a:t>
                      </a:r>
                      <a:endParaRPr lang="en-US" altLang="ja-JP"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tc>
                <a:tc>
                  <a:txBody>
                    <a:bodyPr/>
                    <a:lstStyle/>
                    <a:p>
                      <a:pPr algn="r" fontAlgn="ctr"/>
                      <a:r>
                        <a:rPr lang="en-US" altLang="ja-JP" sz="1100" u="none" strike="noStrike">
                          <a:effectLst/>
                        </a:rPr>
                        <a:t>0</a:t>
                      </a:r>
                      <a:endParaRPr lang="en-US" altLang="ja-JP"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tc>
                <a:tc>
                  <a:txBody>
                    <a:bodyPr/>
                    <a:lstStyle/>
                    <a:p>
                      <a:pPr algn="r" fontAlgn="ctr"/>
                      <a:r>
                        <a:rPr lang="en-US" altLang="ja-JP" sz="1100" u="none" strike="noStrike">
                          <a:effectLst/>
                        </a:rPr>
                        <a:t>0</a:t>
                      </a:r>
                      <a:endParaRPr lang="en-US" altLang="ja-JP"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tc>
                <a:extLst>
                  <a:ext uri="{0D108BD9-81ED-4DB2-BD59-A6C34878D82A}">
                    <a16:rowId xmlns:a16="http://schemas.microsoft.com/office/drawing/2014/main" val="2560646345"/>
                  </a:ext>
                </a:extLst>
              </a:tr>
              <a:tr h="263545">
                <a:tc>
                  <a:txBody>
                    <a:bodyPr/>
                    <a:lstStyle/>
                    <a:p>
                      <a:pPr algn="r" fontAlgn="ctr"/>
                      <a:r>
                        <a:rPr lang="en-US" altLang="ja-JP" sz="1100" u="none" strike="noStrike">
                          <a:effectLst/>
                        </a:rPr>
                        <a:t>100</a:t>
                      </a:r>
                      <a:endParaRPr lang="en-US" altLang="ja-JP"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tc>
                <a:tc>
                  <a:txBody>
                    <a:bodyPr/>
                    <a:lstStyle/>
                    <a:p>
                      <a:pPr algn="r" fontAlgn="ctr"/>
                      <a:r>
                        <a:rPr lang="en-US" altLang="ja-JP" sz="1100" u="none" strike="noStrike">
                          <a:effectLst/>
                        </a:rPr>
                        <a:t>0</a:t>
                      </a:r>
                      <a:endParaRPr lang="en-US" altLang="ja-JP"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tc>
                <a:tc>
                  <a:txBody>
                    <a:bodyPr/>
                    <a:lstStyle/>
                    <a:p>
                      <a:pPr algn="r" fontAlgn="ctr"/>
                      <a:r>
                        <a:rPr lang="en-US" altLang="ja-JP" sz="1100" u="none" strike="noStrike">
                          <a:effectLst/>
                        </a:rPr>
                        <a:t>0</a:t>
                      </a:r>
                      <a:endParaRPr lang="en-US" altLang="ja-JP"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tc>
                <a:extLst>
                  <a:ext uri="{0D108BD9-81ED-4DB2-BD59-A6C34878D82A}">
                    <a16:rowId xmlns:a16="http://schemas.microsoft.com/office/drawing/2014/main" val="2521704073"/>
                  </a:ext>
                </a:extLst>
              </a:tr>
              <a:tr h="263545">
                <a:tc>
                  <a:txBody>
                    <a:bodyPr/>
                    <a:lstStyle/>
                    <a:p>
                      <a:pPr algn="r" fontAlgn="ctr"/>
                      <a:r>
                        <a:rPr lang="en-US" altLang="ja-JP" sz="1100" u="none" strike="noStrike">
                          <a:effectLst/>
                        </a:rPr>
                        <a:t>1000</a:t>
                      </a:r>
                      <a:endParaRPr lang="en-US" altLang="ja-JP"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tc>
                <a:tc>
                  <a:txBody>
                    <a:bodyPr/>
                    <a:lstStyle/>
                    <a:p>
                      <a:pPr algn="r" fontAlgn="ctr"/>
                      <a:r>
                        <a:rPr lang="en-US" altLang="ja-JP" sz="1100" u="none" strike="noStrike">
                          <a:effectLst/>
                        </a:rPr>
                        <a:t>0</a:t>
                      </a:r>
                      <a:endParaRPr lang="en-US" altLang="ja-JP"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tc>
                <a:tc>
                  <a:txBody>
                    <a:bodyPr/>
                    <a:lstStyle/>
                    <a:p>
                      <a:pPr algn="r" fontAlgn="ctr"/>
                      <a:r>
                        <a:rPr lang="en-US" altLang="ja-JP" sz="1100" u="none" strike="noStrike">
                          <a:effectLst/>
                        </a:rPr>
                        <a:t>0</a:t>
                      </a:r>
                      <a:endParaRPr lang="en-US" altLang="ja-JP"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tc>
                <a:extLst>
                  <a:ext uri="{0D108BD9-81ED-4DB2-BD59-A6C34878D82A}">
                    <a16:rowId xmlns:a16="http://schemas.microsoft.com/office/drawing/2014/main" val="1944228800"/>
                  </a:ext>
                </a:extLst>
              </a:tr>
              <a:tr h="263545">
                <a:tc>
                  <a:txBody>
                    <a:bodyPr/>
                    <a:lstStyle/>
                    <a:p>
                      <a:pPr algn="r" fontAlgn="ctr"/>
                      <a:r>
                        <a:rPr lang="en-US" altLang="ja-JP" sz="1100" u="none" strike="noStrike">
                          <a:effectLst/>
                        </a:rPr>
                        <a:t>2000</a:t>
                      </a:r>
                      <a:endParaRPr lang="en-US" altLang="ja-JP"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tc>
                <a:tc>
                  <a:txBody>
                    <a:bodyPr/>
                    <a:lstStyle/>
                    <a:p>
                      <a:pPr algn="r" fontAlgn="ctr"/>
                      <a:r>
                        <a:rPr lang="en-US" altLang="ja-JP" sz="1100" u="none" strike="noStrike">
                          <a:effectLst/>
                        </a:rPr>
                        <a:t>0.973</a:t>
                      </a:r>
                      <a:endParaRPr lang="en-US" altLang="ja-JP"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tc>
                <a:tc>
                  <a:txBody>
                    <a:bodyPr/>
                    <a:lstStyle/>
                    <a:p>
                      <a:pPr algn="r" fontAlgn="ctr"/>
                      <a:r>
                        <a:rPr lang="en-US" altLang="ja-JP" sz="1100" u="none" strike="noStrike" dirty="0">
                          <a:effectLst/>
                        </a:rPr>
                        <a:t>0.173</a:t>
                      </a:r>
                      <a:endParaRPr lang="en-US" altLang="ja-JP"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tc>
                <a:extLst>
                  <a:ext uri="{0D108BD9-81ED-4DB2-BD59-A6C34878D82A}">
                    <a16:rowId xmlns:a16="http://schemas.microsoft.com/office/drawing/2014/main" val="1244435016"/>
                  </a:ext>
                </a:extLst>
              </a:tr>
              <a:tr h="263545">
                <a:tc>
                  <a:txBody>
                    <a:bodyPr/>
                    <a:lstStyle/>
                    <a:p>
                      <a:pPr algn="r" fontAlgn="ctr"/>
                      <a:r>
                        <a:rPr lang="en-US" altLang="ja-JP" sz="1100" u="none" strike="noStrike">
                          <a:effectLst/>
                        </a:rPr>
                        <a:t>3000</a:t>
                      </a:r>
                      <a:endParaRPr lang="en-US" altLang="ja-JP"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tc>
                <a:tc>
                  <a:txBody>
                    <a:bodyPr/>
                    <a:lstStyle/>
                    <a:p>
                      <a:pPr algn="r" fontAlgn="ctr"/>
                      <a:r>
                        <a:rPr lang="en-US" altLang="ja-JP" sz="1100" u="none" strike="noStrike">
                          <a:effectLst/>
                        </a:rPr>
                        <a:t>0.992</a:t>
                      </a:r>
                      <a:endParaRPr lang="en-US" altLang="ja-JP"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tc>
                <a:tc>
                  <a:txBody>
                    <a:bodyPr/>
                    <a:lstStyle/>
                    <a:p>
                      <a:pPr algn="r" fontAlgn="ctr"/>
                      <a:r>
                        <a:rPr lang="en-US" altLang="ja-JP" sz="1100" u="none" strike="noStrike">
                          <a:effectLst/>
                        </a:rPr>
                        <a:t>0.675</a:t>
                      </a:r>
                      <a:endParaRPr lang="en-US" altLang="ja-JP"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tc>
                <a:extLst>
                  <a:ext uri="{0D108BD9-81ED-4DB2-BD59-A6C34878D82A}">
                    <a16:rowId xmlns:a16="http://schemas.microsoft.com/office/drawing/2014/main" val="2520952303"/>
                  </a:ext>
                </a:extLst>
              </a:tr>
              <a:tr h="263545">
                <a:tc>
                  <a:txBody>
                    <a:bodyPr/>
                    <a:lstStyle/>
                    <a:p>
                      <a:pPr algn="r" fontAlgn="ctr"/>
                      <a:r>
                        <a:rPr lang="en-US" altLang="ja-JP" sz="1100" u="none" strike="noStrike">
                          <a:effectLst/>
                        </a:rPr>
                        <a:t>4000</a:t>
                      </a:r>
                      <a:endParaRPr lang="en-US" altLang="ja-JP"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tc>
                <a:tc>
                  <a:txBody>
                    <a:bodyPr/>
                    <a:lstStyle/>
                    <a:p>
                      <a:pPr algn="r" fontAlgn="ctr"/>
                      <a:r>
                        <a:rPr lang="en-US" altLang="ja-JP" sz="1100" u="none" strike="noStrike">
                          <a:effectLst/>
                        </a:rPr>
                        <a:t>0.989</a:t>
                      </a:r>
                      <a:endParaRPr lang="en-US" altLang="ja-JP"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tc>
                <a:tc>
                  <a:txBody>
                    <a:bodyPr/>
                    <a:lstStyle/>
                    <a:p>
                      <a:pPr algn="r" fontAlgn="ctr"/>
                      <a:r>
                        <a:rPr lang="en-US" altLang="ja-JP" sz="1100" u="none" strike="noStrike">
                          <a:effectLst/>
                        </a:rPr>
                        <a:t>0.731</a:t>
                      </a:r>
                      <a:endParaRPr lang="en-US" altLang="ja-JP"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tc>
                <a:extLst>
                  <a:ext uri="{0D108BD9-81ED-4DB2-BD59-A6C34878D82A}">
                    <a16:rowId xmlns:a16="http://schemas.microsoft.com/office/drawing/2014/main" val="4063422454"/>
                  </a:ext>
                </a:extLst>
              </a:tr>
              <a:tr h="263545">
                <a:tc>
                  <a:txBody>
                    <a:bodyPr/>
                    <a:lstStyle/>
                    <a:p>
                      <a:pPr algn="r" fontAlgn="ctr"/>
                      <a:r>
                        <a:rPr lang="en-US" altLang="ja-JP" sz="1100" u="none" strike="noStrike">
                          <a:effectLst/>
                        </a:rPr>
                        <a:t>5000</a:t>
                      </a:r>
                      <a:endParaRPr lang="en-US" altLang="ja-JP"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tc>
                <a:tc>
                  <a:txBody>
                    <a:bodyPr/>
                    <a:lstStyle/>
                    <a:p>
                      <a:pPr algn="r" fontAlgn="ctr"/>
                      <a:r>
                        <a:rPr lang="en-US" altLang="ja-JP" sz="1100" u="none" strike="noStrike">
                          <a:effectLst/>
                        </a:rPr>
                        <a:t>0.998</a:t>
                      </a:r>
                      <a:endParaRPr lang="en-US" altLang="ja-JP"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tc>
                <a:tc>
                  <a:txBody>
                    <a:bodyPr/>
                    <a:lstStyle/>
                    <a:p>
                      <a:pPr algn="r" fontAlgn="ctr"/>
                      <a:r>
                        <a:rPr lang="en-US" altLang="ja-JP" sz="1100" u="none" strike="noStrike">
                          <a:effectLst/>
                        </a:rPr>
                        <a:t>0.871</a:t>
                      </a:r>
                      <a:endParaRPr lang="en-US" altLang="ja-JP"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tc>
                <a:extLst>
                  <a:ext uri="{0D108BD9-81ED-4DB2-BD59-A6C34878D82A}">
                    <a16:rowId xmlns:a16="http://schemas.microsoft.com/office/drawing/2014/main" val="2229163530"/>
                  </a:ext>
                </a:extLst>
              </a:tr>
              <a:tr h="263545">
                <a:tc>
                  <a:txBody>
                    <a:bodyPr/>
                    <a:lstStyle/>
                    <a:p>
                      <a:pPr algn="r" fontAlgn="ctr"/>
                      <a:r>
                        <a:rPr lang="en-US" altLang="ja-JP" sz="1100" u="none" strike="noStrike">
                          <a:effectLst/>
                        </a:rPr>
                        <a:t>7000</a:t>
                      </a:r>
                      <a:endParaRPr lang="en-US" altLang="ja-JP"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tc>
                <a:tc>
                  <a:txBody>
                    <a:bodyPr/>
                    <a:lstStyle/>
                    <a:p>
                      <a:pPr algn="r" fontAlgn="ctr"/>
                      <a:r>
                        <a:rPr lang="en-US" altLang="ja-JP" sz="1100" u="none" strike="noStrike">
                          <a:effectLst/>
                        </a:rPr>
                        <a:t>0.999</a:t>
                      </a:r>
                      <a:endParaRPr lang="en-US" altLang="ja-JP"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tc>
                <a:tc>
                  <a:txBody>
                    <a:bodyPr/>
                    <a:lstStyle/>
                    <a:p>
                      <a:pPr algn="r" fontAlgn="ctr"/>
                      <a:r>
                        <a:rPr lang="en-US" altLang="ja-JP" sz="1100" u="none" strike="noStrike">
                          <a:effectLst/>
                        </a:rPr>
                        <a:t>0.955</a:t>
                      </a:r>
                      <a:endParaRPr lang="en-US" altLang="ja-JP"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tc>
                <a:extLst>
                  <a:ext uri="{0D108BD9-81ED-4DB2-BD59-A6C34878D82A}">
                    <a16:rowId xmlns:a16="http://schemas.microsoft.com/office/drawing/2014/main" val="2327817009"/>
                  </a:ext>
                </a:extLst>
              </a:tr>
              <a:tr h="263545">
                <a:tc>
                  <a:txBody>
                    <a:bodyPr/>
                    <a:lstStyle/>
                    <a:p>
                      <a:pPr algn="r" fontAlgn="ctr"/>
                      <a:r>
                        <a:rPr lang="en-US" altLang="ja-JP" sz="1100" u="none" strike="noStrike">
                          <a:effectLst/>
                        </a:rPr>
                        <a:t>10000</a:t>
                      </a:r>
                      <a:endParaRPr lang="en-US" altLang="ja-JP"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tc>
                <a:tc>
                  <a:txBody>
                    <a:bodyPr/>
                    <a:lstStyle/>
                    <a:p>
                      <a:pPr algn="r" fontAlgn="ctr"/>
                      <a:r>
                        <a:rPr lang="en-US" altLang="ja-JP" sz="1100" u="none" strike="noStrike">
                          <a:effectLst/>
                        </a:rPr>
                        <a:t>0.999</a:t>
                      </a:r>
                      <a:endParaRPr lang="en-US" altLang="ja-JP" sz="1100" b="0" i="0" u="none" strike="noStrike">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tc>
                <a:tc>
                  <a:txBody>
                    <a:bodyPr/>
                    <a:lstStyle/>
                    <a:p>
                      <a:pPr algn="r" fontAlgn="ctr"/>
                      <a:r>
                        <a:rPr lang="en-US" altLang="ja-JP" sz="1100" u="none" strike="noStrike" dirty="0">
                          <a:effectLst/>
                        </a:rPr>
                        <a:t>0.978</a:t>
                      </a:r>
                      <a:endParaRPr lang="en-US" altLang="ja-JP" sz="11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620" marR="7620" marT="7620" marB="0" anchor="ctr"/>
                </a:tc>
                <a:extLst>
                  <a:ext uri="{0D108BD9-81ED-4DB2-BD59-A6C34878D82A}">
                    <a16:rowId xmlns:a16="http://schemas.microsoft.com/office/drawing/2014/main" val="2646082577"/>
                  </a:ext>
                </a:extLst>
              </a:tr>
            </a:tbl>
          </a:graphicData>
        </a:graphic>
      </p:graphicFrame>
      <p:pic>
        <p:nvPicPr>
          <p:cNvPr id="6" name="図 5"/>
          <p:cNvPicPr>
            <a:picLocks noChangeAspect="1"/>
          </p:cNvPicPr>
          <p:nvPr/>
        </p:nvPicPr>
        <p:blipFill>
          <a:blip r:embed="rId3"/>
          <a:stretch>
            <a:fillRect/>
          </a:stretch>
        </p:blipFill>
        <p:spPr>
          <a:xfrm>
            <a:off x="3874615" y="1695509"/>
            <a:ext cx="4603637" cy="2772218"/>
          </a:xfrm>
          <a:prstGeom prst="rect">
            <a:avLst/>
          </a:prstGeom>
        </p:spPr>
      </p:pic>
      <p:sp>
        <p:nvSpPr>
          <p:cNvPr id="7" name="コンテンツ プレースホルダー 2"/>
          <p:cNvSpPr txBox="1">
            <a:spLocks/>
          </p:cNvSpPr>
          <p:nvPr/>
        </p:nvSpPr>
        <p:spPr bwMode="auto">
          <a:xfrm>
            <a:off x="457200" y="4580021"/>
            <a:ext cx="8229600" cy="154614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800" kern="0" dirty="0" smtClean="0"/>
              <a:t>学習データを増やすとモデルが正しく判定する確率が上昇</a:t>
            </a:r>
            <a:endParaRPr lang="ja-JP" altLang="en-US" sz="2800" kern="0" dirty="0"/>
          </a:p>
        </p:txBody>
      </p:sp>
      <p:sp>
        <p:nvSpPr>
          <p:cNvPr id="3" name="スライド番号プレースホルダー 2"/>
          <p:cNvSpPr>
            <a:spLocks noGrp="1"/>
          </p:cNvSpPr>
          <p:nvPr>
            <p:ph type="sldNum" sz="quarter" idx="12"/>
          </p:nvPr>
        </p:nvSpPr>
        <p:spPr/>
        <p:txBody>
          <a:bodyPr/>
          <a:lstStyle/>
          <a:p>
            <a:fld id="{9F5033E9-932D-4E41-95C3-341F9A6DAE17}" type="slidenum">
              <a:rPr lang="en-US" altLang="ja-JP" smtClean="0"/>
              <a:pPr/>
              <a:t>24</a:t>
            </a:fld>
            <a:endParaRPr lang="en-US" altLang="ja-JP"/>
          </a:p>
        </p:txBody>
      </p:sp>
    </p:spTree>
    <p:extLst>
      <p:ext uri="{BB962C8B-B14F-4D97-AF65-F5344CB8AC3E}">
        <p14:creationId xmlns:p14="http://schemas.microsoft.com/office/powerpoint/2010/main" val="28104824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コードクローン</a:t>
            </a:r>
            <a:endParaRPr kumimoji="1" lang="ja-JP" altLang="en-US" dirty="0"/>
          </a:p>
        </p:txBody>
      </p:sp>
      <p:sp>
        <p:nvSpPr>
          <p:cNvPr id="4" name="テキスト ボックス 3"/>
          <p:cNvSpPr txBox="1"/>
          <p:nvPr/>
        </p:nvSpPr>
        <p:spPr>
          <a:xfrm>
            <a:off x="970547" y="1877957"/>
            <a:ext cx="3144253" cy="1815882"/>
          </a:xfrm>
          <a:prstGeom prst="rect">
            <a:avLst/>
          </a:prstGeom>
          <a:noFill/>
          <a:ln>
            <a:solidFill>
              <a:srgbClr val="000000"/>
            </a:solid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for (j = 0; j &lt; </a:t>
            </a:r>
            <a:r>
              <a:rPr kumimoji="0" lang="en-US" altLang="ja-JP" sz="1400" b="0" i="0" u="none" strike="noStrike" kern="0" cap="none" spc="0" normalizeH="0" baseline="0" noProof="0" dirty="0" err="1" smtClean="0">
                <a:ln>
                  <a:noFill/>
                </a:ln>
                <a:solidFill>
                  <a:srgbClr val="000000"/>
                </a:solidFill>
                <a:effectLst/>
                <a:uLnTx/>
                <a:uFillTx/>
                <a:latin typeface="Calibri" panose="020F0502020204030204"/>
                <a:ea typeface="ＭＳ Ｐゴシック" panose="020B0600070205080204" pitchFamily="50" charset="-128"/>
              </a:rPr>
              <a:t>num.length</a:t>
            </a:r>
            <a:r>
              <a:rPr kumimoji="0" lang="en-US" altLang="ja-JP" sz="1400"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 - 1; </a:t>
            </a:r>
            <a:r>
              <a:rPr kumimoji="0" lang="en-US" altLang="ja-JP" sz="1400" b="0" i="0" u="none" strike="noStrike" kern="0" cap="none" spc="0" normalizeH="0" baseline="0" noProof="0" dirty="0" err="1" smtClean="0">
                <a:ln>
                  <a:noFill/>
                </a:ln>
                <a:solidFill>
                  <a:srgbClr val="000000"/>
                </a:solidFill>
                <a:effectLst/>
                <a:uLnTx/>
                <a:uFillTx/>
                <a:latin typeface="Calibri" panose="020F0502020204030204"/>
                <a:ea typeface="ＭＳ Ｐゴシック" panose="020B0600070205080204" pitchFamily="50" charset="-128"/>
              </a:rPr>
              <a:t>j++</a:t>
            </a:r>
            <a:r>
              <a:rPr kumimoji="0" lang="en-US" altLang="ja-JP" sz="1400"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      if (</a:t>
            </a:r>
            <a:r>
              <a:rPr kumimoji="0" lang="en-US" altLang="ja-JP" sz="1400" b="0" i="0" u="none" strike="noStrike" kern="0" cap="none" spc="0" normalizeH="0" baseline="0" noProof="0" dirty="0" err="1" smtClean="0">
                <a:ln>
                  <a:noFill/>
                </a:ln>
                <a:solidFill>
                  <a:srgbClr val="000000"/>
                </a:solidFill>
                <a:effectLst/>
                <a:uLnTx/>
                <a:uFillTx/>
                <a:latin typeface="Calibri" panose="020F0502020204030204"/>
                <a:ea typeface="ＭＳ Ｐゴシック" panose="020B0600070205080204" pitchFamily="50" charset="-128"/>
              </a:rPr>
              <a:t>num</a:t>
            </a:r>
            <a:r>
              <a:rPr kumimoji="0" lang="en-US" altLang="ja-JP" sz="1400"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[j] &gt; </a:t>
            </a:r>
            <a:r>
              <a:rPr kumimoji="0" lang="en-US" altLang="ja-JP" sz="1400" b="0" i="0" u="none" strike="noStrike" kern="0" cap="none" spc="0" normalizeH="0" baseline="0" noProof="0" dirty="0" err="1" smtClean="0">
                <a:ln>
                  <a:noFill/>
                </a:ln>
                <a:solidFill>
                  <a:srgbClr val="000000"/>
                </a:solidFill>
                <a:effectLst/>
                <a:uLnTx/>
                <a:uFillTx/>
                <a:latin typeface="Calibri" panose="020F0502020204030204"/>
                <a:ea typeface="ＭＳ Ｐゴシック" panose="020B0600070205080204" pitchFamily="50" charset="-128"/>
              </a:rPr>
              <a:t>num</a:t>
            </a:r>
            <a:r>
              <a:rPr kumimoji="0" lang="en-US" altLang="ja-JP" sz="1400"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[j + 1])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          temp = </a:t>
            </a:r>
            <a:r>
              <a:rPr kumimoji="0" lang="en-US" altLang="ja-JP" sz="1400" b="0" i="0" u="none" strike="noStrike" kern="0" cap="none" spc="0" normalizeH="0" baseline="0" noProof="0" dirty="0" err="1" smtClean="0">
                <a:ln>
                  <a:noFill/>
                </a:ln>
                <a:solidFill>
                  <a:srgbClr val="000000"/>
                </a:solidFill>
                <a:effectLst/>
                <a:uLnTx/>
                <a:uFillTx/>
                <a:latin typeface="Calibri" panose="020F0502020204030204"/>
                <a:ea typeface="ＭＳ Ｐゴシック" panose="020B0600070205080204" pitchFamily="50" charset="-128"/>
              </a:rPr>
              <a:t>num</a:t>
            </a:r>
            <a:r>
              <a:rPr kumimoji="0" lang="en-US" altLang="ja-JP" sz="1400"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[j];</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          </a:t>
            </a:r>
            <a:r>
              <a:rPr kumimoji="0" lang="en-US" altLang="ja-JP" sz="1400" b="0" i="0" u="none" strike="noStrike" kern="0" cap="none" spc="0" normalizeH="0" baseline="0" noProof="0" dirty="0" err="1" smtClean="0">
                <a:ln>
                  <a:noFill/>
                </a:ln>
                <a:solidFill>
                  <a:srgbClr val="000000"/>
                </a:solidFill>
                <a:effectLst/>
                <a:uLnTx/>
                <a:uFillTx/>
                <a:latin typeface="Calibri" panose="020F0502020204030204"/>
                <a:ea typeface="ＭＳ Ｐゴシック" panose="020B0600070205080204" pitchFamily="50" charset="-128"/>
              </a:rPr>
              <a:t>num</a:t>
            </a:r>
            <a:r>
              <a:rPr kumimoji="0" lang="en-US" altLang="ja-JP" sz="1400"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[j] = </a:t>
            </a:r>
            <a:r>
              <a:rPr kumimoji="0" lang="en-US" altLang="ja-JP" sz="1400" b="0" i="0" u="none" strike="noStrike" kern="0" cap="none" spc="0" normalizeH="0" baseline="0" noProof="0" dirty="0" err="1" smtClean="0">
                <a:ln>
                  <a:noFill/>
                </a:ln>
                <a:solidFill>
                  <a:srgbClr val="000000"/>
                </a:solidFill>
                <a:effectLst/>
                <a:uLnTx/>
                <a:uFillTx/>
                <a:latin typeface="Calibri" panose="020F0502020204030204"/>
                <a:ea typeface="ＭＳ Ｐゴシック" panose="020B0600070205080204" pitchFamily="50" charset="-128"/>
              </a:rPr>
              <a:t>num</a:t>
            </a:r>
            <a:r>
              <a:rPr kumimoji="0" lang="en-US" altLang="ja-JP" sz="1400"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[j + 1];</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          </a:t>
            </a:r>
            <a:r>
              <a:rPr kumimoji="0" lang="en-US" altLang="ja-JP" sz="1400" b="0" i="0" u="none" strike="noStrike" kern="0" cap="none" spc="0" normalizeH="0" baseline="0" noProof="0" dirty="0" err="1" smtClean="0">
                <a:ln>
                  <a:noFill/>
                </a:ln>
                <a:solidFill>
                  <a:srgbClr val="000000"/>
                </a:solidFill>
                <a:effectLst/>
                <a:uLnTx/>
                <a:uFillTx/>
                <a:latin typeface="Calibri" panose="020F0502020204030204"/>
                <a:ea typeface="ＭＳ Ｐゴシック" panose="020B0600070205080204" pitchFamily="50" charset="-128"/>
              </a:rPr>
              <a:t>num</a:t>
            </a:r>
            <a:r>
              <a:rPr kumimoji="0" lang="en-US" altLang="ja-JP" sz="1400"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[j + 1] = temp;</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          flag = true;</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a:t>
            </a:r>
          </a:p>
        </p:txBody>
      </p:sp>
      <p:sp>
        <p:nvSpPr>
          <p:cNvPr id="8" name="テキスト ボックス 7"/>
          <p:cNvSpPr txBox="1"/>
          <p:nvPr/>
        </p:nvSpPr>
        <p:spPr>
          <a:xfrm>
            <a:off x="4989095" y="1877957"/>
            <a:ext cx="3144253" cy="1815882"/>
          </a:xfrm>
          <a:prstGeom prst="rect">
            <a:avLst/>
          </a:prstGeom>
          <a:noFill/>
          <a:ln>
            <a:solidFill>
              <a:srgbClr val="000000"/>
            </a:solid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for (j = 0; j &lt; </a:t>
            </a:r>
            <a:r>
              <a:rPr kumimoji="0" lang="en-US" altLang="ja-JP" sz="1400" b="0" i="0" u="none" strike="noStrike" kern="0" cap="none" spc="0" normalizeH="0" baseline="0" noProof="0" dirty="0" err="1" smtClean="0">
                <a:ln>
                  <a:noFill/>
                </a:ln>
                <a:solidFill>
                  <a:srgbClr val="FF0000"/>
                </a:solidFill>
                <a:effectLst/>
                <a:uLnTx/>
                <a:uFillTx/>
                <a:latin typeface="Calibri" panose="020F0502020204030204"/>
                <a:ea typeface="ＭＳ Ｐゴシック" panose="020B0600070205080204" pitchFamily="50" charset="-128"/>
              </a:rPr>
              <a:t>x</a:t>
            </a:r>
            <a:r>
              <a:rPr kumimoji="0" lang="en-US" altLang="ja-JP" sz="1400" b="0" i="0" u="none" strike="noStrike" kern="0" cap="none" spc="0" normalizeH="0" baseline="0" noProof="0" dirty="0" err="1" smtClean="0">
                <a:ln>
                  <a:noFill/>
                </a:ln>
                <a:solidFill>
                  <a:srgbClr val="000000"/>
                </a:solidFill>
                <a:effectLst/>
                <a:uLnTx/>
                <a:uFillTx/>
                <a:latin typeface="Calibri" panose="020F0502020204030204"/>
                <a:ea typeface="ＭＳ Ｐゴシック" panose="020B0600070205080204" pitchFamily="50" charset="-128"/>
              </a:rPr>
              <a:t>.length</a:t>
            </a:r>
            <a:r>
              <a:rPr kumimoji="0" lang="en-US" altLang="ja-JP" sz="1400"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 - 1; </a:t>
            </a:r>
            <a:r>
              <a:rPr kumimoji="0" lang="en-US" altLang="ja-JP" sz="1400" b="0" i="0" u="none" strike="noStrike" kern="0" cap="none" spc="0" normalizeH="0" baseline="0" noProof="0" dirty="0" err="1" smtClean="0">
                <a:ln>
                  <a:noFill/>
                </a:ln>
                <a:solidFill>
                  <a:srgbClr val="000000"/>
                </a:solidFill>
                <a:effectLst/>
                <a:uLnTx/>
                <a:uFillTx/>
                <a:latin typeface="Calibri" panose="020F0502020204030204"/>
                <a:ea typeface="ＭＳ Ｐゴシック" panose="020B0600070205080204" pitchFamily="50" charset="-128"/>
              </a:rPr>
              <a:t>j++</a:t>
            </a:r>
            <a:r>
              <a:rPr kumimoji="0" lang="en-US" altLang="ja-JP" sz="1400"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      if (</a:t>
            </a:r>
            <a:r>
              <a:rPr kumimoji="0" lang="en-US" altLang="ja-JP" sz="1400" b="0" i="0" u="none" strike="noStrike" kern="0" cap="none" spc="0" normalizeH="0" baseline="0" noProof="0" dirty="0" smtClean="0">
                <a:ln>
                  <a:noFill/>
                </a:ln>
                <a:solidFill>
                  <a:srgbClr val="FF0000"/>
                </a:solidFill>
                <a:effectLst/>
                <a:uLnTx/>
                <a:uFillTx/>
                <a:latin typeface="Calibri" panose="020F0502020204030204"/>
                <a:ea typeface="ＭＳ Ｐゴシック" panose="020B0600070205080204" pitchFamily="50" charset="-128"/>
              </a:rPr>
              <a:t>x</a:t>
            </a:r>
            <a:r>
              <a:rPr kumimoji="0" lang="en-US" altLang="ja-JP" sz="1400"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[j] &gt; </a:t>
            </a:r>
            <a:r>
              <a:rPr kumimoji="0" lang="en-US" altLang="ja-JP" sz="1400" b="0" i="0" u="none" strike="noStrike" kern="0" cap="none" spc="0" normalizeH="0" baseline="0" noProof="0" dirty="0" smtClean="0">
                <a:ln>
                  <a:noFill/>
                </a:ln>
                <a:solidFill>
                  <a:srgbClr val="FF0000"/>
                </a:solidFill>
                <a:effectLst/>
                <a:uLnTx/>
                <a:uFillTx/>
                <a:latin typeface="Calibri" panose="020F0502020204030204"/>
                <a:ea typeface="ＭＳ Ｐゴシック" panose="020B0600070205080204" pitchFamily="50" charset="-128"/>
              </a:rPr>
              <a:t>x</a:t>
            </a:r>
            <a:r>
              <a:rPr kumimoji="0" lang="en-US" altLang="ja-JP" sz="1400"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[j + 1])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          temp = </a:t>
            </a:r>
            <a:r>
              <a:rPr kumimoji="0" lang="en-US" altLang="ja-JP" sz="1400" b="0" i="0" u="none" strike="noStrike" kern="0" cap="none" spc="0" normalizeH="0" baseline="0" noProof="0" dirty="0" smtClean="0">
                <a:ln>
                  <a:noFill/>
                </a:ln>
                <a:solidFill>
                  <a:srgbClr val="FF0000"/>
                </a:solidFill>
                <a:effectLst/>
                <a:uLnTx/>
                <a:uFillTx/>
                <a:latin typeface="Calibri" panose="020F0502020204030204"/>
                <a:ea typeface="ＭＳ Ｐゴシック" panose="020B0600070205080204" pitchFamily="50" charset="-128"/>
              </a:rPr>
              <a:t>x</a:t>
            </a:r>
            <a:r>
              <a:rPr kumimoji="0" lang="en-US" altLang="ja-JP" sz="1400"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[j];</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          </a:t>
            </a:r>
            <a:r>
              <a:rPr kumimoji="0" lang="en-US" altLang="ja-JP" sz="1400" b="0" i="0" u="none" strike="noStrike" kern="0" cap="none" spc="0" normalizeH="0" baseline="0" noProof="0" dirty="0" smtClean="0">
                <a:ln>
                  <a:noFill/>
                </a:ln>
                <a:solidFill>
                  <a:srgbClr val="FF0000"/>
                </a:solidFill>
                <a:effectLst/>
                <a:uLnTx/>
                <a:uFillTx/>
                <a:latin typeface="Calibri" panose="020F0502020204030204"/>
                <a:ea typeface="ＭＳ Ｐゴシック" panose="020B0600070205080204" pitchFamily="50" charset="-128"/>
              </a:rPr>
              <a:t>x</a:t>
            </a:r>
            <a:r>
              <a:rPr kumimoji="0" lang="en-US" altLang="ja-JP" sz="1400"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[j] = </a:t>
            </a:r>
            <a:r>
              <a:rPr kumimoji="0" lang="en-US" altLang="ja-JP" sz="1400" b="0" i="0" u="none" strike="noStrike" kern="0" cap="none" spc="0" normalizeH="0" baseline="0" noProof="0" dirty="0" smtClean="0">
                <a:ln>
                  <a:noFill/>
                </a:ln>
                <a:solidFill>
                  <a:srgbClr val="FF0000"/>
                </a:solidFill>
                <a:effectLst/>
                <a:uLnTx/>
                <a:uFillTx/>
                <a:latin typeface="Calibri" panose="020F0502020204030204"/>
                <a:ea typeface="ＭＳ Ｐゴシック" panose="020B0600070205080204" pitchFamily="50" charset="-128"/>
              </a:rPr>
              <a:t>x</a:t>
            </a:r>
            <a:r>
              <a:rPr kumimoji="0" lang="en-US" altLang="ja-JP" sz="1400"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[j + 1];</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          </a:t>
            </a:r>
            <a:r>
              <a:rPr kumimoji="0" lang="en-US" altLang="ja-JP" sz="1400" b="0" i="0" u="none" strike="noStrike" kern="0" cap="none" spc="0" normalizeH="0" baseline="0" noProof="0" dirty="0" smtClean="0">
                <a:ln>
                  <a:noFill/>
                </a:ln>
                <a:solidFill>
                  <a:srgbClr val="FF0000"/>
                </a:solidFill>
                <a:effectLst/>
                <a:uLnTx/>
                <a:uFillTx/>
                <a:latin typeface="Calibri" panose="020F0502020204030204"/>
                <a:ea typeface="ＭＳ Ｐゴシック" panose="020B0600070205080204" pitchFamily="50" charset="-128"/>
              </a:rPr>
              <a:t>x</a:t>
            </a:r>
            <a:r>
              <a:rPr kumimoji="0" lang="en-US" altLang="ja-JP" sz="1400"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[j + 1] = temp;</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          flag = true;</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a:t>
            </a:r>
          </a:p>
        </p:txBody>
      </p:sp>
      <p:sp>
        <p:nvSpPr>
          <p:cNvPr id="9" name="テキスト ボックス 8"/>
          <p:cNvSpPr txBox="1"/>
          <p:nvPr/>
        </p:nvSpPr>
        <p:spPr>
          <a:xfrm>
            <a:off x="4989095" y="4268231"/>
            <a:ext cx="3144253" cy="2246769"/>
          </a:xfrm>
          <a:prstGeom prst="rect">
            <a:avLst/>
          </a:prstGeom>
          <a:noFill/>
          <a:ln>
            <a:solidFill>
              <a:srgbClr val="000000"/>
            </a:solid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smtClean="0">
                <a:ln>
                  <a:noFill/>
                </a:ln>
                <a:solidFill>
                  <a:srgbClr val="FF0000"/>
                </a:solidFill>
                <a:effectLst/>
                <a:uLnTx/>
                <a:uFillTx/>
                <a:latin typeface="Calibri" panose="020F0502020204030204"/>
                <a:ea typeface="ＭＳ Ｐゴシック" panose="020B0600070205080204" pitchFamily="50" charset="-128"/>
              </a:rPr>
              <a:t>j</a:t>
            </a:r>
            <a:r>
              <a:rPr kumimoji="0" lang="en-US" altLang="ja-JP" sz="1400" b="0" i="0" u="none" strike="noStrike" kern="0" cap="none" spc="0" normalizeH="0" noProof="0" dirty="0" smtClean="0">
                <a:ln>
                  <a:noFill/>
                </a:ln>
                <a:solidFill>
                  <a:srgbClr val="FF0000"/>
                </a:solidFill>
                <a:effectLst/>
                <a:uLnTx/>
                <a:uFillTx/>
                <a:latin typeface="Calibri" panose="020F0502020204030204"/>
                <a:ea typeface="ＭＳ Ｐゴシック" panose="020B0600070205080204" pitchFamily="50" charset="-128"/>
              </a:rPr>
              <a:t> = 0;</a:t>
            </a:r>
            <a:endParaRPr kumimoji="0" lang="en-US" altLang="ja-JP" sz="1400" b="0" i="0" u="none" strike="noStrike" kern="0" cap="none" spc="0" normalizeH="0" baseline="0" noProof="0" dirty="0" smtClean="0">
              <a:ln>
                <a:noFill/>
              </a:ln>
              <a:solidFill>
                <a:srgbClr val="FF0000"/>
              </a:solidFill>
              <a:effectLst/>
              <a:uLnTx/>
              <a:uFillTx/>
              <a:latin typeface="Calibri" panose="020F0502020204030204"/>
              <a:ea typeface="ＭＳ Ｐゴシック" panose="020B060007020508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smtClean="0">
                <a:ln>
                  <a:noFill/>
                </a:ln>
                <a:solidFill>
                  <a:srgbClr val="FF0000"/>
                </a:solidFill>
                <a:effectLst/>
                <a:uLnTx/>
                <a:uFillTx/>
                <a:latin typeface="Calibri" panose="020F0502020204030204"/>
                <a:ea typeface="ＭＳ Ｐゴシック" panose="020B0600070205080204" pitchFamily="50" charset="-128"/>
              </a:rPr>
              <a:t>while (j &lt; </a:t>
            </a:r>
            <a:r>
              <a:rPr kumimoji="0" lang="en-US" altLang="ja-JP" sz="1400" b="0" i="0" u="none" strike="noStrike" kern="0" cap="none" spc="0" normalizeH="0" baseline="0" noProof="0" dirty="0" err="1" smtClean="0">
                <a:ln>
                  <a:noFill/>
                </a:ln>
                <a:solidFill>
                  <a:srgbClr val="FF0000"/>
                </a:solidFill>
                <a:effectLst/>
                <a:uLnTx/>
                <a:uFillTx/>
                <a:latin typeface="Calibri" panose="020F0502020204030204"/>
                <a:ea typeface="ＭＳ Ｐゴシック" panose="020B0600070205080204" pitchFamily="50" charset="-128"/>
              </a:rPr>
              <a:t>num.length</a:t>
            </a:r>
            <a:r>
              <a:rPr kumimoji="0" lang="en-US" altLang="ja-JP" sz="1400" b="0" i="0" u="none" strike="noStrike" kern="0" cap="none" spc="0" normalizeH="0" baseline="0" noProof="0" dirty="0" smtClean="0">
                <a:ln>
                  <a:noFill/>
                </a:ln>
                <a:solidFill>
                  <a:srgbClr val="FF0000"/>
                </a:solidFill>
                <a:effectLst/>
                <a:uLnTx/>
                <a:uFillTx/>
                <a:latin typeface="Calibri" panose="020F0502020204030204"/>
                <a:ea typeface="ＭＳ Ｐゴシック" panose="020B0600070205080204" pitchFamily="50" charset="-128"/>
              </a:rPr>
              <a:t> - 1)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      if (</a:t>
            </a:r>
            <a:r>
              <a:rPr kumimoji="0" lang="en-US" altLang="ja-JP" sz="1400" b="0" i="0" u="none" strike="noStrike" kern="0" cap="none" spc="0" normalizeH="0" baseline="0" noProof="0" dirty="0" err="1" smtClean="0">
                <a:ln>
                  <a:noFill/>
                </a:ln>
                <a:solidFill>
                  <a:srgbClr val="000000"/>
                </a:solidFill>
                <a:effectLst/>
                <a:uLnTx/>
                <a:uFillTx/>
                <a:latin typeface="Calibri" panose="020F0502020204030204"/>
                <a:ea typeface="ＭＳ Ｐゴシック" panose="020B0600070205080204" pitchFamily="50" charset="-128"/>
              </a:rPr>
              <a:t>num</a:t>
            </a:r>
            <a:r>
              <a:rPr kumimoji="0" lang="en-US" altLang="ja-JP" sz="1400"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[j] &gt; </a:t>
            </a:r>
            <a:r>
              <a:rPr kumimoji="0" lang="en-US" altLang="ja-JP" sz="1400" b="0" i="0" u="none" strike="noStrike" kern="0" cap="none" spc="0" normalizeH="0" baseline="0" noProof="0" dirty="0" err="1" smtClean="0">
                <a:ln>
                  <a:noFill/>
                </a:ln>
                <a:solidFill>
                  <a:srgbClr val="000000"/>
                </a:solidFill>
                <a:effectLst/>
                <a:uLnTx/>
                <a:uFillTx/>
                <a:latin typeface="Calibri" panose="020F0502020204030204"/>
                <a:ea typeface="ＭＳ Ｐゴシック" panose="020B0600070205080204" pitchFamily="50" charset="-128"/>
              </a:rPr>
              <a:t>num</a:t>
            </a:r>
            <a:r>
              <a:rPr kumimoji="0" lang="en-US" altLang="ja-JP" sz="1400"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[j + 1])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          temp = </a:t>
            </a:r>
            <a:r>
              <a:rPr kumimoji="0" lang="en-US" altLang="ja-JP" sz="1400" b="0" i="0" u="none" strike="noStrike" kern="0" cap="none" spc="0" normalizeH="0" baseline="0" noProof="0" dirty="0" err="1" smtClean="0">
                <a:ln>
                  <a:noFill/>
                </a:ln>
                <a:solidFill>
                  <a:srgbClr val="000000"/>
                </a:solidFill>
                <a:effectLst/>
                <a:uLnTx/>
                <a:uFillTx/>
                <a:latin typeface="Calibri" panose="020F0502020204030204"/>
                <a:ea typeface="ＭＳ Ｐゴシック" panose="020B0600070205080204" pitchFamily="50" charset="-128"/>
              </a:rPr>
              <a:t>num</a:t>
            </a:r>
            <a:r>
              <a:rPr kumimoji="0" lang="en-US" altLang="ja-JP" sz="1400"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[j];</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          </a:t>
            </a:r>
            <a:r>
              <a:rPr kumimoji="0" lang="en-US" altLang="ja-JP" sz="1400" b="0" i="0" u="none" strike="noStrike" kern="0" cap="none" spc="0" normalizeH="0" baseline="0" noProof="0" dirty="0" err="1" smtClean="0">
                <a:ln>
                  <a:noFill/>
                </a:ln>
                <a:solidFill>
                  <a:srgbClr val="000000"/>
                </a:solidFill>
                <a:effectLst/>
                <a:uLnTx/>
                <a:uFillTx/>
                <a:latin typeface="Calibri" panose="020F0502020204030204"/>
                <a:ea typeface="ＭＳ Ｐゴシック" panose="020B0600070205080204" pitchFamily="50" charset="-128"/>
              </a:rPr>
              <a:t>num</a:t>
            </a:r>
            <a:r>
              <a:rPr kumimoji="0" lang="en-US" altLang="ja-JP" sz="1400"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[j] = </a:t>
            </a:r>
            <a:r>
              <a:rPr kumimoji="0" lang="en-US" altLang="ja-JP" sz="1400" b="0" i="0" u="none" strike="noStrike" kern="0" cap="none" spc="0" normalizeH="0" baseline="0" noProof="0" dirty="0" err="1" smtClean="0">
                <a:ln>
                  <a:noFill/>
                </a:ln>
                <a:solidFill>
                  <a:srgbClr val="000000"/>
                </a:solidFill>
                <a:effectLst/>
                <a:uLnTx/>
                <a:uFillTx/>
                <a:latin typeface="Calibri" panose="020F0502020204030204"/>
                <a:ea typeface="ＭＳ Ｐゴシック" panose="020B0600070205080204" pitchFamily="50" charset="-128"/>
              </a:rPr>
              <a:t>num</a:t>
            </a:r>
            <a:r>
              <a:rPr kumimoji="0" lang="en-US" altLang="ja-JP" sz="1400"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[j + 1];</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          </a:t>
            </a:r>
            <a:r>
              <a:rPr kumimoji="0" lang="en-US" altLang="ja-JP" sz="1400" b="0" i="0" u="none" strike="noStrike" kern="0" cap="none" spc="0" normalizeH="0" baseline="0" noProof="0" dirty="0" err="1" smtClean="0">
                <a:ln>
                  <a:noFill/>
                </a:ln>
                <a:solidFill>
                  <a:srgbClr val="000000"/>
                </a:solidFill>
                <a:effectLst/>
                <a:uLnTx/>
                <a:uFillTx/>
                <a:latin typeface="Calibri" panose="020F0502020204030204"/>
                <a:ea typeface="ＭＳ Ｐゴシック" panose="020B0600070205080204" pitchFamily="50" charset="-128"/>
              </a:rPr>
              <a:t>num</a:t>
            </a:r>
            <a:r>
              <a:rPr kumimoji="0" lang="en-US" altLang="ja-JP" sz="1400"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[j + 1] = temp;</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          flag = true;</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400" kern="0" dirty="0">
                <a:solidFill>
                  <a:srgbClr val="FF0000"/>
                </a:solidFill>
                <a:latin typeface="Calibri" panose="020F0502020204030204"/>
              </a:rPr>
              <a:t> </a:t>
            </a:r>
            <a:r>
              <a:rPr kumimoji="0" lang="en-US" altLang="ja-JP" sz="1400" kern="0" dirty="0" smtClean="0">
                <a:solidFill>
                  <a:srgbClr val="FF0000"/>
                </a:solidFill>
                <a:latin typeface="Calibri" panose="020F0502020204030204"/>
              </a:rPr>
              <a:t>     </a:t>
            </a:r>
            <a:r>
              <a:rPr kumimoji="0" lang="en-US" altLang="ja-JP" sz="1400" kern="0" dirty="0" err="1" smtClean="0">
                <a:solidFill>
                  <a:srgbClr val="FF0000"/>
                </a:solidFill>
                <a:latin typeface="Calibri" panose="020F0502020204030204"/>
              </a:rPr>
              <a:t>j++</a:t>
            </a:r>
            <a:r>
              <a:rPr kumimoji="0" lang="en-US" altLang="ja-JP" sz="1400" kern="0" dirty="0" smtClean="0">
                <a:solidFill>
                  <a:srgbClr val="FF0000"/>
                </a:solidFill>
                <a:latin typeface="Calibri" panose="020F0502020204030204"/>
              </a:rPr>
              <a:t>;</a:t>
            </a:r>
            <a:endParaRPr kumimoji="0" lang="en-US" altLang="ja-JP" sz="1400" b="0" i="0" u="none" strike="noStrike" kern="0" cap="none" spc="0" normalizeH="0" baseline="0" noProof="0" dirty="0" smtClean="0">
              <a:ln>
                <a:noFill/>
              </a:ln>
              <a:solidFill>
                <a:srgbClr val="FF0000"/>
              </a:solidFill>
              <a:effectLst/>
              <a:uLnTx/>
              <a:uFillTx/>
              <a:latin typeface="Calibri" panose="020F0502020204030204"/>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smtClean="0">
                <a:ln>
                  <a:noFill/>
                </a:ln>
                <a:solidFill>
                  <a:srgbClr val="FF0000"/>
                </a:solidFill>
                <a:effectLst/>
                <a:uLnTx/>
                <a:uFillTx/>
                <a:latin typeface="Calibri" panose="020F0502020204030204"/>
                <a:ea typeface="ＭＳ Ｐゴシック" panose="020B0600070205080204" pitchFamily="50" charset="-128"/>
              </a:rPr>
              <a:t>}</a:t>
            </a:r>
          </a:p>
        </p:txBody>
      </p:sp>
      <p:sp>
        <p:nvSpPr>
          <p:cNvPr id="10" name="テキスト ボックス 9"/>
          <p:cNvSpPr txBox="1"/>
          <p:nvPr/>
        </p:nvSpPr>
        <p:spPr>
          <a:xfrm>
            <a:off x="970546" y="4256344"/>
            <a:ext cx="3144253" cy="1815882"/>
          </a:xfrm>
          <a:prstGeom prst="rect">
            <a:avLst/>
          </a:prstGeom>
          <a:noFill/>
          <a:ln>
            <a:solidFill>
              <a:srgbClr val="000000"/>
            </a:solid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for (j = 0; j &lt; </a:t>
            </a:r>
            <a:r>
              <a:rPr kumimoji="0" lang="en-US" altLang="ja-JP" sz="1400" b="0" i="0" u="none" strike="noStrike" kern="0" cap="none" spc="0" normalizeH="0" baseline="0" noProof="0" dirty="0" err="1" smtClean="0">
                <a:ln>
                  <a:noFill/>
                </a:ln>
                <a:solidFill>
                  <a:srgbClr val="000000"/>
                </a:solidFill>
                <a:effectLst/>
                <a:uLnTx/>
                <a:uFillTx/>
                <a:latin typeface="Calibri" panose="020F0502020204030204"/>
                <a:ea typeface="ＭＳ Ｐゴシック" panose="020B0600070205080204" pitchFamily="50" charset="-128"/>
              </a:rPr>
              <a:t>num.length</a:t>
            </a:r>
            <a:r>
              <a:rPr kumimoji="0" lang="en-US" altLang="ja-JP" sz="1400"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 - 1; </a:t>
            </a:r>
            <a:r>
              <a:rPr kumimoji="0" lang="en-US" altLang="ja-JP" sz="1400" b="0" i="0" u="none" strike="noStrike" kern="0" cap="none" spc="0" normalizeH="0" baseline="0" noProof="0" dirty="0" err="1" smtClean="0">
                <a:ln>
                  <a:noFill/>
                </a:ln>
                <a:solidFill>
                  <a:srgbClr val="000000"/>
                </a:solidFill>
                <a:effectLst/>
                <a:uLnTx/>
                <a:uFillTx/>
                <a:latin typeface="Calibri" panose="020F0502020204030204"/>
                <a:ea typeface="ＭＳ Ｐゴシック" panose="020B0600070205080204" pitchFamily="50" charset="-128"/>
              </a:rPr>
              <a:t>j++</a:t>
            </a:r>
            <a:r>
              <a:rPr kumimoji="0" lang="en-US" altLang="ja-JP" sz="1400"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      if (</a:t>
            </a:r>
            <a:r>
              <a:rPr kumimoji="0" lang="en-US" altLang="ja-JP" sz="1400" b="0" i="0" u="none" strike="noStrike" kern="0" cap="none" spc="0" normalizeH="0" baseline="0" noProof="0" dirty="0" err="1" smtClean="0">
                <a:ln>
                  <a:noFill/>
                </a:ln>
                <a:solidFill>
                  <a:srgbClr val="000000"/>
                </a:solidFill>
                <a:effectLst/>
                <a:uLnTx/>
                <a:uFillTx/>
                <a:latin typeface="Calibri" panose="020F0502020204030204"/>
                <a:ea typeface="ＭＳ Ｐゴシック" panose="020B0600070205080204" pitchFamily="50" charset="-128"/>
              </a:rPr>
              <a:t>num</a:t>
            </a:r>
            <a:r>
              <a:rPr kumimoji="0" lang="en-US" altLang="ja-JP" sz="1400"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[j] &gt; </a:t>
            </a:r>
            <a:r>
              <a:rPr kumimoji="0" lang="en-US" altLang="ja-JP" sz="1400" b="0" i="0" u="none" strike="noStrike" kern="0" cap="none" spc="0" normalizeH="0" baseline="0" noProof="0" dirty="0" err="1" smtClean="0">
                <a:ln>
                  <a:noFill/>
                </a:ln>
                <a:solidFill>
                  <a:srgbClr val="000000"/>
                </a:solidFill>
                <a:effectLst/>
                <a:uLnTx/>
                <a:uFillTx/>
                <a:latin typeface="Calibri" panose="020F0502020204030204"/>
                <a:ea typeface="ＭＳ Ｐゴシック" panose="020B0600070205080204" pitchFamily="50" charset="-128"/>
              </a:rPr>
              <a:t>num</a:t>
            </a:r>
            <a:r>
              <a:rPr kumimoji="0" lang="en-US" altLang="ja-JP" sz="1400"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[j + 1])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smtClean="0">
                <a:ln>
                  <a:noFill/>
                </a:ln>
                <a:solidFill>
                  <a:srgbClr val="FF0000"/>
                </a:solidFill>
                <a:effectLst/>
                <a:uLnTx/>
                <a:uFillTx/>
                <a:latin typeface="Calibri" panose="020F0502020204030204"/>
                <a:ea typeface="ＭＳ Ｐゴシック" panose="020B0600070205080204" pitchFamily="50" charset="-128"/>
              </a:rPr>
              <a:t>          temp = </a:t>
            </a:r>
            <a:r>
              <a:rPr kumimoji="0" lang="en-US" altLang="ja-JP" sz="1400" b="0" i="0" u="none" strike="noStrike" kern="0" cap="none" spc="0" normalizeH="0" baseline="0" noProof="0" dirty="0" err="1" smtClean="0">
                <a:ln>
                  <a:noFill/>
                </a:ln>
                <a:solidFill>
                  <a:srgbClr val="FF0000"/>
                </a:solidFill>
                <a:effectLst/>
                <a:uLnTx/>
                <a:uFillTx/>
                <a:latin typeface="Calibri" panose="020F0502020204030204"/>
                <a:ea typeface="ＭＳ Ｐゴシック" panose="020B0600070205080204" pitchFamily="50" charset="-128"/>
              </a:rPr>
              <a:t>num</a:t>
            </a:r>
            <a:r>
              <a:rPr kumimoji="0" lang="en-US" altLang="ja-JP" sz="1400" b="0" i="0" u="none" strike="noStrike" kern="0" cap="none" spc="0" normalizeH="0" baseline="0" noProof="0" dirty="0" smtClean="0">
                <a:ln>
                  <a:noFill/>
                </a:ln>
                <a:solidFill>
                  <a:srgbClr val="FF0000"/>
                </a:solidFill>
                <a:effectLst/>
                <a:uLnTx/>
                <a:uFillTx/>
                <a:latin typeface="Calibri" panose="020F0502020204030204"/>
                <a:ea typeface="ＭＳ Ｐゴシック" panose="020B0600070205080204" pitchFamily="50" charset="-128"/>
              </a:rPr>
              <a:t>[j + 1];</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smtClean="0">
                <a:ln>
                  <a:noFill/>
                </a:ln>
                <a:solidFill>
                  <a:srgbClr val="FF0000"/>
                </a:solidFill>
                <a:effectLst/>
                <a:uLnTx/>
                <a:uFillTx/>
                <a:latin typeface="Calibri" panose="020F0502020204030204"/>
                <a:ea typeface="ＭＳ Ｐゴシック" panose="020B0600070205080204" pitchFamily="50" charset="-128"/>
              </a:rPr>
              <a:t>          </a:t>
            </a:r>
            <a:r>
              <a:rPr kumimoji="0" lang="en-US" altLang="ja-JP" sz="1400" b="0" i="0" u="none" strike="noStrike" kern="0" cap="none" spc="0" normalizeH="0" baseline="0" noProof="0" dirty="0" err="1" smtClean="0">
                <a:ln>
                  <a:noFill/>
                </a:ln>
                <a:solidFill>
                  <a:srgbClr val="FF0000"/>
                </a:solidFill>
                <a:effectLst/>
                <a:uLnTx/>
                <a:uFillTx/>
                <a:latin typeface="Calibri" panose="020F0502020204030204"/>
                <a:ea typeface="ＭＳ Ｐゴシック" panose="020B0600070205080204" pitchFamily="50" charset="-128"/>
              </a:rPr>
              <a:t>num</a:t>
            </a:r>
            <a:r>
              <a:rPr kumimoji="0" lang="en-US" altLang="ja-JP" sz="1400" b="0" i="0" u="none" strike="noStrike" kern="0" cap="none" spc="0" normalizeH="0" baseline="0" noProof="0" dirty="0" smtClean="0">
                <a:ln>
                  <a:noFill/>
                </a:ln>
                <a:solidFill>
                  <a:srgbClr val="FF0000"/>
                </a:solidFill>
                <a:effectLst/>
                <a:uLnTx/>
                <a:uFillTx/>
                <a:latin typeface="Calibri" panose="020F0502020204030204"/>
                <a:ea typeface="ＭＳ Ｐゴシック" panose="020B0600070205080204" pitchFamily="50" charset="-128"/>
              </a:rPr>
              <a:t>[j + 1] = </a:t>
            </a:r>
            <a:r>
              <a:rPr kumimoji="0" lang="en-US" altLang="ja-JP" sz="1400" b="0" i="0" u="none" strike="noStrike" kern="0" cap="none" spc="0" normalizeH="0" baseline="0" noProof="0" dirty="0" err="1" smtClean="0">
                <a:ln>
                  <a:noFill/>
                </a:ln>
                <a:solidFill>
                  <a:srgbClr val="FF0000"/>
                </a:solidFill>
                <a:effectLst/>
                <a:uLnTx/>
                <a:uFillTx/>
                <a:latin typeface="Calibri" panose="020F0502020204030204"/>
                <a:ea typeface="ＭＳ Ｐゴシック" panose="020B0600070205080204" pitchFamily="50" charset="-128"/>
              </a:rPr>
              <a:t>num</a:t>
            </a:r>
            <a:r>
              <a:rPr kumimoji="0" lang="en-US" altLang="ja-JP" sz="1400" b="0" i="0" u="none" strike="noStrike" kern="0" cap="none" spc="0" normalizeH="0" baseline="0" noProof="0" dirty="0" smtClean="0">
                <a:ln>
                  <a:noFill/>
                </a:ln>
                <a:solidFill>
                  <a:srgbClr val="FF0000"/>
                </a:solidFill>
                <a:effectLst/>
                <a:uLnTx/>
                <a:uFillTx/>
                <a:latin typeface="Calibri" panose="020F0502020204030204"/>
                <a:ea typeface="ＭＳ Ｐゴシック" panose="020B0600070205080204" pitchFamily="50" charset="-128"/>
              </a:rPr>
              <a:t>[j];</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smtClean="0">
                <a:ln>
                  <a:noFill/>
                </a:ln>
                <a:solidFill>
                  <a:srgbClr val="FF0000"/>
                </a:solidFill>
                <a:effectLst/>
                <a:uLnTx/>
                <a:uFillTx/>
                <a:latin typeface="Calibri" panose="020F0502020204030204"/>
                <a:ea typeface="ＭＳ Ｐゴシック" panose="020B0600070205080204" pitchFamily="50" charset="-128"/>
              </a:rPr>
              <a:t>          </a:t>
            </a:r>
            <a:r>
              <a:rPr kumimoji="0" lang="en-US" altLang="ja-JP" sz="1400" b="0" i="0" u="none" strike="noStrike" kern="0" cap="none" spc="0" normalizeH="0" baseline="0" noProof="0" dirty="0" err="1" smtClean="0">
                <a:ln>
                  <a:noFill/>
                </a:ln>
                <a:solidFill>
                  <a:srgbClr val="FF0000"/>
                </a:solidFill>
                <a:effectLst/>
                <a:uLnTx/>
                <a:uFillTx/>
                <a:latin typeface="Calibri" panose="020F0502020204030204"/>
                <a:ea typeface="ＭＳ Ｐゴシック" panose="020B0600070205080204" pitchFamily="50" charset="-128"/>
              </a:rPr>
              <a:t>num</a:t>
            </a:r>
            <a:r>
              <a:rPr kumimoji="0" lang="en-US" altLang="ja-JP" sz="1400" b="0" i="0" u="none" strike="noStrike" kern="0" cap="none" spc="0" normalizeH="0" baseline="0" noProof="0" dirty="0" smtClean="0">
                <a:ln>
                  <a:noFill/>
                </a:ln>
                <a:solidFill>
                  <a:srgbClr val="FF0000"/>
                </a:solidFill>
                <a:effectLst/>
                <a:uLnTx/>
                <a:uFillTx/>
                <a:latin typeface="Calibri" panose="020F0502020204030204"/>
                <a:ea typeface="ＭＳ Ｐゴシック" panose="020B0600070205080204" pitchFamily="50" charset="-128"/>
              </a:rPr>
              <a:t>[j] = temp;</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          flag = true;</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400"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a:t>
            </a:r>
          </a:p>
        </p:txBody>
      </p:sp>
      <p:sp>
        <p:nvSpPr>
          <p:cNvPr id="11" name="テキスト ボックス 10"/>
          <p:cNvSpPr txBox="1"/>
          <p:nvPr/>
        </p:nvSpPr>
        <p:spPr>
          <a:xfrm>
            <a:off x="6119433" y="1527476"/>
            <a:ext cx="883575" cy="369332"/>
          </a:xfrm>
          <a:prstGeom prst="rect">
            <a:avLst/>
          </a:prstGeom>
          <a:noFill/>
        </p:spPr>
        <p:txBody>
          <a:bodyPr wrap="none" rtlCol="0">
            <a:spAutoFit/>
          </a:bodyPr>
          <a:lstStyle/>
          <a:p>
            <a:r>
              <a:rPr kumimoji="1" lang="ja-JP" altLang="en-US" dirty="0" smtClean="0"/>
              <a:t>タイプ</a:t>
            </a:r>
            <a:r>
              <a:rPr kumimoji="1" lang="en-US" altLang="ja-JP" dirty="0" smtClean="0"/>
              <a:t>2</a:t>
            </a:r>
            <a:endParaRPr kumimoji="1" lang="ja-JP" altLang="en-US" dirty="0"/>
          </a:p>
        </p:txBody>
      </p:sp>
      <p:sp>
        <p:nvSpPr>
          <p:cNvPr id="12" name="テキスト ボックス 11"/>
          <p:cNvSpPr txBox="1"/>
          <p:nvPr/>
        </p:nvSpPr>
        <p:spPr>
          <a:xfrm>
            <a:off x="1412333" y="3887012"/>
            <a:ext cx="883575" cy="369332"/>
          </a:xfrm>
          <a:prstGeom prst="rect">
            <a:avLst/>
          </a:prstGeom>
          <a:noFill/>
        </p:spPr>
        <p:txBody>
          <a:bodyPr wrap="none" rtlCol="0">
            <a:spAutoFit/>
          </a:bodyPr>
          <a:lstStyle/>
          <a:p>
            <a:r>
              <a:rPr lang="ja-JP" altLang="en-US" dirty="0" smtClean="0"/>
              <a:t>タイプ</a:t>
            </a:r>
            <a:r>
              <a:rPr lang="en-US" altLang="ja-JP" dirty="0" smtClean="0"/>
              <a:t>3</a:t>
            </a:r>
            <a:endParaRPr kumimoji="1" lang="en-US" altLang="ja-JP" dirty="0" smtClean="0"/>
          </a:p>
        </p:txBody>
      </p:sp>
      <p:sp>
        <p:nvSpPr>
          <p:cNvPr id="13" name="テキスト ボックス 12"/>
          <p:cNvSpPr txBox="1"/>
          <p:nvPr/>
        </p:nvSpPr>
        <p:spPr>
          <a:xfrm>
            <a:off x="6119433" y="3898899"/>
            <a:ext cx="883575" cy="369332"/>
          </a:xfrm>
          <a:prstGeom prst="rect">
            <a:avLst/>
          </a:prstGeom>
          <a:noFill/>
        </p:spPr>
        <p:txBody>
          <a:bodyPr wrap="none" rtlCol="0">
            <a:spAutoFit/>
          </a:bodyPr>
          <a:lstStyle/>
          <a:p>
            <a:r>
              <a:rPr kumimoji="1" lang="ja-JP" altLang="en-US" dirty="0" smtClean="0"/>
              <a:t>タイプ</a:t>
            </a:r>
            <a:r>
              <a:rPr kumimoji="1" lang="en-US" altLang="ja-JP" dirty="0" smtClean="0"/>
              <a:t>4</a:t>
            </a:r>
            <a:endParaRPr kumimoji="1" lang="ja-JP" altLang="en-US" dirty="0"/>
          </a:p>
        </p:txBody>
      </p:sp>
      <p:cxnSp>
        <p:nvCxnSpPr>
          <p:cNvPr id="14" name="直線矢印コネクタ 13"/>
          <p:cNvCxnSpPr>
            <a:stCxn id="4" idx="3"/>
            <a:endCxn id="8" idx="1"/>
          </p:cNvCxnSpPr>
          <p:nvPr/>
        </p:nvCxnSpPr>
        <p:spPr>
          <a:xfrm>
            <a:off x="4114800" y="2785898"/>
            <a:ext cx="874295" cy="0"/>
          </a:xfrm>
          <a:prstGeom prst="straightConnector1">
            <a:avLst/>
          </a:prstGeom>
          <a:noFill/>
          <a:ln w="76200" cap="flat" cmpd="sng" algn="ctr">
            <a:solidFill>
              <a:srgbClr val="000000"/>
            </a:solidFill>
            <a:prstDash val="solid"/>
            <a:miter lim="800000"/>
            <a:tailEnd type="triangle"/>
          </a:ln>
          <a:effectLst/>
        </p:spPr>
      </p:cxnSp>
      <p:cxnSp>
        <p:nvCxnSpPr>
          <p:cNvPr id="19" name="直線矢印コネクタ 18"/>
          <p:cNvCxnSpPr>
            <a:stCxn id="4" idx="2"/>
            <a:endCxn id="10" idx="0"/>
          </p:cNvCxnSpPr>
          <p:nvPr/>
        </p:nvCxnSpPr>
        <p:spPr>
          <a:xfrm flipH="1">
            <a:off x="2542673" y="3693839"/>
            <a:ext cx="1" cy="562505"/>
          </a:xfrm>
          <a:prstGeom prst="straightConnector1">
            <a:avLst/>
          </a:prstGeom>
          <a:noFill/>
          <a:ln w="76200" cap="flat" cmpd="sng" algn="ctr">
            <a:solidFill>
              <a:srgbClr val="000000"/>
            </a:solidFill>
            <a:prstDash val="solid"/>
            <a:miter lim="800000"/>
            <a:tailEnd type="triangle"/>
          </a:ln>
          <a:effectLst/>
        </p:spPr>
      </p:cxnSp>
      <p:cxnSp>
        <p:nvCxnSpPr>
          <p:cNvPr id="22" name="直線矢印コネクタ 21"/>
          <p:cNvCxnSpPr/>
          <p:nvPr/>
        </p:nvCxnSpPr>
        <p:spPr>
          <a:xfrm>
            <a:off x="4114799" y="3693840"/>
            <a:ext cx="874296" cy="574391"/>
          </a:xfrm>
          <a:prstGeom prst="straightConnector1">
            <a:avLst/>
          </a:prstGeom>
          <a:noFill/>
          <a:ln w="76200" cap="flat" cmpd="sng" algn="ctr">
            <a:solidFill>
              <a:srgbClr val="000000"/>
            </a:solidFill>
            <a:prstDash val="solid"/>
            <a:miter lim="800000"/>
            <a:tailEnd type="triangle"/>
          </a:ln>
          <a:effectLst/>
        </p:spPr>
      </p:cxnSp>
      <p:sp>
        <p:nvSpPr>
          <p:cNvPr id="3" name="スライド番号プレースホルダー 2"/>
          <p:cNvSpPr>
            <a:spLocks noGrp="1"/>
          </p:cNvSpPr>
          <p:nvPr>
            <p:ph type="sldNum" sz="quarter" idx="12"/>
          </p:nvPr>
        </p:nvSpPr>
        <p:spPr/>
        <p:txBody>
          <a:bodyPr/>
          <a:lstStyle/>
          <a:p>
            <a:fld id="{9F5033E9-932D-4E41-95C3-341F9A6DAE17}" type="slidenum">
              <a:rPr lang="en-US" altLang="ja-JP" smtClean="0"/>
              <a:pPr/>
              <a:t>25</a:t>
            </a:fld>
            <a:endParaRPr lang="en-US" altLang="ja-JP"/>
          </a:p>
        </p:txBody>
      </p:sp>
    </p:spTree>
    <p:extLst>
      <p:ext uri="{BB962C8B-B14F-4D97-AF65-F5344CB8AC3E}">
        <p14:creationId xmlns:p14="http://schemas.microsoft.com/office/powerpoint/2010/main" val="4491529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類似コードブロックの実例</a:t>
            </a:r>
            <a:endParaRPr kumimoji="1" lang="ja-JP" altLang="en-US" dirty="0"/>
          </a:p>
        </p:txBody>
      </p:sp>
      <p:pic>
        <p:nvPicPr>
          <p:cNvPr id="4" name="図 3"/>
          <p:cNvPicPr>
            <a:picLocks noChangeAspect="1"/>
          </p:cNvPicPr>
          <p:nvPr/>
        </p:nvPicPr>
        <p:blipFill>
          <a:blip r:embed="rId3"/>
          <a:stretch>
            <a:fillRect/>
          </a:stretch>
        </p:blipFill>
        <p:spPr>
          <a:xfrm>
            <a:off x="457200" y="1608875"/>
            <a:ext cx="8217361" cy="4286599"/>
          </a:xfrm>
          <a:prstGeom prst="rect">
            <a:avLst/>
          </a:prstGeom>
        </p:spPr>
      </p:pic>
      <p:sp>
        <p:nvSpPr>
          <p:cNvPr id="3" name="スライド番号プレースホルダー 2"/>
          <p:cNvSpPr>
            <a:spLocks noGrp="1"/>
          </p:cNvSpPr>
          <p:nvPr>
            <p:ph type="sldNum" sz="quarter" idx="12"/>
          </p:nvPr>
        </p:nvSpPr>
        <p:spPr/>
        <p:txBody>
          <a:bodyPr/>
          <a:lstStyle/>
          <a:p>
            <a:fld id="{9F5033E9-932D-4E41-95C3-341F9A6DAE17}" type="slidenum">
              <a:rPr lang="en-US" altLang="ja-JP" smtClean="0"/>
              <a:pPr/>
              <a:t>26</a:t>
            </a:fld>
            <a:endParaRPr lang="en-US" altLang="ja-JP"/>
          </a:p>
        </p:txBody>
      </p:sp>
    </p:spTree>
    <p:extLst>
      <p:ext uri="{BB962C8B-B14F-4D97-AF65-F5344CB8AC3E}">
        <p14:creationId xmlns:p14="http://schemas.microsoft.com/office/powerpoint/2010/main" val="8652013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検索失敗例</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27</a:t>
            </a:fld>
            <a:endParaRPr lang="en-US" altLang="ja-JP"/>
          </a:p>
        </p:txBody>
      </p:sp>
      <p:sp>
        <p:nvSpPr>
          <p:cNvPr id="5" name="正方形/長方形 4"/>
          <p:cNvSpPr/>
          <p:nvPr/>
        </p:nvSpPr>
        <p:spPr>
          <a:xfrm>
            <a:off x="1578907" y="4000401"/>
            <a:ext cx="7481791" cy="2308324"/>
          </a:xfrm>
          <a:prstGeom prst="rect">
            <a:avLst/>
          </a:prstGeom>
          <a:ln>
            <a:solidFill>
              <a:schemeClr val="tx1"/>
            </a:solidFill>
          </a:ln>
        </p:spPr>
        <p:txBody>
          <a:bodyPr wrap="square">
            <a:spAutoFit/>
          </a:bodyPr>
          <a:lstStyle/>
          <a:p>
            <a:r>
              <a:rPr lang="en-US" altLang="ja-JP" dirty="0" err="1" smtClean="0">
                <a:solidFill>
                  <a:srgbClr val="0070C0"/>
                </a:solidFill>
              </a:rPr>
              <a:t>ArrayList</a:t>
            </a:r>
            <a:r>
              <a:rPr lang="en-US" altLang="ja-JP" dirty="0" smtClean="0">
                <a:solidFill>
                  <a:srgbClr val="0070C0"/>
                </a:solidFill>
              </a:rPr>
              <a:t>&lt;Long</a:t>
            </a:r>
            <a:r>
              <a:rPr lang="en-US" altLang="ja-JP" dirty="0">
                <a:solidFill>
                  <a:srgbClr val="0070C0"/>
                </a:solidFill>
              </a:rPr>
              <a:t>&gt; timestamps = new </a:t>
            </a:r>
            <a:r>
              <a:rPr lang="en-US" altLang="ja-JP" dirty="0" err="1" smtClean="0">
                <a:solidFill>
                  <a:srgbClr val="0070C0"/>
                </a:solidFill>
              </a:rPr>
              <a:t>ArrayList</a:t>
            </a:r>
            <a:r>
              <a:rPr lang="en-US" altLang="ja-JP" dirty="0">
                <a:solidFill>
                  <a:srgbClr val="0070C0"/>
                </a:solidFill>
              </a:rPr>
              <a:t>&lt;&gt;(</a:t>
            </a:r>
            <a:r>
              <a:rPr lang="en-US" altLang="ja-JP" dirty="0" err="1">
                <a:solidFill>
                  <a:srgbClr val="0070C0"/>
                </a:solidFill>
              </a:rPr>
              <a:t>filterArguments.size</a:t>
            </a:r>
            <a:r>
              <a:rPr lang="en-US" altLang="ja-JP" dirty="0">
                <a:solidFill>
                  <a:srgbClr val="0070C0"/>
                </a:solidFill>
              </a:rPr>
              <a:t>());</a:t>
            </a:r>
          </a:p>
          <a:p>
            <a:endParaRPr lang="en-US" altLang="ja-JP" dirty="0" smtClean="0"/>
          </a:p>
          <a:p>
            <a:r>
              <a:rPr lang="en-US" altLang="ja-JP" dirty="0" smtClean="0"/>
              <a:t>for </a:t>
            </a:r>
            <a:r>
              <a:rPr lang="en-US" altLang="ja-JP" dirty="0"/>
              <a:t>(</a:t>
            </a:r>
            <a:r>
              <a:rPr lang="en-US" altLang="ja-JP" dirty="0" err="1"/>
              <a:t>int</a:t>
            </a:r>
            <a:r>
              <a:rPr lang="en-US" altLang="ja-JP" dirty="0"/>
              <a:t> </a:t>
            </a:r>
            <a:r>
              <a:rPr lang="en-US" altLang="ja-JP" dirty="0" err="1"/>
              <a:t>i</a:t>
            </a:r>
            <a:r>
              <a:rPr lang="en-US" altLang="ja-JP" dirty="0"/>
              <a:t> = 0; </a:t>
            </a:r>
            <a:r>
              <a:rPr lang="en-US" altLang="ja-JP" dirty="0" err="1"/>
              <a:t>i</a:t>
            </a:r>
            <a:r>
              <a:rPr lang="en-US" altLang="ja-JP" dirty="0"/>
              <a:t>&lt;</a:t>
            </a:r>
            <a:r>
              <a:rPr lang="en-US" altLang="ja-JP" dirty="0" err="1"/>
              <a:t>filterArguments.size</a:t>
            </a:r>
            <a:r>
              <a:rPr lang="en-US" altLang="ja-JP" dirty="0"/>
              <a:t>(); </a:t>
            </a:r>
            <a:r>
              <a:rPr lang="en-US" altLang="ja-JP" dirty="0" err="1"/>
              <a:t>i</a:t>
            </a:r>
            <a:r>
              <a:rPr lang="en-US" altLang="ja-JP" dirty="0"/>
              <a:t>++) {</a:t>
            </a:r>
          </a:p>
          <a:p>
            <a:r>
              <a:rPr lang="en-US" altLang="ja-JP" dirty="0" smtClean="0"/>
              <a:t>     long </a:t>
            </a:r>
            <a:r>
              <a:rPr lang="en-US" altLang="ja-JP" dirty="0"/>
              <a:t>timestamp </a:t>
            </a:r>
            <a:r>
              <a:rPr lang="en-US" altLang="ja-JP" dirty="0" smtClean="0"/>
              <a:t>=</a:t>
            </a:r>
          </a:p>
          <a:p>
            <a:r>
              <a:rPr lang="en-US" altLang="ja-JP" dirty="0"/>
              <a:t> </a:t>
            </a:r>
            <a:r>
              <a:rPr lang="en-US" altLang="ja-JP" dirty="0" smtClean="0"/>
              <a:t>          </a:t>
            </a:r>
            <a:r>
              <a:rPr lang="en-US" altLang="ja-JP" dirty="0" err="1" smtClean="0"/>
              <a:t>ParseFilter.convertByteArrayToLong</a:t>
            </a:r>
            <a:r>
              <a:rPr lang="en-US" altLang="ja-JP" dirty="0" smtClean="0"/>
              <a:t>(</a:t>
            </a:r>
            <a:r>
              <a:rPr lang="en-US" altLang="ja-JP" dirty="0" err="1" smtClean="0"/>
              <a:t>filterArguments.get</a:t>
            </a:r>
            <a:r>
              <a:rPr lang="en-US" altLang="ja-JP" dirty="0" smtClean="0"/>
              <a:t>(</a:t>
            </a:r>
            <a:r>
              <a:rPr lang="en-US" altLang="ja-JP" dirty="0" err="1" smtClean="0"/>
              <a:t>i</a:t>
            </a:r>
            <a:r>
              <a:rPr lang="en-US" altLang="ja-JP" dirty="0"/>
              <a:t>));</a:t>
            </a:r>
          </a:p>
          <a:p>
            <a:r>
              <a:rPr lang="en-US" altLang="ja-JP" dirty="0"/>
              <a:t>     </a:t>
            </a:r>
            <a:r>
              <a:rPr lang="en-US" altLang="ja-JP" dirty="0" err="1" smtClean="0"/>
              <a:t>timestamps.add</a:t>
            </a:r>
            <a:r>
              <a:rPr lang="en-US" altLang="ja-JP" dirty="0" smtClean="0"/>
              <a:t>(timestamp</a:t>
            </a:r>
            <a:r>
              <a:rPr lang="en-US" altLang="ja-JP" dirty="0"/>
              <a:t>);</a:t>
            </a:r>
          </a:p>
          <a:p>
            <a:r>
              <a:rPr lang="en-US" altLang="ja-JP" dirty="0"/>
              <a:t>    }</a:t>
            </a:r>
          </a:p>
          <a:p>
            <a:r>
              <a:rPr lang="en-US" altLang="ja-JP" dirty="0" smtClean="0"/>
              <a:t>return </a:t>
            </a:r>
            <a:r>
              <a:rPr lang="en-US" altLang="ja-JP" dirty="0"/>
              <a:t>new </a:t>
            </a:r>
            <a:r>
              <a:rPr lang="en-US" altLang="ja-JP" dirty="0" err="1"/>
              <a:t>TimestampsFilter</a:t>
            </a:r>
            <a:r>
              <a:rPr lang="en-US" altLang="ja-JP" dirty="0"/>
              <a:t>(timestamps);</a:t>
            </a:r>
            <a:endParaRPr lang="ja-JP" altLang="en-US" dirty="0"/>
          </a:p>
        </p:txBody>
      </p:sp>
      <p:sp>
        <p:nvSpPr>
          <p:cNvPr id="6" name="正方形/長方形 5"/>
          <p:cNvSpPr/>
          <p:nvPr/>
        </p:nvSpPr>
        <p:spPr>
          <a:xfrm>
            <a:off x="1578907" y="1692077"/>
            <a:ext cx="6856149" cy="2308324"/>
          </a:xfrm>
          <a:prstGeom prst="rect">
            <a:avLst/>
          </a:prstGeom>
          <a:ln>
            <a:solidFill>
              <a:schemeClr val="tx1"/>
            </a:solidFill>
          </a:ln>
        </p:spPr>
        <p:txBody>
          <a:bodyPr wrap="square">
            <a:spAutoFit/>
          </a:bodyPr>
          <a:lstStyle/>
          <a:p>
            <a:r>
              <a:rPr lang="ja-JP" altLang="en-US" dirty="0" smtClean="0">
                <a:solidFill>
                  <a:srgbClr val="0070C0"/>
                </a:solidFill>
              </a:rPr>
              <a:t>List</a:t>
            </a:r>
            <a:r>
              <a:rPr lang="ja-JP" altLang="en-US" dirty="0">
                <a:solidFill>
                  <a:srgbClr val="0070C0"/>
                </a:solidFill>
              </a:rPr>
              <a:t>&lt;Object&gt; list = new ArrayList&lt;Object&gt;();</a:t>
            </a:r>
          </a:p>
          <a:p>
            <a:endParaRPr lang="ja-JP" altLang="en-US" dirty="0"/>
          </a:p>
          <a:p>
            <a:r>
              <a:rPr lang="ja-JP" altLang="en-US" dirty="0" smtClean="0"/>
              <a:t>boolean </a:t>
            </a:r>
            <a:r>
              <a:rPr lang="ja-JP" altLang="en-US" dirty="0"/>
              <a:t>present_tableName = true &amp;&amp; </a:t>
            </a:r>
            <a:r>
              <a:rPr lang="ja-JP" altLang="en-US" dirty="0" smtClean="0"/>
              <a:t>(isSetTableName</a:t>
            </a:r>
            <a:r>
              <a:rPr lang="ja-JP" altLang="en-US" dirty="0"/>
              <a:t>());</a:t>
            </a:r>
          </a:p>
          <a:p>
            <a:r>
              <a:rPr lang="ja-JP" altLang="en-US" dirty="0" smtClean="0"/>
              <a:t>list</a:t>
            </a:r>
            <a:r>
              <a:rPr lang="ja-JP" altLang="en-US" dirty="0"/>
              <a:t>.add(present_tableName);</a:t>
            </a:r>
          </a:p>
          <a:p>
            <a:r>
              <a:rPr lang="ja-JP" altLang="en-US" dirty="0" smtClean="0"/>
              <a:t>if </a:t>
            </a:r>
            <a:r>
              <a:rPr lang="ja-JP" altLang="en-US" dirty="0"/>
              <a:t>(present_tableName</a:t>
            </a:r>
            <a:r>
              <a:rPr lang="ja-JP" altLang="en-US" dirty="0" smtClean="0"/>
              <a:t>)</a:t>
            </a:r>
            <a:endParaRPr lang="en-US" altLang="ja-JP" dirty="0" smtClean="0"/>
          </a:p>
          <a:p>
            <a:r>
              <a:rPr lang="ja-JP" altLang="en-US" dirty="0" smtClean="0"/>
              <a:t>   </a:t>
            </a:r>
            <a:r>
              <a:rPr lang="ja-JP" altLang="en-US" dirty="0"/>
              <a:t>list.add(tableName);</a:t>
            </a:r>
          </a:p>
          <a:p>
            <a:endParaRPr lang="en-US" altLang="ja-JP" dirty="0" smtClean="0"/>
          </a:p>
          <a:p>
            <a:r>
              <a:rPr lang="ja-JP" altLang="en-US" dirty="0" smtClean="0"/>
              <a:t>return </a:t>
            </a:r>
            <a:r>
              <a:rPr lang="ja-JP" altLang="en-US" dirty="0"/>
              <a:t>list.hashCode();</a:t>
            </a:r>
          </a:p>
        </p:txBody>
      </p:sp>
      <p:sp>
        <p:nvSpPr>
          <p:cNvPr id="7" name="テキスト ボックス 6"/>
          <p:cNvSpPr txBox="1"/>
          <p:nvPr/>
        </p:nvSpPr>
        <p:spPr>
          <a:xfrm>
            <a:off x="103090" y="2634506"/>
            <a:ext cx="1542410" cy="646331"/>
          </a:xfrm>
          <a:prstGeom prst="rect">
            <a:avLst/>
          </a:prstGeom>
          <a:noFill/>
        </p:spPr>
        <p:txBody>
          <a:bodyPr wrap="none" rtlCol="0">
            <a:spAutoFit/>
          </a:bodyPr>
          <a:lstStyle/>
          <a:p>
            <a:r>
              <a:rPr kumimoji="1" lang="ja-JP" altLang="en-US" dirty="0" smtClean="0"/>
              <a:t>学習済み</a:t>
            </a:r>
            <a:endParaRPr kumimoji="1" lang="en-US" altLang="ja-JP" dirty="0" smtClean="0"/>
          </a:p>
          <a:p>
            <a:r>
              <a:rPr lang="ja-JP" altLang="en-US" dirty="0"/>
              <a:t>コードブロック</a:t>
            </a:r>
            <a:endParaRPr kumimoji="1" lang="ja-JP" altLang="en-US" dirty="0"/>
          </a:p>
        </p:txBody>
      </p:sp>
      <p:sp>
        <p:nvSpPr>
          <p:cNvPr id="8" name="テキスト ボックス 7"/>
          <p:cNvSpPr txBox="1"/>
          <p:nvPr/>
        </p:nvSpPr>
        <p:spPr>
          <a:xfrm>
            <a:off x="240079" y="4969897"/>
            <a:ext cx="1338828" cy="369332"/>
          </a:xfrm>
          <a:prstGeom prst="rect">
            <a:avLst/>
          </a:prstGeom>
          <a:noFill/>
        </p:spPr>
        <p:txBody>
          <a:bodyPr wrap="none" rtlCol="0">
            <a:spAutoFit/>
          </a:bodyPr>
          <a:lstStyle/>
          <a:p>
            <a:r>
              <a:rPr kumimoji="1" lang="ja-JP" altLang="en-US" dirty="0" smtClean="0"/>
              <a:t>検索クエリ</a:t>
            </a:r>
            <a:endParaRPr kumimoji="1" lang="ja-JP" altLang="en-US" dirty="0"/>
          </a:p>
        </p:txBody>
      </p:sp>
    </p:spTree>
    <p:extLst>
      <p:ext uri="{BB962C8B-B14F-4D97-AF65-F5344CB8AC3E}">
        <p14:creationId xmlns:p14="http://schemas.microsoft.com/office/powerpoint/2010/main" val="26686558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パラメータ</a:t>
            </a:r>
            <a:endParaRPr kumimoji="1" lang="ja-JP" altLang="en-US" dirty="0"/>
          </a:p>
        </p:txBody>
      </p:sp>
      <p:sp>
        <p:nvSpPr>
          <p:cNvPr id="3" name="コンテンツ プレースホルダー 2"/>
          <p:cNvSpPr>
            <a:spLocks noGrp="1"/>
          </p:cNvSpPr>
          <p:nvPr>
            <p:ph idx="1"/>
          </p:nvPr>
        </p:nvSpPr>
        <p:spPr/>
        <p:txBody>
          <a:bodyPr/>
          <a:lstStyle/>
          <a:p>
            <a:r>
              <a:rPr lang="ja-JP" altLang="en-US" sz="2800" dirty="0"/>
              <a:t>使用</a:t>
            </a:r>
            <a:r>
              <a:rPr kumimoji="1" lang="ja-JP" altLang="en-US" sz="2800" dirty="0" smtClean="0"/>
              <a:t>ライブラリ</a:t>
            </a:r>
            <a:r>
              <a:rPr kumimoji="1" lang="en-US" altLang="ja-JP" sz="2800" dirty="0" smtClean="0"/>
              <a:t>: </a:t>
            </a:r>
            <a:r>
              <a:rPr kumimoji="1" lang="en-US" altLang="ja-JP" sz="2800" dirty="0" err="1" smtClean="0"/>
              <a:t>chainer</a:t>
            </a:r>
            <a:endParaRPr kumimoji="1" lang="en-US" altLang="ja-JP" sz="2800" dirty="0" smtClean="0"/>
          </a:p>
          <a:p>
            <a:r>
              <a:rPr kumimoji="1" lang="ja-JP" altLang="en-US" sz="2800" dirty="0" smtClean="0"/>
              <a:t>合計</a:t>
            </a:r>
            <a:r>
              <a:rPr kumimoji="1" lang="en-US" altLang="ja-JP" sz="2800" dirty="0" smtClean="0"/>
              <a:t>: 3</a:t>
            </a:r>
            <a:r>
              <a:rPr kumimoji="1" lang="ja-JP" altLang="en-US" sz="2800" dirty="0" smtClean="0"/>
              <a:t>層</a:t>
            </a:r>
            <a:r>
              <a:rPr kumimoji="1" lang="en-US" altLang="ja-JP" sz="2800" dirty="0" smtClean="0"/>
              <a:t>(</a:t>
            </a:r>
            <a:r>
              <a:rPr kumimoji="1" lang="ja-JP" altLang="en-US" sz="2800" dirty="0" smtClean="0"/>
              <a:t>隠れ層</a:t>
            </a:r>
            <a:r>
              <a:rPr kumimoji="1" lang="en-US" altLang="ja-JP" sz="2800" dirty="0" smtClean="0"/>
              <a:t>: 1</a:t>
            </a:r>
            <a:r>
              <a:rPr kumimoji="1" lang="ja-JP" altLang="en-US" sz="2800" dirty="0" smtClean="0"/>
              <a:t>層</a:t>
            </a:r>
            <a:r>
              <a:rPr kumimoji="1" lang="en-US" altLang="ja-JP" sz="2800" dirty="0" smtClean="0"/>
              <a:t>)</a:t>
            </a:r>
          </a:p>
          <a:p>
            <a:r>
              <a:rPr lang="ja-JP" altLang="en-US" sz="2800" dirty="0" smtClean="0"/>
              <a:t>ノード数</a:t>
            </a:r>
            <a:r>
              <a:rPr lang="en-US" altLang="ja-JP" sz="2800" dirty="0" smtClean="0"/>
              <a:t>:</a:t>
            </a:r>
            <a:r>
              <a:rPr lang="ja-JP" altLang="en-US" sz="2800" dirty="0"/>
              <a:t> </a:t>
            </a:r>
            <a:r>
              <a:rPr lang="ja-JP" altLang="en-US" sz="2800" dirty="0" smtClean="0"/>
              <a:t>各層につき</a:t>
            </a:r>
            <a:r>
              <a:rPr lang="en-US" altLang="ja-JP" sz="2800" dirty="0" smtClean="0"/>
              <a:t>100~300</a:t>
            </a:r>
            <a:r>
              <a:rPr lang="ja-JP" altLang="en-US" sz="2800" dirty="0" smtClean="0"/>
              <a:t>で変化させてみたが特に結果に影響は見られず</a:t>
            </a:r>
            <a:endParaRPr lang="en-US" altLang="ja-JP" sz="2800" dirty="0" smtClean="0"/>
          </a:p>
          <a:p>
            <a:r>
              <a:rPr kumimoji="1" lang="ja-JP" altLang="en-US" sz="2800" dirty="0" smtClean="0"/>
              <a:t>活性化関数</a:t>
            </a:r>
            <a:r>
              <a:rPr kumimoji="1" lang="en-US" altLang="ja-JP" sz="2800" dirty="0" smtClean="0"/>
              <a:t>: </a:t>
            </a:r>
            <a:r>
              <a:rPr kumimoji="1" lang="en-US" altLang="ja-JP" sz="2800" dirty="0" err="1" smtClean="0"/>
              <a:t>relu</a:t>
            </a:r>
            <a:endParaRPr kumimoji="1" lang="en-US" altLang="ja-JP" sz="2800" dirty="0" smtClean="0"/>
          </a:p>
          <a:p>
            <a:r>
              <a:rPr lang="ja-JP" altLang="en-US" sz="2800" dirty="0" smtClean="0"/>
              <a:t>出力層の活性化関数</a:t>
            </a:r>
            <a:r>
              <a:rPr lang="en-US" altLang="ja-JP" sz="2800" dirty="0" smtClean="0"/>
              <a:t>: </a:t>
            </a:r>
            <a:r>
              <a:rPr kumimoji="1" lang="en-US" altLang="ja-JP" sz="2800" dirty="0" err="1" smtClean="0"/>
              <a:t>softmax</a:t>
            </a:r>
            <a:endParaRPr kumimoji="1" lang="ja-JP" altLang="en-US" sz="28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28</a:t>
            </a:fld>
            <a:endParaRPr lang="en-US" altLang="ja-JP"/>
          </a:p>
        </p:txBody>
      </p:sp>
    </p:spTree>
    <p:extLst>
      <p:ext uri="{BB962C8B-B14F-4D97-AF65-F5344CB8AC3E}">
        <p14:creationId xmlns:p14="http://schemas.microsoft.com/office/powerpoint/2010/main" val="11021527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コード検索ツール</a:t>
            </a:r>
            <a:r>
              <a:rPr kumimoji="1" lang="en-US" altLang="ja-JP" dirty="0" smtClean="0"/>
              <a:t>: </a:t>
            </a:r>
            <a:r>
              <a:rPr kumimoji="1" lang="en-US" altLang="ja-JP" dirty="0" err="1" smtClean="0"/>
              <a:t>Ichi</a:t>
            </a:r>
            <a:r>
              <a:rPr kumimoji="1" lang="en-US" altLang="ja-JP" dirty="0" smtClean="0"/>
              <a:t> Tracker</a:t>
            </a:r>
            <a:r>
              <a:rPr kumimoji="1" lang="en-US" altLang="ja-JP" sz="2800" dirty="0" smtClean="0"/>
              <a:t>[2]</a:t>
            </a:r>
            <a:endParaRPr kumimoji="1" lang="ja-JP" altLang="en-US" dirty="0"/>
          </a:p>
        </p:txBody>
      </p:sp>
      <p:sp>
        <p:nvSpPr>
          <p:cNvPr id="3" name="コンテンツ プレースホルダー 2"/>
          <p:cNvSpPr>
            <a:spLocks noGrp="1"/>
          </p:cNvSpPr>
          <p:nvPr>
            <p:ph idx="1"/>
          </p:nvPr>
        </p:nvSpPr>
        <p:spPr/>
        <p:txBody>
          <a:bodyPr/>
          <a:lstStyle/>
          <a:p>
            <a:r>
              <a:rPr kumimoji="1" lang="ja-JP" altLang="en-US" sz="2800" dirty="0" smtClean="0"/>
              <a:t>オープンソースを対象としたコード検索ツール</a:t>
            </a:r>
            <a:endParaRPr kumimoji="1" lang="en-US" altLang="ja-JP" sz="2800" dirty="0" smtClean="0"/>
          </a:p>
          <a:p>
            <a:pPr lvl="1"/>
            <a:r>
              <a:rPr kumimoji="1" lang="ja-JP" altLang="en-US" sz="2400" dirty="0" smtClean="0"/>
              <a:t>コード片を入力すると，コード検索エンジンへ渡すクエリを生成</a:t>
            </a:r>
            <a:endParaRPr kumimoji="1" lang="en-US" altLang="ja-JP" sz="2400" dirty="0" smtClean="0"/>
          </a:p>
          <a:p>
            <a:pPr lvl="1"/>
            <a:r>
              <a:rPr kumimoji="1" lang="ja-JP" altLang="en-US" sz="2400" dirty="0" smtClean="0"/>
              <a:t>検索結果を</a:t>
            </a:r>
            <a:r>
              <a:rPr kumimoji="1" lang="en-US" altLang="ja-JP" sz="2400" dirty="0" err="1" smtClean="0"/>
              <a:t>CCFinder</a:t>
            </a:r>
            <a:r>
              <a:rPr kumimoji="1" lang="en-US" altLang="ja-JP" sz="1800" dirty="0" smtClean="0"/>
              <a:t>[3]</a:t>
            </a:r>
            <a:r>
              <a:rPr kumimoji="1" lang="ja-JP" altLang="en-US" sz="2400" dirty="0" smtClean="0"/>
              <a:t>でフィルタリング</a:t>
            </a:r>
            <a:endParaRPr kumimoji="1" lang="en-US" altLang="ja-JP" sz="2400" dirty="0" smtClean="0"/>
          </a:p>
          <a:p>
            <a:pPr lvl="2"/>
            <a:r>
              <a:rPr lang="ja-JP" altLang="en-US" sz="2000" dirty="0" smtClean="0"/>
              <a:t>検索結果として構文的に一致したコードクローンを出力</a:t>
            </a:r>
            <a:endParaRPr kumimoji="1" lang="ja-JP" altLang="en-US" sz="2000" dirty="0"/>
          </a:p>
        </p:txBody>
      </p:sp>
      <p:sp>
        <p:nvSpPr>
          <p:cNvPr id="46" name="正方形/長方形 45"/>
          <p:cNvSpPr/>
          <p:nvPr/>
        </p:nvSpPr>
        <p:spPr>
          <a:xfrm>
            <a:off x="359945" y="5801946"/>
            <a:ext cx="8412997" cy="830997"/>
          </a:xfrm>
          <a:prstGeom prst="rect">
            <a:avLst/>
          </a:prstGeom>
          <a:solidFill>
            <a:srgbClr val="FFFFCC"/>
          </a:solidFill>
          <a:ln>
            <a:solidFill>
              <a:schemeClr val="tx1"/>
            </a:solidFill>
          </a:ln>
        </p:spPr>
        <p:style>
          <a:lnRef idx="2">
            <a:schemeClr val="accent3"/>
          </a:lnRef>
          <a:fillRef idx="1">
            <a:schemeClr val="lt1"/>
          </a:fillRef>
          <a:effectRef idx="0">
            <a:schemeClr val="accent3"/>
          </a:effectRef>
          <a:fontRef idx="minor">
            <a:schemeClr val="dk1"/>
          </a:fontRef>
        </p:style>
        <p:txBody>
          <a:bodyPr wrap="square">
            <a:spAutoFit/>
          </a:bodyPr>
          <a:lstStyle/>
          <a:p>
            <a:r>
              <a:rPr lang="en-US" altLang="ja-JP" sz="1200" dirty="0" smtClean="0"/>
              <a:t>[2]</a:t>
            </a:r>
            <a:r>
              <a:rPr lang="ja-JP" altLang="en-US" sz="1200" dirty="0" smtClean="0"/>
              <a:t>Inoue</a:t>
            </a:r>
            <a:r>
              <a:rPr lang="en-US" altLang="ja-JP" sz="1200" dirty="0" smtClean="0"/>
              <a:t>, et al. : </a:t>
            </a:r>
            <a:r>
              <a:rPr lang="ja-JP" altLang="en-US" sz="1200" dirty="0" smtClean="0"/>
              <a:t>Where </a:t>
            </a:r>
            <a:r>
              <a:rPr lang="ja-JP" altLang="en-US" sz="1200" dirty="0"/>
              <a:t>does this code come from and where does it go?-integrated code history tracker for open source systems. </a:t>
            </a:r>
            <a:r>
              <a:rPr lang="en-US" altLang="ja-JP" sz="1200" dirty="0" smtClean="0"/>
              <a:t>Proc. of ICSE,</a:t>
            </a:r>
            <a:r>
              <a:rPr lang="ja-JP" altLang="en-US" sz="1200" dirty="0" smtClean="0"/>
              <a:t> </a:t>
            </a:r>
            <a:r>
              <a:rPr lang="en-US" altLang="ja-JP" sz="1200" dirty="0" smtClean="0"/>
              <a:t>pp.331-341, </a:t>
            </a:r>
            <a:r>
              <a:rPr lang="ja-JP" altLang="en-US" sz="1200" dirty="0" smtClean="0"/>
              <a:t>2012.</a:t>
            </a:r>
            <a:endParaRPr lang="en-US" altLang="ja-JP" sz="1200" dirty="0" smtClean="0"/>
          </a:p>
          <a:p>
            <a:r>
              <a:rPr lang="en-US" altLang="ja-JP" sz="1200" dirty="0" smtClean="0"/>
              <a:t>[3]</a:t>
            </a:r>
            <a:r>
              <a:rPr lang="en-US" altLang="ja-JP" sz="1200" dirty="0" err="1" smtClean="0"/>
              <a:t>Kamiya</a:t>
            </a:r>
            <a:r>
              <a:rPr lang="en-US" altLang="ja-JP" sz="1200" dirty="0" smtClean="0"/>
              <a:t>, et al. : </a:t>
            </a:r>
            <a:r>
              <a:rPr lang="en-US" altLang="ja-JP" sz="1200" dirty="0" err="1"/>
              <a:t>CCFinder</a:t>
            </a:r>
            <a:r>
              <a:rPr lang="en-US" altLang="ja-JP" sz="1200" dirty="0"/>
              <a:t>: a </a:t>
            </a:r>
            <a:r>
              <a:rPr lang="en-US" altLang="ja-JP" sz="1200" dirty="0" err="1"/>
              <a:t>multilinguistic</a:t>
            </a:r>
            <a:r>
              <a:rPr lang="en-US" altLang="ja-JP" sz="1200" dirty="0"/>
              <a:t> token-based code clone detection system for large scale source code. IEEE Transactions on Software Engineering, Vol. 28, No. 7, pp. 654–670, 2002.</a:t>
            </a:r>
            <a:endParaRPr lang="ja-JP" altLang="en-US" sz="12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3</a:t>
            </a:fld>
            <a:endParaRPr lang="en-US" altLang="ja-JP"/>
          </a:p>
        </p:txBody>
      </p:sp>
      <p:pic>
        <p:nvPicPr>
          <p:cNvPr id="5" name="図 4"/>
          <p:cNvPicPr>
            <a:picLocks noChangeAspect="1"/>
          </p:cNvPicPr>
          <p:nvPr/>
        </p:nvPicPr>
        <p:blipFill>
          <a:blip r:embed="rId3"/>
          <a:stretch>
            <a:fillRect/>
          </a:stretch>
        </p:blipFill>
        <p:spPr>
          <a:xfrm>
            <a:off x="477595" y="3805548"/>
            <a:ext cx="8177696" cy="1945784"/>
          </a:xfrm>
          <a:prstGeom prst="rect">
            <a:avLst/>
          </a:prstGeom>
        </p:spPr>
      </p:pic>
      <p:sp>
        <p:nvSpPr>
          <p:cNvPr id="7" name="テキスト ボックス 6"/>
          <p:cNvSpPr txBox="1"/>
          <p:nvPr/>
        </p:nvSpPr>
        <p:spPr>
          <a:xfrm>
            <a:off x="1039585" y="4691743"/>
            <a:ext cx="697627" cy="400110"/>
          </a:xfrm>
          <a:prstGeom prst="rect">
            <a:avLst/>
          </a:prstGeom>
          <a:noFill/>
        </p:spPr>
        <p:txBody>
          <a:bodyPr wrap="none" rtlCol="0">
            <a:spAutoFit/>
          </a:bodyPr>
          <a:lstStyle/>
          <a:p>
            <a:r>
              <a:rPr kumimoji="1" lang="ja-JP" altLang="en-US" sz="2000" dirty="0" smtClean="0"/>
              <a:t>入力</a:t>
            </a:r>
            <a:endParaRPr kumimoji="1" lang="ja-JP" altLang="en-US" sz="2000" dirty="0"/>
          </a:p>
        </p:txBody>
      </p:sp>
      <p:sp>
        <p:nvSpPr>
          <p:cNvPr id="8" name="テキスト ボックス 7"/>
          <p:cNvSpPr txBox="1"/>
          <p:nvPr/>
        </p:nvSpPr>
        <p:spPr>
          <a:xfrm>
            <a:off x="502418" y="4049853"/>
            <a:ext cx="1074333" cy="400110"/>
          </a:xfrm>
          <a:prstGeom prst="rect">
            <a:avLst/>
          </a:prstGeom>
          <a:noFill/>
        </p:spPr>
        <p:txBody>
          <a:bodyPr wrap="none" rtlCol="0">
            <a:spAutoFit/>
          </a:bodyPr>
          <a:lstStyle/>
          <a:p>
            <a:r>
              <a:rPr kumimoji="1" lang="ja-JP" altLang="en-US" sz="2000" dirty="0" smtClean="0"/>
              <a:t>コード片</a:t>
            </a:r>
            <a:endParaRPr kumimoji="1" lang="ja-JP" altLang="en-US" sz="2000" dirty="0"/>
          </a:p>
        </p:txBody>
      </p:sp>
      <p:sp>
        <p:nvSpPr>
          <p:cNvPr id="9" name="テキスト ボックス 8"/>
          <p:cNvSpPr txBox="1"/>
          <p:nvPr/>
        </p:nvSpPr>
        <p:spPr>
          <a:xfrm>
            <a:off x="3811909" y="4049853"/>
            <a:ext cx="1509067" cy="400110"/>
          </a:xfrm>
          <a:prstGeom prst="rect">
            <a:avLst/>
          </a:prstGeom>
          <a:noFill/>
        </p:spPr>
        <p:txBody>
          <a:bodyPr wrap="none" rtlCol="0">
            <a:spAutoFit/>
          </a:bodyPr>
          <a:lstStyle/>
          <a:p>
            <a:r>
              <a:rPr kumimoji="1" lang="en-US" altLang="ja-JP" sz="2000" dirty="0" err="1" smtClean="0"/>
              <a:t>Ichi</a:t>
            </a:r>
            <a:r>
              <a:rPr kumimoji="1" lang="en-US" altLang="ja-JP" sz="2000" dirty="0" smtClean="0"/>
              <a:t> Tracker</a:t>
            </a:r>
            <a:endParaRPr kumimoji="1" lang="ja-JP" altLang="en-US" sz="2000" dirty="0"/>
          </a:p>
        </p:txBody>
      </p:sp>
      <p:sp>
        <p:nvSpPr>
          <p:cNvPr id="10" name="テキスト ボックス 9"/>
          <p:cNvSpPr txBox="1"/>
          <p:nvPr/>
        </p:nvSpPr>
        <p:spPr>
          <a:xfrm>
            <a:off x="2977242" y="4700537"/>
            <a:ext cx="1324402" cy="400110"/>
          </a:xfrm>
          <a:prstGeom prst="rect">
            <a:avLst/>
          </a:prstGeom>
          <a:noFill/>
        </p:spPr>
        <p:txBody>
          <a:bodyPr wrap="none" rtlCol="0">
            <a:spAutoFit/>
          </a:bodyPr>
          <a:lstStyle/>
          <a:p>
            <a:r>
              <a:rPr lang="ja-JP" altLang="en-US" sz="2000" dirty="0" smtClean="0"/>
              <a:t>検索</a:t>
            </a:r>
            <a:r>
              <a:rPr lang="ja-JP" altLang="en-US" sz="2000" dirty="0"/>
              <a:t>クエリ</a:t>
            </a:r>
            <a:endParaRPr kumimoji="1" lang="ja-JP" altLang="en-US" sz="2000" dirty="0"/>
          </a:p>
        </p:txBody>
      </p:sp>
      <p:sp>
        <p:nvSpPr>
          <p:cNvPr id="11" name="テキスト ボックス 10"/>
          <p:cNvSpPr txBox="1"/>
          <p:nvPr/>
        </p:nvSpPr>
        <p:spPr>
          <a:xfrm>
            <a:off x="1306285" y="5219274"/>
            <a:ext cx="2233304" cy="400110"/>
          </a:xfrm>
          <a:prstGeom prst="rect">
            <a:avLst/>
          </a:prstGeom>
          <a:noFill/>
        </p:spPr>
        <p:txBody>
          <a:bodyPr wrap="none" rtlCol="0">
            <a:spAutoFit/>
          </a:bodyPr>
          <a:lstStyle/>
          <a:p>
            <a:r>
              <a:rPr kumimoji="1" lang="ja-JP" altLang="en-US" sz="2000" dirty="0" smtClean="0"/>
              <a:t>コード検索エンジン</a:t>
            </a:r>
            <a:endParaRPr kumimoji="1" lang="ja-JP" altLang="en-US" sz="2000" dirty="0"/>
          </a:p>
        </p:txBody>
      </p:sp>
      <p:sp>
        <p:nvSpPr>
          <p:cNvPr id="12" name="テキスト ボックス 11"/>
          <p:cNvSpPr txBox="1"/>
          <p:nvPr/>
        </p:nvSpPr>
        <p:spPr>
          <a:xfrm>
            <a:off x="4860471" y="4700537"/>
            <a:ext cx="1210588" cy="400110"/>
          </a:xfrm>
          <a:prstGeom prst="rect">
            <a:avLst/>
          </a:prstGeom>
          <a:noFill/>
        </p:spPr>
        <p:txBody>
          <a:bodyPr wrap="none" rtlCol="0">
            <a:spAutoFit/>
          </a:bodyPr>
          <a:lstStyle/>
          <a:p>
            <a:r>
              <a:rPr kumimoji="1" lang="ja-JP" altLang="en-US" sz="2000" dirty="0" smtClean="0"/>
              <a:t>検索結果</a:t>
            </a:r>
            <a:endParaRPr kumimoji="1" lang="ja-JP" altLang="en-US" sz="2000" dirty="0"/>
          </a:p>
        </p:txBody>
      </p:sp>
      <p:sp>
        <p:nvSpPr>
          <p:cNvPr id="13" name="テキスト ボックス 12"/>
          <p:cNvSpPr txBox="1"/>
          <p:nvPr/>
        </p:nvSpPr>
        <p:spPr>
          <a:xfrm>
            <a:off x="5454879" y="4080631"/>
            <a:ext cx="1172116" cy="369332"/>
          </a:xfrm>
          <a:prstGeom prst="rect">
            <a:avLst/>
          </a:prstGeom>
          <a:solidFill>
            <a:srgbClr val="FFFF00"/>
          </a:solidFill>
          <a:ln>
            <a:solidFill>
              <a:schemeClr val="tx1"/>
            </a:solidFill>
          </a:ln>
        </p:spPr>
        <p:txBody>
          <a:bodyPr wrap="none" rtlCol="0">
            <a:spAutoFit/>
          </a:bodyPr>
          <a:lstStyle/>
          <a:p>
            <a:r>
              <a:rPr kumimoji="1" lang="en-US" altLang="ja-JP" dirty="0" err="1" smtClean="0"/>
              <a:t>CCFinder</a:t>
            </a:r>
            <a:endParaRPr kumimoji="1" lang="ja-JP" altLang="en-US" dirty="0"/>
          </a:p>
        </p:txBody>
      </p:sp>
      <p:sp>
        <p:nvSpPr>
          <p:cNvPr id="14" name="テキスト ボックス 13"/>
          <p:cNvSpPr txBox="1"/>
          <p:nvPr/>
        </p:nvSpPr>
        <p:spPr>
          <a:xfrm>
            <a:off x="6900148" y="5310555"/>
            <a:ext cx="697627" cy="400110"/>
          </a:xfrm>
          <a:prstGeom prst="rect">
            <a:avLst/>
          </a:prstGeom>
          <a:noFill/>
        </p:spPr>
        <p:txBody>
          <a:bodyPr wrap="none" rtlCol="0">
            <a:spAutoFit/>
          </a:bodyPr>
          <a:lstStyle/>
          <a:p>
            <a:r>
              <a:rPr lang="ja-JP" altLang="en-US" sz="2000" dirty="0"/>
              <a:t>出力</a:t>
            </a:r>
            <a:endParaRPr kumimoji="1" lang="ja-JP" altLang="en-US" sz="2000" dirty="0"/>
          </a:p>
        </p:txBody>
      </p:sp>
      <p:sp>
        <p:nvSpPr>
          <p:cNvPr id="15" name="テキスト ボックス 14"/>
          <p:cNvSpPr txBox="1"/>
          <p:nvPr/>
        </p:nvSpPr>
        <p:spPr>
          <a:xfrm>
            <a:off x="6900148" y="4234886"/>
            <a:ext cx="1677062" cy="646331"/>
          </a:xfrm>
          <a:prstGeom prst="rect">
            <a:avLst/>
          </a:prstGeom>
          <a:solidFill>
            <a:schemeClr val="bg1"/>
          </a:solidFill>
          <a:ln>
            <a:solidFill>
              <a:schemeClr val="tx1"/>
            </a:solidFill>
          </a:ln>
        </p:spPr>
        <p:txBody>
          <a:bodyPr wrap="none" rtlCol="0">
            <a:spAutoFit/>
          </a:bodyPr>
          <a:lstStyle/>
          <a:p>
            <a:r>
              <a:rPr kumimoji="1" lang="ja-JP" altLang="en-US" dirty="0" smtClean="0"/>
              <a:t>入力コード片の</a:t>
            </a:r>
            <a:endParaRPr kumimoji="1" lang="en-US" altLang="ja-JP" dirty="0" smtClean="0"/>
          </a:p>
          <a:p>
            <a:r>
              <a:rPr lang="ja-JP" altLang="en-US" dirty="0"/>
              <a:t>コードクローン</a:t>
            </a:r>
            <a:endParaRPr kumimoji="1" lang="ja-JP" altLang="en-US" dirty="0"/>
          </a:p>
        </p:txBody>
      </p:sp>
    </p:spTree>
    <p:extLst>
      <p:ext uri="{BB962C8B-B14F-4D97-AF65-F5344CB8AC3E}">
        <p14:creationId xmlns:p14="http://schemas.microsoft.com/office/powerpoint/2010/main" val="20375383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研究動機</a:t>
            </a:r>
            <a:endParaRPr kumimoji="1" lang="ja-JP" altLang="en-US" dirty="0"/>
          </a:p>
        </p:txBody>
      </p:sp>
      <p:sp>
        <p:nvSpPr>
          <p:cNvPr id="3" name="コンテンツ プレースホルダー 2"/>
          <p:cNvSpPr>
            <a:spLocks noGrp="1"/>
          </p:cNvSpPr>
          <p:nvPr>
            <p:ph idx="1"/>
          </p:nvPr>
        </p:nvSpPr>
        <p:spPr/>
        <p:txBody>
          <a:bodyPr/>
          <a:lstStyle/>
          <a:p>
            <a:r>
              <a:rPr kumimoji="1" lang="en-US" altLang="ja-JP" sz="2800" dirty="0" err="1" smtClean="0"/>
              <a:t>Ichi</a:t>
            </a:r>
            <a:r>
              <a:rPr kumimoji="1" lang="en-US" altLang="ja-JP" sz="2800" dirty="0" smtClean="0"/>
              <a:t> Tracker</a:t>
            </a:r>
            <a:r>
              <a:rPr kumimoji="1" lang="ja-JP" altLang="en-US" sz="2800" dirty="0" smtClean="0"/>
              <a:t>の問題点</a:t>
            </a:r>
            <a:endParaRPr kumimoji="1" lang="en-US" altLang="ja-JP" sz="2800" dirty="0" smtClean="0"/>
          </a:p>
          <a:p>
            <a:pPr lvl="1"/>
            <a:r>
              <a:rPr lang="ja-JP" altLang="en-US" sz="2400" dirty="0" smtClean="0"/>
              <a:t>検索結果は構文的に一致しているコードクローン</a:t>
            </a:r>
            <a:endParaRPr lang="en-US" altLang="ja-JP" sz="2400" dirty="0" smtClean="0"/>
          </a:p>
          <a:p>
            <a:pPr lvl="1"/>
            <a:r>
              <a:rPr kumimoji="1" lang="ja-JP" altLang="en-US" sz="2400" dirty="0" smtClean="0"/>
              <a:t>類似していても構文的に異なるとフィルタリング対象</a:t>
            </a:r>
            <a:endParaRPr kumimoji="1" lang="en-US" altLang="ja-JP" sz="2400" dirty="0" smtClean="0"/>
          </a:p>
          <a:p>
            <a:pPr lvl="2"/>
            <a:r>
              <a:rPr lang="ja-JP" altLang="en-US" sz="2000" dirty="0" smtClean="0"/>
              <a:t>入力コード片に存在するバグ</a:t>
            </a:r>
            <a:endParaRPr lang="en-US" altLang="ja-JP" sz="2000" dirty="0" smtClean="0"/>
          </a:p>
          <a:p>
            <a:pPr lvl="2"/>
            <a:r>
              <a:rPr kumimoji="1" lang="ja-JP" altLang="en-US" sz="2000" dirty="0" smtClean="0"/>
              <a:t>変数宣言の順番が異なる</a:t>
            </a:r>
            <a:endParaRPr kumimoji="1" lang="en-US" altLang="ja-JP" sz="2000" dirty="0" smtClean="0"/>
          </a:p>
        </p:txBody>
      </p:sp>
      <p:grpSp>
        <p:nvGrpSpPr>
          <p:cNvPr id="7" name="グループ化 6"/>
          <p:cNvGrpSpPr/>
          <p:nvPr/>
        </p:nvGrpSpPr>
        <p:grpSpPr>
          <a:xfrm>
            <a:off x="2482379" y="4290349"/>
            <a:ext cx="4168129" cy="830998"/>
            <a:chOff x="1930903" y="4999281"/>
            <a:chExt cx="4168129" cy="830998"/>
          </a:xfrm>
        </p:grpSpPr>
        <p:sp>
          <p:nvSpPr>
            <p:cNvPr id="4" name="テキスト ボックス 3"/>
            <p:cNvSpPr txBox="1"/>
            <p:nvPr/>
          </p:nvSpPr>
          <p:spPr>
            <a:xfrm>
              <a:off x="1930903" y="4999282"/>
              <a:ext cx="4168129" cy="830997"/>
            </a:xfrm>
            <a:prstGeom prst="rect">
              <a:avLst/>
            </a:prstGeom>
            <a:noFill/>
          </p:spPr>
          <p:txBody>
            <a:bodyPr wrap="none" rtlCol="0">
              <a:spAutoFit/>
            </a:bodyPr>
            <a:lstStyle/>
            <a:p>
              <a:pPr algn="ctr"/>
              <a:r>
                <a:rPr lang="ja-JP" altLang="en-US" sz="2400" dirty="0" smtClean="0"/>
                <a:t>入力コード片と構文的に異なる</a:t>
              </a:r>
              <a:endParaRPr lang="en-US" altLang="ja-JP" sz="2400" dirty="0" smtClean="0"/>
            </a:p>
            <a:p>
              <a:pPr algn="ctr"/>
              <a:r>
                <a:rPr lang="ja-JP" altLang="en-US" sz="2400" dirty="0" smtClean="0"/>
                <a:t>コード片</a:t>
              </a:r>
              <a:r>
                <a:rPr lang="ja-JP" altLang="en-US" sz="2400" dirty="0"/>
                <a:t>も</a:t>
              </a:r>
              <a:r>
                <a:rPr lang="ja-JP" altLang="en-US" sz="2400" dirty="0" smtClean="0"/>
                <a:t>検索したい</a:t>
              </a:r>
              <a:endParaRPr kumimoji="1" lang="ja-JP" altLang="en-US" sz="2400" dirty="0"/>
            </a:p>
          </p:txBody>
        </p:sp>
        <p:sp>
          <p:nvSpPr>
            <p:cNvPr id="5" name="角丸四角形 4"/>
            <p:cNvSpPr/>
            <p:nvPr/>
          </p:nvSpPr>
          <p:spPr>
            <a:xfrm>
              <a:off x="1930904" y="4999281"/>
              <a:ext cx="4168128" cy="830997"/>
            </a:xfrm>
            <a:prstGeom prst="round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6" name="スライド番号プレースホルダー 5"/>
          <p:cNvSpPr>
            <a:spLocks noGrp="1"/>
          </p:cNvSpPr>
          <p:nvPr>
            <p:ph type="sldNum" sz="quarter" idx="12"/>
          </p:nvPr>
        </p:nvSpPr>
        <p:spPr/>
        <p:txBody>
          <a:bodyPr/>
          <a:lstStyle/>
          <a:p>
            <a:fld id="{9F5033E9-932D-4E41-95C3-341F9A6DAE17}" type="slidenum">
              <a:rPr lang="en-US" altLang="ja-JP" smtClean="0"/>
              <a:pPr/>
              <a:t>4</a:t>
            </a:fld>
            <a:endParaRPr lang="en-US" altLang="ja-JP"/>
          </a:p>
        </p:txBody>
      </p:sp>
    </p:spTree>
    <p:extLst>
      <p:ext uri="{BB962C8B-B14F-4D97-AF65-F5344CB8AC3E}">
        <p14:creationId xmlns:p14="http://schemas.microsoft.com/office/powerpoint/2010/main" val="31446700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研究概要</a:t>
            </a:r>
            <a:endParaRPr kumimoji="1" lang="ja-JP" altLang="en-US" dirty="0"/>
          </a:p>
        </p:txBody>
      </p:sp>
      <p:sp>
        <p:nvSpPr>
          <p:cNvPr id="3" name="コンテンツ プレースホルダー 2"/>
          <p:cNvSpPr>
            <a:spLocks noGrp="1"/>
          </p:cNvSpPr>
          <p:nvPr>
            <p:ph idx="1"/>
          </p:nvPr>
        </p:nvSpPr>
        <p:spPr/>
        <p:txBody>
          <a:bodyPr/>
          <a:lstStyle/>
          <a:p>
            <a:r>
              <a:rPr lang="ja-JP" altLang="en-US" sz="2800" dirty="0" smtClean="0"/>
              <a:t>ニューラルネットワーク</a:t>
            </a:r>
            <a:r>
              <a:rPr lang="en-US" altLang="ja-JP" sz="2800" dirty="0" smtClean="0"/>
              <a:t>(NN)</a:t>
            </a:r>
            <a:r>
              <a:rPr lang="ja-JP" altLang="en-US" sz="2800" dirty="0" smtClean="0"/>
              <a:t>を使用した類似コード  ブロック検索手法を提案</a:t>
            </a:r>
            <a:endParaRPr lang="en-US" altLang="ja-JP" sz="2800" dirty="0" smtClean="0"/>
          </a:p>
          <a:p>
            <a:pPr lvl="1"/>
            <a:endParaRPr lang="en-US" altLang="ja-JP" sz="2400" dirty="0" smtClean="0"/>
          </a:p>
          <a:p>
            <a:pPr lvl="1"/>
            <a:r>
              <a:rPr lang="ja-JP" altLang="en-US" sz="2400" dirty="0" smtClean="0"/>
              <a:t>手法は学習</a:t>
            </a:r>
            <a:r>
              <a:rPr lang="ja-JP" altLang="en-US" sz="2400" dirty="0"/>
              <a:t>と検索の</a:t>
            </a:r>
            <a:r>
              <a:rPr lang="en-US" altLang="ja-JP" sz="2400" dirty="0"/>
              <a:t>2</a:t>
            </a:r>
            <a:r>
              <a:rPr lang="ja-JP" altLang="en-US" sz="2400" dirty="0"/>
              <a:t>ステップに</a:t>
            </a:r>
            <a:r>
              <a:rPr lang="ja-JP" altLang="en-US" sz="2400" dirty="0" smtClean="0"/>
              <a:t>分割</a:t>
            </a:r>
            <a:endParaRPr lang="en-US" altLang="ja-JP" sz="2400" dirty="0" smtClean="0"/>
          </a:p>
          <a:p>
            <a:pPr lvl="1"/>
            <a:r>
              <a:rPr lang="ja-JP" altLang="en-US" sz="2400" dirty="0" smtClean="0"/>
              <a:t>入力</a:t>
            </a:r>
            <a:r>
              <a:rPr lang="en-US" altLang="ja-JP" sz="2400" dirty="0" smtClean="0"/>
              <a:t>: </a:t>
            </a:r>
            <a:r>
              <a:rPr lang="ja-JP" altLang="en-US" sz="2400" dirty="0" smtClean="0"/>
              <a:t>コード片</a:t>
            </a:r>
            <a:endParaRPr lang="en-US" altLang="ja-JP" sz="2400" dirty="0" smtClean="0"/>
          </a:p>
          <a:p>
            <a:pPr lvl="1"/>
            <a:r>
              <a:rPr lang="ja-JP" altLang="en-US" sz="2400" dirty="0" smtClean="0"/>
              <a:t>出力</a:t>
            </a:r>
            <a:r>
              <a:rPr lang="en-US" altLang="ja-JP" sz="2400" dirty="0" smtClean="0"/>
              <a:t>: </a:t>
            </a:r>
            <a:r>
              <a:rPr lang="ja-JP" altLang="en-US" sz="2400" dirty="0" smtClean="0"/>
              <a:t>類似コードブロック</a:t>
            </a:r>
            <a:endParaRPr kumimoji="1" lang="en-US" altLang="ja-JP" sz="2400" dirty="0"/>
          </a:p>
          <a:p>
            <a:r>
              <a:rPr lang="ja-JP" altLang="en-US" sz="2800" dirty="0" smtClean="0"/>
              <a:t>評価実験</a:t>
            </a:r>
            <a:endParaRPr lang="en-US" altLang="ja-JP" sz="2800" dirty="0" smtClean="0"/>
          </a:p>
          <a:p>
            <a:pPr lvl="1"/>
            <a:r>
              <a:rPr kumimoji="1" lang="ja-JP" altLang="en-US" sz="2400" dirty="0" smtClean="0"/>
              <a:t>検索精度の評価</a:t>
            </a:r>
            <a:endParaRPr kumimoji="1" lang="ja-JP" altLang="en-US" sz="24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5</a:t>
            </a:fld>
            <a:endParaRPr lang="en-US" altLang="ja-JP"/>
          </a:p>
        </p:txBody>
      </p:sp>
      <p:sp>
        <p:nvSpPr>
          <p:cNvPr id="5" name="テキスト ボックス 4"/>
          <p:cNvSpPr txBox="1"/>
          <p:nvPr/>
        </p:nvSpPr>
        <p:spPr>
          <a:xfrm>
            <a:off x="2190219" y="2516393"/>
            <a:ext cx="4752449" cy="461665"/>
          </a:xfrm>
          <a:prstGeom prst="rect">
            <a:avLst/>
          </a:prstGeom>
          <a:noFill/>
          <a:ln>
            <a:solidFill>
              <a:srgbClr val="FF0000"/>
            </a:solidFill>
          </a:ln>
        </p:spPr>
        <p:txBody>
          <a:bodyPr wrap="square" rtlCol="0">
            <a:spAutoFit/>
          </a:bodyPr>
          <a:lstStyle/>
          <a:p>
            <a:pPr marL="0" lvl="1"/>
            <a:r>
              <a:rPr lang="ja-JP" altLang="en-US" sz="2400" dirty="0"/>
              <a:t>構文的</a:t>
            </a:r>
            <a:r>
              <a:rPr lang="ja-JP" altLang="en-US" sz="2400" dirty="0" smtClean="0"/>
              <a:t>に異なるコード片も</a:t>
            </a:r>
            <a:r>
              <a:rPr lang="ja-JP" altLang="en-US" sz="2400" dirty="0"/>
              <a:t>検索</a:t>
            </a:r>
            <a:r>
              <a:rPr lang="ja-JP" altLang="en-US" sz="2400" dirty="0" smtClean="0"/>
              <a:t>可能</a:t>
            </a:r>
            <a:endParaRPr lang="en-US" altLang="ja-JP" sz="2400" dirty="0"/>
          </a:p>
        </p:txBody>
      </p:sp>
    </p:spTree>
    <p:extLst>
      <p:ext uri="{BB962C8B-B14F-4D97-AF65-F5344CB8AC3E}">
        <p14:creationId xmlns:p14="http://schemas.microsoft.com/office/powerpoint/2010/main" val="1199217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コードブロックの定義</a:t>
            </a:r>
            <a:endParaRPr kumimoji="1" lang="ja-JP" altLang="en-US" dirty="0"/>
          </a:p>
        </p:txBody>
      </p:sp>
      <p:sp>
        <p:nvSpPr>
          <p:cNvPr id="3" name="コンテンツ プレースホルダー 2"/>
          <p:cNvSpPr>
            <a:spLocks noGrp="1"/>
          </p:cNvSpPr>
          <p:nvPr>
            <p:ph idx="1"/>
          </p:nvPr>
        </p:nvSpPr>
        <p:spPr/>
        <p:txBody>
          <a:bodyPr/>
          <a:lstStyle/>
          <a:p>
            <a:r>
              <a:rPr lang="ja-JP" altLang="en-US" sz="2800" dirty="0" smtClean="0"/>
              <a:t>関数</a:t>
            </a:r>
            <a:endParaRPr lang="en-US" altLang="ja-JP" sz="2800" dirty="0" smtClean="0"/>
          </a:p>
          <a:p>
            <a:r>
              <a:rPr kumimoji="1" lang="ja-JP" altLang="en-US" sz="2800" dirty="0" smtClean="0"/>
              <a:t>中</a:t>
            </a:r>
            <a:r>
              <a:rPr kumimoji="1" lang="ja-JP" altLang="en-US" sz="2800" dirty="0"/>
              <a:t>括弧</a:t>
            </a:r>
            <a:r>
              <a:rPr kumimoji="1" lang="ja-JP" altLang="en-US" sz="2800" dirty="0" smtClean="0"/>
              <a:t>で囲まれた部分</a:t>
            </a:r>
            <a:endParaRPr kumimoji="1" lang="en-US" altLang="ja-JP" sz="2800" dirty="0" smtClean="0"/>
          </a:p>
          <a:p>
            <a:pPr lvl="1"/>
            <a:r>
              <a:rPr lang="en-US" altLang="ja-JP" sz="2400" dirty="0" smtClean="0"/>
              <a:t>if</a:t>
            </a:r>
          </a:p>
          <a:p>
            <a:pPr lvl="1"/>
            <a:r>
              <a:rPr kumimoji="1" lang="en-US" altLang="ja-JP" sz="2400" dirty="0" smtClean="0"/>
              <a:t>while</a:t>
            </a:r>
          </a:p>
          <a:p>
            <a:pPr lvl="1"/>
            <a:r>
              <a:rPr lang="en-US" altLang="ja-JP" sz="2400" dirty="0" smtClean="0"/>
              <a:t>for</a:t>
            </a:r>
          </a:p>
          <a:p>
            <a:pPr lvl="1"/>
            <a:r>
              <a:rPr kumimoji="1" lang="en-US" altLang="ja-JP" sz="2400" dirty="0" smtClean="0"/>
              <a:t>do-while</a:t>
            </a:r>
          </a:p>
          <a:p>
            <a:pPr lvl="1"/>
            <a:r>
              <a:rPr lang="en-US" altLang="ja-JP" sz="2400" dirty="0" smtClean="0"/>
              <a:t>switch</a:t>
            </a:r>
            <a:endParaRPr kumimoji="1" lang="ja-JP" altLang="en-US" sz="2400" dirty="0"/>
          </a:p>
        </p:txBody>
      </p:sp>
      <p:sp>
        <p:nvSpPr>
          <p:cNvPr id="4" name="テキスト ボックス 3"/>
          <p:cNvSpPr txBox="1"/>
          <p:nvPr/>
        </p:nvSpPr>
        <p:spPr>
          <a:xfrm>
            <a:off x="4426218" y="1784410"/>
            <a:ext cx="4461478" cy="4524315"/>
          </a:xfrm>
          <a:prstGeom prst="rect">
            <a:avLst/>
          </a:prstGeom>
          <a:noFill/>
          <a:ln>
            <a:solidFill>
              <a:srgbClr val="000000"/>
            </a:solidFill>
          </a:ln>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 public static  void BubbleSortInt1( </a:t>
            </a:r>
            <a:r>
              <a:rPr kumimoji="0" lang="en-US" altLang="ja-JP" b="0" i="0" u="none" strike="noStrike" kern="0" cap="none" spc="0" normalizeH="0" baseline="0" noProof="0" dirty="0" err="1" smtClean="0">
                <a:ln>
                  <a:noFill/>
                </a:ln>
                <a:solidFill>
                  <a:srgbClr val="000000"/>
                </a:solidFill>
                <a:effectLst/>
                <a:uLnTx/>
                <a:uFillTx/>
                <a:latin typeface="Calibri" panose="020F0502020204030204"/>
                <a:ea typeface="ＭＳ Ｐゴシック" panose="020B0600070205080204" pitchFamily="50" charset="-128"/>
              </a:rPr>
              <a:t>int</a:t>
            </a:r>
            <a:r>
              <a:rPr kumimoji="0" lang="en-US" altLang="ja-JP"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 </a:t>
            </a:r>
            <a:r>
              <a:rPr kumimoji="0" lang="en-US" altLang="ja-JP" b="0" i="0" u="none" strike="noStrike" kern="0" cap="none" spc="0" normalizeH="0" baseline="0" noProof="0" dirty="0" err="1" smtClean="0">
                <a:ln>
                  <a:noFill/>
                </a:ln>
                <a:solidFill>
                  <a:srgbClr val="000000"/>
                </a:solidFill>
                <a:effectLst/>
                <a:uLnTx/>
                <a:uFillTx/>
                <a:latin typeface="Calibri" panose="020F0502020204030204"/>
                <a:ea typeface="ＭＳ Ｐゴシック" panose="020B0600070205080204" pitchFamily="50" charset="-128"/>
              </a:rPr>
              <a:t>num</a:t>
            </a:r>
            <a:r>
              <a:rPr kumimoji="0" lang="en-US" altLang="ja-JP"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        </a:t>
            </a:r>
            <a:r>
              <a:rPr kumimoji="0" lang="en-US" altLang="ja-JP" b="0" i="0" u="none" strike="noStrike" kern="0" cap="none" spc="0" normalizeH="0" baseline="0" noProof="0" dirty="0" err="1" smtClean="0">
                <a:ln>
                  <a:noFill/>
                </a:ln>
                <a:solidFill>
                  <a:srgbClr val="000000"/>
                </a:solidFill>
                <a:effectLst/>
                <a:uLnTx/>
                <a:uFillTx/>
                <a:latin typeface="Calibri" panose="020F0502020204030204"/>
                <a:ea typeface="ＭＳ Ｐゴシック" panose="020B0600070205080204" pitchFamily="50" charset="-128"/>
              </a:rPr>
              <a:t>boolean</a:t>
            </a:r>
            <a:r>
              <a:rPr kumimoji="0" lang="en-US" altLang="ja-JP"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 flag = true;</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        </a:t>
            </a:r>
            <a:r>
              <a:rPr kumimoji="0" lang="en-US" altLang="ja-JP" b="0" i="0" u="none" strike="noStrike" kern="0" cap="none" spc="0" normalizeH="0" baseline="0" noProof="0" dirty="0" err="1" smtClean="0">
                <a:ln>
                  <a:noFill/>
                </a:ln>
                <a:solidFill>
                  <a:srgbClr val="000000"/>
                </a:solidFill>
                <a:effectLst/>
                <a:uLnTx/>
                <a:uFillTx/>
                <a:latin typeface="Calibri" panose="020F0502020204030204"/>
                <a:ea typeface="ＭＳ Ｐゴシック" panose="020B0600070205080204" pitchFamily="50" charset="-128"/>
              </a:rPr>
              <a:t>int</a:t>
            </a:r>
            <a:r>
              <a:rPr kumimoji="0" lang="en-US" altLang="ja-JP"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 temp;</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        while (flag)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            flag = false;</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            for (</a:t>
            </a:r>
            <a:r>
              <a:rPr kumimoji="0" lang="en-US" altLang="ja-JP" b="0" i="0" u="none" strike="noStrike" kern="0" cap="none" spc="0" normalizeH="0" baseline="0" noProof="0" dirty="0" err="1" smtClean="0">
                <a:ln>
                  <a:noFill/>
                </a:ln>
                <a:solidFill>
                  <a:srgbClr val="000000"/>
                </a:solidFill>
                <a:effectLst/>
                <a:uLnTx/>
                <a:uFillTx/>
                <a:latin typeface="Calibri" panose="020F0502020204030204"/>
                <a:ea typeface="ＭＳ Ｐゴシック" panose="020B0600070205080204" pitchFamily="50" charset="-128"/>
              </a:rPr>
              <a:t>int</a:t>
            </a:r>
            <a:r>
              <a:rPr kumimoji="0" lang="en-US" altLang="ja-JP"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 j = 0; j &lt; </a:t>
            </a:r>
            <a:r>
              <a:rPr kumimoji="0" lang="en-US" altLang="ja-JP" b="0" i="0" u="none" strike="noStrike" kern="0" cap="none" spc="0" normalizeH="0" baseline="0" noProof="0" dirty="0" err="1" smtClean="0">
                <a:ln>
                  <a:noFill/>
                </a:ln>
                <a:solidFill>
                  <a:srgbClr val="000000"/>
                </a:solidFill>
                <a:effectLst/>
                <a:uLnTx/>
                <a:uFillTx/>
                <a:latin typeface="Calibri" panose="020F0502020204030204"/>
                <a:ea typeface="ＭＳ Ｐゴシック" panose="020B0600070205080204" pitchFamily="50" charset="-128"/>
              </a:rPr>
              <a:t>num.length</a:t>
            </a:r>
            <a:r>
              <a:rPr kumimoji="0" lang="en-US" altLang="ja-JP"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 - 1; </a:t>
            </a:r>
            <a:r>
              <a:rPr kumimoji="0" lang="en-US" altLang="ja-JP" b="0" i="0" u="none" strike="noStrike" kern="0" cap="none" spc="0" normalizeH="0" baseline="0" noProof="0" dirty="0" err="1" smtClean="0">
                <a:ln>
                  <a:noFill/>
                </a:ln>
                <a:solidFill>
                  <a:srgbClr val="000000"/>
                </a:solidFill>
                <a:effectLst/>
                <a:uLnTx/>
                <a:uFillTx/>
                <a:latin typeface="Calibri" panose="020F0502020204030204"/>
                <a:ea typeface="ＭＳ Ｐゴシック" panose="020B0600070205080204" pitchFamily="50" charset="-128"/>
              </a:rPr>
              <a:t>j++</a:t>
            </a:r>
            <a:r>
              <a:rPr kumimoji="0" lang="en-US" altLang="ja-JP"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                if (</a:t>
            </a:r>
            <a:r>
              <a:rPr kumimoji="0" lang="en-US" altLang="ja-JP" b="0" i="0" u="none" strike="noStrike" kern="0" cap="none" spc="0" normalizeH="0" baseline="0" noProof="0" dirty="0" err="1" smtClean="0">
                <a:ln>
                  <a:noFill/>
                </a:ln>
                <a:solidFill>
                  <a:srgbClr val="000000"/>
                </a:solidFill>
                <a:effectLst/>
                <a:uLnTx/>
                <a:uFillTx/>
                <a:latin typeface="Calibri" panose="020F0502020204030204"/>
                <a:ea typeface="ＭＳ Ｐゴシック" panose="020B0600070205080204" pitchFamily="50" charset="-128"/>
              </a:rPr>
              <a:t>num</a:t>
            </a:r>
            <a:r>
              <a:rPr kumimoji="0" lang="en-US" altLang="ja-JP"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[j] &gt; </a:t>
            </a:r>
            <a:r>
              <a:rPr kumimoji="0" lang="en-US" altLang="ja-JP" b="0" i="0" u="none" strike="noStrike" kern="0" cap="none" spc="0" normalizeH="0" baseline="0" noProof="0" dirty="0" err="1" smtClean="0">
                <a:ln>
                  <a:noFill/>
                </a:ln>
                <a:solidFill>
                  <a:srgbClr val="000000"/>
                </a:solidFill>
                <a:effectLst/>
                <a:uLnTx/>
                <a:uFillTx/>
                <a:latin typeface="Calibri" panose="020F0502020204030204"/>
                <a:ea typeface="ＭＳ Ｐゴシック" panose="020B0600070205080204" pitchFamily="50" charset="-128"/>
              </a:rPr>
              <a:t>num</a:t>
            </a:r>
            <a:r>
              <a:rPr kumimoji="0" lang="en-US" altLang="ja-JP"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[j + 1])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                    temp = </a:t>
            </a:r>
            <a:r>
              <a:rPr kumimoji="0" lang="en-US" altLang="ja-JP" b="0" i="0" u="none" strike="noStrike" kern="0" cap="none" spc="0" normalizeH="0" baseline="0" noProof="0" dirty="0" err="1" smtClean="0">
                <a:ln>
                  <a:noFill/>
                </a:ln>
                <a:solidFill>
                  <a:srgbClr val="000000"/>
                </a:solidFill>
                <a:effectLst/>
                <a:uLnTx/>
                <a:uFillTx/>
                <a:latin typeface="Calibri" panose="020F0502020204030204"/>
                <a:ea typeface="ＭＳ Ｐゴシック" panose="020B0600070205080204" pitchFamily="50" charset="-128"/>
              </a:rPr>
              <a:t>num</a:t>
            </a:r>
            <a:r>
              <a:rPr kumimoji="0" lang="en-US" altLang="ja-JP"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[j];</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                    </a:t>
            </a:r>
            <a:r>
              <a:rPr kumimoji="0" lang="en-US" altLang="ja-JP" b="0" i="0" u="none" strike="noStrike" kern="0" cap="none" spc="0" normalizeH="0" baseline="0" noProof="0" dirty="0" err="1" smtClean="0">
                <a:ln>
                  <a:noFill/>
                </a:ln>
                <a:solidFill>
                  <a:srgbClr val="000000"/>
                </a:solidFill>
                <a:effectLst/>
                <a:uLnTx/>
                <a:uFillTx/>
                <a:latin typeface="Calibri" panose="020F0502020204030204"/>
                <a:ea typeface="ＭＳ Ｐゴシック" panose="020B0600070205080204" pitchFamily="50" charset="-128"/>
              </a:rPr>
              <a:t>num</a:t>
            </a:r>
            <a:r>
              <a:rPr kumimoji="0" lang="en-US" altLang="ja-JP"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[j] = </a:t>
            </a:r>
            <a:r>
              <a:rPr kumimoji="0" lang="en-US" altLang="ja-JP" b="0" i="0" u="none" strike="noStrike" kern="0" cap="none" spc="0" normalizeH="0" baseline="0" noProof="0" dirty="0" err="1" smtClean="0">
                <a:ln>
                  <a:noFill/>
                </a:ln>
                <a:solidFill>
                  <a:srgbClr val="000000"/>
                </a:solidFill>
                <a:effectLst/>
                <a:uLnTx/>
                <a:uFillTx/>
                <a:latin typeface="Calibri" panose="020F0502020204030204"/>
                <a:ea typeface="ＭＳ Ｐゴシック" panose="020B0600070205080204" pitchFamily="50" charset="-128"/>
              </a:rPr>
              <a:t>num</a:t>
            </a:r>
            <a:r>
              <a:rPr kumimoji="0" lang="en-US" altLang="ja-JP"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[j + 1];</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                    </a:t>
            </a:r>
            <a:r>
              <a:rPr kumimoji="0" lang="en-US" altLang="ja-JP" b="0" i="0" u="none" strike="noStrike" kern="0" cap="none" spc="0" normalizeH="0" baseline="0" noProof="0" dirty="0" err="1" smtClean="0">
                <a:ln>
                  <a:noFill/>
                </a:ln>
                <a:solidFill>
                  <a:srgbClr val="000000"/>
                </a:solidFill>
                <a:effectLst/>
                <a:uLnTx/>
                <a:uFillTx/>
                <a:latin typeface="Calibri" panose="020F0502020204030204"/>
                <a:ea typeface="ＭＳ Ｐゴシック" panose="020B0600070205080204" pitchFamily="50" charset="-128"/>
              </a:rPr>
              <a:t>num</a:t>
            </a:r>
            <a:r>
              <a:rPr kumimoji="0" lang="en-US" altLang="ja-JP"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[j + 1] = temp;</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                    flag = true;</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        }</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rPr>
              <a:t>    }</a:t>
            </a:r>
            <a:endParaRPr kumimoji="0" lang="ja-JP" altLang="en-US" b="0" i="0" u="none" strike="noStrike" kern="0" cap="none" spc="0" normalizeH="0" baseline="0" noProof="0" dirty="0" smtClean="0">
              <a:ln>
                <a:noFill/>
              </a:ln>
              <a:solidFill>
                <a:srgbClr val="000000"/>
              </a:solidFill>
              <a:effectLst/>
              <a:uLnTx/>
              <a:uFillTx/>
              <a:latin typeface="Calibri" panose="020F0502020204030204"/>
              <a:ea typeface="ＭＳ Ｐゴシック" panose="020B0600070205080204" pitchFamily="50" charset="-128"/>
            </a:endParaRPr>
          </a:p>
        </p:txBody>
      </p:sp>
      <p:sp>
        <p:nvSpPr>
          <p:cNvPr id="5" name="角丸四角形 4"/>
          <p:cNvSpPr/>
          <p:nvPr/>
        </p:nvSpPr>
        <p:spPr>
          <a:xfrm>
            <a:off x="4684296" y="2189747"/>
            <a:ext cx="3991392" cy="3936415"/>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角丸四角形 5"/>
          <p:cNvSpPr/>
          <p:nvPr/>
        </p:nvSpPr>
        <p:spPr>
          <a:xfrm>
            <a:off x="4940968" y="3208421"/>
            <a:ext cx="3657600" cy="2598821"/>
          </a:xfrm>
          <a:prstGeom prst="round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角丸四角形 6"/>
          <p:cNvSpPr/>
          <p:nvPr/>
        </p:nvSpPr>
        <p:spPr>
          <a:xfrm>
            <a:off x="5477564" y="4051583"/>
            <a:ext cx="1982015" cy="1105954"/>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角丸四角形 7"/>
          <p:cNvSpPr/>
          <p:nvPr/>
        </p:nvSpPr>
        <p:spPr>
          <a:xfrm>
            <a:off x="5233872" y="3741481"/>
            <a:ext cx="2522485" cy="1752940"/>
          </a:xfrm>
          <a:prstGeom prst="round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スライド番号プレースホルダー 8"/>
          <p:cNvSpPr>
            <a:spLocks noGrp="1"/>
          </p:cNvSpPr>
          <p:nvPr>
            <p:ph type="sldNum" sz="quarter" idx="12"/>
          </p:nvPr>
        </p:nvSpPr>
        <p:spPr/>
        <p:txBody>
          <a:bodyPr/>
          <a:lstStyle/>
          <a:p>
            <a:fld id="{9F5033E9-932D-4E41-95C3-341F9A6DAE17}" type="slidenum">
              <a:rPr lang="en-US" altLang="ja-JP" smtClean="0"/>
              <a:pPr/>
              <a:t>6</a:t>
            </a:fld>
            <a:endParaRPr lang="en-US" altLang="ja-JP"/>
          </a:p>
        </p:txBody>
      </p:sp>
    </p:spTree>
    <p:extLst>
      <p:ext uri="{BB962C8B-B14F-4D97-AF65-F5344CB8AC3E}">
        <p14:creationId xmlns:p14="http://schemas.microsoft.com/office/powerpoint/2010/main" val="30021463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類似コードブロックに関する定義</a:t>
            </a:r>
            <a:endParaRPr kumimoji="1" lang="ja-JP" altLang="en-US" dirty="0"/>
          </a:p>
        </p:txBody>
      </p:sp>
      <p:sp>
        <p:nvSpPr>
          <p:cNvPr id="3" name="コンテンツ プレースホルダー 2"/>
          <p:cNvSpPr>
            <a:spLocks noGrp="1"/>
          </p:cNvSpPr>
          <p:nvPr>
            <p:ph idx="1"/>
          </p:nvPr>
        </p:nvSpPr>
        <p:spPr/>
        <p:txBody>
          <a:bodyPr/>
          <a:lstStyle/>
          <a:p>
            <a:r>
              <a:rPr kumimoji="1" lang="ja-JP" altLang="en-US" sz="2800" dirty="0" smtClean="0"/>
              <a:t>類似コードブロックの定義</a:t>
            </a:r>
            <a:endParaRPr kumimoji="1" lang="en-US" altLang="ja-JP" sz="2800" dirty="0" smtClean="0"/>
          </a:p>
          <a:p>
            <a:pPr lvl="1"/>
            <a:r>
              <a:rPr kumimoji="1" lang="ja-JP" altLang="en-US" sz="2400" dirty="0" smtClean="0"/>
              <a:t>コードブロック単位における</a:t>
            </a:r>
            <a:r>
              <a:rPr lang="ja-JP" altLang="en-US" sz="2400" dirty="0" smtClean="0"/>
              <a:t>コードクローン</a:t>
            </a:r>
            <a:endParaRPr lang="en-US" altLang="ja-JP" sz="2400" dirty="0" smtClean="0"/>
          </a:p>
          <a:p>
            <a:pPr lvl="1"/>
            <a:endParaRPr lang="en-US" altLang="ja-JP" sz="2400" dirty="0" smtClean="0"/>
          </a:p>
          <a:p>
            <a:r>
              <a:rPr kumimoji="1" lang="ja-JP" altLang="en-US" sz="2800" dirty="0" smtClean="0"/>
              <a:t>類似コードブロックセットの定義</a:t>
            </a:r>
            <a:endParaRPr kumimoji="1" lang="en-US" altLang="ja-JP" sz="2800" dirty="0" smtClean="0"/>
          </a:p>
          <a:p>
            <a:pPr lvl="1"/>
            <a:r>
              <a:rPr lang="ja-JP" altLang="en-US" sz="2400" dirty="0" smtClean="0"/>
              <a:t>互いに類似コードブロックであるコード片の集合</a:t>
            </a:r>
            <a:endParaRPr kumimoji="1" lang="ja-JP" altLang="en-US" sz="24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7</a:t>
            </a:fld>
            <a:endParaRPr lang="en-US" altLang="ja-JP"/>
          </a:p>
        </p:txBody>
      </p:sp>
    </p:spTree>
    <p:extLst>
      <p:ext uri="{BB962C8B-B14F-4D97-AF65-F5344CB8AC3E}">
        <p14:creationId xmlns:p14="http://schemas.microsoft.com/office/powerpoint/2010/main" val="42364107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反例学習用コードブロック</a:t>
            </a:r>
            <a:endParaRPr kumimoji="1" lang="ja-JP" altLang="en-US" dirty="0"/>
          </a:p>
        </p:txBody>
      </p:sp>
      <p:sp>
        <p:nvSpPr>
          <p:cNvPr id="3" name="コンテンツ プレースホルダー 2"/>
          <p:cNvSpPr>
            <a:spLocks noGrp="1"/>
          </p:cNvSpPr>
          <p:nvPr>
            <p:ph idx="1"/>
          </p:nvPr>
        </p:nvSpPr>
        <p:spPr/>
        <p:txBody>
          <a:bodyPr/>
          <a:lstStyle/>
          <a:p>
            <a:r>
              <a:rPr kumimoji="1" lang="ja-JP" altLang="en-US" sz="2800" dirty="0" smtClean="0"/>
              <a:t>ニューラルネットワークを使用</a:t>
            </a:r>
            <a:endParaRPr kumimoji="1" lang="en-US" altLang="ja-JP" sz="2800" dirty="0" smtClean="0"/>
          </a:p>
          <a:p>
            <a:pPr lvl="1"/>
            <a:r>
              <a:rPr lang="ja-JP" altLang="en-US" sz="2400" dirty="0" smtClean="0"/>
              <a:t>コード</a:t>
            </a:r>
            <a:r>
              <a:rPr lang="ja-JP" altLang="en-US" sz="2400" dirty="0"/>
              <a:t>検索</a:t>
            </a:r>
            <a:r>
              <a:rPr lang="ja-JP" altLang="en-US" sz="2400" dirty="0" smtClean="0"/>
              <a:t>を分類問題へと置換</a:t>
            </a:r>
            <a:endParaRPr lang="en-US" altLang="ja-JP" sz="2400" dirty="0" smtClean="0"/>
          </a:p>
          <a:p>
            <a:r>
              <a:rPr kumimoji="1" lang="ja-JP" altLang="en-US" sz="2800" dirty="0" smtClean="0"/>
              <a:t>検索結果は大きく</a:t>
            </a:r>
            <a:r>
              <a:rPr kumimoji="1" lang="en-US" altLang="ja-JP" sz="2800" dirty="0" smtClean="0"/>
              <a:t>2</a:t>
            </a:r>
            <a:r>
              <a:rPr kumimoji="1" lang="ja-JP" altLang="en-US" sz="2800" dirty="0" smtClean="0"/>
              <a:t>通り</a:t>
            </a:r>
            <a:endParaRPr kumimoji="1" lang="en-US" altLang="ja-JP" sz="2800" dirty="0" smtClean="0"/>
          </a:p>
          <a:p>
            <a:pPr lvl="1"/>
            <a:r>
              <a:rPr kumimoji="1" lang="ja-JP" altLang="en-US" sz="2400" dirty="0" smtClean="0"/>
              <a:t>何らかの類似コードブロックセット</a:t>
            </a:r>
            <a:endParaRPr kumimoji="1" lang="en-US" altLang="ja-JP" sz="2400" dirty="0" smtClean="0"/>
          </a:p>
          <a:p>
            <a:pPr lvl="1"/>
            <a:r>
              <a:rPr lang="ja-JP" altLang="en-US" sz="2400" dirty="0" smtClean="0"/>
              <a:t>検索結果なし</a:t>
            </a:r>
            <a:endParaRPr kumimoji="1" lang="en-US" altLang="ja-JP" sz="2400" dirty="0" smtClean="0"/>
          </a:p>
          <a:p>
            <a:r>
              <a:rPr kumimoji="1" lang="ja-JP" altLang="en-US" sz="2800" dirty="0" smtClean="0"/>
              <a:t>検索対象とするリポジトリ内</a:t>
            </a:r>
            <a:r>
              <a:rPr lang="ja-JP" altLang="en-US" sz="2800" dirty="0"/>
              <a:t>の</a:t>
            </a:r>
            <a:r>
              <a:rPr kumimoji="1" lang="ja-JP" altLang="en-US" sz="2800" dirty="0" smtClean="0"/>
              <a:t>コードブロックとは   別に，新たにコードブロックを大量に用意</a:t>
            </a:r>
            <a:endParaRPr kumimoji="1" lang="en-US" altLang="ja-JP" sz="2800" dirty="0" smtClean="0"/>
          </a:p>
          <a:p>
            <a:pPr lvl="1"/>
            <a:r>
              <a:rPr kumimoji="1" lang="ja-JP" altLang="en-US" sz="2400" dirty="0" smtClean="0"/>
              <a:t>分類における</a:t>
            </a:r>
            <a:r>
              <a:rPr lang="ja-JP" altLang="en-US" sz="2400" dirty="0" smtClean="0"/>
              <a:t>“</a:t>
            </a:r>
            <a:r>
              <a:rPr kumimoji="1" lang="ja-JP" altLang="en-US" sz="2400" dirty="0" smtClean="0"/>
              <a:t>検索結果なし</a:t>
            </a:r>
            <a:r>
              <a:rPr kumimoji="1" lang="en-US" altLang="ja-JP" sz="2400" dirty="0" smtClean="0"/>
              <a:t>”</a:t>
            </a:r>
            <a:r>
              <a:rPr kumimoji="1" lang="ja-JP" altLang="en-US" sz="2400" dirty="0" smtClean="0"/>
              <a:t>クラスを作成する目的</a:t>
            </a:r>
            <a:endParaRPr kumimoji="1" lang="en-US" altLang="ja-JP" sz="2400" dirty="0" smtClean="0"/>
          </a:p>
          <a:p>
            <a:pPr lvl="1"/>
            <a:r>
              <a:rPr lang="ja-JP" altLang="en-US" sz="2400" dirty="0" smtClean="0"/>
              <a:t> </a:t>
            </a:r>
            <a:r>
              <a:rPr lang="ja-JP" altLang="en-US" sz="2400" dirty="0" smtClean="0">
                <a:solidFill>
                  <a:srgbClr val="FF0000"/>
                </a:solidFill>
              </a:rPr>
              <a:t>反例学習用コードブロック </a:t>
            </a:r>
            <a:r>
              <a:rPr lang="ja-JP" altLang="en-US" sz="2400" dirty="0" smtClean="0"/>
              <a:t>と定義</a:t>
            </a:r>
            <a:endParaRPr kumimoji="1" lang="ja-JP" altLang="en-US" sz="24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pPr/>
              <a:t>8</a:t>
            </a:fld>
            <a:endParaRPr lang="en-US" altLang="ja-JP"/>
          </a:p>
        </p:txBody>
      </p:sp>
    </p:spTree>
    <p:extLst>
      <p:ext uri="{BB962C8B-B14F-4D97-AF65-F5344CB8AC3E}">
        <p14:creationId xmlns:p14="http://schemas.microsoft.com/office/powerpoint/2010/main" val="33068549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図 10"/>
          <p:cNvPicPr>
            <a:picLocks noChangeAspect="1"/>
          </p:cNvPicPr>
          <p:nvPr/>
        </p:nvPicPr>
        <p:blipFill>
          <a:blip r:embed="rId3"/>
          <a:stretch>
            <a:fillRect/>
          </a:stretch>
        </p:blipFill>
        <p:spPr>
          <a:xfrm>
            <a:off x="302864" y="3992780"/>
            <a:ext cx="8527159" cy="2236094"/>
          </a:xfrm>
          <a:prstGeom prst="rect">
            <a:avLst/>
          </a:prstGeom>
        </p:spPr>
      </p:pic>
      <p:sp>
        <p:nvSpPr>
          <p:cNvPr id="2" name="タイトル 1"/>
          <p:cNvSpPr>
            <a:spLocks noGrp="1"/>
          </p:cNvSpPr>
          <p:nvPr>
            <p:ph type="title"/>
          </p:nvPr>
        </p:nvSpPr>
        <p:spPr/>
        <p:txBody>
          <a:bodyPr/>
          <a:lstStyle/>
          <a:p>
            <a:r>
              <a:rPr kumimoji="1" lang="ja-JP" altLang="en-US" dirty="0" smtClean="0"/>
              <a:t>学習ステップのアルゴリズム</a:t>
            </a:r>
            <a:endParaRPr kumimoji="1" lang="ja-JP" altLang="en-US" dirty="0"/>
          </a:p>
        </p:txBody>
      </p:sp>
      <p:sp>
        <p:nvSpPr>
          <p:cNvPr id="3" name="コンテンツ プレースホルダー 2"/>
          <p:cNvSpPr>
            <a:spLocks noGrp="1"/>
          </p:cNvSpPr>
          <p:nvPr>
            <p:ph idx="1"/>
          </p:nvPr>
        </p:nvSpPr>
        <p:spPr>
          <a:xfrm>
            <a:off x="565944" y="1567727"/>
            <a:ext cx="8001000" cy="2214604"/>
          </a:xfrm>
          <a:ln>
            <a:solidFill>
              <a:srgbClr val="FFC000"/>
            </a:solidFill>
          </a:ln>
        </p:spPr>
        <p:txBody>
          <a:bodyPr/>
          <a:lstStyle/>
          <a:p>
            <a:pPr marL="0" indent="0">
              <a:buNone/>
            </a:pPr>
            <a:r>
              <a:rPr kumimoji="1" lang="en-US" altLang="ja-JP" sz="2400" dirty="0" smtClean="0"/>
              <a:t>STEP A-1: </a:t>
            </a:r>
            <a:r>
              <a:rPr kumimoji="1" lang="ja-JP" altLang="en-US" sz="2400" dirty="0" smtClean="0"/>
              <a:t>コードブロック抽出と類似コードブロックセット構成</a:t>
            </a:r>
            <a:endParaRPr kumimoji="1" lang="en-US" altLang="ja-JP" sz="2400" dirty="0" smtClean="0"/>
          </a:p>
          <a:p>
            <a:pPr marL="0" indent="0">
              <a:buNone/>
            </a:pPr>
            <a:r>
              <a:rPr lang="en-US" altLang="ja-JP" sz="2400" dirty="0" smtClean="0"/>
              <a:t>STEP A-2: </a:t>
            </a:r>
            <a:r>
              <a:rPr lang="ja-JP" altLang="en-US" sz="2400" dirty="0" smtClean="0"/>
              <a:t>学習データ用類似コードブロックの作成</a:t>
            </a:r>
            <a:endParaRPr lang="en-US" altLang="ja-JP" sz="2400" dirty="0" smtClean="0"/>
          </a:p>
          <a:p>
            <a:pPr marL="0" indent="0">
              <a:buNone/>
            </a:pPr>
            <a:r>
              <a:rPr kumimoji="1" lang="en-US" altLang="ja-JP" sz="2400" dirty="0" smtClean="0"/>
              <a:t>STEP A-3: </a:t>
            </a:r>
            <a:r>
              <a:rPr kumimoji="1" lang="ja-JP" altLang="en-US" sz="2400" dirty="0" smtClean="0"/>
              <a:t>類似コードブロックセットのベクトル化</a:t>
            </a:r>
            <a:endParaRPr kumimoji="1" lang="en-US" altLang="ja-JP" sz="2400" dirty="0" smtClean="0"/>
          </a:p>
          <a:p>
            <a:pPr marL="0" indent="0">
              <a:buNone/>
            </a:pPr>
            <a:r>
              <a:rPr lang="en-US" altLang="ja-JP" sz="2400" dirty="0" smtClean="0"/>
              <a:t>STEP A-4: </a:t>
            </a:r>
            <a:r>
              <a:rPr kumimoji="1" lang="ja-JP" altLang="en-US" sz="2400" dirty="0" smtClean="0"/>
              <a:t>反例学習用コードブロックのベクトル化</a:t>
            </a:r>
            <a:endParaRPr kumimoji="1" lang="en-US" altLang="ja-JP" sz="2400" dirty="0" smtClean="0"/>
          </a:p>
          <a:p>
            <a:pPr marL="0" indent="0">
              <a:buNone/>
            </a:pPr>
            <a:r>
              <a:rPr kumimoji="1" lang="en-US" altLang="ja-JP" sz="2400" dirty="0" smtClean="0"/>
              <a:t>STEP A-5: </a:t>
            </a:r>
            <a:r>
              <a:rPr kumimoji="1" lang="ja-JP" altLang="en-US" sz="2400" dirty="0" smtClean="0"/>
              <a:t>機械学習モデルの作成</a:t>
            </a:r>
            <a:endParaRPr kumimoji="1" lang="ja-JP" altLang="en-US" sz="2400" dirty="0"/>
          </a:p>
        </p:txBody>
      </p:sp>
      <p:sp>
        <p:nvSpPr>
          <p:cNvPr id="8" name="スライド番号プレースホルダー 7"/>
          <p:cNvSpPr>
            <a:spLocks noGrp="1"/>
          </p:cNvSpPr>
          <p:nvPr>
            <p:ph type="sldNum" sz="quarter" idx="12"/>
          </p:nvPr>
        </p:nvSpPr>
        <p:spPr>
          <a:xfrm>
            <a:off x="7597775" y="6237966"/>
            <a:ext cx="1150938" cy="288925"/>
          </a:xfrm>
        </p:spPr>
        <p:txBody>
          <a:bodyPr/>
          <a:lstStyle/>
          <a:p>
            <a:fld id="{9F5033E9-932D-4E41-95C3-341F9A6DAE17}" type="slidenum">
              <a:rPr lang="en-US" altLang="ja-JP" smtClean="0"/>
              <a:pPr/>
              <a:t>9</a:t>
            </a:fld>
            <a:endParaRPr lang="en-US" altLang="ja-JP" dirty="0"/>
          </a:p>
        </p:txBody>
      </p:sp>
      <p:grpSp>
        <p:nvGrpSpPr>
          <p:cNvPr id="6" name="グループ化 5"/>
          <p:cNvGrpSpPr/>
          <p:nvPr/>
        </p:nvGrpSpPr>
        <p:grpSpPr>
          <a:xfrm>
            <a:off x="5313870" y="3929896"/>
            <a:ext cx="399261" cy="434572"/>
            <a:chOff x="505069" y="2598512"/>
            <a:chExt cx="1109784" cy="1312984"/>
          </a:xfrm>
        </p:grpSpPr>
        <p:sp>
          <p:nvSpPr>
            <p:cNvPr id="7" name="メモ 6"/>
            <p:cNvSpPr/>
            <p:nvPr/>
          </p:nvSpPr>
          <p:spPr>
            <a:xfrm rot="16200000" flipV="1">
              <a:off x="403469" y="2700112"/>
              <a:ext cx="1008184" cy="804984"/>
            </a:xfrm>
            <a:prstGeom prst="foldedCorner">
              <a:avLst/>
            </a:prstGeom>
            <a:solidFill>
              <a:srgbClr val="FFFFFF"/>
            </a:solidFill>
            <a:ln w="12700" cap="flat" cmpd="sng" algn="ctr">
              <a:solidFill>
                <a:srgbClr val="FFFFFF">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FFFFFF"/>
                </a:solidFill>
                <a:effectLst/>
                <a:uLnTx/>
                <a:uFillTx/>
                <a:latin typeface="Calibri" panose="020F0502020204030204"/>
                <a:ea typeface="ＭＳ Ｐゴシック" panose="020B0600070205080204" pitchFamily="50" charset="-128"/>
                <a:cs typeface="+mn-cs"/>
              </a:endParaRPr>
            </a:p>
          </p:txBody>
        </p:sp>
        <p:sp>
          <p:nvSpPr>
            <p:cNvPr id="9" name="メモ 8"/>
            <p:cNvSpPr/>
            <p:nvPr/>
          </p:nvSpPr>
          <p:spPr>
            <a:xfrm rot="16200000" flipV="1">
              <a:off x="555869" y="2844259"/>
              <a:ext cx="1008184" cy="804984"/>
            </a:xfrm>
            <a:prstGeom prst="foldedCorner">
              <a:avLst/>
            </a:prstGeom>
            <a:solidFill>
              <a:srgbClr val="FFFFFF"/>
            </a:solidFill>
            <a:ln w="12700" cap="flat" cmpd="sng" algn="ctr">
              <a:solidFill>
                <a:srgbClr val="FFFFFF">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FFFFFF"/>
                </a:solidFill>
                <a:effectLst/>
                <a:uLnTx/>
                <a:uFillTx/>
                <a:latin typeface="Calibri" panose="020F0502020204030204"/>
                <a:ea typeface="ＭＳ Ｐゴシック" panose="020B0600070205080204" pitchFamily="50" charset="-128"/>
                <a:cs typeface="+mn-cs"/>
              </a:endParaRPr>
            </a:p>
          </p:txBody>
        </p:sp>
        <p:sp>
          <p:nvSpPr>
            <p:cNvPr id="10" name="メモ 9"/>
            <p:cNvSpPr/>
            <p:nvPr/>
          </p:nvSpPr>
          <p:spPr>
            <a:xfrm rot="16200000" flipV="1">
              <a:off x="708269" y="3004912"/>
              <a:ext cx="1008184" cy="804984"/>
            </a:xfrm>
            <a:prstGeom prst="foldedCorner">
              <a:avLst/>
            </a:prstGeom>
            <a:solidFill>
              <a:srgbClr val="FFFFFF"/>
            </a:solidFill>
            <a:ln w="12700" cap="flat" cmpd="sng" algn="ctr">
              <a:solidFill>
                <a:srgbClr val="FFFFFF">
                  <a:shade val="50000"/>
                </a:srgbClr>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smtClean="0">
                <a:ln>
                  <a:noFill/>
                </a:ln>
                <a:solidFill>
                  <a:srgbClr val="FFFFFF"/>
                </a:solidFill>
                <a:effectLst/>
                <a:uLnTx/>
                <a:uFillTx/>
                <a:latin typeface="Calibri" panose="020F0502020204030204"/>
                <a:ea typeface="ＭＳ Ｐゴシック" panose="020B0600070205080204" pitchFamily="50" charset="-128"/>
                <a:cs typeface="+mn-cs"/>
              </a:endParaRPr>
            </a:p>
          </p:txBody>
        </p:sp>
      </p:grpSp>
      <p:sp>
        <p:nvSpPr>
          <p:cNvPr id="112" name="テキスト ボックス 111"/>
          <p:cNvSpPr txBox="1"/>
          <p:nvPr/>
        </p:nvSpPr>
        <p:spPr>
          <a:xfrm>
            <a:off x="-42556" y="5798561"/>
            <a:ext cx="1103187" cy="369332"/>
          </a:xfrm>
          <a:prstGeom prst="rect">
            <a:avLst/>
          </a:prstGeom>
          <a:noFill/>
          <a:ln>
            <a:noFill/>
          </a:ln>
        </p:spPr>
        <p:txBody>
          <a:bodyPr wrap="none" rtlCol="0">
            <a:spAutoFit/>
          </a:bodyPr>
          <a:lstStyle/>
          <a:p>
            <a:r>
              <a:rPr kumimoji="1" lang="ja-JP" altLang="en-US" dirty="0" smtClean="0"/>
              <a:t>リポジトリ</a:t>
            </a:r>
            <a:endParaRPr kumimoji="1" lang="ja-JP" altLang="en-US" dirty="0"/>
          </a:p>
        </p:txBody>
      </p:sp>
      <p:sp>
        <p:nvSpPr>
          <p:cNvPr id="113" name="テキスト ボックス 112"/>
          <p:cNvSpPr txBox="1"/>
          <p:nvPr/>
        </p:nvSpPr>
        <p:spPr>
          <a:xfrm>
            <a:off x="1012259" y="6196241"/>
            <a:ext cx="1473480" cy="646331"/>
          </a:xfrm>
          <a:prstGeom prst="rect">
            <a:avLst/>
          </a:prstGeom>
          <a:solidFill>
            <a:schemeClr val="bg1"/>
          </a:solidFill>
          <a:ln>
            <a:solidFill>
              <a:schemeClr val="tx1"/>
            </a:solidFill>
          </a:ln>
        </p:spPr>
        <p:txBody>
          <a:bodyPr wrap="none" rtlCol="0">
            <a:spAutoFit/>
          </a:bodyPr>
          <a:lstStyle/>
          <a:p>
            <a:r>
              <a:rPr kumimoji="1" lang="ja-JP" altLang="en-US" dirty="0" smtClean="0"/>
              <a:t>類似コード</a:t>
            </a:r>
            <a:endParaRPr kumimoji="1" lang="en-US" altLang="ja-JP" dirty="0" smtClean="0"/>
          </a:p>
          <a:p>
            <a:r>
              <a:rPr kumimoji="1" lang="ja-JP" altLang="en-US" dirty="0" smtClean="0"/>
              <a:t>ブロックセット</a:t>
            </a:r>
            <a:endParaRPr kumimoji="1" lang="ja-JP" altLang="en-US" dirty="0"/>
          </a:p>
        </p:txBody>
      </p:sp>
      <p:sp>
        <p:nvSpPr>
          <p:cNvPr id="114" name="テキスト ボックス 113"/>
          <p:cNvSpPr txBox="1"/>
          <p:nvPr/>
        </p:nvSpPr>
        <p:spPr>
          <a:xfrm>
            <a:off x="1617845" y="3962889"/>
            <a:ext cx="2395207" cy="369332"/>
          </a:xfrm>
          <a:prstGeom prst="rect">
            <a:avLst/>
          </a:prstGeom>
          <a:solidFill>
            <a:schemeClr val="bg1"/>
          </a:solidFill>
          <a:ln>
            <a:solidFill>
              <a:schemeClr val="tx1"/>
            </a:solidFill>
          </a:ln>
        </p:spPr>
        <p:txBody>
          <a:bodyPr wrap="none" rtlCol="0">
            <a:spAutoFit/>
          </a:bodyPr>
          <a:lstStyle/>
          <a:p>
            <a:r>
              <a:rPr kumimoji="1" lang="ja-JP" altLang="en-US" dirty="0" smtClean="0"/>
              <a:t>ミューテーションで作成</a:t>
            </a:r>
            <a:endParaRPr kumimoji="1" lang="ja-JP" altLang="en-US" dirty="0"/>
          </a:p>
        </p:txBody>
      </p:sp>
      <p:cxnSp>
        <p:nvCxnSpPr>
          <p:cNvPr id="116" name="直線コネクタ 115"/>
          <p:cNvCxnSpPr>
            <a:stCxn id="114" idx="2"/>
          </p:cNvCxnSpPr>
          <p:nvPr/>
        </p:nvCxnSpPr>
        <p:spPr>
          <a:xfrm>
            <a:off x="2815449" y="4332221"/>
            <a:ext cx="1142775" cy="620779"/>
          </a:xfrm>
          <a:prstGeom prst="line">
            <a:avLst/>
          </a:prstGeom>
        </p:spPr>
        <p:style>
          <a:lnRef idx="1">
            <a:schemeClr val="dk1"/>
          </a:lnRef>
          <a:fillRef idx="0">
            <a:schemeClr val="dk1"/>
          </a:fillRef>
          <a:effectRef idx="0">
            <a:schemeClr val="dk1"/>
          </a:effectRef>
          <a:fontRef idx="minor">
            <a:schemeClr val="tx1"/>
          </a:fontRef>
        </p:style>
      </p:cxnSp>
      <p:cxnSp>
        <p:nvCxnSpPr>
          <p:cNvPr id="118" name="直線コネクタ 117"/>
          <p:cNvCxnSpPr>
            <a:stCxn id="114" idx="2"/>
          </p:cNvCxnSpPr>
          <p:nvPr/>
        </p:nvCxnSpPr>
        <p:spPr>
          <a:xfrm>
            <a:off x="2815449" y="4332221"/>
            <a:ext cx="972780" cy="1420879"/>
          </a:xfrm>
          <a:prstGeom prst="line">
            <a:avLst/>
          </a:prstGeom>
        </p:spPr>
        <p:style>
          <a:lnRef idx="1">
            <a:schemeClr val="dk1"/>
          </a:lnRef>
          <a:fillRef idx="0">
            <a:schemeClr val="dk1"/>
          </a:fillRef>
          <a:effectRef idx="0">
            <a:schemeClr val="dk1"/>
          </a:effectRef>
          <a:fontRef idx="minor">
            <a:schemeClr val="tx1"/>
          </a:fontRef>
        </p:style>
      </p:cxnSp>
      <p:sp>
        <p:nvSpPr>
          <p:cNvPr id="120" name="テキスト ボックス 119"/>
          <p:cNvSpPr txBox="1"/>
          <p:nvPr/>
        </p:nvSpPr>
        <p:spPr>
          <a:xfrm>
            <a:off x="5134567" y="6196241"/>
            <a:ext cx="1430200" cy="369332"/>
          </a:xfrm>
          <a:prstGeom prst="rect">
            <a:avLst/>
          </a:prstGeom>
          <a:noFill/>
          <a:ln>
            <a:solidFill>
              <a:schemeClr val="tx1"/>
            </a:solidFill>
          </a:ln>
        </p:spPr>
        <p:txBody>
          <a:bodyPr wrap="none" rtlCol="0">
            <a:spAutoFit/>
          </a:bodyPr>
          <a:lstStyle/>
          <a:p>
            <a:r>
              <a:rPr kumimoji="1" lang="ja-JP" altLang="en-US" dirty="0" smtClean="0"/>
              <a:t>特徴ベクトル</a:t>
            </a:r>
            <a:endParaRPr kumimoji="1" lang="ja-JP" altLang="en-US" dirty="0"/>
          </a:p>
        </p:txBody>
      </p:sp>
      <p:sp>
        <p:nvSpPr>
          <p:cNvPr id="121" name="テキスト ボックス 120"/>
          <p:cNvSpPr txBox="1"/>
          <p:nvPr/>
        </p:nvSpPr>
        <p:spPr>
          <a:xfrm>
            <a:off x="7724263" y="6053300"/>
            <a:ext cx="518091" cy="369332"/>
          </a:xfrm>
          <a:prstGeom prst="rect">
            <a:avLst/>
          </a:prstGeom>
          <a:noFill/>
          <a:ln>
            <a:solidFill>
              <a:schemeClr val="tx1"/>
            </a:solidFill>
          </a:ln>
        </p:spPr>
        <p:txBody>
          <a:bodyPr wrap="none" rtlCol="0">
            <a:spAutoFit/>
          </a:bodyPr>
          <a:lstStyle/>
          <a:p>
            <a:r>
              <a:rPr kumimoji="1" lang="en-US" altLang="ja-JP" dirty="0" smtClean="0"/>
              <a:t>NN</a:t>
            </a:r>
            <a:endParaRPr kumimoji="1" lang="ja-JP" altLang="en-US" dirty="0"/>
          </a:p>
        </p:txBody>
      </p:sp>
      <p:sp>
        <p:nvSpPr>
          <p:cNvPr id="122" name="テキスト ボックス 121"/>
          <p:cNvSpPr txBox="1"/>
          <p:nvPr/>
        </p:nvSpPr>
        <p:spPr>
          <a:xfrm>
            <a:off x="4220334" y="3812222"/>
            <a:ext cx="1542410" cy="646331"/>
          </a:xfrm>
          <a:prstGeom prst="rect">
            <a:avLst/>
          </a:prstGeom>
          <a:solidFill>
            <a:schemeClr val="bg1"/>
          </a:solidFill>
          <a:ln>
            <a:solidFill>
              <a:schemeClr val="tx1"/>
            </a:solidFill>
          </a:ln>
        </p:spPr>
        <p:txBody>
          <a:bodyPr wrap="none" rtlCol="0">
            <a:spAutoFit/>
          </a:bodyPr>
          <a:lstStyle/>
          <a:p>
            <a:r>
              <a:rPr kumimoji="1" lang="ja-JP" altLang="en-US" dirty="0" smtClean="0"/>
              <a:t>反例学習用</a:t>
            </a:r>
            <a:endParaRPr kumimoji="1" lang="en-US" altLang="ja-JP" dirty="0" smtClean="0"/>
          </a:p>
          <a:p>
            <a:r>
              <a:rPr lang="ja-JP" altLang="en-US" dirty="0"/>
              <a:t>コードブロック</a:t>
            </a:r>
            <a:endParaRPr kumimoji="1" lang="ja-JP" altLang="en-US" dirty="0"/>
          </a:p>
        </p:txBody>
      </p:sp>
    </p:spTree>
    <p:extLst>
      <p:ext uri="{BB962C8B-B14F-4D97-AF65-F5344CB8AC3E}">
        <p14:creationId xmlns:p14="http://schemas.microsoft.com/office/powerpoint/2010/main" val="3472880902"/>
      </p:ext>
    </p:extLst>
  </p:cSld>
  <p:clrMapOvr>
    <a:masterClrMapping/>
  </p:clrMapOvr>
  <p:timing>
    <p:tnLst>
      <p:par>
        <p:cTn id="1" dur="indefinite" restart="never" nodeType="tmRoot"/>
      </p:par>
    </p:tnLst>
  </p:timing>
</p:sld>
</file>

<file path=ppt/theme/theme1.xml><?xml version="1.0" encoding="utf-8"?>
<a:theme xmlns:a="http://schemas.openxmlformats.org/drawingml/2006/main" name="Sel-CoolMetal-whi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Sel-CoolMetal-white</Template>
  <TotalTime>3336</TotalTime>
  <Words>3133</Words>
  <Application>Microsoft Office PowerPoint</Application>
  <PresentationFormat>画面に合わせる (4:3)</PresentationFormat>
  <Paragraphs>534</Paragraphs>
  <Slides>28</Slides>
  <Notes>23</Notes>
  <HiddenSlides>10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28</vt:i4>
      </vt:variant>
    </vt:vector>
  </HeadingPairs>
  <TitlesOfParts>
    <vt:vector size="34" baseType="lpstr">
      <vt:lpstr>ＭＳ Ｐゴシック</vt:lpstr>
      <vt:lpstr>游ゴシック</vt:lpstr>
      <vt:lpstr>Arial</vt:lpstr>
      <vt:lpstr>Calibri</vt:lpstr>
      <vt:lpstr>Cambria Math</vt:lpstr>
      <vt:lpstr>Sel-CoolMetal-white</vt:lpstr>
      <vt:lpstr>ニューラルネットワークを用いた 類似コードブロック検索手法の提案</vt:lpstr>
      <vt:lpstr>類似コード検索</vt:lpstr>
      <vt:lpstr>コード検索ツール: Ichi Tracker[2]</vt:lpstr>
      <vt:lpstr>研究動機</vt:lpstr>
      <vt:lpstr>研究概要</vt:lpstr>
      <vt:lpstr>コードブロックの定義</vt:lpstr>
      <vt:lpstr>類似コードブロックに関する定義</vt:lpstr>
      <vt:lpstr>反例学習用コードブロック</vt:lpstr>
      <vt:lpstr>学習ステップのアルゴリズム</vt:lpstr>
      <vt:lpstr>コードブロックのベクトル化</vt:lpstr>
      <vt:lpstr>検索ステップのアルゴリズム</vt:lpstr>
      <vt:lpstr>評価実験</vt:lpstr>
      <vt:lpstr>実験方法の概要</vt:lpstr>
      <vt:lpstr>データセット作成方法</vt:lpstr>
      <vt:lpstr>実験対象プロジェクト</vt:lpstr>
      <vt:lpstr>検索精度指標の定義</vt:lpstr>
      <vt:lpstr>実験結果</vt:lpstr>
      <vt:lpstr>まとめと今後の課題</vt:lpstr>
      <vt:lpstr>ミューテーション</vt:lpstr>
      <vt:lpstr>ベクトル化手法の比較</vt:lpstr>
      <vt:lpstr>評価実験2</vt:lpstr>
      <vt:lpstr>ミューテーションの評価実験手順</vt:lpstr>
      <vt:lpstr>実験方法の概要</vt:lpstr>
      <vt:lpstr>実験結果</vt:lpstr>
      <vt:lpstr>コードクローン</vt:lpstr>
      <vt:lpstr>類似コードブロックの実例</vt:lpstr>
      <vt:lpstr>検索失敗例</vt:lpstr>
      <vt:lpstr>パラメータ</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ニューラルネットワークを用いた 類似コードブロック検索手法の提案</dc:title>
  <dc:creator>y-fujiwr</dc:creator>
  <cp:lastModifiedBy>y-fujiwr</cp:lastModifiedBy>
  <cp:revision>195</cp:revision>
  <cp:lastPrinted>2018-02-15T03:21:30Z</cp:lastPrinted>
  <dcterms:created xsi:type="dcterms:W3CDTF">2018-02-07T04:24:02Z</dcterms:created>
  <dcterms:modified xsi:type="dcterms:W3CDTF">2018-02-20T23:49:30Z</dcterms:modified>
</cp:coreProperties>
</file>